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Override1.xml" ContentType="application/vnd.openxmlformats-officedocument.themeOverrid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charts/chart1.xml" ContentType="application/vnd.openxmlformats-officedocument.drawingml.chart+xml"/>
  <Override PartName="/ppt/theme/themeOverride2.xml" ContentType="application/vnd.openxmlformats-officedocument.themeOverr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3.xml" ContentType="application/vnd.openxmlformats-officedocument.themeOverr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4.xml" ContentType="application/vnd.openxmlformats-officedocument.themeOverride+xml"/>
  <Override PartName="/ppt/charts/chart4.xml" ContentType="application/vnd.openxmlformats-officedocument.drawingml.chart+xml"/>
  <Override PartName="/ppt/theme/themeOverride5.xml" ContentType="application/vnd.openxmlformats-officedocument.themeOverride+xml"/>
  <Override PartName="/ppt/charts/chart5.xml" ContentType="application/vnd.openxmlformats-officedocument.drawingml.chart+xml"/>
  <Override PartName="/ppt/notesSlides/notesSlide1.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notesSlides/notesSlide2.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notesSlides/notesSlide3.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theme/themeOverride6.xml" ContentType="application/vnd.openxmlformats-officedocument.themeOverride+xml"/>
  <Override PartName="/ppt/charts/chart20.xml" ContentType="application/vnd.openxmlformats-officedocument.drawingml.chart+xml"/>
  <Override PartName="/ppt/charts/chart21.xml" ContentType="application/vnd.openxmlformats-officedocument.drawingml.chart+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22.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7.xml" ContentType="application/vnd.openxmlformats-officedocument.themeOverride+xml"/>
  <Override PartName="/ppt/charts/chart23.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8.xml" ContentType="application/vnd.openxmlformats-officedocument.themeOverride+xml"/>
  <Override PartName="/ppt/notesSlides/notesSlide6.xml" ContentType="application/vnd.openxmlformats-officedocument.presentationml.notesSlide+xml"/>
  <Override PartName="/ppt/charts/chart24.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9.xml" ContentType="application/vnd.openxmlformats-officedocument.themeOverride+xml"/>
  <Override PartName="/ppt/charts/chart25.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10.xml" ContentType="application/vnd.openxmlformats-officedocument.themeOverride+xml"/>
  <Override PartName="/ppt/notesSlides/notesSlide7.xml" ContentType="application/vnd.openxmlformats-officedocument.presentationml.notesSlide+xml"/>
  <Override PartName="/ppt/charts/chart26.xml" ContentType="application/vnd.openxmlformats-officedocument.drawingml.chart+xml"/>
  <Override PartName="/ppt/charts/chart27.xml" ContentType="application/vnd.openxmlformats-officedocument.drawingml.chart+xml"/>
  <Override PartName="/ppt/charts/style7.xml" ContentType="application/vnd.ms-office.chartstyle+xml"/>
  <Override PartName="/ppt/charts/colors7.xml" ContentType="application/vnd.ms-office.chartcolorstyle+xml"/>
  <Override PartName="/ppt/charts/chart28.xml" ContentType="application/vnd.openxmlformats-officedocument.drawingml.chart+xml"/>
  <Override PartName="/ppt/charts/style8.xml" ContentType="application/vnd.ms-office.chartstyle+xml"/>
  <Override PartName="/ppt/charts/colors8.xml" ContentType="application/vnd.ms-office.chartcolorstyle+xml"/>
  <Override PartName="/ppt/charts/chart29.xml" ContentType="application/vnd.openxmlformats-officedocument.drawingml.chart+xml"/>
  <Override PartName="/ppt/charts/style9.xml" ContentType="application/vnd.ms-office.chartstyle+xml"/>
  <Override PartName="/ppt/charts/colors9.xml" ContentType="application/vnd.ms-office.chartcolorstyle+xml"/>
  <Override PartName="/ppt/charts/chart3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3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32.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1.xml" ContentType="application/vnd.openxmlformats-officedocument.themeOverride+xml"/>
  <Override PartName="/ppt/charts/chart33.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12.xml" ContentType="application/vnd.openxmlformats-officedocument.themeOverride+xml"/>
  <Override PartName="/ppt/notesSlides/notesSlide10.xml" ContentType="application/vnd.openxmlformats-officedocument.presentationml.notesSlide+xml"/>
  <Override PartName="/ppt/charts/chart34.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13.xml" ContentType="application/vnd.openxmlformats-officedocument.themeOverride+xml"/>
  <Override PartName="/ppt/charts/chart35.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14.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36.xml" ContentType="application/vnd.openxmlformats-officedocument.drawingml.chart+xml"/>
  <Override PartName="/ppt/theme/themeOverride15.xml" ContentType="application/vnd.openxmlformats-officedocument.themeOverride+xml"/>
  <Override PartName="/ppt/charts/chart37.xml" ContentType="application/vnd.openxmlformats-officedocument.drawingml.chart+xml"/>
  <Override PartName="/ppt/theme/themeOverride16.xml" ContentType="application/vnd.openxmlformats-officedocument.themeOverride+xml"/>
  <Override PartName="/ppt/charts/chart38.xml" ContentType="application/vnd.openxmlformats-officedocument.drawingml.chart+xml"/>
  <Override PartName="/ppt/theme/themeOverride17.xml" ContentType="application/vnd.openxmlformats-officedocument.themeOverride+xml"/>
  <Override PartName="/ppt/charts/chart39.xml" ContentType="application/vnd.openxmlformats-officedocument.drawingml.chart+xml"/>
  <Override PartName="/ppt/theme/themeOverride18.xml" ContentType="application/vnd.openxmlformats-officedocument.themeOverride+xml"/>
  <Override PartName="/ppt/charts/chart40.xml" ContentType="application/vnd.openxmlformats-officedocument.drawingml.chart+xml"/>
  <Override PartName="/ppt/theme/themeOverride19.xml" ContentType="application/vnd.openxmlformats-officedocument.themeOverride+xml"/>
  <Override PartName="/ppt/notesSlides/notesSlide13.xml" ContentType="application/vnd.openxmlformats-officedocument.presentationml.notesSlide+xml"/>
  <Override PartName="/ppt/charts/chart41.xml" ContentType="application/vnd.openxmlformats-officedocument.drawingml.chart+xml"/>
  <Override PartName="/ppt/theme/themeOverride20.xml" ContentType="application/vnd.openxmlformats-officedocument.themeOverride+xml"/>
  <Override PartName="/ppt/charts/chart42.xml" ContentType="application/vnd.openxmlformats-officedocument.drawingml.chart+xml"/>
  <Override PartName="/ppt/theme/themeOverride21.xml" ContentType="application/vnd.openxmlformats-officedocument.themeOverride+xml"/>
  <Override PartName="/ppt/charts/chart43.xml" ContentType="application/vnd.openxmlformats-officedocument.drawingml.chart+xml"/>
  <Override PartName="/ppt/theme/themeOverride22.xml" ContentType="application/vnd.openxmlformats-officedocument.themeOverride+xml"/>
  <Override PartName="/ppt/notesSlides/notesSlide14.xml" ContentType="application/vnd.openxmlformats-officedocument.presentationml.notesSlide+xml"/>
  <Override PartName="/ppt/charts/chart44.xml" ContentType="application/vnd.openxmlformats-officedocument.drawingml.chart+xml"/>
  <Override PartName="/ppt/theme/themeOverride23.xml" ContentType="application/vnd.openxmlformats-officedocument.themeOverride+xml"/>
  <Override PartName="/ppt/charts/chart45.xml" ContentType="application/vnd.openxmlformats-officedocument.drawingml.chart+xml"/>
  <Override PartName="/ppt/theme/themeOverride24.xml" ContentType="application/vnd.openxmlformats-officedocument.themeOverride+xml"/>
  <Override PartName="/ppt/charts/chart46.xml" ContentType="application/vnd.openxmlformats-officedocument.drawingml.chart+xml"/>
  <Override PartName="/ppt/theme/themeOverride25.xml" ContentType="application/vnd.openxmlformats-officedocument.themeOverride+xml"/>
  <Override PartName="/ppt/notesSlides/notesSlide15.xml" ContentType="application/vnd.openxmlformats-officedocument.presentationml.notesSlide+xml"/>
  <Override PartName="/ppt/charts/chart47.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26.xml" ContentType="application/vnd.openxmlformats-officedocument.themeOverride+xml"/>
  <Override PartName="/ppt/notesSlides/notesSlide16.xml" ContentType="application/vnd.openxmlformats-officedocument.presentationml.notesSlide+xml"/>
  <Override PartName="/ppt/charts/chart48.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27.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49.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28.xml" ContentType="application/vnd.openxmlformats-officedocument.themeOverride+xml"/>
  <Override PartName="/ppt/charts/chart50.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29.xml" ContentType="application/vnd.openxmlformats-officedocument.themeOverride+xml"/>
  <Override PartName="/ppt/notesSlides/notesSlide19.xml" ContentType="application/vnd.openxmlformats-officedocument.presentationml.notesSlide+xml"/>
  <Override PartName="/ppt/charts/chart51.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30.xml" ContentType="application/vnd.openxmlformats-officedocument.themeOverride+xml"/>
  <Override PartName="/ppt/charts/chart52.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31.xml" ContentType="application/vnd.openxmlformats-officedocument.themeOverride+xml"/>
  <Override PartName="/ppt/notesSlides/notesSlide20.xml" ContentType="application/vnd.openxmlformats-officedocument.presentationml.notesSlide+xml"/>
  <Override PartName="/ppt/charts/chart53.xml" ContentType="application/vnd.openxmlformats-officedocument.drawingml.chart+xml"/>
  <Override PartName="/ppt/charts/chart54.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55.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56.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57.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58.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59.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32.xml" ContentType="application/vnd.openxmlformats-officedocument.themeOverride+xml"/>
  <Override PartName="/ppt/charts/chart60.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33.xml" ContentType="application/vnd.openxmlformats-officedocument.themeOverride+xml"/>
  <Override PartName="/ppt/notesSlides/notesSlide23.xml" ContentType="application/vnd.openxmlformats-officedocument.presentationml.notesSlide+xml"/>
  <Override PartName="/ppt/charts/chart61.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34.xml" ContentType="application/vnd.openxmlformats-officedocument.themeOverride+xml"/>
  <Override PartName="/ppt/charts/chart62.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35.xml" ContentType="application/vnd.openxmlformats-officedocument.themeOverride+xml"/>
  <Override PartName="/ppt/notesSlides/notesSlide24.xml" ContentType="application/vnd.openxmlformats-officedocument.presentationml.notesSlide+xml"/>
  <Override PartName="/ppt/charts/chart63.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36.xml" ContentType="application/vnd.openxmlformats-officedocument.themeOverride+xml"/>
  <Override PartName="/ppt/charts/chart64.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37.xml" ContentType="application/vnd.openxmlformats-officedocument.themeOverride+xml"/>
  <Override PartName="/ppt/notesSlides/notesSlide25.xml" ContentType="application/vnd.openxmlformats-officedocument.presentationml.notesSlide+xml"/>
  <Override PartName="/ppt/charts/chart65.xml" ContentType="application/vnd.openxmlformats-officedocument.drawingml.chart+xml"/>
  <Override PartName="/ppt/charts/chart66.xml" ContentType="application/vnd.openxmlformats-officedocument.drawingml.chart+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charts/chart70.xml" ContentType="application/vnd.openxmlformats-officedocument.drawingml.chart+xml"/>
  <Override PartName="/ppt/notesSlides/notesSlide26.xml" ContentType="application/vnd.openxmlformats-officedocument.presentationml.notesSlide+xml"/>
  <Override PartName="/ppt/charts/chart71.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72.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73.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74.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75.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76.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77.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78.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79.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80.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27.xml" ContentType="application/vnd.openxmlformats-officedocument.presentationml.notesSlide+xml"/>
  <Override PartName="/ppt/charts/chart81.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38.xml" ContentType="application/vnd.openxmlformats-officedocument.themeOverride+xml"/>
  <Override PartName="/ppt/notesSlides/notesSlide28.xml" ContentType="application/vnd.openxmlformats-officedocument.presentationml.notesSlide+xml"/>
  <Override PartName="/ppt/charts/chart82.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39.xml" ContentType="application/vnd.openxmlformats-officedocument.themeOverr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83.xml" ContentType="application/vnd.openxmlformats-officedocument.drawingml.chart+xml"/>
  <Override PartName="/ppt/theme/themeOverride40.xml" ContentType="application/vnd.openxmlformats-officedocument.themeOverride+xml"/>
  <Override PartName="/ppt/notesSlides/notesSlide31.xml" ContentType="application/vnd.openxmlformats-officedocument.presentationml.notesSlide+xml"/>
  <Override PartName="/ppt/charts/chart84.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41.xml" ContentType="application/vnd.openxmlformats-officedocument.themeOverride+xml"/>
  <Override PartName="/ppt/notesSlides/notesSlide32.xml" ContentType="application/vnd.openxmlformats-officedocument.presentationml.notesSlide+xml"/>
  <Override PartName="/ppt/charts/chart85.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42.xml" ContentType="application/vnd.openxmlformats-officedocument.themeOverride+xml"/>
  <Override PartName="/ppt/notesSlides/notesSlide33.xml" ContentType="application/vnd.openxmlformats-officedocument.presentationml.notesSlide+xml"/>
  <Override PartName="/ppt/charts/chart86.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43.xml" ContentType="application/vnd.openxmlformats-officedocument.themeOverride+xml"/>
  <Override PartName="/ppt/charts/chart87.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44.xml" ContentType="application/vnd.openxmlformats-officedocument.themeOverride+xml"/>
  <Override PartName="/ppt/notesSlides/notesSlide34.xml" ContentType="application/vnd.openxmlformats-officedocument.presentationml.notesSlide+xml"/>
  <Override PartName="/ppt/charts/chart88.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45.xml" ContentType="application/vnd.openxmlformats-officedocument.themeOverride+xml"/>
  <Override PartName="/ppt/charts/chart89.xml" ContentType="application/vnd.openxmlformats-officedocument.drawingml.chart+xml"/>
  <Override PartName="/ppt/charts/style50.xml" ContentType="application/vnd.ms-office.chartstyle+xml"/>
  <Override PartName="/ppt/charts/colors50.xml" ContentType="application/vnd.ms-office.chartcolorstyle+xml"/>
  <Override PartName="/ppt/theme/themeOverride46.xml" ContentType="application/vnd.openxmlformats-officedocument.themeOverride+xml"/>
  <Override PartName="/ppt/notesSlides/notesSlide35.xml" ContentType="application/vnd.openxmlformats-officedocument.presentationml.notesSlide+xml"/>
  <Override PartName="/ppt/charts/chart90.xml" ContentType="application/vnd.openxmlformats-officedocument.drawingml.chart+xml"/>
  <Override PartName="/ppt/theme/themeOverride47.xml" ContentType="application/vnd.openxmlformats-officedocument.themeOverride+xml"/>
  <Override PartName="/ppt/notesSlides/notesSlide36.xml" ContentType="application/vnd.openxmlformats-officedocument.presentationml.notesSlide+xml"/>
  <Override PartName="/ppt/charts/chart91.xml" ContentType="application/vnd.openxmlformats-officedocument.drawingml.chart+xml"/>
  <Override PartName="/ppt/theme/themeOverride48.xml" ContentType="application/vnd.openxmlformats-officedocument.themeOverride+xml"/>
  <Override PartName="/ppt/charts/chart92.xml" ContentType="application/vnd.openxmlformats-officedocument.drawingml.chart+xml"/>
  <Override PartName="/ppt/charts/style51.xml" ContentType="application/vnd.ms-office.chartstyle+xml"/>
  <Override PartName="/ppt/charts/colors51.xml" ContentType="application/vnd.ms-office.chartcolorstyle+xml"/>
  <Override PartName="/ppt/notesSlides/notesSlide37.xml" ContentType="application/vnd.openxmlformats-officedocument.presentationml.notesSlide+xml"/>
  <Override PartName="/ppt/charts/chart93.xml" ContentType="application/vnd.openxmlformats-officedocument.drawingml.chart+xml"/>
  <Override PartName="/ppt/charts/chart94.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38.xml" ContentType="application/vnd.openxmlformats-officedocument.presentationml.notesSlide+xml"/>
  <Override PartName="/ppt/charts/chart95.xml" ContentType="application/vnd.openxmlformats-officedocument.drawingml.chart+xml"/>
  <Override PartName="/ppt/notesSlides/notesSlide39.xml" ContentType="application/vnd.openxmlformats-officedocument.presentationml.notesSlide+xml"/>
  <Override PartName="/ppt/charts/chart96.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49.xml" ContentType="application/vnd.openxmlformats-officedocument.themeOverride+xml"/>
  <Override PartName="/ppt/charts/chart97.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50.xml" ContentType="application/vnd.openxmlformats-officedocument.themeOverride+xml"/>
  <Override PartName="/ppt/charts/chart98.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51.xml" ContentType="application/vnd.openxmlformats-officedocument.themeOverride+xml"/>
  <Override PartName="/ppt/charts/chart99.xml" ContentType="application/vnd.openxmlformats-officedocument.drawingml.chart+xml"/>
  <Override PartName="/ppt/charts/style56.xml" ContentType="application/vnd.ms-office.chartstyle+xml"/>
  <Override PartName="/ppt/charts/colors56.xml" ContentType="application/vnd.ms-office.chartcolorstyle+xml"/>
  <Override PartName="/ppt/theme/themeOverride52.xml" ContentType="application/vnd.openxmlformats-officedocument.themeOverride+xml"/>
  <Override PartName="/ppt/notesSlides/notesSlide40.xml" ContentType="application/vnd.openxmlformats-officedocument.presentationml.notesSlide+xml"/>
  <Override PartName="/ppt/charts/chart100.xml" ContentType="application/vnd.openxmlformats-officedocument.drawingml.chart+xml"/>
  <Override PartName="/ppt/charts/style57.xml" ContentType="application/vnd.ms-office.chartstyle+xml"/>
  <Override PartName="/ppt/charts/colors57.xml" ContentType="application/vnd.ms-office.chartcolorstyle+xml"/>
  <Override PartName="/ppt/theme/themeOverride53.xml" ContentType="application/vnd.openxmlformats-officedocument.themeOverride+xml"/>
  <Override PartName="/ppt/charts/chart101.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54.xml" ContentType="application/vnd.openxmlformats-officedocument.themeOverride+xml"/>
  <Override PartName="/ppt/charts/chart102.xml" ContentType="application/vnd.openxmlformats-officedocument.drawingml.chart+xml"/>
  <Override PartName="/ppt/charts/style59.xml" ContentType="application/vnd.ms-office.chartstyle+xml"/>
  <Override PartName="/ppt/charts/colors59.xml" ContentType="application/vnd.ms-office.chartcolorstyle+xml"/>
  <Override PartName="/ppt/theme/themeOverride55.xml" ContentType="application/vnd.openxmlformats-officedocument.themeOverride+xml"/>
  <Override PartName="/ppt/charts/chart103.xml" ContentType="application/vnd.openxmlformats-officedocument.drawingml.chart+xml"/>
  <Override PartName="/ppt/charts/style60.xml" ContentType="application/vnd.ms-office.chartstyle+xml"/>
  <Override PartName="/ppt/charts/colors60.xml" ContentType="application/vnd.ms-office.chartcolorstyle+xml"/>
  <Override PartName="/ppt/theme/themeOverride56.xml" ContentType="application/vnd.openxmlformats-officedocument.themeOverride+xml"/>
  <Override PartName="/ppt/notesSlides/notesSlide41.xml" ContentType="application/vnd.openxmlformats-officedocument.presentationml.notesSlide+xml"/>
  <Override PartName="/ppt/charts/chart104.xml" ContentType="application/vnd.openxmlformats-officedocument.drawingml.chart+xml"/>
  <Override PartName="/ppt/charts/chart105.xml" ContentType="application/vnd.openxmlformats-officedocument.drawingml.chart+xml"/>
  <Override PartName="/ppt/theme/themeOverride57.xml" ContentType="application/vnd.openxmlformats-officedocument.themeOverride+xml"/>
  <Override PartName="/ppt/charts/chart106.xml" ContentType="application/vnd.openxmlformats-officedocument.drawingml.chart+xml"/>
  <Override PartName="/ppt/theme/themeOverride58.xml" ContentType="application/vnd.openxmlformats-officedocument.themeOverride+xml"/>
  <Override PartName="/ppt/notesSlides/notesSlide42.xml" ContentType="application/vnd.openxmlformats-officedocument.presentationml.notesSlide+xml"/>
  <Override PartName="/ppt/charts/chart107.xml" ContentType="application/vnd.openxmlformats-officedocument.drawingml.chart+xml"/>
  <Override PartName="/ppt/theme/themeOverride59.xml" ContentType="application/vnd.openxmlformats-officedocument.themeOverride+xml"/>
  <Override PartName="/ppt/charts/chart108.xml" ContentType="application/vnd.openxmlformats-officedocument.drawingml.chart+xml"/>
  <Override PartName="/ppt/charts/style61.xml" ContentType="application/vnd.ms-office.chartstyle+xml"/>
  <Override PartName="/ppt/charts/colors61.xml" ContentType="application/vnd.ms-office.chartcolorstyle+xml"/>
  <Override PartName="/ppt/theme/themeOverride60.xml" ContentType="application/vnd.openxmlformats-officedocument.themeOverride+xml"/>
  <Override PartName="/ppt/charts/chart109.xml" ContentType="application/vnd.openxmlformats-officedocument.drawingml.chart+xml"/>
  <Override PartName="/ppt/charts/style62.xml" ContentType="application/vnd.ms-office.chartstyle+xml"/>
  <Override PartName="/ppt/charts/colors62.xml" ContentType="application/vnd.ms-office.chartcolorstyle+xml"/>
  <Override PartName="/ppt/theme/themeOverride61.xml" ContentType="application/vnd.openxmlformats-officedocument.themeOverride+xml"/>
  <Override PartName="/ppt/notesSlides/notesSlide43.xml" ContentType="application/vnd.openxmlformats-officedocument.presentationml.notesSlide+xml"/>
  <Override PartName="/ppt/charts/chart110.xml" ContentType="application/vnd.openxmlformats-officedocument.drawingml.chart+xml"/>
  <Override PartName="/ppt/charts/style63.xml" ContentType="application/vnd.ms-office.chartstyle+xml"/>
  <Override PartName="/ppt/charts/colors63.xml" ContentType="application/vnd.ms-office.chartcolorstyle+xml"/>
  <Override PartName="/ppt/theme/themeOverride62.xml" ContentType="application/vnd.openxmlformats-officedocument.themeOverride+xml"/>
  <Override PartName="/ppt/charts/chart111.xml" ContentType="application/vnd.openxmlformats-officedocument.drawingml.chart+xml"/>
  <Override PartName="/ppt/theme/themeOverride63.xml" ContentType="application/vnd.openxmlformats-officedocument.themeOverride+xml"/>
  <Override PartName="/ppt/notesSlides/notesSlide44.xml" ContentType="application/vnd.openxmlformats-officedocument.presentationml.notesSlide+xml"/>
  <Override PartName="/ppt/charts/chart112.xml" ContentType="application/vnd.openxmlformats-officedocument.drawingml.chart+xml"/>
  <Override PartName="/ppt/charts/style64.xml" ContentType="application/vnd.ms-office.chartstyle+xml"/>
  <Override PartName="/ppt/charts/colors64.xml" ContentType="application/vnd.ms-office.chartcolorstyle+xml"/>
  <Override PartName="/ppt/theme/themeOverride64.xml" ContentType="application/vnd.openxmlformats-officedocument.themeOverride+xml"/>
  <Override PartName="/ppt/notesSlides/notesSlide45.xml" ContentType="application/vnd.openxmlformats-officedocument.presentationml.notesSlide+xml"/>
  <Override PartName="/ppt/charts/chart113.xml" ContentType="application/vnd.openxmlformats-officedocument.drawingml.chart+xml"/>
  <Override PartName="/ppt/charts/style65.xml" ContentType="application/vnd.ms-office.chartstyle+xml"/>
  <Override PartName="/ppt/charts/colors65.xml" ContentType="application/vnd.ms-office.chartcolorstyle+xml"/>
  <Override PartName="/ppt/theme/themeOverride65.xml" ContentType="application/vnd.openxmlformats-officedocument.themeOverride+xml"/>
  <Override PartName="/ppt/charts/chart114.xml" ContentType="application/vnd.openxmlformats-officedocument.drawingml.chart+xml"/>
  <Override PartName="/ppt/charts/style66.xml" ContentType="application/vnd.ms-office.chartstyle+xml"/>
  <Override PartName="/ppt/charts/colors66.xml" ContentType="application/vnd.ms-office.chartcolorstyle+xml"/>
  <Override PartName="/ppt/theme/themeOverride66.xml" ContentType="application/vnd.openxmlformats-officedocument.themeOverride+xml"/>
  <Override PartName="/ppt/notesSlides/notesSlide46.xml" ContentType="application/vnd.openxmlformats-officedocument.presentationml.notesSlide+xml"/>
  <Override PartName="/ppt/charts/chart115.xml" ContentType="application/vnd.openxmlformats-officedocument.drawingml.chart+xml"/>
  <Override PartName="/ppt/charts/style67.xml" ContentType="application/vnd.ms-office.chartstyle+xml"/>
  <Override PartName="/ppt/charts/colors67.xml" ContentType="application/vnd.ms-office.chartcolorstyle+xml"/>
  <Override PartName="/ppt/theme/themeOverride67.xml" ContentType="application/vnd.openxmlformats-officedocument.themeOverride+xml"/>
  <Override PartName="/ppt/charts/chart116.xml" ContentType="application/vnd.openxmlformats-officedocument.drawingml.chart+xml"/>
  <Override PartName="/ppt/charts/style68.xml" ContentType="application/vnd.ms-office.chartstyle+xml"/>
  <Override PartName="/ppt/charts/colors68.xml" ContentType="application/vnd.ms-office.chartcolorstyle+xml"/>
  <Override PartName="/ppt/theme/themeOverride68.xml" ContentType="application/vnd.openxmlformats-officedocument.themeOverride+xml"/>
  <Override PartName="/ppt/notesSlides/notesSlide47.xml" ContentType="application/vnd.openxmlformats-officedocument.presentationml.notesSlide+xml"/>
  <Override PartName="/ppt/charts/chart117.xml" ContentType="application/vnd.openxmlformats-officedocument.drawingml.chart+xml"/>
  <Override PartName="/ppt/theme/themeOverride69.xml" ContentType="application/vnd.openxmlformats-officedocument.themeOverride+xml"/>
  <Override PartName="/ppt/charts/chart118.xml" ContentType="application/vnd.openxmlformats-officedocument.drawingml.chart+xml"/>
  <Override PartName="/ppt/theme/themeOverride70.xml" ContentType="application/vnd.openxmlformats-officedocument.themeOverride+xml"/>
  <Override PartName="/ppt/charts/chart119.xml" ContentType="application/vnd.openxmlformats-officedocument.drawingml.chart+xml"/>
  <Override PartName="/ppt/theme/themeOverride71.xml" ContentType="application/vnd.openxmlformats-officedocument.themeOverride+xml"/>
  <Override PartName="/ppt/charts/chart120.xml" ContentType="application/vnd.openxmlformats-officedocument.drawingml.chart+xml"/>
  <Override PartName="/ppt/theme/themeOverride72.xml" ContentType="application/vnd.openxmlformats-officedocument.themeOverride+xml"/>
  <Override PartName="/ppt/charts/chart121.xml" ContentType="application/vnd.openxmlformats-officedocument.drawingml.chart+xml"/>
  <Override PartName="/ppt/theme/themeOverride73.xml" ContentType="application/vnd.openxmlformats-officedocument.themeOverride+xml"/>
  <Override PartName="/ppt/charts/chart122.xml" ContentType="application/vnd.openxmlformats-officedocument.drawingml.chart+xml"/>
  <Override PartName="/ppt/theme/themeOverride74.xml" ContentType="application/vnd.openxmlformats-officedocument.themeOverride+xml"/>
  <Override PartName="/ppt/notesSlides/notesSlide48.xml" ContentType="application/vnd.openxmlformats-officedocument.presentationml.notesSlide+xml"/>
  <Override PartName="/ppt/charts/chart123.xml" ContentType="application/vnd.openxmlformats-officedocument.drawingml.chart+xml"/>
  <Override PartName="/ppt/theme/themeOverride75.xml" ContentType="application/vnd.openxmlformats-officedocument.themeOverride+xml"/>
  <Override PartName="/ppt/charts/chart124.xml" ContentType="application/vnd.openxmlformats-officedocument.drawingml.chart+xml"/>
  <Override PartName="/ppt/theme/themeOverride76.xml" ContentType="application/vnd.openxmlformats-officedocument.themeOverride+xml"/>
  <Override PartName="/ppt/charts/chart125.xml" ContentType="application/vnd.openxmlformats-officedocument.drawingml.chart+xml"/>
  <Override PartName="/ppt/theme/themeOverride77.xml" ContentType="application/vnd.openxmlformats-officedocument.themeOverride+xml"/>
  <Override PartName="/ppt/charts/chart126.xml" ContentType="application/vnd.openxmlformats-officedocument.drawingml.chart+xml"/>
  <Override PartName="/ppt/theme/themeOverride78.xml" ContentType="application/vnd.openxmlformats-officedocument.themeOverride+xml"/>
  <Override PartName="/ppt/charts/chart127.xml" ContentType="application/vnd.openxmlformats-officedocument.drawingml.chart+xml"/>
  <Override PartName="/ppt/theme/themeOverride79.xml" ContentType="application/vnd.openxmlformats-officedocument.themeOverride+xml"/>
  <Override PartName="/ppt/charts/chart128.xml" ContentType="application/vnd.openxmlformats-officedocument.drawingml.chart+xml"/>
  <Override PartName="/ppt/theme/themeOverride80.xml" ContentType="application/vnd.openxmlformats-officedocument.themeOverride+xml"/>
  <Override PartName="/ppt/notesSlides/notesSlide49.xml" ContentType="application/vnd.openxmlformats-officedocument.presentationml.notesSlide+xml"/>
  <Override PartName="/ppt/charts/chart129.xml" ContentType="application/vnd.openxmlformats-officedocument.drawingml.chart+xml"/>
  <Override PartName="/ppt/theme/themeOverride81.xml" ContentType="application/vnd.openxmlformats-officedocument.themeOverride+xml"/>
  <Override PartName="/ppt/charts/chart130.xml" ContentType="application/vnd.openxmlformats-officedocument.drawingml.chart+xml"/>
  <Override PartName="/ppt/theme/themeOverride82.xml" ContentType="application/vnd.openxmlformats-officedocument.themeOverride+xml"/>
  <Override PartName="/ppt/charts/chart131.xml" ContentType="application/vnd.openxmlformats-officedocument.drawingml.chart+xml"/>
  <Override PartName="/ppt/theme/themeOverride83.xml" ContentType="application/vnd.openxmlformats-officedocument.themeOverride+xml"/>
  <Override PartName="/ppt/charts/chart132.xml" ContentType="application/vnd.openxmlformats-officedocument.drawingml.chart+xml"/>
  <Override PartName="/ppt/theme/themeOverride84.xml" ContentType="application/vnd.openxmlformats-officedocument.themeOverride+xml"/>
  <Override PartName="/ppt/charts/chart133.xml" ContentType="application/vnd.openxmlformats-officedocument.drawingml.chart+xml"/>
  <Override PartName="/ppt/theme/themeOverride85.xml" ContentType="application/vnd.openxmlformats-officedocument.themeOverride+xml"/>
  <Override PartName="/ppt/charts/chart134.xml" ContentType="application/vnd.openxmlformats-officedocument.drawingml.chart+xml"/>
  <Override PartName="/ppt/theme/themeOverride86.xml" ContentType="application/vnd.openxmlformats-officedocument.themeOverride+xml"/>
  <Override PartName="/ppt/notesSlides/notesSlide50.xml" ContentType="application/vnd.openxmlformats-officedocument.presentationml.notesSlide+xml"/>
  <Override PartName="/ppt/charts/chart135.xml" ContentType="application/vnd.openxmlformats-officedocument.drawingml.chart+xml"/>
  <Override PartName="/ppt/theme/themeOverride87.xml" ContentType="application/vnd.openxmlformats-officedocument.themeOverride+xml"/>
  <Override PartName="/ppt/charts/chart136.xml" ContentType="application/vnd.openxmlformats-officedocument.drawingml.chart+xml"/>
  <Override PartName="/ppt/theme/themeOverride88.xml" ContentType="application/vnd.openxmlformats-officedocument.themeOverride+xml"/>
  <Override PartName="/ppt/notesSlides/notesSlide51.xml" ContentType="application/vnd.openxmlformats-officedocument.presentationml.notesSlide+xml"/>
  <Override PartName="/ppt/charts/chart137.xml" ContentType="application/vnd.openxmlformats-officedocument.drawingml.chart+xml"/>
  <Override PartName="/ppt/theme/themeOverride89.xml" ContentType="application/vnd.openxmlformats-officedocument.themeOverride+xml"/>
  <Override PartName="/ppt/charts/chart138.xml" ContentType="application/vnd.openxmlformats-officedocument.drawingml.chart+xml"/>
  <Override PartName="/ppt/theme/themeOverride90.xml" ContentType="application/vnd.openxmlformats-officedocument.themeOverride+xml"/>
  <Override PartName="/ppt/charts/chart139.xml" ContentType="application/vnd.openxmlformats-officedocument.drawingml.chart+xml"/>
  <Override PartName="/ppt/theme/themeOverride91.xml" ContentType="application/vnd.openxmlformats-officedocument.themeOverride+xml"/>
  <Override PartName="/ppt/charts/chart140.xml" ContentType="application/vnd.openxmlformats-officedocument.drawingml.chart+xml"/>
  <Override PartName="/ppt/theme/themeOverride92.xml" ContentType="application/vnd.openxmlformats-officedocument.themeOverr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harts/chart141.xml" ContentType="application/vnd.openxmlformats-officedocument.drawingml.chart+xml"/>
  <Override PartName="/ppt/charts/style69.xml" ContentType="application/vnd.ms-office.chartstyle+xml"/>
  <Override PartName="/ppt/charts/colors69.xml" ContentType="application/vnd.ms-office.chartcolorstyle+xml"/>
  <Override PartName="/ppt/theme/themeOverride93.xml" ContentType="application/vnd.openxmlformats-officedocument.themeOverride+xml"/>
  <Override PartName="/ppt/notesSlides/notesSlide54.xml" ContentType="application/vnd.openxmlformats-officedocument.presentationml.notesSlide+xml"/>
  <Override PartName="/ppt/charts/chart142.xml" ContentType="application/vnd.openxmlformats-officedocument.drawingml.chart+xml"/>
  <Override PartName="/ppt/charts/style70.xml" ContentType="application/vnd.ms-office.chartstyle+xml"/>
  <Override PartName="/ppt/charts/colors70.xml" ContentType="application/vnd.ms-office.chartcolorstyle+xml"/>
  <Override PartName="/ppt/theme/themeOverride94.xml" ContentType="application/vnd.openxmlformats-officedocument.themeOverride+xml"/>
  <Override PartName="/ppt/notesSlides/notesSlide55.xml" ContentType="application/vnd.openxmlformats-officedocument.presentationml.notesSlide+xml"/>
  <Override PartName="/ppt/charts/chart143.xml" ContentType="application/vnd.openxmlformats-officedocument.drawingml.chart+xml"/>
  <Override PartName="/ppt/charts/style71.xml" ContentType="application/vnd.ms-office.chartstyle+xml"/>
  <Override PartName="/ppt/charts/colors71.xml" ContentType="application/vnd.ms-office.chartcolorstyle+xml"/>
  <Override PartName="/ppt/theme/themeOverride95.xml" ContentType="application/vnd.openxmlformats-officedocument.themeOverride+xml"/>
  <Override PartName="/ppt/notesSlides/notesSlide56.xml" ContentType="application/vnd.openxmlformats-officedocument.presentationml.notesSlide+xml"/>
  <Override PartName="/ppt/charts/chart144.xml" ContentType="application/vnd.openxmlformats-officedocument.drawingml.chart+xml"/>
  <Override PartName="/ppt/theme/themeOverride96.xml" ContentType="application/vnd.openxmlformats-officedocument.themeOverride+xml"/>
  <Override PartName="/ppt/charts/chart145.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146.xml" ContentType="application/vnd.openxmlformats-officedocument.drawingml.chart+xml"/>
  <Override PartName="/ppt/theme/themeOverride97.xml" ContentType="application/vnd.openxmlformats-officedocument.themeOverride+xml"/>
  <Override PartName="/ppt/notesSlides/notesSlide57.xml" ContentType="application/vnd.openxmlformats-officedocument.presentationml.notesSlide+xml"/>
  <Override PartName="/ppt/charts/chart147.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148.xml" ContentType="application/vnd.openxmlformats-officedocument.drawingml.chart+xml"/>
  <Override PartName="/ppt/notesSlides/notesSlide58.xml" ContentType="application/vnd.openxmlformats-officedocument.presentationml.notesSlide+xml"/>
  <Override PartName="/ppt/charts/chart149.xml" ContentType="application/vnd.openxmlformats-officedocument.drawingml.chart+xml"/>
  <Override PartName="/ppt/charts/style74.xml" ContentType="application/vnd.ms-office.chartstyle+xml"/>
  <Override PartName="/ppt/charts/colors74.xml" ContentType="application/vnd.ms-office.chartcolorstyle+xml"/>
  <Override PartName="/ppt/theme/themeOverride98.xml" ContentType="application/vnd.openxmlformats-officedocument.themeOverride+xml"/>
  <Override PartName="/ppt/notesSlides/notesSlide59.xml" ContentType="application/vnd.openxmlformats-officedocument.presentationml.notesSlide+xml"/>
  <Override PartName="/ppt/charts/chart150.xml" ContentType="application/vnd.openxmlformats-officedocument.drawingml.chart+xml"/>
  <Override PartName="/ppt/charts/style75.xml" ContentType="application/vnd.ms-office.chartstyle+xml"/>
  <Override PartName="/ppt/charts/colors75.xml" ContentType="application/vnd.ms-office.chartcolorstyle+xml"/>
  <Override PartName="/ppt/theme/themeOverride99.xml" ContentType="application/vnd.openxmlformats-officedocument.themeOverride+xml"/>
  <Override PartName="/ppt/notesSlides/notesSlide60.xml" ContentType="application/vnd.openxmlformats-officedocument.presentationml.notesSlide+xml"/>
  <Override PartName="/ppt/charts/chart151.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152.xml" ContentType="application/vnd.openxmlformats-officedocument.drawingml.chart+xml"/>
  <Override PartName="/ppt/charts/chart153.xml" ContentType="application/vnd.openxmlformats-officedocument.drawingml.chart+xml"/>
  <Override PartName="/ppt/charts/style77.xml" ContentType="application/vnd.ms-office.chartstyle+xml"/>
  <Override PartName="/ppt/charts/colors77.xml" ContentType="application/vnd.ms-office.chartcolorstyle+xml"/>
  <Override PartName="/ppt/theme/themeOverride100.xml" ContentType="application/vnd.openxmlformats-officedocument.themeOverride+xml"/>
  <Override PartName="/ppt/notesSlides/notesSlide61.xml" ContentType="application/vnd.openxmlformats-officedocument.presentationml.notesSlide+xml"/>
  <Override PartName="/ppt/charts/chart154.xml" ContentType="application/vnd.openxmlformats-officedocument.drawingml.chart+xml"/>
  <Override PartName="/ppt/theme/themeOverride101.xml" ContentType="application/vnd.openxmlformats-officedocument.themeOverride+xml"/>
  <Override PartName="/ppt/charts/chart155.xml" ContentType="application/vnd.openxmlformats-officedocument.drawingml.chart+xml"/>
  <Override PartName="/ppt/theme/themeOverride102.xml" ContentType="application/vnd.openxmlformats-officedocument.themeOverride+xml"/>
  <Override PartName="/ppt/charts/chart156.xml" ContentType="application/vnd.openxmlformats-officedocument.drawingml.chart+xml"/>
  <Override PartName="/ppt/theme/themeOverride103.xml" ContentType="application/vnd.openxmlformats-officedocument.themeOverride+xml"/>
  <Override PartName="/ppt/charts/chart157.xml" ContentType="application/vnd.openxmlformats-officedocument.drawingml.chart+xml"/>
  <Override PartName="/ppt/theme/themeOverride104.xml" ContentType="application/vnd.openxmlformats-officedocument.themeOverride+xml"/>
  <Override PartName="/ppt/notesSlides/notesSlide62.xml" ContentType="application/vnd.openxmlformats-officedocument.presentationml.notesSlide+xml"/>
  <Override PartName="/ppt/charts/chart158.xml" ContentType="application/vnd.openxmlformats-officedocument.drawingml.chart+xml"/>
  <Override PartName="/ppt/theme/themeOverride105.xml" ContentType="application/vnd.openxmlformats-officedocument.themeOverride+xml"/>
  <Override PartName="/ppt/notesSlides/notesSlide63.xml" ContentType="application/vnd.openxmlformats-officedocument.presentationml.notesSlide+xml"/>
  <Override PartName="/ppt/charts/chart159.xml" ContentType="application/vnd.openxmlformats-officedocument.drawingml.chart+xml"/>
  <Override PartName="/ppt/theme/themeOverride106.xml" ContentType="application/vnd.openxmlformats-officedocument.themeOverride+xml"/>
  <Override PartName="/ppt/charts/chart160.xml" ContentType="application/vnd.openxmlformats-officedocument.drawingml.chart+xml"/>
  <Override PartName="/ppt/theme/themeOverride107.xml" ContentType="application/vnd.openxmlformats-officedocument.themeOverride+xml"/>
  <Override PartName="/ppt/charts/chart161.xml" ContentType="application/vnd.openxmlformats-officedocument.drawingml.chart+xml"/>
  <Override PartName="/ppt/theme/themeOverride108.xml" ContentType="application/vnd.openxmlformats-officedocument.themeOverride+xml"/>
  <Override PartName="/ppt/charts/chart162.xml" ContentType="application/vnd.openxmlformats-officedocument.drawingml.chart+xml"/>
  <Override PartName="/ppt/theme/themeOverride109.xml" ContentType="application/vnd.openxmlformats-officedocument.themeOverride+xml"/>
  <Override PartName="/ppt/notesSlides/notesSlide64.xml" ContentType="application/vnd.openxmlformats-officedocument.presentationml.notesSlide+xml"/>
  <Override PartName="/ppt/charts/chart163.xml" ContentType="application/vnd.openxmlformats-officedocument.drawingml.chart+xml"/>
  <Override PartName="/ppt/theme/themeOverride110.xml" ContentType="application/vnd.openxmlformats-officedocument.themeOverride+xml"/>
  <Override PartName="/ppt/charts/chart164.xml" ContentType="application/vnd.openxmlformats-officedocument.drawingml.chart+xml"/>
  <Override PartName="/ppt/theme/themeOverride111.xml" ContentType="application/vnd.openxmlformats-officedocument.themeOverride+xml"/>
  <Override PartName="/ppt/charts/chart165.xml" ContentType="application/vnd.openxmlformats-officedocument.drawingml.chart+xml"/>
  <Override PartName="/ppt/theme/themeOverride112.xml" ContentType="application/vnd.openxmlformats-officedocument.themeOverride+xml"/>
  <Override PartName="/ppt/notesSlides/notesSlide65.xml" ContentType="application/vnd.openxmlformats-officedocument.presentationml.notesSlide+xml"/>
  <Override PartName="/ppt/charts/chart166.xml" ContentType="application/vnd.openxmlformats-officedocument.drawingml.chart+xml"/>
  <Override PartName="/ppt/theme/themeOverride113.xml" ContentType="application/vnd.openxmlformats-officedocument.themeOverride+xml"/>
  <Override PartName="/ppt/charts/chart167.xml" ContentType="application/vnd.openxmlformats-officedocument.drawingml.chart+xml"/>
  <Override PartName="/ppt/theme/themeOverride114.xml" ContentType="application/vnd.openxmlformats-officedocument.themeOverride+xml"/>
  <Override PartName="/ppt/charts/chart168.xml" ContentType="application/vnd.openxmlformats-officedocument.drawingml.chart+xml"/>
  <Override PartName="/ppt/theme/themeOverride115.xml" ContentType="application/vnd.openxmlformats-officedocument.themeOverride+xml"/>
  <Override PartName="/ppt/charts/chart169.xml" ContentType="application/vnd.openxmlformats-officedocument.drawingml.chart+xml"/>
  <Override PartName="/ppt/theme/themeOverride116.xml" ContentType="application/vnd.openxmlformats-officedocument.themeOverride+xml"/>
  <Override PartName="/ppt/charts/chart170.xml" ContentType="application/vnd.openxmlformats-officedocument.drawingml.chart+xml"/>
  <Override PartName="/ppt/theme/themeOverride117.xml" ContentType="application/vnd.openxmlformats-officedocument.themeOverride+xml"/>
  <Override PartName="/ppt/charts/chart171.xml" ContentType="application/vnd.openxmlformats-officedocument.drawingml.chart+xml"/>
  <Override PartName="/ppt/theme/themeOverride118.xml" ContentType="application/vnd.openxmlformats-officedocument.themeOverride+xml"/>
  <Override PartName="/ppt/notesSlides/notesSlide66.xml" ContentType="application/vnd.openxmlformats-officedocument.presentationml.notesSlide+xml"/>
  <Override PartName="/ppt/charts/chart172.xml" ContentType="application/vnd.openxmlformats-officedocument.drawingml.chart+xml"/>
  <Override PartName="/ppt/theme/themeOverride119.xml" ContentType="application/vnd.openxmlformats-officedocument.themeOverride+xml"/>
  <Override PartName="/ppt/charts/chart173.xml" ContentType="application/vnd.openxmlformats-officedocument.drawingml.chart+xml"/>
  <Override PartName="/ppt/theme/themeOverride120.xml" ContentType="application/vnd.openxmlformats-officedocument.themeOverride+xml"/>
  <Override PartName="/ppt/charts/chart174.xml" ContentType="application/vnd.openxmlformats-officedocument.drawingml.chart+xml"/>
  <Override PartName="/ppt/theme/themeOverride121.xml" ContentType="application/vnd.openxmlformats-officedocument.themeOverride+xml"/>
  <Override PartName="/ppt/charts/chart175.xml" ContentType="application/vnd.openxmlformats-officedocument.drawingml.chart+xml"/>
  <Override PartName="/ppt/theme/themeOverride122.xml" ContentType="application/vnd.openxmlformats-officedocument.themeOverride+xml"/>
  <Override PartName="/ppt/charts/chart176.xml" ContentType="application/vnd.openxmlformats-officedocument.drawingml.chart+xml"/>
  <Override PartName="/ppt/theme/themeOverride123.xml" ContentType="application/vnd.openxmlformats-officedocument.themeOverride+xml"/>
  <Override PartName="/ppt/charts/chart177.xml" ContentType="application/vnd.openxmlformats-officedocument.drawingml.chart+xml"/>
  <Override PartName="/ppt/theme/themeOverride124.xml" ContentType="application/vnd.openxmlformats-officedocument.themeOverride+xml"/>
  <Override PartName="/ppt/notesSlides/notesSlide67.xml" ContentType="application/vnd.openxmlformats-officedocument.presentationml.notesSlide+xml"/>
  <Override PartName="/ppt/charts/chart178.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179.xml" ContentType="application/vnd.openxmlformats-officedocument.drawingml.chart+xml"/>
  <Override PartName="/ppt/notesSlides/notesSlide68.xml" ContentType="application/vnd.openxmlformats-officedocument.presentationml.notesSlide+xml"/>
  <Override PartName="/ppt/charts/chart180.xml" ContentType="application/vnd.openxmlformats-officedocument.drawingml.chart+xml"/>
  <Override PartName="/ppt/charts/style79.xml" ContentType="application/vnd.ms-office.chartstyle+xml"/>
  <Override PartName="/ppt/charts/colors79.xml" ContentType="application/vnd.ms-office.chartcolorstyle+xml"/>
  <Override PartName="/ppt/theme/themeOverride125.xml" ContentType="application/vnd.openxmlformats-officedocument.themeOverride+xml"/>
  <Override PartName="/ppt/charts/chart181.xml" ContentType="application/vnd.openxmlformats-officedocument.drawingml.chart+xml"/>
  <Override PartName="/ppt/charts/style80.xml" ContentType="application/vnd.ms-office.chartstyle+xml"/>
  <Override PartName="/ppt/charts/colors80.xml" ContentType="application/vnd.ms-office.chartcolorstyle+xml"/>
  <Override PartName="/ppt/theme/themeOverride126.xml" ContentType="application/vnd.openxmlformats-officedocument.themeOverride+xml"/>
  <Override PartName="/ppt/notesSlides/notesSlide69.xml" ContentType="application/vnd.openxmlformats-officedocument.presentationml.notesSlide+xml"/>
  <Override PartName="/ppt/charts/chart182.xml" ContentType="application/vnd.openxmlformats-officedocument.drawingml.chart+xml"/>
  <Override PartName="/ppt/charts/style81.xml" ContentType="application/vnd.ms-office.chartstyle+xml"/>
  <Override PartName="/ppt/charts/colors81.xml" ContentType="application/vnd.ms-office.chartcolorstyle+xml"/>
  <Override PartName="/ppt/theme/themeOverride127.xml" ContentType="application/vnd.openxmlformats-officedocument.themeOverride+xml"/>
  <Override PartName="/ppt/charts/chart183.xml" ContentType="application/vnd.openxmlformats-officedocument.drawingml.chart+xml"/>
  <Override PartName="/ppt/charts/style82.xml" ContentType="application/vnd.ms-office.chartstyle+xml"/>
  <Override PartName="/ppt/charts/colors82.xml" ContentType="application/vnd.ms-office.chartcolorstyle+xml"/>
  <Override PartName="/ppt/theme/themeOverride128.xml" ContentType="application/vnd.openxmlformats-officedocument.themeOverride+xml"/>
  <Override PartName="/ppt/notesSlides/notesSlide70.xml" ContentType="application/vnd.openxmlformats-officedocument.presentationml.notesSlide+xml"/>
  <Override PartName="/ppt/charts/chart184.xml" ContentType="application/vnd.openxmlformats-officedocument.drawingml.chart+xml"/>
  <Override PartName="/ppt/charts/style83.xml" ContentType="application/vnd.ms-office.chartstyle+xml"/>
  <Override PartName="/ppt/charts/colors83.xml" ContentType="application/vnd.ms-office.chartcolorstyle+xml"/>
  <Override PartName="/ppt/theme/themeOverride129.xml" ContentType="application/vnd.openxmlformats-officedocument.themeOverride+xml"/>
  <Override PartName="/ppt/charts/chart185.xml" ContentType="application/vnd.openxmlformats-officedocument.drawingml.chart+xml"/>
  <Override PartName="/ppt/charts/style84.xml" ContentType="application/vnd.ms-office.chartstyle+xml"/>
  <Override PartName="/ppt/charts/colors84.xml" ContentType="application/vnd.ms-office.chartcolorstyle+xml"/>
  <Override PartName="/ppt/theme/themeOverride130.xml" ContentType="application/vnd.openxmlformats-officedocument.themeOverride+xml"/>
  <Override PartName="/ppt/notesSlides/notesSlide71.xml" ContentType="application/vnd.openxmlformats-officedocument.presentationml.notesSlide+xml"/>
  <Override PartName="/ppt/charts/chart186.xml" ContentType="application/vnd.openxmlformats-officedocument.drawingml.chart+xml"/>
  <Override PartName="/ppt/charts/style85.xml" ContentType="application/vnd.ms-office.chartstyle+xml"/>
  <Override PartName="/ppt/charts/colors85.xml" ContentType="application/vnd.ms-office.chartcolorstyle+xml"/>
  <Override PartName="/ppt/theme/themeOverride131.xml" ContentType="application/vnd.openxmlformats-officedocument.themeOverride+xml"/>
  <Override PartName="/ppt/charts/chart187.xml" ContentType="application/vnd.openxmlformats-officedocument.drawingml.chart+xml"/>
  <Override PartName="/ppt/charts/style86.xml" ContentType="application/vnd.ms-office.chartstyle+xml"/>
  <Override PartName="/ppt/charts/colors86.xml" ContentType="application/vnd.ms-office.chartcolorstyle+xml"/>
  <Override PartName="/ppt/theme/themeOverride132.xml" ContentType="application/vnd.openxmlformats-officedocument.themeOverride+xml"/>
  <Override PartName="/ppt/notesSlides/notesSlide72.xml" ContentType="application/vnd.openxmlformats-officedocument.presentationml.notesSlide+xml"/>
  <Override PartName="/ppt/charts/chart188.xml" ContentType="application/vnd.openxmlformats-officedocument.drawingml.chart+xml"/>
  <Override PartName="/ppt/theme/themeOverride133.xml" ContentType="application/vnd.openxmlformats-officedocument.themeOverride+xml"/>
  <Override PartName="/ppt/charts/chart189.xml" ContentType="application/vnd.openxmlformats-officedocument.drawingml.chart+xml"/>
  <Override PartName="/ppt/theme/themeOverride134.xml" ContentType="application/vnd.openxmlformats-officedocument.themeOverride+xml"/>
  <Override PartName="/ppt/charts/chart190.xml" ContentType="application/vnd.openxmlformats-officedocument.drawingml.chart+xml"/>
  <Override PartName="/ppt/charts/style87.xml" ContentType="application/vnd.ms-office.chartstyle+xml"/>
  <Override PartName="/ppt/charts/colors87.xml" ContentType="application/vnd.ms-office.chartcolorstyle+xml"/>
  <Override PartName="/ppt/charts/chart191.xml" ContentType="application/vnd.openxmlformats-officedocument.drawingml.chart+xml"/>
  <Override PartName="/ppt/charts/style88.xml" ContentType="application/vnd.ms-office.chartstyle+xml"/>
  <Override PartName="/ppt/charts/colors88.xml" ContentType="application/vnd.ms-office.chartcolorstyle+xml"/>
  <Override PartName="/ppt/charts/chart192.xml" ContentType="application/vnd.openxmlformats-officedocument.drawingml.chart+xml"/>
  <Override PartName="/ppt/theme/themeOverride135.xml" ContentType="application/vnd.openxmlformats-officedocument.themeOverride+xml"/>
  <Override PartName="/ppt/notesSlides/notesSlide73.xml" ContentType="application/vnd.openxmlformats-officedocument.presentationml.notesSlide+xml"/>
  <Override PartName="/ppt/charts/chart193.xml" ContentType="application/vnd.openxmlformats-officedocument.drawingml.chart+xml"/>
  <Override PartName="/ppt/charts/style89.xml" ContentType="application/vnd.ms-office.chartstyle+xml"/>
  <Override PartName="/ppt/charts/colors89.xml" ContentType="application/vnd.ms-office.chartcolorstyle+xml"/>
  <Override PartName="/ppt/charts/chart194.xml" ContentType="application/vnd.openxmlformats-officedocument.drawingml.chart+xml"/>
  <Override PartName="/ppt/charts/style90.xml" ContentType="application/vnd.ms-office.chartstyle+xml"/>
  <Override PartName="/ppt/charts/colors90.xml" ContentType="application/vnd.ms-office.chartcolorstyle+xml"/>
  <Override PartName="/ppt/charts/chart195.xml" ContentType="application/vnd.openxmlformats-officedocument.drawingml.chart+xml"/>
  <Override PartName="/ppt/notesSlides/notesSlide74.xml" ContentType="application/vnd.openxmlformats-officedocument.presentationml.notesSlide+xml"/>
  <Override PartName="/ppt/charts/chart196.xml" ContentType="application/vnd.openxmlformats-officedocument.drawingml.chart+xml"/>
  <Override PartName="/ppt/theme/themeOverride136.xml" ContentType="application/vnd.openxmlformats-officedocument.themeOverride+xml"/>
  <Override PartName="/ppt/charts/chart197.xml" ContentType="application/vnd.openxmlformats-officedocument.drawingml.chart+xml"/>
  <Override PartName="/ppt/charts/style91.xml" ContentType="application/vnd.ms-office.chartstyle+xml"/>
  <Override PartName="/ppt/charts/colors91.xml" ContentType="application/vnd.ms-office.chartcolorstyle+xml"/>
  <Override PartName="/ppt/charts/chart198.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199.xml" ContentType="application/vnd.openxmlformats-officedocument.drawingml.chart+xml"/>
  <Override PartName="/ppt/theme/themeOverride137.xml" ContentType="application/vnd.openxmlformats-officedocument.themeOverride+xml"/>
  <Override PartName="/ppt/notesSlides/notesSlide75.xml" ContentType="application/vnd.openxmlformats-officedocument.presentationml.notesSlide+xml"/>
  <Override PartName="/ppt/charts/chart200.xml" ContentType="application/vnd.openxmlformats-officedocument.drawingml.chart+xml"/>
  <Override PartName="/ppt/charts/style93.xml" ContentType="application/vnd.ms-office.chartstyle+xml"/>
  <Override PartName="/ppt/charts/colors93.xml" ContentType="application/vnd.ms-office.chartcolorstyle+xml"/>
  <Override PartName="/ppt/charts/chart201.xml" ContentType="application/vnd.openxmlformats-officedocument.drawingml.chart+xml"/>
  <Override PartName="/ppt/charts/style94.xml" ContentType="application/vnd.ms-office.chartstyle+xml"/>
  <Override PartName="/ppt/charts/colors94.xml" ContentType="application/vnd.ms-office.chartcolorstyle+xml"/>
  <Override PartName="/ppt/charts/chart202.xml" ContentType="application/vnd.openxmlformats-officedocument.drawingml.chart+xml"/>
  <Override PartName="/ppt/notesSlides/notesSlide76.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3" r:id="rId1"/>
    <p:sldMasterId id="2147483666" r:id="rId2"/>
    <p:sldMasterId id="2147483711" r:id="rId3"/>
  </p:sldMasterIdLst>
  <p:notesMasterIdLst>
    <p:notesMasterId r:id="rId122"/>
  </p:notesMasterIdLst>
  <p:handoutMasterIdLst>
    <p:handoutMasterId r:id="rId123"/>
  </p:handoutMasterIdLst>
  <p:sldIdLst>
    <p:sldId id="261" r:id="rId4"/>
    <p:sldId id="789" r:id="rId5"/>
    <p:sldId id="787" r:id="rId6"/>
    <p:sldId id="871" r:id="rId7"/>
    <p:sldId id="953" r:id="rId8"/>
    <p:sldId id="786" r:id="rId9"/>
    <p:sldId id="872" r:id="rId10"/>
    <p:sldId id="790" r:id="rId11"/>
    <p:sldId id="932" r:id="rId12"/>
    <p:sldId id="959" r:id="rId13"/>
    <p:sldId id="933" r:id="rId14"/>
    <p:sldId id="873" r:id="rId15"/>
    <p:sldId id="857" r:id="rId16"/>
    <p:sldId id="954" r:id="rId17"/>
    <p:sldId id="955" r:id="rId18"/>
    <p:sldId id="956" r:id="rId19"/>
    <p:sldId id="957" r:id="rId20"/>
    <p:sldId id="958" r:id="rId21"/>
    <p:sldId id="401" r:id="rId22"/>
    <p:sldId id="859" r:id="rId23"/>
    <p:sldId id="909" r:id="rId24"/>
    <p:sldId id="910" r:id="rId25"/>
    <p:sldId id="912" r:id="rId26"/>
    <p:sldId id="992" r:id="rId27"/>
    <p:sldId id="915" r:id="rId28"/>
    <p:sldId id="951" r:id="rId29"/>
    <p:sldId id="961" r:id="rId30"/>
    <p:sldId id="917" r:id="rId31"/>
    <p:sldId id="934" r:id="rId32"/>
    <p:sldId id="865" r:id="rId33"/>
    <p:sldId id="860" r:id="rId34"/>
    <p:sldId id="876" r:id="rId35"/>
    <p:sldId id="952" r:id="rId36"/>
    <p:sldId id="978" r:id="rId37"/>
    <p:sldId id="877" r:id="rId38"/>
    <p:sldId id="965" r:id="rId39"/>
    <p:sldId id="920" r:id="rId40"/>
    <p:sldId id="966" r:id="rId41"/>
    <p:sldId id="985" r:id="rId42"/>
    <p:sldId id="993" r:id="rId43"/>
    <p:sldId id="879" r:id="rId44"/>
    <p:sldId id="967" r:id="rId45"/>
    <p:sldId id="968" r:id="rId46"/>
    <p:sldId id="1011" r:id="rId47"/>
    <p:sldId id="1012" r:id="rId48"/>
    <p:sldId id="880" r:id="rId49"/>
    <p:sldId id="921" r:id="rId50"/>
    <p:sldId id="969" r:id="rId51"/>
    <p:sldId id="922" r:id="rId52"/>
    <p:sldId id="923" r:id="rId53"/>
    <p:sldId id="866" r:id="rId54"/>
    <p:sldId id="861" r:id="rId55"/>
    <p:sldId id="970" r:id="rId56"/>
    <p:sldId id="881" r:id="rId57"/>
    <p:sldId id="882" r:id="rId58"/>
    <p:sldId id="924" r:id="rId59"/>
    <p:sldId id="925" r:id="rId60"/>
    <p:sldId id="994" r:id="rId61"/>
    <p:sldId id="972" r:id="rId62"/>
    <p:sldId id="973" r:id="rId63"/>
    <p:sldId id="885" r:id="rId64"/>
    <p:sldId id="1001" r:id="rId65"/>
    <p:sldId id="1000" r:id="rId66"/>
    <p:sldId id="928" r:id="rId67"/>
    <p:sldId id="929" r:id="rId68"/>
    <p:sldId id="867" r:id="rId69"/>
    <p:sldId id="862" r:id="rId70"/>
    <p:sldId id="886" r:id="rId71"/>
    <p:sldId id="974" r:id="rId72"/>
    <p:sldId id="976" r:id="rId73"/>
    <p:sldId id="888" r:id="rId74"/>
    <p:sldId id="1003" r:id="rId75"/>
    <p:sldId id="1007" r:id="rId76"/>
    <p:sldId id="889" r:id="rId77"/>
    <p:sldId id="1008" r:id="rId78"/>
    <p:sldId id="1010" r:id="rId79"/>
    <p:sldId id="930" r:id="rId80"/>
    <p:sldId id="931" r:id="rId81"/>
    <p:sldId id="868" r:id="rId82"/>
    <p:sldId id="863" r:id="rId83"/>
    <p:sldId id="892" r:id="rId84"/>
    <p:sldId id="977" r:id="rId85"/>
    <p:sldId id="893" r:id="rId86"/>
    <p:sldId id="936" r:id="rId87"/>
    <p:sldId id="979" r:id="rId88"/>
    <p:sldId id="1002" r:id="rId89"/>
    <p:sldId id="894" r:id="rId90"/>
    <p:sldId id="895" r:id="rId91"/>
    <p:sldId id="937" r:id="rId92"/>
    <p:sldId id="980" r:id="rId93"/>
    <p:sldId id="896" r:id="rId94"/>
    <p:sldId id="891" r:id="rId95"/>
    <p:sldId id="938" r:id="rId96"/>
    <p:sldId id="939" r:id="rId97"/>
    <p:sldId id="869" r:id="rId98"/>
    <p:sldId id="864" r:id="rId99"/>
    <p:sldId id="897" r:id="rId100"/>
    <p:sldId id="940" r:id="rId101"/>
    <p:sldId id="941" r:id="rId102"/>
    <p:sldId id="998" r:id="rId103"/>
    <p:sldId id="999" r:id="rId104"/>
    <p:sldId id="898" r:id="rId105"/>
    <p:sldId id="944" r:id="rId106"/>
    <p:sldId id="984" r:id="rId107"/>
    <p:sldId id="986" r:id="rId108"/>
    <p:sldId id="1005" r:id="rId109"/>
    <p:sldId id="987" r:id="rId110"/>
    <p:sldId id="899" r:id="rId111"/>
    <p:sldId id="900" r:id="rId112"/>
    <p:sldId id="988" r:id="rId113"/>
    <p:sldId id="971" r:id="rId114"/>
    <p:sldId id="946" r:id="rId115"/>
    <p:sldId id="947" r:id="rId116"/>
    <p:sldId id="870" r:id="rId117"/>
    <p:sldId id="948" r:id="rId118"/>
    <p:sldId id="1006" r:id="rId119"/>
    <p:sldId id="950" r:id="rId120"/>
    <p:sldId id="355" r:id="rId121"/>
  </p:sldIdLst>
  <p:sldSz cx="9144000" cy="6858000" type="screen4x3"/>
  <p:notesSz cx="6858000" cy="9144000"/>
  <p:defaultText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521" userDrawn="1">
          <p15:clr>
            <a:srgbClr val="A4A3A4"/>
          </p15:clr>
        </p15:guide>
        <p15:guide id="2" orient="horz" pos="1003" userDrawn="1">
          <p15:clr>
            <a:srgbClr val="A4A3A4"/>
          </p15:clr>
        </p15:guide>
        <p15:guide id="3" orient="horz" pos="1797" userDrawn="1">
          <p15:clr>
            <a:srgbClr val="A4A3A4"/>
          </p15:clr>
        </p15:guide>
        <p15:guide id="4" pos="1361" userDrawn="1">
          <p15:clr>
            <a:srgbClr val="A4A3A4"/>
          </p15:clr>
        </p15:guide>
        <p15:guide id="6" pos="2653" userDrawn="1">
          <p15:clr>
            <a:srgbClr val="A4A3A4"/>
          </p15:clr>
        </p15:guide>
        <p15:guide id="7" pos="907" userDrawn="1">
          <p15:clr>
            <a:srgbClr val="A4A3A4"/>
          </p15:clr>
        </p15:guide>
        <p15:guide id="8" pos="3470" userDrawn="1">
          <p15:clr>
            <a:srgbClr val="A4A3A4"/>
          </p15:clr>
        </p15:guide>
        <p15:guide id="9" pos="4637" userDrawn="1">
          <p15:clr>
            <a:srgbClr val="A4A3A4"/>
          </p15:clr>
        </p15:guide>
        <p15:guide id="10" orient="horz" pos="3514" userDrawn="1">
          <p15:clr>
            <a:srgbClr val="A4A3A4"/>
          </p15:clr>
        </p15:guide>
        <p15:guide id="11" orient="horz" pos="686" userDrawn="1">
          <p15:clr>
            <a:srgbClr val="A4A3A4"/>
          </p15:clr>
        </p15:guide>
        <p15:guide id="12" orient="horz" userDrawn="1">
          <p15:clr>
            <a:srgbClr val="A4A3A4"/>
          </p15:clr>
        </p15:guide>
        <p15:guide id="14" pos="5239" userDrawn="1">
          <p15:clr>
            <a:srgbClr val="A4A3A4"/>
          </p15:clr>
        </p15:guide>
        <p15:guide id="15" pos="2948" userDrawn="1">
          <p15:clr>
            <a:srgbClr val="A4A3A4"/>
          </p15:clr>
        </p15:guide>
        <p15:guide id="16" orient="horz" pos="2990" userDrawn="1">
          <p15:clr>
            <a:srgbClr val="A4A3A4"/>
          </p15:clr>
        </p15:guide>
        <p15:guide id="17" pos="2925" userDrawn="1">
          <p15:clr>
            <a:srgbClr val="A4A3A4"/>
          </p15:clr>
        </p15:guide>
        <p15:guide id="18" orient="horz" pos="845">
          <p15:clr>
            <a:srgbClr val="A4A3A4"/>
          </p15:clr>
        </p15:guide>
        <p15:guide id="19" orient="horz" pos="300" userDrawn="1">
          <p15:clr>
            <a:srgbClr val="A4A3A4"/>
          </p15:clr>
        </p15:guide>
        <p15:guide id="20" pos="476"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7" name="Augustowski Wojciech" initials="AW" lastIdx="35" clrIdx="6">
    <p:extLst>
      <p:ext uri="{19B8F6BF-5375-455C-9EA6-DF929625EA0E}">
        <p15:presenceInfo xmlns:p15="http://schemas.microsoft.com/office/powerpoint/2012/main" userId="Augustowski Wojciech" providerId="None"/>
      </p:ext>
    </p:extLst>
  </p:cmAuthor>
  <p:cmAuthor id="1" name="Elzbieta Mironiuk" initials="EM" lastIdx="14" clrIdx="0"/>
  <p:cmAuthor id="8" name="Edyta Dzwonkowska" initials="ED" lastIdx="1" clrIdx="7">
    <p:extLst>
      <p:ext uri="{19B8F6BF-5375-455C-9EA6-DF929625EA0E}">
        <p15:presenceInfo xmlns:p15="http://schemas.microsoft.com/office/powerpoint/2012/main" userId="S::edyta.dzwonkowska@pbs.pl::ef59fac1-a269-4824-9e29-051cabfd0319" providerId="AD"/>
      </p:ext>
    </p:extLst>
  </p:cmAuthor>
  <p:cmAuthor id="2" name="Julia Ziomek" initials="JZ" lastIdx="2" clrIdx="1">
    <p:extLst>
      <p:ext uri="{19B8F6BF-5375-455C-9EA6-DF929625EA0E}">
        <p15:presenceInfo xmlns:p15="http://schemas.microsoft.com/office/powerpoint/2012/main" userId="S-1-5-21-2018798418-2101171528-1845911597-10781" providerId="AD"/>
      </p:ext>
    </p:extLst>
  </p:cmAuthor>
  <p:cmAuthor id="3" name="Julia Ziomek" initials="JZ [2]" lastIdx="87" clrIdx="2">
    <p:extLst>
      <p:ext uri="{19B8F6BF-5375-455C-9EA6-DF929625EA0E}">
        <p15:presenceInfo xmlns:p15="http://schemas.microsoft.com/office/powerpoint/2012/main" userId="S::julia.ziomek@pbs.pl::0ed5af89-02ab-40cd-8d81-c11d06408da9" providerId="AD"/>
      </p:ext>
    </p:extLst>
  </p:cmAuthor>
  <p:cmAuthor id="4" name="Anna Ringwelska" initials="AR" lastIdx="2" clrIdx="3">
    <p:extLst>
      <p:ext uri="{19B8F6BF-5375-455C-9EA6-DF929625EA0E}">
        <p15:presenceInfo xmlns:p15="http://schemas.microsoft.com/office/powerpoint/2012/main" userId="S::anna.ringwelska@pbs.pl::aad02c2a-46f2-43a4-9a36-76161476161e" providerId="AD"/>
      </p:ext>
    </p:extLst>
  </p:cmAuthor>
  <p:cmAuthor id="5" name="Katarzyna Kępka" initials="KK" lastIdx="58" clrIdx="4">
    <p:extLst>
      <p:ext uri="{19B8F6BF-5375-455C-9EA6-DF929625EA0E}">
        <p15:presenceInfo xmlns:p15="http://schemas.microsoft.com/office/powerpoint/2012/main" userId="S::katarzyna.kepka@pbs.pl::3211f38e-d85d-40b0-bc3a-d7996b5bb6a9" providerId="AD"/>
      </p:ext>
    </p:extLst>
  </p:cmAuthor>
  <p:cmAuthor id="6" name="Stopczyk Veranika" initials="SV" lastIdx="91" clrIdx="5">
    <p:extLst>
      <p:ext uri="{19B8F6BF-5375-455C-9EA6-DF929625EA0E}">
        <p15:presenceInfo xmlns:p15="http://schemas.microsoft.com/office/powerpoint/2012/main" userId="S-1-5-21-2039474230-1823947412-1586538214-1085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CC9A6"/>
    <a:srgbClr val="826858"/>
    <a:srgbClr val="AD9485"/>
    <a:srgbClr val="9F9BBD"/>
    <a:srgbClr val="CD8BC5"/>
    <a:srgbClr val="AB7A5A"/>
    <a:srgbClr val="DCF19F"/>
    <a:srgbClr val="215F5F"/>
    <a:srgbClr val="42BEBD"/>
    <a:srgbClr val="D9EF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6A7EF1C-E046-473A-BFE4-8E85D14B1550}" v="7397" dt="2020-11-25T13:18:00.895"/>
    <p1510:client id="{B0124E61-08BD-44E5-BA74-10C3B5670FAD}" v="3611" dt="2020-11-25T13:44:46.718"/>
  </p1510:revLst>
</p1510:revInfo>
</file>

<file path=ppt/tableStyles.xml><?xml version="1.0" encoding="utf-8"?>
<a:tblStyleLst xmlns:a="http://schemas.openxmlformats.org/drawingml/2006/main" def="{5C22544A-7EE6-4342-B048-85BDC9FD1C3A}">
  <a:tblStyle styleId="{5C22544A-7EE6-4342-B048-85BDC9FD1C3A}" styleName="Styl pośredni 2 — Ak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AF606853-7671-496A-8E4F-DF71F8EC918B}" styleName="Styl ciemny 1 — Akcent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27102A9-8310-4765-A935-A1911B00CA55}" styleName="Styl jasny 1 — Ak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1" d="100"/>
          <a:sy n="81" d="100"/>
        </p:scale>
        <p:origin x="1498" y="48"/>
      </p:cViewPr>
      <p:guideLst>
        <p:guide pos="521"/>
        <p:guide orient="horz" pos="1003"/>
        <p:guide orient="horz" pos="1797"/>
        <p:guide pos="1361"/>
        <p:guide pos="2653"/>
        <p:guide pos="907"/>
        <p:guide pos="3470"/>
        <p:guide pos="4637"/>
        <p:guide orient="horz" pos="3514"/>
        <p:guide orient="horz" pos="686"/>
        <p:guide orient="horz"/>
        <p:guide pos="5239"/>
        <p:guide pos="2948"/>
        <p:guide orient="horz" pos="2990"/>
        <p:guide pos="2925"/>
        <p:guide orient="horz" pos="845"/>
        <p:guide orient="horz" pos="300"/>
        <p:guide pos="476"/>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handoutMaster" Target="handoutMasters/handoutMaster1.xml"/><Relationship Id="rId128" Type="http://schemas.openxmlformats.org/officeDocument/2006/relationships/tableStyles" Target="tableStyles.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commentAuthors" Target="commentAuthors.xml"/><Relationship Id="rId129" Type="http://schemas.microsoft.com/office/2015/10/relationships/revisionInfo" Target="revisionInfo.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presProps" Target="presProps.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theme" Target="theme/theme1.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26" Type="http://schemas.openxmlformats.org/officeDocument/2006/relationships/slide" Target="slides/slide23.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2.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00.xml.rels><?xml version="1.0" encoding="UTF-8" standalone="yes"?>
<Relationships xmlns="http://schemas.openxmlformats.org/package/2006/relationships"><Relationship Id="rId3" Type="http://schemas.openxmlformats.org/officeDocument/2006/relationships/themeOverride" Target="../theme/themeOverride53.xm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package" Target="../embeddings/Microsoft_Excel_Worksheet99.xlsx"/></Relationships>
</file>

<file path=ppt/charts/_rels/chart101.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Microsoft_Excel_Worksheet100.xlsx"/></Relationships>
</file>

<file path=ppt/charts/_rels/chart102.xml.rels><?xml version="1.0" encoding="UTF-8" standalone="yes"?>
<Relationships xmlns="http://schemas.openxmlformats.org/package/2006/relationships"><Relationship Id="rId3" Type="http://schemas.openxmlformats.org/officeDocument/2006/relationships/themeOverride" Target="../theme/themeOverride55.xml"/><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package" Target="../embeddings/Microsoft_Excel_Worksheet101.xlsx"/></Relationships>
</file>

<file path=ppt/charts/_rels/chart103.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60.xml"/><Relationship Id="rId1" Type="http://schemas.microsoft.com/office/2011/relationships/chartStyle" Target="style60.xml"/><Relationship Id="rId4" Type="http://schemas.openxmlformats.org/officeDocument/2006/relationships/package" Target="../embeddings/Microsoft_Excel_Worksheet102.xlsx"/></Relationships>
</file>

<file path=ppt/charts/_rels/chart104.xml.rels><?xml version="1.0" encoding="UTF-8" standalone="yes"?>
<Relationships xmlns="http://schemas.openxmlformats.org/package/2006/relationships"><Relationship Id="rId1" Type="http://schemas.openxmlformats.org/officeDocument/2006/relationships/package" Target="../embeddings/Microsoft_Excel_Worksheet103.xlsx"/></Relationships>
</file>

<file path=ppt/charts/_rels/chart105.xml.rels><?xml version="1.0" encoding="UTF-8" standalone="yes"?>
<Relationships xmlns="http://schemas.openxmlformats.org/package/2006/relationships"><Relationship Id="rId2" Type="http://schemas.openxmlformats.org/officeDocument/2006/relationships/package" Target="../embeddings/Microsoft_Excel_Worksheet104.xlsx"/><Relationship Id="rId1" Type="http://schemas.openxmlformats.org/officeDocument/2006/relationships/themeOverride" Target="../theme/themeOverride57.xml"/></Relationships>
</file>

<file path=ppt/charts/_rels/chart106.xml.rels><?xml version="1.0" encoding="UTF-8" standalone="yes"?>
<Relationships xmlns="http://schemas.openxmlformats.org/package/2006/relationships"><Relationship Id="rId2" Type="http://schemas.openxmlformats.org/officeDocument/2006/relationships/package" Target="../embeddings/Microsoft_Excel_Worksheet105.xlsx"/><Relationship Id="rId1" Type="http://schemas.openxmlformats.org/officeDocument/2006/relationships/themeOverride" Target="../theme/themeOverride58.xml"/></Relationships>
</file>

<file path=ppt/charts/_rels/chart107.xml.rels><?xml version="1.0" encoding="UTF-8" standalone="yes"?>
<Relationships xmlns="http://schemas.openxmlformats.org/package/2006/relationships"><Relationship Id="rId2" Type="http://schemas.openxmlformats.org/officeDocument/2006/relationships/package" Target="../embeddings/Microsoft_Excel_Worksheet106.xlsx"/><Relationship Id="rId1" Type="http://schemas.openxmlformats.org/officeDocument/2006/relationships/themeOverride" Target="../theme/themeOverride59.xml"/></Relationships>
</file>

<file path=ppt/charts/_rels/chart108.xml.rels><?xml version="1.0" encoding="UTF-8" standalone="yes"?>
<Relationships xmlns="http://schemas.openxmlformats.org/package/2006/relationships"><Relationship Id="rId3" Type="http://schemas.openxmlformats.org/officeDocument/2006/relationships/themeOverride" Target="../theme/themeOverride60.xml"/><Relationship Id="rId2" Type="http://schemas.microsoft.com/office/2011/relationships/chartColorStyle" Target="colors61.xml"/><Relationship Id="rId1" Type="http://schemas.microsoft.com/office/2011/relationships/chartStyle" Target="style61.xml"/><Relationship Id="rId4" Type="http://schemas.openxmlformats.org/officeDocument/2006/relationships/package" Target="../embeddings/Microsoft_Excel_Worksheet107.xlsx"/></Relationships>
</file>

<file path=ppt/charts/_rels/chart109.xml.rels><?xml version="1.0" encoding="UTF-8" standalone="yes"?>
<Relationships xmlns="http://schemas.openxmlformats.org/package/2006/relationships"><Relationship Id="rId3" Type="http://schemas.openxmlformats.org/officeDocument/2006/relationships/themeOverride" Target="../theme/themeOverride61.xml"/><Relationship Id="rId2" Type="http://schemas.microsoft.com/office/2011/relationships/chartColorStyle" Target="colors62.xml"/><Relationship Id="rId1" Type="http://schemas.microsoft.com/office/2011/relationships/chartStyle" Target="style62.xml"/><Relationship Id="rId4" Type="http://schemas.openxmlformats.org/officeDocument/2006/relationships/package" Target="../embeddings/Microsoft_Excel_Worksheet108.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0.xml.rels><?xml version="1.0" encoding="UTF-8" standalone="yes"?>
<Relationships xmlns="http://schemas.openxmlformats.org/package/2006/relationships"><Relationship Id="rId3" Type="http://schemas.openxmlformats.org/officeDocument/2006/relationships/themeOverride" Target="../theme/themeOverride62.xml"/><Relationship Id="rId2" Type="http://schemas.microsoft.com/office/2011/relationships/chartColorStyle" Target="colors63.xml"/><Relationship Id="rId1" Type="http://schemas.microsoft.com/office/2011/relationships/chartStyle" Target="style63.xml"/><Relationship Id="rId4" Type="http://schemas.openxmlformats.org/officeDocument/2006/relationships/package" Target="../embeddings/Microsoft_Excel_Worksheet109.xlsx"/></Relationships>
</file>

<file path=ppt/charts/_rels/chart111.xml.rels><?xml version="1.0" encoding="UTF-8" standalone="yes"?>
<Relationships xmlns="http://schemas.openxmlformats.org/package/2006/relationships"><Relationship Id="rId2" Type="http://schemas.openxmlformats.org/officeDocument/2006/relationships/package" Target="../embeddings/Microsoft_Excel_Worksheet110.xlsx"/><Relationship Id="rId1" Type="http://schemas.openxmlformats.org/officeDocument/2006/relationships/themeOverride" Target="../theme/themeOverride63.xml"/></Relationships>
</file>

<file path=ppt/charts/_rels/chart112.xml.rels><?xml version="1.0" encoding="UTF-8" standalone="yes"?>
<Relationships xmlns="http://schemas.openxmlformats.org/package/2006/relationships"><Relationship Id="rId3" Type="http://schemas.openxmlformats.org/officeDocument/2006/relationships/themeOverride" Target="../theme/themeOverride64.xml"/><Relationship Id="rId2" Type="http://schemas.microsoft.com/office/2011/relationships/chartColorStyle" Target="colors64.xml"/><Relationship Id="rId1" Type="http://schemas.microsoft.com/office/2011/relationships/chartStyle" Target="style64.xml"/><Relationship Id="rId4" Type="http://schemas.openxmlformats.org/officeDocument/2006/relationships/package" Target="../embeddings/Microsoft_Excel_Worksheet111.xlsx"/></Relationships>
</file>

<file path=ppt/charts/_rels/chart113.xml.rels><?xml version="1.0" encoding="UTF-8" standalone="yes"?>
<Relationships xmlns="http://schemas.openxmlformats.org/package/2006/relationships"><Relationship Id="rId3" Type="http://schemas.openxmlformats.org/officeDocument/2006/relationships/themeOverride" Target="../theme/themeOverride65.xml"/><Relationship Id="rId2" Type="http://schemas.microsoft.com/office/2011/relationships/chartColorStyle" Target="colors65.xml"/><Relationship Id="rId1" Type="http://schemas.microsoft.com/office/2011/relationships/chartStyle" Target="style65.xml"/><Relationship Id="rId4" Type="http://schemas.openxmlformats.org/officeDocument/2006/relationships/package" Target="../embeddings/Microsoft_Excel_Worksheet112.xlsx"/></Relationships>
</file>

<file path=ppt/charts/_rels/chart114.xml.rels><?xml version="1.0" encoding="UTF-8" standalone="yes"?>
<Relationships xmlns="http://schemas.openxmlformats.org/package/2006/relationships"><Relationship Id="rId3" Type="http://schemas.openxmlformats.org/officeDocument/2006/relationships/themeOverride" Target="../theme/themeOverride66.xml"/><Relationship Id="rId2" Type="http://schemas.microsoft.com/office/2011/relationships/chartColorStyle" Target="colors66.xml"/><Relationship Id="rId1" Type="http://schemas.microsoft.com/office/2011/relationships/chartStyle" Target="style66.xml"/><Relationship Id="rId4" Type="http://schemas.openxmlformats.org/officeDocument/2006/relationships/package" Target="../embeddings/Microsoft_Excel_Worksheet113.xlsx"/></Relationships>
</file>

<file path=ppt/charts/_rels/chart115.xml.rels><?xml version="1.0" encoding="UTF-8" standalone="yes"?>
<Relationships xmlns="http://schemas.openxmlformats.org/package/2006/relationships"><Relationship Id="rId3" Type="http://schemas.openxmlformats.org/officeDocument/2006/relationships/themeOverride" Target="../theme/themeOverride67.xml"/><Relationship Id="rId2" Type="http://schemas.microsoft.com/office/2011/relationships/chartColorStyle" Target="colors67.xml"/><Relationship Id="rId1" Type="http://schemas.microsoft.com/office/2011/relationships/chartStyle" Target="style67.xml"/><Relationship Id="rId4" Type="http://schemas.openxmlformats.org/officeDocument/2006/relationships/package" Target="../embeddings/Microsoft_Excel_Worksheet114.xlsx"/></Relationships>
</file>

<file path=ppt/charts/_rels/chart116.xml.rels><?xml version="1.0" encoding="UTF-8" standalone="yes"?>
<Relationships xmlns="http://schemas.openxmlformats.org/package/2006/relationships"><Relationship Id="rId3" Type="http://schemas.openxmlformats.org/officeDocument/2006/relationships/themeOverride" Target="../theme/themeOverride68.xml"/><Relationship Id="rId2" Type="http://schemas.microsoft.com/office/2011/relationships/chartColorStyle" Target="colors68.xml"/><Relationship Id="rId1" Type="http://schemas.microsoft.com/office/2011/relationships/chartStyle" Target="style68.xml"/><Relationship Id="rId4" Type="http://schemas.openxmlformats.org/officeDocument/2006/relationships/package" Target="../embeddings/Microsoft_Excel_Worksheet115.xlsx"/></Relationships>
</file>

<file path=ppt/charts/_rels/chart117.xml.rels><?xml version="1.0" encoding="UTF-8" standalone="yes"?>
<Relationships xmlns="http://schemas.openxmlformats.org/package/2006/relationships"><Relationship Id="rId2" Type="http://schemas.openxmlformats.org/officeDocument/2006/relationships/package" Target="../embeddings/Microsoft_Excel_Worksheet116.xlsx"/><Relationship Id="rId1" Type="http://schemas.openxmlformats.org/officeDocument/2006/relationships/themeOverride" Target="../theme/themeOverride69.xml"/></Relationships>
</file>

<file path=ppt/charts/_rels/chart118.xml.rels><?xml version="1.0" encoding="UTF-8" standalone="yes"?>
<Relationships xmlns="http://schemas.openxmlformats.org/package/2006/relationships"><Relationship Id="rId2" Type="http://schemas.openxmlformats.org/officeDocument/2006/relationships/package" Target="../embeddings/Microsoft_Excel_Worksheet117.xlsx"/><Relationship Id="rId1" Type="http://schemas.openxmlformats.org/officeDocument/2006/relationships/themeOverride" Target="../theme/themeOverride70.xml"/></Relationships>
</file>

<file path=ppt/charts/_rels/chart119.xml.rels><?xml version="1.0" encoding="UTF-8" standalone="yes"?>
<Relationships xmlns="http://schemas.openxmlformats.org/package/2006/relationships"><Relationship Id="rId2" Type="http://schemas.openxmlformats.org/officeDocument/2006/relationships/package" Target="../embeddings/Microsoft_Excel_Worksheet118.xlsx"/><Relationship Id="rId1" Type="http://schemas.openxmlformats.org/officeDocument/2006/relationships/themeOverride" Target="../theme/themeOverride71.xml"/></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0.xml.rels><?xml version="1.0" encoding="UTF-8" standalone="yes"?>
<Relationships xmlns="http://schemas.openxmlformats.org/package/2006/relationships"><Relationship Id="rId2" Type="http://schemas.openxmlformats.org/officeDocument/2006/relationships/package" Target="../embeddings/Microsoft_Excel_Worksheet119.xlsx"/><Relationship Id="rId1" Type="http://schemas.openxmlformats.org/officeDocument/2006/relationships/themeOverride" Target="../theme/themeOverride72.xml"/></Relationships>
</file>

<file path=ppt/charts/_rels/chart121.xml.rels><?xml version="1.0" encoding="UTF-8" standalone="yes"?>
<Relationships xmlns="http://schemas.openxmlformats.org/package/2006/relationships"><Relationship Id="rId2" Type="http://schemas.openxmlformats.org/officeDocument/2006/relationships/package" Target="../embeddings/Microsoft_Excel_Worksheet120.xlsx"/><Relationship Id="rId1" Type="http://schemas.openxmlformats.org/officeDocument/2006/relationships/themeOverride" Target="../theme/themeOverride73.xml"/></Relationships>
</file>

<file path=ppt/charts/_rels/chart122.xml.rels><?xml version="1.0" encoding="UTF-8" standalone="yes"?>
<Relationships xmlns="http://schemas.openxmlformats.org/package/2006/relationships"><Relationship Id="rId2" Type="http://schemas.openxmlformats.org/officeDocument/2006/relationships/package" Target="../embeddings/Microsoft_Excel_Worksheet121.xlsx"/><Relationship Id="rId1" Type="http://schemas.openxmlformats.org/officeDocument/2006/relationships/themeOverride" Target="../theme/themeOverride74.xml"/></Relationships>
</file>

<file path=ppt/charts/_rels/chart123.xml.rels><?xml version="1.0" encoding="UTF-8" standalone="yes"?>
<Relationships xmlns="http://schemas.openxmlformats.org/package/2006/relationships"><Relationship Id="rId2" Type="http://schemas.openxmlformats.org/officeDocument/2006/relationships/package" Target="../embeddings/Microsoft_Excel_Worksheet122.xlsx"/><Relationship Id="rId1" Type="http://schemas.openxmlformats.org/officeDocument/2006/relationships/themeOverride" Target="../theme/themeOverride75.xml"/></Relationships>
</file>

<file path=ppt/charts/_rels/chart124.xml.rels><?xml version="1.0" encoding="UTF-8" standalone="yes"?>
<Relationships xmlns="http://schemas.openxmlformats.org/package/2006/relationships"><Relationship Id="rId2" Type="http://schemas.openxmlformats.org/officeDocument/2006/relationships/package" Target="../embeddings/Microsoft_Excel_Worksheet123.xlsx"/><Relationship Id="rId1" Type="http://schemas.openxmlformats.org/officeDocument/2006/relationships/themeOverride" Target="../theme/themeOverride76.xml"/></Relationships>
</file>

<file path=ppt/charts/_rels/chart125.xml.rels><?xml version="1.0" encoding="UTF-8" standalone="yes"?>
<Relationships xmlns="http://schemas.openxmlformats.org/package/2006/relationships"><Relationship Id="rId2" Type="http://schemas.openxmlformats.org/officeDocument/2006/relationships/package" Target="../embeddings/Microsoft_Excel_Worksheet124.xlsx"/><Relationship Id="rId1" Type="http://schemas.openxmlformats.org/officeDocument/2006/relationships/themeOverride" Target="../theme/themeOverride77.xml"/></Relationships>
</file>

<file path=ppt/charts/_rels/chart126.xml.rels><?xml version="1.0" encoding="UTF-8" standalone="yes"?>
<Relationships xmlns="http://schemas.openxmlformats.org/package/2006/relationships"><Relationship Id="rId2" Type="http://schemas.openxmlformats.org/officeDocument/2006/relationships/package" Target="../embeddings/Microsoft_Excel_Worksheet125.xlsx"/><Relationship Id="rId1" Type="http://schemas.openxmlformats.org/officeDocument/2006/relationships/themeOverride" Target="../theme/themeOverride78.xml"/></Relationships>
</file>

<file path=ppt/charts/_rels/chart127.xml.rels><?xml version="1.0" encoding="UTF-8" standalone="yes"?>
<Relationships xmlns="http://schemas.openxmlformats.org/package/2006/relationships"><Relationship Id="rId2" Type="http://schemas.openxmlformats.org/officeDocument/2006/relationships/package" Target="../embeddings/Microsoft_Excel_Worksheet126.xlsx"/><Relationship Id="rId1" Type="http://schemas.openxmlformats.org/officeDocument/2006/relationships/themeOverride" Target="../theme/themeOverride79.xml"/></Relationships>
</file>

<file path=ppt/charts/_rels/chart128.xml.rels><?xml version="1.0" encoding="UTF-8" standalone="yes"?>
<Relationships xmlns="http://schemas.openxmlformats.org/package/2006/relationships"><Relationship Id="rId2" Type="http://schemas.openxmlformats.org/officeDocument/2006/relationships/package" Target="../embeddings/Microsoft_Excel_Worksheet127.xlsx"/><Relationship Id="rId1" Type="http://schemas.openxmlformats.org/officeDocument/2006/relationships/themeOverride" Target="../theme/themeOverride80.xml"/></Relationships>
</file>

<file path=ppt/charts/_rels/chart129.xml.rels><?xml version="1.0" encoding="UTF-8" standalone="yes"?>
<Relationships xmlns="http://schemas.openxmlformats.org/package/2006/relationships"><Relationship Id="rId2" Type="http://schemas.openxmlformats.org/officeDocument/2006/relationships/package" Target="../embeddings/Microsoft_Excel_Worksheet128.xlsx"/><Relationship Id="rId1" Type="http://schemas.openxmlformats.org/officeDocument/2006/relationships/themeOverride" Target="../theme/themeOverride81.xml"/></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0.xml.rels><?xml version="1.0" encoding="UTF-8" standalone="yes"?>
<Relationships xmlns="http://schemas.openxmlformats.org/package/2006/relationships"><Relationship Id="rId2" Type="http://schemas.openxmlformats.org/officeDocument/2006/relationships/package" Target="../embeddings/Microsoft_Excel_Worksheet129.xlsx"/><Relationship Id="rId1" Type="http://schemas.openxmlformats.org/officeDocument/2006/relationships/themeOverride" Target="../theme/themeOverride82.xml"/></Relationships>
</file>

<file path=ppt/charts/_rels/chart131.xml.rels><?xml version="1.0" encoding="UTF-8" standalone="yes"?>
<Relationships xmlns="http://schemas.openxmlformats.org/package/2006/relationships"><Relationship Id="rId2" Type="http://schemas.openxmlformats.org/officeDocument/2006/relationships/package" Target="../embeddings/Microsoft_Excel_Worksheet130.xlsx"/><Relationship Id="rId1" Type="http://schemas.openxmlformats.org/officeDocument/2006/relationships/themeOverride" Target="../theme/themeOverride83.xml"/></Relationships>
</file>

<file path=ppt/charts/_rels/chart132.xml.rels><?xml version="1.0" encoding="UTF-8" standalone="yes"?>
<Relationships xmlns="http://schemas.openxmlformats.org/package/2006/relationships"><Relationship Id="rId2" Type="http://schemas.openxmlformats.org/officeDocument/2006/relationships/package" Target="../embeddings/Microsoft_Excel_Worksheet131.xlsx"/><Relationship Id="rId1" Type="http://schemas.openxmlformats.org/officeDocument/2006/relationships/themeOverride" Target="../theme/themeOverride84.xml"/></Relationships>
</file>

<file path=ppt/charts/_rels/chart133.xml.rels><?xml version="1.0" encoding="UTF-8" standalone="yes"?>
<Relationships xmlns="http://schemas.openxmlformats.org/package/2006/relationships"><Relationship Id="rId2" Type="http://schemas.openxmlformats.org/officeDocument/2006/relationships/package" Target="../embeddings/Microsoft_Excel_Worksheet132.xlsx"/><Relationship Id="rId1" Type="http://schemas.openxmlformats.org/officeDocument/2006/relationships/themeOverride" Target="../theme/themeOverride85.xml"/></Relationships>
</file>

<file path=ppt/charts/_rels/chart134.xml.rels><?xml version="1.0" encoding="UTF-8" standalone="yes"?>
<Relationships xmlns="http://schemas.openxmlformats.org/package/2006/relationships"><Relationship Id="rId2" Type="http://schemas.openxmlformats.org/officeDocument/2006/relationships/package" Target="../embeddings/Microsoft_Excel_Worksheet133.xlsx"/><Relationship Id="rId1" Type="http://schemas.openxmlformats.org/officeDocument/2006/relationships/themeOverride" Target="../theme/themeOverride86.xml"/></Relationships>
</file>

<file path=ppt/charts/_rels/chart135.xml.rels><?xml version="1.0" encoding="UTF-8" standalone="yes"?>
<Relationships xmlns="http://schemas.openxmlformats.org/package/2006/relationships"><Relationship Id="rId2" Type="http://schemas.openxmlformats.org/officeDocument/2006/relationships/package" Target="../embeddings/Microsoft_Excel_Worksheet134.xlsx"/><Relationship Id="rId1" Type="http://schemas.openxmlformats.org/officeDocument/2006/relationships/themeOverride" Target="../theme/themeOverride87.xml"/></Relationships>
</file>

<file path=ppt/charts/_rels/chart136.xml.rels><?xml version="1.0" encoding="UTF-8" standalone="yes"?>
<Relationships xmlns="http://schemas.openxmlformats.org/package/2006/relationships"><Relationship Id="rId2" Type="http://schemas.openxmlformats.org/officeDocument/2006/relationships/package" Target="../embeddings/Microsoft_Excel_Worksheet135.xlsx"/><Relationship Id="rId1" Type="http://schemas.openxmlformats.org/officeDocument/2006/relationships/themeOverride" Target="../theme/themeOverride88.xml"/></Relationships>
</file>

<file path=ppt/charts/_rels/chart137.xml.rels><?xml version="1.0" encoding="UTF-8" standalone="yes"?>
<Relationships xmlns="http://schemas.openxmlformats.org/package/2006/relationships"><Relationship Id="rId2" Type="http://schemas.openxmlformats.org/officeDocument/2006/relationships/package" Target="../embeddings/Microsoft_Excel_Worksheet136.xlsx"/><Relationship Id="rId1" Type="http://schemas.openxmlformats.org/officeDocument/2006/relationships/themeOverride" Target="../theme/themeOverride89.xml"/></Relationships>
</file>

<file path=ppt/charts/_rels/chart138.xml.rels><?xml version="1.0" encoding="UTF-8" standalone="yes"?>
<Relationships xmlns="http://schemas.openxmlformats.org/package/2006/relationships"><Relationship Id="rId2" Type="http://schemas.openxmlformats.org/officeDocument/2006/relationships/package" Target="../embeddings/Microsoft_Excel_Worksheet137.xlsx"/><Relationship Id="rId1" Type="http://schemas.openxmlformats.org/officeDocument/2006/relationships/themeOverride" Target="../theme/themeOverride90.xml"/></Relationships>
</file>

<file path=ppt/charts/_rels/chart139.xml.rels><?xml version="1.0" encoding="UTF-8" standalone="yes"?>
<Relationships xmlns="http://schemas.openxmlformats.org/package/2006/relationships"><Relationship Id="rId2" Type="http://schemas.openxmlformats.org/officeDocument/2006/relationships/package" Target="../embeddings/Microsoft_Excel_Worksheet138.xlsx"/><Relationship Id="rId1" Type="http://schemas.openxmlformats.org/officeDocument/2006/relationships/themeOverride" Target="../theme/themeOverride91.xml"/></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0.xml.rels><?xml version="1.0" encoding="UTF-8" standalone="yes"?>
<Relationships xmlns="http://schemas.openxmlformats.org/package/2006/relationships"><Relationship Id="rId2" Type="http://schemas.openxmlformats.org/officeDocument/2006/relationships/package" Target="../embeddings/Microsoft_Excel_Worksheet139.xlsx"/><Relationship Id="rId1" Type="http://schemas.openxmlformats.org/officeDocument/2006/relationships/themeOverride" Target="../theme/themeOverride92.xml"/></Relationships>
</file>

<file path=ppt/charts/_rels/chart141.xml.rels><?xml version="1.0" encoding="UTF-8" standalone="yes"?>
<Relationships xmlns="http://schemas.openxmlformats.org/package/2006/relationships"><Relationship Id="rId3" Type="http://schemas.openxmlformats.org/officeDocument/2006/relationships/themeOverride" Target="../theme/themeOverride93.xml"/><Relationship Id="rId2" Type="http://schemas.microsoft.com/office/2011/relationships/chartColorStyle" Target="colors69.xml"/><Relationship Id="rId1" Type="http://schemas.microsoft.com/office/2011/relationships/chartStyle" Target="style69.xml"/><Relationship Id="rId4" Type="http://schemas.openxmlformats.org/officeDocument/2006/relationships/package" Target="../embeddings/Microsoft_Excel_Worksheet140.xlsx"/></Relationships>
</file>

<file path=ppt/charts/_rels/chart142.xml.rels><?xml version="1.0" encoding="UTF-8" standalone="yes"?>
<Relationships xmlns="http://schemas.openxmlformats.org/package/2006/relationships"><Relationship Id="rId3" Type="http://schemas.openxmlformats.org/officeDocument/2006/relationships/themeOverride" Target="../theme/themeOverride94.xml"/><Relationship Id="rId2" Type="http://schemas.microsoft.com/office/2011/relationships/chartColorStyle" Target="colors70.xml"/><Relationship Id="rId1" Type="http://schemas.microsoft.com/office/2011/relationships/chartStyle" Target="style70.xml"/><Relationship Id="rId4" Type="http://schemas.openxmlformats.org/officeDocument/2006/relationships/package" Target="../embeddings/Microsoft_Excel_Worksheet141.xlsx"/></Relationships>
</file>

<file path=ppt/charts/_rels/chart143.xml.rels><?xml version="1.0" encoding="UTF-8" standalone="yes"?>
<Relationships xmlns="http://schemas.openxmlformats.org/package/2006/relationships"><Relationship Id="rId3" Type="http://schemas.openxmlformats.org/officeDocument/2006/relationships/themeOverride" Target="../theme/themeOverride95.xml"/><Relationship Id="rId2" Type="http://schemas.microsoft.com/office/2011/relationships/chartColorStyle" Target="colors71.xml"/><Relationship Id="rId1" Type="http://schemas.microsoft.com/office/2011/relationships/chartStyle" Target="style71.xml"/><Relationship Id="rId4" Type="http://schemas.openxmlformats.org/officeDocument/2006/relationships/package" Target="../embeddings/Microsoft_Excel_Worksheet142.xlsx"/></Relationships>
</file>

<file path=ppt/charts/_rels/chart144.xml.rels><?xml version="1.0" encoding="UTF-8" standalone="yes"?>
<Relationships xmlns="http://schemas.openxmlformats.org/package/2006/relationships"><Relationship Id="rId2" Type="http://schemas.openxmlformats.org/officeDocument/2006/relationships/package" Target="../embeddings/Microsoft_Excel_Worksheet143.xlsx"/><Relationship Id="rId1" Type="http://schemas.openxmlformats.org/officeDocument/2006/relationships/themeOverride" Target="../theme/themeOverride96.xml"/></Relationships>
</file>

<file path=ppt/charts/_rels/chart145.xml.rels><?xml version="1.0" encoding="UTF-8" standalone="yes"?>
<Relationships xmlns="http://schemas.openxmlformats.org/package/2006/relationships"><Relationship Id="rId3" Type="http://schemas.openxmlformats.org/officeDocument/2006/relationships/package" Target="../embeddings/Microsoft_Excel_Worksheet144.xlsx"/><Relationship Id="rId2" Type="http://schemas.microsoft.com/office/2011/relationships/chartColorStyle" Target="colors72.xml"/><Relationship Id="rId1" Type="http://schemas.microsoft.com/office/2011/relationships/chartStyle" Target="style72.xml"/></Relationships>
</file>

<file path=ppt/charts/_rels/chart146.xml.rels><?xml version="1.0" encoding="UTF-8" standalone="yes"?>
<Relationships xmlns="http://schemas.openxmlformats.org/package/2006/relationships"><Relationship Id="rId2" Type="http://schemas.openxmlformats.org/officeDocument/2006/relationships/package" Target="../embeddings/Microsoft_Excel_Worksheet145.xlsx"/><Relationship Id="rId1" Type="http://schemas.openxmlformats.org/officeDocument/2006/relationships/themeOverride" Target="../theme/themeOverride97.xml"/></Relationships>
</file>

<file path=ppt/charts/_rels/chart147.xml.rels><?xml version="1.0" encoding="UTF-8" standalone="yes"?>
<Relationships xmlns="http://schemas.openxmlformats.org/package/2006/relationships"><Relationship Id="rId3" Type="http://schemas.openxmlformats.org/officeDocument/2006/relationships/package" Target="../embeddings/Microsoft_Excel_Worksheet146.xlsx"/><Relationship Id="rId2" Type="http://schemas.microsoft.com/office/2011/relationships/chartColorStyle" Target="colors73.xml"/><Relationship Id="rId1" Type="http://schemas.microsoft.com/office/2011/relationships/chartStyle" Target="style73.xml"/></Relationships>
</file>

<file path=ppt/charts/_rels/chart148.xml.rels><?xml version="1.0" encoding="UTF-8" standalone="yes"?>
<Relationships xmlns="http://schemas.openxmlformats.org/package/2006/relationships"><Relationship Id="rId1" Type="http://schemas.openxmlformats.org/officeDocument/2006/relationships/package" Target="../embeddings/Microsoft_Excel_Worksheet147.xlsx"/></Relationships>
</file>

<file path=ppt/charts/_rels/chart149.xml.rels><?xml version="1.0" encoding="UTF-8" standalone="yes"?>
<Relationships xmlns="http://schemas.openxmlformats.org/package/2006/relationships"><Relationship Id="rId3" Type="http://schemas.openxmlformats.org/officeDocument/2006/relationships/themeOverride" Target="../theme/themeOverride98.xml"/><Relationship Id="rId2" Type="http://schemas.microsoft.com/office/2011/relationships/chartColorStyle" Target="colors74.xml"/><Relationship Id="rId1" Type="http://schemas.microsoft.com/office/2011/relationships/chartStyle" Target="style74.xml"/><Relationship Id="rId4" Type="http://schemas.openxmlformats.org/officeDocument/2006/relationships/package" Target="../embeddings/Microsoft_Excel_Worksheet148.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0.xml.rels><?xml version="1.0" encoding="UTF-8" standalone="yes"?>
<Relationships xmlns="http://schemas.openxmlformats.org/package/2006/relationships"><Relationship Id="rId3" Type="http://schemas.openxmlformats.org/officeDocument/2006/relationships/themeOverride" Target="../theme/themeOverride99.xml"/><Relationship Id="rId2" Type="http://schemas.microsoft.com/office/2011/relationships/chartColorStyle" Target="colors75.xml"/><Relationship Id="rId1" Type="http://schemas.microsoft.com/office/2011/relationships/chartStyle" Target="style75.xml"/><Relationship Id="rId4" Type="http://schemas.openxmlformats.org/officeDocument/2006/relationships/package" Target="../embeddings/Microsoft_Excel_Worksheet149.xlsx"/></Relationships>
</file>

<file path=ppt/charts/_rels/chart151.xml.rels><?xml version="1.0" encoding="UTF-8" standalone="yes"?>
<Relationships xmlns="http://schemas.openxmlformats.org/package/2006/relationships"><Relationship Id="rId3" Type="http://schemas.openxmlformats.org/officeDocument/2006/relationships/package" Target="../embeddings/Microsoft_Excel_Worksheet150.xlsx"/><Relationship Id="rId2" Type="http://schemas.microsoft.com/office/2011/relationships/chartColorStyle" Target="colors76.xml"/><Relationship Id="rId1" Type="http://schemas.microsoft.com/office/2011/relationships/chartStyle" Target="style76.xml"/></Relationships>
</file>

<file path=ppt/charts/_rels/chart152.xml.rels><?xml version="1.0" encoding="UTF-8" standalone="yes"?>
<Relationships xmlns="http://schemas.openxmlformats.org/package/2006/relationships"><Relationship Id="rId1" Type="http://schemas.openxmlformats.org/officeDocument/2006/relationships/package" Target="../embeddings/Microsoft_Excel_Worksheet151.xlsx"/></Relationships>
</file>

<file path=ppt/charts/_rels/chart153.xml.rels><?xml version="1.0" encoding="UTF-8" standalone="yes"?>
<Relationships xmlns="http://schemas.openxmlformats.org/package/2006/relationships"><Relationship Id="rId3" Type="http://schemas.openxmlformats.org/officeDocument/2006/relationships/themeOverride" Target="../theme/themeOverride100.xml"/><Relationship Id="rId2" Type="http://schemas.microsoft.com/office/2011/relationships/chartColorStyle" Target="colors77.xml"/><Relationship Id="rId1" Type="http://schemas.microsoft.com/office/2011/relationships/chartStyle" Target="style77.xml"/><Relationship Id="rId4" Type="http://schemas.openxmlformats.org/officeDocument/2006/relationships/package" Target="../embeddings/Microsoft_Excel_Worksheet152.xlsx"/></Relationships>
</file>

<file path=ppt/charts/_rels/chart154.xml.rels><?xml version="1.0" encoding="UTF-8" standalone="yes"?>
<Relationships xmlns="http://schemas.openxmlformats.org/package/2006/relationships"><Relationship Id="rId2" Type="http://schemas.openxmlformats.org/officeDocument/2006/relationships/package" Target="../embeddings/Microsoft_Excel_Worksheet153.xlsx"/><Relationship Id="rId1" Type="http://schemas.openxmlformats.org/officeDocument/2006/relationships/themeOverride" Target="../theme/themeOverride101.xml"/></Relationships>
</file>

<file path=ppt/charts/_rels/chart155.xml.rels><?xml version="1.0" encoding="UTF-8" standalone="yes"?>
<Relationships xmlns="http://schemas.openxmlformats.org/package/2006/relationships"><Relationship Id="rId2" Type="http://schemas.openxmlformats.org/officeDocument/2006/relationships/package" Target="../embeddings/Microsoft_Excel_Worksheet154.xlsx"/><Relationship Id="rId1" Type="http://schemas.openxmlformats.org/officeDocument/2006/relationships/themeOverride" Target="../theme/themeOverride102.xml"/></Relationships>
</file>

<file path=ppt/charts/_rels/chart156.xml.rels><?xml version="1.0" encoding="UTF-8" standalone="yes"?>
<Relationships xmlns="http://schemas.openxmlformats.org/package/2006/relationships"><Relationship Id="rId2" Type="http://schemas.openxmlformats.org/officeDocument/2006/relationships/package" Target="../embeddings/Microsoft_Excel_Worksheet155.xlsx"/><Relationship Id="rId1" Type="http://schemas.openxmlformats.org/officeDocument/2006/relationships/themeOverride" Target="../theme/themeOverride103.xml"/></Relationships>
</file>

<file path=ppt/charts/_rels/chart157.xml.rels><?xml version="1.0" encoding="UTF-8" standalone="yes"?>
<Relationships xmlns="http://schemas.openxmlformats.org/package/2006/relationships"><Relationship Id="rId2" Type="http://schemas.openxmlformats.org/officeDocument/2006/relationships/package" Target="../embeddings/Microsoft_Excel_Worksheet156.xlsx"/><Relationship Id="rId1" Type="http://schemas.openxmlformats.org/officeDocument/2006/relationships/themeOverride" Target="../theme/themeOverride104.xml"/></Relationships>
</file>

<file path=ppt/charts/_rels/chart158.xml.rels><?xml version="1.0" encoding="UTF-8" standalone="yes"?>
<Relationships xmlns="http://schemas.openxmlformats.org/package/2006/relationships"><Relationship Id="rId2" Type="http://schemas.openxmlformats.org/officeDocument/2006/relationships/package" Target="../embeddings/Microsoft_Excel_Worksheet157.xlsx"/><Relationship Id="rId1" Type="http://schemas.openxmlformats.org/officeDocument/2006/relationships/themeOverride" Target="../theme/themeOverride105.xml"/></Relationships>
</file>

<file path=ppt/charts/_rels/chart159.xml.rels><?xml version="1.0" encoding="UTF-8" standalone="yes"?>
<Relationships xmlns="http://schemas.openxmlformats.org/package/2006/relationships"><Relationship Id="rId2" Type="http://schemas.openxmlformats.org/officeDocument/2006/relationships/package" Target="../embeddings/Microsoft_Excel_Worksheet158.xlsx"/><Relationship Id="rId1" Type="http://schemas.openxmlformats.org/officeDocument/2006/relationships/themeOverride" Target="../theme/themeOverride106.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0.xml.rels><?xml version="1.0" encoding="UTF-8" standalone="yes"?>
<Relationships xmlns="http://schemas.openxmlformats.org/package/2006/relationships"><Relationship Id="rId2" Type="http://schemas.openxmlformats.org/officeDocument/2006/relationships/package" Target="../embeddings/Microsoft_Excel_Worksheet159.xlsx"/><Relationship Id="rId1" Type="http://schemas.openxmlformats.org/officeDocument/2006/relationships/themeOverride" Target="../theme/themeOverride107.xml"/></Relationships>
</file>

<file path=ppt/charts/_rels/chart161.xml.rels><?xml version="1.0" encoding="UTF-8" standalone="yes"?>
<Relationships xmlns="http://schemas.openxmlformats.org/package/2006/relationships"><Relationship Id="rId2" Type="http://schemas.openxmlformats.org/officeDocument/2006/relationships/package" Target="../embeddings/Microsoft_Excel_Worksheet160.xlsx"/><Relationship Id="rId1" Type="http://schemas.openxmlformats.org/officeDocument/2006/relationships/themeOverride" Target="../theme/themeOverride108.xml"/></Relationships>
</file>

<file path=ppt/charts/_rels/chart162.xml.rels><?xml version="1.0" encoding="UTF-8" standalone="yes"?>
<Relationships xmlns="http://schemas.openxmlformats.org/package/2006/relationships"><Relationship Id="rId2" Type="http://schemas.openxmlformats.org/officeDocument/2006/relationships/package" Target="../embeddings/Microsoft_Excel_Worksheet161.xlsx"/><Relationship Id="rId1" Type="http://schemas.openxmlformats.org/officeDocument/2006/relationships/themeOverride" Target="../theme/themeOverride109.xml"/></Relationships>
</file>

<file path=ppt/charts/_rels/chart163.xml.rels><?xml version="1.0" encoding="UTF-8" standalone="yes"?>
<Relationships xmlns="http://schemas.openxmlformats.org/package/2006/relationships"><Relationship Id="rId2" Type="http://schemas.openxmlformats.org/officeDocument/2006/relationships/package" Target="../embeddings/Microsoft_Excel_Worksheet162.xlsx"/><Relationship Id="rId1" Type="http://schemas.openxmlformats.org/officeDocument/2006/relationships/themeOverride" Target="../theme/themeOverride110.xml"/></Relationships>
</file>

<file path=ppt/charts/_rels/chart164.xml.rels><?xml version="1.0" encoding="UTF-8" standalone="yes"?>
<Relationships xmlns="http://schemas.openxmlformats.org/package/2006/relationships"><Relationship Id="rId2" Type="http://schemas.openxmlformats.org/officeDocument/2006/relationships/package" Target="../embeddings/Microsoft_Excel_Worksheet163.xlsx"/><Relationship Id="rId1" Type="http://schemas.openxmlformats.org/officeDocument/2006/relationships/themeOverride" Target="../theme/themeOverride111.xml"/></Relationships>
</file>

<file path=ppt/charts/_rels/chart165.xml.rels><?xml version="1.0" encoding="UTF-8" standalone="yes"?>
<Relationships xmlns="http://schemas.openxmlformats.org/package/2006/relationships"><Relationship Id="rId2" Type="http://schemas.openxmlformats.org/officeDocument/2006/relationships/package" Target="../embeddings/Microsoft_Excel_Worksheet164.xlsx"/><Relationship Id="rId1" Type="http://schemas.openxmlformats.org/officeDocument/2006/relationships/themeOverride" Target="../theme/themeOverride112.xml"/></Relationships>
</file>

<file path=ppt/charts/_rels/chart166.xml.rels><?xml version="1.0" encoding="UTF-8" standalone="yes"?>
<Relationships xmlns="http://schemas.openxmlformats.org/package/2006/relationships"><Relationship Id="rId2" Type="http://schemas.openxmlformats.org/officeDocument/2006/relationships/package" Target="../embeddings/Microsoft_Excel_Worksheet165.xlsx"/><Relationship Id="rId1" Type="http://schemas.openxmlformats.org/officeDocument/2006/relationships/themeOverride" Target="../theme/themeOverride113.xml"/></Relationships>
</file>

<file path=ppt/charts/_rels/chart167.xml.rels><?xml version="1.0" encoding="UTF-8" standalone="yes"?>
<Relationships xmlns="http://schemas.openxmlformats.org/package/2006/relationships"><Relationship Id="rId2" Type="http://schemas.openxmlformats.org/officeDocument/2006/relationships/package" Target="../embeddings/Microsoft_Excel_Worksheet166.xlsx"/><Relationship Id="rId1" Type="http://schemas.openxmlformats.org/officeDocument/2006/relationships/themeOverride" Target="../theme/themeOverride114.xml"/></Relationships>
</file>

<file path=ppt/charts/_rels/chart168.xml.rels><?xml version="1.0" encoding="UTF-8" standalone="yes"?>
<Relationships xmlns="http://schemas.openxmlformats.org/package/2006/relationships"><Relationship Id="rId2" Type="http://schemas.openxmlformats.org/officeDocument/2006/relationships/package" Target="../embeddings/Microsoft_Excel_Worksheet167.xlsx"/><Relationship Id="rId1" Type="http://schemas.openxmlformats.org/officeDocument/2006/relationships/themeOverride" Target="../theme/themeOverride115.xml"/></Relationships>
</file>

<file path=ppt/charts/_rels/chart169.xml.rels><?xml version="1.0" encoding="UTF-8" standalone="yes"?>
<Relationships xmlns="http://schemas.openxmlformats.org/package/2006/relationships"><Relationship Id="rId2" Type="http://schemas.openxmlformats.org/officeDocument/2006/relationships/package" Target="../embeddings/Microsoft_Excel_Worksheet168.xlsx"/><Relationship Id="rId1" Type="http://schemas.openxmlformats.org/officeDocument/2006/relationships/themeOverride" Target="../theme/themeOverride116.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0.xml.rels><?xml version="1.0" encoding="UTF-8" standalone="yes"?>
<Relationships xmlns="http://schemas.openxmlformats.org/package/2006/relationships"><Relationship Id="rId2" Type="http://schemas.openxmlformats.org/officeDocument/2006/relationships/package" Target="../embeddings/Microsoft_Excel_Worksheet169.xlsx"/><Relationship Id="rId1" Type="http://schemas.openxmlformats.org/officeDocument/2006/relationships/themeOverride" Target="../theme/themeOverride117.xml"/></Relationships>
</file>

<file path=ppt/charts/_rels/chart171.xml.rels><?xml version="1.0" encoding="UTF-8" standalone="yes"?>
<Relationships xmlns="http://schemas.openxmlformats.org/package/2006/relationships"><Relationship Id="rId2" Type="http://schemas.openxmlformats.org/officeDocument/2006/relationships/package" Target="../embeddings/Microsoft_Excel_Worksheet170.xlsx"/><Relationship Id="rId1" Type="http://schemas.openxmlformats.org/officeDocument/2006/relationships/themeOverride" Target="../theme/themeOverride118.xml"/></Relationships>
</file>

<file path=ppt/charts/_rels/chart172.xml.rels><?xml version="1.0" encoding="UTF-8" standalone="yes"?>
<Relationships xmlns="http://schemas.openxmlformats.org/package/2006/relationships"><Relationship Id="rId2" Type="http://schemas.openxmlformats.org/officeDocument/2006/relationships/package" Target="../embeddings/Microsoft_Excel_Worksheet171.xlsx"/><Relationship Id="rId1" Type="http://schemas.openxmlformats.org/officeDocument/2006/relationships/themeOverride" Target="../theme/themeOverride119.xml"/></Relationships>
</file>

<file path=ppt/charts/_rels/chart173.xml.rels><?xml version="1.0" encoding="UTF-8" standalone="yes"?>
<Relationships xmlns="http://schemas.openxmlformats.org/package/2006/relationships"><Relationship Id="rId2" Type="http://schemas.openxmlformats.org/officeDocument/2006/relationships/package" Target="../embeddings/Microsoft_Excel_Worksheet172.xlsx"/><Relationship Id="rId1" Type="http://schemas.openxmlformats.org/officeDocument/2006/relationships/themeOverride" Target="../theme/themeOverride120.xml"/></Relationships>
</file>

<file path=ppt/charts/_rels/chart174.xml.rels><?xml version="1.0" encoding="UTF-8" standalone="yes"?>
<Relationships xmlns="http://schemas.openxmlformats.org/package/2006/relationships"><Relationship Id="rId2" Type="http://schemas.openxmlformats.org/officeDocument/2006/relationships/package" Target="../embeddings/Microsoft_Excel_Worksheet173.xlsx"/><Relationship Id="rId1" Type="http://schemas.openxmlformats.org/officeDocument/2006/relationships/themeOverride" Target="../theme/themeOverride121.xml"/></Relationships>
</file>

<file path=ppt/charts/_rels/chart175.xml.rels><?xml version="1.0" encoding="UTF-8" standalone="yes"?>
<Relationships xmlns="http://schemas.openxmlformats.org/package/2006/relationships"><Relationship Id="rId2" Type="http://schemas.openxmlformats.org/officeDocument/2006/relationships/package" Target="../embeddings/Microsoft_Excel_Worksheet174.xlsx"/><Relationship Id="rId1" Type="http://schemas.openxmlformats.org/officeDocument/2006/relationships/themeOverride" Target="../theme/themeOverride122.xml"/></Relationships>
</file>

<file path=ppt/charts/_rels/chart176.xml.rels><?xml version="1.0" encoding="UTF-8" standalone="yes"?>
<Relationships xmlns="http://schemas.openxmlformats.org/package/2006/relationships"><Relationship Id="rId2" Type="http://schemas.openxmlformats.org/officeDocument/2006/relationships/package" Target="../embeddings/Microsoft_Excel_Worksheet175.xlsx"/><Relationship Id="rId1" Type="http://schemas.openxmlformats.org/officeDocument/2006/relationships/themeOverride" Target="../theme/themeOverride123.xml"/></Relationships>
</file>

<file path=ppt/charts/_rels/chart177.xml.rels><?xml version="1.0" encoding="UTF-8" standalone="yes"?>
<Relationships xmlns="http://schemas.openxmlformats.org/package/2006/relationships"><Relationship Id="rId2" Type="http://schemas.openxmlformats.org/officeDocument/2006/relationships/package" Target="../embeddings/Microsoft_Excel_Worksheet176.xlsx"/><Relationship Id="rId1" Type="http://schemas.openxmlformats.org/officeDocument/2006/relationships/themeOverride" Target="../theme/themeOverride124.xml"/></Relationships>
</file>

<file path=ppt/charts/_rels/chart178.xml.rels><?xml version="1.0" encoding="UTF-8" standalone="yes"?>
<Relationships xmlns="http://schemas.openxmlformats.org/package/2006/relationships"><Relationship Id="rId3" Type="http://schemas.openxmlformats.org/officeDocument/2006/relationships/package" Target="../embeddings/Microsoft_Excel_Worksheet177.xlsx"/><Relationship Id="rId2" Type="http://schemas.microsoft.com/office/2011/relationships/chartColorStyle" Target="colors78.xml"/><Relationship Id="rId1" Type="http://schemas.microsoft.com/office/2011/relationships/chartStyle" Target="style78.xml"/></Relationships>
</file>

<file path=ppt/charts/_rels/chart179.xml.rels><?xml version="1.0" encoding="UTF-8" standalone="yes"?>
<Relationships xmlns="http://schemas.openxmlformats.org/package/2006/relationships"><Relationship Id="rId1" Type="http://schemas.openxmlformats.org/officeDocument/2006/relationships/package" Target="../embeddings/Microsoft_Excel_Worksheet178.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0.xml.rels><?xml version="1.0" encoding="UTF-8" standalone="yes"?>
<Relationships xmlns="http://schemas.openxmlformats.org/package/2006/relationships"><Relationship Id="rId3" Type="http://schemas.openxmlformats.org/officeDocument/2006/relationships/themeOverride" Target="../theme/themeOverride125.xml"/><Relationship Id="rId2" Type="http://schemas.microsoft.com/office/2011/relationships/chartColorStyle" Target="colors79.xml"/><Relationship Id="rId1" Type="http://schemas.microsoft.com/office/2011/relationships/chartStyle" Target="style79.xml"/><Relationship Id="rId4" Type="http://schemas.openxmlformats.org/officeDocument/2006/relationships/package" Target="../embeddings/Microsoft_Excel_Worksheet179.xlsx"/></Relationships>
</file>

<file path=ppt/charts/_rels/chart181.xml.rels><?xml version="1.0" encoding="UTF-8" standalone="yes"?>
<Relationships xmlns="http://schemas.openxmlformats.org/package/2006/relationships"><Relationship Id="rId3" Type="http://schemas.openxmlformats.org/officeDocument/2006/relationships/themeOverride" Target="../theme/themeOverride126.xml"/><Relationship Id="rId2" Type="http://schemas.microsoft.com/office/2011/relationships/chartColorStyle" Target="colors80.xml"/><Relationship Id="rId1" Type="http://schemas.microsoft.com/office/2011/relationships/chartStyle" Target="style80.xml"/><Relationship Id="rId4" Type="http://schemas.openxmlformats.org/officeDocument/2006/relationships/package" Target="../embeddings/Microsoft_Excel_Worksheet180.xlsx"/></Relationships>
</file>

<file path=ppt/charts/_rels/chart182.xml.rels><?xml version="1.0" encoding="UTF-8" standalone="yes"?>
<Relationships xmlns="http://schemas.openxmlformats.org/package/2006/relationships"><Relationship Id="rId3" Type="http://schemas.openxmlformats.org/officeDocument/2006/relationships/themeOverride" Target="../theme/themeOverride127.xml"/><Relationship Id="rId2" Type="http://schemas.microsoft.com/office/2011/relationships/chartColorStyle" Target="colors81.xml"/><Relationship Id="rId1" Type="http://schemas.microsoft.com/office/2011/relationships/chartStyle" Target="style81.xml"/><Relationship Id="rId4" Type="http://schemas.openxmlformats.org/officeDocument/2006/relationships/package" Target="../embeddings/Microsoft_Excel_Worksheet181.xlsx"/></Relationships>
</file>

<file path=ppt/charts/_rels/chart183.xml.rels><?xml version="1.0" encoding="UTF-8" standalone="yes"?>
<Relationships xmlns="http://schemas.openxmlformats.org/package/2006/relationships"><Relationship Id="rId3" Type="http://schemas.openxmlformats.org/officeDocument/2006/relationships/themeOverride" Target="../theme/themeOverride128.xml"/><Relationship Id="rId2" Type="http://schemas.microsoft.com/office/2011/relationships/chartColorStyle" Target="colors82.xml"/><Relationship Id="rId1" Type="http://schemas.microsoft.com/office/2011/relationships/chartStyle" Target="style82.xml"/><Relationship Id="rId4" Type="http://schemas.openxmlformats.org/officeDocument/2006/relationships/package" Target="../embeddings/Microsoft_Excel_Worksheet182.xlsx"/></Relationships>
</file>

<file path=ppt/charts/_rels/chart184.xml.rels><?xml version="1.0" encoding="UTF-8" standalone="yes"?>
<Relationships xmlns="http://schemas.openxmlformats.org/package/2006/relationships"><Relationship Id="rId3" Type="http://schemas.openxmlformats.org/officeDocument/2006/relationships/themeOverride" Target="../theme/themeOverride129.xml"/><Relationship Id="rId2" Type="http://schemas.microsoft.com/office/2011/relationships/chartColorStyle" Target="colors83.xml"/><Relationship Id="rId1" Type="http://schemas.microsoft.com/office/2011/relationships/chartStyle" Target="style83.xml"/><Relationship Id="rId4" Type="http://schemas.openxmlformats.org/officeDocument/2006/relationships/package" Target="../embeddings/Microsoft_Excel_Worksheet183.xlsx"/></Relationships>
</file>

<file path=ppt/charts/_rels/chart185.xml.rels><?xml version="1.0" encoding="UTF-8" standalone="yes"?>
<Relationships xmlns="http://schemas.openxmlformats.org/package/2006/relationships"><Relationship Id="rId3" Type="http://schemas.openxmlformats.org/officeDocument/2006/relationships/themeOverride" Target="../theme/themeOverride130.xml"/><Relationship Id="rId2" Type="http://schemas.microsoft.com/office/2011/relationships/chartColorStyle" Target="colors84.xml"/><Relationship Id="rId1" Type="http://schemas.microsoft.com/office/2011/relationships/chartStyle" Target="style84.xml"/><Relationship Id="rId4" Type="http://schemas.openxmlformats.org/officeDocument/2006/relationships/package" Target="../embeddings/Microsoft_Excel_Worksheet184.xlsx"/></Relationships>
</file>

<file path=ppt/charts/_rels/chart186.xml.rels><?xml version="1.0" encoding="UTF-8" standalone="yes"?>
<Relationships xmlns="http://schemas.openxmlformats.org/package/2006/relationships"><Relationship Id="rId3" Type="http://schemas.openxmlformats.org/officeDocument/2006/relationships/themeOverride" Target="../theme/themeOverride131.xml"/><Relationship Id="rId2" Type="http://schemas.microsoft.com/office/2011/relationships/chartColorStyle" Target="colors85.xml"/><Relationship Id="rId1" Type="http://schemas.microsoft.com/office/2011/relationships/chartStyle" Target="style85.xml"/><Relationship Id="rId4" Type="http://schemas.openxmlformats.org/officeDocument/2006/relationships/package" Target="../embeddings/Microsoft_Excel_Worksheet185.xlsx"/></Relationships>
</file>

<file path=ppt/charts/_rels/chart187.xml.rels><?xml version="1.0" encoding="UTF-8" standalone="yes"?>
<Relationships xmlns="http://schemas.openxmlformats.org/package/2006/relationships"><Relationship Id="rId3" Type="http://schemas.openxmlformats.org/officeDocument/2006/relationships/themeOverride" Target="../theme/themeOverride132.xml"/><Relationship Id="rId2" Type="http://schemas.microsoft.com/office/2011/relationships/chartColorStyle" Target="colors86.xml"/><Relationship Id="rId1" Type="http://schemas.microsoft.com/office/2011/relationships/chartStyle" Target="style86.xml"/><Relationship Id="rId4" Type="http://schemas.openxmlformats.org/officeDocument/2006/relationships/package" Target="../embeddings/Microsoft_Excel_Worksheet186.xlsx"/></Relationships>
</file>

<file path=ppt/charts/_rels/chart188.xml.rels><?xml version="1.0" encoding="UTF-8" standalone="yes"?>
<Relationships xmlns="http://schemas.openxmlformats.org/package/2006/relationships"><Relationship Id="rId2" Type="http://schemas.openxmlformats.org/officeDocument/2006/relationships/package" Target="../embeddings/Microsoft_Excel_Worksheet187.xlsx"/><Relationship Id="rId1" Type="http://schemas.openxmlformats.org/officeDocument/2006/relationships/themeOverride" Target="../theme/themeOverride133.xml"/></Relationships>
</file>

<file path=ppt/charts/_rels/chart189.xml.rels><?xml version="1.0" encoding="UTF-8" standalone="yes"?>
<Relationships xmlns="http://schemas.openxmlformats.org/package/2006/relationships"><Relationship Id="rId2" Type="http://schemas.openxmlformats.org/officeDocument/2006/relationships/package" Target="../embeddings/Microsoft_Excel_Worksheet188.xlsx"/><Relationship Id="rId1" Type="http://schemas.openxmlformats.org/officeDocument/2006/relationships/themeOverride" Target="../theme/themeOverride134.xml"/></Relationships>
</file>

<file path=ppt/charts/_rels/chart19.xml.rels><?xml version="1.0" encoding="UTF-8" standalone="yes"?>
<Relationships xmlns="http://schemas.openxmlformats.org/package/2006/relationships"><Relationship Id="rId2" Type="http://schemas.openxmlformats.org/officeDocument/2006/relationships/package" Target="../embeddings/Microsoft_Excel_Worksheet18.xlsx"/><Relationship Id="rId1" Type="http://schemas.openxmlformats.org/officeDocument/2006/relationships/themeOverride" Target="../theme/themeOverride6.xml"/></Relationships>
</file>

<file path=ppt/charts/_rels/chart190.xml.rels><?xml version="1.0" encoding="UTF-8" standalone="yes"?>
<Relationships xmlns="http://schemas.openxmlformats.org/package/2006/relationships"><Relationship Id="rId3" Type="http://schemas.openxmlformats.org/officeDocument/2006/relationships/package" Target="../embeddings/Microsoft_Excel_Worksheet189.xlsx"/><Relationship Id="rId2" Type="http://schemas.microsoft.com/office/2011/relationships/chartColorStyle" Target="colors87.xml"/><Relationship Id="rId1" Type="http://schemas.microsoft.com/office/2011/relationships/chartStyle" Target="style87.xml"/></Relationships>
</file>

<file path=ppt/charts/_rels/chart191.xml.rels><?xml version="1.0" encoding="UTF-8" standalone="yes"?>
<Relationships xmlns="http://schemas.openxmlformats.org/package/2006/relationships"><Relationship Id="rId3" Type="http://schemas.openxmlformats.org/officeDocument/2006/relationships/package" Target="../embeddings/Microsoft_Excel_Worksheet190.xlsx"/><Relationship Id="rId2" Type="http://schemas.microsoft.com/office/2011/relationships/chartColorStyle" Target="colors88.xml"/><Relationship Id="rId1" Type="http://schemas.microsoft.com/office/2011/relationships/chartStyle" Target="style88.xml"/></Relationships>
</file>

<file path=ppt/charts/_rels/chart192.xml.rels><?xml version="1.0" encoding="UTF-8" standalone="yes"?>
<Relationships xmlns="http://schemas.openxmlformats.org/package/2006/relationships"><Relationship Id="rId2" Type="http://schemas.openxmlformats.org/officeDocument/2006/relationships/package" Target="../embeddings/Microsoft_Excel_Worksheet191.xlsx"/><Relationship Id="rId1" Type="http://schemas.openxmlformats.org/officeDocument/2006/relationships/themeOverride" Target="../theme/themeOverride135.xml"/></Relationships>
</file>

<file path=ppt/charts/_rels/chart193.xml.rels><?xml version="1.0" encoding="UTF-8" standalone="yes"?>
<Relationships xmlns="http://schemas.openxmlformats.org/package/2006/relationships"><Relationship Id="rId3" Type="http://schemas.openxmlformats.org/officeDocument/2006/relationships/package" Target="../embeddings/Microsoft_Excel_Worksheet192.xlsx"/><Relationship Id="rId2" Type="http://schemas.microsoft.com/office/2011/relationships/chartColorStyle" Target="colors89.xml"/><Relationship Id="rId1" Type="http://schemas.microsoft.com/office/2011/relationships/chartStyle" Target="style89.xml"/></Relationships>
</file>

<file path=ppt/charts/_rels/chart194.xml.rels><?xml version="1.0" encoding="UTF-8" standalone="yes"?>
<Relationships xmlns="http://schemas.openxmlformats.org/package/2006/relationships"><Relationship Id="rId3" Type="http://schemas.openxmlformats.org/officeDocument/2006/relationships/package" Target="../embeddings/Microsoft_Excel_Worksheet193.xlsx"/><Relationship Id="rId2" Type="http://schemas.microsoft.com/office/2011/relationships/chartColorStyle" Target="colors90.xml"/><Relationship Id="rId1" Type="http://schemas.microsoft.com/office/2011/relationships/chartStyle" Target="style90.xml"/></Relationships>
</file>

<file path=ppt/charts/_rels/chart195.xml.rels><?xml version="1.0" encoding="UTF-8" standalone="yes"?>
<Relationships xmlns="http://schemas.openxmlformats.org/package/2006/relationships"><Relationship Id="rId1" Type="http://schemas.openxmlformats.org/officeDocument/2006/relationships/package" Target="../embeddings/Microsoft_Excel_Worksheet194.xlsx"/></Relationships>
</file>

<file path=ppt/charts/_rels/chart196.xml.rels><?xml version="1.0" encoding="UTF-8" standalone="yes"?>
<Relationships xmlns="http://schemas.openxmlformats.org/package/2006/relationships"><Relationship Id="rId2" Type="http://schemas.openxmlformats.org/officeDocument/2006/relationships/package" Target="../embeddings/Microsoft_Excel_Worksheet195.xlsx"/><Relationship Id="rId1" Type="http://schemas.openxmlformats.org/officeDocument/2006/relationships/themeOverride" Target="../theme/themeOverride136.xml"/></Relationships>
</file>

<file path=ppt/charts/_rels/chart197.xml.rels><?xml version="1.0" encoding="UTF-8" standalone="yes"?>
<Relationships xmlns="http://schemas.openxmlformats.org/package/2006/relationships"><Relationship Id="rId3" Type="http://schemas.openxmlformats.org/officeDocument/2006/relationships/package" Target="../embeddings/Microsoft_Excel_Worksheet196.xlsx"/><Relationship Id="rId2" Type="http://schemas.microsoft.com/office/2011/relationships/chartColorStyle" Target="colors91.xml"/><Relationship Id="rId1" Type="http://schemas.microsoft.com/office/2011/relationships/chartStyle" Target="style91.xml"/></Relationships>
</file>

<file path=ppt/charts/_rels/chart198.xml.rels><?xml version="1.0" encoding="UTF-8" standalone="yes"?>
<Relationships xmlns="http://schemas.openxmlformats.org/package/2006/relationships"><Relationship Id="rId3" Type="http://schemas.openxmlformats.org/officeDocument/2006/relationships/package" Target="../embeddings/Microsoft_Excel_Worksheet197.xlsx"/><Relationship Id="rId2" Type="http://schemas.microsoft.com/office/2011/relationships/chartColorStyle" Target="colors92.xml"/><Relationship Id="rId1" Type="http://schemas.microsoft.com/office/2011/relationships/chartStyle" Target="style92.xml"/></Relationships>
</file>

<file path=ppt/charts/_rels/chart199.xml.rels><?xml version="1.0" encoding="UTF-8" standalone="yes"?>
<Relationships xmlns="http://schemas.openxmlformats.org/package/2006/relationships"><Relationship Id="rId2" Type="http://schemas.openxmlformats.org/officeDocument/2006/relationships/package" Target="../embeddings/Microsoft_Excel_Worksheet198.xlsx"/><Relationship Id="rId1" Type="http://schemas.openxmlformats.org/officeDocument/2006/relationships/themeOverride" Target="../theme/themeOverride137.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00.xml.rels><?xml version="1.0" encoding="UTF-8" standalone="yes"?>
<Relationships xmlns="http://schemas.openxmlformats.org/package/2006/relationships"><Relationship Id="rId3" Type="http://schemas.openxmlformats.org/officeDocument/2006/relationships/package" Target="../embeddings/Microsoft_Excel_Worksheet199.xlsx"/><Relationship Id="rId2" Type="http://schemas.microsoft.com/office/2011/relationships/chartColorStyle" Target="colors93.xml"/><Relationship Id="rId1" Type="http://schemas.microsoft.com/office/2011/relationships/chartStyle" Target="style93.xml"/></Relationships>
</file>

<file path=ppt/charts/_rels/chart201.xml.rels><?xml version="1.0" encoding="UTF-8" standalone="yes"?>
<Relationships xmlns="http://schemas.openxmlformats.org/package/2006/relationships"><Relationship Id="rId3" Type="http://schemas.openxmlformats.org/officeDocument/2006/relationships/package" Target="../embeddings/Microsoft_Excel_Worksheet200.xlsx"/><Relationship Id="rId2" Type="http://schemas.microsoft.com/office/2011/relationships/chartColorStyle" Target="colors94.xml"/><Relationship Id="rId1" Type="http://schemas.microsoft.com/office/2011/relationships/chartStyle" Target="style94.xml"/></Relationships>
</file>

<file path=ppt/charts/_rels/chart202.xml.rels><?xml version="1.0" encoding="UTF-8" standalone="yes"?>
<Relationships xmlns="http://schemas.openxmlformats.org/package/2006/relationships"><Relationship Id="rId1" Type="http://schemas.openxmlformats.org/officeDocument/2006/relationships/package" Target="../embeddings/Microsoft_Excel_Worksheet201.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7.xml"/><Relationship Id="rId1" Type="http://schemas.microsoft.com/office/2011/relationships/chartStyle" Target="style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8.xml"/><Relationship Id="rId1" Type="http://schemas.microsoft.com/office/2011/relationships/chartStyle" Target="style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9.xml"/><Relationship Id="rId1" Type="http://schemas.microsoft.com/office/2011/relationships/chartStyle" Target="style9.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10.xml"/><Relationship Id="rId1" Type="http://schemas.microsoft.com/office/2011/relationships/chartStyle" Target="style1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11.xml"/><Relationship Id="rId1" Type="http://schemas.microsoft.com/office/2011/relationships/chartStyle" Target="style11.xml"/></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2" Type="http://schemas.openxmlformats.org/officeDocument/2006/relationships/package" Target="../embeddings/Microsoft_Excel_Worksheet35.xlsx"/><Relationship Id="rId1" Type="http://schemas.openxmlformats.org/officeDocument/2006/relationships/themeOverride" Target="../theme/themeOverride15.xml"/></Relationships>
</file>

<file path=ppt/charts/_rels/chart37.xml.rels><?xml version="1.0" encoding="UTF-8" standalone="yes"?>
<Relationships xmlns="http://schemas.openxmlformats.org/package/2006/relationships"><Relationship Id="rId2" Type="http://schemas.openxmlformats.org/officeDocument/2006/relationships/package" Target="../embeddings/Microsoft_Excel_Worksheet36.xlsx"/><Relationship Id="rId1" Type="http://schemas.openxmlformats.org/officeDocument/2006/relationships/themeOverride" Target="../theme/themeOverride16.xml"/></Relationships>
</file>

<file path=ppt/charts/_rels/chart38.xml.rels><?xml version="1.0" encoding="UTF-8" standalone="yes"?>
<Relationships xmlns="http://schemas.openxmlformats.org/package/2006/relationships"><Relationship Id="rId2" Type="http://schemas.openxmlformats.org/officeDocument/2006/relationships/package" Target="../embeddings/Microsoft_Excel_Worksheet37.xlsx"/><Relationship Id="rId1" Type="http://schemas.openxmlformats.org/officeDocument/2006/relationships/themeOverride" Target="../theme/themeOverride17.xml"/></Relationships>
</file>

<file path=ppt/charts/_rels/chart39.xml.rels><?xml version="1.0" encoding="UTF-8" standalone="yes"?>
<Relationships xmlns="http://schemas.openxmlformats.org/package/2006/relationships"><Relationship Id="rId2" Type="http://schemas.openxmlformats.org/officeDocument/2006/relationships/package" Target="../embeddings/Microsoft_Excel_Worksheet38.xlsx"/><Relationship Id="rId1" Type="http://schemas.openxmlformats.org/officeDocument/2006/relationships/themeOverride" Target="../theme/themeOverride18.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5.xml"/></Relationships>
</file>

<file path=ppt/charts/_rels/chart40.xml.rels><?xml version="1.0" encoding="UTF-8" standalone="yes"?>
<Relationships xmlns="http://schemas.openxmlformats.org/package/2006/relationships"><Relationship Id="rId2" Type="http://schemas.openxmlformats.org/officeDocument/2006/relationships/package" Target="../embeddings/Microsoft_Excel_Worksheet39.xlsx"/><Relationship Id="rId1" Type="http://schemas.openxmlformats.org/officeDocument/2006/relationships/themeOverride" Target="../theme/themeOverride19.xml"/></Relationships>
</file>

<file path=ppt/charts/_rels/chart41.xml.rels><?xml version="1.0" encoding="UTF-8" standalone="yes"?>
<Relationships xmlns="http://schemas.openxmlformats.org/package/2006/relationships"><Relationship Id="rId2" Type="http://schemas.openxmlformats.org/officeDocument/2006/relationships/package" Target="../embeddings/Microsoft_Excel_Worksheet40.xlsx"/><Relationship Id="rId1" Type="http://schemas.openxmlformats.org/officeDocument/2006/relationships/themeOverride" Target="../theme/themeOverride20.xml"/></Relationships>
</file>

<file path=ppt/charts/_rels/chart42.xml.rels><?xml version="1.0" encoding="UTF-8" standalone="yes"?>
<Relationships xmlns="http://schemas.openxmlformats.org/package/2006/relationships"><Relationship Id="rId2" Type="http://schemas.openxmlformats.org/officeDocument/2006/relationships/package" Target="../embeddings/Microsoft_Excel_Worksheet41.xlsx"/><Relationship Id="rId1" Type="http://schemas.openxmlformats.org/officeDocument/2006/relationships/themeOverride" Target="../theme/themeOverride21.xml"/></Relationships>
</file>

<file path=ppt/charts/_rels/chart43.xml.rels><?xml version="1.0" encoding="UTF-8" standalone="yes"?>
<Relationships xmlns="http://schemas.openxmlformats.org/package/2006/relationships"><Relationship Id="rId2" Type="http://schemas.openxmlformats.org/officeDocument/2006/relationships/package" Target="../embeddings/Microsoft_Excel_Worksheet42.xlsx"/><Relationship Id="rId1" Type="http://schemas.openxmlformats.org/officeDocument/2006/relationships/themeOverride" Target="../theme/themeOverride22.xml"/></Relationships>
</file>

<file path=ppt/charts/_rels/chart44.xml.rels><?xml version="1.0" encoding="UTF-8" standalone="yes"?>
<Relationships xmlns="http://schemas.openxmlformats.org/package/2006/relationships"><Relationship Id="rId2" Type="http://schemas.openxmlformats.org/officeDocument/2006/relationships/package" Target="../embeddings/Microsoft_Excel_Worksheet43.xlsx"/><Relationship Id="rId1" Type="http://schemas.openxmlformats.org/officeDocument/2006/relationships/themeOverride" Target="../theme/themeOverride23.xml"/></Relationships>
</file>

<file path=ppt/charts/_rels/chart45.xml.rels><?xml version="1.0" encoding="UTF-8" standalone="yes"?>
<Relationships xmlns="http://schemas.openxmlformats.org/package/2006/relationships"><Relationship Id="rId2" Type="http://schemas.openxmlformats.org/officeDocument/2006/relationships/package" Target="../embeddings/Microsoft_Excel_Worksheet44.xlsx"/><Relationship Id="rId1" Type="http://schemas.openxmlformats.org/officeDocument/2006/relationships/themeOverride" Target="../theme/themeOverride24.xml"/></Relationships>
</file>

<file path=ppt/charts/_rels/chart46.xml.rels><?xml version="1.0" encoding="UTF-8" standalone="yes"?>
<Relationships xmlns="http://schemas.openxmlformats.org/package/2006/relationships"><Relationship Id="rId2" Type="http://schemas.openxmlformats.org/officeDocument/2006/relationships/package" Target="../embeddings/Microsoft_Excel_Worksheet45.xlsx"/><Relationship Id="rId1" Type="http://schemas.openxmlformats.org/officeDocument/2006/relationships/themeOverride" Target="../theme/themeOverride25.xml"/></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Microsoft_Excel_Worksheet47.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49.xlsx"/></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Microsoft_Excel_Worksheet50.xlsx"/></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51.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22.xml"/><Relationship Id="rId1" Type="http://schemas.microsoft.com/office/2011/relationships/chartStyle" Target="style22.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23.xml"/><Relationship Id="rId1" Type="http://schemas.microsoft.com/office/2011/relationships/chartStyle" Target="style23.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24.xml"/><Relationship Id="rId1" Type="http://schemas.microsoft.com/office/2011/relationships/chartStyle" Target="style24.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25.xml"/><Relationship Id="rId1" Type="http://schemas.microsoft.com/office/2011/relationships/chartStyle" Target="style25.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26.xml"/><Relationship Id="rId1" Type="http://schemas.microsoft.com/office/2011/relationships/chartStyle" Target="style26.xml"/></Relationships>
</file>

<file path=ppt/charts/_rels/chart59.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Microsoft_Excel_Worksheet58.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0.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Microsoft_Excel_Worksheet59.xlsx"/></Relationships>
</file>

<file path=ppt/charts/_rels/chart61.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Microsoft_Excel_Worksheet60.xlsx"/></Relationships>
</file>

<file path=ppt/charts/_rels/chart62.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Microsoft_Excel_Worksheet61.xlsx"/></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Microsoft_Excel_Worksheet62.xlsx"/></Relationships>
</file>

<file path=ppt/charts/_rels/chart64.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Microsoft_Excel_Worksheet63.xlsx"/></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65.xlsx"/></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67.xlsx"/></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33.xml"/><Relationship Id="rId1" Type="http://schemas.microsoft.com/office/2011/relationships/chartStyle" Target="style33.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34.xml"/><Relationship Id="rId1" Type="http://schemas.microsoft.com/office/2011/relationships/chartStyle" Target="style34.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35.xml"/><Relationship Id="rId1" Type="http://schemas.microsoft.com/office/2011/relationships/chartStyle" Target="style35.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36.xml"/><Relationship Id="rId1" Type="http://schemas.microsoft.com/office/2011/relationships/chartStyle" Target="style36.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37.xml"/><Relationship Id="rId1" Type="http://schemas.microsoft.com/office/2011/relationships/chartStyle" Target="style37.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38.xml"/><Relationship Id="rId1" Type="http://schemas.microsoft.com/office/2011/relationships/chartStyle" Target="style38.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39.xml"/><Relationship Id="rId1" Type="http://schemas.microsoft.com/office/2011/relationships/chartStyle" Target="style39.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40.xml"/><Relationship Id="rId1" Type="http://schemas.microsoft.com/office/2011/relationships/chartStyle" Target="style40.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41.xml"/><Relationship Id="rId1" Type="http://schemas.microsoft.com/office/2011/relationships/chartStyle" Target="style41.xml"/></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42.xml"/><Relationship Id="rId1" Type="http://schemas.microsoft.com/office/2011/relationships/chartStyle" Target="style42.xml"/></Relationships>
</file>

<file path=ppt/charts/_rels/chart81.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Microsoft_Excel_Worksheet80.xlsx"/></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81.xlsx"/></Relationships>
</file>

<file path=ppt/charts/_rels/chart83.xml.rels><?xml version="1.0" encoding="UTF-8" standalone="yes"?>
<Relationships xmlns="http://schemas.openxmlformats.org/package/2006/relationships"><Relationship Id="rId2" Type="http://schemas.openxmlformats.org/officeDocument/2006/relationships/package" Target="../embeddings/Microsoft_Excel_Worksheet82.xlsx"/><Relationship Id="rId1" Type="http://schemas.openxmlformats.org/officeDocument/2006/relationships/themeOverride" Target="../theme/themeOverride40.xml"/></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83.xlsx"/></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package" Target="../embeddings/Microsoft_Excel_Worksheet84.xlsx"/></Relationships>
</file>

<file path=ppt/charts/_rels/chart86.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package" Target="../embeddings/Microsoft_Excel_Worksheet85.xlsx"/></Relationships>
</file>

<file path=ppt/charts/_rels/chart87.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package" Target="../embeddings/Microsoft_Excel_Worksheet86.xlsx"/></Relationships>
</file>

<file path=ppt/charts/_rels/chart88.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package" Target="../embeddings/Microsoft_Excel_Worksheet87.xlsx"/></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package" Target="../embeddings/Microsoft_Excel_Worksheet8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0.xml.rels><?xml version="1.0" encoding="UTF-8" standalone="yes"?>
<Relationships xmlns="http://schemas.openxmlformats.org/package/2006/relationships"><Relationship Id="rId2" Type="http://schemas.openxmlformats.org/officeDocument/2006/relationships/package" Target="../embeddings/Microsoft_Excel_Worksheet89.xlsx"/><Relationship Id="rId1" Type="http://schemas.openxmlformats.org/officeDocument/2006/relationships/themeOverride" Target="../theme/themeOverride47.xml"/></Relationships>
</file>

<file path=ppt/charts/_rels/chart91.xml.rels><?xml version="1.0" encoding="UTF-8" standalone="yes"?>
<Relationships xmlns="http://schemas.openxmlformats.org/package/2006/relationships"><Relationship Id="rId2" Type="http://schemas.openxmlformats.org/officeDocument/2006/relationships/package" Target="../embeddings/Microsoft_Excel_Worksheet90.xlsx"/><Relationship Id="rId1" Type="http://schemas.openxmlformats.org/officeDocument/2006/relationships/themeOverride" Target="../theme/themeOverride48.xml"/></Relationships>
</file>

<file path=ppt/charts/_rels/chart92.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51.xml"/><Relationship Id="rId1" Type="http://schemas.microsoft.com/office/2011/relationships/chartStyle" Target="style51.xml"/></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94.xml.rels><?xml version="1.0" encoding="UTF-8" standalone="yes"?>
<Relationships xmlns="http://schemas.openxmlformats.org/package/2006/relationships"><Relationship Id="rId3" Type="http://schemas.openxmlformats.org/officeDocument/2006/relationships/package" Target="../embeddings/Microsoft_Excel_Worksheet93.xlsx"/><Relationship Id="rId2" Type="http://schemas.microsoft.com/office/2011/relationships/chartColorStyle" Target="colors52.xml"/><Relationship Id="rId1" Type="http://schemas.microsoft.com/office/2011/relationships/chartStyle" Target="style52.xml"/></Relationships>
</file>

<file path=ppt/charts/_rels/chart95.xml.rels><?xml version="1.0" encoding="UTF-8" standalone="yes"?>
<Relationships xmlns="http://schemas.openxmlformats.org/package/2006/relationships"><Relationship Id="rId1" Type="http://schemas.openxmlformats.org/officeDocument/2006/relationships/package" Target="../embeddings/Microsoft_Excel_Worksheet94.xlsx"/></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49.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Microsoft_Excel_Worksheet95.xlsx"/></Relationships>
</file>

<file path=ppt/charts/_rels/chart97.xml.rels><?xml version="1.0" encoding="UTF-8" standalone="yes"?>
<Relationships xmlns="http://schemas.openxmlformats.org/package/2006/relationships"><Relationship Id="rId3" Type="http://schemas.openxmlformats.org/officeDocument/2006/relationships/themeOverride" Target="../theme/themeOverride50.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Microsoft_Excel_Worksheet96.xlsx"/></Relationships>
</file>

<file path=ppt/charts/_rels/chart98.xml.rels><?xml version="1.0" encoding="UTF-8" standalone="yes"?>
<Relationships xmlns="http://schemas.openxmlformats.org/package/2006/relationships"><Relationship Id="rId3" Type="http://schemas.openxmlformats.org/officeDocument/2006/relationships/themeOverride" Target="../theme/themeOverride51.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package" Target="../embeddings/Microsoft_Excel_Worksheet97.xlsx"/></Relationships>
</file>

<file path=ppt/charts/_rels/chart99.xml.rels><?xml version="1.0" encoding="UTF-8" standalone="yes"?>
<Relationships xmlns="http://schemas.openxmlformats.org/package/2006/relationships"><Relationship Id="rId3" Type="http://schemas.openxmlformats.org/officeDocument/2006/relationships/themeOverride" Target="../theme/themeOverride52.xml"/><Relationship Id="rId2" Type="http://schemas.microsoft.com/office/2011/relationships/chartColorStyle" Target="colors56.xml"/><Relationship Id="rId1" Type="http://schemas.microsoft.com/office/2011/relationships/chartStyle" Target="style56.xml"/><Relationship Id="rId4" Type="http://schemas.openxmlformats.org/officeDocument/2006/relationships/package" Target="../embeddings/Microsoft_Excel_Worksheet9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380081551150955"/>
          <c:y val="0.55395542588443492"/>
          <c:w val="0.60306980611618555"/>
          <c:h val="0.35268286193861981"/>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Arkusz1!$B$2</c:f>
              <c:numCache>
                <c:formatCode>0</c:formatCode>
                <c:ptCount val="1"/>
                <c:pt idx="0">
                  <c:v>4</c:v>
                </c:pt>
              </c:numCache>
            </c:numRef>
          </c:val>
          <c:extLst>
            <c:ext xmlns:c16="http://schemas.microsoft.com/office/drawing/2014/chart" uri="{C3380CC4-5D6E-409C-BE32-E72D297353CC}">
              <c16:uniqueId val="{00000000-DFED-424F-AC89-E38890B98E1B}"/>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Arkusz1!$C$2</c:f>
              <c:numCache>
                <c:formatCode>0</c:formatCode>
                <c:ptCount val="1"/>
                <c:pt idx="0">
                  <c:v>47</c:v>
                </c:pt>
              </c:numCache>
            </c:numRef>
          </c:val>
          <c:extLst>
            <c:ext xmlns:c16="http://schemas.microsoft.com/office/drawing/2014/chart" uri="{C3380CC4-5D6E-409C-BE32-E72D297353CC}">
              <c16:uniqueId val="{00000001-DFED-424F-AC89-E38890B98E1B}"/>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Arkusz1!$D$2</c:f>
              <c:numCache>
                <c:formatCode>0</c:formatCode>
                <c:ptCount val="1"/>
                <c:pt idx="0">
                  <c:v>34</c:v>
                </c:pt>
              </c:numCache>
            </c:numRef>
          </c:val>
          <c:extLst>
            <c:ext xmlns:c16="http://schemas.microsoft.com/office/drawing/2014/chart" uri="{C3380CC4-5D6E-409C-BE32-E72D297353CC}">
              <c16:uniqueId val="{00000002-DFED-424F-AC89-E38890B98E1B}"/>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Arkusz1!$E$2</c:f>
              <c:numCache>
                <c:formatCode>0</c:formatCode>
                <c:ptCount val="1"/>
                <c:pt idx="0">
                  <c:v>6</c:v>
                </c:pt>
              </c:numCache>
            </c:numRef>
          </c:val>
          <c:extLst>
            <c:ext xmlns:c16="http://schemas.microsoft.com/office/drawing/2014/chart" uri="{C3380CC4-5D6E-409C-BE32-E72D297353CC}">
              <c16:uniqueId val="{00000003-DFED-424F-AC89-E38890B98E1B}"/>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Arkusz1!$F$2</c:f>
              <c:numCache>
                <c:formatCode>0</c:formatCode>
                <c:ptCount val="1"/>
                <c:pt idx="0">
                  <c:v>9</c:v>
                </c:pt>
              </c:numCache>
            </c:numRef>
          </c:val>
          <c:extLst>
            <c:ext xmlns:c16="http://schemas.microsoft.com/office/drawing/2014/chart" uri="{C3380CC4-5D6E-409C-BE32-E72D297353CC}">
              <c16:uniqueId val="{00000004-DFED-424F-AC89-E38890B98E1B}"/>
            </c:ext>
          </c:extLst>
        </c:ser>
        <c:dLbls>
          <c:showLegendKey val="0"/>
          <c:showVal val="1"/>
          <c:showCatName val="0"/>
          <c:showSerName val="0"/>
          <c:showPercent val="0"/>
          <c:showBubbleSize val="0"/>
        </c:dLbls>
        <c:gapWidth val="100"/>
        <c:overlap val="100"/>
        <c:axId val="476044136"/>
        <c:axId val="476045704"/>
      </c:barChart>
      <c:catAx>
        <c:axId val="476044136"/>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476045704"/>
        <c:crosses val="autoZero"/>
        <c:auto val="1"/>
        <c:lblAlgn val="ctr"/>
        <c:lblOffset val="100"/>
        <c:tickLblSkip val="1"/>
        <c:tickMarkSkip val="1"/>
        <c:noMultiLvlLbl val="0"/>
      </c:catAx>
      <c:valAx>
        <c:axId val="476045704"/>
        <c:scaling>
          <c:orientation val="minMax"/>
        </c:scaling>
        <c:delete val="0"/>
        <c:axPos val="t"/>
        <c:numFmt formatCode="0%" sourceLinked="1"/>
        <c:majorTickMark val="none"/>
        <c:minorTickMark val="none"/>
        <c:tickLblPos val="none"/>
        <c:spPr>
          <a:ln w="9572">
            <a:noFill/>
          </a:ln>
        </c:spPr>
        <c:crossAx val="4760441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063138606754864"/>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chemeClr val="accent1"/>
              </a:solidFill>
              <a:ln w="6350">
                <a:solidFill>
                  <a:schemeClr val="bg1"/>
                </a:solidFill>
              </a:ln>
              <a:effectLst/>
            </c:spPr>
            <c:extLst>
              <c:ext xmlns:c16="http://schemas.microsoft.com/office/drawing/2014/chart" uri="{C3380CC4-5D6E-409C-BE32-E72D297353CC}">
                <c16:uniqueId val="{00000001-75E5-4E88-965F-4CEFDBD58996}"/>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75E5-4E88-965F-4CEFDBD58996}"/>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75E5-4E88-965F-4CEFDBD58996}"/>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75E5-4E88-965F-4CEFDBD58996}"/>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75E5-4E88-965F-4CEFDBD58996}"/>
              </c:ext>
            </c:extLst>
          </c:dPt>
          <c:dPt>
            <c:idx val="5"/>
            <c:bubble3D val="0"/>
            <c:spPr>
              <a:solidFill>
                <a:schemeClr val="tx1"/>
              </a:solidFill>
              <a:ln w="6350">
                <a:solidFill>
                  <a:schemeClr val="bg1"/>
                </a:solidFill>
              </a:ln>
              <a:effectLst/>
            </c:spPr>
            <c:extLst>
              <c:ext xmlns:c16="http://schemas.microsoft.com/office/drawing/2014/chart" uri="{C3380CC4-5D6E-409C-BE32-E72D297353CC}">
                <c16:uniqueId val="{0000000B-75E5-4E88-965F-4CEFDBD58996}"/>
              </c:ext>
            </c:extLst>
          </c:dPt>
          <c:dPt>
            <c:idx val="6"/>
            <c:bubble3D val="0"/>
            <c:spPr>
              <a:solidFill>
                <a:schemeClr val="bg1">
                  <a:lumMod val="85000"/>
                </a:schemeClr>
              </a:solidFill>
              <a:ln w="6350">
                <a:solidFill>
                  <a:schemeClr val="bg1"/>
                </a:solidFill>
              </a:ln>
              <a:effectLst/>
            </c:spPr>
            <c:extLst>
              <c:ext xmlns:c16="http://schemas.microsoft.com/office/drawing/2014/chart" uri="{C3380CC4-5D6E-409C-BE32-E72D297353CC}">
                <c16:uniqueId val="{0000000D-75E5-4E88-965F-4CEFDBD58996}"/>
              </c:ext>
            </c:extLst>
          </c:dPt>
          <c:cat>
            <c:strRef>
              <c:f>Arkusz1!$A$2:$A$7</c:f>
              <c:strCache>
                <c:ptCount val="6"/>
                <c:pt idx="0">
                  <c:v>podstawowe</c:v>
                </c:pt>
                <c:pt idx="1">
                  <c:v>gimnazjalne</c:v>
                </c:pt>
                <c:pt idx="2">
                  <c:v>zasadnicze zawodowe</c:v>
                </c:pt>
                <c:pt idx="3">
                  <c:v>średnie i pomaturalne</c:v>
                </c:pt>
                <c:pt idx="4">
                  <c:v>wyższe</c:v>
                </c:pt>
                <c:pt idx="5">
                  <c:v>odmowa odpowiedzi</c:v>
                </c:pt>
              </c:strCache>
            </c:strRef>
          </c:cat>
          <c:val>
            <c:numRef>
              <c:f>Arkusz1!$B$2:$B$7</c:f>
              <c:numCache>
                <c:formatCode>###0.0%</c:formatCode>
                <c:ptCount val="6"/>
                <c:pt idx="0">
                  <c:v>0</c:v>
                </c:pt>
                <c:pt idx="1">
                  <c:v>0</c:v>
                </c:pt>
                <c:pt idx="2">
                  <c:v>0</c:v>
                </c:pt>
                <c:pt idx="3">
                  <c:v>0</c:v>
                </c:pt>
                <c:pt idx="4">
                  <c:v>0</c:v>
                </c:pt>
                <c:pt idx="5">
                  <c:v>0</c:v>
                </c:pt>
              </c:numCache>
            </c:numRef>
          </c:val>
          <c:extLst>
            <c:ext xmlns:c16="http://schemas.microsoft.com/office/drawing/2014/chart" uri="{C3380CC4-5D6E-409C-BE32-E72D297353CC}">
              <c16:uniqueId val="{0000000E-75E5-4E88-965F-4CEFDBD58996}"/>
            </c:ext>
          </c:extLst>
        </c:ser>
        <c:dLbls>
          <c:showLegendKey val="0"/>
          <c:showVal val="0"/>
          <c:showCatName val="0"/>
          <c:showSerName val="0"/>
          <c:showPercent val="0"/>
          <c:showBubbleSize val="0"/>
          <c:showLeaderLines val="1"/>
        </c:dLbls>
        <c:firstSliceAng val="0"/>
        <c:holeSize val="55"/>
      </c:doughnutChart>
      <c:spPr>
        <a:noFill/>
        <a:ln>
          <a:noFill/>
        </a:ln>
        <a:effectLst/>
      </c:spPr>
    </c:plotArea>
    <c:legend>
      <c:legendPos val="r"/>
      <c:layout>
        <c:manualLayout>
          <c:xMode val="edge"/>
          <c:yMode val="edge"/>
          <c:x val="1.3973749156898797E-2"/>
          <c:y val="1.3723530524930543E-2"/>
          <c:w val="0.52984532416714081"/>
          <c:h val="0.93482914453341792"/>
        </c:manualLayout>
      </c:layout>
      <c:overlay val="0"/>
      <c:txPr>
        <a:bodyPr/>
        <a:lstStyle/>
        <a:p>
          <a:pPr>
            <a:defRPr sz="1000"/>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2465188678296998E-2"/>
          <c:y val="0.22497245246553657"/>
          <c:w val="0.9454503681089953"/>
          <c:h val="0.27184399312492574"/>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AAE6-445B-B6E1-3BBABB47F823}"/>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AAE6-445B-B6E1-3BBABB47F823}"/>
              </c:ext>
            </c:extLst>
          </c:dPt>
          <c:dPt>
            <c:idx val="2"/>
            <c:invertIfNegative val="0"/>
            <c:bubble3D val="0"/>
            <c:spPr>
              <a:solidFill>
                <a:srgbClr val="FFC000"/>
              </a:solidFill>
              <a:ln w="3175" cap="rnd">
                <a:noFill/>
                <a:round/>
              </a:ln>
              <a:effectLst/>
            </c:spPr>
            <c:extLst>
              <c:ext xmlns:c16="http://schemas.microsoft.com/office/drawing/2014/chart" uri="{C3380CC4-5D6E-409C-BE32-E72D297353CC}">
                <c16:uniqueId val="{00000005-AAE6-445B-B6E1-3BBABB47F823}"/>
              </c:ext>
            </c:extLst>
          </c:dPt>
          <c:dPt>
            <c:idx val="3"/>
            <c:invertIfNegative val="0"/>
            <c:bubble3D val="0"/>
            <c:spPr>
              <a:solidFill>
                <a:srgbClr val="FFC000"/>
              </a:solidFill>
              <a:ln w="3175" cap="rnd">
                <a:noFill/>
                <a:round/>
              </a:ln>
              <a:effectLst/>
            </c:spPr>
            <c:extLst>
              <c:ext xmlns:c16="http://schemas.microsoft.com/office/drawing/2014/chart" uri="{C3380CC4-5D6E-409C-BE32-E72D297353CC}">
                <c16:uniqueId val="{00000007-AAE6-445B-B6E1-3BBABB47F823}"/>
              </c:ext>
            </c:extLst>
          </c:dPt>
          <c:dPt>
            <c:idx val="4"/>
            <c:invertIfNegative val="0"/>
            <c:bubble3D val="0"/>
            <c:spPr>
              <a:solidFill>
                <a:srgbClr val="FFC000"/>
              </a:solidFill>
              <a:ln w="3175" cap="rnd">
                <a:noFill/>
                <a:round/>
              </a:ln>
              <a:effectLst/>
            </c:spPr>
            <c:extLst>
              <c:ext xmlns:c16="http://schemas.microsoft.com/office/drawing/2014/chart" uri="{C3380CC4-5D6E-409C-BE32-E72D297353CC}">
                <c16:uniqueId val="{00000009-AAE6-445B-B6E1-3BBABB47F823}"/>
              </c:ext>
            </c:extLst>
          </c:dPt>
          <c:dPt>
            <c:idx val="5"/>
            <c:invertIfNegative val="0"/>
            <c:bubble3D val="0"/>
            <c:spPr>
              <a:solidFill>
                <a:srgbClr val="FFC000"/>
              </a:solidFill>
              <a:ln w="3175">
                <a:noFill/>
              </a:ln>
              <a:effectLst/>
            </c:spPr>
            <c:extLst>
              <c:ext xmlns:c16="http://schemas.microsoft.com/office/drawing/2014/chart" uri="{C3380CC4-5D6E-409C-BE32-E72D297353CC}">
                <c16:uniqueId val="{0000000B-AAE6-445B-B6E1-3BBABB47F823}"/>
              </c:ext>
            </c:extLst>
          </c:dPt>
          <c:dPt>
            <c:idx val="6"/>
            <c:invertIfNegative val="0"/>
            <c:bubble3D val="0"/>
            <c:spPr>
              <a:solidFill>
                <a:srgbClr val="FFC000"/>
              </a:solidFill>
              <a:ln w="3175">
                <a:noFill/>
              </a:ln>
              <a:effectLst/>
            </c:spPr>
            <c:extLst>
              <c:ext xmlns:c16="http://schemas.microsoft.com/office/drawing/2014/chart" uri="{C3380CC4-5D6E-409C-BE32-E72D297353CC}">
                <c16:uniqueId val="{0000000D-AAE6-445B-B6E1-3BBABB47F823}"/>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AAE6-445B-B6E1-3BBABB47F823}"/>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AAE6-445B-B6E1-3BBABB47F823}"/>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AAE6-445B-B6E1-3BBABB47F823}"/>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AAE6-445B-B6E1-3BBABB47F823}"/>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AAE6-445B-B6E1-3BBABB47F823}"/>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AAE6-445B-B6E1-3BBABB47F823}"/>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AAE6-445B-B6E1-3BBABB47F823}"/>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AAE6-445B-B6E1-3BBABB47F823}"/>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AAE6-445B-B6E1-3BBABB47F823}"/>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AAE6-445B-B6E1-3BBABB47F823}"/>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15 – 24 lat</c:v>
                </c:pt>
                <c:pt idx="3">
                  <c:v>25 – 34 </c:v>
                </c:pt>
                <c:pt idx="4">
                  <c:v>35 – 44 </c:v>
                </c:pt>
                <c:pt idx="5">
                  <c:v>45 – 59</c:v>
                </c:pt>
                <c:pt idx="6">
                  <c:v>60 
i więcej lat</c:v>
                </c:pt>
              </c:strCache>
            </c:strRef>
          </c:cat>
          <c:val>
            <c:numRef>
              <c:f>Arkusz1!$B$4:$B$10</c:f>
              <c:numCache>
                <c:formatCode>General</c:formatCode>
                <c:ptCount val="7"/>
                <c:pt idx="0" formatCode="###0">
                  <c:v>12.768708046036567</c:v>
                </c:pt>
                <c:pt idx="2" formatCode="###0">
                  <c:v>12.467439584181305</c:v>
                </c:pt>
                <c:pt idx="3" formatCode="###0">
                  <c:v>14.817779798647704</c:v>
                </c:pt>
                <c:pt idx="4" formatCode="###0">
                  <c:v>14.672376683939062</c:v>
                </c:pt>
                <c:pt idx="5" formatCode="###0">
                  <c:v>17.809275139008797</c:v>
                </c:pt>
                <c:pt idx="6" formatCode="###0">
                  <c:v>6.4572523387292664</c:v>
                </c:pt>
              </c:numCache>
            </c:numRef>
          </c:val>
          <c:extLst>
            <c:ext xmlns:c16="http://schemas.microsoft.com/office/drawing/2014/chart" uri="{C3380CC4-5D6E-409C-BE32-E72D297353CC}">
              <c16:uniqueId val="{00000020-AAE6-445B-B6E1-3BBABB47F823}"/>
            </c:ext>
          </c:extLst>
        </c:ser>
        <c:dLbls>
          <c:showLegendKey val="0"/>
          <c:showVal val="1"/>
          <c:showCatName val="0"/>
          <c:showSerName val="0"/>
          <c:showPercent val="0"/>
          <c:showBubbleSize val="0"/>
        </c:dLbls>
        <c:gapWidth val="33"/>
        <c:overlap val="-10"/>
        <c:axId val="803124240"/>
        <c:axId val="803125024"/>
      </c:barChart>
      <c:catAx>
        <c:axId val="8031242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5024"/>
        <c:crosses val="autoZero"/>
        <c:auto val="1"/>
        <c:lblAlgn val="ctr"/>
        <c:lblOffset val="100"/>
        <c:noMultiLvlLbl val="0"/>
      </c:catAx>
      <c:valAx>
        <c:axId val="803125024"/>
        <c:scaling>
          <c:orientation val="minMax"/>
          <c:min val="0"/>
        </c:scaling>
        <c:delete val="1"/>
        <c:axPos val="l"/>
        <c:numFmt formatCode="###0" sourceLinked="1"/>
        <c:majorTickMark val="out"/>
        <c:minorTickMark val="none"/>
        <c:tickLblPos val="nextTo"/>
        <c:crossAx val="80312424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2465188678296998E-2"/>
          <c:y val="0.26555799791958168"/>
          <c:w val="0.9454503681089953"/>
          <c:h val="0.23125825895722363"/>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3780-45A2-9E0E-E7D01EE85D28}"/>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3780-45A2-9E0E-E7D01EE85D28}"/>
              </c:ext>
            </c:extLst>
          </c:dPt>
          <c:dPt>
            <c:idx val="2"/>
            <c:invertIfNegative val="0"/>
            <c:bubble3D val="0"/>
            <c:spPr>
              <a:solidFill>
                <a:srgbClr val="FFC000"/>
              </a:solidFill>
              <a:ln w="3175" cap="rnd">
                <a:noFill/>
                <a:round/>
              </a:ln>
              <a:effectLst/>
            </c:spPr>
            <c:extLst>
              <c:ext xmlns:c16="http://schemas.microsoft.com/office/drawing/2014/chart" uri="{C3380CC4-5D6E-409C-BE32-E72D297353CC}">
                <c16:uniqueId val="{00000005-3780-45A2-9E0E-E7D01EE85D28}"/>
              </c:ext>
            </c:extLst>
          </c:dPt>
          <c:dPt>
            <c:idx val="3"/>
            <c:invertIfNegative val="0"/>
            <c:bubble3D val="0"/>
            <c:spPr>
              <a:solidFill>
                <a:srgbClr val="FFC000"/>
              </a:solidFill>
              <a:ln w="3175" cap="rnd">
                <a:noFill/>
                <a:round/>
              </a:ln>
              <a:effectLst/>
            </c:spPr>
            <c:extLst>
              <c:ext xmlns:c16="http://schemas.microsoft.com/office/drawing/2014/chart" uri="{C3380CC4-5D6E-409C-BE32-E72D297353CC}">
                <c16:uniqueId val="{00000007-3780-45A2-9E0E-E7D01EE85D28}"/>
              </c:ext>
            </c:extLst>
          </c:dPt>
          <c:dPt>
            <c:idx val="4"/>
            <c:invertIfNegative val="0"/>
            <c:bubble3D val="0"/>
            <c:spPr>
              <a:solidFill>
                <a:srgbClr val="FFC000"/>
              </a:solidFill>
              <a:ln w="3175" cap="rnd">
                <a:noFill/>
                <a:round/>
              </a:ln>
              <a:effectLst/>
            </c:spPr>
            <c:extLst>
              <c:ext xmlns:c16="http://schemas.microsoft.com/office/drawing/2014/chart" uri="{C3380CC4-5D6E-409C-BE32-E72D297353CC}">
                <c16:uniqueId val="{00000009-3780-45A2-9E0E-E7D01EE85D28}"/>
              </c:ext>
            </c:extLst>
          </c:dPt>
          <c:dPt>
            <c:idx val="5"/>
            <c:invertIfNegative val="0"/>
            <c:bubble3D val="0"/>
            <c:spPr>
              <a:solidFill>
                <a:srgbClr val="FFC000"/>
              </a:solidFill>
              <a:ln w="3175">
                <a:noFill/>
              </a:ln>
              <a:effectLst/>
            </c:spPr>
            <c:extLst>
              <c:ext xmlns:c16="http://schemas.microsoft.com/office/drawing/2014/chart" uri="{C3380CC4-5D6E-409C-BE32-E72D297353CC}">
                <c16:uniqueId val="{0000000B-3780-45A2-9E0E-E7D01EE85D28}"/>
              </c:ext>
            </c:extLst>
          </c:dPt>
          <c:dPt>
            <c:idx val="6"/>
            <c:invertIfNegative val="0"/>
            <c:bubble3D val="0"/>
            <c:spPr>
              <a:solidFill>
                <a:srgbClr val="FFC000"/>
              </a:solidFill>
              <a:ln w="3175">
                <a:noFill/>
              </a:ln>
              <a:effectLst/>
            </c:spPr>
            <c:extLst>
              <c:ext xmlns:c16="http://schemas.microsoft.com/office/drawing/2014/chart" uri="{C3380CC4-5D6E-409C-BE32-E72D297353CC}">
                <c16:uniqueId val="{0000000D-3780-45A2-9E0E-E7D01EE85D28}"/>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3780-45A2-9E0E-E7D01EE85D28}"/>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3780-45A2-9E0E-E7D01EE85D28}"/>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3780-45A2-9E0E-E7D01EE85D28}"/>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3780-45A2-9E0E-E7D01EE85D28}"/>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3780-45A2-9E0E-E7D01EE85D28}"/>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3780-45A2-9E0E-E7D01EE85D28}"/>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3780-45A2-9E0E-E7D01EE85D28}"/>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3780-45A2-9E0E-E7D01EE85D28}"/>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3780-45A2-9E0E-E7D01EE85D28}"/>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3780-45A2-9E0E-E7D01EE85D28}"/>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15 – 24 lat</c:v>
                </c:pt>
                <c:pt idx="3">
                  <c:v>25 – 34 </c:v>
                </c:pt>
                <c:pt idx="4">
                  <c:v>35 – 44 </c:v>
                </c:pt>
                <c:pt idx="5">
                  <c:v>45 – 59</c:v>
                </c:pt>
                <c:pt idx="6">
                  <c:v>60 
i więcej lat</c:v>
                </c:pt>
              </c:strCache>
            </c:strRef>
          </c:cat>
          <c:val>
            <c:numRef>
              <c:f>Arkusz1!$B$4:$B$10</c:f>
              <c:numCache>
                <c:formatCode>General</c:formatCode>
                <c:ptCount val="7"/>
                <c:pt idx="0" formatCode="###0">
                  <c:v>6.8177307986034883</c:v>
                </c:pt>
                <c:pt idx="2" formatCode="###0">
                  <c:v>7.2085588005488033</c:v>
                </c:pt>
                <c:pt idx="3" formatCode="###0">
                  <c:v>13.084924622285449</c:v>
                </c:pt>
                <c:pt idx="4" formatCode="###0">
                  <c:v>3.6868199240915778</c:v>
                </c:pt>
                <c:pt idx="5" formatCode="###0">
                  <c:v>4.2543385813498844</c:v>
                </c:pt>
                <c:pt idx="6" formatCode="###0">
                  <c:v>6.3997720968867977</c:v>
                </c:pt>
              </c:numCache>
            </c:numRef>
          </c:val>
          <c:extLst>
            <c:ext xmlns:c16="http://schemas.microsoft.com/office/drawing/2014/chart" uri="{C3380CC4-5D6E-409C-BE32-E72D297353CC}">
              <c16:uniqueId val="{00000020-3780-45A2-9E0E-E7D01EE85D28}"/>
            </c:ext>
          </c:extLst>
        </c:ser>
        <c:dLbls>
          <c:showLegendKey val="0"/>
          <c:showVal val="1"/>
          <c:showCatName val="0"/>
          <c:showSerName val="0"/>
          <c:showPercent val="0"/>
          <c:showBubbleSize val="0"/>
        </c:dLbls>
        <c:gapWidth val="33"/>
        <c:overlap val="-10"/>
        <c:axId val="803124240"/>
        <c:axId val="803125024"/>
      </c:barChart>
      <c:catAx>
        <c:axId val="8031242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5024"/>
        <c:crosses val="autoZero"/>
        <c:auto val="1"/>
        <c:lblAlgn val="ctr"/>
        <c:lblOffset val="100"/>
        <c:noMultiLvlLbl val="0"/>
      </c:catAx>
      <c:valAx>
        <c:axId val="803125024"/>
        <c:scaling>
          <c:orientation val="minMax"/>
          <c:min val="0"/>
        </c:scaling>
        <c:delete val="1"/>
        <c:axPos val="l"/>
        <c:numFmt formatCode="###0" sourceLinked="1"/>
        <c:majorTickMark val="out"/>
        <c:minorTickMark val="none"/>
        <c:tickLblPos val="nextTo"/>
        <c:crossAx val="80312424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2465188678296998E-2"/>
          <c:y val="0.25879370889163128"/>
          <c:w val="0.9454503681089953"/>
          <c:h val="0.238022547985174"/>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3676-4CBA-AE52-222018D58080}"/>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3676-4CBA-AE52-222018D58080}"/>
              </c:ext>
            </c:extLst>
          </c:dPt>
          <c:dPt>
            <c:idx val="2"/>
            <c:invertIfNegative val="0"/>
            <c:bubble3D val="0"/>
            <c:spPr>
              <a:solidFill>
                <a:srgbClr val="FFC000"/>
              </a:solidFill>
              <a:ln w="3175" cap="rnd">
                <a:noFill/>
                <a:round/>
              </a:ln>
              <a:effectLst/>
            </c:spPr>
            <c:extLst>
              <c:ext xmlns:c16="http://schemas.microsoft.com/office/drawing/2014/chart" uri="{C3380CC4-5D6E-409C-BE32-E72D297353CC}">
                <c16:uniqueId val="{00000005-3676-4CBA-AE52-222018D58080}"/>
              </c:ext>
            </c:extLst>
          </c:dPt>
          <c:dPt>
            <c:idx val="3"/>
            <c:invertIfNegative val="0"/>
            <c:bubble3D val="0"/>
            <c:spPr>
              <a:solidFill>
                <a:srgbClr val="FFC000"/>
              </a:solidFill>
              <a:ln w="3175" cap="rnd">
                <a:noFill/>
                <a:round/>
              </a:ln>
              <a:effectLst/>
            </c:spPr>
            <c:extLst>
              <c:ext xmlns:c16="http://schemas.microsoft.com/office/drawing/2014/chart" uri="{C3380CC4-5D6E-409C-BE32-E72D297353CC}">
                <c16:uniqueId val="{00000007-3676-4CBA-AE52-222018D58080}"/>
              </c:ext>
            </c:extLst>
          </c:dPt>
          <c:dPt>
            <c:idx val="4"/>
            <c:invertIfNegative val="0"/>
            <c:bubble3D val="0"/>
            <c:spPr>
              <a:solidFill>
                <a:srgbClr val="FFC000"/>
              </a:solidFill>
              <a:ln w="3175" cap="rnd">
                <a:noFill/>
                <a:round/>
              </a:ln>
              <a:effectLst/>
            </c:spPr>
            <c:extLst>
              <c:ext xmlns:c16="http://schemas.microsoft.com/office/drawing/2014/chart" uri="{C3380CC4-5D6E-409C-BE32-E72D297353CC}">
                <c16:uniqueId val="{00000009-3676-4CBA-AE52-222018D58080}"/>
              </c:ext>
            </c:extLst>
          </c:dPt>
          <c:dPt>
            <c:idx val="5"/>
            <c:invertIfNegative val="0"/>
            <c:bubble3D val="0"/>
            <c:spPr>
              <a:solidFill>
                <a:srgbClr val="FFC000"/>
              </a:solidFill>
              <a:ln w="3175">
                <a:noFill/>
              </a:ln>
              <a:effectLst/>
            </c:spPr>
            <c:extLst>
              <c:ext xmlns:c16="http://schemas.microsoft.com/office/drawing/2014/chart" uri="{C3380CC4-5D6E-409C-BE32-E72D297353CC}">
                <c16:uniqueId val="{0000000B-3676-4CBA-AE52-222018D58080}"/>
              </c:ext>
            </c:extLst>
          </c:dPt>
          <c:dPt>
            <c:idx val="6"/>
            <c:invertIfNegative val="0"/>
            <c:bubble3D val="0"/>
            <c:spPr>
              <a:solidFill>
                <a:srgbClr val="FFC000"/>
              </a:solidFill>
              <a:ln w="3175">
                <a:noFill/>
              </a:ln>
              <a:effectLst/>
            </c:spPr>
            <c:extLst>
              <c:ext xmlns:c16="http://schemas.microsoft.com/office/drawing/2014/chart" uri="{C3380CC4-5D6E-409C-BE32-E72D297353CC}">
                <c16:uniqueId val="{0000000D-3676-4CBA-AE52-222018D58080}"/>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3676-4CBA-AE52-222018D58080}"/>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3676-4CBA-AE52-222018D58080}"/>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3676-4CBA-AE52-222018D58080}"/>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3676-4CBA-AE52-222018D58080}"/>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3676-4CBA-AE52-222018D58080}"/>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3676-4CBA-AE52-222018D58080}"/>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3676-4CBA-AE52-222018D58080}"/>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3676-4CBA-AE52-222018D58080}"/>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3676-4CBA-AE52-222018D58080}"/>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3676-4CBA-AE52-222018D58080}"/>
                </c:ext>
              </c:extLst>
            </c:dLbl>
            <c:dLbl>
              <c:idx val="1"/>
              <c:delete val="1"/>
              <c:extLst>
                <c:ext xmlns:c15="http://schemas.microsoft.com/office/drawing/2012/chart" uri="{CE6537A1-D6FC-4f65-9D91-7224C49458BB}"/>
                <c:ext xmlns:c16="http://schemas.microsoft.com/office/drawing/2014/chart" uri="{C3380CC4-5D6E-409C-BE32-E72D297353CC}">
                  <c16:uniqueId val="{00000003-3676-4CBA-AE52-222018D58080}"/>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15 – 24 lat</c:v>
                </c:pt>
                <c:pt idx="3">
                  <c:v>25 – 34 </c:v>
                </c:pt>
                <c:pt idx="4">
                  <c:v>35 – 44 </c:v>
                </c:pt>
                <c:pt idx="5">
                  <c:v>45 – 59</c:v>
                </c:pt>
                <c:pt idx="6">
                  <c:v>60 
i więcej lat</c:v>
                </c:pt>
              </c:strCache>
            </c:strRef>
          </c:cat>
          <c:val>
            <c:numRef>
              <c:f>Arkusz1!$B$4:$B$10</c:f>
              <c:numCache>
                <c:formatCode>0</c:formatCode>
                <c:ptCount val="7"/>
                <c:pt idx="0" formatCode="###0">
                  <c:v>4.8648513728010432</c:v>
                </c:pt>
                <c:pt idx="1">
                  <c:v>0</c:v>
                </c:pt>
                <c:pt idx="2" formatCode="###0">
                  <c:v>13.281503274617437</c:v>
                </c:pt>
                <c:pt idx="3" formatCode="###0">
                  <c:v>2.4317606540281882</c:v>
                </c:pt>
                <c:pt idx="4" formatCode="###0">
                  <c:v>1.8019246816569416</c:v>
                </c:pt>
                <c:pt idx="5" formatCode="###0">
                  <c:v>3.4557478519821725</c:v>
                </c:pt>
                <c:pt idx="6" formatCode="###0">
                  <c:v>7.2269765042958012</c:v>
                </c:pt>
              </c:numCache>
            </c:numRef>
          </c:val>
          <c:extLst>
            <c:ext xmlns:c16="http://schemas.microsoft.com/office/drawing/2014/chart" uri="{C3380CC4-5D6E-409C-BE32-E72D297353CC}">
              <c16:uniqueId val="{00000020-3676-4CBA-AE52-222018D58080}"/>
            </c:ext>
          </c:extLst>
        </c:ser>
        <c:dLbls>
          <c:showLegendKey val="0"/>
          <c:showVal val="1"/>
          <c:showCatName val="0"/>
          <c:showSerName val="0"/>
          <c:showPercent val="0"/>
          <c:showBubbleSize val="0"/>
        </c:dLbls>
        <c:gapWidth val="33"/>
        <c:overlap val="-10"/>
        <c:axId val="803124240"/>
        <c:axId val="803125024"/>
      </c:barChart>
      <c:catAx>
        <c:axId val="8031242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5024"/>
        <c:crosses val="autoZero"/>
        <c:auto val="1"/>
        <c:lblAlgn val="ctr"/>
        <c:lblOffset val="100"/>
        <c:noMultiLvlLbl val="0"/>
      </c:catAx>
      <c:valAx>
        <c:axId val="803125024"/>
        <c:scaling>
          <c:orientation val="minMax"/>
          <c:min val="0"/>
        </c:scaling>
        <c:delete val="1"/>
        <c:axPos val="l"/>
        <c:numFmt formatCode="###0" sourceLinked="1"/>
        <c:majorTickMark val="out"/>
        <c:minorTickMark val="none"/>
        <c:tickLblPos val="nextTo"/>
        <c:crossAx val="80312424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0454266747272034E-2"/>
          <c:y val="0.30127184612360963"/>
          <c:w val="0.93815567844203807"/>
          <c:h val="0.12918673538900255"/>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0ADA-4A56-A300-E78C6299602A}"/>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0ADA-4A56-A300-E78C6299602A}"/>
              </c:ext>
            </c:extLst>
          </c:dPt>
          <c:dPt>
            <c:idx val="2"/>
            <c:invertIfNegative val="0"/>
            <c:bubble3D val="0"/>
            <c:spPr>
              <a:solidFill>
                <a:srgbClr val="FFC000"/>
              </a:solidFill>
              <a:ln w="3175" cap="rnd">
                <a:noFill/>
                <a:round/>
              </a:ln>
              <a:effectLst/>
            </c:spPr>
            <c:extLst>
              <c:ext xmlns:c16="http://schemas.microsoft.com/office/drawing/2014/chart" uri="{C3380CC4-5D6E-409C-BE32-E72D297353CC}">
                <c16:uniqueId val="{00000005-0ADA-4A56-A300-E78C6299602A}"/>
              </c:ext>
            </c:extLst>
          </c:dPt>
          <c:dPt>
            <c:idx val="3"/>
            <c:invertIfNegative val="0"/>
            <c:bubble3D val="0"/>
            <c:spPr>
              <a:solidFill>
                <a:srgbClr val="FFC000"/>
              </a:solidFill>
              <a:ln w="3175" cap="rnd">
                <a:noFill/>
                <a:round/>
              </a:ln>
              <a:effectLst/>
            </c:spPr>
            <c:extLst>
              <c:ext xmlns:c16="http://schemas.microsoft.com/office/drawing/2014/chart" uri="{C3380CC4-5D6E-409C-BE32-E72D297353CC}">
                <c16:uniqueId val="{00000007-0ADA-4A56-A300-E78C6299602A}"/>
              </c:ext>
            </c:extLst>
          </c:dPt>
          <c:dPt>
            <c:idx val="4"/>
            <c:invertIfNegative val="0"/>
            <c:bubble3D val="0"/>
            <c:spPr>
              <a:solidFill>
                <a:srgbClr val="FFC000"/>
              </a:solidFill>
              <a:ln w="3175" cap="rnd">
                <a:noFill/>
                <a:round/>
              </a:ln>
              <a:effectLst/>
            </c:spPr>
            <c:extLst>
              <c:ext xmlns:c16="http://schemas.microsoft.com/office/drawing/2014/chart" uri="{C3380CC4-5D6E-409C-BE32-E72D297353CC}">
                <c16:uniqueId val="{00000009-0ADA-4A56-A300-E78C6299602A}"/>
              </c:ext>
            </c:extLst>
          </c:dPt>
          <c:dPt>
            <c:idx val="5"/>
            <c:invertIfNegative val="0"/>
            <c:bubble3D val="0"/>
            <c:spPr>
              <a:solidFill>
                <a:srgbClr val="FFC000"/>
              </a:solidFill>
              <a:ln w="3175">
                <a:noFill/>
              </a:ln>
              <a:effectLst/>
            </c:spPr>
            <c:extLst>
              <c:ext xmlns:c16="http://schemas.microsoft.com/office/drawing/2014/chart" uri="{C3380CC4-5D6E-409C-BE32-E72D297353CC}">
                <c16:uniqueId val="{0000000B-0ADA-4A56-A300-E78C6299602A}"/>
              </c:ext>
            </c:extLst>
          </c:dPt>
          <c:dPt>
            <c:idx val="6"/>
            <c:invertIfNegative val="0"/>
            <c:bubble3D val="0"/>
            <c:spPr>
              <a:solidFill>
                <a:srgbClr val="FFC000"/>
              </a:solidFill>
              <a:ln w="3175">
                <a:noFill/>
              </a:ln>
              <a:effectLst/>
            </c:spPr>
            <c:extLst>
              <c:ext xmlns:c16="http://schemas.microsoft.com/office/drawing/2014/chart" uri="{C3380CC4-5D6E-409C-BE32-E72D297353CC}">
                <c16:uniqueId val="{0000000D-0ADA-4A56-A300-E78C6299602A}"/>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0ADA-4A56-A300-E78C6299602A}"/>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0ADA-4A56-A300-E78C6299602A}"/>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0ADA-4A56-A300-E78C6299602A}"/>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0ADA-4A56-A300-E78C6299602A}"/>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0ADA-4A56-A300-E78C6299602A}"/>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0ADA-4A56-A300-E78C6299602A}"/>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0ADA-4A56-A300-E78C6299602A}"/>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0ADA-4A56-A300-E78C6299602A}"/>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0ADA-4A56-A300-E78C6299602A}"/>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0ADA-4A56-A300-E78C6299602A}"/>
                </c:ext>
              </c:extLst>
            </c:dLbl>
            <c:dLbl>
              <c:idx val="1"/>
              <c:delete val="1"/>
              <c:extLst>
                <c:ext xmlns:c15="http://schemas.microsoft.com/office/drawing/2012/chart" uri="{CE6537A1-D6FC-4f65-9D91-7224C49458BB}"/>
                <c:ext xmlns:c16="http://schemas.microsoft.com/office/drawing/2014/chart" uri="{C3380CC4-5D6E-409C-BE32-E72D297353CC}">
                  <c16:uniqueId val="{00000003-0ADA-4A56-A300-E78C6299602A}"/>
                </c:ext>
              </c:extLst>
            </c:dLbl>
            <c:dLbl>
              <c:idx val="6"/>
              <c:numFmt formatCode="#,##0.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D-0ADA-4A56-A300-E78C6299602A}"/>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15 – 24 lat</c:v>
                </c:pt>
                <c:pt idx="3">
                  <c:v>25 – 34 </c:v>
                </c:pt>
                <c:pt idx="4">
                  <c:v>35 – 44 </c:v>
                </c:pt>
                <c:pt idx="5">
                  <c:v>45 – 59</c:v>
                </c:pt>
                <c:pt idx="6">
                  <c:v>60 
i więcej lat</c:v>
                </c:pt>
              </c:strCache>
            </c:strRef>
          </c:cat>
          <c:val>
            <c:numRef>
              <c:f>Arkusz1!$B$4:$B$10</c:f>
              <c:numCache>
                <c:formatCode>General</c:formatCode>
                <c:ptCount val="7"/>
                <c:pt idx="0" formatCode="###0">
                  <c:v>2.0247330588196046</c:v>
                </c:pt>
                <c:pt idx="2" formatCode="###0">
                  <c:v>4.3928795538564467</c:v>
                </c:pt>
                <c:pt idx="3" formatCode="###0">
                  <c:v>1.6290900124337964</c:v>
                </c:pt>
                <c:pt idx="4" formatCode="###0">
                  <c:v>4.1289094128914616</c:v>
                </c:pt>
                <c:pt idx="5" formatCode="###0">
                  <c:v>1.9602773796091437</c:v>
                </c:pt>
                <c:pt idx="6" formatCode="###0">
                  <c:v>0.33016914566822947</c:v>
                </c:pt>
              </c:numCache>
            </c:numRef>
          </c:val>
          <c:extLst>
            <c:ext xmlns:c16="http://schemas.microsoft.com/office/drawing/2014/chart" uri="{C3380CC4-5D6E-409C-BE32-E72D297353CC}">
              <c16:uniqueId val="{00000020-0ADA-4A56-A300-E78C6299602A}"/>
            </c:ext>
          </c:extLst>
        </c:ser>
        <c:dLbls>
          <c:showLegendKey val="0"/>
          <c:showVal val="1"/>
          <c:showCatName val="0"/>
          <c:showSerName val="0"/>
          <c:showPercent val="0"/>
          <c:showBubbleSize val="0"/>
        </c:dLbls>
        <c:gapWidth val="33"/>
        <c:overlap val="-10"/>
        <c:axId val="803124240"/>
        <c:axId val="803125024"/>
      </c:barChart>
      <c:catAx>
        <c:axId val="8031242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5024"/>
        <c:crosses val="autoZero"/>
        <c:auto val="1"/>
        <c:lblAlgn val="ctr"/>
        <c:lblOffset val="100"/>
        <c:noMultiLvlLbl val="0"/>
      </c:catAx>
      <c:valAx>
        <c:axId val="803125024"/>
        <c:scaling>
          <c:orientation val="minMax"/>
          <c:min val="0"/>
        </c:scaling>
        <c:delete val="1"/>
        <c:axPos val="l"/>
        <c:numFmt formatCode="###0" sourceLinked="1"/>
        <c:majorTickMark val="out"/>
        <c:minorTickMark val="none"/>
        <c:tickLblPos val="nextTo"/>
        <c:crossAx val="80312424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350265855157607"/>
          <c:y val="0.12822230138127488"/>
          <c:w val="0.53188252023135718"/>
          <c:h val="0.57483153875156723"/>
        </c:manualLayout>
      </c:layout>
      <c:lineChart>
        <c:grouping val="standard"/>
        <c:varyColors val="0"/>
        <c:ser>
          <c:idx val="0"/>
          <c:order val="0"/>
          <c:tx>
            <c:strRef>
              <c:f>Arkusz1!$A$2</c:f>
              <c:strCache>
                <c:ptCount val="1"/>
                <c:pt idx="0">
                  <c:v>wrzucamy wszystko do jednego kosza </c:v>
                </c:pt>
              </c:strCache>
            </c:strRef>
          </c:tx>
          <c:spPr>
            <a:ln>
              <a:noFill/>
            </a:ln>
          </c:spPr>
          <c:marker>
            <c:symbol val="circle"/>
            <c:size val="6"/>
            <c:spPr>
              <a:solidFill>
                <a:schemeClr val="accent6"/>
              </a:solidFill>
              <a:ln>
                <a:noFill/>
              </a:ln>
            </c:spPr>
          </c:marker>
          <c:dLbls>
            <c:dLbl>
              <c:idx val="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0BB-4C98-A952-AA4893FC742B}"/>
                </c:ext>
              </c:extLst>
            </c:dLbl>
            <c:dLbl>
              <c:idx val="1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0BB-4C98-A952-AA4893FC742B}"/>
                </c:ext>
              </c:extLst>
            </c:dLbl>
            <c:spPr>
              <a:noFill/>
              <a:ln>
                <a:noFill/>
              </a:ln>
              <a:effectLst/>
            </c:spPr>
            <c:txPr>
              <a:bodyPr wrap="square" lIns="38100" tIns="19050" rIns="38100" bIns="19050" anchor="ctr" anchorCtr="0">
                <a:spAutoFit/>
              </a:bodyPr>
              <a:lstStyle/>
              <a:p>
                <a:pPr algn="ctr">
                  <a:defRPr lang="en-US" sz="1200" b="1" i="0" u="none" strike="noStrike" kern="1200" baseline="0">
                    <a:solidFill>
                      <a:schemeClr val="accent3"/>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Arkusz1!$B$1:$F$1</c:f>
              <c:strCache>
                <c:ptCount val="5"/>
                <c:pt idx="0">
                  <c:v>Kolumna1</c:v>
                </c:pt>
                <c:pt idx="1">
                  <c:v>Kolumna2</c:v>
                </c:pt>
                <c:pt idx="2">
                  <c:v>Kolumna3</c:v>
                </c:pt>
                <c:pt idx="3">
                  <c:v>Kolumna4</c:v>
                </c:pt>
                <c:pt idx="4">
                  <c:v>Kolumna5</c:v>
                </c:pt>
              </c:strCache>
            </c:strRef>
          </c:cat>
          <c:val>
            <c:numRef>
              <c:f>Arkusz1!$B$2:$F$2</c:f>
              <c:numCache>
                <c:formatCode>General</c:formatCode>
                <c:ptCount val="5"/>
              </c:numCache>
            </c:numRef>
          </c:val>
          <c:smooth val="0"/>
          <c:extLst>
            <c:ext xmlns:c16="http://schemas.microsoft.com/office/drawing/2014/chart" uri="{C3380CC4-5D6E-409C-BE32-E72D297353CC}">
              <c16:uniqueId val="{00000002-D0BB-4C98-A952-AA4893FC742B}"/>
            </c:ext>
          </c:extLst>
        </c:ser>
        <c:ser>
          <c:idx val="1"/>
          <c:order val="1"/>
          <c:tx>
            <c:strRef>
              <c:f>Arkusz1!$A$3</c:f>
              <c:strCache>
                <c:ptCount val="1"/>
                <c:pt idx="0">
                  <c:v>segregujemy śmieci sporadycznie </c:v>
                </c:pt>
              </c:strCache>
            </c:strRef>
          </c:tx>
          <c:spPr>
            <a:ln>
              <a:noFill/>
            </a:ln>
          </c:spPr>
          <c:marker>
            <c:symbol val="circle"/>
            <c:size val="6"/>
            <c:spPr>
              <a:solidFill>
                <a:schemeClr val="accent5"/>
              </a:solidFill>
              <a:ln>
                <a:noFill/>
              </a:ln>
            </c:spPr>
          </c:marker>
          <c:dLbls>
            <c:dLbl>
              <c:idx val="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0BB-4C98-A952-AA4893FC742B}"/>
                </c:ext>
              </c:extLst>
            </c:dLbl>
            <c:dLbl>
              <c:idx val="1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0BB-4C98-A952-AA4893FC742B}"/>
                </c:ext>
              </c:extLst>
            </c:dLbl>
            <c:spPr>
              <a:noFill/>
              <a:ln>
                <a:noFill/>
              </a:ln>
              <a:effectLst/>
            </c:spPr>
            <c:txPr>
              <a:bodyPr wrap="square" lIns="38100" tIns="19050" rIns="38100" bIns="19050" anchor="ctr" anchorCtr="0">
                <a:spAutoFit/>
              </a:bodyPr>
              <a:lstStyle/>
              <a:p>
                <a:pPr algn="ctr">
                  <a:defRPr lang="en-US" sz="1200" b="1" i="0" u="none" strike="noStrike" kern="1200" baseline="0">
                    <a:solidFill>
                      <a:schemeClr val="accent2"/>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Arkusz1!$B$1:$F$1</c:f>
              <c:strCache>
                <c:ptCount val="5"/>
                <c:pt idx="0">
                  <c:v>Kolumna1</c:v>
                </c:pt>
                <c:pt idx="1">
                  <c:v>Kolumna2</c:v>
                </c:pt>
                <c:pt idx="2">
                  <c:v>Kolumna3</c:v>
                </c:pt>
                <c:pt idx="3">
                  <c:v>Kolumna4</c:v>
                </c:pt>
                <c:pt idx="4">
                  <c:v>Kolumna5</c:v>
                </c:pt>
              </c:strCache>
            </c:strRef>
          </c:cat>
          <c:val>
            <c:numRef>
              <c:f>Arkusz1!$B$3:$F$3</c:f>
              <c:numCache>
                <c:formatCode>General</c:formatCode>
                <c:ptCount val="5"/>
              </c:numCache>
            </c:numRef>
          </c:val>
          <c:smooth val="0"/>
          <c:extLst>
            <c:ext xmlns:c16="http://schemas.microsoft.com/office/drawing/2014/chart" uri="{C3380CC4-5D6E-409C-BE32-E72D297353CC}">
              <c16:uniqueId val="{00000005-D0BB-4C98-A952-AA4893FC742B}"/>
            </c:ext>
          </c:extLst>
        </c:ser>
        <c:ser>
          <c:idx val="2"/>
          <c:order val="2"/>
          <c:tx>
            <c:strRef>
              <c:f>Arkusz1!$A$4</c:f>
              <c:strCache>
                <c:ptCount val="1"/>
                <c:pt idx="0">
                  <c:v>segregujemy śmieci regularnie </c:v>
                </c:pt>
              </c:strCache>
            </c:strRef>
          </c:tx>
          <c:spPr>
            <a:ln>
              <a:noFill/>
            </a:ln>
          </c:spPr>
          <c:marker>
            <c:symbol val="circle"/>
            <c:size val="6"/>
            <c:spPr>
              <a:solidFill>
                <a:schemeClr val="accent4"/>
              </a:solidFill>
              <a:ln>
                <a:noFill/>
              </a:ln>
            </c:spPr>
          </c:marker>
          <c:dPt>
            <c:idx val="5"/>
            <c:bubble3D val="0"/>
            <c:extLst>
              <c:ext xmlns:c16="http://schemas.microsoft.com/office/drawing/2014/chart" uri="{C3380CC4-5D6E-409C-BE32-E72D297353CC}">
                <c16:uniqueId val="{00000006-D0BB-4C98-A952-AA4893FC742B}"/>
              </c:ext>
            </c:extLst>
          </c:dPt>
          <c:dLbls>
            <c:dLbl>
              <c:idx val="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0BB-4C98-A952-AA4893FC742B}"/>
                </c:ext>
              </c:extLst>
            </c:dLbl>
            <c:dLbl>
              <c:idx val="1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0BB-4C98-A952-AA4893FC742B}"/>
                </c:ext>
              </c:extLst>
            </c:dLbl>
            <c:spPr>
              <a:noFill/>
              <a:ln>
                <a:noFill/>
              </a:ln>
              <a:effectLst/>
            </c:spPr>
            <c:txPr>
              <a:bodyPr wrap="square" lIns="38100" tIns="19050" rIns="38100" bIns="19050" anchor="ctr" anchorCtr="0">
                <a:spAutoFit/>
              </a:bodyPr>
              <a:lstStyle/>
              <a:p>
                <a:pPr algn="ctr">
                  <a:defRPr lang="en-US" sz="1200" b="1" i="0" u="none" strike="noStrike" kern="1200" baseline="0">
                    <a:solidFill>
                      <a:schemeClr val="accent4"/>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15:showLeaderLines val="1"/>
              </c:ext>
            </c:extLst>
          </c:dLbls>
          <c:cat>
            <c:strRef>
              <c:f>Arkusz1!$B$1:$F$1</c:f>
              <c:strCache>
                <c:ptCount val="5"/>
                <c:pt idx="0">
                  <c:v>Kolumna1</c:v>
                </c:pt>
                <c:pt idx="1">
                  <c:v>Kolumna2</c:v>
                </c:pt>
                <c:pt idx="2">
                  <c:v>Kolumna3</c:v>
                </c:pt>
                <c:pt idx="3">
                  <c:v>Kolumna4</c:v>
                </c:pt>
                <c:pt idx="4">
                  <c:v>Kolumna5</c:v>
                </c:pt>
              </c:strCache>
            </c:strRef>
          </c:cat>
          <c:val>
            <c:numRef>
              <c:f>Arkusz1!$B$4:$F$4</c:f>
              <c:numCache>
                <c:formatCode>General</c:formatCode>
                <c:ptCount val="5"/>
              </c:numCache>
            </c:numRef>
          </c:val>
          <c:smooth val="0"/>
          <c:extLst>
            <c:ext xmlns:c16="http://schemas.microsoft.com/office/drawing/2014/chart" uri="{C3380CC4-5D6E-409C-BE32-E72D297353CC}">
              <c16:uniqueId val="{00000008-D0BB-4C98-A952-AA4893FC742B}"/>
            </c:ext>
          </c:extLst>
        </c:ser>
        <c:ser>
          <c:idx val="3"/>
          <c:order val="3"/>
          <c:tx>
            <c:strRef>
              <c:f>Arkusz1!$A$5</c:f>
              <c:strCache>
                <c:ptCount val="1"/>
                <c:pt idx="0">
                  <c:v>trudno powiedzieć </c:v>
                </c:pt>
              </c:strCache>
            </c:strRef>
          </c:tx>
          <c:spPr>
            <a:ln>
              <a:noFill/>
            </a:ln>
          </c:spPr>
          <c:marker>
            <c:symbol val="circle"/>
            <c:size val="6"/>
            <c:spPr>
              <a:solidFill>
                <a:schemeClr val="tx1"/>
              </a:solidFill>
              <a:ln>
                <a:noFill/>
              </a:ln>
            </c:spPr>
          </c:marker>
          <c:dLbls>
            <c:dLbl>
              <c:idx val="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D0BB-4C98-A952-AA4893FC742B}"/>
                </c:ext>
              </c:extLst>
            </c:dLbl>
            <c:dLbl>
              <c:idx val="1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D0BB-4C98-A952-AA4893FC742B}"/>
                </c:ext>
              </c:extLst>
            </c:dLbl>
            <c:spPr>
              <a:noFill/>
              <a:ln>
                <a:noFill/>
              </a:ln>
              <a:effectLst/>
            </c:spPr>
            <c:txPr>
              <a:bodyPr wrap="square" lIns="38100" tIns="19050" rIns="38100" bIns="19050" anchor="ctr" anchorCtr="0">
                <a:spAutoFit/>
              </a:bodyPr>
              <a:lstStyle/>
              <a:p>
                <a:pPr algn="ctr">
                  <a:defRPr lang="en-US" sz="1200" b="1" i="0" u="none" strike="noStrike" kern="1200" baseline="0">
                    <a:solidFill>
                      <a:schemeClr val="tx2"/>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Arkusz1!$B$1:$F$1</c:f>
              <c:strCache>
                <c:ptCount val="5"/>
                <c:pt idx="0">
                  <c:v>Kolumna1</c:v>
                </c:pt>
                <c:pt idx="1">
                  <c:v>Kolumna2</c:v>
                </c:pt>
                <c:pt idx="2">
                  <c:v>Kolumna3</c:v>
                </c:pt>
                <c:pt idx="3">
                  <c:v>Kolumna4</c:v>
                </c:pt>
                <c:pt idx="4">
                  <c:v>Kolumna5</c:v>
                </c:pt>
              </c:strCache>
            </c:strRef>
          </c:cat>
          <c:val>
            <c:numRef>
              <c:f>Arkusz1!$B$5:$F$5</c:f>
              <c:numCache>
                <c:formatCode>General</c:formatCode>
                <c:ptCount val="5"/>
              </c:numCache>
            </c:numRef>
          </c:val>
          <c:smooth val="0"/>
          <c:extLst>
            <c:ext xmlns:c16="http://schemas.microsoft.com/office/drawing/2014/chart" uri="{C3380CC4-5D6E-409C-BE32-E72D297353CC}">
              <c16:uniqueId val="{0000000B-D0BB-4C98-A952-AA4893FC742B}"/>
            </c:ext>
          </c:extLst>
        </c:ser>
        <c:dLbls>
          <c:showLegendKey val="0"/>
          <c:showVal val="0"/>
          <c:showCatName val="0"/>
          <c:showSerName val="0"/>
          <c:showPercent val="0"/>
          <c:showBubbleSize val="0"/>
        </c:dLbls>
        <c:marker val="1"/>
        <c:smooth val="0"/>
        <c:axId val="803112088"/>
        <c:axId val="803113264"/>
        <c:extLst/>
      </c:lineChart>
      <c:catAx>
        <c:axId val="803112088"/>
        <c:scaling>
          <c:orientation val="minMax"/>
        </c:scaling>
        <c:delete val="1"/>
        <c:axPos val="b"/>
        <c:numFmt formatCode="#,##0" sourceLinked="0"/>
        <c:majorTickMark val="out"/>
        <c:minorTickMark val="none"/>
        <c:tickLblPos val="nextTo"/>
        <c:crossAx val="803113264"/>
        <c:crosses val="autoZero"/>
        <c:auto val="1"/>
        <c:lblAlgn val="ctr"/>
        <c:lblOffset val="100"/>
        <c:noMultiLvlLbl val="0"/>
      </c:catAx>
      <c:valAx>
        <c:axId val="803113264"/>
        <c:scaling>
          <c:orientation val="minMax"/>
          <c:max val="100"/>
        </c:scaling>
        <c:delete val="1"/>
        <c:axPos val="l"/>
        <c:majorGridlines>
          <c:spPr>
            <a:ln>
              <a:solidFill>
                <a:schemeClr val="bg1">
                  <a:lumMod val="95000"/>
                </a:schemeClr>
              </a:solidFill>
            </a:ln>
          </c:spPr>
        </c:majorGridlines>
        <c:numFmt formatCode="General" sourceLinked="1"/>
        <c:majorTickMark val="out"/>
        <c:minorTickMark val="none"/>
        <c:tickLblPos val="nextTo"/>
        <c:crossAx val="803112088"/>
        <c:crosses val="autoZero"/>
        <c:crossBetween val="between"/>
      </c:valAx>
      <c:spPr>
        <a:noFill/>
        <a:ln w="25405">
          <a:noFill/>
        </a:ln>
      </c:spPr>
    </c:plotArea>
    <c:legend>
      <c:legendPos val="r"/>
      <c:layout>
        <c:manualLayout>
          <c:xMode val="edge"/>
          <c:yMode val="edge"/>
          <c:x val="0.52313338002326037"/>
          <c:y val="4.5064754004927814E-2"/>
          <c:w val="0.47532416224855306"/>
          <c:h val="0.74615947810990202"/>
        </c:manualLayout>
      </c:layout>
      <c:overlay val="0"/>
      <c:txPr>
        <a:bodyPr/>
        <a:lstStyle/>
        <a:p>
          <a:pPr>
            <a:defRPr sz="1000">
              <a:solidFill>
                <a:schemeClr val="bg1"/>
              </a:solidFill>
            </a:defRPr>
          </a:pPr>
          <a:endParaRPr lang="pl-PL"/>
        </a:p>
      </c:txPr>
    </c:legend>
    <c:plotVisOnly val="1"/>
    <c:dispBlanksAs val="gap"/>
    <c:showDLblsOverMax val="0"/>
  </c:chart>
  <c:txPr>
    <a:bodyPr/>
    <a:lstStyle/>
    <a:p>
      <a:pPr>
        <a:defRPr sz="1800"/>
      </a:pPr>
      <a:endParaRPr lang="pl-PL"/>
    </a:p>
  </c:txPr>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6030064315651541"/>
          <c:w val="0.75629872698460399"/>
          <c:h val="0.30363168766003745"/>
        </c:manualLayout>
      </c:layout>
      <c:barChart>
        <c:barDir val="bar"/>
        <c:grouping val="percentStacked"/>
        <c:varyColors val="0"/>
        <c:ser>
          <c:idx val="8"/>
          <c:order val="0"/>
          <c:tx>
            <c:strRef>
              <c:f>Arkusz1!$B$1</c:f>
              <c:strCache>
                <c:ptCount val="1"/>
                <c:pt idx="0">
                  <c:v>wrzucamy wszystko do jednego kosza </c:v>
                </c:pt>
              </c:strCache>
            </c:strRef>
          </c:tx>
          <c:spPr>
            <a:solidFill>
              <a:srgbClr val="E54337"/>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2020</c:v>
                </c:pt>
                <c:pt idx="1">
                  <c:v>2018</c:v>
                </c:pt>
                <c:pt idx="2">
                  <c:v>2014</c:v>
                </c:pt>
                <c:pt idx="3">
                  <c:v>2013</c:v>
                </c:pt>
                <c:pt idx="4">
                  <c:v>2012</c:v>
                </c:pt>
              </c:numCache>
            </c:numRef>
          </c:cat>
          <c:val>
            <c:numRef>
              <c:f>Arkusz1!$B$2:$B$6</c:f>
              <c:numCache>
                <c:formatCode>General</c:formatCode>
                <c:ptCount val="5"/>
              </c:numCache>
            </c:numRef>
          </c:val>
          <c:extLst>
            <c:ext xmlns:c16="http://schemas.microsoft.com/office/drawing/2014/chart" uri="{C3380CC4-5D6E-409C-BE32-E72D297353CC}">
              <c16:uniqueId val="{00000000-D942-4F9C-9BBF-5A1DAC8B747D}"/>
            </c:ext>
          </c:extLst>
        </c:ser>
        <c:ser>
          <c:idx val="0"/>
          <c:order val="1"/>
          <c:tx>
            <c:strRef>
              <c:f>Arkusz1!$C$1</c:f>
              <c:strCache>
                <c:ptCount val="1"/>
                <c:pt idx="0">
                  <c:v>segregujemy śmieci sporadycznie </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2020</c:v>
                </c:pt>
                <c:pt idx="1">
                  <c:v>2018</c:v>
                </c:pt>
                <c:pt idx="2">
                  <c:v>2014</c:v>
                </c:pt>
                <c:pt idx="3">
                  <c:v>2013</c:v>
                </c:pt>
                <c:pt idx="4">
                  <c:v>2012</c:v>
                </c:pt>
              </c:numCache>
            </c:numRef>
          </c:cat>
          <c:val>
            <c:numRef>
              <c:f>Arkusz1!$C$2:$C$6</c:f>
              <c:numCache>
                <c:formatCode>General</c:formatCode>
                <c:ptCount val="5"/>
              </c:numCache>
            </c:numRef>
          </c:val>
          <c:extLst>
            <c:ext xmlns:c16="http://schemas.microsoft.com/office/drawing/2014/chart" uri="{C3380CC4-5D6E-409C-BE32-E72D297353CC}">
              <c16:uniqueId val="{00000001-D942-4F9C-9BBF-5A1DAC8B747D}"/>
            </c:ext>
          </c:extLst>
        </c:ser>
        <c:ser>
          <c:idx val="1"/>
          <c:order val="2"/>
          <c:tx>
            <c:strRef>
              <c:f>Arkusz1!$D$1</c:f>
              <c:strCache>
                <c:ptCount val="1"/>
                <c:pt idx="0">
                  <c:v>segregujemy śmieci regularnie </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2020</c:v>
                </c:pt>
                <c:pt idx="1">
                  <c:v>2018</c:v>
                </c:pt>
                <c:pt idx="2">
                  <c:v>2014</c:v>
                </c:pt>
                <c:pt idx="3">
                  <c:v>2013</c:v>
                </c:pt>
                <c:pt idx="4">
                  <c:v>2012</c:v>
                </c:pt>
              </c:numCache>
            </c:numRef>
          </c:cat>
          <c:val>
            <c:numRef>
              <c:f>Arkusz1!$D$2:$D$6</c:f>
              <c:numCache>
                <c:formatCode>General</c:formatCode>
                <c:ptCount val="5"/>
              </c:numCache>
            </c:numRef>
          </c:val>
          <c:extLst>
            <c:ext xmlns:c16="http://schemas.microsoft.com/office/drawing/2014/chart" uri="{C3380CC4-5D6E-409C-BE32-E72D297353CC}">
              <c16:uniqueId val="{00000002-D942-4F9C-9BBF-5A1DAC8B747D}"/>
            </c:ext>
          </c:extLst>
        </c:ser>
        <c:ser>
          <c:idx val="2"/>
          <c:order val="3"/>
          <c:tx>
            <c:strRef>
              <c:f>Arkusz1!$E$1</c:f>
              <c:strCache>
                <c:ptCount val="1"/>
                <c:pt idx="0">
                  <c:v>inny sposób</c:v>
                </c:pt>
              </c:strCache>
            </c:strRef>
          </c:tx>
          <c:spPr>
            <a:solidFill>
              <a:srgbClr val="CDCDCD"/>
            </a:solidFill>
          </c:spPr>
          <c:invertIfNegative val="0"/>
          <c:dLbls>
            <c:dLbl>
              <c:idx val="0"/>
              <c:layout>
                <c:manualLayout>
                  <c:x val="1.8855227853179959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942-4F9C-9BBF-5A1DAC8B747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Arkusz1!$A$2:$A$6</c:f>
              <c:numCache>
                <c:formatCode>0</c:formatCode>
                <c:ptCount val="5"/>
                <c:pt idx="0">
                  <c:v>2020</c:v>
                </c:pt>
                <c:pt idx="1">
                  <c:v>2018</c:v>
                </c:pt>
                <c:pt idx="2">
                  <c:v>2014</c:v>
                </c:pt>
                <c:pt idx="3">
                  <c:v>2013</c:v>
                </c:pt>
                <c:pt idx="4">
                  <c:v>2012</c:v>
                </c:pt>
              </c:numCache>
            </c:numRef>
          </c:cat>
          <c:val>
            <c:numRef>
              <c:f>Arkusz1!$E$2:$E$6</c:f>
              <c:numCache>
                <c:formatCode>General</c:formatCode>
                <c:ptCount val="5"/>
              </c:numCache>
            </c:numRef>
          </c:val>
          <c:extLst>
            <c:ext xmlns:c16="http://schemas.microsoft.com/office/drawing/2014/chart" uri="{C3380CC4-5D6E-409C-BE32-E72D297353CC}">
              <c16:uniqueId val="{00000004-D942-4F9C-9BBF-5A1DAC8B747D}"/>
            </c:ext>
          </c:extLst>
        </c:ser>
        <c:ser>
          <c:idx val="3"/>
          <c:order val="4"/>
          <c:tx>
            <c:strRef>
              <c:f>Arkusz1!$F$1</c:f>
              <c:strCache>
                <c:ptCount val="1"/>
                <c:pt idx="0">
                  <c:v>trudno powiedzieć </c:v>
                </c:pt>
              </c:strCache>
            </c:strRef>
          </c:tx>
          <c:spPr>
            <a:solidFill>
              <a:srgbClr val="595959"/>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2020</c:v>
                </c:pt>
                <c:pt idx="1">
                  <c:v>2018</c:v>
                </c:pt>
                <c:pt idx="2">
                  <c:v>2014</c:v>
                </c:pt>
                <c:pt idx="3">
                  <c:v>2013</c:v>
                </c:pt>
                <c:pt idx="4">
                  <c:v>2012</c:v>
                </c:pt>
              </c:numCache>
            </c:numRef>
          </c:cat>
          <c:val>
            <c:numRef>
              <c:f>Arkusz1!$F$2:$F$6</c:f>
              <c:numCache>
                <c:formatCode>General</c:formatCode>
                <c:ptCount val="5"/>
              </c:numCache>
            </c:numRef>
          </c:val>
          <c:extLst>
            <c:ext xmlns:c16="http://schemas.microsoft.com/office/drawing/2014/chart" uri="{C3380CC4-5D6E-409C-BE32-E72D297353CC}">
              <c16:uniqueId val="{00000005-D942-4F9C-9BBF-5A1DAC8B747D}"/>
            </c:ext>
          </c:extLst>
        </c:ser>
        <c:dLbls>
          <c:showLegendKey val="0"/>
          <c:showVal val="1"/>
          <c:showCatName val="0"/>
          <c:showSerName val="0"/>
          <c:showPercent val="0"/>
          <c:showBubbleSize val="0"/>
        </c:dLbls>
        <c:gapWidth val="100"/>
        <c:overlap val="100"/>
        <c:axId val="803114048"/>
        <c:axId val="803140312"/>
      </c:barChart>
      <c:catAx>
        <c:axId val="803114048"/>
        <c:scaling>
          <c:orientation val="maxMin"/>
        </c:scaling>
        <c:delete val="1"/>
        <c:axPos val="l"/>
        <c:numFmt formatCode="0" sourceLinked="1"/>
        <c:majorTickMark val="none"/>
        <c:minorTickMark val="none"/>
        <c:tickLblPos val="nextTo"/>
        <c:crossAx val="803140312"/>
        <c:crosses val="autoZero"/>
        <c:auto val="1"/>
        <c:lblAlgn val="ctr"/>
        <c:lblOffset val="100"/>
        <c:tickLblSkip val="1"/>
        <c:tickMarkSkip val="1"/>
        <c:noMultiLvlLbl val="0"/>
      </c:catAx>
      <c:valAx>
        <c:axId val="803140312"/>
        <c:scaling>
          <c:orientation val="minMax"/>
        </c:scaling>
        <c:delete val="0"/>
        <c:axPos val="t"/>
        <c:numFmt formatCode="0%" sourceLinked="1"/>
        <c:majorTickMark val="none"/>
        <c:minorTickMark val="none"/>
        <c:tickLblPos val="none"/>
        <c:spPr>
          <a:ln w="9572">
            <a:noFill/>
          </a:ln>
        </c:spPr>
        <c:crossAx val="803114048"/>
        <c:crosses val="autoZero"/>
        <c:crossBetween val="between"/>
      </c:valAx>
      <c:spPr>
        <a:noFill/>
        <a:ln w="25527">
          <a:noFill/>
        </a:ln>
      </c:spPr>
    </c:plotArea>
    <c:legend>
      <c:legendPos val="r"/>
      <c:legendEntry>
        <c:idx val="3"/>
        <c:delete val="1"/>
      </c:legendEntry>
      <c:layout>
        <c:manualLayout>
          <c:xMode val="edge"/>
          <c:yMode val="edge"/>
          <c:x val="5.9547153951699273E-3"/>
          <c:y val="1.7234738108518444E-2"/>
          <c:w val="0.99404525223804174"/>
          <c:h val="0.85920315755509591"/>
        </c:manualLayout>
      </c:layout>
      <c:overlay val="0"/>
    </c:legend>
    <c:plotVisOnly val="1"/>
    <c:dispBlanksAs val="gap"/>
    <c:showDLblsOverMax val="0"/>
  </c:chart>
  <c:spPr>
    <a:noFill/>
    <a:ln>
      <a:noFill/>
    </a:ln>
  </c:spPr>
  <c:txPr>
    <a:bodyPr/>
    <a:lstStyle/>
    <a:p>
      <a:pPr>
        <a:defRPr sz="1000" b="0" i="0" u="none" strike="noStrike" baseline="0">
          <a:solidFill>
            <a:srgbClr val="58595B"/>
          </a:solidFill>
          <a:latin typeface="+mj-lt"/>
          <a:ea typeface="Arial"/>
          <a:cs typeface="Arial"/>
        </a:defRPr>
      </a:pPr>
      <a:endParaRPr lang="pl-PL"/>
    </a:p>
  </c:txPr>
  <c:externalData r:id="rId2">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wrzucamy wszystko do jednego kosza </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formatCode="0">
                  <c:v>2018</c:v>
                </c:pt>
                <c:pt idx="3" formatCode="0">
                  <c:v>2014</c:v>
                </c:pt>
                <c:pt idx="4" formatCode="0">
                  <c:v>2013</c:v>
                </c:pt>
                <c:pt idx="5" formatCode="0">
                  <c:v>2012</c:v>
                </c:pt>
              </c:numCache>
            </c:numRef>
          </c:cat>
          <c:val>
            <c:numRef>
              <c:f>Arkusz1!$B$2:$B$7</c:f>
              <c:numCache>
                <c:formatCode>General</c:formatCode>
                <c:ptCount val="6"/>
                <c:pt idx="0" formatCode="0">
                  <c:v>1.2712857296999998</c:v>
                </c:pt>
                <c:pt idx="2" formatCode="0">
                  <c:v>19</c:v>
                </c:pt>
                <c:pt idx="3" formatCode="0">
                  <c:v>15</c:v>
                </c:pt>
                <c:pt idx="4" formatCode="0">
                  <c:v>28.006136852889401</c:v>
                </c:pt>
                <c:pt idx="5" formatCode="0">
                  <c:v>28.4</c:v>
                </c:pt>
              </c:numCache>
            </c:numRef>
          </c:val>
          <c:extLst>
            <c:ext xmlns:c16="http://schemas.microsoft.com/office/drawing/2014/chart" uri="{C3380CC4-5D6E-409C-BE32-E72D297353CC}">
              <c16:uniqueId val="{00000000-5B4B-4B89-898D-88EFFE56E1E9}"/>
            </c:ext>
          </c:extLst>
        </c:ser>
        <c:ser>
          <c:idx val="0"/>
          <c:order val="1"/>
          <c:tx>
            <c:strRef>
              <c:f>Arkusz1!$C$1</c:f>
              <c:strCache>
                <c:ptCount val="1"/>
                <c:pt idx="0">
                  <c:v>segregujemy śmieci sporadycznie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formatCode="0">
                  <c:v>2018</c:v>
                </c:pt>
                <c:pt idx="3" formatCode="0">
                  <c:v>2014</c:v>
                </c:pt>
                <c:pt idx="4" formatCode="0">
                  <c:v>2013</c:v>
                </c:pt>
                <c:pt idx="5" formatCode="0">
                  <c:v>2012</c:v>
                </c:pt>
              </c:numCache>
            </c:numRef>
          </c:cat>
          <c:val>
            <c:numRef>
              <c:f>Arkusz1!$C$2:$C$7</c:f>
              <c:numCache>
                <c:formatCode>General</c:formatCode>
                <c:ptCount val="6"/>
                <c:pt idx="0" formatCode="0">
                  <c:v>2.3963376793293998</c:v>
                </c:pt>
                <c:pt idx="2" formatCode="0">
                  <c:v>15</c:v>
                </c:pt>
                <c:pt idx="3" formatCode="0">
                  <c:v>15.2</c:v>
                </c:pt>
                <c:pt idx="4" formatCode="0">
                  <c:v>15.258657931916799</c:v>
                </c:pt>
                <c:pt idx="5" formatCode="0">
                  <c:v>24.8</c:v>
                </c:pt>
              </c:numCache>
            </c:numRef>
          </c:val>
          <c:extLst>
            <c:ext xmlns:c16="http://schemas.microsoft.com/office/drawing/2014/chart" uri="{C3380CC4-5D6E-409C-BE32-E72D297353CC}">
              <c16:uniqueId val="{00000001-5B4B-4B89-898D-88EFFE56E1E9}"/>
            </c:ext>
          </c:extLst>
        </c:ser>
        <c:ser>
          <c:idx val="1"/>
          <c:order val="2"/>
          <c:tx>
            <c:strRef>
              <c:f>Arkusz1!$D$1</c:f>
              <c:strCache>
                <c:ptCount val="1"/>
                <c:pt idx="0">
                  <c:v>segregujemy śmieci regularnie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formatCode="0">
                  <c:v>2018</c:v>
                </c:pt>
                <c:pt idx="3" formatCode="0">
                  <c:v>2014</c:v>
                </c:pt>
                <c:pt idx="4" formatCode="0">
                  <c:v>2013</c:v>
                </c:pt>
                <c:pt idx="5" formatCode="0">
                  <c:v>2012</c:v>
                </c:pt>
              </c:numCache>
            </c:numRef>
          </c:cat>
          <c:val>
            <c:numRef>
              <c:f>Arkusz1!$D$2:$D$7</c:f>
              <c:numCache>
                <c:formatCode>General</c:formatCode>
                <c:ptCount val="6"/>
                <c:pt idx="0" formatCode="0">
                  <c:v>96.195844076520814</c:v>
                </c:pt>
                <c:pt idx="2" formatCode="0">
                  <c:v>62</c:v>
                </c:pt>
                <c:pt idx="3" formatCode="0">
                  <c:v>67.800000000000011</c:v>
                </c:pt>
                <c:pt idx="4" formatCode="0">
                  <c:v>54.441233037238199</c:v>
                </c:pt>
                <c:pt idx="5" formatCode="0">
                  <c:v>43.7</c:v>
                </c:pt>
              </c:numCache>
            </c:numRef>
          </c:val>
          <c:extLst>
            <c:ext xmlns:c16="http://schemas.microsoft.com/office/drawing/2014/chart" uri="{C3380CC4-5D6E-409C-BE32-E72D297353CC}">
              <c16:uniqueId val="{00000002-5B4B-4B89-898D-88EFFE56E1E9}"/>
            </c:ext>
          </c:extLst>
        </c:ser>
        <c:ser>
          <c:idx val="2"/>
          <c:order val="3"/>
          <c:tx>
            <c:strRef>
              <c:f>Arkusz1!$E$1</c:f>
              <c:strCache>
                <c:ptCount val="1"/>
                <c:pt idx="0">
                  <c:v>trudno powiedzieć </c:v>
                </c:pt>
              </c:strCache>
            </c:strRef>
          </c:tx>
          <c:spPr>
            <a:solidFill>
              <a:srgbClr val="595959"/>
            </a:solidFill>
          </c:spPr>
          <c:invertIfNegative val="0"/>
          <c:dLbls>
            <c:dLbl>
              <c:idx val="0"/>
              <c:numFmt formatCode="#,##0.0" sourceLinked="0"/>
              <c:spPr>
                <a:noFill/>
                <a:ln>
                  <a:noFill/>
                </a:ln>
                <a:effectLst/>
              </c:spPr>
              <c:txPr>
                <a:bodyPr wrap="square" lIns="38100" tIns="19050" rIns="38100" bIns="19050" anchor="ctr">
                  <a:spAutoFit/>
                </a:bodyPr>
                <a:lstStyle/>
                <a:p>
                  <a:pPr>
                    <a:defRPr>
                      <a:solidFill>
                        <a:schemeClr val="tx1"/>
                      </a:solidFill>
                      <a:latin typeface="+mj-lt"/>
                    </a:defRPr>
                  </a:pPr>
                  <a:endParaRPr lang="pl-PL"/>
                </a:p>
              </c:txPr>
              <c:dLblPos val="ctr"/>
              <c:showLegendKey val="0"/>
              <c:showVal val="1"/>
              <c:showCatName val="0"/>
              <c:showSerName val="0"/>
              <c:showPercent val="0"/>
              <c:showBubbleSize val="0"/>
              <c:extLst>
                <c:ext xmlns:c16="http://schemas.microsoft.com/office/drawing/2014/chart" uri="{C3380CC4-5D6E-409C-BE32-E72D297353CC}">
                  <c16:uniqueId val="{00000000-4521-4CE9-AC1D-5676DED97110}"/>
                </c:ext>
              </c:extLst>
            </c:dLbl>
            <c:spPr>
              <a:noFill/>
              <a:ln>
                <a:noFill/>
              </a:ln>
              <a:effectLst/>
            </c:spPr>
            <c:txPr>
              <a:bodyPr wrap="square" lIns="38100" tIns="19050" rIns="38100" bIns="19050" anchor="ctr">
                <a:spAutoFit/>
              </a:bodyPr>
              <a:lstStyle/>
              <a:p>
                <a:pPr>
                  <a:defRPr>
                    <a:solidFill>
                      <a:schemeClr val="bg1"/>
                    </a:solidFill>
                    <a:latin typeface="+mj-lt"/>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pt idx="2" formatCode="0">
                  <c:v>2018</c:v>
                </c:pt>
                <c:pt idx="3" formatCode="0">
                  <c:v>2014</c:v>
                </c:pt>
                <c:pt idx="4" formatCode="0">
                  <c:v>2013</c:v>
                </c:pt>
                <c:pt idx="5" formatCode="0">
                  <c:v>2012</c:v>
                </c:pt>
              </c:numCache>
            </c:numRef>
          </c:cat>
          <c:val>
            <c:numRef>
              <c:f>Arkusz1!$E$2:$E$7</c:f>
              <c:numCache>
                <c:formatCode>General</c:formatCode>
                <c:ptCount val="6"/>
                <c:pt idx="0" formatCode="0">
                  <c:v>0.1</c:v>
                </c:pt>
                <c:pt idx="2" formatCode="0">
                  <c:v>4</c:v>
                </c:pt>
                <c:pt idx="3" formatCode="0">
                  <c:v>2</c:v>
                </c:pt>
                <c:pt idx="4" formatCode="0">
                  <c:v>2.1430858946232698</c:v>
                </c:pt>
                <c:pt idx="5" formatCode="0">
                  <c:v>3.1</c:v>
                </c:pt>
              </c:numCache>
            </c:numRef>
          </c:val>
          <c:extLst>
            <c:ext xmlns:c16="http://schemas.microsoft.com/office/drawing/2014/chart" uri="{C3380CC4-5D6E-409C-BE32-E72D297353CC}">
              <c16:uniqueId val="{00000003-5B4B-4B89-898D-88EFFE56E1E9}"/>
            </c:ext>
          </c:extLst>
        </c:ser>
        <c:dLbls>
          <c:showLegendKey val="0"/>
          <c:showVal val="1"/>
          <c:showCatName val="0"/>
          <c:showSerName val="0"/>
          <c:showPercent val="0"/>
          <c:showBubbleSize val="0"/>
        </c:dLbls>
        <c:gapWidth val="100"/>
        <c:overlap val="100"/>
        <c:axId val="803148936"/>
        <c:axId val="803141488"/>
      </c:barChart>
      <c:catAx>
        <c:axId val="803148936"/>
        <c:scaling>
          <c:orientation val="maxMin"/>
        </c:scaling>
        <c:delete val="0"/>
        <c:axPos val="l"/>
        <c:numFmt formatCode="0" sourceLinked="1"/>
        <c:majorTickMark val="none"/>
        <c:minorTickMark val="none"/>
        <c:tickLblPos val="nextTo"/>
        <c:spPr>
          <a:ln w="9572">
            <a:noFill/>
          </a:ln>
        </c:spPr>
        <c:txPr>
          <a:bodyPr rot="0" vert="horz"/>
          <a:lstStyle/>
          <a:p>
            <a:pPr>
              <a:defRPr sz="900">
                <a:latin typeface="+mj-lt"/>
              </a:defRPr>
            </a:pPr>
            <a:endParaRPr lang="pl-PL"/>
          </a:p>
        </c:txPr>
        <c:crossAx val="803141488"/>
        <c:crosses val="autoZero"/>
        <c:auto val="1"/>
        <c:lblAlgn val="ctr"/>
        <c:lblOffset val="100"/>
        <c:tickLblSkip val="1"/>
        <c:tickMarkSkip val="1"/>
        <c:noMultiLvlLbl val="0"/>
      </c:catAx>
      <c:valAx>
        <c:axId val="803141488"/>
        <c:scaling>
          <c:orientation val="minMax"/>
        </c:scaling>
        <c:delete val="0"/>
        <c:axPos val="t"/>
        <c:numFmt formatCode="0%" sourceLinked="1"/>
        <c:majorTickMark val="none"/>
        <c:minorTickMark val="none"/>
        <c:tickLblPos val="none"/>
        <c:spPr>
          <a:ln w="9572">
            <a:noFill/>
          </a:ln>
        </c:spPr>
        <c:crossAx val="8031489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47818416732455821"/>
          <c:h val="0.69436434040568284"/>
        </c:manualLayout>
      </c:layout>
      <c:barChart>
        <c:barDir val="bar"/>
        <c:grouping val="percentStacked"/>
        <c:varyColors val="0"/>
        <c:ser>
          <c:idx val="8"/>
          <c:order val="0"/>
          <c:tx>
            <c:strRef>
              <c:f>Arkusz1!$B$1</c:f>
              <c:strCache>
                <c:ptCount val="1"/>
                <c:pt idx="0">
                  <c:v>wrzucamy wszystko do jednego kosza </c:v>
                </c:pt>
              </c:strCache>
            </c:strRef>
          </c:tx>
          <c:spPr>
            <a:solidFill>
              <a:sysClr val="window" lastClr="FFFFFF">
                <a:lumMod val="95000"/>
              </a:sysClr>
            </a:solidFill>
            <a:ln w="25527">
              <a:noFill/>
            </a:ln>
          </c:spPr>
          <c:invertIfNegative val="0"/>
          <c:dLbls>
            <c:delete val="1"/>
          </c:dLbls>
          <c:cat>
            <c:numRef>
              <c:f>Arkusz1!$A$2:$A$7</c:f>
              <c:numCache>
                <c:formatCode>General</c:formatCode>
                <c:ptCount val="6"/>
                <c:pt idx="0" formatCode="0">
                  <c:v>2020</c:v>
                </c:pt>
              </c:numCache>
            </c:numRef>
          </c:cat>
          <c:val>
            <c:numRef>
              <c:f>Arkusz1!$B$2:$B$7</c:f>
              <c:numCache>
                <c:formatCode>General</c:formatCode>
                <c:ptCount val="6"/>
                <c:pt idx="0" formatCode="0">
                  <c:v>1.2712857296999998</c:v>
                </c:pt>
              </c:numCache>
            </c:numRef>
          </c:val>
          <c:extLst>
            <c:ext xmlns:c16="http://schemas.microsoft.com/office/drawing/2014/chart" uri="{C3380CC4-5D6E-409C-BE32-E72D297353CC}">
              <c16:uniqueId val="{00000000-9EE1-4585-8CD0-108280538C56}"/>
            </c:ext>
          </c:extLst>
        </c:ser>
        <c:ser>
          <c:idx val="0"/>
          <c:order val="1"/>
          <c:tx>
            <c:strRef>
              <c:f>Arkusz1!$C$1</c:f>
              <c:strCache>
                <c:ptCount val="1"/>
                <c:pt idx="0">
                  <c:v>segregujemy śmieci sporadycznie </c:v>
                </c:pt>
              </c:strCache>
            </c:strRef>
          </c:tx>
          <c:spPr>
            <a:solidFill>
              <a:srgbClr val="F0F0F0"/>
            </a:solidFill>
            <a:ln w="25527">
              <a:noFill/>
            </a:ln>
          </c:spPr>
          <c:invertIfNegative val="0"/>
          <c:dLbls>
            <c:delete val="1"/>
          </c:dLbls>
          <c:cat>
            <c:numRef>
              <c:f>Arkusz1!$A$2:$A$7</c:f>
              <c:numCache>
                <c:formatCode>General</c:formatCode>
                <c:ptCount val="6"/>
                <c:pt idx="0" formatCode="0">
                  <c:v>2020</c:v>
                </c:pt>
              </c:numCache>
            </c:numRef>
          </c:cat>
          <c:val>
            <c:numRef>
              <c:f>Arkusz1!$C$2:$C$7</c:f>
              <c:numCache>
                <c:formatCode>General</c:formatCode>
                <c:ptCount val="6"/>
                <c:pt idx="0" formatCode="0">
                  <c:v>2.3963376793293998</c:v>
                </c:pt>
              </c:numCache>
            </c:numRef>
          </c:val>
          <c:extLst>
            <c:ext xmlns:c16="http://schemas.microsoft.com/office/drawing/2014/chart" uri="{C3380CC4-5D6E-409C-BE32-E72D297353CC}">
              <c16:uniqueId val="{00000001-9EE1-4585-8CD0-108280538C56}"/>
            </c:ext>
          </c:extLst>
        </c:ser>
        <c:ser>
          <c:idx val="1"/>
          <c:order val="2"/>
          <c:tx>
            <c:strRef>
              <c:f>Arkusz1!$D$1</c:f>
              <c:strCache>
                <c:ptCount val="1"/>
                <c:pt idx="0">
                  <c:v>segregujemy śmieci regularnie </c:v>
                </c:pt>
              </c:strCache>
            </c:strRef>
          </c:tx>
          <c:spPr>
            <a:solidFill>
              <a:srgbClr val="A0CC1E"/>
            </a:solidFill>
            <a:ln w="25527">
              <a:noFill/>
            </a:ln>
          </c:spPr>
          <c:invertIfNegative val="0"/>
          <c:dLbls>
            <c:spPr>
              <a:noFill/>
              <a:ln>
                <a:noFill/>
              </a:ln>
              <a:effectLst/>
            </c:spPr>
            <c:txPr>
              <a:bodyPr wrap="square" lIns="38100" tIns="19050" rIns="38100" bIns="19050" anchor="ctr">
                <a:spAutoFit/>
              </a:bodyPr>
              <a:lstStyle/>
              <a:p>
                <a:pPr>
                  <a:defRPr>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numCache>
            </c:numRef>
          </c:cat>
          <c:val>
            <c:numRef>
              <c:f>Arkusz1!$D$2:$D$7</c:f>
              <c:numCache>
                <c:formatCode>General</c:formatCode>
                <c:ptCount val="6"/>
                <c:pt idx="0" formatCode="0">
                  <c:v>96.195844076520814</c:v>
                </c:pt>
              </c:numCache>
            </c:numRef>
          </c:val>
          <c:extLst>
            <c:ext xmlns:c16="http://schemas.microsoft.com/office/drawing/2014/chart" uri="{C3380CC4-5D6E-409C-BE32-E72D297353CC}">
              <c16:uniqueId val="{00000002-9EE1-4585-8CD0-108280538C56}"/>
            </c:ext>
          </c:extLst>
        </c:ser>
        <c:ser>
          <c:idx val="2"/>
          <c:order val="3"/>
          <c:tx>
            <c:strRef>
              <c:f>Arkusz1!$E$1</c:f>
              <c:strCache>
                <c:ptCount val="1"/>
                <c:pt idx="0">
                  <c:v>inny sposób</c:v>
                </c:pt>
              </c:strCache>
            </c:strRef>
          </c:tx>
          <c:spPr>
            <a:solidFill>
              <a:srgbClr val="F0F0F0"/>
            </a:solidFill>
          </c:spPr>
          <c:invertIfNegative val="0"/>
          <c:dLbls>
            <c:delete val="1"/>
          </c:dLbls>
          <c:cat>
            <c:numRef>
              <c:f>Arkusz1!$A$2:$A$7</c:f>
              <c:numCache>
                <c:formatCode>General</c:formatCode>
                <c:ptCount val="6"/>
                <c:pt idx="0" formatCode="0">
                  <c:v>2020</c:v>
                </c:pt>
              </c:numCache>
            </c:numRef>
          </c:cat>
          <c:val>
            <c:numRef>
              <c:f>Arkusz1!$E$2:$E$7</c:f>
              <c:numCache>
                <c:formatCode>General</c:formatCode>
                <c:ptCount val="6"/>
                <c:pt idx="0" formatCode="0.0">
                  <c:v>0.13653251444978115</c:v>
                </c:pt>
              </c:numCache>
            </c:numRef>
          </c:val>
          <c:extLst>
            <c:ext xmlns:c16="http://schemas.microsoft.com/office/drawing/2014/chart" uri="{C3380CC4-5D6E-409C-BE32-E72D297353CC}">
              <c16:uniqueId val="{00000004-9EE1-4585-8CD0-108280538C56}"/>
            </c:ext>
          </c:extLst>
        </c:ser>
        <c:ser>
          <c:idx val="3"/>
          <c:order val="4"/>
          <c:tx>
            <c:strRef>
              <c:f>Arkusz1!$F$1</c:f>
              <c:strCache>
                <c:ptCount val="1"/>
                <c:pt idx="0">
                  <c:v>trudno powiedzieć </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numCache>
            </c:numRef>
          </c:cat>
          <c:val>
            <c:numRef>
              <c:f>Arkusz1!$F$2:$F$7</c:f>
              <c:numCache>
                <c:formatCode>General</c:formatCode>
                <c:ptCount val="6"/>
              </c:numCache>
            </c:numRef>
          </c:val>
          <c:extLst>
            <c:ext xmlns:c16="http://schemas.microsoft.com/office/drawing/2014/chart" uri="{C3380CC4-5D6E-409C-BE32-E72D297353CC}">
              <c16:uniqueId val="{00000005-9EE1-4585-8CD0-108280538C56}"/>
            </c:ext>
          </c:extLst>
        </c:ser>
        <c:dLbls>
          <c:showLegendKey val="0"/>
          <c:showVal val="1"/>
          <c:showCatName val="0"/>
          <c:showSerName val="0"/>
          <c:showPercent val="0"/>
          <c:showBubbleSize val="0"/>
        </c:dLbls>
        <c:gapWidth val="100"/>
        <c:overlap val="100"/>
        <c:axId val="803150112"/>
        <c:axId val="803152072"/>
      </c:barChart>
      <c:catAx>
        <c:axId val="803150112"/>
        <c:scaling>
          <c:orientation val="maxMin"/>
        </c:scaling>
        <c:delete val="1"/>
        <c:axPos val="l"/>
        <c:numFmt formatCode="0" sourceLinked="1"/>
        <c:majorTickMark val="none"/>
        <c:minorTickMark val="none"/>
        <c:tickLblPos val="nextTo"/>
        <c:crossAx val="803152072"/>
        <c:crosses val="autoZero"/>
        <c:auto val="1"/>
        <c:lblAlgn val="ctr"/>
        <c:lblOffset val="100"/>
        <c:tickLblSkip val="1"/>
        <c:tickMarkSkip val="1"/>
        <c:noMultiLvlLbl val="0"/>
      </c:catAx>
      <c:valAx>
        <c:axId val="803152072"/>
        <c:scaling>
          <c:orientation val="minMax"/>
        </c:scaling>
        <c:delete val="0"/>
        <c:axPos val="t"/>
        <c:numFmt formatCode="0%" sourceLinked="1"/>
        <c:majorTickMark val="none"/>
        <c:minorTickMark val="none"/>
        <c:tickLblPos val="none"/>
        <c:spPr>
          <a:ln w="9572">
            <a:noFill/>
          </a:ln>
        </c:spPr>
        <c:crossAx val="80315011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17228372401142228"/>
          <c:w val="0.8751471544286894"/>
          <c:h val="0.51933293189065177"/>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A2BF-4545-8007-4304AABC829F}"/>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A2BF-4545-8007-4304AABC829F}"/>
              </c:ext>
            </c:extLst>
          </c:dPt>
          <c:dPt>
            <c:idx val="2"/>
            <c:invertIfNegative val="0"/>
            <c:bubble3D val="0"/>
            <c:spPr>
              <a:solidFill>
                <a:srgbClr val="42BEBD"/>
              </a:solidFill>
              <a:ln w="3175" cap="rnd">
                <a:noFill/>
                <a:round/>
              </a:ln>
              <a:effectLst/>
            </c:spPr>
            <c:extLst>
              <c:ext xmlns:c16="http://schemas.microsoft.com/office/drawing/2014/chart" uri="{C3380CC4-5D6E-409C-BE32-E72D297353CC}">
                <c16:uniqueId val="{00000005-A2BF-4545-8007-4304AABC829F}"/>
              </c:ext>
            </c:extLst>
          </c:dPt>
          <c:dPt>
            <c:idx val="3"/>
            <c:invertIfNegative val="0"/>
            <c:bubble3D val="0"/>
            <c:spPr>
              <a:solidFill>
                <a:srgbClr val="42BEBD"/>
              </a:solidFill>
              <a:ln w="3175" cap="rnd">
                <a:noFill/>
                <a:round/>
              </a:ln>
              <a:effectLst/>
            </c:spPr>
            <c:extLst>
              <c:ext xmlns:c16="http://schemas.microsoft.com/office/drawing/2014/chart" uri="{C3380CC4-5D6E-409C-BE32-E72D297353CC}">
                <c16:uniqueId val="{00000007-A2BF-4545-8007-4304AABC829F}"/>
              </c:ext>
            </c:extLst>
          </c:dPt>
          <c:dPt>
            <c:idx val="4"/>
            <c:invertIfNegative val="0"/>
            <c:bubble3D val="0"/>
            <c:spPr>
              <a:solidFill>
                <a:srgbClr val="42BEBD"/>
              </a:solidFill>
              <a:ln w="3175" cap="rnd">
                <a:noFill/>
                <a:round/>
              </a:ln>
              <a:effectLst/>
            </c:spPr>
            <c:extLst>
              <c:ext xmlns:c16="http://schemas.microsoft.com/office/drawing/2014/chart" uri="{C3380CC4-5D6E-409C-BE32-E72D297353CC}">
                <c16:uniqueId val="{00000009-A2BF-4545-8007-4304AABC829F}"/>
              </c:ext>
            </c:extLst>
          </c:dPt>
          <c:dPt>
            <c:idx val="5"/>
            <c:invertIfNegative val="0"/>
            <c:bubble3D val="0"/>
            <c:spPr>
              <a:solidFill>
                <a:srgbClr val="42BEBD"/>
              </a:solidFill>
              <a:ln w="3175">
                <a:noFill/>
              </a:ln>
              <a:effectLst/>
            </c:spPr>
            <c:extLst>
              <c:ext xmlns:c16="http://schemas.microsoft.com/office/drawing/2014/chart" uri="{C3380CC4-5D6E-409C-BE32-E72D297353CC}">
                <c16:uniqueId val="{0000000B-A2BF-4545-8007-4304AABC829F}"/>
              </c:ext>
            </c:extLst>
          </c:dPt>
          <c:dPt>
            <c:idx val="6"/>
            <c:invertIfNegative val="0"/>
            <c:bubble3D val="0"/>
            <c:spPr>
              <a:solidFill>
                <a:srgbClr val="42BEBD"/>
              </a:solidFill>
              <a:ln w="3175">
                <a:noFill/>
              </a:ln>
              <a:effectLst/>
            </c:spPr>
            <c:extLst>
              <c:ext xmlns:c16="http://schemas.microsoft.com/office/drawing/2014/chart" uri="{C3380CC4-5D6E-409C-BE32-E72D297353CC}">
                <c16:uniqueId val="{0000000D-A2BF-4545-8007-4304AABC829F}"/>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A2BF-4545-8007-4304AABC829F}"/>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A2BF-4545-8007-4304AABC829F}"/>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A2BF-4545-8007-4304AABC829F}"/>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A2BF-4545-8007-4304AABC829F}"/>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A2BF-4545-8007-4304AABC829F}"/>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A2BF-4545-8007-4304AABC829F}"/>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A2BF-4545-8007-4304AABC829F}"/>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A2BF-4545-8007-4304AABC829F}"/>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A2BF-4545-8007-4304AABC829F}"/>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A2BF-4545-8007-4304AABC829F}"/>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Wieś</c:v>
                </c:pt>
                <c:pt idx="3">
                  <c:v>Miasto do 20 tys.</c:v>
                </c:pt>
                <c:pt idx="4">
                  <c:v>Miasto 20-100 tys.</c:v>
                </c:pt>
                <c:pt idx="5">
                  <c:v>Miasto 100-500 tys.</c:v>
                </c:pt>
                <c:pt idx="6">
                  <c:v>Miasto powyżej 500 tys.</c:v>
                </c:pt>
              </c:strCache>
            </c:strRef>
          </c:cat>
          <c:val>
            <c:numRef>
              <c:f>Arkusz1!$B$4:$B$10</c:f>
              <c:numCache>
                <c:formatCode>General</c:formatCode>
                <c:ptCount val="7"/>
                <c:pt idx="0" formatCode="0">
                  <c:v>96</c:v>
                </c:pt>
                <c:pt idx="2" formatCode="0">
                  <c:v>99.138526601042912</c:v>
                </c:pt>
                <c:pt idx="3" formatCode="0">
                  <c:v>96.676188343495838</c:v>
                </c:pt>
                <c:pt idx="4" formatCode="0">
                  <c:v>94.98995439539857</c:v>
                </c:pt>
                <c:pt idx="5" formatCode="0">
                  <c:v>91.015704318037322</c:v>
                </c:pt>
                <c:pt idx="6" formatCode="0">
                  <c:v>94.468056423664294</c:v>
                </c:pt>
              </c:numCache>
            </c:numRef>
          </c:val>
          <c:extLst>
            <c:ext xmlns:c16="http://schemas.microsoft.com/office/drawing/2014/chart" uri="{C3380CC4-5D6E-409C-BE32-E72D297353CC}">
              <c16:uniqueId val="{00000020-A2BF-4545-8007-4304AABC829F}"/>
            </c:ext>
          </c:extLst>
        </c:ser>
        <c:dLbls>
          <c:showLegendKey val="0"/>
          <c:showVal val="1"/>
          <c:showCatName val="0"/>
          <c:showSerName val="0"/>
          <c:showPercent val="0"/>
          <c:showBubbleSize val="0"/>
        </c:dLbls>
        <c:gapWidth val="134"/>
        <c:overlap val="-10"/>
        <c:axId val="803160696"/>
        <c:axId val="803152464"/>
      </c:barChart>
      <c:catAx>
        <c:axId val="80316069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52464"/>
        <c:crosses val="autoZero"/>
        <c:auto val="1"/>
        <c:lblAlgn val="ctr"/>
        <c:lblOffset val="100"/>
        <c:noMultiLvlLbl val="0"/>
      </c:catAx>
      <c:valAx>
        <c:axId val="803152464"/>
        <c:scaling>
          <c:orientation val="minMax"/>
        </c:scaling>
        <c:delete val="1"/>
        <c:axPos val="l"/>
        <c:numFmt formatCode="0" sourceLinked="1"/>
        <c:majorTickMark val="out"/>
        <c:minorTickMark val="none"/>
        <c:tickLblPos val="nextTo"/>
        <c:crossAx val="80316069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12442713400824942"/>
          <c:w val="0.8751471544286894"/>
          <c:h val="0.56718952189382466"/>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1FB2-4970-87AC-38C4145A9A03}"/>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1FB2-4970-87AC-38C4145A9A03}"/>
              </c:ext>
            </c:extLst>
          </c:dPt>
          <c:dPt>
            <c:idx val="2"/>
            <c:invertIfNegative val="0"/>
            <c:bubble3D val="0"/>
            <c:spPr>
              <a:solidFill>
                <a:srgbClr val="004B88"/>
              </a:solidFill>
              <a:ln w="3175" cap="rnd">
                <a:noFill/>
                <a:round/>
              </a:ln>
              <a:effectLst/>
            </c:spPr>
            <c:extLst>
              <c:ext xmlns:c16="http://schemas.microsoft.com/office/drawing/2014/chart" uri="{C3380CC4-5D6E-409C-BE32-E72D297353CC}">
                <c16:uniqueId val="{00000005-1FB2-4970-87AC-38C4145A9A03}"/>
              </c:ext>
            </c:extLst>
          </c:dPt>
          <c:dPt>
            <c:idx val="3"/>
            <c:invertIfNegative val="0"/>
            <c:bubble3D val="0"/>
            <c:spPr>
              <a:solidFill>
                <a:srgbClr val="004B88"/>
              </a:solidFill>
              <a:ln w="3175" cap="rnd">
                <a:noFill/>
                <a:round/>
              </a:ln>
              <a:effectLst/>
            </c:spPr>
            <c:extLst>
              <c:ext xmlns:c16="http://schemas.microsoft.com/office/drawing/2014/chart" uri="{C3380CC4-5D6E-409C-BE32-E72D297353CC}">
                <c16:uniqueId val="{00000007-1FB2-4970-87AC-38C4145A9A03}"/>
              </c:ext>
            </c:extLst>
          </c:dPt>
          <c:dPt>
            <c:idx val="4"/>
            <c:invertIfNegative val="0"/>
            <c:bubble3D val="0"/>
            <c:spPr>
              <a:solidFill>
                <a:srgbClr val="004B88"/>
              </a:solidFill>
              <a:ln w="3175" cap="rnd">
                <a:noFill/>
                <a:round/>
              </a:ln>
              <a:effectLst/>
            </c:spPr>
            <c:extLst>
              <c:ext xmlns:c16="http://schemas.microsoft.com/office/drawing/2014/chart" uri="{C3380CC4-5D6E-409C-BE32-E72D297353CC}">
                <c16:uniqueId val="{00000009-1FB2-4970-87AC-38C4145A9A03}"/>
              </c:ext>
            </c:extLst>
          </c:dPt>
          <c:dPt>
            <c:idx val="5"/>
            <c:invertIfNegative val="0"/>
            <c:bubble3D val="0"/>
            <c:spPr>
              <a:solidFill>
                <a:srgbClr val="004B88"/>
              </a:solidFill>
              <a:ln w="3175">
                <a:noFill/>
              </a:ln>
              <a:effectLst/>
            </c:spPr>
            <c:extLst>
              <c:ext xmlns:c16="http://schemas.microsoft.com/office/drawing/2014/chart" uri="{C3380CC4-5D6E-409C-BE32-E72D297353CC}">
                <c16:uniqueId val="{0000000B-1FB2-4970-87AC-38C4145A9A03}"/>
              </c:ext>
            </c:extLst>
          </c:dPt>
          <c:dPt>
            <c:idx val="6"/>
            <c:invertIfNegative val="0"/>
            <c:bubble3D val="0"/>
            <c:spPr>
              <a:solidFill>
                <a:srgbClr val="004B88"/>
              </a:solidFill>
              <a:ln w="3175">
                <a:noFill/>
              </a:ln>
              <a:effectLst/>
            </c:spPr>
            <c:extLst>
              <c:ext xmlns:c16="http://schemas.microsoft.com/office/drawing/2014/chart" uri="{C3380CC4-5D6E-409C-BE32-E72D297353CC}">
                <c16:uniqueId val="{0000000D-1FB2-4970-87AC-38C4145A9A03}"/>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1FB2-4970-87AC-38C4145A9A03}"/>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1FB2-4970-87AC-38C4145A9A03}"/>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1FB2-4970-87AC-38C4145A9A03}"/>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1FB2-4970-87AC-38C4145A9A03}"/>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1FB2-4970-87AC-38C4145A9A03}"/>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1FB2-4970-87AC-38C4145A9A03}"/>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1FB2-4970-87AC-38C4145A9A03}"/>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1FB2-4970-87AC-38C4145A9A03}"/>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1FB2-4970-87AC-38C4145A9A03}"/>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1FB2-4970-87AC-38C4145A9A03}"/>
                </c:ext>
              </c:extLst>
            </c:dLbl>
            <c:dLbl>
              <c:idx val="4"/>
              <c:layout>
                <c:manualLayout>
                  <c:x val="0"/>
                  <c:y val="-1.914263600126914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FB2-4970-87AC-38C4145A9A03}"/>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Arkusz1!$A$4:$A$10</c:f>
              <c:strCache>
                <c:ptCount val="7"/>
                <c:pt idx="0">
                  <c:v>Ogółem</c:v>
                </c:pt>
                <c:pt idx="2">
                  <c:v>Mieszkam sam(a)</c:v>
                </c:pt>
                <c:pt idx="3">
                  <c:v>2 osoby</c:v>
                </c:pt>
                <c:pt idx="4">
                  <c:v>3 osoby</c:v>
                </c:pt>
                <c:pt idx="5">
                  <c:v>4 osoby</c:v>
                </c:pt>
                <c:pt idx="6">
                  <c:v>5 i więcej osób</c:v>
                </c:pt>
              </c:strCache>
            </c:strRef>
          </c:cat>
          <c:val>
            <c:numRef>
              <c:f>Arkusz1!$B$4:$B$10</c:f>
              <c:numCache>
                <c:formatCode>General</c:formatCode>
                <c:ptCount val="7"/>
                <c:pt idx="0" formatCode="0">
                  <c:v>96</c:v>
                </c:pt>
                <c:pt idx="2" formatCode="0">
                  <c:v>92.23453432037293</c:v>
                </c:pt>
                <c:pt idx="3" formatCode="0">
                  <c:v>96.549129381009195</c:v>
                </c:pt>
                <c:pt idx="4" formatCode="0">
                  <c:v>93.694809431842486</c:v>
                </c:pt>
                <c:pt idx="5" formatCode="0">
                  <c:v>98.923048857332745</c:v>
                </c:pt>
                <c:pt idx="6" formatCode="0">
                  <c:v>98.189289625088492</c:v>
                </c:pt>
              </c:numCache>
            </c:numRef>
          </c:val>
          <c:extLst>
            <c:ext xmlns:c16="http://schemas.microsoft.com/office/drawing/2014/chart" uri="{C3380CC4-5D6E-409C-BE32-E72D297353CC}">
              <c16:uniqueId val="{00000020-1FB2-4970-87AC-38C4145A9A03}"/>
            </c:ext>
          </c:extLst>
        </c:ser>
        <c:dLbls>
          <c:showLegendKey val="0"/>
          <c:showVal val="1"/>
          <c:showCatName val="0"/>
          <c:showSerName val="0"/>
          <c:showPercent val="0"/>
          <c:showBubbleSize val="0"/>
        </c:dLbls>
        <c:gapWidth val="134"/>
        <c:overlap val="-10"/>
        <c:axId val="803153248"/>
        <c:axId val="803159912"/>
      </c:barChart>
      <c:catAx>
        <c:axId val="80315324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59912"/>
        <c:crosses val="autoZero"/>
        <c:auto val="1"/>
        <c:lblAlgn val="ctr"/>
        <c:lblOffset val="100"/>
        <c:noMultiLvlLbl val="0"/>
      </c:catAx>
      <c:valAx>
        <c:axId val="803159912"/>
        <c:scaling>
          <c:orientation val="minMax"/>
        </c:scaling>
        <c:delete val="1"/>
        <c:axPos val="l"/>
        <c:numFmt formatCode="0" sourceLinked="1"/>
        <c:majorTickMark val="out"/>
        <c:minorTickMark val="none"/>
        <c:tickLblPos val="nextTo"/>
        <c:crossAx val="80315324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38141424748731"/>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rgbClr val="991786"/>
              </a:solidFill>
              <a:ln w="6350">
                <a:solidFill>
                  <a:schemeClr val="bg1"/>
                </a:solidFill>
              </a:ln>
              <a:effectLst/>
            </c:spPr>
            <c:extLst>
              <c:ext xmlns:c16="http://schemas.microsoft.com/office/drawing/2014/chart" uri="{C3380CC4-5D6E-409C-BE32-E72D297353CC}">
                <c16:uniqueId val="{00000001-3470-4571-A78D-0319A50C8349}"/>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3470-4571-A78D-0319A50C8349}"/>
              </c:ext>
            </c:extLst>
          </c:dPt>
          <c:dPt>
            <c:idx val="2"/>
            <c:bubble3D val="0"/>
            <c:spPr>
              <a:solidFill>
                <a:schemeClr val="bg2"/>
              </a:solidFill>
              <a:ln w="6350">
                <a:solidFill>
                  <a:schemeClr val="bg1"/>
                </a:solidFill>
              </a:ln>
              <a:effectLst/>
            </c:spPr>
            <c:extLst>
              <c:ext xmlns:c16="http://schemas.microsoft.com/office/drawing/2014/chart" uri="{C3380CC4-5D6E-409C-BE32-E72D297353CC}">
                <c16:uniqueId val="{00000005-3470-4571-A78D-0319A50C8349}"/>
              </c:ext>
            </c:extLst>
          </c:dPt>
          <c:dPt>
            <c:idx val="3"/>
            <c:bubble3D val="0"/>
            <c:spPr>
              <a:solidFill>
                <a:srgbClr val="41D9BE"/>
              </a:solidFill>
              <a:ln w="6350">
                <a:solidFill>
                  <a:schemeClr val="bg1"/>
                </a:solidFill>
              </a:ln>
              <a:effectLst/>
            </c:spPr>
            <c:extLst>
              <c:ext xmlns:c16="http://schemas.microsoft.com/office/drawing/2014/chart" uri="{C3380CC4-5D6E-409C-BE32-E72D297353CC}">
                <c16:uniqueId val="{00000007-3470-4571-A78D-0319A50C8349}"/>
              </c:ext>
            </c:extLst>
          </c:dPt>
          <c:dPt>
            <c:idx val="4"/>
            <c:bubble3D val="0"/>
            <c:spPr>
              <a:solidFill>
                <a:schemeClr val="accent3"/>
              </a:solidFill>
              <a:ln w="6350">
                <a:solidFill>
                  <a:schemeClr val="bg1"/>
                </a:solidFill>
              </a:ln>
              <a:effectLst/>
            </c:spPr>
            <c:extLst>
              <c:ext xmlns:c16="http://schemas.microsoft.com/office/drawing/2014/chart" uri="{C3380CC4-5D6E-409C-BE32-E72D297353CC}">
                <c16:uniqueId val="{00000009-3470-4571-A78D-0319A50C8349}"/>
              </c:ext>
            </c:extLst>
          </c:dPt>
          <c:dPt>
            <c:idx val="5"/>
            <c:bubble3D val="0"/>
            <c:spPr>
              <a:solidFill>
                <a:schemeClr val="accent4"/>
              </a:solidFill>
              <a:ln w="6350">
                <a:solidFill>
                  <a:schemeClr val="bg1"/>
                </a:solidFill>
              </a:ln>
              <a:effectLst/>
            </c:spPr>
            <c:extLst>
              <c:ext xmlns:c16="http://schemas.microsoft.com/office/drawing/2014/chart" uri="{C3380CC4-5D6E-409C-BE32-E72D297353CC}">
                <c16:uniqueId val="{0000000B-3470-4571-A78D-0319A50C8349}"/>
              </c:ext>
            </c:extLst>
          </c:dPt>
          <c:dPt>
            <c:idx val="6"/>
            <c:bubble3D val="0"/>
            <c:spPr>
              <a:solidFill>
                <a:schemeClr val="accent5"/>
              </a:solidFill>
              <a:ln w="6350">
                <a:solidFill>
                  <a:schemeClr val="bg1"/>
                </a:solidFill>
              </a:ln>
              <a:effectLst/>
            </c:spPr>
            <c:extLst>
              <c:ext xmlns:c16="http://schemas.microsoft.com/office/drawing/2014/chart" uri="{C3380CC4-5D6E-409C-BE32-E72D297353CC}">
                <c16:uniqueId val="{0000000D-3470-4571-A78D-0319A50C8349}"/>
              </c:ext>
            </c:extLst>
          </c:dPt>
          <c:dPt>
            <c:idx val="7"/>
            <c:bubble3D val="0"/>
            <c:spPr>
              <a:solidFill>
                <a:srgbClr val="CC9900"/>
              </a:solidFill>
              <a:ln w="6350">
                <a:solidFill>
                  <a:schemeClr val="bg1"/>
                </a:solidFill>
              </a:ln>
            </c:spPr>
            <c:extLst>
              <c:ext xmlns:c16="http://schemas.microsoft.com/office/drawing/2014/chart" uri="{C3380CC4-5D6E-409C-BE32-E72D297353CC}">
                <c16:uniqueId val="{0000000F-3470-4571-A78D-0319A50C8349}"/>
              </c:ext>
            </c:extLst>
          </c:dPt>
          <c:dPt>
            <c:idx val="8"/>
            <c:bubble3D val="0"/>
            <c:spPr>
              <a:solidFill>
                <a:schemeClr val="tx1"/>
              </a:solidFill>
              <a:ln w="6350">
                <a:solidFill>
                  <a:schemeClr val="bg1"/>
                </a:solidFill>
              </a:ln>
            </c:spPr>
            <c:extLst>
              <c:ext xmlns:c16="http://schemas.microsoft.com/office/drawing/2014/chart" uri="{C3380CC4-5D6E-409C-BE32-E72D297353CC}">
                <c16:uniqueId val="{00000011-3470-4571-A78D-0319A50C8349}"/>
              </c:ext>
            </c:extLst>
          </c:dPt>
          <c:dLbls>
            <c:dLbl>
              <c:idx val="0"/>
              <c:spPr>
                <a:noFill/>
                <a:ln>
                  <a:noFill/>
                </a:ln>
                <a:effectLst/>
              </c:spPr>
              <c:txPr>
                <a:bodyPr wrap="square" lIns="38100" tIns="19050" rIns="38100" bIns="19050" anchor="ctr" anchorCtr="0">
                  <a:spAutoFit/>
                </a:bodyPr>
                <a:lstStyle/>
                <a:p>
                  <a:pPr algn="ctr">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1-3470-4571-A78D-0319A50C8349}"/>
                </c:ext>
              </c:extLst>
            </c:dLbl>
            <c:dLbl>
              <c:idx val="1"/>
              <c:layout>
                <c:manualLayout>
                  <c:x val="8.4384092469018748E-3"/>
                  <c:y val="-1.5060089162842847E-2"/>
                </c:manualLayout>
              </c:layout>
              <c:spPr>
                <a:noFill/>
                <a:ln>
                  <a:noFill/>
                </a:ln>
                <a:effectLst/>
              </c:spPr>
              <c:txPr>
                <a:bodyPr wrap="square" lIns="38100" tIns="19050" rIns="38100" bIns="19050" anchor="ctr" anchorCtr="0">
                  <a:spAutoFit/>
                </a:bodyPr>
                <a:lstStyle/>
                <a:p>
                  <a:pPr algn="ctr">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470-4571-A78D-0319A50C8349}"/>
                </c:ext>
              </c:extLst>
            </c:dLbl>
            <c:dLbl>
              <c:idx val="2"/>
              <c:spPr>
                <a:noFill/>
                <a:ln>
                  <a:noFill/>
                </a:ln>
                <a:effectLst/>
              </c:spPr>
              <c:txPr>
                <a:bodyPr wrap="square" lIns="38100" tIns="19050" rIns="38100" bIns="19050" anchor="ctr" anchorCtr="0">
                  <a:spAutoFit/>
                </a:bodyPr>
                <a:lstStyle/>
                <a:p>
                  <a:pPr algn="ctr">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5-3470-4571-A78D-0319A50C8349}"/>
                </c:ext>
              </c:extLst>
            </c:dLbl>
            <c:dLbl>
              <c:idx val="4"/>
              <c:layout>
                <c:manualLayout>
                  <c:x val="-0.13501454795043"/>
                  <c:y val="-1.3977422910427452E-2"/>
                </c:manualLayout>
              </c:layout>
              <c:spPr>
                <a:noFill/>
                <a:ln>
                  <a:noFill/>
                </a:ln>
                <a:effectLst/>
              </c:spPr>
              <c:txPr>
                <a:bodyPr wrap="square" lIns="38100" tIns="19050" rIns="38100" bIns="19050" anchor="ctr">
                  <a:spAutoFit/>
                </a:bodyPr>
                <a:lstStyle/>
                <a:p>
                  <a:pPr>
                    <a:defRPr sz="1100">
                      <a:solidFill>
                        <a:schemeClr val="tx1"/>
                      </a:solidFill>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470-4571-A78D-0319A50C8349}"/>
                </c:ext>
              </c:extLst>
            </c:dLbl>
            <c:dLbl>
              <c:idx val="5"/>
              <c:layout>
                <c:manualLayout>
                  <c:x val="-0.1012609109628225"/>
                  <c:y val="-0.11295066872132135"/>
                </c:manualLayout>
              </c:layout>
              <c:spPr>
                <a:noFill/>
                <a:ln>
                  <a:noFill/>
                </a:ln>
                <a:effectLst/>
              </c:spPr>
              <c:txPr>
                <a:bodyPr wrap="square" lIns="38100" tIns="19050" rIns="38100" bIns="19050" anchor="ctr">
                  <a:spAutoFit/>
                </a:bodyPr>
                <a:lstStyle/>
                <a:p>
                  <a:pPr>
                    <a:defRPr sz="1100">
                      <a:solidFill>
                        <a:schemeClr val="tx1"/>
                      </a:solidFill>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470-4571-A78D-0319A50C8349}"/>
                </c:ext>
              </c:extLst>
            </c:dLbl>
            <c:dLbl>
              <c:idx val="6"/>
              <c:layout>
                <c:manualLayout>
                  <c:x val="-3.3753636987607499E-2"/>
                  <c:y val="-0.15813093620984989"/>
                </c:manualLayout>
              </c:layout>
              <c:spPr>
                <a:noFill/>
                <a:ln>
                  <a:noFill/>
                </a:ln>
                <a:effectLst/>
              </c:spPr>
              <c:txPr>
                <a:bodyPr wrap="square" lIns="38100" tIns="19050" rIns="38100" bIns="19050" anchor="ctr">
                  <a:spAutoFit/>
                </a:bodyPr>
                <a:lstStyle/>
                <a:p>
                  <a:pPr>
                    <a:defRPr sz="1100">
                      <a:solidFill>
                        <a:schemeClr val="tx1"/>
                      </a:solidFill>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3470-4571-A78D-0319A50C8349}"/>
                </c:ext>
              </c:extLst>
            </c:dLbl>
            <c:dLbl>
              <c:idx val="7"/>
              <c:layout>
                <c:manualLayout>
                  <c:x val="8.4384092469018748E-3"/>
                  <c:y val="-0.15060089162842846"/>
                </c:manualLayout>
              </c:layout>
              <c:spPr>
                <a:noFill/>
                <a:ln>
                  <a:noFill/>
                </a:ln>
                <a:effectLst/>
              </c:spPr>
              <c:txPr>
                <a:bodyPr wrap="square" lIns="38100" tIns="19050" rIns="38100" bIns="19050" anchor="ctr">
                  <a:spAutoFit/>
                </a:bodyPr>
                <a:lstStyle/>
                <a:p>
                  <a:pPr>
                    <a:defRPr sz="1100">
                      <a:solidFill>
                        <a:schemeClr val="tx1"/>
                      </a:solidFill>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3470-4571-A78D-0319A50C8349}"/>
                </c:ext>
              </c:extLst>
            </c:dLbl>
            <c:dLbl>
              <c:idx val="8"/>
              <c:layout>
                <c:manualLayout>
                  <c:x val="0.12657613870352813"/>
                  <c:y val="-0.12801075788416419"/>
                </c:manualLayout>
              </c:layout>
              <c:spPr>
                <a:noFill/>
                <a:ln>
                  <a:noFill/>
                </a:ln>
                <a:effectLst/>
              </c:spPr>
              <c:txPr>
                <a:bodyPr wrap="square" lIns="38100" tIns="19050" rIns="38100" bIns="19050" anchor="ctr">
                  <a:spAutoFit/>
                </a:bodyPr>
                <a:lstStyle/>
                <a:p>
                  <a:pPr>
                    <a:defRPr sz="1100">
                      <a:solidFill>
                        <a:schemeClr val="tx1"/>
                      </a:solidFill>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3470-4571-A78D-0319A50C8349}"/>
                </c:ext>
              </c:extLst>
            </c:dLbl>
            <c:spPr>
              <a:noFill/>
              <a:ln>
                <a:noFill/>
              </a:ln>
              <a:effectLst/>
            </c:spPr>
            <c:txPr>
              <a:bodyPr wrap="square" lIns="38100" tIns="19050" rIns="38100" bIns="19050" anchor="ctr">
                <a:spAutoFit/>
              </a:bodyPr>
              <a:lstStyle/>
              <a:p>
                <a:pPr>
                  <a:defRPr sz="1100">
                    <a:solidFill>
                      <a:schemeClr val="bg1"/>
                    </a:solidFill>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Arkusz1!$A$2:$A$10</c:f>
              <c:strCache>
                <c:ptCount val="9"/>
                <c:pt idx="0">
                  <c:v>Praca na etacie </c:v>
                </c:pt>
                <c:pt idx="1">
                  <c:v>Praca na umowę zlecenie/dzieło</c:v>
                </c:pt>
                <c:pt idx="2">
                  <c:v>Własna działalność gospodarcza, prowadzę firmę</c:v>
                </c:pt>
                <c:pt idx="3">
                  <c:v>Emeryt, rencista</c:v>
                </c:pt>
                <c:pt idx="4">
                  <c:v>Uczeń, student</c:v>
                </c:pt>
                <c:pt idx="5">
                  <c:v>Nie pracuję – bezrobotny</c:v>
                </c:pt>
                <c:pt idx="6">
                  <c:v>Nie pracuję – urlop macierzyński/wychowawczy</c:v>
                </c:pt>
                <c:pt idx="7">
                  <c:v>Nie pracuję – inny powód</c:v>
                </c:pt>
                <c:pt idx="8">
                  <c:v>odmowa odpowiedzi</c:v>
                </c:pt>
              </c:strCache>
            </c:strRef>
          </c:cat>
          <c:val>
            <c:numRef>
              <c:f>Arkusz1!$B$2:$B$10</c:f>
              <c:numCache>
                <c:formatCode>###0%</c:formatCode>
                <c:ptCount val="9"/>
                <c:pt idx="0">
                  <c:v>0.45024630541871924</c:v>
                </c:pt>
                <c:pt idx="1">
                  <c:v>4.7290640394088673E-2</c:v>
                </c:pt>
                <c:pt idx="2">
                  <c:v>0.18916256157635469</c:v>
                </c:pt>
                <c:pt idx="3">
                  <c:v>0.27684729064039409</c:v>
                </c:pt>
                <c:pt idx="4">
                  <c:v>1.1822660098522168E-2</c:v>
                </c:pt>
                <c:pt idx="5">
                  <c:v>3.2512315270935961E-2</c:v>
                </c:pt>
                <c:pt idx="6">
                  <c:v>1.8719211822660099E-2</c:v>
                </c:pt>
                <c:pt idx="7">
                  <c:v>2.167487684729064E-2</c:v>
                </c:pt>
                <c:pt idx="8" formatCode="###0.0%">
                  <c:v>2.9556650246305421E-3</c:v>
                </c:pt>
              </c:numCache>
            </c:numRef>
          </c:val>
          <c:extLst>
            <c:ext xmlns:c16="http://schemas.microsoft.com/office/drawing/2014/chart" uri="{C3380CC4-5D6E-409C-BE32-E72D297353CC}">
              <c16:uniqueId val="{00000012-3470-4571-A78D-0319A50C8349}"/>
            </c:ext>
          </c:extLst>
        </c:ser>
        <c:dLbls>
          <c:showLegendKey val="0"/>
          <c:showVal val="1"/>
          <c:showCatName val="0"/>
          <c:showSerName val="0"/>
          <c:showPercent val="0"/>
          <c:showBubbleSize val="0"/>
          <c:showLeaderLines val="1"/>
        </c:dLbls>
        <c:firstSliceAng val="0"/>
        <c:holeSize val="55"/>
      </c:doughnutChart>
      <c:spPr>
        <a:noFill/>
        <a:ln w="25400">
          <a:noFill/>
        </a:ln>
        <a:effectLst/>
      </c:spPr>
    </c:plotArea>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45775039712029192"/>
          <c:w val="0.95388930931863047"/>
          <c:h val="0.4922946751682814"/>
        </c:manualLayout>
      </c:layout>
      <c:barChart>
        <c:barDir val="col"/>
        <c:grouping val="clustered"/>
        <c:varyColors val="0"/>
        <c:ser>
          <c:idx val="0"/>
          <c:order val="0"/>
          <c:tx>
            <c:strRef>
              <c:f>Arkusz1!$B$3</c:f>
              <c:strCache>
                <c:ptCount val="1"/>
                <c:pt idx="0">
                  <c:v>2012</c:v>
                </c:pt>
              </c:strCache>
            </c:strRef>
          </c:tx>
          <c:spPr>
            <a:solidFill>
              <a:sysClr val="window" lastClr="FFFFFF">
                <a:lumMod val="85000"/>
              </a:sysClr>
            </a:solidFill>
            <a:ln w="3175">
              <a:noFill/>
            </a:ln>
            <a:effectLst/>
          </c:spPr>
          <c:invertIfNegative val="0"/>
          <c:dPt>
            <c:idx val="0"/>
            <c:invertIfNegative val="0"/>
            <c:bubble3D val="0"/>
            <c:spPr>
              <a:solidFill>
                <a:sysClr val="window" lastClr="FFFFFF">
                  <a:lumMod val="85000"/>
                </a:sysClr>
              </a:solidFill>
              <a:ln w="3175" cap="rnd">
                <a:noFill/>
                <a:round/>
              </a:ln>
              <a:effectLst/>
            </c:spPr>
            <c:extLst>
              <c:ext xmlns:c16="http://schemas.microsoft.com/office/drawing/2014/chart" uri="{C3380CC4-5D6E-409C-BE32-E72D297353CC}">
                <c16:uniqueId val="{00000001-4F8A-4564-8A35-5EC1DFB3772A}"/>
              </c:ext>
            </c:extLst>
          </c:dPt>
          <c:dPt>
            <c:idx val="1"/>
            <c:invertIfNegative val="0"/>
            <c:bubble3D val="0"/>
            <c:spPr>
              <a:solidFill>
                <a:sysClr val="window" lastClr="FFFFFF">
                  <a:lumMod val="85000"/>
                </a:sysClr>
              </a:solidFill>
              <a:ln w="3175" cap="rnd">
                <a:noFill/>
                <a:round/>
              </a:ln>
              <a:effectLst/>
            </c:spPr>
            <c:extLst>
              <c:ext xmlns:c16="http://schemas.microsoft.com/office/drawing/2014/chart" uri="{C3380CC4-5D6E-409C-BE32-E72D297353CC}">
                <c16:uniqueId val="{00000003-4F8A-4564-8A35-5EC1DFB3772A}"/>
              </c:ext>
            </c:extLst>
          </c:dPt>
          <c:dPt>
            <c:idx val="2"/>
            <c:invertIfNegative val="0"/>
            <c:bubble3D val="0"/>
            <c:spPr>
              <a:solidFill>
                <a:sysClr val="window" lastClr="FFFFFF">
                  <a:lumMod val="85000"/>
                </a:sysClr>
              </a:solidFill>
              <a:ln w="3175" cap="rnd">
                <a:noFill/>
                <a:round/>
              </a:ln>
              <a:effectLst/>
            </c:spPr>
            <c:extLst>
              <c:ext xmlns:c16="http://schemas.microsoft.com/office/drawing/2014/chart" uri="{C3380CC4-5D6E-409C-BE32-E72D297353CC}">
                <c16:uniqueId val="{00000005-4F8A-4564-8A35-5EC1DFB3772A}"/>
              </c:ext>
            </c:extLst>
          </c:dPt>
          <c:dPt>
            <c:idx val="3"/>
            <c:invertIfNegative val="0"/>
            <c:bubble3D val="0"/>
            <c:spPr>
              <a:solidFill>
                <a:sysClr val="window" lastClr="FFFFFF">
                  <a:lumMod val="85000"/>
                </a:sysClr>
              </a:solidFill>
              <a:ln w="3175" cap="rnd">
                <a:noFill/>
                <a:round/>
              </a:ln>
              <a:effectLst/>
            </c:spPr>
            <c:extLst>
              <c:ext xmlns:c16="http://schemas.microsoft.com/office/drawing/2014/chart" uri="{C3380CC4-5D6E-409C-BE32-E72D297353CC}">
                <c16:uniqueId val="{00000007-4F8A-4564-8A35-5EC1DFB3772A}"/>
              </c:ext>
            </c:extLst>
          </c:dPt>
          <c:dPt>
            <c:idx val="4"/>
            <c:invertIfNegative val="0"/>
            <c:bubble3D val="0"/>
            <c:spPr>
              <a:solidFill>
                <a:sysClr val="window" lastClr="FFFFFF">
                  <a:lumMod val="85000"/>
                </a:sysClr>
              </a:solidFill>
              <a:ln w="3175" cap="rnd">
                <a:noFill/>
                <a:round/>
              </a:ln>
              <a:effectLst/>
            </c:spPr>
            <c:extLst>
              <c:ext xmlns:c16="http://schemas.microsoft.com/office/drawing/2014/chart" uri="{C3380CC4-5D6E-409C-BE32-E72D297353CC}">
                <c16:uniqueId val="{00000009-4F8A-4564-8A35-5EC1DFB3772A}"/>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 okolicy brakuje odpowiednich pojemników</c:v>
                </c:pt>
                <c:pt idx="1">
                  <c:v>w domu nie ma miejsca na segregowanie odpadów</c:v>
                </c:pt>
                <c:pt idx="2">
                  <c:v>brakuje praktycznych informacji dotyczących sortowania śmieci</c:v>
                </c:pt>
                <c:pt idx="3">
                  <c:v>wiąże się to z dodatkowym kosztem</c:v>
                </c:pt>
                <c:pt idx="4">
                  <c:v>domownikom się nie chce</c:v>
                </c:pt>
                <c:pt idx="5">
                  <c:v>domownicy nie potrafią tego robić</c:v>
                </c:pt>
                <c:pt idx="6">
                  <c:v>domownikom brakuje na to czasu</c:v>
                </c:pt>
                <c:pt idx="7">
                  <c:v>domownicy nie wierzą, że odpady zostaną ponownie wykorzystane (trafią do recyclingu)</c:v>
                </c:pt>
                <c:pt idx="8">
                  <c:v>trudno powiedzieć</c:v>
                </c:pt>
              </c:strCache>
            </c:strRef>
          </c:cat>
          <c:val>
            <c:numRef>
              <c:f>Arkusz1!$B$4:$B$12</c:f>
              <c:numCache>
                <c:formatCode>0</c:formatCode>
                <c:ptCount val="9"/>
                <c:pt idx="0">
                  <c:v>59.0225563909774</c:v>
                </c:pt>
                <c:pt idx="1">
                  <c:v>24.2481203007519</c:v>
                </c:pt>
                <c:pt idx="2">
                  <c:v>13.909774436090199</c:v>
                </c:pt>
                <c:pt idx="3">
                  <c:v>9.9624060150375904</c:v>
                </c:pt>
                <c:pt idx="4">
                  <c:v>9.77443609022556</c:v>
                </c:pt>
                <c:pt idx="5">
                  <c:v>4.3233082706766899</c:v>
                </c:pt>
                <c:pt idx="6">
                  <c:v>10.902255639097699</c:v>
                </c:pt>
                <c:pt idx="7">
                  <c:v>13.533834586466201</c:v>
                </c:pt>
                <c:pt idx="8">
                  <c:v>2.8195488721804498</c:v>
                </c:pt>
              </c:numCache>
            </c:numRef>
          </c:val>
          <c:extLst>
            <c:ext xmlns:c16="http://schemas.microsoft.com/office/drawing/2014/chart" uri="{C3380CC4-5D6E-409C-BE32-E72D297353CC}">
              <c16:uniqueId val="{0000000A-4F8A-4564-8A35-5EC1DFB3772A}"/>
            </c:ext>
          </c:extLst>
        </c:ser>
        <c:ser>
          <c:idx val="1"/>
          <c:order val="1"/>
          <c:tx>
            <c:strRef>
              <c:f>Arkusz1!$C$3</c:f>
              <c:strCache>
                <c:ptCount val="1"/>
                <c:pt idx="0">
                  <c:v>2013</c:v>
                </c:pt>
              </c:strCache>
            </c:strRef>
          </c:tx>
          <c:spPr>
            <a:solidFill>
              <a:srgbClr val="FFCA21">
                <a:lumMod val="40000"/>
                <a:lumOff val="6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 okolicy brakuje odpowiednich pojemników</c:v>
                </c:pt>
                <c:pt idx="1">
                  <c:v>w domu nie ma miejsca na segregowanie odpadów</c:v>
                </c:pt>
                <c:pt idx="2">
                  <c:v>brakuje praktycznych informacji dotyczących sortowania śmieci</c:v>
                </c:pt>
                <c:pt idx="3">
                  <c:v>wiąże się to z dodatkowym kosztem</c:v>
                </c:pt>
                <c:pt idx="4">
                  <c:v>domownikom się nie chce</c:v>
                </c:pt>
                <c:pt idx="5">
                  <c:v>domownicy nie potrafią tego robić</c:v>
                </c:pt>
                <c:pt idx="6">
                  <c:v>domownikom brakuje na to czasu</c:v>
                </c:pt>
                <c:pt idx="7">
                  <c:v>domownicy nie wierzą, że odpady zostaną ponownie wykorzystane (trafią do recyclingu)</c:v>
                </c:pt>
                <c:pt idx="8">
                  <c:v>trudno powiedzieć</c:v>
                </c:pt>
              </c:strCache>
            </c:strRef>
          </c:cat>
          <c:val>
            <c:numRef>
              <c:f>Arkusz1!$C$4:$C$12</c:f>
              <c:numCache>
                <c:formatCode>0</c:formatCode>
                <c:ptCount val="9"/>
                <c:pt idx="0">
                  <c:v>40.6243314643703</c:v>
                </c:pt>
                <c:pt idx="1">
                  <c:v>51.406262509751897</c:v>
                </c:pt>
                <c:pt idx="2">
                  <c:v>28.4806908051922</c:v>
                </c:pt>
                <c:pt idx="3">
                  <c:v>30.626897956561798</c:v>
                </c:pt>
                <c:pt idx="4">
                  <c:v>39.8378042379181</c:v>
                </c:pt>
                <c:pt idx="5">
                  <c:v>22.222347468829501</c:v>
                </c:pt>
                <c:pt idx="6">
                  <c:v>35.702712343740302</c:v>
                </c:pt>
                <c:pt idx="7">
                  <c:v>37.085426847284396</c:v>
                </c:pt>
                <c:pt idx="8">
                  <c:v>4.4563996628398401</c:v>
                </c:pt>
              </c:numCache>
            </c:numRef>
          </c:val>
          <c:extLst>
            <c:ext xmlns:c16="http://schemas.microsoft.com/office/drawing/2014/chart" uri="{C3380CC4-5D6E-409C-BE32-E72D297353CC}">
              <c16:uniqueId val="{0000000B-4F8A-4564-8A35-5EC1DFB3772A}"/>
            </c:ext>
          </c:extLst>
        </c:ser>
        <c:ser>
          <c:idx val="2"/>
          <c:order val="2"/>
          <c:tx>
            <c:strRef>
              <c:f>Arkusz1!$D$3</c:f>
              <c:strCache>
                <c:ptCount val="1"/>
                <c:pt idx="0">
                  <c:v>2014</c:v>
                </c:pt>
              </c:strCache>
            </c:strRef>
          </c:tx>
          <c:spPr>
            <a:solidFill>
              <a:srgbClr val="E54337">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 okolicy brakuje odpowiednich pojemników</c:v>
                </c:pt>
                <c:pt idx="1">
                  <c:v>w domu nie ma miejsca na segregowanie odpadów</c:v>
                </c:pt>
                <c:pt idx="2">
                  <c:v>brakuje praktycznych informacji dotyczących sortowania śmieci</c:v>
                </c:pt>
                <c:pt idx="3">
                  <c:v>wiąże się to z dodatkowym kosztem</c:v>
                </c:pt>
                <c:pt idx="4">
                  <c:v>domownikom się nie chce</c:v>
                </c:pt>
                <c:pt idx="5">
                  <c:v>domownicy nie potrafią tego robić</c:v>
                </c:pt>
                <c:pt idx="6">
                  <c:v>domownikom brakuje na to czasu</c:v>
                </c:pt>
                <c:pt idx="7">
                  <c:v>domownicy nie wierzą, że odpady zostaną ponownie wykorzystane (trafią do recyclingu)</c:v>
                </c:pt>
                <c:pt idx="8">
                  <c:v>trudno powiedzieć</c:v>
                </c:pt>
              </c:strCache>
            </c:strRef>
          </c:cat>
          <c:val>
            <c:numRef>
              <c:f>Arkusz1!$D$4:$D$12</c:f>
              <c:numCache>
                <c:formatCode>0</c:formatCode>
                <c:ptCount val="9"/>
                <c:pt idx="0">
                  <c:v>28.145695364238399</c:v>
                </c:pt>
                <c:pt idx="1">
                  <c:v>30.463576158940398</c:v>
                </c:pt>
                <c:pt idx="2">
                  <c:v>15.8940397350993</c:v>
                </c:pt>
                <c:pt idx="3">
                  <c:v>12.582781456953601</c:v>
                </c:pt>
                <c:pt idx="4">
                  <c:v>18.874172185430499</c:v>
                </c:pt>
                <c:pt idx="5">
                  <c:v>6.9536423841059598</c:v>
                </c:pt>
                <c:pt idx="6">
                  <c:v>16.225165562913901</c:v>
                </c:pt>
                <c:pt idx="7">
                  <c:v>18.211920529801301</c:v>
                </c:pt>
                <c:pt idx="8">
                  <c:v>3.3112582781456998</c:v>
                </c:pt>
              </c:numCache>
            </c:numRef>
          </c:val>
          <c:extLst>
            <c:ext xmlns:c16="http://schemas.microsoft.com/office/drawing/2014/chart" uri="{C3380CC4-5D6E-409C-BE32-E72D297353CC}">
              <c16:uniqueId val="{0000000C-4F8A-4564-8A35-5EC1DFB3772A}"/>
            </c:ext>
          </c:extLst>
        </c:ser>
        <c:ser>
          <c:idx val="3"/>
          <c:order val="3"/>
          <c:tx>
            <c:strRef>
              <c:f>Arkusz1!$E$3</c:f>
              <c:strCache>
                <c:ptCount val="1"/>
                <c:pt idx="0">
                  <c:v>2018</c:v>
                </c:pt>
              </c:strCache>
            </c:strRef>
          </c:tx>
          <c:spPr>
            <a:solidFill>
              <a:srgbClr val="E54337"/>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 okolicy brakuje odpowiednich pojemników</c:v>
                </c:pt>
                <c:pt idx="1">
                  <c:v>w domu nie ma miejsca na segregowanie odpadów</c:v>
                </c:pt>
                <c:pt idx="2">
                  <c:v>brakuje praktycznych informacji dotyczących sortowania śmieci</c:v>
                </c:pt>
                <c:pt idx="3">
                  <c:v>wiąże się to z dodatkowym kosztem</c:v>
                </c:pt>
                <c:pt idx="4">
                  <c:v>domownikom się nie chce</c:v>
                </c:pt>
                <c:pt idx="5">
                  <c:v>domownicy nie potrafią tego robić</c:v>
                </c:pt>
                <c:pt idx="6">
                  <c:v>domownikom brakuje na to czasu</c:v>
                </c:pt>
                <c:pt idx="7">
                  <c:v>domownicy nie wierzą, że odpady zostaną ponownie wykorzystane (trafią do recyclingu)</c:v>
                </c:pt>
                <c:pt idx="8">
                  <c:v>trudno powiedzieć</c:v>
                </c:pt>
              </c:strCache>
            </c:strRef>
          </c:cat>
          <c:val>
            <c:numRef>
              <c:f>Arkusz1!$E$4:$E$12</c:f>
              <c:numCache>
                <c:formatCode>General</c:formatCode>
                <c:ptCount val="9"/>
                <c:pt idx="0">
                  <c:v>24</c:v>
                </c:pt>
                <c:pt idx="1">
                  <c:v>32</c:v>
                </c:pt>
                <c:pt idx="2">
                  <c:v>16</c:v>
                </c:pt>
                <c:pt idx="3">
                  <c:v>16</c:v>
                </c:pt>
                <c:pt idx="4">
                  <c:v>25</c:v>
                </c:pt>
                <c:pt idx="5">
                  <c:v>13</c:v>
                </c:pt>
                <c:pt idx="6">
                  <c:v>17</c:v>
                </c:pt>
                <c:pt idx="7">
                  <c:v>28.000000000000004</c:v>
                </c:pt>
                <c:pt idx="8">
                  <c:v>3</c:v>
                </c:pt>
              </c:numCache>
            </c:numRef>
          </c:val>
          <c:extLst>
            <c:ext xmlns:c16="http://schemas.microsoft.com/office/drawing/2014/chart" uri="{C3380CC4-5D6E-409C-BE32-E72D297353CC}">
              <c16:uniqueId val="{0000000D-4F8A-4564-8A35-5EC1DFB3772A}"/>
            </c:ext>
          </c:extLst>
        </c:ser>
        <c:ser>
          <c:idx val="4"/>
          <c:order val="4"/>
          <c:tx>
            <c:strRef>
              <c:f>Arkusz1!$F$3</c:f>
              <c:strCache>
                <c:ptCount val="1"/>
                <c:pt idx="0">
                  <c:v>2020</c:v>
                </c:pt>
              </c:strCache>
            </c:strRef>
          </c:tx>
          <c:spPr>
            <a:solidFill>
              <a:srgbClr val="E54337">
                <a:lumMod val="50000"/>
              </a:srgbClr>
            </a:solidFill>
            <a:ln>
              <a:noFill/>
            </a:ln>
            <a:effectLst/>
          </c:spPr>
          <c:invertIfNegative val="0"/>
          <c:dLbls>
            <c:dLbl>
              <c:idx val="8"/>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E91F-4287-94E5-F321D349EC33}"/>
                </c:ext>
              </c:extLst>
            </c:dLbl>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 okolicy brakuje odpowiednich pojemników</c:v>
                </c:pt>
                <c:pt idx="1">
                  <c:v>w domu nie ma miejsca na segregowanie odpadów</c:v>
                </c:pt>
                <c:pt idx="2">
                  <c:v>brakuje praktycznych informacji dotyczących sortowania śmieci</c:v>
                </c:pt>
                <c:pt idx="3">
                  <c:v>wiąże się to z dodatkowym kosztem</c:v>
                </c:pt>
                <c:pt idx="4">
                  <c:v>domownikom się nie chce</c:v>
                </c:pt>
                <c:pt idx="5">
                  <c:v>domownicy nie potrafią tego robić</c:v>
                </c:pt>
                <c:pt idx="6">
                  <c:v>domownikom brakuje na to czasu</c:v>
                </c:pt>
                <c:pt idx="7">
                  <c:v>domownicy nie wierzą, że odpady zostaną ponownie wykorzystane (trafią do recyclingu)</c:v>
                </c:pt>
                <c:pt idx="8">
                  <c:v>trudno powiedzieć</c:v>
                </c:pt>
              </c:strCache>
            </c:strRef>
          </c:cat>
          <c:val>
            <c:numRef>
              <c:f>Arkusz1!$F$4:$F$12</c:f>
              <c:numCache>
                <c:formatCode>###0</c:formatCode>
                <c:ptCount val="9"/>
                <c:pt idx="0">
                  <c:v>32.525726075727675</c:v>
                </c:pt>
                <c:pt idx="1">
                  <c:v>30.550337297618</c:v>
                </c:pt>
                <c:pt idx="2">
                  <c:v>20.644156193956444</c:v>
                </c:pt>
                <c:pt idx="3">
                  <c:v>17.529680842308711</c:v>
                </c:pt>
                <c:pt idx="4">
                  <c:v>15.843728573396525</c:v>
                </c:pt>
                <c:pt idx="5">
                  <c:v>12.342768030823205</c:v>
                </c:pt>
                <c:pt idx="6">
                  <c:v>11.235818520488845</c:v>
                </c:pt>
                <c:pt idx="7">
                  <c:v>5.6862665376055537</c:v>
                </c:pt>
                <c:pt idx="8" formatCode="###0.0">
                  <c:v>12.246272838726016</c:v>
                </c:pt>
              </c:numCache>
            </c:numRef>
          </c:val>
          <c:extLst>
            <c:ext xmlns:c16="http://schemas.microsoft.com/office/drawing/2014/chart" uri="{C3380CC4-5D6E-409C-BE32-E72D297353CC}">
              <c16:uniqueId val="{0000000E-4F8A-4564-8A35-5EC1DFB3772A}"/>
            </c:ext>
          </c:extLst>
        </c:ser>
        <c:dLbls>
          <c:showLegendKey val="0"/>
          <c:showVal val="1"/>
          <c:showCatName val="0"/>
          <c:showSerName val="0"/>
          <c:showPercent val="0"/>
          <c:showBubbleSize val="0"/>
        </c:dLbls>
        <c:gapWidth val="107"/>
        <c:overlap val="-10"/>
        <c:axId val="674699296"/>
        <c:axId val="674700864"/>
      </c:barChart>
      <c:catAx>
        <c:axId val="674699296"/>
        <c:scaling>
          <c:orientation val="minMax"/>
        </c:scaling>
        <c:delete val="1"/>
        <c:axPos val="b"/>
        <c:numFmt formatCode="General" sourceLinked="1"/>
        <c:majorTickMark val="out"/>
        <c:minorTickMark val="none"/>
        <c:tickLblPos val="nextTo"/>
        <c:crossAx val="674700864"/>
        <c:crosses val="autoZero"/>
        <c:auto val="1"/>
        <c:lblAlgn val="ctr"/>
        <c:lblOffset val="100"/>
        <c:noMultiLvlLbl val="0"/>
      </c:catAx>
      <c:valAx>
        <c:axId val="674700864"/>
        <c:scaling>
          <c:orientation val="minMax"/>
          <c:min val="0"/>
        </c:scaling>
        <c:delete val="1"/>
        <c:axPos val="l"/>
        <c:numFmt formatCode="0" sourceLinked="1"/>
        <c:majorTickMark val="out"/>
        <c:minorTickMark val="none"/>
        <c:tickLblPos val="nextTo"/>
        <c:crossAx val="674699296"/>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62528467642813423"/>
          <c:y val="0.39962597301195857"/>
          <c:w val="0.34710790021477178"/>
          <c:h val="0.14452258340678875"/>
        </c:manualLayout>
      </c:layout>
      <c:overlay val="0"/>
      <c:spPr>
        <a:noFill/>
        <a:ln>
          <a:noFill/>
        </a:ln>
        <a:effectLst/>
      </c:spPr>
      <c:txPr>
        <a:bodyPr rot="0" spcFirstLastPara="1" vertOverflow="ellipsis" vert="horz" wrap="square" anchor="ctr" anchorCtr="1"/>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47818416732455821"/>
          <c:h val="0.69436434040568284"/>
        </c:manualLayout>
      </c:layout>
      <c:barChart>
        <c:barDir val="bar"/>
        <c:grouping val="percentStacked"/>
        <c:varyColors val="0"/>
        <c:ser>
          <c:idx val="8"/>
          <c:order val="0"/>
          <c:tx>
            <c:strRef>
              <c:f>Arkusz1!$B$1</c:f>
              <c:strCache>
                <c:ptCount val="1"/>
                <c:pt idx="0">
                  <c:v>wrzucamy wszystko do jednego kosza </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numCache>
            </c:numRef>
          </c:cat>
          <c:val>
            <c:numRef>
              <c:f>Arkusz1!$B$2:$B$7</c:f>
              <c:numCache>
                <c:formatCode>General</c:formatCode>
                <c:ptCount val="6"/>
                <c:pt idx="0" formatCode="0">
                  <c:v>1.2712857296999998</c:v>
                </c:pt>
              </c:numCache>
            </c:numRef>
          </c:val>
          <c:extLst>
            <c:ext xmlns:c16="http://schemas.microsoft.com/office/drawing/2014/chart" uri="{C3380CC4-5D6E-409C-BE32-E72D297353CC}">
              <c16:uniqueId val="{00000000-2770-4D7A-8D73-CE3FB142171C}"/>
            </c:ext>
          </c:extLst>
        </c:ser>
        <c:ser>
          <c:idx val="0"/>
          <c:order val="1"/>
          <c:tx>
            <c:strRef>
              <c:f>Arkusz1!$C$1</c:f>
              <c:strCache>
                <c:ptCount val="1"/>
                <c:pt idx="0">
                  <c:v>segregujemy śmieci sporadycznie </c:v>
                </c:pt>
              </c:strCache>
            </c:strRef>
          </c:tx>
          <c:spPr>
            <a:solidFill>
              <a:srgbClr val="FFCA21"/>
            </a:solidFill>
            <a:ln w="25527">
              <a:noFill/>
            </a:ln>
          </c:spPr>
          <c:invertIfNegative val="0"/>
          <c:dLbls>
            <c:numFmt formatCode="#,##0" sourceLinked="0"/>
            <c:spPr>
              <a:noFill/>
              <a:ln w="25527">
                <a:noFill/>
              </a:ln>
            </c:spPr>
            <c:txPr>
              <a:bodyPr/>
              <a:lstStyle/>
              <a:p>
                <a:pPr algn="ctr">
                  <a:defRPr>
                    <a:solidFill>
                      <a:schemeClr val="tx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numCache>
            </c:numRef>
          </c:cat>
          <c:val>
            <c:numRef>
              <c:f>Arkusz1!$C$2:$C$7</c:f>
              <c:numCache>
                <c:formatCode>General</c:formatCode>
                <c:ptCount val="6"/>
                <c:pt idx="0" formatCode="0">
                  <c:v>2.3963376793293998</c:v>
                </c:pt>
              </c:numCache>
            </c:numRef>
          </c:val>
          <c:extLst>
            <c:ext xmlns:c16="http://schemas.microsoft.com/office/drawing/2014/chart" uri="{C3380CC4-5D6E-409C-BE32-E72D297353CC}">
              <c16:uniqueId val="{00000001-2770-4D7A-8D73-CE3FB142171C}"/>
            </c:ext>
          </c:extLst>
        </c:ser>
        <c:ser>
          <c:idx val="1"/>
          <c:order val="2"/>
          <c:tx>
            <c:strRef>
              <c:f>Arkusz1!$D$1</c:f>
              <c:strCache>
                <c:ptCount val="1"/>
                <c:pt idx="0">
                  <c:v>segregujemy śmieci regularnie </c:v>
                </c:pt>
              </c:strCache>
            </c:strRef>
          </c:tx>
          <c:spPr>
            <a:solidFill>
              <a:srgbClr val="F0F0F0"/>
            </a:solidFill>
            <a:ln w="25527">
              <a:no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1B10-4F9D-AF35-02D80E956B04}"/>
                </c:ext>
              </c:extLst>
            </c:dLbl>
            <c:numFmt formatCode="#,##0" sourceLinked="0"/>
            <c:spPr>
              <a:noFill/>
              <a:ln w="25527">
                <a:noFill/>
              </a:ln>
            </c:spPr>
            <c:txPr>
              <a:bodyPr/>
              <a:lstStyle/>
              <a:p>
                <a:pPr algn="ctr">
                  <a:defRPr>
                    <a:solidFill>
                      <a:schemeClr val="tx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numCache>
            </c:numRef>
          </c:cat>
          <c:val>
            <c:numRef>
              <c:f>Arkusz1!$D$2:$D$7</c:f>
              <c:numCache>
                <c:formatCode>General</c:formatCode>
                <c:ptCount val="6"/>
                <c:pt idx="0" formatCode="0">
                  <c:v>96.195844076520814</c:v>
                </c:pt>
              </c:numCache>
            </c:numRef>
          </c:val>
          <c:extLst>
            <c:ext xmlns:c16="http://schemas.microsoft.com/office/drawing/2014/chart" uri="{C3380CC4-5D6E-409C-BE32-E72D297353CC}">
              <c16:uniqueId val="{00000002-2770-4D7A-8D73-CE3FB142171C}"/>
            </c:ext>
          </c:extLst>
        </c:ser>
        <c:ser>
          <c:idx val="2"/>
          <c:order val="3"/>
          <c:tx>
            <c:strRef>
              <c:f>Arkusz1!$E$1</c:f>
              <c:strCache>
                <c:ptCount val="1"/>
                <c:pt idx="0">
                  <c:v>inny sposób</c:v>
                </c:pt>
              </c:strCache>
            </c:strRef>
          </c:tx>
          <c:spPr>
            <a:solidFill>
              <a:srgbClr val="F0F0F0"/>
            </a:solidFill>
          </c:spPr>
          <c:invertIfNegative val="0"/>
          <c:dLbls>
            <c:delete val="1"/>
          </c:dLbls>
          <c:cat>
            <c:numRef>
              <c:f>Arkusz1!$A$2:$A$7</c:f>
              <c:numCache>
                <c:formatCode>General</c:formatCode>
                <c:ptCount val="6"/>
                <c:pt idx="0" formatCode="0">
                  <c:v>2020</c:v>
                </c:pt>
              </c:numCache>
            </c:numRef>
          </c:cat>
          <c:val>
            <c:numRef>
              <c:f>Arkusz1!$E$2:$E$7</c:f>
              <c:numCache>
                <c:formatCode>General</c:formatCode>
                <c:ptCount val="6"/>
                <c:pt idx="0" formatCode="0.0">
                  <c:v>0.13653251444978115</c:v>
                </c:pt>
              </c:numCache>
            </c:numRef>
          </c:val>
          <c:extLst>
            <c:ext xmlns:c16="http://schemas.microsoft.com/office/drawing/2014/chart" uri="{C3380CC4-5D6E-409C-BE32-E72D297353CC}">
              <c16:uniqueId val="{00000003-2770-4D7A-8D73-CE3FB142171C}"/>
            </c:ext>
          </c:extLst>
        </c:ser>
        <c:ser>
          <c:idx val="3"/>
          <c:order val="4"/>
          <c:tx>
            <c:strRef>
              <c:f>Arkusz1!$F$1</c:f>
              <c:strCache>
                <c:ptCount val="1"/>
                <c:pt idx="0">
                  <c:v>trudno powiedzieć </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numCache>
            </c:numRef>
          </c:cat>
          <c:val>
            <c:numRef>
              <c:f>Arkusz1!$F$2:$F$7</c:f>
              <c:numCache>
                <c:formatCode>General</c:formatCode>
                <c:ptCount val="6"/>
              </c:numCache>
            </c:numRef>
          </c:val>
          <c:extLst>
            <c:ext xmlns:c16="http://schemas.microsoft.com/office/drawing/2014/chart" uri="{C3380CC4-5D6E-409C-BE32-E72D297353CC}">
              <c16:uniqueId val="{00000004-2770-4D7A-8D73-CE3FB142171C}"/>
            </c:ext>
          </c:extLst>
        </c:ser>
        <c:dLbls>
          <c:showLegendKey val="0"/>
          <c:showVal val="1"/>
          <c:showCatName val="0"/>
          <c:showSerName val="0"/>
          <c:showPercent val="0"/>
          <c:showBubbleSize val="0"/>
        </c:dLbls>
        <c:gapWidth val="100"/>
        <c:overlap val="100"/>
        <c:axId val="671602416"/>
        <c:axId val="671603592"/>
      </c:barChart>
      <c:catAx>
        <c:axId val="671602416"/>
        <c:scaling>
          <c:orientation val="maxMin"/>
        </c:scaling>
        <c:delete val="1"/>
        <c:axPos val="l"/>
        <c:numFmt formatCode="0" sourceLinked="1"/>
        <c:majorTickMark val="none"/>
        <c:minorTickMark val="none"/>
        <c:tickLblPos val="nextTo"/>
        <c:crossAx val="671603592"/>
        <c:crosses val="autoZero"/>
        <c:auto val="1"/>
        <c:lblAlgn val="ctr"/>
        <c:lblOffset val="100"/>
        <c:tickLblSkip val="1"/>
        <c:tickMarkSkip val="1"/>
        <c:noMultiLvlLbl val="0"/>
      </c:catAx>
      <c:valAx>
        <c:axId val="671603592"/>
        <c:scaling>
          <c:orientation val="minMax"/>
        </c:scaling>
        <c:delete val="0"/>
        <c:axPos val="t"/>
        <c:numFmt formatCode="0%" sourceLinked="1"/>
        <c:majorTickMark val="none"/>
        <c:minorTickMark val="none"/>
        <c:tickLblPos val="none"/>
        <c:spPr>
          <a:ln w="9572">
            <a:noFill/>
          </a:ln>
        </c:spPr>
        <c:crossAx val="671602416"/>
        <c:crosses val="autoZero"/>
        <c:crossBetween val="between"/>
      </c:valAx>
      <c:spPr>
        <a:noFill/>
        <a:ln w="25527">
          <a:noFill/>
        </a:ln>
      </c:spPr>
    </c:plotArea>
    <c:plotVisOnly val="1"/>
    <c:dispBlanksAs val="gap"/>
    <c:showDLblsOverMax val="0"/>
  </c:chart>
  <c:spPr>
    <a:noFill/>
    <a:ln>
      <a:noFill/>
    </a:ln>
  </c:spPr>
  <c:txPr>
    <a:bodyPr/>
    <a:lstStyle/>
    <a:p>
      <a:pPr algn="ctr">
        <a:defRPr lang="en-US" sz="1000" b="0" i="0" u="none" strike="noStrike" kern="1200" baseline="0">
          <a:solidFill>
            <a:schemeClr val="bg1"/>
          </a:solidFill>
          <a:latin typeface="+mj-lt"/>
          <a:ea typeface="Arial"/>
          <a:cs typeface="Arial"/>
        </a:defRPr>
      </a:pPr>
      <a:endParaRPr lang="pl-PL"/>
    </a:p>
  </c:txPr>
  <c:externalData r:id="rId2">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
          <c:w val="0.95388930931863047"/>
          <c:h val="0.97540966598859702"/>
        </c:manualLayout>
      </c:layout>
      <c:barChart>
        <c:barDir val="col"/>
        <c:grouping val="clustered"/>
        <c:varyColors val="0"/>
        <c:ser>
          <c:idx val="0"/>
          <c:order val="0"/>
          <c:tx>
            <c:strRef>
              <c:f>Arkusz1!$B$3</c:f>
              <c:strCache>
                <c:ptCount val="1"/>
                <c:pt idx="0">
                  <c:v>2011</c:v>
                </c:pt>
              </c:strCache>
            </c:strRef>
          </c:tx>
          <c:spPr>
            <a:solidFill>
              <a:srgbClr val="47576D"/>
            </a:solidFill>
            <a:ln w="3175">
              <a:noFill/>
            </a:ln>
            <a:effectLst/>
          </c:spPr>
          <c:invertIfNegative val="0"/>
          <c:dPt>
            <c:idx val="0"/>
            <c:invertIfNegative val="0"/>
            <c:bubble3D val="0"/>
            <c:spPr>
              <a:solidFill>
                <a:srgbClr val="47576D"/>
              </a:solidFill>
              <a:ln w="3175" cap="rnd">
                <a:noFill/>
                <a:round/>
              </a:ln>
              <a:effectLst/>
            </c:spPr>
            <c:extLst>
              <c:ext xmlns:c16="http://schemas.microsoft.com/office/drawing/2014/chart" uri="{C3380CC4-5D6E-409C-BE32-E72D297353CC}">
                <c16:uniqueId val="{00000001-0721-4E5F-B757-6FEE9D3D4A4E}"/>
              </c:ext>
            </c:extLst>
          </c:dPt>
          <c:dPt>
            <c:idx val="1"/>
            <c:invertIfNegative val="0"/>
            <c:bubble3D val="0"/>
            <c:spPr>
              <a:solidFill>
                <a:srgbClr val="47576D"/>
              </a:solidFill>
              <a:ln w="3175" cap="rnd">
                <a:noFill/>
                <a:round/>
              </a:ln>
              <a:effectLst/>
            </c:spPr>
            <c:extLst>
              <c:ext xmlns:c16="http://schemas.microsoft.com/office/drawing/2014/chart" uri="{C3380CC4-5D6E-409C-BE32-E72D297353CC}">
                <c16:uniqueId val="{00000003-0721-4E5F-B757-6FEE9D3D4A4E}"/>
              </c:ext>
            </c:extLst>
          </c:dPt>
          <c:dPt>
            <c:idx val="2"/>
            <c:invertIfNegative val="0"/>
            <c:bubble3D val="0"/>
            <c:spPr>
              <a:solidFill>
                <a:srgbClr val="47576D"/>
              </a:solidFill>
              <a:ln w="3175" cap="rnd">
                <a:noFill/>
                <a:round/>
              </a:ln>
              <a:effectLst/>
            </c:spPr>
            <c:extLst>
              <c:ext xmlns:c16="http://schemas.microsoft.com/office/drawing/2014/chart" uri="{C3380CC4-5D6E-409C-BE32-E72D297353CC}">
                <c16:uniqueId val="{00000005-0721-4E5F-B757-6FEE9D3D4A4E}"/>
              </c:ext>
            </c:extLst>
          </c:dPt>
          <c:dPt>
            <c:idx val="3"/>
            <c:invertIfNegative val="0"/>
            <c:bubble3D val="0"/>
            <c:spPr>
              <a:solidFill>
                <a:srgbClr val="47576D"/>
              </a:solidFill>
              <a:ln w="3175" cap="rnd">
                <a:noFill/>
                <a:round/>
              </a:ln>
              <a:effectLst/>
            </c:spPr>
            <c:extLst>
              <c:ext xmlns:c16="http://schemas.microsoft.com/office/drawing/2014/chart" uri="{C3380CC4-5D6E-409C-BE32-E72D297353CC}">
                <c16:uniqueId val="{00000007-0721-4E5F-B757-6FEE9D3D4A4E}"/>
              </c:ext>
            </c:extLst>
          </c:dPt>
          <c:dPt>
            <c:idx val="4"/>
            <c:invertIfNegative val="0"/>
            <c:bubble3D val="0"/>
            <c:spPr>
              <a:solidFill>
                <a:srgbClr val="47576D"/>
              </a:solidFill>
              <a:ln w="3175" cap="rnd">
                <a:noFill/>
                <a:round/>
              </a:ln>
              <a:effectLst/>
            </c:spPr>
            <c:extLst>
              <c:ext xmlns:c16="http://schemas.microsoft.com/office/drawing/2014/chart" uri="{C3380CC4-5D6E-409C-BE32-E72D297353CC}">
                <c16:uniqueId val="{00000009-0721-4E5F-B757-6FEE9D3D4A4E}"/>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makulatura, papier</c:v>
                </c:pt>
                <c:pt idx="2">
                  <c:v>szkło, butelki, opakowania szklane</c:v>
                </c:pt>
                <c:pt idx="3">
                  <c:v>odpady organiczne, np. fusy od herbaty, obierki ziemniaków, skórki od banana itp.</c:v>
                </c:pt>
                <c:pt idx="4">
                  <c:v>metal, puszki</c:v>
                </c:pt>
                <c:pt idx="5">
                  <c:v>baterie</c:v>
                </c:pt>
                <c:pt idx="6">
                  <c:v>zużyty sprzęt RTV/AGD</c:v>
                </c:pt>
                <c:pt idx="7">
                  <c:v>leki</c:v>
                </c:pt>
                <c:pt idx="8">
                  <c:v>świetlówki</c:v>
                </c:pt>
                <c:pt idx="9">
                  <c:v>inne</c:v>
                </c:pt>
              </c:strCache>
            </c:strRef>
          </c:cat>
          <c:val>
            <c:numRef>
              <c:f>Arkusz1!$B$4:$B$13</c:f>
              <c:numCache>
                <c:formatCode>0</c:formatCode>
                <c:ptCount val="10"/>
                <c:pt idx="0">
                  <c:v>83</c:v>
                </c:pt>
                <c:pt idx="1">
                  <c:v>57</c:v>
                </c:pt>
                <c:pt idx="2">
                  <c:v>82</c:v>
                </c:pt>
                <c:pt idx="3">
                  <c:v>22</c:v>
                </c:pt>
                <c:pt idx="4">
                  <c:v>47</c:v>
                </c:pt>
                <c:pt idx="5">
                  <c:v>32</c:v>
                </c:pt>
                <c:pt idx="6">
                  <c:v>21</c:v>
                </c:pt>
                <c:pt idx="7">
                  <c:v>16</c:v>
                </c:pt>
                <c:pt idx="8">
                  <c:v>15</c:v>
                </c:pt>
                <c:pt idx="9">
                  <c:v>0</c:v>
                </c:pt>
              </c:numCache>
            </c:numRef>
          </c:val>
          <c:extLst>
            <c:ext xmlns:c16="http://schemas.microsoft.com/office/drawing/2014/chart" uri="{C3380CC4-5D6E-409C-BE32-E72D297353CC}">
              <c16:uniqueId val="{0000000A-0721-4E5F-B757-6FEE9D3D4A4E}"/>
            </c:ext>
          </c:extLst>
        </c:ser>
        <c:ser>
          <c:idx val="1"/>
          <c:order val="1"/>
          <c:tx>
            <c:strRef>
              <c:f>Arkusz1!$C$3</c:f>
              <c:strCache>
                <c:ptCount val="1"/>
                <c:pt idx="0">
                  <c:v>2012</c:v>
                </c:pt>
              </c:strCache>
            </c:strRef>
          </c:tx>
          <c:spPr>
            <a:solidFill>
              <a:srgbClr val="BDBD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makulatura, papier</c:v>
                </c:pt>
                <c:pt idx="2">
                  <c:v>szkło, butelki, opakowania szklane</c:v>
                </c:pt>
                <c:pt idx="3">
                  <c:v>odpady organiczne, np. fusy od herbaty, obierki ziemniaków, skórki od banana itp.</c:v>
                </c:pt>
                <c:pt idx="4">
                  <c:v>metal, puszki</c:v>
                </c:pt>
                <c:pt idx="5">
                  <c:v>baterie</c:v>
                </c:pt>
                <c:pt idx="6">
                  <c:v>zużyty sprzęt RTV/AGD</c:v>
                </c:pt>
                <c:pt idx="7">
                  <c:v>leki</c:v>
                </c:pt>
                <c:pt idx="8">
                  <c:v>świetlówki</c:v>
                </c:pt>
                <c:pt idx="9">
                  <c:v>inne</c:v>
                </c:pt>
              </c:strCache>
            </c:strRef>
          </c:cat>
          <c:val>
            <c:numRef>
              <c:f>Arkusz1!$C$4:$C$13</c:f>
              <c:numCache>
                <c:formatCode>0</c:formatCode>
                <c:ptCount val="10"/>
                <c:pt idx="0">
                  <c:v>81</c:v>
                </c:pt>
                <c:pt idx="1">
                  <c:v>58</c:v>
                </c:pt>
                <c:pt idx="2">
                  <c:v>77</c:v>
                </c:pt>
                <c:pt idx="3">
                  <c:v>28</c:v>
                </c:pt>
                <c:pt idx="4">
                  <c:v>52</c:v>
                </c:pt>
                <c:pt idx="5">
                  <c:v>45</c:v>
                </c:pt>
                <c:pt idx="6">
                  <c:v>35</c:v>
                </c:pt>
                <c:pt idx="7">
                  <c:v>28</c:v>
                </c:pt>
                <c:pt idx="8">
                  <c:v>26</c:v>
                </c:pt>
                <c:pt idx="9">
                  <c:v>0</c:v>
                </c:pt>
              </c:numCache>
            </c:numRef>
          </c:val>
          <c:extLst>
            <c:ext xmlns:c16="http://schemas.microsoft.com/office/drawing/2014/chart" uri="{C3380CC4-5D6E-409C-BE32-E72D297353CC}">
              <c16:uniqueId val="{0000000B-0721-4E5F-B757-6FEE9D3D4A4E}"/>
            </c:ext>
          </c:extLst>
        </c:ser>
        <c:ser>
          <c:idx val="2"/>
          <c:order val="2"/>
          <c:tx>
            <c:strRef>
              <c:f>Arkusz1!$D$3</c:f>
              <c:strCache>
                <c:ptCount val="1"/>
                <c:pt idx="0">
                  <c:v>2013</c:v>
                </c:pt>
              </c:strCache>
            </c:strRef>
          </c:tx>
          <c:spPr>
            <a:solidFill>
              <a:srgbClr val="AD9485"/>
            </a:solidFill>
            <a:ln>
              <a:noFill/>
            </a:ln>
            <a:effectLst/>
          </c:spPr>
          <c:invertIfNegative val="0"/>
          <c:dLbls>
            <c:dLbl>
              <c:idx val="0"/>
              <c:layout>
                <c:manualLayout>
                  <c:x val="0"/>
                  <c:y val="2.43997470111270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makulatura, papier</c:v>
                </c:pt>
                <c:pt idx="2">
                  <c:v>szkło, butelki, opakowania szklane</c:v>
                </c:pt>
                <c:pt idx="3">
                  <c:v>odpady organiczne, np. fusy od herbaty, obierki ziemniaków, skórki od banana itp.</c:v>
                </c:pt>
                <c:pt idx="4">
                  <c:v>metal, puszki</c:v>
                </c:pt>
                <c:pt idx="5">
                  <c:v>baterie</c:v>
                </c:pt>
                <c:pt idx="6">
                  <c:v>zużyty sprzęt RTV/AGD</c:v>
                </c:pt>
                <c:pt idx="7">
                  <c:v>leki</c:v>
                </c:pt>
                <c:pt idx="8">
                  <c:v>świetlówki</c:v>
                </c:pt>
                <c:pt idx="9">
                  <c:v>inne</c:v>
                </c:pt>
              </c:strCache>
            </c:strRef>
          </c:cat>
          <c:val>
            <c:numRef>
              <c:f>Arkusz1!$D$4:$D$13</c:f>
              <c:numCache>
                <c:formatCode>0</c:formatCode>
                <c:ptCount val="10"/>
                <c:pt idx="0">
                  <c:v>80</c:v>
                </c:pt>
                <c:pt idx="1">
                  <c:v>71</c:v>
                </c:pt>
                <c:pt idx="2">
                  <c:v>82</c:v>
                </c:pt>
                <c:pt idx="3">
                  <c:v>48</c:v>
                </c:pt>
                <c:pt idx="4">
                  <c:v>67</c:v>
                </c:pt>
                <c:pt idx="5">
                  <c:v>53</c:v>
                </c:pt>
                <c:pt idx="6">
                  <c:v>45</c:v>
                </c:pt>
                <c:pt idx="7">
                  <c:v>37</c:v>
                </c:pt>
                <c:pt idx="8">
                  <c:v>41</c:v>
                </c:pt>
                <c:pt idx="9">
                  <c:v>0</c:v>
                </c:pt>
              </c:numCache>
            </c:numRef>
          </c:val>
          <c:extLst>
            <c:ext xmlns:c16="http://schemas.microsoft.com/office/drawing/2014/chart" uri="{C3380CC4-5D6E-409C-BE32-E72D297353CC}">
              <c16:uniqueId val="{0000000C-0721-4E5F-B757-6FEE9D3D4A4E}"/>
            </c:ext>
          </c:extLst>
        </c:ser>
        <c:ser>
          <c:idx val="3"/>
          <c:order val="3"/>
          <c:tx>
            <c:strRef>
              <c:f>Arkusz1!$E$3</c:f>
              <c:strCache>
                <c:ptCount val="1"/>
                <c:pt idx="0">
                  <c:v>2014</c:v>
                </c:pt>
              </c:strCache>
            </c:strRef>
          </c:tx>
          <c:spPr>
            <a:solidFill>
              <a:srgbClr val="AB7A5A"/>
            </a:solidFill>
            <a:ln>
              <a:noFill/>
            </a:ln>
            <a:effectLst/>
          </c:spPr>
          <c:invertIfNegative val="0"/>
          <c:dLbls>
            <c:dLbl>
              <c:idx val="0"/>
              <c:layout>
                <c:manualLayout>
                  <c:x val="0"/>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makulatura, papier</c:v>
                </c:pt>
                <c:pt idx="2">
                  <c:v>szkło, butelki, opakowania szklane</c:v>
                </c:pt>
                <c:pt idx="3">
                  <c:v>odpady organiczne, np. fusy od herbaty, obierki ziemniaków, skórki od banana itp.</c:v>
                </c:pt>
                <c:pt idx="4">
                  <c:v>metal, puszki</c:v>
                </c:pt>
                <c:pt idx="5">
                  <c:v>baterie</c:v>
                </c:pt>
                <c:pt idx="6">
                  <c:v>zużyty sprzęt RTV/AGD</c:v>
                </c:pt>
                <c:pt idx="7">
                  <c:v>leki</c:v>
                </c:pt>
                <c:pt idx="8">
                  <c:v>świetlówki</c:v>
                </c:pt>
                <c:pt idx="9">
                  <c:v>inne</c:v>
                </c:pt>
              </c:strCache>
            </c:strRef>
          </c:cat>
          <c:val>
            <c:numRef>
              <c:f>Arkusz1!$E$4:$E$13</c:f>
              <c:numCache>
                <c:formatCode>0</c:formatCode>
                <c:ptCount val="10"/>
                <c:pt idx="0">
                  <c:v>76</c:v>
                </c:pt>
                <c:pt idx="1">
                  <c:v>67</c:v>
                </c:pt>
                <c:pt idx="2">
                  <c:v>77</c:v>
                </c:pt>
                <c:pt idx="3">
                  <c:v>43</c:v>
                </c:pt>
                <c:pt idx="4">
                  <c:v>57</c:v>
                </c:pt>
                <c:pt idx="5">
                  <c:v>50</c:v>
                </c:pt>
                <c:pt idx="6">
                  <c:v>45</c:v>
                </c:pt>
                <c:pt idx="7">
                  <c:v>31</c:v>
                </c:pt>
                <c:pt idx="8">
                  <c:v>33</c:v>
                </c:pt>
                <c:pt idx="9">
                  <c:v>1</c:v>
                </c:pt>
              </c:numCache>
            </c:numRef>
          </c:val>
          <c:extLst>
            <c:ext xmlns:c16="http://schemas.microsoft.com/office/drawing/2014/chart" uri="{C3380CC4-5D6E-409C-BE32-E72D297353CC}">
              <c16:uniqueId val="{0000000D-0721-4E5F-B757-6FEE9D3D4A4E}"/>
            </c:ext>
          </c:extLst>
        </c:ser>
        <c:ser>
          <c:idx val="4"/>
          <c:order val="4"/>
          <c:tx>
            <c:strRef>
              <c:f>Arkusz1!$F$3</c:f>
              <c:strCache>
                <c:ptCount val="1"/>
                <c:pt idx="0">
                  <c:v>2018</c:v>
                </c:pt>
              </c:strCache>
            </c:strRef>
          </c:tx>
          <c:spPr>
            <a:solidFill>
              <a:srgbClr val="DD8965"/>
            </a:solidFill>
            <a:ln>
              <a:noFill/>
            </a:ln>
            <a:effectLst/>
          </c:spPr>
          <c:invertIfNegative val="0"/>
          <c:dLbls>
            <c:dLbl>
              <c:idx val="1"/>
              <c:layout>
                <c:manualLayout>
                  <c:x val="0"/>
                  <c:y val="-4.879949402225454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ACC-47FB-8740-BFF083889AA2}"/>
                </c:ext>
              </c:extLst>
            </c:dLbl>
            <c:dLbl>
              <c:idx val="8"/>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9848-4128-B32B-51D1E28165BB}"/>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makulatura, papier</c:v>
                </c:pt>
                <c:pt idx="2">
                  <c:v>szkło, butelki, opakowania szklane</c:v>
                </c:pt>
                <c:pt idx="3">
                  <c:v>odpady organiczne, np. fusy od herbaty, obierki ziemniaków, skórki od banana itp.</c:v>
                </c:pt>
                <c:pt idx="4">
                  <c:v>metal, puszki</c:v>
                </c:pt>
                <c:pt idx="5">
                  <c:v>baterie</c:v>
                </c:pt>
                <c:pt idx="6">
                  <c:v>zużyty sprzęt RTV/AGD</c:v>
                </c:pt>
                <c:pt idx="7">
                  <c:v>leki</c:v>
                </c:pt>
                <c:pt idx="8">
                  <c:v>świetlówki</c:v>
                </c:pt>
                <c:pt idx="9">
                  <c:v>inne</c:v>
                </c:pt>
              </c:strCache>
            </c:strRef>
          </c:cat>
          <c:val>
            <c:numRef>
              <c:f>Arkusz1!$F$4:$F$13</c:f>
              <c:numCache>
                <c:formatCode>General</c:formatCode>
                <c:ptCount val="10"/>
                <c:pt idx="0">
                  <c:v>82</c:v>
                </c:pt>
                <c:pt idx="1">
                  <c:v>70</c:v>
                </c:pt>
                <c:pt idx="2">
                  <c:v>81</c:v>
                </c:pt>
                <c:pt idx="3">
                  <c:v>50</c:v>
                </c:pt>
                <c:pt idx="4">
                  <c:v>68</c:v>
                </c:pt>
                <c:pt idx="5">
                  <c:v>55</c:v>
                </c:pt>
                <c:pt idx="6">
                  <c:v>52</c:v>
                </c:pt>
                <c:pt idx="7">
                  <c:v>40</c:v>
                </c:pt>
                <c:pt idx="8">
                  <c:v>43</c:v>
                </c:pt>
                <c:pt idx="9">
                  <c:v>0</c:v>
                </c:pt>
              </c:numCache>
            </c:numRef>
          </c:val>
          <c:extLst>
            <c:ext xmlns:c16="http://schemas.microsoft.com/office/drawing/2014/chart" uri="{C3380CC4-5D6E-409C-BE32-E72D297353CC}">
              <c16:uniqueId val="{0000000F-0721-4E5F-B757-6FEE9D3D4A4E}"/>
            </c:ext>
          </c:extLst>
        </c:ser>
        <c:ser>
          <c:idx val="5"/>
          <c:order val="5"/>
          <c:tx>
            <c:strRef>
              <c:f>Arkusz1!$G$3</c:f>
              <c:strCache>
                <c:ptCount val="1"/>
                <c:pt idx="0">
                  <c:v>2020</c:v>
                </c:pt>
              </c:strCache>
            </c:strRef>
          </c:tx>
          <c:spPr>
            <a:solidFill>
              <a:srgbClr val="A11A16"/>
            </a:solidFill>
            <a:ln>
              <a:noFill/>
            </a:ln>
            <a:effectLst/>
          </c:spPr>
          <c:invertIfNegative val="0"/>
          <c:dLbls>
            <c:dLbl>
              <c:idx val="4"/>
              <c:layout>
                <c:manualLayout>
                  <c:x val="4.3574235572381896E-3"/>
                  <c:y val="-8.9464705536886511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2ACC-47FB-8740-BFF083889AA2}"/>
                </c:ext>
              </c:extLst>
            </c:dLbl>
            <c:dLbl>
              <c:idx val="5"/>
              <c:layout>
                <c:manualLayout>
                  <c:x val="1.4524745190793965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2ACC-47FB-8740-BFF083889AA2}"/>
                </c:ext>
              </c:extLst>
            </c:dLbl>
            <c:dLbl>
              <c:idx val="6"/>
              <c:layout>
                <c:manualLayout>
                  <c:x val="2.904949038158793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2ACC-47FB-8740-BFF083889AA2}"/>
                </c:ext>
              </c:extLst>
            </c:dLbl>
            <c:dLbl>
              <c:idx val="7"/>
              <c:layout>
                <c:manualLayout>
                  <c:x val="2.9049490381586863E-3"/>
                  <c:y val="0"/>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352-40F8-9A57-709CAC2D4CE4}"/>
                </c:ext>
              </c:extLst>
            </c:dLbl>
            <c:dLbl>
              <c:idx val="8"/>
              <c:layout>
                <c:manualLayout>
                  <c:x val="1.45247451907929E-3"/>
                  <c:y val="4.879949402225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2ACC-47FB-8740-BFF083889AA2}"/>
                </c:ext>
              </c:extLst>
            </c:dLbl>
            <c:dLbl>
              <c:idx val="9"/>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B-9848-4128-B32B-51D1E28165BB}"/>
                </c:ext>
              </c:extLst>
            </c:dLbl>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makulatura, papier</c:v>
                </c:pt>
                <c:pt idx="2">
                  <c:v>szkło, butelki, opakowania szklane</c:v>
                </c:pt>
                <c:pt idx="3">
                  <c:v>odpady organiczne, np. fusy od herbaty, obierki ziemniaków, skórki od banana itp.</c:v>
                </c:pt>
                <c:pt idx="4">
                  <c:v>metal, puszki</c:v>
                </c:pt>
                <c:pt idx="5">
                  <c:v>baterie</c:v>
                </c:pt>
                <c:pt idx="6">
                  <c:v>zużyty sprzęt RTV/AGD</c:v>
                </c:pt>
                <c:pt idx="7">
                  <c:v>leki</c:v>
                </c:pt>
                <c:pt idx="8">
                  <c:v>świetlówki</c:v>
                </c:pt>
                <c:pt idx="9">
                  <c:v>inne</c:v>
                </c:pt>
              </c:strCache>
            </c:strRef>
          </c:cat>
          <c:val>
            <c:numRef>
              <c:f>Arkusz1!$G$4:$G$13</c:f>
              <c:numCache>
                <c:formatCode>###0</c:formatCode>
                <c:ptCount val="10"/>
                <c:pt idx="0">
                  <c:v>96.544958753239456</c:v>
                </c:pt>
                <c:pt idx="1">
                  <c:v>90.916034271736734</c:v>
                </c:pt>
                <c:pt idx="2">
                  <c:v>89.775857408020372</c:v>
                </c:pt>
                <c:pt idx="3">
                  <c:v>78.841171766521825</c:v>
                </c:pt>
                <c:pt idx="4">
                  <c:v>68.493269874591846</c:v>
                </c:pt>
                <c:pt idx="5">
                  <c:v>49.567116005989654</c:v>
                </c:pt>
                <c:pt idx="6">
                  <c:v>48.058900607261762</c:v>
                </c:pt>
                <c:pt idx="7" formatCode="###0.0">
                  <c:v>42.070566612188756</c:v>
                </c:pt>
                <c:pt idx="8">
                  <c:v>37.752782205958574</c:v>
                </c:pt>
                <c:pt idx="9" formatCode="###0.0">
                  <c:v>12.946220888718084</c:v>
                </c:pt>
              </c:numCache>
            </c:numRef>
          </c:val>
          <c:extLst>
            <c:ext xmlns:c16="http://schemas.microsoft.com/office/drawing/2014/chart" uri="{C3380CC4-5D6E-409C-BE32-E72D297353CC}">
              <c16:uniqueId val="{0000000C-F663-463D-B3D7-776133F491B6}"/>
            </c:ext>
          </c:extLst>
        </c:ser>
        <c:dLbls>
          <c:showLegendKey val="0"/>
          <c:showVal val="1"/>
          <c:showCatName val="0"/>
          <c:showSerName val="0"/>
          <c:showPercent val="0"/>
          <c:showBubbleSize val="0"/>
        </c:dLbls>
        <c:gapWidth val="119"/>
        <c:overlap val="-10"/>
        <c:axId val="671598104"/>
        <c:axId val="671598888"/>
      </c:barChart>
      <c:catAx>
        <c:axId val="671598104"/>
        <c:scaling>
          <c:orientation val="minMax"/>
        </c:scaling>
        <c:delete val="1"/>
        <c:axPos val="b"/>
        <c:numFmt formatCode="General" sourceLinked="1"/>
        <c:majorTickMark val="out"/>
        <c:minorTickMark val="none"/>
        <c:tickLblPos val="nextTo"/>
        <c:crossAx val="671598888"/>
        <c:crosses val="autoZero"/>
        <c:auto val="1"/>
        <c:lblAlgn val="ctr"/>
        <c:lblOffset val="100"/>
        <c:noMultiLvlLbl val="0"/>
      </c:catAx>
      <c:valAx>
        <c:axId val="671598888"/>
        <c:scaling>
          <c:orientation val="minMax"/>
          <c:min val="0"/>
        </c:scaling>
        <c:delete val="1"/>
        <c:axPos val="l"/>
        <c:numFmt formatCode="0" sourceLinked="1"/>
        <c:majorTickMark val="out"/>
        <c:minorTickMark val="none"/>
        <c:tickLblPos val="nextTo"/>
        <c:crossAx val="671598104"/>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5"/>
        <c:txPr>
          <a:bodyPr rot="0" spcFirstLastPara="1" vertOverflow="ellipsis" vert="horz" wrap="square" anchor="ctr" anchorCtr="1"/>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7880549181759344"/>
          <c:y val="4.3500714317003053E-3"/>
          <c:w val="0.42119450818240656"/>
          <c:h val="0.18461424960595363"/>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mn-lt"/>
              <a:ea typeface="+mn-ea"/>
              <a:cs typeface="+mn-cs"/>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4.7293580143109526E-2"/>
          <c:w val="0.95388930931863047"/>
          <c:h val="0.92715158435696488"/>
        </c:manualLayout>
      </c:layout>
      <c:barChart>
        <c:barDir val="col"/>
        <c:grouping val="clustered"/>
        <c:varyColors val="0"/>
        <c:ser>
          <c:idx val="0"/>
          <c:order val="0"/>
          <c:tx>
            <c:strRef>
              <c:f>Arkusz1!$B$3</c:f>
              <c:strCache>
                <c:ptCount val="1"/>
                <c:pt idx="0">
                  <c:v>ogół</c:v>
                </c:pt>
              </c:strCache>
            </c:strRef>
          </c:tx>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0721-4E5F-B757-6FEE9D3D4A4E}"/>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0721-4E5F-B757-6FEE9D3D4A4E}"/>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0721-4E5F-B757-6FEE9D3D4A4E}"/>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0721-4E5F-B757-6FEE9D3D4A4E}"/>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0721-4E5F-B757-6FEE9D3D4A4E}"/>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makulatura, papier</c:v>
                </c:pt>
                <c:pt idx="2">
                  <c:v>szkło, butelki, opakowania szklane</c:v>
                </c:pt>
                <c:pt idx="3">
                  <c:v>odpady organiczne, np. fusy od herbaty, obierki ziemniaków, skórki od banana itp.</c:v>
                </c:pt>
                <c:pt idx="4">
                  <c:v>metal, puszki</c:v>
                </c:pt>
              </c:strCache>
            </c:strRef>
          </c:cat>
          <c:val>
            <c:numRef>
              <c:f>Arkusz1!$B$4:$B$8</c:f>
              <c:numCache>
                <c:formatCode>0</c:formatCode>
                <c:ptCount val="5"/>
                <c:pt idx="0">
                  <c:v>96.544958753239456</c:v>
                </c:pt>
                <c:pt idx="1">
                  <c:v>90.916034271736734</c:v>
                </c:pt>
                <c:pt idx="2">
                  <c:v>89.775857408020372</c:v>
                </c:pt>
                <c:pt idx="3">
                  <c:v>78.841171766521825</c:v>
                </c:pt>
                <c:pt idx="4">
                  <c:v>68.493269874591846</c:v>
                </c:pt>
              </c:numCache>
            </c:numRef>
          </c:val>
          <c:extLst>
            <c:ext xmlns:c16="http://schemas.microsoft.com/office/drawing/2014/chart" uri="{C3380CC4-5D6E-409C-BE32-E72D297353CC}">
              <c16:uniqueId val="{0000000A-0721-4E5F-B757-6FEE9D3D4A4E}"/>
            </c:ext>
          </c:extLst>
        </c:ser>
        <c:ser>
          <c:idx val="1"/>
          <c:order val="1"/>
          <c:tx>
            <c:strRef>
              <c:f>Arkusz1!$C$3</c:f>
              <c:strCache>
                <c:ptCount val="1"/>
                <c:pt idx="0">
                  <c:v>Mieszkam sam(a)</c:v>
                </c:pt>
              </c:strCache>
            </c:strRef>
          </c:tx>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makulatura, papier</c:v>
                </c:pt>
                <c:pt idx="2">
                  <c:v>szkło, butelki, opakowania szklane</c:v>
                </c:pt>
                <c:pt idx="3">
                  <c:v>odpady organiczne, np. fusy od herbaty, obierki ziemniaków, skórki od banana itp.</c:v>
                </c:pt>
                <c:pt idx="4">
                  <c:v>metal, puszki</c:v>
                </c:pt>
              </c:strCache>
            </c:strRef>
          </c:cat>
          <c:val>
            <c:numRef>
              <c:f>Arkusz1!$C$4:$C$8</c:f>
              <c:numCache>
                <c:formatCode>0</c:formatCode>
                <c:ptCount val="5"/>
                <c:pt idx="0">
                  <c:v>96.379762332980974</c:v>
                </c:pt>
                <c:pt idx="1">
                  <c:v>93.328520692266295</c:v>
                </c:pt>
                <c:pt idx="2">
                  <c:v>91.687577334854993</c:v>
                </c:pt>
                <c:pt idx="3">
                  <c:v>76.812339981128403</c:v>
                </c:pt>
                <c:pt idx="4">
                  <c:v>63.856964004242599</c:v>
                </c:pt>
              </c:numCache>
            </c:numRef>
          </c:val>
          <c:extLst>
            <c:ext xmlns:c16="http://schemas.microsoft.com/office/drawing/2014/chart" uri="{C3380CC4-5D6E-409C-BE32-E72D297353CC}">
              <c16:uniqueId val="{0000000B-0721-4E5F-B757-6FEE9D3D4A4E}"/>
            </c:ext>
          </c:extLst>
        </c:ser>
        <c:ser>
          <c:idx val="2"/>
          <c:order val="2"/>
          <c:tx>
            <c:strRef>
              <c:f>Arkusz1!$D$3</c:f>
              <c:strCache>
                <c:ptCount val="1"/>
                <c:pt idx="0">
                  <c:v>2 osoby</c:v>
                </c:pt>
              </c:strCache>
            </c:strRef>
          </c:tx>
          <c:spPr>
            <a:solidFill>
              <a:srgbClr val="B3E5E5"/>
            </a:solidFill>
            <a:ln>
              <a:noFill/>
            </a:ln>
            <a:effectLst/>
          </c:spPr>
          <c:invertIfNegative val="0"/>
          <c:dLbls>
            <c:dLbl>
              <c:idx val="0"/>
              <c:layout>
                <c:manualLayout>
                  <c:x val="0"/>
                  <c:y val="2.43997470111270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makulatura, papier</c:v>
                </c:pt>
                <c:pt idx="2">
                  <c:v>szkło, butelki, opakowania szklane</c:v>
                </c:pt>
                <c:pt idx="3">
                  <c:v>odpady organiczne, np. fusy od herbaty, obierki ziemniaków, skórki od banana itp.</c:v>
                </c:pt>
                <c:pt idx="4">
                  <c:v>metal, puszki</c:v>
                </c:pt>
              </c:strCache>
            </c:strRef>
          </c:cat>
          <c:val>
            <c:numRef>
              <c:f>Arkusz1!$D$4:$D$8</c:f>
              <c:numCache>
                <c:formatCode>0</c:formatCode>
                <c:ptCount val="5"/>
                <c:pt idx="0">
                  <c:v>95.760751907050789</c:v>
                </c:pt>
                <c:pt idx="1">
                  <c:v>91.951896795277989</c:v>
                </c:pt>
                <c:pt idx="2">
                  <c:v>90.785989495399718</c:v>
                </c:pt>
                <c:pt idx="3">
                  <c:v>78.080740518712929</c:v>
                </c:pt>
                <c:pt idx="4">
                  <c:v>63.461854465209321</c:v>
                </c:pt>
              </c:numCache>
            </c:numRef>
          </c:val>
          <c:extLst>
            <c:ext xmlns:c16="http://schemas.microsoft.com/office/drawing/2014/chart" uri="{C3380CC4-5D6E-409C-BE32-E72D297353CC}">
              <c16:uniqueId val="{0000000C-0721-4E5F-B757-6FEE9D3D4A4E}"/>
            </c:ext>
          </c:extLst>
        </c:ser>
        <c:ser>
          <c:idx val="3"/>
          <c:order val="3"/>
          <c:tx>
            <c:strRef>
              <c:f>Arkusz1!$E$3</c:f>
              <c:strCache>
                <c:ptCount val="1"/>
                <c:pt idx="0">
                  <c:v>3 osoby</c:v>
                </c:pt>
              </c:strCache>
            </c:strRef>
          </c:tx>
          <c:spPr>
            <a:solidFill>
              <a:srgbClr val="42BEBD"/>
            </a:solidFill>
            <a:ln>
              <a:noFill/>
            </a:ln>
            <a:effectLst/>
          </c:spPr>
          <c:invertIfNegative val="0"/>
          <c:dLbls>
            <c:dLbl>
              <c:idx val="0"/>
              <c:layout>
                <c:manualLayout>
                  <c:x val="0"/>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makulatura, papier</c:v>
                </c:pt>
                <c:pt idx="2">
                  <c:v>szkło, butelki, opakowania szklane</c:v>
                </c:pt>
                <c:pt idx="3">
                  <c:v>odpady organiczne, np. fusy od herbaty, obierki ziemniaków, skórki od banana itp.</c:v>
                </c:pt>
                <c:pt idx="4">
                  <c:v>metal, puszki</c:v>
                </c:pt>
              </c:strCache>
            </c:strRef>
          </c:cat>
          <c:val>
            <c:numRef>
              <c:f>Arkusz1!$E$4:$E$8</c:f>
              <c:numCache>
                <c:formatCode>0</c:formatCode>
                <c:ptCount val="5"/>
                <c:pt idx="0">
                  <c:v>97.596999420015266</c:v>
                </c:pt>
                <c:pt idx="1">
                  <c:v>87.610691854878752</c:v>
                </c:pt>
                <c:pt idx="2">
                  <c:v>91.033913947065201</c:v>
                </c:pt>
                <c:pt idx="3">
                  <c:v>78.716168656830405</c:v>
                </c:pt>
                <c:pt idx="4">
                  <c:v>73.285216709022265</c:v>
                </c:pt>
              </c:numCache>
            </c:numRef>
          </c:val>
          <c:extLst>
            <c:ext xmlns:c16="http://schemas.microsoft.com/office/drawing/2014/chart" uri="{C3380CC4-5D6E-409C-BE32-E72D297353CC}">
              <c16:uniqueId val="{0000000D-0721-4E5F-B757-6FEE9D3D4A4E}"/>
            </c:ext>
          </c:extLst>
        </c:ser>
        <c:ser>
          <c:idx val="4"/>
          <c:order val="4"/>
          <c:tx>
            <c:strRef>
              <c:f>Arkusz1!$F$3</c:f>
              <c:strCache>
                <c:ptCount val="1"/>
                <c:pt idx="0">
                  <c:v>4 osoby</c:v>
                </c:pt>
              </c:strCache>
            </c:strRef>
          </c:tx>
          <c:spPr>
            <a:solidFill>
              <a:srgbClr val="318F8E"/>
            </a:solidFill>
            <a:ln>
              <a:noFill/>
            </a:ln>
            <a:effectLst/>
          </c:spPr>
          <c:invertIfNegative val="0"/>
          <c:dLbls>
            <c:dLbl>
              <c:idx val="1"/>
              <c:layout>
                <c:manualLayout>
                  <c:x val="0"/>
                  <c:y val="-4.879949402225454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ACC-47FB-8740-BFF083889AA2}"/>
                </c:ext>
              </c:extLst>
            </c:dLbl>
            <c:dLbl>
              <c:idx val="8"/>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9848-4128-B32B-51D1E28165BB}"/>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makulatura, papier</c:v>
                </c:pt>
                <c:pt idx="2">
                  <c:v>szkło, butelki, opakowania szklane</c:v>
                </c:pt>
                <c:pt idx="3">
                  <c:v>odpady organiczne, np. fusy od herbaty, obierki ziemniaków, skórki od banana itp.</c:v>
                </c:pt>
                <c:pt idx="4">
                  <c:v>metal, puszki</c:v>
                </c:pt>
              </c:strCache>
            </c:strRef>
          </c:cat>
          <c:val>
            <c:numRef>
              <c:f>Arkusz1!$F$4:$F$8</c:f>
              <c:numCache>
                <c:formatCode>0</c:formatCode>
                <c:ptCount val="5"/>
                <c:pt idx="0">
                  <c:v>99.477385710063317</c:v>
                </c:pt>
                <c:pt idx="1">
                  <c:v>94.288899938266439</c:v>
                </c:pt>
                <c:pt idx="2">
                  <c:v>89.350347259688249</c:v>
                </c:pt>
                <c:pt idx="3">
                  <c:v>83.579153338727423</c:v>
                </c:pt>
                <c:pt idx="4">
                  <c:v>76.033717124085015</c:v>
                </c:pt>
              </c:numCache>
            </c:numRef>
          </c:val>
          <c:extLst>
            <c:ext xmlns:c16="http://schemas.microsoft.com/office/drawing/2014/chart" uri="{C3380CC4-5D6E-409C-BE32-E72D297353CC}">
              <c16:uniqueId val="{0000000F-0721-4E5F-B757-6FEE9D3D4A4E}"/>
            </c:ext>
          </c:extLst>
        </c:ser>
        <c:ser>
          <c:idx val="5"/>
          <c:order val="5"/>
          <c:tx>
            <c:strRef>
              <c:f>Arkusz1!$G$3</c:f>
              <c:strCache>
                <c:ptCount val="1"/>
                <c:pt idx="0">
                  <c:v>5 i więcej osób</c:v>
                </c:pt>
              </c:strCache>
            </c:strRef>
          </c:tx>
          <c:spPr>
            <a:solidFill>
              <a:srgbClr val="004A68"/>
            </a:solidFill>
            <a:ln>
              <a:noFill/>
            </a:ln>
            <a:effectLst/>
          </c:spPr>
          <c:invertIfNegative val="0"/>
          <c:dLbls>
            <c:dLbl>
              <c:idx val="4"/>
              <c:layout>
                <c:manualLayout>
                  <c:x val="4.3574235572381896E-3"/>
                  <c:y val="-8.9464705536886511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2ACC-47FB-8740-BFF083889AA2}"/>
                </c:ext>
              </c:extLst>
            </c:dLbl>
            <c:dLbl>
              <c:idx val="5"/>
              <c:layout>
                <c:manualLayout>
                  <c:x val="1.4524745190793965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2ACC-47FB-8740-BFF083889AA2}"/>
                </c:ext>
              </c:extLst>
            </c:dLbl>
            <c:dLbl>
              <c:idx val="6"/>
              <c:layout>
                <c:manualLayout>
                  <c:x val="2.904949038158793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2ACC-47FB-8740-BFF083889AA2}"/>
                </c:ext>
              </c:extLst>
            </c:dLbl>
            <c:dLbl>
              <c:idx val="7"/>
              <c:layout>
                <c:manualLayout>
                  <c:x val="2.9049490381586863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352-40F8-9A57-709CAC2D4CE4}"/>
                </c:ext>
              </c:extLst>
            </c:dLbl>
            <c:dLbl>
              <c:idx val="8"/>
              <c:layout>
                <c:manualLayout>
                  <c:x val="1.45247451907929E-3"/>
                  <c:y val="4.879949402225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makulatura, papier</c:v>
                </c:pt>
                <c:pt idx="2">
                  <c:v>szkło, butelki, opakowania szklane</c:v>
                </c:pt>
                <c:pt idx="3">
                  <c:v>odpady organiczne, np. fusy od herbaty, obierki ziemniaków, skórki od banana itp.</c:v>
                </c:pt>
                <c:pt idx="4">
                  <c:v>metal, puszki</c:v>
                </c:pt>
              </c:strCache>
            </c:strRef>
          </c:cat>
          <c:val>
            <c:numRef>
              <c:f>Arkusz1!$G$4:$G$8</c:f>
              <c:numCache>
                <c:formatCode>0</c:formatCode>
                <c:ptCount val="5"/>
                <c:pt idx="0">
                  <c:v>91.839493381330101</c:v>
                </c:pt>
                <c:pt idx="1">
                  <c:v>87.664145007269639</c:v>
                </c:pt>
                <c:pt idx="2">
                  <c:v>84.98694579086964</c:v>
                </c:pt>
                <c:pt idx="3">
                  <c:v>73.602258354432465</c:v>
                </c:pt>
                <c:pt idx="4">
                  <c:v>60.539712367441709</c:v>
                </c:pt>
              </c:numCache>
            </c:numRef>
          </c:val>
          <c:extLst>
            <c:ext xmlns:c16="http://schemas.microsoft.com/office/drawing/2014/chart" uri="{C3380CC4-5D6E-409C-BE32-E72D297353CC}">
              <c16:uniqueId val="{0000000C-F663-463D-B3D7-776133F491B6}"/>
            </c:ext>
          </c:extLst>
        </c:ser>
        <c:dLbls>
          <c:showLegendKey val="0"/>
          <c:showVal val="1"/>
          <c:showCatName val="0"/>
          <c:showSerName val="0"/>
          <c:showPercent val="0"/>
          <c:showBubbleSize val="0"/>
        </c:dLbls>
        <c:gapWidth val="324"/>
        <c:overlap val="-10"/>
        <c:axId val="671598104"/>
        <c:axId val="671598888"/>
      </c:barChart>
      <c:catAx>
        <c:axId val="671598104"/>
        <c:scaling>
          <c:orientation val="minMax"/>
        </c:scaling>
        <c:delete val="1"/>
        <c:axPos val="b"/>
        <c:numFmt formatCode="General" sourceLinked="1"/>
        <c:majorTickMark val="out"/>
        <c:minorTickMark val="none"/>
        <c:tickLblPos val="nextTo"/>
        <c:crossAx val="671598888"/>
        <c:crosses val="autoZero"/>
        <c:auto val="1"/>
        <c:lblAlgn val="ctr"/>
        <c:lblOffset val="100"/>
        <c:noMultiLvlLbl val="0"/>
      </c:catAx>
      <c:valAx>
        <c:axId val="671598888"/>
        <c:scaling>
          <c:orientation val="minMax"/>
          <c:min val="0"/>
        </c:scaling>
        <c:delete val="1"/>
        <c:axPos val="l"/>
        <c:numFmt formatCode="0" sourceLinked="1"/>
        <c:majorTickMark val="out"/>
        <c:minorTickMark val="none"/>
        <c:tickLblPos val="nextTo"/>
        <c:crossAx val="67159810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25083479117028407"/>
          <c:w val="0.95388930931863047"/>
          <c:h val="0.72360947737630765"/>
        </c:manualLayout>
      </c:layout>
      <c:barChart>
        <c:barDir val="col"/>
        <c:grouping val="clustered"/>
        <c:varyColors val="0"/>
        <c:ser>
          <c:idx val="0"/>
          <c:order val="0"/>
          <c:tx>
            <c:strRef>
              <c:f>Arkusz1!$B$3</c:f>
              <c:strCache>
                <c:ptCount val="1"/>
                <c:pt idx="0">
                  <c:v>ogół</c:v>
                </c:pt>
              </c:strCache>
            </c:strRef>
          </c:tx>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BE46-4CDE-B5D7-752412139AEC}"/>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BE46-4CDE-B5D7-752412139AEC}"/>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BE46-4CDE-B5D7-752412139AEC}"/>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BE46-4CDE-B5D7-752412139AEC}"/>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BE46-4CDE-B5D7-752412139AEC}"/>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Arkusz1!$A$9:$A$13</c:f>
              <c:strCache>
                <c:ptCount val="5"/>
                <c:pt idx="0">
                  <c:v>baterie</c:v>
                </c:pt>
                <c:pt idx="1">
                  <c:v>zużyty sprzęt RTV/AGD</c:v>
                </c:pt>
                <c:pt idx="2">
                  <c:v>leki</c:v>
                </c:pt>
                <c:pt idx="3">
                  <c:v>świetlówki</c:v>
                </c:pt>
                <c:pt idx="4">
                  <c:v>inne</c:v>
                </c:pt>
              </c:strCache>
            </c:strRef>
          </c:cat>
          <c:val>
            <c:numRef>
              <c:f>Arkusz1!$B$9:$B$13</c:f>
              <c:numCache>
                <c:formatCode>0</c:formatCode>
                <c:ptCount val="5"/>
                <c:pt idx="0">
                  <c:v>49.567116005989654</c:v>
                </c:pt>
                <c:pt idx="1">
                  <c:v>48.058900607261762</c:v>
                </c:pt>
                <c:pt idx="2">
                  <c:v>42.070566612188756</c:v>
                </c:pt>
                <c:pt idx="3">
                  <c:v>37.752782205958574</c:v>
                </c:pt>
                <c:pt idx="4">
                  <c:v>12.946220888718084</c:v>
                </c:pt>
              </c:numCache>
            </c:numRef>
          </c:val>
          <c:extLst>
            <c:ext xmlns:c16="http://schemas.microsoft.com/office/drawing/2014/chart" uri="{C3380CC4-5D6E-409C-BE32-E72D297353CC}">
              <c16:uniqueId val="{0000000A-BE46-4CDE-B5D7-752412139AEC}"/>
            </c:ext>
          </c:extLst>
        </c:ser>
        <c:ser>
          <c:idx val="1"/>
          <c:order val="1"/>
          <c:tx>
            <c:strRef>
              <c:f>Arkusz1!$C$3</c:f>
              <c:strCache>
                <c:ptCount val="1"/>
                <c:pt idx="0">
                  <c:v>Mieszkam sam(a)</c:v>
                </c:pt>
              </c:strCache>
            </c:strRef>
          </c:tx>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Arkusz1!$A$9:$A$13</c:f>
              <c:strCache>
                <c:ptCount val="5"/>
                <c:pt idx="0">
                  <c:v>baterie</c:v>
                </c:pt>
                <c:pt idx="1">
                  <c:v>zużyty sprzęt RTV/AGD</c:v>
                </c:pt>
                <c:pt idx="2">
                  <c:v>leki</c:v>
                </c:pt>
                <c:pt idx="3">
                  <c:v>świetlówki</c:v>
                </c:pt>
                <c:pt idx="4">
                  <c:v>inne</c:v>
                </c:pt>
              </c:strCache>
            </c:strRef>
          </c:cat>
          <c:val>
            <c:numRef>
              <c:f>Arkusz1!$C$9:$C$13</c:f>
              <c:numCache>
                <c:formatCode>0</c:formatCode>
                <c:ptCount val="5"/>
                <c:pt idx="0">
                  <c:v>47.84225833716232</c:v>
                </c:pt>
                <c:pt idx="1">
                  <c:v>44.276610472907649</c:v>
                </c:pt>
                <c:pt idx="2">
                  <c:v>42.424643012526502</c:v>
                </c:pt>
                <c:pt idx="3">
                  <c:v>37.426308434520635</c:v>
                </c:pt>
                <c:pt idx="4">
                  <c:v>8.7896898491294362</c:v>
                </c:pt>
              </c:numCache>
            </c:numRef>
          </c:val>
          <c:extLst>
            <c:ext xmlns:c16="http://schemas.microsoft.com/office/drawing/2014/chart" uri="{C3380CC4-5D6E-409C-BE32-E72D297353CC}">
              <c16:uniqueId val="{0000000B-BE46-4CDE-B5D7-752412139AEC}"/>
            </c:ext>
          </c:extLst>
        </c:ser>
        <c:ser>
          <c:idx val="2"/>
          <c:order val="2"/>
          <c:tx>
            <c:strRef>
              <c:f>Arkusz1!$D$3</c:f>
              <c:strCache>
                <c:ptCount val="1"/>
                <c:pt idx="0">
                  <c:v>2 osoby</c:v>
                </c:pt>
              </c:strCache>
            </c:strRef>
          </c:tx>
          <c:spPr>
            <a:solidFill>
              <a:srgbClr val="B3E5E5"/>
            </a:solidFill>
            <a:ln>
              <a:noFill/>
            </a:ln>
            <a:effectLst/>
          </c:spPr>
          <c:invertIfNegative val="0"/>
          <c:dLbls>
            <c:dLbl>
              <c:idx val="0"/>
              <c:layout>
                <c:manualLayout>
                  <c:x val="0"/>
                  <c:y val="2.43997470111270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BE46-4CDE-B5D7-752412139AEC}"/>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Arkusz1!$A$9:$A$13</c:f>
              <c:strCache>
                <c:ptCount val="5"/>
                <c:pt idx="0">
                  <c:v>baterie</c:v>
                </c:pt>
                <c:pt idx="1">
                  <c:v>zużyty sprzęt RTV/AGD</c:v>
                </c:pt>
                <c:pt idx="2">
                  <c:v>leki</c:v>
                </c:pt>
                <c:pt idx="3">
                  <c:v>świetlówki</c:v>
                </c:pt>
                <c:pt idx="4">
                  <c:v>inne</c:v>
                </c:pt>
              </c:strCache>
            </c:strRef>
          </c:cat>
          <c:val>
            <c:numRef>
              <c:f>Arkusz1!$D$9:$D$13</c:f>
              <c:numCache>
                <c:formatCode>0</c:formatCode>
                <c:ptCount val="5"/>
                <c:pt idx="0">
                  <c:v>46.51584109495198</c:v>
                </c:pt>
                <c:pt idx="1">
                  <c:v>45.060712402410289</c:v>
                </c:pt>
                <c:pt idx="2">
                  <c:v>35.894246741202558</c:v>
                </c:pt>
                <c:pt idx="3">
                  <c:v>33.424285801248018</c:v>
                </c:pt>
                <c:pt idx="4">
                  <c:v>14.658541465443376</c:v>
                </c:pt>
              </c:numCache>
            </c:numRef>
          </c:val>
          <c:extLst>
            <c:ext xmlns:c16="http://schemas.microsoft.com/office/drawing/2014/chart" uri="{C3380CC4-5D6E-409C-BE32-E72D297353CC}">
              <c16:uniqueId val="{0000000D-BE46-4CDE-B5D7-752412139AEC}"/>
            </c:ext>
          </c:extLst>
        </c:ser>
        <c:ser>
          <c:idx val="3"/>
          <c:order val="3"/>
          <c:tx>
            <c:strRef>
              <c:f>Arkusz1!$E$3</c:f>
              <c:strCache>
                <c:ptCount val="1"/>
                <c:pt idx="0">
                  <c:v>3 osoby</c:v>
                </c:pt>
              </c:strCache>
            </c:strRef>
          </c:tx>
          <c:spPr>
            <a:solidFill>
              <a:srgbClr val="42BEBD"/>
            </a:solidFill>
            <a:ln>
              <a:noFill/>
            </a:ln>
            <a:effectLst/>
          </c:spPr>
          <c:invertIfNegative val="0"/>
          <c:dLbls>
            <c:dLbl>
              <c:idx val="0"/>
              <c:layout>
                <c:manualLayout>
                  <c:x val="0"/>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BE46-4CDE-B5D7-752412139AEC}"/>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Arkusz1!$A$9:$A$13</c:f>
              <c:strCache>
                <c:ptCount val="5"/>
                <c:pt idx="0">
                  <c:v>baterie</c:v>
                </c:pt>
                <c:pt idx="1">
                  <c:v>zużyty sprzęt RTV/AGD</c:v>
                </c:pt>
                <c:pt idx="2">
                  <c:v>leki</c:v>
                </c:pt>
                <c:pt idx="3">
                  <c:v>świetlówki</c:v>
                </c:pt>
                <c:pt idx="4">
                  <c:v>inne</c:v>
                </c:pt>
              </c:strCache>
            </c:strRef>
          </c:cat>
          <c:val>
            <c:numRef>
              <c:f>Arkusz1!$E$9:$E$13</c:f>
              <c:numCache>
                <c:formatCode>0</c:formatCode>
                <c:ptCount val="5"/>
                <c:pt idx="0">
                  <c:v>58.842153526700749</c:v>
                </c:pt>
                <c:pt idx="1">
                  <c:v>58.202740865101262</c:v>
                </c:pt>
                <c:pt idx="2">
                  <c:v>53.355149087787048</c:v>
                </c:pt>
                <c:pt idx="3">
                  <c:v>46.153509796194257</c:v>
                </c:pt>
                <c:pt idx="4">
                  <c:v>14.060434068296704</c:v>
                </c:pt>
              </c:numCache>
            </c:numRef>
          </c:val>
          <c:extLst>
            <c:ext xmlns:c16="http://schemas.microsoft.com/office/drawing/2014/chart" uri="{C3380CC4-5D6E-409C-BE32-E72D297353CC}">
              <c16:uniqueId val="{0000000F-BE46-4CDE-B5D7-752412139AEC}"/>
            </c:ext>
          </c:extLst>
        </c:ser>
        <c:ser>
          <c:idx val="4"/>
          <c:order val="4"/>
          <c:tx>
            <c:strRef>
              <c:f>Arkusz1!$F$3</c:f>
              <c:strCache>
                <c:ptCount val="1"/>
                <c:pt idx="0">
                  <c:v>4 osoby</c:v>
                </c:pt>
              </c:strCache>
            </c:strRef>
          </c:tx>
          <c:spPr>
            <a:solidFill>
              <a:srgbClr val="318F8E"/>
            </a:solidFill>
            <a:ln>
              <a:noFill/>
            </a:ln>
            <a:effectLst/>
          </c:spPr>
          <c:invertIfNegative val="0"/>
          <c:dLbls>
            <c:dLbl>
              <c:idx val="1"/>
              <c:layout>
                <c:manualLayout>
                  <c:x val="0"/>
                  <c:y val="-4.879949402225454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BE46-4CDE-B5D7-752412139AEC}"/>
                </c:ext>
              </c:extLst>
            </c:dLbl>
            <c:dLbl>
              <c:idx val="8"/>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11-BE46-4CDE-B5D7-752412139AEC}"/>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Arkusz1!$A$9:$A$13</c:f>
              <c:strCache>
                <c:ptCount val="5"/>
                <c:pt idx="0">
                  <c:v>baterie</c:v>
                </c:pt>
                <c:pt idx="1">
                  <c:v>zużyty sprzęt RTV/AGD</c:v>
                </c:pt>
                <c:pt idx="2">
                  <c:v>leki</c:v>
                </c:pt>
                <c:pt idx="3">
                  <c:v>świetlówki</c:v>
                </c:pt>
                <c:pt idx="4">
                  <c:v>inne</c:v>
                </c:pt>
              </c:strCache>
            </c:strRef>
          </c:cat>
          <c:val>
            <c:numRef>
              <c:f>Arkusz1!$F$9:$F$13</c:f>
              <c:numCache>
                <c:formatCode>0</c:formatCode>
                <c:ptCount val="5"/>
                <c:pt idx="0">
                  <c:v>51.983532304597247</c:v>
                </c:pt>
                <c:pt idx="1">
                  <c:v>50.354624030960117</c:v>
                </c:pt>
                <c:pt idx="2">
                  <c:v>44.331350543413379</c:v>
                </c:pt>
                <c:pt idx="3">
                  <c:v>39.726318274939338</c:v>
                </c:pt>
                <c:pt idx="4">
                  <c:v>15.973340292323035</c:v>
                </c:pt>
              </c:numCache>
            </c:numRef>
          </c:val>
          <c:extLst>
            <c:ext xmlns:c16="http://schemas.microsoft.com/office/drawing/2014/chart" uri="{C3380CC4-5D6E-409C-BE32-E72D297353CC}">
              <c16:uniqueId val="{00000012-BE46-4CDE-B5D7-752412139AEC}"/>
            </c:ext>
          </c:extLst>
        </c:ser>
        <c:ser>
          <c:idx val="5"/>
          <c:order val="5"/>
          <c:tx>
            <c:strRef>
              <c:f>Arkusz1!$G$3</c:f>
              <c:strCache>
                <c:ptCount val="1"/>
                <c:pt idx="0">
                  <c:v>5 i więcej osób</c:v>
                </c:pt>
              </c:strCache>
            </c:strRef>
          </c:tx>
          <c:spPr>
            <a:solidFill>
              <a:srgbClr val="004A68"/>
            </a:solidFill>
            <a:ln>
              <a:noFill/>
            </a:ln>
            <a:effectLst/>
          </c:spPr>
          <c:invertIfNegative val="0"/>
          <c:dLbls>
            <c:dLbl>
              <c:idx val="4"/>
              <c:layout>
                <c:manualLayout>
                  <c:x val="4.3574235572381896E-3"/>
                  <c:y val="-8.9464705536886511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BE46-4CDE-B5D7-752412139AEC}"/>
                </c:ext>
              </c:extLst>
            </c:dLbl>
            <c:dLbl>
              <c:idx val="5"/>
              <c:layout>
                <c:manualLayout>
                  <c:x val="1.4524745190793965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BE46-4CDE-B5D7-752412139AEC}"/>
                </c:ext>
              </c:extLst>
            </c:dLbl>
            <c:dLbl>
              <c:idx val="6"/>
              <c:layout>
                <c:manualLayout>
                  <c:x val="2.904949038158793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BE46-4CDE-B5D7-752412139AEC}"/>
                </c:ext>
              </c:extLst>
            </c:dLbl>
            <c:dLbl>
              <c:idx val="7"/>
              <c:layout>
                <c:manualLayout>
                  <c:x val="2.9049490381586863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BE46-4CDE-B5D7-752412139AEC}"/>
                </c:ext>
              </c:extLst>
            </c:dLbl>
            <c:dLbl>
              <c:idx val="8"/>
              <c:layout>
                <c:manualLayout>
                  <c:x val="1.45247451907929E-3"/>
                  <c:y val="4.879949402225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BE46-4CDE-B5D7-752412139AEC}"/>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Arkusz1!$A$9:$A$13</c:f>
              <c:strCache>
                <c:ptCount val="5"/>
                <c:pt idx="0">
                  <c:v>baterie</c:v>
                </c:pt>
                <c:pt idx="1">
                  <c:v>zużyty sprzęt RTV/AGD</c:v>
                </c:pt>
                <c:pt idx="2">
                  <c:v>leki</c:v>
                </c:pt>
                <c:pt idx="3">
                  <c:v>świetlówki</c:v>
                </c:pt>
                <c:pt idx="4">
                  <c:v>inne</c:v>
                </c:pt>
              </c:strCache>
            </c:strRef>
          </c:cat>
          <c:val>
            <c:numRef>
              <c:f>Arkusz1!$G$9:$G$13</c:f>
              <c:numCache>
                <c:formatCode>0</c:formatCode>
                <c:ptCount val="5"/>
                <c:pt idx="0">
                  <c:v>34.858421557501849</c:v>
                </c:pt>
                <c:pt idx="1">
                  <c:v>33.309935950990088</c:v>
                </c:pt>
                <c:pt idx="2">
                  <c:v>29.190616662476316</c:v>
                </c:pt>
                <c:pt idx="3">
                  <c:v>26.774608265202133</c:v>
                </c:pt>
                <c:pt idx="4">
                  <c:v>6.6990969900090374</c:v>
                </c:pt>
              </c:numCache>
            </c:numRef>
          </c:val>
          <c:extLst>
            <c:ext xmlns:c16="http://schemas.microsoft.com/office/drawing/2014/chart" uri="{C3380CC4-5D6E-409C-BE32-E72D297353CC}">
              <c16:uniqueId val="{00000018-BE46-4CDE-B5D7-752412139AEC}"/>
            </c:ext>
          </c:extLst>
        </c:ser>
        <c:dLbls>
          <c:showLegendKey val="0"/>
          <c:showVal val="1"/>
          <c:showCatName val="0"/>
          <c:showSerName val="0"/>
          <c:showPercent val="0"/>
          <c:showBubbleSize val="0"/>
        </c:dLbls>
        <c:gapWidth val="324"/>
        <c:overlap val="-10"/>
        <c:axId val="671598104"/>
        <c:axId val="671598888"/>
      </c:barChart>
      <c:catAx>
        <c:axId val="671598104"/>
        <c:scaling>
          <c:orientation val="minMax"/>
        </c:scaling>
        <c:delete val="1"/>
        <c:axPos val="b"/>
        <c:numFmt formatCode="General" sourceLinked="1"/>
        <c:majorTickMark val="out"/>
        <c:minorTickMark val="none"/>
        <c:tickLblPos val="nextTo"/>
        <c:crossAx val="671598888"/>
        <c:crosses val="autoZero"/>
        <c:auto val="1"/>
        <c:lblAlgn val="ctr"/>
        <c:lblOffset val="100"/>
        <c:noMultiLvlLbl val="0"/>
      </c:catAx>
      <c:valAx>
        <c:axId val="671598888"/>
        <c:scaling>
          <c:orientation val="minMax"/>
          <c:min val="0"/>
        </c:scaling>
        <c:delete val="1"/>
        <c:axPos val="l"/>
        <c:numFmt formatCode="0" sourceLinked="1"/>
        <c:majorTickMark val="out"/>
        <c:minorTickMark val="none"/>
        <c:tickLblPos val="nextTo"/>
        <c:crossAx val="67159810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4.7293580143109526E-2"/>
          <c:w val="0.95388930931863047"/>
          <c:h val="0.92715158435696488"/>
        </c:manualLayout>
      </c:layout>
      <c:barChart>
        <c:barDir val="col"/>
        <c:grouping val="clustered"/>
        <c:varyColors val="0"/>
        <c:ser>
          <c:idx val="0"/>
          <c:order val="0"/>
          <c:tx>
            <c:strRef>
              <c:f>Arkusz1!$B$3</c:f>
              <c:strCache>
                <c:ptCount val="1"/>
                <c:pt idx="0">
                  <c:v>ogół</c:v>
                </c:pt>
              </c:strCache>
            </c:strRef>
          </c:tx>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0721-4E5F-B757-6FEE9D3D4A4E}"/>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0721-4E5F-B757-6FEE9D3D4A4E}"/>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0721-4E5F-B757-6FEE9D3D4A4E}"/>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0721-4E5F-B757-6FEE9D3D4A4E}"/>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0721-4E5F-B757-6FEE9D3D4A4E}"/>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makulatura, papier</c:v>
                </c:pt>
                <c:pt idx="2">
                  <c:v>szkło, butelki, opakowania szklane</c:v>
                </c:pt>
                <c:pt idx="3">
                  <c:v>odpady organiczne, np. fusy od herbaty, obierki ziemniaków, skórki od banana itp.</c:v>
                </c:pt>
                <c:pt idx="4">
                  <c:v>metal, puszki</c:v>
                </c:pt>
              </c:strCache>
            </c:strRef>
          </c:cat>
          <c:val>
            <c:numRef>
              <c:f>Arkusz1!$B$4:$B$8</c:f>
              <c:numCache>
                <c:formatCode>0</c:formatCode>
                <c:ptCount val="5"/>
                <c:pt idx="0">
                  <c:v>96.544958753239456</c:v>
                </c:pt>
                <c:pt idx="1">
                  <c:v>90.916034271736734</c:v>
                </c:pt>
                <c:pt idx="2">
                  <c:v>89.775857408020372</c:v>
                </c:pt>
                <c:pt idx="3">
                  <c:v>78.841171766521825</c:v>
                </c:pt>
                <c:pt idx="4">
                  <c:v>68.493269874591846</c:v>
                </c:pt>
              </c:numCache>
            </c:numRef>
          </c:val>
          <c:extLst>
            <c:ext xmlns:c16="http://schemas.microsoft.com/office/drawing/2014/chart" uri="{C3380CC4-5D6E-409C-BE32-E72D297353CC}">
              <c16:uniqueId val="{0000000A-0721-4E5F-B757-6FEE9D3D4A4E}"/>
            </c:ext>
          </c:extLst>
        </c:ser>
        <c:ser>
          <c:idx val="1"/>
          <c:order val="1"/>
          <c:tx>
            <c:strRef>
              <c:f>Arkusz1!$C$3</c:f>
              <c:strCache>
                <c:ptCount val="1"/>
                <c:pt idx="0">
                  <c:v>Do 1500 zł</c:v>
                </c:pt>
              </c:strCache>
            </c:strRef>
          </c:tx>
          <c:spPr>
            <a:solidFill>
              <a:srgbClr val="FFCA2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makulatura, papier</c:v>
                </c:pt>
                <c:pt idx="2">
                  <c:v>szkło, butelki, opakowania szklane</c:v>
                </c:pt>
                <c:pt idx="3">
                  <c:v>odpady organiczne, np. fusy od herbaty, obierki ziemniaków, skórki od banana itp.</c:v>
                </c:pt>
                <c:pt idx="4">
                  <c:v>metal, puszki</c:v>
                </c:pt>
              </c:strCache>
            </c:strRef>
          </c:cat>
          <c:val>
            <c:numRef>
              <c:f>Arkusz1!$C$4:$C$8</c:f>
              <c:numCache>
                <c:formatCode>0</c:formatCode>
                <c:ptCount val="5"/>
                <c:pt idx="0">
                  <c:v>96.265415144046401</c:v>
                </c:pt>
                <c:pt idx="1">
                  <c:v>86.316056251476994</c:v>
                </c:pt>
                <c:pt idx="2">
                  <c:v>87.656449329642697</c:v>
                </c:pt>
                <c:pt idx="3">
                  <c:v>76.697406403474403</c:v>
                </c:pt>
                <c:pt idx="4">
                  <c:v>65.981463953857599</c:v>
                </c:pt>
              </c:numCache>
            </c:numRef>
          </c:val>
          <c:extLst>
            <c:ext xmlns:c16="http://schemas.microsoft.com/office/drawing/2014/chart" uri="{C3380CC4-5D6E-409C-BE32-E72D297353CC}">
              <c16:uniqueId val="{0000000B-0721-4E5F-B757-6FEE9D3D4A4E}"/>
            </c:ext>
          </c:extLst>
        </c:ser>
        <c:ser>
          <c:idx val="2"/>
          <c:order val="2"/>
          <c:tx>
            <c:strRef>
              <c:f>Arkusz1!$D$3</c:f>
              <c:strCache>
                <c:ptCount val="1"/>
                <c:pt idx="0">
                  <c:v>1501-2500 zł</c:v>
                </c:pt>
              </c:strCache>
            </c:strRef>
          </c:tx>
          <c:spPr>
            <a:solidFill>
              <a:srgbClr val="FFCA21">
                <a:lumMod val="75000"/>
              </a:srgbClr>
            </a:solidFill>
            <a:ln>
              <a:noFill/>
            </a:ln>
            <a:effectLst/>
          </c:spPr>
          <c:invertIfNegative val="0"/>
          <c:dLbls>
            <c:dLbl>
              <c:idx val="0"/>
              <c:layout>
                <c:manualLayout>
                  <c:x val="0"/>
                  <c:y val="2.43997470111270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makulatura, papier</c:v>
                </c:pt>
                <c:pt idx="2">
                  <c:v>szkło, butelki, opakowania szklane</c:v>
                </c:pt>
                <c:pt idx="3">
                  <c:v>odpady organiczne, np. fusy od herbaty, obierki ziemniaków, skórki od banana itp.</c:v>
                </c:pt>
                <c:pt idx="4">
                  <c:v>metal, puszki</c:v>
                </c:pt>
              </c:strCache>
            </c:strRef>
          </c:cat>
          <c:val>
            <c:numRef>
              <c:f>Arkusz1!$D$4:$D$8</c:f>
              <c:numCache>
                <c:formatCode>0</c:formatCode>
                <c:ptCount val="5"/>
                <c:pt idx="0">
                  <c:v>95.402404945617633</c:v>
                </c:pt>
                <c:pt idx="1">
                  <c:v>92.701358418198751</c:v>
                </c:pt>
                <c:pt idx="2">
                  <c:v>89.768606153307175</c:v>
                </c:pt>
                <c:pt idx="3">
                  <c:v>80.855330602908268</c:v>
                </c:pt>
                <c:pt idx="4">
                  <c:v>65.798954678109837</c:v>
                </c:pt>
              </c:numCache>
            </c:numRef>
          </c:val>
          <c:extLst>
            <c:ext xmlns:c16="http://schemas.microsoft.com/office/drawing/2014/chart" uri="{C3380CC4-5D6E-409C-BE32-E72D297353CC}">
              <c16:uniqueId val="{0000000C-0721-4E5F-B757-6FEE9D3D4A4E}"/>
            </c:ext>
          </c:extLst>
        </c:ser>
        <c:ser>
          <c:idx val="3"/>
          <c:order val="3"/>
          <c:tx>
            <c:strRef>
              <c:f>Arkusz1!$E$3</c:f>
              <c:strCache>
                <c:ptCount val="1"/>
                <c:pt idx="0">
                  <c:v>Powyżej 2500 zł</c:v>
                </c:pt>
              </c:strCache>
            </c:strRef>
          </c:tx>
          <c:spPr>
            <a:solidFill>
              <a:srgbClr val="FFCA21">
                <a:lumMod val="50000"/>
              </a:srgbClr>
            </a:solidFill>
            <a:ln>
              <a:noFill/>
            </a:ln>
            <a:effectLst/>
          </c:spPr>
          <c:invertIfNegative val="0"/>
          <c:dLbls>
            <c:dLbl>
              <c:idx val="0"/>
              <c:layout>
                <c:manualLayout>
                  <c:x val="0"/>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makulatura, papier</c:v>
                </c:pt>
                <c:pt idx="2">
                  <c:v>szkło, butelki, opakowania szklane</c:v>
                </c:pt>
                <c:pt idx="3">
                  <c:v>odpady organiczne, np. fusy od herbaty, obierki ziemniaków, skórki od banana itp.</c:v>
                </c:pt>
                <c:pt idx="4">
                  <c:v>metal, puszki</c:v>
                </c:pt>
              </c:strCache>
            </c:strRef>
          </c:cat>
          <c:val>
            <c:numRef>
              <c:f>Arkusz1!$E$4:$E$8</c:f>
              <c:numCache>
                <c:formatCode>0</c:formatCode>
                <c:ptCount val="5"/>
                <c:pt idx="0">
                  <c:v>97.872307273960217</c:v>
                </c:pt>
                <c:pt idx="1">
                  <c:v>91.902098761409746</c:v>
                </c:pt>
                <c:pt idx="2">
                  <c:v>91.390067478296118</c:v>
                </c:pt>
                <c:pt idx="3">
                  <c:v>79.984143699084981</c:v>
                </c:pt>
                <c:pt idx="4">
                  <c:v>72.254440952201307</c:v>
                </c:pt>
              </c:numCache>
            </c:numRef>
          </c:val>
          <c:extLst>
            <c:ext xmlns:c16="http://schemas.microsoft.com/office/drawing/2014/chart" uri="{C3380CC4-5D6E-409C-BE32-E72D297353CC}">
              <c16:uniqueId val="{0000000D-0721-4E5F-B757-6FEE9D3D4A4E}"/>
            </c:ext>
          </c:extLst>
        </c:ser>
        <c:dLbls>
          <c:showLegendKey val="0"/>
          <c:showVal val="1"/>
          <c:showCatName val="0"/>
          <c:showSerName val="0"/>
          <c:showPercent val="0"/>
          <c:showBubbleSize val="0"/>
        </c:dLbls>
        <c:gapWidth val="324"/>
        <c:overlap val="-10"/>
        <c:axId val="671598104"/>
        <c:axId val="671598888"/>
      </c:barChart>
      <c:catAx>
        <c:axId val="671598104"/>
        <c:scaling>
          <c:orientation val="minMax"/>
        </c:scaling>
        <c:delete val="1"/>
        <c:axPos val="b"/>
        <c:numFmt formatCode="General" sourceLinked="1"/>
        <c:majorTickMark val="out"/>
        <c:minorTickMark val="none"/>
        <c:tickLblPos val="nextTo"/>
        <c:crossAx val="671598888"/>
        <c:crosses val="autoZero"/>
        <c:auto val="1"/>
        <c:lblAlgn val="ctr"/>
        <c:lblOffset val="100"/>
        <c:noMultiLvlLbl val="0"/>
      </c:catAx>
      <c:valAx>
        <c:axId val="671598888"/>
        <c:scaling>
          <c:orientation val="minMax"/>
          <c:min val="0"/>
        </c:scaling>
        <c:delete val="1"/>
        <c:axPos val="l"/>
        <c:numFmt formatCode="0" sourceLinked="1"/>
        <c:majorTickMark val="out"/>
        <c:minorTickMark val="none"/>
        <c:tickLblPos val="nextTo"/>
        <c:crossAx val="67159810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38147690549055674"/>
          <c:w val="0.95388930931863047"/>
          <c:h val="0.59296825900951755"/>
        </c:manualLayout>
      </c:layout>
      <c:barChart>
        <c:barDir val="col"/>
        <c:grouping val="clustered"/>
        <c:varyColors val="0"/>
        <c:ser>
          <c:idx val="0"/>
          <c:order val="0"/>
          <c:tx>
            <c:strRef>
              <c:f>Arkusz1!$B$3</c:f>
              <c:strCache>
                <c:ptCount val="1"/>
                <c:pt idx="0">
                  <c:v>ogół</c:v>
                </c:pt>
              </c:strCache>
            </c:strRef>
          </c:tx>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B170-4A61-A8C4-6C06CEB1CFF6}"/>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B170-4A61-A8C4-6C06CEB1CFF6}"/>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B170-4A61-A8C4-6C06CEB1CFF6}"/>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B170-4A61-A8C4-6C06CEB1CFF6}"/>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B170-4A61-A8C4-6C06CEB1CFF6}"/>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Arkusz1!$A$9:$A$13</c:f>
              <c:strCache>
                <c:ptCount val="5"/>
                <c:pt idx="0">
                  <c:v>baterie</c:v>
                </c:pt>
                <c:pt idx="1">
                  <c:v>zużyty sprzęt RTV/AGD</c:v>
                </c:pt>
                <c:pt idx="2">
                  <c:v>leki</c:v>
                </c:pt>
                <c:pt idx="3">
                  <c:v>świetlówki</c:v>
                </c:pt>
                <c:pt idx="4">
                  <c:v>inne</c:v>
                </c:pt>
              </c:strCache>
            </c:strRef>
          </c:cat>
          <c:val>
            <c:numRef>
              <c:f>Arkusz1!$B$9:$B$13</c:f>
              <c:numCache>
                <c:formatCode>0</c:formatCode>
                <c:ptCount val="5"/>
                <c:pt idx="0">
                  <c:v>49.567116005989654</c:v>
                </c:pt>
                <c:pt idx="1">
                  <c:v>48.058900607261762</c:v>
                </c:pt>
                <c:pt idx="2">
                  <c:v>42.070566612188756</c:v>
                </c:pt>
                <c:pt idx="3">
                  <c:v>37.752782205958574</c:v>
                </c:pt>
                <c:pt idx="4">
                  <c:v>12.946220888718084</c:v>
                </c:pt>
              </c:numCache>
            </c:numRef>
          </c:val>
          <c:extLst>
            <c:ext xmlns:c16="http://schemas.microsoft.com/office/drawing/2014/chart" uri="{C3380CC4-5D6E-409C-BE32-E72D297353CC}">
              <c16:uniqueId val="{0000000A-B170-4A61-A8C4-6C06CEB1CFF6}"/>
            </c:ext>
          </c:extLst>
        </c:ser>
        <c:ser>
          <c:idx val="1"/>
          <c:order val="1"/>
          <c:tx>
            <c:strRef>
              <c:f>Arkusz1!$C$3</c:f>
              <c:strCache>
                <c:ptCount val="1"/>
                <c:pt idx="0">
                  <c:v>Do 1500 zł</c:v>
                </c:pt>
              </c:strCache>
            </c:strRef>
          </c:tx>
          <c:spPr>
            <a:solidFill>
              <a:srgbClr val="FFCA2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Arkusz1!$A$9:$A$13</c:f>
              <c:strCache>
                <c:ptCount val="5"/>
                <c:pt idx="0">
                  <c:v>baterie</c:v>
                </c:pt>
                <c:pt idx="1">
                  <c:v>zużyty sprzęt RTV/AGD</c:v>
                </c:pt>
                <c:pt idx="2">
                  <c:v>leki</c:v>
                </c:pt>
                <c:pt idx="3">
                  <c:v>świetlówki</c:v>
                </c:pt>
                <c:pt idx="4">
                  <c:v>inne</c:v>
                </c:pt>
              </c:strCache>
            </c:strRef>
          </c:cat>
          <c:val>
            <c:numRef>
              <c:f>Arkusz1!$C$9:$C$13</c:f>
              <c:numCache>
                <c:formatCode>0</c:formatCode>
                <c:ptCount val="5"/>
                <c:pt idx="0">
                  <c:v>45.30701684841457</c:v>
                </c:pt>
                <c:pt idx="1">
                  <c:v>47.439431020697739</c:v>
                </c:pt>
                <c:pt idx="2">
                  <c:v>39.456000385529762</c:v>
                </c:pt>
                <c:pt idx="3">
                  <c:v>37.912885717158012</c:v>
                </c:pt>
                <c:pt idx="4">
                  <c:v>13.14027703972784</c:v>
                </c:pt>
              </c:numCache>
            </c:numRef>
          </c:val>
          <c:extLst>
            <c:ext xmlns:c16="http://schemas.microsoft.com/office/drawing/2014/chart" uri="{C3380CC4-5D6E-409C-BE32-E72D297353CC}">
              <c16:uniqueId val="{0000000B-B170-4A61-A8C4-6C06CEB1CFF6}"/>
            </c:ext>
          </c:extLst>
        </c:ser>
        <c:ser>
          <c:idx val="2"/>
          <c:order val="2"/>
          <c:tx>
            <c:strRef>
              <c:f>Arkusz1!$D$3</c:f>
              <c:strCache>
                <c:ptCount val="1"/>
                <c:pt idx="0">
                  <c:v>1501-2500 zł</c:v>
                </c:pt>
              </c:strCache>
            </c:strRef>
          </c:tx>
          <c:spPr>
            <a:solidFill>
              <a:srgbClr val="FFCA21">
                <a:lumMod val="75000"/>
              </a:srgbClr>
            </a:solidFill>
            <a:ln>
              <a:noFill/>
            </a:ln>
            <a:effectLst/>
          </c:spPr>
          <c:invertIfNegative val="0"/>
          <c:dLbls>
            <c:dLbl>
              <c:idx val="0"/>
              <c:layout>
                <c:manualLayout>
                  <c:x val="0"/>
                  <c:y val="2.43997470111270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B170-4A61-A8C4-6C06CEB1CFF6}"/>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Arkusz1!$A$9:$A$13</c:f>
              <c:strCache>
                <c:ptCount val="5"/>
                <c:pt idx="0">
                  <c:v>baterie</c:v>
                </c:pt>
                <c:pt idx="1">
                  <c:v>zużyty sprzęt RTV/AGD</c:v>
                </c:pt>
                <c:pt idx="2">
                  <c:v>leki</c:v>
                </c:pt>
                <c:pt idx="3">
                  <c:v>świetlówki</c:v>
                </c:pt>
                <c:pt idx="4">
                  <c:v>inne</c:v>
                </c:pt>
              </c:strCache>
            </c:strRef>
          </c:cat>
          <c:val>
            <c:numRef>
              <c:f>Arkusz1!$D$9:$D$13</c:f>
              <c:numCache>
                <c:formatCode>0</c:formatCode>
                <c:ptCount val="5"/>
                <c:pt idx="0">
                  <c:v>41.716880145556999</c:v>
                </c:pt>
                <c:pt idx="1">
                  <c:v>38.295951680490234</c:v>
                </c:pt>
                <c:pt idx="2">
                  <c:v>34.353964240823494</c:v>
                </c:pt>
                <c:pt idx="3">
                  <c:v>28.209349400842697</c:v>
                </c:pt>
                <c:pt idx="4">
                  <c:v>12.735685209739808</c:v>
                </c:pt>
              </c:numCache>
            </c:numRef>
          </c:val>
          <c:extLst>
            <c:ext xmlns:c16="http://schemas.microsoft.com/office/drawing/2014/chart" uri="{C3380CC4-5D6E-409C-BE32-E72D297353CC}">
              <c16:uniqueId val="{0000000D-B170-4A61-A8C4-6C06CEB1CFF6}"/>
            </c:ext>
          </c:extLst>
        </c:ser>
        <c:ser>
          <c:idx val="3"/>
          <c:order val="3"/>
          <c:tx>
            <c:strRef>
              <c:f>Arkusz1!$E$3</c:f>
              <c:strCache>
                <c:ptCount val="1"/>
                <c:pt idx="0">
                  <c:v>Powyżej 2500 zł</c:v>
                </c:pt>
              </c:strCache>
            </c:strRef>
          </c:tx>
          <c:spPr>
            <a:solidFill>
              <a:srgbClr val="FFCA21">
                <a:lumMod val="50000"/>
              </a:srgbClr>
            </a:solidFill>
            <a:ln>
              <a:noFill/>
            </a:ln>
            <a:effectLst/>
          </c:spPr>
          <c:invertIfNegative val="0"/>
          <c:dLbls>
            <c:dLbl>
              <c:idx val="0"/>
              <c:layout>
                <c:manualLayout>
                  <c:x val="0"/>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B170-4A61-A8C4-6C06CEB1CFF6}"/>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Arkusz1!$A$9:$A$13</c:f>
              <c:strCache>
                <c:ptCount val="5"/>
                <c:pt idx="0">
                  <c:v>baterie</c:v>
                </c:pt>
                <c:pt idx="1">
                  <c:v>zużyty sprzęt RTV/AGD</c:v>
                </c:pt>
                <c:pt idx="2">
                  <c:v>leki</c:v>
                </c:pt>
                <c:pt idx="3">
                  <c:v>świetlówki</c:v>
                </c:pt>
                <c:pt idx="4">
                  <c:v>inne</c:v>
                </c:pt>
              </c:strCache>
            </c:strRef>
          </c:cat>
          <c:val>
            <c:numRef>
              <c:f>Arkusz1!$E$9:$E$13</c:f>
              <c:numCache>
                <c:formatCode>0</c:formatCode>
                <c:ptCount val="5"/>
                <c:pt idx="0">
                  <c:v>57.543978969498774</c:v>
                </c:pt>
                <c:pt idx="1">
                  <c:v>56.036267638293538</c:v>
                </c:pt>
                <c:pt idx="2">
                  <c:v>47.401473810613041</c:v>
                </c:pt>
                <c:pt idx="3">
                  <c:v>45.018748421802599</c:v>
                </c:pt>
                <c:pt idx="4">
                  <c:v>11.48336750273028</c:v>
                </c:pt>
              </c:numCache>
            </c:numRef>
          </c:val>
          <c:extLst>
            <c:ext xmlns:c16="http://schemas.microsoft.com/office/drawing/2014/chart" uri="{C3380CC4-5D6E-409C-BE32-E72D297353CC}">
              <c16:uniqueId val="{0000000F-B170-4A61-A8C4-6C06CEB1CFF6}"/>
            </c:ext>
          </c:extLst>
        </c:ser>
        <c:dLbls>
          <c:showLegendKey val="0"/>
          <c:showVal val="1"/>
          <c:showCatName val="0"/>
          <c:showSerName val="0"/>
          <c:showPercent val="0"/>
          <c:showBubbleSize val="0"/>
        </c:dLbls>
        <c:gapWidth val="324"/>
        <c:overlap val="-10"/>
        <c:axId val="671598104"/>
        <c:axId val="671598888"/>
      </c:barChart>
      <c:catAx>
        <c:axId val="671598104"/>
        <c:scaling>
          <c:orientation val="minMax"/>
        </c:scaling>
        <c:delete val="1"/>
        <c:axPos val="b"/>
        <c:numFmt formatCode="General" sourceLinked="1"/>
        <c:majorTickMark val="out"/>
        <c:minorTickMark val="none"/>
        <c:tickLblPos val="nextTo"/>
        <c:crossAx val="671598888"/>
        <c:crosses val="autoZero"/>
        <c:auto val="1"/>
        <c:lblAlgn val="ctr"/>
        <c:lblOffset val="100"/>
        <c:noMultiLvlLbl val="0"/>
      </c:catAx>
      <c:valAx>
        <c:axId val="671598888"/>
        <c:scaling>
          <c:orientation val="minMax"/>
          <c:min val="0"/>
        </c:scaling>
        <c:delete val="1"/>
        <c:axPos val="l"/>
        <c:numFmt formatCode="0" sourceLinked="1"/>
        <c:majorTickMark val="out"/>
        <c:minorTickMark val="none"/>
        <c:tickLblPos val="nextTo"/>
        <c:crossAx val="67159810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2018</c:v>
                </c:pt>
                <c:pt idx="1">
                  <c:v>2014</c:v>
                </c:pt>
                <c:pt idx="2">
                  <c:v>2013</c:v>
                </c:pt>
                <c:pt idx="3">
                  <c:v>2012</c:v>
                </c:pt>
                <c:pt idx="4">
                  <c:v>2011</c:v>
                </c:pt>
              </c:numCache>
            </c:numRef>
          </c:cat>
          <c:val>
            <c:numRef>
              <c:f>Arkusz1!$B$2:$B$6</c:f>
              <c:numCache>
                <c:formatCode>0</c:formatCode>
                <c:ptCount val="5"/>
                <c:pt idx="0">
                  <c:v>3</c:v>
                </c:pt>
                <c:pt idx="1">
                  <c:v>1</c:v>
                </c:pt>
                <c:pt idx="2">
                  <c:v>4</c:v>
                </c:pt>
                <c:pt idx="3">
                  <c:v>1</c:v>
                </c:pt>
                <c:pt idx="4">
                  <c:v>2</c:v>
                </c:pt>
              </c:numCache>
            </c:numRef>
          </c:val>
          <c:extLst>
            <c:ext xmlns:c16="http://schemas.microsoft.com/office/drawing/2014/chart" uri="{C3380CC4-5D6E-409C-BE32-E72D297353CC}">
              <c16:uniqueId val="{00000000-10BF-48B7-9E92-C89AFB150927}"/>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2018</c:v>
                </c:pt>
                <c:pt idx="1">
                  <c:v>2014</c:v>
                </c:pt>
                <c:pt idx="2">
                  <c:v>2013</c:v>
                </c:pt>
                <c:pt idx="3">
                  <c:v>2012</c:v>
                </c:pt>
                <c:pt idx="4">
                  <c:v>2011</c:v>
                </c:pt>
              </c:numCache>
            </c:numRef>
          </c:cat>
          <c:val>
            <c:numRef>
              <c:f>Arkusz1!$C$2:$C$6</c:f>
              <c:numCache>
                <c:formatCode>0</c:formatCode>
                <c:ptCount val="5"/>
                <c:pt idx="0">
                  <c:v>43</c:v>
                </c:pt>
                <c:pt idx="1">
                  <c:v>52</c:v>
                </c:pt>
                <c:pt idx="2">
                  <c:v>34</c:v>
                </c:pt>
                <c:pt idx="3">
                  <c:v>28</c:v>
                </c:pt>
                <c:pt idx="4">
                  <c:v>32</c:v>
                </c:pt>
              </c:numCache>
            </c:numRef>
          </c:val>
          <c:extLst>
            <c:ext xmlns:c16="http://schemas.microsoft.com/office/drawing/2014/chart" uri="{C3380CC4-5D6E-409C-BE32-E72D297353CC}">
              <c16:uniqueId val="{00000001-10BF-48B7-9E92-C89AFB150927}"/>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2018</c:v>
                </c:pt>
                <c:pt idx="1">
                  <c:v>2014</c:v>
                </c:pt>
                <c:pt idx="2">
                  <c:v>2013</c:v>
                </c:pt>
                <c:pt idx="3">
                  <c:v>2012</c:v>
                </c:pt>
                <c:pt idx="4">
                  <c:v>2011</c:v>
                </c:pt>
              </c:numCache>
            </c:numRef>
          </c:cat>
          <c:val>
            <c:numRef>
              <c:f>Arkusz1!$D$2:$D$6</c:f>
              <c:numCache>
                <c:formatCode>0</c:formatCode>
                <c:ptCount val="5"/>
                <c:pt idx="0">
                  <c:v>30</c:v>
                </c:pt>
                <c:pt idx="1">
                  <c:v>29</c:v>
                </c:pt>
                <c:pt idx="2">
                  <c:v>40</c:v>
                </c:pt>
                <c:pt idx="3">
                  <c:v>44</c:v>
                </c:pt>
                <c:pt idx="4">
                  <c:v>47</c:v>
                </c:pt>
              </c:numCache>
            </c:numRef>
          </c:val>
          <c:extLst>
            <c:ext xmlns:c16="http://schemas.microsoft.com/office/drawing/2014/chart" uri="{C3380CC4-5D6E-409C-BE32-E72D297353CC}">
              <c16:uniqueId val="{00000002-10BF-48B7-9E92-C89AFB150927}"/>
            </c:ext>
          </c:extLst>
        </c:ser>
        <c:ser>
          <c:idx val="2"/>
          <c:order val="3"/>
          <c:tx>
            <c:strRef>
              <c:f>Arkusz1!$E$1</c:f>
              <c:strCache>
                <c:ptCount val="1"/>
                <c:pt idx="0">
                  <c:v> zdecydowanie źle</c:v>
                </c:pt>
              </c:strCache>
            </c:strRef>
          </c:tx>
          <c:spPr>
            <a:solidFill>
              <a:srgbClr val="E54337"/>
            </a:solidFill>
          </c:spPr>
          <c:invertIfNegative val="0"/>
          <c:dLbls>
            <c:spPr>
              <a:noFill/>
              <a:ln>
                <a:noFill/>
              </a:ln>
              <a:effectLst/>
            </c:spPr>
            <c:txPr>
              <a:bodyPr/>
              <a:lstStyle/>
              <a:p>
                <a:pPr>
                  <a:defRPr sz="1000">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2018</c:v>
                </c:pt>
                <c:pt idx="1">
                  <c:v>2014</c:v>
                </c:pt>
                <c:pt idx="2">
                  <c:v>2013</c:v>
                </c:pt>
                <c:pt idx="3">
                  <c:v>2012</c:v>
                </c:pt>
                <c:pt idx="4">
                  <c:v>2011</c:v>
                </c:pt>
              </c:numCache>
            </c:numRef>
          </c:cat>
          <c:val>
            <c:numRef>
              <c:f>Arkusz1!$E$2:$E$6</c:f>
              <c:numCache>
                <c:formatCode>0</c:formatCode>
                <c:ptCount val="5"/>
                <c:pt idx="0">
                  <c:v>8</c:v>
                </c:pt>
                <c:pt idx="1">
                  <c:v>5</c:v>
                </c:pt>
                <c:pt idx="2">
                  <c:v>9</c:v>
                </c:pt>
                <c:pt idx="3">
                  <c:v>12</c:v>
                </c:pt>
                <c:pt idx="4">
                  <c:v>11</c:v>
                </c:pt>
              </c:numCache>
            </c:numRef>
          </c:val>
          <c:extLst>
            <c:ext xmlns:c16="http://schemas.microsoft.com/office/drawing/2014/chart" uri="{C3380CC4-5D6E-409C-BE32-E72D297353CC}">
              <c16:uniqueId val="{00000003-10BF-48B7-9E92-C89AFB150927}"/>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2018</c:v>
                </c:pt>
                <c:pt idx="1">
                  <c:v>2014</c:v>
                </c:pt>
                <c:pt idx="2">
                  <c:v>2013</c:v>
                </c:pt>
                <c:pt idx="3">
                  <c:v>2012</c:v>
                </c:pt>
                <c:pt idx="4">
                  <c:v>2011</c:v>
                </c:pt>
              </c:numCache>
            </c:numRef>
          </c:cat>
          <c:val>
            <c:numRef>
              <c:f>Arkusz1!$F$2:$F$6</c:f>
              <c:numCache>
                <c:formatCode>0</c:formatCode>
                <c:ptCount val="5"/>
                <c:pt idx="0">
                  <c:v>16</c:v>
                </c:pt>
                <c:pt idx="1">
                  <c:v>13</c:v>
                </c:pt>
                <c:pt idx="2">
                  <c:v>13</c:v>
                </c:pt>
                <c:pt idx="3">
                  <c:v>15</c:v>
                </c:pt>
                <c:pt idx="4">
                  <c:v>9</c:v>
                </c:pt>
              </c:numCache>
            </c:numRef>
          </c:val>
          <c:extLst>
            <c:ext xmlns:c16="http://schemas.microsoft.com/office/drawing/2014/chart" uri="{C3380CC4-5D6E-409C-BE32-E72D297353CC}">
              <c16:uniqueId val="{00000004-10BF-48B7-9E92-C89AFB150927}"/>
            </c:ext>
          </c:extLst>
        </c:ser>
        <c:dLbls>
          <c:showLegendKey val="0"/>
          <c:showVal val="1"/>
          <c:showCatName val="0"/>
          <c:showSerName val="0"/>
          <c:showPercent val="0"/>
          <c:showBubbleSize val="0"/>
        </c:dLbls>
        <c:gapWidth val="100"/>
        <c:overlap val="100"/>
        <c:axId val="674692240"/>
        <c:axId val="674698512"/>
      </c:barChart>
      <c:catAx>
        <c:axId val="674692240"/>
        <c:scaling>
          <c:orientation val="maxMin"/>
        </c:scaling>
        <c:delete val="0"/>
        <c:axPos val="l"/>
        <c:numFmt formatCode="0" sourceLinked="1"/>
        <c:majorTickMark val="none"/>
        <c:minorTickMark val="none"/>
        <c:tickLblPos val="nextTo"/>
        <c:spPr>
          <a:ln w="9572">
            <a:noFill/>
          </a:ln>
        </c:spPr>
        <c:txPr>
          <a:bodyPr rot="0" vert="horz"/>
          <a:lstStyle/>
          <a:p>
            <a:pPr>
              <a:defRPr lang="en-US" sz="1000" b="0" i="0" u="none" strike="noStrike" kern="1200" baseline="0">
                <a:solidFill>
                  <a:srgbClr val="58595B"/>
                </a:solidFill>
                <a:latin typeface="+mn-lt"/>
                <a:ea typeface="Arial"/>
                <a:cs typeface="Arial"/>
              </a:defRPr>
            </a:pPr>
            <a:endParaRPr lang="pl-PL"/>
          </a:p>
        </c:txPr>
        <c:crossAx val="674698512"/>
        <c:crosses val="autoZero"/>
        <c:auto val="1"/>
        <c:lblAlgn val="ctr"/>
        <c:lblOffset val="100"/>
        <c:tickLblSkip val="1"/>
        <c:tickMarkSkip val="1"/>
        <c:noMultiLvlLbl val="0"/>
      </c:catAx>
      <c:valAx>
        <c:axId val="674698512"/>
        <c:scaling>
          <c:orientation val="minMax"/>
        </c:scaling>
        <c:delete val="0"/>
        <c:axPos val="t"/>
        <c:numFmt formatCode="0%" sourceLinked="1"/>
        <c:majorTickMark val="none"/>
        <c:minorTickMark val="none"/>
        <c:tickLblPos val="none"/>
        <c:spPr>
          <a:ln w="9572">
            <a:noFill/>
          </a:ln>
        </c:spPr>
        <c:crossAx val="67469224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Arkusz1!$B$2:$B$6</c:f>
              <c:numCache>
                <c:formatCode>0</c:formatCode>
                <c:ptCount val="5"/>
                <c:pt idx="0" formatCode="General">
                  <c:v>9</c:v>
                </c:pt>
                <c:pt idx="1">
                  <c:v>5</c:v>
                </c:pt>
                <c:pt idx="2">
                  <c:v>11</c:v>
                </c:pt>
                <c:pt idx="3">
                  <c:v>4</c:v>
                </c:pt>
                <c:pt idx="4">
                  <c:v>4</c:v>
                </c:pt>
              </c:numCache>
            </c:numRef>
          </c:val>
          <c:extLst>
            <c:ext xmlns:c16="http://schemas.microsoft.com/office/drawing/2014/chart" uri="{C3380CC4-5D6E-409C-BE32-E72D297353CC}">
              <c16:uniqueId val="{00000000-2F57-4F67-A8A7-02EC9A386F46}"/>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Arkusz1!$C$2:$C$6</c:f>
              <c:numCache>
                <c:formatCode>0</c:formatCode>
                <c:ptCount val="5"/>
                <c:pt idx="0" formatCode="General">
                  <c:v>50</c:v>
                </c:pt>
                <c:pt idx="1">
                  <c:v>57</c:v>
                </c:pt>
                <c:pt idx="2">
                  <c:v>53</c:v>
                </c:pt>
                <c:pt idx="3">
                  <c:v>46</c:v>
                </c:pt>
                <c:pt idx="4">
                  <c:v>51</c:v>
                </c:pt>
              </c:numCache>
            </c:numRef>
          </c:val>
          <c:extLst>
            <c:ext xmlns:c16="http://schemas.microsoft.com/office/drawing/2014/chart" uri="{C3380CC4-5D6E-409C-BE32-E72D297353CC}">
              <c16:uniqueId val="{00000001-2F57-4F67-A8A7-02EC9A386F46}"/>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Arkusz1!$D$2:$D$6</c:f>
              <c:numCache>
                <c:formatCode>0</c:formatCode>
                <c:ptCount val="5"/>
                <c:pt idx="0" formatCode="General">
                  <c:v>11</c:v>
                </c:pt>
                <c:pt idx="1">
                  <c:v>12</c:v>
                </c:pt>
                <c:pt idx="2">
                  <c:v>11</c:v>
                </c:pt>
                <c:pt idx="3">
                  <c:v>22</c:v>
                </c:pt>
                <c:pt idx="4">
                  <c:v>27</c:v>
                </c:pt>
              </c:numCache>
            </c:numRef>
          </c:val>
          <c:extLst>
            <c:ext xmlns:c16="http://schemas.microsoft.com/office/drawing/2014/chart" uri="{C3380CC4-5D6E-409C-BE32-E72D297353CC}">
              <c16:uniqueId val="{00000002-2F57-4F67-A8A7-02EC9A386F46}"/>
            </c:ext>
          </c:extLst>
        </c:ser>
        <c:ser>
          <c:idx val="2"/>
          <c:order val="3"/>
          <c:tx>
            <c:strRef>
              <c:f>Arkusz1!$E$1</c:f>
              <c:strCache>
                <c:ptCount val="1"/>
                <c:pt idx="0">
                  <c:v>zdecydowanie gorzej</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Arkusz1!$E$2:$E$6</c:f>
              <c:numCache>
                <c:formatCode>0</c:formatCode>
                <c:ptCount val="5"/>
                <c:pt idx="0" formatCode="General">
                  <c:v>6</c:v>
                </c:pt>
                <c:pt idx="1">
                  <c:v>4</c:v>
                </c:pt>
                <c:pt idx="2">
                  <c:v>6</c:v>
                </c:pt>
                <c:pt idx="3">
                  <c:v>6</c:v>
                </c:pt>
                <c:pt idx="4">
                  <c:v>4</c:v>
                </c:pt>
              </c:numCache>
            </c:numRef>
          </c:val>
          <c:extLst>
            <c:ext xmlns:c16="http://schemas.microsoft.com/office/drawing/2014/chart" uri="{C3380CC4-5D6E-409C-BE32-E72D297353CC}">
              <c16:uniqueId val="{00000003-2F57-4F67-A8A7-02EC9A386F46}"/>
            </c:ext>
          </c:extLst>
        </c:ser>
        <c:ser>
          <c:idx val="3"/>
          <c:order val="4"/>
          <c:tx>
            <c:strRef>
              <c:f>Arkusz1!$F$1</c:f>
              <c:strCache>
                <c:ptCount val="1"/>
                <c:pt idx="0">
                  <c:v>nie ulegnie zmianie</c:v>
                </c:pt>
              </c:strCache>
            </c:strRef>
          </c:tx>
          <c:spPr>
            <a:solidFill>
              <a:srgbClr val="004B88"/>
            </a:solidFill>
          </c:spPr>
          <c:invertIfNegative val="0"/>
          <c:dLbls>
            <c:dLbl>
              <c:idx val="3"/>
              <c:delete val="1"/>
              <c:extLst>
                <c:ext xmlns:c15="http://schemas.microsoft.com/office/drawing/2012/chart" uri="{CE6537A1-D6FC-4f65-9D91-7224C49458BB}"/>
                <c:ext xmlns:c16="http://schemas.microsoft.com/office/drawing/2014/chart" uri="{C3380CC4-5D6E-409C-BE32-E72D297353CC}">
                  <c16:uniqueId val="{00000007-2F57-4F67-A8A7-02EC9A386F46}"/>
                </c:ext>
              </c:extLst>
            </c:dLbl>
            <c:dLbl>
              <c:idx val="4"/>
              <c:delete val="1"/>
              <c:extLst>
                <c:ext xmlns:c15="http://schemas.microsoft.com/office/drawing/2012/chart" uri="{CE6537A1-D6FC-4f65-9D91-7224C49458BB}"/>
                <c:ext xmlns:c16="http://schemas.microsoft.com/office/drawing/2014/chart" uri="{C3380CC4-5D6E-409C-BE32-E72D297353CC}">
                  <c16:uniqueId val="{00000008-2F57-4F67-A8A7-02EC9A386F46}"/>
                </c:ext>
              </c:extLst>
            </c:dLbl>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Arkusz1!$F$2:$F$6</c:f>
              <c:numCache>
                <c:formatCode>0</c:formatCode>
                <c:ptCount val="5"/>
                <c:pt idx="0" formatCode="General">
                  <c:v>9</c:v>
                </c:pt>
                <c:pt idx="1">
                  <c:v>7</c:v>
                </c:pt>
                <c:pt idx="2">
                  <c:v>9</c:v>
                </c:pt>
                <c:pt idx="3">
                  <c:v>0</c:v>
                </c:pt>
                <c:pt idx="4">
                  <c:v>0</c:v>
                </c:pt>
              </c:numCache>
            </c:numRef>
          </c:val>
          <c:extLst>
            <c:ext xmlns:c16="http://schemas.microsoft.com/office/drawing/2014/chart" uri="{C3380CC4-5D6E-409C-BE32-E72D297353CC}">
              <c16:uniqueId val="{00000004-2F57-4F67-A8A7-02EC9A386F46}"/>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txPr>
              <a:bodyPr wrap="square" lIns="38100" tIns="19050" rIns="38100" bIns="19050" anchor="ctr">
                <a:spAutoFit/>
              </a:bodyPr>
              <a:lstStyle/>
              <a:p>
                <a:pP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Arkusz1!$A$2:$A$6</c:f>
              <c:numCache>
                <c:formatCode>0</c:formatCode>
                <c:ptCount val="5"/>
                <c:pt idx="0" formatCode="General">
                  <c:v>2018</c:v>
                </c:pt>
                <c:pt idx="1">
                  <c:v>2014</c:v>
                </c:pt>
                <c:pt idx="2">
                  <c:v>2013</c:v>
                </c:pt>
                <c:pt idx="3">
                  <c:v>2012</c:v>
                </c:pt>
                <c:pt idx="4">
                  <c:v>2011</c:v>
                </c:pt>
              </c:numCache>
            </c:numRef>
          </c:cat>
          <c:val>
            <c:numRef>
              <c:f>Arkusz1!$G$2:$G$6</c:f>
              <c:numCache>
                <c:formatCode>0</c:formatCode>
                <c:ptCount val="5"/>
                <c:pt idx="0" formatCode="General">
                  <c:v>15</c:v>
                </c:pt>
                <c:pt idx="1">
                  <c:v>15</c:v>
                </c:pt>
                <c:pt idx="2">
                  <c:v>10</c:v>
                </c:pt>
                <c:pt idx="3">
                  <c:v>23</c:v>
                </c:pt>
                <c:pt idx="4">
                  <c:v>14</c:v>
                </c:pt>
              </c:numCache>
            </c:numRef>
          </c:val>
          <c:extLst>
            <c:ext xmlns:c16="http://schemas.microsoft.com/office/drawing/2014/chart" uri="{C3380CC4-5D6E-409C-BE32-E72D297353CC}">
              <c16:uniqueId val="{00000006-2F57-4F67-A8A7-02EC9A386F46}"/>
            </c:ext>
          </c:extLst>
        </c:ser>
        <c:dLbls>
          <c:showLegendKey val="0"/>
          <c:showVal val="1"/>
          <c:showCatName val="0"/>
          <c:showSerName val="0"/>
          <c:showPercent val="0"/>
          <c:showBubbleSize val="0"/>
        </c:dLbls>
        <c:gapWidth val="100"/>
        <c:overlap val="100"/>
        <c:axId val="674697336"/>
        <c:axId val="674694200"/>
      </c:barChart>
      <c:catAx>
        <c:axId val="674697336"/>
        <c:scaling>
          <c:orientation val="maxMin"/>
        </c:scaling>
        <c:delete val="0"/>
        <c:axPos val="l"/>
        <c:numFmt formatCode="General" sourceLinked="1"/>
        <c:majorTickMark val="none"/>
        <c:minorTickMark val="none"/>
        <c:tickLblPos val="nextTo"/>
        <c:spPr>
          <a:ln w="9572">
            <a:noFill/>
          </a:ln>
        </c:spPr>
        <c:txPr>
          <a:bodyPr rot="0" vert="horz"/>
          <a:lstStyle/>
          <a:p>
            <a:pPr algn="ctr">
              <a:defRPr lang="en-US" sz="1000" b="0" i="0" u="none" strike="noStrike" kern="1200" baseline="0">
                <a:solidFill>
                  <a:srgbClr val="58595B"/>
                </a:solidFill>
                <a:latin typeface="+mn-lt"/>
                <a:ea typeface="Arial"/>
                <a:cs typeface="Arial"/>
              </a:defRPr>
            </a:pPr>
            <a:endParaRPr lang="pl-PL"/>
          </a:p>
        </c:txPr>
        <c:crossAx val="674694200"/>
        <c:crosses val="autoZero"/>
        <c:auto val="1"/>
        <c:lblAlgn val="ctr"/>
        <c:lblOffset val="100"/>
        <c:tickLblSkip val="1"/>
        <c:tickMarkSkip val="1"/>
        <c:noMultiLvlLbl val="0"/>
      </c:catAx>
      <c:valAx>
        <c:axId val="674694200"/>
        <c:scaling>
          <c:orientation val="minMax"/>
        </c:scaling>
        <c:delete val="0"/>
        <c:axPos val="t"/>
        <c:numFmt formatCode="0%" sourceLinked="1"/>
        <c:majorTickMark val="none"/>
        <c:minorTickMark val="none"/>
        <c:tickLblPos val="none"/>
        <c:spPr>
          <a:ln w="9572">
            <a:noFill/>
          </a:ln>
        </c:spPr>
        <c:crossAx val="6746973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General</c:formatCode>
                <c:ptCount val="5"/>
              </c:numCache>
            </c:numRef>
          </c:val>
          <c:extLst>
            <c:ext xmlns:c16="http://schemas.microsoft.com/office/drawing/2014/chart" uri="{C3380CC4-5D6E-409C-BE32-E72D297353CC}">
              <c16:uniqueId val="{00000000-8363-4021-A688-40A536A31D55}"/>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General</c:formatCode>
                <c:ptCount val="5"/>
              </c:numCache>
            </c:numRef>
          </c:val>
          <c:extLst>
            <c:ext xmlns:c16="http://schemas.microsoft.com/office/drawing/2014/chart" uri="{C3380CC4-5D6E-409C-BE32-E72D297353CC}">
              <c16:uniqueId val="{00000001-8363-4021-A688-40A536A31D55}"/>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General</c:formatCode>
                <c:ptCount val="5"/>
              </c:numCache>
            </c:numRef>
          </c:val>
          <c:extLst>
            <c:ext xmlns:c16="http://schemas.microsoft.com/office/drawing/2014/chart" uri="{C3380CC4-5D6E-409C-BE32-E72D297353CC}">
              <c16:uniqueId val="{00000002-8363-4021-A688-40A536A31D55}"/>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General</c:formatCode>
                <c:ptCount val="5"/>
              </c:numCache>
            </c:numRef>
          </c:val>
          <c:extLst>
            <c:ext xmlns:c16="http://schemas.microsoft.com/office/drawing/2014/chart" uri="{C3380CC4-5D6E-409C-BE32-E72D297353CC}">
              <c16:uniqueId val="{00000003-8363-4021-A688-40A536A31D55}"/>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General</c:formatCode>
                <c:ptCount val="5"/>
              </c:numCache>
            </c:numRef>
          </c:val>
          <c:extLst>
            <c:ext xmlns:c16="http://schemas.microsoft.com/office/drawing/2014/chart" uri="{C3380CC4-5D6E-409C-BE32-E72D297353CC}">
              <c16:uniqueId val="{00000004-8363-4021-A688-40A536A31D55}"/>
            </c:ext>
          </c:extLst>
        </c:ser>
        <c:dLbls>
          <c:showLegendKey val="0"/>
          <c:showVal val="1"/>
          <c:showCatName val="0"/>
          <c:showSerName val="0"/>
          <c:showPercent val="0"/>
          <c:showBubbleSize val="0"/>
        </c:dLbls>
        <c:gapWidth val="100"/>
        <c:overlap val="100"/>
        <c:axId val="674699688"/>
        <c:axId val="674696160"/>
      </c:barChart>
      <c:catAx>
        <c:axId val="674699688"/>
        <c:scaling>
          <c:orientation val="maxMin"/>
        </c:scaling>
        <c:delete val="1"/>
        <c:axPos val="l"/>
        <c:numFmt formatCode="General" sourceLinked="1"/>
        <c:majorTickMark val="none"/>
        <c:minorTickMark val="none"/>
        <c:tickLblPos val="nextTo"/>
        <c:crossAx val="674696160"/>
        <c:crosses val="autoZero"/>
        <c:auto val="1"/>
        <c:lblAlgn val="ctr"/>
        <c:lblOffset val="100"/>
        <c:tickLblSkip val="1"/>
        <c:tickMarkSkip val="1"/>
        <c:noMultiLvlLbl val="0"/>
      </c:catAx>
      <c:valAx>
        <c:axId val="674696160"/>
        <c:scaling>
          <c:orientation val="minMax"/>
        </c:scaling>
        <c:delete val="0"/>
        <c:axPos val="t"/>
        <c:numFmt formatCode="0%" sourceLinked="1"/>
        <c:majorTickMark val="none"/>
        <c:minorTickMark val="none"/>
        <c:tickLblPos val="none"/>
        <c:spPr>
          <a:ln w="9572">
            <a:noFill/>
          </a:ln>
        </c:spPr>
        <c:crossAx val="674699688"/>
        <c:crosses val="autoZero"/>
        <c:crossBetween val="between"/>
      </c:valAx>
      <c:spPr>
        <a:noFill/>
        <a:ln w="25400">
          <a:noFill/>
        </a:ln>
      </c:spPr>
    </c:plotArea>
    <c:legend>
      <c:legendPos val="t"/>
      <c:layout>
        <c:manualLayout>
          <c:xMode val="edge"/>
          <c:yMode val="edge"/>
          <c:x val="0"/>
          <c:y val="4.1246127355221394E-2"/>
          <c:w val="0.99991692229585061"/>
          <c:h val="0.55571493155905238"/>
        </c:manualLayout>
      </c:layout>
      <c:overlay val="0"/>
      <c:spPr>
        <a:noFill/>
        <a:ln w="25527">
          <a:noFill/>
        </a:ln>
      </c:spPr>
    </c:legend>
    <c:plotVisOnly val="1"/>
    <c:dispBlanksAs val="gap"/>
    <c:showDLblsOverMax val="0"/>
  </c:chart>
  <c:spPr>
    <a:noFill/>
    <a:ln>
      <a:noFill/>
    </a:ln>
  </c:spPr>
  <c:txPr>
    <a:bodyPr/>
    <a:lstStyle/>
    <a:p>
      <a:pPr>
        <a:defRPr sz="900" b="0" i="0" u="none" strike="noStrike" baseline="0">
          <a:solidFill>
            <a:srgbClr val="58595B"/>
          </a:solidFill>
          <a:latin typeface="+mj-lt"/>
          <a:ea typeface="Arial"/>
          <a:cs typeface="Arial"/>
        </a:defRPr>
      </a:pPr>
      <a:endParaRPr lang="pl-PL"/>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8596149886201898"/>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rgbClr val="991786"/>
              </a:solidFill>
              <a:ln w="6350">
                <a:solidFill>
                  <a:schemeClr val="bg1"/>
                </a:solidFill>
              </a:ln>
              <a:effectLst/>
            </c:spPr>
            <c:extLst>
              <c:ext xmlns:c16="http://schemas.microsoft.com/office/drawing/2014/chart" uri="{C3380CC4-5D6E-409C-BE32-E72D297353CC}">
                <c16:uniqueId val="{00000001-5529-4010-8F83-35253C99DAF4}"/>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5529-4010-8F83-35253C99DAF4}"/>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5529-4010-8F83-35253C99DAF4}"/>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5529-4010-8F83-35253C99DAF4}"/>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5529-4010-8F83-35253C99DAF4}"/>
              </c:ext>
            </c:extLst>
          </c:dPt>
          <c:dPt>
            <c:idx val="5"/>
            <c:bubble3D val="0"/>
            <c:spPr>
              <a:solidFill>
                <a:schemeClr val="tx1"/>
              </a:solidFill>
              <a:ln w="6350">
                <a:solidFill>
                  <a:schemeClr val="bg1"/>
                </a:solidFill>
              </a:ln>
              <a:effectLst/>
            </c:spPr>
            <c:extLst>
              <c:ext xmlns:c16="http://schemas.microsoft.com/office/drawing/2014/chart" uri="{C3380CC4-5D6E-409C-BE32-E72D297353CC}">
                <c16:uniqueId val="{0000000B-5529-4010-8F83-35253C99DAF4}"/>
              </c:ext>
            </c:extLst>
          </c:dPt>
          <c:dPt>
            <c:idx val="6"/>
            <c:bubble3D val="0"/>
            <c:spPr>
              <a:solidFill>
                <a:schemeClr val="tx1"/>
              </a:solidFill>
              <a:ln w="6350">
                <a:solidFill>
                  <a:schemeClr val="bg1"/>
                </a:solidFill>
              </a:ln>
              <a:effectLst/>
            </c:spPr>
            <c:extLst>
              <c:ext xmlns:c16="http://schemas.microsoft.com/office/drawing/2014/chart" uri="{C3380CC4-5D6E-409C-BE32-E72D297353CC}">
                <c16:uniqueId val="{0000000D-5529-4010-8F83-35253C99DAF4}"/>
              </c:ext>
            </c:extLst>
          </c:dPt>
          <c:dLbls>
            <c:dLbl>
              <c:idx val="1"/>
              <c:spPr>
                <a:noFill/>
                <a:ln>
                  <a:noFill/>
                </a:ln>
                <a:effectLst/>
              </c:spPr>
              <c:txPr>
                <a:bodyPr wrap="square" lIns="38100" tIns="19050" rIns="38100" bIns="19050" anchor="ctr" anchorCtr="0">
                  <a:spAutoFit/>
                </a:bodyPr>
                <a:lstStyle/>
                <a:p>
                  <a:pPr algn="ctr">
                    <a:defRPr lang="en-US" sz="105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3-5529-4010-8F83-35253C99DAF4}"/>
                </c:ext>
              </c:extLst>
            </c:dLbl>
            <c:dLbl>
              <c:idx val="2"/>
              <c:spPr>
                <a:noFill/>
                <a:ln>
                  <a:noFill/>
                </a:ln>
                <a:effectLst/>
              </c:spPr>
              <c:txPr>
                <a:bodyPr wrap="square" lIns="38100" tIns="19050" rIns="38100" bIns="19050" anchor="ctr" anchorCtr="0">
                  <a:spAutoFit/>
                </a:bodyPr>
                <a:lstStyle/>
                <a:p>
                  <a:pPr algn="ctr">
                    <a:defRPr lang="en-US" sz="105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5-5529-4010-8F83-35253C99DAF4}"/>
                </c:ext>
              </c:extLst>
            </c:dLbl>
            <c:dLbl>
              <c:idx val="3"/>
              <c:spPr>
                <a:noFill/>
                <a:ln>
                  <a:noFill/>
                </a:ln>
                <a:effectLst/>
              </c:spPr>
              <c:txPr>
                <a:bodyPr wrap="square" lIns="38100" tIns="19050" rIns="38100" bIns="19050" anchor="ctr" anchorCtr="0">
                  <a:spAutoFit/>
                </a:bodyPr>
                <a:lstStyle/>
                <a:p>
                  <a:pPr algn="ctr">
                    <a:defRPr lang="en-US" sz="105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7-5529-4010-8F83-35253C99DAF4}"/>
                </c:ext>
              </c:extLst>
            </c:dLbl>
            <c:dLbl>
              <c:idx val="4"/>
              <c:layout>
                <c:manualLayout>
                  <c:x val="-7.6690682323644543E-3"/>
                  <c:y val="-7.349617848807365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5529-4010-8F83-35253C99DAF4}"/>
                </c:ext>
              </c:extLst>
            </c:dLbl>
            <c:dLbl>
              <c:idx val="5"/>
              <c:layout>
                <c:manualLayout>
                  <c:x val="4.7843814292606958E-2"/>
                  <c:y val="-0.13964244977230653"/>
                </c:manualLayout>
              </c:layout>
              <c:spPr>
                <a:noFill/>
                <a:ln>
                  <a:noFill/>
                </a:ln>
                <a:effectLst/>
              </c:spPr>
              <c:txPr>
                <a:bodyPr wrap="square" lIns="38100" tIns="19050" rIns="38100" bIns="19050" anchor="ctr" anchorCtr="0">
                  <a:noAutofit/>
                </a:bodyPr>
                <a:lstStyle/>
                <a:p>
                  <a:pPr algn="ctr">
                    <a:defRPr lang="en-US" sz="11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10282741033681703"/>
                      <c:h val="0.10311513841876732"/>
                    </c:manualLayout>
                  </c15:layout>
                </c:ext>
                <c:ext xmlns:c16="http://schemas.microsoft.com/office/drawing/2014/chart" uri="{C3380CC4-5D6E-409C-BE32-E72D297353CC}">
                  <c16:uniqueId val="{0000000B-5529-4010-8F83-35253C99DAF4}"/>
                </c:ext>
              </c:extLst>
            </c:dLbl>
            <c:dLbl>
              <c:idx val="6"/>
              <c:layout>
                <c:manualLayout>
                  <c:x val="0"/>
                  <c:y val="-0.1175938855809178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5529-4010-8F83-35253C99DAF4}"/>
                </c:ext>
              </c:extLst>
            </c:dLbl>
            <c:spPr>
              <a:noFill/>
              <a:ln>
                <a:noFill/>
              </a:ln>
              <a:effectLst/>
            </c:spPr>
            <c:txPr>
              <a:bodyPr wrap="square" lIns="38100" tIns="19050" rIns="38100" bIns="19050" anchor="ctr" anchorCtr="0">
                <a:spAutoFit/>
              </a:bodyPr>
              <a:lstStyle/>
              <a:p>
                <a:pPr algn="ctr">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6"/>
                <c:pt idx="0">
                  <c:v>Mieszkam sam(a)</c:v>
                </c:pt>
                <c:pt idx="1">
                  <c:v>2 osoby</c:v>
                </c:pt>
                <c:pt idx="2">
                  <c:v>3 osoby</c:v>
                </c:pt>
                <c:pt idx="3">
                  <c:v>4 osoby</c:v>
                </c:pt>
                <c:pt idx="4">
                  <c:v>5 i więcej osób</c:v>
                </c:pt>
                <c:pt idx="5">
                  <c:v>odmowa odpowiedzi</c:v>
                </c:pt>
              </c:strCache>
            </c:strRef>
          </c:cat>
          <c:val>
            <c:numRef>
              <c:f>Arkusz1!$B$2:$B$7</c:f>
              <c:numCache>
                <c:formatCode>###0%</c:formatCode>
                <c:ptCount val="6"/>
                <c:pt idx="0">
                  <c:v>0.11625615763546798</c:v>
                </c:pt>
                <c:pt idx="1">
                  <c:v>0.29950738916256159</c:v>
                </c:pt>
                <c:pt idx="2">
                  <c:v>0.23349753694581282</c:v>
                </c:pt>
                <c:pt idx="3">
                  <c:v>0.22463054187192116</c:v>
                </c:pt>
                <c:pt idx="4">
                  <c:v>0.12216748768472907</c:v>
                </c:pt>
                <c:pt idx="5" formatCode="###0.0%">
                  <c:v>3.9408866995073889E-3</c:v>
                </c:pt>
              </c:numCache>
            </c:numRef>
          </c:val>
          <c:extLst>
            <c:ext xmlns:c16="http://schemas.microsoft.com/office/drawing/2014/chart" uri="{C3380CC4-5D6E-409C-BE32-E72D297353CC}">
              <c16:uniqueId val="{0000000E-5529-4010-8F83-35253C99DAF4}"/>
            </c:ext>
          </c:extLst>
        </c:ser>
        <c:dLbls>
          <c:showLegendKey val="0"/>
          <c:showVal val="1"/>
          <c:showCatName val="0"/>
          <c:showSerName val="0"/>
          <c:showPercent val="0"/>
          <c:showBubbleSize val="0"/>
          <c:showLeaderLines val="1"/>
        </c:dLbls>
        <c:firstSliceAng val="0"/>
        <c:holeSize val="55"/>
      </c:doughnutChart>
      <c:spPr>
        <a:noFill/>
        <a:ln>
          <a:noFill/>
        </a:ln>
        <a:effectLst/>
      </c:spPr>
    </c:plotArea>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Arkusz1!$B$2</c:f>
              <c:numCache>
                <c:formatCode>0</c:formatCode>
                <c:ptCount val="1"/>
                <c:pt idx="0">
                  <c:v>2.9489162743226172</c:v>
                </c:pt>
              </c:numCache>
            </c:numRef>
          </c:val>
          <c:extLst>
            <c:ext xmlns:c16="http://schemas.microsoft.com/office/drawing/2014/chart" uri="{C3380CC4-5D6E-409C-BE32-E72D297353CC}">
              <c16:uniqueId val="{00000000-EFE3-4AF9-9423-B8D0D66ABCCC}"/>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Arkusz1!$C$2</c:f>
              <c:numCache>
                <c:formatCode>0</c:formatCode>
                <c:ptCount val="1"/>
                <c:pt idx="0">
                  <c:v>33.516419898969744</c:v>
                </c:pt>
              </c:numCache>
            </c:numRef>
          </c:val>
          <c:extLst>
            <c:ext xmlns:c16="http://schemas.microsoft.com/office/drawing/2014/chart" uri="{C3380CC4-5D6E-409C-BE32-E72D297353CC}">
              <c16:uniqueId val="{00000001-EFE3-4AF9-9423-B8D0D66ABCCC}"/>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Arkusz1!$D$2</c:f>
              <c:numCache>
                <c:formatCode>0</c:formatCode>
                <c:ptCount val="1"/>
                <c:pt idx="0">
                  <c:v>40.536902414566889</c:v>
                </c:pt>
              </c:numCache>
            </c:numRef>
          </c:val>
          <c:extLst>
            <c:ext xmlns:c16="http://schemas.microsoft.com/office/drawing/2014/chart" uri="{C3380CC4-5D6E-409C-BE32-E72D297353CC}">
              <c16:uniqueId val="{00000002-EFE3-4AF9-9423-B8D0D66ABCCC}"/>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lstStyle/>
              <a:p>
                <a:pPr>
                  <a:defRPr sz="100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Arkusz1!$E$2</c:f>
              <c:numCache>
                <c:formatCode>0</c:formatCode>
                <c:ptCount val="1"/>
                <c:pt idx="0">
                  <c:v>15.871767552133795</c:v>
                </c:pt>
              </c:numCache>
            </c:numRef>
          </c:val>
          <c:extLst>
            <c:ext xmlns:c16="http://schemas.microsoft.com/office/drawing/2014/chart" uri="{C3380CC4-5D6E-409C-BE32-E72D297353CC}">
              <c16:uniqueId val="{00000003-EFE3-4AF9-9423-B8D0D66ABCCC}"/>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Arkusz1!$F$2</c:f>
              <c:numCache>
                <c:formatCode>0</c:formatCode>
                <c:ptCount val="1"/>
                <c:pt idx="0">
                  <c:v>7.1259938600067994</c:v>
                </c:pt>
              </c:numCache>
            </c:numRef>
          </c:val>
          <c:extLst>
            <c:ext xmlns:c16="http://schemas.microsoft.com/office/drawing/2014/chart" uri="{C3380CC4-5D6E-409C-BE32-E72D297353CC}">
              <c16:uniqueId val="{00000004-EFE3-4AF9-9423-B8D0D66ABCCC}"/>
            </c:ext>
          </c:extLst>
        </c:ser>
        <c:dLbls>
          <c:showLegendKey val="0"/>
          <c:showVal val="1"/>
          <c:showCatName val="0"/>
          <c:showSerName val="0"/>
          <c:showPercent val="0"/>
          <c:showBubbleSize val="0"/>
        </c:dLbls>
        <c:gapWidth val="100"/>
        <c:overlap val="100"/>
        <c:axId val="674694592"/>
        <c:axId val="674696552"/>
      </c:barChart>
      <c:catAx>
        <c:axId val="674694592"/>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696552"/>
        <c:crosses val="autoZero"/>
        <c:auto val="1"/>
        <c:lblAlgn val="ctr"/>
        <c:lblOffset val="100"/>
        <c:tickLblSkip val="1"/>
        <c:tickMarkSkip val="1"/>
        <c:noMultiLvlLbl val="0"/>
      </c:catAx>
      <c:valAx>
        <c:axId val="674696552"/>
        <c:scaling>
          <c:orientation val="minMax"/>
        </c:scaling>
        <c:delete val="0"/>
        <c:axPos val="t"/>
        <c:numFmt formatCode="0%" sourceLinked="1"/>
        <c:majorTickMark val="none"/>
        <c:minorTickMark val="none"/>
        <c:tickLblPos val="none"/>
        <c:spPr>
          <a:ln w="9572">
            <a:noFill/>
          </a:ln>
        </c:spPr>
        <c:crossAx val="67469459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Arkusz1!$B$2</c:f>
              <c:numCache>
                <c:formatCode>0</c:formatCode>
                <c:ptCount val="1"/>
                <c:pt idx="0">
                  <c:v>10.80355576965561</c:v>
                </c:pt>
              </c:numCache>
            </c:numRef>
          </c:val>
          <c:extLst>
            <c:ext xmlns:c16="http://schemas.microsoft.com/office/drawing/2014/chart" uri="{C3380CC4-5D6E-409C-BE32-E72D297353CC}">
              <c16:uniqueId val="{00000000-DD18-4D4C-8ADE-A2DB2BD8D8C4}"/>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Arkusz1!$C$2</c:f>
              <c:numCache>
                <c:formatCode>0</c:formatCode>
                <c:ptCount val="1"/>
                <c:pt idx="0">
                  <c:v>47.216180537689226</c:v>
                </c:pt>
              </c:numCache>
            </c:numRef>
          </c:val>
          <c:extLst>
            <c:ext xmlns:c16="http://schemas.microsoft.com/office/drawing/2014/chart" uri="{C3380CC4-5D6E-409C-BE32-E72D297353CC}">
              <c16:uniqueId val="{00000001-DD18-4D4C-8ADE-A2DB2BD8D8C4}"/>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Arkusz1!$D$2</c:f>
              <c:numCache>
                <c:formatCode>0</c:formatCode>
                <c:ptCount val="1"/>
                <c:pt idx="0">
                  <c:v>12.599976024478703</c:v>
                </c:pt>
              </c:numCache>
            </c:numRef>
          </c:val>
          <c:extLst>
            <c:ext xmlns:c16="http://schemas.microsoft.com/office/drawing/2014/chart" uri="{C3380CC4-5D6E-409C-BE32-E72D297353CC}">
              <c16:uniqueId val="{00000002-DD18-4D4C-8ADE-A2DB2BD8D8C4}"/>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Arkusz1!$E$2</c:f>
              <c:numCache>
                <c:formatCode>0</c:formatCode>
                <c:ptCount val="1"/>
                <c:pt idx="0">
                  <c:v>4.8094191093635175</c:v>
                </c:pt>
              </c:numCache>
            </c:numRef>
          </c:val>
          <c:extLst>
            <c:ext xmlns:c16="http://schemas.microsoft.com/office/drawing/2014/chart" uri="{C3380CC4-5D6E-409C-BE32-E72D297353CC}">
              <c16:uniqueId val="{00000003-DD18-4D4C-8ADE-A2DB2BD8D8C4}"/>
            </c:ext>
          </c:extLst>
        </c:ser>
        <c:ser>
          <c:idx val="3"/>
          <c:order val="4"/>
          <c:tx>
            <c:strRef>
              <c:f>Arkusz1!$F$1</c:f>
              <c:strCache>
                <c:ptCount val="1"/>
                <c:pt idx="0">
                  <c:v>trudno powiedzieć</c:v>
                </c:pt>
              </c:strCache>
            </c:strRef>
          </c:tx>
          <c:spPr>
            <a:solidFill>
              <a:srgbClr val="004B88"/>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Arkusz1!$F$2</c:f>
              <c:numCache>
                <c:formatCode>0</c:formatCode>
                <c:ptCount val="1"/>
                <c:pt idx="0">
                  <c:v>13.945117732555879</c:v>
                </c:pt>
              </c:numCache>
            </c:numRef>
          </c:val>
          <c:extLst>
            <c:ext xmlns:c16="http://schemas.microsoft.com/office/drawing/2014/chart" uri="{C3380CC4-5D6E-409C-BE32-E72D297353CC}">
              <c16:uniqueId val="{00000004-DD18-4D4C-8ADE-A2DB2BD8D8C4}"/>
            </c:ext>
          </c:extLst>
        </c:ser>
        <c:ser>
          <c:idx val="4"/>
          <c:order val="5"/>
          <c:tx>
            <c:strRef>
              <c:f>Arkusz1!$G$1</c:f>
              <c:strCache>
                <c:ptCount val="1"/>
                <c:pt idx="0">
                  <c:v>Kolumna1</c:v>
                </c:pt>
              </c:strCache>
            </c:strRef>
          </c:tx>
          <c:spPr>
            <a:solidFill>
              <a:srgbClr val="CDCDCD"/>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2020</c:v>
                </c:pt>
              </c:numCache>
            </c:numRef>
          </c:cat>
          <c:val>
            <c:numRef>
              <c:f>Arkusz1!$G$2</c:f>
              <c:numCache>
                <c:formatCode>0</c:formatCode>
                <c:ptCount val="1"/>
                <c:pt idx="0">
                  <c:v>10.625750826256866</c:v>
                </c:pt>
              </c:numCache>
            </c:numRef>
          </c:val>
          <c:extLst>
            <c:ext xmlns:c16="http://schemas.microsoft.com/office/drawing/2014/chart" uri="{C3380CC4-5D6E-409C-BE32-E72D297353CC}">
              <c16:uniqueId val="{00000006-DD18-4D4C-8ADE-A2DB2BD8D8C4}"/>
            </c:ext>
          </c:extLst>
        </c:ser>
        <c:dLbls>
          <c:showLegendKey val="0"/>
          <c:showVal val="1"/>
          <c:showCatName val="0"/>
          <c:showSerName val="0"/>
          <c:showPercent val="0"/>
          <c:showBubbleSize val="0"/>
        </c:dLbls>
        <c:gapWidth val="100"/>
        <c:overlap val="100"/>
        <c:axId val="674698120"/>
        <c:axId val="674708704"/>
      </c:barChart>
      <c:catAx>
        <c:axId val="674698120"/>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708704"/>
        <c:crosses val="autoZero"/>
        <c:auto val="1"/>
        <c:lblAlgn val="ctr"/>
        <c:lblOffset val="100"/>
        <c:tickLblSkip val="1"/>
        <c:tickMarkSkip val="1"/>
        <c:noMultiLvlLbl val="0"/>
      </c:catAx>
      <c:valAx>
        <c:axId val="674708704"/>
        <c:scaling>
          <c:orientation val="minMax"/>
        </c:scaling>
        <c:delete val="0"/>
        <c:axPos val="t"/>
        <c:numFmt formatCode="0%" sourceLinked="1"/>
        <c:majorTickMark val="none"/>
        <c:minorTickMark val="none"/>
        <c:tickLblPos val="none"/>
        <c:spPr>
          <a:ln w="9572">
            <a:noFill/>
          </a:ln>
        </c:spPr>
        <c:crossAx val="67469812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900" b="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Arkusz1!$B$2:$B$6</c:f>
              <c:numCache>
                <c:formatCode>General</c:formatCode>
                <c:ptCount val="5"/>
              </c:numCache>
            </c:numRef>
          </c:val>
          <c:extLst>
            <c:ext xmlns:c16="http://schemas.microsoft.com/office/drawing/2014/chart" uri="{C3380CC4-5D6E-409C-BE32-E72D297353CC}">
              <c16:uniqueId val="{00000000-D942-4404-8027-A45539E821B0}"/>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Arkusz1!$C$2:$C$6</c:f>
              <c:numCache>
                <c:formatCode>General</c:formatCode>
                <c:ptCount val="5"/>
              </c:numCache>
            </c:numRef>
          </c:val>
          <c:extLst>
            <c:ext xmlns:c16="http://schemas.microsoft.com/office/drawing/2014/chart" uri="{C3380CC4-5D6E-409C-BE32-E72D297353CC}">
              <c16:uniqueId val="{00000001-D942-4404-8027-A45539E821B0}"/>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Arkusz1!$D$2:$D$6</c:f>
              <c:numCache>
                <c:formatCode>General</c:formatCode>
                <c:ptCount val="5"/>
              </c:numCache>
            </c:numRef>
          </c:val>
          <c:extLst>
            <c:ext xmlns:c16="http://schemas.microsoft.com/office/drawing/2014/chart" uri="{C3380CC4-5D6E-409C-BE32-E72D297353CC}">
              <c16:uniqueId val="{00000002-D942-4404-8027-A45539E821B0}"/>
            </c:ext>
          </c:extLst>
        </c:ser>
        <c:ser>
          <c:idx val="2"/>
          <c:order val="3"/>
          <c:tx>
            <c:strRef>
              <c:f>Arkusz1!$E$1</c:f>
              <c:strCache>
                <c:ptCount val="1"/>
                <c:pt idx="0">
                  <c:v>zdecydowanie gorzej</c:v>
                </c:pt>
              </c:strCache>
            </c:strRef>
          </c:tx>
          <c:spPr>
            <a:solidFill>
              <a:srgbClr val="E54337"/>
            </a:solidFill>
          </c:spPr>
          <c:invertIfNegative val="0"/>
          <c:dLbls>
            <c:spPr>
              <a:noFill/>
              <a:ln>
                <a:noFill/>
              </a:ln>
              <a:effectLst/>
            </c:spPr>
            <c:txPr>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Arkusz1!$E$2:$E$6</c:f>
              <c:numCache>
                <c:formatCode>General</c:formatCode>
                <c:ptCount val="5"/>
              </c:numCache>
            </c:numRef>
          </c:val>
          <c:extLst>
            <c:ext xmlns:c16="http://schemas.microsoft.com/office/drawing/2014/chart" uri="{C3380CC4-5D6E-409C-BE32-E72D297353CC}">
              <c16:uniqueId val="{00000003-D942-4404-8027-A45539E821B0}"/>
            </c:ext>
          </c:extLst>
        </c:ser>
        <c:ser>
          <c:idx val="3"/>
          <c:order val="4"/>
          <c:tx>
            <c:strRef>
              <c:f>Arkusz1!$F$1</c:f>
              <c:strCache>
                <c:ptCount val="1"/>
                <c:pt idx="0">
                  <c:v>nie ulegnie zmianie</c:v>
                </c:pt>
              </c:strCache>
            </c:strRef>
          </c:tx>
          <c:spPr>
            <a:solidFill>
              <a:srgbClr val="004B88"/>
            </a:solidFill>
          </c:spPr>
          <c:invertIfNegative val="0"/>
          <c:dLbls>
            <c:spPr>
              <a:noFill/>
              <a:ln>
                <a:noFill/>
              </a:ln>
              <a:effectLst/>
            </c:spPr>
            <c:txPr>
              <a:bodyPr anchorCtr="0"/>
              <a:lstStyle/>
              <a:p>
                <a:pPr algn="ctr">
                  <a:defRPr lang="en-US" sz="900" b="0" i="0" u="none" strike="noStrike" kern="1200" baseline="0">
                    <a:solidFill>
                      <a:schemeClr val="bg1"/>
                    </a:solidFill>
                    <a:latin typeface="Century Gothic" panose="020B0502020202020204" pitchFamily="34" charset="0"/>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Arkusz1!$F$2:$F$6</c:f>
              <c:numCache>
                <c:formatCode>General</c:formatCode>
                <c:ptCount val="5"/>
              </c:numCache>
            </c:numRef>
          </c:val>
          <c:extLst>
            <c:ext xmlns:c16="http://schemas.microsoft.com/office/drawing/2014/chart" uri="{C3380CC4-5D6E-409C-BE32-E72D297353CC}">
              <c16:uniqueId val="{00000004-D942-4404-8027-A45539E821B0}"/>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Arkusz1!$A$2:$A$6</c:f>
              <c:numCache>
                <c:formatCode>0</c:formatCode>
                <c:ptCount val="5"/>
                <c:pt idx="0" formatCode="General">
                  <c:v>2018</c:v>
                </c:pt>
                <c:pt idx="1">
                  <c:v>2014</c:v>
                </c:pt>
                <c:pt idx="2">
                  <c:v>2013</c:v>
                </c:pt>
                <c:pt idx="3">
                  <c:v>2012</c:v>
                </c:pt>
                <c:pt idx="4">
                  <c:v>2011</c:v>
                </c:pt>
              </c:numCache>
            </c:numRef>
          </c:cat>
          <c:val>
            <c:numRef>
              <c:f>Arkusz1!$G$2:$G$6</c:f>
              <c:numCache>
                <c:formatCode>General</c:formatCode>
                <c:ptCount val="5"/>
              </c:numCache>
            </c:numRef>
          </c:val>
          <c:extLst>
            <c:ext xmlns:c16="http://schemas.microsoft.com/office/drawing/2014/chart" uri="{C3380CC4-5D6E-409C-BE32-E72D297353CC}">
              <c16:uniqueId val="{00000005-D942-4404-8027-A45539E821B0}"/>
            </c:ext>
          </c:extLst>
        </c:ser>
        <c:dLbls>
          <c:showLegendKey val="0"/>
          <c:showVal val="1"/>
          <c:showCatName val="0"/>
          <c:showSerName val="0"/>
          <c:showPercent val="0"/>
          <c:showBubbleSize val="0"/>
        </c:dLbls>
        <c:gapWidth val="100"/>
        <c:overlap val="100"/>
        <c:axId val="674710272"/>
        <c:axId val="674705568"/>
      </c:barChart>
      <c:catAx>
        <c:axId val="674710272"/>
        <c:scaling>
          <c:orientation val="maxMin"/>
        </c:scaling>
        <c:delete val="1"/>
        <c:axPos val="l"/>
        <c:numFmt formatCode="General" sourceLinked="1"/>
        <c:majorTickMark val="none"/>
        <c:minorTickMark val="none"/>
        <c:tickLblPos val="nextTo"/>
        <c:crossAx val="674705568"/>
        <c:crosses val="autoZero"/>
        <c:auto val="1"/>
        <c:lblAlgn val="ctr"/>
        <c:lblOffset val="100"/>
        <c:tickLblSkip val="1"/>
        <c:tickMarkSkip val="1"/>
        <c:noMultiLvlLbl val="0"/>
      </c:catAx>
      <c:valAx>
        <c:axId val="674705568"/>
        <c:scaling>
          <c:orientation val="minMax"/>
        </c:scaling>
        <c:delete val="0"/>
        <c:axPos val="t"/>
        <c:numFmt formatCode="0%" sourceLinked="1"/>
        <c:majorTickMark val="none"/>
        <c:minorTickMark val="none"/>
        <c:tickLblPos val="none"/>
        <c:spPr>
          <a:ln w="9572">
            <a:noFill/>
          </a:ln>
        </c:spPr>
        <c:crossAx val="674710272"/>
        <c:crosses val="autoZero"/>
        <c:crossBetween val="between"/>
      </c:valAx>
      <c:spPr>
        <a:noFill/>
        <a:ln w="25527">
          <a:noFill/>
        </a:ln>
      </c:spPr>
    </c:plotArea>
    <c:legend>
      <c:legendPos val="r"/>
      <c:layout>
        <c:manualLayout>
          <c:xMode val="edge"/>
          <c:yMode val="edge"/>
          <c:x val="4.675905719582496E-2"/>
          <c:y val="7.7266758270428268E-2"/>
          <c:w val="0.90617428461387795"/>
          <c:h val="0.92162877865516402"/>
        </c:manualLayout>
      </c:layout>
      <c:overlay val="0"/>
      <c:txPr>
        <a:bodyPr/>
        <a:lstStyle/>
        <a:p>
          <a:pPr>
            <a:defRPr lang="en-US" sz="900" b="0" i="0" u="none" strike="noStrike" kern="1200" baseline="0">
              <a:solidFill>
                <a:srgbClr val="58595B"/>
              </a:solidFill>
              <a:latin typeface="+mj-lt"/>
              <a:ea typeface="Arial"/>
              <a:cs typeface="Arial"/>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878873094531801"/>
          <c:y val="0.21227336860961921"/>
          <c:w val="0.63808192870248115"/>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Arkusz1!$B$2:$B$6</c:f>
              <c:numCache>
                <c:formatCode>0</c:formatCode>
                <c:ptCount val="5"/>
                <c:pt idx="0">
                  <c:v>8.1916168562281513</c:v>
                </c:pt>
                <c:pt idx="1">
                  <c:v>4.6843234476124778</c:v>
                </c:pt>
                <c:pt idx="2">
                  <c:v>2.3148507320724647</c:v>
                </c:pt>
                <c:pt idx="3">
                  <c:v>1.510783691865154</c:v>
                </c:pt>
                <c:pt idx="4">
                  <c:v>1.8125685504415079</c:v>
                </c:pt>
              </c:numCache>
            </c:numRef>
          </c:val>
          <c:extLst>
            <c:ext xmlns:c16="http://schemas.microsoft.com/office/drawing/2014/chart" uri="{C3380CC4-5D6E-409C-BE32-E72D297353CC}">
              <c16:uniqueId val="{00000000-10BF-48B7-9E92-C89AFB150927}"/>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Arkusz1!$C$2:$C$6</c:f>
              <c:numCache>
                <c:formatCode>0</c:formatCode>
                <c:ptCount val="5"/>
                <c:pt idx="0">
                  <c:v>37.519512720713706</c:v>
                </c:pt>
                <c:pt idx="1">
                  <c:v>34.383583500743065</c:v>
                </c:pt>
                <c:pt idx="2">
                  <c:v>35.58579531986085</c:v>
                </c:pt>
                <c:pt idx="3">
                  <c:v>33.810333533430835</c:v>
                </c:pt>
                <c:pt idx="4">
                  <c:v>30.268413308001456</c:v>
                </c:pt>
              </c:numCache>
            </c:numRef>
          </c:val>
          <c:extLst>
            <c:ext xmlns:c16="http://schemas.microsoft.com/office/drawing/2014/chart" uri="{C3380CC4-5D6E-409C-BE32-E72D297353CC}">
              <c16:uniqueId val="{00000001-10BF-48B7-9E92-C89AFB150927}"/>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Arkusz1!$D$2:$D$6</c:f>
              <c:numCache>
                <c:formatCode>0</c:formatCode>
                <c:ptCount val="5"/>
                <c:pt idx="0">
                  <c:v>30.397764381449239</c:v>
                </c:pt>
                <c:pt idx="1">
                  <c:v>39.600910056500837</c:v>
                </c:pt>
                <c:pt idx="2">
                  <c:v>38.973416073798909</c:v>
                </c:pt>
                <c:pt idx="3">
                  <c:v>41.850485763593049</c:v>
                </c:pt>
                <c:pt idx="4">
                  <c:v>43.992956970101581</c:v>
                </c:pt>
              </c:numCache>
            </c:numRef>
          </c:val>
          <c:extLst>
            <c:ext xmlns:c16="http://schemas.microsoft.com/office/drawing/2014/chart" uri="{C3380CC4-5D6E-409C-BE32-E72D297353CC}">
              <c16:uniqueId val="{00000002-10BF-48B7-9E92-C89AFB150927}"/>
            </c:ext>
          </c:extLst>
        </c:ser>
        <c:ser>
          <c:idx val="2"/>
          <c:order val="3"/>
          <c:tx>
            <c:strRef>
              <c:f>Arkusz1!$E$1</c:f>
              <c:strCache>
                <c:ptCount val="1"/>
                <c:pt idx="0">
                  <c:v> zdecydowanie źle</c:v>
                </c:pt>
              </c:strCache>
            </c:strRef>
          </c:tx>
          <c:spPr>
            <a:solidFill>
              <a:srgbClr val="E54337"/>
            </a:solidFill>
          </c:spPr>
          <c:invertIfNegative val="0"/>
          <c:dLbls>
            <c:spPr>
              <a:noFill/>
              <a:ln>
                <a:noFill/>
              </a:ln>
              <a:effectLst/>
            </c:spPr>
            <c:txPr>
              <a:bodyPr/>
              <a:lstStyle/>
              <a:p>
                <a:pPr>
                  <a:defRPr sz="1000">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Arkusz1!$E$2:$E$6</c:f>
              <c:numCache>
                <c:formatCode>0</c:formatCode>
                <c:ptCount val="5"/>
                <c:pt idx="0">
                  <c:v>4.3928795538564467</c:v>
                </c:pt>
                <c:pt idx="1">
                  <c:v>20.345286829163225</c:v>
                </c:pt>
                <c:pt idx="2">
                  <c:v>18.695721290569427</c:v>
                </c:pt>
                <c:pt idx="3">
                  <c:v>15.971979509915229</c:v>
                </c:pt>
                <c:pt idx="4">
                  <c:v>14.104672017570561</c:v>
                </c:pt>
              </c:numCache>
            </c:numRef>
          </c:val>
          <c:extLst>
            <c:ext xmlns:c16="http://schemas.microsoft.com/office/drawing/2014/chart" uri="{C3380CC4-5D6E-409C-BE32-E72D297353CC}">
              <c16:uniqueId val="{00000003-10BF-48B7-9E92-C89AFB150927}"/>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Arkusz1!$F$2:$F$6</c:f>
              <c:numCache>
                <c:formatCode>0</c:formatCode>
                <c:ptCount val="5"/>
                <c:pt idx="0">
                  <c:v>19.498226487752479</c:v>
                </c:pt>
                <c:pt idx="1">
                  <c:v>0.98589616598041119</c:v>
                </c:pt>
                <c:pt idx="2">
                  <c:v>4.4302165836982956</c:v>
                </c:pt>
                <c:pt idx="3">
                  <c:v>6.85641750119572</c:v>
                </c:pt>
                <c:pt idx="4">
                  <c:v>9.8213891538849918</c:v>
                </c:pt>
              </c:numCache>
            </c:numRef>
          </c:val>
          <c:extLst>
            <c:ext xmlns:c16="http://schemas.microsoft.com/office/drawing/2014/chart" uri="{C3380CC4-5D6E-409C-BE32-E72D297353CC}">
              <c16:uniqueId val="{00000004-10BF-48B7-9E92-C89AFB150927}"/>
            </c:ext>
          </c:extLst>
        </c:ser>
        <c:dLbls>
          <c:showLegendKey val="0"/>
          <c:showVal val="1"/>
          <c:showCatName val="0"/>
          <c:showSerName val="0"/>
          <c:showPercent val="0"/>
          <c:showBubbleSize val="0"/>
        </c:dLbls>
        <c:gapWidth val="100"/>
        <c:overlap val="100"/>
        <c:axId val="674692240"/>
        <c:axId val="674698512"/>
      </c:barChart>
      <c:catAx>
        <c:axId val="674692240"/>
        <c:scaling>
          <c:orientation val="maxMin"/>
        </c:scaling>
        <c:delete val="0"/>
        <c:axPos val="l"/>
        <c:numFmt formatCode="General" sourceLinked="1"/>
        <c:majorTickMark val="none"/>
        <c:minorTickMark val="none"/>
        <c:tickLblPos val="nextTo"/>
        <c:spPr>
          <a:ln w="9572">
            <a:noFill/>
          </a:ln>
        </c:spPr>
        <c:txPr>
          <a:bodyPr rot="0" vert="horz"/>
          <a:lstStyle/>
          <a:p>
            <a:pPr>
              <a:defRPr lang="en-US" sz="1000" b="0" i="0" u="none" strike="noStrike" kern="1200" baseline="0">
                <a:solidFill>
                  <a:srgbClr val="58595B"/>
                </a:solidFill>
                <a:latin typeface="+mn-lt"/>
                <a:ea typeface="Arial"/>
                <a:cs typeface="Arial"/>
              </a:defRPr>
            </a:pPr>
            <a:endParaRPr lang="pl-PL"/>
          </a:p>
        </c:txPr>
        <c:crossAx val="674698512"/>
        <c:crosses val="autoZero"/>
        <c:auto val="1"/>
        <c:lblAlgn val="ctr"/>
        <c:lblOffset val="100"/>
        <c:tickLblSkip val="1"/>
        <c:tickMarkSkip val="1"/>
        <c:noMultiLvlLbl val="0"/>
      </c:catAx>
      <c:valAx>
        <c:axId val="674698512"/>
        <c:scaling>
          <c:orientation val="minMax"/>
        </c:scaling>
        <c:delete val="0"/>
        <c:axPos val="t"/>
        <c:numFmt formatCode="0%" sourceLinked="1"/>
        <c:majorTickMark val="none"/>
        <c:minorTickMark val="none"/>
        <c:tickLblPos val="none"/>
        <c:spPr>
          <a:ln w="9572">
            <a:noFill/>
          </a:ln>
        </c:spPr>
        <c:crossAx val="67469224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0660142417053821"/>
          <c:y val="0.21227336860961921"/>
          <c:w val="0.5997676718666213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Arkusz1!$B$2:$B$6</c:f>
              <c:numCache>
                <c:formatCode>0</c:formatCode>
                <c:ptCount val="5"/>
                <c:pt idx="0">
                  <c:v>7.998891645867837</c:v>
                </c:pt>
                <c:pt idx="1">
                  <c:v>9.2095332216519186</c:v>
                </c:pt>
                <c:pt idx="2">
                  <c:v>12.949374596818297</c:v>
                </c:pt>
                <c:pt idx="3">
                  <c:v>11.518942899935022</c:v>
                </c:pt>
                <c:pt idx="4">
                  <c:v>10.737285670121006</c:v>
                </c:pt>
              </c:numCache>
            </c:numRef>
          </c:val>
          <c:extLst>
            <c:ext xmlns:c16="http://schemas.microsoft.com/office/drawing/2014/chart" uri="{C3380CC4-5D6E-409C-BE32-E72D297353CC}">
              <c16:uniqueId val="{00000000-2F57-4F67-A8A7-02EC9A386F46}"/>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Arkusz1!$C$2:$C$6</c:f>
              <c:numCache>
                <c:formatCode>0</c:formatCode>
                <c:ptCount val="5"/>
                <c:pt idx="0">
                  <c:v>49.210517059847028</c:v>
                </c:pt>
                <c:pt idx="1">
                  <c:v>53.114936305495966</c:v>
                </c:pt>
                <c:pt idx="2">
                  <c:v>46.021466759438368</c:v>
                </c:pt>
                <c:pt idx="3">
                  <c:v>41.143076022995807</c:v>
                </c:pt>
                <c:pt idx="4">
                  <c:v>47.985250979252868</c:v>
                </c:pt>
              </c:numCache>
            </c:numRef>
          </c:val>
          <c:extLst>
            <c:ext xmlns:c16="http://schemas.microsoft.com/office/drawing/2014/chart" uri="{C3380CC4-5D6E-409C-BE32-E72D297353CC}">
              <c16:uniqueId val="{00000001-2F57-4F67-A8A7-02EC9A386F46}"/>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Arkusz1!$D$2:$D$6</c:f>
              <c:numCache>
                <c:formatCode>0</c:formatCode>
                <c:ptCount val="5"/>
                <c:pt idx="0">
                  <c:v>17.483284694506764</c:v>
                </c:pt>
                <c:pt idx="1">
                  <c:v>14.337625722172284</c:v>
                </c:pt>
                <c:pt idx="2">
                  <c:v>15.187385353247047</c:v>
                </c:pt>
                <c:pt idx="3">
                  <c:v>11.747702112715027</c:v>
                </c:pt>
                <c:pt idx="4">
                  <c:v>9.0429629124748558</c:v>
                </c:pt>
              </c:numCache>
            </c:numRef>
          </c:val>
          <c:extLst>
            <c:ext xmlns:c16="http://schemas.microsoft.com/office/drawing/2014/chart" uri="{C3380CC4-5D6E-409C-BE32-E72D297353CC}">
              <c16:uniqueId val="{00000002-2F57-4F67-A8A7-02EC9A386F46}"/>
            </c:ext>
          </c:extLst>
        </c:ser>
        <c:ser>
          <c:idx val="2"/>
          <c:order val="3"/>
          <c:tx>
            <c:strRef>
              <c:f>Arkusz1!$E$1</c:f>
              <c:strCache>
                <c:ptCount val="1"/>
                <c:pt idx="0">
                  <c:v>zdecydowanie gorzej</c:v>
                </c:pt>
              </c:strCache>
            </c:strRef>
          </c:tx>
          <c:spPr>
            <a:solidFill>
              <a:srgbClr val="E54337"/>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49A5-47E2-A7CC-A952A6BE955A}"/>
                </c:ext>
              </c:extLst>
            </c:dLbl>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Arkusz1!$E$2:$E$6</c:f>
              <c:numCache>
                <c:formatCode>0</c:formatCode>
                <c:ptCount val="5"/>
                <c:pt idx="0">
                  <c:v>0</c:v>
                </c:pt>
                <c:pt idx="1">
                  <c:v>7.7993755683782764</c:v>
                </c:pt>
                <c:pt idx="2">
                  <c:v>4.7789118511584778</c:v>
                </c:pt>
                <c:pt idx="3">
                  <c:v>4.2157586102517355</c:v>
                </c:pt>
                <c:pt idx="4">
                  <c:v>4.5718120976073564</c:v>
                </c:pt>
              </c:numCache>
            </c:numRef>
          </c:val>
          <c:extLst>
            <c:ext xmlns:c16="http://schemas.microsoft.com/office/drawing/2014/chart" uri="{C3380CC4-5D6E-409C-BE32-E72D297353CC}">
              <c16:uniqueId val="{00000003-2F57-4F67-A8A7-02EC9A386F46}"/>
            </c:ext>
          </c:extLst>
        </c:ser>
        <c:ser>
          <c:idx val="3"/>
          <c:order val="4"/>
          <c:tx>
            <c:strRef>
              <c:f>Arkusz1!$F$1</c:f>
              <c:strCache>
                <c:ptCount val="1"/>
                <c:pt idx="0">
                  <c:v>nie ulegnie zmianie</c:v>
                </c:pt>
              </c:strCache>
            </c:strRef>
          </c:tx>
          <c:spPr>
            <a:solidFill>
              <a:srgbClr val="004B88"/>
            </a:solidFill>
          </c:spPr>
          <c:invertIfNegative val="0"/>
          <c:dLbls>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F57-4F67-A8A7-02EC9A386F46}"/>
                </c:ext>
              </c:extLst>
            </c:dLbl>
            <c:dLbl>
              <c:idx val="4"/>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F57-4F67-A8A7-02EC9A386F46}"/>
                </c:ext>
              </c:extLst>
            </c:dLbl>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Arkusz1!$F$2:$F$6</c:f>
              <c:numCache>
                <c:formatCode>0</c:formatCode>
                <c:ptCount val="5"/>
                <c:pt idx="0">
                  <c:v>9.1660971124312809</c:v>
                </c:pt>
                <c:pt idx="1">
                  <c:v>11.727187297744214</c:v>
                </c:pt>
                <c:pt idx="2">
                  <c:v>13.012089590172934</c:v>
                </c:pt>
                <c:pt idx="3">
                  <c:v>19.655674152168583</c:v>
                </c:pt>
                <c:pt idx="4">
                  <c:v>13.092064265048442</c:v>
                </c:pt>
              </c:numCache>
            </c:numRef>
          </c:val>
          <c:extLst>
            <c:ext xmlns:c16="http://schemas.microsoft.com/office/drawing/2014/chart" uri="{C3380CC4-5D6E-409C-BE32-E72D297353CC}">
              <c16:uniqueId val="{00000004-2F57-4F67-A8A7-02EC9A386F46}"/>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txPr>
              <a:bodyPr wrap="square" lIns="38100" tIns="19050" rIns="38100" bIns="19050" anchor="ctr">
                <a:spAutoFit/>
              </a:bodyPr>
              <a:lstStyle/>
              <a:p>
                <a:pP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15 – 24 lat</c:v>
                </c:pt>
                <c:pt idx="1">
                  <c:v>25 – 34 lat</c:v>
                </c:pt>
                <c:pt idx="2">
                  <c:v>35 – 44 lat</c:v>
                </c:pt>
                <c:pt idx="3">
                  <c:v>45 – 59 lat</c:v>
                </c:pt>
                <c:pt idx="4">
                  <c:v>60 i więcej lat</c:v>
                </c:pt>
              </c:strCache>
            </c:strRef>
          </c:cat>
          <c:val>
            <c:numRef>
              <c:f>Arkusz1!$G$2:$G$6</c:f>
              <c:numCache>
                <c:formatCode>0</c:formatCode>
                <c:ptCount val="5"/>
                <c:pt idx="0">
                  <c:v>16.141209487347108</c:v>
                </c:pt>
                <c:pt idx="1">
                  <c:v>3.8113418845573364</c:v>
                </c:pt>
                <c:pt idx="2">
                  <c:v>8.0507718491648319</c:v>
                </c:pt>
                <c:pt idx="3">
                  <c:v>11.718846201933841</c:v>
                </c:pt>
                <c:pt idx="4">
                  <c:v>14.570624075495605</c:v>
                </c:pt>
              </c:numCache>
            </c:numRef>
          </c:val>
          <c:extLst>
            <c:ext xmlns:c16="http://schemas.microsoft.com/office/drawing/2014/chart" uri="{C3380CC4-5D6E-409C-BE32-E72D297353CC}">
              <c16:uniqueId val="{00000006-2F57-4F67-A8A7-02EC9A386F46}"/>
            </c:ext>
          </c:extLst>
        </c:ser>
        <c:dLbls>
          <c:showLegendKey val="0"/>
          <c:showVal val="1"/>
          <c:showCatName val="0"/>
          <c:showSerName val="0"/>
          <c:showPercent val="0"/>
          <c:showBubbleSize val="0"/>
        </c:dLbls>
        <c:gapWidth val="100"/>
        <c:overlap val="100"/>
        <c:axId val="674697336"/>
        <c:axId val="674694200"/>
      </c:barChart>
      <c:catAx>
        <c:axId val="674697336"/>
        <c:scaling>
          <c:orientation val="maxMin"/>
        </c:scaling>
        <c:delete val="0"/>
        <c:axPos val="l"/>
        <c:numFmt formatCode="General" sourceLinked="1"/>
        <c:majorTickMark val="none"/>
        <c:minorTickMark val="none"/>
        <c:tickLblPos val="nextTo"/>
        <c:spPr>
          <a:ln w="9572">
            <a:noFill/>
          </a:ln>
        </c:spPr>
        <c:txPr>
          <a:bodyPr rot="0" vert="horz"/>
          <a:lstStyle/>
          <a:p>
            <a:pPr algn="ctr">
              <a:defRPr lang="en-US" sz="1000" b="0" i="0" u="none" strike="noStrike" kern="1200" baseline="0">
                <a:solidFill>
                  <a:srgbClr val="58595B"/>
                </a:solidFill>
                <a:latin typeface="+mn-lt"/>
                <a:ea typeface="Arial"/>
                <a:cs typeface="Arial"/>
              </a:defRPr>
            </a:pPr>
            <a:endParaRPr lang="pl-PL"/>
          </a:p>
        </c:txPr>
        <c:crossAx val="674694200"/>
        <c:crosses val="autoZero"/>
        <c:auto val="1"/>
        <c:lblAlgn val="ctr"/>
        <c:lblOffset val="100"/>
        <c:tickLblSkip val="1"/>
        <c:tickMarkSkip val="1"/>
        <c:noMultiLvlLbl val="0"/>
      </c:catAx>
      <c:valAx>
        <c:axId val="674694200"/>
        <c:scaling>
          <c:orientation val="minMax"/>
        </c:scaling>
        <c:delete val="0"/>
        <c:axPos val="t"/>
        <c:numFmt formatCode="0%" sourceLinked="1"/>
        <c:majorTickMark val="none"/>
        <c:minorTickMark val="none"/>
        <c:tickLblPos val="none"/>
        <c:spPr>
          <a:ln w="9572">
            <a:noFill/>
          </a:ln>
        </c:spPr>
        <c:crossAx val="6746973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General</c:formatCode>
                <c:ptCount val="5"/>
              </c:numCache>
            </c:numRef>
          </c:val>
          <c:extLst>
            <c:ext xmlns:c16="http://schemas.microsoft.com/office/drawing/2014/chart" uri="{C3380CC4-5D6E-409C-BE32-E72D297353CC}">
              <c16:uniqueId val="{00000000-8363-4021-A688-40A536A31D55}"/>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General</c:formatCode>
                <c:ptCount val="5"/>
              </c:numCache>
            </c:numRef>
          </c:val>
          <c:extLst>
            <c:ext xmlns:c16="http://schemas.microsoft.com/office/drawing/2014/chart" uri="{C3380CC4-5D6E-409C-BE32-E72D297353CC}">
              <c16:uniqueId val="{00000001-8363-4021-A688-40A536A31D55}"/>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General</c:formatCode>
                <c:ptCount val="5"/>
              </c:numCache>
            </c:numRef>
          </c:val>
          <c:extLst>
            <c:ext xmlns:c16="http://schemas.microsoft.com/office/drawing/2014/chart" uri="{C3380CC4-5D6E-409C-BE32-E72D297353CC}">
              <c16:uniqueId val="{00000002-8363-4021-A688-40A536A31D55}"/>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General</c:formatCode>
                <c:ptCount val="5"/>
              </c:numCache>
            </c:numRef>
          </c:val>
          <c:extLst>
            <c:ext xmlns:c16="http://schemas.microsoft.com/office/drawing/2014/chart" uri="{C3380CC4-5D6E-409C-BE32-E72D297353CC}">
              <c16:uniqueId val="{00000003-8363-4021-A688-40A536A31D55}"/>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General</c:formatCode>
                <c:ptCount val="5"/>
              </c:numCache>
            </c:numRef>
          </c:val>
          <c:extLst>
            <c:ext xmlns:c16="http://schemas.microsoft.com/office/drawing/2014/chart" uri="{C3380CC4-5D6E-409C-BE32-E72D297353CC}">
              <c16:uniqueId val="{00000004-8363-4021-A688-40A536A31D55}"/>
            </c:ext>
          </c:extLst>
        </c:ser>
        <c:dLbls>
          <c:showLegendKey val="0"/>
          <c:showVal val="1"/>
          <c:showCatName val="0"/>
          <c:showSerName val="0"/>
          <c:showPercent val="0"/>
          <c:showBubbleSize val="0"/>
        </c:dLbls>
        <c:gapWidth val="100"/>
        <c:overlap val="100"/>
        <c:axId val="674699688"/>
        <c:axId val="674696160"/>
      </c:barChart>
      <c:catAx>
        <c:axId val="674699688"/>
        <c:scaling>
          <c:orientation val="maxMin"/>
        </c:scaling>
        <c:delete val="1"/>
        <c:axPos val="l"/>
        <c:numFmt formatCode="General" sourceLinked="1"/>
        <c:majorTickMark val="none"/>
        <c:minorTickMark val="none"/>
        <c:tickLblPos val="nextTo"/>
        <c:crossAx val="674696160"/>
        <c:crosses val="autoZero"/>
        <c:auto val="1"/>
        <c:lblAlgn val="ctr"/>
        <c:lblOffset val="100"/>
        <c:tickLblSkip val="1"/>
        <c:tickMarkSkip val="1"/>
        <c:noMultiLvlLbl val="0"/>
      </c:catAx>
      <c:valAx>
        <c:axId val="674696160"/>
        <c:scaling>
          <c:orientation val="minMax"/>
        </c:scaling>
        <c:delete val="0"/>
        <c:axPos val="t"/>
        <c:numFmt formatCode="0%" sourceLinked="1"/>
        <c:majorTickMark val="none"/>
        <c:minorTickMark val="none"/>
        <c:tickLblPos val="none"/>
        <c:spPr>
          <a:ln w="9572">
            <a:noFill/>
          </a:ln>
        </c:spPr>
        <c:crossAx val="674699688"/>
        <c:crosses val="autoZero"/>
        <c:crossBetween val="between"/>
      </c:valAx>
      <c:spPr>
        <a:noFill/>
        <a:ln w="25400">
          <a:noFill/>
        </a:ln>
      </c:spPr>
    </c:plotArea>
    <c:legend>
      <c:legendPos val="t"/>
      <c:layout>
        <c:manualLayout>
          <c:xMode val="edge"/>
          <c:yMode val="edge"/>
          <c:x val="0"/>
          <c:y val="4.1246127355221394E-2"/>
          <c:w val="0.99991692229585061"/>
          <c:h val="0.55571493155905238"/>
        </c:manualLayout>
      </c:layout>
      <c:overlay val="0"/>
      <c:spPr>
        <a:noFill/>
        <a:ln w="25527">
          <a:noFill/>
        </a:ln>
      </c:spPr>
    </c:legend>
    <c:plotVisOnly val="1"/>
    <c:dispBlanksAs val="gap"/>
    <c:showDLblsOverMax val="0"/>
  </c:chart>
  <c:spPr>
    <a:noFill/>
    <a:ln>
      <a:noFill/>
    </a:ln>
  </c:spPr>
  <c:txPr>
    <a:bodyPr/>
    <a:lstStyle/>
    <a:p>
      <a:pPr>
        <a:defRPr sz="900" b="0" i="0" u="none" strike="noStrike" baseline="0">
          <a:solidFill>
            <a:srgbClr val="58595B"/>
          </a:solidFill>
          <a:latin typeface="+mj-lt"/>
          <a:ea typeface="Arial"/>
          <a:cs typeface="Arial"/>
        </a:defRPr>
      </a:pPr>
      <a:endParaRPr lang="pl-PL"/>
    </a:p>
  </c:txPr>
  <c:externalData r:id="rId2">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Arkusz1!$B$2</c:f>
              <c:numCache>
                <c:formatCode>0</c:formatCode>
                <c:ptCount val="1"/>
                <c:pt idx="0">
                  <c:v>2.9489162743226172</c:v>
                </c:pt>
              </c:numCache>
            </c:numRef>
          </c:val>
          <c:extLst>
            <c:ext xmlns:c16="http://schemas.microsoft.com/office/drawing/2014/chart" uri="{C3380CC4-5D6E-409C-BE32-E72D297353CC}">
              <c16:uniqueId val="{00000000-EFE3-4AF9-9423-B8D0D66ABCCC}"/>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Arkusz1!$C$2</c:f>
              <c:numCache>
                <c:formatCode>0</c:formatCode>
                <c:ptCount val="1"/>
                <c:pt idx="0">
                  <c:v>33.516419898969744</c:v>
                </c:pt>
              </c:numCache>
            </c:numRef>
          </c:val>
          <c:extLst>
            <c:ext xmlns:c16="http://schemas.microsoft.com/office/drawing/2014/chart" uri="{C3380CC4-5D6E-409C-BE32-E72D297353CC}">
              <c16:uniqueId val="{00000001-EFE3-4AF9-9423-B8D0D66ABCCC}"/>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Arkusz1!$D$2</c:f>
              <c:numCache>
                <c:formatCode>0</c:formatCode>
                <c:ptCount val="1"/>
                <c:pt idx="0">
                  <c:v>40.536902414566889</c:v>
                </c:pt>
              </c:numCache>
            </c:numRef>
          </c:val>
          <c:extLst>
            <c:ext xmlns:c16="http://schemas.microsoft.com/office/drawing/2014/chart" uri="{C3380CC4-5D6E-409C-BE32-E72D297353CC}">
              <c16:uniqueId val="{00000002-EFE3-4AF9-9423-B8D0D66ABCCC}"/>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lstStyle/>
              <a:p>
                <a:pPr>
                  <a:defRPr sz="100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Arkusz1!$E$2</c:f>
              <c:numCache>
                <c:formatCode>0</c:formatCode>
                <c:ptCount val="1"/>
                <c:pt idx="0">
                  <c:v>15.871767552133795</c:v>
                </c:pt>
              </c:numCache>
            </c:numRef>
          </c:val>
          <c:extLst>
            <c:ext xmlns:c16="http://schemas.microsoft.com/office/drawing/2014/chart" uri="{C3380CC4-5D6E-409C-BE32-E72D297353CC}">
              <c16:uniqueId val="{00000003-EFE3-4AF9-9423-B8D0D66ABCCC}"/>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Arkusz1!$F$2</c:f>
              <c:numCache>
                <c:formatCode>0</c:formatCode>
                <c:ptCount val="1"/>
                <c:pt idx="0">
                  <c:v>7.1259938600067994</c:v>
                </c:pt>
              </c:numCache>
            </c:numRef>
          </c:val>
          <c:extLst>
            <c:ext xmlns:c16="http://schemas.microsoft.com/office/drawing/2014/chart" uri="{C3380CC4-5D6E-409C-BE32-E72D297353CC}">
              <c16:uniqueId val="{00000004-EFE3-4AF9-9423-B8D0D66ABCCC}"/>
            </c:ext>
          </c:extLst>
        </c:ser>
        <c:dLbls>
          <c:showLegendKey val="0"/>
          <c:showVal val="1"/>
          <c:showCatName val="0"/>
          <c:showSerName val="0"/>
          <c:showPercent val="0"/>
          <c:showBubbleSize val="0"/>
        </c:dLbls>
        <c:gapWidth val="100"/>
        <c:overlap val="100"/>
        <c:axId val="674694592"/>
        <c:axId val="674696552"/>
      </c:barChart>
      <c:catAx>
        <c:axId val="674694592"/>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696552"/>
        <c:crosses val="autoZero"/>
        <c:auto val="1"/>
        <c:lblAlgn val="ctr"/>
        <c:lblOffset val="100"/>
        <c:tickLblSkip val="1"/>
        <c:tickMarkSkip val="1"/>
        <c:noMultiLvlLbl val="0"/>
      </c:catAx>
      <c:valAx>
        <c:axId val="674696552"/>
        <c:scaling>
          <c:orientation val="minMax"/>
        </c:scaling>
        <c:delete val="0"/>
        <c:axPos val="t"/>
        <c:numFmt formatCode="0%" sourceLinked="1"/>
        <c:majorTickMark val="none"/>
        <c:minorTickMark val="none"/>
        <c:tickLblPos val="none"/>
        <c:spPr>
          <a:ln w="9572">
            <a:noFill/>
          </a:ln>
        </c:spPr>
        <c:crossAx val="67469459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Arkusz1!$B$2</c:f>
              <c:numCache>
                <c:formatCode>0</c:formatCode>
                <c:ptCount val="1"/>
                <c:pt idx="0">
                  <c:v>10.80355576965561</c:v>
                </c:pt>
              </c:numCache>
            </c:numRef>
          </c:val>
          <c:extLst>
            <c:ext xmlns:c16="http://schemas.microsoft.com/office/drawing/2014/chart" uri="{C3380CC4-5D6E-409C-BE32-E72D297353CC}">
              <c16:uniqueId val="{00000000-DD18-4D4C-8ADE-A2DB2BD8D8C4}"/>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Arkusz1!$C$2</c:f>
              <c:numCache>
                <c:formatCode>0</c:formatCode>
                <c:ptCount val="1"/>
                <c:pt idx="0">
                  <c:v>47.216180537689226</c:v>
                </c:pt>
              </c:numCache>
            </c:numRef>
          </c:val>
          <c:extLst>
            <c:ext xmlns:c16="http://schemas.microsoft.com/office/drawing/2014/chart" uri="{C3380CC4-5D6E-409C-BE32-E72D297353CC}">
              <c16:uniqueId val="{00000001-DD18-4D4C-8ADE-A2DB2BD8D8C4}"/>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Arkusz1!$D$2</c:f>
              <c:numCache>
                <c:formatCode>0</c:formatCode>
                <c:ptCount val="1"/>
                <c:pt idx="0">
                  <c:v>12.599976024478703</c:v>
                </c:pt>
              </c:numCache>
            </c:numRef>
          </c:val>
          <c:extLst>
            <c:ext xmlns:c16="http://schemas.microsoft.com/office/drawing/2014/chart" uri="{C3380CC4-5D6E-409C-BE32-E72D297353CC}">
              <c16:uniqueId val="{00000002-DD18-4D4C-8ADE-A2DB2BD8D8C4}"/>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Arkusz1!$E$2</c:f>
              <c:numCache>
                <c:formatCode>0</c:formatCode>
                <c:ptCount val="1"/>
                <c:pt idx="0">
                  <c:v>4.8094191093635175</c:v>
                </c:pt>
              </c:numCache>
            </c:numRef>
          </c:val>
          <c:extLst>
            <c:ext xmlns:c16="http://schemas.microsoft.com/office/drawing/2014/chart" uri="{C3380CC4-5D6E-409C-BE32-E72D297353CC}">
              <c16:uniqueId val="{00000003-DD18-4D4C-8ADE-A2DB2BD8D8C4}"/>
            </c:ext>
          </c:extLst>
        </c:ser>
        <c:ser>
          <c:idx val="3"/>
          <c:order val="4"/>
          <c:tx>
            <c:strRef>
              <c:f>Arkusz1!$F$1</c:f>
              <c:strCache>
                <c:ptCount val="1"/>
                <c:pt idx="0">
                  <c:v>trudno powiedzieć</c:v>
                </c:pt>
              </c:strCache>
            </c:strRef>
          </c:tx>
          <c:spPr>
            <a:solidFill>
              <a:srgbClr val="004B88"/>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Arkusz1!$F$2</c:f>
              <c:numCache>
                <c:formatCode>0</c:formatCode>
                <c:ptCount val="1"/>
                <c:pt idx="0">
                  <c:v>13.945117732555879</c:v>
                </c:pt>
              </c:numCache>
            </c:numRef>
          </c:val>
          <c:extLst>
            <c:ext xmlns:c16="http://schemas.microsoft.com/office/drawing/2014/chart" uri="{C3380CC4-5D6E-409C-BE32-E72D297353CC}">
              <c16:uniqueId val="{00000004-DD18-4D4C-8ADE-A2DB2BD8D8C4}"/>
            </c:ext>
          </c:extLst>
        </c:ser>
        <c:ser>
          <c:idx val="4"/>
          <c:order val="5"/>
          <c:tx>
            <c:strRef>
              <c:f>Arkusz1!$G$1</c:f>
              <c:strCache>
                <c:ptCount val="1"/>
                <c:pt idx="0">
                  <c:v>Kolumna1</c:v>
                </c:pt>
              </c:strCache>
            </c:strRef>
          </c:tx>
          <c:spPr>
            <a:solidFill>
              <a:srgbClr val="CDCDCD"/>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2020</c:v>
                </c:pt>
              </c:numCache>
            </c:numRef>
          </c:cat>
          <c:val>
            <c:numRef>
              <c:f>Arkusz1!$G$2</c:f>
              <c:numCache>
                <c:formatCode>0</c:formatCode>
                <c:ptCount val="1"/>
                <c:pt idx="0">
                  <c:v>10.625750826256866</c:v>
                </c:pt>
              </c:numCache>
            </c:numRef>
          </c:val>
          <c:extLst>
            <c:ext xmlns:c16="http://schemas.microsoft.com/office/drawing/2014/chart" uri="{C3380CC4-5D6E-409C-BE32-E72D297353CC}">
              <c16:uniqueId val="{00000006-DD18-4D4C-8ADE-A2DB2BD8D8C4}"/>
            </c:ext>
          </c:extLst>
        </c:ser>
        <c:dLbls>
          <c:showLegendKey val="0"/>
          <c:showVal val="1"/>
          <c:showCatName val="0"/>
          <c:showSerName val="0"/>
          <c:showPercent val="0"/>
          <c:showBubbleSize val="0"/>
        </c:dLbls>
        <c:gapWidth val="100"/>
        <c:overlap val="100"/>
        <c:axId val="674698120"/>
        <c:axId val="674708704"/>
      </c:barChart>
      <c:catAx>
        <c:axId val="674698120"/>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708704"/>
        <c:crosses val="autoZero"/>
        <c:auto val="1"/>
        <c:lblAlgn val="ctr"/>
        <c:lblOffset val="100"/>
        <c:tickLblSkip val="1"/>
        <c:tickMarkSkip val="1"/>
        <c:noMultiLvlLbl val="0"/>
      </c:catAx>
      <c:valAx>
        <c:axId val="674708704"/>
        <c:scaling>
          <c:orientation val="minMax"/>
        </c:scaling>
        <c:delete val="0"/>
        <c:axPos val="t"/>
        <c:numFmt formatCode="0%" sourceLinked="1"/>
        <c:majorTickMark val="none"/>
        <c:minorTickMark val="none"/>
        <c:tickLblPos val="none"/>
        <c:spPr>
          <a:ln w="9572">
            <a:noFill/>
          </a:ln>
        </c:spPr>
        <c:crossAx val="67469812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900" b="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Arkusz1!$B$2:$B$6</c:f>
              <c:numCache>
                <c:formatCode>General</c:formatCode>
                <c:ptCount val="5"/>
              </c:numCache>
            </c:numRef>
          </c:val>
          <c:extLst>
            <c:ext xmlns:c16="http://schemas.microsoft.com/office/drawing/2014/chart" uri="{C3380CC4-5D6E-409C-BE32-E72D297353CC}">
              <c16:uniqueId val="{00000000-D942-4404-8027-A45539E821B0}"/>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Arkusz1!$C$2:$C$6</c:f>
              <c:numCache>
                <c:formatCode>General</c:formatCode>
                <c:ptCount val="5"/>
              </c:numCache>
            </c:numRef>
          </c:val>
          <c:extLst>
            <c:ext xmlns:c16="http://schemas.microsoft.com/office/drawing/2014/chart" uri="{C3380CC4-5D6E-409C-BE32-E72D297353CC}">
              <c16:uniqueId val="{00000001-D942-4404-8027-A45539E821B0}"/>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Arkusz1!$D$2:$D$6</c:f>
              <c:numCache>
                <c:formatCode>General</c:formatCode>
                <c:ptCount val="5"/>
              </c:numCache>
            </c:numRef>
          </c:val>
          <c:extLst>
            <c:ext xmlns:c16="http://schemas.microsoft.com/office/drawing/2014/chart" uri="{C3380CC4-5D6E-409C-BE32-E72D297353CC}">
              <c16:uniqueId val="{00000002-D942-4404-8027-A45539E821B0}"/>
            </c:ext>
          </c:extLst>
        </c:ser>
        <c:ser>
          <c:idx val="2"/>
          <c:order val="3"/>
          <c:tx>
            <c:strRef>
              <c:f>Arkusz1!$E$1</c:f>
              <c:strCache>
                <c:ptCount val="1"/>
                <c:pt idx="0">
                  <c:v>zdecydowanie gorzej</c:v>
                </c:pt>
              </c:strCache>
            </c:strRef>
          </c:tx>
          <c:spPr>
            <a:solidFill>
              <a:srgbClr val="E54337"/>
            </a:solidFill>
          </c:spPr>
          <c:invertIfNegative val="0"/>
          <c:dLbls>
            <c:spPr>
              <a:noFill/>
              <a:ln>
                <a:noFill/>
              </a:ln>
              <a:effectLst/>
            </c:spPr>
            <c:txPr>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Arkusz1!$E$2:$E$6</c:f>
              <c:numCache>
                <c:formatCode>General</c:formatCode>
                <c:ptCount val="5"/>
              </c:numCache>
            </c:numRef>
          </c:val>
          <c:extLst>
            <c:ext xmlns:c16="http://schemas.microsoft.com/office/drawing/2014/chart" uri="{C3380CC4-5D6E-409C-BE32-E72D297353CC}">
              <c16:uniqueId val="{00000003-D942-4404-8027-A45539E821B0}"/>
            </c:ext>
          </c:extLst>
        </c:ser>
        <c:ser>
          <c:idx val="3"/>
          <c:order val="4"/>
          <c:tx>
            <c:strRef>
              <c:f>Arkusz1!$F$1</c:f>
              <c:strCache>
                <c:ptCount val="1"/>
                <c:pt idx="0">
                  <c:v>nie ulegnie zmianie</c:v>
                </c:pt>
              </c:strCache>
            </c:strRef>
          </c:tx>
          <c:spPr>
            <a:solidFill>
              <a:srgbClr val="004B88"/>
            </a:solidFill>
          </c:spPr>
          <c:invertIfNegative val="0"/>
          <c:dLbls>
            <c:spPr>
              <a:noFill/>
              <a:ln>
                <a:noFill/>
              </a:ln>
              <a:effectLst/>
            </c:spPr>
            <c:txPr>
              <a:bodyPr anchorCtr="0"/>
              <a:lstStyle/>
              <a:p>
                <a:pPr algn="ctr">
                  <a:defRPr lang="en-US" sz="900" b="0" i="0" u="none" strike="noStrike" kern="1200" baseline="0">
                    <a:solidFill>
                      <a:schemeClr val="bg1"/>
                    </a:solidFill>
                    <a:latin typeface="Century Gothic" panose="020B0502020202020204" pitchFamily="34" charset="0"/>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Arkusz1!$F$2:$F$6</c:f>
              <c:numCache>
                <c:formatCode>General</c:formatCode>
                <c:ptCount val="5"/>
              </c:numCache>
            </c:numRef>
          </c:val>
          <c:extLst>
            <c:ext xmlns:c16="http://schemas.microsoft.com/office/drawing/2014/chart" uri="{C3380CC4-5D6E-409C-BE32-E72D297353CC}">
              <c16:uniqueId val="{00000004-D942-4404-8027-A45539E821B0}"/>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Arkusz1!$A$2:$A$6</c:f>
              <c:numCache>
                <c:formatCode>0</c:formatCode>
                <c:ptCount val="5"/>
                <c:pt idx="0" formatCode="General">
                  <c:v>2018</c:v>
                </c:pt>
                <c:pt idx="1">
                  <c:v>2014</c:v>
                </c:pt>
                <c:pt idx="2">
                  <c:v>2013</c:v>
                </c:pt>
                <c:pt idx="3">
                  <c:v>2012</c:v>
                </c:pt>
                <c:pt idx="4">
                  <c:v>2011</c:v>
                </c:pt>
              </c:numCache>
            </c:numRef>
          </c:cat>
          <c:val>
            <c:numRef>
              <c:f>Arkusz1!$G$2:$G$6</c:f>
              <c:numCache>
                <c:formatCode>General</c:formatCode>
                <c:ptCount val="5"/>
              </c:numCache>
            </c:numRef>
          </c:val>
          <c:extLst>
            <c:ext xmlns:c16="http://schemas.microsoft.com/office/drawing/2014/chart" uri="{C3380CC4-5D6E-409C-BE32-E72D297353CC}">
              <c16:uniqueId val="{00000005-D942-4404-8027-A45539E821B0}"/>
            </c:ext>
          </c:extLst>
        </c:ser>
        <c:dLbls>
          <c:showLegendKey val="0"/>
          <c:showVal val="1"/>
          <c:showCatName val="0"/>
          <c:showSerName val="0"/>
          <c:showPercent val="0"/>
          <c:showBubbleSize val="0"/>
        </c:dLbls>
        <c:gapWidth val="100"/>
        <c:overlap val="100"/>
        <c:axId val="674710272"/>
        <c:axId val="674705568"/>
      </c:barChart>
      <c:catAx>
        <c:axId val="674710272"/>
        <c:scaling>
          <c:orientation val="maxMin"/>
        </c:scaling>
        <c:delete val="1"/>
        <c:axPos val="l"/>
        <c:numFmt formatCode="General" sourceLinked="1"/>
        <c:majorTickMark val="none"/>
        <c:minorTickMark val="none"/>
        <c:tickLblPos val="nextTo"/>
        <c:crossAx val="674705568"/>
        <c:crosses val="autoZero"/>
        <c:auto val="1"/>
        <c:lblAlgn val="ctr"/>
        <c:lblOffset val="100"/>
        <c:tickLblSkip val="1"/>
        <c:tickMarkSkip val="1"/>
        <c:noMultiLvlLbl val="0"/>
      </c:catAx>
      <c:valAx>
        <c:axId val="674705568"/>
        <c:scaling>
          <c:orientation val="minMax"/>
        </c:scaling>
        <c:delete val="0"/>
        <c:axPos val="t"/>
        <c:numFmt formatCode="0%" sourceLinked="1"/>
        <c:majorTickMark val="none"/>
        <c:minorTickMark val="none"/>
        <c:tickLblPos val="none"/>
        <c:spPr>
          <a:ln w="9572">
            <a:noFill/>
          </a:ln>
        </c:spPr>
        <c:crossAx val="674710272"/>
        <c:crosses val="autoZero"/>
        <c:crossBetween val="between"/>
      </c:valAx>
      <c:spPr>
        <a:noFill/>
        <a:ln w="25527">
          <a:noFill/>
        </a:ln>
      </c:spPr>
    </c:plotArea>
    <c:legend>
      <c:legendPos val="r"/>
      <c:layout>
        <c:manualLayout>
          <c:xMode val="edge"/>
          <c:yMode val="edge"/>
          <c:x val="4.675905719582496E-2"/>
          <c:y val="7.7266758270428268E-2"/>
          <c:w val="0.90617428461387795"/>
          <c:h val="0.92162877865516402"/>
        </c:manualLayout>
      </c:layout>
      <c:overlay val="0"/>
      <c:txPr>
        <a:bodyPr/>
        <a:lstStyle/>
        <a:p>
          <a:pPr>
            <a:defRPr lang="en-US" sz="900" b="0" i="0" u="none" strike="noStrike" kern="1200" baseline="0">
              <a:solidFill>
                <a:srgbClr val="58595B"/>
              </a:solidFill>
              <a:latin typeface="+mj-lt"/>
              <a:ea typeface="Arial"/>
              <a:cs typeface="Arial"/>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0932615509061745"/>
          <c:y val="0.22067616005663615"/>
          <c:w val="0.69067384490938255"/>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Arkusz1!$B$2:$B$5</c:f>
              <c:numCache>
                <c:formatCode>0</c:formatCode>
                <c:ptCount val="4"/>
                <c:pt idx="0">
                  <c:v>2.4579877642387284</c:v>
                </c:pt>
                <c:pt idx="1">
                  <c:v>1.2980591416103313</c:v>
                </c:pt>
                <c:pt idx="2">
                  <c:v>13.832729693490945</c:v>
                </c:pt>
                <c:pt idx="3">
                  <c:v>6.6813621107447734</c:v>
                </c:pt>
              </c:numCache>
            </c:numRef>
          </c:val>
          <c:extLst>
            <c:ext xmlns:c16="http://schemas.microsoft.com/office/drawing/2014/chart" uri="{C3380CC4-5D6E-409C-BE32-E72D297353CC}">
              <c16:uniqueId val="{00000000-10BF-48B7-9E92-C89AFB150927}"/>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Arkusz1!$C$2:$C$5</c:f>
              <c:numCache>
                <c:formatCode>0</c:formatCode>
                <c:ptCount val="4"/>
                <c:pt idx="0">
                  <c:v>35.902340946289648</c:v>
                </c:pt>
                <c:pt idx="1">
                  <c:v>27.245133155671208</c:v>
                </c:pt>
                <c:pt idx="2">
                  <c:v>31.562318236407584</c:v>
                </c:pt>
                <c:pt idx="3">
                  <c:v>29.713053619964459</c:v>
                </c:pt>
              </c:numCache>
            </c:numRef>
          </c:val>
          <c:extLst>
            <c:ext xmlns:c16="http://schemas.microsoft.com/office/drawing/2014/chart" uri="{C3380CC4-5D6E-409C-BE32-E72D297353CC}">
              <c16:uniqueId val="{00000001-10BF-48B7-9E92-C89AFB150927}"/>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Arkusz1!$D$2:$D$5</c:f>
              <c:numCache>
                <c:formatCode>0</c:formatCode>
                <c:ptCount val="4"/>
                <c:pt idx="0">
                  <c:v>39.340638671825367</c:v>
                </c:pt>
                <c:pt idx="1">
                  <c:v>49.10881617250886</c:v>
                </c:pt>
                <c:pt idx="2">
                  <c:v>28.792487852332759</c:v>
                </c:pt>
                <c:pt idx="3">
                  <c:v>38.20182826716426</c:v>
                </c:pt>
              </c:numCache>
            </c:numRef>
          </c:val>
          <c:extLst>
            <c:ext xmlns:c16="http://schemas.microsoft.com/office/drawing/2014/chart" uri="{C3380CC4-5D6E-409C-BE32-E72D297353CC}">
              <c16:uniqueId val="{00000002-10BF-48B7-9E92-C89AFB150927}"/>
            </c:ext>
          </c:extLst>
        </c:ser>
        <c:ser>
          <c:idx val="2"/>
          <c:order val="3"/>
          <c:tx>
            <c:strRef>
              <c:f>Arkusz1!$E$1</c:f>
              <c:strCache>
                <c:ptCount val="1"/>
                <c:pt idx="0">
                  <c:v> zdecydowanie źle</c:v>
                </c:pt>
              </c:strCache>
            </c:strRef>
          </c:tx>
          <c:spPr>
            <a:solidFill>
              <a:srgbClr val="E54337"/>
            </a:solidFill>
          </c:spPr>
          <c:invertIfNegative val="0"/>
          <c:dLbls>
            <c:spPr>
              <a:noFill/>
              <a:ln>
                <a:noFill/>
              </a:ln>
              <a:effectLst/>
            </c:spPr>
            <c:txPr>
              <a:bodyPr/>
              <a:lstStyle/>
              <a:p>
                <a:pPr>
                  <a:defRPr sz="1000">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Arkusz1!$E$2:$E$5</c:f>
              <c:numCache>
                <c:formatCode>0</c:formatCode>
                <c:ptCount val="4"/>
                <c:pt idx="0">
                  <c:v>17.886024236487735</c:v>
                </c:pt>
                <c:pt idx="1">
                  <c:v>13.044452742853851</c:v>
                </c:pt>
                <c:pt idx="2">
                  <c:v>1.4120874509595178</c:v>
                </c:pt>
                <c:pt idx="3">
                  <c:v>12.604543382488872</c:v>
                </c:pt>
              </c:numCache>
            </c:numRef>
          </c:val>
          <c:extLst>
            <c:ext xmlns:c16="http://schemas.microsoft.com/office/drawing/2014/chart" uri="{C3380CC4-5D6E-409C-BE32-E72D297353CC}">
              <c16:uniqueId val="{00000003-10BF-48B7-9E92-C89AFB150927}"/>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Arkusz1!$F$2:$F$5</c:f>
              <c:numCache>
                <c:formatCode>0</c:formatCode>
                <c:ptCount val="4"/>
                <c:pt idx="0">
                  <c:v>4.4130083811584679</c:v>
                </c:pt>
                <c:pt idx="1">
                  <c:v>9.3035387873558442</c:v>
                </c:pt>
                <c:pt idx="2">
                  <c:v>24.400376766809178</c:v>
                </c:pt>
                <c:pt idx="3">
                  <c:v>12.799212619637624</c:v>
                </c:pt>
              </c:numCache>
            </c:numRef>
          </c:val>
          <c:extLst>
            <c:ext xmlns:c16="http://schemas.microsoft.com/office/drawing/2014/chart" uri="{C3380CC4-5D6E-409C-BE32-E72D297353CC}">
              <c16:uniqueId val="{00000004-10BF-48B7-9E92-C89AFB150927}"/>
            </c:ext>
          </c:extLst>
        </c:ser>
        <c:dLbls>
          <c:showLegendKey val="0"/>
          <c:showVal val="1"/>
          <c:showCatName val="0"/>
          <c:showSerName val="0"/>
          <c:showPercent val="0"/>
          <c:showBubbleSize val="0"/>
        </c:dLbls>
        <c:gapWidth val="116"/>
        <c:overlap val="100"/>
        <c:axId val="674692240"/>
        <c:axId val="674698512"/>
      </c:barChart>
      <c:catAx>
        <c:axId val="674692240"/>
        <c:scaling>
          <c:orientation val="maxMin"/>
        </c:scaling>
        <c:delete val="0"/>
        <c:axPos val="l"/>
        <c:numFmt formatCode="General" sourceLinked="1"/>
        <c:majorTickMark val="none"/>
        <c:minorTickMark val="none"/>
        <c:tickLblPos val="nextTo"/>
        <c:spPr>
          <a:ln w="9572">
            <a:noFill/>
          </a:ln>
        </c:spPr>
        <c:txPr>
          <a:bodyPr rot="0" vert="horz"/>
          <a:lstStyle/>
          <a:p>
            <a:pPr>
              <a:defRPr lang="en-US" sz="1000" b="0" i="0" u="none" strike="noStrike" kern="1200" baseline="0">
                <a:solidFill>
                  <a:srgbClr val="58595B"/>
                </a:solidFill>
                <a:latin typeface="+mn-lt"/>
                <a:ea typeface="Arial"/>
                <a:cs typeface="Arial"/>
              </a:defRPr>
            </a:pPr>
            <a:endParaRPr lang="pl-PL"/>
          </a:p>
        </c:txPr>
        <c:crossAx val="674698512"/>
        <c:crosses val="autoZero"/>
        <c:auto val="1"/>
        <c:lblAlgn val="ctr"/>
        <c:lblOffset val="100"/>
        <c:tickLblSkip val="1"/>
        <c:tickMarkSkip val="1"/>
        <c:noMultiLvlLbl val="0"/>
      </c:catAx>
      <c:valAx>
        <c:axId val="674698512"/>
        <c:scaling>
          <c:orientation val="minMax"/>
        </c:scaling>
        <c:delete val="0"/>
        <c:axPos val="t"/>
        <c:numFmt formatCode="0%" sourceLinked="1"/>
        <c:majorTickMark val="none"/>
        <c:minorTickMark val="none"/>
        <c:tickLblPos val="none"/>
        <c:spPr>
          <a:ln w="9572">
            <a:noFill/>
          </a:ln>
        </c:spPr>
        <c:crossAx val="67469224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303446123868949"/>
          <c:y val="0.16539417968137382"/>
          <c:w val="0.42006661433323367"/>
          <c:h val="0.66921164063725236"/>
        </c:manualLayout>
      </c:layout>
      <c:doughnutChart>
        <c:varyColors val="1"/>
        <c:ser>
          <c:idx val="0"/>
          <c:order val="0"/>
          <c:tx>
            <c:strRef>
              <c:f>Arkusz1!$B$1</c:f>
              <c:strCache>
                <c:ptCount val="1"/>
                <c:pt idx="0">
                  <c:v>segment finansowy</c:v>
                </c:pt>
              </c:strCache>
            </c:strRef>
          </c:tx>
          <c:spPr>
            <a:ln w="3175"/>
          </c:spPr>
          <c:dPt>
            <c:idx val="0"/>
            <c:bubble3D val="0"/>
            <c:spPr>
              <a:solidFill>
                <a:schemeClr val="tx2"/>
              </a:solidFill>
              <a:ln w="3175">
                <a:solidFill>
                  <a:schemeClr val="bg1"/>
                </a:solidFill>
              </a:ln>
              <a:effectLst/>
            </c:spPr>
            <c:extLst>
              <c:ext xmlns:c16="http://schemas.microsoft.com/office/drawing/2014/chart" uri="{C3380CC4-5D6E-409C-BE32-E72D297353CC}">
                <c16:uniqueId val="{00000001-AA26-488D-A261-24D3D2020B07}"/>
              </c:ext>
            </c:extLst>
          </c:dPt>
          <c:dPt>
            <c:idx val="1"/>
            <c:bubble3D val="0"/>
            <c:spPr>
              <a:solidFill>
                <a:schemeClr val="accent4"/>
              </a:solidFill>
              <a:ln w="3175">
                <a:solidFill>
                  <a:schemeClr val="bg1"/>
                </a:solidFill>
              </a:ln>
              <a:effectLst/>
            </c:spPr>
            <c:extLst>
              <c:ext xmlns:c16="http://schemas.microsoft.com/office/drawing/2014/chart" uri="{C3380CC4-5D6E-409C-BE32-E72D297353CC}">
                <c16:uniqueId val="{00000003-AA26-488D-A261-24D3D2020B07}"/>
              </c:ext>
            </c:extLst>
          </c:dPt>
          <c:dPt>
            <c:idx val="2"/>
            <c:bubble3D val="0"/>
            <c:spPr>
              <a:solidFill>
                <a:schemeClr val="accent5"/>
              </a:solidFill>
              <a:ln w="3175">
                <a:solidFill>
                  <a:schemeClr val="bg1"/>
                </a:solidFill>
              </a:ln>
              <a:effectLst/>
            </c:spPr>
            <c:extLst>
              <c:ext xmlns:c16="http://schemas.microsoft.com/office/drawing/2014/chart" uri="{C3380CC4-5D6E-409C-BE32-E72D297353CC}">
                <c16:uniqueId val="{00000005-AA26-488D-A261-24D3D2020B07}"/>
              </c:ext>
            </c:extLst>
          </c:dPt>
          <c:dPt>
            <c:idx val="3"/>
            <c:bubble3D val="0"/>
            <c:spPr>
              <a:solidFill>
                <a:schemeClr val="tx1"/>
              </a:solidFill>
              <a:ln w="3175">
                <a:solidFill>
                  <a:schemeClr val="bg1"/>
                </a:solidFill>
              </a:ln>
              <a:effectLst/>
            </c:spPr>
            <c:extLst>
              <c:ext xmlns:c16="http://schemas.microsoft.com/office/drawing/2014/chart" uri="{C3380CC4-5D6E-409C-BE32-E72D297353CC}">
                <c16:uniqueId val="{00000007-AA26-488D-A261-24D3D2020B07}"/>
              </c:ext>
            </c:extLst>
          </c:dPt>
          <c:dPt>
            <c:idx val="4"/>
            <c:bubble3D val="0"/>
            <c:spPr>
              <a:solidFill>
                <a:schemeClr val="accent1">
                  <a:lumMod val="20000"/>
                  <a:lumOff val="80000"/>
                </a:schemeClr>
              </a:solidFill>
              <a:ln w="3175">
                <a:solidFill>
                  <a:schemeClr val="bg1"/>
                </a:solidFill>
              </a:ln>
              <a:effectLst/>
            </c:spPr>
            <c:extLst>
              <c:ext xmlns:c16="http://schemas.microsoft.com/office/drawing/2014/chart" uri="{C3380CC4-5D6E-409C-BE32-E72D297353CC}">
                <c16:uniqueId val="{00000009-AA26-488D-A261-24D3D2020B07}"/>
              </c:ext>
            </c:extLst>
          </c:dPt>
          <c:dPt>
            <c:idx val="5"/>
            <c:bubble3D val="0"/>
            <c:spPr>
              <a:solidFill>
                <a:schemeClr val="accent1">
                  <a:lumMod val="60000"/>
                  <a:lumOff val="40000"/>
                </a:schemeClr>
              </a:solidFill>
              <a:ln w="3175">
                <a:solidFill>
                  <a:schemeClr val="bg1"/>
                </a:solidFill>
              </a:ln>
              <a:effectLst/>
            </c:spPr>
            <c:extLst>
              <c:ext xmlns:c16="http://schemas.microsoft.com/office/drawing/2014/chart" uri="{C3380CC4-5D6E-409C-BE32-E72D297353CC}">
                <c16:uniqueId val="{0000000B-AA26-488D-A261-24D3D2020B07}"/>
              </c:ext>
            </c:extLst>
          </c:dPt>
          <c:dPt>
            <c:idx val="6"/>
            <c:bubble3D val="0"/>
            <c:spPr>
              <a:solidFill>
                <a:schemeClr val="accent1"/>
              </a:solidFill>
              <a:ln w="3175"/>
            </c:spPr>
            <c:extLst>
              <c:ext xmlns:c16="http://schemas.microsoft.com/office/drawing/2014/chart" uri="{C3380CC4-5D6E-409C-BE32-E72D297353CC}">
                <c16:uniqueId val="{0000000E-AA26-488D-A261-24D3D2020B07}"/>
              </c:ext>
            </c:extLst>
          </c:dPt>
          <c:dPt>
            <c:idx val="7"/>
            <c:bubble3D val="0"/>
            <c:spPr>
              <a:solidFill>
                <a:schemeClr val="tx1"/>
              </a:solidFill>
              <a:ln w="3175"/>
            </c:spPr>
            <c:extLst>
              <c:ext xmlns:c16="http://schemas.microsoft.com/office/drawing/2014/chart" uri="{C3380CC4-5D6E-409C-BE32-E72D297353CC}">
                <c16:uniqueId val="{0000000F-AA26-488D-A261-24D3D2020B07}"/>
              </c:ext>
            </c:extLst>
          </c:dPt>
          <c:dLbls>
            <c:dLbl>
              <c:idx val="4"/>
              <c:numFmt formatCode="0%" sourceLinked="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9-AA26-488D-A261-24D3D2020B07}"/>
                </c:ext>
              </c:extLst>
            </c:dLbl>
            <c:dLbl>
              <c:idx val="5"/>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pl-PL" sz="1100" b="0" i="0" u="none" strike="noStrike" kern="1200" baseline="0">
                      <a:solidFill>
                        <a:srgbClr val="595959"/>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B-AA26-488D-A261-24D3D2020B07}"/>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Arkusz1!$A$2:$A$5</c:f>
              <c:strCache>
                <c:ptCount val="4"/>
                <c:pt idx="0">
                  <c:v>do 1500 zł </c:v>
                </c:pt>
                <c:pt idx="1">
                  <c:v>1501-2500 zł</c:v>
                </c:pt>
                <c:pt idx="2">
                  <c:v>powyżej 2500 zł</c:v>
                </c:pt>
                <c:pt idx="3">
                  <c:v> odmowa odpowiedzi</c:v>
                </c:pt>
              </c:strCache>
            </c:strRef>
          </c:cat>
          <c:val>
            <c:numRef>
              <c:f>Arkusz1!$B$2:$B$5</c:f>
              <c:numCache>
                <c:formatCode>###0%</c:formatCode>
                <c:ptCount val="4"/>
                <c:pt idx="0">
                  <c:v>0.21970443349753693</c:v>
                </c:pt>
                <c:pt idx="1">
                  <c:v>0.28669950738916256</c:v>
                </c:pt>
                <c:pt idx="2">
                  <c:v>0.412807881773399</c:v>
                </c:pt>
                <c:pt idx="3">
                  <c:v>8.0788177339901471E-2</c:v>
                </c:pt>
              </c:numCache>
            </c:numRef>
          </c:val>
          <c:extLst>
            <c:ext xmlns:c16="http://schemas.microsoft.com/office/drawing/2014/chart" uri="{C3380CC4-5D6E-409C-BE32-E72D297353CC}">
              <c16:uniqueId val="{0000000C-AA26-488D-A261-24D3D2020B07}"/>
            </c:ext>
          </c:extLst>
        </c:ser>
        <c:dLbls>
          <c:showLegendKey val="0"/>
          <c:showVal val="1"/>
          <c:showCatName val="0"/>
          <c:showSerName val="0"/>
          <c:showPercent val="0"/>
          <c:showBubbleSize val="0"/>
          <c:showLeaderLines val="1"/>
        </c:dLbls>
        <c:firstSliceAng val="0"/>
        <c:holeSize val="55"/>
      </c:doughnutChart>
      <c:spPr>
        <a:noFill/>
        <a:ln w="3175">
          <a:noFill/>
        </a:ln>
        <a:effectLst/>
      </c:spPr>
    </c:plotArea>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0660142417053821"/>
          <c:y val="0.21227336860961921"/>
          <c:w val="0.5997676718666213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Arkusz1!$B$2:$B$5</c:f>
              <c:numCache>
                <c:formatCode>0</c:formatCode>
                <c:ptCount val="4"/>
                <c:pt idx="0">
                  <c:v>11.312427216990855</c:v>
                </c:pt>
                <c:pt idx="1">
                  <c:v>9.5179360644913817</c:v>
                </c:pt>
                <c:pt idx="3">
                  <c:v>13.625432055183298</c:v>
                </c:pt>
              </c:numCache>
            </c:numRef>
          </c:val>
          <c:extLst>
            <c:ext xmlns:c16="http://schemas.microsoft.com/office/drawing/2014/chart" uri="{C3380CC4-5D6E-409C-BE32-E72D297353CC}">
              <c16:uniqueId val="{00000000-2F57-4F67-A8A7-02EC9A386F46}"/>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Arkusz1!$C$2:$C$5</c:f>
              <c:numCache>
                <c:formatCode>0</c:formatCode>
                <c:ptCount val="4"/>
                <c:pt idx="0">
                  <c:v>49.262064025890638</c:v>
                </c:pt>
                <c:pt idx="1">
                  <c:v>44.737964315512059</c:v>
                </c:pt>
                <c:pt idx="2">
                  <c:v>64.660918422766869</c:v>
                </c:pt>
                <c:pt idx="3">
                  <c:v>35.327067399369483</c:v>
                </c:pt>
              </c:numCache>
            </c:numRef>
          </c:val>
          <c:extLst>
            <c:ext xmlns:c16="http://schemas.microsoft.com/office/drawing/2014/chart" uri="{C3380CC4-5D6E-409C-BE32-E72D297353CC}">
              <c16:uniqueId val="{00000001-2F57-4F67-A8A7-02EC9A386F46}"/>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Arkusz1!$D$2:$D$5</c:f>
              <c:numCache>
                <c:formatCode>0</c:formatCode>
                <c:ptCount val="4"/>
                <c:pt idx="0">
                  <c:v>11.186121623140762</c:v>
                </c:pt>
                <c:pt idx="1">
                  <c:v>11.835049743694613</c:v>
                </c:pt>
                <c:pt idx="2">
                  <c:v>16.563624644737928</c:v>
                </c:pt>
                <c:pt idx="3">
                  <c:v>20.025811522908636</c:v>
                </c:pt>
              </c:numCache>
            </c:numRef>
          </c:val>
          <c:extLst>
            <c:ext xmlns:c16="http://schemas.microsoft.com/office/drawing/2014/chart" uri="{C3380CC4-5D6E-409C-BE32-E72D297353CC}">
              <c16:uniqueId val="{00000002-2F57-4F67-A8A7-02EC9A386F46}"/>
            </c:ext>
          </c:extLst>
        </c:ser>
        <c:ser>
          <c:idx val="2"/>
          <c:order val="3"/>
          <c:tx>
            <c:strRef>
              <c:f>Arkusz1!$E$1</c:f>
              <c:strCache>
                <c:ptCount val="1"/>
                <c:pt idx="0">
                  <c:v>zdecydowanie gorzej</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Arkusz1!$A$2:$A$5</c:f>
              <c:strCache>
                <c:ptCount val="4"/>
                <c:pt idx="0">
                  <c:v>Pracujący</c:v>
                </c:pt>
                <c:pt idx="1">
                  <c:v>Emeryt,
rencista</c:v>
                </c:pt>
                <c:pt idx="2">
                  <c:v>Uczeń, student</c:v>
                </c:pt>
                <c:pt idx="3">
                  <c:v>Niepracujący</c:v>
                </c:pt>
              </c:strCache>
            </c:strRef>
          </c:cat>
          <c:val>
            <c:numRef>
              <c:f>Arkusz1!$E$2:$E$5</c:f>
              <c:numCache>
                <c:formatCode>0</c:formatCode>
                <c:ptCount val="4"/>
                <c:pt idx="0">
                  <c:v>4.2656870137593712</c:v>
                </c:pt>
                <c:pt idx="1">
                  <c:v>3.7040111643289695</c:v>
                </c:pt>
                <c:pt idx="3">
                  <c:v>12.540578980922723</c:v>
                </c:pt>
              </c:numCache>
            </c:numRef>
          </c:val>
          <c:extLst>
            <c:ext xmlns:c16="http://schemas.microsoft.com/office/drawing/2014/chart" uri="{C3380CC4-5D6E-409C-BE32-E72D297353CC}">
              <c16:uniqueId val="{00000003-2F57-4F67-A8A7-02EC9A386F46}"/>
            </c:ext>
          </c:extLst>
        </c:ser>
        <c:ser>
          <c:idx val="3"/>
          <c:order val="4"/>
          <c:tx>
            <c:strRef>
              <c:f>Arkusz1!$F$1</c:f>
              <c:strCache>
                <c:ptCount val="1"/>
                <c:pt idx="0">
                  <c:v>nie ulegnie zmianie</c:v>
                </c:pt>
              </c:strCache>
            </c:strRef>
          </c:tx>
          <c:spPr>
            <a:solidFill>
              <a:srgbClr val="004B88"/>
            </a:solidFill>
          </c:spPr>
          <c:invertIfNegative val="0"/>
          <c:dLbls>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F57-4F67-A8A7-02EC9A386F46}"/>
                </c:ext>
              </c:extLst>
            </c:dLbl>
            <c:dLbl>
              <c:idx val="4"/>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F57-4F67-A8A7-02EC9A386F46}"/>
                </c:ext>
              </c:extLst>
            </c:dLbl>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Arkusz1!$F$2:$F$5</c:f>
              <c:numCache>
                <c:formatCode>0</c:formatCode>
                <c:ptCount val="4"/>
                <c:pt idx="0">
                  <c:v>14.442944955221357</c:v>
                </c:pt>
                <c:pt idx="1">
                  <c:v>14.215715823662844</c:v>
                </c:pt>
                <c:pt idx="2">
                  <c:v>18.775456932495185</c:v>
                </c:pt>
                <c:pt idx="3">
                  <c:v>14.354178019430281</c:v>
                </c:pt>
              </c:numCache>
            </c:numRef>
          </c:val>
          <c:extLst>
            <c:ext xmlns:c16="http://schemas.microsoft.com/office/drawing/2014/chart" uri="{C3380CC4-5D6E-409C-BE32-E72D297353CC}">
              <c16:uniqueId val="{00000004-2F57-4F67-A8A7-02EC9A386F46}"/>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txPr>
              <a:bodyPr wrap="square" lIns="38100" tIns="19050" rIns="38100" bIns="19050" anchor="ctr">
                <a:spAutoFit/>
              </a:bodyPr>
              <a:lstStyle/>
              <a:p>
                <a:pP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Arkusz1!$A$2:$A$5</c:f>
              <c:strCache>
                <c:ptCount val="4"/>
                <c:pt idx="0">
                  <c:v>Pracujący</c:v>
                </c:pt>
                <c:pt idx="1">
                  <c:v>Emeryt,
rencista</c:v>
                </c:pt>
                <c:pt idx="2">
                  <c:v>Uczeń, student</c:v>
                </c:pt>
                <c:pt idx="3">
                  <c:v>Niepracujący</c:v>
                </c:pt>
              </c:strCache>
            </c:strRef>
          </c:cat>
          <c:val>
            <c:numRef>
              <c:f>Arkusz1!$G$2:$G$5</c:f>
              <c:numCache>
                <c:formatCode>0</c:formatCode>
                <c:ptCount val="4"/>
                <c:pt idx="0">
                  <c:v>9.5307551649969202</c:v>
                </c:pt>
                <c:pt idx="1">
                  <c:v>15.989322888310237</c:v>
                </c:pt>
                <c:pt idx="3">
                  <c:v>4.1269320221855699</c:v>
                </c:pt>
              </c:numCache>
            </c:numRef>
          </c:val>
          <c:extLst>
            <c:ext xmlns:c16="http://schemas.microsoft.com/office/drawing/2014/chart" uri="{C3380CC4-5D6E-409C-BE32-E72D297353CC}">
              <c16:uniqueId val="{00000006-2F57-4F67-A8A7-02EC9A386F46}"/>
            </c:ext>
          </c:extLst>
        </c:ser>
        <c:dLbls>
          <c:showLegendKey val="0"/>
          <c:showVal val="1"/>
          <c:showCatName val="0"/>
          <c:showSerName val="0"/>
          <c:showPercent val="0"/>
          <c:showBubbleSize val="0"/>
        </c:dLbls>
        <c:gapWidth val="116"/>
        <c:overlap val="100"/>
        <c:axId val="674697336"/>
        <c:axId val="674694200"/>
      </c:barChart>
      <c:catAx>
        <c:axId val="674697336"/>
        <c:scaling>
          <c:orientation val="maxMin"/>
        </c:scaling>
        <c:delete val="0"/>
        <c:axPos val="l"/>
        <c:numFmt formatCode="General" sourceLinked="1"/>
        <c:majorTickMark val="none"/>
        <c:minorTickMark val="none"/>
        <c:tickLblPos val="nextTo"/>
        <c:spPr>
          <a:ln w="9572">
            <a:noFill/>
          </a:ln>
        </c:spPr>
        <c:txPr>
          <a:bodyPr rot="0" vert="horz"/>
          <a:lstStyle/>
          <a:p>
            <a:pPr algn="ctr">
              <a:defRPr lang="en-US" sz="1000" b="0" i="0" u="none" strike="noStrike" kern="1200" baseline="0">
                <a:solidFill>
                  <a:srgbClr val="58595B"/>
                </a:solidFill>
                <a:latin typeface="+mn-lt"/>
                <a:ea typeface="Arial"/>
                <a:cs typeface="Arial"/>
              </a:defRPr>
            </a:pPr>
            <a:endParaRPr lang="pl-PL"/>
          </a:p>
        </c:txPr>
        <c:crossAx val="674694200"/>
        <c:crosses val="autoZero"/>
        <c:auto val="1"/>
        <c:lblAlgn val="ctr"/>
        <c:lblOffset val="100"/>
        <c:tickLblSkip val="1"/>
        <c:tickMarkSkip val="1"/>
        <c:noMultiLvlLbl val="0"/>
      </c:catAx>
      <c:valAx>
        <c:axId val="674694200"/>
        <c:scaling>
          <c:orientation val="minMax"/>
        </c:scaling>
        <c:delete val="0"/>
        <c:axPos val="t"/>
        <c:numFmt formatCode="0%" sourceLinked="1"/>
        <c:majorTickMark val="none"/>
        <c:minorTickMark val="none"/>
        <c:tickLblPos val="none"/>
        <c:spPr>
          <a:ln w="9572">
            <a:noFill/>
          </a:ln>
        </c:spPr>
        <c:crossAx val="6746973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General</c:formatCode>
                <c:ptCount val="5"/>
              </c:numCache>
            </c:numRef>
          </c:val>
          <c:extLst>
            <c:ext xmlns:c16="http://schemas.microsoft.com/office/drawing/2014/chart" uri="{C3380CC4-5D6E-409C-BE32-E72D297353CC}">
              <c16:uniqueId val="{00000000-8363-4021-A688-40A536A31D55}"/>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General</c:formatCode>
                <c:ptCount val="5"/>
              </c:numCache>
            </c:numRef>
          </c:val>
          <c:extLst>
            <c:ext xmlns:c16="http://schemas.microsoft.com/office/drawing/2014/chart" uri="{C3380CC4-5D6E-409C-BE32-E72D297353CC}">
              <c16:uniqueId val="{00000001-8363-4021-A688-40A536A31D55}"/>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General</c:formatCode>
                <c:ptCount val="5"/>
              </c:numCache>
            </c:numRef>
          </c:val>
          <c:extLst>
            <c:ext xmlns:c16="http://schemas.microsoft.com/office/drawing/2014/chart" uri="{C3380CC4-5D6E-409C-BE32-E72D297353CC}">
              <c16:uniqueId val="{00000002-8363-4021-A688-40A536A31D55}"/>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General</c:formatCode>
                <c:ptCount val="5"/>
              </c:numCache>
            </c:numRef>
          </c:val>
          <c:extLst>
            <c:ext xmlns:c16="http://schemas.microsoft.com/office/drawing/2014/chart" uri="{C3380CC4-5D6E-409C-BE32-E72D297353CC}">
              <c16:uniqueId val="{00000003-8363-4021-A688-40A536A31D55}"/>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General</c:formatCode>
                <c:ptCount val="5"/>
              </c:numCache>
            </c:numRef>
          </c:val>
          <c:extLst>
            <c:ext xmlns:c16="http://schemas.microsoft.com/office/drawing/2014/chart" uri="{C3380CC4-5D6E-409C-BE32-E72D297353CC}">
              <c16:uniqueId val="{00000004-8363-4021-A688-40A536A31D55}"/>
            </c:ext>
          </c:extLst>
        </c:ser>
        <c:dLbls>
          <c:showLegendKey val="0"/>
          <c:showVal val="1"/>
          <c:showCatName val="0"/>
          <c:showSerName val="0"/>
          <c:showPercent val="0"/>
          <c:showBubbleSize val="0"/>
        </c:dLbls>
        <c:gapWidth val="100"/>
        <c:overlap val="100"/>
        <c:axId val="674699688"/>
        <c:axId val="674696160"/>
      </c:barChart>
      <c:catAx>
        <c:axId val="674699688"/>
        <c:scaling>
          <c:orientation val="maxMin"/>
        </c:scaling>
        <c:delete val="1"/>
        <c:axPos val="l"/>
        <c:numFmt formatCode="General" sourceLinked="1"/>
        <c:majorTickMark val="none"/>
        <c:minorTickMark val="none"/>
        <c:tickLblPos val="nextTo"/>
        <c:crossAx val="674696160"/>
        <c:crosses val="autoZero"/>
        <c:auto val="1"/>
        <c:lblAlgn val="ctr"/>
        <c:lblOffset val="100"/>
        <c:tickLblSkip val="1"/>
        <c:tickMarkSkip val="1"/>
        <c:noMultiLvlLbl val="0"/>
      </c:catAx>
      <c:valAx>
        <c:axId val="674696160"/>
        <c:scaling>
          <c:orientation val="minMax"/>
        </c:scaling>
        <c:delete val="0"/>
        <c:axPos val="t"/>
        <c:numFmt formatCode="0%" sourceLinked="1"/>
        <c:majorTickMark val="none"/>
        <c:minorTickMark val="none"/>
        <c:tickLblPos val="none"/>
        <c:spPr>
          <a:ln w="9572">
            <a:noFill/>
          </a:ln>
        </c:spPr>
        <c:crossAx val="674699688"/>
        <c:crosses val="autoZero"/>
        <c:crossBetween val="between"/>
      </c:valAx>
      <c:spPr>
        <a:noFill/>
        <a:ln w="25400">
          <a:noFill/>
        </a:ln>
      </c:spPr>
    </c:plotArea>
    <c:legend>
      <c:legendPos val="t"/>
      <c:layout>
        <c:manualLayout>
          <c:xMode val="edge"/>
          <c:yMode val="edge"/>
          <c:x val="0"/>
          <c:y val="4.1246127355221394E-2"/>
          <c:w val="0.99991692229585061"/>
          <c:h val="0.55571493155905238"/>
        </c:manualLayout>
      </c:layout>
      <c:overlay val="0"/>
      <c:spPr>
        <a:noFill/>
        <a:ln w="25527">
          <a:noFill/>
        </a:ln>
      </c:spPr>
    </c:legend>
    <c:plotVisOnly val="1"/>
    <c:dispBlanksAs val="gap"/>
    <c:showDLblsOverMax val="0"/>
  </c:chart>
  <c:spPr>
    <a:noFill/>
    <a:ln>
      <a:noFill/>
    </a:ln>
  </c:spPr>
  <c:txPr>
    <a:bodyPr/>
    <a:lstStyle/>
    <a:p>
      <a:pPr>
        <a:defRPr sz="900" b="0" i="0" u="none" strike="noStrike" baseline="0">
          <a:solidFill>
            <a:srgbClr val="58595B"/>
          </a:solidFill>
          <a:latin typeface="+mj-lt"/>
          <a:ea typeface="Arial"/>
          <a:cs typeface="Arial"/>
        </a:defRPr>
      </a:pPr>
      <a:endParaRPr lang="pl-PL"/>
    </a:p>
  </c:txPr>
  <c:externalData r:id="rId2">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Arkusz1!$B$2</c:f>
              <c:numCache>
                <c:formatCode>0</c:formatCode>
                <c:ptCount val="1"/>
                <c:pt idx="0">
                  <c:v>2.9489162743226172</c:v>
                </c:pt>
              </c:numCache>
            </c:numRef>
          </c:val>
          <c:extLst>
            <c:ext xmlns:c16="http://schemas.microsoft.com/office/drawing/2014/chart" uri="{C3380CC4-5D6E-409C-BE32-E72D297353CC}">
              <c16:uniqueId val="{00000000-EFE3-4AF9-9423-B8D0D66ABCCC}"/>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Arkusz1!$C$2</c:f>
              <c:numCache>
                <c:formatCode>0</c:formatCode>
                <c:ptCount val="1"/>
                <c:pt idx="0">
                  <c:v>33.516419898969744</c:v>
                </c:pt>
              </c:numCache>
            </c:numRef>
          </c:val>
          <c:extLst>
            <c:ext xmlns:c16="http://schemas.microsoft.com/office/drawing/2014/chart" uri="{C3380CC4-5D6E-409C-BE32-E72D297353CC}">
              <c16:uniqueId val="{00000001-EFE3-4AF9-9423-B8D0D66ABCCC}"/>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Arkusz1!$D$2</c:f>
              <c:numCache>
                <c:formatCode>0</c:formatCode>
                <c:ptCount val="1"/>
                <c:pt idx="0">
                  <c:v>40.536902414566889</c:v>
                </c:pt>
              </c:numCache>
            </c:numRef>
          </c:val>
          <c:extLst>
            <c:ext xmlns:c16="http://schemas.microsoft.com/office/drawing/2014/chart" uri="{C3380CC4-5D6E-409C-BE32-E72D297353CC}">
              <c16:uniqueId val="{00000002-EFE3-4AF9-9423-B8D0D66ABCCC}"/>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lstStyle/>
              <a:p>
                <a:pPr>
                  <a:defRPr sz="100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Arkusz1!$E$2</c:f>
              <c:numCache>
                <c:formatCode>0</c:formatCode>
                <c:ptCount val="1"/>
                <c:pt idx="0">
                  <c:v>15.871767552133795</c:v>
                </c:pt>
              </c:numCache>
            </c:numRef>
          </c:val>
          <c:extLst>
            <c:ext xmlns:c16="http://schemas.microsoft.com/office/drawing/2014/chart" uri="{C3380CC4-5D6E-409C-BE32-E72D297353CC}">
              <c16:uniqueId val="{00000003-EFE3-4AF9-9423-B8D0D66ABCCC}"/>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Arkusz1!$F$2</c:f>
              <c:numCache>
                <c:formatCode>0</c:formatCode>
                <c:ptCount val="1"/>
                <c:pt idx="0">
                  <c:v>7.1259938600067994</c:v>
                </c:pt>
              </c:numCache>
            </c:numRef>
          </c:val>
          <c:extLst>
            <c:ext xmlns:c16="http://schemas.microsoft.com/office/drawing/2014/chart" uri="{C3380CC4-5D6E-409C-BE32-E72D297353CC}">
              <c16:uniqueId val="{00000004-EFE3-4AF9-9423-B8D0D66ABCCC}"/>
            </c:ext>
          </c:extLst>
        </c:ser>
        <c:dLbls>
          <c:showLegendKey val="0"/>
          <c:showVal val="1"/>
          <c:showCatName val="0"/>
          <c:showSerName val="0"/>
          <c:showPercent val="0"/>
          <c:showBubbleSize val="0"/>
        </c:dLbls>
        <c:gapWidth val="100"/>
        <c:overlap val="100"/>
        <c:axId val="674694592"/>
        <c:axId val="674696552"/>
      </c:barChart>
      <c:catAx>
        <c:axId val="674694592"/>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696552"/>
        <c:crosses val="autoZero"/>
        <c:auto val="1"/>
        <c:lblAlgn val="ctr"/>
        <c:lblOffset val="100"/>
        <c:tickLblSkip val="1"/>
        <c:tickMarkSkip val="1"/>
        <c:noMultiLvlLbl val="0"/>
      </c:catAx>
      <c:valAx>
        <c:axId val="674696552"/>
        <c:scaling>
          <c:orientation val="minMax"/>
        </c:scaling>
        <c:delete val="0"/>
        <c:axPos val="t"/>
        <c:numFmt formatCode="0%" sourceLinked="1"/>
        <c:majorTickMark val="none"/>
        <c:minorTickMark val="none"/>
        <c:tickLblPos val="none"/>
        <c:spPr>
          <a:ln w="9572">
            <a:noFill/>
          </a:ln>
        </c:spPr>
        <c:crossAx val="67469459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Arkusz1!$B$2</c:f>
              <c:numCache>
                <c:formatCode>0</c:formatCode>
                <c:ptCount val="1"/>
                <c:pt idx="0">
                  <c:v>10.80355576965561</c:v>
                </c:pt>
              </c:numCache>
            </c:numRef>
          </c:val>
          <c:extLst>
            <c:ext xmlns:c16="http://schemas.microsoft.com/office/drawing/2014/chart" uri="{C3380CC4-5D6E-409C-BE32-E72D297353CC}">
              <c16:uniqueId val="{00000000-DD18-4D4C-8ADE-A2DB2BD8D8C4}"/>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Arkusz1!$C$2</c:f>
              <c:numCache>
                <c:formatCode>0</c:formatCode>
                <c:ptCount val="1"/>
                <c:pt idx="0">
                  <c:v>47.216180537689226</c:v>
                </c:pt>
              </c:numCache>
            </c:numRef>
          </c:val>
          <c:extLst>
            <c:ext xmlns:c16="http://schemas.microsoft.com/office/drawing/2014/chart" uri="{C3380CC4-5D6E-409C-BE32-E72D297353CC}">
              <c16:uniqueId val="{00000001-DD18-4D4C-8ADE-A2DB2BD8D8C4}"/>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Arkusz1!$D$2</c:f>
              <c:numCache>
                <c:formatCode>0</c:formatCode>
                <c:ptCount val="1"/>
                <c:pt idx="0">
                  <c:v>12.599976024478703</c:v>
                </c:pt>
              </c:numCache>
            </c:numRef>
          </c:val>
          <c:extLst>
            <c:ext xmlns:c16="http://schemas.microsoft.com/office/drawing/2014/chart" uri="{C3380CC4-5D6E-409C-BE32-E72D297353CC}">
              <c16:uniqueId val="{00000002-DD18-4D4C-8ADE-A2DB2BD8D8C4}"/>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Arkusz1!$E$2</c:f>
              <c:numCache>
                <c:formatCode>0</c:formatCode>
                <c:ptCount val="1"/>
                <c:pt idx="0">
                  <c:v>4.8094191093635175</c:v>
                </c:pt>
              </c:numCache>
            </c:numRef>
          </c:val>
          <c:extLst>
            <c:ext xmlns:c16="http://schemas.microsoft.com/office/drawing/2014/chart" uri="{C3380CC4-5D6E-409C-BE32-E72D297353CC}">
              <c16:uniqueId val="{00000003-DD18-4D4C-8ADE-A2DB2BD8D8C4}"/>
            </c:ext>
          </c:extLst>
        </c:ser>
        <c:ser>
          <c:idx val="3"/>
          <c:order val="4"/>
          <c:tx>
            <c:strRef>
              <c:f>Arkusz1!$F$1</c:f>
              <c:strCache>
                <c:ptCount val="1"/>
                <c:pt idx="0">
                  <c:v>trudno powiedzieć</c:v>
                </c:pt>
              </c:strCache>
            </c:strRef>
          </c:tx>
          <c:spPr>
            <a:solidFill>
              <a:srgbClr val="004B88"/>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Arkusz1!$F$2</c:f>
              <c:numCache>
                <c:formatCode>0</c:formatCode>
                <c:ptCount val="1"/>
                <c:pt idx="0">
                  <c:v>13.945117732555879</c:v>
                </c:pt>
              </c:numCache>
            </c:numRef>
          </c:val>
          <c:extLst>
            <c:ext xmlns:c16="http://schemas.microsoft.com/office/drawing/2014/chart" uri="{C3380CC4-5D6E-409C-BE32-E72D297353CC}">
              <c16:uniqueId val="{00000004-DD18-4D4C-8ADE-A2DB2BD8D8C4}"/>
            </c:ext>
          </c:extLst>
        </c:ser>
        <c:ser>
          <c:idx val="4"/>
          <c:order val="5"/>
          <c:tx>
            <c:strRef>
              <c:f>Arkusz1!$G$1</c:f>
              <c:strCache>
                <c:ptCount val="1"/>
                <c:pt idx="0">
                  <c:v>Kolumna1</c:v>
                </c:pt>
              </c:strCache>
            </c:strRef>
          </c:tx>
          <c:spPr>
            <a:solidFill>
              <a:srgbClr val="CDCDCD"/>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2020</c:v>
                </c:pt>
              </c:numCache>
            </c:numRef>
          </c:cat>
          <c:val>
            <c:numRef>
              <c:f>Arkusz1!$G$2</c:f>
              <c:numCache>
                <c:formatCode>0</c:formatCode>
                <c:ptCount val="1"/>
                <c:pt idx="0">
                  <c:v>10.625750826256866</c:v>
                </c:pt>
              </c:numCache>
            </c:numRef>
          </c:val>
          <c:extLst>
            <c:ext xmlns:c16="http://schemas.microsoft.com/office/drawing/2014/chart" uri="{C3380CC4-5D6E-409C-BE32-E72D297353CC}">
              <c16:uniqueId val="{00000006-DD18-4D4C-8ADE-A2DB2BD8D8C4}"/>
            </c:ext>
          </c:extLst>
        </c:ser>
        <c:dLbls>
          <c:showLegendKey val="0"/>
          <c:showVal val="1"/>
          <c:showCatName val="0"/>
          <c:showSerName val="0"/>
          <c:showPercent val="0"/>
          <c:showBubbleSize val="0"/>
        </c:dLbls>
        <c:gapWidth val="100"/>
        <c:overlap val="100"/>
        <c:axId val="674698120"/>
        <c:axId val="674708704"/>
      </c:barChart>
      <c:catAx>
        <c:axId val="674698120"/>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708704"/>
        <c:crosses val="autoZero"/>
        <c:auto val="1"/>
        <c:lblAlgn val="ctr"/>
        <c:lblOffset val="100"/>
        <c:tickLblSkip val="1"/>
        <c:tickMarkSkip val="1"/>
        <c:noMultiLvlLbl val="0"/>
      </c:catAx>
      <c:valAx>
        <c:axId val="674708704"/>
        <c:scaling>
          <c:orientation val="minMax"/>
        </c:scaling>
        <c:delete val="0"/>
        <c:axPos val="t"/>
        <c:numFmt formatCode="0%" sourceLinked="1"/>
        <c:majorTickMark val="none"/>
        <c:minorTickMark val="none"/>
        <c:tickLblPos val="none"/>
        <c:spPr>
          <a:ln w="9572">
            <a:noFill/>
          </a:ln>
        </c:spPr>
        <c:crossAx val="67469812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900" b="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Arkusz1!$B$2:$B$6</c:f>
              <c:numCache>
                <c:formatCode>General</c:formatCode>
                <c:ptCount val="5"/>
              </c:numCache>
            </c:numRef>
          </c:val>
          <c:extLst>
            <c:ext xmlns:c16="http://schemas.microsoft.com/office/drawing/2014/chart" uri="{C3380CC4-5D6E-409C-BE32-E72D297353CC}">
              <c16:uniqueId val="{00000000-D942-4404-8027-A45539E821B0}"/>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Arkusz1!$C$2:$C$6</c:f>
              <c:numCache>
                <c:formatCode>General</c:formatCode>
                <c:ptCount val="5"/>
              </c:numCache>
            </c:numRef>
          </c:val>
          <c:extLst>
            <c:ext xmlns:c16="http://schemas.microsoft.com/office/drawing/2014/chart" uri="{C3380CC4-5D6E-409C-BE32-E72D297353CC}">
              <c16:uniqueId val="{00000001-D942-4404-8027-A45539E821B0}"/>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Arkusz1!$D$2:$D$6</c:f>
              <c:numCache>
                <c:formatCode>General</c:formatCode>
                <c:ptCount val="5"/>
              </c:numCache>
            </c:numRef>
          </c:val>
          <c:extLst>
            <c:ext xmlns:c16="http://schemas.microsoft.com/office/drawing/2014/chart" uri="{C3380CC4-5D6E-409C-BE32-E72D297353CC}">
              <c16:uniqueId val="{00000002-D942-4404-8027-A45539E821B0}"/>
            </c:ext>
          </c:extLst>
        </c:ser>
        <c:ser>
          <c:idx val="2"/>
          <c:order val="3"/>
          <c:tx>
            <c:strRef>
              <c:f>Arkusz1!$E$1</c:f>
              <c:strCache>
                <c:ptCount val="1"/>
                <c:pt idx="0">
                  <c:v>zdecydowanie gorzej</c:v>
                </c:pt>
              </c:strCache>
            </c:strRef>
          </c:tx>
          <c:spPr>
            <a:solidFill>
              <a:srgbClr val="E54337"/>
            </a:solidFill>
          </c:spPr>
          <c:invertIfNegative val="0"/>
          <c:dLbls>
            <c:spPr>
              <a:noFill/>
              <a:ln>
                <a:noFill/>
              </a:ln>
              <a:effectLst/>
            </c:spPr>
            <c:txPr>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Arkusz1!$E$2:$E$6</c:f>
              <c:numCache>
                <c:formatCode>General</c:formatCode>
                <c:ptCount val="5"/>
              </c:numCache>
            </c:numRef>
          </c:val>
          <c:extLst>
            <c:ext xmlns:c16="http://schemas.microsoft.com/office/drawing/2014/chart" uri="{C3380CC4-5D6E-409C-BE32-E72D297353CC}">
              <c16:uniqueId val="{00000003-D942-4404-8027-A45539E821B0}"/>
            </c:ext>
          </c:extLst>
        </c:ser>
        <c:ser>
          <c:idx val="3"/>
          <c:order val="4"/>
          <c:tx>
            <c:strRef>
              <c:f>Arkusz1!$F$1</c:f>
              <c:strCache>
                <c:ptCount val="1"/>
                <c:pt idx="0">
                  <c:v>nie ulegnie zmianie</c:v>
                </c:pt>
              </c:strCache>
            </c:strRef>
          </c:tx>
          <c:spPr>
            <a:solidFill>
              <a:srgbClr val="004B88"/>
            </a:solidFill>
          </c:spPr>
          <c:invertIfNegative val="0"/>
          <c:dLbls>
            <c:spPr>
              <a:noFill/>
              <a:ln>
                <a:noFill/>
              </a:ln>
              <a:effectLst/>
            </c:spPr>
            <c:txPr>
              <a:bodyPr anchorCtr="0"/>
              <a:lstStyle/>
              <a:p>
                <a:pPr algn="ctr">
                  <a:defRPr lang="en-US" sz="900" b="0" i="0" u="none" strike="noStrike" kern="1200" baseline="0">
                    <a:solidFill>
                      <a:schemeClr val="bg1"/>
                    </a:solidFill>
                    <a:latin typeface="Century Gothic" panose="020B0502020202020204" pitchFamily="34" charset="0"/>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Arkusz1!$F$2:$F$6</c:f>
              <c:numCache>
                <c:formatCode>General</c:formatCode>
                <c:ptCount val="5"/>
              </c:numCache>
            </c:numRef>
          </c:val>
          <c:extLst>
            <c:ext xmlns:c16="http://schemas.microsoft.com/office/drawing/2014/chart" uri="{C3380CC4-5D6E-409C-BE32-E72D297353CC}">
              <c16:uniqueId val="{00000004-D942-4404-8027-A45539E821B0}"/>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Arkusz1!$A$2:$A$6</c:f>
              <c:numCache>
                <c:formatCode>0</c:formatCode>
                <c:ptCount val="5"/>
                <c:pt idx="0" formatCode="General">
                  <c:v>2018</c:v>
                </c:pt>
                <c:pt idx="1">
                  <c:v>2014</c:v>
                </c:pt>
                <c:pt idx="2">
                  <c:v>2013</c:v>
                </c:pt>
                <c:pt idx="3">
                  <c:v>2012</c:v>
                </c:pt>
                <c:pt idx="4">
                  <c:v>2011</c:v>
                </c:pt>
              </c:numCache>
            </c:numRef>
          </c:cat>
          <c:val>
            <c:numRef>
              <c:f>Arkusz1!$G$2:$G$6</c:f>
              <c:numCache>
                <c:formatCode>General</c:formatCode>
                <c:ptCount val="5"/>
              </c:numCache>
            </c:numRef>
          </c:val>
          <c:extLst>
            <c:ext xmlns:c16="http://schemas.microsoft.com/office/drawing/2014/chart" uri="{C3380CC4-5D6E-409C-BE32-E72D297353CC}">
              <c16:uniqueId val="{00000005-D942-4404-8027-A45539E821B0}"/>
            </c:ext>
          </c:extLst>
        </c:ser>
        <c:dLbls>
          <c:showLegendKey val="0"/>
          <c:showVal val="1"/>
          <c:showCatName val="0"/>
          <c:showSerName val="0"/>
          <c:showPercent val="0"/>
          <c:showBubbleSize val="0"/>
        </c:dLbls>
        <c:gapWidth val="100"/>
        <c:overlap val="100"/>
        <c:axId val="674710272"/>
        <c:axId val="674705568"/>
      </c:barChart>
      <c:catAx>
        <c:axId val="674710272"/>
        <c:scaling>
          <c:orientation val="maxMin"/>
        </c:scaling>
        <c:delete val="1"/>
        <c:axPos val="l"/>
        <c:numFmt formatCode="General" sourceLinked="1"/>
        <c:majorTickMark val="none"/>
        <c:minorTickMark val="none"/>
        <c:tickLblPos val="nextTo"/>
        <c:crossAx val="674705568"/>
        <c:crosses val="autoZero"/>
        <c:auto val="1"/>
        <c:lblAlgn val="ctr"/>
        <c:lblOffset val="100"/>
        <c:tickLblSkip val="1"/>
        <c:tickMarkSkip val="1"/>
        <c:noMultiLvlLbl val="0"/>
      </c:catAx>
      <c:valAx>
        <c:axId val="674705568"/>
        <c:scaling>
          <c:orientation val="minMax"/>
        </c:scaling>
        <c:delete val="0"/>
        <c:axPos val="t"/>
        <c:numFmt formatCode="0%" sourceLinked="1"/>
        <c:majorTickMark val="none"/>
        <c:minorTickMark val="none"/>
        <c:tickLblPos val="none"/>
        <c:spPr>
          <a:ln w="9572">
            <a:noFill/>
          </a:ln>
        </c:spPr>
        <c:crossAx val="674710272"/>
        <c:crosses val="autoZero"/>
        <c:crossBetween val="between"/>
      </c:valAx>
      <c:spPr>
        <a:noFill/>
        <a:ln w="25527">
          <a:noFill/>
        </a:ln>
      </c:spPr>
    </c:plotArea>
    <c:legend>
      <c:legendPos val="r"/>
      <c:layout>
        <c:manualLayout>
          <c:xMode val="edge"/>
          <c:yMode val="edge"/>
          <c:x val="4.675905719582496E-2"/>
          <c:y val="7.7266758270428268E-2"/>
          <c:w val="0.90617428461387795"/>
          <c:h val="0.92162877865516402"/>
        </c:manualLayout>
      </c:layout>
      <c:overlay val="0"/>
      <c:txPr>
        <a:bodyPr/>
        <a:lstStyle/>
        <a:p>
          <a:pPr>
            <a:defRPr lang="en-US" sz="900" b="0" i="0" u="none" strike="noStrike" kern="1200" baseline="0">
              <a:solidFill>
                <a:srgbClr val="58595B"/>
              </a:solidFill>
              <a:latin typeface="+mj-lt"/>
              <a:ea typeface="Arial"/>
              <a:cs typeface="Arial"/>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Arkusz1!$B$2:$B$7</c:f>
              <c:numCache>
                <c:formatCode>General</c:formatCode>
                <c:ptCount val="6"/>
                <c:pt idx="0" formatCode="0">
                  <c:v>67.802586487094757</c:v>
                </c:pt>
                <c:pt idx="2" formatCode="0">
                  <c:v>39</c:v>
                </c:pt>
                <c:pt idx="3" formatCode="0">
                  <c:v>27</c:v>
                </c:pt>
                <c:pt idx="4" formatCode="0">
                  <c:v>35</c:v>
                </c:pt>
                <c:pt idx="5" formatCode="0">
                  <c:v>34</c:v>
                </c:pt>
              </c:numCache>
            </c:numRef>
          </c:val>
          <c:extLst>
            <c:ext xmlns:c16="http://schemas.microsoft.com/office/drawing/2014/chart" uri="{C3380CC4-5D6E-409C-BE32-E72D297353CC}">
              <c16:uniqueId val="{00000000-6AE8-4E90-A10B-2ECEB7B895A7}"/>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Arkusz1!$C$2:$C$7</c:f>
              <c:numCache>
                <c:formatCode>General</c:formatCode>
                <c:ptCount val="6"/>
                <c:pt idx="0" formatCode="0">
                  <c:v>25.723784725716591</c:v>
                </c:pt>
                <c:pt idx="2" formatCode="0">
                  <c:v>52</c:v>
                </c:pt>
                <c:pt idx="3" formatCode="0">
                  <c:v>59</c:v>
                </c:pt>
                <c:pt idx="4" formatCode="0">
                  <c:v>52</c:v>
                </c:pt>
                <c:pt idx="5" formatCode="0">
                  <c:v>53</c:v>
                </c:pt>
              </c:numCache>
            </c:numRef>
          </c:val>
          <c:extLst>
            <c:ext xmlns:c16="http://schemas.microsoft.com/office/drawing/2014/chart" uri="{C3380CC4-5D6E-409C-BE32-E72D297353CC}">
              <c16:uniqueId val="{00000001-6AE8-4E90-A10B-2ECEB7B895A7}"/>
            </c:ext>
          </c:extLst>
        </c:ser>
        <c:ser>
          <c:idx val="1"/>
          <c:order val="2"/>
          <c:tx>
            <c:strRef>
              <c:f>Arkusz1!$D$1</c:f>
              <c:strCache>
                <c:ptCount val="1"/>
                <c:pt idx="0">
                  <c:v>raczej nieważnym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Arkusz1!$D$2:$D$7</c:f>
              <c:numCache>
                <c:formatCode>General</c:formatCode>
                <c:ptCount val="6"/>
                <c:pt idx="0" formatCode="0">
                  <c:v>4.141615102004244</c:v>
                </c:pt>
                <c:pt idx="2" formatCode="0">
                  <c:v>4</c:v>
                </c:pt>
                <c:pt idx="3" formatCode="0">
                  <c:v>9</c:v>
                </c:pt>
                <c:pt idx="4" formatCode="0">
                  <c:v>8</c:v>
                </c:pt>
                <c:pt idx="5" formatCode="0">
                  <c:v>7</c:v>
                </c:pt>
              </c:numCache>
            </c:numRef>
          </c:val>
          <c:extLst>
            <c:ext xmlns:c16="http://schemas.microsoft.com/office/drawing/2014/chart" uri="{C3380CC4-5D6E-409C-BE32-E72D297353CC}">
              <c16:uniqueId val="{00000002-6AE8-4E90-A10B-2ECEB7B895A7}"/>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Arkusz1!$E$2:$E$7</c:f>
              <c:numCache>
                <c:formatCode>General</c:formatCode>
                <c:ptCount val="6"/>
                <c:pt idx="0" formatCode="0">
                  <c:v>1.3591220069138286</c:v>
                </c:pt>
                <c:pt idx="2" formatCode="0">
                  <c:v>1</c:v>
                </c:pt>
                <c:pt idx="3" formatCode="0">
                  <c:v>2</c:v>
                </c:pt>
                <c:pt idx="4" formatCode="0">
                  <c:v>2</c:v>
                </c:pt>
                <c:pt idx="5" formatCode="0">
                  <c:v>1</c:v>
                </c:pt>
              </c:numCache>
            </c:numRef>
          </c:val>
          <c:extLst>
            <c:ext xmlns:c16="http://schemas.microsoft.com/office/drawing/2014/chart" uri="{C3380CC4-5D6E-409C-BE32-E72D297353CC}">
              <c16:uniqueId val="{00000001-8035-4BC5-ABE5-9F0BA721FEDA}"/>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Arkusz1!$F$2:$F$7</c:f>
              <c:numCache>
                <c:formatCode>General</c:formatCode>
                <c:ptCount val="6"/>
                <c:pt idx="0" formatCode="0">
                  <c:v>0.97289167827045619</c:v>
                </c:pt>
                <c:pt idx="2" formatCode="0">
                  <c:v>3</c:v>
                </c:pt>
                <c:pt idx="3" formatCode="0">
                  <c:v>5</c:v>
                </c:pt>
                <c:pt idx="4" formatCode="0">
                  <c:v>3</c:v>
                </c:pt>
                <c:pt idx="5" formatCode="0">
                  <c:v>4</c:v>
                </c:pt>
              </c:numCache>
            </c:numRef>
          </c:val>
          <c:extLst>
            <c:ext xmlns:c16="http://schemas.microsoft.com/office/drawing/2014/chart" uri="{C3380CC4-5D6E-409C-BE32-E72D297353CC}">
              <c16:uniqueId val="{00000002-8035-4BC5-ABE5-9F0BA721FEDA}"/>
            </c:ext>
          </c:extLst>
        </c:ser>
        <c:dLbls>
          <c:showLegendKey val="0"/>
          <c:showVal val="1"/>
          <c:showCatName val="0"/>
          <c:showSerName val="0"/>
          <c:showPercent val="0"/>
          <c:showBubbleSize val="0"/>
        </c:dLbls>
        <c:gapWidth val="100"/>
        <c:overlap val="100"/>
        <c:axId val="662565240"/>
        <c:axId val="662571512"/>
      </c:barChart>
      <c:catAx>
        <c:axId val="662565240"/>
        <c:scaling>
          <c:orientation val="maxMin"/>
        </c:scaling>
        <c:delete val="0"/>
        <c:axPos val="l"/>
        <c:numFmt formatCode="0" sourceLinked="1"/>
        <c:majorTickMark val="none"/>
        <c:minorTickMark val="none"/>
        <c:tickLblPos val="nextTo"/>
        <c:spPr>
          <a:ln w="9572">
            <a:noFill/>
          </a:ln>
        </c:spPr>
        <c:txPr>
          <a:bodyPr rot="0" vert="horz"/>
          <a:lstStyle/>
          <a:p>
            <a:pPr>
              <a:defRPr sz="1000">
                <a:latin typeface="+mn-lt"/>
              </a:defRPr>
            </a:pPr>
            <a:endParaRPr lang="pl-PL"/>
          </a:p>
        </c:txPr>
        <c:crossAx val="662571512"/>
        <c:crosses val="autoZero"/>
        <c:auto val="1"/>
        <c:lblAlgn val="ctr"/>
        <c:lblOffset val="100"/>
        <c:tickLblSkip val="1"/>
        <c:tickMarkSkip val="1"/>
        <c:noMultiLvlLbl val="0"/>
      </c:catAx>
      <c:valAx>
        <c:axId val="662571512"/>
        <c:scaling>
          <c:orientation val="minMax"/>
        </c:scaling>
        <c:delete val="0"/>
        <c:axPos val="t"/>
        <c:numFmt formatCode="0%" sourceLinked="1"/>
        <c:majorTickMark val="none"/>
        <c:minorTickMark val="none"/>
        <c:tickLblPos val="none"/>
        <c:spPr>
          <a:ln w="9572">
            <a:noFill/>
          </a:ln>
        </c:spPr>
        <c:crossAx val="66256524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900" b="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Arkusz1!$B$2:$B$7</c:f>
              <c:numCache>
                <c:formatCode>General</c:formatCode>
                <c:ptCount val="6"/>
              </c:numCache>
            </c:numRef>
          </c:val>
          <c:extLst>
            <c:ext xmlns:c16="http://schemas.microsoft.com/office/drawing/2014/chart" uri="{C3380CC4-5D6E-409C-BE32-E72D297353CC}">
              <c16:uniqueId val="{00000000-F631-4275-883B-42C3463FF7FD}"/>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Arkusz1!$C$2:$C$7</c:f>
              <c:numCache>
                <c:formatCode>General</c:formatCode>
                <c:ptCount val="6"/>
              </c:numCache>
            </c:numRef>
          </c:val>
          <c:extLst>
            <c:ext xmlns:c16="http://schemas.microsoft.com/office/drawing/2014/chart" uri="{C3380CC4-5D6E-409C-BE32-E72D297353CC}">
              <c16:uniqueId val="{00000001-F631-4275-883B-42C3463FF7FD}"/>
            </c:ext>
          </c:extLst>
        </c:ser>
        <c:ser>
          <c:idx val="1"/>
          <c:order val="2"/>
          <c:tx>
            <c:strRef>
              <c:f>Arkusz1!$D$1</c:f>
              <c:strCache>
                <c:ptCount val="1"/>
                <c:pt idx="0">
                  <c:v>raczej nieważnym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tx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Arkusz1!$D$2:$D$7</c:f>
              <c:numCache>
                <c:formatCode>General</c:formatCode>
                <c:ptCount val="6"/>
              </c:numCache>
            </c:numRef>
          </c:val>
          <c:extLst>
            <c:ext xmlns:c16="http://schemas.microsoft.com/office/drawing/2014/chart" uri="{C3380CC4-5D6E-409C-BE32-E72D297353CC}">
              <c16:uniqueId val="{00000002-F631-4275-883B-42C3463FF7FD}"/>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Arkusz1!$E$2:$E$7</c:f>
              <c:numCache>
                <c:formatCode>General</c:formatCode>
                <c:ptCount val="6"/>
              </c:numCache>
            </c:numRef>
          </c:val>
          <c:extLst>
            <c:ext xmlns:c16="http://schemas.microsoft.com/office/drawing/2014/chart" uri="{C3380CC4-5D6E-409C-BE32-E72D297353CC}">
              <c16:uniqueId val="{00000003-F631-4275-883B-42C3463FF7FD}"/>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Arkusz1!$F$2:$F$7</c:f>
              <c:numCache>
                <c:formatCode>General</c:formatCode>
                <c:ptCount val="6"/>
              </c:numCache>
            </c:numRef>
          </c:val>
          <c:extLst>
            <c:ext xmlns:c16="http://schemas.microsoft.com/office/drawing/2014/chart" uri="{C3380CC4-5D6E-409C-BE32-E72D297353CC}">
              <c16:uniqueId val="{00000004-F631-4275-883B-42C3463FF7FD}"/>
            </c:ext>
          </c:extLst>
        </c:ser>
        <c:dLbls>
          <c:showLegendKey val="0"/>
          <c:showVal val="1"/>
          <c:showCatName val="0"/>
          <c:showSerName val="0"/>
          <c:showPercent val="0"/>
          <c:showBubbleSize val="0"/>
        </c:dLbls>
        <c:gapWidth val="100"/>
        <c:overlap val="100"/>
        <c:axId val="662564456"/>
        <c:axId val="662570336"/>
      </c:barChart>
      <c:catAx>
        <c:axId val="662564456"/>
        <c:scaling>
          <c:orientation val="maxMin"/>
        </c:scaling>
        <c:delete val="1"/>
        <c:axPos val="l"/>
        <c:numFmt formatCode="0" sourceLinked="1"/>
        <c:majorTickMark val="none"/>
        <c:minorTickMark val="none"/>
        <c:tickLblPos val="nextTo"/>
        <c:crossAx val="662570336"/>
        <c:crosses val="autoZero"/>
        <c:auto val="1"/>
        <c:lblAlgn val="ctr"/>
        <c:lblOffset val="100"/>
        <c:tickLblSkip val="1"/>
        <c:tickMarkSkip val="1"/>
        <c:noMultiLvlLbl val="0"/>
      </c:catAx>
      <c:valAx>
        <c:axId val="662570336"/>
        <c:scaling>
          <c:orientation val="minMax"/>
        </c:scaling>
        <c:delete val="0"/>
        <c:axPos val="t"/>
        <c:numFmt formatCode="0%" sourceLinked="1"/>
        <c:majorTickMark val="none"/>
        <c:minorTickMark val="none"/>
        <c:tickLblPos val="none"/>
        <c:spPr>
          <a:ln w="9572">
            <a:noFill/>
          </a:ln>
        </c:spPr>
        <c:crossAx val="662564456"/>
        <c:crosses val="autoZero"/>
        <c:crossBetween val="between"/>
      </c:valAx>
      <c:spPr>
        <a:noFill/>
        <a:ln w="25527">
          <a:noFill/>
        </a:ln>
      </c:spPr>
    </c:plotArea>
    <c:legend>
      <c:legendPos val="r"/>
      <c:legendEntry>
        <c:idx val="0"/>
        <c:txPr>
          <a:bodyPr/>
          <a:lstStyle/>
          <a:p>
            <a:pPr>
              <a:defRPr sz="1000">
                <a:latin typeface="+mj-lt"/>
              </a:defRPr>
            </a:pPr>
            <a:endParaRPr lang="pl-PL"/>
          </a:p>
        </c:txPr>
      </c:legendEntry>
      <c:legendEntry>
        <c:idx val="1"/>
        <c:txPr>
          <a:bodyPr/>
          <a:lstStyle/>
          <a:p>
            <a:pPr>
              <a:defRPr sz="1000">
                <a:latin typeface="+mj-lt"/>
              </a:defRPr>
            </a:pPr>
            <a:endParaRPr lang="pl-PL"/>
          </a:p>
        </c:txPr>
      </c:legendEntry>
      <c:legendEntry>
        <c:idx val="2"/>
        <c:txPr>
          <a:bodyPr/>
          <a:lstStyle/>
          <a:p>
            <a:pPr>
              <a:defRPr sz="1000">
                <a:latin typeface="+mj-lt"/>
              </a:defRPr>
            </a:pPr>
            <a:endParaRPr lang="pl-PL"/>
          </a:p>
        </c:txPr>
      </c:legendEntry>
      <c:legendEntry>
        <c:idx val="3"/>
        <c:txPr>
          <a:bodyPr/>
          <a:lstStyle/>
          <a:p>
            <a:pPr>
              <a:defRPr sz="1000">
                <a:latin typeface="+mj-lt"/>
              </a:defRPr>
            </a:pPr>
            <a:endParaRPr lang="pl-PL"/>
          </a:p>
        </c:txPr>
      </c:legendEntry>
      <c:legendEntry>
        <c:idx val="4"/>
        <c:txPr>
          <a:bodyPr/>
          <a:lstStyle/>
          <a:p>
            <a:pPr>
              <a:defRPr sz="1000">
                <a:latin typeface="+mj-lt"/>
              </a:defRPr>
            </a:pPr>
            <a:endParaRPr lang="pl-PL"/>
          </a:p>
        </c:txPr>
      </c:legendEntry>
      <c:layout>
        <c:manualLayout>
          <c:xMode val="edge"/>
          <c:yMode val="edge"/>
          <c:x val="3.6354996521943246E-2"/>
          <c:y val="0.28943888925095013"/>
          <c:w val="0.911709294160995"/>
          <c:h val="0.25707912877500205"/>
        </c:manualLayout>
      </c:layout>
      <c:overlay val="0"/>
      <c:txPr>
        <a:bodyPr/>
        <a:lstStyle/>
        <a:p>
          <a:pPr>
            <a:defRPr sz="900">
              <a:latin typeface="+mj-lt"/>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numCache>
            </c:numRef>
          </c:cat>
          <c:val>
            <c:numRef>
              <c:f>Arkusz1!$B$2:$B$7</c:f>
              <c:numCache>
                <c:formatCode>General</c:formatCode>
                <c:ptCount val="6"/>
                <c:pt idx="0" formatCode="0">
                  <c:v>67.802586487094757</c:v>
                </c:pt>
              </c:numCache>
            </c:numRef>
          </c:val>
          <c:extLst>
            <c:ext xmlns:c16="http://schemas.microsoft.com/office/drawing/2014/chart" uri="{C3380CC4-5D6E-409C-BE32-E72D297353CC}">
              <c16:uniqueId val="{00000000-6AE8-4E90-A10B-2ECEB7B895A7}"/>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numCache>
            </c:numRef>
          </c:cat>
          <c:val>
            <c:numRef>
              <c:f>Arkusz1!$C$2:$C$7</c:f>
              <c:numCache>
                <c:formatCode>General</c:formatCode>
                <c:ptCount val="6"/>
                <c:pt idx="0" formatCode="0">
                  <c:v>25.723784725716591</c:v>
                </c:pt>
              </c:numCache>
            </c:numRef>
          </c:val>
          <c:extLst>
            <c:ext xmlns:c16="http://schemas.microsoft.com/office/drawing/2014/chart" uri="{C3380CC4-5D6E-409C-BE32-E72D297353CC}">
              <c16:uniqueId val="{00000001-6AE8-4E90-A10B-2ECEB7B895A7}"/>
            </c:ext>
          </c:extLst>
        </c:ser>
        <c:ser>
          <c:idx val="1"/>
          <c:order val="2"/>
          <c:tx>
            <c:strRef>
              <c:f>Arkusz1!$D$1</c:f>
              <c:strCache>
                <c:ptCount val="1"/>
                <c:pt idx="0">
                  <c:v>raczej nieważnym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numCache>
            </c:numRef>
          </c:cat>
          <c:val>
            <c:numRef>
              <c:f>Arkusz1!$D$2:$D$7</c:f>
              <c:numCache>
                <c:formatCode>General</c:formatCode>
                <c:ptCount val="6"/>
                <c:pt idx="0" formatCode="0">
                  <c:v>4.141615102004244</c:v>
                </c:pt>
              </c:numCache>
            </c:numRef>
          </c:val>
          <c:extLst>
            <c:ext xmlns:c16="http://schemas.microsoft.com/office/drawing/2014/chart" uri="{C3380CC4-5D6E-409C-BE32-E72D297353CC}">
              <c16:uniqueId val="{00000002-6AE8-4E90-A10B-2ECEB7B895A7}"/>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numCache>
            </c:numRef>
          </c:cat>
          <c:val>
            <c:numRef>
              <c:f>Arkusz1!$E$2:$E$7</c:f>
              <c:numCache>
                <c:formatCode>General</c:formatCode>
                <c:ptCount val="6"/>
                <c:pt idx="0" formatCode="0">
                  <c:v>1.3591220069138286</c:v>
                </c:pt>
              </c:numCache>
            </c:numRef>
          </c:val>
          <c:extLst>
            <c:ext xmlns:c16="http://schemas.microsoft.com/office/drawing/2014/chart" uri="{C3380CC4-5D6E-409C-BE32-E72D297353CC}">
              <c16:uniqueId val="{00000001-8035-4BC5-ABE5-9F0BA721FEDA}"/>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numCache>
            </c:numRef>
          </c:cat>
          <c:val>
            <c:numRef>
              <c:f>Arkusz1!$F$2:$F$7</c:f>
              <c:numCache>
                <c:formatCode>General</c:formatCode>
                <c:ptCount val="6"/>
                <c:pt idx="0" formatCode="0">
                  <c:v>0.97289167827045619</c:v>
                </c:pt>
              </c:numCache>
            </c:numRef>
          </c:val>
          <c:extLst>
            <c:ext xmlns:c16="http://schemas.microsoft.com/office/drawing/2014/chart" uri="{C3380CC4-5D6E-409C-BE32-E72D297353CC}">
              <c16:uniqueId val="{00000002-8035-4BC5-ABE5-9F0BA721FEDA}"/>
            </c:ext>
          </c:extLst>
        </c:ser>
        <c:dLbls>
          <c:showLegendKey val="0"/>
          <c:showVal val="1"/>
          <c:showCatName val="0"/>
          <c:showSerName val="0"/>
          <c:showPercent val="0"/>
          <c:showBubbleSize val="0"/>
        </c:dLbls>
        <c:gapWidth val="100"/>
        <c:overlap val="100"/>
        <c:axId val="674690672"/>
        <c:axId val="674709096"/>
      </c:barChart>
      <c:catAx>
        <c:axId val="674690672"/>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709096"/>
        <c:crosses val="autoZero"/>
        <c:auto val="1"/>
        <c:lblAlgn val="ctr"/>
        <c:lblOffset val="100"/>
        <c:tickLblSkip val="1"/>
        <c:tickMarkSkip val="1"/>
        <c:noMultiLvlLbl val="0"/>
      </c:catAx>
      <c:valAx>
        <c:axId val="674709096"/>
        <c:scaling>
          <c:orientation val="minMax"/>
        </c:scaling>
        <c:delete val="0"/>
        <c:axPos val="t"/>
        <c:numFmt formatCode="0%" sourceLinked="1"/>
        <c:majorTickMark val="none"/>
        <c:minorTickMark val="none"/>
        <c:tickLblPos val="none"/>
        <c:spPr>
          <a:ln w="9572">
            <a:noFill/>
          </a:ln>
        </c:spPr>
        <c:crossAx val="67469067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38456419685290089"/>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Arkusz1!$B$2:$B$6</c:f>
              <c:numCache>
                <c:formatCode>0</c:formatCode>
                <c:ptCount val="5"/>
                <c:pt idx="0">
                  <c:v>77.257428447170597</c:v>
                </c:pt>
                <c:pt idx="1">
                  <c:v>52.926661347363392</c:v>
                </c:pt>
                <c:pt idx="2">
                  <c:v>67.247941164448548</c:v>
                </c:pt>
                <c:pt idx="3">
                  <c:v>68.232864729945845</c:v>
                </c:pt>
                <c:pt idx="4">
                  <c:v>75.322048144724434</c:v>
                </c:pt>
              </c:numCache>
            </c:numRef>
          </c:val>
          <c:extLst>
            <c:ext xmlns:c16="http://schemas.microsoft.com/office/drawing/2014/chart" uri="{C3380CC4-5D6E-409C-BE32-E72D297353CC}">
              <c16:uniqueId val="{00000000-31D8-40AC-9334-619EC5476E31}"/>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Arkusz1!$C$2:$C$6</c:f>
              <c:numCache>
                <c:formatCode>0</c:formatCode>
                <c:ptCount val="5"/>
                <c:pt idx="0">
                  <c:v>19.456648459956007</c:v>
                </c:pt>
                <c:pt idx="1">
                  <c:v>35.653107112233016</c:v>
                </c:pt>
                <c:pt idx="2">
                  <c:v>26.535610398554155</c:v>
                </c:pt>
                <c:pt idx="3">
                  <c:v>26.314888523023654</c:v>
                </c:pt>
                <c:pt idx="4">
                  <c:v>19.749691512805949</c:v>
                </c:pt>
              </c:numCache>
            </c:numRef>
          </c:val>
          <c:extLst>
            <c:ext xmlns:c16="http://schemas.microsoft.com/office/drawing/2014/chart" uri="{C3380CC4-5D6E-409C-BE32-E72D297353CC}">
              <c16:uniqueId val="{00000001-31D8-40AC-9334-619EC5476E31}"/>
            </c:ext>
          </c:extLst>
        </c:ser>
        <c:ser>
          <c:idx val="1"/>
          <c:order val="2"/>
          <c:tx>
            <c:strRef>
              <c:f>Arkusz1!$D$1</c:f>
              <c:strCache>
                <c:ptCount val="1"/>
                <c:pt idx="0">
                  <c:v>raczej nieważnym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Arkusz1!$D$2:$D$6</c:f>
              <c:numCache>
                <c:formatCode>0</c:formatCode>
                <c:ptCount val="5"/>
                <c:pt idx="0">
                  <c:v>3.2859230928734142</c:v>
                </c:pt>
                <c:pt idx="1">
                  <c:v>7.6930279403660098</c:v>
                </c:pt>
                <c:pt idx="2">
                  <c:v>3.2425118122666303</c:v>
                </c:pt>
                <c:pt idx="3">
                  <c:v>3.9836803664458063</c:v>
                </c:pt>
                <c:pt idx="4">
                  <c:v>2.6671585237095283</c:v>
                </c:pt>
              </c:numCache>
            </c:numRef>
          </c:val>
          <c:extLst>
            <c:ext xmlns:c16="http://schemas.microsoft.com/office/drawing/2014/chart" uri="{C3380CC4-5D6E-409C-BE32-E72D297353CC}">
              <c16:uniqueId val="{00000002-31D8-40AC-9334-619EC5476E31}"/>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15 – 24 lat*</c:v>
                </c:pt>
                <c:pt idx="1">
                  <c:v>25 – 34 lat</c:v>
                </c:pt>
                <c:pt idx="2">
                  <c:v>35 – 44 lat</c:v>
                </c:pt>
                <c:pt idx="3">
                  <c:v>45 – 59 lat</c:v>
                </c:pt>
                <c:pt idx="4">
                  <c:v>60 i więcej lat</c:v>
                </c:pt>
              </c:strCache>
            </c:strRef>
          </c:cat>
          <c:val>
            <c:numRef>
              <c:f>Arkusz1!$E$2:$E$6</c:f>
              <c:numCache>
                <c:formatCode>0</c:formatCode>
                <c:ptCount val="5"/>
                <c:pt idx="1">
                  <c:v>2.888357675528995</c:v>
                </c:pt>
                <c:pt idx="2">
                  <c:v>1.2635196125194157</c:v>
                </c:pt>
                <c:pt idx="3">
                  <c:v>0.89122730443808895</c:v>
                </c:pt>
                <c:pt idx="4">
                  <c:v>1.1087591151270302</c:v>
                </c:pt>
              </c:numCache>
            </c:numRef>
          </c:val>
          <c:extLst>
            <c:ext xmlns:c16="http://schemas.microsoft.com/office/drawing/2014/chart" uri="{C3380CC4-5D6E-409C-BE32-E72D297353CC}">
              <c16:uniqueId val="{00000003-31D8-40AC-9334-619EC5476E31}"/>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15 – 24 lat*</c:v>
                </c:pt>
                <c:pt idx="1">
                  <c:v>25 – 34 lat</c:v>
                </c:pt>
                <c:pt idx="2">
                  <c:v>35 – 44 lat</c:v>
                </c:pt>
                <c:pt idx="3">
                  <c:v>45 – 59 lat</c:v>
                </c:pt>
                <c:pt idx="4">
                  <c:v>60 i więcej lat</c:v>
                </c:pt>
              </c:strCache>
            </c:strRef>
          </c:cat>
          <c:val>
            <c:numRef>
              <c:f>Arkusz1!$F$2:$F$6</c:f>
              <c:numCache>
                <c:formatCode>0</c:formatCode>
                <c:ptCount val="5"/>
                <c:pt idx="1">
                  <c:v>0.83884592450860129</c:v>
                </c:pt>
                <c:pt idx="2">
                  <c:v>1.7104170122112243</c:v>
                </c:pt>
                <c:pt idx="3">
                  <c:v>0.57733907614661517</c:v>
                </c:pt>
                <c:pt idx="4">
                  <c:v>1.1523427036331821</c:v>
                </c:pt>
              </c:numCache>
            </c:numRef>
          </c:val>
          <c:extLst>
            <c:ext xmlns:c16="http://schemas.microsoft.com/office/drawing/2014/chart" uri="{C3380CC4-5D6E-409C-BE32-E72D297353CC}">
              <c16:uniqueId val="{00000004-31D8-40AC-9334-619EC5476E31}"/>
            </c:ext>
          </c:extLst>
        </c:ser>
        <c:dLbls>
          <c:showLegendKey val="0"/>
          <c:showVal val="1"/>
          <c:showCatName val="0"/>
          <c:showSerName val="0"/>
          <c:showPercent val="0"/>
          <c:showBubbleSize val="0"/>
        </c:dLbls>
        <c:gapWidth val="100"/>
        <c:overlap val="100"/>
        <c:axId val="674707136"/>
        <c:axId val="674705960"/>
      </c:barChart>
      <c:catAx>
        <c:axId val="674707136"/>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defRPr>
            </a:pPr>
            <a:endParaRPr lang="pl-PL"/>
          </a:p>
        </c:txPr>
        <c:crossAx val="674705960"/>
        <c:crosses val="autoZero"/>
        <c:auto val="1"/>
        <c:lblAlgn val="ctr"/>
        <c:lblOffset val="100"/>
        <c:tickLblSkip val="1"/>
        <c:tickMarkSkip val="1"/>
        <c:noMultiLvlLbl val="0"/>
      </c:catAx>
      <c:valAx>
        <c:axId val="674705960"/>
        <c:scaling>
          <c:orientation val="minMax"/>
        </c:scaling>
        <c:delete val="0"/>
        <c:axPos val="t"/>
        <c:numFmt formatCode="0%" sourceLinked="1"/>
        <c:majorTickMark val="none"/>
        <c:minorTickMark val="none"/>
        <c:tickLblPos val="none"/>
        <c:spPr>
          <a:ln w="9572">
            <a:noFill/>
          </a:ln>
        </c:spPr>
        <c:crossAx val="6747071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4917691102827128"/>
          <c:y val="0.21227336860961921"/>
          <c:w val="0.74266719886730936"/>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3"/>
                <c:pt idx="0">
                  <c:v>Pracujący</c:v>
                </c:pt>
                <c:pt idx="1">
                  <c:v>Emeryt, rencista</c:v>
                </c:pt>
                <c:pt idx="2">
                  <c:v>Niepracujący</c:v>
                </c:pt>
              </c:strCache>
            </c:strRef>
          </c:cat>
          <c:val>
            <c:numRef>
              <c:f>Arkusz1!$B$2:$B$5</c:f>
              <c:numCache>
                <c:formatCode>0</c:formatCode>
                <c:ptCount val="4"/>
                <c:pt idx="0">
                  <c:v>63.911611525197308</c:v>
                </c:pt>
                <c:pt idx="1">
                  <c:v>74.728057764478422</c:v>
                </c:pt>
                <c:pt idx="2">
                  <c:v>68.669433840772072</c:v>
                </c:pt>
              </c:numCache>
            </c:numRef>
          </c:val>
          <c:extLst>
            <c:ext xmlns:c16="http://schemas.microsoft.com/office/drawing/2014/chart" uri="{C3380CC4-5D6E-409C-BE32-E72D297353CC}">
              <c16:uniqueId val="{00000000-EC69-462D-B5BB-F36A5F062D2D}"/>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3"/>
                <c:pt idx="0">
                  <c:v>Pracujący</c:v>
                </c:pt>
                <c:pt idx="1">
                  <c:v>Emeryt, rencista</c:v>
                </c:pt>
                <c:pt idx="2">
                  <c:v>Niepracujący</c:v>
                </c:pt>
              </c:strCache>
            </c:strRef>
          </c:cat>
          <c:val>
            <c:numRef>
              <c:f>Arkusz1!$C$2:$C$5</c:f>
              <c:numCache>
                <c:formatCode>0</c:formatCode>
                <c:ptCount val="4"/>
                <c:pt idx="0">
                  <c:v>28.609547907348755</c:v>
                </c:pt>
                <c:pt idx="1">
                  <c:v>19.901881122676741</c:v>
                </c:pt>
                <c:pt idx="2">
                  <c:v>28.55980559709846</c:v>
                </c:pt>
              </c:numCache>
            </c:numRef>
          </c:val>
          <c:extLst>
            <c:ext xmlns:c16="http://schemas.microsoft.com/office/drawing/2014/chart" uri="{C3380CC4-5D6E-409C-BE32-E72D297353CC}">
              <c16:uniqueId val="{00000001-EC69-462D-B5BB-F36A5F062D2D}"/>
            </c:ext>
          </c:extLst>
        </c:ser>
        <c:ser>
          <c:idx val="1"/>
          <c:order val="2"/>
          <c:tx>
            <c:strRef>
              <c:f>Arkusz1!$D$1</c:f>
              <c:strCache>
                <c:ptCount val="1"/>
                <c:pt idx="0">
                  <c:v>raczej nieważnym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3"/>
                <c:pt idx="0">
                  <c:v>Pracujący</c:v>
                </c:pt>
                <c:pt idx="1">
                  <c:v>Emeryt, rencista</c:v>
                </c:pt>
                <c:pt idx="2">
                  <c:v>Niepracujący</c:v>
                </c:pt>
              </c:strCache>
            </c:strRef>
          </c:cat>
          <c:val>
            <c:numRef>
              <c:f>Arkusz1!$D$2:$D$5</c:f>
              <c:numCache>
                <c:formatCode>0</c:formatCode>
                <c:ptCount val="4"/>
                <c:pt idx="0">
                  <c:v>4.648319061726653</c:v>
                </c:pt>
                <c:pt idx="1">
                  <c:v>3.8541243962744312</c:v>
                </c:pt>
                <c:pt idx="2">
                  <c:v>1.6245403798344344</c:v>
                </c:pt>
              </c:numCache>
            </c:numRef>
          </c:val>
          <c:extLst>
            <c:ext xmlns:c16="http://schemas.microsoft.com/office/drawing/2014/chart" uri="{C3380CC4-5D6E-409C-BE32-E72D297353CC}">
              <c16:uniqueId val="{00000002-EC69-462D-B5BB-F36A5F062D2D}"/>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Arkusz1!$A$2:$A$5</c:f>
              <c:strCache>
                <c:ptCount val="3"/>
                <c:pt idx="0">
                  <c:v>Pracujący</c:v>
                </c:pt>
                <c:pt idx="1">
                  <c:v>Emeryt, rencista</c:v>
                </c:pt>
                <c:pt idx="2">
                  <c:v>Niepracujący</c:v>
                </c:pt>
              </c:strCache>
            </c:strRef>
          </c:cat>
          <c:val>
            <c:numRef>
              <c:f>Arkusz1!$E$2:$E$5</c:f>
              <c:numCache>
                <c:formatCode>0</c:formatCode>
                <c:ptCount val="4"/>
                <c:pt idx="0">
                  <c:v>1.685198807850113</c:v>
                </c:pt>
                <c:pt idx="1">
                  <c:v>0.6639824546333295</c:v>
                </c:pt>
                <c:pt idx="2">
                  <c:v>1.1462201822950218</c:v>
                </c:pt>
              </c:numCache>
            </c:numRef>
          </c:val>
          <c:extLst>
            <c:ext xmlns:c16="http://schemas.microsoft.com/office/drawing/2014/chart" uri="{C3380CC4-5D6E-409C-BE32-E72D297353CC}">
              <c16:uniqueId val="{00000003-EC69-462D-B5BB-F36A5F062D2D}"/>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Arkusz1!$A$2:$A$5</c:f>
              <c:strCache>
                <c:ptCount val="3"/>
                <c:pt idx="0">
                  <c:v>Pracujący</c:v>
                </c:pt>
                <c:pt idx="1">
                  <c:v>Emeryt, rencista</c:v>
                </c:pt>
                <c:pt idx="2">
                  <c:v>Niepracujący</c:v>
                </c:pt>
              </c:strCache>
            </c:strRef>
          </c:cat>
          <c:val>
            <c:numRef>
              <c:f>Arkusz1!$F$2:$F$5</c:f>
              <c:numCache>
                <c:formatCode>0</c:formatCode>
                <c:ptCount val="4"/>
                <c:pt idx="0">
                  <c:v>1.1453226978771323</c:v>
                </c:pt>
                <c:pt idx="1">
                  <c:v>0.85195426193716528</c:v>
                </c:pt>
              </c:numCache>
            </c:numRef>
          </c:val>
          <c:extLst>
            <c:ext xmlns:c16="http://schemas.microsoft.com/office/drawing/2014/chart" uri="{C3380CC4-5D6E-409C-BE32-E72D297353CC}">
              <c16:uniqueId val="{00000004-EC69-462D-B5BB-F36A5F062D2D}"/>
            </c:ext>
          </c:extLst>
        </c:ser>
        <c:dLbls>
          <c:showLegendKey val="0"/>
          <c:showVal val="1"/>
          <c:showCatName val="0"/>
          <c:showSerName val="0"/>
          <c:showPercent val="0"/>
          <c:showBubbleSize val="0"/>
        </c:dLbls>
        <c:gapWidth val="171"/>
        <c:overlap val="100"/>
        <c:axId val="674713800"/>
        <c:axId val="674703216"/>
      </c:barChart>
      <c:catAx>
        <c:axId val="674713800"/>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defRPr>
            </a:pPr>
            <a:endParaRPr lang="pl-PL"/>
          </a:p>
        </c:txPr>
        <c:crossAx val="674703216"/>
        <c:crosses val="autoZero"/>
        <c:auto val="1"/>
        <c:lblAlgn val="ctr"/>
        <c:lblOffset val="100"/>
        <c:tickLblSkip val="1"/>
        <c:tickMarkSkip val="1"/>
        <c:noMultiLvlLbl val="0"/>
      </c:catAx>
      <c:valAx>
        <c:axId val="674703216"/>
        <c:scaling>
          <c:orientation val="minMax"/>
        </c:scaling>
        <c:delete val="0"/>
        <c:axPos val="t"/>
        <c:numFmt formatCode="0%" sourceLinked="1"/>
        <c:majorTickMark val="none"/>
        <c:minorTickMark val="none"/>
        <c:tickLblPos val="none"/>
        <c:spPr>
          <a:ln w="9572">
            <a:noFill/>
          </a:ln>
        </c:spPr>
        <c:crossAx val="67471380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303446123868949"/>
          <c:y val="0.16539417968137382"/>
          <c:w val="0.42006661433323367"/>
          <c:h val="0.66921164063725236"/>
        </c:manualLayout>
      </c:layout>
      <c:doughnutChart>
        <c:varyColors val="1"/>
        <c:ser>
          <c:idx val="0"/>
          <c:order val="0"/>
          <c:tx>
            <c:strRef>
              <c:f>Arkusz1!$B$1</c:f>
              <c:strCache>
                <c:ptCount val="1"/>
                <c:pt idx="0">
                  <c:v>segment finansowy</c:v>
                </c:pt>
              </c:strCache>
            </c:strRef>
          </c:tx>
          <c:spPr>
            <a:ln w="3175"/>
          </c:spPr>
          <c:dPt>
            <c:idx val="0"/>
            <c:bubble3D val="0"/>
            <c:spPr>
              <a:solidFill>
                <a:schemeClr val="tx2"/>
              </a:solidFill>
              <a:ln w="3175">
                <a:solidFill>
                  <a:schemeClr val="bg1"/>
                </a:solidFill>
              </a:ln>
              <a:effectLst/>
            </c:spPr>
            <c:extLst>
              <c:ext xmlns:c16="http://schemas.microsoft.com/office/drawing/2014/chart" uri="{C3380CC4-5D6E-409C-BE32-E72D297353CC}">
                <c16:uniqueId val="{00000001-22C5-4D6C-88C3-D90312CA511F}"/>
              </c:ext>
            </c:extLst>
          </c:dPt>
          <c:dPt>
            <c:idx val="1"/>
            <c:bubble3D val="0"/>
            <c:spPr>
              <a:solidFill>
                <a:schemeClr val="accent4"/>
              </a:solidFill>
              <a:ln w="3175">
                <a:solidFill>
                  <a:schemeClr val="bg1"/>
                </a:solidFill>
              </a:ln>
              <a:effectLst/>
            </c:spPr>
            <c:extLst>
              <c:ext xmlns:c16="http://schemas.microsoft.com/office/drawing/2014/chart" uri="{C3380CC4-5D6E-409C-BE32-E72D297353CC}">
                <c16:uniqueId val="{00000003-22C5-4D6C-88C3-D90312CA511F}"/>
              </c:ext>
            </c:extLst>
          </c:dPt>
          <c:dPt>
            <c:idx val="2"/>
            <c:bubble3D val="0"/>
            <c:spPr>
              <a:solidFill>
                <a:schemeClr val="accent5"/>
              </a:solidFill>
              <a:ln w="3175">
                <a:solidFill>
                  <a:schemeClr val="bg1"/>
                </a:solidFill>
              </a:ln>
              <a:effectLst/>
            </c:spPr>
            <c:extLst>
              <c:ext xmlns:c16="http://schemas.microsoft.com/office/drawing/2014/chart" uri="{C3380CC4-5D6E-409C-BE32-E72D297353CC}">
                <c16:uniqueId val="{00000005-22C5-4D6C-88C3-D90312CA511F}"/>
              </c:ext>
            </c:extLst>
          </c:dPt>
          <c:dPt>
            <c:idx val="3"/>
            <c:bubble3D val="0"/>
            <c:spPr>
              <a:solidFill>
                <a:schemeClr val="tx1"/>
              </a:solidFill>
              <a:ln w="3175">
                <a:solidFill>
                  <a:schemeClr val="bg1"/>
                </a:solidFill>
              </a:ln>
              <a:effectLst/>
            </c:spPr>
            <c:extLst>
              <c:ext xmlns:c16="http://schemas.microsoft.com/office/drawing/2014/chart" uri="{C3380CC4-5D6E-409C-BE32-E72D297353CC}">
                <c16:uniqueId val="{00000007-22C5-4D6C-88C3-D90312CA511F}"/>
              </c:ext>
            </c:extLst>
          </c:dPt>
          <c:dPt>
            <c:idx val="4"/>
            <c:bubble3D val="0"/>
            <c:spPr>
              <a:solidFill>
                <a:schemeClr val="accent1">
                  <a:lumMod val="20000"/>
                  <a:lumOff val="80000"/>
                </a:schemeClr>
              </a:solidFill>
              <a:ln w="3175">
                <a:solidFill>
                  <a:schemeClr val="bg1"/>
                </a:solidFill>
              </a:ln>
              <a:effectLst/>
            </c:spPr>
            <c:extLst>
              <c:ext xmlns:c16="http://schemas.microsoft.com/office/drawing/2014/chart" uri="{C3380CC4-5D6E-409C-BE32-E72D297353CC}">
                <c16:uniqueId val="{00000009-22C5-4D6C-88C3-D90312CA511F}"/>
              </c:ext>
            </c:extLst>
          </c:dPt>
          <c:dPt>
            <c:idx val="5"/>
            <c:bubble3D val="0"/>
            <c:spPr>
              <a:solidFill>
                <a:schemeClr val="accent1">
                  <a:lumMod val="60000"/>
                  <a:lumOff val="40000"/>
                </a:schemeClr>
              </a:solidFill>
              <a:ln w="3175">
                <a:solidFill>
                  <a:schemeClr val="bg1"/>
                </a:solidFill>
              </a:ln>
              <a:effectLst/>
            </c:spPr>
            <c:extLst>
              <c:ext xmlns:c16="http://schemas.microsoft.com/office/drawing/2014/chart" uri="{C3380CC4-5D6E-409C-BE32-E72D297353CC}">
                <c16:uniqueId val="{0000000B-22C5-4D6C-88C3-D90312CA511F}"/>
              </c:ext>
            </c:extLst>
          </c:dPt>
          <c:dPt>
            <c:idx val="6"/>
            <c:bubble3D val="0"/>
            <c:spPr>
              <a:solidFill>
                <a:schemeClr val="accent1"/>
              </a:solidFill>
              <a:ln w="3175"/>
            </c:spPr>
            <c:extLst>
              <c:ext xmlns:c16="http://schemas.microsoft.com/office/drawing/2014/chart" uri="{C3380CC4-5D6E-409C-BE32-E72D297353CC}">
                <c16:uniqueId val="{0000000E-22C5-4D6C-88C3-D90312CA511F}"/>
              </c:ext>
            </c:extLst>
          </c:dPt>
          <c:dPt>
            <c:idx val="7"/>
            <c:bubble3D val="0"/>
            <c:spPr>
              <a:solidFill>
                <a:schemeClr val="tx1"/>
              </a:solidFill>
              <a:ln w="3175"/>
            </c:spPr>
            <c:extLst>
              <c:ext xmlns:c16="http://schemas.microsoft.com/office/drawing/2014/chart" uri="{C3380CC4-5D6E-409C-BE32-E72D297353CC}">
                <c16:uniqueId val="{0000000F-22C5-4D6C-88C3-D90312CA511F}"/>
              </c:ext>
            </c:extLst>
          </c:dPt>
          <c:dLbls>
            <c:dLbl>
              <c:idx val="3"/>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7-22C5-4D6C-88C3-D90312CA511F}"/>
                </c:ext>
              </c:extLst>
            </c:dLbl>
            <c:dLbl>
              <c:idx val="5"/>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pl-PL" sz="900" b="0" i="0" u="none" strike="noStrike" kern="1200" baseline="0">
                      <a:solidFill>
                        <a:srgbClr val="595959"/>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B-22C5-4D6C-88C3-D90312CA511F}"/>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Arkusz1!$A$2:$A$5</c:f>
              <c:strCache>
                <c:ptCount val="4"/>
                <c:pt idx="0">
                  <c:v>do 1500 zł </c:v>
                </c:pt>
                <c:pt idx="1">
                  <c:v>1501-2500 zł</c:v>
                </c:pt>
                <c:pt idx="2">
                  <c:v>powyżej 2500 zł</c:v>
                </c:pt>
                <c:pt idx="3">
                  <c:v> odmowa odpowiedzi</c:v>
                </c:pt>
              </c:strCache>
            </c:strRef>
          </c:cat>
          <c:val>
            <c:numRef>
              <c:f>Arkusz1!$B$2:$B$5</c:f>
              <c:numCache>
                <c:formatCode>General</c:formatCode>
                <c:ptCount val="4"/>
              </c:numCache>
            </c:numRef>
          </c:val>
          <c:extLst>
            <c:ext xmlns:c16="http://schemas.microsoft.com/office/drawing/2014/chart" uri="{C3380CC4-5D6E-409C-BE32-E72D297353CC}">
              <c16:uniqueId val="{0000000C-22C5-4D6C-88C3-D90312CA511F}"/>
            </c:ext>
          </c:extLst>
        </c:ser>
        <c:dLbls>
          <c:showLegendKey val="0"/>
          <c:showVal val="1"/>
          <c:showCatName val="0"/>
          <c:showSerName val="0"/>
          <c:showPercent val="0"/>
          <c:showBubbleSize val="0"/>
          <c:showLeaderLines val="1"/>
        </c:dLbls>
        <c:firstSliceAng val="0"/>
        <c:holeSize val="55"/>
      </c:doughnutChart>
      <c:spPr>
        <a:noFill/>
        <a:ln w="25400">
          <a:noFill/>
        </a:ln>
        <a:effectLst/>
      </c:spPr>
    </c:plotArea>
    <c:legend>
      <c:legendPos val="l"/>
      <c:layout>
        <c:manualLayout>
          <c:xMode val="edge"/>
          <c:yMode val="edge"/>
          <c:x val="1.3840146669228849E-2"/>
          <c:y val="0.30028976013046438"/>
          <c:w val="0.49680241755758825"/>
          <c:h val="0.69971023986953562"/>
        </c:manualLayout>
      </c:layout>
      <c:overlay val="0"/>
      <c:txPr>
        <a:bodyPr/>
        <a:lstStyle/>
        <a:p>
          <a:pPr>
            <a:defRPr sz="1000"/>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900" b="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Arkusz1!$B$2:$B$7</c:f>
              <c:numCache>
                <c:formatCode>General</c:formatCode>
                <c:ptCount val="6"/>
              </c:numCache>
            </c:numRef>
          </c:val>
          <c:extLst>
            <c:ext xmlns:c16="http://schemas.microsoft.com/office/drawing/2014/chart" uri="{C3380CC4-5D6E-409C-BE32-E72D297353CC}">
              <c16:uniqueId val="{00000000-F631-4275-883B-42C3463FF7FD}"/>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Arkusz1!$C$2:$C$7</c:f>
              <c:numCache>
                <c:formatCode>General</c:formatCode>
                <c:ptCount val="6"/>
              </c:numCache>
            </c:numRef>
          </c:val>
          <c:extLst>
            <c:ext xmlns:c16="http://schemas.microsoft.com/office/drawing/2014/chart" uri="{C3380CC4-5D6E-409C-BE32-E72D297353CC}">
              <c16:uniqueId val="{00000001-F631-4275-883B-42C3463FF7FD}"/>
            </c:ext>
          </c:extLst>
        </c:ser>
        <c:ser>
          <c:idx val="1"/>
          <c:order val="2"/>
          <c:tx>
            <c:strRef>
              <c:f>Arkusz1!$D$1</c:f>
              <c:strCache>
                <c:ptCount val="1"/>
                <c:pt idx="0">
                  <c:v>raczej nieważnym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tx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Arkusz1!$D$2:$D$7</c:f>
              <c:numCache>
                <c:formatCode>General</c:formatCode>
                <c:ptCount val="6"/>
              </c:numCache>
            </c:numRef>
          </c:val>
          <c:extLst>
            <c:ext xmlns:c16="http://schemas.microsoft.com/office/drawing/2014/chart" uri="{C3380CC4-5D6E-409C-BE32-E72D297353CC}">
              <c16:uniqueId val="{00000002-F631-4275-883B-42C3463FF7FD}"/>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Arkusz1!$E$2:$E$7</c:f>
              <c:numCache>
                <c:formatCode>General</c:formatCode>
                <c:ptCount val="6"/>
              </c:numCache>
            </c:numRef>
          </c:val>
          <c:extLst>
            <c:ext xmlns:c16="http://schemas.microsoft.com/office/drawing/2014/chart" uri="{C3380CC4-5D6E-409C-BE32-E72D297353CC}">
              <c16:uniqueId val="{00000003-F631-4275-883B-42C3463FF7FD}"/>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Arkusz1!$F$2:$F$7</c:f>
              <c:numCache>
                <c:formatCode>General</c:formatCode>
                <c:ptCount val="6"/>
              </c:numCache>
            </c:numRef>
          </c:val>
          <c:extLst>
            <c:ext xmlns:c16="http://schemas.microsoft.com/office/drawing/2014/chart" uri="{C3380CC4-5D6E-409C-BE32-E72D297353CC}">
              <c16:uniqueId val="{00000004-F631-4275-883B-42C3463FF7FD}"/>
            </c:ext>
          </c:extLst>
        </c:ser>
        <c:dLbls>
          <c:showLegendKey val="0"/>
          <c:showVal val="1"/>
          <c:showCatName val="0"/>
          <c:showSerName val="0"/>
          <c:showPercent val="0"/>
          <c:showBubbleSize val="0"/>
        </c:dLbls>
        <c:gapWidth val="100"/>
        <c:overlap val="100"/>
        <c:axId val="674714192"/>
        <c:axId val="674704784"/>
      </c:barChart>
      <c:catAx>
        <c:axId val="674714192"/>
        <c:scaling>
          <c:orientation val="maxMin"/>
        </c:scaling>
        <c:delete val="1"/>
        <c:axPos val="l"/>
        <c:numFmt formatCode="0" sourceLinked="1"/>
        <c:majorTickMark val="none"/>
        <c:minorTickMark val="none"/>
        <c:tickLblPos val="nextTo"/>
        <c:crossAx val="674704784"/>
        <c:crosses val="autoZero"/>
        <c:auto val="1"/>
        <c:lblAlgn val="ctr"/>
        <c:lblOffset val="100"/>
        <c:tickLblSkip val="1"/>
        <c:tickMarkSkip val="1"/>
        <c:noMultiLvlLbl val="0"/>
      </c:catAx>
      <c:valAx>
        <c:axId val="674704784"/>
        <c:scaling>
          <c:orientation val="minMax"/>
        </c:scaling>
        <c:delete val="0"/>
        <c:axPos val="t"/>
        <c:numFmt formatCode="0%" sourceLinked="1"/>
        <c:majorTickMark val="none"/>
        <c:minorTickMark val="none"/>
        <c:tickLblPos val="none"/>
        <c:spPr>
          <a:ln w="9572">
            <a:noFill/>
          </a:ln>
        </c:spPr>
        <c:crossAx val="674714192"/>
        <c:crosses val="autoZero"/>
        <c:crossBetween val="between"/>
      </c:valAx>
      <c:spPr>
        <a:noFill/>
        <a:ln w="25527">
          <a:noFill/>
        </a:ln>
      </c:spPr>
    </c:plotArea>
    <c:legend>
      <c:legendPos val="r"/>
      <c:legendEntry>
        <c:idx val="0"/>
        <c:txPr>
          <a:bodyPr/>
          <a:lstStyle/>
          <a:p>
            <a:pPr>
              <a:defRPr sz="1000">
                <a:latin typeface="+mj-lt"/>
              </a:defRPr>
            </a:pPr>
            <a:endParaRPr lang="pl-PL"/>
          </a:p>
        </c:txPr>
      </c:legendEntry>
      <c:legendEntry>
        <c:idx val="1"/>
        <c:txPr>
          <a:bodyPr/>
          <a:lstStyle/>
          <a:p>
            <a:pPr>
              <a:defRPr sz="1000">
                <a:latin typeface="+mj-lt"/>
              </a:defRPr>
            </a:pPr>
            <a:endParaRPr lang="pl-PL"/>
          </a:p>
        </c:txPr>
      </c:legendEntry>
      <c:legendEntry>
        <c:idx val="2"/>
        <c:txPr>
          <a:bodyPr/>
          <a:lstStyle/>
          <a:p>
            <a:pPr>
              <a:defRPr sz="1000">
                <a:latin typeface="+mj-lt"/>
              </a:defRPr>
            </a:pPr>
            <a:endParaRPr lang="pl-PL"/>
          </a:p>
        </c:txPr>
      </c:legendEntry>
      <c:legendEntry>
        <c:idx val="3"/>
        <c:txPr>
          <a:bodyPr/>
          <a:lstStyle/>
          <a:p>
            <a:pPr>
              <a:defRPr sz="1000">
                <a:latin typeface="+mj-lt"/>
              </a:defRPr>
            </a:pPr>
            <a:endParaRPr lang="pl-PL"/>
          </a:p>
        </c:txPr>
      </c:legendEntry>
      <c:legendEntry>
        <c:idx val="4"/>
        <c:txPr>
          <a:bodyPr/>
          <a:lstStyle/>
          <a:p>
            <a:pPr>
              <a:defRPr sz="1000">
                <a:latin typeface="+mj-lt"/>
              </a:defRPr>
            </a:pPr>
            <a:endParaRPr lang="pl-PL"/>
          </a:p>
        </c:txPr>
      </c:legendEntry>
      <c:layout>
        <c:manualLayout>
          <c:xMode val="edge"/>
          <c:yMode val="edge"/>
          <c:x val="3.6354996521943246E-2"/>
          <c:y val="0.28943888925095013"/>
          <c:w val="0.911709294160995"/>
          <c:h val="0.25707912877500205"/>
        </c:manualLayout>
      </c:layout>
      <c:overlay val="0"/>
      <c:txPr>
        <a:bodyPr/>
        <a:lstStyle/>
        <a:p>
          <a:pPr>
            <a:defRPr sz="900">
              <a:latin typeface="+mj-lt"/>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2012</c:v>
                </c:pt>
              </c:strCache>
            </c:strRef>
          </c:tx>
          <c:spPr>
            <a:solidFill>
              <a:srgbClr val="42BEBD">
                <a:lumMod val="20000"/>
                <a:lumOff val="80000"/>
              </a:srgbClr>
            </a:solidFill>
            <a:ln w="3175">
              <a:noFill/>
            </a:ln>
            <a:effectLst/>
          </c:spPr>
          <c:invertIfNegative val="0"/>
          <c:dPt>
            <c:idx val="0"/>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1-1C41-4692-B9F4-BFE8CB68C660}"/>
              </c:ext>
            </c:extLst>
          </c:dPt>
          <c:dPt>
            <c:idx val="1"/>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3-1C41-4692-B9F4-BFE8CB68C660}"/>
              </c:ext>
            </c:extLst>
          </c:dPt>
          <c:dPt>
            <c:idx val="2"/>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5-1C41-4692-B9F4-BFE8CB68C660}"/>
              </c:ext>
            </c:extLst>
          </c:dPt>
          <c:dPt>
            <c:idx val="3"/>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7-1C41-4692-B9F4-BFE8CB68C660}"/>
              </c:ext>
            </c:extLst>
          </c:dPt>
          <c:dPt>
            <c:idx val="4"/>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9-1C41-4692-B9F4-BFE8CB68C660}"/>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nikt, nie ma takiej potrzeby</c:v>
                </c:pt>
                <c:pt idx="8">
                  <c:v>trudno powiedzieć</c:v>
                </c:pt>
              </c:strCache>
            </c:strRef>
          </c:cat>
          <c:val>
            <c:numRef>
              <c:f>Arkusz1!$B$4:$B$12</c:f>
              <c:numCache>
                <c:formatCode>General</c:formatCode>
                <c:ptCount val="9"/>
                <c:pt idx="0">
                  <c:v>33.4</c:v>
                </c:pt>
                <c:pt idx="1">
                  <c:v>40.200000000000003</c:v>
                </c:pt>
                <c:pt idx="2">
                  <c:v>25.5</c:v>
                </c:pt>
                <c:pt idx="3">
                  <c:v>17.599999999999998</c:v>
                </c:pt>
                <c:pt idx="4">
                  <c:v>17.7</c:v>
                </c:pt>
                <c:pt idx="5">
                  <c:v>12.5</c:v>
                </c:pt>
                <c:pt idx="6">
                  <c:v>4.7</c:v>
                </c:pt>
                <c:pt idx="7">
                  <c:v>2.9000000000000004</c:v>
                </c:pt>
                <c:pt idx="8">
                  <c:v>6.6000000000000005</c:v>
                </c:pt>
              </c:numCache>
            </c:numRef>
          </c:val>
          <c:extLst>
            <c:ext xmlns:c16="http://schemas.microsoft.com/office/drawing/2014/chart" uri="{C3380CC4-5D6E-409C-BE32-E72D297353CC}">
              <c16:uniqueId val="{0000000A-1C41-4692-B9F4-BFE8CB68C660}"/>
            </c:ext>
          </c:extLst>
        </c:ser>
        <c:ser>
          <c:idx val="1"/>
          <c:order val="1"/>
          <c:tx>
            <c:strRef>
              <c:f>Arkusz1!$C$3</c:f>
              <c:strCache>
                <c:ptCount val="1"/>
                <c:pt idx="0">
                  <c:v>2013</c:v>
                </c:pt>
              </c:strCache>
            </c:strRef>
          </c:tx>
          <c:spPr>
            <a:solidFill>
              <a:srgbClr val="42BEBD">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nikt, nie ma takiej potrzeby</c:v>
                </c:pt>
                <c:pt idx="8">
                  <c:v>trudno powiedzieć</c:v>
                </c:pt>
              </c:strCache>
            </c:strRef>
          </c:cat>
          <c:val>
            <c:numRef>
              <c:f>Arkusz1!$C$4:$C$12</c:f>
              <c:numCache>
                <c:formatCode>0</c:formatCode>
                <c:ptCount val="9"/>
                <c:pt idx="0">
                  <c:v>38.739414598018001</c:v>
                </c:pt>
                <c:pt idx="1">
                  <c:v>41.074383454036301</c:v>
                </c:pt>
                <c:pt idx="2">
                  <c:v>28.854333841935897</c:v>
                </c:pt>
                <c:pt idx="3">
                  <c:v>22.5708970892724</c:v>
                </c:pt>
                <c:pt idx="4">
                  <c:v>21.805091235895301</c:v>
                </c:pt>
                <c:pt idx="5">
                  <c:v>13.1983935068062</c:v>
                </c:pt>
                <c:pt idx="6">
                  <c:v>11.6831226527071</c:v>
                </c:pt>
                <c:pt idx="7">
                  <c:v>2.3139394546259999</c:v>
                </c:pt>
                <c:pt idx="8">
                  <c:v>4.1524965411366903</c:v>
                </c:pt>
              </c:numCache>
            </c:numRef>
          </c:val>
          <c:extLst>
            <c:ext xmlns:c16="http://schemas.microsoft.com/office/drawing/2014/chart" uri="{C3380CC4-5D6E-409C-BE32-E72D297353CC}">
              <c16:uniqueId val="{0000000B-1C41-4692-B9F4-BFE8CB68C660}"/>
            </c:ext>
          </c:extLst>
        </c:ser>
        <c:ser>
          <c:idx val="2"/>
          <c:order val="2"/>
          <c:tx>
            <c:strRef>
              <c:f>Arkusz1!$D$3</c:f>
              <c:strCache>
                <c:ptCount val="1"/>
                <c:pt idx="0">
                  <c:v>2014</c:v>
                </c:pt>
              </c:strCache>
            </c:strRef>
          </c:tx>
          <c:spPr>
            <a:solidFill>
              <a:srgbClr val="635D8C">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nikt, nie ma takiej potrzeby</c:v>
                </c:pt>
                <c:pt idx="8">
                  <c:v>trudno powiedzieć</c:v>
                </c:pt>
              </c:strCache>
            </c:strRef>
          </c:cat>
          <c:val>
            <c:numRef>
              <c:f>Arkusz1!$D$4:$D$12</c:f>
              <c:numCache>
                <c:formatCode>0</c:formatCode>
                <c:ptCount val="9"/>
                <c:pt idx="0">
                  <c:v>37.200000000000003</c:v>
                </c:pt>
                <c:pt idx="1">
                  <c:v>36.6</c:v>
                </c:pt>
                <c:pt idx="2">
                  <c:v>24.4</c:v>
                </c:pt>
                <c:pt idx="3">
                  <c:v>18</c:v>
                </c:pt>
                <c:pt idx="4">
                  <c:v>13.600000000000001</c:v>
                </c:pt>
                <c:pt idx="5">
                  <c:v>13</c:v>
                </c:pt>
                <c:pt idx="6">
                  <c:v>4.8</c:v>
                </c:pt>
                <c:pt idx="7">
                  <c:v>3.2</c:v>
                </c:pt>
                <c:pt idx="8">
                  <c:v>6.1</c:v>
                </c:pt>
              </c:numCache>
            </c:numRef>
          </c:val>
          <c:extLst>
            <c:ext xmlns:c16="http://schemas.microsoft.com/office/drawing/2014/chart" uri="{C3380CC4-5D6E-409C-BE32-E72D297353CC}">
              <c16:uniqueId val="{0000000C-1C41-4692-B9F4-BFE8CB68C660}"/>
            </c:ext>
          </c:extLst>
        </c:ser>
        <c:ser>
          <c:idx val="3"/>
          <c:order val="3"/>
          <c:tx>
            <c:strRef>
              <c:f>Arkusz1!$E$3</c:f>
              <c:strCache>
                <c:ptCount val="1"/>
                <c:pt idx="0">
                  <c:v>2018</c:v>
                </c:pt>
              </c:strCache>
            </c:strRef>
          </c:tx>
          <c:spPr>
            <a:solidFill>
              <a:srgbClr val="635D8C"/>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nikt, nie ma takiej potrzeby</c:v>
                </c:pt>
                <c:pt idx="8">
                  <c:v>trudno powiedzieć</c:v>
                </c:pt>
              </c:strCache>
            </c:strRef>
          </c:cat>
          <c:val>
            <c:numRef>
              <c:f>Arkusz1!$E$4:$E$12</c:f>
              <c:numCache>
                <c:formatCode>0</c:formatCode>
                <c:ptCount val="9"/>
                <c:pt idx="0">
                  <c:v>36</c:v>
                </c:pt>
                <c:pt idx="1">
                  <c:v>40</c:v>
                </c:pt>
                <c:pt idx="2">
                  <c:v>31</c:v>
                </c:pt>
                <c:pt idx="3">
                  <c:v>17</c:v>
                </c:pt>
                <c:pt idx="4">
                  <c:v>15</c:v>
                </c:pt>
                <c:pt idx="5">
                  <c:v>18</c:v>
                </c:pt>
                <c:pt idx="6">
                  <c:v>6</c:v>
                </c:pt>
                <c:pt idx="7">
                  <c:v>2</c:v>
                </c:pt>
                <c:pt idx="8">
                  <c:v>6</c:v>
                </c:pt>
              </c:numCache>
            </c:numRef>
          </c:val>
          <c:extLst>
            <c:ext xmlns:c16="http://schemas.microsoft.com/office/drawing/2014/chart" uri="{C3380CC4-5D6E-409C-BE32-E72D297353CC}">
              <c16:uniqueId val="{0000000D-1C41-4692-B9F4-BFE8CB68C660}"/>
            </c:ext>
          </c:extLst>
        </c:ser>
        <c:ser>
          <c:idx val="4"/>
          <c:order val="4"/>
          <c:tx>
            <c:strRef>
              <c:f>Arkusz1!$F$3</c:f>
              <c:strCache>
                <c:ptCount val="1"/>
                <c:pt idx="0">
                  <c:v>2020</c:v>
                </c:pt>
              </c:strCache>
            </c:strRef>
          </c:tx>
          <c:spPr>
            <a:solidFill>
              <a:srgbClr val="635D8C">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nikt, nie ma takiej potrzeby</c:v>
                </c:pt>
                <c:pt idx="8">
                  <c:v>trudno powiedzieć</c:v>
                </c:pt>
              </c:strCache>
            </c:strRef>
          </c:cat>
          <c:val>
            <c:numRef>
              <c:f>Arkusz1!$F$4:$F$12</c:f>
              <c:numCache>
                <c:formatCode>###0</c:formatCode>
                <c:ptCount val="9"/>
                <c:pt idx="0">
                  <c:v>61.498180941923877</c:v>
                </c:pt>
                <c:pt idx="1">
                  <c:v>51.914990858357143</c:v>
                </c:pt>
                <c:pt idx="2">
                  <c:v>28.262372752171295</c:v>
                </c:pt>
                <c:pt idx="3">
                  <c:v>22.155015763695125</c:v>
                </c:pt>
                <c:pt idx="4">
                  <c:v>8.8586519653773337</c:v>
                </c:pt>
                <c:pt idx="5">
                  <c:v>6.6196485175747677</c:v>
                </c:pt>
                <c:pt idx="6">
                  <c:v>2.9237315652243736</c:v>
                </c:pt>
                <c:pt idx="7">
                  <c:v>0.6550386302876624</c:v>
                </c:pt>
                <c:pt idx="8">
                  <c:v>1.318450562848229</c:v>
                </c:pt>
              </c:numCache>
            </c:numRef>
          </c:val>
          <c:extLst>
            <c:ext xmlns:c16="http://schemas.microsoft.com/office/drawing/2014/chart" uri="{C3380CC4-5D6E-409C-BE32-E72D297353CC}">
              <c16:uniqueId val="{0000000E-1C41-4692-B9F4-BFE8CB68C660}"/>
            </c:ext>
          </c:extLst>
        </c:ser>
        <c:dLbls>
          <c:showLegendKey val="0"/>
          <c:showVal val="1"/>
          <c:showCatName val="0"/>
          <c:showSerName val="0"/>
          <c:showPercent val="0"/>
          <c:showBubbleSize val="0"/>
        </c:dLbls>
        <c:gapWidth val="231"/>
        <c:overlap val="-10"/>
        <c:axId val="671616528"/>
        <c:axId val="671611040"/>
      </c:barChart>
      <c:catAx>
        <c:axId val="671616528"/>
        <c:scaling>
          <c:orientation val="minMax"/>
        </c:scaling>
        <c:delete val="1"/>
        <c:axPos val="b"/>
        <c:numFmt formatCode="General" sourceLinked="1"/>
        <c:majorTickMark val="out"/>
        <c:minorTickMark val="none"/>
        <c:tickLblPos val="nextTo"/>
        <c:crossAx val="671611040"/>
        <c:crosses val="autoZero"/>
        <c:auto val="1"/>
        <c:lblAlgn val="ctr"/>
        <c:lblOffset val="100"/>
        <c:noMultiLvlLbl val="0"/>
      </c:catAx>
      <c:valAx>
        <c:axId val="671611040"/>
        <c:scaling>
          <c:orientation val="minMax"/>
          <c:min val="0"/>
        </c:scaling>
        <c:delete val="1"/>
        <c:axPos val="l"/>
        <c:numFmt formatCode="General" sourceLinked="1"/>
        <c:majorTickMark val="out"/>
        <c:minorTickMark val="none"/>
        <c:tickLblPos val="nextTo"/>
        <c:crossAx val="671616528"/>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6633667281"/>
          <c:y val="4.3500714317003053E-3"/>
          <c:w val="0.41537420261150343"/>
          <c:h val="0.19332207742904281"/>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mn-lt"/>
              <a:ea typeface="+mn-ea"/>
              <a:cs typeface="+mn-cs"/>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ogół</c:v>
                </c:pt>
              </c:strCache>
            </c:strRef>
          </c:tx>
          <c:spPr>
            <a:solidFill>
              <a:srgbClr val="FFCA21">
                <a:lumMod val="60000"/>
                <a:lumOff val="40000"/>
              </a:srgbClr>
            </a:solidFill>
            <a:ln w="3175">
              <a:noFill/>
            </a:ln>
            <a:effectLst/>
          </c:spPr>
          <c:invertIfNegative val="0"/>
          <c:dPt>
            <c:idx val="0"/>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1-1C41-4692-B9F4-BFE8CB68C660}"/>
              </c:ext>
            </c:extLst>
          </c:dPt>
          <c:dPt>
            <c:idx val="1"/>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3-1C41-4692-B9F4-BFE8CB68C660}"/>
              </c:ext>
            </c:extLst>
          </c:dPt>
          <c:dPt>
            <c:idx val="2"/>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5-1C41-4692-B9F4-BFE8CB68C660}"/>
              </c:ext>
            </c:extLst>
          </c:dPt>
          <c:dPt>
            <c:idx val="3"/>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7-1C41-4692-B9F4-BFE8CB68C660}"/>
              </c:ext>
            </c:extLst>
          </c:dPt>
          <c:dPt>
            <c:idx val="4"/>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9-1C41-4692-B9F4-BFE8CB68C660}"/>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nikt, nie ma takiej potrzeby</c:v>
                </c:pt>
                <c:pt idx="8">
                  <c:v>trudno powiedzieć</c:v>
                </c:pt>
              </c:strCache>
            </c:strRef>
          </c:cat>
          <c:val>
            <c:numRef>
              <c:f>Arkusz1!$B$4:$B$12</c:f>
              <c:numCache>
                <c:formatCode>0</c:formatCode>
                <c:ptCount val="9"/>
                <c:pt idx="0">
                  <c:v>61.498180941923877</c:v>
                </c:pt>
                <c:pt idx="1">
                  <c:v>51.914990858357143</c:v>
                </c:pt>
                <c:pt idx="2">
                  <c:v>28.262372752171295</c:v>
                </c:pt>
                <c:pt idx="3">
                  <c:v>22.155015763695125</c:v>
                </c:pt>
                <c:pt idx="4">
                  <c:v>8.8586519653773337</c:v>
                </c:pt>
                <c:pt idx="5">
                  <c:v>6.6196485175747677</c:v>
                </c:pt>
                <c:pt idx="6">
                  <c:v>2.9237315652243736</c:v>
                </c:pt>
                <c:pt idx="7">
                  <c:v>0.6550386302876624</c:v>
                </c:pt>
                <c:pt idx="8">
                  <c:v>1.318450562848229</c:v>
                </c:pt>
              </c:numCache>
            </c:numRef>
          </c:val>
          <c:extLst>
            <c:ext xmlns:c16="http://schemas.microsoft.com/office/drawing/2014/chart" uri="{C3380CC4-5D6E-409C-BE32-E72D297353CC}">
              <c16:uniqueId val="{0000000A-1C41-4692-B9F4-BFE8CB68C660}"/>
            </c:ext>
          </c:extLst>
        </c:ser>
        <c:ser>
          <c:idx val="1"/>
          <c:order val="1"/>
          <c:tx>
            <c:strRef>
              <c:f>Arkusz1!$C$3</c:f>
              <c:strCache>
                <c:ptCount val="1"/>
                <c:pt idx="0">
                  <c:v>podstawowe, gimnazjalne</c:v>
                </c:pt>
              </c:strCache>
            </c:strRef>
          </c:tx>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nikt, nie ma takiej potrzeby</c:v>
                </c:pt>
                <c:pt idx="8">
                  <c:v>trudno powiedzieć</c:v>
                </c:pt>
              </c:strCache>
            </c:strRef>
          </c:cat>
          <c:val>
            <c:numRef>
              <c:f>Arkusz1!$C$4:$C$12</c:f>
              <c:numCache>
                <c:formatCode>0</c:formatCode>
                <c:ptCount val="9"/>
                <c:pt idx="0">
                  <c:v>32.271067498971611</c:v>
                </c:pt>
                <c:pt idx="1">
                  <c:v>68.552695264282292</c:v>
                </c:pt>
                <c:pt idx="2">
                  <c:v>43.756644829296718</c:v>
                </c:pt>
                <c:pt idx="3">
                  <c:v>16.051175746811442</c:v>
                </c:pt>
                <c:pt idx="4">
                  <c:v>13.692995814852019</c:v>
                </c:pt>
              </c:numCache>
            </c:numRef>
          </c:val>
          <c:extLst>
            <c:ext xmlns:c16="http://schemas.microsoft.com/office/drawing/2014/chart" uri="{C3380CC4-5D6E-409C-BE32-E72D297353CC}">
              <c16:uniqueId val="{0000000B-1C41-4692-B9F4-BFE8CB68C660}"/>
            </c:ext>
          </c:extLst>
        </c:ser>
        <c:ser>
          <c:idx val="2"/>
          <c:order val="2"/>
          <c:tx>
            <c:strRef>
              <c:f>Arkusz1!$D$3</c:f>
              <c:strCache>
                <c:ptCount val="1"/>
                <c:pt idx="0">
                  <c:v>zasadnicze zawodowe</c:v>
                </c:pt>
              </c:strCache>
            </c:strRef>
          </c:tx>
          <c:spPr>
            <a:solidFill>
              <a:srgbClr val="B3E5E5"/>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nikt, nie ma takiej potrzeby</c:v>
                </c:pt>
                <c:pt idx="8">
                  <c:v>trudno powiedzieć</c:v>
                </c:pt>
              </c:strCache>
            </c:strRef>
          </c:cat>
          <c:val>
            <c:numRef>
              <c:f>Arkusz1!$D$4:$D$12</c:f>
              <c:numCache>
                <c:formatCode>0</c:formatCode>
                <c:ptCount val="9"/>
                <c:pt idx="0">
                  <c:v>47.095704245698563</c:v>
                </c:pt>
                <c:pt idx="1">
                  <c:v>51.97958502648158</c:v>
                </c:pt>
                <c:pt idx="2">
                  <c:v>32.520800904695015</c:v>
                </c:pt>
                <c:pt idx="3">
                  <c:v>20.148172796194572</c:v>
                </c:pt>
                <c:pt idx="4">
                  <c:v>16.781136929747742</c:v>
                </c:pt>
                <c:pt idx="5">
                  <c:v>5.164205963023373</c:v>
                </c:pt>
                <c:pt idx="6">
                  <c:v>2.3068015199245484</c:v>
                </c:pt>
                <c:pt idx="8">
                  <c:v>0.86914775221479446</c:v>
                </c:pt>
              </c:numCache>
            </c:numRef>
          </c:val>
          <c:extLst>
            <c:ext xmlns:c16="http://schemas.microsoft.com/office/drawing/2014/chart" uri="{C3380CC4-5D6E-409C-BE32-E72D297353CC}">
              <c16:uniqueId val="{0000000C-1C41-4692-B9F4-BFE8CB68C660}"/>
            </c:ext>
          </c:extLst>
        </c:ser>
        <c:ser>
          <c:idx val="3"/>
          <c:order val="3"/>
          <c:tx>
            <c:strRef>
              <c:f>Arkusz1!$E$3</c:f>
              <c:strCache>
                <c:ptCount val="1"/>
                <c:pt idx="0">
                  <c:v>średnie</c:v>
                </c:pt>
              </c:strCache>
            </c:strRef>
          </c:tx>
          <c:spPr>
            <a:solidFill>
              <a:srgbClr val="42BE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nikt, nie ma takiej potrzeby</c:v>
                </c:pt>
                <c:pt idx="8">
                  <c:v>trudno powiedzieć</c:v>
                </c:pt>
              </c:strCache>
            </c:strRef>
          </c:cat>
          <c:val>
            <c:numRef>
              <c:f>Arkusz1!$E$4:$E$12</c:f>
              <c:numCache>
                <c:formatCode>0</c:formatCode>
                <c:ptCount val="9"/>
                <c:pt idx="0">
                  <c:v>59.007673608309418</c:v>
                </c:pt>
                <c:pt idx="1">
                  <c:v>54.89045354138954</c:v>
                </c:pt>
                <c:pt idx="2">
                  <c:v>28.779798454406329</c:v>
                </c:pt>
                <c:pt idx="3">
                  <c:v>18.38851700354067</c:v>
                </c:pt>
                <c:pt idx="4">
                  <c:v>8.306483284268726</c:v>
                </c:pt>
                <c:pt idx="5">
                  <c:v>6.1984608116728017</c:v>
                </c:pt>
                <c:pt idx="6">
                  <c:v>3.9889576754858456</c:v>
                </c:pt>
                <c:pt idx="7">
                  <c:v>0.59468882383241584</c:v>
                </c:pt>
                <c:pt idx="8">
                  <c:v>1.8721812644004587</c:v>
                </c:pt>
              </c:numCache>
            </c:numRef>
          </c:val>
          <c:extLst>
            <c:ext xmlns:c16="http://schemas.microsoft.com/office/drawing/2014/chart" uri="{C3380CC4-5D6E-409C-BE32-E72D297353CC}">
              <c16:uniqueId val="{0000000D-1C41-4692-B9F4-BFE8CB68C660}"/>
            </c:ext>
          </c:extLst>
        </c:ser>
        <c:ser>
          <c:idx val="4"/>
          <c:order val="4"/>
          <c:tx>
            <c:strRef>
              <c:f>Arkusz1!$F$3</c:f>
              <c:strCache>
                <c:ptCount val="1"/>
                <c:pt idx="0">
                  <c:v>wyższe</c:v>
                </c:pt>
              </c:strCache>
            </c:strRef>
          </c:tx>
          <c:spPr>
            <a:solidFill>
              <a:srgbClr val="215F5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nikt, nie ma takiej potrzeby</c:v>
                </c:pt>
                <c:pt idx="8">
                  <c:v>trudno powiedzieć</c:v>
                </c:pt>
              </c:strCache>
            </c:strRef>
          </c:cat>
          <c:val>
            <c:numRef>
              <c:f>Arkusz1!$F$4:$F$12</c:f>
              <c:numCache>
                <c:formatCode>0</c:formatCode>
                <c:ptCount val="9"/>
                <c:pt idx="0">
                  <c:v>68.443426701145114</c:v>
                </c:pt>
                <c:pt idx="1">
                  <c:v>48.695218931711779</c:v>
                </c:pt>
                <c:pt idx="2">
                  <c:v>25.980579258914112</c:v>
                </c:pt>
                <c:pt idx="3">
                  <c:v>25.694826156367807</c:v>
                </c:pt>
                <c:pt idx="4">
                  <c:v>7.1884680673110584</c:v>
                </c:pt>
                <c:pt idx="5">
                  <c:v>7.706951224528412</c:v>
                </c:pt>
                <c:pt idx="6">
                  <c:v>2.4433882255077144</c:v>
                </c:pt>
                <c:pt idx="7">
                  <c:v>0.89334367741015863</c:v>
                </c:pt>
                <c:pt idx="8">
                  <c:v>1.0848573840329137</c:v>
                </c:pt>
              </c:numCache>
            </c:numRef>
          </c:val>
          <c:extLst>
            <c:ext xmlns:c16="http://schemas.microsoft.com/office/drawing/2014/chart" uri="{C3380CC4-5D6E-409C-BE32-E72D297353CC}">
              <c16:uniqueId val="{0000000E-1C41-4692-B9F4-BFE8CB68C660}"/>
            </c:ext>
          </c:extLst>
        </c:ser>
        <c:dLbls>
          <c:showLegendKey val="0"/>
          <c:showVal val="1"/>
          <c:showCatName val="0"/>
          <c:showSerName val="0"/>
          <c:showPercent val="0"/>
          <c:showBubbleSize val="0"/>
        </c:dLbls>
        <c:gapWidth val="231"/>
        <c:overlap val="-10"/>
        <c:axId val="803267320"/>
        <c:axId val="803269672"/>
      </c:barChart>
      <c:catAx>
        <c:axId val="803267320"/>
        <c:scaling>
          <c:orientation val="minMax"/>
        </c:scaling>
        <c:delete val="1"/>
        <c:axPos val="b"/>
        <c:numFmt formatCode="General" sourceLinked="1"/>
        <c:majorTickMark val="out"/>
        <c:minorTickMark val="none"/>
        <c:tickLblPos val="nextTo"/>
        <c:crossAx val="803269672"/>
        <c:crosses val="autoZero"/>
        <c:auto val="1"/>
        <c:lblAlgn val="ctr"/>
        <c:lblOffset val="100"/>
        <c:noMultiLvlLbl val="0"/>
      </c:catAx>
      <c:valAx>
        <c:axId val="803269672"/>
        <c:scaling>
          <c:orientation val="minMax"/>
          <c:min val="0"/>
        </c:scaling>
        <c:delete val="1"/>
        <c:axPos val="l"/>
        <c:numFmt formatCode="0" sourceLinked="1"/>
        <c:majorTickMark val="out"/>
        <c:minorTickMark val="none"/>
        <c:tickLblPos val="nextTo"/>
        <c:crossAx val="80326732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ogół</c:v>
                </c:pt>
              </c:strCache>
            </c:strRef>
          </c:tx>
          <c:spPr>
            <a:solidFill>
              <a:srgbClr val="FFC000"/>
            </a:solidFill>
            <a:ln w="3175">
              <a:noFill/>
            </a:ln>
            <a:effectLst/>
          </c:spPr>
          <c:invertIfNegative val="0"/>
          <c:dPt>
            <c:idx val="0"/>
            <c:invertIfNegative val="0"/>
            <c:bubble3D val="0"/>
            <c:spPr>
              <a:solidFill>
                <a:srgbClr val="FFC000"/>
              </a:solidFill>
              <a:ln w="3175" cap="rnd">
                <a:noFill/>
                <a:round/>
              </a:ln>
              <a:effectLst/>
            </c:spPr>
            <c:extLst>
              <c:ext xmlns:c16="http://schemas.microsoft.com/office/drawing/2014/chart" uri="{C3380CC4-5D6E-409C-BE32-E72D297353CC}">
                <c16:uniqueId val="{00000001-1C41-4692-B9F4-BFE8CB68C660}"/>
              </c:ext>
            </c:extLst>
          </c:dPt>
          <c:dPt>
            <c:idx val="1"/>
            <c:invertIfNegative val="0"/>
            <c:bubble3D val="0"/>
            <c:spPr>
              <a:solidFill>
                <a:srgbClr val="FFC000"/>
              </a:solidFill>
              <a:ln w="3175" cap="rnd">
                <a:noFill/>
                <a:round/>
              </a:ln>
              <a:effectLst/>
            </c:spPr>
            <c:extLst>
              <c:ext xmlns:c16="http://schemas.microsoft.com/office/drawing/2014/chart" uri="{C3380CC4-5D6E-409C-BE32-E72D297353CC}">
                <c16:uniqueId val="{00000003-1C41-4692-B9F4-BFE8CB68C660}"/>
              </c:ext>
            </c:extLst>
          </c:dPt>
          <c:dPt>
            <c:idx val="2"/>
            <c:invertIfNegative val="0"/>
            <c:bubble3D val="0"/>
            <c:spPr>
              <a:solidFill>
                <a:srgbClr val="FFC000"/>
              </a:solidFill>
              <a:ln w="3175" cap="rnd">
                <a:noFill/>
                <a:round/>
              </a:ln>
              <a:effectLst/>
            </c:spPr>
            <c:extLst>
              <c:ext xmlns:c16="http://schemas.microsoft.com/office/drawing/2014/chart" uri="{C3380CC4-5D6E-409C-BE32-E72D297353CC}">
                <c16:uniqueId val="{00000005-1C41-4692-B9F4-BFE8CB68C660}"/>
              </c:ext>
            </c:extLst>
          </c:dPt>
          <c:dPt>
            <c:idx val="3"/>
            <c:invertIfNegative val="0"/>
            <c:bubble3D val="0"/>
            <c:spPr>
              <a:solidFill>
                <a:srgbClr val="FFC000"/>
              </a:solidFill>
              <a:ln w="3175" cap="rnd">
                <a:noFill/>
                <a:round/>
              </a:ln>
              <a:effectLst/>
            </c:spPr>
            <c:extLst>
              <c:ext xmlns:c16="http://schemas.microsoft.com/office/drawing/2014/chart" uri="{C3380CC4-5D6E-409C-BE32-E72D297353CC}">
                <c16:uniqueId val="{00000007-1C41-4692-B9F4-BFE8CB68C660}"/>
              </c:ext>
            </c:extLst>
          </c:dPt>
          <c:dPt>
            <c:idx val="4"/>
            <c:invertIfNegative val="0"/>
            <c:bubble3D val="0"/>
            <c:spPr>
              <a:solidFill>
                <a:srgbClr val="FFC000"/>
              </a:solidFill>
              <a:ln w="3175" cap="rnd">
                <a:noFill/>
                <a:round/>
              </a:ln>
              <a:effectLst/>
            </c:spPr>
            <c:extLst>
              <c:ext xmlns:c16="http://schemas.microsoft.com/office/drawing/2014/chart" uri="{C3380CC4-5D6E-409C-BE32-E72D297353CC}">
                <c16:uniqueId val="{00000009-1C41-4692-B9F4-BFE8CB68C660}"/>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trudno powiedzieć</c:v>
                </c:pt>
                <c:pt idx="8">
                  <c:v>nikt, nie ma takiej potrzeby</c:v>
                </c:pt>
              </c:strCache>
            </c:strRef>
          </c:cat>
          <c:val>
            <c:numRef>
              <c:f>Arkusz1!$B$4:$B$12</c:f>
              <c:numCache>
                <c:formatCode>0</c:formatCode>
                <c:ptCount val="9"/>
                <c:pt idx="0">
                  <c:v>61.5</c:v>
                </c:pt>
                <c:pt idx="1">
                  <c:v>51.9</c:v>
                </c:pt>
                <c:pt idx="2">
                  <c:v>28.299999999999997</c:v>
                </c:pt>
                <c:pt idx="3">
                  <c:v>22.2</c:v>
                </c:pt>
                <c:pt idx="4">
                  <c:v>8.9</c:v>
                </c:pt>
                <c:pt idx="5">
                  <c:v>6.6000000000000005</c:v>
                </c:pt>
                <c:pt idx="6">
                  <c:v>2.9000000000000004</c:v>
                </c:pt>
                <c:pt idx="7">
                  <c:v>1.3</c:v>
                </c:pt>
                <c:pt idx="8">
                  <c:v>0.70000000000000007</c:v>
                </c:pt>
              </c:numCache>
            </c:numRef>
          </c:val>
          <c:extLst>
            <c:ext xmlns:c16="http://schemas.microsoft.com/office/drawing/2014/chart" uri="{C3380CC4-5D6E-409C-BE32-E72D297353CC}">
              <c16:uniqueId val="{0000000A-1C41-4692-B9F4-BFE8CB68C660}"/>
            </c:ext>
          </c:extLst>
        </c:ser>
        <c:ser>
          <c:idx val="1"/>
          <c:order val="1"/>
          <c:tx>
            <c:strRef>
              <c:f>Arkusz1!$C$3</c:f>
              <c:strCache>
                <c:ptCount val="1"/>
                <c:pt idx="0">
                  <c:v>15 – 24 lat</c:v>
                </c:pt>
              </c:strCache>
            </c:strRef>
          </c:tx>
          <c:spPr>
            <a:solidFill>
              <a:srgbClr val="215F5F"/>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trudno powiedzieć</c:v>
                </c:pt>
                <c:pt idx="8">
                  <c:v>nikt, nie ma takiej potrzeby</c:v>
                </c:pt>
              </c:strCache>
            </c:strRef>
          </c:cat>
          <c:val>
            <c:numRef>
              <c:f>Arkusz1!$C$4:$C$12</c:f>
              <c:numCache>
                <c:formatCode>0</c:formatCode>
                <c:ptCount val="9"/>
                <c:pt idx="0">
                  <c:v>72.899999999999991</c:v>
                </c:pt>
                <c:pt idx="1">
                  <c:v>45</c:v>
                </c:pt>
                <c:pt idx="2">
                  <c:v>26.700000000000003</c:v>
                </c:pt>
                <c:pt idx="3">
                  <c:v>13.8</c:v>
                </c:pt>
                <c:pt idx="4">
                  <c:v>7.3</c:v>
                </c:pt>
                <c:pt idx="5">
                  <c:v>14.799999999999999</c:v>
                </c:pt>
                <c:pt idx="6">
                  <c:v>9.1</c:v>
                </c:pt>
                <c:pt idx="8">
                  <c:v>1.0999999999999999</c:v>
                </c:pt>
              </c:numCache>
            </c:numRef>
          </c:val>
          <c:extLst>
            <c:ext xmlns:c16="http://schemas.microsoft.com/office/drawing/2014/chart" uri="{C3380CC4-5D6E-409C-BE32-E72D297353CC}">
              <c16:uniqueId val="{0000000B-1C41-4692-B9F4-BFE8CB68C660}"/>
            </c:ext>
          </c:extLst>
        </c:ser>
        <c:ser>
          <c:idx val="2"/>
          <c:order val="2"/>
          <c:tx>
            <c:strRef>
              <c:f>Arkusz1!$D$3</c:f>
              <c:strCache>
                <c:ptCount val="1"/>
                <c:pt idx="0">
                  <c:v>25 – 34 lat</c:v>
                </c:pt>
              </c:strCache>
            </c:strRef>
          </c:tx>
          <c:spPr>
            <a:solidFill>
              <a:srgbClr val="42BE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trudno powiedzieć</c:v>
                </c:pt>
                <c:pt idx="8">
                  <c:v>nikt, nie ma takiej potrzeby</c:v>
                </c:pt>
              </c:strCache>
            </c:strRef>
          </c:cat>
          <c:val>
            <c:numRef>
              <c:f>Arkusz1!$D$4:$D$12</c:f>
              <c:numCache>
                <c:formatCode>0</c:formatCode>
                <c:ptCount val="9"/>
                <c:pt idx="0">
                  <c:v>54.300000000000004</c:v>
                </c:pt>
                <c:pt idx="1">
                  <c:v>50.3</c:v>
                </c:pt>
                <c:pt idx="2">
                  <c:v>27.3</c:v>
                </c:pt>
                <c:pt idx="3">
                  <c:v>18.8</c:v>
                </c:pt>
                <c:pt idx="4">
                  <c:v>11.1</c:v>
                </c:pt>
                <c:pt idx="5">
                  <c:v>8.3000000000000007</c:v>
                </c:pt>
                <c:pt idx="6">
                  <c:v>4.2</c:v>
                </c:pt>
                <c:pt idx="7">
                  <c:v>2.7</c:v>
                </c:pt>
                <c:pt idx="8" formatCode="0.0">
                  <c:v>0.1</c:v>
                </c:pt>
              </c:numCache>
            </c:numRef>
          </c:val>
          <c:extLst>
            <c:ext xmlns:c16="http://schemas.microsoft.com/office/drawing/2014/chart" uri="{C3380CC4-5D6E-409C-BE32-E72D297353CC}">
              <c16:uniqueId val="{0000000C-1C41-4692-B9F4-BFE8CB68C660}"/>
            </c:ext>
          </c:extLst>
        </c:ser>
        <c:ser>
          <c:idx val="3"/>
          <c:order val="3"/>
          <c:tx>
            <c:strRef>
              <c:f>Arkusz1!$E$3</c:f>
              <c:strCache>
                <c:ptCount val="1"/>
                <c:pt idx="0">
                  <c:v>35 – 44 lat</c:v>
                </c:pt>
              </c:strCache>
            </c:strRef>
          </c:tx>
          <c:spPr>
            <a:solidFill>
              <a:srgbClr val="8ED8D7"/>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trudno powiedzieć</c:v>
                </c:pt>
                <c:pt idx="8">
                  <c:v>nikt, nie ma takiej potrzeby</c:v>
                </c:pt>
              </c:strCache>
            </c:strRef>
          </c:cat>
          <c:val>
            <c:numRef>
              <c:f>Arkusz1!$E$4:$E$12</c:f>
              <c:numCache>
                <c:formatCode>0</c:formatCode>
                <c:ptCount val="9"/>
                <c:pt idx="0">
                  <c:v>64</c:v>
                </c:pt>
                <c:pt idx="1">
                  <c:v>54.500000000000007</c:v>
                </c:pt>
                <c:pt idx="2">
                  <c:v>26.5</c:v>
                </c:pt>
                <c:pt idx="3">
                  <c:v>24.8</c:v>
                </c:pt>
                <c:pt idx="4">
                  <c:v>6.7</c:v>
                </c:pt>
                <c:pt idx="5">
                  <c:v>9.1</c:v>
                </c:pt>
                <c:pt idx="6">
                  <c:v>1.7000000000000002</c:v>
                </c:pt>
                <c:pt idx="7">
                  <c:v>0.6</c:v>
                </c:pt>
                <c:pt idx="8">
                  <c:v>0.8</c:v>
                </c:pt>
              </c:numCache>
            </c:numRef>
          </c:val>
          <c:extLst>
            <c:ext xmlns:c16="http://schemas.microsoft.com/office/drawing/2014/chart" uri="{C3380CC4-5D6E-409C-BE32-E72D297353CC}">
              <c16:uniqueId val="{0000000D-1C41-4692-B9F4-BFE8CB68C660}"/>
            </c:ext>
          </c:extLst>
        </c:ser>
        <c:ser>
          <c:idx val="4"/>
          <c:order val="4"/>
          <c:tx>
            <c:strRef>
              <c:f>Arkusz1!$F$3</c:f>
              <c:strCache>
                <c:ptCount val="1"/>
                <c:pt idx="0">
                  <c:v>45 – 59 lat</c:v>
                </c:pt>
              </c:strCache>
            </c:strRef>
          </c:tx>
          <c:spPr>
            <a:solidFill>
              <a:srgbClr val="DCF19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trudno powiedzieć</c:v>
                </c:pt>
                <c:pt idx="8">
                  <c:v>nikt, nie ma takiej potrzeby</c:v>
                </c:pt>
              </c:strCache>
            </c:strRef>
          </c:cat>
          <c:val>
            <c:numRef>
              <c:f>Arkusz1!$F$4:$F$12</c:f>
              <c:numCache>
                <c:formatCode>0</c:formatCode>
                <c:ptCount val="9"/>
                <c:pt idx="0">
                  <c:v>65.600000000000009</c:v>
                </c:pt>
                <c:pt idx="1">
                  <c:v>52.900000000000006</c:v>
                </c:pt>
                <c:pt idx="2">
                  <c:v>26.900000000000002</c:v>
                </c:pt>
                <c:pt idx="3">
                  <c:v>24.6</c:v>
                </c:pt>
                <c:pt idx="4">
                  <c:v>10.6</c:v>
                </c:pt>
                <c:pt idx="5">
                  <c:v>4.1000000000000005</c:v>
                </c:pt>
                <c:pt idx="6">
                  <c:v>1.7000000000000002</c:v>
                </c:pt>
                <c:pt idx="7">
                  <c:v>1.5</c:v>
                </c:pt>
                <c:pt idx="8" formatCode="0.0">
                  <c:v>0.4</c:v>
                </c:pt>
              </c:numCache>
            </c:numRef>
          </c:val>
          <c:extLst>
            <c:ext xmlns:c16="http://schemas.microsoft.com/office/drawing/2014/chart" uri="{C3380CC4-5D6E-409C-BE32-E72D297353CC}">
              <c16:uniqueId val="{0000000E-1C41-4692-B9F4-BFE8CB68C660}"/>
            </c:ext>
          </c:extLst>
        </c:ser>
        <c:ser>
          <c:idx val="5"/>
          <c:order val="5"/>
          <c:tx>
            <c:strRef>
              <c:f>Arkusz1!$G$3</c:f>
              <c:strCache>
                <c:ptCount val="1"/>
                <c:pt idx="0">
                  <c:v>60 i więcej lat</c:v>
                </c:pt>
              </c:strCache>
            </c:strRef>
          </c:tx>
          <c:spPr>
            <a:solidFill>
              <a:srgbClr val="A0CC1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władze centralne, rząd</c:v>
                </c:pt>
                <c:pt idx="1">
                  <c:v>każdy z nas</c:v>
                </c:pt>
                <c:pt idx="2">
                  <c:v>władze samorządowe i wojewódzkie</c:v>
                </c:pt>
                <c:pt idx="3">
                  <c:v>instytucje międzynarodowe</c:v>
                </c:pt>
                <c:pt idx="4">
                  <c:v>pozarządowe organizacje ekologiczne</c:v>
                </c:pt>
                <c:pt idx="5">
                  <c:v>przedsiębiorcy</c:v>
                </c:pt>
                <c:pt idx="6">
                  <c:v>partie polityczne</c:v>
                </c:pt>
                <c:pt idx="7">
                  <c:v>trudno powiedzieć</c:v>
                </c:pt>
                <c:pt idx="8">
                  <c:v>nikt, nie ma takiej potrzeby</c:v>
                </c:pt>
              </c:strCache>
            </c:strRef>
          </c:cat>
          <c:val>
            <c:numRef>
              <c:f>Arkusz1!$G$4:$G$12</c:f>
              <c:numCache>
                <c:formatCode>0</c:formatCode>
                <c:ptCount val="9"/>
                <c:pt idx="0">
                  <c:v>58.599999999999994</c:v>
                </c:pt>
                <c:pt idx="1">
                  <c:v>52.5</c:v>
                </c:pt>
                <c:pt idx="2">
                  <c:v>31.5</c:v>
                </c:pt>
                <c:pt idx="3">
                  <c:v>23.200000000000003</c:v>
                </c:pt>
                <c:pt idx="4">
                  <c:v>7.9</c:v>
                </c:pt>
                <c:pt idx="5">
                  <c:v>3.5000000000000004</c:v>
                </c:pt>
                <c:pt idx="6">
                  <c:v>2.1</c:v>
                </c:pt>
                <c:pt idx="7">
                  <c:v>1.0999999999999999</c:v>
                </c:pt>
                <c:pt idx="8">
                  <c:v>1</c:v>
                </c:pt>
              </c:numCache>
            </c:numRef>
          </c:val>
          <c:extLst>
            <c:ext xmlns:c16="http://schemas.microsoft.com/office/drawing/2014/chart" uri="{C3380CC4-5D6E-409C-BE32-E72D297353CC}">
              <c16:uniqueId val="{00000001-0855-401A-AA03-E80165585965}"/>
            </c:ext>
          </c:extLst>
        </c:ser>
        <c:dLbls>
          <c:showLegendKey val="0"/>
          <c:showVal val="1"/>
          <c:showCatName val="0"/>
          <c:showSerName val="0"/>
          <c:showPercent val="0"/>
          <c:showBubbleSize val="0"/>
        </c:dLbls>
        <c:gapWidth val="140"/>
        <c:overlap val="-10"/>
        <c:axId val="803267320"/>
        <c:axId val="803269672"/>
      </c:barChart>
      <c:catAx>
        <c:axId val="803267320"/>
        <c:scaling>
          <c:orientation val="minMax"/>
        </c:scaling>
        <c:delete val="1"/>
        <c:axPos val="b"/>
        <c:numFmt formatCode="General" sourceLinked="1"/>
        <c:majorTickMark val="out"/>
        <c:minorTickMark val="none"/>
        <c:tickLblPos val="nextTo"/>
        <c:crossAx val="803269672"/>
        <c:crosses val="autoZero"/>
        <c:auto val="1"/>
        <c:lblAlgn val="ctr"/>
        <c:lblOffset val="100"/>
        <c:noMultiLvlLbl val="0"/>
      </c:catAx>
      <c:valAx>
        <c:axId val="803269672"/>
        <c:scaling>
          <c:orientation val="minMax"/>
          <c:min val="0"/>
        </c:scaling>
        <c:delete val="1"/>
        <c:axPos val="l"/>
        <c:numFmt formatCode="0" sourceLinked="1"/>
        <c:majorTickMark val="out"/>
        <c:minorTickMark val="none"/>
        <c:tickLblPos val="nextTo"/>
        <c:crossAx val="80326732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44922724449050955"/>
          <c:w val="0.75629872698460399"/>
          <c:h val="0.45741036067186225"/>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General</c:formatCode>
                <c:ptCount val="5"/>
                <c:pt idx="0" formatCode="0">
                  <c:v>2020</c:v>
                </c:pt>
                <c:pt idx="1">
                  <c:v>2018</c:v>
                </c:pt>
                <c:pt idx="2">
                  <c:v>2014</c:v>
                </c:pt>
                <c:pt idx="3">
                  <c:v>2013</c:v>
                </c:pt>
                <c:pt idx="4">
                  <c:v>2012</c:v>
                </c:pt>
              </c:numCache>
            </c:numRef>
          </c:cat>
          <c:val>
            <c:numRef>
              <c:f>Arkusz1!$B$2:$B$6</c:f>
              <c:numCache>
                <c:formatCode>0</c:formatCode>
                <c:ptCount val="5"/>
                <c:pt idx="0">
                  <c:v>58</c:v>
                </c:pt>
                <c:pt idx="1">
                  <c:v>50</c:v>
                </c:pt>
                <c:pt idx="2">
                  <c:v>32</c:v>
                </c:pt>
                <c:pt idx="3">
                  <c:v>43</c:v>
                </c:pt>
                <c:pt idx="4">
                  <c:v>42</c:v>
                </c:pt>
              </c:numCache>
            </c:numRef>
          </c:val>
          <c:extLst>
            <c:ext xmlns:c16="http://schemas.microsoft.com/office/drawing/2014/chart" uri="{C3380CC4-5D6E-409C-BE32-E72D297353CC}">
              <c16:uniqueId val="{00000000-7FCF-43AF-B1D4-71DE44E8FE7C}"/>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General</c:formatCode>
                <c:ptCount val="5"/>
                <c:pt idx="0" formatCode="0">
                  <c:v>2020</c:v>
                </c:pt>
                <c:pt idx="1">
                  <c:v>2018</c:v>
                </c:pt>
                <c:pt idx="2">
                  <c:v>2014</c:v>
                </c:pt>
                <c:pt idx="3">
                  <c:v>2013</c:v>
                </c:pt>
                <c:pt idx="4">
                  <c:v>2012</c:v>
                </c:pt>
              </c:numCache>
            </c:numRef>
          </c:cat>
          <c:val>
            <c:numRef>
              <c:f>Arkusz1!$C$2:$C$6</c:f>
              <c:numCache>
                <c:formatCode>0</c:formatCode>
                <c:ptCount val="5"/>
                <c:pt idx="0">
                  <c:v>26</c:v>
                </c:pt>
                <c:pt idx="1">
                  <c:v>24</c:v>
                </c:pt>
                <c:pt idx="2">
                  <c:v>33</c:v>
                </c:pt>
                <c:pt idx="3">
                  <c:v>33</c:v>
                </c:pt>
                <c:pt idx="4">
                  <c:v>26</c:v>
                </c:pt>
              </c:numCache>
            </c:numRef>
          </c:val>
          <c:extLst>
            <c:ext xmlns:c16="http://schemas.microsoft.com/office/drawing/2014/chart" uri="{C3380CC4-5D6E-409C-BE32-E72D297353CC}">
              <c16:uniqueId val="{00000001-7FCF-43AF-B1D4-71DE44E8FE7C}"/>
            </c:ext>
          </c:extLst>
        </c:ser>
        <c:ser>
          <c:idx val="1"/>
          <c:order val="2"/>
          <c:tx>
            <c:strRef>
              <c:f>Arkusz1!$D$1</c:f>
              <c:strCache>
                <c:ptCount val="1"/>
                <c:pt idx="0">
                  <c:v>raczej nieważnym </c:v>
                </c:pt>
              </c:strCache>
            </c:strRef>
          </c:tx>
          <c:spPr>
            <a:solidFill>
              <a:srgbClr val="A0CC1E">
                <a:lumMod val="40000"/>
                <a:lumOff val="60000"/>
              </a:srgbClr>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tx1">
                        <a:lumMod val="75000"/>
                      </a:schemeClr>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General</c:formatCode>
                <c:ptCount val="5"/>
                <c:pt idx="0" formatCode="0">
                  <c:v>2020</c:v>
                </c:pt>
                <c:pt idx="1">
                  <c:v>2018</c:v>
                </c:pt>
                <c:pt idx="2">
                  <c:v>2014</c:v>
                </c:pt>
                <c:pt idx="3">
                  <c:v>2013</c:v>
                </c:pt>
                <c:pt idx="4">
                  <c:v>2012</c:v>
                </c:pt>
              </c:numCache>
            </c:numRef>
          </c:cat>
          <c:val>
            <c:numRef>
              <c:f>Arkusz1!$D$2:$D$6</c:f>
              <c:numCache>
                <c:formatCode>0</c:formatCode>
                <c:ptCount val="5"/>
                <c:pt idx="0">
                  <c:v>10</c:v>
                </c:pt>
                <c:pt idx="1">
                  <c:v>5</c:v>
                </c:pt>
                <c:pt idx="2">
                  <c:v>9</c:v>
                </c:pt>
                <c:pt idx="3">
                  <c:v>9</c:v>
                </c:pt>
                <c:pt idx="4">
                  <c:v>10</c:v>
                </c:pt>
              </c:numCache>
            </c:numRef>
          </c:val>
          <c:extLst>
            <c:ext xmlns:c16="http://schemas.microsoft.com/office/drawing/2014/chart" uri="{C3380CC4-5D6E-409C-BE32-E72D297353CC}">
              <c16:uniqueId val="{00000002-7FCF-43AF-B1D4-71DE44E8FE7C}"/>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Arkusz1!$A$2:$A$6</c:f>
              <c:numCache>
                <c:formatCode>General</c:formatCode>
                <c:ptCount val="5"/>
                <c:pt idx="0" formatCode="0">
                  <c:v>2020</c:v>
                </c:pt>
                <c:pt idx="1">
                  <c:v>2018</c:v>
                </c:pt>
                <c:pt idx="2">
                  <c:v>2014</c:v>
                </c:pt>
                <c:pt idx="3">
                  <c:v>2013</c:v>
                </c:pt>
                <c:pt idx="4">
                  <c:v>2012</c:v>
                </c:pt>
              </c:numCache>
            </c:numRef>
          </c:cat>
          <c:val>
            <c:numRef>
              <c:f>Arkusz1!$E$2:$E$6</c:f>
              <c:numCache>
                <c:formatCode>0</c:formatCode>
                <c:ptCount val="5"/>
                <c:pt idx="0">
                  <c:v>3</c:v>
                </c:pt>
                <c:pt idx="1">
                  <c:v>7.0000000000000009</c:v>
                </c:pt>
                <c:pt idx="2">
                  <c:v>9</c:v>
                </c:pt>
                <c:pt idx="3">
                  <c:v>5</c:v>
                </c:pt>
                <c:pt idx="4">
                  <c:v>7.0000000000000009</c:v>
                </c:pt>
              </c:numCache>
            </c:numRef>
          </c:val>
          <c:extLst>
            <c:ext xmlns:c16="http://schemas.microsoft.com/office/drawing/2014/chart" uri="{C3380CC4-5D6E-409C-BE32-E72D297353CC}">
              <c16:uniqueId val="{00000003-7FCF-43AF-B1D4-71DE44E8FE7C}"/>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Arkusz1!$A$2:$A$6</c:f>
              <c:numCache>
                <c:formatCode>General</c:formatCode>
                <c:ptCount val="5"/>
                <c:pt idx="0" formatCode="0">
                  <c:v>2020</c:v>
                </c:pt>
                <c:pt idx="1">
                  <c:v>2018</c:v>
                </c:pt>
                <c:pt idx="2">
                  <c:v>2014</c:v>
                </c:pt>
                <c:pt idx="3">
                  <c:v>2013</c:v>
                </c:pt>
                <c:pt idx="4">
                  <c:v>2012</c:v>
                </c:pt>
              </c:numCache>
            </c:numRef>
          </c:cat>
          <c:val>
            <c:numRef>
              <c:f>Arkusz1!$F$2:$F$6</c:f>
              <c:numCache>
                <c:formatCode>0</c:formatCode>
                <c:ptCount val="5"/>
                <c:pt idx="0">
                  <c:v>2</c:v>
                </c:pt>
                <c:pt idx="1">
                  <c:v>13</c:v>
                </c:pt>
                <c:pt idx="2">
                  <c:v>17</c:v>
                </c:pt>
                <c:pt idx="3">
                  <c:v>11</c:v>
                </c:pt>
                <c:pt idx="4">
                  <c:v>15</c:v>
                </c:pt>
              </c:numCache>
            </c:numRef>
          </c:val>
          <c:extLst>
            <c:ext xmlns:c16="http://schemas.microsoft.com/office/drawing/2014/chart" uri="{C3380CC4-5D6E-409C-BE32-E72D297353CC}">
              <c16:uniqueId val="{00000004-7FCF-43AF-B1D4-71DE44E8FE7C}"/>
            </c:ext>
          </c:extLst>
        </c:ser>
        <c:dLbls>
          <c:showLegendKey val="0"/>
          <c:showVal val="1"/>
          <c:showCatName val="0"/>
          <c:showSerName val="0"/>
          <c:showPercent val="0"/>
          <c:showBubbleSize val="0"/>
        </c:dLbls>
        <c:gapWidth val="100"/>
        <c:overlap val="100"/>
        <c:axId val="803268496"/>
        <c:axId val="803270064"/>
      </c:barChart>
      <c:catAx>
        <c:axId val="803268496"/>
        <c:scaling>
          <c:orientation val="maxMin"/>
        </c:scaling>
        <c:delete val="0"/>
        <c:axPos val="l"/>
        <c:numFmt formatCode="0" sourceLinked="1"/>
        <c:majorTickMark val="none"/>
        <c:minorTickMark val="none"/>
        <c:tickLblPos val="nextTo"/>
        <c:spPr>
          <a:ln w="9572">
            <a:noFill/>
          </a:ln>
        </c:spPr>
        <c:txPr>
          <a:bodyPr rot="0" vert="horz"/>
          <a:lstStyle/>
          <a:p>
            <a:pPr>
              <a:defRPr sz="1000">
                <a:latin typeface="+mj-lt"/>
              </a:defRPr>
            </a:pPr>
            <a:endParaRPr lang="pl-PL"/>
          </a:p>
        </c:txPr>
        <c:crossAx val="803270064"/>
        <c:crosses val="autoZero"/>
        <c:auto val="1"/>
        <c:lblAlgn val="ctr"/>
        <c:lblOffset val="100"/>
        <c:tickLblSkip val="1"/>
        <c:tickMarkSkip val="1"/>
        <c:noMultiLvlLbl val="0"/>
      </c:catAx>
      <c:valAx>
        <c:axId val="803270064"/>
        <c:scaling>
          <c:orientation val="minMax"/>
        </c:scaling>
        <c:delete val="0"/>
        <c:axPos val="t"/>
        <c:numFmt formatCode="0%" sourceLinked="1"/>
        <c:majorTickMark val="none"/>
        <c:minorTickMark val="none"/>
        <c:tickLblPos val="none"/>
        <c:spPr>
          <a:ln w="9572">
            <a:noFill/>
          </a:ln>
        </c:spPr>
        <c:crossAx val="80326849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B6A2-4512-B928-3C0564875393}"/>
              </c:ext>
            </c:extLst>
          </c:dPt>
          <c:dPt>
            <c:idx val="1"/>
            <c:bubble3D val="0"/>
            <c:spPr>
              <a:solidFill>
                <a:schemeClr val="accent4"/>
              </a:solidFill>
              <a:ln w="19050">
                <a:solidFill>
                  <a:schemeClr val="bg1"/>
                </a:solidFill>
              </a:ln>
              <a:effectLst/>
            </c:spPr>
            <c:extLst>
              <c:ext xmlns:c16="http://schemas.microsoft.com/office/drawing/2014/chart" uri="{C3380CC4-5D6E-409C-BE32-E72D297353CC}">
                <c16:uniqueId val="{00000003-B6A2-4512-B928-3C0564875393}"/>
              </c:ext>
            </c:extLst>
          </c:dPt>
          <c:dPt>
            <c:idx val="2"/>
            <c:bubble3D val="0"/>
            <c:spPr>
              <a:solidFill>
                <a:schemeClr val="accent4">
                  <a:lumMod val="40000"/>
                  <a:lumOff val="60000"/>
                </a:schemeClr>
              </a:solidFill>
              <a:ln w="19050">
                <a:solidFill>
                  <a:schemeClr val="bg1"/>
                </a:solidFill>
              </a:ln>
              <a:effectLst/>
            </c:spPr>
            <c:extLst>
              <c:ext xmlns:c16="http://schemas.microsoft.com/office/drawing/2014/chart" uri="{C3380CC4-5D6E-409C-BE32-E72D297353CC}">
                <c16:uniqueId val="{00000005-B6A2-4512-B928-3C0564875393}"/>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8-F12D-4536-998C-0877EA2AF002}"/>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7-F12D-4536-998C-0877EA2AF002}"/>
              </c:ext>
            </c:extLst>
          </c:dPt>
          <c:dLbls>
            <c:dLbl>
              <c:idx val="0"/>
              <c:layout>
                <c:manualLayout>
                  <c:x val="5.1349999641365086E-4"/>
                  <c:y val="1.39113148534893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6A2-4512-B928-3C0564875393}"/>
                </c:ext>
              </c:extLst>
            </c:dLbl>
            <c:dLbl>
              <c:idx val="2"/>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5-B6A2-4512-B928-3C0564875393}"/>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12D-4536-998C-0877EA2AF002}"/>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12D-4536-998C-0877EA2AF002}"/>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Arkusz1!$A$2:$A$6</c:f>
              <c:strCache>
                <c:ptCount val="5"/>
                <c:pt idx="0">
                  <c:v>tak, jak najszybciej – Polska powinna już teraz redukować emisję</c:v>
                </c:pt>
                <c:pt idx="1">
                  <c:v>tak, w niedalekiej przyszłości</c:v>
                </c:pt>
                <c:pt idx="2">
                  <c:v>tak, ale w dalszej przyszłości</c:v>
                </c:pt>
                <c:pt idx="3">
                  <c:v>nie</c:v>
                </c:pt>
                <c:pt idx="4">
                  <c:v>trudno powiedzieć</c:v>
                </c:pt>
              </c:strCache>
            </c:strRef>
          </c:cat>
          <c:val>
            <c:numRef>
              <c:f>Arkusz1!$B$2:$B$6</c:f>
              <c:numCache>
                <c:formatCode>###0%</c:formatCode>
                <c:ptCount val="5"/>
                <c:pt idx="0">
                  <c:v>0.58020022523918158</c:v>
                </c:pt>
                <c:pt idx="1">
                  <c:v>0.26278605124718002</c:v>
                </c:pt>
                <c:pt idx="2">
                  <c:v>0.1024027531680681</c:v>
                </c:pt>
                <c:pt idx="3">
                  <c:v>3.2587833655531154E-2</c:v>
                </c:pt>
                <c:pt idx="4">
                  <c:v>2.2023136690037807E-2</c:v>
                </c:pt>
              </c:numCache>
            </c:numRef>
          </c:val>
          <c:extLst>
            <c:ext xmlns:c16="http://schemas.microsoft.com/office/drawing/2014/chart" uri="{C3380CC4-5D6E-409C-BE32-E72D297353CC}">
              <c16:uniqueId val="{00000006-B6A2-4512-B928-3C0564875393}"/>
            </c:ext>
          </c:extLst>
        </c:ser>
        <c:dLbls>
          <c:showLegendKey val="0"/>
          <c:showVal val="1"/>
          <c:showCatName val="0"/>
          <c:showSerName val="0"/>
          <c:showPercent val="0"/>
          <c:showBubbleSize val="0"/>
          <c:showLeaderLines val="1"/>
        </c:dLbls>
        <c:firstSliceAng val="0"/>
        <c:holeSize val="63"/>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1355814913403142E-2"/>
          <c:y val="0"/>
          <c:w val="0.9786441850865969"/>
          <c:h val="1"/>
        </c:manualLayout>
      </c:layout>
      <c:barChart>
        <c:barDir val="bar"/>
        <c:grouping val="percentStacked"/>
        <c:varyColors val="0"/>
        <c:ser>
          <c:idx val="8"/>
          <c:order val="0"/>
          <c:tx>
            <c:strRef>
              <c:f>Arkusz1!$B$1</c:f>
              <c:strCache>
                <c:ptCount val="1"/>
                <c:pt idx="0">
                  <c:v>tak, jak najszybciej – Polska powinna już teraz redukować emisję</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Arkusz1!$B$2</c:f>
              <c:numCache>
                <c:formatCode>0%</c:formatCode>
                <c:ptCount val="1"/>
              </c:numCache>
            </c:numRef>
          </c:val>
          <c:extLst>
            <c:ext xmlns:c16="http://schemas.microsoft.com/office/drawing/2014/chart" uri="{C3380CC4-5D6E-409C-BE32-E72D297353CC}">
              <c16:uniqueId val="{00000000-CF97-42CB-9CF8-B4B27B3388E1}"/>
            </c:ext>
          </c:extLst>
        </c:ser>
        <c:ser>
          <c:idx val="0"/>
          <c:order val="1"/>
          <c:tx>
            <c:strRef>
              <c:f>Arkusz1!$C$1</c:f>
              <c:strCache>
                <c:ptCount val="1"/>
                <c:pt idx="0">
                  <c:v>tak, w niedalekiej przyszłości</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Arkusz1!$C$2</c:f>
              <c:numCache>
                <c:formatCode>0%</c:formatCode>
                <c:ptCount val="1"/>
              </c:numCache>
            </c:numRef>
          </c:val>
          <c:extLst>
            <c:ext xmlns:c16="http://schemas.microsoft.com/office/drawing/2014/chart" uri="{C3380CC4-5D6E-409C-BE32-E72D297353CC}">
              <c16:uniqueId val="{00000001-CF97-42CB-9CF8-B4B27B3388E1}"/>
            </c:ext>
          </c:extLst>
        </c:ser>
        <c:ser>
          <c:idx val="1"/>
          <c:order val="2"/>
          <c:tx>
            <c:strRef>
              <c:f>Arkusz1!$D$1</c:f>
              <c:strCache>
                <c:ptCount val="1"/>
                <c:pt idx="0">
                  <c:v>tak, ale w dalszej przyszłości</c:v>
                </c:pt>
              </c:strCache>
            </c:strRef>
          </c:tx>
          <c:spPr>
            <a:solidFill>
              <a:srgbClr val="A0CC1E">
                <a:lumMod val="40000"/>
                <a:lumOff val="60000"/>
              </a:srgbClr>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Arkusz1!$D$2</c:f>
              <c:numCache>
                <c:formatCode>0%</c:formatCode>
                <c:ptCount val="1"/>
              </c:numCache>
            </c:numRef>
          </c:val>
          <c:extLst>
            <c:ext xmlns:c16="http://schemas.microsoft.com/office/drawing/2014/chart" uri="{C3380CC4-5D6E-409C-BE32-E72D297353CC}">
              <c16:uniqueId val="{00000002-CF97-42CB-9CF8-B4B27B3388E1}"/>
            </c:ext>
          </c:extLst>
        </c:ser>
        <c:ser>
          <c:idx val="2"/>
          <c:order val="3"/>
          <c:tx>
            <c:strRef>
              <c:f>Arkusz1!$E$1</c:f>
              <c:strCache>
                <c:ptCount val="1"/>
                <c:pt idx="0">
                  <c:v>nie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Arkusz1!$E$2</c:f>
              <c:numCache>
                <c:formatCode>0%</c:formatCode>
                <c:ptCount val="1"/>
              </c:numCache>
            </c:numRef>
          </c:val>
          <c:extLst>
            <c:ext xmlns:c16="http://schemas.microsoft.com/office/drawing/2014/chart" uri="{C3380CC4-5D6E-409C-BE32-E72D297353CC}">
              <c16:uniqueId val="{00000003-CF97-42CB-9CF8-B4B27B3388E1}"/>
            </c:ext>
          </c:extLst>
        </c:ser>
        <c:ser>
          <c:idx val="3"/>
          <c:order val="4"/>
          <c:tx>
            <c:strRef>
              <c:f>Arkusz1!$F$1</c:f>
              <c:strCache>
                <c:ptCount val="1"/>
                <c:pt idx="0">
                  <c:v>trudno powiedzieć</c:v>
                </c:pt>
              </c:strCache>
            </c:strRef>
          </c:tx>
          <c:spPr>
            <a:solidFill>
              <a:srgbClr val="595959"/>
            </a:solidFill>
          </c:spPr>
          <c:invertIfNegative val="0"/>
          <c:dLbls>
            <c:dLbl>
              <c:idx val="0"/>
              <c:layout>
                <c:manualLayout>
                  <c:x val="-1.602400281029177E-16"/>
                  <c:y val="0.1226860093787865"/>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F97-42CB-9CF8-B4B27B3388E1}"/>
                </c:ext>
              </c:extLst>
            </c:dLbl>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Arkusz1!$F$2</c:f>
              <c:numCache>
                <c:formatCode>0%</c:formatCode>
                <c:ptCount val="1"/>
              </c:numCache>
            </c:numRef>
          </c:val>
          <c:extLst>
            <c:ext xmlns:c16="http://schemas.microsoft.com/office/drawing/2014/chart" uri="{C3380CC4-5D6E-409C-BE32-E72D297353CC}">
              <c16:uniqueId val="{00000005-CF97-42CB-9CF8-B4B27B3388E1}"/>
            </c:ext>
          </c:extLst>
        </c:ser>
        <c:dLbls>
          <c:showLegendKey val="0"/>
          <c:showVal val="1"/>
          <c:showCatName val="0"/>
          <c:showSerName val="0"/>
          <c:showPercent val="0"/>
          <c:showBubbleSize val="0"/>
        </c:dLbls>
        <c:gapWidth val="100"/>
        <c:overlap val="100"/>
        <c:axId val="803267712"/>
        <c:axId val="803273592"/>
      </c:barChart>
      <c:catAx>
        <c:axId val="803267712"/>
        <c:scaling>
          <c:orientation val="maxMin"/>
        </c:scaling>
        <c:delete val="0"/>
        <c:axPos val="l"/>
        <c:numFmt formatCode="0" sourceLinked="1"/>
        <c:majorTickMark val="none"/>
        <c:minorTickMark val="none"/>
        <c:tickLblPos val="nextTo"/>
        <c:spPr>
          <a:ln w="9572">
            <a:noFill/>
          </a:ln>
        </c:spPr>
        <c:txPr>
          <a:bodyPr rot="0" vert="horz"/>
          <a:lstStyle/>
          <a:p>
            <a:pPr>
              <a:defRPr/>
            </a:pPr>
            <a:endParaRPr lang="pl-PL"/>
          </a:p>
        </c:txPr>
        <c:crossAx val="803273592"/>
        <c:crosses val="autoZero"/>
        <c:auto val="1"/>
        <c:lblAlgn val="ctr"/>
        <c:lblOffset val="100"/>
        <c:tickLblSkip val="1"/>
        <c:tickMarkSkip val="1"/>
        <c:noMultiLvlLbl val="0"/>
      </c:catAx>
      <c:valAx>
        <c:axId val="803273592"/>
        <c:scaling>
          <c:orientation val="minMax"/>
        </c:scaling>
        <c:delete val="0"/>
        <c:axPos val="t"/>
        <c:numFmt formatCode="0%" sourceLinked="1"/>
        <c:majorTickMark val="none"/>
        <c:minorTickMark val="none"/>
        <c:tickLblPos val="none"/>
        <c:spPr>
          <a:ln w="9572">
            <a:noFill/>
          </a:ln>
        </c:spPr>
        <c:crossAx val="803267712"/>
        <c:crosses val="autoZero"/>
        <c:crossBetween val="between"/>
      </c:valAx>
      <c:spPr>
        <a:noFill/>
        <a:ln w="25527">
          <a:noFill/>
        </a:ln>
      </c:spPr>
    </c:plotArea>
    <c:legend>
      <c:legendPos val="r"/>
      <c:layout>
        <c:manualLayout>
          <c:xMode val="edge"/>
          <c:yMode val="edge"/>
          <c:x val="0"/>
          <c:y val="2.4866096260002617E-2"/>
          <c:w val="0.97488750521115886"/>
          <c:h val="0.86255992845846208"/>
        </c:manualLayout>
      </c:layout>
      <c:overlay val="0"/>
      <c:txPr>
        <a:bodyPr/>
        <a:lstStyle/>
        <a:p>
          <a:pPr algn="ctr">
            <a:defRPr lang="en-US" sz="1000" b="0" i="0" u="none" strike="noStrike" kern="1200" baseline="0">
              <a:solidFill>
                <a:srgbClr val="58595B"/>
              </a:solidFill>
              <a:latin typeface="+mn-lt"/>
              <a:ea typeface="Arial"/>
              <a:cs typeface="Arial"/>
            </a:defRPr>
          </a:pPr>
          <a:endParaRPr lang="pl-PL"/>
        </a:p>
      </c:txPr>
    </c:legend>
    <c:plotVisOnly val="1"/>
    <c:dispBlanksAs val="gap"/>
    <c:showDLblsOverMax val="0"/>
  </c:chart>
  <c:spPr>
    <a:noFill/>
    <a:ln>
      <a:noFill/>
    </a:ln>
  </c:spPr>
  <c:txPr>
    <a:bodyPr/>
    <a:lstStyle/>
    <a:p>
      <a:pPr>
        <a:defRPr sz="900" b="0" i="0" u="none" strike="noStrike" baseline="0">
          <a:solidFill>
            <a:schemeClr val="tx1"/>
          </a:solidFill>
          <a:latin typeface="+mj-lt"/>
          <a:ea typeface="Arial"/>
          <a:cs typeface="Arial"/>
        </a:defRPr>
      </a:pPr>
      <a:endParaRPr lang="pl-PL"/>
    </a:p>
  </c:txPr>
  <c:externalData r:id="rId2">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5.2374589663647914E-2"/>
          <c:w val="0.57278138136168966"/>
          <c:h val="0.90937958793157492"/>
        </c:manualLayout>
      </c:layout>
      <c:pie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8B4A-4B17-9707-17A841B9749E}"/>
              </c:ext>
            </c:extLst>
          </c:dPt>
          <c:dPt>
            <c:idx val="1"/>
            <c:bubble3D val="0"/>
            <c:spPr>
              <a:solidFill>
                <a:schemeClr val="bg1">
                  <a:lumMod val="85000"/>
                </a:schemeClr>
              </a:solidFill>
              <a:ln w="19050">
                <a:solidFill>
                  <a:schemeClr val="bg1"/>
                </a:solidFill>
              </a:ln>
              <a:effectLst/>
            </c:spPr>
            <c:extLst>
              <c:ext xmlns:c16="http://schemas.microsoft.com/office/drawing/2014/chart" uri="{C3380CC4-5D6E-409C-BE32-E72D297353CC}">
                <c16:uniqueId val="{00000003-8B4A-4B17-9707-17A841B9749E}"/>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8B4A-4B17-9707-17A841B9749E}"/>
              </c:ext>
            </c:extLst>
          </c:dPt>
          <c:dLbls>
            <c:dLbl>
              <c:idx val="0"/>
              <c:layout>
                <c:manualLayout>
                  <c:x val="-0.19812868014665036"/>
                  <c:y val="-0.14873967323223344"/>
                </c:manualLayout>
              </c:layout>
              <c:spPr>
                <a:noFill/>
                <a:ln>
                  <a:noFill/>
                </a:ln>
                <a:effectLst/>
              </c:spPr>
              <c:txPr>
                <a:bodyPr rot="0" spcFirstLastPara="1" vertOverflow="ellipsis" vert="horz" wrap="square" lIns="38100" tIns="19050" rIns="38100" bIns="19050" anchor="ctr" anchorCtr="1">
                  <a:noAutofit/>
                </a:bodyPr>
                <a:lstStyle/>
                <a:p>
                  <a:pPr>
                    <a:defRPr sz="24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53636625759786527"/>
                      <c:h val="0.36615809466195803"/>
                    </c:manualLayout>
                  </c15:layout>
                </c:ext>
                <c:ext xmlns:c16="http://schemas.microsoft.com/office/drawing/2014/chart" uri="{C3380CC4-5D6E-409C-BE32-E72D297353CC}">
                  <c16:uniqueId val="{00000001-8B4A-4B17-9707-17A841B9749E}"/>
                </c:ext>
              </c:extLst>
            </c:dLbl>
            <c:dLbl>
              <c:idx val="1"/>
              <c:delete val="1"/>
              <c:extLst>
                <c:ext xmlns:c15="http://schemas.microsoft.com/office/drawing/2012/chart" uri="{CE6537A1-D6FC-4f65-9D91-7224C49458BB}"/>
                <c:ext xmlns:c16="http://schemas.microsoft.com/office/drawing/2014/chart" uri="{C3380CC4-5D6E-409C-BE32-E72D297353CC}">
                  <c16:uniqueId val="{00000003-8B4A-4B17-9707-17A841B9749E}"/>
                </c:ext>
              </c:extLst>
            </c:dLbl>
            <c:dLbl>
              <c:idx val="2"/>
              <c:layout>
                <c:manualLayout>
                  <c:x val="6.9003396842251291E-2"/>
                  <c:y val="8.256962421452206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B4A-4B17-9707-17A841B9749E}"/>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pl-PL"/>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Arkusz1!$A$2:$A$3</c:f>
              <c:strCache>
                <c:ptCount val="2"/>
                <c:pt idx="0">
                  <c:v>tak</c:v>
                </c:pt>
                <c:pt idx="1">
                  <c:v>nie </c:v>
                </c:pt>
              </c:strCache>
            </c:strRef>
          </c:cat>
          <c:val>
            <c:numRef>
              <c:f>Arkusz1!$B$2:$B$3</c:f>
              <c:numCache>
                <c:formatCode>###0%</c:formatCode>
                <c:ptCount val="2"/>
                <c:pt idx="0">
                  <c:v>0.94</c:v>
                </c:pt>
                <c:pt idx="1">
                  <c:v>6.0000000000000053E-2</c:v>
                </c:pt>
              </c:numCache>
            </c:numRef>
          </c:val>
          <c:extLst>
            <c:ext xmlns:c16="http://schemas.microsoft.com/office/drawing/2014/chart" uri="{C3380CC4-5D6E-409C-BE32-E72D297353CC}">
              <c16:uniqueId val="{00000006-8B4A-4B17-9707-17A841B9749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194393940968073E-2"/>
          <c:y val="3.5975052025635328E-3"/>
          <c:w val="0.5839698502903804"/>
          <c:h val="0.97384614127206048"/>
        </c:manualLayout>
      </c:layout>
      <c:barChart>
        <c:barDir val="bar"/>
        <c:grouping val="clustered"/>
        <c:varyColors val="0"/>
        <c:ser>
          <c:idx val="0"/>
          <c:order val="0"/>
          <c:tx>
            <c:strRef>
              <c:f>Arkusz1!$C$3</c:f>
              <c:strCache>
                <c:ptCount val="1"/>
                <c:pt idx="0">
                  <c:v>Ogółem</c:v>
                </c:pt>
              </c:strCache>
            </c:strRef>
          </c:tx>
          <c:spPr>
            <a:solidFill>
              <a:schemeClr val="accent1"/>
            </a:solidFill>
            <a:ln w="3175">
              <a:noFill/>
            </a:ln>
            <a:effectLst/>
          </c:spPr>
          <c:invertIfNegative val="0"/>
          <c:dPt>
            <c:idx val="0"/>
            <c:invertIfNegative val="0"/>
            <c:bubble3D val="0"/>
            <c:extLst>
              <c:ext xmlns:c16="http://schemas.microsoft.com/office/drawing/2014/chart" uri="{C3380CC4-5D6E-409C-BE32-E72D297353CC}">
                <c16:uniqueId val="{00000000-E30D-4B01-BE64-517685704A26}"/>
              </c:ext>
            </c:extLst>
          </c:dPt>
          <c:dPt>
            <c:idx val="1"/>
            <c:invertIfNegative val="0"/>
            <c:bubble3D val="0"/>
            <c:extLst>
              <c:ext xmlns:c16="http://schemas.microsoft.com/office/drawing/2014/chart" uri="{C3380CC4-5D6E-409C-BE32-E72D297353CC}">
                <c16:uniqueId val="{00000001-E30D-4B01-BE64-517685704A26}"/>
              </c:ext>
            </c:extLst>
          </c:dPt>
          <c:dPt>
            <c:idx val="2"/>
            <c:invertIfNegative val="0"/>
            <c:bubble3D val="0"/>
            <c:extLst>
              <c:ext xmlns:c16="http://schemas.microsoft.com/office/drawing/2014/chart" uri="{C3380CC4-5D6E-409C-BE32-E72D297353CC}">
                <c16:uniqueId val="{00000002-E30D-4B01-BE64-517685704A26}"/>
              </c:ext>
            </c:extLst>
          </c:dPt>
          <c:dPt>
            <c:idx val="4"/>
            <c:invertIfNegative val="0"/>
            <c:bubble3D val="0"/>
            <c:extLst>
              <c:ext xmlns:c16="http://schemas.microsoft.com/office/drawing/2014/chart" uri="{C3380CC4-5D6E-409C-BE32-E72D297353CC}">
                <c16:uniqueId val="{00000004-E30D-4B01-BE64-517685704A26}"/>
              </c:ext>
            </c:extLst>
          </c:dPt>
          <c:dPt>
            <c:idx val="5"/>
            <c:invertIfNegative val="0"/>
            <c:bubble3D val="0"/>
            <c:extLst>
              <c:ext xmlns:c16="http://schemas.microsoft.com/office/drawing/2014/chart" uri="{C3380CC4-5D6E-409C-BE32-E72D297353CC}">
                <c16:uniqueId val="{00000005-E30D-4B01-BE64-517685704A26}"/>
              </c:ext>
            </c:extLst>
          </c:dPt>
          <c:dPt>
            <c:idx val="6"/>
            <c:invertIfNegative val="0"/>
            <c:bubble3D val="0"/>
            <c:extLst>
              <c:ext xmlns:c16="http://schemas.microsoft.com/office/drawing/2014/chart" uri="{C3380CC4-5D6E-409C-BE32-E72D297353CC}">
                <c16:uniqueId val="{00000006-E30D-4B01-BE64-517685704A26}"/>
              </c:ext>
            </c:extLst>
          </c:dPt>
          <c:dPt>
            <c:idx val="8"/>
            <c:invertIfNegative val="0"/>
            <c:bubble3D val="0"/>
            <c:spPr>
              <a:solidFill>
                <a:schemeClr val="bg1">
                  <a:lumMod val="75000"/>
                </a:schemeClr>
              </a:solidFill>
              <a:ln w="3175">
                <a:noFill/>
              </a:ln>
              <a:effectLst/>
            </c:spPr>
            <c:extLst>
              <c:ext xmlns:c16="http://schemas.microsoft.com/office/drawing/2014/chart" uri="{C3380CC4-5D6E-409C-BE32-E72D297353CC}">
                <c16:uniqueId val="{0000000C-E30D-4B01-BE64-517685704A26}"/>
              </c:ext>
            </c:extLst>
          </c:dPt>
          <c:dPt>
            <c:idx val="9"/>
            <c:invertIfNegative val="0"/>
            <c:bubble3D val="0"/>
            <c:spPr>
              <a:solidFill>
                <a:schemeClr val="tx1"/>
              </a:solidFill>
              <a:ln w="3175">
                <a:noFill/>
              </a:ln>
              <a:effectLst/>
            </c:spPr>
            <c:extLst>
              <c:ext xmlns:c16="http://schemas.microsoft.com/office/drawing/2014/chart" uri="{C3380CC4-5D6E-409C-BE32-E72D297353CC}">
                <c16:uniqueId val="{0000000B-E30D-4B01-BE64-517685704A26}"/>
              </c:ext>
            </c:extLst>
          </c:dPt>
          <c:dPt>
            <c:idx val="10"/>
            <c:invertIfNegative val="0"/>
            <c:bubble3D val="0"/>
            <c:extLst>
              <c:ext xmlns:c16="http://schemas.microsoft.com/office/drawing/2014/chart" uri="{C3380CC4-5D6E-409C-BE32-E72D297353CC}">
                <c16:uniqueId val="{00000007-E30D-4B01-BE64-517685704A26}"/>
              </c:ext>
            </c:extLst>
          </c:dPt>
          <c:dPt>
            <c:idx val="11"/>
            <c:invertIfNegative val="0"/>
            <c:bubble3D val="0"/>
            <c:extLst>
              <c:ext xmlns:c16="http://schemas.microsoft.com/office/drawing/2014/chart" uri="{C3380CC4-5D6E-409C-BE32-E72D297353CC}">
                <c16:uniqueId val="{00000008-E30D-4B01-BE64-517685704A26}"/>
              </c:ext>
            </c:extLst>
          </c:dPt>
          <c:dLbls>
            <c:dLbl>
              <c:idx val="0"/>
              <c:spPr>
                <a:noFill/>
                <a:ln>
                  <a:noFill/>
                </a:ln>
                <a:effectLst/>
              </c:spPr>
              <c:txPr>
                <a:bodyPr wrap="square" lIns="38100" tIns="19050" rIns="38100" bIns="19050" anchor="ctr">
                  <a:noAutofit/>
                </a:bodyPr>
                <a:lstStyle/>
                <a:p>
                  <a:pPr>
                    <a:defRPr sz="1050">
                      <a:solidFill>
                        <a:schemeClr val="tx1"/>
                      </a:solidFill>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30D-4B01-BE64-517685704A26}"/>
                </c:ext>
              </c:extLst>
            </c:dLbl>
            <c:dLbl>
              <c:idx val="4"/>
              <c:layout>
                <c:manualLayout>
                  <c:x val="-3.9582922090740033E-2"/>
                  <c:y val="2.7413272629382421E-7"/>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737764017744898"/>
                      <c:h val="0.22699105927006721"/>
                    </c:manualLayout>
                  </c15:layout>
                </c:ext>
                <c:ext xmlns:c16="http://schemas.microsoft.com/office/drawing/2014/chart" uri="{C3380CC4-5D6E-409C-BE32-E72D297353CC}">
                  <c16:uniqueId val="{00000004-E30D-4B01-BE64-517685704A26}"/>
                </c:ext>
              </c:extLst>
            </c:dLbl>
            <c:spPr>
              <a:noFill/>
              <a:ln>
                <a:noFill/>
              </a:ln>
              <a:effectLst/>
            </c:spPr>
            <c:txPr>
              <a:bodyPr wrap="square" lIns="38100" tIns="19050" rIns="38100" bIns="19050" anchor="ctr">
                <a:spAutoFit/>
              </a:bodyPr>
              <a:lstStyle/>
              <a:p>
                <a:pPr>
                  <a:defRPr sz="1050">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Arkusz1!$B$4:$B$13</c:f>
              <c:strCache>
                <c:ptCount val="10"/>
                <c:pt idx="0">
                  <c:v>ze względu na szkodliwe skutki dla środowiska</c:v>
                </c:pt>
                <c:pt idx="1">
                  <c:v>ze względu na szkodliwe skutki dla zdrowia ludzkiego</c:v>
                </c:pt>
                <c:pt idx="2">
                  <c:v>ze względu na zmiany zachodzące w klimacie</c:v>
                </c:pt>
                <c:pt idx="3">
                  <c:v>aby przyszłym pokoleniom żyło się lepiej</c:v>
                </c:pt>
                <c:pt idx="4">
                  <c:v>ze względu na zbyt wysoki wskaźnik emisji</c:v>
                </c:pt>
                <c:pt idx="5">
                  <c:v>to nasz obowiązek, każdy kraj powienien o to zadbać dla naszego dobra</c:v>
                </c:pt>
                <c:pt idx="6">
                  <c:v>należy respektować zobowiązania międzynarodowe</c:v>
                </c:pt>
                <c:pt idx="7">
                  <c:v>żeby dać przykład innym państwom</c:v>
                </c:pt>
                <c:pt idx="8">
                  <c:v>z innego powodu</c:v>
                </c:pt>
                <c:pt idx="9">
                  <c:v>trudno powiedzieć</c:v>
                </c:pt>
              </c:strCache>
            </c:strRef>
          </c:cat>
          <c:val>
            <c:numRef>
              <c:f>Arkusz1!$C$4:$C$13</c:f>
              <c:numCache>
                <c:formatCode>###0%</c:formatCode>
                <c:ptCount val="10"/>
                <c:pt idx="0">
                  <c:v>0.46530056373045708</c:v>
                </c:pt>
                <c:pt idx="1">
                  <c:v>0.13091908714046699</c:v>
                </c:pt>
                <c:pt idx="2">
                  <c:v>0.1015547723129346</c:v>
                </c:pt>
                <c:pt idx="3">
                  <c:v>7.6949190354415595E-2</c:v>
                </c:pt>
                <c:pt idx="4">
                  <c:v>5.6367282364184493E-2</c:v>
                </c:pt>
                <c:pt idx="5">
                  <c:v>3.7942270775365813E-2</c:v>
                </c:pt>
                <c:pt idx="6">
                  <c:v>2.7768082523010308E-2</c:v>
                </c:pt>
                <c:pt idx="7">
                  <c:v>2.2611802746325148E-2</c:v>
                </c:pt>
                <c:pt idx="8">
                  <c:v>3.2733957776040316E-2</c:v>
                </c:pt>
                <c:pt idx="9">
                  <c:v>4.7852990276798263E-2</c:v>
                </c:pt>
              </c:numCache>
            </c:numRef>
          </c:val>
          <c:extLst>
            <c:ext xmlns:c16="http://schemas.microsoft.com/office/drawing/2014/chart" uri="{C3380CC4-5D6E-409C-BE32-E72D297353CC}">
              <c16:uniqueId val="{00000009-E30D-4B01-BE64-517685704A26}"/>
            </c:ext>
          </c:extLst>
        </c:ser>
        <c:dLbls>
          <c:dLblPos val="outEnd"/>
          <c:showLegendKey val="0"/>
          <c:showVal val="1"/>
          <c:showCatName val="0"/>
          <c:showSerName val="0"/>
          <c:showPercent val="0"/>
          <c:showBubbleSize val="0"/>
        </c:dLbls>
        <c:gapWidth val="80"/>
        <c:axId val="803272416"/>
        <c:axId val="803270848"/>
      </c:barChart>
      <c:catAx>
        <c:axId val="803272416"/>
        <c:scaling>
          <c:orientation val="maxMin"/>
        </c:scaling>
        <c:delete val="1"/>
        <c:axPos val="l"/>
        <c:numFmt formatCode="0.00%" sourceLinked="0"/>
        <c:majorTickMark val="none"/>
        <c:minorTickMark val="none"/>
        <c:tickLblPos val="nextTo"/>
        <c:crossAx val="803270848"/>
        <c:crosses val="autoZero"/>
        <c:auto val="1"/>
        <c:lblAlgn val="ctr"/>
        <c:lblOffset val="100"/>
        <c:noMultiLvlLbl val="0"/>
      </c:catAx>
      <c:valAx>
        <c:axId val="803270848"/>
        <c:scaling>
          <c:orientation val="minMax"/>
        </c:scaling>
        <c:delete val="1"/>
        <c:axPos val="b"/>
        <c:numFmt formatCode="####%" sourceLinked="0"/>
        <c:majorTickMark val="out"/>
        <c:minorTickMark val="none"/>
        <c:tickLblPos val="nextTo"/>
        <c:crossAx val="803272416"/>
        <c:crosses val="max"/>
        <c:crossBetween val="between"/>
      </c:valAx>
    </c:plotArea>
    <c:plotVisOnly val="1"/>
    <c:dispBlanksAs val="gap"/>
    <c:showDLblsOverMax val="0"/>
  </c:chart>
  <c:txPr>
    <a:bodyPr/>
    <a:lstStyle/>
    <a:p>
      <a:pPr>
        <a:defRPr sz="1800"/>
      </a:pPr>
      <a:endParaRPr lang="pl-PL"/>
    </a:p>
  </c:txPr>
  <c:externalData r:id="rId1">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2013</c:v>
                </c:pt>
              </c:strCache>
            </c:strRef>
          </c:tx>
          <c:spPr>
            <a:solidFill>
              <a:srgbClr val="42BEBD">
                <a:lumMod val="20000"/>
                <a:lumOff val="80000"/>
              </a:srgbClr>
            </a:solidFill>
            <a:ln w="3175">
              <a:noFill/>
            </a:ln>
            <a:effectLst/>
          </c:spPr>
          <c:invertIfNegative val="0"/>
          <c:dPt>
            <c:idx val="0"/>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1-0157-45A6-91CD-1F6FC20FC1D8}"/>
              </c:ext>
            </c:extLst>
          </c:dPt>
          <c:dPt>
            <c:idx val="1"/>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3-0157-45A6-91CD-1F6FC20FC1D8}"/>
              </c:ext>
            </c:extLst>
          </c:dPt>
          <c:dPt>
            <c:idx val="2"/>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5-0157-45A6-91CD-1F6FC20FC1D8}"/>
              </c:ext>
            </c:extLst>
          </c:dPt>
          <c:dPt>
            <c:idx val="3"/>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7-0157-45A6-91CD-1F6FC20FC1D8}"/>
              </c:ext>
            </c:extLst>
          </c:dPt>
          <c:dPt>
            <c:idx val="4"/>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9-0157-45A6-91CD-1F6FC20FC1D8}"/>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 ze względu na szkodliwe skutki dla środowiska, np. podwyższenie globalnej temperatury</c:v>
                </c:pt>
                <c:pt idx="1">
                  <c:v> ze względu na szkodliwe skutki dla zdrowia ludzkiego, np. choroby zakaźne</c:v>
                </c:pt>
                <c:pt idx="2">
                  <c:v>ze względu na zmiany zachodzące w klimacie</c:v>
                </c:pt>
                <c:pt idx="3">
                  <c:v> aby przyszłym pokoleniom żyło się lepiej</c:v>
                </c:pt>
                <c:pt idx="4">
                  <c:v>ze względu na zbyt wysoki wskaźnik emisji</c:v>
                </c:pt>
                <c:pt idx="5">
                  <c:v>to nasz obowiązek, każdy kraj powienien o to zadbać dla naszego dobra</c:v>
                </c:pt>
                <c:pt idx="6">
                  <c:v> należy respektować zobowiązania międzynarodowe, np. wobec Unii Europejskiej</c:v>
                </c:pt>
                <c:pt idx="7">
                  <c:v> żeby dać przykład innym państwom</c:v>
                </c:pt>
                <c:pt idx="8">
                  <c:v> inne</c:v>
                </c:pt>
                <c:pt idx="9">
                  <c:v> trudno powiedzieć</c:v>
                </c:pt>
              </c:strCache>
            </c:strRef>
          </c:cat>
          <c:val>
            <c:numRef>
              <c:f>Arkusz1!$B$4:$B$13</c:f>
              <c:numCache>
                <c:formatCode>0</c:formatCode>
                <c:ptCount val="10"/>
                <c:pt idx="0">
                  <c:v>23.327841625550999</c:v>
                </c:pt>
                <c:pt idx="1">
                  <c:v>15.144992883639999</c:v>
                </c:pt>
                <c:pt idx="3">
                  <c:v>34.980897359884302</c:v>
                </c:pt>
                <c:pt idx="6">
                  <c:v>11.8854232955665</c:v>
                </c:pt>
                <c:pt idx="7">
                  <c:v>9.6606146476771499</c:v>
                </c:pt>
                <c:pt idx="8">
                  <c:v>2.4381457964247897</c:v>
                </c:pt>
                <c:pt idx="9">
                  <c:v>2.5620843912563198</c:v>
                </c:pt>
              </c:numCache>
            </c:numRef>
          </c:val>
          <c:extLst>
            <c:ext xmlns:c16="http://schemas.microsoft.com/office/drawing/2014/chart" uri="{C3380CC4-5D6E-409C-BE32-E72D297353CC}">
              <c16:uniqueId val="{0000000A-0157-45A6-91CD-1F6FC20FC1D8}"/>
            </c:ext>
          </c:extLst>
        </c:ser>
        <c:ser>
          <c:idx val="1"/>
          <c:order val="1"/>
          <c:tx>
            <c:strRef>
              <c:f>Arkusz1!$C$3</c:f>
              <c:strCache>
                <c:ptCount val="1"/>
                <c:pt idx="0">
                  <c:v>2014</c:v>
                </c:pt>
              </c:strCache>
            </c:strRef>
          </c:tx>
          <c:spPr>
            <a:solidFill>
              <a:srgbClr val="42BEBD">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 ze względu na szkodliwe skutki dla środowiska, np. podwyższenie globalnej temperatury</c:v>
                </c:pt>
                <c:pt idx="1">
                  <c:v> ze względu na szkodliwe skutki dla zdrowia ludzkiego, np. choroby zakaźne</c:v>
                </c:pt>
                <c:pt idx="2">
                  <c:v>ze względu na zmiany zachodzące w klimacie</c:v>
                </c:pt>
                <c:pt idx="3">
                  <c:v> aby przyszłym pokoleniom żyło się lepiej</c:v>
                </c:pt>
                <c:pt idx="4">
                  <c:v>ze względu na zbyt wysoki wskaźnik emisji</c:v>
                </c:pt>
                <c:pt idx="5">
                  <c:v>to nasz obowiązek, każdy kraj powienien o to zadbać dla naszego dobra</c:v>
                </c:pt>
                <c:pt idx="6">
                  <c:v> należy respektować zobowiązania międzynarodowe, np. wobec Unii Europejskiej</c:v>
                </c:pt>
                <c:pt idx="7">
                  <c:v> żeby dać przykład innym państwom</c:v>
                </c:pt>
                <c:pt idx="8">
                  <c:v> inne</c:v>
                </c:pt>
                <c:pt idx="9">
                  <c:v> trudno powiedzieć</c:v>
                </c:pt>
              </c:strCache>
            </c:strRef>
          </c:cat>
          <c:val>
            <c:numRef>
              <c:f>Arkusz1!$C$4:$C$13</c:f>
              <c:numCache>
                <c:formatCode>0</c:formatCode>
                <c:ptCount val="10"/>
                <c:pt idx="0">
                  <c:v>25.067385444743902</c:v>
                </c:pt>
                <c:pt idx="1">
                  <c:v>15.229110512129401</c:v>
                </c:pt>
                <c:pt idx="3">
                  <c:v>36.927223719676498</c:v>
                </c:pt>
                <c:pt idx="6">
                  <c:v>9.7035040431266903</c:v>
                </c:pt>
                <c:pt idx="7">
                  <c:v>8.2210242587601101</c:v>
                </c:pt>
                <c:pt idx="8">
                  <c:v>0.80862533692722394</c:v>
                </c:pt>
                <c:pt idx="9">
                  <c:v>4.0431266846361194</c:v>
                </c:pt>
              </c:numCache>
            </c:numRef>
          </c:val>
          <c:extLst>
            <c:ext xmlns:c16="http://schemas.microsoft.com/office/drawing/2014/chart" uri="{C3380CC4-5D6E-409C-BE32-E72D297353CC}">
              <c16:uniqueId val="{0000000B-0157-45A6-91CD-1F6FC20FC1D8}"/>
            </c:ext>
          </c:extLst>
        </c:ser>
        <c:ser>
          <c:idx val="2"/>
          <c:order val="2"/>
          <c:tx>
            <c:strRef>
              <c:f>Arkusz1!$D$3</c:f>
              <c:strCache>
                <c:ptCount val="1"/>
                <c:pt idx="0">
                  <c:v>2018</c:v>
                </c:pt>
              </c:strCache>
            </c:strRef>
          </c:tx>
          <c:spPr>
            <a:solidFill>
              <a:srgbClr val="635D8C">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 ze względu na szkodliwe skutki dla środowiska, np. podwyższenie globalnej temperatury</c:v>
                </c:pt>
                <c:pt idx="1">
                  <c:v> ze względu na szkodliwe skutki dla zdrowia ludzkiego, np. choroby zakaźne</c:v>
                </c:pt>
                <c:pt idx="2">
                  <c:v>ze względu na zmiany zachodzące w klimacie</c:v>
                </c:pt>
                <c:pt idx="3">
                  <c:v> aby przyszłym pokoleniom żyło się lepiej</c:v>
                </c:pt>
                <c:pt idx="4">
                  <c:v>ze względu na zbyt wysoki wskaźnik emisji</c:v>
                </c:pt>
                <c:pt idx="5">
                  <c:v>to nasz obowiązek, każdy kraj powienien o to zadbać dla naszego dobra</c:v>
                </c:pt>
                <c:pt idx="6">
                  <c:v> należy respektować zobowiązania międzynarodowe, np. wobec Unii Europejskiej</c:v>
                </c:pt>
                <c:pt idx="7">
                  <c:v> żeby dać przykład innym państwom</c:v>
                </c:pt>
                <c:pt idx="8">
                  <c:v> inne</c:v>
                </c:pt>
                <c:pt idx="9">
                  <c:v> trudno powiedzieć</c:v>
                </c:pt>
              </c:strCache>
            </c:strRef>
          </c:cat>
          <c:val>
            <c:numRef>
              <c:f>Arkusz1!$D$4:$D$13</c:f>
              <c:numCache>
                <c:formatCode>0</c:formatCode>
                <c:ptCount val="10"/>
                <c:pt idx="0">
                  <c:v>28.999999999999996</c:v>
                </c:pt>
                <c:pt idx="1">
                  <c:v>20</c:v>
                </c:pt>
                <c:pt idx="3">
                  <c:v>36</c:v>
                </c:pt>
                <c:pt idx="6">
                  <c:v>8</c:v>
                </c:pt>
                <c:pt idx="7">
                  <c:v>5</c:v>
                </c:pt>
                <c:pt idx="8">
                  <c:v>0</c:v>
                </c:pt>
                <c:pt idx="9">
                  <c:v>1</c:v>
                </c:pt>
              </c:numCache>
            </c:numRef>
          </c:val>
          <c:extLst>
            <c:ext xmlns:c16="http://schemas.microsoft.com/office/drawing/2014/chart" uri="{C3380CC4-5D6E-409C-BE32-E72D297353CC}">
              <c16:uniqueId val="{0000000C-0157-45A6-91CD-1F6FC20FC1D8}"/>
            </c:ext>
          </c:extLst>
        </c:ser>
        <c:ser>
          <c:idx val="3"/>
          <c:order val="3"/>
          <c:tx>
            <c:strRef>
              <c:f>Arkusz1!$E$3</c:f>
              <c:strCache>
                <c:ptCount val="1"/>
                <c:pt idx="0">
                  <c:v>2020</c:v>
                </c:pt>
              </c:strCache>
            </c:strRef>
          </c:tx>
          <c:spPr>
            <a:solidFill>
              <a:srgbClr val="635D8C"/>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 ze względu na szkodliwe skutki dla środowiska, np. podwyższenie globalnej temperatury</c:v>
                </c:pt>
                <c:pt idx="1">
                  <c:v> ze względu na szkodliwe skutki dla zdrowia ludzkiego, np. choroby zakaźne</c:v>
                </c:pt>
                <c:pt idx="2">
                  <c:v>ze względu na zmiany zachodzące w klimacie</c:v>
                </c:pt>
                <c:pt idx="3">
                  <c:v> aby przyszłym pokoleniom żyło się lepiej</c:v>
                </c:pt>
                <c:pt idx="4">
                  <c:v>ze względu na zbyt wysoki wskaźnik emisji</c:v>
                </c:pt>
                <c:pt idx="5">
                  <c:v>to nasz obowiązek, każdy kraj powienien o to zadbać dla naszego dobra</c:v>
                </c:pt>
                <c:pt idx="6">
                  <c:v> należy respektować zobowiązania międzynarodowe, np. wobec Unii Europejskiej</c:v>
                </c:pt>
                <c:pt idx="7">
                  <c:v> żeby dać przykład innym państwom</c:v>
                </c:pt>
                <c:pt idx="8">
                  <c:v> inne</c:v>
                </c:pt>
                <c:pt idx="9">
                  <c:v> trudno powiedzieć</c:v>
                </c:pt>
              </c:strCache>
            </c:strRef>
          </c:cat>
          <c:val>
            <c:numRef>
              <c:f>Arkusz1!$E$4:$E$13</c:f>
              <c:numCache>
                <c:formatCode>###0.0</c:formatCode>
                <c:ptCount val="10"/>
                <c:pt idx="0">
                  <c:v>46.53005637304571</c:v>
                </c:pt>
                <c:pt idx="1">
                  <c:v>13.091908714046699</c:v>
                </c:pt>
                <c:pt idx="2">
                  <c:v>10.15547723129346</c:v>
                </c:pt>
                <c:pt idx="3">
                  <c:v>7.6949190354415595</c:v>
                </c:pt>
                <c:pt idx="4">
                  <c:v>5.636728236418449</c:v>
                </c:pt>
                <c:pt idx="5">
                  <c:v>3.7942270775365814</c:v>
                </c:pt>
                <c:pt idx="6">
                  <c:v>2.7768082523010307</c:v>
                </c:pt>
                <c:pt idx="7">
                  <c:v>2.2611802746325149</c:v>
                </c:pt>
                <c:pt idx="8">
                  <c:v>3.2733957776040317</c:v>
                </c:pt>
                <c:pt idx="9">
                  <c:v>4.7852990276798266</c:v>
                </c:pt>
              </c:numCache>
            </c:numRef>
          </c:val>
          <c:extLst>
            <c:ext xmlns:c16="http://schemas.microsoft.com/office/drawing/2014/chart" uri="{C3380CC4-5D6E-409C-BE32-E72D297353CC}">
              <c16:uniqueId val="{0000000D-0157-45A6-91CD-1F6FC20FC1D8}"/>
            </c:ext>
          </c:extLst>
        </c:ser>
        <c:dLbls>
          <c:showLegendKey val="0"/>
          <c:showVal val="1"/>
          <c:showCatName val="0"/>
          <c:showSerName val="0"/>
          <c:showPercent val="0"/>
          <c:showBubbleSize val="0"/>
        </c:dLbls>
        <c:gapWidth val="231"/>
        <c:overlap val="-10"/>
        <c:axId val="671613392"/>
        <c:axId val="671613784"/>
      </c:barChart>
      <c:catAx>
        <c:axId val="671613392"/>
        <c:scaling>
          <c:orientation val="minMax"/>
        </c:scaling>
        <c:delete val="1"/>
        <c:axPos val="b"/>
        <c:numFmt formatCode="General" sourceLinked="1"/>
        <c:majorTickMark val="out"/>
        <c:minorTickMark val="none"/>
        <c:tickLblPos val="nextTo"/>
        <c:crossAx val="671613784"/>
        <c:crosses val="autoZero"/>
        <c:auto val="1"/>
        <c:lblAlgn val="ctr"/>
        <c:lblOffset val="100"/>
        <c:noMultiLvlLbl val="0"/>
      </c:catAx>
      <c:valAx>
        <c:axId val="671613784"/>
        <c:scaling>
          <c:orientation val="minMax"/>
          <c:min val="0"/>
        </c:scaling>
        <c:delete val="1"/>
        <c:axPos val="l"/>
        <c:numFmt formatCode="0" sourceLinked="1"/>
        <c:majorTickMark val="out"/>
        <c:minorTickMark val="none"/>
        <c:tickLblPos val="nextTo"/>
        <c:crossAx val="671613392"/>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200" b="1"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6633667281"/>
          <c:y val="4.3500714317003053E-3"/>
          <c:w val="0.41537420261150343"/>
          <c:h val="0.19332207742904281"/>
        </c:manualLayout>
      </c:layout>
      <c:overlay val="0"/>
      <c:spPr>
        <a:noFill/>
        <a:ln>
          <a:noFill/>
        </a:ln>
        <a:effectLst/>
      </c:spPr>
      <c:txPr>
        <a:bodyPr rot="0" spcFirstLastPara="1" vertOverflow="ellipsis" vert="horz" wrap="square" anchor="ctr" anchorCtr="1"/>
        <a:lstStyle/>
        <a:p>
          <a:pPr algn="ctr">
            <a:defRPr lang="en-US" sz="900" b="0" i="0" u="none" strike="noStrike" kern="1200" baseline="0">
              <a:solidFill>
                <a:schemeClr val="tx1"/>
              </a:solidFill>
              <a:effectLst/>
              <a:latin typeface="+mj-lt"/>
              <a:ea typeface="+mn-ea"/>
              <a:cs typeface="+mn-cs"/>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8596149886201898"/>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chemeClr val="accent1"/>
              </a:solidFill>
              <a:ln w="6350">
                <a:solidFill>
                  <a:schemeClr val="bg1"/>
                </a:solidFill>
              </a:ln>
              <a:effectLst/>
            </c:spPr>
            <c:extLst>
              <c:ext xmlns:c16="http://schemas.microsoft.com/office/drawing/2014/chart" uri="{C3380CC4-5D6E-409C-BE32-E72D297353CC}">
                <c16:uniqueId val="{00000001-A74B-4A5F-96FE-F338666DDE82}"/>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A74B-4A5F-96FE-F338666DDE82}"/>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A74B-4A5F-96FE-F338666DDE82}"/>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A74B-4A5F-96FE-F338666DDE82}"/>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A74B-4A5F-96FE-F338666DDE82}"/>
              </c:ext>
            </c:extLst>
          </c:dPt>
          <c:dPt>
            <c:idx val="5"/>
            <c:bubble3D val="0"/>
            <c:spPr>
              <a:solidFill>
                <a:schemeClr val="tx1"/>
              </a:solidFill>
              <a:ln w="6350">
                <a:solidFill>
                  <a:schemeClr val="bg1"/>
                </a:solidFill>
              </a:ln>
              <a:effectLst/>
            </c:spPr>
            <c:extLst>
              <c:ext xmlns:c16="http://schemas.microsoft.com/office/drawing/2014/chart" uri="{C3380CC4-5D6E-409C-BE32-E72D297353CC}">
                <c16:uniqueId val="{0000000B-A74B-4A5F-96FE-F338666DDE82}"/>
              </c:ext>
            </c:extLst>
          </c:dPt>
          <c:dPt>
            <c:idx val="6"/>
            <c:bubble3D val="0"/>
            <c:spPr>
              <a:solidFill>
                <a:schemeClr val="tx1"/>
              </a:solidFill>
              <a:ln w="6350">
                <a:solidFill>
                  <a:schemeClr val="bg1"/>
                </a:solidFill>
              </a:ln>
              <a:effectLst/>
            </c:spPr>
            <c:extLst>
              <c:ext xmlns:c16="http://schemas.microsoft.com/office/drawing/2014/chart" uri="{C3380CC4-5D6E-409C-BE32-E72D297353CC}">
                <c16:uniqueId val="{0000000D-A74B-4A5F-96FE-F338666DDE82}"/>
              </c:ext>
            </c:extLst>
          </c:dPt>
          <c:dLbls>
            <c:dLbl>
              <c:idx val="0"/>
              <c:spPr>
                <a:noFill/>
                <a:ln>
                  <a:noFill/>
                </a:ln>
                <a:effectLst/>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1-A74B-4A5F-96FE-F338666DDE82}"/>
                </c:ext>
              </c:extLst>
            </c:dLbl>
            <c:dLbl>
              <c:idx val="1"/>
              <c:spPr>
                <a:noFill/>
                <a:ln>
                  <a:noFill/>
                </a:ln>
                <a:effectLst/>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3-A74B-4A5F-96FE-F338666DDE82}"/>
                </c:ext>
              </c:extLst>
            </c:dLbl>
            <c:dLbl>
              <c:idx val="2"/>
              <c:spPr>
                <a:noFill/>
                <a:ln>
                  <a:noFill/>
                </a:ln>
                <a:effectLst/>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5-A74B-4A5F-96FE-F338666DDE82}"/>
                </c:ext>
              </c:extLst>
            </c:dLbl>
            <c:dLbl>
              <c:idx val="3"/>
              <c:spPr>
                <a:noFill/>
                <a:ln>
                  <a:noFill/>
                </a:ln>
                <a:effectLst/>
              </c:spPr>
              <c:txPr>
                <a:bodyPr wrap="square" lIns="38100" tIns="19050" rIns="38100" bIns="19050" anchor="ctr">
                  <a:spAutoFit/>
                </a:bodyPr>
                <a:lstStyle/>
                <a:p>
                  <a:pPr>
                    <a:defRPr sz="900">
                      <a:solidFill>
                        <a:schemeClr val="tx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7-A74B-4A5F-96FE-F338666DDE82}"/>
                </c:ext>
              </c:extLst>
            </c:dLbl>
            <c:dLbl>
              <c:idx val="4"/>
              <c:layout>
                <c:manualLayout>
                  <c:x val="-7.6690682323644543E-3"/>
                  <c:y val="-7.3496178488073657E-3"/>
                </c:manualLayout>
              </c:layout>
              <c:spPr>
                <a:noFill/>
                <a:ln>
                  <a:noFill/>
                </a:ln>
                <a:effectLst/>
              </c:spPr>
              <c:txPr>
                <a:bodyPr wrap="square" lIns="38100" tIns="19050" rIns="38100" bIns="19050" anchor="ctr">
                  <a:spAutoFit/>
                </a:bodyPr>
                <a:lstStyle/>
                <a:p>
                  <a:pPr>
                    <a:defRPr sz="900">
                      <a:solidFill>
                        <a:schemeClr val="tx1"/>
                      </a:solidFill>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A74B-4A5F-96FE-F338666DDE82}"/>
                </c:ext>
              </c:extLst>
            </c:dLbl>
            <c:dLbl>
              <c:idx val="5"/>
              <c:layout>
                <c:manualLayout>
                  <c:x val="2.8671143711696035E-2"/>
                  <c:y val="-0.14699206762111389"/>
                </c:manualLayout>
              </c:layout>
              <c:spPr>
                <a:noFill/>
                <a:ln>
                  <a:noFill/>
                </a:ln>
                <a:effectLst/>
              </c:spPr>
              <c:txPr>
                <a:bodyPr wrap="square" lIns="38100" tIns="19050" rIns="38100" bIns="19050" anchor="ctr">
                  <a:noAutofit/>
                </a:bodyPr>
                <a:lstStyle/>
                <a:p>
                  <a:pPr>
                    <a:defRPr sz="900"/>
                  </a:pPr>
                  <a:endParaRPr lang="pl-PL"/>
                </a:p>
              </c:txPr>
              <c:showLegendKey val="0"/>
              <c:showVal val="1"/>
              <c:showCatName val="0"/>
              <c:showSerName val="0"/>
              <c:showPercent val="0"/>
              <c:showBubbleSize val="0"/>
              <c:extLst>
                <c:ext xmlns:c15="http://schemas.microsoft.com/office/drawing/2012/chart" uri="{CE6537A1-D6FC-4f65-9D91-7224C49458BB}">
                  <c15:layout>
                    <c:manualLayout>
                      <c:w val="0.10282741033681703"/>
                      <c:h val="0.10311513841876732"/>
                    </c:manualLayout>
                  </c15:layout>
                </c:ext>
                <c:ext xmlns:c16="http://schemas.microsoft.com/office/drawing/2014/chart" uri="{C3380CC4-5D6E-409C-BE32-E72D297353CC}">
                  <c16:uniqueId val="{0000000B-A74B-4A5F-96FE-F338666DDE82}"/>
                </c:ext>
              </c:extLst>
            </c:dLbl>
            <c:dLbl>
              <c:idx val="6"/>
              <c:layout>
                <c:manualLayout>
                  <c:x val="0"/>
                  <c:y val="-0.1175938855809178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74B-4A5F-96FE-F338666DDE82}"/>
                </c:ext>
              </c:extLst>
            </c:dLbl>
            <c:spPr>
              <a:noFill/>
              <a:ln>
                <a:noFill/>
              </a:ln>
              <a:effectLst/>
            </c:spPr>
            <c:txPr>
              <a:bodyPr wrap="square" lIns="38100" tIns="19050" rIns="38100" bIns="19050" anchor="ctr">
                <a:spAutoFit/>
              </a:bodyPr>
              <a:lstStyle/>
              <a:p>
                <a:pPr>
                  <a:defRPr sz="900"/>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6"/>
                <c:pt idx="0">
                  <c:v>Mieszkam sam(a)</c:v>
                </c:pt>
                <c:pt idx="1">
                  <c:v>2 osoby</c:v>
                </c:pt>
                <c:pt idx="2">
                  <c:v>3 osoby</c:v>
                </c:pt>
                <c:pt idx="3">
                  <c:v>4 osoby</c:v>
                </c:pt>
                <c:pt idx="4">
                  <c:v>5 i więcej osób</c:v>
                </c:pt>
                <c:pt idx="5">
                  <c:v>odmowa odpowiedzi</c:v>
                </c:pt>
              </c:strCache>
            </c:strRef>
          </c:cat>
          <c:val>
            <c:numRef>
              <c:f>Arkusz1!$B$2:$B$7</c:f>
              <c:numCache>
                <c:formatCode>General</c:formatCode>
                <c:ptCount val="6"/>
              </c:numCache>
            </c:numRef>
          </c:val>
          <c:extLst>
            <c:ext xmlns:c16="http://schemas.microsoft.com/office/drawing/2014/chart" uri="{C3380CC4-5D6E-409C-BE32-E72D297353CC}">
              <c16:uniqueId val="{0000000E-A74B-4A5F-96FE-F338666DDE82}"/>
            </c:ext>
          </c:extLst>
        </c:ser>
        <c:dLbls>
          <c:showLegendKey val="0"/>
          <c:showVal val="1"/>
          <c:showCatName val="0"/>
          <c:showSerName val="0"/>
          <c:showPercent val="0"/>
          <c:showBubbleSize val="0"/>
          <c:showLeaderLines val="1"/>
        </c:dLbls>
        <c:firstSliceAng val="0"/>
        <c:holeSize val="55"/>
      </c:doughnutChart>
      <c:spPr>
        <a:noFill/>
        <a:ln>
          <a:noFill/>
        </a:ln>
        <a:effectLst/>
      </c:spPr>
    </c:plotArea>
    <c:legend>
      <c:legendPos val="r"/>
      <c:layout>
        <c:manualLayout>
          <c:xMode val="edge"/>
          <c:yMode val="edge"/>
          <c:x val="7.8547259164516922E-3"/>
          <c:y val="1.5985206984059103E-2"/>
          <c:w val="0.9916739905285612"/>
          <c:h val="0.98001268857015855"/>
        </c:manualLayout>
      </c:layout>
      <c:overlay val="0"/>
      <c:txPr>
        <a:bodyPr/>
        <a:lstStyle/>
        <a:p>
          <a:pPr>
            <a:defRPr sz="1000"/>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Ogółem</c:v>
                </c:pt>
              </c:strCache>
            </c:strRef>
          </c:tx>
          <c:spPr>
            <a:solidFill>
              <a:srgbClr val="635D8C"/>
            </a:solidFill>
            <a:ln w="3175">
              <a:noFill/>
            </a:ln>
            <a:effectLst/>
          </c:spPr>
          <c:invertIfNegative val="0"/>
          <c:dPt>
            <c:idx val="0"/>
            <c:invertIfNegative val="0"/>
            <c:bubble3D val="0"/>
            <c:spPr>
              <a:solidFill>
                <a:srgbClr val="635D8C"/>
              </a:solidFill>
              <a:ln w="3175" cap="rnd">
                <a:noFill/>
                <a:round/>
              </a:ln>
              <a:effectLst/>
            </c:spPr>
            <c:extLst>
              <c:ext xmlns:c16="http://schemas.microsoft.com/office/drawing/2014/chart" uri="{C3380CC4-5D6E-409C-BE32-E72D297353CC}">
                <c16:uniqueId val="{00000001-0157-45A6-91CD-1F6FC20FC1D8}"/>
              </c:ext>
            </c:extLst>
          </c:dPt>
          <c:dPt>
            <c:idx val="1"/>
            <c:invertIfNegative val="0"/>
            <c:bubble3D val="0"/>
            <c:spPr>
              <a:solidFill>
                <a:srgbClr val="635D8C"/>
              </a:solidFill>
              <a:ln w="3175" cap="rnd">
                <a:noFill/>
                <a:round/>
              </a:ln>
              <a:effectLst/>
            </c:spPr>
            <c:extLst>
              <c:ext xmlns:c16="http://schemas.microsoft.com/office/drawing/2014/chart" uri="{C3380CC4-5D6E-409C-BE32-E72D297353CC}">
                <c16:uniqueId val="{00000003-0157-45A6-91CD-1F6FC20FC1D8}"/>
              </c:ext>
            </c:extLst>
          </c:dPt>
          <c:dPt>
            <c:idx val="2"/>
            <c:invertIfNegative val="0"/>
            <c:bubble3D val="0"/>
            <c:spPr>
              <a:solidFill>
                <a:srgbClr val="635D8C"/>
              </a:solidFill>
              <a:ln w="3175" cap="rnd">
                <a:noFill/>
                <a:round/>
              </a:ln>
              <a:effectLst/>
            </c:spPr>
            <c:extLst>
              <c:ext xmlns:c16="http://schemas.microsoft.com/office/drawing/2014/chart" uri="{C3380CC4-5D6E-409C-BE32-E72D297353CC}">
                <c16:uniqueId val="{00000005-0157-45A6-91CD-1F6FC20FC1D8}"/>
              </c:ext>
            </c:extLst>
          </c:dPt>
          <c:dPt>
            <c:idx val="3"/>
            <c:invertIfNegative val="0"/>
            <c:bubble3D val="0"/>
            <c:spPr>
              <a:solidFill>
                <a:srgbClr val="635D8C"/>
              </a:solidFill>
              <a:ln w="3175" cap="rnd">
                <a:noFill/>
                <a:round/>
              </a:ln>
              <a:effectLst/>
            </c:spPr>
            <c:extLst>
              <c:ext xmlns:c16="http://schemas.microsoft.com/office/drawing/2014/chart" uri="{C3380CC4-5D6E-409C-BE32-E72D297353CC}">
                <c16:uniqueId val="{00000007-0157-45A6-91CD-1F6FC20FC1D8}"/>
              </c:ext>
            </c:extLst>
          </c:dPt>
          <c:dPt>
            <c:idx val="4"/>
            <c:invertIfNegative val="0"/>
            <c:bubble3D val="0"/>
            <c:spPr>
              <a:solidFill>
                <a:srgbClr val="635D8C"/>
              </a:solidFill>
              <a:ln w="3175" cap="rnd">
                <a:noFill/>
                <a:round/>
              </a:ln>
              <a:effectLst/>
            </c:spPr>
            <c:extLst>
              <c:ext xmlns:c16="http://schemas.microsoft.com/office/drawing/2014/chart" uri="{C3380CC4-5D6E-409C-BE32-E72D297353CC}">
                <c16:uniqueId val="{00000009-0157-45A6-91CD-1F6FC20FC1D8}"/>
              </c:ext>
            </c:extLst>
          </c:dPt>
          <c:dLbls>
            <c:dLbl>
              <c:idx val="2"/>
              <c:layout>
                <c:manualLayout>
                  <c:x val="-2.6628391903000048E-17"/>
                  <c:y val="1.46398482066763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157-45A6-91CD-1F6FC20FC1D8}"/>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ze względu na szkodliwe skutki dla środowiska</c:v>
                </c:pt>
                <c:pt idx="1">
                  <c:v>ze względu na szkodliwe skutki dla zdrowia ludzkiego</c:v>
                </c:pt>
                <c:pt idx="2">
                  <c:v>ze względu na zmiany zachodzące w klimacie</c:v>
                </c:pt>
                <c:pt idx="3">
                  <c:v>aby przyszłym pokoleniom żyło się lepiej</c:v>
                </c:pt>
                <c:pt idx="4">
                  <c:v>ze względu na zbyt wysoki wskaźnik emisji</c:v>
                </c:pt>
                <c:pt idx="5">
                  <c:v>to nasz obowiązek, każdy kraj powienien o to zadbać dla naszego dobra</c:v>
                </c:pt>
                <c:pt idx="6">
                  <c:v>należy respektować zobowiązania międzynarodowe</c:v>
                </c:pt>
                <c:pt idx="7">
                  <c:v>żeby dać przykład innym państwom</c:v>
                </c:pt>
                <c:pt idx="8">
                  <c:v>z innego powodu</c:v>
                </c:pt>
                <c:pt idx="9">
                  <c:v>trudno powiedzieć</c:v>
                </c:pt>
              </c:strCache>
            </c:strRef>
          </c:cat>
          <c:val>
            <c:numRef>
              <c:f>Arkusz1!$B$4:$B$13</c:f>
              <c:numCache>
                <c:formatCode>0</c:formatCode>
                <c:ptCount val="10"/>
                <c:pt idx="0">
                  <c:v>46.53005637304571</c:v>
                </c:pt>
                <c:pt idx="1">
                  <c:v>13.091908714046699</c:v>
                </c:pt>
                <c:pt idx="2">
                  <c:v>10.15547723129346</c:v>
                </c:pt>
                <c:pt idx="3">
                  <c:v>7.6949190354415595</c:v>
                </c:pt>
                <c:pt idx="4">
                  <c:v>5.636728236418449</c:v>
                </c:pt>
                <c:pt idx="5">
                  <c:v>3.7942270775365814</c:v>
                </c:pt>
                <c:pt idx="6">
                  <c:v>2.7768082523010307</c:v>
                </c:pt>
                <c:pt idx="7">
                  <c:v>2.2611802746325149</c:v>
                </c:pt>
                <c:pt idx="8">
                  <c:v>3.2733957776040317</c:v>
                </c:pt>
                <c:pt idx="9">
                  <c:v>4.7852990276798266</c:v>
                </c:pt>
              </c:numCache>
            </c:numRef>
          </c:val>
          <c:extLst>
            <c:ext xmlns:c16="http://schemas.microsoft.com/office/drawing/2014/chart" uri="{C3380CC4-5D6E-409C-BE32-E72D297353CC}">
              <c16:uniqueId val="{0000000A-0157-45A6-91CD-1F6FC20FC1D8}"/>
            </c:ext>
          </c:extLst>
        </c:ser>
        <c:ser>
          <c:idx val="1"/>
          <c:order val="1"/>
          <c:tx>
            <c:strRef>
              <c:f>Arkusz1!$C$3</c:f>
              <c:strCache>
                <c:ptCount val="1"/>
                <c:pt idx="0">
                  <c:v>15 – 24 lat</c:v>
                </c:pt>
              </c:strCache>
            </c:strRef>
          </c:tx>
          <c:spPr>
            <a:solidFill>
              <a:srgbClr val="42BEBD">
                <a:lumMod val="50000"/>
              </a:srgbClr>
            </a:solidFill>
            <a:ln>
              <a:noFill/>
            </a:ln>
            <a:effectLst/>
          </c:spPr>
          <c:invertIfNegative val="0"/>
          <c:dLbls>
            <c:dLbl>
              <c:idx val="0"/>
              <c:layout>
                <c:manualLayout>
                  <c:x val="0"/>
                  <c:y val="1.951979760890164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103B-457D-B5F9-FED11153EB61}"/>
                </c:ext>
              </c:extLst>
            </c:dLbl>
            <c:dLbl>
              <c:idx val="1"/>
              <c:layout>
                <c:manualLayout>
                  <c:x val="0"/>
                  <c:y val="-2.439974701112714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103B-457D-B5F9-FED11153EB61}"/>
                </c:ext>
              </c:extLst>
            </c:dLbl>
            <c:dLbl>
              <c:idx val="2"/>
              <c:layout>
                <c:manualLayout>
                  <c:x val="1.4524745190793431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103B-457D-B5F9-FED11153EB61}"/>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Arkusz1!$A$4:$A$13</c:f>
              <c:strCache>
                <c:ptCount val="10"/>
                <c:pt idx="0">
                  <c:v>ze względu na szkodliwe skutki dla środowiska</c:v>
                </c:pt>
                <c:pt idx="1">
                  <c:v>ze względu na szkodliwe skutki dla zdrowia ludzkiego</c:v>
                </c:pt>
                <c:pt idx="2">
                  <c:v>ze względu na zmiany zachodzące w klimacie</c:v>
                </c:pt>
                <c:pt idx="3">
                  <c:v>aby przyszłym pokoleniom żyło się lepiej</c:v>
                </c:pt>
                <c:pt idx="4">
                  <c:v>ze względu na zbyt wysoki wskaźnik emisji</c:v>
                </c:pt>
                <c:pt idx="5">
                  <c:v>to nasz obowiązek, każdy kraj powienien o to zadbać dla naszego dobra</c:v>
                </c:pt>
                <c:pt idx="6">
                  <c:v>należy respektować zobowiązania międzynarodowe</c:v>
                </c:pt>
                <c:pt idx="7">
                  <c:v>żeby dać przykład innym państwom</c:v>
                </c:pt>
                <c:pt idx="8">
                  <c:v>z innego powodu</c:v>
                </c:pt>
                <c:pt idx="9">
                  <c:v>trudno powiedzieć</c:v>
                </c:pt>
              </c:strCache>
            </c:strRef>
          </c:cat>
          <c:val>
            <c:numRef>
              <c:f>Arkusz1!$C$4:$C$13</c:f>
              <c:numCache>
                <c:formatCode>0</c:formatCode>
                <c:ptCount val="10"/>
                <c:pt idx="0">
                  <c:v>45.942512250856609</c:v>
                </c:pt>
                <c:pt idx="1">
                  <c:v>14.746057062050644</c:v>
                </c:pt>
                <c:pt idx="2">
                  <c:v>11.44183287457896</c:v>
                </c:pt>
                <c:pt idx="3">
                  <c:v>5.0105528842906564</c:v>
                </c:pt>
                <c:pt idx="4">
                  <c:v>12.233598784141243</c:v>
                </c:pt>
                <c:pt idx="5">
                  <c:v>3.7855839687211006</c:v>
                </c:pt>
                <c:pt idx="8">
                  <c:v>5.6984458164890759</c:v>
                </c:pt>
                <c:pt idx="9">
                  <c:v>1.1414163588717388</c:v>
                </c:pt>
              </c:numCache>
            </c:numRef>
          </c:val>
          <c:extLst>
            <c:ext xmlns:c16="http://schemas.microsoft.com/office/drawing/2014/chart" uri="{C3380CC4-5D6E-409C-BE32-E72D297353CC}">
              <c16:uniqueId val="{0000000B-0157-45A6-91CD-1F6FC20FC1D8}"/>
            </c:ext>
          </c:extLst>
        </c:ser>
        <c:ser>
          <c:idx val="2"/>
          <c:order val="2"/>
          <c:tx>
            <c:strRef>
              <c:f>Arkusz1!$D$3</c:f>
              <c:strCache>
                <c:ptCount val="1"/>
                <c:pt idx="0">
                  <c:v>25 – 34 lat</c:v>
                </c:pt>
              </c:strCache>
            </c:strRef>
          </c:tx>
          <c:spPr>
            <a:solidFill>
              <a:srgbClr val="42BEBD">
                <a:lumMod val="75000"/>
              </a:srgbClr>
            </a:solidFill>
            <a:ln>
              <a:noFill/>
            </a:ln>
            <a:effectLst/>
          </c:spPr>
          <c:invertIfNegative val="0"/>
          <c:dLbls>
            <c:dLbl>
              <c:idx val="1"/>
              <c:layout>
                <c:manualLayout>
                  <c:x val="0"/>
                  <c:y val="1.951979760890155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103B-457D-B5F9-FED11153EB61}"/>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ze względu na szkodliwe skutki dla środowiska</c:v>
                </c:pt>
                <c:pt idx="1">
                  <c:v>ze względu na szkodliwe skutki dla zdrowia ludzkiego</c:v>
                </c:pt>
                <c:pt idx="2">
                  <c:v>ze względu na zmiany zachodzące w klimacie</c:v>
                </c:pt>
                <c:pt idx="3">
                  <c:v>aby przyszłym pokoleniom żyło się lepiej</c:v>
                </c:pt>
                <c:pt idx="4">
                  <c:v>ze względu na zbyt wysoki wskaźnik emisji</c:v>
                </c:pt>
                <c:pt idx="5">
                  <c:v>to nasz obowiązek, każdy kraj powienien o to zadbać dla naszego dobra</c:v>
                </c:pt>
                <c:pt idx="6">
                  <c:v>należy respektować zobowiązania międzynarodowe</c:v>
                </c:pt>
                <c:pt idx="7">
                  <c:v>żeby dać przykład innym państwom</c:v>
                </c:pt>
                <c:pt idx="8">
                  <c:v>z innego powodu</c:v>
                </c:pt>
                <c:pt idx="9">
                  <c:v>trudno powiedzieć</c:v>
                </c:pt>
              </c:strCache>
            </c:strRef>
          </c:cat>
          <c:val>
            <c:numRef>
              <c:f>Arkusz1!$D$4:$D$13</c:f>
              <c:numCache>
                <c:formatCode>0</c:formatCode>
                <c:ptCount val="10"/>
                <c:pt idx="0">
                  <c:v>51.368318120596399</c:v>
                </c:pt>
                <c:pt idx="1">
                  <c:v>14.42306320142062</c:v>
                </c:pt>
                <c:pt idx="2">
                  <c:v>6.3517412332331853</c:v>
                </c:pt>
                <c:pt idx="3">
                  <c:v>5.272992590983252</c:v>
                </c:pt>
                <c:pt idx="4">
                  <c:v>5.3268893053424682</c:v>
                </c:pt>
                <c:pt idx="5">
                  <c:v>2.858325716578884</c:v>
                </c:pt>
                <c:pt idx="6" formatCode="0.0">
                  <c:v>0.33239604877337514</c:v>
                </c:pt>
                <c:pt idx="7">
                  <c:v>5.6381624088347344</c:v>
                </c:pt>
                <c:pt idx="8">
                  <c:v>3.7120856380335652</c:v>
                </c:pt>
                <c:pt idx="9">
                  <c:v>4.7160257362035045</c:v>
                </c:pt>
              </c:numCache>
            </c:numRef>
          </c:val>
          <c:extLst>
            <c:ext xmlns:c16="http://schemas.microsoft.com/office/drawing/2014/chart" uri="{C3380CC4-5D6E-409C-BE32-E72D297353CC}">
              <c16:uniqueId val="{0000000C-0157-45A6-91CD-1F6FC20FC1D8}"/>
            </c:ext>
          </c:extLst>
        </c:ser>
        <c:ser>
          <c:idx val="3"/>
          <c:order val="3"/>
          <c:tx>
            <c:strRef>
              <c:f>Arkusz1!$E$3</c:f>
              <c:strCache>
                <c:ptCount val="1"/>
                <c:pt idx="0">
                  <c:v>35 – 44 lat</c:v>
                </c:pt>
              </c:strCache>
            </c:strRef>
          </c:tx>
          <c:spPr>
            <a:solidFill>
              <a:srgbClr val="42BEBD">
                <a:lumMod val="60000"/>
                <a:lumOff val="40000"/>
              </a:srgbClr>
            </a:solidFill>
            <a:ln>
              <a:noFill/>
            </a:ln>
            <a:effectLst/>
          </c:spPr>
          <c:invertIfNegative val="0"/>
          <c:dLbls>
            <c:dLbl>
              <c:idx val="0"/>
              <c:layout>
                <c:manualLayout>
                  <c:x val="2.9049490381587795E-3"/>
                  <c:y val="1.951979760890161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103B-457D-B5F9-FED11153EB61}"/>
                </c:ext>
              </c:extLst>
            </c:dLbl>
            <c:dLbl>
              <c:idx val="2"/>
              <c:layout>
                <c:manualLayout>
                  <c:x val="-1.4524745190793965E-3"/>
                  <c:y val="9.7598988044507312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103B-457D-B5F9-FED11153EB61}"/>
                </c:ext>
              </c:extLst>
            </c:dLbl>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ze względu na szkodliwe skutki dla środowiska</c:v>
                </c:pt>
                <c:pt idx="1">
                  <c:v>ze względu na szkodliwe skutki dla zdrowia ludzkiego</c:v>
                </c:pt>
                <c:pt idx="2">
                  <c:v>ze względu na zmiany zachodzące w klimacie</c:v>
                </c:pt>
                <c:pt idx="3">
                  <c:v>aby przyszłym pokoleniom żyło się lepiej</c:v>
                </c:pt>
                <c:pt idx="4">
                  <c:v>ze względu na zbyt wysoki wskaźnik emisji</c:v>
                </c:pt>
                <c:pt idx="5">
                  <c:v>to nasz obowiązek, każdy kraj powienien o to zadbać dla naszego dobra</c:v>
                </c:pt>
                <c:pt idx="6">
                  <c:v>należy respektować zobowiązania międzynarodowe</c:v>
                </c:pt>
                <c:pt idx="7">
                  <c:v>żeby dać przykład innym państwom</c:v>
                </c:pt>
                <c:pt idx="8">
                  <c:v>z innego powodu</c:v>
                </c:pt>
                <c:pt idx="9">
                  <c:v>trudno powiedzieć</c:v>
                </c:pt>
              </c:strCache>
            </c:strRef>
          </c:cat>
          <c:val>
            <c:numRef>
              <c:f>Arkusz1!$E$4:$E$13</c:f>
              <c:numCache>
                <c:formatCode>0</c:formatCode>
                <c:ptCount val="10"/>
                <c:pt idx="0">
                  <c:v>51.383427199499621</c:v>
                </c:pt>
                <c:pt idx="1">
                  <c:v>8.6377895532927944</c:v>
                </c:pt>
                <c:pt idx="2">
                  <c:v>9.6643145331763414</c:v>
                </c:pt>
                <c:pt idx="3">
                  <c:v>6.7731527309470989</c:v>
                </c:pt>
                <c:pt idx="4">
                  <c:v>5.3924499467677247</c:v>
                </c:pt>
                <c:pt idx="5">
                  <c:v>5.824042490426427</c:v>
                </c:pt>
                <c:pt idx="6">
                  <c:v>4.9399146237414531</c:v>
                </c:pt>
                <c:pt idx="7">
                  <c:v>0.90717341453288802</c:v>
                </c:pt>
                <c:pt idx="8">
                  <c:v>3.3227629680804101</c:v>
                </c:pt>
                <c:pt idx="9">
                  <c:v>3.1549725395351857</c:v>
                </c:pt>
              </c:numCache>
            </c:numRef>
          </c:val>
          <c:extLst>
            <c:ext xmlns:c16="http://schemas.microsoft.com/office/drawing/2014/chart" uri="{C3380CC4-5D6E-409C-BE32-E72D297353CC}">
              <c16:uniqueId val="{0000000D-0157-45A6-91CD-1F6FC20FC1D8}"/>
            </c:ext>
          </c:extLst>
        </c:ser>
        <c:ser>
          <c:idx val="4"/>
          <c:order val="4"/>
          <c:tx>
            <c:strRef>
              <c:f>Arkusz1!$F$3</c:f>
              <c:strCache>
                <c:ptCount val="1"/>
                <c:pt idx="0">
                  <c:v>45 – 59 lat</c:v>
                </c:pt>
              </c:strCache>
            </c:strRef>
          </c:tx>
          <c:spPr>
            <a:solidFill>
              <a:srgbClr val="A0CC1E">
                <a:lumMod val="40000"/>
                <a:lumOff val="6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ze względu na szkodliwe skutki dla środowiska</c:v>
                </c:pt>
                <c:pt idx="1">
                  <c:v>ze względu na szkodliwe skutki dla zdrowia ludzkiego</c:v>
                </c:pt>
                <c:pt idx="2">
                  <c:v>ze względu na zmiany zachodzące w klimacie</c:v>
                </c:pt>
                <c:pt idx="3">
                  <c:v>aby przyszłym pokoleniom żyło się lepiej</c:v>
                </c:pt>
                <c:pt idx="4">
                  <c:v>ze względu na zbyt wysoki wskaźnik emisji</c:v>
                </c:pt>
                <c:pt idx="5">
                  <c:v>to nasz obowiązek, każdy kraj powienien o to zadbać dla naszego dobra</c:v>
                </c:pt>
                <c:pt idx="6">
                  <c:v>należy respektować zobowiązania międzynarodowe</c:v>
                </c:pt>
                <c:pt idx="7">
                  <c:v>żeby dać przykład innym państwom</c:v>
                </c:pt>
                <c:pt idx="8">
                  <c:v>z innego powodu</c:v>
                </c:pt>
                <c:pt idx="9">
                  <c:v>trudno powiedzieć</c:v>
                </c:pt>
              </c:strCache>
            </c:strRef>
          </c:cat>
          <c:val>
            <c:numRef>
              <c:f>Arkusz1!$F$4:$F$13</c:f>
              <c:numCache>
                <c:formatCode>0</c:formatCode>
                <c:ptCount val="10"/>
                <c:pt idx="0">
                  <c:v>40.914403100009174</c:v>
                </c:pt>
                <c:pt idx="1">
                  <c:v>12.003224327696701</c:v>
                </c:pt>
                <c:pt idx="2">
                  <c:v>10.512614646892821</c:v>
                </c:pt>
                <c:pt idx="3">
                  <c:v>10.214387154290137</c:v>
                </c:pt>
                <c:pt idx="4">
                  <c:v>6.4948689083203686</c:v>
                </c:pt>
                <c:pt idx="5">
                  <c:v>3.6987683136132246</c:v>
                </c:pt>
                <c:pt idx="6">
                  <c:v>2.3050133318548314</c:v>
                </c:pt>
                <c:pt idx="7">
                  <c:v>2.6119515387507923</c:v>
                </c:pt>
                <c:pt idx="8">
                  <c:v>4.0028276396364086</c:v>
                </c:pt>
                <c:pt idx="9">
                  <c:v>7.2419410389355567</c:v>
                </c:pt>
              </c:numCache>
            </c:numRef>
          </c:val>
          <c:extLst>
            <c:ext xmlns:c16="http://schemas.microsoft.com/office/drawing/2014/chart" uri="{C3380CC4-5D6E-409C-BE32-E72D297353CC}">
              <c16:uniqueId val="{0000000D-103B-457D-B5F9-FED11153EB61}"/>
            </c:ext>
          </c:extLst>
        </c:ser>
        <c:ser>
          <c:idx val="5"/>
          <c:order val="5"/>
          <c:tx>
            <c:strRef>
              <c:f>Arkusz1!$G$3</c:f>
              <c:strCache>
                <c:ptCount val="1"/>
                <c:pt idx="0">
                  <c:v>60 i więcej lat</c:v>
                </c:pt>
              </c:strCache>
            </c:strRef>
          </c:tx>
          <c:spPr>
            <a:solidFill>
              <a:srgbClr val="A0CC1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ze względu na szkodliwe skutki dla środowiska</c:v>
                </c:pt>
                <c:pt idx="1">
                  <c:v>ze względu na szkodliwe skutki dla zdrowia ludzkiego</c:v>
                </c:pt>
                <c:pt idx="2">
                  <c:v>ze względu na zmiany zachodzące w klimacie</c:v>
                </c:pt>
                <c:pt idx="3">
                  <c:v>aby przyszłym pokoleniom żyło się lepiej</c:v>
                </c:pt>
                <c:pt idx="4">
                  <c:v>ze względu na zbyt wysoki wskaźnik emisji</c:v>
                </c:pt>
                <c:pt idx="5">
                  <c:v>to nasz obowiązek, każdy kraj powienien o to zadbać dla naszego dobra</c:v>
                </c:pt>
                <c:pt idx="6">
                  <c:v>należy respektować zobowiązania międzynarodowe</c:v>
                </c:pt>
                <c:pt idx="7">
                  <c:v>żeby dać przykład innym państwom</c:v>
                </c:pt>
                <c:pt idx="8">
                  <c:v>z innego powodu</c:v>
                </c:pt>
                <c:pt idx="9">
                  <c:v>trudno powiedzieć</c:v>
                </c:pt>
              </c:strCache>
            </c:strRef>
          </c:cat>
          <c:val>
            <c:numRef>
              <c:f>Arkusz1!$G$4:$G$13</c:f>
              <c:numCache>
                <c:formatCode>0</c:formatCode>
                <c:ptCount val="10"/>
                <c:pt idx="0">
                  <c:v>44.718754248488082</c:v>
                </c:pt>
                <c:pt idx="1">
                  <c:v>15.507446573903671</c:v>
                </c:pt>
                <c:pt idx="2">
                  <c:v>12.293592258032874</c:v>
                </c:pt>
                <c:pt idx="3">
                  <c:v>8.6720270327837241</c:v>
                </c:pt>
                <c:pt idx="4">
                  <c:v>3.5031060193936625</c:v>
                </c:pt>
                <c:pt idx="5">
                  <c:v>3.1512369900636736</c:v>
                </c:pt>
                <c:pt idx="6">
                  <c:v>4.07678301273834</c:v>
                </c:pt>
                <c:pt idx="7">
                  <c:v>1.3280166778493081</c:v>
                </c:pt>
                <c:pt idx="8">
                  <c:v>1.7255784499950249</c:v>
                </c:pt>
                <c:pt idx="9">
                  <c:v>5.0234587367517456</c:v>
                </c:pt>
              </c:numCache>
            </c:numRef>
          </c:val>
          <c:extLst>
            <c:ext xmlns:c16="http://schemas.microsoft.com/office/drawing/2014/chart" uri="{C3380CC4-5D6E-409C-BE32-E72D297353CC}">
              <c16:uniqueId val="{0000000E-103B-457D-B5F9-FED11153EB61}"/>
            </c:ext>
          </c:extLst>
        </c:ser>
        <c:dLbls>
          <c:showLegendKey val="0"/>
          <c:showVal val="1"/>
          <c:showCatName val="0"/>
          <c:showSerName val="0"/>
          <c:showPercent val="0"/>
          <c:showBubbleSize val="0"/>
        </c:dLbls>
        <c:gapWidth val="231"/>
        <c:overlap val="-10"/>
        <c:axId val="671627112"/>
        <c:axId val="671622408"/>
      </c:barChart>
      <c:catAx>
        <c:axId val="671627112"/>
        <c:scaling>
          <c:orientation val="minMax"/>
        </c:scaling>
        <c:delete val="1"/>
        <c:axPos val="b"/>
        <c:numFmt formatCode="General" sourceLinked="1"/>
        <c:majorTickMark val="out"/>
        <c:minorTickMark val="none"/>
        <c:tickLblPos val="nextTo"/>
        <c:crossAx val="671622408"/>
        <c:crosses val="autoZero"/>
        <c:auto val="1"/>
        <c:lblAlgn val="ctr"/>
        <c:lblOffset val="100"/>
        <c:noMultiLvlLbl val="0"/>
      </c:catAx>
      <c:valAx>
        <c:axId val="671622408"/>
        <c:scaling>
          <c:orientation val="minMax"/>
          <c:min val="0"/>
        </c:scaling>
        <c:delete val="1"/>
        <c:axPos val="l"/>
        <c:numFmt formatCode="0" sourceLinked="1"/>
        <c:majorTickMark val="out"/>
        <c:minorTickMark val="none"/>
        <c:tickLblPos val="nextTo"/>
        <c:crossAx val="67162711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5.2374589663647914E-2"/>
          <c:w val="0.57278138136168966"/>
          <c:h val="0.90937958793157492"/>
        </c:manualLayout>
      </c:layout>
      <c:pieChart>
        <c:varyColors val="1"/>
        <c:ser>
          <c:idx val="0"/>
          <c:order val="0"/>
          <c:tx>
            <c:strRef>
              <c:f>Arkusz1!$B$1</c:f>
              <c:strCache>
                <c:ptCount val="1"/>
                <c:pt idx="0">
                  <c:v>Sprzedaż</c:v>
                </c:pt>
              </c:strCache>
            </c:strRef>
          </c:tx>
          <c:spPr>
            <a:ln w="19050">
              <a:solidFill>
                <a:schemeClr val="bg1"/>
              </a:solidFill>
            </a:ln>
          </c:spPr>
          <c:dPt>
            <c:idx val="0"/>
            <c:bubble3D val="0"/>
            <c:spPr>
              <a:solidFill>
                <a:srgbClr val="D9D9D9"/>
              </a:solidFill>
              <a:ln w="19050">
                <a:solidFill>
                  <a:schemeClr val="bg1"/>
                </a:solidFill>
              </a:ln>
              <a:effectLst/>
            </c:spPr>
            <c:extLst>
              <c:ext xmlns:c16="http://schemas.microsoft.com/office/drawing/2014/chart" uri="{C3380CC4-5D6E-409C-BE32-E72D297353CC}">
                <c16:uniqueId val="{00000001-8B2B-4713-B398-10ED1CCA9211}"/>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8B2B-4713-B398-10ED1CCA9211}"/>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8B2B-4713-B398-10ED1CCA9211}"/>
              </c:ext>
            </c:extLst>
          </c:dPt>
          <c:dLbls>
            <c:dLbl>
              <c:idx val="1"/>
              <c:layout>
                <c:manualLayout>
                  <c:x val="0.17930831759434132"/>
                  <c:y val="0.2649761604912616"/>
                </c:manualLayout>
              </c:layout>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rgbClr val="E54337"/>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28054475428656073"/>
                      <c:h val="0.23975043001249352"/>
                    </c:manualLayout>
                  </c15:layout>
                </c:ext>
                <c:ext xmlns:c16="http://schemas.microsoft.com/office/drawing/2014/chart" uri="{C3380CC4-5D6E-409C-BE32-E72D297353CC}">
                  <c16:uniqueId val="{00000003-8B2B-4713-B398-10ED1CCA9211}"/>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 </c:v>
                </c:pt>
              </c:strCache>
            </c:strRef>
          </c:cat>
          <c:val>
            <c:numRef>
              <c:f>Arkusz1!$B$2:$B$3</c:f>
              <c:numCache>
                <c:formatCode>###0%</c:formatCode>
                <c:ptCount val="2"/>
                <c:pt idx="0">
                  <c:v>0.9674121663444688</c:v>
                </c:pt>
                <c:pt idx="1">
                  <c:v>3.2587833655531154E-2</c:v>
                </c:pt>
              </c:numCache>
            </c:numRef>
          </c:val>
          <c:extLst>
            <c:ext xmlns:c16="http://schemas.microsoft.com/office/drawing/2014/chart" uri="{C3380CC4-5D6E-409C-BE32-E72D297353CC}">
              <c16:uniqueId val="{00000006-8B2B-4713-B398-10ED1CCA921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194393940968073E-2"/>
          <c:y val="3.5975052025635328E-3"/>
          <c:w val="0.55098386543796041"/>
          <c:h val="0.97384614127206048"/>
        </c:manualLayout>
      </c:layout>
      <c:barChart>
        <c:barDir val="bar"/>
        <c:grouping val="clustered"/>
        <c:varyColors val="0"/>
        <c:ser>
          <c:idx val="0"/>
          <c:order val="0"/>
          <c:tx>
            <c:strRef>
              <c:f>Arkusz1!$C$3</c:f>
              <c:strCache>
                <c:ptCount val="1"/>
                <c:pt idx="0">
                  <c:v>Ogółem</c:v>
                </c:pt>
              </c:strCache>
            </c:strRef>
          </c:tx>
          <c:spPr>
            <a:solidFill>
              <a:schemeClr val="accent1"/>
            </a:solidFill>
            <a:ln w="3175">
              <a:noFill/>
            </a:ln>
            <a:effectLst/>
          </c:spPr>
          <c:invertIfNegative val="0"/>
          <c:dPt>
            <c:idx val="0"/>
            <c:invertIfNegative val="0"/>
            <c:bubble3D val="0"/>
            <c:spPr>
              <a:solidFill>
                <a:schemeClr val="accent6"/>
              </a:solidFill>
              <a:ln w="3175">
                <a:noFill/>
              </a:ln>
              <a:effectLst/>
            </c:spPr>
            <c:extLst>
              <c:ext xmlns:c16="http://schemas.microsoft.com/office/drawing/2014/chart" uri="{C3380CC4-5D6E-409C-BE32-E72D297353CC}">
                <c16:uniqueId val="{00000000-45B4-4F47-A80E-41C64C5E2283}"/>
              </c:ext>
            </c:extLst>
          </c:dPt>
          <c:dPt>
            <c:idx val="1"/>
            <c:invertIfNegative val="0"/>
            <c:bubble3D val="0"/>
            <c:spPr>
              <a:solidFill>
                <a:schemeClr val="accent6"/>
              </a:solidFill>
              <a:ln w="3175">
                <a:noFill/>
              </a:ln>
              <a:effectLst/>
            </c:spPr>
            <c:extLst>
              <c:ext xmlns:c16="http://schemas.microsoft.com/office/drawing/2014/chart" uri="{C3380CC4-5D6E-409C-BE32-E72D297353CC}">
                <c16:uniqueId val="{00000001-45B4-4F47-A80E-41C64C5E2283}"/>
              </c:ext>
            </c:extLst>
          </c:dPt>
          <c:dPt>
            <c:idx val="2"/>
            <c:invertIfNegative val="0"/>
            <c:bubble3D val="0"/>
            <c:spPr>
              <a:solidFill>
                <a:schemeClr val="accent6"/>
              </a:solidFill>
              <a:ln w="3175">
                <a:noFill/>
              </a:ln>
              <a:effectLst/>
            </c:spPr>
            <c:extLst>
              <c:ext xmlns:c16="http://schemas.microsoft.com/office/drawing/2014/chart" uri="{C3380CC4-5D6E-409C-BE32-E72D297353CC}">
                <c16:uniqueId val="{00000002-45B4-4F47-A80E-41C64C5E2283}"/>
              </c:ext>
            </c:extLst>
          </c:dPt>
          <c:dPt>
            <c:idx val="4"/>
            <c:invertIfNegative val="0"/>
            <c:bubble3D val="0"/>
            <c:spPr>
              <a:solidFill>
                <a:srgbClr val="D9D9D9"/>
              </a:solidFill>
              <a:ln w="3175">
                <a:noFill/>
              </a:ln>
              <a:effectLst/>
            </c:spPr>
            <c:extLst>
              <c:ext xmlns:c16="http://schemas.microsoft.com/office/drawing/2014/chart" uri="{C3380CC4-5D6E-409C-BE32-E72D297353CC}">
                <c16:uniqueId val="{00000003-45B4-4F47-A80E-41C64C5E2283}"/>
              </c:ext>
            </c:extLst>
          </c:dPt>
          <c:dPt>
            <c:idx val="5"/>
            <c:invertIfNegative val="0"/>
            <c:bubble3D val="0"/>
            <c:spPr>
              <a:solidFill>
                <a:schemeClr val="tx1"/>
              </a:solidFill>
              <a:ln w="3175">
                <a:noFill/>
              </a:ln>
              <a:effectLst/>
            </c:spPr>
            <c:extLst>
              <c:ext xmlns:c16="http://schemas.microsoft.com/office/drawing/2014/chart" uri="{C3380CC4-5D6E-409C-BE32-E72D297353CC}">
                <c16:uniqueId val="{00000004-45B4-4F47-A80E-41C64C5E2283}"/>
              </c:ext>
            </c:extLst>
          </c:dPt>
          <c:dPt>
            <c:idx val="6"/>
            <c:invertIfNegative val="0"/>
            <c:bubble3D val="0"/>
            <c:extLst>
              <c:ext xmlns:c16="http://schemas.microsoft.com/office/drawing/2014/chart" uri="{C3380CC4-5D6E-409C-BE32-E72D297353CC}">
                <c16:uniqueId val="{00000005-45B4-4F47-A80E-41C64C5E2283}"/>
              </c:ext>
            </c:extLst>
          </c:dPt>
          <c:dPt>
            <c:idx val="8"/>
            <c:invertIfNegative val="0"/>
            <c:bubble3D val="0"/>
            <c:spPr>
              <a:solidFill>
                <a:schemeClr val="bg1">
                  <a:lumMod val="75000"/>
                </a:schemeClr>
              </a:solidFill>
              <a:ln w="3175">
                <a:noFill/>
              </a:ln>
              <a:effectLst/>
            </c:spPr>
            <c:extLst>
              <c:ext xmlns:c16="http://schemas.microsoft.com/office/drawing/2014/chart" uri="{C3380CC4-5D6E-409C-BE32-E72D297353CC}">
                <c16:uniqueId val="{00000007-45B4-4F47-A80E-41C64C5E2283}"/>
              </c:ext>
            </c:extLst>
          </c:dPt>
          <c:dPt>
            <c:idx val="9"/>
            <c:invertIfNegative val="0"/>
            <c:bubble3D val="0"/>
            <c:spPr>
              <a:solidFill>
                <a:schemeClr val="tx1"/>
              </a:solidFill>
              <a:ln w="3175">
                <a:noFill/>
              </a:ln>
              <a:effectLst/>
            </c:spPr>
            <c:extLst>
              <c:ext xmlns:c16="http://schemas.microsoft.com/office/drawing/2014/chart" uri="{C3380CC4-5D6E-409C-BE32-E72D297353CC}">
                <c16:uniqueId val="{00000009-45B4-4F47-A80E-41C64C5E2283}"/>
              </c:ext>
            </c:extLst>
          </c:dPt>
          <c:dPt>
            <c:idx val="10"/>
            <c:invertIfNegative val="0"/>
            <c:bubble3D val="0"/>
            <c:extLst>
              <c:ext xmlns:c16="http://schemas.microsoft.com/office/drawing/2014/chart" uri="{C3380CC4-5D6E-409C-BE32-E72D297353CC}">
                <c16:uniqueId val="{0000000A-45B4-4F47-A80E-41C64C5E2283}"/>
              </c:ext>
            </c:extLst>
          </c:dPt>
          <c:dPt>
            <c:idx val="11"/>
            <c:invertIfNegative val="0"/>
            <c:bubble3D val="0"/>
            <c:extLst>
              <c:ext xmlns:c16="http://schemas.microsoft.com/office/drawing/2014/chart" uri="{C3380CC4-5D6E-409C-BE32-E72D297353CC}">
                <c16:uniqueId val="{0000000B-45B4-4F47-A80E-41C64C5E2283}"/>
              </c:ext>
            </c:extLst>
          </c:dPt>
          <c:dLbls>
            <c:dLbl>
              <c:idx val="0"/>
              <c:spPr>
                <a:noFill/>
                <a:ln>
                  <a:noFill/>
                </a:ln>
                <a:effectLst/>
              </c:spPr>
              <c:txPr>
                <a:bodyPr wrap="square" lIns="38100" tIns="19050" rIns="38100" bIns="19050" anchor="ctr">
                  <a:noAutofit/>
                </a:bodyPr>
                <a:lstStyle/>
                <a:p>
                  <a:pPr>
                    <a:defRPr sz="1050">
                      <a:solidFill>
                        <a:schemeClr val="tx1"/>
                      </a:solidFill>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5B4-4F47-A80E-41C64C5E2283}"/>
                </c:ext>
              </c:extLst>
            </c:dLbl>
            <c:dLbl>
              <c:idx val="4"/>
              <c:layout>
                <c:manualLayout>
                  <c:x val="-3.9582922090740033E-2"/>
                  <c:y val="2.7413272629382421E-7"/>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737764017744898"/>
                      <c:h val="0.22699105927006721"/>
                    </c:manualLayout>
                  </c15:layout>
                </c:ext>
                <c:ext xmlns:c16="http://schemas.microsoft.com/office/drawing/2014/chart" uri="{C3380CC4-5D6E-409C-BE32-E72D297353CC}">
                  <c16:uniqueId val="{00000003-45B4-4F47-A80E-41C64C5E2283}"/>
                </c:ext>
              </c:extLst>
            </c:dLbl>
            <c:spPr>
              <a:noFill/>
              <a:ln>
                <a:noFill/>
              </a:ln>
              <a:effectLst/>
            </c:spPr>
            <c:txPr>
              <a:bodyPr wrap="square" lIns="38100" tIns="19050" rIns="38100" bIns="19050" anchor="ctr">
                <a:spAutoFit/>
              </a:bodyPr>
              <a:lstStyle/>
              <a:p>
                <a:pPr>
                  <a:defRPr sz="1050">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Arkusz1!$B$4:$B$9</c:f>
              <c:strCache>
                <c:ptCount val="6"/>
                <c:pt idx="0">
                  <c:v>w porównaniu do innych Państw emisja gazów cieplarnianych w Polsce nie jest duża</c:v>
                </c:pt>
                <c:pt idx="1">
                  <c:v>ze względu na zbyt wysokie koszty</c:v>
                </c:pt>
                <c:pt idx="2">
                  <c:v>nie odczuwam negatywnych skutków</c:v>
                </c:pt>
                <c:pt idx="3">
                  <c:v>korzyści związane z redukcją nie są zauważalne</c:v>
                </c:pt>
                <c:pt idx="4">
                  <c:v>z innego powodu</c:v>
                </c:pt>
                <c:pt idx="5">
                  <c:v>trudno powiedzieć</c:v>
                </c:pt>
              </c:strCache>
            </c:strRef>
          </c:cat>
          <c:val>
            <c:numRef>
              <c:f>Arkusz1!$C$4:$C$9</c:f>
              <c:numCache>
                <c:formatCode>###0%</c:formatCode>
                <c:ptCount val="6"/>
                <c:pt idx="0">
                  <c:v>0.30674333617403571</c:v>
                </c:pt>
                <c:pt idx="1">
                  <c:v>0.16004109188229915</c:v>
                </c:pt>
                <c:pt idx="2">
                  <c:v>9.3845458674624224E-2</c:v>
                </c:pt>
                <c:pt idx="3">
                  <c:v>0</c:v>
                </c:pt>
                <c:pt idx="4">
                  <c:v>0.38361299650602959</c:v>
                </c:pt>
                <c:pt idx="5">
                  <c:v>5.575711676301142E-2</c:v>
                </c:pt>
              </c:numCache>
            </c:numRef>
          </c:val>
          <c:extLst>
            <c:ext xmlns:c16="http://schemas.microsoft.com/office/drawing/2014/chart" uri="{C3380CC4-5D6E-409C-BE32-E72D297353CC}">
              <c16:uniqueId val="{0000000C-45B4-4F47-A80E-41C64C5E2283}"/>
            </c:ext>
          </c:extLst>
        </c:ser>
        <c:dLbls>
          <c:dLblPos val="outEnd"/>
          <c:showLegendKey val="0"/>
          <c:showVal val="1"/>
          <c:showCatName val="0"/>
          <c:showSerName val="0"/>
          <c:showPercent val="0"/>
          <c:showBubbleSize val="0"/>
        </c:dLbls>
        <c:gapWidth val="80"/>
        <c:axId val="476057072"/>
        <c:axId val="476055504"/>
      </c:barChart>
      <c:catAx>
        <c:axId val="476057072"/>
        <c:scaling>
          <c:orientation val="maxMin"/>
        </c:scaling>
        <c:delete val="1"/>
        <c:axPos val="l"/>
        <c:numFmt formatCode="0.00%" sourceLinked="0"/>
        <c:majorTickMark val="none"/>
        <c:minorTickMark val="none"/>
        <c:tickLblPos val="nextTo"/>
        <c:crossAx val="476055504"/>
        <c:crosses val="autoZero"/>
        <c:auto val="1"/>
        <c:lblAlgn val="ctr"/>
        <c:lblOffset val="100"/>
        <c:noMultiLvlLbl val="0"/>
      </c:catAx>
      <c:valAx>
        <c:axId val="476055504"/>
        <c:scaling>
          <c:orientation val="minMax"/>
        </c:scaling>
        <c:delete val="1"/>
        <c:axPos val="b"/>
        <c:numFmt formatCode="####%" sourceLinked="0"/>
        <c:majorTickMark val="out"/>
        <c:minorTickMark val="none"/>
        <c:tickLblPos val="nextTo"/>
        <c:crossAx val="476057072"/>
        <c:crosses val="max"/>
        <c:crossBetween val="between"/>
      </c:valAx>
    </c:plotArea>
    <c:plotVisOnly val="1"/>
    <c:dispBlanksAs val="gap"/>
    <c:showDLblsOverMax val="0"/>
  </c:chart>
  <c:txPr>
    <a:bodyPr/>
    <a:lstStyle/>
    <a:p>
      <a:pPr>
        <a:defRPr sz="1800"/>
      </a:pPr>
      <a:endParaRPr lang="pl-PL"/>
    </a:p>
  </c:txPr>
  <c:externalData r:id="rId1">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3983167052431863"/>
          <c:w val="0.95388930931863047"/>
          <c:h val="0.60168329475681359"/>
        </c:manualLayout>
      </c:layout>
      <c:barChart>
        <c:barDir val="col"/>
        <c:grouping val="clustered"/>
        <c:varyColors val="0"/>
        <c:ser>
          <c:idx val="0"/>
          <c:order val="0"/>
          <c:tx>
            <c:strRef>
              <c:f>Arkusz1!$B$3</c:f>
              <c:strCache>
                <c:ptCount val="1"/>
                <c:pt idx="0">
                  <c:v>2013</c:v>
                </c:pt>
              </c:strCache>
            </c:strRef>
          </c:tx>
          <c:spPr>
            <a:solidFill>
              <a:srgbClr val="E54337">
                <a:lumMod val="40000"/>
                <a:lumOff val="60000"/>
              </a:srgbClr>
            </a:solidFill>
            <a:ln w="3175">
              <a:noFill/>
            </a:ln>
            <a:effectLst/>
          </c:spPr>
          <c:invertIfNegative val="0"/>
          <c:dPt>
            <c:idx val="0"/>
            <c:invertIfNegative val="0"/>
            <c:bubble3D val="0"/>
            <c:spPr>
              <a:solidFill>
                <a:srgbClr val="E54337">
                  <a:lumMod val="40000"/>
                  <a:lumOff val="60000"/>
                </a:srgbClr>
              </a:solidFill>
              <a:ln w="3175" cap="rnd">
                <a:noFill/>
                <a:round/>
              </a:ln>
              <a:effectLst/>
            </c:spPr>
            <c:extLst>
              <c:ext xmlns:c16="http://schemas.microsoft.com/office/drawing/2014/chart" uri="{C3380CC4-5D6E-409C-BE32-E72D297353CC}">
                <c16:uniqueId val="{00000001-E400-42CE-8FE4-DC6E7A8BC088}"/>
              </c:ext>
            </c:extLst>
          </c:dPt>
          <c:dPt>
            <c:idx val="1"/>
            <c:invertIfNegative val="0"/>
            <c:bubble3D val="0"/>
            <c:spPr>
              <a:solidFill>
                <a:srgbClr val="E54337">
                  <a:lumMod val="40000"/>
                  <a:lumOff val="60000"/>
                </a:srgbClr>
              </a:solidFill>
              <a:ln w="3175" cap="rnd">
                <a:noFill/>
                <a:round/>
              </a:ln>
              <a:effectLst/>
            </c:spPr>
            <c:extLst>
              <c:ext xmlns:c16="http://schemas.microsoft.com/office/drawing/2014/chart" uri="{C3380CC4-5D6E-409C-BE32-E72D297353CC}">
                <c16:uniqueId val="{00000003-E400-42CE-8FE4-DC6E7A8BC088}"/>
              </c:ext>
            </c:extLst>
          </c:dPt>
          <c:dPt>
            <c:idx val="2"/>
            <c:invertIfNegative val="0"/>
            <c:bubble3D val="0"/>
            <c:spPr>
              <a:solidFill>
                <a:srgbClr val="E54337">
                  <a:lumMod val="40000"/>
                  <a:lumOff val="60000"/>
                </a:srgbClr>
              </a:solidFill>
              <a:ln w="3175" cap="rnd">
                <a:noFill/>
                <a:round/>
              </a:ln>
              <a:effectLst/>
            </c:spPr>
            <c:extLst>
              <c:ext xmlns:c16="http://schemas.microsoft.com/office/drawing/2014/chart" uri="{C3380CC4-5D6E-409C-BE32-E72D297353CC}">
                <c16:uniqueId val="{00000005-E400-42CE-8FE4-DC6E7A8BC088}"/>
              </c:ext>
            </c:extLst>
          </c:dPt>
          <c:dPt>
            <c:idx val="3"/>
            <c:invertIfNegative val="0"/>
            <c:bubble3D val="0"/>
            <c:spPr>
              <a:solidFill>
                <a:srgbClr val="E54337">
                  <a:lumMod val="40000"/>
                  <a:lumOff val="60000"/>
                </a:srgbClr>
              </a:solidFill>
              <a:ln w="3175" cap="rnd">
                <a:noFill/>
                <a:round/>
              </a:ln>
              <a:effectLst/>
            </c:spPr>
            <c:extLst>
              <c:ext xmlns:c16="http://schemas.microsoft.com/office/drawing/2014/chart" uri="{C3380CC4-5D6E-409C-BE32-E72D297353CC}">
                <c16:uniqueId val="{00000007-E400-42CE-8FE4-DC6E7A8BC088}"/>
              </c:ext>
            </c:extLst>
          </c:dPt>
          <c:dPt>
            <c:idx val="4"/>
            <c:invertIfNegative val="0"/>
            <c:bubble3D val="0"/>
            <c:spPr>
              <a:solidFill>
                <a:srgbClr val="E54337">
                  <a:lumMod val="40000"/>
                  <a:lumOff val="60000"/>
                </a:srgbClr>
              </a:solidFill>
              <a:ln w="3175" cap="rnd">
                <a:noFill/>
                <a:round/>
              </a:ln>
              <a:effectLst/>
            </c:spPr>
            <c:extLst>
              <c:ext xmlns:c16="http://schemas.microsoft.com/office/drawing/2014/chart" uri="{C3380CC4-5D6E-409C-BE32-E72D297353CC}">
                <c16:uniqueId val="{00000009-E400-42CE-8FE4-DC6E7A8BC088}"/>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w porównaniu do innych Państw emisja gazów cieplarnianych w Polsce nie jest duża</c:v>
                </c:pt>
                <c:pt idx="1">
                  <c:v>ze względu na zbyt wysokie koszty</c:v>
                </c:pt>
                <c:pt idx="2">
                  <c:v>nie odczuwam negatywnych skutków</c:v>
                </c:pt>
                <c:pt idx="3">
                  <c:v>korzyści związane z redukcją nie są zauważalne</c:v>
                </c:pt>
                <c:pt idx="4">
                  <c:v>inne</c:v>
                </c:pt>
                <c:pt idx="5">
                  <c:v>trudno powiedzieć</c:v>
                </c:pt>
              </c:strCache>
            </c:strRef>
          </c:cat>
          <c:val>
            <c:numRef>
              <c:f>Arkusz1!$B$4:$B$9</c:f>
              <c:numCache>
                <c:formatCode>0</c:formatCode>
                <c:ptCount val="6"/>
                <c:pt idx="0">
                  <c:v>23</c:v>
                </c:pt>
                <c:pt idx="1">
                  <c:v>31</c:v>
                </c:pt>
                <c:pt idx="2">
                  <c:v>16</c:v>
                </c:pt>
                <c:pt idx="3">
                  <c:v>15</c:v>
                </c:pt>
                <c:pt idx="4">
                  <c:v>8</c:v>
                </c:pt>
                <c:pt idx="5">
                  <c:v>7.0000000000000009</c:v>
                </c:pt>
              </c:numCache>
            </c:numRef>
          </c:val>
          <c:extLst>
            <c:ext xmlns:c16="http://schemas.microsoft.com/office/drawing/2014/chart" uri="{C3380CC4-5D6E-409C-BE32-E72D297353CC}">
              <c16:uniqueId val="{0000000A-E400-42CE-8FE4-DC6E7A8BC088}"/>
            </c:ext>
          </c:extLst>
        </c:ser>
        <c:ser>
          <c:idx val="1"/>
          <c:order val="1"/>
          <c:tx>
            <c:strRef>
              <c:f>Arkusz1!$C$3</c:f>
              <c:strCache>
                <c:ptCount val="1"/>
                <c:pt idx="0">
                  <c:v>2014</c:v>
                </c:pt>
              </c:strCache>
            </c:strRef>
          </c:tx>
          <c:spPr>
            <a:solidFill>
              <a:srgbClr val="E54337">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w porównaniu do innych Państw emisja gazów cieplarnianych w Polsce nie jest duża</c:v>
                </c:pt>
                <c:pt idx="1">
                  <c:v>ze względu na zbyt wysokie koszty</c:v>
                </c:pt>
                <c:pt idx="2">
                  <c:v>nie odczuwam negatywnych skutków</c:v>
                </c:pt>
                <c:pt idx="3">
                  <c:v>korzyści związane z redukcją nie są zauważalne</c:v>
                </c:pt>
                <c:pt idx="4">
                  <c:v>inne</c:v>
                </c:pt>
                <c:pt idx="5">
                  <c:v>trudno powiedzieć</c:v>
                </c:pt>
              </c:strCache>
            </c:strRef>
          </c:cat>
          <c:val>
            <c:numRef>
              <c:f>Arkusz1!$C$4:$C$9</c:f>
              <c:numCache>
                <c:formatCode>0</c:formatCode>
                <c:ptCount val="6"/>
                <c:pt idx="0">
                  <c:v>20</c:v>
                </c:pt>
                <c:pt idx="1">
                  <c:v>27</c:v>
                </c:pt>
                <c:pt idx="2">
                  <c:v>23</c:v>
                </c:pt>
                <c:pt idx="3">
                  <c:v>15</c:v>
                </c:pt>
                <c:pt idx="4">
                  <c:v>3</c:v>
                </c:pt>
                <c:pt idx="5">
                  <c:v>11</c:v>
                </c:pt>
              </c:numCache>
            </c:numRef>
          </c:val>
          <c:extLst>
            <c:ext xmlns:c16="http://schemas.microsoft.com/office/drawing/2014/chart" uri="{C3380CC4-5D6E-409C-BE32-E72D297353CC}">
              <c16:uniqueId val="{0000000B-E400-42CE-8FE4-DC6E7A8BC088}"/>
            </c:ext>
          </c:extLst>
        </c:ser>
        <c:ser>
          <c:idx val="2"/>
          <c:order val="2"/>
          <c:tx>
            <c:strRef>
              <c:f>Arkusz1!$D$3</c:f>
              <c:strCache>
                <c:ptCount val="1"/>
                <c:pt idx="0">
                  <c:v>2018</c:v>
                </c:pt>
              </c:strCache>
            </c:strRef>
          </c:tx>
          <c:spPr>
            <a:solidFill>
              <a:srgbClr val="E54337"/>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w porównaniu do innych Państw emisja gazów cieplarnianych w Polsce nie jest duża</c:v>
                </c:pt>
                <c:pt idx="1">
                  <c:v>ze względu na zbyt wysokie koszty</c:v>
                </c:pt>
                <c:pt idx="2">
                  <c:v>nie odczuwam negatywnych skutków</c:v>
                </c:pt>
                <c:pt idx="3">
                  <c:v>korzyści związane z redukcją nie są zauważalne</c:v>
                </c:pt>
                <c:pt idx="4">
                  <c:v>inne</c:v>
                </c:pt>
                <c:pt idx="5">
                  <c:v>trudno powiedzieć</c:v>
                </c:pt>
              </c:strCache>
            </c:strRef>
          </c:cat>
          <c:val>
            <c:numRef>
              <c:f>Arkusz1!$D$4:$D$9</c:f>
              <c:numCache>
                <c:formatCode>0</c:formatCode>
                <c:ptCount val="6"/>
                <c:pt idx="0">
                  <c:v>6</c:v>
                </c:pt>
                <c:pt idx="1">
                  <c:v>21</c:v>
                </c:pt>
                <c:pt idx="2">
                  <c:v>15</c:v>
                </c:pt>
                <c:pt idx="3">
                  <c:v>13</c:v>
                </c:pt>
                <c:pt idx="5">
                  <c:v>45</c:v>
                </c:pt>
              </c:numCache>
            </c:numRef>
          </c:val>
          <c:extLst>
            <c:ext xmlns:c16="http://schemas.microsoft.com/office/drawing/2014/chart" uri="{C3380CC4-5D6E-409C-BE32-E72D297353CC}">
              <c16:uniqueId val="{0000000C-E400-42CE-8FE4-DC6E7A8BC088}"/>
            </c:ext>
          </c:extLst>
        </c:ser>
        <c:ser>
          <c:idx val="3"/>
          <c:order val="3"/>
          <c:tx>
            <c:strRef>
              <c:f>Arkusz1!$E$3</c:f>
              <c:strCache>
                <c:ptCount val="1"/>
                <c:pt idx="0">
                  <c:v>2020</c:v>
                </c:pt>
              </c:strCache>
            </c:strRef>
          </c:tx>
          <c:spPr>
            <a:solidFill>
              <a:srgbClr val="E54337">
                <a:lumMod val="75000"/>
              </a:srgbClr>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w porównaniu do innych Państw emisja gazów cieplarnianych w Polsce nie jest duża</c:v>
                </c:pt>
                <c:pt idx="1">
                  <c:v>ze względu na zbyt wysokie koszty</c:v>
                </c:pt>
                <c:pt idx="2">
                  <c:v>nie odczuwam negatywnych skutków</c:v>
                </c:pt>
                <c:pt idx="3">
                  <c:v>korzyści związane z redukcją nie są zauważalne</c:v>
                </c:pt>
                <c:pt idx="4">
                  <c:v>inne</c:v>
                </c:pt>
                <c:pt idx="5">
                  <c:v>trudno powiedzieć</c:v>
                </c:pt>
              </c:strCache>
            </c:strRef>
          </c:cat>
          <c:val>
            <c:numRef>
              <c:f>Arkusz1!$E$4:$E$9</c:f>
              <c:numCache>
                <c:formatCode>###0.0</c:formatCode>
                <c:ptCount val="6"/>
                <c:pt idx="0">
                  <c:v>30.674333617403569</c:v>
                </c:pt>
                <c:pt idx="1">
                  <c:v>16.004109188229915</c:v>
                </c:pt>
                <c:pt idx="2">
                  <c:v>9.3845458674624229</c:v>
                </c:pt>
                <c:pt idx="3" formatCode="###0">
                  <c:v>0</c:v>
                </c:pt>
                <c:pt idx="4">
                  <c:v>38.361299650602959</c:v>
                </c:pt>
                <c:pt idx="5">
                  <c:v>5.5757116763011423</c:v>
                </c:pt>
              </c:numCache>
            </c:numRef>
          </c:val>
          <c:extLst>
            <c:ext xmlns:c16="http://schemas.microsoft.com/office/drawing/2014/chart" uri="{C3380CC4-5D6E-409C-BE32-E72D297353CC}">
              <c16:uniqueId val="{0000000D-E400-42CE-8FE4-DC6E7A8BC088}"/>
            </c:ext>
          </c:extLst>
        </c:ser>
        <c:dLbls>
          <c:showLegendKey val="0"/>
          <c:showVal val="1"/>
          <c:showCatName val="0"/>
          <c:showSerName val="0"/>
          <c:showPercent val="0"/>
          <c:showBubbleSize val="0"/>
        </c:dLbls>
        <c:gapWidth val="231"/>
        <c:overlap val="-10"/>
        <c:axId val="674711840"/>
        <c:axId val="674712232"/>
      </c:barChart>
      <c:catAx>
        <c:axId val="674711840"/>
        <c:scaling>
          <c:orientation val="minMax"/>
        </c:scaling>
        <c:delete val="1"/>
        <c:axPos val="b"/>
        <c:numFmt formatCode="General" sourceLinked="1"/>
        <c:majorTickMark val="out"/>
        <c:minorTickMark val="none"/>
        <c:tickLblPos val="nextTo"/>
        <c:crossAx val="674712232"/>
        <c:crosses val="autoZero"/>
        <c:auto val="1"/>
        <c:lblAlgn val="ctr"/>
        <c:lblOffset val="100"/>
        <c:noMultiLvlLbl val="0"/>
      </c:catAx>
      <c:valAx>
        <c:axId val="674712232"/>
        <c:scaling>
          <c:orientation val="minMax"/>
          <c:min val="0"/>
        </c:scaling>
        <c:delete val="1"/>
        <c:axPos val="l"/>
        <c:numFmt formatCode="0" sourceLinked="1"/>
        <c:majorTickMark val="out"/>
        <c:minorTickMark val="none"/>
        <c:tickLblPos val="nextTo"/>
        <c:crossAx val="674711840"/>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8227978787"/>
          <c:y val="0.11776568478531781"/>
          <c:w val="0.41537420261150343"/>
          <c:h val="0.19332207742904281"/>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38456419685290089"/>
          <c:h val="0.69436434040568284"/>
        </c:manualLayout>
      </c:layout>
      <c:barChart>
        <c:barDir val="bar"/>
        <c:grouping val="percentStacked"/>
        <c:varyColors val="0"/>
        <c:ser>
          <c:idx val="8"/>
          <c:order val="0"/>
          <c:tx>
            <c:strRef>
              <c:f>Arkusz1!$B$1</c:f>
              <c:strCache>
                <c:ptCount val="1"/>
                <c:pt idx="0">
                  <c:v>Kolumna1</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1500 zł</c:v>
                </c:pt>
                <c:pt idx="1">
                  <c:v>1501-2500 zł</c:v>
                </c:pt>
                <c:pt idx="2">
                  <c:v>Powyżej 2500 zł</c:v>
                </c:pt>
              </c:strCache>
            </c:strRef>
          </c:cat>
          <c:val>
            <c:numRef>
              <c:f>Arkusz1!$B$2:$B$4</c:f>
              <c:numCache>
                <c:formatCode>###0.0</c:formatCode>
                <c:ptCount val="3"/>
                <c:pt idx="0">
                  <c:v>60.288060569125903</c:v>
                </c:pt>
                <c:pt idx="1">
                  <c:v>64.726236057683025</c:v>
                </c:pt>
                <c:pt idx="2">
                  <c:v>71.76665639202109</c:v>
                </c:pt>
              </c:numCache>
            </c:numRef>
          </c:val>
          <c:extLst>
            <c:ext xmlns:c16="http://schemas.microsoft.com/office/drawing/2014/chart" uri="{C3380CC4-5D6E-409C-BE32-E72D297353CC}">
              <c16:uniqueId val="{00000000-15D5-48BF-B973-F0CBABE9F9C2}"/>
            </c:ext>
          </c:extLst>
        </c:ser>
        <c:ser>
          <c:idx val="0"/>
          <c:order val="1"/>
          <c:tx>
            <c:strRef>
              <c:f>Arkusz1!$C$1</c:f>
              <c:strCache>
                <c:ptCount val="1"/>
                <c:pt idx="0">
                  <c:v>Kolumna2</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1500 zł</c:v>
                </c:pt>
                <c:pt idx="1">
                  <c:v>1501-2500 zł</c:v>
                </c:pt>
                <c:pt idx="2">
                  <c:v>Powyżej 2500 zł</c:v>
                </c:pt>
              </c:strCache>
            </c:strRef>
          </c:cat>
          <c:val>
            <c:numRef>
              <c:f>Arkusz1!$C$2:$C$4</c:f>
              <c:numCache>
                <c:formatCode>###0.0</c:formatCode>
                <c:ptCount val="3"/>
                <c:pt idx="0">
                  <c:v>38.339516414781151</c:v>
                </c:pt>
                <c:pt idx="1">
                  <c:v>30.195348364830355</c:v>
                </c:pt>
                <c:pt idx="2">
                  <c:v>27.13314279842675</c:v>
                </c:pt>
              </c:numCache>
            </c:numRef>
          </c:val>
          <c:extLst>
            <c:ext xmlns:c16="http://schemas.microsoft.com/office/drawing/2014/chart" uri="{C3380CC4-5D6E-409C-BE32-E72D297353CC}">
              <c16:uniqueId val="{00000001-15D5-48BF-B973-F0CBABE9F9C2}"/>
            </c:ext>
          </c:extLst>
        </c:ser>
        <c:ser>
          <c:idx val="1"/>
          <c:order val="2"/>
          <c:tx>
            <c:strRef>
              <c:f>Arkusz1!$D$1</c:f>
              <c:strCache>
                <c:ptCount val="1"/>
                <c:pt idx="0">
                  <c:v>Kolumna3</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1500 zł</c:v>
                </c:pt>
                <c:pt idx="1">
                  <c:v>1501-2500 zł</c:v>
                </c:pt>
                <c:pt idx="2">
                  <c:v>Powyżej 2500 zł</c:v>
                </c:pt>
              </c:strCache>
            </c:strRef>
          </c:cat>
          <c:val>
            <c:numRef>
              <c:f>Arkusz1!$D$2:$D$4</c:f>
              <c:numCache>
                <c:formatCode>###0.0</c:formatCode>
                <c:ptCount val="3"/>
                <c:pt idx="0">
                  <c:v>1.3724230160929185</c:v>
                </c:pt>
                <c:pt idx="1">
                  <c:v>5.0784155774867346</c:v>
                </c:pt>
                <c:pt idx="2">
                  <c:v>1.1002008095521607</c:v>
                </c:pt>
              </c:numCache>
            </c:numRef>
          </c:val>
          <c:extLst>
            <c:ext xmlns:c16="http://schemas.microsoft.com/office/drawing/2014/chart" uri="{C3380CC4-5D6E-409C-BE32-E72D297353CC}">
              <c16:uniqueId val="{00000002-15D5-48BF-B973-F0CBABE9F9C2}"/>
            </c:ext>
          </c:extLst>
        </c:ser>
        <c:dLbls>
          <c:showLegendKey val="0"/>
          <c:showVal val="1"/>
          <c:showCatName val="0"/>
          <c:showSerName val="0"/>
          <c:showPercent val="0"/>
          <c:showBubbleSize val="0"/>
        </c:dLbls>
        <c:gapWidth val="100"/>
        <c:overlap val="100"/>
        <c:axId val="674713408"/>
        <c:axId val="674706744"/>
      </c:barChart>
      <c:catAx>
        <c:axId val="674713408"/>
        <c:scaling>
          <c:orientation val="maxMin"/>
        </c:scaling>
        <c:delete val="1"/>
        <c:axPos val="l"/>
        <c:numFmt formatCode="General" sourceLinked="1"/>
        <c:majorTickMark val="none"/>
        <c:minorTickMark val="none"/>
        <c:tickLblPos val="nextTo"/>
        <c:crossAx val="674706744"/>
        <c:crosses val="autoZero"/>
        <c:auto val="1"/>
        <c:lblAlgn val="ctr"/>
        <c:lblOffset val="100"/>
        <c:tickLblSkip val="1"/>
        <c:tickMarkSkip val="1"/>
        <c:noMultiLvlLbl val="0"/>
      </c:catAx>
      <c:valAx>
        <c:axId val="674706744"/>
        <c:scaling>
          <c:orientation val="minMax"/>
        </c:scaling>
        <c:delete val="0"/>
        <c:axPos val="t"/>
        <c:numFmt formatCode="0%" sourceLinked="1"/>
        <c:majorTickMark val="none"/>
        <c:minorTickMark val="none"/>
        <c:tickLblPos val="none"/>
        <c:spPr>
          <a:ln w="9572">
            <a:noFill/>
          </a:ln>
        </c:spPr>
        <c:crossAx val="674713408"/>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38456419685290089"/>
          <c:h val="0.69436434040568284"/>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podstawowe, gimnazjalne*</c:v>
                </c:pt>
                <c:pt idx="1">
                  <c:v>zasadnicze zawodowe</c:v>
                </c:pt>
                <c:pt idx="2">
                  <c:v>średnie</c:v>
                </c:pt>
                <c:pt idx="3">
                  <c:v>wyższe</c:v>
                </c:pt>
              </c:strCache>
            </c:strRef>
          </c:cat>
          <c:val>
            <c:numRef>
              <c:f>Arkusz1!$B$2:$B$5</c:f>
              <c:numCache>
                <c:formatCode>0</c:formatCode>
                <c:ptCount val="4"/>
                <c:pt idx="0">
                  <c:v>57.146566336038738</c:v>
                </c:pt>
                <c:pt idx="1">
                  <c:v>57.584463121621845</c:v>
                </c:pt>
                <c:pt idx="2">
                  <c:v>63.278749697905624</c:v>
                </c:pt>
                <c:pt idx="3">
                  <c:v>70.879885827531339</c:v>
                </c:pt>
              </c:numCache>
            </c:numRef>
          </c:val>
          <c:extLst>
            <c:ext xmlns:c16="http://schemas.microsoft.com/office/drawing/2014/chart" uri="{C3380CC4-5D6E-409C-BE32-E72D297353CC}">
              <c16:uniqueId val="{00000000-0358-4F18-A010-4D608B7B5053}"/>
            </c:ext>
          </c:extLst>
        </c:ser>
        <c:ser>
          <c:idx val="0"/>
          <c:order val="1"/>
          <c:tx>
            <c:strRef>
              <c:f>Arkusz1!$C$1</c:f>
              <c:strCache>
                <c:ptCount val="1"/>
                <c:pt idx="0">
                  <c:v>nie </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podstawowe, gimnazjalne*</c:v>
                </c:pt>
                <c:pt idx="1">
                  <c:v>zasadnicze zawodowe</c:v>
                </c:pt>
                <c:pt idx="2">
                  <c:v>średnie</c:v>
                </c:pt>
                <c:pt idx="3">
                  <c:v>wyższe</c:v>
                </c:pt>
              </c:strCache>
            </c:strRef>
          </c:cat>
          <c:val>
            <c:numRef>
              <c:f>Arkusz1!$C$2:$C$5</c:f>
              <c:numCache>
                <c:formatCode>0</c:formatCode>
                <c:ptCount val="4"/>
                <c:pt idx="0">
                  <c:v>42.853433663961255</c:v>
                </c:pt>
                <c:pt idx="1">
                  <c:v>40.170229817274858</c:v>
                </c:pt>
                <c:pt idx="2">
                  <c:v>33.535886162832952</c:v>
                </c:pt>
                <c:pt idx="3">
                  <c:v>26.365816505194452</c:v>
                </c:pt>
              </c:numCache>
            </c:numRef>
          </c:val>
          <c:extLst>
            <c:ext xmlns:c16="http://schemas.microsoft.com/office/drawing/2014/chart" uri="{C3380CC4-5D6E-409C-BE32-E72D297353CC}">
              <c16:uniqueId val="{00000001-0358-4F18-A010-4D608B7B5053}"/>
            </c:ext>
          </c:extLst>
        </c:ser>
        <c:ser>
          <c:idx val="1"/>
          <c:order val="2"/>
          <c:tx>
            <c:strRef>
              <c:f>Arkusz1!$D$1</c:f>
              <c:strCache>
                <c:ptCount val="1"/>
                <c:pt idx="0">
                  <c:v>trudno powiedzieć</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podstawowe, gimnazjalne*</c:v>
                </c:pt>
                <c:pt idx="1">
                  <c:v>zasadnicze zawodowe</c:v>
                </c:pt>
                <c:pt idx="2">
                  <c:v>średnie</c:v>
                </c:pt>
                <c:pt idx="3">
                  <c:v>wyższe</c:v>
                </c:pt>
              </c:strCache>
            </c:strRef>
          </c:cat>
          <c:val>
            <c:numRef>
              <c:f>Arkusz1!$D$2:$D$5</c:f>
              <c:numCache>
                <c:formatCode>0</c:formatCode>
                <c:ptCount val="4"/>
                <c:pt idx="1">
                  <c:v>2.2453070611033117</c:v>
                </c:pt>
                <c:pt idx="2">
                  <c:v>3.1853641392614507</c:v>
                </c:pt>
                <c:pt idx="3">
                  <c:v>2.7542976672742148</c:v>
                </c:pt>
              </c:numCache>
            </c:numRef>
          </c:val>
          <c:extLst>
            <c:ext xmlns:c16="http://schemas.microsoft.com/office/drawing/2014/chart" uri="{C3380CC4-5D6E-409C-BE32-E72D297353CC}">
              <c16:uniqueId val="{00000002-0358-4F18-A010-4D608B7B5053}"/>
            </c:ext>
          </c:extLst>
        </c:ser>
        <c:dLbls>
          <c:showLegendKey val="0"/>
          <c:showVal val="1"/>
          <c:showCatName val="0"/>
          <c:showSerName val="0"/>
          <c:showPercent val="0"/>
          <c:showBubbleSize val="0"/>
        </c:dLbls>
        <c:gapWidth val="100"/>
        <c:overlap val="100"/>
        <c:axId val="674707920"/>
        <c:axId val="674705176"/>
      </c:barChart>
      <c:catAx>
        <c:axId val="674707920"/>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defRPr>
            </a:pPr>
            <a:endParaRPr lang="pl-PL"/>
          </a:p>
        </c:txPr>
        <c:crossAx val="674705176"/>
        <c:crosses val="autoZero"/>
        <c:auto val="1"/>
        <c:lblAlgn val="ctr"/>
        <c:lblOffset val="100"/>
        <c:tickLblSkip val="1"/>
        <c:tickMarkSkip val="1"/>
        <c:noMultiLvlLbl val="0"/>
      </c:catAx>
      <c:valAx>
        <c:axId val="674705176"/>
        <c:scaling>
          <c:orientation val="minMax"/>
        </c:scaling>
        <c:delete val="0"/>
        <c:axPos val="t"/>
        <c:numFmt formatCode="0%" sourceLinked="1"/>
        <c:majorTickMark val="none"/>
        <c:minorTickMark val="none"/>
        <c:tickLblPos val="none"/>
        <c:spPr>
          <a:ln w="9572">
            <a:noFill/>
          </a:ln>
        </c:spPr>
        <c:crossAx val="67470792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12767003031333171"/>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Arkusz1!$B$2</c:f>
              <c:numCache>
                <c:formatCode>0</c:formatCode>
                <c:ptCount val="1"/>
                <c:pt idx="0">
                  <c:v>66.195841743756674</c:v>
                </c:pt>
              </c:numCache>
            </c:numRef>
          </c:val>
          <c:extLst>
            <c:ext xmlns:c16="http://schemas.microsoft.com/office/drawing/2014/chart" uri="{C3380CC4-5D6E-409C-BE32-E72D297353CC}">
              <c16:uniqueId val="{00000000-BD23-4CF8-8A80-1E5A995DA2D0}"/>
            </c:ext>
          </c:extLst>
        </c:ser>
        <c:ser>
          <c:idx val="0"/>
          <c:order val="1"/>
          <c:tx>
            <c:strRef>
              <c:f>Arkusz1!$C$1</c:f>
              <c:strCache>
                <c:ptCount val="1"/>
                <c:pt idx="0">
                  <c:v>nie </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Arkusz1!$C$2</c:f>
              <c:numCache>
                <c:formatCode>0</c:formatCode>
                <c:ptCount val="1"/>
                <c:pt idx="0">
                  <c:v>31.034197313019519</c:v>
                </c:pt>
              </c:numCache>
            </c:numRef>
          </c:val>
          <c:extLst>
            <c:ext xmlns:c16="http://schemas.microsoft.com/office/drawing/2014/chart" uri="{C3380CC4-5D6E-409C-BE32-E72D297353CC}">
              <c16:uniqueId val="{00000001-BD23-4CF8-8A80-1E5A995DA2D0}"/>
            </c:ext>
          </c:extLst>
        </c:ser>
        <c:ser>
          <c:idx val="1"/>
          <c:order val="2"/>
          <c:tx>
            <c:strRef>
              <c:f>Arkusz1!$D$1</c:f>
              <c:strCache>
                <c:ptCount val="1"/>
                <c:pt idx="0">
                  <c:v>trudno powiedzieć </c:v>
                </c:pt>
              </c:strCache>
            </c:strRef>
          </c:tx>
          <c:spPr>
            <a:solidFill>
              <a:srgbClr val="CDCDCD"/>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tx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Arkusz1!$D$2</c:f>
              <c:numCache>
                <c:formatCode>0</c:formatCode>
                <c:ptCount val="1"/>
                <c:pt idx="0">
                  <c:v>2.7699609432236549</c:v>
                </c:pt>
              </c:numCache>
            </c:numRef>
          </c:val>
          <c:extLst>
            <c:ext xmlns:c16="http://schemas.microsoft.com/office/drawing/2014/chart" uri="{C3380CC4-5D6E-409C-BE32-E72D297353CC}">
              <c16:uniqueId val="{00000002-BD23-4CF8-8A80-1E5A995DA2D0}"/>
            </c:ext>
          </c:extLst>
        </c:ser>
        <c:dLbls>
          <c:showLegendKey val="0"/>
          <c:showVal val="1"/>
          <c:showCatName val="0"/>
          <c:showSerName val="0"/>
          <c:showPercent val="0"/>
          <c:showBubbleSize val="0"/>
        </c:dLbls>
        <c:gapWidth val="100"/>
        <c:overlap val="100"/>
        <c:axId val="671849376"/>
        <c:axId val="671848200"/>
      </c:barChart>
      <c:catAx>
        <c:axId val="671849376"/>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1848200"/>
        <c:crosses val="autoZero"/>
        <c:auto val="1"/>
        <c:lblAlgn val="ctr"/>
        <c:lblOffset val="100"/>
        <c:tickLblSkip val="1"/>
        <c:tickMarkSkip val="1"/>
        <c:noMultiLvlLbl val="0"/>
      </c:catAx>
      <c:valAx>
        <c:axId val="671848200"/>
        <c:scaling>
          <c:orientation val="minMax"/>
        </c:scaling>
        <c:delete val="0"/>
        <c:axPos val="t"/>
        <c:numFmt formatCode="0%" sourceLinked="1"/>
        <c:majorTickMark val="none"/>
        <c:minorTickMark val="none"/>
        <c:tickLblPos val="none"/>
        <c:spPr>
          <a:ln w="9572">
            <a:noFill/>
          </a:ln>
        </c:spPr>
        <c:crossAx val="67184937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formatCode="0">
                  <c:v>2018</c:v>
                </c:pt>
                <c:pt idx="3" formatCode="0">
                  <c:v>2014</c:v>
                </c:pt>
                <c:pt idx="4" formatCode="0">
                  <c:v>2013</c:v>
                </c:pt>
                <c:pt idx="5" formatCode="0">
                  <c:v>2012</c:v>
                </c:pt>
              </c:numCache>
            </c:numRef>
          </c:cat>
          <c:val>
            <c:numRef>
              <c:f>Arkusz1!$B$2:$B$7</c:f>
              <c:numCache>
                <c:formatCode>General</c:formatCode>
                <c:ptCount val="6"/>
              </c:numCache>
            </c:numRef>
          </c:val>
          <c:extLst>
            <c:ext xmlns:c16="http://schemas.microsoft.com/office/drawing/2014/chart" uri="{C3380CC4-5D6E-409C-BE32-E72D297353CC}">
              <c16:uniqueId val="{00000000-46CC-40E8-BC40-8F44FCF2FFD4}"/>
            </c:ext>
          </c:extLst>
        </c:ser>
        <c:ser>
          <c:idx val="0"/>
          <c:order val="1"/>
          <c:tx>
            <c:strRef>
              <c:f>Arkusz1!$C$1</c:f>
              <c:strCache>
                <c:ptCount val="1"/>
                <c:pt idx="0">
                  <c:v>nie </c:v>
                </c:pt>
              </c:strCache>
            </c:strRef>
          </c:tx>
          <c:spPr>
            <a:solidFill>
              <a:srgbClr val="E54337"/>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formatCode="0">
                  <c:v>2018</c:v>
                </c:pt>
                <c:pt idx="3" formatCode="0">
                  <c:v>2014</c:v>
                </c:pt>
                <c:pt idx="4" formatCode="0">
                  <c:v>2013</c:v>
                </c:pt>
                <c:pt idx="5" formatCode="0">
                  <c:v>2012</c:v>
                </c:pt>
              </c:numCache>
            </c:numRef>
          </c:cat>
          <c:val>
            <c:numRef>
              <c:f>Arkusz1!$C$2:$C$7</c:f>
              <c:numCache>
                <c:formatCode>General</c:formatCode>
                <c:ptCount val="6"/>
              </c:numCache>
            </c:numRef>
          </c:val>
          <c:extLst>
            <c:ext xmlns:c16="http://schemas.microsoft.com/office/drawing/2014/chart" uri="{C3380CC4-5D6E-409C-BE32-E72D297353CC}">
              <c16:uniqueId val="{00000001-46CC-40E8-BC40-8F44FCF2FFD4}"/>
            </c:ext>
          </c:extLst>
        </c:ser>
        <c:ser>
          <c:idx val="1"/>
          <c:order val="2"/>
          <c:tx>
            <c:strRef>
              <c:f>Arkusz1!$D$1</c:f>
              <c:strCache>
                <c:ptCount val="1"/>
                <c:pt idx="0">
                  <c:v>trudno powiedzieć </c:v>
                </c:pt>
              </c:strCache>
            </c:strRef>
          </c:tx>
          <c:spPr>
            <a:solidFill>
              <a:srgbClr val="CDCDCD"/>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formatCode="0">
                  <c:v>2018</c:v>
                </c:pt>
                <c:pt idx="3" formatCode="0">
                  <c:v>2014</c:v>
                </c:pt>
                <c:pt idx="4" formatCode="0">
                  <c:v>2013</c:v>
                </c:pt>
                <c:pt idx="5" formatCode="0">
                  <c:v>2012</c:v>
                </c:pt>
              </c:numCache>
            </c:numRef>
          </c:cat>
          <c:val>
            <c:numRef>
              <c:f>Arkusz1!$D$2:$D$7</c:f>
              <c:numCache>
                <c:formatCode>General</c:formatCode>
                <c:ptCount val="6"/>
              </c:numCache>
            </c:numRef>
          </c:val>
          <c:extLst>
            <c:ext xmlns:c16="http://schemas.microsoft.com/office/drawing/2014/chart" uri="{C3380CC4-5D6E-409C-BE32-E72D297353CC}">
              <c16:uniqueId val="{00000002-46CC-40E8-BC40-8F44FCF2FFD4}"/>
            </c:ext>
          </c:extLst>
        </c:ser>
        <c:dLbls>
          <c:showLegendKey val="0"/>
          <c:showVal val="1"/>
          <c:showCatName val="0"/>
          <c:showSerName val="0"/>
          <c:showPercent val="0"/>
          <c:showBubbleSize val="0"/>
        </c:dLbls>
        <c:gapWidth val="100"/>
        <c:overlap val="100"/>
        <c:axId val="671596144"/>
        <c:axId val="671588696"/>
      </c:barChart>
      <c:catAx>
        <c:axId val="671596144"/>
        <c:scaling>
          <c:orientation val="maxMin"/>
        </c:scaling>
        <c:delete val="1"/>
        <c:axPos val="l"/>
        <c:numFmt formatCode="0" sourceLinked="1"/>
        <c:majorTickMark val="none"/>
        <c:minorTickMark val="none"/>
        <c:tickLblPos val="nextTo"/>
        <c:crossAx val="671588696"/>
        <c:crosses val="autoZero"/>
        <c:auto val="1"/>
        <c:lblAlgn val="ctr"/>
        <c:lblOffset val="100"/>
        <c:tickLblSkip val="1"/>
        <c:tickMarkSkip val="1"/>
        <c:noMultiLvlLbl val="0"/>
      </c:catAx>
      <c:valAx>
        <c:axId val="671588696"/>
        <c:scaling>
          <c:orientation val="minMax"/>
        </c:scaling>
        <c:delete val="0"/>
        <c:axPos val="t"/>
        <c:numFmt formatCode="0%" sourceLinked="1"/>
        <c:majorTickMark val="none"/>
        <c:minorTickMark val="none"/>
        <c:tickLblPos val="none"/>
        <c:spPr>
          <a:ln w="9572">
            <a:noFill/>
          </a:ln>
        </c:spPr>
        <c:crossAx val="671596144"/>
        <c:crosses val="autoZero"/>
        <c:crossBetween val="between"/>
      </c:valAx>
      <c:spPr>
        <a:noFill/>
        <a:ln w="25527">
          <a:noFill/>
        </a:ln>
      </c:spPr>
    </c:plotArea>
    <c:legend>
      <c:legendPos val="r"/>
      <c:layout>
        <c:manualLayout>
          <c:xMode val="edge"/>
          <c:yMode val="edge"/>
          <c:x val="0.12066235572770147"/>
          <c:y val="9.2412957188723055E-2"/>
          <c:w val="0.83623202589052414"/>
          <c:h val="0.65066479149511003"/>
        </c:manualLayout>
      </c:layout>
      <c:overlay val="0"/>
      <c:txPr>
        <a:bodyPr/>
        <a:lstStyle/>
        <a:p>
          <a:pPr>
            <a:defRPr sz="1000">
              <a:latin typeface="+mj-lt"/>
            </a:defRPr>
          </a:pPr>
          <a:endParaRPr lang="pl-PL"/>
        </a:p>
      </c:txPr>
    </c:legend>
    <c:plotVisOnly val="1"/>
    <c:dispBlanksAs val="gap"/>
    <c:showDLblsOverMax val="0"/>
  </c:chart>
  <c:spPr>
    <a:noFill/>
    <a:ln>
      <a:noFill/>
    </a:ln>
  </c:spPr>
  <c:txPr>
    <a:bodyPr/>
    <a:lstStyle/>
    <a:p>
      <a:pPr>
        <a:defRPr sz="9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7.5569080594245885E-2"/>
          <c:w val="0.75629872698460399"/>
          <c:h val="0.77942471329791074"/>
        </c:manualLayout>
      </c:layout>
      <c:barChart>
        <c:barDir val="bar"/>
        <c:grouping val="percentStacked"/>
        <c:varyColors val="0"/>
        <c:ser>
          <c:idx val="8"/>
          <c:order val="0"/>
          <c:tx>
            <c:strRef>
              <c:f>Arkusz1!$B$1</c:f>
              <c:strCache>
                <c:ptCount val="1"/>
                <c:pt idx="0">
                  <c:v>Zdecydowanie tak</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Arkusz1!$B$2:$B$10</c:f>
              <c:numCache>
                <c:formatCode>General</c:formatCode>
                <c:ptCount val="9"/>
                <c:pt idx="0" formatCode="0">
                  <c:v>58.473514046159117</c:v>
                </c:pt>
                <c:pt idx="2" formatCode="0">
                  <c:v>23.471197000587004</c:v>
                </c:pt>
                <c:pt idx="4" formatCode="0">
                  <c:v>6.2617165809130082</c:v>
                </c:pt>
                <c:pt idx="6" formatCode="0">
                  <c:v>16.180756392130426</c:v>
                </c:pt>
                <c:pt idx="8" formatCode="0">
                  <c:v>32.251950783846631</c:v>
                </c:pt>
              </c:numCache>
            </c:numRef>
          </c:val>
          <c:extLst>
            <c:ext xmlns:c16="http://schemas.microsoft.com/office/drawing/2014/chart" uri="{C3380CC4-5D6E-409C-BE32-E72D297353CC}">
              <c16:uniqueId val="{00000000-976D-48F8-A069-D948619F5737}"/>
            </c:ext>
          </c:extLst>
        </c:ser>
        <c:ser>
          <c:idx val="0"/>
          <c:order val="1"/>
          <c:tx>
            <c:strRef>
              <c:f>Arkusz1!$C$1</c:f>
              <c:strCache>
                <c:ptCount val="1"/>
                <c:pt idx="0">
                  <c:v>Raczej 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Arkusz1!$C$2:$C$10</c:f>
              <c:numCache>
                <c:formatCode>General</c:formatCode>
                <c:ptCount val="9"/>
                <c:pt idx="0" formatCode="0">
                  <c:v>35.230975937243841</c:v>
                </c:pt>
                <c:pt idx="2" formatCode="0">
                  <c:v>59.119883840951772</c:v>
                </c:pt>
                <c:pt idx="4" formatCode="0">
                  <c:v>15.411442488572721</c:v>
                </c:pt>
                <c:pt idx="6" formatCode="0">
                  <c:v>34.842681295956432</c:v>
                </c:pt>
                <c:pt idx="8" formatCode="0">
                  <c:v>28.751280721513329</c:v>
                </c:pt>
              </c:numCache>
            </c:numRef>
          </c:val>
          <c:extLst>
            <c:ext xmlns:c16="http://schemas.microsoft.com/office/drawing/2014/chart" uri="{C3380CC4-5D6E-409C-BE32-E72D297353CC}">
              <c16:uniqueId val="{00000001-976D-48F8-A069-D948619F5737}"/>
            </c:ext>
          </c:extLst>
        </c:ser>
        <c:ser>
          <c:idx val="1"/>
          <c:order val="2"/>
          <c:tx>
            <c:strRef>
              <c:f>Arkusz1!$D$1</c:f>
              <c:strCache>
                <c:ptCount val="1"/>
                <c:pt idx="0">
                  <c:v>Raczej nie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Arkusz1!$D$2:$D$10</c:f>
              <c:numCache>
                <c:formatCode>General</c:formatCode>
                <c:ptCount val="9"/>
                <c:pt idx="0" formatCode="0">
                  <c:v>5.5328504237015048</c:v>
                </c:pt>
                <c:pt idx="2" formatCode="0">
                  <c:v>12.591274974274343</c:v>
                </c:pt>
                <c:pt idx="4" formatCode="0">
                  <c:v>36.879358417142619</c:v>
                </c:pt>
                <c:pt idx="6" formatCode="0">
                  <c:v>32.133392200898768</c:v>
                </c:pt>
                <c:pt idx="8" formatCode="0">
                  <c:v>20.941918755473697</c:v>
                </c:pt>
              </c:numCache>
            </c:numRef>
          </c:val>
          <c:extLst>
            <c:ext xmlns:c16="http://schemas.microsoft.com/office/drawing/2014/chart" uri="{C3380CC4-5D6E-409C-BE32-E72D297353CC}">
              <c16:uniqueId val="{00000002-976D-48F8-A069-D948619F5737}"/>
            </c:ext>
          </c:extLst>
        </c:ser>
        <c:ser>
          <c:idx val="2"/>
          <c:order val="3"/>
          <c:tx>
            <c:strRef>
              <c:f>Arkusz1!$E$1</c:f>
              <c:strCache>
                <c:ptCount val="1"/>
                <c:pt idx="0">
                  <c:v>Zdecydowanie nie</c:v>
                </c:pt>
              </c:strCache>
            </c:strRef>
          </c:tx>
          <c:spPr>
            <a:solidFill>
              <a:srgbClr val="E54337"/>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Arkusz1!$E$2:$E$10</c:f>
              <c:numCache>
                <c:formatCode>General</c:formatCode>
                <c:ptCount val="9"/>
                <c:pt idx="0" formatCode="0">
                  <c:v>0.54300359679925159</c:v>
                </c:pt>
                <c:pt idx="2" formatCode="0">
                  <c:v>1.6667111010133449</c:v>
                </c:pt>
                <c:pt idx="4" formatCode="0">
                  <c:v>41.447482513371483</c:v>
                </c:pt>
                <c:pt idx="6" formatCode="0">
                  <c:v>15.834570279488613</c:v>
                </c:pt>
                <c:pt idx="8" formatCode="0">
                  <c:v>16.344657819806521</c:v>
                </c:pt>
              </c:numCache>
            </c:numRef>
          </c:val>
          <c:extLst>
            <c:ext xmlns:c16="http://schemas.microsoft.com/office/drawing/2014/chart" uri="{C3380CC4-5D6E-409C-BE32-E72D297353CC}">
              <c16:uniqueId val="{00000003-976D-48F8-A069-D948619F5737}"/>
            </c:ext>
          </c:extLst>
        </c:ser>
        <c:ser>
          <c:idx val="3"/>
          <c:order val="4"/>
          <c:tx>
            <c:strRef>
              <c:f>Arkusz1!$F$1</c:f>
              <c:strCache>
                <c:ptCount val="1"/>
                <c:pt idx="0">
                  <c:v>trudno powiedzieć</c:v>
                </c:pt>
              </c:strCache>
            </c:strRef>
          </c:tx>
          <c:spPr>
            <a:solidFill>
              <a:srgbClr val="595959"/>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1-D8E1-403F-ADE8-C58BE51D4B6A}"/>
                </c:ext>
              </c:extLst>
            </c:dLbl>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Arkusz1!$F$2:$F$10</c:f>
              <c:numCache>
                <c:formatCode>General</c:formatCode>
                <c:ptCount val="9"/>
                <c:pt idx="0" formatCode="0.0">
                  <c:v>0.2196559960961228</c:v>
                </c:pt>
                <c:pt idx="2" formatCode="0">
                  <c:v>3.1509330831734044</c:v>
                </c:pt>
                <c:pt idx="6" formatCode="0">
                  <c:v>1.0085998315255975</c:v>
                </c:pt>
                <c:pt idx="8" formatCode="0">
                  <c:v>1.7101919193596791</c:v>
                </c:pt>
              </c:numCache>
            </c:numRef>
          </c:val>
          <c:extLst>
            <c:ext xmlns:c16="http://schemas.microsoft.com/office/drawing/2014/chart" uri="{C3380CC4-5D6E-409C-BE32-E72D297353CC}">
              <c16:uniqueId val="{00000004-976D-48F8-A069-D948619F5737}"/>
            </c:ext>
          </c:extLst>
        </c:ser>
        <c:dLbls>
          <c:showLegendKey val="0"/>
          <c:showVal val="1"/>
          <c:showCatName val="0"/>
          <c:showSerName val="0"/>
          <c:showPercent val="0"/>
          <c:showBubbleSize val="0"/>
        </c:dLbls>
        <c:gapWidth val="56"/>
        <c:overlap val="100"/>
        <c:axId val="671611432"/>
        <c:axId val="671611824"/>
      </c:barChart>
      <c:catAx>
        <c:axId val="671611432"/>
        <c:scaling>
          <c:orientation val="maxMin"/>
        </c:scaling>
        <c:delete val="0"/>
        <c:axPos val="l"/>
        <c:numFmt formatCode="General" sourceLinked="1"/>
        <c:majorTickMark val="none"/>
        <c:minorTickMark val="none"/>
        <c:tickLblPos val="nextTo"/>
        <c:spPr>
          <a:ln w="9572">
            <a:noFill/>
          </a:ln>
        </c:spPr>
        <c:txPr>
          <a:bodyPr rot="0" vert="horz"/>
          <a:lstStyle/>
          <a:p>
            <a:pPr>
              <a:defRPr sz="900"/>
            </a:pPr>
            <a:endParaRPr lang="pl-PL"/>
          </a:p>
        </c:txPr>
        <c:crossAx val="671611824"/>
        <c:crosses val="autoZero"/>
        <c:auto val="1"/>
        <c:lblAlgn val="ctr"/>
        <c:lblOffset val="100"/>
        <c:tickLblSkip val="1"/>
        <c:tickMarkSkip val="1"/>
        <c:noMultiLvlLbl val="0"/>
      </c:catAx>
      <c:valAx>
        <c:axId val="671611824"/>
        <c:scaling>
          <c:orientation val="minMax"/>
        </c:scaling>
        <c:delete val="0"/>
        <c:axPos val="t"/>
        <c:numFmt formatCode="0%" sourceLinked="1"/>
        <c:majorTickMark val="none"/>
        <c:minorTickMark val="none"/>
        <c:tickLblPos val="none"/>
        <c:spPr>
          <a:ln w="9572">
            <a:noFill/>
          </a:ln>
        </c:spPr>
        <c:crossAx val="671611432"/>
        <c:crosses val="autoZero"/>
        <c:crossBetween val="between"/>
      </c:valAx>
      <c:spPr>
        <a:noFill/>
        <a:ln w="25527">
          <a:noFill/>
        </a:ln>
      </c:spPr>
    </c:plotArea>
    <c:legend>
      <c:legendPos val="b"/>
      <c:legendEntry>
        <c:idx val="0"/>
        <c:txPr>
          <a:bodyPr/>
          <a:lstStyle/>
          <a:p>
            <a:pPr>
              <a:defRPr sz="1000">
                <a:latin typeface="+mj-lt"/>
              </a:defRPr>
            </a:pPr>
            <a:endParaRPr lang="pl-PL"/>
          </a:p>
        </c:txPr>
      </c:legendEntry>
      <c:legendEntry>
        <c:idx val="1"/>
        <c:txPr>
          <a:bodyPr/>
          <a:lstStyle/>
          <a:p>
            <a:pPr>
              <a:defRPr sz="1000">
                <a:latin typeface="+mj-lt"/>
              </a:defRPr>
            </a:pPr>
            <a:endParaRPr lang="pl-PL"/>
          </a:p>
        </c:txPr>
      </c:legendEntry>
      <c:legendEntry>
        <c:idx val="2"/>
        <c:txPr>
          <a:bodyPr/>
          <a:lstStyle/>
          <a:p>
            <a:pPr>
              <a:defRPr sz="1000">
                <a:latin typeface="+mj-lt"/>
              </a:defRPr>
            </a:pPr>
            <a:endParaRPr lang="pl-PL"/>
          </a:p>
        </c:txPr>
      </c:legendEntry>
      <c:legendEntry>
        <c:idx val="3"/>
        <c:txPr>
          <a:bodyPr/>
          <a:lstStyle/>
          <a:p>
            <a:pPr>
              <a:defRPr sz="1000">
                <a:latin typeface="+mj-lt"/>
              </a:defRPr>
            </a:pPr>
            <a:endParaRPr lang="pl-PL"/>
          </a:p>
        </c:txPr>
      </c:legendEntry>
      <c:legendEntry>
        <c:idx val="4"/>
        <c:txPr>
          <a:bodyPr/>
          <a:lstStyle/>
          <a:p>
            <a:pPr>
              <a:defRPr sz="1000">
                <a:latin typeface="+mj-lt"/>
              </a:defRPr>
            </a:pPr>
            <a:endParaRPr lang="pl-PL"/>
          </a:p>
        </c:txPr>
      </c:legendEntry>
      <c:overlay val="0"/>
      <c:txPr>
        <a:bodyPr/>
        <a:lstStyle/>
        <a:p>
          <a:pPr>
            <a:defRPr sz="900">
              <a:latin typeface="+mj-lt"/>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92330972887070517"/>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849A-4013-ADF2-57FF39BE32D2}"/>
              </c:ext>
            </c:extLst>
          </c:dPt>
          <c:dPt>
            <c:idx val="3"/>
            <c:invertIfNegative val="0"/>
            <c:bubble3D val="0"/>
            <c:extLst>
              <c:ext xmlns:c16="http://schemas.microsoft.com/office/drawing/2014/chart" uri="{C3380CC4-5D6E-409C-BE32-E72D297353CC}">
                <c16:uniqueId val="{00000001-849A-4013-ADF2-57FF39BE32D2}"/>
              </c:ext>
            </c:extLst>
          </c:dPt>
          <c:dPt>
            <c:idx val="6"/>
            <c:invertIfNegative val="0"/>
            <c:bubble3D val="0"/>
            <c:extLst>
              <c:ext xmlns:c16="http://schemas.microsoft.com/office/drawing/2014/chart" uri="{C3380CC4-5D6E-409C-BE32-E72D297353CC}">
                <c16:uniqueId val="{00000002-849A-4013-ADF2-57FF39BE32D2}"/>
              </c:ext>
            </c:extLst>
          </c:dPt>
          <c:dPt>
            <c:idx val="9"/>
            <c:invertIfNegative val="0"/>
            <c:bubble3D val="0"/>
            <c:extLst>
              <c:ext xmlns:c16="http://schemas.microsoft.com/office/drawing/2014/chart" uri="{C3380CC4-5D6E-409C-BE32-E72D297353CC}">
                <c16:uniqueId val="{00000003-849A-4013-ADF2-57FF39BE32D2}"/>
              </c:ext>
            </c:extLst>
          </c:dPt>
          <c:dPt>
            <c:idx val="12"/>
            <c:invertIfNegative val="0"/>
            <c:bubble3D val="0"/>
            <c:extLst>
              <c:ext xmlns:c16="http://schemas.microsoft.com/office/drawing/2014/chart" uri="{C3380CC4-5D6E-409C-BE32-E72D297353CC}">
                <c16:uniqueId val="{00000004-849A-4013-ADF2-57FF39BE32D2}"/>
              </c:ext>
            </c:extLst>
          </c:dPt>
          <c:dPt>
            <c:idx val="15"/>
            <c:invertIfNegative val="0"/>
            <c:bubble3D val="0"/>
            <c:extLst>
              <c:ext xmlns:c16="http://schemas.microsoft.com/office/drawing/2014/chart" uri="{C3380CC4-5D6E-409C-BE32-E72D297353CC}">
                <c16:uniqueId val="{00000005-849A-4013-ADF2-57FF39BE32D2}"/>
              </c:ext>
            </c:extLst>
          </c:dPt>
          <c:dPt>
            <c:idx val="18"/>
            <c:invertIfNegative val="0"/>
            <c:bubble3D val="0"/>
            <c:extLst>
              <c:ext xmlns:c16="http://schemas.microsoft.com/office/drawing/2014/chart" uri="{C3380CC4-5D6E-409C-BE32-E72D297353CC}">
                <c16:uniqueId val="{00000006-849A-4013-ADF2-57FF39BE32D2}"/>
              </c:ext>
            </c:extLst>
          </c:dPt>
          <c:dPt>
            <c:idx val="21"/>
            <c:invertIfNegative val="0"/>
            <c:bubble3D val="0"/>
            <c:extLst>
              <c:ext xmlns:c16="http://schemas.microsoft.com/office/drawing/2014/chart" uri="{C3380CC4-5D6E-409C-BE32-E72D297353CC}">
                <c16:uniqueId val="{00000007-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Arkusz1!$B$3:$B$9</c:f>
              <c:numCache>
                <c:formatCode>0</c:formatCode>
                <c:ptCount val="7"/>
                <c:pt idx="0">
                  <c:v>6</c:v>
                </c:pt>
                <c:pt idx="1">
                  <c:v>5</c:v>
                </c:pt>
                <c:pt idx="2">
                  <c:v>7.0000000000000009</c:v>
                </c:pt>
                <c:pt idx="3">
                  <c:v>5</c:v>
                </c:pt>
                <c:pt idx="4">
                  <c:v>3</c:v>
                </c:pt>
                <c:pt idx="6">
                  <c:v>23.471197000587004</c:v>
                </c:pt>
              </c:numCache>
            </c:numRef>
          </c:val>
          <c:extLst>
            <c:ext xmlns:c16="http://schemas.microsoft.com/office/drawing/2014/chart" uri="{C3380CC4-5D6E-409C-BE32-E72D297353CC}">
              <c16:uniqueId val="{00000008-849A-4013-ADF2-57FF39BE32D2}"/>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849A-4013-ADF2-57FF39BE32D2}"/>
              </c:ext>
            </c:extLst>
          </c:dPt>
          <c:dPt>
            <c:idx val="3"/>
            <c:invertIfNegative val="0"/>
            <c:bubble3D val="0"/>
            <c:extLst>
              <c:ext xmlns:c16="http://schemas.microsoft.com/office/drawing/2014/chart" uri="{C3380CC4-5D6E-409C-BE32-E72D297353CC}">
                <c16:uniqueId val="{0000000A-849A-4013-ADF2-57FF39BE32D2}"/>
              </c:ext>
            </c:extLst>
          </c:dPt>
          <c:dPt>
            <c:idx val="6"/>
            <c:invertIfNegative val="0"/>
            <c:bubble3D val="0"/>
            <c:extLst>
              <c:ext xmlns:c16="http://schemas.microsoft.com/office/drawing/2014/chart" uri="{C3380CC4-5D6E-409C-BE32-E72D297353CC}">
                <c16:uniqueId val="{0000000B-849A-4013-ADF2-57FF39BE32D2}"/>
              </c:ext>
            </c:extLst>
          </c:dPt>
          <c:dPt>
            <c:idx val="9"/>
            <c:invertIfNegative val="0"/>
            <c:bubble3D val="0"/>
            <c:extLst>
              <c:ext xmlns:c16="http://schemas.microsoft.com/office/drawing/2014/chart" uri="{C3380CC4-5D6E-409C-BE32-E72D297353CC}">
                <c16:uniqueId val="{0000000C-849A-4013-ADF2-57FF39BE32D2}"/>
              </c:ext>
            </c:extLst>
          </c:dPt>
          <c:dPt>
            <c:idx val="12"/>
            <c:invertIfNegative val="0"/>
            <c:bubble3D val="0"/>
            <c:extLst>
              <c:ext xmlns:c16="http://schemas.microsoft.com/office/drawing/2014/chart" uri="{C3380CC4-5D6E-409C-BE32-E72D297353CC}">
                <c16:uniqueId val="{0000000D-849A-4013-ADF2-57FF39BE32D2}"/>
              </c:ext>
            </c:extLst>
          </c:dPt>
          <c:dPt>
            <c:idx val="15"/>
            <c:invertIfNegative val="0"/>
            <c:bubble3D val="0"/>
            <c:extLst>
              <c:ext xmlns:c16="http://schemas.microsoft.com/office/drawing/2014/chart" uri="{C3380CC4-5D6E-409C-BE32-E72D297353CC}">
                <c16:uniqueId val="{0000000E-849A-4013-ADF2-57FF39BE32D2}"/>
              </c:ext>
            </c:extLst>
          </c:dPt>
          <c:dPt>
            <c:idx val="18"/>
            <c:invertIfNegative val="0"/>
            <c:bubble3D val="0"/>
            <c:extLst>
              <c:ext xmlns:c16="http://schemas.microsoft.com/office/drawing/2014/chart" uri="{C3380CC4-5D6E-409C-BE32-E72D297353CC}">
                <c16:uniqueId val="{0000000F-849A-4013-ADF2-57FF39BE32D2}"/>
              </c:ext>
            </c:extLst>
          </c:dPt>
          <c:dPt>
            <c:idx val="21"/>
            <c:invertIfNegative val="0"/>
            <c:bubble3D val="0"/>
            <c:extLst>
              <c:ext xmlns:c16="http://schemas.microsoft.com/office/drawing/2014/chart" uri="{C3380CC4-5D6E-409C-BE32-E72D297353CC}">
                <c16:uniqueId val="{00000010-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Arkusz1!$C$3:$C$9</c:f>
              <c:numCache>
                <c:formatCode>0</c:formatCode>
                <c:ptCount val="7"/>
                <c:pt idx="0">
                  <c:v>41</c:v>
                </c:pt>
                <c:pt idx="1">
                  <c:v>30</c:v>
                </c:pt>
                <c:pt idx="2">
                  <c:v>26</c:v>
                </c:pt>
                <c:pt idx="3">
                  <c:v>31</c:v>
                </c:pt>
                <c:pt idx="4">
                  <c:v>28.999999999999996</c:v>
                </c:pt>
                <c:pt idx="6">
                  <c:v>59.119883840951772</c:v>
                </c:pt>
              </c:numCache>
            </c:numRef>
          </c:val>
          <c:extLst>
            <c:ext xmlns:c16="http://schemas.microsoft.com/office/drawing/2014/chart" uri="{C3380CC4-5D6E-409C-BE32-E72D297353CC}">
              <c16:uniqueId val="{00000011-849A-4013-ADF2-57FF39BE32D2}"/>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849A-4013-ADF2-57FF39BE32D2}"/>
              </c:ext>
            </c:extLst>
          </c:dPt>
          <c:dPt>
            <c:idx val="3"/>
            <c:invertIfNegative val="0"/>
            <c:bubble3D val="0"/>
            <c:extLst>
              <c:ext xmlns:c16="http://schemas.microsoft.com/office/drawing/2014/chart" uri="{C3380CC4-5D6E-409C-BE32-E72D297353CC}">
                <c16:uniqueId val="{00000013-849A-4013-ADF2-57FF39BE32D2}"/>
              </c:ext>
            </c:extLst>
          </c:dPt>
          <c:dPt>
            <c:idx val="6"/>
            <c:invertIfNegative val="0"/>
            <c:bubble3D val="0"/>
            <c:extLst>
              <c:ext xmlns:c16="http://schemas.microsoft.com/office/drawing/2014/chart" uri="{C3380CC4-5D6E-409C-BE32-E72D297353CC}">
                <c16:uniqueId val="{00000014-849A-4013-ADF2-57FF39BE32D2}"/>
              </c:ext>
            </c:extLst>
          </c:dPt>
          <c:dPt>
            <c:idx val="9"/>
            <c:invertIfNegative val="0"/>
            <c:bubble3D val="0"/>
            <c:extLst>
              <c:ext xmlns:c16="http://schemas.microsoft.com/office/drawing/2014/chart" uri="{C3380CC4-5D6E-409C-BE32-E72D297353CC}">
                <c16:uniqueId val="{00000015-849A-4013-ADF2-57FF39BE32D2}"/>
              </c:ext>
            </c:extLst>
          </c:dPt>
          <c:dPt>
            <c:idx val="12"/>
            <c:invertIfNegative val="0"/>
            <c:bubble3D val="0"/>
            <c:extLst>
              <c:ext xmlns:c16="http://schemas.microsoft.com/office/drawing/2014/chart" uri="{C3380CC4-5D6E-409C-BE32-E72D297353CC}">
                <c16:uniqueId val="{00000016-849A-4013-ADF2-57FF39BE32D2}"/>
              </c:ext>
            </c:extLst>
          </c:dPt>
          <c:dPt>
            <c:idx val="15"/>
            <c:invertIfNegative val="0"/>
            <c:bubble3D val="0"/>
            <c:extLst>
              <c:ext xmlns:c16="http://schemas.microsoft.com/office/drawing/2014/chart" uri="{C3380CC4-5D6E-409C-BE32-E72D297353CC}">
                <c16:uniqueId val="{00000017-849A-4013-ADF2-57FF39BE32D2}"/>
              </c:ext>
            </c:extLst>
          </c:dPt>
          <c:dPt>
            <c:idx val="18"/>
            <c:invertIfNegative val="0"/>
            <c:bubble3D val="0"/>
            <c:extLst>
              <c:ext xmlns:c16="http://schemas.microsoft.com/office/drawing/2014/chart" uri="{C3380CC4-5D6E-409C-BE32-E72D297353CC}">
                <c16:uniqueId val="{00000018-849A-4013-ADF2-57FF39BE32D2}"/>
              </c:ext>
            </c:extLst>
          </c:dPt>
          <c:dPt>
            <c:idx val="21"/>
            <c:invertIfNegative val="0"/>
            <c:bubble3D val="0"/>
            <c:extLst>
              <c:ext xmlns:c16="http://schemas.microsoft.com/office/drawing/2014/chart" uri="{C3380CC4-5D6E-409C-BE32-E72D297353CC}">
                <c16:uniqueId val="{00000019-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Arkusz1!$D$3:$D$9</c:f>
              <c:numCache>
                <c:formatCode>0</c:formatCode>
                <c:ptCount val="7"/>
                <c:pt idx="0">
                  <c:v>34</c:v>
                </c:pt>
                <c:pt idx="1">
                  <c:v>39</c:v>
                </c:pt>
                <c:pt idx="2">
                  <c:v>43</c:v>
                </c:pt>
                <c:pt idx="3">
                  <c:v>43</c:v>
                </c:pt>
                <c:pt idx="4">
                  <c:v>39</c:v>
                </c:pt>
                <c:pt idx="6">
                  <c:v>12.591274974274343</c:v>
                </c:pt>
              </c:numCache>
            </c:numRef>
          </c:val>
          <c:extLst>
            <c:ext xmlns:c16="http://schemas.microsoft.com/office/drawing/2014/chart" uri="{C3380CC4-5D6E-409C-BE32-E72D297353CC}">
              <c16:uniqueId val="{0000001A-849A-4013-ADF2-57FF39BE32D2}"/>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849A-4013-ADF2-57FF39BE32D2}"/>
              </c:ext>
            </c:extLst>
          </c:dPt>
          <c:dPt>
            <c:idx val="3"/>
            <c:invertIfNegative val="0"/>
            <c:bubble3D val="0"/>
            <c:extLst>
              <c:ext xmlns:c16="http://schemas.microsoft.com/office/drawing/2014/chart" uri="{C3380CC4-5D6E-409C-BE32-E72D297353CC}">
                <c16:uniqueId val="{0000001C-849A-4013-ADF2-57FF39BE32D2}"/>
              </c:ext>
            </c:extLst>
          </c:dPt>
          <c:dPt>
            <c:idx val="6"/>
            <c:invertIfNegative val="0"/>
            <c:bubble3D val="0"/>
            <c:extLst>
              <c:ext xmlns:c16="http://schemas.microsoft.com/office/drawing/2014/chart" uri="{C3380CC4-5D6E-409C-BE32-E72D297353CC}">
                <c16:uniqueId val="{0000001D-849A-4013-ADF2-57FF39BE32D2}"/>
              </c:ext>
            </c:extLst>
          </c:dPt>
          <c:dPt>
            <c:idx val="9"/>
            <c:invertIfNegative val="0"/>
            <c:bubble3D val="0"/>
            <c:extLst>
              <c:ext xmlns:c16="http://schemas.microsoft.com/office/drawing/2014/chart" uri="{C3380CC4-5D6E-409C-BE32-E72D297353CC}">
                <c16:uniqueId val="{0000001E-849A-4013-ADF2-57FF39BE32D2}"/>
              </c:ext>
            </c:extLst>
          </c:dPt>
          <c:dPt>
            <c:idx val="12"/>
            <c:invertIfNegative val="0"/>
            <c:bubble3D val="0"/>
            <c:extLst>
              <c:ext xmlns:c16="http://schemas.microsoft.com/office/drawing/2014/chart" uri="{C3380CC4-5D6E-409C-BE32-E72D297353CC}">
                <c16:uniqueId val="{0000001F-849A-4013-ADF2-57FF39BE32D2}"/>
              </c:ext>
            </c:extLst>
          </c:dPt>
          <c:dPt>
            <c:idx val="15"/>
            <c:invertIfNegative val="0"/>
            <c:bubble3D val="0"/>
            <c:extLst>
              <c:ext xmlns:c16="http://schemas.microsoft.com/office/drawing/2014/chart" uri="{C3380CC4-5D6E-409C-BE32-E72D297353CC}">
                <c16:uniqueId val="{00000020-849A-4013-ADF2-57FF39BE32D2}"/>
              </c:ext>
            </c:extLst>
          </c:dPt>
          <c:dPt>
            <c:idx val="18"/>
            <c:invertIfNegative val="0"/>
            <c:bubble3D val="0"/>
            <c:extLst>
              <c:ext xmlns:c16="http://schemas.microsoft.com/office/drawing/2014/chart" uri="{C3380CC4-5D6E-409C-BE32-E72D297353CC}">
                <c16:uniqueId val="{00000021-849A-4013-ADF2-57FF39BE32D2}"/>
              </c:ext>
            </c:extLst>
          </c:dPt>
          <c:dPt>
            <c:idx val="21"/>
            <c:invertIfNegative val="0"/>
            <c:bubble3D val="0"/>
            <c:extLst>
              <c:ext xmlns:c16="http://schemas.microsoft.com/office/drawing/2014/chart" uri="{C3380CC4-5D6E-409C-BE32-E72D297353CC}">
                <c16:uniqueId val="{00000022-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Arkusz1!$E$3:$E$9</c:f>
              <c:numCache>
                <c:formatCode>0</c:formatCode>
                <c:ptCount val="7"/>
                <c:pt idx="0">
                  <c:v>9</c:v>
                </c:pt>
                <c:pt idx="1">
                  <c:v>20</c:v>
                </c:pt>
                <c:pt idx="2">
                  <c:v>17</c:v>
                </c:pt>
                <c:pt idx="3">
                  <c:v>13</c:v>
                </c:pt>
                <c:pt idx="4">
                  <c:v>19</c:v>
                </c:pt>
                <c:pt idx="6">
                  <c:v>1.6667111010133449</c:v>
                </c:pt>
              </c:numCache>
            </c:numRef>
          </c:val>
          <c:extLst>
            <c:ext xmlns:c16="http://schemas.microsoft.com/office/drawing/2014/chart" uri="{C3380CC4-5D6E-409C-BE32-E72D297353CC}">
              <c16:uniqueId val="{00000023-849A-4013-ADF2-57FF39BE32D2}"/>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6"/>
              <c:layout>
                <c:manualLayout>
                  <c:x val="4.8677019923849211E-3"/>
                  <c:y val="-1.907267168483176E-2"/>
                </c:manualLayout>
              </c:layout>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EA8B-46CB-AEA7-C17724FCE41C}"/>
                </c:ext>
              </c:extLst>
            </c:dLbl>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Arkusz1!$F$3:$F$9</c:f>
              <c:numCache>
                <c:formatCode>0</c:formatCode>
                <c:ptCount val="7"/>
                <c:pt idx="0">
                  <c:v>10</c:v>
                </c:pt>
                <c:pt idx="1">
                  <c:v>6</c:v>
                </c:pt>
                <c:pt idx="2">
                  <c:v>7.0000000000000009</c:v>
                </c:pt>
                <c:pt idx="3">
                  <c:v>9</c:v>
                </c:pt>
                <c:pt idx="4">
                  <c:v>10</c:v>
                </c:pt>
                <c:pt idx="6">
                  <c:v>3.1509330831734044</c:v>
                </c:pt>
              </c:numCache>
            </c:numRef>
          </c:val>
          <c:extLst>
            <c:ext xmlns:c16="http://schemas.microsoft.com/office/drawing/2014/chart" uri="{C3380CC4-5D6E-409C-BE32-E72D297353CC}">
              <c16:uniqueId val="{00000026-849A-4013-ADF2-57FF39BE32D2}"/>
            </c:ext>
          </c:extLst>
        </c:ser>
        <c:dLbls>
          <c:dLblPos val="ctr"/>
          <c:showLegendKey val="0"/>
          <c:showVal val="1"/>
          <c:showCatName val="0"/>
          <c:showSerName val="0"/>
          <c:showPercent val="0"/>
          <c:showBubbleSize val="0"/>
        </c:dLbls>
        <c:gapWidth val="40"/>
        <c:overlap val="100"/>
        <c:axId val="476054720"/>
        <c:axId val="476062168"/>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7-849A-4013-ADF2-57FF39BE32D2}"/>
                    </c:ext>
                  </c:extLst>
                </c:dPt>
                <c:dPt>
                  <c:idx val="1"/>
                  <c:invertIfNegative val="0"/>
                  <c:bubble3D val="0"/>
                  <c:extLst>
                    <c:ext xmlns:c16="http://schemas.microsoft.com/office/drawing/2014/chart" uri="{C3380CC4-5D6E-409C-BE32-E72D297353CC}">
                      <c16:uniqueId val="{00000028-849A-4013-ADF2-57FF39BE32D2}"/>
                    </c:ext>
                  </c:extLst>
                </c:dPt>
                <c:dPt>
                  <c:idx val="2"/>
                  <c:invertIfNegative val="0"/>
                  <c:bubble3D val="0"/>
                  <c:extLst>
                    <c:ext xmlns:c16="http://schemas.microsoft.com/office/drawing/2014/chart" uri="{C3380CC4-5D6E-409C-BE32-E72D297353CC}">
                      <c16:uniqueId val="{00000029-849A-4013-ADF2-57FF39BE32D2}"/>
                    </c:ext>
                  </c:extLst>
                </c:dPt>
                <c:dPt>
                  <c:idx val="3"/>
                  <c:invertIfNegative val="0"/>
                  <c:bubble3D val="0"/>
                  <c:extLst>
                    <c:ext xmlns:c16="http://schemas.microsoft.com/office/drawing/2014/chart" uri="{C3380CC4-5D6E-409C-BE32-E72D297353CC}">
                      <c16:uniqueId val="{0000002A-849A-4013-ADF2-57FF39BE32D2}"/>
                    </c:ext>
                  </c:extLst>
                </c:dPt>
                <c:dPt>
                  <c:idx val="4"/>
                  <c:invertIfNegative val="0"/>
                  <c:bubble3D val="0"/>
                  <c:extLst>
                    <c:ext xmlns:c16="http://schemas.microsoft.com/office/drawing/2014/chart" uri="{C3380CC4-5D6E-409C-BE32-E72D297353CC}">
                      <c16:uniqueId val="{0000002B-849A-4013-ADF2-57FF39BE32D2}"/>
                    </c:ext>
                  </c:extLst>
                </c:dPt>
                <c:dPt>
                  <c:idx val="6"/>
                  <c:invertIfNegative val="0"/>
                  <c:bubble3D val="0"/>
                  <c:extLst>
                    <c:ext xmlns:c16="http://schemas.microsoft.com/office/drawing/2014/chart" uri="{C3380CC4-5D6E-409C-BE32-E72D297353CC}">
                      <c16:uniqueId val="{0000002C-849A-4013-ADF2-57FF39BE32D2}"/>
                    </c:ext>
                  </c:extLst>
                </c:dPt>
                <c:dPt>
                  <c:idx val="9"/>
                  <c:invertIfNegative val="0"/>
                  <c:bubble3D val="0"/>
                  <c:extLst>
                    <c:ext xmlns:c16="http://schemas.microsoft.com/office/drawing/2014/chart" uri="{C3380CC4-5D6E-409C-BE32-E72D297353CC}">
                      <c16:uniqueId val="{0000002D-849A-4013-ADF2-57FF39BE32D2}"/>
                    </c:ext>
                  </c:extLst>
                </c:dPt>
                <c:dPt>
                  <c:idx val="12"/>
                  <c:invertIfNegative val="0"/>
                  <c:bubble3D val="0"/>
                  <c:extLst>
                    <c:ext xmlns:c16="http://schemas.microsoft.com/office/drawing/2014/chart" uri="{C3380CC4-5D6E-409C-BE32-E72D297353CC}">
                      <c16:uniqueId val="{0000002E-849A-4013-ADF2-57FF39BE32D2}"/>
                    </c:ext>
                  </c:extLst>
                </c:dPt>
                <c:dLbls>
                  <c:dLbl>
                    <c:idx val="18"/>
                    <c:delete val="1"/>
                    <c:extLst>
                      <c:ext uri="{CE6537A1-D6FC-4f65-9D91-7224C49458BB}"/>
                      <c:ext xmlns:c16="http://schemas.microsoft.com/office/drawing/2014/chart" uri="{C3380CC4-5D6E-409C-BE32-E72D297353CC}">
                        <c16:uniqueId val="{0000002F-849A-4013-ADF2-57FF39BE32D2}"/>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Arkusz1!$A$3:$A$9</c15:sqref>
                        </c15:formulaRef>
                      </c:ext>
                    </c:extLst>
                    <c:numCache>
                      <c:formatCode>General</c:formatCode>
                      <c:ptCount val="7"/>
                      <c:pt idx="0">
                        <c:v>2011</c:v>
                      </c:pt>
                      <c:pt idx="1">
                        <c:v>2012</c:v>
                      </c:pt>
                      <c:pt idx="2">
                        <c:v>2013</c:v>
                      </c:pt>
                      <c:pt idx="3">
                        <c:v>2014</c:v>
                      </c:pt>
                      <c:pt idx="4">
                        <c:v>2018</c:v>
                      </c:pt>
                      <c:pt idx="6">
                        <c:v>2020</c:v>
                      </c:pt>
                    </c:numCache>
                  </c:numRef>
                </c:val>
                <c:extLst>
                  <c:ext xmlns:c16="http://schemas.microsoft.com/office/drawing/2014/chart" uri="{C3380CC4-5D6E-409C-BE32-E72D297353CC}">
                    <c16:uniqueId val="{00000030-849A-4013-ADF2-57FF39BE32D2}"/>
                  </c:ext>
                </c:extLst>
              </c15:ser>
            </c15:filteredBarSeries>
          </c:ext>
        </c:extLst>
      </c:barChart>
      <c:catAx>
        <c:axId val="476054720"/>
        <c:scaling>
          <c:orientation val="minMax"/>
        </c:scaling>
        <c:delete val="1"/>
        <c:axPos val="t"/>
        <c:numFmt formatCode="General" sourceLinked="1"/>
        <c:majorTickMark val="out"/>
        <c:minorTickMark val="none"/>
        <c:tickLblPos val="nextTo"/>
        <c:crossAx val="476062168"/>
        <c:crosses val="autoZero"/>
        <c:auto val="1"/>
        <c:lblAlgn val="ctr"/>
        <c:lblOffset val="100"/>
        <c:noMultiLvlLbl val="0"/>
      </c:catAx>
      <c:valAx>
        <c:axId val="476062168"/>
        <c:scaling>
          <c:orientation val="maxMin"/>
        </c:scaling>
        <c:delete val="1"/>
        <c:axPos val="l"/>
        <c:numFmt formatCode="0%" sourceLinked="1"/>
        <c:majorTickMark val="out"/>
        <c:minorTickMark val="none"/>
        <c:tickLblPos val="nextTo"/>
        <c:crossAx val="476054720"/>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defRPr/>
      </a:pPr>
      <a:endParaRPr lang="pl-PL"/>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38141424748731"/>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chemeClr val="accent1"/>
              </a:solidFill>
              <a:ln w="6350">
                <a:solidFill>
                  <a:schemeClr val="bg1"/>
                </a:solidFill>
              </a:ln>
              <a:effectLst/>
            </c:spPr>
            <c:extLst>
              <c:ext xmlns:c16="http://schemas.microsoft.com/office/drawing/2014/chart" uri="{C3380CC4-5D6E-409C-BE32-E72D297353CC}">
                <c16:uniqueId val="{00000001-7EA0-41FB-8573-D74E9210CE5F}"/>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7EA0-41FB-8573-D74E9210CE5F}"/>
              </c:ext>
            </c:extLst>
          </c:dPt>
          <c:dPt>
            <c:idx val="2"/>
            <c:bubble3D val="0"/>
            <c:spPr>
              <a:solidFill>
                <a:schemeClr val="bg2"/>
              </a:solidFill>
              <a:ln w="6350">
                <a:solidFill>
                  <a:schemeClr val="bg1"/>
                </a:solidFill>
              </a:ln>
              <a:effectLst/>
            </c:spPr>
            <c:extLst>
              <c:ext xmlns:c16="http://schemas.microsoft.com/office/drawing/2014/chart" uri="{C3380CC4-5D6E-409C-BE32-E72D297353CC}">
                <c16:uniqueId val="{00000005-7EA0-41FB-8573-D74E9210CE5F}"/>
              </c:ext>
            </c:extLst>
          </c:dPt>
          <c:dPt>
            <c:idx val="3"/>
            <c:bubble3D val="0"/>
            <c:spPr>
              <a:solidFill>
                <a:srgbClr val="41D9BE"/>
              </a:solidFill>
              <a:ln w="6350">
                <a:solidFill>
                  <a:schemeClr val="bg1"/>
                </a:solidFill>
              </a:ln>
              <a:effectLst/>
            </c:spPr>
            <c:extLst>
              <c:ext xmlns:c16="http://schemas.microsoft.com/office/drawing/2014/chart" uri="{C3380CC4-5D6E-409C-BE32-E72D297353CC}">
                <c16:uniqueId val="{00000007-7EA0-41FB-8573-D74E9210CE5F}"/>
              </c:ext>
            </c:extLst>
          </c:dPt>
          <c:dPt>
            <c:idx val="4"/>
            <c:bubble3D val="0"/>
            <c:spPr>
              <a:solidFill>
                <a:schemeClr val="accent3"/>
              </a:solidFill>
              <a:ln w="6350">
                <a:solidFill>
                  <a:schemeClr val="bg1"/>
                </a:solidFill>
              </a:ln>
              <a:effectLst/>
            </c:spPr>
            <c:extLst>
              <c:ext xmlns:c16="http://schemas.microsoft.com/office/drawing/2014/chart" uri="{C3380CC4-5D6E-409C-BE32-E72D297353CC}">
                <c16:uniqueId val="{00000009-7EA0-41FB-8573-D74E9210CE5F}"/>
              </c:ext>
            </c:extLst>
          </c:dPt>
          <c:dPt>
            <c:idx val="5"/>
            <c:bubble3D val="0"/>
            <c:spPr>
              <a:solidFill>
                <a:schemeClr val="accent4"/>
              </a:solidFill>
              <a:ln w="6350">
                <a:solidFill>
                  <a:schemeClr val="bg1"/>
                </a:solidFill>
              </a:ln>
              <a:effectLst/>
            </c:spPr>
            <c:extLst>
              <c:ext xmlns:c16="http://schemas.microsoft.com/office/drawing/2014/chart" uri="{C3380CC4-5D6E-409C-BE32-E72D297353CC}">
                <c16:uniqueId val="{0000000B-7EA0-41FB-8573-D74E9210CE5F}"/>
              </c:ext>
            </c:extLst>
          </c:dPt>
          <c:dPt>
            <c:idx val="6"/>
            <c:bubble3D val="0"/>
            <c:spPr>
              <a:solidFill>
                <a:schemeClr val="accent5"/>
              </a:solidFill>
              <a:ln w="6350">
                <a:solidFill>
                  <a:schemeClr val="bg1"/>
                </a:solidFill>
              </a:ln>
              <a:effectLst/>
            </c:spPr>
            <c:extLst>
              <c:ext xmlns:c16="http://schemas.microsoft.com/office/drawing/2014/chart" uri="{C3380CC4-5D6E-409C-BE32-E72D297353CC}">
                <c16:uniqueId val="{0000000D-7EA0-41FB-8573-D74E9210CE5F}"/>
              </c:ext>
            </c:extLst>
          </c:dPt>
          <c:dPt>
            <c:idx val="7"/>
            <c:bubble3D val="0"/>
            <c:spPr>
              <a:solidFill>
                <a:srgbClr val="CC9900"/>
              </a:solidFill>
              <a:ln w="6350">
                <a:solidFill>
                  <a:schemeClr val="bg1"/>
                </a:solidFill>
              </a:ln>
            </c:spPr>
            <c:extLst>
              <c:ext xmlns:c16="http://schemas.microsoft.com/office/drawing/2014/chart" uri="{C3380CC4-5D6E-409C-BE32-E72D297353CC}">
                <c16:uniqueId val="{0000000F-7EA0-41FB-8573-D74E9210CE5F}"/>
              </c:ext>
            </c:extLst>
          </c:dPt>
          <c:dPt>
            <c:idx val="8"/>
            <c:bubble3D val="0"/>
            <c:spPr>
              <a:solidFill>
                <a:schemeClr val="tx1"/>
              </a:solidFill>
              <a:ln w="6350">
                <a:solidFill>
                  <a:schemeClr val="bg1"/>
                </a:solidFill>
              </a:ln>
            </c:spPr>
            <c:extLst>
              <c:ext xmlns:c16="http://schemas.microsoft.com/office/drawing/2014/chart" uri="{C3380CC4-5D6E-409C-BE32-E72D297353CC}">
                <c16:uniqueId val="{00000011-7EA0-41FB-8573-D74E9210CE5F}"/>
              </c:ext>
            </c:extLst>
          </c:dPt>
          <c:dLbls>
            <c:dLbl>
              <c:idx val="4"/>
              <c:layout>
                <c:manualLayout>
                  <c:x val="0"/>
                  <c:y val="-4.40977070928442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EA0-41FB-8573-D74E9210CE5F}"/>
                </c:ext>
              </c:extLst>
            </c:dLbl>
            <c:spPr>
              <a:noFill/>
              <a:ln>
                <a:noFill/>
              </a:ln>
              <a:effectLst/>
            </c:sp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Arkusz1!$A$2:$A$10</c:f>
              <c:strCache>
                <c:ptCount val="9"/>
                <c:pt idx="0">
                  <c:v>Praca na etacie </c:v>
                </c:pt>
                <c:pt idx="1">
                  <c:v>Praca na umowę zlecenie/dzieło</c:v>
                </c:pt>
                <c:pt idx="2">
                  <c:v>Własna działalność gospodarcza</c:v>
                </c:pt>
                <c:pt idx="3">
                  <c:v>Emeryt, rencista</c:v>
                </c:pt>
                <c:pt idx="4">
                  <c:v>Uczeń, student</c:v>
                </c:pt>
                <c:pt idx="5">
                  <c:v>Bezrobotny</c:v>
                </c:pt>
                <c:pt idx="6">
                  <c:v>Urlop macierzyński/wychowawczy</c:v>
                </c:pt>
                <c:pt idx="7">
                  <c:v>Nie pracuję – inny powód</c:v>
                </c:pt>
                <c:pt idx="8">
                  <c:v>odmowa odpowiedzi</c:v>
                </c:pt>
              </c:strCache>
            </c:strRef>
          </c:cat>
          <c:val>
            <c:numRef>
              <c:f>Arkusz1!$B$2:$B$10</c:f>
              <c:numCache>
                <c:formatCode>General</c:formatCode>
                <c:ptCount val="9"/>
              </c:numCache>
            </c:numRef>
          </c:val>
          <c:extLst>
            <c:ext xmlns:c16="http://schemas.microsoft.com/office/drawing/2014/chart" uri="{C3380CC4-5D6E-409C-BE32-E72D297353CC}">
              <c16:uniqueId val="{00000012-7EA0-41FB-8573-D74E9210CE5F}"/>
            </c:ext>
          </c:extLst>
        </c:ser>
        <c:dLbls>
          <c:showLegendKey val="0"/>
          <c:showVal val="1"/>
          <c:showCatName val="0"/>
          <c:showSerName val="0"/>
          <c:showPercent val="0"/>
          <c:showBubbleSize val="0"/>
          <c:showLeaderLines val="1"/>
        </c:dLbls>
        <c:firstSliceAng val="0"/>
        <c:holeSize val="55"/>
      </c:doughnutChart>
      <c:spPr>
        <a:noFill/>
        <a:ln w="25400">
          <a:noFill/>
        </a:ln>
        <a:effectLst/>
      </c:spPr>
    </c:plotArea>
    <c:legend>
      <c:legendPos val="r"/>
      <c:layout>
        <c:manualLayout>
          <c:xMode val="edge"/>
          <c:yMode val="edge"/>
          <c:x val="3.0788488337748908E-2"/>
          <c:y val="0.20343480775604547"/>
          <c:w val="0.83066331414238093"/>
          <c:h val="0.69569009900489642"/>
        </c:manualLayout>
      </c:layout>
      <c:overlay val="0"/>
      <c:txPr>
        <a:bodyPr/>
        <a:lstStyle/>
        <a:p>
          <a:pPr>
            <a:defRPr sz="1050"/>
          </a:pPr>
          <a:endParaRPr lang="pl-PL"/>
        </a:p>
      </c:txPr>
    </c:legend>
    <c:plotVisOnly val="1"/>
    <c:dispBlanksAs val="gap"/>
    <c:showDLblsOverMax val="0"/>
  </c:chart>
  <c:spPr>
    <a:noFill/>
    <a:ln>
      <a:noFill/>
    </a:ln>
    <a:effectLst/>
  </c:spPr>
  <c:txPr>
    <a:bodyPr/>
    <a:lstStyle/>
    <a:p>
      <a:pPr>
        <a:defRPr sz="900">
          <a:solidFill>
            <a:schemeClr val="tx1"/>
          </a:solidFill>
        </a:defRPr>
      </a:pPr>
      <a:endParaRPr lang="pl-PL"/>
    </a:p>
  </c:txPr>
  <c:externalData r:id="rId1">
    <c:autoUpdate val="0"/>
  </c:externalData>
</c:chartSpace>
</file>

<file path=ppt/charts/chart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92330972887070517"/>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A-CCE0-419C-A391-128A57D7F9C3}"/>
              </c:ext>
            </c:extLst>
          </c:dPt>
          <c:dPt>
            <c:idx val="3"/>
            <c:invertIfNegative val="0"/>
            <c:bubble3D val="0"/>
            <c:extLst>
              <c:ext xmlns:c16="http://schemas.microsoft.com/office/drawing/2014/chart" uri="{C3380CC4-5D6E-409C-BE32-E72D297353CC}">
                <c16:uniqueId val="{0000000B-CCE0-419C-A391-128A57D7F9C3}"/>
              </c:ext>
            </c:extLst>
          </c:dPt>
          <c:dPt>
            <c:idx val="6"/>
            <c:invertIfNegative val="0"/>
            <c:bubble3D val="0"/>
            <c:extLst>
              <c:ext xmlns:c16="http://schemas.microsoft.com/office/drawing/2014/chart" uri="{C3380CC4-5D6E-409C-BE32-E72D297353CC}">
                <c16:uniqueId val="{0000000C-CCE0-419C-A391-128A57D7F9C3}"/>
              </c:ext>
            </c:extLst>
          </c:dPt>
          <c:dPt>
            <c:idx val="9"/>
            <c:invertIfNegative val="0"/>
            <c:bubble3D val="0"/>
            <c:extLst>
              <c:ext xmlns:c16="http://schemas.microsoft.com/office/drawing/2014/chart" uri="{C3380CC4-5D6E-409C-BE32-E72D297353CC}">
                <c16:uniqueId val="{0000000D-CCE0-419C-A391-128A57D7F9C3}"/>
              </c:ext>
            </c:extLst>
          </c:dPt>
          <c:dPt>
            <c:idx val="12"/>
            <c:invertIfNegative val="0"/>
            <c:bubble3D val="0"/>
            <c:extLst>
              <c:ext xmlns:c16="http://schemas.microsoft.com/office/drawing/2014/chart" uri="{C3380CC4-5D6E-409C-BE32-E72D297353CC}">
                <c16:uniqueId val="{0000000E-CCE0-419C-A391-128A57D7F9C3}"/>
              </c:ext>
            </c:extLst>
          </c:dPt>
          <c:dPt>
            <c:idx val="15"/>
            <c:invertIfNegative val="0"/>
            <c:bubble3D val="0"/>
            <c:extLst>
              <c:ext xmlns:c16="http://schemas.microsoft.com/office/drawing/2014/chart" uri="{C3380CC4-5D6E-409C-BE32-E72D297353CC}">
                <c16:uniqueId val="{0000000F-CCE0-419C-A391-128A57D7F9C3}"/>
              </c:ext>
            </c:extLst>
          </c:dPt>
          <c:dPt>
            <c:idx val="18"/>
            <c:invertIfNegative val="0"/>
            <c:bubble3D val="0"/>
            <c:extLst>
              <c:ext xmlns:c16="http://schemas.microsoft.com/office/drawing/2014/chart" uri="{C3380CC4-5D6E-409C-BE32-E72D297353CC}">
                <c16:uniqueId val="{00000010-CCE0-419C-A391-128A57D7F9C3}"/>
              </c:ext>
            </c:extLst>
          </c:dPt>
          <c:dPt>
            <c:idx val="21"/>
            <c:invertIfNegative val="0"/>
            <c:bubble3D val="0"/>
            <c:extLst>
              <c:ext xmlns:c16="http://schemas.microsoft.com/office/drawing/2014/chart" uri="{C3380CC4-5D6E-409C-BE32-E72D297353CC}">
                <c16:uniqueId val="{00000011-CCE0-419C-A391-128A57D7F9C3}"/>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Arkusz1!$B$3:$B$8</c:f>
              <c:numCache>
                <c:formatCode>0</c:formatCode>
                <c:ptCount val="6"/>
                <c:pt idx="0">
                  <c:v>33</c:v>
                </c:pt>
                <c:pt idx="1">
                  <c:v>30</c:v>
                </c:pt>
                <c:pt idx="2">
                  <c:v>23</c:v>
                </c:pt>
                <c:pt idx="3">
                  <c:v>22</c:v>
                </c:pt>
                <c:pt idx="5">
                  <c:v>58.473514046159117</c:v>
                </c:pt>
              </c:numCache>
            </c:numRef>
          </c:val>
          <c:extLst>
            <c:ext xmlns:c16="http://schemas.microsoft.com/office/drawing/2014/chart" uri="{C3380CC4-5D6E-409C-BE32-E72D297353CC}">
              <c16:uniqueId val="{00000012-CCE0-419C-A391-128A57D7F9C3}"/>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13-CCE0-419C-A391-128A57D7F9C3}"/>
              </c:ext>
            </c:extLst>
          </c:dPt>
          <c:dPt>
            <c:idx val="3"/>
            <c:invertIfNegative val="0"/>
            <c:bubble3D val="0"/>
            <c:extLst>
              <c:ext xmlns:c16="http://schemas.microsoft.com/office/drawing/2014/chart" uri="{C3380CC4-5D6E-409C-BE32-E72D297353CC}">
                <c16:uniqueId val="{00000014-CCE0-419C-A391-128A57D7F9C3}"/>
              </c:ext>
            </c:extLst>
          </c:dPt>
          <c:dPt>
            <c:idx val="6"/>
            <c:invertIfNegative val="0"/>
            <c:bubble3D val="0"/>
            <c:extLst>
              <c:ext xmlns:c16="http://schemas.microsoft.com/office/drawing/2014/chart" uri="{C3380CC4-5D6E-409C-BE32-E72D297353CC}">
                <c16:uniqueId val="{00000015-CCE0-419C-A391-128A57D7F9C3}"/>
              </c:ext>
            </c:extLst>
          </c:dPt>
          <c:dPt>
            <c:idx val="9"/>
            <c:invertIfNegative val="0"/>
            <c:bubble3D val="0"/>
            <c:extLst>
              <c:ext xmlns:c16="http://schemas.microsoft.com/office/drawing/2014/chart" uri="{C3380CC4-5D6E-409C-BE32-E72D297353CC}">
                <c16:uniqueId val="{00000016-CCE0-419C-A391-128A57D7F9C3}"/>
              </c:ext>
            </c:extLst>
          </c:dPt>
          <c:dPt>
            <c:idx val="12"/>
            <c:invertIfNegative val="0"/>
            <c:bubble3D val="0"/>
            <c:extLst>
              <c:ext xmlns:c16="http://schemas.microsoft.com/office/drawing/2014/chart" uri="{C3380CC4-5D6E-409C-BE32-E72D297353CC}">
                <c16:uniqueId val="{00000017-CCE0-419C-A391-128A57D7F9C3}"/>
              </c:ext>
            </c:extLst>
          </c:dPt>
          <c:dPt>
            <c:idx val="15"/>
            <c:invertIfNegative val="0"/>
            <c:bubble3D val="0"/>
            <c:extLst>
              <c:ext xmlns:c16="http://schemas.microsoft.com/office/drawing/2014/chart" uri="{C3380CC4-5D6E-409C-BE32-E72D297353CC}">
                <c16:uniqueId val="{00000018-CCE0-419C-A391-128A57D7F9C3}"/>
              </c:ext>
            </c:extLst>
          </c:dPt>
          <c:dPt>
            <c:idx val="18"/>
            <c:invertIfNegative val="0"/>
            <c:bubble3D val="0"/>
            <c:extLst>
              <c:ext xmlns:c16="http://schemas.microsoft.com/office/drawing/2014/chart" uri="{C3380CC4-5D6E-409C-BE32-E72D297353CC}">
                <c16:uniqueId val="{00000019-CCE0-419C-A391-128A57D7F9C3}"/>
              </c:ext>
            </c:extLst>
          </c:dPt>
          <c:dPt>
            <c:idx val="21"/>
            <c:invertIfNegative val="0"/>
            <c:bubble3D val="0"/>
            <c:extLst>
              <c:ext xmlns:c16="http://schemas.microsoft.com/office/drawing/2014/chart" uri="{C3380CC4-5D6E-409C-BE32-E72D297353CC}">
                <c16:uniqueId val="{0000001A-CCE0-419C-A391-128A57D7F9C3}"/>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Arkusz1!$C$3:$C$8</c:f>
              <c:numCache>
                <c:formatCode>0</c:formatCode>
                <c:ptCount val="6"/>
                <c:pt idx="0">
                  <c:v>46</c:v>
                </c:pt>
                <c:pt idx="1">
                  <c:v>47</c:v>
                </c:pt>
                <c:pt idx="2">
                  <c:v>53</c:v>
                </c:pt>
                <c:pt idx="3">
                  <c:v>49</c:v>
                </c:pt>
                <c:pt idx="5">
                  <c:v>35.230975937243841</c:v>
                </c:pt>
              </c:numCache>
            </c:numRef>
          </c:val>
          <c:extLst>
            <c:ext xmlns:c16="http://schemas.microsoft.com/office/drawing/2014/chart" uri="{C3380CC4-5D6E-409C-BE32-E72D297353CC}">
              <c16:uniqueId val="{0000001B-CCE0-419C-A391-128A57D7F9C3}"/>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C-CCE0-419C-A391-128A57D7F9C3}"/>
              </c:ext>
            </c:extLst>
          </c:dPt>
          <c:dPt>
            <c:idx val="3"/>
            <c:invertIfNegative val="0"/>
            <c:bubble3D val="0"/>
            <c:extLst>
              <c:ext xmlns:c16="http://schemas.microsoft.com/office/drawing/2014/chart" uri="{C3380CC4-5D6E-409C-BE32-E72D297353CC}">
                <c16:uniqueId val="{0000001D-CCE0-419C-A391-128A57D7F9C3}"/>
              </c:ext>
            </c:extLst>
          </c:dPt>
          <c:dPt>
            <c:idx val="6"/>
            <c:invertIfNegative val="0"/>
            <c:bubble3D val="0"/>
            <c:extLst>
              <c:ext xmlns:c16="http://schemas.microsoft.com/office/drawing/2014/chart" uri="{C3380CC4-5D6E-409C-BE32-E72D297353CC}">
                <c16:uniqueId val="{0000001E-CCE0-419C-A391-128A57D7F9C3}"/>
              </c:ext>
            </c:extLst>
          </c:dPt>
          <c:dPt>
            <c:idx val="9"/>
            <c:invertIfNegative val="0"/>
            <c:bubble3D val="0"/>
            <c:extLst>
              <c:ext xmlns:c16="http://schemas.microsoft.com/office/drawing/2014/chart" uri="{C3380CC4-5D6E-409C-BE32-E72D297353CC}">
                <c16:uniqueId val="{0000001F-CCE0-419C-A391-128A57D7F9C3}"/>
              </c:ext>
            </c:extLst>
          </c:dPt>
          <c:dPt>
            <c:idx val="12"/>
            <c:invertIfNegative val="0"/>
            <c:bubble3D val="0"/>
            <c:extLst>
              <c:ext xmlns:c16="http://schemas.microsoft.com/office/drawing/2014/chart" uri="{C3380CC4-5D6E-409C-BE32-E72D297353CC}">
                <c16:uniqueId val="{00000020-CCE0-419C-A391-128A57D7F9C3}"/>
              </c:ext>
            </c:extLst>
          </c:dPt>
          <c:dPt>
            <c:idx val="15"/>
            <c:invertIfNegative val="0"/>
            <c:bubble3D val="0"/>
            <c:extLst>
              <c:ext xmlns:c16="http://schemas.microsoft.com/office/drawing/2014/chart" uri="{C3380CC4-5D6E-409C-BE32-E72D297353CC}">
                <c16:uniqueId val="{00000021-CCE0-419C-A391-128A57D7F9C3}"/>
              </c:ext>
            </c:extLst>
          </c:dPt>
          <c:dPt>
            <c:idx val="18"/>
            <c:invertIfNegative val="0"/>
            <c:bubble3D val="0"/>
            <c:extLst>
              <c:ext xmlns:c16="http://schemas.microsoft.com/office/drawing/2014/chart" uri="{C3380CC4-5D6E-409C-BE32-E72D297353CC}">
                <c16:uniqueId val="{00000022-CCE0-419C-A391-128A57D7F9C3}"/>
              </c:ext>
            </c:extLst>
          </c:dPt>
          <c:dPt>
            <c:idx val="21"/>
            <c:invertIfNegative val="0"/>
            <c:bubble3D val="0"/>
            <c:extLst>
              <c:ext xmlns:c16="http://schemas.microsoft.com/office/drawing/2014/chart" uri="{C3380CC4-5D6E-409C-BE32-E72D297353CC}">
                <c16:uniqueId val="{00000023-CCE0-419C-A391-128A57D7F9C3}"/>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Arkusz1!$D$3:$D$8</c:f>
              <c:numCache>
                <c:formatCode>0</c:formatCode>
                <c:ptCount val="6"/>
                <c:pt idx="0">
                  <c:v>14.000000000000002</c:v>
                </c:pt>
                <c:pt idx="1">
                  <c:v>17</c:v>
                </c:pt>
                <c:pt idx="2">
                  <c:v>18</c:v>
                </c:pt>
                <c:pt idx="3">
                  <c:v>20</c:v>
                </c:pt>
                <c:pt idx="5">
                  <c:v>5.5328504237015048</c:v>
                </c:pt>
              </c:numCache>
            </c:numRef>
          </c:val>
          <c:extLst>
            <c:ext xmlns:c16="http://schemas.microsoft.com/office/drawing/2014/chart" uri="{C3380CC4-5D6E-409C-BE32-E72D297353CC}">
              <c16:uniqueId val="{00000024-CCE0-419C-A391-128A57D7F9C3}"/>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25-CCE0-419C-A391-128A57D7F9C3}"/>
              </c:ext>
            </c:extLst>
          </c:dPt>
          <c:dPt>
            <c:idx val="3"/>
            <c:invertIfNegative val="0"/>
            <c:bubble3D val="0"/>
            <c:extLst>
              <c:ext xmlns:c16="http://schemas.microsoft.com/office/drawing/2014/chart" uri="{C3380CC4-5D6E-409C-BE32-E72D297353CC}">
                <c16:uniqueId val="{00000026-CCE0-419C-A391-128A57D7F9C3}"/>
              </c:ext>
            </c:extLst>
          </c:dPt>
          <c:dPt>
            <c:idx val="6"/>
            <c:invertIfNegative val="0"/>
            <c:bubble3D val="0"/>
            <c:extLst>
              <c:ext xmlns:c16="http://schemas.microsoft.com/office/drawing/2014/chart" uri="{C3380CC4-5D6E-409C-BE32-E72D297353CC}">
                <c16:uniqueId val="{00000027-CCE0-419C-A391-128A57D7F9C3}"/>
              </c:ext>
            </c:extLst>
          </c:dPt>
          <c:dPt>
            <c:idx val="9"/>
            <c:invertIfNegative val="0"/>
            <c:bubble3D val="0"/>
            <c:extLst>
              <c:ext xmlns:c16="http://schemas.microsoft.com/office/drawing/2014/chart" uri="{C3380CC4-5D6E-409C-BE32-E72D297353CC}">
                <c16:uniqueId val="{00000028-CCE0-419C-A391-128A57D7F9C3}"/>
              </c:ext>
            </c:extLst>
          </c:dPt>
          <c:dPt>
            <c:idx val="12"/>
            <c:invertIfNegative val="0"/>
            <c:bubble3D val="0"/>
            <c:extLst>
              <c:ext xmlns:c16="http://schemas.microsoft.com/office/drawing/2014/chart" uri="{C3380CC4-5D6E-409C-BE32-E72D297353CC}">
                <c16:uniqueId val="{00000029-CCE0-419C-A391-128A57D7F9C3}"/>
              </c:ext>
            </c:extLst>
          </c:dPt>
          <c:dPt>
            <c:idx val="15"/>
            <c:invertIfNegative val="0"/>
            <c:bubble3D val="0"/>
            <c:extLst>
              <c:ext xmlns:c16="http://schemas.microsoft.com/office/drawing/2014/chart" uri="{C3380CC4-5D6E-409C-BE32-E72D297353CC}">
                <c16:uniqueId val="{0000002A-CCE0-419C-A391-128A57D7F9C3}"/>
              </c:ext>
            </c:extLst>
          </c:dPt>
          <c:dPt>
            <c:idx val="18"/>
            <c:invertIfNegative val="0"/>
            <c:bubble3D val="0"/>
            <c:extLst>
              <c:ext xmlns:c16="http://schemas.microsoft.com/office/drawing/2014/chart" uri="{C3380CC4-5D6E-409C-BE32-E72D297353CC}">
                <c16:uniqueId val="{0000002B-CCE0-419C-A391-128A57D7F9C3}"/>
              </c:ext>
            </c:extLst>
          </c:dPt>
          <c:dPt>
            <c:idx val="21"/>
            <c:invertIfNegative val="0"/>
            <c:bubble3D val="0"/>
            <c:extLst>
              <c:ext xmlns:c16="http://schemas.microsoft.com/office/drawing/2014/chart" uri="{C3380CC4-5D6E-409C-BE32-E72D297353CC}">
                <c16:uniqueId val="{0000002C-CCE0-419C-A391-128A57D7F9C3}"/>
              </c:ext>
            </c:extLst>
          </c:dPt>
          <c:dLbls>
            <c:dLbl>
              <c:idx val="5"/>
              <c:layout>
                <c:manualLayout>
                  <c:x val="1.9470807969539684E-2"/>
                  <c:y val="-2.6701440001730057E-2"/>
                </c:manualLayout>
              </c:layout>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F-1FCA-4FFE-857B-2BB87E9FFB6E}"/>
                </c:ext>
              </c:extLst>
            </c:dLbl>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Arkusz1!$E$3:$E$8</c:f>
              <c:numCache>
                <c:formatCode>0</c:formatCode>
                <c:ptCount val="6"/>
                <c:pt idx="0">
                  <c:v>6</c:v>
                </c:pt>
                <c:pt idx="1">
                  <c:v>5</c:v>
                </c:pt>
                <c:pt idx="2">
                  <c:v>6</c:v>
                </c:pt>
                <c:pt idx="3">
                  <c:v>7.0000000000000009</c:v>
                </c:pt>
                <c:pt idx="5">
                  <c:v>0.54300359679925159</c:v>
                </c:pt>
              </c:numCache>
            </c:numRef>
          </c:val>
          <c:extLst>
            <c:ext xmlns:c16="http://schemas.microsoft.com/office/drawing/2014/chart" uri="{C3380CC4-5D6E-409C-BE32-E72D297353CC}">
              <c16:uniqueId val="{0000002D-CCE0-419C-A391-128A57D7F9C3}"/>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Pt>
            <c:idx val="5"/>
            <c:invertIfNegative val="0"/>
            <c:bubble3D val="0"/>
            <c:spPr>
              <a:solidFill>
                <a:srgbClr val="595959"/>
              </a:solidFill>
              <a:ln>
                <a:noFill/>
              </a:ln>
            </c:spPr>
            <c:extLst>
              <c:ext xmlns:c16="http://schemas.microsoft.com/office/drawing/2014/chart" uri="{C3380CC4-5D6E-409C-BE32-E72D297353CC}">
                <c16:uniqueId val="{0000002E-1FCA-4FFE-857B-2BB87E9FFB6E}"/>
              </c:ext>
            </c:extLst>
          </c:dPt>
          <c:dLbls>
            <c:dLbl>
              <c:idx val="0"/>
              <c:layout>
                <c:manualLayout>
                  <c:x val="-1.1155021535454772E-17"/>
                  <c:y val="-2.2887206021798112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B-1FCA-4FFE-857B-2BB87E9FFB6E}"/>
                </c:ext>
              </c:extLst>
            </c:dLbl>
            <c:dLbl>
              <c:idx val="1"/>
              <c:layout>
                <c:manualLayout>
                  <c:x val="-9.7354039847698422E-3"/>
                  <c:y val="-1.144360301089905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0-1FCA-4FFE-857B-2BB87E9FFB6E}"/>
                </c:ext>
              </c:extLst>
            </c:dLbl>
            <c:dLbl>
              <c:idx val="2"/>
              <c:layout>
                <c:manualLayout>
                  <c:x val="-9.7354039847698873E-3"/>
                  <c:y val="-1.90726716848317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1-1FCA-4FFE-857B-2BB87E9FFB6E}"/>
                </c:ext>
              </c:extLst>
            </c:dLbl>
            <c:dLbl>
              <c:idx val="3"/>
              <c:layout>
                <c:manualLayout>
                  <c:x val="-8.2674277146254135E-3"/>
                  <c:y val="-2.670053893062683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D-1FCA-4FFE-857B-2BB87E9FFB6E}"/>
                </c:ext>
              </c:extLst>
            </c:dLbl>
            <c:dLbl>
              <c:idx val="4"/>
              <c:layout>
                <c:manualLayout>
                  <c:x val="-6.3358109513743967E-3"/>
                  <c:y val="-1.9071320078176929E-2"/>
                </c:manualLayout>
              </c:layout>
              <c:spPr>
                <a:noFill/>
                <a:ln>
                  <a:noFill/>
                </a:ln>
                <a:effectLst/>
              </c:spPr>
              <c:txPr>
                <a:bodyPr wrap="square" lIns="38100" tIns="19050" rIns="38100" bIns="19050" anchor="ctr" anchorCtr="0">
                  <a:no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extLst>
                <c:ext xmlns:c15="http://schemas.microsoft.com/office/drawing/2012/chart" uri="{CE6537A1-D6FC-4f65-9D91-7224C49458BB}">
                  <c15:layout>
                    <c:manualLayout>
                      <c:w val="7.3115258378860543E-2"/>
                      <c:h val="6.5819940162871599E-2"/>
                    </c:manualLayout>
                  </c15:layout>
                </c:ext>
                <c:ext xmlns:c16="http://schemas.microsoft.com/office/drawing/2014/chart" uri="{C3380CC4-5D6E-409C-BE32-E72D297353CC}">
                  <c16:uniqueId val="{0000002C-1FCA-4FFE-857B-2BB87E9FFB6E}"/>
                </c:ext>
              </c:extLst>
            </c:dLbl>
            <c:dLbl>
              <c:idx val="5"/>
              <c:delete val="1"/>
              <c:extLst>
                <c:ext xmlns:c15="http://schemas.microsoft.com/office/drawing/2012/chart" uri="{CE6537A1-D6FC-4f65-9D91-7224C49458BB}"/>
                <c:ext xmlns:c16="http://schemas.microsoft.com/office/drawing/2014/chart" uri="{C3380CC4-5D6E-409C-BE32-E72D297353CC}">
                  <c16:uniqueId val="{0000002E-1FCA-4FFE-857B-2BB87E9FFB6E}"/>
                </c:ext>
              </c:extLst>
            </c:dLbl>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Arkusz1!$F$3:$F$8</c:f>
              <c:numCache>
                <c:formatCode>0</c:formatCode>
                <c:ptCount val="6"/>
                <c:pt idx="0">
                  <c:v>2</c:v>
                </c:pt>
                <c:pt idx="1">
                  <c:v>1</c:v>
                </c:pt>
                <c:pt idx="2">
                  <c:v>2</c:v>
                </c:pt>
                <c:pt idx="3">
                  <c:v>3</c:v>
                </c:pt>
                <c:pt idx="5" formatCode="0.0">
                  <c:v>0.2196559960961228</c:v>
                </c:pt>
              </c:numCache>
            </c:numRef>
          </c:val>
          <c:extLst>
            <c:ext xmlns:c16="http://schemas.microsoft.com/office/drawing/2014/chart" uri="{C3380CC4-5D6E-409C-BE32-E72D297353CC}">
              <c16:uniqueId val="{0000002A-1FCA-4FFE-857B-2BB87E9FFB6E}"/>
            </c:ext>
          </c:extLst>
        </c:ser>
        <c:dLbls>
          <c:dLblPos val="ctr"/>
          <c:showLegendKey val="0"/>
          <c:showVal val="1"/>
          <c:showCatName val="0"/>
          <c:showSerName val="0"/>
          <c:showPercent val="0"/>
          <c:showBubbleSize val="0"/>
        </c:dLbls>
        <c:gapWidth val="60"/>
        <c:overlap val="100"/>
        <c:axId val="671632208"/>
        <c:axId val="671631032"/>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00-CCE0-419C-A391-128A57D7F9C3}"/>
                    </c:ext>
                  </c:extLst>
                </c:dPt>
                <c:dPt>
                  <c:idx val="1"/>
                  <c:invertIfNegative val="0"/>
                  <c:bubble3D val="0"/>
                  <c:extLst>
                    <c:ext xmlns:c16="http://schemas.microsoft.com/office/drawing/2014/chart" uri="{C3380CC4-5D6E-409C-BE32-E72D297353CC}">
                      <c16:uniqueId val="{00000001-CCE0-419C-A391-128A57D7F9C3}"/>
                    </c:ext>
                  </c:extLst>
                </c:dPt>
                <c:dPt>
                  <c:idx val="2"/>
                  <c:invertIfNegative val="0"/>
                  <c:bubble3D val="0"/>
                  <c:extLst>
                    <c:ext xmlns:c16="http://schemas.microsoft.com/office/drawing/2014/chart" uri="{C3380CC4-5D6E-409C-BE32-E72D297353CC}">
                      <c16:uniqueId val="{00000002-CCE0-419C-A391-128A57D7F9C3}"/>
                    </c:ext>
                  </c:extLst>
                </c:dPt>
                <c:dPt>
                  <c:idx val="3"/>
                  <c:invertIfNegative val="0"/>
                  <c:bubble3D val="0"/>
                  <c:extLst>
                    <c:ext xmlns:c16="http://schemas.microsoft.com/office/drawing/2014/chart" uri="{C3380CC4-5D6E-409C-BE32-E72D297353CC}">
                      <c16:uniqueId val="{00000003-CCE0-419C-A391-128A57D7F9C3}"/>
                    </c:ext>
                  </c:extLst>
                </c:dPt>
                <c:dPt>
                  <c:idx val="4"/>
                  <c:invertIfNegative val="0"/>
                  <c:bubble3D val="0"/>
                  <c:extLst>
                    <c:ext xmlns:c16="http://schemas.microsoft.com/office/drawing/2014/chart" uri="{C3380CC4-5D6E-409C-BE32-E72D297353CC}">
                      <c16:uniqueId val="{00000004-CCE0-419C-A391-128A57D7F9C3}"/>
                    </c:ext>
                  </c:extLst>
                </c:dPt>
                <c:dPt>
                  <c:idx val="6"/>
                  <c:invertIfNegative val="0"/>
                  <c:bubble3D val="0"/>
                  <c:extLst>
                    <c:ext xmlns:c16="http://schemas.microsoft.com/office/drawing/2014/chart" uri="{C3380CC4-5D6E-409C-BE32-E72D297353CC}">
                      <c16:uniqueId val="{00000005-CCE0-419C-A391-128A57D7F9C3}"/>
                    </c:ext>
                  </c:extLst>
                </c:dPt>
                <c:dPt>
                  <c:idx val="9"/>
                  <c:invertIfNegative val="0"/>
                  <c:bubble3D val="0"/>
                  <c:extLst>
                    <c:ext xmlns:c16="http://schemas.microsoft.com/office/drawing/2014/chart" uri="{C3380CC4-5D6E-409C-BE32-E72D297353CC}">
                      <c16:uniqueId val="{00000006-CCE0-419C-A391-128A57D7F9C3}"/>
                    </c:ext>
                  </c:extLst>
                </c:dPt>
                <c:dPt>
                  <c:idx val="12"/>
                  <c:invertIfNegative val="0"/>
                  <c:bubble3D val="0"/>
                  <c:extLst>
                    <c:ext xmlns:c16="http://schemas.microsoft.com/office/drawing/2014/chart" uri="{C3380CC4-5D6E-409C-BE32-E72D297353CC}">
                      <c16:uniqueId val="{00000007-CCE0-419C-A391-128A57D7F9C3}"/>
                    </c:ext>
                  </c:extLst>
                </c:dPt>
                <c:dLbls>
                  <c:dLbl>
                    <c:idx val="18"/>
                    <c:delete val="1"/>
                    <c:extLst>
                      <c:ext uri="{CE6537A1-D6FC-4f65-9D91-7224C49458BB}"/>
                      <c:ext xmlns:c16="http://schemas.microsoft.com/office/drawing/2014/chart" uri="{C3380CC4-5D6E-409C-BE32-E72D297353CC}">
                        <c16:uniqueId val="{00000008-CCE0-419C-A391-128A57D7F9C3}"/>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Arkusz1!$A$3:$A$8</c15:sqref>
                        </c15:formulaRef>
                      </c:ext>
                    </c:extLst>
                    <c:numCache>
                      <c:formatCode>General</c:formatCode>
                      <c:ptCount val="6"/>
                      <c:pt idx="0">
                        <c:v>2012</c:v>
                      </c:pt>
                      <c:pt idx="1">
                        <c:v>2013</c:v>
                      </c:pt>
                      <c:pt idx="2">
                        <c:v>2014</c:v>
                      </c:pt>
                      <c:pt idx="3">
                        <c:v>2018</c:v>
                      </c:pt>
                      <c:pt idx="5">
                        <c:v>2020</c:v>
                      </c:pt>
                    </c:numCache>
                  </c:numRef>
                </c:val>
                <c:extLst>
                  <c:ext xmlns:c16="http://schemas.microsoft.com/office/drawing/2014/chart" uri="{C3380CC4-5D6E-409C-BE32-E72D297353CC}">
                    <c16:uniqueId val="{00000009-CCE0-419C-A391-128A57D7F9C3}"/>
                  </c:ext>
                </c:extLst>
              </c15:ser>
            </c15:filteredBarSeries>
          </c:ext>
        </c:extLst>
      </c:barChart>
      <c:catAx>
        <c:axId val="671632208"/>
        <c:scaling>
          <c:orientation val="minMax"/>
        </c:scaling>
        <c:delete val="1"/>
        <c:axPos val="t"/>
        <c:numFmt formatCode="General" sourceLinked="1"/>
        <c:majorTickMark val="out"/>
        <c:minorTickMark val="none"/>
        <c:tickLblPos val="nextTo"/>
        <c:crossAx val="671631032"/>
        <c:crosses val="autoZero"/>
        <c:auto val="1"/>
        <c:lblAlgn val="ctr"/>
        <c:lblOffset val="100"/>
        <c:noMultiLvlLbl val="0"/>
      </c:catAx>
      <c:valAx>
        <c:axId val="671631032"/>
        <c:scaling>
          <c:orientation val="maxMin"/>
        </c:scaling>
        <c:delete val="1"/>
        <c:axPos val="l"/>
        <c:numFmt formatCode="0%" sourceLinked="1"/>
        <c:majorTickMark val="out"/>
        <c:minorTickMark val="none"/>
        <c:tickLblPos val="nextTo"/>
        <c:crossAx val="671632208"/>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defRPr/>
      </a:pPr>
      <a:endParaRPr lang="pl-PL"/>
    </a:p>
  </c:txPr>
  <c:externalData r:id="rId2">
    <c:autoUpdate val="0"/>
  </c:externalData>
</c:chartSpace>
</file>

<file path=ppt/charts/chart1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92330972887070517"/>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57B7-44B1-BA07-BF5AF904ADBA}"/>
              </c:ext>
            </c:extLst>
          </c:dPt>
          <c:dPt>
            <c:idx val="3"/>
            <c:invertIfNegative val="0"/>
            <c:bubble3D val="0"/>
            <c:extLst>
              <c:ext xmlns:c16="http://schemas.microsoft.com/office/drawing/2014/chart" uri="{C3380CC4-5D6E-409C-BE32-E72D297353CC}">
                <c16:uniqueId val="{00000001-57B7-44B1-BA07-BF5AF904ADBA}"/>
              </c:ext>
            </c:extLst>
          </c:dPt>
          <c:dPt>
            <c:idx val="6"/>
            <c:invertIfNegative val="0"/>
            <c:bubble3D val="0"/>
            <c:extLst>
              <c:ext xmlns:c16="http://schemas.microsoft.com/office/drawing/2014/chart" uri="{C3380CC4-5D6E-409C-BE32-E72D297353CC}">
                <c16:uniqueId val="{00000002-57B7-44B1-BA07-BF5AF904ADBA}"/>
              </c:ext>
            </c:extLst>
          </c:dPt>
          <c:dPt>
            <c:idx val="9"/>
            <c:invertIfNegative val="0"/>
            <c:bubble3D val="0"/>
            <c:extLst>
              <c:ext xmlns:c16="http://schemas.microsoft.com/office/drawing/2014/chart" uri="{C3380CC4-5D6E-409C-BE32-E72D297353CC}">
                <c16:uniqueId val="{00000003-57B7-44B1-BA07-BF5AF904ADBA}"/>
              </c:ext>
            </c:extLst>
          </c:dPt>
          <c:dPt>
            <c:idx val="12"/>
            <c:invertIfNegative val="0"/>
            <c:bubble3D val="0"/>
            <c:extLst>
              <c:ext xmlns:c16="http://schemas.microsoft.com/office/drawing/2014/chart" uri="{C3380CC4-5D6E-409C-BE32-E72D297353CC}">
                <c16:uniqueId val="{00000004-57B7-44B1-BA07-BF5AF904ADBA}"/>
              </c:ext>
            </c:extLst>
          </c:dPt>
          <c:dPt>
            <c:idx val="15"/>
            <c:invertIfNegative val="0"/>
            <c:bubble3D val="0"/>
            <c:extLst>
              <c:ext xmlns:c16="http://schemas.microsoft.com/office/drawing/2014/chart" uri="{C3380CC4-5D6E-409C-BE32-E72D297353CC}">
                <c16:uniqueId val="{00000005-57B7-44B1-BA07-BF5AF904ADBA}"/>
              </c:ext>
            </c:extLst>
          </c:dPt>
          <c:dPt>
            <c:idx val="18"/>
            <c:invertIfNegative val="0"/>
            <c:bubble3D val="0"/>
            <c:extLst>
              <c:ext xmlns:c16="http://schemas.microsoft.com/office/drawing/2014/chart" uri="{C3380CC4-5D6E-409C-BE32-E72D297353CC}">
                <c16:uniqueId val="{00000006-57B7-44B1-BA07-BF5AF904ADBA}"/>
              </c:ext>
            </c:extLst>
          </c:dPt>
          <c:dPt>
            <c:idx val="21"/>
            <c:invertIfNegative val="0"/>
            <c:bubble3D val="0"/>
            <c:extLst>
              <c:ext xmlns:c16="http://schemas.microsoft.com/office/drawing/2014/chart" uri="{C3380CC4-5D6E-409C-BE32-E72D297353CC}">
                <c16:uniqueId val="{00000007-57B7-44B1-BA07-BF5AF904ADB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c:formatCode>
                <c:ptCount val="5"/>
                <c:pt idx="0">
                  <c:v>24.0510922429789</c:v>
                </c:pt>
                <c:pt idx="1">
                  <c:v>18.8</c:v>
                </c:pt>
                <c:pt idx="2">
                  <c:v>14.000000000000002</c:v>
                </c:pt>
                <c:pt idx="4">
                  <c:v>32.251950783846631</c:v>
                </c:pt>
              </c:numCache>
            </c:numRef>
          </c:val>
          <c:extLst>
            <c:ext xmlns:c16="http://schemas.microsoft.com/office/drawing/2014/chart" uri="{C3380CC4-5D6E-409C-BE32-E72D297353CC}">
              <c16:uniqueId val="{00000008-57B7-44B1-BA07-BF5AF904ADBA}"/>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57B7-44B1-BA07-BF5AF904ADBA}"/>
              </c:ext>
            </c:extLst>
          </c:dPt>
          <c:dPt>
            <c:idx val="3"/>
            <c:invertIfNegative val="0"/>
            <c:bubble3D val="0"/>
            <c:extLst>
              <c:ext xmlns:c16="http://schemas.microsoft.com/office/drawing/2014/chart" uri="{C3380CC4-5D6E-409C-BE32-E72D297353CC}">
                <c16:uniqueId val="{0000000A-57B7-44B1-BA07-BF5AF904ADBA}"/>
              </c:ext>
            </c:extLst>
          </c:dPt>
          <c:dPt>
            <c:idx val="6"/>
            <c:invertIfNegative val="0"/>
            <c:bubble3D val="0"/>
            <c:extLst>
              <c:ext xmlns:c16="http://schemas.microsoft.com/office/drawing/2014/chart" uri="{C3380CC4-5D6E-409C-BE32-E72D297353CC}">
                <c16:uniqueId val="{0000000B-57B7-44B1-BA07-BF5AF904ADBA}"/>
              </c:ext>
            </c:extLst>
          </c:dPt>
          <c:dPt>
            <c:idx val="9"/>
            <c:invertIfNegative val="0"/>
            <c:bubble3D val="0"/>
            <c:extLst>
              <c:ext xmlns:c16="http://schemas.microsoft.com/office/drawing/2014/chart" uri="{C3380CC4-5D6E-409C-BE32-E72D297353CC}">
                <c16:uniqueId val="{0000000C-57B7-44B1-BA07-BF5AF904ADBA}"/>
              </c:ext>
            </c:extLst>
          </c:dPt>
          <c:dPt>
            <c:idx val="12"/>
            <c:invertIfNegative val="0"/>
            <c:bubble3D val="0"/>
            <c:extLst>
              <c:ext xmlns:c16="http://schemas.microsoft.com/office/drawing/2014/chart" uri="{C3380CC4-5D6E-409C-BE32-E72D297353CC}">
                <c16:uniqueId val="{0000000D-57B7-44B1-BA07-BF5AF904ADBA}"/>
              </c:ext>
            </c:extLst>
          </c:dPt>
          <c:dPt>
            <c:idx val="15"/>
            <c:invertIfNegative val="0"/>
            <c:bubble3D val="0"/>
            <c:extLst>
              <c:ext xmlns:c16="http://schemas.microsoft.com/office/drawing/2014/chart" uri="{C3380CC4-5D6E-409C-BE32-E72D297353CC}">
                <c16:uniqueId val="{0000000E-57B7-44B1-BA07-BF5AF904ADBA}"/>
              </c:ext>
            </c:extLst>
          </c:dPt>
          <c:dPt>
            <c:idx val="18"/>
            <c:invertIfNegative val="0"/>
            <c:bubble3D val="0"/>
            <c:extLst>
              <c:ext xmlns:c16="http://schemas.microsoft.com/office/drawing/2014/chart" uri="{C3380CC4-5D6E-409C-BE32-E72D297353CC}">
                <c16:uniqueId val="{0000000F-57B7-44B1-BA07-BF5AF904ADBA}"/>
              </c:ext>
            </c:extLst>
          </c:dPt>
          <c:dPt>
            <c:idx val="21"/>
            <c:invertIfNegative val="0"/>
            <c:bubble3D val="0"/>
            <c:extLst>
              <c:ext xmlns:c16="http://schemas.microsoft.com/office/drawing/2014/chart" uri="{C3380CC4-5D6E-409C-BE32-E72D297353CC}">
                <c16:uniqueId val="{00000010-57B7-44B1-BA07-BF5AF904ADB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c:formatCode>
                <c:ptCount val="5"/>
                <c:pt idx="0">
                  <c:v>32.604937552048199</c:v>
                </c:pt>
                <c:pt idx="1">
                  <c:v>37.9</c:v>
                </c:pt>
                <c:pt idx="2">
                  <c:v>35</c:v>
                </c:pt>
                <c:pt idx="4">
                  <c:v>28.751280721513329</c:v>
                </c:pt>
              </c:numCache>
            </c:numRef>
          </c:val>
          <c:extLst>
            <c:ext xmlns:c16="http://schemas.microsoft.com/office/drawing/2014/chart" uri="{C3380CC4-5D6E-409C-BE32-E72D297353CC}">
              <c16:uniqueId val="{00000011-57B7-44B1-BA07-BF5AF904ADBA}"/>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57B7-44B1-BA07-BF5AF904ADBA}"/>
              </c:ext>
            </c:extLst>
          </c:dPt>
          <c:dPt>
            <c:idx val="3"/>
            <c:invertIfNegative val="0"/>
            <c:bubble3D val="0"/>
            <c:extLst>
              <c:ext xmlns:c16="http://schemas.microsoft.com/office/drawing/2014/chart" uri="{C3380CC4-5D6E-409C-BE32-E72D297353CC}">
                <c16:uniqueId val="{00000013-57B7-44B1-BA07-BF5AF904ADBA}"/>
              </c:ext>
            </c:extLst>
          </c:dPt>
          <c:dPt>
            <c:idx val="6"/>
            <c:invertIfNegative val="0"/>
            <c:bubble3D val="0"/>
            <c:extLst>
              <c:ext xmlns:c16="http://schemas.microsoft.com/office/drawing/2014/chart" uri="{C3380CC4-5D6E-409C-BE32-E72D297353CC}">
                <c16:uniqueId val="{00000014-57B7-44B1-BA07-BF5AF904ADBA}"/>
              </c:ext>
            </c:extLst>
          </c:dPt>
          <c:dPt>
            <c:idx val="9"/>
            <c:invertIfNegative val="0"/>
            <c:bubble3D val="0"/>
            <c:extLst>
              <c:ext xmlns:c16="http://schemas.microsoft.com/office/drawing/2014/chart" uri="{C3380CC4-5D6E-409C-BE32-E72D297353CC}">
                <c16:uniqueId val="{00000015-57B7-44B1-BA07-BF5AF904ADBA}"/>
              </c:ext>
            </c:extLst>
          </c:dPt>
          <c:dPt>
            <c:idx val="12"/>
            <c:invertIfNegative val="0"/>
            <c:bubble3D val="0"/>
            <c:extLst>
              <c:ext xmlns:c16="http://schemas.microsoft.com/office/drawing/2014/chart" uri="{C3380CC4-5D6E-409C-BE32-E72D297353CC}">
                <c16:uniqueId val="{00000016-57B7-44B1-BA07-BF5AF904ADBA}"/>
              </c:ext>
            </c:extLst>
          </c:dPt>
          <c:dPt>
            <c:idx val="15"/>
            <c:invertIfNegative val="0"/>
            <c:bubble3D val="0"/>
            <c:extLst>
              <c:ext xmlns:c16="http://schemas.microsoft.com/office/drawing/2014/chart" uri="{C3380CC4-5D6E-409C-BE32-E72D297353CC}">
                <c16:uniqueId val="{00000017-57B7-44B1-BA07-BF5AF904ADBA}"/>
              </c:ext>
            </c:extLst>
          </c:dPt>
          <c:dPt>
            <c:idx val="18"/>
            <c:invertIfNegative val="0"/>
            <c:bubble3D val="0"/>
            <c:extLst>
              <c:ext xmlns:c16="http://schemas.microsoft.com/office/drawing/2014/chart" uri="{C3380CC4-5D6E-409C-BE32-E72D297353CC}">
                <c16:uniqueId val="{00000018-57B7-44B1-BA07-BF5AF904ADBA}"/>
              </c:ext>
            </c:extLst>
          </c:dPt>
          <c:dPt>
            <c:idx val="21"/>
            <c:invertIfNegative val="0"/>
            <c:bubble3D val="0"/>
            <c:extLst>
              <c:ext xmlns:c16="http://schemas.microsoft.com/office/drawing/2014/chart" uri="{C3380CC4-5D6E-409C-BE32-E72D297353CC}">
                <c16:uniqueId val="{00000019-57B7-44B1-BA07-BF5AF904ADB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Arkusz1!$D$3:$D$7</c:f>
              <c:numCache>
                <c:formatCode>0</c:formatCode>
                <c:ptCount val="5"/>
                <c:pt idx="0">
                  <c:v>26.592076718685796</c:v>
                </c:pt>
                <c:pt idx="1">
                  <c:v>27.700000000000003</c:v>
                </c:pt>
                <c:pt idx="2">
                  <c:v>30</c:v>
                </c:pt>
                <c:pt idx="4">
                  <c:v>20.941918755473697</c:v>
                </c:pt>
              </c:numCache>
            </c:numRef>
          </c:val>
          <c:extLst>
            <c:ext xmlns:c16="http://schemas.microsoft.com/office/drawing/2014/chart" uri="{C3380CC4-5D6E-409C-BE32-E72D297353CC}">
              <c16:uniqueId val="{0000001A-57B7-44B1-BA07-BF5AF904ADBA}"/>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57B7-44B1-BA07-BF5AF904ADBA}"/>
              </c:ext>
            </c:extLst>
          </c:dPt>
          <c:dPt>
            <c:idx val="3"/>
            <c:invertIfNegative val="0"/>
            <c:bubble3D val="0"/>
            <c:extLst>
              <c:ext xmlns:c16="http://schemas.microsoft.com/office/drawing/2014/chart" uri="{C3380CC4-5D6E-409C-BE32-E72D297353CC}">
                <c16:uniqueId val="{0000001C-57B7-44B1-BA07-BF5AF904ADBA}"/>
              </c:ext>
            </c:extLst>
          </c:dPt>
          <c:dPt>
            <c:idx val="6"/>
            <c:invertIfNegative val="0"/>
            <c:bubble3D val="0"/>
            <c:extLst>
              <c:ext xmlns:c16="http://schemas.microsoft.com/office/drawing/2014/chart" uri="{C3380CC4-5D6E-409C-BE32-E72D297353CC}">
                <c16:uniqueId val="{0000001D-57B7-44B1-BA07-BF5AF904ADBA}"/>
              </c:ext>
            </c:extLst>
          </c:dPt>
          <c:dPt>
            <c:idx val="9"/>
            <c:invertIfNegative val="0"/>
            <c:bubble3D val="0"/>
            <c:extLst>
              <c:ext xmlns:c16="http://schemas.microsoft.com/office/drawing/2014/chart" uri="{C3380CC4-5D6E-409C-BE32-E72D297353CC}">
                <c16:uniqueId val="{0000001E-57B7-44B1-BA07-BF5AF904ADBA}"/>
              </c:ext>
            </c:extLst>
          </c:dPt>
          <c:dPt>
            <c:idx val="12"/>
            <c:invertIfNegative val="0"/>
            <c:bubble3D val="0"/>
            <c:extLst>
              <c:ext xmlns:c16="http://schemas.microsoft.com/office/drawing/2014/chart" uri="{C3380CC4-5D6E-409C-BE32-E72D297353CC}">
                <c16:uniqueId val="{0000001F-57B7-44B1-BA07-BF5AF904ADBA}"/>
              </c:ext>
            </c:extLst>
          </c:dPt>
          <c:dPt>
            <c:idx val="15"/>
            <c:invertIfNegative val="0"/>
            <c:bubble3D val="0"/>
            <c:extLst>
              <c:ext xmlns:c16="http://schemas.microsoft.com/office/drawing/2014/chart" uri="{C3380CC4-5D6E-409C-BE32-E72D297353CC}">
                <c16:uniqueId val="{00000020-57B7-44B1-BA07-BF5AF904ADBA}"/>
              </c:ext>
            </c:extLst>
          </c:dPt>
          <c:dPt>
            <c:idx val="18"/>
            <c:invertIfNegative val="0"/>
            <c:bubble3D val="0"/>
            <c:extLst>
              <c:ext xmlns:c16="http://schemas.microsoft.com/office/drawing/2014/chart" uri="{C3380CC4-5D6E-409C-BE32-E72D297353CC}">
                <c16:uniqueId val="{00000021-57B7-44B1-BA07-BF5AF904ADBA}"/>
              </c:ext>
            </c:extLst>
          </c:dPt>
          <c:dPt>
            <c:idx val="21"/>
            <c:invertIfNegative val="0"/>
            <c:bubble3D val="0"/>
            <c:extLst>
              <c:ext xmlns:c16="http://schemas.microsoft.com/office/drawing/2014/chart" uri="{C3380CC4-5D6E-409C-BE32-E72D297353CC}">
                <c16:uniqueId val="{00000022-57B7-44B1-BA07-BF5AF904ADBA}"/>
              </c:ext>
            </c:extLst>
          </c:dPt>
          <c:dLbls>
            <c:dLbl>
              <c:idx val="5"/>
              <c:layout>
                <c:manualLayout>
                  <c:x val="1.9470807969539684E-2"/>
                  <c:y val="-2.670144000173005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57B7-44B1-BA07-BF5AF904ADBA}"/>
                </c:ext>
              </c:extLst>
            </c:dLbl>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Arkusz1!$E$3:$E$7</c:f>
              <c:numCache>
                <c:formatCode>0</c:formatCode>
                <c:ptCount val="5"/>
                <c:pt idx="0">
                  <c:v>11.239751873737699</c:v>
                </c:pt>
                <c:pt idx="1">
                  <c:v>8.9</c:v>
                </c:pt>
                <c:pt idx="2">
                  <c:v>15</c:v>
                </c:pt>
                <c:pt idx="4">
                  <c:v>16.344657819806521</c:v>
                </c:pt>
              </c:numCache>
            </c:numRef>
          </c:val>
          <c:extLst>
            <c:ext xmlns:c16="http://schemas.microsoft.com/office/drawing/2014/chart" uri="{C3380CC4-5D6E-409C-BE32-E72D297353CC}">
              <c16:uniqueId val="{00000024-57B7-44B1-BA07-BF5AF904ADBA}"/>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Pt>
            <c:idx val="5"/>
            <c:invertIfNegative val="0"/>
            <c:bubble3D val="0"/>
            <c:spPr>
              <a:solidFill>
                <a:srgbClr val="595959"/>
              </a:solidFill>
              <a:ln>
                <a:noFill/>
              </a:ln>
            </c:spPr>
            <c:extLst>
              <c:ext xmlns:c16="http://schemas.microsoft.com/office/drawing/2014/chart" uri="{C3380CC4-5D6E-409C-BE32-E72D297353CC}">
                <c16:uniqueId val="{00000026-57B7-44B1-BA07-BF5AF904ADBA}"/>
              </c:ext>
            </c:extLst>
          </c:dPt>
          <c:dLbls>
            <c:dLbl>
              <c:idx val="4"/>
              <c:layout>
                <c:manualLayout>
                  <c:x val="2.4338509961924604E-2"/>
                  <c:y val="-1.907267168483176E-2"/>
                </c:manualLayout>
              </c:layout>
              <c:spPr>
                <a:noFill/>
                <a:ln>
                  <a:noFill/>
                </a:ln>
                <a:effectLst/>
              </c:spPr>
              <c:txPr>
                <a:bodyPr anchorCtr="0"/>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EEBC-4460-BB00-4209FBCA5544}"/>
                </c:ext>
              </c:extLst>
            </c:dLbl>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Arkusz1!$F$3:$F$7</c:f>
              <c:numCache>
                <c:formatCode>0</c:formatCode>
                <c:ptCount val="5"/>
                <c:pt idx="0">
                  <c:v>5.5121416125494402</c:v>
                </c:pt>
                <c:pt idx="1">
                  <c:v>6.7</c:v>
                </c:pt>
                <c:pt idx="2">
                  <c:v>6</c:v>
                </c:pt>
                <c:pt idx="4">
                  <c:v>1.7101919193596791</c:v>
                </c:pt>
              </c:numCache>
            </c:numRef>
          </c:val>
          <c:extLst>
            <c:ext xmlns:c16="http://schemas.microsoft.com/office/drawing/2014/chart" uri="{C3380CC4-5D6E-409C-BE32-E72D297353CC}">
              <c16:uniqueId val="{0000002C-57B7-44B1-BA07-BF5AF904ADBA}"/>
            </c:ext>
          </c:extLst>
        </c:ser>
        <c:dLbls>
          <c:dLblPos val="ctr"/>
          <c:showLegendKey val="0"/>
          <c:showVal val="1"/>
          <c:showCatName val="0"/>
          <c:showSerName val="0"/>
          <c:showPercent val="0"/>
          <c:showBubbleSize val="0"/>
        </c:dLbls>
        <c:gapWidth val="96"/>
        <c:overlap val="100"/>
        <c:axId val="671630248"/>
        <c:axId val="67163142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D-57B7-44B1-BA07-BF5AF904ADBA}"/>
                    </c:ext>
                  </c:extLst>
                </c:dPt>
                <c:dPt>
                  <c:idx val="1"/>
                  <c:invertIfNegative val="0"/>
                  <c:bubble3D val="0"/>
                  <c:extLst>
                    <c:ext xmlns:c16="http://schemas.microsoft.com/office/drawing/2014/chart" uri="{C3380CC4-5D6E-409C-BE32-E72D297353CC}">
                      <c16:uniqueId val="{0000002E-57B7-44B1-BA07-BF5AF904ADBA}"/>
                    </c:ext>
                  </c:extLst>
                </c:dPt>
                <c:dPt>
                  <c:idx val="2"/>
                  <c:invertIfNegative val="0"/>
                  <c:bubble3D val="0"/>
                  <c:extLst>
                    <c:ext xmlns:c16="http://schemas.microsoft.com/office/drawing/2014/chart" uri="{C3380CC4-5D6E-409C-BE32-E72D297353CC}">
                      <c16:uniqueId val="{0000002F-57B7-44B1-BA07-BF5AF904ADBA}"/>
                    </c:ext>
                  </c:extLst>
                </c:dPt>
                <c:dPt>
                  <c:idx val="3"/>
                  <c:invertIfNegative val="0"/>
                  <c:bubble3D val="0"/>
                  <c:extLst>
                    <c:ext xmlns:c16="http://schemas.microsoft.com/office/drawing/2014/chart" uri="{C3380CC4-5D6E-409C-BE32-E72D297353CC}">
                      <c16:uniqueId val="{00000030-57B7-44B1-BA07-BF5AF904ADBA}"/>
                    </c:ext>
                  </c:extLst>
                </c:dPt>
                <c:dPt>
                  <c:idx val="4"/>
                  <c:invertIfNegative val="0"/>
                  <c:bubble3D val="0"/>
                  <c:extLst>
                    <c:ext xmlns:c16="http://schemas.microsoft.com/office/drawing/2014/chart" uri="{C3380CC4-5D6E-409C-BE32-E72D297353CC}">
                      <c16:uniqueId val="{00000031-57B7-44B1-BA07-BF5AF904ADBA}"/>
                    </c:ext>
                  </c:extLst>
                </c:dPt>
                <c:dPt>
                  <c:idx val="6"/>
                  <c:invertIfNegative val="0"/>
                  <c:bubble3D val="0"/>
                  <c:extLst>
                    <c:ext xmlns:c16="http://schemas.microsoft.com/office/drawing/2014/chart" uri="{C3380CC4-5D6E-409C-BE32-E72D297353CC}">
                      <c16:uniqueId val="{00000032-57B7-44B1-BA07-BF5AF904ADBA}"/>
                    </c:ext>
                  </c:extLst>
                </c:dPt>
                <c:dPt>
                  <c:idx val="9"/>
                  <c:invertIfNegative val="0"/>
                  <c:bubble3D val="0"/>
                  <c:extLst>
                    <c:ext xmlns:c16="http://schemas.microsoft.com/office/drawing/2014/chart" uri="{C3380CC4-5D6E-409C-BE32-E72D297353CC}">
                      <c16:uniqueId val="{00000033-57B7-44B1-BA07-BF5AF904ADBA}"/>
                    </c:ext>
                  </c:extLst>
                </c:dPt>
                <c:dPt>
                  <c:idx val="12"/>
                  <c:invertIfNegative val="0"/>
                  <c:bubble3D val="0"/>
                  <c:extLst>
                    <c:ext xmlns:c16="http://schemas.microsoft.com/office/drawing/2014/chart" uri="{C3380CC4-5D6E-409C-BE32-E72D297353CC}">
                      <c16:uniqueId val="{00000034-57B7-44B1-BA07-BF5AF904ADBA}"/>
                    </c:ext>
                  </c:extLst>
                </c:dPt>
                <c:dLbls>
                  <c:dLbl>
                    <c:idx val="18"/>
                    <c:delete val="1"/>
                    <c:extLst>
                      <c:ext uri="{CE6537A1-D6FC-4f65-9D91-7224C49458BB}"/>
                      <c:ext xmlns:c16="http://schemas.microsoft.com/office/drawing/2014/chart" uri="{C3380CC4-5D6E-409C-BE32-E72D297353CC}">
                        <c16:uniqueId val="{00000035-57B7-44B1-BA07-BF5AF904ADBA}"/>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2013</c:v>
                      </c:pt>
                      <c:pt idx="1">
                        <c:v>2014</c:v>
                      </c:pt>
                      <c:pt idx="2">
                        <c:v>2018</c:v>
                      </c:pt>
                      <c:pt idx="4">
                        <c:v>2020</c:v>
                      </c:pt>
                    </c:numCache>
                  </c:numRef>
                </c:val>
                <c:extLst>
                  <c:ext xmlns:c16="http://schemas.microsoft.com/office/drawing/2014/chart" uri="{C3380CC4-5D6E-409C-BE32-E72D297353CC}">
                    <c16:uniqueId val="{00000036-57B7-44B1-BA07-BF5AF904ADBA}"/>
                  </c:ext>
                </c:extLst>
              </c15:ser>
            </c15:filteredBarSeries>
          </c:ext>
        </c:extLst>
      </c:barChart>
      <c:catAx>
        <c:axId val="671630248"/>
        <c:scaling>
          <c:orientation val="minMax"/>
        </c:scaling>
        <c:delete val="1"/>
        <c:axPos val="t"/>
        <c:numFmt formatCode="General" sourceLinked="1"/>
        <c:majorTickMark val="out"/>
        <c:minorTickMark val="none"/>
        <c:tickLblPos val="nextTo"/>
        <c:crossAx val="671631424"/>
        <c:crosses val="autoZero"/>
        <c:auto val="1"/>
        <c:lblAlgn val="ctr"/>
        <c:lblOffset val="100"/>
        <c:noMultiLvlLbl val="0"/>
      </c:catAx>
      <c:valAx>
        <c:axId val="671631424"/>
        <c:scaling>
          <c:orientation val="maxMin"/>
        </c:scaling>
        <c:delete val="1"/>
        <c:axPos val="l"/>
        <c:numFmt formatCode="0%" sourceLinked="1"/>
        <c:majorTickMark val="out"/>
        <c:minorTickMark val="none"/>
        <c:tickLblPos val="nextTo"/>
        <c:crossAx val="671630248"/>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bg1"/>
          </a:solidFill>
          <a:latin typeface="+mn-lt"/>
          <a:ea typeface="+mn-ea"/>
          <a:cs typeface="+mn-cs"/>
        </a:defRPr>
      </a:pPr>
      <a:endParaRPr lang="pl-PL"/>
    </a:p>
  </c:txPr>
  <c:externalData r:id="rId2">
    <c:autoUpdate val="0"/>
  </c:externalData>
</c:chartSpace>
</file>

<file path=ppt/charts/chart1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7.5569080594245885E-2"/>
          <c:w val="0.75629872698460399"/>
          <c:h val="0.77942471329791074"/>
        </c:manualLayout>
      </c:layout>
      <c:barChart>
        <c:barDir val="bar"/>
        <c:grouping val="percentStacked"/>
        <c:varyColors val="0"/>
        <c:ser>
          <c:idx val="8"/>
          <c:order val="0"/>
          <c:tx>
            <c:strRef>
              <c:f>Arkusz1!$B$1</c:f>
              <c:strCache>
                <c:ptCount val="1"/>
                <c:pt idx="0">
                  <c:v>Zdecydowanie tak</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Arkusz1!$B$2:$B$10</c:f>
              <c:numCache>
                <c:formatCode>General</c:formatCode>
                <c:ptCount val="9"/>
              </c:numCache>
            </c:numRef>
          </c:val>
          <c:extLst>
            <c:ext xmlns:c16="http://schemas.microsoft.com/office/drawing/2014/chart" uri="{C3380CC4-5D6E-409C-BE32-E72D297353CC}">
              <c16:uniqueId val="{00000000-EC2E-4D3A-8A47-7151C93A79BB}"/>
            </c:ext>
          </c:extLst>
        </c:ser>
        <c:ser>
          <c:idx val="0"/>
          <c:order val="1"/>
          <c:tx>
            <c:strRef>
              <c:f>Arkusz1!$C$1</c:f>
              <c:strCache>
                <c:ptCount val="1"/>
                <c:pt idx="0">
                  <c:v>Raczej tak</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Arkusz1!$C$2:$C$10</c:f>
              <c:numCache>
                <c:formatCode>General</c:formatCode>
                <c:ptCount val="9"/>
              </c:numCache>
            </c:numRef>
          </c:val>
          <c:extLst>
            <c:ext xmlns:c16="http://schemas.microsoft.com/office/drawing/2014/chart" uri="{C3380CC4-5D6E-409C-BE32-E72D297353CC}">
              <c16:uniqueId val="{00000001-EC2E-4D3A-8A47-7151C93A79BB}"/>
            </c:ext>
          </c:extLst>
        </c:ser>
        <c:ser>
          <c:idx val="1"/>
          <c:order val="2"/>
          <c:tx>
            <c:strRef>
              <c:f>Arkusz1!$D$1</c:f>
              <c:strCache>
                <c:ptCount val="1"/>
                <c:pt idx="0">
                  <c:v>Raczej nie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Arkusz1!$D$2:$D$10</c:f>
              <c:numCache>
                <c:formatCode>General</c:formatCode>
                <c:ptCount val="9"/>
              </c:numCache>
            </c:numRef>
          </c:val>
          <c:extLst>
            <c:ext xmlns:c16="http://schemas.microsoft.com/office/drawing/2014/chart" uri="{C3380CC4-5D6E-409C-BE32-E72D297353CC}">
              <c16:uniqueId val="{00000002-EC2E-4D3A-8A47-7151C93A79BB}"/>
            </c:ext>
          </c:extLst>
        </c:ser>
        <c:ser>
          <c:idx val="2"/>
          <c:order val="3"/>
          <c:tx>
            <c:strRef>
              <c:f>Arkusz1!$E$1</c:f>
              <c:strCache>
                <c:ptCount val="1"/>
                <c:pt idx="0">
                  <c:v>Zdecydowanie nie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Arkusz1!$E$2:$E$10</c:f>
              <c:numCache>
                <c:formatCode>General</c:formatCode>
                <c:ptCount val="9"/>
              </c:numCache>
            </c:numRef>
          </c:val>
          <c:extLst>
            <c:ext xmlns:c16="http://schemas.microsoft.com/office/drawing/2014/chart" uri="{C3380CC4-5D6E-409C-BE32-E72D297353CC}">
              <c16:uniqueId val="{00000003-EC2E-4D3A-8A47-7151C93A79BB}"/>
            </c:ext>
          </c:extLst>
        </c:ser>
        <c:ser>
          <c:idx val="3"/>
          <c:order val="4"/>
          <c:tx>
            <c:strRef>
              <c:f>Arkusz1!$F$1</c:f>
              <c:strCache>
                <c:ptCount val="1"/>
                <c:pt idx="0">
                  <c:v>trudno powiedzieć</c:v>
                </c:pt>
              </c:strCache>
            </c:strRef>
          </c:tx>
          <c:spPr>
            <a:solidFill>
              <a:srgbClr val="595959"/>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4-EC2E-4D3A-8A47-7151C93A79BB}"/>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Arkusz1!$F$2:$F$10</c:f>
              <c:numCache>
                <c:formatCode>General</c:formatCode>
                <c:ptCount val="9"/>
              </c:numCache>
            </c:numRef>
          </c:val>
          <c:extLst>
            <c:ext xmlns:c16="http://schemas.microsoft.com/office/drawing/2014/chart" uri="{C3380CC4-5D6E-409C-BE32-E72D297353CC}">
              <c16:uniqueId val="{00000005-EC2E-4D3A-8A47-7151C93A79BB}"/>
            </c:ext>
          </c:extLst>
        </c:ser>
        <c:dLbls>
          <c:showLegendKey val="0"/>
          <c:showVal val="1"/>
          <c:showCatName val="0"/>
          <c:showSerName val="0"/>
          <c:showPercent val="0"/>
          <c:showBubbleSize val="0"/>
        </c:dLbls>
        <c:gapWidth val="56"/>
        <c:overlap val="100"/>
        <c:axId val="674717720"/>
        <c:axId val="674719288"/>
      </c:barChart>
      <c:catAx>
        <c:axId val="674717720"/>
        <c:scaling>
          <c:orientation val="maxMin"/>
        </c:scaling>
        <c:delete val="0"/>
        <c:axPos val="l"/>
        <c:numFmt formatCode="General" sourceLinked="1"/>
        <c:majorTickMark val="none"/>
        <c:minorTickMark val="none"/>
        <c:tickLblPos val="nextTo"/>
        <c:spPr>
          <a:ln w="9572">
            <a:noFill/>
          </a:ln>
        </c:spPr>
        <c:txPr>
          <a:bodyPr rot="0" vert="horz"/>
          <a:lstStyle/>
          <a:p>
            <a:pPr>
              <a:defRPr/>
            </a:pPr>
            <a:endParaRPr lang="pl-PL"/>
          </a:p>
        </c:txPr>
        <c:crossAx val="674719288"/>
        <c:crosses val="autoZero"/>
        <c:auto val="1"/>
        <c:lblAlgn val="ctr"/>
        <c:lblOffset val="100"/>
        <c:tickLblSkip val="1"/>
        <c:tickMarkSkip val="1"/>
        <c:noMultiLvlLbl val="0"/>
      </c:catAx>
      <c:valAx>
        <c:axId val="674719288"/>
        <c:scaling>
          <c:orientation val="minMax"/>
        </c:scaling>
        <c:delete val="0"/>
        <c:axPos val="t"/>
        <c:numFmt formatCode="0%" sourceLinked="1"/>
        <c:majorTickMark val="none"/>
        <c:minorTickMark val="none"/>
        <c:tickLblPos val="none"/>
        <c:spPr>
          <a:ln w="9572">
            <a:noFill/>
          </a:ln>
        </c:spPr>
        <c:crossAx val="674717720"/>
        <c:crosses val="autoZero"/>
        <c:crossBetween val="between"/>
      </c:valAx>
      <c:spPr>
        <a:noFill/>
        <a:ln w="25527">
          <a:noFill/>
        </a:ln>
      </c:spPr>
    </c:plotArea>
    <c:legend>
      <c:legendPos val="b"/>
      <c:overlay val="0"/>
      <c:txPr>
        <a:bodyPr/>
        <a:lstStyle/>
        <a:p>
          <a:pPr>
            <a:defRPr sz="1050">
              <a:latin typeface="Calibri" panose="020F0502020204030204" pitchFamily="34" charset="0"/>
              <a:cs typeface="Calibri" panose="020F0502020204030204" pitchFamily="34" charset="0"/>
            </a:defRPr>
          </a:pPr>
          <a:endParaRPr lang="pl-PL"/>
        </a:p>
      </c:txPr>
    </c:legend>
    <c:plotVisOnly val="1"/>
    <c:dispBlanksAs val="gap"/>
    <c:showDLblsOverMax val="0"/>
  </c:chart>
  <c:spPr>
    <a:noFill/>
    <a:ln>
      <a:noFill/>
    </a:ln>
  </c:spPr>
  <c:txPr>
    <a:bodyPr/>
    <a:lstStyle/>
    <a:p>
      <a:pPr>
        <a:defRPr sz="9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92330972887070517"/>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DEF1-4CB6-95CD-0271B08472DA}"/>
              </c:ext>
            </c:extLst>
          </c:dPt>
          <c:dPt>
            <c:idx val="3"/>
            <c:invertIfNegative val="0"/>
            <c:bubble3D val="0"/>
            <c:extLst>
              <c:ext xmlns:c16="http://schemas.microsoft.com/office/drawing/2014/chart" uri="{C3380CC4-5D6E-409C-BE32-E72D297353CC}">
                <c16:uniqueId val="{00000001-DEF1-4CB6-95CD-0271B08472DA}"/>
              </c:ext>
            </c:extLst>
          </c:dPt>
          <c:dPt>
            <c:idx val="6"/>
            <c:invertIfNegative val="0"/>
            <c:bubble3D val="0"/>
            <c:extLst>
              <c:ext xmlns:c16="http://schemas.microsoft.com/office/drawing/2014/chart" uri="{C3380CC4-5D6E-409C-BE32-E72D297353CC}">
                <c16:uniqueId val="{00000002-DEF1-4CB6-95CD-0271B08472DA}"/>
              </c:ext>
            </c:extLst>
          </c:dPt>
          <c:dPt>
            <c:idx val="9"/>
            <c:invertIfNegative val="0"/>
            <c:bubble3D val="0"/>
            <c:extLst>
              <c:ext xmlns:c16="http://schemas.microsoft.com/office/drawing/2014/chart" uri="{C3380CC4-5D6E-409C-BE32-E72D297353CC}">
                <c16:uniqueId val="{00000003-DEF1-4CB6-95CD-0271B08472DA}"/>
              </c:ext>
            </c:extLst>
          </c:dPt>
          <c:dPt>
            <c:idx val="12"/>
            <c:invertIfNegative val="0"/>
            <c:bubble3D val="0"/>
            <c:extLst>
              <c:ext xmlns:c16="http://schemas.microsoft.com/office/drawing/2014/chart" uri="{C3380CC4-5D6E-409C-BE32-E72D297353CC}">
                <c16:uniqueId val="{00000004-DEF1-4CB6-95CD-0271B08472DA}"/>
              </c:ext>
            </c:extLst>
          </c:dPt>
          <c:dPt>
            <c:idx val="15"/>
            <c:invertIfNegative val="0"/>
            <c:bubble3D val="0"/>
            <c:extLst>
              <c:ext xmlns:c16="http://schemas.microsoft.com/office/drawing/2014/chart" uri="{C3380CC4-5D6E-409C-BE32-E72D297353CC}">
                <c16:uniqueId val="{00000005-DEF1-4CB6-95CD-0271B08472DA}"/>
              </c:ext>
            </c:extLst>
          </c:dPt>
          <c:dPt>
            <c:idx val="18"/>
            <c:invertIfNegative val="0"/>
            <c:bubble3D val="0"/>
            <c:extLst>
              <c:ext xmlns:c16="http://schemas.microsoft.com/office/drawing/2014/chart" uri="{C3380CC4-5D6E-409C-BE32-E72D297353CC}">
                <c16:uniqueId val="{00000006-DEF1-4CB6-95CD-0271B08472DA}"/>
              </c:ext>
            </c:extLst>
          </c:dPt>
          <c:dPt>
            <c:idx val="21"/>
            <c:invertIfNegative val="0"/>
            <c:bubble3D val="0"/>
            <c:extLst>
              <c:ext xmlns:c16="http://schemas.microsoft.com/office/drawing/2014/chart" uri="{C3380CC4-5D6E-409C-BE32-E72D297353CC}">
                <c16:uniqueId val="{00000007-DEF1-4CB6-95CD-0271B08472DA}"/>
              </c:ext>
            </c:extLst>
          </c:dPt>
          <c:dLbls>
            <c:dLbl>
              <c:idx val="0"/>
              <c:layout>
                <c:manualLayout>
                  <c:x val="4.8677019923849211E-3"/>
                  <c:y val="-3.8145343369663607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EF1-4CB6-95CD-0271B08472DA}"/>
                </c:ext>
              </c:extLst>
            </c:dLbl>
            <c:dLbl>
              <c:idx val="1"/>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extLst>
                <c:ext xmlns:c16="http://schemas.microsoft.com/office/drawing/2014/chart" uri="{C3380CC4-5D6E-409C-BE32-E72D297353CC}">
                  <c16:uniqueId val="{00000008-A71F-4601-89CA-BD116AE3D669}"/>
                </c:ext>
              </c:extLst>
            </c:dLbl>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Arkusz1!$B$3:$B$9</c:f>
              <c:numCache>
                <c:formatCode>0</c:formatCode>
                <c:ptCount val="7"/>
                <c:pt idx="0">
                  <c:v>2</c:v>
                </c:pt>
                <c:pt idx="1">
                  <c:v>1</c:v>
                </c:pt>
                <c:pt idx="2">
                  <c:v>4</c:v>
                </c:pt>
                <c:pt idx="3">
                  <c:v>3</c:v>
                </c:pt>
                <c:pt idx="4">
                  <c:v>4</c:v>
                </c:pt>
                <c:pt idx="6">
                  <c:v>16.180756392130426</c:v>
                </c:pt>
              </c:numCache>
            </c:numRef>
          </c:val>
          <c:extLst>
            <c:ext xmlns:c16="http://schemas.microsoft.com/office/drawing/2014/chart" uri="{C3380CC4-5D6E-409C-BE32-E72D297353CC}">
              <c16:uniqueId val="{00000008-DEF1-4CB6-95CD-0271B08472DA}"/>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DEF1-4CB6-95CD-0271B08472DA}"/>
              </c:ext>
            </c:extLst>
          </c:dPt>
          <c:dPt>
            <c:idx val="3"/>
            <c:invertIfNegative val="0"/>
            <c:bubble3D val="0"/>
            <c:extLst>
              <c:ext xmlns:c16="http://schemas.microsoft.com/office/drawing/2014/chart" uri="{C3380CC4-5D6E-409C-BE32-E72D297353CC}">
                <c16:uniqueId val="{0000000A-DEF1-4CB6-95CD-0271B08472DA}"/>
              </c:ext>
            </c:extLst>
          </c:dPt>
          <c:dPt>
            <c:idx val="6"/>
            <c:invertIfNegative val="0"/>
            <c:bubble3D val="0"/>
            <c:extLst>
              <c:ext xmlns:c16="http://schemas.microsoft.com/office/drawing/2014/chart" uri="{C3380CC4-5D6E-409C-BE32-E72D297353CC}">
                <c16:uniqueId val="{0000000B-DEF1-4CB6-95CD-0271B08472DA}"/>
              </c:ext>
            </c:extLst>
          </c:dPt>
          <c:dPt>
            <c:idx val="9"/>
            <c:invertIfNegative val="0"/>
            <c:bubble3D val="0"/>
            <c:extLst>
              <c:ext xmlns:c16="http://schemas.microsoft.com/office/drawing/2014/chart" uri="{C3380CC4-5D6E-409C-BE32-E72D297353CC}">
                <c16:uniqueId val="{0000000C-DEF1-4CB6-95CD-0271B08472DA}"/>
              </c:ext>
            </c:extLst>
          </c:dPt>
          <c:dPt>
            <c:idx val="12"/>
            <c:invertIfNegative val="0"/>
            <c:bubble3D val="0"/>
            <c:extLst>
              <c:ext xmlns:c16="http://schemas.microsoft.com/office/drawing/2014/chart" uri="{C3380CC4-5D6E-409C-BE32-E72D297353CC}">
                <c16:uniqueId val="{0000000D-DEF1-4CB6-95CD-0271B08472DA}"/>
              </c:ext>
            </c:extLst>
          </c:dPt>
          <c:dPt>
            <c:idx val="15"/>
            <c:invertIfNegative val="0"/>
            <c:bubble3D val="0"/>
            <c:extLst>
              <c:ext xmlns:c16="http://schemas.microsoft.com/office/drawing/2014/chart" uri="{C3380CC4-5D6E-409C-BE32-E72D297353CC}">
                <c16:uniqueId val="{0000000E-DEF1-4CB6-95CD-0271B08472DA}"/>
              </c:ext>
            </c:extLst>
          </c:dPt>
          <c:dPt>
            <c:idx val="18"/>
            <c:invertIfNegative val="0"/>
            <c:bubble3D val="0"/>
            <c:extLst>
              <c:ext xmlns:c16="http://schemas.microsoft.com/office/drawing/2014/chart" uri="{C3380CC4-5D6E-409C-BE32-E72D297353CC}">
                <c16:uniqueId val="{0000000F-DEF1-4CB6-95CD-0271B08472DA}"/>
              </c:ext>
            </c:extLst>
          </c:dPt>
          <c:dPt>
            <c:idx val="21"/>
            <c:invertIfNegative val="0"/>
            <c:bubble3D val="0"/>
            <c:extLst>
              <c:ext xmlns:c16="http://schemas.microsoft.com/office/drawing/2014/chart" uri="{C3380CC4-5D6E-409C-BE32-E72D297353CC}">
                <c16:uniqueId val="{00000010-DEF1-4CB6-95CD-0271B08472D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Arkusz1!$C$3:$C$9</c:f>
              <c:numCache>
                <c:formatCode>0</c:formatCode>
                <c:ptCount val="7"/>
                <c:pt idx="0">
                  <c:v>16</c:v>
                </c:pt>
                <c:pt idx="1">
                  <c:v>9</c:v>
                </c:pt>
                <c:pt idx="2">
                  <c:v>13</c:v>
                </c:pt>
                <c:pt idx="3">
                  <c:v>13</c:v>
                </c:pt>
                <c:pt idx="4">
                  <c:v>21</c:v>
                </c:pt>
                <c:pt idx="6">
                  <c:v>34.842681295956432</c:v>
                </c:pt>
              </c:numCache>
            </c:numRef>
          </c:val>
          <c:extLst>
            <c:ext xmlns:c16="http://schemas.microsoft.com/office/drawing/2014/chart" uri="{C3380CC4-5D6E-409C-BE32-E72D297353CC}">
              <c16:uniqueId val="{00000011-DEF1-4CB6-95CD-0271B08472DA}"/>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DEF1-4CB6-95CD-0271B08472DA}"/>
              </c:ext>
            </c:extLst>
          </c:dPt>
          <c:dPt>
            <c:idx val="3"/>
            <c:invertIfNegative val="0"/>
            <c:bubble3D val="0"/>
            <c:extLst>
              <c:ext xmlns:c16="http://schemas.microsoft.com/office/drawing/2014/chart" uri="{C3380CC4-5D6E-409C-BE32-E72D297353CC}">
                <c16:uniqueId val="{00000013-DEF1-4CB6-95CD-0271B08472DA}"/>
              </c:ext>
            </c:extLst>
          </c:dPt>
          <c:dPt>
            <c:idx val="6"/>
            <c:invertIfNegative val="0"/>
            <c:bubble3D val="0"/>
            <c:extLst>
              <c:ext xmlns:c16="http://schemas.microsoft.com/office/drawing/2014/chart" uri="{C3380CC4-5D6E-409C-BE32-E72D297353CC}">
                <c16:uniqueId val="{00000014-DEF1-4CB6-95CD-0271B08472DA}"/>
              </c:ext>
            </c:extLst>
          </c:dPt>
          <c:dPt>
            <c:idx val="9"/>
            <c:invertIfNegative val="0"/>
            <c:bubble3D val="0"/>
            <c:extLst>
              <c:ext xmlns:c16="http://schemas.microsoft.com/office/drawing/2014/chart" uri="{C3380CC4-5D6E-409C-BE32-E72D297353CC}">
                <c16:uniqueId val="{00000015-DEF1-4CB6-95CD-0271B08472DA}"/>
              </c:ext>
            </c:extLst>
          </c:dPt>
          <c:dPt>
            <c:idx val="12"/>
            <c:invertIfNegative val="0"/>
            <c:bubble3D val="0"/>
            <c:extLst>
              <c:ext xmlns:c16="http://schemas.microsoft.com/office/drawing/2014/chart" uri="{C3380CC4-5D6E-409C-BE32-E72D297353CC}">
                <c16:uniqueId val="{00000016-DEF1-4CB6-95CD-0271B08472DA}"/>
              </c:ext>
            </c:extLst>
          </c:dPt>
          <c:dPt>
            <c:idx val="15"/>
            <c:invertIfNegative val="0"/>
            <c:bubble3D val="0"/>
            <c:extLst>
              <c:ext xmlns:c16="http://schemas.microsoft.com/office/drawing/2014/chart" uri="{C3380CC4-5D6E-409C-BE32-E72D297353CC}">
                <c16:uniqueId val="{00000017-DEF1-4CB6-95CD-0271B08472DA}"/>
              </c:ext>
            </c:extLst>
          </c:dPt>
          <c:dPt>
            <c:idx val="18"/>
            <c:invertIfNegative val="0"/>
            <c:bubble3D val="0"/>
            <c:extLst>
              <c:ext xmlns:c16="http://schemas.microsoft.com/office/drawing/2014/chart" uri="{C3380CC4-5D6E-409C-BE32-E72D297353CC}">
                <c16:uniqueId val="{00000018-DEF1-4CB6-95CD-0271B08472DA}"/>
              </c:ext>
            </c:extLst>
          </c:dPt>
          <c:dPt>
            <c:idx val="21"/>
            <c:invertIfNegative val="0"/>
            <c:bubble3D val="0"/>
            <c:extLst>
              <c:ext xmlns:c16="http://schemas.microsoft.com/office/drawing/2014/chart" uri="{C3380CC4-5D6E-409C-BE32-E72D297353CC}">
                <c16:uniqueId val="{00000019-DEF1-4CB6-95CD-0271B08472D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Arkusz1!$D$3:$D$9</c:f>
              <c:numCache>
                <c:formatCode>0</c:formatCode>
                <c:ptCount val="7"/>
                <c:pt idx="0">
                  <c:v>34</c:v>
                </c:pt>
                <c:pt idx="1">
                  <c:v>33</c:v>
                </c:pt>
                <c:pt idx="2">
                  <c:v>40</c:v>
                </c:pt>
                <c:pt idx="3">
                  <c:v>42</c:v>
                </c:pt>
                <c:pt idx="4">
                  <c:v>36</c:v>
                </c:pt>
                <c:pt idx="6">
                  <c:v>32.133392200898768</c:v>
                </c:pt>
              </c:numCache>
            </c:numRef>
          </c:val>
          <c:extLst>
            <c:ext xmlns:c16="http://schemas.microsoft.com/office/drawing/2014/chart" uri="{C3380CC4-5D6E-409C-BE32-E72D297353CC}">
              <c16:uniqueId val="{0000001A-DEF1-4CB6-95CD-0271B08472DA}"/>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DEF1-4CB6-95CD-0271B08472DA}"/>
              </c:ext>
            </c:extLst>
          </c:dPt>
          <c:dPt>
            <c:idx val="3"/>
            <c:invertIfNegative val="0"/>
            <c:bubble3D val="0"/>
            <c:extLst>
              <c:ext xmlns:c16="http://schemas.microsoft.com/office/drawing/2014/chart" uri="{C3380CC4-5D6E-409C-BE32-E72D297353CC}">
                <c16:uniqueId val="{0000001C-DEF1-4CB6-95CD-0271B08472DA}"/>
              </c:ext>
            </c:extLst>
          </c:dPt>
          <c:dPt>
            <c:idx val="6"/>
            <c:invertIfNegative val="0"/>
            <c:bubble3D val="0"/>
            <c:extLst>
              <c:ext xmlns:c16="http://schemas.microsoft.com/office/drawing/2014/chart" uri="{C3380CC4-5D6E-409C-BE32-E72D297353CC}">
                <c16:uniqueId val="{0000001D-DEF1-4CB6-95CD-0271B08472DA}"/>
              </c:ext>
            </c:extLst>
          </c:dPt>
          <c:dPt>
            <c:idx val="9"/>
            <c:invertIfNegative val="0"/>
            <c:bubble3D val="0"/>
            <c:extLst>
              <c:ext xmlns:c16="http://schemas.microsoft.com/office/drawing/2014/chart" uri="{C3380CC4-5D6E-409C-BE32-E72D297353CC}">
                <c16:uniqueId val="{0000001E-DEF1-4CB6-95CD-0271B08472DA}"/>
              </c:ext>
            </c:extLst>
          </c:dPt>
          <c:dPt>
            <c:idx val="12"/>
            <c:invertIfNegative val="0"/>
            <c:bubble3D val="0"/>
            <c:extLst>
              <c:ext xmlns:c16="http://schemas.microsoft.com/office/drawing/2014/chart" uri="{C3380CC4-5D6E-409C-BE32-E72D297353CC}">
                <c16:uniqueId val="{0000001F-DEF1-4CB6-95CD-0271B08472DA}"/>
              </c:ext>
            </c:extLst>
          </c:dPt>
          <c:dPt>
            <c:idx val="15"/>
            <c:invertIfNegative val="0"/>
            <c:bubble3D val="0"/>
            <c:extLst>
              <c:ext xmlns:c16="http://schemas.microsoft.com/office/drawing/2014/chart" uri="{C3380CC4-5D6E-409C-BE32-E72D297353CC}">
                <c16:uniqueId val="{00000020-DEF1-4CB6-95CD-0271B08472DA}"/>
              </c:ext>
            </c:extLst>
          </c:dPt>
          <c:dPt>
            <c:idx val="18"/>
            <c:invertIfNegative val="0"/>
            <c:bubble3D val="0"/>
            <c:extLst>
              <c:ext xmlns:c16="http://schemas.microsoft.com/office/drawing/2014/chart" uri="{C3380CC4-5D6E-409C-BE32-E72D297353CC}">
                <c16:uniqueId val="{00000021-DEF1-4CB6-95CD-0271B08472DA}"/>
              </c:ext>
            </c:extLst>
          </c:dPt>
          <c:dPt>
            <c:idx val="21"/>
            <c:invertIfNegative val="0"/>
            <c:bubble3D val="0"/>
            <c:extLst>
              <c:ext xmlns:c16="http://schemas.microsoft.com/office/drawing/2014/chart" uri="{C3380CC4-5D6E-409C-BE32-E72D297353CC}">
                <c16:uniqueId val="{00000022-DEF1-4CB6-95CD-0271B08472D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Arkusz1!$E$3:$E$9</c:f>
              <c:numCache>
                <c:formatCode>0</c:formatCode>
                <c:ptCount val="7"/>
                <c:pt idx="0">
                  <c:v>44</c:v>
                </c:pt>
                <c:pt idx="1">
                  <c:v>55.000000000000007</c:v>
                </c:pt>
                <c:pt idx="2">
                  <c:v>41</c:v>
                </c:pt>
                <c:pt idx="3">
                  <c:v>39</c:v>
                </c:pt>
                <c:pt idx="4">
                  <c:v>34</c:v>
                </c:pt>
                <c:pt idx="6">
                  <c:v>15.834570279488613</c:v>
                </c:pt>
              </c:numCache>
            </c:numRef>
          </c:val>
          <c:extLst>
            <c:ext xmlns:c16="http://schemas.microsoft.com/office/drawing/2014/chart" uri="{C3380CC4-5D6E-409C-BE32-E72D297353CC}">
              <c16:uniqueId val="{00000023-DEF1-4CB6-95CD-0271B08472DA}"/>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1"/>
              <c:layout>
                <c:manualLayout>
                  <c:x val="-1.4603105977154763E-2"/>
                  <c:y val="7.6299697450360644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B-286D-476A-8F68-AF676060F965}"/>
                </c:ext>
              </c:extLst>
            </c:dLbl>
            <c:dLbl>
              <c:idx val="2"/>
              <c:layout>
                <c:manualLayout>
                  <c:x val="-4.8677019923849211E-3"/>
                  <c:y val="-2.2886905664763705E-2"/>
                </c:manualLayout>
              </c:layout>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286D-476A-8F68-AF676060F965}"/>
                </c:ext>
              </c:extLst>
            </c:dLbl>
            <c:dLbl>
              <c:idx val="6"/>
              <c:layout>
                <c:manualLayout>
                  <c:x val="0"/>
                  <c:y val="-1.9072371327797353E-2"/>
                </c:manualLayout>
              </c:layout>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286D-476A-8F68-AF676060F965}"/>
                </c:ext>
              </c:extLst>
            </c:dLbl>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Arkusz1!$F$3:$F$9</c:f>
              <c:numCache>
                <c:formatCode>0</c:formatCode>
                <c:ptCount val="7"/>
                <c:pt idx="0">
                  <c:v>4</c:v>
                </c:pt>
                <c:pt idx="1">
                  <c:v>2</c:v>
                </c:pt>
                <c:pt idx="2">
                  <c:v>1</c:v>
                </c:pt>
                <c:pt idx="3">
                  <c:v>3</c:v>
                </c:pt>
                <c:pt idx="4">
                  <c:v>5</c:v>
                </c:pt>
                <c:pt idx="6">
                  <c:v>1.0085998315255975</c:v>
                </c:pt>
              </c:numCache>
            </c:numRef>
          </c:val>
          <c:extLst>
            <c:ext xmlns:c16="http://schemas.microsoft.com/office/drawing/2014/chart" uri="{C3380CC4-5D6E-409C-BE32-E72D297353CC}">
              <c16:uniqueId val="{00000024-DEF1-4CB6-95CD-0271B08472DA}"/>
            </c:ext>
          </c:extLst>
        </c:ser>
        <c:dLbls>
          <c:dLblPos val="ctr"/>
          <c:showLegendKey val="0"/>
          <c:showVal val="1"/>
          <c:showCatName val="0"/>
          <c:showSerName val="0"/>
          <c:showPercent val="0"/>
          <c:showBubbleSize val="0"/>
        </c:dLbls>
        <c:gapWidth val="40"/>
        <c:overlap val="100"/>
        <c:axId val="803171280"/>
        <c:axId val="803169320"/>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5-DEF1-4CB6-95CD-0271B08472DA}"/>
                    </c:ext>
                  </c:extLst>
                </c:dPt>
                <c:dPt>
                  <c:idx val="1"/>
                  <c:invertIfNegative val="0"/>
                  <c:bubble3D val="0"/>
                  <c:extLst>
                    <c:ext xmlns:c16="http://schemas.microsoft.com/office/drawing/2014/chart" uri="{C3380CC4-5D6E-409C-BE32-E72D297353CC}">
                      <c16:uniqueId val="{00000026-DEF1-4CB6-95CD-0271B08472DA}"/>
                    </c:ext>
                  </c:extLst>
                </c:dPt>
                <c:dPt>
                  <c:idx val="2"/>
                  <c:invertIfNegative val="0"/>
                  <c:bubble3D val="0"/>
                  <c:extLst>
                    <c:ext xmlns:c16="http://schemas.microsoft.com/office/drawing/2014/chart" uri="{C3380CC4-5D6E-409C-BE32-E72D297353CC}">
                      <c16:uniqueId val="{00000027-DEF1-4CB6-95CD-0271B08472DA}"/>
                    </c:ext>
                  </c:extLst>
                </c:dPt>
                <c:dPt>
                  <c:idx val="3"/>
                  <c:invertIfNegative val="0"/>
                  <c:bubble3D val="0"/>
                  <c:extLst>
                    <c:ext xmlns:c16="http://schemas.microsoft.com/office/drawing/2014/chart" uri="{C3380CC4-5D6E-409C-BE32-E72D297353CC}">
                      <c16:uniqueId val="{00000028-DEF1-4CB6-95CD-0271B08472DA}"/>
                    </c:ext>
                  </c:extLst>
                </c:dPt>
                <c:dPt>
                  <c:idx val="4"/>
                  <c:invertIfNegative val="0"/>
                  <c:bubble3D val="0"/>
                  <c:extLst>
                    <c:ext xmlns:c16="http://schemas.microsoft.com/office/drawing/2014/chart" uri="{C3380CC4-5D6E-409C-BE32-E72D297353CC}">
                      <c16:uniqueId val="{00000029-DEF1-4CB6-95CD-0271B08472DA}"/>
                    </c:ext>
                  </c:extLst>
                </c:dPt>
                <c:dPt>
                  <c:idx val="6"/>
                  <c:invertIfNegative val="0"/>
                  <c:bubble3D val="0"/>
                  <c:extLst>
                    <c:ext xmlns:c16="http://schemas.microsoft.com/office/drawing/2014/chart" uri="{C3380CC4-5D6E-409C-BE32-E72D297353CC}">
                      <c16:uniqueId val="{0000002A-DEF1-4CB6-95CD-0271B08472DA}"/>
                    </c:ext>
                  </c:extLst>
                </c:dPt>
                <c:dPt>
                  <c:idx val="9"/>
                  <c:invertIfNegative val="0"/>
                  <c:bubble3D val="0"/>
                  <c:extLst>
                    <c:ext xmlns:c16="http://schemas.microsoft.com/office/drawing/2014/chart" uri="{C3380CC4-5D6E-409C-BE32-E72D297353CC}">
                      <c16:uniqueId val="{0000002B-DEF1-4CB6-95CD-0271B08472DA}"/>
                    </c:ext>
                  </c:extLst>
                </c:dPt>
                <c:dPt>
                  <c:idx val="12"/>
                  <c:invertIfNegative val="0"/>
                  <c:bubble3D val="0"/>
                  <c:extLst>
                    <c:ext xmlns:c16="http://schemas.microsoft.com/office/drawing/2014/chart" uri="{C3380CC4-5D6E-409C-BE32-E72D297353CC}">
                      <c16:uniqueId val="{0000002C-DEF1-4CB6-95CD-0271B08472DA}"/>
                    </c:ext>
                  </c:extLst>
                </c:dPt>
                <c:dLbls>
                  <c:dLbl>
                    <c:idx val="18"/>
                    <c:delete val="1"/>
                    <c:extLst>
                      <c:ext uri="{CE6537A1-D6FC-4f65-9D91-7224C49458BB}"/>
                      <c:ext xmlns:c16="http://schemas.microsoft.com/office/drawing/2014/chart" uri="{C3380CC4-5D6E-409C-BE32-E72D297353CC}">
                        <c16:uniqueId val="{0000002D-DEF1-4CB6-95CD-0271B08472DA}"/>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Arkusz1!$A$3:$A$9</c15:sqref>
                        </c15:formulaRef>
                      </c:ext>
                    </c:extLst>
                    <c:numCache>
                      <c:formatCode>General</c:formatCode>
                      <c:ptCount val="7"/>
                      <c:pt idx="0">
                        <c:v>2011</c:v>
                      </c:pt>
                      <c:pt idx="1">
                        <c:v>2012</c:v>
                      </c:pt>
                      <c:pt idx="2">
                        <c:v>2013</c:v>
                      </c:pt>
                      <c:pt idx="3">
                        <c:v>2014</c:v>
                      </c:pt>
                      <c:pt idx="4">
                        <c:v>2018</c:v>
                      </c:pt>
                      <c:pt idx="6">
                        <c:v>2020</c:v>
                      </c:pt>
                    </c:numCache>
                  </c:numRef>
                </c:val>
                <c:extLst>
                  <c:ext xmlns:c16="http://schemas.microsoft.com/office/drawing/2014/chart" uri="{C3380CC4-5D6E-409C-BE32-E72D297353CC}">
                    <c16:uniqueId val="{0000002E-DEF1-4CB6-95CD-0271B08472DA}"/>
                  </c:ext>
                </c:extLst>
              </c15:ser>
            </c15:filteredBarSeries>
          </c:ext>
        </c:extLst>
      </c:barChart>
      <c:catAx>
        <c:axId val="803171280"/>
        <c:scaling>
          <c:orientation val="minMax"/>
        </c:scaling>
        <c:delete val="1"/>
        <c:axPos val="t"/>
        <c:numFmt formatCode="General" sourceLinked="1"/>
        <c:majorTickMark val="out"/>
        <c:minorTickMark val="none"/>
        <c:tickLblPos val="nextTo"/>
        <c:crossAx val="803169320"/>
        <c:crosses val="autoZero"/>
        <c:auto val="1"/>
        <c:lblAlgn val="ctr"/>
        <c:lblOffset val="100"/>
        <c:noMultiLvlLbl val="0"/>
      </c:catAx>
      <c:valAx>
        <c:axId val="803169320"/>
        <c:scaling>
          <c:orientation val="maxMin"/>
        </c:scaling>
        <c:delete val="1"/>
        <c:axPos val="l"/>
        <c:numFmt formatCode="0%" sourceLinked="1"/>
        <c:majorTickMark val="out"/>
        <c:minorTickMark val="none"/>
        <c:tickLblPos val="nextTo"/>
        <c:crossAx val="803171280"/>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defRPr/>
      </a:pPr>
      <a:endParaRPr lang="pl-PL"/>
    </a:p>
  </c:txPr>
  <c:externalData r:id="rId2">
    <c:autoUpdate val="0"/>
  </c:externalData>
</c:chartSpace>
</file>

<file path=ppt/charts/chart1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92330972887070517"/>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849A-4013-ADF2-57FF39BE32D2}"/>
              </c:ext>
            </c:extLst>
          </c:dPt>
          <c:dPt>
            <c:idx val="3"/>
            <c:invertIfNegative val="0"/>
            <c:bubble3D val="0"/>
            <c:extLst>
              <c:ext xmlns:c16="http://schemas.microsoft.com/office/drawing/2014/chart" uri="{C3380CC4-5D6E-409C-BE32-E72D297353CC}">
                <c16:uniqueId val="{00000001-849A-4013-ADF2-57FF39BE32D2}"/>
              </c:ext>
            </c:extLst>
          </c:dPt>
          <c:dPt>
            <c:idx val="6"/>
            <c:invertIfNegative val="0"/>
            <c:bubble3D val="0"/>
            <c:extLst>
              <c:ext xmlns:c16="http://schemas.microsoft.com/office/drawing/2014/chart" uri="{C3380CC4-5D6E-409C-BE32-E72D297353CC}">
                <c16:uniqueId val="{00000002-849A-4013-ADF2-57FF39BE32D2}"/>
              </c:ext>
            </c:extLst>
          </c:dPt>
          <c:dPt>
            <c:idx val="9"/>
            <c:invertIfNegative val="0"/>
            <c:bubble3D val="0"/>
            <c:extLst>
              <c:ext xmlns:c16="http://schemas.microsoft.com/office/drawing/2014/chart" uri="{C3380CC4-5D6E-409C-BE32-E72D297353CC}">
                <c16:uniqueId val="{00000003-849A-4013-ADF2-57FF39BE32D2}"/>
              </c:ext>
            </c:extLst>
          </c:dPt>
          <c:dPt>
            <c:idx val="12"/>
            <c:invertIfNegative val="0"/>
            <c:bubble3D val="0"/>
            <c:extLst>
              <c:ext xmlns:c16="http://schemas.microsoft.com/office/drawing/2014/chart" uri="{C3380CC4-5D6E-409C-BE32-E72D297353CC}">
                <c16:uniqueId val="{00000004-849A-4013-ADF2-57FF39BE32D2}"/>
              </c:ext>
            </c:extLst>
          </c:dPt>
          <c:dPt>
            <c:idx val="15"/>
            <c:invertIfNegative val="0"/>
            <c:bubble3D val="0"/>
            <c:extLst>
              <c:ext xmlns:c16="http://schemas.microsoft.com/office/drawing/2014/chart" uri="{C3380CC4-5D6E-409C-BE32-E72D297353CC}">
                <c16:uniqueId val="{00000005-849A-4013-ADF2-57FF39BE32D2}"/>
              </c:ext>
            </c:extLst>
          </c:dPt>
          <c:dPt>
            <c:idx val="18"/>
            <c:invertIfNegative val="0"/>
            <c:bubble3D val="0"/>
            <c:extLst>
              <c:ext xmlns:c16="http://schemas.microsoft.com/office/drawing/2014/chart" uri="{C3380CC4-5D6E-409C-BE32-E72D297353CC}">
                <c16:uniqueId val="{00000006-849A-4013-ADF2-57FF39BE32D2}"/>
              </c:ext>
            </c:extLst>
          </c:dPt>
          <c:dPt>
            <c:idx val="21"/>
            <c:invertIfNegative val="0"/>
            <c:bubble3D val="0"/>
            <c:extLst>
              <c:ext xmlns:c16="http://schemas.microsoft.com/office/drawing/2014/chart" uri="{C3380CC4-5D6E-409C-BE32-E72D297353CC}">
                <c16:uniqueId val="{00000007-849A-4013-ADF2-57FF39BE32D2}"/>
              </c:ext>
            </c:extLst>
          </c:dPt>
          <c:dLbls>
            <c:dLbl>
              <c:idx val="1"/>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extLst>
                <c:ext xmlns:c16="http://schemas.microsoft.com/office/drawing/2014/chart" uri="{C3380CC4-5D6E-409C-BE32-E72D297353CC}">
                  <c16:uniqueId val="{00000008-5EE1-4DBE-9D45-34A7904982D5}"/>
                </c:ext>
              </c:extLst>
            </c:dLbl>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Arkusz1!$B$3:$B$9</c:f>
              <c:numCache>
                <c:formatCode>0</c:formatCode>
                <c:ptCount val="7"/>
                <c:pt idx="0">
                  <c:v>6</c:v>
                </c:pt>
                <c:pt idx="1">
                  <c:v>2</c:v>
                </c:pt>
                <c:pt idx="2">
                  <c:v>6</c:v>
                </c:pt>
                <c:pt idx="3">
                  <c:v>3</c:v>
                </c:pt>
                <c:pt idx="4">
                  <c:v>5</c:v>
                </c:pt>
                <c:pt idx="6">
                  <c:v>6.2617165809130082</c:v>
                </c:pt>
              </c:numCache>
            </c:numRef>
          </c:val>
          <c:extLst>
            <c:ext xmlns:c16="http://schemas.microsoft.com/office/drawing/2014/chart" uri="{C3380CC4-5D6E-409C-BE32-E72D297353CC}">
              <c16:uniqueId val="{00000008-849A-4013-ADF2-57FF39BE32D2}"/>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849A-4013-ADF2-57FF39BE32D2}"/>
              </c:ext>
            </c:extLst>
          </c:dPt>
          <c:dPt>
            <c:idx val="3"/>
            <c:invertIfNegative val="0"/>
            <c:bubble3D val="0"/>
            <c:extLst>
              <c:ext xmlns:c16="http://schemas.microsoft.com/office/drawing/2014/chart" uri="{C3380CC4-5D6E-409C-BE32-E72D297353CC}">
                <c16:uniqueId val="{0000000A-849A-4013-ADF2-57FF39BE32D2}"/>
              </c:ext>
            </c:extLst>
          </c:dPt>
          <c:dPt>
            <c:idx val="6"/>
            <c:invertIfNegative val="0"/>
            <c:bubble3D val="0"/>
            <c:extLst>
              <c:ext xmlns:c16="http://schemas.microsoft.com/office/drawing/2014/chart" uri="{C3380CC4-5D6E-409C-BE32-E72D297353CC}">
                <c16:uniqueId val="{0000000B-849A-4013-ADF2-57FF39BE32D2}"/>
              </c:ext>
            </c:extLst>
          </c:dPt>
          <c:dPt>
            <c:idx val="9"/>
            <c:invertIfNegative val="0"/>
            <c:bubble3D val="0"/>
            <c:extLst>
              <c:ext xmlns:c16="http://schemas.microsoft.com/office/drawing/2014/chart" uri="{C3380CC4-5D6E-409C-BE32-E72D297353CC}">
                <c16:uniqueId val="{0000000C-849A-4013-ADF2-57FF39BE32D2}"/>
              </c:ext>
            </c:extLst>
          </c:dPt>
          <c:dPt>
            <c:idx val="12"/>
            <c:invertIfNegative val="0"/>
            <c:bubble3D val="0"/>
            <c:extLst>
              <c:ext xmlns:c16="http://schemas.microsoft.com/office/drawing/2014/chart" uri="{C3380CC4-5D6E-409C-BE32-E72D297353CC}">
                <c16:uniqueId val="{0000000D-849A-4013-ADF2-57FF39BE32D2}"/>
              </c:ext>
            </c:extLst>
          </c:dPt>
          <c:dPt>
            <c:idx val="15"/>
            <c:invertIfNegative val="0"/>
            <c:bubble3D val="0"/>
            <c:extLst>
              <c:ext xmlns:c16="http://schemas.microsoft.com/office/drawing/2014/chart" uri="{C3380CC4-5D6E-409C-BE32-E72D297353CC}">
                <c16:uniqueId val="{0000000E-849A-4013-ADF2-57FF39BE32D2}"/>
              </c:ext>
            </c:extLst>
          </c:dPt>
          <c:dPt>
            <c:idx val="18"/>
            <c:invertIfNegative val="0"/>
            <c:bubble3D val="0"/>
            <c:extLst>
              <c:ext xmlns:c16="http://schemas.microsoft.com/office/drawing/2014/chart" uri="{C3380CC4-5D6E-409C-BE32-E72D297353CC}">
                <c16:uniqueId val="{0000000F-849A-4013-ADF2-57FF39BE32D2}"/>
              </c:ext>
            </c:extLst>
          </c:dPt>
          <c:dPt>
            <c:idx val="21"/>
            <c:invertIfNegative val="0"/>
            <c:bubble3D val="0"/>
            <c:extLst>
              <c:ext xmlns:c16="http://schemas.microsoft.com/office/drawing/2014/chart" uri="{C3380CC4-5D6E-409C-BE32-E72D297353CC}">
                <c16:uniqueId val="{00000010-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Arkusz1!$C$3:$C$9</c:f>
              <c:numCache>
                <c:formatCode>0</c:formatCode>
                <c:ptCount val="7"/>
                <c:pt idx="0">
                  <c:v>22</c:v>
                </c:pt>
                <c:pt idx="1">
                  <c:v>18</c:v>
                </c:pt>
                <c:pt idx="2">
                  <c:v>22</c:v>
                </c:pt>
                <c:pt idx="3">
                  <c:v>21</c:v>
                </c:pt>
                <c:pt idx="4">
                  <c:v>24</c:v>
                </c:pt>
                <c:pt idx="6">
                  <c:v>15.411442488572721</c:v>
                </c:pt>
              </c:numCache>
            </c:numRef>
          </c:val>
          <c:extLst>
            <c:ext xmlns:c16="http://schemas.microsoft.com/office/drawing/2014/chart" uri="{C3380CC4-5D6E-409C-BE32-E72D297353CC}">
              <c16:uniqueId val="{00000011-849A-4013-ADF2-57FF39BE32D2}"/>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849A-4013-ADF2-57FF39BE32D2}"/>
              </c:ext>
            </c:extLst>
          </c:dPt>
          <c:dPt>
            <c:idx val="3"/>
            <c:invertIfNegative val="0"/>
            <c:bubble3D val="0"/>
            <c:extLst>
              <c:ext xmlns:c16="http://schemas.microsoft.com/office/drawing/2014/chart" uri="{C3380CC4-5D6E-409C-BE32-E72D297353CC}">
                <c16:uniqueId val="{00000013-849A-4013-ADF2-57FF39BE32D2}"/>
              </c:ext>
            </c:extLst>
          </c:dPt>
          <c:dPt>
            <c:idx val="6"/>
            <c:invertIfNegative val="0"/>
            <c:bubble3D val="0"/>
            <c:extLst>
              <c:ext xmlns:c16="http://schemas.microsoft.com/office/drawing/2014/chart" uri="{C3380CC4-5D6E-409C-BE32-E72D297353CC}">
                <c16:uniqueId val="{00000014-849A-4013-ADF2-57FF39BE32D2}"/>
              </c:ext>
            </c:extLst>
          </c:dPt>
          <c:dPt>
            <c:idx val="9"/>
            <c:invertIfNegative val="0"/>
            <c:bubble3D val="0"/>
            <c:extLst>
              <c:ext xmlns:c16="http://schemas.microsoft.com/office/drawing/2014/chart" uri="{C3380CC4-5D6E-409C-BE32-E72D297353CC}">
                <c16:uniqueId val="{00000015-849A-4013-ADF2-57FF39BE32D2}"/>
              </c:ext>
            </c:extLst>
          </c:dPt>
          <c:dPt>
            <c:idx val="12"/>
            <c:invertIfNegative val="0"/>
            <c:bubble3D val="0"/>
            <c:extLst>
              <c:ext xmlns:c16="http://schemas.microsoft.com/office/drawing/2014/chart" uri="{C3380CC4-5D6E-409C-BE32-E72D297353CC}">
                <c16:uniqueId val="{00000016-849A-4013-ADF2-57FF39BE32D2}"/>
              </c:ext>
            </c:extLst>
          </c:dPt>
          <c:dPt>
            <c:idx val="15"/>
            <c:invertIfNegative val="0"/>
            <c:bubble3D val="0"/>
            <c:extLst>
              <c:ext xmlns:c16="http://schemas.microsoft.com/office/drawing/2014/chart" uri="{C3380CC4-5D6E-409C-BE32-E72D297353CC}">
                <c16:uniqueId val="{00000017-849A-4013-ADF2-57FF39BE32D2}"/>
              </c:ext>
            </c:extLst>
          </c:dPt>
          <c:dPt>
            <c:idx val="18"/>
            <c:invertIfNegative val="0"/>
            <c:bubble3D val="0"/>
            <c:extLst>
              <c:ext xmlns:c16="http://schemas.microsoft.com/office/drawing/2014/chart" uri="{C3380CC4-5D6E-409C-BE32-E72D297353CC}">
                <c16:uniqueId val="{00000018-849A-4013-ADF2-57FF39BE32D2}"/>
              </c:ext>
            </c:extLst>
          </c:dPt>
          <c:dPt>
            <c:idx val="21"/>
            <c:invertIfNegative val="0"/>
            <c:bubble3D val="0"/>
            <c:extLst>
              <c:ext xmlns:c16="http://schemas.microsoft.com/office/drawing/2014/chart" uri="{C3380CC4-5D6E-409C-BE32-E72D297353CC}">
                <c16:uniqueId val="{00000019-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Arkusz1!$D$3:$D$9</c:f>
              <c:numCache>
                <c:formatCode>0</c:formatCode>
                <c:ptCount val="7"/>
                <c:pt idx="0">
                  <c:v>37</c:v>
                </c:pt>
                <c:pt idx="1">
                  <c:v>39</c:v>
                </c:pt>
                <c:pt idx="2">
                  <c:v>38</c:v>
                </c:pt>
                <c:pt idx="3">
                  <c:v>43</c:v>
                </c:pt>
                <c:pt idx="4">
                  <c:v>42</c:v>
                </c:pt>
                <c:pt idx="6">
                  <c:v>36.879358417142619</c:v>
                </c:pt>
              </c:numCache>
            </c:numRef>
          </c:val>
          <c:extLst>
            <c:ext xmlns:c16="http://schemas.microsoft.com/office/drawing/2014/chart" uri="{C3380CC4-5D6E-409C-BE32-E72D297353CC}">
              <c16:uniqueId val="{0000001A-849A-4013-ADF2-57FF39BE32D2}"/>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849A-4013-ADF2-57FF39BE32D2}"/>
              </c:ext>
            </c:extLst>
          </c:dPt>
          <c:dPt>
            <c:idx val="3"/>
            <c:invertIfNegative val="0"/>
            <c:bubble3D val="0"/>
            <c:extLst>
              <c:ext xmlns:c16="http://schemas.microsoft.com/office/drawing/2014/chart" uri="{C3380CC4-5D6E-409C-BE32-E72D297353CC}">
                <c16:uniqueId val="{0000001C-849A-4013-ADF2-57FF39BE32D2}"/>
              </c:ext>
            </c:extLst>
          </c:dPt>
          <c:dPt>
            <c:idx val="6"/>
            <c:invertIfNegative val="0"/>
            <c:bubble3D val="0"/>
            <c:extLst>
              <c:ext xmlns:c16="http://schemas.microsoft.com/office/drawing/2014/chart" uri="{C3380CC4-5D6E-409C-BE32-E72D297353CC}">
                <c16:uniqueId val="{0000001D-849A-4013-ADF2-57FF39BE32D2}"/>
              </c:ext>
            </c:extLst>
          </c:dPt>
          <c:dPt>
            <c:idx val="9"/>
            <c:invertIfNegative val="0"/>
            <c:bubble3D val="0"/>
            <c:extLst>
              <c:ext xmlns:c16="http://schemas.microsoft.com/office/drawing/2014/chart" uri="{C3380CC4-5D6E-409C-BE32-E72D297353CC}">
                <c16:uniqueId val="{0000001E-849A-4013-ADF2-57FF39BE32D2}"/>
              </c:ext>
            </c:extLst>
          </c:dPt>
          <c:dPt>
            <c:idx val="12"/>
            <c:invertIfNegative val="0"/>
            <c:bubble3D val="0"/>
            <c:extLst>
              <c:ext xmlns:c16="http://schemas.microsoft.com/office/drawing/2014/chart" uri="{C3380CC4-5D6E-409C-BE32-E72D297353CC}">
                <c16:uniqueId val="{0000001F-849A-4013-ADF2-57FF39BE32D2}"/>
              </c:ext>
            </c:extLst>
          </c:dPt>
          <c:dPt>
            <c:idx val="15"/>
            <c:invertIfNegative val="0"/>
            <c:bubble3D val="0"/>
            <c:extLst>
              <c:ext xmlns:c16="http://schemas.microsoft.com/office/drawing/2014/chart" uri="{C3380CC4-5D6E-409C-BE32-E72D297353CC}">
                <c16:uniqueId val="{00000020-849A-4013-ADF2-57FF39BE32D2}"/>
              </c:ext>
            </c:extLst>
          </c:dPt>
          <c:dPt>
            <c:idx val="18"/>
            <c:invertIfNegative val="0"/>
            <c:bubble3D val="0"/>
            <c:extLst>
              <c:ext xmlns:c16="http://schemas.microsoft.com/office/drawing/2014/chart" uri="{C3380CC4-5D6E-409C-BE32-E72D297353CC}">
                <c16:uniqueId val="{00000021-849A-4013-ADF2-57FF39BE32D2}"/>
              </c:ext>
            </c:extLst>
          </c:dPt>
          <c:dPt>
            <c:idx val="21"/>
            <c:invertIfNegative val="0"/>
            <c:bubble3D val="0"/>
            <c:extLst>
              <c:ext xmlns:c16="http://schemas.microsoft.com/office/drawing/2014/chart" uri="{C3380CC4-5D6E-409C-BE32-E72D297353CC}">
                <c16:uniqueId val="{00000022-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Arkusz1!$E$3:$E$9</c:f>
              <c:numCache>
                <c:formatCode>0</c:formatCode>
                <c:ptCount val="7"/>
                <c:pt idx="0">
                  <c:v>32</c:v>
                </c:pt>
                <c:pt idx="1">
                  <c:v>40</c:v>
                </c:pt>
                <c:pt idx="2">
                  <c:v>33</c:v>
                </c:pt>
                <c:pt idx="3">
                  <c:v>32</c:v>
                </c:pt>
                <c:pt idx="4">
                  <c:v>28.000000000000004</c:v>
                </c:pt>
              </c:numCache>
            </c:numRef>
          </c:val>
          <c:extLst>
            <c:ext xmlns:c16="http://schemas.microsoft.com/office/drawing/2014/chart" uri="{C3380CC4-5D6E-409C-BE32-E72D297353CC}">
              <c16:uniqueId val="{00000023-849A-4013-ADF2-57FF39BE32D2}"/>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Pt>
            <c:idx val="6"/>
            <c:invertIfNegative val="0"/>
            <c:bubble3D val="0"/>
            <c:spPr>
              <a:solidFill>
                <a:srgbClr val="E54337"/>
              </a:solidFill>
              <a:ln>
                <a:solidFill>
                  <a:sysClr val="window" lastClr="FFFFFF"/>
                </a:solidFill>
              </a:ln>
            </c:spPr>
            <c:extLst>
              <c:ext xmlns:c16="http://schemas.microsoft.com/office/drawing/2014/chart" uri="{C3380CC4-5D6E-409C-BE32-E72D297353CC}">
                <c16:uniqueId val="{00000029-4FCF-48E9-8E08-539F80CD555F}"/>
              </c:ext>
            </c:extLst>
          </c:dPt>
          <c:dLbls>
            <c:dLbl>
              <c:idx val="1"/>
              <c:layout>
                <c:manualLayout>
                  <c:x val="-4.8677019923849211E-3"/>
                  <c:y val="-2.6701740358764464E-2"/>
                </c:manualLayout>
              </c:layout>
              <c:spPr>
                <a:noFill/>
                <a:ln>
                  <a:noFill/>
                </a:ln>
                <a:effectLst/>
              </c:spPr>
              <c:txPr>
                <a:bodyPr wrap="square" lIns="38100" tIns="19050" rIns="38100" bIns="19050" anchor="ctr">
                  <a:spAutoFit/>
                </a:bodyPr>
                <a:lstStyle/>
                <a:p>
                  <a:pPr>
                    <a:defRPr sz="1000">
                      <a:solidFill>
                        <a:schemeClr val="tx1"/>
                      </a:solidFill>
                      <a:latin typeface="Calibri" panose="020F0502020204030204" pitchFamily="34" charset="0"/>
                      <a:cs typeface="Calibri" panose="020F0502020204030204" pitchFamily="34" charset="0"/>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B-602B-48B7-9BDD-150D28BDA511}"/>
                </c:ext>
              </c:extLst>
            </c:dLbl>
            <c:dLbl>
              <c:idx val="2"/>
              <c:layout>
                <c:manualLayout>
                  <c:x val="-4.4620086141819086E-17"/>
                  <c:y val="7.629068673932704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D-602B-48B7-9BDD-150D28BDA511}"/>
                </c:ext>
              </c:extLst>
            </c:dLbl>
            <c:dLbl>
              <c:idx val="3"/>
              <c:layout>
                <c:manualLayout>
                  <c:x val="0"/>
                  <c:y val="-1.9072371327797353E-2"/>
                </c:manualLayout>
              </c:layout>
              <c:spPr>
                <a:noFill/>
                <a:ln>
                  <a:noFill/>
                </a:ln>
                <a:effectLst/>
              </c:spPr>
              <c:txPr>
                <a:bodyPr wrap="square" lIns="38100" tIns="19050" rIns="38100" bIns="19050" anchor="ctr">
                  <a:spAutoFit/>
                </a:bodyPr>
                <a:lstStyle/>
                <a:p>
                  <a:pPr>
                    <a:defRPr sz="1000">
                      <a:solidFill>
                        <a:schemeClr val="tx1"/>
                      </a:solidFill>
                      <a:latin typeface="Calibri" panose="020F0502020204030204" pitchFamily="34" charset="0"/>
                      <a:cs typeface="Calibri" panose="020F0502020204030204" pitchFamily="34" charset="0"/>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C-602B-48B7-9BDD-150D28BDA511}"/>
                </c:ext>
              </c:extLst>
            </c:dLbl>
            <c:dLbl>
              <c:idx val="4"/>
              <c:layout>
                <c:manualLayout>
                  <c:x val="9.7354039847698422E-3"/>
                  <c:y val="7.629068673932704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E-602B-48B7-9BDD-150D28BDA511}"/>
                </c:ext>
              </c:extLst>
            </c:dLbl>
            <c:spPr>
              <a:noFill/>
              <a:ln>
                <a:noFill/>
              </a:ln>
              <a:effectLst/>
            </c:spPr>
            <c:txPr>
              <a:bodyPr wrap="square" lIns="38100" tIns="19050" rIns="38100" bIns="19050" anchor="ctr">
                <a:spAutoFit/>
              </a:bodyPr>
              <a:lstStyle/>
              <a:p>
                <a:pPr>
                  <a:defRPr sz="1000">
                    <a:solidFill>
                      <a:schemeClr val="bg1"/>
                    </a:solidFill>
                    <a:latin typeface="Calibri" panose="020F0502020204030204" pitchFamily="34" charset="0"/>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Arkusz1!$F$3:$F$9</c:f>
              <c:numCache>
                <c:formatCode>0</c:formatCode>
                <c:ptCount val="7"/>
                <c:pt idx="0">
                  <c:v>3</c:v>
                </c:pt>
                <c:pt idx="1">
                  <c:v>1</c:v>
                </c:pt>
                <c:pt idx="2">
                  <c:v>2</c:v>
                </c:pt>
                <c:pt idx="3">
                  <c:v>1</c:v>
                </c:pt>
                <c:pt idx="4">
                  <c:v>2</c:v>
                </c:pt>
                <c:pt idx="6">
                  <c:v>41.447482513371483</c:v>
                </c:pt>
              </c:numCache>
            </c:numRef>
          </c:val>
          <c:extLst>
            <c:ext xmlns:c16="http://schemas.microsoft.com/office/drawing/2014/chart" uri="{C3380CC4-5D6E-409C-BE32-E72D297353CC}">
              <c16:uniqueId val="{00000026-849A-4013-ADF2-57FF39BE32D2}"/>
            </c:ext>
          </c:extLst>
        </c:ser>
        <c:dLbls>
          <c:dLblPos val="ctr"/>
          <c:showLegendKey val="0"/>
          <c:showVal val="1"/>
          <c:showCatName val="0"/>
          <c:showSerName val="0"/>
          <c:showPercent val="0"/>
          <c:showBubbleSize val="0"/>
        </c:dLbls>
        <c:gapWidth val="40"/>
        <c:overlap val="100"/>
        <c:axId val="803161872"/>
        <c:axId val="80316814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7-849A-4013-ADF2-57FF39BE32D2}"/>
                    </c:ext>
                  </c:extLst>
                </c:dPt>
                <c:dPt>
                  <c:idx val="1"/>
                  <c:invertIfNegative val="0"/>
                  <c:bubble3D val="0"/>
                  <c:extLst>
                    <c:ext xmlns:c16="http://schemas.microsoft.com/office/drawing/2014/chart" uri="{C3380CC4-5D6E-409C-BE32-E72D297353CC}">
                      <c16:uniqueId val="{00000028-849A-4013-ADF2-57FF39BE32D2}"/>
                    </c:ext>
                  </c:extLst>
                </c:dPt>
                <c:dPt>
                  <c:idx val="2"/>
                  <c:invertIfNegative val="0"/>
                  <c:bubble3D val="0"/>
                  <c:extLst>
                    <c:ext xmlns:c16="http://schemas.microsoft.com/office/drawing/2014/chart" uri="{C3380CC4-5D6E-409C-BE32-E72D297353CC}">
                      <c16:uniqueId val="{00000029-849A-4013-ADF2-57FF39BE32D2}"/>
                    </c:ext>
                  </c:extLst>
                </c:dPt>
                <c:dPt>
                  <c:idx val="3"/>
                  <c:invertIfNegative val="0"/>
                  <c:bubble3D val="0"/>
                  <c:extLst>
                    <c:ext xmlns:c16="http://schemas.microsoft.com/office/drawing/2014/chart" uri="{C3380CC4-5D6E-409C-BE32-E72D297353CC}">
                      <c16:uniqueId val="{0000002A-849A-4013-ADF2-57FF39BE32D2}"/>
                    </c:ext>
                  </c:extLst>
                </c:dPt>
                <c:dPt>
                  <c:idx val="4"/>
                  <c:invertIfNegative val="0"/>
                  <c:bubble3D val="0"/>
                  <c:extLst>
                    <c:ext xmlns:c16="http://schemas.microsoft.com/office/drawing/2014/chart" uri="{C3380CC4-5D6E-409C-BE32-E72D297353CC}">
                      <c16:uniqueId val="{0000002B-849A-4013-ADF2-57FF39BE32D2}"/>
                    </c:ext>
                  </c:extLst>
                </c:dPt>
                <c:dPt>
                  <c:idx val="6"/>
                  <c:invertIfNegative val="0"/>
                  <c:bubble3D val="0"/>
                  <c:extLst>
                    <c:ext xmlns:c16="http://schemas.microsoft.com/office/drawing/2014/chart" uri="{C3380CC4-5D6E-409C-BE32-E72D297353CC}">
                      <c16:uniqueId val="{0000002C-849A-4013-ADF2-57FF39BE32D2}"/>
                    </c:ext>
                  </c:extLst>
                </c:dPt>
                <c:dPt>
                  <c:idx val="9"/>
                  <c:invertIfNegative val="0"/>
                  <c:bubble3D val="0"/>
                  <c:extLst>
                    <c:ext xmlns:c16="http://schemas.microsoft.com/office/drawing/2014/chart" uri="{C3380CC4-5D6E-409C-BE32-E72D297353CC}">
                      <c16:uniqueId val="{0000002D-849A-4013-ADF2-57FF39BE32D2}"/>
                    </c:ext>
                  </c:extLst>
                </c:dPt>
                <c:dPt>
                  <c:idx val="12"/>
                  <c:invertIfNegative val="0"/>
                  <c:bubble3D val="0"/>
                  <c:extLst>
                    <c:ext xmlns:c16="http://schemas.microsoft.com/office/drawing/2014/chart" uri="{C3380CC4-5D6E-409C-BE32-E72D297353CC}">
                      <c16:uniqueId val="{0000002E-849A-4013-ADF2-57FF39BE32D2}"/>
                    </c:ext>
                  </c:extLst>
                </c:dPt>
                <c:dLbls>
                  <c:dLbl>
                    <c:idx val="18"/>
                    <c:delete val="1"/>
                    <c:extLst>
                      <c:ext uri="{CE6537A1-D6FC-4f65-9D91-7224C49458BB}"/>
                      <c:ext xmlns:c16="http://schemas.microsoft.com/office/drawing/2014/chart" uri="{C3380CC4-5D6E-409C-BE32-E72D297353CC}">
                        <c16:uniqueId val="{0000002F-849A-4013-ADF2-57FF39BE32D2}"/>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Arkusz1!$A$3:$A$9</c15:sqref>
                        </c15:formulaRef>
                      </c:ext>
                    </c:extLst>
                    <c:numCache>
                      <c:formatCode>General</c:formatCode>
                      <c:ptCount val="7"/>
                      <c:pt idx="0">
                        <c:v>2011</c:v>
                      </c:pt>
                      <c:pt idx="1">
                        <c:v>2012</c:v>
                      </c:pt>
                      <c:pt idx="2">
                        <c:v>2013</c:v>
                      </c:pt>
                      <c:pt idx="3">
                        <c:v>2014</c:v>
                      </c:pt>
                      <c:pt idx="4">
                        <c:v>2018</c:v>
                      </c:pt>
                      <c:pt idx="6">
                        <c:v>2020</c:v>
                      </c:pt>
                    </c:numCache>
                  </c:numRef>
                </c:val>
                <c:extLst>
                  <c:ext xmlns:c16="http://schemas.microsoft.com/office/drawing/2014/chart" uri="{C3380CC4-5D6E-409C-BE32-E72D297353CC}">
                    <c16:uniqueId val="{00000030-849A-4013-ADF2-57FF39BE32D2}"/>
                  </c:ext>
                </c:extLst>
              </c15:ser>
            </c15:filteredBarSeries>
          </c:ext>
        </c:extLst>
      </c:barChart>
      <c:catAx>
        <c:axId val="803161872"/>
        <c:scaling>
          <c:orientation val="minMax"/>
        </c:scaling>
        <c:delete val="1"/>
        <c:axPos val="t"/>
        <c:numFmt formatCode="General" sourceLinked="1"/>
        <c:majorTickMark val="out"/>
        <c:minorTickMark val="none"/>
        <c:tickLblPos val="nextTo"/>
        <c:crossAx val="803168144"/>
        <c:crosses val="autoZero"/>
        <c:auto val="1"/>
        <c:lblAlgn val="ctr"/>
        <c:lblOffset val="100"/>
        <c:noMultiLvlLbl val="0"/>
      </c:catAx>
      <c:valAx>
        <c:axId val="803168144"/>
        <c:scaling>
          <c:orientation val="maxMin"/>
        </c:scaling>
        <c:delete val="1"/>
        <c:axPos val="l"/>
        <c:numFmt formatCode="0%" sourceLinked="1"/>
        <c:majorTickMark val="out"/>
        <c:minorTickMark val="none"/>
        <c:tickLblPos val="nextTo"/>
        <c:crossAx val="803161872"/>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defRPr/>
      </a:pPr>
      <a:endParaRPr lang="pl-PL"/>
    </a:p>
  </c:txPr>
  <c:externalData r:id="rId2">
    <c:autoUpdate val="0"/>
  </c:externalData>
</c:chartSpace>
</file>

<file path=ppt/charts/chart1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7.5569080594245885E-2"/>
          <c:w val="0.75629872698460399"/>
          <c:h val="0.77942471329791074"/>
        </c:manualLayout>
      </c:layout>
      <c:barChart>
        <c:barDir val="bar"/>
        <c:grouping val="percentStacked"/>
        <c:varyColors val="0"/>
        <c:ser>
          <c:idx val="8"/>
          <c:order val="0"/>
          <c:tx>
            <c:strRef>
              <c:f>Arkusz1!$B$1</c:f>
              <c:strCache>
                <c:ptCount val="1"/>
                <c:pt idx="0">
                  <c:v>Zdecydowanie tak</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Arkusz1!$B$2:$B$10</c:f>
              <c:numCache>
                <c:formatCode>General</c:formatCode>
                <c:ptCount val="9"/>
              </c:numCache>
            </c:numRef>
          </c:val>
          <c:extLst>
            <c:ext xmlns:c16="http://schemas.microsoft.com/office/drawing/2014/chart" uri="{C3380CC4-5D6E-409C-BE32-E72D297353CC}">
              <c16:uniqueId val="{00000000-0051-4095-815B-A8A962B498F1}"/>
            </c:ext>
          </c:extLst>
        </c:ser>
        <c:ser>
          <c:idx val="0"/>
          <c:order val="1"/>
          <c:tx>
            <c:strRef>
              <c:f>Arkusz1!$C$1</c:f>
              <c:strCache>
                <c:ptCount val="1"/>
                <c:pt idx="0">
                  <c:v>Raczej tak</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Arkusz1!$C$2:$C$10</c:f>
              <c:numCache>
                <c:formatCode>General</c:formatCode>
                <c:ptCount val="9"/>
              </c:numCache>
            </c:numRef>
          </c:val>
          <c:extLst>
            <c:ext xmlns:c16="http://schemas.microsoft.com/office/drawing/2014/chart" uri="{C3380CC4-5D6E-409C-BE32-E72D297353CC}">
              <c16:uniqueId val="{00000001-0051-4095-815B-A8A962B498F1}"/>
            </c:ext>
          </c:extLst>
        </c:ser>
        <c:ser>
          <c:idx val="1"/>
          <c:order val="2"/>
          <c:tx>
            <c:strRef>
              <c:f>Arkusz1!$D$1</c:f>
              <c:strCache>
                <c:ptCount val="1"/>
                <c:pt idx="0">
                  <c:v>Raczej nie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Arkusz1!$D$2:$D$10</c:f>
              <c:numCache>
                <c:formatCode>General</c:formatCode>
                <c:ptCount val="9"/>
              </c:numCache>
            </c:numRef>
          </c:val>
          <c:extLst>
            <c:ext xmlns:c16="http://schemas.microsoft.com/office/drawing/2014/chart" uri="{C3380CC4-5D6E-409C-BE32-E72D297353CC}">
              <c16:uniqueId val="{00000002-0051-4095-815B-A8A962B498F1}"/>
            </c:ext>
          </c:extLst>
        </c:ser>
        <c:ser>
          <c:idx val="2"/>
          <c:order val="3"/>
          <c:tx>
            <c:strRef>
              <c:f>Arkusz1!$E$1</c:f>
              <c:strCache>
                <c:ptCount val="1"/>
                <c:pt idx="0">
                  <c:v>Zdecydowanie nie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Arkusz1!$E$2:$E$10</c:f>
              <c:numCache>
                <c:formatCode>General</c:formatCode>
                <c:ptCount val="9"/>
              </c:numCache>
            </c:numRef>
          </c:val>
          <c:extLst>
            <c:ext xmlns:c16="http://schemas.microsoft.com/office/drawing/2014/chart" uri="{C3380CC4-5D6E-409C-BE32-E72D297353CC}">
              <c16:uniqueId val="{00000003-0051-4095-815B-A8A962B498F1}"/>
            </c:ext>
          </c:extLst>
        </c:ser>
        <c:ser>
          <c:idx val="3"/>
          <c:order val="4"/>
          <c:tx>
            <c:strRef>
              <c:f>Arkusz1!$F$1</c:f>
              <c:strCache>
                <c:ptCount val="1"/>
                <c:pt idx="0">
                  <c:v>trudno powiedzieć</c:v>
                </c:pt>
              </c:strCache>
            </c:strRef>
          </c:tx>
          <c:spPr>
            <a:solidFill>
              <a:srgbClr val="595959"/>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4-0051-4095-815B-A8A962B498F1}"/>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Arkusz1!$F$2:$F$10</c:f>
              <c:numCache>
                <c:formatCode>General</c:formatCode>
                <c:ptCount val="9"/>
              </c:numCache>
            </c:numRef>
          </c:val>
          <c:extLst>
            <c:ext xmlns:c16="http://schemas.microsoft.com/office/drawing/2014/chart" uri="{C3380CC4-5D6E-409C-BE32-E72D297353CC}">
              <c16:uniqueId val="{00000005-0051-4095-815B-A8A962B498F1}"/>
            </c:ext>
          </c:extLst>
        </c:ser>
        <c:dLbls>
          <c:showLegendKey val="0"/>
          <c:showVal val="1"/>
          <c:showCatName val="0"/>
          <c:showSerName val="0"/>
          <c:showPercent val="0"/>
          <c:showBubbleSize val="0"/>
        </c:dLbls>
        <c:gapWidth val="56"/>
        <c:overlap val="100"/>
        <c:axId val="803162264"/>
        <c:axId val="803169712"/>
      </c:barChart>
      <c:catAx>
        <c:axId val="803162264"/>
        <c:scaling>
          <c:orientation val="maxMin"/>
        </c:scaling>
        <c:delete val="0"/>
        <c:axPos val="l"/>
        <c:numFmt formatCode="General" sourceLinked="1"/>
        <c:majorTickMark val="none"/>
        <c:minorTickMark val="none"/>
        <c:tickLblPos val="nextTo"/>
        <c:spPr>
          <a:ln w="9572">
            <a:noFill/>
          </a:ln>
        </c:spPr>
        <c:txPr>
          <a:bodyPr rot="0" vert="horz"/>
          <a:lstStyle/>
          <a:p>
            <a:pPr>
              <a:defRPr/>
            </a:pPr>
            <a:endParaRPr lang="pl-PL"/>
          </a:p>
        </c:txPr>
        <c:crossAx val="803169712"/>
        <c:crosses val="autoZero"/>
        <c:auto val="1"/>
        <c:lblAlgn val="ctr"/>
        <c:lblOffset val="100"/>
        <c:tickLblSkip val="1"/>
        <c:tickMarkSkip val="1"/>
        <c:noMultiLvlLbl val="0"/>
      </c:catAx>
      <c:valAx>
        <c:axId val="803169712"/>
        <c:scaling>
          <c:orientation val="minMax"/>
        </c:scaling>
        <c:delete val="0"/>
        <c:axPos val="t"/>
        <c:numFmt formatCode="0%" sourceLinked="1"/>
        <c:majorTickMark val="none"/>
        <c:minorTickMark val="none"/>
        <c:tickLblPos val="none"/>
        <c:spPr>
          <a:ln w="9572">
            <a:noFill/>
          </a:ln>
        </c:spPr>
        <c:crossAx val="803162264"/>
        <c:crosses val="autoZero"/>
        <c:crossBetween val="between"/>
      </c:valAx>
      <c:spPr>
        <a:noFill/>
        <a:ln w="25527">
          <a:noFill/>
        </a:ln>
      </c:spPr>
    </c:plotArea>
    <c:legend>
      <c:legendPos val="b"/>
      <c:overlay val="0"/>
      <c:txPr>
        <a:bodyPr/>
        <a:lstStyle/>
        <a:p>
          <a:pPr>
            <a:defRPr sz="1050">
              <a:latin typeface="Calibri" panose="020F0502020204030204" pitchFamily="34" charset="0"/>
              <a:cs typeface="Calibri" panose="020F0502020204030204" pitchFamily="34" charset="0"/>
            </a:defRPr>
          </a:pPr>
          <a:endParaRPr lang="pl-PL"/>
        </a:p>
      </c:txPr>
    </c:legend>
    <c:plotVisOnly val="1"/>
    <c:dispBlanksAs val="gap"/>
    <c:showDLblsOverMax val="0"/>
  </c:chart>
  <c:spPr>
    <a:noFill/>
    <a:ln>
      <a:noFill/>
    </a:ln>
  </c:spPr>
  <c:txPr>
    <a:bodyPr/>
    <a:lstStyle/>
    <a:p>
      <a:pPr>
        <a:defRPr sz="9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64245264522657564"/>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0821-4485-B90F-F19D8E414573}"/>
              </c:ext>
            </c:extLst>
          </c:dPt>
          <c:dPt>
            <c:idx val="3"/>
            <c:invertIfNegative val="0"/>
            <c:bubble3D val="0"/>
            <c:extLst>
              <c:ext xmlns:c16="http://schemas.microsoft.com/office/drawing/2014/chart" uri="{C3380CC4-5D6E-409C-BE32-E72D297353CC}">
                <c16:uniqueId val="{00000001-0821-4485-B90F-F19D8E414573}"/>
              </c:ext>
            </c:extLst>
          </c:dPt>
          <c:dPt>
            <c:idx val="6"/>
            <c:invertIfNegative val="0"/>
            <c:bubble3D val="0"/>
            <c:extLst>
              <c:ext xmlns:c16="http://schemas.microsoft.com/office/drawing/2014/chart" uri="{C3380CC4-5D6E-409C-BE32-E72D297353CC}">
                <c16:uniqueId val="{00000002-0821-4485-B90F-F19D8E414573}"/>
              </c:ext>
            </c:extLst>
          </c:dPt>
          <c:dPt>
            <c:idx val="9"/>
            <c:invertIfNegative val="0"/>
            <c:bubble3D val="0"/>
            <c:extLst>
              <c:ext xmlns:c16="http://schemas.microsoft.com/office/drawing/2014/chart" uri="{C3380CC4-5D6E-409C-BE32-E72D297353CC}">
                <c16:uniqueId val="{00000003-0821-4485-B90F-F19D8E414573}"/>
              </c:ext>
            </c:extLst>
          </c:dPt>
          <c:dPt>
            <c:idx val="12"/>
            <c:invertIfNegative val="0"/>
            <c:bubble3D val="0"/>
            <c:extLst>
              <c:ext xmlns:c16="http://schemas.microsoft.com/office/drawing/2014/chart" uri="{C3380CC4-5D6E-409C-BE32-E72D297353CC}">
                <c16:uniqueId val="{00000004-0821-4485-B90F-F19D8E414573}"/>
              </c:ext>
            </c:extLst>
          </c:dPt>
          <c:dPt>
            <c:idx val="15"/>
            <c:invertIfNegative val="0"/>
            <c:bubble3D val="0"/>
            <c:extLst>
              <c:ext xmlns:c16="http://schemas.microsoft.com/office/drawing/2014/chart" uri="{C3380CC4-5D6E-409C-BE32-E72D297353CC}">
                <c16:uniqueId val="{00000005-0821-4485-B90F-F19D8E414573}"/>
              </c:ext>
            </c:extLst>
          </c:dPt>
          <c:dPt>
            <c:idx val="18"/>
            <c:invertIfNegative val="0"/>
            <c:bubble3D val="0"/>
            <c:extLst>
              <c:ext xmlns:c16="http://schemas.microsoft.com/office/drawing/2014/chart" uri="{C3380CC4-5D6E-409C-BE32-E72D297353CC}">
                <c16:uniqueId val="{00000006-0821-4485-B90F-F19D8E414573}"/>
              </c:ext>
            </c:extLst>
          </c:dPt>
          <c:dPt>
            <c:idx val="21"/>
            <c:invertIfNegative val="0"/>
            <c:bubble3D val="0"/>
            <c:extLst>
              <c:ext xmlns:c16="http://schemas.microsoft.com/office/drawing/2014/chart" uri="{C3380CC4-5D6E-409C-BE32-E72D297353CC}">
                <c16:uniqueId val="{00000007-0821-4485-B90F-F19D8E414573}"/>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c:formatCode>
                <c:ptCount val="5"/>
                <c:pt idx="0">
                  <c:v>35.5</c:v>
                </c:pt>
                <c:pt idx="1">
                  <c:v>57.999999999999993</c:v>
                </c:pt>
                <c:pt idx="2">
                  <c:v>63.9</c:v>
                </c:pt>
                <c:pt idx="3">
                  <c:v>60.699999999999996</c:v>
                </c:pt>
                <c:pt idx="4">
                  <c:v>59.9</c:v>
                </c:pt>
              </c:numCache>
            </c:numRef>
          </c:val>
          <c:extLst>
            <c:ext xmlns:c16="http://schemas.microsoft.com/office/drawing/2014/chart" uri="{C3380CC4-5D6E-409C-BE32-E72D297353CC}">
              <c16:uniqueId val="{00000008-0821-4485-B90F-F19D8E414573}"/>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0821-4485-B90F-F19D8E414573}"/>
              </c:ext>
            </c:extLst>
          </c:dPt>
          <c:dPt>
            <c:idx val="3"/>
            <c:invertIfNegative val="0"/>
            <c:bubble3D val="0"/>
            <c:extLst>
              <c:ext xmlns:c16="http://schemas.microsoft.com/office/drawing/2014/chart" uri="{C3380CC4-5D6E-409C-BE32-E72D297353CC}">
                <c16:uniqueId val="{0000000A-0821-4485-B90F-F19D8E414573}"/>
              </c:ext>
            </c:extLst>
          </c:dPt>
          <c:dPt>
            <c:idx val="6"/>
            <c:invertIfNegative val="0"/>
            <c:bubble3D val="0"/>
            <c:extLst>
              <c:ext xmlns:c16="http://schemas.microsoft.com/office/drawing/2014/chart" uri="{C3380CC4-5D6E-409C-BE32-E72D297353CC}">
                <c16:uniqueId val="{0000000B-0821-4485-B90F-F19D8E414573}"/>
              </c:ext>
            </c:extLst>
          </c:dPt>
          <c:dPt>
            <c:idx val="9"/>
            <c:invertIfNegative val="0"/>
            <c:bubble3D val="0"/>
            <c:extLst>
              <c:ext xmlns:c16="http://schemas.microsoft.com/office/drawing/2014/chart" uri="{C3380CC4-5D6E-409C-BE32-E72D297353CC}">
                <c16:uniqueId val="{0000000C-0821-4485-B90F-F19D8E414573}"/>
              </c:ext>
            </c:extLst>
          </c:dPt>
          <c:dPt>
            <c:idx val="12"/>
            <c:invertIfNegative val="0"/>
            <c:bubble3D val="0"/>
            <c:extLst>
              <c:ext xmlns:c16="http://schemas.microsoft.com/office/drawing/2014/chart" uri="{C3380CC4-5D6E-409C-BE32-E72D297353CC}">
                <c16:uniqueId val="{0000000D-0821-4485-B90F-F19D8E414573}"/>
              </c:ext>
            </c:extLst>
          </c:dPt>
          <c:dPt>
            <c:idx val="15"/>
            <c:invertIfNegative val="0"/>
            <c:bubble3D val="0"/>
            <c:extLst>
              <c:ext xmlns:c16="http://schemas.microsoft.com/office/drawing/2014/chart" uri="{C3380CC4-5D6E-409C-BE32-E72D297353CC}">
                <c16:uniqueId val="{0000000E-0821-4485-B90F-F19D8E414573}"/>
              </c:ext>
            </c:extLst>
          </c:dPt>
          <c:dPt>
            <c:idx val="18"/>
            <c:invertIfNegative val="0"/>
            <c:bubble3D val="0"/>
            <c:extLst>
              <c:ext xmlns:c16="http://schemas.microsoft.com/office/drawing/2014/chart" uri="{C3380CC4-5D6E-409C-BE32-E72D297353CC}">
                <c16:uniqueId val="{0000000F-0821-4485-B90F-F19D8E414573}"/>
              </c:ext>
            </c:extLst>
          </c:dPt>
          <c:dPt>
            <c:idx val="21"/>
            <c:invertIfNegative val="0"/>
            <c:bubble3D val="0"/>
            <c:extLst>
              <c:ext xmlns:c16="http://schemas.microsoft.com/office/drawing/2014/chart" uri="{C3380CC4-5D6E-409C-BE32-E72D297353CC}">
                <c16:uniqueId val="{00000010-0821-4485-B90F-F19D8E414573}"/>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c:formatCode>
                <c:ptCount val="5"/>
                <c:pt idx="0">
                  <c:v>49.5</c:v>
                </c:pt>
                <c:pt idx="1">
                  <c:v>32.700000000000003</c:v>
                </c:pt>
                <c:pt idx="2">
                  <c:v>32.6</c:v>
                </c:pt>
                <c:pt idx="3">
                  <c:v>32.9</c:v>
                </c:pt>
                <c:pt idx="4">
                  <c:v>36.5</c:v>
                </c:pt>
              </c:numCache>
            </c:numRef>
          </c:val>
          <c:extLst>
            <c:ext xmlns:c16="http://schemas.microsoft.com/office/drawing/2014/chart" uri="{C3380CC4-5D6E-409C-BE32-E72D297353CC}">
              <c16:uniqueId val="{00000011-0821-4485-B90F-F19D8E414573}"/>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0821-4485-B90F-F19D8E414573}"/>
              </c:ext>
            </c:extLst>
          </c:dPt>
          <c:dPt>
            <c:idx val="3"/>
            <c:invertIfNegative val="0"/>
            <c:bubble3D val="0"/>
            <c:extLst>
              <c:ext xmlns:c16="http://schemas.microsoft.com/office/drawing/2014/chart" uri="{C3380CC4-5D6E-409C-BE32-E72D297353CC}">
                <c16:uniqueId val="{00000013-0821-4485-B90F-F19D8E414573}"/>
              </c:ext>
            </c:extLst>
          </c:dPt>
          <c:dPt>
            <c:idx val="6"/>
            <c:invertIfNegative val="0"/>
            <c:bubble3D val="0"/>
            <c:extLst>
              <c:ext xmlns:c16="http://schemas.microsoft.com/office/drawing/2014/chart" uri="{C3380CC4-5D6E-409C-BE32-E72D297353CC}">
                <c16:uniqueId val="{00000014-0821-4485-B90F-F19D8E414573}"/>
              </c:ext>
            </c:extLst>
          </c:dPt>
          <c:dPt>
            <c:idx val="9"/>
            <c:invertIfNegative val="0"/>
            <c:bubble3D val="0"/>
            <c:extLst>
              <c:ext xmlns:c16="http://schemas.microsoft.com/office/drawing/2014/chart" uri="{C3380CC4-5D6E-409C-BE32-E72D297353CC}">
                <c16:uniqueId val="{00000015-0821-4485-B90F-F19D8E414573}"/>
              </c:ext>
            </c:extLst>
          </c:dPt>
          <c:dPt>
            <c:idx val="12"/>
            <c:invertIfNegative val="0"/>
            <c:bubble3D val="0"/>
            <c:extLst>
              <c:ext xmlns:c16="http://schemas.microsoft.com/office/drawing/2014/chart" uri="{C3380CC4-5D6E-409C-BE32-E72D297353CC}">
                <c16:uniqueId val="{00000016-0821-4485-B90F-F19D8E414573}"/>
              </c:ext>
            </c:extLst>
          </c:dPt>
          <c:dPt>
            <c:idx val="15"/>
            <c:invertIfNegative val="0"/>
            <c:bubble3D val="0"/>
            <c:extLst>
              <c:ext xmlns:c16="http://schemas.microsoft.com/office/drawing/2014/chart" uri="{C3380CC4-5D6E-409C-BE32-E72D297353CC}">
                <c16:uniqueId val="{00000017-0821-4485-B90F-F19D8E414573}"/>
              </c:ext>
            </c:extLst>
          </c:dPt>
          <c:dPt>
            <c:idx val="18"/>
            <c:invertIfNegative val="0"/>
            <c:bubble3D val="0"/>
            <c:extLst>
              <c:ext xmlns:c16="http://schemas.microsoft.com/office/drawing/2014/chart" uri="{C3380CC4-5D6E-409C-BE32-E72D297353CC}">
                <c16:uniqueId val="{00000018-0821-4485-B90F-F19D8E414573}"/>
              </c:ext>
            </c:extLst>
          </c:dPt>
          <c:dPt>
            <c:idx val="21"/>
            <c:invertIfNegative val="0"/>
            <c:bubble3D val="0"/>
            <c:extLst>
              <c:ext xmlns:c16="http://schemas.microsoft.com/office/drawing/2014/chart" uri="{C3380CC4-5D6E-409C-BE32-E72D297353CC}">
                <c16:uniqueId val="{00000019-0821-4485-B90F-F19D8E414573}"/>
              </c:ext>
            </c:extLst>
          </c:dPt>
          <c:dLbls>
            <c:dLbl>
              <c:idx val="2"/>
              <c:layout>
                <c:manualLayout>
                  <c:x val="0"/>
                  <c:y val="4.6242202090074711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6DFB-498C-B3B8-61121FD67CFD}"/>
                </c:ext>
              </c:extLst>
            </c:dLbl>
            <c:dLbl>
              <c:idx val="4"/>
              <c:layout>
                <c:manualLayout>
                  <c:x val="0"/>
                  <c:y val="1.387266062702241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6DFB-498C-B3B8-61121FD67CFD}"/>
                </c:ext>
              </c:extLst>
            </c:dLbl>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Arkusz1!$D$3:$D$7</c:f>
              <c:numCache>
                <c:formatCode>0</c:formatCode>
                <c:ptCount val="5"/>
                <c:pt idx="0">
                  <c:v>14.899999999999999</c:v>
                </c:pt>
                <c:pt idx="1">
                  <c:v>8.7999999999999989</c:v>
                </c:pt>
                <c:pt idx="2">
                  <c:v>3.2</c:v>
                </c:pt>
                <c:pt idx="3">
                  <c:v>5.0999999999999996</c:v>
                </c:pt>
                <c:pt idx="4">
                  <c:v>2.5</c:v>
                </c:pt>
              </c:numCache>
            </c:numRef>
          </c:val>
          <c:extLst>
            <c:ext xmlns:c16="http://schemas.microsoft.com/office/drawing/2014/chart" uri="{C3380CC4-5D6E-409C-BE32-E72D297353CC}">
              <c16:uniqueId val="{0000001A-0821-4485-B90F-F19D8E414573}"/>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0821-4485-B90F-F19D8E414573}"/>
              </c:ext>
            </c:extLst>
          </c:dPt>
          <c:dPt>
            <c:idx val="3"/>
            <c:invertIfNegative val="0"/>
            <c:bubble3D val="0"/>
            <c:extLst>
              <c:ext xmlns:c16="http://schemas.microsoft.com/office/drawing/2014/chart" uri="{C3380CC4-5D6E-409C-BE32-E72D297353CC}">
                <c16:uniqueId val="{0000001C-0821-4485-B90F-F19D8E414573}"/>
              </c:ext>
            </c:extLst>
          </c:dPt>
          <c:dPt>
            <c:idx val="6"/>
            <c:invertIfNegative val="0"/>
            <c:bubble3D val="0"/>
            <c:extLst>
              <c:ext xmlns:c16="http://schemas.microsoft.com/office/drawing/2014/chart" uri="{C3380CC4-5D6E-409C-BE32-E72D297353CC}">
                <c16:uniqueId val="{0000001D-0821-4485-B90F-F19D8E414573}"/>
              </c:ext>
            </c:extLst>
          </c:dPt>
          <c:dPt>
            <c:idx val="9"/>
            <c:invertIfNegative val="0"/>
            <c:bubble3D val="0"/>
            <c:extLst>
              <c:ext xmlns:c16="http://schemas.microsoft.com/office/drawing/2014/chart" uri="{C3380CC4-5D6E-409C-BE32-E72D297353CC}">
                <c16:uniqueId val="{0000001E-0821-4485-B90F-F19D8E414573}"/>
              </c:ext>
            </c:extLst>
          </c:dPt>
          <c:dPt>
            <c:idx val="12"/>
            <c:invertIfNegative val="0"/>
            <c:bubble3D val="0"/>
            <c:extLst>
              <c:ext xmlns:c16="http://schemas.microsoft.com/office/drawing/2014/chart" uri="{C3380CC4-5D6E-409C-BE32-E72D297353CC}">
                <c16:uniqueId val="{0000001F-0821-4485-B90F-F19D8E414573}"/>
              </c:ext>
            </c:extLst>
          </c:dPt>
          <c:dPt>
            <c:idx val="15"/>
            <c:invertIfNegative val="0"/>
            <c:bubble3D val="0"/>
            <c:extLst>
              <c:ext xmlns:c16="http://schemas.microsoft.com/office/drawing/2014/chart" uri="{C3380CC4-5D6E-409C-BE32-E72D297353CC}">
                <c16:uniqueId val="{00000020-0821-4485-B90F-F19D8E414573}"/>
              </c:ext>
            </c:extLst>
          </c:dPt>
          <c:dPt>
            <c:idx val="18"/>
            <c:invertIfNegative val="0"/>
            <c:bubble3D val="0"/>
            <c:extLst>
              <c:ext xmlns:c16="http://schemas.microsoft.com/office/drawing/2014/chart" uri="{C3380CC4-5D6E-409C-BE32-E72D297353CC}">
                <c16:uniqueId val="{00000021-0821-4485-B90F-F19D8E414573}"/>
              </c:ext>
            </c:extLst>
          </c:dPt>
          <c:dPt>
            <c:idx val="21"/>
            <c:invertIfNegative val="0"/>
            <c:bubble3D val="0"/>
            <c:extLst>
              <c:ext xmlns:c16="http://schemas.microsoft.com/office/drawing/2014/chart" uri="{C3380CC4-5D6E-409C-BE32-E72D297353CC}">
                <c16:uniqueId val="{00000022-0821-4485-B90F-F19D8E414573}"/>
              </c:ext>
            </c:extLst>
          </c:dPt>
          <c:dLbls>
            <c:dLbl>
              <c:idx val="0"/>
              <c:delete val="1"/>
              <c:extLst>
                <c:ext xmlns:c15="http://schemas.microsoft.com/office/drawing/2012/chart" uri="{CE6537A1-D6FC-4f65-9D91-7224C49458BB}"/>
                <c:ext xmlns:c16="http://schemas.microsoft.com/office/drawing/2014/chart" uri="{C3380CC4-5D6E-409C-BE32-E72D297353CC}">
                  <c16:uniqueId val="{0000001B-0821-4485-B90F-F19D8E414573}"/>
                </c:ext>
              </c:extLst>
            </c:dLbl>
            <c:dLbl>
              <c:idx val="1"/>
              <c:delete val="1"/>
              <c:extLst>
                <c:ext xmlns:c15="http://schemas.microsoft.com/office/drawing/2012/chart" uri="{CE6537A1-D6FC-4f65-9D91-7224C49458BB}"/>
                <c:ext xmlns:c16="http://schemas.microsoft.com/office/drawing/2014/chart" uri="{C3380CC4-5D6E-409C-BE32-E72D297353CC}">
                  <c16:uniqueId val="{0000002B-B083-452D-943D-3CE3E0632179}"/>
                </c:ext>
              </c:extLst>
            </c:dLbl>
            <c:dLbl>
              <c:idx val="2"/>
              <c:delete val="1"/>
              <c:extLst>
                <c:ext xmlns:c15="http://schemas.microsoft.com/office/drawing/2012/chart" uri="{CE6537A1-D6FC-4f65-9D91-7224C49458BB}"/>
                <c:ext xmlns:c16="http://schemas.microsoft.com/office/drawing/2014/chart" uri="{C3380CC4-5D6E-409C-BE32-E72D297353CC}">
                  <c16:uniqueId val="{0000002A-B083-452D-943D-3CE3E0632179}"/>
                </c:ext>
              </c:extLst>
            </c:dLbl>
            <c:dLbl>
              <c:idx val="3"/>
              <c:layout>
                <c:manualLayout>
                  <c:x val="9.735403984769752E-3"/>
                  <c:y val="-1.9072671684831621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0821-4485-B90F-F19D8E414573}"/>
                </c:ext>
              </c:extLst>
            </c:dLbl>
            <c:dLbl>
              <c:idx val="4"/>
              <c:delete val="1"/>
              <c:extLst>
                <c:ext xmlns:c15="http://schemas.microsoft.com/office/drawing/2012/chart" uri="{CE6537A1-D6FC-4f65-9D91-7224C49458BB}"/>
                <c:ext xmlns:c16="http://schemas.microsoft.com/office/drawing/2014/chart" uri="{C3380CC4-5D6E-409C-BE32-E72D297353CC}">
                  <c16:uniqueId val="{00000029-B083-452D-943D-3CE3E0632179}"/>
                </c:ext>
              </c:extLst>
            </c:dLbl>
            <c:numFmt formatCode="#,##0" sourceLinked="0"/>
            <c:spPr>
              <a:noFill/>
              <a:ln>
                <a:noFill/>
              </a:ln>
              <a:effectLst/>
            </c:spPr>
            <c:txPr>
              <a:bodyPr/>
              <a:lstStyle/>
              <a:p>
                <a:pPr algn="ctr">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Arkusz1!$E$3:$E$7</c:f>
              <c:numCache>
                <c:formatCode>0</c:formatCode>
                <c:ptCount val="5"/>
                <c:pt idx="1">
                  <c:v>0.5</c:v>
                </c:pt>
                <c:pt idx="2" formatCode="0.0">
                  <c:v>0.3</c:v>
                </c:pt>
                <c:pt idx="3">
                  <c:v>1.2</c:v>
                </c:pt>
                <c:pt idx="4" formatCode="0.0">
                  <c:v>0.4</c:v>
                </c:pt>
              </c:numCache>
            </c:numRef>
          </c:val>
          <c:extLst>
            <c:ext xmlns:c16="http://schemas.microsoft.com/office/drawing/2014/chart" uri="{C3380CC4-5D6E-409C-BE32-E72D297353CC}">
              <c16:uniqueId val="{00000023-0821-4485-B90F-F19D8E414573}"/>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4"/>
              <c:layout>
                <c:manualLayout>
                  <c:x val="0"/>
                  <c:y val="-1.849651672420240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B083-452D-943D-3CE3E0632179}"/>
                </c:ext>
              </c:extLst>
            </c:dLbl>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Arkusz1!$F$3:$F$7</c:f>
              <c:numCache>
                <c:formatCode>General</c:formatCode>
                <c:ptCount val="5"/>
                <c:pt idx="4" formatCode="0">
                  <c:v>0.70000000000000007</c:v>
                </c:pt>
              </c:numCache>
            </c:numRef>
          </c:val>
          <c:extLst>
            <c:ext xmlns:c16="http://schemas.microsoft.com/office/drawing/2014/chart" uri="{C3380CC4-5D6E-409C-BE32-E72D297353CC}">
              <c16:uniqueId val="{00000024-0821-4485-B90F-F19D8E414573}"/>
            </c:ext>
          </c:extLst>
        </c:ser>
        <c:dLbls>
          <c:dLblPos val="ctr"/>
          <c:showLegendKey val="0"/>
          <c:showVal val="1"/>
          <c:showCatName val="0"/>
          <c:showSerName val="0"/>
          <c:showPercent val="0"/>
          <c:showBubbleSize val="0"/>
        </c:dLbls>
        <c:gapWidth val="24"/>
        <c:overlap val="100"/>
        <c:axId val="803172064"/>
        <c:axId val="80316618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5-0821-4485-B90F-F19D8E414573}"/>
                    </c:ext>
                  </c:extLst>
                </c:dPt>
                <c:dPt>
                  <c:idx val="1"/>
                  <c:invertIfNegative val="0"/>
                  <c:bubble3D val="0"/>
                  <c:extLst>
                    <c:ext xmlns:c16="http://schemas.microsoft.com/office/drawing/2014/chart" uri="{C3380CC4-5D6E-409C-BE32-E72D297353CC}">
                      <c16:uniqueId val="{00000026-0821-4485-B90F-F19D8E414573}"/>
                    </c:ext>
                  </c:extLst>
                </c:dPt>
                <c:dPt>
                  <c:idx val="2"/>
                  <c:invertIfNegative val="0"/>
                  <c:bubble3D val="0"/>
                  <c:extLst>
                    <c:ext xmlns:c16="http://schemas.microsoft.com/office/drawing/2014/chart" uri="{C3380CC4-5D6E-409C-BE32-E72D297353CC}">
                      <c16:uniqueId val="{00000027-0821-4485-B90F-F19D8E414573}"/>
                    </c:ext>
                  </c:extLst>
                </c:dPt>
                <c:dPt>
                  <c:idx val="3"/>
                  <c:invertIfNegative val="0"/>
                  <c:bubble3D val="0"/>
                  <c:extLst>
                    <c:ext xmlns:c16="http://schemas.microsoft.com/office/drawing/2014/chart" uri="{C3380CC4-5D6E-409C-BE32-E72D297353CC}">
                      <c16:uniqueId val="{00000028-0821-4485-B90F-F19D8E414573}"/>
                    </c:ext>
                  </c:extLst>
                </c:dPt>
                <c:dPt>
                  <c:idx val="4"/>
                  <c:invertIfNegative val="0"/>
                  <c:bubble3D val="0"/>
                  <c:extLst>
                    <c:ext xmlns:c16="http://schemas.microsoft.com/office/drawing/2014/chart" uri="{C3380CC4-5D6E-409C-BE32-E72D297353CC}">
                      <c16:uniqueId val="{00000029-0821-4485-B90F-F19D8E414573}"/>
                    </c:ext>
                  </c:extLst>
                </c:dPt>
                <c:dPt>
                  <c:idx val="6"/>
                  <c:invertIfNegative val="0"/>
                  <c:bubble3D val="0"/>
                  <c:extLst>
                    <c:ext xmlns:c16="http://schemas.microsoft.com/office/drawing/2014/chart" uri="{C3380CC4-5D6E-409C-BE32-E72D297353CC}">
                      <c16:uniqueId val="{0000002A-0821-4485-B90F-F19D8E414573}"/>
                    </c:ext>
                  </c:extLst>
                </c:dPt>
                <c:dPt>
                  <c:idx val="9"/>
                  <c:invertIfNegative val="0"/>
                  <c:bubble3D val="0"/>
                  <c:extLst>
                    <c:ext xmlns:c16="http://schemas.microsoft.com/office/drawing/2014/chart" uri="{C3380CC4-5D6E-409C-BE32-E72D297353CC}">
                      <c16:uniqueId val="{0000002B-0821-4485-B90F-F19D8E414573}"/>
                    </c:ext>
                  </c:extLst>
                </c:dPt>
                <c:dPt>
                  <c:idx val="12"/>
                  <c:invertIfNegative val="0"/>
                  <c:bubble3D val="0"/>
                  <c:extLst>
                    <c:ext xmlns:c16="http://schemas.microsoft.com/office/drawing/2014/chart" uri="{C3380CC4-5D6E-409C-BE32-E72D297353CC}">
                      <c16:uniqueId val="{0000002C-0821-4485-B90F-F19D8E414573}"/>
                    </c:ext>
                  </c:extLst>
                </c:dPt>
                <c:dLbls>
                  <c:dLbl>
                    <c:idx val="18"/>
                    <c:delete val="1"/>
                    <c:extLst>
                      <c:ext uri="{CE6537A1-D6FC-4f65-9D91-7224C49458BB}"/>
                      <c:ext xmlns:c16="http://schemas.microsoft.com/office/drawing/2014/chart" uri="{C3380CC4-5D6E-409C-BE32-E72D297353CC}">
                        <c16:uniqueId val="{0000002D-0821-4485-B90F-F19D8E414573}"/>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2E-0821-4485-B90F-F19D8E414573}"/>
                  </c:ext>
                </c:extLst>
              </c15:ser>
            </c15:filteredBarSeries>
          </c:ext>
        </c:extLst>
      </c:barChart>
      <c:catAx>
        <c:axId val="803172064"/>
        <c:scaling>
          <c:orientation val="minMax"/>
        </c:scaling>
        <c:delete val="1"/>
        <c:axPos val="t"/>
        <c:numFmt formatCode="General" sourceLinked="1"/>
        <c:majorTickMark val="out"/>
        <c:minorTickMark val="none"/>
        <c:tickLblPos val="nextTo"/>
        <c:crossAx val="803166184"/>
        <c:crosses val="autoZero"/>
        <c:auto val="1"/>
        <c:lblAlgn val="ctr"/>
        <c:lblOffset val="100"/>
        <c:noMultiLvlLbl val="0"/>
      </c:catAx>
      <c:valAx>
        <c:axId val="803166184"/>
        <c:scaling>
          <c:orientation val="maxMin"/>
        </c:scaling>
        <c:delete val="1"/>
        <c:axPos val="l"/>
        <c:numFmt formatCode="0%" sourceLinked="1"/>
        <c:majorTickMark val="out"/>
        <c:minorTickMark val="none"/>
        <c:tickLblPos val="nextTo"/>
        <c:crossAx val="803172064"/>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7.5569080594245885E-2"/>
          <c:w val="0.75629872698460399"/>
          <c:h val="0.77942471329791074"/>
        </c:manualLayout>
      </c:layout>
      <c:barChart>
        <c:barDir val="bar"/>
        <c:grouping val="percentStacked"/>
        <c:varyColors val="0"/>
        <c:ser>
          <c:idx val="8"/>
          <c:order val="0"/>
          <c:tx>
            <c:strRef>
              <c:f>Arkusz1!$B$1</c:f>
              <c:strCache>
                <c:ptCount val="1"/>
                <c:pt idx="0">
                  <c:v>Zdecydowanie tak</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Arkusz1!$B$2:$B$10</c:f>
              <c:numCache>
                <c:formatCode>General</c:formatCode>
                <c:ptCount val="9"/>
              </c:numCache>
            </c:numRef>
          </c:val>
          <c:extLst>
            <c:ext xmlns:c16="http://schemas.microsoft.com/office/drawing/2014/chart" uri="{C3380CC4-5D6E-409C-BE32-E72D297353CC}">
              <c16:uniqueId val="{00000000-46AA-4C4B-9295-75C1FDAEE7B0}"/>
            </c:ext>
          </c:extLst>
        </c:ser>
        <c:ser>
          <c:idx val="0"/>
          <c:order val="1"/>
          <c:tx>
            <c:strRef>
              <c:f>Arkusz1!$C$1</c:f>
              <c:strCache>
                <c:ptCount val="1"/>
                <c:pt idx="0">
                  <c:v>Raczej tak</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Arkusz1!$C$2:$C$10</c:f>
              <c:numCache>
                <c:formatCode>General</c:formatCode>
                <c:ptCount val="9"/>
              </c:numCache>
            </c:numRef>
          </c:val>
          <c:extLst>
            <c:ext xmlns:c16="http://schemas.microsoft.com/office/drawing/2014/chart" uri="{C3380CC4-5D6E-409C-BE32-E72D297353CC}">
              <c16:uniqueId val="{00000001-46AA-4C4B-9295-75C1FDAEE7B0}"/>
            </c:ext>
          </c:extLst>
        </c:ser>
        <c:ser>
          <c:idx val="1"/>
          <c:order val="2"/>
          <c:tx>
            <c:strRef>
              <c:f>Arkusz1!$D$1</c:f>
              <c:strCache>
                <c:ptCount val="1"/>
                <c:pt idx="0">
                  <c:v>Raczej nie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Arkusz1!$D$2:$D$10</c:f>
              <c:numCache>
                <c:formatCode>General</c:formatCode>
                <c:ptCount val="9"/>
              </c:numCache>
            </c:numRef>
          </c:val>
          <c:extLst>
            <c:ext xmlns:c16="http://schemas.microsoft.com/office/drawing/2014/chart" uri="{C3380CC4-5D6E-409C-BE32-E72D297353CC}">
              <c16:uniqueId val="{00000002-46AA-4C4B-9295-75C1FDAEE7B0}"/>
            </c:ext>
          </c:extLst>
        </c:ser>
        <c:ser>
          <c:idx val="2"/>
          <c:order val="3"/>
          <c:tx>
            <c:strRef>
              <c:f>Arkusz1!$E$1</c:f>
              <c:strCache>
                <c:ptCount val="1"/>
                <c:pt idx="0">
                  <c:v>Zdecydowanie nie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Arkusz1!$E$2:$E$10</c:f>
              <c:numCache>
                <c:formatCode>General</c:formatCode>
                <c:ptCount val="9"/>
              </c:numCache>
            </c:numRef>
          </c:val>
          <c:extLst>
            <c:ext xmlns:c16="http://schemas.microsoft.com/office/drawing/2014/chart" uri="{C3380CC4-5D6E-409C-BE32-E72D297353CC}">
              <c16:uniqueId val="{00000003-46AA-4C4B-9295-75C1FDAEE7B0}"/>
            </c:ext>
          </c:extLst>
        </c:ser>
        <c:ser>
          <c:idx val="3"/>
          <c:order val="4"/>
          <c:tx>
            <c:strRef>
              <c:f>Arkusz1!$F$1</c:f>
              <c:strCache>
                <c:ptCount val="1"/>
                <c:pt idx="0">
                  <c:v>trudno powiedzieć</c:v>
                </c:pt>
              </c:strCache>
            </c:strRef>
          </c:tx>
          <c:spPr>
            <a:solidFill>
              <a:srgbClr val="595959"/>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4-46AA-4C4B-9295-75C1FDAEE7B0}"/>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Arkusz1!$F$2:$F$10</c:f>
              <c:numCache>
                <c:formatCode>General</c:formatCode>
                <c:ptCount val="9"/>
              </c:numCache>
            </c:numRef>
          </c:val>
          <c:extLst>
            <c:ext xmlns:c16="http://schemas.microsoft.com/office/drawing/2014/chart" uri="{C3380CC4-5D6E-409C-BE32-E72D297353CC}">
              <c16:uniqueId val="{00000005-46AA-4C4B-9295-75C1FDAEE7B0}"/>
            </c:ext>
          </c:extLst>
        </c:ser>
        <c:dLbls>
          <c:showLegendKey val="0"/>
          <c:showVal val="1"/>
          <c:showCatName val="0"/>
          <c:showSerName val="0"/>
          <c:showPercent val="0"/>
          <c:showBubbleSize val="0"/>
        </c:dLbls>
        <c:gapWidth val="56"/>
        <c:overlap val="100"/>
        <c:axId val="803170888"/>
        <c:axId val="803171672"/>
      </c:barChart>
      <c:catAx>
        <c:axId val="803170888"/>
        <c:scaling>
          <c:orientation val="maxMin"/>
        </c:scaling>
        <c:delete val="0"/>
        <c:axPos val="l"/>
        <c:numFmt formatCode="General" sourceLinked="1"/>
        <c:majorTickMark val="none"/>
        <c:minorTickMark val="none"/>
        <c:tickLblPos val="nextTo"/>
        <c:spPr>
          <a:ln w="9572">
            <a:noFill/>
          </a:ln>
        </c:spPr>
        <c:txPr>
          <a:bodyPr rot="0" vert="horz"/>
          <a:lstStyle/>
          <a:p>
            <a:pPr>
              <a:defRPr/>
            </a:pPr>
            <a:endParaRPr lang="pl-PL"/>
          </a:p>
        </c:txPr>
        <c:crossAx val="803171672"/>
        <c:crosses val="autoZero"/>
        <c:auto val="1"/>
        <c:lblAlgn val="ctr"/>
        <c:lblOffset val="100"/>
        <c:tickLblSkip val="1"/>
        <c:tickMarkSkip val="1"/>
        <c:noMultiLvlLbl val="0"/>
      </c:catAx>
      <c:valAx>
        <c:axId val="803171672"/>
        <c:scaling>
          <c:orientation val="minMax"/>
        </c:scaling>
        <c:delete val="0"/>
        <c:axPos val="t"/>
        <c:numFmt formatCode="0%" sourceLinked="1"/>
        <c:majorTickMark val="none"/>
        <c:minorTickMark val="none"/>
        <c:tickLblPos val="none"/>
        <c:spPr>
          <a:ln w="9572">
            <a:noFill/>
          </a:ln>
        </c:spPr>
        <c:crossAx val="803170888"/>
        <c:crosses val="autoZero"/>
        <c:crossBetween val="between"/>
      </c:valAx>
      <c:spPr>
        <a:noFill/>
        <a:ln w="25527">
          <a:noFill/>
        </a:ln>
      </c:spPr>
    </c:plotArea>
    <c:legend>
      <c:legendPos val="b"/>
      <c:overlay val="0"/>
      <c:txPr>
        <a:bodyPr/>
        <a:lstStyle/>
        <a:p>
          <a:pPr>
            <a:defRPr sz="1050">
              <a:latin typeface="Calibri" panose="020F0502020204030204" pitchFamily="34" charset="0"/>
              <a:cs typeface="Calibri" panose="020F0502020204030204" pitchFamily="34" charset="0"/>
            </a:defRPr>
          </a:pPr>
          <a:endParaRPr lang="pl-PL"/>
        </a:p>
      </c:txPr>
    </c:legend>
    <c:plotVisOnly val="1"/>
    <c:dispBlanksAs val="gap"/>
    <c:showDLblsOverMax val="0"/>
  </c:chart>
  <c:spPr>
    <a:noFill/>
    <a:ln>
      <a:noFill/>
    </a:ln>
  </c:spPr>
  <c:txPr>
    <a:bodyPr/>
    <a:lstStyle/>
    <a:p>
      <a:pPr>
        <a:defRPr sz="9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64245264522657564"/>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9A2A-4B81-A904-1C1A92013640}"/>
              </c:ext>
            </c:extLst>
          </c:dPt>
          <c:dPt>
            <c:idx val="3"/>
            <c:invertIfNegative val="0"/>
            <c:bubble3D val="0"/>
            <c:extLst>
              <c:ext xmlns:c16="http://schemas.microsoft.com/office/drawing/2014/chart" uri="{C3380CC4-5D6E-409C-BE32-E72D297353CC}">
                <c16:uniqueId val="{00000001-9A2A-4B81-A904-1C1A92013640}"/>
              </c:ext>
            </c:extLst>
          </c:dPt>
          <c:dPt>
            <c:idx val="6"/>
            <c:invertIfNegative val="0"/>
            <c:bubble3D val="0"/>
            <c:extLst>
              <c:ext xmlns:c16="http://schemas.microsoft.com/office/drawing/2014/chart" uri="{C3380CC4-5D6E-409C-BE32-E72D297353CC}">
                <c16:uniqueId val="{00000002-9A2A-4B81-A904-1C1A92013640}"/>
              </c:ext>
            </c:extLst>
          </c:dPt>
          <c:dPt>
            <c:idx val="9"/>
            <c:invertIfNegative val="0"/>
            <c:bubble3D val="0"/>
            <c:extLst>
              <c:ext xmlns:c16="http://schemas.microsoft.com/office/drawing/2014/chart" uri="{C3380CC4-5D6E-409C-BE32-E72D297353CC}">
                <c16:uniqueId val="{00000003-9A2A-4B81-A904-1C1A92013640}"/>
              </c:ext>
            </c:extLst>
          </c:dPt>
          <c:dPt>
            <c:idx val="12"/>
            <c:invertIfNegative val="0"/>
            <c:bubble3D val="0"/>
            <c:extLst>
              <c:ext xmlns:c16="http://schemas.microsoft.com/office/drawing/2014/chart" uri="{C3380CC4-5D6E-409C-BE32-E72D297353CC}">
                <c16:uniqueId val="{00000004-9A2A-4B81-A904-1C1A92013640}"/>
              </c:ext>
            </c:extLst>
          </c:dPt>
          <c:dPt>
            <c:idx val="15"/>
            <c:invertIfNegative val="0"/>
            <c:bubble3D val="0"/>
            <c:extLst>
              <c:ext xmlns:c16="http://schemas.microsoft.com/office/drawing/2014/chart" uri="{C3380CC4-5D6E-409C-BE32-E72D297353CC}">
                <c16:uniqueId val="{00000005-9A2A-4B81-A904-1C1A92013640}"/>
              </c:ext>
            </c:extLst>
          </c:dPt>
          <c:dPt>
            <c:idx val="18"/>
            <c:invertIfNegative val="0"/>
            <c:bubble3D val="0"/>
            <c:extLst>
              <c:ext xmlns:c16="http://schemas.microsoft.com/office/drawing/2014/chart" uri="{C3380CC4-5D6E-409C-BE32-E72D297353CC}">
                <c16:uniqueId val="{00000006-9A2A-4B81-A904-1C1A92013640}"/>
              </c:ext>
            </c:extLst>
          </c:dPt>
          <c:dPt>
            <c:idx val="21"/>
            <c:invertIfNegative val="0"/>
            <c:bubble3D val="0"/>
            <c:extLst>
              <c:ext xmlns:c16="http://schemas.microsoft.com/office/drawing/2014/chart" uri="{C3380CC4-5D6E-409C-BE32-E72D297353CC}">
                <c16:uniqueId val="{00000007-9A2A-4B81-A904-1C1A92013640}"/>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c:formatCode>
                <c:ptCount val="5"/>
                <c:pt idx="0">
                  <c:v>9.9737835750287136</c:v>
                </c:pt>
                <c:pt idx="1">
                  <c:v>21.954459651784305</c:v>
                </c:pt>
                <c:pt idx="2">
                  <c:v>20.017544684493824</c:v>
                </c:pt>
                <c:pt idx="3">
                  <c:v>28.077306671492224</c:v>
                </c:pt>
                <c:pt idx="4">
                  <c:v>27.000955567586583</c:v>
                </c:pt>
              </c:numCache>
            </c:numRef>
          </c:val>
          <c:extLst>
            <c:ext xmlns:c16="http://schemas.microsoft.com/office/drawing/2014/chart" uri="{C3380CC4-5D6E-409C-BE32-E72D297353CC}">
              <c16:uniqueId val="{00000008-9A2A-4B81-A904-1C1A92013640}"/>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9A2A-4B81-A904-1C1A92013640}"/>
              </c:ext>
            </c:extLst>
          </c:dPt>
          <c:dPt>
            <c:idx val="3"/>
            <c:invertIfNegative val="0"/>
            <c:bubble3D val="0"/>
            <c:extLst>
              <c:ext xmlns:c16="http://schemas.microsoft.com/office/drawing/2014/chart" uri="{C3380CC4-5D6E-409C-BE32-E72D297353CC}">
                <c16:uniqueId val="{0000000A-9A2A-4B81-A904-1C1A92013640}"/>
              </c:ext>
            </c:extLst>
          </c:dPt>
          <c:dPt>
            <c:idx val="6"/>
            <c:invertIfNegative val="0"/>
            <c:bubble3D val="0"/>
            <c:extLst>
              <c:ext xmlns:c16="http://schemas.microsoft.com/office/drawing/2014/chart" uri="{C3380CC4-5D6E-409C-BE32-E72D297353CC}">
                <c16:uniqueId val="{0000000B-9A2A-4B81-A904-1C1A92013640}"/>
              </c:ext>
            </c:extLst>
          </c:dPt>
          <c:dPt>
            <c:idx val="9"/>
            <c:invertIfNegative val="0"/>
            <c:bubble3D val="0"/>
            <c:extLst>
              <c:ext xmlns:c16="http://schemas.microsoft.com/office/drawing/2014/chart" uri="{C3380CC4-5D6E-409C-BE32-E72D297353CC}">
                <c16:uniqueId val="{0000000C-9A2A-4B81-A904-1C1A92013640}"/>
              </c:ext>
            </c:extLst>
          </c:dPt>
          <c:dPt>
            <c:idx val="12"/>
            <c:invertIfNegative val="0"/>
            <c:bubble3D val="0"/>
            <c:extLst>
              <c:ext xmlns:c16="http://schemas.microsoft.com/office/drawing/2014/chart" uri="{C3380CC4-5D6E-409C-BE32-E72D297353CC}">
                <c16:uniqueId val="{0000000D-9A2A-4B81-A904-1C1A92013640}"/>
              </c:ext>
            </c:extLst>
          </c:dPt>
          <c:dPt>
            <c:idx val="15"/>
            <c:invertIfNegative val="0"/>
            <c:bubble3D val="0"/>
            <c:extLst>
              <c:ext xmlns:c16="http://schemas.microsoft.com/office/drawing/2014/chart" uri="{C3380CC4-5D6E-409C-BE32-E72D297353CC}">
                <c16:uniqueId val="{0000000E-9A2A-4B81-A904-1C1A92013640}"/>
              </c:ext>
            </c:extLst>
          </c:dPt>
          <c:dPt>
            <c:idx val="18"/>
            <c:invertIfNegative val="0"/>
            <c:bubble3D val="0"/>
            <c:extLst>
              <c:ext xmlns:c16="http://schemas.microsoft.com/office/drawing/2014/chart" uri="{C3380CC4-5D6E-409C-BE32-E72D297353CC}">
                <c16:uniqueId val="{0000000F-9A2A-4B81-A904-1C1A92013640}"/>
              </c:ext>
            </c:extLst>
          </c:dPt>
          <c:dPt>
            <c:idx val="21"/>
            <c:invertIfNegative val="0"/>
            <c:bubble3D val="0"/>
            <c:extLst>
              <c:ext xmlns:c16="http://schemas.microsoft.com/office/drawing/2014/chart" uri="{C3380CC4-5D6E-409C-BE32-E72D297353CC}">
                <c16:uniqueId val="{00000010-9A2A-4B81-A904-1C1A92013640}"/>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c:formatCode>
                <c:ptCount val="5"/>
                <c:pt idx="0">
                  <c:v>57.44874317729375</c:v>
                </c:pt>
                <c:pt idx="1">
                  <c:v>61.714586410819159</c:v>
                </c:pt>
                <c:pt idx="2">
                  <c:v>61.972815209666301</c:v>
                </c:pt>
                <c:pt idx="3">
                  <c:v>57.374811142566131</c:v>
                </c:pt>
                <c:pt idx="4">
                  <c:v>57.286300339614925</c:v>
                </c:pt>
              </c:numCache>
            </c:numRef>
          </c:val>
          <c:extLst>
            <c:ext xmlns:c16="http://schemas.microsoft.com/office/drawing/2014/chart" uri="{C3380CC4-5D6E-409C-BE32-E72D297353CC}">
              <c16:uniqueId val="{00000011-9A2A-4B81-A904-1C1A92013640}"/>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9A2A-4B81-A904-1C1A92013640}"/>
              </c:ext>
            </c:extLst>
          </c:dPt>
          <c:dPt>
            <c:idx val="3"/>
            <c:invertIfNegative val="0"/>
            <c:bubble3D val="0"/>
            <c:extLst>
              <c:ext xmlns:c16="http://schemas.microsoft.com/office/drawing/2014/chart" uri="{C3380CC4-5D6E-409C-BE32-E72D297353CC}">
                <c16:uniqueId val="{00000013-9A2A-4B81-A904-1C1A92013640}"/>
              </c:ext>
            </c:extLst>
          </c:dPt>
          <c:dPt>
            <c:idx val="6"/>
            <c:invertIfNegative val="0"/>
            <c:bubble3D val="0"/>
            <c:extLst>
              <c:ext xmlns:c16="http://schemas.microsoft.com/office/drawing/2014/chart" uri="{C3380CC4-5D6E-409C-BE32-E72D297353CC}">
                <c16:uniqueId val="{00000014-9A2A-4B81-A904-1C1A92013640}"/>
              </c:ext>
            </c:extLst>
          </c:dPt>
          <c:dPt>
            <c:idx val="9"/>
            <c:invertIfNegative val="0"/>
            <c:bubble3D val="0"/>
            <c:extLst>
              <c:ext xmlns:c16="http://schemas.microsoft.com/office/drawing/2014/chart" uri="{C3380CC4-5D6E-409C-BE32-E72D297353CC}">
                <c16:uniqueId val="{00000015-9A2A-4B81-A904-1C1A92013640}"/>
              </c:ext>
            </c:extLst>
          </c:dPt>
          <c:dPt>
            <c:idx val="12"/>
            <c:invertIfNegative val="0"/>
            <c:bubble3D val="0"/>
            <c:extLst>
              <c:ext xmlns:c16="http://schemas.microsoft.com/office/drawing/2014/chart" uri="{C3380CC4-5D6E-409C-BE32-E72D297353CC}">
                <c16:uniqueId val="{00000016-9A2A-4B81-A904-1C1A92013640}"/>
              </c:ext>
            </c:extLst>
          </c:dPt>
          <c:dPt>
            <c:idx val="15"/>
            <c:invertIfNegative val="0"/>
            <c:bubble3D val="0"/>
            <c:extLst>
              <c:ext xmlns:c16="http://schemas.microsoft.com/office/drawing/2014/chart" uri="{C3380CC4-5D6E-409C-BE32-E72D297353CC}">
                <c16:uniqueId val="{00000017-9A2A-4B81-A904-1C1A92013640}"/>
              </c:ext>
            </c:extLst>
          </c:dPt>
          <c:dPt>
            <c:idx val="18"/>
            <c:invertIfNegative val="0"/>
            <c:bubble3D val="0"/>
            <c:extLst>
              <c:ext xmlns:c16="http://schemas.microsoft.com/office/drawing/2014/chart" uri="{C3380CC4-5D6E-409C-BE32-E72D297353CC}">
                <c16:uniqueId val="{00000018-9A2A-4B81-A904-1C1A92013640}"/>
              </c:ext>
            </c:extLst>
          </c:dPt>
          <c:dPt>
            <c:idx val="21"/>
            <c:invertIfNegative val="0"/>
            <c:bubble3D val="0"/>
            <c:extLst>
              <c:ext xmlns:c16="http://schemas.microsoft.com/office/drawing/2014/chart" uri="{C3380CC4-5D6E-409C-BE32-E72D297353CC}">
                <c16:uniqueId val="{00000019-9A2A-4B81-A904-1C1A92013640}"/>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Arkusz1!$D$3:$D$7</c:f>
              <c:numCache>
                <c:formatCode>0</c:formatCode>
                <c:ptCount val="5"/>
                <c:pt idx="0">
                  <c:v>27.864504694683145</c:v>
                </c:pt>
                <c:pt idx="1">
                  <c:v>12.552965683796222</c:v>
                </c:pt>
                <c:pt idx="2">
                  <c:v>13.548596402048505</c:v>
                </c:pt>
                <c:pt idx="3">
                  <c:v>11.753076871519568</c:v>
                </c:pt>
                <c:pt idx="4">
                  <c:v>8.415548705845632</c:v>
                </c:pt>
              </c:numCache>
            </c:numRef>
          </c:val>
          <c:extLst>
            <c:ext xmlns:c16="http://schemas.microsoft.com/office/drawing/2014/chart" uri="{C3380CC4-5D6E-409C-BE32-E72D297353CC}">
              <c16:uniqueId val="{0000001A-9A2A-4B81-A904-1C1A92013640}"/>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9A2A-4B81-A904-1C1A92013640}"/>
              </c:ext>
            </c:extLst>
          </c:dPt>
          <c:dPt>
            <c:idx val="3"/>
            <c:invertIfNegative val="0"/>
            <c:bubble3D val="0"/>
            <c:extLst>
              <c:ext xmlns:c16="http://schemas.microsoft.com/office/drawing/2014/chart" uri="{C3380CC4-5D6E-409C-BE32-E72D297353CC}">
                <c16:uniqueId val="{0000001C-9A2A-4B81-A904-1C1A92013640}"/>
              </c:ext>
            </c:extLst>
          </c:dPt>
          <c:dPt>
            <c:idx val="6"/>
            <c:invertIfNegative val="0"/>
            <c:bubble3D val="0"/>
            <c:extLst>
              <c:ext xmlns:c16="http://schemas.microsoft.com/office/drawing/2014/chart" uri="{C3380CC4-5D6E-409C-BE32-E72D297353CC}">
                <c16:uniqueId val="{0000001D-9A2A-4B81-A904-1C1A92013640}"/>
              </c:ext>
            </c:extLst>
          </c:dPt>
          <c:dPt>
            <c:idx val="9"/>
            <c:invertIfNegative val="0"/>
            <c:bubble3D val="0"/>
            <c:extLst>
              <c:ext xmlns:c16="http://schemas.microsoft.com/office/drawing/2014/chart" uri="{C3380CC4-5D6E-409C-BE32-E72D297353CC}">
                <c16:uniqueId val="{0000001E-9A2A-4B81-A904-1C1A92013640}"/>
              </c:ext>
            </c:extLst>
          </c:dPt>
          <c:dPt>
            <c:idx val="12"/>
            <c:invertIfNegative val="0"/>
            <c:bubble3D val="0"/>
            <c:extLst>
              <c:ext xmlns:c16="http://schemas.microsoft.com/office/drawing/2014/chart" uri="{C3380CC4-5D6E-409C-BE32-E72D297353CC}">
                <c16:uniqueId val="{0000001F-9A2A-4B81-A904-1C1A92013640}"/>
              </c:ext>
            </c:extLst>
          </c:dPt>
          <c:dPt>
            <c:idx val="15"/>
            <c:invertIfNegative val="0"/>
            <c:bubble3D val="0"/>
            <c:extLst>
              <c:ext xmlns:c16="http://schemas.microsoft.com/office/drawing/2014/chart" uri="{C3380CC4-5D6E-409C-BE32-E72D297353CC}">
                <c16:uniqueId val="{00000020-9A2A-4B81-A904-1C1A92013640}"/>
              </c:ext>
            </c:extLst>
          </c:dPt>
          <c:dPt>
            <c:idx val="18"/>
            <c:invertIfNegative val="0"/>
            <c:bubble3D val="0"/>
            <c:extLst>
              <c:ext xmlns:c16="http://schemas.microsoft.com/office/drawing/2014/chart" uri="{C3380CC4-5D6E-409C-BE32-E72D297353CC}">
                <c16:uniqueId val="{00000021-9A2A-4B81-A904-1C1A92013640}"/>
              </c:ext>
            </c:extLst>
          </c:dPt>
          <c:dPt>
            <c:idx val="21"/>
            <c:invertIfNegative val="0"/>
            <c:bubble3D val="0"/>
            <c:extLst>
              <c:ext xmlns:c16="http://schemas.microsoft.com/office/drawing/2014/chart" uri="{C3380CC4-5D6E-409C-BE32-E72D297353CC}">
                <c16:uniqueId val="{00000022-9A2A-4B81-A904-1C1A92013640}"/>
              </c:ext>
            </c:extLst>
          </c:dPt>
          <c:dLbls>
            <c:dLbl>
              <c:idx val="1"/>
              <c:layout>
                <c:manualLayout>
                  <c:x val="0"/>
                  <c:y val="1.849688083602988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9A2A-4B81-A904-1C1A92013640}"/>
                </c:ext>
              </c:extLst>
            </c:dLbl>
            <c:dLbl>
              <c:idx val="2"/>
              <c:layout>
                <c:manualLayout>
                  <c:x val="0"/>
                  <c:y val="1.387266062702258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9A2A-4B81-A904-1C1A92013640}"/>
                </c:ext>
              </c:extLst>
            </c:dLbl>
            <c:dLbl>
              <c:idx val="3"/>
              <c:layout>
                <c:manualLayout>
                  <c:x val="0"/>
                  <c:y val="9.2484404180149422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9A2A-4B81-A904-1C1A92013640}"/>
                </c:ext>
              </c:extLst>
            </c:dLbl>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Arkusz1!$E$3:$E$7</c:f>
              <c:numCache>
                <c:formatCode>0</c:formatCode>
                <c:ptCount val="5"/>
                <c:pt idx="1">
                  <c:v>1.7571461311500638</c:v>
                </c:pt>
                <c:pt idx="2">
                  <c:v>1.2807323445011671</c:v>
                </c:pt>
                <c:pt idx="3">
                  <c:v>1.5713259347127928</c:v>
                </c:pt>
                <c:pt idx="4">
                  <c:v>2.3855600061029265</c:v>
                </c:pt>
              </c:numCache>
            </c:numRef>
          </c:val>
          <c:extLst>
            <c:ext xmlns:c16="http://schemas.microsoft.com/office/drawing/2014/chart" uri="{C3380CC4-5D6E-409C-BE32-E72D297353CC}">
              <c16:uniqueId val="{00000026-9A2A-4B81-A904-1C1A92013640}"/>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0"/>
              <c:layout>
                <c:manualLayout>
                  <c:x val="0"/>
                  <c:y val="1.121464428641182E-3"/>
                </c:manualLayout>
              </c:layout>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F80A-45BD-8631-ED4465258089}"/>
                </c:ext>
              </c:extLst>
            </c:dLbl>
            <c:dLbl>
              <c:idx val="1"/>
              <c:layout>
                <c:manualLayout>
                  <c:x val="0"/>
                  <c:y val="-2.290736740230589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7-9A2A-4B81-A904-1C1A92013640}"/>
                </c:ext>
              </c:extLst>
            </c:dLbl>
            <c:dLbl>
              <c:idx val="2"/>
              <c:layout>
                <c:manualLayout>
                  <c:x val="0"/>
                  <c:y val="-2.778173243679291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F80A-45BD-8631-ED4465258089}"/>
                </c:ext>
              </c:extLst>
            </c:dLbl>
            <c:dLbl>
              <c:idx val="3"/>
              <c:layout>
                <c:manualLayout>
                  <c:x val="0"/>
                  <c:y val="-2.591602343278076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9A2A-4B81-A904-1C1A92013640}"/>
                </c:ext>
              </c:extLst>
            </c:dLbl>
            <c:dLbl>
              <c:idx val="4"/>
              <c:layout>
                <c:manualLayout>
                  <c:x val="0"/>
                  <c:y val="1.8726271287342854E-3"/>
                </c:manualLayout>
              </c:layout>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extLst>
                <c:ext xmlns:c15="http://schemas.microsoft.com/office/drawing/2012/chart" uri="{CE6537A1-D6FC-4f65-9D91-7224C49458BB}">
                  <c15:layout>
                    <c:manualLayout>
                      <c:w val="8.8915662650602412E-2"/>
                      <c:h val="7.0311450333872344E-2"/>
                    </c:manualLayout>
                  </c15:layout>
                </c:ext>
                <c:ext xmlns:c16="http://schemas.microsoft.com/office/drawing/2014/chart" uri="{C3380CC4-5D6E-409C-BE32-E72D297353CC}">
                  <c16:uniqueId val="{00000029-9A2A-4B81-A904-1C1A92013640}"/>
                </c:ext>
              </c:extLst>
            </c:dLbl>
            <c:spPr>
              <a:noFill/>
              <a:ln>
                <a:noFill/>
              </a:ln>
              <a:effectLst/>
            </c:sp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Arkusz1!$F$3:$F$7</c:f>
              <c:numCache>
                <c:formatCode>0</c:formatCode>
                <c:ptCount val="5"/>
                <c:pt idx="0">
                  <c:v>4.7129685529944227</c:v>
                </c:pt>
                <c:pt idx="1">
                  <c:v>2.0208421224502393</c:v>
                </c:pt>
                <c:pt idx="2">
                  <c:v>3.1803113592901786</c:v>
                </c:pt>
                <c:pt idx="3">
                  <c:v>1.223479379709302</c:v>
                </c:pt>
                <c:pt idx="4">
                  <c:v>4.9116353808500373</c:v>
                </c:pt>
              </c:numCache>
            </c:numRef>
          </c:val>
          <c:extLst>
            <c:ext xmlns:c16="http://schemas.microsoft.com/office/drawing/2014/chart" uri="{C3380CC4-5D6E-409C-BE32-E72D297353CC}">
              <c16:uniqueId val="{0000002A-9A2A-4B81-A904-1C1A92013640}"/>
            </c:ext>
          </c:extLst>
        </c:ser>
        <c:dLbls>
          <c:dLblPos val="ctr"/>
          <c:showLegendKey val="0"/>
          <c:showVal val="1"/>
          <c:showCatName val="0"/>
          <c:showSerName val="0"/>
          <c:showPercent val="0"/>
          <c:showBubbleSize val="0"/>
        </c:dLbls>
        <c:gapWidth val="24"/>
        <c:overlap val="100"/>
        <c:axId val="803163440"/>
        <c:axId val="803173632"/>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9A2A-4B81-A904-1C1A92013640}"/>
                    </c:ext>
                  </c:extLst>
                </c:dPt>
                <c:dPt>
                  <c:idx val="1"/>
                  <c:invertIfNegative val="0"/>
                  <c:bubble3D val="0"/>
                  <c:extLst>
                    <c:ext xmlns:c16="http://schemas.microsoft.com/office/drawing/2014/chart" uri="{C3380CC4-5D6E-409C-BE32-E72D297353CC}">
                      <c16:uniqueId val="{0000002C-9A2A-4B81-A904-1C1A92013640}"/>
                    </c:ext>
                  </c:extLst>
                </c:dPt>
                <c:dPt>
                  <c:idx val="2"/>
                  <c:invertIfNegative val="0"/>
                  <c:bubble3D val="0"/>
                  <c:extLst>
                    <c:ext xmlns:c16="http://schemas.microsoft.com/office/drawing/2014/chart" uri="{C3380CC4-5D6E-409C-BE32-E72D297353CC}">
                      <c16:uniqueId val="{0000002D-9A2A-4B81-A904-1C1A92013640}"/>
                    </c:ext>
                  </c:extLst>
                </c:dPt>
                <c:dPt>
                  <c:idx val="3"/>
                  <c:invertIfNegative val="0"/>
                  <c:bubble3D val="0"/>
                  <c:extLst>
                    <c:ext xmlns:c16="http://schemas.microsoft.com/office/drawing/2014/chart" uri="{C3380CC4-5D6E-409C-BE32-E72D297353CC}">
                      <c16:uniqueId val="{0000002E-9A2A-4B81-A904-1C1A92013640}"/>
                    </c:ext>
                  </c:extLst>
                </c:dPt>
                <c:dPt>
                  <c:idx val="4"/>
                  <c:invertIfNegative val="0"/>
                  <c:bubble3D val="0"/>
                  <c:extLst>
                    <c:ext xmlns:c16="http://schemas.microsoft.com/office/drawing/2014/chart" uri="{C3380CC4-5D6E-409C-BE32-E72D297353CC}">
                      <c16:uniqueId val="{0000002F-9A2A-4B81-A904-1C1A92013640}"/>
                    </c:ext>
                  </c:extLst>
                </c:dPt>
                <c:dPt>
                  <c:idx val="6"/>
                  <c:invertIfNegative val="0"/>
                  <c:bubble3D val="0"/>
                  <c:extLst>
                    <c:ext xmlns:c16="http://schemas.microsoft.com/office/drawing/2014/chart" uri="{C3380CC4-5D6E-409C-BE32-E72D297353CC}">
                      <c16:uniqueId val="{00000030-9A2A-4B81-A904-1C1A92013640}"/>
                    </c:ext>
                  </c:extLst>
                </c:dPt>
                <c:dPt>
                  <c:idx val="9"/>
                  <c:invertIfNegative val="0"/>
                  <c:bubble3D val="0"/>
                  <c:extLst>
                    <c:ext xmlns:c16="http://schemas.microsoft.com/office/drawing/2014/chart" uri="{C3380CC4-5D6E-409C-BE32-E72D297353CC}">
                      <c16:uniqueId val="{00000031-9A2A-4B81-A904-1C1A92013640}"/>
                    </c:ext>
                  </c:extLst>
                </c:dPt>
                <c:dPt>
                  <c:idx val="12"/>
                  <c:invertIfNegative val="0"/>
                  <c:bubble3D val="0"/>
                  <c:extLst>
                    <c:ext xmlns:c16="http://schemas.microsoft.com/office/drawing/2014/chart" uri="{C3380CC4-5D6E-409C-BE32-E72D297353CC}">
                      <c16:uniqueId val="{00000032-9A2A-4B81-A904-1C1A92013640}"/>
                    </c:ext>
                  </c:extLst>
                </c:dPt>
                <c:dLbls>
                  <c:dLbl>
                    <c:idx val="18"/>
                    <c:delete val="1"/>
                    <c:extLst>
                      <c:ext uri="{CE6537A1-D6FC-4f65-9D91-7224C49458BB}"/>
                      <c:ext xmlns:c16="http://schemas.microsoft.com/office/drawing/2014/chart" uri="{C3380CC4-5D6E-409C-BE32-E72D297353CC}">
                        <c16:uniqueId val="{00000033-9A2A-4B81-A904-1C1A92013640}"/>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34-9A2A-4B81-A904-1C1A92013640}"/>
                  </c:ext>
                </c:extLst>
              </c15:ser>
            </c15:filteredBarSeries>
          </c:ext>
        </c:extLst>
      </c:barChart>
      <c:catAx>
        <c:axId val="803163440"/>
        <c:scaling>
          <c:orientation val="minMax"/>
        </c:scaling>
        <c:delete val="1"/>
        <c:axPos val="t"/>
        <c:numFmt formatCode="General" sourceLinked="1"/>
        <c:majorTickMark val="out"/>
        <c:minorTickMark val="none"/>
        <c:tickLblPos val="nextTo"/>
        <c:crossAx val="803173632"/>
        <c:crosses val="autoZero"/>
        <c:auto val="1"/>
        <c:lblAlgn val="ctr"/>
        <c:lblOffset val="100"/>
        <c:noMultiLvlLbl val="0"/>
      </c:catAx>
      <c:valAx>
        <c:axId val="803173632"/>
        <c:scaling>
          <c:orientation val="maxMin"/>
        </c:scaling>
        <c:delete val="1"/>
        <c:axPos val="l"/>
        <c:numFmt formatCode="0%" sourceLinked="1"/>
        <c:majorTickMark val="out"/>
        <c:minorTickMark val="none"/>
        <c:tickLblPos val="nextTo"/>
        <c:crossAx val="803163440"/>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64245264522657564"/>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95F5-456E-BDC9-0CA0331503C4}"/>
              </c:ext>
            </c:extLst>
          </c:dPt>
          <c:dPt>
            <c:idx val="3"/>
            <c:invertIfNegative val="0"/>
            <c:bubble3D val="0"/>
            <c:extLst>
              <c:ext xmlns:c16="http://schemas.microsoft.com/office/drawing/2014/chart" uri="{C3380CC4-5D6E-409C-BE32-E72D297353CC}">
                <c16:uniqueId val="{00000001-95F5-456E-BDC9-0CA0331503C4}"/>
              </c:ext>
            </c:extLst>
          </c:dPt>
          <c:dPt>
            <c:idx val="6"/>
            <c:invertIfNegative val="0"/>
            <c:bubble3D val="0"/>
            <c:extLst>
              <c:ext xmlns:c16="http://schemas.microsoft.com/office/drawing/2014/chart" uri="{C3380CC4-5D6E-409C-BE32-E72D297353CC}">
                <c16:uniqueId val="{00000002-95F5-456E-BDC9-0CA0331503C4}"/>
              </c:ext>
            </c:extLst>
          </c:dPt>
          <c:dPt>
            <c:idx val="9"/>
            <c:invertIfNegative val="0"/>
            <c:bubble3D val="0"/>
            <c:extLst>
              <c:ext xmlns:c16="http://schemas.microsoft.com/office/drawing/2014/chart" uri="{C3380CC4-5D6E-409C-BE32-E72D297353CC}">
                <c16:uniqueId val="{00000003-95F5-456E-BDC9-0CA0331503C4}"/>
              </c:ext>
            </c:extLst>
          </c:dPt>
          <c:dPt>
            <c:idx val="12"/>
            <c:invertIfNegative val="0"/>
            <c:bubble3D val="0"/>
            <c:extLst>
              <c:ext xmlns:c16="http://schemas.microsoft.com/office/drawing/2014/chart" uri="{C3380CC4-5D6E-409C-BE32-E72D297353CC}">
                <c16:uniqueId val="{00000004-95F5-456E-BDC9-0CA0331503C4}"/>
              </c:ext>
            </c:extLst>
          </c:dPt>
          <c:dPt>
            <c:idx val="15"/>
            <c:invertIfNegative val="0"/>
            <c:bubble3D val="0"/>
            <c:extLst>
              <c:ext xmlns:c16="http://schemas.microsoft.com/office/drawing/2014/chart" uri="{C3380CC4-5D6E-409C-BE32-E72D297353CC}">
                <c16:uniqueId val="{00000005-95F5-456E-BDC9-0CA0331503C4}"/>
              </c:ext>
            </c:extLst>
          </c:dPt>
          <c:dPt>
            <c:idx val="18"/>
            <c:invertIfNegative val="0"/>
            <c:bubble3D val="0"/>
            <c:extLst>
              <c:ext xmlns:c16="http://schemas.microsoft.com/office/drawing/2014/chart" uri="{C3380CC4-5D6E-409C-BE32-E72D297353CC}">
                <c16:uniqueId val="{00000006-95F5-456E-BDC9-0CA0331503C4}"/>
              </c:ext>
            </c:extLst>
          </c:dPt>
          <c:dPt>
            <c:idx val="21"/>
            <c:invertIfNegative val="0"/>
            <c:bubble3D val="0"/>
            <c:extLst>
              <c:ext xmlns:c16="http://schemas.microsoft.com/office/drawing/2014/chart" uri="{C3380CC4-5D6E-409C-BE32-E72D297353CC}">
                <c16:uniqueId val="{00000007-95F5-456E-BDC9-0CA0331503C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c:formatCode>
                <c:ptCount val="5"/>
                <c:pt idx="0">
                  <c:v>10.159791262024495</c:v>
                </c:pt>
                <c:pt idx="1">
                  <c:v>10.543343246571126</c:v>
                </c:pt>
                <c:pt idx="2">
                  <c:v>6.4109372752267957</c:v>
                </c:pt>
                <c:pt idx="3">
                  <c:v>4.4848523291232141</c:v>
                </c:pt>
                <c:pt idx="4">
                  <c:v>3.5170877653103854</c:v>
                </c:pt>
              </c:numCache>
            </c:numRef>
          </c:val>
          <c:extLst>
            <c:ext xmlns:c16="http://schemas.microsoft.com/office/drawing/2014/chart" uri="{C3380CC4-5D6E-409C-BE32-E72D297353CC}">
              <c16:uniqueId val="{00000008-95F5-456E-BDC9-0CA0331503C4}"/>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95F5-456E-BDC9-0CA0331503C4}"/>
              </c:ext>
            </c:extLst>
          </c:dPt>
          <c:dPt>
            <c:idx val="3"/>
            <c:invertIfNegative val="0"/>
            <c:bubble3D val="0"/>
            <c:extLst>
              <c:ext xmlns:c16="http://schemas.microsoft.com/office/drawing/2014/chart" uri="{C3380CC4-5D6E-409C-BE32-E72D297353CC}">
                <c16:uniqueId val="{0000000A-95F5-456E-BDC9-0CA0331503C4}"/>
              </c:ext>
            </c:extLst>
          </c:dPt>
          <c:dPt>
            <c:idx val="6"/>
            <c:invertIfNegative val="0"/>
            <c:bubble3D val="0"/>
            <c:extLst>
              <c:ext xmlns:c16="http://schemas.microsoft.com/office/drawing/2014/chart" uri="{C3380CC4-5D6E-409C-BE32-E72D297353CC}">
                <c16:uniqueId val="{0000000B-95F5-456E-BDC9-0CA0331503C4}"/>
              </c:ext>
            </c:extLst>
          </c:dPt>
          <c:dPt>
            <c:idx val="9"/>
            <c:invertIfNegative val="0"/>
            <c:bubble3D val="0"/>
            <c:extLst>
              <c:ext xmlns:c16="http://schemas.microsoft.com/office/drawing/2014/chart" uri="{C3380CC4-5D6E-409C-BE32-E72D297353CC}">
                <c16:uniqueId val="{0000000C-95F5-456E-BDC9-0CA0331503C4}"/>
              </c:ext>
            </c:extLst>
          </c:dPt>
          <c:dPt>
            <c:idx val="12"/>
            <c:invertIfNegative val="0"/>
            <c:bubble3D val="0"/>
            <c:extLst>
              <c:ext xmlns:c16="http://schemas.microsoft.com/office/drawing/2014/chart" uri="{C3380CC4-5D6E-409C-BE32-E72D297353CC}">
                <c16:uniqueId val="{0000000D-95F5-456E-BDC9-0CA0331503C4}"/>
              </c:ext>
            </c:extLst>
          </c:dPt>
          <c:dPt>
            <c:idx val="15"/>
            <c:invertIfNegative val="0"/>
            <c:bubble3D val="0"/>
            <c:extLst>
              <c:ext xmlns:c16="http://schemas.microsoft.com/office/drawing/2014/chart" uri="{C3380CC4-5D6E-409C-BE32-E72D297353CC}">
                <c16:uniqueId val="{0000000E-95F5-456E-BDC9-0CA0331503C4}"/>
              </c:ext>
            </c:extLst>
          </c:dPt>
          <c:dPt>
            <c:idx val="18"/>
            <c:invertIfNegative val="0"/>
            <c:bubble3D val="0"/>
            <c:extLst>
              <c:ext xmlns:c16="http://schemas.microsoft.com/office/drawing/2014/chart" uri="{C3380CC4-5D6E-409C-BE32-E72D297353CC}">
                <c16:uniqueId val="{0000000F-95F5-456E-BDC9-0CA0331503C4}"/>
              </c:ext>
            </c:extLst>
          </c:dPt>
          <c:dPt>
            <c:idx val="21"/>
            <c:invertIfNegative val="0"/>
            <c:bubble3D val="0"/>
            <c:extLst>
              <c:ext xmlns:c16="http://schemas.microsoft.com/office/drawing/2014/chart" uri="{C3380CC4-5D6E-409C-BE32-E72D297353CC}">
                <c16:uniqueId val="{00000010-95F5-456E-BDC9-0CA0331503C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c:formatCode>
                <c:ptCount val="5"/>
                <c:pt idx="0">
                  <c:v>14.184108870124559</c:v>
                </c:pt>
                <c:pt idx="1">
                  <c:v>17.24156946675426</c:v>
                </c:pt>
                <c:pt idx="2">
                  <c:v>21.190694937280938</c:v>
                </c:pt>
                <c:pt idx="3">
                  <c:v>16.375167562762801</c:v>
                </c:pt>
                <c:pt idx="4">
                  <c:v>10.056140728626596</c:v>
                </c:pt>
              </c:numCache>
            </c:numRef>
          </c:val>
          <c:extLst>
            <c:ext xmlns:c16="http://schemas.microsoft.com/office/drawing/2014/chart" uri="{C3380CC4-5D6E-409C-BE32-E72D297353CC}">
              <c16:uniqueId val="{00000011-95F5-456E-BDC9-0CA0331503C4}"/>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95F5-456E-BDC9-0CA0331503C4}"/>
              </c:ext>
            </c:extLst>
          </c:dPt>
          <c:dPt>
            <c:idx val="3"/>
            <c:invertIfNegative val="0"/>
            <c:bubble3D val="0"/>
            <c:extLst>
              <c:ext xmlns:c16="http://schemas.microsoft.com/office/drawing/2014/chart" uri="{C3380CC4-5D6E-409C-BE32-E72D297353CC}">
                <c16:uniqueId val="{00000013-95F5-456E-BDC9-0CA0331503C4}"/>
              </c:ext>
            </c:extLst>
          </c:dPt>
          <c:dPt>
            <c:idx val="6"/>
            <c:invertIfNegative val="0"/>
            <c:bubble3D val="0"/>
            <c:extLst>
              <c:ext xmlns:c16="http://schemas.microsoft.com/office/drawing/2014/chart" uri="{C3380CC4-5D6E-409C-BE32-E72D297353CC}">
                <c16:uniqueId val="{00000014-95F5-456E-BDC9-0CA0331503C4}"/>
              </c:ext>
            </c:extLst>
          </c:dPt>
          <c:dPt>
            <c:idx val="9"/>
            <c:invertIfNegative val="0"/>
            <c:bubble3D val="0"/>
            <c:extLst>
              <c:ext xmlns:c16="http://schemas.microsoft.com/office/drawing/2014/chart" uri="{C3380CC4-5D6E-409C-BE32-E72D297353CC}">
                <c16:uniqueId val="{00000015-95F5-456E-BDC9-0CA0331503C4}"/>
              </c:ext>
            </c:extLst>
          </c:dPt>
          <c:dPt>
            <c:idx val="12"/>
            <c:invertIfNegative val="0"/>
            <c:bubble3D val="0"/>
            <c:extLst>
              <c:ext xmlns:c16="http://schemas.microsoft.com/office/drawing/2014/chart" uri="{C3380CC4-5D6E-409C-BE32-E72D297353CC}">
                <c16:uniqueId val="{00000016-95F5-456E-BDC9-0CA0331503C4}"/>
              </c:ext>
            </c:extLst>
          </c:dPt>
          <c:dPt>
            <c:idx val="15"/>
            <c:invertIfNegative val="0"/>
            <c:bubble3D val="0"/>
            <c:extLst>
              <c:ext xmlns:c16="http://schemas.microsoft.com/office/drawing/2014/chart" uri="{C3380CC4-5D6E-409C-BE32-E72D297353CC}">
                <c16:uniqueId val="{00000017-95F5-456E-BDC9-0CA0331503C4}"/>
              </c:ext>
            </c:extLst>
          </c:dPt>
          <c:dPt>
            <c:idx val="18"/>
            <c:invertIfNegative val="0"/>
            <c:bubble3D val="0"/>
            <c:extLst>
              <c:ext xmlns:c16="http://schemas.microsoft.com/office/drawing/2014/chart" uri="{C3380CC4-5D6E-409C-BE32-E72D297353CC}">
                <c16:uniqueId val="{00000018-95F5-456E-BDC9-0CA0331503C4}"/>
              </c:ext>
            </c:extLst>
          </c:dPt>
          <c:dPt>
            <c:idx val="21"/>
            <c:invertIfNegative val="0"/>
            <c:bubble3D val="0"/>
            <c:extLst>
              <c:ext xmlns:c16="http://schemas.microsoft.com/office/drawing/2014/chart" uri="{C3380CC4-5D6E-409C-BE32-E72D297353CC}">
                <c16:uniqueId val="{00000019-95F5-456E-BDC9-0CA0331503C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Arkusz1!$D$3:$D$7</c:f>
              <c:numCache>
                <c:formatCode>0</c:formatCode>
                <c:ptCount val="5"/>
                <c:pt idx="0">
                  <c:v>46.103977082980911</c:v>
                </c:pt>
                <c:pt idx="1">
                  <c:v>36.048772306808743</c:v>
                </c:pt>
                <c:pt idx="2">
                  <c:v>38.708050363400901</c:v>
                </c:pt>
                <c:pt idx="3">
                  <c:v>39.437990392966611</c:v>
                </c:pt>
                <c:pt idx="4">
                  <c:v>31.802053773551087</c:v>
                </c:pt>
              </c:numCache>
            </c:numRef>
          </c:val>
          <c:extLst>
            <c:ext xmlns:c16="http://schemas.microsoft.com/office/drawing/2014/chart" uri="{C3380CC4-5D6E-409C-BE32-E72D297353CC}">
              <c16:uniqueId val="{0000001A-95F5-456E-BDC9-0CA0331503C4}"/>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95F5-456E-BDC9-0CA0331503C4}"/>
              </c:ext>
            </c:extLst>
          </c:dPt>
          <c:dPt>
            <c:idx val="3"/>
            <c:invertIfNegative val="0"/>
            <c:bubble3D val="0"/>
            <c:extLst>
              <c:ext xmlns:c16="http://schemas.microsoft.com/office/drawing/2014/chart" uri="{C3380CC4-5D6E-409C-BE32-E72D297353CC}">
                <c16:uniqueId val="{0000001C-95F5-456E-BDC9-0CA0331503C4}"/>
              </c:ext>
            </c:extLst>
          </c:dPt>
          <c:dPt>
            <c:idx val="6"/>
            <c:invertIfNegative val="0"/>
            <c:bubble3D val="0"/>
            <c:extLst>
              <c:ext xmlns:c16="http://schemas.microsoft.com/office/drawing/2014/chart" uri="{C3380CC4-5D6E-409C-BE32-E72D297353CC}">
                <c16:uniqueId val="{0000001D-95F5-456E-BDC9-0CA0331503C4}"/>
              </c:ext>
            </c:extLst>
          </c:dPt>
          <c:dPt>
            <c:idx val="9"/>
            <c:invertIfNegative val="0"/>
            <c:bubble3D val="0"/>
            <c:extLst>
              <c:ext xmlns:c16="http://schemas.microsoft.com/office/drawing/2014/chart" uri="{C3380CC4-5D6E-409C-BE32-E72D297353CC}">
                <c16:uniqueId val="{0000001E-95F5-456E-BDC9-0CA0331503C4}"/>
              </c:ext>
            </c:extLst>
          </c:dPt>
          <c:dPt>
            <c:idx val="12"/>
            <c:invertIfNegative val="0"/>
            <c:bubble3D val="0"/>
            <c:extLst>
              <c:ext xmlns:c16="http://schemas.microsoft.com/office/drawing/2014/chart" uri="{C3380CC4-5D6E-409C-BE32-E72D297353CC}">
                <c16:uniqueId val="{0000001F-95F5-456E-BDC9-0CA0331503C4}"/>
              </c:ext>
            </c:extLst>
          </c:dPt>
          <c:dPt>
            <c:idx val="15"/>
            <c:invertIfNegative val="0"/>
            <c:bubble3D val="0"/>
            <c:extLst>
              <c:ext xmlns:c16="http://schemas.microsoft.com/office/drawing/2014/chart" uri="{C3380CC4-5D6E-409C-BE32-E72D297353CC}">
                <c16:uniqueId val="{00000020-95F5-456E-BDC9-0CA0331503C4}"/>
              </c:ext>
            </c:extLst>
          </c:dPt>
          <c:dPt>
            <c:idx val="18"/>
            <c:invertIfNegative val="0"/>
            <c:bubble3D val="0"/>
            <c:extLst>
              <c:ext xmlns:c16="http://schemas.microsoft.com/office/drawing/2014/chart" uri="{C3380CC4-5D6E-409C-BE32-E72D297353CC}">
                <c16:uniqueId val="{00000021-95F5-456E-BDC9-0CA0331503C4}"/>
              </c:ext>
            </c:extLst>
          </c:dPt>
          <c:dPt>
            <c:idx val="21"/>
            <c:invertIfNegative val="0"/>
            <c:bubble3D val="0"/>
            <c:extLst>
              <c:ext xmlns:c16="http://schemas.microsoft.com/office/drawing/2014/chart" uri="{C3380CC4-5D6E-409C-BE32-E72D297353CC}">
                <c16:uniqueId val="{00000022-95F5-456E-BDC9-0CA0331503C4}"/>
              </c:ext>
            </c:extLst>
          </c:dPt>
          <c:dLbls>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Arkusz1!$E$3:$E$7</c:f>
              <c:numCache>
                <c:formatCode>0</c:formatCode>
                <c:ptCount val="5"/>
                <c:pt idx="0">
                  <c:v>29.552122784870043</c:v>
                </c:pt>
                <c:pt idx="1">
                  <c:v>36.166314979865874</c:v>
                </c:pt>
                <c:pt idx="2">
                  <c:v>33.690317424091312</c:v>
                </c:pt>
                <c:pt idx="3">
                  <c:v>39.701989715147391</c:v>
                </c:pt>
                <c:pt idx="4">
                  <c:v>54.624717732512039</c:v>
                </c:pt>
              </c:numCache>
            </c:numRef>
          </c:val>
          <c:extLst>
            <c:ext xmlns:c16="http://schemas.microsoft.com/office/drawing/2014/chart" uri="{C3380CC4-5D6E-409C-BE32-E72D297353CC}">
              <c16:uniqueId val="{00000026-95F5-456E-BDC9-0CA0331503C4}"/>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27-95F5-456E-BDC9-0CA0331503C4}"/>
                </c:ext>
              </c:extLst>
            </c:dLbl>
            <c:dLbl>
              <c:idx val="3"/>
              <c:delete val="1"/>
              <c:extLst>
                <c:ext xmlns:c15="http://schemas.microsoft.com/office/drawing/2012/chart" uri="{CE6537A1-D6FC-4f65-9D91-7224C49458BB}"/>
                <c:ext xmlns:c16="http://schemas.microsoft.com/office/drawing/2014/chart" uri="{C3380CC4-5D6E-409C-BE32-E72D297353CC}">
                  <c16:uniqueId val="{00000028-95F5-456E-BDC9-0CA0331503C4}"/>
                </c:ext>
              </c:extLst>
            </c:dLbl>
            <c:dLbl>
              <c:idx val="4"/>
              <c:delete val="1"/>
              <c:extLst>
                <c:ext xmlns:c15="http://schemas.microsoft.com/office/drawing/2012/chart" uri="{CE6537A1-D6FC-4f65-9D91-7224C49458BB}"/>
                <c:ext xmlns:c16="http://schemas.microsoft.com/office/drawing/2014/chart" uri="{C3380CC4-5D6E-409C-BE32-E72D297353CC}">
                  <c16:uniqueId val="{00000029-95F5-456E-BDC9-0CA0331503C4}"/>
                </c:ext>
              </c:extLst>
            </c:dLbl>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Arkusz1!$F$3:$F$7</c:f>
              <c:numCache>
                <c:formatCode>General</c:formatCode>
                <c:ptCount val="5"/>
              </c:numCache>
            </c:numRef>
          </c:val>
          <c:extLst>
            <c:ext xmlns:c16="http://schemas.microsoft.com/office/drawing/2014/chart" uri="{C3380CC4-5D6E-409C-BE32-E72D297353CC}">
              <c16:uniqueId val="{0000002A-95F5-456E-BDC9-0CA0331503C4}"/>
            </c:ext>
          </c:extLst>
        </c:ser>
        <c:dLbls>
          <c:dLblPos val="ctr"/>
          <c:showLegendKey val="0"/>
          <c:showVal val="1"/>
          <c:showCatName val="0"/>
          <c:showSerName val="0"/>
          <c:showPercent val="0"/>
          <c:showBubbleSize val="0"/>
        </c:dLbls>
        <c:gapWidth val="24"/>
        <c:overlap val="100"/>
        <c:axId val="803166576"/>
        <c:axId val="803172848"/>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95F5-456E-BDC9-0CA0331503C4}"/>
                    </c:ext>
                  </c:extLst>
                </c:dPt>
                <c:dPt>
                  <c:idx val="1"/>
                  <c:invertIfNegative val="0"/>
                  <c:bubble3D val="0"/>
                  <c:extLst>
                    <c:ext xmlns:c16="http://schemas.microsoft.com/office/drawing/2014/chart" uri="{C3380CC4-5D6E-409C-BE32-E72D297353CC}">
                      <c16:uniqueId val="{0000002C-95F5-456E-BDC9-0CA0331503C4}"/>
                    </c:ext>
                  </c:extLst>
                </c:dPt>
                <c:dPt>
                  <c:idx val="2"/>
                  <c:invertIfNegative val="0"/>
                  <c:bubble3D val="0"/>
                  <c:extLst>
                    <c:ext xmlns:c16="http://schemas.microsoft.com/office/drawing/2014/chart" uri="{C3380CC4-5D6E-409C-BE32-E72D297353CC}">
                      <c16:uniqueId val="{0000002D-95F5-456E-BDC9-0CA0331503C4}"/>
                    </c:ext>
                  </c:extLst>
                </c:dPt>
                <c:dPt>
                  <c:idx val="3"/>
                  <c:invertIfNegative val="0"/>
                  <c:bubble3D val="0"/>
                  <c:extLst>
                    <c:ext xmlns:c16="http://schemas.microsoft.com/office/drawing/2014/chart" uri="{C3380CC4-5D6E-409C-BE32-E72D297353CC}">
                      <c16:uniqueId val="{0000002E-95F5-456E-BDC9-0CA0331503C4}"/>
                    </c:ext>
                  </c:extLst>
                </c:dPt>
                <c:dPt>
                  <c:idx val="4"/>
                  <c:invertIfNegative val="0"/>
                  <c:bubble3D val="0"/>
                  <c:extLst>
                    <c:ext xmlns:c16="http://schemas.microsoft.com/office/drawing/2014/chart" uri="{C3380CC4-5D6E-409C-BE32-E72D297353CC}">
                      <c16:uniqueId val="{0000002F-95F5-456E-BDC9-0CA0331503C4}"/>
                    </c:ext>
                  </c:extLst>
                </c:dPt>
                <c:dPt>
                  <c:idx val="6"/>
                  <c:invertIfNegative val="0"/>
                  <c:bubble3D val="0"/>
                  <c:extLst>
                    <c:ext xmlns:c16="http://schemas.microsoft.com/office/drawing/2014/chart" uri="{C3380CC4-5D6E-409C-BE32-E72D297353CC}">
                      <c16:uniqueId val="{00000030-95F5-456E-BDC9-0CA0331503C4}"/>
                    </c:ext>
                  </c:extLst>
                </c:dPt>
                <c:dPt>
                  <c:idx val="9"/>
                  <c:invertIfNegative val="0"/>
                  <c:bubble3D val="0"/>
                  <c:extLst>
                    <c:ext xmlns:c16="http://schemas.microsoft.com/office/drawing/2014/chart" uri="{C3380CC4-5D6E-409C-BE32-E72D297353CC}">
                      <c16:uniqueId val="{00000031-95F5-456E-BDC9-0CA0331503C4}"/>
                    </c:ext>
                  </c:extLst>
                </c:dPt>
                <c:dPt>
                  <c:idx val="12"/>
                  <c:invertIfNegative val="0"/>
                  <c:bubble3D val="0"/>
                  <c:extLst>
                    <c:ext xmlns:c16="http://schemas.microsoft.com/office/drawing/2014/chart" uri="{C3380CC4-5D6E-409C-BE32-E72D297353CC}">
                      <c16:uniqueId val="{00000032-95F5-456E-BDC9-0CA0331503C4}"/>
                    </c:ext>
                  </c:extLst>
                </c:dPt>
                <c:dLbls>
                  <c:dLbl>
                    <c:idx val="18"/>
                    <c:delete val="1"/>
                    <c:extLst>
                      <c:ext uri="{CE6537A1-D6FC-4f65-9D91-7224C49458BB}"/>
                      <c:ext xmlns:c16="http://schemas.microsoft.com/office/drawing/2014/chart" uri="{C3380CC4-5D6E-409C-BE32-E72D297353CC}">
                        <c16:uniqueId val="{00000033-95F5-456E-BDC9-0CA0331503C4}"/>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34-95F5-456E-BDC9-0CA0331503C4}"/>
                  </c:ext>
                </c:extLst>
              </c15:ser>
            </c15:filteredBarSeries>
          </c:ext>
        </c:extLst>
      </c:barChart>
      <c:catAx>
        <c:axId val="803166576"/>
        <c:scaling>
          <c:orientation val="minMax"/>
        </c:scaling>
        <c:delete val="1"/>
        <c:axPos val="t"/>
        <c:numFmt formatCode="General" sourceLinked="1"/>
        <c:majorTickMark val="out"/>
        <c:minorTickMark val="none"/>
        <c:tickLblPos val="nextTo"/>
        <c:crossAx val="803172848"/>
        <c:crosses val="autoZero"/>
        <c:auto val="1"/>
        <c:lblAlgn val="ctr"/>
        <c:lblOffset val="100"/>
        <c:noMultiLvlLbl val="0"/>
      </c:catAx>
      <c:valAx>
        <c:axId val="803172848"/>
        <c:scaling>
          <c:orientation val="maxMin"/>
        </c:scaling>
        <c:delete val="1"/>
        <c:axPos val="l"/>
        <c:numFmt formatCode="0%" sourceLinked="1"/>
        <c:majorTickMark val="out"/>
        <c:minorTickMark val="none"/>
        <c:tickLblPos val="nextTo"/>
        <c:crossAx val="803166576"/>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38141424748731"/>
          <c:y val="0.16408571622025936"/>
          <c:w val="0.4507208363741172"/>
          <c:h val="0.64977913530299236"/>
        </c:manualLayout>
      </c:layout>
      <c:doughnutChart>
        <c:varyColors val="1"/>
        <c:ser>
          <c:idx val="0"/>
          <c:order val="0"/>
          <c:tx>
            <c:strRef>
              <c:f>Arkusz1!$B$1</c:f>
              <c:strCache>
                <c:ptCount val="1"/>
                <c:pt idx="0">
                  <c:v>region</c:v>
                </c:pt>
              </c:strCache>
            </c:strRef>
          </c:tx>
          <c:spPr>
            <a:ln w="6350">
              <a:solidFill>
                <a:schemeClr val="bg1"/>
              </a:solidFill>
            </a:ln>
          </c:spPr>
          <c:dPt>
            <c:idx val="0"/>
            <c:bubble3D val="0"/>
            <c:spPr>
              <a:solidFill>
                <a:srgbClr val="991786"/>
              </a:solidFill>
              <a:ln w="6350">
                <a:solidFill>
                  <a:schemeClr val="bg1"/>
                </a:solidFill>
              </a:ln>
              <a:effectLst/>
            </c:spPr>
            <c:extLst>
              <c:ext xmlns:c16="http://schemas.microsoft.com/office/drawing/2014/chart" uri="{C3380CC4-5D6E-409C-BE32-E72D297353CC}">
                <c16:uniqueId val="{00000001-9D7F-4379-9685-E522885C9E57}"/>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9D7F-4379-9685-E522885C9E57}"/>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9D7F-4379-9685-E522885C9E57}"/>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9D7F-4379-9685-E522885C9E57}"/>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9D7F-4379-9685-E522885C9E57}"/>
              </c:ext>
            </c:extLst>
          </c:dPt>
          <c:dPt>
            <c:idx val="5"/>
            <c:bubble3D val="0"/>
            <c:spPr>
              <a:solidFill>
                <a:srgbClr val="CC9900"/>
              </a:solidFill>
              <a:ln w="6350">
                <a:solidFill>
                  <a:schemeClr val="bg1"/>
                </a:solidFill>
              </a:ln>
              <a:effectLst/>
            </c:spPr>
            <c:extLst>
              <c:ext xmlns:c16="http://schemas.microsoft.com/office/drawing/2014/chart" uri="{C3380CC4-5D6E-409C-BE32-E72D297353CC}">
                <c16:uniqueId val="{0000000B-9D7F-4379-9685-E522885C9E57}"/>
              </c:ext>
            </c:extLst>
          </c:dPt>
          <c:dPt>
            <c:idx val="6"/>
            <c:bubble3D val="0"/>
            <c:spPr>
              <a:solidFill>
                <a:schemeClr val="accent5"/>
              </a:solidFill>
              <a:ln w="6350">
                <a:solidFill>
                  <a:schemeClr val="bg1"/>
                </a:solidFill>
              </a:ln>
              <a:effectLst/>
            </c:spPr>
            <c:extLst>
              <c:ext xmlns:c16="http://schemas.microsoft.com/office/drawing/2014/chart" uri="{C3380CC4-5D6E-409C-BE32-E72D297353CC}">
                <c16:uniqueId val="{0000000D-9D7F-4379-9685-E522885C9E57}"/>
              </c:ext>
            </c:extLst>
          </c:dPt>
          <c:dPt>
            <c:idx val="7"/>
            <c:bubble3D val="0"/>
            <c:spPr>
              <a:solidFill>
                <a:schemeClr val="accent6"/>
              </a:solidFill>
              <a:ln w="6350">
                <a:solidFill>
                  <a:schemeClr val="bg1"/>
                </a:solidFill>
              </a:ln>
            </c:spPr>
            <c:extLst>
              <c:ext xmlns:c16="http://schemas.microsoft.com/office/drawing/2014/chart" uri="{C3380CC4-5D6E-409C-BE32-E72D297353CC}">
                <c16:uniqueId val="{0000000F-9D7F-4379-9685-E522885C9E57}"/>
              </c:ext>
            </c:extLst>
          </c:dPt>
          <c:dPt>
            <c:idx val="8"/>
            <c:bubble3D val="0"/>
            <c:spPr>
              <a:solidFill>
                <a:schemeClr val="tx1"/>
              </a:solidFill>
              <a:ln w="6350">
                <a:solidFill>
                  <a:schemeClr val="bg1"/>
                </a:solidFill>
              </a:ln>
            </c:spPr>
            <c:extLst>
              <c:ext xmlns:c16="http://schemas.microsoft.com/office/drawing/2014/chart" uri="{C3380CC4-5D6E-409C-BE32-E72D297353CC}">
                <c16:uniqueId val="{00000011-9D7F-4379-9685-E522885C9E57}"/>
              </c:ext>
            </c:extLst>
          </c:dPt>
          <c:dLbls>
            <c:dLbl>
              <c:idx val="4"/>
              <c:layout>
                <c:manualLayout>
                  <c:x val="0"/>
                  <c:y val="1.082666252415395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9D7F-4379-9685-E522885C9E57}"/>
                </c:ext>
              </c:extLst>
            </c:dLbl>
            <c:spPr>
              <a:noFill/>
              <a:ln>
                <a:noFill/>
              </a:ln>
              <a:effectLst/>
            </c:spPr>
            <c:txPr>
              <a:bodyPr wrap="square" lIns="38100" tIns="19050" rIns="38100" bIns="19050" anchor="ctr">
                <a:spAutoFit/>
              </a:bodyPr>
              <a:lstStyle/>
              <a:p>
                <a:pPr>
                  <a:defRPr sz="1100">
                    <a:solidFill>
                      <a:schemeClr val="bg1"/>
                    </a:solidFill>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6"/>
                <c:pt idx="0">
                  <c:v>północny</c:v>
                </c:pt>
                <c:pt idx="1">
                  <c:v>wschodni</c:v>
                </c:pt>
                <c:pt idx="2">
                  <c:v>północno - zachodni</c:v>
                </c:pt>
                <c:pt idx="3">
                  <c:v>południowo - zachodni</c:v>
                </c:pt>
                <c:pt idx="4">
                  <c:v>centralny</c:v>
                </c:pt>
                <c:pt idx="5">
                  <c:v>południowy</c:v>
                </c:pt>
              </c:strCache>
            </c:strRef>
          </c:cat>
          <c:val>
            <c:numRef>
              <c:f>Arkusz1!$B$2:$B$7</c:f>
              <c:numCache>
                <c:formatCode>###0%</c:formatCode>
                <c:ptCount val="6"/>
                <c:pt idx="0">
                  <c:v>0.23842364532019705</c:v>
                </c:pt>
                <c:pt idx="1">
                  <c:v>0.15960591133004925</c:v>
                </c:pt>
                <c:pt idx="2">
                  <c:v>0.13300492610837439</c:v>
                </c:pt>
                <c:pt idx="3">
                  <c:v>0.10049261083743842</c:v>
                </c:pt>
                <c:pt idx="4">
                  <c:v>0.22068965517241382</c:v>
                </c:pt>
                <c:pt idx="5">
                  <c:v>0.14778325123152711</c:v>
                </c:pt>
              </c:numCache>
            </c:numRef>
          </c:val>
          <c:extLst>
            <c:ext xmlns:c16="http://schemas.microsoft.com/office/drawing/2014/chart" uri="{C3380CC4-5D6E-409C-BE32-E72D297353CC}">
              <c16:uniqueId val="{00000012-9D7F-4379-9685-E522885C9E57}"/>
            </c:ext>
          </c:extLst>
        </c:ser>
        <c:dLbls>
          <c:showLegendKey val="0"/>
          <c:showVal val="1"/>
          <c:showCatName val="0"/>
          <c:showSerName val="0"/>
          <c:showPercent val="0"/>
          <c:showBubbleSize val="0"/>
          <c:showLeaderLines val="1"/>
        </c:dLbls>
        <c:firstSliceAng val="0"/>
        <c:holeSize val="55"/>
      </c:doughnutChart>
      <c:spPr>
        <a:noFill/>
        <a:ln w="25400">
          <a:noFill/>
        </a:ln>
        <a:effectLst/>
      </c:spPr>
    </c:plotArea>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64245264522657564"/>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1C0D-4D0D-ACFC-EFE26FD477CC}"/>
              </c:ext>
            </c:extLst>
          </c:dPt>
          <c:dPt>
            <c:idx val="3"/>
            <c:invertIfNegative val="0"/>
            <c:bubble3D val="0"/>
            <c:extLst>
              <c:ext xmlns:c16="http://schemas.microsoft.com/office/drawing/2014/chart" uri="{C3380CC4-5D6E-409C-BE32-E72D297353CC}">
                <c16:uniqueId val="{00000001-1C0D-4D0D-ACFC-EFE26FD477CC}"/>
              </c:ext>
            </c:extLst>
          </c:dPt>
          <c:dPt>
            <c:idx val="6"/>
            <c:invertIfNegative val="0"/>
            <c:bubble3D val="0"/>
            <c:extLst>
              <c:ext xmlns:c16="http://schemas.microsoft.com/office/drawing/2014/chart" uri="{C3380CC4-5D6E-409C-BE32-E72D297353CC}">
                <c16:uniqueId val="{00000002-1C0D-4D0D-ACFC-EFE26FD477CC}"/>
              </c:ext>
            </c:extLst>
          </c:dPt>
          <c:dPt>
            <c:idx val="9"/>
            <c:invertIfNegative val="0"/>
            <c:bubble3D val="0"/>
            <c:extLst>
              <c:ext xmlns:c16="http://schemas.microsoft.com/office/drawing/2014/chart" uri="{C3380CC4-5D6E-409C-BE32-E72D297353CC}">
                <c16:uniqueId val="{00000003-1C0D-4D0D-ACFC-EFE26FD477CC}"/>
              </c:ext>
            </c:extLst>
          </c:dPt>
          <c:dPt>
            <c:idx val="12"/>
            <c:invertIfNegative val="0"/>
            <c:bubble3D val="0"/>
            <c:extLst>
              <c:ext xmlns:c16="http://schemas.microsoft.com/office/drawing/2014/chart" uri="{C3380CC4-5D6E-409C-BE32-E72D297353CC}">
                <c16:uniqueId val="{00000004-1C0D-4D0D-ACFC-EFE26FD477CC}"/>
              </c:ext>
            </c:extLst>
          </c:dPt>
          <c:dPt>
            <c:idx val="15"/>
            <c:invertIfNegative val="0"/>
            <c:bubble3D val="0"/>
            <c:extLst>
              <c:ext xmlns:c16="http://schemas.microsoft.com/office/drawing/2014/chart" uri="{C3380CC4-5D6E-409C-BE32-E72D297353CC}">
                <c16:uniqueId val="{00000005-1C0D-4D0D-ACFC-EFE26FD477CC}"/>
              </c:ext>
            </c:extLst>
          </c:dPt>
          <c:dPt>
            <c:idx val="18"/>
            <c:invertIfNegative val="0"/>
            <c:bubble3D val="0"/>
            <c:extLst>
              <c:ext xmlns:c16="http://schemas.microsoft.com/office/drawing/2014/chart" uri="{C3380CC4-5D6E-409C-BE32-E72D297353CC}">
                <c16:uniqueId val="{00000006-1C0D-4D0D-ACFC-EFE26FD477CC}"/>
              </c:ext>
            </c:extLst>
          </c:dPt>
          <c:dPt>
            <c:idx val="21"/>
            <c:invertIfNegative val="0"/>
            <c:bubble3D val="0"/>
            <c:extLst>
              <c:ext xmlns:c16="http://schemas.microsoft.com/office/drawing/2014/chart" uri="{C3380CC4-5D6E-409C-BE32-E72D297353CC}">
                <c16:uniqueId val="{00000007-1C0D-4D0D-ACFC-EFE26FD477CC}"/>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c:formatCode>
                <c:ptCount val="5"/>
                <c:pt idx="0">
                  <c:v>22.750635086047787</c:v>
                </c:pt>
                <c:pt idx="1">
                  <c:v>13.365617267957546</c:v>
                </c:pt>
                <c:pt idx="2">
                  <c:v>14.982144700148565</c:v>
                </c:pt>
                <c:pt idx="3">
                  <c:v>21.160670739300048</c:v>
                </c:pt>
                <c:pt idx="4">
                  <c:v>13.322044298687889</c:v>
                </c:pt>
              </c:numCache>
            </c:numRef>
          </c:val>
          <c:extLst>
            <c:ext xmlns:c16="http://schemas.microsoft.com/office/drawing/2014/chart" uri="{C3380CC4-5D6E-409C-BE32-E72D297353CC}">
              <c16:uniqueId val="{00000008-1C0D-4D0D-ACFC-EFE26FD477CC}"/>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1C0D-4D0D-ACFC-EFE26FD477CC}"/>
              </c:ext>
            </c:extLst>
          </c:dPt>
          <c:dPt>
            <c:idx val="3"/>
            <c:invertIfNegative val="0"/>
            <c:bubble3D val="0"/>
            <c:extLst>
              <c:ext xmlns:c16="http://schemas.microsoft.com/office/drawing/2014/chart" uri="{C3380CC4-5D6E-409C-BE32-E72D297353CC}">
                <c16:uniqueId val="{0000000A-1C0D-4D0D-ACFC-EFE26FD477CC}"/>
              </c:ext>
            </c:extLst>
          </c:dPt>
          <c:dPt>
            <c:idx val="6"/>
            <c:invertIfNegative val="0"/>
            <c:bubble3D val="0"/>
            <c:extLst>
              <c:ext xmlns:c16="http://schemas.microsoft.com/office/drawing/2014/chart" uri="{C3380CC4-5D6E-409C-BE32-E72D297353CC}">
                <c16:uniqueId val="{0000000B-1C0D-4D0D-ACFC-EFE26FD477CC}"/>
              </c:ext>
            </c:extLst>
          </c:dPt>
          <c:dPt>
            <c:idx val="9"/>
            <c:invertIfNegative val="0"/>
            <c:bubble3D val="0"/>
            <c:extLst>
              <c:ext xmlns:c16="http://schemas.microsoft.com/office/drawing/2014/chart" uri="{C3380CC4-5D6E-409C-BE32-E72D297353CC}">
                <c16:uniqueId val="{0000000C-1C0D-4D0D-ACFC-EFE26FD477CC}"/>
              </c:ext>
            </c:extLst>
          </c:dPt>
          <c:dPt>
            <c:idx val="12"/>
            <c:invertIfNegative val="0"/>
            <c:bubble3D val="0"/>
            <c:extLst>
              <c:ext xmlns:c16="http://schemas.microsoft.com/office/drawing/2014/chart" uri="{C3380CC4-5D6E-409C-BE32-E72D297353CC}">
                <c16:uniqueId val="{0000000D-1C0D-4D0D-ACFC-EFE26FD477CC}"/>
              </c:ext>
            </c:extLst>
          </c:dPt>
          <c:dPt>
            <c:idx val="15"/>
            <c:invertIfNegative val="0"/>
            <c:bubble3D val="0"/>
            <c:extLst>
              <c:ext xmlns:c16="http://schemas.microsoft.com/office/drawing/2014/chart" uri="{C3380CC4-5D6E-409C-BE32-E72D297353CC}">
                <c16:uniqueId val="{0000000E-1C0D-4D0D-ACFC-EFE26FD477CC}"/>
              </c:ext>
            </c:extLst>
          </c:dPt>
          <c:dPt>
            <c:idx val="18"/>
            <c:invertIfNegative val="0"/>
            <c:bubble3D val="0"/>
            <c:extLst>
              <c:ext xmlns:c16="http://schemas.microsoft.com/office/drawing/2014/chart" uri="{C3380CC4-5D6E-409C-BE32-E72D297353CC}">
                <c16:uniqueId val="{0000000F-1C0D-4D0D-ACFC-EFE26FD477CC}"/>
              </c:ext>
            </c:extLst>
          </c:dPt>
          <c:dPt>
            <c:idx val="21"/>
            <c:invertIfNegative val="0"/>
            <c:bubble3D val="0"/>
            <c:extLst>
              <c:ext xmlns:c16="http://schemas.microsoft.com/office/drawing/2014/chart" uri="{C3380CC4-5D6E-409C-BE32-E72D297353CC}">
                <c16:uniqueId val="{00000010-1C0D-4D0D-ACFC-EFE26FD477CC}"/>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c:formatCode>
                <c:ptCount val="5"/>
                <c:pt idx="0">
                  <c:v>34.161384761232078</c:v>
                </c:pt>
                <c:pt idx="1">
                  <c:v>36.423496251264211</c:v>
                </c:pt>
                <c:pt idx="2">
                  <c:v>39.421258517831589</c:v>
                </c:pt>
                <c:pt idx="3">
                  <c:v>36.211371603595012</c:v>
                </c:pt>
                <c:pt idx="4">
                  <c:v>29.977586101280806</c:v>
                </c:pt>
              </c:numCache>
            </c:numRef>
          </c:val>
          <c:extLst>
            <c:ext xmlns:c16="http://schemas.microsoft.com/office/drawing/2014/chart" uri="{C3380CC4-5D6E-409C-BE32-E72D297353CC}">
              <c16:uniqueId val="{00000011-1C0D-4D0D-ACFC-EFE26FD477CC}"/>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1C0D-4D0D-ACFC-EFE26FD477CC}"/>
              </c:ext>
            </c:extLst>
          </c:dPt>
          <c:dPt>
            <c:idx val="3"/>
            <c:invertIfNegative val="0"/>
            <c:bubble3D val="0"/>
            <c:extLst>
              <c:ext xmlns:c16="http://schemas.microsoft.com/office/drawing/2014/chart" uri="{C3380CC4-5D6E-409C-BE32-E72D297353CC}">
                <c16:uniqueId val="{00000013-1C0D-4D0D-ACFC-EFE26FD477CC}"/>
              </c:ext>
            </c:extLst>
          </c:dPt>
          <c:dPt>
            <c:idx val="6"/>
            <c:invertIfNegative val="0"/>
            <c:bubble3D val="0"/>
            <c:extLst>
              <c:ext xmlns:c16="http://schemas.microsoft.com/office/drawing/2014/chart" uri="{C3380CC4-5D6E-409C-BE32-E72D297353CC}">
                <c16:uniqueId val="{00000014-1C0D-4D0D-ACFC-EFE26FD477CC}"/>
              </c:ext>
            </c:extLst>
          </c:dPt>
          <c:dPt>
            <c:idx val="9"/>
            <c:invertIfNegative val="0"/>
            <c:bubble3D val="0"/>
            <c:extLst>
              <c:ext xmlns:c16="http://schemas.microsoft.com/office/drawing/2014/chart" uri="{C3380CC4-5D6E-409C-BE32-E72D297353CC}">
                <c16:uniqueId val="{00000015-1C0D-4D0D-ACFC-EFE26FD477CC}"/>
              </c:ext>
            </c:extLst>
          </c:dPt>
          <c:dPt>
            <c:idx val="12"/>
            <c:invertIfNegative val="0"/>
            <c:bubble3D val="0"/>
            <c:extLst>
              <c:ext xmlns:c16="http://schemas.microsoft.com/office/drawing/2014/chart" uri="{C3380CC4-5D6E-409C-BE32-E72D297353CC}">
                <c16:uniqueId val="{00000016-1C0D-4D0D-ACFC-EFE26FD477CC}"/>
              </c:ext>
            </c:extLst>
          </c:dPt>
          <c:dPt>
            <c:idx val="15"/>
            <c:invertIfNegative val="0"/>
            <c:bubble3D val="0"/>
            <c:extLst>
              <c:ext xmlns:c16="http://schemas.microsoft.com/office/drawing/2014/chart" uri="{C3380CC4-5D6E-409C-BE32-E72D297353CC}">
                <c16:uniqueId val="{00000017-1C0D-4D0D-ACFC-EFE26FD477CC}"/>
              </c:ext>
            </c:extLst>
          </c:dPt>
          <c:dPt>
            <c:idx val="18"/>
            <c:invertIfNegative val="0"/>
            <c:bubble3D val="0"/>
            <c:extLst>
              <c:ext xmlns:c16="http://schemas.microsoft.com/office/drawing/2014/chart" uri="{C3380CC4-5D6E-409C-BE32-E72D297353CC}">
                <c16:uniqueId val="{00000018-1C0D-4D0D-ACFC-EFE26FD477CC}"/>
              </c:ext>
            </c:extLst>
          </c:dPt>
          <c:dPt>
            <c:idx val="21"/>
            <c:invertIfNegative val="0"/>
            <c:bubble3D val="0"/>
            <c:extLst>
              <c:ext xmlns:c16="http://schemas.microsoft.com/office/drawing/2014/chart" uri="{C3380CC4-5D6E-409C-BE32-E72D297353CC}">
                <c16:uniqueId val="{00000019-1C0D-4D0D-ACFC-EFE26FD477CC}"/>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Arkusz1!$D$3:$D$7</c:f>
              <c:numCache>
                <c:formatCode>0</c:formatCode>
                <c:ptCount val="5"/>
                <c:pt idx="0">
                  <c:v>42.26464643141157</c:v>
                </c:pt>
                <c:pt idx="1">
                  <c:v>33.445408859557489</c:v>
                </c:pt>
                <c:pt idx="2">
                  <c:v>30.449052435584491</c:v>
                </c:pt>
                <c:pt idx="3">
                  <c:v>28.291075624487515</c:v>
                </c:pt>
                <c:pt idx="4">
                  <c:v>32.415061319739358</c:v>
                </c:pt>
              </c:numCache>
            </c:numRef>
          </c:val>
          <c:extLst>
            <c:ext xmlns:c16="http://schemas.microsoft.com/office/drawing/2014/chart" uri="{C3380CC4-5D6E-409C-BE32-E72D297353CC}">
              <c16:uniqueId val="{0000001A-1C0D-4D0D-ACFC-EFE26FD477CC}"/>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1C0D-4D0D-ACFC-EFE26FD477CC}"/>
              </c:ext>
            </c:extLst>
          </c:dPt>
          <c:dPt>
            <c:idx val="3"/>
            <c:invertIfNegative val="0"/>
            <c:bubble3D val="0"/>
            <c:extLst>
              <c:ext xmlns:c16="http://schemas.microsoft.com/office/drawing/2014/chart" uri="{C3380CC4-5D6E-409C-BE32-E72D297353CC}">
                <c16:uniqueId val="{0000001C-1C0D-4D0D-ACFC-EFE26FD477CC}"/>
              </c:ext>
            </c:extLst>
          </c:dPt>
          <c:dPt>
            <c:idx val="6"/>
            <c:invertIfNegative val="0"/>
            <c:bubble3D val="0"/>
            <c:extLst>
              <c:ext xmlns:c16="http://schemas.microsoft.com/office/drawing/2014/chart" uri="{C3380CC4-5D6E-409C-BE32-E72D297353CC}">
                <c16:uniqueId val="{0000001D-1C0D-4D0D-ACFC-EFE26FD477CC}"/>
              </c:ext>
            </c:extLst>
          </c:dPt>
          <c:dPt>
            <c:idx val="9"/>
            <c:invertIfNegative val="0"/>
            <c:bubble3D val="0"/>
            <c:extLst>
              <c:ext xmlns:c16="http://schemas.microsoft.com/office/drawing/2014/chart" uri="{C3380CC4-5D6E-409C-BE32-E72D297353CC}">
                <c16:uniqueId val="{0000001E-1C0D-4D0D-ACFC-EFE26FD477CC}"/>
              </c:ext>
            </c:extLst>
          </c:dPt>
          <c:dPt>
            <c:idx val="12"/>
            <c:invertIfNegative val="0"/>
            <c:bubble3D val="0"/>
            <c:extLst>
              <c:ext xmlns:c16="http://schemas.microsoft.com/office/drawing/2014/chart" uri="{C3380CC4-5D6E-409C-BE32-E72D297353CC}">
                <c16:uniqueId val="{0000001F-1C0D-4D0D-ACFC-EFE26FD477CC}"/>
              </c:ext>
            </c:extLst>
          </c:dPt>
          <c:dPt>
            <c:idx val="15"/>
            <c:invertIfNegative val="0"/>
            <c:bubble3D val="0"/>
            <c:extLst>
              <c:ext xmlns:c16="http://schemas.microsoft.com/office/drawing/2014/chart" uri="{C3380CC4-5D6E-409C-BE32-E72D297353CC}">
                <c16:uniqueId val="{00000020-1C0D-4D0D-ACFC-EFE26FD477CC}"/>
              </c:ext>
            </c:extLst>
          </c:dPt>
          <c:dPt>
            <c:idx val="18"/>
            <c:invertIfNegative val="0"/>
            <c:bubble3D val="0"/>
            <c:extLst>
              <c:ext xmlns:c16="http://schemas.microsoft.com/office/drawing/2014/chart" uri="{C3380CC4-5D6E-409C-BE32-E72D297353CC}">
                <c16:uniqueId val="{00000021-1C0D-4D0D-ACFC-EFE26FD477CC}"/>
              </c:ext>
            </c:extLst>
          </c:dPt>
          <c:dPt>
            <c:idx val="21"/>
            <c:invertIfNegative val="0"/>
            <c:bubble3D val="0"/>
            <c:extLst>
              <c:ext xmlns:c16="http://schemas.microsoft.com/office/drawing/2014/chart" uri="{C3380CC4-5D6E-409C-BE32-E72D297353CC}">
                <c16:uniqueId val="{00000022-1C0D-4D0D-ACFC-EFE26FD477CC}"/>
              </c:ext>
            </c:extLst>
          </c:dPt>
          <c:dLbls>
            <c:dLbl>
              <c:idx val="0"/>
              <c:spPr>
                <a:noFill/>
                <a:ln>
                  <a:noFill/>
                </a:ln>
                <a:effectLst/>
              </c:spPr>
              <c:txPr>
                <a:bodyPr wrap="square" lIns="38100" tIns="19050" rIns="38100" bIns="19050" anchor="ctr">
                  <a:spAutoFit/>
                </a:bodyPr>
                <a:lstStyle/>
                <a:p>
                  <a:pPr>
                    <a:defRPr>
                      <a:solidFill>
                        <a:schemeClr val="tx1"/>
                      </a:solidFill>
                    </a:defRPr>
                  </a:pPr>
                  <a:endParaRPr lang="pl-PL"/>
                </a:p>
              </c:txPr>
              <c:dLblPos val="ctr"/>
              <c:showLegendKey val="0"/>
              <c:showVal val="1"/>
              <c:showCatName val="0"/>
              <c:showSerName val="0"/>
              <c:showPercent val="0"/>
              <c:showBubbleSize val="0"/>
              <c:extLst>
                <c:ext xmlns:c16="http://schemas.microsoft.com/office/drawing/2014/chart" uri="{C3380CC4-5D6E-409C-BE32-E72D297353CC}">
                  <c16:uniqueId val="{0000001B-1C0D-4D0D-ACFC-EFE26FD477CC}"/>
                </c:ext>
              </c:extLst>
            </c:dLbl>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Arkusz1!$E$3:$E$7</c:f>
              <c:numCache>
                <c:formatCode>0</c:formatCode>
                <c:ptCount val="5"/>
                <c:pt idx="0">
                  <c:v>0.82333372130857696</c:v>
                </c:pt>
                <c:pt idx="1">
                  <c:v>16.765477621220754</c:v>
                </c:pt>
                <c:pt idx="2">
                  <c:v>14.786829405219065</c:v>
                </c:pt>
                <c:pt idx="3">
                  <c:v>13.707115523010257</c:v>
                </c:pt>
                <c:pt idx="4">
                  <c:v>21.61243444620834</c:v>
                </c:pt>
              </c:numCache>
            </c:numRef>
          </c:val>
          <c:extLst>
            <c:ext xmlns:c16="http://schemas.microsoft.com/office/drawing/2014/chart" uri="{C3380CC4-5D6E-409C-BE32-E72D297353CC}">
              <c16:uniqueId val="{00000026-1C0D-4D0D-ACFC-EFE26FD477CC}"/>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4"/>
              <c:layout>
                <c:manualLayout>
                  <c:x val="0"/>
                  <c:y val="4.6242202090076411E-3"/>
                </c:manualLayout>
              </c:layout>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1C0D-4D0D-ACFC-EFE26FD477CC}"/>
                </c:ext>
              </c:extLst>
            </c:dLbl>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Arkusz1!$F$3:$F$7</c:f>
              <c:numCache>
                <c:formatCode>General</c:formatCode>
                <c:ptCount val="5"/>
                <c:pt idx="2" formatCode="0.0">
                  <c:v>0.36071494121624648</c:v>
                </c:pt>
                <c:pt idx="3" formatCode="0">
                  <c:v>0.62976650960717162</c:v>
                </c:pt>
                <c:pt idx="4" formatCode="0">
                  <c:v>2.6728738340837355</c:v>
                </c:pt>
              </c:numCache>
            </c:numRef>
          </c:val>
          <c:extLst>
            <c:ext xmlns:c16="http://schemas.microsoft.com/office/drawing/2014/chart" uri="{C3380CC4-5D6E-409C-BE32-E72D297353CC}">
              <c16:uniqueId val="{0000002A-1C0D-4D0D-ACFC-EFE26FD477CC}"/>
            </c:ext>
          </c:extLst>
        </c:ser>
        <c:dLbls>
          <c:dLblPos val="ctr"/>
          <c:showLegendKey val="0"/>
          <c:showVal val="1"/>
          <c:showCatName val="0"/>
          <c:showSerName val="0"/>
          <c:showPercent val="0"/>
          <c:showBubbleSize val="0"/>
        </c:dLbls>
        <c:gapWidth val="24"/>
        <c:overlap val="100"/>
        <c:axId val="803173240"/>
        <c:axId val="803162656"/>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1C0D-4D0D-ACFC-EFE26FD477CC}"/>
                    </c:ext>
                  </c:extLst>
                </c:dPt>
                <c:dPt>
                  <c:idx val="1"/>
                  <c:invertIfNegative val="0"/>
                  <c:bubble3D val="0"/>
                  <c:extLst>
                    <c:ext xmlns:c16="http://schemas.microsoft.com/office/drawing/2014/chart" uri="{C3380CC4-5D6E-409C-BE32-E72D297353CC}">
                      <c16:uniqueId val="{0000002C-1C0D-4D0D-ACFC-EFE26FD477CC}"/>
                    </c:ext>
                  </c:extLst>
                </c:dPt>
                <c:dPt>
                  <c:idx val="2"/>
                  <c:invertIfNegative val="0"/>
                  <c:bubble3D val="0"/>
                  <c:extLst>
                    <c:ext xmlns:c16="http://schemas.microsoft.com/office/drawing/2014/chart" uri="{C3380CC4-5D6E-409C-BE32-E72D297353CC}">
                      <c16:uniqueId val="{0000002D-1C0D-4D0D-ACFC-EFE26FD477CC}"/>
                    </c:ext>
                  </c:extLst>
                </c:dPt>
                <c:dPt>
                  <c:idx val="3"/>
                  <c:invertIfNegative val="0"/>
                  <c:bubble3D val="0"/>
                  <c:extLst>
                    <c:ext xmlns:c16="http://schemas.microsoft.com/office/drawing/2014/chart" uri="{C3380CC4-5D6E-409C-BE32-E72D297353CC}">
                      <c16:uniqueId val="{0000002E-1C0D-4D0D-ACFC-EFE26FD477CC}"/>
                    </c:ext>
                  </c:extLst>
                </c:dPt>
                <c:dPt>
                  <c:idx val="4"/>
                  <c:invertIfNegative val="0"/>
                  <c:bubble3D val="0"/>
                  <c:extLst>
                    <c:ext xmlns:c16="http://schemas.microsoft.com/office/drawing/2014/chart" uri="{C3380CC4-5D6E-409C-BE32-E72D297353CC}">
                      <c16:uniqueId val="{0000002F-1C0D-4D0D-ACFC-EFE26FD477CC}"/>
                    </c:ext>
                  </c:extLst>
                </c:dPt>
                <c:dPt>
                  <c:idx val="6"/>
                  <c:invertIfNegative val="0"/>
                  <c:bubble3D val="0"/>
                  <c:extLst>
                    <c:ext xmlns:c16="http://schemas.microsoft.com/office/drawing/2014/chart" uri="{C3380CC4-5D6E-409C-BE32-E72D297353CC}">
                      <c16:uniqueId val="{00000030-1C0D-4D0D-ACFC-EFE26FD477CC}"/>
                    </c:ext>
                  </c:extLst>
                </c:dPt>
                <c:dPt>
                  <c:idx val="9"/>
                  <c:invertIfNegative val="0"/>
                  <c:bubble3D val="0"/>
                  <c:extLst>
                    <c:ext xmlns:c16="http://schemas.microsoft.com/office/drawing/2014/chart" uri="{C3380CC4-5D6E-409C-BE32-E72D297353CC}">
                      <c16:uniqueId val="{00000031-1C0D-4D0D-ACFC-EFE26FD477CC}"/>
                    </c:ext>
                  </c:extLst>
                </c:dPt>
                <c:dPt>
                  <c:idx val="12"/>
                  <c:invertIfNegative val="0"/>
                  <c:bubble3D val="0"/>
                  <c:extLst>
                    <c:ext xmlns:c16="http://schemas.microsoft.com/office/drawing/2014/chart" uri="{C3380CC4-5D6E-409C-BE32-E72D297353CC}">
                      <c16:uniqueId val="{00000032-1C0D-4D0D-ACFC-EFE26FD477CC}"/>
                    </c:ext>
                  </c:extLst>
                </c:dPt>
                <c:dLbls>
                  <c:dLbl>
                    <c:idx val="18"/>
                    <c:delete val="1"/>
                    <c:extLst>
                      <c:ext uri="{CE6537A1-D6FC-4f65-9D91-7224C49458BB}"/>
                      <c:ext xmlns:c16="http://schemas.microsoft.com/office/drawing/2014/chart" uri="{C3380CC4-5D6E-409C-BE32-E72D297353CC}">
                        <c16:uniqueId val="{00000033-1C0D-4D0D-ACFC-EFE26FD477CC}"/>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34-1C0D-4D0D-ACFC-EFE26FD477CC}"/>
                  </c:ext>
                </c:extLst>
              </c15:ser>
            </c15:filteredBarSeries>
          </c:ext>
        </c:extLst>
      </c:barChart>
      <c:catAx>
        <c:axId val="803173240"/>
        <c:scaling>
          <c:orientation val="minMax"/>
        </c:scaling>
        <c:delete val="1"/>
        <c:axPos val="t"/>
        <c:numFmt formatCode="General" sourceLinked="1"/>
        <c:majorTickMark val="out"/>
        <c:minorTickMark val="none"/>
        <c:tickLblPos val="nextTo"/>
        <c:crossAx val="803162656"/>
        <c:crosses val="autoZero"/>
        <c:auto val="1"/>
        <c:lblAlgn val="ctr"/>
        <c:lblOffset val="100"/>
        <c:noMultiLvlLbl val="0"/>
      </c:catAx>
      <c:valAx>
        <c:axId val="803162656"/>
        <c:scaling>
          <c:orientation val="maxMin"/>
        </c:scaling>
        <c:delete val="1"/>
        <c:axPos val="l"/>
        <c:numFmt formatCode="0%" sourceLinked="1"/>
        <c:majorTickMark val="out"/>
        <c:minorTickMark val="none"/>
        <c:tickLblPos val="nextTo"/>
        <c:crossAx val="803173240"/>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64245264522657564"/>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FB99-41DB-811C-FF3775242A5E}"/>
              </c:ext>
            </c:extLst>
          </c:dPt>
          <c:dPt>
            <c:idx val="3"/>
            <c:invertIfNegative val="0"/>
            <c:bubble3D val="0"/>
            <c:extLst>
              <c:ext xmlns:c16="http://schemas.microsoft.com/office/drawing/2014/chart" uri="{C3380CC4-5D6E-409C-BE32-E72D297353CC}">
                <c16:uniqueId val="{00000001-FB99-41DB-811C-FF3775242A5E}"/>
              </c:ext>
            </c:extLst>
          </c:dPt>
          <c:dPt>
            <c:idx val="6"/>
            <c:invertIfNegative val="0"/>
            <c:bubble3D val="0"/>
            <c:extLst>
              <c:ext xmlns:c16="http://schemas.microsoft.com/office/drawing/2014/chart" uri="{C3380CC4-5D6E-409C-BE32-E72D297353CC}">
                <c16:uniqueId val="{00000002-FB99-41DB-811C-FF3775242A5E}"/>
              </c:ext>
            </c:extLst>
          </c:dPt>
          <c:dPt>
            <c:idx val="9"/>
            <c:invertIfNegative val="0"/>
            <c:bubble3D val="0"/>
            <c:extLst>
              <c:ext xmlns:c16="http://schemas.microsoft.com/office/drawing/2014/chart" uri="{C3380CC4-5D6E-409C-BE32-E72D297353CC}">
                <c16:uniqueId val="{00000003-FB99-41DB-811C-FF3775242A5E}"/>
              </c:ext>
            </c:extLst>
          </c:dPt>
          <c:dPt>
            <c:idx val="12"/>
            <c:invertIfNegative val="0"/>
            <c:bubble3D val="0"/>
            <c:extLst>
              <c:ext xmlns:c16="http://schemas.microsoft.com/office/drawing/2014/chart" uri="{C3380CC4-5D6E-409C-BE32-E72D297353CC}">
                <c16:uniqueId val="{00000004-FB99-41DB-811C-FF3775242A5E}"/>
              </c:ext>
            </c:extLst>
          </c:dPt>
          <c:dPt>
            <c:idx val="15"/>
            <c:invertIfNegative val="0"/>
            <c:bubble3D val="0"/>
            <c:extLst>
              <c:ext xmlns:c16="http://schemas.microsoft.com/office/drawing/2014/chart" uri="{C3380CC4-5D6E-409C-BE32-E72D297353CC}">
                <c16:uniqueId val="{00000005-FB99-41DB-811C-FF3775242A5E}"/>
              </c:ext>
            </c:extLst>
          </c:dPt>
          <c:dPt>
            <c:idx val="18"/>
            <c:invertIfNegative val="0"/>
            <c:bubble3D val="0"/>
            <c:extLst>
              <c:ext xmlns:c16="http://schemas.microsoft.com/office/drawing/2014/chart" uri="{C3380CC4-5D6E-409C-BE32-E72D297353CC}">
                <c16:uniqueId val="{00000006-FB99-41DB-811C-FF3775242A5E}"/>
              </c:ext>
            </c:extLst>
          </c:dPt>
          <c:dPt>
            <c:idx val="21"/>
            <c:invertIfNegative val="0"/>
            <c:bubble3D val="0"/>
            <c:extLst>
              <c:ext xmlns:c16="http://schemas.microsoft.com/office/drawing/2014/chart" uri="{C3380CC4-5D6E-409C-BE32-E72D297353CC}">
                <c16:uniqueId val="{00000007-FB99-41DB-811C-FF3775242A5E}"/>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c:formatCode>
                <c:ptCount val="5"/>
                <c:pt idx="0">
                  <c:v>27.996388662276857</c:v>
                </c:pt>
                <c:pt idx="1">
                  <c:v>32.694204140798703</c:v>
                </c:pt>
                <c:pt idx="2">
                  <c:v>26.223023074221853</c:v>
                </c:pt>
                <c:pt idx="3">
                  <c:v>28.965721458821413</c:v>
                </c:pt>
                <c:pt idx="4">
                  <c:v>39.478630348842941</c:v>
                </c:pt>
              </c:numCache>
            </c:numRef>
          </c:val>
          <c:extLst>
            <c:ext xmlns:c16="http://schemas.microsoft.com/office/drawing/2014/chart" uri="{C3380CC4-5D6E-409C-BE32-E72D297353CC}">
              <c16:uniqueId val="{00000008-FB99-41DB-811C-FF3775242A5E}"/>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FB99-41DB-811C-FF3775242A5E}"/>
              </c:ext>
            </c:extLst>
          </c:dPt>
          <c:dPt>
            <c:idx val="3"/>
            <c:invertIfNegative val="0"/>
            <c:bubble3D val="0"/>
            <c:extLst>
              <c:ext xmlns:c16="http://schemas.microsoft.com/office/drawing/2014/chart" uri="{C3380CC4-5D6E-409C-BE32-E72D297353CC}">
                <c16:uniqueId val="{0000000A-FB99-41DB-811C-FF3775242A5E}"/>
              </c:ext>
            </c:extLst>
          </c:dPt>
          <c:dPt>
            <c:idx val="6"/>
            <c:invertIfNegative val="0"/>
            <c:bubble3D val="0"/>
            <c:extLst>
              <c:ext xmlns:c16="http://schemas.microsoft.com/office/drawing/2014/chart" uri="{C3380CC4-5D6E-409C-BE32-E72D297353CC}">
                <c16:uniqueId val="{0000000B-FB99-41DB-811C-FF3775242A5E}"/>
              </c:ext>
            </c:extLst>
          </c:dPt>
          <c:dPt>
            <c:idx val="9"/>
            <c:invertIfNegative val="0"/>
            <c:bubble3D val="0"/>
            <c:extLst>
              <c:ext xmlns:c16="http://schemas.microsoft.com/office/drawing/2014/chart" uri="{C3380CC4-5D6E-409C-BE32-E72D297353CC}">
                <c16:uniqueId val="{0000000C-FB99-41DB-811C-FF3775242A5E}"/>
              </c:ext>
            </c:extLst>
          </c:dPt>
          <c:dPt>
            <c:idx val="12"/>
            <c:invertIfNegative val="0"/>
            <c:bubble3D val="0"/>
            <c:extLst>
              <c:ext xmlns:c16="http://schemas.microsoft.com/office/drawing/2014/chart" uri="{C3380CC4-5D6E-409C-BE32-E72D297353CC}">
                <c16:uniqueId val="{0000000D-FB99-41DB-811C-FF3775242A5E}"/>
              </c:ext>
            </c:extLst>
          </c:dPt>
          <c:dPt>
            <c:idx val="15"/>
            <c:invertIfNegative val="0"/>
            <c:bubble3D val="0"/>
            <c:extLst>
              <c:ext xmlns:c16="http://schemas.microsoft.com/office/drawing/2014/chart" uri="{C3380CC4-5D6E-409C-BE32-E72D297353CC}">
                <c16:uniqueId val="{0000000E-FB99-41DB-811C-FF3775242A5E}"/>
              </c:ext>
            </c:extLst>
          </c:dPt>
          <c:dPt>
            <c:idx val="18"/>
            <c:invertIfNegative val="0"/>
            <c:bubble3D val="0"/>
            <c:extLst>
              <c:ext xmlns:c16="http://schemas.microsoft.com/office/drawing/2014/chart" uri="{C3380CC4-5D6E-409C-BE32-E72D297353CC}">
                <c16:uniqueId val="{0000000F-FB99-41DB-811C-FF3775242A5E}"/>
              </c:ext>
            </c:extLst>
          </c:dPt>
          <c:dPt>
            <c:idx val="21"/>
            <c:invertIfNegative val="0"/>
            <c:bubble3D val="0"/>
            <c:extLst>
              <c:ext xmlns:c16="http://schemas.microsoft.com/office/drawing/2014/chart" uri="{C3380CC4-5D6E-409C-BE32-E72D297353CC}">
                <c16:uniqueId val="{00000010-FB99-41DB-811C-FF3775242A5E}"/>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c:formatCode>
                <c:ptCount val="5"/>
                <c:pt idx="0">
                  <c:v>29.3009109200061</c:v>
                </c:pt>
                <c:pt idx="1">
                  <c:v>22.683974509540167</c:v>
                </c:pt>
                <c:pt idx="2">
                  <c:v>31.884962716156085</c:v>
                </c:pt>
                <c:pt idx="3">
                  <c:v>29.896613668411518</c:v>
                </c:pt>
                <c:pt idx="4">
                  <c:v>29.834760927875347</c:v>
                </c:pt>
              </c:numCache>
            </c:numRef>
          </c:val>
          <c:extLst>
            <c:ext xmlns:c16="http://schemas.microsoft.com/office/drawing/2014/chart" uri="{C3380CC4-5D6E-409C-BE32-E72D297353CC}">
              <c16:uniqueId val="{00000011-FB99-41DB-811C-FF3775242A5E}"/>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FB99-41DB-811C-FF3775242A5E}"/>
              </c:ext>
            </c:extLst>
          </c:dPt>
          <c:dPt>
            <c:idx val="3"/>
            <c:invertIfNegative val="0"/>
            <c:bubble3D val="0"/>
            <c:extLst>
              <c:ext xmlns:c16="http://schemas.microsoft.com/office/drawing/2014/chart" uri="{C3380CC4-5D6E-409C-BE32-E72D297353CC}">
                <c16:uniqueId val="{00000013-FB99-41DB-811C-FF3775242A5E}"/>
              </c:ext>
            </c:extLst>
          </c:dPt>
          <c:dPt>
            <c:idx val="6"/>
            <c:invertIfNegative val="0"/>
            <c:bubble3D val="0"/>
            <c:extLst>
              <c:ext xmlns:c16="http://schemas.microsoft.com/office/drawing/2014/chart" uri="{C3380CC4-5D6E-409C-BE32-E72D297353CC}">
                <c16:uniqueId val="{00000014-FB99-41DB-811C-FF3775242A5E}"/>
              </c:ext>
            </c:extLst>
          </c:dPt>
          <c:dPt>
            <c:idx val="9"/>
            <c:invertIfNegative val="0"/>
            <c:bubble3D val="0"/>
            <c:extLst>
              <c:ext xmlns:c16="http://schemas.microsoft.com/office/drawing/2014/chart" uri="{C3380CC4-5D6E-409C-BE32-E72D297353CC}">
                <c16:uniqueId val="{00000015-FB99-41DB-811C-FF3775242A5E}"/>
              </c:ext>
            </c:extLst>
          </c:dPt>
          <c:dPt>
            <c:idx val="12"/>
            <c:invertIfNegative val="0"/>
            <c:bubble3D val="0"/>
            <c:extLst>
              <c:ext xmlns:c16="http://schemas.microsoft.com/office/drawing/2014/chart" uri="{C3380CC4-5D6E-409C-BE32-E72D297353CC}">
                <c16:uniqueId val="{00000016-FB99-41DB-811C-FF3775242A5E}"/>
              </c:ext>
            </c:extLst>
          </c:dPt>
          <c:dPt>
            <c:idx val="15"/>
            <c:invertIfNegative val="0"/>
            <c:bubble3D val="0"/>
            <c:extLst>
              <c:ext xmlns:c16="http://schemas.microsoft.com/office/drawing/2014/chart" uri="{C3380CC4-5D6E-409C-BE32-E72D297353CC}">
                <c16:uniqueId val="{00000017-FB99-41DB-811C-FF3775242A5E}"/>
              </c:ext>
            </c:extLst>
          </c:dPt>
          <c:dPt>
            <c:idx val="18"/>
            <c:invertIfNegative val="0"/>
            <c:bubble3D val="0"/>
            <c:extLst>
              <c:ext xmlns:c16="http://schemas.microsoft.com/office/drawing/2014/chart" uri="{C3380CC4-5D6E-409C-BE32-E72D297353CC}">
                <c16:uniqueId val="{00000018-FB99-41DB-811C-FF3775242A5E}"/>
              </c:ext>
            </c:extLst>
          </c:dPt>
          <c:dPt>
            <c:idx val="21"/>
            <c:invertIfNegative val="0"/>
            <c:bubble3D val="0"/>
            <c:extLst>
              <c:ext xmlns:c16="http://schemas.microsoft.com/office/drawing/2014/chart" uri="{C3380CC4-5D6E-409C-BE32-E72D297353CC}">
                <c16:uniqueId val="{00000019-FB99-41DB-811C-FF3775242A5E}"/>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Arkusz1!$D$3:$D$7</c:f>
              <c:numCache>
                <c:formatCode>0</c:formatCode>
                <c:ptCount val="5"/>
                <c:pt idx="0">
                  <c:v>25.835364508669599</c:v>
                </c:pt>
                <c:pt idx="1">
                  <c:v>25.325549253094199</c:v>
                </c:pt>
                <c:pt idx="2">
                  <c:v>24.7185050069372</c:v>
                </c:pt>
                <c:pt idx="3">
                  <c:v>20.480904771223209</c:v>
                </c:pt>
                <c:pt idx="4">
                  <c:v>14.526555536438851</c:v>
                </c:pt>
              </c:numCache>
            </c:numRef>
          </c:val>
          <c:extLst>
            <c:ext xmlns:c16="http://schemas.microsoft.com/office/drawing/2014/chart" uri="{C3380CC4-5D6E-409C-BE32-E72D297353CC}">
              <c16:uniqueId val="{0000001A-FB99-41DB-811C-FF3775242A5E}"/>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FB99-41DB-811C-FF3775242A5E}"/>
              </c:ext>
            </c:extLst>
          </c:dPt>
          <c:dPt>
            <c:idx val="3"/>
            <c:invertIfNegative val="0"/>
            <c:bubble3D val="0"/>
            <c:extLst>
              <c:ext xmlns:c16="http://schemas.microsoft.com/office/drawing/2014/chart" uri="{C3380CC4-5D6E-409C-BE32-E72D297353CC}">
                <c16:uniqueId val="{0000001C-FB99-41DB-811C-FF3775242A5E}"/>
              </c:ext>
            </c:extLst>
          </c:dPt>
          <c:dPt>
            <c:idx val="6"/>
            <c:invertIfNegative val="0"/>
            <c:bubble3D val="0"/>
            <c:extLst>
              <c:ext xmlns:c16="http://schemas.microsoft.com/office/drawing/2014/chart" uri="{C3380CC4-5D6E-409C-BE32-E72D297353CC}">
                <c16:uniqueId val="{0000001D-FB99-41DB-811C-FF3775242A5E}"/>
              </c:ext>
            </c:extLst>
          </c:dPt>
          <c:dPt>
            <c:idx val="9"/>
            <c:invertIfNegative val="0"/>
            <c:bubble3D val="0"/>
            <c:extLst>
              <c:ext xmlns:c16="http://schemas.microsoft.com/office/drawing/2014/chart" uri="{C3380CC4-5D6E-409C-BE32-E72D297353CC}">
                <c16:uniqueId val="{0000001E-FB99-41DB-811C-FF3775242A5E}"/>
              </c:ext>
            </c:extLst>
          </c:dPt>
          <c:dPt>
            <c:idx val="12"/>
            <c:invertIfNegative val="0"/>
            <c:bubble3D val="0"/>
            <c:extLst>
              <c:ext xmlns:c16="http://schemas.microsoft.com/office/drawing/2014/chart" uri="{C3380CC4-5D6E-409C-BE32-E72D297353CC}">
                <c16:uniqueId val="{0000001F-FB99-41DB-811C-FF3775242A5E}"/>
              </c:ext>
            </c:extLst>
          </c:dPt>
          <c:dPt>
            <c:idx val="15"/>
            <c:invertIfNegative val="0"/>
            <c:bubble3D val="0"/>
            <c:extLst>
              <c:ext xmlns:c16="http://schemas.microsoft.com/office/drawing/2014/chart" uri="{C3380CC4-5D6E-409C-BE32-E72D297353CC}">
                <c16:uniqueId val="{00000020-FB99-41DB-811C-FF3775242A5E}"/>
              </c:ext>
            </c:extLst>
          </c:dPt>
          <c:dPt>
            <c:idx val="18"/>
            <c:invertIfNegative val="0"/>
            <c:bubble3D val="0"/>
            <c:extLst>
              <c:ext xmlns:c16="http://schemas.microsoft.com/office/drawing/2014/chart" uri="{C3380CC4-5D6E-409C-BE32-E72D297353CC}">
                <c16:uniqueId val="{00000021-FB99-41DB-811C-FF3775242A5E}"/>
              </c:ext>
            </c:extLst>
          </c:dPt>
          <c:dPt>
            <c:idx val="21"/>
            <c:invertIfNegative val="0"/>
            <c:bubble3D val="0"/>
            <c:extLst>
              <c:ext xmlns:c16="http://schemas.microsoft.com/office/drawing/2014/chart" uri="{C3380CC4-5D6E-409C-BE32-E72D297353CC}">
                <c16:uniqueId val="{00000022-FB99-41DB-811C-FF3775242A5E}"/>
              </c:ext>
            </c:extLst>
          </c:dPt>
          <c:dLbls>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Arkusz1!$E$3:$E$7</c:f>
              <c:numCache>
                <c:formatCode>0</c:formatCode>
                <c:ptCount val="5"/>
                <c:pt idx="0">
                  <c:v>16.867335909047458</c:v>
                </c:pt>
                <c:pt idx="1">
                  <c:v>18.950440319746217</c:v>
                </c:pt>
                <c:pt idx="2">
                  <c:v>15.184500659483529</c:v>
                </c:pt>
                <c:pt idx="3">
                  <c:v>19.914660092637614</c:v>
                </c:pt>
                <c:pt idx="4">
                  <c:v>12.507558018573873</c:v>
                </c:pt>
              </c:numCache>
            </c:numRef>
          </c:val>
          <c:extLst>
            <c:ext xmlns:c16="http://schemas.microsoft.com/office/drawing/2014/chart" uri="{C3380CC4-5D6E-409C-BE32-E72D297353CC}">
              <c16:uniqueId val="{00000026-FB99-41DB-811C-FF3775242A5E}"/>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27-FB99-41DB-811C-FF3775242A5E}"/>
                </c:ext>
              </c:extLst>
            </c:dLbl>
            <c:dLbl>
              <c:idx val="2"/>
              <c:layout>
                <c:manualLayout>
                  <c:x val="0"/>
                  <c:y val="-2.302788841720224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26FC-4F86-A5C9-96F2F37CD82C}"/>
                </c:ext>
              </c:extLst>
            </c:dLbl>
            <c:dLbl>
              <c:idx val="3"/>
              <c:layout>
                <c:manualLayout>
                  <c:x val="-8.0321285140562988E-3"/>
                  <c:y val="-2.310762890742056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FB99-41DB-811C-FF3775242A5E}"/>
                </c:ext>
              </c:extLst>
            </c:dLbl>
            <c:dLbl>
              <c:idx val="4"/>
              <c:layout>
                <c:manualLayout>
                  <c:x val="0"/>
                  <c:y val="1.7451879891159693E-3"/>
                </c:manualLayout>
              </c:layout>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FB99-41DB-811C-FF3775242A5E}"/>
                </c:ext>
              </c:extLst>
            </c:dLbl>
            <c:spPr>
              <a:noFill/>
              <a:ln>
                <a:noFill/>
              </a:ln>
              <a:effectLst/>
            </c:sp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Arkusz1!$F$3:$F$7</c:f>
              <c:numCache>
                <c:formatCode>0.0</c:formatCode>
                <c:ptCount val="5"/>
                <c:pt idx="1">
                  <c:v>0.34583177682072058</c:v>
                </c:pt>
                <c:pt idx="2" formatCode="0">
                  <c:v>1.9890085432012705</c:v>
                </c:pt>
                <c:pt idx="3" formatCode="0">
                  <c:v>0.74210000890624772</c:v>
                </c:pt>
                <c:pt idx="4" formatCode="0">
                  <c:v>3.6524951682690965</c:v>
                </c:pt>
              </c:numCache>
            </c:numRef>
          </c:val>
          <c:extLst>
            <c:ext xmlns:c16="http://schemas.microsoft.com/office/drawing/2014/chart" uri="{C3380CC4-5D6E-409C-BE32-E72D297353CC}">
              <c16:uniqueId val="{0000002A-FB99-41DB-811C-FF3775242A5E}"/>
            </c:ext>
          </c:extLst>
        </c:ser>
        <c:dLbls>
          <c:dLblPos val="ctr"/>
          <c:showLegendKey val="0"/>
          <c:showVal val="1"/>
          <c:showCatName val="0"/>
          <c:showSerName val="0"/>
          <c:showPercent val="0"/>
          <c:showBubbleSize val="0"/>
        </c:dLbls>
        <c:gapWidth val="24"/>
        <c:overlap val="100"/>
        <c:axId val="803163048"/>
        <c:axId val="803167752"/>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FB99-41DB-811C-FF3775242A5E}"/>
                    </c:ext>
                  </c:extLst>
                </c:dPt>
                <c:dPt>
                  <c:idx val="1"/>
                  <c:invertIfNegative val="0"/>
                  <c:bubble3D val="0"/>
                  <c:extLst>
                    <c:ext xmlns:c16="http://schemas.microsoft.com/office/drawing/2014/chart" uri="{C3380CC4-5D6E-409C-BE32-E72D297353CC}">
                      <c16:uniqueId val="{0000002C-FB99-41DB-811C-FF3775242A5E}"/>
                    </c:ext>
                  </c:extLst>
                </c:dPt>
                <c:dPt>
                  <c:idx val="2"/>
                  <c:invertIfNegative val="0"/>
                  <c:bubble3D val="0"/>
                  <c:extLst>
                    <c:ext xmlns:c16="http://schemas.microsoft.com/office/drawing/2014/chart" uri="{C3380CC4-5D6E-409C-BE32-E72D297353CC}">
                      <c16:uniqueId val="{0000002D-FB99-41DB-811C-FF3775242A5E}"/>
                    </c:ext>
                  </c:extLst>
                </c:dPt>
                <c:dPt>
                  <c:idx val="3"/>
                  <c:invertIfNegative val="0"/>
                  <c:bubble3D val="0"/>
                  <c:extLst>
                    <c:ext xmlns:c16="http://schemas.microsoft.com/office/drawing/2014/chart" uri="{C3380CC4-5D6E-409C-BE32-E72D297353CC}">
                      <c16:uniqueId val="{0000002E-FB99-41DB-811C-FF3775242A5E}"/>
                    </c:ext>
                  </c:extLst>
                </c:dPt>
                <c:dPt>
                  <c:idx val="4"/>
                  <c:invertIfNegative val="0"/>
                  <c:bubble3D val="0"/>
                  <c:extLst>
                    <c:ext xmlns:c16="http://schemas.microsoft.com/office/drawing/2014/chart" uri="{C3380CC4-5D6E-409C-BE32-E72D297353CC}">
                      <c16:uniqueId val="{0000002F-FB99-41DB-811C-FF3775242A5E}"/>
                    </c:ext>
                  </c:extLst>
                </c:dPt>
                <c:dPt>
                  <c:idx val="6"/>
                  <c:invertIfNegative val="0"/>
                  <c:bubble3D val="0"/>
                  <c:extLst>
                    <c:ext xmlns:c16="http://schemas.microsoft.com/office/drawing/2014/chart" uri="{C3380CC4-5D6E-409C-BE32-E72D297353CC}">
                      <c16:uniqueId val="{00000030-FB99-41DB-811C-FF3775242A5E}"/>
                    </c:ext>
                  </c:extLst>
                </c:dPt>
                <c:dPt>
                  <c:idx val="9"/>
                  <c:invertIfNegative val="0"/>
                  <c:bubble3D val="0"/>
                  <c:extLst>
                    <c:ext xmlns:c16="http://schemas.microsoft.com/office/drawing/2014/chart" uri="{C3380CC4-5D6E-409C-BE32-E72D297353CC}">
                      <c16:uniqueId val="{00000031-FB99-41DB-811C-FF3775242A5E}"/>
                    </c:ext>
                  </c:extLst>
                </c:dPt>
                <c:dPt>
                  <c:idx val="12"/>
                  <c:invertIfNegative val="0"/>
                  <c:bubble3D val="0"/>
                  <c:extLst>
                    <c:ext xmlns:c16="http://schemas.microsoft.com/office/drawing/2014/chart" uri="{C3380CC4-5D6E-409C-BE32-E72D297353CC}">
                      <c16:uniqueId val="{00000032-FB99-41DB-811C-FF3775242A5E}"/>
                    </c:ext>
                  </c:extLst>
                </c:dPt>
                <c:dLbls>
                  <c:dLbl>
                    <c:idx val="18"/>
                    <c:delete val="1"/>
                    <c:extLst>
                      <c:ext uri="{CE6537A1-D6FC-4f65-9D91-7224C49458BB}"/>
                      <c:ext xmlns:c16="http://schemas.microsoft.com/office/drawing/2014/chart" uri="{C3380CC4-5D6E-409C-BE32-E72D297353CC}">
                        <c16:uniqueId val="{00000033-FB99-41DB-811C-FF3775242A5E}"/>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34-FB99-41DB-811C-FF3775242A5E}"/>
                  </c:ext>
                </c:extLst>
              </c15:ser>
            </c15:filteredBarSeries>
          </c:ext>
        </c:extLst>
      </c:barChart>
      <c:catAx>
        <c:axId val="803163048"/>
        <c:scaling>
          <c:orientation val="minMax"/>
        </c:scaling>
        <c:delete val="1"/>
        <c:axPos val="t"/>
        <c:numFmt formatCode="General" sourceLinked="1"/>
        <c:majorTickMark val="out"/>
        <c:minorTickMark val="none"/>
        <c:tickLblPos val="nextTo"/>
        <c:crossAx val="803167752"/>
        <c:crosses val="autoZero"/>
        <c:auto val="1"/>
        <c:lblAlgn val="ctr"/>
        <c:lblOffset val="100"/>
        <c:noMultiLvlLbl val="0"/>
      </c:catAx>
      <c:valAx>
        <c:axId val="803167752"/>
        <c:scaling>
          <c:orientation val="maxMin"/>
        </c:scaling>
        <c:delete val="1"/>
        <c:axPos val="l"/>
        <c:numFmt formatCode="0%" sourceLinked="1"/>
        <c:majorTickMark val="out"/>
        <c:minorTickMark val="none"/>
        <c:tickLblPos val="nextTo"/>
        <c:crossAx val="803163048"/>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46574555946760371"/>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0821-4485-B90F-F19D8E414573}"/>
              </c:ext>
            </c:extLst>
          </c:dPt>
          <c:dPt>
            <c:idx val="3"/>
            <c:invertIfNegative val="0"/>
            <c:bubble3D val="0"/>
            <c:extLst>
              <c:ext xmlns:c16="http://schemas.microsoft.com/office/drawing/2014/chart" uri="{C3380CC4-5D6E-409C-BE32-E72D297353CC}">
                <c16:uniqueId val="{00000001-0821-4485-B90F-F19D8E414573}"/>
              </c:ext>
            </c:extLst>
          </c:dPt>
          <c:dPt>
            <c:idx val="6"/>
            <c:invertIfNegative val="0"/>
            <c:bubble3D val="0"/>
            <c:extLst>
              <c:ext xmlns:c16="http://schemas.microsoft.com/office/drawing/2014/chart" uri="{C3380CC4-5D6E-409C-BE32-E72D297353CC}">
                <c16:uniqueId val="{00000002-0821-4485-B90F-F19D8E414573}"/>
              </c:ext>
            </c:extLst>
          </c:dPt>
          <c:dPt>
            <c:idx val="9"/>
            <c:invertIfNegative val="0"/>
            <c:bubble3D val="0"/>
            <c:extLst>
              <c:ext xmlns:c16="http://schemas.microsoft.com/office/drawing/2014/chart" uri="{C3380CC4-5D6E-409C-BE32-E72D297353CC}">
                <c16:uniqueId val="{00000003-0821-4485-B90F-F19D8E414573}"/>
              </c:ext>
            </c:extLst>
          </c:dPt>
          <c:dPt>
            <c:idx val="12"/>
            <c:invertIfNegative val="0"/>
            <c:bubble3D val="0"/>
            <c:extLst>
              <c:ext xmlns:c16="http://schemas.microsoft.com/office/drawing/2014/chart" uri="{C3380CC4-5D6E-409C-BE32-E72D297353CC}">
                <c16:uniqueId val="{00000004-0821-4485-B90F-F19D8E414573}"/>
              </c:ext>
            </c:extLst>
          </c:dPt>
          <c:dPt>
            <c:idx val="15"/>
            <c:invertIfNegative val="0"/>
            <c:bubble3D val="0"/>
            <c:extLst>
              <c:ext xmlns:c16="http://schemas.microsoft.com/office/drawing/2014/chart" uri="{C3380CC4-5D6E-409C-BE32-E72D297353CC}">
                <c16:uniqueId val="{00000005-0821-4485-B90F-F19D8E414573}"/>
              </c:ext>
            </c:extLst>
          </c:dPt>
          <c:dPt>
            <c:idx val="18"/>
            <c:invertIfNegative val="0"/>
            <c:bubble3D val="0"/>
            <c:extLst>
              <c:ext xmlns:c16="http://schemas.microsoft.com/office/drawing/2014/chart" uri="{C3380CC4-5D6E-409C-BE32-E72D297353CC}">
                <c16:uniqueId val="{00000006-0821-4485-B90F-F19D8E414573}"/>
              </c:ext>
            </c:extLst>
          </c:dPt>
          <c:dPt>
            <c:idx val="21"/>
            <c:invertIfNegative val="0"/>
            <c:bubble3D val="0"/>
            <c:extLst>
              <c:ext xmlns:c16="http://schemas.microsoft.com/office/drawing/2014/chart" uri="{C3380CC4-5D6E-409C-BE32-E72D297353CC}">
                <c16:uniqueId val="{00000007-0821-4485-B90F-F19D8E414573}"/>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Arkusz1!$B$3:$B$5</c:f>
              <c:numCache>
                <c:formatCode>0</c:formatCode>
                <c:ptCount val="3"/>
                <c:pt idx="0">
                  <c:v>58.013895700424236</c:v>
                </c:pt>
                <c:pt idx="1">
                  <c:v>57.148950525602984</c:v>
                </c:pt>
                <c:pt idx="2">
                  <c:v>63.63366351979203</c:v>
                </c:pt>
              </c:numCache>
            </c:numRef>
          </c:val>
          <c:extLst>
            <c:ext xmlns:c16="http://schemas.microsoft.com/office/drawing/2014/chart" uri="{C3380CC4-5D6E-409C-BE32-E72D297353CC}">
              <c16:uniqueId val="{00000008-0821-4485-B90F-F19D8E414573}"/>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0821-4485-B90F-F19D8E414573}"/>
              </c:ext>
            </c:extLst>
          </c:dPt>
          <c:dPt>
            <c:idx val="3"/>
            <c:invertIfNegative val="0"/>
            <c:bubble3D val="0"/>
            <c:extLst>
              <c:ext xmlns:c16="http://schemas.microsoft.com/office/drawing/2014/chart" uri="{C3380CC4-5D6E-409C-BE32-E72D297353CC}">
                <c16:uniqueId val="{0000000A-0821-4485-B90F-F19D8E414573}"/>
              </c:ext>
            </c:extLst>
          </c:dPt>
          <c:dPt>
            <c:idx val="6"/>
            <c:invertIfNegative val="0"/>
            <c:bubble3D val="0"/>
            <c:extLst>
              <c:ext xmlns:c16="http://schemas.microsoft.com/office/drawing/2014/chart" uri="{C3380CC4-5D6E-409C-BE32-E72D297353CC}">
                <c16:uniqueId val="{0000000B-0821-4485-B90F-F19D8E414573}"/>
              </c:ext>
            </c:extLst>
          </c:dPt>
          <c:dPt>
            <c:idx val="9"/>
            <c:invertIfNegative val="0"/>
            <c:bubble3D val="0"/>
            <c:extLst>
              <c:ext xmlns:c16="http://schemas.microsoft.com/office/drawing/2014/chart" uri="{C3380CC4-5D6E-409C-BE32-E72D297353CC}">
                <c16:uniqueId val="{0000000C-0821-4485-B90F-F19D8E414573}"/>
              </c:ext>
            </c:extLst>
          </c:dPt>
          <c:dPt>
            <c:idx val="12"/>
            <c:invertIfNegative val="0"/>
            <c:bubble3D val="0"/>
            <c:extLst>
              <c:ext xmlns:c16="http://schemas.microsoft.com/office/drawing/2014/chart" uri="{C3380CC4-5D6E-409C-BE32-E72D297353CC}">
                <c16:uniqueId val="{0000000D-0821-4485-B90F-F19D8E414573}"/>
              </c:ext>
            </c:extLst>
          </c:dPt>
          <c:dPt>
            <c:idx val="15"/>
            <c:invertIfNegative val="0"/>
            <c:bubble3D val="0"/>
            <c:extLst>
              <c:ext xmlns:c16="http://schemas.microsoft.com/office/drawing/2014/chart" uri="{C3380CC4-5D6E-409C-BE32-E72D297353CC}">
                <c16:uniqueId val="{0000000E-0821-4485-B90F-F19D8E414573}"/>
              </c:ext>
            </c:extLst>
          </c:dPt>
          <c:dPt>
            <c:idx val="18"/>
            <c:invertIfNegative val="0"/>
            <c:bubble3D val="0"/>
            <c:extLst>
              <c:ext xmlns:c16="http://schemas.microsoft.com/office/drawing/2014/chart" uri="{C3380CC4-5D6E-409C-BE32-E72D297353CC}">
                <c16:uniqueId val="{0000000F-0821-4485-B90F-F19D8E414573}"/>
              </c:ext>
            </c:extLst>
          </c:dPt>
          <c:dPt>
            <c:idx val="21"/>
            <c:invertIfNegative val="0"/>
            <c:bubble3D val="0"/>
            <c:extLst>
              <c:ext xmlns:c16="http://schemas.microsoft.com/office/drawing/2014/chart" uri="{C3380CC4-5D6E-409C-BE32-E72D297353CC}">
                <c16:uniqueId val="{00000010-0821-4485-B90F-F19D8E414573}"/>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Arkusz1!$C$3:$C$5</c:f>
              <c:numCache>
                <c:formatCode>0</c:formatCode>
                <c:ptCount val="3"/>
                <c:pt idx="0">
                  <c:v>35.485801720995624</c:v>
                </c:pt>
                <c:pt idx="1">
                  <c:v>40.006095737200347</c:v>
                </c:pt>
                <c:pt idx="2">
                  <c:v>25.115568051962523</c:v>
                </c:pt>
              </c:numCache>
            </c:numRef>
          </c:val>
          <c:extLst>
            <c:ext xmlns:c16="http://schemas.microsoft.com/office/drawing/2014/chart" uri="{C3380CC4-5D6E-409C-BE32-E72D297353CC}">
              <c16:uniqueId val="{00000011-0821-4485-B90F-F19D8E414573}"/>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0821-4485-B90F-F19D8E414573}"/>
              </c:ext>
            </c:extLst>
          </c:dPt>
          <c:dPt>
            <c:idx val="3"/>
            <c:invertIfNegative val="0"/>
            <c:bubble3D val="0"/>
            <c:extLst>
              <c:ext xmlns:c16="http://schemas.microsoft.com/office/drawing/2014/chart" uri="{C3380CC4-5D6E-409C-BE32-E72D297353CC}">
                <c16:uniqueId val="{00000013-0821-4485-B90F-F19D8E414573}"/>
              </c:ext>
            </c:extLst>
          </c:dPt>
          <c:dPt>
            <c:idx val="6"/>
            <c:invertIfNegative val="0"/>
            <c:bubble3D val="0"/>
            <c:extLst>
              <c:ext xmlns:c16="http://schemas.microsoft.com/office/drawing/2014/chart" uri="{C3380CC4-5D6E-409C-BE32-E72D297353CC}">
                <c16:uniqueId val="{00000014-0821-4485-B90F-F19D8E414573}"/>
              </c:ext>
            </c:extLst>
          </c:dPt>
          <c:dPt>
            <c:idx val="9"/>
            <c:invertIfNegative val="0"/>
            <c:bubble3D val="0"/>
            <c:extLst>
              <c:ext xmlns:c16="http://schemas.microsoft.com/office/drawing/2014/chart" uri="{C3380CC4-5D6E-409C-BE32-E72D297353CC}">
                <c16:uniqueId val="{00000015-0821-4485-B90F-F19D8E414573}"/>
              </c:ext>
            </c:extLst>
          </c:dPt>
          <c:dPt>
            <c:idx val="12"/>
            <c:invertIfNegative val="0"/>
            <c:bubble3D val="0"/>
            <c:extLst>
              <c:ext xmlns:c16="http://schemas.microsoft.com/office/drawing/2014/chart" uri="{C3380CC4-5D6E-409C-BE32-E72D297353CC}">
                <c16:uniqueId val="{00000016-0821-4485-B90F-F19D8E414573}"/>
              </c:ext>
            </c:extLst>
          </c:dPt>
          <c:dPt>
            <c:idx val="15"/>
            <c:invertIfNegative val="0"/>
            <c:bubble3D val="0"/>
            <c:extLst>
              <c:ext xmlns:c16="http://schemas.microsoft.com/office/drawing/2014/chart" uri="{C3380CC4-5D6E-409C-BE32-E72D297353CC}">
                <c16:uniqueId val="{00000017-0821-4485-B90F-F19D8E414573}"/>
              </c:ext>
            </c:extLst>
          </c:dPt>
          <c:dPt>
            <c:idx val="18"/>
            <c:invertIfNegative val="0"/>
            <c:bubble3D val="0"/>
            <c:extLst>
              <c:ext xmlns:c16="http://schemas.microsoft.com/office/drawing/2014/chart" uri="{C3380CC4-5D6E-409C-BE32-E72D297353CC}">
                <c16:uniqueId val="{00000018-0821-4485-B90F-F19D8E414573}"/>
              </c:ext>
            </c:extLst>
          </c:dPt>
          <c:dPt>
            <c:idx val="21"/>
            <c:invertIfNegative val="0"/>
            <c:bubble3D val="0"/>
            <c:extLst>
              <c:ext xmlns:c16="http://schemas.microsoft.com/office/drawing/2014/chart" uri="{C3380CC4-5D6E-409C-BE32-E72D297353CC}">
                <c16:uniqueId val="{00000019-0821-4485-B90F-F19D8E414573}"/>
              </c:ext>
            </c:extLst>
          </c:dPt>
          <c:dLbls>
            <c:dLbl>
              <c:idx val="1"/>
              <c:layout>
                <c:manualLayout>
                  <c:x val="0"/>
                  <c:y val="9.2484404180149422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59B7-4352-972A-208F270C15B7}"/>
                </c:ext>
              </c:extLst>
            </c:dLbl>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Arkusz1!$D$3:$D$5</c:f>
              <c:numCache>
                <c:formatCode>0</c:formatCode>
                <c:ptCount val="3"/>
                <c:pt idx="0">
                  <c:v>5.7204880615909186</c:v>
                </c:pt>
                <c:pt idx="1">
                  <c:v>2.2808596324471964</c:v>
                </c:pt>
                <c:pt idx="2">
                  <c:v>9.9819284612369827</c:v>
                </c:pt>
              </c:numCache>
            </c:numRef>
          </c:val>
          <c:extLst>
            <c:ext xmlns:c16="http://schemas.microsoft.com/office/drawing/2014/chart" uri="{C3380CC4-5D6E-409C-BE32-E72D297353CC}">
              <c16:uniqueId val="{0000001A-0821-4485-B90F-F19D8E414573}"/>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0821-4485-B90F-F19D8E414573}"/>
              </c:ext>
            </c:extLst>
          </c:dPt>
          <c:dPt>
            <c:idx val="3"/>
            <c:invertIfNegative val="0"/>
            <c:bubble3D val="0"/>
            <c:extLst>
              <c:ext xmlns:c16="http://schemas.microsoft.com/office/drawing/2014/chart" uri="{C3380CC4-5D6E-409C-BE32-E72D297353CC}">
                <c16:uniqueId val="{0000001C-0821-4485-B90F-F19D8E414573}"/>
              </c:ext>
            </c:extLst>
          </c:dPt>
          <c:dPt>
            <c:idx val="6"/>
            <c:invertIfNegative val="0"/>
            <c:bubble3D val="0"/>
            <c:extLst>
              <c:ext xmlns:c16="http://schemas.microsoft.com/office/drawing/2014/chart" uri="{C3380CC4-5D6E-409C-BE32-E72D297353CC}">
                <c16:uniqueId val="{0000001D-0821-4485-B90F-F19D8E414573}"/>
              </c:ext>
            </c:extLst>
          </c:dPt>
          <c:dPt>
            <c:idx val="9"/>
            <c:invertIfNegative val="0"/>
            <c:bubble3D val="0"/>
            <c:extLst>
              <c:ext xmlns:c16="http://schemas.microsoft.com/office/drawing/2014/chart" uri="{C3380CC4-5D6E-409C-BE32-E72D297353CC}">
                <c16:uniqueId val="{0000001E-0821-4485-B90F-F19D8E414573}"/>
              </c:ext>
            </c:extLst>
          </c:dPt>
          <c:dPt>
            <c:idx val="12"/>
            <c:invertIfNegative val="0"/>
            <c:bubble3D val="0"/>
            <c:extLst>
              <c:ext xmlns:c16="http://schemas.microsoft.com/office/drawing/2014/chart" uri="{C3380CC4-5D6E-409C-BE32-E72D297353CC}">
                <c16:uniqueId val="{0000001F-0821-4485-B90F-F19D8E414573}"/>
              </c:ext>
            </c:extLst>
          </c:dPt>
          <c:dPt>
            <c:idx val="15"/>
            <c:invertIfNegative val="0"/>
            <c:bubble3D val="0"/>
            <c:extLst>
              <c:ext xmlns:c16="http://schemas.microsoft.com/office/drawing/2014/chart" uri="{C3380CC4-5D6E-409C-BE32-E72D297353CC}">
                <c16:uniqueId val="{00000020-0821-4485-B90F-F19D8E414573}"/>
              </c:ext>
            </c:extLst>
          </c:dPt>
          <c:dPt>
            <c:idx val="18"/>
            <c:invertIfNegative val="0"/>
            <c:bubble3D val="0"/>
            <c:extLst>
              <c:ext xmlns:c16="http://schemas.microsoft.com/office/drawing/2014/chart" uri="{C3380CC4-5D6E-409C-BE32-E72D297353CC}">
                <c16:uniqueId val="{00000021-0821-4485-B90F-F19D8E414573}"/>
              </c:ext>
            </c:extLst>
          </c:dPt>
          <c:dPt>
            <c:idx val="21"/>
            <c:invertIfNegative val="0"/>
            <c:bubble3D val="0"/>
            <c:extLst>
              <c:ext xmlns:c16="http://schemas.microsoft.com/office/drawing/2014/chart" uri="{C3380CC4-5D6E-409C-BE32-E72D297353CC}">
                <c16:uniqueId val="{00000022-0821-4485-B90F-F19D8E414573}"/>
              </c:ext>
            </c:extLst>
          </c:dPt>
          <c:dLbls>
            <c:dLbl>
              <c:idx val="0"/>
              <c:layout>
                <c:manualLayout>
                  <c:x val="0"/>
                  <c:y val="-5.766074899987584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0821-4485-B90F-F19D8E414573}"/>
                </c:ext>
              </c:extLst>
            </c:dLbl>
            <c:dLbl>
              <c:idx val="1"/>
              <c:layout>
                <c:manualLayout>
                  <c:x val="0"/>
                  <c:y val="-1.915483090828787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B-B083-452D-943D-3CE3E0632179}"/>
                </c:ext>
              </c:extLst>
            </c:dLbl>
            <c:dLbl>
              <c:idx val="2"/>
              <c:layout>
                <c:manualLayout>
                  <c:x val="0"/>
                  <c:y val="-2.112067066485710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B083-452D-943D-3CE3E0632179}"/>
                </c:ext>
              </c:extLst>
            </c:dLbl>
            <c:spPr>
              <a:noFill/>
              <a:ln>
                <a:noFill/>
              </a:ln>
              <a:effectLst/>
            </c:spPr>
            <c:txPr>
              <a:bodyPr wrap="square" lIns="38100" tIns="19050" rIns="38100" bIns="19050" anchor="ctr">
                <a:spAutoFit/>
              </a:bodyPr>
              <a:lstStyle/>
              <a:p>
                <a:pPr>
                  <a:defRPr>
                    <a:solidFill>
                      <a:schemeClr val="tx1"/>
                    </a:solidFill>
                  </a:defRPr>
                </a:pPr>
                <a:endParaRPr lang="pl-P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Arkusz1!$E$3:$E$5</c:f>
              <c:numCache>
                <c:formatCode>0</c:formatCode>
                <c:ptCount val="3"/>
                <c:pt idx="0" formatCode="0.0">
                  <c:v>0.43591638702900681</c:v>
                </c:pt>
                <c:pt idx="1">
                  <c:v>0.56409410474956245</c:v>
                </c:pt>
                <c:pt idx="2">
                  <c:v>1.2688399670084465</c:v>
                </c:pt>
              </c:numCache>
            </c:numRef>
          </c:val>
          <c:extLst>
            <c:ext xmlns:c16="http://schemas.microsoft.com/office/drawing/2014/chart" uri="{C3380CC4-5D6E-409C-BE32-E72D297353CC}">
              <c16:uniqueId val="{00000023-0821-4485-B90F-F19D8E414573}"/>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elete val="1"/>
          </c:dLbls>
          <c:val>
            <c:numRef>
              <c:f>Arkusz1!$F$3:$F$5</c:f>
              <c:numCache>
                <c:formatCode>General</c:formatCode>
                <c:ptCount val="3"/>
                <c:pt idx="0" formatCode="0.0">
                  <c:v>0.34389812996014846</c:v>
                </c:pt>
              </c:numCache>
            </c:numRef>
          </c:val>
          <c:extLst>
            <c:ext xmlns:c16="http://schemas.microsoft.com/office/drawing/2014/chart" uri="{C3380CC4-5D6E-409C-BE32-E72D297353CC}">
              <c16:uniqueId val="{00000024-0821-4485-B90F-F19D8E414573}"/>
            </c:ext>
          </c:extLst>
        </c:ser>
        <c:dLbls>
          <c:dLblPos val="ctr"/>
          <c:showLegendKey val="0"/>
          <c:showVal val="1"/>
          <c:showCatName val="0"/>
          <c:showSerName val="0"/>
          <c:showPercent val="0"/>
          <c:showBubbleSize val="0"/>
        </c:dLbls>
        <c:gapWidth val="39"/>
        <c:overlap val="100"/>
        <c:axId val="671629072"/>
        <c:axId val="67162554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5-0821-4485-B90F-F19D8E414573}"/>
                    </c:ext>
                  </c:extLst>
                </c:dPt>
                <c:dPt>
                  <c:idx val="1"/>
                  <c:invertIfNegative val="0"/>
                  <c:bubble3D val="0"/>
                  <c:extLst>
                    <c:ext xmlns:c16="http://schemas.microsoft.com/office/drawing/2014/chart" uri="{C3380CC4-5D6E-409C-BE32-E72D297353CC}">
                      <c16:uniqueId val="{00000026-0821-4485-B90F-F19D8E414573}"/>
                    </c:ext>
                  </c:extLst>
                </c:dPt>
                <c:dPt>
                  <c:idx val="2"/>
                  <c:invertIfNegative val="0"/>
                  <c:bubble3D val="0"/>
                  <c:extLst>
                    <c:ext xmlns:c16="http://schemas.microsoft.com/office/drawing/2014/chart" uri="{C3380CC4-5D6E-409C-BE32-E72D297353CC}">
                      <c16:uniqueId val="{00000027-0821-4485-B90F-F19D8E414573}"/>
                    </c:ext>
                  </c:extLst>
                </c:dPt>
                <c:dPt>
                  <c:idx val="3"/>
                  <c:invertIfNegative val="0"/>
                  <c:bubble3D val="0"/>
                  <c:extLst>
                    <c:ext xmlns:c16="http://schemas.microsoft.com/office/drawing/2014/chart" uri="{C3380CC4-5D6E-409C-BE32-E72D297353CC}">
                      <c16:uniqueId val="{00000028-0821-4485-B90F-F19D8E414573}"/>
                    </c:ext>
                  </c:extLst>
                </c:dPt>
                <c:dPt>
                  <c:idx val="4"/>
                  <c:invertIfNegative val="0"/>
                  <c:bubble3D val="0"/>
                  <c:extLst>
                    <c:ext xmlns:c16="http://schemas.microsoft.com/office/drawing/2014/chart" uri="{C3380CC4-5D6E-409C-BE32-E72D297353CC}">
                      <c16:uniqueId val="{00000029-0821-4485-B90F-F19D8E414573}"/>
                    </c:ext>
                  </c:extLst>
                </c:dPt>
                <c:dPt>
                  <c:idx val="6"/>
                  <c:invertIfNegative val="0"/>
                  <c:bubble3D val="0"/>
                  <c:extLst>
                    <c:ext xmlns:c16="http://schemas.microsoft.com/office/drawing/2014/chart" uri="{C3380CC4-5D6E-409C-BE32-E72D297353CC}">
                      <c16:uniqueId val="{0000002A-0821-4485-B90F-F19D8E414573}"/>
                    </c:ext>
                  </c:extLst>
                </c:dPt>
                <c:dPt>
                  <c:idx val="9"/>
                  <c:invertIfNegative val="0"/>
                  <c:bubble3D val="0"/>
                  <c:extLst>
                    <c:ext xmlns:c16="http://schemas.microsoft.com/office/drawing/2014/chart" uri="{C3380CC4-5D6E-409C-BE32-E72D297353CC}">
                      <c16:uniqueId val="{0000002B-0821-4485-B90F-F19D8E414573}"/>
                    </c:ext>
                  </c:extLst>
                </c:dPt>
                <c:dPt>
                  <c:idx val="12"/>
                  <c:invertIfNegative val="0"/>
                  <c:bubble3D val="0"/>
                  <c:extLst>
                    <c:ext xmlns:c16="http://schemas.microsoft.com/office/drawing/2014/chart" uri="{C3380CC4-5D6E-409C-BE32-E72D297353CC}">
                      <c16:uniqueId val="{0000002C-0821-4485-B90F-F19D8E414573}"/>
                    </c:ext>
                  </c:extLst>
                </c:dPt>
                <c:dLbls>
                  <c:dLbl>
                    <c:idx val="18"/>
                    <c:delete val="1"/>
                    <c:extLst>
                      <c:ext uri="{CE6537A1-D6FC-4f65-9D91-7224C49458BB}"/>
                      <c:ext xmlns:c16="http://schemas.microsoft.com/office/drawing/2014/chart" uri="{C3380CC4-5D6E-409C-BE32-E72D297353CC}">
                        <c16:uniqueId val="{0000002D-0821-4485-B90F-F19D8E414573}"/>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Arkusz1!$A$3:$A$5</c15:sqref>
                        </c15:formulaRef>
                      </c:ext>
                    </c:extLst>
                    <c:numCache>
                      <c:formatCode>General</c:formatCode>
                      <c:ptCount val="3"/>
                      <c:pt idx="0">
                        <c:v>0</c:v>
                      </c:pt>
                      <c:pt idx="1">
                        <c:v>0</c:v>
                      </c:pt>
                      <c:pt idx="2">
                        <c:v>0</c:v>
                      </c:pt>
                    </c:numCache>
                  </c:numRef>
                </c:val>
                <c:extLst>
                  <c:ext xmlns:c16="http://schemas.microsoft.com/office/drawing/2014/chart" uri="{C3380CC4-5D6E-409C-BE32-E72D297353CC}">
                    <c16:uniqueId val="{0000002E-0821-4485-B90F-F19D8E414573}"/>
                  </c:ext>
                </c:extLst>
              </c15:ser>
            </c15:filteredBarSeries>
          </c:ext>
        </c:extLst>
      </c:barChart>
      <c:catAx>
        <c:axId val="671629072"/>
        <c:scaling>
          <c:orientation val="minMax"/>
        </c:scaling>
        <c:delete val="1"/>
        <c:axPos val="t"/>
        <c:numFmt formatCode="General" sourceLinked="1"/>
        <c:majorTickMark val="out"/>
        <c:minorTickMark val="none"/>
        <c:tickLblPos val="nextTo"/>
        <c:crossAx val="671625544"/>
        <c:crosses val="autoZero"/>
        <c:auto val="1"/>
        <c:lblAlgn val="ctr"/>
        <c:lblOffset val="100"/>
        <c:noMultiLvlLbl val="0"/>
      </c:catAx>
      <c:valAx>
        <c:axId val="671625544"/>
        <c:scaling>
          <c:orientation val="maxMin"/>
        </c:scaling>
        <c:delete val="1"/>
        <c:axPos val="l"/>
        <c:numFmt formatCode="0%" sourceLinked="1"/>
        <c:majorTickMark val="out"/>
        <c:minorTickMark val="none"/>
        <c:tickLblPos val="nextTo"/>
        <c:crossAx val="671629072"/>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7.5569080594245885E-2"/>
          <c:w val="0.75629872698460399"/>
          <c:h val="0.77942471329791074"/>
        </c:manualLayout>
      </c:layout>
      <c:barChart>
        <c:barDir val="bar"/>
        <c:grouping val="percentStacked"/>
        <c:varyColors val="0"/>
        <c:ser>
          <c:idx val="8"/>
          <c:order val="0"/>
          <c:tx>
            <c:strRef>
              <c:f>Arkusz1!$B$1</c:f>
              <c:strCache>
                <c:ptCount val="1"/>
                <c:pt idx="0">
                  <c:v>Zdecydowanie tak</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Arkusz1!$B$2:$B$10</c:f>
              <c:numCache>
                <c:formatCode>General</c:formatCode>
                <c:ptCount val="9"/>
              </c:numCache>
            </c:numRef>
          </c:val>
          <c:extLst>
            <c:ext xmlns:c16="http://schemas.microsoft.com/office/drawing/2014/chart" uri="{C3380CC4-5D6E-409C-BE32-E72D297353CC}">
              <c16:uniqueId val="{00000000-46AA-4C4B-9295-75C1FDAEE7B0}"/>
            </c:ext>
          </c:extLst>
        </c:ser>
        <c:ser>
          <c:idx val="0"/>
          <c:order val="1"/>
          <c:tx>
            <c:strRef>
              <c:f>Arkusz1!$C$1</c:f>
              <c:strCache>
                <c:ptCount val="1"/>
                <c:pt idx="0">
                  <c:v>Raczej tak</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Arkusz1!$C$2:$C$10</c:f>
              <c:numCache>
                <c:formatCode>General</c:formatCode>
                <c:ptCount val="9"/>
              </c:numCache>
            </c:numRef>
          </c:val>
          <c:extLst>
            <c:ext xmlns:c16="http://schemas.microsoft.com/office/drawing/2014/chart" uri="{C3380CC4-5D6E-409C-BE32-E72D297353CC}">
              <c16:uniqueId val="{00000001-46AA-4C4B-9295-75C1FDAEE7B0}"/>
            </c:ext>
          </c:extLst>
        </c:ser>
        <c:ser>
          <c:idx val="1"/>
          <c:order val="2"/>
          <c:tx>
            <c:strRef>
              <c:f>Arkusz1!$D$1</c:f>
              <c:strCache>
                <c:ptCount val="1"/>
                <c:pt idx="0">
                  <c:v>Raczej nie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Arkusz1!$D$2:$D$10</c:f>
              <c:numCache>
                <c:formatCode>General</c:formatCode>
                <c:ptCount val="9"/>
              </c:numCache>
            </c:numRef>
          </c:val>
          <c:extLst>
            <c:ext xmlns:c16="http://schemas.microsoft.com/office/drawing/2014/chart" uri="{C3380CC4-5D6E-409C-BE32-E72D297353CC}">
              <c16:uniqueId val="{00000002-46AA-4C4B-9295-75C1FDAEE7B0}"/>
            </c:ext>
          </c:extLst>
        </c:ser>
        <c:ser>
          <c:idx val="2"/>
          <c:order val="3"/>
          <c:tx>
            <c:strRef>
              <c:f>Arkusz1!$E$1</c:f>
              <c:strCache>
                <c:ptCount val="1"/>
                <c:pt idx="0">
                  <c:v>Zdecydowanie nie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Arkusz1!$E$2:$E$10</c:f>
              <c:numCache>
                <c:formatCode>General</c:formatCode>
                <c:ptCount val="9"/>
              </c:numCache>
            </c:numRef>
          </c:val>
          <c:extLst>
            <c:ext xmlns:c16="http://schemas.microsoft.com/office/drawing/2014/chart" uri="{C3380CC4-5D6E-409C-BE32-E72D297353CC}">
              <c16:uniqueId val="{00000003-46AA-4C4B-9295-75C1FDAEE7B0}"/>
            </c:ext>
          </c:extLst>
        </c:ser>
        <c:ser>
          <c:idx val="3"/>
          <c:order val="4"/>
          <c:tx>
            <c:strRef>
              <c:f>Arkusz1!$F$1</c:f>
              <c:strCache>
                <c:ptCount val="1"/>
                <c:pt idx="0">
                  <c:v>trudno powiedzieć</c:v>
                </c:pt>
              </c:strCache>
            </c:strRef>
          </c:tx>
          <c:spPr>
            <a:solidFill>
              <a:srgbClr val="595959"/>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4-46AA-4C4B-9295-75C1FDAEE7B0}"/>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Arkusz1!$F$2:$F$10</c:f>
              <c:numCache>
                <c:formatCode>General</c:formatCode>
                <c:ptCount val="9"/>
              </c:numCache>
            </c:numRef>
          </c:val>
          <c:extLst>
            <c:ext xmlns:c16="http://schemas.microsoft.com/office/drawing/2014/chart" uri="{C3380CC4-5D6E-409C-BE32-E72D297353CC}">
              <c16:uniqueId val="{00000005-46AA-4C4B-9295-75C1FDAEE7B0}"/>
            </c:ext>
          </c:extLst>
        </c:ser>
        <c:dLbls>
          <c:showLegendKey val="0"/>
          <c:showVal val="1"/>
          <c:showCatName val="0"/>
          <c:showSerName val="0"/>
          <c:showPercent val="0"/>
          <c:showBubbleSize val="0"/>
        </c:dLbls>
        <c:gapWidth val="56"/>
        <c:overlap val="100"/>
        <c:axId val="674721248"/>
        <c:axId val="674722032"/>
      </c:barChart>
      <c:catAx>
        <c:axId val="674721248"/>
        <c:scaling>
          <c:orientation val="maxMin"/>
        </c:scaling>
        <c:delete val="0"/>
        <c:axPos val="l"/>
        <c:numFmt formatCode="General" sourceLinked="1"/>
        <c:majorTickMark val="none"/>
        <c:minorTickMark val="none"/>
        <c:tickLblPos val="nextTo"/>
        <c:spPr>
          <a:ln w="9572">
            <a:noFill/>
          </a:ln>
        </c:spPr>
        <c:txPr>
          <a:bodyPr rot="0" vert="horz"/>
          <a:lstStyle/>
          <a:p>
            <a:pPr>
              <a:defRPr/>
            </a:pPr>
            <a:endParaRPr lang="pl-PL"/>
          </a:p>
        </c:txPr>
        <c:crossAx val="674722032"/>
        <c:crosses val="autoZero"/>
        <c:auto val="1"/>
        <c:lblAlgn val="ctr"/>
        <c:lblOffset val="100"/>
        <c:tickLblSkip val="1"/>
        <c:tickMarkSkip val="1"/>
        <c:noMultiLvlLbl val="0"/>
      </c:catAx>
      <c:valAx>
        <c:axId val="674722032"/>
        <c:scaling>
          <c:orientation val="minMax"/>
        </c:scaling>
        <c:delete val="0"/>
        <c:axPos val="t"/>
        <c:numFmt formatCode="0%" sourceLinked="1"/>
        <c:majorTickMark val="none"/>
        <c:minorTickMark val="none"/>
        <c:tickLblPos val="none"/>
        <c:spPr>
          <a:ln w="9572">
            <a:noFill/>
          </a:ln>
        </c:spPr>
        <c:crossAx val="674721248"/>
        <c:crosses val="autoZero"/>
        <c:crossBetween val="between"/>
      </c:valAx>
      <c:spPr>
        <a:noFill/>
        <a:ln w="25527">
          <a:noFill/>
        </a:ln>
      </c:spPr>
    </c:plotArea>
    <c:legend>
      <c:legendPos val="b"/>
      <c:overlay val="0"/>
      <c:txPr>
        <a:bodyPr/>
        <a:lstStyle/>
        <a:p>
          <a:pPr>
            <a:defRPr sz="1050">
              <a:latin typeface="Calibri" panose="020F0502020204030204" pitchFamily="34" charset="0"/>
              <a:cs typeface="Calibri" panose="020F0502020204030204" pitchFamily="34" charset="0"/>
            </a:defRPr>
          </a:pPr>
          <a:endParaRPr lang="pl-PL"/>
        </a:p>
      </c:txPr>
    </c:legend>
    <c:plotVisOnly val="1"/>
    <c:dispBlanksAs val="gap"/>
    <c:showDLblsOverMax val="0"/>
  </c:chart>
  <c:spPr>
    <a:noFill/>
    <a:ln>
      <a:noFill/>
    </a:ln>
  </c:spPr>
  <c:txPr>
    <a:bodyPr/>
    <a:lstStyle/>
    <a:p>
      <a:pPr>
        <a:defRPr sz="9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46574555946760371"/>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176D-4FDD-9DC8-EFF36E73983F}"/>
              </c:ext>
            </c:extLst>
          </c:dPt>
          <c:dPt>
            <c:idx val="3"/>
            <c:invertIfNegative val="0"/>
            <c:bubble3D val="0"/>
            <c:extLst>
              <c:ext xmlns:c16="http://schemas.microsoft.com/office/drawing/2014/chart" uri="{C3380CC4-5D6E-409C-BE32-E72D297353CC}">
                <c16:uniqueId val="{00000001-176D-4FDD-9DC8-EFF36E73983F}"/>
              </c:ext>
            </c:extLst>
          </c:dPt>
          <c:dPt>
            <c:idx val="6"/>
            <c:invertIfNegative val="0"/>
            <c:bubble3D val="0"/>
            <c:extLst>
              <c:ext xmlns:c16="http://schemas.microsoft.com/office/drawing/2014/chart" uri="{C3380CC4-5D6E-409C-BE32-E72D297353CC}">
                <c16:uniqueId val="{00000002-176D-4FDD-9DC8-EFF36E73983F}"/>
              </c:ext>
            </c:extLst>
          </c:dPt>
          <c:dPt>
            <c:idx val="9"/>
            <c:invertIfNegative val="0"/>
            <c:bubble3D val="0"/>
            <c:extLst>
              <c:ext xmlns:c16="http://schemas.microsoft.com/office/drawing/2014/chart" uri="{C3380CC4-5D6E-409C-BE32-E72D297353CC}">
                <c16:uniqueId val="{00000003-176D-4FDD-9DC8-EFF36E73983F}"/>
              </c:ext>
            </c:extLst>
          </c:dPt>
          <c:dPt>
            <c:idx val="12"/>
            <c:invertIfNegative val="0"/>
            <c:bubble3D val="0"/>
            <c:extLst>
              <c:ext xmlns:c16="http://schemas.microsoft.com/office/drawing/2014/chart" uri="{C3380CC4-5D6E-409C-BE32-E72D297353CC}">
                <c16:uniqueId val="{00000004-176D-4FDD-9DC8-EFF36E73983F}"/>
              </c:ext>
            </c:extLst>
          </c:dPt>
          <c:dPt>
            <c:idx val="15"/>
            <c:invertIfNegative val="0"/>
            <c:bubble3D val="0"/>
            <c:extLst>
              <c:ext xmlns:c16="http://schemas.microsoft.com/office/drawing/2014/chart" uri="{C3380CC4-5D6E-409C-BE32-E72D297353CC}">
                <c16:uniqueId val="{00000005-176D-4FDD-9DC8-EFF36E73983F}"/>
              </c:ext>
            </c:extLst>
          </c:dPt>
          <c:dPt>
            <c:idx val="18"/>
            <c:invertIfNegative val="0"/>
            <c:bubble3D val="0"/>
            <c:extLst>
              <c:ext xmlns:c16="http://schemas.microsoft.com/office/drawing/2014/chart" uri="{C3380CC4-5D6E-409C-BE32-E72D297353CC}">
                <c16:uniqueId val="{00000006-176D-4FDD-9DC8-EFF36E73983F}"/>
              </c:ext>
            </c:extLst>
          </c:dPt>
          <c:dPt>
            <c:idx val="21"/>
            <c:invertIfNegative val="0"/>
            <c:bubble3D val="0"/>
            <c:extLst>
              <c:ext xmlns:c16="http://schemas.microsoft.com/office/drawing/2014/chart" uri="{C3380CC4-5D6E-409C-BE32-E72D297353CC}">
                <c16:uniqueId val="{00000007-176D-4FDD-9DC8-EFF36E73983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Arkusz1!$B$3:$B$5</c:f>
              <c:numCache>
                <c:formatCode>0</c:formatCode>
                <c:ptCount val="3"/>
                <c:pt idx="0">
                  <c:v>23.899207298432739</c:v>
                </c:pt>
                <c:pt idx="1">
                  <c:v>25.432639538294051</c:v>
                </c:pt>
                <c:pt idx="2">
                  <c:v>20.961555516021019</c:v>
                </c:pt>
              </c:numCache>
            </c:numRef>
          </c:val>
          <c:extLst>
            <c:ext xmlns:c16="http://schemas.microsoft.com/office/drawing/2014/chart" uri="{C3380CC4-5D6E-409C-BE32-E72D297353CC}">
              <c16:uniqueId val="{00000008-176D-4FDD-9DC8-EFF36E73983F}"/>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176D-4FDD-9DC8-EFF36E73983F}"/>
              </c:ext>
            </c:extLst>
          </c:dPt>
          <c:dPt>
            <c:idx val="3"/>
            <c:invertIfNegative val="0"/>
            <c:bubble3D val="0"/>
            <c:extLst>
              <c:ext xmlns:c16="http://schemas.microsoft.com/office/drawing/2014/chart" uri="{C3380CC4-5D6E-409C-BE32-E72D297353CC}">
                <c16:uniqueId val="{0000000A-176D-4FDD-9DC8-EFF36E73983F}"/>
              </c:ext>
            </c:extLst>
          </c:dPt>
          <c:dPt>
            <c:idx val="6"/>
            <c:invertIfNegative val="0"/>
            <c:bubble3D val="0"/>
            <c:extLst>
              <c:ext xmlns:c16="http://schemas.microsoft.com/office/drawing/2014/chart" uri="{C3380CC4-5D6E-409C-BE32-E72D297353CC}">
                <c16:uniqueId val="{0000000B-176D-4FDD-9DC8-EFF36E73983F}"/>
              </c:ext>
            </c:extLst>
          </c:dPt>
          <c:dPt>
            <c:idx val="9"/>
            <c:invertIfNegative val="0"/>
            <c:bubble3D val="0"/>
            <c:extLst>
              <c:ext xmlns:c16="http://schemas.microsoft.com/office/drawing/2014/chart" uri="{C3380CC4-5D6E-409C-BE32-E72D297353CC}">
                <c16:uniqueId val="{0000000C-176D-4FDD-9DC8-EFF36E73983F}"/>
              </c:ext>
            </c:extLst>
          </c:dPt>
          <c:dPt>
            <c:idx val="12"/>
            <c:invertIfNegative val="0"/>
            <c:bubble3D val="0"/>
            <c:extLst>
              <c:ext xmlns:c16="http://schemas.microsoft.com/office/drawing/2014/chart" uri="{C3380CC4-5D6E-409C-BE32-E72D297353CC}">
                <c16:uniqueId val="{0000000D-176D-4FDD-9DC8-EFF36E73983F}"/>
              </c:ext>
            </c:extLst>
          </c:dPt>
          <c:dPt>
            <c:idx val="15"/>
            <c:invertIfNegative val="0"/>
            <c:bubble3D val="0"/>
            <c:extLst>
              <c:ext xmlns:c16="http://schemas.microsoft.com/office/drawing/2014/chart" uri="{C3380CC4-5D6E-409C-BE32-E72D297353CC}">
                <c16:uniqueId val="{0000000E-176D-4FDD-9DC8-EFF36E73983F}"/>
              </c:ext>
            </c:extLst>
          </c:dPt>
          <c:dPt>
            <c:idx val="18"/>
            <c:invertIfNegative val="0"/>
            <c:bubble3D val="0"/>
            <c:extLst>
              <c:ext xmlns:c16="http://schemas.microsoft.com/office/drawing/2014/chart" uri="{C3380CC4-5D6E-409C-BE32-E72D297353CC}">
                <c16:uniqueId val="{0000000F-176D-4FDD-9DC8-EFF36E73983F}"/>
              </c:ext>
            </c:extLst>
          </c:dPt>
          <c:dPt>
            <c:idx val="21"/>
            <c:invertIfNegative val="0"/>
            <c:bubble3D val="0"/>
            <c:extLst>
              <c:ext xmlns:c16="http://schemas.microsoft.com/office/drawing/2014/chart" uri="{C3380CC4-5D6E-409C-BE32-E72D297353CC}">
                <c16:uniqueId val="{00000010-176D-4FDD-9DC8-EFF36E73983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Arkusz1!$C$3:$C$5</c:f>
              <c:numCache>
                <c:formatCode>0</c:formatCode>
                <c:ptCount val="3"/>
                <c:pt idx="0">
                  <c:v>58.984262358262562</c:v>
                </c:pt>
                <c:pt idx="1">
                  <c:v>58.432180285102334</c:v>
                </c:pt>
                <c:pt idx="2">
                  <c:v>59.382782194159809</c:v>
                </c:pt>
              </c:numCache>
            </c:numRef>
          </c:val>
          <c:extLst>
            <c:ext xmlns:c16="http://schemas.microsoft.com/office/drawing/2014/chart" uri="{C3380CC4-5D6E-409C-BE32-E72D297353CC}">
              <c16:uniqueId val="{00000011-176D-4FDD-9DC8-EFF36E73983F}"/>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176D-4FDD-9DC8-EFF36E73983F}"/>
              </c:ext>
            </c:extLst>
          </c:dPt>
          <c:dPt>
            <c:idx val="3"/>
            <c:invertIfNegative val="0"/>
            <c:bubble3D val="0"/>
            <c:extLst>
              <c:ext xmlns:c16="http://schemas.microsoft.com/office/drawing/2014/chart" uri="{C3380CC4-5D6E-409C-BE32-E72D297353CC}">
                <c16:uniqueId val="{00000013-176D-4FDD-9DC8-EFF36E73983F}"/>
              </c:ext>
            </c:extLst>
          </c:dPt>
          <c:dPt>
            <c:idx val="6"/>
            <c:invertIfNegative val="0"/>
            <c:bubble3D val="0"/>
            <c:extLst>
              <c:ext xmlns:c16="http://schemas.microsoft.com/office/drawing/2014/chart" uri="{C3380CC4-5D6E-409C-BE32-E72D297353CC}">
                <c16:uniqueId val="{00000014-176D-4FDD-9DC8-EFF36E73983F}"/>
              </c:ext>
            </c:extLst>
          </c:dPt>
          <c:dPt>
            <c:idx val="9"/>
            <c:invertIfNegative val="0"/>
            <c:bubble3D val="0"/>
            <c:extLst>
              <c:ext xmlns:c16="http://schemas.microsoft.com/office/drawing/2014/chart" uri="{C3380CC4-5D6E-409C-BE32-E72D297353CC}">
                <c16:uniqueId val="{00000015-176D-4FDD-9DC8-EFF36E73983F}"/>
              </c:ext>
            </c:extLst>
          </c:dPt>
          <c:dPt>
            <c:idx val="12"/>
            <c:invertIfNegative val="0"/>
            <c:bubble3D val="0"/>
            <c:extLst>
              <c:ext xmlns:c16="http://schemas.microsoft.com/office/drawing/2014/chart" uri="{C3380CC4-5D6E-409C-BE32-E72D297353CC}">
                <c16:uniqueId val="{00000016-176D-4FDD-9DC8-EFF36E73983F}"/>
              </c:ext>
            </c:extLst>
          </c:dPt>
          <c:dPt>
            <c:idx val="15"/>
            <c:invertIfNegative val="0"/>
            <c:bubble3D val="0"/>
            <c:extLst>
              <c:ext xmlns:c16="http://schemas.microsoft.com/office/drawing/2014/chart" uri="{C3380CC4-5D6E-409C-BE32-E72D297353CC}">
                <c16:uniqueId val="{00000017-176D-4FDD-9DC8-EFF36E73983F}"/>
              </c:ext>
            </c:extLst>
          </c:dPt>
          <c:dPt>
            <c:idx val="18"/>
            <c:invertIfNegative val="0"/>
            <c:bubble3D val="0"/>
            <c:extLst>
              <c:ext xmlns:c16="http://schemas.microsoft.com/office/drawing/2014/chart" uri="{C3380CC4-5D6E-409C-BE32-E72D297353CC}">
                <c16:uniqueId val="{00000018-176D-4FDD-9DC8-EFF36E73983F}"/>
              </c:ext>
            </c:extLst>
          </c:dPt>
          <c:dPt>
            <c:idx val="21"/>
            <c:invertIfNegative val="0"/>
            <c:bubble3D val="0"/>
            <c:extLst>
              <c:ext xmlns:c16="http://schemas.microsoft.com/office/drawing/2014/chart" uri="{C3380CC4-5D6E-409C-BE32-E72D297353CC}">
                <c16:uniqueId val="{00000019-176D-4FDD-9DC8-EFF36E73983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Arkusz1!$D$3:$D$5</c:f>
              <c:numCache>
                <c:formatCode>0</c:formatCode>
                <c:ptCount val="3"/>
                <c:pt idx="0">
                  <c:v>14.384815072036854</c:v>
                </c:pt>
                <c:pt idx="1">
                  <c:v>8.8201049835422953</c:v>
                </c:pt>
                <c:pt idx="2">
                  <c:v>9.1215734993996893</c:v>
                </c:pt>
              </c:numCache>
            </c:numRef>
          </c:val>
          <c:extLst>
            <c:ext xmlns:c16="http://schemas.microsoft.com/office/drawing/2014/chart" uri="{C3380CC4-5D6E-409C-BE32-E72D297353CC}">
              <c16:uniqueId val="{0000001B-176D-4FDD-9DC8-EFF36E73983F}"/>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C-176D-4FDD-9DC8-EFF36E73983F}"/>
              </c:ext>
            </c:extLst>
          </c:dPt>
          <c:dPt>
            <c:idx val="3"/>
            <c:invertIfNegative val="0"/>
            <c:bubble3D val="0"/>
            <c:extLst>
              <c:ext xmlns:c16="http://schemas.microsoft.com/office/drawing/2014/chart" uri="{C3380CC4-5D6E-409C-BE32-E72D297353CC}">
                <c16:uniqueId val="{0000001D-176D-4FDD-9DC8-EFF36E73983F}"/>
              </c:ext>
            </c:extLst>
          </c:dPt>
          <c:dPt>
            <c:idx val="6"/>
            <c:invertIfNegative val="0"/>
            <c:bubble3D val="0"/>
            <c:extLst>
              <c:ext xmlns:c16="http://schemas.microsoft.com/office/drawing/2014/chart" uri="{C3380CC4-5D6E-409C-BE32-E72D297353CC}">
                <c16:uniqueId val="{0000001E-176D-4FDD-9DC8-EFF36E73983F}"/>
              </c:ext>
            </c:extLst>
          </c:dPt>
          <c:dPt>
            <c:idx val="9"/>
            <c:invertIfNegative val="0"/>
            <c:bubble3D val="0"/>
            <c:extLst>
              <c:ext xmlns:c16="http://schemas.microsoft.com/office/drawing/2014/chart" uri="{C3380CC4-5D6E-409C-BE32-E72D297353CC}">
                <c16:uniqueId val="{0000001F-176D-4FDD-9DC8-EFF36E73983F}"/>
              </c:ext>
            </c:extLst>
          </c:dPt>
          <c:dPt>
            <c:idx val="12"/>
            <c:invertIfNegative val="0"/>
            <c:bubble3D val="0"/>
            <c:extLst>
              <c:ext xmlns:c16="http://schemas.microsoft.com/office/drawing/2014/chart" uri="{C3380CC4-5D6E-409C-BE32-E72D297353CC}">
                <c16:uniqueId val="{00000020-176D-4FDD-9DC8-EFF36E73983F}"/>
              </c:ext>
            </c:extLst>
          </c:dPt>
          <c:dPt>
            <c:idx val="15"/>
            <c:invertIfNegative val="0"/>
            <c:bubble3D val="0"/>
            <c:extLst>
              <c:ext xmlns:c16="http://schemas.microsoft.com/office/drawing/2014/chart" uri="{C3380CC4-5D6E-409C-BE32-E72D297353CC}">
                <c16:uniqueId val="{00000021-176D-4FDD-9DC8-EFF36E73983F}"/>
              </c:ext>
            </c:extLst>
          </c:dPt>
          <c:dPt>
            <c:idx val="18"/>
            <c:invertIfNegative val="0"/>
            <c:bubble3D val="0"/>
            <c:extLst>
              <c:ext xmlns:c16="http://schemas.microsoft.com/office/drawing/2014/chart" uri="{C3380CC4-5D6E-409C-BE32-E72D297353CC}">
                <c16:uniqueId val="{00000022-176D-4FDD-9DC8-EFF36E73983F}"/>
              </c:ext>
            </c:extLst>
          </c:dPt>
          <c:dPt>
            <c:idx val="21"/>
            <c:invertIfNegative val="0"/>
            <c:bubble3D val="0"/>
            <c:extLst>
              <c:ext xmlns:c16="http://schemas.microsoft.com/office/drawing/2014/chart" uri="{C3380CC4-5D6E-409C-BE32-E72D297353CC}">
                <c16:uniqueId val="{00000023-176D-4FDD-9DC8-EFF36E73983F}"/>
              </c:ext>
            </c:extLst>
          </c:dPt>
          <c:dLbls>
            <c:dLbl>
              <c:idx val="0"/>
              <c:layout>
                <c:manualLayout>
                  <c:x val="-4.0160642570281124E-2"/>
                  <c:y val="2.312182926869231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176D-4FDD-9DC8-EFF36E73983F}"/>
                </c:ext>
              </c:extLst>
            </c:dLbl>
            <c:dLbl>
              <c:idx val="1"/>
              <c:layout>
                <c:manualLayout>
                  <c:x val="0"/>
                  <c:y val="9.249168641669905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176D-4FDD-9DC8-EFF36E73983F}"/>
                </c:ext>
              </c:extLst>
            </c:dLbl>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Arkusz1!$E$3:$E$5</c:f>
              <c:numCache>
                <c:formatCode>0</c:formatCode>
                <c:ptCount val="3"/>
                <c:pt idx="0">
                  <c:v>0.76278481759987848</c:v>
                </c:pt>
                <c:pt idx="1">
                  <c:v>2.1533393931193237</c:v>
                </c:pt>
                <c:pt idx="2">
                  <c:v>4.3961614639121471</c:v>
                </c:pt>
              </c:numCache>
            </c:numRef>
          </c:val>
          <c:extLst>
            <c:ext xmlns:c16="http://schemas.microsoft.com/office/drawing/2014/chart" uri="{C3380CC4-5D6E-409C-BE32-E72D297353CC}">
              <c16:uniqueId val="{00000027-176D-4FDD-9DC8-EFF36E73983F}"/>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0"/>
              <c:layout>
                <c:manualLayout>
                  <c:x val="-9.2033742708578264E-18"/>
                  <c:y val="1.387302473884989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B1BA-4DF4-B934-77DFBFE32917}"/>
                </c:ext>
              </c:extLst>
            </c:dLbl>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Arkusz1!$F$3:$F$5</c:f>
              <c:numCache>
                <c:formatCode>0</c:formatCode>
                <c:ptCount val="3"/>
                <c:pt idx="0">
                  <c:v>1.968930453667908</c:v>
                </c:pt>
                <c:pt idx="1">
                  <c:v>5.1617357999420834</c:v>
                </c:pt>
                <c:pt idx="2">
                  <c:v>6.1379273265073166</c:v>
                </c:pt>
              </c:numCache>
            </c:numRef>
          </c:val>
          <c:extLst>
            <c:ext xmlns:c16="http://schemas.microsoft.com/office/drawing/2014/chart" uri="{C3380CC4-5D6E-409C-BE32-E72D297353CC}">
              <c16:uniqueId val="{0000002A-176D-4FDD-9DC8-EFF36E73983F}"/>
            </c:ext>
          </c:extLst>
        </c:ser>
        <c:dLbls>
          <c:dLblPos val="ctr"/>
          <c:showLegendKey val="0"/>
          <c:showVal val="1"/>
          <c:showCatName val="0"/>
          <c:showSerName val="0"/>
          <c:showPercent val="0"/>
          <c:showBubbleSize val="0"/>
        </c:dLbls>
        <c:gapWidth val="39"/>
        <c:overlap val="100"/>
        <c:axId val="674715368"/>
        <c:axId val="674720856"/>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176D-4FDD-9DC8-EFF36E73983F}"/>
                    </c:ext>
                  </c:extLst>
                </c:dPt>
                <c:dPt>
                  <c:idx val="1"/>
                  <c:invertIfNegative val="0"/>
                  <c:bubble3D val="0"/>
                  <c:extLst>
                    <c:ext xmlns:c16="http://schemas.microsoft.com/office/drawing/2014/chart" uri="{C3380CC4-5D6E-409C-BE32-E72D297353CC}">
                      <c16:uniqueId val="{0000002C-176D-4FDD-9DC8-EFF36E73983F}"/>
                    </c:ext>
                  </c:extLst>
                </c:dPt>
                <c:dPt>
                  <c:idx val="2"/>
                  <c:invertIfNegative val="0"/>
                  <c:bubble3D val="0"/>
                  <c:extLst>
                    <c:ext xmlns:c16="http://schemas.microsoft.com/office/drawing/2014/chart" uri="{C3380CC4-5D6E-409C-BE32-E72D297353CC}">
                      <c16:uniqueId val="{0000002D-176D-4FDD-9DC8-EFF36E73983F}"/>
                    </c:ext>
                  </c:extLst>
                </c:dPt>
                <c:dPt>
                  <c:idx val="3"/>
                  <c:invertIfNegative val="0"/>
                  <c:bubble3D val="0"/>
                  <c:extLst>
                    <c:ext xmlns:c16="http://schemas.microsoft.com/office/drawing/2014/chart" uri="{C3380CC4-5D6E-409C-BE32-E72D297353CC}">
                      <c16:uniqueId val="{0000002E-176D-4FDD-9DC8-EFF36E73983F}"/>
                    </c:ext>
                  </c:extLst>
                </c:dPt>
                <c:dPt>
                  <c:idx val="4"/>
                  <c:invertIfNegative val="0"/>
                  <c:bubble3D val="0"/>
                  <c:extLst>
                    <c:ext xmlns:c16="http://schemas.microsoft.com/office/drawing/2014/chart" uri="{C3380CC4-5D6E-409C-BE32-E72D297353CC}">
                      <c16:uniqueId val="{0000002F-176D-4FDD-9DC8-EFF36E73983F}"/>
                    </c:ext>
                  </c:extLst>
                </c:dPt>
                <c:dPt>
                  <c:idx val="6"/>
                  <c:invertIfNegative val="0"/>
                  <c:bubble3D val="0"/>
                  <c:extLst>
                    <c:ext xmlns:c16="http://schemas.microsoft.com/office/drawing/2014/chart" uri="{C3380CC4-5D6E-409C-BE32-E72D297353CC}">
                      <c16:uniqueId val="{00000030-176D-4FDD-9DC8-EFF36E73983F}"/>
                    </c:ext>
                  </c:extLst>
                </c:dPt>
                <c:dPt>
                  <c:idx val="9"/>
                  <c:invertIfNegative val="0"/>
                  <c:bubble3D val="0"/>
                  <c:extLst>
                    <c:ext xmlns:c16="http://schemas.microsoft.com/office/drawing/2014/chart" uri="{C3380CC4-5D6E-409C-BE32-E72D297353CC}">
                      <c16:uniqueId val="{00000031-176D-4FDD-9DC8-EFF36E73983F}"/>
                    </c:ext>
                  </c:extLst>
                </c:dPt>
                <c:dPt>
                  <c:idx val="12"/>
                  <c:invertIfNegative val="0"/>
                  <c:bubble3D val="0"/>
                  <c:extLst>
                    <c:ext xmlns:c16="http://schemas.microsoft.com/office/drawing/2014/chart" uri="{C3380CC4-5D6E-409C-BE32-E72D297353CC}">
                      <c16:uniqueId val="{00000032-176D-4FDD-9DC8-EFF36E73983F}"/>
                    </c:ext>
                  </c:extLst>
                </c:dPt>
                <c:dLbls>
                  <c:dLbl>
                    <c:idx val="18"/>
                    <c:delete val="1"/>
                    <c:extLst>
                      <c:ext uri="{CE6537A1-D6FC-4f65-9D91-7224C49458BB}"/>
                      <c:ext xmlns:c16="http://schemas.microsoft.com/office/drawing/2014/chart" uri="{C3380CC4-5D6E-409C-BE32-E72D297353CC}">
                        <c16:uniqueId val="{00000033-176D-4FDD-9DC8-EFF36E73983F}"/>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Arkusz1!$A$3:$A$5</c15:sqref>
                        </c15:formulaRef>
                      </c:ext>
                    </c:extLst>
                    <c:numCache>
                      <c:formatCode>General</c:formatCode>
                      <c:ptCount val="3"/>
                      <c:pt idx="0">
                        <c:v>0</c:v>
                      </c:pt>
                      <c:pt idx="1">
                        <c:v>0</c:v>
                      </c:pt>
                      <c:pt idx="2">
                        <c:v>0</c:v>
                      </c:pt>
                    </c:numCache>
                  </c:numRef>
                </c:val>
                <c:extLst>
                  <c:ext xmlns:c16="http://schemas.microsoft.com/office/drawing/2014/chart" uri="{C3380CC4-5D6E-409C-BE32-E72D297353CC}">
                    <c16:uniqueId val="{00000034-176D-4FDD-9DC8-EFF36E73983F}"/>
                  </c:ext>
                </c:extLst>
              </c15:ser>
            </c15:filteredBarSeries>
          </c:ext>
        </c:extLst>
      </c:barChart>
      <c:catAx>
        <c:axId val="674715368"/>
        <c:scaling>
          <c:orientation val="minMax"/>
        </c:scaling>
        <c:delete val="1"/>
        <c:axPos val="t"/>
        <c:numFmt formatCode="General" sourceLinked="1"/>
        <c:majorTickMark val="out"/>
        <c:minorTickMark val="none"/>
        <c:tickLblPos val="nextTo"/>
        <c:crossAx val="674720856"/>
        <c:crosses val="autoZero"/>
        <c:auto val="1"/>
        <c:lblAlgn val="ctr"/>
        <c:lblOffset val="100"/>
        <c:noMultiLvlLbl val="0"/>
      </c:catAx>
      <c:valAx>
        <c:axId val="674720856"/>
        <c:scaling>
          <c:orientation val="maxMin"/>
        </c:scaling>
        <c:delete val="1"/>
        <c:axPos val="l"/>
        <c:numFmt formatCode="0%" sourceLinked="1"/>
        <c:majorTickMark val="out"/>
        <c:minorTickMark val="none"/>
        <c:tickLblPos val="nextTo"/>
        <c:crossAx val="674715368"/>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46574555946760371"/>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5F44-4297-88CB-35369E97473A}"/>
              </c:ext>
            </c:extLst>
          </c:dPt>
          <c:dPt>
            <c:idx val="3"/>
            <c:invertIfNegative val="0"/>
            <c:bubble3D val="0"/>
            <c:extLst>
              <c:ext xmlns:c16="http://schemas.microsoft.com/office/drawing/2014/chart" uri="{C3380CC4-5D6E-409C-BE32-E72D297353CC}">
                <c16:uniqueId val="{00000001-5F44-4297-88CB-35369E97473A}"/>
              </c:ext>
            </c:extLst>
          </c:dPt>
          <c:dPt>
            <c:idx val="6"/>
            <c:invertIfNegative val="0"/>
            <c:bubble3D val="0"/>
            <c:extLst>
              <c:ext xmlns:c16="http://schemas.microsoft.com/office/drawing/2014/chart" uri="{C3380CC4-5D6E-409C-BE32-E72D297353CC}">
                <c16:uniqueId val="{00000002-5F44-4297-88CB-35369E97473A}"/>
              </c:ext>
            </c:extLst>
          </c:dPt>
          <c:dPt>
            <c:idx val="9"/>
            <c:invertIfNegative val="0"/>
            <c:bubble3D val="0"/>
            <c:extLst>
              <c:ext xmlns:c16="http://schemas.microsoft.com/office/drawing/2014/chart" uri="{C3380CC4-5D6E-409C-BE32-E72D297353CC}">
                <c16:uniqueId val="{00000003-5F44-4297-88CB-35369E97473A}"/>
              </c:ext>
            </c:extLst>
          </c:dPt>
          <c:dPt>
            <c:idx val="12"/>
            <c:invertIfNegative val="0"/>
            <c:bubble3D val="0"/>
            <c:extLst>
              <c:ext xmlns:c16="http://schemas.microsoft.com/office/drawing/2014/chart" uri="{C3380CC4-5D6E-409C-BE32-E72D297353CC}">
                <c16:uniqueId val="{00000004-5F44-4297-88CB-35369E97473A}"/>
              </c:ext>
            </c:extLst>
          </c:dPt>
          <c:dPt>
            <c:idx val="15"/>
            <c:invertIfNegative val="0"/>
            <c:bubble3D val="0"/>
            <c:extLst>
              <c:ext xmlns:c16="http://schemas.microsoft.com/office/drawing/2014/chart" uri="{C3380CC4-5D6E-409C-BE32-E72D297353CC}">
                <c16:uniqueId val="{00000005-5F44-4297-88CB-35369E97473A}"/>
              </c:ext>
            </c:extLst>
          </c:dPt>
          <c:dPt>
            <c:idx val="18"/>
            <c:invertIfNegative val="0"/>
            <c:bubble3D val="0"/>
            <c:extLst>
              <c:ext xmlns:c16="http://schemas.microsoft.com/office/drawing/2014/chart" uri="{C3380CC4-5D6E-409C-BE32-E72D297353CC}">
                <c16:uniqueId val="{00000006-5F44-4297-88CB-35369E97473A}"/>
              </c:ext>
            </c:extLst>
          </c:dPt>
          <c:dPt>
            <c:idx val="21"/>
            <c:invertIfNegative val="0"/>
            <c:bubble3D val="0"/>
            <c:extLst>
              <c:ext xmlns:c16="http://schemas.microsoft.com/office/drawing/2014/chart" uri="{C3380CC4-5D6E-409C-BE32-E72D297353CC}">
                <c16:uniqueId val="{00000007-5F44-4297-88CB-35369E97473A}"/>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Arkusz1!$B$3:$B$5</c:f>
              <c:numCache>
                <c:formatCode>0</c:formatCode>
                <c:ptCount val="3"/>
                <c:pt idx="0">
                  <c:v>7.8024968222815128</c:v>
                </c:pt>
                <c:pt idx="1">
                  <c:v>4.3378958572657051</c:v>
                </c:pt>
                <c:pt idx="2">
                  <c:v>8.0431547911202141</c:v>
                </c:pt>
              </c:numCache>
            </c:numRef>
          </c:val>
          <c:extLst>
            <c:ext xmlns:c16="http://schemas.microsoft.com/office/drawing/2014/chart" uri="{C3380CC4-5D6E-409C-BE32-E72D297353CC}">
              <c16:uniqueId val="{00000008-5F44-4297-88CB-35369E97473A}"/>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5F44-4297-88CB-35369E97473A}"/>
              </c:ext>
            </c:extLst>
          </c:dPt>
          <c:dPt>
            <c:idx val="3"/>
            <c:invertIfNegative val="0"/>
            <c:bubble3D val="0"/>
            <c:extLst>
              <c:ext xmlns:c16="http://schemas.microsoft.com/office/drawing/2014/chart" uri="{C3380CC4-5D6E-409C-BE32-E72D297353CC}">
                <c16:uniqueId val="{0000000A-5F44-4297-88CB-35369E97473A}"/>
              </c:ext>
            </c:extLst>
          </c:dPt>
          <c:dPt>
            <c:idx val="6"/>
            <c:invertIfNegative val="0"/>
            <c:bubble3D val="0"/>
            <c:extLst>
              <c:ext xmlns:c16="http://schemas.microsoft.com/office/drawing/2014/chart" uri="{C3380CC4-5D6E-409C-BE32-E72D297353CC}">
                <c16:uniqueId val="{0000000B-5F44-4297-88CB-35369E97473A}"/>
              </c:ext>
            </c:extLst>
          </c:dPt>
          <c:dPt>
            <c:idx val="9"/>
            <c:invertIfNegative val="0"/>
            <c:bubble3D val="0"/>
            <c:extLst>
              <c:ext xmlns:c16="http://schemas.microsoft.com/office/drawing/2014/chart" uri="{C3380CC4-5D6E-409C-BE32-E72D297353CC}">
                <c16:uniqueId val="{0000000C-5F44-4297-88CB-35369E97473A}"/>
              </c:ext>
            </c:extLst>
          </c:dPt>
          <c:dPt>
            <c:idx val="12"/>
            <c:invertIfNegative val="0"/>
            <c:bubble3D val="0"/>
            <c:extLst>
              <c:ext xmlns:c16="http://schemas.microsoft.com/office/drawing/2014/chart" uri="{C3380CC4-5D6E-409C-BE32-E72D297353CC}">
                <c16:uniqueId val="{0000000D-5F44-4297-88CB-35369E97473A}"/>
              </c:ext>
            </c:extLst>
          </c:dPt>
          <c:dPt>
            <c:idx val="15"/>
            <c:invertIfNegative val="0"/>
            <c:bubble3D val="0"/>
            <c:extLst>
              <c:ext xmlns:c16="http://schemas.microsoft.com/office/drawing/2014/chart" uri="{C3380CC4-5D6E-409C-BE32-E72D297353CC}">
                <c16:uniqueId val="{0000000E-5F44-4297-88CB-35369E97473A}"/>
              </c:ext>
            </c:extLst>
          </c:dPt>
          <c:dPt>
            <c:idx val="18"/>
            <c:invertIfNegative val="0"/>
            <c:bubble3D val="0"/>
            <c:extLst>
              <c:ext xmlns:c16="http://schemas.microsoft.com/office/drawing/2014/chart" uri="{C3380CC4-5D6E-409C-BE32-E72D297353CC}">
                <c16:uniqueId val="{0000000F-5F44-4297-88CB-35369E97473A}"/>
              </c:ext>
            </c:extLst>
          </c:dPt>
          <c:dPt>
            <c:idx val="21"/>
            <c:invertIfNegative val="0"/>
            <c:bubble3D val="0"/>
            <c:extLst>
              <c:ext xmlns:c16="http://schemas.microsoft.com/office/drawing/2014/chart" uri="{C3380CC4-5D6E-409C-BE32-E72D297353CC}">
                <c16:uniqueId val="{00000010-5F44-4297-88CB-35369E97473A}"/>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Arkusz1!$C$3:$C$5</c:f>
              <c:numCache>
                <c:formatCode>0</c:formatCode>
                <c:ptCount val="3"/>
                <c:pt idx="0">
                  <c:v>19.505525893302924</c:v>
                </c:pt>
                <c:pt idx="1">
                  <c:v>7.3250752487150352</c:v>
                </c:pt>
                <c:pt idx="2">
                  <c:v>7.4037384855356523</c:v>
                </c:pt>
              </c:numCache>
            </c:numRef>
          </c:val>
          <c:extLst>
            <c:ext xmlns:c16="http://schemas.microsoft.com/office/drawing/2014/chart" uri="{C3380CC4-5D6E-409C-BE32-E72D297353CC}">
              <c16:uniqueId val="{00000011-5F44-4297-88CB-35369E97473A}"/>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5F44-4297-88CB-35369E97473A}"/>
              </c:ext>
            </c:extLst>
          </c:dPt>
          <c:dPt>
            <c:idx val="3"/>
            <c:invertIfNegative val="0"/>
            <c:bubble3D val="0"/>
            <c:extLst>
              <c:ext xmlns:c16="http://schemas.microsoft.com/office/drawing/2014/chart" uri="{C3380CC4-5D6E-409C-BE32-E72D297353CC}">
                <c16:uniqueId val="{00000013-5F44-4297-88CB-35369E97473A}"/>
              </c:ext>
            </c:extLst>
          </c:dPt>
          <c:dPt>
            <c:idx val="6"/>
            <c:invertIfNegative val="0"/>
            <c:bubble3D val="0"/>
            <c:extLst>
              <c:ext xmlns:c16="http://schemas.microsoft.com/office/drawing/2014/chart" uri="{C3380CC4-5D6E-409C-BE32-E72D297353CC}">
                <c16:uniqueId val="{00000014-5F44-4297-88CB-35369E97473A}"/>
              </c:ext>
            </c:extLst>
          </c:dPt>
          <c:dPt>
            <c:idx val="9"/>
            <c:invertIfNegative val="0"/>
            <c:bubble3D val="0"/>
            <c:extLst>
              <c:ext xmlns:c16="http://schemas.microsoft.com/office/drawing/2014/chart" uri="{C3380CC4-5D6E-409C-BE32-E72D297353CC}">
                <c16:uniqueId val="{00000015-5F44-4297-88CB-35369E97473A}"/>
              </c:ext>
            </c:extLst>
          </c:dPt>
          <c:dPt>
            <c:idx val="12"/>
            <c:invertIfNegative val="0"/>
            <c:bubble3D val="0"/>
            <c:extLst>
              <c:ext xmlns:c16="http://schemas.microsoft.com/office/drawing/2014/chart" uri="{C3380CC4-5D6E-409C-BE32-E72D297353CC}">
                <c16:uniqueId val="{00000016-5F44-4297-88CB-35369E97473A}"/>
              </c:ext>
            </c:extLst>
          </c:dPt>
          <c:dPt>
            <c:idx val="15"/>
            <c:invertIfNegative val="0"/>
            <c:bubble3D val="0"/>
            <c:extLst>
              <c:ext xmlns:c16="http://schemas.microsoft.com/office/drawing/2014/chart" uri="{C3380CC4-5D6E-409C-BE32-E72D297353CC}">
                <c16:uniqueId val="{00000017-5F44-4297-88CB-35369E97473A}"/>
              </c:ext>
            </c:extLst>
          </c:dPt>
          <c:dPt>
            <c:idx val="18"/>
            <c:invertIfNegative val="0"/>
            <c:bubble3D val="0"/>
            <c:extLst>
              <c:ext xmlns:c16="http://schemas.microsoft.com/office/drawing/2014/chart" uri="{C3380CC4-5D6E-409C-BE32-E72D297353CC}">
                <c16:uniqueId val="{00000018-5F44-4297-88CB-35369E97473A}"/>
              </c:ext>
            </c:extLst>
          </c:dPt>
          <c:dPt>
            <c:idx val="21"/>
            <c:invertIfNegative val="0"/>
            <c:bubble3D val="0"/>
            <c:extLst>
              <c:ext xmlns:c16="http://schemas.microsoft.com/office/drawing/2014/chart" uri="{C3380CC4-5D6E-409C-BE32-E72D297353CC}">
                <c16:uniqueId val="{00000019-5F44-4297-88CB-35369E97473A}"/>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Arkusz1!$D$3:$D$5</c:f>
              <c:numCache>
                <c:formatCode>0</c:formatCode>
                <c:ptCount val="3"/>
                <c:pt idx="0">
                  <c:v>36.141426312039229</c:v>
                </c:pt>
                <c:pt idx="1">
                  <c:v>33.094266902009082</c:v>
                </c:pt>
                <c:pt idx="2">
                  <c:v>41.778156729709842</c:v>
                </c:pt>
              </c:numCache>
            </c:numRef>
          </c:val>
          <c:extLst>
            <c:ext xmlns:c16="http://schemas.microsoft.com/office/drawing/2014/chart" uri="{C3380CC4-5D6E-409C-BE32-E72D297353CC}">
              <c16:uniqueId val="{0000001B-5F44-4297-88CB-35369E97473A}"/>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C-5F44-4297-88CB-35369E97473A}"/>
              </c:ext>
            </c:extLst>
          </c:dPt>
          <c:dPt>
            <c:idx val="3"/>
            <c:invertIfNegative val="0"/>
            <c:bubble3D val="0"/>
            <c:extLst>
              <c:ext xmlns:c16="http://schemas.microsoft.com/office/drawing/2014/chart" uri="{C3380CC4-5D6E-409C-BE32-E72D297353CC}">
                <c16:uniqueId val="{0000001D-5F44-4297-88CB-35369E97473A}"/>
              </c:ext>
            </c:extLst>
          </c:dPt>
          <c:dPt>
            <c:idx val="6"/>
            <c:invertIfNegative val="0"/>
            <c:bubble3D val="0"/>
            <c:extLst>
              <c:ext xmlns:c16="http://schemas.microsoft.com/office/drawing/2014/chart" uri="{C3380CC4-5D6E-409C-BE32-E72D297353CC}">
                <c16:uniqueId val="{0000001E-5F44-4297-88CB-35369E97473A}"/>
              </c:ext>
            </c:extLst>
          </c:dPt>
          <c:dPt>
            <c:idx val="9"/>
            <c:invertIfNegative val="0"/>
            <c:bubble3D val="0"/>
            <c:extLst>
              <c:ext xmlns:c16="http://schemas.microsoft.com/office/drawing/2014/chart" uri="{C3380CC4-5D6E-409C-BE32-E72D297353CC}">
                <c16:uniqueId val="{0000001F-5F44-4297-88CB-35369E97473A}"/>
              </c:ext>
            </c:extLst>
          </c:dPt>
          <c:dPt>
            <c:idx val="12"/>
            <c:invertIfNegative val="0"/>
            <c:bubble3D val="0"/>
            <c:extLst>
              <c:ext xmlns:c16="http://schemas.microsoft.com/office/drawing/2014/chart" uri="{C3380CC4-5D6E-409C-BE32-E72D297353CC}">
                <c16:uniqueId val="{00000020-5F44-4297-88CB-35369E97473A}"/>
              </c:ext>
            </c:extLst>
          </c:dPt>
          <c:dPt>
            <c:idx val="15"/>
            <c:invertIfNegative val="0"/>
            <c:bubble3D val="0"/>
            <c:extLst>
              <c:ext xmlns:c16="http://schemas.microsoft.com/office/drawing/2014/chart" uri="{C3380CC4-5D6E-409C-BE32-E72D297353CC}">
                <c16:uniqueId val="{00000021-5F44-4297-88CB-35369E97473A}"/>
              </c:ext>
            </c:extLst>
          </c:dPt>
          <c:dPt>
            <c:idx val="18"/>
            <c:invertIfNegative val="0"/>
            <c:bubble3D val="0"/>
            <c:extLst>
              <c:ext xmlns:c16="http://schemas.microsoft.com/office/drawing/2014/chart" uri="{C3380CC4-5D6E-409C-BE32-E72D297353CC}">
                <c16:uniqueId val="{00000022-5F44-4297-88CB-35369E97473A}"/>
              </c:ext>
            </c:extLst>
          </c:dPt>
          <c:dPt>
            <c:idx val="21"/>
            <c:invertIfNegative val="0"/>
            <c:bubble3D val="0"/>
            <c:extLst>
              <c:ext xmlns:c16="http://schemas.microsoft.com/office/drawing/2014/chart" uri="{C3380CC4-5D6E-409C-BE32-E72D297353CC}">
                <c16:uniqueId val="{00000023-5F44-4297-88CB-35369E97473A}"/>
              </c:ext>
            </c:extLst>
          </c:dPt>
          <c:dLbls>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Arkusz1!$E$3:$E$5</c:f>
              <c:numCache>
                <c:formatCode>0</c:formatCode>
                <c:ptCount val="3"/>
                <c:pt idx="0">
                  <c:v>36.550550972376293</c:v>
                </c:pt>
                <c:pt idx="1">
                  <c:v>55.24276199201028</c:v>
                </c:pt>
                <c:pt idx="2">
                  <c:v>42.77494999363428</c:v>
                </c:pt>
              </c:numCache>
            </c:numRef>
          </c:val>
          <c:extLst>
            <c:ext xmlns:c16="http://schemas.microsoft.com/office/drawing/2014/chart" uri="{C3380CC4-5D6E-409C-BE32-E72D297353CC}">
              <c16:uniqueId val="{00000027-5F44-4297-88CB-35369E97473A}"/>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28-5F44-4297-88CB-35369E97473A}"/>
                </c:ext>
              </c:extLst>
            </c:dLbl>
            <c:dLbl>
              <c:idx val="4"/>
              <c:delete val="1"/>
              <c:extLst>
                <c:ext xmlns:c15="http://schemas.microsoft.com/office/drawing/2012/chart" uri="{CE6537A1-D6FC-4f65-9D91-7224C49458BB}"/>
                <c:ext xmlns:c16="http://schemas.microsoft.com/office/drawing/2014/chart" uri="{C3380CC4-5D6E-409C-BE32-E72D297353CC}">
                  <c16:uniqueId val="{00000029-5F44-4297-88CB-35369E97473A}"/>
                </c:ext>
              </c:extLst>
            </c:dLbl>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Arkusz1!$F$3:$F$5</c:f>
              <c:numCache>
                <c:formatCode>General</c:formatCode>
                <c:ptCount val="3"/>
              </c:numCache>
            </c:numRef>
          </c:val>
          <c:extLst>
            <c:ext xmlns:c16="http://schemas.microsoft.com/office/drawing/2014/chart" uri="{C3380CC4-5D6E-409C-BE32-E72D297353CC}">
              <c16:uniqueId val="{0000002A-5F44-4297-88CB-35369E97473A}"/>
            </c:ext>
          </c:extLst>
        </c:ser>
        <c:dLbls>
          <c:dLblPos val="ctr"/>
          <c:showLegendKey val="0"/>
          <c:showVal val="1"/>
          <c:showCatName val="0"/>
          <c:showSerName val="0"/>
          <c:showPercent val="0"/>
          <c:showBubbleSize val="0"/>
        </c:dLbls>
        <c:gapWidth val="39"/>
        <c:overlap val="100"/>
        <c:axId val="674721640"/>
        <c:axId val="67472242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5F44-4297-88CB-35369E97473A}"/>
                    </c:ext>
                  </c:extLst>
                </c:dPt>
                <c:dPt>
                  <c:idx val="1"/>
                  <c:invertIfNegative val="0"/>
                  <c:bubble3D val="0"/>
                  <c:extLst>
                    <c:ext xmlns:c16="http://schemas.microsoft.com/office/drawing/2014/chart" uri="{C3380CC4-5D6E-409C-BE32-E72D297353CC}">
                      <c16:uniqueId val="{0000002C-5F44-4297-88CB-35369E97473A}"/>
                    </c:ext>
                  </c:extLst>
                </c:dPt>
                <c:dPt>
                  <c:idx val="2"/>
                  <c:invertIfNegative val="0"/>
                  <c:bubble3D val="0"/>
                  <c:extLst>
                    <c:ext xmlns:c16="http://schemas.microsoft.com/office/drawing/2014/chart" uri="{C3380CC4-5D6E-409C-BE32-E72D297353CC}">
                      <c16:uniqueId val="{0000002D-5F44-4297-88CB-35369E97473A}"/>
                    </c:ext>
                  </c:extLst>
                </c:dPt>
                <c:dPt>
                  <c:idx val="3"/>
                  <c:invertIfNegative val="0"/>
                  <c:bubble3D val="0"/>
                  <c:extLst>
                    <c:ext xmlns:c16="http://schemas.microsoft.com/office/drawing/2014/chart" uri="{C3380CC4-5D6E-409C-BE32-E72D297353CC}">
                      <c16:uniqueId val="{0000002E-5F44-4297-88CB-35369E97473A}"/>
                    </c:ext>
                  </c:extLst>
                </c:dPt>
                <c:dPt>
                  <c:idx val="4"/>
                  <c:invertIfNegative val="0"/>
                  <c:bubble3D val="0"/>
                  <c:extLst>
                    <c:ext xmlns:c16="http://schemas.microsoft.com/office/drawing/2014/chart" uri="{C3380CC4-5D6E-409C-BE32-E72D297353CC}">
                      <c16:uniqueId val="{0000002F-5F44-4297-88CB-35369E97473A}"/>
                    </c:ext>
                  </c:extLst>
                </c:dPt>
                <c:dPt>
                  <c:idx val="6"/>
                  <c:invertIfNegative val="0"/>
                  <c:bubble3D val="0"/>
                  <c:extLst>
                    <c:ext xmlns:c16="http://schemas.microsoft.com/office/drawing/2014/chart" uri="{C3380CC4-5D6E-409C-BE32-E72D297353CC}">
                      <c16:uniqueId val="{00000030-5F44-4297-88CB-35369E97473A}"/>
                    </c:ext>
                  </c:extLst>
                </c:dPt>
                <c:dPt>
                  <c:idx val="9"/>
                  <c:invertIfNegative val="0"/>
                  <c:bubble3D val="0"/>
                  <c:extLst>
                    <c:ext xmlns:c16="http://schemas.microsoft.com/office/drawing/2014/chart" uri="{C3380CC4-5D6E-409C-BE32-E72D297353CC}">
                      <c16:uniqueId val="{00000031-5F44-4297-88CB-35369E97473A}"/>
                    </c:ext>
                  </c:extLst>
                </c:dPt>
                <c:dPt>
                  <c:idx val="12"/>
                  <c:invertIfNegative val="0"/>
                  <c:bubble3D val="0"/>
                  <c:extLst>
                    <c:ext xmlns:c16="http://schemas.microsoft.com/office/drawing/2014/chart" uri="{C3380CC4-5D6E-409C-BE32-E72D297353CC}">
                      <c16:uniqueId val="{00000032-5F44-4297-88CB-35369E97473A}"/>
                    </c:ext>
                  </c:extLst>
                </c:dPt>
                <c:dLbls>
                  <c:dLbl>
                    <c:idx val="18"/>
                    <c:delete val="1"/>
                    <c:extLst>
                      <c:ext uri="{CE6537A1-D6FC-4f65-9D91-7224C49458BB}"/>
                      <c:ext xmlns:c16="http://schemas.microsoft.com/office/drawing/2014/chart" uri="{C3380CC4-5D6E-409C-BE32-E72D297353CC}">
                        <c16:uniqueId val="{00000033-5F44-4297-88CB-35369E97473A}"/>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Arkusz1!$A$3:$A$5</c15:sqref>
                        </c15:formulaRef>
                      </c:ext>
                    </c:extLst>
                    <c:numCache>
                      <c:formatCode>General</c:formatCode>
                      <c:ptCount val="3"/>
                      <c:pt idx="0">
                        <c:v>0</c:v>
                      </c:pt>
                      <c:pt idx="1">
                        <c:v>0</c:v>
                      </c:pt>
                      <c:pt idx="2">
                        <c:v>0</c:v>
                      </c:pt>
                    </c:numCache>
                  </c:numRef>
                </c:val>
                <c:extLst>
                  <c:ext xmlns:c16="http://schemas.microsoft.com/office/drawing/2014/chart" uri="{C3380CC4-5D6E-409C-BE32-E72D297353CC}">
                    <c16:uniqueId val="{00000034-5F44-4297-88CB-35369E97473A}"/>
                  </c:ext>
                </c:extLst>
              </c15:ser>
            </c15:filteredBarSeries>
          </c:ext>
        </c:extLst>
      </c:barChart>
      <c:catAx>
        <c:axId val="674721640"/>
        <c:scaling>
          <c:orientation val="minMax"/>
        </c:scaling>
        <c:delete val="1"/>
        <c:axPos val="t"/>
        <c:numFmt formatCode="General" sourceLinked="1"/>
        <c:majorTickMark val="out"/>
        <c:minorTickMark val="none"/>
        <c:tickLblPos val="nextTo"/>
        <c:crossAx val="674722424"/>
        <c:crosses val="autoZero"/>
        <c:auto val="1"/>
        <c:lblAlgn val="ctr"/>
        <c:lblOffset val="100"/>
        <c:noMultiLvlLbl val="0"/>
      </c:catAx>
      <c:valAx>
        <c:axId val="674722424"/>
        <c:scaling>
          <c:orientation val="maxMin"/>
        </c:scaling>
        <c:delete val="1"/>
        <c:axPos val="l"/>
        <c:numFmt formatCode="0%" sourceLinked="1"/>
        <c:majorTickMark val="out"/>
        <c:minorTickMark val="none"/>
        <c:tickLblPos val="nextTo"/>
        <c:crossAx val="674721640"/>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46574555946760371"/>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BE01-4D51-A6D4-AA1C22C0F18F}"/>
              </c:ext>
            </c:extLst>
          </c:dPt>
          <c:dPt>
            <c:idx val="3"/>
            <c:invertIfNegative val="0"/>
            <c:bubble3D val="0"/>
            <c:extLst>
              <c:ext xmlns:c16="http://schemas.microsoft.com/office/drawing/2014/chart" uri="{C3380CC4-5D6E-409C-BE32-E72D297353CC}">
                <c16:uniqueId val="{00000001-BE01-4D51-A6D4-AA1C22C0F18F}"/>
              </c:ext>
            </c:extLst>
          </c:dPt>
          <c:dPt>
            <c:idx val="6"/>
            <c:invertIfNegative val="0"/>
            <c:bubble3D val="0"/>
            <c:extLst>
              <c:ext xmlns:c16="http://schemas.microsoft.com/office/drawing/2014/chart" uri="{C3380CC4-5D6E-409C-BE32-E72D297353CC}">
                <c16:uniqueId val="{00000002-BE01-4D51-A6D4-AA1C22C0F18F}"/>
              </c:ext>
            </c:extLst>
          </c:dPt>
          <c:dPt>
            <c:idx val="9"/>
            <c:invertIfNegative val="0"/>
            <c:bubble3D val="0"/>
            <c:extLst>
              <c:ext xmlns:c16="http://schemas.microsoft.com/office/drawing/2014/chart" uri="{C3380CC4-5D6E-409C-BE32-E72D297353CC}">
                <c16:uniqueId val="{00000003-BE01-4D51-A6D4-AA1C22C0F18F}"/>
              </c:ext>
            </c:extLst>
          </c:dPt>
          <c:dPt>
            <c:idx val="12"/>
            <c:invertIfNegative val="0"/>
            <c:bubble3D val="0"/>
            <c:extLst>
              <c:ext xmlns:c16="http://schemas.microsoft.com/office/drawing/2014/chart" uri="{C3380CC4-5D6E-409C-BE32-E72D297353CC}">
                <c16:uniqueId val="{00000004-BE01-4D51-A6D4-AA1C22C0F18F}"/>
              </c:ext>
            </c:extLst>
          </c:dPt>
          <c:dPt>
            <c:idx val="15"/>
            <c:invertIfNegative val="0"/>
            <c:bubble3D val="0"/>
            <c:extLst>
              <c:ext xmlns:c16="http://schemas.microsoft.com/office/drawing/2014/chart" uri="{C3380CC4-5D6E-409C-BE32-E72D297353CC}">
                <c16:uniqueId val="{00000005-BE01-4D51-A6D4-AA1C22C0F18F}"/>
              </c:ext>
            </c:extLst>
          </c:dPt>
          <c:dPt>
            <c:idx val="18"/>
            <c:invertIfNegative val="0"/>
            <c:bubble3D val="0"/>
            <c:extLst>
              <c:ext xmlns:c16="http://schemas.microsoft.com/office/drawing/2014/chart" uri="{C3380CC4-5D6E-409C-BE32-E72D297353CC}">
                <c16:uniqueId val="{00000006-BE01-4D51-A6D4-AA1C22C0F18F}"/>
              </c:ext>
            </c:extLst>
          </c:dPt>
          <c:dPt>
            <c:idx val="21"/>
            <c:invertIfNegative val="0"/>
            <c:bubble3D val="0"/>
            <c:extLst>
              <c:ext xmlns:c16="http://schemas.microsoft.com/office/drawing/2014/chart" uri="{C3380CC4-5D6E-409C-BE32-E72D297353CC}">
                <c16:uniqueId val="{00000007-BE01-4D51-A6D4-AA1C22C0F18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Arkusz1!$B$3:$B$5</c:f>
              <c:numCache>
                <c:formatCode>0</c:formatCode>
                <c:ptCount val="3"/>
                <c:pt idx="0">
                  <c:v>16.686830878979805</c:v>
                </c:pt>
                <c:pt idx="1">
                  <c:v>11.469167417295763</c:v>
                </c:pt>
                <c:pt idx="2">
                  <c:v>22.102486207269486</c:v>
                </c:pt>
              </c:numCache>
            </c:numRef>
          </c:val>
          <c:extLst>
            <c:ext xmlns:c16="http://schemas.microsoft.com/office/drawing/2014/chart" uri="{C3380CC4-5D6E-409C-BE32-E72D297353CC}">
              <c16:uniqueId val="{00000008-BE01-4D51-A6D4-AA1C22C0F18F}"/>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BE01-4D51-A6D4-AA1C22C0F18F}"/>
              </c:ext>
            </c:extLst>
          </c:dPt>
          <c:dPt>
            <c:idx val="3"/>
            <c:invertIfNegative val="0"/>
            <c:bubble3D val="0"/>
            <c:extLst>
              <c:ext xmlns:c16="http://schemas.microsoft.com/office/drawing/2014/chart" uri="{C3380CC4-5D6E-409C-BE32-E72D297353CC}">
                <c16:uniqueId val="{0000000A-BE01-4D51-A6D4-AA1C22C0F18F}"/>
              </c:ext>
            </c:extLst>
          </c:dPt>
          <c:dPt>
            <c:idx val="6"/>
            <c:invertIfNegative val="0"/>
            <c:bubble3D val="0"/>
            <c:extLst>
              <c:ext xmlns:c16="http://schemas.microsoft.com/office/drawing/2014/chart" uri="{C3380CC4-5D6E-409C-BE32-E72D297353CC}">
                <c16:uniqueId val="{0000000B-BE01-4D51-A6D4-AA1C22C0F18F}"/>
              </c:ext>
            </c:extLst>
          </c:dPt>
          <c:dPt>
            <c:idx val="9"/>
            <c:invertIfNegative val="0"/>
            <c:bubble3D val="0"/>
            <c:extLst>
              <c:ext xmlns:c16="http://schemas.microsoft.com/office/drawing/2014/chart" uri="{C3380CC4-5D6E-409C-BE32-E72D297353CC}">
                <c16:uniqueId val="{0000000C-BE01-4D51-A6D4-AA1C22C0F18F}"/>
              </c:ext>
            </c:extLst>
          </c:dPt>
          <c:dPt>
            <c:idx val="12"/>
            <c:invertIfNegative val="0"/>
            <c:bubble3D val="0"/>
            <c:extLst>
              <c:ext xmlns:c16="http://schemas.microsoft.com/office/drawing/2014/chart" uri="{C3380CC4-5D6E-409C-BE32-E72D297353CC}">
                <c16:uniqueId val="{0000000D-BE01-4D51-A6D4-AA1C22C0F18F}"/>
              </c:ext>
            </c:extLst>
          </c:dPt>
          <c:dPt>
            <c:idx val="15"/>
            <c:invertIfNegative val="0"/>
            <c:bubble3D val="0"/>
            <c:extLst>
              <c:ext xmlns:c16="http://schemas.microsoft.com/office/drawing/2014/chart" uri="{C3380CC4-5D6E-409C-BE32-E72D297353CC}">
                <c16:uniqueId val="{0000000E-BE01-4D51-A6D4-AA1C22C0F18F}"/>
              </c:ext>
            </c:extLst>
          </c:dPt>
          <c:dPt>
            <c:idx val="18"/>
            <c:invertIfNegative val="0"/>
            <c:bubble3D val="0"/>
            <c:extLst>
              <c:ext xmlns:c16="http://schemas.microsoft.com/office/drawing/2014/chart" uri="{C3380CC4-5D6E-409C-BE32-E72D297353CC}">
                <c16:uniqueId val="{0000000F-BE01-4D51-A6D4-AA1C22C0F18F}"/>
              </c:ext>
            </c:extLst>
          </c:dPt>
          <c:dPt>
            <c:idx val="21"/>
            <c:invertIfNegative val="0"/>
            <c:bubble3D val="0"/>
            <c:extLst>
              <c:ext xmlns:c16="http://schemas.microsoft.com/office/drawing/2014/chart" uri="{C3380CC4-5D6E-409C-BE32-E72D297353CC}">
                <c16:uniqueId val="{00000010-BE01-4D51-A6D4-AA1C22C0F18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Arkusz1!$C$3:$C$5</c:f>
              <c:numCache>
                <c:formatCode>0</c:formatCode>
                <c:ptCount val="3"/>
                <c:pt idx="0">
                  <c:v>35.734832741224935</c:v>
                </c:pt>
                <c:pt idx="1">
                  <c:v>29.797788381660844</c:v>
                </c:pt>
                <c:pt idx="2">
                  <c:v>33.945099071809501</c:v>
                </c:pt>
              </c:numCache>
            </c:numRef>
          </c:val>
          <c:extLst>
            <c:ext xmlns:c16="http://schemas.microsoft.com/office/drawing/2014/chart" uri="{C3380CC4-5D6E-409C-BE32-E72D297353CC}">
              <c16:uniqueId val="{00000011-BE01-4D51-A6D4-AA1C22C0F18F}"/>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BE01-4D51-A6D4-AA1C22C0F18F}"/>
              </c:ext>
            </c:extLst>
          </c:dPt>
          <c:dPt>
            <c:idx val="3"/>
            <c:invertIfNegative val="0"/>
            <c:bubble3D val="0"/>
            <c:extLst>
              <c:ext xmlns:c16="http://schemas.microsoft.com/office/drawing/2014/chart" uri="{C3380CC4-5D6E-409C-BE32-E72D297353CC}">
                <c16:uniqueId val="{00000013-BE01-4D51-A6D4-AA1C22C0F18F}"/>
              </c:ext>
            </c:extLst>
          </c:dPt>
          <c:dPt>
            <c:idx val="6"/>
            <c:invertIfNegative val="0"/>
            <c:bubble3D val="0"/>
            <c:extLst>
              <c:ext xmlns:c16="http://schemas.microsoft.com/office/drawing/2014/chart" uri="{C3380CC4-5D6E-409C-BE32-E72D297353CC}">
                <c16:uniqueId val="{00000014-BE01-4D51-A6D4-AA1C22C0F18F}"/>
              </c:ext>
            </c:extLst>
          </c:dPt>
          <c:dPt>
            <c:idx val="9"/>
            <c:invertIfNegative val="0"/>
            <c:bubble3D val="0"/>
            <c:extLst>
              <c:ext xmlns:c16="http://schemas.microsoft.com/office/drawing/2014/chart" uri="{C3380CC4-5D6E-409C-BE32-E72D297353CC}">
                <c16:uniqueId val="{00000015-BE01-4D51-A6D4-AA1C22C0F18F}"/>
              </c:ext>
            </c:extLst>
          </c:dPt>
          <c:dPt>
            <c:idx val="12"/>
            <c:invertIfNegative val="0"/>
            <c:bubble3D val="0"/>
            <c:extLst>
              <c:ext xmlns:c16="http://schemas.microsoft.com/office/drawing/2014/chart" uri="{C3380CC4-5D6E-409C-BE32-E72D297353CC}">
                <c16:uniqueId val="{00000016-BE01-4D51-A6D4-AA1C22C0F18F}"/>
              </c:ext>
            </c:extLst>
          </c:dPt>
          <c:dPt>
            <c:idx val="15"/>
            <c:invertIfNegative val="0"/>
            <c:bubble3D val="0"/>
            <c:extLst>
              <c:ext xmlns:c16="http://schemas.microsoft.com/office/drawing/2014/chart" uri="{C3380CC4-5D6E-409C-BE32-E72D297353CC}">
                <c16:uniqueId val="{00000017-BE01-4D51-A6D4-AA1C22C0F18F}"/>
              </c:ext>
            </c:extLst>
          </c:dPt>
          <c:dPt>
            <c:idx val="18"/>
            <c:invertIfNegative val="0"/>
            <c:bubble3D val="0"/>
            <c:extLst>
              <c:ext xmlns:c16="http://schemas.microsoft.com/office/drawing/2014/chart" uri="{C3380CC4-5D6E-409C-BE32-E72D297353CC}">
                <c16:uniqueId val="{00000018-BE01-4D51-A6D4-AA1C22C0F18F}"/>
              </c:ext>
            </c:extLst>
          </c:dPt>
          <c:dPt>
            <c:idx val="21"/>
            <c:invertIfNegative val="0"/>
            <c:bubble3D val="0"/>
            <c:extLst>
              <c:ext xmlns:c16="http://schemas.microsoft.com/office/drawing/2014/chart" uri="{C3380CC4-5D6E-409C-BE32-E72D297353CC}">
                <c16:uniqueId val="{00000019-BE01-4D51-A6D4-AA1C22C0F18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Arkusz1!$D$3:$D$5</c:f>
              <c:numCache>
                <c:formatCode>0</c:formatCode>
                <c:ptCount val="3"/>
                <c:pt idx="0">
                  <c:v>33.628293593631433</c:v>
                </c:pt>
                <c:pt idx="1">
                  <c:v>32.609025886266345</c:v>
                </c:pt>
                <c:pt idx="2">
                  <c:v>30.74233605615219</c:v>
                </c:pt>
              </c:numCache>
            </c:numRef>
          </c:val>
          <c:extLst>
            <c:ext xmlns:c16="http://schemas.microsoft.com/office/drawing/2014/chart" uri="{C3380CC4-5D6E-409C-BE32-E72D297353CC}">
              <c16:uniqueId val="{0000001B-BE01-4D51-A6D4-AA1C22C0F18F}"/>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C-BE01-4D51-A6D4-AA1C22C0F18F}"/>
              </c:ext>
            </c:extLst>
          </c:dPt>
          <c:dPt>
            <c:idx val="3"/>
            <c:invertIfNegative val="0"/>
            <c:bubble3D val="0"/>
            <c:extLst>
              <c:ext xmlns:c16="http://schemas.microsoft.com/office/drawing/2014/chart" uri="{C3380CC4-5D6E-409C-BE32-E72D297353CC}">
                <c16:uniqueId val="{0000001D-BE01-4D51-A6D4-AA1C22C0F18F}"/>
              </c:ext>
            </c:extLst>
          </c:dPt>
          <c:dPt>
            <c:idx val="6"/>
            <c:invertIfNegative val="0"/>
            <c:bubble3D val="0"/>
            <c:extLst>
              <c:ext xmlns:c16="http://schemas.microsoft.com/office/drawing/2014/chart" uri="{C3380CC4-5D6E-409C-BE32-E72D297353CC}">
                <c16:uniqueId val="{0000001E-BE01-4D51-A6D4-AA1C22C0F18F}"/>
              </c:ext>
            </c:extLst>
          </c:dPt>
          <c:dPt>
            <c:idx val="9"/>
            <c:invertIfNegative val="0"/>
            <c:bubble3D val="0"/>
            <c:extLst>
              <c:ext xmlns:c16="http://schemas.microsoft.com/office/drawing/2014/chart" uri="{C3380CC4-5D6E-409C-BE32-E72D297353CC}">
                <c16:uniqueId val="{0000001F-BE01-4D51-A6D4-AA1C22C0F18F}"/>
              </c:ext>
            </c:extLst>
          </c:dPt>
          <c:dPt>
            <c:idx val="12"/>
            <c:invertIfNegative val="0"/>
            <c:bubble3D val="0"/>
            <c:extLst>
              <c:ext xmlns:c16="http://schemas.microsoft.com/office/drawing/2014/chart" uri="{C3380CC4-5D6E-409C-BE32-E72D297353CC}">
                <c16:uniqueId val="{00000020-BE01-4D51-A6D4-AA1C22C0F18F}"/>
              </c:ext>
            </c:extLst>
          </c:dPt>
          <c:dPt>
            <c:idx val="15"/>
            <c:invertIfNegative val="0"/>
            <c:bubble3D val="0"/>
            <c:extLst>
              <c:ext xmlns:c16="http://schemas.microsoft.com/office/drawing/2014/chart" uri="{C3380CC4-5D6E-409C-BE32-E72D297353CC}">
                <c16:uniqueId val="{00000021-BE01-4D51-A6D4-AA1C22C0F18F}"/>
              </c:ext>
            </c:extLst>
          </c:dPt>
          <c:dPt>
            <c:idx val="18"/>
            <c:invertIfNegative val="0"/>
            <c:bubble3D val="0"/>
            <c:extLst>
              <c:ext xmlns:c16="http://schemas.microsoft.com/office/drawing/2014/chart" uri="{C3380CC4-5D6E-409C-BE32-E72D297353CC}">
                <c16:uniqueId val="{00000022-BE01-4D51-A6D4-AA1C22C0F18F}"/>
              </c:ext>
            </c:extLst>
          </c:dPt>
          <c:dPt>
            <c:idx val="21"/>
            <c:invertIfNegative val="0"/>
            <c:bubble3D val="0"/>
            <c:extLst>
              <c:ext xmlns:c16="http://schemas.microsoft.com/office/drawing/2014/chart" uri="{C3380CC4-5D6E-409C-BE32-E72D297353CC}">
                <c16:uniqueId val="{00000023-BE01-4D51-A6D4-AA1C22C0F18F}"/>
              </c:ext>
            </c:extLst>
          </c:dPt>
          <c:dLbls>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Arkusz1!$E$3:$E$5</c:f>
              <c:numCache>
                <c:formatCode>0</c:formatCode>
                <c:ptCount val="3"/>
                <c:pt idx="0">
                  <c:v>13.748918281196145</c:v>
                </c:pt>
                <c:pt idx="1">
                  <c:v>23.306392682770731</c:v>
                </c:pt>
                <c:pt idx="2">
                  <c:v>13.210078664768806</c:v>
                </c:pt>
              </c:numCache>
            </c:numRef>
          </c:val>
          <c:extLst>
            <c:ext xmlns:c16="http://schemas.microsoft.com/office/drawing/2014/chart" uri="{C3380CC4-5D6E-409C-BE32-E72D297353CC}">
              <c16:uniqueId val="{00000027-BE01-4D51-A6D4-AA1C22C0F18F}"/>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1"/>
              <c:layout>
                <c:manualLayout>
                  <c:x val="0"/>
                  <c:y val="4.6242202090076411E-3"/>
                </c:manualLayout>
              </c:layout>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BE01-4D51-A6D4-AA1C22C0F18F}"/>
                </c:ext>
              </c:extLst>
            </c:dLbl>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Arkusz1!$F$3:$F$5</c:f>
              <c:numCache>
                <c:formatCode>0</c:formatCode>
                <c:ptCount val="3"/>
                <c:pt idx="0" formatCode="0.0">
                  <c:v>0.20112450496762649</c:v>
                </c:pt>
                <c:pt idx="1">
                  <c:v>2.8176256320064343</c:v>
                </c:pt>
              </c:numCache>
            </c:numRef>
          </c:val>
          <c:extLst>
            <c:ext xmlns:c16="http://schemas.microsoft.com/office/drawing/2014/chart" uri="{C3380CC4-5D6E-409C-BE32-E72D297353CC}">
              <c16:uniqueId val="{0000002A-BE01-4D51-A6D4-AA1C22C0F18F}"/>
            </c:ext>
          </c:extLst>
        </c:ser>
        <c:dLbls>
          <c:dLblPos val="ctr"/>
          <c:showLegendKey val="0"/>
          <c:showVal val="1"/>
          <c:showCatName val="0"/>
          <c:showSerName val="0"/>
          <c:showPercent val="0"/>
          <c:showBubbleSize val="0"/>
        </c:dLbls>
        <c:gapWidth val="39"/>
        <c:overlap val="100"/>
        <c:axId val="671623192"/>
        <c:axId val="67162358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BE01-4D51-A6D4-AA1C22C0F18F}"/>
                    </c:ext>
                  </c:extLst>
                </c:dPt>
                <c:dPt>
                  <c:idx val="1"/>
                  <c:invertIfNegative val="0"/>
                  <c:bubble3D val="0"/>
                  <c:extLst>
                    <c:ext xmlns:c16="http://schemas.microsoft.com/office/drawing/2014/chart" uri="{C3380CC4-5D6E-409C-BE32-E72D297353CC}">
                      <c16:uniqueId val="{0000002C-BE01-4D51-A6D4-AA1C22C0F18F}"/>
                    </c:ext>
                  </c:extLst>
                </c:dPt>
                <c:dPt>
                  <c:idx val="2"/>
                  <c:invertIfNegative val="0"/>
                  <c:bubble3D val="0"/>
                  <c:extLst>
                    <c:ext xmlns:c16="http://schemas.microsoft.com/office/drawing/2014/chart" uri="{C3380CC4-5D6E-409C-BE32-E72D297353CC}">
                      <c16:uniqueId val="{0000002D-BE01-4D51-A6D4-AA1C22C0F18F}"/>
                    </c:ext>
                  </c:extLst>
                </c:dPt>
                <c:dPt>
                  <c:idx val="3"/>
                  <c:invertIfNegative val="0"/>
                  <c:bubble3D val="0"/>
                  <c:extLst>
                    <c:ext xmlns:c16="http://schemas.microsoft.com/office/drawing/2014/chart" uri="{C3380CC4-5D6E-409C-BE32-E72D297353CC}">
                      <c16:uniqueId val="{0000002E-BE01-4D51-A6D4-AA1C22C0F18F}"/>
                    </c:ext>
                  </c:extLst>
                </c:dPt>
                <c:dPt>
                  <c:idx val="4"/>
                  <c:invertIfNegative val="0"/>
                  <c:bubble3D val="0"/>
                  <c:extLst>
                    <c:ext xmlns:c16="http://schemas.microsoft.com/office/drawing/2014/chart" uri="{C3380CC4-5D6E-409C-BE32-E72D297353CC}">
                      <c16:uniqueId val="{0000002F-BE01-4D51-A6D4-AA1C22C0F18F}"/>
                    </c:ext>
                  </c:extLst>
                </c:dPt>
                <c:dPt>
                  <c:idx val="6"/>
                  <c:invertIfNegative val="0"/>
                  <c:bubble3D val="0"/>
                  <c:extLst>
                    <c:ext xmlns:c16="http://schemas.microsoft.com/office/drawing/2014/chart" uri="{C3380CC4-5D6E-409C-BE32-E72D297353CC}">
                      <c16:uniqueId val="{00000030-BE01-4D51-A6D4-AA1C22C0F18F}"/>
                    </c:ext>
                  </c:extLst>
                </c:dPt>
                <c:dPt>
                  <c:idx val="9"/>
                  <c:invertIfNegative val="0"/>
                  <c:bubble3D val="0"/>
                  <c:extLst>
                    <c:ext xmlns:c16="http://schemas.microsoft.com/office/drawing/2014/chart" uri="{C3380CC4-5D6E-409C-BE32-E72D297353CC}">
                      <c16:uniqueId val="{00000031-BE01-4D51-A6D4-AA1C22C0F18F}"/>
                    </c:ext>
                  </c:extLst>
                </c:dPt>
                <c:dPt>
                  <c:idx val="12"/>
                  <c:invertIfNegative val="0"/>
                  <c:bubble3D val="0"/>
                  <c:extLst>
                    <c:ext xmlns:c16="http://schemas.microsoft.com/office/drawing/2014/chart" uri="{C3380CC4-5D6E-409C-BE32-E72D297353CC}">
                      <c16:uniqueId val="{00000032-BE01-4D51-A6D4-AA1C22C0F18F}"/>
                    </c:ext>
                  </c:extLst>
                </c:dPt>
                <c:dLbls>
                  <c:dLbl>
                    <c:idx val="18"/>
                    <c:delete val="1"/>
                    <c:extLst>
                      <c:ext uri="{CE6537A1-D6FC-4f65-9D91-7224C49458BB}"/>
                      <c:ext xmlns:c16="http://schemas.microsoft.com/office/drawing/2014/chart" uri="{C3380CC4-5D6E-409C-BE32-E72D297353CC}">
                        <c16:uniqueId val="{00000033-BE01-4D51-A6D4-AA1C22C0F18F}"/>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Arkusz1!$A$3:$A$5</c15:sqref>
                        </c15:formulaRef>
                      </c:ext>
                    </c:extLst>
                    <c:numCache>
                      <c:formatCode>General</c:formatCode>
                      <c:ptCount val="3"/>
                      <c:pt idx="0">
                        <c:v>0</c:v>
                      </c:pt>
                      <c:pt idx="1">
                        <c:v>0</c:v>
                      </c:pt>
                      <c:pt idx="2">
                        <c:v>0</c:v>
                      </c:pt>
                    </c:numCache>
                  </c:numRef>
                </c:val>
                <c:extLst>
                  <c:ext xmlns:c16="http://schemas.microsoft.com/office/drawing/2014/chart" uri="{C3380CC4-5D6E-409C-BE32-E72D297353CC}">
                    <c16:uniqueId val="{00000034-BE01-4D51-A6D4-AA1C22C0F18F}"/>
                  </c:ext>
                </c:extLst>
              </c15:ser>
            </c15:filteredBarSeries>
          </c:ext>
        </c:extLst>
      </c:barChart>
      <c:catAx>
        <c:axId val="671623192"/>
        <c:scaling>
          <c:orientation val="minMax"/>
        </c:scaling>
        <c:delete val="1"/>
        <c:axPos val="t"/>
        <c:numFmt formatCode="General" sourceLinked="1"/>
        <c:majorTickMark val="out"/>
        <c:minorTickMark val="none"/>
        <c:tickLblPos val="nextTo"/>
        <c:crossAx val="671623584"/>
        <c:crosses val="autoZero"/>
        <c:auto val="1"/>
        <c:lblAlgn val="ctr"/>
        <c:lblOffset val="100"/>
        <c:noMultiLvlLbl val="0"/>
      </c:catAx>
      <c:valAx>
        <c:axId val="671623584"/>
        <c:scaling>
          <c:orientation val="maxMin"/>
        </c:scaling>
        <c:delete val="1"/>
        <c:axPos val="l"/>
        <c:numFmt formatCode="0%" sourceLinked="1"/>
        <c:majorTickMark val="out"/>
        <c:minorTickMark val="none"/>
        <c:tickLblPos val="nextTo"/>
        <c:crossAx val="671623192"/>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46574555946760371"/>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5367-4CE6-8E1C-E283CAD76704}"/>
              </c:ext>
            </c:extLst>
          </c:dPt>
          <c:dPt>
            <c:idx val="3"/>
            <c:invertIfNegative val="0"/>
            <c:bubble3D val="0"/>
            <c:extLst>
              <c:ext xmlns:c16="http://schemas.microsoft.com/office/drawing/2014/chart" uri="{C3380CC4-5D6E-409C-BE32-E72D297353CC}">
                <c16:uniqueId val="{00000001-5367-4CE6-8E1C-E283CAD76704}"/>
              </c:ext>
            </c:extLst>
          </c:dPt>
          <c:dPt>
            <c:idx val="6"/>
            <c:invertIfNegative val="0"/>
            <c:bubble3D val="0"/>
            <c:extLst>
              <c:ext xmlns:c16="http://schemas.microsoft.com/office/drawing/2014/chart" uri="{C3380CC4-5D6E-409C-BE32-E72D297353CC}">
                <c16:uniqueId val="{00000002-5367-4CE6-8E1C-E283CAD76704}"/>
              </c:ext>
            </c:extLst>
          </c:dPt>
          <c:dPt>
            <c:idx val="9"/>
            <c:invertIfNegative val="0"/>
            <c:bubble3D val="0"/>
            <c:extLst>
              <c:ext xmlns:c16="http://schemas.microsoft.com/office/drawing/2014/chart" uri="{C3380CC4-5D6E-409C-BE32-E72D297353CC}">
                <c16:uniqueId val="{00000003-5367-4CE6-8E1C-E283CAD76704}"/>
              </c:ext>
            </c:extLst>
          </c:dPt>
          <c:dPt>
            <c:idx val="12"/>
            <c:invertIfNegative val="0"/>
            <c:bubble3D val="0"/>
            <c:extLst>
              <c:ext xmlns:c16="http://schemas.microsoft.com/office/drawing/2014/chart" uri="{C3380CC4-5D6E-409C-BE32-E72D297353CC}">
                <c16:uniqueId val="{00000004-5367-4CE6-8E1C-E283CAD76704}"/>
              </c:ext>
            </c:extLst>
          </c:dPt>
          <c:dPt>
            <c:idx val="15"/>
            <c:invertIfNegative val="0"/>
            <c:bubble3D val="0"/>
            <c:extLst>
              <c:ext xmlns:c16="http://schemas.microsoft.com/office/drawing/2014/chart" uri="{C3380CC4-5D6E-409C-BE32-E72D297353CC}">
                <c16:uniqueId val="{00000005-5367-4CE6-8E1C-E283CAD76704}"/>
              </c:ext>
            </c:extLst>
          </c:dPt>
          <c:dPt>
            <c:idx val="18"/>
            <c:invertIfNegative val="0"/>
            <c:bubble3D val="0"/>
            <c:extLst>
              <c:ext xmlns:c16="http://schemas.microsoft.com/office/drawing/2014/chart" uri="{C3380CC4-5D6E-409C-BE32-E72D297353CC}">
                <c16:uniqueId val="{00000006-5367-4CE6-8E1C-E283CAD76704}"/>
              </c:ext>
            </c:extLst>
          </c:dPt>
          <c:dPt>
            <c:idx val="21"/>
            <c:invertIfNegative val="0"/>
            <c:bubble3D val="0"/>
            <c:extLst>
              <c:ext xmlns:c16="http://schemas.microsoft.com/office/drawing/2014/chart" uri="{C3380CC4-5D6E-409C-BE32-E72D297353CC}">
                <c16:uniqueId val="{00000007-5367-4CE6-8E1C-E283CAD7670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Arkusz1!$B$3:$B$5</c:f>
              <c:numCache>
                <c:formatCode>0</c:formatCode>
                <c:ptCount val="3"/>
                <c:pt idx="0">
                  <c:v>28.711136160993128</c:v>
                </c:pt>
                <c:pt idx="1">
                  <c:v>39.229670552444546</c:v>
                </c:pt>
                <c:pt idx="2">
                  <c:v>35.694996498921498</c:v>
                </c:pt>
              </c:numCache>
            </c:numRef>
          </c:val>
          <c:extLst>
            <c:ext xmlns:c16="http://schemas.microsoft.com/office/drawing/2014/chart" uri="{C3380CC4-5D6E-409C-BE32-E72D297353CC}">
              <c16:uniqueId val="{00000008-5367-4CE6-8E1C-E283CAD76704}"/>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5367-4CE6-8E1C-E283CAD76704}"/>
              </c:ext>
            </c:extLst>
          </c:dPt>
          <c:dPt>
            <c:idx val="3"/>
            <c:invertIfNegative val="0"/>
            <c:bubble3D val="0"/>
            <c:extLst>
              <c:ext xmlns:c16="http://schemas.microsoft.com/office/drawing/2014/chart" uri="{C3380CC4-5D6E-409C-BE32-E72D297353CC}">
                <c16:uniqueId val="{0000000A-5367-4CE6-8E1C-E283CAD76704}"/>
              </c:ext>
            </c:extLst>
          </c:dPt>
          <c:dPt>
            <c:idx val="6"/>
            <c:invertIfNegative val="0"/>
            <c:bubble3D val="0"/>
            <c:extLst>
              <c:ext xmlns:c16="http://schemas.microsoft.com/office/drawing/2014/chart" uri="{C3380CC4-5D6E-409C-BE32-E72D297353CC}">
                <c16:uniqueId val="{0000000B-5367-4CE6-8E1C-E283CAD76704}"/>
              </c:ext>
            </c:extLst>
          </c:dPt>
          <c:dPt>
            <c:idx val="9"/>
            <c:invertIfNegative val="0"/>
            <c:bubble3D val="0"/>
            <c:extLst>
              <c:ext xmlns:c16="http://schemas.microsoft.com/office/drawing/2014/chart" uri="{C3380CC4-5D6E-409C-BE32-E72D297353CC}">
                <c16:uniqueId val="{0000000C-5367-4CE6-8E1C-E283CAD76704}"/>
              </c:ext>
            </c:extLst>
          </c:dPt>
          <c:dPt>
            <c:idx val="12"/>
            <c:invertIfNegative val="0"/>
            <c:bubble3D val="0"/>
            <c:extLst>
              <c:ext xmlns:c16="http://schemas.microsoft.com/office/drawing/2014/chart" uri="{C3380CC4-5D6E-409C-BE32-E72D297353CC}">
                <c16:uniqueId val="{0000000D-5367-4CE6-8E1C-E283CAD76704}"/>
              </c:ext>
            </c:extLst>
          </c:dPt>
          <c:dPt>
            <c:idx val="15"/>
            <c:invertIfNegative val="0"/>
            <c:bubble3D val="0"/>
            <c:extLst>
              <c:ext xmlns:c16="http://schemas.microsoft.com/office/drawing/2014/chart" uri="{C3380CC4-5D6E-409C-BE32-E72D297353CC}">
                <c16:uniqueId val="{0000000E-5367-4CE6-8E1C-E283CAD76704}"/>
              </c:ext>
            </c:extLst>
          </c:dPt>
          <c:dPt>
            <c:idx val="18"/>
            <c:invertIfNegative val="0"/>
            <c:bubble3D val="0"/>
            <c:extLst>
              <c:ext xmlns:c16="http://schemas.microsoft.com/office/drawing/2014/chart" uri="{C3380CC4-5D6E-409C-BE32-E72D297353CC}">
                <c16:uniqueId val="{0000000F-5367-4CE6-8E1C-E283CAD76704}"/>
              </c:ext>
            </c:extLst>
          </c:dPt>
          <c:dPt>
            <c:idx val="21"/>
            <c:invertIfNegative val="0"/>
            <c:bubble3D val="0"/>
            <c:extLst>
              <c:ext xmlns:c16="http://schemas.microsoft.com/office/drawing/2014/chart" uri="{C3380CC4-5D6E-409C-BE32-E72D297353CC}">
                <c16:uniqueId val="{00000010-5367-4CE6-8E1C-E283CAD7670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Arkusz1!$C$3:$C$5</c:f>
              <c:numCache>
                <c:formatCode>0</c:formatCode>
                <c:ptCount val="3"/>
                <c:pt idx="0">
                  <c:v>26.475273038114857</c:v>
                </c:pt>
                <c:pt idx="1">
                  <c:v>28.934107126901189</c:v>
                </c:pt>
                <c:pt idx="2">
                  <c:v>35.893261297974384</c:v>
                </c:pt>
              </c:numCache>
            </c:numRef>
          </c:val>
          <c:extLst>
            <c:ext xmlns:c16="http://schemas.microsoft.com/office/drawing/2014/chart" uri="{C3380CC4-5D6E-409C-BE32-E72D297353CC}">
              <c16:uniqueId val="{00000011-5367-4CE6-8E1C-E283CAD76704}"/>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5367-4CE6-8E1C-E283CAD76704}"/>
              </c:ext>
            </c:extLst>
          </c:dPt>
          <c:dPt>
            <c:idx val="3"/>
            <c:invertIfNegative val="0"/>
            <c:bubble3D val="0"/>
            <c:extLst>
              <c:ext xmlns:c16="http://schemas.microsoft.com/office/drawing/2014/chart" uri="{C3380CC4-5D6E-409C-BE32-E72D297353CC}">
                <c16:uniqueId val="{00000013-5367-4CE6-8E1C-E283CAD76704}"/>
              </c:ext>
            </c:extLst>
          </c:dPt>
          <c:dPt>
            <c:idx val="6"/>
            <c:invertIfNegative val="0"/>
            <c:bubble3D val="0"/>
            <c:extLst>
              <c:ext xmlns:c16="http://schemas.microsoft.com/office/drawing/2014/chart" uri="{C3380CC4-5D6E-409C-BE32-E72D297353CC}">
                <c16:uniqueId val="{00000014-5367-4CE6-8E1C-E283CAD76704}"/>
              </c:ext>
            </c:extLst>
          </c:dPt>
          <c:dPt>
            <c:idx val="9"/>
            <c:invertIfNegative val="0"/>
            <c:bubble3D val="0"/>
            <c:extLst>
              <c:ext xmlns:c16="http://schemas.microsoft.com/office/drawing/2014/chart" uri="{C3380CC4-5D6E-409C-BE32-E72D297353CC}">
                <c16:uniqueId val="{00000015-5367-4CE6-8E1C-E283CAD76704}"/>
              </c:ext>
            </c:extLst>
          </c:dPt>
          <c:dPt>
            <c:idx val="12"/>
            <c:invertIfNegative val="0"/>
            <c:bubble3D val="0"/>
            <c:extLst>
              <c:ext xmlns:c16="http://schemas.microsoft.com/office/drawing/2014/chart" uri="{C3380CC4-5D6E-409C-BE32-E72D297353CC}">
                <c16:uniqueId val="{00000016-5367-4CE6-8E1C-E283CAD76704}"/>
              </c:ext>
            </c:extLst>
          </c:dPt>
          <c:dPt>
            <c:idx val="15"/>
            <c:invertIfNegative val="0"/>
            <c:bubble3D val="0"/>
            <c:extLst>
              <c:ext xmlns:c16="http://schemas.microsoft.com/office/drawing/2014/chart" uri="{C3380CC4-5D6E-409C-BE32-E72D297353CC}">
                <c16:uniqueId val="{00000017-5367-4CE6-8E1C-E283CAD76704}"/>
              </c:ext>
            </c:extLst>
          </c:dPt>
          <c:dPt>
            <c:idx val="18"/>
            <c:invertIfNegative val="0"/>
            <c:bubble3D val="0"/>
            <c:extLst>
              <c:ext xmlns:c16="http://schemas.microsoft.com/office/drawing/2014/chart" uri="{C3380CC4-5D6E-409C-BE32-E72D297353CC}">
                <c16:uniqueId val="{00000018-5367-4CE6-8E1C-E283CAD76704}"/>
              </c:ext>
            </c:extLst>
          </c:dPt>
          <c:dPt>
            <c:idx val="21"/>
            <c:invertIfNegative val="0"/>
            <c:bubble3D val="0"/>
            <c:extLst>
              <c:ext xmlns:c16="http://schemas.microsoft.com/office/drawing/2014/chart" uri="{C3380CC4-5D6E-409C-BE32-E72D297353CC}">
                <c16:uniqueId val="{00000019-5367-4CE6-8E1C-E283CAD7670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Arkusz1!$D$3:$D$5</c:f>
              <c:numCache>
                <c:formatCode>0</c:formatCode>
                <c:ptCount val="3"/>
                <c:pt idx="0">
                  <c:v>24.705801372582833</c:v>
                </c:pt>
                <c:pt idx="1">
                  <c:v>16.543492029402834</c:v>
                </c:pt>
                <c:pt idx="2">
                  <c:v>13.003909051080672</c:v>
                </c:pt>
              </c:numCache>
            </c:numRef>
          </c:val>
          <c:extLst>
            <c:ext xmlns:c16="http://schemas.microsoft.com/office/drawing/2014/chart" uri="{C3380CC4-5D6E-409C-BE32-E72D297353CC}">
              <c16:uniqueId val="{0000001B-5367-4CE6-8E1C-E283CAD76704}"/>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C-5367-4CE6-8E1C-E283CAD76704}"/>
              </c:ext>
            </c:extLst>
          </c:dPt>
          <c:dPt>
            <c:idx val="3"/>
            <c:invertIfNegative val="0"/>
            <c:bubble3D val="0"/>
            <c:extLst>
              <c:ext xmlns:c16="http://schemas.microsoft.com/office/drawing/2014/chart" uri="{C3380CC4-5D6E-409C-BE32-E72D297353CC}">
                <c16:uniqueId val="{0000001D-5367-4CE6-8E1C-E283CAD76704}"/>
              </c:ext>
            </c:extLst>
          </c:dPt>
          <c:dPt>
            <c:idx val="6"/>
            <c:invertIfNegative val="0"/>
            <c:bubble3D val="0"/>
            <c:extLst>
              <c:ext xmlns:c16="http://schemas.microsoft.com/office/drawing/2014/chart" uri="{C3380CC4-5D6E-409C-BE32-E72D297353CC}">
                <c16:uniqueId val="{0000001E-5367-4CE6-8E1C-E283CAD76704}"/>
              </c:ext>
            </c:extLst>
          </c:dPt>
          <c:dPt>
            <c:idx val="9"/>
            <c:invertIfNegative val="0"/>
            <c:bubble3D val="0"/>
            <c:extLst>
              <c:ext xmlns:c16="http://schemas.microsoft.com/office/drawing/2014/chart" uri="{C3380CC4-5D6E-409C-BE32-E72D297353CC}">
                <c16:uniqueId val="{0000001F-5367-4CE6-8E1C-E283CAD76704}"/>
              </c:ext>
            </c:extLst>
          </c:dPt>
          <c:dPt>
            <c:idx val="12"/>
            <c:invertIfNegative val="0"/>
            <c:bubble3D val="0"/>
            <c:extLst>
              <c:ext xmlns:c16="http://schemas.microsoft.com/office/drawing/2014/chart" uri="{C3380CC4-5D6E-409C-BE32-E72D297353CC}">
                <c16:uniqueId val="{00000020-5367-4CE6-8E1C-E283CAD76704}"/>
              </c:ext>
            </c:extLst>
          </c:dPt>
          <c:dPt>
            <c:idx val="15"/>
            <c:invertIfNegative val="0"/>
            <c:bubble3D val="0"/>
            <c:extLst>
              <c:ext xmlns:c16="http://schemas.microsoft.com/office/drawing/2014/chart" uri="{C3380CC4-5D6E-409C-BE32-E72D297353CC}">
                <c16:uniqueId val="{00000021-5367-4CE6-8E1C-E283CAD76704}"/>
              </c:ext>
            </c:extLst>
          </c:dPt>
          <c:dPt>
            <c:idx val="18"/>
            <c:invertIfNegative val="0"/>
            <c:bubble3D val="0"/>
            <c:extLst>
              <c:ext xmlns:c16="http://schemas.microsoft.com/office/drawing/2014/chart" uri="{C3380CC4-5D6E-409C-BE32-E72D297353CC}">
                <c16:uniqueId val="{00000022-5367-4CE6-8E1C-E283CAD76704}"/>
              </c:ext>
            </c:extLst>
          </c:dPt>
          <c:dPt>
            <c:idx val="21"/>
            <c:invertIfNegative val="0"/>
            <c:bubble3D val="0"/>
            <c:extLst>
              <c:ext xmlns:c16="http://schemas.microsoft.com/office/drawing/2014/chart" uri="{C3380CC4-5D6E-409C-BE32-E72D297353CC}">
                <c16:uniqueId val="{00000023-5367-4CE6-8E1C-E283CAD76704}"/>
              </c:ext>
            </c:extLst>
          </c:dPt>
          <c:dLbls>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Arkusz1!$E$3:$E$5</c:f>
              <c:numCache>
                <c:formatCode>0</c:formatCode>
                <c:ptCount val="3"/>
                <c:pt idx="0">
                  <c:v>19.213507429066791</c:v>
                </c:pt>
                <c:pt idx="1">
                  <c:v>11.628218882579416</c:v>
                </c:pt>
                <c:pt idx="2">
                  <c:v>14.186042460209597</c:v>
                </c:pt>
              </c:numCache>
            </c:numRef>
          </c:val>
          <c:extLst>
            <c:ext xmlns:c16="http://schemas.microsoft.com/office/drawing/2014/chart" uri="{C3380CC4-5D6E-409C-BE32-E72D297353CC}">
              <c16:uniqueId val="{00000027-5367-4CE6-8E1C-E283CAD76704}"/>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1"/>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extLst>
                <c:ext xmlns:c16="http://schemas.microsoft.com/office/drawing/2014/chart" uri="{C3380CC4-5D6E-409C-BE32-E72D297353CC}">
                  <c16:uniqueId val="{00000020-00B3-40CD-80F4-FDE4CA09F805}"/>
                </c:ext>
              </c:extLst>
            </c:dLbl>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Arkusz1!$F$3:$F$5</c:f>
              <c:numCache>
                <c:formatCode>0</c:formatCode>
                <c:ptCount val="3"/>
                <c:pt idx="0">
                  <c:v>0.89428199924235607</c:v>
                </c:pt>
                <c:pt idx="1">
                  <c:v>3.6645114086721291</c:v>
                </c:pt>
                <c:pt idx="2">
                  <c:v>1.221790691813833</c:v>
                </c:pt>
              </c:numCache>
            </c:numRef>
          </c:val>
          <c:extLst>
            <c:ext xmlns:c16="http://schemas.microsoft.com/office/drawing/2014/chart" uri="{C3380CC4-5D6E-409C-BE32-E72D297353CC}">
              <c16:uniqueId val="{0000002A-5367-4CE6-8E1C-E283CAD76704}"/>
            </c:ext>
          </c:extLst>
        </c:ser>
        <c:dLbls>
          <c:dLblPos val="ctr"/>
          <c:showLegendKey val="0"/>
          <c:showVal val="1"/>
          <c:showCatName val="0"/>
          <c:showSerName val="0"/>
          <c:showPercent val="0"/>
          <c:showBubbleSize val="0"/>
        </c:dLbls>
        <c:gapWidth val="39"/>
        <c:overlap val="100"/>
        <c:axId val="671629464"/>
        <c:axId val="671632600"/>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5367-4CE6-8E1C-E283CAD76704}"/>
                    </c:ext>
                  </c:extLst>
                </c:dPt>
                <c:dPt>
                  <c:idx val="1"/>
                  <c:invertIfNegative val="0"/>
                  <c:bubble3D val="0"/>
                  <c:extLst>
                    <c:ext xmlns:c16="http://schemas.microsoft.com/office/drawing/2014/chart" uri="{C3380CC4-5D6E-409C-BE32-E72D297353CC}">
                      <c16:uniqueId val="{0000002C-5367-4CE6-8E1C-E283CAD76704}"/>
                    </c:ext>
                  </c:extLst>
                </c:dPt>
                <c:dPt>
                  <c:idx val="2"/>
                  <c:invertIfNegative val="0"/>
                  <c:bubble3D val="0"/>
                  <c:extLst>
                    <c:ext xmlns:c16="http://schemas.microsoft.com/office/drawing/2014/chart" uri="{C3380CC4-5D6E-409C-BE32-E72D297353CC}">
                      <c16:uniqueId val="{0000002D-5367-4CE6-8E1C-E283CAD76704}"/>
                    </c:ext>
                  </c:extLst>
                </c:dPt>
                <c:dPt>
                  <c:idx val="3"/>
                  <c:invertIfNegative val="0"/>
                  <c:bubble3D val="0"/>
                  <c:extLst>
                    <c:ext xmlns:c16="http://schemas.microsoft.com/office/drawing/2014/chart" uri="{C3380CC4-5D6E-409C-BE32-E72D297353CC}">
                      <c16:uniqueId val="{0000002E-5367-4CE6-8E1C-E283CAD76704}"/>
                    </c:ext>
                  </c:extLst>
                </c:dPt>
                <c:dPt>
                  <c:idx val="4"/>
                  <c:invertIfNegative val="0"/>
                  <c:bubble3D val="0"/>
                  <c:extLst>
                    <c:ext xmlns:c16="http://schemas.microsoft.com/office/drawing/2014/chart" uri="{C3380CC4-5D6E-409C-BE32-E72D297353CC}">
                      <c16:uniqueId val="{0000002F-5367-4CE6-8E1C-E283CAD76704}"/>
                    </c:ext>
                  </c:extLst>
                </c:dPt>
                <c:dPt>
                  <c:idx val="6"/>
                  <c:invertIfNegative val="0"/>
                  <c:bubble3D val="0"/>
                  <c:extLst>
                    <c:ext xmlns:c16="http://schemas.microsoft.com/office/drawing/2014/chart" uri="{C3380CC4-5D6E-409C-BE32-E72D297353CC}">
                      <c16:uniqueId val="{00000030-5367-4CE6-8E1C-E283CAD76704}"/>
                    </c:ext>
                  </c:extLst>
                </c:dPt>
                <c:dPt>
                  <c:idx val="9"/>
                  <c:invertIfNegative val="0"/>
                  <c:bubble3D val="0"/>
                  <c:extLst>
                    <c:ext xmlns:c16="http://schemas.microsoft.com/office/drawing/2014/chart" uri="{C3380CC4-5D6E-409C-BE32-E72D297353CC}">
                      <c16:uniqueId val="{00000031-5367-4CE6-8E1C-E283CAD76704}"/>
                    </c:ext>
                  </c:extLst>
                </c:dPt>
                <c:dPt>
                  <c:idx val="12"/>
                  <c:invertIfNegative val="0"/>
                  <c:bubble3D val="0"/>
                  <c:extLst>
                    <c:ext xmlns:c16="http://schemas.microsoft.com/office/drawing/2014/chart" uri="{C3380CC4-5D6E-409C-BE32-E72D297353CC}">
                      <c16:uniqueId val="{00000032-5367-4CE6-8E1C-E283CAD76704}"/>
                    </c:ext>
                  </c:extLst>
                </c:dPt>
                <c:dLbls>
                  <c:dLbl>
                    <c:idx val="18"/>
                    <c:delete val="1"/>
                    <c:extLst>
                      <c:ext uri="{CE6537A1-D6FC-4f65-9D91-7224C49458BB}"/>
                      <c:ext xmlns:c16="http://schemas.microsoft.com/office/drawing/2014/chart" uri="{C3380CC4-5D6E-409C-BE32-E72D297353CC}">
                        <c16:uniqueId val="{00000033-5367-4CE6-8E1C-E283CAD76704}"/>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Arkusz1!$A$3:$A$5</c15:sqref>
                        </c15:formulaRef>
                      </c:ext>
                    </c:extLst>
                    <c:numCache>
                      <c:formatCode>General</c:formatCode>
                      <c:ptCount val="3"/>
                      <c:pt idx="0">
                        <c:v>0</c:v>
                      </c:pt>
                      <c:pt idx="1">
                        <c:v>0</c:v>
                      </c:pt>
                      <c:pt idx="2">
                        <c:v>0</c:v>
                      </c:pt>
                    </c:numCache>
                  </c:numRef>
                </c:val>
                <c:extLst>
                  <c:ext xmlns:c16="http://schemas.microsoft.com/office/drawing/2014/chart" uri="{C3380CC4-5D6E-409C-BE32-E72D297353CC}">
                    <c16:uniqueId val="{00000034-5367-4CE6-8E1C-E283CAD76704}"/>
                  </c:ext>
                </c:extLst>
              </c15:ser>
            </c15:filteredBarSeries>
          </c:ext>
        </c:extLst>
      </c:barChart>
      <c:catAx>
        <c:axId val="671629464"/>
        <c:scaling>
          <c:orientation val="minMax"/>
        </c:scaling>
        <c:delete val="1"/>
        <c:axPos val="t"/>
        <c:numFmt formatCode="General" sourceLinked="1"/>
        <c:majorTickMark val="out"/>
        <c:minorTickMark val="none"/>
        <c:tickLblPos val="nextTo"/>
        <c:crossAx val="671632600"/>
        <c:crosses val="autoZero"/>
        <c:auto val="1"/>
        <c:lblAlgn val="ctr"/>
        <c:lblOffset val="100"/>
        <c:noMultiLvlLbl val="0"/>
      </c:catAx>
      <c:valAx>
        <c:axId val="671632600"/>
        <c:scaling>
          <c:orientation val="maxMin"/>
        </c:scaling>
        <c:delete val="1"/>
        <c:axPos val="l"/>
        <c:numFmt formatCode="0%" sourceLinked="1"/>
        <c:majorTickMark val="out"/>
        <c:minorTickMark val="none"/>
        <c:tickLblPos val="nextTo"/>
        <c:crossAx val="671629464"/>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pie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9D37-458D-8330-8A786050C315}"/>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9D37-458D-8330-8A786050C315}"/>
              </c:ext>
            </c:extLst>
          </c:dPt>
          <c:dPt>
            <c:idx val="2"/>
            <c:bubble3D val="0"/>
            <c:spPr>
              <a:solidFill>
                <a:schemeClr val="accent4">
                  <a:lumMod val="40000"/>
                  <a:lumOff val="60000"/>
                </a:schemeClr>
              </a:solidFill>
              <a:ln w="19050">
                <a:solidFill>
                  <a:schemeClr val="bg1"/>
                </a:solidFill>
              </a:ln>
              <a:effectLst/>
            </c:spPr>
            <c:extLst>
              <c:ext xmlns:c16="http://schemas.microsoft.com/office/drawing/2014/chart" uri="{C3380CC4-5D6E-409C-BE32-E72D297353CC}">
                <c16:uniqueId val="{00000005-9D37-458D-8330-8A786050C315}"/>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9D37-458D-8330-8A786050C315}"/>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9D37-458D-8330-8A786050C315}"/>
              </c:ext>
            </c:extLst>
          </c:dPt>
          <c:dLbls>
            <c:dLbl>
              <c:idx val="0"/>
              <c:layout>
                <c:manualLayout>
                  <c:x val="-8.6279540839430749E-2"/>
                  <c:y val="-8.2948539195987894E-2"/>
                </c:manualLayout>
              </c:layout>
              <c:spPr>
                <a:noFill/>
                <a:ln>
                  <a:noFill/>
                </a:ln>
                <a:effectLst/>
              </c:spPr>
              <c:txPr>
                <a:bodyPr rot="0" spcFirstLastPara="1" vertOverflow="ellipsis" vert="horz" wrap="square" lIns="38100" tIns="19050" rIns="38100" bIns="19050" anchor="ctr" anchorCtr="1">
                  <a:noAutofit/>
                </a:bodyPr>
                <a:lstStyle/>
                <a:p>
                  <a:pPr>
                    <a:defRPr sz="24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29762655411181455"/>
                      <c:h val="0.47708221530062417"/>
                    </c:manualLayout>
                  </c15:layout>
                </c:ext>
                <c:ext xmlns:c16="http://schemas.microsoft.com/office/drawing/2014/chart" uri="{C3380CC4-5D6E-409C-BE32-E72D297353CC}">
                  <c16:uniqueId val="{00000001-9D37-458D-8330-8A786050C315}"/>
                </c:ext>
              </c:extLst>
            </c:dLbl>
            <c:dLbl>
              <c:idx val="1"/>
              <c:delete val="1"/>
              <c:extLst>
                <c:ext xmlns:c15="http://schemas.microsoft.com/office/drawing/2012/chart" uri="{CE6537A1-D6FC-4f65-9D91-7224C49458BB}"/>
                <c:ext xmlns:c16="http://schemas.microsoft.com/office/drawing/2014/chart" uri="{C3380CC4-5D6E-409C-BE32-E72D297353CC}">
                  <c16:uniqueId val="{00000003-9D37-458D-8330-8A786050C315}"/>
                </c:ext>
              </c:extLst>
            </c:dLbl>
            <c:dLbl>
              <c:idx val="2"/>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5-9D37-458D-8330-8A786050C315}"/>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D37-458D-8330-8A786050C315}"/>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9D37-458D-8330-8A786050C315}"/>
                </c:ext>
              </c:extLst>
            </c:dLbl>
            <c:spPr>
              <a:noFill/>
              <a:ln>
                <a:noFill/>
              </a:ln>
              <a:effectLst/>
            </c:spPr>
            <c:txPr>
              <a:bodyPr rot="0" spcFirstLastPara="1" vertOverflow="ellipsis" vert="horz" wrap="square" lIns="38100" tIns="19050" rIns="38100" bIns="19050" anchor="ctr" anchorCtr="1">
                <a:spAutoFit/>
              </a:bodyPr>
              <a:lstStyle/>
              <a:p>
                <a:pPr>
                  <a:defRPr sz="24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0.95655447116915171</c:v>
                </c:pt>
                <c:pt idx="1">
                  <c:v>4.3445528830848339E-2</c:v>
                </c:pt>
              </c:numCache>
            </c:numRef>
          </c:val>
          <c:extLst>
            <c:ext xmlns:c16="http://schemas.microsoft.com/office/drawing/2014/chart" uri="{C3380CC4-5D6E-409C-BE32-E72D297353CC}">
              <c16:uniqueId val="{0000000A-9D37-458D-8330-8A786050C315}"/>
            </c:ext>
          </c:extLst>
        </c:ser>
        <c:dLbls>
          <c:showLegendKey val="0"/>
          <c:showVal val="1"/>
          <c:showCatName val="0"/>
          <c:showSerName val="0"/>
          <c:showPercent val="0"/>
          <c:showBubbleSize val="0"/>
          <c:showLeaderLines val="1"/>
        </c:dLbls>
        <c:firstSliceAng val="0"/>
      </c:pieChart>
      <c:spPr>
        <a:noFill/>
        <a:ln>
          <a:noFill/>
        </a:ln>
        <a:effectLst/>
      </c:spPr>
    </c:plotArea>
    <c:legend>
      <c:legendPos val="r"/>
      <c:layout>
        <c:manualLayout>
          <c:xMode val="edge"/>
          <c:yMode val="edge"/>
          <c:x val="0.54836746124949709"/>
          <c:y val="0.68876320335533936"/>
          <c:w val="0.20696041785863412"/>
          <c:h val="0.2748713839638352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194393940968073E-2"/>
          <c:y val="3.5975052025635328E-3"/>
          <c:w val="0.96001007760797052"/>
          <c:h val="0.99640250916315787"/>
        </c:manualLayout>
      </c:layout>
      <c:barChart>
        <c:barDir val="bar"/>
        <c:grouping val="clustered"/>
        <c:varyColors val="0"/>
        <c:ser>
          <c:idx val="0"/>
          <c:order val="0"/>
          <c:tx>
            <c:strRef>
              <c:f>Arkusz1!$C$3</c:f>
              <c:strCache>
                <c:ptCount val="1"/>
                <c:pt idx="0">
                  <c:v>Ogółem</c:v>
                </c:pt>
              </c:strCache>
            </c:strRef>
          </c:tx>
          <c:spPr>
            <a:solidFill>
              <a:schemeClr val="tx2"/>
            </a:solidFill>
            <a:ln w="3175">
              <a:noFill/>
            </a:ln>
            <a:effectLst/>
          </c:spPr>
          <c:invertIfNegative val="0"/>
          <c:dPt>
            <c:idx val="0"/>
            <c:invertIfNegative val="0"/>
            <c:bubble3D val="0"/>
            <c:extLst>
              <c:ext xmlns:c16="http://schemas.microsoft.com/office/drawing/2014/chart" uri="{C3380CC4-5D6E-409C-BE32-E72D297353CC}">
                <c16:uniqueId val="{00000000-450F-4FEE-AAC6-9ADB07A5DFD3}"/>
              </c:ext>
            </c:extLst>
          </c:dPt>
          <c:dPt>
            <c:idx val="1"/>
            <c:invertIfNegative val="0"/>
            <c:bubble3D val="0"/>
            <c:extLst>
              <c:ext xmlns:c16="http://schemas.microsoft.com/office/drawing/2014/chart" uri="{C3380CC4-5D6E-409C-BE32-E72D297353CC}">
                <c16:uniqueId val="{00000001-450F-4FEE-AAC6-9ADB07A5DFD3}"/>
              </c:ext>
            </c:extLst>
          </c:dPt>
          <c:dPt>
            <c:idx val="2"/>
            <c:invertIfNegative val="0"/>
            <c:bubble3D val="0"/>
            <c:extLst>
              <c:ext xmlns:c16="http://schemas.microsoft.com/office/drawing/2014/chart" uri="{C3380CC4-5D6E-409C-BE32-E72D297353CC}">
                <c16:uniqueId val="{00000002-450F-4FEE-AAC6-9ADB07A5DFD3}"/>
              </c:ext>
            </c:extLst>
          </c:dPt>
          <c:dPt>
            <c:idx val="4"/>
            <c:invertIfNegative val="0"/>
            <c:bubble3D val="0"/>
            <c:extLst>
              <c:ext xmlns:c16="http://schemas.microsoft.com/office/drawing/2014/chart" uri="{C3380CC4-5D6E-409C-BE32-E72D297353CC}">
                <c16:uniqueId val="{00000003-450F-4FEE-AAC6-9ADB07A5DFD3}"/>
              </c:ext>
            </c:extLst>
          </c:dPt>
          <c:dPt>
            <c:idx val="5"/>
            <c:invertIfNegative val="0"/>
            <c:bubble3D val="0"/>
            <c:extLst>
              <c:ext xmlns:c16="http://schemas.microsoft.com/office/drawing/2014/chart" uri="{C3380CC4-5D6E-409C-BE32-E72D297353CC}">
                <c16:uniqueId val="{00000004-450F-4FEE-AAC6-9ADB07A5DFD3}"/>
              </c:ext>
            </c:extLst>
          </c:dPt>
          <c:dPt>
            <c:idx val="6"/>
            <c:invertIfNegative val="0"/>
            <c:bubble3D val="0"/>
            <c:extLst>
              <c:ext xmlns:c16="http://schemas.microsoft.com/office/drawing/2014/chart" uri="{C3380CC4-5D6E-409C-BE32-E72D297353CC}">
                <c16:uniqueId val="{00000005-450F-4FEE-AAC6-9ADB07A5DFD3}"/>
              </c:ext>
            </c:extLst>
          </c:dPt>
          <c:dPt>
            <c:idx val="8"/>
            <c:invertIfNegative val="0"/>
            <c:bubble3D val="0"/>
            <c:extLst>
              <c:ext xmlns:c16="http://schemas.microsoft.com/office/drawing/2014/chart" uri="{C3380CC4-5D6E-409C-BE32-E72D297353CC}">
                <c16:uniqueId val="{00000007-450F-4FEE-AAC6-9ADB07A5DFD3}"/>
              </c:ext>
            </c:extLst>
          </c:dPt>
          <c:dPt>
            <c:idx val="9"/>
            <c:invertIfNegative val="0"/>
            <c:bubble3D val="0"/>
            <c:extLst>
              <c:ext xmlns:c16="http://schemas.microsoft.com/office/drawing/2014/chart" uri="{C3380CC4-5D6E-409C-BE32-E72D297353CC}">
                <c16:uniqueId val="{00000009-450F-4FEE-AAC6-9ADB07A5DFD3}"/>
              </c:ext>
            </c:extLst>
          </c:dPt>
          <c:dPt>
            <c:idx val="10"/>
            <c:invertIfNegative val="0"/>
            <c:bubble3D val="0"/>
            <c:extLst>
              <c:ext xmlns:c16="http://schemas.microsoft.com/office/drawing/2014/chart" uri="{C3380CC4-5D6E-409C-BE32-E72D297353CC}">
                <c16:uniqueId val="{0000000A-450F-4FEE-AAC6-9ADB07A5DFD3}"/>
              </c:ext>
            </c:extLst>
          </c:dPt>
          <c:dPt>
            <c:idx val="11"/>
            <c:invertIfNegative val="0"/>
            <c:bubble3D val="0"/>
            <c:extLst>
              <c:ext xmlns:c16="http://schemas.microsoft.com/office/drawing/2014/chart" uri="{C3380CC4-5D6E-409C-BE32-E72D297353CC}">
                <c16:uniqueId val="{0000000B-450F-4FEE-AAC6-9ADB07A5DFD3}"/>
              </c:ext>
            </c:extLst>
          </c:dPt>
          <c:dPt>
            <c:idx val="15"/>
            <c:invertIfNegative val="0"/>
            <c:bubble3D val="0"/>
            <c:spPr>
              <a:solidFill>
                <a:srgbClr val="CDCDCD"/>
              </a:solidFill>
              <a:ln w="3175">
                <a:noFill/>
              </a:ln>
              <a:effectLst/>
            </c:spPr>
            <c:extLst>
              <c:ext xmlns:c16="http://schemas.microsoft.com/office/drawing/2014/chart" uri="{C3380CC4-5D6E-409C-BE32-E72D297353CC}">
                <c16:uniqueId val="{0000000D-DC8B-45C0-AF31-A170D4C207F0}"/>
              </c:ext>
            </c:extLst>
          </c:dPt>
          <c:dLbls>
            <c:dLbl>
              <c:idx val="0"/>
              <c:spPr>
                <a:noFill/>
                <a:ln>
                  <a:noFill/>
                </a:ln>
                <a:effectLst/>
              </c:spPr>
              <c:txPr>
                <a:bodyPr wrap="square" lIns="38100" tIns="19050" rIns="38100" bIns="19050" anchor="ctr">
                  <a:noAutofit/>
                </a:bodyPr>
                <a:lstStyle/>
                <a:p>
                  <a:pPr>
                    <a:defRPr sz="1050">
                      <a:solidFill>
                        <a:schemeClr val="tx1"/>
                      </a:solidFill>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50F-4FEE-AAC6-9ADB07A5DFD3}"/>
                </c:ext>
              </c:extLst>
            </c:dLbl>
            <c:dLbl>
              <c:idx val="4"/>
              <c:layout>
                <c:manualLayout>
                  <c:x val="-3.9582922090740033E-2"/>
                  <c:y val="2.7413272629382421E-7"/>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737764017744898"/>
                      <c:h val="0.22699105927006721"/>
                    </c:manualLayout>
                  </c15:layout>
                </c:ext>
                <c:ext xmlns:c16="http://schemas.microsoft.com/office/drawing/2014/chart" uri="{C3380CC4-5D6E-409C-BE32-E72D297353CC}">
                  <c16:uniqueId val="{00000003-450F-4FEE-AAC6-9ADB07A5DFD3}"/>
                </c:ext>
              </c:extLst>
            </c:dLbl>
            <c:spPr>
              <a:noFill/>
              <a:ln>
                <a:noFill/>
              </a:ln>
              <a:effectLst/>
            </c:spPr>
            <c:txPr>
              <a:bodyPr wrap="square" lIns="38100" tIns="19050" rIns="38100" bIns="19050" anchor="ctr">
                <a:spAutoFit/>
              </a:bodyPr>
              <a:lstStyle/>
              <a:p>
                <a:pPr>
                  <a:defRPr sz="1050">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Arkusz1!$B$4:$B$19</c:f>
              <c:strCache>
                <c:ptCount val="16"/>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pt idx="8">
                  <c:v>edukacja domowników i świadome korzystanie z wody/prądu</c:v>
                </c:pt>
                <c:pt idx="9">
                  <c:v>korzystanie z ekonomicznych taryf energetycznych</c:v>
                </c:pt>
                <c:pt idx="10">
                  <c:v>uszczelnianie okien</c:v>
                </c:pt>
                <c:pt idx="11">
                  <c:v>gotowanie jedynie potrzebnej ilości wody/ włączanie pełnych urządzeń, np. zmywarki</c:v>
                </c:pt>
                <c:pt idx="12">
                  <c:v>energooszczędne ogrzewanie</c:v>
                </c:pt>
                <c:pt idx="13">
                  <c:v>zamontowanie czujników</c:v>
                </c:pt>
                <c:pt idx="14">
                  <c:v>korzystanie z gazu</c:v>
                </c:pt>
                <c:pt idx="15">
                  <c:v>inny sposób</c:v>
                </c:pt>
              </c:strCache>
            </c:strRef>
          </c:cat>
          <c:val>
            <c:numRef>
              <c:f>Arkusz1!$C$4:$C$19</c:f>
              <c:numCache>
                <c:formatCode>###0%</c:formatCode>
                <c:ptCount val="16"/>
                <c:pt idx="0">
                  <c:v>0.64723263725878288</c:v>
                </c:pt>
                <c:pt idx="1">
                  <c:v>0.48126065980957994</c:v>
                </c:pt>
                <c:pt idx="2">
                  <c:v>0.23716654747482083</c:v>
                </c:pt>
                <c:pt idx="3">
                  <c:v>0.22985895898902073</c:v>
                </c:pt>
                <c:pt idx="4">
                  <c:v>8.0376137735942876E-2</c:v>
                </c:pt>
                <c:pt idx="5">
                  <c:v>7.922281652154238E-2</c:v>
                </c:pt>
                <c:pt idx="6">
                  <c:v>5.5742237590495583E-2</c:v>
                </c:pt>
                <c:pt idx="7">
                  <c:v>3.7153244435056992E-2</c:v>
                </c:pt>
                <c:pt idx="8">
                  <c:v>3.4945266830130724E-2</c:v>
                </c:pt>
                <c:pt idx="9">
                  <c:v>3.1985190510800489E-2</c:v>
                </c:pt>
                <c:pt idx="10">
                  <c:v>1.7706372780650674E-2</c:v>
                </c:pt>
                <c:pt idx="11">
                  <c:v>1.3823689359069588E-2</c:v>
                </c:pt>
                <c:pt idx="12">
                  <c:v>1.2855731433974234E-2</c:v>
                </c:pt>
                <c:pt idx="13">
                  <c:v>1.2044085713200987E-2</c:v>
                </c:pt>
                <c:pt idx="14">
                  <c:v>6.18174117137512E-3</c:v>
                </c:pt>
                <c:pt idx="15">
                  <c:v>4.4635591614685062E-2</c:v>
                </c:pt>
              </c:numCache>
            </c:numRef>
          </c:val>
          <c:extLst>
            <c:ext xmlns:c16="http://schemas.microsoft.com/office/drawing/2014/chart" uri="{C3380CC4-5D6E-409C-BE32-E72D297353CC}">
              <c16:uniqueId val="{0000000C-450F-4FEE-AAC6-9ADB07A5DFD3}"/>
            </c:ext>
          </c:extLst>
        </c:ser>
        <c:dLbls>
          <c:dLblPos val="outEnd"/>
          <c:showLegendKey val="0"/>
          <c:showVal val="1"/>
          <c:showCatName val="0"/>
          <c:showSerName val="0"/>
          <c:showPercent val="0"/>
          <c:showBubbleSize val="0"/>
        </c:dLbls>
        <c:gapWidth val="80"/>
        <c:axId val="662582880"/>
        <c:axId val="662572688"/>
      </c:barChart>
      <c:catAx>
        <c:axId val="662582880"/>
        <c:scaling>
          <c:orientation val="maxMin"/>
        </c:scaling>
        <c:delete val="1"/>
        <c:axPos val="l"/>
        <c:numFmt formatCode="0.00%" sourceLinked="0"/>
        <c:majorTickMark val="none"/>
        <c:minorTickMark val="none"/>
        <c:tickLblPos val="nextTo"/>
        <c:crossAx val="662572688"/>
        <c:crosses val="autoZero"/>
        <c:auto val="1"/>
        <c:lblAlgn val="ctr"/>
        <c:lblOffset val="100"/>
        <c:noMultiLvlLbl val="0"/>
      </c:catAx>
      <c:valAx>
        <c:axId val="662572688"/>
        <c:scaling>
          <c:orientation val="minMax"/>
        </c:scaling>
        <c:delete val="1"/>
        <c:axPos val="b"/>
        <c:numFmt formatCode="####%" sourceLinked="0"/>
        <c:majorTickMark val="out"/>
        <c:minorTickMark val="none"/>
        <c:tickLblPos val="nextTo"/>
        <c:crossAx val="662582880"/>
        <c:crosses val="max"/>
        <c:crossBetween val="between"/>
      </c:valAx>
    </c:plotArea>
    <c:plotVisOnly val="1"/>
    <c:dispBlanksAs val="gap"/>
    <c:showDLblsOverMax val="0"/>
  </c:chart>
  <c:txPr>
    <a:bodyPr/>
    <a:lstStyle/>
    <a:p>
      <a:pPr>
        <a:defRPr sz="1800"/>
      </a:pPr>
      <a:endParaRPr lang="pl-PL"/>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38141424748731"/>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chemeClr val="accent1"/>
              </a:solidFill>
              <a:ln w="6350">
                <a:solidFill>
                  <a:schemeClr val="bg1"/>
                </a:solidFill>
              </a:ln>
              <a:effectLst/>
            </c:spPr>
            <c:extLst>
              <c:ext xmlns:c16="http://schemas.microsoft.com/office/drawing/2014/chart" uri="{C3380CC4-5D6E-409C-BE32-E72D297353CC}">
                <c16:uniqueId val="{00000001-92B5-4987-B1E2-F22648E62F46}"/>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92B5-4987-B1E2-F22648E62F46}"/>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92B5-4987-B1E2-F22648E62F46}"/>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92B5-4987-B1E2-F22648E62F46}"/>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92B5-4987-B1E2-F22648E62F46}"/>
              </c:ext>
            </c:extLst>
          </c:dPt>
          <c:dPt>
            <c:idx val="5"/>
            <c:bubble3D val="0"/>
            <c:spPr>
              <a:solidFill>
                <a:schemeClr val="accent5"/>
              </a:solidFill>
              <a:ln w="6350">
                <a:solidFill>
                  <a:schemeClr val="bg1"/>
                </a:solidFill>
              </a:ln>
              <a:effectLst/>
            </c:spPr>
            <c:extLst>
              <c:ext xmlns:c16="http://schemas.microsoft.com/office/drawing/2014/chart" uri="{C3380CC4-5D6E-409C-BE32-E72D297353CC}">
                <c16:uniqueId val="{0000000D-92B5-4987-B1E2-F22648E62F46}"/>
              </c:ext>
            </c:extLst>
          </c:dPt>
          <c:dPt>
            <c:idx val="6"/>
            <c:bubble3D val="0"/>
            <c:spPr>
              <a:solidFill>
                <a:schemeClr val="accent6"/>
              </a:solidFill>
              <a:ln w="6350">
                <a:solidFill>
                  <a:schemeClr val="bg1"/>
                </a:solidFill>
              </a:ln>
            </c:spPr>
            <c:extLst>
              <c:ext xmlns:c16="http://schemas.microsoft.com/office/drawing/2014/chart" uri="{C3380CC4-5D6E-409C-BE32-E72D297353CC}">
                <c16:uniqueId val="{0000000F-92B5-4987-B1E2-F22648E62F46}"/>
              </c:ext>
            </c:extLst>
          </c:dPt>
          <c:dPt>
            <c:idx val="7"/>
            <c:bubble3D val="0"/>
            <c:spPr>
              <a:solidFill>
                <a:schemeClr val="tx1"/>
              </a:solidFill>
              <a:ln w="6350">
                <a:solidFill>
                  <a:schemeClr val="bg1"/>
                </a:solidFill>
              </a:ln>
            </c:spPr>
            <c:extLst>
              <c:ext xmlns:c16="http://schemas.microsoft.com/office/drawing/2014/chart" uri="{C3380CC4-5D6E-409C-BE32-E72D297353CC}">
                <c16:uniqueId val="{00000011-92B5-4987-B1E2-F22648E62F46}"/>
              </c:ext>
            </c:extLst>
          </c:dPt>
          <c:dLbls>
            <c:dLbl>
              <c:idx val="0"/>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1-92B5-4987-B1E2-F22648E62F46}"/>
                </c:ext>
              </c:extLst>
            </c:dLbl>
            <c:dLbl>
              <c:idx val="1"/>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3-92B5-4987-B1E2-F22648E62F46}"/>
                </c:ext>
              </c:extLst>
            </c:dLbl>
            <c:dLbl>
              <c:idx val="2"/>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5-92B5-4987-B1E2-F22648E62F46}"/>
                </c:ext>
              </c:extLst>
            </c:dLbl>
            <c:dLbl>
              <c:idx val="3"/>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7-92B5-4987-B1E2-F22648E62F46}"/>
                </c:ext>
              </c:extLst>
            </c:dLbl>
            <c:dLbl>
              <c:idx val="4"/>
              <c:layout>
                <c:manualLayout>
                  <c:x val="0"/>
                  <c:y val="-4.4097707092844211E-2"/>
                </c:manualLayout>
              </c:layout>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92B5-4987-B1E2-F22648E62F46}"/>
                </c:ext>
              </c:extLst>
            </c:dLbl>
            <c:spPr>
              <a:noFill/>
              <a:ln>
                <a:noFill/>
              </a:ln>
              <a:effectLst/>
            </c:sp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5"/>
                <c:pt idx="0">
                  <c:v>wieś</c:v>
                </c:pt>
                <c:pt idx="1">
                  <c:v>miasto do 19 tys.</c:v>
                </c:pt>
                <c:pt idx="2">
                  <c:v>miasto 20-99 tys.</c:v>
                </c:pt>
                <c:pt idx="3">
                  <c:v>miasto 100-500 tys.</c:v>
                </c:pt>
                <c:pt idx="4">
                  <c:v>miasto powyżej 500 tys. </c:v>
                </c:pt>
              </c:strCache>
            </c:strRef>
          </c:cat>
          <c:val>
            <c:numRef>
              <c:f>Arkusz1!$B$2:$B$7</c:f>
              <c:numCache>
                <c:formatCode>General</c:formatCode>
                <c:ptCount val="5"/>
              </c:numCache>
            </c:numRef>
          </c:val>
          <c:extLst>
            <c:ext xmlns:c16="http://schemas.microsoft.com/office/drawing/2014/chart" uri="{C3380CC4-5D6E-409C-BE32-E72D297353CC}">
              <c16:uniqueId val="{00000012-92B5-4987-B1E2-F22648E62F46}"/>
            </c:ext>
          </c:extLst>
        </c:ser>
        <c:dLbls>
          <c:showLegendKey val="0"/>
          <c:showVal val="1"/>
          <c:showCatName val="0"/>
          <c:showSerName val="0"/>
          <c:showPercent val="0"/>
          <c:showBubbleSize val="0"/>
          <c:showLeaderLines val="1"/>
        </c:dLbls>
        <c:firstSliceAng val="0"/>
        <c:holeSize val="55"/>
      </c:doughnutChart>
      <c:spPr>
        <a:noFill/>
        <a:ln w="25400">
          <a:noFill/>
        </a:ln>
        <a:effectLst/>
      </c:spPr>
    </c:plotArea>
    <c:legend>
      <c:legendPos val="r"/>
      <c:layout>
        <c:manualLayout>
          <c:xMode val="edge"/>
          <c:yMode val="edge"/>
          <c:x val="0"/>
          <c:y val="4.0863173125876444E-2"/>
          <c:w val="0.52330684561397611"/>
          <c:h val="0.6535019835067174"/>
        </c:manualLayout>
      </c:layout>
      <c:overlay val="0"/>
      <c:txPr>
        <a:bodyPr/>
        <a:lstStyle/>
        <a:p>
          <a:pPr>
            <a:defRPr sz="1000"/>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9967000831182087"/>
          <c:w val="0.94517441554847614"/>
          <c:h val="7.4774808303700618E-2"/>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F4F6-4769-8718-59C2DD7F220C}"/>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F4F6-4769-8718-59C2DD7F220C}"/>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F4F6-4769-8718-59C2DD7F220C}"/>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F4F6-4769-8718-59C2DD7F220C}"/>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F4F6-4769-8718-59C2DD7F220C}"/>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Arkusz1!$B$10:$B$17</c:f>
              <c:numCache>
                <c:formatCode>0</c:formatCode>
                <c:ptCount val="8"/>
                <c:pt idx="0">
                  <c:v>3.4945266830130723</c:v>
                </c:pt>
                <c:pt idx="1">
                  <c:v>3.1985190510800487</c:v>
                </c:pt>
                <c:pt idx="2">
                  <c:v>1.7706372780650674</c:v>
                </c:pt>
                <c:pt idx="3">
                  <c:v>1.3823689359069589</c:v>
                </c:pt>
                <c:pt idx="4">
                  <c:v>1.2855731433974233</c:v>
                </c:pt>
                <c:pt idx="5">
                  <c:v>1.2044085713200987</c:v>
                </c:pt>
                <c:pt idx="6">
                  <c:v>0.61817411713751202</c:v>
                </c:pt>
                <c:pt idx="7">
                  <c:v>4.4635591614685062</c:v>
                </c:pt>
              </c:numCache>
            </c:numRef>
          </c:val>
          <c:extLst>
            <c:ext xmlns:c16="http://schemas.microsoft.com/office/drawing/2014/chart" uri="{C3380CC4-5D6E-409C-BE32-E72D297353CC}">
              <c16:uniqueId val="{0000000A-F4F6-4769-8718-59C2DD7F220C}"/>
            </c:ext>
          </c:extLst>
        </c:ser>
        <c:ser>
          <c:idx val="1"/>
          <c:order val="1"/>
          <c:spPr>
            <a:solidFill>
              <a:srgbClr val="DEDED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Arkusz1!$C$10:$C$17</c:f>
              <c:numCache>
                <c:formatCode>General</c:formatCode>
                <c:ptCount val="8"/>
                <c:pt idx="7" formatCode="0">
                  <c:v>3.623526128044229</c:v>
                </c:pt>
              </c:numCache>
            </c:numRef>
          </c:val>
          <c:extLst>
            <c:ext xmlns:c16="http://schemas.microsoft.com/office/drawing/2014/chart" uri="{C3380CC4-5D6E-409C-BE32-E72D297353CC}">
              <c16:uniqueId val="{0000000B-F4F6-4769-8718-59C2DD7F220C}"/>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Arkusz1!$D$10:$D$17</c:f>
              <c:numCache>
                <c:formatCode>0</c:formatCode>
                <c:ptCount val="8"/>
                <c:pt idx="0">
                  <c:v>2.1382952974174523</c:v>
                </c:pt>
                <c:pt idx="1">
                  <c:v>3.1702723279400673</c:v>
                </c:pt>
                <c:pt idx="3">
                  <c:v>3.14758914637097</c:v>
                </c:pt>
                <c:pt idx="4">
                  <c:v>1.9675265908160779</c:v>
                </c:pt>
                <c:pt idx="5">
                  <c:v>0.8812462977100749</c:v>
                </c:pt>
                <c:pt idx="7">
                  <c:v>2.6984944168076797</c:v>
                </c:pt>
              </c:numCache>
            </c:numRef>
          </c:val>
          <c:extLst>
            <c:ext xmlns:c16="http://schemas.microsoft.com/office/drawing/2014/chart" uri="{C3380CC4-5D6E-409C-BE32-E72D297353CC}">
              <c16:uniqueId val="{0000000C-F4F6-4769-8718-59C2DD7F220C}"/>
            </c:ext>
          </c:extLst>
        </c:ser>
        <c:ser>
          <c:idx val="3"/>
          <c:order val="3"/>
          <c:spPr>
            <a:solidFill>
              <a:srgbClr val="42BEBD"/>
            </a:solidFill>
            <a:ln>
              <a:noFill/>
            </a:ln>
            <a:effectLst/>
          </c:spPr>
          <c:invertIfNegative val="0"/>
          <c:dLbls>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Arkusz1!$E$10:$E$17</c:f>
              <c:numCache>
                <c:formatCode>0</c:formatCode>
                <c:ptCount val="8"/>
                <c:pt idx="0">
                  <c:v>4.0539509630264403</c:v>
                </c:pt>
                <c:pt idx="1">
                  <c:v>2.592226923725387</c:v>
                </c:pt>
                <c:pt idx="2">
                  <c:v>1.93833634812196</c:v>
                </c:pt>
                <c:pt idx="3">
                  <c:v>0.82674784158681036</c:v>
                </c:pt>
                <c:pt idx="4">
                  <c:v>2.0790957304675608</c:v>
                </c:pt>
                <c:pt idx="5" formatCode="0.0">
                  <c:v>0.49577868776833256</c:v>
                </c:pt>
                <c:pt idx="6">
                  <c:v>0.8038687052807294</c:v>
                </c:pt>
                <c:pt idx="7">
                  <c:v>5.007984848936899</c:v>
                </c:pt>
              </c:numCache>
            </c:numRef>
          </c:val>
          <c:extLst>
            <c:ext xmlns:c16="http://schemas.microsoft.com/office/drawing/2014/chart" uri="{C3380CC4-5D6E-409C-BE32-E72D297353CC}">
              <c16:uniqueId val="{0000000D-F4F6-4769-8718-59C2DD7F220C}"/>
            </c:ext>
          </c:extLst>
        </c:ser>
        <c:ser>
          <c:idx val="4"/>
          <c:order val="4"/>
          <c:spPr>
            <a:solidFill>
              <a:srgbClr val="42BEBD">
                <a:lumMod val="50000"/>
              </a:srgbClr>
            </a:solidFill>
            <a:ln>
              <a:noFill/>
            </a:ln>
            <a:effectLst/>
          </c:spPr>
          <c:invertIfNegative val="0"/>
          <c:dLbls>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Arkusz1!$F$10:$F$17</c:f>
              <c:numCache>
                <c:formatCode>0</c:formatCode>
                <c:ptCount val="8"/>
                <c:pt idx="0">
                  <c:v>3.6060347954969494</c:v>
                </c:pt>
                <c:pt idx="1">
                  <c:v>3.8773585427732855</c:v>
                </c:pt>
                <c:pt idx="2">
                  <c:v>2.1623852342451748</c:v>
                </c:pt>
                <c:pt idx="3">
                  <c:v>1.494661118954316</c:v>
                </c:pt>
                <c:pt idx="4">
                  <c:v>0.60904271025281054</c:v>
                </c:pt>
                <c:pt idx="5">
                  <c:v>1.8977337204862597</c:v>
                </c:pt>
                <c:pt idx="6">
                  <c:v>0.65793366863980152</c:v>
                </c:pt>
                <c:pt idx="7">
                  <c:v>4.5138335990722185</c:v>
                </c:pt>
              </c:numCache>
            </c:numRef>
          </c:val>
          <c:extLst>
            <c:ext xmlns:c16="http://schemas.microsoft.com/office/drawing/2014/chart" uri="{C3380CC4-5D6E-409C-BE32-E72D297353CC}">
              <c16:uniqueId val="{0000000E-F4F6-4769-8718-59C2DD7F220C}"/>
            </c:ext>
          </c:extLst>
        </c:ser>
        <c:dLbls>
          <c:showLegendKey val="0"/>
          <c:showVal val="1"/>
          <c:showCatName val="0"/>
          <c:showSerName val="0"/>
          <c:showPercent val="0"/>
          <c:showBubbleSize val="0"/>
        </c:dLbls>
        <c:gapWidth val="100"/>
        <c:overlap val="-10"/>
        <c:axId val="671622800"/>
        <c:axId val="671634952"/>
      </c:barChart>
      <c:catAx>
        <c:axId val="671622800"/>
        <c:scaling>
          <c:orientation val="minMax"/>
        </c:scaling>
        <c:delete val="1"/>
        <c:axPos val="b"/>
        <c:numFmt formatCode="General" sourceLinked="1"/>
        <c:majorTickMark val="out"/>
        <c:minorTickMark val="none"/>
        <c:tickLblPos val="nextTo"/>
        <c:crossAx val="671634952"/>
        <c:crosses val="autoZero"/>
        <c:auto val="1"/>
        <c:lblAlgn val="ctr"/>
        <c:lblOffset val="100"/>
        <c:noMultiLvlLbl val="0"/>
      </c:catAx>
      <c:valAx>
        <c:axId val="671634952"/>
        <c:scaling>
          <c:orientation val="minMax"/>
          <c:min val="0"/>
        </c:scaling>
        <c:delete val="1"/>
        <c:axPos val="l"/>
        <c:numFmt formatCode="0" sourceLinked="1"/>
        <c:majorTickMark val="out"/>
        <c:minorTickMark val="none"/>
        <c:tickLblPos val="nextTo"/>
        <c:crossAx val="67162280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CB3F-4059-A315-2D87D53A56B1}"/>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CB3F-4059-A315-2D87D53A56B1}"/>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CB3F-4059-A315-2D87D53A56B1}"/>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CB3F-4059-A315-2D87D53A56B1}"/>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CB3F-4059-A315-2D87D53A56B1}"/>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Arkusz1!$B$2:$B$9</c:f>
              <c:numCache>
                <c:formatCode>0</c:formatCode>
                <c:ptCount val="8"/>
                <c:pt idx="0">
                  <c:v>64.723263725878283</c:v>
                </c:pt>
                <c:pt idx="1">
                  <c:v>48.126065980957996</c:v>
                </c:pt>
                <c:pt idx="2">
                  <c:v>23.716654747482082</c:v>
                </c:pt>
                <c:pt idx="3">
                  <c:v>22.985895898902072</c:v>
                </c:pt>
                <c:pt idx="4">
                  <c:v>8.0376137735942876</c:v>
                </c:pt>
                <c:pt idx="5">
                  <c:v>7.9222816521542381</c:v>
                </c:pt>
                <c:pt idx="6">
                  <c:v>5.5742237590495582</c:v>
                </c:pt>
                <c:pt idx="7">
                  <c:v>3.7153244435056991</c:v>
                </c:pt>
              </c:numCache>
            </c:numRef>
          </c:val>
          <c:extLst>
            <c:ext xmlns:c16="http://schemas.microsoft.com/office/drawing/2014/chart" uri="{C3380CC4-5D6E-409C-BE32-E72D297353CC}">
              <c16:uniqueId val="{0000000A-CB3F-4059-A315-2D87D53A56B1}"/>
            </c:ext>
          </c:extLst>
        </c:ser>
        <c:ser>
          <c:idx val="1"/>
          <c:order val="1"/>
          <c:spPr>
            <a:solidFill>
              <a:srgbClr val="DEDED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Arkusz1!$C$2:$C$9</c:f>
              <c:numCache>
                <c:formatCode>0</c:formatCode>
                <c:ptCount val="8"/>
                <c:pt idx="0">
                  <c:v>46.203242438790596</c:v>
                </c:pt>
                <c:pt idx="1">
                  <c:v>35.320444190164388</c:v>
                </c:pt>
                <c:pt idx="2">
                  <c:v>5.1611555077191298</c:v>
                </c:pt>
                <c:pt idx="3">
                  <c:v>10.417766463099104</c:v>
                </c:pt>
                <c:pt idx="4">
                  <c:v>5.1611555077191298</c:v>
                </c:pt>
                <c:pt idx="6">
                  <c:v>4.3075245476374944</c:v>
                </c:pt>
                <c:pt idx="7">
                  <c:v>5.1611555077191298</c:v>
                </c:pt>
              </c:numCache>
            </c:numRef>
          </c:val>
          <c:extLst>
            <c:ext xmlns:c16="http://schemas.microsoft.com/office/drawing/2014/chart" uri="{C3380CC4-5D6E-409C-BE32-E72D297353CC}">
              <c16:uniqueId val="{0000000B-CB3F-4059-A315-2D87D53A56B1}"/>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Arkusz1!$D$2:$D$9</c:f>
              <c:numCache>
                <c:formatCode>0</c:formatCode>
                <c:ptCount val="8"/>
                <c:pt idx="0">
                  <c:v>69.043209657329371</c:v>
                </c:pt>
                <c:pt idx="1">
                  <c:v>41.241247641039323</c:v>
                </c:pt>
                <c:pt idx="2">
                  <c:v>9.2988581785212308</c:v>
                </c:pt>
                <c:pt idx="3">
                  <c:v>16.091474453620076</c:v>
                </c:pt>
                <c:pt idx="4">
                  <c:v>6.0976887246038531</c:v>
                </c:pt>
                <c:pt idx="5">
                  <c:v>1.5813324146050114</c:v>
                </c:pt>
                <c:pt idx="6">
                  <c:v>6.4421328532585891</c:v>
                </c:pt>
                <c:pt idx="7">
                  <c:v>0.78107043626766881</c:v>
                </c:pt>
              </c:numCache>
            </c:numRef>
          </c:val>
          <c:extLst>
            <c:ext xmlns:c16="http://schemas.microsoft.com/office/drawing/2014/chart" uri="{C3380CC4-5D6E-409C-BE32-E72D297353CC}">
              <c16:uniqueId val="{0000000C-CB3F-4059-A315-2D87D53A56B1}"/>
            </c:ext>
          </c:extLst>
        </c:ser>
        <c:ser>
          <c:idx val="3"/>
          <c:order val="3"/>
          <c:spPr>
            <a:solidFill>
              <a:srgbClr val="42BEBD"/>
            </a:solidFill>
            <a:ln>
              <a:noFill/>
            </a:ln>
            <a:effectLst/>
          </c:spPr>
          <c:invertIfNegative val="0"/>
          <c:dLbls>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Arkusz1!$E$2:$E$9</c:f>
              <c:numCache>
                <c:formatCode>0</c:formatCode>
                <c:ptCount val="8"/>
                <c:pt idx="0">
                  <c:v>64.194265129064121</c:v>
                </c:pt>
                <c:pt idx="1">
                  <c:v>43.712729349560973</c:v>
                </c:pt>
                <c:pt idx="2">
                  <c:v>25.256966169613371</c:v>
                </c:pt>
                <c:pt idx="3">
                  <c:v>18.959501784469136</c:v>
                </c:pt>
                <c:pt idx="4">
                  <c:v>8.0202134297966072</c:v>
                </c:pt>
                <c:pt idx="5">
                  <c:v>6.090288933894052</c:v>
                </c:pt>
                <c:pt idx="6">
                  <c:v>5.3397742661024941</c:v>
                </c:pt>
                <c:pt idx="7">
                  <c:v>3.3968696148425459</c:v>
                </c:pt>
              </c:numCache>
            </c:numRef>
          </c:val>
          <c:extLst>
            <c:ext xmlns:c16="http://schemas.microsoft.com/office/drawing/2014/chart" uri="{C3380CC4-5D6E-409C-BE32-E72D297353CC}">
              <c16:uniqueId val="{0000000D-CB3F-4059-A315-2D87D53A56B1}"/>
            </c:ext>
          </c:extLst>
        </c:ser>
        <c:ser>
          <c:idx val="4"/>
          <c:order val="4"/>
          <c:spPr>
            <a:solidFill>
              <a:srgbClr val="42BEBD">
                <a:lumMod val="50000"/>
              </a:srgbClr>
            </a:solidFill>
            <a:ln>
              <a:noFill/>
            </a:ln>
            <a:effectLst/>
          </c:spPr>
          <c:invertIfNegative val="0"/>
          <c:dLbls>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Arkusz1!$F$2:$F$9</c:f>
              <c:numCache>
                <c:formatCode>0</c:formatCode>
                <c:ptCount val="8"/>
                <c:pt idx="0">
                  <c:v>65.462703882399325</c:v>
                </c:pt>
                <c:pt idx="1">
                  <c:v>53.983135842062765</c:v>
                </c:pt>
                <c:pt idx="2">
                  <c:v>27.056402096315345</c:v>
                </c:pt>
                <c:pt idx="3">
                  <c:v>28.477478939030021</c:v>
                </c:pt>
                <c:pt idx="4">
                  <c:v>8.6934963676140402</c:v>
                </c:pt>
                <c:pt idx="5">
                  <c:v>11.284902097193015</c:v>
                </c:pt>
                <c:pt idx="6">
                  <c:v>5.6482266415096989</c:v>
                </c:pt>
                <c:pt idx="7">
                  <c:v>4.5439882073386855</c:v>
                </c:pt>
              </c:numCache>
            </c:numRef>
          </c:val>
          <c:extLst>
            <c:ext xmlns:c16="http://schemas.microsoft.com/office/drawing/2014/chart" uri="{C3380CC4-5D6E-409C-BE32-E72D297353CC}">
              <c16:uniqueId val="{00000010-CB3F-4059-A315-2D87D53A56B1}"/>
            </c:ext>
          </c:extLst>
        </c:ser>
        <c:dLbls>
          <c:showLegendKey val="0"/>
          <c:showVal val="1"/>
          <c:showCatName val="0"/>
          <c:showSerName val="0"/>
          <c:showPercent val="0"/>
          <c:showBubbleSize val="0"/>
        </c:dLbls>
        <c:gapWidth val="100"/>
        <c:overlap val="-10"/>
        <c:axId val="671644360"/>
        <c:axId val="671643184"/>
      </c:barChart>
      <c:catAx>
        <c:axId val="671644360"/>
        <c:scaling>
          <c:orientation val="minMax"/>
        </c:scaling>
        <c:delete val="1"/>
        <c:axPos val="b"/>
        <c:numFmt formatCode="General" sourceLinked="1"/>
        <c:majorTickMark val="out"/>
        <c:minorTickMark val="none"/>
        <c:tickLblPos val="nextTo"/>
        <c:crossAx val="671643184"/>
        <c:crosses val="autoZero"/>
        <c:auto val="1"/>
        <c:lblAlgn val="ctr"/>
        <c:lblOffset val="100"/>
        <c:noMultiLvlLbl val="0"/>
      </c:catAx>
      <c:valAx>
        <c:axId val="671643184"/>
        <c:scaling>
          <c:orientation val="minMax"/>
          <c:min val="0"/>
        </c:scaling>
        <c:delete val="1"/>
        <c:axPos val="l"/>
        <c:numFmt formatCode="0" sourceLinked="1"/>
        <c:majorTickMark val="out"/>
        <c:minorTickMark val="none"/>
        <c:tickLblPos val="nextTo"/>
        <c:crossAx val="67164436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CB3F-4059-A315-2D87D53A56B1}"/>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CB3F-4059-A315-2D87D53A56B1}"/>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CB3F-4059-A315-2D87D53A56B1}"/>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CB3F-4059-A315-2D87D53A56B1}"/>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CB3F-4059-A315-2D87D53A56B1}"/>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Arkusz1!$B$2:$B$9</c:f>
              <c:numCache>
                <c:formatCode>0</c:formatCode>
                <c:ptCount val="8"/>
                <c:pt idx="0">
                  <c:v>64.723263725878283</c:v>
                </c:pt>
                <c:pt idx="1">
                  <c:v>48.126065980957996</c:v>
                </c:pt>
                <c:pt idx="2">
                  <c:v>23.716654747482082</c:v>
                </c:pt>
                <c:pt idx="3">
                  <c:v>22.985895898902072</c:v>
                </c:pt>
                <c:pt idx="4">
                  <c:v>8.0376137735942876</c:v>
                </c:pt>
                <c:pt idx="5">
                  <c:v>7.9222816521542381</c:v>
                </c:pt>
                <c:pt idx="6">
                  <c:v>5.5742237590495582</c:v>
                </c:pt>
                <c:pt idx="7">
                  <c:v>3.7153244435056991</c:v>
                </c:pt>
              </c:numCache>
            </c:numRef>
          </c:val>
          <c:extLst>
            <c:ext xmlns:c16="http://schemas.microsoft.com/office/drawing/2014/chart" uri="{C3380CC4-5D6E-409C-BE32-E72D297353CC}">
              <c16:uniqueId val="{0000000A-CB3F-4059-A315-2D87D53A56B1}"/>
            </c:ext>
          </c:extLst>
        </c:ser>
        <c:ser>
          <c:idx val="1"/>
          <c:order val="1"/>
          <c:spPr>
            <a:solidFill>
              <a:srgbClr val="FFCA21"/>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Arkusz1!$C$2:$C$9</c:f>
              <c:numCache>
                <c:formatCode>0</c:formatCode>
                <c:ptCount val="8"/>
                <c:pt idx="0">
                  <c:v>67.887474698868132</c:v>
                </c:pt>
                <c:pt idx="1">
                  <c:v>48.919916794975052</c:v>
                </c:pt>
                <c:pt idx="2">
                  <c:v>17.284823113702551</c:v>
                </c:pt>
                <c:pt idx="3">
                  <c:v>15.840532278152059</c:v>
                </c:pt>
                <c:pt idx="4">
                  <c:v>4.0065765956169761</c:v>
                </c:pt>
                <c:pt idx="5">
                  <c:v>5.367907018282037</c:v>
                </c:pt>
                <c:pt idx="6">
                  <c:v>6.4335688359621477</c:v>
                </c:pt>
                <c:pt idx="7">
                  <c:v>2.1599275728188907</c:v>
                </c:pt>
              </c:numCache>
            </c:numRef>
          </c:val>
          <c:extLst>
            <c:ext xmlns:c16="http://schemas.microsoft.com/office/drawing/2014/chart" uri="{C3380CC4-5D6E-409C-BE32-E72D297353CC}">
              <c16:uniqueId val="{0000000B-CB3F-4059-A315-2D87D53A56B1}"/>
            </c:ext>
          </c:extLst>
        </c:ser>
        <c:ser>
          <c:idx val="2"/>
          <c:order val="2"/>
          <c:spPr>
            <a:solidFill>
              <a:srgbClr val="FFCA21">
                <a:lumMod val="75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Arkusz1!$D$2:$D$9</c:f>
              <c:numCache>
                <c:formatCode>0</c:formatCode>
                <c:ptCount val="8"/>
                <c:pt idx="0">
                  <c:v>66.771208317588147</c:v>
                </c:pt>
                <c:pt idx="1">
                  <c:v>50.129344105497012</c:v>
                </c:pt>
                <c:pt idx="2">
                  <c:v>26.826259494283001</c:v>
                </c:pt>
                <c:pt idx="3">
                  <c:v>21.262797228732243</c:v>
                </c:pt>
                <c:pt idx="4">
                  <c:v>6.3544910634845815</c:v>
                </c:pt>
                <c:pt idx="5">
                  <c:v>5.1121573701309684</c:v>
                </c:pt>
                <c:pt idx="6">
                  <c:v>5.1381097026664921</c:v>
                </c:pt>
                <c:pt idx="7">
                  <c:v>3.5695296740174154</c:v>
                </c:pt>
              </c:numCache>
            </c:numRef>
          </c:val>
          <c:extLst>
            <c:ext xmlns:c16="http://schemas.microsoft.com/office/drawing/2014/chart" uri="{C3380CC4-5D6E-409C-BE32-E72D297353CC}">
              <c16:uniqueId val="{0000000C-CB3F-4059-A315-2D87D53A56B1}"/>
            </c:ext>
          </c:extLst>
        </c:ser>
        <c:ser>
          <c:idx val="3"/>
          <c:order val="3"/>
          <c:spPr>
            <a:solidFill>
              <a:srgbClr val="FFCA21">
                <a:lumMod val="50000"/>
              </a:srgbClr>
            </a:solidFill>
            <a:ln>
              <a:noFill/>
            </a:ln>
            <a:effectLst/>
          </c:spPr>
          <c:invertIfNegative val="0"/>
          <c:dLbls>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Arkusz1!$E$2:$E$9</c:f>
              <c:numCache>
                <c:formatCode>0</c:formatCode>
                <c:ptCount val="8"/>
                <c:pt idx="0">
                  <c:v>63.339011586674602</c:v>
                </c:pt>
                <c:pt idx="1">
                  <c:v>47.038010303055678</c:v>
                </c:pt>
                <c:pt idx="2">
                  <c:v>27.091199751580184</c:v>
                </c:pt>
                <c:pt idx="3">
                  <c:v>29.896824080258867</c:v>
                </c:pt>
                <c:pt idx="4">
                  <c:v>11.256966222601783</c:v>
                </c:pt>
                <c:pt idx="5">
                  <c:v>10.849676368996315</c:v>
                </c:pt>
                <c:pt idx="6">
                  <c:v>4.3719294220185549</c:v>
                </c:pt>
                <c:pt idx="7">
                  <c:v>5.1026646921830654</c:v>
                </c:pt>
              </c:numCache>
            </c:numRef>
          </c:val>
          <c:extLst>
            <c:ext xmlns:c16="http://schemas.microsoft.com/office/drawing/2014/chart" uri="{C3380CC4-5D6E-409C-BE32-E72D297353CC}">
              <c16:uniqueId val="{0000000D-CB3F-4059-A315-2D87D53A56B1}"/>
            </c:ext>
          </c:extLst>
        </c:ser>
        <c:ser>
          <c:idx val="4"/>
          <c:order val="4"/>
          <c:spPr>
            <a:solidFill>
              <a:srgbClr val="A0CC1E"/>
            </a:solidFill>
            <a:ln>
              <a:noFill/>
            </a:ln>
            <a:effectLst/>
          </c:spPr>
          <c:invertIfNegative val="0"/>
          <c:dLbls>
            <c:spPr>
              <a:noFill/>
              <a:ln>
                <a:noFill/>
              </a:ln>
              <a:effectLst/>
            </c:spPr>
            <c:txPr>
              <a:bodyPr rot="0" spcFirstLastPara="1" vertOverflow="clip" horzOverflow="clip" vert="horz" wrap="square" lIns="36576" tIns="18288" rIns="36576" bIns="18288" anchor="ctr" anchorCtr="1">
                <a:spAutoFit/>
              </a:bodyPr>
              <a:lstStyle/>
              <a:p>
                <a:pPr>
                  <a:defRPr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Arkusz1!$F$2:$F$9</c:f>
              <c:numCache>
                <c:formatCode>General</c:formatCode>
                <c:ptCount val="8"/>
              </c:numCache>
            </c:numRef>
          </c:val>
          <c:extLst>
            <c:ext xmlns:c16="http://schemas.microsoft.com/office/drawing/2014/chart" uri="{C3380CC4-5D6E-409C-BE32-E72D297353CC}">
              <c16:uniqueId val="{00000010-CB3F-4059-A315-2D87D53A56B1}"/>
            </c:ext>
          </c:extLst>
        </c:ser>
        <c:dLbls>
          <c:showLegendKey val="0"/>
          <c:showVal val="1"/>
          <c:showCatName val="0"/>
          <c:showSerName val="0"/>
          <c:showPercent val="0"/>
          <c:showBubbleSize val="0"/>
        </c:dLbls>
        <c:gapWidth val="100"/>
        <c:overlap val="-10"/>
        <c:axId val="803179512"/>
        <c:axId val="803179904"/>
      </c:barChart>
      <c:catAx>
        <c:axId val="803179512"/>
        <c:scaling>
          <c:orientation val="minMax"/>
        </c:scaling>
        <c:delete val="1"/>
        <c:axPos val="b"/>
        <c:numFmt formatCode="General" sourceLinked="1"/>
        <c:majorTickMark val="out"/>
        <c:minorTickMark val="none"/>
        <c:tickLblPos val="nextTo"/>
        <c:crossAx val="803179904"/>
        <c:crosses val="autoZero"/>
        <c:auto val="1"/>
        <c:lblAlgn val="ctr"/>
        <c:lblOffset val="100"/>
        <c:noMultiLvlLbl val="0"/>
      </c:catAx>
      <c:valAx>
        <c:axId val="803179904"/>
        <c:scaling>
          <c:orientation val="minMax"/>
          <c:min val="0"/>
        </c:scaling>
        <c:delete val="1"/>
        <c:axPos val="l"/>
        <c:numFmt formatCode="0" sourceLinked="1"/>
        <c:majorTickMark val="out"/>
        <c:minorTickMark val="none"/>
        <c:tickLblPos val="nextTo"/>
        <c:crossAx val="80317951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92115442956887916"/>
          <c:w val="0.94517441554847614"/>
          <c:h val="5.3290387046642053E-2"/>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519E-43F0-AF05-9FA301955879}"/>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519E-43F0-AF05-9FA301955879}"/>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519E-43F0-AF05-9FA301955879}"/>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519E-43F0-AF05-9FA301955879}"/>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519E-43F0-AF05-9FA301955879}"/>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Arkusz1!$B$10:$B$17</c:f>
              <c:numCache>
                <c:formatCode>0</c:formatCode>
                <c:ptCount val="8"/>
                <c:pt idx="0">
                  <c:v>3.4945266830130723</c:v>
                </c:pt>
                <c:pt idx="1">
                  <c:v>3.1985190510800487</c:v>
                </c:pt>
                <c:pt idx="2">
                  <c:v>1.7706372780650674</c:v>
                </c:pt>
                <c:pt idx="3">
                  <c:v>1.3823689359069589</c:v>
                </c:pt>
                <c:pt idx="4">
                  <c:v>1.2855731433974233</c:v>
                </c:pt>
                <c:pt idx="5">
                  <c:v>1.2044085713200987</c:v>
                </c:pt>
                <c:pt idx="6">
                  <c:v>0.61817411713751202</c:v>
                </c:pt>
                <c:pt idx="7">
                  <c:v>4.4635591614685062</c:v>
                </c:pt>
              </c:numCache>
            </c:numRef>
          </c:val>
          <c:extLst>
            <c:ext xmlns:c16="http://schemas.microsoft.com/office/drawing/2014/chart" uri="{C3380CC4-5D6E-409C-BE32-E72D297353CC}">
              <c16:uniqueId val="{0000000A-519E-43F0-AF05-9FA301955879}"/>
            </c:ext>
          </c:extLst>
        </c:ser>
        <c:ser>
          <c:idx val="1"/>
          <c:order val="1"/>
          <c:spPr>
            <a:solidFill>
              <a:srgbClr val="FFCA21"/>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Arkusz1!$C$10:$C$17</c:f>
              <c:numCache>
                <c:formatCode>0</c:formatCode>
                <c:ptCount val="8"/>
                <c:pt idx="0">
                  <c:v>4.600892672969338</c:v>
                </c:pt>
                <c:pt idx="1">
                  <c:v>3.1096110863637563</c:v>
                </c:pt>
                <c:pt idx="2">
                  <c:v>1.8693607167589985</c:v>
                </c:pt>
                <c:pt idx="3">
                  <c:v>2.3045508159800501</c:v>
                </c:pt>
                <c:pt idx="4">
                  <c:v>1.4250262734819996</c:v>
                </c:pt>
                <c:pt idx="5" formatCode="0.0">
                  <c:v>0.49534379704064996</c:v>
                </c:pt>
                <c:pt idx="6" formatCode="0.0">
                  <c:v>0.31082554190589035</c:v>
                </c:pt>
                <c:pt idx="7">
                  <c:v>4.0901421506269058</c:v>
                </c:pt>
              </c:numCache>
            </c:numRef>
          </c:val>
          <c:extLst>
            <c:ext xmlns:c16="http://schemas.microsoft.com/office/drawing/2014/chart" uri="{C3380CC4-5D6E-409C-BE32-E72D297353CC}">
              <c16:uniqueId val="{0000000B-519E-43F0-AF05-9FA301955879}"/>
            </c:ext>
          </c:extLst>
        </c:ser>
        <c:ser>
          <c:idx val="2"/>
          <c:order val="2"/>
          <c:spPr>
            <a:solidFill>
              <a:srgbClr val="FFCA21">
                <a:lumMod val="75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Arkusz1!$D$10:$D$17</c:f>
              <c:numCache>
                <c:formatCode>0</c:formatCode>
                <c:ptCount val="8"/>
                <c:pt idx="0">
                  <c:v>2.8421207650831843</c:v>
                </c:pt>
                <c:pt idx="1">
                  <c:v>3.6647381860352302</c:v>
                </c:pt>
                <c:pt idx="2">
                  <c:v>1.8783529214022794</c:v>
                </c:pt>
                <c:pt idx="3" formatCode="0.0">
                  <c:v>0.18482310267696517</c:v>
                </c:pt>
                <c:pt idx="4">
                  <c:v>1.8535572156948672</c:v>
                </c:pt>
                <c:pt idx="5">
                  <c:v>0.74554501961890529</c:v>
                </c:pt>
                <c:pt idx="6">
                  <c:v>1.1014229603836494</c:v>
                </c:pt>
                <c:pt idx="7">
                  <c:v>3.6448287849842984</c:v>
                </c:pt>
              </c:numCache>
            </c:numRef>
          </c:val>
          <c:extLst>
            <c:ext xmlns:c16="http://schemas.microsoft.com/office/drawing/2014/chart" uri="{C3380CC4-5D6E-409C-BE32-E72D297353CC}">
              <c16:uniqueId val="{0000000C-519E-43F0-AF05-9FA301955879}"/>
            </c:ext>
          </c:extLst>
        </c:ser>
        <c:ser>
          <c:idx val="3"/>
          <c:order val="3"/>
          <c:spPr>
            <a:solidFill>
              <a:srgbClr val="FFCA21">
                <a:lumMod val="50000"/>
              </a:srgbClr>
            </a:solidFill>
            <a:ln>
              <a:noFill/>
            </a:ln>
            <a:effectLst/>
          </c:spPr>
          <c:invertIfNegative val="0"/>
          <c:dLbls>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Arkusz1!$E$10:$E$17</c:f>
              <c:numCache>
                <c:formatCode>0</c:formatCode>
                <c:ptCount val="8"/>
                <c:pt idx="0">
                  <c:v>3.7901280032192597</c:v>
                </c:pt>
                <c:pt idx="1">
                  <c:v>2.6382351334165484</c:v>
                </c:pt>
                <c:pt idx="2">
                  <c:v>1.7222134190641534</c:v>
                </c:pt>
                <c:pt idx="3">
                  <c:v>1.8188408837928474</c:v>
                </c:pt>
                <c:pt idx="4">
                  <c:v>0.95624010567718165</c:v>
                </c:pt>
                <c:pt idx="5">
                  <c:v>2.1118199986699708</c:v>
                </c:pt>
                <c:pt idx="6">
                  <c:v>0.61169694595115343</c:v>
                </c:pt>
                <c:pt idx="7">
                  <c:v>4.1502552093412133</c:v>
                </c:pt>
              </c:numCache>
            </c:numRef>
          </c:val>
          <c:extLst>
            <c:ext xmlns:c16="http://schemas.microsoft.com/office/drawing/2014/chart" uri="{C3380CC4-5D6E-409C-BE32-E72D297353CC}">
              <c16:uniqueId val="{0000000D-519E-43F0-AF05-9FA301955879}"/>
            </c:ext>
          </c:extLst>
        </c:ser>
        <c:ser>
          <c:idx val="4"/>
          <c:order val="4"/>
          <c:spPr>
            <a:solidFill>
              <a:srgbClr val="A0CC1E"/>
            </a:solidFill>
            <a:ln>
              <a:noFill/>
            </a:ln>
            <a:effectLst/>
          </c:spPr>
          <c:invertIfNegative val="0"/>
          <c:dLbls>
            <c:spPr>
              <a:noFill/>
              <a:ln>
                <a:noFill/>
              </a:ln>
              <a:effectLst/>
            </c:spPr>
            <c:txPr>
              <a:bodyPr rot="0" spcFirstLastPara="1" vertOverflow="clip" horzOverflow="clip" vert="horz" wrap="square" lIns="36576" tIns="18288" rIns="36576" bIns="18288" anchor="ctr" anchorCtr="1">
                <a:spAutoFit/>
              </a:bodyPr>
              <a:lstStyle/>
              <a:p>
                <a:pPr>
                  <a:defRPr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Arkusz1!$F$10:$F$17</c:f>
              <c:numCache>
                <c:formatCode>General</c:formatCode>
                <c:ptCount val="8"/>
              </c:numCache>
            </c:numRef>
          </c:val>
          <c:extLst>
            <c:ext xmlns:c16="http://schemas.microsoft.com/office/drawing/2014/chart" uri="{C3380CC4-5D6E-409C-BE32-E72D297353CC}">
              <c16:uniqueId val="{0000000E-519E-43F0-AF05-9FA301955879}"/>
            </c:ext>
          </c:extLst>
        </c:ser>
        <c:dLbls>
          <c:showLegendKey val="0"/>
          <c:showVal val="1"/>
          <c:showCatName val="0"/>
          <c:showSerName val="0"/>
          <c:showPercent val="0"/>
          <c:showBubbleSize val="0"/>
        </c:dLbls>
        <c:gapWidth val="100"/>
        <c:overlap val="-10"/>
        <c:axId val="803197936"/>
        <c:axId val="803188528"/>
      </c:barChart>
      <c:catAx>
        <c:axId val="803197936"/>
        <c:scaling>
          <c:orientation val="minMax"/>
        </c:scaling>
        <c:delete val="1"/>
        <c:axPos val="b"/>
        <c:numFmt formatCode="General" sourceLinked="1"/>
        <c:majorTickMark val="out"/>
        <c:minorTickMark val="none"/>
        <c:tickLblPos val="nextTo"/>
        <c:crossAx val="803188528"/>
        <c:crosses val="autoZero"/>
        <c:auto val="1"/>
        <c:lblAlgn val="ctr"/>
        <c:lblOffset val="100"/>
        <c:noMultiLvlLbl val="0"/>
      </c:catAx>
      <c:valAx>
        <c:axId val="803188528"/>
        <c:scaling>
          <c:orientation val="minMax"/>
          <c:min val="0"/>
        </c:scaling>
        <c:delete val="1"/>
        <c:axPos val="l"/>
        <c:numFmt formatCode="0" sourceLinked="1"/>
        <c:majorTickMark val="out"/>
        <c:minorTickMark val="none"/>
        <c:tickLblPos val="nextTo"/>
        <c:crossAx val="80319793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CB3F-4059-A315-2D87D53A56B1}"/>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CB3F-4059-A315-2D87D53A56B1}"/>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CB3F-4059-A315-2D87D53A56B1}"/>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CB3F-4059-A315-2D87D53A56B1}"/>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CB3F-4059-A315-2D87D53A56B1}"/>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Arkusz1!$B$2:$B$9</c:f>
              <c:numCache>
                <c:formatCode>0</c:formatCode>
                <c:ptCount val="8"/>
                <c:pt idx="0">
                  <c:v>64.723263725878283</c:v>
                </c:pt>
                <c:pt idx="1">
                  <c:v>48.126065980957996</c:v>
                </c:pt>
                <c:pt idx="2">
                  <c:v>23.716654747482082</c:v>
                </c:pt>
                <c:pt idx="3">
                  <c:v>22.985895898902072</c:v>
                </c:pt>
                <c:pt idx="4">
                  <c:v>8.0376137735942876</c:v>
                </c:pt>
                <c:pt idx="5">
                  <c:v>7.9222816521542381</c:v>
                </c:pt>
                <c:pt idx="6">
                  <c:v>5.5742237590495582</c:v>
                </c:pt>
                <c:pt idx="7">
                  <c:v>3.7153244435056991</c:v>
                </c:pt>
              </c:numCache>
            </c:numRef>
          </c:val>
          <c:extLst>
            <c:ext xmlns:c16="http://schemas.microsoft.com/office/drawing/2014/chart" uri="{C3380CC4-5D6E-409C-BE32-E72D297353CC}">
              <c16:uniqueId val="{0000000A-CB3F-4059-A315-2D87D53A56B1}"/>
            </c:ext>
          </c:extLst>
        </c:ser>
        <c:ser>
          <c:idx val="1"/>
          <c:order val="1"/>
          <c:spPr>
            <a:solidFill>
              <a:srgbClr val="595959">
                <a:lumMod val="20000"/>
                <a:lumOff val="8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Arkusz1!$C$2:$C$9</c:f>
              <c:numCache>
                <c:formatCode>0</c:formatCode>
                <c:ptCount val="8"/>
                <c:pt idx="0">
                  <c:v>63.541848833384805</c:v>
                </c:pt>
                <c:pt idx="1">
                  <c:v>37.755727358385201</c:v>
                </c:pt>
                <c:pt idx="2">
                  <c:v>27.024159973604895</c:v>
                </c:pt>
                <c:pt idx="3">
                  <c:v>17.555017547760652</c:v>
                </c:pt>
                <c:pt idx="4">
                  <c:v>3.0266323840310503</c:v>
                </c:pt>
                <c:pt idx="5">
                  <c:v>7.5553567271782489</c:v>
                </c:pt>
                <c:pt idx="6">
                  <c:v>4.6213335118530239</c:v>
                </c:pt>
                <c:pt idx="7">
                  <c:v>0.64942227561821531</c:v>
                </c:pt>
              </c:numCache>
            </c:numRef>
          </c:val>
          <c:extLst>
            <c:ext xmlns:c16="http://schemas.microsoft.com/office/drawing/2014/chart" uri="{C3380CC4-5D6E-409C-BE32-E72D297353CC}">
              <c16:uniqueId val="{0000000B-CB3F-4059-A315-2D87D53A56B1}"/>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Arkusz1!$D$2:$D$9</c:f>
              <c:numCache>
                <c:formatCode>0</c:formatCode>
                <c:ptCount val="8"/>
                <c:pt idx="0">
                  <c:v>64.217998842426141</c:v>
                </c:pt>
                <c:pt idx="1">
                  <c:v>45.43454265677839</c:v>
                </c:pt>
                <c:pt idx="2">
                  <c:v>26.334062903556248</c:v>
                </c:pt>
                <c:pt idx="3">
                  <c:v>25.653587234569404</c:v>
                </c:pt>
                <c:pt idx="4">
                  <c:v>7.6520589375156725</c:v>
                </c:pt>
                <c:pt idx="5">
                  <c:v>7.8254020655275092</c:v>
                </c:pt>
                <c:pt idx="6">
                  <c:v>3.3907682369698913</c:v>
                </c:pt>
                <c:pt idx="7">
                  <c:v>4.5115500305877729</c:v>
                </c:pt>
              </c:numCache>
            </c:numRef>
          </c:val>
          <c:extLst>
            <c:ext xmlns:c16="http://schemas.microsoft.com/office/drawing/2014/chart" uri="{C3380CC4-5D6E-409C-BE32-E72D297353CC}">
              <c16:uniqueId val="{0000000C-CB3F-4059-A315-2D87D53A56B1}"/>
            </c:ext>
          </c:extLst>
        </c:ser>
        <c:ser>
          <c:idx val="3"/>
          <c:order val="3"/>
          <c:spPr>
            <a:solidFill>
              <a:srgbClr val="42BEBD"/>
            </a:solidFill>
            <a:ln>
              <a:noFill/>
            </a:ln>
            <a:effectLst/>
          </c:spPr>
          <c:invertIfNegative val="0"/>
          <c:dLbls>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Arkusz1!$E$2:$E$9</c:f>
              <c:numCache>
                <c:formatCode>0</c:formatCode>
                <c:ptCount val="8"/>
                <c:pt idx="0">
                  <c:v>70.208832064645478</c:v>
                </c:pt>
                <c:pt idx="1">
                  <c:v>56.974682371592458</c:v>
                </c:pt>
                <c:pt idx="2">
                  <c:v>22.827559440011775</c:v>
                </c:pt>
                <c:pt idx="3">
                  <c:v>24.123479022469525</c:v>
                </c:pt>
                <c:pt idx="4">
                  <c:v>8.4622542082259091</c:v>
                </c:pt>
                <c:pt idx="5">
                  <c:v>10.782826017357451</c:v>
                </c:pt>
                <c:pt idx="6">
                  <c:v>5.5077935833703959</c:v>
                </c:pt>
                <c:pt idx="7">
                  <c:v>3.6693609609849407</c:v>
                </c:pt>
              </c:numCache>
            </c:numRef>
          </c:val>
          <c:extLst>
            <c:ext xmlns:c16="http://schemas.microsoft.com/office/drawing/2014/chart" uri="{C3380CC4-5D6E-409C-BE32-E72D297353CC}">
              <c16:uniqueId val="{0000000D-CB3F-4059-A315-2D87D53A56B1}"/>
            </c:ext>
          </c:extLst>
        </c:ser>
        <c:ser>
          <c:idx val="4"/>
          <c:order val="4"/>
          <c:spPr>
            <a:solidFill>
              <a:srgbClr val="42BEBD">
                <a:lumMod val="75000"/>
              </a:srgbClr>
            </a:solidFill>
            <a:ln>
              <a:noFill/>
            </a:ln>
            <a:effectLst/>
          </c:spPr>
          <c:invertIfNegative val="0"/>
          <c:dLbls>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Arkusz1!$F$2:$F$9</c:f>
              <c:numCache>
                <c:formatCode>0</c:formatCode>
                <c:ptCount val="8"/>
                <c:pt idx="0">
                  <c:v>60.424139325056373</c:v>
                </c:pt>
                <c:pt idx="1">
                  <c:v>52.358759033466761</c:v>
                </c:pt>
                <c:pt idx="2">
                  <c:v>28.034232220166295</c:v>
                </c:pt>
                <c:pt idx="3">
                  <c:v>23.286961223434609</c:v>
                </c:pt>
                <c:pt idx="4">
                  <c:v>9.3920519077709113</c:v>
                </c:pt>
                <c:pt idx="5">
                  <c:v>6.9348254053741814</c:v>
                </c:pt>
                <c:pt idx="6">
                  <c:v>7.0440777659579306</c:v>
                </c:pt>
                <c:pt idx="7">
                  <c:v>3.5198476792759066</c:v>
                </c:pt>
              </c:numCache>
            </c:numRef>
          </c:val>
          <c:extLst>
            <c:ext xmlns:c16="http://schemas.microsoft.com/office/drawing/2014/chart" uri="{C3380CC4-5D6E-409C-BE32-E72D297353CC}">
              <c16:uniqueId val="{00000010-CB3F-4059-A315-2D87D53A56B1}"/>
            </c:ext>
          </c:extLst>
        </c:ser>
        <c:ser>
          <c:idx val="5"/>
          <c:order val="5"/>
          <c:spPr>
            <a:solidFill>
              <a:srgbClr val="0094CF">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Arkusz1!$G$2:$G$9</c:f>
              <c:numCache>
                <c:formatCode>0</c:formatCode>
                <c:ptCount val="8"/>
                <c:pt idx="0">
                  <c:v>62.295598121139527</c:v>
                </c:pt>
                <c:pt idx="1">
                  <c:v>41.215819469059959</c:v>
                </c:pt>
                <c:pt idx="2">
                  <c:v>12.307141842804082</c:v>
                </c:pt>
                <c:pt idx="3">
                  <c:v>19.699763782643707</c:v>
                </c:pt>
                <c:pt idx="4">
                  <c:v>9.7331520357609271</c:v>
                </c:pt>
                <c:pt idx="5">
                  <c:v>5.447655931755599</c:v>
                </c:pt>
                <c:pt idx="6">
                  <c:v>8.7930359555176594</c:v>
                </c:pt>
                <c:pt idx="7">
                  <c:v>4.8516007187717491</c:v>
                </c:pt>
              </c:numCache>
            </c:numRef>
          </c:val>
          <c:extLst>
            <c:ext xmlns:c16="http://schemas.microsoft.com/office/drawing/2014/chart" uri="{C3380CC4-5D6E-409C-BE32-E72D297353CC}">
              <c16:uniqueId val="{0000000B-9741-4C60-B834-C674AB9E9195}"/>
            </c:ext>
          </c:extLst>
        </c:ser>
        <c:dLbls>
          <c:showLegendKey val="0"/>
          <c:showVal val="1"/>
          <c:showCatName val="0"/>
          <c:showSerName val="0"/>
          <c:showPercent val="0"/>
          <c:showBubbleSize val="0"/>
        </c:dLbls>
        <c:gapWidth val="100"/>
        <c:overlap val="-10"/>
        <c:axId val="674714584"/>
        <c:axId val="674702824"/>
      </c:barChart>
      <c:catAx>
        <c:axId val="674714584"/>
        <c:scaling>
          <c:orientation val="minMax"/>
        </c:scaling>
        <c:delete val="1"/>
        <c:axPos val="b"/>
        <c:numFmt formatCode="General" sourceLinked="1"/>
        <c:majorTickMark val="out"/>
        <c:minorTickMark val="none"/>
        <c:tickLblPos val="nextTo"/>
        <c:crossAx val="674702824"/>
        <c:crosses val="autoZero"/>
        <c:auto val="1"/>
        <c:lblAlgn val="ctr"/>
        <c:lblOffset val="100"/>
        <c:noMultiLvlLbl val="0"/>
      </c:catAx>
      <c:valAx>
        <c:axId val="674702824"/>
        <c:scaling>
          <c:orientation val="minMax"/>
          <c:min val="0"/>
        </c:scaling>
        <c:delete val="1"/>
        <c:axPos val="l"/>
        <c:numFmt formatCode="0" sourceLinked="1"/>
        <c:majorTickMark val="out"/>
        <c:minorTickMark val="none"/>
        <c:tickLblPos val="nextTo"/>
        <c:crossAx val="67471458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7818558705476213"/>
          <c:w val="0.94517441554847614"/>
          <c:h val="9.6259229560759191E-2"/>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86EF-4033-9025-08707F9E9DEB}"/>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86EF-4033-9025-08707F9E9DEB}"/>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86EF-4033-9025-08707F9E9DEB}"/>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86EF-4033-9025-08707F9E9DEB}"/>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86EF-4033-9025-08707F9E9DEB}"/>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Arkusz1!$B$10:$B$17</c:f>
              <c:numCache>
                <c:formatCode>0</c:formatCode>
                <c:ptCount val="8"/>
                <c:pt idx="0">
                  <c:v>3.4945266830130723</c:v>
                </c:pt>
                <c:pt idx="1">
                  <c:v>3.1985190510800487</c:v>
                </c:pt>
                <c:pt idx="2">
                  <c:v>1.7706372780650674</c:v>
                </c:pt>
                <c:pt idx="3">
                  <c:v>1.3823689359069589</c:v>
                </c:pt>
                <c:pt idx="4">
                  <c:v>1.2855731433974233</c:v>
                </c:pt>
                <c:pt idx="5">
                  <c:v>1.2044085713200987</c:v>
                </c:pt>
                <c:pt idx="6">
                  <c:v>0.61817411713751202</c:v>
                </c:pt>
                <c:pt idx="7">
                  <c:v>4.4635591614685062</c:v>
                </c:pt>
              </c:numCache>
            </c:numRef>
          </c:val>
          <c:extLst>
            <c:ext xmlns:c16="http://schemas.microsoft.com/office/drawing/2014/chart" uri="{C3380CC4-5D6E-409C-BE32-E72D297353CC}">
              <c16:uniqueId val="{0000000A-86EF-4033-9025-08707F9E9DEB}"/>
            </c:ext>
          </c:extLst>
        </c:ser>
        <c:ser>
          <c:idx val="1"/>
          <c:order val="1"/>
          <c:spPr>
            <a:solidFill>
              <a:srgbClr val="595959">
                <a:lumMod val="20000"/>
                <a:lumOff val="8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Arkusz1!$C$10:$C$17</c:f>
              <c:numCache>
                <c:formatCode>0</c:formatCode>
                <c:ptCount val="8"/>
                <c:pt idx="0">
                  <c:v>1.1757335110547149</c:v>
                </c:pt>
                <c:pt idx="1">
                  <c:v>3.0407669594774598</c:v>
                </c:pt>
                <c:pt idx="3">
                  <c:v>3.833632319899448</c:v>
                </c:pt>
                <c:pt idx="4">
                  <c:v>1.3213374548912837</c:v>
                </c:pt>
                <c:pt idx="6">
                  <c:v>1.3213374548912837</c:v>
                </c:pt>
                <c:pt idx="7">
                  <c:v>7.4420478681702305</c:v>
                </c:pt>
              </c:numCache>
            </c:numRef>
          </c:val>
          <c:extLst>
            <c:ext xmlns:c16="http://schemas.microsoft.com/office/drawing/2014/chart" uri="{C3380CC4-5D6E-409C-BE32-E72D297353CC}">
              <c16:uniqueId val="{0000000B-86EF-4033-9025-08707F9E9DEB}"/>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Arkusz1!$D$10:$D$17</c:f>
              <c:numCache>
                <c:formatCode>0</c:formatCode>
                <c:ptCount val="8"/>
                <c:pt idx="0">
                  <c:v>2.942688153366829</c:v>
                </c:pt>
                <c:pt idx="1">
                  <c:v>3.0115608205504611</c:v>
                </c:pt>
                <c:pt idx="2">
                  <c:v>2.1587505006908083</c:v>
                </c:pt>
                <c:pt idx="3">
                  <c:v>1.8510348251291817</c:v>
                </c:pt>
                <c:pt idx="4">
                  <c:v>1.0343577688710419</c:v>
                </c:pt>
                <c:pt idx="5" formatCode="0.0">
                  <c:v>0.48456934050070138</c:v>
                </c:pt>
                <c:pt idx="6">
                  <c:v>1.4297466039653792</c:v>
                </c:pt>
                <c:pt idx="7">
                  <c:v>3.8293471373070527</c:v>
                </c:pt>
              </c:numCache>
            </c:numRef>
          </c:val>
          <c:extLst>
            <c:ext xmlns:c16="http://schemas.microsoft.com/office/drawing/2014/chart" uri="{C3380CC4-5D6E-409C-BE32-E72D297353CC}">
              <c16:uniqueId val="{0000000C-86EF-4033-9025-08707F9E9DEB}"/>
            </c:ext>
          </c:extLst>
        </c:ser>
        <c:ser>
          <c:idx val="3"/>
          <c:order val="3"/>
          <c:spPr>
            <a:solidFill>
              <a:srgbClr val="42BEBD"/>
            </a:solidFill>
            <a:ln>
              <a:noFill/>
            </a:ln>
            <a:effectLst/>
          </c:spPr>
          <c:invertIfNegative val="0"/>
          <c:dLbls>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Arkusz1!$E$10:$E$17</c:f>
              <c:numCache>
                <c:formatCode>0</c:formatCode>
                <c:ptCount val="8"/>
                <c:pt idx="0">
                  <c:v>4.3851980635716625</c:v>
                </c:pt>
                <c:pt idx="1">
                  <c:v>3.175909457907093</c:v>
                </c:pt>
                <c:pt idx="2">
                  <c:v>1.8413133957189569</c:v>
                </c:pt>
                <c:pt idx="3">
                  <c:v>1.8085864602263917</c:v>
                </c:pt>
                <c:pt idx="4">
                  <c:v>1.8432569290622016</c:v>
                </c:pt>
                <c:pt idx="5">
                  <c:v>2.2925867615274367</c:v>
                </c:pt>
                <c:pt idx="7">
                  <c:v>3.7529997135845856</c:v>
                </c:pt>
              </c:numCache>
            </c:numRef>
          </c:val>
          <c:extLst>
            <c:ext xmlns:c16="http://schemas.microsoft.com/office/drawing/2014/chart" uri="{C3380CC4-5D6E-409C-BE32-E72D297353CC}">
              <c16:uniqueId val="{0000000D-86EF-4033-9025-08707F9E9DEB}"/>
            </c:ext>
          </c:extLst>
        </c:ser>
        <c:ser>
          <c:idx val="4"/>
          <c:order val="4"/>
          <c:spPr>
            <a:solidFill>
              <a:srgbClr val="42BEBD">
                <a:lumMod val="75000"/>
              </a:srgbClr>
            </a:solidFill>
            <a:ln>
              <a:noFill/>
            </a:ln>
            <a:effectLst/>
          </c:spPr>
          <c:invertIfNegative val="0"/>
          <c:dLbls>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Arkusz1!$F$10:$F$17</c:f>
              <c:numCache>
                <c:formatCode>0</c:formatCode>
                <c:ptCount val="8"/>
                <c:pt idx="0">
                  <c:v>3.3601352797123232</c:v>
                </c:pt>
                <c:pt idx="1">
                  <c:v>3.8599326704339463</c:v>
                </c:pt>
                <c:pt idx="2">
                  <c:v>1.374783678812846</c:v>
                </c:pt>
                <c:pt idx="3" formatCode="0.0">
                  <c:v>0.11491353251777002</c:v>
                </c:pt>
                <c:pt idx="4">
                  <c:v>0.73550236942627789</c:v>
                </c:pt>
                <c:pt idx="5">
                  <c:v>2.2265573333255064</c:v>
                </c:pt>
                <c:pt idx="6" formatCode="0.0">
                  <c:v>0.35095922482677094</c:v>
                </c:pt>
                <c:pt idx="7">
                  <c:v>3.2144880105247373</c:v>
                </c:pt>
              </c:numCache>
            </c:numRef>
          </c:val>
          <c:extLst>
            <c:ext xmlns:c16="http://schemas.microsoft.com/office/drawing/2014/chart" uri="{C3380CC4-5D6E-409C-BE32-E72D297353CC}">
              <c16:uniqueId val="{0000000E-86EF-4033-9025-08707F9E9DEB}"/>
            </c:ext>
          </c:extLst>
        </c:ser>
        <c:ser>
          <c:idx val="5"/>
          <c:order val="5"/>
          <c:spPr>
            <a:solidFill>
              <a:srgbClr val="0094CF">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Arkusz1!$G$10:$G$17</c:f>
              <c:numCache>
                <c:formatCode>0</c:formatCode>
                <c:ptCount val="8"/>
                <c:pt idx="0">
                  <c:v>5.0948791834147213</c:v>
                </c:pt>
                <c:pt idx="1">
                  <c:v>2.9045617994524355</c:v>
                </c:pt>
                <c:pt idx="2">
                  <c:v>2.8081935292132645</c:v>
                </c:pt>
                <c:pt idx="4">
                  <c:v>1.7118230450308753</c:v>
                </c:pt>
                <c:pt idx="5" formatCode="0.0">
                  <c:v>0.16219837601983489</c:v>
                </c:pt>
                <c:pt idx="7">
                  <c:v>6.9756258857210414</c:v>
                </c:pt>
              </c:numCache>
            </c:numRef>
          </c:val>
          <c:extLst>
            <c:ext xmlns:c16="http://schemas.microsoft.com/office/drawing/2014/chart" uri="{C3380CC4-5D6E-409C-BE32-E72D297353CC}">
              <c16:uniqueId val="{0000000F-86EF-4033-9025-08707F9E9DEB}"/>
            </c:ext>
          </c:extLst>
        </c:ser>
        <c:dLbls>
          <c:showLegendKey val="0"/>
          <c:showVal val="1"/>
          <c:showCatName val="0"/>
          <c:showSerName val="0"/>
          <c:showPercent val="0"/>
          <c:showBubbleSize val="0"/>
        </c:dLbls>
        <c:gapWidth val="100"/>
        <c:overlap val="-10"/>
        <c:axId val="674707528"/>
        <c:axId val="674708312"/>
      </c:barChart>
      <c:catAx>
        <c:axId val="674707528"/>
        <c:scaling>
          <c:orientation val="minMax"/>
        </c:scaling>
        <c:delete val="1"/>
        <c:axPos val="b"/>
        <c:numFmt formatCode="General" sourceLinked="1"/>
        <c:majorTickMark val="out"/>
        <c:minorTickMark val="none"/>
        <c:tickLblPos val="nextTo"/>
        <c:crossAx val="674708312"/>
        <c:crosses val="autoZero"/>
        <c:auto val="1"/>
        <c:lblAlgn val="ctr"/>
        <c:lblOffset val="100"/>
        <c:noMultiLvlLbl val="0"/>
      </c:catAx>
      <c:valAx>
        <c:axId val="674708312"/>
        <c:scaling>
          <c:orientation val="minMax"/>
          <c:min val="0"/>
        </c:scaling>
        <c:delete val="1"/>
        <c:axPos val="l"/>
        <c:numFmt formatCode="0" sourceLinked="1"/>
        <c:majorTickMark val="out"/>
        <c:minorTickMark val="none"/>
        <c:tickLblPos val="nextTo"/>
        <c:crossAx val="67470752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CB3F-4059-A315-2D87D53A56B1}"/>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CB3F-4059-A315-2D87D53A56B1}"/>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CB3F-4059-A315-2D87D53A56B1}"/>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CB3F-4059-A315-2D87D53A56B1}"/>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CB3F-4059-A315-2D87D53A56B1}"/>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Arkusz1!$B$2:$B$9</c:f>
              <c:numCache>
                <c:formatCode>0</c:formatCode>
                <c:ptCount val="8"/>
                <c:pt idx="0">
                  <c:v>64.723263725878283</c:v>
                </c:pt>
                <c:pt idx="1">
                  <c:v>48.126065980957996</c:v>
                </c:pt>
                <c:pt idx="2">
                  <c:v>23.716654747482082</c:v>
                </c:pt>
                <c:pt idx="3">
                  <c:v>22.985895898902072</c:v>
                </c:pt>
                <c:pt idx="4">
                  <c:v>8.0376137735942876</c:v>
                </c:pt>
                <c:pt idx="5">
                  <c:v>7.9222816521542381</c:v>
                </c:pt>
                <c:pt idx="6">
                  <c:v>5.5742237590495582</c:v>
                </c:pt>
                <c:pt idx="7">
                  <c:v>3.7153244435056991</c:v>
                </c:pt>
              </c:numCache>
            </c:numRef>
          </c:val>
          <c:extLst>
            <c:ext xmlns:c16="http://schemas.microsoft.com/office/drawing/2014/chart" uri="{C3380CC4-5D6E-409C-BE32-E72D297353CC}">
              <c16:uniqueId val="{0000000A-CB3F-4059-A315-2D87D53A56B1}"/>
            </c:ext>
          </c:extLst>
        </c:ser>
        <c:ser>
          <c:idx val="1"/>
          <c:order val="1"/>
          <c:spPr>
            <a:solidFill>
              <a:srgbClr val="635D8C">
                <a:lumMod val="75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Arkusz1!$C$2:$C$9</c:f>
              <c:numCache>
                <c:formatCode>0</c:formatCode>
                <c:ptCount val="8"/>
                <c:pt idx="0">
                  <c:v>54.656140387235531</c:v>
                </c:pt>
                <c:pt idx="1">
                  <c:v>33.23187142653358</c:v>
                </c:pt>
                <c:pt idx="2">
                  <c:v>16.236684053909357</c:v>
                </c:pt>
                <c:pt idx="3">
                  <c:v>34.508687485944471</c:v>
                </c:pt>
                <c:pt idx="4">
                  <c:v>8.5126202770357491</c:v>
                </c:pt>
                <c:pt idx="5">
                  <c:v>10.690929883945625</c:v>
                </c:pt>
                <c:pt idx="6">
                  <c:v>7.9167053032594579</c:v>
                </c:pt>
                <c:pt idx="7">
                  <c:v>7.240764155502057</c:v>
                </c:pt>
              </c:numCache>
            </c:numRef>
          </c:val>
          <c:extLst>
            <c:ext xmlns:c16="http://schemas.microsoft.com/office/drawing/2014/chart" uri="{C3380CC4-5D6E-409C-BE32-E72D297353CC}">
              <c16:uniqueId val="{0000000B-CB3F-4059-A315-2D87D53A56B1}"/>
            </c:ext>
          </c:extLst>
        </c:ser>
        <c:ser>
          <c:idx val="2"/>
          <c:order val="2"/>
          <c:spPr>
            <a:solidFill>
              <a:srgbClr val="635D8C"/>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Arkusz1!$D$2:$D$9</c:f>
              <c:numCache>
                <c:formatCode>0</c:formatCode>
                <c:ptCount val="8"/>
                <c:pt idx="0">
                  <c:v>65.910750394454965</c:v>
                </c:pt>
                <c:pt idx="1">
                  <c:v>48.186007725205052</c:v>
                </c:pt>
                <c:pt idx="2">
                  <c:v>25.682821140567512</c:v>
                </c:pt>
                <c:pt idx="3">
                  <c:v>31.658491967545686</c:v>
                </c:pt>
                <c:pt idx="4">
                  <c:v>6.482628845342135</c:v>
                </c:pt>
                <c:pt idx="5">
                  <c:v>9.9298773823249817</c:v>
                </c:pt>
                <c:pt idx="6">
                  <c:v>7.5730127155284839</c:v>
                </c:pt>
                <c:pt idx="7">
                  <c:v>0.87923821729282803</c:v>
                </c:pt>
              </c:numCache>
            </c:numRef>
          </c:val>
          <c:extLst>
            <c:ext xmlns:c16="http://schemas.microsoft.com/office/drawing/2014/chart" uri="{C3380CC4-5D6E-409C-BE32-E72D297353CC}">
              <c16:uniqueId val="{0000000C-CB3F-4059-A315-2D87D53A56B1}"/>
            </c:ext>
          </c:extLst>
        </c:ser>
        <c:ser>
          <c:idx val="3"/>
          <c:order val="3"/>
          <c:spPr>
            <a:solidFill>
              <a:srgbClr val="635D8C">
                <a:lumMod val="60000"/>
                <a:lumOff val="40000"/>
              </a:srgbClr>
            </a:solidFill>
            <a:ln>
              <a:noFill/>
            </a:ln>
            <a:effectLst/>
          </c:spPr>
          <c:invertIfNegative val="0"/>
          <c:dLbls>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Arkusz1!$E$2:$E$9</c:f>
              <c:numCache>
                <c:formatCode>0</c:formatCode>
                <c:ptCount val="8"/>
                <c:pt idx="0">
                  <c:v>66.142428040132501</c:v>
                </c:pt>
                <c:pt idx="1">
                  <c:v>55.739960759337606</c:v>
                </c:pt>
                <c:pt idx="2">
                  <c:v>32.104881643982239</c:v>
                </c:pt>
                <c:pt idx="3">
                  <c:v>22.941299457699753</c:v>
                </c:pt>
                <c:pt idx="4">
                  <c:v>8.4902067528407521</c:v>
                </c:pt>
                <c:pt idx="5">
                  <c:v>9.4086466726162516</c:v>
                </c:pt>
                <c:pt idx="6">
                  <c:v>4.5055735437248767</c:v>
                </c:pt>
                <c:pt idx="7">
                  <c:v>4.3498170882396288</c:v>
                </c:pt>
              </c:numCache>
            </c:numRef>
          </c:val>
          <c:extLst>
            <c:ext xmlns:c16="http://schemas.microsoft.com/office/drawing/2014/chart" uri="{C3380CC4-5D6E-409C-BE32-E72D297353CC}">
              <c16:uniqueId val="{0000000D-CB3F-4059-A315-2D87D53A56B1}"/>
            </c:ext>
          </c:extLst>
        </c:ser>
        <c:ser>
          <c:idx val="4"/>
          <c:order val="4"/>
          <c:spPr>
            <a:solidFill>
              <a:srgbClr val="42BEBD">
                <a:lumMod val="60000"/>
                <a:lumOff val="40000"/>
              </a:srgbClr>
            </a:solidFill>
            <a:ln>
              <a:noFill/>
            </a:ln>
            <a:effectLst/>
          </c:spPr>
          <c:invertIfNegative val="0"/>
          <c:dLbls>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Arkusz1!$F$2:$F$9</c:f>
              <c:numCache>
                <c:formatCode>0</c:formatCode>
                <c:ptCount val="8"/>
                <c:pt idx="0">
                  <c:v>60.111321097137335</c:v>
                </c:pt>
                <c:pt idx="1">
                  <c:v>50.105301812957535</c:v>
                </c:pt>
                <c:pt idx="2">
                  <c:v>24.596414262081229</c:v>
                </c:pt>
                <c:pt idx="3">
                  <c:v>20.41921044193943</c:v>
                </c:pt>
                <c:pt idx="4">
                  <c:v>11.274725576108526</c:v>
                </c:pt>
                <c:pt idx="5">
                  <c:v>7.0546895903192004</c:v>
                </c:pt>
                <c:pt idx="6">
                  <c:v>6.9286263602670939</c:v>
                </c:pt>
                <c:pt idx="7">
                  <c:v>4.1539698334770936</c:v>
                </c:pt>
              </c:numCache>
            </c:numRef>
          </c:val>
          <c:extLst>
            <c:ext xmlns:c16="http://schemas.microsoft.com/office/drawing/2014/chart" uri="{C3380CC4-5D6E-409C-BE32-E72D297353CC}">
              <c16:uniqueId val="{00000010-CB3F-4059-A315-2D87D53A56B1}"/>
            </c:ext>
          </c:extLst>
        </c:ser>
        <c:ser>
          <c:idx val="5"/>
          <c:order val="5"/>
          <c:spPr>
            <a:solidFill>
              <a:srgbClr val="48AA48">
                <a:lumMod val="20000"/>
                <a:lumOff val="8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unikanie trybu czuwania ("stand by") w urządzeniach RTV/AGD</c:v>
                </c:pt>
                <c:pt idx="4">
                  <c:v>instalacja systemów do pozyskiwania energii ze źródeł odnawialnych (np. panele słoneczne)</c:v>
                </c:pt>
                <c:pt idx="5">
                  <c:v>przykręcanie kaloryferów (np. podczas wietrzenia mieszkania)</c:v>
                </c:pt>
                <c:pt idx="6">
                  <c:v>wyłączanie nieużywanych sprzętów</c:v>
                </c:pt>
                <c:pt idx="7">
                  <c:v>termomodernizacja tj. ocieplanie ścian, dachu</c:v>
                </c:pt>
              </c:strCache>
            </c:strRef>
          </c:cat>
          <c:val>
            <c:numRef>
              <c:f>Arkusz1!$G$2:$G$9</c:f>
              <c:numCache>
                <c:formatCode>0</c:formatCode>
                <c:ptCount val="8"/>
                <c:pt idx="0">
                  <c:v>69.232460418125328</c:v>
                </c:pt>
                <c:pt idx="1">
                  <c:v>45.795331844514287</c:v>
                </c:pt>
                <c:pt idx="2">
                  <c:v>18.372122182552477</c:v>
                </c:pt>
                <c:pt idx="3">
                  <c:v>15.87687963324084</c:v>
                </c:pt>
                <c:pt idx="4">
                  <c:v>6.2444509188455219</c:v>
                </c:pt>
                <c:pt idx="5">
                  <c:v>5.4874546059240332</c:v>
                </c:pt>
                <c:pt idx="6">
                  <c:v>3.2476475546367776</c:v>
                </c:pt>
                <c:pt idx="7">
                  <c:v>3.9288762587515005</c:v>
                </c:pt>
              </c:numCache>
            </c:numRef>
          </c:val>
          <c:extLst>
            <c:ext xmlns:c16="http://schemas.microsoft.com/office/drawing/2014/chart" uri="{C3380CC4-5D6E-409C-BE32-E72D297353CC}">
              <c16:uniqueId val="{0000000B-9741-4C60-B834-C674AB9E9195}"/>
            </c:ext>
          </c:extLst>
        </c:ser>
        <c:dLbls>
          <c:showLegendKey val="0"/>
          <c:showVal val="1"/>
          <c:showCatName val="0"/>
          <c:showSerName val="0"/>
          <c:showPercent val="0"/>
          <c:showBubbleSize val="0"/>
        </c:dLbls>
        <c:gapWidth val="100"/>
        <c:overlap val="-10"/>
        <c:axId val="674714584"/>
        <c:axId val="674702824"/>
      </c:barChart>
      <c:catAx>
        <c:axId val="674714584"/>
        <c:scaling>
          <c:orientation val="minMax"/>
        </c:scaling>
        <c:delete val="1"/>
        <c:axPos val="b"/>
        <c:numFmt formatCode="General" sourceLinked="1"/>
        <c:majorTickMark val="out"/>
        <c:minorTickMark val="none"/>
        <c:tickLblPos val="nextTo"/>
        <c:crossAx val="674702824"/>
        <c:crosses val="autoZero"/>
        <c:auto val="1"/>
        <c:lblAlgn val="ctr"/>
        <c:lblOffset val="100"/>
        <c:noMultiLvlLbl val="0"/>
      </c:catAx>
      <c:valAx>
        <c:axId val="674702824"/>
        <c:scaling>
          <c:orientation val="minMax"/>
          <c:min val="0"/>
        </c:scaling>
        <c:delete val="1"/>
        <c:axPos val="l"/>
        <c:numFmt formatCode="0" sourceLinked="1"/>
        <c:majorTickMark val="out"/>
        <c:minorTickMark val="none"/>
        <c:tickLblPos val="nextTo"/>
        <c:crossAx val="67471458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7102411330240925"/>
          <c:w val="0.94517441554847614"/>
          <c:h val="0.10342070331311204"/>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0676-4441-9CE1-617E3FA68FD8}"/>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0676-4441-9CE1-617E3FA68FD8}"/>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0676-4441-9CE1-617E3FA68FD8}"/>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0676-4441-9CE1-617E3FA68FD8}"/>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0676-4441-9CE1-617E3FA68FD8}"/>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Arkusz1!$B$10:$B$17</c:f>
              <c:numCache>
                <c:formatCode>0</c:formatCode>
                <c:ptCount val="8"/>
                <c:pt idx="0">
                  <c:v>3.4945266830130723</c:v>
                </c:pt>
                <c:pt idx="1">
                  <c:v>3.1985190510800487</c:v>
                </c:pt>
                <c:pt idx="2">
                  <c:v>1.7706372780650674</c:v>
                </c:pt>
                <c:pt idx="3">
                  <c:v>1.3823689359069589</c:v>
                </c:pt>
                <c:pt idx="4">
                  <c:v>1.2855731433974233</c:v>
                </c:pt>
                <c:pt idx="5">
                  <c:v>1.2044085713200987</c:v>
                </c:pt>
                <c:pt idx="6">
                  <c:v>0.61817411713751202</c:v>
                </c:pt>
                <c:pt idx="7">
                  <c:v>4.4635591614685062</c:v>
                </c:pt>
              </c:numCache>
            </c:numRef>
          </c:val>
          <c:extLst>
            <c:ext xmlns:c16="http://schemas.microsoft.com/office/drawing/2014/chart" uri="{C3380CC4-5D6E-409C-BE32-E72D297353CC}">
              <c16:uniqueId val="{0000000A-0676-4441-9CE1-617E3FA68FD8}"/>
            </c:ext>
          </c:extLst>
        </c:ser>
        <c:ser>
          <c:idx val="1"/>
          <c:order val="1"/>
          <c:spPr>
            <a:solidFill>
              <a:srgbClr val="635D8C">
                <a:lumMod val="75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Arkusz1!$C$10:$C$17</c:f>
              <c:numCache>
                <c:formatCode>General</c:formatCode>
                <c:ptCount val="8"/>
                <c:pt idx="2" formatCode="0">
                  <c:v>2.2264315650500808</c:v>
                </c:pt>
                <c:pt idx="3" formatCode="0">
                  <c:v>1.7277115921731829</c:v>
                </c:pt>
                <c:pt idx="7" formatCode="0">
                  <c:v>9.1058481068508694</c:v>
                </c:pt>
              </c:numCache>
            </c:numRef>
          </c:val>
          <c:extLst>
            <c:ext xmlns:c16="http://schemas.microsoft.com/office/drawing/2014/chart" uri="{C3380CC4-5D6E-409C-BE32-E72D297353CC}">
              <c16:uniqueId val="{0000000B-0676-4441-9CE1-617E3FA68FD8}"/>
            </c:ext>
          </c:extLst>
        </c:ser>
        <c:ser>
          <c:idx val="2"/>
          <c:order val="2"/>
          <c:spPr>
            <a:solidFill>
              <a:srgbClr val="635D8C"/>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Arkusz1!$D$10:$D$17</c:f>
              <c:numCache>
                <c:formatCode>0</c:formatCode>
                <c:ptCount val="8"/>
                <c:pt idx="0">
                  <c:v>4.5094127462907219</c:v>
                </c:pt>
                <c:pt idx="1">
                  <c:v>0.66777927600526754</c:v>
                </c:pt>
                <c:pt idx="3">
                  <c:v>0.93917627022194972</c:v>
                </c:pt>
                <c:pt idx="4">
                  <c:v>1.9075251974846097</c:v>
                </c:pt>
                <c:pt idx="5">
                  <c:v>3.1149233017202049</c:v>
                </c:pt>
                <c:pt idx="6" formatCode="0.0">
                  <c:v>0.37497736976914509</c:v>
                </c:pt>
                <c:pt idx="7">
                  <c:v>2.8983274224701097</c:v>
                </c:pt>
              </c:numCache>
            </c:numRef>
          </c:val>
          <c:extLst>
            <c:ext xmlns:c16="http://schemas.microsoft.com/office/drawing/2014/chart" uri="{C3380CC4-5D6E-409C-BE32-E72D297353CC}">
              <c16:uniqueId val="{0000000C-0676-4441-9CE1-617E3FA68FD8}"/>
            </c:ext>
          </c:extLst>
        </c:ser>
        <c:ser>
          <c:idx val="3"/>
          <c:order val="3"/>
          <c:spPr>
            <a:solidFill>
              <a:srgbClr val="635D8C">
                <a:lumMod val="60000"/>
                <a:lumOff val="40000"/>
              </a:srgbClr>
            </a:solidFill>
            <a:ln>
              <a:noFill/>
            </a:ln>
            <a:effectLst/>
          </c:spPr>
          <c:invertIfNegative val="0"/>
          <c:dLbls>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Arkusz1!$E$10:$E$17</c:f>
              <c:numCache>
                <c:formatCode>0</c:formatCode>
                <c:ptCount val="8"/>
                <c:pt idx="0">
                  <c:v>6.6634066015017801</c:v>
                </c:pt>
                <c:pt idx="1">
                  <c:v>6.329898962920705</c:v>
                </c:pt>
                <c:pt idx="2">
                  <c:v>1.8163623128852238</c:v>
                </c:pt>
                <c:pt idx="3">
                  <c:v>0.71325320540574999</c:v>
                </c:pt>
                <c:pt idx="4">
                  <c:v>1.4046054511313384</c:v>
                </c:pt>
                <c:pt idx="5">
                  <c:v>2.0287149358156933</c:v>
                </c:pt>
                <c:pt idx="7">
                  <c:v>4.825792690932996</c:v>
                </c:pt>
              </c:numCache>
            </c:numRef>
          </c:val>
          <c:extLst>
            <c:ext xmlns:c16="http://schemas.microsoft.com/office/drawing/2014/chart" uri="{C3380CC4-5D6E-409C-BE32-E72D297353CC}">
              <c16:uniqueId val="{0000000D-0676-4441-9CE1-617E3FA68FD8}"/>
            </c:ext>
          </c:extLst>
        </c:ser>
        <c:ser>
          <c:idx val="4"/>
          <c:order val="4"/>
          <c:spPr>
            <a:solidFill>
              <a:srgbClr val="42BEBD">
                <a:lumMod val="60000"/>
                <a:lumOff val="40000"/>
              </a:srgbClr>
            </a:solidFill>
            <a:ln>
              <a:noFill/>
            </a:ln>
            <a:effectLst/>
          </c:spPr>
          <c:invertIfNegative val="0"/>
          <c:dLbls>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Arkusz1!$F$10:$F$17</c:f>
              <c:numCache>
                <c:formatCode>0</c:formatCode>
                <c:ptCount val="8"/>
                <c:pt idx="0">
                  <c:v>2.4832376361089148</c:v>
                </c:pt>
                <c:pt idx="1">
                  <c:v>5.2214112253426102</c:v>
                </c:pt>
                <c:pt idx="2">
                  <c:v>3.1321955640060142</c:v>
                </c:pt>
                <c:pt idx="3">
                  <c:v>1.1919867561588195</c:v>
                </c:pt>
                <c:pt idx="4">
                  <c:v>0.93307901793761239</c:v>
                </c:pt>
                <c:pt idx="5">
                  <c:v>0.68842050720449099</c:v>
                </c:pt>
                <c:pt idx="6" formatCode="0.0">
                  <c:v>0.10455248119551205</c:v>
                </c:pt>
                <c:pt idx="7">
                  <c:v>4.9384868067461811</c:v>
                </c:pt>
              </c:numCache>
            </c:numRef>
          </c:val>
          <c:extLst>
            <c:ext xmlns:c16="http://schemas.microsoft.com/office/drawing/2014/chart" uri="{C3380CC4-5D6E-409C-BE32-E72D297353CC}">
              <c16:uniqueId val="{0000000E-0676-4441-9CE1-617E3FA68FD8}"/>
            </c:ext>
          </c:extLst>
        </c:ser>
        <c:ser>
          <c:idx val="5"/>
          <c:order val="5"/>
          <c:spPr>
            <a:solidFill>
              <a:srgbClr val="48AA48">
                <a:lumMod val="20000"/>
                <a:lumOff val="8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Arkusz1!$A$10:$A$17</c:f>
              <c:strCache>
                <c:ptCount val="8"/>
                <c:pt idx="0">
                  <c:v>edukacja domowników i świadome korzystanie z wody/prądu</c:v>
                </c:pt>
                <c:pt idx="1">
                  <c:v>korzystanie z ekonomicznych taryf energetycznych</c:v>
                </c:pt>
                <c:pt idx="2">
                  <c:v>uszczelnianie okien</c:v>
                </c:pt>
                <c:pt idx="3">
                  <c:v>gotowanie jedynie potrzebnej ilości wody/ włączanie pełnych urządzeń, np. zmywarki</c:v>
                </c:pt>
                <c:pt idx="4">
                  <c:v>energooszczędne ogrzewanie</c:v>
                </c:pt>
                <c:pt idx="5">
                  <c:v>zamontowanie czujników</c:v>
                </c:pt>
                <c:pt idx="6">
                  <c:v>korzystanie z gazu</c:v>
                </c:pt>
                <c:pt idx="7">
                  <c:v>inny sposób</c:v>
                </c:pt>
              </c:strCache>
            </c:strRef>
          </c:cat>
          <c:val>
            <c:numRef>
              <c:f>Arkusz1!$G$10:$G$17</c:f>
              <c:numCache>
                <c:formatCode>0</c:formatCode>
                <c:ptCount val="8"/>
                <c:pt idx="0">
                  <c:v>2.4818069582265885</c:v>
                </c:pt>
                <c:pt idx="1">
                  <c:v>2.2606885340981537</c:v>
                </c:pt>
                <c:pt idx="2">
                  <c:v>1.7966201760574678</c:v>
                </c:pt>
                <c:pt idx="3">
                  <c:v>2.1622869918993546</c:v>
                </c:pt>
                <c:pt idx="4">
                  <c:v>1.40539179736171</c:v>
                </c:pt>
                <c:pt idx="5" formatCode="0.0">
                  <c:v>9.4988991413821319E-2</c:v>
                </c:pt>
                <c:pt idx="6">
                  <c:v>1.7373703225417845</c:v>
                </c:pt>
                <c:pt idx="7">
                  <c:v>3.6556193660206571</c:v>
                </c:pt>
              </c:numCache>
            </c:numRef>
          </c:val>
          <c:extLst>
            <c:ext xmlns:c16="http://schemas.microsoft.com/office/drawing/2014/chart" uri="{C3380CC4-5D6E-409C-BE32-E72D297353CC}">
              <c16:uniqueId val="{0000000F-0676-4441-9CE1-617E3FA68FD8}"/>
            </c:ext>
          </c:extLst>
        </c:ser>
        <c:dLbls>
          <c:showLegendKey val="0"/>
          <c:showVal val="1"/>
          <c:showCatName val="0"/>
          <c:showSerName val="0"/>
          <c:showPercent val="0"/>
          <c:showBubbleSize val="0"/>
        </c:dLbls>
        <c:gapWidth val="100"/>
        <c:overlap val="-10"/>
        <c:axId val="674714584"/>
        <c:axId val="674702824"/>
      </c:barChart>
      <c:catAx>
        <c:axId val="674714584"/>
        <c:scaling>
          <c:orientation val="minMax"/>
        </c:scaling>
        <c:delete val="1"/>
        <c:axPos val="b"/>
        <c:numFmt formatCode="General" sourceLinked="1"/>
        <c:majorTickMark val="out"/>
        <c:minorTickMark val="none"/>
        <c:tickLblPos val="nextTo"/>
        <c:crossAx val="674702824"/>
        <c:crosses val="autoZero"/>
        <c:auto val="1"/>
        <c:lblAlgn val="ctr"/>
        <c:lblOffset val="100"/>
        <c:noMultiLvlLbl val="0"/>
      </c:catAx>
      <c:valAx>
        <c:axId val="674702824"/>
        <c:scaling>
          <c:orientation val="minMax"/>
          <c:min val="0"/>
        </c:scaling>
        <c:delete val="1"/>
        <c:axPos val="l"/>
        <c:numFmt formatCode="0" sourceLinked="1"/>
        <c:majorTickMark val="out"/>
        <c:minorTickMark val="none"/>
        <c:tickLblPos val="nextTo"/>
        <c:crossAx val="67471458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08343572499901"/>
          <c:y val="0.21227336860961921"/>
          <c:w val="0.58359130778018364"/>
          <c:h val="0.69436434040568284"/>
        </c:manualLayout>
      </c:layout>
      <c:barChart>
        <c:barDir val="bar"/>
        <c:grouping val="percentStacked"/>
        <c:varyColors val="0"/>
        <c:ser>
          <c:idx val="8"/>
          <c:order val="0"/>
          <c:tx>
            <c:strRef>
              <c:f>Arkusz1!$B$1</c:f>
              <c:strCache>
                <c:ptCount val="1"/>
                <c:pt idx="0">
                  <c:v>Kolumna1</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Arkusz1!$B$2:$B$6</c:f>
              <c:numCache>
                <c:formatCode>0</c:formatCode>
                <c:ptCount val="5"/>
                <c:pt idx="0">
                  <c:v>41.918856530574551</c:v>
                </c:pt>
                <c:pt idx="1">
                  <c:v>26.915423306217377</c:v>
                </c:pt>
                <c:pt idx="2">
                  <c:v>27.9107429341596</c:v>
                </c:pt>
                <c:pt idx="3">
                  <c:v>30.185582490910068</c:v>
                </c:pt>
                <c:pt idx="4">
                  <c:v>26.9671074638546</c:v>
                </c:pt>
              </c:numCache>
            </c:numRef>
          </c:val>
          <c:extLst>
            <c:ext xmlns:c16="http://schemas.microsoft.com/office/drawing/2014/chart" uri="{C3380CC4-5D6E-409C-BE32-E72D297353CC}">
              <c16:uniqueId val="{00000000-73F0-4154-9649-D38A5BBF0025}"/>
            </c:ext>
          </c:extLst>
        </c:ser>
        <c:ser>
          <c:idx val="0"/>
          <c:order val="1"/>
          <c:tx>
            <c:strRef>
              <c:f>Arkusz1!$C$1</c:f>
              <c:strCache>
                <c:ptCount val="1"/>
                <c:pt idx="0">
                  <c:v>Kolumna2</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Arkusz1!$C$2:$C$6</c:f>
              <c:numCache>
                <c:formatCode>0</c:formatCode>
                <c:ptCount val="5"/>
                <c:pt idx="0">
                  <c:v>53.822843228218609</c:v>
                </c:pt>
                <c:pt idx="1">
                  <c:v>68.357756542600029</c:v>
                </c:pt>
                <c:pt idx="2">
                  <c:v>63.076826117731422</c:v>
                </c:pt>
                <c:pt idx="3">
                  <c:v>67.452064875814671</c:v>
                </c:pt>
                <c:pt idx="4">
                  <c:v>68.309457383941947</c:v>
                </c:pt>
              </c:numCache>
            </c:numRef>
          </c:val>
          <c:extLst>
            <c:ext xmlns:c16="http://schemas.microsoft.com/office/drawing/2014/chart" uri="{C3380CC4-5D6E-409C-BE32-E72D297353CC}">
              <c16:uniqueId val="{00000001-73F0-4154-9649-D38A5BBF0025}"/>
            </c:ext>
          </c:extLst>
        </c:ser>
        <c:ser>
          <c:idx val="1"/>
          <c:order val="2"/>
          <c:tx>
            <c:strRef>
              <c:f>Arkusz1!$D$1</c:f>
              <c:strCache>
                <c:ptCount val="1"/>
                <c:pt idx="0">
                  <c:v>Kolumna3</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Arkusz1!$D$2:$D$6</c:f>
              <c:numCache>
                <c:formatCode>0</c:formatCode>
                <c:ptCount val="5"/>
                <c:pt idx="0">
                  <c:v>4.2583002412067987</c:v>
                </c:pt>
                <c:pt idx="1">
                  <c:v>4.7268201511825998</c:v>
                </c:pt>
                <c:pt idx="2">
                  <c:v>9.0124309481090368</c:v>
                </c:pt>
                <c:pt idx="3">
                  <c:v>2.3623526332752669</c:v>
                </c:pt>
                <c:pt idx="4">
                  <c:v>4.7234351522034368</c:v>
                </c:pt>
              </c:numCache>
            </c:numRef>
          </c:val>
          <c:extLst>
            <c:ext xmlns:c16="http://schemas.microsoft.com/office/drawing/2014/chart" uri="{C3380CC4-5D6E-409C-BE32-E72D297353CC}">
              <c16:uniqueId val="{00000002-73F0-4154-9649-D38A5BBF0025}"/>
            </c:ext>
          </c:extLst>
        </c:ser>
        <c:dLbls>
          <c:showLegendKey val="0"/>
          <c:showVal val="1"/>
          <c:showCatName val="0"/>
          <c:showSerName val="0"/>
          <c:showPercent val="0"/>
          <c:showBubbleSize val="0"/>
        </c:dLbls>
        <c:gapWidth val="100"/>
        <c:overlap val="100"/>
        <c:axId val="803175200"/>
        <c:axId val="803182648"/>
      </c:barChart>
      <c:catAx>
        <c:axId val="803175200"/>
        <c:scaling>
          <c:orientation val="minMax"/>
        </c:scaling>
        <c:delete val="0"/>
        <c:axPos val="l"/>
        <c:numFmt formatCode="General" sourceLinked="1"/>
        <c:majorTickMark val="out"/>
        <c:minorTickMark val="none"/>
        <c:tickLblPos val="nextTo"/>
        <c:spPr>
          <a:noFill/>
          <a:ln>
            <a:noFill/>
          </a:ln>
        </c:spPr>
        <c:txPr>
          <a:bodyPr/>
          <a:lstStyle/>
          <a:p>
            <a:pPr>
              <a:defRPr sz="900">
                <a:latin typeface="Calibri" panose="020F0502020204030204" pitchFamily="34" charset="0"/>
                <a:cs typeface="Calibri" panose="020F0502020204030204" pitchFamily="34" charset="0"/>
              </a:defRPr>
            </a:pPr>
            <a:endParaRPr lang="pl-PL"/>
          </a:p>
        </c:txPr>
        <c:crossAx val="803182648"/>
        <c:crosses val="autoZero"/>
        <c:auto val="1"/>
        <c:lblAlgn val="ctr"/>
        <c:lblOffset val="100"/>
        <c:tickLblSkip val="1"/>
        <c:tickMarkSkip val="1"/>
        <c:noMultiLvlLbl val="0"/>
      </c:catAx>
      <c:valAx>
        <c:axId val="803182648"/>
        <c:scaling>
          <c:orientation val="minMax"/>
        </c:scaling>
        <c:delete val="0"/>
        <c:axPos val="b"/>
        <c:numFmt formatCode="0%" sourceLinked="1"/>
        <c:majorTickMark val="none"/>
        <c:minorTickMark val="none"/>
        <c:tickLblPos val="none"/>
        <c:spPr>
          <a:ln w="9572">
            <a:noFill/>
          </a:ln>
        </c:spPr>
        <c:crossAx val="80317520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44922724449050955"/>
          <c:w val="0.75629872698460399"/>
          <c:h val="0.45741036067186225"/>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General</c:formatCode>
                <c:ptCount val="5"/>
                <c:pt idx="0" formatCode="0">
                  <c:v>2020</c:v>
                </c:pt>
                <c:pt idx="1">
                  <c:v>2018</c:v>
                </c:pt>
                <c:pt idx="2">
                  <c:v>2014</c:v>
                </c:pt>
                <c:pt idx="3">
                  <c:v>2013</c:v>
                </c:pt>
                <c:pt idx="4">
                  <c:v>2012</c:v>
                </c:pt>
              </c:numCache>
            </c:numRef>
          </c:cat>
          <c:val>
            <c:numRef>
              <c:f>Arkusz1!$B$2:$B$6</c:f>
              <c:numCache>
                <c:formatCode>0</c:formatCode>
                <c:ptCount val="5"/>
                <c:pt idx="0">
                  <c:v>33.515190279396506</c:v>
                </c:pt>
                <c:pt idx="1">
                  <c:v>3</c:v>
                </c:pt>
                <c:pt idx="2" formatCode="_-* #,##0\ _z_ł_-;\-* #,##0\ _z_ł_-;_-* &quot;-&quot;??\ _z_ł_-;_-@_-">
                  <c:v>12</c:v>
                </c:pt>
                <c:pt idx="3" formatCode="_-* #,##0\ _z_ł_-;\-* #,##0\ _z_ł_-;_-* &quot;-&quot;??\ _z_ł_-;_-@_-">
                  <c:v>16</c:v>
                </c:pt>
                <c:pt idx="4" formatCode="_-* #,##0\ _z_ł_-;\-* #,##0\ _z_ł_-;_-* &quot;-&quot;??\ _z_ł_-;_-@_-">
                  <c:v>19</c:v>
                </c:pt>
              </c:numCache>
            </c:numRef>
          </c:val>
          <c:extLst>
            <c:ext xmlns:c16="http://schemas.microsoft.com/office/drawing/2014/chart" uri="{C3380CC4-5D6E-409C-BE32-E72D297353CC}">
              <c16:uniqueId val="{00000000-1E1B-4137-83FF-EC8D1BBF5053}"/>
            </c:ext>
          </c:extLst>
        </c:ser>
        <c:ser>
          <c:idx val="0"/>
          <c:order val="1"/>
          <c:tx>
            <c:strRef>
              <c:f>Arkusz1!$C$1</c:f>
              <c:strCache>
                <c:ptCount val="1"/>
                <c:pt idx="0">
                  <c:v>nie</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General</c:formatCode>
                <c:ptCount val="5"/>
                <c:pt idx="0" formatCode="0">
                  <c:v>2020</c:v>
                </c:pt>
                <c:pt idx="1">
                  <c:v>2018</c:v>
                </c:pt>
                <c:pt idx="2">
                  <c:v>2014</c:v>
                </c:pt>
                <c:pt idx="3">
                  <c:v>2013</c:v>
                </c:pt>
                <c:pt idx="4">
                  <c:v>2012</c:v>
                </c:pt>
              </c:numCache>
            </c:numRef>
          </c:cat>
          <c:val>
            <c:numRef>
              <c:f>Arkusz1!$C$2:$C$6</c:f>
              <c:numCache>
                <c:formatCode>0</c:formatCode>
                <c:ptCount val="5"/>
                <c:pt idx="0">
                  <c:v>61.464654390596877</c:v>
                </c:pt>
                <c:pt idx="1">
                  <c:v>71</c:v>
                </c:pt>
                <c:pt idx="2" formatCode="_-* #,##0\ _z_ł_-;\-* #,##0\ _z_ł_-;_-* &quot;-&quot;??\ _z_ł_-;_-@_-">
                  <c:v>75</c:v>
                </c:pt>
                <c:pt idx="3" formatCode="_-* #,##0\ _z_ł_-;\-* #,##0\ _z_ł_-;_-* &quot;-&quot;??\ _z_ł_-;_-@_-">
                  <c:v>70</c:v>
                </c:pt>
                <c:pt idx="4" formatCode="_-* #,##0\ _z_ł_-;\-* #,##0\ _z_ł_-;_-* &quot;-&quot;??\ _z_ł_-;_-@_-">
                  <c:v>71</c:v>
                </c:pt>
              </c:numCache>
            </c:numRef>
          </c:val>
          <c:extLst>
            <c:ext xmlns:c16="http://schemas.microsoft.com/office/drawing/2014/chart" uri="{C3380CC4-5D6E-409C-BE32-E72D297353CC}">
              <c16:uniqueId val="{00000001-1E1B-4137-83FF-EC8D1BBF5053}"/>
            </c:ext>
          </c:extLst>
        </c:ser>
        <c:ser>
          <c:idx val="1"/>
          <c:order val="2"/>
          <c:tx>
            <c:strRef>
              <c:f>Arkusz1!$D$1</c:f>
              <c:strCache>
                <c:ptCount val="1"/>
                <c:pt idx="0">
                  <c:v>trudno powiedzieć</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General</c:formatCode>
                <c:ptCount val="5"/>
                <c:pt idx="0" formatCode="0">
                  <c:v>2020</c:v>
                </c:pt>
                <c:pt idx="1">
                  <c:v>2018</c:v>
                </c:pt>
                <c:pt idx="2">
                  <c:v>2014</c:v>
                </c:pt>
                <c:pt idx="3">
                  <c:v>2013</c:v>
                </c:pt>
                <c:pt idx="4">
                  <c:v>2012</c:v>
                </c:pt>
              </c:numCache>
            </c:numRef>
          </c:cat>
          <c:val>
            <c:numRef>
              <c:f>Arkusz1!$D$2:$D$6</c:f>
              <c:numCache>
                <c:formatCode>0</c:formatCode>
                <c:ptCount val="5"/>
                <c:pt idx="0">
                  <c:v>5.0201553300064781</c:v>
                </c:pt>
                <c:pt idx="1">
                  <c:v>26</c:v>
                </c:pt>
                <c:pt idx="2" formatCode="_-* #,##0\ _z_ł_-;\-* #,##0\ _z_ł_-;_-* &quot;-&quot;??\ _z_ł_-;_-@_-">
                  <c:v>14</c:v>
                </c:pt>
                <c:pt idx="3" formatCode="_-* #,##0\ _z_ł_-;\-* #,##0\ _z_ł_-;_-* &quot;-&quot;??\ _z_ł_-;_-@_-">
                  <c:v>14</c:v>
                </c:pt>
                <c:pt idx="4" formatCode="_-* #,##0\ _z_ł_-;\-* #,##0\ _z_ł_-;_-* &quot;-&quot;??\ _z_ł_-;_-@_-">
                  <c:v>10</c:v>
                </c:pt>
              </c:numCache>
            </c:numRef>
          </c:val>
          <c:extLst>
            <c:ext xmlns:c16="http://schemas.microsoft.com/office/drawing/2014/chart" uri="{C3380CC4-5D6E-409C-BE32-E72D297353CC}">
              <c16:uniqueId val="{00000002-1E1B-4137-83FF-EC8D1BBF5053}"/>
            </c:ext>
          </c:extLst>
        </c:ser>
        <c:dLbls>
          <c:showLegendKey val="0"/>
          <c:showVal val="1"/>
          <c:showCatName val="0"/>
          <c:showSerName val="0"/>
          <c:showPercent val="0"/>
          <c:showBubbleSize val="0"/>
        </c:dLbls>
        <c:gapWidth val="100"/>
        <c:overlap val="100"/>
        <c:axId val="803178336"/>
        <c:axId val="803185392"/>
      </c:barChart>
      <c:catAx>
        <c:axId val="803178336"/>
        <c:scaling>
          <c:orientation val="maxMin"/>
        </c:scaling>
        <c:delete val="0"/>
        <c:axPos val="l"/>
        <c:numFmt formatCode="0" sourceLinked="1"/>
        <c:majorTickMark val="none"/>
        <c:minorTickMark val="none"/>
        <c:tickLblPos val="nextTo"/>
        <c:spPr>
          <a:ln w="9572">
            <a:noFill/>
          </a:ln>
        </c:spPr>
        <c:txPr>
          <a:bodyPr rot="0" vert="horz"/>
          <a:lstStyle/>
          <a:p>
            <a:pPr>
              <a:defRPr sz="800">
                <a:latin typeface="+mj-lt"/>
              </a:defRPr>
            </a:pPr>
            <a:endParaRPr lang="pl-PL"/>
          </a:p>
        </c:txPr>
        <c:crossAx val="803185392"/>
        <c:crosses val="autoZero"/>
        <c:auto val="1"/>
        <c:lblAlgn val="ctr"/>
        <c:lblOffset val="100"/>
        <c:tickLblSkip val="1"/>
        <c:tickMarkSkip val="1"/>
        <c:noMultiLvlLbl val="0"/>
      </c:catAx>
      <c:valAx>
        <c:axId val="803185392"/>
        <c:scaling>
          <c:orientation val="minMax"/>
        </c:scaling>
        <c:delete val="0"/>
        <c:axPos val="t"/>
        <c:numFmt formatCode="0%" sourceLinked="1"/>
        <c:majorTickMark val="none"/>
        <c:minorTickMark val="none"/>
        <c:tickLblPos val="none"/>
        <c:spPr>
          <a:ln w="9572">
            <a:noFill/>
          </a:ln>
        </c:spPr>
        <c:crossAx val="8031783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9179158094118431E-2"/>
          <c:y val="4.7254776965952372E-2"/>
          <c:w val="0.51483520794006632"/>
          <c:h val="0.93343471307071912"/>
        </c:manualLayout>
      </c:layout>
      <c:barChart>
        <c:barDir val="bar"/>
        <c:grouping val="clustered"/>
        <c:varyColors val="0"/>
        <c:ser>
          <c:idx val="0"/>
          <c:order val="0"/>
          <c:tx>
            <c:strRef>
              <c:f>Arkusz1!$B$1</c:f>
              <c:strCache>
                <c:ptCount val="1"/>
                <c:pt idx="0">
                  <c:v>2020</c:v>
                </c:pt>
              </c:strCache>
            </c:strRef>
          </c:tx>
          <c:spPr>
            <a:solidFill>
              <a:srgbClr val="A0CC1E"/>
            </a:solidFill>
          </c:spPr>
          <c:invertIfNegative val="0"/>
          <c:dLbls>
            <c:numFmt formatCode="0%" sourceLinked="0"/>
            <c:spPr>
              <a:noFill/>
              <a:ln>
                <a:noFill/>
              </a:ln>
              <a:effectLst/>
            </c:spPr>
            <c:txPr>
              <a:bodyPr wrap="square" lIns="38100" tIns="19050" rIns="38100" bIns="19050" anchor="ctr">
                <a:spAutoFit/>
              </a:bodyPr>
              <a:lstStyle/>
              <a:p>
                <a:pPr>
                  <a:defRPr sz="1050" b="0">
                    <a:solidFill>
                      <a:schemeClr val="tx1"/>
                    </a:solidFill>
                    <a:latin typeface="Calibri" panose="020F0502020204030204" pitchFamily="34" charset="0"/>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Arkusz1!$A$2:$A$17</c:f>
              <c:strCache>
                <c:ptCount val="16"/>
                <c:pt idx="0">
                  <c:v>Dolnośląskie</c:v>
                </c:pt>
                <c:pt idx="1">
                  <c:v>Kujawsko-pomorskie</c:v>
                </c:pt>
                <c:pt idx="2">
                  <c:v>Lubelskie</c:v>
                </c:pt>
                <c:pt idx="3">
                  <c:v>Lubuskie</c:v>
                </c:pt>
                <c:pt idx="4">
                  <c:v>Łódzkie</c:v>
                </c:pt>
                <c:pt idx="5">
                  <c:v>Małopolskie</c:v>
                </c:pt>
                <c:pt idx="6">
                  <c:v>Mazowieckie</c:v>
                </c:pt>
                <c:pt idx="7">
                  <c:v>Opolskie</c:v>
                </c:pt>
                <c:pt idx="8">
                  <c:v>Podkarpackie</c:v>
                </c:pt>
                <c:pt idx="9">
                  <c:v>Podlaskie</c:v>
                </c:pt>
                <c:pt idx="10">
                  <c:v>Pomorskie</c:v>
                </c:pt>
                <c:pt idx="11">
                  <c:v>Śląskie</c:v>
                </c:pt>
                <c:pt idx="12">
                  <c:v>Świętokrzystkie</c:v>
                </c:pt>
                <c:pt idx="13">
                  <c:v>Warmińsko-mazurskie</c:v>
                </c:pt>
                <c:pt idx="14">
                  <c:v>Wielkopolskie</c:v>
                </c:pt>
                <c:pt idx="15">
                  <c:v>Zachodniopomorskie</c:v>
                </c:pt>
              </c:strCache>
            </c:strRef>
          </c:cat>
          <c:val>
            <c:numRef>
              <c:f>Arkusz1!$B$2:$B$17</c:f>
              <c:numCache>
                <c:formatCode>0%</c:formatCode>
                <c:ptCount val="16"/>
                <c:pt idx="0">
                  <c:v>7.3891625615763554E-2</c:v>
                </c:pt>
                <c:pt idx="1">
                  <c:v>4.8275862068965517E-2</c:v>
                </c:pt>
                <c:pt idx="2">
                  <c:v>4.5320197044334973E-2</c:v>
                </c:pt>
                <c:pt idx="3">
                  <c:v>2.2660098522167486E-2</c:v>
                </c:pt>
                <c:pt idx="4">
                  <c:v>5.4187192118226604E-2</c:v>
                </c:pt>
                <c:pt idx="5">
                  <c:v>6.1083743842364535E-2</c:v>
                </c:pt>
                <c:pt idx="6">
                  <c:v>0.1665024630541872</c:v>
                </c:pt>
                <c:pt idx="7">
                  <c:v>2.6600985221674877E-2</c:v>
                </c:pt>
                <c:pt idx="8">
                  <c:v>4.0394088669950735E-2</c:v>
                </c:pt>
                <c:pt idx="9">
                  <c:v>4.6305418719211823E-2</c:v>
                </c:pt>
                <c:pt idx="10">
                  <c:v>0.11625615763546798</c:v>
                </c:pt>
                <c:pt idx="11">
                  <c:v>8.6699507389162558E-2</c:v>
                </c:pt>
                <c:pt idx="12">
                  <c:v>2.7586206896551727E-2</c:v>
                </c:pt>
                <c:pt idx="13">
                  <c:v>7.3891625615763554E-2</c:v>
                </c:pt>
                <c:pt idx="14">
                  <c:v>7.8817733990147784E-2</c:v>
                </c:pt>
                <c:pt idx="15">
                  <c:v>3.1527093596059111E-2</c:v>
                </c:pt>
              </c:numCache>
            </c:numRef>
          </c:val>
          <c:extLst>
            <c:ext xmlns:c16="http://schemas.microsoft.com/office/drawing/2014/chart" uri="{C3380CC4-5D6E-409C-BE32-E72D297353CC}">
              <c16:uniqueId val="{00000000-D865-4DDF-83B8-C007C4F88523}"/>
            </c:ext>
          </c:extLst>
        </c:ser>
        <c:dLbls>
          <c:dLblPos val="outEnd"/>
          <c:showLegendKey val="0"/>
          <c:showVal val="1"/>
          <c:showCatName val="0"/>
          <c:showSerName val="0"/>
          <c:showPercent val="0"/>
          <c:showBubbleSize val="0"/>
        </c:dLbls>
        <c:gapWidth val="78"/>
        <c:axId val="476052368"/>
        <c:axId val="476058248"/>
      </c:barChart>
      <c:catAx>
        <c:axId val="476052368"/>
        <c:scaling>
          <c:orientation val="maxMin"/>
        </c:scaling>
        <c:delete val="1"/>
        <c:axPos val="l"/>
        <c:numFmt formatCode="General" sourceLinked="0"/>
        <c:majorTickMark val="none"/>
        <c:minorTickMark val="none"/>
        <c:tickLblPos val="nextTo"/>
        <c:crossAx val="476058248"/>
        <c:crosses val="autoZero"/>
        <c:auto val="1"/>
        <c:lblAlgn val="ctr"/>
        <c:lblOffset val="100"/>
        <c:noMultiLvlLbl val="0"/>
      </c:catAx>
      <c:valAx>
        <c:axId val="476058248"/>
        <c:scaling>
          <c:orientation val="minMax"/>
        </c:scaling>
        <c:delete val="1"/>
        <c:axPos val="t"/>
        <c:numFmt formatCode="0%" sourceLinked="1"/>
        <c:majorTickMark val="out"/>
        <c:minorTickMark val="none"/>
        <c:tickLblPos val="nextTo"/>
        <c:crossAx val="476052368"/>
        <c:crosses val="autoZero"/>
        <c:crossBetween val="between"/>
        <c:majorUnit val="1"/>
      </c:valAx>
    </c:plotArea>
    <c:plotVisOnly val="1"/>
    <c:dispBlanksAs val="gap"/>
    <c:showDLblsOverMax val="0"/>
  </c:chart>
  <c:txPr>
    <a:bodyPr/>
    <a:lstStyle/>
    <a:p>
      <a:pPr>
        <a:defRPr sz="1000">
          <a:solidFill>
            <a:srgbClr val="58595B"/>
          </a:solidFill>
          <a:latin typeface="Century Gothic" panose="020B0502020202020204" pitchFamily="34" charset="0"/>
        </a:defRPr>
      </a:pPr>
      <a:endParaRPr lang="pl-PL"/>
    </a:p>
  </c:txPr>
  <c:externalData r:id="rId2">
    <c:autoUpdate val="0"/>
  </c:externalData>
</c:chartSpace>
</file>

<file path=ppt/charts/chart1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4CBB-44EA-9250-9774A2AEB06A}"/>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4CBB-44EA-9250-9774A2AEB06A}"/>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4CBB-44EA-9250-9774A2AEB06A}"/>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4CBB-44EA-9250-9774A2AEB06A}"/>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4CBB-44EA-9250-9774A2AEB06A}"/>
              </c:ext>
            </c:extLst>
          </c:dPt>
          <c:dLbls>
            <c:dLbl>
              <c:idx val="0"/>
              <c:layout>
                <c:manualLayout>
                  <c:x val="5.1349999641365086E-4"/>
                  <c:y val="1.39113148534893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CBB-44EA-9250-9774A2AEB06A}"/>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CBB-44EA-9250-9774A2AEB06A}"/>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CBB-44EA-9250-9774A2AEB06A}"/>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General</c:formatCode>
                <c:ptCount val="3"/>
              </c:numCache>
            </c:numRef>
          </c:val>
          <c:extLst>
            <c:ext xmlns:c16="http://schemas.microsoft.com/office/drawing/2014/chart" uri="{C3380CC4-5D6E-409C-BE32-E72D297353CC}">
              <c16:uniqueId val="{0000000A-4CBB-44EA-9250-9774A2AEB06A}"/>
            </c:ext>
          </c:extLst>
        </c:ser>
        <c:dLbls>
          <c:showLegendKey val="0"/>
          <c:showVal val="1"/>
          <c:showCatName val="0"/>
          <c:showSerName val="0"/>
          <c:showPercent val="0"/>
          <c:showBubbleSize val="0"/>
          <c:showLeaderLines val="1"/>
        </c:dLbls>
        <c:firstSliceAng val="0"/>
        <c:holeSize val="63"/>
      </c:doughnutChart>
      <c:spPr>
        <a:noFill/>
        <a:ln>
          <a:noFill/>
        </a:ln>
        <a:effectLst/>
      </c:spPr>
    </c:plotArea>
    <c:legend>
      <c:legendPos val="t"/>
      <c:legendEntry>
        <c:idx val="2"/>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pl-PL"/>
          </a:p>
        </c:txPr>
      </c:legendEntry>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59B3-4F74-978A-10492A66B8CD}"/>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59B3-4F74-978A-10492A66B8CD}"/>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59B3-4F74-978A-10492A66B8CD}"/>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59B3-4F74-978A-10492A66B8CD}"/>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59B3-4F74-978A-10492A66B8CD}"/>
              </c:ext>
            </c:extLst>
          </c:dPt>
          <c:dLbls>
            <c:dLbl>
              <c:idx val="0"/>
              <c:layout>
                <c:manualLayout>
                  <c:x val="4.6541031420983276E-3"/>
                  <c:y val="1.391131485348946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9B3-4F74-978A-10492A66B8CD}"/>
                </c:ext>
              </c:extLst>
            </c:dLbl>
            <c:dLbl>
              <c:idx val="2"/>
              <c:layout>
                <c:manualLayout>
                  <c:x val="4.1406031456846766E-3"/>
                  <c:y val="-1.7107049855334376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9B3-4F74-978A-10492A66B8CD}"/>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9B3-4F74-978A-10492A66B8CD}"/>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59B3-4F74-978A-10492A66B8CD}"/>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###0%</c:formatCode>
                <c:ptCount val="3"/>
                <c:pt idx="0">
                  <c:v>0.33515190279396506</c:v>
                </c:pt>
                <c:pt idx="1">
                  <c:v>0.61464654390596873</c:v>
                </c:pt>
                <c:pt idx="2">
                  <c:v>5.0201553300064782E-2</c:v>
                </c:pt>
              </c:numCache>
            </c:numRef>
          </c:val>
          <c:extLst>
            <c:ext xmlns:c16="http://schemas.microsoft.com/office/drawing/2014/chart" uri="{C3380CC4-5D6E-409C-BE32-E72D297353CC}">
              <c16:uniqueId val="{0000000A-59B3-4F74-978A-10492A66B8CD}"/>
            </c:ext>
          </c:extLst>
        </c:ser>
        <c:dLbls>
          <c:showLegendKey val="0"/>
          <c:showVal val="1"/>
          <c:showCatName val="0"/>
          <c:showSerName val="0"/>
          <c:showPercent val="0"/>
          <c:showBubbleSize val="0"/>
          <c:showLeaderLines val="1"/>
        </c:dLbls>
        <c:firstSliceAng val="0"/>
        <c:holeSize val="63"/>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76137957453644"/>
          <c:y val="0.21227336860961921"/>
          <c:w val="0.60681198910081746"/>
          <c:h val="0.69436434040568284"/>
        </c:manualLayout>
      </c:layout>
      <c:barChart>
        <c:barDir val="bar"/>
        <c:grouping val="percentStacked"/>
        <c:varyColors val="0"/>
        <c:ser>
          <c:idx val="8"/>
          <c:order val="0"/>
          <c:tx>
            <c:strRef>
              <c:f>Arkusz1!$B$1</c:f>
              <c:strCache>
                <c:ptCount val="1"/>
                <c:pt idx="0">
                  <c:v>Kolumna1</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Mieszkam sam(a)</c:v>
                </c:pt>
                <c:pt idx="1">
                  <c:v>2 osoby</c:v>
                </c:pt>
                <c:pt idx="2">
                  <c:v>3 osoby</c:v>
                </c:pt>
                <c:pt idx="3">
                  <c:v>4 osoby</c:v>
                </c:pt>
                <c:pt idx="4">
                  <c:v>5 i więcej osób</c:v>
                </c:pt>
              </c:strCache>
            </c:strRef>
          </c:cat>
          <c:val>
            <c:numRef>
              <c:f>Arkusz1!$B$2:$B$6</c:f>
              <c:numCache>
                <c:formatCode>0</c:formatCode>
                <c:ptCount val="5"/>
                <c:pt idx="0">
                  <c:v>15.948491362227282</c:v>
                </c:pt>
                <c:pt idx="1">
                  <c:v>26.14484621073959</c:v>
                </c:pt>
                <c:pt idx="2">
                  <c:v>40.459884970195404</c:v>
                </c:pt>
                <c:pt idx="3">
                  <c:v>39.571208882278057</c:v>
                </c:pt>
                <c:pt idx="4">
                  <c:v>40.731217200913868</c:v>
                </c:pt>
              </c:numCache>
            </c:numRef>
          </c:val>
          <c:extLst>
            <c:ext xmlns:c16="http://schemas.microsoft.com/office/drawing/2014/chart" uri="{C3380CC4-5D6E-409C-BE32-E72D297353CC}">
              <c16:uniqueId val="{00000000-860A-47B7-8CCC-69D8BF421B34}"/>
            </c:ext>
          </c:extLst>
        </c:ser>
        <c:ser>
          <c:idx val="0"/>
          <c:order val="1"/>
          <c:tx>
            <c:strRef>
              <c:f>Arkusz1!$C$1</c:f>
              <c:strCache>
                <c:ptCount val="1"/>
                <c:pt idx="0">
                  <c:v>Kolumna2</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Mieszkam sam(a)</c:v>
                </c:pt>
                <c:pt idx="1">
                  <c:v>2 osoby</c:v>
                </c:pt>
                <c:pt idx="2">
                  <c:v>3 osoby</c:v>
                </c:pt>
                <c:pt idx="3">
                  <c:v>4 osoby</c:v>
                </c:pt>
                <c:pt idx="4">
                  <c:v>5 i więcej osób</c:v>
                </c:pt>
              </c:strCache>
            </c:strRef>
          </c:cat>
          <c:val>
            <c:numRef>
              <c:f>Arkusz1!$C$2:$C$6</c:f>
              <c:numCache>
                <c:formatCode>0</c:formatCode>
                <c:ptCount val="5"/>
                <c:pt idx="0">
                  <c:v>81.880703286029728</c:v>
                </c:pt>
                <c:pt idx="1">
                  <c:v>68.162313217613118</c:v>
                </c:pt>
                <c:pt idx="2">
                  <c:v>53.961937503255342</c:v>
                </c:pt>
                <c:pt idx="3">
                  <c:v>56.222745230082225</c:v>
                </c:pt>
                <c:pt idx="4">
                  <c:v>53.040176706307783</c:v>
                </c:pt>
              </c:numCache>
            </c:numRef>
          </c:val>
          <c:extLst>
            <c:ext xmlns:c16="http://schemas.microsoft.com/office/drawing/2014/chart" uri="{C3380CC4-5D6E-409C-BE32-E72D297353CC}">
              <c16:uniqueId val="{00000001-860A-47B7-8CCC-69D8BF421B34}"/>
            </c:ext>
          </c:extLst>
        </c:ser>
        <c:ser>
          <c:idx val="1"/>
          <c:order val="2"/>
          <c:tx>
            <c:strRef>
              <c:f>Arkusz1!$D$1</c:f>
              <c:strCache>
                <c:ptCount val="1"/>
                <c:pt idx="0">
                  <c:v>Kolumna3</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Mieszkam sam(a)</c:v>
                </c:pt>
                <c:pt idx="1">
                  <c:v>2 osoby</c:v>
                </c:pt>
                <c:pt idx="2">
                  <c:v>3 osoby</c:v>
                </c:pt>
                <c:pt idx="3">
                  <c:v>4 osoby</c:v>
                </c:pt>
                <c:pt idx="4">
                  <c:v>5 i więcej osób</c:v>
                </c:pt>
              </c:strCache>
            </c:strRef>
          </c:cat>
          <c:val>
            <c:numRef>
              <c:f>Arkusz1!$D$2:$D$6</c:f>
              <c:numCache>
                <c:formatCode>0</c:formatCode>
                <c:ptCount val="5"/>
                <c:pt idx="0">
                  <c:v>2.1708053517430179</c:v>
                </c:pt>
                <c:pt idx="1">
                  <c:v>5.6928405716472952</c:v>
                </c:pt>
                <c:pt idx="2">
                  <c:v>5.5781775265492151</c:v>
                </c:pt>
                <c:pt idx="3">
                  <c:v>4.2060458876396449</c:v>
                </c:pt>
                <c:pt idx="4">
                  <c:v>6.2286060927782847</c:v>
                </c:pt>
              </c:numCache>
            </c:numRef>
          </c:val>
          <c:extLst>
            <c:ext xmlns:c16="http://schemas.microsoft.com/office/drawing/2014/chart" uri="{C3380CC4-5D6E-409C-BE32-E72D297353CC}">
              <c16:uniqueId val="{00000002-860A-47B7-8CCC-69D8BF421B34}"/>
            </c:ext>
          </c:extLst>
        </c:ser>
        <c:dLbls>
          <c:showLegendKey val="0"/>
          <c:showVal val="1"/>
          <c:showCatName val="0"/>
          <c:showSerName val="0"/>
          <c:showPercent val="0"/>
          <c:showBubbleSize val="0"/>
        </c:dLbls>
        <c:gapWidth val="100"/>
        <c:overlap val="100"/>
        <c:axId val="803178728"/>
        <c:axId val="803185784"/>
      </c:barChart>
      <c:catAx>
        <c:axId val="803178728"/>
        <c:scaling>
          <c:orientation val="minMax"/>
        </c:scaling>
        <c:delete val="0"/>
        <c:axPos val="l"/>
        <c:numFmt formatCode="General" sourceLinked="1"/>
        <c:majorTickMark val="out"/>
        <c:minorTickMark val="none"/>
        <c:tickLblPos val="nextTo"/>
        <c:spPr>
          <a:noFill/>
          <a:ln>
            <a:noFill/>
          </a:ln>
        </c:spPr>
        <c:txPr>
          <a:bodyPr/>
          <a:lstStyle/>
          <a:p>
            <a:pPr>
              <a:defRPr sz="900">
                <a:latin typeface="Calibri" panose="020F0502020204030204" pitchFamily="34" charset="0"/>
                <a:cs typeface="Calibri" panose="020F0502020204030204" pitchFamily="34" charset="0"/>
              </a:defRPr>
            </a:pPr>
            <a:endParaRPr lang="pl-PL"/>
          </a:p>
        </c:txPr>
        <c:crossAx val="803185784"/>
        <c:crosses val="autoZero"/>
        <c:auto val="1"/>
        <c:lblAlgn val="ctr"/>
        <c:lblOffset val="100"/>
        <c:tickLblSkip val="1"/>
        <c:tickMarkSkip val="1"/>
        <c:noMultiLvlLbl val="0"/>
      </c:catAx>
      <c:valAx>
        <c:axId val="803185784"/>
        <c:scaling>
          <c:orientation val="minMax"/>
        </c:scaling>
        <c:delete val="0"/>
        <c:axPos val="b"/>
        <c:numFmt formatCode="0%" sourceLinked="1"/>
        <c:majorTickMark val="none"/>
        <c:minorTickMark val="none"/>
        <c:tickLblPos val="none"/>
        <c:spPr>
          <a:ln w="9572">
            <a:noFill/>
          </a:ln>
        </c:spPr>
        <c:crossAx val="803178728"/>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4CBB-44EA-9250-9774A2AEB06A}"/>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4CBB-44EA-9250-9774A2AEB06A}"/>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4CBB-44EA-9250-9774A2AEB06A}"/>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4CBB-44EA-9250-9774A2AEB06A}"/>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4CBB-44EA-9250-9774A2AEB06A}"/>
              </c:ext>
            </c:extLst>
          </c:dPt>
          <c:dLbls>
            <c:dLbl>
              <c:idx val="0"/>
              <c:layout>
                <c:manualLayout>
                  <c:x val="5.1349999641365086E-4"/>
                  <c:y val="1.39113148534893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CBB-44EA-9250-9774A2AEB06A}"/>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CBB-44EA-9250-9774A2AEB06A}"/>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CBB-44EA-9250-9774A2AEB06A}"/>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General</c:formatCode>
                <c:ptCount val="3"/>
              </c:numCache>
            </c:numRef>
          </c:val>
          <c:extLst>
            <c:ext xmlns:c16="http://schemas.microsoft.com/office/drawing/2014/chart" uri="{C3380CC4-5D6E-409C-BE32-E72D297353CC}">
              <c16:uniqueId val="{0000000A-4CBB-44EA-9250-9774A2AEB06A}"/>
            </c:ext>
          </c:extLst>
        </c:ser>
        <c:dLbls>
          <c:showLegendKey val="0"/>
          <c:showVal val="1"/>
          <c:showCatName val="0"/>
          <c:showSerName val="0"/>
          <c:showPercent val="0"/>
          <c:showBubbleSize val="0"/>
          <c:showLeaderLines val="1"/>
        </c:dLbls>
        <c:firstSliceAng val="0"/>
        <c:holeSize val="63"/>
      </c:doughnutChart>
      <c:spPr>
        <a:noFill/>
        <a:ln>
          <a:noFill/>
        </a:ln>
        <a:effectLst/>
      </c:spPr>
    </c:plotArea>
    <c:legend>
      <c:legendPos val="t"/>
      <c:legendEntry>
        <c:idx val="1"/>
        <c:delete val="1"/>
      </c:legendEntry>
      <c:legendEntry>
        <c:idx val="2"/>
        <c:delete val="1"/>
      </c:legendEntry>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59B3-4F74-978A-10492A66B8CD}"/>
              </c:ext>
            </c:extLst>
          </c:dPt>
          <c:dPt>
            <c:idx val="1"/>
            <c:bubble3D val="0"/>
            <c:spPr>
              <a:solidFill>
                <a:schemeClr val="bg1">
                  <a:lumMod val="85000"/>
                </a:schemeClr>
              </a:solidFill>
              <a:ln w="19050">
                <a:solidFill>
                  <a:schemeClr val="bg1"/>
                </a:solidFill>
              </a:ln>
              <a:effectLst/>
            </c:spPr>
            <c:extLst>
              <c:ext xmlns:c16="http://schemas.microsoft.com/office/drawing/2014/chart" uri="{C3380CC4-5D6E-409C-BE32-E72D297353CC}">
                <c16:uniqueId val="{00000003-59B3-4F74-978A-10492A66B8CD}"/>
              </c:ext>
            </c:extLst>
          </c:dPt>
          <c:dPt>
            <c:idx val="2"/>
            <c:bubble3D val="0"/>
            <c:spPr>
              <a:solidFill>
                <a:schemeClr val="bg1">
                  <a:lumMod val="85000"/>
                </a:schemeClr>
              </a:solidFill>
              <a:ln w="19050">
                <a:solidFill>
                  <a:schemeClr val="bg1"/>
                </a:solidFill>
              </a:ln>
              <a:effectLst/>
            </c:spPr>
            <c:extLst>
              <c:ext xmlns:c16="http://schemas.microsoft.com/office/drawing/2014/chart" uri="{C3380CC4-5D6E-409C-BE32-E72D297353CC}">
                <c16:uniqueId val="{00000005-59B3-4F74-978A-10492A66B8CD}"/>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59B3-4F74-978A-10492A66B8CD}"/>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59B3-4F74-978A-10492A66B8CD}"/>
              </c:ext>
            </c:extLst>
          </c:dPt>
          <c:dLbls>
            <c:dLbl>
              <c:idx val="0"/>
              <c:layout>
                <c:manualLayout>
                  <c:x val="4.6541031420983276E-3"/>
                  <c:y val="1.391131485348946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9B3-4F74-978A-10492A66B8CD}"/>
                </c:ext>
              </c:extLst>
            </c:dLbl>
            <c:dLbl>
              <c:idx val="1"/>
              <c:delete val="1"/>
              <c:extLst>
                <c:ext xmlns:c15="http://schemas.microsoft.com/office/drawing/2012/chart" uri="{CE6537A1-D6FC-4f65-9D91-7224C49458BB}"/>
                <c:ext xmlns:c16="http://schemas.microsoft.com/office/drawing/2014/chart" uri="{C3380CC4-5D6E-409C-BE32-E72D297353CC}">
                  <c16:uniqueId val="{00000003-59B3-4F74-978A-10492A66B8CD}"/>
                </c:ext>
              </c:extLst>
            </c:dLbl>
            <c:dLbl>
              <c:idx val="2"/>
              <c:delete val="1"/>
              <c:extLst>
                <c:ext xmlns:c15="http://schemas.microsoft.com/office/drawing/2012/chart" uri="{CE6537A1-D6FC-4f65-9D91-7224C49458BB}"/>
                <c:ext xmlns:c16="http://schemas.microsoft.com/office/drawing/2014/chart" uri="{C3380CC4-5D6E-409C-BE32-E72D297353CC}">
                  <c16:uniqueId val="{00000005-59B3-4F74-978A-10492A66B8CD}"/>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9B3-4F74-978A-10492A66B8CD}"/>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59B3-4F74-978A-10492A66B8CD}"/>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###0%</c:formatCode>
                <c:ptCount val="3"/>
                <c:pt idx="0">
                  <c:v>0.33515190279396506</c:v>
                </c:pt>
                <c:pt idx="1">
                  <c:v>0.61464654390596873</c:v>
                </c:pt>
                <c:pt idx="2">
                  <c:v>5.0201553300064782E-2</c:v>
                </c:pt>
              </c:numCache>
            </c:numRef>
          </c:val>
          <c:extLst>
            <c:ext xmlns:c16="http://schemas.microsoft.com/office/drawing/2014/chart" uri="{C3380CC4-5D6E-409C-BE32-E72D297353CC}">
              <c16:uniqueId val="{0000000A-59B3-4F74-978A-10492A66B8CD}"/>
            </c:ext>
          </c:extLst>
        </c:ser>
        <c:dLbls>
          <c:showLegendKey val="0"/>
          <c:showVal val="1"/>
          <c:showCatName val="0"/>
          <c:showSerName val="0"/>
          <c:showPercent val="0"/>
          <c:showBubbleSize val="0"/>
          <c:showLeaderLines val="1"/>
        </c:dLbls>
        <c:firstSliceAng val="0"/>
        <c:holeSize val="63"/>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194393940968073E-2"/>
          <c:y val="3.5975052025635328E-3"/>
          <c:w val="0.96001007760797052"/>
          <c:h val="0.99640250916315787"/>
        </c:manualLayout>
      </c:layout>
      <c:barChart>
        <c:barDir val="bar"/>
        <c:grouping val="clustered"/>
        <c:varyColors val="0"/>
        <c:ser>
          <c:idx val="0"/>
          <c:order val="0"/>
          <c:tx>
            <c:strRef>
              <c:f>Arkusz1!$C$3</c:f>
              <c:strCache>
                <c:ptCount val="1"/>
                <c:pt idx="0">
                  <c:v>2020</c:v>
                </c:pt>
              </c:strCache>
            </c:strRef>
          </c:tx>
          <c:spPr>
            <a:solidFill>
              <a:schemeClr val="tx2"/>
            </a:solidFill>
            <a:ln w="3175">
              <a:solidFill>
                <a:schemeClr val="bg1"/>
              </a:solidFill>
            </a:ln>
            <a:effectLst/>
          </c:spPr>
          <c:invertIfNegative val="0"/>
          <c:dPt>
            <c:idx val="0"/>
            <c:invertIfNegative val="0"/>
            <c:bubble3D val="0"/>
            <c:extLst>
              <c:ext xmlns:c16="http://schemas.microsoft.com/office/drawing/2014/chart" uri="{C3380CC4-5D6E-409C-BE32-E72D297353CC}">
                <c16:uniqueId val="{00000000-EEDB-4282-A550-D295F26825F7}"/>
              </c:ext>
            </c:extLst>
          </c:dPt>
          <c:dPt>
            <c:idx val="1"/>
            <c:invertIfNegative val="0"/>
            <c:bubble3D val="0"/>
            <c:extLst>
              <c:ext xmlns:c16="http://schemas.microsoft.com/office/drawing/2014/chart" uri="{C3380CC4-5D6E-409C-BE32-E72D297353CC}">
                <c16:uniqueId val="{00000001-EEDB-4282-A550-D295F26825F7}"/>
              </c:ext>
            </c:extLst>
          </c:dPt>
          <c:dPt>
            <c:idx val="2"/>
            <c:invertIfNegative val="0"/>
            <c:bubble3D val="0"/>
            <c:extLst>
              <c:ext xmlns:c16="http://schemas.microsoft.com/office/drawing/2014/chart" uri="{C3380CC4-5D6E-409C-BE32-E72D297353CC}">
                <c16:uniqueId val="{00000002-EEDB-4282-A550-D295F26825F7}"/>
              </c:ext>
            </c:extLst>
          </c:dPt>
          <c:dPt>
            <c:idx val="4"/>
            <c:invertIfNegative val="0"/>
            <c:bubble3D val="0"/>
            <c:extLst>
              <c:ext xmlns:c16="http://schemas.microsoft.com/office/drawing/2014/chart" uri="{C3380CC4-5D6E-409C-BE32-E72D297353CC}">
                <c16:uniqueId val="{00000003-EEDB-4282-A550-D295F26825F7}"/>
              </c:ext>
            </c:extLst>
          </c:dPt>
          <c:dPt>
            <c:idx val="5"/>
            <c:invertIfNegative val="0"/>
            <c:bubble3D val="0"/>
            <c:extLst>
              <c:ext xmlns:c16="http://schemas.microsoft.com/office/drawing/2014/chart" uri="{C3380CC4-5D6E-409C-BE32-E72D297353CC}">
                <c16:uniqueId val="{00000004-EEDB-4282-A550-D295F26825F7}"/>
              </c:ext>
            </c:extLst>
          </c:dPt>
          <c:dPt>
            <c:idx val="6"/>
            <c:invertIfNegative val="0"/>
            <c:bubble3D val="0"/>
            <c:extLst>
              <c:ext xmlns:c16="http://schemas.microsoft.com/office/drawing/2014/chart" uri="{C3380CC4-5D6E-409C-BE32-E72D297353CC}">
                <c16:uniqueId val="{00000005-EEDB-4282-A550-D295F26825F7}"/>
              </c:ext>
            </c:extLst>
          </c:dPt>
          <c:dPt>
            <c:idx val="8"/>
            <c:invertIfNegative val="0"/>
            <c:bubble3D val="0"/>
            <c:extLst>
              <c:ext xmlns:c16="http://schemas.microsoft.com/office/drawing/2014/chart" uri="{C3380CC4-5D6E-409C-BE32-E72D297353CC}">
                <c16:uniqueId val="{00000006-EEDB-4282-A550-D295F26825F7}"/>
              </c:ext>
            </c:extLst>
          </c:dPt>
          <c:dPt>
            <c:idx val="9"/>
            <c:invertIfNegative val="0"/>
            <c:bubble3D val="0"/>
            <c:extLst>
              <c:ext xmlns:c16="http://schemas.microsoft.com/office/drawing/2014/chart" uri="{C3380CC4-5D6E-409C-BE32-E72D297353CC}">
                <c16:uniqueId val="{00000007-EEDB-4282-A550-D295F26825F7}"/>
              </c:ext>
            </c:extLst>
          </c:dPt>
          <c:dPt>
            <c:idx val="10"/>
            <c:invertIfNegative val="0"/>
            <c:bubble3D val="0"/>
            <c:extLst>
              <c:ext xmlns:c16="http://schemas.microsoft.com/office/drawing/2014/chart" uri="{C3380CC4-5D6E-409C-BE32-E72D297353CC}">
                <c16:uniqueId val="{00000008-EEDB-4282-A550-D295F26825F7}"/>
              </c:ext>
            </c:extLst>
          </c:dPt>
          <c:dPt>
            <c:idx val="11"/>
            <c:invertIfNegative val="0"/>
            <c:bubble3D val="0"/>
            <c:extLst>
              <c:ext xmlns:c16="http://schemas.microsoft.com/office/drawing/2014/chart" uri="{C3380CC4-5D6E-409C-BE32-E72D297353CC}">
                <c16:uniqueId val="{00000009-EEDB-4282-A550-D295F26825F7}"/>
              </c:ext>
            </c:extLst>
          </c:dPt>
          <c:dPt>
            <c:idx val="15"/>
            <c:invertIfNegative val="0"/>
            <c:bubble3D val="0"/>
            <c:extLst>
              <c:ext xmlns:c16="http://schemas.microsoft.com/office/drawing/2014/chart" uri="{C3380CC4-5D6E-409C-BE32-E72D297353CC}">
                <c16:uniqueId val="{0000000B-EEDB-4282-A550-D295F26825F7}"/>
              </c:ext>
            </c:extLst>
          </c:dPt>
          <c:dLbls>
            <c:dLbl>
              <c:idx val="0"/>
              <c:layout>
                <c:manualLayout>
                  <c:x val="-3.6284583337662324E-2"/>
                  <c:y val="1.6358428189809792E-3"/>
                </c:manualLayout>
              </c:layout>
              <c:spPr>
                <a:noFill/>
                <a:ln>
                  <a:noFill/>
                </a:ln>
                <a:effectLst/>
              </c:spPr>
              <c:txPr>
                <a:bodyPr wrap="square" lIns="38100" tIns="19050" rIns="38100" bIns="19050" anchor="ctr">
                  <a:noAutofit/>
                </a:bodyPr>
                <a:lstStyle/>
                <a:p>
                  <a:pPr>
                    <a:defRPr sz="1050" b="1">
                      <a:solidFill>
                        <a:schemeClr val="tx1"/>
                      </a:solidFill>
                    </a:defRPr>
                  </a:pPr>
                  <a:endParaRPr lang="pl-PL"/>
                </a:p>
              </c:txPr>
              <c:dLblPos val="outEnd"/>
              <c:showLegendKey val="0"/>
              <c:showVal val="1"/>
              <c:showCatName val="0"/>
              <c:showSerName val="0"/>
              <c:showPercent val="0"/>
              <c:showBubbleSize val="0"/>
              <c:extLst>
                <c:ext xmlns:c15="http://schemas.microsoft.com/office/drawing/2012/chart" uri="{CE6537A1-D6FC-4f65-9D91-7224C49458BB}">
                  <c15:layout>
                    <c:manualLayout>
                      <c:w val="0.23057203411841712"/>
                      <c:h val="5.0739329354666893E-2"/>
                    </c:manualLayout>
                  </c15:layout>
                </c:ext>
                <c:ext xmlns:c16="http://schemas.microsoft.com/office/drawing/2014/chart" uri="{C3380CC4-5D6E-409C-BE32-E72D297353CC}">
                  <c16:uniqueId val="{00000000-EEDB-4282-A550-D295F26825F7}"/>
                </c:ext>
              </c:extLst>
            </c:dLbl>
            <c:dLbl>
              <c:idx val="4"/>
              <c:layout>
                <c:manualLayout>
                  <c:x val="-7.2568906943160219E-2"/>
                  <c:y val="6.5425986193141487E-3"/>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737764017744898"/>
                      <c:h val="0.22699105927006721"/>
                    </c:manualLayout>
                  </c15:layout>
                </c:ext>
                <c:ext xmlns:c16="http://schemas.microsoft.com/office/drawing/2014/chart" uri="{C3380CC4-5D6E-409C-BE32-E72D297353CC}">
                  <c16:uniqueId val="{00000003-EEDB-4282-A550-D295F26825F7}"/>
                </c:ext>
              </c:extLst>
            </c:dLbl>
            <c:spPr>
              <a:noFill/>
              <a:ln>
                <a:noFill/>
              </a:ln>
              <a:effectLst/>
            </c:spPr>
            <c:txPr>
              <a:bodyPr wrap="square" lIns="38100" tIns="19050" rIns="38100" bIns="19050" anchor="ctr">
                <a:spAutoFit/>
              </a:bodyPr>
              <a:lstStyle/>
              <a:p>
                <a:pPr>
                  <a:defRPr sz="1050" b="1">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Arkusz1!$B$4:$B$11</c:f>
              <c:strCache>
                <c:ptCount val="8"/>
                <c:pt idx="0">
                  <c:v>zastosowanie odnawialnych źródeł energii</c:v>
                </c:pt>
                <c:pt idx="1">
                  <c:v>zmiana systemu ogrzewania</c:v>
                </c:pt>
                <c:pt idx="2">
                  <c:v>termomodernizacja budynku</c:v>
                </c:pt>
                <c:pt idx="3">
                  <c:v>wymiana starego sprzętu na urządzenia energooszczędne</c:v>
                </c:pt>
                <c:pt idx="4">
                  <c:v>zastosowanie energooszczędnego oświetlenia</c:v>
                </c:pt>
                <c:pt idx="5">
                  <c:v>zmiana dostawcy energii</c:v>
                </c:pt>
                <c:pt idx="6">
                  <c:v>inne</c:v>
                </c:pt>
                <c:pt idx="7">
                  <c:v>trudno powiedzieć</c:v>
                </c:pt>
              </c:strCache>
            </c:strRef>
          </c:cat>
          <c:val>
            <c:numRef>
              <c:f>Arkusz1!$C$4:$C$11</c:f>
              <c:numCache>
                <c:formatCode>0</c:formatCode>
                <c:ptCount val="8"/>
                <c:pt idx="0">
                  <c:v>56.835295587025158</c:v>
                </c:pt>
                <c:pt idx="1">
                  <c:v>11.323808824125004</c:v>
                </c:pt>
                <c:pt idx="2">
                  <c:v>10.550148453584034</c:v>
                </c:pt>
                <c:pt idx="3">
                  <c:v>6.8983425276208195</c:v>
                </c:pt>
                <c:pt idx="4">
                  <c:v>6.3529678231044242</c:v>
                </c:pt>
                <c:pt idx="6">
                  <c:v>13.952965656848844</c:v>
                </c:pt>
                <c:pt idx="7">
                  <c:v>1.6172982209048097</c:v>
                </c:pt>
              </c:numCache>
            </c:numRef>
          </c:val>
          <c:extLst>
            <c:ext xmlns:c16="http://schemas.microsoft.com/office/drawing/2014/chart" uri="{C3380CC4-5D6E-409C-BE32-E72D297353CC}">
              <c16:uniqueId val="{0000000C-EEDB-4282-A550-D295F26825F7}"/>
            </c:ext>
          </c:extLst>
        </c:ser>
        <c:ser>
          <c:idx val="1"/>
          <c:order val="1"/>
          <c:tx>
            <c:strRef>
              <c:f>Arkusz1!$D$3</c:f>
              <c:strCache>
                <c:ptCount val="1"/>
                <c:pt idx="0">
                  <c:v>2018</c:v>
                </c:pt>
              </c:strCache>
            </c:strRef>
          </c:tx>
          <c:spPr>
            <a:solidFill>
              <a:schemeClr val="bg2"/>
            </a:solidFill>
            <a:ln>
              <a:solidFill>
                <a:schemeClr val="bg1"/>
              </a:solidFill>
            </a:ln>
          </c:spPr>
          <c:invertIfNegative val="0"/>
          <c:dLbls>
            <c:spPr>
              <a:noFill/>
              <a:ln>
                <a:noFill/>
              </a:ln>
              <a:effectLst/>
            </c:spPr>
            <c:txPr>
              <a:bodyPr wrap="square" lIns="38100" tIns="19050" rIns="38100" bIns="19050" anchor="ctr">
                <a:spAutoFit/>
              </a:bodyPr>
              <a:lstStyle/>
              <a:p>
                <a:pPr>
                  <a:defRPr sz="105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Arkusz1!$B$4:$B$11</c:f>
              <c:strCache>
                <c:ptCount val="8"/>
                <c:pt idx="0">
                  <c:v>zastosowanie odnawialnych źródeł energii</c:v>
                </c:pt>
                <c:pt idx="1">
                  <c:v>zmiana systemu ogrzewania</c:v>
                </c:pt>
                <c:pt idx="2">
                  <c:v>termomodernizacja budynku</c:v>
                </c:pt>
                <c:pt idx="3">
                  <c:v>wymiana starego sprzętu na urządzenia energooszczędne</c:v>
                </c:pt>
                <c:pt idx="4">
                  <c:v>zastosowanie energooszczędnego oświetlenia</c:v>
                </c:pt>
                <c:pt idx="5">
                  <c:v>zmiana dostawcy energii</c:v>
                </c:pt>
                <c:pt idx="6">
                  <c:v>inne</c:v>
                </c:pt>
                <c:pt idx="7">
                  <c:v>trudno powiedzieć</c:v>
                </c:pt>
              </c:strCache>
            </c:strRef>
          </c:cat>
          <c:val>
            <c:numRef>
              <c:f>Arkusz1!$D$4:$D$11</c:f>
              <c:numCache>
                <c:formatCode>0</c:formatCode>
                <c:ptCount val="8"/>
                <c:pt idx="0">
                  <c:v>20</c:v>
                </c:pt>
                <c:pt idx="1">
                  <c:v>10</c:v>
                </c:pt>
                <c:pt idx="2">
                  <c:v>31</c:v>
                </c:pt>
                <c:pt idx="3">
                  <c:v>11</c:v>
                </c:pt>
                <c:pt idx="4">
                  <c:v>25</c:v>
                </c:pt>
                <c:pt idx="5">
                  <c:v>3</c:v>
                </c:pt>
              </c:numCache>
            </c:numRef>
          </c:val>
          <c:extLst>
            <c:ext xmlns:c16="http://schemas.microsoft.com/office/drawing/2014/chart" uri="{C3380CC4-5D6E-409C-BE32-E72D297353CC}">
              <c16:uniqueId val="{0000000D-49E5-442B-956E-32F0A8BA43E5}"/>
            </c:ext>
          </c:extLst>
        </c:ser>
        <c:dLbls>
          <c:dLblPos val="outEnd"/>
          <c:showLegendKey val="0"/>
          <c:showVal val="1"/>
          <c:showCatName val="0"/>
          <c:showSerName val="0"/>
          <c:showPercent val="0"/>
          <c:showBubbleSize val="0"/>
        </c:dLbls>
        <c:gapWidth val="152"/>
        <c:axId val="674673424"/>
        <c:axId val="674668328"/>
      </c:barChart>
      <c:catAx>
        <c:axId val="674673424"/>
        <c:scaling>
          <c:orientation val="maxMin"/>
        </c:scaling>
        <c:delete val="1"/>
        <c:axPos val="l"/>
        <c:numFmt formatCode="0.00%" sourceLinked="0"/>
        <c:majorTickMark val="none"/>
        <c:minorTickMark val="none"/>
        <c:tickLblPos val="nextTo"/>
        <c:crossAx val="674668328"/>
        <c:crosses val="autoZero"/>
        <c:auto val="1"/>
        <c:lblAlgn val="ctr"/>
        <c:lblOffset val="100"/>
        <c:noMultiLvlLbl val="0"/>
      </c:catAx>
      <c:valAx>
        <c:axId val="674668328"/>
        <c:scaling>
          <c:orientation val="minMax"/>
        </c:scaling>
        <c:delete val="1"/>
        <c:axPos val="b"/>
        <c:numFmt formatCode="####%" sourceLinked="0"/>
        <c:majorTickMark val="out"/>
        <c:minorTickMark val="none"/>
        <c:tickLblPos val="nextTo"/>
        <c:crossAx val="674673424"/>
        <c:crosses val="max"/>
        <c:crossBetween val="between"/>
      </c:valAx>
    </c:plotArea>
    <c:legend>
      <c:legendPos val="r"/>
      <c:legendEntry>
        <c:idx val="0"/>
        <c:txPr>
          <a:bodyPr/>
          <a:lstStyle/>
          <a:p>
            <a:pPr>
              <a:defRPr sz="1050" b="1"/>
            </a:pPr>
            <a:endParaRPr lang="pl-PL"/>
          </a:p>
        </c:txPr>
      </c:legendEntry>
      <c:layout>
        <c:manualLayout>
          <c:xMode val="edge"/>
          <c:yMode val="edge"/>
          <c:x val="0.47140729483732435"/>
          <c:y val="0.51761322252407338"/>
          <c:w val="0.23330960811964616"/>
          <c:h val="8.5780851920875839E-2"/>
        </c:manualLayout>
      </c:layout>
      <c:overlay val="0"/>
      <c:txPr>
        <a:bodyPr/>
        <a:lstStyle/>
        <a:p>
          <a:pPr>
            <a:defRPr sz="1050"/>
          </a:pPr>
          <a:endParaRPr lang="pl-PL"/>
        </a:p>
      </c:txPr>
    </c:legend>
    <c:plotVisOnly val="1"/>
    <c:dispBlanksAs val="gap"/>
    <c:showDLblsOverMax val="0"/>
  </c:chart>
  <c:txPr>
    <a:bodyPr/>
    <a:lstStyle/>
    <a:p>
      <a:pPr>
        <a:defRPr sz="1800"/>
      </a:pPr>
      <a:endParaRPr lang="pl-PL"/>
    </a:p>
  </c:txPr>
  <c:externalData r:id="rId1">
    <c:autoUpdate val="0"/>
  </c:externalData>
</c:chartSpace>
</file>

<file path=ppt/charts/chart1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015049891"/>
          <c:y val="0.45288255660301602"/>
          <c:w val="0.75629872698460399"/>
          <c:h val="0.45741036067186225"/>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Arkusz1!$A$2:$A$5</c:f>
              <c:numCache>
                <c:formatCode>General</c:formatCode>
                <c:ptCount val="4"/>
                <c:pt idx="0" formatCode="0">
                  <c:v>2020</c:v>
                </c:pt>
                <c:pt idx="1">
                  <c:v>2018</c:v>
                </c:pt>
                <c:pt idx="2">
                  <c:v>2014</c:v>
                </c:pt>
                <c:pt idx="3">
                  <c:v>2013</c:v>
                </c:pt>
              </c:numCache>
            </c:numRef>
          </c:cat>
          <c:val>
            <c:numRef>
              <c:f>Arkusz1!$B$2:$B$5</c:f>
              <c:numCache>
                <c:formatCode>_-* #,##0\ _z_ł_-;\-* #,##0\ _z_ł_-;_-* "-"??\ _z_ł_-;_-@_-</c:formatCode>
                <c:ptCount val="4"/>
                <c:pt idx="0" formatCode="0">
                  <c:v>78.371903254801225</c:v>
                </c:pt>
                <c:pt idx="1">
                  <c:v>20</c:v>
                </c:pt>
                <c:pt idx="2">
                  <c:v>21</c:v>
                </c:pt>
                <c:pt idx="3">
                  <c:v>18</c:v>
                </c:pt>
              </c:numCache>
            </c:numRef>
          </c:val>
          <c:extLst>
            <c:ext xmlns:c16="http://schemas.microsoft.com/office/drawing/2014/chart" uri="{C3380CC4-5D6E-409C-BE32-E72D297353CC}">
              <c16:uniqueId val="{00000000-9527-4996-BB1A-469E97C6BF2F}"/>
            </c:ext>
          </c:extLst>
        </c:ser>
        <c:ser>
          <c:idx val="0"/>
          <c:order val="1"/>
          <c:tx>
            <c:strRef>
              <c:f>Arkusz1!$C$1</c:f>
              <c:strCache>
                <c:ptCount val="1"/>
                <c:pt idx="0">
                  <c:v>nie</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Arkusz1!$A$2:$A$5</c:f>
              <c:numCache>
                <c:formatCode>General</c:formatCode>
                <c:ptCount val="4"/>
                <c:pt idx="0" formatCode="0">
                  <c:v>2020</c:v>
                </c:pt>
                <c:pt idx="1">
                  <c:v>2018</c:v>
                </c:pt>
                <c:pt idx="2">
                  <c:v>2014</c:v>
                </c:pt>
                <c:pt idx="3">
                  <c:v>2013</c:v>
                </c:pt>
              </c:numCache>
            </c:numRef>
          </c:cat>
          <c:val>
            <c:numRef>
              <c:f>Arkusz1!$C$2:$C$5</c:f>
              <c:numCache>
                <c:formatCode>_-* #,##0\ _z_ł_-;\-* #,##0\ _z_ł_-;_-* "-"??\ _z_ł_-;_-@_-</c:formatCode>
                <c:ptCount val="4"/>
                <c:pt idx="0" formatCode="0">
                  <c:v>15.673127504075184</c:v>
                </c:pt>
                <c:pt idx="1">
                  <c:v>48</c:v>
                </c:pt>
                <c:pt idx="2">
                  <c:v>64</c:v>
                </c:pt>
                <c:pt idx="3">
                  <c:v>67</c:v>
                </c:pt>
              </c:numCache>
            </c:numRef>
          </c:val>
          <c:extLst>
            <c:ext xmlns:c16="http://schemas.microsoft.com/office/drawing/2014/chart" uri="{C3380CC4-5D6E-409C-BE32-E72D297353CC}">
              <c16:uniqueId val="{00000001-9527-4996-BB1A-469E97C6BF2F}"/>
            </c:ext>
          </c:extLst>
        </c:ser>
        <c:ser>
          <c:idx val="1"/>
          <c:order val="2"/>
          <c:tx>
            <c:strRef>
              <c:f>Arkusz1!$D$1</c:f>
              <c:strCache>
                <c:ptCount val="1"/>
                <c:pt idx="0">
                  <c:v>trudno powiedzieć</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Arkusz1!$A$2:$A$5</c:f>
              <c:numCache>
                <c:formatCode>General</c:formatCode>
                <c:ptCount val="4"/>
                <c:pt idx="0" formatCode="0">
                  <c:v>2020</c:v>
                </c:pt>
                <c:pt idx="1">
                  <c:v>2018</c:v>
                </c:pt>
                <c:pt idx="2">
                  <c:v>2014</c:v>
                </c:pt>
                <c:pt idx="3">
                  <c:v>2013</c:v>
                </c:pt>
              </c:numCache>
            </c:numRef>
          </c:cat>
          <c:val>
            <c:numRef>
              <c:f>Arkusz1!$D$2:$D$5</c:f>
              <c:numCache>
                <c:formatCode>_-* #,##0\ _z_ł_-;\-* #,##0\ _z_ł_-;_-* "-"??\ _z_ł_-;_-@_-</c:formatCode>
                <c:ptCount val="4"/>
                <c:pt idx="0" formatCode="0">
                  <c:v>5.9549692411234991</c:v>
                </c:pt>
                <c:pt idx="1">
                  <c:v>32</c:v>
                </c:pt>
                <c:pt idx="2">
                  <c:v>15</c:v>
                </c:pt>
                <c:pt idx="3">
                  <c:v>15</c:v>
                </c:pt>
              </c:numCache>
            </c:numRef>
          </c:val>
          <c:extLst>
            <c:ext xmlns:c16="http://schemas.microsoft.com/office/drawing/2014/chart" uri="{C3380CC4-5D6E-409C-BE32-E72D297353CC}">
              <c16:uniqueId val="{00000002-9527-4996-BB1A-469E97C6BF2F}"/>
            </c:ext>
          </c:extLst>
        </c:ser>
        <c:dLbls>
          <c:showLegendKey val="0"/>
          <c:showVal val="1"/>
          <c:showCatName val="0"/>
          <c:showSerName val="0"/>
          <c:showPercent val="0"/>
          <c:showBubbleSize val="0"/>
        </c:dLbls>
        <c:gapWidth val="100"/>
        <c:overlap val="100"/>
        <c:axId val="664913632"/>
        <c:axId val="664914808"/>
      </c:barChart>
      <c:catAx>
        <c:axId val="664913632"/>
        <c:scaling>
          <c:orientation val="maxMin"/>
        </c:scaling>
        <c:delete val="0"/>
        <c:axPos val="l"/>
        <c:numFmt formatCode="0" sourceLinked="1"/>
        <c:majorTickMark val="none"/>
        <c:minorTickMark val="none"/>
        <c:tickLblPos val="nextTo"/>
        <c:spPr>
          <a:ln w="9572">
            <a:noFill/>
          </a:ln>
        </c:spPr>
        <c:txPr>
          <a:bodyPr rot="0" vert="horz"/>
          <a:lstStyle/>
          <a:p>
            <a:pPr>
              <a:defRPr sz="800">
                <a:latin typeface="+mn-lt"/>
              </a:defRPr>
            </a:pPr>
            <a:endParaRPr lang="pl-PL"/>
          </a:p>
        </c:txPr>
        <c:crossAx val="664914808"/>
        <c:crosses val="autoZero"/>
        <c:auto val="1"/>
        <c:lblAlgn val="ctr"/>
        <c:lblOffset val="100"/>
        <c:tickLblSkip val="1"/>
        <c:tickMarkSkip val="1"/>
        <c:noMultiLvlLbl val="0"/>
      </c:catAx>
      <c:valAx>
        <c:axId val="664914808"/>
        <c:scaling>
          <c:orientation val="minMax"/>
        </c:scaling>
        <c:delete val="0"/>
        <c:axPos val="t"/>
        <c:numFmt formatCode="0%" sourceLinked="1"/>
        <c:majorTickMark val="none"/>
        <c:minorTickMark val="none"/>
        <c:tickLblPos val="none"/>
        <c:spPr>
          <a:ln w="9572">
            <a:noFill/>
          </a:ln>
        </c:spPr>
        <c:crossAx val="66491363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1964-4AEE-9A66-43F2A7B035D4}"/>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1964-4AEE-9A66-43F2A7B035D4}"/>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1964-4AEE-9A66-43F2A7B035D4}"/>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1964-4AEE-9A66-43F2A7B035D4}"/>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1964-4AEE-9A66-43F2A7B035D4}"/>
              </c:ext>
            </c:extLst>
          </c:dPt>
          <c:dLbls>
            <c:dLbl>
              <c:idx val="0"/>
              <c:layout>
                <c:manualLayout>
                  <c:x val="5.1349999641365086E-4"/>
                  <c:y val="1.39113148534893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964-4AEE-9A66-43F2A7B035D4}"/>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964-4AEE-9A66-43F2A7B035D4}"/>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964-4AEE-9A66-43F2A7B035D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General</c:formatCode>
                <c:ptCount val="3"/>
              </c:numCache>
            </c:numRef>
          </c:val>
          <c:extLst>
            <c:ext xmlns:c16="http://schemas.microsoft.com/office/drawing/2014/chart" uri="{C3380CC4-5D6E-409C-BE32-E72D297353CC}">
              <c16:uniqueId val="{0000000A-1964-4AEE-9A66-43F2A7B035D4}"/>
            </c:ext>
          </c:extLst>
        </c:ser>
        <c:dLbls>
          <c:showLegendKey val="0"/>
          <c:showVal val="1"/>
          <c:showCatName val="0"/>
          <c:showSerName val="0"/>
          <c:showPercent val="0"/>
          <c:showBubbleSize val="0"/>
          <c:showLeaderLines val="1"/>
        </c:dLbls>
        <c:firstSliceAng val="0"/>
        <c:holeSize val="63"/>
      </c:doughnutChart>
      <c:spPr>
        <a:noFill/>
        <a:ln>
          <a:noFill/>
        </a:ln>
        <a:effectLst/>
      </c:spPr>
    </c:plotArea>
    <c:legend>
      <c:legendPos val="t"/>
      <c:layout>
        <c:manualLayout>
          <c:xMode val="edge"/>
          <c:yMode val="edge"/>
          <c:x val="0"/>
          <c:y val="0.24241344535676451"/>
          <c:w val="1"/>
          <c:h val="0.75518787042015145"/>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66D8-46C1-82D2-5B760C8B34E8}"/>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66D8-46C1-82D2-5B760C8B34E8}"/>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66D8-46C1-82D2-5B760C8B34E8}"/>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66D8-46C1-82D2-5B760C8B34E8}"/>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66D8-46C1-82D2-5B760C8B34E8}"/>
              </c:ext>
            </c:extLst>
          </c:dPt>
          <c:dLbls>
            <c:dLbl>
              <c:idx val="0"/>
              <c:layout>
                <c:manualLayout>
                  <c:x val="1.2935309433467681E-2"/>
                  <c:y val="-1.59486080162137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6D8-46C1-82D2-5B760C8B34E8}"/>
                </c:ext>
              </c:extLst>
            </c:dLbl>
            <c:dLbl>
              <c:idx val="2"/>
              <c:layout>
                <c:manualLayout>
                  <c:x val="4.1406031456846766E-3"/>
                  <c:y val="-1.7107049855334376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6D8-46C1-82D2-5B760C8B34E8}"/>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6D8-46C1-82D2-5B760C8B34E8}"/>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6D8-46C1-82D2-5B760C8B34E8}"/>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###0%</c:formatCode>
                <c:ptCount val="3"/>
                <c:pt idx="0">
                  <c:v>0.78371903254801223</c:v>
                </c:pt>
                <c:pt idx="1">
                  <c:v>0.15673127504075185</c:v>
                </c:pt>
                <c:pt idx="2">
                  <c:v>5.9549692411234992E-2</c:v>
                </c:pt>
              </c:numCache>
            </c:numRef>
          </c:val>
          <c:extLst>
            <c:ext xmlns:c16="http://schemas.microsoft.com/office/drawing/2014/chart" uri="{C3380CC4-5D6E-409C-BE32-E72D297353CC}">
              <c16:uniqueId val="{0000000A-66D8-46C1-82D2-5B760C8B34E8}"/>
            </c:ext>
          </c:extLst>
        </c:ser>
        <c:dLbls>
          <c:showLegendKey val="0"/>
          <c:showVal val="1"/>
          <c:showCatName val="0"/>
          <c:showSerName val="0"/>
          <c:showPercent val="0"/>
          <c:showBubbleSize val="0"/>
          <c:showLeaderLines val="1"/>
        </c:dLbls>
        <c:firstSliceAng val="0"/>
        <c:holeSize val="63"/>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76137957453644"/>
          <c:y val="0.21227336860961921"/>
          <c:w val="0.60681198910081746"/>
          <c:h val="0.69436434040568284"/>
        </c:manualLayout>
      </c:layout>
      <c:barChart>
        <c:barDir val="bar"/>
        <c:grouping val="percentStacked"/>
        <c:varyColors val="0"/>
        <c:ser>
          <c:idx val="8"/>
          <c:order val="0"/>
          <c:tx>
            <c:strRef>
              <c:f>Arkusz1!$B$1</c:f>
              <c:strCache>
                <c:ptCount val="1"/>
                <c:pt idx="0">
                  <c:v>Kolumna1</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1500 zł</c:v>
                </c:pt>
                <c:pt idx="1">
                  <c:v>1501-2500 zł</c:v>
                </c:pt>
                <c:pt idx="2">
                  <c:v>Powyżej 2500 zł</c:v>
                </c:pt>
              </c:strCache>
            </c:strRef>
          </c:cat>
          <c:val>
            <c:numRef>
              <c:f>Arkusz1!$B$2:$B$4</c:f>
              <c:numCache>
                <c:formatCode>0</c:formatCode>
                <c:ptCount val="3"/>
                <c:pt idx="0">
                  <c:v>72.793429324303276</c:v>
                </c:pt>
                <c:pt idx="1">
                  <c:v>80.747196434349661</c:v>
                </c:pt>
                <c:pt idx="2">
                  <c:v>82.796178794282028</c:v>
                </c:pt>
              </c:numCache>
            </c:numRef>
          </c:val>
          <c:extLst>
            <c:ext xmlns:c16="http://schemas.microsoft.com/office/drawing/2014/chart" uri="{C3380CC4-5D6E-409C-BE32-E72D297353CC}">
              <c16:uniqueId val="{00000000-9E29-453F-973D-5BC9BA2BC203}"/>
            </c:ext>
          </c:extLst>
        </c:ser>
        <c:ser>
          <c:idx val="0"/>
          <c:order val="1"/>
          <c:tx>
            <c:strRef>
              <c:f>Arkusz1!$C$1</c:f>
              <c:strCache>
                <c:ptCount val="1"/>
                <c:pt idx="0">
                  <c:v>Kolumna2</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1500 zł</c:v>
                </c:pt>
                <c:pt idx="1">
                  <c:v>1501-2500 zł</c:v>
                </c:pt>
                <c:pt idx="2">
                  <c:v>Powyżej 2500 zł</c:v>
                </c:pt>
              </c:strCache>
            </c:strRef>
          </c:cat>
          <c:val>
            <c:numRef>
              <c:f>Arkusz1!$C$2:$C$4</c:f>
              <c:numCache>
                <c:formatCode>0</c:formatCode>
                <c:ptCount val="3"/>
                <c:pt idx="0">
                  <c:v>20.283507726761322</c:v>
                </c:pt>
                <c:pt idx="1">
                  <c:v>12.198269549492709</c:v>
                </c:pt>
                <c:pt idx="2">
                  <c:v>13.588899052708125</c:v>
                </c:pt>
              </c:numCache>
            </c:numRef>
          </c:val>
          <c:extLst>
            <c:ext xmlns:c16="http://schemas.microsoft.com/office/drawing/2014/chart" uri="{C3380CC4-5D6E-409C-BE32-E72D297353CC}">
              <c16:uniqueId val="{00000001-9E29-453F-973D-5BC9BA2BC203}"/>
            </c:ext>
          </c:extLst>
        </c:ser>
        <c:ser>
          <c:idx val="1"/>
          <c:order val="2"/>
          <c:tx>
            <c:strRef>
              <c:f>Arkusz1!$D$1</c:f>
              <c:strCache>
                <c:ptCount val="1"/>
                <c:pt idx="0">
                  <c:v>Kolumna3</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1500 zł</c:v>
                </c:pt>
                <c:pt idx="1">
                  <c:v>1501-2500 zł</c:v>
                </c:pt>
                <c:pt idx="2">
                  <c:v>Powyżej 2500 zł</c:v>
                </c:pt>
              </c:strCache>
            </c:strRef>
          </c:cat>
          <c:val>
            <c:numRef>
              <c:f>Arkusz1!$D$2:$D$4</c:f>
              <c:numCache>
                <c:formatCode>0</c:formatCode>
                <c:ptCount val="3"/>
                <c:pt idx="0">
                  <c:v>6.9230629489353737</c:v>
                </c:pt>
                <c:pt idx="1">
                  <c:v>7.0545340161577448</c:v>
                </c:pt>
                <c:pt idx="2">
                  <c:v>3.6149221530098523</c:v>
                </c:pt>
              </c:numCache>
            </c:numRef>
          </c:val>
          <c:extLst>
            <c:ext xmlns:c16="http://schemas.microsoft.com/office/drawing/2014/chart" uri="{C3380CC4-5D6E-409C-BE32-E72D297353CC}">
              <c16:uniqueId val="{00000002-9E29-453F-973D-5BC9BA2BC203}"/>
            </c:ext>
          </c:extLst>
        </c:ser>
        <c:dLbls>
          <c:showLegendKey val="0"/>
          <c:showVal val="1"/>
          <c:showCatName val="0"/>
          <c:showSerName val="0"/>
          <c:showPercent val="0"/>
          <c:showBubbleSize val="0"/>
        </c:dLbls>
        <c:gapWidth val="134"/>
        <c:overlap val="100"/>
        <c:axId val="664916768"/>
        <c:axId val="664917160"/>
      </c:barChart>
      <c:catAx>
        <c:axId val="664916768"/>
        <c:scaling>
          <c:orientation val="maxMin"/>
        </c:scaling>
        <c:delete val="0"/>
        <c:axPos val="l"/>
        <c:numFmt formatCode="General" sourceLinked="1"/>
        <c:majorTickMark val="out"/>
        <c:minorTickMark val="none"/>
        <c:tickLblPos val="nextTo"/>
        <c:spPr>
          <a:noFill/>
          <a:ln>
            <a:noFill/>
          </a:ln>
        </c:spPr>
        <c:txPr>
          <a:bodyPr/>
          <a:lstStyle/>
          <a:p>
            <a:pPr>
              <a:defRPr sz="900">
                <a:latin typeface="Calibri" panose="020F0502020204030204" pitchFamily="34" charset="0"/>
                <a:cs typeface="Calibri" panose="020F0502020204030204" pitchFamily="34" charset="0"/>
              </a:defRPr>
            </a:pPr>
            <a:endParaRPr lang="pl-PL"/>
          </a:p>
        </c:txPr>
        <c:crossAx val="664917160"/>
        <c:crosses val="autoZero"/>
        <c:auto val="1"/>
        <c:lblAlgn val="ctr"/>
        <c:lblOffset val="100"/>
        <c:tickLblSkip val="1"/>
        <c:tickMarkSkip val="1"/>
        <c:noMultiLvlLbl val="0"/>
      </c:catAx>
      <c:valAx>
        <c:axId val="664917160"/>
        <c:scaling>
          <c:orientation val="minMax"/>
        </c:scaling>
        <c:delete val="0"/>
        <c:axPos val="t"/>
        <c:numFmt formatCode="0%" sourceLinked="1"/>
        <c:majorTickMark val="none"/>
        <c:minorTickMark val="none"/>
        <c:tickLblPos val="none"/>
        <c:spPr>
          <a:ln w="9572">
            <a:noFill/>
          </a:ln>
        </c:spPr>
        <c:crossAx val="664916768"/>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6C6B-4F62-A235-7FB8C9661171}"/>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6C6B-4F62-A235-7FB8C9661171}"/>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6C6B-4F62-A235-7FB8C9661171}"/>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6C6B-4F62-A235-7FB8C9661171}"/>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6C6B-4F62-A235-7FB8C9661171}"/>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9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6C6B-4F62-A235-7FB8C9661171}"/>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8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Arkusz1!$A$3:$A$3</c:f>
              <c:strCache>
                <c:ptCount val="1"/>
                <c:pt idx="0">
                  <c:v>ochrona środowiska</c:v>
                </c:pt>
              </c:strCache>
            </c:strRef>
          </c:cat>
          <c:val>
            <c:numRef>
              <c:f>Arkusz1!$B$3:$B$3</c:f>
              <c:numCache>
                <c:formatCode>0</c:formatCode>
                <c:ptCount val="1"/>
                <c:pt idx="0">
                  <c:v>52.384109070050044</c:v>
                </c:pt>
              </c:numCache>
            </c:numRef>
          </c:val>
          <c:extLst>
            <c:ext xmlns:c16="http://schemas.microsoft.com/office/drawing/2014/chart" uri="{C3380CC4-5D6E-409C-BE32-E72D297353CC}">
              <c16:uniqueId val="{0000000A-6C6B-4F62-A235-7FB8C9661171}"/>
            </c:ext>
          </c:extLst>
        </c:ser>
        <c:ser>
          <c:idx val="1"/>
          <c:order val="1"/>
          <c:spPr>
            <a:solidFill>
              <a:srgbClr val="DEDED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Arkusz1!$A$3:$A$3</c:f>
              <c:strCache>
                <c:ptCount val="1"/>
                <c:pt idx="0">
                  <c:v>ochrona środowiska</c:v>
                </c:pt>
              </c:strCache>
            </c:strRef>
          </c:cat>
          <c:val>
            <c:numRef>
              <c:f>Arkusz1!$C$3:$C$3</c:f>
              <c:numCache>
                <c:formatCode>0</c:formatCode>
                <c:ptCount val="1"/>
                <c:pt idx="0">
                  <c:v>19.913184578401065</c:v>
                </c:pt>
              </c:numCache>
            </c:numRef>
          </c:val>
          <c:extLst>
            <c:ext xmlns:c16="http://schemas.microsoft.com/office/drawing/2014/chart" uri="{C3380CC4-5D6E-409C-BE32-E72D297353CC}">
              <c16:uniqueId val="{0000000B-6C6B-4F62-A235-7FB8C9661171}"/>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Arkusz1!$A$3:$A$3</c:f>
              <c:strCache>
                <c:ptCount val="1"/>
                <c:pt idx="0">
                  <c:v>ochrona środowiska</c:v>
                </c:pt>
              </c:strCache>
            </c:strRef>
          </c:cat>
          <c:val>
            <c:numRef>
              <c:f>Arkusz1!$D$3:$D$3</c:f>
              <c:numCache>
                <c:formatCode>0</c:formatCode>
                <c:ptCount val="1"/>
                <c:pt idx="0">
                  <c:v>41.079177893612595</c:v>
                </c:pt>
              </c:numCache>
            </c:numRef>
          </c:val>
          <c:extLst>
            <c:ext xmlns:c16="http://schemas.microsoft.com/office/drawing/2014/chart" uri="{C3380CC4-5D6E-409C-BE32-E72D297353CC}">
              <c16:uniqueId val="{0000000C-6C6B-4F62-A235-7FB8C9661171}"/>
            </c:ext>
          </c:extLst>
        </c:ser>
        <c:ser>
          <c:idx val="3"/>
          <c:order val="3"/>
          <c:spPr>
            <a:solidFill>
              <a:srgbClr val="42BEBD"/>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Arkusz1!$A$3:$A$3</c:f>
              <c:strCache>
                <c:ptCount val="1"/>
                <c:pt idx="0">
                  <c:v>ochrona środowiska</c:v>
                </c:pt>
              </c:strCache>
            </c:strRef>
          </c:cat>
          <c:val>
            <c:numRef>
              <c:f>Arkusz1!$E$3:$E$3</c:f>
              <c:numCache>
                <c:formatCode>0</c:formatCode>
                <c:ptCount val="1"/>
                <c:pt idx="0">
                  <c:v>48.31645088640947</c:v>
                </c:pt>
              </c:numCache>
            </c:numRef>
          </c:val>
          <c:extLst>
            <c:ext xmlns:c16="http://schemas.microsoft.com/office/drawing/2014/chart" uri="{C3380CC4-5D6E-409C-BE32-E72D297353CC}">
              <c16:uniqueId val="{0000000D-6C6B-4F62-A235-7FB8C9661171}"/>
            </c:ext>
          </c:extLst>
        </c:ser>
        <c:ser>
          <c:idx val="4"/>
          <c:order val="4"/>
          <c:spPr>
            <a:solidFill>
              <a:srgbClr val="215F5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Arkusz1!$A$3:$A$3</c:f>
              <c:strCache>
                <c:ptCount val="1"/>
                <c:pt idx="0">
                  <c:v>ochrona środowiska</c:v>
                </c:pt>
              </c:strCache>
            </c:strRef>
          </c:cat>
          <c:val>
            <c:numRef>
              <c:f>Arkusz1!$F$3:$F$3</c:f>
              <c:numCache>
                <c:formatCode>0</c:formatCode>
                <c:ptCount val="1"/>
                <c:pt idx="0">
                  <c:v>60.239648457046698</c:v>
                </c:pt>
              </c:numCache>
            </c:numRef>
          </c:val>
          <c:extLst>
            <c:ext xmlns:c16="http://schemas.microsoft.com/office/drawing/2014/chart" uri="{C3380CC4-5D6E-409C-BE32-E72D297353CC}">
              <c16:uniqueId val="{0000000E-6C6B-4F62-A235-7FB8C9661171}"/>
            </c:ext>
          </c:extLst>
        </c:ser>
        <c:dLbls>
          <c:showLegendKey val="0"/>
          <c:showVal val="1"/>
          <c:showCatName val="0"/>
          <c:showSerName val="0"/>
          <c:showPercent val="0"/>
          <c:showBubbleSize val="0"/>
        </c:dLbls>
        <c:gapWidth val="100"/>
        <c:overlap val="-10"/>
        <c:axId val="476042176"/>
        <c:axId val="476042960"/>
      </c:barChart>
      <c:catAx>
        <c:axId val="476042176"/>
        <c:scaling>
          <c:orientation val="minMax"/>
        </c:scaling>
        <c:delete val="1"/>
        <c:axPos val="b"/>
        <c:numFmt formatCode="General" sourceLinked="1"/>
        <c:majorTickMark val="out"/>
        <c:minorTickMark val="none"/>
        <c:tickLblPos val="nextTo"/>
        <c:crossAx val="476042960"/>
        <c:crosses val="autoZero"/>
        <c:auto val="1"/>
        <c:lblAlgn val="ctr"/>
        <c:lblOffset val="100"/>
        <c:noMultiLvlLbl val="0"/>
      </c:catAx>
      <c:valAx>
        <c:axId val="476042960"/>
        <c:scaling>
          <c:orientation val="minMax"/>
          <c:min val="0"/>
        </c:scaling>
        <c:delete val="1"/>
        <c:axPos val="l"/>
        <c:numFmt formatCode="0" sourceLinked="1"/>
        <c:majorTickMark val="out"/>
        <c:minorTickMark val="none"/>
        <c:tickLblPos val="nextTo"/>
        <c:crossAx val="47604217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38141424748731"/>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chemeClr val="accent1"/>
              </a:solidFill>
              <a:ln w="6350">
                <a:solidFill>
                  <a:schemeClr val="bg1"/>
                </a:solidFill>
              </a:ln>
              <a:effectLst/>
            </c:spPr>
            <c:extLst>
              <c:ext xmlns:c16="http://schemas.microsoft.com/office/drawing/2014/chart" uri="{C3380CC4-5D6E-409C-BE32-E72D297353CC}">
                <c16:uniqueId val="{00000001-3245-4BB7-9A3D-179A49811659}"/>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3245-4BB7-9A3D-179A49811659}"/>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3245-4BB7-9A3D-179A49811659}"/>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3245-4BB7-9A3D-179A49811659}"/>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3245-4BB7-9A3D-179A49811659}"/>
              </c:ext>
            </c:extLst>
          </c:dPt>
          <c:dPt>
            <c:idx val="5"/>
            <c:bubble3D val="0"/>
            <c:spPr>
              <a:solidFill>
                <a:srgbClr val="CC9900"/>
              </a:solidFill>
              <a:ln w="6350">
                <a:solidFill>
                  <a:schemeClr val="bg1"/>
                </a:solidFill>
              </a:ln>
              <a:effectLst/>
            </c:spPr>
            <c:extLst>
              <c:ext xmlns:c16="http://schemas.microsoft.com/office/drawing/2014/chart" uri="{C3380CC4-5D6E-409C-BE32-E72D297353CC}">
                <c16:uniqueId val="{0000000B-3245-4BB7-9A3D-179A49811659}"/>
              </c:ext>
            </c:extLst>
          </c:dPt>
          <c:dPt>
            <c:idx val="6"/>
            <c:bubble3D val="0"/>
            <c:spPr>
              <a:solidFill>
                <a:schemeClr val="accent5"/>
              </a:solidFill>
              <a:ln w="6350">
                <a:solidFill>
                  <a:schemeClr val="bg1"/>
                </a:solidFill>
              </a:ln>
              <a:effectLst/>
            </c:spPr>
            <c:extLst>
              <c:ext xmlns:c16="http://schemas.microsoft.com/office/drawing/2014/chart" uri="{C3380CC4-5D6E-409C-BE32-E72D297353CC}">
                <c16:uniqueId val="{0000000D-3245-4BB7-9A3D-179A49811659}"/>
              </c:ext>
            </c:extLst>
          </c:dPt>
          <c:dPt>
            <c:idx val="7"/>
            <c:bubble3D val="0"/>
            <c:spPr>
              <a:solidFill>
                <a:schemeClr val="accent6"/>
              </a:solidFill>
              <a:ln w="6350">
                <a:solidFill>
                  <a:schemeClr val="bg1"/>
                </a:solidFill>
              </a:ln>
            </c:spPr>
            <c:extLst>
              <c:ext xmlns:c16="http://schemas.microsoft.com/office/drawing/2014/chart" uri="{C3380CC4-5D6E-409C-BE32-E72D297353CC}">
                <c16:uniqueId val="{0000000F-3245-4BB7-9A3D-179A49811659}"/>
              </c:ext>
            </c:extLst>
          </c:dPt>
          <c:dPt>
            <c:idx val="8"/>
            <c:bubble3D val="0"/>
            <c:spPr>
              <a:solidFill>
                <a:schemeClr val="tx1"/>
              </a:solidFill>
              <a:ln w="6350">
                <a:solidFill>
                  <a:schemeClr val="bg1"/>
                </a:solidFill>
              </a:ln>
            </c:spPr>
            <c:extLst>
              <c:ext xmlns:c16="http://schemas.microsoft.com/office/drawing/2014/chart" uri="{C3380CC4-5D6E-409C-BE32-E72D297353CC}">
                <c16:uniqueId val="{00000011-3245-4BB7-9A3D-179A49811659}"/>
              </c:ext>
            </c:extLst>
          </c:dPt>
          <c:dLbls>
            <c:dLbl>
              <c:idx val="0"/>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1-3245-4BB7-9A3D-179A49811659}"/>
                </c:ext>
              </c:extLst>
            </c:dLbl>
            <c:dLbl>
              <c:idx val="1"/>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3-3245-4BB7-9A3D-179A49811659}"/>
                </c:ext>
              </c:extLst>
            </c:dLbl>
            <c:dLbl>
              <c:idx val="2"/>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5-3245-4BB7-9A3D-179A49811659}"/>
                </c:ext>
              </c:extLst>
            </c:dLbl>
            <c:dLbl>
              <c:idx val="3"/>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7-3245-4BB7-9A3D-179A49811659}"/>
                </c:ext>
              </c:extLst>
            </c:dLbl>
            <c:dLbl>
              <c:idx val="4"/>
              <c:layout>
                <c:manualLayout>
                  <c:x val="0"/>
                  <c:y val="-4.4097707092844211E-2"/>
                </c:manualLayout>
              </c:layout>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245-4BB7-9A3D-179A49811659}"/>
                </c:ext>
              </c:extLst>
            </c:dLbl>
            <c:spPr>
              <a:noFill/>
              <a:ln>
                <a:noFill/>
              </a:ln>
              <a:effectLst/>
            </c:sp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6"/>
                <c:pt idx="0">
                  <c:v>północny</c:v>
                </c:pt>
                <c:pt idx="1">
                  <c:v>wschodni</c:v>
                </c:pt>
                <c:pt idx="2">
                  <c:v>północno - zachodni</c:v>
                </c:pt>
                <c:pt idx="3">
                  <c:v>południowo - zachodni</c:v>
                </c:pt>
                <c:pt idx="4">
                  <c:v>centralny</c:v>
                </c:pt>
                <c:pt idx="5">
                  <c:v>południowy</c:v>
                </c:pt>
              </c:strCache>
            </c:strRef>
          </c:cat>
          <c:val>
            <c:numRef>
              <c:f>Arkusz1!$B$2:$B$7</c:f>
              <c:numCache>
                <c:formatCode>General</c:formatCode>
                <c:ptCount val="6"/>
              </c:numCache>
            </c:numRef>
          </c:val>
          <c:extLst>
            <c:ext xmlns:c16="http://schemas.microsoft.com/office/drawing/2014/chart" uri="{C3380CC4-5D6E-409C-BE32-E72D297353CC}">
              <c16:uniqueId val="{00000012-3245-4BB7-9A3D-179A49811659}"/>
            </c:ext>
          </c:extLst>
        </c:ser>
        <c:dLbls>
          <c:showLegendKey val="0"/>
          <c:showVal val="1"/>
          <c:showCatName val="0"/>
          <c:showSerName val="0"/>
          <c:showPercent val="0"/>
          <c:showBubbleSize val="0"/>
          <c:showLeaderLines val="1"/>
        </c:dLbls>
        <c:firstSliceAng val="0"/>
        <c:holeSize val="55"/>
      </c:doughnutChart>
      <c:spPr>
        <a:noFill/>
        <a:ln w="25400">
          <a:noFill/>
        </a:ln>
        <a:effectLst/>
      </c:spPr>
    </c:plotArea>
    <c:legend>
      <c:legendPos val="r"/>
      <c:layout>
        <c:manualLayout>
          <c:xMode val="edge"/>
          <c:yMode val="edge"/>
          <c:x val="0"/>
          <c:y val="4.0863173125876444E-2"/>
          <c:w val="0.52330684561397611"/>
          <c:h val="0.6535019835067174"/>
        </c:manualLayout>
      </c:layout>
      <c:overlay val="0"/>
      <c:txPr>
        <a:bodyPr/>
        <a:lstStyle/>
        <a:p>
          <a:pPr>
            <a:defRPr lang="en-US" sz="1000" b="0" i="0" u="none" strike="noStrike" kern="1200" baseline="0">
              <a:solidFill>
                <a:schemeClr val="tx1"/>
              </a:solidFill>
              <a:latin typeface="+mn-lt"/>
              <a:ea typeface="+mn-ea"/>
              <a:cs typeface="+mn-cs"/>
            </a:defRPr>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2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1964-4AEE-9A66-43F2A7B035D4}"/>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1964-4AEE-9A66-43F2A7B035D4}"/>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1964-4AEE-9A66-43F2A7B035D4}"/>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1964-4AEE-9A66-43F2A7B035D4}"/>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1964-4AEE-9A66-43F2A7B035D4}"/>
              </c:ext>
            </c:extLst>
          </c:dPt>
          <c:dLbls>
            <c:dLbl>
              <c:idx val="0"/>
              <c:layout>
                <c:manualLayout>
                  <c:x val="5.1349999641365086E-4"/>
                  <c:y val="1.39113148534893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964-4AEE-9A66-43F2A7B035D4}"/>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964-4AEE-9A66-43F2A7B035D4}"/>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964-4AEE-9A66-43F2A7B035D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General</c:formatCode>
                <c:ptCount val="3"/>
              </c:numCache>
            </c:numRef>
          </c:val>
          <c:extLst>
            <c:ext xmlns:c16="http://schemas.microsoft.com/office/drawing/2014/chart" uri="{C3380CC4-5D6E-409C-BE32-E72D297353CC}">
              <c16:uniqueId val="{0000000A-1964-4AEE-9A66-43F2A7B035D4}"/>
            </c:ext>
          </c:extLst>
        </c:ser>
        <c:dLbls>
          <c:showLegendKey val="0"/>
          <c:showVal val="1"/>
          <c:showCatName val="0"/>
          <c:showSerName val="0"/>
          <c:showPercent val="0"/>
          <c:showBubbleSize val="0"/>
          <c:showLeaderLines val="1"/>
        </c:dLbls>
        <c:firstSliceAng val="0"/>
        <c:holeSize val="63"/>
      </c:doughnutChart>
      <c:spPr>
        <a:noFill/>
        <a:ln>
          <a:noFill/>
        </a:ln>
        <a:effectLst/>
      </c:spPr>
    </c:plotArea>
    <c:legend>
      <c:legendPos val="t"/>
      <c:legendEntry>
        <c:idx val="1"/>
        <c:delete val="1"/>
      </c:legendEntry>
      <c:legendEntry>
        <c:idx val="2"/>
        <c:delete val="1"/>
      </c:legendEntry>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2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66D8-46C1-82D2-5B760C8B34E8}"/>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66D8-46C1-82D2-5B760C8B34E8}"/>
              </c:ext>
            </c:extLst>
          </c:dPt>
          <c:dPt>
            <c:idx val="2"/>
            <c:bubble3D val="0"/>
            <c:spPr>
              <a:solidFill>
                <a:srgbClr val="DEDEDE"/>
              </a:solidFill>
              <a:ln w="19050">
                <a:solidFill>
                  <a:schemeClr val="bg1"/>
                </a:solidFill>
              </a:ln>
              <a:effectLst/>
            </c:spPr>
            <c:extLst>
              <c:ext xmlns:c16="http://schemas.microsoft.com/office/drawing/2014/chart" uri="{C3380CC4-5D6E-409C-BE32-E72D297353CC}">
                <c16:uniqueId val="{00000005-66D8-46C1-82D2-5B760C8B34E8}"/>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66D8-46C1-82D2-5B760C8B34E8}"/>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66D8-46C1-82D2-5B760C8B34E8}"/>
              </c:ext>
            </c:extLst>
          </c:dPt>
          <c:dLbls>
            <c:dLbl>
              <c:idx val="0"/>
              <c:layout>
                <c:manualLayout>
                  <c:x val="1.2935309433467681E-2"/>
                  <c:y val="-1.59486080162137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6D8-46C1-82D2-5B760C8B34E8}"/>
                </c:ext>
              </c:extLst>
            </c:dLbl>
            <c:dLbl>
              <c:idx val="1"/>
              <c:delete val="1"/>
              <c:extLst>
                <c:ext xmlns:c15="http://schemas.microsoft.com/office/drawing/2012/chart" uri="{CE6537A1-D6FC-4f65-9D91-7224C49458BB}"/>
                <c:ext xmlns:c16="http://schemas.microsoft.com/office/drawing/2014/chart" uri="{C3380CC4-5D6E-409C-BE32-E72D297353CC}">
                  <c16:uniqueId val="{00000003-66D8-46C1-82D2-5B760C8B34E8}"/>
                </c:ext>
              </c:extLst>
            </c:dLbl>
            <c:dLbl>
              <c:idx val="2"/>
              <c:delete val="1"/>
              <c:extLst>
                <c:ext xmlns:c15="http://schemas.microsoft.com/office/drawing/2012/chart" uri="{CE6537A1-D6FC-4f65-9D91-7224C49458BB}"/>
                <c:ext xmlns:c16="http://schemas.microsoft.com/office/drawing/2014/chart" uri="{C3380CC4-5D6E-409C-BE32-E72D297353CC}">
                  <c16:uniqueId val="{00000005-66D8-46C1-82D2-5B760C8B34E8}"/>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6D8-46C1-82D2-5B760C8B34E8}"/>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6D8-46C1-82D2-5B760C8B34E8}"/>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###0%</c:formatCode>
                <c:ptCount val="3"/>
                <c:pt idx="0">
                  <c:v>0.78371903254801223</c:v>
                </c:pt>
                <c:pt idx="1">
                  <c:v>0.15673127504075185</c:v>
                </c:pt>
                <c:pt idx="2">
                  <c:v>5.9549692411234992E-2</c:v>
                </c:pt>
              </c:numCache>
            </c:numRef>
          </c:val>
          <c:extLst>
            <c:ext xmlns:c16="http://schemas.microsoft.com/office/drawing/2014/chart" uri="{C3380CC4-5D6E-409C-BE32-E72D297353CC}">
              <c16:uniqueId val="{0000000A-66D8-46C1-82D2-5B760C8B34E8}"/>
            </c:ext>
          </c:extLst>
        </c:ser>
        <c:dLbls>
          <c:showLegendKey val="0"/>
          <c:showVal val="1"/>
          <c:showCatName val="0"/>
          <c:showSerName val="0"/>
          <c:showPercent val="0"/>
          <c:showBubbleSize val="0"/>
          <c:showLeaderLines val="1"/>
        </c:dLbls>
        <c:firstSliceAng val="0"/>
        <c:holeSize val="63"/>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2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360730426434636E-2"/>
          <c:y val="5.5877221814871939E-2"/>
          <c:w val="0.96001007760797052"/>
          <c:h val="0.90844451186793973"/>
        </c:manualLayout>
      </c:layout>
      <c:barChart>
        <c:barDir val="bar"/>
        <c:grouping val="clustered"/>
        <c:varyColors val="0"/>
        <c:ser>
          <c:idx val="0"/>
          <c:order val="0"/>
          <c:tx>
            <c:strRef>
              <c:f>Arkusz1!$C$3</c:f>
              <c:strCache>
                <c:ptCount val="1"/>
                <c:pt idx="0">
                  <c:v>2020</c:v>
                </c:pt>
              </c:strCache>
            </c:strRef>
          </c:tx>
          <c:spPr>
            <a:solidFill>
              <a:schemeClr val="tx2"/>
            </a:solidFill>
            <a:ln w="3175">
              <a:solidFill>
                <a:schemeClr val="bg1"/>
              </a:solidFill>
            </a:ln>
            <a:effectLst/>
          </c:spPr>
          <c:invertIfNegative val="0"/>
          <c:dPt>
            <c:idx val="0"/>
            <c:invertIfNegative val="0"/>
            <c:bubble3D val="0"/>
            <c:extLst>
              <c:ext xmlns:c16="http://schemas.microsoft.com/office/drawing/2014/chart" uri="{C3380CC4-5D6E-409C-BE32-E72D297353CC}">
                <c16:uniqueId val="{00000000-750D-4BC9-BEF7-B4CADC3B63B3}"/>
              </c:ext>
            </c:extLst>
          </c:dPt>
          <c:dPt>
            <c:idx val="1"/>
            <c:invertIfNegative val="0"/>
            <c:bubble3D val="0"/>
            <c:extLst>
              <c:ext xmlns:c16="http://schemas.microsoft.com/office/drawing/2014/chart" uri="{C3380CC4-5D6E-409C-BE32-E72D297353CC}">
                <c16:uniqueId val="{00000001-750D-4BC9-BEF7-B4CADC3B63B3}"/>
              </c:ext>
            </c:extLst>
          </c:dPt>
          <c:dPt>
            <c:idx val="2"/>
            <c:invertIfNegative val="0"/>
            <c:bubble3D val="0"/>
            <c:extLst>
              <c:ext xmlns:c16="http://schemas.microsoft.com/office/drawing/2014/chart" uri="{C3380CC4-5D6E-409C-BE32-E72D297353CC}">
                <c16:uniqueId val="{00000002-750D-4BC9-BEF7-B4CADC3B63B3}"/>
              </c:ext>
            </c:extLst>
          </c:dPt>
          <c:dPt>
            <c:idx val="4"/>
            <c:invertIfNegative val="0"/>
            <c:bubble3D val="0"/>
            <c:extLst>
              <c:ext xmlns:c16="http://schemas.microsoft.com/office/drawing/2014/chart" uri="{C3380CC4-5D6E-409C-BE32-E72D297353CC}">
                <c16:uniqueId val="{00000003-750D-4BC9-BEF7-B4CADC3B63B3}"/>
              </c:ext>
            </c:extLst>
          </c:dPt>
          <c:dPt>
            <c:idx val="5"/>
            <c:invertIfNegative val="0"/>
            <c:bubble3D val="0"/>
            <c:extLst>
              <c:ext xmlns:c16="http://schemas.microsoft.com/office/drawing/2014/chart" uri="{C3380CC4-5D6E-409C-BE32-E72D297353CC}">
                <c16:uniqueId val="{00000004-750D-4BC9-BEF7-B4CADC3B63B3}"/>
              </c:ext>
            </c:extLst>
          </c:dPt>
          <c:dPt>
            <c:idx val="6"/>
            <c:invertIfNegative val="0"/>
            <c:bubble3D val="0"/>
            <c:extLst>
              <c:ext xmlns:c16="http://schemas.microsoft.com/office/drawing/2014/chart" uri="{C3380CC4-5D6E-409C-BE32-E72D297353CC}">
                <c16:uniqueId val="{00000005-750D-4BC9-BEF7-B4CADC3B63B3}"/>
              </c:ext>
            </c:extLst>
          </c:dPt>
          <c:dPt>
            <c:idx val="8"/>
            <c:invertIfNegative val="0"/>
            <c:bubble3D val="0"/>
            <c:extLst>
              <c:ext xmlns:c16="http://schemas.microsoft.com/office/drawing/2014/chart" uri="{C3380CC4-5D6E-409C-BE32-E72D297353CC}">
                <c16:uniqueId val="{00000006-750D-4BC9-BEF7-B4CADC3B63B3}"/>
              </c:ext>
            </c:extLst>
          </c:dPt>
          <c:dPt>
            <c:idx val="9"/>
            <c:invertIfNegative val="0"/>
            <c:bubble3D val="0"/>
            <c:extLst>
              <c:ext xmlns:c16="http://schemas.microsoft.com/office/drawing/2014/chart" uri="{C3380CC4-5D6E-409C-BE32-E72D297353CC}">
                <c16:uniqueId val="{00000007-750D-4BC9-BEF7-B4CADC3B63B3}"/>
              </c:ext>
            </c:extLst>
          </c:dPt>
          <c:dPt>
            <c:idx val="10"/>
            <c:invertIfNegative val="0"/>
            <c:bubble3D val="0"/>
            <c:extLst>
              <c:ext xmlns:c16="http://schemas.microsoft.com/office/drawing/2014/chart" uri="{C3380CC4-5D6E-409C-BE32-E72D297353CC}">
                <c16:uniqueId val="{00000008-750D-4BC9-BEF7-B4CADC3B63B3}"/>
              </c:ext>
            </c:extLst>
          </c:dPt>
          <c:dPt>
            <c:idx val="11"/>
            <c:invertIfNegative val="0"/>
            <c:bubble3D val="0"/>
            <c:extLst>
              <c:ext xmlns:c16="http://schemas.microsoft.com/office/drawing/2014/chart" uri="{C3380CC4-5D6E-409C-BE32-E72D297353CC}">
                <c16:uniqueId val="{00000009-750D-4BC9-BEF7-B4CADC3B63B3}"/>
              </c:ext>
            </c:extLst>
          </c:dPt>
          <c:dPt>
            <c:idx val="15"/>
            <c:invertIfNegative val="0"/>
            <c:bubble3D val="0"/>
            <c:extLst>
              <c:ext xmlns:c16="http://schemas.microsoft.com/office/drawing/2014/chart" uri="{C3380CC4-5D6E-409C-BE32-E72D297353CC}">
                <c16:uniqueId val="{0000000A-750D-4BC9-BEF7-B4CADC3B63B3}"/>
              </c:ext>
            </c:extLst>
          </c:dPt>
          <c:dLbls>
            <c:dLbl>
              <c:idx val="0"/>
              <c:layout>
                <c:manualLayout>
                  <c:x val="-6.199410972667993E-2"/>
                  <c:y val="6.8804102594107472E-3"/>
                </c:manualLayout>
              </c:layout>
              <c:spPr>
                <a:noFill/>
                <a:ln>
                  <a:noFill/>
                </a:ln>
                <a:effectLst/>
              </c:spPr>
              <c:txPr>
                <a:bodyPr wrap="square" lIns="38100" tIns="19050" rIns="38100" bIns="19050" anchor="ctr">
                  <a:noAutofit/>
                </a:bodyPr>
                <a:lstStyle/>
                <a:p>
                  <a:pPr>
                    <a:defRPr sz="1050" b="1">
                      <a:solidFill>
                        <a:schemeClr val="tx1"/>
                      </a:solidFill>
                    </a:defRPr>
                  </a:pPr>
                  <a:endParaRPr lang="pl-PL"/>
                </a:p>
              </c:txPr>
              <c:dLblPos val="outEnd"/>
              <c:showLegendKey val="0"/>
              <c:showVal val="1"/>
              <c:showCatName val="0"/>
              <c:showSerName val="0"/>
              <c:showPercent val="0"/>
              <c:showBubbleSize val="0"/>
              <c:extLst>
                <c:ext xmlns:c15="http://schemas.microsoft.com/office/drawing/2012/chart" uri="{CE6537A1-D6FC-4f65-9D91-7224C49458BB}">
                  <c15:layout>
                    <c:manualLayout>
                      <c:w val="0.17119726138406074"/>
                      <c:h val="6.0552033613146629E-2"/>
                    </c:manualLayout>
                  </c15:layout>
                </c:ext>
                <c:ext xmlns:c16="http://schemas.microsoft.com/office/drawing/2014/chart" uri="{C3380CC4-5D6E-409C-BE32-E72D297353CC}">
                  <c16:uniqueId val="{00000000-750D-4BC9-BEF7-B4CADC3B63B3}"/>
                </c:ext>
              </c:extLst>
            </c:dLbl>
            <c:dLbl>
              <c:idx val="4"/>
              <c:layout>
                <c:manualLayout>
                  <c:x val="-3.9582922090740033E-2"/>
                  <c:y val="2.7413272629382421E-7"/>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737764017744898"/>
                      <c:h val="0.22699105927006721"/>
                    </c:manualLayout>
                  </c15:layout>
                </c:ext>
                <c:ext xmlns:c16="http://schemas.microsoft.com/office/drawing/2014/chart" uri="{C3380CC4-5D6E-409C-BE32-E72D297353CC}">
                  <c16:uniqueId val="{00000003-750D-4BC9-BEF7-B4CADC3B63B3}"/>
                </c:ext>
              </c:extLst>
            </c:dLbl>
            <c:spPr>
              <a:noFill/>
              <a:ln>
                <a:noFill/>
              </a:ln>
              <a:effectLst/>
            </c:spPr>
            <c:txPr>
              <a:bodyPr wrap="square" lIns="38100" tIns="19050" rIns="38100" bIns="19050" anchor="ctr">
                <a:spAutoFit/>
              </a:bodyPr>
              <a:lstStyle/>
              <a:p>
                <a:pPr>
                  <a:defRPr sz="1050" b="1">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Arkusz1!$B$4:$B$9</c:f>
              <c:strCache>
                <c:ptCount val="6"/>
                <c:pt idx="0">
                  <c:v>do 5% więcej</c:v>
                </c:pt>
                <c:pt idx="1">
                  <c:v>od 6% do 10% więcej</c:v>
                </c:pt>
                <c:pt idx="2">
                  <c:v>od 11% do 15% więcej</c:v>
                </c:pt>
                <c:pt idx="3">
                  <c:v>od 16% do 20% więcej</c:v>
                </c:pt>
                <c:pt idx="4">
                  <c:v>powyżej 20% więcej</c:v>
                </c:pt>
                <c:pt idx="5">
                  <c:v>trudno powiedzieć</c:v>
                </c:pt>
              </c:strCache>
            </c:strRef>
          </c:cat>
          <c:val>
            <c:numRef>
              <c:f>Arkusz1!$C$4:$C$9</c:f>
              <c:numCache>
                <c:formatCode>0</c:formatCode>
                <c:ptCount val="6"/>
                <c:pt idx="0">
                  <c:v>8.5</c:v>
                </c:pt>
                <c:pt idx="1">
                  <c:v>25.9</c:v>
                </c:pt>
                <c:pt idx="2">
                  <c:v>9.3000000000000007</c:v>
                </c:pt>
                <c:pt idx="3">
                  <c:v>18.899999999999999</c:v>
                </c:pt>
                <c:pt idx="4">
                  <c:v>23.9</c:v>
                </c:pt>
                <c:pt idx="5">
                  <c:v>13.5</c:v>
                </c:pt>
              </c:numCache>
            </c:numRef>
          </c:val>
          <c:extLst>
            <c:ext xmlns:c16="http://schemas.microsoft.com/office/drawing/2014/chart" uri="{C3380CC4-5D6E-409C-BE32-E72D297353CC}">
              <c16:uniqueId val="{0000000B-750D-4BC9-BEF7-B4CADC3B63B3}"/>
            </c:ext>
          </c:extLst>
        </c:ser>
        <c:ser>
          <c:idx val="1"/>
          <c:order val="1"/>
          <c:tx>
            <c:strRef>
              <c:f>Arkusz1!$D$3</c:f>
              <c:strCache>
                <c:ptCount val="1"/>
                <c:pt idx="0">
                  <c:v>2018</c:v>
                </c:pt>
              </c:strCache>
            </c:strRef>
          </c:tx>
          <c:spPr>
            <a:solidFill>
              <a:schemeClr val="bg2"/>
            </a:solidFill>
            <a:ln>
              <a:solidFill>
                <a:schemeClr val="bg1"/>
              </a:solidFill>
            </a:ln>
          </c:spPr>
          <c:invertIfNegative val="0"/>
          <c:dLbls>
            <c:spPr>
              <a:noFill/>
              <a:ln>
                <a:noFill/>
              </a:ln>
              <a:effectLst/>
            </c:spPr>
            <c:txPr>
              <a:bodyPr wrap="square" lIns="38100" tIns="19050" rIns="38100" bIns="19050" anchor="ctr">
                <a:spAutoFit/>
              </a:bodyPr>
              <a:lstStyle/>
              <a:p>
                <a:pPr>
                  <a:defRPr sz="9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Arkusz1!$B$4:$B$9</c:f>
              <c:strCache>
                <c:ptCount val="6"/>
                <c:pt idx="0">
                  <c:v>do 5% więcej</c:v>
                </c:pt>
                <c:pt idx="1">
                  <c:v>od 6% do 10% więcej</c:v>
                </c:pt>
                <c:pt idx="2">
                  <c:v>od 11% do 15% więcej</c:v>
                </c:pt>
                <c:pt idx="3">
                  <c:v>od 16% do 20% więcej</c:v>
                </c:pt>
                <c:pt idx="4">
                  <c:v>powyżej 20% więcej</c:v>
                </c:pt>
                <c:pt idx="5">
                  <c:v>trudno powiedzieć</c:v>
                </c:pt>
              </c:strCache>
            </c:strRef>
          </c:cat>
          <c:val>
            <c:numRef>
              <c:f>Arkusz1!$D$4:$D$9</c:f>
              <c:numCache>
                <c:formatCode>0</c:formatCode>
                <c:ptCount val="6"/>
                <c:pt idx="0">
                  <c:v>27.1</c:v>
                </c:pt>
                <c:pt idx="1">
                  <c:v>35</c:v>
                </c:pt>
                <c:pt idx="2">
                  <c:v>15.7</c:v>
                </c:pt>
                <c:pt idx="3">
                  <c:v>9.5</c:v>
                </c:pt>
                <c:pt idx="4">
                  <c:v>12.7</c:v>
                </c:pt>
                <c:pt idx="5">
                  <c:v>7.7</c:v>
                </c:pt>
              </c:numCache>
            </c:numRef>
          </c:val>
          <c:extLst>
            <c:ext xmlns:c16="http://schemas.microsoft.com/office/drawing/2014/chart" uri="{C3380CC4-5D6E-409C-BE32-E72D297353CC}">
              <c16:uniqueId val="{0000000C-750D-4BC9-BEF7-B4CADC3B63B3}"/>
            </c:ext>
          </c:extLst>
        </c:ser>
        <c:ser>
          <c:idx val="2"/>
          <c:order val="2"/>
          <c:tx>
            <c:strRef>
              <c:f>Arkusz1!$E$3</c:f>
              <c:strCache>
                <c:ptCount val="1"/>
                <c:pt idx="0">
                  <c:v>2014</c:v>
                </c:pt>
              </c:strCache>
            </c:strRef>
          </c:tx>
          <c:spPr>
            <a:solidFill>
              <a:schemeClr val="accent2">
                <a:lumMod val="60000"/>
                <a:lumOff val="40000"/>
              </a:schemeClr>
            </a:solidFill>
            <a:ln>
              <a:solidFill>
                <a:schemeClr val="bg1"/>
              </a:solidFill>
            </a:ln>
          </c:spPr>
          <c:invertIfNegative val="0"/>
          <c:dLbls>
            <c:spPr>
              <a:noFill/>
              <a:ln>
                <a:noFill/>
              </a:ln>
              <a:effectLst/>
            </c:spPr>
            <c:txPr>
              <a:bodyPr wrap="square" lIns="38100" tIns="19050" rIns="38100" bIns="19050" anchor="ctr">
                <a:spAutoFit/>
              </a:bodyPr>
              <a:lstStyle/>
              <a:p>
                <a:pPr>
                  <a:defRPr sz="9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Arkusz1!$B$4:$B$9</c:f>
              <c:strCache>
                <c:ptCount val="6"/>
                <c:pt idx="0">
                  <c:v>do 5% więcej</c:v>
                </c:pt>
                <c:pt idx="1">
                  <c:v>od 6% do 10% więcej</c:v>
                </c:pt>
                <c:pt idx="2">
                  <c:v>od 11% do 15% więcej</c:v>
                </c:pt>
                <c:pt idx="3">
                  <c:v>od 16% do 20% więcej</c:v>
                </c:pt>
                <c:pt idx="4">
                  <c:v>powyżej 20% więcej</c:v>
                </c:pt>
                <c:pt idx="5">
                  <c:v>trudno powiedzieć</c:v>
                </c:pt>
              </c:strCache>
            </c:strRef>
          </c:cat>
          <c:val>
            <c:numRef>
              <c:f>Arkusz1!$E$4:$E$9</c:f>
              <c:numCache>
                <c:formatCode>0</c:formatCode>
                <c:ptCount val="6"/>
                <c:pt idx="0">
                  <c:v>39.024390243902403</c:v>
                </c:pt>
                <c:pt idx="1">
                  <c:v>21.951219512195099</c:v>
                </c:pt>
                <c:pt idx="2">
                  <c:v>2.4390243902439002</c:v>
                </c:pt>
                <c:pt idx="3">
                  <c:v>6.3414634146341502</c:v>
                </c:pt>
                <c:pt idx="4">
                  <c:v>1.4634146341463401</c:v>
                </c:pt>
                <c:pt idx="5">
                  <c:v>28.780487804878003</c:v>
                </c:pt>
              </c:numCache>
            </c:numRef>
          </c:val>
          <c:extLst>
            <c:ext xmlns:c16="http://schemas.microsoft.com/office/drawing/2014/chart" uri="{C3380CC4-5D6E-409C-BE32-E72D297353CC}">
              <c16:uniqueId val="{0000000C-C4BA-40CE-8738-9A061BC33985}"/>
            </c:ext>
          </c:extLst>
        </c:ser>
        <c:ser>
          <c:idx val="3"/>
          <c:order val="3"/>
          <c:tx>
            <c:strRef>
              <c:f>Arkusz1!$F$3</c:f>
              <c:strCache>
                <c:ptCount val="1"/>
                <c:pt idx="0">
                  <c:v>2013</c:v>
                </c:pt>
              </c:strCache>
            </c:strRef>
          </c:tx>
          <c:spPr>
            <a:solidFill>
              <a:schemeClr val="accent3">
                <a:lumMod val="20000"/>
                <a:lumOff val="80000"/>
              </a:schemeClr>
            </a:solidFill>
            <a:ln>
              <a:solidFill>
                <a:schemeClr val="bg1"/>
              </a:solidFill>
            </a:ln>
          </c:spPr>
          <c:invertIfNegative val="0"/>
          <c:dLbls>
            <c:spPr>
              <a:noFill/>
              <a:ln>
                <a:noFill/>
              </a:ln>
              <a:effectLst/>
            </c:spPr>
            <c:txPr>
              <a:bodyPr wrap="square" lIns="38100" tIns="19050" rIns="38100" bIns="19050" anchor="ctr">
                <a:spAutoFit/>
              </a:bodyPr>
              <a:lstStyle/>
              <a:p>
                <a:pPr>
                  <a:defRPr sz="9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Arkusz1!$B$4:$B$9</c:f>
              <c:strCache>
                <c:ptCount val="6"/>
                <c:pt idx="0">
                  <c:v>do 5% więcej</c:v>
                </c:pt>
                <c:pt idx="1">
                  <c:v>od 6% do 10% więcej</c:v>
                </c:pt>
                <c:pt idx="2">
                  <c:v>od 11% do 15% więcej</c:v>
                </c:pt>
                <c:pt idx="3">
                  <c:v>od 16% do 20% więcej</c:v>
                </c:pt>
                <c:pt idx="4">
                  <c:v>powyżej 20% więcej</c:v>
                </c:pt>
                <c:pt idx="5">
                  <c:v>trudno powiedzieć</c:v>
                </c:pt>
              </c:strCache>
            </c:strRef>
          </c:cat>
          <c:val>
            <c:numRef>
              <c:f>Arkusz1!$F$4:$F$9</c:f>
              <c:numCache>
                <c:formatCode>0</c:formatCode>
                <c:ptCount val="6"/>
                <c:pt idx="0">
                  <c:v>17.793507758292801</c:v>
                </c:pt>
                <c:pt idx="1">
                  <c:v>32.598921512152401</c:v>
                </c:pt>
                <c:pt idx="2">
                  <c:v>9.6470271781219008</c:v>
                </c:pt>
                <c:pt idx="3">
                  <c:v>10.6766518497975</c:v>
                </c:pt>
                <c:pt idx="4">
                  <c:v>4.7266206890029201</c:v>
                </c:pt>
                <c:pt idx="5">
                  <c:v>24.557271012632601</c:v>
                </c:pt>
              </c:numCache>
            </c:numRef>
          </c:val>
          <c:extLst>
            <c:ext xmlns:c16="http://schemas.microsoft.com/office/drawing/2014/chart" uri="{C3380CC4-5D6E-409C-BE32-E72D297353CC}">
              <c16:uniqueId val="{0000000D-C4BA-40CE-8738-9A061BC33985}"/>
            </c:ext>
          </c:extLst>
        </c:ser>
        <c:dLbls>
          <c:dLblPos val="outEnd"/>
          <c:showLegendKey val="0"/>
          <c:showVal val="1"/>
          <c:showCatName val="0"/>
          <c:showSerName val="0"/>
          <c:showPercent val="0"/>
          <c:showBubbleSize val="0"/>
        </c:dLbls>
        <c:gapWidth val="80"/>
        <c:axId val="664917944"/>
        <c:axId val="664912456"/>
      </c:barChart>
      <c:catAx>
        <c:axId val="664917944"/>
        <c:scaling>
          <c:orientation val="maxMin"/>
        </c:scaling>
        <c:delete val="1"/>
        <c:axPos val="l"/>
        <c:numFmt formatCode="0.00%" sourceLinked="0"/>
        <c:majorTickMark val="none"/>
        <c:minorTickMark val="none"/>
        <c:tickLblPos val="nextTo"/>
        <c:crossAx val="664912456"/>
        <c:crosses val="autoZero"/>
        <c:auto val="1"/>
        <c:lblAlgn val="ctr"/>
        <c:lblOffset val="100"/>
        <c:noMultiLvlLbl val="0"/>
      </c:catAx>
      <c:valAx>
        <c:axId val="664912456"/>
        <c:scaling>
          <c:orientation val="minMax"/>
        </c:scaling>
        <c:delete val="1"/>
        <c:axPos val="b"/>
        <c:numFmt formatCode="####%" sourceLinked="0"/>
        <c:majorTickMark val="out"/>
        <c:minorTickMark val="none"/>
        <c:tickLblPos val="nextTo"/>
        <c:crossAx val="664917944"/>
        <c:crosses val="max"/>
        <c:crossBetween val="between"/>
      </c:valAx>
    </c:plotArea>
    <c:legend>
      <c:legendPos val="r"/>
      <c:legendEntry>
        <c:idx val="0"/>
        <c:txPr>
          <a:bodyPr/>
          <a:lstStyle/>
          <a:p>
            <a:pPr>
              <a:defRPr sz="1050" b="1"/>
            </a:pPr>
            <a:endParaRPr lang="pl-PL"/>
          </a:p>
        </c:txPr>
      </c:legendEntry>
      <c:layout>
        <c:manualLayout>
          <c:xMode val="edge"/>
          <c:yMode val="edge"/>
          <c:x val="0.73821355495079921"/>
          <c:y val="0.50780056640843985"/>
          <c:w val="0.18395754772626499"/>
          <c:h val="0.22859956881805277"/>
        </c:manualLayout>
      </c:layout>
      <c:overlay val="0"/>
      <c:txPr>
        <a:bodyPr/>
        <a:lstStyle/>
        <a:p>
          <a:pPr>
            <a:defRPr sz="1050"/>
          </a:pPr>
          <a:endParaRPr lang="pl-PL"/>
        </a:p>
      </c:txPr>
    </c:legend>
    <c:plotVisOnly val="1"/>
    <c:dispBlanksAs val="gap"/>
    <c:showDLblsOverMax val="0"/>
  </c:chart>
  <c:txPr>
    <a:bodyPr/>
    <a:lstStyle/>
    <a:p>
      <a:pPr>
        <a:defRPr sz="1800"/>
      </a:pPr>
      <a:endParaRPr lang="pl-PL"/>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38141424748731"/>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rgbClr val="991786"/>
              </a:solidFill>
              <a:ln w="6350">
                <a:solidFill>
                  <a:schemeClr val="bg1"/>
                </a:solidFill>
              </a:ln>
              <a:effectLst/>
            </c:spPr>
            <c:extLst>
              <c:ext xmlns:c16="http://schemas.microsoft.com/office/drawing/2014/chart" uri="{C3380CC4-5D6E-409C-BE32-E72D297353CC}">
                <c16:uniqueId val="{00000001-80C4-46D2-86EF-B4597BF77009}"/>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80C4-46D2-86EF-B4597BF77009}"/>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80C4-46D2-86EF-B4597BF77009}"/>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80C4-46D2-86EF-B4597BF77009}"/>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80C4-46D2-86EF-B4597BF77009}"/>
              </c:ext>
            </c:extLst>
          </c:dPt>
          <c:dPt>
            <c:idx val="5"/>
            <c:bubble3D val="0"/>
            <c:spPr>
              <a:solidFill>
                <a:schemeClr val="tx1"/>
              </a:solidFill>
              <a:ln w="6350">
                <a:solidFill>
                  <a:schemeClr val="bg1"/>
                </a:solidFill>
              </a:ln>
              <a:effectLst/>
            </c:spPr>
            <c:extLst>
              <c:ext xmlns:c16="http://schemas.microsoft.com/office/drawing/2014/chart" uri="{C3380CC4-5D6E-409C-BE32-E72D297353CC}">
                <c16:uniqueId val="{0000000B-80C4-46D2-86EF-B4597BF77009}"/>
              </c:ext>
            </c:extLst>
          </c:dPt>
          <c:dPt>
            <c:idx val="6"/>
            <c:bubble3D val="0"/>
            <c:spPr>
              <a:solidFill>
                <a:schemeClr val="accent5"/>
              </a:solidFill>
              <a:ln w="6350">
                <a:solidFill>
                  <a:schemeClr val="bg1"/>
                </a:solidFill>
              </a:ln>
              <a:effectLst/>
            </c:spPr>
            <c:extLst>
              <c:ext xmlns:c16="http://schemas.microsoft.com/office/drawing/2014/chart" uri="{C3380CC4-5D6E-409C-BE32-E72D297353CC}">
                <c16:uniqueId val="{0000000D-80C4-46D2-86EF-B4597BF77009}"/>
              </c:ext>
            </c:extLst>
          </c:dPt>
          <c:dPt>
            <c:idx val="7"/>
            <c:bubble3D val="0"/>
            <c:spPr>
              <a:solidFill>
                <a:schemeClr val="accent6"/>
              </a:solidFill>
              <a:ln w="6350">
                <a:solidFill>
                  <a:schemeClr val="bg1"/>
                </a:solidFill>
              </a:ln>
            </c:spPr>
            <c:extLst>
              <c:ext xmlns:c16="http://schemas.microsoft.com/office/drawing/2014/chart" uri="{C3380CC4-5D6E-409C-BE32-E72D297353CC}">
                <c16:uniqueId val="{0000000F-80C4-46D2-86EF-B4597BF77009}"/>
              </c:ext>
            </c:extLst>
          </c:dPt>
          <c:dPt>
            <c:idx val="8"/>
            <c:bubble3D val="0"/>
            <c:spPr>
              <a:solidFill>
                <a:schemeClr val="tx1"/>
              </a:solidFill>
              <a:ln w="6350">
                <a:solidFill>
                  <a:schemeClr val="bg1"/>
                </a:solidFill>
              </a:ln>
            </c:spPr>
            <c:extLst>
              <c:ext xmlns:c16="http://schemas.microsoft.com/office/drawing/2014/chart" uri="{C3380CC4-5D6E-409C-BE32-E72D297353CC}">
                <c16:uniqueId val="{00000011-80C4-46D2-86EF-B4597BF77009}"/>
              </c:ext>
            </c:extLst>
          </c:dPt>
          <c:dLbls>
            <c:dLbl>
              <c:idx val="4"/>
              <c:layout>
                <c:manualLayout>
                  <c:x val="0"/>
                  <c:y val="1.082666252415395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80C4-46D2-86EF-B4597BF77009}"/>
                </c:ext>
              </c:extLst>
            </c:dLbl>
            <c:spPr>
              <a:noFill/>
              <a:ln>
                <a:noFill/>
              </a:ln>
              <a:effectLst/>
            </c:spPr>
            <c:txPr>
              <a:bodyPr wrap="square" lIns="38100" tIns="19050" rIns="38100" bIns="19050" anchor="ctr">
                <a:spAutoFit/>
              </a:bodyPr>
              <a:lstStyle/>
              <a:p>
                <a:pPr>
                  <a:defRPr sz="1100">
                    <a:solidFill>
                      <a:schemeClr val="bg1"/>
                    </a:solidFill>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Arkusz1!$A$2:$A$6</c:f>
              <c:strCache>
                <c:ptCount val="5"/>
                <c:pt idx="0">
                  <c:v>1.    Wieś</c:v>
                </c:pt>
                <c:pt idx="1">
                  <c:v>2.    Miasto do 19 tys.</c:v>
                </c:pt>
                <c:pt idx="2">
                  <c:v>3.    Miasto 20-99 tys.</c:v>
                </c:pt>
                <c:pt idx="3">
                  <c:v>4.    Miasto 100-500 tys.</c:v>
                </c:pt>
                <c:pt idx="4">
                  <c:v>5.       Miasto powyżej 500 tys. </c:v>
                </c:pt>
              </c:strCache>
            </c:strRef>
          </c:cat>
          <c:val>
            <c:numRef>
              <c:f>Arkusz1!$B$2:$B$6</c:f>
              <c:numCache>
                <c:formatCode>###0%</c:formatCode>
                <c:ptCount val="5"/>
                <c:pt idx="0">
                  <c:v>0.25221674876847289</c:v>
                </c:pt>
                <c:pt idx="1">
                  <c:v>0.12216748768472907</c:v>
                </c:pt>
                <c:pt idx="2">
                  <c:v>0.23645320197044334</c:v>
                </c:pt>
                <c:pt idx="3">
                  <c:v>0.22266009852216748</c:v>
                </c:pt>
                <c:pt idx="4">
                  <c:v>0.1665024630541872</c:v>
                </c:pt>
              </c:numCache>
            </c:numRef>
          </c:val>
          <c:extLst>
            <c:ext xmlns:c16="http://schemas.microsoft.com/office/drawing/2014/chart" uri="{C3380CC4-5D6E-409C-BE32-E72D297353CC}">
              <c16:uniqueId val="{00000012-80C4-46D2-86EF-B4597BF77009}"/>
            </c:ext>
          </c:extLst>
        </c:ser>
        <c:dLbls>
          <c:showLegendKey val="0"/>
          <c:showVal val="1"/>
          <c:showCatName val="0"/>
          <c:showSerName val="0"/>
          <c:showPercent val="0"/>
          <c:showBubbleSize val="0"/>
          <c:showLeaderLines val="1"/>
        </c:dLbls>
        <c:firstSliceAng val="0"/>
        <c:holeSize val="55"/>
      </c:doughnutChart>
      <c:spPr>
        <a:noFill/>
        <a:ln w="25400">
          <a:noFill/>
        </a:ln>
        <a:effectLst/>
      </c:spPr>
    </c:plotArea>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4237821829299786"/>
          <c:w val="0.94517441554847614"/>
          <c:h val="0.13206659832252346"/>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7375-4BD0-B4DC-B25723918A7F}"/>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7375-4BD0-B4DC-B25723918A7F}"/>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7375-4BD0-B4DC-B25723918A7F}"/>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7375-4BD0-B4DC-B25723918A7F}"/>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7375-4BD0-B4DC-B25723918A7F}"/>
              </c:ext>
            </c:extLst>
          </c:dPt>
          <c:dLbls>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Arkusz1!$A$12:$A$20</c:f>
              <c:strCache>
                <c:ptCount val="9"/>
                <c:pt idx="0">
                  <c:v>infrastruktura – drogi, koleje, lotniska, łączność</c:v>
                </c:pt>
                <c:pt idx="1">
                  <c:v>szkolnictwo wyższe i nauka</c:v>
                </c:pt>
                <c:pt idx="2">
                  <c:v>wymiar sprawiedliwości – działalność sądów i prokuratur</c:v>
                </c:pt>
                <c:pt idx="3">
                  <c:v>rolnictwo i rozwój wsi</c:v>
                </c:pt>
                <c:pt idx="4">
                  <c:v>kultura i dziedzictwo narodowe</c:v>
                </c:pt>
                <c:pt idx="5">
                  <c:v>polityka zagraniczna</c:v>
                </c:pt>
                <c:pt idx="6">
                  <c:v>działanie urzędów - biurokracja, administracja</c:v>
                </c:pt>
                <c:pt idx="7">
                  <c:v>obrona narodowa</c:v>
                </c:pt>
                <c:pt idx="8">
                  <c:v>kultura fizyczna i sport</c:v>
                </c:pt>
              </c:strCache>
            </c:strRef>
          </c:cat>
          <c:val>
            <c:numRef>
              <c:f>Arkusz1!$B$12:$B$20</c:f>
              <c:numCache>
                <c:formatCode>0</c:formatCode>
                <c:ptCount val="9"/>
                <c:pt idx="0">
                  <c:v>7</c:v>
                </c:pt>
                <c:pt idx="1">
                  <c:v>7</c:v>
                </c:pt>
                <c:pt idx="2">
                  <c:v>6</c:v>
                </c:pt>
                <c:pt idx="3">
                  <c:v>5</c:v>
                </c:pt>
                <c:pt idx="4">
                  <c:v>2</c:v>
                </c:pt>
                <c:pt idx="5">
                  <c:v>2</c:v>
                </c:pt>
                <c:pt idx="6">
                  <c:v>1</c:v>
                </c:pt>
                <c:pt idx="7">
                  <c:v>1</c:v>
                </c:pt>
                <c:pt idx="8" formatCode="0.0">
                  <c:v>0.2</c:v>
                </c:pt>
              </c:numCache>
            </c:numRef>
          </c:val>
          <c:extLst>
            <c:ext xmlns:c16="http://schemas.microsoft.com/office/drawing/2014/chart" uri="{C3380CC4-5D6E-409C-BE32-E72D297353CC}">
              <c16:uniqueId val="{0000000A-7375-4BD0-B4DC-B25723918A7F}"/>
            </c:ext>
          </c:extLst>
        </c:ser>
        <c:ser>
          <c:idx val="1"/>
          <c:order val="1"/>
          <c:spPr>
            <a:solidFill>
              <a:srgbClr val="0094CF"/>
            </a:solidFill>
            <a:ln>
              <a:noFill/>
            </a:ln>
            <a:effectLst/>
          </c:spPr>
          <c:invertIfNegative val="0"/>
          <c:dLbls>
            <c:dLbl>
              <c:idx val="8"/>
              <c:layout>
                <c:manualLayout>
                  <c:x val="9.2936088876173304E-3"/>
                  <c:y val="0"/>
                </c:manualLayout>
              </c:layout>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0B52-4E3A-A02A-0E3B7DCF30B9}"/>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Arkusz1!$A$12:$A$20</c:f>
              <c:strCache>
                <c:ptCount val="9"/>
                <c:pt idx="0">
                  <c:v>infrastruktura – drogi, koleje, lotniska, łączność</c:v>
                </c:pt>
                <c:pt idx="1">
                  <c:v>szkolnictwo wyższe i nauka</c:v>
                </c:pt>
                <c:pt idx="2">
                  <c:v>wymiar sprawiedliwości – działalność sądów i prokuratur</c:v>
                </c:pt>
                <c:pt idx="3">
                  <c:v>rolnictwo i rozwój wsi</c:v>
                </c:pt>
                <c:pt idx="4">
                  <c:v>kultura i dziedzictwo narodowe</c:v>
                </c:pt>
                <c:pt idx="5">
                  <c:v>polityka zagraniczna</c:v>
                </c:pt>
                <c:pt idx="6">
                  <c:v>działanie urzędów - biurokracja, administracja</c:v>
                </c:pt>
                <c:pt idx="7">
                  <c:v>obrona narodowa</c:v>
                </c:pt>
                <c:pt idx="8">
                  <c:v>kultura fizyczna i sport</c:v>
                </c:pt>
              </c:strCache>
            </c:strRef>
          </c:cat>
          <c:val>
            <c:numRef>
              <c:f>Arkusz1!$D$12:$D$20</c:f>
              <c:numCache>
                <c:formatCode>0</c:formatCode>
                <c:ptCount val="9"/>
                <c:pt idx="0">
                  <c:v>11</c:v>
                </c:pt>
                <c:pt idx="1">
                  <c:v>6</c:v>
                </c:pt>
                <c:pt idx="2">
                  <c:v>6</c:v>
                </c:pt>
                <c:pt idx="3">
                  <c:v>5</c:v>
                </c:pt>
                <c:pt idx="4">
                  <c:v>2</c:v>
                </c:pt>
                <c:pt idx="5">
                  <c:v>2</c:v>
                </c:pt>
                <c:pt idx="6">
                  <c:v>1</c:v>
                </c:pt>
                <c:pt idx="7">
                  <c:v>2</c:v>
                </c:pt>
                <c:pt idx="8" formatCode="0.0">
                  <c:v>0.4</c:v>
                </c:pt>
              </c:numCache>
            </c:numRef>
          </c:val>
          <c:extLst>
            <c:ext xmlns:c16="http://schemas.microsoft.com/office/drawing/2014/chart" uri="{C3380CC4-5D6E-409C-BE32-E72D297353CC}">
              <c16:uniqueId val="{0000000B-6024-4759-9BB3-D75EFF7DF75C}"/>
            </c:ext>
          </c:extLst>
        </c:ser>
        <c:ser>
          <c:idx val="2"/>
          <c:order val="2"/>
          <c:spPr>
            <a:solidFill>
              <a:srgbClr val="004B88"/>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Arkusz1!$A$12:$A$20</c:f>
              <c:strCache>
                <c:ptCount val="9"/>
                <c:pt idx="0">
                  <c:v>infrastruktura – drogi, koleje, lotniska, łączność</c:v>
                </c:pt>
                <c:pt idx="1">
                  <c:v>szkolnictwo wyższe i nauka</c:v>
                </c:pt>
                <c:pt idx="2">
                  <c:v>wymiar sprawiedliwości – działalność sądów i prokuratur</c:v>
                </c:pt>
                <c:pt idx="3">
                  <c:v>rolnictwo i rozwój wsi</c:v>
                </c:pt>
                <c:pt idx="4">
                  <c:v>kultura i dziedzictwo narodowe</c:v>
                </c:pt>
                <c:pt idx="5">
                  <c:v>polityka zagraniczna</c:v>
                </c:pt>
                <c:pt idx="6">
                  <c:v>działanie urzędów - biurokracja, administracja</c:v>
                </c:pt>
                <c:pt idx="7">
                  <c:v>obrona narodowa</c:v>
                </c:pt>
                <c:pt idx="8">
                  <c:v>kultura fizyczna i sport</c:v>
                </c:pt>
              </c:strCache>
            </c:strRef>
          </c:cat>
          <c:val>
            <c:numRef>
              <c:f>Arkusz1!$E$12:$E$20</c:f>
              <c:numCache>
                <c:formatCode>0</c:formatCode>
                <c:ptCount val="9"/>
                <c:pt idx="0">
                  <c:v>4</c:v>
                </c:pt>
                <c:pt idx="1">
                  <c:v>8</c:v>
                </c:pt>
                <c:pt idx="2">
                  <c:v>7</c:v>
                </c:pt>
                <c:pt idx="3">
                  <c:v>5</c:v>
                </c:pt>
                <c:pt idx="4">
                  <c:v>2</c:v>
                </c:pt>
                <c:pt idx="5">
                  <c:v>1</c:v>
                </c:pt>
                <c:pt idx="6">
                  <c:v>1</c:v>
                </c:pt>
                <c:pt idx="7">
                  <c:v>1</c:v>
                </c:pt>
              </c:numCache>
            </c:numRef>
          </c:val>
          <c:extLst>
            <c:ext xmlns:c16="http://schemas.microsoft.com/office/drawing/2014/chart" uri="{C3380CC4-5D6E-409C-BE32-E72D297353CC}">
              <c16:uniqueId val="{0000000C-6024-4759-9BB3-D75EFF7DF75C}"/>
            </c:ext>
          </c:extLst>
        </c:ser>
        <c:dLbls>
          <c:showLegendKey val="0"/>
          <c:showVal val="1"/>
          <c:showCatName val="0"/>
          <c:showSerName val="0"/>
          <c:showPercent val="0"/>
          <c:showBubbleSize val="0"/>
        </c:dLbls>
        <c:gapWidth val="100"/>
        <c:overlap val="-10"/>
        <c:axId val="476047272"/>
        <c:axId val="476048056"/>
      </c:barChart>
      <c:catAx>
        <c:axId val="476047272"/>
        <c:scaling>
          <c:orientation val="minMax"/>
        </c:scaling>
        <c:delete val="1"/>
        <c:axPos val="b"/>
        <c:numFmt formatCode="General" sourceLinked="1"/>
        <c:majorTickMark val="out"/>
        <c:minorTickMark val="none"/>
        <c:tickLblPos val="nextTo"/>
        <c:crossAx val="476048056"/>
        <c:crosses val="autoZero"/>
        <c:auto val="1"/>
        <c:lblAlgn val="ctr"/>
        <c:lblOffset val="100"/>
        <c:noMultiLvlLbl val="0"/>
      </c:catAx>
      <c:valAx>
        <c:axId val="476048056"/>
        <c:scaling>
          <c:orientation val="minMax"/>
          <c:min val="0"/>
        </c:scaling>
        <c:delete val="1"/>
        <c:axPos val="l"/>
        <c:numFmt formatCode="0" sourceLinked="1"/>
        <c:majorTickMark val="out"/>
        <c:minorTickMark val="none"/>
        <c:tickLblPos val="nextTo"/>
        <c:crossAx val="47604727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EDC7-4C87-BB07-1A2E01F4EF7C}"/>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EDC7-4C87-BB07-1A2E01F4EF7C}"/>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EDC7-4C87-BB07-1A2E01F4EF7C}"/>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EDC7-4C87-BB07-1A2E01F4EF7C}"/>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EDC7-4C87-BB07-1A2E01F4EF7C}"/>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Arkusz1!$A$3:$A$11</c:f>
              <c:strCache>
                <c:ptCount val="9"/>
                <c:pt idx="0">
                  <c:v>ochrona środowiska</c:v>
                </c:pt>
                <c:pt idx="1">
                  <c:v>ochrona zdrowia</c:v>
                </c:pt>
                <c:pt idx="2">
                  <c:v>gospodarka – rozwój ekonomiczny</c:v>
                </c:pt>
                <c:pt idx="3">
                  <c:v>praca – praca, polityka społeczna i rodzinna</c:v>
                </c:pt>
                <c:pt idx="4">
                  <c:v>oświata i wychowanie</c:v>
                </c:pt>
                <c:pt idx="5">
                  <c:v>sprawy wewnętrzne i bezpieczeństwo – działalność policji, służb specjalnych, straży pożarnej i straży granicznej</c:v>
                </c:pt>
                <c:pt idx="6">
                  <c:v>pandemia Coronavirusa</c:v>
                </c:pt>
                <c:pt idx="7">
                  <c:v>energetyka i górnictwo (ogólnie problem węgla)</c:v>
                </c:pt>
                <c:pt idx="8">
                  <c:v>finanse publiczne – dług publiczny, budżet państwa</c:v>
                </c:pt>
              </c:strCache>
            </c:strRef>
          </c:cat>
          <c:val>
            <c:numRef>
              <c:f>Arkusz1!$B$3:$B$11</c:f>
              <c:numCache>
                <c:formatCode>0</c:formatCode>
                <c:ptCount val="9"/>
                <c:pt idx="0">
                  <c:v>52.384109070050044</c:v>
                </c:pt>
                <c:pt idx="1">
                  <c:v>48.228462932751349</c:v>
                </c:pt>
                <c:pt idx="2">
                  <c:v>19.679601078015974</c:v>
                </c:pt>
                <c:pt idx="3">
                  <c:v>15.926230492210886</c:v>
                </c:pt>
                <c:pt idx="4">
                  <c:v>15.225398568190174</c:v>
                </c:pt>
                <c:pt idx="5">
                  <c:v>11.265885432732162</c:v>
                </c:pt>
                <c:pt idx="6">
                  <c:v>10.068938793735935</c:v>
                </c:pt>
                <c:pt idx="7">
                  <c:v>9.4991319860301893</c:v>
                </c:pt>
                <c:pt idx="8">
                  <c:v>9.1499416126371393</c:v>
                </c:pt>
              </c:numCache>
            </c:numRef>
          </c:val>
          <c:extLst>
            <c:ext xmlns:c16="http://schemas.microsoft.com/office/drawing/2014/chart" uri="{C3380CC4-5D6E-409C-BE32-E72D297353CC}">
              <c16:uniqueId val="{0000000A-EDC7-4C87-BB07-1A2E01F4EF7C}"/>
            </c:ext>
          </c:extLst>
        </c:ser>
        <c:ser>
          <c:idx val="1"/>
          <c:order val="1"/>
          <c:spPr>
            <a:solidFill>
              <a:srgbClr val="0094C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Arkusz1!$A$3:$A$11</c:f>
              <c:strCache>
                <c:ptCount val="9"/>
                <c:pt idx="0">
                  <c:v>ochrona środowiska</c:v>
                </c:pt>
                <c:pt idx="1">
                  <c:v>ochrona zdrowia</c:v>
                </c:pt>
                <c:pt idx="2">
                  <c:v>gospodarka – rozwój ekonomiczny</c:v>
                </c:pt>
                <c:pt idx="3">
                  <c:v>praca – praca, polityka społeczna i rodzinna</c:v>
                </c:pt>
                <c:pt idx="4">
                  <c:v>oświata i wychowanie</c:v>
                </c:pt>
                <c:pt idx="5">
                  <c:v>sprawy wewnętrzne i bezpieczeństwo – działalność policji, służb specjalnych, straży pożarnej i straży granicznej</c:v>
                </c:pt>
                <c:pt idx="6">
                  <c:v>pandemia Coronavirusa</c:v>
                </c:pt>
                <c:pt idx="7">
                  <c:v>energetyka i górnictwo (ogólnie problem węgla)</c:v>
                </c:pt>
                <c:pt idx="8">
                  <c:v>finanse publiczne – dług publiczny, budżet państwa</c:v>
                </c:pt>
              </c:strCache>
            </c:strRef>
          </c:cat>
          <c:val>
            <c:numRef>
              <c:f>Arkusz1!$D$3:$D$11</c:f>
              <c:numCache>
                <c:formatCode>0</c:formatCode>
                <c:ptCount val="9"/>
                <c:pt idx="0">
                  <c:v>44.394919124762737</c:v>
                </c:pt>
                <c:pt idx="1">
                  <c:v>43.71303155205473</c:v>
                </c:pt>
                <c:pt idx="2">
                  <c:v>24.091198408421512</c:v>
                </c:pt>
                <c:pt idx="3">
                  <c:v>14.697490202714242</c:v>
                </c:pt>
                <c:pt idx="4">
                  <c:v>14.390720263405617</c:v>
                </c:pt>
                <c:pt idx="5">
                  <c:v>11.895522798637504</c:v>
                </c:pt>
                <c:pt idx="6">
                  <c:v>8.3165357907584401</c:v>
                </c:pt>
                <c:pt idx="7">
                  <c:v>13.218328951485054</c:v>
                </c:pt>
                <c:pt idx="8">
                  <c:v>12.688030233213205</c:v>
                </c:pt>
              </c:numCache>
            </c:numRef>
          </c:val>
          <c:extLst>
            <c:ext xmlns:c16="http://schemas.microsoft.com/office/drawing/2014/chart" uri="{C3380CC4-5D6E-409C-BE32-E72D297353CC}">
              <c16:uniqueId val="{00000014-F33F-4136-87D6-7D0C25337548}"/>
            </c:ext>
          </c:extLst>
        </c:ser>
        <c:ser>
          <c:idx val="2"/>
          <c:order val="2"/>
          <c:spPr>
            <a:solidFill>
              <a:srgbClr val="004B88"/>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Arkusz1!$A$3:$A$11</c:f>
              <c:strCache>
                <c:ptCount val="9"/>
                <c:pt idx="0">
                  <c:v>ochrona środowiska</c:v>
                </c:pt>
                <c:pt idx="1">
                  <c:v>ochrona zdrowia</c:v>
                </c:pt>
                <c:pt idx="2">
                  <c:v>gospodarka – rozwój ekonomiczny</c:v>
                </c:pt>
                <c:pt idx="3">
                  <c:v>praca – praca, polityka społeczna i rodzinna</c:v>
                </c:pt>
                <c:pt idx="4">
                  <c:v>oświata i wychowanie</c:v>
                </c:pt>
                <c:pt idx="5">
                  <c:v>sprawy wewnętrzne i bezpieczeństwo – działalność policji, służb specjalnych, straży pożarnej i straży granicznej</c:v>
                </c:pt>
                <c:pt idx="6">
                  <c:v>pandemia Coronavirusa</c:v>
                </c:pt>
                <c:pt idx="7">
                  <c:v>energetyka i górnictwo (ogólnie problem węgla)</c:v>
                </c:pt>
                <c:pt idx="8">
                  <c:v>finanse publiczne – dług publiczny, budżet państwa</c:v>
                </c:pt>
              </c:strCache>
            </c:strRef>
          </c:cat>
          <c:val>
            <c:numRef>
              <c:f>Arkusz1!$E$3:$E$11</c:f>
              <c:numCache>
                <c:formatCode>0</c:formatCode>
                <c:ptCount val="9"/>
                <c:pt idx="0">
                  <c:v>59.710632198628652</c:v>
                </c:pt>
                <c:pt idx="1">
                  <c:v>52.369359903876557</c:v>
                </c:pt>
                <c:pt idx="2">
                  <c:v>15.633925596954645</c:v>
                </c:pt>
                <c:pt idx="3">
                  <c:v>17.053052386754032</c:v>
                </c:pt>
                <c:pt idx="4">
                  <c:v>15.990844119842665</c:v>
                </c:pt>
                <c:pt idx="5">
                  <c:v>10.688473610568188</c:v>
                </c:pt>
                <c:pt idx="6">
                  <c:v>11.675987971416182</c:v>
                </c:pt>
                <c:pt idx="7">
                  <c:v>6.0884254220665355</c:v>
                </c:pt>
                <c:pt idx="8">
                  <c:v>5.9053212835258506</c:v>
                </c:pt>
              </c:numCache>
            </c:numRef>
          </c:val>
          <c:extLst>
            <c:ext xmlns:c16="http://schemas.microsoft.com/office/drawing/2014/chart" uri="{C3380CC4-5D6E-409C-BE32-E72D297353CC}">
              <c16:uniqueId val="{00000015-F33F-4136-87D6-7D0C25337548}"/>
            </c:ext>
          </c:extLst>
        </c:ser>
        <c:dLbls>
          <c:showLegendKey val="0"/>
          <c:showVal val="1"/>
          <c:showCatName val="0"/>
          <c:showSerName val="0"/>
          <c:showPercent val="0"/>
          <c:showBubbleSize val="0"/>
        </c:dLbls>
        <c:gapWidth val="100"/>
        <c:overlap val="-10"/>
        <c:axId val="803110128"/>
        <c:axId val="803100328"/>
      </c:barChart>
      <c:catAx>
        <c:axId val="803110128"/>
        <c:scaling>
          <c:orientation val="minMax"/>
        </c:scaling>
        <c:delete val="1"/>
        <c:axPos val="b"/>
        <c:numFmt formatCode="General" sourceLinked="1"/>
        <c:majorTickMark val="out"/>
        <c:minorTickMark val="none"/>
        <c:tickLblPos val="nextTo"/>
        <c:crossAx val="803100328"/>
        <c:crosses val="autoZero"/>
        <c:auto val="1"/>
        <c:lblAlgn val="ctr"/>
        <c:lblOffset val="100"/>
        <c:noMultiLvlLbl val="0"/>
      </c:catAx>
      <c:valAx>
        <c:axId val="803100328"/>
        <c:scaling>
          <c:orientation val="minMax"/>
          <c:min val="0"/>
        </c:scaling>
        <c:delete val="1"/>
        <c:axPos val="l"/>
        <c:numFmt formatCode="0" sourceLinked="1"/>
        <c:majorTickMark val="out"/>
        <c:minorTickMark val="none"/>
        <c:tickLblPos val="nextTo"/>
        <c:crossAx val="80311012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4237821829299786"/>
          <c:w val="0.94517441554847614"/>
          <c:h val="0.13206659832252346"/>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6B67-4BA9-AEEB-58D8D0764BD0}"/>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6B67-4BA9-AEEB-58D8D0764BD0}"/>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6B67-4BA9-AEEB-58D8D0764BD0}"/>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6B67-4BA9-AEEB-58D8D0764BD0}"/>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6B67-4BA9-AEEB-58D8D0764BD0}"/>
              </c:ext>
            </c:extLst>
          </c:dPt>
          <c:dLbls>
            <c:dLbl>
              <c:idx val="8"/>
              <c:numFmt formatCode="#,##0.0"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3C0D-4269-A3ED-50B730855D6E}"/>
                </c:ext>
              </c:extLst>
            </c:dLbl>
            <c:numFmt formatCode="#,##0"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Arkusz1!$A$12:$A$20</c:f>
              <c:strCache>
                <c:ptCount val="9"/>
                <c:pt idx="0">
                  <c:v>infrastruktura – drogi, koleje, lotniska, łączność</c:v>
                </c:pt>
                <c:pt idx="1">
                  <c:v>szkolnictwo wyższe i nauka</c:v>
                </c:pt>
                <c:pt idx="2">
                  <c:v>wymiar sprawiedliwości – działalność sądów i prokuratur</c:v>
                </c:pt>
                <c:pt idx="3">
                  <c:v>rolnictwo i rozwój wsi</c:v>
                </c:pt>
                <c:pt idx="4">
                  <c:v>kultura i dziedzictwo narodowe</c:v>
                </c:pt>
                <c:pt idx="5">
                  <c:v>polityka zagraniczna</c:v>
                </c:pt>
                <c:pt idx="6">
                  <c:v>działanie urzędów - biurokracja, administracja</c:v>
                </c:pt>
                <c:pt idx="7">
                  <c:v>obrona narodowa</c:v>
                </c:pt>
                <c:pt idx="8">
                  <c:v>kultura fizyczna i sport</c:v>
                </c:pt>
              </c:strCache>
            </c:strRef>
          </c:cat>
          <c:val>
            <c:numRef>
              <c:f>Arkusz1!$B$12:$B$20</c:f>
              <c:numCache>
                <c:formatCode>0</c:formatCode>
                <c:ptCount val="9"/>
                <c:pt idx="0">
                  <c:v>7.3912268371191621</c:v>
                </c:pt>
                <c:pt idx="1">
                  <c:v>7.3465544650265073</c:v>
                </c:pt>
                <c:pt idx="2">
                  <c:v>6.4366041549157149</c:v>
                </c:pt>
                <c:pt idx="3">
                  <c:v>4.7699225768200115</c:v>
                </c:pt>
                <c:pt idx="4">
                  <c:v>1.9719901860882103</c:v>
                </c:pt>
                <c:pt idx="5">
                  <c:v>1.5889228063542291</c:v>
                </c:pt>
                <c:pt idx="6">
                  <c:v>1.2301201768922794</c:v>
                </c:pt>
                <c:pt idx="7">
                  <c:v>1.098343632597891</c:v>
                </c:pt>
                <c:pt idx="8" formatCode="0.0">
                  <c:v>0.21479515910448774</c:v>
                </c:pt>
              </c:numCache>
            </c:numRef>
          </c:val>
          <c:extLst>
            <c:ext xmlns:c16="http://schemas.microsoft.com/office/drawing/2014/chart" uri="{C3380CC4-5D6E-409C-BE32-E72D297353CC}">
              <c16:uniqueId val="{0000000A-6B67-4BA9-AEEB-58D8D0764BD0}"/>
            </c:ext>
          </c:extLst>
        </c:ser>
        <c:ser>
          <c:idx val="1"/>
          <c:order val="1"/>
          <c:spPr>
            <a:solidFill>
              <a:srgbClr val="DEDEDE"/>
            </a:solidFill>
            <a:ln>
              <a:noFill/>
            </a:ln>
            <a:effectLst/>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13-5E3B-490D-AF56-AB8D33BF9A0E}"/>
                </c:ext>
              </c:extLst>
            </c:dLbl>
            <c:dLbl>
              <c:idx val="5"/>
              <c:delete val="1"/>
              <c:extLst>
                <c:ext xmlns:c15="http://schemas.microsoft.com/office/drawing/2012/chart" uri="{CE6537A1-D6FC-4f65-9D91-7224C49458BB}"/>
                <c:ext xmlns:c16="http://schemas.microsoft.com/office/drawing/2014/chart" uri="{C3380CC4-5D6E-409C-BE32-E72D297353CC}">
                  <c16:uniqueId val="{00000012-5E3B-490D-AF56-AB8D33BF9A0E}"/>
                </c:ext>
              </c:extLst>
            </c:dLbl>
            <c:dLbl>
              <c:idx val="7"/>
              <c:delete val="1"/>
              <c:extLst>
                <c:ext xmlns:c15="http://schemas.microsoft.com/office/drawing/2012/chart" uri="{CE6537A1-D6FC-4f65-9D91-7224C49458BB}"/>
                <c:ext xmlns:c16="http://schemas.microsoft.com/office/drawing/2014/chart" uri="{C3380CC4-5D6E-409C-BE32-E72D297353CC}">
                  <c16:uniqueId val="{0000000A-5E3B-490D-AF56-AB8D33BF9A0E}"/>
                </c:ext>
              </c:extLst>
            </c:dLbl>
            <c:dLbl>
              <c:idx val="8"/>
              <c:delete val="1"/>
              <c:extLst>
                <c:ext xmlns:c15="http://schemas.microsoft.com/office/drawing/2012/chart" uri="{CE6537A1-D6FC-4f65-9D91-7224C49458BB}"/>
                <c:ext xmlns:c16="http://schemas.microsoft.com/office/drawing/2014/chart" uri="{C3380CC4-5D6E-409C-BE32-E72D297353CC}">
                  <c16:uniqueId val="{00000011-5E3B-490D-AF56-AB8D33BF9A0E}"/>
                </c:ext>
              </c:extLst>
            </c:dLbl>
            <c:spPr>
              <a:noFill/>
              <a:ln>
                <a:noFill/>
              </a:ln>
              <a:effectLst/>
            </c:spPr>
            <c:txPr>
              <a:bodyPr rot="0" spcFirstLastPara="1" vertOverflow="ellipsis" vert="horz" wrap="square" lIns="38100" tIns="19050" rIns="38100" bIns="19050" anchor="ctr" anchorCtr="1">
                <a:spAutoFit/>
              </a:bodyPr>
              <a:lstStyle/>
              <a:p>
                <a:pP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Arkusz1!$A$12:$A$20</c:f>
              <c:strCache>
                <c:ptCount val="9"/>
                <c:pt idx="0">
                  <c:v>infrastruktura – drogi, koleje, lotniska, łączność</c:v>
                </c:pt>
                <c:pt idx="1">
                  <c:v>szkolnictwo wyższe i nauka</c:v>
                </c:pt>
                <c:pt idx="2">
                  <c:v>wymiar sprawiedliwości – działalność sądów i prokuratur</c:v>
                </c:pt>
                <c:pt idx="3">
                  <c:v>rolnictwo i rozwój wsi</c:v>
                </c:pt>
                <c:pt idx="4">
                  <c:v>kultura i dziedzictwo narodowe</c:v>
                </c:pt>
                <c:pt idx="5">
                  <c:v>polityka zagraniczna</c:v>
                </c:pt>
                <c:pt idx="6">
                  <c:v>działanie urzędów - biurokracja, administracja</c:v>
                </c:pt>
                <c:pt idx="7">
                  <c:v>obrona narodowa</c:v>
                </c:pt>
                <c:pt idx="8">
                  <c:v>kultura fizyczna i sport</c:v>
                </c:pt>
              </c:strCache>
            </c:strRef>
          </c:cat>
          <c:val>
            <c:numRef>
              <c:f>Arkusz1!$C$12:$C$20</c:f>
              <c:numCache>
                <c:formatCode>General</c:formatCode>
                <c:ptCount val="9"/>
                <c:pt idx="0" formatCode="0">
                  <c:v>7.7046026571408941</c:v>
                </c:pt>
                <c:pt idx="2" formatCode="0">
                  <c:v>15.820134537066394</c:v>
                </c:pt>
                <c:pt idx="3" formatCode="0">
                  <c:v>11.627158310711774</c:v>
                </c:pt>
                <c:pt idx="4" formatCode="0">
                  <c:v>7.7046026571408941</c:v>
                </c:pt>
                <c:pt idx="6" formatCode="0">
                  <c:v>2.9523505051856676</c:v>
                </c:pt>
              </c:numCache>
            </c:numRef>
          </c:val>
          <c:extLst>
            <c:ext xmlns:c16="http://schemas.microsoft.com/office/drawing/2014/chart" uri="{C3380CC4-5D6E-409C-BE32-E72D297353CC}">
              <c16:uniqueId val="{0000000B-AC00-4CA4-9BE9-7C97B1D906A4}"/>
            </c:ext>
          </c:extLst>
        </c:ser>
        <c:ser>
          <c:idx val="2"/>
          <c:order val="2"/>
          <c:spPr>
            <a:solidFill>
              <a:srgbClr val="B3E5E5"/>
            </a:solidFill>
            <a:ln>
              <a:noFill/>
            </a:ln>
            <a:effectLst/>
          </c:spPr>
          <c:invertIfNegative val="0"/>
          <c:dLbls>
            <c:dLbl>
              <c:idx val="7"/>
              <c:delete val="1"/>
              <c:extLst>
                <c:ext xmlns:c15="http://schemas.microsoft.com/office/drawing/2012/chart" uri="{CE6537A1-D6FC-4f65-9D91-7224C49458BB}"/>
                <c:ext xmlns:c16="http://schemas.microsoft.com/office/drawing/2014/chart" uri="{C3380CC4-5D6E-409C-BE32-E72D297353CC}">
                  <c16:uniqueId val="{0000000B-5E3B-490D-AF56-AB8D33BF9A0E}"/>
                </c:ext>
              </c:extLst>
            </c:dLbl>
            <c:dLbl>
              <c:idx val="8"/>
              <c:layout>
                <c:manualLayout>
                  <c:x val="1.5489348146028696E-3"/>
                  <c:y val="1.816454214626688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5E3B-490D-AF56-AB8D33BF9A0E}"/>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Arkusz1!$A$12:$A$20</c:f>
              <c:strCache>
                <c:ptCount val="9"/>
                <c:pt idx="0">
                  <c:v>infrastruktura – drogi, koleje, lotniska, łączność</c:v>
                </c:pt>
                <c:pt idx="1">
                  <c:v>szkolnictwo wyższe i nauka</c:v>
                </c:pt>
                <c:pt idx="2">
                  <c:v>wymiar sprawiedliwości – działalność sądów i prokuratur</c:v>
                </c:pt>
                <c:pt idx="3">
                  <c:v>rolnictwo i rozwój wsi</c:v>
                </c:pt>
                <c:pt idx="4">
                  <c:v>kultura i dziedzictwo narodowe</c:v>
                </c:pt>
                <c:pt idx="5">
                  <c:v>polityka zagraniczna</c:v>
                </c:pt>
                <c:pt idx="6">
                  <c:v>działanie urzędów - biurokracja, administracja</c:v>
                </c:pt>
                <c:pt idx="7">
                  <c:v>obrona narodowa</c:v>
                </c:pt>
                <c:pt idx="8">
                  <c:v>kultura fizyczna i sport</c:v>
                </c:pt>
              </c:strCache>
            </c:strRef>
          </c:cat>
          <c:val>
            <c:numRef>
              <c:f>Arkusz1!$D$12:$D$20</c:f>
              <c:numCache>
                <c:formatCode>0</c:formatCode>
                <c:ptCount val="9"/>
                <c:pt idx="0">
                  <c:v>5.2923705897594386</c:v>
                </c:pt>
                <c:pt idx="1">
                  <c:v>3.3339278546263036</c:v>
                </c:pt>
                <c:pt idx="2">
                  <c:v>5.8466872886517764</c:v>
                </c:pt>
                <c:pt idx="3">
                  <c:v>5.2311864418375267</c:v>
                </c:pt>
                <c:pt idx="4">
                  <c:v>2.1639310139985981</c:v>
                </c:pt>
                <c:pt idx="5">
                  <c:v>1.2857486977904062</c:v>
                </c:pt>
                <c:pt idx="6">
                  <c:v>1.0164040543161501</c:v>
                </c:pt>
                <c:pt idx="8">
                  <c:v>0.60697535118732704</c:v>
                </c:pt>
              </c:numCache>
            </c:numRef>
          </c:val>
          <c:extLst>
            <c:ext xmlns:c16="http://schemas.microsoft.com/office/drawing/2014/chart" uri="{C3380CC4-5D6E-409C-BE32-E72D297353CC}">
              <c16:uniqueId val="{0000000C-AC00-4CA4-9BE9-7C97B1D906A4}"/>
            </c:ext>
          </c:extLst>
        </c:ser>
        <c:ser>
          <c:idx val="3"/>
          <c:order val="3"/>
          <c:spPr>
            <a:solidFill>
              <a:srgbClr val="42BEBD"/>
            </a:solidFill>
            <a:ln>
              <a:noFill/>
            </a:ln>
            <a:effectLst/>
          </c:spPr>
          <c:invertIfNegative val="0"/>
          <c:dLbls>
            <c:dLbl>
              <c:idx val="7"/>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B-3C0D-4269-A3ED-50B730855D6E}"/>
                </c:ext>
              </c:extLst>
            </c:dLbl>
            <c:dLbl>
              <c:idx val="8"/>
              <c:layout>
                <c:manualLayout>
                  <c:x val="1.5489348146028696E-3"/>
                  <c:y val="-2.4219389528356106E-2"/>
                </c:manualLayout>
              </c:layout>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5E3B-490D-AF56-AB8D33BF9A0E}"/>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Arkusz1!$A$12:$A$20</c:f>
              <c:strCache>
                <c:ptCount val="9"/>
                <c:pt idx="0">
                  <c:v>infrastruktura – drogi, koleje, lotniska, łączność</c:v>
                </c:pt>
                <c:pt idx="1">
                  <c:v>szkolnictwo wyższe i nauka</c:v>
                </c:pt>
                <c:pt idx="2">
                  <c:v>wymiar sprawiedliwości – działalność sądów i prokuratur</c:v>
                </c:pt>
                <c:pt idx="3">
                  <c:v>rolnictwo i rozwój wsi</c:v>
                </c:pt>
                <c:pt idx="4">
                  <c:v>kultura i dziedzictwo narodowe</c:v>
                </c:pt>
                <c:pt idx="5">
                  <c:v>polityka zagraniczna</c:v>
                </c:pt>
                <c:pt idx="6">
                  <c:v>działanie urzędów - biurokracja, administracja</c:v>
                </c:pt>
                <c:pt idx="7">
                  <c:v>obrona narodowa</c:v>
                </c:pt>
                <c:pt idx="8">
                  <c:v>kultura fizyczna i sport</c:v>
                </c:pt>
              </c:strCache>
            </c:strRef>
          </c:cat>
          <c:val>
            <c:numRef>
              <c:f>Arkusz1!$E$12:$E$20</c:f>
              <c:numCache>
                <c:formatCode>0</c:formatCode>
                <c:ptCount val="9"/>
                <c:pt idx="0">
                  <c:v>8.5813655108247531</c:v>
                </c:pt>
                <c:pt idx="1">
                  <c:v>6.406670977721225</c:v>
                </c:pt>
                <c:pt idx="2">
                  <c:v>4.2027163162292807</c:v>
                </c:pt>
                <c:pt idx="3">
                  <c:v>7.5903095557305535</c:v>
                </c:pt>
                <c:pt idx="4">
                  <c:v>1.0276259851299865</c:v>
                </c:pt>
                <c:pt idx="5">
                  <c:v>1.4912633328377567</c:v>
                </c:pt>
                <c:pt idx="6">
                  <c:v>0.96913206297627874</c:v>
                </c:pt>
                <c:pt idx="7" formatCode="0.0">
                  <c:v>0.18048331300397966</c:v>
                </c:pt>
                <c:pt idx="8" formatCode="0.0">
                  <c:v>0.29931131074900869</c:v>
                </c:pt>
              </c:numCache>
            </c:numRef>
          </c:val>
          <c:extLst>
            <c:ext xmlns:c16="http://schemas.microsoft.com/office/drawing/2014/chart" uri="{C3380CC4-5D6E-409C-BE32-E72D297353CC}">
              <c16:uniqueId val="{0000000D-AC00-4CA4-9BE9-7C97B1D906A4}"/>
            </c:ext>
          </c:extLst>
        </c:ser>
        <c:ser>
          <c:idx val="4"/>
          <c:order val="4"/>
          <c:spPr>
            <a:solidFill>
              <a:srgbClr val="215F5F"/>
            </a:solidFill>
            <a:ln>
              <a:noFill/>
            </a:ln>
            <a:effectLst/>
          </c:spPr>
          <c:invertIfNegative val="0"/>
          <c:dLbls>
            <c:dLbl>
              <c:idx val="7"/>
              <c:layout>
                <c:manualLayout>
                  <c:x val="6.1957392584114784E-3"/>
                  <c:y val="-6.054847382089109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5E3B-490D-AF56-AB8D33BF9A0E}"/>
                </c:ext>
              </c:extLst>
            </c:dLbl>
            <c:dLbl>
              <c:idx val="8"/>
              <c:layout>
                <c:manualLayout>
                  <c:x val="3.2183694399794552E-3"/>
                  <c:y val="1.2109694764177998E-2"/>
                </c:manualLayout>
              </c:layout>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5E3B-490D-AF56-AB8D33BF9A0E}"/>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Arkusz1!$A$12:$A$20</c:f>
              <c:strCache>
                <c:ptCount val="9"/>
                <c:pt idx="0">
                  <c:v>infrastruktura – drogi, koleje, lotniska, łączność</c:v>
                </c:pt>
                <c:pt idx="1">
                  <c:v>szkolnictwo wyższe i nauka</c:v>
                </c:pt>
                <c:pt idx="2">
                  <c:v>wymiar sprawiedliwości – działalność sądów i prokuratur</c:v>
                </c:pt>
                <c:pt idx="3">
                  <c:v>rolnictwo i rozwój wsi</c:v>
                </c:pt>
                <c:pt idx="4">
                  <c:v>kultura i dziedzictwo narodowe</c:v>
                </c:pt>
                <c:pt idx="5">
                  <c:v>polityka zagraniczna</c:v>
                </c:pt>
                <c:pt idx="6">
                  <c:v>działanie urzędów - biurokracja, administracja</c:v>
                </c:pt>
                <c:pt idx="7">
                  <c:v>obrona narodowa</c:v>
                </c:pt>
                <c:pt idx="8">
                  <c:v>kultura fizyczna i sport</c:v>
                </c:pt>
              </c:strCache>
            </c:strRef>
          </c:cat>
          <c:val>
            <c:numRef>
              <c:f>Arkusz1!$F$12:$F$20</c:f>
              <c:numCache>
                <c:formatCode>0</c:formatCode>
                <c:ptCount val="9"/>
                <c:pt idx="0">
                  <c:v>6.7302056072908121</c:v>
                </c:pt>
                <c:pt idx="1">
                  <c:v>9.4601022252742322</c:v>
                </c:pt>
                <c:pt idx="2">
                  <c:v>7.6960368065376077</c:v>
                </c:pt>
                <c:pt idx="3">
                  <c:v>2.0896451015449915</c:v>
                </c:pt>
                <c:pt idx="4">
                  <c:v>2.2903162524495961</c:v>
                </c:pt>
                <c:pt idx="5">
                  <c:v>1.8367614113999615</c:v>
                </c:pt>
                <c:pt idx="6">
                  <c:v>1.1433559800853916</c:v>
                </c:pt>
                <c:pt idx="7">
                  <c:v>2.121020747261634</c:v>
                </c:pt>
                <c:pt idx="8" formatCode="0.0">
                  <c:v>7.5019561165882917E-2</c:v>
                </c:pt>
              </c:numCache>
            </c:numRef>
          </c:val>
          <c:extLst>
            <c:ext xmlns:c16="http://schemas.microsoft.com/office/drawing/2014/chart" uri="{C3380CC4-5D6E-409C-BE32-E72D297353CC}">
              <c16:uniqueId val="{0000000E-AC00-4CA4-9BE9-7C97B1D906A4}"/>
            </c:ext>
          </c:extLst>
        </c:ser>
        <c:dLbls>
          <c:showLegendKey val="0"/>
          <c:showVal val="1"/>
          <c:showCatName val="0"/>
          <c:showSerName val="0"/>
          <c:showPercent val="0"/>
          <c:showBubbleSize val="0"/>
        </c:dLbls>
        <c:gapWidth val="100"/>
        <c:overlap val="-10"/>
        <c:axId val="671649848"/>
        <c:axId val="671650632"/>
      </c:barChart>
      <c:catAx>
        <c:axId val="671649848"/>
        <c:scaling>
          <c:orientation val="minMax"/>
        </c:scaling>
        <c:delete val="1"/>
        <c:axPos val="b"/>
        <c:numFmt formatCode="General" sourceLinked="1"/>
        <c:majorTickMark val="out"/>
        <c:minorTickMark val="none"/>
        <c:tickLblPos val="nextTo"/>
        <c:crossAx val="671650632"/>
        <c:crosses val="autoZero"/>
        <c:auto val="1"/>
        <c:lblAlgn val="ctr"/>
        <c:lblOffset val="100"/>
        <c:noMultiLvlLbl val="0"/>
      </c:catAx>
      <c:valAx>
        <c:axId val="671650632"/>
        <c:scaling>
          <c:orientation val="minMax"/>
          <c:min val="0"/>
        </c:scaling>
        <c:delete val="1"/>
        <c:axPos val="l"/>
        <c:numFmt formatCode="0" sourceLinked="1"/>
        <c:majorTickMark val="out"/>
        <c:minorTickMark val="none"/>
        <c:tickLblPos val="nextTo"/>
        <c:crossAx val="671649848"/>
        <c:crosses val="autoZero"/>
        <c:crossBetween val="between"/>
      </c:valAx>
      <c:spPr>
        <a:noFill/>
        <a:ln>
          <a:noFill/>
        </a:ln>
        <a:effectLst/>
      </c:spPr>
    </c:plotArea>
    <c:plotVisOnly val="1"/>
    <c:dispBlanksAs val="gap"/>
    <c:showDLblsOverMax val="0"/>
    <c:extLst/>
  </c:chart>
  <c:spPr>
    <a:noFill/>
    <a:ln>
      <a:noFill/>
    </a:ln>
    <a:effectLst/>
  </c:spPr>
  <c:txPr>
    <a:bodyPr/>
    <a:lstStyle/>
    <a:p>
      <a:pPr algn="ctr">
        <a:defRPr lang="en-US" sz="800" b="0" i="0" u="none" strike="noStrike" kern="1200" baseline="0">
          <a:solidFill>
            <a:schemeClr val="tx1"/>
          </a:solidFill>
          <a:latin typeface="+mn-lt"/>
          <a:ea typeface="+mn-ea"/>
          <a:cs typeface="+mn-cs"/>
        </a:defRPr>
      </a:pPr>
      <a:endParaRPr lang="pl-PL"/>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EDC7-4C87-BB07-1A2E01F4EF7C}"/>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EDC7-4C87-BB07-1A2E01F4EF7C}"/>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EDC7-4C87-BB07-1A2E01F4EF7C}"/>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EDC7-4C87-BB07-1A2E01F4EF7C}"/>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EDC7-4C87-BB07-1A2E01F4EF7C}"/>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Arkusz1!$A$3:$A$11</c:f>
              <c:strCache>
                <c:ptCount val="9"/>
                <c:pt idx="0">
                  <c:v>ochrona środowiska</c:v>
                </c:pt>
                <c:pt idx="1">
                  <c:v>ochrona zdrowia</c:v>
                </c:pt>
                <c:pt idx="2">
                  <c:v>gospodarka – rozwój ekonomiczny</c:v>
                </c:pt>
                <c:pt idx="3">
                  <c:v>praca – praca, polityka społeczna i rodzinna</c:v>
                </c:pt>
                <c:pt idx="4">
                  <c:v>oświata i wychowanie</c:v>
                </c:pt>
                <c:pt idx="5">
                  <c:v>sprawy wewnętrzne i bezpieczeństwo – działalność policji, służb specjalnych, straży pożarnej i straży granicznej</c:v>
                </c:pt>
                <c:pt idx="6">
                  <c:v>pandemia Coronavirusa</c:v>
                </c:pt>
                <c:pt idx="7">
                  <c:v>energetyka i górnictwo (ogólnie problem węgla)</c:v>
                </c:pt>
                <c:pt idx="8">
                  <c:v>finanse publiczne – dług publiczny, budżet państwa</c:v>
                </c:pt>
              </c:strCache>
            </c:strRef>
          </c:cat>
          <c:val>
            <c:numRef>
              <c:f>Arkusz1!$B$3:$B$11</c:f>
              <c:numCache>
                <c:formatCode>0</c:formatCode>
                <c:ptCount val="9"/>
                <c:pt idx="0">
                  <c:v>52.384109070050044</c:v>
                </c:pt>
                <c:pt idx="1">
                  <c:v>48.228462932751349</c:v>
                </c:pt>
                <c:pt idx="2">
                  <c:v>19.679601078015974</c:v>
                </c:pt>
                <c:pt idx="3">
                  <c:v>15.926230492210886</c:v>
                </c:pt>
                <c:pt idx="4">
                  <c:v>15.225398568190174</c:v>
                </c:pt>
                <c:pt idx="5">
                  <c:v>11.265885432732162</c:v>
                </c:pt>
                <c:pt idx="6">
                  <c:v>10.068938793735935</c:v>
                </c:pt>
                <c:pt idx="7">
                  <c:v>9.4991319860301893</c:v>
                </c:pt>
                <c:pt idx="8">
                  <c:v>9.1499416126371393</c:v>
                </c:pt>
              </c:numCache>
            </c:numRef>
          </c:val>
          <c:extLst>
            <c:ext xmlns:c16="http://schemas.microsoft.com/office/drawing/2014/chart" uri="{C3380CC4-5D6E-409C-BE32-E72D297353CC}">
              <c16:uniqueId val="{0000000A-EDC7-4C87-BB07-1A2E01F4EF7C}"/>
            </c:ext>
          </c:extLst>
        </c:ser>
        <c:ser>
          <c:idx val="1"/>
          <c:order val="1"/>
          <c:spPr>
            <a:solidFill>
              <a:srgbClr val="DEDEDE"/>
            </a:solidFill>
            <a:ln>
              <a:noFill/>
            </a:ln>
            <a:effectLst/>
          </c:spPr>
          <c:invertIfNegative val="0"/>
          <c:dLbls>
            <c:dLbl>
              <c:idx val="7"/>
              <c:delete val="1"/>
              <c:extLst>
                <c:ext xmlns:c15="http://schemas.microsoft.com/office/drawing/2012/chart" uri="{CE6537A1-D6FC-4f65-9D91-7224C49458BB}"/>
                <c:ext xmlns:c16="http://schemas.microsoft.com/office/drawing/2014/chart" uri="{C3380CC4-5D6E-409C-BE32-E72D297353CC}">
                  <c16:uniqueId val="{0000000B-8557-47AC-9770-000088FE755C}"/>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Arkusz1!$A$3:$A$11</c:f>
              <c:strCache>
                <c:ptCount val="9"/>
                <c:pt idx="0">
                  <c:v>ochrona środowiska</c:v>
                </c:pt>
                <c:pt idx="1">
                  <c:v>ochrona zdrowia</c:v>
                </c:pt>
                <c:pt idx="2">
                  <c:v>gospodarka – rozwój ekonomiczny</c:v>
                </c:pt>
                <c:pt idx="3">
                  <c:v>praca – praca, polityka społeczna i rodzinna</c:v>
                </c:pt>
                <c:pt idx="4">
                  <c:v>oświata i wychowanie</c:v>
                </c:pt>
                <c:pt idx="5">
                  <c:v>sprawy wewnętrzne i bezpieczeństwo – działalność policji, służb specjalnych, straży pożarnej i straży granicznej</c:v>
                </c:pt>
                <c:pt idx="6">
                  <c:v>pandemia Coronavirusa</c:v>
                </c:pt>
                <c:pt idx="7">
                  <c:v>energetyka i górnictwo (ogólnie problem węgla)</c:v>
                </c:pt>
                <c:pt idx="8">
                  <c:v>finanse publiczne – dług publiczny, budżet państwa</c:v>
                </c:pt>
              </c:strCache>
            </c:strRef>
          </c:cat>
          <c:val>
            <c:numRef>
              <c:f>Arkusz1!$C$3:$C$11</c:f>
              <c:numCache>
                <c:formatCode>0</c:formatCode>
                <c:ptCount val="9"/>
                <c:pt idx="0">
                  <c:v>19.913184578401065</c:v>
                </c:pt>
                <c:pt idx="1">
                  <c:v>43.462977500406701</c:v>
                </c:pt>
                <c:pt idx="2">
                  <c:v>6.0521893756605083</c:v>
                </c:pt>
                <c:pt idx="3">
                  <c:v>8.0851883008573839</c:v>
                </c:pt>
                <c:pt idx="4">
                  <c:v>7.0112527495124697</c:v>
                </c:pt>
                <c:pt idx="5">
                  <c:v>6.6602666455919026</c:v>
                </c:pt>
                <c:pt idx="6">
                  <c:v>3.1182966357375119</c:v>
                </c:pt>
                <c:pt idx="7">
                  <c:v>0</c:v>
                </c:pt>
                <c:pt idx="8">
                  <c:v>2.9523505051856676</c:v>
                </c:pt>
              </c:numCache>
            </c:numRef>
          </c:val>
          <c:extLst>
            <c:ext xmlns:c16="http://schemas.microsoft.com/office/drawing/2014/chart" uri="{C3380CC4-5D6E-409C-BE32-E72D297353CC}">
              <c16:uniqueId val="{00000013-97A8-4673-B688-0AFF962C3572}"/>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Arkusz1!$A$3:$A$11</c:f>
              <c:strCache>
                <c:ptCount val="9"/>
                <c:pt idx="0">
                  <c:v>ochrona środowiska</c:v>
                </c:pt>
                <c:pt idx="1">
                  <c:v>ochrona zdrowia</c:v>
                </c:pt>
                <c:pt idx="2">
                  <c:v>gospodarka – rozwój ekonomiczny</c:v>
                </c:pt>
                <c:pt idx="3">
                  <c:v>praca – praca, polityka społeczna i rodzinna</c:v>
                </c:pt>
                <c:pt idx="4">
                  <c:v>oświata i wychowanie</c:v>
                </c:pt>
                <c:pt idx="5">
                  <c:v>sprawy wewnętrzne i bezpieczeństwo – działalność policji, służb specjalnych, straży pożarnej i straży granicznej</c:v>
                </c:pt>
                <c:pt idx="6">
                  <c:v>pandemia Coronavirusa</c:v>
                </c:pt>
                <c:pt idx="7">
                  <c:v>energetyka i górnictwo (ogólnie problem węgla)</c:v>
                </c:pt>
                <c:pt idx="8">
                  <c:v>finanse publiczne – dług publiczny, budżet państwa</c:v>
                </c:pt>
              </c:strCache>
            </c:strRef>
          </c:cat>
          <c:val>
            <c:numRef>
              <c:f>Arkusz1!$D$3:$D$11</c:f>
              <c:numCache>
                <c:formatCode>0</c:formatCode>
                <c:ptCount val="9"/>
                <c:pt idx="0">
                  <c:v>41.079177893612595</c:v>
                </c:pt>
                <c:pt idx="1">
                  <c:v>47.756906581464946</c:v>
                </c:pt>
                <c:pt idx="2">
                  <c:v>15.138762800680444</c:v>
                </c:pt>
                <c:pt idx="3">
                  <c:v>20.325727701643899</c:v>
                </c:pt>
                <c:pt idx="4">
                  <c:v>9.4442122198727461</c:v>
                </c:pt>
                <c:pt idx="5">
                  <c:v>11.996653126596005</c:v>
                </c:pt>
                <c:pt idx="6">
                  <c:v>11.833352753029597</c:v>
                </c:pt>
                <c:pt idx="7">
                  <c:v>6.4406549358717493</c:v>
                </c:pt>
                <c:pt idx="8">
                  <c:v>6.9512954846722996</c:v>
                </c:pt>
              </c:numCache>
            </c:numRef>
          </c:val>
          <c:extLst>
            <c:ext xmlns:c16="http://schemas.microsoft.com/office/drawing/2014/chart" uri="{C3380CC4-5D6E-409C-BE32-E72D297353CC}">
              <c16:uniqueId val="{00000014-97A8-4673-B688-0AFF962C3572}"/>
            </c:ext>
          </c:extLst>
        </c:ser>
        <c:ser>
          <c:idx val="3"/>
          <c:order val="3"/>
          <c:spPr>
            <a:solidFill>
              <a:srgbClr val="42BEBD"/>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Arkusz1!$A$3:$A$11</c:f>
              <c:strCache>
                <c:ptCount val="9"/>
                <c:pt idx="0">
                  <c:v>ochrona środowiska</c:v>
                </c:pt>
                <c:pt idx="1">
                  <c:v>ochrona zdrowia</c:v>
                </c:pt>
                <c:pt idx="2">
                  <c:v>gospodarka – rozwój ekonomiczny</c:v>
                </c:pt>
                <c:pt idx="3">
                  <c:v>praca – praca, polityka społeczna i rodzinna</c:v>
                </c:pt>
                <c:pt idx="4">
                  <c:v>oświata i wychowanie</c:v>
                </c:pt>
                <c:pt idx="5">
                  <c:v>sprawy wewnętrzne i bezpieczeństwo – działalność policji, służb specjalnych, straży pożarnej i straży granicznej</c:v>
                </c:pt>
                <c:pt idx="6">
                  <c:v>pandemia Coronavirusa</c:v>
                </c:pt>
                <c:pt idx="7">
                  <c:v>energetyka i górnictwo (ogólnie problem węgla)</c:v>
                </c:pt>
                <c:pt idx="8">
                  <c:v>finanse publiczne – dług publiczny, budżet państwa</c:v>
                </c:pt>
              </c:strCache>
            </c:strRef>
          </c:cat>
          <c:val>
            <c:numRef>
              <c:f>Arkusz1!$E$3:$E$11</c:f>
              <c:numCache>
                <c:formatCode>0</c:formatCode>
                <c:ptCount val="9"/>
                <c:pt idx="0">
                  <c:v>48.31645088640947</c:v>
                </c:pt>
                <c:pt idx="1">
                  <c:v>45.728489471455916</c:v>
                </c:pt>
                <c:pt idx="2">
                  <c:v>19.077773472520771</c:v>
                </c:pt>
                <c:pt idx="3">
                  <c:v>15.999995565950996</c:v>
                </c:pt>
                <c:pt idx="4">
                  <c:v>14.157749616890191</c:v>
                </c:pt>
                <c:pt idx="5">
                  <c:v>8.9571511980065708</c:v>
                </c:pt>
                <c:pt idx="6">
                  <c:v>10.856051024668568</c:v>
                </c:pt>
                <c:pt idx="7">
                  <c:v>12.579984447767997</c:v>
                </c:pt>
                <c:pt idx="8">
                  <c:v>12.424136111594875</c:v>
                </c:pt>
              </c:numCache>
            </c:numRef>
          </c:val>
          <c:extLst>
            <c:ext xmlns:c16="http://schemas.microsoft.com/office/drawing/2014/chart" uri="{C3380CC4-5D6E-409C-BE32-E72D297353CC}">
              <c16:uniqueId val="{00000015-97A8-4673-B688-0AFF962C3572}"/>
            </c:ext>
          </c:extLst>
        </c:ser>
        <c:ser>
          <c:idx val="4"/>
          <c:order val="4"/>
          <c:spPr>
            <a:solidFill>
              <a:srgbClr val="215F5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Arkusz1!$A$3:$A$11</c:f>
              <c:strCache>
                <c:ptCount val="9"/>
                <c:pt idx="0">
                  <c:v>ochrona środowiska</c:v>
                </c:pt>
                <c:pt idx="1">
                  <c:v>ochrona zdrowia</c:v>
                </c:pt>
                <c:pt idx="2">
                  <c:v>gospodarka – rozwój ekonomiczny</c:v>
                </c:pt>
                <c:pt idx="3">
                  <c:v>praca – praca, polityka społeczna i rodzinna</c:v>
                </c:pt>
                <c:pt idx="4">
                  <c:v>oświata i wychowanie</c:v>
                </c:pt>
                <c:pt idx="5">
                  <c:v>sprawy wewnętrzne i bezpieczeństwo – działalność policji, służb specjalnych, straży pożarnej i straży granicznej</c:v>
                </c:pt>
                <c:pt idx="6">
                  <c:v>pandemia Coronavirusa</c:v>
                </c:pt>
                <c:pt idx="7">
                  <c:v>energetyka i górnictwo (ogólnie problem węgla)</c:v>
                </c:pt>
                <c:pt idx="8">
                  <c:v>finanse publiczne – dług publiczny, budżet państwa</c:v>
                </c:pt>
              </c:strCache>
            </c:strRef>
          </c:cat>
          <c:val>
            <c:numRef>
              <c:f>Arkusz1!$F$3:$F$11</c:f>
              <c:numCache>
                <c:formatCode>0</c:formatCode>
                <c:ptCount val="9"/>
                <c:pt idx="0">
                  <c:v>60.239648457046698</c:v>
                </c:pt>
                <c:pt idx="1">
                  <c:v>50.426845059541023</c:v>
                </c:pt>
                <c:pt idx="2">
                  <c:v>22.081439670564109</c:v>
                </c:pt>
                <c:pt idx="3">
                  <c:v>15.400077580868308</c:v>
                </c:pt>
                <c:pt idx="4">
                  <c:v>17.91242577074328</c:v>
                </c:pt>
                <c:pt idx="5">
                  <c:v>13.178168897178107</c:v>
                </c:pt>
                <c:pt idx="6">
                  <c:v>9.5293336043128765</c:v>
                </c:pt>
                <c:pt idx="7">
                  <c:v>8.4687074025650055</c:v>
                </c:pt>
                <c:pt idx="8">
                  <c:v>7.5662046906239029</c:v>
                </c:pt>
              </c:numCache>
            </c:numRef>
          </c:val>
          <c:extLst>
            <c:ext xmlns:c16="http://schemas.microsoft.com/office/drawing/2014/chart" uri="{C3380CC4-5D6E-409C-BE32-E72D297353CC}">
              <c16:uniqueId val="{00000016-97A8-4673-B688-0AFF962C3572}"/>
            </c:ext>
          </c:extLst>
        </c:ser>
        <c:dLbls>
          <c:showLegendKey val="0"/>
          <c:showVal val="1"/>
          <c:showCatName val="0"/>
          <c:showSerName val="0"/>
          <c:showPercent val="0"/>
          <c:showBubbleSize val="0"/>
        </c:dLbls>
        <c:gapWidth val="100"/>
        <c:overlap val="-10"/>
        <c:axId val="671656904"/>
        <c:axId val="671651024"/>
      </c:barChart>
      <c:catAx>
        <c:axId val="671656904"/>
        <c:scaling>
          <c:orientation val="minMax"/>
        </c:scaling>
        <c:delete val="1"/>
        <c:axPos val="b"/>
        <c:numFmt formatCode="General" sourceLinked="1"/>
        <c:majorTickMark val="out"/>
        <c:minorTickMark val="none"/>
        <c:tickLblPos val="nextTo"/>
        <c:crossAx val="671651024"/>
        <c:crosses val="autoZero"/>
        <c:auto val="1"/>
        <c:lblAlgn val="ctr"/>
        <c:lblOffset val="100"/>
        <c:noMultiLvlLbl val="0"/>
      </c:catAx>
      <c:valAx>
        <c:axId val="671651024"/>
        <c:scaling>
          <c:orientation val="minMax"/>
          <c:min val="0"/>
        </c:scaling>
        <c:delete val="1"/>
        <c:axPos val="l"/>
        <c:numFmt formatCode="0" sourceLinked="1"/>
        <c:majorTickMark val="out"/>
        <c:minorTickMark val="none"/>
        <c:tickLblPos val="nextTo"/>
        <c:crossAx val="67165690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finanse publiczne – dług publiczny, budżet państwa </c:v>
                </c:pt>
              </c:strCache>
            </c:strRef>
          </c:tx>
          <c:spPr>
            <a:solidFill>
              <a:srgbClr val="DCC1B8"/>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Arkusz1!$B$2</c:f>
              <c:numCache>
                <c:formatCode>###0.0</c:formatCode>
                <c:ptCount val="1"/>
                <c:pt idx="0">
                  <c:v>4.7474997278410784</c:v>
                </c:pt>
              </c:numCache>
            </c:numRef>
          </c:val>
          <c:extLst>
            <c:ext xmlns:c16="http://schemas.microsoft.com/office/drawing/2014/chart" uri="{C3380CC4-5D6E-409C-BE32-E72D297353CC}">
              <c16:uniqueId val="{00000000-D5B9-46A3-8CB0-880412696767}"/>
            </c:ext>
          </c:extLst>
        </c:ser>
        <c:ser>
          <c:idx val="1"/>
          <c:order val="1"/>
          <c:tx>
            <c:strRef>
              <c:f>Arkusz1!$C$1</c:f>
              <c:strCache>
                <c:ptCount val="1"/>
                <c:pt idx="0">
                  <c:v>wymiar sprawiedliwości – działalność sądów i prokuratur </c:v>
                </c:pt>
              </c:strCache>
            </c:strRef>
          </c:tx>
          <c:spPr>
            <a:solidFill>
              <a:srgbClr val="FF7448"/>
            </a:solidFill>
            <a:ln>
              <a:solidFill>
                <a:schemeClr val="bg1"/>
              </a:solidFill>
            </a:ln>
            <a:effectLst/>
          </c:spPr>
          <c:invertIfNegative val="0"/>
          <c:dLbls>
            <c:dLbl>
              <c:idx val="0"/>
              <c:numFmt formatCode="#,##0" sourceLinked="0"/>
              <c:spPr>
                <a:noFill/>
                <a:ln>
                  <a:noFill/>
                </a:ln>
                <a:effectLst/>
              </c:spPr>
              <c:txPr>
                <a:bodyPr rot="0" spcFirstLastPara="1" vertOverflow="ellipsis" vert="horz" wrap="square" lIns="38100" tIns="19050" rIns="38100" bIns="19050" anchor="ctr" anchorCtr="0">
                  <a:no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D5B9-46A3-8CB0-880412696767}"/>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Arkusz1!$C$2</c:f>
              <c:numCache>
                <c:formatCode>###0.0</c:formatCode>
                <c:ptCount val="1"/>
                <c:pt idx="0">
                  <c:v>5.6684748522716388</c:v>
                </c:pt>
              </c:numCache>
            </c:numRef>
          </c:val>
          <c:extLst>
            <c:ext xmlns:c16="http://schemas.microsoft.com/office/drawing/2014/chart" uri="{C3380CC4-5D6E-409C-BE32-E72D297353CC}">
              <c16:uniqueId val="{00000002-D5B9-46A3-8CB0-880412696767}"/>
            </c:ext>
          </c:extLst>
        </c:ser>
        <c:ser>
          <c:idx val="2"/>
          <c:order val="2"/>
          <c:tx>
            <c:strRef>
              <c:f>Arkusz1!$D$1</c:f>
              <c:strCache>
                <c:ptCount val="1"/>
                <c:pt idx="0">
                  <c:v>rolnictwo i rozwój wsi </c:v>
                </c:pt>
              </c:strCache>
            </c:strRef>
          </c:tx>
          <c:spPr>
            <a:solidFill>
              <a:srgbClr val="FFF3B4"/>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Arkusz1!$D$2</c:f>
              <c:numCache>
                <c:formatCode>###0.0</c:formatCode>
                <c:ptCount val="1"/>
                <c:pt idx="0">
                  <c:v>5.1528068907701696</c:v>
                </c:pt>
              </c:numCache>
            </c:numRef>
          </c:val>
          <c:extLst>
            <c:ext xmlns:c16="http://schemas.microsoft.com/office/drawing/2014/chart" uri="{C3380CC4-5D6E-409C-BE32-E72D297353CC}">
              <c16:uniqueId val="{00000003-D5B9-46A3-8CB0-880412696767}"/>
            </c:ext>
          </c:extLst>
        </c:ser>
        <c:ser>
          <c:idx val="3"/>
          <c:order val="3"/>
          <c:tx>
            <c:strRef>
              <c:f>Arkusz1!$E$1</c:f>
              <c:strCache>
                <c:ptCount val="1"/>
                <c:pt idx="0">
                  <c:v>sprawy wewnętrzne i bezpieczeństwo – działalność policji, służb specjalnych, straży pożarnej i straży granicznej </c:v>
                </c:pt>
              </c:strCache>
            </c:strRef>
          </c:tx>
          <c:spPr>
            <a:solidFill>
              <a:srgbClr val="99FFCC"/>
            </a:solidFill>
            <a:ln>
              <a:solidFill>
                <a:schemeClr val="bg1"/>
              </a:solidFill>
            </a:ln>
            <a:effectLst/>
          </c:spPr>
          <c:invertIfNegative val="0"/>
          <c:dPt>
            <c:idx val="0"/>
            <c:invertIfNegative val="0"/>
            <c:bubble3D val="0"/>
            <c:spPr>
              <a:solidFill>
                <a:srgbClr val="729315"/>
              </a:solidFill>
              <a:ln>
                <a:solidFill>
                  <a:schemeClr val="bg1"/>
                </a:solidFill>
              </a:ln>
              <a:effectLst/>
            </c:spPr>
            <c:extLst>
              <c:ext xmlns:c16="http://schemas.microsoft.com/office/drawing/2014/chart" uri="{C3380CC4-5D6E-409C-BE32-E72D297353CC}">
                <c16:uniqueId val="{00000005-D5B9-46A3-8CB0-880412696767}"/>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Arkusz1!$E$2</c:f>
              <c:numCache>
                <c:formatCode>###0.0</c:formatCode>
                <c:ptCount val="1"/>
                <c:pt idx="0">
                  <c:v>11.217460223017595</c:v>
                </c:pt>
              </c:numCache>
            </c:numRef>
          </c:val>
          <c:extLst>
            <c:ext xmlns:c16="http://schemas.microsoft.com/office/drawing/2014/chart" uri="{C3380CC4-5D6E-409C-BE32-E72D297353CC}">
              <c16:uniqueId val="{00000006-D5B9-46A3-8CB0-880412696767}"/>
            </c:ext>
          </c:extLst>
        </c:ser>
        <c:dLbls>
          <c:showLegendKey val="0"/>
          <c:showVal val="0"/>
          <c:showCatName val="0"/>
          <c:showSerName val="0"/>
          <c:showPercent val="0"/>
          <c:showBubbleSize val="0"/>
        </c:dLbls>
        <c:gapWidth val="219"/>
        <c:overlap val="-27"/>
        <c:axId val="674665976"/>
        <c:axId val="674666368"/>
      </c:barChart>
      <c:catAx>
        <c:axId val="674665976"/>
        <c:scaling>
          <c:orientation val="minMax"/>
        </c:scaling>
        <c:delete val="1"/>
        <c:axPos val="b"/>
        <c:numFmt formatCode="General" sourceLinked="1"/>
        <c:majorTickMark val="none"/>
        <c:minorTickMark val="none"/>
        <c:tickLblPos val="nextTo"/>
        <c:crossAx val="674666368"/>
        <c:crosses val="autoZero"/>
        <c:auto val="1"/>
        <c:lblAlgn val="ctr"/>
        <c:lblOffset val="100"/>
        <c:noMultiLvlLbl val="0"/>
      </c:catAx>
      <c:valAx>
        <c:axId val="674666368"/>
        <c:scaling>
          <c:orientation val="minMax"/>
        </c:scaling>
        <c:delete val="1"/>
        <c:axPos val="l"/>
        <c:numFmt formatCode="###0.0" sourceLinked="1"/>
        <c:majorTickMark val="out"/>
        <c:minorTickMark val="none"/>
        <c:tickLblPos val="nextTo"/>
        <c:crossAx val="6746659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finanse publiczne – dług publiczny, budżet państwa </c:v>
                </c:pt>
              </c:strCache>
            </c:strRef>
          </c:tx>
          <c:spPr>
            <a:solidFill>
              <a:srgbClr val="DCC1B8"/>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c:f>
              <c:numCache>
                <c:formatCode>###0</c:formatCode>
                <c:ptCount val="1"/>
                <c:pt idx="0">
                  <c:v>10.568674050094241</c:v>
                </c:pt>
              </c:numCache>
            </c:numRef>
          </c:val>
          <c:extLst>
            <c:ext xmlns:c16="http://schemas.microsoft.com/office/drawing/2014/chart" uri="{C3380CC4-5D6E-409C-BE32-E72D297353CC}">
              <c16:uniqueId val="{00000000-6012-4FF6-A796-3A10D94155DF}"/>
            </c:ext>
          </c:extLst>
        </c:ser>
        <c:ser>
          <c:idx val="1"/>
          <c:order val="1"/>
          <c:tx>
            <c:strRef>
              <c:f>Arkusz1!$C$1</c:f>
              <c:strCache>
                <c:ptCount val="1"/>
                <c:pt idx="0">
                  <c:v>wymiar sprawiedliwości – działalność sądów i prokuratur </c:v>
                </c:pt>
              </c:strCache>
            </c:strRef>
          </c:tx>
          <c:spPr>
            <a:solidFill>
              <a:srgbClr val="FF7448"/>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f>
              <c:numCache>
                <c:formatCode>###0</c:formatCode>
                <c:ptCount val="1"/>
                <c:pt idx="0">
                  <c:v>2.4361788429755156</c:v>
                </c:pt>
              </c:numCache>
            </c:numRef>
          </c:val>
          <c:extLst>
            <c:ext xmlns:c16="http://schemas.microsoft.com/office/drawing/2014/chart" uri="{C3380CC4-5D6E-409C-BE32-E72D297353CC}">
              <c16:uniqueId val="{00000001-6012-4FF6-A796-3A10D94155DF}"/>
            </c:ext>
          </c:extLst>
        </c:ser>
        <c:ser>
          <c:idx val="2"/>
          <c:order val="2"/>
          <c:tx>
            <c:strRef>
              <c:f>Arkusz1!$D$1</c:f>
              <c:strCache>
                <c:ptCount val="1"/>
                <c:pt idx="0">
                  <c:v>rolnictwo i rozwój wsi </c:v>
                </c:pt>
              </c:strCache>
            </c:strRef>
          </c:tx>
          <c:spPr>
            <a:solidFill>
              <a:srgbClr val="FFF3B4"/>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c:f>
              <c:numCache>
                <c:formatCode>###0</c:formatCode>
                <c:ptCount val="1"/>
                <c:pt idx="0">
                  <c:v>10.109838628700311</c:v>
                </c:pt>
              </c:numCache>
            </c:numRef>
          </c:val>
          <c:extLst>
            <c:ext xmlns:c16="http://schemas.microsoft.com/office/drawing/2014/chart" uri="{C3380CC4-5D6E-409C-BE32-E72D297353CC}">
              <c16:uniqueId val="{00000002-6012-4FF6-A796-3A10D94155DF}"/>
            </c:ext>
          </c:extLst>
        </c:ser>
        <c:ser>
          <c:idx val="3"/>
          <c:order val="3"/>
          <c:tx>
            <c:strRef>
              <c:f>Arkusz1!$E$1</c:f>
              <c:strCache>
                <c:ptCount val="1"/>
                <c:pt idx="0">
                  <c:v>sprawy wewnętrzne i bezpieczeństwo – działalność policji, służb specjalnych, straży pożarnej i straży granicznej </c:v>
                </c:pt>
              </c:strCache>
            </c:strRef>
          </c:tx>
          <c:spPr>
            <a:solidFill>
              <a:srgbClr val="729315"/>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c:f>
              <c:numCache>
                <c:formatCode>###0</c:formatCode>
                <c:ptCount val="1"/>
                <c:pt idx="0">
                  <c:v>9.543872019732845</c:v>
                </c:pt>
              </c:numCache>
            </c:numRef>
          </c:val>
          <c:extLst>
            <c:ext xmlns:c16="http://schemas.microsoft.com/office/drawing/2014/chart" uri="{C3380CC4-5D6E-409C-BE32-E72D297353CC}">
              <c16:uniqueId val="{00000003-6012-4FF6-A796-3A10D94155DF}"/>
            </c:ext>
          </c:extLst>
        </c:ser>
        <c:dLbls>
          <c:showLegendKey val="0"/>
          <c:showVal val="0"/>
          <c:showCatName val="0"/>
          <c:showSerName val="0"/>
          <c:showPercent val="0"/>
          <c:showBubbleSize val="0"/>
        </c:dLbls>
        <c:gapWidth val="219"/>
        <c:overlap val="-27"/>
        <c:axId val="674667152"/>
        <c:axId val="674672640"/>
      </c:barChart>
      <c:catAx>
        <c:axId val="674667152"/>
        <c:scaling>
          <c:orientation val="minMax"/>
        </c:scaling>
        <c:delete val="1"/>
        <c:axPos val="b"/>
        <c:numFmt formatCode="General" sourceLinked="1"/>
        <c:majorTickMark val="none"/>
        <c:minorTickMark val="none"/>
        <c:tickLblPos val="nextTo"/>
        <c:crossAx val="674672640"/>
        <c:crosses val="autoZero"/>
        <c:auto val="1"/>
        <c:lblAlgn val="ctr"/>
        <c:lblOffset val="100"/>
        <c:noMultiLvlLbl val="0"/>
      </c:catAx>
      <c:valAx>
        <c:axId val="674672640"/>
        <c:scaling>
          <c:orientation val="minMax"/>
        </c:scaling>
        <c:delete val="1"/>
        <c:axPos val="l"/>
        <c:numFmt formatCode="###0" sourceLinked="1"/>
        <c:majorTickMark val="out"/>
        <c:minorTickMark val="none"/>
        <c:tickLblPos val="nextTo"/>
        <c:crossAx val="6746671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finanse publiczne – dług publiczny, budżet państwa </c:v>
                </c:pt>
              </c:strCache>
            </c:strRef>
          </c:tx>
          <c:spPr>
            <a:solidFill>
              <a:srgbClr val="DCC1B8"/>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Arkusz1!$B$4</c:f>
              <c:numCache>
                <c:formatCode>###0</c:formatCode>
                <c:ptCount val="1"/>
                <c:pt idx="0">
                  <c:v>7.2074185180212611</c:v>
                </c:pt>
              </c:numCache>
            </c:numRef>
          </c:val>
          <c:extLst>
            <c:ext xmlns:c16="http://schemas.microsoft.com/office/drawing/2014/chart" uri="{C3380CC4-5D6E-409C-BE32-E72D297353CC}">
              <c16:uniqueId val="{00000000-A174-4BDD-A313-54C833EE30C4}"/>
            </c:ext>
          </c:extLst>
        </c:ser>
        <c:ser>
          <c:idx val="1"/>
          <c:order val="1"/>
          <c:tx>
            <c:strRef>
              <c:f>Arkusz1!$C$1</c:f>
              <c:strCache>
                <c:ptCount val="1"/>
                <c:pt idx="0">
                  <c:v>wymiar sprawiedliwości – działalność sądów i prokuratur </c:v>
                </c:pt>
              </c:strCache>
            </c:strRef>
          </c:tx>
          <c:spPr>
            <a:solidFill>
              <a:srgbClr val="FF7448"/>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Arkusz1!$C$4</c:f>
              <c:numCache>
                <c:formatCode>###0</c:formatCode>
                <c:ptCount val="1"/>
                <c:pt idx="0">
                  <c:v>11.209915850575221</c:v>
                </c:pt>
              </c:numCache>
            </c:numRef>
          </c:val>
          <c:extLst>
            <c:ext xmlns:c16="http://schemas.microsoft.com/office/drawing/2014/chart" uri="{C3380CC4-5D6E-409C-BE32-E72D297353CC}">
              <c16:uniqueId val="{00000001-A174-4BDD-A313-54C833EE30C4}"/>
            </c:ext>
          </c:extLst>
        </c:ser>
        <c:ser>
          <c:idx val="2"/>
          <c:order val="2"/>
          <c:tx>
            <c:strRef>
              <c:f>Arkusz1!$D$1</c:f>
              <c:strCache>
                <c:ptCount val="1"/>
                <c:pt idx="0">
                  <c:v>rolnictwo i rozwój wsi </c:v>
                </c:pt>
              </c:strCache>
            </c:strRef>
          </c:tx>
          <c:spPr>
            <a:solidFill>
              <a:srgbClr val="FFF3B4"/>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Arkusz1!$D$4</c:f>
              <c:numCache>
                <c:formatCode>###0</c:formatCode>
                <c:ptCount val="1"/>
                <c:pt idx="0">
                  <c:v>2.4743343175451695</c:v>
                </c:pt>
              </c:numCache>
            </c:numRef>
          </c:val>
          <c:extLst>
            <c:ext xmlns:c16="http://schemas.microsoft.com/office/drawing/2014/chart" uri="{C3380CC4-5D6E-409C-BE32-E72D297353CC}">
              <c16:uniqueId val="{00000002-A174-4BDD-A313-54C833EE30C4}"/>
            </c:ext>
          </c:extLst>
        </c:ser>
        <c:ser>
          <c:idx val="3"/>
          <c:order val="3"/>
          <c:tx>
            <c:strRef>
              <c:f>Arkusz1!$E$1</c:f>
              <c:strCache>
                <c:ptCount val="1"/>
                <c:pt idx="0">
                  <c:v>sprawy wewnętrzne i bezpieczeństwo – działalność policji, służb specjalnych, straży pożarnej i straży granicznej </c:v>
                </c:pt>
              </c:strCache>
            </c:strRef>
          </c:tx>
          <c:spPr>
            <a:solidFill>
              <a:srgbClr val="729315"/>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Arkusz1!$E$4</c:f>
              <c:numCache>
                <c:formatCode>###0</c:formatCode>
                <c:ptCount val="1"/>
                <c:pt idx="0">
                  <c:v>6.7210219052319955</c:v>
                </c:pt>
              </c:numCache>
            </c:numRef>
          </c:val>
          <c:extLst>
            <c:ext xmlns:c16="http://schemas.microsoft.com/office/drawing/2014/chart" uri="{C3380CC4-5D6E-409C-BE32-E72D297353CC}">
              <c16:uniqueId val="{00000003-A174-4BDD-A313-54C833EE30C4}"/>
            </c:ext>
          </c:extLst>
        </c:ser>
        <c:dLbls>
          <c:showLegendKey val="0"/>
          <c:showVal val="0"/>
          <c:showCatName val="0"/>
          <c:showSerName val="0"/>
          <c:showPercent val="0"/>
          <c:showBubbleSize val="0"/>
        </c:dLbls>
        <c:gapWidth val="219"/>
        <c:overlap val="-27"/>
        <c:axId val="674667544"/>
        <c:axId val="674671464"/>
      </c:barChart>
      <c:catAx>
        <c:axId val="674667544"/>
        <c:scaling>
          <c:orientation val="minMax"/>
        </c:scaling>
        <c:delete val="1"/>
        <c:axPos val="b"/>
        <c:numFmt formatCode="General" sourceLinked="1"/>
        <c:majorTickMark val="none"/>
        <c:minorTickMark val="none"/>
        <c:tickLblPos val="nextTo"/>
        <c:crossAx val="674671464"/>
        <c:crosses val="autoZero"/>
        <c:auto val="1"/>
        <c:lblAlgn val="ctr"/>
        <c:lblOffset val="100"/>
        <c:noMultiLvlLbl val="0"/>
      </c:catAx>
      <c:valAx>
        <c:axId val="674671464"/>
        <c:scaling>
          <c:orientation val="minMax"/>
        </c:scaling>
        <c:delete val="1"/>
        <c:axPos val="l"/>
        <c:numFmt formatCode="###0" sourceLinked="1"/>
        <c:majorTickMark val="out"/>
        <c:minorTickMark val="none"/>
        <c:tickLblPos val="nextTo"/>
        <c:crossAx val="6746675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5442945130715241"/>
          <c:w val="0.80254514641977037"/>
          <c:h val="0.74951472614749359"/>
        </c:manualLayout>
      </c:layout>
      <c:barChart>
        <c:barDir val="col"/>
        <c:grouping val="clustered"/>
        <c:varyColors val="0"/>
        <c:ser>
          <c:idx val="0"/>
          <c:order val="0"/>
          <c:tx>
            <c:strRef>
              <c:f>Arkusz1!$B$1</c:f>
              <c:strCache>
                <c:ptCount val="1"/>
                <c:pt idx="0">
                  <c:v>finanse publiczne – dług publiczny, budżet państwa </c:v>
                </c:pt>
              </c:strCache>
            </c:strRef>
          </c:tx>
          <c:spPr>
            <a:solidFill>
              <a:srgbClr val="DCC1B8"/>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Arkusz1!$B$5</c:f>
              <c:numCache>
                <c:formatCode>###0</c:formatCode>
                <c:ptCount val="1"/>
                <c:pt idx="0">
                  <c:v>8.0578839233477826</c:v>
                </c:pt>
              </c:numCache>
            </c:numRef>
          </c:val>
          <c:extLst>
            <c:ext xmlns:c16="http://schemas.microsoft.com/office/drawing/2014/chart" uri="{C3380CC4-5D6E-409C-BE32-E72D297353CC}">
              <c16:uniqueId val="{00000000-CC45-41FF-BB47-9A696ECFF10C}"/>
            </c:ext>
          </c:extLst>
        </c:ser>
        <c:ser>
          <c:idx val="1"/>
          <c:order val="1"/>
          <c:tx>
            <c:strRef>
              <c:f>Arkusz1!$C$1</c:f>
              <c:strCache>
                <c:ptCount val="1"/>
                <c:pt idx="0">
                  <c:v>wymiar sprawiedliwości – działalność sądów i prokuratur </c:v>
                </c:pt>
              </c:strCache>
            </c:strRef>
          </c:tx>
          <c:spPr>
            <a:solidFill>
              <a:srgbClr val="FF7448"/>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Arkusz1!$C$5</c:f>
              <c:numCache>
                <c:formatCode>###0</c:formatCode>
                <c:ptCount val="1"/>
                <c:pt idx="0">
                  <c:v>8.715031440125296</c:v>
                </c:pt>
              </c:numCache>
            </c:numRef>
          </c:val>
          <c:extLst>
            <c:ext xmlns:c16="http://schemas.microsoft.com/office/drawing/2014/chart" uri="{C3380CC4-5D6E-409C-BE32-E72D297353CC}">
              <c16:uniqueId val="{00000001-CC45-41FF-BB47-9A696ECFF10C}"/>
            </c:ext>
          </c:extLst>
        </c:ser>
        <c:ser>
          <c:idx val="2"/>
          <c:order val="2"/>
          <c:tx>
            <c:strRef>
              <c:f>Arkusz1!$D$1</c:f>
              <c:strCache>
                <c:ptCount val="1"/>
                <c:pt idx="0">
                  <c:v>rolnictwo i rozwój wsi </c:v>
                </c:pt>
              </c:strCache>
            </c:strRef>
          </c:tx>
          <c:spPr>
            <a:solidFill>
              <a:srgbClr val="FFF3B4"/>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Arkusz1!$D$5</c:f>
              <c:numCache>
                <c:formatCode>###0</c:formatCode>
                <c:ptCount val="1"/>
                <c:pt idx="0">
                  <c:v>6.1602362314007291</c:v>
                </c:pt>
              </c:numCache>
            </c:numRef>
          </c:val>
          <c:extLst>
            <c:ext xmlns:c16="http://schemas.microsoft.com/office/drawing/2014/chart" uri="{C3380CC4-5D6E-409C-BE32-E72D297353CC}">
              <c16:uniqueId val="{00000002-CC45-41FF-BB47-9A696ECFF10C}"/>
            </c:ext>
          </c:extLst>
        </c:ser>
        <c:ser>
          <c:idx val="3"/>
          <c:order val="3"/>
          <c:tx>
            <c:strRef>
              <c:f>Arkusz1!$E$1</c:f>
              <c:strCache>
                <c:ptCount val="1"/>
                <c:pt idx="0">
                  <c:v>sprawy wewnętrzne i bezpieczeństwo – działalność policji, służb specjalnych, straży pożarnej i straży granicznej </c:v>
                </c:pt>
              </c:strCache>
            </c:strRef>
          </c:tx>
          <c:spPr>
            <a:solidFill>
              <a:srgbClr val="729315"/>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Arkusz1!$E$5</c:f>
              <c:numCache>
                <c:formatCode>###0</c:formatCode>
                <c:ptCount val="1"/>
                <c:pt idx="0">
                  <c:v>18.566278403384775</c:v>
                </c:pt>
              </c:numCache>
            </c:numRef>
          </c:val>
          <c:extLst>
            <c:ext xmlns:c16="http://schemas.microsoft.com/office/drawing/2014/chart" uri="{C3380CC4-5D6E-409C-BE32-E72D297353CC}">
              <c16:uniqueId val="{00000003-CC45-41FF-BB47-9A696ECFF10C}"/>
            </c:ext>
          </c:extLst>
        </c:ser>
        <c:dLbls>
          <c:showLegendKey val="0"/>
          <c:showVal val="0"/>
          <c:showCatName val="0"/>
          <c:showSerName val="0"/>
          <c:showPercent val="0"/>
          <c:showBubbleSize val="0"/>
        </c:dLbls>
        <c:gapWidth val="219"/>
        <c:overlap val="-27"/>
        <c:axId val="674668720"/>
        <c:axId val="674669112"/>
      </c:barChart>
      <c:catAx>
        <c:axId val="674668720"/>
        <c:scaling>
          <c:orientation val="minMax"/>
        </c:scaling>
        <c:delete val="1"/>
        <c:axPos val="b"/>
        <c:numFmt formatCode="General" sourceLinked="1"/>
        <c:majorTickMark val="none"/>
        <c:minorTickMark val="none"/>
        <c:tickLblPos val="nextTo"/>
        <c:crossAx val="674669112"/>
        <c:crosses val="autoZero"/>
        <c:auto val="1"/>
        <c:lblAlgn val="ctr"/>
        <c:lblOffset val="100"/>
        <c:noMultiLvlLbl val="0"/>
      </c:catAx>
      <c:valAx>
        <c:axId val="674669112"/>
        <c:scaling>
          <c:orientation val="minMax"/>
        </c:scaling>
        <c:delete val="1"/>
        <c:axPos val="l"/>
        <c:numFmt formatCode="###0" sourceLinked="1"/>
        <c:majorTickMark val="out"/>
        <c:minorTickMark val="none"/>
        <c:tickLblPos val="nextTo"/>
        <c:crossAx val="67466872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699041625814523E-2"/>
          <c:y val="0.21871214704879285"/>
          <c:w val="0.45040450891320616"/>
          <c:h val="0.43279569892473124"/>
        </c:manualLayout>
      </c:layout>
      <c:barChart>
        <c:barDir val="col"/>
        <c:grouping val="clustered"/>
        <c:varyColors val="0"/>
        <c:ser>
          <c:idx val="0"/>
          <c:order val="0"/>
          <c:tx>
            <c:strRef>
              <c:f>Arkusz1!$B$3</c:f>
              <c:strCache>
                <c:ptCount val="1"/>
                <c:pt idx="0">
                  <c:v>2012</c:v>
                </c:pt>
              </c:strCache>
            </c:strRef>
          </c:tx>
          <c:spPr>
            <a:solidFill>
              <a:srgbClr val="42BEBD">
                <a:lumMod val="20000"/>
                <a:lumOff val="80000"/>
              </a:srgbClr>
            </a:solidFill>
            <a:ln w="3175">
              <a:noFill/>
            </a:ln>
            <a:effectLst/>
          </c:spPr>
          <c:invertIfNegative val="0"/>
          <c:dPt>
            <c:idx val="0"/>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1-D3F1-4796-8958-4F30EDB51AAB}"/>
              </c:ext>
            </c:extLst>
          </c:dPt>
          <c:dPt>
            <c:idx val="1"/>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3-D3F1-4796-8958-4F30EDB51AAB}"/>
              </c:ext>
            </c:extLst>
          </c:dPt>
          <c:dPt>
            <c:idx val="2"/>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5-D3F1-4796-8958-4F30EDB51AAB}"/>
              </c:ext>
            </c:extLst>
          </c:dPt>
          <c:dPt>
            <c:idx val="3"/>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7-D3F1-4796-8958-4F30EDB51AAB}"/>
              </c:ext>
            </c:extLst>
          </c:dPt>
          <c:dPt>
            <c:idx val="4"/>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9-D3F1-4796-8958-4F30EDB51AAB}"/>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c:f>
              <c:strCache>
                <c:ptCount val="1"/>
                <c:pt idx="0">
                  <c:v>władze centralne, rząd</c:v>
                </c:pt>
              </c:strCache>
            </c:strRef>
          </c:cat>
          <c:val>
            <c:numRef>
              <c:f>Arkusz1!$B$4</c:f>
              <c:numCache>
                <c:formatCode>General</c:formatCode>
                <c:ptCount val="1"/>
                <c:pt idx="0">
                  <c:v>21</c:v>
                </c:pt>
              </c:numCache>
            </c:numRef>
          </c:val>
          <c:extLst>
            <c:ext xmlns:c16="http://schemas.microsoft.com/office/drawing/2014/chart" uri="{C3380CC4-5D6E-409C-BE32-E72D297353CC}">
              <c16:uniqueId val="{0000000A-D3F1-4796-8958-4F30EDB51AAB}"/>
            </c:ext>
          </c:extLst>
        </c:ser>
        <c:ser>
          <c:idx val="1"/>
          <c:order val="1"/>
          <c:tx>
            <c:strRef>
              <c:f>Arkusz1!$C$3</c:f>
              <c:strCache>
                <c:ptCount val="1"/>
                <c:pt idx="0">
                  <c:v>2013</c:v>
                </c:pt>
              </c:strCache>
            </c:strRef>
          </c:tx>
          <c:spPr>
            <a:solidFill>
              <a:srgbClr val="42BE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c:f>
              <c:strCache>
                <c:ptCount val="1"/>
                <c:pt idx="0">
                  <c:v>władze centralne, rząd</c:v>
                </c:pt>
              </c:strCache>
            </c:strRef>
          </c:cat>
          <c:val>
            <c:numRef>
              <c:f>Arkusz1!$C$4</c:f>
              <c:numCache>
                <c:formatCode>General</c:formatCode>
                <c:ptCount val="1"/>
                <c:pt idx="0">
                  <c:v>28</c:v>
                </c:pt>
              </c:numCache>
            </c:numRef>
          </c:val>
          <c:extLst>
            <c:ext xmlns:c16="http://schemas.microsoft.com/office/drawing/2014/chart" uri="{C3380CC4-5D6E-409C-BE32-E72D297353CC}">
              <c16:uniqueId val="{0000000B-D3F1-4796-8958-4F30EDB51AAB}"/>
            </c:ext>
          </c:extLst>
        </c:ser>
        <c:ser>
          <c:idx val="2"/>
          <c:order val="2"/>
          <c:tx>
            <c:strRef>
              <c:f>Arkusz1!$D$3</c:f>
              <c:strCache>
                <c:ptCount val="1"/>
                <c:pt idx="0">
                  <c:v>2014</c:v>
                </c:pt>
              </c:strCache>
            </c:strRef>
          </c:tx>
          <c:spPr>
            <a:solidFill>
              <a:srgbClr val="42BEBD">
                <a:lumMod val="75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c:f>
              <c:strCache>
                <c:ptCount val="1"/>
                <c:pt idx="0">
                  <c:v>władze centralne, rząd</c:v>
                </c:pt>
              </c:strCache>
            </c:strRef>
          </c:cat>
          <c:val>
            <c:numRef>
              <c:f>Arkusz1!$D$4</c:f>
              <c:numCache>
                <c:formatCode>General</c:formatCode>
                <c:ptCount val="1"/>
                <c:pt idx="0">
                  <c:v>22</c:v>
                </c:pt>
              </c:numCache>
            </c:numRef>
          </c:val>
          <c:extLst>
            <c:ext xmlns:c16="http://schemas.microsoft.com/office/drawing/2014/chart" uri="{C3380CC4-5D6E-409C-BE32-E72D297353CC}">
              <c16:uniqueId val="{0000000C-D3F1-4796-8958-4F30EDB51AAB}"/>
            </c:ext>
          </c:extLst>
        </c:ser>
        <c:ser>
          <c:idx val="3"/>
          <c:order val="3"/>
          <c:tx>
            <c:strRef>
              <c:f>Arkusz1!$E$3</c:f>
              <c:strCache>
                <c:ptCount val="1"/>
                <c:pt idx="0">
                  <c:v>2018</c:v>
                </c:pt>
              </c:strCache>
            </c:strRef>
          </c:tx>
          <c:spPr>
            <a:solidFill>
              <a:srgbClr val="004B88">
                <a:lumMod val="5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c:f>
              <c:strCache>
                <c:ptCount val="1"/>
                <c:pt idx="0">
                  <c:v>władze centralne, rząd</c:v>
                </c:pt>
              </c:strCache>
            </c:strRef>
          </c:cat>
          <c:val>
            <c:numRef>
              <c:f>Arkusz1!$E$4</c:f>
              <c:numCache>
                <c:formatCode>General</c:formatCode>
                <c:ptCount val="1"/>
                <c:pt idx="0">
                  <c:v>28</c:v>
                </c:pt>
              </c:numCache>
            </c:numRef>
          </c:val>
          <c:extLst>
            <c:ext xmlns:c16="http://schemas.microsoft.com/office/drawing/2014/chart" uri="{C3380CC4-5D6E-409C-BE32-E72D297353CC}">
              <c16:uniqueId val="{0000000D-D3F1-4796-8958-4F30EDB51AAB}"/>
            </c:ext>
          </c:extLst>
        </c:ser>
        <c:ser>
          <c:idx val="4"/>
          <c:order val="4"/>
          <c:tx>
            <c:strRef>
              <c:f>Arkusz1!$F$3</c:f>
              <c:strCache>
                <c:ptCount val="1"/>
                <c:pt idx="0">
                  <c:v>2020</c:v>
                </c:pt>
              </c:strCache>
            </c:strRef>
          </c:tx>
          <c:spPr>
            <a:solidFill>
              <a:srgbClr val="48AA48"/>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c:f>
              <c:strCache>
                <c:ptCount val="1"/>
                <c:pt idx="0">
                  <c:v>władze centralne, rząd</c:v>
                </c:pt>
              </c:strCache>
            </c:strRef>
          </c:cat>
          <c:val>
            <c:numRef>
              <c:f>Arkusz1!$F$4</c:f>
              <c:numCache>
                <c:formatCode>###0</c:formatCode>
                <c:ptCount val="1"/>
                <c:pt idx="0">
                  <c:v>43.706388288235772</c:v>
                </c:pt>
              </c:numCache>
            </c:numRef>
          </c:val>
          <c:extLst>
            <c:ext xmlns:c16="http://schemas.microsoft.com/office/drawing/2014/chart" uri="{C3380CC4-5D6E-409C-BE32-E72D297353CC}">
              <c16:uniqueId val="{0000000E-D3F1-4796-8958-4F30EDB51AAB}"/>
            </c:ext>
          </c:extLst>
        </c:ser>
        <c:dLbls>
          <c:showLegendKey val="0"/>
          <c:showVal val="1"/>
          <c:showCatName val="0"/>
          <c:showSerName val="0"/>
          <c:showPercent val="0"/>
          <c:showBubbleSize val="0"/>
        </c:dLbls>
        <c:gapWidth val="231"/>
        <c:overlap val="-10"/>
        <c:axId val="476039040"/>
        <c:axId val="476044528"/>
      </c:barChart>
      <c:catAx>
        <c:axId val="476039040"/>
        <c:scaling>
          <c:orientation val="minMax"/>
        </c:scaling>
        <c:delete val="1"/>
        <c:axPos val="b"/>
        <c:numFmt formatCode="General" sourceLinked="1"/>
        <c:majorTickMark val="out"/>
        <c:minorTickMark val="none"/>
        <c:tickLblPos val="nextTo"/>
        <c:crossAx val="476044528"/>
        <c:crosses val="autoZero"/>
        <c:auto val="1"/>
        <c:lblAlgn val="ctr"/>
        <c:lblOffset val="100"/>
        <c:noMultiLvlLbl val="0"/>
      </c:catAx>
      <c:valAx>
        <c:axId val="476044528"/>
        <c:scaling>
          <c:orientation val="minMax"/>
          <c:min val="0"/>
        </c:scaling>
        <c:delete val="1"/>
        <c:axPos val="l"/>
        <c:numFmt formatCode="General" sourceLinked="1"/>
        <c:majorTickMark val="out"/>
        <c:minorTickMark val="none"/>
        <c:tickLblPos val="nextTo"/>
        <c:crossAx val="476039040"/>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49880168454551138"/>
          <c:y val="0.41175778815283481"/>
          <c:w val="0.50119831545448867"/>
          <c:h val="0.19332207742904281"/>
        </c:manualLayout>
      </c:layout>
      <c:overlay val="0"/>
      <c:spPr>
        <a:noFill/>
        <a:ln>
          <a:noFill/>
        </a:ln>
        <a:effectLst/>
      </c:spPr>
      <c:txPr>
        <a:bodyPr rot="0" spcFirstLastPara="1" vertOverflow="ellipsis" vert="horz" wrap="square" anchor="ctr" anchorCtr="1"/>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finanse publiczne – dług publiczny, budżet państwa </c:v>
                </c:pt>
              </c:strCache>
            </c:strRef>
          </c:tx>
          <c:spPr>
            <a:solidFill>
              <a:srgbClr val="DCC1B8"/>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Arkusz1!$B$7</c:f>
              <c:numCache>
                <c:formatCode>###0</c:formatCode>
                <c:ptCount val="1"/>
                <c:pt idx="0">
                  <c:v>14.493490720395968</c:v>
                </c:pt>
              </c:numCache>
            </c:numRef>
          </c:val>
          <c:extLst>
            <c:ext xmlns:c16="http://schemas.microsoft.com/office/drawing/2014/chart" uri="{C3380CC4-5D6E-409C-BE32-E72D297353CC}">
              <c16:uniqueId val="{00000000-B9D4-499E-A542-14CAD4CAB7BE}"/>
            </c:ext>
          </c:extLst>
        </c:ser>
        <c:ser>
          <c:idx val="1"/>
          <c:order val="1"/>
          <c:tx>
            <c:strRef>
              <c:f>Arkusz1!$C$1</c:f>
              <c:strCache>
                <c:ptCount val="1"/>
                <c:pt idx="0">
                  <c:v>wymiar sprawiedliwości – działalność sądów i prokuratur </c:v>
                </c:pt>
              </c:strCache>
            </c:strRef>
          </c:tx>
          <c:spPr>
            <a:solidFill>
              <a:srgbClr val="FF7448"/>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Arkusz1!$C$7</c:f>
              <c:numCache>
                <c:formatCode>###0</c:formatCode>
                <c:ptCount val="1"/>
                <c:pt idx="0">
                  <c:v>2.1245052965840072</c:v>
                </c:pt>
              </c:numCache>
            </c:numRef>
          </c:val>
          <c:extLst>
            <c:ext xmlns:c16="http://schemas.microsoft.com/office/drawing/2014/chart" uri="{C3380CC4-5D6E-409C-BE32-E72D297353CC}">
              <c16:uniqueId val="{00000001-B9D4-499E-A542-14CAD4CAB7BE}"/>
            </c:ext>
          </c:extLst>
        </c:ser>
        <c:ser>
          <c:idx val="2"/>
          <c:order val="2"/>
          <c:tx>
            <c:strRef>
              <c:f>Arkusz1!$D$1</c:f>
              <c:strCache>
                <c:ptCount val="1"/>
                <c:pt idx="0">
                  <c:v>rolnictwo i rozwój wsi </c:v>
                </c:pt>
              </c:strCache>
            </c:strRef>
          </c:tx>
          <c:spPr>
            <a:solidFill>
              <a:srgbClr val="FFF3B4"/>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Arkusz1!$D$7</c:f>
              <c:numCache>
                <c:formatCode>###0</c:formatCode>
                <c:ptCount val="1"/>
                <c:pt idx="0">
                  <c:v>3.0750225753749358</c:v>
                </c:pt>
              </c:numCache>
            </c:numRef>
          </c:val>
          <c:extLst>
            <c:ext xmlns:c16="http://schemas.microsoft.com/office/drawing/2014/chart" uri="{C3380CC4-5D6E-409C-BE32-E72D297353CC}">
              <c16:uniqueId val="{00000002-B9D4-499E-A542-14CAD4CAB7BE}"/>
            </c:ext>
          </c:extLst>
        </c:ser>
        <c:ser>
          <c:idx val="3"/>
          <c:order val="3"/>
          <c:tx>
            <c:strRef>
              <c:f>Arkusz1!$E$1</c:f>
              <c:strCache>
                <c:ptCount val="1"/>
                <c:pt idx="0">
                  <c:v>sprawy wewnętrzne i bezpieczeństwo – działalność policji, służb specjalnych, straży pożarnej i straży granicznej </c:v>
                </c:pt>
              </c:strCache>
            </c:strRef>
          </c:tx>
          <c:spPr>
            <a:solidFill>
              <a:srgbClr val="729315"/>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Arkusz1!$E$7</c:f>
              <c:numCache>
                <c:formatCode>###0</c:formatCode>
                <c:ptCount val="1"/>
                <c:pt idx="0">
                  <c:v>9.9519547259169663</c:v>
                </c:pt>
              </c:numCache>
            </c:numRef>
          </c:val>
          <c:extLst>
            <c:ext xmlns:c16="http://schemas.microsoft.com/office/drawing/2014/chart" uri="{C3380CC4-5D6E-409C-BE32-E72D297353CC}">
              <c16:uniqueId val="{00000003-B9D4-499E-A542-14CAD4CAB7BE}"/>
            </c:ext>
          </c:extLst>
        </c:ser>
        <c:dLbls>
          <c:showLegendKey val="0"/>
          <c:showVal val="0"/>
          <c:showCatName val="0"/>
          <c:showSerName val="0"/>
          <c:showPercent val="0"/>
          <c:showBubbleSize val="0"/>
        </c:dLbls>
        <c:gapWidth val="219"/>
        <c:overlap val="-27"/>
        <c:axId val="674671856"/>
        <c:axId val="674672248"/>
      </c:barChart>
      <c:catAx>
        <c:axId val="674671856"/>
        <c:scaling>
          <c:orientation val="minMax"/>
        </c:scaling>
        <c:delete val="1"/>
        <c:axPos val="b"/>
        <c:numFmt formatCode="General" sourceLinked="1"/>
        <c:majorTickMark val="none"/>
        <c:minorTickMark val="none"/>
        <c:tickLblPos val="nextTo"/>
        <c:crossAx val="674672248"/>
        <c:crosses val="autoZero"/>
        <c:auto val="1"/>
        <c:lblAlgn val="ctr"/>
        <c:lblOffset val="100"/>
        <c:noMultiLvlLbl val="0"/>
      </c:catAx>
      <c:valAx>
        <c:axId val="674672248"/>
        <c:scaling>
          <c:orientation val="minMax"/>
        </c:scaling>
        <c:delete val="1"/>
        <c:axPos val="l"/>
        <c:numFmt formatCode="###0" sourceLinked="1"/>
        <c:majorTickMark val="out"/>
        <c:minorTickMark val="none"/>
        <c:tickLblPos val="nextTo"/>
        <c:crossAx val="6746718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finanse publiczne – dług publiczny, budżet państwa </c:v>
                </c:pt>
              </c:strCache>
            </c:strRef>
          </c:tx>
          <c:spPr>
            <a:solidFill>
              <a:srgbClr val="DCC1B8"/>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Arkusz1!$B$6</c:f>
              <c:numCache>
                <c:formatCode>###0</c:formatCode>
                <c:ptCount val="1"/>
                <c:pt idx="0">
                  <c:v>7.8616043090413061</c:v>
                </c:pt>
              </c:numCache>
            </c:numRef>
          </c:val>
          <c:extLst>
            <c:ext xmlns:c16="http://schemas.microsoft.com/office/drawing/2014/chart" uri="{C3380CC4-5D6E-409C-BE32-E72D297353CC}">
              <c16:uniqueId val="{00000000-BF1F-47C9-9120-6C476FAF09D5}"/>
            </c:ext>
          </c:extLst>
        </c:ser>
        <c:ser>
          <c:idx val="1"/>
          <c:order val="1"/>
          <c:tx>
            <c:strRef>
              <c:f>Arkusz1!$C$1</c:f>
              <c:strCache>
                <c:ptCount val="1"/>
                <c:pt idx="0">
                  <c:v>wymiar sprawiedliwości – działalność sądów i prokuratur </c:v>
                </c:pt>
              </c:strCache>
            </c:strRef>
          </c:tx>
          <c:spPr>
            <a:solidFill>
              <a:srgbClr val="FF7448"/>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Arkusz1!$C$6</c:f>
              <c:numCache>
                <c:formatCode>###0</c:formatCode>
                <c:ptCount val="1"/>
                <c:pt idx="0">
                  <c:v>9.8911244717317182</c:v>
                </c:pt>
              </c:numCache>
            </c:numRef>
          </c:val>
          <c:extLst>
            <c:ext xmlns:c16="http://schemas.microsoft.com/office/drawing/2014/chart" uri="{C3380CC4-5D6E-409C-BE32-E72D297353CC}">
              <c16:uniqueId val="{00000001-BF1F-47C9-9120-6C476FAF09D5}"/>
            </c:ext>
          </c:extLst>
        </c:ser>
        <c:ser>
          <c:idx val="2"/>
          <c:order val="2"/>
          <c:tx>
            <c:strRef>
              <c:f>Arkusz1!$D$1</c:f>
              <c:strCache>
                <c:ptCount val="1"/>
                <c:pt idx="0">
                  <c:v>rolnictwo i rozwój wsi </c:v>
                </c:pt>
              </c:strCache>
            </c:strRef>
          </c:tx>
          <c:spPr>
            <a:solidFill>
              <a:srgbClr val="FFF3B4"/>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Arkusz1!$D$6</c:f>
              <c:numCache>
                <c:formatCode>###0</c:formatCode>
                <c:ptCount val="1"/>
                <c:pt idx="0">
                  <c:v>2.7491281726350327</c:v>
                </c:pt>
              </c:numCache>
            </c:numRef>
          </c:val>
          <c:extLst>
            <c:ext xmlns:c16="http://schemas.microsoft.com/office/drawing/2014/chart" uri="{C3380CC4-5D6E-409C-BE32-E72D297353CC}">
              <c16:uniqueId val="{00000002-BF1F-47C9-9120-6C476FAF09D5}"/>
            </c:ext>
          </c:extLst>
        </c:ser>
        <c:ser>
          <c:idx val="3"/>
          <c:order val="3"/>
          <c:tx>
            <c:strRef>
              <c:f>Arkusz1!$E$1</c:f>
              <c:strCache>
                <c:ptCount val="1"/>
                <c:pt idx="0">
                  <c:v>sprawy wewnętrzne i bezpieczeństwo – działalność policji, służb specjalnych, straży pożarnej i straży granicznej </c:v>
                </c:pt>
              </c:strCache>
            </c:strRef>
          </c:tx>
          <c:spPr>
            <a:solidFill>
              <a:srgbClr val="729315"/>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Arkusz1!$E$6</c:f>
              <c:numCache>
                <c:formatCode>###0</c:formatCode>
                <c:ptCount val="1"/>
                <c:pt idx="0">
                  <c:v>14.024687935504121</c:v>
                </c:pt>
              </c:numCache>
            </c:numRef>
          </c:val>
          <c:extLst>
            <c:ext xmlns:c16="http://schemas.microsoft.com/office/drawing/2014/chart" uri="{C3380CC4-5D6E-409C-BE32-E72D297353CC}">
              <c16:uniqueId val="{00000003-BF1F-47C9-9120-6C476FAF09D5}"/>
            </c:ext>
          </c:extLst>
        </c:ser>
        <c:dLbls>
          <c:showLegendKey val="0"/>
          <c:showVal val="0"/>
          <c:showCatName val="0"/>
          <c:showSerName val="0"/>
          <c:showPercent val="0"/>
          <c:showBubbleSize val="0"/>
        </c:dLbls>
        <c:gapWidth val="219"/>
        <c:overlap val="-27"/>
        <c:axId val="674673816"/>
        <c:axId val="674680480"/>
      </c:barChart>
      <c:catAx>
        <c:axId val="674673816"/>
        <c:scaling>
          <c:orientation val="minMax"/>
        </c:scaling>
        <c:delete val="1"/>
        <c:axPos val="b"/>
        <c:numFmt formatCode="General" sourceLinked="1"/>
        <c:majorTickMark val="none"/>
        <c:minorTickMark val="none"/>
        <c:tickLblPos val="nextTo"/>
        <c:crossAx val="674680480"/>
        <c:crosses val="autoZero"/>
        <c:auto val="1"/>
        <c:lblAlgn val="ctr"/>
        <c:lblOffset val="100"/>
        <c:noMultiLvlLbl val="0"/>
      </c:catAx>
      <c:valAx>
        <c:axId val="674680480"/>
        <c:scaling>
          <c:orientation val="minMax"/>
        </c:scaling>
        <c:delete val="1"/>
        <c:axPos val="l"/>
        <c:numFmt formatCode="###0" sourceLinked="1"/>
        <c:majorTickMark val="out"/>
        <c:minorTickMark val="none"/>
        <c:tickLblPos val="nextTo"/>
        <c:crossAx val="67467381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7818558705476213"/>
          <c:w val="0.94517441554847614"/>
          <c:h val="9.6259229560759191E-2"/>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F4F1-47D4-B843-A17AA80B0DBD}"/>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F4F1-47D4-B843-A17AA80B0DBD}"/>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F4F1-47D4-B843-A17AA80B0DBD}"/>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F4F1-47D4-B843-A17AA80B0DBD}"/>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F4F1-47D4-B843-A17AA80B0DBD}"/>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Arkusz1!$A$12:$A$19</c:f>
              <c:strCache>
                <c:ptCount val="8"/>
                <c:pt idx="0">
                  <c:v>niska świadomość ludzi, problem z edukacją ekologiczną</c:v>
                </c:pt>
                <c:pt idx="1">
                  <c:v>zmiany klimatu</c:v>
                </c:pt>
                <c:pt idx="2">
                  <c:v>katastrofy naturalne (np. powodzie)</c:v>
                </c:pt>
                <c:pt idx="3">
                  <c:v>katastrofy wywołane przez człowieka</c:v>
                </c:pt>
                <c:pt idx="4">
                  <c:v>za mało energii odnawialnej</c:v>
                </c:pt>
                <c:pt idx="5">
                  <c:v>nadmiar samochodów (duża emisja spalin)</c:v>
                </c:pt>
                <c:pt idx="6">
                  <c:v>nadmierna produkcja plastiku</c:v>
                </c:pt>
                <c:pt idx="7">
                  <c:v>wzrost poziomu hałasu</c:v>
                </c:pt>
              </c:strCache>
            </c:strRef>
          </c:cat>
          <c:val>
            <c:numRef>
              <c:f>Arkusz1!$B$12:$B$19</c:f>
              <c:numCache>
                <c:formatCode>0</c:formatCode>
                <c:ptCount val="8"/>
                <c:pt idx="0">
                  <c:v>4.4458561618111361</c:v>
                </c:pt>
                <c:pt idx="1">
                  <c:v>4.0101304602102319</c:v>
                </c:pt>
                <c:pt idx="2">
                  <c:v>3.9843003323353541</c:v>
                </c:pt>
                <c:pt idx="3">
                  <c:v>3.8510166199062237</c:v>
                </c:pt>
                <c:pt idx="4">
                  <c:v>2.9606426142222433</c:v>
                </c:pt>
                <c:pt idx="5">
                  <c:v>2.410931810036022</c:v>
                </c:pt>
                <c:pt idx="6">
                  <c:v>1.6498040812095394</c:v>
                </c:pt>
                <c:pt idx="7">
                  <c:v>0.53547561246674336</c:v>
                </c:pt>
              </c:numCache>
            </c:numRef>
          </c:val>
          <c:extLst>
            <c:ext xmlns:c16="http://schemas.microsoft.com/office/drawing/2014/chart" uri="{C3380CC4-5D6E-409C-BE32-E72D297353CC}">
              <c16:uniqueId val="{0000000A-F4F1-47D4-B843-A17AA80B0DBD}"/>
            </c:ext>
          </c:extLst>
        </c:ser>
        <c:ser>
          <c:idx val="1"/>
          <c:order val="1"/>
          <c:spPr>
            <a:solidFill>
              <a:srgbClr val="DEDEDE"/>
            </a:solidFill>
            <a:ln>
              <a:noFill/>
            </a:ln>
            <a:effectLst/>
          </c:spPr>
          <c:invertIfNegative val="0"/>
          <c:dLbls>
            <c:dLbl>
              <c:idx val="6"/>
              <c:delete val="1"/>
              <c:extLst>
                <c:ext xmlns:c15="http://schemas.microsoft.com/office/drawing/2012/chart" uri="{CE6537A1-D6FC-4f65-9D91-7224C49458BB}"/>
                <c:ext xmlns:c16="http://schemas.microsoft.com/office/drawing/2014/chart" uri="{C3380CC4-5D6E-409C-BE32-E72D297353CC}">
                  <c16:uniqueId val="{0000000C-2444-4276-808C-4A4B1DC2ADE8}"/>
                </c:ext>
              </c:extLst>
            </c:dLbl>
            <c:numFmt formatCode="#,##0" sourceLinked="0"/>
            <c:spPr>
              <a:noFill/>
              <a:ln>
                <a:noFill/>
              </a:ln>
              <a:effectLst/>
            </c:spPr>
            <c:txPr>
              <a:bodyPr rot="0" spcFirstLastPara="1" vertOverflow="ellipsis" vert="horz" wrap="square" lIns="38100" tIns="19050" rIns="38100" bIns="19050" anchor="ctr" anchorCtr="0">
                <a:spAutoFit/>
              </a:bodyPr>
              <a:lstStyle/>
              <a:p>
                <a:pPr marL="0" algn="l" defTabSz="914400" rtl="0" eaLnBrk="1" latinLnBrk="0" hangingPunct="1">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Arkusz1!$A$12:$A$19</c:f>
              <c:strCache>
                <c:ptCount val="8"/>
                <c:pt idx="0">
                  <c:v>niska świadomość ludzi, problem z edukacją ekologiczną</c:v>
                </c:pt>
                <c:pt idx="1">
                  <c:v>zmiany klimatu</c:v>
                </c:pt>
                <c:pt idx="2">
                  <c:v>katastrofy naturalne (np. powodzie)</c:v>
                </c:pt>
                <c:pt idx="3">
                  <c:v>katastrofy wywołane przez człowieka</c:v>
                </c:pt>
                <c:pt idx="4">
                  <c:v>za mało energii odnawialnej</c:v>
                </c:pt>
                <c:pt idx="5">
                  <c:v>nadmiar samochodów (duża emisja spalin)</c:v>
                </c:pt>
                <c:pt idx="6">
                  <c:v>nadmierna produkcja plastiku</c:v>
                </c:pt>
                <c:pt idx="7">
                  <c:v>wzrost poziomu hałasu</c:v>
                </c:pt>
              </c:strCache>
            </c:strRef>
          </c:cat>
          <c:val>
            <c:numRef>
              <c:f>Arkusz1!$C$12:$C$19</c:f>
              <c:numCache>
                <c:formatCode>General</c:formatCode>
                <c:ptCount val="8"/>
                <c:pt idx="2" formatCode="0">
                  <c:v>2.9523505051856676</c:v>
                </c:pt>
                <c:pt idx="5" formatCode="0">
                  <c:v>3.623526128044229</c:v>
                </c:pt>
                <c:pt idx="7" formatCode="0">
                  <c:v>5.1611555077191298</c:v>
                </c:pt>
              </c:numCache>
            </c:numRef>
          </c:val>
          <c:extLst>
            <c:ext xmlns:c16="http://schemas.microsoft.com/office/drawing/2014/chart" uri="{C3380CC4-5D6E-409C-BE32-E72D297353CC}">
              <c16:uniqueId val="{0000000B-F4F1-47D4-B843-A17AA80B0DBD}"/>
            </c:ext>
          </c:extLst>
        </c:ser>
        <c:ser>
          <c:idx val="2"/>
          <c:order val="2"/>
          <c:spPr>
            <a:solidFill>
              <a:srgbClr val="B3E5E5"/>
            </a:solidFill>
            <a:ln>
              <a:noFill/>
            </a:ln>
            <a:effectLst/>
          </c:spPr>
          <c:invertIfNegative val="0"/>
          <c:dLbls>
            <c:dLbl>
              <c:idx val="6"/>
              <c:delete val="1"/>
              <c:extLst>
                <c:ext xmlns:c15="http://schemas.microsoft.com/office/drawing/2012/chart" uri="{CE6537A1-D6FC-4f65-9D91-7224C49458BB}"/>
                <c:ext xmlns:c16="http://schemas.microsoft.com/office/drawing/2014/chart" uri="{C3380CC4-5D6E-409C-BE32-E72D297353CC}">
                  <c16:uniqueId val="{0000000B-2444-4276-808C-4A4B1DC2ADE8}"/>
                </c:ext>
              </c:extLst>
            </c:dLbl>
            <c:numFmt formatCode="#,##0" sourceLinked="0"/>
            <c:spPr>
              <a:noFill/>
              <a:ln>
                <a:noFill/>
              </a:ln>
              <a:effectLst/>
            </c:spPr>
            <c:txPr>
              <a:bodyPr rot="0" spcFirstLastPara="1" vertOverflow="ellipsis" vert="horz" wrap="square" lIns="38100" tIns="19050" rIns="38100" bIns="19050" anchor="ctr" anchorCtr="0">
                <a:spAutoFit/>
              </a:bodyPr>
              <a:lstStyle/>
              <a:p>
                <a:pPr marL="0" algn="l" defTabSz="914400" rtl="0" eaLnBrk="1" latinLnBrk="0" hangingPunct="1">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Arkusz1!$A$12:$A$19</c:f>
              <c:strCache>
                <c:ptCount val="8"/>
                <c:pt idx="0">
                  <c:v>niska świadomość ludzi, problem z edukacją ekologiczną</c:v>
                </c:pt>
                <c:pt idx="1">
                  <c:v>zmiany klimatu</c:v>
                </c:pt>
                <c:pt idx="2">
                  <c:v>katastrofy naturalne (np. powodzie)</c:v>
                </c:pt>
                <c:pt idx="3">
                  <c:v>katastrofy wywołane przez człowieka</c:v>
                </c:pt>
                <c:pt idx="4">
                  <c:v>za mało energii odnawialnej</c:v>
                </c:pt>
                <c:pt idx="5">
                  <c:v>nadmiar samochodów (duża emisja spalin)</c:v>
                </c:pt>
                <c:pt idx="6">
                  <c:v>nadmierna produkcja plastiku</c:v>
                </c:pt>
                <c:pt idx="7">
                  <c:v>wzrost poziomu hałasu</c:v>
                </c:pt>
              </c:strCache>
            </c:strRef>
          </c:cat>
          <c:val>
            <c:numRef>
              <c:f>Arkusz1!$D$12:$D$19</c:f>
              <c:numCache>
                <c:formatCode>0</c:formatCode>
                <c:ptCount val="8"/>
                <c:pt idx="0">
                  <c:v>2.577386424199009</c:v>
                </c:pt>
                <c:pt idx="1">
                  <c:v>3.1004836917317014</c:v>
                </c:pt>
                <c:pt idx="2">
                  <c:v>3.1820906724056028</c:v>
                </c:pt>
                <c:pt idx="3">
                  <c:v>5.2321170704699185</c:v>
                </c:pt>
                <c:pt idx="5">
                  <c:v>1.8666439383468223</c:v>
                </c:pt>
                <c:pt idx="7">
                  <c:v>1.9121371554753024</c:v>
                </c:pt>
              </c:numCache>
            </c:numRef>
          </c:val>
          <c:extLst>
            <c:ext xmlns:c16="http://schemas.microsoft.com/office/drawing/2014/chart" uri="{C3380CC4-5D6E-409C-BE32-E72D297353CC}">
              <c16:uniqueId val="{0000000C-F4F1-47D4-B843-A17AA80B0DBD}"/>
            </c:ext>
          </c:extLst>
        </c:ser>
        <c:ser>
          <c:idx val="3"/>
          <c:order val="3"/>
          <c:spPr>
            <a:solidFill>
              <a:srgbClr val="42BEBD"/>
            </a:solidFill>
            <a:ln>
              <a:noFill/>
            </a:ln>
            <a:effectLst/>
          </c:spPr>
          <c:invertIfNegative val="0"/>
          <c:dLbls>
            <c:dLbl>
              <c:idx val="7"/>
              <c:numFmt formatCode="#,##0.0" sourceLinked="0"/>
              <c:spPr>
                <a:noFill/>
                <a:ln>
                  <a:noFill/>
                </a:ln>
                <a:effectLst/>
              </c:spPr>
              <c:txPr>
                <a:bodyPr rot="0" spcFirstLastPara="1" vertOverflow="ellipsis" vert="horz" wrap="square" lIns="38100" tIns="19050" rIns="38100" bIns="19050" anchor="ctr" anchorCtr="0">
                  <a:spAutoFit/>
                </a:bodyPr>
                <a:lstStyle/>
                <a:p>
                  <a:pPr marL="0" algn="l" defTabSz="914400" rtl="0" eaLnBrk="1" latinLnBrk="0" hangingPunct="1">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8B28-4B17-9455-2377F73214BA}"/>
                </c:ext>
              </c:extLst>
            </c:dLbl>
            <c:numFmt formatCode="#,##0" sourceLinked="0"/>
            <c:spPr>
              <a:noFill/>
              <a:ln>
                <a:noFill/>
              </a:ln>
              <a:effectLst/>
            </c:spPr>
            <c:txPr>
              <a:bodyPr rot="0" spcFirstLastPara="1" vertOverflow="ellipsis" vert="horz" wrap="square" lIns="38100" tIns="19050" rIns="38100" bIns="19050" anchor="ctr" anchorCtr="0">
                <a:spAutoFit/>
              </a:bodyPr>
              <a:lstStyle/>
              <a:p>
                <a:pPr marL="0" algn="l" defTabSz="914400" rtl="0" eaLnBrk="1" latinLnBrk="0" hangingPunct="1">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Arkusz1!$A$12:$A$19</c:f>
              <c:strCache>
                <c:ptCount val="8"/>
                <c:pt idx="0">
                  <c:v>niska świadomość ludzi, problem z edukacją ekologiczną</c:v>
                </c:pt>
                <c:pt idx="1">
                  <c:v>zmiany klimatu</c:v>
                </c:pt>
                <c:pt idx="2">
                  <c:v>katastrofy naturalne (np. powodzie)</c:v>
                </c:pt>
                <c:pt idx="3">
                  <c:v>katastrofy wywołane przez człowieka</c:v>
                </c:pt>
                <c:pt idx="4">
                  <c:v>za mało energii odnawialnej</c:v>
                </c:pt>
                <c:pt idx="5">
                  <c:v>nadmiar samochodów (duża emisja spalin)</c:v>
                </c:pt>
                <c:pt idx="6">
                  <c:v>nadmierna produkcja plastiku</c:v>
                </c:pt>
                <c:pt idx="7">
                  <c:v>wzrost poziomu hałasu</c:v>
                </c:pt>
              </c:strCache>
            </c:strRef>
          </c:cat>
          <c:val>
            <c:numRef>
              <c:f>Arkusz1!$E$12:$E$19</c:f>
              <c:numCache>
                <c:formatCode>0</c:formatCode>
                <c:ptCount val="8"/>
                <c:pt idx="0">
                  <c:v>4.5544117051917077</c:v>
                </c:pt>
                <c:pt idx="1">
                  <c:v>2.0516353044695328</c:v>
                </c:pt>
                <c:pt idx="2">
                  <c:v>4.2267727383911531</c:v>
                </c:pt>
                <c:pt idx="3">
                  <c:v>4.1005679470020731</c:v>
                </c:pt>
                <c:pt idx="4">
                  <c:v>3.1074042164200852</c:v>
                </c:pt>
                <c:pt idx="5">
                  <c:v>1.9319429387296596</c:v>
                </c:pt>
                <c:pt idx="6">
                  <c:v>2.9598476837091887</c:v>
                </c:pt>
                <c:pt idx="7" formatCode="0.0">
                  <c:v>0.32601736358884847</c:v>
                </c:pt>
              </c:numCache>
            </c:numRef>
          </c:val>
          <c:extLst>
            <c:ext xmlns:c16="http://schemas.microsoft.com/office/drawing/2014/chart" uri="{C3380CC4-5D6E-409C-BE32-E72D297353CC}">
              <c16:uniqueId val="{0000000D-F4F1-47D4-B843-A17AA80B0DBD}"/>
            </c:ext>
          </c:extLst>
        </c:ser>
        <c:ser>
          <c:idx val="4"/>
          <c:order val="4"/>
          <c:spPr>
            <a:solidFill>
              <a:srgbClr val="215F5F"/>
            </a:solidFill>
            <a:ln>
              <a:noFill/>
            </a:ln>
            <a:effectLst/>
          </c:spPr>
          <c:invertIfNegative val="0"/>
          <c:dLbls>
            <c:dLbl>
              <c:idx val="7"/>
              <c:layout>
                <c:manualLayout>
                  <c:x val="4.6468044438084952E-3"/>
                  <c:y val="2.8645895009411285E-2"/>
                </c:manualLayout>
              </c:layout>
              <c:numFmt formatCode="#,##0.0" sourceLinked="0"/>
              <c:spPr>
                <a:noFill/>
                <a:ln>
                  <a:noFill/>
                </a:ln>
                <a:effectLst/>
              </c:spPr>
              <c:txPr>
                <a:bodyPr rot="0" spcFirstLastPara="1" vertOverflow="ellipsis" vert="horz" wrap="square" lIns="38100" tIns="19050" rIns="38100" bIns="19050" anchor="ctr" anchorCtr="0">
                  <a:spAutoFit/>
                </a:bodyPr>
                <a:lstStyle/>
                <a:p>
                  <a:pPr marL="0" algn="l" defTabSz="914400" rtl="0" eaLnBrk="1" latinLnBrk="0" hangingPunct="1">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2444-4276-808C-4A4B1DC2ADE8}"/>
                </c:ext>
              </c:extLst>
            </c:dLbl>
            <c:numFmt formatCode="#,##0" sourceLinked="0"/>
            <c:spPr>
              <a:noFill/>
              <a:ln>
                <a:noFill/>
              </a:ln>
              <a:effectLst/>
            </c:spPr>
            <c:txPr>
              <a:bodyPr rot="0" spcFirstLastPara="1" vertOverflow="ellipsis" vert="horz" wrap="square" lIns="38100" tIns="19050" rIns="38100" bIns="19050" anchor="ctr" anchorCtr="0">
                <a:spAutoFit/>
              </a:bodyPr>
              <a:lstStyle/>
              <a:p>
                <a:pPr marL="0" algn="l" defTabSz="914400" rtl="0" eaLnBrk="1" latinLnBrk="0" hangingPunct="1">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Arkusz1!$A$12:$A$19</c:f>
              <c:strCache>
                <c:ptCount val="8"/>
                <c:pt idx="0">
                  <c:v>niska świadomość ludzi, problem z edukacją ekologiczną</c:v>
                </c:pt>
                <c:pt idx="1">
                  <c:v>zmiany klimatu</c:v>
                </c:pt>
                <c:pt idx="2">
                  <c:v>katastrofy naturalne (np. powodzie)</c:v>
                </c:pt>
                <c:pt idx="3">
                  <c:v>katastrofy wywołane przez człowieka</c:v>
                </c:pt>
                <c:pt idx="4">
                  <c:v>za mało energii odnawialnej</c:v>
                </c:pt>
                <c:pt idx="5">
                  <c:v>nadmiar samochodów (duża emisja spalin)</c:v>
                </c:pt>
                <c:pt idx="6">
                  <c:v>nadmierna produkcja plastiku</c:v>
                </c:pt>
                <c:pt idx="7">
                  <c:v>wzrost poziomu hałasu</c:v>
                </c:pt>
              </c:strCache>
            </c:strRef>
          </c:cat>
          <c:val>
            <c:numRef>
              <c:f>Arkusz1!$F$12:$F$19</c:f>
              <c:numCache>
                <c:formatCode>0</c:formatCode>
                <c:ptCount val="8"/>
                <c:pt idx="0">
                  <c:v>5.0805154123300671</c:v>
                </c:pt>
                <c:pt idx="1">
                  <c:v>5.9747862849447255</c:v>
                </c:pt>
                <c:pt idx="2">
                  <c:v>4.0565686828202079</c:v>
                </c:pt>
                <c:pt idx="3">
                  <c:v>3.5984669830769054</c:v>
                </c:pt>
                <c:pt idx="4">
                  <c:v>3.7176425715582204</c:v>
                </c:pt>
                <c:pt idx="5">
                  <c:v>2.8291679683647408</c:v>
                </c:pt>
                <c:pt idx="6">
                  <c:v>1.1345074454895903</c:v>
                </c:pt>
                <c:pt idx="7" formatCode="0.0">
                  <c:v>8.9881197658521317E-2</c:v>
                </c:pt>
              </c:numCache>
            </c:numRef>
          </c:val>
          <c:extLst>
            <c:ext xmlns:c16="http://schemas.microsoft.com/office/drawing/2014/chart" uri="{C3380CC4-5D6E-409C-BE32-E72D297353CC}">
              <c16:uniqueId val="{0000000E-F4F1-47D4-B843-A17AA80B0DBD}"/>
            </c:ext>
          </c:extLst>
        </c:ser>
        <c:dLbls>
          <c:showLegendKey val="0"/>
          <c:showVal val="1"/>
          <c:showCatName val="0"/>
          <c:showSerName val="0"/>
          <c:showPercent val="0"/>
          <c:showBubbleSize val="0"/>
        </c:dLbls>
        <c:gapWidth val="100"/>
        <c:overlap val="-10"/>
        <c:axId val="671835656"/>
        <c:axId val="671836440"/>
      </c:barChart>
      <c:catAx>
        <c:axId val="671835656"/>
        <c:scaling>
          <c:orientation val="minMax"/>
        </c:scaling>
        <c:delete val="1"/>
        <c:axPos val="b"/>
        <c:numFmt formatCode="General" sourceLinked="1"/>
        <c:majorTickMark val="out"/>
        <c:minorTickMark val="none"/>
        <c:tickLblPos val="nextTo"/>
        <c:crossAx val="671836440"/>
        <c:crosses val="autoZero"/>
        <c:auto val="1"/>
        <c:lblAlgn val="ctr"/>
        <c:lblOffset val="100"/>
        <c:noMultiLvlLbl val="0"/>
      </c:catAx>
      <c:valAx>
        <c:axId val="671836440"/>
        <c:scaling>
          <c:orientation val="minMax"/>
          <c:min val="0"/>
        </c:scaling>
        <c:delete val="1"/>
        <c:axPos val="l"/>
        <c:numFmt formatCode="0" sourceLinked="1"/>
        <c:majorTickMark val="out"/>
        <c:minorTickMark val="none"/>
        <c:tickLblPos val="nextTo"/>
        <c:crossAx val="671835656"/>
        <c:crosses val="autoZero"/>
        <c:crossBetween val="between"/>
      </c:valAx>
      <c:spPr>
        <a:noFill/>
        <a:ln w="25400">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EDC7-4C87-BB07-1A2E01F4EF7C}"/>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EDC7-4C87-BB07-1A2E01F4EF7C}"/>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EDC7-4C87-BB07-1A2E01F4EF7C}"/>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EDC7-4C87-BB07-1A2E01F4EF7C}"/>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EDC7-4C87-BB07-1A2E01F4EF7C}"/>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zanieczyszczenie powietrza</c:v>
                </c:pt>
                <c:pt idx="1">
                  <c:v>problem śmieci</c:v>
                </c:pt>
                <c:pt idx="2">
                  <c:v>zanieczyszczenie wód, problemy z wodą (np. brak zbiorników retnecyjnych)</c:v>
                </c:pt>
                <c:pt idx="3">
                  <c:v>niskie zasoby wody</c:v>
                </c:pt>
                <c:pt idx="4">
                  <c:v>wycinka drzew</c:v>
                </c:pt>
                <c:pt idx="5">
                  <c:v>energetyka węglowa, kopalnie</c:v>
                </c:pt>
                <c:pt idx="6">
                  <c:v>zanikanie gatunków zwierząt i roślin, brak dostetcznej ochrony zwierząt i roślin</c:v>
                </c:pt>
                <c:pt idx="7">
                  <c:v>wyczerpywanie się zasobów naturalnych</c:v>
                </c:pt>
              </c:strCache>
            </c:strRef>
          </c:cat>
          <c:val>
            <c:numRef>
              <c:f>Arkusz1!$B$4:$B$11</c:f>
              <c:numCache>
                <c:formatCode>0</c:formatCode>
                <c:ptCount val="8"/>
                <c:pt idx="0">
                  <c:v>58.883850820861497</c:v>
                </c:pt>
                <c:pt idx="1">
                  <c:v>50.267173494954442</c:v>
                </c:pt>
                <c:pt idx="2">
                  <c:v>33.798968693468964</c:v>
                </c:pt>
                <c:pt idx="3">
                  <c:v>12.693259107434397</c:v>
                </c:pt>
                <c:pt idx="4">
                  <c:v>9.1645694554449939</c:v>
                </c:pt>
                <c:pt idx="5">
                  <c:v>7.7704907765825313</c:v>
                </c:pt>
                <c:pt idx="6">
                  <c:v>7.4079214601936245</c:v>
                </c:pt>
                <c:pt idx="7">
                  <c:v>5.3852526969245567</c:v>
                </c:pt>
              </c:numCache>
            </c:numRef>
          </c:val>
          <c:extLst>
            <c:ext xmlns:c16="http://schemas.microsoft.com/office/drawing/2014/chart" uri="{C3380CC4-5D6E-409C-BE32-E72D297353CC}">
              <c16:uniqueId val="{0000000A-EDC7-4C87-BB07-1A2E01F4EF7C}"/>
            </c:ext>
          </c:extLst>
        </c:ser>
        <c:ser>
          <c:idx val="1"/>
          <c:order val="1"/>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marL="0" algn="l" defTabSz="914400" rtl="0" eaLnBrk="1" latinLnBrk="0" hangingPunct="1">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zanieczyszczenie powietrza</c:v>
                </c:pt>
                <c:pt idx="1">
                  <c:v>problem śmieci</c:v>
                </c:pt>
                <c:pt idx="2">
                  <c:v>zanieczyszczenie wód, problemy z wodą (np. brak zbiorników retnecyjnych)</c:v>
                </c:pt>
                <c:pt idx="3">
                  <c:v>niskie zasoby wody</c:v>
                </c:pt>
                <c:pt idx="4">
                  <c:v>wycinka drzew</c:v>
                </c:pt>
                <c:pt idx="5">
                  <c:v>energetyka węglowa, kopalnie</c:v>
                </c:pt>
                <c:pt idx="6">
                  <c:v>zanikanie gatunków zwierząt i roślin, brak dostetcznej ochrony zwierząt i roślin</c:v>
                </c:pt>
                <c:pt idx="7">
                  <c:v>wyczerpywanie się zasobów naturalnych</c:v>
                </c:pt>
              </c:strCache>
            </c:strRef>
          </c:cat>
          <c:val>
            <c:numRef>
              <c:f>Arkusz1!$C$4:$C$11</c:f>
              <c:numCache>
                <c:formatCode>0</c:formatCode>
                <c:ptCount val="8"/>
                <c:pt idx="0">
                  <c:v>58.927725602266435</c:v>
                </c:pt>
                <c:pt idx="1">
                  <c:v>17.304360984811552</c:v>
                </c:pt>
                <c:pt idx="2">
                  <c:v>18.30919169494155</c:v>
                </c:pt>
                <c:pt idx="3">
                  <c:v>6.6602666455919026</c:v>
                </c:pt>
                <c:pt idx="4">
                  <c:v>3.213578696063736</c:v>
                </c:pt>
                <c:pt idx="5">
                  <c:v>14.577692179171414</c:v>
                </c:pt>
                <c:pt idx="6">
                  <c:v>14.7737726584967</c:v>
                </c:pt>
                <c:pt idx="7">
                  <c:v>1.2424423578949788</c:v>
                </c:pt>
              </c:numCache>
            </c:numRef>
          </c:val>
          <c:extLst>
            <c:ext xmlns:c16="http://schemas.microsoft.com/office/drawing/2014/chart" uri="{C3380CC4-5D6E-409C-BE32-E72D297353CC}">
              <c16:uniqueId val="{0000000B-842C-4775-9750-056401373028}"/>
            </c:ext>
          </c:extLst>
        </c:ser>
        <c:ser>
          <c:idx val="2"/>
          <c:order val="2"/>
          <c:spPr>
            <a:solidFill>
              <a:srgbClr val="B3E5E5"/>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marL="0" algn="l" defTabSz="914400" rtl="0" eaLnBrk="1" latinLnBrk="0" hangingPunct="1">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zanieczyszczenie powietrza</c:v>
                </c:pt>
                <c:pt idx="1">
                  <c:v>problem śmieci</c:v>
                </c:pt>
                <c:pt idx="2">
                  <c:v>zanieczyszczenie wód, problemy z wodą (np. brak zbiorników retnecyjnych)</c:v>
                </c:pt>
                <c:pt idx="3">
                  <c:v>niskie zasoby wody</c:v>
                </c:pt>
                <c:pt idx="4">
                  <c:v>wycinka drzew</c:v>
                </c:pt>
                <c:pt idx="5">
                  <c:v>energetyka węglowa, kopalnie</c:v>
                </c:pt>
                <c:pt idx="6">
                  <c:v>zanikanie gatunków zwierząt i roślin, brak dostetcznej ochrony zwierząt i roślin</c:v>
                </c:pt>
                <c:pt idx="7">
                  <c:v>wyczerpywanie się zasobów naturalnych</c:v>
                </c:pt>
              </c:strCache>
            </c:strRef>
          </c:cat>
          <c:val>
            <c:numRef>
              <c:f>Arkusz1!$D$4:$D$11</c:f>
              <c:numCache>
                <c:formatCode>0</c:formatCode>
                <c:ptCount val="8"/>
                <c:pt idx="0">
                  <c:v>59.422258321585439</c:v>
                </c:pt>
                <c:pt idx="1">
                  <c:v>59.261845843436824</c:v>
                </c:pt>
                <c:pt idx="2">
                  <c:v>24.299207941624161</c:v>
                </c:pt>
                <c:pt idx="3">
                  <c:v>8.223484404730188</c:v>
                </c:pt>
                <c:pt idx="4">
                  <c:v>5.65932436496285</c:v>
                </c:pt>
                <c:pt idx="5">
                  <c:v>14.179124366865411</c:v>
                </c:pt>
                <c:pt idx="6">
                  <c:v>4.7505101017506233</c:v>
                </c:pt>
                <c:pt idx="7">
                  <c:v>4.0238509737604318</c:v>
                </c:pt>
              </c:numCache>
            </c:numRef>
          </c:val>
          <c:extLst>
            <c:ext xmlns:c16="http://schemas.microsoft.com/office/drawing/2014/chart" uri="{C3380CC4-5D6E-409C-BE32-E72D297353CC}">
              <c16:uniqueId val="{0000000C-842C-4775-9750-056401373028}"/>
            </c:ext>
          </c:extLst>
        </c:ser>
        <c:ser>
          <c:idx val="3"/>
          <c:order val="3"/>
          <c:spPr>
            <a:solidFill>
              <a:srgbClr val="42BE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marL="0" algn="l" defTabSz="914400" rtl="0" eaLnBrk="1" latinLnBrk="0" hangingPunct="1">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zanieczyszczenie powietrza</c:v>
                </c:pt>
                <c:pt idx="1">
                  <c:v>problem śmieci</c:v>
                </c:pt>
                <c:pt idx="2">
                  <c:v>zanieczyszczenie wód, problemy z wodą (np. brak zbiorników retnecyjnych)</c:v>
                </c:pt>
                <c:pt idx="3">
                  <c:v>niskie zasoby wody</c:v>
                </c:pt>
                <c:pt idx="4">
                  <c:v>wycinka drzew</c:v>
                </c:pt>
                <c:pt idx="5">
                  <c:v>energetyka węglowa, kopalnie</c:v>
                </c:pt>
                <c:pt idx="6">
                  <c:v>zanikanie gatunków zwierząt i roślin, brak dostetcznej ochrony zwierząt i roślin</c:v>
                </c:pt>
                <c:pt idx="7">
                  <c:v>wyczerpywanie się zasobów naturalnych</c:v>
                </c:pt>
              </c:strCache>
            </c:strRef>
          </c:cat>
          <c:val>
            <c:numRef>
              <c:f>Arkusz1!$E$4:$E$11</c:f>
              <c:numCache>
                <c:formatCode>0</c:formatCode>
                <c:ptCount val="8"/>
                <c:pt idx="0">
                  <c:v>53.333410663552741</c:v>
                </c:pt>
                <c:pt idx="1">
                  <c:v>45.347290489553252</c:v>
                </c:pt>
                <c:pt idx="2">
                  <c:v>33.076311550890416</c:v>
                </c:pt>
                <c:pt idx="3">
                  <c:v>8.3732484110506142</c:v>
                </c:pt>
                <c:pt idx="4">
                  <c:v>10.042064222779679</c:v>
                </c:pt>
                <c:pt idx="5">
                  <c:v>5.8992415741539981</c:v>
                </c:pt>
                <c:pt idx="6">
                  <c:v>11.548949055929338</c:v>
                </c:pt>
                <c:pt idx="7">
                  <c:v>4.9723983482924812</c:v>
                </c:pt>
              </c:numCache>
            </c:numRef>
          </c:val>
          <c:extLst>
            <c:ext xmlns:c16="http://schemas.microsoft.com/office/drawing/2014/chart" uri="{C3380CC4-5D6E-409C-BE32-E72D297353CC}">
              <c16:uniqueId val="{00000027-6D9D-44B3-BB19-2908D3956F42}"/>
            </c:ext>
          </c:extLst>
        </c:ser>
        <c:ser>
          <c:idx val="4"/>
          <c:order val="4"/>
          <c:spPr>
            <a:solidFill>
              <a:srgbClr val="215F5F"/>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marL="0" algn="l" defTabSz="914400" rtl="0" eaLnBrk="1" latinLnBrk="0" hangingPunct="1">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zanieczyszczenie powietrza</c:v>
                </c:pt>
                <c:pt idx="1">
                  <c:v>problem śmieci</c:v>
                </c:pt>
                <c:pt idx="2">
                  <c:v>zanieczyszczenie wód, problemy z wodą (np. brak zbiorników retnecyjnych)</c:v>
                </c:pt>
                <c:pt idx="3">
                  <c:v>niskie zasoby wody</c:v>
                </c:pt>
                <c:pt idx="4">
                  <c:v>wycinka drzew</c:v>
                </c:pt>
                <c:pt idx="5">
                  <c:v>energetyka węglowa, kopalnie</c:v>
                </c:pt>
                <c:pt idx="6">
                  <c:v>zanikanie gatunków zwierząt i roślin, brak dostetcznej ochrony zwierząt i roślin</c:v>
                </c:pt>
                <c:pt idx="7">
                  <c:v>wyczerpywanie się zasobów naturalnych</c:v>
                </c:pt>
              </c:strCache>
            </c:strRef>
          </c:cat>
          <c:val>
            <c:numRef>
              <c:f>Arkusz1!$F$4:$F$11</c:f>
              <c:numCache>
                <c:formatCode>0</c:formatCode>
                <c:ptCount val="8"/>
                <c:pt idx="0">
                  <c:v>63.127675565130318</c:v>
                </c:pt>
                <c:pt idx="1">
                  <c:v>54.17274646884708</c:v>
                </c:pt>
                <c:pt idx="2">
                  <c:v>37.573348048527087</c:v>
                </c:pt>
                <c:pt idx="3">
                  <c:v>17.418987114154643</c:v>
                </c:pt>
                <c:pt idx="4">
                  <c:v>9.6916598530717337</c:v>
                </c:pt>
                <c:pt idx="5">
                  <c:v>7.3243586629420987</c:v>
                </c:pt>
                <c:pt idx="6">
                  <c:v>4.4046314654198202</c:v>
                </c:pt>
                <c:pt idx="7">
                  <c:v>6.2851258113908886</c:v>
                </c:pt>
              </c:numCache>
            </c:numRef>
          </c:val>
          <c:extLst>
            <c:ext xmlns:c16="http://schemas.microsoft.com/office/drawing/2014/chart" uri="{C3380CC4-5D6E-409C-BE32-E72D297353CC}">
              <c16:uniqueId val="{0000000B-F947-4EED-9580-C6FB18962E45}"/>
            </c:ext>
          </c:extLst>
        </c:ser>
        <c:dLbls>
          <c:showLegendKey val="0"/>
          <c:showVal val="1"/>
          <c:showCatName val="0"/>
          <c:showSerName val="0"/>
          <c:showPercent val="0"/>
          <c:showBubbleSize val="0"/>
        </c:dLbls>
        <c:gapWidth val="100"/>
        <c:overlap val="-10"/>
        <c:axId val="671841928"/>
        <c:axId val="671842712"/>
      </c:barChart>
      <c:catAx>
        <c:axId val="671841928"/>
        <c:scaling>
          <c:orientation val="minMax"/>
        </c:scaling>
        <c:delete val="1"/>
        <c:axPos val="b"/>
        <c:numFmt formatCode="General" sourceLinked="1"/>
        <c:majorTickMark val="out"/>
        <c:minorTickMark val="none"/>
        <c:tickLblPos val="nextTo"/>
        <c:crossAx val="671842712"/>
        <c:crosses val="autoZero"/>
        <c:auto val="1"/>
        <c:lblAlgn val="ctr"/>
        <c:lblOffset val="100"/>
        <c:noMultiLvlLbl val="0"/>
      </c:catAx>
      <c:valAx>
        <c:axId val="671842712"/>
        <c:scaling>
          <c:orientation val="minMax"/>
          <c:min val="0"/>
        </c:scaling>
        <c:delete val="1"/>
        <c:axPos val="l"/>
        <c:numFmt formatCode="0" sourceLinked="1"/>
        <c:majorTickMark val="out"/>
        <c:minorTickMark val="none"/>
        <c:tickLblPos val="nextTo"/>
        <c:crossAx val="67184192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990033"/>
            </a:solidFill>
            <a:ln w="3175">
              <a:noFill/>
            </a:ln>
            <a:effectLst/>
          </c:spPr>
          <c:invertIfNegative val="0"/>
          <c:dPt>
            <c:idx val="0"/>
            <c:invertIfNegative val="0"/>
            <c:bubble3D val="0"/>
            <c:spPr>
              <a:solidFill>
                <a:srgbClr val="990033"/>
              </a:solidFill>
              <a:ln w="3175" cap="rnd">
                <a:noFill/>
                <a:round/>
              </a:ln>
              <a:effectLst/>
            </c:spPr>
            <c:extLst>
              <c:ext xmlns:c16="http://schemas.microsoft.com/office/drawing/2014/chart" uri="{C3380CC4-5D6E-409C-BE32-E72D297353CC}">
                <c16:uniqueId val="{00000001-CE19-4556-903D-02BC8254DACB}"/>
              </c:ext>
            </c:extLst>
          </c:dPt>
          <c:dPt>
            <c:idx val="1"/>
            <c:invertIfNegative val="0"/>
            <c:bubble3D val="0"/>
            <c:spPr>
              <a:solidFill>
                <a:srgbClr val="990033"/>
              </a:solidFill>
              <a:ln w="3175" cap="rnd">
                <a:noFill/>
                <a:round/>
              </a:ln>
              <a:effectLst/>
            </c:spPr>
            <c:extLst>
              <c:ext xmlns:c16="http://schemas.microsoft.com/office/drawing/2014/chart" uri="{C3380CC4-5D6E-409C-BE32-E72D297353CC}">
                <c16:uniqueId val="{00000003-CE19-4556-903D-02BC8254DACB}"/>
              </c:ext>
            </c:extLst>
          </c:dPt>
          <c:dPt>
            <c:idx val="2"/>
            <c:invertIfNegative val="0"/>
            <c:bubble3D val="0"/>
            <c:spPr>
              <a:solidFill>
                <a:srgbClr val="990033"/>
              </a:solidFill>
              <a:ln w="3175" cap="rnd">
                <a:noFill/>
                <a:round/>
              </a:ln>
              <a:effectLst/>
            </c:spPr>
            <c:extLst>
              <c:ext xmlns:c16="http://schemas.microsoft.com/office/drawing/2014/chart" uri="{C3380CC4-5D6E-409C-BE32-E72D297353CC}">
                <c16:uniqueId val="{00000005-CE19-4556-903D-02BC8254DACB}"/>
              </c:ext>
            </c:extLst>
          </c:dPt>
          <c:dPt>
            <c:idx val="3"/>
            <c:invertIfNegative val="0"/>
            <c:bubble3D val="0"/>
            <c:spPr>
              <a:solidFill>
                <a:srgbClr val="990033"/>
              </a:solidFill>
              <a:ln w="3175" cap="rnd">
                <a:noFill/>
                <a:round/>
              </a:ln>
              <a:effectLst/>
            </c:spPr>
            <c:extLst>
              <c:ext xmlns:c16="http://schemas.microsoft.com/office/drawing/2014/chart" uri="{C3380CC4-5D6E-409C-BE32-E72D297353CC}">
                <c16:uniqueId val="{00000007-CE19-4556-903D-02BC8254DACB}"/>
              </c:ext>
            </c:extLst>
          </c:dPt>
          <c:dPt>
            <c:idx val="4"/>
            <c:invertIfNegative val="0"/>
            <c:bubble3D val="0"/>
            <c:spPr>
              <a:solidFill>
                <a:srgbClr val="990033"/>
              </a:solidFill>
              <a:ln w="3175" cap="rnd">
                <a:noFill/>
                <a:round/>
              </a:ln>
              <a:effectLst/>
            </c:spPr>
            <c:extLst>
              <c:ext xmlns:c16="http://schemas.microsoft.com/office/drawing/2014/chart" uri="{C3380CC4-5D6E-409C-BE32-E72D297353CC}">
                <c16:uniqueId val="{00000009-CE19-4556-903D-02BC8254DACB}"/>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zanieczyszczenie powietrza</c:v>
                </c:pt>
                <c:pt idx="1">
                  <c:v>problem śmieci</c:v>
                </c:pt>
                <c:pt idx="2">
                  <c:v>zanieczyszczenie wód, problemy z wodą (np. brak zbiorników retnecyjnych)</c:v>
                </c:pt>
                <c:pt idx="3">
                  <c:v>niskie zasoby wody</c:v>
                </c:pt>
                <c:pt idx="4">
                  <c:v>wycinka drzew</c:v>
                </c:pt>
                <c:pt idx="5">
                  <c:v>energetyka węglowa, kopalnie</c:v>
                </c:pt>
                <c:pt idx="6">
                  <c:v>zanikanie gatunków zwierząt i roślin, brak dostetcznej ochrony zwierząt i roślin</c:v>
                </c:pt>
                <c:pt idx="7">
                  <c:v>wyczerpywanie się zasobów naturalnych</c:v>
                </c:pt>
              </c:strCache>
            </c:strRef>
          </c:cat>
          <c:val>
            <c:numRef>
              <c:f>Arkusz1!$B$4:$B$11</c:f>
              <c:numCache>
                <c:formatCode>0</c:formatCode>
                <c:ptCount val="8"/>
                <c:pt idx="0">
                  <c:v>58.883850820861497</c:v>
                </c:pt>
                <c:pt idx="1">
                  <c:v>50.267173494954442</c:v>
                </c:pt>
                <c:pt idx="2">
                  <c:v>33.798968693468964</c:v>
                </c:pt>
                <c:pt idx="3">
                  <c:v>12.693259107434397</c:v>
                </c:pt>
                <c:pt idx="4">
                  <c:v>9.1645694554449939</c:v>
                </c:pt>
                <c:pt idx="5">
                  <c:v>7.7704907765825313</c:v>
                </c:pt>
                <c:pt idx="6">
                  <c:v>7.4079214601936245</c:v>
                </c:pt>
                <c:pt idx="7">
                  <c:v>5.3852526969245567</c:v>
                </c:pt>
              </c:numCache>
            </c:numRef>
          </c:val>
          <c:extLst>
            <c:ext xmlns:c16="http://schemas.microsoft.com/office/drawing/2014/chart" uri="{C3380CC4-5D6E-409C-BE32-E72D297353CC}">
              <c16:uniqueId val="{0000000A-CE19-4556-903D-02BC8254DACB}"/>
            </c:ext>
          </c:extLst>
        </c:ser>
        <c:ser>
          <c:idx val="1"/>
          <c:order val="1"/>
          <c:spPr>
            <a:solidFill>
              <a:srgbClr val="E779AB"/>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zanieczyszczenie powietrza</c:v>
                </c:pt>
                <c:pt idx="1">
                  <c:v>problem śmieci</c:v>
                </c:pt>
                <c:pt idx="2">
                  <c:v>zanieczyszczenie wód, problemy z wodą (np. brak zbiorników retnecyjnych)</c:v>
                </c:pt>
                <c:pt idx="3">
                  <c:v>niskie zasoby wody</c:v>
                </c:pt>
                <c:pt idx="4">
                  <c:v>wycinka drzew</c:v>
                </c:pt>
                <c:pt idx="5">
                  <c:v>energetyka węglowa, kopalnie</c:v>
                </c:pt>
                <c:pt idx="6">
                  <c:v>zanikanie gatunków zwierząt i roślin, brak dostetcznej ochrony zwierząt i roślin</c:v>
                </c:pt>
                <c:pt idx="7">
                  <c:v>wyczerpywanie się zasobów naturalnych</c:v>
                </c:pt>
              </c:strCache>
            </c:strRef>
          </c:cat>
          <c:val>
            <c:numRef>
              <c:f>Arkusz1!$C$4:$C$11</c:f>
              <c:numCache>
                <c:formatCode>0</c:formatCode>
                <c:ptCount val="8"/>
                <c:pt idx="0">
                  <c:v>57.858264699109384</c:v>
                </c:pt>
                <c:pt idx="1">
                  <c:v>52.283806015016779</c:v>
                </c:pt>
                <c:pt idx="2">
                  <c:v>32.842947896902224</c:v>
                </c:pt>
                <c:pt idx="3">
                  <c:v>14.347482790677105</c:v>
                </c:pt>
                <c:pt idx="4">
                  <c:v>7.8116194944163277</c:v>
                </c:pt>
                <c:pt idx="5">
                  <c:v>7.831553239243993</c:v>
                </c:pt>
                <c:pt idx="6">
                  <c:v>7.203394573902945</c:v>
                </c:pt>
                <c:pt idx="7">
                  <c:v>6.6111730969708278</c:v>
                </c:pt>
              </c:numCache>
            </c:numRef>
          </c:val>
          <c:extLst>
            <c:ext xmlns:c16="http://schemas.microsoft.com/office/drawing/2014/chart" uri="{C3380CC4-5D6E-409C-BE32-E72D297353CC}">
              <c16:uniqueId val="{0000000B-2BD4-4EA4-BFD0-BE37D1E7F6CF}"/>
            </c:ext>
          </c:extLst>
        </c:ser>
        <c:ser>
          <c:idx val="2"/>
          <c:order val="2"/>
          <c:spPr>
            <a:solidFill>
              <a:srgbClr val="BFBCD3"/>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zanieczyszczenie powietrza</c:v>
                </c:pt>
                <c:pt idx="1">
                  <c:v>problem śmieci</c:v>
                </c:pt>
                <c:pt idx="2">
                  <c:v>zanieczyszczenie wód, problemy z wodą (np. brak zbiorników retnecyjnych)</c:v>
                </c:pt>
                <c:pt idx="3">
                  <c:v>niskie zasoby wody</c:v>
                </c:pt>
                <c:pt idx="4">
                  <c:v>wycinka drzew</c:v>
                </c:pt>
                <c:pt idx="5">
                  <c:v>energetyka węglowa, kopalnie</c:v>
                </c:pt>
                <c:pt idx="6">
                  <c:v>zanikanie gatunków zwierząt i roślin, brak dostetcznej ochrony zwierząt i roślin</c:v>
                </c:pt>
                <c:pt idx="7">
                  <c:v>wyczerpywanie się zasobów naturalnych</c:v>
                </c:pt>
              </c:strCache>
            </c:strRef>
          </c:cat>
          <c:val>
            <c:numRef>
              <c:f>Arkusz1!$D$4:$D$11</c:f>
              <c:numCache>
                <c:formatCode>0</c:formatCode>
                <c:ptCount val="8"/>
                <c:pt idx="0">
                  <c:v>60.805325147388992</c:v>
                </c:pt>
                <c:pt idx="1">
                  <c:v>46.336820263735731</c:v>
                </c:pt>
                <c:pt idx="2">
                  <c:v>35.845938313889675</c:v>
                </c:pt>
                <c:pt idx="3">
                  <c:v>13.221842262289874</c:v>
                </c:pt>
                <c:pt idx="4">
                  <c:v>9.4999400919807275</c:v>
                </c:pt>
                <c:pt idx="5">
                  <c:v>7.7211773932170615</c:v>
                </c:pt>
                <c:pt idx="6">
                  <c:v>6.6373347731669554</c:v>
                </c:pt>
                <c:pt idx="7">
                  <c:v>3.716419492200103</c:v>
                </c:pt>
              </c:numCache>
            </c:numRef>
          </c:val>
          <c:extLst>
            <c:ext xmlns:c16="http://schemas.microsoft.com/office/drawing/2014/chart" uri="{C3380CC4-5D6E-409C-BE32-E72D297353CC}">
              <c16:uniqueId val="{0000000C-2BD4-4EA4-BFD0-BE37D1E7F6CF}"/>
            </c:ext>
          </c:extLst>
        </c:ser>
        <c:ser>
          <c:idx val="3"/>
          <c:order val="3"/>
          <c:spPr>
            <a:solidFill>
              <a:srgbClr val="4A466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zanieczyszczenie powietrza</c:v>
                </c:pt>
                <c:pt idx="1">
                  <c:v>problem śmieci</c:v>
                </c:pt>
                <c:pt idx="2">
                  <c:v>zanieczyszczenie wód, problemy z wodą (np. brak zbiorników retnecyjnych)</c:v>
                </c:pt>
                <c:pt idx="3">
                  <c:v>niskie zasoby wody</c:v>
                </c:pt>
                <c:pt idx="4">
                  <c:v>wycinka drzew</c:v>
                </c:pt>
                <c:pt idx="5">
                  <c:v>energetyka węglowa, kopalnie</c:v>
                </c:pt>
                <c:pt idx="6">
                  <c:v>zanikanie gatunków zwierząt i roślin, brak dostetcznej ochrony zwierząt i roślin</c:v>
                </c:pt>
                <c:pt idx="7">
                  <c:v>wyczerpywanie się zasobów naturalnych</c:v>
                </c:pt>
              </c:strCache>
            </c:strRef>
          </c:cat>
          <c:val>
            <c:numRef>
              <c:f>Arkusz1!$E$4:$E$11</c:f>
              <c:numCache>
                <c:formatCode>0</c:formatCode>
                <c:ptCount val="8"/>
                <c:pt idx="0">
                  <c:v>60.356460056460151</c:v>
                </c:pt>
                <c:pt idx="1">
                  <c:v>46.75186049821464</c:v>
                </c:pt>
                <c:pt idx="2">
                  <c:v>36.039890055471972</c:v>
                </c:pt>
                <c:pt idx="3">
                  <c:v>3.5182801251775246</c:v>
                </c:pt>
                <c:pt idx="4">
                  <c:v>17.508296777350225</c:v>
                </c:pt>
                <c:pt idx="5">
                  <c:v>6.6509260785972328</c:v>
                </c:pt>
                <c:pt idx="6">
                  <c:v>8.3794091801011508</c:v>
                </c:pt>
                <c:pt idx="7">
                  <c:v>4.0168523977694068</c:v>
                </c:pt>
              </c:numCache>
            </c:numRef>
          </c:val>
          <c:extLst>
            <c:ext xmlns:c16="http://schemas.microsoft.com/office/drawing/2014/chart" uri="{C3380CC4-5D6E-409C-BE32-E72D297353CC}">
              <c16:uniqueId val="{0000000B-2E6B-41E6-AE2F-2674C41FDF4C}"/>
            </c:ext>
          </c:extLst>
        </c:ser>
        <c:dLbls>
          <c:showLegendKey val="0"/>
          <c:showVal val="1"/>
          <c:showCatName val="0"/>
          <c:showSerName val="0"/>
          <c:showPercent val="0"/>
          <c:showBubbleSize val="0"/>
        </c:dLbls>
        <c:gapWidth val="100"/>
        <c:overlap val="-10"/>
        <c:axId val="671838792"/>
        <c:axId val="671840752"/>
      </c:barChart>
      <c:catAx>
        <c:axId val="671838792"/>
        <c:scaling>
          <c:orientation val="minMax"/>
        </c:scaling>
        <c:delete val="1"/>
        <c:axPos val="b"/>
        <c:numFmt formatCode="General" sourceLinked="1"/>
        <c:majorTickMark val="out"/>
        <c:minorTickMark val="none"/>
        <c:tickLblPos val="nextTo"/>
        <c:crossAx val="671840752"/>
        <c:crosses val="autoZero"/>
        <c:auto val="1"/>
        <c:lblAlgn val="ctr"/>
        <c:lblOffset val="100"/>
        <c:noMultiLvlLbl val="0"/>
      </c:catAx>
      <c:valAx>
        <c:axId val="671840752"/>
        <c:scaling>
          <c:orientation val="minMax"/>
          <c:min val="0"/>
        </c:scaling>
        <c:delete val="1"/>
        <c:axPos val="l"/>
        <c:numFmt formatCode="0" sourceLinked="1"/>
        <c:majorTickMark val="out"/>
        <c:minorTickMark val="none"/>
        <c:tickLblPos val="nextTo"/>
        <c:crossAx val="67183879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4953969204535074"/>
          <c:w val="0.94517441554847614"/>
          <c:h val="0.12490512457017058"/>
        </c:manualLayout>
      </c:layout>
      <c:barChart>
        <c:barDir val="col"/>
        <c:grouping val="clustered"/>
        <c:varyColors val="0"/>
        <c:ser>
          <c:idx val="0"/>
          <c:order val="0"/>
          <c:spPr>
            <a:solidFill>
              <a:srgbClr val="990033"/>
            </a:solidFill>
            <a:ln w="3175">
              <a:noFill/>
            </a:ln>
            <a:effectLst/>
          </c:spPr>
          <c:invertIfNegative val="0"/>
          <c:dPt>
            <c:idx val="0"/>
            <c:invertIfNegative val="0"/>
            <c:bubble3D val="0"/>
            <c:spPr>
              <a:solidFill>
                <a:srgbClr val="990033"/>
              </a:solidFill>
              <a:ln w="3175" cap="rnd">
                <a:noFill/>
                <a:round/>
              </a:ln>
              <a:effectLst/>
            </c:spPr>
            <c:extLst>
              <c:ext xmlns:c16="http://schemas.microsoft.com/office/drawing/2014/chart" uri="{C3380CC4-5D6E-409C-BE32-E72D297353CC}">
                <c16:uniqueId val="{00000001-B619-43D0-BA00-7FFF48A3EDB1}"/>
              </c:ext>
            </c:extLst>
          </c:dPt>
          <c:dPt>
            <c:idx val="1"/>
            <c:invertIfNegative val="0"/>
            <c:bubble3D val="0"/>
            <c:spPr>
              <a:solidFill>
                <a:srgbClr val="990033"/>
              </a:solidFill>
              <a:ln w="3175" cap="rnd">
                <a:noFill/>
                <a:round/>
              </a:ln>
              <a:effectLst/>
            </c:spPr>
            <c:extLst>
              <c:ext xmlns:c16="http://schemas.microsoft.com/office/drawing/2014/chart" uri="{C3380CC4-5D6E-409C-BE32-E72D297353CC}">
                <c16:uniqueId val="{00000003-B619-43D0-BA00-7FFF48A3EDB1}"/>
              </c:ext>
            </c:extLst>
          </c:dPt>
          <c:dPt>
            <c:idx val="2"/>
            <c:invertIfNegative val="0"/>
            <c:bubble3D val="0"/>
            <c:spPr>
              <a:solidFill>
                <a:srgbClr val="990033"/>
              </a:solidFill>
              <a:ln w="3175" cap="rnd">
                <a:noFill/>
                <a:round/>
              </a:ln>
              <a:effectLst/>
            </c:spPr>
            <c:extLst>
              <c:ext xmlns:c16="http://schemas.microsoft.com/office/drawing/2014/chart" uri="{C3380CC4-5D6E-409C-BE32-E72D297353CC}">
                <c16:uniqueId val="{00000005-B619-43D0-BA00-7FFF48A3EDB1}"/>
              </c:ext>
            </c:extLst>
          </c:dPt>
          <c:dPt>
            <c:idx val="3"/>
            <c:invertIfNegative val="0"/>
            <c:bubble3D val="0"/>
            <c:spPr>
              <a:solidFill>
                <a:srgbClr val="990033"/>
              </a:solidFill>
              <a:ln w="3175" cap="rnd">
                <a:noFill/>
                <a:round/>
              </a:ln>
              <a:effectLst/>
            </c:spPr>
            <c:extLst>
              <c:ext xmlns:c16="http://schemas.microsoft.com/office/drawing/2014/chart" uri="{C3380CC4-5D6E-409C-BE32-E72D297353CC}">
                <c16:uniqueId val="{00000007-B619-43D0-BA00-7FFF48A3EDB1}"/>
              </c:ext>
            </c:extLst>
          </c:dPt>
          <c:dPt>
            <c:idx val="4"/>
            <c:invertIfNegative val="0"/>
            <c:bubble3D val="0"/>
            <c:spPr>
              <a:solidFill>
                <a:srgbClr val="990033"/>
              </a:solidFill>
              <a:ln w="3175" cap="rnd">
                <a:noFill/>
                <a:round/>
              </a:ln>
              <a:effectLst/>
            </c:spPr>
            <c:extLst>
              <c:ext xmlns:c16="http://schemas.microsoft.com/office/drawing/2014/chart" uri="{C3380CC4-5D6E-409C-BE32-E72D297353CC}">
                <c16:uniqueId val="{00000009-B619-43D0-BA00-7FFF48A3EDB1}"/>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Arkusz1!$A$12:$A$19</c:f>
              <c:strCache>
                <c:ptCount val="8"/>
                <c:pt idx="0">
                  <c:v>niska świadomość ludzi, problem z edukacją ekologiczną</c:v>
                </c:pt>
                <c:pt idx="1">
                  <c:v>zmiany klimatu</c:v>
                </c:pt>
                <c:pt idx="2">
                  <c:v>katastrofy naturalne (np. powodzie)</c:v>
                </c:pt>
                <c:pt idx="3">
                  <c:v>katastrofy wywołane przez człowieka</c:v>
                </c:pt>
                <c:pt idx="4">
                  <c:v>za mało energii odnawialnej</c:v>
                </c:pt>
                <c:pt idx="5">
                  <c:v>nadmiar samochodów (duża emisja spalin)</c:v>
                </c:pt>
                <c:pt idx="6">
                  <c:v>nadmierna produkcja plastiku</c:v>
                </c:pt>
                <c:pt idx="7">
                  <c:v>wzrost poziomu hałasu</c:v>
                </c:pt>
              </c:strCache>
            </c:strRef>
          </c:cat>
          <c:val>
            <c:numRef>
              <c:f>Arkusz1!$B$12:$B$19</c:f>
              <c:numCache>
                <c:formatCode>0</c:formatCode>
                <c:ptCount val="8"/>
                <c:pt idx="0">
                  <c:v>4</c:v>
                </c:pt>
                <c:pt idx="1">
                  <c:v>4</c:v>
                </c:pt>
                <c:pt idx="2">
                  <c:v>4</c:v>
                </c:pt>
                <c:pt idx="3">
                  <c:v>4</c:v>
                </c:pt>
                <c:pt idx="4">
                  <c:v>3</c:v>
                </c:pt>
                <c:pt idx="5">
                  <c:v>2</c:v>
                </c:pt>
                <c:pt idx="6">
                  <c:v>2</c:v>
                </c:pt>
                <c:pt idx="7">
                  <c:v>1</c:v>
                </c:pt>
              </c:numCache>
            </c:numRef>
          </c:val>
          <c:extLst>
            <c:ext xmlns:c16="http://schemas.microsoft.com/office/drawing/2014/chart" uri="{C3380CC4-5D6E-409C-BE32-E72D297353CC}">
              <c16:uniqueId val="{0000000A-B619-43D0-BA00-7FFF48A3EDB1}"/>
            </c:ext>
          </c:extLst>
        </c:ser>
        <c:ser>
          <c:idx val="1"/>
          <c:order val="1"/>
          <c:spPr>
            <a:solidFill>
              <a:srgbClr val="E779AB"/>
            </a:solidFill>
            <a:ln>
              <a:noFill/>
            </a:ln>
            <a:effectLst/>
          </c:spPr>
          <c:invertIfNegative val="0"/>
          <c:dLbls>
            <c:dLbl>
              <c:idx val="7"/>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6212-4698-A6F7-DCCBB9E6E620}"/>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Arkusz1!$A$12:$A$19</c:f>
              <c:strCache>
                <c:ptCount val="8"/>
                <c:pt idx="0">
                  <c:v>niska świadomość ludzi, problem z edukacją ekologiczną</c:v>
                </c:pt>
                <c:pt idx="1">
                  <c:v>zmiany klimatu</c:v>
                </c:pt>
                <c:pt idx="2">
                  <c:v>katastrofy naturalne (np. powodzie)</c:v>
                </c:pt>
                <c:pt idx="3">
                  <c:v>katastrofy wywołane przez człowieka</c:v>
                </c:pt>
                <c:pt idx="4">
                  <c:v>za mało energii odnawialnej</c:v>
                </c:pt>
                <c:pt idx="5">
                  <c:v>nadmiar samochodów (duża emisja spalin)</c:v>
                </c:pt>
                <c:pt idx="6">
                  <c:v>nadmierna produkcja plastiku</c:v>
                </c:pt>
                <c:pt idx="7">
                  <c:v>wzrost poziomu hałasu</c:v>
                </c:pt>
              </c:strCache>
            </c:strRef>
          </c:cat>
          <c:val>
            <c:numRef>
              <c:f>Arkusz1!$C$12:$C$19</c:f>
              <c:numCache>
                <c:formatCode>0</c:formatCode>
                <c:ptCount val="8"/>
                <c:pt idx="0">
                  <c:v>6</c:v>
                </c:pt>
                <c:pt idx="1">
                  <c:v>4</c:v>
                </c:pt>
                <c:pt idx="2">
                  <c:v>4</c:v>
                </c:pt>
                <c:pt idx="3">
                  <c:v>4</c:v>
                </c:pt>
                <c:pt idx="4">
                  <c:v>3</c:v>
                </c:pt>
                <c:pt idx="5">
                  <c:v>3</c:v>
                </c:pt>
                <c:pt idx="6">
                  <c:v>1</c:v>
                </c:pt>
                <c:pt idx="7">
                  <c:v>0.4</c:v>
                </c:pt>
              </c:numCache>
            </c:numRef>
          </c:val>
          <c:extLst>
            <c:ext xmlns:c16="http://schemas.microsoft.com/office/drawing/2014/chart" uri="{C3380CC4-5D6E-409C-BE32-E72D297353CC}">
              <c16:uniqueId val="{0000000B-B619-43D0-BA00-7FFF48A3EDB1}"/>
            </c:ext>
          </c:extLst>
        </c:ser>
        <c:ser>
          <c:idx val="2"/>
          <c:order val="2"/>
          <c:spPr>
            <a:solidFill>
              <a:srgbClr val="BFBCD3"/>
            </a:solidFill>
            <a:ln>
              <a:noFill/>
            </a:ln>
            <a:effectLst/>
          </c:spPr>
          <c:invertIfNegative val="0"/>
          <c:dLbls>
            <c:dLbl>
              <c:idx val="7"/>
              <c:layout>
                <c:manualLayout>
                  <c:x val="-1.1358724090137743E-16"/>
                  <c:y val="-2.864589500941154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4F01-428A-8692-B73DF87DC370}"/>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Arkusz1!$A$12:$A$19</c:f>
              <c:strCache>
                <c:ptCount val="8"/>
                <c:pt idx="0">
                  <c:v>niska świadomość ludzi, problem z edukacją ekologiczną</c:v>
                </c:pt>
                <c:pt idx="1">
                  <c:v>zmiany klimatu</c:v>
                </c:pt>
                <c:pt idx="2">
                  <c:v>katastrofy naturalne (np. powodzie)</c:v>
                </c:pt>
                <c:pt idx="3">
                  <c:v>katastrofy wywołane przez człowieka</c:v>
                </c:pt>
                <c:pt idx="4">
                  <c:v>za mało energii odnawialnej</c:v>
                </c:pt>
                <c:pt idx="5">
                  <c:v>nadmiar samochodów (duża emisja spalin)</c:v>
                </c:pt>
                <c:pt idx="6">
                  <c:v>nadmierna produkcja plastiku</c:v>
                </c:pt>
                <c:pt idx="7">
                  <c:v>wzrost poziomu hałasu</c:v>
                </c:pt>
              </c:strCache>
            </c:strRef>
          </c:cat>
          <c:val>
            <c:numRef>
              <c:f>Arkusz1!$D$12:$D$19</c:f>
              <c:numCache>
                <c:formatCode>0</c:formatCode>
                <c:ptCount val="8"/>
                <c:pt idx="0">
                  <c:v>2</c:v>
                </c:pt>
                <c:pt idx="1">
                  <c:v>6</c:v>
                </c:pt>
                <c:pt idx="2">
                  <c:v>4</c:v>
                </c:pt>
                <c:pt idx="3">
                  <c:v>4</c:v>
                </c:pt>
                <c:pt idx="4">
                  <c:v>1</c:v>
                </c:pt>
                <c:pt idx="5">
                  <c:v>2</c:v>
                </c:pt>
                <c:pt idx="6">
                  <c:v>2</c:v>
                </c:pt>
                <c:pt idx="7">
                  <c:v>0.3</c:v>
                </c:pt>
              </c:numCache>
            </c:numRef>
          </c:val>
          <c:extLst>
            <c:ext xmlns:c16="http://schemas.microsoft.com/office/drawing/2014/chart" uri="{C3380CC4-5D6E-409C-BE32-E72D297353CC}">
              <c16:uniqueId val="{0000000C-B619-43D0-BA00-7FFF48A3EDB1}"/>
            </c:ext>
          </c:extLst>
        </c:ser>
        <c:ser>
          <c:idx val="3"/>
          <c:order val="3"/>
          <c:spPr>
            <a:solidFill>
              <a:srgbClr val="4A466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Arkusz1!$A$12:$A$19</c:f>
              <c:strCache>
                <c:ptCount val="8"/>
                <c:pt idx="0">
                  <c:v>niska świadomość ludzi, problem z edukacją ekologiczną</c:v>
                </c:pt>
                <c:pt idx="1">
                  <c:v>zmiany klimatu</c:v>
                </c:pt>
                <c:pt idx="2">
                  <c:v>katastrofy naturalne (np. powodzie)</c:v>
                </c:pt>
                <c:pt idx="3">
                  <c:v>katastrofy wywołane przez człowieka</c:v>
                </c:pt>
                <c:pt idx="4">
                  <c:v>za mało energii odnawialnej</c:v>
                </c:pt>
                <c:pt idx="5">
                  <c:v>nadmiar samochodów (duża emisja spalin)</c:v>
                </c:pt>
                <c:pt idx="6">
                  <c:v>nadmierna produkcja plastiku</c:v>
                </c:pt>
                <c:pt idx="7">
                  <c:v>wzrost poziomu hałasu</c:v>
                </c:pt>
              </c:strCache>
            </c:strRef>
          </c:cat>
          <c:val>
            <c:numRef>
              <c:f>Arkusz1!$E$12:$E$19</c:f>
              <c:numCache>
                <c:formatCode>0</c:formatCode>
                <c:ptCount val="8"/>
                <c:pt idx="0">
                  <c:v>5</c:v>
                </c:pt>
                <c:pt idx="1">
                  <c:v>1</c:v>
                </c:pt>
                <c:pt idx="2">
                  <c:v>2</c:v>
                </c:pt>
                <c:pt idx="3">
                  <c:v>2</c:v>
                </c:pt>
                <c:pt idx="4">
                  <c:v>6</c:v>
                </c:pt>
                <c:pt idx="5">
                  <c:v>2</c:v>
                </c:pt>
                <c:pt idx="6">
                  <c:v>4</c:v>
                </c:pt>
                <c:pt idx="7">
                  <c:v>2</c:v>
                </c:pt>
              </c:numCache>
            </c:numRef>
          </c:val>
          <c:extLst>
            <c:ext xmlns:c16="http://schemas.microsoft.com/office/drawing/2014/chart" uri="{C3380CC4-5D6E-409C-BE32-E72D297353CC}">
              <c16:uniqueId val="{0000000D-B619-43D0-BA00-7FFF48A3EDB1}"/>
            </c:ext>
          </c:extLst>
        </c:ser>
        <c:dLbls>
          <c:showLegendKey val="0"/>
          <c:showVal val="1"/>
          <c:showCatName val="0"/>
          <c:showSerName val="0"/>
          <c:showPercent val="0"/>
          <c:showBubbleSize val="0"/>
        </c:dLbls>
        <c:gapWidth val="100"/>
        <c:overlap val="-10"/>
        <c:axId val="674674600"/>
        <c:axId val="674670680"/>
      </c:barChart>
      <c:catAx>
        <c:axId val="674674600"/>
        <c:scaling>
          <c:orientation val="minMax"/>
        </c:scaling>
        <c:delete val="1"/>
        <c:axPos val="b"/>
        <c:numFmt formatCode="General" sourceLinked="1"/>
        <c:majorTickMark val="out"/>
        <c:minorTickMark val="none"/>
        <c:tickLblPos val="nextTo"/>
        <c:crossAx val="674670680"/>
        <c:crosses val="autoZero"/>
        <c:auto val="1"/>
        <c:lblAlgn val="ctr"/>
        <c:lblOffset val="100"/>
        <c:noMultiLvlLbl val="0"/>
      </c:catAx>
      <c:valAx>
        <c:axId val="674670680"/>
        <c:scaling>
          <c:orientation val="minMax"/>
          <c:min val="0"/>
        </c:scaling>
        <c:delete val="1"/>
        <c:axPos val="l"/>
        <c:numFmt formatCode="0" sourceLinked="1"/>
        <c:majorTickMark val="out"/>
        <c:minorTickMark val="none"/>
        <c:tickLblPos val="nextTo"/>
        <c:crossAx val="67467460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0</c:formatCode>
                <c:ptCount val="5"/>
                <c:pt idx="0">
                  <c:v>4</c:v>
                </c:pt>
                <c:pt idx="1">
                  <c:v>4</c:v>
                </c:pt>
                <c:pt idx="2">
                  <c:v>5</c:v>
                </c:pt>
                <c:pt idx="3">
                  <c:v>2</c:v>
                </c:pt>
                <c:pt idx="4">
                  <c:v>2</c:v>
                </c:pt>
              </c:numCache>
            </c:numRef>
          </c:val>
          <c:extLst>
            <c:ext xmlns:c16="http://schemas.microsoft.com/office/drawing/2014/chart" uri="{C3380CC4-5D6E-409C-BE32-E72D297353CC}">
              <c16:uniqueId val="{00000000-50B5-4B4A-8D14-75FB182AE901}"/>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0</c:formatCode>
                <c:ptCount val="5"/>
                <c:pt idx="0">
                  <c:v>47</c:v>
                </c:pt>
                <c:pt idx="1">
                  <c:v>58</c:v>
                </c:pt>
                <c:pt idx="2">
                  <c:v>43</c:v>
                </c:pt>
                <c:pt idx="3">
                  <c:v>44</c:v>
                </c:pt>
                <c:pt idx="4">
                  <c:v>49</c:v>
                </c:pt>
              </c:numCache>
            </c:numRef>
          </c:val>
          <c:extLst>
            <c:ext xmlns:c16="http://schemas.microsoft.com/office/drawing/2014/chart" uri="{C3380CC4-5D6E-409C-BE32-E72D297353CC}">
              <c16:uniqueId val="{00000001-50B5-4B4A-8D14-75FB182AE901}"/>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0</c:formatCode>
                <c:ptCount val="5"/>
                <c:pt idx="0">
                  <c:v>34</c:v>
                </c:pt>
                <c:pt idx="1">
                  <c:v>27</c:v>
                </c:pt>
                <c:pt idx="2">
                  <c:v>37</c:v>
                </c:pt>
                <c:pt idx="3">
                  <c:v>41</c:v>
                </c:pt>
                <c:pt idx="4">
                  <c:v>37</c:v>
                </c:pt>
              </c:numCache>
            </c:numRef>
          </c:val>
          <c:extLst>
            <c:ext xmlns:c16="http://schemas.microsoft.com/office/drawing/2014/chart" uri="{C3380CC4-5D6E-409C-BE32-E72D297353CC}">
              <c16:uniqueId val="{00000002-50B5-4B4A-8D14-75FB182AE901}"/>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0</c:formatCode>
                <c:ptCount val="5"/>
                <c:pt idx="0">
                  <c:v>6</c:v>
                </c:pt>
                <c:pt idx="1">
                  <c:v>2</c:v>
                </c:pt>
                <c:pt idx="2">
                  <c:v>7</c:v>
                </c:pt>
                <c:pt idx="3">
                  <c:v>5</c:v>
                </c:pt>
                <c:pt idx="4">
                  <c:v>4</c:v>
                </c:pt>
              </c:numCache>
            </c:numRef>
          </c:val>
          <c:extLst>
            <c:ext xmlns:c16="http://schemas.microsoft.com/office/drawing/2014/chart" uri="{C3380CC4-5D6E-409C-BE32-E72D297353CC}">
              <c16:uniqueId val="{00000003-50B5-4B4A-8D14-75FB182AE901}"/>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chemeClr val="tx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0</c:formatCode>
                <c:ptCount val="5"/>
                <c:pt idx="0">
                  <c:v>9</c:v>
                </c:pt>
                <c:pt idx="1">
                  <c:v>9</c:v>
                </c:pt>
                <c:pt idx="2">
                  <c:v>8</c:v>
                </c:pt>
                <c:pt idx="3">
                  <c:v>8</c:v>
                </c:pt>
                <c:pt idx="4">
                  <c:v>7</c:v>
                </c:pt>
              </c:numCache>
            </c:numRef>
          </c:val>
          <c:extLst>
            <c:ext xmlns:c16="http://schemas.microsoft.com/office/drawing/2014/chart" uri="{C3380CC4-5D6E-409C-BE32-E72D297353CC}">
              <c16:uniqueId val="{00000004-50B5-4B4A-8D14-75FB182AE901}"/>
            </c:ext>
          </c:extLst>
        </c:ser>
        <c:dLbls>
          <c:showLegendKey val="0"/>
          <c:showVal val="1"/>
          <c:showCatName val="0"/>
          <c:showSerName val="0"/>
          <c:showPercent val="0"/>
          <c:showBubbleSize val="0"/>
        </c:dLbls>
        <c:gapWidth val="100"/>
        <c:overlap val="100"/>
        <c:axId val="671841536"/>
        <c:axId val="671843888"/>
      </c:barChart>
      <c:catAx>
        <c:axId val="671841536"/>
        <c:scaling>
          <c:orientation val="maxMin"/>
        </c:scaling>
        <c:delete val="0"/>
        <c:axPos val="l"/>
        <c:numFmt formatCode="General" sourceLinked="1"/>
        <c:majorTickMark val="none"/>
        <c:minorTickMark val="none"/>
        <c:tickLblPos val="nextTo"/>
        <c:spPr>
          <a:ln w="9572">
            <a:noFill/>
          </a:ln>
        </c:spPr>
        <c:txPr>
          <a:bodyPr rot="0" vert="horz"/>
          <a:lstStyle/>
          <a:p>
            <a:pPr>
              <a:defRPr sz="1000">
                <a:latin typeface="+mn-lt"/>
                <a:cs typeface="Calibri" panose="020F0502020204030204" pitchFamily="34" charset="0"/>
              </a:defRPr>
            </a:pPr>
            <a:endParaRPr lang="pl-PL"/>
          </a:p>
        </c:txPr>
        <c:crossAx val="671843888"/>
        <c:crosses val="autoZero"/>
        <c:auto val="1"/>
        <c:lblAlgn val="ctr"/>
        <c:lblOffset val="100"/>
        <c:tickLblSkip val="1"/>
        <c:tickMarkSkip val="1"/>
        <c:noMultiLvlLbl val="0"/>
      </c:catAx>
      <c:valAx>
        <c:axId val="671843888"/>
        <c:scaling>
          <c:orientation val="minMax"/>
        </c:scaling>
        <c:delete val="0"/>
        <c:axPos val="t"/>
        <c:numFmt formatCode="0%" sourceLinked="1"/>
        <c:majorTickMark val="none"/>
        <c:minorTickMark val="none"/>
        <c:tickLblPos val="none"/>
        <c:spPr>
          <a:ln w="9572">
            <a:noFill/>
          </a:ln>
        </c:spPr>
        <c:crossAx val="6718415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2018</c:v>
                </c:pt>
                <c:pt idx="1">
                  <c:v>2014</c:v>
                </c:pt>
                <c:pt idx="2">
                  <c:v>2013</c:v>
                </c:pt>
                <c:pt idx="3">
                  <c:v>2012</c:v>
                </c:pt>
              </c:strCache>
            </c:strRef>
          </c:cat>
          <c:val>
            <c:numRef>
              <c:f>Arkusz1!$B$2:$B$5</c:f>
              <c:numCache>
                <c:formatCode>0</c:formatCode>
                <c:ptCount val="4"/>
                <c:pt idx="0">
                  <c:v>8</c:v>
                </c:pt>
                <c:pt idx="1">
                  <c:v>7</c:v>
                </c:pt>
                <c:pt idx="2">
                  <c:v>9</c:v>
                </c:pt>
                <c:pt idx="3">
                  <c:v>5</c:v>
                </c:pt>
              </c:numCache>
            </c:numRef>
          </c:val>
          <c:extLst>
            <c:ext xmlns:c16="http://schemas.microsoft.com/office/drawing/2014/chart" uri="{C3380CC4-5D6E-409C-BE32-E72D297353CC}">
              <c16:uniqueId val="{00000000-8BFC-4C36-B699-75372401B57A}"/>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2018</c:v>
                </c:pt>
                <c:pt idx="1">
                  <c:v>2014</c:v>
                </c:pt>
                <c:pt idx="2">
                  <c:v>2013</c:v>
                </c:pt>
                <c:pt idx="3">
                  <c:v>2012</c:v>
                </c:pt>
              </c:strCache>
            </c:strRef>
          </c:cat>
          <c:val>
            <c:numRef>
              <c:f>Arkusz1!$C$2:$C$5</c:f>
              <c:numCache>
                <c:formatCode>0</c:formatCode>
                <c:ptCount val="4"/>
                <c:pt idx="0">
                  <c:v>53</c:v>
                </c:pt>
                <c:pt idx="1">
                  <c:v>66</c:v>
                </c:pt>
                <c:pt idx="2">
                  <c:v>47</c:v>
                </c:pt>
                <c:pt idx="3">
                  <c:v>54</c:v>
                </c:pt>
              </c:numCache>
            </c:numRef>
          </c:val>
          <c:extLst>
            <c:ext xmlns:c16="http://schemas.microsoft.com/office/drawing/2014/chart" uri="{C3380CC4-5D6E-409C-BE32-E72D297353CC}">
              <c16:uniqueId val="{00000001-8BFC-4C36-B699-75372401B57A}"/>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2018</c:v>
                </c:pt>
                <c:pt idx="1">
                  <c:v>2014</c:v>
                </c:pt>
                <c:pt idx="2">
                  <c:v>2013</c:v>
                </c:pt>
                <c:pt idx="3">
                  <c:v>2012</c:v>
                </c:pt>
              </c:strCache>
            </c:strRef>
          </c:cat>
          <c:val>
            <c:numRef>
              <c:f>Arkusz1!$D$2:$D$5</c:f>
              <c:numCache>
                <c:formatCode>0</c:formatCode>
                <c:ptCount val="4"/>
                <c:pt idx="0">
                  <c:v>26</c:v>
                </c:pt>
                <c:pt idx="1">
                  <c:v>21</c:v>
                </c:pt>
                <c:pt idx="2">
                  <c:v>32</c:v>
                </c:pt>
                <c:pt idx="3">
                  <c:v>29</c:v>
                </c:pt>
              </c:numCache>
            </c:numRef>
          </c:val>
          <c:extLst>
            <c:ext xmlns:c16="http://schemas.microsoft.com/office/drawing/2014/chart" uri="{C3380CC4-5D6E-409C-BE32-E72D297353CC}">
              <c16:uniqueId val="{00000002-8BFC-4C36-B699-75372401B57A}"/>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2018</c:v>
                </c:pt>
                <c:pt idx="1">
                  <c:v>2014</c:v>
                </c:pt>
                <c:pt idx="2">
                  <c:v>2013</c:v>
                </c:pt>
                <c:pt idx="3">
                  <c:v>2012</c:v>
                </c:pt>
              </c:strCache>
            </c:strRef>
          </c:cat>
          <c:val>
            <c:numRef>
              <c:f>Arkusz1!$E$2:$E$5</c:f>
              <c:numCache>
                <c:formatCode>0</c:formatCode>
                <c:ptCount val="4"/>
                <c:pt idx="0">
                  <c:v>7</c:v>
                </c:pt>
                <c:pt idx="1">
                  <c:v>2</c:v>
                </c:pt>
                <c:pt idx="2">
                  <c:v>8</c:v>
                </c:pt>
                <c:pt idx="3">
                  <c:v>7</c:v>
                </c:pt>
              </c:numCache>
            </c:numRef>
          </c:val>
          <c:extLst>
            <c:ext xmlns:c16="http://schemas.microsoft.com/office/drawing/2014/chart" uri="{C3380CC4-5D6E-409C-BE32-E72D297353CC}">
              <c16:uniqueId val="{00000003-8BFC-4C36-B699-75372401B57A}"/>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chemeClr val="tx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2018</c:v>
                </c:pt>
                <c:pt idx="1">
                  <c:v>2014</c:v>
                </c:pt>
                <c:pt idx="2">
                  <c:v>2013</c:v>
                </c:pt>
                <c:pt idx="3">
                  <c:v>2012</c:v>
                </c:pt>
              </c:strCache>
            </c:strRef>
          </c:cat>
          <c:val>
            <c:numRef>
              <c:f>Arkusz1!$F$2:$F$5</c:f>
              <c:numCache>
                <c:formatCode>0</c:formatCode>
                <c:ptCount val="4"/>
                <c:pt idx="0">
                  <c:v>5</c:v>
                </c:pt>
                <c:pt idx="1">
                  <c:v>4</c:v>
                </c:pt>
                <c:pt idx="2">
                  <c:v>4</c:v>
                </c:pt>
                <c:pt idx="3">
                  <c:v>5</c:v>
                </c:pt>
              </c:numCache>
            </c:numRef>
          </c:val>
          <c:extLst>
            <c:ext xmlns:c16="http://schemas.microsoft.com/office/drawing/2014/chart" uri="{C3380CC4-5D6E-409C-BE32-E72D297353CC}">
              <c16:uniqueId val="{00000004-8BFC-4C36-B699-75372401B57A}"/>
            </c:ext>
          </c:extLst>
        </c:ser>
        <c:dLbls>
          <c:showLegendKey val="0"/>
          <c:showVal val="1"/>
          <c:showCatName val="0"/>
          <c:showSerName val="0"/>
          <c:showPercent val="0"/>
          <c:showBubbleSize val="0"/>
        </c:dLbls>
        <c:gapWidth val="100"/>
        <c:overlap val="100"/>
        <c:axId val="671848592"/>
        <c:axId val="671848984"/>
      </c:barChart>
      <c:catAx>
        <c:axId val="671848592"/>
        <c:scaling>
          <c:orientation val="maxMin"/>
        </c:scaling>
        <c:delete val="0"/>
        <c:axPos val="l"/>
        <c:numFmt formatCode="General" sourceLinked="1"/>
        <c:majorTickMark val="none"/>
        <c:minorTickMark val="none"/>
        <c:tickLblPos val="nextTo"/>
        <c:spPr>
          <a:ln w="9572">
            <a:noFill/>
          </a:ln>
        </c:spPr>
        <c:txPr>
          <a:bodyPr rot="0" vert="horz"/>
          <a:lstStyle/>
          <a:p>
            <a:pPr algn="ctr">
              <a:defRPr lang="en-US" sz="1000" b="0" i="0" u="none" strike="noStrike" kern="1200" baseline="0">
                <a:solidFill>
                  <a:srgbClr val="58595B"/>
                </a:solidFill>
                <a:latin typeface="+mn-lt"/>
                <a:ea typeface="Arial"/>
                <a:cs typeface="Calibri" panose="020F0502020204030204" pitchFamily="34" charset="0"/>
              </a:defRPr>
            </a:pPr>
            <a:endParaRPr lang="pl-PL"/>
          </a:p>
        </c:txPr>
        <c:crossAx val="671848984"/>
        <c:crosses val="autoZero"/>
        <c:auto val="1"/>
        <c:lblAlgn val="ctr"/>
        <c:lblOffset val="100"/>
        <c:tickLblSkip val="1"/>
        <c:tickMarkSkip val="1"/>
        <c:noMultiLvlLbl val="0"/>
      </c:catAx>
      <c:valAx>
        <c:axId val="671848984"/>
        <c:scaling>
          <c:orientation val="minMax"/>
        </c:scaling>
        <c:delete val="0"/>
        <c:axPos val="t"/>
        <c:numFmt formatCode="0%" sourceLinked="1"/>
        <c:majorTickMark val="none"/>
        <c:minorTickMark val="none"/>
        <c:tickLblPos val="none"/>
        <c:spPr>
          <a:ln w="9572">
            <a:noFill/>
          </a:ln>
        </c:spPr>
        <c:crossAx val="67184859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General</c:formatCode>
                <c:ptCount val="5"/>
              </c:numCache>
            </c:numRef>
          </c:val>
          <c:extLst>
            <c:ext xmlns:c16="http://schemas.microsoft.com/office/drawing/2014/chart" uri="{C3380CC4-5D6E-409C-BE32-E72D297353CC}">
              <c16:uniqueId val="{00000000-4438-409C-9719-311E0E1324C0}"/>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General</c:formatCode>
                <c:ptCount val="5"/>
              </c:numCache>
            </c:numRef>
          </c:val>
          <c:extLst>
            <c:ext xmlns:c16="http://schemas.microsoft.com/office/drawing/2014/chart" uri="{C3380CC4-5D6E-409C-BE32-E72D297353CC}">
              <c16:uniqueId val="{00000001-4438-409C-9719-311E0E1324C0}"/>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General</c:formatCode>
                <c:ptCount val="5"/>
              </c:numCache>
            </c:numRef>
          </c:val>
          <c:extLst>
            <c:ext xmlns:c16="http://schemas.microsoft.com/office/drawing/2014/chart" uri="{C3380CC4-5D6E-409C-BE32-E72D297353CC}">
              <c16:uniqueId val="{00000002-4438-409C-9719-311E0E1324C0}"/>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General</c:formatCode>
                <c:ptCount val="5"/>
              </c:numCache>
            </c:numRef>
          </c:val>
          <c:extLst>
            <c:ext xmlns:c16="http://schemas.microsoft.com/office/drawing/2014/chart" uri="{C3380CC4-5D6E-409C-BE32-E72D297353CC}">
              <c16:uniqueId val="{00000003-4438-409C-9719-311E0E1324C0}"/>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General</c:formatCode>
                <c:ptCount val="5"/>
              </c:numCache>
            </c:numRef>
          </c:val>
          <c:extLst>
            <c:ext xmlns:c16="http://schemas.microsoft.com/office/drawing/2014/chart" uri="{C3380CC4-5D6E-409C-BE32-E72D297353CC}">
              <c16:uniqueId val="{00000004-4438-409C-9719-311E0E1324C0}"/>
            </c:ext>
          </c:extLst>
        </c:ser>
        <c:dLbls>
          <c:showLegendKey val="0"/>
          <c:showVal val="1"/>
          <c:showCatName val="0"/>
          <c:showSerName val="0"/>
          <c:showPercent val="0"/>
          <c:showBubbleSize val="0"/>
        </c:dLbls>
        <c:gapWidth val="100"/>
        <c:overlap val="100"/>
        <c:axId val="803109736"/>
        <c:axId val="803105816"/>
      </c:barChart>
      <c:catAx>
        <c:axId val="803109736"/>
        <c:scaling>
          <c:orientation val="maxMin"/>
        </c:scaling>
        <c:delete val="1"/>
        <c:axPos val="l"/>
        <c:numFmt formatCode="General" sourceLinked="1"/>
        <c:majorTickMark val="none"/>
        <c:minorTickMark val="none"/>
        <c:tickLblPos val="nextTo"/>
        <c:crossAx val="803105816"/>
        <c:crosses val="autoZero"/>
        <c:auto val="1"/>
        <c:lblAlgn val="ctr"/>
        <c:lblOffset val="100"/>
        <c:tickLblSkip val="1"/>
        <c:tickMarkSkip val="1"/>
        <c:noMultiLvlLbl val="0"/>
      </c:catAx>
      <c:valAx>
        <c:axId val="803105816"/>
        <c:scaling>
          <c:orientation val="minMax"/>
        </c:scaling>
        <c:delete val="0"/>
        <c:axPos val="t"/>
        <c:numFmt formatCode="0%" sourceLinked="1"/>
        <c:majorTickMark val="none"/>
        <c:minorTickMark val="none"/>
        <c:tickLblPos val="none"/>
        <c:spPr>
          <a:ln w="9572">
            <a:noFill/>
          </a:ln>
        </c:spPr>
        <c:crossAx val="803109736"/>
        <c:crosses val="autoZero"/>
        <c:crossBetween val="between"/>
      </c:valAx>
      <c:spPr>
        <a:noFill/>
        <a:ln w="25400">
          <a:noFill/>
        </a:ln>
      </c:spPr>
    </c:plotArea>
    <c:legend>
      <c:legendPos val="t"/>
      <c:layout>
        <c:manualLayout>
          <c:xMode val="edge"/>
          <c:yMode val="edge"/>
          <c:x val="0.11560916575533173"/>
          <c:y val="4.1246127355221394E-2"/>
          <c:w val="0.81755618724361701"/>
          <c:h val="7.4746468925385529E-2"/>
        </c:manualLayout>
      </c:layout>
      <c:overlay val="0"/>
      <c:spPr>
        <a:noFill/>
        <a:ln w="25527">
          <a:noFill/>
        </a:ln>
      </c:spPr>
      <c:txPr>
        <a:bodyPr/>
        <a:lstStyle/>
        <a:p>
          <a:pPr algn="ctr">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mn-lt"/>
          <a:ea typeface="Arial"/>
          <a:cs typeface="Arial"/>
        </a:defRPr>
      </a:pPr>
      <a:endParaRPr lang="pl-PL"/>
    </a:p>
  </c:txPr>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513866876353923"/>
          <c:y val="0.21227336860961921"/>
          <c:w val="0.7217318904541945"/>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Arkusz1!$B$2</c:f>
              <c:numCache>
                <c:formatCode>0</c:formatCode>
                <c:ptCount val="1"/>
                <c:pt idx="0">
                  <c:v>2.4900376155462807</c:v>
                </c:pt>
              </c:numCache>
            </c:numRef>
          </c:val>
          <c:extLst>
            <c:ext xmlns:c16="http://schemas.microsoft.com/office/drawing/2014/chart" uri="{C3380CC4-5D6E-409C-BE32-E72D297353CC}">
              <c16:uniqueId val="{00000000-A613-4657-ADF7-3C779DFB252E}"/>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mn-lt"/>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Arkusz1!$C$2</c:f>
              <c:numCache>
                <c:formatCode>0</c:formatCode>
                <c:ptCount val="1"/>
                <c:pt idx="0">
                  <c:v>41.620912497099624</c:v>
                </c:pt>
              </c:numCache>
            </c:numRef>
          </c:val>
          <c:extLst>
            <c:ext xmlns:c16="http://schemas.microsoft.com/office/drawing/2014/chart" uri="{C3380CC4-5D6E-409C-BE32-E72D297353CC}">
              <c16:uniqueId val="{00000001-A613-4657-ADF7-3C779DFB252E}"/>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Arkusz1!$D$2</c:f>
              <c:numCache>
                <c:formatCode>0</c:formatCode>
                <c:ptCount val="1"/>
                <c:pt idx="0">
                  <c:v>40.994308527517994</c:v>
                </c:pt>
              </c:numCache>
            </c:numRef>
          </c:val>
          <c:extLst>
            <c:ext xmlns:c16="http://schemas.microsoft.com/office/drawing/2014/chart" uri="{C3380CC4-5D6E-409C-BE32-E72D297353CC}">
              <c16:uniqueId val="{00000002-A613-4657-ADF7-3C779DFB252E}"/>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Arkusz1!$E$2</c:f>
              <c:numCache>
                <c:formatCode>0</c:formatCode>
                <c:ptCount val="1"/>
                <c:pt idx="0">
                  <c:v>11.342163933020966</c:v>
                </c:pt>
              </c:numCache>
            </c:numRef>
          </c:val>
          <c:extLst>
            <c:ext xmlns:c16="http://schemas.microsoft.com/office/drawing/2014/chart" uri="{C3380CC4-5D6E-409C-BE32-E72D297353CC}">
              <c16:uniqueId val="{00000003-A613-4657-ADF7-3C779DFB252E}"/>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chemeClr val="tx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Arkusz1!$F$2</c:f>
              <c:numCache>
                <c:formatCode>0</c:formatCode>
                <c:ptCount val="1"/>
                <c:pt idx="0">
                  <c:v>3.5525774268149637</c:v>
                </c:pt>
              </c:numCache>
            </c:numRef>
          </c:val>
          <c:extLst>
            <c:ext xmlns:c16="http://schemas.microsoft.com/office/drawing/2014/chart" uri="{C3380CC4-5D6E-409C-BE32-E72D297353CC}">
              <c16:uniqueId val="{00000004-A613-4657-ADF7-3C779DFB252E}"/>
            </c:ext>
          </c:extLst>
        </c:ser>
        <c:dLbls>
          <c:showLegendKey val="0"/>
          <c:showVal val="1"/>
          <c:showCatName val="0"/>
          <c:showSerName val="0"/>
          <c:showPercent val="0"/>
          <c:showBubbleSize val="0"/>
        </c:dLbls>
        <c:gapWidth val="100"/>
        <c:overlap val="100"/>
        <c:axId val="803110520"/>
        <c:axId val="803100720"/>
      </c:barChart>
      <c:catAx>
        <c:axId val="803110520"/>
        <c:scaling>
          <c:orientation val="maxMin"/>
        </c:scaling>
        <c:delete val="0"/>
        <c:axPos val="l"/>
        <c:numFmt formatCode="0" sourceLinked="1"/>
        <c:majorTickMark val="none"/>
        <c:minorTickMark val="none"/>
        <c:tickLblPos val="nextTo"/>
        <c:spPr>
          <a:ln w="9572">
            <a:noFill/>
          </a:ln>
        </c:spPr>
        <c:txPr>
          <a:bodyPr rot="0" vert="horz"/>
          <a:lstStyle/>
          <a:p>
            <a:pPr algn="ctr">
              <a:defRPr lang="en-US" sz="1000" b="1" i="0" u="none" strike="noStrike" kern="1200" baseline="0">
                <a:solidFill>
                  <a:srgbClr val="58595B"/>
                </a:solidFill>
                <a:latin typeface="+mn-lt"/>
                <a:ea typeface="Arial"/>
                <a:cs typeface="Calibri" panose="020F0502020204030204" pitchFamily="34" charset="0"/>
              </a:defRPr>
            </a:pPr>
            <a:endParaRPr lang="pl-PL"/>
          </a:p>
        </c:txPr>
        <c:crossAx val="803100720"/>
        <c:crosses val="autoZero"/>
        <c:auto val="1"/>
        <c:lblAlgn val="ctr"/>
        <c:lblOffset val="100"/>
        <c:tickLblSkip val="1"/>
        <c:tickMarkSkip val="1"/>
        <c:noMultiLvlLbl val="0"/>
      </c:catAx>
      <c:valAx>
        <c:axId val="803100720"/>
        <c:scaling>
          <c:orientation val="minMax"/>
        </c:scaling>
        <c:delete val="0"/>
        <c:axPos val="t"/>
        <c:numFmt formatCode="0%" sourceLinked="1"/>
        <c:majorTickMark val="none"/>
        <c:minorTickMark val="none"/>
        <c:tickLblPos val="none"/>
        <c:spPr>
          <a:ln w="9572">
            <a:noFill/>
          </a:ln>
        </c:spPr>
        <c:crossAx val="80311052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380081551150955"/>
          <c:y val="0.21227336860961921"/>
          <c:w val="0.60306980611618555"/>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Arkusz1!$A$2:$A$3</c:f>
              <c:numCache>
                <c:formatCode>0</c:formatCode>
                <c:ptCount val="2"/>
                <c:pt idx="0">
                  <c:v>2020</c:v>
                </c:pt>
                <c:pt idx="1">
                  <c:v>2018</c:v>
                </c:pt>
              </c:numCache>
            </c:numRef>
          </c:cat>
          <c:val>
            <c:numRef>
              <c:f>Arkusz1!$B$2:$B$3</c:f>
              <c:numCache>
                <c:formatCode>0</c:formatCode>
                <c:ptCount val="2"/>
                <c:pt idx="0">
                  <c:v>4</c:v>
                </c:pt>
                <c:pt idx="1">
                  <c:v>4</c:v>
                </c:pt>
              </c:numCache>
            </c:numRef>
          </c:val>
          <c:extLst>
            <c:ext xmlns:c16="http://schemas.microsoft.com/office/drawing/2014/chart" uri="{C3380CC4-5D6E-409C-BE32-E72D297353CC}">
              <c16:uniqueId val="{00000000-5172-40D7-889C-61A5F8E224BA}"/>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Arkusz1!$A$2:$A$3</c:f>
              <c:numCache>
                <c:formatCode>0</c:formatCode>
                <c:ptCount val="2"/>
                <c:pt idx="0">
                  <c:v>2020</c:v>
                </c:pt>
                <c:pt idx="1">
                  <c:v>2018</c:v>
                </c:pt>
              </c:numCache>
            </c:numRef>
          </c:cat>
          <c:val>
            <c:numRef>
              <c:f>Arkusz1!$C$2:$C$3</c:f>
              <c:numCache>
                <c:formatCode>0</c:formatCode>
                <c:ptCount val="2"/>
                <c:pt idx="0">
                  <c:v>47</c:v>
                </c:pt>
                <c:pt idx="1">
                  <c:v>58</c:v>
                </c:pt>
              </c:numCache>
            </c:numRef>
          </c:val>
          <c:extLst>
            <c:ext xmlns:c16="http://schemas.microsoft.com/office/drawing/2014/chart" uri="{C3380CC4-5D6E-409C-BE32-E72D297353CC}">
              <c16:uniqueId val="{00000001-5172-40D7-889C-61A5F8E224BA}"/>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Arkusz1!$A$2:$A$3</c:f>
              <c:numCache>
                <c:formatCode>0</c:formatCode>
                <c:ptCount val="2"/>
                <c:pt idx="0">
                  <c:v>2020</c:v>
                </c:pt>
                <c:pt idx="1">
                  <c:v>2018</c:v>
                </c:pt>
              </c:numCache>
            </c:numRef>
          </c:cat>
          <c:val>
            <c:numRef>
              <c:f>Arkusz1!$D$2:$D$3</c:f>
              <c:numCache>
                <c:formatCode>0</c:formatCode>
                <c:ptCount val="2"/>
                <c:pt idx="0">
                  <c:v>34</c:v>
                </c:pt>
                <c:pt idx="1">
                  <c:v>27</c:v>
                </c:pt>
              </c:numCache>
            </c:numRef>
          </c:val>
          <c:extLst>
            <c:ext xmlns:c16="http://schemas.microsoft.com/office/drawing/2014/chart" uri="{C3380CC4-5D6E-409C-BE32-E72D297353CC}">
              <c16:uniqueId val="{00000002-5172-40D7-889C-61A5F8E224BA}"/>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lstStyle/>
              <a:p>
                <a:pPr>
                  <a:defRPr sz="100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Arkusz1!$A$2:$A$3</c:f>
              <c:numCache>
                <c:formatCode>0</c:formatCode>
                <c:ptCount val="2"/>
                <c:pt idx="0">
                  <c:v>2020</c:v>
                </c:pt>
                <c:pt idx="1">
                  <c:v>2018</c:v>
                </c:pt>
              </c:numCache>
            </c:numRef>
          </c:cat>
          <c:val>
            <c:numRef>
              <c:f>Arkusz1!$E$2:$E$3</c:f>
              <c:numCache>
                <c:formatCode>0</c:formatCode>
                <c:ptCount val="2"/>
                <c:pt idx="0">
                  <c:v>6</c:v>
                </c:pt>
                <c:pt idx="1">
                  <c:v>2</c:v>
                </c:pt>
              </c:numCache>
            </c:numRef>
          </c:val>
          <c:extLst>
            <c:ext xmlns:c16="http://schemas.microsoft.com/office/drawing/2014/chart" uri="{C3380CC4-5D6E-409C-BE32-E72D297353CC}">
              <c16:uniqueId val="{00000003-5172-40D7-889C-61A5F8E224BA}"/>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Arkusz1!$A$2:$A$3</c:f>
              <c:numCache>
                <c:formatCode>0</c:formatCode>
                <c:ptCount val="2"/>
                <c:pt idx="0">
                  <c:v>2020</c:v>
                </c:pt>
                <c:pt idx="1">
                  <c:v>2018</c:v>
                </c:pt>
              </c:numCache>
            </c:numRef>
          </c:cat>
          <c:val>
            <c:numRef>
              <c:f>Arkusz1!$F$2:$F$3</c:f>
              <c:numCache>
                <c:formatCode>0</c:formatCode>
                <c:ptCount val="2"/>
                <c:pt idx="0">
                  <c:v>9</c:v>
                </c:pt>
                <c:pt idx="1">
                  <c:v>9</c:v>
                </c:pt>
              </c:numCache>
            </c:numRef>
          </c:val>
          <c:extLst>
            <c:ext xmlns:c16="http://schemas.microsoft.com/office/drawing/2014/chart" uri="{C3380CC4-5D6E-409C-BE32-E72D297353CC}">
              <c16:uniqueId val="{00000004-5172-40D7-889C-61A5F8E224BA}"/>
            </c:ext>
          </c:extLst>
        </c:ser>
        <c:dLbls>
          <c:showLegendKey val="0"/>
          <c:showVal val="1"/>
          <c:showCatName val="0"/>
          <c:showSerName val="0"/>
          <c:showPercent val="0"/>
          <c:showBubbleSize val="0"/>
        </c:dLbls>
        <c:gapWidth val="100"/>
        <c:overlap val="100"/>
        <c:axId val="476040216"/>
        <c:axId val="476038648"/>
      </c:barChart>
      <c:catAx>
        <c:axId val="476040216"/>
        <c:scaling>
          <c:orientation val="maxMin"/>
        </c:scaling>
        <c:delete val="0"/>
        <c:axPos val="l"/>
        <c:numFmt formatCode="0" sourceLinked="1"/>
        <c:majorTickMark val="none"/>
        <c:minorTickMark val="none"/>
        <c:tickLblPos val="nextTo"/>
        <c:spPr>
          <a:ln w="9572">
            <a:noFill/>
          </a:ln>
        </c:spPr>
        <c:txPr>
          <a:bodyPr rot="0" vert="horz"/>
          <a:lstStyle/>
          <a:p>
            <a:pPr>
              <a:defRPr sz="900">
                <a:latin typeface="Calibri" panose="020F0502020204030204" pitchFamily="34" charset="0"/>
                <a:cs typeface="Calibri" panose="020F0502020204030204" pitchFamily="34" charset="0"/>
              </a:defRPr>
            </a:pPr>
            <a:endParaRPr lang="pl-PL"/>
          </a:p>
        </c:txPr>
        <c:crossAx val="476038648"/>
        <c:crosses val="autoZero"/>
        <c:auto val="1"/>
        <c:lblAlgn val="ctr"/>
        <c:lblOffset val="100"/>
        <c:tickLblSkip val="1"/>
        <c:tickMarkSkip val="1"/>
        <c:noMultiLvlLbl val="0"/>
      </c:catAx>
      <c:valAx>
        <c:axId val="476038648"/>
        <c:scaling>
          <c:orientation val="minMax"/>
        </c:scaling>
        <c:delete val="0"/>
        <c:axPos val="t"/>
        <c:numFmt formatCode="0%" sourceLinked="1"/>
        <c:majorTickMark val="none"/>
        <c:minorTickMark val="none"/>
        <c:tickLblPos val="none"/>
        <c:spPr>
          <a:ln w="9572">
            <a:noFill/>
          </a:ln>
        </c:spPr>
        <c:crossAx val="47604021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181764053637778"/>
          <c:y val="0.21227336860961921"/>
          <c:w val="0.71505301990590897"/>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Arkusz1!$B$2</c:f>
              <c:numCache>
                <c:formatCode>0</c:formatCode>
                <c:ptCount val="1"/>
                <c:pt idx="0">
                  <c:v>10.982496811169455</c:v>
                </c:pt>
              </c:numCache>
            </c:numRef>
          </c:val>
          <c:extLst>
            <c:ext xmlns:c16="http://schemas.microsoft.com/office/drawing/2014/chart" uri="{C3380CC4-5D6E-409C-BE32-E72D297353CC}">
              <c16:uniqueId val="{00000000-258C-4254-B71B-809DF8A8FA3A}"/>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Arkusz1!$C$2</c:f>
              <c:numCache>
                <c:formatCode>0</c:formatCode>
                <c:ptCount val="1"/>
                <c:pt idx="0">
                  <c:v>54.06768178963253</c:v>
                </c:pt>
              </c:numCache>
            </c:numRef>
          </c:val>
          <c:extLst>
            <c:ext xmlns:c16="http://schemas.microsoft.com/office/drawing/2014/chart" uri="{C3380CC4-5D6E-409C-BE32-E72D297353CC}">
              <c16:uniqueId val="{00000001-258C-4254-B71B-809DF8A8FA3A}"/>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Arkusz1!$D$2</c:f>
              <c:numCache>
                <c:formatCode>0</c:formatCode>
                <c:ptCount val="1"/>
                <c:pt idx="0">
                  <c:v>25.432933660121581</c:v>
                </c:pt>
              </c:numCache>
            </c:numRef>
          </c:val>
          <c:extLst>
            <c:ext xmlns:c16="http://schemas.microsoft.com/office/drawing/2014/chart" uri="{C3380CC4-5D6E-409C-BE32-E72D297353CC}">
              <c16:uniqueId val="{00000002-258C-4254-B71B-809DF8A8FA3A}"/>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Arkusz1!$E$2</c:f>
              <c:numCache>
                <c:formatCode>0</c:formatCode>
                <c:ptCount val="1"/>
                <c:pt idx="0">
                  <c:v>8.4082156591395929</c:v>
                </c:pt>
              </c:numCache>
            </c:numRef>
          </c:val>
          <c:extLst>
            <c:ext xmlns:c16="http://schemas.microsoft.com/office/drawing/2014/chart" uri="{C3380CC4-5D6E-409C-BE32-E72D297353CC}">
              <c16:uniqueId val="{00000003-258C-4254-B71B-809DF8A8FA3A}"/>
            </c:ext>
          </c:extLst>
        </c:ser>
        <c:ser>
          <c:idx val="3"/>
          <c:order val="4"/>
          <c:tx>
            <c:strRef>
              <c:f>Arkusz1!$F$1</c:f>
              <c:strCache>
                <c:ptCount val="1"/>
                <c:pt idx="0">
                  <c:v>trudno powiedzieć</c:v>
                </c:pt>
              </c:strCache>
            </c:strRef>
          </c:tx>
          <c:spPr>
            <a:solidFill>
              <a:srgbClr val="CDCDCD"/>
            </a:solidFill>
          </c:spPr>
          <c:invertIfNegative val="0"/>
          <c:dLbls>
            <c:dLbl>
              <c:idx val="0"/>
              <c:spPr>
                <a:noFill/>
                <a:ln>
                  <a:noFill/>
                </a:ln>
                <a:effectLst/>
              </c:spPr>
              <c:txPr>
                <a:bodyPr anchorCtr="0"/>
                <a:lstStyle/>
                <a:p>
                  <a:pPr algn="ctr">
                    <a:defRPr lang="en-US" sz="1000" b="0" i="0" u="none" strike="noStrike" kern="1200" baseline="0">
                      <a:solidFill>
                        <a:schemeClr val="tx1"/>
                      </a:solidFill>
                      <a:latin typeface="+mj-lt"/>
                      <a:ea typeface="Arial"/>
                      <a:cs typeface="Arial"/>
                    </a:defRPr>
                  </a:pPr>
                  <a:endParaRPr lang="pl-PL"/>
                </a:p>
              </c:txPr>
              <c:showLegendKey val="0"/>
              <c:showVal val="1"/>
              <c:showCatName val="0"/>
              <c:showSerName val="0"/>
              <c:showPercent val="0"/>
              <c:showBubbleSize val="0"/>
              <c:extLst>
                <c:ext xmlns:c16="http://schemas.microsoft.com/office/drawing/2014/chart" uri="{C3380CC4-5D6E-409C-BE32-E72D297353CC}">
                  <c16:uniqueId val="{00000000-FBA6-474A-9394-D17CB993D121}"/>
                </c:ext>
              </c:extLst>
            </c:dLbl>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Arkusz1!$F$2</c:f>
              <c:numCache>
                <c:formatCode>0</c:formatCode>
                <c:ptCount val="1"/>
                <c:pt idx="0">
                  <c:v>1.1086720799366514</c:v>
                </c:pt>
              </c:numCache>
            </c:numRef>
          </c:val>
          <c:extLst>
            <c:ext xmlns:c16="http://schemas.microsoft.com/office/drawing/2014/chart" uri="{C3380CC4-5D6E-409C-BE32-E72D297353CC}">
              <c16:uniqueId val="{00000004-258C-4254-B71B-809DF8A8FA3A}"/>
            </c:ext>
          </c:extLst>
        </c:ser>
        <c:dLbls>
          <c:showLegendKey val="0"/>
          <c:showVal val="1"/>
          <c:showCatName val="0"/>
          <c:showSerName val="0"/>
          <c:showPercent val="0"/>
          <c:showBubbleSize val="0"/>
        </c:dLbls>
        <c:gapWidth val="100"/>
        <c:overlap val="100"/>
        <c:axId val="803101896"/>
        <c:axId val="803111304"/>
      </c:barChart>
      <c:catAx>
        <c:axId val="803101896"/>
        <c:scaling>
          <c:orientation val="maxMin"/>
        </c:scaling>
        <c:delete val="0"/>
        <c:axPos val="l"/>
        <c:numFmt formatCode="0" sourceLinked="1"/>
        <c:majorTickMark val="none"/>
        <c:minorTickMark val="none"/>
        <c:tickLblPos val="nextTo"/>
        <c:spPr>
          <a:ln w="9572">
            <a:noFill/>
          </a:ln>
        </c:spPr>
        <c:txPr>
          <a:bodyPr rot="0" vert="horz"/>
          <a:lstStyle/>
          <a:p>
            <a:pPr algn="ctr">
              <a:defRPr lang="en-US" sz="1000" b="1" i="0" u="none" strike="noStrike" kern="1200" baseline="0">
                <a:solidFill>
                  <a:srgbClr val="58595B"/>
                </a:solidFill>
                <a:latin typeface="+mn-lt"/>
                <a:ea typeface="Arial"/>
                <a:cs typeface="Calibri" panose="020F0502020204030204" pitchFamily="34" charset="0"/>
              </a:defRPr>
            </a:pPr>
            <a:endParaRPr lang="pl-PL"/>
          </a:p>
        </c:txPr>
        <c:crossAx val="803111304"/>
        <c:crosses val="autoZero"/>
        <c:auto val="1"/>
        <c:lblAlgn val="ctr"/>
        <c:lblOffset val="100"/>
        <c:tickLblSkip val="1"/>
        <c:tickMarkSkip val="1"/>
        <c:noMultiLvlLbl val="0"/>
      </c:catAx>
      <c:valAx>
        <c:axId val="803111304"/>
        <c:scaling>
          <c:orientation val="minMax"/>
        </c:scaling>
        <c:delete val="0"/>
        <c:axPos val="t"/>
        <c:numFmt formatCode="0%" sourceLinked="1"/>
        <c:majorTickMark val="none"/>
        <c:minorTickMark val="none"/>
        <c:tickLblPos val="none"/>
        <c:spPr>
          <a:ln w="9572">
            <a:noFill/>
          </a:ln>
        </c:spPr>
        <c:crossAx val="80310189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642833338702331"/>
          <c:y val="0.21227336860961921"/>
          <c:w val="0.64044237527264314"/>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Arkusz1!$B$2:$B$6</c:f>
              <c:numCache>
                <c:formatCode>0</c:formatCode>
                <c:ptCount val="5"/>
                <c:pt idx="0">
                  <c:v>2.6114981307189731</c:v>
                </c:pt>
                <c:pt idx="1">
                  <c:v>3.0969090817939806</c:v>
                </c:pt>
                <c:pt idx="2">
                  <c:v>3.0075760988640186</c:v>
                </c:pt>
                <c:pt idx="3">
                  <c:v>1.1841264567265162</c:v>
                </c:pt>
                <c:pt idx="4">
                  <c:v>2.6890475274377343</c:v>
                </c:pt>
              </c:numCache>
            </c:numRef>
          </c:val>
          <c:extLst>
            <c:ext xmlns:c16="http://schemas.microsoft.com/office/drawing/2014/chart" uri="{C3380CC4-5D6E-409C-BE32-E72D297353CC}">
              <c16:uniqueId val="{00000000-50B5-4B4A-8D14-75FB182AE901}"/>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mn-lt"/>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Arkusz1!$C$2:$C$6</c:f>
              <c:numCache>
                <c:formatCode>0</c:formatCode>
                <c:ptCount val="5"/>
                <c:pt idx="0">
                  <c:v>45.210756437175299</c:v>
                </c:pt>
                <c:pt idx="1">
                  <c:v>52.077822688827666</c:v>
                </c:pt>
                <c:pt idx="2">
                  <c:v>40.77913502350026</c:v>
                </c:pt>
                <c:pt idx="3">
                  <c:v>38.665498196492351</c:v>
                </c:pt>
                <c:pt idx="4">
                  <c:v>36.294816079625434</c:v>
                </c:pt>
              </c:numCache>
            </c:numRef>
          </c:val>
          <c:extLst>
            <c:ext xmlns:c16="http://schemas.microsoft.com/office/drawing/2014/chart" uri="{C3380CC4-5D6E-409C-BE32-E72D297353CC}">
              <c16:uniqueId val="{00000001-50B5-4B4A-8D14-75FB182AE901}"/>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Arkusz1!$D$2:$D$6</c:f>
              <c:numCache>
                <c:formatCode>0</c:formatCode>
                <c:ptCount val="5"/>
                <c:pt idx="0">
                  <c:v>23.130337219337278</c:v>
                </c:pt>
                <c:pt idx="1">
                  <c:v>31.225318137736796</c:v>
                </c:pt>
                <c:pt idx="2">
                  <c:v>46.739325418491433</c:v>
                </c:pt>
                <c:pt idx="3">
                  <c:v>45.666755416132752</c:v>
                </c:pt>
                <c:pt idx="4">
                  <c:v>45.33878179000228</c:v>
                </c:pt>
              </c:numCache>
            </c:numRef>
          </c:val>
          <c:extLst>
            <c:ext xmlns:c16="http://schemas.microsoft.com/office/drawing/2014/chart" uri="{C3380CC4-5D6E-409C-BE32-E72D297353CC}">
              <c16:uniqueId val="{00000002-50B5-4B4A-8D14-75FB182AE901}"/>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Arkusz1!$E$2:$E$6</c:f>
              <c:numCache>
                <c:formatCode>0</c:formatCode>
                <c:ptCount val="5"/>
                <c:pt idx="0">
                  <c:v>13.044903276852349</c:v>
                </c:pt>
                <c:pt idx="1">
                  <c:v>13.599950091641563</c:v>
                </c:pt>
                <c:pt idx="2">
                  <c:v>7.6525515872533392</c:v>
                </c:pt>
                <c:pt idx="3">
                  <c:v>11.69289987579876</c:v>
                </c:pt>
                <c:pt idx="4">
                  <c:v>11.459911345551426</c:v>
                </c:pt>
              </c:numCache>
            </c:numRef>
          </c:val>
          <c:extLst>
            <c:ext xmlns:c16="http://schemas.microsoft.com/office/drawing/2014/chart" uri="{C3380CC4-5D6E-409C-BE32-E72D297353CC}">
              <c16:uniqueId val="{00000003-50B5-4B4A-8D14-75FB182AE901}"/>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900" b="0" i="0" u="none" strike="noStrike" kern="1200" baseline="0">
                    <a:solidFill>
                      <a:schemeClr val="tx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Arkusz1!$F$2:$F$6</c:f>
              <c:numCache>
                <c:formatCode>General</c:formatCode>
                <c:ptCount val="5"/>
                <c:pt idx="0" formatCode="0">
                  <c:v>16.002504935916125</c:v>
                </c:pt>
                <c:pt idx="2" formatCode="0">
                  <c:v>1.8214118718908996</c:v>
                </c:pt>
                <c:pt idx="3" formatCode="0">
                  <c:v>2.7907200548496589</c:v>
                </c:pt>
                <c:pt idx="4" formatCode="0">
                  <c:v>4.217443257383243</c:v>
                </c:pt>
              </c:numCache>
            </c:numRef>
          </c:val>
          <c:extLst>
            <c:ext xmlns:c16="http://schemas.microsoft.com/office/drawing/2014/chart" uri="{C3380CC4-5D6E-409C-BE32-E72D297353CC}">
              <c16:uniqueId val="{00000004-50B5-4B4A-8D14-75FB182AE901}"/>
            </c:ext>
          </c:extLst>
        </c:ser>
        <c:dLbls>
          <c:showLegendKey val="0"/>
          <c:showVal val="1"/>
          <c:showCatName val="0"/>
          <c:showSerName val="0"/>
          <c:showPercent val="0"/>
          <c:showBubbleSize val="0"/>
        </c:dLbls>
        <c:gapWidth val="100"/>
        <c:overlap val="100"/>
        <c:axId val="671594968"/>
        <c:axId val="671588304"/>
      </c:barChart>
      <c:catAx>
        <c:axId val="671594968"/>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cs typeface="Calibri" panose="020F0502020204030204" pitchFamily="34" charset="0"/>
              </a:defRPr>
            </a:pPr>
            <a:endParaRPr lang="pl-PL"/>
          </a:p>
        </c:txPr>
        <c:crossAx val="671588304"/>
        <c:crosses val="autoZero"/>
        <c:auto val="1"/>
        <c:lblAlgn val="ctr"/>
        <c:lblOffset val="100"/>
        <c:tickLblSkip val="1"/>
        <c:tickMarkSkip val="1"/>
        <c:noMultiLvlLbl val="0"/>
      </c:catAx>
      <c:valAx>
        <c:axId val="671588304"/>
        <c:scaling>
          <c:orientation val="minMax"/>
        </c:scaling>
        <c:delete val="0"/>
        <c:axPos val="t"/>
        <c:numFmt formatCode="0%" sourceLinked="1"/>
        <c:majorTickMark val="none"/>
        <c:minorTickMark val="none"/>
        <c:tickLblPos val="none"/>
        <c:spPr>
          <a:ln w="9572">
            <a:noFill/>
          </a:ln>
        </c:spPr>
        <c:crossAx val="671594968"/>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642833338702331"/>
          <c:y val="0.21227336860961921"/>
          <c:w val="0.64044237527264314"/>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Arkusz1!$B$2:$B$6</c:f>
              <c:numCache>
                <c:formatCode>0</c:formatCode>
                <c:ptCount val="5"/>
                <c:pt idx="0">
                  <c:v>3.7326639688031564</c:v>
                </c:pt>
                <c:pt idx="1">
                  <c:v>1.5501023554741711</c:v>
                </c:pt>
                <c:pt idx="2">
                  <c:v>1.312899538605008</c:v>
                </c:pt>
                <c:pt idx="3">
                  <c:v>1.8634409967947951</c:v>
                </c:pt>
                <c:pt idx="4">
                  <c:v>2.1291641021945482</c:v>
                </c:pt>
              </c:numCache>
            </c:numRef>
          </c:val>
          <c:extLst>
            <c:ext xmlns:c16="http://schemas.microsoft.com/office/drawing/2014/chart" uri="{C3380CC4-5D6E-409C-BE32-E72D297353CC}">
              <c16:uniqueId val="{00000000-8DF4-44C9-BD30-D0650C6EEC8A}"/>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Arkusz1!$C$2:$C$6</c:f>
              <c:numCache>
                <c:formatCode>0</c:formatCode>
                <c:ptCount val="5"/>
                <c:pt idx="0">
                  <c:v>46.301748157246571</c:v>
                </c:pt>
                <c:pt idx="1">
                  <c:v>39.943366085508544</c:v>
                </c:pt>
                <c:pt idx="2">
                  <c:v>44.792150135422311</c:v>
                </c:pt>
                <c:pt idx="3">
                  <c:v>37.510139512397366</c:v>
                </c:pt>
                <c:pt idx="4">
                  <c:v>29.510043970512069</c:v>
                </c:pt>
              </c:numCache>
            </c:numRef>
          </c:val>
          <c:extLst>
            <c:ext xmlns:c16="http://schemas.microsoft.com/office/drawing/2014/chart" uri="{C3380CC4-5D6E-409C-BE32-E72D297353CC}">
              <c16:uniqueId val="{00000001-8DF4-44C9-BD30-D0650C6EEC8A}"/>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Arkusz1!$D$2:$D$6</c:f>
              <c:numCache>
                <c:formatCode>0</c:formatCode>
                <c:ptCount val="5"/>
                <c:pt idx="0">
                  <c:v>36.3977411983943</c:v>
                </c:pt>
                <c:pt idx="1">
                  <c:v>44.687938072486126</c:v>
                </c:pt>
                <c:pt idx="2">
                  <c:v>40.240869440059093</c:v>
                </c:pt>
                <c:pt idx="3">
                  <c:v>46.366176869040764</c:v>
                </c:pt>
                <c:pt idx="4">
                  <c:v>46.086866043610009</c:v>
                </c:pt>
              </c:numCache>
            </c:numRef>
          </c:val>
          <c:extLst>
            <c:ext xmlns:c16="http://schemas.microsoft.com/office/drawing/2014/chart" uri="{C3380CC4-5D6E-409C-BE32-E72D297353CC}">
              <c16:uniqueId val="{00000002-8DF4-44C9-BD30-D0650C6EEC8A}"/>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Arkusz1!$E$2:$E$6</c:f>
              <c:numCache>
                <c:formatCode>0</c:formatCode>
                <c:ptCount val="5"/>
                <c:pt idx="0">
                  <c:v>9.9588661664875389</c:v>
                </c:pt>
                <c:pt idx="1">
                  <c:v>10.718816443872507</c:v>
                </c:pt>
                <c:pt idx="2">
                  <c:v>9.9394596965358826</c:v>
                </c:pt>
                <c:pt idx="3">
                  <c:v>8.261552074155162</c:v>
                </c:pt>
                <c:pt idx="4">
                  <c:v>21.330736226478628</c:v>
                </c:pt>
              </c:numCache>
            </c:numRef>
          </c:val>
          <c:extLst>
            <c:ext xmlns:c16="http://schemas.microsoft.com/office/drawing/2014/chart" uri="{C3380CC4-5D6E-409C-BE32-E72D297353CC}">
              <c16:uniqueId val="{00000003-8DF4-44C9-BD30-D0650C6EEC8A}"/>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900" b="0" i="0" u="none" strike="noStrike" kern="1200" baseline="0">
                    <a:solidFill>
                      <a:schemeClr val="tx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Arkusz1!$F$2:$F$6</c:f>
              <c:numCache>
                <c:formatCode>0</c:formatCode>
                <c:ptCount val="5"/>
                <c:pt idx="0">
                  <c:v>3.6089805090683944</c:v>
                </c:pt>
                <c:pt idx="1">
                  <c:v>3.0997770426586451</c:v>
                </c:pt>
                <c:pt idx="2">
                  <c:v>3.7146211893777674</c:v>
                </c:pt>
                <c:pt idx="3">
                  <c:v>5.9986905476118864</c:v>
                </c:pt>
                <c:pt idx="4">
                  <c:v>0.94318965720473857</c:v>
                </c:pt>
              </c:numCache>
            </c:numRef>
          </c:val>
          <c:extLst>
            <c:ext xmlns:c16="http://schemas.microsoft.com/office/drawing/2014/chart" uri="{C3380CC4-5D6E-409C-BE32-E72D297353CC}">
              <c16:uniqueId val="{00000004-8DF4-44C9-BD30-D0650C6EEC8A}"/>
            </c:ext>
          </c:extLst>
        </c:ser>
        <c:dLbls>
          <c:showLegendKey val="0"/>
          <c:showVal val="1"/>
          <c:showCatName val="0"/>
          <c:showSerName val="0"/>
          <c:showPercent val="0"/>
          <c:showBubbleSize val="0"/>
        </c:dLbls>
        <c:gapWidth val="100"/>
        <c:overlap val="100"/>
        <c:axId val="671595752"/>
        <c:axId val="671584776"/>
      </c:barChart>
      <c:catAx>
        <c:axId val="671595752"/>
        <c:scaling>
          <c:orientation val="maxMin"/>
        </c:scaling>
        <c:delete val="1"/>
        <c:axPos val="l"/>
        <c:numFmt formatCode="General" sourceLinked="1"/>
        <c:majorTickMark val="none"/>
        <c:minorTickMark val="none"/>
        <c:tickLblPos val="nextTo"/>
        <c:crossAx val="671584776"/>
        <c:crosses val="autoZero"/>
        <c:auto val="1"/>
        <c:lblAlgn val="ctr"/>
        <c:lblOffset val="100"/>
        <c:tickLblSkip val="1"/>
        <c:tickMarkSkip val="1"/>
        <c:noMultiLvlLbl val="0"/>
      </c:catAx>
      <c:valAx>
        <c:axId val="671584776"/>
        <c:scaling>
          <c:orientation val="minMax"/>
        </c:scaling>
        <c:delete val="0"/>
        <c:axPos val="t"/>
        <c:numFmt formatCode="0%" sourceLinked="1"/>
        <c:majorTickMark val="none"/>
        <c:minorTickMark val="none"/>
        <c:tickLblPos val="none"/>
        <c:spPr>
          <a:ln w="9572">
            <a:noFill/>
          </a:ln>
        </c:spPr>
        <c:crossAx val="67159575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General</c:formatCode>
                <c:ptCount val="5"/>
              </c:numCache>
            </c:numRef>
          </c:val>
          <c:extLst>
            <c:ext xmlns:c16="http://schemas.microsoft.com/office/drawing/2014/chart" uri="{C3380CC4-5D6E-409C-BE32-E72D297353CC}">
              <c16:uniqueId val="{00000000-5BB9-4EDB-B937-F3C2ED74AB05}"/>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General</c:formatCode>
                <c:ptCount val="5"/>
              </c:numCache>
            </c:numRef>
          </c:val>
          <c:extLst>
            <c:ext xmlns:c16="http://schemas.microsoft.com/office/drawing/2014/chart" uri="{C3380CC4-5D6E-409C-BE32-E72D297353CC}">
              <c16:uniqueId val="{00000001-5BB9-4EDB-B937-F3C2ED74AB05}"/>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General</c:formatCode>
                <c:ptCount val="5"/>
              </c:numCache>
            </c:numRef>
          </c:val>
          <c:extLst>
            <c:ext xmlns:c16="http://schemas.microsoft.com/office/drawing/2014/chart" uri="{C3380CC4-5D6E-409C-BE32-E72D297353CC}">
              <c16:uniqueId val="{00000002-5BB9-4EDB-B937-F3C2ED74AB05}"/>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General</c:formatCode>
                <c:ptCount val="5"/>
              </c:numCache>
            </c:numRef>
          </c:val>
          <c:extLst>
            <c:ext xmlns:c16="http://schemas.microsoft.com/office/drawing/2014/chart" uri="{C3380CC4-5D6E-409C-BE32-E72D297353CC}">
              <c16:uniqueId val="{00000003-5BB9-4EDB-B937-F3C2ED74AB05}"/>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General</c:formatCode>
                <c:ptCount val="5"/>
              </c:numCache>
            </c:numRef>
          </c:val>
          <c:extLst>
            <c:ext xmlns:c16="http://schemas.microsoft.com/office/drawing/2014/chart" uri="{C3380CC4-5D6E-409C-BE32-E72D297353CC}">
              <c16:uniqueId val="{00000004-5BB9-4EDB-B937-F3C2ED74AB05}"/>
            </c:ext>
          </c:extLst>
        </c:ser>
        <c:dLbls>
          <c:showLegendKey val="0"/>
          <c:showVal val="1"/>
          <c:showCatName val="0"/>
          <c:showSerName val="0"/>
          <c:showPercent val="0"/>
          <c:showBubbleSize val="0"/>
        </c:dLbls>
        <c:gapWidth val="100"/>
        <c:overlap val="100"/>
        <c:axId val="674684400"/>
        <c:axId val="674684792"/>
      </c:barChart>
      <c:catAx>
        <c:axId val="674684400"/>
        <c:scaling>
          <c:orientation val="maxMin"/>
        </c:scaling>
        <c:delete val="1"/>
        <c:axPos val="l"/>
        <c:numFmt formatCode="General" sourceLinked="1"/>
        <c:majorTickMark val="none"/>
        <c:minorTickMark val="none"/>
        <c:tickLblPos val="nextTo"/>
        <c:crossAx val="674684792"/>
        <c:crosses val="autoZero"/>
        <c:auto val="1"/>
        <c:lblAlgn val="ctr"/>
        <c:lblOffset val="100"/>
        <c:tickLblSkip val="1"/>
        <c:tickMarkSkip val="1"/>
        <c:noMultiLvlLbl val="0"/>
      </c:catAx>
      <c:valAx>
        <c:axId val="674684792"/>
        <c:scaling>
          <c:orientation val="minMax"/>
        </c:scaling>
        <c:delete val="0"/>
        <c:axPos val="t"/>
        <c:numFmt formatCode="0%" sourceLinked="1"/>
        <c:majorTickMark val="none"/>
        <c:minorTickMark val="none"/>
        <c:tickLblPos val="none"/>
        <c:spPr>
          <a:ln w="9572">
            <a:noFill/>
          </a:ln>
        </c:spPr>
        <c:crossAx val="674684400"/>
        <c:crosses val="autoZero"/>
        <c:crossBetween val="between"/>
      </c:valAx>
      <c:spPr>
        <a:noFill/>
        <a:ln w="25400">
          <a:noFill/>
        </a:ln>
      </c:spPr>
    </c:plotArea>
    <c:legend>
      <c:legendPos val="t"/>
      <c:layout>
        <c:manualLayout>
          <c:xMode val="edge"/>
          <c:yMode val="edge"/>
          <c:x val="1.0053587051618545E-2"/>
          <c:y val="4.1246127355221394E-2"/>
          <c:w val="0.92311176727909017"/>
          <c:h val="7.4746468925385529E-2"/>
        </c:manualLayout>
      </c:layout>
      <c:overlay val="0"/>
      <c:spPr>
        <a:noFill/>
        <a:ln w="25527">
          <a:noFill/>
        </a:ln>
      </c:spPr>
      <c:txPr>
        <a:bodyPr/>
        <a:lstStyle/>
        <a:p>
          <a:pPr algn="ctr">
            <a:defRPr/>
          </a:pPr>
          <a:endParaRPr lang="pl-PL"/>
        </a:p>
      </c:txPr>
    </c:legend>
    <c:plotVisOnly val="1"/>
    <c:dispBlanksAs val="gap"/>
    <c:showDLblsOverMax val="0"/>
  </c:chart>
  <c:spPr>
    <a:noFill/>
    <a:ln>
      <a:noFill/>
    </a:ln>
  </c:spPr>
  <c:txPr>
    <a:bodyPr/>
    <a:lstStyle/>
    <a:p>
      <a:pPr>
        <a:defRPr sz="900" b="0" i="0" u="none" strike="noStrike" baseline="0">
          <a:solidFill>
            <a:srgbClr val="58595B"/>
          </a:solidFill>
          <a:latin typeface="+mn-lt"/>
          <a:ea typeface="Arial"/>
          <a:cs typeface="Arial"/>
        </a:defRPr>
      </a:pPr>
      <a:endParaRPr lang="pl-PL"/>
    </a:p>
  </c:txPr>
  <c:externalData r:id="rId2">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642833338702331"/>
          <c:y val="0.21227336860961921"/>
          <c:w val="0.64044237527264314"/>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Arkusz1!$B$2:$B$6</c:f>
              <c:numCache>
                <c:formatCode>0</c:formatCode>
                <c:ptCount val="5"/>
                <c:pt idx="0">
                  <c:v>18.87877221586518</c:v>
                </c:pt>
                <c:pt idx="1">
                  <c:v>9.6831487832741683</c:v>
                </c:pt>
                <c:pt idx="2">
                  <c:v>6.8094645715659592</c:v>
                </c:pt>
                <c:pt idx="3">
                  <c:v>3.7831930379620604</c:v>
                </c:pt>
                <c:pt idx="4">
                  <c:v>2.9271329269026403</c:v>
                </c:pt>
              </c:numCache>
            </c:numRef>
          </c:val>
          <c:extLst>
            <c:ext xmlns:c16="http://schemas.microsoft.com/office/drawing/2014/chart" uri="{C3380CC4-5D6E-409C-BE32-E72D297353CC}">
              <c16:uniqueId val="{00000000-D187-4288-90A7-5C3929D13AB9}"/>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Arkusz1!$C$2:$C$6</c:f>
              <c:numCache>
                <c:formatCode>0</c:formatCode>
                <c:ptCount val="5"/>
                <c:pt idx="0">
                  <c:v>57.84035484612334</c:v>
                </c:pt>
                <c:pt idx="1">
                  <c:v>54.491956350167584</c:v>
                </c:pt>
                <c:pt idx="2">
                  <c:v>57.234706642162948</c:v>
                </c:pt>
                <c:pt idx="3">
                  <c:v>59.078160141656596</c:v>
                </c:pt>
                <c:pt idx="4">
                  <c:v>32.681928646635953</c:v>
                </c:pt>
              </c:numCache>
            </c:numRef>
          </c:val>
          <c:extLst>
            <c:ext xmlns:c16="http://schemas.microsoft.com/office/drawing/2014/chart" uri="{C3380CC4-5D6E-409C-BE32-E72D297353CC}">
              <c16:uniqueId val="{00000001-D187-4288-90A7-5C3929D13AB9}"/>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Arkusz1!$D$2:$D$6</c:f>
              <c:numCache>
                <c:formatCode>0</c:formatCode>
                <c:ptCount val="5"/>
                <c:pt idx="0">
                  <c:v>16.266659569531139</c:v>
                </c:pt>
                <c:pt idx="1">
                  <c:v>28.816645762789641</c:v>
                </c:pt>
                <c:pt idx="2">
                  <c:v>29.940646857417253</c:v>
                </c:pt>
                <c:pt idx="3">
                  <c:v>27.963854964953779</c:v>
                </c:pt>
                <c:pt idx="4">
                  <c:v>39.762144056296698</c:v>
                </c:pt>
              </c:numCache>
            </c:numRef>
          </c:val>
          <c:extLst>
            <c:ext xmlns:c16="http://schemas.microsoft.com/office/drawing/2014/chart" uri="{C3380CC4-5D6E-409C-BE32-E72D297353CC}">
              <c16:uniqueId val="{00000002-D187-4288-90A7-5C3929D13AB9}"/>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Arkusz1!$E$2:$E$6</c:f>
              <c:numCache>
                <c:formatCode>0</c:formatCode>
                <c:ptCount val="5"/>
                <c:pt idx="0">
                  <c:v>6.4228007265110634</c:v>
                </c:pt>
                <c:pt idx="1">
                  <c:v>5.5431415727500006</c:v>
                </c:pt>
                <c:pt idx="2">
                  <c:v>5.5881234733070642</c:v>
                </c:pt>
                <c:pt idx="3">
                  <c:v>7.0347804839058465</c:v>
                </c:pt>
                <c:pt idx="4">
                  <c:v>22.501786687110343</c:v>
                </c:pt>
              </c:numCache>
            </c:numRef>
          </c:val>
          <c:extLst>
            <c:ext xmlns:c16="http://schemas.microsoft.com/office/drawing/2014/chart" uri="{C3380CC4-5D6E-409C-BE32-E72D297353CC}">
              <c16:uniqueId val="{00000003-D187-4288-90A7-5C3929D13AB9}"/>
            </c:ext>
          </c:extLst>
        </c:ser>
        <c:ser>
          <c:idx val="3"/>
          <c:order val="4"/>
          <c:tx>
            <c:strRef>
              <c:f>Arkusz1!$F$1</c:f>
              <c:strCache>
                <c:ptCount val="1"/>
                <c:pt idx="0">
                  <c:v>trudno powiedzieć</c:v>
                </c:pt>
              </c:strCache>
            </c:strRef>
          </c:tx>
          <c:spPr>
            <a:solidFill>
              <a:srgbClr val="CDCDCD"/>
            </a:solidFill>
          </c:spPr>
          <c:invertIfNegative val="0"/>
          <c:dLbls>
            <c:dLbl>
              <c:idx val="2"/>
              <c:layout>
                <c:manualLayout>
                  <c:x val="1.8378345003502015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187-4288-90A7-5C3929D13AB9}"/>
                </c:ext>
              </c:extLst>
            </c:dLbl>
            <c:spPr>
              <a:noFill/>
              <a:ln>
                <a:noFill/>
              </a:ln>
              <a:effectLst/>
            </c:spPr>
            <c:txPr>
              <a:bodyPr anchorCtr="0"/>
              <a:lstStyle/>
              <a:p>
                <a:pPr algn="ctr">
                  <a:defRPr lang="en-US" sz="1000" b="0" i="0" u="none" strike="noStrike" kern="1200" baseline="0">
                    <a:solidFill>
                      <a:schemeClr val="tx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Arkusz1!$F$2:$F$6</c:f>
              <c:numCache>
                <c:formatCode>0</c:formatCode>
                <c:ptCount val="5"/>
                <c:pt idx="0">
                  <c:v>0.59141264196922361</c:v>
                </c:pt>
                <c:pt idx="1">
                  <c:v>1.4651075310186001</c:v>
                </c:pt>
                <c:pt idx="2" formatCode="0.0">
                  <c:v>0.42705845554684618</c:v>
                </c:pt>
                <c:pt idx="3">
                  <c:v>2.1400113715216835</c:v>
                </c:pt>
                <c:pt idx="4">
                  <c:v>2.1270076830543756</c:v>
                </c:pt>
              </c:numCache>
            </c:numRef>
          </c:val>
          <c:extLst>
            <c:ext xmlns:c16="http://schemas.microsoft.com/office/drawing/2014/chart" uri="{C3380CC4-5D6E-409C-BE32-E72D297353CC}">
              <c16:uniqueId val="{00000005-D187-4288-90A7-5C3929D13AB9}"/>
            </c:ext>
          </c:extLst>
        </c:ser>
        <c:dLbls>
          <c:showLegendKey val="0"/>
          <c:showVal val="1"/>
          <c:showCatName val="0"/>
          <c:showSerName val="0"/>
          <c:showPercent val="0"/>
          <c:showBubbleSize val="0"/>
        </c:dLbls>
        <c:gapWidth val="100"/>
        <c:overlap val="100"/>
        <c:axId val="671585168"/>
        <c:axId val="671596536"/>
      </c:barChart>
      <c:catAx>
        <c:axId val="671585168"/>
        <c:scaling>
          <c:orientation val="maxMin"/>
        </c:scaling>
        <c:delete val="1"/>
        <c:axPos val="l"/>
        <c:numFmt formatCode="General" sourceLinked="1"/>
        <c:majorTickMark val="none"/>
        <c:minorTickMark val="none"/>
        <c:tickLblPos val="nextTo"/>
        <c:crossAx val="671596536"/>
        <c:crosses val="autoZero"/>
        <c:auto val="1"/>
        <c:lblAlgn val="ctr"/>
        <c:lblOffset val="100"/>
        <c:tickLblSkip val="1"/>
        <c:tickMarkSkip val="1"/>
        <c:noMultiLvlLbl val="0"/>
      </c:catAx>
      <c:valAx>
        <c:axId val="671596536"/>
        <c:scaling>
          <c:orientation val="minMax"/>
        </c:scaling>
        <c:delete val="0"/>
        <c:axPos val="t"/>
        <c:numFmt formatCode="0%" sourceLinked="1"/>
        <c:majorTickMark val="none"/>
        <c:minorTickMark val="none"/>
        <c:tickLblPos val="none"/>
        <c:spPr>
          <a:ln w="9572">
            <a:noFill/>
          </a:ln>
        </c:spPr>
        <c:crossAx val="671585168"/>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642833338702331"/>
          <c:y val="0.21227336860961921"/>
          <c:w val="0.64044237527264314"/>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Arkusz1!$B$2:$B$6</c:f>
              <c:numCache>
                <c:formatCode>0</c:formatCode>
                <c:ptCount val="5"/>
                <c:pt idx="0">
                  <c:v>12.905499830892195</c:v>
                </c:pt>
                <c:pt idx="1">
                  <c:v>18.487297764925778</c:v>
                </c:pt>
                <c:pt idx="2">
                  <c:v>6.8739887260893866</c:v>
                </c:pt>
                <c:pt idx="3">
                  <c:v>11.398898267857067</c:v>
                </c:pt>
                <c:pt idx="4">
                  <c:v>7.7014310460378432</c:v>
                </c:pt>
              </c:numCache>
            </c:numRef>
          </c:val>
          <c:extLst>
            <c:ext xmlns:c16="http://schemas.microsoft.com/office/drawing/2014/chart" uri="{C3380CC4-5D6E-409C-BE32-E72D297353CC}">
              <c16:uniqueId val="{00000000-39E5-47C5-AA11-C06D6D0198D7}"/>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Arkusz1!$C$2:$C$6</c:f>
              <c:numCache>
                <c:formatCode>0</c:formatCode>
                <c:ptCount val="5"/>
                <c:pt idx="0">
                  <c:v>59.213242118286622</c:v>
                </c:pt>
                <c:pt idx="1">
                  <c:v>52.431292709817548</c:v>
                </c:pt>
                <c:pt idx="2">
                  <c:v>52.775379431198644</c:v>
                </c:pt>
                <c:pt idx="3">
                  <c:v>51.142642453403795</c:v>
                </c:pt>
                <c:pt idx="4">
                  <c:v>56.784042312180759</c:v>
                </c:pt>
              </c:numCache>
            </c:numRef>
          </c:val>
          <c:extLst>
            <c:ext xmlns:c16="http://schemas.microsoft.com/office/drawing/2014/chart" uri="{C3380CC4-5D6E-409C-BE32-E72D297353CC}">
              <c16:uniqueId val="{00000001-39E5-47C5-AA11-C06D6D0198D7}"/>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Arkusz1!$D$2:$D$6</c:f>
              <c:numCache>
                <c:formatCode>0</c:formatCode>
                <c:ptCount val="5"/>
                <c:pt idx="0">
                  <c:v>8.9183227027505083</c:v>
                </c:pt>
                <c:pt idx="1">
                  <c:v>21.754449492574</c:v>
                </c:pt>
                <c:pt idx="2">
                  <c:v>31.989200825276988</c:v>
                </c:pt>
                <c:pt idx="3">
                  <c:v>28.370678631993425</c:v>
                </c:pt>
                <c:pt idx="4">
                  <c:v>26.049647784129021</c:v>
                </c:pt>
              </c:numCache>
            </c:numRef>
          </c:val>
          <c:extLst>
            <c:ext xmlns:c16="http://schemas.microsoft.com/office/drawing/2014/chart" uri="{C3380CC4-5D6E-409C-BE32-E72D297353CC}">
              <c16:uniqueId val="{00000002-39E5-47C5-AA11-C06D6D0198D7}"/>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Arkusz1!$E$2:$E$6</c:f>
              <c:numCache>
                <c:formatCode>0</c:formatCode>
                <c:ptCount val="5"/>
                <c:pt idx="0">
                  <c:v>14.23214244850508</c:v>
                </c:pt>
                <c:pt idx="1">
                  <c:v>7.326960032682674</c:v>
                </c:pt>
                <c:pt idx="2">
                  <c:v>7.7237181450888777</c:v>
                </c:pt>
                <c:pt idx="3">
                  <c:v>8.7009353963909692</c:v>
                </c:pt>
                <c:pt idx="4">
                  <c:v>7.7582632713245498</c:v>
                </c:pt>
              </c:numCache>
            </c:numRef>
          </c:val>
          <c:extLst>
            <c:ext xmlns:c16="http://schemas.microsoft.com/office/drawing/2014/chart" uri="{C3380CC4-5D6E-409C-BE32-E72D297353CC}">
              <c16:uniqueId val="{00000003-39E5-47C5-AA11-C06D6D0198D7}"/>
            </c:ext>
          </c:extLst>
        </c:ser>
        <c:ser>
          <c:idx val="3"/>
          <c:order val="4"/>
          <c:tx>
            <c:strRef>
              <c:f>Arkusz1!$F$1</c:f>
              <c:strCache>
                <c:ptCount val="1"/>
                <c:pt idx="0">
                  <c:v>trudno powiedzieć</c:v>
                </c:pt>
              </c:strCache>
            </c:strRef>
          </c:tx>
          <c:spPr>
            <a:solidFill>
              <a:srgbClr val="CDCDCD"/>
            </a:solidFill>
          </c:spPr>
          <c:invertIfNegative val="0"/>
          <c:dLbls>
            <c:dLbl>
              <c:idx val="3"/>
              <c:delete val="1"/>
              <c:extLst>
                <c:ext xmlns:c15="http://schemas.microsoft.com/office/drawing/2012/chart" uri="{CE6537A1-D6FC-4f65-9D91-7224C49458BB}"/>
                <c:ext xmlns:c16="http://schemas.microsoft.com/office/drawing/2014/chart" uri="{C3380CC4-5D6E-409C-BE32-E72D297353CC}">
                  <c16:uniqueId val="{00000004-39E5-47C5-AA11-C06D6D0198D7}"/>
                </c:ext>
              </c:extLst>
            </c:dLbl>
            <c:spPr>
              <a:noFill/>
              <a:ln>
                <a:noFill/>
              </a:ln>
              <a:effectLst/>
            </c:spPr>
            <c:txPr>
              <a:bodyPr anchorCtr="0"/>
              <a:lstStyle/>
              <a:p>
                <a:pPr algn="ctr">
                  <a:defRPr lang="en-US" sz="1000" b="0" i="0" u="none" strike="noStrike" kern="1200" baseline="0">
                    <a:solidFill>
                      <a:schemeClr val="tx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Arkusz1!$F$2:$F$6</c:f>
              <c:numCache>
                <c:formatCode>General</c:formatCode>
                <c:ptCount val="5"/>
                <c:pt idx="0" formatCode="0">
                  <c:v>4.7307928995656159</c:v>
                </c:pt>
                <c:pt idx="2" formatCode="0">
                  <c:v>0.6377128723460751</c:v>
                </c:pt>
                <c:pt idx="3" formatCode="0">
                  <c:v>0.38684525035474948</c:v>
                </c:pt>
                <c:pt idx="4" formatCode="0">
                  <c:v>1.7066155863279211</c:v>
                </c:pt>
              </c:numCache>
            </c:numRef>
          </c:val>
          <c:extLst>
            <c:ext xmlns:c16="http://schemas.microsoft.com/office/drawing/2014/chart" uri="{C3380CC4-5D6E-409C-BE32-E72D297353CC}">
              <c16:uniqueId val="{00000005-39E5-47C5-AA11-C06D6D0198D7}"/>
            </c:ext>
          </c:extLst>
        </c:ser>
        <c:dLbls>
          <c:showLegendKey val="0"/>
          <c:showVal val="1"/>
          <c:showCatName val="0"/>
          <c:showSerName val="0"/>
          <c:showPercent val="0"/>
          <c:showBubbleSize val="0"/>
        </c:dLbls>
        <c:gapWidth val="100"/>
        <c:overlap val="100"/>
        <c:axId val="671591440"/>
        <c:axId val="671585560"/>
      </c:barChart>
      <c:catAx>
        <c:axId val="671591440"/>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defRPr>
            </a:pPr>
            <a:endParaRPr lang="pl-PL"/>
          </a:p>
        </c:txPr>
        <c:crossAx val="671585560"/>
        <c:crosses val="autoZero"/>
        <c:auto val="1"/>
        <c:lblAlgn val="ctr"/>
        <c:lblOffset val="100"/>
        <c:tickLblSkip val="1"/>
        <c:tickMarkSkip val="1"/>
        <c:noMultiLvlLbl val="0"/>
      </c:catAx>
      <c:valAx>
        <c:axId val="671585560"/>
        <c:scaling>
          <c:orientation val="minMax"/>
        </c:scaling>
        <c:delete val="0"/>
        <c:axPos val="t"/>
        <c:numFmt formatCode="0%" sourceLinked="1"/>
        <c:majorTickMark val="none"/>
        <c:minorTickMark val="none"/>
        <c:tickLblPos val="none"/>
        <c:spPr>
          <a:ln w="9572">
            <a:noFill/>
          </a:ln>
        </c:spPr>
        <c:crossAx val="67159144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General</c:formatCode>
                <c:ptCount val="5"/>
              </c:numCache>
            </c:numRef>
          </c:val>
          <c:extLst>
            <c:ext xmlns:c16="http://schemas.microsoft.com/office/drawing/2014/chart" uri="{C3380CC4-5D6E-409C-BE32-E72D297353CC}">
              <c16:uniqueId val="{00000000-1304-4EF2-BD60-3D57497E9A45}"/>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General</c:formatCode>
                <c:ptCount val="5"/>
              </c:numCache>
            </c:numRef>
          </c:val>
          <c:extLst>
            <c:ext xmlns:c16="http://schemas.microsoft.com/office/drawing/2014/chart" uri="{C3380CC4-5D6E-409C-BE32-E72D297353CC}">
              <c16:uniqueId val="{00000001-1304-4EF2-BD60-3D57497E9A45}"/>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General</c:formatCode>
                <c:ptCount val="5"/>
              </c:numCache>
            </c:numRef>
          </c:val>
          <c:extLst>
            <c:ext xmlns:c16="http://schemas.microsoft.com/office/drawing/2014/chart" uri="{C3380CC4-5D6E-409C-BE32-E72D297353CC}">
              <c16:uniqueId val="{00000002-1304-4EF2-BD60-3D57497E9A45}"/>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General</c:formatCode>
                <c:ptCount val="5"/>
              </c:numCache>
            </c:numRef>
          </c:val>
          <c:extLst>
            <c:ext xmlns:c16="http://schemas.microsoft.com/office/drawing/2014/chart" uri="{C3380CC4-5D6E-409C-BE32-E72D297353CC}">
              <c16:uniqueId val="{00000003-1304-4EF2-BD60-3D57497E9A45}"/>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General</c:formatCode>
                <c:ptCount val="5"/>
              </c:numCache>
            </c:numRef>
          </c:val>
          <c:extLst>
            <c:ext xmlns:c16="http://schemas.microsoft.com/office/drawing/2014/chart" uri="{C3380CC4-5D6E-409C-BE32-E72D297353CC}">
              <c16:uniqueId val="{00000004-1304-4EF2-BD60-3D57497E9A45}"/>
            </c:ext>
          </c:extLst>
        </c:ser>
        <c:dLbls>
          <c:showLegendKey val="0"/>
          <c:showVal val="1"/>
          <c:showCatName val="0"/>
          <c:showSerName val="0"/>
          <c:showPercent val="0"/>
          <c:showBubbleSize val="0"/>
        </c:dLbls>
        <c:gapWidth val="100"/>
        <c:overlap val="100"/>
        <c:axId val="671591048"/>
        <c:axId val="671591832"/>
      </c:barChart>
      <c:catAx>
        <c:axId val="671591048"/>
        <c:scaling>
          <c:orientation val="maxMin"/>
        </c:scaling>
        <c:delete val="1"/>
        <c:axPos val="l"/>
        <c:numFmt formatCode="General" sourceLinked="1"/>
        <c:majorTickMark val="none"/>
        <c:minorTickMark val="none"/>
        <c:tickLblPos val="nextTo"/>
        <c:crossAx val="671591832"/>
        <c:crosses val="autoZero"/>
        <c:auto val="1"/>
        <c:lblAlgn val="ctr"/>
        <c:lblOffset val="100"/>
        <c:tickLblSkip val="1"/>
        <c:tickMarkSkip val="1"/>
        <c:noMultiLvlLbl val="0"/>
      </c:catAx>
      <c:valAx>
        <c:axId val="671591832"/>
        <c:scaling>
          <c:orientation val="minMax"/>
        </c:scaling>
        <c:delete val="0"/>
        <c:axPos val="t"/>
        <c:numFmt formatCode="0%" sourceLinked="1"/>
        <c:majorTickMark val="none"/>
        <c:minorTickMark val="none"/>
        <c:tickLblPos val="none"/>
        <c:spPr>
          <a:ln w="9572">
            <a:noFill/>
          </a:ln>
        </c:spPr>
        <c:crossAx val="671591048"/>
        <c:crosses val="autoZero"/>
        <c:crossBetween val="between"/>
      </c:valAx>
      <c:spPr>
        <a:noFill/>
        <a:ln w="25400">
          <a:noFill/>
        </a:ln>
      </c:spPr>
    </c:plotArea>
    <c:legend>
      <c:legendPos val="t"/>
      <c:layout>
        <c:manualLayout>
          <c:xMode val="edge"/>
          <c:yMode val="edge"/>
          <c:x val="1.0053587051618545E-2"/>
          <c:y val="4.1246127355221394E-2"/>
          <c:w val="0.92311176727909017"/>
          <c:h val="7.4746468925385529E-2"/>
        </c:manualLayout>
      </c:layout>
      <c:overlay val="0"/>
      <c:spPr>
        <a:noFill/>
        <a:ln w="25527">
          <a:noFill/>
        </a:ln>
      </c:spPr>
      <c:txPr>
        <a:bodyPr/>
        <a:lstStyle/>
        <a:p>
          <a:pPr algn="ctr">
            <a:defRPr/>
          </a:pPr>
          <a:endParaRPr lang="pl-PL"/>
        </a:p>
      </c:txPr>
    </c:legend>
    <c:plotVisOnly val="1"/>
    <c:dispBlanksAs val="gap"/>
    <c:showDLblsOverMax val="0"/>
  </c:chart>
  <c:spPr>
    <a:noFill/>
    <a:ln>
      <a:noFill/>
    </a:ln>
  </c:spPr>
  <c:txPr>
    <a:bodyPr/>
    <a:lstStyle/>
    <a:p>
      <a:pPr>
        <a:defRPr sz="900" b="0" i="0" u="none" strike="noStrike" baseline="0">
          <a:solidFill>
            <a:srgbClr val="58595B"/>
          </a:solidFill>
          <a:latin typeface="+mn-lt"/>
          <a:ea typeface="Arial"/>
          <a:cs typeface="Arial"/>
        </a:defRPr>
      </a:pPr>
      <a:endParaRPr lang="pl-PL"/>
    </a:p>
  </c:txPr>
  <c:externalData r:id="rId2">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strRef>
              <c:f>Arkusz1!$B$3</c:f>
              <c:strCache>
                <c:ptCount val="1"/>
                <c:pt idx="0">
                  <c:v>2011</c:v>
                </c:pt>
              </c:strCache>
            </c:strRef>
          </c:tx>
          <c:spPr>
            <a:solidFill>
              <a:srgbClr val="A0CC1E">
                <a:lumMod val="20000"/>
                <a:lumOff val="80000"/>
              </a:srgbClr>
            </a:solidFill>
            <a:ln w="3175">
              <a:noFill/>
            </a:ln>
            <a:effectLst/>
          </c:spPr>
          <c:invertIfNegative val="0"/>
          <c:dPt>
            <c:idx val="0"/>
            <c:invertIfNegative val="0"/>
            <c:bubble3D val="0"/>
            <c:spPr>
              <a:solidFill>
                <a:srgbClr val="A0CC1E">
                  <a:lumMod val="20000"/>
                  <a:lumOff val="80000"/>
                </a:srgbClr>
              </a:solidFill>
              <a:ln w="3175" cap="rnd">
                <a:noFill/>
                <a:round/>
              </a:ln>
              <a:effectLst/>
            </c:spPr>
            <c:extLst>
              <c:ext xmlns:c16="http://schemas.microsoft.com/office/drawing/2014/chart" uri="{C3380CC4-5D6E-409C-BE32-E72D297353CC}">
                <c16:uniqueId val="{00000001-78A9-40F7-BEF0-1302EF65B41F}"/>
              </c:ext>
            </c:extLst>
          </c:dPt>
          <c:dPt>
            <c:idx val="1"/>
            <c:invertIfNegative val="0"/>
            <c:bubble3D val="0"/>
            <c:spPr>
              <a:solidFill>
                <a:srgbClr val="A0CC1E">
                  <a:lumMod val="20000"/>
                  <a:lumOff val="80000"/>
                </a:srgbClr>
              </a:solidFill>
              <a:ln w="3175" cap="rnd">
                <a:noFill/>
                <a:round/>
              </a:ln>
              <a:effectLst/>
            </c:spPr>
            <c:extLst>
              <c:ext xmlns:c16="http://schemas.microsoft.com/office/drawing/2014/chart" uri="{C3380CC4-5D6E-409C-BE32-E72D297353CC}">
                <c16:uniqueId val="{00000003-78A9-40F7-BEF0-1302EF65B41F}"/>
              </c:ext>
            </c:extLst>
          </c:dPt>
          <c:dPt>
            <c:idx val="2"/>
            <c:invertIfNegative val="0"/>
            <c:bubble3D val="0"/>
            <c:spPr>
              <a:solidFill>
                <a:srgbClr val="A0CC1E">
                  <a:lumMod val="20000"/>
                  <a:lumOff val="80000"/>
                </a:srgbClr>
              </a:solidFill>
              <a:ln w="3175" cap="rnd">
                <a:noFill/>
                <a:round/>
              </a:ln>
              <a:effectLst/>
            </c:spPr>
            <c:extLst>
              <c:ext xmlns:c16="http://schemas.microsoft.com/office/drawing/2014/chart" uri="{C3380CC4-5D6E-409C-BE32-E72D297353CC}">
                <c16:uniqueId val="{00000005-78A9-40F7-BEF0-1302EF65B41F}"/>
              </c:ext>
            </c:extLst>
          </c:dPt>
          <c:dPt>
            <c:idx val="3"/>
            <c:invertIfNegative val="0"/>
            <c:bubble3D val="0"/>
            <c:spPr>
              <a:solidFill>
                <a:srgbClr val="A0CC1E">
                  <a:lumMod val="20000"/>
                  <a:lumOff val="80000"/>
                </a:srgbClr>
              </a:solidFill>
              <a:ln w="3175" cap="rnd">
                <a:noFill/>
                <a:round/>
              </a:ln>
              <a:effectLst/>
            </c:spPr>
            <c:extLst>
              <c:ext xmlns:c16="http://schemas.microsoft.com/office/drawing/2014/chart" uri="{C3380CC4-5D6E-409C-BE32-E72D297353CC}">
                <c16:uniqueId val="{00000007-78A9-40F7-BEF0-1302EF65B41F}"/>
              </c:ext>
            </c:extLst>
          </c:dPt>
          <c:dPt>
            <c:idx val="4"/>
            <c:invertIfNegative val="0"/>
            <c:bubble3D val="0"/>
            <c:spPr>
              <a:solidFill>
                <a:srgbClr val="A0CC1E">
                  <a:lumMod val="20000"/>
                  <a:lumOff val="80000"/>
                </a:srgbClr>
              </a:solidFill>
              <a:ln w="3175" cap="rnd">
                <a:noFill/>
                <a:round/>
              </a:ln>
              <a:effectLst/>
            </c:spPr>
            <c:extLst>
              <c:ext xmlns:c16="http://schemas.microsoft.com/office/drawing/2014/chart" uri="{C3380CC4-5D6E-409C-BE32-E72D297353CC}">
                <c16:uniqueId val="{00000009-78A9-40F7-BEF0-1302EF65B41F}"/>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78A9-40F7-BEF0-1302EF65B41F}"/>
                </c:ext>
              </c:extLst>
            </c:dLbl>
            <c:dLbl>
              <c:idx val="2"/>
              <c:delete val="1"/>
              <c:extLst>
                <c:ext xmlns:c15="http://schemas.microsoft.com/office/drawing/2012/chart" uri="{CE6537A1-D6FC-4f65-9D91-7224C49458BB}"/>
                <c:ext xmlns:c16="http://schemas.microsoft.com/office/drawing/2014/chart" uri="{C3380CC4-5D6E-409C-BE32-E72D297353CC}">
                  <c16:uniqueId val="{00000005-78A9-40F7-BEF0-1302EF65B41F}"/>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Arkusz1!$B$4:$B$8</c:f>
              <c:numCache>
                <c:formatCode>0</c:formatCode>
                <c:ptCount val="5"/>
                <c:pt idx="0">
                  <c:v>67</c:v>
                </c:pt>
                <c:pt idx="1">
                  <c:v>64</c:v>
                </c:pt>
                <c:pt idx="2">
                  <c:v>0</c:v>
                </c:pt>
                <c:pt idx="3">
                  <c:v>16</c:v>
                </c:pt>
                <c:pt idx="4">
                  <c:v>3</c:v>
                </c:pt>
              </c:numCache>
            </c:numRef>
          </c:val>
          <c:extLst>
            <c:ext xmlns:c16="http://schemas.microsoft.com/office/drawing/2014/chart" uri="{C3380CC4-5D6E-409C-BE32-E72D297353CC}">
              <c16:uniqueId val="{0000000A-78A9-40F7-BEF0-1302EF65B41F}"/>
            </c:ext>
          </c:extLst>
        </c:ser>
        <c:ser>
          <c:idx val="1"/>
          <c:order val="1"/>
          <c:tx>
            <c:strRef>
              <c:f>Arkusz1!$C$3</c:f>
              <c:strCache>
                <c:ptCount val="1"/>
                <c:pt idx="0">
                  <c:v>2012</c:v>
                </c:pt>
              </c:strCache>
            </c:strRef>
          </c:tx>
          <c:spPr>
            <a:solidFill>
              <a:srgbClr val="0094CF">
                <a:lumMod val="20000"/>
                <a:lumOff val="8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Arkusz1!$C$4:$C$8</c:f>
              <c:numCache>
                <c:formatCode>0</c:formatCode>
                <c:ptCount val="5"/>
                <c:pt idx="0">
                  <c:v>59</c:v>
                </c:pt>
                <c:pt idx="1">
                  <c:v>53</c:v>
                </c:pt>
                <c:pt idx="2">
                  <c:v>30</c:v>
                </c:pt>
                <c:pt idx="3">
                  <c:v>16</c:v>
                </c:pt>
                <c:pt idx="4">
                  <c:v>2</c:v>
                </c:pt>
              </c:numCache>
            </c:numRef>
          </c:val>
          <c:extLst>
            <c:ext xmlns:c16="http://schemas.microsoft.com/office/drawing/2014/chart" uri="{C3380CC4-5D6E-409C-BE32-E72D297353CC}">
              <c16:uniqueId val="{0000000B-78A9-40F7-BEF0-1302EF65B41F}"/>
            </c:ext>
          </c:extLst>
        </c:ser>
        <c:ser>
          <c:idx val="2"/>
          <c:order val="2"/>
          <c:tx>
            <c:strRef>
              <c:f>Arkusz1!$D$3</c:f>
              <c:strCache>
                <c:ptCount val="1"/>
                <c:pt idx="0">
                  <c:v>2013</c:v>
                </c:pt>
              </c:strCache>
            </c:strRef>
          </c:tx>
          <c:spPr>
            <a:solidFill>
              <a:srgbClr val="0094CF">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Arkusz1!$D$4:$D$8</c:f>
              <c:numCache>
                <c:formatCode>0</c:formatCode>
                <c:ptCount val="5"/>
                <c:pt idx="0">
                  <c:v>58</c:v>
                </c:pt>
                <c:pt idx="1">
                  <c:v>62</c:v>
                </c:pt>
                <c:pt idx="2">
                  <c:v>47</c:v>
                </c:pt>
                <c:pt idx="3">
                  <c:v>29</c:v>
                </c:pt>
                <c:pt idx="4">
                  <c:v>2</c:v>
                </c:pt>
              </c:numCache>
            </c:numRef>
          </c:val>
          <c:extLst>
            <c:ext xmlns:c16="http://schemas.microsoft.com/office/drawing/2014/chart" uri="{C3380CC4-5D6E-409C-BE32-E72D297353CC}">
              <c16:uniqueId val="{0000000C-78A9-40F7-BEF0-1302EF65B41F}"/>
            </c:ext>
          </c:extLst>
        </c:ser>
        <c:ser>
          <c:idx val="3"/>
          <c:order val="3"/>
          <c:tx>
            <c:strRef>
              <c:f>Arkusz1!$E$3</c:f>
              <c:strCache>
                <c:ptCount val="1"/>
                <c:pt idx="0">
                  <c:v>2014</c:v>
                </c:pt>
              </c:strCache>
            </c:strRef>
          </c:tx>
          <c:spPr>
            <a:solidFill>
              <a:srgbClr val="0094CF"/>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Arkusz1!$E$4:$E$8</c:f>
              <c:numCache>
                <c:formatCode>0</c:formatCode>
                <c:ptCount val="5"/>
                <c:pt idx="0">
                  <c:v>49</c:v>
                </c:pt>
                <c:pt idx="1">
                  <c:v>48</c:v>
                </c:pt>
                <c:pt idx="2">
                  <c:v>33</c:v>
                </c:pt>
                <c:pt idx="3">
                  <c:v>18</c:v>
                </c:pt>
                <c:pt idx="4">
                  <c:v>4</c:v>
                </c:pt>
              </c:numCache>
            </c:numRef>
          </c:val>
          <c:extLst>
            <c:ext xmlns:c16="http://schemas.microsoft.com/office/drawing/2014/chart" uri="{C3380CC4-5D6E-409C-BE32-E72D297353CC}">
              <c16:uniqueId val="{0000000D-78A9-40F7-BEF0-1302EF65B41F}"/>
            </c:ext>
          </c:extLst>
        </c:ser>
        <c:ser>
          <c:idx val="4"/>
          <c:order val="4"/>
          <c:tx>
            <c:strRef>
              <c:f>Arkusz1!$F$3</c:f>
              <c:strCache>
                <c:ptCount val="1"/>
                <c:pt idx="0">
                  <c:v>2018</c:v>
                </c:pt>
              </c:strCache>
            </c:strRef>
          </c:tx>
          <c:spPr>
            <a:solidFill>
              <a:srgbClr val="004B88"/>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Arkusz1!$F$4:$F$8</c:f>
              <c:numCache>
                <c:formatCode>0</c:formatCode>
                <c:ptCount val="5"/>
                <c:pt idx="0">
                  <c:v>51</c:v>
                </c:pt>
                <c:pt idx="1">
                  <c:v>64</c:v>
                </c:pt>
                <c:pt idx="2">
                  <c:v>35</c:v>
                </c:pt>
                <c:pt idx="3">
                  <c:v>18</c:v>
                </c:pt>
                <c:pt idx="4">
                  <c:v>3</c:v>
                </c:pt>
              </c:numCache>
            </c:numRef>
          </c:val>
          <c:extLst>
            <c:ext xmlns:c16="http://schemas.microsoft.com/office/drawing/2014/chart" uri="{C3380CC4-5D6E-409C-BE32-E72D297353CC}">
              <c16:uniqueId val="{0000000B-9C1F-4D99-9B71-5BB39B6E02AE}"/>
            </c:ext>
          </c:extLst>
        </c:ser>
        <c:ser>
          <c:idx val="5"/>
          <c:order val="5"/>
          <c:tx>
            <c:strRef>
              <c:f>Arkusz1!$G$3</c:f>
              <c:strCache>
                <c:ptCount val="1"/>
                <c:pt idx="0">
                  <c:v>2020</c:v>
                </c:pt>
              </c:strCache>
            </c:strRef>
          </c:tx>
          <c:spPr>
            <a:solidFill>
              <a:srgbClr val="48AA48"/>
            </a:solidFill>
            <a:ln>
              <a:noFill/>
            </a:ln>
            <a:effectLst/>
          </c:spPr>
          <c:invertIfNegative val="0"/>
          <c:dLbls>
            <c:dLbl>
              <c:idx val="4"/>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A926-4728-A2CA-53B0AA8F4C7D}"/>
                </c:ext>
              </c:extLst>
            </c:dLbl>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Arkusz1!$G$4:$G$8</c:f>
              <c:numCache>
                <c:formatCode>0</c:formatCode>
                <c:ptCount val="5"/>
                <c:pt idx="0">
                  <c:v>72.734229226905228</c:v>
                </c:pt>
                <c:pt idx="1">
                  <c:v>61.311765998686461</c:v>
                </c:pt>
                <c:pt idx="2">
                  <c:v>49.365386715733358</c:v>
                </c:pt>
                <c:pt idx="3">
                  <c:v>9.6835910596136721</c:v>
                </c:pt>
                <c:pt idx="4">
                  <c:v>0.42416064058734737</c:v>
                </c:pt>
              </c:numCache>
            </c:numRef>
          </c:val>
          <c:extLst>
            <c:ext xmlns:c16="http://schemas.microsoft.com/office/drawing/2014/chart" uri="{C3380CC4-5D6E-409C-BE32-E72D297353CC}">
              <c16:uniqueId val="{0000000C-9C1F-4D99-9B71-5BB39B6E02AE}"/>
            </c:ext>
          </c:extLst>
        </c:ser>
        <c:dLbls>
          <c:showLegendKey val="0"/>
          <c:showVal val="1"/>
          <c:showCatName val="0"/>
          <c:showSerName val="0"/>
          <c:showPercent val="0"/>
          <c:showBubbleSize val="0"/>
        </c:dLbls>
        <c:gapWidth val="231"/>
        <c:overlap val="-10"/>
        <c:axId val="671589088"/>
        <c:axId val="671590264"/>
      </c:barChart>
      <c:catAx>
        <c:axId val="671589088"/>
        <c:scaling>
          <c:orientation val="minMax"/>
        </c:scaling>
        <c:delete val="1"/>
        <c:axPos val="b"/>
        <c:numFmt formatCode="General" sourceLinked="1"/>
        <c:majorTickMark val="out"/>
        <c:minorTickMark val="none"/>
        <c:tickLblPos val="nextTo"/>
        <c:crossAx val="671590264"/>
        <c:crosses val="autoZero"/>
        <c:auto val="1"/>
        <c:lblAlgn val="ctr"/>
        <c:lblOffset val="100"/>
        <c:noMultiLvlLbl val="0"/>
      </c:catAx>
      <c:valAx>
        <c:axId val="671590264"/>
        <c:scaling>
          <c:orientation val="minMax"/>
          <c:min val="0"/>
        </c:scaling>
        <c:delete val="1"/>
        <c:axPos val="l"/>
        <c:numFmt formatCode="0" sourceLinked="1"/>
        <c:majorTickMark val="out"/>
        <c:minorTickMark val="none"/>
        <c:tickLblPos val="nextTo"/>
        <c:crossAx val="671589088"/>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5"/>
        <c:txPr>
          <a:bodyPr rot="0" spcFirstLastPara="1" vertOverflow="ellipsis" vert="horz" wrap="square" anchor="ctr" anchorCtr="1"/>
          <a:lstStyle/>
          <a:p>
            <a:pPr algn="ctr">
              <a:defRPr lang="en-US" sz="14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6633667281"/>
          <c:y val="4.3500714317003053E-3"/>
          <c:w val="0.41537420261150343"/>
          <c:h val="0.19332207742904281"/>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strRef>
              <c:f>Arkusz1!$B$3</c:f>
              <c:strCache>
                <c:ptCount val="1"/>
                <c:pt idx="0">
                  <c:v>Ogółem</c:v>
                </c:pt>
              </c:strCache>
            </c:strRef>
          </c:tx>
          <c:spPr>
            <a:solidFill>
              <a:srgbClr val="FF9966"/>
            </a:solidFill>
            <a:ln w="3175">
              <a:noFill/>
            </a:ln>
            <a:effectLst/>
          </c:spPr>
          <c:invertIfNegative val="0"/>
          <c:dPt>
            <c:idx val="0"/>
            <c:invertIfNegative val="0"/>
            <c:bubble3D val="0"/>
            <c:spPr>
              <a:solidFill>
                <a:srgbClr val="FF9966"/>
              </a:solidFill>
              <a:ln w="3175" cap="rnd">
                <a:noFill/>
                <a:round/>
              </a:ln>
              <a:effectLst/>
            </c:spPr>
            <c:extLst>
              <c:ext xmlns:c16="http://schemas.microsoft.com/office/drawing/2014/chart" uri="{C3380CC4-5D6E-409C-BE32-E72D297353CC}">
                <c16:uniqueId val="{00000001-78A9-40F7-BEF0-1302EF65B41F}"/>
              </c:ext>
            </c:extLst>
          </c:dPt>
          <c:dPt>
            <c:idx val="1"/>
            <c:invertIfNegative val="0"/>
            <c:bubble3D val="0"/>
            <c:spPr>
              <a:solidFill>
                <a:srgbClr val="FF9966"/>
              </a:solidFill>
              <a:ln w="3175" cap="rnd">
                <a:noFill/>
                <a:round/>
              </a:ln>
              <a:effectLst/>
            </c:spPr>
            <c:extLst>
              <c:ext xmlns:c16="http://schemas.microsoft.com/office/drawing/2014/chart" uri="{C3380CC4-5D6E-409C-BE32-E72D297353CC}">
                <c16:uniqueId val="{00000003-78A9-40F7-BEF0-1302EF65B41F}"/>
              </c:ext>
            </c:extLst>
          </c:dPt>
          <c:dPt>
            <c:idx val="2"/>
            <c:invertIfNegative val="0"/>
            <c:bubble3D val="0"/>
            <c:spPr>
              <a:solidFill>
                <a:srgbClr val="FF9966"/>
              </a:solidFill>
              <a:ln w="3175" cap="rnd">
                <a:noFill/>
                <a:round/>
              </a:ln>
              <a:effectLst/>
            </c:spPr>
            <c:extLst>
              <c:ext xmlns:c16="http://schemas.microsoft.com/office/drawing/2014/chart" uri="{C3380CC4-5D6E-409C-BE32-E72D297353CC}">
                <c16:uniqueId val="{00000005-78A9-40F7-BEF0-1302EF65B41F}"/>
              </c:ext>
            </c:extLst>
          </c:dPt>
          <c:dPt>
            <c:idx val="3"/>
            <c:invertIfNegative val="0"/>
            <c:bubble3D val="0"/>
            <c:spPr>
              <a:solidFill>
                <a:srgbClr val="FF9966"/>
              </a:solidFill>
              <a:ln w="3175" cap="rnd">
                <a:noFill/>
                <a:round/>
              </a:ln>
              <a:effectLst/>
            </c:spPr>
            <c:extLst>
              <c:ext xmlns:c16="http://schemas.microsoft.com/office/drawing/2014/chart" uri="{C3380CC4-5D6E-409C-BE32-E72D297353CC}">
                <c16:uniqueId val="{00000007-78A9-40F7-BEF0-1302EF65B41F}"/>
              </c:ext>
            </c:extLst>
          </c:dPt>
          <c:dPt>
            <c:idx val="4"/>
            <c:invertIfNegative val="0"/>
            <c:bubble3D val="0"/>
            <c:spPr>
              <a:solidFill>
                <a:srgbClr val="FF9966"/>
              </a:solidFill>
              <a:ln w="3175" cap="rnd">
                <a:noFill/>
                <a:round/>
              </a:ln>
              <a:effectLst/>
            </c:spPr>
            <c:extLst>
              <c:ext xmlns:c16="http://schemas.microsoft.com/office/drawing/2014/chart" uri="{C3380CC4-5D6E-409C-BE32-E72D297353CC}">
                <c16:uniqueId val="{00000009-78A9-40F7-BEF0-1302EF65B41F}"/>
              </c:ext>
            </c:extLst>
          </c:dPt>
          <c:dLbls>
            <c:dLbl>
              <c:idx val="4"/>
              <c:numFmt formatCode="#,##0.0" sourceLinked="0"/>
              <c:spPr>
                <a:noFill/>
                <a:ln>
                  <a:noFill/>
                </a:ln>
                <a:effectLst/>
              </c:spPr>
              <c:txPr>
                <a:bodyPr rot="0" spcFirstLastPara="1" vertOverflow="ellipsis" vert="horz" wrap="square" lIns="38100" tIns="19050" rIns="38100" bIns="19050" anchor="ctr" anchorCtr="0">
                  <a:spAutoFit/>
                </a:bodyPr>
                <a:lstStyle/>
                <a:p>
                  <a:pPr marL="0" algn="ctr" defTabSz="914400" rtl="0" eaLnBrk="1" latinLnBrk="0" hangingPunct="1">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9-78A9-40F7-BEF0-1302EF65B41F}"/>
                </c:ext>
              </c:extLst>
            </c:dLbl>
            <c:numFmt formatCode="#,##0" sourceLinked="0"/>
            <c:spPr>
              <a:noFill/>
              <a:ln>
                <a:noFill/>
              </a:ln>
              <a:effectLst/>
            </c:spPr>
            <c:txPr>
              <a:bodyPr rot="0" spcFirstLastPara="1" vertOverflow="ellipsis" vert="horz" wrap="square" lIns="38100" tIns="19050" rIns="38100" bIns="19050" anchor="ctr" anchorCtr="0">
                <a:spAutoFit/>
              </a:bodyPr>
              <a:lstStyle/>
              <a:p>
                <a:pPr marL="0" algn="ctr" defTabSz="914400" rtl="0" eaLnBrk="1" latinLnBrk="0" hangingPunct="1">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Arkusz1!$B$4:$B$8</c:f>
              <c:numCache>
                <c:formatCode>0</c:formatCode>
                <c:ptCount val="5"/>
                <c:pt idx="0">
                  <c:v>72.734229226905228</c:v>
                </c:pt>
                <c:pt idx="1">
                  <c:v>61.311765998686461</c:v>
                </c:pt>
                <c:pt idx="2">
                  <c:v>49.365386715733358</c:v>
                </c:pt>
                <c:pt idx="3">
                  <c:v>9.6835910596136721</c:v>
                </c:pt>
                <c:pt idx="4">
                  <c:v>0.42416064058734737</c:v>
                </c:pt>
              </c:numCache>
            </c:numRef>
          </c:val>
          <c:extLst>
            <c:ext xmlns:c16="http://schemas.microsoft.com/office/drawing/2014/chart" uri="{C3380CC4-5D6E-409C-BE32-E72D297353CC}">
              <c16:uniqueId val="{0000000A-78A9-40F7-BEF0-1302EF65B41F}"/>
            </c:ext>
          </c:extLst>
        </c:ser>
        <c:ser>
          <c:idx val="1"/>
          <c:order val="1"/>
          <c:tx>
            <c:strRef>
              <c:f>Arkusz1!$C$3</c:f>
              <c:strCache>
                <c:ptCount val="1"/>
                <c:pt idx="0">
                  <c:v>Wieś</c:v>
                </c:pt>
              </c:strCache>
            </c:strRef>
          </c:tx>
          <c:spPr>
            <a:solidFill>
              <a:srgbClr val="004B88"/>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marL="0" algn="ctr" defTabSz="914400" rtl="0" eaLnBrk="1" latinLnBrk="0" hangingPunct="1">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Arkusz1!$C$4:$C$8</c:f>
              <c:numCache>
                <c:formatCode>0</c:formatCode>
                <c:ptCount val="5"/>
                <c:pt idx="0">
                  <c:v>73.334534291166847</c:v>
                </c:pt>
                <c:pt idx="1">
                  <c:v>63.382719696619183</c:v>
                </c:pt>
                <c:pt idx="2">
                  <c:v>46.489015237253355</c:v>
                </c:pt>
                <c:pt idx="3">
                  <c:v>11.103680213610655</c:v>
                </c:pt>
              </c:numCache>
            </c:numRef>
          </c:val>
          <c:extLst>
            <c:ext xmlns:c16="http://schemas.microsoft.com/office/drawing/2014/chart" uri="{C3380CC4-5D6E-409C-BE32-E72D297353CC}">
              <c16:uniqueId val="{0000000B-78A9-40F7-BEF0-1302EF65B41F}"/>
            </c:ext>
          </c:extLst>
        </c:ser>
        <c:ser>
          <c:idx val="2"/>
          <c:order val="2"/>
          <c:tx>
            <c:strRef>
              <c:f>Arkusz1!$D$3</c:f>
              <c:strCache>
                <c:ptCount val="1"/>
                <c:pt idx="0">
                  <c:v>Miasto do 20 tys.</c:v>
                </c:pt>
              </c:strCache>
            </c:strRef>
          </c:tx>
          <c:spPr>
            <a:solidFill>
              <a:srgbClr val="0094CF"/>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Arkusz1!$D$4:$D$8</c:f>
              <c:numCache>
                <c:formatCode>0</c:formatCode>
                <c:ptCount val="5"/>
                <c:pt idx="0">
                  <c:v>68.320405091097371</c:v>
                </c:pt>
                <c:pt idx="1">
                  <c:v>61.760336425451236</c:v>
                </c:pt>
                <c:pt idx="2">
                  <c:v>50.241296696411133</c:v>
                </c:pt>
                <c:pt idx="3">
                  <c:v>8.3735632786471523</c:v>
                </c:pt>
                <c:pt idx="4">
                  <c:v>1.557278473571776</c:v>
                </c:pt>
              </c:numCache>
            </c:numRef>
          </c:val>
          <c:extLst>
            <c:ext xmlns:c16="http://schemas.microsoft.com/office/drawing/2014/chart" uri="{C3380CC4-5D6E-409C-BE32-E72D297353CC}">
              <c16:uniqueId val="{0000000C-78A9-40F7-BEF0-1302EF65B41F}"/>
            </c:ext>
          </c:extLst>
        </c:ser>
        <c:ser>
          <c:idx val="3"/>
          <c:order val="3"/>
          <c:tx>
            <c:strRef>
              <c:f>Arkusz1!$E$3</c:f>
              <c:strCache>
                <c:ptCount val="1"/>
                <c:pt idx="0">
                  <c:v>Miasto 20-100 tys.</c:v>
                </c:pt>
              </c:strCache>
            </c:strRef>
          </c:tx>
          <c:spPr>
            <a:solidFill>
              <a:srgbClr val="0094CF">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Arkusz1!$E$4:$E$8</c:f>
              <c:numCache>
                <c:formatCode>0</c:formatCode>
                <c:ptCount val="5"/>
                <c:pt idx="0">
                  <c:v>70.547758393983912</c:v>
                </c:pt>
                <c:pt idx="1">
                  <c:v>61.043460626675227</c:v>
                </c:pt>
                <c:pt idx="2">
                  <c:v>53.243435578687389</c:v>
                </c:pt>
                <c:pt idx="3">
                  <c:v>8.1905250321895551</c:v>
                </c:pt>
              </c:numCache>
            </c:numRef>
          </c:val>
          <c:extLst>
            <c:ext xmlns:c16="http://schemas.microsoft.com/office/drawing/2014/chart" uri="{C3380CC4-5D6E-409C-BE32-E72D297353CC}">
              <c16:uniqueId val="{0000000D-78A9-40F7-BEF0-1302EF65B41F}"/>
            </c:ext>
          </c:extLst>
        </c:ser>
        <c:ser>
          <c:idx val="4"/>
          <c:order val="4"/>
          <c:tx>
            <c:strRef>
              <c:f>Arkusz1!$F$3</c:f>
              <c:strCache>
                <c:ptCount val="1"/>
                <c:pt idx="0">
                  <c:v>Miasto 100-500 tys.</c:v>
                </c:pt>
              </c:strCache>
            </c:strRef>
          </c:tx>
          <c:spPr>
            <a:solidFill>
              <a:srgbClr val="0094CF">
                <a:lumMod val="20000"/>
                <a:lumOff val="8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Arkusz1!$F$4:$F$8</c:f>
              <c:numCache>
                <c:formatCode>0</c:formatCode>
                <c:ptCount val="5"/>
                <c:pt idx="0">
                  <c:v>76.070974355350018</c:v>
                </c:pt>
                <c:pt idx="1">
                  <c:v>57.130306633875819</c:v>
                </c:pt>
                <c:pt idx="2">
                  <c:v>49.297729723168864</c:v>
                </c:pt>
                <c:pt idx="3">
                  <c:v>10.681588110920076</c:v>
                </c:pt>
                <c:pt idx="4">
                  <c:v>1.1532129490201919</c:v>
                </c:pt>
              </c:numCache>
            </c:numRef>
          </c:val>
          <c:extLst>
            <c:ext xmlns:c16="http://schemas.microsoft.com/office/drawing/2014/chart" uri="{C3380CC4-5D6E-409C-BE32-E72D297353CC}">
              <c16:uniqueId val="{0000000B-9C1F-4D99-9B71-5BB39B6E02AE}"/>
            </c:ext>
          </c:extLst>
        </c:ser>
        <c:ser>
          <c:idx val="5"/>
          <c:order val="5"/>
          <c:tx>
            <c:strRef>
              <c:f>Arkusz1!$G$3</c:f>
              <c:strCache>
                <c:ptCount val="1"/>
                <c:pt idx="0">
                  <c:v>Miasto powyżej 500 tys.</c:v>
                </c:pt>
              </c:strCache>
            </c:strRef>
          </c:tx>
          <c:spPr>
            <a:solidFill>
              <a:srgbClr val="A0CC1E">
                <a:lumMod val="20000"/>
                <a:lumOff val="80000"/>
              </a:srgbClr>
            </a:solidFill>
            <a:ln>
              <a:noFill/>
            </a:ln>
            <a:effectLst/>
          </c:spPr>
          <c:invertIfNegative val="0"/>
          <c:dLbls>
            <c:dLbl>
              <c:idx val="4"/>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CD2E-49B2-BDF5-EA80F2B3B37C}"/>
                </c:ext>
              </c:extLst>
            </c:dLbl>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oszczędność, względy ekonomiczne</c:v>
                </c:pt>
                <c:pt idx="3">
                  <c:v>przyroda jako wartość sama w sobie</c:v>
                </c:pt>
                <c:pt idx="4">
                  <c:v>trudno powiedzieć</c:v>
                </c:pt>
              </c:strCache>
            </c:strRef>
          </c:cat>
          <c:val>
            <c:numRef>
              <c:f>Arkusz1!$G$4:$G$8</c:f>
              <c:numCache>
                <c:formatCode>0</c:formatCode>
                <c:ptCount val="5"/>
                <c:pt idx="0">
                  <c:v>74.763437294242067</c:v>
                </c:pt>
                <c:pt idx="1">
                  <c:v>59.7424716293933</c:v>
                </c:pt>
                <c:pt idx="2">
                  <c:v>51.465630643198587</c:v>
                </c:pt>
                <c:pt idx="3">
                  <c:v>7.8516701925978278</c:v>
                </c:pt>
                <c:pt idx="4">
                  <c:v>0.37714350893049531</c:v>
                </c:pt>
              </c:numCache>
            </c:numRef>
          </c:val>
          <c:extLst>
            <c:ext xmlns:c16="http://schemas.microsoft.com/office/drawing/2014/chart" uri="{C3380CC4-5D6E-409C-BE32-E72D297353CC}">
              <c16:uniqueId val="{0000000C-9C1F-4D99-9B71-5BB39B6E02AE}"/>
            </c:ext>
          </c:extLst>
        </c:ser>
        <c:dLbls>
          <c:showLegendKey val="0"/>
          <c:showVal val="1"/>
          <c:showCatName val="0"/>
          <c:showSerName val="0"/>
          <c:showPercent val="0"/>
          <c:showBubbleSize val="0"/>
        </c:dLbls>
        <c:gapWidth val="231"/>
        <c:overlap val="-10"/>
        <c:axId val="671594576"/>
        <c:axId val="671605160"/>
      </c:barChart>
      <c:catAx>
        <c:axId val="671594576"/>
        <c:scaling>
          <c:orientation val="minMax"/>
        </c:scaling>
        <c:delete val="1"/>
        <c:axPos val="b"/>
        <c:numFmt formatCode="General" sourceLinked="1"/>
        <c:majorTickMark val="out"/>
        <c:minorTickMark val="none"/>
        <c:tickLblPos val="nextTo"/>
        <c:crossAx val="671605160"/>
        <c:crosses val="autoZero"/>
        <c:auto val="1"/>
        <c:lblAlgn val="ctr"/>
        <c:lblOffset val="100"/>
        <c:noMultiLvlLbl val="0"/>
      </c:catAx>
      <c:valAx>
        <c:axId val="671605160"/>
        <c:scaling>
          <c:orientation val="minMax"/>
          <c:min val="0"/>
        </c:scaling>
        <c:delete val="1"/>
        <c:axPos val="l"/>
        <c:numFmt formatCode="0" sourceLinked="1"/>
        <c:majorTickMark val="out"/>
        <c:minorTickMark val="none"/>
        <c:tickLblPos val="nextTo"/>
        <c:crossAx val="671594576"/>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00" b="1" i="0" u="none" strike="noStrike" kern="1200" baseline="0">
                <a:solidFill>
                  <a:srgbClr val="58595B"/>
                </a:solidFill>
                <a:latin typeface="Calibri" panose="020F0502020204030204" pitchFamily="34" charset="0"/>
                <a:ea typeface="Arial"/>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00" b="0" i="0" u="none" strike="noStrike" kern="1200" baseline="0">
                <a:solidFill>
                  <a:srgbClr val="58595B"/>
                </a:solidFill>
                <a:latin typeface="Calibri" panose="020F0502020204030204" pitchFamily="34" charset="0"/>
                <a:ea typeface="Arial"/>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000" b="0" i="0" u="none" strike="noStrike" kern="1200" baseline="0">
                <a:solidFill>
                  <a:srgbClr val="58595B"/>
                </a:solidFill>
                <a:latin typeface="Calibri" panose="020F0502020204030204" pitchFamily="34" charset="0"/>
                <a:ea typeface="Arial"/>
                <a:cs typeface="Calibri" panose="020F0502020204030204" pitchFamily="34" charset="0"/>
              </a:defRPr>
            </a:pPr>
            <a:endParaRPr lang="pl-PL"/>
          </a:p>
        </c:txPr>
      </c:legendEntry>
      <c:legendEntry>
        <c:idx val="5"/>
        <c:txPr>
          <a:bodyPr rot="0" spcFirstLastPara="1" vertOverflow="ellipsis" vert="horz" wrap="square" anchor="ctr" anchorCtr="1"/>
          <a:lstStyle/>
          <a:p>
            <a:pPr algn="ctr">
              <a:defRPr lang="en-US" sz="1000" b="0" i="0" u="none" strike="noStrike" kern="1200" baseline="0">
                <a:solidFill>
                  <a:srgbClr val="58595B"/>
                </a:solidFill>
                <a:latin typeface="Calibri" panose="020F0502020204030204" pitchFamily="34" charset="0"/>
                <a:ea typeface="Arial"/>
                <a:cs typeface="Calibri" panose="020F0502020204030204" pitchFamily="34" charset="0"/>
              </a:defRPr>
            </a:pPr>
            <a:endParaRPr lang="pl-PL"/>
          </a:p>
        </c:txPr>
      </c:legendEntry>
      <c:layout>
        <c:manualLayout>
          <c:xMode val="edge"/>
          <c:yMode val="edge"/>
          <c:x val="0.79812914419858227"/>
          <c:y val="4.3500714317003053E-3"/>
          <c:w val="0.197503024749594"/>
          <c:h val="0.46659924395366587"/>
        </c:manualLayout>
      </c:layout>
      <c:overlay val="0"/>
      <c:spPr>
        <a:noFill/>
        <a:ln>
          <a:noFill/>
        </a:ln>
        <a:effectLst/>
      </c:spPr>
      <c:txPr>
        <a:bodyPr rot="0" spcFirstLastPara="1" vertOverflow="ellipsis" vert="horz" wrap="square" anchor="ctr" anchorCtr="1"/>
        <a:lstStyle/>
        <a:p>
          <a:pPr algn="ctr">
            <a:defRPr lang="en-US" sz="1000" b="0" i="0" u="none" strike="noStrike" kern="1200" baseline="0">
              <a:solidFill>
                <a:srgbClr val="58595B"/>
              </a:solidFill>
              <a:latin typeface="Calibri" panose="020F0502020204030204" pitchFamily="34" charset="0"/>
              <a:ea typeface="Arial"/>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4953969204535074"/>
          <c:w val="0.94517441554847614"/>
          <c:h val="0.12490512457017058"/>
        </c:manualLayout>
      </c:layout>
      <c:barChart>
        <c:barDir val="col"/>
        <c:grouping val="clustered"/>
        <c:varyColors val="0"/>
        <c:ser>
          <c:idx val="0"/>
          <c:order val="0"/>
          <c:spPr>
            <a:solidFill>
              <a:srgbClr val="FFDF7A"/>
            </a:solidFill>
            <a:ln w="3175">
              <a:noFill/>
            </a:ln>
            <a:effectLst/>
          </c:spPr>
          <c:invertIfNegative val="0"/>
          <c:dPt>
            <c:idx val="0"/>
            <c:invertIfNegative val="0"/>
            <c:bubble3D val="0"/>
            <c:spPr>
              <a:solidFill>
                <a:srgbClr val="FFDF7A"/>
              </a:solidFill>
              <a:ln w="3175" cap="rnd">
                <a:noFill/>
                <a:round/>
              </a:ln>
              <a:effectLst/>
            </c:spPr>
            <c:extLst>
              <c:ext xmlns:c16="http://schemas.microsoft.com/office/drawing/2014/chart" uri="{C3380CC4-5D6E-409C-BE32-E72D297353CC}">
                <c16:uniqueId val="{00000001-42C6-44A6-854A-6A0FAB534084}"/>
              </c:ext>
            </c:extLst>
          </c:dPt>
          <c:dPt>
            <c:idx val="1"/>
            <c:invertIfNegative val="0"/>
            <c:bubble3D val="0"/>
            <c:spPr>
              <a:solidFill>
                <a:srgbClr val="FFDF7A"/>
              </a:solidFill>
              <a:ln w="3175" cap="rnd">
                <a:noFill/>
                <a:round/>
              </a:ln>
              <a:effectLst/>
            </c:spPr>
            <c:extLst>
              <c:ext xmlns:c16="http://schemas.microsoft.com/office/drawing/2014/chart" uri="{C3380CC4-5D6E-409C-BE32-E72D297353CC}">
                <c16:uniqueId val="{00000003-42C6-44A6-854A-6A0FAB534084}"/>
              </c:ext>
            </c:extLst>
          </c:dPt>
          <c:dPt>
            <c:idx val="2"/>
            <c:invertIfNegative val="0"/>
            <c:bubble3D val="0"/>
            <c:spPr>
              <a:solidFill>
                <a:srgbClr val="FFDF7A"/>
              </a:solidFill>
              <a:ln w="3175" cap="rnd">
                <a:noFill/>
                <a:round/>
              </a:ln>
              <a:effectLst/>
            </c:spPr>
            <c:extLst>
              <c:ext xmlns:c16="http://schemas.microsoft.com/office/drawing/2014/chart" uri="{C3380CC4-5D6E-409C-BE32-E72D297353CC}">
                <c16:uniqueId val="{00000005-42C6-44A6-854A-6A0FAB534084}"/>
              </c:ext>
            </c:extLst>
          </c:dPt>
          <c:dPt>
            <c:idx val="3"/>
            <c:invertIfNegative val="0"/>
            <c:bubble3D val="0"/>
            <c:spPr>
              <a:solidFill>
                <a:srgbClr val="FFDF7A"/>
              </a:solidFill>
              <a:ln w="3175" cap="rnd">
                <a:noFill/>
                <a:round/>
              </a:ln>
              <a:effectLst/>
            </c:spPr>
            <c:extLst>
              <c:ext xmlns:c16="http://schemas.microsoft.com/office/drawing/2014/chart" uri="{C3380CC4-5D6E-409C-BE32-E72D297353CC}">
                <c16:uniqueId val="{00000007-42C6-44A6-854A-6A0FAB534084}"/>
              </c:ext>
            </c:extLst>
          </c:dPt>
          <c:dPt>
            <c:idx val="4"/>
            <c:invertIfNegative val="0"/>
            <c:bubble3D val="0"/>
            <c:spPr>
              <a:solidFill>
                <a:srgbClr val="FFDF7A"/>
              </a:solidFill>
              <a:ln w="3175" cap="rnd">
                <a:noFill/>
                <a:round/>
              </a:ln>
              <a:effectLst/>
            </c:spPr>
            <c:extLst>
              <c:ext xmlns:c16="http://schemas.microsoft.com/office/drawing/2014/chart" uri="{C3380CC4-5D6E-409C-BE32-E72D297353CC}">
                <c16:uniqueId val="{00000009-42C6-44A6-854A-6A0FAB534084}"/>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Arkusz1!$A$11:$A$17</c:f>
              <c:strCache>
                <c:ptCount val="7"/>
                <c:pt idx="0">
                  <c:v>od gospodarowania ściekami i odpadami</c:v>
                </c:pt>
                <c:pt idx="1">
                  <c:v>od odpowiedzialności biznesu</c:v>
                </c:pt>
                <c:pt idx="2">
                  <c:v>od sytuacji finansowej państwa</c:v>
                </c:pt>
                <c:pt idx="3">
                  <c:v>od gospodarki i przemysłu</c:v>
                </c:pt>
                <c:pt idx="4">
                  <c:v>od procesów naturalnych (np. wybuch wulkanu)</c:v>
                </c:pt>
                <c:pt idx="5">
                  <c:v>od zalesienia, większej ilości drzew i terów zielonych</c:v>
                </c:pt>
                <c:pt idx="6">
                  <c:v>od ochrony źródeł wody</c:v>
                </c:pt>
              </c:strCache>
            </c:strRef>
          </c:cat>
          <c:val>
            <c:numRef>
              <c:f>Arkusz1!$B$11:$B$17</c:f>
              <c:numCache>
                <c:formatCode>0</c:formatCode>
                <c:ptCount val="7"/>
                <c:pt idx="0">
                  <c:v>7.6788107945467834</c:v>
                </c:pt>
                <c:pt idx="1">
                  <c:v>6.8075985698830346</c:v>
                </c:pt>
                <c:pt idx="2">
                  <c:v>6.7425532229403489</c:v>
                </c:pt>
                <c:pt idx="3">
                  <c:v>4.7484867657610081</c:v>
                </c:pt>
                <c:pt idx="4">
                  <c:v>2.9592694668419051</c:v>
                </c:pt>
                <c:pt idx="5">
                  <c:v>1.8871682157882967</c:v>
                </c:pt>
                <c:pt idx="6">
                  <c:v>1.213794883666903</c:v>
                </c:pt>
              </c:numCache>
            </c:numRef>
          </c:val>
          <c:extLst>
            <c:ext xmlns:c16="http://schemas.microsoft.com/office/drawing/2014/chart" uri="{C3380CC4-5D6E-409C-BE32-E72D297353CC}">
              <c16:uniqueId val="{0000000A-42C6-44A6-854A-6A0FAB534084}"/>
            </c:ext>
          </c:extLst>
        </c:ser>
        <c:ser>
          <c:idx val="1"/>
          <c:order val="1"/>
          <c:spPr>
            <a:solidFill>
              <a:srgbClr val="DEDED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Arkusz1!$A$11:$A$17</c:f>
              <c:strCache>
                <c:ptCount val="7"/>
                <c:pt idx="0">
                  <c:v>od gospodarowania ściekami i odpadami</c:v>
                </c:pt>
                <c:pt idx="1">
                  <c:v>od odpowiedzialności biznesu</c:v>
                </c:pt>
                <c:pt idx="2">
                  <c:v>od sytuacji finansowej państwa</c:v>
                </c:pt>
                <c:pt idx="3">
                  <c:v>od gospodarki i przemysłu</c:v>
                </c:pt>
                <c:pt idx="4">
                  <c:v>od procesów naturalnych (np. wybuch wulkanu)</c:v>
                </c:pt>
                <c:pt idx="5">
                  <c:v>od zalesienia, większej ilości drzew i terów zielonych</c:v>
                </c:pt>
                <c:pt idx="6">
                  <c:v>od ochrony źródeł wody</c:v>
                </c:pt>
              </c:strCache>
            </c:strRef>
          </c:cat>
          <c:val>
            <c:numRef>
              <c:f>Arkusz1!$C$11:$C$17</c:f>
              <c:numCache>
                <c:formatCode>0</c:formatCode>
                <c:ptCount val="7"/>
                <c:pt idx="0">
                  <c:v>2.275443985307255</c:v>
                </c:pt>
                <c:pt idx="1">
                  <c:v>5.1611555077191298</c:v>
                </c:pt>
                <c:pt idx="2">
                  <c:v>3.213578696063736</c:v>
                </c:pt>
                <c:pt idx="5">
                  <c:v>7.1414124712464622</c:v>
                </c:pt>
              </c:numCache>
            </c:numRef>
          </c:val>
          <c:extLst>
            <c:ext xmlns:c16="http://schemas.microsoft.com/office/drawing/2014/chart" uri="{C3380CC4-5D6E-409C-BE32-E72D297353CC}">
              <c16:uniqueId val="{0000000B-42C6-44A6-854A-6A0FAB534084}"/>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Arkusz1!$A$11:$A$17</c:f>
              <c:strCache>
                <c:ptCount val="7"/>
                <c:pt idx="0">
                  <c:v>od gospodarowania ściekami i odpadami</c:v>
                </c:pt>
                <c:pt idx="1">
                  <c:v>od odpowiedzialności biznesu</c:v>
                </c:pt>
                <c:pt idx="2">
                  <c:v>od sytuacji finansowej państwa</c:v>
                </c:pt>
                <c:pt idx="3">
                  <c:v>od gospodarki i przemysłu</c:v>
                </c:pt>
                <c:pt idx="4">
                  <c:v>od procesów naturalnych (np. wybuch wulkanu)</c:v>
                </c:pt>
                <c:pt idx="5">
                  <c:v>od zalesienia, większej ilości drzew i terów zielonych</c:v>
                </c:pt>
                <c:pt idx="6">
                  <c:v>od ochrony źródeł wody</c:v>
                </c:pt>
              </c:strCache>
            </c:strRef>
          </c:cat>
          <c:val>
            <c:numRef>
              <c:f>Arkusz1!$D$11:$D$17</c:f>
              <c:numCache>
                <c:formatCode>0</c:formatCode>
                <c:ptCount val="7"/>
                <c:pt idx="0">
                  <c:v>10.7693860807784</c:v>
                </c:pt>
                <c:pt idx="1">
                  <c:v>2.054118805347378</c:v>
                </c:pt>
                <c:pt idx="2">
                  <c:v>3.1627871453631182</c:v>
                </c:pt>
                <c:pt idx="3">
                  <c:v>3.4878716787688431</c:v>
                </c:pt>
                <c:pt idx="5">
                  <c:v>2.4153462475064456</c:v>
                </c:pt>
                <c:pt idx="6">
                  <c:v>2.7296387423614035</c:v>
                </c:pt>
              </c:numCache>
            </c:numRef>
          </c:val>
          <c:extLst>
            <c:ext xmlns:c16="http://schemas.microsoft.com/office/drawing/2014/chart" uri="{C3380CC4-5D6E-409C-BE32-E72D297353CC}">
              <c16:uniqueId val="{0000000C-42C6-44A6-854A-6A0FAB534084}"/>
            </c:ext>
          </c:extLst>
        </c:ser>
        <c:ser>
          <c:idx val="3"/>
          <c:order val="3"/>
          <c:spPr>
            <a:solidFill>
              <a:srgbClr val="42BEBD"/>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Arkusz1!$A$11:$A$17</c:f>
              <c:strCache>
                <c:ptCount val="7"/>
                <c:pt idx="0">
                  <c:v>od gospodarowania ściekami i odpadami</c:v>
                </c:pt>
                <c:pt idx="1">
                  <c:v>od odpowiedzialności biznesu</c:v>
                </c:pt>
                <c:pt idx="2">
                  <c:v>od sytuacji finansowej państwa</c:v>
                </c:pt>
                <c:pt idx="3">
                  <c:v>od gospodarki i przemysłu</c:v>
                </c:pt>
                <c:pt idx="4">
                  <c:v>od procesów naturalnych (np. wybuch wulkanu)</c:v>
                </c:pt>
                <c:pt idx="5">
                  <c:v>od zalesienia, większej ilości drzew i terów zielonych</c:v>
                </c:pt>
                <c:pt idx="6">
                  <c:v>od ochrony źródeł wody</c:v>
                </c:pt>
              </c:strCache>
            </c:strRef>
          </c:cat>
          <c:val>
            <c:numRef>
              <c:f>Arkusz1!$E$11:$E$17</c:f>
              <c:numCache>
                <c:formatCode>0</c:formatCode>
                <c:ptCount val="7"/>
                <c:pt idx="0">
                  <c:v>9.2780070827973145</c:v>
                </c:pt>
                <c:pt idx="1">
                  <c:v>6.7983240188646183</c:v>
                </c:pt>
                <c:pt idx="2">
                  <c:v>6.5616997243707358</c:v>
                </c:pt>
                <c:pt idx="3">
                  <c:v>3.926475813839053</c:v>
                </c:pt>
                <c:pt idx="4">
                  <c:v>5.2320408334246231</c:v>
                </c:pt>
                <c:pt idx="5">
                  <c:v>1.2681979198172406</c:v>
                </c:pt>
                <c:pt idx="6">
                  <c:v>0.90143426568676543</c:v>
                </c:pt>
              </c:numCache>
            </c:numRef>
          </c:val>
          <c:extLst>
            <c:ext xmlns:c16="http://schemas.microsoft.com/office/drawing/2014/chart" uri="{C3380CC4-5D6E-409C-BE32-E72D297353CC}">
              <c16:uniqueId val="{0000000D-42C6-44A6-854A-6A0FAB534084}"/>
            </c:ext>
          </c:extLst>
        </c:ser>
        <c:ser>
          <c:idx val="4"/>
          <c:order val="4"/>
          <c:spPr>
            <a:solidFill>
              <a:srgbClr val="215F5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Arkusz1!$A$11:$A$17</c:f>
              <c:strCache>
                <c:ptCount val="7"/>
                <c:pt idx="0">
                  <c:v>od gospodarowania ściekami i odpadami</c:v>
                </c:pt>
                <c:pt idx="1">
                  <c:v>od odpowiedzialności biznesu</c:v>
                </c:pt>
                <c:pt idx="2">
                  <c:v>od sytuacji finansowej państwa</c:v>
                </c:pt>
                <c:pt idx="3">
                  <c:v>od gospodarki i przemysłu</c:v>
                </c:pt>
                <c:pt idx="4">
                  <c:v>od procesów naturalnych (np. wybuch wulkanu)</c:v>
                </c:pt>
                <c:pt idx="5">
                  <c:v>od zalesienia, większej ilości drzew i terów zielonych</c:v>
                </c:pt>
                <c:pt idx="6">
                  <c:v>od ochrony źródeł wody</c:v>
                </c:pt>
              </c:strCache>
            </c:strRef>
          </c:cat>
          <c:val>
            <c:numRef>
              <c:f>Arkusz1!$F$11:$F$17</c:f>
              <c:numCache>
                <c:formatCode>0</c:formatCode>
                <c:ptCount val="7"/>
                <c:pt idx="0">
                  <c:v>6.113937015506429</c:v>
                </c:pt>
                <c:pt idx="1">
                  <c:v>8.0178345302244409</c:v>
                </c:pt>
                <c:pt idx="2">
                  <c:v>7.935240138198199</c:v>
                </c:pt>
                <c:pt idx="3">
                  <c:v>5.9744591729747905</c:v>
                </c:pt>
                <c:pt idx="4">
                  <c:v>2.093776618642432</c:v>
                </c:pt>
                <c:pt idx="5">
                  <c:v>1.9106890334227182</c:v>
                </c:pt>
                <c:pt idx="6">
                  <c:v>1.1862631461555033</c:v>
                </c:pt>
              </c:numCache>
            </c:numRef>
          </c:val>
          <c:extLst>
            <c:ext xmlns:c16="http://schemas.microsoft.com/office/drawing/2014/chart" uri="{C3380CC4-5D6E-409C-BE32-E72D297353CC}">
              <c16:uniqueId val="{0000000E-42C6-44A6-854A-6A0FAB534084}"/>
            </c:ext>
          </c:extLst>
        </c:ser>
        <c:dLbls>
          <c:showLegendKey val="0"/>
          <c:showVal val="1"/>
          <c:showCatName val="0"/>
          <c:showSerName val="0"/>
          <c:showPercent val="0"/>
          <c:showBubbleSize val="0"/>
        </c:dLbls>
        <c:gapWidth val="100"/>
        <c:overlap val="-10"/>
        <c:axId val="662547208"/>
        <c:axId val="662542896"/>
      </c:barChart>
      <c:catAx>
        <c:axId val="662547208"/>
        <c:scaling>
          <c:orientation val="minMax"/>
        </c:scaling>
        <c:delete val="1"/>
        <c:axPos val="b"/>
        <c:numFmt formatCode="General" sourceLinked="1"/>
        <c:majorTickMark val="out"/>
        <c:minorTickMark val="none"/>
        <c:tickLblPos val="nextTo"/>
        <c:crossAx val="662542896"/>
        <c:crosses val="autoZero"/>
        <c:auto val="1"/>
        <c:lblAlgn val="ctr"/>
        <c:lblOffset val="100"/>
        <c:noMultiLvlLbl val="0"/>
      </c:catAx>
      <c:valAx>
        <c:axId val="662542896"/>
        <c:scaling>
          <c:orientation val="minMax"/>
          <c:min val="0"/>
        </c:scaling>
        <c:delete val="1"/>
        <c:axPos val="l"/>
        <c:numFmt formatCode="0" sourceLinked="1"/>
        <c:majorTickMark val="out"/>
        <c:minorTickMark val="none"/>
        <c:tickLblPos val="nextTo"/>
        <c:crossAx val="66254720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194393940968073E-2"/>
          <c:y val="7.0047384594406389E-2"/>
          <c:w val="0.48501189573311992"/>
          <c:h val="0.9299526154055936"/>
        </c:manualLayout>
      </c:layout>
      <c:barChart>
        <c:barDir val="bar"/>
        <c:grouping val="clustered"/>
        <c:varyColors val="0"/>
        <c:ser>
          <c:idx val="0"/>
          <c:order val="0"/>
          <c:tx>
            <c:strRef>
              <c:f>Arkusz1!$C$3</c:f>
              <c:strCache>
                <c:ptCount val="1"/>
                <c:pt idx="0">
                  <c:v>2020</c:v>
                </c:pt>
              </c:strCache>
            </c:strRef>
          </c:tx>
          <c:spPr>
            <a:solidFill>
              <a:schemeClr val="tx2"/>
            </a:solidFill>
            <a:ln w="3175">
              <a:solidFill>
                <a:schemeClr val="bg1"/>
              </a:solidFill>
            </a:ln>
            <a:effectLst/>
          </c:spPr>
          <c:invertIfNegative val="0"/>
          <c:dPt>
            <c:idx val="0"/>
            <c:invertIfNegative val="0"/>
            <c:bubble3D val="0"/>
            <c:extLst>
              <c:ext xmlns:c16="http://schemas.microsoft.com/office/drawing/2014/chart" uri="{C3380CC4-5D6E-409C-BE32-E72D297353CC}">
                <c16:uniqueId val="{00000000-A02A-4E0C-9B95-26636E8A344E}"/>
              </c:ext>
            </c:extLst>
          </c:dPt>
          <c:dPt>
            <c:idx val="1"/>
            <c:invertIfNegative val="0"/>
            <c:bubble3D val="0"/>
            <c:extLst>
              <c:ext xmlns:c16="http://schemas.microsoft.com/office/drawing/2014/chart" uri="{C3380CC4-5D6E-409C-BE32-E72D297353CC}">
                <c16:uniqueId val="{00000001-A02A-4E0C-9B95-26636E8A344E}"/>
              </c:ext>
            </c:extLst>
          </c:dPt>
          <c:dPt>
            <c:idx val="2"/>
            <c:invertIfNegative val="0"/>
            <c:bubble3D val="0"/>
            <c:extLst>
              <c:ext xmlns:c16="http://schemas.microsoft.com/office/drawing/2014/chart" uri="{C3380CC4-5D6E-409C-BE32-E72D297353CC}">
                <c16:uniqueId val="{00000002-A02A-4E0C-9B95-26636E8A344E}"/>
              </c:ext>
            </c:extLst>
          </c:dPt>
          <c:dPt>
            <c:idx val="4"/>
            <c:invertIfNegative val="0"/>
            <c:bubble3D val="0"/>
            <c:extLst>
              <c:ext xmlns:c16="http://schemas.microsoft.com/office/drawing/2014/chart" uri="{C3380CC4-5D6E-409C-BE32-E72D297353CC}">
                <c16:uniqueId val="{00000003-A02A-4E0C-9B95-26636E8A344E}"/>
              </c:ext>
            </c:extLst>
          </c:dPt>
          <c:dPt>
            <c:idx val="5"/>
            <c:invertIfNegative val="0"/>
            <c:bubble3D val="0"/>
            <c:extLst>
              <c:ext xmlns:c16="http://schemas.microsoft.com/office/drawing/2014/chart" uri="{C3380CC4-5D6E-409C-BE32-E72D297353CC}">
                <c16:uniqueId val="{00000004-A02A-4E0C-9B95-26636E8A344E}"/>
              </c:ext>
            </c:extLst>
          </c:dPt>
          <c:dPt>
            <c:idx val="6"/>
            <c:invertIfNegative val="0"/>
            <c:bubble3D val="0"/>
            <c:extLst>
              <c:ext xmlns:c16="http://schemas.microsoft.com/office/drawing/2014/chart" uri="{C3380CC4-5D6E-409C-BE32-E72D297353CC}">
                <c16:uniqueId val="{00000005-A02A-4E0C-9B95-26636E8A344E}"/>
              </c:ext>
            </c:extLst>
          </c:dPt>
          <c:dPt>
            <c:idx val="8"/>
            <c:invertIfNegative val="0"/>
            <c:bubble3D val="0"/>
            <c:extLst>
              <c:ext xmlns:c16="http://schemas.microsoft.com/office/drawing/2014/chart" uri="{C3380CC4-5D6E-409C-BE32-E72D297353CC}">
                <c16:uniqueId val="{00000006-A02A-4E0C-9B95-26636E8A344E}"/>
              </c:ext>
            </c:extLst>
          </c:dPt>
          <c:dPt>
            <c:idx val="9"/>
            <c:invertIfNegative val="0"/>
            <c:bubble3D val="0"/>
            <c:extLst>
              <c:ext xmlns:c16="http://schemas.microsoft.com/office/drawing/2014/chart" uri="{C3380CC4-5D6E-409C-BE32-E72D297353CC}">
                <c16:uniqueId val="{00000007-A02A-4E0C-9B95-26636E8A344E}"/>
              </c:ext>
            </c:extLst>
          </c:dPt>
          <c:dPt>
            <c:idx val="10"/>
            <c:invertIfNegative val="0"/>
            <c:bubble3D val="0"/>
            <c:extLst>
              <c:ext xmlns:c16="http://schemas.microsoft.com/office/drawing/2014/chart" uri="{C3380CC4-5D6E-409C-BE32-E72D297353CC}">
                <c16:uniqueId val="{00000008-A02A-4E0C-9B95-26636E8A344E}"/>
              </c:ext>
            </c:extLst>
          </c:dPt>
          <c:dPt>
            <c:idx val="11"/>
            <c:invertIfNegative val="0"/>
            <c:bubble3D val="0"/>
            <c:extLst>
              <c:ext xmlns:c16="http://schemas.microsoft.com/office/drawing/2014/chart" uri="{C3380CC4-5D6E-409C-BE32-E72D297353CC}">
                <c16:uniqueId val="{00000009-A02A-4E0C-9B95-26636E8A344E}"/>
              </c:ext>
            </c:extLst>
          </c:dPt>
          <c:dPt>
            <c:idx val="15"/>
            <c:invertIfNegative val="0"/>
            <c:bubble3D val="0"/>
            <c:extLst>
              <c:ext xmlns:c16="http://schemas.microsoft.com/office/drawing/2014/chart" uri="{C3380CC4-5D6E-409C-BE32-E72D297353CC}">
                <c16:uniqueId val="{0000000A-A02A-4E0C-9B95-26636E8A344E}"/>
              </c:ext>
            </c:extLst>
          </c:dPt>
          <c:dLbls>
            <c:dLbl>
              <c:idx val="0"/>
              <c:spPr>
                <a:noFill/>
                <a:ln>
                  <a:noFill/>
                </a:ln>
                <a:effectLst/>
              </c:spPr>
              <c:txPr>
                <a:bodyPr wrap="square" lIns="38100" tIns="19050" rIns="38100" bIns="19050" anchor="ctr">
                  <a:noAutofit/>
                </a:bodyPr>
                <a:lstStyle/>
                <a:p>
                  <a:pPr>
                    <a:defRPr sz="900">
                      <a:solidFill>
                        <a:schemeClr val="tx1"/>
                      </a:solidFill>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02A-4E0C-9B95-26636E8A344E}"/>
                </c:ext>
              </c:extLst>
            </c:dLbl>
            <c:dLbl>
              <c:idx val="4"/>
              <c:layout>
                <c:manualLayout>
                  <c:x val="-3.9582922090740033E-2"/>
                  <c:y val="2.7413272629382421E-7"/>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737764017744898"/>
                      <c:h val="0.22699105927006721"/>
                    </c:manualLayout>
                  </c15:layout>
                </c:ext>
                <c:ext xmlns:c16="http://schemas.microsoft.com/office/drawing/2014/chart" uri="{C3380CC4-5D6E-409C-BE32-E72D297353CC}">
                  <c16:uniqueId val="{00000003-A02A-4E0C-9B95-26636E8A344E}"/>
                </c:ext>
              </c:extLst>
            </c:dLbl>
            <c:spPr>
              <a:noFill/>
              <a:ln>
                <a:noFill/>
              </a:ln>
              <a:effectLst/>
            </c:spPr>
            <c:txPr>
              <a:bodyPr wrap="square" lIns="38100" tIns="19050" rIns="38100" bIns="19050" anchor="ctr">
                <a:spAutoFit/>
              </a:bodyPr>
              <a:lstStyle/>
              <a:p>
                <a:pPr>
                  <a:defRPr sz="900">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Arkusz1!$B$4:$B$5</c:f>
              <c:strCache>
                <c:ptCount val="2"/>
                <c:pt idx="0">
                  <c:v>zastosowanie odnawialnych źródeł energii</c:v>
                </c:pt>
                <c:pt idx="1">
                  <c:v>zmiana systemu ogrzewania</c:v>
                </c:pt>
              </c:strCache>
            </c:strRef>
          </c:cat>
          <c:val>
            <c:numRef>
              <c:f>Arkusz1!$C$4:$C$5</c:f>
              <c:numCache>
                <c:formatCode>###0%</c:formatCode>
                <c:ptCount val="2"/>
                <c:pt idx="0">
                  <c:v>0.56835295587025159</c:v>
                </c:pt>
                <c:pt idx="1">
                  <c:v>0.11323808824125005</c:v>
                </c:pt>
              </c:numCache>
            </c:numRef>
          </c:val>
          <c:extLst>
            <c:ext xmlns:c16="http://schemas.microsoft.com/office/drawing/2014/chart" uri="{C3380CC4-5D6E-409C-BE32-E72D297353CC}">
              <c16:uniqueId val="{0000000B-A02A-4E0C-9B95-26636E8A344E}"/>
            </c:ext>
          </c:extLst>
        </c:ser>
        <c:ser>
          <c:idx val="1"/>
          <c:order val="1"/>
          <c:tx>
            <c:strRef>
              <c:f>Arkusz1!$D$3</c:f>
              <c:strCache>
                <c:ptCount val="1"/>
                <c:pt idx="0">
                  <c:v>2018</c:v>
                </c:pt>
              </c:strCache>
            </c:strRef>
          </c:tx>
          <c:spPr>
            <a:solidFill>
              <a:schemeClr val="bg2"/>
            </a:solidFill>
            <a:ln>
              <a:solidFill>
                <a:schemeClr val="bg1"/>
              </a:solidFill>
            </a:ln>
          </c:spPr>
          <c:invertIfNegative val="0"/>
          <c:dLbls>
            <c:spPr>
              <a:noFill/>
              <a:ln>
                <a:noFill/>
              </a:ln>
              <a:effectLst/>
            </c:spPr>
            <c:txPr>
              <a:bodyPr wrap="square" lIns="38100" tIns="19050" rIns="38100" bIns="19050" anchor="ctr">
                <a:spAutoFit/>
              </a:bodyPr>
              <a:lstStyle/>
              <a:p>
                <a:pPr>
                  <a:defRPr sz="9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Arkusz1!$B$4:$B$5</c:f>
              <c:strCache>
                <c:ptCount val="2"/>
                <c:pt idx="0">
                  <c:v>zastosowanie odnawialnych źródeł energii</c:v>
                </c:pt>
                <c:pt idx="1">
                  <c:v>zmiana systemu ogrzewania</c:v>
                </c:pt>
              </c:strCache>
            </c:strRef>
          </c:cat>
          <c:val>
            <c:numRef>
              <c:f>Arkusz1!$D$4:$D$5</c:f>
              <c:numCache>
                <c:formatCode>###0%</c:formatCode>
                <c:ptCount val="2"/>
                <c:pt idx="0">
                  <c:v>0.2</c:v>
                </c:pt>
                <c:pt idx="1">
                  <c:v>0.1</c:v>
                </c:pt>
              </c:numCache>
            </c:numRef>
          </c:val>
          <c:extLst>
            <c:ext xmlns:c16="http://schemas.microsoft.com/office/drawing/2014/chart" uri="{C3380CC4-5D6E-409C-BE32-E72D297353CC}">
              <c16:uniqueId val="{0000000C-A02A-4E0C-9B95-26636E8A344E}"/>
            </c:ext>
          </c:extLst>
        </c:ser>
        <c:dLbls>
          <c:dLblPos val="outEnd"/>
          <c:showLegendKey val="0"/>
          <c:showVal val="1"/>
          <c:showCatName val="0"/>
          <c:showSerName val="0"/>
          <c:showPercent val="0"/>
          <c:showBubbleSize val="0"/>
        </c:dLbls>
        <c:gapWidth val="152"/>
        <c:axId val="476041392"/>
        <c:axId val="476041784"/>
      </c:barChart>
      <c:catAx>
        <c:axId val="476041392"/>
        <c:scaling>
          <c:orientation val="maxMin"/>
        </c:scaling>
        <c:delete val="1"/>
        <c:axPos val="l"/>
        <c:numFmt formatCode="0.00%" sourceLinked="0"/>
        <c:majorTickMark val="none"/>
        <c:minorTickMark val="none"/>
        <c:tickLblPos val="nextTo"/>
        <c:crossAx val="476041784"/>
        <c:crosses val="autoZero"/>
        <c:auto val="1"/>
        <c:lblAlgn val="ctr"/>
        <c:lblOffset val="100"/>
        <c:noMultiLvlLbl val="0"/>
      </c:catAx>
      <c:valAx>
        <c:axId val="476041784"/>
        <c:scaling>
          <c:orientation val="minMax"/>
        </c:scaling>
        <c:delete val="1"/>
        <c:axPos val="b"/>
        <c:numFmt formatCode="####%" sourceLinked="0"/>
        <c:majorTickMark val="out"/>
        <c:minorTickMark val="none"/>
        <c:tickLblPos val="nextTo"/>
        <c:crossAx val="476041392"/>
        <c:crosses val="max"/>
        <c:crossBetween val="between"/>
      </c:valAx>
    </c:plotArea>
    <c:legend>
      <c:legendPos val="r"/>
      <c:layout>
        <c:manualLayout>
          <c:xMode val="edge"/>
          <c:yMode val="edge"/>
          <c:x val="0.32307512493117096"/>
          <c:y val="0.63156018525282331"/>
          <c:w val="0.24810707198736665"/>
          <c:h val="0.36843981474717663"/>
        </c:manualLayout>
      </c:layout>
      <c:overlay val="0"/>
      <c:txPr>
        <a:bodyPr/>
        <a:lstStyle/>
        <a:p>
          <a:pPr>
            <a:defRPr sz="900"/>
          </a:pPr>
          <a:endParaRPr lang="pl-PL"/>
        </a:p>
      </c:txPr>
    </c:legend>
    <c:plotVisOnly val="1"/>
    <c:dispBlanksAs val="gap"/>
    <c:showDLblsOverMax val="0"/>
  </c:chart>
  <c:txPr>
    <a:bodyPr/>
    <a:lstStyle/>
    <a:p>
      <a:pPr>
        <a:defRPr sz="1800"/>
      </a:pPr>
      <a:endParaRPr lang="pl-PL"/>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FFDF7A"/>
            </a:solidFill>
            <a:ln w="3175">
              <a:noFill/>
            </a:ln>
            <a:effectLst/>
          </c:spPr>
          <c:invertIfNegative val="0"/>
          <c:dPt>
            <c:idx val="0"/>
            <c:invertIfNegative val="0"/>
            <c:bubble3D val="0"/>
            <c:spPr>
              <a:solidFill>
                <a:srgbClr val="FFDF7A"/>
              </a:solidFill>
              <a:ln w="3175" cap="rnd">
                <a:noFill/>
                <a:round/>
              </a:ln>
              <a:effectLst/>
            </c:spPr>
            <c:extLst>
              <c:ext xmlns:c16="http://schemas.microsoft.com/office/drawing/2014/chart" uri="{C3380CC4-5D6E-409C-BE32-E72D297353CC}">
                <c16:uniqueId val="{00000001-F776-4850-9069-19C738D78992}"/>
              </c:ext>
            </c:extLst>
          </c:dPt>
          <c:dPt>
            <c:idx val="1"/>
            <c:invertIfNegative val="0"/>
            <c:bubble3D val="0"/>
            <c:spPr>
              <a:solidFill>
                <a:srgbClr val="FFDF7A"/>
              </a:solidFill>
              <a:ln w="3175" cap="rnd">
                <a:noFill/>
                <a:round/>
              </a:ln>
              <a:effectLst/>
            </c:spPr>
            <c:extLst>
              <c:ext xmlns:c16="http://schemas.microsoft.com/office/drawing/2014/chart" uri="{C3380CC4-5D6E-409C-BE32-E72D297353CC}">
                <c16:uniqueId val="{00000003-F776-4850-9069-19C738D78992}"/>
              </c:ext>
            </c:extLst>
          </c:dPt>
          <c:dPt>
            <c:idx val="2"/>
            <c:invertIfNegative val="0"/>
            <c:bubble3D val="0"/>
            <c:spPr>
              <a:solidFill>
                <a:srgbClr val="FFDF7A"/>
              </a:solidFill>
              <a:ln w="3175" cap="rnd">
                <a:noFill/>
                <a:round/>
              </a:ln>
              <a:effectLst/>
            </c:spPr>
            <c:extLst>
              <c:ext xmlns:c16="http://schemas.microsoft.com/office/drawing/2014/chart" uri="{C3380CC4-5D6E-409C-BE32-E72D297353CC}">
                <c16:uniqueId val="{00000005-F776-4850-9069-19C738D78992}"/>
              </c:ext>
            </c:extLst>
          </c:dPt>
          <c:dPt>
            <c:idx val="3"/>
            <c:invertIfNegative val="0"/>
            <c:bubble3D val="0"/>
            <c:spPr>
              <a:solidFill>
                <a:srgbClr val="FFDF7A"/>
              </a:solidFill>
              <a:ln w="3175" cap="rnd">
                <a:noFill/>
                <a:round/>
              </a:ln>
              <a:effectLst/>
            </c:spPr>
            <c:extLst>
              <c:ext xmlns:c16="http://schemas.microsoft.com/office/drawing/2014/chart" uri="{C3380CC4-5D6E-409C-BE32-E72D297353CC}">
                <c16:uniqueId val="{00000007-F776-4850-9069-19C738D78992}"/>
              </c:ext>
            </c:extLst>
          </c:dPt>
          <c:dPt>
            <c:idx val="4"/>
            <c:invertIfNegative val="0"/>
            <c:bubble3D val="0"/>
            <c:spPr>
              <a:solidFill>
                <a:srgbClr val="FFDF7A"/>
              </a:solidFill>
              <a:ln w="3175" cap="rnd">
                <a:noFill/>
                <a:round/>
              </a:ln>
              <a:effectLst/>
            </c:spPr>
            <c:extLst>
              <c:ext xmlns:c16="http://schemas.microsoft.com/office/drawing/2014/chart" uri="{C3380CC4-5D6E-409C-BE32-E72D297353CC}">
                <c16:uniqueId val="{00000009-F776-4850-9069-19C738D78992}"/>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od aktywności każdego z nas</c:v>
                </c:pt>
                <c:pt idx="1">
                  <c:v>od położenia przez rząd nacisku na sprawy ochrony środowiska</c:v>
                </c:pt>
                <c:pt idx="2">
                  <c:v>od uznania przez nasze społeczeństwo kwestii środowiska za ważny problem</c:v>
                </c:pt>
                <c:pt idx="3">
                  <c:v>od tego, ile się o tym mówi w mediach, ile prowadzi się kampanii informacyjnych poprawiających świadomość ludzi</c:v>
                </c:pt>
                <c:pt idx="4">
                  <c:v>od dobrych przepisów prawnych i ich egzekwowania</c:v>
                </c:pt>
                <c:pt idx="5">
                  <c:v>od aktywności władz lokalnych w dziedzinie ochrony środowiska</c:v>
                </c:pt>
                <c:pt idx="6">
                  <c:v>od emisji zanieczyszczających powietrze (np. z samochodów, fabryk, pieców domowych przemysłu)</c:v>
                </c:pt>
              </c:strCache>
            </c:strRef>
          </c:cat>
          <c:val>
            <c:numRef>
              <c:f>Arkusz1!$B$4:$B$10</c:f>
              <c:numCache>
                <c:formatCode>0</c:formatCode>
                <c:ptCount val="7"/>
                <c:pt idx="0">
                  <c:v>68.768696869883541</c:v>
                </c:pt>
                <c:pt idx="1">
                  <c:v>20.884968419396756</c:v>
                </c:pt>
                <c:pt idx="2">
                  <c:v>13.062563918622841</c:v>
                </c:pt>
                <c:pt idx="3">
                  <c:v>11.797685965979312</c:v>
                </c:pt>
                <c:pt idx="4">
                  <c:v>10.900308703052076</c:v>
                </c:pt>
                <c:pt idx="5">
                  <c:v>8.2627176219323939</c:v>
                </c:pt>
                <c:pt idx="6">
                  <c:v>8.1342618856506999</c:v>
                </c:pt>
              </c:numCache>
            </c:numRef>
          </c:val>
          <c:extLst>
            <c:ext xmlns:c16="http://schemas.microsoft.com/office/drawing/2014/chart" uri="{C3380CC4-5D6E-409C-BE32-E72D297353CC}">
              <c16:uniqueId val="{0000000A-F776-4850-9069-19C738D78992}"/>
            </c:ext>
          </c:extLst>
        </c:ser>
        <c:ser>
          <c:idx val="1"/>
          <c:order val="1"/>
          <c:spPr>
            <a:solidFill>
              <a:srgbClr val="DEDED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od aktywności każdego z nas</c:v>
                </c:pt>
                <c:pt idx="1">
                  <c:v>od położenia przez rząd nacisku na sprawy ochrony środowiska</c:v>
                </c:pt>
                <c:pt idx="2">
                  <c:v>od uznania przez nasze społeczeństwo kwestii środowiska za ważny problem</c:v>
                </c:pt>
                <c:pt idx="3">
                  <c:v>od tego, ile się o tym mówi w mediach, ile prowadzi się kampanii informacyjnych poprawiających świadomość ludzi</c:v>
                </c:pt>
                <c:pt idx="4">
                  <c:v>od dobrych przepisów prawnych i ich egzekwowania</c:v>
                </c:pt>
                <c:pt idx="5">
                  <c:v>od aktywności władz lokalnych w dziedzinie ochrony środowiska</c:v>
                </c:pt>
                <c:pt idx="6">
                  <c:v>od emisji zanieczyszczających powietrze (np. z samochodów, fabryk, pieców domowych przemysłu)</c:v>
                </c:pt>
              </c:strCache>
            </c:strRef>
          </c:cat>
          <c:val>
            <c:numRef>
              <c:f>Arkusz1!$C$4:$C$10</c:f>
              <c:numCache>
                <c:formatCode>0</c:formatCode>
                <c:ptCount val="7"/>
                <c:pt idx="0">
                  <c:v>62.512500902803346</c:v>
                </c:pt>
                <c:pt idx="1">
                  <c:v>5.9992983003677578</c:v>
                </c:pt>
                <c:pt idx="2">
                  <c:v>2.1849097074125394</c:v>
                </c:pt>
                <c:pt idx="3">
                  <c:v>17.854596163837758</c:v>
                </c:pt>
                <c:pt idx="4">
                  <c:v>2.9523505051856676</c:v>
                </c:pt>
                <c:pt idx="5">
                  <c:v>21.031655241704531</c:v>
                </c:pt>
                <c:pt idx="6">
                  <c:v>10.967791193229399</c:v>
                </c:pt>
              </c:numCache>
            </c:numRef>
          </c:val>
          <c:extLst>
            <c:ext xmlns:c16="http://schemas.microsoft.com/office/drawing/2014/chart" uri="{C3380CC4-5D6E-409C-BE32-E72D297353CC}">
              <c16:uniqueId val="{0000000B-F776-4850-9069-19C738D78992}"/>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od aktywności każdego z nas</c:v>
                </c:pt>
                <c:pt idx="1">
                  <c:v>od położenia przez rząd nacisku na sprawy ochrony środowiska</c:v>
                </c:pt>
                <c:pt idx="2">
                  <c:v>od uznania przez nasze społeczeństwo kwestii środowiska za ważny problem</c:v>
                </c:pt>
                <c:pt idx="3">
                  <c:v>od tego, ile się o tym mówi w mediach, ile prowadzi się kampanii informacyjnych poprawiających świadomość ludzi</c:v>
                </c:pt>
                <c:pt idx="4">
                  <c:v>od dobrych przepisów prawnych i ich egzekwowania</c:v>
                </c:pt>
                <c:pt idx="5">
                  <c:v>od aktywności władz lokalnych w dziedzinie ochrony środowiska</c:v>
                </c:pt>
                <c:pt idx="6">
                  <c:v>od emisji zanieczyszczających powietrze (np. z samochodów, fabryk, pieców domowych przemysłu)</c:v>
                </c:pt>
              </c:strCache>
            </c:strRef>
          </c:cat>
          <c:val>
            <c:numRef>
              <c:f>Arkusz1!$D$4:$D$10</c:f>
              <c:numCache>
                <c:formatCode>0</c:formatCode>
                <c:ptCount val="7"/>
                <c:pt idx="0">
                  <c:v>72.064555129423752</c:v>
                </c:pt>
                <c:pt idx="1">
                  <c:v>18.561705796695705</c:v>
                </c:pt>
                <c:pt idx="2">
                  <c:v>8.8104913994660041</c:v>
                </c:pt>
                <c:pt idx="3">
                  <c:v>2.8227763736187326</c:v>
                </c:pt>
                <c:pt idx="4">
                  <c:v>3.8619895832875546</c:v>
                </c:pt>
                <c:pt idx="5">
                  <c:v>8.3952919758560363</c:v>
                </c:pt>
                <c:pt idx="6">
                  <c:v>8.3643586166114634</c:v>
                </c:pt>
              </c:numCache>
            </c:numRef>
          </c:val>
          <c:extLst>
            <c:ext xmlns:c16="http://schemas.microsoft.com/office/drawing/2014/chart" uri="{C3380CC4-5D6E-409C-BE32-E72D297353CC}">
              <c16:uniqueId val="{0000000C-F776-4850-9069-19C738D78992}"/>
            </c:ext>
          </c:extLst>
        </c:ser>
        <c:ser>
          <c:idx val="3"/>
          <c:order val="3"/>
          <c:spPr>
            <a:solidFill>
              <a:srgbClr val="42BEBD"/>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od aktywności każdego z nas</c:v>
                </c:pt>
                <c:pt idx="1">
                  <c:v>od położenia przez rząd nacisku na sprawy ochrony środowiska</c:v>
                </c:pt>
                <c:pt idx="2">
                  <c:v>od uznania przez nasze społeczeństwo kwestii środowiska za ważny problem</c:v>
                </c:pt>
                <c:pt idx="3">
                  <c:v>od tego, ile się o tym mówi w mediach, ile prowadzi się kampanii informacyjnych poprawiających świadomość ludzi</c:v>
                </c:pt>
                <c:pt idx="4">
                  <c:v>od dobrych przepisów prawnych i ich egzekwowania</c:v>
                </c:pt>
                <c:pt idx="5">
                  <c:v>od aktywności władz lokalnych w dziedzinie ochrony środowiska</c:v>
                </c:pt>
                <c:pt idx="6">
                  <c:v>od emisji zanieczyszczających powietrze (np. z samochodów, fabryk, pieców domowych przemysłu)</c:v>
                </c:pt>
              </c:strCache>
            </c:strRef>
          </c:cat>
          <c:val>
            <c:numRef>
              <c:f>Arkusz1!$E$4:$E$10</c:f>
              <c:numCache>
                <c:formatCode>0</c:formatCode>
                <c:ptCount val="7"/>
                <c:pt idx="0">
                  <c:v>70.445771830824143</c:v>
                </c:pt>
                <c:pt idx="1">
                  <c:v>17.228156327451657</c:v>
                </c:pt>
                <c:pt idx="2">
                  <c:v>11.356976019892622</c:v>
                </c:pt>
                <c:pt idx="3">
                  <c:v>7.3420124415054442</c:v>
                </c:pt>
                <c:pt idx="4">
                  <c:v>5.1451561439697127</c:v>
                </c:pt>
                <c:pt idx="5">
                  <c:v>6.5361760715714938</c:v>
                </c:pt>
                <c:pt idx="6">
                  <c:v>8.9398342920852532</c:v>
                </c:pt>
              </c:numCache>
            </c:numRef>
          </c:val>
          <c:extLst>
            <c:ext xmlns:c16="http://schemas.microsoft.com/office/drawing/2014/chart" uri="{C3380CC4-5D6E-409C-BE32-E72D297353CC}">
              <c16:uniqueId val="{0000000D-F776-4850-9069-19C738D78992}"/>
            </c:ext>
          </c:extLst>
        </c:ser>
        <c:ser>
          <c:idx val="4"/>
          <c:order val="4"/>
          <c:spPr>
            <a:solidFill>
              <a:srgbClr val="215F5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od aktywności każdego z nas</c:v>
                </c:pt>
                <c:pt idx="1">
                  <c:v>od położenia przez rząd nacisku na sprawy ochrony środowiska</c:v>
                </c:pt>
                <c:pt idx="2">
                  <c:v>od uznania przez nasze społeczeństwo kwestii środowiska za ważny problem</c:v>
                </c:pt>
                <c:pt idx="3">
                  <c:v>od tego, ile się o tym mówi w mediach, ile prowadzi się kampanii informacyjnych poprawiających świadomość ludzi</c:v>
                </c:pt>
                <c:pt idx="4">
                  <c:v>od dobrych przepisów prawnych i ich egzekwowania</c:v>
                </c:pt>
                <c:pt idx="5">
                  <c:v>od aktywności władz lokalnych w dziedzinie ochrony środowiska</c:v>
                </c:pt>
                <c:pt idx="6">
                  <c:v>od emisji zanieczyszczających powietrze (np. z samochodów, fabryk, pieców domowych przemysłu)</c:v>
                </c:pt>
              </c:strCache>
            </c:strRef>
          </c:cat>
          <c:val>
            <c:numRef>
              <c:f>Arkusz1!$F$4:$F$10</c:f>
              <c:numCache>
                <c:formatCode>0</c:formatCode>
                <c:ptCount val="7"/>
                <c:pt idx="0">
                  <c:v>67.06275612235072</c:v>
                </c:pt>
                <c:pt idx="1">
                  <c:v>25.194689076047538</c:v>
                </c:pt>
                <c:pt idx="2">
                  <c:v>16.051519428969943</c:v>
                </c:pt>
                <c:pt idx="3">
                  <c:v>16.886180094546404</c:v>
                </c:pt>
                <c:pt idx="4">
                  <c:v>17.423562080702006</c:v>
                </c:pt>
                <c:pt idx="5">
                  <c:v>8.7602198486128025</c:v>
                </c:pt>
                <c:pt idx="6">
                  <c:v>7.3063623551400045</c:v>
                </c:pt>
              </c:numCache>
            </c:numRef>
          </c:val>
          <c:extLst>
            <c:ext xmlns:c16="http://schemas.microsoft.com/office/drawing/2014/chart" uri="{C3380CC4-5D6E-409C-BE32-E72D297353CC}">
              <c16:uniqueId val="{0000000E-F776-4850-9069-19C738D78992}"/>
            </c:ext>
          </c:extLst>
        </c:ser>
        <c:dLbls>
          <c:showLegendKey val="0"/>
          <c:showVal val="1"/>
          <c:showCatName val="0"/>
          <c:showSerName val="0"/>
          <c:showPercent val="0"/>
          <c:showBubbleSize val="0"/>
        </c:dLbls>
        <c:gapWidth val="100"/>
        <c:overlap val="-10"/>
        <c:axId val="662535056"/>
        <c:axId val="662536232"/>
      </c:barChart>
      <c:catAx>
        <c:axId val="662535056"/>
        <c:scaling>
          <c:orientation val="minMax"/>
        </c:scaling>
        <c:delete val="1"/>
        <c:axPos val="b"/>
        <c:numFmt formatCode="General" sourceLinked="1"/>
        <c:majorTickMark val="out"/>
        <c:minorTickMark val="none"/>
        <c:tickLblPos val="nextTo"/>
        <c:crossAx val="662536232"/>
        <c:crosses val="autoZero"/>
        <c:auto val="1"/>
        <c:lblAlgn val="ctr"/>
        <c:lblOffset val="100"/>
        <c:noMultiLvlLbl val="0"/>
      </c:catAx>
      <c:valAx>
        <c:axId val="662536232"/>
        <c:scaling>
          <c:orientation val="minMax"/>
          <c:min val="0"/>
        </c:scaling>
        <c:delete val="1"/>
        <c:axPos val="l"/>
        <c:numFmt formatCode="0" sourceLinked="1"/>
        <c:majorTickMark val="out"/>
        <c:minorTickMark val="none"/>
        <c:tickLblPos val="nextTo"/>
        <c:crossAx val="66253505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4953969204535074"/>
          <c:w val="0.94517441554847614"/>
          <c:h val="0.12490512457017058"/>
        </c:manualLayout>
      </c:layout>
      <c:barChart>
        <c:barDir val="col"/>
        <c:grouping val="clustered"/>
        <c:varyColors val="0"/>
        <c:ser>
          <c:idx val="0"/>
          <c:order val="0"/>
          <c:spPr>
            <a:solidFill>
              <a:srgbClr val="990033"/>
            </a:solidFill>
            <a:ln w="3175">
              <a:noFill/>
            </a:ln>
            <a:effectLst/>
          </c:spPr>
          <c:invertIfNegative val="0"/>
          <c:dPt>
            <c:idx val="0"/>
            <c:invertIfNegative val="0"/>
            <c:bubble3D val="0"/>
            <c:spPr>
              <a:solidFill>
                <a:srgbClr val="990033"/>
              </a:solidFill>
              <a:ln w="3175" cap="rnd">
                <a:noFill/>
                <a:round/>
              </a:ln>
              <a:effectLst/>
            </c:spPr>
            <c:extLst>
              <c:ext xmlns:c16="http://schemas.microsoft.com/office/drawing/2014/chart" uri="{C3380CC4-5D6E-409C-BE32-E72D297353CC}">
                <c16:uniqueId val="{00000001-42C6-44A6-854A-6A0FAB534084}"/>
              </c:ext>
            </c:extLst>
          </c:dPt>
          <c:dPt>
            <c:idx val="1"/>
            <c:invertIfNegative val="0"/>
            <c:bubble3D val="0"/>
            <c:spPr>
              <a:solidFill>
                <a:srgbClr val="990033"/>
              </a:solidFill>
              <a:ln w="3175" cap="rnd">
                <a:noFill/>
                <a:round/>
              </a:ln>
              <a:effectLst/>
            </c:spPr>
            <c:extLst>
              <c:ext xmlns:c16="http://schemas.microsoft.com/office/drawing/2014/chart" uri="{C3380CC4-5D6E-409C-BE32-E72D297353CC}">
                <c16:uniqueId val="{00000003-42C6-44A6-854A-6A0FAB534084}"/>
              </c:ext>
            </c:extLst>
          </c:dPt>
          <c:dPt>
            <c:idx val="2"/>
            <c:invertIfNegative val="0"/>
            <c:bubble3D val="0"/>
            <c:spPr>
              <a:solidFill>
                <a:srgbClr val="990033"/>
              </a:solidFill>
              <a:ln w="3175" cap="rnd">
                <a:noFill/>
                <a:round/>
              </a:ln>
              <a:effectLst/>
            </c:spPr>
            <c:extLst>
              <c:ext xmlns:c16="http://schemas.microsoft.com/office/drawing/2014/chart" uri="{C3380CC4-5D6E-409C-BE32-E72D297353CC}">
                <c16:uniqueId val="{00000005-42C6-44A6-854A-6A0FAB534084}"/>
              </c:ext>
            </c:extLst>
          </c:dPt>
          <c:dPt>
            <c:idx val="3"/>
            <c:invertIfNegative val="0"/>
            <c:bubble3D val="0"/>
            <c:spPr>
              <a:solidFill>
                <a:srgbClr val="990033"/>
              </a:solidFill>
              <a:ln w="3175" cap="rnd">
                <a:noFill/>
                <a:round/>
              </a:ln>
              <a:effectLst/>
            </c:spPr>
            <c:extLst>
              <c:ext xmlns:c16="http://schemas.microsoft.com/office/drawing/2014/chart" uri="{C3380CC4-5D6E-409C-BE32-E72D297353CC}">
                <c16:uniqueId val="{00000007-42C6-44A6-854A-6A0FAB534084}"/>
              </c:ext>
            </c:extLst>
          </c:dPt>
          <c:dPt>
            <c:idx val="4"/>
            <c:invertIfNegative val="0"/>
            <c:bubble3D val="0"/>
            <c:spPr>
              <a:solidFill>
                <a:srgbClr val="990033"/>
              </a:solidFill>
              <a:ln w="3175" cap="rnd">
                <a:noFill/>
                <a:round/>
              </a:ln>
              <a:effectLst/>
            </c:spPr>
            <c:extLst>
              <c:ext xmlns:c16="http://schemas.microsoft.com/office/drawing/2014/chart" uri="{C3380CC4-5D6E-409C-BE32-E72D297353CC}">
                <c16:uniqueId val="{00000009-42C6-44A6-854A-6A0FAB534084}"/>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Arkusz1!$A$11:$A$17</c:f>
              <c:strCache>
                <c:ptCount val="7"/>
                <c:pt idx="0">
                  <c:v>od gospodarowania ściekami i odpadami</c:v>
                </c:pt>
                <c:pt idx="1">
                  <c:v>od odpowiedzialności biznesu</c:v>
                </c:pt>
                <c:pt idx="2">
                  <c:v>od sytuacji finansowej państwa</c:v>
                </c:pt>
                <c:pt idx="3">
                  <c:v>od gospodarki i przemysłu</c:v>
                </c:pt>
                <c:pt idx="4">
                  <c:v>od procesów naturalnych (np. wybuch wulkanu)</c:v>
                </c:pt>
                <c:pt idx="5">
                  <c:v>od zalesienia, większej ilości drzew i terów zielonych</c:v>
                </c:pt>
                <c:pt idx="6">
                  <c:v>od ochrony źródeł wody</c:v>
                </c:pt>
              </c:strCache>
            </c:strRef>
          </c:cat>
          <c:val>
            <c:numRef>
              <c:f>Arkusz1!$B$11:$B$17</c:f>
              <c:numCache>
                <c:formatCode>0</c:formatCode>
                <c:ptCount val="7"/>
                <c:pt idx="0">
                  <c:v>8</c:v>
                </c:pt>
                <c:pt idx="1">
                  <c:v>7</c:v>
                </c:pt>
                <c:pt idx="2">
                  <c:v>7</c:v>
                </c:pt>
                <c:pt idx="3">
                  <c:v>5</c:v>
                </c:pt>
                <c:pt idx="4">
                  <c:v>3</c:v>
                </c:pt>
                <c:pt idx="5">
                  <c:v>2</c:v>
                </c:pt>
                <c:pt idx="6">
                  <c:v>1</c:v>
                </c:pt>
              </c:numCache>
            </c:numRef>
          </c:val>
          <c:extLst>
            <c:ext xmlns:c16="http://schemas.microsoft.com/office/drawing/2014/chart" uri="{C3380CC4-5D6E-409C-BE32-E72D297353CC}">
              <c16:uniqueId val="{0000000A-42C6-44A6-854A-6A0FAB534084}"/>
            </c:ext>
          </c:extLst>
        </c:ser>
        <c:ser>
          <c:idx val="1"/>
          <c:order val="1"/>
          <c:spPr>
            <a:solidFill>
              <a:srgbClr val="E779AB"/>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Arkusz1!$A$11:$A$17</c:f>
              <c:strCache>
                <c:ptCount val="7"/>
                <c:pt idx="0">
                  <c:v>od gospodarowania ściekami i odpadami</c:v>
                </c:pt>
                <c:pt idx="1">
                  <c:v>od odpowiedzialności biznesu</c:v>
                </c:pt>
                <c:pt idx="2">
                  <c:v>od sytuacji finansowej państwa</c:v>
                </c:pt>
                <c:pt idx="3">
                  <c:v>od gospodarki i przemysłu</c:v>
                </c:pt>
                <c:pt idx="4">
                  <c:v>od procesów naturalnych (np. wybuch wulkanu)</c:v>
                </c:pt>
                <c:pt idx="5">
                  <c:v>od zalesienia, większej ilości drzew i terów zielonych</c:v>
                </c:pt>
                <c:pt idx="6">
                  <c:v>od ochrony źródeł wody</c:v>
                </c:pt>
              </c:strCache>
            </c:strRef>
          </c:cat>
          <c:val>
            <c:numRef>
              <c:f>Arkusz1!$C$11:$C$17</c:f>
              <c:numCache>
                <c:formatCode>0</c:formatCode>
                <c:ptCount val="7"/>
                <c:pt idx="0">
                  <c:v>8</c:v>
                </c:pt>
                <c:pt idx="1">
                  <c:v>8</c:v>
                </c:pt>
                <c:pt idx="2">
                  <c:v>8</c:v>
                </c:pt>
                <c:pt idx="3">
                  <c:v>5</c:v>
                </c:pt>
                <c:pt idx="4">
                  <c:v>3</c:v>
                </c:pt>
                <c:pt idx="5">
                  <c:v>1</c:v>
                </c:pt>
                <c:pt idx="6">
                  <c:v>1</c:v>
                </c:pt>
              </c:numCache>
            </c:numRef>
          </c:val>
          <c:extLst>
            <c:ext xmlns:c16="http://schemas.microsoft.com/office/drawing/2014/chart" uri="{C3380CC4-5D6E-409C-BE32-E72D297353CC}">
              <c16:uniqueId val="{0000000B-42C6-44A6-854A-6A0FAB534084}"/>
            </c:ext>
          </c:extLst>
        </c:ser>
        <c:ser>
          <c:idx val="2"/>
          <c:order val="2"/>
          <c:spPr>
            <a:solidFill>
              <a:srgbClr val="BFBCD3"/>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Arkusz1!$A$11:$A$17</c:f>
              <c:strCache>
                <c:ptCount val="7"/>
                <c:pt idx="0">
                  <c:v>od gospodarowania ściekami i odpadami</c:v>
                </c:pt>
                <c:pt idx="1">
                  <c:v>od odpowiedzialności biznesu</c:v>
                </c:pt>
                <c:pt idx="2">
                  <c:v>od sytuacji finansowej państwa</c:v>
                </c:pt>
                <c:pt idx="3">
                  <c:v>od gospodarki i przemysłu</c:v>
                </c:pt>
                <c:pt idx="4">
                  <c:v>od procesów naturalnych (np. wybuch wulkanu)</c:v>
                </c:pt>
                <c:pt idx="5">
                  <c:v>od zalesienia, większej ilości drzew i terów zielonych</c:v>
                </c:pt>
                <c:pt idx="6">
                  <c:v>od ochrony źródeł wody</c:v>
                </c:pt>
              </c:strCache>
            </c:strRef>
          </c:cat>
          <c:val>
            <c:numRef>
              <c:f>Arkusz1!$D$11:$D$17</c:f>
              <c:numCache>
                <c:formatCode>0</c:formatCode>
                <c:ptCount val="7"/>
                <c:pt idx="0">
                  <c:v>10</c:v>
                </c:pt>
                <c:pt idx="1">
                  <c:v>4</c:v>
                </c:pt>
                <c:pt idx="2">
                  <c:v>6</c:v>
                </c:pt>
                <c:pt idx="3">
                  <c:v>6</c:v>
                </c:pt>
                <c:pt idx="4">
                  <c:v>2</c:v>
                </c:pt>
                <c:pt idx="5">
                  <c:v>5</c:v>
                </c:pt>
                <c:pt idx="6">
                  <c:v>2</c:v>
                </c:pt>
              </c:numCache>
            </c:numRef>
          </c:val>
          <c:extLst>
            <c:ext xmlns:c16="http://schemas.microsoft.com/office/drawing/2014/chart" uri="{C3380CC4-5D6E-409C-BE32-E72D297353CC}">
              <c16:uniqueId val="{0000000C-42C6-44A6-854A-6A0FAB534084}"/>
            </c:ext>
          </c:extLst>
        </c:ser>
        <c:ser>
          <c:idx val="4"/>
          <c:order val="4"/>
          <c:spPr>
            <a:solidFill>
              <a:srgbClr val="4A4669"/>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Arkusz1!$A$11:$A$17</c:f>
              <c:strCache>
                <c:ptCount val="7"/>
                <c:pt idx="0">
                  <c:v>od gospodarowania ściekami i odpadami</c:v>
                </c:pt>
                <c:pt idx="1">
                  <c:v>od odpowiedzialności biznesu</c:v>
                </c:pt>
                <c:pt idx="2">
                  <c:v>od sytuacji finansowej państwa</c:v>
                </c:pt>
                <c:pt idx="3">
                  <c:v>od gospodarki i przemysłu</c:v>
                </c:pt>
                <c:pt idx="4">
                  <c:v>od procesów naturalnych (np. wybuch wulkanu)</c:v>
                </c:pt>
                <c:pt idx="5">
                  <c:v>od zalesienia, większej ilości drzew i terów zielonych</c:v>
                </c:pt>
                <c:pt idx="6">
                  <c:v>od ochrony źródeł wody</c:v>
                </c:pt>
              </c:strCache>
            </c:strRef>
          </c:cat>
          <c:val>
            <c:numRef>
              <c:f>Arkusz1!$F$11:$F$17</c:f>
              <c:numCache>
                <c:formatCode>0</c:formatCode>
                <c:ptCount val="7"/>
                <c:pt idx="0">
                  <c:v>5</c:v>
                </c:pt>
                <c:pt idx="1">
                  <c:v>8</c:v>
                </c:pt>
                <c:pt idx="2">
                  <c:v>2</c:v>
                </c:pt>
                <c:pt idx="3">
                  <c:v>3</c:v>
                </c:pt>
                <c:pt idx="4" formatCode="0.0">
                  <c:v>0.3</c:v>
                </c:pt>
              </c:numCache>
            </c:numRef>
          </c:val>
          <c:extLst>
            <c:ext xmlns:c16="http://schemas.microsoft.com/office/drawing/2014/chart" uri="{C3380CC4-5D6E-409C-BE32-E72D297353CC}">
              <c16:uniqueId val="{0000000E-42C6-44A6-854A-6A0FAB534084}"/>
            </c:ext>
          </c:extLst>
        </c:ser>
        <c:dLbls>
          <c:showLegendKey val="0"/>
          <c:showVal val="1"/>
          <c:showCatName val="0"/>
          <c:showSerName val="0"/>
          <c:showPercent val="0"/>
          <c:showBubbleSize val="0"/>
        </c:dLbls>
        <c:gapWidth val="100"/>
        <c:overlap val="-10"/>
        <c:axId val="674684008"/>
        <c:axId val="674680088"/>
        <c:extLst>
          <c:ext xmlns:c15="http://schemas.microsoft.com/office/drawing/2012/chart" uri="{02D57815-91ED-43cb-92C2-25804820EDAC}">
            <c15:filteredBarSeries>
              <c15:ser>
                <c:idx val="3"/>
                <c:order val="3"/>
                <c:spPr>
                  <a:solidFill>
                    <a:srgbClr val="0094C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Arkusz1!$A$11:$A$17</c15:sqref>
                        </c15:formulaRef>
                      </c:ext>
                    </c:extLst>
                    <c:strCache>
                      <c:ptCount val="7"/>
                      <c:pt idx="0">
                        <c:v>od gospodarowania ściekami i odpadami</c:v>
                      </c:pt>
                      <c:pt idx="1">
                        <c:v>od odpowiedzialności biznesu</c:v>
                      </c:pt>
                      <c:pt idx="2">
                        <c:v>od sytuacji finansowej państwa</c:v>
                      </c:pt>
                      <c:pt idx="3">
                        <c:v>od gospodarki i przemysłu</c:v>
                      </c:pt>
                      <c:pt idx="4">
                        <c:v>od procesów naturalnych (np. wybuch wulkanu)</c:v>
                      </c:pt>
                      <c:pt idx="5">
                        <c:v>od zalesienia, większej ilości drzew i terów zielonych</c:v>
                      </c:pt>
                      <c:pt idx="6">
                        <c:v>od ochrony źródeł wody</c:v>
                      </c:pt>
                    </c:strCache>
                  </c:strRef>
                </c:cat>
                <c:val>
                  <c:numRef>
                    <c:extLst>
                      <c:ext uri="{02D57815-91ED-43cb-92C2-25804820EDAC}">
                        <c15:formulaRef>
                          <c15:sqref>Arkusz1!$E$11:$E$17</c15:sqref>
                        </c15:formulaRef>
                      </c:ext>
                    </c:extLst>
                    <c:numCache>
                      <c:formatCode>0</c:formatCode>
                      <c:ptCount val="7"/>
                      <c:pt idx="0">
                        <c:v>10</c:v>
                      </c:pt>
                      <c:pt idx="1">
                        <c:v>17</c:v>
                      </c:pt>
                      <c:pt idx="3">
                        <c:v>1</c:v>
                      </c:pt>
                      <c:pt idx="4">
                        <c:v>22</c:v>
                      </c:pt>
                    </c:numCache>
                  </c:numRef>
                </c:val>
                <c:extLst>
                  <c:ext xmlns:c16="http://schemas.microsoft.com/office/drawing/2014/chart" uri="{C3380CC4-5D6E-409C-BE32-E72D297353CC}">
                    <c16:uniqueId val="{0000000D-42C6-44A6-854A-6A0FAB534084}"/>
                  </c:ext>
                </c:extLst>
              </c15:ser>
            </c15:filteredBarSeries>
            <c15:filteredBarSeries>
              <c15:ser>
                <c:idx val="5"/>
                <c:order val="5"/>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pl-PL"/>
                    </a:p>
                  </c:txPr>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xmlns:c15="http://schemas.microsoft.com/office/drawing/2012/chart">
                      <c:ext xmlns:c15="http://schemas.microsoft.com/office/drawing/2012/chart" uri="{02D57815-91ED-43cb-92C2-25804820EDAC}">
                        <c15:formulaRef>
                          <c15:sqref>Arkusz1!$A$11:$A$17</c15:sqref>
                        </c15:formulaRef>
                      </c:ext>
                    </c:extLst>
                    <c:strCache>
                      <c:ptCount val="7"/>
                      <c:pt idx="0">
                        <c:v>od gospodarowania ściekami i odpadami</c:v>
                      </c:pt>
                      <c:pt idx="1">
                        <c:v>od odpowiedzialności biznesu</c:v>
                      </c:pt>
                      <c:pt idx="2">
                        <c:v>od sytuacji finansowej państwa</c:v>
                      </c:pt>
                      <c:pt idx="3">
                        <c:v>od gospodarki i przemysłu</c:v>
                      </c:pt>
                      <c:pt idx="4">
                        <c:v>od procesów naturalnych (np. wybuch wulkanu)</c:v>
                      </c:pt>
                      <c:pt idx="5">
                        <c:v>od zalesienia, większej ilości drzew i terów zielonych</c:v>
                      </c:pt>
                      <c:pt idx="6">
                        <c:v>od ochrony źródeł wody</c:v>
                      </c:pt>
                    </c:strCache>
                  </c:strRef>
                </c:cat>
                <c:val>
                  <c:numRef>
                    <c:extLst xmlns:c15="http://schemas.microsoft.com/office/drawing/2012/chart">
                      <c:ext xmlns:c15="http://schemas.microsoft.com/office/drawing/2012/chart" uri="{02D57815-91ED-43cb-92C2-25804820EDAC}">
                        <c15:formulaRef>
                          <c15:sqref>Arkusz1!$G$11:$G$17</c15:sqref>
                        </c15:formulaRef>
                      </c:ext>
                    </c:extLst>
                    <c:numCache>
                      <c:formatCode>General</c:formatCode>
                      <c:ptCount val="7"/>
                    </c:numCache>
                  </c:numRef>
                </c:val>
                <c:extLst xmlns:c15="http://schemas.microsoft.com/office/drawing/2012/chart">
                  <c:ext xmlns:c16="http://schemas.microsoft.com/office/drawing/2014/chart" uri="{C3380CC4-5D6E-409C-BE32-E72D297353CC}">
                    <c16:uniqueId val="{0000000B-2E53-4813-A190-C6A8CDD5F2CC}"/>
                  </c:ext>
                </c:extLst>
              </c15:ser>
            </c15:filteredBarSeries>
          </c:ext>
        </c:extLst>
      </c:barChart>
      <c:catAx>
        <c:axId val="674684008"/>
        <c:scaling>
          <c:orientation val="minMax"/>
        </c:scaling>
        <c:delete val="1"/>
        <c:axPos val="b"/>
        <c:numFmt formatCode="General" sourceLinked="1"/>
        <c:majorTickMark val="out"/>
        <c:minorTickMark val="none"/>
        <c:tickLblPos val="nextTo"/>
        <c:crossAx val="674680088"/>
        <c:crosses val="autoZero"/>
        <c:auto val="1"/>
        <c:lblAlgn val="ctr"/>
        <c:lblOffset val="100"/>
        <c:noMultiLvlLbl val="0"/>
      </c:catAx>
      <c:valAx>
        <c:axId val="674680088"/>
        <c:scaling>
          <c:orientation val="minMax"/>
          <c:min val="0"/>
        </c:scaling>
        <c:delete val="1"/>
        <c:axPos val="l"/>
        <c:numFmt formatCode="0" sourceLinked="1"/>
        <c:majorTickMark val="out"/>
        <c:minorTickMark val="none"/>
        <c:tickLblPos val="nextTo"/>
        <c:crossAx val="67468400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990033"/>
            </a:solidFill>
            <a:ln w="3175">
              <a:noFill/>
            </a:ln>
            <a:effectLst/>
          </c:spPr>
          <c:invertIfNegative val="0"/>
          <c:dPt>
            <c:idx val="0"/>
            <c:invertIfNegative val="0"/>
            <c:bubble3D val="0"/>
            <c:spPr>
              <a:solidFill>
                <a:srgbClr val="990033"/>
              </a:solidFill>
              <a:ln w="3175" cap="rnd">
                <a:noFill/>
                <a:round/>
              </a:ln>
              <a:effectLst/>
            </c:spPr>
            <c:extLst>
              <c:ext xmlns:c16="http://schemas.microsoft.com/office/drawing/2014/chart" uri="{C3380CC4-5D6E-409C-BE32-E72D297353CC}">
                <c16:uniqueId val="{00000001-F776-4850-9069-19C738D78992}"/>
              </c:ext>
            </c:extLst>
          </c:dPt>
          <c:dPt>
            <c:idx val="1"/>
            <c:invertIfNegative val="0"/>
            <c:bubble3D val="0"/>
            <c:spPr>
              <a:solidFill>
                <a:srgbClr val="990033"/>
              </a:solidFill>
              <a:ln w="3175" cap="rnd">
                <a:noFill/>
                <a:round/>
              </a:ln>
              <a:effectLst/>
            </c:spPr>
            <c:extLst>
              <c:ext xmlns:c16="http://schemas.microsoft.com/office/drawing/2014/chart" uri="{C3380CC4-5D6E-409C-BE32-E72D297353CC}">
                <c16:uniqueId val="{00000003-F776-4850-9069-19C738D78992}"/>
              </c:ext>
            </c:extLst>
          </c:dPt>
          <c:dPt>
            <c:idx val="2"/>
            <c:invertIfNegative val="0"/>
            <c:bubble3D val="0"/>
            <c:spPr>
              <a:solidFill>
                <a:srgbClr val="990033"/>
              </a:solidFill>
              <a:ln w="3175" cap="rnd">
                <a:noFill/>
                <a:round/>
              </a:ln>
              <a:effectLst/>
            </c:spPr>
            <c:extLst>
              <c:ext xmlns:c16="http://schemas.microsoft.com/office/drawing/2014/chart" uri="{C3380CC4-5D6E-409C-BE32-E72D297353CC}">
                <c16:uniqueId val="{00000005-F776-4850-9069-19C738D78992}"/>
              </c:ext>
            </c:extLst>
          </c:dPt>
          <c:dPt>
            <c:idx val="3"/>
            <c:invertIfNegative val="0"/>
            <c:bubble3D val="0"/>
            <c:spPr>
              <a:solidFill>
                <a:srgbClr val="990033"/>
              </a:solidFill>
              <a:ln w="3175" cap="rnd">
                <a:noFill/>
                <a:round/>
              </a:ln>
              <a:effectLst/>
            </c:spPr>
            <c:extLst>
              <c:ext xmlns:c16="http://schemas.microsoft.com/office/drawing/2014/chart" uri="{C3380CC4-5D6E-409C-BE32-E72D297353CC}">
                <c16:uniqueId val="{00000007-F776-4850-9069-19C738D78992}"/>
              </c:ext>
            </c:extLst>
          </c:dPt>
          <c:dPt>
            <c:idx val="4"/>
            <c:invertIfNegative val="0"/>
            <c:bubble3D val="0"/>
            <c:spPr>
              <a:solidFill>
                <a:srgbClr val="990033"/>
              </a:solidFill>
              <a:ln w="3175" cap="rnd">
                <a:noFill/>
                <a:round/>
              </a:ln>
              <a:effectLst/>
            </c:spPr>
            <c:extLst>
              <c:ext xmlns:c16="http://schemas.microsoft.com/office/drawing/2014/chart" uri="{C3380CC4-5D6E-409C-BE32-E72D297353CC}">
                <c16:uniqueId val="{00000009-F776-4850-9069-19C738D78992}"/>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od aktywności każdego z nas</c:v>
                </c:pt>
                <c:pt idx="1">
                  <c:v>od położenia przez rząd nacisku na sprawy ochrony środowiska</c:v>
                </c:pt>
                <c:pt idx="2">
                  <c:v>od uznania przez nasze społeczeństwo kwestii środowiska za ważny problem</c:v>
                </c:pt>
                <c:pt idx="3">
                  <c:v>od tego, ile się o tym mówi w mediach, ile prowadzi się kampanii informacyjnych poprawiających świadomość ludzi</c:v>
                </c:pt>
                <c:pt idx="4">
                  <c:v>od dobrych przepisów prawnych i ich egzekwowania</c:v>
                </c:pt>
                <c:pt idx="5">
                  <c:v>od aktywności władz lokalnych w dziedzinie ochrony środowiska</c:v>
                </c:pt>
                <c:pt idx="6">
                  <c:v>od emisji zanieczyszczających powietrze (np. z samochodów, fabryk, pieców domowych przemysłu)</c:v>
                </c:pt>
              </c:strCache>
            </c:strRef>
          </c:cat>
          <c:val>
            <c:numRef>
              <c:f>Arkusz1!$B$4:$B$10</c:f>
              <c:numCache>
                <c:formatCode>0</c:formatCode>
                <c:ptCount val="7"/>
                <c:pt idx="0">
                  <c:v>68.768696869883541</c:v>
                </c:pt>
                <c:pt idx="1">
                  <c:v>20.884968419396756</c:v>
                </c:pt>
                <c:pt idx="2">
                  <c:v>13.062563918622841</c:v>
                </c:pt>
                <c:pt idx="3">
                  <c:v>11.797685965979312</c:v>
                </c:pt>
                <c:pt idx="4">
                  <c:v>10.900308703052076</c:v>
                </c:pt>
                <c:pt idx="5">
                  <c:v>8.2627176219323939</c:v>
                </c:pt>
                <c:pt idx="6">
                  <c:v>8.1342618856506999</c:v>
                </c:pt>
              </c:numCache>
            </c:numRef>
          </c:val>
          <c:extLst>
            <c:ext xmlns:c16="http://schemas.microsoft.com/office/drawing/2014/chart" uri="{C3380CC4-5D6E-409C-BE32-E72D297353CC}">
              <c16:uniqueId val="{0000000A-F776-4850-9069-19C738D78992}"/>
            </c:ext>
          </c:extLst>
        </c:ser>
        <c:ser>
          <c:idx val="1"/>
          <c:order val="1"/>
          <c:spPr>
            <a:solidFill>
              <a:srgbClr val="E779AB"/>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od aktywności każdego z nas</c:v>
                </c:pt>
                <c:pt idx="1">
                  <c:v>od położenia przez rząd nacisku na sprawy ochrony środowiska</c:v>
                </c:pt>
                <c:pt idx="2">
                  <c:v>od uznania przez nasze społeczeństwo kwestii środowiska za ważny problem</c:v>
                </c:pt>
                <c:pt idx="3">
                  <c:v>od tego, ile się o tym mówi w mediach, ile prowadzi się kampanii informacyjnych poprawiających świadomość ludzi</c:v>
                </c:pt>
                <c:pt idx="4">
                  <c:v>od dobrych przepisów prawnych i ich egzekwowania</c:v>
                </c:pt>
                <c:pt idx="5">
                  <c:v>od aktywności władz lokalnych w dziedzinie ochrony środowiska</c:v>
                </c:pt>
                <c:pt idx="6">
                  <c:v>od emisji zanieczyszczających powietrze (np. z samochodów, fabryk, pieców domowych przemysłu)</c:v>
                </c:pt>
              </c:strCache>
            </c:strRef>
          </c:cat>
          <c:val>
            <c:numRef>
              <c:f>Arkusz1!$C$4:$C$10</c:f>
              <c:numCache>
                <c:formatCode>0</c:formatCode>
                <c:ptCount val="7"/>
                <c:pt idx="0">
                  <c:v>68.980507925014507</c:v>
                </c:pt>
                <c:pt idx="1">
                  <c:v>20.974973990978508</c:v>
                </c:pt>
                <c:pt idx="2">
                  <c:v>14.449908585590032</c:v>
                </c:pt>
                <c:pt idx="3">
                  <c:v>12.914694979839952</c:v>
                </c:pt>
                <c:pt idx="4">
                  <c:v>12.162757528980993</c:v>
                </c:pt>
                <c:pt idx="5">
                  <c:v>6.4905010751136585</c:v>
                </c:pt>
                <c:pt idx="6">
                  <c:v>7.2770469912538545</c:v>
                </c:pt>
              </c:numCache>
            </c:numRef>
          </c:val>
          <c:extLst>
            <c:ext xmlns:c16="http://schemas.microsoft.com/office/drawing/2014/chart" uri="{C3380CC4-5D6E-409C-BE32-E72D297353CC}">
              <c16:uniqueId val="{0000000B-F776-4850-9069-19C738D78992}"/>
            </c:ext>
          </c:extLst>
        </c:ser>
        <c:ser>
          <c:idx val="2"/>
          <c:order val="2"/>
          <c:spPr>
            <a:solidFill>
              <a:srgbClr val="635D8C">
                <a:lumMod val="40000"/>
                <a:lumOff val="6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od aktywności każdego z nas</c:v>
                </c:pt>
                <c:pt idx="1">
                  <c:v>od położenia przez rząd nacisku na sprawy ochrony środowiska</c:v>
                </c:pt>
                <c:pt idx="2">
                  <c:v>od uznania przez nasze społeczeństwo kwestii środowiska za ważny problem</c:v>
                </c:pt>
                <c:pt idx="3">
                  <c:v>od tego, ile się o tym mówi w mediach, ile prowadzi się kampanii informacyjnych poprawiających świadomość ludzi</c:v>
                </c:pt>
                <c:pt idx="4">
                  <c:v>od dobrych przepisów prawnych i ich egzekwowania</c:v>
                </c:pt>
                <c:pt idx="5">
                  <c:v>od aktywności władz lokalnych w dziedzinie ochrony środowiska</c:v>
                </c:pt>
                <c:pt idx="6">
                  <c:v>od emisji zanieczyszczających powietrze (np. z samochodów, fabryk, pieców domowych przemysłu)</c:v>
                </c:pt>
              </c:strCache>
            </c:strRef>
          </c:cat>
          <c:val>
            <c:numRef>
              <c:f>Arkusz1!$D$4:$D$10</c:f>
              <c:numCache>
                <c:formatCode>0</c:formatCode>
                <c:ptCount val="7"/>
                <c:pt idx="0">
                  <c:v>64.711937270041275</c:v>
                </c:pt>
                <c:pt idx="1">
                  <c:v>20.234986470854654</c:v>
                </c:pt>
                <c:pt idx="2">
                  <c:v>9.5708935835547759</c:v>
                </c:pt>
                <c:pt idx="3">
                  <c:v>7.9103012669020272</c:v>
                </c:pt>
                <c:pt idx="4">
                  <c:v>6.5035538699801023</c:v>
                </c:pt>
                <c:pt idx="5">
                  <c:v>10.660896837377296</c:v>
                </c:pt>
                <c:pt idx="6">
                  <c:v>9.2397563331798125</c:v>
                </c:pt>
              </c:numCache>
            </c:numRef>
          </c:val>
          <c:extLst>
            <c:ext xmlns:c16="http://schemas.microsoft.com/office/drawing/2014/chart" uri="{C3380CC4-5D6E-409C-BE32-E72D297353CC}">
              <c16:uniqueId val="{0000000C-F776-4850-9069-19C738D78992}"/>
            </c:ext>
          </c:extLst>
        </c:ser>
        <c:ser>
          <c:idx val="4"/>
          <c:order val="4"/>
          <c:spPr>
            <a:solidFill>
              <a:srgbClr val="635D8C">
                <a:lumMod val="75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od aktywności każdego z nas</c:v>
                </c:pt>
                <c:pt idx="1">
                  <c:v>od położenia przez rząd nacisku na sprawy ochrony środowiska</c:v>
                </c:pt>
                <c:pt idx="2">
                  <c:v>od uznania przez nasze społeczeństwo kwestii środowiska za ważny problem</c:v>
                </c:pt>
                <c:pt idx="3">
                  <c:v>od tego, ile się o tym mówi w mediach, ile prowadzi się kampanii informacyjnych poprawiających świadomość ludzi</c:v>
                </c:pt>
                <c:pt idx="4">
                  <c:v>od dobrych przepisów prawnych i ich egzekwowania</c:v>
                </c:pt>
                <c:pt idx="5">
                  <c:v>od aktywności władz lokalnych w dziedzinie ochrony środowiska</c:v>
                </c:pt>
                <c:pt idx="6">
                  <c:v>od emisji zanieczyszczających powietrze (np. z samochodów, fabryk, pieców domowych przemysłu)</c:v>
                </c:pt>
              </c:strCache>
            </c:strRef>
          </c:cat>
          <c:val>
            <c:numRef>
              <c:f>Arkusz1!$F$4:$F$10</c:f>
              <c:numCache>
                <c:formatCode>0</c:formatCode>
                <c:ptCount val="7"/>
                <c:pt idx="0">
                  <c:v>75.818844858911206</c:v>
                </c:pt>
                <c:pt idx="1">
                  <c:v>25.272408033857047</c:v>
                </c:pt>
                <c:pt idx="2">
                  <c:v>15.567889978999261</c:v>
                </c:pt>
                <c:pt idx="3">
                  <c:v>10.593998901035249</c:v>
                </c:pt>
                <c:pt idx="4">
                  <c:v>14.534325380031776</c:v>
                </c:pt>
                <c:pt idx="5">
                  <c:v>10.585231853792699</c:v>
                </c:pt>
                <c:pt idx="6">
                  <c:v>10.864305681105723</c:v>
                </c:pt>
              </c:numCache>
            </c:numRef>
          </c:val>
          <c:extLst>
            <c:ext xmlns:c16="http://schemas.microsoft.com/office/drawing/2014/chart" uri="{C3380CC4-5D6E-409C-BE32-E72D297353CC}">
              <c16:uniqueId val="{0000000E-F776-4850-9069-19C738D78992}"/>
            </c:ext>
          </c:extLst>
        </c:ser>
        <c:dLbls>
          <c:showLegendKey val="0"/>
          <c:showVal val="1"/>
          <c:showCatName val="0"/>
          <c:showSerName val="0"/>
          <c:showPercent val="0"/>
          <c:showBubbleSize val="0"/>
        </c:dLbls>
        <c:gapWidth val="100"/>
        <c:overlap val="-10"/>
        <c:axId val="674678128"/>
        <c:axId val="674687144"/>
        <c:extLst>
          <c:ext xmlns:c15="http://schemas.microsoft.com/office/drawing/2012/chart" uri="{02D57815-91ED-43cb-92C2-25804820EDAC}">
            <c15:filteredBarSeries>
              <c15:ser>
                <c:idx val="3"/>
                <c:order val="3"/>
                <c:spPr>
                  <a:solidFill>
                    <a:srgbClr val="0094C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Arkusz1!$A$4:$A$10</c15:sqref>
                        </c15:formulaRef>
                      </c:ext>
                    </c:extLst>
                    <c:strCache>
                      <c:ptCount val="7"/>
                      <c:pt idx="0">
                        <c:v>od aktywności każdego z nas</c:v>
                      </c:pt>
                      <c:pt idx="1">
                        <c:v>od położenia przez rząd nacisku na sprawy ochrony środowiska</c:v>
                      </c:pt>
                      <c:pt idx="2">
                        <c:v>od uznania przez nasze społeczeństwo kwestii środowiska za ważny problem</c:v>
                      </c:pt>
                      <c:pt idx="3">
                        <c:v>od tego, ile się o tym mówi w mediach, ile prowadzi się kampanii informacyjnych poprawiających świadomość ludzi</c:v>
                      </c:pt>
                      <c:pt idx="4">
                        <c:v>od dobrych przepisów prawnych i ich egzekwowania</c:v>
                      </c:pt>
                      <c:pt idx="5">
                        <c:v>od aktywności władz lokalnych w dziedzinie ochrony środowiska</c:v>
                      </c:pt>
                      <c:pt idx="6">
                        <c:v>od emisji zanieczyszczających powietrze (np. z samochodów, fabryk, pieców domowych przemysłu)</c:v>
                      </c:pt>
                    </c:strCache>
                  </c:strRef>
                </c:cat>
                <c:val>
                  <c:numRef>
                    <c:extLst>
                      <c:ext uri="{02D57815-91ED-43cb-92C2-25804820EDAC}">
                        <c15:formulaRef>
                          <c15:sqref>Arkusz1!$E$4:$E$10</c15:sqref>
                        </c15:formulaRef>
                      </c:ext>
                    </c:extLst>
                    <c:numCache>
                      <c:formatCode>0</c:formatCode>
                      <c:ptCount val="7"/>
                      <c:pt idx="0">
                        <c:v>68.337136713225661</c:v>
                      </c:pt>
                      <c:pt idx="1">
                        <c:v>23.725566114336335</c:v>
                      </c:pt>
                      <c:pt idx="3">
                        <c:v>19.984455006108931</c:v>
                      </c:pt>
                      <c:pt idx="4">
                        <c:v>5.4540131802451768</c:v>
                      </c:pt>
                      <c:pt idx="5">
                        <c:v>17.381750220908064</c:v>
                      </c:pt>
                    </c:numCache>
                  </c:numRef>
                </c:val>
                <c:extLst>
                  <c:ext xmlns:c16="http://schemas.microsoft.com/office/drawing/2014/chart" uri="{C3380CC4-5D6E-409C-BE32-E72D297353CC}">
                    <c16:uniqueId val="{0000000D-F776-4850-9069-19C738D78992}"/>
                  </c:ext>
                </c:extLst>
              </c15:ser>
            </c15:filteredBarSeries>
            <c15:filteredBarSeries>
              <c15:ser>
                <c:idx val="5"/>
                <c:order val="5"/>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pl-PL"/>
                    </a:p>
                  </c:txPr>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xmlns:c15="http://schemas.microsoft.com/office/drawing/2012/chart">
                      <c:ext xmlns:c15="http://schemas.microsoft.com/office/drawing/2012/chart" uri="{02D57815-91ED-43cb-92C2-25804820EDAC}">
                        <c15:formulaRef>
                          <c15:sqref>Arkusz1!$A$4:$A$10</c15:sqref>
                        </c15:formulaRef>
                      </c:ext>
                    </c:extLst>
                    <c:strCache>
                      <c:ptCount val="7"/>
                      <c:pt idx="0">
                        <c:v>od aktywności każdego z nas</c:v>
                      </c:pt>
                      <c:pt idx="1">
                        <c:v>od położenia przez rząd nacisku na sprawy ochrony środowiska</c:v>
                      </c:pt>
                      <c:pt idx="2">
                        <c:v>od uznania przez nasze społeczeństwo kwestii środowiska za ważny problem</c:v>
                      </c:pt>
                      <c:pt idx="3">
                        <c:v>od tego, ile się o tym mówi w mediach, ile prowadzi się kampanii informacyjnych poprawiających świadomość ludzi</c:v>
                      </c:pt>
                      <c:pt idx="4">
                        <c:v>od dobrych przepisów prawnych i ich egzekwowania</c:v>
                      </c:pt>
                      <c:pt idx="5">
                        <c:v>od aktywności władz lokalnych w dziedzinie ochrony środowiska</c:v>
                      </c:pt>
                      <c:pt idx="6">
                        <c:v>od emisji zanieczyszczających powietrze (np. z samochodów, fabryk, pieców domowych przemysłu)</c:v>
                      </c:pt>
                    </c:strCache>
                  </c:strRef>
                </c:cat>
                <c:val>
                  <c:numRef>
                    <c:extLst xmlns:c15="http://schemas.microsoft.com/office/drawing/2012/chart">
                      <c:ext xmlns:c15="http://schemas.microsoft.com/office/drawing/2012/chart" uri="{02D57815-91ED-43cb-92C2-25804820EDAC}">
                        <c15:formulaRef>
                          <c15:sqref>Arkusz1!$G$4:$G$10</c15:sqref>
                        </c15:formulaRef>
                      </c:ext>
                    </c:extLst>
                    <c:numCache>
                      <c:formatCode>0</c:formatCode>
                      <c:ptCount val="7"/>
                      <c:pt idx="0">
                        <c:v>76.644038665019295</c:v>
                      </c:pt>
                      <c:pt idx="1">
                        <c:v>76.644038665019295</c:v>
                      </c:pt>
                      <c:pt idx="2">
                        <c:v>76.644038665019295</c:v>
                      </c:pt>
                      <c:pt idx="3">
                        <c:v>23.355961334980694</c:v>
                      </c:pt>
                    </c:numCache>
                  </c:numRef>
                </c:val>
                <c:extLst xmlns:c15="http://schemas.microsoft.com/office/drawing/2012/chart">
                  <c:ext xmlns:c16="http://schemas.microsoft.com/office/drawing/2014/chart" uri="{C3380CC4-5D6E-409C-BE32-E72D297353CC}">
                    <c16:uniqueId val="{0000000B-2F16-4689-AFE3-60F229A0B011}"/>
                  </c:ext>
                </c:extLst>
              </c15:ser>
            </c15:filteredBarSeries>
          </c:ext>
        </c:extLst>
      </c:barChart>
      <c:catAx>
        <c:axId val="674678128"/>
        <c:scaling>
          <c:orientation val="minMax"/>
        </c:scaling>
        <c:delete val="1"/>
        <c:axPos val="b"/>
        <c:numFmt formatCode="General" sourceLinked="1"/>
        <c:majorTickMark val="out"/>
        <c:minorTickMark val="none"/>
        <c:tickLblPos val="nextTo"/>
        <c:crossAx val="674687144"/>
        <c:crosses val="autoZero"/>
        <c:auto val="1"/>
        <c:lblAlgn val="ctr"/>
        <c:lblOffset val="100"/>
        <c:noMultiLvlLbl val="0"/>
      </c:catAx>
      <c:valAx>
        <c:axId val="674687144"/>
        <c:scaling>
          <c:orientation val="minMax"/>
          <c:min val="0"/>
        </c:scaling>
        <c:delete val="1"/>
        <c:axPos val="l"/>
        <c:numFmt formatCode="0" sourceLinked="1"/>
        <c:majorTickMark val="out"/>
        <c:minorTickMark val="none"/>
        <c:tickLblPos val="nextTo"/>
        <c:crossAx val="67467812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od odpowiedzialności biznesu </c:v>
                </c:pt>
              </c:strCache>
            </c:strRef>
          </c:tx>
          <c:spPr>
            <a:solidFill>
              <a:srgbClr val="CCB58B"/>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Arkusz1!$B$2</c:f>
              <c:numCache>
                <c:formatCode>###0</c:formatCode>
                <c:ptCount val="1"/>
                <c:pt idx="0">
                  <c:v>3.0148721718162741</c:v>
                </c:pt>
              </c:numCache>
            </c:numRef>
          </c:val>
          <c:extLst>
            <c:ext xmlns:c16="http://schemas.microsoft.com/office/drawing/2014/chart" uri="{C3380CC4-5D6E-409C-BE32-E72D297353CC}">
              <c16:uniqueId val="{00000000-D5B9-46A3-8CB0-880412696767}"/>
            </c:ext>
          </c:extLst>
        </c:ser>
        <c:ser>
          <c:idx val="1"/>
          <c:order val="1"/>
          <c:tx>
            <c:strRef>
              <c:f>Arkusz1!$C$1</c:f>
              <c:strCache>
                <c:ptCount val="1"/>
                <c:pt idx="0">
                  <c:v>od emisji zanieczyszczających powietrze (np. z samochodów, fabryk, pieców domowych przemysłu) </c:v>
                </c:pt>
              </c:strCache>
            </c:strRef>
          </c:tx>
          <c:spPr>
            <a:solidFill>
              <a:schemeClr val="accent5"/>
            </a:solidFill>
            <a:ln>
              <a:solidFill>
                <a:schemeClr val="bg1"/>
              </a:solidFill>
            </a:ln>
            <a:effectLst/>
          </c:spPr>
          <c:invertIfNegative val="0"/>
          <c:dPt>
            <c:idx val="0"/>
            <c:invertIfNegative val="0"/>
            <c:bubble3D val="0"/>
            <c:spPr>
              <a:solidFill>
                <a:srgbClr val="C45A9D"/>
              </a:solidFill>
              <a:ln>
                <a:solidFill>
                  <a:schemeClr val="bg1"/>
                </a:solidFill>
              </a:ln>
              <a:effectLst/>
            </c:spPr>
            <c:extLst>
              <c:ext xmlns:c16="http://schemas.microsoft.com/office/drawing/2014/chart" uri="{C3380CC4-5D6E-409C-BE32-E72D297353CC}">
                <c16:uniqueId val="{00000001-D5B9-46A3-8CB0-880412696767}"/>
              </c:ext>
            </c:extLst>
          </c:dPt>
          <c:dLbls>
            <c:dLbl>
              <c:idx val="0"/>
              <c:numFmt formatCode="#,##0" sourceLinked="0"/>
              <c:spPr>
                <a:noFill/>
                <a:ln>
                  <a:noFill/>
                </a:ln>
                <a:effectLst/>
              </c:spPr>
              <c:txPr>
                <a:bodyPr rot="0" spcFirstLastPara="1" vertOverflow="ellipsis" vert="horz" wrap="square" lIns="38100" tIns="19050" rIns="38100" bIns="19050" anchor="ctr" anchorCtr="0">
                  <a:no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D5B9-46A3-8CB0-880412696767}"/>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Arkusz1!$C$2</c:f>
              <c:numCache>
                <c:formatCode>###0</c:formatCode>
                <c:ptCount val="1"/>
                <c:pt idx="0">
                  <c:v>8.4033087983362833</c:v>
                </c:pt>
              </c:numCache>
            </c:numRef>
          </c:val>
          <c:extLst>
            <c:ext xmlns:c16="http://schemas.microsoft.com/office/drawing/2014/chart" uri="{C3380CC4-5D6E-409C-BE32-E72D297353CC}">
              <c16:uniqueId val="{00000002-D5B9-46A3-8CB0-880412696767}"/>
            </c:ext>
          </c:extLst>
        </c:ser>
        <c:ser>
          <c:idx val="2"/>
          <c:order val="2"/>
          <c:tx>
            <c:strRef>
              <c:f>Arkusz1!$D$1</c:f>
              <c:strCache>
                <c:ptCount val="1"/>
                <c:pt idx="0">
                  <c:v>od gospodarowania ściekami i odpadami </c:v>
                </c:pt>
              </c:strCache>
            </c:strRef>
          </c:tx>
          <c:spPr>
            <a:solidFill>
              <a:schemeClr val="accent1">
                <a:lumMod val="40000"/>
                <a:lumOff val="60000"/>
              </a:schemeClr>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Arkusz1!$D$2</c:f>
              <c:numCache>
                <c:formatCode>###0</c:formatCode>
                <c:ptCount val="1"/>
                <c:pt idx="0">
                  <c:v>11.64186186362549</c:v>
                </c:pt>
              </c:numCache>
            </c:numRef>
          </c:val>
          <c:extLst>
            <c:ext xmlns:c16="http://schemas.microsoft.com/office/drawing/2014/chart" uri="{C3380CC4-5D6E-409C-BE32-E72D297353CC}">
              <c16:uniqueId val="{00000003-D5B9-46A3-8CB0-880412696767}"/>
            </c:ext>
          </c:extLst>
        </c:ser>
        <c:ser>
          <c:idx val="3"/>
          <c:order val="3"/>
          <c:tx>
            <c:strRef>
              <c:f>Arkusz1!$E$1</c:f>
              <c:strCache>
                <c:ptCount val="1"/>
                <c:pt idx="0">
                  <c:v>od gospodarki i przemysłu </c:v>
                </c:pt>
              </c:strCache>
            </c:strRef>
          </c:tx>
          <c:spPr>
            <a:solidFill>
              <a:schemeClr val="accent5"/>
            </a:solidFill>
            <a:ln>
              <a:solidFill>
                <a:schemeClr val="bg1"/>
              </a:solidFill>
            </a:ln>
            <a:effectLst/>
          </c:spPr>
          <c:invertIfNegative val="0"/>
          <c:dPt>
            <c:idx val="0"/>
            <c:invertIfNegative val="0"/>
            <c:bubble3D val="0"/>
            <c:extLst>
              <c:ext xmlns:c16="http://schemas.microsoft.com/office/drawing/2014/chart" uri="{C3380CC4-5D6E-409C-BE32-E72D297353CC}">
                <c16:uniqueId val="{00000005-D5B9-46A3-8CB0-880412696767}"/>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Arkusz1!$E$2</c:f>
              <c:numCache>
                <c:formatCode>###0</c:formatCode>
                <c:ptCount val="1"/>
                <c:pt idx="0">
                  <c:v>7.6143724065543985</c:v>
                </c:pt>
              </c:numCache>
            </c:numRef>
          </c:val>
          <c:extLst>
            <c:ext xmlns:c16="http://schemas.microsoft.com/office/drawing/2014/chart" uri="{C3380CC4-5D6E-409C-BE32-E72D297353CC}">
              <c16:uniqueId val="{00000006-D5B9-46A3-8CB0-880412696767}"/>
            </c:ext>
          </c:extLst>
        </c:ser>
        <c:dLbls>
          <c:showLegendKey val="0"/>
          <c:showVal val="0"/>
          <c:showCatName val="0"/>
          <c:showSerName val="0"/>
          <c:showPercent val="0"/>
          <c:showBubbleSize val="0"/>
        </c:dLbls>
        <c:gapWidth val="219"/>
        <c:overlap val="-27"/>
        <c:axId val="803115616"/>
        <c:axId val="803120712"/>
      </c:barChart>
      <c:catAx>
        <c:axId val="803115616"/>
        <c:scaling>
          <c:orientation val="minMax"/>
        </c:scaling>
        <c:delete val="1"/>
        <c:axPos val="b"/>
        <c:numFmt formatCode="General" sourceLinked="1"/>
        <c:majorTickMark val="none"/>
        <c:minorTickMark val="none"/>
        <c:tickLblPos val="nextTo"/>
        <c:crossAx val="803120712"/>
        <c:crosses val="autoZero"/>
        <c:auto val="1"/>
        <c:lblAlgn val="ctr"/>
        <c:lblOffset val="100"/>
        <c:noMultiLvlLbl val="0"/>
      </c:catAx>
      <c:valAx>
        <c:axId val="803120712"/>
        <c:scaling>
          <c:orientation val="minMax"/>
        </c:scaling>
        <c:delete val="1"/>
        <c:axPos val="l"/>
        <c:numFmt formatCode="###0" sourceLinked="1"/>
        <c:majorTickMark val="out"/>
        <c:minorTickMark val="none"/>
        <c:tickLblPos val="nextTo"/>
        <c:crossAx val="80311561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od odpowiedzialności biznesu </c:v>
                </c:pt>
              </c:strCache>
            </c:strRef>
          </c:tx>
          <c:spPr>
            <a:solidFill>
              <a:srgbClr val="CCB58B"/>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c:f>
              <c:numCache>
                <c:formatCode>###0</c:formatCode>
                <c:ptCount val="1"/>
                <c:pt idx="0">
                  <c:v>6</c:v>
                </c:pt>
              </c:numCache>
            </c:numRef>
          </c:val>
          <c:extLst>
            <c:ext xmlns:c16="http://schemas.microsoft.com/office/drawing/2014/chart" uri="{C3380CC4-5D6E-409C-BE32-E72D297353CC}">
              <c16:uniqueId val="{00000000-6012-4FF6-A796-3A10D94155DF}"/>
            </c:ext>
          </c:extLst>
        </c:ser>
        <c:ser>
          <c:idx val="1"/>
          <c:order val="1"/>
          <c:tx>
            <c:strRef>
              <c:f>Arkusz1!$C$1</c:f>
              <c:strCache>
                <c:ptCount val="1"/>
                <c:pt idx="0">
                  <c:v>od emisji zanieczyszczających powietrze (np. z samochodów, fabryk, pieców domowych przemysłu) </c:v>
                </c:pt>
              </c:strCache>
            </c:strRef>
          </c:tx>
          <c:spPr>
            <a:solidFill>
              <a:srgbClr val="C45A9D"/>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f>
              <c:numCache>
                <c:formatCode>###0</c:formatCode>
                <c:ptCount val="1"/>
                <c:pt idx="0">
                  <c:v>9</c:v>
                </c:pt>
              </c:numCache>
            </c:numRef>
          </c:val>
          <c:extLst>
            <c:ext xmlns:c16="http://schemas.microsoft.com/office/drawing/2014/chart" uri="{C3380CC4-5D6E-409C-BE32-E72D297353CC}">
              <c16:uniqueId val="{00000001-6012-4FF6-A796-3A10D94155DF}"/>
            </c:ext>
          </c:extLst>
        </c:ser>
        <c:ser>
          <c:idx val="2"/>
          <c:order val="2"/>
          <c:tx>
            <c:strRef>
              <c:f>Arkusz1!$D$1</c:f>
              <c:strCache>
                <c:ptCount val="1"/>
                <c:pt idx="0">
                  <c:v>od gospodarowania ściekami i odpadami </c:v>
                </c:pt>
              </c:strCache>
            </c:strRef>
          </c:tx>
          <c:spPr>
            <a:solidFill>
              <a:schemeClr val="accent1">
                <a:lumMod val="40000"/>
                <a:lumOff val="60000"/>
              </a:schemeClr>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c:f>
              <c:numCache>
                <c:formatCode>###0</c:formatCode>
                <c:ptCount val="1"/>
                <c:pt idx="0">
                  <c:v>5</c:v>
                </c:pt>
              </c:numCache>
            </c:numRef>
          </c:val>
          <c:extLst>
            <c:ext xmlns:c16="http://schemas.microsoft.com/office/drawing/2014/chart" uri="{C3380CC4-5D6E-409C-BE32-E72D297353CC}">
              <c16:uniqueId val="{00000002-6012-4FF6-A796-3A10D94155DF}"/>
            </c:ext>
          </c:extLst>
        </c:ser>
        <c:ser>
          <c:idx val="3"/>
          <c:order val="3"/>
          <c:tx>
            <c:strRef>
              <c:f>Arkusz1!$E$1</c:f>
              <c:strCache>
                <c:ptCount val="1"/>
                <c:pt idx="0">
                  <c:v>od gospodarki i przemysłu </c:v>
                </c:pt>
              </c:strCache>
            </c:strRef>
          </c:tx>
          <c:spPr>
            <a:solidFill>
              <a:schemeClr val="accent5"/>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c:f>
              <c:numCache>
                <c:formatCode>###0</c:formatCode>
                <c:ptCount val="1"/>
                <c:pt idx="0">
                  <c:v>2</c:v>
                </c:pt>
              </c:numCache>
            </c:numRef>
          </c:val>
          <c:extLst>
            <c:ext xmlns:c16="http://schemas.microsoft.com/office/drawing/2014/chart" uri="{C3380CC4-5D6E-409C-BE32-E72D297353CC}">
              <c16:uniqueId val="{00000003-6012-4FF6-A796-3A10D94155DF}"/>
            </c:ext>
          </c:extLst>
        </c:ser>
        <c:dLbls>
          <c:showLegendKey val="0"/>
          <c:showVal val="0"/>
          <c:showCatName val="0"/>
          <c:showSerName val="0"/>
          <c:showPercent val="0"/>
          <c:showBubbleSize val="0"/>
        </c:dLbls>
        <c:gapWidth val="219"/>
        <c:overlap val="-27"/>
        <c:axId val="671614176"/>
        <c:axId val="671612216"/>
      </c:barChart>
      <c:catAx>
        <c:axId val="671614176"/>
        <c:scaling>
          <c:orientation val="minMax"/>
        </c:scaling>
        <c:delete val="1"/>
        <c:axPos val="b"/>
        <c:numFmt formatCode="General" sourceLinked="1"/>
        <c:majorTickMark val="none"/>
        <c:minorTickMark val="none"/>
        <c:tickLblPos val="nextTo"/>
        <c:crossAx val="671612216"/>
        <c:crosses val="autoZero"/>
        <c:auto val="1"/>
        <c:lblAlgn val="ctr"/>
        <c:lblOffset val="100"/>
        <c:noMultiLvlLbl val="0"/>
      </c:catAx>
      <c:valAx>
        <c:axId val="671612216"/>
        <c:scaling>
          <c:orientation val="minMax"/>
        </c:scaling>
        <c:delete val="1"/>
        <c:axPos val="l"/>
        <c:numFmt formatCode="###0" sourceLinked="1"/>
        <c:majorTickMark val="out"/>
        <c:minorTickMark val="none"/>
        <c:tickLblPos val="nextTo"/>
        <c:crossAx val="6716141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od odpowiedzialności biznesu </c:v>
                </c:pt>
              </c:strCache>
            </c:strRef>
          </c:tx>
          <c:spPr>
            <a:solidFill>
              <a:srgbClr val="CCB58B"/>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Arkusz1!$B$4</c:f>
              <c:numCache>
                <c:formatCode>###0</c:formatCode>
                <c:ptCount val="1"/>
                <c:pt idx="0">
                  <c:v>13</c:v>
                </c:pt>
              </c:numCache>
            </c:numRef>
          </c:val>
          <c:extLst>
            <c:ext xmlns:c16="http://schemas.microsoft.com/office/drawing/2014/chart" uri="{C3380CC4-5D6E-409C-BE32-E72D297353CC}">
              <c16:uniqueId val="{00000000-A174-4BDD-A313-54C833EE30C4}"/>
            </c:ext>
          </c:extLst>
        </c:ser>
        <c:ser>
          <c:idx val="1"/>
          <c:order val="1"/>
          <c:tx>
            <c:strRef>
              <c:f>Arkusz1!$C$1</c:f>
              <c:strCache>
                <c:ptCount val="1"/>
                <c:pt idx="0">
                  <c:v>od emisji zanieczyszczających powietrze (np. z samochodów, fabryk, pieców domowych przemysłu) </c:v>
                </c:pt>
              </c:strCache>
            </c:strRef>
          </c:tx>
          <c:spPr>
            <a:solidFill>
              <a:srgbClr val="C45A9D"/>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Arkusz1!$C$4</c:f>
              <c:numCache>
                <c:formatCode>###0</c:formatCode>
                <c:ptCount val="1"/>
                <c:pt idx="0">
                  <c:v>9</c:v>
                </c:pt>
              </c:numCache>
            </c:numRef>
          </c:val>
          <c:extLst>
            <c:ext xmlns:c16="http://schemas.microsoft.com/office/drawing/2014/chart" uri="{C3380CC4-5D6E-409C-BE32-E72D297353CC}">
              <c16:uniqueId val="{00000001-A174-4BDD-A313-54C833EE30C4}"/>
            </c:ext>
          </c:extLst>
        </c:ser>
        <c:ser>
          <c:idx val="2"/>
          <c:order val="2"/>
          <c:tx>
            <c:strRef>
              <c:f>Arkusz1!$D$1</c:f>
              <c:strCache>
                <c:ptCount val="1"/>
                <c:pt idx="0">
                  <c:v>od gospodarowania ściekami i odpadami </c:v>
                </c:pt>
              </c:strCache>
            </c:strRef>
          </c:tx>
          <c:spPr>
            <a:solidFill>
              <a:schemeClr val="accent1">
                <a:lumMod val="40000"/>
                <a:lumOff val="60000"/>
              </a:schemeClr>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Arkusz1!$D$4</c:f>
              <c:numCache>
                <c:formatCode>###0</c:formatCode>
                <c:ptCount val="1"/>
                <c:pt idx="0">
                  <c:v>11</c:v>
                </c:pt>
              </c:numCache>
            </c:numRef>
          </c:val>
          <c:extLst>
            <c:ext xmlns:c16="http://schemas.microsoft.com/office/drawing/2014/chart" uri="{C3380CC4-5D6E-409C-BE32-E72D297353CC}">
              <c16:uniqueId val="{00000002-A174-4BDD-A313-54C833EE30C4}"/>
            </c:ext>
          </c:extLst>
        </c:ser>
        <c:ser>
          <c:idx val="3"/>
          <c:order val="3"/>
          <c:tx>
            <c:strRef>
              <c:f>Arkusz1!$E$1</c:f>
              <c:strCache>
                <c:ptCount val="1"/>
                <c:pt idx="0">
                  <c:v>od gospodarki i przemysłu </c:v>
                </c:pt>
              </c:strCache>
            </c:strRef>
          </c:tx>
          <c:spPr>
            <a:solidFill>
              <a:schemeClr val="accent5"/>
            </a:solidFill>
            <a:ln>
              <a:noFill/>
            </a:ln>
            <a:effectLst/>
          </c:spPr>
          <c:invertIfNegative val="0"/>
          <c:dPt>
            <c:idx val="0"/>
            <c:invertIfNegative val="0"/>
            <c:bubble3D val="0"/>
            <c:spPr>
              <a:solidFill>
                <a:schemeClr val="accent5"/>
              </a:solidFill>
              <a:ln>
                <a:solidFill>
                  <a:schemeClr val="bg1"/>
                </a:solidFill>
              </a:ln>
              <a:effectLst/>
            </c:spPr>
            <c:extLst>
              <c:ext xmlns:c16="http://schemas.microsoft.com/office/drawing/2014/chart" uri="{C3380CC4-5D6E-409C-BE32-E72D297353CC}">
                <c16:uniqueId val="{00000000-F0EA-4778-A433-57DB64B72EDE}"/>
              </c:ext>
            </c:extLst>
          </c:dPt>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Arkusz1!$E$4</c:f>
              <c:numCache>
                <c:formatCode>###0</c:formatCode>
                <c:ptCount val="1"/>
                <c:pt idx="0">
                  <c:v>1</c:v>
                </c:pt>
              </c:numCache>
            </c:numRef>
          </c:val>
          <c:extLst>
            <c:ext xmlns:c16="http://schemas.microsoft.com/office/drawing/2014/chart" uri="{C3380CC4-5D6E-409C-BE32-E72D297353CC}">
              <c16:uniqueId val="{00000003-A174-4BDD-A313-54C833EE30C4}"/>
            </c:ext>
          </c:extLst>
        </c:ser>
        <c:dLbls>
          <c:showLegendKey val="0"/>
          <c:showVal val="0"/>
          <c:showCatName val="0"/>
          <c:showSerName val="0"/>
          <c:showPercent val="0"/>
          <c:showBubbleSize val="0"/>
        </c:dLbls>
        <c:gapWidth val="219"/>
        <c:overlap val="-27"/>
        <c:axId val="671612608"/>
        <c:axId val="671615744"/>
      </c:barChart>
      <c:catAx>
        <c:axId val="671612608"/>
        <c:scaling>
          <c:orientation val="minMax"/>
        </c:scaling>
        <c:delete val="1"/>
        <c:axPos val="b"/>
        <c:numFmt formatCode="General" sourceLinked="1"/>
        <c:majorTickMark val="none"/>
        <c:minorTickMark val="none"/>
        <c:tickLblPos val="nextTo"/>
        <c:crossAx val="671615744"/>
        <c:crosses val="autoZero"/>
        <c:auto val="1"/>
        <c:lblAlgn val="ctr"/>
        <c:lblOffset val="100"/>
        <c:noMultiLvlLbl val="0"/>
      </c:catAx>
      <c:valAx>
        <c:axId val="671615744"/>
        <c:scaling>
          <c:orientation val="minMax"/>
        </c:scaling>
        <c:delete val="1"/>
        <c:axPos val="l"/>
        <c:numFmt formatCode="###0" sourceLinked="1"/>
        <c:majorTickMark val="out"/>
        <c:minorTickMark val="none"/>
        <c:tickLblPos val="nextTo"/>
        <c:crossAx val="67161260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od odpowiedzialności biznesu </c:v>
                </c:pt>
              </c:strCache>
            </c:strRef>
          </c:tx>
          <c:spPr>
            <a:solidFill>
              <a:srgbClr val="CCB58B"/>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Arkusz1!$B$5</c:f>
              <c:numCache>
                <c:formatCode>###0</c:formatCode>
                <c:ptCount val="1"/>
                <c:pt idx="0">
                  <c:v>4</c:v>
                </c:pt>
              </c:numCache>
            </c:numRef>
          </c:val>
          <c:extLst>
            <c:ext xmlns:c16="http://schemas.microsoft.com/office/drawing/2014/chart" uri="{C3380CC4-5D6E-409C-BE32-E72D297353CC}">
              <c16:uniqueId val="{00000000-CC45-41FF-BB47-9A696ECFF10C}"/>
            </c:ext>
          </c:extLst>
        </c:ser>
        <c:ser>
          <c:idx val="1"/>
          <c:order val="1"/>
          <c:tx>
            <c:strRef>
              <c:f>Arkusz1!$C$1</c:f>
              <c:strCache>
                <c:ptCount val="1"/>
                <c:pt idx="0">
                  <c:v>od emisji zanieczyszczających powietrze (np. z samochodów, fabryk, pieców domowych przemysłu) </c:v>
                </c:pt>
              </c:strCache>
            </c:strRef>
          </c:tx>
          <c:spPr>
            <a:solidFill>
              <a:srgbClr val="C45A9D"/>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Arkusz1!$C$5</c:f>
              <c:numCache>
                <c:formatCode>###0</c:formatCode>
                <c:ptCount val="1"/>
                <c:pt idx="0">
                  <c:v>14</c:v>
                </c:pt>
              </c:numCache>
            </c:numRef>
          </c:val>
          <c:extLst>
            <c:ext xmlns:c16="http://schemas.microsoft.com/office/drawing/2014/chart" uri="{C3380CC4-5D6E-409C-BE32-E72D297353CC}">
              <c16:uniqueId val="{00000001-CC45-41FF-BB47-9A696ECFF10C}"/>
            </c:ext>
          </c:extLst>
        </c:ser>
        <c:ser>
          <c:idx val="2"/>
          <c:order val="2"/>
          <c:tx>
            <c:strRef>
              <c:f>Arkusz1!$D$1</c:f>
              <c:strCache>
                <c:ptCount val="1"/>
                <c:pt idx="0">
                  <c:v>od gospodarowania ściekami i odpadami </c:v>
                </c:pt>
              </c:strCache>
            </c:strRef>
          </c:tx>
          <c:spPr>
            <a:solidFill>
              <a:schemeClr val="accent1">
                <a:lumMod val="40000"/>
                <a:lumOff val="60000"/>
              </a:schemeClr>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Arkusz1!$D$5</c:f>
              <c:numCache>
                <c:formatCode>###0</c:formatCode>
                <c:ptCount val="1"/>
                <c:pt idx="0">
                  <c:v>11</c:v>
                </c:pt>
              </c:numCache>
            </c:numRef>
          </c:val>
          <c:extLst>
            <c:ext xmlns:c16="http://schemas.microsoft.com/office/drawing/2014/chart" uri="{C3380CC4-5D6E-409C-BE32-E72D297353CC}">
              <c16:uniqueId val="{00000002-CC45-41FF-BB47-9A696ECFF10C}"/>
            </c:ext>
          </c:extLst>
        </c:ser>
        <c:ser>
          <c:idx val="3"/>
          <c:order val="3"/>
          <c:tx>
            <c:strRef>
              <c:f>Arkusz1!$E$1</c:f>
              <c:strCache>
                <c:ptCount val="1"/>
                <c:pt idx="0">
                  <c:v>od gospodarki i przemysłu </c:v>
                </c:pt>
              </c:strCache>
            </c:strRef>
          </c:tx>
          <c:spPr>
            <a:solidFill>
              <a:schemeClr val="accent5"/>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Arkusz1!$E$5</c:f>
              <c:numCache>
                <c:formatCode>###0</c:formatCode>
                <c:ptCount val="1"/>
                <c:pt idx="0">
                  <c:v>5</c:v>
                </c:pt>
              </c:numCache>
            </c:numRef>
          </c:val>
          <c:extLst>
            <c:ext xmlns:c16="http://schemas.microsoft.com/office/drawing/2014/chart" uri="{C3380CC4-5D6E-409C-BE32-E72D297353CC}">
              <c16:uniqueId val="{00000003-CC45-41FF-BB47-9A696ECFF10C}"/>
            </c:ext>
          </c:extLst>
        </c:ser>
        <c:dLbls>
          <c:showLegendKey val="0"/>
          <c:showVal val="0"/>
          <c:showCatName val="0"/>
          <c:showSerName val="0"/>
          <c:showPercent val="0"/>
          <c:showBubbleSize val="0"/>
        </c:dLbls>
        <c:gapWidth val="219"/>
        <c:overlap val="-27"/>
        <c:axId val="671613000"/>
        <c:axId val="671620056"/>
      </c:barChart>
      <c:catAx>
        <c:axId val="671613000"/>
        <c:scaling>
          <c:orientation val="minMax"/>
        </c:scaling>
        <c:delete val="1"/>
        <c:axPos val="b"/>
        <c:numFmt formatCode="General" sourceLinked="1"/>
        <c:majorTickMark val="none"/>
        <c:minorTickMark val="none"/>
        <c:tickLblPos val="nextTo"/>
        <c:crossAx val="671620056"/>
        <c:crosses val="autoZero"/>
        <c:auto val="1"/>
        <c:lblAlgn val="ctr"/>
        <c:lblOffset val="100"/>
        <c:noMultiLvlLbl val="0"/>
      </c:catAx>
      <c:valAx>
        <c:axId val="671620056"/>
        <c:scaling>
          <c:orientation val="minMax"/>
        </c:scaling>
        <c:delete val="1"/>
        <c:axPos val="l"/>
        <c:numFmt formatCode="###0" sourceLinked="1"/>
        <c:majorTickMark val="out"/>
        <c:minorTickMark val="none"/>
        <c:tickLblPos val="nextTo"/>
        <c:crossAx val="67161300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od odpowiedzialności biznesu </c:v>
                </c:pt>
              </c:strCache>
            </c:strRef>
          </c:tx>
          <c:spPr>
            <a:solidFill>
              <a:srgbClr val="CCB58B"/>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Arkusz1!$B$7</c:f>
              <c:numCache>
                <c:formatCode>###0</c:formatCode>
                <c:ptCount val="1"/>
                <c:pt idx="0">
                  <c:v>8</c:v>
                </c:pt>
              </c:numCache>
            </c:numRef>
          </c:val>
          <c:extLst>
            <c:ext xmlns:c16="http://schemas.microsoft.com/office/drawing/2014/chart" uri="{C3380CC4-5D6E-409C-BE32-E72D297353CC}">
              <c16:uniqueId val="{00000000-B9D4-499E-A542-14CAD4CAB7BE}"/>
            </c:ext>
          </c:extLst>
        </c:ser>
        <c:ser>
          <c:idx val="1"/>
          <c:order val="1"/>
          <c:tx>
            <c:strRef>
              <c:f>Arkusz1!$C$1</c:f>
              <c:strCache>
                <c:ptCount val="1"/>
                <c:pt idx="0">
                  <c:v>od emisji zanieczyszczających powietrze (np. z samochodów, fabryk, pieców domowych przemysłu) </c:v>
                </c:pt>
              </c:strCache>
            </c:strRef>
          </c:tx>
          <c:spPr>
            <a:solidFill>
              <a:srgbClr val="C45A9D"/>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Arkusz1!$C$7</c:f>
              <c:numCache>
                <c:formatCode>###0</c:formatCode>
                <c:ptCount val="1"/>
                <c:pt idx="0">
                  <c:v>7</c:v>
                </c:pt>
              </c:numCache>
            </c:numRef>
          </c:val>
          <c:extLst>
            <c:ext xmlns:c16="http://schemas.microsoft.com/office/drawing/2014/chart" uri="{C3380CC4-5D6E-409C-BE32-E72D297353CC}">
              <c16:uniqueId val="{00000001-B9D4-499E-A542-14CAD4CAB7BE}"/>
            </c:ext>
          </c:extLst>
        </c:ser>
        <c:ser>
          <c:idx val="2"/>
          <c:order val="2"/>
          <c:tx>
            <c:strRef>
              <c:f>Arkusz1!$D$1</c:f>
              <c:strCache>
                <c:ptCount val="1"/>
                <c:pt idx="0">
                  <c:v>od gospodarowania ściekami i odpadami </c:v>
                </c:pt>
              </c:strCache>
            </c:strRef>
          </c:tx>
          <c:spPr>
            <a:solidFill>
              <a:schemeClr val="accent1">
                <a:lumMod val="40000"/>
                <a:lumOff val="60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Arkusz1!$D$7</c:f>
              <c:numCache>
                <c:formatCode>###0</c:formatCode>
                <c:ptCount val="1"/>
                <c:pt idx="0">
                  <c:v>4</c:v>
                </c:pt>
              </c:numCache>
            </c:numRef>
          </c:val>
          <c:extLst>
            <c:ext xmlns:c16="http://schemas.microsoft.com/office/drawing/2014/chart" uri="{C3380CC4-5D6E-409C-BE32-E72D297353CC}">
              <c16:uniqueId val="{00000002-B9D4-499E-A542-14CAD4CAB7BE}"/>
            </c:ext>
          </c:extLst>
        </c:ser>
        <c:ser>
          <c:idx val="3"/>
          <c:order val="3"/>
          <c:tx>
            <c:strRef>
              <c:f>Arkusz1!$E$1</c:f>
              <c:strCache>
                <c:ptCount val="1"/>
                <c:pt idx="0">
                  <c:v>od gospodarki i przemysłu </c:v>
                </c:pt>
              </c:strCache>
            </c:strRef>
          </c:tx>
          <c:spPr>
            <a:solidFill>
              <a:schemeClr val="tx2"/>
            </a:solidFill>
            <a:ln>
              <a:solidFill>
                <a:schemeClr val="bg1"/>
              </a:solidFill>
            </a:ln>
            <a:effectLst/>
          </c:spPr>
          <c:invertIfNegative val="0"/>
          <c:dPt>
            <c:idx val="0"/>
            <c:invertIfNegative val="0"/>
            <c:bubble3D val="0"/>
            <c:spPr>
              <a:solidFill>
                <a:schemeClr val="accent5"/>
              </a:solidFill>
              <a:ln>
                <a:solidFill>
                  <a:schemeClr val="bg1"/>
                </a:solidFill>
              </a:ln>
              <a:effectLst/>
            </c:spPr>
            <c:extLst>
              <c:ext xmlns:c16="http://schemas.microsoft.com/office/drawing/2014/chart" uri="{C3380CC4-5D6E-409C-BE32-E72D297353CC}">
                <c16:uniqueId val="{00000000-3A2E-4DD5-9702-94B708EB7CD8}"/>
              </c:ext>
            </c:extLst>
          </c:dPt>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Arkusz1!$E$7</c:f>
              <c:numCache>
                <c:formatCode>###0</c:formatCode>
                <c:ptCount val="1"/>
                <c:pt idx="0">
                  <c:v>9</c:v>
                </c:pt>
              </c:numCache>
            </c:numRef>
          </c:val>
          <c:extLst>
            <c:ext xmlns:c16="http://schemas.microsoft.com/office/drawing/2014/chart" uri="{C3380CC4-5D6E-409C-BE32-E72D297353CC}">
              <c16:uniqueId val="{00000003-B9D4-499E-A542-14CAD4CAB7BE}"/>
            </c:ext>
          </c:extLst>
        </c:ser>
        <c:dLbls>
          <c:showLegendKey val="0"/>
          <c:showVal val="0"/>
          <c:showCatName val="0"/>
          <c:showSerName val="0"/>
          <c:showPercent val="0"/>
          <c:showBubbleSize val="0"/>
        </c:dLbls>
        <c:gapWidth val="219"/>
        <c:overlap val="-27"/>
        <c:axId val="671610256"/>
        <c:axId val="671614960"/>
      </c:barChart>
      <c:catAx>
        <c:axId val="671610256"/>
        <c:scaling>
          <c:orientation val="minMax"/>
        </c:scaling>
        <c:delete val="1"/>
        <c:axPos val="b"/>
        <c:numFmt formatCode="General" sourceLinked="1"/>
        <c:majorTickMark val="none"/>
        <c:minorTickMark val="none"/>
        <c:tickLblPos val="nextTo"/>
        <c:crossAx val="671614960"/>
        <c:crosses val="autoZero"/>
        <c:auto val="1"/>
        <c:lblAlgn val="ctr"/>
        <c:lblOffset val="100"/>
        <c:noMultiLvlLbl val="0"/>
      </c:catAx>
      <c:valAx>
        <c:axId val="671614960"/>
        <c:scaling>
          <c:orientation val="minMax"/>
        </c:scaling>
        <c:delete val="1"/>
        <c:axPos val="l"/>
        <c:numFmt formatCode="###0" sourceLinked="1"/>
        <c:majorTickMark val="out"/>
        <c:minorTickMark val="none"/>
        <c:tickLblPos val="nextTo"/>
        <c:crossAx val="6716102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od odpowiedzialności biznesu </c:v>
                </c:pt>
              </c:strCache>
            </c:strRef>
          </c:tx>
          <c:spPr>
            <a:solidFill>
              <a:srgbClr val="CCB58B"/>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Arkusz1!$B$6</c:f>
              <c:numCache>
                <c:formatCode>###0</c:formatCode>
                <c:ptCount val="1"/>
                <c:pt idx="0">
                  <c:v>7</c:v>
                </c:pt>
              </c:numCache>
            </c:numRef>
          </c:val>
          <c:extLst>
            <c:ext xmlns:c16="http://schemas.microsoft.com/office/drawing/2014/chart" uri="{C3380CC4-5D6E-409C-BE32-E72D297353CC}">
              <c16:uniqueId val="{00000000-BF1F-47C9-9120-6C476FAF09D5}"/>
            </c:ext>
          </c:extLst>
        </c:ser>
        <c:ser>
          <c:idx val="1"/>
          <c:order val="1"/>
          <c:tx>
            <c:strRef>
              <c:f>Arkusz1!$C$1</c:f>
              <c:strCache>
                <c:ptCount val="1"/>
                <c:pt idx="0">
                  <c:v>od emisji zanieczyszczających powietrze (np. z samochodów, fabryk, pieców domowych przemysłu) </c:v>
                </c:pt>
              </c:strCache>
            </c:strRef>
          </c:tx>
          <c:spPr>
            <a:solidFill>
              <a:srgbClr val="C45A9D"/>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Arkusz1!$C$6</c:f>
              <c:numCache>
                <c:formatCode>###0</c:formatCode>
                <c:ptCount val="1"/>
                <c:pt idx="0">
                  <c:v>4</c:v>
                </c:pt>
              </c:numCache>
            </c:numRef>
          </c:val>
          <c:extLst>
            <c:ext xmlns:c16="http://schemas.microsoft.com/office/drawing/2014/chart" uri="{C3380CC4-5D6E-409C-BE32-E72D297353CC}">
              <c16:uniqueId val="{00000001-BF1F-47C9-9120-6C476FAF09D5}"/>
            </c:ext>
          </c:extLst>
        </c:ser>
        <c:ser>
          <c:idx val="2"/>
          <c:order val="2"/>
          <c:tx>
            <c:strRef>
              <c:f>Arkusz1!$D$1</c:f>
              <c:strCache>
                <c:ptCount val="1"/>
                <c:pt idx="0">
                  <c:v>od gospodarowania ściekami i odpadami </c:v>
                </c:pt>
              </c:strCache>
            </c:strRef>
          </c:tx>
          <c:spPr>
            <a:solidFill>
              <a:schemeClr val="accent1">
                <a:lumMod val="40000"/>
                <a:lumOff val="60000"/>
              </a:schemeClr>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Arkusz1!$D$6</c:f>
              <c:numCache>
                <c:formatCode>###0</c:formatCode>
                <c:ptCount val="1"/>
                <c:pt idx="0">
                  <c:v>7</c:v>
                </c:pt>
              </c:numCache>
            </c:numRef>
          </c:val>
          <c:extLst>
            <c:ext xmlns:c16="http://schemas.microsoft.com/office/drawing/2014/chart" uri="{C3380CC4-5D6E-409C-BE32-E72D297353CC}">
              <c16:uniqueId val="{00000002-BF1F-47C9-9120-6C476FAF09D5}"/>
            </c:ext>
          </c:extLst>
        </c:ser>
        <c:ser>
          <c:idx val="3"/>
          <c:order val="3"/>
          <c:tx>
            <c:strRef>
              <c:f>Arkusz1!$E$1</c:f>
              <c:strCache>
                <c:ptCount val="1"/>
                <c:pt idx="0">
                  <c:v>od gospodarki i przemysłu </c:v>
                </c:pt>
              </c:strCache>
            </c:strRef>
          </c:tx>
          <c:spPr>
            <a:solidFill>
              <a:schemeClr val="accent5"/>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Arkusz1!$E$6</c:f>
              <c:numCache>
                <c:formatCode>###0</c:formatCode>
                <c:ptCount val="1"/>
                <c:pt idx="0">
                  <c:v>3</c:v>
                </c:pt>
              </c:numCache>
            </c:numRef>
          </c:val>
          <c:extLst>
            <c:ext xmlns:c16="http://schemas.microsoft.com/office/drawing/2014/chart" uri="{C3380CC4-5D6E-409C-BE32-E72D297353CC}">
              <c16:uniqueId val="{00000003-BF1F-47C9-9120-6C476FAF09D5}"/>
            </c:ext>
          </c:extLst>
        </c:ser>
        <c:dLbls>
          <c:showLegendKey val="0"/>
          <c:showVal val="0"/>
          <c:showCatName val="0"/>
          <c:showSerName val="0"/>
          <c:showPercent val="0"/>
          <c:showBubbleSize val="0"/>
        </c:dLbls>
        <c:gapWidth val="219"/>
        <c:overlap val="-27"/>
        <c:axId val="671620448"/>
        <c:axId val="671620840"/>
      </c:barChart>
      <c:catAx>
        <c:axId val="671620448"/>
        <c:scaling>
          <c:orientation val="minMax"/>
        </c:scaling>
        <c:delete val="1"/>
        <c:axPos val="b"/>
        <c:numFmt formatCode="General" sourceLinked="1"/>
        <c:majorTickMark val="none"/>
        <c:minorTickMark val="none"/>
        <c:tickLblPos val="nextTo"/>
        <c:crossAx val="671620840"/>
        <c:crosses val="autoZero"/>
        <c:auto val="1"/>
        <c:lblAlgn val="ctr"/>
        <c:lblOffset val="100"/>
        <c:noMultiLvlLbl val="0"/>
      </c:catAx>
      <c:valAx>
        <c:axId val="671620840"/>
        <c:scaling>
          <c:orientation val="minMax"/>
        </c:scaling>
        <c:delete val="1"/>
        <c:axPos val="l"/>
        <c:numFmt formatCode="###0" sourceLinked="1"/>
        <c:majorTickMark val="out"/>
        <c:minorTickMark val="none"/>
        <c:tickLblPos val="nextTo"/>
        <c:crossAx val="6716204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42BEBD">
                <a:lumMod val="75000"/>
              </a:srgbClr>
            </a:solidFill>
            <a:ln w="3175">
              <a:noFill/>
            </a:ln>
            <a:effectLst/>
          </c:spPr>
          <c:invertIfNegative val="0"/>
          <c:dPt>
            <c:idx val="0"/>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1-909F-48A8-94FB-D91BD188D151}"/>
              </c:ext>
            </c:extLst>
          </c:dPt>
          <c:dPt>
            <c:idx val="1"/>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3-909F-48A8-94FB-D91BD188D151}"/>
              </c:ext>
            </c:extLst>
          </c:dPt>
          <c:dPt>
            <c:idx val="2"/>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5-909F-48A8-94FB-D91BD188D151}"/>
              </c:ext>
            </c:extLst>
          </c:dPt>
          <c:dPt>
            <c:idx val="3"/>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7-909F-48A8-94FB-D91BD188D151}"/>
              </c:ext>
            </c:extLst>
          </c:dPt>
          <c:dPt>
            <c:idx val="4"/>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9-909F-48A8-94FB-D91BD188D151}"/>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Arkusz1!$B$4:$B$9</c:f>
              <c:numCache>
                <c:formatCode>0</c:formatCode>
                <c:ptCount val="6"/>
                <c:pt idx="0">
                  <c:v>71.604829638611477</c:v>
                </c:pt>
                <c:pt idx="1">
                  <c:v>65.283090226355526</c:v>
                </c:pt>
                <c:pt idx="2">
                  <c:v>27.371399477799962</c:v>
                </c:pt>
                <c:pt idx="3">
                  <c:v>26.955703437201215</c:v>
                </c:pt>
                <c:pt idx="4">
                  <c:v>13.381587473918952</c:v>
                </c:pt>
                <c:pt idx="5">
                  <c:v>11.644872290992828</c:v>
                </c:pt>
              </c:numCache>
            </c:numRef>
          </c:val>
          <c:extLst>
            <c:ext xmlns:c16="http://schemas.microsoft.com/office/drawing/2014/chart" uri="{C3380CC4-5D6E-409C-BE32-E72D297353CC}">
              <c16:uniqueId val="{0000000A-909F-48A8-94FB-D91BD188D151}"/>
            </c:ext>
          </c:extLst>
        </c:ser>
        <c:ser>
          <c:idx val="1"/>
          <c:order val="1"/>
          <c:spPr>
            <a:solidFill>
              <a:srgbClr val="48AA48">
                <a:lumMod val="40000"/>
                <a:lumOff val="6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Arkusz1!$C$4:$C$9</c:f>
              <c:numCache>
                <c:formatCode>0</c:formatCode>
                <c:ptCount val="6"/>
                <c:pt idx="0">
                  <c:v>89.912575462678461</c:v>
                </c:pt>
                <c:pt idx="1">
                  <c:v>29.091506631339254</c:v>
                </c:pt>
                <c:pt idx="2">
                  <c:v>22.966305210940327</c:v>
                </c:pt>
                <c:pt idx="3">
                  <c:v>37.786429729397611</c:v>
                </c:pt>
                <c:pt idx="5">
                  <c:v>10.018789192251072</c:v>
                </c:pt>
              </c:numCache>
            </c:numRef>
          </c:val>
          <c:extLst>
            <c:ext xmlns:c16="http://schemas.microsoft.com/office/drawing/2014/chart" uri="{C3380CC4-5D6E-409C-BE32-E72D297353CC}">
              <c16:uniqueId val="{0000000B-909F-48A8-94FB-D91BD188D151}"/>
            </c:ext>
          </c:extLst>
        </c:ser>
        <c:ser>
          <c:idx val="2"/>
          <c:order val="2"/>
          <c:spPr>
            <a:solidFill>
              <a:sysClr val="window" lastClr="FFFFFF">
                <a:lumMod val="95000"/>
              </a:sys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Arkusz1!$D$4:$D$9</c:f>
              <c:numCache>
                <c:formatCode>0</c:formatCode>
                <c:ptCount val="6"/>
                <c:pt idx="0">
                  <c:v>89.60173541586235</c:v>
                </c:pt>
                <c:pt idx="1">
                  <c:v>52.650541978148759</c:v>
                </c:pt>
                <c:pt idx="2">
                  <c:v>14.127399291125572</c:v>
                </c:pt>
                <c:pt idx="3">
                  <c:v>22.532026865246177</c:v>
                </c:pt>
                <c:pt idx="4">
                  <c:v>7.4726173177203066</c:v>
                </c:pt>
                <c:pt idx="5">
                  <c:v>15.506493139129443</c:v>
                </c:pt>
              </c:numCache>
            </c:numRef>
          </c:val>
          <c:extLst>
            <c:ext xmlns:c16="http://schemas.microsoft.com/office/drawing/2014/chart" uri="{C3380CC4-5D6E-409C-BE32-E72D297353CC}">
              <c16:uniqueId val="{0000000C-909F-48A8-94FB-D91BD188D151}"/>
            </c:ext>
          </c:extLst>
        </c:ser>
        <c:ser>
          <c:idx val="3"/>
          <c:order val="3"/>
          <c:spPr>
            <a:solidFill>
              <a:srgbClr val="A0CC1E">
                <a:lumMod val="40000"/>
                <a:lumOff val="6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Arkusz1!$E$4:$E$9</c:f>
              <c:numCache>
                <c:formatCode>0</c:formatCode>
                <c:ptCount val="6"/>
                <c:pt idx="0">
                  <c:v>83.143265236220699</c:v>
                </c:pt>
                <c:pt idx="1">
                  <c:v>68.062423799584877</c:v>
                </c:pt>
                <c:pt idx="2">
                  <c:v>20.302300409320747</c:v>
                </c:pt>
                <c:pt idx="3">
                  <c:v>26.869679615538406</c:v>
                </c:pt>
                <c:pt idx="4">
                  <c:v>11.999437024683726</c:v>
                </c:pt>
                <c:pt idx="5">
                  <c:v>9.3000410328738248</c:v>
                </c:pt>
              </c:numCache>
            </c:numRef>
          </c:val>
          <c:extLst>
            <c:ext xmlns:c16="http://schemas.microsoft.com/office/drawing/2014/chart" uri="{C3380CC4-5D6E-409C-BE32-E72D297353CC}">
              <c16:uniqueId val="{0000000D-909F-48A8-94FB-D91BD188D151}"/>
            </c:ext>
          </c:extLst>
        </c:ser>
        <c:ser>
          <c:idx val="4"/>
          <c:order val="4"/>
          <c:spPr>
            <a:solidFill>
              <a:srgbClr val="A0CC1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Arkusz1!$F$4:$F$9</c:f>
              <c:numCache>
                <c:formatCode>0</c:formatCode>
                <c:ptCount val="6"/>
                <c:pt idx="0">
                  <c:v>72.617207531824192</c:v>
                </c:pt>
                <c:pt idx="1">
                  <c:v>67.790141931217207</c:v>
                </c:pt>
                <c:pt idx="2">
                  <c:v>29.166421419846987</c:v>
                </c:pt>
                <c:pt idx="3">
                  <c:v>27.547782207490457</c:v>
                </c:pt>
                <c:pt idx="4">
                  <c:v>13.054226218951943</c:v>
                </c:pt>
                <c:pt idx="5">
                  <c:v>9.9037254315452152</c:v>
                </c:pt>
              </c:numCache>
            </c:numRef>
          </c:val>
          <c:extLst>
            <c:ext xmlns:c16="http://schemas.microsoft.com/office/drawing/2014/chart" uri="{C3380CC4-5D6E-409C-BE32-E72D297353CC}">
              <c16:uniqueId val="{0000000E-909F-48A8-94FB-D91BD188D151}"/>
            </c:ext>
          </c:extLst>
        </c:ser>
        <c:ser>
          <c:idx val="5"/>
          <c:order val="5"/>
          <c:spPr>
            <a:solidFill>
              <a:srgbClr val="48AA48">
                <a:lumMod val="75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Arkusz1!$G$4:$G$9</c:f>
              <c:numCache>
                <c:formatCode>0</c:formatCode>
                <c:ptCount val="6"/>
                <c:pt idx="0">
                  <c:v>46.142153747036687</c:v>
                </c:pt>
                <c:pt idx="1">
                  <c:v>80.160291911803</c:v>
                </c:pt>
                <c:pt idx="2">
                  <c:v>40.78843532318723</c:v>
                </c:pt>
                <c:pt idx="3">
                  <c:v>26.581865911885373</c:v>
                </c:pt>
                <c:pt idx="4">
                  <c:v>22.2172926618608</c:v>
                </c:pt>
                <c:pt idx="5">
                  <c:v>12.291564190837976</c:v>
                </c:pt>
              </c:numCache>
            </c:numRef>
          </c:val>
          <c:extLst>
            <c:ext xmlns:c16="http://schemas.microsoft.com/office/drawing/2014/chart" uri="{C3380CC4-5D6E-409C-BE32-E72D297353CC}">
              <c16:uniqueId val="{0000000B-A551-4EF1-AC5A-F459C95B5190}"/>
            </c:ext>
          </c:extLst>
        </c:ser>
        <c:dLbls>
          <c:showLegendKey val="0"/>
          <c:showVal val="1"/>
          <c:showCatName val="0"/>
          <c:showSerName val="0"/>
          <c:showPercent val="0"/>
          <c:showBubbleSize val="0"/>
        </c:dLbls>
        <c:gapWidth val="196"/>
        <c:overlap val="-10"/>
        <c:axId val="803112480"/>
        <c:axId val="803115224"/>
      </c:barChart>
      <c:catAx>
        <c:axId val="803112480"/>
        <c:scaling>
          <c:orientation val="minMax"/>
        </c:scaling>
        <c:delete val="1"/>
        <c:axPos val="b"/>
        <c:numFmt formatCode="General" sourceLinked="1"/>
        <c:majorTickMark val="out"/>
        <c:minorTickMark val="none"/>
        <c:tickLblPos val="nextTo"/>
        <c:crossAx val="803115224"/>
        <c:crosses val="autoZero"/>
        <c:auto val="1"/>
        <c:lblAlgn val="ctr"/>
        <c:lblOffset val="100"/>
        <c:noMultiLvlLbl val="0"/>
      </c:catAx>
      <c:valAx>
        <c:axId val="803115224"/>
        <c:scaling>
          <c:orientation val="minMax"/>
          <c:min val="0"/>
        </c:scaling>
        <c:delete val="1"/>
        <c:axPos val="l"/>
        <c:numFmt formatCode="0" sourceLinked="1"/>
        <c:majorTickMark val="out"/>
        <c:minorTickMark val="none"/>
        <c:tickLblPos val="nextTo"/>
        <c:crossAx val="80311248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863903726540238"/>
          <c:y val="8.8027766187270297E-3"/>
          <c:w val="0.28190909480560383"/>
          <c:h val="0.56638878569523843"/>
        </c:manualLayout>
      </c:layout>
      <c:doughnutChart>
        <c:varyColors val="1"/>
        <c:ser>
          <c:idx val="0"/>
          <c:order val="0"/>
          <c:tx>
            <c:strRef>
              <c:f>Arkusz1!$B$1</c:f>
              <c:strCache>
                <c:ptCount val="1"/>
                <c:pt idx="0">
                  <c:v>Płeć</c:v>
                </c:pt>
              </c:strCache>
            </c:strRef>
          </c:tx>
          <c:spPr>
            <a:ln w="6350">
              <a:solidFill>
                <a:schemeClr val="bg1"/>
              </a:solidFill>
            </a:ln>
          </c:spPr>
          <c:dPt>
            <c:idx val="0"/>
            <c:bubble3D val="0"/>
            <c:spPr>
              <a:solidFill>
                <a:schemeClr val="accent5"/>
              </a:solidFill>
              <a:ln w="6350">
                <a:solidFill>
                  <a:schemeClr val="bg1"/>
                </a:solidFill>
              </a:ln>
              <a:effectLst/>
            </c:spPr>
            <c:extLst>
              <c:ext xmlns:c16="http://schemas.microsoft.com/office/drawing/2014/chart" uri="{C3380CC4-5D6E-409C-BE32-E72D297353CC}">
                <c16:uniqueId val="{00000001-C006-43B4-B780-A63C9D0A91EA}"/>
              </c:ext>
            </c:extLst>
          </c:dPt>
          <c:dPt>
            <c:idx val="1"/>
            <c:bubble3D val="0"/>
            <c:spPr>
              <a:solidFill>
                <a:schemeClr val="accent4"/>
              </a:solidFill>
              <a:ln w="6350">
                <a:solidFill>
                  <a:schemeClr val="bg1"/>
                </a:solidFill>
              </a:ln>
              <a:effectLst/>
            </c:spPr>
            <c:extLst>
              <c:ext xmlns:c16="http://schemas.microsoft.com/office/drawing/2014/chart" uri="{C3380CC4-5D6E-409C-BE32-E72D297353CC}">
                <c16:uniqueId val="{00000003-C006-43B4-B780-A63C9D0A91EA}"/>
              </c:ext>
            </c:extLst>
          </c:dPt>
          <c:dLbls>
            <c:dLbl>
              <c:idx val="1"/>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3-C006-43B4-B780-A63C9D0A91EA}"/>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Arkusz1!$A$2:$A$3</c:f>
              <c:strCache>
                <c:ptCount val="2"/>
                <c:pt idx="0">
                  <c:v>kobieta</c:v>
                </c:pt>
                <c:pt idx="1">
                  <c:v>mężczyzna</c:v>
                </c:pt>
              </c:strCache>
            </c:strRef>
          </c:cat>
          <c:val>
            <c:numRef>
              <c:f>Arkusz1!$B$2:$B$3</c:f>
              <c:numCache>
                <c:formatCode>###0%</c:formatCode>
                <c:ptCount val="2"/>
                <c:pt idx="0">
                  <c:v>0.45024630541871924</c:v>
                </c:pt>
                <c:pt idx="1">
                  <c:v>0.54975369458128076</c:v>
                </c:pt>
              </c:numCache>
            </c:numRef>
          </c:val>
          <c:extLst>
            <c:ext xmlns:c16="http://schemas.microsoft.com/office/drawing/2014/chart" uri="{C3380CC4-5D6E-409C-BE32-E72D297353CC}">
              <c16:uniqueId val="{00000004-C006-43B4-B780-A63C9D0A91EA}"/>
            </c:ext>
          </c:extLst>
        </c:ser>
        <c:dLbls>
          <c:showLegendKey val="0"/>
          <c:showVal val="1"/>
          <c:showCatName val="0"/>
          <c:showSerName val="0"/>
          <c:showPercent val="0"/>
          <c:showBubbleSize val="0"/>
          <c:showLeaderLines val="1"/>
        </c:dLbls>
        <c:firstSliceAng val="0"/>
        <c:holeSize val="55"/>
      </c:doughnutChart>
      <c:spPr>
        <a:noFill/>
        <a:ln>
          <a:noFill/>
        </a:ln>
        <a:effectLst/>
      </c:spPr>
    </c:plotArea>
    <c:legend>
      <c:legendPos val="l"/>
      <c:layout>
        <c:manualLayout>
          <c:xMode val="edge"/>
          <c:yMode val="edge"/>
          <c:x val="0.34944910366367649"/>
          <c:y val="0.80511376423951053"/>
          <c:w val="0.19460676307016081"/>
          <c:h val="0.18960248973806748"/>
        </c:manualLayout>
      </c:layout>
      <c:overlay val="0"/>
      <c:txPr>
        <a:bodyPr/>
        <a:lstStyle/>
        <a:p>
          <a:pPr>
            <a:defRPr sz="1000"/>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4953969204535074"/>
          <c:w val="0.94517441554847614"/>
          <c:h val="0.12490512457017058"/>
        </c:manualLayout>
      </c:layout>
      <c:barChart>
        <c:barDir val="col"/>
        <c:grouping val="clustered"/>
        <c:varyColors val="0"/>
        <c:ser>
          <c:idx val="0"/>
          <c:order val="0"/>
          <c:spPr>
            <a:solidFill>
              <a:srgbClr val="42BEBD">
                <a:lumMod val="75000"/>
              </a:srgbClr>
            </a:solidFill>
            <a:ln w="3175">
              <a:noFill/>
            </a:ln>
            <a:effectLst/>
          </c:spPr>
          <c:invertIfNegative val="0"/>
          <c:dPt>
            <c:idx val="0"/>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1-D716-4318-A477-9A8E7E4B665E}"/>
              </c:ext>
            </c:extLst>
          </c:dPt>
          <c:dPt>
            <c:idx val="1"/>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3-D716-4318-A477-9A8E7E4B665E}"/>
              </c:ext>
            </c:extLst>
          </c:dPt>
          <c:dPt>
            <c:idx val="2"/>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5-D716-4318-A477-9A8E7E4B665E}"/>
              </c:ext>
            </c:extLst>
          </c:dPt>
          <c:dPt>
            <c:idx val="3"/>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7-D716-4318-A477-9A8E7E4B665E}"/>
              </c:ext>
            </c:extLst>
          </c:dPt>
          <c:dPt>
            <c:idx val="4"/>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9-D716-4318-A477-9A8E7E4B665E}"/>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Arkusz1!$B$10:$B$16</c:f>
              <c:numCache>
                <c:formatCode>0</c:formatCode>
                <c:ptCount val="7"/>
                <c:pt idx="0">
                  <c:v>3.0274904684860493</c:v>
                </c:pt>
                <c:pt idx="1">
                  <c:v>2.6898245798000526</c:v>
                </c:pt>
                <c:pt idx="2">
                  <c:v>2.4803881148235787</c:v>
                </c:pt>
                <c:pt idx="3">
                  <c:v>1.8441513169538011</c:v>
                </c:pt>
                <c:pt idx="4">
                  <c:v>1.763438069828845</c:v>
                </c:pt>
                <c:pt idx="5">
                  <c:v>1.6977242422793939</c:v>
                </c:pt>
                <c:pt idx="6">
                  <c:v>1.4686078145815946</c:v>
                </c:pt>
              </c:numCache>
            </c:numRef>
          </c:val>
          <c:extLst>
            <c:ext xmlns:c16="http://schemas.microsoft.com/office/drawing/2014/chart" uri="{C3380CC4-5D6E-409C-BE32-E72D297353CC}">
              <c16:uniqueId val="{0000000A-D716-4318-A477-9A8E7E4B665E}"/>
            </c:ext>
          </c:extLst>
        </c:ser>
        <c:ser>
          <c:idx val="1"/>
          <c:order val="1"/>
          <c:spPr>
            <a:solidFill>
              <a:srgbClr val="B4DFB4"/>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Arkusz1!$C$10:$C$15</c:f>
              <c:numCache>
                <c:formatCode>0</c:formatCode>
                <c:ptCount val="6"/>
                <c:pt idx="0">
                  <c:v>2.2264315650500808</c:v>
                </c:pt>
                <c:pt idx="1">
                  <c:v>2.7977315567208785</c:v>
                </c:pt>
                <c:pt idx="4">
                  <c:v>10.664632859549616</c:v>
                </c:pt>
                <c:pt idx="5">
                  <c:v>2.6114981307189731</c:v>
                </c:pt>
              </c:numCache>
            </c:numRef>
          </c:val>
          <c:extLst>
            <c:ext xmlns:c16="http://schemas.microsoft.com/office/drawing/2014/chart" uri="{C3380CC4-5D6E-409C-BE32-E72D297353CC}">
              <c16:uniqueId val="{0000000B-D716-4318-A477-9A8E7E4B665E}"/>
            </c:ext>
          </c:extLst>
        </c:ser>
        <c:ser>
          <c:idx val="2"/>
          <c:order val="2"/>
          <c:spPr>
            <a:solidFill>
              <a:srgbClr val="F2F2F2"/>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Arkusz1!$D$10:$D$16</c:f>
              <c:numCache>
                <c:formatCode>0</c:formatCode>
                <c:ptCount val="7"/>
                <c:pt idx="0">
                  <c:v>1.9537820389808305</c:v>
                </c:pt>
                <c:pt idx="1">
                  <c:v>3.1778348278069308</c:v>
                </c:pt>
                <c:pt idx="2">
                  <c:v>4.3771120274826831</c:v>
                </c:pt>
                <c:pt idx="3">
                  <c:v>2.3132355923717145</c:v>
                </c:pt>
                <c:pt idx="4" formatCode="0.0">
                  <c:v>0.44790272741133763</c:v>
                </c:pt>
                <c:pt idx="5" formatCode="0.0">
                  <c:v>0.2315635847894168</c:v>
                </c:pt>
                <c:pt idx="6">
                  <c:v>2.7895184332906156</c:v>
                </c:pt>
              </c:numCache>
            </c:numRef>
          </c:val>
          <c:extLst>
            <c:ext xmlns:c16="http://schemas.microsoft.com/office/drawing/2014/chart" uri="{C3380CC4-5D6E-409C-BE32-E72D297353CC}">
              <c16:uniqueId val="{0000000C-D716-4318-A477-9A8E7E4B665E}"/>
            </c:ext>
          </c:extLst>
        </c:ser>
        <c:ser>
          <c:idx val="3"/>
          <c:order val="3"/>
          <c:spPr>
            <a:solidFill>
              <a:srgbClr val="DCF19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Arkusz1!$E$10:$E$16</c:f>
              <c:numCache>
                <c:formatCode>0</c:formatCode>
                <c:ptCount val="7"/>
                <c:pt idx="0">
                  <c:v>3.0808352663646268</c:v>
                </c:pt>
                <c:pt idx="1">
                  <c:v>1.5812172362182852</c:v>
                </c:pt>
                <c:pt idx="2">
                  <c:v>1.547364600295517</c:v>
                </c:pt>
                <c:pt idx="3">
                  <c:v>3.2441969780197089</c:v>
                </c:pt>
                <c:pt idx="4">
                  <c:v>1.6116049706286451</c:v>
                </c:pt>
                <c:pt idx="5">
                  <c:v>3.0552140690379486</c:v>
                </c:pt>
                <c:pt idx="6">
                  <c:v>2.5006154403304248</c:v>
                </c:pt>
              </c:numCache>
            </c:numRef>
          </c:val>
          <c:extLst>
            <c:ext xmlns:c16="http://schemas.microsoft.com/office/drawing/2014/chart" uri="{C3380CC4-5D6E-409C-BE32-E72D297353CC}">
              <c16:uniqueId val="{0000000D-D716-4318-A477-9A8E7E4B665E}"/>
            </c:ext>
          </c:extLst>
        </c:ser>
        <c:ser>
          <c:idx val="4"/>
          <c:order val="4"/>
          <c:spPr>
            <a:solidFill>
              <a:srgbClr val="A0CC1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Arkusz1!$F$10:$F$16</c:f>
              <c:numCache>
                <c:formatCode>0</c:formatCode>
                <c:ptCount val="7"/>
                <c:pt idx="0">
                  <c:v>5.3545038575325439</c:v>
                </c:pt>
                <c:pt idx="1">
                  <c:v>4.0313297640392722</c:v>
                </c:pt>
                <c:pt idx="2">
                  <c:v>1.503174277702406</c:v>
                </c:pt>
                <c:pt idx="3" formatCode="0.0">
                  <c:v>0.31638908535876437</c:v>
                </c:pt>
                <c:pt idx="4" formatCode="0.0">
                  <c:v>0.27299262576583422</c:v>
                </c:pt>
                <c:pt idx="5">
                  <c:v>0.73124742061375914</c:v>
                </c:pt>
                <c:pt idx="6">
                  <c:v>0.96803872547231384</c:v>
                </c:pt>
              </c:numCache>
            </c:numRef>
          </c:val>
          <c:extLst>
            <c:ext xmlns:c16="http://schemas.microsoft.com/office/drawing/2014/chart" uri="{C3380CC4-5D6E-409C-BE32-E72D297353CC}">
              <c16:uniqueId val="{0000000E-D716-4318-A477-9A8E7E4B665E}"/>
            </c:ext>
          </c:extLst>
        </c:ser>
        <c:ser>
          <c:idx val="5"/>
          <c:order val="5"/>
          <c:spPr>
            <a:solidFill>
              <a:srgbClr val="367F3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Arkusz1!$G$10:$G$16</c:f>
              <c:numCache>
                <c:formatCode>0</c:formatCode>
                <c:ptCount val="7"/>
                <c:pt idx="0">
                  <c:v>2.1991792465553011</c:v>
                </c:pt>
                <c:pt idx="1">
                  <c:v>2.0397202851419975</c:v>
                </c:pt>
                <c:pt idx="2">
                  <c:v>1.0814566893908295</c:v>
                </c:pt>
                <c:pt idx="3">
                  <c:v>2.0049174849424802</c:v>
                </c:pt>
                <c:pt idx="4">
                  <c:v>1.1956921793227098</c:v>
                </c:pt>
                <c:pt idx="5">
                  <c:v>1.5208109949122381</c:v>
                </c:pt>
              </c:numCache>
            </c:numRef>
          </c:val>
          <c:extLst>
            <c:ext xmlns:c16="http://schemas.microsoft.com/office/drawing/2014/chart" uri="{C3380CC4-5D6E-409C-BE32-E72D297353CC}">
              <c16:uniqueId val="{0000000B-A487-45BF-9C31-D4867433585D}"/>
            </c:ext>
          </c:extLst>
        </c:ser>
        <c:dLbls>
          <c:showLegendKey val="0"/>
          <c:showVal val="1"/>
          <c:showCatName val="0"/>
          <c:showSerName val="0"/>
          <c:showPercent val="0"/>
          <c:showBubbleSize val="0"/>
        </c:dLbls>
        <c:gapWidth val="196"/>
        <c:overlap val="-10"/>
        <c:axId val="803114832"/>
        <c:axId val="803120320"/>
      </c:barChart>
      <c:catAx>
        <c:axId val="803114832"/>
        <c:scaling>
          <c:orientation val="minMax"/>
        </c:scaling>
        <c:delete val="1"/>
        <c:axPos val="b"/>
        <c:numFmt formatCode="General" sourceLinked="1"/>
        <c:majorTickMark val="out"/>
        <c:minorTickMark val="none"/>
        <c:tickLblPos val="nextTo"/>
        <c:crossAx val="803120320"/>
        <c:crosses val="autoZero"/>
        <c:auto val="1"/>
        <c:lblAlgn val="ctr"/>
        <c:lblOffset val="100"/>
        <c:noMultiLvlLbl val="0"/>
      </c:catAx>
      <c:valAx>
        <c:axId val="803120320"/>
        <c:scaling>
          <c:orientation val="minMax"/>
          <c:min val="0"/>
        </c:scaling>
        <c:delete val="1"/>
        <c:axPos val="l"/>
        <c:numFmt formatCode="0" sourceLinked="1"/>
        <c:majorTickMark val="out"/>
        <c:minorTickMark val="none"/>
        <c:tickLblPos val="nextTo"/>
        <c:crossAx val="80311483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6386263955005649"/>
          <c:w val="0.94517441554847614"/>
          <c:h val="0.11058217706546489"/>
        </c:manualLayout>
      </c:layout>
      <c:barChart>
        <c:barDir val="col"/>
        <c:grouping val="clustered"/>
        <c:varyColors val="0"/>
        <c:ser>
          <c:idx val="0"/>
          <c:order val="0"/>
          <c:spPr>
            <a:solidFill>
              <a:srgbClr val="318F8E"/>
            </a:solidFill>
            <a:ln w="3175">
              <a:noFill/>
            </a:ln>
            <a:effectLst/>
          </c:spPr>
          <c:invertIfNegative val="0"/>
          <c:dPt>
            <c:idx val="0"/>
            <c:invertIfNegative val="0"/>
            <c:bubble3D val="0"/>
            <c:spPr>
              <a:solidFill>
                <a:srgbClr val="318F8E"/>
              </a:solidFill>
              <a:ln w="3175" cap="rnd">
                <a:noFill/>
                <a:round/>
              </a:ln>
              <a:effectLst/>
            </c:spPr>
            <c:extLst>
              <c:ext xmlns:c16="http://schemas.microsoft.com/office/drawing/2014/chart" uri="{C3380CC4-5D6E-409C-BE32-E72D297353CC}">
                <c16:uniqueId val="{00000001-50E2-4F7B-ADF8-EF711AB23FE2}"/>
              </c:ext>
            </c:extLst>
          </c:dPt>
          <c:dPt>
            <c:idx val="1"/>
            <c:invertIfNegative val="0"/>
            <c:bubble3D val="0"/>
            <c:spPr>
              <a:solidFill>
                <a:srgbClr val="318F8E"/>
              </a:solidFill>
              <a:ln w="3175" cap="rnd">
                <a:noFill/>
                <a:round/>
              </a:ln>
              <a:effectLst/>
            </c:spPr>
            <c:extLst>
              <c:ext xmlns:c16="http://schemas.microsoft.com/office/drawing/2014/chart" uri="{C3380CC4-5D6E-409C-BE32-E72D297353CC}">
                <c16:uniqueId val="{00000003-50E2-4F7B-ADF8-EF711AB23FE2}"/>
              </c:ext>
            </c:extLst>
          </c:dPt>
          <c:dPt>
            <c:idx val="2"/>
            <c:invertIfNegative val="0"/>
            <c:bubble3D val="0"/>
            <c:spPr>
              <a:solidFill>
                <a:srgbClr val="318F8E"/>
              </a:solidFill>
              <a:ln w="3175" cap="rnd">
                <a:noFill/>
                <a:round/>
              </a:ln>
              <a:effectLst/>
            </c:spPr>
            <c:extLst>
              <c:ext xmlns:c16="http://schemas.microsoft.com/office/drawing/2014/chart" uri="{C3380CC4-5D6E-409C-BE32-E72D297353CC}">
                <c16:uniqueId val="{00000005-50E2-4F7B-ADF8-EF711AB23FE2}"/>
              </c:ext>
            </c:extLst>
          </c:dPt>
          <c:dPt>
            <c:idx val="3"/>
            <c:invertIfNegative val="0"/>
            <c:bubble3D val="0"/>
            <c:spPr>
              <a:solidFill>
                <a:srgbClr val="318F8E"/>
              </a:solidFill>
              <a:ln w="3175" cap="rnd">
                <a:noFill/>
                <a:round/>
              </a:ln>
              <a:effectLst/>
            </c:spPr>
            <c:extLst>
              <c:ext xmlns:c16="http://schemas.microsoft.com/office/drawing/2014/chart" uri="{C3380CC4-5D6E-409C-BE32-E72D297353CC}">
                <c16:uniqueId val="{00000007-50E2-4F7B-ADF8-EF711AB23FE2}"/>
              </c:ext>
            </c:extLst>
          </c:dPt>
          <c:dPt>
            <c:idx val="4"/>
            <c:invertIfNegative val="0"/>
            <c:bubble3D val="0"/>
            <c:spPr>
              <a:solidFill>
                <a:srgbClr val="318F8E"/>
              </a:solidFill>
              <a:ln w="3175" cap="rnd">
                <a:noFill/>
                <a:round/>
              </a:ln>
              <a:effectLst/>
            </c:spPr>
            <c:extLst>
              <c:ext xmlns:c16="http://schemas.microsoft.com/office/drawing/2014/chart" uri="{C3380CC4-5D6E-409C-BE32-E72D297353CC}">
                <c16:uniqueId val="{00000009-50E2-4F7B-ADF8-EF711AB23FE2}"/>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Arkusz1!$B$10:$B$16</c:f>
              <c:numCache>
                <c:formatCode>0</c:formatCode>
                <c:ptCount val="7"/>
                <c:pt idx="0">
                  <c:v>3.0274904684860493</c:v>
                </c:pt>
                <c:pt idx="1">
                  <c:v>2.6898245798000526</c:v>
                </c:pt>
                <c:pt idx="2">
                  <c:v>2.4803881148235787</c:v>
                </c:pt>
                <c:pt idx="3">
                  <c:v>1.8441513169538011</c:v>
                </c:pt>
                <c:pt idx="4">
                  <c:v>1.763438069828845</c:v>
                </c:pt>
                <c:pt idx="5">
                  <c:v>1.6977242422793939</c:v>
                </c:pt>
                <c:pt idx="6">
                  <c:v>1.4686078145815946</c:v>
                </c:pt>
              </c:numCache>
            </c:numRef>
          </c:val>
          <c:extLst>
            <c:ext xmlns:c16="http://schemas.microsoft.com/office/drawing/2014/chart" uri="{C3380CC4-5D6E-409C-BE32-E72D297353CC}">
              <c16:uniqueId val="{0000000A-50E2-4F7B-ADF8-EF711AB23FE2}"/>
            </c:ext>
          </c:extLst>
        </c:ser>
        <c:ser>
          <c:idx val="1"/>
          <c:order val="1"/>
          <c:spPr>
            <a:solidFill>
              <a:srgbClr val="42BEBD">
                <a:lumMod val="40000"/>
                <a:lumOff val="6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Arkusz1!$C$10:$C$16</c:f>
              <c:numCache>
                <c:formatCode>0</c:formatCode>
                <c:ptCount val="7"/>
                <c:pt idx="0">
                  <c:v>3.2741731939267118</c:v>
                </c:pt>
                <c:pt idx="1">
                  <c:v>0.98778228076580543</c:v>
                </c:pt>
                <c:pt idx="2">
                  <c:v>3.2095460557667268</c:v>
                </c:pt>
                <c:pt idx="3" formatCode="0.0">
                  <c:v>0.3534804081548108</c:v>
                </c:pt>
                <c:pt idx="4">
                  <c:v>0.73439671479919499</c:v>
                </c:pt>
                <c:pt idx="5">
                  <c:v>2.0397621382148738</c:v>
                </c:pt>
                <c:pt idx="6">
                  <c:v>1.9231415386906341</c:v>
                </c:pt>
              </c:numCache>
            </c:numRef>
          </c:val>
          <c:extLst>
            <c:ext xmlns:c16="http://schemas.microsoft.com/office/drawing/2014/chart" uri="{C3380CC4-5D6E-409C-BE32-E72D297353CC}">
              <c16:uniqueId val="{0000000B-50E2-4F7B-ADF8-EF711AB23FE2}"/>
            </c:ext>
          </c:extLst>
        </c:ser>
        <c:ser>
          <c:idx val="2"/>
          <c:order val="2"/>
          <c:spPr>
            <a:solidFill>
              <a:srgbClr val="635D8C">
                <a:lumMod val="20000"/>
                <a:lumOff val="8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Arkusz1!$D$10:$D$16</c:f>
              <c:numCache>
                <c:formatCode>0</c:formatCode>
                <c:ptCount val="7"/>
                <c:pt idx="0">
                  <c:v>3.2754540997941386</c:v>
                </c:pt>
                <c:pt idx="1">
                  <c:v>4.7577684774111191</c:v>
                </c:pt>
                <c:pt idx="2">
                  <c:v>1.4855721508197597</c:v>
                </c:pt>
                <c:pt idx="3">
                  <c:v>3.2623957993784329</c:v>
                </c:pt>
                <c:pt idx="4">
                  <c:v>4.6753971893290078</c:v>
                </c:pt>
                <c:pt idx="5">
                  <c:v>1.2163670727515887</c:v>
                </c:pt>
              </c:numCache>
            </c:numRef>
          </c:val>
          <c:extLst>
            <c:ext xmlns:c16="http://schemas.microsoft.com/office/drawing/2014/chart" uri="{C3380CC4-5D6E-409C-BE32-E72D297353CC}">
              <c16:uniqueId val="{0000000C-50E2-4F7B-ADF8-EF711AB23FE2}"/>
            </c:ext>
          </c:extLst>
        </c:ser>
        <c:ser>
          <c:idx val="3"/>
          <c:order val="3"/>
          <c:spPr>
            <a:solidFill>
              <a:srgbClr val="635D8C">
                <a:lumMod val="60000"/>
                <a:lumOff val="4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Arkusz1!$E$10:$E$16</c:f>
              <c:numCache>
                <c:formatCode>0</c:formatCode>
                <c:ptCount val="7"/>
                <c:pt idx="0">
                  <c:v>3.2668558380821353</c:v>
                </c:pt>
                <c:pt idx="1">
                  <c:v>2.348696233626538</c:v>
                </c:pt>
                <c:pt idx="2">
                  <c:v>1.1305596176489143</c:v>
                </c:pt>
                <c:pt idx="3">
                  <c:v>2.8833124315173477</c:v>
                </c:pt>
                <c:pt idx="5">
                  <c:v>1.8598830986191879</c:v>
                </c:pt>
                <c:pt idx="6">
                  <c:v>0.63649382965458323</c:v>
                </c:pt>
              </c:numCache>
            </c:numRef>
          </c:val>
          <c:extLst>
            <c:ext xmlns:c16="http://schemas.microsoft.com/office/drawing/2014/chart" uri="{C3380CC4-5D6E-409C-BE32-E72D297353CC}">
              <c16:uniqueId val="{0000000D-50E2-4F7B-ADF8-EF711AB23FE2}"/>
            </c:ext>
          </c:extLst>
        </c:ser>
        <c:ser>
          <c:idx val="4"/>
          <c:order val="4"/>
          <c:spPr>
            <a:solidFill>
              <a:srgbClr val="635D8C"/>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Arkusz1!$F$10:$F$16</c:f>
              <c:numCache>
                <c:formatCode>0</c:formatCode>
                <c:ptCount val="7"/>
                <c:pt idx="0">
                  <c:v>2.8895727112191549</c:v>
                </c:pt>
                <c:pt idx="1">
                  <c:v>3.6627849476010459</c:v>
                </c:pt>
                <c:pt idx="2" formatCode="0.0">
                  <c:v>0.28604009381446527</c:v>
                </c:pt>
                <c:pt idx="3">
                  <c:v>1.3859382826180271</c:v>
                </c:pt>
                <c:pt idx="4">
                  <c:v>4.2216639628916441</c:v>
                </c:pt>
                <c:pt idx="6">
                  <c:v>1.0086776254183811</c:v>
                </c:pt>
              </c:numCache>
            </c:numRef>
          </c:val>
          <c:extLst>
            <c:ext xmlns:c16="http://schemas.microsoft.com/office/drawing/2014/chart" uri="{C3380CC4-5D6E-409C-BE32-E72D297353CC}">
              <c16:uniqueId val="{0000000E-50E2-4F7B-ADF8-EF711AB23FE2}"/>
            </c:ext>
          </c:extLst>
        </c:ser>
        <c:ser>
          <c:idx val="5"/>
          <c:order val="5"/>
          <c:spPr>
            <a:solidFill>
              <a:srgbClr val="635D8C">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Arkusz1!$G$10:$G$16</c:f>
              <c:numCache>
                <c:formatCode>0</c:formatCode>
                <c:ptCount val="7"/>
                <c:pt idx="0">
                  <c:v>1.874242771947443</c:v>
                </c:pt>
                <c:pt idx="1">
                  <c:v>5.0863488067497968</c:v>
                </c:pt>
                <c:pt idx="2">
                  <c:v>0.90964074906263115</c:v>
                </c:pt>
                <c:pt idx="3">
                  <c:v>3.2412061643714782</c:v>
                </c:pt>
                <c:pt idx="4">
                  <c:v>1.3035887973268248</c:v>
                </c:pt>
                <c:pt idx="5">
                  <c:v>1.0797630688830493</c:v>
                </c:pt>
                <c:pt idx="6">
                  <c:v>2.7872995724623055</c:v>
                </c:pt>
              </c:numCache>
            </c:numRef>
          </c:val>
          <c:extLst>
            <c:ext xmlns:c16="http://schemas.microsoft.com/office/drawing/2014/chart" uri="{C3380CC4-5D6E-409C-BE32-E72D297353CC}">
              <c16:uniqueId val="{0000000F-50E2-4F7B-ADF8-EF711AB23FE2}"/>
            </c:ext>
          </c:extLst>
        </c:ser>
        <c:dLbls>
          <c:showLegendKey val="0"/>
          <c:showVal val="1"/>
          <c:showCatName val="0"/>
          <c:showSerName val="0"/>
          <c:showPercent val="0"/>
          <c:showBubbleSize val="0"/>
        </c:dLbls>
        <c:gapWidth val="196"/>
        <c:overlap val="-10"/>
        <c:axId val="662546816"/>
        <c:axId val="662537016"/>
      </c:barChart>
      <c:catAx>
        <c:axId val="662546816"/>
        <c:scaling>
          <c:orientation val="minMax"/>
        </c:scaling>
        <c:delete val="1"/>
        <c:axPos val="b"/>
        <c:numFmt formatCode="General" sourceLinked="1"/>
        <c:majorTickMark val="out"/>
        <c:minorTickMark val="none"/>
        <c:tickLblPos val="nextTo"/>
        <c:crossAx val="662537016"/>
        <c:crosses val="autoZero"/>
        <c:auto val="1"/>
        <c:lblAlgn val="ctr"/>
        <c:lblOffset val="100"/>
        <c:noMultiLvlLbl val="0"/>
      </c:catAx>
      <c:valAx>
        <c:axId val="662537016"/>
        <c:scaling>
          <c:orientation val="minMax"/>
          <c:min val="0"/>
        </c:scaling>
        <c:delete val="1"/>
        <c:axPos val="l"/>
        <c:numFmt formatCode="0" sourceLinked="1"/>
        <c:majorTickMark val="out"/>
        <c:minorTickMark val="none"/>
        <c:tickLblPos val="nextTo"/>
        <c:crossAx val="66254681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31959063437123952"/>
          <c:w val="0.94517441554847614"/>
          <c:h val="0.65485418224428182"/>
        </c:manualLayout>
      </c:layout>
      <c:barChart>
        <c:barDir val="col"/>
        <c:grouping val="clustered"/>
        <c:varyColors val="0"/>
        <c:ser>
          <c:idx val="0"/>
          <c:order val="0"/>
          <c:spPr>
            <a:solidFill>
              <a:srgbClr val="42BEBD">
                <a:lumMod val="75000"/>
              </a:srgbClr>
            </a:solidFill>
            <a:ln w="3175">
              <a:noFill/>
            </a:ln>
            <a:effectLst/>
          </c:spPr>
          <c:invertIfNegative val="0"/>
          <c:dPt>
            <c:idx val="0"/>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1-909F-48A8-94FB-D91BD188D151}"/>
              </c:ext>
            </c:extLst>
          </c:dPt>
          <c:dPt>
            <c:idx val="1"/>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3-909F-48A8-94FB-D91BD188D151}"/>
              </c:ext>
            </c:extLst>
          </c:dPt>
          <c:dPt>
            <c:idx val="2"/>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5-909F-48A8-94FB-D91BD188D151}"/>
              </c:ext>
            </c:extLst>
          </c:dPt>
          <c:dPt>
            <c:idx val="3"/>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7-909F-48A8-94FB-D91BD188D151}"/>
              </c:ext>
            </c:extLst>
          </c:dPt>
          <c:dPt>
            <c:idx val="4"/>
            <c:invertIfNegative val="0"/>
            <c:bubble3D val="0"/>
            <c:spPr>
              <a:solidFill>
                <a:srgbClr val="42BEBD">
                  <a:lumMod val="75000"/>
                </a:srgbClr>
              </a:solidFill>
              <a:ln w="3175" cap="rnd">
                <a:noFill/>
                <a:round/>
              </a:ln>
              <a:effectLst/>
            </c:spPr>
            <c:extLst>
              <c:ext xmlns:c16="http://schemas.microsoft.com/office/drawing/2014/chart" uri="{C3380CC4-5D6E-409C-BE32-E72D297353CC}">
                <c16:uniqueId val="{00000009-909F-48A8-94FB-D91BD188D151}"/>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Arkusz1!$B$4:$B$9</c:f>
              <c:numCache>
                <c:formatCode>0</c:formatCode>
                <c:ptCount val="6"/>
                <c:pt idx="0">
                  <c:v>71.604829638611477</c:v>
                </c:pt>
                <c:pt idx="1">
                  <c:v>65.283090226355526</c:v>
                </c:pt>
                <c:pt idx="2">
                  <c:v>27.371399477799962</c:v>
                </c:pt>
                <c:pt idx="3">
                  <c:v>26.955703437201215</c:v>
                </c:pt>
                <c:pt idx="4">
                  <c:v>13.381587473918952</c:v>
                </c:pt>
                <c:pt idx="5">
                  <c:v>11.644872290992828</c:v>
                </c:pt>
              </c:numCache>
            </c:numRef>
          </c:val>
          <c:extLst>
            <c:ext xmlns:c16="http://schemas.microsoft.com/office/drawing/2014/chart" uri="{C3380CC4-5D6E-409C-BE32-E72D297353CC}">
              <c16:uniqueId val="{0000000A-909F-48A8-94FB-D91BD188D151}"/>
            </c:ext>
          </c:extLst>
        </c:ser>
        <c:ser>
          <c:idx val="1"/>
          <c:order val="1"/>
          <c:spPr>
            <a:solidFill>
              <a:srgbClr val="42BEBD">
                <a:lumMod val="40000"/>
                <a:lumOff val="6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Arkusz1!$C$4:$C$9</c:f>
              <c:numCache>
                <c:formatCode>0</c:formatCode>
                <c:ptCount val="6"/>
                <c:pt idx="0">
                  <c:v>71.50376504930999</c:v>
                </c:pt>
                <c:pt idx="1">
                  <c:v>66.418473533110884</c:v>
                </c:pt>
                <c:pt idx="2">
                  <c:v>19.992004944953536</c:v>
                </c:pt>
                <c:pt idx="3">
                  <c:v>28.057890483882431</c:v>
                </c:pt>
                <c:pt idx="4">
                  <c:v>13.536708863334738</c:v>
                </c:pt>
                <c:pt idx="5">
                  <c:v>13.143056342658815</c:v>
                </c:pt>
              </c:numCache>
            </c:numRef>
          </c:val>
          <c:extLst>
            <c:ext xmlns:c16="http://schemas.microsoft.com/office/drawing/2014/chart" uri="{C3380CC4-5D6E-409C-BE32-E72D297353CC}">
              <c16:uniqueId val="{0000000B-909F-48A8-94FB-D91BD188D151}"/>
            </c:ext>
          </c:extLst>
        </c:ser>
        <c:ser>
          <c:idx val="2"/>
          <c:order val="2"/>
          <c:spPr>
            <a:solidFill>
              <a:srgbClr val="635D8C">
                <a:lumMod val="20000"/>
                <a:lumOff val="8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Arkusz1!$D$4:$D$9</c:f>
              <c:numCache>
                <c:formatCode>0</c:formatCode>
                <c:ptCount val="6"/>
                <c:pt idx="0">
                  <c:v>66.614367901983968</c:v>
                </c:pt>
                <c:pt idx="1">
                  <c:v>62.663988370967651</c:v>
                </c:pt>
                <c:pt idx="2">
                  <c:v>33.8462261389124</c:v>
                </c:pt>
                <c:pt idx="3">
                  <c:v>27.462929937883878</c:v>
                </c:pt>
                <c:pt idx="4">
                  <c:v>16.120670683193595</c:v>
                </c:pt>
                <c:pt idx="5">
                  <c:v>8.6707257251190164</c:v>
                </c:pt>
              </c:numCache>
            </c:numRef>
          </c:val>
          <c:extLst>
            <c:ext xmlns:c16="http://schemas.microsoft.com/office/drawing/2014/chart" uri="{C3380CC4-5D6E-409C-BE32-E72D297353CC}">
              <c16:uniqueId val="{0000000C-909F-48A8-94FB-D91BD188D151}"/>
            </c:ext>
          </c:extLst>
        </c:ser>
        <c:ser>
          <c:idx val="3"/>
          <c:order val="3"/>
          <c:spPr>
            <a:solidFill>
              <a:srgbClr val="635D8C">
                <a:lumMod val="60000"/>
                <a:lumOff val="4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Arkusz1!$E$4:$E$9</c:f>
              <c:numCache>
                <c:formatCode>0</c:formatCode>
                <c:ptCount val="6"/>
                <c:pt idx="0">
                  <c:v>72.816474718660089</c:v>
                </c:pt>
                <c:pt idx="1">
                  <c:v>66.965244553255019</c:v>
                </c:pt>
                <c:pt idx="2">
                  <c:v>30.164968437998034</c:v>
                </c:pt>
                <c:pt idx="3">
                  <c:v>22.408246460053345</c:v>
                </c:pt>
                <c:pt idx="4">
                  <c:v>10.216983967604087</c:v>
                </c:pt>
                <c:pt idx="5">
                  <c:v>13.604783910258211</c:v>
                </c:pt>
              </c:numCache>
            </c:numRef>
          </c:val>
          <c:extLst>
            <c:ext xmlns:c16="http://schemas.microsoft.com/office/drawing/2014/chart" uri="{C3380CC4-5D6E-409C-BE32-E72D297353CC}">
              <c16:uniqueId val="{0000000D-909F-48A8-94FB-D91BD188D151}"/>
            </c:ext>
          </c:extLst>
        </c:ser>
        <c:ser>
          <c:idx val="4"/>
          <c:order val="4"/>
          <c:spPr>
            <a:solidFill>
              <a:srgbClr val="635D8C"/>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Arkusz1!$F$4:$F$9</c:f>
              <c:numCache>
                <c:formatCode>0</c:formatCode>
                <c:ptCount val="6"/>
                <c:pt idx="0">
                  <c:v>75.78516750655379</c:v>
                </c:pt>
                <c:pt idx="1">
                  <c:v>65.088616130916691</c:v>
                </c:pt>
                <c:pt idx="2">
                  <c:v>30.920340352257451</c:v>
                </c:pt>
                <c:pt idx="3">
                  <c:v>25.932839139055424</c:v>
                </c:pt>
                <c:pt idx="4">
                  <c:v>12.988139031424456</c:v>
                </c:pt>
                <c:pt idx="5">
                  <c:v>8.3867133586155322</c:v>
                </c:pt>
              </c:numCache>
            </c:numRef>
          </c:val>
          <c:extLst>
            <c:ext xmlns:c16="http://schemas.microsoft.com/office/drawing/2014/chart" uri="{C3380CC4-5D6E-409C-BE32-E72D297353CC}">
              <c16:uniqueId val="{0000000E-909F-48A8-94FB-D91BD188D151}"/>
            </c:ext>
          </c:extLst>
        </c:ser>
        <c:ser>
          <c:idx val="5"/>
          <c:order val="5"/>
          <c:spPr>
            <a:solidFill>
              <a:srgbClr val="635D8C">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Arkusz1!$G$4:$G$9</c:f>
              <c:numCache>
                <c:formatCode>0</c:formatCode>
                <c:ptCount val="6"/>
                <c:pt idx="0">
                  <c:v>70.484677016176903</c:v>
                </c:pt>
                <c:pt idx="1">
                  <c:v>62.321693766366394</c:v>
                </c:pt>
                <c:pt idx="2">
                  <c:v>34.816509356730847</c:v>
                </c:pt>
                <c:pt idx="3">
                  <c:v>30.833968718457189</c:v>
                </c:pt>
                <c:pt idx="4">
                  <c:v>15.206214820672287</c:v>
                </c:pt>
                <c:pt idx="5">
                  <c:v>10.895290789053206</c:v>
                </c:pt>
              </c:numCache>
            </c:numRef>
          </c:val>
          <c:extLst>
            <c:ext xmlns:c16="http://schemas.microsoft.com/office/drawing/2014/chart" uri="{C3380CC4-5D6E-409C-BE32-E72D297353CC}">
              <c16:uniqueId val="{0000000B-A551-4EF1-AC5A-F459C95B5190}"/>
            </c:ext>
          </c:extLst>
        </c:ser>
        <c:dLbls>
          <c:showLegendKey val="0"/>
          <c:showVal val="1"/>
          <c:showCatName val="0"/>
          <c:showSerName val="0"/>
          <c:showPercent val="0"/>
          <c:showBubbleSize val="0"/>
        </c:dLbls>
        <c:gapWidth val="196"/>
        <c:overlap val="-10"/>
        <c:axId val="671616136"/>
        <c:axId val="671622016"/>
      </c:barChart>
      <c:catAx>
        <c:axId val="671616136"/>
        <c:scaling>
          <c:orientation val="minMax"/>
        </c:scaling>
        <c:delete val="1"/>
        <c:axPos val="b"/>
        <c:numFmt formatCode="General" sourceLinked="1"/>
        <c:majorTickMark val="out"/>
        <c:minorTickMark val="none"/>
        <c:tickLblPos val="nextTo"/>
        <c:crossAx val="671622016"/>
        <c:crosses val="autoZero"/>
        <c:auto val="1"/>
        <c:lblAlgn val="ctr"/>
        <c:lblOffset val="100"/>
        <c:noMultiLvlLbl val="0"/>
      </c:catAx>
      <c:valAx>
        <c:axId val="671622016"/>
        <c:scaling>
          <c:orientation val="minMax"/>
          <c:min val="0"/>
        </c:scaling>
        <c:delete val="1"/>
        <c:axPos val="l"/>
        <c:numFmt formatCode="0" sourceLinked="1"/>
        <c:majorTickMark val="out"/>
        <c:minorTickMark val="none"/>
        <c:tickLblPos val="nextTo"/>
        <c:crossAx val="67161613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86386263955005649"/>
          <c:w val="0.94517441554847614"/>
          <c:h val="0.11058217706546489"/>
        </c:manualLayout>
      </c:layout>
      <c:barChart>
        <c:barDir val="col"/>
        <c:grouping val="clustered"/>
        <c:varyColors val="0"/>
        <c:ser>
          <c:idx val="0"/>
          <c:order val="0"/>
          <c:spPr>
            <a:solidFill>
              <a:srgbClr val="FFDF7A"/>
            </a:solidFill>
            <a:ln w="3175">
              <a:noFill/>
            </a:ln>
            <a:effectLst/>
          </c:spPr>
          <c:invertIfNegative val="0"/>
          <c:dPt>
            <c:idx val="0"/>
            <c:invertIfNegative val="0"/>
            <c:bubble3D val="0"/>
            <c:spPr>
              <a:solidFill>
                <a:srgbClr val="FFDF7A"/>
              </a:solidFill>
              <a:ln w="3175" cap="rnd">
                <a:noFill/>
                <a:round/>
              </a:ln>
              <a:effectLst/>
            </c:spPr>
            <c:extLst>
              <c:ext xmlns:c16="http://schemas.microsoft.com/office/drawing/2014/chart" uri="{C3380CC4-5D6E-409C-BE32-E72D297353CC}">
                <c16:uniqueId val="{00000001-50E2-4F7B-ADF8-EF711AB23FE2}"/>
              </c:ext>
            </c:extLst>
          </c:dPt>
          <c:dPt>
            <c:idx val="1"/>
            <c:invertIfNegative val="0"/>
            <c:bubble3D val="0"/>
            <c:spPr>
              <a:solidFill>
                <a:srgbClr val="FFDF7A"/>
              </a:solidFill>
              <a:ln w="3175" cap="rnd">
                <a:noFill/>
                <a:round/>
              </a:ln>
              <a:effectLst/>
            </c:spPr>
            <c:extLst>
              <c:ext xmlns:c16="http://schemas.microsoft.com/office/drawing/2014/chart" uri="{C3380CC4-5D6E-409C-BE32-E72D297353CC}">
                <c16:uniqueId val="{00000003-50E2-4F7B-ADF8-EF711AB23FE2}"/>
              </c:ext>
            </c:extLst>
          </c:dPt>
          <c:dPt>
            <c:idx val="2"/>
            <c:invertIfNegative val="0"/>
            <c:bubble3D val="0"/>
            <c:spPr>
              <a:solidFill>
                <a:srgbClr val="FFDF7A"/>
              </a:solidFill>
              <a:ln w="3175" cap="rnd">
                <a:noFill/>
                <a:round/>
              </a:ln>
              <a:effectLst/>
            </c:spPr>
            <c:extLst>
              <c:ext xmlns:c16="http://schemas.microsoft.com/office/drawing/2014/chart" uri="{C3380CC4-5D6E-409C-BE32-E72D297353CC}">
                <c16:uniqueId val="{00000005-50E2-4F7B-ADF8-EF711AB23FE2}"/>
              </c:ext>
            </c:extLst>
          </c:dPt>
          <c:dPt>
            <c:idx val="3"/>
            <c:invertIfNegative val="0"/>
            <c:bubble3D val="0"/>
            <c:spPr>
              <a:solidFill>
                <a:srgbClr val="FFDF7A"/>
              </a:solidFill>
              <a:ln w="3175" cap="rnd">
                <a:noFill/>
                <a:round/>
              </a:ln>
              <a:effectLst/>
            </c:spPr>
            <c:extLst>
              <c:ext xmlns:c16="http://schemas.microsoft.com/office/drawing/2014/chart" uri="{C3380CC4-5D6E-409C-BE32-E72D297353CC}">
                <c16:uniqueId val="{00000007-50E2-4F7B-ADF8-EF711AB23FE2}"/>
              </c:ext>
            </c:extLst>
          </c:dPt>
          <c:dPt>
            <c:idx val="4"/>
            <c:invertIfNegative val="0"/>
            <c:bubble3D val="0"/>
            <c:spPr>
              <a:solidFill>
                <a:srgbClr val="FFDF7A"/>
              </a:solidFill>
              <a:ln w="3175" cap="rnd">
                <a:noFill/>
                <a:round/>
              </a:ln>
              <a:effectLst/>
            </c:spPr>
            <c:extLst>
              <c:ext xmlns:c16="http://schemas.microsoft.com/office/drawing/2014/chart" uri="{C3380CC4-5D6E-409C-BE32-E72D297353CC}">
                <c16:uniqueId val="{00000009-50E2-4F7B-ADF8-EF711AB23FE2}"/>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Arkusz1!$B$10:$B$16</c:f>
              <c:numCache>
                <c:formatCode>0</c:formatCode>
                <c:ptCount val="7"/>
                <c:pt idx="0">
                  <c:v>3</c:v>
                </c:pt>
                <c:pt idx="1">
                  <c:v>3</c:v>
                </c:pt>
                <c:pt idx="2">
                  <c:v>2</c:v>
                </c:pt>
                <c:pt idx="3">
                  <c:v>2</c:v>
                </c:pt>
                <c:pt idx="4">
                  <c:v>2</c:v>
                </c:pt>
                <c:pt idx="5">
                  <c:v>2</c:v>
                </c:pt>
                <c:pt idx="6">
                  <c:v>1</c:v>
                </c:pt>
              </c:numCache>
            </c:numRef>
          </c:val>
          <c:extLst>
            <c:ext xmlns:c16="http://schemas.microsoft.com/office/drawing/2014/chart" uri="{C3380CC4-5D6E-409C-BE32-E72D297353CC}">
              <c16:uniqueId val="{0000000A-50E2-4F7B-ADF8-EF711AB23FE2}"/>
            </c:ext>
          </c:extLst>
        </c:ser>
        <c:ser>
          <c:idx val="1"/>
          <c:order val="1"/>
          <c:spPr>
            <a:solidFill>
              <a:srgbClr val="DEDED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Arkusz1!$C$10:$C$16</c:f>
              <c:numCache>
                <c:formatCode>General</c:formatCode>
                <c:ptCount val="7"/>
                <c:pt idx="3" formatCode="0.0">
                  <c:v>1</c:v>
                </c:pt>
                <c:pt idx="5" formatCode="0">
                  <c:v>3</c:v>
                </c:pt>
              </c:numCache>
            </c:numRef>
          </c:val>
          <c:extLst>
            <c:ext xmlns:c16="http://schemas.microsoft.com/office/drawing/2014/chart" uri="{C3380CC4-5D6E-409C-BE32-E72D297353CC}">
              <c16:uniqueId val="{0000000B-50E2-4F7B-ADF8-EF711AB23FE2}"/>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Arkusz1!$D$10:$D$16</c:f>
              <c:numCache>
                <c:formatCode>General</c:formatCode>
                <c:ptCount val="7"/>
                <c:pt idx="0" formatCode="0">
                  <c:v>2</c:v>
                </c:pt>
                <c:pt idx="2" formatCode="0">
                  <c:v>1</c:v>
                </c:pt>
                <c:pt idx="5" formatCode="0">
                  <c:v>2</c:v>
                </c:pt>
              </c:numCache>
            </c:numRef>
          </c:val>
          <c:extLst>
            <c:ext xmlns:c16="http://schemas.microsoft.com/office/drawing/2014/chart" uri="{C3380CC4-5D6E-409C-BE32-E72D297353CC}">
              <c16:uniqueId val="{0000000C-50E2-4F7B-ADF8-EF711AB23FE2}"/>
            </c:ext>
          </c:extLst>
        </c:ser>
        <c:ser>
          <c:idx val="3"/>
          <c:order val="3"/>
          <c:spPr>
            <a:solidFill>
              <a:srgbClr val="42BEBD"/>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Arkusz1!$E$10:$E$16</c:f>
              <c:numCache>
                <c:formatCode>0</c:formatCode>
                <c:ptCount val="7"/>
                <c:pt idx="0">
                  <c:v>3</c:v>
                </c:pt>
                <c:pt idx="1">
                  <c:v>2</c:v>
                </c:pt>
                <c:pt idx="2">
                  <c:v>1</c:v>
                </c:pt>
                <c:pt idx="3">
                  <c:v>1</c:v>
                </c:pt>
                <c:pt idx="4">
                  <c:v>1</c:v>
                </c:pt>
                <c:pt idx="5">
                  <c:v>2</c:v>
                </c:pt>
                <c:pt idx="6">
                  <c:v>2</c:v>
                </c:pt>
              </c:numCache>
            </c:numRef>
          </c:val>
          <c:extLst>
            <c:ext xmlns:c16="http://schemas.microsoft.com/office/drawing/2014/chart" uri="{C3380CC4-5D6E-409C-BE32-E72D297353CC}">
              <c16:uniqueId val="{0000000D-50E2-4F7B-ADF8-EF711AB23FE2}"/>
            </c:ext>
          </c:extLst>
        </c:ser>
        <c:ser>
          <c:idx val="4"/>
          <c:order val="4"/>
          <c:spPr>
            <a:solidFill>
              <a:srgbClr val="215F5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Arkusz1!$F$10:$F$16</c:f>
              <c:numCache>
                <c:formatCode>0</c:formatCode>
                <c:ptCount val="7"/>
                <c:pt idx="0">
                  <c:v>3</c:v>
                </c:pt>
                <c:pt idx="1">
                  <c:v>4</c:v>
                </c:pt>
                <c:pt idx="2" formatCode="0.0">
                  <c:v>3</c:v>
                </c:pt>
                <c:pt idx="3">
                  <c:v>3</c:v>
                </c:pt>
                <c:pt idx="4">
                  <c:v>3</c:v>
                </c:pt>
                <c:pt idx="5">
                  <c:v>1</c:v>
                </c:pt>
                <c:pt idx="6">
                  <c:v>1</c:v>
                </c:pt>
              </c:numCache>
            </c:numRef>
          </c:val>
          <c:extLst>
            <c:ext xmlns:c16="http://schemas.microsoft.com/office/drawing/2014/chart" uri="{C3380CC4-5D6E-409C-BE32-E72D297353CC}">
              <c16:uniqueId val="{0000000E-50E2-4F7B-ADF8-EF711AB23FE2}"/>
            </c:ext>
          </c:extLst>
        </c:ser>
        <c:ser>
          <c:idx val="5"/>
          <c:order val="5"/>
          <c:spPr>
            <a:solidFill>
              <a:srgbClr val="635D8C">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z mediów ogólnie</c:v>
                </c:pt>
                <c:pt idx="1">
                  <c:v>z książek</c:v>
                </c:pt>
                <c:pt idx="2">
                  <c:v>z opinii innych, najbliższego otoczenia</c:v>
                </c:pt>
                <c:pt idx="3">
                  <c:v>z kampanii społecznych</c:v>
                </c:pt>
                <c:pt idx="4">
                  <c:v>ze szkoły/uczelni</c:v>
                </c:pt>
                <c:pt idx="5">
                  <c:v>z urzędu miasta/ gminy, z lokalnych ogłoszeń</c:v>
                </c:pt>
                <c:pt idx="6">
                  <c:v>z miejsca pracy</c:v>
                </c:pt>
              </c:strCache>
            </c:strRef>
          </c:cat>
          <c:val>
            <c:numRef>
              <c:f>Arkusz1!$G$10:$G$16</c:f>
              <c:numCache>
                <c:formatCode>General</c:formatCode>
                <c:ptCount val="7"/>
              </c:numCache>
            </c:numRef>
          </c:val>
          <c:extLst>
            <c:ext xmlns:c16="http://schemas.microsoft.com/office/drawing/2014/chart" uri="{C3380CC4-5D6E-409C-BE32-E72D297353CC}">
              <c16:uniqueId val="{0000000F-50E2-4F7B-ADF8-EF711AB23FE2}"/>
            </c:ext>
          </c:extLst>
        </c:ser>
        <c:dLbls>
          <c:showLegendKey val="0"/>
          <c:showVal val="1"/>
          <c:showCatName val="0"/>
          <c:showSerName val="0"/>
          <c:showPercent val="0"/>
          <c:showBubbleSize val="0"/>
        </c:dLbls>
        <c:gapWidth val="196"/>
        <c:overlap val="-10"/>
        <c:axId val="662546816"/>
        <c:axId val="662537016"/>
      </c:barChart>
      <c:catAx>
        <c:axId val="662546816"/>
        <c:scaling>
          <c:orientation val="minMax"/>
        </c:scaling>
        <c:delete val="1"/>
        <c:axPos val="b"/>
        <c:numFmt formatCode="General" sourceLinked="1"/>
        <c:majorTickMark val="out"/>
        <c:minorTickMark val="none"/>
        <c:tickLblPos val="nextTo"/>
        <c:crossAx val="662537016"/>
        <c:crosses val="autoZero"/>
        <c:auto val="1"/>
        <c:lblAlgn val="ctr"/>
        <c:lblOffset val="100"/>
        <c:noMultiLvlLbl val="0"/>
      </c:catAx>
      <c:valAx>
        <c:axId val="662537016"/>
        <c:scaling>
          <c:orientation val="minMax"/>
          <c:min val="0"/>
        </c:scaling>
        <c:delete val="1"/>
        <c:axPos val="l"/>
        <c:numFmt formatCode="0" sourceLinked="1"/>
        <c:majorTickMark val="out"/>
        <c:minorTickMark val="none"/>
        <c:tickLblPos val="nextTo"/>
        <c:crossAx val="66254681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31959063437123952"/>
          <c:w val="0.94517441554847614"/>
          <c:h val="0.65485418224428182"/>
        </c:manualLayout>
      </c:layout>
      <c:barChart>
        <c:barDir val="col"/>
        <c:grouping val="clustered"/>
        <c:varyColors val="0"/>
        <c:ser>
          <c:idx val="0"/>
          <c:order val="0"/>
          <c:spPr>
            <a:solidFill>
              <a:srgbClr val="FFDF7A"/>
            </a:solidFill>
            <a:ln w="3175">
              <a:noFill/>
            </a:ln>
            <a:effectLst/>
          </c:spPr>
          <c:invertIfNegative val="0"/>
          <c:dPt>
            <c:idx val="0"/>
            <c:invertIfNegative val="0"/>
            <c:bubble3D val="0"/>
            <c:spPr>
              <a:solidFill>
                <a:srgbClr val="FFDF7A"/>
              </a:solidFill>
              <a:ln w="3175" cap="rnd">
                <a:noFill/>
                <a:round/>
              </a:ln>
              <a:effectLst/>
            </c:spPr>
            <c:extLst>
              <c:ext xmlns:c16="http://schemas.microsoft.com/office/drawing/2014/chart" uri="{C3380CC4-5D6E-409C-BE32-E72D297353CC}">
                <c16:uniqueId val="{00000001-909F-48A8-94FB-D91BD188D151}"/>
              </c:ext>
            </c:extLst>
          </c:dPt>
          <c:dPt>
            <c:idx val="1"/>
            <c:invertIfNegative val="0"/>
            <c:bubble3D val="0"/>
            <c:spPr>
              <a:solidFill>
                <a:srgbClr val="FFDF7A"/>
              </a:solidFill>
              <a:ln w="3175" cap="rnd">
                <a:noFill/>
                <a:round/>
              </a:ln>
              <a:effectLst/>
            </c:spPr>
            <c:extLst>
              <c:ext xmlns:c16="http://schemas.microsoft.com/office/drawing/2014/chart" uri="{C3380CC4-5D6E-409C-BE32-E72D297353CC}">
                <c16:uniqueId val="{00000003-909F-48A8-94FB-D91BD188D151}"/>
              </c:ext>
            </c:extLst>
          </c:dPt>
          <c:dPt>
            <c:idx val="2"/>
            <c:invertIfNegative val="0"/>
            <c:bubble3D val="0"/>
            <c:spPr>
              <a:solidFill>
                <a:srgbClr val="FFDF7A"/>
              </a:solidFill>
              <a:ln w="3175" cap="rnd">
                <a:noFill/>
                <a:round/>
              </a:ln>
              <a:effectLst/>
            </c:spPr>
            <c:extLst>
              <c:ext xmlns:c16="http://schemas.microsoft.com/office/drawing/2014/chart" uri="{C3380CC4-5D6E-409C-BE32-E72D297353CC}">
                <c16:uniqueId val="{00000005-909F-48A8-94FB-D91BD188D151}"/>
              </c:ext>
            </c:extLst>
          </c:dPt>
          <c:dPt>
            <c:idx val="3"/>
            <c:invertIfNegative val="0"/>
            <c:bubble3D val="0"/>
            <c:spPr>
              <a:solidFill>
                <a:srgbClr val="FFDF7A"/>
              </a:solidFill>
              <a:ln w="3175" cap="rnd">
                <a:noFill/>
                <a:round/>
              </a:ln>
              <a:effectLst/>
            </c:spPr>
            <c:extLst>
              <c:ext xmlns:c16="http://schemas.microsoft.com/office/drawing/2014/chart" uri="{C3380CC4-5D6E-409C-BE32-E72D297353CC}">
                <c16:uniqueId val="{00000007-909F-48A8-94FB-D91BD188D151}"/>
              </c:ext>
            </c:extLst>
          </c:dPt>
          <c:dPt>
            <c:idx val="4"/>
            <c:invertIfNegative val="0"/>
            <c:bubble3D val="0"/>
            <c:spPr>
              <a:solidFill>
                <a:srgbClr val="FFDF7A"/>
              </a:solidFill>
              <a:ln w="3175" cap="rnd">
                <a:noFill/>
                <a:round/>
              </a:ln>
              <a:effectLst/>
            </c:spPr>
            <c:extLst>
              <c:ext xmlns:c16="http://schemas.microsoft.com/office/drawing/2014/chart" uri="{C3380CC4-5D6E-409C-BE32-E72D297353CC}">
                <c16:uniqueId val="{00000009-909F-48A8-94FB-D91BD188D151}"/>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Arkusz1!$B$4:$B$9</c:f>
              <c:numCache>
                <c:formatCode>0</c:formatCode>
                <c:ptCount val="6"/>
                <c:pt idx="0">
                  <c:v>71.604829638611477</c:v>
                </c:pt>
                <c:pt idx="1">
                  <c:v>65.283090226355526</c:v>
                </c:pt>
                <c:pt idx="2">
                  <c:v>27.371399477799962</c:v>
                </c:pt>
                <c:pt idx="3">
                  <c:v>26.955703437201215</c:v>
                </c:pt>
                <c:pt idx="4">
                  <c:v>13.381587473918952</c:v>
                </c:pt>
                <c:pt idx="5">
                  <c:v>11.644872290992828</c:v>
                </c:pt>
              </c:numCache>
            </c:numRef>
          </c:val>
          <c:extLst>
            <c:ext xmlns:c16="http://schemas.microsoft.com/office/drawing/2014/chart" uri="{C3380CC4-5D6E-409C-BE32-E72D297353CC}">
              <c16:uniqueId val="{0000000A-909F-48A8-94FB-D91BD188D151}"/>
            </c:ext>
          </c:extLst>
        </c:ser>
        <c:ser>
          <c:idx val="1"/>
          <c:order val="1"/>
          <c:spPr>
            <a:solidFill>
              <a:srgbClr val="DEDED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Arkusz1!$C$4:$C$9</c:f>
              <c:numCache>
                <c:formatCode>0</c:formatCode>
                <c:ptCount val="6"/>
                <c:pt idx="0">
                  <c:v>40.222545348057643</c:v>
                </c:pt>
                <c:pt idx="1">
                  <c:v>82.145403836162231</c:v>
                </c:pt>
                <c:pt idx="2">
                  <c:v>1.2424423578949788</c:v>
                </c:pt>
                <c:pt idx="3">
                  <c:v>44.231764162462348</c:v>
                </c:pt>
                <c:pt idx="4">
                  <c:v>18.490499136519535</c:v>
                </c:pt>
                <c:pt idx="5">
                  <c:v>7.7372576773861388</c:v>
                </c:pt>
              </c:numCache>
            </c:numRef>
          </c:val>
          <c:extLst>
            <c:ext xmlns:c16="http://schemas.microsoft.com/office/drawing/2014/chart" uri="{C3380CC4-5D6E-409C-BE32-E72D297353CC}">
              <c16:uniqueId val="{0000000B-909F-48A8-94FB-D91BD188D151}"/>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Arkusz1!$D$4:$D$9</c:f>
              <c:numCache>
                <c:formatCode>0</c:formatCode>
                <c:ptCount val="6"/>
                <c:pt idx="0">
                  <c:v>47.046630794472222</c:v>
                </c:pt>
                <c:pt idx="1">
                  <c:v>84.940272949447291</c:v>
                </c:pt>
                <c:pt idx="2">
                  <c:v>29.34266524555883</c:v>
                </c:pt>
                <c:pt idx="3">
                  <c:v>42.864607309283997</c:v>
                </c:pt>
                <c:pt idx="4">
                  <c:v>9.4431258393648498</c:v>
                </c:pt>
                <c:pt idx="5">
                  <c:v>10.574915742579352</c:v>
                </c:pt>
              </c:numCache>
            </c:numRef>
          </c:val>
          <c:extLst>
            <c:ext xmlns:c16="http://schemas.microsoft.com/office/drawing/2014/chart" uri="{C3380CC4-5D6E-409C-BE32-E72D297353CC}">
              <c16:uniqueId val="{0000000C-909F-48A8-94FB-D91BD188D151}"/>
            </c:ext>
          </c:extLst>
        </c:ser>
        <c:ser>
          <c:idx val="3"/>
          <c:order val="3"/>
          <c:spPr>
            <a:solidFill>
              <a:srgbClr val="42BEBD"/>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Arkusz1!$E$4:$E$9</c:f>
              <c:numCache>
                <c:formatCode>0</c:formatCode>
                <c:ptCount val="6"/>
                <c:pt idx="0">
                  <c:v>70.438707356019492</c:v>
                </c:pt>
                <c:pt idx="1">
                  <c:v>66.198924149258673</c:v>
                </c:pt>
                <c:pt idx="2">
                  <c:v>27.037899965951812</c:v>
                </c:pt>
                <c:pt idx="3">
                  <c:v>24.446400981143206</c:v>
                </c:pt>
                <c:pt idx="4">
                  <c:v>13.289814312245682</c:v>
                </c:pt>
                <c:pt idx="5">
                  <c:v>11.698237241033979</c:v>
                </c:pt>
              </c:numCache>
            </c:numRef>
          </c:val>
          <c:extLst>
            <c:ext xmlns:c16="http://schemas.microsoft.com/office/drawing/2014/chart" uri="{C3380CC4-5D6E-409C-BE32-E72D297353CC}">
              <c16:uniqueId val="{0000000D-909F-48A8-94FB-D91BD188D151}"/>
            </c:ext>
          </c:extLst>
        </c:ser>
        <c:ser>
          <c:idx val="4"/>
          <c:order val="4"/>
          <c:spPr>
            <a:solidFill>
              <a:srgbClr val="215F5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Arkusz1!$F$4:$F$9</c:f>
              <c:numCache>
                <c:formatCode>0</c:formatCode>
                <c:ptCount val="6"/>
                <c:pt idx="0">
                  <c:v>80.242104348883146</c:v>
                </c:pt>
                <c:pt idx="1">
                  <c:v>59.185703942603716</c:v>
                </c:pt>
                <c:pt idx="2">
                  <c:v>28.893424921477056</c:v>
                </c:pt>
                <c:pt idx="3">
                  <c:v>24.212156966429887</c:v>
                </c:pt>
                <c:pt idx="4">
                  <c:v>14.056317615026522</c:v>
                </c:pt>
                <c:pt idx="5">
                  <c:v>12.122012363008599</c:v>
                </c:pt>
              </c:numCache>
            </c:numRef>
          </c:val>
          <c:extLst>
            <c:ext xmlns:c16="http://schemas.microsoft.com/office/drawing/2014/chart" uri="{C3380CC4-5D6E-409C-BE32-E72D297353CC}">
              <c16:uniqueId val="{0000000E-909F-48A8-94FB-D91BD188D151}"/>
            </c:ext>
          </c:extLst>
        </c:ser>
        <c:ser>
          <c:idx val="5"/>
          <c:order val="5"/>
          <c:spPr>
            <a:solidFill>
              <a:srgbClr val="635D8C">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z internetu</c:v>
                </c:pt>
                <c:pt idx="1">
                  <c:v>z telewizji</c:v>
                </c:pt>
                <c:pt idx="2">
                  <c:v>z prasy</c:v>
                </c:pt>
                <c:pt idx="3">
                  <c:v>z radia</c:v>
                </c:pt>
                <c:pt idx="4">
                  <c:v>z obserwacji, własnych doświadczeń</c:v>
                </c:pt>
                <c:pt idx="5">
                  <c:v>od rodziny, znajomych</c:v>
                </c:pt>
              </c:strCache>
            </c:strRef>
          </c:cat>
          <c:val>
            <c:numRef>
              <c:f>Arkusz1!$G$4:$G$9</c:f>
              <c:numCache>
                <c:formatCode>General</c:formatCode>
                <c:ptCount val="6"/>
              </c:numCache>
            </c:numRef>
          </c:val>
          <c:extLst>
            <c:ext xmlns:c16="http://schemas.microsoft.com/office/drawing/2014/chart" uri="{C3380CC4-5D6E-409C-BE32-E72D297353CC}">
              <c16:uniqueId val="{0000000B-A551-4EF1-AC5A-F459C95B5190}"/>
            </c:ext>
          </c:extLst>
        </c:ser>
        <c:dLbls>
          <c:showLegendKey val="0"/>
          <c:showVal val="1"/>
          <c:showCatName val="0"/>
          <c:showSerName val="0"/>
          <c:showPercent val="0"/>
          <c:showBubbleSize val="0"/>
        </c:dLbls>
        <c:gapWidth val="196"/>
        <c:overlap val="-10"/>
        <c:axId val="671616136"/>
        <c:axId val="671622016"/>
      </c:barChart>
      <c:catAx>
        <c:axId val="671616136"/>
        <c:scaling>
          <c:orientation val="minMax"/>
        </c:scaling>
        <c:delete val="1"/>
        <c:axPos val="b"/>
        <c:numFmt formatCode="General" sourceLinked="1"/>
        <c:majorTickMark val="out"/>
        <c:minorTickMark val="none"/>
        <c:tickLblPos val="nextTo"/>
        <c:crossAx val="671622016"/>
        <c:crosses val="autoZero"/>
        <c:auto val="1"/>
        <c:lblAlgn val="ctr"/>
        <c:lblOffset val="100"/>
        <c:noMultiLvlLbl val="0"/>
      </c:catAx>
      <c:valAx>
        <c:axId val="671622016"/>
        <c:scaling>
          <c:orientation val="minMax"/>
          <c:min val="0"/>
        </c:scaling>
        <c:delete val="1"/>
        <c:axPos val="l"/>
        <c:numFmt formatCode="0" sourceLinked="1"/>
        <c:majorTickMark val="out"/>
        <c:minorTickMark val="none"/>
        <c:tickLblPos val="nextTo"/>
        <c:crossAx val="67161613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z internetu</c:v>
                </c:pt>
              </c:strCache>
            </c:strRef>
          </c:tx>
          <c:spPr>
            <a:solidFill>
              <a:srgbClr val="AD9485"/>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Arkusz1!$B$2</c:f>
              <c:numCache>
                <c:formatCode>###0</c:formatCode>
                <c:ptCount val="1"/>
                <c:pt idx="0">
                  <c:v>66.500791553819539</c:v>
                </c:pt>
              </c:numCache>
            </c:numRef>
          </c:val>
          <c:extLst>
            <c:ext xmlns:c16="http://schemas.microsoft.com/office/drawing/2014/chart" uri="{C3380CC4-5D6E-409C-BE32-E72D297353CC}">
              <c16:uniqueId val="{00000000-D5B9-46A3-8CB0-880412696767}"/>
            </c:ext>
          </c:extLst>
        </c:ser>
        <c:ser>
          <c:idx val="1"/>
          <c:order val="1"/>
          <c:tx>
            <c:strRef>
              <c:f>Arkusz1!$C$1</c:f>
              <c:strCache>
                <c:ptCount val="1"/>
                <c:pt idx="0">
                  <c:v>z telewizji</c:v>
                </c:pt>
              </c:strCache>
            </c:strRef>
          </c:tx>
          <c:spPr>
            <a:solidFill>
              <a:srgbClr val="ECC9A6"/>
            </a:solidFill>
            <a:ln>
              <a:solidFill>
                <a:schemeClr val="bg1"/>
              </a:solidFill>
            </a:ln>
            <a:effectLst/>
          </c:spPr>
          <c:invertIfNegative val="0"/>
          <c:dPt>
            <c:idx val="0"/>
            <c:invertIfNegative val="0"/>
            <c:bubble3D val="0"/>
            <c:extLst>
              <c:ext xmlns:c16="http://schemas.microsoft.com/office/drawing/2014/chart" uri="{C3380CC4-5D6E-409C-BE32-E72D297353CC}">
                <c16:uniqueId val="{00000001-D5B9-46A3-8CB0-880412696767}"/>
              </c:ext>
            </c:extLst>
          </c:dPt>
          <c:dLbls>
            <c:dLbl>
              <c:idx val="0"/>
              <c:numFmt formatCode="#,##0" sourceLinked="0"/>
              <c:spPr>
                <a:noFill/>
                <a:ln>
                  <a:noFill/>
                </a:ln>
                <a:effectLst/>
              </c:spPr>
              <c:txPr>
                <a:bodyPr rot="0" spcFirstLastPara="1" vertOverflow="ellipsis" vert="horz" wrap="square" lIns="38100" tIns="19050" rIns="38100" bIns="19050" anchor="ctr" anchorCtr="0">
                  <a:no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D5B9-46A3-8CB0-880412696767}"/>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Arkusz1!$C$2</c:f>
              <c:numCache>
                <c:formatCode>###0</c:formatCode>
                <c:ptCount val="1"/>
                <c:pt idx="0">
                  <c:v>65.180548181672251</c:v>
                </c:pt>
              </c:numCache>
            </c:numRef>
          </c:val>
          <c:extLst>
            <c:ext xmlns:c16="http://schemas.microsoft.com/office/drawing/2014/chart" uri="{C3380CC4-5D6E-409C-BE32-E72D297353CC}">
              <c16:uniqueId val="{00000002-D5B9-46A3-8CB0-880412696767}"/>
            </c:ext>
          </c:extLst>
        </c:ser>
        <c:ser>
          <c:idx val="2"/>
          <c:order val="2"/>
          <c:tx>
            <c:strRef>
              <c:f>Arkusz1!$D$1</c:f>
              <c:strCache>
                <c:ptCount val="1"/>
                <c:pt idx="0">
                  <c:v>z prasy</c:v>
                </c:pt>
              </c:strCache>
            </c:strRef>
          </c:tx>
          <c:spPr>
            <a:solidFill>
              <a:srgbClr val="CD8BC5"/>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Arkusz1!$D$2</c:f>
              <c:numCache>
                <c:formatCode>###0</c:formatCode>
                <c:ptCount val="1"/>
                <c:pt idx="0">
                  <c:v>33.335513424287086</c:v>
                </c:pt>
              </c:numCache>
            </c:numRef>
          </c:val>
          <c:extLst>
            <c:ext xmlns:c16="http://schemas.microsoft.com/office/drawing/2014/chart" uri="{C3380CC4-5D6E-409C-BE32-E72D297353CC}">
              <c16:uniqueId val="{00000003-D5B9-46A3-8CB0-880412696767}"/>
            </c:ext>
          </c:extLst>
        </c:ser>
        <c:ser>
          <c:idx val="3"/>
          <c:order val="3"/>
          <c:tx>
            <c:strRef>
              <c:f>Arkusz1!$E$1</c:f>
              <c:strCache>
                <c:ptCount val="1"/>
                <c:pt idx="0">
                  <c:v>z radia</c:v>
                </c:pt>
              </c:strCache>
            </c:strRef>
          </c:tx>
          <c:spPr>
            <a:solidFill>
              <a:srgbClr val="9F9BBD"/>
            </a:solidFill>
            <a:ln>
              <a:solidFill>
                <a:schemeClr val="bg1"/>
              </a:solidFill>
            </a:ln>
            <a:effectLst/>
          </c:spPr>
          <c:invertIfNegative val="0"/>
          <c:dPt>
            <c:idx val="0"/>
            <c:invertIfNegative val="0"/>
            <c:bubble3D val="0"/>
            <c:extLst>
              <c:ext xmlns:c16="http://schemas.microsoft.com/office/drawing/2014/chart" uri="{C3380CC4-5D6E-409C-BE32-E72D297353CC}">
                <c16:uniqueId val="{00000005-D5B9-46A3-8CB0-880412696767}"/>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Arkusz1!$E$2</c:f>
              <c:numCache>
                <c:formatCode>###0</c:formatCode>
                <c:ptCount val="1"/>
                <c:pt idx="0">
                  <c:v>24.453248824293215</c:v>
                </c:pt>
              </c:numCache>
            </c:numRef>
          </c:val>
          <c:extLst>
            <c:ext xmlns:c16="http://schemas.microsoft.com/office/drawing/2014/chart" uri="{C3380CC4-5D6E-409C-BE32-E72D297353CC}">
              <c16:uniqueId val="{00000006-D5B9-46A3-8CB0-880412696767}"/>
            </c:ext>
          </c:extLst>
        </c:ser>
        <c:dLbls>
          <c:showLegendKey val="0"/>
          <c:showVal val="0"/>
          <c:showCatName val="0"/>
          <c:showSerName val="0"/>
          <c:showPercent val="0"/>
          <c:showBubbleSize val="0"/>
        </c:dLbls>
        <c:gapWidth val="219"/>
        <c:overlap val="-27"/>
        <c:axId val="803115616"/>
        <c:axId val="803120712"/>
      </c:barChart>
      <c:catAx>
        <c:axId val="803115616"/>
        <c:scaling>
          <c:orientation val="minMax"/>
        </c:scaling>
        <c:delete val="1"/>
        <c:axPos val="b"/>
        <c:numFmt formatCode="General" sourceLinked="1"/>
        <c:majorTickMark val="none"/>
        <c:minorTickMark val="none"/>
        <c:tickLblPos val="nextTo"/>
        <c:crossAx val="803120712"/>
        <c:crosses val="autoZero"/>
        <c:auto val="1"/>
        <c:lblAlgn val="ctr"/>
        <c:lblOffset val="100"/>
        <c:noMultiLvlLbl val="0"/>
      </c:catAx>
      <c:valAx>
        <c:axId val="803120712"/>
        <c:scaling>
          <c:orientation val="minMax"/>
        </c:scaling>
        <c:delete val="1"/>
        <c:axPos val="l"/>
        <c:numFmt formatCode="###0" sourceLinked="1"/>
        <c:majorTickMark val="out"/>
        <c:minorTickMark val="none"/>
        <c:tickLblPos val="nextTo"/>
        <c:crossAx val="80311561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z internetu</c:v>
                </c:pt>
              </c:strCache>
            </c:strRef>
          </c:tx>
          <c:spPr>
            <a:solidFill>
              <a:srgbClr val="AD9485"/>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Arkusz1!$B$4</c:f>
              <c:numCache>
                <c:formatCode>###0</c:formatCode>
                <c:ptCount val="1"/>
                <c:pt idx="0">
                  <c:v>71.932141596699083</c:v>
                </c:pt>
              </c:numCache>
            </c:numRef>
          </c:val>
          <c:extLst>
            <c:ext xmlns:c16="http://schemas.microsoft.com/office/drawing/2014/chart" uri="{C3380CC4-5D6E-409C-BE32-E72D297353CC}">
              <c16:uniqueId val="{00000000-00C9-4BB2-AD70-899B060346A0}"/>
            </c:ext>
          </c:extLst>
        </c:ser>
        <c:ser>
          <c:idx val="1"/>
          <c:order val="1"/>
          <c:tx>
            <c:strRef>
              <c:f>Arkusz1!$C$1</c:f>
              <c:strCache>
                <c:ptCount val="1"/>
                <c:pt idx="0">
                  <c:v>z telewizji</c:v>
                </c:pt>
              </c:strCache>
            </c:strRef>
          </c:tx>
          <c:spPr>
            <a:solidFill>
              <a:srgbClr val="ECC9A6"/>
            </a:solidFill>
            <a:ln>
              <a:solidFill>
                <a:schemeClr val="bg1"/>
              </a:solidFill>
            </a:ln>
            <a:effectLst/>
          </c:spPr>
          <c:invertIfNegative val="0"/>
          <c:dPt>
            <c:idx val="0"/>
            <c:invertIfNegative val="0"/>
            <c:bubble3D val="0"/>
            <c:extLst>
              <c:ext xmlns:c16="http://schemas.microsoft.com/office/drawing/2014/chart" uri="{C3380CC4-5D6E-409C-BE32-E72D297353CC}">
                <c16:uniqueId val="{00000001-00C9-4BB2-AD70-899B060346A0}"/>
              </c:ext>
            </c:extLst>
          </c:dPt>
          <c:dLbls>
            <c:dLbl>
              <c:idx val="0"/>
              <c:numFmt formatCode="#,##0" sourceLinked="0"/>
              <c:spPr>
                <a:noFill/>
                <a:ln>
                  <a:noFill/>
                </a:ln>
                <a:effectLst/>
              </c:spPr>
              <c:txPr>
                <a:bodyPr rot="0" spcFirstLastPara="1" vertOverflow="ellipsis" vert="horz" wrap="square" lIns="38100" tIns="19050" rIns="38100" bIns="19050" anchor="ctr" anchorCtr="0">
                  <a:no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0C9-4BB2-AD70-899B060346A0}"/>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Arkusz1!$C$4</c:f>
              <c:numCache>
                <c:formatCode>###0</c:formatCode>
                <c:ptCount val="1"/>
                <c:pt idx="0">
                  <c:v>68.094723777448721</c:v>
                </c:pt>
              </c:numCache>
            </c:numRef>
          </c:val>
          <c:extLst>
            <c:ext xmlns:c16="http://schemas.microsoft.com/office/drawing/2014/chart" uri="{C3380CC4-5D6E-409C-BE32-E72D297353CC}">
              <c16:uniqueId val="{00000002-00C9-4BB2-AD70-899B060346A0}"/>
            </c:ext>
          </c:extLst>
        </c:ser>
        <c:ser>
          <c:idx val="2"/>
          <c:order val="2"/>
          <c:tx>
            <c:strRef>
              <c:f>Arkusz1!$D$1</c:f>
              <c:strCache>
                <c:ptCount val="1"/>
                <c:pt idx="0">
                  <c:v>z prasy</c:v>
                </c:pt>
              </c:strCache>
            </c:strRef>
          </c:tx>
          <c:spPr>
            <a:solidFill>
              <a:srgbClr val="CD8BC5"/>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Arkusz1!$D$4</c:f>
              <c:numCache>
                <c:formatCode>###0</c:formatCode>
                <c:ptCount val="1"/>
                <c:pt idx="0">
                  <c:v>30.138116273135022</c:v>
                </c:pt>
              </c:numCache>
            </c:numRef>
          </c:val>
          <c:extLst>
            <c:ext xmlns:c16="http://schemas.microsoft.com/office/drawing/2014/chart" uri="{C3380CC4-5D6E-409C-BE32-E72D297353CC}">
              <c16:uniqueId val="{00000003-00C9-4BB2-AD70-899B060346A0}"/>
            </c:ext>
          </c:extLst>
        </c:ser>
        <c:ser>
          <c:idx val="3"/>
          <c:order val="3"/>
          <c:tx>
            <c:strRef>
              <c:f>Arkusz1!$E$1</c:f>
              <c:strCache>
                <c:ptCount val="1"/>
                <c:pt idx="0">
                  <c:v>z radia</c:v>
                </c:pt>
              </c:strCache>
            </c:strRef>
          </c:tx>
          <c:spPr>
            <a:solidFill>
              <a:srgbClr val="9F9BBD"/>
            </a:solidFill>
            <a:ln>
              <a:solidFill>
                <a:schemeClr val="bg1"/>
              </a:solidFill>
            </a:ln>
            <a:effectLst/>
          </c:spPr>
          <c:invertIfNegative val="0"/>
          <c:dPt>
            <c:idx val="0"/>
            <c:invertIfNegative val="0"/>
            <c:bubble3D val="0"/>
            <c:extLst>
              <c:ext xmlns:c16="http://schemas.microsoft.com/office/drawing/2014/chart" uri="{C3380CC4-5D6E-409C-BE32-E72D297353CC}">
                <c16:uniqueId val="{00000004-00C9-4BB2-AD70-899B060346A0}"/>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Arkusz1!$E$4</c:f>
              <c:numCache>
                <c:formatCode>###0</c:formatCode>
                <c:ptCount val="1"/>
                <c:pt idx="0">
                  <c:v>37.344155647222067</c:v>
                </c:pt>
              </c:numCache>
            </c:numRef>
          </c:val>
          <c:extLst>
            <c:ext xmlns:c16="http://schemas.microsoft.com/office/drawing/2014/chart" uri="{C3380CC4-5D6E-409C-BE32-E72D297353CC}">
              <c16:uniqueId val="{00000005-00C9-4BB2-AD70-899B060346A0}"/>
            </c:ext>
          </c:extLst>
        </c:ser>
        <c:dLbls>
          <c:showLegendKey val="0"/>
          <c:showVal val="0"/>
          <c:showCatName val="0"/>
          <c:showSerName val="0"/>
          <c:showPercent val="0"/>
          <c:showBubbleSize val="0"/>
        </c:dLbls>
        <c:gapWidth val="219"/>
        <c:overlap val="-27"/>
        <c:axId val="803115616"/>
        <c:axId val="803120712"/>
      </c:barChart>
      <c:catAx>
        <c:axId val="803115616"/>
        <c:scaling>
          <c:orientation val="minMax"/>
        </c:scaling>
        <c:delete val="1"/>
        <c:axPos val="b"/>
        <c:numFmt formatCode="General" sourceLinked="1"/>
        <c:majorTickMark val="none"/>
        <c:minorTickMark val="none"/>
        <c:tickLblPos val="nextTo"/>
        <c:crossAx val="803120712"/>
        <c:crosses val="autoZero"/>
        <c:auto val="1"/>
        <c:lblAlgn val="ctr"/>
        <c:lblOffset val="100"/>
        <c:noMultiLvlLbl val="0"/>
      </c:catAx>
      <c:valAx>
        <c:axId val="803120712"/>
        <c:scaling>
          <c:orientation val="minMax"/>
        </c:scaling>
        <c:delete val="1"/>
        <c:axPos val="l"/>
        <c:numFmt formatCode="###0" sourceLinked="1"/>
        <c:majorTickMark val="out"/>
        <c:minorTickMark val="none"/>
        <c:tickLblPos val="nextTo"/>
        <c:crossAx val="80311561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z internetu</c:v>
                </c:pt>
              </c:strCache>
            </c:strRef>
          </c:tx>
          <c:spPr>
            <a:solidFill>
              <a:srgbClr val="AD9485"/>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Arkusz1!$B$6</c:f>
              <c:numCache>
                <c:formatCode>###0</c:formatCode>
                <c:ptCount val="1"/>
                <c:pt idx="0">
                  <c:v>75.281079950897976</c:v>
                </c:pt>
              </c:numCache>
            </c:numRef>
          </c:val>
          <c:extLst>
            <c:ext xmlns:c16="http://schemas.microsoft.com/office/drawing/2014/chart" uri="{C3380CC4-5D6E-409C-BE32-E72D297353CC}">
              <c16:uniqueId val="{00000000-8961-4030-BA4A-8AA11852D5B1}"/>
            </c:ext>
          </c:extLst>
        </c:ser>
        <c:ser>
          <c:idx val="1"/>
          <c:order val="1"/>
          <c:tx>
            <c:strRef>
              <c:f>Arkusz1!$C$1</c:f>
              <c:strCache>
                <c:ptCount val="1"/>
                <c:pt idx="0">
                  <c:v>z telewizji</c:v>
                </c:pt>
              </c:strCache>
            </c:strRef>
          </c:tx>
          <c:spPr>
            <a:solidFill>
              <a:srgbClr val="ECC9A6"/>
            </a:solidFill>
            <a:ln>
              <a:solidFill>
                <a:schemeClr val="bg1"/>
              </a:solidFill>
            </a:ln>
            <a:effectLst/>
          </c:spPr>
          <c:invertIfNegative val="0"/>
          <c:dPt>
            <c:idx val="0"/>
            <c:invertIfNegative val="0"/>
            <c:bubble3D val="0"/>
            <c:extLst>
              <c:ext xmlns:c16="http://schemas.microsoft.com/office/drawing/2014/chart" uri="{C3380CC4-5D6E-409C-BE32-E72D297353CC}">
                <c16:uniqueId val="{00000001-8961-4030-BA4A-8AA11852D5B1}"/>
              </c:ext>
            </c:extLst>
          </c:dPt>
          <c:dLbls>
            <c:dLbl>
              <c:idx val="0"/>
              <c:numFmt formatCode="#,##0" sourceLinked="0"/>
              <c:spPr>
                <a:noFill/>
                <a:ln>
                  <a:noFill/>
                </a:ln>
                <a:effectLst/>
              </c:spPr>
              <c:txPr>
                <a:bodyPr rot="0" spcFirstLastPara="1" vertOverflow="ellipsis" vert="horz" wrap="square" lIns="38100" tIns="19050" rIns="38100" bIns="19050" anchor="ctr" anchorCtr="0">
                  <a:no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961-4030-BA4A-8AA11852D5B1}"/>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Arkusz1!$C$6</c:f>
              <c:numCache>
                <c:formatCode>###0</c:formatCode>
                <c:ptCount val="1"/>
                <c:pt idx="0">
                  <c:v>57.570250879424002</c:v>
                </c:pt>
              </c:numCache>
            </c:numRef>
          </c:val>
          <c:extLst>
            <c:ext xmlns:c16="http://schemas.microsoft.com/office/drawing/2014/chart" uri="{C3380CC4-5D6E-409C-BE32-E72D297353CC}">
              <c16:uniqueId val="{00000002-8961-4030-BA4A-8AA11852D5B1}"/>
            </c:ext>
          </c:extLst>
        </c:ser>
        <c:ser>
          <c:idx val="2"/>
          <c:order val="2"/>
          <c:tx>
            <c:strRef>
              <c:f>Arkusz1!$D$1</c:f>
              <c:strCache>
                <c:ptCount val="1"/>
                <c:pt idx="0">
                  <c:v>z prasy</c:v>
                </c:pt>
              </c:strCache>
            </c:strRef>
          </c:tx>
          <c:spPr>
            <a:solidFill>
              <a:srgbClr val="CD8BC5"/>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Arkusz1!$D$6</c:f>
              <c:numCache>
                <c:formatCode>###0</c:formatCode>
                <c:ptCount val="1"/>
                <c:pt idx="0">
                  <c:v>22.947348394501415</c:v>
                </c:pt>
              </c:numCache>
            </c:numRef>
          </c:val>
          <c:extLst>
            <c:ext xmlns:c16="http://schemas.microsoft.com/office/drawing/2014/chart" uri="{C3380CC4-5D6E-409C-BE32-E72D297353CC}">
              <c16:uniqueId val="{00000003-8961-4030-BA4A-8AA11852D5B1}"/>
            </c:ext>
          </c:extLst>
        </c:ser>
        <c:ser>
          <c:idx val="3"/>
          <c:order val="3"/>
          <c:tx>
            <c:strRef>
              <c:f>Arkusz1!$E$1</c:f>
              <c:strCache>
                <c:ptCount val="1"/>
                <c:pt idx="0">
                  <c:v>z radia</c:v>
                </c:pt>
              </c:strCache>
            </c:strRef>
          </c:tx>
          <c:spPr>
            <a:solidFill>
              <a:srgbClr val="9F9BBD"/>
            </a:solidFill>
            <a:ln>
              <a:solidFill>
                <a:schemeClr val="bg1"/>
              </a:solidFill>
            </a:ln>
            <a:effectLst/>
          </c:spPr>
          <c:invertIfNegative val="0"/>
          <c:dPt>
            <c:idx val="0"/>
            <c:invertIfNegative val="0"/>
            <c:bubble3D val="0"/>
            <c:extLst>
              <c:ext xmlns:c16="http://schemas.microsoft.com/office/drawing/2014/chart" uri="{C3380CC4-5D6E-409C-BE32-E72D297353CC}">
                <c16:uniqueId val="{00000004-8961-4030-BA4A-8AA11852D5B1}"/>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Arkusz1!$E$6</c:f>
              <c:numCache>
                <c:formatCode>###0</c:formatCode>
                <c:ptCount val="1"/>
                <c:pt idx="0">
                  <c:v>20.22338928182052</c:v>
                </c:pt>
              </c:numCache>
            </c:numRef>
          </c:val>
          <c:extLst>
            <c:ext xmlns:c16="http://schemas.microsoft.com/office/drawing/2014/chart" uri="{C3380CC4-5D6E-409C-BE32-E72D297353CC}">
              <c16:uniqueId val="{00000005-8961-4030-BA4A-8AA11852D5B1}"/>
            </c:ext>
          </c:extLst>
        </c:ser>
        <c:dLbls>
          <c:showLegendKey val="0"/>
          <c:showVal val="0"/>
          <c:showCatName val="0"/>
          <c:showSerName val="0"/>
          <c:showPercent val="0"/>
          <c:showBubbleSize val="0"/>
        </c:dLbls>
        <c:gapWidth val="219"/>
        <c:overlap val="-27"/>
        <c:axId val="803115616"/>
        <c:axId val="803120712"/>
      </c:barChart>
      <c:catAx>
        <c:axId val="803115616"/>
        <c:scaling>
          <c:orientation val="minMax"/>
        </c:scaling>
        <c:delete val="1"/>
        <c:axPos val="b"/>
        <c:numFmt formatCode="General" sourceLinked="1"/>
        <c:majorTickMark val="none"/>
        <c:minorTickMark val="none"/>
        <c:tickLblPos val="nextTo"/>
        <c:crossAx val="803120712"/>
        <c:crosses val="autoZero"/>
        <c:auto val="1"/>
        <c:lblAlgn val="ctr"/>
        <c:lblOffset val="100"/>
        <c:noMultiLvlLbl val="0"/>
      </c:catAx>
      <c:valAx>
        <c:axId val="803120712"/>
        <c:scaling>
          <c:orientation val="minMax"/>
        </c:scaling>
        <c:delete val="1"/>
        <c:axPos val="l"/>
        <c:numFmt formatCode="###0" sourceLinked="1"/>
        <c:majorTickMark val="out"/>
        <c:minorTickMark val="none"/>
        <c:tickLblPos val="nextTo"/>
        <c:crossAx val="80311561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z internetu</c:v>
                </c:pt>
              </c:strCache>
            </c:strRef>
          </c:tx>
          <c:spPr>
            <a:solidFill>
              <a:srgbClr val="AD9485"/>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Arkusz1!$B$5</c:f>
              <c:numCache>
                <c:formatCode>###0</c:formatCode>
                <c:ptCount val="1"/>
                <c:pt idx="0">
                  <c:v>71.561126022070709</c:v>
                </c:pt>
              </c:numCache>
            </c:numRef>
          </c:val>
          <c:extLst>
            <c:ext xmlns:c16="http://schemas.microsoft.com/office/drawing/2014/chart" uri="{C3380CC4-5D6E-409C-BE32-E72D297353CC}">
              <c16:uniqueId val="{00000000-0AF1-43F7-9CF4-A9198F412AB9}"/>
            </c:ext>
          </c:extLst>
        </c:ser>
        <c:ser>
          <c:idx val="1"/>
          <c:order val="1"/>
          <c:tx>
            <c:strRef>
              <c:f>Arkusz1!$C$1</c:f>
              <c:strCache>
                <c:ptCount val="1"/>
                <c:pt idx="0">
                  <c:v>z telewizji</c:v>
                </c:pt>
              </c:strCache>
            </c:strRef>
          </c:tx>
          <c:spPr>
            <a:solidFill>
              <a:srgbClr val="ECC9A6"/>
            </a:solidFill>
            <a:ln>
              <a:solidFill>
                <a:schemeClr val="bg1"/>
              </a:solidFill>
            </a:ln>
            <a:effectLst/>
          </c:spPr>
          <c:invertIfNegative val="0"/>
          <c:dPt>
            <c:idx val="0"/>
            <c:invertIfNegative val="0"/>
            <c:bubble3D val="0"/>
            <c:extLst>
              <c:ext xmlns:c16="http://schemas.microsoft.com/office/drawing/2014/chart" uri="{C3380CC4-5D6E-409C-BE32-E72D297353CC}">
                <c16:uniqueId val="{00000001-0AF1-43F7-9CF4-A9198F412AB9}"/>
              </c:ext>
            </c:extLst>
          </c:dPt>
          <c:dLbls>
            <c:dLbl>
              <c:idx val="0"/>
              <c:numFmt formatCode="#,##0" sourceLinked="0"/>
              <c:spPr>
                <a:noFill/>
                <a:ln>
                  <a:noFill/>
                </a:ln>
                <a:effectLst/>
              </c:spPr>
              <c:txPr>
                <a:bodyPr rot="0" spcFirstLastPara="1" vertOverflow="ellipsis" vert="horz" wrap="square" lIns="38100" tIns="19050" rIns="38100" bIns="19050" anchor="ctr" anchorCtr="0">
                  <a:no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AF1-43F7-9CF4-A9198F412AB9}"/>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Arkusz1!$C$5</c:f>
              <c:numCache>
                <c:formatCode>###0</c:formatCode>
                <c:ptCount val="1"/>
                <c:pt idx="0">
                  <c:v>69.738237458152227</c:v>
                </c:pt>
              </c:numCache>
            </c:numRef>
          </c:val>
          <c:extLst>
            <c:ext xmlns:c16="http://schemas.microsoft.com/office/drawing/2014/chart" uri="{C3380CC4-5D6E-409C-BE32-E72D297353CC}">
              <c16:uniqueId val="{00000002-0AF1-43F7-9CF4-A9198F412AB9}"/>
            </c:ext>
          </c:extLst>
        </c:ser>
        <c:ser>
          <c:idx val="2"/>
          <c:order val="2"/>
          <c:tx>
            <c:strRef>
              <c:f>Arkusz1!$D$1</c:f>
              <c:strCache>
                <c:ptCount val="1"/>
                <c:pt idx="0">
                  <c:v>z prasy</c:v>
                </c:pt>
              </c:strCache>
            </c:strRef>
          </c:tx>
          <c:spPr>
            <a:solidFill>
              <a:srgbClr val="CD8BC5"/>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Arkusz1!$D$5</c:f>
              <c:numCache>
                <c:formatCode>###0</c:formatCode>
                <c:ptCount val="1"/>
                <c:pt idx="0">
                  <c:v>32.591951902932799</c:v>
                </c:pt>
              </c:numCache>
            </c:numRef>
          </c:val>
          <c:extLst>
            <c:ext xmlns:c16="http://schemas.microsoft.com/office/drawing/2014/chart" uri="{C3380CC4-5D6E-409C-BE32-E72D297353CC}">
              <c16:uniqueId val="{00000003-0AF1-43F7-9CF4-A9198F412AB9}"/>
            </c:ext>
          </c:extLst>
        </c:ser>
        <c:ser>
          <c:idx val="3"/>
          <c:order val="3"/>
          <c:tx>
            <c:strRef>
              <c:f>Arkusz1!$E$1</c:f>
              <c:strCache>
                <c:ptCount val="1"/>
                <c:pt idx="0">
                  <c:v>z radia</c:v>
                </c:pt>
              </c:strCache>
            </c:strRef>
          </c:tx>
          <c:spPr>
            <a:solidFill>
              <a:srgbClr val="9F9BBD"/>
            </a:solidFill>
            <a:ln>
              <a:solidFill>
                <a:schemeClr val="bg1"/>
              </a:solidFill>
            </a:ln>
            <a:effectLst/>
          </c:spPr>
          <c:invertIfNegative val="0"/>
          <c:dPt>
            <c:idx val="0"/>
            <c:invertIfNegative val="0"/>
            <c:bubble3D val="0"/>
            <c:extLst>
              <c:ext xmlns:c16="http://schemas.microsoft.com/office/drawing/2014/chart" uri="{C3380CC4-5D6E-409C-BE32-E72D297353CC}">
                <c16:uniqueId val="{00000004-0AF1-43F7-9CF4-A9198F412AB9}"/>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Arkusz1!$E$5</c:f>
              <c:numCache>
                <c:formatCode>###0</c:formatCode>
                <c:ptCount val="1"/>
                <c:pt idx="0">
                  <c:v>25.561389021579394</c:v>
                </c:pt>
              </c:numCache>
            </c:numRef>
          </c:val>
          <c:extLst>
            <c:ext xmlns:c16="http://schemas.microsoft.com/office/drawing/2014/chart" uri="{C3380CC4-5D6E-409C-BE32-E72D297353CC}">
              <c16:uniqueId val="{00000005-0AF1-43F7-9CF4-A9198F412AB9}"/>
            </c:ext>
          </c:extLst>
        </c:ser>
        <c:dLbls>
          <c:showLegendKey val="0"/>
          <c:showVal val="0"/>
          <c:showCatName val="0"/>
          <c:showSerName val="0"/>
          <c:showPercent val="0"/>
          <c:showBubbleSize val="0"/>
        </c:dLbls>
        <c:gapWidth val="219"/>
        <c:overlap val="-27"/>
        <c:axId val="803115616"/>
        <c:axId val="803120712"/>
      </c:barChart>
      <c:catAx>
        <c:axId val="803115616"/>
        <c:scaling>
          <c:orientation val="minMax"/>
        </c:scaling>
        <c:delete val="1"/>
        <c:axPos val="b"/>
        <c:numFmt formatCode="General" sourceLinked="1"/>
        <c:majorTickMark val="none"/>
        <c:minorTickMark val="none"/>
        <c:tickLblPos val="nextTo"/>
        <c:crossAx val="803120712"/>
        <c:crosses val="autoZero"/>
        <c:auto val="1"/>
        <c:lblAlgn val="ctr"/>
        <c:lblOffset val="100"/>
        <c:noMultiLvlLbl val="0"/>
      </c:catAx>
      <c:valAx>
        <c:axId val="803120712"/>
        <c:scaling>
          <c:orientation val="minMax"/>
        </c:scaling>
        <c:delete val="1"/>
        <c:axPos val="l"/>
        <c:numFmt formatCode="###0" sourceLinked="1"/>
        <c:majorTickMark val="out"/>
        <c:minorTickMark val="none"/>
        <c:tickLblPos val="nextTo"/>
        <c:crossAx val="80311561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z internetu</c:v>
                </c:pt>
              </c:strCache>
            </c:strRef>
          </c:tx>
          <c:spPr>
            <a:solidFill>
              <a:srgbClr val="AD9485"/>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c:f>
              <c:numCache>
                <c:formatCode>###0</c:formatCode>
                <c:ptCount val="1"/>
                <c:pt idx="0">
                  <c:v>71.332467232928195</c:v>
                </c:pt>
              </c:numCache>
            </c:numRef>
          </c:val>
          <c:extLst>
            <c:ext xmlns:c16="http://schemas.microsoft.com/office/drawing/2014/chart" uri="{C3380CC4-5D6E-409C-BE32-E72D297353CC}">
              <c16:uniqueId val="{00000000-7236-4F95-9451-DD8225B84630}"/>
            </c:ext>
          </c:extLst>
        </c:ser>
        <c:ser>
          <c:idx val="1"/>
          <c:order val="1"/>
          <c:tx>
            <c:strRef>
              <c:f>Arkusz1!$C$1</c:f>
              <c:strCache>
                <c:ptCount val="1"/>
                <c:pt idx="0">
                  <c:v>z telewizji</c:v>
                </c:pt>
              </c:strCache>
            </c:strRef>
          </c:tx>
          <c:spPr>
            <a:solidFill>
              <a:srgbClr val="ECC9A6"/>
            </a:solidFill>
            <a:ln>
              <a:solidFill>
                <a:schemeClr val="bg1"/>
              </a:solidFill>
            </a:ln>
            <a:effectLst/>
          </c:spPr>
          <c:invertIfNegative val="0"/>
          <c:dPt>
            <c:idx val="0"/>
            <c:invertIfNegative val="0"/>
            <c:bubble3D val="0"/>
            <c:extLst>
              <c:ext xmlns:c16="http://schemas.microsoft.com/office/drawing/2014/chart" uri="{C3380CC4-5D6E-409C-BE32-E72D297353CC}">
                <c16:uniqueId val="{00000001-7236-4F95-9451-DD8225B84630}"/>
              </c:ext>
            </c:extLst>
          </c:dPt>
          <c:dLbls>
            <c:dLbl>
              <c:idx val="0"/>
              <c:numFmt formatCode="#,##0" sourceLinked="0"/>
              <c:spPr>
                <a:noFill/>
                <a:ln>
                  <a:noFill/>
                </a:ln>
                <a:effectLst/>
              </c:spPr>
              <c:txPr>
                <a:bodyPr rot="0" spcFirstLastPara="1" vertOverflow="ellipsis" vert="horz" wrap="square" lIns="38100" tIns="19050" rIns="38100" bIns="19050" anchor="ctr" anchorCtr="0">
                  <a:no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7236-4F95-9451-DD8225B84630}"/>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f>
              <c:numCache>
                <c:formatCode>###0</c:formatCode>
                <c:ptCount val="1"/>
                <c:pt idx="0">
                  <c:v>75.257958848362748</c:v>
                </c:pt>
              </c:numCache>
            </c:numRef>
          </c:val>
          <c:extLst>
            <c:ext xmlns:c16="http://schemas.microsoft.com/office/drawing/2014/chart" uri="{C3380CC4-5D6E-409C-BE32-E72D297353CC}">
              <c16:uniqueId val="{00000002-7236-4F95-9451-DD8225B84630}"/>
            </c:ext>
          </c:extLst>
        </c:ser>
        <c:ser>
          <c:idx val="2"/>
          <c:order val="2"/>
          <c:tx>
            <c:strRef>
              <c:f>Arkusz1!$D$1</c:f>
              <c:strCache>
                <c:ptCount val="1"/>
                <c:pt idx="0">
                  <c:v>z prasy</c:v>
                </c:pt>
              </c:strCache>
            </c:strRef>
          </c:tx>
          <c:spPr>
            <a:solidFill>
              <a:srgbClr val="CD8BC5"/>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c:f>
              <c:numCache>
                <c:formatCode>###0</c:formatCode>
                <c:ptCount val="1"/>
                <c:pt idx="0">
                  <c:v>21.905308385230331</c:v>
                </c:pt>
              </c:numCache>
            </c:numRef>
          </c:val>
          <c:extLst>
            <c:ext xmlns:c16="http://schemas.microsoft.com/office/drawing/2014/chart" uri="{C3380CC4-5D6E-409C-BE32-E72D297353CC}">
              <c16:uniqueId val="{00000003-7236-4F95-9451-DD8225B84630}"/>
            </c:ext>
          </c:extLst>
        </c:ser>
        <c:ser>
          <c:idx val="3"/>
          <c:order val="3"/>
          <c:tx>
            <c:strRef>
              <c:f>Arkusz1!$E$1</c:f>
              <c:strCache>
                <c:ptCount val="1"/>
                <c:pt idx="0">
                  <c:v>z radia</c:v>
                </c:pt>
              </c:strCache>
            </c:strRef>
          </c:tx>
          <c:spPr>
            <a:solidFill>
              <a:srgbClr val="9F9BBD"/>
            </a:solidFill>
            <a:ln>
              <a:solidFill>
                <a:schemeClr val="bg1"/>
              </a:solidFill>
            </a:ln>
            <a:effectLst/>
          </c:spPr>
          <c:invertIfNegative val="0"/>
          <c:dPt>
            <c:idx val="0"/>
            <c:invertIfNegative val="0"/>
            <c:bubble3D val="0"/>
            <c:extLst>
              <c:ext xmlns:c16="http://schemas.microsoft.com/office/drawing/2014/chart" uri="{C3380CC4-5D6E-409C-BE32-E72D297353CC}">
                <c16:uniqueId val="{00000004-7236-4F95-9451-DD8225B84630}"/>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c:f>
              <c:numCache>
                <c:formatCode>###0</c:formatCode>
                <c:ptCount val="1"/>
                <c:pt idx="0">
                  <c:v>24.503061038291051</c:v>
                </c:pt>
              </c:numCache>
            </c:numRef>
          </c:val>
          <c:extLst>
            <c:ext xmlns:c16="http://schemas.microsoft.com/office/drawing/2014/chart" uri="{C3380CC4-5D6E-409C-BE32-E72D297353CC}">
              <c16:uniqueId val="{00000005-7236-4F95-9451-DD8225B84630}"/>
            </c:ext>
          </c:extLst>
        </c:ser>
        <c:dLbls>
          <c:showLegendKey val="0"/>
          <c:showVal val="0"/>
          <c:showCatName val="0"/>
          <c:showSerName val="0"/>
          <c:showPercent val="0"/>
          <c:showBubbleSize val="0"/>
        </c:dLbls>
        <c:gapWidth val="219"/>
        <c:overlap val="-27"/>
        <c:axId val="803115616"/>
        <c:axId val="803120712"/>
      </c:barChart>
      <c:catAx>
        <c:axId val="803115616"/>
        <c:scaling>
          <c:orientation val="minMax"/>
        </c:scaling>
        <c:delete val="1"/>
        <c:axPos val="b"/>
        <c:numFmt formatCode="General" sourceLinked="1"/>
        <c:majorTickMark val="none"/>
        <c:minorTickMark val="none"/>
        <c:tickLblPos val="nextTo"/>
        <c:crossAx val="803120712"/>
        <c:crosses val="autoZero"/>
        <c:auto val="1"/>
        <c:lblAlgn val="ctr"/>
        <c:lblOffset val="100"/>
        <c:noMultiLvlLbl val="0"/>
      </c:catAx>
      <c:valAx>
        <c:axId val="803120712"/>
        <c:scaling>
          <c:orientation val="minMax"/>
        </c:scaling>
        <c:delete val="1"/>
        <c:axPos val="l"/>
        <c:numFmt formatCode="###0" sourceLinked="1"/>
        <c:majorTickMark val="out"/>
        <c:minorTickMark val="none"/>
        <c:tickLblPos val="nextTo"/>
        <c:crossAx val="80311561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510913503649342"/>
          <c:y val="0.15668054220503583"/>
          <c:w val="0.45079790970698486"/>
          <c:h val="0.6498902476358247"/>
        </c:manualLayout>
      </c:layout>
      <c:doughnutChart>
        <c:varyColors val="1"/>
        <c:ser>
          <c:idx val="0"/>
          <c:order val="0"/>
          <c:tx>
            <c:strRef>
              <c:f>Arkusz1!$B$1</c:f>
              <c:strCache>
                <c:ptCount val="1"/>
                <c:pt idx="0">
                  <c:v>wynik</c:v>
                </c:pt>
              </c:strCache>
            </c:strRef>
          </c:tx>
          <c:spPr>
            <a:ln w="3175">
              <a:solidFill>
                <a:schemeClr val="bg1"/>
              </a:solidFill>
            </a:ln>
          </c:spPr>
          <c:dPt>
            <c:idx val="0"/>
            <c:bubble3D val="0"/>
            <c:spPr>
              <a:solidFill>
                <a:srgbClr val="991786"/>
              </a:solidFill>
              <a:ln w="3175">
                <a:solidFill>
                  <a:schemeClr val="bg1"/>
                </a:solidFill>
              </a:ln>
              <a:effectLst/>
            </c:spPr>
            <c:extLst>
              <c:ext xmlns:c16="http://schemas.microsoft.com/office/drawing/2014/chart" uri="{C3380CC4-5D6E-409C-BE32-E72D297353CC}">
                <c16:uniqueId val="{00000001-678B-4FEC-95D6-EE0744E0A76E}"/>
              </c:ext>
            </c:extLst>
          </c:dPt>
          <c:dPt>
            <c:idx val="1"/>
            <c:bubble3D val="0"/>
            <c:spPr>
              <a:solidFill>
                <a:schemeClr val="tx2"/>
              </a:solidFill>
              <a:ln w="3175">
                <a:solidFill>
                  <a:schemeClr val="bg1"/>
                </a:solidFill>
              </a:ln>
              <a:effectLst/>
            </c:spPr>
            <c:extLst>
              <c:ext xmlns:c16="http://schemas.microsoft.com/office/drawing/2014/chart" uri="{C3380CC4-5D6E-409C-BE32-E72D297353CC}">
                <c16:uniqueId val="{00000003-678B-4FEC-95D6-EE0744E0A76E}"/>
              </c:ext>
            </c:extLst>
          </c:dPt>
          <c:dPt>
            <c:idx val="2"/>
            <c:bubble3D val="0"/>
            <c:spPr>
              <a:solidFill>
                <a:schemeClr val="accent3"/>
              </a:solidFill>
              <a:ln w="3175">
                <a:solidFill>
                  <a:schemeClr val="bg1"/>
                </a:solidFill>
              </a:ln>
              <a:effectLst/>
            </c:spPr>
            <c:extLst>
              <c:ext xmlns:c16="http://schemas.microsoft.com/office/drawing/2014/chart" uri="{C3380CC4-5D6E-409C-BE32-E72D297353CC}">
                <c16:uniqueId val="{00000005-678B-4FEC-95D6-EE0744E0A76E}"/>
              </c:ext>
            </c:extLst>
          </c:dPt>
          <c:dPt>
            <c:idx val="3"/>
            <c:bubble3D val="0"/>
            <c:spPr>
              <a:solidFill>
                <a:schemeClr val="accent4"/>
              </a:solidFill>
              <a:ln w="3175">
                <a:solidFill>
                  <a:schemeClr val="bg1"/>
                </a:solidFill>
              </a:ln>
              <a:effectLst/>
            </c:spPr>
            <c:extLst>
              <c:ext xmlns:c16="http://schemas.microsoft.com/office/drawing/2014/chart" uri="{C3380CC4-5D6E-409C-BE32-E72D297353CC}">
                <c16:uniqueId val="{00000007-678B-4FEC-95D6-EE0744E0A76E}"/>
              </c:ext>
            </c:extLst>
          </c:dPt>
          <c:dPt>
            <c:idx val="4"/>
            <c:bubble3D val="0"/>
            <c:spPr>
              <a:solidFill>
                <a:schemeClr val="accent5"/>
              </a:solidFill>
              <a:ln w="3175">
                <a:solidFill>
                  <a:schemeClr val="bg1"/>
                </a:solidFill>
              </a:ln>
              <a:effectLst/>
            </c:spPr>
            <c:extLst>
              <c:ext xmlns:c16="http://schemas.microsoft.com/office/drawing/2014/chart" uri="{C3380CC4-5D6E-409C-BE32-E72D297353CC}">
                <c16:uniqueId val="{00000009-678B-4FEC-95D6-EE0744E0A76E}"/>
              </c:ext>
            </c:extLst>
          </c:dPt>
          <c:dPt>
            <c:idx val="5"/>
            <c:bubble3D val="0"/>
            <c:spPr>
              <a:solidFill>
                <a:schemeClr val="tx1"/>
              </a:solidFill>
              <a:ln w="3175">
                <a:solidFill>
                  <a:schemeClr val="bg1"/>
                </a:solidFill>
              </a:ln>
              <a:effectLst/>
            </c:spPr>
            <c:extLst>
              <c:ext xmlns:c16="http://schemas.microsoft.com/office/drawing/2014/chart" uri="{C3380CC4-5D6E-409C-BE32-E72D297353CC}">
                <c16:uniqueId val="{0000000B-678B-4FEC-95D6-EE0744E0A76E}"/>
              </c:ext>
            </c:extLst>
          </c:dPt>
          <c:dPt>
            <c:idx val="6"/>
            <c:bubble3D val="0"/>
            <c:spPr>
              <a:solidFill>
                <a:schemeClr val="bg1">
                  <a:lumMod val="85000"/>
                </a:schemeClr>
              </a:solidFill>
              <a:ln w="3175">
                <a:solidFill>
                  <a:schemeClr val="bg1"/>
                </a:solidFill>
              </a:ln>
              <a:effectLst/>
            </c:spPr>
            <c:extLst>
              <c:ext xmlns:c16="http://schemas.microsoft.com/office/drawing/2014/chart" uri="{C3380CC4-5D6E-409C-BE32-E72D297353CC}">
                <c16:uniqueId val="{0000000D-678B-4FEC-95D6-EE0744E0A76E}"/>
              </c:ext>
            </c:extLst>
          </c:dPt>
          <c:dLbls>
            <c:dLbl>
              <c:idx val="0"/>
              <c:layout>
                <c:manualLayout>
                  <c:x val="2.0392319321240662E-2"/>
                  <c:y val="-7.349617848807365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78B-4FEC-95D6-EE0744E0A76E}"/>
                </c:ext>
              </c:extLst>
            </c:dLbl>
            <c:dLbl>
              <c:idx val="4"/>
              <c:layout>
                <c:manualLayout>
                  <c:x val="0"/>
                  <c:y val="0"/>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11702622179296658"/>
                      <c:h val="0.10311513841876734"/>
                    </c:manualLayout>
                  </c15:layout>
                </c:ext>
                <c:ext xmlns:c16="http://schemas.microsoft.com/office/drawing/2014/chart" uri="{C3380CC4-5D6E-409C-BE32-E72D297353CC}">
                  <c16:uniqueId val="{00000009-678B-4FEC-95D6-EE0744E0A76E}"/>
                </c:ext>
              </c:extLst>
            </c:dLbl>
            <c:dLbl>
              <c:idx val="6"/>
              <c:layout>
                <c:manualLayout>
                  <c:x val="-1.5294239490930636E-2"/>
                  <c:y val="-0.13229312127853257"/>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678B-4FEC-95D6-EE0744E0A76E}"/>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6"/>
                <c:pt idx="0">
                  <c:v>1.    15 – 24</c:v>
                </c:pt>
                <c:pt idx="1">
                  <c:v>2.    25 – 34</c:v>
                </c:pt>
                <c:pt idx="2">
                  <c:v>3.    35 – 44</c:v>
                </c:pt>
                <c:pt idx="3">
                  <c:v>4.    45 – 59 </c:v>
                </c:pt>
                <c:pt idx="4">
                  <c:v>5.    60 i więcej</c:v>
                </c:pt>
                <c:pt idx="5">
                  <c:v>odmowa</c:v>
                </c:pt>
              </c:strCache>
            </c:strRef>
          </c:cat>
          <c:val>
            <c:numRef>
              <c:f>Arkusz1!$B$2:$B$7</c:f>
              <c:numCache>
                <c:formatCode>###0%</c:formatCode>
                <c:ptCount val="6"/>
                <c:pt idx="0">
                  <c:v>2.9556650246305417E-2</c:v>
                </c:pt>
                <c:pt idx="1">
                  <c:v>0.14581280788177339</c:v>
                </c:pt>
                <c:pt idx="2">
                  <c:v>0.24827586206896551</c:v>
                </c:pt>
                <c:pt idx="3">
                  <c:v>0.29162561576354679</c:v>
                </c:pt>
                <c:pt idx="4">
                  <c:v>0.28472906403940884</c:v>
                </c:pt>
              </c:numCache>
            </c:numRef>
          </c:val>
          <c:extLst>
            <c:ext xmlns:c16="http://schemas.microsoft.com/office/drawing/2014/chart" uri="{C3380CC4-5D6E-409C-BE32-E72D297353CC}">
              <c16:uniqueId val="{0000000E-678B-4FEC-95D6-EE0744E0A76E}"/>
            </c:ext>
          </c:extLst>
        </c:ser>
        <c:dLbls>
          <c:showLegendKey val="0"/>
          <c:showVal val="1"/>
          <c:showCatName val="0"/>
          <c:showSerName val="0"/>
          <c:showPercent val="0"/>
          <c:showBubbleSize val="0"/>
          <c:showLeaderLines val="1"/>
        </c:dLbls>
        <c:firstSliceAng val="0"/>
        <c:holeSize val="55"/>
      </c:doughnutChart>
      <c:spPr>
        <a:noFill/>
        <a:ln>
          <a:noFill/>
        </a:ln>
        <a:effectLst/>
      </c:spPr>
    </c:plotArea>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70264740739799"/>
          <c:y val="0.13874742422256062"/>
          <c:w val="0.80254514641977037"/>
          <c:h val="0.76519666670028208"/>
        </c:manualLayout>
      </c:layout>
      <c:barChart>
        <c:barDir val="col"/>
        <c:grouping val="clustered"/>
        <c:varyColors val="0"/>
        <c:ser>
          <c:idx val="0"/>
          <c:order val="0"/>
          <c:tx>
            <c:strRef>
              <c:f>Arkusz1!$B$1</c:f>
              <c:strCache>
                <c:ptCount val="1"/>
                <c:pt idx="0">
                  <c:v>z internetu</c:v>
                </c:pt>
              </c:strCache>
            </c:strRef>
          </c:tx>
          <c:spPr>
            <a:solidFill>
              <a:srgbClr val="AD9485"/>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Arkusz1!$B$7</c:f>
              <c:numCache>
                <c:formatCode>###0</c:formatCode>
                <c:ptCount val="1"/>
                <c:pt idx="0">
                  <c:v>71.704180915555455</c:v>
                </c:pt>
              </c:numCache>
            </c:numRef>
          </c:val>
          <c:extLst>
            <c:ext xmlns:c16="http://schemas.microsoft.com/office/drawing/2014/chart" uri="{C3380CC4-5D6E-409C-BE32-E72D297353CC}">
              <c16:uniqueId val="{00000000-EBE8-4438-8716-E3742A76C4D2}"/>
            </c:ext>
          </c:extLst>
        </c:ser>
        <c:ser>
          <c:idx val="1"/>
          <c:order val="1"/>
          <c:tx>
            <c:strRef>
              <c:f>Arkusz1!$C$1</c:f>
              <c:strCache>
                <c:ptCount val="1"/>
                <c:pt idx="0">
                  <c:v>z telewizji</c:v>
                </c:pt>
              </c:strCache>
            </c:strRef>
          </c:tx>
          <c:spPr>
            <a:solidFill>
              <a:srgbClr val="ECC9A6"/>
            </a:solidFill>
            <a:ln>
              <a:solidFill>
                <a:schemeClr val="bg1"/>
              </a:solidFill>
            </a:ln>
            <a:effectLst/>
          </c:spPr>
          <c:invertIfNegative val="0"/>
          <c:dPt>
            <c:idx val="0"/>
            <c:invertIfNegative val="0"/>
            <c:bubble3D val="0"/>
            <c:extLst>
              <c:ext xmlns:c16="http://schemas.microsoft.com/office/drawing/2014/chart" uri="{C3380CC4-5D6E-409C-BE32-E72D297353CC}">
                <c16:uniqueId val="{00000001-EBE8-4438-8716-E3742A76C4D2}"/>
              </c:ext>
            </c:extLst>
          </c:dPt>
          <c:dLbls>
            <c:dLbl>
              <c:idx val="0"/>
              <c:numFmt formatCode="#,##0" sourceLinked="0"/>
              <c:spPr>
                <a:noFill/>
                <a:ln>
                  <a:noFill/>
                </a:ln>
                <a:effectLst/>
              </c:spPr>
              <c:txPr>
                <a:bodyPr rot="0" spcFirstLastPara="1" vertOverflow="ellipsis" vert="horz" wrap="square" lIns="38100" tIns="19050" rIns="38100" bIns="19050" anchor="ctr" anchorCtr="0">
                  <a:no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BE8-4438-8716-E3742A76C4D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Arkusz1!$C$7</c:f>
              <c:numCache>
                <c:formatCode>###0</c:formatCode>
                <c:ptCount val="1"/>
                <c:pt idx="0">
                  <c:v>60.160433836601953</c:v>
                </c:pt>
              </c:numCache>
            </c:numRef>
          </c:val>
          <c:extLst>
            <c:ext xmlns:c16="http://schemas.microsoft.com/office/drawing/2014/chart" uri="{C3380CC4-5D6E-409C-BE32-E72D297353CC}">
              <c16:uniqueId val="{00000002-EBE8-4438-8716-E3742A76C4D2}"/>
            </c:ext>
          </c:extLst>
        </c:ser>
        <c:ser>
          <c:idx val="2"/>
          <c:order val="2"/>
          <c:tx>
            <c:strRef>
              <c:f>Arkusz1!$D$1</c:f>
              <c:strCache>
                <c:ptCount val="1"/>
                <c:pt idx="0">
                  <c:v>z prasy</c:v>
                </c:pt>
              </c:strCache>
            </c:strRef>
          </c:tx>
          <c:spPr>
            <a:solidFill>
              <a:srgbClr val="CD8BC5"/>
            </a:solidFill>
            <a:ln>
              <a:solidFill>
                <a:schemeClr val="bg1"/>
              </a:solidFill>
            </a:ln>
            <a:effectLst/>
          </c:spPr>
          <c:invertIfNegative val="0"/>
          <c:dLbls>
            <c:dLbl>
              <c:idx val="0"/>
              <c:layout>
                <c:manualLayout>
                  <c:x val="0"/>
                  <c:y val="4.92913559004081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BE8-4438-8716-E3742A76C4D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Arkusz1!$D$7</c:f>
              <c:numCache>
                <c:formatCode>###0</c:formatCode>
                <c:ptCount val="1"/>
                <c:pt idx="0">
                  <c:v>27.255270650416975</c:v>
                </c:pt>
              </c:numCache>
            </c:numRef>
          </c:val>
          <c:extLst>
            <c:ext xmlns:c16="http://schemas.microsoft.com/office/drawing/2014/chart" uri="{C3380CC4-5D6E-409C-BE32-E72D297353CC}">
              <c16:uniqueId val="{00000003-EBE8-4438-8716-E3742A76C4D2}"/>
            </c:ext>
          </c:extLst>
        </c:ser>
        <c:ser>
          <c:idx val="3"/>
          <c:order val="3"/>
          <c:tx>
            <c:strRef>
              <c:f>Arkusz1!$E$1</c:f>
              <c:strCache>
                <c:ptCount val="1"/>
                <c:pt idx="0">
                  <c:v>z radia</c:v>
                </c:pt>
              </c:strCache>
            </c:strRef>
          </c:tx>
          <c:spPr>
            <a:solidFill>
              <a:srgbClr val="9F9BBD"/>
            </a:solidFill>
            <a:ln>
              <a:solidFill>
                <a:schemeClr val="bg1"/>
              </a:solidFill>
            </a:ln>
            <a:effectLst/>
          </c:spPr>
          <c:invertIfNegative val="0"/>
          <c:dPt>
            <c:idx val="0"/>
            <c:invertIfNegative val="0"/>
            <c:bubble3D val="0"/>
            <c:extLst>
              <c:ext xmlns:c16="http://schemas.microsoft.com/office/drawing/2014/chart" uri="{C3380CC4-5D6E-409C-BE32-E72D297353CC}">
                <c16:uniqueId val="{00000004-EBE8-4438-8716-E3742A76C4D2}"/>
              </c:ext>
            </c:extLst>
          </c:dPt>
          <c:dLbls>
            <c:dLbl>
              <c:idx val="0"/>
              <c:layout>
                <c:manualLayout>
                  <c:x val="0"/>
                  <c:y val="3.286090393360544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BE8-4438-8716-E3742A76C4D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Arkusz1!$E$7</c:f>
              <c:numCache>
                <c:formatCode>###0</c:formatCode>
                <c:ptCount val="1"/>
                <c:pt idx="0">
                  <c:v>30.110854978070456</c:v>
                </c:pt>
              </c:numCache>
            </c:numRef>
          </c:val>
          <c:extLst>
            <c:ext xmlns:c16="http://schemas.microsoft.com/office/drawing/2014/chart" uri="{C3380CC4-5D6E-409C-BE32-E72D297353CC}">
              <c16:uniqueId val="{00000005-EBE8-4438-8716-E3742A76C4D2}"/>
            </c:ext>
          </c:extLst>
        </c:ser>
        <c:dLbls>
          <c:showLegendKey val="0"/>
          <c:showVal val="0"/>
          <c:showCatName val="0"/>
          <c:showSerName val="0"/>
          <c:showPercent val="0"/>
          <c:showBubbleSize val="0"/>
        </c:dLbls>
        <c:gapWidth val="219"/>
        <c:overlap val="-27"/>
        <c:axId val="803115616"/>
        <c:axId val="803120712"/>
      </c:barChart>
      <c:catAx>
        <c:axId val="803115616"/>
        <c:scaling>
          <c:orientation val="minMax"/>
        </c:scaling>
        <c:delete val="1"/>
        <c:axPos val="b"/>
        <c:numFmt formatCode="General" sourceLinked="1"/>
        <c:majorTickMark val="none"/>
        <c:minorTickMark val="none"/>
        <c:tickLblPos val="nextTo"/>
        <c:crossAx val="803120712"/>
        <c:crosses val="autoZero"/>
        <c:auto val="1"/>
        <c:lblAlgn val="ctr"/>
        <c:lblOffset val="100"/>
        <c:noMultiLvlLbl val="0"/>
      </c:catAx>
      <c:valAx>
        <c:axId val="803120712"/>
        <c:scaling>
          <c:orientation val="minMax"/>
        </c:scaling>
        <c:delete val="1"/>
        <c:axPos val="l"/>
        <c:numFmt formatCode="###0" sourceLinked="1"/>
        <c:majorTickMark val="out"/>
        <c:minorTickMark val="none"/>
        <c:tickLblPos val="nextTo"/>
        <c:crossAx val="80311561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E70F-4AAB-8BEA-2F4EC6F71AF1}"/>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E70F-4AAB-8BEA-2F4EC6F71AF1}"/>
              </c:ext>
            </c:extLst>
          </c:dPt>
          <c:dLbls>
            <c:dLbl>
              <c:idx val="0"/>
              <c:layout>
                <c:manualLayout>
                  <c:x val="-0.15518073538527938"/>
                  <c:y val="-2.7183580497407409E-2"/>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E70F-4AAB-8BEA-2F4EC6F71AF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0.4370638828823577</c:v>
                </c:pt>
                <c:pt idx="1">
                  <c:v>0.56293611711764235</c:v>
                </c:pt>
              </c:numCache>
            </c:numRef>
          </c:val>
          <c:extLst>
            <c:ext xmlns:c16="http://schemas.microsoft.com/office/drawing/2014/chart" uri="{C3380CC4-5D6E-409C-BE32-E72D297353CC}">
              <c16:uniqueId val="{00000004-E70F-4AAB-8BEA-2F4EC6F71AF1}"/>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63C7-45BD-85F2-A0CAA48EA259}"/>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63C7-45BD-85F2-A0CAA48EA259}"/>
              </c:ext>
            </c:extLst>
          </c:dPt>
          <c:dLbls>
            <c:dLbl>
              <c:idx val="0"/>
              <c:layout>
                <c:manualLayout>
                  <c:x val="-0.14549718910288426"/>
                  <c:y val="-9.962856655834336E-4"/>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63C7-45BD-85F2-A0CAA48EA25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0.40416502578539026</c:v>
                </c:pt>
                <c:pt idx="1">
                  <c:v>0.59583497421460974</c:v>
                </c:pt>
              </c:numCache>
            </c:numRef>
          </c:val>
          <c:extLst>
            <c:ext xmlns:c16="http://schemas.microsoft.com/office/drawing/2014/chart" uri="{C3380CC4-5D6E-409C-BE32-E72D297353CC}">
              <c16:uniqueId val="{00000004-63C7-45BD-85F2-A0CAA48EA259}"/>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2DAE-4D48-AF50-E3FBFEB8207A}"/>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2DAE-4D48-AF50-E3FBFEB8207A}"/>
              </c:ext>
            </c:extLst>
          </c:dPt>
          <c:dLbls>
            <c:dLbl>
              <c:idx val="0"/>
              <c:layout>
                <c:manualLayout>
                  <c:x val="-0.13581364282048916"/>
                  <c:y val="5.1378303998064478E-2"/>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2DAE-4D48-AF50-E3FBFEB8207A}"/>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0.33</c:v>
                </c:pt>
                <c:pt idx="1">
                  <c:v>0.66999999999999993</c:v>
                </c:pt>
              </c:numCache>
            </c:numRef>
          </c:val>
          <c:extLst>
            <c:ext xmlns:c16="http://schemas.microsoft.com/office/drawing/2014/chart" uri="{C3380CC4-5D6E-409C-BE32-E72D297353CC}">
              <c16:uniqueId val="{00000004-2DAE-4D48-AF50-E3FBFEB8207A}"/>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64FE-4BA0-93A7-EFBECF8A5A3A}"/>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64FE-4BA0-93A7-EFBECF8A5A3A}"/>
              </c:ext>
            </c:extLst>
          </c:dPt>
          <c:dLbls>
            <c:dLbl>
              <c:idx val="0"/>
              <c:layout>
                <c:manualLayout>
                  <c:x val="-0.116446550255699"/>
                  <c:y val="9.0659589911086913E-2"/>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29"/>
                      <c:h val="0.35348792772581561"/>
                    </c:manualLayout>
                  </c15:layout>
                  <c15:dlblFieldTable/>
                  <c15:showDataLabelsRange val="0"/>
                </c:ext>
                <c:ext xmlns:c16="http://schemas.microsoft.com/office/drawing/2014/chart" uri="{C3380CC4-5D6E-409C-BE32-E72D297353CC}">
                  <c16:uniqueId val="{00000001-64FE-4BA0-93A7-EFBECF8A5A3A}"/>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0.28899999999999998</c:v>
                </c:pt>
                <c:pt idx="1">
                  <c:v>0.71100000000000008</c:v>
                </c:pt>
              </c:numCache>
            </c:numRef>
          </c:val>
          <c:extLst>
            <c:ext xmlns:c16="http://schemas.microsoft.com/office/drawing/2014/chart" uri="{C3380CC4-5D6E-409C-BE32-E72D297353CC}">
              <c16:uniqueId val="{00000004-64FE-4BA0-93A7-EFBECF8A5A3A}"/>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CE11-4C35-B9ED-75EA02A1A45D}"/>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CE11-4C35-B9ED-75EA02A1A45D}"/>
              </c:ext>
            </c:extLst>
          </c:dPt>
          <c:dLbls>
            <c:dLbl>
              <c:idx val="0"/>
              <c:layout>
                <c:manualLayout>
                  <c:x val="-0.12128832339689659"/>
                  <c:y val="7.7565598829888407E-2"/>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CE11-4C35-B9ED-75EA02A1A45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0.27900000000000003</c:v>
                </c:pt>
                <c:pt idx="1">
                  <c:v>0.72099999999999997</c:v>
                </c:pt>
              </c:numCache>
            </c:numRef>
          </c:val>
          <c:extLst>
            <c:ext xmlns:c16="http://schemas.microsoft.com/office/drawing/2014/chart" uri="{C3380CC4-5D6E-409C-BE32-E72D297353CC}">
              <c16:uniqueId val="{00000004-CE11-4C35-B9ED-75EA02A1A45D}"/>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4700-49D0-A1C1-B4DFC7A3F765}"/>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4700-49D0-A1C1-B4DFC7A3F765}"/>
              </c:ext>
            </c:extLst>
          </c:dPt>
          <c:dLbls>
            <c:dLbl>
              <c:idx val="0"/>
              <c:layout>
                <c:manualLayout>
                  <c:x val="-5.3503499420130995E-2"/>
                  <c:y val="0.12994018849353633"/>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4700-49D0-A1C1-B4DFC7A3F76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0.10100000000000001</c:v>
                </c:pt>
                <c:pt idx="1">
                  <c:v>0.89900000000000002</c:v>
                </c:pt>
              </c:numCache>
            </c:numRef>
          </c:val>
          <c:extLst>
            <c:ext xmlns:c16="http://schemas.microsoft.com/office/drawing/2014/chart" uri="{C3380CC4-5D6E-409C-BE32-E72D297353CC}">
              <c16:uniqueId val="{00000004-4700-49D0-A1C1-B4DFC7A3F765}"/>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C0E3-4C27-B155-87333F0823A1}"/>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C0E3-4C27-B155-87333F0823A1}"/>
              </c:ext>
            </c:extLst>
          </c:dPt>
          <c:dLbls>
            <c:dLbl>
              <c:idx val="0"/>
              <c:layout>
                <c:manualLayout>
                  <c:x val="-1.9611087431748154E-2"/>
                  <c:y val="0.1212110902162617"/>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C0E3-4C27-B155-87333F0823A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4.4999999999999998E-2</c:v>
                </c:pt>
                <c:pt idx="1">
                  <c:v>0.95499999999999996</c:v>
                </c:pt>
              </c:numCache>
            </c:numRef>
          </c:val>
          <c:extLst>
            <c:ext xmlns:c16="http://schemas.microsoft.com/office/drawing/2014/chart" uri="{C3380CC4-5D6E-409C-BE32-E72D297353CC}">
              <c16:uniqueId val="{00000004-C0E3-4C27-B155-87333F0823A1}"/>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3753-4C9A-8D32-A2841911E6E1}"/>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3753-4C9A-8D32-A2841911E6E1}"/>
              </c:ext>
            </c:extLst>
          </c:dPt>
          <c:dLbls>
            <c:dLbl>
              <c:idx val="0"/>
              <c:layout>
                <c:manualLayout>
                  <c:x val="-2.4399486695798637E-4"/>
                  <c:y val="0.11248199193898704"/>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3753-4C9A-8D32-A2841911E6E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2.5999999999999999E-2</c:v>
                </c:pt>
                <c:pt idx="1">
                  <c:v>0.97399999999999998</c:v>
                </c:pt>
              </c:numCache>
            </c:numRef>
          </c:val>
          <c:extLst>
            <c:ext xmlns:c16="http://schemas.microsoft.com/office/drawing/2014/chart" uri="{C3380CC4-5D6E-409C-BE32-E72D297353CC}">
              <c16:uniqueId val="{00000004-3753-4C9A-8D32-A2841911E6E1}"/>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3D52-4281-BFDF-A67915718838}"/>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3D52-4281-BFDF-A67915718838}"/>
              </c:ext>
            </c:extLst>
          </c:dPt>
          <c:dLbls>
            <c:dLbl>
              <c:idx val="0"/>
              <c:layout>
                <c:manualLayout>
                  <c:x val="-5.0857680081555284E-3"/>
                  <c:y val="0.1212110902162617"/>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3D52-4281-BFDF-A67915718838}"/>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0.0%</c:formatCode>
                <c:ptCount val="2"/>
                <c:pt idx="0">
                  <c:v>2E-3</c:v>
                </c:pt>
                <c:pt idx="1">
                  <c:v>0.998</c:v>
                </c:pt>
              </c:numCache>
            </c:numRef>
          </c:val>
          <c:extLst>
            <c:ext xmlns:c16="http://schemas.microsoft.com/office/drawing/2014/chart" uri="{C3380CC4-5D6E-409C-BE32-E72D297353CC}">
              <c16:uniqueId val="{00000004-3D52-4281-BFDF-A67915718838}"/>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063138606754864"/>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rgbClr val="991786"/>
              </a:solidFill>
              <a:ln w="6350">
                <a:solidFill>
                  <a:schemeClr val="bg1"/>
                </a:solidFill>
              </a:ln>
              <a:effectLst/>
            </c:spPr>
            <c:extLst>
              <c:ext xmlns:c16="http://schemas.microsoft.com/office/drawing/2014/chart" uri="{C3380CC4-5D6E-409C-BE32-E72D297353CC}">
                <c16:uniqueId val="{00000001-C125-4831-BF90-068DD76F89F0}"/>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C125-4831-BF90-068DD76F89F0}"/>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C125-4831-BF90-068DD76F89F0}"/>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C125-4831-BF90-068DD76F89F0}"/>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C125-4831-BF90-068DD76F89F0}"/>
              </c:ext>
            </c:extLst>
          </c:dPt>
          <c:dPt>
            <c:idx val="5"/>
            <c:bubble3D val="0"/>
            <c:spPr>
              <a:solidFill>
                <a:schemeClr val="tx1"/>
              </a:solidFill>
              <a:ln w="6350">
                <a:solidFill>
                  <a:schemeClr val="bg1"/>
                </a:solidFill>
              </a:ln>
              <a:effectLst/>
            </c:spPr>
            <c:extLst>
              <c:ext xmlns:c16="http://schemas.microsoft.com/office/drawing/2014/chart" uri="{C3380CC4-5D6E-409C-BE32-E72D297353CC}">
                <c16:uniqueId val="{0000000B-C125-4831-BF90-068DD76F89F0}"/>
              </c:ext>
            </c:extLst>
          </c:dPt>
          <c:dPt>
            <c:idx val="6"/>
            <c:bubble3D val="0"/>
            <c:spPr>
              <a:solidFill>
                <a:schemeClr val="bg1">
                  <a:lumMod val="85000"/>
                </a:schemeClr>
              </a:solidFill>
              <a:ln w="6350">
                <a:solidFill>
                  <a:schemeClr val="bg1"/>
                </a:solidFill>
              </a:ln>
              <a:effectLst/>
            </c:spPr>
            <c:extLst>
              <c:ext xmlns:c16="http://schemas.microsoft.com/office/drawing/2014/chart" uri="{C3380CC4-5D6E-409C-BE32-E72D297353CC}">
                <c16:uniqueId val="{0000000D-C125-4831-BF90-068DD76F89F0}"/>
              </c:ext>
            </c:extLst>
          </c:dPt>
          <c:dLbls>
            <c:dLbl>
              <c:idx val="0"/>
              <c:layout>
                <c:manualLayout>
                  <c:x val="1.8631665542531813E-2"/>
                  <c:y val="-0.1690412105225694"/>
                </c:manualLayout>
              </c:layout>
              <c:numFmt formatCode="0%" sourceLinked="0"/>
              <c:spPr>
                <a:noFill/>
                <a:ln>
                  <a:noFill/>
                </a:ln>
                <a:effectLst/>
              </c:spPr>
              <c:txPr>
                <a:bodyPr wrap="square" lIns="38100" tIns="19050" rIns="38100" bIns="19050" anchor="ctr" anchorCtr="0">
                  <a:spAutoFit/>
                </a:bodyPr>
                <a:lstStyle/>
                <a:p>
                  <a:pPr algn="ctr">
                    <a:defRPr lang="en-US" sz="11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25-4831-BF90-068DD76F89F0}"/>
                </c:ext>
              </c:extLst>
            </c:dLbl>
            <c:dLbl>
              <c:idx val="1"/>
              <c:layout>
                <c:manualLayout>
                  <c:x val="0.16768498988278555"/>
                  <c:y val="-0.12494350342972521"/>
                </c:manualLayout>
              </c:layout>
              <c:numFmt formatCode="0.0%" sourceLinked="0"/>
              <c:spPr>
                <a:noFill/>
                <a:ln>
                  <a:noFill/>
                </a:ln>
                <a:effectLst/>
              </c:spPr>
              <c:txPr>
                <a:bodyPr wrap="square" lIns="38100" tIns="19050" rIns="38100" bIns="19050" anchor="ctr" anchorCtr="0">
                  <a:spAutoFit/>
                </a:bodyPr>
                <a:lstStyle/>
                <a:p>
                  <a:pPr algn="ctr">
                    <a:defRPr lang="en-US" sz="11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125-4831-BF90-068DD76F89F0}"/>
                </c:ext>
              </c:extLst>
            </c:dLbl>
            <c:dLbl>
              <c:idx val="5"/>
              <c:layout>
                <c:manualLayout>
                  <c:x val="-0.10713207686955743"/>
                  <c:y val="-0.13964273912733993"/>
                </c:manualLayout>
              </c:layout>
              <c:numFmt formatCode="0.0%" sourceLinked="0"/>
              <c:spPr>
                <a:noFill/>
                <a:ln>
                  <a:noFill/>
                </a:ln>
                <a:effectLst/>
              </c:spPr>
              <c:txPr>
                <a:bodyPr wrap="square" lIns="38100" tIns="19050" rIns="38100" bIns="19050" anchor="ctr" anchorCtr="0">
                  <a:spAutoFit/>
                </a:bodyPr>
                <a:lstStyle/>
                <a:p>
                  <a:pPr algn="ctr">
                    <a:defRPr lang="en-US" sz="11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125-4831-BF90-068DD76F89F0}"/>
                </c:ext>
              </c:extLst>
            </c:dLbl>
            <c:numFmt formatCode="0%" sourceLinked="0"/>
            <c:spPr>
              <a:noFill/>
              <a:ln>
                <a:noFill/>
              </a:ln>
              <a:effectLst/>
            </c:spPr>
            <c:txPr>
              <a:bodyPr wrap="square" lIns="38100" tIns="19050" rIns="38100" bIns="19050" anchor="ctr" anchorCtr="0">
                <a:spAutoFit/>
              </a:bodyPr>
              <a:lstStyle/>
              <a:p>
                <a:pPr algn="ctr">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6"/>
                <c:pt idx="0">
                  <c:v>podstawowe</c:v>
                </c:pt>
                <c:pt idx="1">
                  <c:v>gimnazjalne</c:v>
                </c:pt>
                <c:pt idx="2">
                  <c:v>zasadnicze zawodowe</c:v>
                </c:pt>
                <c:pt idx="3">
                  <c:v>średnie i pomaturalne</c:v>
                </c:pt>
                <c:pt idx="4">
                  <c:v>wyższe</c:v>
                </c:pt>
                <c:pt idx="5">
                  <c:v>odmowa odpowiedzi</c:v>
                </c:pt>
              </c:strCache>
            </c:strRef>
          </c:cat>
          <c:val>
            <c:numRef>
              <c:f>Arkusz1!$B$2:$B$7</c:f>
              <c:numCache>
                <c:formatCode>###0.0%</c:formatCode>
                <c:ptCount val="6"/>
                <c:pt idx="0">
                  <c:v>1.8719211822660099E-2</c:v>
                </c:pt>
                <c:pt idx="1">
                  <c:v>1.9704433497536944E-3</c:v>
                </c:pt>
                <c:pt idx="2">
                  <c:v>0.10049261083743842</c:v>
                </c:pt>
                <c:pt idx="3">
                  <c:v>0.34975369458128081</c:v>
                </c:pt>
                <c:pt idx="4">
                  <c:v>0.52807881773399012</c:v>
                </c:pt>
                <c:pt idx="5">
                  <c:v>9.8522167487684722E-4</c:v>
                </c:pt>
              </c:numCache>
            </c:numRef>
          </c:val>
          <c:extLst>
            <c:ext xmlns:c16="http://schemas.microsoft.com/office/drawing/2014/chart" uri="{C3380CC4-5D6E-409C-BE32-E72D297353CC}">
              <c16:uniqueId val="{0000000E-C125-4831-BF90-068DD76F89F0}"/>
            </c:ext>
          </c:extLst>
        </c:ser>
        <c:dLbls>
          <c:showLegendKey val="0"/>
          <c:showVal val="1"/>
          <c:showCatName val="0"/>
          <c:showSerName val="0"/>
          <c:showPercent val="0"/>
          <c:showBubbleSize val="0"/>
          <c:showLeaderLines val="1"/>
        </c:dLbls>
        <c:firstSliceAng val="0"/>
        <c:holeSize val="55"/>
      </c:doughnutChart>
      <c:spPr>
        <a:noFill/>
        <a:ln>
          <a:noFill/>
        </a:ln>
        <a:effectLst/>
      </c:spPr>
    </c:plotArea>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7267-499E-9107-1FDCF9F161AC}"/>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7267-499E-9107-1FDCF9F161AC}"/>
              </c:ext>
            </c:extLst>
          </c:dPt>
          <c:dLbls>
            <c:dLbl>
              <c:idx val="0"/>
              <c:layout>
                <c:manualLayout>
                  <c:x val="-2.4399486695798637E-4"/>
                  <c:y val="0.138669286770811"/>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7267-499E-9107-1FDCF9F161A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formatCode="###0.00%">
                  <c:v>4.3706272511270306E-4</c:v>
                </c:pt>
                <c:pt idx="1">
                  <c:v>0.99956293727488732</c:v>
                </c:pt>
              </c:numCache>
            </c:numRef>
          </c:val>
          <c:extLst>
            <c:ext xmlns:c16="http://schemas.microsoft.com/office/drawing/2014/chart" uri="{C3380CC4-5D6E-409C-BE32-E72D297353CC}">
              <c16:uniqueId val="{00000004-7267-499E-9107-1FDCF9F161AC}"/>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2012</c:v>
                </c:pt>
              </c:strCache>
            </c:strRef>
          </c:tx>
          <c:spPr>
            <a:solidFill>
              <a:srgbClr val="42BEBD">
                <a:lumMod val="20000"/>
                <a:lumOff val="80000"/>
              </a:srgbClr>
            </a:solidFill>
            <a:ln w="3175">
              <a:noFill/>
            </a:ln>
            <a:effectLst/>
          </c:spPr>
          <c:invertIfNegative val="0"/>
          <c:dPt>
            <c:idx val="0"/>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1-0B55-4494-9B10-73AEA59F5AA5}"/>
              </c:ext>
            </c:extLst>
          </c:dPt>
          <c:dPt>
            <c:idx val="1"/>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3-0B55-4494-9B10-73AEA59F5AA5}"/>
              </c:ext>
            </c:extLst>
          </c:dPt>
          <c:dPt>
            <c:idx val="2"/>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5-0B55-4494-9B10-73AEA59F5AA5}"/>
              </c:ext>
            </c:extLst>
          </c:dPt>
          <c:dPt>
            <c:idx val="3"/>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7-0B55-4494-9B10-73AEA59F5AA5}"/>
              </c:ext>
            </c:extLst>
          </c:dPt>
          <c:dPt>
            <c:idx val="4"/>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9-0B55-4494-9B10-73AEA59F5AA5}"/>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władze centralne, rząd</c:v>
                </c:pt>
                <c:pt idx="1">
                  <c:v>szkoła</c:v>
                </c:pt>
                <c:pt idx="2">
                  <c:v>każdy indywidualnie</c:v>
                </c:pt>
                <c:pt idx="3">
                  <c:v>rodzina</c:v>
                </c:pt>
                <c:pt idx="4">
                  <c:v>władze samorządowe i wojewódzkie</c:v>
                </c:pt>
                <c:pt idx="5">
                  <c:v>media</c:v>
                </c:pt>
                <c:pt idx="6">
                  <c:v>wspólnoty mieszkaniowe/sąsiedzkie</c:v>
                </c:pt>
                <c:pt idx="7">
                  <c:v>pozarządowe organizacje ekologiczne</c:v>
                </c:pt>
                <c:pt idx="8">
                  <c:v>trudno powiedzieć</c:v>
                </c:pt>
                <c:pt idx="9">
                  <c:v>nikt, nie ma takiej potrzeby</c:v>
                </c:pt>
              </c:strCache>
            </c:strRef>
          </c:cat>
          <c:val>
            <c:numRef>
              <c:f>Arkusz1!$B$4:$B$13</c:f>
              <c:numCache>
                <c:formatCode>General</c:formatCode>
                <c:ptCount val="10"/>
                <c:pt idx="0">
                  <c:v>21</c:v>
                </c:pt>
                <c:pt idx="1">
                  <c:v>33</c:v>
                </c:pt>
                <c:pt idx="2">
                  <c:v>31</c:v>
                </c:pt>
                <c:pt idx="3">
                  <c:v>28</c:v>
                </c:pt>
                <c:pt idx="4">
                  <c:v>25</c:v>
                </c:pt>
                <c:pt idx="5">
                  <c:v>16</c:v>
                </c:pt>
                <c:pt idx="6">
                  <c:v>0</c:v>
                </c:pt>
                <c:pt idx="7">
                  <c:v>14</c:v>
                </c:pt>
                <c:pt idx="8">
                  <c:v>3</c:v>
                </c:pt>
                <c:pt idx="9">
                  <c:v>2</c:v>
                </c:pt>
              </c:numCache>
            </c:numRef>
          </c:val>
          <c:extLst>
            <c:ext xmlns:c16="http://schemas.microsoft.com/office/drawing/2014/chart" uri="{C3380CC4-5D6E-409C-BE32-E72D297353CC}">
              <c16:uniqueId val="{0000000A-0B55-4494-9B10-73AEA59F5AA5}"/>
            </c:ext>
          </c:extLst>
        </c:ser>
        <c:ser>
          <c:idx val="1"/>
          <c:order val="1"/>
          <c:tx>
            <c:strRef>
              <c:f>Arkusz1!$C$3</c:f>
              <c:strCache>
                <c:ptCount val="1"/>
                <c:pt idx="0">
                  <c:v>2013</c:v>
                </c:pt>
              </c:strCache>
            </c:strRef>
          </c:tx>
          <c:spPr>
            <a:solidFill>
              <a:srgbClr val="42BE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władze centralne, rząd</c:v>
                </c:pt>
                <c:pt idx="1">
                  <c:v>szkoła</c:v>
                </c:pt>
                <c:pt idx="2">
                  <c:v>każdy indywidualnie</c:v>
                </c:pt>
                <c:pt idx="3">
                  <c:v>rodzina</c:v>
                </c:pt>
                <c:pt idx="4">
                  <c:v>władze samorządowe i wojewódzkie</c:v>
                </c:pt>
                <c:pt idx="5">
                  <c:v>media</c:v>
                </c:pt>
                <c:pt idx="6">
                  <c:v>wspólnoty mieszkaniowe/sąsiedzkie</c:v>
                </c:pt>
                <c:pt idx="7">
                  <c:v>pozarządowe organizacje ekologiczne</c:v>
                </c:pt>
                <c:pt idx="8">
                  <c:v>trudno powiedzieć</c:v>
                </c:pt>
                <c:pt idx="9">
                  <c:v>nikt, nie ma takiej potrzeby</c:v>
                </c:pt>
              </c:strCache>
            </c:strRef>
          </c:cat>
          <c:val>
            <c:numRef>
              <c:f>Arkusz1!$C$4:$C$13</c:f>
              <c:numCache>
                <c:formatCode>General</c:formatCode>
                <c:ptCount val="10"/>
                <c:pt idx="0">
                  <c:v>28</c:v>
                </c:pt>
                <c:pt idx="1">
                  <c:v>31</c:v>
                </c:pt>
                <c:pt idx="2">
                  <c:v>33</c:v>
                </c:pt>
                <c:pt idx="3">
                  <c:v>24</c:v>
                </c:pt>
                <c:pt idx="4">
                  <c:v>31</c:v>
                </c:pt>
                <c:pt idx="5">
                  <c:v>16</c:v>
                </c:pt>
                <c:pt idx="6">
                  <c:v>10</c:v>
                </c:pt>
                <c:pt idx="7">
                  <c:v>15</c:v>
                </c:pt>
                <c:pt idx="8">
                  <c:v>3</c:v>
                </c:pt>
                <c:pt idx="9">
                  <c:v>2</c:v>
                </c:pt>
              </c:numCache>
            </c:numRef>
          </c:val>
          <c:extLst>
            <c:ext xmlns:c16="http://schemas.microsoft.com/office/drawing/2014/chart" uri="{C3380CC4-5D6E-409C-BE32-E72D297353CC}">
              <c16:uniqueId val="{0000000B-0B55-4494-9B10-73AEA59F5AA5}"/>
            </c:ext>
          </c:extLst>
        </c:ser>
        <c:ser>
          <c:idx val="2"/>
          <c:order val="2"/>
          <c:tx>
            <c:strRef>
              <c:f>Arkusz1!$D$3</c:f>
              <c:strCache>
                <c:ptCount val="1"/>
                <c:pt idx="0">
                  <c:v>2014</c:v>
                </c:pt>
              </c:strCache>
            </c:strRef>
          </c:tx>
          <c:spPr>
            <a:solidFill>
              <a:srgbClr val="42BEBD">
                <a:lumMod val="75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władze centralne, rząd</c:v>
                </c:pt>
                <c:pt idx="1">
                  <c:v>szkoła</c:v>
                </c:pt>
                <c:pt idx="2">
                  <c:v>każdy indywidualnie</c:v>
                </c:pt>
                <c:pt idx="3">
                  <c:v>rodzina</c:v>
                </c:pt>
                <c:pt idx="4">
                  <c:v>władze samorządowe i wojewódzkie</c:v>
                </c:pt>
                <c:pt idx="5">
                  <c:v>media</c:v>
                </c:pt>
                <c:pt idx="6">
                  <c:v>wspólnoty mieszkaniowe/sąsiedzkie</c:v>
                </c:pt>
                <c:pt idx="7">
                  <c:v>pozarządowe organizacje ekologiczne</c:v>
                </c:pt>
                <c:pt idx="8">
                  <c:v>trudno powiedzieć</c:v>
                </c:pt>
                <c:pt idx="9">
                  <c:v>nikt, nie ma takiej potrzeby</c:v>
                </c:pt>
              </c:strCache>
            </c:strRef>
          </c:cat>
          <c:val>
            <c:numRef>
              <c:f>Arkusz1!$D$4:$D$13</c:f>
              <c:numCache>
                <c:formatCode>General</c:formatCode>
                <c:ptCount val="10"/>
                <c:pt idx="0">
                  <c:v>22</c:v>
                </c:pt>
                <c:pt idx="1">
                  <c:v>27</c:v>
                </c:pt>
                <c:pt idx="2">
                  <c:v>31</c:v>
                </c:pt>
                <c:pt idx="3">
                  <c:v>22</c:v>
                </c:pt>
                <c:pt idx="4">
                  <c:v>25</c:v>
                </c:pt>
                <c:pt idx="5">
                  <c:v>17</c:v>
                </c:pt>
                <c:pt idx="6">
                  <c:v>8</c:v>
                </c:pt>
                <c:pt idx="7">
                  <c:v>11</c:v>
                </c:pt>
                <c:pt idx="8">
                  <c:v>4</c:v>
                </c:pt>
                <c:pt idx="9">
                  <c:v>4</c:v>
                </c:pt>
              </c:numCache>
            </c:numRef>
          </c:val>
          <c:extLst>
            <c:ext xmlns:c16="http://schemas.microsoft.com/office/drawing/2014/chart" uri="{C3380CC4-5D6E-409C-BE32-E72D297353CC}">
              <c16:uniqueId val="{0000000C-0B55-4494-9B10-73AEA59F5AA5}"/>
            </c:ext>
          </c:extLst>
        </c:ser>
        <c:ser>
          <c:idx val="3"/>
          <c:order val="3"/>
          <c:tx>
            <c:strRef>
              <c:f>Arkusz1!$E$3</c:f>
              <c:strCache>
                <c:ptCount val="1"/>
                <c:pt idx="0">
                  <c:v>2018</c:v>
                </c:pt>
              </c:strCache>
            </c:strRef>
          </c:tx>
          <c:spPr>
            <a:solidFill>
              <a:srgbClr val="004B88">
                <a:lumMod val="5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władze centralne, rząd</c:v>
                </c:pt>
                <c:pt idx="1">
                  <c:v>szkoła</c:v>
                </c:pt>
                <c:pt idx="2">
                  <c:v>każdy indywidualnie</c:v>
                </c:pt>
                <c:pt idx="3">
                  <c:v>rodzina</c:v>
                </c:pt>
                <c:pt idx="4">
                  <c:v>władze samorządowe i wojewódzkie</c:v>
                </c:pt>
                <c:pt idx="5">
                  <c:v>media</c:v>
                </c:pt>
                <c:pt idx="6">
                  <c:v>wspólnoty mieszkaniowe/sąsiedzkie</c:v>
                </c:pt>
                <c:pt idx="7">
                  <c:v>pozarządowe organizacje ekologiczne</c:v>
                </c:pt>
                <c:pt idx="8">
                  <c:v>trudno powiedzieć</c:v>
                </c:pt>
                <c:pt idx="9">
                  <c:v>nikt, nie ma takiej potrzeby</c:v>
                </c:pt>
              </c:strCache>
            </c:strRef>
          </c:cat>
          <c:val>
            <c:numRef>
              <c:f>Arkusz1!$E$4:$E$13</c:f>
              <c:numCache>
                <c:formatCode>General</c:formatCode>
                <c:ptCount val="10"/>
                <c:pt idx="0">
                  <c:v>28</c:v>
                </c:pt>
                <c:pt idx="1">
                  <c:v>23</c:v>
                </c:pt>
                <c:pt idx="2">
                  <c:v>33</c:v>
                </c:pt>
                <c:pt idx="3">
                  <c:v>13</c:v>
                </c:pt>
                <c:pt idx="4">
                  <c:v>36</c:v>
                </c:pt>
                <c:pt idx="5">
                  <c:v>17</c:v>
                </c:pt>
                <c:pt idx="6">
                  <c:v>9</c:v>
                </c:pt>
                <c:pt idx="7">
                  <c:v>14</c:v>
                </c:pt>
                <c:pt idx="8">
                  <c:v>4</c:v>
                </c:pt>
                <c:pt idx="9">
                  <c:v>3</c:v>
                </c:pt>
              </c:numCache>
            </c:numRef>
          </c:val>
          <c:extLst>
            <c:ext xmlns:c16="http://schemas.microsoft.com/office/drawing/2014/chart" uri="{C3380CC4-5D6E-409C-BE32-E72D297353CC}">
              <c16:uniqueId val="{0000000D-0B55-4494-9B10-73AEA59F5AA5}"/>
            </c:ext>
          </c:extLst>
        </c:ser>
        <c:ser>
          <c:idx val="4"/>
          <c:order val="4"/>
          <c:tx>
            <c:strRef>
              <c:f>Arkusz1!$F$3</c:f>
              <c:strCache>
                <c:ptCount val="1"/>
                <c:pt idx="0">
                  <c:v>2020</c:v>
                </c:pt>
              </c:strCache>
            </c:strRef>
          </c:tx>
          <c:spPr>
            <a:solidFill>
              <a:srgbClr val="48AA48"/>
            </a:solidFill>
            <a:ln>
              <a:noFill/>
            </a:ln>
            <a:effectLst/>
          </c:spPr>
          <c:invertIfNegative val="0"/>
          <c:dLbls>
            <c:dLbl>
              <c:idx val="2"/>
              <c:layout>
                <c:manualLayout>
                  <c:x val="2.904949038158793E-3"/>
                  <c:y val="-4.879949402225454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1EB-4464-A4E6-F5257803CB66}"/>
                </c:ext>
              </c:extLst>
            </c:dLbl>
            <c:dLbl>
              <c:idx val="4"/>
              <c:layout>
                <c:manualLayout>
                  <c:x val="2.9049490381586863E-3"/>
                  <c:y val="9.759898804450821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A72-4CDB-9ED5-D785E21BBA80}"/>
                </c:ext>
              </c:extLst>
            </c:dLbl>
            <c:dLbl>
              <c:idx val="5"/>
              <c:layout>
                <c:manualLayout>
                  <c:x val="5.8098980763174792E-3"/>
                  <c:y val="8.9464705536886511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FA72-4CDB-9ED5-D785E21BBA80}"/>
                </c:ext>
              </c:extLst>
            </c:dLbl>
            <c:dLbl>
              <c:idx val="8"/>
              <c:layout>
                <c:manualLayout>
                  <c:x val="4.3574235572381896E-3"/>
                  <c:y val="4.879949402225410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FA72-4CDB-9ED5-D785E21BBA80}"/>
                </c:ext>
              </c:extLst>
            </c:dLbl>
            <c:dLbl>
              <c:idx val="9"/>
              <c:layout>
                <c:manualLayout>
                  <c:x val="2.904949038158793E-3"/>
                  <c:y val="-4.879949402225589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E56-4887-8A63-3841E2E71BB7}"/>
                </c:ext>
              </c:extLst>
            </c:dLbl>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władze centralne, rząd</c:v>
                </c:pt>
                <c:pt idx="1">
                  <c:v>szkoła</c:v>
                </c:pt>
                <c:pt idx="2">
                  <c:v>każdy indywidualnie</c:v>
                </c:pt>
                <c:pt idx="3">
                  <c:v>rodzina</c:v>
                </c:pt>
                <c:pt idx="4">
                  <c:v>władze samorządowe i wojewódzkie</c:v>
                </c:pt>
                <c:pt idx="5">
                  <c:v>media</c:v>
                </c:pt>
                <c:pt idx="6">
                  <c:v>wspólnoty mieszkaniowe/sąsiedzkie</c:v>
                </c:pt>
                <c:pt idx="7">
                  <c:v>pozarządowe organizacje ekologiczne</c:v>
                </c:pt>
                <c:pt idx="8">
                  <c:v>trudno powiedzieć</c:v>
                </c:pt>
                <c:pt idx="9">
                  <c:v>nikt, nie ma takiej potrzeby</c:v>
                </c:pt>
              </c:strCache>
            </c:strRef>
          </c:cat>
          <c:val>
            <c:numRef>
              <c:f>Arkusz1!$F$4:$F$13</c:f>
              <c:numCache>
                <c:formatCode>###0</c:formatCode>
                <c:ptCount val="10"/>
                <c:pt idx="0">
                  <c:v>43.706388288235772</c:v>
                </c:pt>
                <c:pt idx="1">
                  <c:v>40.416502578539024</c:v>
                </c:pt>
                <c:pt idx="2">
                  <c:v>32.251083186824594</c:v>
                </c:pt>
                <c:pt idx="3">
                  <c:v>28.922586765769299</c:v>
                </c:pt>
                <c:pt idx="4">
                  <c:v>27.897960877249794</c:v>
                </c:pt>
                <c:pt idx="5">
                  <c:v>10.142224646433188</c:v>
                </c:pt>
                <c:pt idx="6">
                  <c:v>4.523327620306004</c:v>
                </c:pt>
                <c:pt idx="7">
                  <c:v>2.5625125349541733</c:v>
                </c:pt>
                <c:pt idx="8" formatCode="###0.0">
                  <c:v>0.22966778525896456</c:v>
                </c:pt>
                <c:pt idx="9" formatCode="###0.00">
                  <c:v>4.3706272511270308E-2</c:v>
                </c:pt>
              </c:numCache>
            </c:numRef>
          </c:val>
          <c:extLst>
            <c:ext xmlns:c16="http://schemas.microsoft.com/office/drawing/2014/chart" uri="{C3380CC4-5D6E-409C-BE32-E72D297353CC}">
              <c16:uniqueId val="{0000000E-0B55-4494-9B10-73AEA59F5AA5}"/>
            </c:ext>
          </c:extLst>
        </c:ser>
        <c:dLbls>
          <c:showLegendKey val="0"/>
          <c:showVal val="1"/>
          <c:showCatName val="0"/>
          <c:showSerName val="0"/>
          <c:showPercent val="0"/>
          <c:showBubbleSize val="0"/>
        </c:dLbls>
        <c:gapWidth val="231"/>
        <c:overlap val="-10"/>
        <c:axId val="662545640"/>
        <c:axId val="662536624"/>
      </c:barChart>
      <c:catAx>
        <c:axId val="662545640"/>
        <c:scaling>
          <c:orientation val="minMax"/>
        </c:scaling>
        <c:delete val="1"/>
        <c:axPos val="b"/>
        <c:numFmt formatCode="General" sourceLinked="1"/>
        <c:majorTickMark val="out"/>
        <c:minorTickMark val="none"/>
        <c:tickLblPos val="nextTo"/>
        <c:crossAx val="662536624"/>
        <c:crosses val="autoZero"/>
        <c:auto val="1"/>
        <c:lblAlgn val="ctr"/>
        <c:lblOffset val="100"/>
        <c:noMultiLvlLbl val="0"/>
      </c:catAx>
      <c:valAx>
        <c:axId val="662536624"/>
        <c:scaling>
          <c:orientation val="minMax"/>
          <c:min val="0"/>
        </c:scaling>
        <c:delete val="1"/>
        <c:axPos val="l"/>
        <c:numFmt formatCode="General" sourceLinked="1"/>
        <c:majorTickMark val="out"/>
        <c:minorTickMark val="none"/>
        <c:tickLblPos val="nextTo"/>
        <c:crossAx val="662545640"/>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6633667281"/>
          <c:y val="4.3500714317003053E-3"/>
          <c:w val="0.41537420261150343"/>
          <c:h val="0.19332207742904281"/>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mn-lt"/>
              <a:ea typeface="+mn-ea"/>
              <a:cs typeface="+mn-cs"/>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7.7114343746709876E-2"/>
          <c:w val="0.95388930931863047"/>
          <c:h val="0.8973304755529905"/>
        </c:manualLayout>
      </c:layout>
      <c:barChart>
        <c:barDir val="col"/>
        <c:grouping val="clustered"/>
        <c:varyColors val="0"/>
        <c:ser>
          <c:idx val="0"/>
          <c:order val="0"/>
          <c:tx>
            <c:strRef>
              <c:f>Arkusz1!$B$3</c:f>
              <c:strCache>
                <c:ptCount val="1"/>
                <c:pt idx="0">
                  <c:v>ogólne</c:v>
                </c:pt>
              </c:strCache>
            </c:strRef>
          </c:tx>
          <c:spPr>
            <a:solidFill>
              <a:srgbClr val="FFCA21">
                <a:lumMod val="60000"/>
                <a:lumOff val="40000"/>
              </a:srgbClr>
            </a:solidFill>
            <a:ln w="3175">
              <a:noFill/>
            </a:ln>
            <a:effectLst/>
          </c:spPr>
          <c:invertIfNegative val="0"/>
          <c:dPt>
            <c:idx val="0"/>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1-0B55-4494-9B10-73AEA59F5AA5}"/>
              </c:ext>
            </c:extLst>
          </c:dPt>
          <c:dPt>
            <c:idx val="1"/>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3-0B55-4494-9B10-73AEA59F5AA5}"/>
              </c:ext>
            </c:extLst>
          </c:dPt>
          <c:dPt>
            <c:idx val="2"/>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5-0B55-4494-9B10-73AEA59F5AA5}"/>
              </c:ext>
            </c:extLst>
          </c:dPt>
          <c:dPt>
            <c:idx val="3"/>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7-0B55-4494-9B10-73AEA59F5AA5}"/>
              </c:ext>
            </c:extLst>
          </c:dPt>
          <c:dPt>
            <c:idx val="4"/>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9-0B55-4494-9B10-73AEA59F5AA5}"/>
              </c:ext>
            </c:extLst>
          </c:dPt>
          <c:dLbls>
            <c:dLbl>
              <c:idx val="8"/>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35C6-40B2-BFBD-FCA6D1B100FE}"/>
                </c:ext>
              </c:extLst>
            </c:dLbl>
            <c:dLbl>
              <c:idx val="9"/>
              <c:layout>
                <c:manualLayout>
                  <c:x val="1.016732163355567E-2"/>
                  <c:y val="9.7598988044506427E-3"/>
                </c:manualLayout>
              </c:layout>
              <c:numFmt formatCode="#,##0.0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35D0-448C-BDA9-A504F7CBE6A0}"/>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władze centralne, rząd</c:v>
                </c:pt>
                <c:pt idx="1">
                  <c:v>szkoła</c:v>
                </c:pt>
                <c:pt idx="2">
                  <c:v>każdy indywidualnie</c:v>
                </c:pt>
                <c:pt idx="3">
                  <c:v>rodzina</c:v>
                </c:pt>
                <c:pt idx="4">
                  <c:v>władze samorządowe i wojewódzkie</c:v>
                </c:pt>
                <c:pt idx="5">
                  <c:v>media</c:v>
                </c:pt>
                <c:pt idx="6">
                  <c:v>wspólnoty mieszkaniowe/sąsiedzkie</c:v>
                </c:pt>
                <c:pt idx="7">
                  <c:v>organizacje pozarządowe</c:v>
                </c:pt>
                <c:pt idx="8">
                  <c:v>trudno powiedzieć</c:v>
                </c:pt>
                <c:pt idx="9">
                  <c:v>nikt, nie ma takiej potrzeby</c:v>
                </c:pt>
              </c:strCache>
            </c:strRef>
          </c:cat>
          <c:val>
            <c:numRef>
              <c:f>Arkusz1!$B$4:$B$13</c:f>
              <c:numCache>
                <c:formatCode>0</c:formatCode>
                <c:ptCount val="10"/>
                <c:pt idx="0">
                  <c:v>43.706388288235772</c:v>
                </c:pt>
                <c:pt idx="1">
                  <c:v>40.416502578539024</c:v>
                </c:pt>
                <c:pt idx="2">
                  <c:v>32.251083186824594</c:v>
                </c:pt>
                <c:pt idx="3">
                  <c:v>28.922586765769299</c:v>
                </c:pt>
                <c:pt idx="4">
                  <c:v>27.897960877249794</c:v>
                </c:pt>
                <c:pt idx="5">
                  <c:v>10.142224646433188</c:v>
                </c:pt>
                <c:pt idx="6">
                  <c:v>4.523327620306004</c:v>
                </c:pt>
                <c:pt idx="7">
                  <c:v>2.5625125349541733</c:v>
                </c:pt>
                <c:pt idx="8" formatCode="0.0">
                  <c:v>0.22966778525896456</c:v>
                </c:pt>
                <c:pt idx="9" formatCode="0.00">
                  <c:v>4.3706272511270308E-2</c:v>
                </c:pt>
              </c:numCache>
            </c:numRef>
          </c:val>
          <c:extLst>
            <c:ext xmlns:c16="http://schemas.microsoft.com/office/drawing/2014/chart" uri="{C3380CC4-5D6E-409C-BE32-E72D297353CC}">
              <c16:uniqueId val="{0000000A-0B55-4494-9B10-73AEA59F5AA5}"/>
            </c:ext>
          </c:extLst>
        </c:ser>
        <c:ser>
          <c:idx val="1"/>
          <c:order val="1"/>
          <c:tx>
            <c:strRef>
              <c:f>Arkusz1!$C$3</c:f>
              <c:strCache>
                <c:ptCount val="1"/>
                <c:pt idx="0">
                  <c:v>podstawowe, gimnazjalne</c:v>
                </c:pt>
              </c:strCache>
            </c:strRef>
          </c:tx>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władze centralne, rząd</c:v>
                </c:pt>
                <c:pt idx="1">
                  <c:v>szkoła</c:v>
                </c:pt>
                <c:pt idx="2">
                  <c:v>każdy indywidualnie</c:v>
                </c:pt>
                <c:pt idx="3">
                  <c:v>rodzina</c:v>
                </c:pt>
                <c:pt idx="4">
                  <c:v>władze samorządowe i wojewódzkie</c:v>
                </c:pt>
                <c:pt idx="5">
                  <c:v>media</c:v>
                </c:pt>
                <c:pt idx="6">
                  <c:v>wspólnoty mieszkaniowe/sąsiedzkie</c:v>
                </c:pt>
                <c:pt idx="7">
                  <c:v>organizacje pozarządowe</c:v>
                </c:pt>
                <c:pt idx="8">
                  <c:v>trudno powiedzieć</c:v>
                </c:pt>
                <c:pt idx="9">
                  <c:v>nikt, nie ma takiej potrzeby</c:v>
                </c:pt>
              </c:strCache>
            </c:strRef>
          </c:cat>
          <c:val>
            <c:numRef>
              <c:f>Arkusz1!$C$4:$C$13</c:f>
              <c:numCache>
                <c:formatCode>0</c:formatCode>
                <c:ptCount val="10"/>
                <c:pt idx="0">
                  <c:v>31.342390428428267</c:v>
                </c:pt>
                <c:pt idx="1">
                  <c:v>26.750100436403013</c:v>
                </c:pt>
                <c:pt idx="2">
                  <c:v>39.224347240679954</c:v>
                </c:pt>
                <c:pt idx="3">
                  <c:v>16.823274548850662</c:v>
                </c:pt>
                <c:pt idx="4">
                  <c:v>32.412190601111931</c:v>
                </c:pt>
                <c:pt idx="5">
                  <c:v>23.524737194207283</c:v>
                </c:pt>
                <c:pt idx="6">
                  <c:v>18.992993650982239</c:v>
                </c:pt>
              </c:numCache>
            </c:numRef>
          </c:val>
          <c:extLst>
            <c:ext xmlns:c16="http://schemas.microsoft.com/office/drawing/2014/chart" uri="{C3380CC4-5D6E-409C-BE32-E72D297353CC}">
              <c16:uniqueId val="{0000000B-0B55-4494-9B10-73AEA59F5AA5}"/>
            </c:ext>
          </c:extLst>
        </c:ser>
        <c:ser>
          <c:idx val="2"/>
          <c:order val="2"/>
          <c:tx>
            <c:strRef>
              <c:f>Arkusz1!$D$3</c:f>
              <c:strCache>
                <c:ptCount val="1"/>
                <c:pt idx="0">
                  <c:v>zasadnicze zawodowe</c:v>
                </c:pt>
              </c:strCache>
            </c:strRef>
          </c:tx>
          <c:spPr>
            <a:solidFill>
              <a:srgbClr val="B3E5E5"/>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władze centralne, rząd</c:v>
                </c:pt>
                <c:pt idx="1">
                  <c:v>szkoła</c:v>
                </c:pt>
                <c:pt idx="2">
                  <c:v>każdy indywidualnie</c:v>
                </c:pt>
                <c:pt idx="3">
                  <c:v>rodzina</c:v>
                </c:pt>
                <c:pt idx="4">
                  <c:v>władze samorządowe i wojewódzkie</c:v>
                </c:pt>
                <c:pt idx="5">
                  <c:v>media</c:v>
                </c:pt>
                <c:pt idx="6">
                  <c:v>wspólnoty mieszkaniowe/sąsiedzkie</c:v>
                </c:pt>
                <c:pt idx="7">
                  <c:v>organizacje pozarządowe</c:v>
                </c:pt>
                <c:pt idx="8">
                  <c:v>trudno powiedzieć</c:v>
                </c:pt>
                <c:pt idx="9">
                  <c:v>nikt, nie ma takiej potrzeby</c:v>
                </c:pt>
              </c:strCache>
            </c:strRef>
          </c:cat>
          <c:val>
            <c:numRef>
              <c:f>Arkusz1!$D$4:$D$13</c:f>
              <c:numCache>
                <c:formatCode>0</c:formatCode>
                <c:ptCount val="10"/>
                <c:pt idx="0">
                  <c:v>36.96330705531421</c:v>
                </c:pt>
                <c:pt idx="1">
                  <c:v>29.380259490501508</c:v>
                </c:pt>
                <c:pt idx="2">
                  <c:v>47.898426256645593</c:v>
                </c:pt>
                <c:pt idx="3">
                  <c:v>16.534065854381129</c:v>
                </c:pt>
                <c:pt idx="4">
                  <c:v>44.579160202729909</c:v>
                </c:pt>
                <c:pt idx="5">
                  <c:v>5.1814194862937688</c:v>
                </c:pt>
                <c:pt idx="6">
                  <c:v>5.2970798309348952</c:v>
                </c:pt>
                <c:pt idx="7">
                  <c:v>2.1957382781175863</c:v>
                </c:pt>
              </c:numCache>
            </c:numRef>
          </c:val>
          <c:extLst>
            <c:ext xmlns:c16="http://schemas.microsoft.com/office/drawing/2014/chart" uri="{C3380CC4-5D6E-409C-BE32-E72D297353CC}">
              <c16:uniqueId val="{0000000C-0B55-4494-9B10-73AEA59F5AA5}"/>
            </c:ext>
          </c:extLst>
        </c:ser>
        <c:ser>
          <c:idx val="3"/>
          <c:order val="3"/>
          <c:tx>
            <c:strRef>
              <c:f>Arkusz1!$E$3</c:f>
              <c:strCache>
                <c:ptCount val="1"/>
                <c:pt idx="0">
                  <c:v>średnie</c:v>
                </c:pt>
              </c:strCache>
            </c:strRef>
          </c:tx>
          <c:spPr>
            <a:solidFill>
              <a:srgbClr val="42BEBD"/>
            </a:solidFill>
            <a:ln>
              <a:noFill/>
            </a:ln>
            <a:effectLst/>
          </c:spPr>
          <c:invertIfNegative val="0"/>
          <c:dLbls>
            <c:dLbl>
              <c:idx val="8"/>
              <c:layout>
                <c:manualLayout>
                  <c:x val="-7.2623725953969822E-3"/>
                  <c:y val="9.7598988044508214E-3"/>
                </c:manualLayout>
              </c:layout>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35D0-448C-BDA9-A504F7CBE6A0}"/>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władze centralne, rząd</c:v>
                </c:pt>
                <c:pt idx="1">
                  <c:v>szkoła</c:v>
                </c:pt>
                <c:pt idx="2">
                  <c:v>każdy indywidualnie</c:v>
                </c:pt>
                <c:pt idx="3">
                  <c:v>rodzina</c:v>
                </c:pt>
                <c:pt idx="4">
                  <c:v>władze samorządowe i wojewódzkie</c:v>
                </c:pt>
                <c:pt idx="5">
                  <c:v>media</c:v>
                </c:pt>
                <c:pt idx="6">
                  <c:v>wspólnoty mieszkaniowe/sąsiedzkie</c:v>
                </c:pt>
                <c:pt idx="7">
                  <c:v>organizacje pozarządowe</c:v>
                </c:pt>
                <c:pt idx="8">
                  <c:v>trudno powiedzieć</c:v>
                </c:pt>
                <c:pt idx="9">
                  <c:v>nikt, nie ma takiej potrzeby</c:v>
                </c:pt>
              </c:strCache>
            </c:strRef>
          </c:cat>
          <c:val>
            <c:numRef>
              <c:f>Arkusz1!$E$4:$E$13</c:f>
              <c:numCache>
                <c:formatCode>0</c:formatCode>
                <c:ptCount val="10"/>
                <c:pt idx="0">
                  <c:v>45.063674925893935</c:v>
                </c:pt>
                <c:pt idx="1">
                  <c:v>41.824651657244047</c:v>
                </c:pt>
                <c:pt idx="2">
                  <c:v>31.124046977863383</c:v>
                </c:pt>
                <c:pt idx="3">
                  <c:v>27.621157665496831</c:v>
                </c:pt>
                <c:pt idx="4">
                  <c:v>27.057181105984853</c:v>
                </c:pt>
                <c:pt idx="5">
                  <c:v>8.0054073778546702</c:v>
                </c:pt>
                <c:pt idx="6">
                  <c:v>5.7037613267878893</c:v>
                </c:pt>
                <c:pt idx="7">
                  <c:v>2.1182361482975036</c:v>
                </c:pt>
                <c:pt idx="8" formatCode="0.0">
                  <c:v>0.10310251760010879</c:v>
                </c:pt>
              </c:numCache>
            </c:numRef>
          </c:val>
          <c:extLst>
            <c:ext xmlns:c16="http://schemas.microsoft.com/office/drawing/2014/chart" uri="{C3380CC4-5D6E-409C-BE32-E72D297353CC}">
              <c16:uniqueId val="{0000000D-0B55-4494-9B10-73AEA59F5AA5}"/>
            </c:ext>
          </c:extLst>
        </c:ser>
        <c:ser>
          <c:idx val="4"/>
          <c:order val="4"/>
          <c:tx>
            <c:strRef>
              <c:f>Arkusz1!$F$3</c:f>
              <c:strCache>
                <c:ptCount val="1"/>
                <c:pt idx="0">
                  <c:v>wyższe</c:v>
                </c:pt>
              </c:strCache>
            </c:strRef>
          </c:tx>
          <c:spPr>
            <a:solidFill>
              <a:srgbClr val="215F5F"/>
            </a:solidFill>
            <a:ln>
              <a:noFill/>
            </a:ln>
            <a:effectLst/>
          </c:spPr>
          <c:invertIfNegative val="0"/>
          <c:dLbls>
            <c:dLbl>
              <c:idx val="0"/>
              <c:layout>
                <c:manualLayout>
                  <c:x val="-1.3314195951500024E-17"/>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AE19-4CA8-A9EB-CFDA5D74F1BD}"/>
                </c:ext>
              </c:extLst>
            </c:dLbl>
            <c:dLbl>
              <c:idx val="8"/>
              <c:layout>
                <c:manualLayout>
                  <c:x val="1.45247451907929E-3"/>
                  <c:y val="1.951979760890146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5D0-448C-BDA9-A504F7CBE6A0}"/>
                </c:ext>
              </c:extLst>
            </c:dLbl>
            <c:dLbl>
              <c:idx val="9"/>
              <c:layout>
                <c:manualLayout>
                  <c:x val="1.4524745190793965E-3"/>
                  <c:y val="-1.46398482066764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E56-4887-8A63-3841E2E71BB7}"/>
                </c:ext>
              </c:extLst>
            </c:dLbl>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władze centralne, rząd</c:v>
                </c:pt>
                <c:pt idx="1">
                  <c:v>szkoła</c:v>
                </c:pt>
                <c:pt idx="2">
                  <c:v>każdy indywidualnie</c:v>
                </c:pt>
                <c:pt idx="3">
                  <c:v>rodzina</c:v>
                </c:pt>
                <c:pt idx="4">
                  <c:v>władze samorządowe i wojewódzkie</c:v>
                </c:pt>
                <c:pt idx="5">
                  <c:v>media</c:v>
                </c:pt>
                <c:pt idx="6">
                  <c:v>wspólnoty mieszkaniowe/sąsiedzkie</c:v>
                </c:pt>
                <c:pt idx="7">
                  <c:v>organizacje pozarządowe</c:v>
                </c:pt>
                <c:pt idx="8">
                  <c:v>trudno powiedzieć</c:v>
                </c:pt>
                <c:pt idx="9">
                  <c:v>nikt, nie ma takiej potrzeby</c:v>
                </c:pt>
              </c:strCache>
            </c:strRef>
          </c:cat>
          <c:val>
            <c:numRef>
              <c:f>Arkusz1!$F$4:$F$13</c:f>
              <c:numCache>
                <c:formatCode>0</c:formatCode>
                <c:ptCount val="10"/>
                <c:pt idx="0">
                  <c:v>44.861899356577226</c:v>
                </c:pt>
                <c:pt idx="1">
                  <c:v>42.814979973284075</c:v>
                </c:pt>
                <c:pt idx="2">
                  <c:v>28.948558142868166</c:v>
                </c:pt>
                <c:pt idx="3">
                  <c:v>33.571132536080768</c:v>
                </c:pt>
                <c:pt idx="4">
                  <c:v>24.515520510237057</c:v>
                </c:pt>
                <c:pt idx="5">
                  <c:v>12.079037225276208</c:v>
                </c:pt>
                <c:pt idx="6">
                  <c:v>2.5405322735975613</c:v>
                </c:pt>
                <c:pt idx="7">
                  <c:v>3.1531715609116642</c:v>
                </c:pt>
                <c:pt idx="8" formatCode="0.0">
                  <c:v>0.39364332914302352</c:v>
                </c:pt>
                <c:pt idx="9" formatCode="0.0">
                  <c:v>8.9881197658521317E-2</c:v>
                </c:pt>
              </c:numCache>
            </c:numRef>
          </c:val>
          <c:extLst>
            <c:ext xmlns:c16="http://schemas.microsoft.com/office/drawing/2014/chart" uri="{C3380CC4-5D6E-409C-BE32-E72D297353CC}">
              <c16:uniqueId val="{0000000E-0B55-4494-9B10-73AEA59F5AA5}"/>
            </c:ext>
          </c:extLst>
        </c:ser>
        <c:dLbls>
          <c:showLegendKey val="0"/>
          <c:showVal val="1"/>
          <c:showCatName val="0"/>
          <c:showSerName val="0"/>
          <c:showPercent val="0"/>
          <c:showBubbleSize val="0"/>
        </c:dLbls>
        <c:gapWidth val="231"/>
        <c:overlap val="-10"/>
        <c:axId val="803119536"/>
        <c:axId val="803116008"/>
      </c:barChart>
      <c:catAx>
        <c:axId val="803119536"/>
        <c:scaling>
          <c:orientation val="minMax"/>
        </c:scaling>
        <c:delete val="1"/>
        <c:axPos val="b"/>
        <c:numFmt formatCode="General" sourceLinked="1"/>
        <c:majorTickMark val="out"/>
        <c:minorTickMark val="none"/>
        <c:tickLblPos val="nextTo"/>
        <c:crossAx val="803116008"/>
        <c:crosses val="autoZero"/>
        <c:auto val="1"/>
        <c:lblAlgn val="ctr"/>
        <c:lblOffset val="100"/>
        <c:noMultiLvlLbl val="0"/>
      </c:catAx>
      <c:valAx>
        <c:axId val="803116008"/>
        <c:scaling>
          <c:orientation val="minMax"/>
          <c:min val="0"/>
        </c:scaling>
        <c:delete val="1"/>
        <c:axPos val="l"/>
        <c:numFmt formatCode="0" sourceLinked="1"/>
        <c:majorTickMark val="out"/>
        <c:minorTickMark val="none"/>
        <c:tickLblPos val="nextTo"/>
        <c:crossAx val="80311953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355547292667851"/>
          <c:y val="0.23954208526079476"/>
          <c:w val="0.89644452707332145"/>
          <c:h val="0.39440811525881464"/>
        </c:manualLayout>
      </c:layout>
      <c:barChart>
        <c:barDir val="bar"/>
        <c:grouping val="percentStacked"/>
        <c:varyColors val="0"/>
        <c:ser>
          <c:idx val="8"/>
          <c:order val="0"/>
          <c:tx>
            <c:strRef>
              <c:f>Arkusz1!$B$1</c:f>
              <c:strCache>
                <c:ptCount val="1"/>
                <c:pt idx="0">
                  <c:v>1- najważniejszy powód</c:v>
                </c:pt>
              </c:strCache>
            </c:strRef>
          </c:tx>
          <c:spPr>
            <a:solidFill>
              <a:srgbClr val="0094CF"/>
            </a:solidFill>
            <a:ln w="25527">
              <a:solidFill>
                <a:sysClr val="window" lastClr="FFFFFF"/>
              </a:solid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emisja z transportu samochodowego</c:v>
                </c:pt>
                <c:pt idx="1">
                  <c:v>emisja z pieców domowych</c:v>
                </c:pt>
                <c:pt idx="2">
                  <c:v>duża emisja np. z fabryk</c:v>
                </c:pt>
                <c:pt idx="3">
                  <c:v>emisja pochodząca z państw sąsiadujących z Polską</c:v>
                </c:pt>
              </c:strCache>
            </c:strRef>
          </c:cat>
          <c:val>
            <c:numRef>
              <c:f>Arkusz1!$B$2:$B$5</c:f>
              <c:numCache>
                <c:formatCode>0</c:formatCode>
                <c:ptCount val="4"/>
                <c:pt idx="0">
                  <c:v>23.954997897013278</c:v>
                </c:pt>
                <c:pt idx="1">
                  <c:v>37.330241042659637</c:v>
                </c:pt>
                <c:pt idx="2">
                  <c:v>34.549492893292893</c:v>
                </c:pt>
                <c:pt idx="3">
                  <c:v>4.1652681670340268</c:v>
                </c:pt>
              </c:numCache>
            </c:numRef>
          </c:val>
          <c:extLst>
            <c:ext xmlns:c16="http://schemas.microsoft.com/office/drawing/2014/chart" uri="{C3380CC4-5D6E-409C-BE32-E72D297353CC}">
              <c16:uniqueId val="{00000000-B64A-4BA7-90B0-854A71E0E75E}"/>
            </c:ext>
          </c:extLst>
        </c:ser>
        <c:ser>
          <c:idx val="0"/>
          <c:order val="1"/>
          <c:tx>
            <c:strRef>
              <c:f>Arkusz1!$C$1</c:f>
              <c:strCache>
                <c:ptCount val="1"/>
                <c:pt idx="0">
                  <c:v>2</c:v>
                </c:pt>
              </c:strCache>
            </c:strRef>
          </c:tx>
          <c:spPr>
            <a:solidFill>
              <a:srgbClr val="49CBFF"/>
            </a:solidFill>
            <a:ln w="25527">
              <a:solidFill>
                <a:sysClr val="window" lastClr="FFFFFF"/>
              </a:solid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emisja z transportu samochodowego</c:v>
                </c:pt>
                <c:pt idx="1">
                  <c:v>emisja z pieców domowych</c:v>
                </c:pt>
                <c:pt idx="2">
                  <c:v>duża emisja np. z fabryk</c:v>
                </c:pt>
                <c:pt idx="3">
                  <c:v>emisja pochodząca z państw sąsiadujących z Polską</c:v>
                </c:pt>
              </c:strCache>
            </c:strRef>
          </c:cat>
          <c:val>
            <c:numRef>
              <c:f>Arkusz1!$C$2:$C$5</c:f>
              <c:numCache>
                <c:formatCode>0</c:formatCode>
                <c:ptCount val="4"/>
                <c:pt idx="0">
                  <c:v>41.002273729458487</c:v>
                </c:pt>
                <c:pt idx="1">
                  <c:v>26.910754083439198</c:v>
                </c:pt>
                <c:pt idx="2">
                  <c:v>25.405361613405773</c:v>
                </c:pt>
                <c:pt idx="3">
                  <c:v>6.6816105736963669</c:v>
                </c:pt>
              </c:numCache>
            </c:numRef>
          </c:val>
          <c:extLst>
            <c:ext xmlns:c16="http://schemas.microsoft.com/office/drawing/2014/chart" uri="{C3380CC4-5D6E-409C-BE32-E72D297353CC}">
              <c16:uniqueId val="{00000001-B64A-4BA7-90B0-854A71E0E75E}"/>
            </c:ext>
          </c:extLst>
        </c:ser>
        <c:ser>
          <c:idx val="1"/>
          <c:order val="2"/>
          <c:tx>
            <c:strRef>
              <c:f>Arkusz1!$D$1</c:f>
              <c:strCache>
                <c:ptCount val="1"/>
                <c:pt idx="0">
                  <c:v>3</c:v>
                </c:pt>
              </c:strCache>
            </c:strRef>
          </c:tx>
          <c:spPr>
            <a:solidFill>
              <a:srgbClr val="635D8C">
                <a:lumMod val="40000"/>
                <a:lumOff val="60000"/>
              </a:srgbClr>
            </a:solidFill>
            <a:ln w="25527">
              <a:solidFill>
                <a:sysClr val="window" lastClr="FFFFFF"/>
              </a:solid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emisja z transportu samochodowego</c:v>
                </c:pt>
                <c:pt idx="1">
                  <c:v>emisja z pieców domowych</c:v>
                </c:pt>
                <c:pt idx="2">
                  <c:v>duża emisja np. z fabryk</c:v>
                </c:pt>
                <c:pt idx="3">
                  <c:v>emisja pochodząca z państw sąsiadujących z Polską</c:v>
                </c:pt>
              </c:strCache>
            </c:strRef>
          </c:cat>
          <c:val>
            <c:numRef>
              <c:f>Arkusz1!$D$2:$D$5</c:f>
              <c:numCache>
                <c:formatCode>0</c:formatCode>
                <c:ptCount val="4"/>
                <c:pt idx="0">
                  <c:v>27.85213734369832</c:v>
                </c:pt>
                <c:pt idx="1">
                  <c:v>26.224909337520579</c:v>
                </c:pt>
                <c:pt idx="2">
                  <c:v>32.234003701525708</c:v>
                </c:pt>
                <c:pt idx="3">
                  <c:v>13.688949617255242</c:v>
                </c:pt>
              </c:numCache>
            </c:numRef>
          </c:val>
          <c:extLst>
            <c:ext xmlns:c16="http://schemas.microsoft.com/office/drawing/2014/chart" uri="{C3380CC4-5D6E-409C-BE32-E72D297353CC}">
              <c16:uniqueId val="{00000002-B64A-4BA7-90B0-854A71E0E75E}"/>
            </c:ext>
          </c:extLst>
        </c:ser>
        <c:ser>
          <c:idx val="2"/>
          <c:order val="3"/>
          <c:tx>
            <c:strRef>
              <c:f>Arkusz1!$E$1</c:f>
              <c:strCache>
                <c:ptCount val="1"/>
                <c:pt idx="0">
                  <c:v>4 - najmniej ważny powód</c:v>
                </c:pt>
              </c:strCache>
            </c:strRef>
          </c:tx>
          <c:spPr>
            <a:solidFill>
              <a:srgbClr val="635D8C"/>
            </a:solidFill>
            <a:ln w="28575">
              <a:solidFill>
                <a:sysClr val="window" lastClr="FFFFFF"/>
              </a:solidFill>
            </a:ln>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emisja z transportu samochodowego</c:v>
                </c:pt>
                <c:pt idx="1">
                  <c:v>emisja z pieców domowych</c:v>
                </c:pt>
                <c:pt idx="2">
                  <c:v>duża emisja np. z fabryk</c:v>
                </c:pt>
                <c:pt idx="3">
                  <c:v>emisja pochodząca z państw sąsiadujących z Polską</c:v>
                </c:pt>
              </c:strCache>
            </c:strRef>
          </c:cat>
          <c:val>
            <c:numRef>
              <c:f>Arkusz1!$E$2:$E$5</c:f>
              <c:numCache>
                <c:formatCode>0</c:formatCode>
                <c:ptCount val="4"/>
                <c:pt idx="0">
                  <c:v>7.1905910298297417</c:v>
                </c:pt>
                <c:pt idx="1">
                  <c:v>9.5340955363804163</c:v>
                </c:pt>
                <c:pt idx="2">
                  <c:v>7.8111417917754835</c:v>
                </c:pt>
                <c:pt idx="3">
                  <c:v>75.46417164201425</c:v>
                </c:pt>
              </c:numCache>
            </c:numRef>
          </c:val>
          <c:extLst>
            <c:ext xmlns:c16="http://schemas.microsoft.com/office/drawing/2014/chart" uri="{C3380CC4-5D6E-409C-BE32-E72D297353CC}">
              <c16:uniqueId val="{00000003-B64A-4BA7-90B0-854A71E0E75E}"/>
            </c:ext>
          </c:extLst>
        </c:ser>
        <c:dLbls>
          <c:showLegendKey val="0"/>
          <c:showVal val="1"/>
          <c:showCatName val="0"/>
          <c:showSerName val="0"/>
          <c:showPercent val="0"/>
          <c:showBubbleSize val="0"/>
        </c:dLbls>
        <c:gapWidth val="150"/>
        <c:overlap val="100"/>
        <c:axId val="662546032"/>
        <c:axId val="662551128"/>
      </c:barChart>
      <c:catAx>
        <c:axId val="662546032"/>
        <c:scaling>
          <c:orientation val="maxMin"/>
        </c:scaling>
        <c:delete val="1"/>
        <c:axPos val="l"/>
        <c:numFmt formatCode="General" sourceLinked="1"/>
        <c:majorTickMark val="none"/>
        <c:minorTickMark val="none"/>
        <c:tickLblPos val="nextTo"/>
        <c:crossAx val="662551128"/>
        <c:crosses val="autoZero"/>
        <c:auto val="1"/>
        <c:lblAlgn val="ctr"/>
        <c:lblOffset val="100"/>
        <c:tickLblSkip val="1"/>
        <c:tickMarkSkip val="1"/>
        <c:noMultiLvlLbl val="0"/>
      </c:catAx>
      <c:valAx>
        <c:axId val="662551128"/>
        <c:scaling>
          <c:orientation val="minMax"/>
        </c:scaling>
        <c:delete val="0"/>
        <c:axPos val="t"/>
        <c:numFmt formatCode="0%" sourceLinked="1"/>
        <c:majorTickMark val="none"/>
        <c:minorTickMark val="none"/>
        <c:tickLblPos val="none"/>
        <c:spPr>
          <a:ln w="9572">
            <a:noFill/>
          </a:ln>
        </c:spPr>
        <c:crossAx val="662546032"/>
        <c:crosses val="autoZero"/>
        <c:crossBetween val="between"/>
      </c:valAx>
      <c:spPr>
        <a:noFill/>
        <a:ln w="25527">
          <a:noFill/>
        </a:ln>
      </c:spPr>
    </c:plotArea>
    <c:legend>
      <c:legendPos val="r"/>
      <c:layout>
        <c:manualLayout>
          <c:xMode val="edge"/>
          <c:yMode val="edge"/>
          <c:x val="0.18772623905667618"/>
          <c:y val="0.61180595089240908"/>
          <c:w val="0.75861553512179514"/>
          <c:h val="0.12471961847595556"/>
        </c:manualLayout>
      </c:layout>
      <c:overlay val="0"/>
      <c:txPr>
        <a:bodyPr/>
        <a:lstStyle/>
        <a:p>
          <a:pPr>
            <a:defRPr sz="900">
              <a:latin typeface="+mj-lt"/>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35527145967355828"/>
          <c:w val="0.95388930931863047"/>
          <c:h val="0.61917335962614206"/>
        </c:manualLayout>
      </c:layout>
      <c:barChart>
        <c:barDir val="col"/>
        <c:grouping val="clustered"/>
        <c:varyColors val="0"/>
        <c:ser>
          <c:idx val="0"/>
          <c:order val="0"/>
          <c:tx>
            <c:strRef>
              <c:f>Arkusz1!$B$3</c:f>
              <c:strCache>
                <c:ptCount val="1"/>
                <c:pt idx="0">
                  <c:v>2013</c:v>
                </c:pt>
              </c:strCache>
            </c:strRef>
          </c:tx>
          <c:spPr>
            <a:solidFill>
              <a:srgbClr val="595959">
                <a:lumMod val="20000"/>
                <a:lumOff val="80000"/>
              </a:srgbClr>
            </a:solidFill>
            <a:ln w="3175">
              <a:noFill/>
            </a:ln>
            <a:effectLst/>
          </c:spPr>
          <c:invertIfNegative val="0"/>
          <c:dPt>
            <c:idx val="0"/>
            <c:invertIfNegative val="0"/>
            <c:bubble3D val="0"/>
            <c:spPr>
              <a:solidFill>
                <a:srgbClr val="595959">
                  <a:lumMod val="20000"/>
                  <a:lumOff val="80000"/>
                </a:srgbClr>
              </a:solidFill>
              <a:ln w="3175" cap="rnd">
                <a:noFill/>
                <a:round/>
              </a:ln>
              <a:effectLst/>
            </c:spPr>
            <c:extLst>
              <c:ext xmlns:c16="http://schemas.microsoft.com/office/drawing/2014/chart" uri="{C3380CC4-5D6E-409C-BE32-E72D297353CC}">
                <c16:uniqueId val="{00000001-FC39-4849-8DB8-614CC44E744E}"/>
              </c:ext>
            </c:extLst>
          </c:dPt>
          <c:dPt>
            <c:idx val="1"/>
            <c:invertIfNegative val="0"/>
            <c:bubble3D val="0"/>
            <c:spPr>
              <a:solidFill>
                <a:srgbClr val="595959">
                  <a:lumMod val="20000"/>
                  <a:lumOff val="80000"/>
                </a:srgbClr>
              </a:solidFill>
              <a:ln w="3175" cap="rnd">
                <a:noFill/>
                <a:round/>
              </a:ln>
              <a:effectLst/>
            </c:spPr>
            <c:extLst>
              <c:ext xmlns:c16="http://schemas.microsoft.com/office/drawing/2014/chart" uri="{C3380CC4-5D6E-409C-BE32-E72D297353CC}">
                <c16:uniqueId val="{00000003-FC39-4849-8DB8-614CC44E744E}"/>
              </c:ext>
            </c:extLst>
          </c:dPt>
          <c:dPt>
            <c:idx val="2"/>
            <c:invertIfNegative val="0"/>
            <c:bubble3D val="0"/>
            <c:spPr>
              <a:solidFill>
                <a:srgbClr val="595959">
                  <a:lumMod val="20000"/>
                  <a:lumOff val="80000"/>
                </a:srgbClr>
              </a:solidFill>
              <a:ln w="3175" cap="rnd">
                <a:noFill/>
                <a:round/>
              </a:ln>
              <a:effectLst/>
            </c:spPr>
            <c:extLst>
              <c:ext xmlns:c16="http://schemas.microsoft.com/office/drawing/2014/chart" uri="{C3380CC4-5D6E-409C-BE32-E72D297353CC}">
                <c16:uniqueId val="{00000005-FC39-4849-8DB8-614CC44E744E}"/>
              </c:ext>
            </c:extLst>
          </c:dPt>
          <c:dPt>
            <c:idx val="3"/>
            <c:invertIfNegative val="0"/>
            <c:bubble3D val="0"/>
            <c:spPr>
              <a:solidFill>
                <a:srgbClr val="595959">
                  <a:lumMod val="20000"/>
                  <a:lumOff val="80000"/>
                </a:srgbClr>
              </a:solidFill>
              <a:ln w="3175" cap="rnd">
                <a:noFill/>
                <a:round/>
              </a:ln>
              <a:effectLst/>
            </c:spPr>
            <c:extLst>
              <c:ext xmlns:c16="http://schemas.microsoft.com/office/drawing/2014/chart" uri="{C3380CC4-5D6E-409C-BE32-E72D297353CC}">
                <c16:uniqueId val="{00000007-FC39-4849-8DB8-614CC44E744E}"/>
              </c:ext>
            </c:extLst>
          </c:dPt>
          <c:dPt>
            <c:idx val="4"/>
            <c:invertIfNegative val="0"/>
            <c:bubble3D val="0"/>
            <c:spPr>
              <a:solidFill>
                <a:srgbClr val="595959">
                  <a:lumMod val="20000"/>
                  <a:lumOff val="80000"/>
                </a:srgbClr>
              </a:solidFill>
              <a:ln w="3175" cap="rnd">
                <a:noFill/>
                <a:round/>
              </a:ln>
              <a:effectLst/>
            </c:spPr>
            <c:extLst>
              <c:ext xmlns:c16="http://schemas.microsoft.com/office/drawing/2014/chart" uri="{C3380CC4-5D6E-409C-BE32-E72D297353CC}">
                <c16:uniqueId val="{00000009-FC39-4849-8DB8-614CC44E744E}"/>
              </c:ext>
            </c:extLst>
          </c:dPt>
          <c:dLbls>
            <c:numFmt formatCode="#,##0.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emisja z dużych obiektów energetycznego spalania, fabryk itp.</c:v>
                </c:pt>
                <c:pt idx="1">
                  <c:v>emisja z indywidualnych źródeł tzn. piece domowe</c:v>
                </c:pt>
                <c:pt idx="2">
                  <c:v>emisja z transportu samochodowego</c:v>
                </c:pt>
                <c:pt idx="3">
                  <c:v>emisja pochodząca z państw sąsiadujących z Polską</c:v>
                </c:pt>
              </c:strCache>
            </c:strRef>
          </c:cat>
          <c:val>
            <c:numRef>
              <c:f>Arkusz1!$B$4:$B$7</c:f>
              <c:numCache>
                <c:formatCode>0.00</c:formatCode>
                <c:ptCount val="4"/>
                <c:pt idx="0">
                  <c:v>2.2592624205308938</c:v>
                </c:pt>
                <c:pt idx="1">
                  <c:v>3.1964385430069293</c:v>
                </c:pt>
                <c:pt idx="2">
                  <c:v>2.930282462900478</c:v>
                </c:pt>
                <c:pt idx="3">
                  <c:v>1.6140165735617196</c:v>
                </c:pt>
              </c:numCache>
            </c:numRef>
          </c:val>
          <c:extLst>
            <c:ext xmlns:c16="http://schemas.microsoft.com/office/drawing/2014/chart" uri="{C3380CC4-5D6E-409C-BE32-E72D297353CC}">
              <c16:uniqueId val="{0000000A-FC39-4849-8DB8-614CC44E744E}"/>
            </c:ext>
          </c:extLst>
        </c:ser>
        <c:ser>
          <c:idx val="1"/>
          <c:order val="1"/>
          <c:tx>
            <c:strRef>
              <c:f>Arkusz1!$C$3</c:f>
              <c:strCache>
                <c:ptCount val="1"/>
                <c:pt idx="0">
                  <c:v>2014</c:v>
                </c:pt>
              </c:strCache>
            </c:strRef>
          </c:tx>
          <c:spPr>
            <a:solidFill>
              <a:srgbClr val="004B88">
                <a:lumMod val="20000"/>
                <a:lumOff val="80000"/>
              </a:srgbClr>
            </a:solidFill>
            <a:ln>
              <a:noFill/>
            </a:ln>
            <a:effectLst/>
          </c:spPr>
          <c:invertIfNegative val="0"/>
          <c:dLbls>
            <c:numFmt formatCode="#,##0.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emisja z dużych obiektów energetycznego spalania, fabryk itp.</c:v>
                </c:pt>
                <c:pt idx="1">
                  <c:v>emisja z indywidualnych źródeł tzn. piece domowe</c:v>
                </c:pt>
                <c:pt idx="2">
                  <c:v>emisja z transportu samochodowego</c:v>
                </c:pt>
                <c:pt idx="3">
                  <c:v>emisja pochodząca z państw sąsiadujących z Polską</c:v>
                </c:pt>
              </c:strCache>
            </c:strRef>
          </c:cat>
          <c:val>
            <c:numRef>
              <c:f>Arkusz1!$C$4:$C$7</c:f>
              <c:numCache>
                <c:formatCode>0.00</c:formatCode>
                <c:ptCount val="4"/>
                <c:pt idx="0">
                  <c:v>2.298</c:v>
                </c:pt>
                <c:pt idx="1">
                  <c:v>3.0609999999999999</c:v>
                </c:pt>
                <c:pt idx="2">
                  <c:v>2.9119999999999999</c:v>
                </c:pt>
                <c:pt idx="3">
                  <c:v>1.7290000000000001</c:v>
                </c:pt>
              </c:numCache>
            </c:numRef>
          </c:val>
          <c:extLst>
            <c:ext xmlns:c16="http://schemas.microsoft.com/office/drawing/2014/chart" uri="{C3380CC4-5D6E-409C-BE32-E72D297353CC}">
              <c16:uniqueId val="{0000000B-FC39-4849-8DB8-614CC44E744E}"/>
            </c:ext>
          </c:extLst>
        </c:ser>
        <c:ser>
          <c:idx val="2"/>
          <c:order val="2"/>
          <c:tx>
            <c:strRef>
              <c:f>Arkusz1!$D$3</c:f>
              <c:strCache>
                <c:ptCount val="1"/>
                <c:pt idx="0">
                  <c:v>2018</c:v>
                </c:pt>
              </c:strCache>
            </c:strRef>
          </c:tx>
          <c:spPr>
            <a:solidFill>
              <a:srgbClr val="0094CF">
                <a:lumMod val="60000"/>
                <a:lumOff val="40000"/>
              </a:srgbClr>
            </a:solidFill>
            <a:ln>
              <a:noFill/>
            </a:ln>
            <a:effectLst/>
          </c:spPr>
          <c:invertIfNegative val="0"/>
          <c:dLbls>
            <c:numFmt formatCode="#,##0.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emisja z dużych obiektów energetycznego spalania, fabryk itp.</c:v>
                </c:pt>
                <c:pt idx="1">
                  <c:v>emisja z indywidualnych źródeł tzn. piece domowe</c:v>
                </c:pt>
                <c:pt idx="2">
                  <c:v>emisja z transportu samochodowego</c:v>
                </c:pt>
                <c:pt idx="3">
                  <c:v>emisja pochodząca z państw sąsiadujących z Polską</c:v>
                </c:pt>
              </c:strCache>
            </c:strRef>
          </c:cat>
          <c:val>
            <c:numRef>
              <c:f>Arkusz1!$D$4:$D$7</c:f>
              <c:numCache>
                <c:formatCode>0.00</c:formatCode>
                <c:ptCount val="4"/>
                <c:pt idx="0">
                  <c:v>2.58</c:v>
                </c:pt>
                <c:pt idx="1">
                  <c:v>3.07</c:v>
                </c:pt>
                <c:pt idx="2">
                  <c:v>2.75</c:v>
                </c:pt>
                <c:pt idx="3">
                  <c:v>1.6</c:v>
                </c:pt>
              </c:numCache>
            </c:numRef>
          </c:val>
          <c:extLst>
            <c:ext xmlns:c16="http://schemas.microsoft.com/office/drawing/2014/chart" uri="{C3380CC4-5D6E-409C-BE32-E72D297353CC}">
              <c16:uniqueId val="{0000000C-FC39-4849-8DB8-614CC44E744E}"/>
            </c:ext>
          </c:extLst>
        </c:ser>
        <c:ser>
          <c:idx val="3"/>
          <c:order val="3"/>
          <c:tx>
            <c:strRef>
              <c:f>Arkusz1!$E$3</c:f>
              <c:strCache>
                <c:ptCount val="1"/>
                <c:pt idx="0">
                  <c:v>2020</c:v>
                </c:pt>
              </c:strCache>
            </c:strRef>
          </c:tx>
          <c:spPr>
            <a:solidFill>
              <a:srgbClr val="0094CF"/>
            </a:solidFill>
            <a:ln>
              <a:noFill/>
            </a:ln>
            <a:effectLst/>
          </c:spPr>
          <c:invertIfNegative val="0"/>
          <c:dLbls>
            <c:spPr>
              <a:solidFill>
                <a:srgbClr val="0094CF"/>
              </a:solidFill>
              <a:ln>
                <a:noFill/>
              </a:ln>
              <a:effectLst/>
            </c:spPr>
            <c:txPr>
              <a:bodyPr rot="0" spcFirstLastPara="1" vertOverflow="clip" horzOverflow="clip" vert="horz" wrap="square" lIns="36576" tIns="18288" rIns="36576" bIns="18288" anchor="ctr" anchorCtr="0">
                <a:spAutoFit/>
              </a:bodyPr>
              <a:lstStyle/>
              <a:p>
                <a:pPr algn="ctr">
                  <a:defRPr lang="en-US" sz="1200" b="1"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emisja z dużych obiektów energetycznego spalania, fabryk itp.</c:v>
                </c:pt>
                <c:pt idx="1">
                  <c:v>emisja z indywidualnych źródeł tzn. piece domowe</c:v>
                </c:pt>
                <c:pt idx="2">
                  <c:v>emisja z transportu samochodowego</c:v>
                </c:pt>
                <c:pt idx="3">
                  <c:v>emisja pochodząca z państw sąsiadujących z Polską</c:v>
                </c:pt>
              </c:strCache>
            </c:strRef>
          </c:cat>
          <c:val>
            <c:numRef>
              <c:f>Arkusz1!$E$4:$E$7</c:f>
              <c:numCache>
                <c:formatCode>0.00</c:formatCode>
                <c:ptCount val="4"/>
                <c:pt idx="0">
                  <c:v>2.9203714063237856</c:v>
                </c:pt>
                <c:pt idx="1">
                  <c:v>2.8669320560821618</c:v>
                </c:pt>
                <c:pt idx="2">
                  <c:v>2.8172167849365564</c:v>
                </c:pt>
                <c:pt idx="3">
                  <c:v>1.3954797526575007</c:v>
                </c:pt>
              </c:numCache>
            </c:numRef>
          </c:val>
          <c:extLst>
            <c:ext xmlns:c16="http://schemas.microsoft.com/office/drawing/2014/chart" uri="{C3380CC4-5D6E-409C-BE32-E72D297353CC}">
              <c16:uniqueId val="{0000000D-FC39-4849-8DB8-614CC44E744E}"/>
            </c:ext>
          </c:extLst>
        </c:ser>
        <c:dLbls>
          <c:showLegendKey val="0"/>
          <c:showVal val="1"/>
          <c:showCatName val="0"/>
          <c:showSerName val="0"/>
          <c:showPercent val="0"/>
          <c:showBubbleSize val="0"/>
        </c:dLbls>
        <c:gapWidth val="231"/>
        <c:overlap val="-10"/>
        <c:axId val="671597712"/>
        <c:axId val="671607512"/>
      </c:barChart>
      <c:catAx>
        <c:axId val="671597712"/>
        <c:scaling>
          <c:orientation val="minMax"/>
        </c:scaling>
        <c:delete val="1"/>
        <c:axPos val="b"/>
        <c:numFmt formatCode="General" sourceLinked="1"/>
        <c:majorTickMark val="out"/>
        <c:minorTickMark val="none"/>
        <c:tickLblPos val="nextTo"/>
        <c:crossAx val="671607512"/>
        <c:crosses val="autoZero"/>
        <c:auto val="1"/>
        <c:lblAlgn val="ctr"/>
        <c:lblOffset val="100"/>
        <c:noMultiLvlLbl val="0"/>
      </c:catAx>
      <c:valAx>
        <c:axId val="671607512"/>
        <c:scaling>
          <c:orientation val="minMax"/>
          <c:min val="0"/>
        </c:scaling>
        <c:delete val="1"/>
        <c:axPos val="l"/>
        <c:numFmt formatCode="0.00" sourceLinked="1"/>
        <c:majorTickMark val="out"/>
        <c:minorTickMark val="none"/>
        <c:tickLblPos val="nextTo"/>
        <c:crossAx val="671597712"/>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6633667281"/>
          <c:y val="4.3500714317003053E-3"/>
          <c:w val="0.41537420261150343"/>
          <c:h val="0.19332207742904281"/>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mn-lt"/>
              <a:ea typeface="+mn-ea"/>
              <a:cs typeface="+mn-cs"/>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9911307880234513"/>
          <c:w val="0.95388930931863047"/>
          <c:h val="0.77533174049735532"/>
        </c:manualLayout>
      </c:layout>
      <c:barChart>
        <c:barDir val="col"/>
        <c:grouping val="clustered"/>
        <c:varyColors val="0"/>
        <c:ser>
          <c:idx val="0"/>
          <c:order val="0"/>
          <c:tx>
            <c:strRef>
              <c:f>Arkusz1!$B$3</c:f>
              <c:strCache>
                <c:ptCount val="1"/>
                <c:pt idx="0">
                  <c:v>2013</c:v>
                </c:pt>
              </c:strCache>
            </c:strRef>
          </c:tx>
          <c:spPr>
            <a:solidFill>
              <a:srgbClr val="0094CF">
                <a:lumMod val="20000"/>
                <a:lumOff val="80000"/>
              </a:srgbClr>
            </a:solidFill>
            <a:ln w="3175">
              <a:noFill/>
            </a:ln>
            <a:effectLst/>
          </c:spPr>
          <c:invertIfNegative val="0"/>
          <c:dPt>
            <c:idx val="0"/>
            <c:invertIfNegative val="0"/>
            <c:bubble3D val="0"/>
            <c:spPr>
              <a:solidFill>
                <a:srgbClr val="0094CF">
                  <a:lumMod val="20000"/>
                  <a:lumOff val="80000"/>
                </a:srgbClr>
              </a:solidFill>
              <a:ln w="3175" cap="rnd">
                <a:noFill/>
                <a:round/>
              </a:ln>
              <a:effectLst/>
            </c:spPr>
            <c:extLst>
              <c:ext xmlns:c16="http://schemas.microsoft.com/office/drawing/2014/chart" uri="{C3380CC4-5D6E-409C-BE32-E72D297353CC}">
                <c16:uniqueId val="{00000001-7A3C-4B91-AAD4-496EB083904D}"/>
              </c:ext>
            </c:extLst>
          </c:dPt>
          <c:dPt>
            <c:idx val="1"/>
            <c:invertIfNegative val="0"/>
            <c:bubble3D val="0"/>
            <c:spPr>
              <a:solidFill>
                <a:srgbClr val="0094CF">
                  <a:lumMod val="20000"/>
                  <a:lumOff val="80000"/>
                </a:srgbClr>
              </a:solidFill>
              <a:ln w="3175" cap="rnd">
                <a:noFill/>
                <a:round/>
              </a:ln>
              <a:effectLst/>
            </c:spPr>
            <c:extLst>
              <c:ext xmlns:c16="http://schemas.microsoft.com/office/drawing/2014/chart" uri="{C3380CC4-5D6E-409C-BE32-E72D297353CC}">
                <c16:uniqueId val="{00000003-7A3C-4B91-AAD4-496EB083904D}"/>
              </c:ext>
            </c:extLst>
          </c:dPt>
          <c:dPt>
            <c:idx val="2"/>
            <c:invertIfNegative val="0"/>
            <c:bubble3D val="0"/>
            <c:spPr>
              <a:solidFill>
                <a:srgbClr val="0094CF">
                  <a:lumMod val="20000"/>
                  <a:lumOff val="80000"/>
                </a:srgbClr>
              </a:solidFill>
              <a:ln w="3175" cap="rnd">
                <a:noFill/>
                <a:round/>
              </a:ln>
              <a:effectLst/>
            </c:spPr>
            <c:extLst>
              <c:ext xmlns:c16="http://schemas.microsoft.com/office/drawing/2014/chart" uri="{C3380CC4-5D6E-409C-BE32-E72D297353CC}">
                <c16:uniqueId val="{00000005-7A3C-4B91-AAD4-496EB083904D}"/>
              </c:ext>
            </c:extLst>
          </c:dPt>
          <c:dPt>
            <c:idx val="3"/>
            <c:invertIfNegative val="0"/>
            <c:bubble3D val="0"/>
            <c:spPr>
              <a:solidFill>
                <a:srgbClr val="0094CF">
                  <a:lumMod val="20000"/>
                  <a:lumOff val="80000"/>
                </a:srgbClr>
              </a:solidFill>
              <a:ln w="3175" cap="rnd">
                <a:noFill/>
                <a:round/>
              </a:ln>
              <a:effectLst/>
            </c:spPr>
            <c:extLst>
              <c:ext xmlns:c16="http://schemas.microsoft.com/office/drawing/2014/chart" uri="{C3380CC4-5D6E-409C-BE32-E72D297353CC}">
                <c16:uniqueId val="{00000007-7A3C-4B91-AAD4-496EB083904D}"/>
              </c:ext>
            </c:extLst>
          </c:dPt>
          <c:dPt>
            <c:idx val="4"/>
            <c:invertIfNegative val="0"/>
            <c:bubble3D val="0"/>
            <c:spPr>
              <a:solidFill>
                <a:srgbClr val="0094CF">
                  <a:lumMod val="20000"/>
                  <a:lumOff val="80000"/>
                </a:srgbClr>
              </a:solidFill>
              <a:ln w="3175" cap="rnd">
                <a:noFill/>
                <a:round/>
              </a:ln>
              <a:effectLst/>
            </c:spPr>
            <c:extLst>
              <c:ext xmlns:c16="http://schemas.microsoft.com/office/drawing/2014/chart" uri="{C3380CC4-5D6E-409C-BE32-E72D297353CC}">
                <c16:uniqueId val="{00000009-7A3C-4B91-AAD4-496EB083904D}"/>
              </c:ext>
            </c:extLst>
          </c:dPt>
          <c:dLbls>
            <c:dLbl>
              <c:idx val="6"/>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FEF3-496D-90CE-1AF8A8E16F14}"/>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podłączenie do sieci ciepłowniczej</c:v>
                </c:pt>
                <c:pt idx="1">
                  <c:v>gaz</c:v>
                </c:pt>
                <c:pt idx="2">
                  <c:v>węgiel</c:v>
                </c:pt>
                <c:pt idx="3">
                  <c:v>drewno</c:v>
                </c:pt>
                <c:pt idx="4">
                  <c:v>pellet/brykiet</c:v>
                </c:pt>
                <c:pt idx="5">
                  <c:v>ekogroszek</c:v>
                </c:pt>
                <c:pt idx="6">
                  <c:v>odnawialne źródła energii (pompy ciepła itp.)</c:v>
                </c:pt>
                <c:pt idx="7">
                  <c:v>inny, jaki?</c:v>
                </c:pt>
              </c:strCache>
            </c:strRef>
          </c:cat>
          <c:val>
            <c:numRef>
              <c:f>Arkusz1!$B$4:$B$11</c:f>
              <c:numCache>
                <c:formatCode>0</c:formatCode>
                <c:ptCount val="8"/>
                <c:pt idx="0">
                  <c:v>39.393063048407498</c:v>
                </c:pt>
                <c:pt idx="1">
                  <c:v>16.226251505603802</c:v>
                </c:pt>
                <c:pt idx="2">
                  <c:v>32.055868815309005</c:v>
                </c:pt>
                <c:pt idx="3">
                  <c:v>9.1987879317544898</c:v>
                </c:pt>
                <c:pt idx="6">
                  <c:v>0.43108664449857004</c:v>
                </c:pt>
                <c:pt idx="7">
                  <c:v>1.51195033775205</c:v>
                </c:pt>
              </c:numCache>
            </c:numRef>
          </c:val>
          <c:extLst>
            <c:ext xmlns:c16="http://schemas.microsoft.com/office/drawing/2014/chart" uri="{C3380CC4-5D6E-409C-BE32-E72D297353CC}">
              <c16:uniqueId val="{0000000A-7A3C-4B91-AAD4-496EB083904D}"/>
            </c:ext>
          </c:extLst>
        </c:ser>
        <c:ser>
          <c:idx val="1"/>
          <c:order val="1"/>
          <c:tx>
            <c:strRef>
              <c:f>Arkusz1!$C$3</c:f>
              <c:strCache>
                <c:ptCount val="1"/>
                <c:pt idx="0">
                  <c:v>2014</c:v>
                </c:pt>
              </c:strCache>
            </c:strRef>
          </c:tx>
          <c:spPr>
            <a:solidFill>
              <a:srgbClr val="42BE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podłączenie do sieci ciepłowniczej</c:v>
                </c:pt>
                <c:pt idx="1">
                  <c:v>gaz</c:v>
                </c:pt>
                <c:pt idx="2">
                  <c:v>węgiel</c:v>
                </c:pt>
                <c:pt idx="3">
                  <c:v>drewno</c:v>
                </c:pt>
                <c:pt idx="4">
                  <c:v>pellet/brykiet</c:v>
                </c:pt>
                <c:pt idx="5">
                  <c:v>ekogroszek</c:v>
                </c:pt>
                <c:pt idx="6">
                  <c:v>odnawialne źródła energii (pompy ciepła itp.)</c:v>
                </c:pt>
                <c:pt idx="7">
                  <c:v>inny, jaki?</c:v>
                </c:pt>
              </c:strCache>
            </c:strRef>
          </c:cat>
          <c:val>
            <c:numRef>
              <c:f>Arkusz1!$C$4:$C$11</c:f>
              <c:numCache>
                <c:formatCode>0</c:formatCode>
                <c:ptCount val="8"/>
                <c:pt idx="0">
                  <c:v>35.199999999999996</c:v>
                </c:pt>
                <c:pt idx="1">
                  <c:v>9.8000000000000007</c:v>
                </c:pt>
                <c:pt idx="2">
                  <c:v>41.3</c:v>
                </c:pt>
                <c:pt idx="3">
                  <c:v>11.3</c:v>
                </c:pt>
                <c:pt idx="6">
                  <c:v>0.70000000000000007</c:v>
                </c:pt>
                <c:pt idx="7">
                  <c:v>0.3</c:v>
                </c:pt>
              </c:numCache>
            </c:numRef>
          </c:val>
          <c:extLst>
            <c:ext xmlns:c16="http://schemas.microsoft.com/office/drawing/2014/chart" uri="{C3380CC4-5D6E-409C-BE32-E72D297353CC}">
              <c16:uniqueId val="{0000000B-7A3C-4B91-AAD4-496EB083904D}"/>
            </c:ext>
          </c:extLst>
        </c:ser>
        <c:ser>
          <c:idx val="2"/>
          <c:order val="2"/>
          <c:tx>
            <c:strRef>
              <c:f>Arkusz1!$D$3</c:f>
              <c:strCache>
                <c:ptCount val="1"/>
                <c:pt idx="0">
                  <c:v>2018</c:v>
                </c:pt>
              </c:strCache>
            </c:strRef>
          </c:tx>
          <c:spPr>
            <a:solidFill>
              <a:srgbClr val="0094CF"/>
            </a:solidFill>
            <a:ln>
              <a:noFill/>
            </a:ln>
            <a:effectLst/>
          </c:spPr>
          <c:invertIfNegative val="0"/>
          <c:dLbls>
            <c:dLbl>
              <c:idx val="6"/>
              <c:delete val="1"/>
              <c:extLst>
                <c:ext xmlns:c15="http://schemas.microsoft.com/office/drawing/2012/chart" uri="{CE6537A1-D6FC-4f65-9D91-7224C49458BB}"/>
                <c:ext xmlns:c16="http://schemas.microsoft.com/office/drawing/2014/chart" uri="{C3380CC4-5D6E-409C-BE32-E72D297353CC}">
                  <c16:uniqueId val="{0000000A-B886-4C81-947D-BE69E0091ECC}"/>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podłączenie do sieci ciepłowniczej</c:v>
                </c:pt>
                <c:pt idx="1">
                  <c:v>gaz</c:v>
                </c:pt>
                <c:pt idx="2">
                  <c:v>węgiel</c:v>
                </c:pt>
                <c:pt idx="3">
                  <c:v>drewno</c:v>
                </c:pt>
                <c:pt idx="4">
                  <c:v>pellet/brykiet</c:v>
                </c:pt>
                <c:pt idx="5">
                  <c:v>ekogroszek</c:v>
                </c:pt>
                <c:pt idx="6">
                  <c:v>odnawialne źródła energii (pompy ciepła itp.)</c:v>
                </c:pt>
                <c:pt idx="7">
                  <c:v>inny, jaki?</c:v>
                </c:pt>
              </c:strCache>
            </c:strRef>
          </c:cat>
          <c:val>
            <c:numRef>
              <c:f>Arkusz1!$D$4:$D$11</c:f>
              <c:numCache>
                <c:formatCode>0</c:formatCode>
                <c:ptCount val="8"/>
                <c:pt idx="0">
                  <c:v>35</c:v>
                </c:pt>
                <c:pt idx="1">
                  <c:v>16</c:v>
                </c:pt>
                <c:pt idx="2">
                  <c:v>35</c:v>
                </c:pt>
                <c:pt idx="3">
                  <c:v>11</c:v>
                </c:pt>
                <c:pt idx="6">
                  <c:v>0</c:v>
                </c:pt>
                <c:pt idx="7">
                  <c:v>1</c:v>
                </c:pt>
              </c:numCache>
            </c:numRef>
          </c:val>
          <c:extLst>
            <c:ext xmlns:c16="http://schemas.microsoft.com/office/drawing/2014/chart" uri="{C3380CC4-5D6E-409C-BE32-E72D297353CC}">
              <c16:uniqueId val="{0000000C-7A3C-4B91-AAD4-496EB083904D}"/>
            </c:ext>
          </c:extLst>
        </c:ser>
        <c:ser>
          <c:idx val="3"/>
          <c:order val="3"/>
          <c:tx>
            <c:strRef>
              <c:f>Arkusz1!$E$3</c:f>
              <c:strCache>
                <c:ptCount val="1"/>
                <c:pt idx="0">
                  <c:v>2020</c:v>
                </c:pt>
              </c:strCache>
            </c:strRef>
          </c:tx>
          <c:spPr>
            <a:solidFill>
              <a:srgbClr val="004B88"/>
            </a:solidFill>
            <a:ln>
              <a:noFill/>
            </a:ln>
            <a:effectLst/>
          </c:spPr>
          <c:invertIfNegative val="0"/>
          <c:dLbls>
            <c:spPr>
              <a:solidFill>
                <a:srgbClr val="004B88"/>
              </a:solidFill>
              <a:ln>
                <a:noFill/>
              </a:ln>
              <a:effectLst/>
            </c:spPr>
            <c:txPr>
              <a:bodyPr rot="0" spcFirstLastPara="1" vertOverflow="clip" horzOverflow="clip" vert="horz" wrap="square" lIns="36576" tIns="18288" rIns="36576" bIns="18288" anchor="ctr" anchorCtr="0">
                <a:spAutoFit/>
              </a:bodyPr>
              <a:lstStyle/>
              <a:p>
                <a:pPr algn="ctr">
                  <a:defRPr lang="en-US" sz="12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podłączenie do sieci ciepłowniczej</c:v>
                </c:pt>
                <c:pt idx="1">
                  <c:v>gaz</c:v>
                </c:pt>
                <c:pt idx="2">
                  <c:v>węgiel</c:v>
                </c:pt>
                <c:pt idx="3">
                  <c:v>drewno</c:v>
                </c:pt>
                <c:pt idx="4">
                  <c:v>pellet/brykiet</c:v>
                </c:pt>
                <c:pt idx="5">
                  <c:v>ekogroszek</c:v>
                </c:pt>
                <c:pt idx="6">
                  <c:v>odnawialne źródła energii (pompy ciepła itp.)</c:v>
                </c:pt>
                <c:pt idx="7">
                  <c:v>inny, jaki?</c:v>
                </c:pt>
              </c:strCache>
            </c:strRef>
          </c:cat>
          <c:val>
            <c:numRef>
              <c:f>Arkusz1!$E$4:$E$11</c:f>
              <c:numCache>
                <c:formatCode>0</c:formatCode>
                <c:ptCount val="8"/>
                <c:pt idx="0">
                  <c:v>31.125103478415379</c:v>
                </c:pt>
                <c:pt idx="1">
                  <c:v>28.166917861836026</c:v>
                </c:pt>
                <c:pt idx="2">
                  <c:v>14.198277035833454</c:v>
                </c:pt>
                <c:pt idx="3">
                  <c:v>6.8032946382568742</c:v>
                </c:pt>
                <c:pt idx="4">
                  <c:v>5.3342369205755853</c:v>
                </c:pt>
                <c:pt idx="5">
                  <c:v>4.1783943129359207</c:v>
                </c:pt>
                <c:pt idx="6">
                  <c:v>3.6719155783047226</c:v>
                </c:pt>
                <c:pt idx="7">
                  <c:v>2.7308245809468574</c:v>
                </c:pt>
              </c:numCache>
            </c:numRef>
          </c:val>
          <c:extLst>
            <c:ext xmlns:c16="http://schemas.microsoft.com/office/drawing/2014/chart" uri="{C3380CC4-5D6E-409C-BE32-E72D297353CC}">
              <c16:uniqueId val="{0000000D-7A3C-4B91-AAD4-496EB083904D}"/>
            </c:ext>
          </c:extLst>
        </c:ser>
        <c:dLbls>
          <c:showLegendKey val="0"/>
          <c:showVal val="1"/>
          <c:showCatName val="0"/>
          <c:showSerName val="0"/>
          <c:showPercent val="0"/>
          <c:showBubbleSize val="0"/>
        </c:dLbls>
        <c:gapWidth val="231"/>
        <c:overlap val="-10"/>
        <c:axId val="671607904"/>
        <c:axId val="671605944"/>
      </c:barChart>
      <c:catAx>
        <c:axId val="671607904"/>
        <c:scaling>
          <c:orientation val="minMax"/>
        </c:scaling>
        <c:delete val="1"/>
        <c:axPos val="b"/>
        <c:numFmt formatCode="General" sourceLinked="1"/>
        <c:majorTickMark val="out"/>
        <c:minorTickMark val="none"/>
        <c:tickLblPos val="nextTo"/>
        <c:crossAx val="671605944"/>
        <c:crosses val="autoZero"/>
        <c:auto val="1"/>
        <c:lblAlgn val="ctr"/>
        <c:lblOffset val="100"/>
        <c:noMultiLvlLbl val="0"/>
      </c:catAx>
      <c:valAx>
        <c:axId val="671605944"/>
        <c:scaling>
          <c:orientation val="minMax"/>
          <c:min val="0"/>
        </c:scaling>
        <c:delete val="1"/>
        <c:axPos val="l"/>
        <c:numFmt formatCode="0" sourceLinked="1"/>
        <c:majorTickMark val="out"/>
        <c:minorTickMark val="none"/>
        <c:tickLblPos val="nextTo"/>
        <c:crossAx val="671607904"/>
        <c:crosses val="autoZero"/>
        <c:crossBetween val="between"/>
      </c:valAx>
      <c:spPr>
        <a:noFill/>
        <a:ln>
          <a:noFill/>
        </a:ln>
        <a:effectLst/>
      </c:spPr>
    </c:plotArea>
    <c:legend>
      <c:legendPos val="r"/>
      <c:layout>
        <c:manualLayout>
          <c:xMode val="edge"/>
          <c:yMode val="edge"/>
          <c:x val="0.58025796633667281"/>
          <c:y val="4.3500714317003053E-3"/>
          <c:w val="0.41537420261150343"/>
          <c:h val="0.19332207742904281"/>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mn-lt"/>
              <a:ea typeface="+mn-ea"/>
              <a:cs typeface="+mn-cs"/>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22497245246553657"/>
          <c:w val="0.8751471544286894"/>
          <c:h val="0.4003656057934003"/>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8198-4E8F-A8C0-192D72A90A8F}"/>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8198-4E8F-A8C0-192D72A90A8F}"/>
              </c:ext>
            </c:extLst>
          </c:dPt>
          <c:dPt>
            <c:idx val="2"/>
            <c:invertIfNegative val="0"/>
            <c:bubble3D val="0"/>
            <c:spPr>
              <a:solidFill>
                <a:srgbClr val="0094CF"/>
              </a:solidFill>
              <a:ln w="3175" cap="rnd">
                <a:noFill/>
                <a:round/>
              </a:ln>
              <a:effectLst/>
            </c:spPr>
            <c:extLst>
              <c:ext xmlns:c16="http://schemas.microsoft.com/office/drawing/2014/chart" uri="{C3380CC4-5D6E-409C-BE32-E72D297353CC}">
                <c16:uniqueId val="{00000005-8198-4E8F-A8C0-192D72A90A8F}"/>
              </c:ext>
            </c:extLst>
          </c:dPt>
          <c:dPt>
            <c:idx val="3"/>
            <c:invertIfNegative val="0"/>
            <c:bubble3D val="0"/>
            <c:spPr>
              <a:solidFill>
                <a:srgbClr val="0094CF"/>
              </a:solidFill>
              <a:ln w="3175" cap="rnd">
                <a:noFill/>
                <a:round/>
              </a:ln>
              <a:effectLst/>
            </c:spPr>
            <c:extLst>
              <c:ext xmlns:c16="http://schemas.microsoft.com/office/drawing/2014/chart" uri="{C3380CC4-5D6E-409C-BE32-E72D297353CC}">
                <c16:uniqueId val="{00000007-8198-4E8F-A8C0-192D72A90A8F}"/>
              </c:ext>
            </c:extLst>
          </c:dPt>
          <c:dPt>
            <c:idx val="4"/>
            <c:invertIfNegative val="0"/>
            <c:bubble3D val="0"/>
            <c:spPr>
              <a:solidFill>
                <a:srgbClr val="0094CF"/>
              </a:solidFill>
              <a:ln w="3175" cap="rnd">
                <a:noFill/>
                <a:round/>
              </a:ln>
              <a:effectLst/>
            </c:spPr>
            <c:extLst>
              <c:ext xmlns:c16="http://schemas.microsoft.com/office/drawing/2014/chart" uri="{C3380CC4-5D6E-409C-BE32-E72D297353CC}">
                <c16:uniqueId val="{00000009-8198-4E8F-A8C0-192D72A90A8F}"/>
              </c:ext>
            </c:extLst>
          </c:dPt>
          <c:dPt>
            <c:idx val="5"/>
            <c:invertIfNegative val="0"/>
            <c:bubble3D val="0"/>
            <c:spPr>
              <a:solidFill>
                <a:srgbClr val="0094CF"/>
              </a:solidFill>
              <a:ln w="3175">
                <a:noFill/>
              </a:ln>
              <a:effectLst/>
            </c:spPr>
            <c:extLst>
              <c:ext xmlns:c16="http://schemas.microsoft.com/office/drawing/2014/chart" uri="{C3380CC4-5D6E-409C-BE32-E72D297353CC}">
                <c16:uniqueId val="{0000000A-9400-4CF6-B627-A961A55D8D8C}"/>
              </c:ext>
            </c:extLst>
          </c:dPt>
          <c:dPt>
            <c:idx val="6"/>
            <c:invertIfNegative val="0"/>
            <c:bubble3D val="0"/>
            <c:spPr>
              <a:solidFill>
                <a:srgbClr val="0094CF"/>
              </a:solidFill>
              <a:ln w="3175">
                <a:noFill/>
              </a:ln>
              <a:effectLst/>
            </c:spPr>
            <c:extLst>
              <c:ext xmlns:c16="http://schemas.microsoft.com/office/drawing/2014/chart" uri="{C3380CC4-5D6E-409C-BE32-E72D297353CC}">
                <c16:uniqueId val="{0000000B-9400-4CF6-B627-A961A55D8D8C}"/>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C-9400-4CF6-B627-A961A55D8D8C}"/>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0D-9400-4CF6-B627-A961A55D8D8C}"/>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0E-9400-4CF6-B627-A961A55D8D8C}"/>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0F-9400-4CF6-B627-A961A55D8D8C}"/>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0-9400-4CF6-B627-A961A55D8D8C}"/>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6-9400-4CF6-B627-A961A55D8D8C}"/>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1-9400-4CF6-B627-A961A55D8D8C}"/>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2-9400-4CF6-B627-A961A55D8D8C}"/>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3-9400-4CF6-B627-A961A55D8D8C}"/>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8198-4E8F-A8C0-192D72A90A8F}"/>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Arkusz1!$A$4:$A$19</c:f>
              <c:strCache>
                <c:ptCount val="16"/>
                <c:pt idx="0">
                  <c:v>ogółem</c:v>
                </c:pt>
                <c:pt idx="2">
                  <c:v>Wieś</c:v>
                </c:pt>
                <c:pt idx="3">
                  <c:v>Miasto do 20 tys.</c:v>
                </c:pt>
                <c:pt idx="4">
                  <c:v>Miasto 20-100 tys.</c:v>
                </c:pt>
                <c:pt idx="5">
                  <c:v>Miasto 100-500 tys.</c:v>
                </c:pt>
                <c:pt idx="6">
                  <c:v>Miasto powyżej 500 tys.</c:v>
                </c:pt>
                <c:pt idx="8">
                  <c:v>podst., gim.*</c:v>
                </c:pt>
                <c:pt idx="9">
                  <c:v>zasadnicze zawodowe</c:v>
                </c:pt>
                <c:pt idx="10">
                  <c:v>średnie </c:v>
                </c:pt>
                <c:pt idx="11">
                  <c:v>wyższe</c:v>
                </c:pt>
                <c:pt idx="13">
                  <c:v>Do 1500 zł</c:v>
                </c:pt>
                <c:pt idx="14">
                  <c:v>1501-2500 zł</c:v>
                </c:pt>
                <c:pt idx="15">
                  <c:v>Powyżej 2500 zł</c:v>
                </c:pt>
              </c:strCache>
            </c:strRef>
          </c:cat>
          <c:val>
            <c:numRef>
              <c:f>Arkusz1!$B$4:$B$19</c:f>
              <c:numCache>
                <c:formatCode>General</c:formatCode>
                <c:ptCount val="16"/>
                <c:pt idx="0" formatCode="0">
                  <c:v>31.125103478415379</c:v>
                </c:pt>
                <c:pt idx="2" formatCode="0">
                  <c:v>3.7864496826290108</c:v>
                </c:pt>
                <c:pt idx="3" formatCode="0">
                  <c:v>21.022640420729775</c:v>
                </c:pt>
                <c:pt idx="4" formatCode="0">
                  <c:v>51.346814337658031</c:v>
                </c:pt>
                <c:pt idx="5" formatCode="0">
                  <c:v>54.650774612303174</c:v>
                </c:pt>
                <c:pt idx="6" formatCode="0">
                  <c:v>66.481373711147484</c:v>
                </c:pt>
                <c:pt idx="8" formatCode="0">
                  <c:v>13.391309298824838</c:v>
                </c:pt>
                <c:pt idx="9" formatCode="0">
                  <c:v>18.063487231063565</c:v>
                </c:pt>
                <c:pt idx="10" formatCode="0">
                  <c:v>30.369996218372812</c:v>
                </c:pt>
                <c:pt idx="11" formatCode="0">
                  <c:v>35.871999542403096</c:v>
                </c:pt>
                <c:pt idx="13" formatCode="0">
                  <c:v>22.805085983978344</c:v>
                </c:pt>
                <c:pt idx="14" formatCode="0">
                  <c:v>31.312760550912472</c:v>
                </c:pt>
                <c:pt idx="15" formatCode="0">
                  <c:v>39.605708009675652</c:v>
                </c:pt>
              </c:numCache>
            </c:numRef>
          </c:val>
          <c:extLst>
            <c:ext xmlns:c16="http://schemas.microsoft.com/office/drawing/2014/chart" uri="{C3380CC4-5D6E-409C-BE32-E72D297353CC}">
              <c16:uniqueId val="{0000000A-8198-4E8F-A8C0-192D72A90A8F}"/>
            </c:ext>
          </c:extLst>
        </c:ser>
        <c:dLbls>
          <c:showLegendKey val="0"/>
          <c:showVal val="1"/>
          <c:showCatName val="0"/>
          <c:showSerName val="0"/>
          <c:showPercent val="0"/>
          <c:showBubbleSize val="0"/>
        </c:dLbls>
        <c:gapWidth val="26"/>
        <c:overlap val="-10"/>
        <c:axId val="674685576"/>
        <c:axId val="674686360"/>
      </c:barChart>
      <c:catAx>
        <c:axId val="674685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1740000" spcFirstLastPara="1" vertOverflow="ellipsis"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674686360"/>
        <c:crosses val="autoZero"/>
        <c:auto val="1"/>
        <c:lblAlgn val="ctr"/>
        <c:lblOffset val="100"/>
        <c:tickMarkSkip val="1"/>
        <c:noMultiLvlLbl val="0"/>
      </c:catAx>
      <c:valAx>
        <c:axId val="674686360"/>
        <c:scaling>
          <c:orientation val="minMax"/>
          <c:min val="0"/>
        </c:scaling>
        <c:delete val="1"/>
        <c:axPos val="l"/>
        <c:numFmt formatCode="0" sourceLinked="1"/>
        <c:majorTickMark val="out"/>
        <c:minorTickMark val="none"/>
        <c:tickLblPos val="nextTo"/>
        <c:crossAx val="67468557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4142187273330496"/>
          <c:w val="0.8751471544286894"/>
          <c:h val="0.21111934578058897"/>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2723-420D-BBB0-D8EF4D300DF1}"/>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2723-420D-BBB0-D8EF4D300DF1}"/>
              </c:ext>
            </c:extLst>
          </c:dPt>
          <c:dPt>
            <c:idx val="2"/>
            <c:invertIfNegative val="0"/>
            <c:bubble3D val="0"/>
            <c:spPr>
              <a:solidFill>
                <a:srgbClr val="0094CF"/>
              </a:solidFill>
              <a:ln w="3175" cap="rnd">
                <a:noFill/>
                <a:round/>
              </a:ln>
              <a:effectLst/>
            </c:spPr>
            <c:extLst>
              <c:ext xmlns:c16="http://schemas.microsoft.com/office/drawing/2014/chart" uri="{C3380CC4-5D6E-409C-BE32-E72D297353CC}">
                <c16:uniqueId val="{00000005-2723-420D-BBB0-D8EF4D300DF1}"/>
              </c:ext>
            </c:extLst>
          </c:dPt>
          <c:dPt>
            <c:idx val="3"/>
            <c:invertIfNegative val="0"/>
            <c:bubble3D val="0"/>
            <c:spPr>
              <a:solidFill>
                <a:srgbClr val="0094CF"/>
              </a:solidFill>
              <a:ln w="3175" cap="rnd">
                <a:noFill/>
                <a:round/>
              </a:ln>
              <a:effectLst/>
            </c:spPr>
            <c:extLst>
              <c:ext xmlns:c16="http://schemas.microsoft.com/office/drawing/2014/chart" uri="{C3380CC4-5D6E-409C-BE32-E72D297353CC}">
                <c16:uniqueId val="{00000007-2723-420D-BBB0-D8EF4D300DF1}"/>
              </c:ext>
            </c:extLst>
          </c:dPt>
          <c:dPt>
            <c:idx val="4"/>
            <c:invertIfNegative val="0"/>
            <c:bubble3D val="0"/>
            <c:spPr>
              <a:solidFill>
                <a:srgbClr val="0094CF"/>
              </a:solidFill>
              <a:ln w="3175" cap="rnd">
                <a:noFill/>
                <a:round/>
              </a:ln>
              <a:effectLst/>
            </c:spPr>
            <c:extLst>
              <c:ext xmlns:c16="http://schemas.microsoft.com/office/drawing/2014/chart" uri="{C3380CC4-5D6E-409C-BE32-E72D297353CC}">
                <c16:uniqueId val="{00000009-2723-420D-BBB0-D8EF4D300DF1}"/>
              </c:ext>
            </c:extLst>
          </c:dPt>
          <c:dPt>
            <c:idx val="5"/>
            <c:invertIfNegative val="0"/>
            <c:bubble3D val="0"/>
            <c:spPr>
              <a:solidFill>
                <a:srgbClr val="0094CF"/>
              </a:solidFill>
              <a:ln w="3175">
                <a:noFill/>
              </a:ln>
              <a:effectLst/>
            </c:spPr>
            <c:extLst>
              <c:ext xmlns:c16="http://schemas.microsoft.com/office/drawing/2014/chart" uri="{C3380CC4-5D6E-409C-BE32-E72D297353CC}">
                <c16:uniqueId val="{0000000B-2723-420D-BBB0-D8EF4D300DF1}"/>
              </c:ext>
            </c:extLst>
          </c:dPt>
          <c:dPt>
            <c:idx val="6"/>
            <c:invertIfNegative val="0"/>
            <c:bubble3D val="0"/>
            <c:spPr>
              <a:solidFill>
                <a:srgbClr val="0094CF"/>
              </a:solidFill>
              <a:ln w="3175">
                <a:noFill/>
              </a:ln>
              <a:effectLst/>
            </c:spPr>
            <c:extLst>
              <c:ext xmlns:c16="http://schemas.microsoft.com/office/drawing/2014/chart" uri="{C3380CC4-5D6E-409C-BE32-E72D297353CC}">
                <c16:uniqueId val="{0000000D-2723-420D-BBB0-D8EF4D300DF1}"/>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2723-420D-BBB0-D8EF4D300DF1}"/>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2723-420D-BBB0-D8EF4D300DF1}"/>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2723-420D-BBB0-D8EF4D300DF1}"/>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2723-420D-BBB0-D8EF4D300DF1}"/>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2723-420D-BBB0-D8EF4D300DF1}"/>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F-DA23-44CF-80CE-1F3EE6200244}"/>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9-2723-420D-BBB0-D8EF4D300DF1}"/>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B-2723-420D-BBB0-D8EF4D300DF1}"/>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D-2723-420D-BBB0-D8EF4D300DF1}"/>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2723-420D-BBB0-D8EF4D300DF1}"/>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Arkusz1!$A$4:$A$19</c:f>
              <c:strCache>
                <c:ptCount val="16"/>
                <c:pt idx="0">
                  <c:v>ogółem</c:v>
                </c:pt>
                <c:pt idx="2">
                  <c:v>Wieś</c:v>
                </c:pt>
                <c:pt idx="3">
                  <c:v>Miasto do 20 tys.</c:v>
                </c:pt>
                <c:pt idx="4">
                  <c:v>Miasto 20-100 tys.</c:v>
                </c:pt>
                <c:pt idx="5">
                  <c:v>Miasto 100-500 tys.</c:v>
                </c:pt>
                <c:pt idx="6">
                  <c:v>Miasto powyżej 500 tys.</c:v>
                </c:pt>
                <c:pt idx="8">
                  <c:v>podst., gim.*</c:v>
                </c:pt>
                <c:pt idx="9">
                  <c:v>zasadnicze zawodowe</c:v>
                </c:pt>
                <c:pt idx="10">
                  <c:v>średnie</c:v>
                </c:pt>
                <c:pt idx="11">
                  <c:v>wyższe</c:v>
                </c:pt>
                <c:pt idx="13">
                  <c:v>Do 1500 zł</c:v>
                </c:pt>
                <c:pt idx="14">
                  <c:v>1501-2500 zł</c:v>
                </c:pt>
                <c:pt idx="15">
                  <c:v>Powyżej 2500 zł</c:v>
                </c:pt>
              </c:strCache>
            </c:strRef>
          </c:cat>
          <c:val>
            <c:numRef>
              <c:f>Arkusz1!$B$4:$B$19</c:f>
              <c:numCache>
                <c:formatCode>General</c:formatCode>
                <c:ptCount val="16"/>
                <c:pt idx="0" formatCode="0">
                  <c:v>28.166917861836026</c:v>
                </c:pt>
                <c:pt idx="2" formatCode="0">
                  <c:v>26.37007532263133</c:v>
                </c:pt>
                <c:pt idx="3" formatCode="0">
                  <c:v>36.993464667073347</c:v>
                </c:pt>
                <c:pt idx="4" formatCode="0">
                  <c:v>27.394861719309588</c:v>
                </c:pt>
                <c:pt idx="5" formatCode="0">
                  <c:v>30.349814856543034</c:v>
                </c:pt>
                <c:pt idx="6" formatCode="0">
                  <c:v>23.579336618512777</c:v>
                </c:pt>
                <c:pt idx="8" formatCode="0">
                  <c:v>7.3</c:v>
                </c:pt>
                <c:pt idx="9" formatCode="0">
                  <c:v>24.3</c:v>
                </c:pt>
                <c:pt idx="10" formatCode="0">
                  <c:v>23.5</c:v>
                </c:pt>
                <c:pt idx="11" formatCode="0">
                  <c:v>34</c:v>
                </c:pt>
                <c:pt idx="13" formatCode="0">
                  <c:v>20.230127083151778</c:v>
                </c:pt>
                <c:pt idx="14" formatCode="0">
                  <c:v>31.530883564740964</c:v>
                </c:pt>
                <c:pt idx="15" formatCode="0">
                  <c:v>30.133685716601583</c:v>
                </c:pt>
              </c:numCache>
            </c:numRef>
          </c:val>
          <c:extLst>
            <c:ext xmlns:c16="http://schemas.microsoft.com/office/drawing/2014/chart" uri="{C3380CC4-5D6E-409C-BE32-E72D297353CC}">
              <c16:uniqueId val="{0000001E-2723-420D-BBB0-D8EF4D300DF1}"/>
            </c:ext>
          </c:extLst>
        </c:ser>
        <c:dLbls>
          <c:showLegendKey val="0"/>
          <c:showVal val="1"/>
          <c:showCatName val="0"/>
          <c:showSerName val="0"/>
          <c:showPercent val="0"/>
          <c:showBubbleSize val="0"/>
        </c:dLbls>
        <c:gapWidth val="26"/>
        <c:overlap val="-10"/>
        <c:axId val="674682048"/>
        <c:axId val="674678520"/>
      </c:barChart>
      <c:catAx>
        <c:axId val="67468204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1740000" spcFirstLastPara="1" vertOverflow="ellipsis"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674678520"/>
        <c:crosses val="autoZero"/>
        <c:auto val="1"/>
        <c:lblAlgn val="ctr"/>
        <c:lblOffset val="100"/>
        <c:noMultiLvlLbl val="0"/>
      </c:catAx>
      <c:valAx>
        <c:axId val="674678520"/>
        <c:scaling>
          <c:orientation val="minMax"/>
          <c:min val="0"/>
        </c:scaling>
        <c:delete val="1"/>
        <c:axPos val="l"/>
        <c:numFmt formatCode="0" sourceLinked="1"/>
        <c:majorTickMark val="out"/>
        <c:minorTickMark val="none"/>
        <c:tickLblPos val="nextTo"/>
        <c:crossAx val="67468204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36969015388215964"/>
          <c:w val="0.8751471544286894"/>
          <c:h val="0.25564791923147895"/>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2723-420D-BBB0-D8EF4D300DF1}"/>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2723-420D-BBB0-D8EF4D300DF1}"/>
              </c:ext>
            </c:extLst>
          </c:dPt>
          <c:dPt>
            <c:idx val="2"/>
            <c:invertIfNegative val="0"/>
            <c:bubble3D val="0"/>
            <c:spPr>
              <a:solidFill>
                <a:srgbClr val="0094CF"/>
              </a:solidFill>
              <a:ln w="3175" cap="rnd">
                <a:noFill/>
                <a:round/>
              </a:ln>
              <a:effectLst/>
            </c:spPr>
            <c:extLst>
              <c:ext xmlns:c16="http://schemas.microsoft.com/office/drawing/2014/chart" uri="{C3380CC4-5D6E-409C-BE32-E72D297353CC}">
                <c16:uniqueId val="{00000005-2723-420D-BBB0-D8EF4D300DF1}"/>
              </c:ext>
            </c:extLst>
          </c:dPt>
          <c:dPt>
            <c:idx val="3"/>
            <c:invertIfNegative val="0"/>
            <c:bubble3D val="0"/>
            <c:spPr>
              <a:solidFill>
                <a:srgbClr val="0094CF"/>
              </a:solidFill>
              <a:ln w="3175" cap="rnd">
                <a:noFill/>
                <a:round/>
              </a:ln>
              <a:effectLst/>
            </c:spPr>
            <c:extLst>
              <c:ext xmlns:c16="http://schemas.microsoft.com/office/drawing/2014/chart" uri="{C3380CC4-5D6E-409C-BE32-E72D297353CC}">
                <c16:uniqueId val="{00000007-2723-420D-BBB0-D8EF4D300DF1}"/>
              </c:ext>
            </c:extLst>
          </c:dPt>
          <c:dPt>
            <c:idx val="4"/>
            <c:invertIfNegative val="0"/>
            <c:bubble3D val="0"/>
            <c:spPr>
              <a:solidFill>
                <a:srgbClr val="0094CF"/>
              </a:solidFill>
              <a:ln w="3175" cap="rnd">
                <a:noFill/>
                <a:round/>
              </a:ln>
              <a:effectLst/>
            </c:spPr>
            <c:extLst>
              <c:ext xmlns:c16="http://schemas.microsoft.com/office/drawing/2014/chart" uri="{C3380CC4-5D6E-409C-BE32-E72D297353CC}">
                <c16:uniqueId val="{00000009-2723-420D-BBB0-D8EF4D300DF1}"/>
              </c:ext>
            </c:extLst>
          </c:dPt>
          <c:dPt>
            <c:idx val="5"/>
            <c:invertIfNegative val="0"/>
            <c:bubble3D val="0"/>
            <c:spPr>
              <a:solidFill>
                <a:srgbClr val="0094CF"/>
              </a:solidFill>
              <a:ln w="3175">
                <a:noFill/>
              </a:ln>
              <a:effectLst/>
            </c:spPr>
            <c:extLst>
              <c:ext xmlns:c16="http://schemas.microsoft.com/office/drawing/2014/chart" uri="{C3380CC4-5D6E-409C-BE32-E72D297353CC}">
                <c16:uniqueId val="{0000000B-2723-420D-BBB0-D8EF4D300DF1}"/>
              </c:ext>
            </c:extLst>
          </c:dPt>
          <c:dPt>
            <c:idx val="6"/>
            <c:invertIfNegative val="0"/>
            <c:bubble3D val="0"/>
            <c:spPr>
              <a:solidFill>
                <a:srgbClr val="0094CF"/>
              </a:solidFill>
              <a:ln w="3175">
                <a:noFill/>
              </a:ln>
              <a:effectLst/>
            </c:spPr>
            <c:extLst>
              <c:ext xmlns:c16="http://schemas.microsoft.com/office/drawing/2014/chart" uri="{C3380CC4-5D6E-409C-BE32-E72D297353CC}">
                <c16:uniqueId val="{0000000D-2723-420D-BBB0-D8EF4D300DF1}"/>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2723-420D-BBB0-D8EF4D300DF1}"/>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2723-420D-BBB0-D8EF4D300DF1}"/>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2723-420D-BBB0-D8EF4D300DF1}"/>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2723-420D-BBB0-D8EF4D300DF1}"/>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2723-420D-BBB0-D8EF4D300DF1}"/>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20-CB6F-4EDB-B92D-1095972A1B74}"/>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9-2723-420D-BBB0-D8EF4D300DF1}"/>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B-2723-420D-BBB0-D8EF4D300DF1}"/>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D-2723-420D-BBB0-D8EF4D300DF1}"/>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rgbClr val="595959"/>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2723-420D-BBB0-D8EF4D300DF1}"/>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00" b="0" i="0" u="none" strike="noStrike" kern="1200" baseline="0">
                    <a:solidFill>
                      <a:srgbClr val="595959"/>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Arkusz1!$A$4:$A$19</c:f>
              <c:strCache>
                <c:ptCount val="16"/>
                <c:pt idx="0">
                  <c:v>ogółem</c:v>
                </c:pt>
                <c:pt idx="2">
                  <c:v>Wieś</c:v>
                </c:pt>
                <c:pt idx="3">
                  <c:v>Miasto do 20 tys.</c:v>
                </c:pt>
                <c:pt idx="4">
                  <c:v>Miasto 20-100 tys.</c:v>
                </c:pt>
                <c:pt idx="5">
                  <c:v>Miasto 100-500 tys.</c:v>
                </c:pt>
                <c:pt idx="6">
                  <c:v>Miasto powyżej 500 tys.</c:v>
                </c:pt>
                <c:pt idx="8">
                  <c:v>podst., gim.*</c:v>
                </c:pt>
                <c:pt idx="9">
                  <c:v>zasadnicze zawodowe</c:v>
                </c:pt>
                <c:pt idx="10">
                  <c:v>średnie i pomaturalne</c:v>
                </c:pt>
                <c:pt idx="11">
                  <c:v>wyższe</c:v>
                </c:pt>
                <c:pt idx="13">
                  <c:v>Do 1500 zł</c:v>
                </c:pt>
                <c:pt idx="14">
                  <c:v>1501-2500 zł</c:v>
                </c:pt>
                <c:pt idx="15">
                  <c:v>Powyżej 2500 zł</c:v>
                </c:pt>
              </c:strCache>
            </c:strRef>
          </c:cat>
          <c:val>
            <c:numRef>
              <c:f>Arkusz1!$B$4:$B$19</c:f>
              <c:numCache>
                <c:formatCode>General</c:formatCode>
                <c:ptCount val="16"/>
                <c:pt idx="0" formatCode="0">
                  <c:v>6.8032946382568742</c:v>
                </c:pt>
                <c:pt idx="2" formatCode="0">
                  <c:v>13.254290981909156</c:v>
                </c:pt>
                <c:pt idx="3" formatCode="0">
                  <c:v>7.7786541784144987</c:v>
                </c:pt>
                <c:pt idx="4" formatCode="0">
                  <c:v>0.54207986751046033</c:v>
                </c:pt>
                <c:pt idx="5" formatCode="0">
                  <c:v>2.0214773428178381</c:v>
                </c:pt>
                <c:pt idx="6" formatCode="0">
                  <c:v>1.1168205895209904</c:v>
                </c:pt>
                <c:pt idx="8" formatCode="0">
                  <c:v>13.75157330088323</c:v>
                </c:pt>
                <c:pt idx="9" formatCode="0">
                  <c:v>12.273929994449931</c:v>
                </c:pt>
                <c:pt idx="10" formatCode="0">
                  <c:v>9.0963234998304205</c:v>
                </c:pt>
                <c:pt idx="11" formatCode="0">
                  <c:v>3.3825664561307236</c:v>
                </c:pt>
                <c:pt idx="13" formatCode="0">
                  <c:v>12.453371277231385</c:v>
                </c:pt>
                <c:pt idx="14" formatCode="0">
                  <c:v>6.2397490769030783</c:v>
                </c:pt>
                <c:pt idx="15" formatCode="0">
                  <c:v>2.4506136646797345</c:v>
                </c:pt>
              </c:numCache>
            </c:numRef>
          </c:val>
          <c:extLst>
            <c:ext xmlns:c16="http://schemas.microsoft.com/office/drawing/2014/chart" uri="{C3380CC4-5D6E-409C-BE32-E72D297353CC}">
              <c16:uniqueId val="{0000001E-2723-420D-BBB0-D8EF4D300DF1}"/>
            </c:ext>
          </c:extLst>
        </c:ser>
        <c:dLbls>
          <c:showLegendKey val="0"/>
          <c:showVal val="1"/>
          <c:showCatName val="0"/>
          <c:showSerName val="0"/>
          <c:showPercent val="0"/>
          <c:showBubbleSize val="0"/>
        </c:dLbls>
        <c:gapWidth val="26"/>
        <c:overlap val="-10"/>
        <c:axId val="674679696"/>
        <c:axId val="674688712"/>
      </c:barChart>
      <c:catAx>
        <c:axId val="67467969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1740000" spcFirstLastPara="1" vertOverflow="ellipsis"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674688712"/>
        <c:crosses val="autoZero"/>
        <c:auto val="1"/>
        <c:lblAlgn val="ctr"/>
        <c:lblOffset val="100"/>
        <c:noMultiLvlLbl val="0"/>
      </c:catAx>
      <c:valAx>
        <c:axId val="674688712"/>
        <c:scaling>
          <c:orientation val="minMax"/>
          <c:min val="0"/>
        </c:scaling>
        <c:delete val="1"/>
        <c:axPos val="l"/>
        <c:numFmt formatCode="0" sourceLinked="1"/>
        <c:majorTickMark val="out"/>
        <c:minorTickMark val="none"/>
        <c:tickLblPos val="nextTo"/>
        <c:crossAx val="67467969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33629372379399225"/>
          <c:w val="0.8751471544286894"/>
          <c:h val="0.28904434931964634"/>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8198-4E8F-A8C0-192D72A90A8F}"/>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8198-4E8F-A8C0-192D72A90A8F}"/>
              </c:ext>
            </c:extLst>
          </c:dPt>
          <c:dPt>
            <c:idx val="2"/>
            <c:invertIfNegative val="0"/>
            <c:bubble3D val="0"/>
            <c:spPr>
              <a:solidFill>
                <a:srgbClr val="0094CF"/>
              </a:solidFill>
              <a:ln w="3175" cap="rnd">
                <a:noFill/>
                <a:round/>
              </a:ln>
              <a:effectLst/>
            </c:spPr>
            <c:extLst>
              <c:ext xmlns:c16="http://schemas.microsoft.com/office/drawing/2014/chart" uri="{C3380CC4-5D6E-409C-BE32-E72D297353CC}">
                <c16:uniqueId val="{00000005-8198-4E8F-A8C0-192D72A90A8F}"/>
              </c:ext>
            </c:extLst>
          </c:dPt>
          <c:dPt>
            <c:idx val="3"/>
            <c:invertIfNegative val="0"/>
            <c:bubble3D val="0"/>
            <c:spPr>
              <a:solidFill>
                <a:srgbClr val="0094CF"/>
              </a:solidFill>
              <a:ln w="3175" cap="rnd">
                <a:noFill/>
                <a:round/>
              </a:ln>
              <a:effectLst/>
            </c:spPr>
            <c:extLst>
              <c:ext xmlns:c16="http://schemas.microsoft.com/office/drawing/2014/chart" uri="{C3380CC4-5D6E-409C-BE32-E72D297353CC}">
                <c16:uniqueId val="{00000007-8198-4E8F-A8C0-192D72A90A8F}"/>
              </c:ext>
            </c:extLst>
          </c:dPt>
          <c:dPt>
            <c:idx val="4"/>
            <c:invertIfNegative val="0"/>
            <c:bubble3D val="0"/>
            <c:spPr>
              <a:solidFill>
                <a:srgbClr val="0094CF"/>
              </a:solidFill>
              <a:ln w="3175" cap="rnd">
                <a:noFill/>
                <a:round/>
              </a:ln>
              <a:effectLst/>
            </c:spPr>
            <c:extLst>
              <c:ext xmlns:c16="http://schemas.microsoft.com/office/drawing/2014/chart" uri="{C3380CC4-5D6E-409C-BE32-E72D297353CC}">
                <c16:uniqueId val="{00000009-8198-4E8F-A8C0-192D72A90A8F}"/>
              </c:ext>
            </c:extLst>
          </c:dPt>
          <c:dPt>
            <c:idx val="5"/>
            <c:invertIfNegative val="0"/>
            <c:bubble3D val="0"/>
            <c:spPr>
              <a:solidFill>
                <a:srgbClr val="0094CF"/>
              </a:solidFill>
              <a:ln w="3175">
                <a:noFill/>
              </a:ln>
              <a:effectLst/>
            </c:spPr>
            <c:extLst>
              <c:ext xmlns:c16="http://schemas.microsoft.com/office/drawing/2014/chart" uri="{C3380CC4-5D6E-409C-BE32-E72D297353CC}">
                <c16:uniqueId val="{0000000A-9400-4CF6-B627-A961A55D8D8C}"/>
              </c:ext>
            </c:extLst>
          </c:dPt>
          <c:dPt>
            <c:idx val="6"/>
            <c:invertIfNegative val="0"/>
            <c:bubble3D val="0"/>
            <c:spPr>
              <a:solidFill>
                <a:srgbClr val="0094CF"/>
              </a:solidFill>
              <a:ln w="3175">
                <a:noFill/>
              </a:ln>
              <a:effectLst/>
            </c:spPr>
            <c:extLst>
              <c:ext xmlns:c16="http://schemas.microsoft.com/office/drawing/2014/chart" uri="{C3380CC4-5D6E-409C-BE32-E72D297353CC}">
                <c16:uniqueId val="{0000000B-9400-4CF6-B627-A961A55D8D8C}"/>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C-9400-4CF6-B627-A961A55D8D8C}"/>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0D-9400-4CF6-B627-A961A55D8D8C}"/>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0E-9400-4CF6-B627-A961A55D8D8C}"/>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0F-9400-4CF6-B627-A961A55D8D8C}"/>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0-9400-4CF6-B627-A961A55D8D8C}"/>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F-02A2-4890-9820-E4713FF735D7}"/>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1-9400-4CF6-B627-A961A55D8D8C}"/>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2-9400-4CF6-B627-A961A55D8D8C}"/>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3-9400-4CF6-B627-A961A55D8D8C}"/>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rgbClr val="595959"/>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8198-4E8F-A8C0-192D72A90A8F}"/>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00" b="0" i="0" u="none" strike="noStrike" kern="1200" baseline="0">
                    <a:solidFill>
                      <a:srgbClr val="595959"/>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Arkusz1!$A$4:$A$19</c:f>
              <c:strCache>
                <c:ptCount val="16"/>
                <c:pt idx="0">
                  <c:v>ogółem</c:v>
                </c:pt>
                <c:pt idx="2">
                  <c:v>Wieś</c:v>
                </c:pt>
                <c:pt idx="3">
                  <c:v>Miasto do 20 tys.</c:v>
                </c:pt>
                <c:pt idx="4">
                  <c:v>Miasto 20-100 tys.</c:v>
                </c:pt>
                <c:pt idx="5">
                  <c:v>Miasto 100-500 tys.</c:v>
                </c:pt>
                <c:pt idx="6">
                  <c:v>Miasto powyżej 500 tys.</c:v>
                </c:pt>
                <c:pt idx="8">
                  <c:v>podst., gim.*</c:v>
                </c:pt>
                <c:pt idx="9">
                  <c:v>zasadnicze zawodowe</c:v>
                </c:pt>
                <c:pt idx="10">
                  <c:v>średnie i pomaturalne</c:v>
                </c:pt>
                <c:pt idx="11">
                  <c:v>wyższe</c:v>
                </c:pt>
                <c:pt idx="13">
                  <c:v>Do 1500 zł</c:v>
                </c:pt>
                <c:pt idx="14">
                  <c:v>1501-2500 zł</c:v>
                </c:pt>
                <c:pt idx="15">
                  <c:v>Powyżej 2500 zł</c:v>
                </c:pt>
              </c:strCache>
            </c:strRef>
          </c:cat>
          <c:val>
            <c:numRef>
              <c:f>Arkusz1!$B$4:$B$19</c:f>
              <c:numCache>
                <c:formatCode>General</c:formatCode>
                <c:ptCount val="16"/>
                <c:pt idx="0" formatCode="0">
                  <c:v>14.198277035833454</c:v>
                </c:pt>
                <c:pt idx="2" formatCode="0">
                  <c:v>26.158696118587336</c:v>
                </c:pt>
                <c:pt idx="3" formatCode="0">
                  <c:v>13.026422339347413</c:v>
                </c:pt>
                <c:pt idx="4" formatCode="0">
                  <c:v>7.4067364278217527</c:v>
                </c:pt>
                <c:pt idx="5" formatCode="0">
                  <c:v>1.1677559876551402</c:v>
                </c:pt>
                <c:pt idx="6" formatCode="0">
                  <c:v>4.20044765673269</c:v>
                </c:pt>
                <c:pt idx="8" formatCode="0">
                  <c:v>17.278571131970399</c:v>
                </c:pt>
                <c:pt idx="9" formatCode="0">
                  <c:v>20.125152759736441</c:v>
                </c:pt>
                <c:pt idx="10" formatCode="0">
                  <c:v>18.555939255501002</c:v>
                </c:pt>
                <c:pt idx="11" formatCode="0">
                  <c:v>9.3600924054354504</c:v>
                </c:pt>
                <c:pt idx="13" formatCode="0">
                  <c:v>26.735005901976127</c:v>
                </c:pt>
                <c:pt idx="14" formatCode="0">
                  <c:v>15.302219735530858</c:v>
                </c:pt>
                <c:pt idx="15" formatCode="0">
                  <c:v>6.3602531054944969</c:v>
                </c:pt>
              </c:numCache>
            </c:numRef>
          </c:val>
          <c:extLst>
            <c:ext xmlns:c16="http://schemas.microsoft.com/office/drawing/2014/chart" uri="{C3380CC4-5D6E-409C-BE32-E72D297353CC}">
              <c16:uniqueId val="{0000000A-8198-4E8F-A8C0-192D72A90A8F}"/>
            </c:ext>
          </c:extLst>
        </c:ser>
        <c:dLbls>
          <c:showLegendKey val="0"/>
          <c:showVal val="1"/>
          <c:showCatName val="0"/>
          <c:showSerName val="0"/>
          <c:showPercent val="0"/>
          <c:showBubbleSize val="0"/>
        </c:dLbls>
        <c:gapWidth val="26"/>
        <c:overlap val="-10"/>
        <c:axId val="674687928"/>
        <c:axId val="674678912"/>
      </c:barChart>
      <c:catAx>
        <c:axId val="674687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1740000" spcFirstLastPara="1" vertOverflow="ellipsis"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674678912"/>
        <c:crosses val="autoZero"/>
        <c:auto val="1"/>
        <c:lblAlgn val="ctr"/>
        <c:lblOffset val="100"/>
        <c:noMultiLvlLbl val="0"/>
      </c:catAx>
      <c:valAx>
        <c:axId val="674678912"/>
        <c:scaling>
          <c:orientation val="minMax"/>
          <c:min val="0"/>
        </c:scaling>
        <c:delete val="1"/>
        <c:axPos val="l"/>
        <c:numFmt formatCode="0" sourceLinked="1"/>
        <c:majorTickMark val="out"/>
        <c:minorTickMark val="none"/>
        <c:tickLblPos val="nextTo"/>
        <c:crossAx val="67468792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314137256365974"/>
          <c:y val="0.1880796887806"/>
          <c:w val="0.45079790970698486"/>
          <c:h val="0.6498902476358247"/>
        </c:manualLayout>
      </c:layout>
      <c:doughnutChart>
        <c:varyColors val="1"/>
        <c:ser>
          <c:idx val="0"/>
          <c:order val="0"/>
          <c:tx>
            <c:strRef>
              <c:f>Arkusz1!$B$1</c:f>
              <c:strCache>
                <c:ptCount val="1"/>
                <c:pt idx="0">
                  <c:v>wynik</c:v>
                </c:pt>
              </c:strCache>
            </c:strRef>
          </c:tx>
          <c:spPr>
            <a:ln w="3175">
              <a:solidFill>
                <a:schemeClr val="bg1"/>
              </a:solidFill>
            </a:ln>
          </c:spPr>
          <c:dPt>
            <c:idx val="0"/>
            <c:bubble3D val="0"/>
            <c:spPr>
              <a:solidFill>
                <a:schemeClr val="accent1"/>
              </a:solidFill>
              <a:ln w="3175">
                <a:solidFill>
                  <a:schemeClr val="bg1"/>
                </a:solidFill>
              </a:ln>
              <a:effectLst/>
            </c:spPr>
            <c:extLst>
              <c:ext xmlns:c16="http://schemas.microsoft.com/office/drawing/2014/chart" uri="{C3380CC4-5D6E-409C-BE32-E72D297353CC}">
                <c16:uniqueId val="{00000001-386C-4200-B759-05E925D775F8}"/>
              </c:ext>
            </c:extLst>
          </c:dPt>
          <c:dPt>
            <c:idx val="1"/>
            <c:bubble3D val="0"/>
            <c:spPr>
              <a:solidFill>
                <a:schemeClr val="tx2"/>
              </a:solidFill>
              <a:ln w="3175">
                <a:solidFill>
                  <a:schemeClr val="bg1"/>
                </a:solidFill>
              </a:ln>
              <a:effectLst/>
            </c:spPr>
            <c:extLst>
              <c:ext xmlns:c16="http://schemas.microsoft.com/office/drawing/2014/chart" uri="{C3380CC4-5D6E-409C-BE32-E72D297353CC}">
                <c16:uniqueId val="{00000003-386C-4200-B759-05E925D775F8}"/>
              </c:ext>
            </c:extLst>
          </c:dPt>
          <c:dPt>
            <c:idx val="2"/>
            <c:bubble3D val="0"/>
            <c:spPr>
              <a:solidFill>
                <a:schemeClr val="accent3"/>
              </a:solidFill>
              <a:ln w="3175">
                <a:solidFill>
                  <a:schemeClr val="bg1"/>
                </a:solidFill>
              </a:ln>
              <a:effectLst/>
            </c:spPr>
            <c:extLst>
              <c:ext xmlns:c16="http://schemas.microsoft.com/office/drawing/2014/chart" uri="{C3380CC4-5D6E-409C-BE32-E72D297353CC}">
                <c16:uniqueId val="{00000005-386C-4200-B759-05E925D775F8}"/>
              </c:ext>
            </c:extLst>
          </c:dPt>
          <c:dPt>
            <c:idx val="3"/>
            <c:bubble3D val="0"/>
            <c:spPr>
              <a:solidFill>
                <a:schemeClr val="accent4"/>
              </a:solidFill>
              <a:ln w="3175">
                <a:solidFill>
                  <a:schemeClr val="bg1"/>
                </a:solidFill>
              </a:ln>
              <a:effectLst/>
            </c:spPr>
            <c:extLst>
              <c:ext xmlns:c16="http://schemas.microsoft.com/office/drawing/2014/chart" uri="{C3380CC4-5D6E-409C-BE32-E72D297353CC}">
                <c16:uniqueId val="{00000007-386C-4200-B759-05E925D775F8}"/>
              </c:ext>
            </c:extLst>
          </c:dPt>
          <c:dPt>
            <c:idx val="4"/>
            <c:bubble3D val="0"/>
            <c:spPr>
              <a:solidFill>
                <a:schemeClr val="accent5"/>
              </a:solidFill>
              <a:ln w="3175">
                <a:solidFill>
                  <a:schemeClr val="bg1"/>
                </a:solidFill>
              </a:ln>
              <a:effectLst/>
            </c:spPr>
            <c:extLst>
              <c:ext xmlns:c16="http://schemas.microsoft.com/office/drawing/2014/chart" uri="{C3380CC4-5D6E-409C-BE32-E72D297353CC}">
                <c16:uniqueId val="{00000009-386C-4200-B759-05E925D775F8}"/>
              </c:ext>
            </c:extLst>
          </c:dPt>
          <c:dPt>
            <c:idx val="5"/>
            <c:bubble3D val="0"/>
            <c:spPr>
              <a:solidFill>
                <a:schemeClr val="bg1">
                  <a:lumMod val="85000"/>
                </a:schemeClr>
              </a:solidFill>
              <a:ln w="3175">
                <a:solidFill>
                  <a:schemeClr val="bg1"/>
                </a:solidFill>
              </a:ln>
              <a:effectLst/>
            </c:spPr>
            <c:extLst>
              <c:ext xmlns:c16="http://schemas.microsoft.com/office/drawing/2014/chart" uri="{C3380CC4-5D6E-409C-BE32-E72D297353CC}">
                <c16:uniqueId val="{0000000D-386C-4200-B759-05E925D775F8}"/>
              </c:ext>
            </c:extLst>
          </c:dPt>
          <c:dLbls>
            <c:dLbl>
              <c:idx val="0"/>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1-386C-4200-B759-05E925D775F8}"/>
                </c:ext>
              </c:extLst>
            </c:dLbl>
            <c:dLbl>
              <c:idx val="1"/>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3-386C-4200-B759-05E925D775F8}"/>
                </c:ext>
              </c:extLst>
            </c:dLbl>
            <c:dLbl>
              <c:idx val="4"/>
              <c:layout>
                <c:manualLayout>
                  <c:x val="-4.5882718472791913E-2"/>
                  <c:y val="-0.11759388558091785"/>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900" b="0" i="0" u="none" strike="noStrike" kern="1200" baseline="0">
                      <a:solidFill>
                        <a:srgbClr val="595959"/>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86C-4200-B759-05E925D775F8}"/>
                </c:ext>
              </c:extLst>
            </c:dLbl>
            <c:dLbl>
              <c:idx val="5"/>
              <c:layout>
                <c:manualLayout>
                  <c:x val="-1.5294239490930636E-2"/>
                  <c:y val="-0.13229312127853257"/>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900" b="0" i="0" u="none" strike="noStrike" kern="1200" baseline="0">
                      <a:solidFill>
                        <a:srgbClr val="595959"/>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386C-4200-B759-05E925D775F8}"/>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5"/>
                <c:pt idx="0">
                  <c:v>15 – 24 lat</c:v>
                </c:pt>
                <c:pt idx="1">
                  <c:v>25 – 34 lat</c:v>
                </c:pt>
                <c:pt idx="2">
                  <c:v>35 – 44 lat</c:v>
                </c:pt>
                <c:pt idx="3">
                  <c:v>45 – 59 lat</c:v>
                </c:pt>
                <c:pt idx="4">
                  <c:v>60 i więcej lat</c:v>
                </c:pt>
              </c:strCache>
            </c:strRef>
          </c:cat>
          <c:val>
            <c:numRef>
              <c:f>Arkusz1!$B$2:$B$7</c:f>
              <c:numCache>
                <c:formatCode>General</c:formatCode>
                <c:ptCount val="5"/>
              </c:numCache>
            </c:numRef>
          </c:val>
          <c:extLst>
            <c:ext xmlns:c16="http://schemas.microsoft.com/office/drawing/2014/chart" uri="{C3380CC4-5D6E-409C-BE32-E72D297353CC}">
              <c16:uniqueId val="{0000000E-386C-4200-B759-05E925D775F8}"/>
            </c:ext>
          </c:extLst>
        </c:ser>
        <c:dLbls>
          <c:showLegendKey val="0"/>
          <c:showVal val="1"/>
          <c:showCatName val="0"/>
          <c:showSerName val="0"/>
          <c:showPercent val="0"/>
          <c:showBubbleSize val="0"/>
          <c:showLeaderLines val="1"/>
        </c:dLbls>
        <c:firstSliceAng val="0"/>
        <c:holeSize val="55"/>
      </c:doughnutChart>
      <c:spPr>
        <a:noFill/>
        <a:ln w="25400">
          <a:noFill/>
        </a:ln>
        <a:effectLst/>
      </c:spPr>
    </c:plotArea>
    <c:legend>
      <c:legendPos val="l"/>
      <c:legendEntry>
        <c:idx val="0"/>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pl-PL"/>
          </a:p>
        </c:txPr>
      </c:legendEntry>
      <c:legendEntry>
        <c:idx val="1"/>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pl-PL"/>
          </a:p>
        </c:txPr>
      </c:legendEntry>
      <c:legendEntry>
        <c:idx val="2"/>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pl-PL"/>
          </a:p>
        </c:txPr>
      </c:legendEntry>
      <c:legendEntry>
        <c:idx val="3"/>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pl-PL"/>
          </a:p>
        </c:txPr>
      </c:legendEntry>
      <c:layout>
        <c:manualLayout>
          <c:xMode val="edge"/>
          <c:yMode val="edge"/>
          <c:x val="0"/>
          <c:y val="0"/>
          <c:w val="0.85321039218235706"/>
          <c:h val="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9183062958554711E-2"/>
          <c:y val="1.6333177093798611E-3"/>
          <c:w val="0.9308169370414453"/>
          <c:h val="0.63231677726677304"/>
        </c:manualLayout>
      </c:layout>
      <c:barChart>
        <c:barDir val="bar"/>
        <c:grouping val="percentStacked"/>
        <c:varyColors val="0"/>
        <c:ser>
          <c:idx val="8"/>
          <c:order val="0"/>
          <c:tx>
            <c:strRef>
              <c:f>Arkusz1!$B$1</c:f>
              <c:strCache>
                <c:ptCount val="1"/>
                <c:pt idx="0">
                  <c:v>duża emisja np. z fabryk</c:v>
                </c:pt>
              </c:strCache>
            </c:strRef>
          </c:tx>
          <c:spPr>
            <a:solidFill>
              <a:srgbClr val="8C857F"/>
            </a:solidFill>
            <a:ln w="25527">
              <a:solidFill>
                <a:sysClr val="window" lastClr="FFFFFF"/>
              </a:solid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Arkusz1!$A$2:$A$9</c:f>
              <c:strCache>
                <c:ptCount val="8"/>
                <c:pt idx="0">
                  <c:v>odnawialne źródła energii (pompy ciepła itp.)</c:v>
                </c:pt>
                <c:pt idx="1">
                  <c:v>ekogroszek</c:v>
                </c:pt>
                <c:pt idx="2">
                  <c:v>drewno</c:v>
                </c:pt>
                <c:pt idx="3">
                  <c:v>podłączenie do sieci ciepłowniczej</c:v>
                </c:pt>
                <c:pt idx="4">
                  <c:v>gaz</c:v>
                </c:pt>
                <c:pt idx="5">
                  <c:v>węgiel</c:v>
                </c:pt>
                <c:pt idx="6">
                  <c:v>pellet/brykiet</c:v>
                </c:pt>
                <c:pt idx="7">
                  <c:v>inny rodzaj</c:v>
                </c:pt>
              </c:strCache>
            </c:strRef>
          </c:cat>
          <c:val>
            <c:numRef>
              <c:f>Arkusz1!$B$2:$B$9</c:f>
              <c:numCache>
                <c:formatCode>0</c:formatCode>
                <c:ptCount val="8"/>
                <c:pt idx="0">
                  <c:v>40.540386699107074</c:v>
                </c:pt>
                <c:pt idx="1">
                  <c:v>40.507350303227653</c:v>
                </c:pt>
                <c:pt idx="2">
                  <c:v>37.137857008625431</c:v>
                </c:pt>
                <c:pt idx="3">
                  <c:v>35.858596440367855</c:v>
                </c:pt>
                <c:pt idx="4">
                  <c:v>33.500509283692018</c:v>
                </c:pt>
                <c:pt idx="5">
                  <c:v>30.525058510704365</c:v>
                </c:pt>
                <c:pt idx="6">
                  <c:v>27.590672084759337</c:v>
                </c:pt>
                <c:pt idx="7">
                  <c:v>21.472997971423318</c:v>
                </c:pt>
              </c:numCache>
            </c:numRef>
          </c:val>
          <c:extLst>
            <c:ext xmlns:c16="http://schemas.microsoft.com/office/drawing/2014/chart" uri="{C3380CC4-5D6E-409C-BE32-E72D297353CC}">
              <c16:uniqueId val="{00000000-B64A-4BA7-90B0-854A71E0E75E}"/>
            </c:ext>
          </c:extLst>
        </c:ser>
        <c:ser>
          <c:idx val="0"/>
          <c:order val="1"/>
          <c:tx>
            <c:strRef>
              <c:f>Arkusz1!$C$1</c:f>
              <c:strCache>
                <c:ptCount val="1"/>
                <c:pt idx="0">
                  <c:v>emisja z transportu samochodowego</c:v>
                </c:pt>
              </c:strCache>
            </c:strRef>
          </c:tx>
          <c:spPr>
            <a:solidFill>
              <a:srgbClr val="F6C17B"/>
            </a:solidFill>
            <a:ln w="25527">
              <a:solidFill>
                <a:sysClr val="window" lastClr="FFFFFF"/>
              </a:solid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Arkusz1!$A$2:$A$9</c:f>
              <c:strCache>
                <c:ptCount val="8"/>
                <c:pt idx="0">
                  <c:v>odnawialne źródła energii (pompy ciepła itp.)</c:v>
                </c:pt>
                <c:pt idx="1">
                  <c:v>ekogroszek</c:v>
                </c:pt>
                <c:pt idx="2">
                  <c:v>drewno</c:v>
                </c:pt>
                <c:pt idx="3">
                  <c:v>podłączenie do sieci ciepłowniczej</c:v>
                </c:pt>
                <c:pt idx="4">
                  <c:v>gaz</c:v>
                </c:pt>
                <c:pt idx="5">
                  <c:v>węgiel</c:v>
                </c:pt>
                <c:pt idx="6">
                  <c:v>pellet/brykiet</c:v>
                </c:pt>
                <c:pt idx="7">
                  <c:v>inny rodzaj</c:v>
                </c:pt>
              </c:strCache>
            </c:strRef>
          </c:cat>
          <c:val>
            <c:numRef>
              <c:f>Arkusz1!$C$2:$C$9</c:f>
              <c:numCache>
                <c:formatCode>0</c:formatCode>
                <c:ptCount val="8"/>
                <c:pt idx="0">
                  <c:v>22.285317986942527</c:v>
                </c:pt>
                <c:pt idx="1">
                  <c:v>22.433533848226737</c:v>
                </c:pt>
                <c:pt idx="2">
                  <c:v>32.257098417950907</c:v>
                </c:pt>
                <c:pt idx="3">
                  <c:v>24.317216093254867</c:v>
                </c:pt>
                <c:pt idx="4">
                  <c:v>19.015016172562706</c:v>
                </c:pt>
                <c:pt idx="5">
                  <c:v>33.19601577887903</c:v>
                </c:pt>
                <c:pt idx="6">
                  <c:v>22.17619342065149</c:v>
                </c:pt>
                <c:pt idx="7">
                  <c:v>12.810046314614585</c:v>
                </c:pt>
              </c:numCache>
            </c:numRef>
          </c:val>
          <c:extLst>
            <c:ext xmlns:c16="http://schemas.microsoft.com/office/drawing/2014/chart" uri="{C3380CC4-5D6E-409C-BE32-E72D297353CC}">
              <c16:uniqueId val="{00000001-B64A-4BA7-90B0-854A71E0E75E}"/>
            </c:ext>
          </c:extLst>
        </c:ser>
        <c:ser>
          <c:idx val="1"/>
          <c:order val="2"/>
          <c:tx>
            <c:strRef>
              <c:f>Arkusz1!$D$1</c:f>
              <c:strCache>
                <c:ptCount val="1"/>
                <c:pt idx="0">
                  <c:v>emisja z pieców domowych</c:v>
                </c:pt>
              </c:strCache>
            </c:strRef>
          </c:tx>
          <c:spPr>
            <a:solidFill>
              <a:srgbClr val="D1CDC6"/>
            </a:solidFill>
            <a:ln w="25527">
              <a:solidFill>
                <a:sysClr val="window" lastClr="FFFFFF"/>
              </a:solid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Arkusz1!$A$2:$A$9</c:f>
              <c:strCache>
                <c:ptCount val="8"/>
                <c:pt idx="0">
                  <c:v>odnawialne źródła energii (pompy ciepła itp.)</c:v>
                </c:pt>
                <c:pt idx="1">
                  <c:v>ekogroszek</c:v>
                </c:pt>
                <c:pt idx="2">
                  <c:v>drewno</c:v>
                </c:pt>
                <c:pt idx="3">
                  <c:v>podłączenie do sieci ciepłowniczej</c:v>
                </c:pt>
                <c:pt idx="4">
                  <c:v>gaz</c:v>
                </c:pt>
                <c:pt idx="5">
                  <c:v>węgiel</c:v>
                </c:pt>
                <c:pt idx="6">
                  <c:v>pellet/brykiet</c:v>
                </c:pt>
                <c:pt idx="7">
                  <c:v>inny rodzaj</c:v>
                </c:pt>
              </c:strCache>
            </c:strRef>
          </c:cat>
          <c:val>
            <c:numRef>
              <c:f>Arkusz1!$D$2:$D$9</c:f>
              <c:numCache>
                <c:formatCode>0</c:formatCode>
                <c:ptCount val="8"/>
                <c:pt idx="0">
                  <c:v>30.255392676209009</c:v>
                </c:pt>
                <c:pt idx="1">
                  <c:v>29.920623223169368</c:v>
                </c:pt>
                <c:pt idx="2">
                  <c:v>20.091569677109007</c:v>
                </c:pt>
                <c:pt idx="3">
                  <c:v>37.251144206210263</c:v>
                </c:pt>
                <c:pt idx="4">
                  <c:v>44.509937070296338</c:v>
                </c:pt>
                <c:pt idx="5">
                  <c:v>28.73898687932347</c:v>
                </c:pt>
                <c:pt idx="6">
                  <c:v>50.233134494589173</c:v>
                </c:pt>
                <c:pt idx="7">
                  <c:v>61.817322019661638</c:v>
                </c:pt>
              </c:numCache>
            </c:numRef>
          </c:val>
          <c:extLst>
            <c:ext xmlns:c16="http://schemas.microsoft.com/office/drawing/2014/chart" uri="{C3380CC4-5D6E-409C-BE32-E72D297353CC}">
              <c16:uniqueId val="{00000002-B64A-4BA7-90B0-854A71E0E75E}"/>
            </c:ext>
          </c:extLst>
        </c:ser>
        <c:ser>
          <c:idx val="2"/>
          <c:order val="3"/>
          <c:tx>
            <c:strRef>
              <c:f>Arkusz1!$E$1</c:f>
              <c:strCache>
                <c:ptCount val="1"/>
                <c:pt idx="0">
                  <c:v>emisja pochodząca z państw sąsiadujących z Polską</c:v>
                </c:pt>
              </c:strCache>
            </c:strRef>
          </c:tx>
          <c:spPr>
            <a:solidFill>
              <a:srgbClr val="99CDCC"/>
            </a:solidFill>
            <a:ln w="19050">
              <a:solidFill>
                <a:sysClr val="window" lastClr="FFFFFF"/>
              </a:solidFill>
            </a:ln>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Arkusz1!$A$2:$A$9</c:f>
              <c:strCache>
                <c:ptCount val="8"/>
                <c:pt idx="0">
                  <c:v>odnawialne źródła energii (pompy ciepła itp.)</c:v>
                </c:pt>
                <c:pt idx="1">
                  <c:v>ekogroszek</c:v>
                </c:pt>
                <c:pt idx="2">
                  <c:v>drewno</c:v>
                </c:pt>
                <c:pt idx="3">
                  <c:v>podłączenie do sieci ciepłowniczej</c:v>
                </c:pt>
                <c:pt idx="4">
                  <c:v>gaz</c:v>
                </c:pt>
                <c:pt idx="5">
                  <c:v>węgiel</c:v>
                </c:pt>
                <c:pt idx="6">
                  <c:v>pellet/brykiet</c:v>
                </c:pt>
                <c:pt idx="7">
                  <c:v>inny rodzaj</c:v>
                </c:pt>
              </c:strCache>
            </c:strRef>
          </c:cat>
          <c:val>
            <c:numRef>
              <c:f>Arkusz1!$E$2:$E$9</c:f>
              <c:numCache>
                <c:formatCode>0</c:formatCode>
                <c:ptCount val="8"/>
                <c:pt idx="0">
                  <c:v>6.918902637741378</c:v>
                </c:pt>
                <c:pt idx="1">
                  <c:v>7.1384926253762719</c:v>
                </c:pt>
                <c:pt idx="2">
                  <c:v>10.513474896314689</c:v>
                </c:pt>
                <c:pt idx="3">
                  <c:v>2.5730432601671214</c:v>
                </c:pt>
                <c:pt idx="4">
                  <c:v>2.9745374734489274</c:v>
                </c:pt>
                <c:pt idx="5">
                  <c:v>7.5399388310931226</c:v>
                </c:pt>
                <c:pt idx="7">
                  <c:v>3.8996336943004701</c:v>
                </c:pt>
              </c:numCache>
            </c:numRef>
          </c:val>
          <c:extLst>
            <c:ext xmlns:c16="http://schemas.microsoft.com/office/drawing/2014/chart" uri="{C3380CC4-5D6E-409C-BE32-E72D297353CC}">
              <c16:uniqueId val="{00000003-B64A-4BA7-90B0-854A71E0E75E}"/>
            </c:ext>
          </c:extLst>
        </c:ser>
        <c:dLbls>
          <c:showLegendKey val="0"/>
          <c:showVal val="1"/>
          <c:showCatName val="0"/>
          <c:showSerName val="0"/>
          <c:showPercent val="0"/>
          <c:showBubbleSize val="0"/>
        </c:dLbls>
        <c:gapWidth val="52"/>
        <c:overlap val="100"/>
        <c:axId val="803123456"/>
        <c:axId val="803111696"/>
      </c:barChart>
      <c:catAx>
        <c:axId val="803123456"/>
        <c:scaling>
          <c:orientation val="maxMin"/>
        </c:scaling>
        <c:delete val="1"/>
        <c:axPos val="l"/>
        <c:numFmt formatCode="General" sourceLinked="1"/>
        <c:majorTickMark val="none"/>
        <c:minorTickMark val="none"/>
        <c:tickLblPos val="nextTo"/>
        <c:crossAx val="803111696"/>
        <c:crosses val="autoZero"/>
        <c:auto val="1"/>
        <c:lblAlgn val="ctr"/>
        <c:lblOffset val="100"/>
        <c:tickLblSkip val="1"/>
        <c:tickMarkSkip val="1"/>
        <c:noMultiLvlLbl val="0"/>
      </c:catAx>
      <c:valAx>
        <c:axId val="803111696"/>
        <c:scaling>
          <c:orientation val="minMax"/>
        </c:scaling>
        <c:delete val="0"/>
        <c:axPos val="t"/>
        <c:numFmt formatCode="0%" sourceLinked="1"/>
        <c:majorTickMark val="none"/>
        <c:minorTickMark val="none"/>
        <c:tickLblPos val="none"/>
        <c:spPr>
          <a:ln w="9572">
            <a:noFill/>
          </a:ln>
        </c:spPr>
        <c:crossAx val="803123456"/>
        <c:crosses val="autoZero"/>
        <c:crossBetween val="between"/>
      </c:valAx>
      <c:spPr>
        <a:noFill/>
        <a:ln w="25527">
          <a:noFill/>
        </a:ln>
      </c:spPr>
    </c:plotArea>
    <c:legend>
      <c:legendPos val="r"/>
      <c:legendEntry>
        <c:idx val="0"/>
        <c:txPr>
          <a:bodyPr/>
          <a:lstStyle/>
          <a:p>
            <a:pPr>
              <a:defRPr sz="1000">
                <a:latin typeface="+mj-lt"/>
              </a:defRPr>
            </a:pPr>
            <a:endParaRPr lang="pl-PL"/>
          </a:p>
        </c:txPr>
      </c:legendEntry>
      <c:legendEntry>
        <c:idx val="1"/>
        <c:txPr>
          <a:bodyPr/>
          <a:lstStyle/>
          <a:p>
            <a:pPr>
              <a:defRPr sz="1000">
                <a:latin typeface="+mj-lt"/>
              </a:defRPr>
            </a:pPr>
            <a:endParaRPr lang="pl-PL"/>
          </a:p>
        </c:txPr>
      </c:legendEntry>
      <c:legendEntry>
        <c:idx val="2"/>
        <c:txPr>
          <a:bodyPr/>
          <a:lstStyle/>
          <a:p>
            <a:pPr>
              <a:defRPr sz="1000">
                <a:latin typeface="+mj-lt"/>
              </a:defRPr>
            </a:pPr>
            <a:endParaRPr lang="pl-PL"/>
          </a:p>
        </c:txPr>
      </c:legendEntry>
      <c:legendEntry>
        <c:idx val="3"/>
        <c:txPr>
          <a:bodyPr/>
          <a:lstStyle/>
          <a:p>
            <a:pPr>
              <a:defRPr sz="1000">
                <a:latin typeface="+mj-lt"/>
              </a:defRPr>
            </a:pPr>
            <a:endParaRPr lang="pl-PL"/>
          </a:p>
        </c:txPr>
      </c:legendEntry>
      <c:layout>
        <c:manualLayout>
          <c:xMode val="edge"/>
          <c:yMode val="edge"/>
          <c:x val="0.12691351372845713"/>
          <c:y val="0.63184036828622714"/>
          <c:w val="0.81414019737799515"/>
          <c:h val="0.1765512645072346"/>
        </c:manualLayout>
      </c:layout>
      <c:overlay val="0"/>
      <c:txPr>
        <a:bodyPr/>
        <a:lstStyle/>
        <a:p>
          <a:pPr>
            <a:defRPr sz="900">
              <a:latin typeface="+mj-lt"/>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077222962802585"/>
          <c:y val="0.14250342473608163"/>
          <c:w val="0.65371465486430702"/>
          <c:h val="0.7641344644171485"/>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2">
                  <c:v>*zasadnicze zawodowe</c:v>
                </c:pt>
                <c:pt idx="3">
                  <c:v>średnie</c:v>
                </c:pt>
                <c:pt idx="4">
                  <c:v>wyższe</c:v>
                </c:pt>
              </c:strCache>
            </c:strRef>
          </c:cat>
          <c:val>
            <c:numRef>
              <c:f>Arkusz1!$B$2:$B$6</c:f>
              <c:numCache>
                <c:formatCode>General</c:formatCode>
                <c:ptCount val="5"/>
                <c:pt idx="2" formatCode="0">
                  <c:v>77.799106200396878</c:v>
                </c:pt>
                <c:pt idx="3" formatCode="0">
                  <c:v>57.647159747815024</c:v>
                </c:pt>
                <c:pt idx="4" formatCode="0">
                  <c:v>49.629072030524867</c:v>
                </c:pt>
              </c:numCache>
            </c:numRef>
          </c:val>
          <c:extLst>
            <c:ext xmlns:c16="http://schemas.microsoft.com/office/drawing/2014/chart" uri="{C3380CC4-5D6E-409C-BE32-E72D297353CC}">
              <c16:uniqueId val="{00000000-86E8-462C-870C-5477836E61D7}"/>
            </c:ext>
          </c:extLst>
        </c:ser>
        <c:ser>
          <c:idx val="0"/>
          <c:order val="1"/>
          <c:tx>
            <c:strRef>
              <c:f>Arkusz1!$C$1</c:f>
              <c:strCache>
                <c:ptCount val="1"/>
                <c:pt idx="0">
                  <c:v>nie</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2">
                  <c:v>*zasadnicze zawodowe</c:v>
                </c:pt>
                <c:pt idx="3">
                  <c:v>średnie</c:v>
                </c:pt>
                <c:pt idx="4">
                  <c:v>wyższe</c:v>
                </c:pt>
              </c:strCache>
            </c:strRef>
          </c:cat>
          <c:val>
            <c:numRef>
              <c:f>Arkusz1!$C$2:$C$6</c:f>
              <c:numCache>
                <c:formatCode>General</c:formatCode>
                <c:ptCount val="5"/>
                <c:pt idx="2" formatCode="0">
                  <c:v>19.028988441199722</c:v>
                </c:pt>
                <c:pt idx="3" formatCode="0">
                  <c:v>40.279155006490733</c:v>
                </c:pt>
                <c:pt idx="4" formatCode="0">
                  <c:v>44.543540684367031</c:v>
                </c:pt>
              </c:numCache>
            </c:numRef>
          </c:val>
          <c:extLst>
            <c:ext xmlns:c16="http://schemas.microsoft.com/office/drawing/2014/chart" uri="{C3380CC4-5D6E-409C-BE32-E72D297353CC}">
              <c16:uniqueId val="{00000001-86E8-462C-870C-5477836E61D7}"/>
            </c:ext>
          </c:extLst>
        </c:ser>
        <c:ser>
          <c:idx val="1"/>
          <c:order val="2"/>
          <c:tx>
            <c:strRef>
              <c:f>Arkusz1!$D$1</c:f>
              <c:strCache>
                <c:ptCount val="1"/>
                <c:pt idx="0">
                  <c:v>trudno powiedzieć</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2">
                  <c:v>*zasadnicze zawodowe</c:v>
                </c:pt>
                <c:pt idx="3">
                  <c:v>średnie</c:v>
                </c:pt>
                <c:pt idx="4">
                  <c:v>wyższe</c:v>
                </c:pt>
              </c:strCache>
            </c:strRef>
          </c:cat>
          <c:val>
            <c:numRef>
              <c:f>Arkusz1!$D$2:$D$6</c:f>
              <c:numCache>
                <c:formatCode>General</c:formatCode>
                <c:ptCount val="5"/>
                <c:pt idx="2" formatCode="0">
                  <c:v>3.1719053584034076</c:v>
                </c:pt>
                <c:pt idx="3" formatCode="0">
                  <c:v>2.0736852456943304</c:v>
                </c:pt>
                <c:pt idx="4" formatCode="0">
                  <c:v>5.8273872851080988</c:v>
                </c:pt>
              </c:numCache>
            </c:numRef>
          </c:val>
          <c:extLst>
            <c:ext xmlns:c16="http://schemas.microsoft.com/office/drawing/2014/chart" uri="{C3380CC4-5D6E-409C-BE32-E72D297353CC}">
              <c16:uniqueId val="{00000002-86E8-462C-870C-5477836E61D7}"/>
            </c:ext>
          </c:extLst>
        </c:ser>
        <c:dLbls>
          <c:showLegendKey val="0"/>
          <c:showVal val="1"/>
          <c:showCatName val="0"/>
          <c:showSerName val="0"/>
          <c:showPercent val="0"/>
          <c:showBubbleSize val="0"/>
        </c:dLbls>
        <c:gapWidth val="130"/>
        <c:overlap val="100"/>
        <c:axId val="803121888"/>
        <c:axId val="803122672"/>
      </c:barChart>
      <c:catAx>
        <c:axId val="803121888"/>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defRPr>
            </a:pPr>
            <a:endParaRPr lang="pl-PL"/>
          </a:p>
        </c:txPr>
        <c:crossAx val="803122672"/>
        <c:crosses val="autoZero"/>
        <c:auto val="1"/>
        <c:lblAlgn val="ctr"/>
        <c:lblOffset val="100"/>
        <c:tickLblSkip val="1"/>
        <c:tickMarkSkip val="1"/>
        <c:noMultiLvlLbl val="0"/>
      </c:catAx>
      <c:valAx>
        <c:axId val="803122672"/>
        <c:scaling>
          <c:orientation val="minMax"/>
        </c:scaling>
        <c:delete val="0"/>
        <c:axPos val="t"/>
        <c:numFmt formatCode="0%" sourceLinked="1"/>
        <c:majorTickMark val="none"/>
        <c:minorTickMark val="none"/>
        <c:tickLblPos val="none"/>
        <c:spPr>
          <a:ln w="9572">
            <a:noFill/>
          </a:ln>
        </c:spPr>
        <c:crossAx val="803121888"/>
        <c:crosses val="autoZero"/>
        <c:crossBetween val="between"/>
      </c:valAx>
      <c:spPr>
        <a:noFill/>
        <a:ln w="25527">
          <a:noFill/>
        </a:ln>
      </c:spPr>
    </c:plotArea>
    <c:legend>
      <c:legendPos val="r"/>
      <c:legendEntry>
        <c:idx val="0"/>
        <c:txPr>
          <a:bodyPr/>
          <a:lstStyle/>
          <a:p>
            <a:pPr>
              <a:defRPr lang="en-US" sz="1000" b="0" i="0" u="none" strike="noStrike" kern="1200" baseline="0">
                <a:solidFill>
                  <a:srgbClr val="58595B"/>
                </a:solidFill>
                <a:latin typeface="+mj-lt"/>
                <a:ea typeface="Arial"/>
                <a:cs typeface="Arial"/>
              </a:defRPr>
            </a:pPr>
            <a:endParaRPr lang="pl-PL"/>
          </a:p>
        </c:txPr>
      </c:legendEntry>
      <c:legendEntry>
        <c:idx val="1"/>
        <c:txPr>
          <a:bodyPr/>
          <a:lstStyle/>
          <a:p>
            <a:pPr>
              <a:defRPr>
                <a:latin typeface="+mj-lt"/>
              </a:defRPr>
            </a:pPr>
            <a:endParaRPr lang="pl-PL"/>
          </a:p>
        </c:txPr>
      </c:legendEntry>
      <c:legendEntry>
        <c:idx val="2"/>
        <c:txPr>
          <a:bodyPr/>
          <a:lstStyle/>
          <a:p>
            <a:pPr>
              <a:defRPr>
                <a:latin typeface="+mj-lt"/>
              </a:defRPr>
            </a:pPr>
            <a:endParaRPr lang="pl-PL"/>
          </a:p>
        </c:txPr>
      </c:legendEntry>
      <c:layout>
        <c:manualLayout>
          <c:xMode val="edge"/>
          <c:yMode val="edge"/>
          <c:x val="0.22455576061262297"/>
          <c:y val="0.18433785308142844"/>
          <c:w val="0.57075851514241505"/>
          <c:h val="9.5276209917034838E-2"/>
        </c:manualLayout>
      </c:layout>
      <c:overlay val="0"/>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5.2374589663647914E-2"/>
          <c:w val="0.57278138136168966"/>
          <c:h val="0.90937958793157492"/>
        </c:manualLayout>
      </c:layout>
      <c:pie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643D-4647-A889-638418A7D28F}"/>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643D-4647-A889-638418A7D28F}"/>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643D-4647-A889-638418A7D28F}"/>
              </c:ext>
            </c:extLst>
          </c:dPt>
          <c:dLbls>
            <c:dLbl>
              <c:idx val="0"/>
              <c:layout>
                <c:manualLayout>
                  <c:x val="-0.21576560937673592"/>
                  <c:y val="-7.4546348294680154E-2"/>
                </c:manualLayout>
              </c:layout>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53636625759786527"/>
                      <c:h val="0.36615809466195803"/>
                    </c:manualLayout>
                  </c15:layout>
                </c:ext>
                <c:ext xmlns:c16="http://schemas.microsoft.com/office/drawing/2014/chart" uri="{C3380CC4-5D6E-409C-BE32-E72D297353CC}">
                  <c16:uniqueId val="{00000001-643D-4647-A889-638418A7D28F}"/>
                </c:ext>
              </c:extLst>
            </c:dLbl>
            <c:dLbl>
              <c:idx val="1"/>
              <c:layout>
                <c:manualLayout>
                  <c:x val="9.9942598970484756E-2"/>
                  <c:y val="8.9716337804127952E-2"/>
                </c:manualLayout>
              </c:layout>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bg1"/>
                      </a:solidFill>
                      <a:latin typeface="+mn-lt"/>
                      <a:ea typeface="+mn-ea"/>
                      <a:cs typeface="+mn-cs"/>
                    </a:defRPr>
                  </a:pPr>
                  <a:endParaRPr lang="pl-PL"/>
                </a:p>
              </c:txPr>
              <c:dLblPos val="bestFit"/>
              <c:showLegendKey val="0"/>
              <c:showVal val="1"/>
              <c:showCatName val="0"/>
              <c:showSerName val="0"/>
              <c:showPercent val="0"/>
              <c:showBubbleSize val="0"/>
              <c:extLst>
                <c:ext xmlns:c15="http://schemas.microsoft.com/office/drawing/2012/chart" uri="{CE6537A1-D6FC-4f65-9D91-7224C49458BB}">
                  <c15:layout>
                    <c:manualLayout>
                      <c:w val="0.31746472614153981"/>
                      <c:h val="0.33386996221898968"/>
                    </c:manualLayout>
                  </c15:layout>
                </c:ext>
                <c:ext xmlns:c16="http://schemas.microsoft.com/office/drawing/2014/chart" uri="{C3380CC4-5D6E-409C-BE32-E72D297353CC}">
                  <c16:uniqueId val="{00000003-643D-4647-A889-638418A7D28F}"/>
                </c:ext>
              </c:extLst>
            </c:dLbl>
            <c:dLbl>
              <c:idx val="2"/>
              <c:delete val="1"/>
              <c:extLst>
                <c:ext xmlns:c15="http://schemas.microsoft.com/office/drawing/2012/chart" uri="{CE6537A1-D6FC-4f65-9D91-7224C49458BB}"/>
                <c:ext xmlns:c16="http://schemas.microsoft.com/office/drawing/2014/chart" uri="{C3380CC4-5D6E-409C-BE32-E72D297353CC}">
                  <c16:uniqueId val="{00000005-643D-4647-A889-638418A7D28F}"/>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pl-PL"/>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 </c:v>
                </c:pt>
                <c:pt idx="2">
                  <c:v>trudno powiedzieć</c:v>
                </c:pt>
              </c:strCache>
            </c:strRef>
          </c:cat>
          <c:val>
            <c:numRef>
              <c:f>Arkusz1!$B$2:$B$4</c:f>
              <c:numCache>
                <c:formatCode>###0%</c:formatCode>
                <c:ptCount val="3"/>
                <c:pt idx="0">
                  <c:v>0.57833379707592092</c:v>
                </c:pt>
                <c:pt idx="1">
                  <c:v>0.38715544072221625</c:v>
                </c:pt>
                <c:pt idx="2">
                  <c:v>3.4510762201861944E-2</c:v>
                </c:pt>
              </c:numCache>
            </c:numRef>
          </c:val>
          <c:extLst>
            <c:ext xmlns:c16="http://schemas.microsoft.com/office/drawing/2014/chart" uri="{C3380CC4-5D6E-409C-BE32-E72D297353CC}">
              <c16:uniqueId val="{00000006-643D-4647-A889-638418A7D28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388787881936146E-2"/>
          <c:y val="7.179568962647505E-3"/>
          <c:w val="0.7471646429452361"/>
          <c:h val="0.98337915076088411"/>
        </c:manualLayout>
      </c:layout>
      <c:barChart>
        <c:barDir val="bar"/>
        <c:grouping val="clustered"/>
        <c:varyColors val="0"/>
        <c:ser>
          <c:idx val="0"/>
          <c:order val="0"/>
          <c:tx>
            <c:strRef>
              <c:f>Arkusz1!$C$3</c:f>
              <c:strCache>
                <c:ptCount val="1"/>
                <c:pt idx="0">
                  <c:v>Ogółem</c:v>
                </c:pt>
              </c:strCache>
            </c:strRef>
          </c:tx>
          <c:spPr>
            <a:solidFill>
              <a:schemeClr val="accent6"/>
            </a:solidFill>
            <a:ln w="3175">
              <a:noFill/>
            </a:ln>
            <a:effectLst/>
          </c:spPr>
          <c:invertIfNegative val="0"/>
          <c:dPt>
            <c:idx val="0"/>
            <c:invertIfNegative val="0"/>
            <c:bubble3D val="0"/>
            <c:extLst>
              <c:ext xmlns:c16="http://schemas.microsoft.com/office/drawing/2014/chart" uri="{C3380CC4-5D6E-409C-BE32-E72D297353CC}">
                <c16:uniqueId val="{00000000-5F39-48F2-AE84-65D6278B4BAD}"/>
              </c:ext>
            </c:extLst>
          </c:dPt>
          <c:dPt>
            <c:idx val="1"/>
            <c:invertIfNegative val="0"/>
            <c:bubble3D val="0"/>
            <c:extLst>
              <c:ext xmlns:c16="http://schemas.microsoft.com/office/drawing/2014/chart" uri="{C3380CC4-5D6E-409C-BE32-E72D297353CC}">
                <c16:uniqueId val="{00000001-5F39-48F2-AE84-65D6278B4BAD}"/>
              </c:ext>
            </c:extLst>
          </c:dPt>
          <c:dPt>
            <c:idx val="2"/>
            <c:invertIfNegative val="0"/>
            <c:bubble3D val="0"/>
            <c:extLst>
              <c:ext xmlns:c16="http://schemas.microsoft.com/office/drawing/2014/chart" uri="{C3380CC4-5D6E-409C-BE32-E72D297353CC}">
                <c16:uniqueId val="{00000002-5F39-48F2-AE84-65D6278B4BAD}"/>
              </c:ext>
            </c:extLst>
          </c:dPt>
          <c:dPt>
            <c:idx val="4"/>
            <c:invertIfNegative val="0"/>
            <c:bubble3D val="0"/>
            <c:spPr>
              <a:solidFill>
                <a:srgbClr val="A7A7A7"/>
              </a:solidFill>
              <a:ln w="3175">
                <a:noFill/>
              </a:ln>
              <a:effectLst/>
            </c:spPr>
            <c:extLst>
              <c:ext xmlns:c16="http://schemas.microsoft.com/office/drawing/2014/chart" uri="{C3380CC4-5D6E-409C-BE32-E72D297353CC}">
                <c16:uniqueId val="{00000004-5F39-48F2-AE84-65D6278B4BAD}"/>
              </c:ext>
            </c:extLst>
          </c:dPt>
          <c:dPt>
            <c:idx val="5"/>
            <c:invertIfNegative val="0"/>
            <c:bubble3D val="0"/>
            <c:extLst>
              <c:ext xmlns:c16="http://schemas.microsoft.com/office/drawing/2014/chart" uri="{C3380CC4-5D6E-409C-BE32-E72D297353CC}">
                <c16:uniqueId val="{00000005-5F39-48F2-AE84-65D6278B4BAD}"/>
              </c:ext>
            </c:extLst>
          </c:dPt>
          <c:dPt>
            <c:idx val="6"/>
            <c:invertIfNegative val="0"/>
            <c:bubble3D val="0"/>
            <c:extLst>
              <c:ext xmlns:c16="http://schemas.microsoft.com/office/drawing/2014/chart" uri="{C3380CC4-5D6E-409C-BE32-E72D297353CC}">
                <c16:uniqueId val="{00000006-5F39-48F2-AE84-65D6278B4BAD}"/>
              </c:ext>
            </c:extLst>
          </c:dPt>
          <c:dPt>
            <c:idx val="10"/>
            <c:invertIfNegative val="0"/>
            <c:bubble3D val="0"/>
            <c:extLst>
              <c:ext xmlns:c16="http://schemas.microsoft.com/office/drawing/2014/chart" uri="{C3380CC4-5D6E-409C-BE32-E72D297353CC}">
                <c16:uniqueId val="{00000007-5F39-48F2-AE84-65D6278B4BAD}"/>
              </c:ext>
            </c:extLst>
          </c:dPt>
          <c:dPt>
            <c:idx val="11"/>
            <c:invertIfNegative val="0"/>
            <c:bubble3D val="0"/>
            <c:extLst>
              <c:ext xmlns:c16="http://schemas.microsoft.com/office/drawing/2014/chart" uri="{C3380CC4-5D6E-409C-BE32-E72D297353CC}">
                <c16:uniqueId val="{00000008-5F39-48F2-AE84-65D6278B4BAD}"/>
              </c:ext>
            </c:extLst>
          </c:dPt>
          <c:dLbls>
            <c:spPr>
              <a:noFill/>
              <a:ln>
                <a:noFill/>
              </a:ln>
              <a:effectLst/>
            </c:spPr>
            <c:txPr>
              <a:bodyPr wrap="square" lIns="38100" tIns="19050" rIns="38100" bIns="19050" anchor="ctr">
                <a:spAutoFit/>
              </a:bodyPr>
              <a:lstStyle/>
              <a:p>
                <a:pPr>
                  <a:defRPr sz="1050">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Arkusz1!$B$4:$B$8</c:f>
              <c:strCache>
                <c:ptCount val="5"/>
                <c:pt idx="0">
                  <c:v>Ponieważ jest to kosztowna inwestycja</c:v>
                </c:pt>
                <c:pt idx="1">
                  <c:v>Ponieważ jest to wygodne w użytkowaniu źródło ciepła</c:v>
                </c:pt>
                <c:pt idx="2">
                  <c:v>Ponieważ korzystanie z innych źródeł ciepła jest droższe (paliwo lub inne koszty miesięczne)</c:v>
                </c:pt>
                <c:pt idx="3">
                  <c:v>Ponieważ nie wiem jak to zorganizować i nie wiem jakie inne źródło ciepła mógłbym stosować</c:v>
                </c:pt>
                <c:pt idx="4">
                  <c:v>Inny powód</c:v>
                </c:pt>
              </c:strCache>
            </c:strRef>
          </c:cat>
          <c:val>
            <c:numRef>
              <c:f>Arkusz1!$C$4:$C$8</c:f>
              <c:numCache>
                <c:formatCode>###0%</c:formatCode>
                <c:ptCount val="5"/>
                <c:pt idx="0">
                  <c:v>0.28296224970303802</c:v>
                </c:pt>
                <c:pt idx="1">
                  <c:v>8.9402708672334436E-2</c:v>
                </c:pt>
                <c:pt idx="2">
                  <c:v>4.8696011096290376E-2</c:v>
                </c:pt>
                <c:pt idx="3">
                  <c:v>8.8954424730523125E-3</c:v>
                </c:pt>
                <c:pt idx="4">
                  <c:v>0.59189194060083439</c:v>
                </c:pt>
              </c:numCache>
            </c:numRef>
          </c:val>
          <c:extLst>
            <c:ext xmlns:c16="http://schemas.microsoft.com/office/drawing/2014/chart" uri="{C3380CC4-5D6E-409C-BE32-E72D297353CC}">
              <c16:uniqueId val="{00000009-5F39-48F2-AE84-65D6278B4BAD}"/>
            </c:ext>
          </c:extLst>
        </c:ser>
        <c:dLbls>
          <c:dLblPos val="outEnd"/>
          <c:showLegendKey val="0"/>
          <c:showVal val="1"/>
          <c:showCatName val="0"/>
          <c:showSerName val="0"/>
          <c:showPercent val="0"/>
          <c:showBubbleSize val="0"/>
        </c:dLbls>
        <c:gapWidth val="80"/>
        <c:axId val="803135216"/>
        <c:axId val="803136000"/>
      </c:barChart>
      <c:catAx>
        <c:axId val="803135216"/>
        <c:scaling>
          <c:orientation val="maxMin"/>
        </c:scaling>
        <c:delete val="1"/>
        <c:axPos val="l"/>
        <c:numFmt formatCode="0.00%" sourceLinked="0"/>
        <c:majorTickMark val="none"/>
        <c:minorTickMark val="none"/>
        <c:tickLblPos val="nextTo"/>
        <c:crossAx val="803136000"/>
        <c:crosses val="autoZero"/>
        <c:auto val="1"/>
        <c:lblAlgn val="ctr"/>
        <c:lblOffset val="100"/>
        <c:noMultiLvlLbl val="0"/>
      </c:catAx>
      <c:valAx>
        <c:axId val="803136000"/>
        <c:scaling>
          <c:orientation val="minMax"/>
        </c:scaling>
        <c:delete val="1"/>
        <c:axPos val="b"/>
        <c:numFmt formatCode="####%" sourceLinked="0"/>
        <c:majorTickMark val="out"/>
        <c:minorTickMark val="none"/>
        <c:tickLblPos val="nextTo"/>
        <c:crossAx val="803135216"/>
        <c:crosses val="max"/>
        <c:crossBetween val="between"/>
      </c:valAx>
    </c:plotArea>
    <c:plotVisOnly val="1"/>
    <c:dispBlanksAs val="gap"/>
    <c:showDLblsOverMax val="0"/>
  </c:chart>
  <c:txPr>
    <a:bodyPr/>
    <a:lstStyle/>
    <a:p>
      <a:pPr>
        <a:defRPr sz="1800"/>
      </a:pPr>
      <a:endParaRPr lang="pl-PL"/>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5.2374589663647914E-2"/>
          <c:w val="0.57278138136168966"/>
          <c:h val="0.90937958793157492"/>
        </c:manualLayout>
      </c:layout>
      <c:pieChart>
        <c:varyColors val="1"/>
        <c:ser>
          <c:idx val="0"/>
          <c:order val="0"/>
          <c:tx>
            <c:strRef>
              <c:f>Arkusz1!$B$1</c:f>
              <c:strCache>
                <c:ptCount val="1"/>
                <c:pt idx="0">
                  <c:v>Sprzedaż</c:v>
                </c:pt>
              </c:strCache>
            </c:strRef>
          </c:tx>
          <c:spPr>
            <a:ln w="19050">
              <a:solidFill>
                <a:schemeClr val="bg1"/>
              </a:solidFill>
            </a:ln>
          </c:spPr>
          <c:dPt>
            <c:idx val="0"/>
            <c:bubble3D val="0"/>
            <c:spPr>
              <a:solidFill>
                <a:srgbClr val="CDCDCD"/>
              </a:solidFill>
              <a:ln w="19050">
                <a:solidFill>
                  <a:schemeClr val="bg1"/>
                </a:solidFill>
              </a:ln>
              <a:effectLst/>
            </c:spPr>
            <c:extLst>
              <c:ext xmlns:c16="http://schemas.microsoft.com/office/drawing/2014/chart" uri="{C3380CC4-5D6E-409C-BE32-E72D297353CC}">
                <c16:uniqueId val="{00000001-643D-4647-A889-638418A7D28F}"/>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643D-4647-A889-638418A7D28F}"/>
              </c:ext>
            </c:extLst>
          </c:dPt>
          <c:dPt>
            <c:idx val="2"/>
            <c:bubble3D val="0"/>
            <c:spPr>
              <a:solidFill>
                <a:srgbClr val="CDCDCD"/>
              </a:solidFill>
              <a:ln w="19050">
                <a:solidFill>
                  <a:schemeClr val="bg1"/>
                </a:solidFill>
              </a:ln>
              <a:effectLst/>
            </c:spPr>
            <c:extLst>
              <c:ext xmlns:c16="http://schemas.microsoft.com/office/drawing/2014/chart" uri="{C3380CC4-5D6E-409C-BE32-E72D297353CC}">
                <c16:uniqueId val="{00000005-643D-4647-A889-638418A7D28F}"/>
              </c:ext>
            </c:extLst>
          </c:dPt>
          <c:dLbls>
            <c:dLbl>
              <c:idx val="0"/>
              <c:delete val="1"/>
              <c:extLst>
                <c:ext xmlns:c15="http://schemas.microsoft.com/office/drawing/2012/chart" uri="{CE6537A1-D6FC-4f65-9D91-7224C49458BB}"/>
                <c:ext xmlns:c16="http://schemas.microsoft.com/office/drawing/2014/chart" uri="{C3380CC4-5D6E-409C-BE32-E72D297353CC}">
                  <c16:uniqueId val="{00000001-643D-4647-A889-638418A7D28F}"/>
                </c:ext>
              </c:extLst>
            </c:dLbl>
            <c:dLbl>
              <c:idx val="1"/>
              <c:layout>
                <c:manualLayout>
                  <c:x val="9.9942598970484756E-2"/>
                  <c:y val="8.9716337804127952E-2"/>
                </c:manualLayout>
              </c:layout>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bg1"/>
                      </a:solidFill>
                      <a:latin typeface="+mn-lt"/>
                      <a:ea typeface="+mn-ea"/>
                      <a:cs typeface="+mn-cs"/>
                    </a:defRPr>
                  </a:pPr>
                  <a:endParaRPr lang="pl-PL"/>
                </a:p>
              </c:txPr>
              <c:dLblPos val="bestFit"/>
              <c:showLegendKey val="0"/>
              <c:showVal val="1"/>
              <c:showCatName val="0"/>
              <c:showSerName val="0"/>
              <c:showPercent val="0"/>
              <c:showBubbleSize val="0"/>
              <c:extLst>
                <c:ext xmlns:c15="http://schemas.microsoft.com/office/drawing/2012/chart" uri="{CE6537A1-D6FC-4f65-9D91-7224C49458BB}">
                  <c15:layout>
                    <c:manualLayout>
                      <c:w val="0.31746472614153981"/>
                      <c:h val="0.33386996221898968"/>
                    </c:manualLayout>
                  </c15:layout>
                </c:ext>
                <c:ext xmlns:c16="http://schemas.microsoft.com/office/drawing/2014/chart" uri="{C3380CC4-5D6E-409C-BE32-E72D297353CC}">
                  <c16:uniqueId val="{00000003-643D-4647-A889-638418A7D28F}"/>
                </c:ext>
              </c:extLst>
            </c:dLbl>
            <c:dLbl>
              <c:idx val="2"/>
              <c:delete val="1"/>
              <c:extLst>
                <c:ext xmlns:c15="http://schemas.microsoft.com/office/drawing/2012/chart" uri="{CE6537A1-D6FC-4f65-9D91-7224C49458BB}"/>
                <c:ext xmlns:c16="http://schemas.microsoft.com/office/drawing/2014/chart" uri="{C3380CC4-5D6E-409C-BE32-E72D297353CC}">
                  <c16:uniqueId val="{00000005-643D-4647-A889-638418A7D28F}"/>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pl-PL"/>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 </c:v>
                </c:pt>
                <c:pt idx="2">
                  <c:v>trudno powiedzieć</c:v>
                </c:pt>
              </c:strCache>
            </c:strRef>
          </c:cat>
          <c:val>
            <c:numRef>
              <c:f>Arkusz1!$B$2:$B$4</c:f>
              <c:numCache>
                <c:formatCode>###0%</c:formatCode>
                <c:ptCount val="3"/>
                <c:pt idx="0">
                  <c:v>0.57833379707592092</c:v>
                </c:pt>
                <c:pt idx="1">
                  <c:v>0.38715544072221625</c:v>
                </c:pt>
                <c:pt idx="2">
                  <c:v>3.4510762201861944E-2</c:v>
                </c:pt>
              </c:numCache>
            </c:numRef>
          </c:val>
          <c:extLst>
            <c:ext xmlns:c16="http://schemas.microsoft.com/office/drawing/2014/chart" uri="{C3380CC4-5D6E-409C-BE32-E72D297353CC}">
              <c16:uniqueId val="{00000006-643D-4647-A889-638418A7D28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194393940968073E-2"/>
          <c:y val="3.5975052025635328E-3"/>
          <c:w val="0.5839698502903804"/>
          <c:h val="0.97384614127206048"/>
        </c:manualLayout>
      </c:layout>
      <c:barChart>
        <c:barDir val="bar"/>
        <c:grouping val="clustered"/>
        <c:varyColors val="0"/>
        <c:ser>
          <c:idx val="0"/>
          <c:order val="0"/>
          <c:tx>
            <c:strRef>
              <c:f>Arkusz1!$C$3</c:f>
              <c:strCache>
                <c:ptCount val="1"/>
                <c:pt idx="0">
                  <c:v>Ogółem</c:v>
                </c:pt>
              </c:strCache>
            </c:strRef>
          </c:tx>
          <c:spPr>
            <a:solidFill>
              <a:schemeClr val="tx2"/>
            </a:solidFill>
            <a:ln w="3175">
              <a:noFill/>
            </a:ln>
            <a:effectLst/>
          </c:spPr>
          <c:invertIfNegative val="0"/>
          <c:dPt>
            <c:idx val="0"/>
            <c:invertIfNegative val="0"/>
            <c:bubble3D val="0"/>
            <c:extLst>
              <c:ext xmlns:c16="http://schemas.microsoft.com/office/drawing/2014/chart" uri="{C3380CC4-5D6E-409C-BE32-E72D297353CC}">
                <c16:uniqueId val="{00000000-088A-4B7B-B297-C82808BC1BF4}"/>
              </c:ext>
            </c:extLst>
          </c:dPt>
          <c:dPt>
            <c:idx val="1"/>
            <c:invertIfNegative val="0"/>
            <c:bubble3D val="0"/>
            <c:extLst>
              <c:ext xmlns:c16="http://schemas.microsoft.com/office/drawing/2014/chart" uri="{C3380CC4-5D6E-409C-BE32-E72D297353CC}">
                <c16:uniqueId val="{00000001-088A-4B7B-B297-C82808BC1BF4}"/>
              </c:ext>
            </c:extLst>
          </c:dPt>
          <c:dPt>
            <c:idx val="2"/>
            <c:invertIfNegative val="0"/>
            <c:bubble3D val="0"/>
            <c:extLst>
              <c:ext xmlns:c16="http://schemas.microsoft.com/office/drawing/2014/chart" uri="{C3380CC4-5D6E-409C-BE32-E72D297353CC}">
                <c16:uniqueId val="{00000002-088A-4B7B-B297-C82808BC1BF4}"/>
              </c:ext>
            </c:extLst>
          </c:dPt>
          <c:dPt>
            <c:idx val="4"/>
            <c:invertIfNegative val="0"/>
            <c:bubble3D val="0"/>
            <c:extLst>
              <c:ext xmlns:c16="http://schemas.microsoft.com/office/drawing/2014/chart" uri="{C3380CC4-5D6E-409C-BE32-E72D297353CC}">
                <c16:uniqueId val="{00000004-088A-4B7B-B297-C82808BC1BF4}"/>
              </c:ext>
            </c:extLst>
          </c:dPt>
          <c:dPt>
            <c:idx val="5"/>
            <c:invertIfNegative val="0"/>
            <c:bubble3D val="0"/>
            <c:extLst>
              <c:ext xmlns:c16="http://schemas.microsoft.com/office/drawing/2014/chart" uri="{C3380CC4-5D6E-409C-BE32-E72D297353CC}">
                <c16:uniqueId val="{00000005-088A-4B7B-B297-C82808BC1BF4}"/>
              </c:ext>
            </c:extLst>
          </c:dPt>
          <c:dPt>
            <c:idx val="6"/>
            <c:invertIfNegative val="0"/>
            <c:bubble3D val="0"/>
            <c:extLst>
              <c:ext xmlns:c16="http://schemas.microsoft.com/office/drawing/2014/chart" uri="{C3380CC4-5D6E-409C-BE32-E72D297353CC}">
                <c16:uniqueId val="{00000006-088A-4B7B-B297-C82808BC1BF4}"/>
              </c:ext>
            </c:extLst>
          </c:dPt>
          <c:dPt>
            <c:idx val="10"/>
            <c:invertIfNegative val="0"/>
            <c:bubble3D val="0"/>
            <c:extLst>
              <c:ext xmlns:c16="http://schemas.microsoft.com/office/drawing/2014/chart" uri="{C3380CC4-5D6E-409C-BE32-E72D297353CC}">
                <c16:uniqueId val="{00000007-088A-4B7B-B297-C82808BC1BF4}"/>
              </c:ext>
            </c:extLst>
          </c:dPt>
          <c:dPt>
            <c:idx val="11"/>
            <c:invertIfNegative val="0"/>
            <c:bubble3D val="0"/>
            <c:extLst>
              <c:ext xmlns:c16="http://schemas.microsoft.com/office/drawing/2014/chart" uri="{C3380CC4-5D6E-409C-BE32-E72D297353CC}">
                <c16:uniqueId val="{00000008-088A-4B7B-B297-C82808BC1BF4}"/>
              </c:ext>
            </c:extLst>
          </c:dPt>
          <c:dPt>
            <c:idx val="19"/>
            <c:invertIfNegative val="0"/>
            <c:bubble3D val="0"/>
            <c:spPr>
              <a:solidFill>
                <a:srgbClr val="CDCDCD"/>
              </a:solidFill>
              <a:ln w="3175">
                <a:noFill/>
              </a:ln>
              <a:effectLst/>
            </c:spPr>
            <c:extLst>
              <c:ext xmlns:c16="http://schemas.microsoft.com/office/drawing/2014/chart" uri="{C3380CC4-5D6E-409C-BE32-E72D297353CC}">
                <c16:uniqueId val="{0000000A-0A46-4D8E-BC4D-AA12996F87E5}"/>
              </c:ext>
            </c:extLst>
          </c:dPt>
          <c:dPt>
            <c:idx val="20"/>
            <c:invertIfNegative val="0"/>
            <c:bubble3D val="0"/>
            <c:spPr>
              <a:solidFill>
                <a:schemeClr val="tx1"/>
              </a:solidFill>
              <a:ln w="3175">
                <a:noFill/>
              </a:ln>
              <a:effectLst/>
            </c:spPr>
            <c:extLst>
              <c:ext xmlns:c16="http://schemas.microsoft.com/office/drawing/2014/chart" uri="{C3380CC4-5D6E-409C-BE32-E72D297353CC}">
                <c16:uniqueId val="{0000000B-0A46-4D8E-BC4D-AA12996F87E5}"/>
              </c:ext>
            </c:extLst>
          </c:dPt>
          <c:dLbls>
            <c:spPr>
              <a:noFill/>
              <a:ln>
                <a:noFill/>
              </a:ln>
              <a:effectLst/>
            </c:spPr>
            <c:txPr>
              <a:bodyPr wrap="square" lIns="38100" tIns="19050" rIns="38100" bIns="19050" anchor="ctr">
                <a:spAutoFit/>
              </a:bodyPr>
              <a:lstStyle/>
              <a:p>
                <a:pPr>
                  <a:defRPr sz="1050">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Arkusz1!$B$4:$B$24</c:f>
              <c:strCache>
                <c:ptCount val="21"/>
                <c:pt idx="0">
                  <c:v>wymiana starych pieców węglowych na piece niskoemisyjne</c:v>
                </c:pt>
                <c:pt idx="1">
                  <c:v>stosowanie odnawialnych źródeł energii</c:v>
                </c:pt>
                <c:pt idx="2">
                  <c:v>lepsza edukacja/ uświadamianie</c:v>
                </c:pt>
                <c:pt idx="3">
                  <c:v>eliminacja emisji spalin aut i starych aut/ auta elektryczne</c:v>
                </c:pt>
                <c:pt idx="4">
                  <c:v>obliżenie cen energooszczędnych instalacji /ulgi/dopłaty do takich rozwiązań</c:v>
                </c:pt>
                <c:pt idx="5">
                  <c:v>wprowadzenie stref ograniczonego ruchu pojazdów samochodowych w centrach miast - tzw. stref niskiej emisji</c:v>
                </c:pt>
                <c:pt idx="6">
                  <c:v>stosowanie filtrów</c:v>
                </c:pt>
                <c:pt idx="7">
                  <c:v>ostrzejsze regulacje prawne/ większe kontrola</c:v>
                </c:pt>
                <c:pt idx="8">
                  <c:v>zakaz wycinki/ więcej terenów zielonych</c:v>
                </c:pt>
                <c:pt idx="9">
                  <c:v>podłączenia indywidualnych gospodarstw do sieci ciepłowniczej</c:v>
                </c:pt>
                <c:pt idx="10">
                  <c:v>zmiany w transporcie np. przejście na kolej, zakup pojazdów ograniczających emsiję</c:v>
                </c:pt>
                <c:pt idx="11">
                  <c:v>zmniejszenie zanieczyszczeń głównie z fabryk</c:v>
                </c:pt>
                <c:pt idx="12">
                  <c:v>zakaz palenia śmieci</c:v>
                </c:pt>
                <c:pt idx="13">
                  <c:v>termomodernizacja budynków</c:v>
                </c:pt>
                <c:pt idx="14">
                  <c:v>dokładna segregacja śmieci</c:v>
                </c:pt>
                <c:pt idx="15">
                  <c:v>przejście na komunikację publiczną/zbiorową</c:v>
                </c:pt>
                <c:pt idx="16">
                  <c:v>wydzielenie bus-pasów</c:v>
                </c:pt>
                <c:pt idx="17">
                  <c:v>wprowadzenie systemów rowerowych (wypożyczalnia rowerów)</c:v>
                </c:pt>
                <c:pt idx="18">
                  <c:v>oszczędność wody</c:v>
                </c:pt>
                <c:pt idx="19">
                  <c:v>inne działanie</c:v>
                </c:pt>
                <c:pt idx="20">
                  <c:v>trudno powiedzieć</c:v>
                </c:pt>
              </c:strCache>
            </c:strRef>
          </c:cat>
          <c:val>
            <c:numRef>
              <c:f>Arkusz1!$C$4:$C$24</c:f>
              <c:numCache>
                <c:formatCode>###0%</c:formatCode>
                <c:ptCount val="21"/>
                <c:pt idx="0">
                  <c:v>0.54062358195200688</c:v>
                </c:pt>
                <c:pt idx="1">
                  <c:v>0.33259061667989526</c:v>
                </c:pt>
                <c:pt idx="2">
                  <c:v>0.13487453780191255</c:v>
                </c:pt>
                <c:pt idx="3">
                  <c:v>0.13304200484389375</c:v>
                </c:pt>
                <c:pt idx="4">
                  <c:v>0.12768708046036567</c:v>
                </c:pt>
                <c:pt idx="5">
                  <c:v>0.10963943074169009</c:v>
                </c:pt>
                <c:pt idx="6">
                  <c:v>6.8177307986034885E-2</c:v>
                </c:pt>
                <c:pt idx="7">
                  <c:v>5.6478892415504231E-2</c:v>
                </c:pt>
                <c:pt idx="8">
                  <c:v>5.5184211076068038E-2</c:v>
                </c:pt>
                <c:pt idx="9">
                  <c:v>4.8648513728010434E-2</c:v>
                </c:pt>
                <c:pt idx="10">
                  <c:v>4.817564516886217E-2</c:v>
                </c:pt>
                <c:pt idx="11">
                  <c:v>4.6427523177877704E-2</c:v>
                </c:pt>
                <c:pt idx="12">
                  <c:v>2.9487553283069127E-2</c:v>
                </c:pt>
                <c:pt idx="13">
                  <c:v>2.7453197145632643E-2</c:v>
                </c:pt>
                <c:pt idx="14">
                  <c:v>2.3731417583940505E-2</c:v>
                </c:pt>
                <c:pt idx="15">
                  <c:v>2.0247330588196045E-2</c:v>
                </c:pt>
                <c:pt idx="16">
                  <c:v>1.5883971813479492E-2</c:v>
                </c:pt>
                <c:pt idx="17">
                  <c:v>8.1483623871834894E-3</c:v>
                </c:pt>
                <c:pt idx="18" formatCode="###0.0%">
                  <c:v>3.9615217371363554E-3</c:v>
                </c:pt>
                <c:pt idx="19">
                  <c:v>0.16865965587371456</c:v>
                </c:pt>
                <c:pt idx="20">
                  <c:v>4.7182226986399539E-2</c:v>
                </c:pt>
              </c:numCache>
            </c:numRef>
          </c:val>
          <c:extLst>
            <c:ext xmlns:c16="http://schemas.microsoft.com/office/drawing/2014/chart" uri="{C3380CC4-5D6E-409C-BE32-E72D297353CC}">
              <c16:uniqueId val="{00000009-088A-4B7B-B297-C82808BC1BF4}"/>
            </c:ext>
          </c:extLst>
        </c:ser>
        <c:dLbls>
          <c:dLblPos val="outEnd"/>
          <c:showLegendKey val="0"/>
          <c:showVal val="1"/>
          <c:showCatName val="0"/>
          <c:showSerName val="0"/>
          <c:showPercent val="0"/>
          <c:showBubbleSize val="0"/>
        </c:dLbls>
        <c:gapWidth val="80"/>
        <c:axId val="803134432"/>
        <c:axId val="803126592"/>
      </c:barChart>
      <c:catAx>
        <c:axId val="803134432"/>
        <c:scaling>
          <c:orientation val="maxMin"/>
        </c:scaling>
        <c:delete val="1"/>
        <c:axPos val="l"/>
        <c:numFmt formatCode="0.00%" sourceLinked="0"/>
        <c:majorTickMark val="none"/>
        <c:minorTickMark val="none"/>
        <c:tickLblPos val="nextTo"/>
        <c:crossAx val="803126592"/>
        <c:crosses val="autoZero"/>
        <c:auto val="1"/>
        <c:lblAlgn val="ctr"/>
        <c:lblOffset val="100"/>
        <c:noMultiLvlLbl val="0"/>
      </c:catAx>
      <c:valAx>
        <c:axId val="803126592"/>
        <c:scaling>
          <c:orientation val="minMax"/>
        </c:scaling>
        <c:delete val="1"/>
        <c:axPos val="b"/>
        <c:numFmt formatCode="####%" sourceLinked="0"/>
        <c:majorTickMark val="out"/>
        <c:minorTickMark val="none"/>
        <c:tickLblPos val="nextTo"/>
        <c:crossAx val="803134432"/>
        <c:crosses val="max"/>
        <c:crossBetween val="between"/>
      </c:valAx>
    </c:plotArea>
    <c:plotVisOnly val="1"/>
    <c:dispBlanksAs val="gap"/>
    <c:showDLblsOverMax val="0"/>
  </c:chart>
  <c:txPr>
    <a:bodyPr/>
    <a:lstStyle/>
    <a:p>
      <a:pPr>
        <a:defRPr sz="1800"/>
      </a:pPr>
      <a:endParaRPr lang="pl-PL"/>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22497245246553657"/>
          <c:w val="0.8751471544286894"/>
          <c:h val="0.4003656057934003"/>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AE62-4A15-A32D-C07D8D6B37AE}"/>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AE62-4A15-A32D-C07D8D6B37AE}"/>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AE62-4A15-A32D-C07D8D6B37AE}"/>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AE62-4A15-A32D-C07D8D6B37AE}"/>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AE62-4A15-A32D-C07D8D6B37AE}"/>
              </c:ext>
            </c:extLst>
          </c:dPt>
          <c:dPt>
            <c:idx val="5"/>
            <c:invertIfNegative val="0"/>
            <c:bubble3D val="0"/>
            <c:spPr>
              <a:solidFill>
                <a:srgbClr val="A0CC1E"/>
              </a:solidFill>
              <a:ln w="3175">
                <a:noFill/>
              </a:ln>
              <a:effectLst/>
            </c:spPr>
            <c:extLst>
              <c:ext xmlns:c16="http://schemas.microsoft.com/office/drawing/2014/chart" uri="{C3380CC4-5D6E-409C-BE32-E72D297353CC}">
                <c16:uniqueId val="{0000000B-AE62-4A15-A32D-C07D8D6B37AE}"/>
              </c:ext>
            </c:extLst>
          </c:dPt>
          <c:dPt>
            <c:idx val="6"/>
            <c:invertIfNegative val="0"/>
            <c:bubble3D val="0"/>
            <c:spPr>
              <a:solidFill>
                <a:srgbClr val="A0CC1E"/>
              </a:solidFill>
              <a:ln w="3175">
                <a:noFill/>
              </a:ln>
              <a:effectLst/>
            </c:spPr>
            <c:extLst>
              <c:ext xmlns:c16="http://schemas.microsoft.com/office/drawing/2014/chart" uri="{C3380CC4-5D6E-409C-BE32-E72D297353CC}">
                <c16:uniqueId val="{0000000D-AE62-4A15-A32D-C07D8D6B37AE}"/>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AE62-4A15-A32D-C07D8D6B37AE}"/>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AE62-4A15-A32D-C07D8D6B37AE}"/>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AE62-4A15-A32D-C07D8D6B37AE}"/>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AE62-4A15-A32D-C07D8D6B37AE}"/>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AE62-4A15-A32D-C07D8D6B37AE}"/>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AE62-4A15-A32D-C07D8D6B37AE}"/>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AE62-4A15-A32D-C07D8D6B37AE}"/>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AE62-4A15-A32D-C07D8D6B37AE}"/>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AE62-4A15-A32D-C07D8D6B37AE}"/>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AE62-4A15-A32D-C07D8D6B37AE}"/>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Wieś</c:v>
                </c:pt>
                <c:pt idx="3">
                  <c:v>Miasto do 20 tys.</c:v>
                </c:pt>
                <c:pt idx="4">
                  <c:v>Miasto 20-100 tys.</c:v>
                </c:pt>
                <c:pt idx="5">
                  <c:v>Miasto 100-500 tys.</c:v>
                </c:pt>
                <c:pt idx="6">
                  <c:v>Miasto powyżej 500 tys.</c:v>
                </c:pt>
              </c:strCache>
            </c:strRef>
          </c:cat>
          <c:val>
            <c:numRef>
              <c:f>Arkusz1!$B$4:$B$10</c:f>
              <c:numCache>
                <c:formatCode>General</c:formatCode>
                <c:ptCount val="7"/>
                <c:pt idx="0" formatCode="0">
                  <c:v>13.487453780191256</c:v>
                </c:pt>
                <c:pt idx="2" formatCode="0">
                  <c:v>17.047731501628213</c:v>
                </c:pt>
                <c:pt idx="3" formatCode="0">
                  <c:v>16.507737788951843</c:v>
                </c:pt>
                <c:pt idx="4" formatCode="0">
                  <c:v>9.2830055604913433</c:v>
                </c:pt>
                <c:pt idx="5" formatCode="0">
                  <c:v>7.5168270008880311</c:v>
                </c:pt>
                <c:pt idx="6" formatCode="0">
                  <c:v>12.620206212063989</c:v>
                </c:pt>
              </c:numCache>
            </c:numRef>
          </c:val>
          <c:extLst>
            <c:ext xmlns:c16="http://schemas.microsoft.com/office/drawing/2014/chart" uri="{C3380CC4-5D6E-409C-BE32-E72D297353CC}">
              <c16:uniqueId val="{00000020-AE62-4A15-A32D-C07D8D6B37AE}"/>
            </c:ext>
          </c:extLst>
        </c:ser>
        <c:dLbls>
          <c:showLegendKey val="0"/>
          <c:showVal val="1"/>
          <c:showCatName val="0"/>
          <c:showSerName val="0"/>
          <c:showPercent val="0"/>
          <c:showBubbleSize val="0"/>
        </c:dLbls>
        <c:gapWidth val="26"/>
        <c:overlap val="-10"/>
        <c:axId val="803144232"/>
        <c:axId val="803148152"/>
      </c:barChart>
      <c:catAx>
        <c:axId val="8031442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48152"/>
        <c:crosses val="autoZero"/>
        <c:auto val="1"/>
        <c:lblAlgn val="ctr"/>
        <c:lblOffset val="100"/>
        <c:noMultiLvlLbl val="0"/>
      </c:catAx>
      <c:valAx>
        <c:axId val="803148152"/>
        <c:scaling>
          <c:orientation val="minMax"/>
          <c:min val="0"/>
        </c:scaling>
        <c:delete val="1"/>
        <c:axPos val="l"/>
        <c:numFmt formatCode="0" sourceLinked="1"/>
        <c:majorTickMark val="out"/>
        <c:minorTickMark val="none"/>
        <c:tickLblPos val="nextTo"/>
        <c:crossAx val="80314423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32643659917113493"/>
          <c:w val="0.8751471544286894"/>
          <c:h val="0.29890114923672723"/>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C754-47FC-ABF0-E6EB07A5C7C4}"/>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C754-47FC-ABF0-E6EB07A5C7C4}"/>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C754-47FC-ABF0-E6EB07A5C7C4}"/>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C754-47FC-ABF0-E6EB07A5C7C4}"/>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C754-47FC-ABF0-E6EB07A5C7C4}"/>
              </c:ext>
            </c:extLst>
          </c:dPt>
          <c:dPt>
            <c:idx val="5"/>
            <c:invertIfNegative val="0"/>
            <c:bubble3D val="0"/>
            <c:spPr>
              <a:solidFill>
                <a:srgbClr val="A0CC1E"/>
              </a:solidFill>
              <a:ln w="3175">
                <a:noFill/>
              </a:ln>
              <a:effectLst/>
            </c:spPr>
            <c:extLst>
              <c:ext xmlns:c16="http://schemas.microsoft.com/office/drawing/2014/chart" uri="{C3380CC4-5D6E-409C-BE32-E72D297353CC}">
                <c16:uniqueId val="{0000000B-C754-47FC-ABF0-E6EB07A5C7C4}"/>
              </c:ext>
            </c:extLst>
          </c:dPt>
          <c:dPt>
            <c:idx val="6"/>
            <c:invertIfNegative val="0"/>
            <c:bubble3D val="0"/>
            <c:spPr>
              <a:solidFill>
                <a:srgbClr val="A0CC1E"/>
              </a:solidFill>
              <a:ln w="3175">
                <a:noFill/>
              </a:ln>
              <a:effectLst/>
            </c:spPr>
            <c:extLst>
              <c:ext xmlns:c16="http://schemas.microsoft.com/office/drawing/2014/chart" uri="{C3380CC4-5D6E-409C-BE32-E72D297353CC}">
                <c16:uniqueId val="{0000000D-C754-47FC-ABF0-E6EB07A5C7C4}"/>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C754-47FC-ABF0-E6EB07A5C7C4}"/>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C754-47FC-ABF0-E6EB07A5C7C4}"/>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C754-47FC-ABF0-E6EB07A5C7C4}"/>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C754-47FC-ABF0-E6EB07A5C7C4}"/>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C754-47FC-ABF0-E6EB07A5C7C4}"/>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C754-47FC-ABF0-E6EB07A5C7C4}"/>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C754-47FC-ABF0-E6EB07A5C7C4}"/>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C754-47FC-ABF0-E6EB07A5C7C4}"/>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C754-47FC-ABF0-E6EB07A5C7C4}"/>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C754-47FC-ABF0-E6EB07A5C7C4}"/>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Wieś</c:v>
                </c:pt>
                <c:pt idx="3">
                  <c:v>Miasto do 20 tys.</c:v>
                </c:pt>
                <c:pt idx="4">
                  <c:v>Miasto 20-100 tys.</c:v>
                </c:pt>
                <c:pt idx="5">
                  <c:v>Miasto 100-500 tys.</c:v>
                </c:pt>
                <c:pt idx="6">
                  <c:v>Miasto powyżej 500 tys.</c:v>
                </c:pt>
              </c:strCache>
            </c:strRef>
          </c:cat>
          <c:val>
            <c:numRef>
              <c:f>Arkusz1!$B$4:$B$10</c:f>
              <c:numCache>
                <c:formatCode>General</c:formatCode>
                <c:ptCount val="7"/>
                <c:pt idx="0" formatCode="###0.0">
                  <c:v>10.963943074169009</c:v>
                </c:pt>
                <c:pt idx="2" formatCode="###0.0">
                  <c:v>7.7500690094139015</c:v>
                </c:pt>
                <c:pt idx="3" formatCode="###0.0">
                  <c:v>13.687319973877306</c:v>
                </c:pt>
                <c:pt idx="4" formatCode="###0.0">
                  <c:v>12.391402642196351</c:v>
                </c:pt>
                <c:pt idx="5" formatCode="###0.0">
                  <c:v>8.9054091485576006</c:v>
                </c:pt>
                <c:pt idx="6" formatCode="###0.0">
                  <c:v>17.909103499946255</c:v>
                </c:pt>
              </c:numCache>
            </c:numRef>
          </c:val>
          <c:extLst>
            <c:ext xmlns:c16="http://schemas.microsoft.com/office/drawing/2014/chart" uri="{C3380CC4-5D6E-409C-BE32-E72D297353CC}">
              <c16:uniqueId val="{00000020-C754-47FC-ABF0-E6EB07A5C7C4}"/>
            </c:ext>
          </c:extLst>
        </c:ser>
        <c:dLbls>
          <c:showLegendKey val="0"/>
          <c:showVal val="1"/>
          <c:showCatName val="0"/>
          <c:showSerName val="0"/>
          <c:showPercent val="0"/>
          <c:showBubbleSize val="0"/>
        </c:dLbls>
        <c:gapWidth val="26"/>
        <c:overlap val="-10"/>
        <c:axId val="803128160"/>
        <c:axId val="803128552"/>
      </c:barChart>
      <c:catAx>
        <c:axId val="803128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8552"/>
        <c:crosses val="autoZero"/>
        <c:auto val="1"/>
        <c:lblAlgn val="ctr"/>
        <c:lblOffset val="100"/>
        <c:noMultiLvlLbl val="0"/>
      </c:catAx>
      <c:valAx>
        <c:axId val="803128552"/>
        <c:scaling>
          <c:orientation val="minMax"/>
          <c:min val="0"/>
        </c:scaling>
        <c:delete val="1"/>
        <c:axPos val="l"/>
        <c:numFmt formatCode="###0.0" sourceLinked="1"/>
        <c:majorTickMark val="out"/>
        <c:minorTickMark val="none"/>
        <c:tickLblPos val="nextTo"/>
        <c:crossAx val="80312816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22497245246553657"/>
          <c:w val="0.8751471544286894"/>
          <c:h val="0.4003656057934003"/>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E32E-4F6A-887D-000158382E46}"/>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E32E-4F6A-887D-000158382E46}"/>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E32E-4F6A-887D-000158382E46}"/>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E32E-4F6A-887D-000158382E46}"/>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E32E-4F6A-887D-000158382E46}"/>
              </c:ext>
            </c:extLst>
          </c:dPt>
          <c:dPt>
            <c:idx val="5"/>
            <c:invertIfNegative val="0"/>
            <c:bubble3D val="0"/>
            <c:spPr>
              <a:solidFill>
                <a:srgbClr val="A0CC1E"/>
              </a:solidFill>
              <a:ln w="3175">
                <a:noFill/>
              </a:ln>
              <a:effectLst/>
            </c:spPr>
            <c:extLst>
              <c:ext xmlns:c16="http://schemas.microsoft.com/office/drawing/2014/chart" uri="{C3380CC4-5D6E-409C-BE32-E72D297353CC}">
                <c16:uniqueId val="{0000000B-E32E-4F6A-887D-000158382E46}"/>
              </c:ext>
            </c:extLst>
          </c:dPt>
          <c:dPt>
            <c:idx val="6"/>
            <c:invertIfNegative val="0"/>
            <c:bubble3D val="0"/>
            <c:spPr>
              <a:solidFill>
                <a:srgbClr val="A0CC1E"/>
              </a:solidFill>
              <a:ln w="3175">
                <a:noFill/>
              </a:ln>
              <a:effectLst/>
            </c:spPr>
            <c:extLst>
              <c:ext xmlns:c16="http://schemas.microsoft.com/office/drawing/2014/chart" uri="{C3380CC4-5D6E-409C-BE32-E72D297353CC}">
                <c16:uniqueId val="{0000000D-E32E-4F6A-887D-000158382E46}"/>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E32E-4F6A-887D-000158382E46}"/>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E32E-4F6A-887D-000158382E46}"/>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E32E-4F6A-887D-000158382E46}"/>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E32E-4F6A-887D-000158382E46}"/>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E32E-4F6A-887D-000158382E46}"/>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E32E-4F6A-887D-000158382E46}"/>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E32E-4F6A-887D-000158382E46}"/>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E32E-4F6A-887D-000158382E46}"/>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E32E-4F6A-887D-000158382E46}"/>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E32E-4F6A-887D-000158382E46}"/>
                </c:ext>
              </c:extLst>
            </c:dLbl>
            <c:dLbl>
              <c:idx val="1"/>
              <c:delete val="1"/>
              <c:extLst>
                <c:ext xmlns:c15="http://schemas.microsoft.com/office/drawing/2012/chart" uri="{CE6537A1-D6FC-4f65-9D91-7224C49458BB}"/>
                <c:ext xmlns:c16="http://schemas.microsoft.com/office/drawing/2014/chart" uri="{C3380CC4-5D6E-409C-BE32-E72D297353CC}">
                  <c16:uniqueId val="{00000003-E32E-4F6A-887D-000158382E46}"/>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Wieś</c:v>
                </c:pt>
                <c:pt idx="3">
                  <c:v>Miasto do 20 tys.</c:v>
                </c:pt>
                <c:pt idx="4">
                  <c:v>Miasto 20-100 tys.</c:v>
                </c:pt>
                <c:pt idx="5">
                  <c:v>Miasto 100-500 tys.</c:v>
                </c:pt>
                <c:pt idx="6">
                  <c:v>Miasto powyżej 500 tys.</c:v>
                </c:pt>
              </c:strCache>
            </c:strRef>
          </c:cat>
          <c:val>
            <c:numRef>
              <c:f>Arkusz1!$B$4:$B$10</c:f>
              <c:numCache>
                <c:formatCode>0</c:formatCode>
                <c:ptCount val="7"/>
                <c:pt idx="0" formatCode="###0.0">
                  <c:v>4.8648513728010432</c:v>
                </c:pt>
                <c:pt idx="1">
                  <c:v>0</c:v>
                </c:pt>
                <c:pt idx="2" formatCode="###0.0">
                  <c:v>3.3020343487283186</c:v>
                </c:pt>
                <c:pt idx="3" formatCode="###0.0">
                  <c:v>2.6407073855494962</c:v>
                </c:pt>
                <c:pt idx="4" formatCode="###0.0">
                  <c:v>3.6841684010030864</c:v>
                </c:pt>
                <c:pt idx="5" formatCode="###0.0">
                  <c:v>11.29794215326538</c:v>
                </c:pt>
                <c:pt idx="6" formatCode="###0.0">
                  <c:v>6.2965726835943991</c:v>
                </c:pt>
              </c:numCache>
            </c:numRef>
          </c:val>
          <c:extLst>
            <c:ext xmlns:c16="http://schemas.microsoft.com/office/drawing/2014/chart" uri="{C3380CC4-5D6E-409C-BE32-E72D297353CC}">
              <c16:uniqueId val="{00000020-E32E-4F6A-887D-000158382E46}"/>
            </c:ext>
          </c:extLst>
        </c:ser>
        <c:dLbls>
          <c:showLegendKey val="0"/>
          <c:showVal val="1"/>
          <c:showCatName val="0"/>
          <c:showSerName val="0"/>
          <c:showPercent val="0"/>
          <c:showBubbleSize val="0"/>
        </c:dLbls>
        <c:gapWidth val="26"/>
        <c:overlap val="-10"/>
        <c:axId val="803146192"/>
        <c:axId val="803146584"/>
      </c:barChart>
      <c:catAx>
        <c:axId val="80314619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46584"/>
        <c:crosses val="autoZero"/>
        <c:auto val="1"/>
        <c:lblAlgn val="ctr"/>
        <c:lblOffset val="100"/>
        <c:noMultiLvlLbl val="0"/>
      </c:catAx>
      <c:valAx>
        <c:axId val="803146584"/>
        <c:scaling>
          <c:orientation val="minMax"/>
          <c:min val="0"/>
        </c:scaling>
        <c:delete val="1"/>
        <c:axPos val="l"/>
        <c:numFmt formatCode="###0.0" sourceLinked="1"/>
        <c:majorTickMark val="out"/>
        <c:minorTickMark val="none"/>
        <c:tickLblPos val="nextTo"/>
        <c:crossAx val="80314619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22497245246553657"/>
          <c:w val="0.8751471544286894"/>
          <c:h val="0.27184399312492574"/>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42BF-469B-9531-6D7C64756569}"/>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42BF-469B-9531-6D7C64756569}"/>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42BF-469B-9531-6D7C64756569}"/>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42BF-469B-9531-6D7C64756569}"/>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42BF-469B-9531-6D7C64756569}"/>
              </c:ext>
            </c:extLst>
          </c:dPt>
          <c:dPt>
            <c:idx val="5"/>
            <c:invertIfNegative val="0"/>
            <c:bubble3D val="0"/>
            <c:spPr>
              <a:solidFill>
                <a:srgbClr val="A0CC1E"/>
              </a:solidFill>
              <a:ln w="3175">
                <a:noFill/>
              </a:ln>
              <a:effectLst/>
            </c:spPr>
            <c:extLst>
              <c:ext xmlns:c16="http://schemas.microsoft.com/office/drawing/2014/chart" uri="{C3380CC4-5D6E-409C-BE32-E72D297353CC}">
                <c16:uniqueId val="{0000000B-42BF-469B-9531-6D7C64756569}"/>
              </c:ext>
            </c:extLst>
          </c:dPt>
          <c:dPt>
            <c:idx val="6"/>
            <c:invertIfNegative val="0"/>
            <c:bubble3D val="0"/>
            <c:spPr>
              <a:solidFill>
                <a:srgbClr val="A0CC1E"/>
              </a:solidFill>
              <a:ln w="3175">
                <a:noFill/>
              </a:ln>
              <a:effectLst/>
            </c:spPr>
            <c:extLst>
              <c:ext xmlns:c16="http://schemas.microsoft.com/office/drawing/2014/chart" uri="{C3380CC4-5D6E-409C-BE32-E72D297353CC}">
                <c16:uniqueId val="{0000000D-42BF-469B-9531-6D7C64756569}"/>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42BF-469B-9531-6D7C64756569}"/>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42BF-469B-9531-6D7C64756569}"/>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42BF-469B-9531-6D7C64756569}"/>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42BF-469B-9531-6D7C64756569}"/>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42BF-469B-9531-6D7C64756569}"/>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42BF-469B-9531-6D7C64756569}"/>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42BF-469B-9531-6D7C64756569}"/>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42BF-469B-9531-6D7C64756569}"/>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42BF-469B-9531-6D7C64756569}"/>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42BF-469B-9531-6D7C64756569}"/>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Wieś</c:v>
                </c:pt>
                <c:pt idx="3">
                  <c:v>Miasto do 20 tys.</c:v>
                </c:pt>
                <c:pt idx="4">
                  <c:v>Miasto 20-100 tys.</c:v>
                </c:pt>
                <c:pt idx="5">
                  <c:v>Miasto 100-500 tys.</c:v>
                </c:pt>
                <c:pt idx="6">
                  <c:v>Miasto powyżej 500 tys.</c:v>
                </c:pt>
              </c:strCache>
            </c:strRef>
          </c:cat>
          <c:val>
            <c:numRef>
              <c:f>Arkusz1!$B$4:$B$10</c:f>
              <c:numCache>
                <c:formatCode>General</c:formatCode>
                <c:ptCount val="7"/>
                <c:pt idx="0" formatCode="###0.0">
                  <c:v>2.7453197145632644</c:v>
                </c:pt>
                <c:pt idx="2" formatCode="###0.0">
                  <c:v>1.5106799152128834</c:v>
                </c:pt>
                <c:pt idx="3" formatCode="###0.0">
                  <c:v>7.7149648289858224</c:v>
                </c:pt>
                <c:pt idx="4" formatCode="###0.0">
                  <c:v>2.4177087078996946</c:v>
                </c:pt>
                <c:pt idx="5" formatCode="###0.0">
                  <c:v>2.7792700212370578</c:v>
                </c:pt>
                <c:pt idx="6" formatCode="###0.0">
                  <c:v>1.957549104636052</c:v>
                </c:pt>
              </c:numCache>
            </c:numRef>
          </c:val>
          <c:extLst>
            <c:ext xmlns:c16="http://schemas.microsoft.com/office/drawing/2014/chart" uri="{C3380CC4-5D6E-409C-BE32-E72D297353CC}">
              <c16:uniqueId val="{00000020-42BF-469B-9531-6D7C64756569}"/>
            </c:ext>
          </c:extLst>
        </c:ser>
        <c:dLbls>
          <c:showLegendKey val="0"/>
          <c:showVal val="1"/>
          <c:showCatName val="0"/>
          <c:showSerName val="0"/>
          <c:showPercent val="0"/>
          <c:showBubbleSize val="0"/>
        </c:dLbls>
        <c:gapWidth val="26"/>
        <c:overlap val="-10"/>
        <c:axId val="803124240"/>
        <c:axId val="803125024"/>
      </c:barChart>
      <c:catAx>
        <c:axId val="8031242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5024"/>
        <c:crosses val="autoZero"/>
        <c:auto val="1"/>
        <c:lblAlgn val="ctr"/>
        <c:lblOffset val="100"/>
        <c:noMultiLvlLbl val="0"/>
      </c:catAx>
      <c:valAx>
        <c:axId val="803125024"/>
        <c:scaling>
          <c:orientation val="minMax"/>
          <c:min val="0"/>
        </c:scaling>
        <c:delete val="1"/>
        <c:axPos val="l"/>
        <c:numFmt formatCode="###0.0" sourceLinked="1"/>
        <c:majorTickMark val="out"/>
        <c:minorTickMark val="none"/>
        <c:tickLblPos val="nextTo"/>
        <c:crossAx val="80312424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ymbol zastępczy nagłówka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l-PL"/>
          </a:p>
        </p:txBody>
      </p:sp>
      <p:sp>
        <p:nvSpPr>
          <p:cNvPr id="3" name="Symbol zastępczy daty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37294F2-C501-4609-BDE1-B4CC50C56E4C}" type="datetimeFigureOut">
              <a:rPr lang="pl-PL" smtClean="0"/>
              <a:t>07.12.2020</a:t>
            </a:fld>
            <a:endParaRPr lang="pl-PL"/>
          </a:p>
        </p:txBody>
      </p:sp>
      <p:sp>
        <p:nvSpPr>
          <p:cNvPr id="4" name="Symbol zastępczy stopki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pl-PL"/>
          </a:p>
        </p:txBody>
      </p:sp>
      <p:sp>
        <p:nvSpPr>
          <p:cNvPr id="5" name="Symbol zastępczy numeru slajdu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AF6CDF0-F4B7-4AC7-8A8D-7136BD94635E}" type="slidenum">
              <a:rPr lang="pl-PL" smtClean="0"/>
              <a:t>‹#›</a:t>
            </a:fld>
            <a:endParaRPr lang="pl-PL"/>
          </a:p>
        </p:txBody>
      </p:sp>
    </p:spTree>
    <p:extLst>
      <p:ext uri="{BB962C8B-B14F-4D97-AF65-F5344CB8AC3E}">
        <p14:creationId xmlns:p14="http://schemas.microsoft.com/office/powerpoint/2010/main" val="395462465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ymbol zastępczy nagłówka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l-PL"/>
          </a:p>
        </p:txBody>
      </p:sp>
      <p:sp>
        <p:nvSpPr>
          <p:cNvPr id="3" name="Symbol zastępczy daty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E7995F6-1FBB-483D-A095-5E29A4CFAF2C}" type="datetimeFigureOut">
              <a:rPr lang="pl-PL" smtClean="0"/>
              <a:t>07.12.2020</a:t>
            </a:fld>
            <a:endParaRPr lang="pl-PL"/>
          </a:p>
        </p:txBody>
      </p:sp>
      <p:sp>
        <p:nvSpPr>
          <p:cNvPr id="4" name="Symbol zastępczy obrazu slajdu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pl-PL"/>
          </a:p>
        </p:txBody>
      </p:sp>
      <p:sp>
        <p:nvSpPr>
          <p:cNvPr id="5" name="Symbol zastępczy notatek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6" name="Symbol zastępczy stopki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l-PL"/>
          </a:p>
        </p:txBody>
      </p:sp>
      <p:sp>
        <p:nvSpPr>
          <p:cNvPr id="7" name="Symbol zastępczy numeru slajd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DC8581A-8A97-4CAC-8E62-ACEA7CCA5A39}" type="slidenum">
              <a:rPr lang="pl-PL" smtClean="0"/>
              <a:t>‹#›</a:t>
            </a:fld>
            <a:endParaRPr lang="pl-PL"/>
          </a:p>
        </p:txBody>
      </p:sp>
    </p:spTree>
    <p:extLst>
      <p:ext uri="{BB962C8B-B14F-4D97-AF65-F5344CB8AC3E}">
        <p14:creationId xmlns:p14="http://schemas.microsoft.com/office/powerpoint/2010/main" val="164334690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W badaniu wzięło udział nieznacznie więcej mężczyzn niż kobiet.</a:t>
            </a:r>
          </a:p>
          <a:p>
            <a:pPr marL="171450" indent="-171450">
              <a:buFont typeface="Arial" panose="020B0604020202020204" pitchFamily="34" charset="0"/>
              <a:buChar char="•"/>
            </a:pPr>
            <a:r>
              <a:rPr lang="pl-PL"/>
              <a:t>W badaniu wzięło udział najwięcej respondentów w wieku 35 lat i więcej. Młodsi respondenci stanowili zaledwie 18% badanych.</a:t>
            </a:r>
          </a:p>
          <a:p>
            <a:pPr marL="171450" indent="-171450">
              <a:buFont typeface="Arial" panose="020B0604020202020204" pitchFamily="34" charset="0"/>
              <a:buChar char="•"/>
            </a:pPr>
            <a:r>
              <a:rPr lang="pl-PL"/>
              <a:t>Najliczniejszą grupę tworzyły osoby z wykształceniem wyższym (53%) oraz średnim i pomaturalnym (35%). Respondenci z wykształceniem zasadniczym zawodowym stanowili 10% badanych. Badani z niższym wykształceniem stanowili niecałe 3% wszystkich respondentów.</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9</a:t>
            </a:fld>
            <a:endParaRPr lang="pl-PL"/>
          </a:p>
        </p:txBody>
      </p:sp>
    </p:spTree>
    <p:extLst>
      <p:ext uri="{BB962C8B-B14F-4D97-AF65-F5344CB8AC3E}">
        <p14:creationId xmlns:p14="http://schemas.microsoft.com/office/powerpoint/2010/main" val="41294418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Pod względem statusu zatrudnienia nie widać większych różnic w postrzeganiu problemów środowiska naturalnego w Polsce.</a:t>
            </a:r>
          </a:p>
          <a:p>
            <a:r>
              <a:rPr lang="pl-PL"/>
              <a:t>Jedynie osoby niepracujące rzadziej wskazywały problem niskich zasobów wody oraz częściej od innych wskazywały na wycinkę drzew.</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27</a:t>
            </a:fld>
            <a:endParaRPr lang="pl-PL"/>
          </a:p>
        </p:txBody>
      </p:sp>
    </p:spTree>
    <p:extLst>
      <p:ext uri="{BB962C8B-B14F-4D97-AF65-F5344CB8AC3E}">
        <p14:creationId xmlns:p14="http://schemas.microsoft.com/office/powerpoint/2010/main" val="42155476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a:p>
        </p:txBody>
      </p:sp>
      <p:sp>
        <p:nvSpPr>
          <p:cNvPr id="4" name="Symbol zastępczy numeru slajdu 3"/>
          <p:cNvSpPr>
            <a:spLocks noGrp="1"/>
          </p:cNvSpPr>
          <p:nvPr>
            <p:ph type="sldNum" sz="quarter" idx="10"/>
          </p:nvPr>
        </p:nvSpPr>
        <p:spPr/>
        <p:txBody>
          <a:bodyPr/>
          <a:lstStyle/>
          <a:p>
            <a:fld id="{BDC8581A-8A97-4CAC-8E62-ACEA7CCA5A39}" type="slidenum">
              <a:rPr lang="pl-PL" smtClean="0"/>
              <a:t>29</a:t>
            </a:fld>
            <a:endParaRPr lang="pl-PL"/>
          </a:p>
        </p:txBody>
      </p:sp>
    </p:spTree>
    <p:extLst>
      <p:ext uri="{BB962C8B-B14F-4D97-AF65-F5344CB8AC3E}">
        <p14:creationId xmlns:p14="http://schemas.microsoft.com/office/powerpoint/2010/main" val="20977934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W Polsce 44% badanych ocenia dobrze obecny stan środowiska. Jest to najniższy wynik od 9 lat. W porównaniu z poprzednimi latami obecny stan środowiska jest częściej oceniany jako zdecydowanie zły (11%).</a:t>
            </a:r>
          </a:p>
          <a:p>
            <a:r>
              <a:rPr lang="pl-PL"/>
              <a:t>Badani zdecydowanie lepiej oceniają obecny stan środowiska w okolicy swojego zamieszkania (65%).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32</a:t>
            </a:fld>
            <a:endParaRPr lang="pl-PL"/>
          </a:p>
        </p:txBody>
      </p:sp>
    </p:spTree>
    <p:extLst>
      <p:ext uri="{BB962C8B-B14F-4D97-AF65-F5344CB8AC3E}">
        <p14:creationId xmlns:p14="http://schemas.microsoft.com/office/powerpoint/2010/main" val="15111708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Najlepiej obecny stan środowiska w Polsce oceniają respondenci z przedziału 25-34 lat (55% pozytywnych opinii). Najbardziej krytyczni okazali się respondenci w wieku 60 i więcej lat oceniając dobrze obecny stan środowiska jedynie w 39%.</a:t>
            </a:r>
          </a:p>
          <a:p>
            <a:pPr marL="171450" indent="-171450">
              <a:buFont typeface="Arial" panose="020B0604020202020204" pitchFamily="34" charset="0"/>
              <a:buChar char="•"/>
            </a:pPr>
            <a:r>
              <a:rPr lang="pl-PL"/>
              <a:t>Obecny stan środowiska w kraju jest zdecydowanie lepiej oceniany przez mieszkańców wsi (50%) niż największych miast w Polsce, którzy dobrze oceniają środowisko jedynie w 32% . </a:t>
            </a:r>
          </a:p>
          <a:p>
            <a:pPr marL="171450" indent="-171450">
              <a:buFont typeface="Arial" panose="020B0604020202020204" pitchFamily="34" charset="0"/>
              <a:buChar char="•"/>
            </a:pPr>
            <a:r>
              <a:rPr lang="pl-PL"/>
              <a:t>Mieszkańcy największych miast powyżej 500 tys. mieszkańców najczęściej spośród badanych wskazują stan środowiska w Polsce jako bardzo zły (21%).</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33</a:t>
            </a:fld>
            <a:endParaRPr lang="pl-PL"/>
          </a:p>
        </p:txBody>
      </p:sp>
    </p:spTree>
    <p:extLst>
      <p:ext uri="{BB962C8B-B14F-4D97-AF65-F5344CB8AC3E}">
        <p14:creationId xmlns:p14="http://schemas.microsoft.com/office/powerpoint/2010/main" val="7007476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Pod względem wieku najlepiej oceniają stan środowiska w okolicy zamieszkania respondenci w wieku 15-24 lat (70%). Na zły stan środowiska w okolicy zamieszkania najczęściej wskazywali badani w wieku 35-44 lat (40%).</a:t>
            </a:r>
          </a:p>
          <a:p>
            <a:pPr marL="171450" indent="-171450">
              <a:buFont typeface="Arial" panose="020B0604020202020204" pitchFamily="34" charset="0"/>
              <a:buChar char="•"/>
            </a:pPr>
            <a:r>
              <a:rPr lang="pl-PL"/>
              <a:t>Najczystszą okolicę deklarują osoby mieszkające na wsi - aż 77% badanych wskazuje na dobry stan środowiska w okolicy zamieszkania. W miastach do 500 tys. mieszkańców opinia jest na podobnym poziomie – ok 64% badanych ocenia dobrze stan środowiska w okolicy zamieszkania.</a:t>
            </a:r>
          </a:p>
          <a:p>
            <a:pPr marL="171450" indent="-171450">
              <a:buFont typeface="Arial" panose="020B0604020202020204" pitchFamily="34" charset="0"/>
              <a:buChar char="•"/>
            </a:pPr>
            <a:r>
              <a:rPr lang="pl-PL"/>
              <a:t>Aż 63% badanych mieszkających w największych miastach źle ocenia stan środowiska w okolicy zamieszkania.</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34</a:t>
            </a:fld>
            <a:endParaRPr lang="pl-PL"/>
          </a:p>
        </p:txBody>
      </p:sp>
    </p:spTree>
    <p:extLst>
      <p:ext uri="{BB962C8B-B14F-4D97-AF65-F5344CB8AC3E}">
        <p14:creationId xmlns:p14="http://schemas.microsoft.com/office/powerpoint/2010/main" val="16029804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Dwoma głównymi powodami w 2020 roku, dla których warto chronić środowisko jest troska o przyszłe pokolenia (73%) oraz dbałość o zdrowie człowieka (61%).</a:t>
            </a:r>
          </a:p>
          <a:p>
            <a:pPr marL="171450" indent="-171450">
              <a:buFont typeface="Arial" panose="020B0604020202020204" pitchFamily="34" charset="0"/>
              <a:buChar char="•"/>
            </a:pPr>
            <a:r>
              <a:rPr lang="pl-PL"/>
              <a:t>Na przestrzeni lat obserwowano sukcesywny spadek wskazań na troskę o przyszłe pokolenia z 67% w 2011 roku do 51% w 2018 roku. W 2020 roku ważność tego powodu wzrosła aż do 73% </a:t>
            </a:r>
          </a:p>
          <a:p>
            <a:pPr marL="171450" indent="-171450">
              <a:buFont typeface="Arial" panose="020B0604020202020204" pitchFamily="34" charset="0"/>
              <a:buChar char="•"/>
            </a:pPr>
            <a:r>
              <a:rPr lang="pl-PL"/>
              <a:t>W porównaniu z poprzednimi latami wzrosła również ważność przyrody jako wartości samej w sobie, na którą w 2011 roku wskazało 30% badanych, zaś w 2020 roku odsetek ten wzrósł do poziomu 49%.</a:t>
            </a:r>
          </a:p>
          <a:p>
            <a:pPr marL="171450" indent="-171450">
              <a:buFont typeface="Arial" panose="020B0604020202020204" pitchFamily="34" charset="0"/>
              <a:buChar char="•"/>
            </a:pPr>
            <a:r>
              <a:rPr lang="pl-PL"/>
              <a:t>Co raz mniej ważnym powodem staje się kwestia oszczędności i względów ekonomicznych, które w tym roku uzyskały jedynie 10% wskazań.</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35</a:t>
            </a:fld>
            <a:endParaRPr lang="pl-PL"/>
          </a:p>
        </p:txBody>
      </p:sp>
    </p:spTree>
    <p:extLst>
      <p:ext uri="{BB962C8B-B14F-4D97-AF65-F5344CB8AC3E}">
        <p14:creationId xmlns:p14="http://schemas.microsoft.com/office/powerpoint/2010/main" val="17279799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Troska o przyszłe pokolenia jest najrzadziej wskazywana przez mieszkańców małych miast liczących do 20 tys. mieszkańców (68% wskazań). </a:t>
            </a:r>
          </a:p>
          <a:p>
            <a:pPr marL="0" marR="0" lvl="0" indent="0" algn="l" defTabSz="914400" rtl="0" eaLnBrk="1" fontAlgn="auto" latinLnBrk="0" hangingPunct="1">
              <a:lnSpc>
                <a:spcPct val="100000"/>
              </a:lnSpc>
              <a:spcBef>
                <a:spcPts val="0"/>
              </a:spcBef>
              <a:spcAft>
                <a:spcPts val="0"/>
              </a:spcAft>
              <a:buClrTx/>
              <a:buSzTx/>
              <a:buFontTx/>
              <a:buNone/>
              <a:tabLst/>
              <a:defRPr/>
            </a:pPr>
            <a:r>
              <a:rPr lang="pl-PL"/>
              <a:t>W przypadku pozostałych powodów nie obserwuje się większych różnic pod kątem ochrony środowiska.</a:t>
            </a:r>
          </a:p>
          <a:p>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36</a:t>
            </a:fld>
            <a:endParaRPr lang="pl-PL"/>
          </a:p>
        </p:txBody>
      </p:sp>
    </p:spTree>
    <p:extLst>
      <p:ext uri="{BB962C8B-B14F-4D97-AF65-F5344CB8AC3E}">
        <p14:creationId xmlns:p14="http://schemas.microsoft.com/office/powerpoint/2010/main" val="39644036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Według 69% badanych stan środowiska zależy w największym stopniu od każdego z nas. Kolejnym najczęstszym wskazaniem są naciski rządu na sprawy ochrony środowiska (21% wskazań). W Top3 znalazła się również sprawa uznania przez społeczeństwo kwestii środowiska za ważny problem z 13% wskazań.</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37</a:t>
            </a:fld>
            <a:endParaRPr lang="pl-PL"/>
          </a:p>
        </p:txBody>
      </p:sp>
    </p:spTree>
    <p:extLst>
      <p:ext uri="{BB962C8B-B14F-4D97-AF65-F5344CB8AC3E}">
        <p14:creationId xmlns:p14="http://schemas.microsoft.com/office/powerpoint/2010/main" val="5953721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Od aktywności każdego z nas – to najczęściej pojawiający się powód od którego zależy stan środowiska, dodatkowo jest on najczęściej wskazywany wśród osób z wykształceniem zasadniczym zawodowym (72%). Osoby z wykształceniem podstawowym i gimnazjalnym najrzadziej wskazują top3 powody ze wszystkich grup w tym segmencie.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38</a:t>
            </a:fld>
            <a:endParaRPr lang="pl-PL"/>
          </a:p>
        </p:txBody>
      </p:sp>
    </p:spTree>
    <p:extLst>
      <p:ext uri="{BB962C8B-B14F-4D97-AF65-F5344CB8AC3E}">
        <p14:creationId xmlns:p14="http://schemas.microsoft.com/office/powerpoint/2010/main" val="146191282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Niepracujący częściej wskazują na TOP3 czynniki od których zależy stan środowiska niż pozostałe grupy. Natomiast TOP3 były najmniej wskazywane w grupie emerytów i rencistów.</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39</a:t>
            </a:fld>
            <a:endParaRPr lang="pl-PL"/>
          </a:p>
        </p:txBody>
      </p:sp>
    </p:spTree>
    <p:extLst>
      <p:ext uri="{BB962C8B-B14F-4D97-AF65-F5344CB8AC3E}">
        <p14:creationId xmlns:p14="http://schemas.microsoft.com/office/powerpoint/2010/main" val="16021129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Największa grupa badanych posiada średni całkowity dochód na 1 członka rodziny powyżej 2500 zł (41% badanych). Nieco niższy dochód 1501 – 2500 zł miało 29% respondentów. Dochód do 1500 zł zanotowano dla 22% badanych. </a:t>
            </a:r>
          </a:p>
          <a:p>
            <a:pPr marL="171450" indent="-171450">
              <a:buFont typeface="Arial" panose="020B0604020202020204" pitchFamily="34" charset="0"/>
              <a:buChar char="•"/>
            </a:pPr>
            <a:r>
              <a:rPr lang="pl-PL"/>
              <a:t>Najczęstszym typem gospodarstwa domowego są te składające się z 2 osób (30% badanych deklaruje taką wielkość gospodarstwa domowego). Do nieco mniej licznych grup należą gospodarstwa 3 i 4 osobowe, które deklaruje kolejno 23% i 22% badanych. Gospodarstwa składające się z jednej osoby bądź większe, powyżej 4 osób w obu przypadkach deklaruje 12% badanych.</a:t>
            </a:r>
          </a:p>
          <a:p>
            <a:pPr marL="171450" indent="-171450">
              <a:buFont typeface="Arial" panose="020B0604020202020204" pitchFamily="34" charset="0"/>
              <a:buChar char="•"/>
            </a:pPr>
            <a:r>
              <a:rPr lang="pl-PL"/>
              <a:t>Największa część respondentów są to osoby pracujące na etacie (45%). Kolejną liczną grupę tworzyli emeryci i renciści (28% badanych). Własną działalność prowadzi 19% respondentów. Inne sytuacje zawodowe dotyczą 13% badanych (umowa zlecenie/ dzieło, uczniowie, studenci, osoby na urlopie macierzyńskim czy bezrobotni).</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a:t>
            </a:fld>
            <a:endParaRPr lang="pl-PL"/>
          </a:p>
        </p:txBody>
      </p:sp>
    </p:spTree>
    <p:extLst>
      <p:ext uri="{BB962C8B-B14F-4D97-AF65-F5344CB8AC3E}">
        <p14:creationId xmlns:p14="http://schemas.microsoft.com/office/powerpoint/2010/main" val="7869876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W każdym z regionów wskazano inny czynnik jako wpływający w największym stopniu na stan środowiska. </a:t>
            </a:r>
          </a:p>
          <a:p>
            <a:r>
              <a:rPr lang="pl-PL"/>
              <a:t>W regionie północnym najwięcej respondentów wskazało na gospodarowanie ściekami i odpadami jako czynni od którego w największym stopniu zależy stan środowiska.</a:t>
            </a:r>
          </a:p>
          <a:p>
            <a:r>
              <a:rPr lang="pl-PL"/>
              <a:t>W regionie południowo-zachodnim oraz wschodnim najistotniejszym czynnikiem jest emisja gazów zanieczyszczająca powietrze.</a:t>
            </a:r>
          </a:p>
          <a:p>
            <a:r>
              <a:rPr lang="pl-PL"/>
              <a:t>W regionie południowym, ze względu na zakres rozwiniętego w tej okolicy przemysłu, na najważniejszy czynnik zanieczyszczenia środowiska wskazano gospodarkę i przemysł.</a:t>
            </a:r>
          </a:p>
          <a:p>
            <a:r>
              <a:rPr lang="pl-PL"/>
              <a:t>W regionie centralnym dwoma najważniejszymi czynnikami jest gospodarowanie ściekami i odpadami oraz odpowiedzialność biznesu.</a:t>
            </a:r>
          </a:p>
          <a:p>
            <a:r>
              <a:rPr lang="pl-PL"/>
              <a:t>W regionie północno-zachodnim najważniejszym czynnikiem okazała się </a:t>
            </a:r>
            <a:r>
              <a:rPr lang="pl-PL" err="1"/>
              <a:t>odpowiedzialnoość</a:t>
            </a:r>
            <a:r>
              <a:rPr lang="pl-PL"/>
              <a:t> biznesu.</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40</a:t>
            </a:fld>
            <a:endParaRPr lang="pl-PL"/>
          </a:p>
        </p:txBody>
      </p:sp>
    </p:spTree>
    <p:extLst>
      <p:ext uri="{BB962C8B-B14F-4D97-AF65-F5344CB8AC3E}">
        <p14:creationId xmlns:p14="http://schemas.microsoft.com/office/powerpoint/2010/main" val="34266003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Największa część respondentów dowiaduje się o sprawach środowiska naturalnego z Internetu (aż 72% badanych). Telewizja jest drugim źródłem informacji (65% wskazań). Informacje o środowisku czerpie 27% mieszkańców Polski z prasy jak i z radia.</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41</a:t>
            </a:fld>
            <a:endParaRPr lang="pl-PL"/>
          </a:p>
        </p:txBody>
      </p:sp>
    </p:spTree>
    <p:extLst>
      <p:ext uri="{BB962C8B-B14F-4D97-AF65-F5344CB8AC3E}">
        <p14:creationId xmlns:p14="http://schemas.microsoft.com/office/powerpoint/2010/main" val="30572806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Dziewięciu na dziesięciu badanych z grupy 15-24 lata wskazało Internet jako jedno z trzech głównych źródeł informacji. Wraz z wiekiem to źródło jest coraz mniej popularnym sposobem pozyskiwania informacji o sprawach dotyczących środowiska naturalnego. Telewizja jest najczęściej wybierana przez najstarszą grupę badanych (60 i więcej lat). Podobnie jak prasa.  Z radia najczęściej czerpią informacje osoby najmłodsze w wieku 15-24 lat.</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42</a:t>
            </a:fld>
            <a:endParaRPr lang="pl-PL"/>
          </a:p>
        </p:txBody>
      </p:sp>
    </p:spTree>
    <p:extLst>
      <p:ext uri="{BB962C8B-B14F-4D97-AF65-F5344CB8AC3E}">
        <p14:creationId xmlns:p14="http://schemas.microsoft.com/office/powerpoint/2010/main" val="257155913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Najczęściej informacje o środowisku naturalnym pozyskują z internetu osoby mieszkające w miastach od 101 do 500 tys. mieszkańców. Z telewizji mieszkańcy miast od 21 do 100 tys., z prasy mieszkańcy miast do 20 tys., a z radia mieszkańcy miast powyżej 500 tys.</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43</a:t>
            </a:fld>
            <a:endParaRPr lang="pl-PL"/>
          </a:p>
        </p:txBody>
      </p:sp>
    </p:spTree>
    <p:extLst>
      <p:ext uri="{BB962C8B-B14F-4D97-AF65-F5344CB8AC3E}">
        <p14:creationId xmlns:p14="http://schemas.microsoft.com/office/powerpoint/2010/main" val="132079950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a:t>Informacje o środowisku naturalnym z internetu najczęściej pozyskują osoby z wyższym wykształceniem. Osoby z wykształceniem podstawowym najczęściej dowiadują się z telewizji i radia. Z prasy informacje w równym stopniu najczęściej czerpią osoby z wykształceniem zasadniczym zawodowym, średnim i wyższym.</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44</a:t>
            </a:fld>
            <a:endParaRPr lang="pl-PL"/>
          </a:p>
        </p:txBody>
      </p:sp>
    </p:spTree>
    <p:extLst>
      <p:ext uri="{BB962C8B-B14F-4D97-AF65-F5344CB8AC3E}">
        <p14:creationId xmlns:p14="http://schemas.microsoft.com/office/powerpoint/2010/main" val="424862794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Analiza ze względu na region Polski pozwoliła wykazać, że:</a:t>
            </a:r>
          </a:p>
          <a:p>
            <a:pPr marL="171450" indent="-171450">
              <a:buFont typeface="Arial" panose="020B0604020202020204" pitchFamily="34" charset="0"/>
              <a:buChar char="•"/>
            </a:pPr>
            <a:r>
              <a:rPr lang="pl-PL"/>
              <a:t>Źródło internetowe jest najpopularniejsze w regionie centralnym, natomiast najrzadziej sięgają do niego mieszkańcy z północnej części kraju.</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a:t>Trzech na czterech zamieszkujących wschód Polski czerpie wiedzę dotyczącą środowiska naturalnego z telewizji, co jest jednocześnie najczęściej wybieranym źródłem w tym regionie.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a:t>Z prasy najczęściej dowiadują się o sprawach środowiska badani z północy, najrzadziej – ze wschodniej części kraju.</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a:t>Źródło informacji, jakim jest radio, najczęściej wybierają osoby z północno-zachodniej części Polski. Najmniej popularne jest w regionie centralnym.</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45</a:t>
            </a:fld>
            <a:endParaRPr lang="pl-PL"/>
          </a:p>
        </p:txBody>
      </p:sp>
    </p:spTree>
    <p:extLst>
      <p:ext uri="{BB962C8B-B14F-4D97-AF65-F5344CB8AC3E}">
        <p14:creationId xmlns:p14="http://schemas.microsoft.com/office/powerpoint/2010/main" val="237379346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Według przeanalizowanych odpowiedzi respondentów w największym stopniu kształtowanie postaw i zachowań ekologicznych społeczeństwa zależy głównie od władz centralnych (44% wskazań), szkoły (40%) oraz każdego z nas, indywidualnie (33%). Duży odsetek wskazań otrzymała także rodzina (29%), a także władze samorządowe i wojewódzkie (28%).</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46</a:t>
            </a:fld>
            <a:endParaRPr lang="pl-PL"/>
          </a:p>
        </p:txBody>
      </p:sp>
    </p:spTree>
    <p:extLst>
      <p:ext uri="{BB962C8B-B14F-4D97-AF65-F5344CB8AC3E}">
        <p14:creationId xmlns:p14="http://schemas.microsoft.com/office/powerpoint/2010/main" val="424998748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Na przestrzeni wszystkich fal badania odpowiedzi „władze centralne, rząd” oraz „szkoła” zdobyły zdecydowanie więcej wskazań niż w przeszłości. Jest to różnica średnio 15 p.p. na obydwu wskazywanych aspektach w porównaniu do 2018 roku. Rodzina podobnie, jak dwie pierwsze odpowiedzi, uzyskała więcej wskazań w porównaniu do poprzednich fal badania (29 p.p. w 2020 r. w porównaniu do 13 p.p. z 2018).</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47</a:t>
            </a:fld>
            <a:endParaRPr lang="pl-PL"/>
          </a:p>
        </p:txBody>
      </p:sp>
    </p:spTree>
    <p:extLst>
      <p:ext uri="{BB962C8B-B14F-4D97-AF65-F5344CB8AC3E}">
        <p14:creationId xmlns:p14="http://schemas.microsoft.com/office/powerpoint/2010/main" val="204895758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Osoby ze średnim i wyższym wykształceniem zdecydowanie częściej zwracają uwagę na kształtowanie postaw i zachowań ekologicznych społeczeństwa przez władze centralne oraz rząd (po 45% wskazań), podobnie jest w przypadku kształtowania postaw przez szkołę (43% wyższe, 42% średnie vs 29% zasadnicze zawodowe, 31% podstawowe, gimnazjalne).</a:t>
            </a:r>
          </a:p>
          <a:p>
            <a:pPr marL="171450" indent="-171450">
              <a:buFont typeface="Arial" panose="020B0604020202020204" pitchFamily="34" charset="0"/>
              <a:buChar char="•"/>
            </a:pPr>
            <a:r>
              <a:rPr lang="pl-PL"/>
              <a:t>Dodatkowo można zauważyć, że wraz z poziomem wykształcenia wzrasta liczba wskazań szkoły, jako instytucji do kształtowania zachowań ekologicznych. </a:t>
            </a:r>
          </a:p>
          <a:p>
            <a:pPr marL="171450" indent="-171450">
              <a:buFont typeface="Arial" panose="020B0604020202020204" pitchFamily="34" charset="0"/>
              <a:buChar char="•"/>
            </a:pPr>
            <a:r>
              <a:rPr lang="pl-PL"/>
              <a:t>Respondenci z wykształceniem zasadniczym zawodowym zdecydowanie częściej wskazują na rolę nas samych w porównaniu do ogółu mieszkańców Polski (48% vs 32%).</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48</a:t>
            </a:fld>
            <a:endParaRPr lang="pl-PL"/>
          </a:p>
        </p:txBody>
      </p:sp>
    </p:spTree>
    <p:extLst>
      <p:ext uri="{BB962C8B-B14F-4D97-AF65-F5344CB8AC3E}">
        <p14:creationId xmlns:p14="http://schemas.microsoft.com/office/powerpoint/2010/main" val="95297032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52</a:t>
            </a:fld>
            <a:endParaRPr lang="pl-PL"/>
          </a:p>
        </p:txBody>
      </p:sp>
    </p:spTree>
    <p:extLst>
      <p:ext uri="{BB962C8B-B14F-4D97-AF65-F5344CB8AC3E}">
        <p14:creationId xmlns:p14="http://schemas.microsoft.com/office/powerpoint/2010/main" val="14617573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sz="1200"/>
              <a:t>W przypadku podziału na miejsce zamieszkania 25% stanowili mieszkańcy wsi, natomiast 75% miast.</a:t>
            </a:r>
          </a:p>
          <a:p>
            <a:pPr marL="171450" indent="-171450">
              <a:buFont typeface="Arial" panose="020B0604020202020204" pitchFamily="34" charset="0"/>
              <a:buChar char="•"/>
            </a:pPr>
            <a:r>
              <a:rPr lang="pl-PL"/>
              <a:t>Do najliczniejszych regionów należą północny (24%) i centralny (22%). Najmniej licznym regionem okazał się południowo-zachodni, który zamieszkuje 10% badanych.</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sz="1200"/>
              <a:t>Analiza miejsc zamieszkania respondentów wskazała, że najliczniejszą grupę stanowili mieszkańcy województwa mazowieckiego (17%), a następnie pomorskiego (12%).</a:t>
            </a:r>
          </a:p>
          <a:p>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11</a:t>
            </a:fld>
            <a:endParaRPr lang="pl-PL"/>
          </a:p>
        </p:txBody>
      </p:sp>
    </p:spTree>
    <p:extLst>
      <p:ext uri="{BB962C8B-B14F-4D97-AF65-F5344CB8AC3E}">
        <p14:creationId xmlns:p14="http://schemas.microsoft.com/office/powerpoint/2010/main" val="330664518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Najczęściej za najważniejszy powód złej jakości powietrza w Polsce jest uznawana emisja z pieców domowych (37% wskazań). Trzech na czterech respondentów oceniło emisję pochodzącą z państw sąsiadujących z naszym krajem jako najmniej ważny powód złej jakości powietrza.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53</a:t>
            </a:fld>
            <a:endParaRPr lang="pl-PL"/>
          </a:p>
        </p:txBody>
      </p:sp>
    </p:spTree>
    <p:extLst>
      <p:ext uri="{BB962C8B-B14F-4D97-AF65-F5344CB8AC3E}">
        <p14:creationId xmlns:p14="http://schemas.microsoft.com/office/powerpoint/2010/main" val="248750941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Emisja z indywidualnych źródeł ciepła jest najczęściej wskazywana w obecnej fali badania jako najbardziej znaczący powód złej jakości powietrza w Polsce. Średnia ocen przy tym aspekcie wyniosła 2,92. w skali ocen od 1 do 4. </a:t>
            </a:r>
          </a:p>
          <a:p>
            <a:pPr marL="171450" indent="-171450">
              <a:buFont typeface="Arial" panose="020B0604020202020204" pitchFamily="34" charset="0"/>
              <a:buChar char="•"/>
            </a:pPr>
            <a:r>
              <a:rPr lang="pl-PL"/>
              <a:t>Emisja z dużych obiektów energetycznych spalania i fabryk, emisja z transportu samochodowego, a także emisja z państw sąsiadujących z Polską mają najniższe średnie ocen w porównaniu do wszystkich fal badania.</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54</a:t>
            </a:fld>
            <a:endParaRPr lang="pl-PL"/>
          </a:p>
        </p:txBody>
      </p:sp>
    </p:spTree>
    <p:extLst>
      <p:ext uri="{BB962C8B-B14F-4D97-AF65-F5344CB8AC3E}">
        <p14:creationId xmlns:p14="http://schemas.microsoft.com/office/powerpoint/2010/main" val="84383048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Badani najczęściej ogrzewają swoje gospodarstwa domowe poprzez podłączenie do sieci ciepłowniczej (31% wskazań). Następnie wybierają gaz (28%), a później węgiel (14%). </a:t>
            </a:r>
          </a:p>
          <a:p>
            <a:pPr marL="171450" indent="-171450">
              <a:buFont typeface="Arial" panose="020B0604020202020204" pitchFamily="34" charset="0"/>
              <a:buChar char="•"/>
            </a:pPr>
            <a:r>
              <a:rPr lang="pl-PL"/>
              <a:t>W porównaniu do poprzednich fal badania podłączenie do sieci ciepłowniczej jest mniej popularne niż w latach wcześniejszych, lecz wciąż najczęściej wskazywane. Natomiast gaz jest zdecydowanie częściej wybierany w obecnej fali badania (28% wskazań w 2020r. w porównaniu do 16% w 2018, 10% w 2014 oraz 16% w 2013), a węgiel zdecydowanie rzadziej (14% w 2020 r. w porównaniu do 35%, 41% i 32%).</a:t>
            </a:r>
          </a:p>
          <a:p>
            <a:pPr marL="171450" indent="-171450">
              <a:buFont typeface="Arial" panose="020B0604020202020204" pitchFamily="34" charset="0"/>
              <a:buChar char="•"/>
            </a:pPr>
            <a:r>
              <a:rPr lang="pl-PL" err="1"/>
              <a:t>Pellet</a:t>
            </a:r>
            <a:r>
              <a:rPr lang="pl-PL"/>
              <a:t>, brykiet oraz </a:t>
            </a:r>
            <a:r>
              <a:rPr lang="pl-PL" err="1"/>
              <a:t>ekgroszek</a:t>
            </a:r>
            <a:r>
              <a:rPr lang="pl-PL"/>
              <a:t> to kategorie, które zostały wyodrębnione w 2020 roku. Kolejno 5% i 4% badanych wybrało je jako główny rodzaj ogrzewania mieszkania. </a:t>
            </a:r>
          </a:p>
          <a:p>
            <a:pPr marL="171450" indent="-171450">
              <a:buFont typeface="Arial" panose="020B0604020202020204" pitchFamily="34" charset="0"/>
              <a:buChar char="•"/>
            </a:pPr>
            <a:r>
              <a:rPr lang="pl-PL"/>
              <a:t>W aktualnej edycji badania odnotowano znaczny wzrost udziału odnawialnych źródeł energii – 4%, gdzie w poprzednich edycjach taki rodzaj ogrzewania stosowało zaledwie około 1% respondentów.</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55</a:t>
            </a:fld>
            <a:endParaRPr lang="pl-PL"/>
          </a:p>
        </p:txBody>
      </p:sp>
    </p:spTree>
    <p:extLst>
      <p:ext uri="{BB962C8B-B14F-4D97-AF65-F5344CB8AC3E}">
        <p14:creationId xmlns:p14="http://schemas.microsoft.com/office/powerpoint/2010/main" val="241364258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Podłączenie do sieci ciepłowniczej jest wybierane najczęściej przez osoby z największych miast. Prawdopodobnie jest to poskutkowane lepszym dostępem tych osób do takiego rodzaju ogrzewania. Także wraz ze wzrostem wykształcenia, a także zarobków zwiększa się częstotliwość wyboru tego rodzaju ogrzewania.</a:t>
            </a:r>
          </a:p>
          <a:p>
            <a:pPr marL="171450" indent="-171450">
              <a:buFont typeface="Arial" panose="020B0604020202020204" pitchFamily="34" charset="0"/>
              <a:buChar char="•"/>
            </a:pPr>
            <a:r>
              <a:rPr lang="pl-PL"/>
              <a:t>Gaz wybierają częściej osoby z miast do 20 tys. mieszkańców, z wyższym wykształceniem, gdzie dochód na 1 członka gospodarstwa domowego wynosi od 1501 do 2500 zł.</a:t>
            </a:r>
          </a:p>
          <a:p>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56</a:t>
            </a:fld>
            <a:endParaRPr lang="pl-PL"/>
          </a:p>
        </p:txBody>
      </p:sp>
    </p:spTree>
    <p:extLst>
      <p:ext uri="{BB962C8B-B14F-4D97-AF65-F5344CB8AC3E}">
        <p14:creationId xmlns:p14="http://schemas.microsoft.com/office/powerpoint/2010/main" val="19669241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Węgiel jako główny rodzaj ogrzewania jest najpopularniejsze wśród osób mieszkających na wsi, z zasadniczym zawodowym wykształceniem, gdzie dochód na 1 członka gospodarstwa domowego wynosi do 1500 zł.</a:t>
            </a:r>
          </a:p>
          <a:p>
            <a:pPr marL="171450" indent="-171450">
              <a:buFont typeface="Arial" panose="020B0604020202020204" pitchFamily="34" charset="0"/>
              <a:buChar char="•"/>
            </a:pPr>
            <a:r>
              <a:rPr lang="pl-PL"/>
              <a:t>Spośród wszystkich grup badanych swoje gospodarstwo domowe najczęściej ogrzewają za pomocą drewna osoby z podstawowym i gimnazjalnym wykształceniem.</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57</a:t>
            </a:fld>
            <a:endParaRPr lang="pl-PL"/>
          </a:p>
        </p:txBody>
      </p:sp>
    </p:spTree>
    <p:extLst>
      <p:ext uri="{BB962C8B-B14F-4D97-AF65-F5344CB8AC3E}">
        <p14:creationId xmlns:p14="http://schemas.microsoft.com/office/powerpoint/2010/main" val="248333803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sz="1200" b="0" i="0">
                <a:solidFill>
                  <a:schemeClr val="bg1">
                    <a:lumMod val="75000"/>
                  </a:schemeClr>
                </a:solidFill>
              </a:rPr>
              <a:t>Zaprezentowano wybór pierwszego, najważniejszego powodu zanieczyszczenia powietrza względem rodzaju ogrzewania.</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sz="1200" b="0" i="0">
                <a:solidFill>
                  <a:schemeClr val="bg1">
                    <a:lumMod val="75000"/>
                  </a:schemeClr>
                </a:solidFill>
              </a:rPr>
              <a:t>Osoby, które wskazały ekologiczne sposoby ogrzewania, czyli odnawialne źródła energii oraz ekogroszek, najczęściej twierdzą, że zła jakość powietrza poskutkowana jest dużą emisją np. z fabryk. Emisja z transportu samochodowego jest największym powodem złej jakości powietrza wskazywanym przez osoby, które ogrzewają mieszkanie drewnem (32%) oraz węglem (33%). Emisja z pieców domowych jest najczęściej wskazywana na pierwszym miejscu przez badanych ogrzewających innym rodzajem niż wymienione (62%), </a:t>
            </a:r>
            <a:r>
              <a:rPr lang="pl-PL" sz="1200" b="0" i="0" err="1">
                <a:solidFill>
                  <a:schemeClr val="bg1">
                    <a:lumMod val="75000"/>
                  </a:schemeClr>
                </a:solidFill>
              </a:rPr>
              <a:t>pelletem</a:t>
            </a:r>
            <a:r>
              <a:rPr lang="pl-PL" sz="1200" b="0" i="0">
                <a:solidFill>
                  <a:schemeClr val="bg1">
                    <a:lumMod val="75000"/>
                  </a:schemeClr>
                </a:solidFill>
              </a:rPr>
              <a:t>/brykietem (50%) lub gazem (45%). Emisja pochodząca z państw sąsiadujących z Polską wyróżniana jest jako najważniejszy powód złej jakości powietrza przez osoby ogrzewające drewnem (11%) oraz węglem (8%).</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58</a:t>
            </a:fld>
            <a:endParaRPr lang="pl-PL"/>
          </a:p>
        </p:txBody>
      </p:sp>
    </p:spTree>
    <p:extLst>
      <p:ext uri="{BB962C8B-B14F-4D97-AF65-F5344CB8AC3E}">
        <p14:creationId xmlns:p14="http://schemas.microsoft.com/office/powerpoint/2010/main" val="228417761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Spośród badanych, którzy ogrzewają swoje mieszkania głównie za pomocą węgla (14% badanych) lub pelletu, brykietu (5%) ponad połowa wskazała, że planuje zmienić swój piec na bardziej ekologiczne źródło energii (58%), a prawie co czwarty nie jest chętny do takiej czynności (39%). </a:t>
            </a:r>
          </a:p>
          <a:p>
            <a:pPr marL="171450" indent="-171450">
              <a:buFont typeface="Arial" panose="020B0604020202020204" pitchFamily="34" charset="0"/>
              <a:buChar char="•"/>
            </a:pPr>
            <a:r>
              <a:rPr lang="pl-PL"/>
              <a:t>Osoby z wykształceniem zasadniczym zawodowym częściej są skłonne zmienić sposób ogrzewania niż pozostałe wyróżnione grupy (78%). Najmniej chętne do zmiany ogrzewania są osoby najbardziej wykształcone – 45% z nich nie planuje zmieniać sposobu ogrzewania z węgla lub pelletu, brykietu.</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59</a:t>
            </a:fld>
            <a:endParaRPr lang="pl-PL"/>
          </a:p>
        </p:txBody>
      </p:sp>
    </p:spTree>
    <p:extLst>
      <p:ext uri="{BB962C8B-B14F-4D97-AF65-F5344CB8AC3E}">
        <p14:creationId xmlns:p14="http://schemas.microsoft.com/office/powerpoint/2010/main" val="177572514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Spośród badanych, którzy są niechętni do zmiany sposobu ogrzewania z węgla czy pelletu, brykietu najczęstszymi powodami braku takich planów jest kosztowność takiej wymiany (28%), wygoda w użytkowaniu obecnego sposobu ogrzewania (9%) oraz wyższa cena korzystania z innych sposobów (5%).</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60</a:t>
            </a:fld>
            <a:endParaRPr lang="pl-PL"/>
          </a:p>
        </p:txBody>
      </p:sp>
    </p:spTree>
    <p:extLst>
      <p:ext uri="{BB962C8B-B14F-4D97-AF65-F5344CB8AC3E}">
        <p14:creationId xmlns:p14="http://schemas.microsoft.com/office/powerpoint/2010/main" val="17956234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Spośród działań, które powinno stosować się w celu poprawy jakości powietrza w Polsce ponad połowa mieszkańców kraju wskazuje na wymianę starych pieców na piece niskoemisyjne (54% wskazań). Stosowanie odnawialnych źródeł energii (33%) jest kolejnym działaniem, które trzeba podjąć w celu poprawy jakości powietrza. Lepsza edukacja/uświadamianie, eliminacja emisji spalin i starych aut oraz obniżenie cen energooszczędnych instalacji, stosowanie ulg lub dopłata do takich rozwiązań otrzymały po 13% wskazań. </a:t>
            </a:r>
          </a:p>
          <a:p>
            <a:pPr marL="171450" indent="-171450">
              <a:buFont typeface="Arial" panose="020B0604020202020204" pitchFamily="34" charset="0"/>
              <a:buChar char="•"/>
            </a:pPr>
            <a:r>
              <a:rPr lang="pl-PL"/>
              <a:t>Działaniem w które najmniej wierzą respondenci jest oszczędność wody, bowiem otrzymała jedynie 0,4% wskazań.</a:t>
            </a:r>
          </a:p>
          <a:p>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61</a:t>
            </a:fld>
            <a:endParaRPr lang="pl-PL"/>
          </a:p>
        </p:txBody>
      </p:sp>
    </p:spTree>
    <p:extLst>
      <p:ext uri="{BB962C8B-B14F-4D97-AF65-F5344CB8AC3E}">
        <p14:creationId xmlns:p14="http://schemas.microsoft.com/office/powerpoint/2010/main" val="66536049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Spośród zadań, które powinno stosować się w celu poprawy jakości powietrza wyodrębniono cztery, których wskazywanie respondentów w podziale na wielkość miejscowości było najbardziej zróżnicowane. </a:t>
            </a:r>
          </a:p>
          <a:p>
            <a:pPr marL="171450" indent="-171450">
              <a:buFont typeface="Arial" panose="020B0604020202020204" pitchFamily="34" charset="0"/>
              <a:buChar char="•"/>
            </a:pPr>
            <a:r>
              <a:rPr lang="pl-PL"/>
              <a:t>Lepsza edukacja i uświadamianie jest ważniejsza dla osób pochodzących z mniejszych miejscowości w stosunku do osób, które mieszkają w miastach powyżej 20 tys. Mieszkańców (17% wskazań osób ze wsi oraz z miast do 20 tys. mieszkańców vs. 9% osób z miast do 20-100 tys., 8% z miast od 100 do 500 tys. i 13% z miast powyżej 500 tys.)</a:t>
            </a:r>
          </a:p>
          <a:p>
            <a:pPr marL="171450" indent="-171450">
              <a:buFont typeface="Arial" panose="020B0604020202020204" pitchFamily="34" charset="0"/>
              <a:buChar char="•"/>
            </a:pPr>
            <a:r>
              <a:rPr lang="pl-PL"/>
              <a:t>Dla osób z większych miast ważniejsze wydaje się podłączenie indywidualnych gospodarstw do sieci ciepłowniczej (11% wskazań vs 5% ogółu) oraz wprowadzenie stref ograniczonego ruchu pojazdów samochodowych w centrach miast (18% osób z miast powyżej 500 tys. mieszkańców vs 11% ogółu).</a:t>
            </a:r>
          </a:p>
          <a:p>
            <a:pPr marL="171450" indent="-171450">
              <a:buFont typeface="Arial" panose="020B0604020202020204" pitchFamily="34" charset="0"/>
              <a:buChar char="•"/>
            </a:pPr>
            <a:r>
              <a:rPr lang="pl-PL"/>
              <a:t>Termodernizacja budynków jest stosunkowo ważniejszym zadaniem dla osób z miast do 20 tys. w porównaniu do respondentów z pozostałych miejsc zamieszkania.</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62</a:t>
            </a:fld>
            <a:endParaRPr lang="pl-PL"/>
          </a:p>
        </p:txBody>
      </p:sp>
    </p:spTree>
    <p:extLst>
      <p:ext uri="{BB962C8B-B14F-4D97-AF65-F5344CB8AC3E}">
        <p14:creationId xmlns:p14="http://schemas.microsoft.com/office/powerpoint/2010/main" val="25038289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Zdaniem badanych nasz kraj ma najwięcej problemów do rozwiązania w temacie ochrony środowiska (52%), ochrony zdrowia (48%) i gospodarki pod względem rozwoju ekonomicznego (20%). Częstsze wskazania dotyczyły również pracy i polityki społecznej i rodzinnej (16%) oraz oświaty i wychowania (15%).</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21</a:t>
            </a:fld>
            <a:endParaRPr lang="pl-PL"/>
          </a:p>
        </p:txBody>
      </p:sp>
    </p:spTree>
    <p:extLst>
      <p:ext uri="{BB962C8B-B14F-4D97-AF65-F5344CB8AC3E}">
        <p14:creationId xmlns:p14="http://schemas.microsoft.com/office/powerpoint/2010/main" val="204837326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a:t>Spośród działań, które powinno stosować się w celu poprawy jakości powietrza wyodrębniono cztery, których wskazywanie respondentów w podziale na wiek było najbardziej zróżnicowane.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a:t>Obniżenie cen energooszczędnych instalacji najczęściej wybierały osoby z przedziału 45-59 lat, natomiast za najmniej skuteczne uważają to działanie osoby w wieku 60 lat i więcej.</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a:t>Stosowanie filtrów jest skuteczniejszym działaniem dla osób z przedziału 25-34 lata niż dla pozostałych grup wiekowych.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a:t>Najmłodsi respondenci podłączanie indywidualnych gospodarstw do sieci ciepłowniczej uważają za najbardziej skuteczne ze wszystkich badanych grup wiekowych.</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a:t>Pomysł przejścia społeczeństwa na komunikację zbiorową popiera więcej osób z najmłodszej kategorii wiekowej oraz między 35 a 44 rokiem życia. Najmniej przychylne do tego pomysłu są osoby najstarsze. </a:t>
            </a:r>
          </a:p>
          <a:p>
            <a:pPr marL="171450" indent="-171450">
              <a:buFont typeface="Arial" panose="020B0604020202020204" pitchFamily="34" charset="0"/>
              <a:buChar char="•"/>
            </a:pPr>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63</a:t>
            </a:fld>
            <a:endParaRPr lang="pl-PL"/>
          </a:p>
        </p:txBody>
      </p:sp>
    </p:spTree>
    <p:extLst>
      <p:ext uri="{BB962C8B-B14F-4D97-AF65-F5344CB8AC3E}">
        <p14:creationId xmlns:p14="http://schemas.microsoft.com/office/powerpoint/2010/main" val="19372456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Prawie wszyscy respondenci regularnie sortują śmieci. Jest to poskutkowane prawdopodobnie normami prawnymi, które wprowadzono w ostatnim czasie w naszym kraju i stało się to obligatoryjne. Jest to najwyższy wynik uzyskany na przestrzeni wszystkich fal badania.</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68</a:t>
            </a:fld>
            <a:endParaRPr lang="pl-PL"/>
          </a:p>
        </p:txBody>
      </p:sp>
    </p:spTree>
    <p:extLst>
      <p:ext uri="{BB962C8B-B14F-4D97-AF65-F5344CB8AC3E}">
        <p14:creationId xmlns:p14="http://schemas.microsoft.com/office/powerpoint/2010/main" val="394447399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Spośród respondentów, którzy regularnie sortują śmieci najczęściej są to osoby ze wsi (99%) oraz mieszkające w 4-osobowych gospodarstwach domowych (99%).</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69</a:t>
            </a:fld>
            <a:endParaRPr lang="pl-PL"/>
          </a:p>
        </p:txBody>
      </p:sp>
    </p:spTree>
    <p:extLst>
      <p:ext uri="{BB962C8B-B14F-4D97-AF65-F5344CB8AC3E}">
        <p14:creationId xmlns:p14="http://schemas.microsoft.com/office/powerpoint/2010/main" val="17088142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Dla osób, które nie segregują śmieci główną przyczyną jest brak odpowiednich pojemników w ich okolicy, gdzie mogliby wyrzucać takie odpady (33%). Jest to wzrost o 9 </a:t>
            </a:r>
            <a:r>
              <a:rPr lang="pl-PL" err="1"/>
              <a:t>p.p</a:t>
            </a:r>
            <a:r>
              <a:rPr lang="pl-PL"/>
              <a:t>. w porównaniu do poprzedniej fali z 2018r. Kolejnym powodem jest brak miejsca w domu respondentów na segregację odpadów. W porównaniu do poprzednich okresów ten czynnik pozostaje na podobnym poziomie. Trzecim powodem jest brak praktycznych informacji dotyczących sortowania śmieci. Czynnik ten wzrósł od poprzedniej fali badania o 5 </a:t>
            </a:r>
            <a:r>
              <a:rPr lang="pl-PL" err="1"/>
              <a:t>p.p</a:t>
            </a:r>
            <a:r>
              <a:rPr lang="pl-PL"/>
              <a:t>. (21% w 2020r. vs 16% w 2018r.)</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70</a:t>
            </a:fld>
            <a:endParaRPr lang="pl-PL"/>
          </a:p>
        </p:txBody>
      </p:sp>
    </p:spTree>
    <p:extLst>
      <p:ext uri="{BB962C8B-B14F-4D97-AF65-F5344CB8AC3E}">
        <p14:creationId xmlns:p14="http://schemas.microsoft.com/office/powerpoint/2010/main" val="171629114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Plastik, tworzywa sztuczne (97%), makulatura, papier (91%) oraz szkło, butelki, opakowania szklane (90%) to najczęściej sortowane odpady przez respondentów. Są również najczęściej wybieranymi w porównaniu do wszystkich fal badania. </a:t>
            </a:r>
          </a:p>
          <a:p>
            <a:pPr marL="171450" indent="-171450">
              <a:buFont typeface="Arial" panose="020B0604020202020204" pitchFamily="34" charset="0"/>
              <a:buChar char="•"/>
            </a:pPr>
            <a:r>
              <a:rPr lang="pl-PL"/>
              <a:t>Aż 29% więcej badanych wskazało, że segreguje odpady organiczne w porównaniu do 2018 r., kiedy była to tylko połowa badanych. </a:t>
            </a:r>
          </a:p>
          <a:p>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71</a:t>
            </a:fld>
            <a:endParaRPr lang="pl-PL"/>
          </a:p>
        </p:txBody>
      </p:sp>
    </p:spTree>
    <p:extLst>
      <p:ext uri="{BB962C8B-B14F-4D97-AF65-F5344CB8AC3E}">
        <p14:creationId xmlns:p14="http://schemas.microsoft.com/office/powerpoint/2010/main" val="293196926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Analizując wyniki ze względu na wielkość gospodarstwa domowego badanych można zauważyć, że wszystkie rodzaje odpadów są rzadziej segregowane przez gospodarstwa 5-osobowe i liczące więcej osób. Za to prawie wszystkie rodzaje częściej segregują gospodarstwa liczące od 3 do 4 osób – wyjątkiem są makulatura i papier oraz szkło, butelki, opakowania szklane.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72</a:t>
            </a:fld>
            <a:endParaRPr lang="pl-PL"/>
          </a:p>
        </p:txBody>
      </p:sp>
    </p:spTree>
    <p:extLst>
      <p:ext uri="{BB962C8B-B14F-4D97-AF65-F5344CB8AC3E}">
        <p14:creationId xmlns:p14="http://schemas.microsoft.com/office/powerpoint/2010/main" val="262814736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Ze względu na średni dochód netto na jednego członka rodziny widać tendencję, że osoby zarabiające najwięcej w większości przypadków częściej segregują dany rodzaj odpadów. Inaczej jest tylko w przypadku makulatury i papieru oraz odpadów organicznych, gdzie jest nieznacznie większy odsetek wskazań osób zarabiających w przedziale 1501-2500 zł.</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73</a:t>
            </a:fld>
            <a:endParaRPr lang="pl-PL"/>
          </a:p>
        </p:txBody>
      </p:sp>
    </p:spTree>
    <p:extLst>
      <p:ext uri="{BB962C8B-B14F-4D97-AF65-F5344CB8AC3E}">
        <p14:creationId xmlns:p14="http://schemas.microsoft.com/office/powerpoint/2010/main" val="411322440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Obecny system gospodarowania odpadami w Polsce ocenia bardzo dobrze lub raczej dobrze 37% respondentów. Jest to spadek o 9 </a:t>
            </a:r>
            <a:r>
              <a:rPr lang="pl-PL" err="1"/>
              <a:t>p.p</a:t>
            </a:r>
            <a:r>
              <a:rPr lang="pl-PL"/>
              <a:t>. w porównaniu do poprzedniej fali badania. Najwięcej spośród wszystkich fal oceniło, że obecny system jest zdecydowanie zły (16%).</a:t>
            </a:r>
          </a:p>
          <a:p>
            <a:pPr marL="171450" indent="-171450">
              <a:buFont typeface="Arial" panose="020B0604020202020204" pitchFamily="34" charset="0"/>
              <a:buChar char="•"/>
            </a:pPr>
            <a:r>
              <a:rPr lang="pl-PL"/>
              <a:t>Zdecydowanie więcej respondentów optymistycznie patrzy w przyszłość, bowiem 58% oceniło, że będzie zdecydowanie lepiej lub raczej lepiej.</a:t>
            </a:r>
          </a:p>
          <a:p>
            <a:pPr marL="171450" indent="-171450">
              <a:buFont typeface="Arial" panose="020B0604020202020204" pitchFamily="34" charset="0"/>
              <a:buChar char="•"/>
            </a:pPr>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74</a:t>
            </a:fld>
            <a:endParaRPr lang="pl-PL"/>
          </a:p>
        </p:txBody>
      </p:sp>
    </p:spTree>
    <p:extLst>
      <p:ext uri="{BB962C8B-B14F-4D97-AF65-F5344CB8AC3E}">
        <p14:creationId xmlns:p14="http://schemas.microsoft.com/office/powerpoint/2010/main" val="151714073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Wraz ze wzrostem wieku badanych maleje odsetek pozytywnych ocen obecnego systemu gospodarowania w Polsce.</a:t>
            </a:r>
          </a:p>
          <a:p>
            <a:pPr marL="171450" indent="-171450">
              <a:buFont typeface="Arial" panose="020B0604020202020204" pitchFamily="34" charset="0"/>
              <a:buChar char="•"/>
            </a:pPr>
            <a:r>
              <a:rPr lang="pl-PL"/>
              <a:t>Biorąc pod uwagę perspektywę 20 lat odpowiedzi respondentów ze względu na wiek różnią się nieznacznie. Jedynie osoby z przedziału 45-59 lat częściej wskazywały, że gospodarka odpadami nie ulegnie zmianie.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75</a:t>
            </a:fld>
            <a:endParaRPr lang="pl-PL"/>
          </a:p>
        </p:txBody>
      </p:sp>
    </p:spTree>
    <p:extLst>
      <p:ext uri="{BB962C8B-B14F-4D97-AF65-F5344CB8AC3E}">
        <p14:creationId xmlns:p14="http://schemas.microsoft.com/office/powerpoint/2010/main" val="423507274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Emeryci i renciści częściej wskazują na negatywne oceny niż badani o innych statusach zawodowych. Za to najlepiej obecny system gospodarowania oceniają uczniowie i studenci. </a:t>
            </a:r>
          </a:p>
          <a:p>
            <a:pPr marL="171450" indent="-171450">
              <a:buFont typeface="Arial" panose="020B0604020202020204" pitchFamily="34" charset="0"/>
              <a:buChar char="•"/>
            </a:pPr>
            <a:r>
              <a:rPr lang="pl-PL"/>
              <a:t>W perspektywie kolejnych 20 lat to uczniowie i studenci są zdania, że system gospodarowania poprawi się. Najbardziej pesymistycznie patrzą w przyszłość niepracujący.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76</a:t>
            </a:fld>
            <a:endParaRPr lang="pl-PL"/>
          </a:p>
        </p:txBody>
      </p:sp>
    </p:spTree>
    <p:extLst>
      <p:ext uri="{BB962C8B-B14F-4D97-AF65-F5344CB8AC3E}">
        <p14:creationId xmlns:p14="http://schemas.microsoft.com/office/powerpoint/2010/main" val="25003924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a:t>Analiza odpowiedzi pod względem płci badanych wykazała, iż kobiety częściej wskazywały na ochronę środowiska oraz zdrowia. Natomiast mężczyźni częściej od kobiet wskazywali na gospodarkę, energetykę i górnictwo, finanse publiczne oraz infrastrukturę. Jednak bez względu na płeć ochrona środowiska oraz zdrowia jest wskazywana jako największy problem w kraju.</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22</a:t>
            </a:fld>
            <a:endParaRPr lang="pl-PL"/>
          </a:p>
        </p:txBody>
      </p:sp>
    </p:spTree>
    <p:extLst>
      <p:ext uri="{BB962C8B-B14F-4D97-AF65-F5344CB8AC3E}">
        <p14:creationId xmlns:p14="http://schemas.microsoft.com/office/powerpoint/2010/main" val="380551426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94% badanych uważa zmiany klimatu za ważny albo bardzo ważny problem. Jest to najwięcej wskazań spośród wszystkich fal badania.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81</a:t>
            </a:fld>
            <a:endParaRPr lang="pl-PL"/>
          </a:p>
        </p:txBody>
      </p:sp>
    </p:spTree>
    <p:extLst>
      <p:ext uri="{BB962C8B-B14F-4D97-AF65-F5344CB8AC3E}">
        <p14:creationId xmlns:p14="http://schemas.microsoft.com/office/powerpoint/2010/main" val="3918235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Biorąc pod uwagę wiek badanych można zaobserwować, że najmłodsza grupa badanych najczęściej wskazuje na ważność problemu zmian klimatu. Najmniej zainteresowani tym problemem są osoby z przedziału wiekowego 25-34 lata (8% odpowiedzi „raczej nieważny” oraz 3% „w ogóle nieważny”).</a:t>
            </a:r>
          </a:p>
          <a:p>
            <a:pPr marL="171450" indent="-171450">
              <a:buFont typeface="Arial" panose="020B0604020202020204" pitchFamily="34" charset="0"/>
              <a:buChar char="•"/>
            </a:pPr>
            <a:r>
              <a:rPr lang="pl-PL"/>
              <a:t>Ze względu na sytuację zawodową najczęściej respondenci, którzy nie pracują uważają ważny problem jakim są zmiany klimatu (98% wskazań).</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82</a:t>
            </a:fld>
            <a:endParaRPr lang="pl-PL"/>
          </a:p>
        </p:txBody>
      </p:sp>
    </p:spTree>
    <p:extLst>
      <p:ext uri="{BB962C8B-B14F-4D97-AF65-F5344CB8AC3E}">
        <p14:creationId xmlns:p14="http://schemas.microsoft.com/office/powerpoint/2010/main" val="315548969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Władze centralne oraz rządz są odpowiedzialne według badanych za działania na rzecz minimalizacji niekorzystnych skutków zmian klimatu (62% wskazań). Następnie respondenci wskazują na siebie samych (52%) oraz na władze samorządowe i wojewódzkie (28%).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83</a:t>
            </a:fld>
            <a:endParaRPr lang="pl-PL"/>
          </a:p>
        </p:txBody>
      </p:sp>
    </p:spTree>
    <p:extLst>
      <p:ext uri="{BB962C8B-B14F-4D97-AF65-F5344CB8AC3E}">
        <p14:creationId xmlns:p14="http://schemas.microsoft.com/office/powerpoint/2010/main" val="15703258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Z perspektywy wszystkich fal badania największy przyrost wskazań uzyskały władze centralne oraz rząd (z 36% w 2018 r. do 61% w 2020r.) i jednocześnie jest to najczęściej wybierana odpowiedź spośród wszystkich fal badania. Nieco częściej niż w przypadku pozostałych okresów była podkreślana rola każdego z nas (52% wskazań w obecnej fali vs 40% w 2018 r.) oraz instytucji międzynarodowych (22% w 2020 r. vs 17% w 2018 r.) w podejmowaniu działań na rzecz minimalizacji niekorzystnych skutków zmian klimatu. Rzadziej wskazywano na władze samorządowe i wojewódzkie (28% vs 31%), pozarządowe organizacje ekologiczne (9% vs 15%), przedsiębiorców (7% vs 18%) oraz partie polityczne (3% vs 6%), od których respondenci jednocześnie najmniej oczekują działań na rzecz minimalizacji skutków zmian klimatu.</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84</a:t>
            </a:fld>
            <a:endParaRPr lang="pl-PL"/>
          </a:p>
        </p:txBody>
      </p:sp>
    </p:spTree>
    <p:extLst>
      <p:ext uri="{BB962C8B-B14F-4D97-AF65-F5344CB8AC3E}">
        <p14:creationId xmlns:p14="http://schemas.microsoft.com/office/powerpoint/2010/main" val="183720665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Jeżeli weźmiemy pod uwagę wykształcenie respondentów to zauważymy, że rola władz centralnych oraz rządu jest ważniejsza dla osób ze średnim oraz wyższym wykształceniem. Dla osób z zasadniczym zawodowym poziomem wykształcenia liczy się najbardziej rola każdego z nas (52%). Podobnie jest dla osób z wykształceniem podstawowym i gimnazjalnym (69% wskazań).</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85</a:t>
            </a:fld>
            <a:endParaRPr lang="pl-PL"/>
          </a:p>
        </p:txBody>
      </p:sp>
    </p:spTree>
    <p:extLst>
      <p:ext uri="{BB962C8B-B14F-4D97-AF65-F5344CB8AC3E}">
        <p14:creationId xmlns:p14="http://schemas.microsoft.com/office/powerpoint/2010/main" val="260212619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Rozpatrując działania na rzecz minimalizacji skutków zmian klimatu pod względem wieku badanych można zauważyć, że najmłodsi respondenci są zdania, że to głównie władze centralne i rząd powinny odpowiadać za takiego rodzaju działania. Przekonanie, że każdy z nas jest odpowiedzialny za te działania jest popularniejsze wśród respondentów w wieku 35 lat i więcej. W przypadku przedsiębiorców i partii politycznych nieco częściej wskazywali je najmłodsi badani, z kolei rzadziej niż pozostałe grupy wskazują na instytucje międzynarodowe.</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86</a:t>
            </a:fld>
            <a:endParaRPr lang="pl-PL"/>
          </a:p>
        </p:txBody>
      </p:sp>
    </p:spTree>
    <p:extLst>
      <p:ext uri="{BB962C8B-B14F-4D97-AF65-F5344CB8AC3E}">
        <p14:creationId xmlns:p14="http://schemas.microsoft.com/office/powerpoint/2010/main" val="252425279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Ponad połowa mieszkańców Polski uważa, że ich kraj powinien jak najszybciej zacząć redukować emisję gazów cieplarnianych (58%). Natomiast ponad 35% uważa, że powinna zrobić to w bliskiej lub dalszej przyszłości. Tylko 3% badanych uważa, że wcale nie powinna się tym zajmować. </a:t>
            </a:r>
          </a:p>
          <a:p>
            <a:pPr marL="171450" indent="-171450">
              <a:buFont typeface="Arial" panose="020B0604020202020204" pitchFamily="34" charset="0"/>
              <a:buChar char="•"/>
            </a:pPr>
            <a:r>
              <a:rPr lang="pl-PL"/>
              <a:t>W porównaniu do wcześniejszych fal badania coraz więcej osób uważa, że jest to problem, którym trzeba się zająć - 94% pozytywnych odpowiedzi w 2020 r. vs 79% w 2018 r.</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87</a:t>
            </a:fld>
            <a:endParaRPr lang="pl-PL"/>
          </a:p>
        </p:txBody>
      </p:sp>
    </p:spTree>
    <p:extLst>
      <p:ext uri="{BB962C8B-B14F-4D97-AF65-F5344CB8AC3E}">
        <p14:creationId xmlns:p14="http://schemas.microsoft.com/office/powerpoint/2010/main" val="8016035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Osoby, które chcą redukcji emisji gazów cieplarnianych przez Polskę argumentują swoją decyzję głównie szkodliwym wpływem takich gazów na środowisko (47% wskazań). Często wskazywanymi powodami są także szkodliwe skutki dla zdrowia ludzkiego (13%) oraz zmiany zachodzące w klimacie (10%).</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88</a:t>
            </a:fld>
            <a:endParaRPr lang="pl-PL"/>
          </a:p>
        </p:txBody>
      </p:sp>
    </p:spTree>
    <p:extLst>
      <p:ext uri="{BB962C8B-B14F-4D97-AF65-F5344CB8AC3E}">
        <p14:creationId xmlns:p14="http://schemas.microsoft.com/office/powerpoint/2010/main" val="86179750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Szkodliwe skutki dla środowiska to powód, który uzyskał największy wzrost wskazań od poprzedniej fali badania (29% w 2018r. vs 47% w 2020r.). Pozostałe powody respondenci wskazywali rzadziej niż w poprzednich edycjach badania. Największy spadek wskazań zanotowała troska o przyszłe pokolenia - ten powód uzyskał obecnie 8% wskazań w porównaniu do 36% w 2018 r.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89</a:t>
            </a:fld>
            <a:endParaRPr lang="pl-PL"/>
          </a:p>
        </p:txBody>
      </p:sp>
    </p:spTree>
    <p:extLst>
      <p:ext uri="{BB962C8B-B14F-4D97-AF65-F5344CB8AC3E}">
        <p14:creationId xmlns:p14="http://schemas.microsoft.com/office/powerpoint/2010/main" val="394816767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Biorąc pod uwagę wiek badanych szkodliwe skutki dla środowiska częściej wskazywały osoby z przedziału wiekowego od 25 do 44 lat (51% vs 46% 15-24 lata, 41% 45-59 lat, 45% 60 i więcej). Szkodliwe skutki dla zdrowia są ważniejszym powodem do redukcji emisji gazów cieplarnianych dla osób starszych (60 i więcej lat – 16%). Podobną liczbę wskazań w tej grupie wiekowej odnotowano przy zmianach zachodzących w klimacie.</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90</a:t>
            </a:fld>
            <a:endParaRPr lang="pl-PL"/>
          </a:p>
        </p:txBody>
      </p:sp>
    </p:spTree>
    <p:extLst>
      <p:ext uri="{BB962C8B-B14F-4D97-AF65-F5344CB8AC3E}">
        <p14:creationId xmlns:p14="http://schemas.microsoft.com/office/powerpoint/2010/main" val="4540674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Osoby z wykształceniem wyższym zdecydowanie najczęściej wskazywali na problem ochrony środowiska (aż 60% badanych). Ochrona zdrowia niezależnie od wykształcenia jest jednym z największych problemów w kraju. </a:t>
            </a:r>
          </a:p>
          <a:p>
            <a:pPr marL="171450" indent="-171450">
              <a:buFont typeface="Arial" panose="020B0604020202020204" pitchFamily="34" charset="0"/>
              <a:buChar char="•"/>
            </a:pPr>
            <a:r>
              <a:rPr lang="pl-PL"/>
              <a:t>Osoby z wykształceniem zawodowym częściej niż inni badani wskazywali na problem na rynku pracy.</a:t>
            </a:r>
          </a:p>
          <a:p>
            <a:pPr marL="171450" indent="-171450">
              <a:buFont typeface="Arial" panose="020B0604020202020204" pitchFamily="34" charset="0"/>
              <a:buChar char="•"/>
            </a:pPr>
            <a:r>
              <a:rPr lang="pl-PL"/>
              <a:t>Zaś badani o wykształceniu podstawowym bądź gimnazjalnym, częściej od innych wskazują na problemy w obrębie wymiaru sprawiedliwości, rolnictwa i rozwoju wsi oraz kultury i dziedzictwa narodowego.</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23</a:t>
            </a:fld>
            <a:endParaRPr lang="pl-PL"/>
          </a:p>
        </p:txBody>
      </p:sp>
    </p:spTree>
    <p:extLst>
      <p:ext uri="{BB962C8B-B14F-4D97-AF65-F5344CB8AC3E}">
        <p14:creationId xmlns:p14="http://schemas.microsoft.com/office/powerpoint/2010/main" val="428013933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Wśród osób, które uważają, że Polska nie powinna redukować emisji gazów cieplarnianych najczęściej jest to spowodowane porównaniem do innych państw, gdzie emisja gazów jest większa (31%). Kolejnym powodem są zbyt wysokie koszty takiego działania (16%) oraz brak odczuwania skutków szkodliwej emisji przez badanych (9%). </a:t>
            </a:r>
          </a:p>
          <a:p>
            <a:pPr marL="171450" indent="-171450">
              <a:buFont typeface="Arial" panose="020B0604020202020204" pitchFamily="34" charset="0"/>
              <a:buChar char="•"/>
            </a:pPr>
            <a:r>
              <a:rPr lang="pl-PL"/>
              <a:t>W porównaniu do poprzednich fal badania wzrosło przekonanie, że emisja gazów cieplarnianych w Polsce nie jest duża w porównaniu do innych państw (różnica 25 </a:t>
            </a:r>
            <a:r>
              <a:rPr lang="pl-PL" err="1"/>
              <a:t>p.p</a:t>
            </a:r>
            <a:r>
              <a:rPr lang="pl-PL"/>
              <a:t>. w porównaniu do 2018r.). Z fali na falę badania maleje przekonanie, że powodem jest zbyt wysoki koszt ograniczania szkodliwych gazów cieplarnianych (31% w 2013r., 27% 2014r., 21% 2018r. vs 16% w 2020r.), a także całkowicie zniknęło przekonanie, że korzyści związane z redukcją nie są zauważalne (15% w 2013r. i 2014r., 13% w 2018r. vs 0% w 2020%).</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91</a:t>
            </a:fld>
            <a:endParaRPr lang="pl-PL"/>
          </a:p>
        </p:txBody>
      </p:sp>
    </p:spTree>
    <p:extLst>
      <p:ext uri="{BB962C8B-B14F-4D97-AF65-F5344CB8AC3E}">
        <p14:creationId xmlns:p14="http://schemas.microsoft.com/office/powerpoint/2010/main" val="147112893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W ciągu ostatniego roku ponad 65% badanych zauważyło jakiekolwiek działania informacyjne czy edukacyjne prowadzone na rzecz ekologii i zmian klimatu. Częściej są to osoby z wyższym dochodem (72%) oraz z wyższym wykształceniem (71%).</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92</a:t>
            </a:fld>
            <a:endParaRPr lang="pl-PL"/>
          </a:p>
        </p:txBody>
      </p:sp>
    </p:spTree>
    <p:extLst>
      <p:ext uri="{BB962C8B-B14F-4D97-AF65-F5344CB8AC3E}">
        <p14:creationId xmlns:p14="http://schemas.microsoft.com/office/powerpoint/2010/main" val="143780956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Wszystkie badane stwierdzenia odnośnie </a:t>
            </a:r>
            <a:r>
              <a:rPr lang="pl-PL" err="1"/>
              <a:t>zachowań</a:t>
            </a:r>
            <a:r>
              <a:rPr lang="pl-PL"/>
              <a:t> proekologicznych badanych otrzymały ponad połowę wskazań pozytywnych. </a:t>
            </a:r>
          </a:p>
          <a:p>
            <a:pPr marL="171450" indent="-171450">
              <a:buFont typeface="Arial" panose="020B0604020202020204" pitchFamily="34" charset="0"/>
              <a:buChar char="•"/>
            </a:pPr>
            <a:r>
              <a:rPr lang="pl-PL"/>
              <a:t>Respondenci najczęściej zwracają uwagę na ograniczanie zużycia wody (93% pozytywnych odpowiedzi). Następnie wybierają rozwiązania ekologiczne nawet jeśli wiąże się to z większym kosztem (82%), wybierają komunikację miejską lub rower zamiast samochodu, gdy jest to możliwe (61%), a także biorą udział w kampaniach i akcjach proekologicznych (51%).</a:t>
            </a:r>
          </a:p>
          <a:p>
            <a:pPr marL="171450" indent="-171450">
              <a:buFont typeface="Arial" panose="020B0604020202020204" pitchFamily="34" charset="0"/>
              <a:buChar char="•"/>
            </a:pPr>
            <a:r>
              <a:rPr lang="pl-PL"/>
              <a:t>Ponad 75% badanych czuje, że nie marnuje żywności w swoim domu.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97</a:t>
            </a:fld>
            <a:endParaRPr lang="pl-PL"/>
          </a:p>
        </p:txBody>
      </p:sp>
    </p:spTree>
    <p:extLst>
      <p:ext uri="{BB962C8B-B14F-4D97-AF65-F5344CB8AC3E}">
        <p14:creationId xmlns:p14="http://schemas.microsoft.com/office/powerpoint/2010/main" val="12902100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Mieszkańcy Polski częściej zgadzają się ze stwierdzeniem, że zwracają uwagę na ograniczenie zużycia wody w porównaniu do wcześniejszych fal badania. W 2020r. jest to 93% pozytywnych wskazań, natomiast w 2018r. odnotowano 71% takich odpowiedzi. Podobnie jest w przypadku aspektu komunikacyjnego. Już ponad 60% osób pozytywnie podchodzi do zmiany samochodu na bardziej ekologiczny transport – komunikację miejską lub rower (w 2018r. było to 49%)</a:t>
            </a:r>
          </a:p>
          <a:p>
            <a:pPr marL="171450" indent="-171450">
              <a:buFont typeface="Arial" panose="020B0604020202020204" pitchFamily="34" charset="0"/>
              <a:buChar char="•"/>
            </a:pPr>
            <a:r>
              <a:rPr lang="pl-PL"/>
              <a:t>Zdecydowanie częściej decydują się również na rozwiązania ekologiczne, nawet w przypadku gdy niesie to ze sobą dodatkowe koszty (zanotowano największy wzrost wskazań spośród wszystkich badanych aspektów – w 2020r. 82% wskazań natomiast w 2018r. było to 32%).</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98</a:t>
            </a:fld>
            <a:endParaRPr lang="pl-PL"/>
          </a:p>
        </p:txBody>
      </p:sp>
    </p:spTree>
    <p:extLst>
      <p:ext uri="{BB962C8B-B14F-4D97-AF65-F5344CB8AC3E}">
        <p14:creationId xmlns:p14="http://schemas.microsoft.com/office/powerpoint/2010/main" val="85123231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Respondenci częściej negatywnie podchodzą do aspektu marnowania żywności w ich domach – już tylko 21% jest innego zdania (w porównaniu do poprzedniej fali badania jest to różnica 8 </a:t>
            </a:r>
            <a:r>
              <a:rPr lang="pl-PL" err="1"/>
              <a:t>p.p</a:t>
            </a:r>
            <a:r>
              <a:rPr lang="pl-PL"/>
              <a:t>.). </a:t>
            </a:r>
          </a:p>
          <a:p>
            <a:pPr marL="171450" indent="-171450">
              <a:buFont typeface="Arial" panose="020B0604020202020204" pitchFamily="34" charset="0"/>
              <a:buChar char="•"/>
            </a:pPr>
            <a:r>
              <a:rPr lang="pl-PL"/>
              <a:t>Kampanie i akcje proekologiczne mają coraz więcej uczestników, bowiem już 51% mieszkańców Polski bierze w takich projektach udział (wzrost o 26 </a:t>
            </a:r>
            <a:r>
              <a:rPr lang="pl-PL" err="1"/>
              <a:t>p.p</a:t>
            </a:r>
            <a:r>
              <a:rPr lang="pl-PL"/>
              <a:t>. do fali z 2018r.)</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99</a:t>
            </a:fld>
            <a:endParaRPr lang="pl-PL"/>
          </a:p>
        </p:txBody>
      </p:sp>
    </p:spTree>
    <p:extLst>
      <p:ext uri="{BB962C8B-B14F-4D97-AF65-F5344CB8AC3E}">
        <p14:creationId xmlns:p14="http://schemas.microsoft.com/office/powerpoint/2010/main" val="241649145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Na zużycie wody najczęściej zwracają uwagę osoby z najstarszego przedziału wiekowego oraz z przedziału 35-44 lata (po 97% pozytywnych wskazań).</a:t>
            </a:r>
          </a:p>
          <a:p>
            <a:pPr marL="171450" indent="-171450">
              <a:buFont typeface="Arial" panose="020B0604020202020204" pitchFamily="34" charset="0"/>
              <a:buChar char="•"/>
            </a:pPr>
            <a:r>
              <a:rPr lang="pl-PL"/>
              <a:t>W przypadku wyboru rozwiązań ekologicznych najrzadziej dzieje się to w przypadku najmłodszych osób (15-24 lata - 67% pozytywnych wskazań).</a:t>
            </a:r>
          </a:p>
          <a:p>
            <a:pPr marL="171450" indent="-171450">
              <a:buFont typeface="Arial" panose="020B0604020202020204" pitchFamily="34" charset="0"/>
              <a:buChar char="•"/>
            </a:pPr>
            <a:r>
              <a:rPr lang="pl-PL"/>
              <a:t>Najstarsza grupa badanych najrzadziej ma poczucie, że w ich domu marnuje się żywność – 87% wskazań negatywnych.</a:t>
            </a:r>
          </a:p>
          <a:p>
            <a:pPr marL="171450" indent="-171450">
              <a:buFont typeface="Arial" panose="020B0604020202020204" pitchFamily="34" charset="0"/>
              <a:buChar char="•"/>
            </a:pPr>
            <a:r>
              <a:rPr lang="pl-PL"/>
              <a:t>Osoby z najmłodszego przedziału wiekowego oraz z przedziału 45-59 lat najczęściej biorą udział w kampaniach i akcjach proekologicznych (po 57% wskazań).</a:t>
            </a:r>
          </a:p>
          <a:p>
            <a:pPr marL="171450" indent="-171450">
              <a:buFont typeface="Arial" panose="020B0604020202020204" pitchFamily="34" charset="0"/>
              <a:buChar char="•"/>
            </a:pPr>
            <a:r>
              <a:rPr lang="pl-PL"/>
              <a:t>Komunikację miejską bądź rower wybierają częściej osoby mające 60 lat i więcej (89%).</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100</a:t>
            </a:fld>
            <a:endParaRPr lang="pl-PL"/>
          </a:p>
        </p:txBody>
      </p:sp>
    </p:spTree>
    <p:extLst>
      <p:ext uri="{BB962C8B-B14F-4D97-AF65-F5344CB8AC3E}">
        <p14:creationId xmlns:p14="http://schemas.microsoft.com/office/powerpoint/2010/main" val="25851843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Pracujący zdecydowanie częściej zgadzają się ze stwierdzeniem, że w ich domu marnuje się żywność (28% pozytywnych odpowiedzi) w porównaniu do niepracujących osób. Rzadziej wybierają komunikację miejską bądź rower zamiast samochodu w celu przemieszczania się (45% negatywnych wskazań).</a:t>
            </a:r>
          </a:p>
          <a:p>
            <a:pPr marL="171450" indent="-171450">
              <a:buFont typeface="Arial" panose="020B0604020202020204" pitchFamily="34" charset="0"/>
              <a:buChar char="•"/>
            </a:pPr>
            <a:r>
              <a:rPr lang="pl-PL"/>
              <a:t>Emeryci, renciści najczęściej zwracają uwagę na ograniczenie zużycia wody (83% pozytywnych odpowiedzi) oraz rozwiązania ekologiczne nawet, gdy oznacza to dla nich dodatkowy wydatek (80%). Rzadziej biorą udział w kampaniach czy akcjach proekologicznych (56% wskazań negatywnych).</a:t>
            </a:r>
          </a:p>
          <a:p>
            <a:pPr marL="171450" indent="-171450">
              <a:buFont typeface="Arial" panose="020B0604020202020204" pitchFamily="34" charset="0"/>
              <a:buChar char="•"/>
            </a:pPr>
            <a:r>
              <a:rPr lang="pl-PL"/>
              <a:t>Niepracujący najczęściej ze wszystkich grup w tym segmencie biorą udział w kampaniach i akcjach proekologicznych oraz korzystają częściej z komunikacji miejskiej lub roweru zamiast samochodu (72%). Natomiast najrzadziej zwracają na ograniczenie zużycia wody (11% negatywnych odpowiedzi).</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101</a:t>
            </a:fld>
            <a:endParaRPr lang="pl-PL"/>
          </a:p>
        </p:txBody>
      </p:sp>
    </p:spTree>
    <p:extLst>
      <p:ext uri="{BB962C8B-B14F-4D97-AF65-F5344CB8AC3E}">
        <p14:creationId xmlns:p14="http://schemas.microsoft.com/office/powerpoint/2010/main" val="411581634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96% mieszkańców Polski oszczędza energię w swoim domu. Najczęściej robią to poprzez gaszenie świateł w nieużywanych pomieszczeniach (65% wskazań), stosowanie energooszczędnych źródeł światła (48%) oraz zakup energooszczędnych urządzeń do swojego gospodarstwa domowego (24%). Często wskazywali również na unikanie trybu czuwania „stand by” w urządzeniach RTV czy AGD (23%).</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102</a:t>
            </a:fld>
            <a:endParaRPr lang="pl-PL"/>
          </a:p>
        </p:txBody>
      </p:sp>
    </p:spTree>
    <p:extLst>
      <p:ext uri="{BB962C8B-B14F-4D97-AF65-F5344CB8AC3E}">
        <p14:creationId xmlns:p14="http://schemas.microsoft.com/office/powerpoint/2010/main" val="17953481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W swoich gospodarstwach domowych najczęściej osoby z wykształceniem zasadniczym zawodowym gaszą światła w nieużywanych pomieszczeniach (69% w porównaniu do 65% osób z wyższym wykształceniem, 64% ze średnim i 46% podstawowym, gimnazjalnym). </a:t>
            </a:r>
          </a:p>
          <a:p>
            <a:pPr marL="171450" indent="-171450">
              <a:buFont typeface="Arial" panose="020B0604020202020204" pitchFamily="34" charset="0"/>
              <a:buChar char="•"/>
            </a:pPr>
            <a:r>
              <a:rPr lang="pl-PL"/>
              <a:t>Wraz z wykształceniem wzrasta częstotliwość stosowania energooszczędnych źródeł światła w gospodarstwach badanych (54% osób z wykształceniem wyższym stosuje takie rozwiązanie w swoich domach, a 35% z podstawowym, gimnazjalnym). Podobnie jest w przypadku zakupu energooszczędnych urządzeń gospodarstwa domowego (27% vs 5%), unikania trybu czuwania w urządzeniach RTV czy AGD (28% vs 10%), w przypadku instalacji systemów do pozyskiwania energii ze źródeł odnawialnych (9% vs 5%) oraz w przypadku przykręcania kaloryferów (11% vs 0%).</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103</a:t>
            </a:fld>
            <a:endParaRPr lang="pl-PL"/>
          </a:p>
        </p:txBody>
      </p:sp>
    </p:spTree>
    <p:extLst>
      <p:ext uri="{BB962C8B-B14F-4D97-AF65-F5344CB8AC3E}">
        <p14:creationId xmlns:p14="http://schemas.microsoft.com/office/powerpoint/2010/main" val="332497526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Mieszkańcy Polski wykazujący mniejsze dochody na jednego członka rodziny częściej gaszą światła w nieużywanych pomieszczeniach w swoich gospodarstwach domowych (68% wskazań osób z dochodami do 1500 zł vs 67% 1501-2500 zł vs 63% powyżej 2500 zł). </a:t>
            </a:r>
          </a:p>
          <a:p>
            <a:pPr marL="171450" indent="-171450">
              <a:buFont typeface="Arial" panose="020B0604020202020204" pitchFamily="34" charset="0"/>
              <a:buChar char="•"/>
            </a:pPr>
            <a:r>
              <a:rPr lang="pl-PL"/>
              <a:t>Natomiast osoby z większymi dochodami częściej kupują energooszczędne urządzenia do swoich domów (27% wskazań osób zarabiających powyżej 1501 zł vs 17% zarabiających do 1500 zł) a także częściej unikają trybu czuwania w urządzeniach domowych (30% wskazań osób najlepiej zarabiających w porównaniu do 21% z przedziału 1501-2000 zł i 16% do 1500zł).</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104</a:t>
            </a:fld>
            <a:endParaRPr lang="pl-PL"/>
          </a:p>
        </p:txBody>
      </p:sp>
    </p:spTree>
    <p:extLst>
      <p:ext uri="{BB962C8B-B14F-4D97-AF65-F5344CB8AC3E}">
        <p14:creationId xmlns:p14="http://schemas.microsoft.com/office/powerpoint/2010/main" val="39107395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Na sprawy wewnętrzne i bezpieczeństwo zdecydowanie częściej niż w innych regionach wskazują badani z regionu południowo-zachodniego. Problem ten dominuje również w regionie północnym oraz centralnym.</a:t>
            </a:r>
          </a:p>
          <a:p>
            <a:pPr marL="171450" indent="-171450">
              <a:buFont typeface="Arial" panose="020B0604020202020204" pitchFamily="34" charset="0"/>
              <a:buChar char="•"/>
            </a:pPr>
            <a:r>
              <a:rPr lang="pl-PL"/>
              <a:t>Respondenci z regionu południowego zdecydowanie wskazują finanse publiczne sektor, w którym jest najwięcej problemów do rozwiązania. </a:t>
            </a:r>
          </a:p>
          <a:p>
            <a:pPr marL="171450" indent="-171450">
              <a:buFont typeface="Arial" panose="020B0604020202020204" pitchFamily="34" charset="0"/>
              <a:buChar char="•"/>
            </a:pPr>
            <a:r>
              <a:rPr lang="pl-PL"/>
              <a:t>Na najwięcej problemów w wymiarze sprawiedliwości wskazują mieszkańcy regionu północno-zachodniego. </a:t>
            </a:r>
          </a:p>
          <a:p>
            <a:pPr marL="171450" indent="-171450">
              <a:buFont typeface="Arial" panose="020B0604020202020204" pitchFamily="34" charset="0"/>
              <a:buChar char="•"/>
            </a:pPr>
            <a:r>
              <a:rPr lang="pl-PL"/>
              <a:t>Na dość wyrównanym poziomie zostały ocenione problemy w obrębie finansów publicznych, rolnictwa i rozwoju wsi oraz spraw wewnętrznych i bezpieczeństwa przez badanych w regionie wschodnim.</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24</a:t>
            </a:fld>
            <a:endParaRPr lang="pl-PL"/>
          </a:p>
        </p:txBody>
      </p:sp>
    </p:spTree>
    <p:extLst>
      <p:ext uri="{BB962C8B-B14F-4D97-AF65-F5344CB8AC3E}">
        <p14:creationId xmlns:p14="http://schemas.microsoft.com/office/powerpoint/2010/main" val="130239509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O gaszenie świateł w nieużywanych pomieszczeniach najbardziej dbają respondenci mieszkający w trzy osoby (70% vs 65% ogółu). Podobnie jest w przypadku stosowania energooszczędnych źródeł światła (57% vs 48% ogółu). </a:t>
            </a:r>
          </a:p>
          <a:p>
            <a:pPr marL="171450" indent="-171450">
              <a:buFont typeface="Arial" panose="020B0604020202020204" pitchFamily="34" charset="0"/>
              <a:buChar char="•"/>
            </a:pPr>
            <a:r>
              <a:rPr lang="pl-PL"/>
              <a:t>Na zakup energooszczędnych urządzeń do swoich domów najrzadziej decydują się osoby z największych gospodarstw domowych – 12% wskazań tej grupy w porównaniu do średniej 23%.</a:t>
            </a:r>
          </a:p>
          <a:p>
            <a:pPr marL="171450" indent="-171450">
              <a:buFont typeface="Arial" panose="020B0604020202020204" pitchFamily="34" charset="0"/>
              <a:buChar char="•"/>
            </a:pPr>
            <a:r>
              <a:rPr lang="pl-PL"/>
              <a:t>Wraz z wielkością gospodarstwa wzrasta częstotliwość decydowania się na instalacje źródeł odnawialnej energii - od 3% osób mieszkający w pojedynkę do 10% mieszkających w 5 lub więcej osób.</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105</a:t>
            </a:fld>
            <a:endParaRPr lang="pl-PL"/>
          </a:p>
        </p:txBody>
      </p:sp>
    </p:spTree>
    <p:extLst>
      <p:ext uri="{BB962C8B-B14F-4D97-AF65-F5344CB8AC3E}">
        <p14:creationId xmlns:p14="http://schemas.microsoft.com/office/powerpoint/2010/main" val="62111794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indent="0">
              <a:buFont typeface="Arial" panose="020B0604020202020204" pitchFamily="34" charset="0"/>
              <a:buNone/>
            </a:pPr>
            <a:r>
              <a:rPr lang="pl-PL"/>
              <a:t>Analizując wyniki ze względu na wiek badanych można zauważyć, że najstarsi respondenci częściej dbają o gaszenie świateł w nieużywanych pomieszczeniach niż młodsi. Stosowanie energooszczędnych źródeł światła jest popularniejszym sposobem na oszczędzanie energii wśród respondentów między 35 a 44 rokiem życia. Podobnie jest w przypadku zakupu urządzeń oszczędzających energię. Za to najmłodsza grupa wiekowa badanych częściej niż pozostali zwraca uwagę na unikanie trybu czuwania.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106</a:t>
            </a:fld>
            <a:endParaRPr lang="pl-PL"/>
          </a:p>
        </p:txBody>
      </p:sp>
    </p:spTree>
    <p:extLst>
      <p:ext uri="{BB962C8B-B14F-4D97-AF65-F5344CB8AC3E}">
        <p14:creationId xmlns:p14="http://schemas.microsoft.com/office/powerpoint/2010/main" val="266852595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a:t>Już 34% mieszkańców Polski planuje w najbliższym czasie podjęcie dodatkowych działań, które przyczynią się do zwiększenia efektywności energetycznej i umożliwią im zmniejszenie rachunków za energię. Jest to wzrost o 31 </a:t>
            </a:r>
            <a:r>
              <a:rPr lang="pl-PL" err="1"/>
              <a:t>p.p</a:t>
            </a:r>
            <a:r>
              <a:rPr lang="pl-PL"/>
              <a:t>. w porównaniu do poprzedniej fali badania, a także najlepszy wynik uzyskany na przestrzeni wszystkich edycji badania. </a:t>
            </a:r>
          </a:p>
          <a:p>
            <a:pPr marL="171450" indent="-171450">
              <a:buFont typeface="Arial" panose="020B0604020202020204" pitchFamily="34" charset="0"/>
              <a:buChar char="•"/>
            </a:pPr>
            <a:r>
              <a:rPr lang="pl-PL"/>
              <a:t>Na podjęcie dodatkowych działań decydują się częściej osoby mieszkające w większych gospodarstwach domowych (41% wskazań), a także na wsiach (42%).</a:t>
            </a:r>
          </a:p>
          <a:p>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107</a:t>
            </a:fld>
            <a:endParaRPr lang="pl-PL"/>
          </a:p>
        </p:txBody>
      </p:sp>
    </p:spTree>
    <p:extLst>
      <p:ext uri="{BB962C8B-B14F-4D97-AF65-F5344CB8AC3E}">
        <p14:creationId xmlns:p14="http://schemas.microsoft.com/office/powerpoint/2010/main" val="78179257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Jedna trzecia respondentów w najbliższym planuje podjąć dodatkowe działania, które zwiększą efektywność energetyczną i umożliwią zmniejszenie rachunków za energię. </a:t>
            </a:r>
          </a:p>
          <a:p>
            <a:r>
              <a:rPr lang="pl-PL"/>
              <a:t>Mieszkający Polski najczęściej wskazywali na zastosowanie odnawialnych źródeł energii – 57%.  A co dziesiąty badany (11%)  mówił o zmianie systemu ogrzewania oraz </a:t>
            </a:r>
            <a:r>
              <a:rPr lang="pl-PL" sz="1200" b="0" i="0" u="none" strike="noStrike">
                <a:solidFill>
                  <a:schemeClr val="tx1"/>
                </a:solidFill>
                <a:effectLst/>
                <a:latin typeface="Calibri" panose="020F0502020204030204" pitchFamily="34" charset="0"/>
                <a:cs typeface="Calibri" panose="020F0502020204030204" pitchFamily="34" charset="0"/>
              </a:rPr>
              <a:t>termomodernizacji</a:t>
            </a:r>
            <a:r>
              <a:rPr lang="pl-PL"/>
              <a:t> budynku.</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108</a:t>
            </a:fld>
            <a:endParaRPr lang="pl-PL"/>
          </a:p>
        </p:txBody>
      </p:sp>
    </p:spTree>
    <p:extLst>
      <p:ext uri="{BB962C8B-B14F-4D97-AF65-F5344CB8AC3E}">
        <p14:creationId xmlns:p14="http://schemas.microsoft.com/office/powerpoint/2010/main" val="262294430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W obecnej edycji badania ponad trzy czwarte mieszkańców Polski (78%) byłoby skłonne wydać więcej na „czystą” energię. Wynik ten prawie czterokrotnie wyższy niż w 2018 r.. Warto zaznaczyć, że uzyskany wynik jest najwyższy na przestrzeni wszystkich edycji badania. </a:t>
            </a:r>
          </a:p>
          <a:p>
            <a:r>
              <a:rPr lang="pl-PL"/>
              <a:t>Wraz ze wzrostem dochodów na 1 członka w gospodarstwie domowym rośnie odsetek osób, które byłyby skłonne wydać więcej na „czystą” energię.</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109</a:t>
            </a:fld>
            <a:endParaRPr lang="pl-PL"/>
          </a:p>
        </p:txBody>
      </p:sp>
    </p:spTree>
    <p:extLst>
      <p:ext uri="{BB962C8B-B14F-4D97-AF65-F5344CB8AC3E}">
        <p14:creationId xmlns:p14="http://schemas.microsoft.com/office/powerpoint/2010/main" val="64437473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Jedna czwarta (26%) osób byłaby skłonna dopłacić do „czystej” energii od 6% do 10% więcej, a 24% jest w stanie dopłacić powyżej 20%. Zaś jedna piąta (19%) badanych dopłaciłaby od 16% do 20% więcej. 14% respondentów nie potrafiło określić, ile są w stanie dopłacić.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110</a:t>
            </a:fld>
            <a:endParaRPr lang="pl-PL"/>
          </a:p>
        </p:txBody>
      </p:sp>
    </p:spTree>
    <p:extLst>
      <p:ext uri="{BB962C8B-B14F-4D97-AF65-F5344CB8AC3E}">
        <p14:creationId xmlns:p14="http://schemas.microsoft.com/office/powerpoint/2010/main" val="384180055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111</a:t>
            </a:fld>
            <a:endParaRPr lang="pl-PL"/>
          </a:p>
        </p:txBody>
      </p:sp>
    </p:spTree>
    <p:extLst>
      <p:ext uri="{BB962C8B-B14F-4D97-AF65-F5344CB8AC3E}">
        <p14:creationId xmlns:p14="http://schemas.microsoft.com/office/powerpoint/2010/main" val="11901499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Najwięcej badanych na największe problemy środowiska naturalnego w Polsce wskazuje zanieczyszczenie powietrza (59%), Do pierwszych trzech wskazań należy również problem śmieci (50% badanych) oraz zanieczyszczenie wód i problemy z wodą (34%)</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25</a:t>
            </a:fld>
            <a:endParaRPr lang="pl-PL"/>
          </a:p>
        </p:txBody>
      </p:sp>
    </p:spTree>
    <p:extLst>
      <p:ext uri="{BB962C8B-B14F-4D97-AF65-F5344CB8AC3E}">
        <p14:creationId xmlns:p14="http://schemas.microsoft.com/office/powerpoint/2010/main" val="118000607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a:t>W przypadku zanieczyszczenia powietrza nie obserwuje się większych różnic w zależności od wykształcenia. </a:t>
            </a:r>
          </a:p>
          <a:p>
            <a:r>
              <a:rPr lang="pl-PL"/>
              <a:t>Problem zanieczyszczenia środowiska związany ze śmieciami najrzadziej wskazywały osoby z wykształceniem podstawowym, co wyróżnia tą grupę na tle pozostałych częstych wskazań. Respondenci z wykształceniem wyższym częściej niż inni wskazują na problem zanieczyszczonych wód czy jej niskie zasoby.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26</a:t>
            </a:fld>
            <a:endParaRPr lang="pl-PL"/>
          </a:p>
        </p:txBody>
      </p:sp>
    </p:spTree>
    <p:extLst>
      <p:ext uri="{BB962C8B-B14F-4D97-AF65-F5344CB8AC3E}">
        <p14:creationId xmlns:p14="http://schemas.microsoft.com/office/powerpoint/2010/main" val="27799785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hemeOverride" Target="../theme/themeOverride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trona tytułowa_ciemny">
    <p:spTree>
      <p:nvGrpSpPr>
        <p:cNvPr id="1" name=""/>
        <p:cNvGrpSpPr/>
        <p:nvPr/>
      </p:nvGrpSpPr>
      <p:grpSpPr>
        <a:xfrm>
          <a:off x="0" y="0"/>
          <a:ext cx="0" cy="0"/>
          <a:chOff x="0" y="0"/>
          <a:chExt cx="0" cy="0"/>
        </a:xfrm>
      </p:grpSpPr>
      <p:pic>
        <p:nvPicPr>
          <p:cNvPr id="3" name="Obraz 2">
            <a:extLst>
              <a:ext uri="{FF2B5EF4-FFF2-40B4-BE49-F238E27FC236}">
                <a16:creationId xmlns:a16="http://schemas.microsoft.com/office/drawing/2014/main" id="{2036045B-B628-4CAB-8D11-D9EEFF60E7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799660" y="6031192"/>
            <a:ext cx="2496782" cy="632413"/>
          </a:xfrm>
          <a:prstGeom prst="rect">
            <a:avLst/>
          </a:prstGeom>
        </p:spPr>
      </p:pic>
      <p:pic>
        <p:nvPicPr>
          <p:cNvPr id="7" name="Obraz 6" descr="Obraz zawierający tekst&#10;&#10;Opis wygenerowany automatycznie">
            <a:extLst>
              <a:ext uri="{FF2B5EF4-FFF2-40B4-BE49-F238E27FC236}">
                <a16:creationId xmlns:a16="http://schemas.microsoft.com/office/drawing/2014/main" id="{B634C43B-CCA4-4000-BBD4-712F43250597}"/>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6877" y="-1"/>
            <a:ext cx="8244000" cy="6910928"/>
          </a:xfrm>
          <a:prstGeom prst="rect">
            <a:avLst/>
          </a:prstGeom>
        </p:spPr>
      </p:pic>
    </p:spTree>
    <p:extLst>
      <p:ext uri="{BB962C8B-B14F-4D97-AF65-F5344CB8AC3E}">
        <p14:creationId xmlns:p14="http://schemas.microsoft.com/office/powerpoint/2010/main" val="176752248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Rekomendacje 5_poziomo">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1547664" y="908051"/>
            <a:ext cx="7275788" cy="792088"/>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baseline="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defTabSz="914400" rtl="0" eaLnBrk="1" latinLnBrk="0" hangingPunct="1">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1</a:t>
            </a:r>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sp>
        <p:nvSpPr>
          <p:cNvPr id="51" name="Symbol zastępczy tekstu 58"/>
          <p:cNvSpPr>
            <a:spLocks noGrp="1"/>
          </p:cNvSpPr>
          <p:nvPr>
            <p:ph type="body" sz="quarter" idx="14" hasCustomPrompt="1"/>
          </p:nvPr>
        </p:nvSpPr>
        <p:spPr>
          <a:xfrm>
            <a:off x="1544362" y="2877485"/>
            <a:ext cx="7275788" cy="792088"/>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3</a:t>
            </a:r>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sp>
        <p:nvSpPr>
          <p:cNvPr id="49" name="Symbol zastępczy obrazu 48"/>
          <p:cNvSpPr>
            <a:spLocks noGrp="1"/>
          </p:cNvSpPr>
          <p:nvPr>
            <p:ph type="pic" sz="quarter" idx="16" hasCustomPrompt="1"/>
          </p:nvPr>
        </p:nvSpPr>
        <p:spPr>
          <a:xfrm>
            <a:off x="539552" y="980728"/>
            <a:ext cx="719696" cy="719696"/>
          </a:xfrm>
          <a:prstGeom prst="rect">
            <a:avLst/>
          </a:prstGeom>
        </p:spPr>
        <p:txBody>
          <a:bodyPr/>
          <a:lstStyle>
            <a:lvl1pPr marL="0" indent="0">
              <a:buNone/>
              <a:defRPr sz="1200"/>
            </a:lvl1pPr>
          </a:lstStyle>
          <a:p>
            <a:r>
              <a:rPr lang="pl-PL"/>
              <a:t>Ikona</a:t>
            </a:r>
          </a:p>
        </p:txBody>
      </p:sp>
      <p:sp>
        <p:nvSpPr>
          <p:cNvPr id="76" name="Symbol zastępczy tekstu 58"/>
          <p:cNvSpPr>
            <a:spLocks noGrp="1"/>
          </p:cNvSpPr>
          <p:nvPr>
            <p:ph type="body" sz="quarter" idx="19" hasCustomPrompt="1"/>
          </p:nvPr>
        </p:nvSpPr>
        <p:spPr>
          <a:xfrm>
            <a:off x="1545641" y="1892768"/>
            <a:ext cx="7275788" cy="792088"/>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2</a:t>
            </a:r>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sp>
        <p:nvSpPr>
          <p:cNvPr id="78" name="Symbol zastępczy obrazu 48"/>
          <p:cNvSpPr>
            <a:spLocks noGrp="1"/>
          </p:cNvSpPr>
          <p:nvPr>
            <p:ph type="pic" sz="quarter" idx="21" hasCustomPrompt="1"/>
          </p:nvPr>
        </p:nvSpPr>
        <p:spPr>
          <a:xfrm>
            <a:off x="539552" y="1952836"/>
            <a:ext cx="719696" cy="719696"/>
          </a:xfrm>
          <a:prstGeom prst="rect">
            <a:avLst/>
          </a:prstGeom>
        </p:spPr>
        <p:txBody>
          <a:bodyPr/>
          <a:lstStyle>
            <a:lvl1pPr marL="0" indent="0">
              <a:buNone/>
              <a:defRPr sz="1200"/>
            </a:lvl1pPr>
          </a:lstStyle>
          <a:p>
            <a:r>
              <a:rPr lang="pl-PL"/>
              <a:t>Ikona</a:t>
            </a:r>
          </a:p>
        </p:txBody>
      </p:sp>
      <p:sp>
        <p:nvSpPr>
          <p:cNvPr id="79" name="Symbol zastępczy obrazu 48"/>
          <p:cNvSpPr>
            <a:spLocks noGrp="1"/>
          </p:cNvSpPr>
          <p:nvPr>
            <p:ph type="pic" sz="quarter" idx="22" hasCustomPrompt="1"/>
          </p:nvPr>
        </p:nvSpPr>
        <p:spPr>
          <a:xfrm>
            <a:off x="539552" y="2924944"/>
            <a:ext cx="719696" cy="719696"/>
          </a:xfrm>
          <a:prstGeom prst="rect">
            <a:avLst/>
          </a:prstGeom>
        </p:spPr>
        <p:txBody>
          <a:bodyPr/>
          <a:lstStyle>
            <a:lvl1pPr marL="0" indent="0">
              <a:buNone/>
              <a:defRPr sz="1200"/>
            </a:lvl1pPr>
          </a:lstStyle>
          <a:p>
            <a:r>
              <a:rPr lang="pl-PL"/>
              <a:t>Ikona</a:t>
            </a:r>
          </a:p>
        </p:txBody>
      </p:sp>
      <p:sp>
        <p:nvSpPr>
          <p:cNvPr id="80" name="Symbol zastępczy obrazu 48"/>
          <p:cNvSpPr>
            <a:spLocks noGrp="1"/>
          </p:cNvSpPr>
          <p:nvPr>
            <p:ph type="pic" sz="quarter" idx="23" hasCustomPrompt="1"/>
          </p:nvPr>
        </p:nvSpPr>
        <p:spPr>
          <a:xfrm>
            <a:off x="539552" y="3971483"/>
            <a:ext cx="719696" cy="719696"/>
          </a:xfrm>
          <a:prstGeom prst="rect">
            <a:avLst/>
          </a:prstGeom>
        </p:spPr>
        <p:txBody>
          <a:bodyPr/>
          <a:lstStyle>
            <a:lvl1pPr marL="0" indent="0">
              <a:buNone/>
              <a:defRPr sz="1200"/>
            </a:lvl1pPr>
          </a:lstStyle>
          <a:p>
            <a:r>
              <a:rPr lang="pl-PL"/>
              <a:t>Ikona</a:t>
            </a:r>
          </a:p>
        </p:txBody>
      </p:sp>
      <p:sp>
        <p:nvSpPr>
          <p:cNvPr id="81" name="Symbol zastępczy obrazu 48"/>
          <p:cNvSpPr>
            <a:spLocks noGrp="1"/>
          </p:cNvSpPr>
          <p:nvPr>
            <p:ph type="pic" sz="quarter" idx="24" hasCustomPrompt="1"/>
          </p:nvPr>
        </p:nvSpPr>
        <p:spPr>
          <a:xfrm>
            <a:off x="539552" y="4943591"/>
            <a:ext cx="719696" cy="719696"/>
          </a:xfrm>
          <a:prstGeom prst="rect">
            <a:avLst/>
          </a:prstGeom>
        </p:spPr>
        <p:txBody>
          <a:bodyPr/>
          <a:lstStyle>
            <a:lvl1pPr marL="0" indent="0">
              <a:buNone/>
              <a:defRPr sz="1200"/>
            </a:lvl1pPr>
          </a:lstStyle>
          <a:p>
            <a:r>
              <a:rPr lang="pl-PL"/>
              <a:t>Ikona</a:t>
            </a:r>
          </a:p>
        </p:txBody>
      </p:sp>
      <p:sp>
        <p:nvSpPr>
          <p:cNvPr id="82" name="Symbol zastępczy tekstu 58"/>
          <p:cNvSpPr>
            <a:spLocks noGrp="1"/>
          </p:cNvSpPr>
          <p:nvPr>
            <p:ph type="body" sz="quarter" idx="25" hasCustomPrompt="1"/>
          </p:nvPr>
        </p:nvSpPr>
        <p:spPr>
          <a:xfrm>
            <a:off x="1536287" y="4921351"/>
            <a:ext cx="7275788" cy="792088"/>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5</a:t>
            </a:r>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sp>
        <p:nvSpPr>
          <p:cNvPr id="83" name="Symbol zastępczy tekstu 58"/>
          <p:cNvSpPr>
            <a:spLocks noGrp="1"/>
          </p:cNvSpPr>
          <p:nvPr>
            <p:ph type="body" sz="quarter" idx="26" hasCustomPrompt="1"/>
          </p:nvPr>
        </p:nvSpPr>
        <p:spPr>
          <a:xfrm>
            <a:off x="1544362" y="3936633"/>
            <a:ext cx="7275788" cy="792088"/>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4</a:t>
            </a:r>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cxnSp>
        <p:nvCxnSpPr>
          <p:cNvPr id="68" name="Łącznik prostoliniowy 47"/>
          <p:cNvCxnSpPr/>
          <p:nvPr userDrawn="1"/>
        </p:nvCxnSpPr>
        <p:spPr>
          <a:xfrm>
            <a:off x="340891" y="4832254"/>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
        <p:nvSpPr>
          <p:cNvPr id="65" name="Symbol zastępczy tekstu 49"/>
          <p:cNvSpPr>
            <a:spLocks noGrp="1"/>
          </p:cNvSpPr>
          <p:nvPr>
            <p:ph type="body" sz="quarter" idx="27"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19" name="Symbol zastępczy tekstu 48"/>
          <p:cNvSpPr>
            <a:spLocks noGrp="1"/>
          </p:cNvSpPr>
          <p:nvPr>
            <p:ph type="body" sz="quarter" idx="28"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8"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80223853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Zawartość i hasła">
    <p:spTree>
      <p:nvGrpSpPr>
        <p:cNvPr id="1" name=""/>
        <p:cNvGrpSpPr/>
        <p:nvPr/>
      </p:nvGrpSpPr>
      <p:grpSpPr>
        <a:xfrm>
          <a:off x="0" y="0"/>
          <a:ext cx="0" cy="0"/>
          <a:chOff x="0" y="0"/>
          <a:chExt cx="0" cy="0"/>
        </a:xfrm>
      </p:grpSpPr>
      <p:sp>
        <p:nvSpPr>
          <p:cNvPr id="50" name="Symbol zastępczy tekstu 49"/>
          <p:cNvSpPr>
            <a:spLocks noGrp="1"/>
          </p:cNvSpPr>
          <p:nvPr>
            <p:ph type="body" sz="quarter" idx="15" hasCustomPrompt="1"/>
          </p:nvPr>
        </p:nvSpPr>
        <p:spPr>
          <a:xfrm>
            <a:off x="5952620" y="2588907"/>
            <a:ext cx="1698625" cy="287337"/>
          </a:xfrm>
          <a:prstGeom prst="rect">
            <a:avLst/>
          </a:prstGeom>
        </p:spPr>
        <p:txBody>
          <a:bodyPr/>
          <a:lstStyle>
            <a:lvl1pPr marL="0" indent="0">
              <a:buNone/>
              <a:defRPr sz="1200"/>
            </a:lvl1pPr>
          </a:lstStyle>
          <a:p>
            <a:pPr lvl="0"/>
            <a:r>
              <a:rPr lang="pl-PL"/>
              <a:t>zagadnienie</a:t>
            </a:r>
          </a:p>
        </p:txBody>
      </p:sp>
      <p:sp>
        <p:nvSpPr>
          <p:cNvPr id="57" name="Symbol zastępczy tekstu 49"/>
          <p:cNvSpPr>
            <a:spLocks noGrp="1"/>
          </p:cNvSpPr>
          <p:nvPr>
            <p:ph type="body" sz="quarter" idx="16" hasCustomPrompt="1"/>
          </p:nvPr>
        </p:nvSpPr>
        <p:spPr>
          <a:xfrm>
            <a:off x="6037728" y="3332990"/>
            <a:ext cx="1698625" cy="287337"/>
          </a:xfrm>
          <a:prstGeom prst="rect">
            <a:avLst/>
          </a:prstGeom>
        </p:spPr>
        <p:txBody>
          <a:bodyPr/>
          <a:lstStyle>
            <a:lvl1pPr marL="0" indent="0">
              <a:buNone/>
              <a:defRPr sz="1200"/>
            </a:lvl1pPr>
          </a:lstStyle>
          <a:p>
            <a:pPr lvl="0"/>
            <a:r>
              <a:rPr lang="pl-PL"/>
              <a:t>zagadnienie</a:t>
            </a:r>
          </a:p>
        </p:txBody>
      </p:sp>
      <p:sp>
        <p:nvSpPr>
          <p:cNvPr id="58" name="Symbol zastępczy tekstu 49"/>
          <p:cNvSpPr>
            <a:spLocks noGrp="1"/>
          </p:cNvSpPr>
          <p:nvPr>
            <p:ph type="body" sz="quarter" idx="17" hasCustomPrompt="1"/>
          </p:nvPr>
        </p:nvSpPr>
        <p:spPr>
          <a:xfrm>
            <a:off x="5729363" y="4077072"/>
            <a:ext cx="1698625" cy="287337"/>
          </a:xfrm>
          <a:prstGeom prst="rect">
            <a:avLst/>
          </a:prstGeom>
        </p:spPr>
        <p:txBody>
          <a:bodyPr/>
          <a:lstStyle>
            <a:lvl1pPr marL="0" indent="0">
              <a:buNone/>
              <a:defRPr sz="1200"/>
            </a:lvl1pPr>
          </a:lstStyle>
          <a:p>
            <a:pPr lvl="0"/>
            <a:r>
              <a:rPr lang="pl-PL"/>
              <a:t>zagadnienie</a:t>
            </a:r>
          </a:p>
        </p:txBody>
      </p:sp>
      <p:sp>
        <p:nvSpPr>
          <p:cNvPr id="59" name="Symbol zastępczy tekstu 49"/>
          <p:cNvSpPr>
            <a:spLocks noGrp="1"/>
          </p:cNvSpPr>
          <p:nvPr>
            <p:ph type="body" sz="quarter" idx="18" hasCustomPrompt="1"/>
          </p:nvPr>
        </p:nvSpPr>
        <p:spPr>
          <a:xfrm>
            <a:off x="5718287" y="1844824"/>
            <a:ext cx="1698625" cy="287337"/>
          </a:xfrm>
          <a:prstGeom prst="rect">
            <a:avLst/>
          </a:prstGeom>
        </p:spPr>
        <p:txBody>
          <a:bodyPr/>
          <a:lstStyle>
            <a:lvl1pPr marL="0" indent="0">
              <a:buNone/>
              <a:defRPr sz="1200"/>
            </a:lvl1pPr>
          </a:lstStyle>
          <a:p>
            <a:pPr lvl="0"/>
            <a:r>
              <a:rPr lang="pl-PL"/>
              <a:t>zagadnienie</a:t>
            </a:r>
          </a:p>
        </p:txBody>
      </p:sp>
      <p:sp>
        <p:nvSpPr>
          <p:cNvPr id="60" name="Symbol zastępczy tekstu 49"/>
          <p:cNvSpPr>
            <a:spLocks noGrp="1"/>
          </p:cNvSpPr>
          <p:nvPr>
            <p:ph type="body" sz="quarter" idx="19" hasCustomPrompt="1"/>
          </p:nvPr>
        </p:nvSpPr>
        <p:spPr>
          <a:xfrm>
            <a:off x="1731575" y="4005064"/>
            <a:ext cx="1698625" cy="287337"/>
          </a:xfrm>
          <a:prstGeom prst="rect">
            <a:avLst/>
          </a:prstGeom>
        </p:spPr>
        <p:txBody>
          <a:bodyPr/>
          <a:lstStyle>
            <a:lvl1pPr marL="0" indent="0">
              <a:buNone/>
              <a:defRPr sz="1200"/>
            </a:lvl1pPr>
          </a:lstStyle>
          <a:p>
            <a:pPr lvl="0"/>
            <a:r>
              <a:rPr lang="pl-PL"/>
              <a:t>zagadnienie</a:t>
            </a:r>
          </a:p>
        </p:txBody>
      </p:sp>
      <p:sp>
        <p:nvSpPr>
          <p:cNvPr id="65" name="Symbol zastępczy tekstu 49"/>
          <p:cNvSpPr>
            <a:spLocks noGrp="1"/>
          </p:cNvSpPr>
          <p:nvPr>
            <p:ph type="body" sz="quarter" idx="24" hasCustomPrompt="1"/>
          </p:nvPr>
        </p:nvSpPr>
        <p:spPr>
          <a:xfrm>
            <a:off x="3742934" y="1412776"/>
            <a:ext cx="1698625" cy="287337"/>
          </a:xfrm>
          <a:prstGeom prst="rect">
            <a:avLst/>
          </a:prstGeom>
        </p:spPr>
        <p:txBody>
          <a:bodyPr/>
          <a:lstStyle>
            <a:lvl1pPr marL="0" indent="0">
              <a:buNone/>
              <a:defRPr sz="1200"/>
            </a:lvl1pPr>
          </a:lstStyle>
          <a:p>
            <a:pPr lvl="0"/>
            <a:r>
              <a:rPr lang="pl-PL"/>
              <a:t>zagadnienie</a:t>
            </a:r>
          </a:p>
        </p:txBody>
      </p:sp>
      <p:sp>
        <p:nvSpPr>
          <p:cNvPr id="66" name="Symbol zastępczy tekstu 49"/>
          <p:cNvSpPr>
            <a:spLocks noGrp="1"/>
          </p:cNvSpPr>
          <p:nvPr>
            <p:ph type="body" sz="quarter" idx="25" hasCustomPrompt="1"/>
          </p:nvPr>
        </p:nvSpPr>
        <p:spPr>
          <a:xfrm>
            <a:off x="3742934" y="4365104"/>
            <a:ext cx="1698625" cy="287337"/>
          </a:xfrm>
          <a:prstGeom prst="rect">
            <a:avLst/>
          </a:prstGeom>
        </p:spPr>
        <p:txBody>
          <a:bodyPr/>
          <a:lstStyle>
            <a:lvl1pPr marL="0" indent="0">
              <a:buNone/>
              <a:defRPr sz="1200"/>
            </a:lvl1pPr>
          </a:lstStyle>
          <a:p>
            <a:pPr lvl="0"/>
            <a:r>
              <a:rPr lang="pl-PL"/>
              <a:t>zagadnienie</a:t>
            </a:r>
          </a:p>
        </p:txBody>
      </p:sp>
      <p:sp>
        <p:nvSpPr>
          <p:cNvPr id="67" name="Symbol zastępczy tekstu 49"/>
          <p:cNvSpPr>
            <a:spLocks noGrp="1"/>
          </p:cNvSpPr>
          <p:nvPr>
            <p:ph type="body" sz="quarter" idx="26" hasCustomPrompt="1"/>
          </p:nvPr>
        </p:nvSpPr>
        <p:spPr>
          <a:xfrm>
            <a:off x="1621806" y="1772816"/>
            <a:ext cx="1698625" cy="287337"/>
          </a:xfrm>
          <a:prstGeom prst="rect">
            <a:avLst/>
          </a:prstGeom>
        </p:spPr>
        <p:txBody>
          <a:bodyPr/>
          <a:lstStyle>
            <a:lvl1pPr marL="0" indent="0">
              <a:buNone/>
              <a:defRPr sz="1200"/>
            </a:lvl1pPr>
          </a:lstStyle>
          <a:p>
            <a:pPr lvl="0"/>
            <a:r>
              <a:rPr lang="pl-PL"/>
              <a:t>zagadnienie</a:t>
            </a:r>
          </a:p>
        </p:txBody>
      </p:sp>
      <p:sp>
        <p:nvSpPr>
          <p:cNvPr id="68" name="Symbol zastępczy tekstu 49"/>
          <p:cNvSpPr>
            <a:spLocks noGrp="1"/>
          </p:cNvSpPr>
          <p:nvPr>
            <p:ph type="body" sz="quarter" idx="27" hasCustomPrompt="1"/>
          </p:nvPr>
        </p:nvSpPr>
        <p:spPr>
          <a:xfrm>
            <a:off x="1442658" y="3260982"/>
            <a:ext cx="1698625" cy="287337"/>
          </a:xfrm>
          <a:prstGeom prst="rect">
            <a:avLst/>
          </a:prstGeom>
        </p:spPr>
        <p:txBody>
          <a:bodyPr/>
          <a:lstStyle>
            <a:lvl1pPr marL="0" indent="0">
              <a:buNone/>
              <a:defRPr sz="1200"/>
            </a:lvl1pPr>
          </a:lstStyle>
          <a:p>
            <a:pPr lvl="0"/>
            <a:r>
              <a:rPr lang="pl-PL"/>
              <a:t>zagadnienie</a:t>
            </a:r>
          </a:p>
        </p:txBody>
      </p:sp>
      <p:sp>
        <p:nvSpPr>
          <p:cNvPr id="69" name="Symbol zastępczy tekstu 49"/>
          <p:cNvSpPr>
            <a:spLocks noGrp="1"/>
          </p:cNvSpPr>
          <p:nvPr>
            <p:ph type="body" sz="quarter" idx="28" hasCustomPrompt="1"/>
          </p:nvPr>
        </p:nvSpPr>
        <p:spPr>
          <a:xfrm>
            <a:off x="1403648" y="2516899"/>
            <a:ext cx="1698625" cy="287337"/>
          </a:xfrm>
          <a:prstGeom prst="rect">
            <a:avLst/>
          </a:prstGeom>
        </p:spPr>
        <p:txBody>
          <a:bodyPr/>
          <a:lstStyle>
            <a:lvl1pPr marL="0" indent="0">
              <a:buNone/>
              <a:defRPr sz="1200"/>
            </a:lvl1pPr>
          </a:lstStyle>
          <a:p>
            <a:pPr lvl="0"/>
            <a:r>
              <a:rPr lang="pl-PL"/>
              <a:t>zagadnienie</a:t>
            </a:r>
          </a:p>
        </p:txBody>
      </p:sp>
      <p:sp>
        <p:nvSpPr>
          <p:cNvPr id="54" name="Symbol zastępczy zawartości 53"/>
          <p:cNvSpPr>
            <a:spLocks noGrp="1"/>
          </p:cNvSpPr>
          <p:nvPr>
            <p:ph sz="quarter" idx="29" hasCustomPrompt="1"/>
          </p:nvPr>
        </p:nvSpPr>
        <p:spPr>
          <a:xfrm>
            <a:off x="3702050" y="2276872"/>
            <a:ext cx="1739900" cy="1512888"/>
          </a:xfrm>
          <a:prstGeom prst="rect">
            <a:avLst/>
          </a:prstGeom>
        </p:spPr>
        <p:txBody>
          <a:bodyPr/>
          <a:lstStyle>
            <a:lvl1pPr marL="0" indent="0">
              <a:buNone/>
              <a:defRPr sz="2400"/>
            </a:lvl1pPr>
          </a:lstStyle>
          <a:p>
            <a:pPr lvl="0"/>
            <a:r>
              <a:rPr lang="pl-PL"/>
              <a:t>Zawartość</a:t>
            </a:r>
          </a:p>
        </p:txBody>
      </p:sp>
      <p:sp>
        <p:nvSpPr>
          <p:cNvPr id="61"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16"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5"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11762183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 boxy">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323850" y="1634491"/>
            <a:ext cx="4103688" cy="4026534"/>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Stosuj, gdy jest dużo tekstu</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a:p>
            <a:pPr lvl="0"/>
            <a:endParaRPr lang="pl-PL"/>
          </a:p>
        </p:txBody>
      </p:sp>
      <p:sp>
        <p:nvSpPr>
          <p:cNvPr id="50" name="Symbol zastępczy tekstu 49"/>
          <p:cNvSpPr>
            <a:spLocks noGrp="1"/>
          </p:cNvSpPr>
          <p:nvPr>
            <p:ph type="body" sz="quarter" idx="11" hasCustomPrompt="1"/>
          </p:nvPr>
        </p:nvSpPr>
        <p:spPr>
          <a:xfrm>
            <a:off x="4716463" y="1634490"/>
            <a:ext cx="4103687" cy="4026534"/>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sz="1000" baseline="0"/>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stStyle>
          <a:p>
            <a:pPr lvl="0"/>
            <a:r>
              <a:rPr lang="pl-PL"/>
              <a:t>Miejsce na drugą kolumnę tekstu</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51" name="Symbol zastępczy tekstu 49"/>
          <p:cNvSpPr>
            <a:spLocks noGrp="1"/>
          </p:cNvSpPr>
          <p:nvPr>
            <p:ph type="body" sz="quarter" idx="12"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cxnSp>
        <p:nvCxnSpPr>
          <p:cNvPr id="53" name="Łącznik prosty 52"/>
          <p:cNvCxnSpPr/>
          <p:nvPr userDrawn="1"/>
        </p:nvCxnSpPr>
        <p:spPr>
          <a:xfrm>
            <a:off x="4576854" y="908049"/>
            <a:ext cx="0" cy="4944617"/>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54" name="Symbol zastępczy tekstu 68"/>
          <p:cNvSpPr>
            <a:spLocks noGrp="1"/>
          </p:cNvSpPr>
          <p:nvPr>
            <p:ph type="body" sz="quarter" idx="17"/>
          </p:nvPr>
        </p:nvSpPr>
        <p:spPr>
          <a:xfrm>
            <a:off x="323850" y="987238"/>
            <a:ext cx="4113396"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55" name="Symbol zastępczy tekstu 68"/>
          <p:cNvSpPr>
            <a:spLocks noGrp="1"/>
          </p:cNvSpPr>
          <p:nvPr>
            <p:ph type="body" sz="quarter" idx="18"/>
          </p:nvPr>
        </p:nvSpPr>
        <p:spPr>
          <a:xfrm>
            <a:off x="4716463" y="987237"/>
            <a:ext cx="4103687"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10"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9"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27915805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 boxy_ikona">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323850" y="2276475"/>
            <a:ext cx="4103688" cy="3384550"/>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sp>
        <p:nvSpPr>
          <p:cNvPr id="50" name="Symbol zastępczy tekstu 49"/>
          <p:cNvSpPr>
            <a:spLocks noGrp="1"/>
          </p:cNvSpPr>
          <p:nvPr>
            <p:ph type="body" sz="quarter" idx="11" hasCustomPrompt="1"/>
          </p:nvPr>
        </p:nvSpPr>
        <p:spPr>
          <a:xfrm>
            <a:off x="4716463" y="2276474"/>
            <a:ext cx="4103687" cy="3384550"/>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sz="1000" baseline="0"/>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1" name="Symbol zastępczy tekstu 49"/>
          <p:cNvSpPr>
            <a:spLocks noGrp="1"/>
          </p:cNvSpPr>
          <p:nvPr>
            <p:ph type="body" sz="quarter" idx="12"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cxnSp>
        <p:nvCxnSpPr>
          <p:cNvPr id="53" name="Łącznik prosty 52"/>
          <p:cNvCxnSpPr/>
          <p:nvPr userDrawn="1"/>
        </p:nvCxnSpPr>
        <p:spPr>
          <a:xfrm>
            <a:off x="4576854" y="908049"/>
            <a:ext cx="0" cy="4944617"/>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8"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7"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163543745"/>
      </p:ext>
    </p:extLst>
  </p:cSld>
  <p:clrMapOvr>
    <a:masterClrMapping/>
  </p:clrMapOvr>
  <p:extLst>
    <p:ext uri="{DCECCB84-F9BA-43D5-87BE-67443E8EF086}">
      <p15:sldGuideLst xmlns:p15="http://schemas.microsoft.com/office/powerpoint/2012/main">
        <p15:guide id="1" orient="horz" pos="1434">
          <p15:clr>
            <a:srgbClr val="FBAE40"/>
          </p15:clr>
        </p15:guide>
        <p15:guide id="2" pos="288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układ niestandardowy">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48" name="Symbol zastępczy tekstu 47"/>
          <p:cNvSpPr>
            <a:spLocks noGrp="1"/>
          </p:cNvSpPr>
          <p:nvPr>
            <p:ph type="body" sz="quarter" idx="14" hasCustomPrompt="1"/>
          </p:nvPr>
        </p:nvSpPr>
        <p:spPr>
          <a:xfrm>
            <a:off x="419419" y="1920239"/>
            <a:ext cx="2615502"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3" name="Symbol zastępczy tekstu 47"/>
          <p:cNvSpPr>
            <a:spLocks noGrp="1"/>
          </p:cNvSpPr>
          <p:nvPr>
            <p:ph type="body" sz="quarter" idx="15" hasCustomPrompt="1"/>
          </p:nvPr>
        </p:nvSpPr>
        <p:spPr>
          <a:xfrm>
            <a:off x="3314981" y="1920239"/>
            <a:ext cx="2615502"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4" name="Symbol zastępczy tekstu 47"/>
          <p:cNvSpPr>
            <a:spLocks noGrp="1"/>
          </p:cNvSpPr>
          <p:nvPr>
            <p:ph type="body" sz="quarter" idx="16" hasCustomPrompt="1"/>
          </p:nvPr>
        </p:nvSpPr>
        <p:spPr>
          <a:xfrm>
            <a:off x="6185599" y="1920239"/>
            <a:ext cx="2615502"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cxnSp>
        <p:nvCxnSpPr>
          <p:cNvPr id="64" name="Łącznik prosty 63"/>
          <p:cNvCxnSpPr/>
          <p:nvPr userDrawn="1"/>
        </p:nvCxnSpPr>
        <p:spPr>
          <a:xfrm>
            <a:off x="3165375" y="1842146"/>
            <a:ext cx="0" cy="4033380"/>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65" name="Łącznik prosty 64"/>
          <p:cNvCxnSpPr/>
          <p:nvPr userDrawn="1"/>
        </p:nvCxnSpPr>
        <p:spPr>
          <a:xfrm>
            <a:off x="6065348" y="1842146"/>
            <a:ext cx="0" cy="4033380"/>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69" name="Symbol zastępczy tekstu 68"/>
          <p:cNvSpPr>
            <a:spLocks noGrp="1"/>
          </p:cNvSpPr>
          <p:nvPr>
            <p:ph type="body" sz="quarter" idx="17"/>
          </p:nvPr>
        </p:nvSpPr>
        <p:spPr>
          <a:xfrm>
            <a:off x="419100" y="1282287"/>
            <a:ext cx="2616200"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70" name="Symbol zastępczy tekstu 68"/>
          <p:cNvSpPr>
            <a:spLocks noGrp="1"/>
          </p:cNvSpPr>
          <p:nvPr>
            <p:ph type="body" sz="quarter" idx="18"/>
          </p:nvPr>
        </p:nvSpPr>
        <p:spPr>
          <a:xfrm>
            <a:off x="3302349" y="1282287"/>
            <a:ext cx="2616200"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71" name="Symbol zastępczy tekstu 68"/>
          <p:cNvSpPr>
            <a:spLocks noGrp="1"/>
          </p:cNvSpPr>
          <p:nvPr>
            <p:ph type="body" sz="quarter" idx="19"/>
          </p:nvPr>
        </p:nvSpPr>
        <p:spPr>
          <a:xfrm>
            <a:off x="6185599" y="1282287"/>
            <a:ext cx="2616200"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13" name="Symbol zastępczy tekstu 48"/>
          <p:cNvSpPr>
            <a:spLocks noGrp="1"/>
          </p:cNvSpPr>
          <p:nvPr>
            <p:ph type="body" sz="quarter" idx="20"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2"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6521122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 boxy_ikony">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48" name="Symbol zastępczy tekstu 47"/>
          <p:cNvSpPr>
            <a:spLocks noGrp="1"/>
          </p:cNvSpPr>
          <p:nvPr>
            <p:ph type="body" sz="quarter" idx="14" hasCustomPrompt="1"/>
          </p:nvPr>
        </p:nvSpPr>
        <p:spPr>
          <a:xfrm>
            <a:off x="419419" y="2286000"/>
            <a:ext cx="2615502" cy="3280092"/>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3" name="Symbol zastępczy tekstu 47"/>
          <p:cNvSpPr>
            <a:spLocks noGrp="1"/>
          </p:cNvSpPr>
          <p:nvPr>
            <p:ph type="body" sz="quarter" idx="15" hasCustomPrompt="1"/>
          </p:nvPr>
        </p:nvSpPr>
        <p:spPr>
          <a:xfrm>
            <a:off x="3314981" y="2286000"/>
            <a:ext cx="2615502" cy="3280092"/>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4" name="Symbol zastępczy tekstu 47"/>
          <p:cNvSpPr>
            <a:spLocks noGrp="1"/>
          </p:cNvSpPr>
          <p:nvPr>
            <p:ph type="body" sz="quarter" idx="16" hasCustomPrompt="1"/>
          </p:nvPr>
        </p:nvSpPr>
        <p:spPr>
          <a:xfrm>
            <a:off x="6185599" y="2286000"/>
            <a:ext cx="2615502" cy="3280092"/>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cxnSp>
        <p:nvCxnSpPr>
          <p:cNvPr id="64" name="Łącznik prosty 63"/>
          <p:cNvCxnSpPr/>
          <p:nvPr userDrawn="1"/>
        </p:nvCxnSpPr>
        <p:spPr>
          <a:xfrm>
            <a:off x="3165375" y="2246785"/>
            <a:ext cx="0" cy="3628741"/>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65" name="Łącznik prosty 64"/>
          <p:cNvCxnSpPr/>
          <p:nvPr userDrawn="1"/>
        </p:nvCxnSpPr>
        <p:spPr>
          <a:xfrm>
            <a:off x="6065348" y="2246785"/>
            <a:ext cx="0" cy="3628741"/>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10" name="Symbol zastępczy tekstu 48"/>
          <p:cNvSpPr>
            <a:spLocks noGrp="1"/>
          </p:cNvSpPr>
          <p:nvPr>
            <p:ph type="body" sz="quarter" idx="17"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9"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698323130"/>
      </p:ext>
    </p:extLst>
  </p:cSld>
  <p:clrMapOvr>
    <a:masterClrMapping/>
  </p:clrMapOvr>
  <p:extLst>
    <p:ext uri="{DCECCB84-F9BA-43D5-87BE-67443E8EF086}">
      <p15:sldGuideLst xmlns:p15="http://schemas.microsoft.com/office/powerpoint/2012/main">
        <p15:guide id="1" orient="horz" pos="1434">
          <p15:clr>
            <a:srgbClr val="FBAE40"/>
          </p15:clr>
        </p15:guide>
        <p15:guide id="2" pos="2880">
          <p15:clr>
            <a:srgbClr val="FBAE40"/>
          </p15:clr>
        </p15:guide>
        <p15:guide id="3" pos="1927">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 boxy">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48" name="Symbol zastępczy tekstu 47"/>
          <p:cNvSpPr>
            <a:spLocks noGrp="1"/>
          </p:cNvSpPr>
          <p:nvPr>
            <p:ph type="body" sz="quarter" idx="14" hasCustomPrompt="1"/>
          </p:nvPr>
        </p:nvSpPr>
        <p:spPr>
          <a:xfrm>
            <a:off x="499430" y="1908809"/>
            <a:ext cx="1798120"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3" name="Symbol zastępczy tekstu 47"/>
          <p:cNvSpPr>
            <a:spLocks noGrp="1"/>
          </p:cNvSpPr>
          <p:nvPr>
            <p:ph type="body" sz="quarter" idx="15" hasCustomPrompt="1"/>
          </p:nvPr>
        </p:nvSpPr>
        <p:spPr>
          <a:xfrm>
            <a:off x="2576417" y="1908809"/>
            <a:ext cx="1798120"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4" name="Symbol zastępczy tekstu 47"/>
          <p:cNvSpPr>
            <a:spLocks noGrp="1"/>
          </p:cNvSpPr>
          <p:nvPr>
            <p:ph type="body" sz="quarter" idx="16" hasCustomPrompt="1"/>
          </p:nvPr>
        </p:nvSpPr>
        <p:spPr>
          <a:xfrm>
            <a:off x="4667864" y="1908809"/>
            <a:ext cx="1798120"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cxnSp>
        <p:nvCxnSpPr>
          <p:cNvPr id="64" name="Łącznik prosty 63"/>
          <p:cNvCxnSpPr/>
          <p:nvPr userDrawn="1"/>
        </p:nvCxnSpPr>
        <p:spPr>
          <a:xfrm>
            <a:off x="2433855" y="1832198"/>
            <a:ext cx="0" cy="4033380"/>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65" name="Łącznik prosty 64"/>
          <p:cNvCxnSpPr/>
          <p:nvPr userDrawn="1"/>
        </p:nvCxnSpPr>
        <p:spPr>
          <a:xfrm>
            <a:off x="4525303" y="1770489"/>
            <a:ext cx="0" cy="4033380"/>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69" name="Symbol zastępczy tekstu 68"/>
          <p:cNvSpPr>
            <a:spLocks noGrp="1"/>
          </p:cNvSpPr>
          <p:nvPr>
            <p:ph type="body" sz="quarter" idx="17"/>
          </p:nvPr>
        </p:nvSpPr>
        <p:spPr>
          <a:xfrm>
            <a:off x="499110" y="1270857"/>
            <a:ext cx="1798599"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70" name="Symbol zastępczy tekstu 68"/>
          <p:cNvSpPr>
            <a:spLocks noGrp="1"/>
          </p:cNvSpPr>
          <p:nvPr>
            <p:ph type="body" sz="quarter" idx="18"/>
          </p:nvPr>
        </p:nvSpPr>
        <p:spPr>
          <a:xfrm>
            <a:off x="2563784" y="1270857"/>
            <a:ext cx="1798599"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71" name="Symbol zastępczy tekstu 68"/>
          <p:cNvSpPr>
            <a:spLocks noGrp="1"/>
          </p:cNvSpPr>
          <p:nvPr>
            <p:ph type="body" sz="quarter" idx="19"/>
          </p:nvPr>
        </p:nvSpPr>
        <p:spPr>
          <a:xfrm>
            <a:off x="4667863" y="1270857"/>
            <a:ext cx="1798599"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57" name="Symbol zastępczy tekstu 47"/>
          <p:cNvSpPr>
            <a:spLocks noGrp="1"/>
          </p:cNvSpPr>
          <p:nvPr>
            <p:ph type="body" sz="quarter" idx="20" hasCustomPrompt="1"/>
          </p:nvPr>
        </p:nvSpPr>
        <p:spPr>
          <a:xfrm>
            <a:off x="6771942" y="1908809"/>
            <a:ext cx="1798120"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8" name="Symbol zastępczy tekstu 68"/>
          <p:cNvSpPr>
            <a:spLocks noGrp="1"/>
          </p:cNvSpPr>
          <p:nvPr>
            <p:ph type="body" sz="quarter" idx="21"/>
          </p:nvPr>
        </p:nvSpPr>
        <p:spPr>
          <a:xfrm>
            <a:off x="6771941" y="1270857"/>
            <a:ext cx="1798599"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cxnSp>
        <p:nvCxnSpPr>
          <p:cNvPr id="59" name="Łącznik prosty 58"/>
          <p:cNvCxnSpPr/>
          <p:nvPr userDrawn="1"/>
        </p:nvCxnSpPr>
        <p:spPr>
          <a:xfrm>
            <a:off x="6632233" y="1832198"/>
            <a:ext cx="0" cy="4033380"/>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16" name="Symbol zastępczy tekstu 48"/>
          <p:cNvSpPr>
            <a:spLocks noGrp="1"/>
          </p:cNvSpPr>
          <p:nvPr>
            <p:ph type="body" sz="quarter" idx="22"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5"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80393297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 boxy_ikona">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cxnSp>
        <p:nvCxnSpPr>
          <p:cNvPr id="64" name="Łącznik prosty 63"/>
          <p:cNvCxnSpPr/>
          <p:nvPr userDrawn="1"/>
        </p:nvCxnSpPr>
        <p:spPr>
          <a:xfrm>
            <a:off x="2433855" y="2274771"/>
            <a:ext cx="0" cy="3590807"/>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65" name="Łącznik prosty 64"/>
          <p:cNvCxnSpPr/>
          <p:nvPr userDrawn="1"/>
        </p:nvCxnSpPr>
        <p:spPr>
          <a:xfrm>
            <a:off x="4525303" y="2213062"/>
            <a:ext cx="0" cy="3590807"/>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59" name="Łącznik prosty 58"/>
          <p:cNvCxnSpPr/>
          <p:nvPr userDrawn="1"/>
        </p:nvCxnSpPr>
        <p:spPr>
          <a:xfrm>
            <a:off x="6632233" y="2274771"/>
            <a:ext cx="0" cy="3590807"/>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56" name="Symbol zastępczy tekstu 47"/>
          <p:cNvSpPr>
            <a:spLocks noGrp="1"/>
          </p:cNvSpPr>
          <p:nvPr>
            <p:ph type="body" sz="quarter" idx="21" hasCustomPrompt="1"/>
          </p:nvPr>
        </p:nvSpPr>
        <p:spPr>
          <a:xfrm>
            <a:off x="499430" y="2276475"/>
            <a:ext cx="1798120" cy="3278187"/>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8" name="Symbol zastępczy tekstu 47"/>
          <p:cNvSpPr>
            <a:spLocks noGrp="1"/>
          </p:cNvSpPr>
          <p:nvPr>
            <p:ph type="body" sz="quarter" idx="22" hasCustomPrompt="1"/>
          </p:nvPr>
        </p:nvSpPr>
        <p:spPr>
          <a:xfrm>
            <a:off x="2576417" y="2276475"/>
            <a:ext cx="1798120" cy="3278187"/>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60" name="Symbol zastępczy tekstu 47"/>
          <p:cNvSpPr>
            <a:spLocks noGrp="1"/>
          </p:cNvSpPr>
          <p:nvPr>
            <p:ph type="body" sz="quarter" idx="23" hasCustomPrompt="1"/>
          </p:nvPr>
        </p:nvSpPr>
        <p:spPr>
          <a:xfrm>
            <a:off x="4667864" y="2276475"/>
            <a:ext cx="1798120" cy="3278187"/>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61" name="Symbol zastępczy tekstu 47"/>
          <p:cNvSpPr>
            <a:spLocks noGrp="1"/>
          </p:cNvSpPr>
          <p:nvPr>
            <p:ph type="body" sz="quarter" idx="24" hasCustomPrompt="1"/>
          </p:nvPr>
        </p:nvSpPr>
        <p:spPr>
          <a:xfrm>
            <a:off x="6771942" y="2276475"/>
            <a:ext cx="1798120" cy="3278187"/>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12"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1"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1478977558"/>
      </p:ext>
    </p:extLst>
  </p:cSld>
  <p:clrMapOvr>
    <a:masterClrMapping/>
  </p:clrMapOvr>
  <p:extLst>
    <p:ext uri="{DCECCB84-F9BA-43D5-87BE-67443E8EF086}">
      <p15:sldGuideLst xmlns:p15="http://schemas.microsoft.com/office/powerpoint/2012/main">
        <p15:guide id="1" orient="horz" pos="1434">
          <p15:clr>
            <a:srgbClr val="FBAE40"/>
          </p15:clr>
        </p15:guide>
        <p15:guide id="2" pos="288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układ niestandardowy">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5"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4"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26983776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dzieci">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5"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cxnSp>
        <p:nvCxnSpPr>
          <p:cNvPr id="11" name="Łącznik prosty 86"/>
          <p:cNvCxnSpPr/>
          <p:nvPr userDrawn="1"/>
        </p:nvCxnSpPr>
        <p:spPr>
          <a:xfrm>
            <a:off x="755576"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120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 kolumna tekstu">
    <p:spTree>
      <p:nvGrpSpPr>
        <p:cNvPr id="1" name=""/>
        <p:cNvGrpSpPr/>
        <p:nvPr/>
      </p:nvGrpSpPr>
      <p:grpSpPr>
        <a:xfrm>
          <a:off x="0" y="0"/>
          <a:ext cx="0" cy="0"/>
          <a:chOff x="0" y="0"/>
          <a:chExt cx="0" cy="0"/>
        </a:xfrm>
      </p:grpSpPr>
      <p:sp>
        <p:nvSpPr>
          <p:cNvPr id="59" name="Symbol zastępczy tekstu 58"/>
          <p:cNvSpPr>
            <a:spLocks noGrp="1"/>
          </p:cNvSpPr>
          <p:nvPr>
            <p:ph type="body" sz="quarter" idx="10" hasCustomPrompt="1"/>
          </p:nvPr>
        </p:nvSpPr>
        <p:spPr>
          <a:xfrm>
            <a:off x="323850" y="908050"/>
            <a:ext cx="4103688" cy="4752976"/>
          </a:xfrm>
          <a:prstGeom prst="rect">
            <a:avLst/>
          </a:prstGeom>
        </p:spPr>
        <p:txBody>
          <a:bodyPr/>
          <a:lstStyle>
            <a:lvl1pPr marL="171450" marR="0" indent="-171450" algn="just" defTabSz="914400" rtl="0" eaLnBrk="1" fontAlgn="auto" latinLnBrk="0" hangingPunct="1">
              <a:lnSpc>
                <a:spcPct val="114000"/>
              </a:lnSpc>
              <a:spcBef>
                <a:spcPts val="0"/>
              </a:spcBef>
              <a:spcAft>
                <a:spcPts val="0"/>
              </a:spcAft>
              <a:buClrTx/>
              <a:buSzTx/>
              <a:buFont typeface="Courier New" panose="02070309020205020404" pitchFamily="49" charset="0"/>
              <a:buChar char="o"/>
              <a:tabLst/>
              <a:defRPr lang="pl-PL" sz="1000" b="0" i="0" smtClean="0">
                <a:solidFill>
                  <a:srgbClr val="595959"/>
                </a:solidFill>
                <a:effectLst/>
                <a:latin typeface="+mj-lt"/>
              </a:defRPr>
            </a:lvl1pPr>
            <a:lvl2pPr marL="571500" marR="0" indent="0" algn="just" defTabSz="914400" rtl="0" eaLnBrk="1" fontAlgn="auto" latinLnBrk="0" hangingPunct="1">
              <a:lnSpc>
                <a:spcPct val="114000"/>
              </a:lnSpc>
              <a:spcBef>
                <a:spcPts val="0"/>
              </a:spcBef>
              <a:spcAft>
                <a:spcPts val="0"/>
              </a:spcAft>
              <a:buClrTx/>
              <a:buSzTx/>
              <a:buFont typeface="Wingdings" panose="05000000000000000000" pitchFamily="2" charset="2"/>
              <a:buNone/>
              <a:tabLst/>
              <a:defRPr lang="pl-PL" sz="1000" kern="1200" dirty="0" smtClean="0">
                <a:solidFill>
                  <a:schemeClr val="tx1"/>
                </a:solidFill>
                <a:latin typeface="+mn-lt"/>
                <a:ea typeface="+mn-ea"/>
                <a:cs typeface="+mn-cs"/>
              </a:defRPr>
            </a:lvl2pPr>
            <a:lvl3pPr marL="1143000" indent="-228600">
              <a:buClr>
                <a:schemeClr val="tx1">
                  <a:lumMod val="60000"/>
                  <a:lumOff val="40000"/>
                </a:schemeClr>
              </a:buClr>
              <a:buFont typeface="Century Gothic" panose="020B0502020202020204" pitchFamily="34" charset="0"/>
              <a:buChar char="◦"/>
              <a:defRPr sz="1000"/>
            </a:lvl3pPr>
            <a:lvl4pPr>
              <a:defRPr sz="1000"/>
            </a:lvl4pPr>
            <a:lvl5pPr>
              <a:defRPr sz="1000"/>
            </a:lvl5pPr>
          </a:lstStyle>
          <a:p>
            <a:pPr lvl="0"/>
            <a:r>
              <a:rPr lang="pl-PL"/>
              <a:t>Stosuj, gdy tekst jest najważniejszy, a obrazek pełni rolę ozdobnika/ilustracji.</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lvl="2"/>
            <a:r>
              <a:rPr lang="pl-PL"/>
              <a:t>Trzeci poziom</a:t>
            </a:r>
          </a:p>
          <a:p>
            <a:pPr lvl="2"/>
            <a:endParaRPr lang="pl-PL"/>
          </a:p>
          <a:p>
            <a:pPr lvl="0"/>
            <a:endParaRPr lang="pl-PL"/>
          </a:p>
          <a:p>
            <a:pPr marL="742950" marR="0" lvl="1" indent="-171450" algn="just" defTabSz="914400" rtl="0" eaLnBrk="1" fontAlgn="auto" latinLnBrk="0" hangingPunct="1">
              <a:lnSpc>
                <a:spcPct val="114000"/>
              </a:lnSpc>
              <a:spcBef>
                <a:spcPts val="0"/>
              </a:spcBef>
              <a:spcAft>
                <a:spcPts val="0"/>
              </a:spcAft>
              <a:buClrTx/>
              <a:buSzTx/>
              <a:buFont typeface="Courier New" panose="02070309020205020404" pitchFamily="49" charset="0"/>
              <a:buChar char="o"/>
              <a:tabLst/>
              <a:defRPr/>
            </a:pPr>
            <a:endParaRPr lang="pl-PL"/>
          </a:p>
          <a:p>
            <a:pPr lvl="0"/>
            <a:endParaRPr lang="pl-PL"/>
          </a:p>
          <a:p>
            <a:pPr lvl="0"/>
            <a:endParaRPr lang="pl-PL"/>
          </a:p>
        </p:txBody>
      </p:sp>
      <p:cxnSp>
        <p:nvCxnSpPr>
          <p:cNvPr id="64" name="Łącznik prosty 86"/>
          <p:cNvCxnSpPr/>
          <p:nvPr userDrawn="1"/>
        </p:nvCxnSpPr>
        <p:spPr>
          <a:xfrm>
            <a:off x="755576"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sp>
        <p:nvSpPr>
          <p:cNvPr id="51" name="Symbol zastępczy tekstu 49"/>
          <p:cNvSpPr>
            <a:spLocks noGrp="1"/>
          </p:cNvSpPr>
          <p:nvPr>
            <p:ph type="body" sz="quarter" idx="11"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49"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6"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4292000753"/>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usty slajd">
    <p:spTree>
      <p:nvGrpSpPr>
        <p:cNvPr id="1" name=""/>
        <p:cNvGrpSpPr/>
        <p:nvPr/>
      </p:nvGrpSpPr>
      <p:grpSpPr>
        <a:xfrm>
          <a:off x="0" y="0"/>
          <a:ext cx="0" cy="0"/>
          <a:chOff x="0" y="0"/>
          <a:chExt cx="0" cy="0"/>
        </a:xfrm>
      </p:grpSpPr>
      <p:sp>
        <p:nvSpPr>
          <p:cNvPr id="3" name="Prostokąt 2"/>
          <p:cNvSpPr/>
          <p:nvPr userDrawn="1"/>
        </p:nvSpPr>
        <p:spPr>
          <a:xfrm>
            <a:off x="176841" y="116632"/>
            <a:ext cx="8790317" cy="576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prstClr val="white"/>
              </a:solidFill>
            </a:endParaRPr>
          </a:p>
        </p:txBody>
      </p:sp>
    </p:spTree>
    <p:extLst>
      <p:ext uri="{BB962C8B-B14F-4D97-AF65-F5344CB8AC3E}">
        <p14:creationId xmlns:p14="http://schemas.microsoft.com/office/powerpoint/2010/main" val="29010877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strona koncowa_jasny">
    <p:spTree>
      <p:nvGrpSpPr>
        <p:cNvPr id="1" name=""/>
        <p:cNvGrpSpPr/>
        <p:nvPr/>
      </p:nvGrpSpPr>
      <p:grpSpPr>
        <a:xfrm>
          <a:off x="0" y="0"/>
          <a:ext cx="0" cy="0"/>
          <a:chOff x="0" y="0"/>
          <a:chExt cx="0" cy="0"/>
        </a:xfrm>
      </p:grpSpPr>
      <p:grpSp>
        <p:nvGrpSpPr>
          <p:cNvPr id="41" name="Grupa 40"/>
          <p:cNvGrpSpPr/>
          <p:nvPr userDrawn="1"/>
        </p:nvGrpSpPr>
        <p:grpSpPr>
          <a:xfrm>
            <a:off x="611560" y="5517232"/>
            <a:ext cx="709945" cy="792088"/>
            <a:chOff x="3951130" y="2132856"/>
            <a:chExt cx="2298915" cy="2564904"/>
          </a:xfrm>
        </p:grpSpPr>
        <p:sp>
          <p:nvSpPr>
            <p:cNvPr id="42" name="Freeform 164"/>
            <p:cNvSpPr>
              <a:spLocks noEditPoints="1"/>
            </p:cNvSpPr>
            <p:nvPr/>
          </p:nvSpPr>
          <p:spPr bwMode="auto">
            <a:xfrm>
              <a:off x="4744350" y="3897415"/>
              <a:ext cx="112215" cy="179306"/>
            </a:xfrm>
            <a:custGeom>
              <a:avLst/>
              <a:gdLst>
                <a:gd name="T0" fmla="*/ 198 w 567"/>
                <a:gd name="T1" fmla="*/ 547 h 906"/>
                <a:gd name="T2" fmla="*/ 109 w 567"/>
                <a:gd name="T3" fmla="*/ 881 h 906"/>
                <a:gd name="T4" fmla="*/ 107 w 567"/>
                <a:gd name="T5" fmla="*/ 890 h 906"/>
                <a:gd name="T6" fmla="*/ 100 w 567"/>
                <a:gd name="T7" fmla="*/ 901 h 906"/>
                <a:gd name="T8" fmla="*/ 87 w 567"/>
                <a:gd name="T9" fmla="*/ 906 h 906"/>
                <a:gd name="T10" fmla="*/ 17 w 567"/>
                <a:gd name="T11" fmla="*/ 905 h 906"/>
                <a:gd name="T12" fmla="*/ 6 w 567"/>
                <a:gd name="T13" fmla="*/ 898 h 906"/>
                <a:gd name="T14" fmla="*/ 0 w 567"/>
                <a:gd name="T15" fmla="*/ 886 h 906"/>
                <a:gd name="T16" fmla="*/ 0 w 567"/>
                <a:gd name="T17" fmla="*/ 40 h 906"/>
                <a:gd name="T18" fmla="*/ 4 w 567"/>
                <a:gd name="T19" fmla="*/ 24 h 906"/>
                <a:gd name="T20" fmla="*/ 16 w 567"/>
                <a:gd name="T21" fmla="*/ 13 h 906"/>
                <a:gd name="T22" fmla="*/ 29 w 567"/>
                <a:gd name="T23" fmla="*/ 10 h 906"/>
                <a:gd name="T24" fmla="*/ 175 w 567"/>
                <a:gd name="T25" fmla="*/ 1 h 906"/>
                <a:gd name="T26" fmla="*/ 265 w 567"/>
                <a:gd name="T27" fmla="*/ 1 h 906"/>
                <a:gd name="T28" fmla="*/ 365 w 567"/>
                <a:gd name="T29" fmla="*/ 13 h 906"/>
                <a:gd name="T30" fmla="*/ 435 w 567"/>
                <a:gd name="T31" fmla="*/ 38 h 906"/>
                <a:gd name="T32" fmla="*/ 471 w 567"/>
                <a:gd name="T33" fmla="*/ 58 h 906"/>
                <a:gd name="T34" fmla="*/ 502 w 567"/>
                <a:gd name="T35" fmla="*/ 83 h 906"/>
                <a:gd name="T36" fmla="*/ 528 w 567"/>
                <a:gd name="T37" fmla="*/ 116 h 906"/>
                <a:gd name="T38" fmla="*/ 547 w 567"/>
                <a:gd name="T39" fmla="*/ 152 h 906"/>
                <a:gd name="T40" fmla="*/ 561 w 567"/>
                <a:gd name="T41" fmla="*/ 195 h 906"/>
                <a:gd name="T42" fmla="*/ 567 w 567"/>
                <a:gd name="T43" fmla="*/ 244 h 906"/>
                <a:gd name="T44" fmla="*/ 567 w 567"/>
                <a:gd name="T45" fmla="*/ 277 h 906"/>
                <a:gd name="T46" fmla="*/ 563 w 567"/>
                <a:gd name="T47" fmla="*/ 331 h 906"/>
                <a:gd name="T48" fmla="*/ 553 w 567"/>
                <a:gd name="T49" fmla="*/ 377 h 906"/>
                <a:gd name="T50" fmla="*/ 536 w 567"/>
                <a:gd name="T51" fmla="*/ 417 h 906"/>
                <a:gd name="T52" fmla="*/ 511 w 567"/>
                <a:gd name="T53" fmla="*/ 452 h 906"/>
                <a:gd name="T54" fmla="*/ 483 w 567"/>
                <a:gd name="T55" fmla="*/ 480 h 906"/>
                <a:gd name="T56" fmla="*/ 447 w 567"/>
                <a:gd name="T57" fmla="*/ 503 h 906"/>
                <a:gd name="T58" fmla="*/ 394 w 567"/>
                <a:gd name="T59" fmla="*/ 526 h 906"/>
                <a:gd name="T60" fmla="*/ 299 w 567"/>
                <a:gd name="T61" fmla="*/ 544 h 906"/>
                <a:gd name="T62" fmla="*/ 229 w 567"/>
                <a:gd name="T63" fmla="*/ 548 h 906"/>
                <a:gd name="T64" fmla="*/ 456 w 567"/>
                <a:gd name="T65" fmla="*/ 239 h 906"/>
                <a:gd name="T66" fmla="*/ 444 w 567"/>
                <a:gd name="T67" fmla="*/ 184 h 906"/>
                <a:gd name="T68" fmla="*/ 415 w 567"/>
                <a:gd name="T69" fmla="*/ 143 h 906"/>
                <a:gd name="T70" fmla="*/ 369 w 567"/>
                <a:gd name="T71" fmla="*/ 114 h 906"/>
                <a:gd name="T72" fmla="*/ 308 w 567"/>
                <a:gd name="T73" fmla="*/ 98 h 906"/>
                <a:gd name="T74" fmla="*/ 229 w 567"/>
                <a:gd name="T75" fmla="*/ 93 h 906"/>
                <a:gd name="T76" fmla="*/ 109 w 567"/>
                <a:gd name="T77" fmla="*/ 97 h 906"/>
                <a:gd name="T78" fmla="*/ 167 w 567"/>
                <a:gd name="T79" fmla="*/ 454 h 906"/>
                <a:gd name="T80" fmla="*/ 229 w 567"/>
                <a:gd name="T81" fmla="*/ 456 h 906"/>
                <a:gd name="T82" fmla="*/ 312 w 567"/>
                <a:gd name="T83" fmla="*/ 450 h 906"/>
                <a:gd name="T84" fmla="*/ 374 w 567"/>
                <a:gd name="T85" fmla="*/ 433 h 906"/>
                <a:gd name="T86" fmla="*/ 417 w 567"/>
                <a:gd name="T87" fmla="*/ 402 h 906"/>
                <a:gd name="T88" fmla="*/ 445 w 567"/>
                <a:gd name="T89" fmla="*/ 359 h 906"/>
                <a:gd name="T90" fmla="*/ 456 w 567"/>
                <a:gd name="T91" fmla="*/ 30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7" h="906">
                  <a:moveTo>
                    <a:pt x="229" y="548"/>
                  </a:moveTo>
                  <a:lnTo>
                    <a:pt x="229" y="548"/>
                  </a:lnTo>
                  <a:lnTo>
                    <a:pt x="198" y="547"/>
                  </a:lnTo>
                  <a:lnTo>
                    <a:pt x="166" y="546"/>
                  </a:lnTo>
                  <a:lnTo>
                    <a:pt x="109" y="542"/>
                  </a:lnTo>
                  <a:lnTo>
                    <a:pt x="109" y="881"/>
                  </a:lnTo>
                  <a:lnTo>
                    <a:pt x="109" y="881"/>
                  </a:lnTo>
                  <a:lnTo>
                    <a:pt x="108" y="885"/>
                  </a:lnTo>
                  <a:lnTo>
                    <a:pt x="107" y="890"/>
                  </a:lnTo>
                  <a:lnTo>
                    <a:pt x="105" y="894"/>
                  </a:lnTo>
                  <a:lnTo>
                    <a:pt x="102" y="898"/>
                  </a:lnTo>
                  <a:lnTo>
                    <a:pt x="100" y="901"/>
                  </a:lnTo>
                  <a:lnTo>
                    <a:pt x="95" y="904"/>
                  </a:lnTo>
                  <a:lnTo>
                    <a:pt x="92" y="905"/>
                  </a:lnTo>
                  <a:lnTo>
                    <a:pt x="87" y="906"/>
                  </a:lnTo>
                  <a:lnTo>
                    <a:pt x="22" y="906"/>
                  </a:lnTo>
                  <a:lnTo>
                    <a:pt x="22" y="906"/>
                  </a:lnTo>
                  <a:lnTo>
                    <a:pt x="17" y="905"/>
                  </a:lnTo>
                  <a:lnTo>
                    <a:pt x="12" y="904"/>
                  </a:lnTo>
                  <a:lnTo>
                    <a:pt x="9" y="901"/>
                  </a:lnTo>
                  <a:lnTo>
                    <a:pt x="6" y="898"/>
                  </a:lnTo>
                  <a:lnTo>
                    <a:pt x="3" y="894"/>
                  </a:lnTo>
                  <a:lnTo>
                    <a:pt x="1" y="891"/>
                  </a:lnTo>
                  <a:lnTo>
                    <a:pt x="0" y="886"/>
                  </a:lnTo>
                  <a:lnTo>
                    <a:pt x="0" y="881"/>
                  </a:lnTo>
                  <a:lnTo>
                    <a:pt x="0" y="40"/>
                  </a:lnTo>
                  <a:lnTo>
                    <a:pt x="0" y="40"/>
                  </a:lnTo>
                  <a:lnTo>
                    <a:pt x="0" y="34"/>
                  </a:lnTo>
                  <a:lnTo>
                    <a:pt x="2" y="28"/>
                  </a:lnTo>
                  <a:lnTo>
                    <a:pt x="4" y="24"/>
                  </a:lnTo>
                  <a:lnTo>
                    <a:pt x="8" y="19"/>
                  </a:lnTo>
                  <a:lnTo>
                    <a:pt x="11" y="16"/>
                  </a:lnTo>
                  <a:lnTo>
                    <a:pt x="16" y="13"/>
                  </a:lnTo>
                  <a:lnTo>
                    <a:pt x="22" y="11"/>
                  </a:lnTo>
                  <a:lnTo>
                    <a:pt x="29" y="10"/>
                  </a:lnTo>
                  <a:lnTo>
                    <a:pt x="29" y="10"/>
                  </a:lnTo>
                  <a:lnTo>
                    <a:pt x="72" y="5"/>
                  </a:lnTo>
                  <a:lnTo>
                    <a:pt x="123" y="2"/>
                  </a:lnTo>
                  <a:lnTo>
                    <a:pt x="175" y="1"/>
                  </a:lnTo>
                  <a:lnTo>
                    <a:pt x="229" y="0"/>
                  </a:lnTo>
                  <a:lnTo>
                    <a:pt x="229" y="0"/>
                  </a:lnTo>
                  <a:lnTo>
                    <a:pt x="265" y="1"/>
                  </a:lnTo>
                  <a:lnTo>
                    <a:pt x="299" y="3"/>
                  </a:lnTo>
                  <a:lnTo>
                    <a:pt x="333" y="8"/>
                  </a:lnTo>
                  <a:lnTo>
                    <a:pt x="365" y="13"/>
                  </a:lnTo>
                  <a:lnTo>
                    <a:pt x="394" y="21"/>
                  </a:lnTo>
                  <a:lnTo>
                    <a:pt x="422" y="32"/>
                  </a:lnTo>
                  <a:lnTo>
                    <a:pt x="435" y="38"/>
                  </a:lnTo>
                  <a:lnTo>
                    <a:pt x="447" y="43"/>
                  </a:lnTo>
                  <a:lnTo>
                    <a:pt x="460" y="50"/>
                  </a:lnTo>
                  <a:lnTo>
                    <a:pt x="471" y="58"/>
                  </a:lnTo>
                  <a:lnTo>
                    <a:pt x="483" y="66"/>
                  </a:lnTo>
                  <a:lnTo>
                    <a:pt x="493" y="74"/>
                  </a:lnTo>
                  <a:lnTo>
                    <a:pt x="502" y="83"/>
                  </a:lnTo>
                  <a:lnTo>
                    <a:pt x="511" y="94"/>
                  </a:lnTo>
                  <a:lnTo>
                    <a:pt x="521" y="104"/>
                  </a:lnTo>
                  <a:lnTo>
                    <a:pt x="528" y="116"/>
                  </a:lnTo>
                  <a:lnTo>
                    <a:pt x="536" y="127"/>
                  </a:lnTo>
                  <a:lnTo>
                    <a:pt x="541" y="138"/>
                  </a:lnTo>
                  <a:lnTo>
                    <a:pt x="547" y="152"/>
                  </a:lnTo>
                  <a:lnTo>
                    <a:pt x="553" y="166"/>
                  </a:lnTo>
                  <a:lnTo>
                    <a:pt x="557" y="180"/>
                  </a:lnTo>
                  <a:lnTo>
                    <a:pt x="561" y="195"/>
                  </a:lnTo>
                  <a:lnTo>
                    <a:pt x="563" y="211"/>
                  </a:lnTo>
                  <a:lnTo>
                    <a:pt x="565" y="227"/>
                  </a:lnTo>
                  <a:lnTo>
                    <a:pt x="567" y="244"/>
                  </a:lnTo>
                  <a:lnTo>
                    <a:pt x="567" y="262"/>
                  </a:lnTo>
                  <a:lnTo>
                    <a:pt x="567" y="277"/>
                  </a:lnTo>
                  <a:lnTo>
                    <a:pt x="567" y="277"/>
                  </a:lnTo>
                  <a:lnTo>
                    <a:pt x="567" y="296"/>
                  </a:lnTo>
                  <a:lnTo>
                    <a:pt x="565" y="314"/>
                  </a:lnTo>
                  <a:lnTo>
                    <a:pt x="563" y="331"/>
                  </a:lnTo>
                  <a:lnTo>
                    <a:pt x="561" y="347"/>
                  </a:lnTo>
                  <a:lnTo>
                    <a:pt x="557" y="362"/>
                  </a:lnTo>
                  <a:lnTo>
                    <a:pt x="553" y="377"/>
                  </a:lnTo>
                  <a:lnTo>
                    <a:pt x="547" y="392"/>
                  </a:lnTo>
                  <a:lnTo>
                    <a:pt x="541" y="405"/>
                  </a:lnTo>
                  <a:lnTo>
                    <a:pt x="536" y="417"/>
                  </a:lnTo>
                  <a:lnTo>
                    <a:pt x="528" y="430"/>
                  </a:lnTo>
                  <a:lnTo>
                    <a:pt x="521" y="441"/>
                  </a:lnTo>
                  <a:lnTo>
                    <a:pt x="511" y="452"/>
                  </a:lnTo>
                  <a:lnTo>
                    <a:pt x="502" y="462"/>
                  </a:lnTo>
                  <a:lnTo>
                    <a:pt x="493" y="471"/>
                  </a:lnTo>
                  <a:lnTo>
                    <a:pt x="483" y="480"/>
                  </a:lnTo>
                  <a:lnTo>
                    <a:pt x="471" y="488"/>
                  </a:lnTo>
                  <a:lnTo>
                    <a:pt x="460" y="496"/>
                  </a:lnTo>
                  <a:lnTo>
                    <a:pt x="447" y="503"/>
                  </a:lnTo>
                  <a:lnTo>
                    <a:pt x="435" y="510"/>
                  </a:lnTo>
                  <a:lnTo>
                    <a:pt x="422" y="516"/>
                  </a:lnTo>
                  <a:lnTo>
                    <a:pt x="394" y="526"/>
                  </a:lnTo>
                  <a:lnTo>
                    <a:pt x="365" y="534"/>
                  </a:lnTo>
                  <a:lnTo>
                    <a:pt x="333" y="540"/>
                  </a:lnTo>
                  <a:lnTo>
                    <a:pt x="299" y="544"/>
                  </a:lnTo>
                  <a:lnTo>
                    <a:pt x="265" y="547"/>
                  </a:lnTo>
                  <a:lnTo>
                    <a:pt x="229" y="548"/>
                  </a:lnTo>
                  <a:lnTo>
                    <a:pt x="229" y="548"/>
                  </a:lnTo>
                  <a:close/>
                  <a:moveTo>
                    <a:pt x="458" y="262"/>
                  </a:moveTo>
                  <a:lnTo>
                    <a:pt x="458" y="262"/>
                  </a:lnTo>
                  <a:lnTo>
                    <a:pt x="456" y="239"/>
                  </a:lnTo>
                  <a:lnTo>
                    <a:pt x="454" y="220"/>
                  </a:lnTo>
                  <a:lnTo>
                    <a:pt x="450" y="202"/>
                  </a:lnTo>
                  <a:lnTo>
                    <a:pt x="444" y="184"/>
                  </a:lnTo>
                  <a:lnTo>
                    <a:pt x="436" y="168"/>
                  </a:lnTo>
                  <a:lnTo>
                    <a:pt x="427" y="155"/>
                  </a:lnTo>
                  <a:lnTo>
                    <a:pt x="415" y="143"/>
                  </a:lnTo>
                  <a:lnTo>
                    <a:pt x="401" y="132"/>
                  </a:lnTo>
                  <a:lnTo>
                    <a:pt x="386" y="122"/>
                  </a:lnTo>
                  <a:lnTo>
                    <a:pt x="369" y="114"/>
                  </a:lnTo>
                  <a:lnTo>
                    <a:pt x="351" y="107"/>
                  </a:lnTo>
                  <a:lnTo>
                    <a:pt x="330" y="102"/>
                  </a:lnTo>
                  <a:lnTo>
                    <a:pt x="308" y="98"/>
                  </a:lnTo>
                  <a:lnTo>
                    <a:pt x="283" y="95"/>
                  </a:lnTo>
                  <a:lnTo>
                    <a:pt x="257" y="94"/>
                  </a:lnTo>
                  <a:lnTo>
                    <a:pt x="229" y="93"/>
                  </a:lnTo>
                  <a:lnTo>
                    <a:pt x="229" y="93"/>
                  </a:lnTo>
                  <a:lnTo>
                    <a:pt x="165" y="95"/>
                  </a:lnTo>
                  <a:lnTo>
                    <a:pt x="109" y="97"/>
                  </a:lnTo>
                  <a:lnTo>
                    <a:pt x="109" y="452"/>
                  </a:lnTo>
                  <a:lnTo>
                    <a:pt x="109" y="452"/>
                  </a:lnTo>
                  <a:lnTo>
                    <a:pt x="167" y="454"/>
                  </a:lnTo>
                  <a:lnTo>
                    <a:pt x="201" y="456"/>
                  </a:lnTo>
                  <a:lnTo>
                    <a:pt x="229" y="456"/>
                  </a:lnTo>
                  <a:lnTo>
                    <a:pt x="229" y="456"/>
                  </a:lnTo>
                  <a:lnTo>
                    <a:pt x="259" y="456"/>
                  </a:lnTo>
                  <a:lnTo>
                    <a:pt x="287" y="454"/>
                  </a:lnTo>
                  <a:lnTo>
                    <a:pt x="312" y="450"/>
                  </a:lnTo>
                  <a:lnTo>
                    <a:pt x="335" y="446"/>
                  </a:lnTo>
                  <a:lnTo>
                    <a:pt x="355" y="440"/>
                  </a:lnTo>
                  <a:lnTo>
                    <a:pt x="374" y="433"/>
                  </a:lnTo>
                  <a:lnTo>
                    <a:pt x="391" y="424"/>
                  </a:lnTo>
                  <a:lnTo>
                    <a:pt x="405" y="414"/>
                  </a:lnTo>
                  <a:lnTo>
                    <a:pt x="417" y="402"/>
                  </a:lnTo>
                  <a:lnTo>
                    <a:pt x="429" y="390"/>
                  </a:lnTo>
                  <a:lnTo>
                    <a:pt x="438" y="375"/>
                  </a:lnTo>
                  <a:lnTo>
                    <a:pt x="445" y="359"/>
                  </a:lnTo>
                  <a:lnTo>
                    <a:pt x="451" y="340"/>
                  </a:lnTo>
                  <a:lnTo>
                    <a:pt x="454" y="321"/>
                  </a:lnTo>
                  <a:lnTo>
                    <a:pt x="456" y="300"/>
                  </a:lnTo>
                  <a:lnTo>
                    <a:pt x="458" y="277"/>
                  </a:lnTo>
                  <a:lnTo>
                    <a:pt x="458" y="2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3" name="Freeform 165"/>
            <p:cNvSpPr>
              <a:spLocks noEditPoints="1"/>
            </p:cNvSpPr>
            <p:nvPr/>
          </p:nvSpPr>
          <p:spPr bwMode="auto">
            <a:xfrm>
              <a:off x="4873190" y="3943726"/>
              <a:ext cx="96778" cy="134776"/>
            </a:xfrm>
            <a:custGeom>
              <a:avLst/>
              <a:gdLst>
                <a:gd name="T0" fmla="*/ 408 w 487"/>
                <a:gd name="T1" fmla="*/ 673 h 681"/>
                <a:gd name="T2" fmla="*/ 394 w 487"/>
                <a:gd name="T3" fmla="*/ 668 h 681"/>
                <a:gd name="T4" fmla="*/ 385 w 487"/>
                <a:gd name="T5" fmla="*/ 658 h 681"/>
                <a:gd name="T6" fmla="*/ 382 w 487"/>
                <a:gd name="T7" fmla="*/ 621 h 681"/>
                <a:gd name="T8" fmla="*/ 339 w 487"/>
                <a:gd name="T9" fmla="*/ 645 h 681"/>
                <a:gd name="T10" fmla="*/ 270 w 487"/>
                <a:gd name="T11" fmla="*/ 671 h 681"/>
                <a:gd name="T12" fmla="*/ 197 w 487"/>
                <a:gd name="T13" fmla="*/ 681 h 681"/>
                <a:gd name="T14" fmla="*/ 159 w 487"/>
                <a:gd name="T15" fmla="*/ 679 h 681"/>
                <a:gd name="T16" fmla="*/ 106 w 487"/>
                <a:gd name="T17" fmla="*/ 666 h 681"/>
                <a:gd name="T18" fmla="*/ 60 w 487"/>
                <a:gd name="T19" fmla="*/ 640 h 681"/>
                <a:gd name="T20" fmla="*/ 26 w 487"/>
                <a:gd name="T21" fmla="*/ 597 h 681"/>
                <a:gd name="T22" fmla="*/ 5 w 487"/>
                <a:gd name="T23" fmla="*/ 537 h 681"/>
                <a:gd name="T24" fmla="*/ 0 w 487"/>
                <a:gd name="T25" fmla="*/ 471 h 681"/>
                <a:gd name="T26" fmla="*/ 4 w 487"/>
                <a:gd name="T27" fmla="*/ 425 h 681"/>
                <a:gd name="T28" fmla="*/ 24 w 487"/>
                <a:gd name="T29" fmla="*/ 368 h 681"/>
                <a:gd name="T30" fmla="*/ 42 w 487"/>
                <a:gd name="T31" fmla="*/ 344 h 681"/>
                <a:gd name="T32" fmla="*/ 65 w 487"/>
                <a:gd name="T33" fmla="*/ 324 h 681"/>
                <a:gd name="T34" fmla="*/ 129 w 487"/>
                <a:gd name="T35" fmla="*/ 294 h 681"/>
                <a:gd name="T36" fmla="*/ 217 w 487"/>
                <a:gd name="T37" fmla="*/ 278 h 681"/>
                <a:gd name="T38" fmla="*/ 380 w 487"/>
                <a:gd name="T39" fmla="*/ 275 h 681"/>
                <a:gd name="T40" fmla="*/ 380 w 487"/>
                <a:gd name="T41" fmla="*/ 208 h 681"/>
                <a:gd name="T42" fmla="*/ 373 w 487"/>
                <a:gd name="T43" fmla="*/ 162 h 681"/>
                <a:gd name="T44" fmla="*/ 358 w 487"/>
                <a:gd name="T45" fmla="*/ 129 h 681"/>
                <a:gd name="T46" fmla="*/ 333 w 487"/>
                <a:gd name="T47" fmla="*/ 107 h 681"/>
                <a:gd name="T48" fmla="*/ 299 w 487"/>
                <a:gd name="T49" fmla="*/ 95 h 681"/>
                <a:gd name="T50" fmla="*/ 252 w 487"/>
                <a:gd name="T51" fmla="*/ 90 h 681"/>
                <a:gd name="T52" fmla="*/ 147 w 487"/>
                <a:gd name="T53" fmla="*/ 94 h 681"/>
                <a:gd name="T54" fmla="*/ 67 w 487"/>
                <a:gd name="T55" fmla="*/ 100 h 681"/>
                <a:gd name="T56" fmla="*/ 52 w 487"/>
                <a:gd name="T57" fmla="*/ 99 h 681"/>
                <a:gd name="T58" fmla="*/ 43 w 487"/>
                <a:gd name="T59" fmla="*/ 94 h 681"/>
                <a:gd name="T60" fmla="*/ 38 w 487"/>
                <a:gd name="T61" fmla="*/ 81 h 681"/>
                <a:gd name="T62" fmla="*/ 39 w 487"/>
                <a:gd name="T63" fmla="*/ 34 h 681"/>
                <a:gd name="T64" fmla="*/ 45 w 487"/>
                <a:gd name="T65" fmla="*/ 22 h 681"/>
                <a:gd name="T66" fmla="*/ 65 w 487"/>
                <a:gd name="T67" fmla="*/ 16 h 681"/>
                <a:gd name="T68" fmla="*/ 146 w 487"/>
                <a:gd name="T69" fmla="*/ 4 h 681"/>
                <a:gd name="T70" fmla="*/ 252 w 487"/>
                <a:gd name="T71" fmla="*/ 0 h 681"/>
                <a:gd name="T72" fmla="*/ 310 w 487"/>
                <a:gd name="T73" fmla="*/ 4 h 681"/>
                <a:gd name="T74" fmla="*/ 380 w 487"/>
                <a:gd name="T75" fmla="*/ 24 h 681"/>
                <a:gd name="T76" fmla="*/ 432 w 487"/>
                <a:gd name="T77" fmla="*/ 60 h 681"/>
                <a:gd name="T78" fmla="*/ 466 w 487"/>
                <a:gd name="T79" fmla="*/ 111 h 681"/>
                <a:gd name="T80" fmla="*/ 483 w 487"/>
                <a:gd name="T81" fmla="*/ 176 h 681"/>
                <a:gd name="T82" fmla="*/ 487 w 487"/>
                <a:gd name="T83" fmla="*/ 648 h 681"/>
                <a:gd name="T84" fmla="*/ 484 w 487"/>
                <a:gd name="T85" fmla="*/ 658 h 681"/>
                <a:gd name="T86" fmla="*/ 476 w 487"/>
                <a:gd name="T87" fmla="*/ 668 h 681"/>
                <a:gd name="T88" fmla="*/ 463 w 487"/>
                <a:gd name="T89" fmla="*/ 673 h 681"/>
                <a:gd name="T90" fmla="*/ 291 w 487"/>
                <a:gd name="T91" fmla="*/ 352 h 681"/>
                <a:gd name="T92" fmla="*/ 241 w 487"/>
                <a:gd name="T93" fmla="*/ 353 h 681"/>
                <a:gd name="T94" fmla="*/ 184 w 487"/>
                <a:gd name="T95" fmla="*/ 361 h 681"/>
                <a:gd name="T96" fmla="*/ 144 w 487"/>
                <a:gd name="T97" fmla="*/ 378 h 681"/>
                <a:gd name="T98" fmla="*/ 120 w 487"/>
                <a:gd name="T99" fmla="*/ 404 h 681"/>
                <a:gd name="T100" fmla="*/ 108 w 487"/>
                <a:gd name="T101" fmla="*/ 440 h 681"/>
                <a:gd name="T102" fmla="*/ 106 w 487"/>
                <a:gd name="T103" fmla="*/ 484 h 681"/>
                <a:gd name="T104" fmla="*/ 108 w 487"/>
                <a:gd name="T105" fmla="*/ 513 h 681"/>
                <a:gd name="T106" fmla="*/ 119 w 487"/>
                <a:gd name="T107" fmla="*/ 548 h 681"/>
                <a:gd name="T108" fmla="*/ 136 w 487"/>
                <a:gd name="T109" fmla="*/ 572 h 681"/>
                <a:gd name="T110" fmla="*/ 161 w 487"/>
                <a:gd name="T111" fmla="*/ 586 h 681"/>
                <a:gd name="T112" fmla="*/ 193 w 487"/>
                <a:gd name="T113" fmla="*/ 593 h 681"/>
                <a:gd name="T114" fmla="*/ 238 w 487"/>
                <a:gd name="T115" fmla="*/ 593 h 681"/>
                <a:gd name="T116" fmla="*/ 299 w 487"/>
                <a:gd name="T117" fmla="*/ 581 h 681"/>
                <a:gd name="T118" fmla="*/ 359 w 487"/>
                <a:gd name="T119" fmla="*/ 557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7" h="681">
                  <a:moveTo>
                    <a:pt x="463" y="673"/>
                  </a:moveTo>
                  <a:lnTo>
                    <a:pt x="408" y="673"/>
                  </a:lnTo>
                  <a:lnTo>
                    <a:pt x="408" y="673"/>
                  </a:lnTo>
                  <a:lnTo>
                    <a:pt x="402" y="672"/>
                  </a:lnTo>
                  <a:lnTo>
                    <a:pt x="397" y="671"/>
                  </a:lnTo>
                  <a:lnTo>
                    <a:pt x="394" y="668"/>
                  </a:lnTo>
                  <a:lnTo>
                    <a:pt x="390" y="665"/>
                  </a:lnTo>
                  <a:lnTo>
                    <a:pt x="387" y="661"/>
                  </a:lnTo>
                  <a:lnTo>
                    <a:pt x="385" y="658"/>
                  </a:lnTo>
                  <a:lnTo>
                    <a:pt x="384" y="653"/>
                  </a:lnTo>
                  <a:lnTo>
                    <a:pt x="382" y="648"/>
                  </a:lnTo>
                  <a:lnTo>
                    <a:pt x="382" y="621"/>
                  </a:lnTo>
                  <a:lnTo>
                    <a:pt x="382" y="621"/>
                  </a:lnTo>
                  <a:lnTo>
                    <a:pt x="361" y="634"/>
                  </a:lnTo>
                  <a:lnTo>
                    <a:pt x="339" y="645"/>
                  </a:lnTo>
                  <a:lnTo>
                    <a:pt x="317" y="656"/>
                  </a:lnTo>
                  <a:lnTo>
                    <a:pt x="294" y="664"/>
                  </a:lnTo>
                  <a:lnTo>
                    <a:pt x="270" y="671"/>
                  </a:lnTo>
                  <a:lnTo>
                    <a:pt x="246" y="676"/>
                  </a:lnTo>
                  <a:lnTo>
                    <a:pt x="222" y="680"/>
                  </a:lnTo>
                  <a:lnTo>
                    <a:pt x="197" y="681"/>
                  </a:lnTo>
                  <a:lnTo>
                    <a:pt x="197" y="681"/>
                  </a:lnTo>
                  <a:lnTo>
                    <a:pt x="178" y="680"/>
                  </a:lnTo>
                  <a:lnTo>
                    <a:pt x="159" y="679"/>
                  </a:lnTo>
                  <a:lnTo>
                    <a:pt x="140" y="675"/>
                  </a:lnTo>
                  <a:lnTo>
                    <a:pt x="123" y="672"/>
                  </a:lnTo>
                  <a:lnTo>
                    <a:pt x="106" y="666"/>
                  </a:lnTo>
                  <a:lnTo>
                    <a:pt x="90" y="659"/>
                  </a:lnTo>
                  <a:lnTo>
                    <a:pt x="74" y="650"/>
                  </a:lnTo>
                  <a:lnTo>
                    <a:pt x="60" y="640"/>
                  </a:lnTo>
                  <a:lnTo>
                    <a:pt x="47" y="627"/>
                  </a:lnTo>
                  <a:lnTo>
                    <a:pt x="36" y="613"/>
                  </a:lnTo>
                  <a:lnTo>
                    <a:pt x="26" y="597"/>
                  </a:lnTo>
                  <a:lnTo>
                    <a:pt x="16" y="580"/>
                  </a:lnTo>
                  <a:lnTo>
                    <a:pt x="10" y="559"/>
                  </a:lnTo>
                  <a:lnTo>
                    <a:pt x="5" y="537"/>
                  </a:lnTo>
                  <a:lnTo>
                    <a:pt x="2" y="512"/>
                  </a:lnTo>
                  <a:lnTo>
                    <a:pt x="0" y="485"/>
                  </a:lnTo>
                  <a:lnTo>
                    <a:pt x="0" y="471"/>
                  </a:lnTo>
                  <a:lnTo>
                    <a:pt x="0" y="471"/>
                  </a:lnTo>
                  <a:lnTo>
                    <a:pt x="2" y="447"/>
                  </a:lnTo>
                  <a:lnTo>
                    <a:pt x="4" y="425"/>
                  </a:lnTo>
                  <a:lnTo>
                    <a:pt x="8" y="404"/>
                  </a:lnTo>
                  <a:lnTo>
                    <a:pt x="15" y="385"/>
                  </a:lnTo>
                  <a:lnTo>
                    <a:pt x="24" y="368"/>
                  </a:lnTo>
                  <a:lnTo>
                    <a:pt x="30" y="360"/>
                  </a:lnTo>
                  <a:lnTo>
                    <a:pt x="36" y="352"/>
                  </a:lnTo>
                  <a:lnTo>
                    <a:pt x="42" y="344"/>
                  </a:lnTo>
                  <a:lnTo>
                    <a:pt x="49" y="337"/>
                  </a:lnTo>
                  <a:lnTo>
                    <a:pt x="57" y="330"/>
                  </a:lnTo>
                  <a:lnTo>
                    <a:pt x="65" y="324"/>
                  </a:lnTo>
                  <a:lnTo>
                    <a:pt x="84" y="313"/>
                  </a:lnTo>
                  <a:lnTo>
                    <a:pt x="105" y="302"/>
                  </a:lnTo>
                  <a:lnTo>
                    <a:pt x="129" y="294"/>
                  </a:lnTo>
                  <a:lnTo>
                    <a:pt x="155" y="287"/>
                  </a:lnTo>
                  <a:lnTo>
                    <a:pt x="184" y="282"/>
                  </a:lnTo>
                  <a:lnTo>
                    <a:pt x="217" y="278"/>
                  </a:lnTo>
                  <a:lnTo>
                    <a:pt x="253" y="276"/>
                  </a:lnTo>
                  <a:lnTo>
                    <a:pt x="291" y="275"/>
                  </a:lnTo>
                  <a:lnTo>
                    <a:pt x="380" y="275"/>
                  </a:lnTo>
                  <a:lnTo>
                    <a:pt x="380" y="227"/>
                  </a:lnTo>
                  <a:lnTo>
                    <a:pt x="380" y="227"/>
                  </a:lnTo>
                  <a:lnTo>
                    <a:pt x="380" y="208"/>
                  </a:lnTo>
                  <a:lnTo>
                    <a:pt x="379" y="192"/>
                  </a:lnTo>
                  <a:lnTo>
                    <a:pt x="377" y="176"/>
                  </a:lnTo>
                  <a:lnTo>
                    <a:pt x="373" y="162"/>
                  </a:lnTo>
                  <a:lnTo>
                    <a:pt x="370" y="150"/>
                  </a:lnTo>
                  <a:lnTo>
                    <a:pt x="364" y="139"/>
                  </a:lnTo>
                  <a:lnTo>
                    <a:pt x="358" y="129"/>
                  </a:lnTo>
                  <a:lnTo>
                    <a:pt x="351" y="121"/>
                  </a:lnTo>
                  <a:lnTo>
                    <a:pt x="343" y="113"/>
                  </a:lnTo>
                  <a:lnTo>
                    <a:pt x="333" y="107"/>
                  </a:lnTo>
                  <a:lnTo>
                    <a:pt x="323" y="102"/>
                  </a:lnTo>
                  <a:lnTo>
                    <a:pt x="311" y="97"/>
                  </a:lnTo>
                  <a:lnTo>
                    <a:pt x="299" y="95"/>
                  </a:lnTo>
                  <a:lnTo>
                    <a:pt x="284" y="92"/>
                  </a:lnTo>
                  <a:lnTo>
                    <a:pt x="269" y="91"/>
                  </a:lnTo>
                  <a:lnTo>
                    <a:pt x="252" y="90"/>
                  </a:lnTo>
                  <a:lnTo>
                    <a:pt x="252" y="90"/>
                  </a:lnTo>
                  <a:lnTo>
                    <a:pt x="197" y="91"/>
                  </a:lnTo>
                  <a:lnTo>
                    <a:pt x="147" y="94"/>
                  </a:lnTo>
                  <a:lnTo>
                    <a:pt x="105" y="97"/>
                  </a:lnTo>
                  <a:lnTo>
                    <a:pt x="67" y="100"/>
                  </a:lnTo>
                  <a:lnTo>
                    <a:pt x="67" y="100"/>
                  </a:lnTo>
                  <a:lnTo>
                    <a:pt x="60" y="100"/>
                  </a:lnTo>
                  <a:lnTo>
                    <a:pt x="60" y="100"/>
                  </a:lnTo>
                  <a:lnTo>
                    <a:pt x="52" y="99"/>
                  </a:lnTo>
                  <a:lnTo>
                    <a:pt x="49" y="98"/>
                  </a:lnTo>
                  <a:lnTo>
                    <a:pt x="45" y="96"/>
                  </a:lnTo>
                  <a:lnTo>
                    <a:pt x="43" y="94"/>
                  </a:lnTo>
                  <a:lnTo>
                    <a:pt x="41" y="90"/>
                  </a:lnTo>
                  <a:lnTo>
                    <a:pt x="39" y="87"/>
                  </a:lnTo>
                  <a:lnTo>
                    <a:pt x="38" y="81"/>
                  </a:lnTo>
                  <a:lnTo>
                    <a:pt x="38" y="39"/>
                  </a:lnTo>
                  <a:lnTo>
                    <a:pt x="38" y="39"/>
                  </a:lnTo>
                  <a:lnTo>
                    <a:pt x="39" y="34"/>
                  </a:lnTo>
                  <a:lnTo>
                    <a:pt x="41" y="29"/>
                  </a:lnTo>
                  <a:lnTo>
                    <a:pt x="43" y="26"/>
                  </a:lnTo>
                  <a:lnTo>
                    <a:pt x="45" y="22"/>
                  </a:lnTo>
                  <a:lnTo>
                    <a:pt x="49" y="20"/>
                  </a:lnTo>
                  <a:lnTo>
                    <a:pt x="53" y="18"/>
                  </a:lnTo>
                  <a:lnTo>
                    <a:pt x="65" y="16"/>
                  </a:lnTo>
                  <a:lnTo>
                    <a:pt x="65" y="16"/>
                  </a:lnTo>
                  <a:lnTo>
                    <a:pt x="102" y="10"/>
                  </a:lnTo>
                  <a:lnTo>
                    <a:pt x="146" y="4"/>
                  </a:lnTo>
                  <a:lnTo>
                    <a:pt x="194" y="1"/>
                  </a:lnTo>
                  <a:lnTo>
                    <a:pt x="222" y="1"/>
                  </a:lnTo>
                  <a:lnTo>
                    <a:pt x="252" y="0"/>
                  </a:lnTo>
                  <a:lnTo>
                    <a:pt x="252" y="0"/>
                  </a:lnTo>
                  <a:lnTo>
                    <a:pt x="281" y="1"/>
                  </a:lnTo>
                  <a:lnTo>
                    <a:pt x="310" y="4"/>
                  </a:lnTo>
                  <a:lnTo>
                    <a:pt x="335" y="9"/>
                  </a:lnTo>
                  <a:lnTo>
                    <a:pt x="359" y="16"/>
                  </a:lnTo>
                  <a:lnTo>
                    <a:pt x="380" y="24"/>
                  </a:lnTo>
                  <a:lnTo>
                    <a:pt x="400" y="34"/>
                  </a:lnTo>
                  <a:lnTo>
                    <a:pt x="417" y="47"/>
                  </a:lnTo>
                  <a:lnTo>
                    <a:pt x="432" y="60"/>
                  </a:lnTo>
                  <a:lnTo>
                    <a:pt x="445" y="75"/>
                  </a:lnTo>
                  <a:lnTo>
                    <a:pt x="457" y="92"/>
                  </a:lnTo>
                  <a:lnTo>
                    <a:pt x="466" y="111"/>
                  </a:lnTo>
                  <a:lnTo>
                    <a:pt x="473" y="131"/>
                  </a:lnTo>
                  <a:lnTo>
                    <a:pt x="480" y="153"/>
                  </a:lnTo>
                  <a:lnTo>
                    <a:pt x="483" y="176"/>
                  </a:lnTo>
                  <a:lnTo>
                    <a:pt x="486" y="200"/>
                  </a:lnTo>
                  <a:lnTo>
                    <a:pt x="487" y="227"/>
                  </a:lnTo>
                  <a:lnTo>
                    <a:pt x="487" y="648"/>
                  </a:lnTo>
                  <a:lnTo>
                    <a:pt x="487" y="648"/>
                  </a:lnTo>
                  <a:lnTo>
                    <a:pt x="487" y="653"/>
                  </a:lnTo>
                  <a:lnTo>
                    <a:pt x="484" y="658"/>
                  </a:lnTo>
                  <a:lnTo>
                    <a:pt x="482" y="661"/>
                  </a:lnTo>
                  <a:lnTo>
                    <a:pt x="480" y="665"/>
                  </a:lnTo>
                  <a:lnTo>
                    <a:pt x="476" y="668"/>
                  </a:lnTo>
                  <a:lnTo>
                    <a:pt x="472" y="671"/>
                  </a:lnTo>
                  <a:lnTo>
                    <a:pt x="467" y="672"/>
                  </a:lnTo>
                  <a:lnTo>
                    <a:pt x="463" y="673"/>
                  </a:lnTo>
                  <a:lnTo>
                    <a:pt x="463" y="673"/>
                  </a:lnTo>
                  <a:close/>
                  <a:moveTo>
                    <a:pt x="380" y="352"/>
                  </a:moveTo>
                  <a:lnTo>
                    <a:pt x="291" y="352"/>
                  </a:lnTo>
                  <a:lnTo>
                    <a:pt x="291" y="352"/>
                  </a:lnTo>
                  <a:lnTo>
                    <a:pt x="265" y="352"/>
                  </a:lnTo>
                  <a:lnTo>
                    <a:pt x="241" y="353"/>
                  </a:lnTo>
                  <a:lnTo>
                    <a:pt x="219" y="355"/>
                  </a:lnTo>
                  <a:lnTo>
                    <a:pt x="201" y="357"/>
                  </a:lnTo>
                  <a:lnTo>
                    <a:pt x="184" y="361"/>
                  </a:lnTo>
                  <a:lnTo>
                    <a:pt x="169" y="365"/>
                  </a:lnTo>
                  <a:lnTo>
                    <a:pt x="155" y="371"/>
                  </a:lnTo>
                  <a:lnTo>
                    <a:pt x="144" y="378"/>
                  </a:lnTo>
                  <a:lnTo>
                    <a:pt x="135" y="386"/>
                  </a:lnTo>
                  <a:lnTo>
                    <a:pt x="127" y="394"/>
                  </a:lnTo>
                  <a:lnTo>
                    <a:pt x="120" y="404"/>
                  </a:lnTo>
                  <a:lnTo>
                    <a:pt x="115" y="415"/>
                  </a:lnTo>
                  <a:lnTo>
                    <a:pt x="111" y="426"/>
                  </a:lnTo>
                  <a:lnTo>
                    <a:pt x="108" y="440"/>
                  </a:lnTo>
                  <a:lnTo>
                    <a:pt x="107" y="454"/>
                  </a:lnTo>
                  <a:lnTo>
                    <a:pt x="106" y="470"/>
                  </a:lnTo>
                  <a:lnTo>
                    <a:pt x="106" y="484"/>
                  </a:lnTo>
                  <a:lnTo>
                    <a:pt x="106" y="484"/>
                  </a:lnTo>
                  <a:lnTo>
                    <a:pt x="107" y="500"/>
                  </a:lnTo>
                  <a:lnTo>
                    <a:pt x="108" y="513"/>
                  </a:lnTo>
                  <a:lnTo>
                    <a:pt x="111" y="526"/>
                  </a:lnTo>
                  <a:lnTo>
                    <a:pt x="114" y="537"/>
                  </a:lnTo>
                  <a:lnTo>
                    <a:pt x="119" y="548"/>
                  </a:lnTo>
                  <a:lnTo>
                    <a:pt x="123" y="557"/>
                  </a:lnTo>
                  <a:lnTo>
                    <a:pt x="129" y="565"/>
                  </a:lnTo>
                  <a:lnTo>
                    <a:pt x="136" y="572"/>
                  </a:lnTo>
                  <a:lnTo>
                    <a:pt x="144" y="578"/>
                  </a:lnTo>
                  <a:lnTo>
                    <a:pt x="152" y="582"/>
                  </a:lnTo>
                  <a:lnTo>
                    <a:pt x="161" y="586"/>
                  </a:lnTo>
                  <a:lnTo>
                    <a:pt x="170" y="589"/>
                  </a:lnTo>
                  <a:lnTo>
                    <a:pt x="182" y="591"/>
                  </a:lnTo>
                  <a:lnTo>
                    <a:pt x="193" y="593"/>
                  </a:lnTo>
                  <a:lnTo>
                    <a:pt x="217" y="594"/>
                  </a:lnTo>
                  <a:lnTo>
                    <a:pt x="217" y="594"/>
                  </a:lnTo>
                  <a:lnTo>
                    <a:pt x="238" y="593"/>
                  </a:lnTo>
                  <a:lnTo>
                    <a:pt x="258" y="590"/>
                  </a:lnTo>
                  <a:lnTo>
                    <a:pt x="278" y="587"/>
                  </a:lnTo>
                  <a:lnTo>
                    <a:pt x="299" y="581"/>
                  </a:lnTo>
                  <a:lnTo>
                    <a:pt x="318" y="574"/>
                  </a:lnTo>
                  <a:lnTo>
                    <a:pt x="339" y="566"/>
                  </a:lnTo>
                  <a:lnTo>
                    <a:pt x="359" y="557"/>
                  </a:lnTo>
                  <a:lnTo>
                    <a:pt x="380" y="545"/>
                  </a:lnTo>
                  <a:lnTo>
                    <a:pt x="380" y="35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4" name="Freeform 166"/>
            <p:cNvSpPr>
              <a:spLocks/>
            </p:cNvSpPr>
            <p:nvPr/>
          </p:nvSpPr>
          <p:spPr bwMode="auto">
            <a:xfrm>
              <a:off x="5002028" y="3943726"/>
              <a:ext cx="59373" cy="132995"/>
            </a:xfrm>
            <a:custGeom>
              <a:avLst/>
              <a:gdLst>
                <a:gd name="T0" fmla="*/ 273 w 298"/>
                <a:gd name="T1" fmla="*/ 91 h 673"/>
                <a:gd name="T2" fmla="*/ 231 w 298"/>
                <a:gd name="T3" fmla="*/ 95 h 673"/>
                <a:gd name="T4" fmla="*/ 191 w 298"/>
                <a:gd name="T5" fmla="*/ 104 h 673"/>
                <a:gd name="T6" fmla="*/ 150 w 298"/>
                <a:gd name="T7" fmla="*/ 119 h 673"/>
                <a:gd name="T8" fmla="*/ 106 w 298"/>
                <a:gd name="T9" fmla="*/ 142 h 673"/>
                <a:gd name="T10" fmla="*/ 106 w 298"/>
                <a:gd name="T11" fmla="*/ 648 h 673"/>
                <a:gd name="T12" fmla="*/ 104 w 298"/>
                <a:gd name="T13" fmla="*/ 657 h 673"/>
                <a:gd name="T14" fmla="*/ 98 w 298"/>
                <a:gd name="T15" fmla="*/ 665 h 673"/>
                <a:gd name="T16" fmla="*/ 92 w 298"/>
                <a:gd name="T17" fmla="*/ 671 h 673"/>
                <a:gd name="T18" fmla="*/ 82 w 298"/>
                <a:gd name="T19" fmla="*/ 673 h 673"/>
                <a:gd name="T20" fmla="*/ 23 w 298"/>
                <a:gd name="T21" fmla="*/ 673 h 673"/>
                <a:gd name="T22" fmla="*/ 14 w 298"/>
                <a:gd name="T23" fmla="*/ 671 h 673"/>
                <a:gd name="T24" fmla="*/ 7 w 298"/>
                <a:gd name="T25" fmla="*/ 665 h 673"/>
                <a:gd name="T26" fmla="*/ 2 w 298"/>
                <a:gd name="T27" fmla="*/ 658 h 673"/>
                <a:gd name="T28" fmla="*/ 0 w 298"/>
                <a:gd name="T29" fmla="*/ 648 h 673"/>
                <a:gd name="T30" fmla="*/ 0 w 298"/>
                <a:gd name="T31" fmla="*/ 33 h 673"/>
                <a:gd name="T32" fmla="*/ 2 w 298"/>
                <a:gd name="T33" fmla="*/ 24 h 673"/>
                <a:gd name="T34" fmla="*/ 7 w 298"/>
                <a:gd name="T35" fmla="*/ 16 h 673"/>
                <a:gd name="T36" fmla="*/ 14 w 298"/>
                <a:gd name="T37" fmla="*/ 10 h 673"/>
                <a:gd name="T38" fmla="*/ 23 w 298"/>
                <a:gd name="T39" fmla="*/ 9 h 673"/>
                <a:gd name="T40" fmla="*/ 79 w 298"/>
                <a:gd name="T41" fmla="*/ 9 h 673"/>
                <a:gd name="T42" fmla="*/ 89 w 298"/>
                <a:gd name="T43" fmla="*/ 10 h 673"/>
                <a:gd name="T44" fmla="*/ 96 w 298"/>
                <a:gd name="T45" fmla="*/ 16 h 673"/>
                <a:gd name="T46" fmla="*/ 101 w 298"/>
                <a:gd name="T47" fmla="*/ 24 h 673"/>
                <a:gd name="T48" fmla="*/ 103 w 298"/>
                <a:gd name="T49" fmla="*/ 33 h 673"/>
                <a:gd name="T50" fmla="*/ 103 w 298"/>
                <a:gd name="T51" fmla="*/ 58 h 673"/>
                <a:gd name="T52" fmla="*/ 147 w 298"/>
                <a:gd name="T53" fmla="*/ 30 h 673"/>
                <a:gd name="T54" fmla="*/ 190 w 298"/>
                <a:gd name="T55" fmla="*/ 13 h 673"/>
                <a:gd name="T56" fmla="*/ 231 w 298"/>
                <a:gd name="T57" fmla="*/ 3 h 673"/>
                <a:gd name="T58" fmla="*/ 273 w 298"/>
                <a:gd name="T59" fmla="*/ 0 h 673"/>
                <a:gd name="T60" fmla="*/ 278 w 298"/>
                <a:gd name="T61" fmla="*/ 1 h 673"/>
                <a:gd name="T62" fmla="*/ 288 w 298"/>
                <a:gd name="T63" fmla="*/ 3 h 673"/>
                <a:gd name="T64" fmla="*/ 295 w 298"/>
                <a:gd name="T65" fmla="*/ 9 h 673"/>
                <a:gd name="T66" fmla="*/ 298 w 298"/>
                <a:gd name="T67" fmla="*/ 17 h 673"/>
                <a:gd name="T68" fmla="*/ 298 w 298"/>
                <a:gd name="T69" fmla="*/ 71 h 673"/>
                <a:gd name="T70" fmla="*/ 298 w 298"/>
                <a:gd name="T71" fmla="*/ 76 h 673"/>
                <a:gd name="T72" fmla="*/ 295 w 298"/>
                <a:gd name="T73" fmla="*/ 83 h 673"/>
                <a:gd name="T74" fmla="*/ 288 w 298"/>
                <a:gd name="T75" fmla="*/ 89 h 673"/>
                <a:gd name="T76" fmla="*/ 278 w 298"/>
                <a:gd name="T77" fmla="*/ 91 h 673"/>
                <a:gd name="T78" fmla="*/ 273 w 298"/>
                <a:gd name="T79" fmla="*/ 9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3">
                  <a:moveTo>
                    <a:pt x="273" y="91"/>
                  </a:moveTo>
                  <a:lnTo>
                    <a:pt x="273" y="91"/>
                  </a:lnTo>
                  <a:lnTo>
                    <a:pt x="252" y="92"/>
                  </a:lnTo>
                  <a:lnTo>
                    <a:pt x="231" y="95"/>
                  </a:lnTo>
                  <a:lnTo>
                    <a:pt x="212" y="98"/>
                  </a:lnTo>
                  <a:lnTo>
                    <a:pt x="191" y="104"/>
                  </a:lnTo>
                  <a:lnTo>
                    <a:pt x="171" y="111"/>
                  </a:lnTo>
                  <a:lnTo>
                    <a:pt x="150" y="119"/>
                  </a:lnTo>
                  <a:lnTo>
                    <a:pt x="128" y="130"/>
                  </a:lnTo>
                  <a:lnTo>
                    <a:pt x="106" y="142"/>
                  </a:lnTo>
                  <a:lnTo>
                    <a:pt x="106" y="648"/>
                  </a:lnTo>
                  <a:lnTo>
                    <a:pt x="106" y="648"/>
                  </a:lnTo>
                  <a:lnTo>
                    <a:pt x="105" y="652"/>
                  </a:lnTo>
                  <a:lnTo>
                    <a:pt x="104" y="657"/>
                  </a:lnTo>
                  <a:lnTo>
                    <a:pt x="102" y="661"/>
                  </a:lnTo>
                  <a:lnTo>
                    <a:pt x="98" y="665"/>
                  </a:lnTo>
                  <a:lnTo>
                    <a:pt x="95" y="668"/>
                  </a:lnTo>
                  <a:lnTo>
                    <a:pt x="92" y="671"/>
                  </a:lnTo>
                  <a:lnTo>
                    <a:pt x="87" y="672"/>
                  </a:lnTo>
                  <a:lnTo>
                    <a:pt x="82" y="673"/>
                  </a:lnTo>
                  <a:lnTo>
                    <a:pt x="23" y="673"/>
                  </a:lnTo>
                  <a:lnTo>
                    <a:pt x="23" y="673"/>
                  </a:lnTo>
                  <a:lnTo>
                    <a:pt x="18" y="672"/>
                  </a:lnTo>
                  <a:lnTo>
                    <a:pt x="14" y="671"/>
                  </a:lnTo>
                  <a:lnTo>
                    <a:pt x="10" y="668"/>
                  </a:lnTo>
                  <a:lnTo>
                    <a:pt x="7" y="665"/>
                  </a:lnTo>
                  <a:lnTo>
                    <a:pt x="4" y="661"/>
                  </a:lnTo>
                  <a:lnTo>
                    <a:pt x="2" y="658"/>
                  </a:lnTo>
                  <a:lnTo>
                    <a:pt x="0" y="653"/>
                  </a:lnTo>
                  <a:lnTo>
                    <a:pt x="0" y="648"/>
                  </a:lnTo>
                  <a:lnTo>
                    <a:pt x="0" y="33"/>
                  </a:lnTo>
                  <a:lnTo>
                    <a:pt x="0" y="33"/>
                  </a:lnTo>
                  <a:lnTo>
                    <a:pt x="0" y="28"/>
                  </a:lnTo>
                  <a:lnTo>
                    <a:pt x="2" y="24"/>
                  </a:lnTo>
                  <a:lnTo>
                    <a:pt x="3" y="19"/>
                  </a:lnTo>
                  <a:lnTo>
                    <a:pt x="7" y="16"/>
                  </a:lnTo>
                  <a:lnTo>
                    <a:pt x="10" y="12"/>
                  </a:lnTo>
                  <a:lnTo>
                    <a:pt x="14" y="10"/>
                  </a:lnTo>
                  <a:lnTo>
                    <a:pt x="18" y="9"/>
                  </a:lnTo>
                  <a:lnTo>
                    <a:pt x="23" y="9"/>
                  </a:lnTo>
                  <a:lnTo>
                    <a:pt x="79" y="9"/>
                  </a:lnTo>
                  <a:lnTo>
                    <a:pt x="79" y="9"/>
                  </a:lnTo>
                  <a:lnTo>
                    <a:pt x="85" y="9"/>
                  </a:lnTo>
                  <a:lnTo>
                    <a:pt x="89" y="10"/>
                  </a:lnTo>
                  <a:lnTo>
                    <a:pt x="93" y="12"/>
                  </a:lnTo>
                  <a:lnTo>
                    <a:pt x="96" y="16"/>
                  </a:lnTo>
                  <a:lnTo>
                    <a:pt x="98" y="19"/>
                  </a:lnTo>
                  <a:lnTo>
                    <a:pt x="101" y="24"/>
                  </a:lnTo>
                  <a:lnTo>
                    <a:pt x="102" y="28"/>
                  </a:lnTo>
                  <a:lnTo>
                    <a:pt x="103" y="33"/>
                  </a:lnTo>
                  <a:lnTo>
                    <a:pt x="103" y="58"/>
                  </a:lnTo>
                  <a:lnTo>
                    <a:pt x="103" y="58"/>
                  </a:lnTo>
                  <a:lnTo>
                    <a:pt x="125" y="43"/>
                  </a:lnTo>
                  <a:lnTo>
                    <a:pt x="147" y="30"/>
                  </a:lnTo>
                  <a:lnTo>
                    <a:pt x="168" y="21"/>
                  </a:lnTo>
                  <a:lnTo>
                    <a:pt x="190" y="13"/>
                  </a:lnTo>
                  <a:lnTo>
                    <a:pt x="211" y="8"/>
                  </a:lnTo>
                  <a:lnTo>
                    <a:pt x="231" y="3"/>
                  </a:lnTo>
                  <a:lnTo>
                    <a:pt x="252" y="1"/>
                  </a:lnTo>
                  <a:lnTo>
                    <a:pt x="273" y="0"/>
                  </a:lnTo>
                  <a:lnTo>
                    <a:pt x="273" y="0"/>
                  </a:lnTo>
                  <a:lnTo>
                    <a:pt x="278" y="1"/>
                  </a:lnTo>
                  <a:lnTo>
                    <a:pt x="284" y="1"/>
                  </a:lnTo>
                  <a:lnTo>
                    <a:pt x="288" y="3"/>
                  </a:lnTo>
                  <a:lnTo>
                    <a:pt x="291" y="5"/>
                  </a:lnTo>
                  <a:lnTo>
                    <a:pt x="295" y="9"/>
                  </a:lnTo>
                  <a:lnTo>
                    <a:pt x="297" y="12"/>
                  </a:lnTo>
                  <a:lnTo>
                    <a:pt x="298" y="17"/>
                  </a:lnTo>
                  <a:lnTo>
                    <a:pt x="298" y="21"/>
                  </a:lnTo>
                  <a:lnTo>
                    <a:pt x="298" y="71"/>
                  </a:lnTo>
                  <a:lnTo>
                    <a:pt x="298" y="71"/>
                  </a:lnTo>
                  <a:lnTo>
                    <a:pt x="298" y="76"/>
                  </a:lnTo>
                  <a:lnTo>
                    <a:pt x="297" y="80"/>
                  </a:lnTo>
                  <a:lnTo>
                    <a:pt x="295" y="83"/>
                  </a:lnTo>
                  <a:lnTo>
                    <a:pt x="291" y="87"/>
                  </a:lnTo>
                  <a:lnTo>
                    <a:pt x="288" y="89"/>
                  </a:lnTo>
                  <a:lnTo>
                    <a:pt x="284" y="90"/>
                  </a:lnTo>
                  <a:lnTo>
                    <a:pt x="278" y="91"/>
                  </a:lnTo>
                  <a:lnTo>
                    <a:pt x="273" y="91"/>
                  </a:lnTo>
                  <a:lnTo>
                    <a:pt x="273" y="9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5" name="Freeform 167"/>
            <p:cNvSpPr>
              <a:spLocks/>
            </p:cNvSpPr>
            <p:nvPr/>
          </p:nvSpPr>
          <p:spPr bwMode="auto">
            <a:xfrm>
              <a:off x="5073870" y="3915227"/>
              <a:ext cx="79560" cy="163275"/>
            </a:xfrm>
            <a:custGeom>
              <a:avLst/>
              <a:gdLst>
                <a:gd name="T0" fmla="*/ 382 w 404"/>
                <a:gd name="T1" fmla="*/ 819 h 825"/>
                <a:gd name="T2" fmla="*/ 343 w 404"/>
                <a:gd name="T3" fmla="*/ 823 h 825"/>
                <a:gd name="T4" fmla="*/ 304 w 404"/>
                <a:gd name="T5" fmla="*/ 825 h 825"/>
                <a:gd name="T6" fmla="*/ 283 w 404"/>
                <a:gd name="T7" fmla="*/ 825 h 825"/>
                <a:gd name="T8" fmla="*/ 248 w 404"/>
                <a:gd name="T9" fmla="*/ 821 h 825"/>
                <a:gd name="T10" fmla="*/ 217 w 404"/>
                <a:gd name="T11" fmla="*/ 815 h 825"/>
                <a:gd name="T12" fmla="*/ 190 w 404"/>
                <a:gd name="T13" fmla="*/ 802 h 825"/>
                <a:gd name="T14" fmla="*/ 171 w 404"/>
                <a:gd name="T15" fmla="*/ 784 h 825"/>
                <a:gd name="T16" fmla="*/ 155 w 404"/>
                <a:gd name="T17" fmla="*/ 759 h 825"/>
                <a:gd name="T18" fmla="*/ 146 w 404"/>
                <a:gd name="T19" fmla="*/ 727 h 825"/>
                <a:gd name="T20" fmla="*/ 140 w 404"/>
                <a:gd name="T21" fmla="*/ 687 h 825"/>
                <a:gd name="T22" fmla="*/ 140 w 404"/>
                <a:gd name="T23" fmla="*/ 242 h 825"/>
                <a:gd name="T24" fmla="*/ 23 w 404"/>
                <a:gd name="T25" fmla="*/ 228 h 825"/>
                <a:gd name="T26" fmla="*/ 9 w 404"/>
                <a:gd name="T27" fmla="*/ 225 h 825"/>
                <a:gd name="T28" fmla="*/ 4 w 404"/>
                <a:gd name="T29" fmla="*/ 219 h 825"/>
                <a:gd name="T30" fmla="*/ 0 w 404"/>
                <a:gd name="T31" fmla="*/ 211 h 825"/>
                <a:gd name="T32" fmla="*/ 0 w 404"/>
                <a:gd name="T33" fmla="*/ 174 h 825"/>
                <a:gd name="T34" fmla="*/ 0 w 404"/>
                <a:gd name="T35" fmla="*/ 169 h 825"/>
                <a:gd name="T36" fmla="*/ 4 w 404"/>
                <a:gd name="T37" fmla="*/ 162 h 825"/>
                <a:gd name="T38" fmla="*/ 9 w 404"/>
                <a:gd name="T39" fmla="*/ 156 h 825"/>
                <a:gd name="T40" fmla="*/ 17 w 404"/>
                <a:gd name="T41" fmla="*/ 153 h 825"/>
                <a:gd name="T42" fmla="*/ 140 w 404"/>
                <a:gd name="T43" fmla="*/ 153 h 825"/>
                <a:gd name="T44" fmla="*/ 140 w 404"/>
                <a:gd name="T45" fmla="*/ 33 h 825"/>
                <a:gd name="T46" fmla="*/ 141 w 404"/>
                <a:gd name="T47" fmla="*/ 25 h 825"/>
                <a:gd name="T48" fmla="*/ 146 w 404"/>
                <a:gd name="T49" fmla="*/ 18 h 825"/>
                <a:gd name="T50" fmla="*/ 153 w 404"/>
                <a:gd name="T51" fmla="*/ 13 h 825"/>
                <a:gd name="T52" fmla="*/ 162 w 404"/>
                <a:gd name="T53" fmla="*/ 9 h 825"/>
                <a:gd name="T54" fmla="*/ 224 w 404"/>
                <a:gd name="T55" fmla="*/ 0 h 825"/>
                <a:gd name="T56" fmla="*/ 228 w 404"/>
                <a:gd name="T57" fmla="*/ 0 h 825"/>
                <a:gd name="T58" fmla="*/ 235 w 404"/>
                <a:gd name="T59" fmla="*/ 1 h 825"/>
                <a:gd name="T60" fmla="*/ 241 w 404"/>
                <a:gd name="T61" fmla="*/ 6 h 825"/>
                <a:gd name="T62" fmla="*/ 244 w 404"/>
                <a:gd name="T63" fmla="*/ 13 h 825"/>
                <a:gd name="T64" fmla="*/ 246 w 404"/>
                <a:gd name="T65" fmla="*/ 21 h 825"/>
                <a:gd name="T66" fmla="*/ 376 w 404"/>
                <a:gd name="T67" fmla="*/ 153 h 825"/>
                <a:gd name="T68" fmla="*/ 381 w 404"/>
                <a:gd name="T69" fmla="*/ 153 h 825"/>
                <a:gd name="T70" fmla="*/ 390 w 404"/>
                <a:gd name="T71" fmla="*/ 156 h 825"/>
                <a:gd name="T72" fmla="*/ 397 w 404"/>
                <a:gd name="T73" fmla="*/ 163 h 825"/>
                <a:gd name="T74" fmla="*/ 400 w 404"/>
                <a:gd name="T75" fmla="*/ 172 h 825"/>
                <a:gd name="T76" fmla="*/ 400 w 404"/>
                <a:gd name="T77" fmla="*/ 218 h 825"/>
                <a:gd name="T78" fmla="*/ 400 w 404"/>
                <a:gd name="T79" fmla="*/ 223 h 825"/>
                <a:gd name="T80" fmla="*/ 397 w 404"/>
                <a:gd name="T81" fmla="*/ 231 h 825"/>
                <a:gd name="T82" fmla="*/ 390 w 404"/>
                <a:gd name="T83" fmla="*/ 238 h 825"/>
                <a:gd name="T84" fmla="*/ 381 w 404"/>
                <a:gd name="T85" fmla="*/ 241 h 825"/>
                <a:gd name="T86" fmla="*/ 246 w 404"/>
                <a:gd name="T87" fmla="*/ 242 h 825"/>
                <a:gd name="T88" fmla="*/ 246 w 404"/>
                <a:gd name="T89" fmla="*/ 663 h 825"/>
                <a:gd name="T90" fmla="*/ 249 w 404"/>
                <a:gd name="T91" fmla="*/ 703 h 825"/>
                <a:gd name="T92" fmla="*/ 254 w 404"/>
                <a:gd name="T93" fmla="*/ 716 h 825"/>
                <a:gd name="T94" fmla="*/ 260 w 404"/>
                <a:gd name="T95" fmla="*/ 726 h 825"/>
                <a:gd name="T96" fmla="*/ 270 w 404"/>
                <a:gd name="T97" fmla="*/ 733 h 825"/>
                <a:gd name="T98" fmla="*/ 281 w 404"/>
                <a:gd name="T99" fmla="*/ 737 h 825"/>
                <a:gd name="T100" fmla="*/ 311 w 404"/>
                <a:gd name="T101" fmla="*/ 739 h 825"/>
                <a:gd name="T102" fmla="*/ 379 w 404"/>
                <a:gd name="T103" fmla="*/ 739 h 825"/>
                <a:gd name="T104" fmla="*/ 395 w 404"/>
                <a:gd name="T105" fmla="*/ 741 h 825"/>
                <a:gd name="T106" fmla="*/ 400 w 404"/>
                <a:gd name="T107" fmla="*/ 746 h 825"/>
                <a:gd name="T108" fmla="*/ 404 w 404"/>
                <a:gd name="T109" fmla="*/ 751 h 825"/>
                <a:gd name="T110" fmla="*/ 404 w 404"/>
                <a:gd name="T111" fmla="*/ 798 h 825"/>
                <a:gd name="T112" fmla="*/ 403 w 404"/>
                <a:gd name="T113" fmla="*/ 805 h 825"/>
                <a:gd name="T114" fmla="*/ 399 w 404"/>
                <a:gd name="T115" fmla="*/ 812 h 825"/>
                <a:gd name="T116" fmla="*/ 392 w 404"/>
                <a:gd name="T117" fmla="*/ 816 h 825"/>
                <a:gd name="T118" fmla="*/ 382 w 404"/>
                <a:gd name="T119" fmla="*/ 819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2" y="819"/>
                  </a:moveTo>
                  <a:lnTo>
                    <a:pt x="382" y="819"/>
                  </a:lnTo>
                  <a:lnTo>
                    <a:pt x="364" y="821"/>
                  </a:lnTo>
                  <a:lnTo>
                    <a:pt x="343" y="823"/>
                  </a:lnTo>
                  <a:lnTo>
                    <a:pt x="322" y="825"/>
                  </a:lnTo>
                  <a:lnTo>
                    <a:pt x="304" y="825"/>
                  </a:lnTo>
                  <a:lnTo>
                    <a:pt x="304" y="825"/>
                  </a:lnTo>
                  <a:lnTo>
                    <a:pt x="283" y="825"/>
                  </a:lnTo>
                  <a:lnTo>
                    <a:pt x="265" y="824"/>
                  </a:lnTo>
                  <a:lnTo>
                    <a:pt x="248" y="821"/>
                  </a:lnTo>
                  <a:lnTo>
                    <a:pt x="232" y="818"/>
                  </a:lnTo>
                  <a:lnTo>
                    <a:pt x="217" y="815"/>
                  </a:lnTo>
                  <a:lnTo>
                    <a:pt x="203" y="809"/>
                  </a:lnTo>
                  <a:lnTo>
                    <a:pt x="190" y="802"/>
                  </a:lnTo>
                  <a:lnTo>
                    <a:pt x="180" y="794"/>
                  </a:lnTo>
                  <a:lnTo>
                    <a:pt x="171" y="784"/>
                  </a:lnTo>
                  <a:lnTo>
                    <a:pt x="163" y="772"/>
                  </a:lnTo>
                  <a:lnTo>
                    <a:pt x="155" y="759"/>
                  </a:lnTo>
                  <a:lnTo>
                    <a:pt x="149" y="745"/>
                  </a:lnTo>
                  <a:lnTo>
                    <a:pt x="146" y="727"/>
                  </a:lnTo>
                  <a:lnTo>
                    <a:pt x="142" y="708"/>
                  </a:lnTo>
                  <a:lnTo>
                    <a:pt x="140" y="687"/>
                  </a:lnTo>
                  <a:lnTo>
                    <a:pt x="140" y="663"/>
                  </a:lnTo>
                  <a:lnTo>
                    <a:pt x="140" y="242"/>
                  </a:lnTo>
                  <a:lnTo>
                    <a:pt x="23" y="228"/>
                  </a:lnTo>
                  <a:lnTo>
                    <a:pt x="23" y="228"/>
                  </a:lnTo>
                  <a:lnTo>
                    <a:pt x="14" y="226"/>
                  </a:lnTo>
                  <a:lnTo>
                    <a:pt x="9" y="225"/>
                  </a:lnTo>
                  <a:lnTo>
                    <a:pt x="6" y="222"/>
                  </a:lnTo>
                  <a:lnTo>
                    <a:pt x="4" y="219"/>
                  </a:lnTo>
                  <a:lnTo>
                    <a:pt x="1" y="216"/>
                  </a:lnTo>
                  <a:lnTo>
                    <a:pt x="0" y="211"/>
                  </a:lnTo>
                  <a:lnTo>
                    <a:pt x="0" y="207"/>
                  </a:lnTo>
                  <a:lnTo>
                    <a:pt x="0" y="174"/>
                  </a:lnTo>
                  <a:lnTo>
                    <a:pt x="0" y="174"/>
                  </a:lnTo>
                  <a:lnTo>
                    <a:pt x="0" y="169"/>
                  </a:lnTo>
                  <a:lnTo>
                    <a:pt x="1" y="165"/>
                  </a:lnTo>
                  <a:lnTo>
                    <a:pt x="4" y="162"/>
                  </a:lnTo>
                  <a:lnTo>
                    <a:pt x="6" y="158"/>
                  </a:lnTo>
                  <a:lnTo>
                    <a:pt x="9" y="156"/>
                  </a:lnTo>
                  <a:lnTo>
                    <a:pt x="14" y="154"/>
                  </a:lnTo>
                  <a:lnTo>
                    <a:pt x="17" y="153"/>
                  </a:lnTo>
                  <a:lnTo>
                    <a:pt x="23" y="153"/>
                  </a:lnTo>
                  <a:lnTo>
                    <a:pt x="140" y="153"/>
                  </a:lnTo>
                  <a:lnTo>
                    <a:pt x="140" y="33"/>
                  </a:lnTo>
                  <a:lnTo>
                    <a:pt x="140" y="33"/>
                  </a:lnTo>
                  <a:lnTo>
                    <a:pt x="140" y="30"/>
                  </a:lnTo>
                  <a:lnTo>
                    <a:pt x="141" y="25"/>
                  </a:lnTo>
                  <a:lnTo>
                    <a:pt x="143" y="22"/>
                  </a:lnTo>
                  <a:lnTo>
                    <a:pt x="146" y="18"/>
                  </a:lnTo>
                  <a:lnTo>
                    <a:pt x="149" y="15"/>
                  </a:lnTo>
                  <a:lnTo>
                    <a:pt x="153" y="13"/>
                  </a:lnTo>
                  <a:lnTo>
                    <a:pt x="157" y="12"/>
                  </a:lnTo>
                  <a:lnTo>
                    <a:pt x="162" y="9"/>
                  </a:lnTo>
                  <a:lnTo>
                    <a:pt x="224" y="0"/>
                  </a:lnTo>
                  <a:lnTo>
                    <a:pt x="224" y="0"/>
                  </a:lnTo>
                  <a:lnTo>
                    <a:pt x="228" y="0"/>
                  </a:lnTo>
                  <a:lnTo>
                    <a:pt x="228" y="0"/>
                  </a:lnTo>
                  <a:lnTo>
                    <a:pt x="232" y="0"/>
                  </a:lnTo>
                  <a:lnTo>
                    <a:pt x="235" y="1"/>
                  </a:lnTo>
                  <a:lnTo>
                    <a:pt x="238" y="4"/>
                  </a:lnTo>
                  <a:lnTo>
                    <a:pt x="241" y="6"/>
                  </a:lnTo>
                  <a:lnTo>
                    <a:pt x="243" y="9"/>
                  </a:lnTo>
                  <a:lnTo>
                    <a:pt x="244" y="13"/>
                  </a:lnTo>
                  <a:lnTo>
                    <a:pt x="246" y="16"/>
                  </a:lnTo>
                  <a:lnTo>
                    <a:pt x="246" y="21"/>
                  </a:lnTo>
                  <a:lnTo>
                    <a:pt x="246" y="153"/>
                  </a:lnTo>
                  <a:lnTo>
                    <a:pt x="376" y="153"/>
                  </a:lnTo>
                  <a:lnTo>
                    <a:pt x="376" y="153"/>
                  </a:lnTo>
                  <a:lnTo>
                    <a:pt x="381" y="153"/>
                  </a:lnTo>
                  <a:lnTo>
                    <a:pt x="385" y="154"/>
                  </a:lnTo>
                  <a:lnTo>
                    <a:pt x="390" y="156"/>
                  </a:lnTo>
                  <a:lnTo>
                    <a:pt x="394" y="160"/>
                  </a:lnTo>
                  <a:lnTo>
                    <a:pt x="397" y="163"/>
                  </a:lnTo>
                  <a:lnTo>
                    <a:pt x="398" y="168"/>
                  </a:lnTo>
                  <a:lnTo>
                    <a:pt x="400" y="172"/>
                  </a:lnTo>
                  <a:lnTo>
                    <a:pt x="400" y="177"/>
                  </a:lnTo>
                  <a:lnTo>
                    <a:pt x="400" y="218"/>
                  </a:lnTo>
                  <a:lnTo>
                    <a:pt x="400" y="218"/>
                  </a:lnTo>
                  <a:lnTo>
                    <a:pt x="400" y="223"/>
                  </a:lnTo>
                  <a:lnTo>
                    <a:pt x="398" y="227"/>
                  </a:lnTo>
                  <a:lnTo>
                    <a:pt x="397" y="231"/>
                  </a:lnTo>
                  <a:lnTo>
                    <a:pt x="394" y="234"/>
                  </a:lnTo>
                  <a:lnTo>
                    <a:pt x="390" y="238"/>
                  </a:lnTo>
                  <a:lnTo>
                    <a:pt x="385" y="240"/>
                  </a:lnTo>
                  <a:lnTo>
                    <a:pt x="381" y="241"/>
                  </a:lnTo>
                  <a:lnTo>
                    <a:pt x="376" y="242"/>
                  </a:lnTo>
                  <a:lnTo>
                    <a:pt x="246" y="242"/>
                  </a:lnTo>
                  <a:lnTo>
                    <a:pt x="246" y="663"/>
                  </a:lnTo>
                  <a:lnTo>
                    <a:pt x="246" y="663"/>
                  </a:lnTo>
                  <a:lnTo>
                    <a:pt x="247" y="685"/>
                  </a:lnTo>
                  <a:lnTo>
                    <a:pt x="249" y="703"/>
                  </a:lnTo>
                  <a:lnTo>
                    <a:pt x="251" y="710"/>
                  </a:lnTo>
                  <a:lnTo>
                    <a:pt x="254" y="716"/>
                  </a:lnTo>
                  <a:lnTo>
                    <a:pt x="257" y="722"/>
                  </a:lnTo>
                  <a:lnTo>
                    <a:pt x="260" y="726"/>
                  </a:lnTo>
                  <a:lnTo>
                    <a:pt x="265" y="730"/>
                  </a:lnTo>
                  <a:lnTo>
                    <a:pt x="270" y="733"/>
                  </a:lnTo>
                  <a:lnTo>
                    <a:pt x="274" y="735"/>
                  </a:lnTo>
                  <a:lnTo>
                    <a:pt x="281" y="737"/>
                  </a:lnTo>
                  <a:lnTo>
                    <a:pt x="295" y="739"/>
                  </a:lnTo>
                  <a:lnTo>
                    <a:pt x="311" y="739"/>
                  </a:lnTo>
                  <a:lnTo>
                    <a:pt x="379" y="739"/>
                  </a:lnTo>
                  <a:lnTo>
                    <a:pt x="379" y="739"/>
                  </a:lnTo>
                  <a:lnTo>
                    <a:pt x="390" y="740"/>
                  </a:lnTo>
                  <a:lnTo>
                    <a:pt x="395" y="741"/>
                  </a:lnTo>
                  <a:lnTo>
                    <a:pt x="398" y="743"/>
                  </a:lnTo>
                  <a:lnTo>
                    <a:pt x="400" y="746"/>
                  </a:lnTo>
                  <a:lnTo>
                    <a:pt x="403" y="748"/>
                  </a:lnTo>
                  <a:lnTo>
                    <a:pt x="404" y="751"/>
                  </a:lnTo>
                  <a:lnTo>
                    <a:pt x="404" y="756"/>
                  </a:lnTo>
                  <a:lnTo>
                    <a:pt x="404" y="798"/>
                  </a:lnTo>
                  <a:lnTo>
                    <a:pt x="404" y="798"/>
                  </a:lnTo>
                  <a:lnTo>
                    <a:pt x="403" y="805"/>
                  </a:lnTo>
                  <a:lnTo>
                    <a:pt x="402" y="809"/>
                  </a:lnTo>
                  <a:lnTo>
                    <a:pt x="399" y="812"/>
                  </a:lnTo>
                  <a:lnTo>
                    <a:pt x="396" y="815"/>
                  </a:lnTo>
                  <a:lnTo>
                    <a:pt x="392" y="816"/>
                  </a:lnTo>
                  <a:lnTo>
                    <a:pt x="382" y="819"/>
                  </a:lnTo>
                  <a:lnTo>
                    <a:pt x="382" y="819"/>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6" name="Freeform 168"/>
            <p:cNvSpPr>
              <a:spLocks/>
            </p:cNvSpPr>
            <p:nvPr/>
          </p:nvSpPr>
          <p:spPr bwMode="auto">
            <a:xfrm>
              <a:off x="5175991" y="3943726"/>
              <a:ext cx="100340" cy="132995"/>
            </a:xfrm>
            <a:custGeom>
              <a:avLst/>
              <a:gdLst>
                <a:gd name="T0" fmla="*/ 427 w 508"/>
                <a:gd name="T1" fmla="*/ 673 h 673"/>
                <a:gd name="T2" fmla="*/ 421 w 508"/>
                <a:gd name="T3" fmla="*/ 672 h 673"/>
                <a:gd name="T4" fmla="*/ 413 w 508"/>
                <a:gd name="T5" fmla="*/ 668 h 673"/>
                <a:gd name="T6" fmla="*/ 406 w 508"/>
                <a:gd name="T7" fmla="*/ 661 h 673"/>
                <a:gd name="T8" fmla="*/ 403 w 508"/>
                <a:gd name="T9" fmla="*/ 653 h 673"/>
                <a:gd name="T10" fmla="*/ 403 w 508"/>
                <a:gd name="T11" fmla="*/ 251 h 673"/>
                <a:gd name="T12" fmla="*/ 402 w 508"/>
                <a:gd name="T13" fmla="*/ 229 h 673"/>
                <a:gd name="T14" fmla="*/ 398 w 508"/>
                <a:gd name="T15" fmla="*/ 191 h 673"/>
                <a:gd name="T16" fmla="*/ 390 w 508"/>
                <a:gd name="T17" fmla="*/ 160 h 673"/>
                <a:gd name="T18" fmla="*/ 378 w 508"/>
                <a:gd name="T19" fmla="*/ 136 h 673"/>
                <a:gd name="T20" fmla="*/ 362 w 508"/>
                <a:gd name="T21" fmla="*/ 118 h 673"/>
                <a:gd name="T22" fmla="*/ 341 w 508"/>
                <a:gd name="T23" fmla="*/ 104 h 673"/>
                <a:gd name="T24" fmla="*/ 316 w 508"/>
                <a:gd name="T25" fmla="*/ 96 h 673"/>
                <a:gd name="T26" fmla="*/ 286 w 508"/>
                <a:gd name="T27" fmla="*/ 92 h 673"/>
                <a:gd name="T28" fmla="*/ 270 w 508"/>
                <a:gd name="T29" fmla="*/ 91 h 673"/>
                <a:gd name="T30" fmla="*/ 231 w 508"/>
                <a:gd name="T31" fmla="*/ 95 h 673"/>
                <a:gd name="T32" fmla="*/ 190 w 508"/>
                <a:gd name="T33" fmla="*/ 105 h 673"/>
                <a:gd name="T34" fmla="*/ 148 w 508"/>
                <a:gd name="T35" fmla="*/ 120 h 673"/>
                <a:gd name="T36" fmla="*/ 107 w 508"/>
                <a:gd name="T37" fmla="*/ 138 h 673"/>
                <a:gd name="T38" fmla="*/ 107 w 508"/>
                <a:gd name="T39" fmla="*/ 648 h 673"/>
                <a:gd name="T40" fmla="*/ 105 w 508"/>
                <a:gd name="T41" fmla="*/ 657 h 673"/>
                <a:gd name="T42" fmla="*/ 100 w 508"/>
                <a:gd name="T43" fmla="*/ 665 h 673"/>
                <a:gd name="T44" fmla="*/ 92 w 508"/>
                <a:gd name="T45" fmla="*/ 671 h 673"/>
                <a:gd name="T46" fmla="*/ 83 w 508"/>
                <a:gd name="T47" fmla="*/ 673 h 673"/>
                <a:gd name="T48" fmla="*/ 23 w 508"/>
                <a:gd name="T49" fmla="*/ 673 h 673"/>
                <a:gd name="T50" fmla="*/ 14 w 508"/>
                <a:gd name="T51" fmla="*/ 671 h 673"/>
                <a:gd name="T52" fmla="*/ 7 w 508"/>
                <a:gd name="T53" fmla="*/ 665 h 673"/>
                <a:gd name="T54" fmla="*/ 3 w 508"/>
                <a:gd name="T55" fmla="*/ 658 h 673"/>
                <a:gd name="T56" fmla="*/ 0 w 508"/>
                <a:gd name="T57" fmla="*/ 648 h 673"/>
                <a:gd name="T58" fmla="*/ 0 w 508"/>
                <a:gd name="T59" fmla="*/ 33 h 673"/>
                <a:gd name="T60" fmla="*/ 3 w 508"/>
                <a:gd name="T61" fmla="*/ 24 h 673"/>
                <a:gd name="T62" fmla="*/ 7 w 508"/>
                <a:gd name="T63" fmla="*/ 16 h 673"/>
                <a:gd name="T64" fmla="*/ 14 w 508"/>
                <a:gd name="T65" fmla="*/ 10 h 673"/>
                <a:gd name="T66" fmla="*/ 23 w 508"/>
                <a:gd name="T67" fmla="*/ 9 h 673"/>
                <a:gd name="T68" fmla="*/ 84 w 508"/>
                <a:gd name="T69" fmla="*/ 9 h 673"/>
                <a:gd name="T70" fmla="*/ 93 w 508"/>
                <a:gd name="T71" fmla="*/ 10 h 673"/>
                <a:gd name="T72" fmla="*/ 100 w 508"/>
                <a:gd name="T73" fmla="*/ 16 h 673"/>
                <a:gd name="T74" fmla="*/ 105 w 508"/>
                <a:gd name="T75" fmla="*/ 24 h 673"/>
                <a:gd name="T76" fmla="*/ 107 w 508"/>
                <a:gd name="T77" fmla="*/ 33 h 673"/>
                <a:gd name="T78" fmla="*/ 107 w 508"/>
                <a:gd name="T79" fmla="*/ 56 h 673"/>
                <a:gd name="T80" fmla="*/ 155 w 508"/>
                <a:gd name="T81" fmla="*/ 30 h 673"/>
                <a:gd name="T82" fmla="*/ 201 w 508"/>
                <a:gd name="T83" fmla="*/ 13 h 673"/>
                <a:gd name="T84" fmla="*/ 248 w 508"/>
                <a:gd name="T85" fmla="*/ 3 h 673"/>
                <a:gd name="T86" fmla="*/ 298 w 508"/>
                <a:gd name="T87" fmla="*/ 0 h 673"/>
                <a:gd name="T88" fmla="*/ 325 w 508"/>
                <a:gd name="T89" fmla="*/ 1 h 673"/>
                <a:gd name="T90" fmla="*/ 372 w 508"/>
                <a:gd name="T91" fmla="*/ 9 h 673"/>
                <a:gd name="T92" fmla="*/ 411 w 508"/>
                <a:gd name="T93" fmla="*/ 26 h 673"/>
                <a:gd name="T94" fmla="*/ 444 w 508"/>
                <a:gd name="T95" fmla="*/ 50 h 673"/>
                <a:gd name="T96" fmla="*/ 469 w 508"/>
                <a:gd name="T97" fmla="*/ 82 h 673"/>
                <a:gd name="T98" fmla="*/ 489 w 508"/>
                <a:gd name="T99" fmla="*/ 121 h 673"/>
                <a:gd name="T100" fmla="*/ 501 w 508"/>
                <a:gd name="T101" fmla="*/ 168 h 673"/>
                <a:gd name="T102" fmla="*/ 508 w 508"/>
                <a:gd name="T103" fmla="*/ 222 h 673"/>
                <a:gd name="T104" fmla="*/ 508 w 508"/>
                <a:gd name="T105" fmla="*/ 648 h 673"/>
                <a:gd name="T106" fmla="*/ 508 w 508"/>
                <a:gd name="T107" fmla="*/ 653 h 673"/>
                <a:gd name="T108" fmla="*/ 505 w 508"/>
                <a:gd name="T109" fmla="*/ 661 h 673"/>
                <a:gd name="T110" fmla="*/ 498 w 508"/>
                <a:gd name="T111" fmla="*/ 668 h 673"/>
                <a:gd name="T112" fmla="*/ 489 w 508"/>
                <a:gd name="T113" fmla="*/ 672 h 673"/>
                <a:gd name="T114" fmla="*/ 484 w 508"/>
                <a:gd name="T115" fmla="*/ 67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4" y="673"/>
                  </a:moveTo>
                  <a:lnTo>
                    <a:pt x="427" y="673"/>
                  </a:lnTo>
                  <a:lnTo>
                    <a:pt x="427" y="673"/>
                  </a:lnTo>
                  <a:lnTo>
                    <a:pt x="421" y="672"/>
                  </a:lnTo>
                  <a:lnTo>
                    <a:pt x="417" y="671"/>
                  </a:lnTo>
                  <a:lnTo>
                    <a:pt x="413" y="668"/>
                  </a:lnTo>
                  <a:lnTo>
                    <a:pt x="410" y="665"/>
                  </a:lnTo>
                  <a:lnTo>
                    <a:pt x="406" y="661"/>
                  </a:lnTo>
                  <a:lnTo>
                    <a:pt x="404" y="658"/>
                  </a:lnTo>
                  <a:lnTo>
                    <a:pt x="403" y="653"/>
                  </a:lnTo>
                  <a:lnTo>
                    <a:pt x="403" y="648"/>
                  </a:lnTo>
                  <a:lnTo>
                    <a:pt x="403" y="251"/>
                  </a:lnTo>
                  <a:lnTo>
                    <a:pt x="403" y="251"/>
                  </a:lnTo>
                  <a:lnTo>
                    <a:pt x="402" y="229"/>
                  </a:lnTo>
                  <a:lnTo>
                    <a:pt x="401" y="209"/>
                  </a:lnTo>
                  <a:lnTo>
                    <a:pt x="398" y="191"/>
                  </a:lnTo>
                  <a:lnTo>
                    <a:pt x="395" y="175"/>
                  </a:lnTo>
                  <a:lnTo>
                    <a:pt x="390" y="160"/>
                  </a:lnTo>
                  <a:lnTo>
                    <a:pt x="384" y="147"/>
                  </a:lnTo>
                  <a:lnTo>
                    <a:pt x="378" y="136"/>
                  </a:lnTo>
                  <a:lnTo>
                    <a:pt x="371" y="126"/>
                  </a:lnTo>
                  <a:lnTo>
                    <a:pt x="362" y="118"/>
                  </a:lnTo>
                  <a:lnTo>
                    <a:pt x="352" y="110"/>
                  </a:lnTo>
                  <a:lnTo>
                    <a:pt x="341" y="104"/>
                  </a:lnTo>
                  <a:lnTo>
                    <a:pt x="329" y="99"/>
                  </a:lnTo>
                  <a:lnTo>
                    <a:pt x="316" y="96"/>
                  </a:lnTo>
                  <a:lnTo>
                    <a:pt x="302" y="94"/>
                  </a:lnTo>
                  <a:lnTo>
                    <a:pt x="286" y="92"/>
                  </a:lnTo>
                  <a:lnTo>
                    <a:pt x="270" y="91"/>
                  </a:lnTo>
                  <a:lnTo>
                    <a:pt x="270" y="91"/>
                  </a:lnTo>
                  <a:lnTo>
                    <a:pt x="250" y="92"/>
                  </a:lnTo>
                  <a:lnTo>
                    <a:pt x="231" y="95"/>
                  </a:lnTo>
                  <a:lnTo>
                    <a:pt x="210" y="99"/>
                  </a:lnTo>
                  <a:lnTo>
                    <a:pt x="190" y="105"/>
                  </a:lnTo>
                  <a:lnTo>
                    <a:pt x="169" y="112"/>
                  </a:lnTo>
                  <a:lnTo>
                    <a:pt x="148" y="120"/>
                  </a:lnTo>
                  <a:lnTo>
                    <a:pt x="128" y="129"/>
                  </a:lnTo>
                  <a:lnTo>
                    <a:pt x="107" y="138"/>
                  </a:lnTo>
                  <a:lnTo>
                    <a:pt x="107" y="648"/>
                  </a:lnTo>
                  <a:lnTo>
                    <a:pt x="107" y="648"/>
                  </a:lnTo>
                  <a:lnTo>
                    <a:pt x="106" y="652"/>
                  </a:lnTo>
                  <a:lnTo>
                    <a:pt x="105" y="657"/>
                  </a:lnTo>
                  <a:lnTo>
                    <a:pt x="102" y="661"/>
                  </a:lnTo>
                  <a:lnTo>
                    <a:pt x="100" y="665"/>
                  </a:lnTo>
                  <a:lnTo>
                    <a:pt x="95" y="668"/>
                  </a:lnTo>
                  <a:lnTo>
                    <a:pt x="92" y="671"/>
                  </a:lnTo>
                  <a:lnTo>
                    <a:pt x="87" y="672"/>
                  </a:lnTo>
                  <a:lnTo>
                    <a:pt x="83" y="673"/>
                  </a:lnTo>
                  <a:lnTo>
                    <a:pt x="23" y="673"/>
                  </a:lnTo>
                  <a:lnTo>
                    <a:pt x="23" y="673"/>
                  </a:lnTo>
                  <a:lnTo>
                    <a:pt x="19" y="672"/>
                  </a:lnTo>
                  <a:lnTo>
                    <a:pt x="14" y="671"/>
                  </a:lnTo>
                  <a:lnTo>
                    <a:pt x="11" y="668"/>
                  </a:lnTo>
                  <a:lnTo>
                    <a:pt x="7" y="665"/>
                  </a:lnTo>
                  <a:lnTo>
                    <a:pt x="5" y="661"/>
                  </a:lnTo>
                  <a:lnTo>
                    <a:pt x="3" y="658"/>
                  </a:lnTo>
                  <a:lnTo>
                    <a:pt x="1" y="653"/>
                  </a:lnTo>
                  <a:lnTo>
                    <a:pt x="0" y="648"/>
                  </a:lnTo>
                  <a:lnTo>
                    <a:pt x="0" y="33"/>
                  </a:lnTo>
                  <a:lnTo>
                    <a:pt x="0" y="33"/>
                  </a:lnTo>
                  <a:lnTo>
                    <a:pt x="0" y="28"/>
                  </a:lnTo>
                  <a:lnTo>
                    <a:pt x="3" y="24"/>
                  </a:lnTo>
                  <a:lnTo>
                    <a:pt x="4" y="19"/>
                  </a:lnTo>
                  <a:lnTo>
                    <a:pt x="7" y="16"/>
                  </a:lnTo>
                  <a:lnTo>
                    <a:pt x="11" y="12"/>
                  </a:lnTo>
                  <a:lnTo>
                    <a:pt x="14" y="10"/>
                  </a:lnTo>
                  <a:lnTo>
                    <a:pt x="19" y="9"/>
                  </a:lnTo>
                  <a:lnTo>
                    <a:pt x="23" y="9"/>
                  </a:lnTo>
                  <a:lnTo>
                    <a:pt x="84" y="9"/>
                  </a:lnTo>
                  <a:lnTo>
                    <a:pt x="84" y="9"/>
                  </a:lnTo>
                  <a:lnTo>
                    <a:pt x="89" y="9"/>
                  </a:lnTo>
                  <a:lnTo>
                    <a:pt x="93" y="10"/>
                  </a:lnTo>
                  <a:lnTo>
                    <a:pt x="97" y="12"/>
                  </a:lnTo>
                  <a:lnTo>
                    <a:pt x="100" y="16"/>
                  </a:lnTo>
                  <a:lnTo>
                    <a:pt x="102" y="19"/>
                  </a:lnTo>
                  <a:lnTo>
                    <a:pt x="105" y="24"/>
                  </a:lnTo>
                  <a:lnTo>
                    <a:pt x="106" y="28"/>
                  </a:lnTo>
                  <a:lnTo>
                    <a:pt x="107" y="33"/>
                  </a:lnTo>
                  <a:lnTo>
                    <a:pt x="107" y="56"/>
                  </a:lnTo>
                  <a:lnTo>
                    <a:pt x="107" y="56"/>
                  </a:lnTo>
                  <a:lnTo>
                    <a:pt x="131" y="42"/>
                  </a:lnTo>
                  <a:lnTo>
                    <a:pt x="155" y="30"/>
                  </a:lnTo>
                  <a:lnTo>
                    <a:pt x="178" y="21"/>
                  </a:lnTo>
                  <a:lnTo>
                    <a:pt x="201" y="13"/>
                  </a:lnTo>
                  <a:lnTo>
                    <a:pt x="224" y="8"/>
                  </a:lnTo>
                  <a:lnTo>
                    <a:pt x="248" y="3"/>
                  </a:lnTo>
                  <a:lnTo>
                    <a:pt x="272" y="1"/>
                  </a:lnTo>
                  <a:lnTo>
                    <a:pt x="298" y="0"/>
                  </a:lnTo>
                  <a:lnTo>
                    <a:pt x="298" y="0"/>
                  </a:lnTo>
                  <a:lnTo>
                    <a:pt x="325" y="1"/>
                  </a:lnTo>
                  <a:lnTo>
                    <a:pt x="349" y="4"/>
                  </a:lnTo>
                  <a:lnTo>
                    <a:pt x="372" y="9"/>
                  </a:lnTo>
                  <a:lnTo>
                    <a:pt x="393" y="17"/>
                  </a:lnTo>
                  <a:lnTo>
                    <a:pt x="411" y="26"/>
                  </a:lnTo>
                  <a:lnTo>
                    <a:pt x="428" y="37"/>
                  </a:lnTo>
                  <a:lnTo>
                    <a:pt x="444" y="50"/>
                  </a:lnTo>
                  <a:lnTo>
                    <a:pt x="458" y="65"/>
                  </a:lnTo>
                  <a:lnTo>
                    <a:pt x="469" y="82"/>
                  </a:lnTo>
                  <a:lnTo>
                    <a:pt x="481" y="100"/>
                  </a:lnTo>
                  <a:lnTo>
                    <a:pt x="489" y="121"/>
                  </a:lnTo>
                  <a:lnTo>
                    <a:pt x="496" y="144"/>
                  </a:lnTo>
                  <a:lnTo>
                    <a:pt x="501" y="168"/>
                  </a:lnTo>
                  <a:lnTo>
                    <a:pt x="505" y="194"/>
                  </a:lnTo>
                  <a:lnTo>
                    <a:pt x="508" y="222"/>
                  </a:lnTo>
                  <a:lnTo>
                    <a:pt x="508" y="251"/>
                  </a:lnTo>
                  <a:lnTo>
                    <a:pt x="508" y="648"/>
                  </a:lnTo>
                  <a:lnTo>
                    <a:pt x="508" y="648"/>
                  </a:lnTo>
                  <a:lnTo>
                    <a:pt x="508" y="653"/>
                  </a:lnTo>
                  <a:lnTo>
                    <a:pt x="507" y="658"/>
                  </a:lnTo>
                  <a:lnTo>
                    <a:pt x="505" y="661"/>
                  </a:lnTo>
                  <a:lnTo>
                    <a:pt x="501" y="665"/>
                  </a:lnTo>
                  <a:lnTo>
                    <a:pt x="498" y="668"/>
                  </a:lnTo>
                  <a:lnTo>
                    <a:pt x="493" y="671"/>
                  </a:lnTo>
                  <a:lnTo>
                    <a:pt x="489" y="672"/>
                  </a:lnTo>
                  <a:lnTo>
                    <a:pt x="484" y="673"/>
                  </a:lnTo>
                  <a:lnTo>
                    <a:pt x="484" y="67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7" name="Freeform 169"/>
            <p:cNvSpPr>
              <a:spLocks noEditPoints="1"/>
            </p:cNvSpPr>
            <p:nvPr/>
          </p:nvSpPr>
          <p:spPr bwMode="auto">
            <a:xfrm>
              <a:off x="5304830" y="3943726"/>
              <a:ext cx="105090" cy="134776"/>
            </a:xfrm>
            <a:custGeom>
              <a:avLst/>
              <a:gdLst>
                <a:gd name="T0" fmla="*/ 106 w 533"/>
                <a:gd name="T1" fmla="*/ 391 h 681"/>
                <a:gd name="T2" fmla="*/ 109 w 533"/>
                <a:gd name="T3" fmla="*/ 441 h 681"/>
                <a:gd name="T4" fmla="*/ 122 w 533"/>
                <a:gd name="T5" fmla="*/ 501 h 681"/>
                <a:gd name="T6" fmla="*/ 149 w 533"/>
                <a:gd name="T7" fmla="*/ 543 h 681"/>
                <a:gd name="T8" fmla="*/ 185 w 533"/>
                <a:gd name="T9" fmla="*/ 571 h 681"/>
                <a:gd name="T10" fmla="*/ 235 w 533"/>
                <a:gd name="T11" fmla="*/ 586 h 681"/>
                <a:gd name="T12" fmla="*/ 274 w 533"/>
                <a:gd name="T13" fmla="*/ 588 h 681"/>
                <a:gd name="T14" fmla="*/ 441 w 533"/>
                <a:gd name="T15" fmla="*/ 580 h 681"/>
                <a:gd name="T16" fmla="*/ 495 w 533"/>
                <a:gd name="T17" fmla="*/ 574 h 681"/>
                <a:gd name="T18" fmla="*/ 508 w 533"/>
                <a:gd name="T19" fmla="*/ 579 h 681"/>
                <a:gd name="T20" fmla="*/ 513 w 533"/>
                <a:gd name="T21" fmla="*/ 587 h 681"/>
                <a:gd name="T22" fmla="*/ 515 w 533"/>
                <a:gd name="T23" fmla="*/ 633 h 681"/>
                <a:gd name="T24" fmla="*/ 509 w 533"/>
                <a:gd name="T25" fmla="*/ 651 h 681"/>
                <a:gd name="T26" fmla="*/ 496 w 533"/>
                <a:gd name="T27" fmla="*/ 659 h 681"/>
                <a:gd name="T28" fmla="*/ 439 w 533"/>
                <a:gd name="T29" fmla="*/ 669 h 681"/>
                <a:gd name="T30" fmla="*/ 332 w 533"/>
                <a:gd name="T31" fmla="*/ 680 h 681"/>
                <a:gd name="T32" fmla="*/ 274 w 533"/>
                <a:gd name="T33" fmla="*/ 681 h 681"/>
                <a:gd name="T34" fmla="*/ 197 w 533"/>
                <a:gd name="T35" fmla="*/ 673 h 681"/>
                <a:gd name="T36" fmla="*/ 126 w 533"/>
                <a:gd name="T37" fmla="*/ 649 h 681"/>
                <a:gd name="T38" fmla="*/ 95 w 533"/>
                <a:gd name="T39" fmla="*/ 628 h 681"/>
                <a:gd name="T40" fmla="*/ 66 w 533"/>
                <a:gd name="T41" fmla="*/ 602 h 681"/>
                <a:gd name="T42" fmla="*/ 42 w 533"/>
                <a:gd name="T43" fmla="*/ 570 h 681"/>
                <a:gd name="T44" fmla="*/ 24 w 533"/>
                <a:gd name="T45" fmla="*/ 531 h 681"/>
                <a:gd name="T46" fmla="*/ 9 w 533"/>
                <a:gd name="T47" fmla="*/ 485 h 681"/>
                <a:gd name="T48" fmla="*/ 2 w 533"/>
                <a:gd name="T49" fmla="*/ 431 h 681"/>
                <a:gd name="T50" fmla="*/ 0 w 533"/>
                <a:gd name="T51" fmla="*/ 283 h 681"/>
                <a:gd name="T52" fmla="*/ 4 w 533"/>
                <a:gd name="T53" fmla="*/ 221 h 681"/>
                <a:gd name="T54" fmla="*/ 27 w 533"/>
                <a:gd name="T55" fmla="*/ 141 h 681"/>
                <a:gd name="T56" fmla="*/ 54 w 533"/>
                <a:gd name="T57" fmla="*/ 96 h 681"/>
                <a:gd name="T58" fmla="*/ 78 w 533"/>
                <a:gd name="T59" fmla="*/ 67 h 681"/>
                <a:gd name="T60" fmla="*/ 107 w 533"/>
                <a:gd name="T61" fmla="*/ 44 h 681"/>
                <a:gd name="T62" fmla="*/ 141 w 533"/>
                <a:gd name="T63" fmla="*/ 25 h 681"/>
                <a:gd name="T64" fmla="*/ 180 w 533"/>
                <a:gd name="T65" fmla="*/ 11 h 681"/>
                <a:gd name="T66" fmla="*/ 237 w 533"/>
                <a:gd name="T67" fmla="*/ 1 h 681"/>
                <a:gd name="T68" fmla="*/ 300 w 533"/>
                <a:gd name="T69" fmla="*/ 1 h 681"/>
                <a:gd name="T70" fmla="*/ 357 w 533"/>
                <a:gd name="T71" fmla="*/ 11 h 681"/>
                <a:gd name="T72" fmla="*/ 396 w 533"/>
                <a:gd name="T73" fmla="*/ 25 h 681"/>
                <a:gd name="T74" fmla="*/ 430 w 533"/>
                <a:gd name="T75" fmla="*/ 44 h 681"/>
                <a:gd name="T76" fmla="*/ 458 w 533"/>
                <a:gd name="T77" fmla="*/ 68 h 681"/>
                <a:gd name="T78" fmla="*/ 483 w 533"/>
                <a:gd name="T79" fmla="*/ 96 h 681"/>
                <a:gd name="T80" fmla="*/ 508 w 533"/>
                <a:gd name="T81" fmla="*/ 141 h 681"/>
                <a:gd name="T82" fmla="*/ 530 w 533"/>
                <a:gd name="T83" fmla="*/ 221 h 681"/>
                <a:gd name="T84" fmla="*/ 533 w 533"/>
                <a:gd name="T85" fmla="*/ 347 h 681"/>
                <a:gd name="T86" fmla="*/ 532 w 533"/>
                <a:gd name="T87" fmla="*/ 359 h 681"/>
                <a:gd name="T88" fmla="*/ 524 w 533"/>
                <a:gd name="T89" fmla="*/ 370 h 681"/>
                <a:gd name="T90" fmla="*/ 510 w 533"/>
                <a:gd name="T91" fmla="*/ 375 h 681"/>
                <a:gd name="T92" fmla="*/ 426 w 533"/>
                <a:gd name="T93" fmla="*/ 283 h 681"/>
                <a:gd name="T94" fmla="*/ 421 w 533"/>
                <a:gd name="T95" fmla="*/ 214 h 681"/>
                <a:gd name="T96" fmla="*/ 405 w 533"/>
                <a:gd name="T97" fmla="*/ 162 h 681"/>
                <a:gd name="T98" fmla="*/ 376 w 533"/>
                <a:gd name="T99" fmla="*/ 126 h 681"/>
                <a:gd name="T100" fmla="*/ 338 w 533"/>
                <a:gd name="T101" fmla="*/ 103 h 681"/>
                <a:gd name="T102" fmla="*/ 288 w 533"/>
                <a:gd name="T103" fmla="*/ 94 h 681"/>
                <a:gd name="T104" fmla="*/ 249 w 533"/>
                <a:gd name="T105" fmla="*/ 94 h 681"/>
                <a:gd name="T106" fmla="*/ 199 w 533"/>
                <a:gd name="T107" fmla="*/ 104 h 681"/>
                <a:gd name="T108" fmla="*/ 159 w 533"/>
                <a:gd name="T109" fmla="*/ 128 h 681"/>
                <a:gd name="T110" fmla="*/ 130 w 533"/>
                <a:gd name="T111" fmla="*/ 165 h 681"/>
                <a:gd name="T112" fmla="*/ 112 w 533"/>
                <a:gd name="T113" fmla="*/ 216 h 681"/>
                <a:gd name="T114" fmla="*/ 106 w 533"/>
                <a:gd name="T115" fmla="*/ 283 h 681"/>
                <a:gd name="T116" fmla="*/ 426 w 533"/>
                <a:gd name="T117" fmla="*/ 28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3" h="681">
                  <a:moveTo>
                    <a:pt x="510" y="375"/>
                  </a:moveTo>
                  <a:lnTo>
                    <a:pt x="106" y="375"/>
                  </a:lnTo>
                  <a:lnTo>
                    <a:pt x="106" y="391"/>
                  </a:lnTo>
                  <a:lnTo>
                    <a:pt x="106" y="391"/>
                  </a:lnTo>
                  <a:lnTo>
                    <a:pt x="106" y="417"/>
                  </a:lnTo>
                  <a:lnTo>
                    <a:pt x="109" y="441"/>
                  </a:lnTo>
                  <a:lnTo>
                    <a:pt x="112" y="463"/>
                  </a:lnTo>
                  <a:lnTo>
                    <a:pt x="117" y="482"/>
                  </a:lnTo>
                  <a:lnTo>
                    <a:pt x="122" y="501"/>
                  </a:lnTo>
                  <a:lnTo>
                    <a:pt x="130" y="517"/>
                  </a:lnTo>
                  <a:lnTo>
                    <a:pt x="138" y="531"/>
                  </a:lnTo>
                  <a:lnTo>
                    <a:pt x="149" y="543"/>
                  </a:lnTo>
                  <a:lnTo>
                    <a:pt x="159" y="555"/>
                  </a:lnTo>
                  <a:lnTo>
                    <a:pt x="172" y="564"/>
                  </a:lnTo>
                  <a:lnTo>
                    <a:pt x="185" y="571"/>
                  </a:lnTo>
                  <a:lnTo>
                    <a:pt x="200" y="578"/>
                  </a:lnTo>
                  <a:lnTo>
                    <a:pt x="218" y="582"/>
                  </a:lnTo>
                  <a:lnTo>
                    <a:pt x="235" y="586"/>
                  </a:lnTo>
                  <a:lnTo>
                    <a:pt x="254" y="587"/>
                  </a:lnTo>
                  <a:lnTo>
                    <a:pt x="274" y="588"/>
                  </a:lnTo>
                  <a:lnTo>
                    <a:pt x="274" y="588"/>
                  </a:lnTo>
                  <a:lnTo>
                    <a:pt x="329" y="587"/>
                  </a:lnTo>
                  <a:lnTo>
                    <a:pt x="387" y="584"/>
                  </a:lnTo>
                  <a:lnTo>
                    <a:pt x="441" y="580"/>
                  </a:lnTo>
                  <a:lnTo>
                    <a:pt x="489" y="574"/>
                  </a:lnTo>
                  <a:lnTo>
                    <a:pt x="489" y="574"/>
                  </a:lnTo>
                  <a:lnTo>
                    <a:pt x="495" y="574"/>
                  </a:lnTo>
                  <a:lnTo>
                    <a:pt x="495" y="574"/>
                  </a:lnTo>
                  <a:lnTo>
                    <a:pt x="502" y="575"/>
                  </a:lnTo>
                  <a:lnTo>
                    <a:pt x="508" y="579"/>
                  </a:lnTo>
                  <a:lnTo>
                    <a:pt x="511" y="581"/>
                  </a:lnTo>
                  <a:lnTo>
                    <a:pt x="512" y="583"/>
                  </a:lnTo>
                  <a:lnTo>
                    <a:pt x="513" y="587"/>
                  </a:lnTo>
                  <a:lnTo>
                    <a:pt x="515" y="591"/>
                  </a:lnTo>
                  <a:lnTo>
                    <a:pt x="515" y="633"/>
                  </a:lnTo>
                  <a:lnTo>
                    <a:pt x="515" y="633"/>
                  </a:lnTo>
                  <a:lnTo>
                    <a:pt x="513" y="643"/>
                  </a:lnTo>
                  <a:lnTo>
                    <a:pt x="511" y="648"/>
                  </a:lnTo>
                  <a:lnTo>
                    <a:pt x="509" y="651"/>
                  </a:lnTo>
                  <a:lnTo>
                    <a:pt x="507" y="654"/>
                  </a:lnTo>
                  <a:lnTo>
                    <a:pt x="502" y="657"/>
                  </a:lnTo>
                  <a:lnTo>
                    <a:pt x="496" y="659"/>
                  </a:lnTo>
                  <a:lnTo>
                    <a:pt x="491" y="660"/>
                  </a:lnTo>
                  <a:lnTo>
                    <a:pt x="491" y="660"/>
                  </a:lnTo>
                  <a:lnTo>
                    <a:pt x="439" y="669"/>
                  </a:lnTo>
                  <a:lnTo>
                    <a:pt x="386" y="675"/>
                  </a:lnTo>
                  <a:lnTo>
                    <a:pt x="360" y="677"/>
                  </a:lnTo>
                  <a:lnTo>
                    <a:pt x="332" y="680"/>
                  </a:lnTo>
                  <a:lnTo>
                    <a:pt x="304" y="681"/>
                  </a:lnTo>
                  <a:lnTo>
                    <a:pt x="274" y="681"/>
                  </a:lnTo>
                  <a:lnTo>
                    <a:pt x="274" y="681"/>
                  </a:lnTo>
                  <a:lnTo>
                    <a:pt x="249" y="680"/>
                  </a:lnTo>
                  <a:lnTo>
                    <a:pt x="222" y="677"/>
                  </a:lnTo>
                  <a:lnTo>
                    <a:pt x="197" y="673"/>
                  </a:lnTo>
                  <a:lnTo>
                    <a:pt x="173" y="667"/>
                  </a:lnTo>
                  <a:lnTo>
                    <a:pt x="149" y="659"/>
                  </a:lnTo>
                  <a:lnTo>
                    <a:pt x="126" y="649"/>
                  </a:lnTo>
                  <a:lnTo>
                    <a:pt x="115" y="642"/>
                  </a:lnTo>
                  <a:lnTo>
                    <a:pt x="105" y="635"/>
                  </a:lnTo>
                  <a:lnTo>
                    <a:pt x="95" y="628"/>
                  </a:lnTo>
                  <a:lnTo>
                    <a:pt x="84" y="620"/>
                  </a:lnTo>
                  <a:lnTo>
                    <a:pt x="75" y="611"/>
                  </a:lnTo>
                  <a:lnTo>
                    <a:pt x="66" y="602"/>
                  </a:lnTo>
                  <a:lnTo>
                    <a:pt x="58" y="593"/>
                  </a:lnTo>
                  <a:lnTo>
                    <a:pt x="50" y="581"/>
                  </a:lnTo>
                  <a:lnTo>
                    <a:pt x="42" y="570"/>
                  </a:lnTo>
                  <a:lnTo>
                    <a:pt x="35" y="558"/>
                  </a:lnTo>
                  <a:lnTo>
                    <a:pt x="29" y="544"/>
                  </a:lnTo>
                  <a:lnTo>
                    <a:pt x="24" y="531"/>
                  </a:lnTo>
                  <a:lnTo>
                    <a:pt x="18" y="517"/>
                  </a:lnTo>
                  <a:lnTo>
                    <a:pt x="13" y="501"/>
                  </a:lnTo>
                  <a:lnTo>
                    <a:pt x="9" y="485"/>
                  </a:lnTo>
                  <a:lnTo>
                    <a:pt x="6" y="467"/>
                  </a:lnTo>
                  <a:lnTo>
                    <a:pt x="3" y="450"/>
                  </a:lnTo>
                  <a:lnTo>
                    <a:pt x="2" y="431"/>
                  </a:lnTo>
                  <a:lnTo>
                    <a:pt x="1" y="411"/>
                  </a:lnTo>
                  <a:lnTo>
                    <a:pt x="0" y="391"/>
                  </a:lnTo>
                  <a:lnTo>
                    <a:pt x="0" y="283"/>
                  </a:lnTo>
                  <a:lnTo>
                    <a:pt x="0" y="283"/>
                  </a:lnTo>
                  <a:lnTo>
                    <a:pt x="1" y="251"/>
                  </a:lnTo>
                  <a:lnTo>
                    <a:pt x="4" y="221"/>
                  </a:lnTo>
                  <a:lnTo>
                    <a:pt x="10" y="192"/>
                  </a:lnTo>
                  <a:lnTo>
                    <a:pt x="18" y="166"/>
                  </a:lnTo>
                  <a:lnTo>
                    <a:pt x="27" y="141"/>
                  </a:lnTo>
                  <a:lnTo>
                    <a:pt x="40" y="118"/>
                  </a:lnTo>
                  <a:lnTo>
                    <a:pt x="45" y="106"/>
                  </a:lnTo>
                  <a:lnTo>
                    <a:pt x="54" y="96"/>
                  </a:lnTo>
                  <a:lnTo>
                    <a:pt x="60" y="86"/>
                  </a:lnTo>
                  <a:lnTo>
                    <a:pt x="70" y="76"/>
                  </a:lnTo>
                  <a:lnTo>
                    <a:pt x="78" y="67"/>
                  </a:lnTo>
                  <a:lnTo>
                    <a:pt x="87" y="59"/>
                  </a:lnTo>
                  <a:lnTo>
                    <a:pt x="97" y="51"/>
                  </a:lnTo>
                  <a:lnTo>
                    <a:pt x="107" y="44"/>
                  </a:lnTo>
                  <a:lnTo>
                    <a:pt x="118" y="37"/>
                  </a:lnTo>
                  <a:lnTo>
                    <a:pt x="129" y="30"/>
                  </a:lnTo>
                  <a:lnTo>
                    <a:pt x="141" y="25"/>
                  </a:lnTo>
                  <a:lnTo>
                    <a:pt x="153" y="20"/>
                  </a:lnTo>
                  <a:lnTo>
                    <a:pt x="166" y="16"/>
                  </a:lnTo>
                  <a:lnTo>
                    <a:pt x="180" y="11"/>
                  </a:lnTo>
                  <a:lnTo>
                    <a:pt x="192" y="8"/>
                  </a:lnTo>
                  <a:lnTo>
                    <a:pt x="207" y="5"/>
                  </a:lnTo>
                  <a:lnTo>
                    <a:pt x="237" y="1"/>
                  </a:lnTo>
                  <a:lnTo>
                    <a:pt x="268" y="0"/>
                  </a:lnTo>
                  <a:lnTo>
                    <a:pt x="268" y="0"/>
                  </a:lnTo>
                  <a:lnTo>
                    <a:pt x="300" y="1"/>
                  </a:lnTo>
                  <a:lnTo>
                    <a:pt x="330" y="5"/>
                  </a:lnTo>
                  <a:lnTo>
                    <a:pt x="344" y="8"/>
                  </a:lnTo>
                  <a:lnTo>
                    <a:pt x="357" y="11"/>
                  </a:lnTo>
                  <a:lnTo>
                    <a:pt x="371" y="16"/>
                  </a:lnTo>
                  <a:lnTo>
                    <a:pt x="384" y="20"/>
                  </a:lnTo>
                  <a:lnTo>
                    <a:pt x="396" y="25"/>
                  </a:lnTo>
                  <a:lnTo>
                    <a:pt x="408" y="30"/>
                  </a:lnTo>
                  <a:lnTo>
                    <a:pt x="418" y="37"/>
                  </a:lnTo>
                  <a:lnTo>
                    <a:pt x="430" y="44"/>
                  </a:lnTo>
                  <a:lnTo>
                    <a:pt x="440" y="51"/>
                  </a:lnTo>
                  <a:lnTo>
                    <a:pt x="449" y="59"/>
                  </a:lnTo>
                  <a:lnTo>
                    <a:pt x="458" y="68"/>
                  </a:lnTo>
                  <a:lnTo>
                    <a:pt x="466" y="76"/>
                  </a:lnTo>
                  <a:lnTo>
                    <a:pt x="474" y="87"/>
                  </a:lnTo>
                  <a:lnTo>
                    <a:pt x="483" y="96"/>
                  </a:lnTo>
                  <a:lnTo>
                    <a:pt x="489" y="106"/>
                  </a:lnTo>
                  <a:lnTo>
                    <a:pt x="496" y="118"/>
                  </a:lnTo>
                  <a:lnTo>
                    <a:pt x="508" y="141"/>
                  </a:lnTo>
                  <a:lnTo>
                    <a:pt x="517" y="166"/>
                  </a:lnTo>
                  <a:lnTo>
                    <a:pt x="524" y="192"/>
                  </a:lnTo>
                  <a:lnTo>
                    <a:pt x="530" y="221"/>
                  </a:lnTo>
                  <a:lnTo>
                    <a:pt x="533" y="251"/>
                  </a:lnTo>
                  <a:lnTo>
                    <a:pt x="533" y="283"/>
                  </a:lnTo>
                  <a:lnTo>
                    <a:pt x="533" y="347"/>
                  </a:lnTo>
                  <a:lnTo>
                    <a:pt x="533" y="347"/>
                  </a:lnTo>
                  <a:lnTo>
                    <a:pt x="533" y="353"/>
                  </a:lnTo>
                  <a:lnTo>
                    <a:pt x="532" y="359"/>
                  </a:lnTo>
                  <a:lnTo>
                    <a:pt x="530" y="363"/>
                  </a:lnTo>
                  <a:lnTo>
                    <a:pt x="527" y="367"/>
                  </a:lnTo>
                  <a:lnTo>
                    <a:pt x="524" y="370"/>
                  </a:lnTo>
                  <a:lnTo>
                    <a:pt x="520" y="372"/>
                  </a:lnTo>
                  <a:lnTo>
                    <a:pt x="516" y="373"/>
                  </a:lnTo>
                  <a:lnTo>
                    <a:pt x="510" y="375"/>
                  </a:lnTo>
                  <a:lnTo>
                    <a:pt x="510" y="375"/>
                  </a:lnTo>
                  <a:close/>
                  <a:moveTo>
                    <a:pt x="426" y="283"/>
                  </a:moveTo>
                  <a:lnTo>
                    <a:pt x="426" y="283"/>
                  </a:lnTo>
                  <a:lnTo>
                    <a:pt x="425" y="258"/>
                  </a:lnTo>
                  <a:lnTo>
                    <a:pt x="424" y="235"/>
                  </a:lnTo>
                  <a:lnTo>
                    <a:pt x="421" y="214"/>
                  </a:lnTo>
                  <a:lnTo>
                    <a:pt x="416" y="196"/>
                  </a:lnTo>
                  <a:lnTo>
                    <a:pt x="410" y="178"/>
                  </a:lnTo>
                  <a:lnTo>
                    <a:pt x="405" y="162"/>
                  </a:lnTo>
                  <a:lnTo>
                    <a:pt x="396" y="149"/>
                  </a:lnTo>
                  <a:lnTo>
                    <a:pt x="387" y="136"/>
                  </a:lnTo>
                  <a:lnTo>
                    <a:pt x="376" y="126"/>
                  </a:lnTo>
                  <a:lnTo>
                    <a:pt x="364" y="116"/>
                  </a:lnTo>
                  <a:lnTo>
                    <a:pt x="352" y="110"/>
                  </a:lnTo>
                  <a:lnTo>
                    <a:pt x="338" y="103"/>
                  </a:lnTo>
                  <a:lnTo>
                    <a:pt x="322" y="98"/>
                  </a:lnTo>
                  <a:lnTo>
                    <a:pt x="305" y="96"/>
                  </a:lnTo>
                  <a:lnTo>
                    <a:pt x="288" y="94"/>
                  </a:lnTo>
                  <a:lnTo>
                    <a:pt x="268" y="92"/>
                  </a:lnTo>
                  <a:lnTo>
                    <a:pt x="268" y="92"/>
                  </a:lnTo>
                  <a:lnTo>
                    <a:pt x="249" y="94"/>
                  </a:lnTo>
                  <a:lnTo>
                    <a:pt x="231" y="96"/>
                  </a:lnTo>
                  <a:lnTo>
                    <a:pt x="214" y="99"/>
                  </a:lnTo>
                  <a:lnTo>
                    <a:pt x="199" y="104"/>
                  </a:lnTo>
                  <a:lnTo>
                    <a:pt x="184" y="111"/>
                  </a:lnTo>
                  <a:lnTo>
                    <a:pt x="171" y="119"/>
                  </a:lnTo>
                  <a:lnTo>
                    <a:pt x="159" y="128"/>
                  </a:lnTo>
                  <a:lnTo>
                    <a:pt x="148" y="138"/>
                  </a:lnTo>
                  <a:lnTo>
                    <a:pt x="138" y="151"/>
                  </a:lnTo>
                  <a:lnTo>
                    <a:pt x="130" y="165"/>
                  </a:lnTo>
                  <a:lnTo>
                    <a:pt x="122" y="181"/>
                  </a:lnTo>
                  <a:lnTo>
                    <a:pt x="117" y="198"/>
                  </a:lnTo>
                  <a:lnTo>
                    <a:pt x="112" y="216"/>
                  </a:lnTo>
                  <a:lnTo>
                    <a:pt x="109" y="237"/>
                  </a:lnTo>
                  <a:lnTo>
                    <a:pt x="106" y="259"/>
                  </a:lnTo>
                  <a:lnTo>
                    <a:pt x="106" y="283"/>
                  </a:lnTo>
                  <a:lnTo>
                    <a:pt x="106" y="293"/>
                  </a:lnTo>
                  <a:lnTo>
                    <a:pt x="426" y="293"/>
                  </a:lnTo>
                  <a:lnTo>
                    <a:pt x="426" y="28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8" name="Freeform 170"/>
            <p:cNvSpPr>
              <a:spLocks/>
            </p:cNvSpPr>
            <p:nvPr/>
          </p:nvSpPr>
          <p:spPr bwMode="auto">
            <a:xfrm>
              <a:off x="5439012" y="3943726"/>
              <a:ext cx="58779" cy="132995"/>
            </a:xfrm>
            <a:custGeom>
              <a:avLst/>
              <a:gdLst>
                <a:gd name="T0" fmla="*/ 271 w 298"/>
                <a:gd name="T1" fmla="*/ 91 h 673"/>
                <a:gd name="T2" fmla="*/ 231 w 298"/>
                <a:gd name="T3" fmla="*/ 95 h 673"/>
                <a:gd name="T4" fmla="*/ 190 w 298"/>
                <a:gd name="T5" fmla="*/ 104 h 673"/>
                <a:gd name="T6" fmla="*/ 149 w 298"/>
                <a:gd name="T7" fmla="*/ 119 h 673"/>
                <a:gd name="T8" fmla="*/ 105 w 298"/>
                <a:gd name="T9" fmla="*/ 142 h 673"/>
                <a:gd name="T10" fmla="*/ 105 w 298"/>
                <a:gd name="T11" fmla="*/ 648 h 673"/>
                <a:gd name="T12" fmla="*/ 104 w 298"/>
                <a:gd name="T13" fmla="*/ 657 h 673"/>
                <a:gd name="T14" fmla="*/ 98 w 298"/>
                <a:gd name="T15" fmla="*/ 665 h 673"/>
                <a:gd name="T16" fmla="*/ 90 w 298"/>
                <a:gd name="T17" fmla="*/ 671 h 673"/>
                <a:gd name="T18" fmla="*/ 81 w 298"/>
                <a:gd name="T19" fmla="*/ 673 h 673"/>
                <a:gd name="T20" fmla="*/ 23 w 298"/>
                <a:gd name="T21" fmla="*/ 673 h 673"/>
                <a:gd name="T22" fmla="*/ 13 w 298"/>
                <a:gd name="T23" fmla="*/ 671 h 673"/>
                <a:gd name="T24" fmla="*/ 7 w 298"/>
                <a:gd name="T25" fmla="*/ 665 h 673"/>
                <a:gd name="T26" fmla="*/ 1 w 298"/>
                <a:gd name="T27" fmla="*/ 658 h 673"/>
                <a:gd name="T28" fmla="*/ 0 w 298"/>
                <a:gd name="T29" fmla="*/ 648 h 673"/>
                <a:gd name="T30" fmla="*/ 0 w 298"/>
                <a:gd name="T31" fmla="*/ 33 h 673"/>
                <a:gd name="T32" fmla="*/ 1 w 298"/>
                <a:gd name="T33" fmla="*/ 24 h 673"/>
                <a:gd name="T34" fmla="*/ 5 w 298"/>
                <a:gd name="T35" fmla="*/ 16 h 673"/>
                <a:gd name="T36" fmla="*/ 13 w 298"/>
                <a:gd name="T37" fmla="*/ 10 h 673"/>
                <a:gd name="T38" fmla="*/ 23 w 298"/>
                <a:gd name="T39" fmla="*/ 9 h 673"/>
                <a:gd name="T40" fmla="*/ 79 w 298"/>
                <a:gd name="T41" fmla="*/ 9 h 673"/>
                <a:gd name="T42" fmla="*/ 88 w 298"/>
                <a:gd name="T43" fmla="*/ 10 h 673"/>
                <a:gd name="T44" fmla="*/ 95 w 298"/>
                <a:gd name="T45" fmla="*/ 16 h 673"/>
                <a:gd name="T46" fmla="*/ 101 w 298"/>
                <a:gd name="T47" fmla="*/ 24 h 673"/>
                <a:gd name="T48" fmla="*/ 102 w 298"/>
                <a:gd name="T49" fmla="*/ 33 h 673"/>
                <a:gd name="T50" fmla="*/ 102 w 298"/>
                <a:gd name="T51" fmla="*/ 58 h 673"/>
                <a:gd name="T52" fmla="*/ 146 w 298"/>
                <a:gd name="T53" fmla="*/ 30 h 673"/>
                <a:gd name="T54" fmla="*/ 189 w 298"/>
                <a:gd name="T55" fmla="*/ 13 h 673"/>
                <a:gd name="T56" fmla="*/ 231 w 298"/>
                <a:gd name="T57" fmla="*/ 3 h 673"/>
                <a:gd name="T58" fmla="*/ 271 w 298"/>
                <a:gd name="T59" fmla="*/ 0 h 673"/>
                <a:gd name="T60" fmla="*/ 278 w 298"/>
                <a:gd name="T61" fmla="*/ 1 h 673"/>
                <a:gd name="T62" fmla="*/ 288 w 298"/>
                <a:gd name="T63" fmla="*/ 3 h 673"/>
                <a:gd name="T64" fmla="*/ 293 w 298"/>
                <a:gd name="T65" fmla="*/ 9 h 673"/>
                <a:gd name="T66" fmla="*/ 297 w 298"/>
                <a:gd name="T67" fmla="*/ 17 h 673"/>
                <a:gd name="T68" fmla="*/ 298 w 298"/>
                <a:gd name="T69" fmla="*/ 71 h 673"/>
                <a:gd name="T70" fmla="*/ 297 w 298"/>
                <a:gd name="T71" fmla="*/ 76 h 673"/>
                <a:gd name="T72" fmla="*/ 293 w 298"/>
                <a:gd name="T73" fmla="*/ 83 h 673"/>
                <a:gd name="T74" fmla="*/ 288 w 298"/>
                <a:gd name="T75" fmla="*/ 89 h 673"/>
                <a:gd name="T76" fmla="*/ 278 w 298"/>
                <a:gd name="T77" fmla="*/ 91 h 673"/>
                <a:gd name="T78" fmla="*/ 271 w 298"/>
                <a:gd name="T79" fmla="*/ 9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3">
                  <a:moveTo>
                    <a:pt x="271" y="91"/>
                  </a:moveTo>
                  <a:lnTo>
                    <a:pt x="271" y="91"/>
                  </a:lnTo>
                  <a:lnTo>
                    <a:pt x="251" y="92"/>
                  </a:lnTo>
                  <a:lnTo>
                    <a:pt x="231" y="95"/>
                  </a:lnTo>
                  <a:lnTo>
                    <a:pt x="211" y="98"/>
                  </a:lnTo>
                  <a:lnTo>
                    <a:pt x="190" y="104"/>
                  </a:lnTo>
                  <a:lnTo>
                    <a:pt x="171" y="111"/>
                  </a:lnTo>
                  <a:lnTo>
                    <a:pt x="149" y="119"/>
                  </a:lnTo>
                  <a:lnTo>
                    <a:pt x="128" y="130"/>
                  </a:lnTo>
                  <a:lnTo>
                    <a:pt x="105" y="142"/>
                  </a:lnTo>
                  <a:lnTo>
                    <a:pt x="105" y="648"/>
                  </a:lnTo>
                  <a:lnTo>
                    <a:pt x="105" y="648"/>
                  </a:lnTo>
                  <a:lnTo>
                    <a:pt x="105" y="652"/>
                  </a:lnTo>
                  <a:lnTo>
                    <a:pt x="104" y="657"/>
                  </a:lnTo>
                  <a:lnTo>
                    <a:pt x="102" y="661"/>
                  </a:lnTo>
                  <a:lnTo>
                    <a:pt x="98" y="665"/>
                  </a:lnTo>
                  <a:lnTo>
                    <a:pt x="95" y="668"/>
                  </a:lnTo>
                  <a:lnTo>
                    <a:pt x="90" y="671"/>
                  </a:lnTo>
                  <a:lnTo>
                    <a:pt x="86" y="672"/>
                  </a:lnTo>
                  <a:lnTo>
                    <a:pt x="81" y="673"/>
                  </a:lnTo>
                  <a:lnTo>
                    <a:pt x="23" y="673"/>
                  </a:lnTo>
                  <a:lnTo>
                    <a:pt x="23" y="673"/>
                  </a:lnTo>
                  <a:lnTo>
                    <a:pt x="18" y="672"/>
                  </a:lnTo>
                  <a:lnTo>
                    <a:pt x="13" y="671"/>
                  </a:lnTo>
                  <a:lnTo>
                    <a:pt x="10" y="668"/>
                  </a:lnTo>
                  <a:lnTo>
                    <a:pt x="7" y="665"/>
                  </a:lnTo>
                  <a:lnTo>
                    <a:pt x="3" y="661"/>
                  </a:lnTo>
                  <a:lnTo>
                    <a:pt x="1" y="658"/>
                  </a:lnTo>
                  <a:lnTo>
                    <a:pt x="0" y="653"/>
                  </a:lnTo>
                  <a:lnTo>
                    <a:pt x="0" y="648"/>
                  </a:lnTo>
                  <a:lnTo>
                    <a:pt x="0" y="33"/>
                  </a:lnTo>
                  <a:lnTo>
                    <a:pt x="0" y="33"/>
                  </a:lnTo>
                  <a:lnTo>
                    <a:pt x="0" y="28"/>
                  </a:lnTo>
                  <a:lnTo>
                    <a:pt x="1" y="24"/>
                  </a:lnTo>
                  <a:lnTo>
                    <a:pt x="3" y="19"/>
                  </a:lnTo>
                  <a:lnTo>
                    <a:pt x="5" y="16"/>
                  </a:lnTo>
                  <a:lnTo>
                    <a:pt x="9" y="12"/>
                  </a:lnTo>
                  <a:lnTo>
                    <a:pt x="13" y="10"/>
                  </a:lnTo>
                  <a:lnTo>
                    <a:pt x="17" y="9"/>
                  </a:lnTo>
                  <a:lnTo>
                    <a:pt x="23" y="9"/>
                  </a:lnTo>
                  <a:lnTo>
                    <a:pt x="79" y="9"/>
                  </a:lnTo>
                  <a:lnTo>
                    <a:pt x="79" y="9"/>
                  </a:lnTo>
                  <a:lnTo>
                    <a:pt x="83" y="9"/>
                  </a:lnTo>
                  <a:lnTo>
                    <a:pt x="88" y="10"/>
                  </a:lnTo>
                  <a:lnTo>
                    <a:pt x="93" y="12"/>
                  </a:lnTo>
                  <a:lnTo>
                    <a:pt x="95" y="16"/>
                  </a:lnTo>
                  <a:lnTo>
                    <a:pt x="98" y="19"/>
                  </a:lnTo>
                  <a:lnTo>
                    <a:pt x="101" y="24"/>
                  </a:lnTo>
                  <a:lnTo>
                    <a:pt x="102" y="28"/>
                  </a:lnTo>
                  <a:lnTo>
                    <a:pt x="102" y="33"/>
                  </a:lnTo>
                  <a:lnTo>
                    <a:pt x="102" y="58"/>
                  </a:lnTo>
                  <a:lnTo>
                    <a:pt x="102" y="58"/>
                  </a:lnTo>
                  <a:lnTo>
                    <a:pt x="125" y="43"/>
                  </a:lnTo>
                  <a:lnTo>
                    <a:pt x="146" y="30"/>
                  </a:lnTo>
                  <a:lnTo>
                    <a:pt x="168" y="21"/>
                  </a:lnTo>
                  <a:lnTo>
                    <a:pt x="189" y="13"/>
                  </a:lnTo>
                  <a:lnTo>
                    <a:pt x="211" y="8"/>
                  </a:lnTo>
                  <a:lnTo>
                    <a:pt x="231" y="3"/>
                  </a:lnTo>
                  <a:lnTo>
                    <a:pt x="252" y="1"/>
                  </a:lnTo>
                  <a:lnTo>
                    <a:pt x="271" y="0"/>
                  </a:lnTo>
                  <a:lnTo>
                    <a:pt x="271" y="0"/>
                  </a:lnTo>
                  <a:lnTo>
                    <a:pt x="278" y="1"/>
                  </a:lnTo>
                  <a:lnTo>
                    <a:pt x="283" y="1"/>
                  </a:lnTo>
                  <a:lnTo>
                    <a:pt x="288" y="3"/>
                  </a:lnTo>
                  <a:lnTo>
                    <a:pt x="291" y="5"/>
                  </a:lnTo>
                  <a:lnTo>
                    <a:pt x="293" y="9"/>
                  </a:lnTo>
                  <a:lnTo>
                    <a:pt x="296" y="12"/>
                  </a:lnTo>
                  <a:lnTo>
                    <a:pt x="297" y="17"/>
                  </a:lnTo>
                  <a:lnTo>
                    <a:pt x="298" y="21"/>
                  </a:lnTo>
                  <a:lnTo>
                    <a:pt x="298" y="71"/>
                  </a:lnTo>
                  <a:lnTo>
                    <a:pt x="298" y="71"/>
                  </a:lnTo>
                  <a:lnTo>
                    <a:pt x="297" y="76"/>
                  </a:lnTo>
                  <a:lnTo>
                    <a:pt x="296" y="80"/>
                  </a:lnTo>
                  <a:lnTo>
                    <a:pt x="293" y="83"/>
                  </a:lnTo>
                  <a:lnTo>
                    <a:pt x="291" y="87"/>
                  </a:lnTo>
                  <a:lnTo>
                    <a:pt x="288" y="89"/>
                  </a:lnTo>
                  <a:lnTo>
                    <a:pt x="283" y="90"/>
                  </a:lnTo>
                  <a:lnTo>
                    <a:pt x="278" y="91"/>
                  </a:lnTo>
                  <a:lnTo>
                    <a:pt x="271" y="91"/>
                  </a:lnTo>
                  <a:lnTo>
                    <a:pt x="271" y="9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9" name="Freeform 171"/>
            <p:cNvSpPr>
              <a:spLocks noEditPoints="1"/>
            </p:cNvSpPr>
            <p:nvPr/>
          </p:nvSpPr>
          <p:spPr bwMode="auto">
            <a:xfrm>
              <a:off x="5582101" y="3895634"/>
              <a:ext cx="21375" cy="181088"/>
            </a:xfrm>
            <a:custGeom>
              <a:avLst/>
              <a:gdLst>
                <a:gd name="T0" fmla="*/ 24 w 110"/>
                <a:gd name="T1" fmla="*/ 145 h 916"/>
                <a:gd name="T2" fmla="*/ 20 w 110"/>
                <a:gd name="T3" fmla="*/ 145 h 916"/>
                <a:gd name="T4" fmla="*/ 11 w 110"/>
                <a:gd name="T5" fmla="*/ 142 h 916"/>
                <a:gd name="T6" fmla="*/ 5 w 110"/>
                <a:gd name="T7" fmla="*/ 135 h 916"/>
                <a:gd name="T8" fmla="*/ 0 w 110"/>
                <a:gd name="T9" fmla="*/ 126 h 916"/>
                <a:gd name="T10" fmla="*/ 0 w 110"/>
                <a:gd name="T11" fmla="*/ 25 h 916"/>
                <a:gd name="T12" fmla="*/ 0 w 110"/>
                <a:gd name="T13" fmla="*/ 20 h 916"/>
                <a:gd name="T14" fmla="*/ 5 w 110"/>
                <a:gd name="T15" fmla="*/ 11 h 916"/>
                <a:gd name="T16" fmla="*/ 11 w 110"/>
                <a:gd name="T17" fmla="*/ 4 h 916"/>
                <a:gd name="T18" fmla="*/ 20 w 110"/>
                <a:gd name="T19" fmla="*/ 0 h 916"/>
                <a:gd name="T20" fmla="*/ 86 w 110"/>
                <a:gd name="T21" fmla="*/ 0 h 916"/>
                <a:gd name="T22" fmla="*/ 91 w 110"/>
                <a:gd name="T23" fmla="*/ 0 h 916"/>
                <a:gd name="T24" fmla="*/ 99 w 110"/>
                <a:gd name="T25" fmla="*/ 4 h 916"/>
                <a:gd name="T26" fmla="*/ 106 w 110"/>
                <a:gd name="T27" fmla="*/ 11 h 916"/>
                <a:gd name="T28" fmla="*/ 109 w 110"/>
                <a:gd name="T29" fmla="*/ 20 h 916"/>
                <a:gd name="T30" fmla="*/ 110 w 110"/>
                <a:gd name="T31" fmla="*/ 121 h 916"/>
                <a:gd name="T32" fmla="*/ 109 w 110"/>
                <a:gd name="T33" fmla="*/ 126 h 916"/>
                <a:gd name="T34" fmla="*/ 106 w 110"/>
                <a:gd name="T35" fmla="*/ 135 h 916"/>
                <a:gd name="T36" fmla="*/ 99 w 110"/>
                <a:gd name="T37" fmla="*/ 142 h 916"/>
                <a:gd name="T38" fmla="*/ 91 w 110"/>
                <a:gd name="T39" fmla="*/ 145 h 916"/>
                <a:gd name="T40" fmla="*/ 86 w 110"/>
                <a:gd name="T41" fmla="*/ 145 h 916"/>
                <a:gd name="T42" fmla="*/ 26 w 110"/>
                <a:gd name="T43" fmla="*/ 916 h 916"/>
                <a:gd name="T44" fmla="*/ 21 w 110"/>
                <a:gd name="T45" fmla="*/ 915 h 916"/>
                <a:gd name="T46" fmla="*/ 12 w 110"/>
                <a:gd name="T47" fmla="*/ 911 h 916"/>
                <a:gd name="T48" fmla="*/ 6 w 110"/>
                <a:gd name="T49" fmla="*/ 904 h 916"/>
                <a:gd name="T50" fmla="*/ 1 w 110"/>
                <a:gd name="T51" fmla="*/ 896 h 916"/>
                <a:gd name="T52" fmla="*/ 1 w 110"/>
                <a:gd name="T53" fmla="*/ 276 h 916"/>
                <a:gd name="T54" fmla="*/ 1 w 110"/>
                <a:gd name="T55" fmla="*/ 271 h 916"/>
                <a:gd name="T56" fmla="*/ 6 w 110"/>
                <a:gd name="T57" fmla="*/ 262 h 916"/>
                <a:gd name="T58" fmla="*/ 12 w 110"/>
                <a:gd name="T59" fmla="*/ 255 h 916"/>
                <a:gd name="T60" fmla="*/ 21 w 110"/>
                <a:gd name="T61" fmla="*/ 252 h 916"/>
                <a:gd name="T62" fmla="*/ 84 w 110"/>
                <a:gd name="T63" fmla="*/ 252 h 916"/>
                <a:gd name="T64" fmla="*/ 89 w 110"/>
                <a:gd name="T65" fmla="*/ 252 h 916"/>
                <a:gd name="T66" fmla="*/ 97 w 110"/>
                <a:gd name="T67" fmla="*/ 255 h 916"/>
                <a:gd name="T68" fmla="*/ 104 w 110"/>
                <a:gd name="T69" fmla="*/ 262 h 916"/>
                <a:gd name="T70" fmla="*/ 107 w 110"/>
                <a:gd name="T71" fmla="*/ 271 h 916"/>
                <a:gd name="T72" fmla="*/ 108 w 110"/>
                <a:gd name="T73" fmla="*/ 891 h 916"/>
                <a:gd name="T74" fmla="*/ 107 w 110"/>
                <a:gd name="T75" fmla="*/ 896 h 916"/>
                <a:gd name="T76" fmla="*/ 104 w 110"/>
                <a:gd name="T77" fmla="*/ 904 h 916"/>
                <a:gd name="T78" fmla="*/ 97 w 110"/>
                <a:gd name="T79" fmla="*/ 911 h 916"/>
                <a:gd name="T80" fmla="*/ 89 w 110"/>
                <a:gd name="T81" fmla="*/ 915 h 916"/>
                <a:gd name="T82" fmla="*/ 84 w 110"/>
                <a:gd name="T83" fmla="*/ 916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6">
                  <a:moveTo>
                    <a:pt x="86" y="145"/>
                  </a:moveTo>
                  <a:lnTo>
                    <a:pt x="24" y="145"/>
                  </a:lnTo>
                  <a:lnTo>
                    <a:pt x="24" y="145"/>
                  </a:lnTo>
                  <a:lnTo>
                    <a:pt x="20" y="145"/>
                  </a:lnTo>
                  <a:lnTo>
                    <a:pt x="15" y="143"/>
                  </a:lnTo>
                  <a:lnTo>
                    <a:pt x="11" y="142"/>
                  </a:lnTo>
                  <a:lnTo>
                    <a:pt x="7" y="138"/>
                  </a:lnTo>
                  <a:lnTo>
                    <a:pt x="5" y="135"/>
                  </a:lnTo>
                  <a:lnTo>
                    <a:pt x="3" y="130"/>
                  </a:lnTo>
                  <a:lnTo>
                    <a:pt x="0" y="126"/>
                  </a:lnTo>
                  <a:lnTo>
                    <a:pt x="0" y="121"/>
                  </a:lnTo>
                  <a:lnTo>
                    <a:pt x="0" y="25"/>
                  </a:lnTo>
                  <a:lnTo>
                    <a:pt x="0" y="25"/>
                  </a:lnTo>
                  <a:lnTo>
                    <a:pt x="0" y="20"/>
                  </a:lnTo>
                  <a:lnTo>
                    <a:pt x="3" y="15"/>
                  </a:lnTo>
                  <a:lnTo>
                    <a:pt x="5" y="11"/>
                  </a:lnTo>
                  <a:lnTo>
                    <a:pt x="7" y="7"/>
                  </a:lnTo>
                  <a:lnTo>
                    <a:pt x="11" y="4"/>
                  </a:lnTo>
                  <a:lnTo>
                    <a:pt x="15" y="2"/>
                  </a:lnTo>
                  <a:lnTo>
                    <a:pt x="20" y="0"/>
                  </a:lnTo>
                  <a:lnTo>
                    <a:pt x="24" y="0"/>
                  </a:lnTo>
                  <a:lnTo>
                    <a:pt x="86" y="0"/>
                  </a:lnTo>
                  <a:lnTo>
                    <a:pt x="86" y="0"/>
                  </a:lnTo>
                  <a:lnTo>
                    <a:pt x="91" y="0"/>
                  </a:lnTo>
                  <a:lnTo>
                    <a:pt x="95" y="2"/>
                  </a:lnTo>
                  <a:lnTo>
                    <a:pt x="99" y="4"/>
                  </a:lnTo>
                  <a:lnTo>
                    <a:pt x="104" y="7"/>
                  </a:lnTo>
                  <a:lnTo>
                    <a:pt x="106" y="11"/>
                  </a:lnTo>
                  <a:lnTo>
                    <a:pt x="108" y="15"/>
                  </a:lnTo>
                  <a:lnTo>
                    <a:pt x="109" y="20"/>
                  </a:lnTo>
                  <a:lnTo>
                    <a:pt x="110" y="25"/>
                  </a:lnTo>
                  <a:lnTo>
                    <a:pt x="110" y="121"/>
                  </a:lnTo>
                  <a:lnTo>
                    <a:pt x="110" y="121"/>
                  </a:lnTo>
                  <a:lnTo>
                    <a:pt x="109" y="126"/>
                  </a:lnTo>
                  <a:lnTo>
                    <a:pt x="108" y="130"/>
                  </a:lnTo>
                  <a:lnTo>
                    <a:pt x="106" y="135"/>
                  </a:lnTo>
                  <a:lnTo>
                    <a:pt x="104" y="138"/>
                  </a:lnTo>
                  <a:lnTo>
                    <a:pt x="99" y="142"/>
                  </a:lnTo>
                  <a:lnTo>
                    <a:pt x="95" y="143"/>
                  </a:lnTo>
                  <a:lnTo>
                    <a:pt x="91" y="145"/>
                  </a:lnTo>
                  <a:lnTo>
                    <a:pt x="86" y="145"/>
                  </a:lnTo>
                  <a:lnTo>
                    <a:pt x="86" y="145"/>
                  </a:lnTo>
                  <a:close/>
                  <a:moveTo>
                    <a:pt x="84" y="916"/>
                  </a:moveTo>
                  <a:lnTo>
                    <a:pt x="26" y="916"/>
                  </a:lnTo>
                  <a:lnTo>
                    <a:pt x="26" y="916"/>
                  </a:lnTo>
                  <a:lnTo>
                    <a:pt x="21" y="915"/>
                  </a:lnTo>
                  <a:lnTo>
                    <a:pt x="16" y="914"/>
                  </a:lnTo>
                  <a:lnTo>
                    <a:pt x="12" y="911"/>
                  </a:lnTo>
                  <a:lnTo>
                    <a:pt x="8" y="908"/>
                  </a:lnTo>
                  <a:lnTo>
                    <a:pt x="6" y="904"/>
                  </a:lnTo>
                  <a:lnTo>
                    <a:pt x="4" y="901"/>
                  </a:lnTo>
                  <a:lnTo>
                    <a:pt x="1" y="896"/>
                  </a:lnTo>
                  <a:lnTo>
                    <a:pt x="1" y="891"/>
                  </a:lnTo>
                  <a:lnTo>
                    <a:pt x="1" y="276"/>
                  </a:lnTo>
                  <a:lnTo>
                    <a:pt x="1" y="276"/>
                  </a:lnTo>
                  <a:lnTo>
                    <a:pt x="1" y="271"/>
                  </a:lnTo>
                  <a:lnTo>
                    <a:pt x="4" y="267"/>
                  </a:lnTo>
                  <a:lnTo>
                    <a:pt x="6" y="262"/>
                  </a:lnTo>
                  <a:lnTo>
                    <a:pt x="8" y="259"/>
                  </a:lnTo>
                  <a:lnTo>
                    <a:pt x="12" y="255"/>
                  </a:lnTo>
                  <a:lnTo>
                    <a:pt x="16" y="253"/>
                  </a:lnTo>
                  <a:lnTo>
                    <a:pt x="21" y="252"/>
                  </a:lnTo>
                  <a:lnTo>
                    <a:pt x="26" y="252"/>
                  </a:lnTo>
                  <a:lnTo>
                    <a:pt x="84" y="252"/>
                  </a:lnTo>
                  <a:lnTo>
                    <a:pt x="84" y="252"/>
                  </a:lnTo>
                  <a:lnTo>
                    <a:pt x="89" y="252"/>
                  </a:lnTo>
                  <a:lnTo>
                    <a:pt x="93" y="253"/>
                  </a:lnTo>
                  <a:lnTo>
                    <a:pt x="97" y="255"/>
                  </a:lnTo>
                  <a:lnTo>
                    <a:pt x="100" y="259"/>
                  </a:lnTo>
                  <a:lnTo>
                    <a:pt x="104" y="262"/>
                  </a:lnTo>
                  <a:lnTo>
                    <a:pt x="106" y="267"/>
                  </a:lnTo>
                  <a:lnTo>
                    <a:pt x="107" y="271"/>
                  </a:lnTo>
                  <a:lnTo>
                    <a:pt x="108" y="276"/>
                  </a:lnTo>
                  <a:lnTo>
                    <a:pt x="108" y="891"/>
                  </a:lnTo>
                  <a:lnTo>
                    <a:pt x="108" y="891"/>
                  </a:lnTo>
                  <a:lnTo>
                    <a:pt x="107" y="896"/>
                  </a:lnTo>
                  <a:lnTo>
                    <a:pt x="106" y="901"/>
                  </a:lnTo>
                  <a:lnTo>
                    <a:pt x="104" y="904"/>
                  </a:lnTo>
                  <a:lnTo>
                    <a:pt x="100" y="908"/>
                  </a:lnTo>
                  <a:lnTo>
                    <a:pt x="97" y="911"/>
                  </a:lnTo>
                  <a:lnTo>
                    <a:pt x="93" y="914"/>
                  </a:lnTo>
                  <a:lnTo>
                    <a:pt x="89" y="915"/>
                  </a:lnTo>
                  <a:lnTo>
                    <a:pt x="84" y="916"/>
                  </a:lnTo>
                  <a:lnTo>
                    <a:pt x="84" y="916"/>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0" name="Freeform 172"/>
            <p:cNvSpPr>
              <a:spLocks/>
            </p:cNvSpPr>
            <p:nvPr/>
          </p:nvSpPr>
          <p:spPr bwMode="auto">
            <a:xfrm>
              <a:off x="5638505" y="3943726"/>
              <a:ext cx="100340" cy="132995"/>
            </a:xfrm>
            <a:custGeom>
              <a:avLst/>
              <a:gdLst>
                <a:gd name="T0" fmla="*/ 427 w 508"/>
                <a:gd name="T1" fmla="*/ 673 h 673"/>
                <a:gd name="T2" fmla="*/ 422 w 508"/>
                <a:gd name="T3" fmla="*/ 672 h 673"/>
                <a:gd name="T4" fmla="*/ 413 w 508"/>
                <a:gd name="T5" fmla="*/ 668 h 673"/>
                <a:gd name="T6" fmla="*/ 406 w 508"/>
                <a:gd name="T7" fmla="*/ 661 h 673"/>
                <a:gd name="T8" fmla="*/ 403 w 508"/>
                <a:gd name="T9" fmla="*/ 653 h 673"/>
                <a:gd name="T10" fmla="*/ 403 w 508"/>
                <a:gd name="T11" fmla="*/ 251 h 673"/>
                <a:gd name="T12" fmla="*/ 401 w 508"/>
                <a:gd name="T13" fmla="*/ 229 h 673"/>
                <a:gd name="T14" fmla="*/ 398 w 508"/>
                <a:gd name="T15" fmla="*/ 191 h 673"/>
                <a:gd name="T16" fmla="*/ 390 w 508"/>
                <a:gd name="T17" fmla="*/ 160 h 673"/>
                <a:gd name="T18" fmla="*/ 378 w 508"/>
                <a:gd name="T19" fmla="*/ 136 h 673"/>
                <a:gd name="T20" fmla="*/ 361 w 508"/>
                <a:gd name="T21" fmla="*/ 118 h 673"/>
                <a:gd name="T22" fmla="*/ 341 w 508"/>
                <a:gd name="T23" fmla="*/ 104 h 673"/>
                <a:gd name="T24" fmla="*/ 315 w 508"/>
                <a:gd name="T25" fmla="*/ 96 h 673"/>
                <a:gd name="T26" fmla="*/ 287 w 508"/>
                <a:gd name="T27" fmla="*/ 92 h 673"/>
                <a:gd name="T28" fmla="*/ 269 w 508"/>
                <a:gd name="T29" fmla="*/ 91 h 673"/>
                <a:gd name="T30" fmla="*/ 230 w 508"/>
                <a:gd name="T31" fmla="*/ 95 h 673"/>
                <a:gd name="T32" fmla="*/ 190 w 508"/>
                <a:gd name="T33" fmla="*/ 105 h 673"/>
                <a:gd name="T34" fmla="*/ 148 w 508"/>
                <a:gd name="T35" fmla="*/ 120 h 673"/>
                <a:gd name="T36" fmla="*/ 107 w 508"/>
                <a:gd name="T37" fmla="*/ 138 h 673"/>
                <a:gd name="T38" fmla="*/ 107 w 508"/>
                <a:gd name="T39" fmla="*/ 648 h 673"/>
                <a:gd name="T40" fmla="*/ 104 w 508"/>
                <a:gd name="T41" fmla="*/ 657 h 673"/>
                <a:gd name="T42" fmla="*/ 100 w 508"/>
                <a:gd name="T43" fmla="*/ 665 h 673"/>
                <a:gd name="T44" fmla="*/ 92 w 508"/>
                <a:gd name="T45" fmla="*/ 671 h 673"/>
                <a:gd name="T46" fmla="*/ 82 w 508"/>
                <a:gd name="T47" fmla="*/ 673 h 673"/>
                <a:gd name="T48" fmla="*/ 23 w 508"/>
                <a:gd name="T49" fmla="*/ 673 h 673"/>
                <a:gd name="T50" fmla="*/ 15 w 508"/>
                <a:gd name="T51" fmla="*/ 671 h 673"/>
                <a:gd name="T52" fmla="*/ 7 w 508"/>
                <a:gd name="T53" fmla="*/ 665 h 673"/>
                <a:gd name="T54" fmla="*/ 2 w 508"/>
                <a:gd name="T55" fmla="*/ 658 h 673"/>
                <a:gd name="T56" fmla="*/ 0 w 508"/>
                <a:gd name="T57" fmla="*/ 648 h 673"/>
                <a:gd name="T58" fmla="*/ 0 w 508"/>
                <a:gd name="T59" fmla="*/ 33 h 673"/>
                <a:gd name="T60" fmla="*/ 2 w 508"/>
                <a:gd name="T61" fmla="*/ 24 h 673"/>
                <a:gd name="T62" fmla="*/ 7 w 508"/>
                <a:gd name="T63" fmla="*/ 16 h 673"/>
                <a:gd name="T64" fmla="*/ 14 w 508"/>
                <a:gd name="T65" fmla="*/ 10 h 673"/>
                <a:gd name="T66" fmla="*/ 23 w 508"/>
                <a:gd name="T67" fmla="*/ 9 h 673"/>
                <a:gd name="T68" fmla="*/ 84 w 508"/>
                <a:gd name="T69" fmla="*/ 9 h 673"/>
                <a:gd name="T70" fmla="*/ 93 w 508"/>
                <a:gd name="T71" fmla="*/ 10 h 673"/>
                <a:gd name="T72" fmla="*/ 100 w 508"/>
                <a:gd name="T73" fmla="*/ 16 h 673"/>
                <a:gd name="T74" fmla="*/ 104 w 508"/>
                <a:gd name="T75" fmla="*/ 24 h 673"/>
                <a:gd name="T76" fmla="*/ 107 w 508"/>
                <a:gd name="T77" fmla="*/ 33 h 673"/>
                <a:gd name="T78" fmla="*/ 107 w 508"/>
                <a:gd name="T79" fmla="*/ 56 h 673"/>
                <a:gd name="T80" fmla="*/ 155 w 508"/>
                <a:gd name="T81" fmla="*/ 30 h 673"/>
                <a:gd name="T82" fmla="*/ 201 w 508"/>
                <a:gd name="T83" fmla="*/ 13 h 673"/>
                <a:gd name="T84" fmla="*/ 248 w 508"/>
                <a:gd name="T85" fmla="*/ 3 h 673"/>
                <a:gd name="T86" fmla="*/ 298 w 508"/>
                <a:gd name="T87" fmla="*/ 0 h 673"/>
                <a:gd name="T88" fmla="*/ 325 w 508"/>
                <a:gd name="T89" fmla="*/ 1 h 673"/>
                <a:gd name="T90" fmla="*/ 372 w 508"/>
                <a:gd name="T91" fmla="*/ 9 h 673"/>
                <a:gd name="T92" fmla="*/ 412 w 508"/>
                <a:gd name="T93" fmla="*/ 26 h 673"/>
                <a:gd name="T94" fmla="*/ 444 w 508"/>
                <a:gd name="T95" fmla="*/ 50 h 673"/>
                <a:gd name="T96" fmla="*/ 470 w 508"/>
                <a:gd name="T97" fmla="*/ 82 h 673"/>
                <a:gd name="T98" fmla="*/ 489 w 508"/>
                <a:gd name="T99" fmla="*/ 121 h 673"/>
                <a:gd name="T100" fmla="*/ 501 w 508"/>
                <a:gd name="T101" fmla="*/ 168 h 673"/>
                <a:gd name="T102" fmla="*/ 508 w 508"/>
                <a:gd name="T103" fmla="*/ 222 h 673"/>
                <a:gd name="T104" fmla="*/ 508 w 508"/>
                <a:gd name="T105" fmla="*/ 648 h 673"/>
                <a:gd name="T106" fmla="*/ 508 w 508"/>
                <a:gd name="T107" fmla="*/ 653 h 673"/>
                <a:gd name="T108" fmla="*/ 505 w 508"/>
                <a:gd name="T109" fmla="*/ 661 h 673"/>
                <a:gd name="T110" fmla="*/ 498 w 508"/>
                <a:gd name="T111" fmla="*/ 668 h 673"/>
                <a:gd name="T112" fmla="*/ 490 w 508"/>
                <a:gd name="T113" fmla="*/ 672 h 673"/>
                <a:gd name="T114" fmla="*/ 484 w 508"/>
                <a:gd name="T115" fmla="*/ 67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4" y="673"/>
                  </a:moveTo>
                  <a:lnTo>
                    <a:pt x="427" y="673"/>
                  </a:lnTo>
                  <a:lnTo>
                    <a:pt x="427" y="673"/>
                  </a:lnTo>
                  <a:lnTo>
                    <a:pt x="422" y="672"/>
                  </a:lnTo>
                  <a:lnTo>
                    <a:pt x="417" y="671"/>
                  </a:lnTo>
                  <a:lnTo>
                    <a:pt x="413" y="668"/>
                  </a:lnTo>
                  <a:lnTo>
                    <a:pt x="409" y="665"/>
                  </a:lnTo>
                  <a:lnTo>
                    <a:pt x="406" y="661"/>
                  </a:lnTo>
                  <a:lnTo>
                    <a:pt x="405" y="658"/>
                  </a:lnTo>
                  <a:lnTo>
                    <a:pt x="403" y="653"/>
                  </a:lnTo>
                  <a:lnTo>
                    <a:pt x="403" y="648"/>
                  </a:lnTo>
                  <a:lnTo>
                    <a:pt x="403" y="251"/>
                  </a:lnTo>
                  <a:lnTo>
                    <a:pt x="403" y="251"/>
                  </a:lnTo>
                  <a:lnTo>
                    <a:pt x="401" y="229"/>
                  </a:lnTo>
                  <a:lnTo>
                    <a:pt x="400" y="209"/>
                  </a:lnTo>
                  <a:lnTo>
                    <a:pt x="398" y="191"/>
                  </a:lnTo>
                  <a:lnTo>
                    <a:pt x="394" y="175"/>
                  </a:lnTo>
                  <a:lnTo>
                    <a:pt x="390" y="160"/>
                  </a:lnTo>
                  <a:lnTo>
                    <a:pt x="384" y="147"/>
                  </a:lnTo>
                  <a:lnTo>
                    <a:pt x="378" y="136"/>
                  </a:lnTo>
                  <a:lnTo>
                    <a:pt x="370" y="126"/>
                  </a:lnTo>
                  <a:lnTo>
                    <a:pt x="361" y="118"/>
                  </a:lnTo>
                  <a:lnTo>
                    <a:pt x="352" y="110"/>
                  </a:lnTo>
                  <a:lnTo>
                    <a:pt x="341" y="104"/>
                  </a:lnTo>
                  <a:lnTo>
                    <a:pt x="329" y="99"/>
                  </a:lnTo>
                  <a:lnTo>
                    <a:pt x="315" y="96"/>
                  </a:lnTo>
                  <a:lnTo>
                    <a:pt x="302" y="94"/>
                  </a:lnTo>
                  <a:lnTo>
                    <a:pt x="287" y="92"/>
                  </a:lnTo>
                  <a:lnTo>
                    <a:pt x="269" y="91"/>
                  </a:lnTo>
                  <a:lnTo>
                    <a:pt x="269" y="91"/>
                  </a:lnTo>
                  <a:lnTo>
                    <a:pt x="250" y="92"/>
                  </a:lnTo>
                  <a:lnTo>
                    <a:pt x="230" y="95"/>
                  </a:lnTo>
                  <a:lnTo>
                    <a:pt x="210" y="99"/>
                  </a:lnTo>
                  <a:lnTo>
                    <a:pt x="190" y="105"/>
                  </a:lnTo>
                  <a:lnTo>
                    <a:pt x="170" y="112"/>
                  </a:lnTo>
                  <a:lnTo>
                    <a:pt x="148" y="120"/>
                  </a:lnTo>
                  <a:lnTo>
                    <a:pt x="127" y="129"/>
                  </a:lnTo>
                  <a:lnTo>
                    <a:pt x="107" y="138"/>
                  </a:lnTo>
                  <a:lnTo>
                    <a:pt x="107" y="648"/>
                  </a:lnTo>
                  <a:lnTo>
                    <a:pt x="107" y="648"/>
                  </a:lnTo>
                  <a:lnTo>
                    <a:pt x="107" y="652"/>
                  </a:lnTo>
                  <a:lnTo>
                    <a:pt x="104" y="657"/>
                  </a:lnTo>
                  <a:lnTo>
                    <a:pt x="102" y="661"/>
                  </a:lnTo>
                  <a:lnTo>
                    <a:pt x="100" y="665"/>
                  </a:lnTo>
                  <a:lnTo>
                    <a:pt x="96" y="668"/>
                  </a:lnTo>
                  <a:lnTo>
                    <a:pt x="92" y="671"/>
                  </a:lnTo>
                  <a:lnTo>
                    <a:pt x="87" y="672"/>
                  </a:lnTo>
                  <a:lnTo>
                    <a:pt x="82" y="673"/>
                  </a:lnTo>
                  <a:lnTo>
                    <a:pt x="23" y="673"/>
                  </a:lnTo>
                  <a:lnTo>
                    <a:pt x="23" y="673"/>
                  </a:lnTo>
                  <a:lnTo>
                    <a:pt x="18" y="672"/>
                  </a:lnTo>
                  <a:lnTo>
                    <a:pt x="15" y="671"/>
                  </a:lnTo>
                  <a:lnTo>
                    <a:pt x="10" y="668"/>
                  </a:lnTo>
                  <a:lnTo>
                    <a:pt x="7" y="665"/>
                  </a:lnTo>
                  <a:lnTo>
                    <a:pt x="4" y="661"/>
                  </a:lnTo>
                  <a:lnTo>
                    <a:pt x="2" y="658"/>
                  </a:lnTo>
                  <a:lnTo>
                    <a:pt x="1" y="653"/>
                  </a:lnTo>
                  <a:lnTo>
                    <a:pt x="0" y="648"/>
                  </a:lnTo>
                  <a:lnTo>
                    <a:pt x="0" y="33"/>
                  </a:lnTo>
                  <a:lnTo>
                    <a:pt x="0" y="33"/>
                  </a:lnTo>
                  <a:lnTo>
                    <a:pt x="1" y="28"/>
                  </a:lnTo>
                  <a:lnTo>
                    <a:pt x="2" y="24"/>
                  </a:lnTo>
                  <a:lnTo>
                    <a:pt x="4" y="19"/>
                  </a:lnTo>
                  <a:lnTo>
                    <a:pt x="7" y="16"/>
                  </a:lnTo>
                  <a:lnTo>
                    <a:pt x="10" y="12"/>
                  </a:lnTo>
                  <a:lnTo>
                    <a:pt x="14" y="10"/>
                  </a:lnTo>
                  <a:lnTo>
                    <a:pt x="18" y="9"/>
                  </a:lnTo>
                  <a:lnTo>
                    <a:pt x="23" y="9"/>
                  </a:lnTo>
                  <a:lnTo>
                    <a:pt x="84" y="9"/>
                  </a:lnTo>
                  <a:lnTo>
                    <a:pt x="84" y="9"/>
                  </a:lnTo>
                  <a:lnTo>
                    <a:pt x="88" y="9"/>
                  </a:lnTo>
                  <a:lnTo>
                    <a:pt x="93" y="10"/>
                  </a:lnTo>
                  <a:lnTo>
                    <a:pt x="96" y="12"/>
                  </a:lnTo>
                  <a:lnTo>
                    <a:pt x="100" y="16"/>
                  </a:lnTo>
                  <a:lnTo>
                    <a:pt x="103" y="19"/>
                  </a:lnTo>
                  <a:lnTo>
                    <a:pt x="104" y="24"/>
                  </a:lnTo>
                  <a:lnTo>
                    <a:pt x="107" y="28"/>
                  </a:lnTo>
                  <a:lnTo>
                    <a:pt x="107" y="33"/>
                  </a:lnTo>
                  <a:lnTo>
                    <a:pt x="107" y="56"/>
                  </a:lnTo>
                  <a:lnTo>
                    <a:pt x="107" y="56"/>
                  </a:lnTo>
                  <a:lnTo>
                    <a:pt x="131" y="42"/>
                  </a:lnTo>
                  <a:lnTo>
                    <a:pt x="155" y="30"/>
                  </a:lnTo>
                  <a:lnTo>
                    <a:pt x="178" y="21"/>
                  </a:lnTo>
                  <a:lnTo>
                    <a:pt x="201" y="13"/>
                  </a:lnTo>
                  <a:lnTo>
                    <a:pt x="224" y="8"/>
                  </a:lnTo>
                  <a:lnTo>
                    <a:pt x="248" y="3"/>
                  </a:lnTo>
                  <a:lnTo>
                    <a:pt x="273" y="1"/>
                  </a:lnTo>
                  <a:lnTo>
                    <a:pt x="298" y="0"/>
                  </a:lnTo>
                  <a:lnTo>
                    <a:pt x="298" y="0"/>
                  </a:lnTo>
                  <a:lnTo>
                    <a:pt x="325" y="1"/>
                  </a:lnTo>
                  <a:lnTo>
                    <a:pt x="349" y="4"/>
                  </a:lnTo>
                  <a:lnTo>
                    <a:pt x="372" y="9"/>
                  </a:lnTo>
                  <a:lnTo>
                    <a:pt x="392" y="17"/>
                  </a:lnTo>
                  <a:lnTo>
                    <a:pt x="412" y="26"/>
                  </a:lnTo>
                  <a:lnTo>
                    <a:pt x="429" y="37"/>
                  </a:lnTo>
                  <a:lnTo>
                    <a:pt x="444" y="50"/>
                  </a:lnTo>
                  <a:lnTo>
                    <a:pt x="458" y="65"/>
                  </a:lnTo>
                  <a:lnTo>
                    <a:pt x="470" y="82"/>
                  </a:lnTo>
                  <a:lnTo>
                    <a:pt x="481" y="100"/>
                  </a:lnTo>
                  <a:lnTo>
                    <a:pt x="489" y="121"/>
                  </a:lnTo>
                  <a:lnTo>
                    <a:pt x="497" y="144"/>
                  </a:lnTo>
                  <a:lnTo>
                    <a:pt x="501" y="168"/>
                  </a:lnTo>
                  <a:lnTo>
                    <a:pt x="506" y="194"/>
                  </a:lnTo>
                  <a:lnTo>
                    <a:pt x="508" y="222"/>
                  </a:lnTo>
                  <a:lnTo>
                    <a:pt x="508" y="251"/>
                  </a:lnTo>
                  <a:lnTo>
                    <a:pt x="508" y="648"/>
                  </a:lnTo>
                  <a:lnTo>
                    <a:pt x="508" y="648"/>
                  </a:lnTo>
                  <a:lnTo>
                    <a:pt x="508" y="653"/>
                  </a:lnTo>
                  <a:lnTo>
                    <a:pt x="507" y="658"/>
                  </a:lnTo>
                  <a:lnTo>
                    <a:pt x="505" y="661"/>
                  </a:lnTo>
                  <a:lnTo>
                    <a:pt x="501" y="665"/>
                  </a:lnTo>
                  <a:lnTo>
                    <a:pt x="498" y="668"/>
                  </a:lnTo>
                  <a:lnTo>
                    <a:pt x="494" y="671"/>
                  </a:lnTo>
                  <a:lnTo>
                    <a:pt x="490" y="672"/>
                  </a:lnTo>
                  <a:lnTo>
                    <a:pt x="484" y="673"/>
                  </a:lnTo>
                  <a:lnTo>
                    <a:pt x="484" y="67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1" name="Freeform 173"/>
            <p:cNvSpPr>
              <a:spLocks noEditPoints="1"/>
            </p:cNvSpPr>
            <p:nvPr/>
          </p:nvSpPr>
          <p:spPr bwMode="auto">
            <a:xfrm>
              <a:off x="4744350" y="4184186"/>
              <a:ext cx="116371" cy="180494"/>
            </a:xfrm>
            <a:custGeom>
              <a:avLst/>
              <a:gdLst>
                <a:gd name="T0" fmla="*/ 125 w 588"/>
                <a:gd name="T1" fmla="*/ 911 h 914"/>
                <a:gd name="T2" fmla="*/ 30 w 588"/>
                <a:gd name="T3" fmla="*/ 902 h 914"/>
                <a:gd name="T4" fmla="*/ 4 w 588"/>
                <a:gd name="T5" fmla="*/ 885 h 914"/>
                <a:gd name="T6" fmla="*/ 0 w 588"/>
                <a:gd name="T7" fmla="*/ 54 h 914"/>
                <a:gd name="T8" fmla="*/ 6 w 588"/>
                <a:gd name="T9" fmla="*/ 29 h 914"/>
                <a:gd name="T10" fmla="*/ 30 w 588"/>
                <a:gd name="T11" fmla="*/ 12 h 914"/>
                <a:gd name="T12" fmla="*/ 120 w 588"/>
                <a:gd name="T13" fmla="*/ 4 h 914"/>
                <a:gd name="T14" fmla="*/ 266 w 588"/>
                <a:gd name="T15" fmla="*/ 0 h 914"/>
                <a:gd name="T16" fmla="*/ 398 w 588"/>
                <a:gd name="T17" fmla="*/ 18 h 914"/>
                <a:gd name="T18" fmla="*/ 479 w 588"/>
                <a:gd name="T19" fmla="*/ 49 h 914"/>
                <a:gd name="T20" fmla="*/ 523 w 588"/>
                <a:gd name="T21" fmla="*/ 79 h 914"/>
                <a:gd name="T22" fmla="*/ 556 w 588"/>
                <a:gd name="T23" fmla="*/ 120 h 914"/>
                <a:gd name="T24" fmla="*/ 577 w 588"/>
                <a:gd name="T25" fmla="*/ 171 h 914"/>
                <a:gd name="T26" fmla="*/ 584 w 588"/>
                <a:gd name="T27" fmla="*/ 233 h 914"/>
                <a:gd name="T28" fmla="*/ 581 w 588"/>
                <a:gd name="T29" fmla="*/ 285 h 914"/>
                <a:gd name="T30" fmla="*/ 564 w 588"/>
                <a:gd name="T31" fmla="*/ 343 h 914"/>
                <a:gd name="T32" fmla="*/ 532 w 588"/>
                <a:gd name="T33" fmla="*/ 391 h 914"/>
                <a:gd name="T34" fmla="*/ 484 w 588"/>
                <a:gd name="T35" fmla="*/ 428 h 914"/>
                <a:gd name="T36" fmla="*/ 470 w 588"/>
                <a:gd name="T37" fmla="*/ 448 h 914"/>
                <a:gd name="T38" fmla="*/ 523 w 588"/>
                <a:gd name="T39" fmla="*/ 482 h 914"/>
                <a:gd name="T40" fmla="*/ 561 w 588"/>
                <a:gd name="T41" fmla="*/ 529 h 914"/>
                <a:gd name="T42" fmla="*/ 584 w 588"/>
                <a:gd name="T43" fmla="*/ 588 h 914"/>
                <a:gd name="T44" fmla="*/ 588 w 588"/>
                <a:gd name="T45" fmla="*/ 659 h 914"/>
                <a:gd name="T46" fmla="*/ 585 w 588"/>
                <a:gd name="T47" fmla="*/ 711 h 914"/>
                <a:gd name="T48" fmla="*/ 567 w 588"/>
                <a:gd name="T49" fmla="*/ 771 h 914"/>
                <a:gd name="T50" fmla="*/ 537 w 588"/>
                <a:gd name="T51" fmla="*/ 818 h 914"/>
                <a:gd name="T52" fmla="*/ 495 w 588"/>
                <a:gd name="T53" fmla="*/ 855 h 914"/>
                <a:gd name="T54" fmla="*/ 445 w 588"/>
                <a:gd name="T55" fmla="*/ 881 h 914"/>
                <a:gd name="T56" fmla="*/ 338 w 588"/>
                <a:gd name="T57" fmla="*/ 908 h 914"/>
                <a:gd name="T58" fmla="*/ 236 w 588"/>
                <a:gd name="T59" fmla="*/ 914 h 914"/>
                <a:gd name="T60" fmla="*/ 470 w 588"/>
                <a:gd name="T61" fmla="*/ 194 h 914"/>
                <a:gd name="T62" fmla="*/ 436 w 588"/>
                <a:gd name="T63" fmla="*/ 138 h 914"/>
                <a:gd name="T64" fmla="*/ 373 w 588"/>
                <a:gd name="T65" fmla="*/ 107 h 914"/>
                <a:gd name="T66" fmla="*/ 283 w 588"/>
                <a:gd name="T67" fmla="*/ 94 h 914"/>
                <a:gd name="T68" fmla="*/ 167 w 588"/>
                <a:gd name="T69" fmla="*/ 94 h 914"/>
                <a:gd name="T70" fmla="*/ 297 w 588"/>
                <a:gd name="T71" fmla="*/ 396 h 914"/>
                <a:gd name="T72" fmla="*/ 383 w 588"/>
                <a:gd name="T73" fmla="*/ 385 h 914"/>
                <a:gd name="T74" fmla="*/ 438 w 588"/>
                <a:gd name="T75" fmla="*/ 352 h 914"/>
                <a:gd name="T76" fmla="*/ 466 w 588"/>
                <a:gd name="T77" fmla="*/ 307 h 914"/>
                <a:gd name="T78" fmla="*/ 474 w 588"/>
                <a:gd name="T79" fmla="*/ 253 h 914"/>
                <a:gd name="T80" fmla="*/ 478 w 588"/>
                <a:gd name="T81" fmla="*/ 623 h 914"/>
                <a:gd name="T82" fmla="*/ 466 w 588"/>
                <a:gd name="T83" fmla="*/ 567 h 914"/>
                <a:gd name="T84" fmla="*/ 430 w 588"/>
                <a:gd name="T85" fmla="*/ 521 h 914"/>
                <a:gd name="T86" fmla="*/ 367 w 588"/>
                <a:gd name="T87" fmla="*/ 491 h 914"/>
                <a:gd name="T88" fmla="*/ 111 w 588"/>
                <a:gd name="T89" fmla="*/ 484 h 914"/>
                <a:gd name="T90" fmla="*/ 204 w 588"/>
                <a:gd name="T91" fmla="*/ 820 h 914"/>
                <a:gd name="T92" fmla="*/ 290 w 588"/>
                <a:gd name="T93" fmla="*/ 819 h 914"/>
                <a:gd name="T94" fmla="*/ 378 w 588"/>
                <a:gd name="T95" fmla="*/ 804 h 914"/>
                <a:gd name="T96" fmla="*/ 441 w 588"/>
                <a:gd name="T97" fmla="*/ 768 h 914"/>
                <a:gd name="T98" fmla="*/ 475 w 588"/>
                <a:gd name="T99" fmla="*/ 702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8" h="914">
                  <a:moveTo>
                    <a:pt x="236" y="914"/>
                  </a:moveTo>
                  <a:lnTo>
                    <a:pt x="236" y="914"/>
                  </a:lnTo>
                  <a:lnTo>
                    <a:pt x="179" y="913"/>
                  </a:lnTo>
                  <a:lnTo>
                    <a:pt x="125" y="911"/>
                  </a:lnTo>
                  <a:lnTo>
                    <a:pt x="78" y="908"/>
                  </a:lnTo>
                  <a:lnTo>
                    <a:pt x="40" y="903"/>
                  </a:lnTo>
                  <a:lnTo>
                    <a:pt x="40" y="903"/>
                  </a:lnTo>
                  <a:lnTo>
                    <a:pt x="30" y="902"/>
                  </a:lnTo>
                  <a:lnTo>
                    <a:pt x="22" y="900"/>
                  </a:lnTo>
                  <a:lnTo>
                    <a:pt x="15" y="895"/>
                  </a:lnTo>
                  <a:lnTo>
                    <a:pt x="9" y="890"/>
                  </a:lnTo>
                  <a:lnTo>
                    <a:pt x="4" y="885"/>
                  </a:lnTo>
                  <a:lnTo>
                    <a:pt x="2" y="878"/>
                  </a:lnTo>
                  <a:lnTo>
                    <a:pt x="0" y="869"/>
                  </a:lnTo>
                  <a:lnTo>
                    <a:pt x="0" y="858"/>
                  </a:lnTo>
                  <a:lnTo>
                    <a:pt x="0" y="54"/>
                  </a:lnTo>
                  <a:lnTo>
                    <a:pt x="0" y="54"/>
                  </a:lnTo>
                  <a:lnTo>
                    <a:pt x="0" y="45"/>
                  </a:lnTo>
                  <a:lnTo>
                    <a:pt x="2" y="36"/>
                  </a:lnTo>
                  <a:lnTo>
                    <a:pt x="6" y="29"/>
                  </a:lnTo>
                  <a:lnTo>
                    <a:pt x="9" y="23"/>
                  </a:lnTo>
                  <a:lnTo>
                    <a:pt x="15" y="18"/>
                  </a:lnTo>
                  <a:lnTo>
                    <a:pt x="22" y="14"/>
                  </a:lnTo>
                  <a:lnTo>
                    <a:pt x="30" y="12"/>
                  </a:lnTo>
                  <a:lnTo>
                    <a:pt x="38" y="10"/>
                  </a:lnTo>
                  <a:lnTo>
                    <a:pt x="38" y="10"/>
                  </a:lnTo>
                  <a:lnTo>
                    <a:pt x="74" y="6"/>
                  </a:lnTo>
                  <a:lnTo>
                    <a:pt x="120" y="4"/>
                  </a:lnTo>
                  <a:lnTo>
                    <a:pt x="173" y="1"/>
                  </a:lnTo>
                  <a:lnTo>
                    <a:pt x="230" y="0"/>
                  </a:lnTo>
                  <a:lnTo>
                    <a:pt x="230" y="0"/>
                  </a:lnTo>
                  <a:lnTo>
                    <a:pt x="266" y="0"/>
                  </a:lnTo>
                  <a:lnTo>
                    <a:pt x="300" y="3"/>
                  </a:lnTo>
                  <a:lnTo>
                    <a:pt x="334" y="6"/>
                  </a:lnTo>
                  <a:lnTo>
                    <a:pt x="367" y="11"/>
                  </a:lnTo>
                  <a:lnTo>
                    <a:pt x="398" y="18"/>
                  </a:lnTo>
                  <a:lnTo>
                    <a:pt x="427" y="26"/>
                  </a:lnTo>
                  <a:lnTo>
                    <a:pt x="454" y="36"/>
                  </a:lnTo>
                  <a:lnTo>
                    <a:pt x="467" y="42"/>
                  </a:lnTo>
                  <a:lnTo>
                    <a:pt x="479" y="49"/>
                  </a:lnTo>
                  <a:lnTo>
                    <a:pt x="491" y="55"/>
                  </a:lnTo>
                  <a:lnTo>
                    <a:pt x="502" y="62"/>
                  </a:lnTo>
                  <a:lnTo>
                    <a:pt x="513" y="71"/>
                  </a:lnTo>
                  <a:lnTo>
                    <a:pt x="523" y="79"/>
                  </a:lnTo>
                  <a:lnTo>
                    <a:pt x="532" y="89"/>
                  </a:lnTo>
                  <a:lnTo>
                    <a:pt x="540" y="99"/>
                  </a:lnTo>
                  <a:lnTo>
                    <a:pt x="548" y="109"/>
                  </a:lnTo>
                  <a:lnTo>
                    <a:pt x="556" y="120"/>
                  </a:lnTo>
                  <a:lnTo>
                    <a:pt x="562" y="132"/>
                  </a:lnTo>
                  <a:lnTo>
                    <a:pt x="568" y="144"/>
                  </a:lnTo>
                  <a:lnTo>
                    <a:pt x="572" y="157"/>
                  </a:lnTo>
                  <a:lnTo>
                    <a:pt x="577" y="171"/>
                  </a:lnTo>
                  <a:lnTo>
                    <a:pt x="580" y="185"/>
                  </a:lnTo>
                  <a:lnTo>
                    <a:pt x="583" y="201"/>
                  </a:lnTo>
                  <a:lnTo>
                    <a:pt x="584" y="217"/>
                  </a:lnTo>
                  <a:lnTo>
                    <a:pt x="584" y="233"/>
                  </a:lnTo>
                  <a:lnTo>
                    <a:pt x="584" y="253"/>
                  </a:lnTo>
                  <a:lnTo>
                    <a:pt x="584" y="253"/>
                  </a:lnTo>
                  <a:lnTo>
                    <a:pt x="584" y="269"/>
                  </a:lnTo>
                  <a:lnTo>
                    <a:pt x="581" y="285"/>
                  </a:lnTo>
                  <a:lnTo>
                    <a:pt x="579" y="301"/>
                  </a:lnTo>
                  <a:lnTo>
                    <a:pt x="576" y="316"/>
                  </a:lnTo>
                  <a:lnTo>
                    <a:pt x="571" y="330"/>
                  </a:lnTo>
                  <a:lnTo>
                    <a:pt x="564" y="343"/>
                  </a:lnTo>
                  <a:lnTo>
                    <a:pt x="558" y="357"/>
                  </a:lnTo>
                  <a:lnTo>
                    <a:pt x="550" y="369"/>
                  </a:lnTo>
                  <a:lnTo>
                    <a:pt x="541" y="381"/>
                  </a:lnTo>
                  <a:lnTo>
                    <a:pt x="532" y="391"/>
                  </a:lnTo>
                  <a:lnTo>
                    <a:pt x="521" y="402"/>
                  </a:lnTo>
                  <a:lnTo>
                    <a:pt x="509" y="412"/>
                  </a:lnTo>
                  <a:lnTo>
                    <a:pt x="498" y="420"/>
                  </a:lnTo>
                  <a:lnTo>
                    <a:pt x="484" y="428"/>
                  </a:lnTo>
                  <a:lnTo>
                    <a:pt x="470" y="436"/>
                  </a:lnTo>
                  <a:lnTo>
                    <a:pt x="455" y="442"/>
                  </a:lnTo>
                  <a:lnTo>
                    <a:pt x="455" y="442"/>
                  </a:lnTo>
                  <a:lnTo>
                    <a:pt x="470" y="448"/>
                  </a:lnTo>
                  <a:lnTo>
                    <a:pt x="484" y="455"/>
                  </a:lnTo>
                  <a:lnTo>
                    <a:pt x="498" y="463"/>
                  </a:lnTo>
                  <a:lnTo>
                    <a:pt x="510" y="472"/>
                  </a:lnTo>
                  <a:lnTo>
                    <a:pt x="523" y="482"/>
                  </a:lnTo>
                  <a:lnTo>
                    <a:pt x="533" y="492"/>
                  </a:lnTo>
                  <a:lnTo>
                    <a:pt x="544" y="504"/>
                  </a:lnTo>
                  <a:lnTo>
                    <a:pt x="553" y="516"/>
                  </a:lnTo>
                  <a:lnTo>
                    <a:pt x="561" y="529"/>
                  </a:lnTo>
                  <a:lnTo>
                    <a:pt x="569" y="543"/>
                  </a:lnTo>
                  <a:lnTo>
                    <a:pt x="575" y="557"/>
                  </a:lnTo>
                  <a:lnTo>
                    <a:pt x="579" y="572"/>
                  </a:lnTo>
                  <a:lnTo>
                    <a:pt x="584" y="588"/>
                  </a:lnTo>
                  <a:lnTo>
                    <a:pt x="586" y="604"/>
                  </a:lnTo>
                  <a:lnTo>
                    <a:pt x="588" y="621"/>
                  </a:lnTo>
                  <a:lnTo>
                    <a:pt x="588" y="638"/>
                  </a:lnTo>
                  <a:lnTo>
                    <a:pt x="588" y="659"/>
                  </a:lnTo>
                  <a:lnTo>
                    <a:pt x="588" y="659"/>
                  </a:lnTo>
                  <a:lnTo>
                    <a:pt x="588" y="677"/>
                  </a:lnTo>
                  <a:lnTo>
                    <a:pt x="587" y="694"/>
                  </a:lnTo>
                  <a:lnTo>
                    <a:pt x="585" y="711"/>
                  </a:lnTo>
                  <a:lnTo>
                    <a:pt x="581" y="728"/>
                  </a:lnTo>
                  <a:lnTo>
                    <a:pt x="577" y="742"/>
                  </a:lnTo>
                  <a:lnTo>
                    <a:pt x="572" y="757"/>
                  </a:lnTo>
                  <a:lnTo>
                    <a:pt x="567" y="771"/>
                  </a:lnTo>
                  <a:lnTo>
                    <a:pt x="561" y="784"/>
                  </a:lnTo>
                  <a:lnTo>
                    <a:pt x="553" y="796"/>
                  </a:lnTo>
                  <a:lnTo>
                    <a:pt x="545" y="808"/>
                  </a:lnTo>
                  <a:lnTo>
                    <a:pt x="537" y="818"/>
                  </a:lnTo>
                  <a:lnTo>
                    <a:pt x="526" y="828"/>
                  </a:lnTo>
                  <a:lnTo>
                    <a:pt x="517" y="838"/>
                  </a:lnTo>
                  <a:lnTo>
                    <a:pt x="506" y="847"/>
                  </a:lnTo>
                  <a:lnTo>
                    <a:pt x="495" y="855"/>
                  </a:lnTo>
                  <a:lnTo>
                    <a:pt x="483" y="862"/>
                  </a:lnTo>
                  <a:lnTo>
                    <a:pt x="471" y="869"/>
                  </a:lnTo>
                  <a:lnTo>
                    <a:pt x="458" y="875"/>
                  </a:lnTo>
                  <a:lnTo>
                    <a:pt x="445" y="881"/>
                  </a:lnTo>
                  <a:lnTo>
                    <a:pt x="431" y="887"/>
                  </a:lnTo>
                  <a:lnTo>
                    <a:pt x="401" y="896"/>
                  </a:lnTo>
                  <a:lnTo>
                    <a:pt x="370" y="903"/>
                  </a:lnTo>
                  <a:lnTo>
                    <a:pt x="338" y="908"/>
                  </a:lnTo>
                  <a:lnTo>
                    <a:pt x="305" y="911"/>
                  </a:lnTo>
                  <a:lnTo>
                    <a:pt x="272" y="913"/>
                  </a:lnTo>
                  <a:lnTo>
                    <a:pt x="236" y="914"/>
                  </a:lnTo>
                  <a:lnTo>
                    <a:pt x="236" y="914"/>
                  </a:lnTo>
                  <a:close/>
                  <a:moveTo>
                    <a:pt x="474" y="233"/>
                  </a:moveTo>
                  <a:lnTo>
                    <a:pt x="474" y="233"/>
                  </a:lnTo>
                  <a:lnTo>
                    <a:pt x="472" y="213"/>
                  </a:lnTo>
                  <a:lnTo>
                    <a:pt x="470" y="194"/>
                  </a:lnTo>
                  <a:lnTo>
                    <a:pt x="464" y="177"/>
                  </a:lnTo>
                  <a:lnTo>
                    <a:pt x="456" y="162"/>
                  </a:lnTo>
                  <a:lnTo>
                    <a:pt x="447" y="149"/>
                  </a:lnTo>
                  <a:lnTo>
                    <a:pt x="436" y="138"/>
                  </a:lnTo>
                  <a:lnTo>
                    <a:pt x="422" y="128"/>
                  </a:lnTo>
                  <a:lnTo>
                    <a:pt x="407" y="120"/>
                  </a:lnTo>
                  <a:lnTo>
                    <a:pt x="391" y="113"/>
                  </a:lnTo>
                  <a:lnTo>
                    <a:pt x="373" y="107"/>
                  </a:lnTo>
                  <a:lnTo>
                    <a:pt x="352" y="102"/>
                  </a:lnTo>
                  <a:lnTo>
                    <a:pt x="330" y="99"/>
                  </a:lnTo>
                  <a:lnTo>
                    <a:pt x="307" y="97"/>
                  </a:lnTo>
                  <a:lnTo>
                    <a:pt x="283" y="94"/>
                  </a:lnTo>
                  <a:lnTo>
                    <a:pt x="257" y="93"/>
                  </a:lnTo>
                  <a:lnTo>
                    <a:pt x="230" y="93"/>
                  </a:lnTo>
                  <a:lnTo>
                    <a:pt x="230" y="93"/>
                  </a:lnTo>
                  <a:lnTo>
                    <a:pt x="167" y="94"/>
                  </a:lnTo>
                  <a:lnTo>
                    <a:pt x="111" y="97"/>
                  </a:lnTo>
                  <a:lnTo>
                    <a:pt x="111" y="396"/>
                  </a:lnTo>
                  <a:lnTo>
                    <a:pt x="297" y="396"/>
                  </a:lnTo>
                  <a:lnTo>
                    <a:pt x="297" y="396"/>
                  </a:lnTo>
                  <a:lnTo>
                    <a:pt x="322" y="395"/>
                  </a:lnTo>
                  <a:lnTo>
                    <a:pt x="344" y="393"/>
                  </a:lnTo>
                  <a:lnTo>
                    <a:pt x="365" y="389"/>
                  </a:lnTo>
                  <a:lnTo>
                    <a:pt x="383" y="385"/>
                  </a:lnTo>
                  <a:lnTo>
                    <a:pt x="400" y="378"/>
                  </a:lnTo>
                  <a:lnTo>
                    <a:pt x="414" y="371"/>
                  </a:lnTo>
                  <a:lnTo>
                    <a:pt x="427" y="363"/>
                  </a:lnTo>
                  <a:lnTo>
                    <a:pt x="438" y="352"/>
                  </a:lnTo>
                  <a:lnTo>
                    <a:pt x="447" y="342"/>
                  </a:lnTo>
                  <a:lnTo>
                    <a:pt x="455" y="332"/>
                  </a:lnTo>
                  <a:lnTo>
                    <a:pt x="461" y="319"/>
                  </a:lnTo>
                  <a:lnTo>
                    <a:pt x="466" y="307"/>
                  </a:lnTo>
                  <a:lnTo>
                    <a:pt x="470" y="294"/>
                  </a:lnTo>
                  <a:lnTo>
                    <a:pt x="472" y="280"/>
                  </a:lnTo>
                  <a:lnTo>
                    <a:pt x="474" y="266"/>
                  </a:lnTo>
                  <a:lnTo>
                    <a:pt x="474" y="253"/>
                  </a:lnTo>
                  <a:lnTo>
                    <a:pt x="474" y="233"/>
                  </a:lnTo>
                  <a:close/>
                  <a:moveTo>
                    <a:pt x="479" y="638"/>
                  </a:moveTo>
                  <a:lnTo>
                    <a:pt x="479" y="638"/>
                  </a:lnTo>
                  <a:lnTo>
                    <a:pt x="478" y="623"/>
                  </a:lnTo>
                  <a:lnTo>
                    <a:pt x="477" y="608"/>
                  </a:lnTo>
                  <a:lnTo>
                    <a:pt x="475" y="594"/>
                  </a:lnTo>
                  <a:lnTo>
                    <a:pt x="470" y="580"/>
                  </a:lnTo>
                  <a:lnTo>
                    <a:pt x="466" y="567"/>
                  </a:lnTo>
                  <a:lnTo>
                    <a:pt x="459" y="554"/>
                  </a:lnTo>
                  <a:lnTo>
                    <a:pt x="451" y="542"/>
                  </a:lnTo>
                  <a:lnTo>
                    <a:pt x="441" y="531"/>
                  </a:lnTo>
                  <a:lnTo>
                    <a:pt x="430" y="521"/>
                  </a:lnTo>
                  <a:lnTo>
                    <a:pt x="417" y="512"/>
                  </a:lnTo>
                  <a:lnTo>
                    <a:pt x="402" y="504"/>
                  </a:lnTo>
                  <a:lnTo>
                    <a:pt x="385" y="497"/>
                  </a:lnTo>
                  <a:lnTo>
                    <a:pt x="367" y="491"/>
                  </a:lnTo>
                  <a:lnTo>
                    <a:pt x="345" y="488"/>
                  </a:lnTo>
                  <a:lnTo>
                    <a:pt x="322" y="486"/>
                  </a:lnTo>
                  <a:lnTo>
                    <a:pt x="297" y="484"/>
                  </a:lnTo>
                  <a:lnTo>
                    <a:pt x="111" y="484"/>
                  </a:lnTo>
                  <a:lnTo>
                    <a:pt x="111" y="816"/>
                  </a:lnTo>
                  <a:lnTo>
                    <a:pt x="111" y="816"/>
                  </a:lnTo>
                  <a:lnTo>
                    <a:pt x="173" y="819"/>
                  </a:lnTo>
                  <a:lnTo>
                    <a:pt x="204" y="820"/>
                  </a:lnTo>
                  <a:lnTo>
                    <a:pt x="236" y="822"/>
                  </a:lnTo>
                  <a:lnTo>
                    <a:pt x="236" y="822"/>
                  </a:lnTo>
                  <a:lnTo>
                    <a:pt x="264" y="820"/>
                  </a:lnTo>
                  <a:lnTo>
                    <a:pt x="290" y="819"/>
                  </a:lnTo>
                  <a:lnTo>
                    <a:pt x="314" y="817"/>
                  </a:lnTo>
                  <a:lnTo>
                    <a:pt x="337" y="814"/>
                  </a:lnTo>
                  <a:lnTo>
                    <a:pt x="359" y="810"/>
                  </a:lnTo>
                  <a:lnTo>
                    <a:pt x="378" y="804"/>
                  </a:lnTo>
                  <a:lnTo>
                    <a:pt x="397" y="797"/>
                  </a:lnTo>
                  <a:lnTo>
                    <a:pt x="414" y="788"/>
                  </a:lnTo>
                  <a:lnTo>
                    <a:pt x="429" y="779"/>
                  </a:lnTo>
                  <a:lnTo>
                    <a:pt x="441" y="768"/>
                  </a:lnTo>
                  <a:lnTo>
                    <a:pt x="453" y="754"/>
                  </a:lnTo>
                  <a:lnTo>
                    <a:pt x="462" y="739"/>
                  </a:lnTo>
                  <a:lnTo>
                    <a:pt x="469" y="722"/>
                  </a:lnTo>
                  <a:lnTo>
                    <a:pt x="475" y="702"/>
                  </a:lnTo>
                  <a:lnTo>
                    <a:pt x="478" y="682"/>
                  </a:lnTo>
                  <a:lnTo>
                    <a:pt x="479" y="659"/>
                  </a:lnTo>
                  <a:lnTo>
                    <a:pt x="479" y="6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2" name="Freeform 174"/>
            <p:cNvSpPr>
              <a:spLocks/>
            </p:cNvSpPr>
            <p:nvPr/>
          </p:nvSpPr>
          <p:spPr bwMode="auto">
            <a:xfrm>
              <a:off x="4889220" y="4231684"/>
              <a:ext cx="100934" cy="132995"/>
            </a:xfrm>
            <a:custGeom>
              <a:avLst/>
              <a:gdLst>
                <a:gd name="T0" fmla="*/ 424 w 508"/>
                <a:gd name="T1" fmla="*/ 664 h 673"/>
                <a:gd name="T2" fmla="*/ 420 w 508"/>
                <a:gd name="T3" fmla="*/ 664 h 673"/>
                <a:gd name="T4" fmla="*/ 411 w 508"/>
                <a:gd name="T5" fmla="*/ 661 h 673"/>
                <a:gd name="T6" fmla="*/ 405 w 508"/>
                <a:gd name="T7" fmla="*/ 654 h 673"/>
                <a:gd name="T8" fmla="*/ 401 w 508"/>
                <a:gd name="T9" fmla="*/ 646 h 673"/>
                <a:gd name="T10" fmla="*/ 401 w 508"/>
                <a:gd name="T11" fmla="*/ 617 h 673"/>
                <a:gd name="T12" fmla="*/ 377 w 508"/>
                <a:gd name="T13" fmla="*/ 631 h 673"/>
                <a:gd name="T14" fmla="*/ 330 w 508"/>
                <a:gd name="T15" fmla="*/ 652 h 673"/>
                <a:gd name="T16" fmla="*/ 284 w 508"/>
                <a:gd name="T17" fmla="*/ 665 h 673"/>
                <a:gd name="T18" fmla="*/ 235 w 508"/>
                <a:gd name="T19" fmla="*/ 672 h 673"/>
                <a:gd name="T20" fmla="*/ 210 w 508"/>
                <a:gd name="T21" fmla="*/ 673 h 673"/>
                <a:gd name="T22" fmla="*/ 159 w 508"/>
                <a:gd name="T23" fmla="*/ 669 h 673"/>
                <a:gd name="T24" fmla="*/ 116 w 508"/>
                <a:gd name="T25" fmla="*/ 656 h 673"/>
                <a:gd name="T26" fmla="*/ 79 w 508"/>
                <a:gd name="T27" fmla="*/ 636 h 673"/>
                <a:gd name="T28" fmla="*/ 50 w 508"/>
                <a:gd name="T29" fmla="*/ 608 h 673"/>
                <a:gd name="T30" fmla="*/ 27 w 508"/>
                <a:gd name="T31" fmla="*/ 573 h 673"/>
                <a:gd name="T32" fmla="*/ 11 w 508"/>
                <a:gd name="T33" fmla="*/ 529 h 673"/>
                <a:gd name="T34" fmla="*/ 2 w 508"/>
                <a:gd name="T35" fmla="*/ 479 h 673"/>
                <a:gd name="T36" fmla="*/ 0 w 508"/>
                <a:gd name="T37" fmla="*/ 422 h 673"/>
                <a:gd name="T38" fmla="*/ 0 w 508"/>
                <a:gd name="T39" fmla="*/ 25 h 673"/>
                <a:gd name="T40" fmla="*/ 1 w 508"/>
                <a:gd name="T41" fmla="*/ 15 h 673"/>
                <a:gd name="T42" fmla="*/ 7 w 508"/>
                <a:gd name="T43" fmla="*/ 8 h 673"/>
                <a:gd name="T44" fmla="*/ 13 w 508"/>
                <a:gd name="T45" fmla="*/ 2 h 673"/>
                <a:gd name="T46" fmla="*/ 24 w 508"/>
                <a:gd name="T47" fmla="*/ 0 h 673"/>
                <a:gd name="T48" fmla="*/ 81 w 508"/>
                <a:gd name="T49" fmla="*/ 0 h 673"/>
                <a:gd name="T50" fmla="*/ 90 w 508"/>
                <a:gd name="T51" fmla="*/ 2 h 673"/>
                <a:gd name="T52" fmla="*/ 98 w 508"/>
                <a:gd name="T53" fmla="*/ 8 h 673"/>
                <a:gd name="T54" fmla="*/ 104 w 508"/>
                <a:gd name="T55" fmla="*/ 15 h 673"/>
                <a:gd name="T56" fmla="*/ 105 w 508"/>
                <a:gd name="T57" fmla="*/ 25 h 673"/>
                <a:gd name="T58" fmla="*/ 105 w 508"/>
                <a:gd name="T59" fmla="*/ 422 h 673"/>
                <a:gd name="T60" fmla="*/ 108 w 508"/>
                <a:gd name="T61" fmla="*/ 464 h 673"/>
                <a:gd name="T62" fmla="*/ 113 w 508"/>
                <a:gd name="T63" fmla="*/ 498 h 673"/>
                <a:gd name="T64" fmla="*/ 124 w 508"/>
                <a:gd name="T65" fmla="*/ 526 h 673"/>
                <a:gd name="T66" fmla="*/ 137 w 508"/>
                <a:gd name="T67" fmla="*/ 547 h 673"/>
                <a:gd name="T68" fmla="*/ 156 w 508"/>
                <a:gd name="T69" fmla="*/ 563 h 673"/>
                <a:gd name="T70" fmla="*/ 179 w 508"/>
                <a:gd name="T71" fmla="*/ 574 h 673"/>
                <a:gd name="T72" fmla="*/ 206 w 508"/>
                <a:gd name="T73" fmla="*/ 579 h 673"/>
                <a:gd name="T74" fmla="*/ 238 w 508"/>
                <a:gd name="T75" fmla="*/ 582 h 673"/>
                <a:gd name="T76" fmla="*/ 258 w 508"/>
                <a:gd name="T77" fmla="*/ 581 h 673"/>
                <a:gd name="T78" fmla="*/ 298 w 508"/>
                <a:gd name="T79" fmla="*/ 574 h 673"/>
                <a:gd name="T80" fmla="*/ 338 w 508"/>
                <a:gd name="T81" fmla="*/ 561 h 673"/>
                <a:gd name="T82" fmla="*/ 381 w 508"/>
                <a:gd name="T83" fmla="*/ 544 h 673"/>
                <a:gd name="T84" fmla="*/ 401 w 508"/>
                <a:gd name="T85" fmla="*/ 25 h 673"/>
                <a:gd name="T86" fmla="*/ 401 w 508"/>
                <a:gd name="T87" fmla="*/ 21 h 673"/>
                <a:gd name="T88" fmla="*/ 406 w 508"/>
                <a:gd name="T89" fmla="*/ 12 h 673"/>
                <a:gd name="T90" fmla="*/ 411 w 508"/>
                <a:gd name="T91" fmla="*/ 5 h 673"/>
                <a:gd name="T92" fmla="*/ 421 w 508"/>
                <a:gd name="T93" fmla="*/ 1 h 673"/>
                <a:gd name="T94" fmla="*/ 485 w 508"/>
                <a:gd name="T95" fmla="*/ 0 h 673"/>
                <a:gd name="T96" fmla="*/ 489 w 508"/>
                <a:gd name="T97" fmla="*/ 1 h 673"/>
                <a:gd name="T98" fmla="*/ 497 w 508"/>
                <a:gd name="T99" fmla="*/ 5 h 673"/>
                <a:gd name="T100" fmla="*/ 503 w 508"/>
                <a:gd name="T101" fmla="*/ 12 h 673"/>
                <a:gd name="T102" fmla="*/ 507 w 508"/>
                <a:gd name="T103" fmla="*/ 20 h 673"/>
                <a:gd name="T104" fmla="*/ 508 w 508"/>
                <a:gd name="T105" fmla="*/ 640 h 673"/>
                <a:gd name="T106" fmla="*/ 507 w 508"/>
                <a:gd name="T107" fmla="*/ 646 h 673"/>
                <a:gd name="T108" fmla="*/ 503 w 508"/>
                <a:gd name="T109" fmla="*/ 654 h 673"/>
                <a:gd name="T110" fmla="*/ 497 w 508"/>
                <a:gd name="T111" fmla="*/ 661 h 673"/>
                <a:gd name="T112" fmla="*/ 489 w 508"/>
                <a:gd name="T113" fmla="*/ 664 h 673"/>
                <a:gd name="T114" fmla="*/ 485 w 508"/>
                <a:gd name="T115" fmla="*/ 664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5" y="664"/>
                  </a:moveTo>
                  <a:lnTo>
                    <a:pt x="424" y="664"/>
                  </a:lnTo>
                  <a:lnTo>
                    <a:pt x="424" y="664"/>
                  </a:lnTo>
                  <a:lnTo>
                    <a:pt x="420" y="664"/>
                  </a:lnTo>
                  <a:lnTo>
                    <a:pt x="415" y="663"/>
                  </a:lnTo>
                  <a:lnTo>
                    <a:pt x="411" y="661"/>
                  </a:lnTo>
                  <a:lnTo>
                    <a:pt x="408" y="657"/>
                  </a:lnTo>
                  <a:lnTo>
                    <a:pt x="405" y="654"/>
                  </a:lnTo>
                  <a:lnTo>
                    <a:pt x="403" y="649"/>
                  </a:lnTo>
                  <a:lnTo>
                    <a:pt x="401" y="646"/>
                  </a:lnTo>
                  <a:lnTo>
                    <a:pt x="401" y="640"/>
                  </a:lnTo>
                  <a:lnTo>
                    <a:pt x="401" y="617"/>
                  </a:lnTo>
                  <a:lnTo>
                    <a:pt x="401" y="617"/>
                  </a:lnTo>
                  <a:lnTo>
                    <a:pt x="377" y="631"/>
                  </a:lnTo>
                  <a:lnTo>
                    <a:pt x="353" y="643"/>
                  </a:lnTo>
                  <a:lnTo>
                    <a:pt x="330" y="652"/>
                  </a:lnTo>
                  <a:lnTo>
                    <a:pt x="307" y="660"/>
                  </a:lnTo>
                  <a:lnTo>
                    <a:pt x="284" y="665"/>
                  </a:lnTo>
                  <a:lnTo>
                    <a:pt x="260" y="670"/>
                  </a:lnTo>
                  <a:lnTo>
                    <a:pt x="235" y="672"/>
                  </a:lnTo>
                  <a:lnTo>
                    <a:pt x="210" y="673"/>
                  </a:lnTo>
                  <a:lnTo>
                    <a:pt x="210" y="673"/>
                  </a:lnTo>
                  <a:lnTo>
                    <a:pt x="183" y="672"/>
                  </a:lnTo>
                  <a:lnTo>
                    <a:pt x="159" y="669"/>
                  </a:lnTo>
                  <a:lnTo>
                    <a:pt x="136" y="663"/>
                  </a:lnTo>
                  <a:lnTo>
                    <a:pt x="116" y="656"/>
                  </a:lnTo>
                  <a:lnTo>
                    <a:pt x="96" y="647"/>
                  </a:lnTo>
                  <a:lnTo>
                    <a:pt x="79" y="636"/>
                  </a:lnTo>
                  <a:lnTo>
                    <a:pt x="64" y="623"/>
                  </a:lnTo>
                  <a:lnTo>
                    <a:pt x="50" y="608"/>
                  </a:lnTo>
                  <a:lnTo>
                    <a:pt x="38" y="591"/>
                  </a:lnTo>
                  <a:lnTo>
                    <a:pt x="27" y="573"/>
                  </a:lnTo>
                  <a:lnTo>
                    <a:pt x="19" y="552"/>
                  </a:lnTo>
                  <a:lnTo>
                    <a:pt x="11" y="529"/>
                  </a:lnTo>
                  <a:lnTo>
                    <a:pt x="7" y="505"/>
                  </a:lnTo>
                  <a:lnTo>
                    <a:pt x="2" y="479"/>
                  </a:lnTo>
                  <a:lnTo>
                    <a:pt x="0" y="451"/>
                  </a:lnTo>
                  <a:lnTo>
                    <a:pt x="0" y="422"/>
                  </a:lnTo>
                  <a:lnTo>
                    <a:pt x="0" y="25"/>
                  </a:lnTo>
                  <a:lnTo>
                    <a:pt x="0" y="25"/>
                  </a:lnTo>
                  <a:lnTo>
                    <a:pt x="0" y="20"/>
                  </a:lnTo>
                  <a:lnTo>
                    <a:pt x="1" y="15"/>
                  </a:lnTo>
                  <a:lnTo>
                    <a:pt x="3" y="12"/>
                  </a:lnTo>
                  <a:lnTo>
                    <a:pt x="7" y="8"/>
                  </a:lnTo>
                  <a:lnTo>
                    <a:pt x="10" y="5"/>
                  </a:lnTo>
                  <a:lnTo>
                    <a:pt x="13" y="2"/>
                  </a:lnTo>
                  <a:lnTo>
                    <a:pt x="18" y="1"/>
                  </a:lnTo>
                  <a:lnTo>
                    <a:pt x="24" y="0"/>
                  </a:lnTo>
                  <a:lnTo>
                    <a:pt x="81" y="0"/>
                  </a:lnTo>
                  <a:lnTo>
                    <a:pt x="81" y="0"/>
                  </a:lnTo>
                  <a:lnTo>
                    <a:pt x="86" y="1"/>
                  </a:lnTo>
                  <a:lnTo>
                    <a:pt x="90" y="2"/>
                  </a:lnTo>
                  <a:lnTo>
                    <a:pt x="95" y="5"/>
                  </a:lnTo>
                  <a:lnTo>
                    <a:pt x="98" y="8"/>
                  </a:lnTo>
                  <a:lnTo>
                    <a:pt x="102" y="12"/>
                  </a:lnTo>
                  <a:lnTo>
                    <a:pt x="104" y="15"/>
                  </a:lnTo>
                  <a:lnTo>
                    <a:pt x="105" y="20"/>
                  </a:lnTo>
                  <a:lnTo>
                    <a:pt x="105" y="25"/>
                  </a:lnTo>
                  <a:lnTo>
                    <a:pt x="105" y="422"/>
                  </a:lnTo>
                  <a:lnTo>
                    <a:pt x="105" y="422"/>
                  </a:lnTo>
                  <a:lnTo>
                    <a:pt x="106" y="444"/>
                  </a:lnTo>
                  <a:lnTo>
                    <a:pt x="108" y="464"/>
                  </a:lnTo>
                  <a:lnTo>
                    <a:pt x="110" y="482"/>
                  </a:lnTo>
                  <a:lnTo>
                    <a:pt x="113" y="498"/>
                  </a:lnTo>
                  <a:lnTo>
                    <a:pt x="118" y="513"/>
                  </a:lnTo>
                  <a:lnTo>
                    <a:pt x="124" y="526"/>
                  </a:lnTo>
                  <a:lnTo>
                    <a:pt x="129" y="537"/>
                  </a:lnTo>
                  <a:lnTo>
                    <a:pt x="137" y="547"/>
                  </a:lnTo>
                  <a:lnTo>
                    <a:pt x="147" y="556"/>
                  </a:lnTo>
                  <a:lnTo>
                    <a:pt x="156" y="563"/>
                  </a:lnTo>
                  <a:lnTo>
                    <a:pt x="167" y="569"/>
                  </a:lnTo>
                  <a:lnTo>
                    <a:pt x="179" y="574"/>
                  </a:lnTo>
                  <a:lnTo>
                    <a:pt x="192" y="577"/>
                  </a:lnTo>
                  <a:lnTo>
                    <a:pt x="206" y="579"/>
                  </a:lnTo>
                  <a:lnTo>
                    <a:pt x="221" y="581"/>
                  </a:lnTo>
                  <a:lnTo>
                    <a:pt x="238" y="582"/>
                  </a:lnTo>
                  <a:lnTo>
                    <a:pt x="238" y="582"/>
                  </a:lnTo>
                  <a:lnTo>
                    <a:pt x="258" y="581"/>
                  </a:lnTo>
                  <a:lnTo>
                    <a:pt x="277" y="578"/>
                  </a:lnTo>
                  <a:lnTo>
                    <a:pt x="298" y="574"/>
                  </a:lnTo>
                  <a:lnTo>
                    <a:pt x="317" y="568"/>
                  </a:lnTo>
                  <a:lnTo>
                    <a:pt x="338" y="561"/>
                  </a:lnTo>
                  <a:lnTo>
                    <a:pt x="360" y="553"/>
                  </a:lnTo>
                  <a:lnTo>
                    <a:pt x="381" y="544"/>
                  </a:lnTo>
                  <a:lnTo>
                    <a:pt x="401" y="535"/>
                  </a:lnTo>
                  <a:lnTo>
                    <a:pt x="401" y="25"/>
                  </a:lnTo>
                  <a:lnTo>
                    <a:pt x="401" y="25"/>
                  </a:lnTo>
                  <a:lnTo>
                    <a:pt x="401" y="21"/>
                  </a:lnTo>
                  <a:lnTo>
                    <a:pt x="403" y="16"/>
                  </a:lnTo>
                  <a:lnTo>
                    <a:pt x="406" y="12"/>
                  </a:lnTo>
                  <a:lnTo>
                    <a:pt x="408" y="8"/>
                  </a:lnTo>
                  <a:lnTo>
                    <a:pt x="411" y="5"/>
                  </a:lnTo>
                  <a:lnTo>
                    <a:pt x="416" y="2"/>
                  </a:lnTo>
                  <a:lnTo>
                    <a:pt x="421" y="1"/>
                  </a:lnTo>
                  <a:lnTo>
                    <a:pt x="425" y="0"/>
                  </a:lnTo>
                  <a:lnTo>
                    <a:pt x="485" y="0"/>
                  </a:lnTo>
                  <a:lnTo>
                    <a:pt x="485" y="0"/>
                  </a:lnTo>
                  <a:lnTo>
                    <a:pt x="489" y="1"/>
                  </a:lnTo>
                  <a:lnTo>
                    <a:pt x="493" y="2"/>
                  </a:lnTo>
                  <a:lnTo>
                    <a:pt x="497" y="5"/>
                  </a:lnTo>
                  <a:lnTo>
                    <a:pt x="501" y="8"/>
                  </a:lnTo>
                  <a:lnTo>
                    <a:pt x="503" y="12"/>
                  </a:lnTo>
                  <a:lnTo>
                    <a:pt x="506" y="15"/>
                  </a:lnTo>
                  <a:lnTo>
                    <a:pt x="507" y="20"/>
                  </a:lnTo>
                  <a:lnTo>
                    <a:pt x="508" y="25"/>
                  </a:lnTo>
                  <a:lnTo>
                    <a:pt x="508" y="640"/>
                  </a:lnTo>
                  <a:lnTo>
                    <a:pt x="508" y="640"/>
                  </a:lnTo>
                  <a:lnTo>
                    <a:pt x="507" y="646"/>
                  </a:lnTo>
                  <a:lnTo>
                    <a:pt x="506" y="649"/>
                  </a:lnTo>
                  <a:lnTo>
                    <a:pt x="503" y="654"/>
                  </a:lnTo>
                  <a:lnTo>
                    <a:pt x="501" y="657"/>
                  </a:lnTo>
                  <a:lnTo>
                    <a:pt x="497" y="661"/>
                  </a:lnTo>
                  <a:lnTo>
                    <a:pt x="494" y="663"/>
                  </a:lnTo>
                  <a:lnTo>
                    <a:pt x="489" y="664"/>
                  </a:lnTo>
                  <a:lnTo>
                    <a:pt x="485" y="664"/>
                  </a:lnTo>
                  <a:lnTo>
                    <a:pt x="485" y="66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3" name="Freeform 175"/>
            <p:cNvSpPr>
              <a:spLocks/>
            </p:cNvSpPr>
            <p:nvPr/>
          </p:nvSpPr>
          <p:spPr bwMode="auto">
            <a:xfrm>
              <a:off x="5018059" y="4229903"/>
              <a:ext cx="87278" cy="134776"/>
            </a:xfrm>
            <a:custGeom>
              <a:avLst/>
              <a:gdLst>
                <a:gd name="T0" fmla="*/ 176 w 442"/>
                <a:gd name="T1" fmla="*/ 680 h 681"/>
                <a:gd name="T2" fmla="*/ 73 w 442"/>
                <a:gd name="T3" fmla="*/ 672 h 681"/>
                <a:gd name="T4" fmla="*/ 25 w 442"/>
                <a:gd name="T5" fmla="*/ 663 h 681"/>
                <a:gd name="T6" fmla="*/ 7 w 442"/>
                <a:gd name="T7" fmla="*/ 655 h 681"/>
                <a:gd name="T8" fmla="*/ 0 w 442"/>
                <a:gd name="T9" fmla="*/ 644 h 681"/>
                <a:gd name="T10" fmla="*/ 0 w 442"/>
                <a:gd name="T11" fmla="*/ 597 h 681"/>
                <a:gd name="T12" fmla="*/ 3 w 442"/>
                <a:gd name="T13" fmla="*/ 586 h 681"/>
                <a:gd name="T14" fmla="*/ 13 w 442"/>
                <a:gd name="T15" fmla="*/ 579 h 681"/>
                <a:gd name="T16" fmla="*/ 26 w 442"/>
                <a:gd name="T17" fmla="*/ 578 h 681"/>
                <a:gd name="T18" fmla="*/ 126 w 442"/>
                <a:gd name="T19" fmla="*/ 587 h 681"/>
                <a:gd name="T20" fmla="*/ 216 w 442"/>
                <a:gd name="T21" fmla="*/ 592 h 681"/>
                <a:gd name="T22" fmla="*/ 267 w 442"/>
                <a:gd name="T23" fmla="*/ 587 h 681"/>
                <a:gd name="T24" fmla="*/ 297 w 442"/>
                <a:gd name="T25" fmla="*/ 578 h 681"/>
                <a:gd name="T26" fmla="*/ 318 w 442"/>
                <a:gd name="T27" fmla="*/ 562 h 681"/>
                <a:gd name="T28" fmla="*/ 332 w 442"/>
                <a:gd name="T29" fmla="*/ 538 h 681"/>
                <a:gd name="T30" fmla="*/ 335 w 442"/>
                <a:gd name="T31" fmla="*/ 506 h 681"/>
                <a:gd name="T32" fmla="*/ 330 w 442"/>
                <a:gd name="T33" fmla="*/ 481 h 681"/>
                <a:gd name="T34" fmla="*/ 304 w 442"/>
                <a:gd name="T35" fmla="*/ 446 h 681"/>
                <a:gd name="T36" fmla="*/ 244 w 442"/>
                <a:gd name="T37" fmla="*/ 406 h 681"/>
                <a:gd name="T38" fmla="*/ 96 w 442"/>
                <a:gd name="T39" fmla="*/ 317 h 681"/>
                <a:gd name="T40" fmla="*/ 52 w 442"/>
                <a:gd name="T41" fmla="*/ 280 h 681"/>
                <a:gd name="T42" fmla="*/ 26 w 442"/>
                <a:gd name="T43" fmla="*/ 249 h 681"/>
                <a:gd name="T44" fmla="*/ 9 w 442"/>
                <a:gd name="T45" fmla="*/ 214 h 681"/>
                <a:gd name="T46" fmla="*/ 0 w 442"/>
                <a:gd name="T47" fmla="*/ 175 h 681"/>
                <a:gd name="T48" fmla="*/ 1 w 442"/>
                <a:gd name="T49" fmla="*/ 138 h 681"/>
                <a:gd name="T50" fmla="*/ 16 w 442"/>
                <a:gd name="T51" fmla="*/ 83 h 681"/>
                <a:gd name="T52" fmla="*/ 48 w 442"/>
                <a:gd name="T53" fmla="*/ 44 h 681"/>
                <a:gd name="T54" fmla="*/ 94 w 442"/>
                <a:gd name="T55" fmla="*/ 19 h 681"/>
                <a:gd name="T56" fmla="*/ 151 w 442"/>
                <a:gd name="T57" fmla="*/ 5 h 681"/>
                <a:gd name="T58" fmla="*/ 218 w 442"/>
                <a:gd name="T59" fmla="*/ 0 h 681"/>
                <a:gd name="T60" fmla="*/ 317 w 442"/>
                <a:gd name="T61" fmla="*/ 5 h 681"/>
                <a:gd name="T62" fmla="*/ 406 w 442"/>
                <a:gd name="T63" fmla="*/ 16 h 681"/>
                <a:gd name="T64" fmla="*/ 421 w 442"/>
                <a:gd name="T65" fmla="*/ 21 h 681"/>
                <a:gd name="T66" fmla="*/ 428 w 442"/>
                <a:gd name="T67" fmla="*/ 31 h 681"/>
                <a:gd name="T68" fmla="*/ 429 w 442"/>
                <a:gd name="T69" fmla="*/ 80 h 681"/>
                <a:gd name="T70" fmla="*/ 428 w 442"/>
                <a:gd name="T71" fmla="*/ 90 h 681"/>
                <a:gd name="T72" fmla="*/ 421 w 442"/>
                <a:gd name="T73" fmla="*/ 98 h 681"/>
                <a:gd name="T74" fmla="*/ 410 w 442"/>
                <a:gd name="T75" fmla="*/ 100 h 681"/>
                <a:gd name="T76" fmla="*/ 321 w 442"/>
                <a:gd name="T77" fmla="*/ 94 h 681"/>
                <a:gd name="T78" fmla="*/ 218 w 442"/>
                <a:gd name="T79" fmla="*/ 91 h 681"/>
                <a:gd name="T80" fmla="*/ 153 w 442"/>
                <a:gd name="T81" fmla="*/ 97 h 681"/>
                <a:gd name="T82" fmla="*/ 130 w 442"/>
                <a:gd name="T83" fmla="*/ 107 h 681"/>
                <a:gd name="T84" fmla="*/ 114 w 442"/>
                <a:gd name="T85" fmla="*/ 124 h 681"/>
                <a:gd name="T86" fmla="*/ 107 w 442"/>
                <a:gd name="T87" fmla="*/ 150 h 681"/>
                <a:gd name="T88" fmla="*/ 107 w 442"/>
                <a:gd name="T89" fmla="*/ 173 h 681"/>
                <a:gd name="T90" fmla="*/ 126 w 442"/>
                <a:gd name="T91" fmla="*/ 208 h 681"/>
                <a:gd name="T92" fmla="*/ 170 w 442"/>
                <a:gd name="T93" fmla="*/ 241 h 681"/>
                <a:gd name="T94" fmla="*/ 309 w 442"/>
                <a:gd name="T95" fmla="*/ 324 h 681"/>
                <a:gd name="T96" fmla="*/ 358 w 442"/>
                <a:gd name="T97" fmla="*/ 357 h 681"/>
                <a:gd name="T98" fmla="*/ 395 w 442"/>
                <a:gd name="T99" fmla="*/ 389 h 681"/>
                <a:gd name="T100" fmla="*/ 420 w 442"/>
                <a:gd name="T101" fmla="*/ 421 h 681"/>
                <a:gd name="T102" fmla="*/ 435 w 442"/>
                <a:gd name="T103" fmla="*/ 456 h 681"/>
                <a:gd name="T104" fmla="*/ 442 w 442"/>
                <a:gd name="T105" fmla="*/ 493 h 681"/>
                <a:gd name="T106" fmla="*/ 441 w 442"/>
                <a:gd name="T107" fmla="*/ 529 h 681"/>
                <a:gd name="T108" fmla="*/ 426 w 442"/>
                <a:gd name="T109" fmla="*/ 585 h 681"/>
                <a:gd name="T110" fmla="*/ 393 w 442"/>
                <a:gd name="T111" fmla="*/ 629 h 681"/>
                <a:gd name="T112" fmla="*/ 346 w 442"/>
                <a:gd name="T113" fmla="*/ 659 h 681"/>
                <a:gd name="T114" fmla="*/ 287 w 442"/>
                <a:gd name="T115" fmla="*/ 676 h 681"/>
                <a:gd name="T116" fmla="*/ 216 w 442"/>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2" h="681">
                  <a:moveTo>
                    <a:pt x="216" y="681"/>
                  </a:moveTo>
                  <a:lnTo>
                    <a:pt x="216" y="681"/>
                  </a:lnTo>
                  <a:lnTo>
                    <a:pt x="176" y="680"/>
                  </a:lnTo>
                  <a:lnTo>
                    <a:pt x="126" y="678"/>
                  </a:lnTo>
                  <a:lnTo>
                    <a:pt x="100" y="675"/>
                  </a:lnTo>
                  <a:lnTo>
                    <a:pt x="73" y="672"/>
                  </a:lnTo>
                  <a:lnTo>
                    <a:pt x="48" y="668"/>
                  </a:lnTo>
                  <a:lnTo>
                    <a:pt x="25" y="663"/>
                  </a:lnTo>
                  <a:lnTo>
                    <a:pt x="25" y="663"/>
                  </a:lnTo>
                  <a:lnTo>
                    <a:pt x="15" y="660"/>
                  </a:lnTo>
                  <a:lnTo>
                    <a:pt x="10" y="657"/>
                  </a:lnTo>
                  <a:lnTo>
                    <a:pt x="7" y="655"/>
                  </a:lnTo>
                  <a:lnTo>
                    <a:pt x="3" y="652"/>
                  </a:lnTo>
                  <a:lnTo>
                    <a:pt x="1" y="648"/>
                  </a:lnTo>
                  <a:lnTo>
                    <a:pt x="0" y="644"/>
                  </a:lnTo>
                  <a:lnTo>
                    <a:pt x="0" y="639"/>
                  </a:lnTo>
                  <a:lnTo>
                    <a:pt x="0" y="597"/>
                  </a:lnTo>
                  <a:lnTo>
                    <a:pt x="0" y="597"/>
                  </a:lnTo>
                  <a:lnTo>
                    <a:pt x="0" y="593"/>
                  </a:lnTo>
                  <a:lnTo>
                    <a:pt x="1" y="590"/>
                  </a:lnTo>
                  <a:lnTo>
                    <a:pt x="3" y="586"/>
                  </a:lnTo>
                  <a:lnTo>
                    <a:pt x="6" y="584"/>
                  </a:lnTo>
                  <a:lnTo>
                    <a:pt x="9" y="582"/>
                  </a:lnTo>
                  <a:lnTo>
                    <a:pt x="13" y="579"/>
                  </a:lnTo>
                  <a:lnTo>
                    <a:pt x="22" y="578"/>
                  </a:lnTo>
                  <a:lnTo>
                    <a:pt x="22" y="578"/>
                  </a:lnTo>
                  <a:lnTo>
                    <a:pt x="26" y="578"/>
                  </a:lnTo>
                  <a:lnTo>
                    <a:pt x="26" y="578"/>
                  </a:lnTo>
                  <a:lnTo>
                    <a:pt x="75" y="584"/>
                  </a:lnTo>
                  <a:lnTo>
                    <a:pt x="126" y="587"/>
                  </a:lnTo>
                  <a:lnTo>
                    <a:pt x="176" y="591"/>
                  </a:lnTo>
                  <a:lnTo>
                    <a:pt x="216" y="592"/>
                  </a:lnTo>
                  <a:lnTo>
                    <a:pt x="216" y="592"/>
                  </a:lnTo>
                  <a:lnTo>
                    <a:pt x="243" y="591"/>
                  </a:lnTo>
                  <a:lnTo>
                    <a:pt x="256" y="590"/>
                  </a:lnTo>
                  <a:lnTo>
                    <a:pt x="267" y="587"/>
                  </a:lnTo>
                  <a:lnTo>
                    <a:pt x="279" y="585"/>
                  </a:lnTo>
                  <a:lnTo>
                    <a:pt x="288" y="582"/>
                  </a:lnTo>
                  <a:lnTo>
                    <a:pt x="297" y="578"/>
                  </a:lnTo>
                  <a:lnTo>
                    <a:pt x="305" y="574"/>
                  </a:lnTo>
                  <a:lnTo>
                    <a:pt x="312" y="568"/>
                  </a:lnTo>
                  <a:lnTo>
                    <a:pt x="318" y="562"/>
                  </a:lnTo>
                  <a:lnTo>
                    <a:pt x="324" y="555"/>
                  </a:lnTo>
                  <a:lnTo>
                    <a:pt x="328" y="547"/>
                  </a:lnTo>
                  <a:lnTo>
                    <a:pt x="332" y="538"/>
                  </a:lnTo>
                  <a:lnTo>
                    <a:pt x="334" y="529"/>
                  </a:lnTo>
                  <a:lnTo>
                    <a:pt x="335" y="517"/>
                  </a:lnTo>
                  <a:lnTo>
                    <a:pt x="335" y="506"/>
                  </a:lnTo>
                  <a:lnTo>
                    <a:pt x="335" y="506"/>
                  </a:lnTo>
                  <a:lnTo>
                    <a:pt x="334" y="493"/>
                  </a:lnTo>
                  <a:lnTo>
                    <a:pt x="330" y="481"/>
                  </a:lnTo>
                  <a:lnTo>
                    <a:pt x="325" y="469"/>
                  </a:lnTo>
                  <a:lnTo>
                    <a:pt x="315" y="458"/>
                  </a:lnTo>
                  <a:lnTo>
                    <a:pt x="304" y="446"/>
                  </a:lnTo>
                  <a:lnTo>
                    <a:pt x="288" y="434"/>
                  </a:lnTo>
                  <a:lnTo>
                    <a:pt x="268" y="420"/>
                  </a:lnTo>
                  <a:lnTo>
                    <a:pt x="244" y="406"/>
                  </a:lnTo>
                  <a:lnTo>
                    <a:pt x="123" y="334"/>
                  </a:lnTo>
                  <a:lnTo>
                    <a:pt x="123" y="334"/>
                  </a:lnTo>
                  <a:lnTo>
                    <a:pt x="96" y="317"/>
                  </a:lnTo>
                  <a:lnTo>
                    <a:pt x="72" y="298"/>
                  </a:lnTo>
                  <a:lnTo>
                    <a:pt x="62" y="289"/>
                  </a:lnTo>
                  <a:lnTo>
                    <a:pt x="52" y="280"/>
                  </a:lnTo>
                  <a:lnTo>
                    <a:pt x="42" y="270"/>
                  </a:lnTo>
                  <a:lnTo>
                    <a:pt x="33" y="259"/>
                  </a:lnTo>
                  <a:lnTo>
                    <a:pt x="26" y="249"/>
                  </a:lnTo>
                  <a:lnTo>
                    <a:pt x="20" y="238"/>
                  </a:lnTo>
                  <a:lnTo>
                    <a:pt x="14" y="226"/>
                  </a:lnTo>
                  <a:lnTo>
                    <a:pt x="9" y="214"/>
                  </a:lnTo>
                  <a:lnTo>
                    <a:pt x="5" y="201"/>
                  </a:lnTo>
                  <a:lnTo>
                    <a:pt x="2" y="188"/>
                  </a:lnTo>
                  <a:lnTo>
                    <a:pt x="0" y="175"/>
                  </a:lnTo>
                  <a:lnTo>
                    <a:pt x="0" y="161"/>
                  </a:lnTo>
                  <a:lnTo>
                    <a:pt x="0" y="161"/>
                  </a:lnTo>
                  <a:lnTo>
                    <a:pt x="1" y="138"/>
                  </a:lnTo>
                  <a:lnTo>
                    <a:pt x="5" y="118"/>
                  </a:lnTo>
                  <a:lnTo>
                    <a:pt x="9" y="100"/>
                  </a:lnTo>
                  <a:lnTo>
                    <a:pt x="16" y="83"/>
                  </a:lnTo>
                  <a:lnTo>
                    <a:pt x="25" y="68"/>
                  </a:lnTo>
                  <a:lnTo>
                    <a:pt x="36" y="55"/>
                  </a:lnTo>
                  <a:lnTo>
                    <a:pt x="48" y="44"/>
                  </a:lnTo>
                  <a:lnTo>
                    <a:pt x="62" y="33"/>
                  </a:lnTo>
                  <a:lnTo>
                    <a:pt x="78" y="25"/>
                  </a:lnTo>
                  <a:lnTo>
                    <a:pt x="94" y="19"/>
                  </a:lnTo>
                  <a:lnTo>
                    <a:pt x="112" y="13"/>
                  </a:lnTo>
                  <a:lnTo>
                    <a:pt x="132" y="8"/>
                  </a:lnTo>
                  <a:lnTo>
                    <a:pt x="151" y="5"/>
                  </a:lnTo>
                  <a:lnTo>
                    <a:pt x="173" y="2"/>
                  </a:lnTo>
                  <a:lnTo>
                    <a:pt x="195" y="1"/>
                  </a:lnTo>
                  <a:lnTo>
                    <a:pt x="218" y="0"/>
                  </a:lnTo>
                  <a:lnTo>
                    <a:pt x="218" y="0"/>
                  </a:lnTo>
                  <a:lnTo>
                    <a:pt x="268" y="1"/>
                  </a:lnTo>
                  <a:lnTo>
                    <a:pt x="317" y="5"/>
                  </a:lnTo>
                  <a:lnTo>
                    <a:pt x="363" y="9"/>
                  </a:lnTo>
                  <a:lnTo>
                    <a:pt x="406" y="16"/>
                  </a:lnTo>
                  <a:lnTo>
                    <a:pt x="406" y="16"/>
                  </a:lnTo>
                  <a:lnTo>
                    <a:pt x="412" y="17"/>
                  </a:lnTo>
                  <a:lnTo>
                    <a:pt x="416" y="19"/>
                  </a:lnTo>
                  <a:lnTo>
                    <a:pt x="421" y="21"/>
                  </a:lnTo>
                  <a:lnTo>
                    <a:pt x="424" y="24"/>
                  </a:lnTo>
                  <a:lnTo>
                    <a:pt x="427" y="28"/>
                  </a:lnTo>
                  <a:lnTo>
                    <a:pt x="428" y="31"/>
                  </a:lnTo>
                  <a:lnTo>
                    <a:pt x="429" y="36"/>
                  </a:lnTo>
                  <a:lnTo>
                    <a:pt x="429" y="40"/>
                  </a:lnTo>
                  <a:lnTo>
                    <a:pt x="429" y="80"/>
                  </a:lnTo>
                  <a:lnTo>
                    <a:pt x="429" y="80"/>
                  </a:lnTo>
                  <a:lnTo>
                    <a:pt x="429" y="85"/>
                  </a:lnTo>
                  <a:lnTo>
                    <a:pt x="428" y="90"/>
                  </a:lnTo>
                  <a:lnTo>
                    <a:pt x="427" y="93"/>
                  </a:lnTo>
                  <a:lnTo>
                    <a:pt x="423" y="95"/>
                  </a:lnTo>
                  <a:lnTo>
                    <a:pt x="421" y="98"/>
                  </a:lnTo>
                  <a:lnTo>
                    <a:pt x="418" y="99"/>
                  </a:lnTo>
                  <a:lnTo>
                    <a:pt x="410" y="100"/>
                  </a:lnTo>
                  <a:lnTo>
                    <a:pt x="410" y="100"/>
                  </a:lnTo>
                  <a:lnTo>
                    <a:pt x="405" y="100"/>
                  </a:lnTo>
                  <a:lnTo>
                    <a:pt x="405" y="100"/>
                  </a:lnTo>
                  <a:lnTo>
                    <a:pt x="321" y="94"/>
                  </a:lnTo>
                  <a:lnTo>
                    <a:pt x="270" y="92"/>
                  </a:lnTo>
                  <a:lnTo>
                    <a:pt x="218" y="91"/>
                  </a:lnTo>
                  <a:lnTo>
                    <a:pt x="218" y="91"/>
                  </a:lnTo>
                  <a:lnTo>
                    <a:pt x="194" y="91"/>
                  </a:lnTo>
                  <a:lnTo>
                    <a:pt x="172" y="93"/>
                  </a:lnTo>
                  <a:lnTo>
                    <a:pt x="153" y="97"/>
                  </a:lnTo>
                  <a:lnTo>
                    <a:pt x="145" y="100"/>
                  </a:lnTo>
                  <a:lnTo>
                    <a:pt x="137" y="102"/>
                  </a:lnTo>
                  <a:lnTo>
                    <a:pt x="130" y="107"/>
                  </a:lnTo>
                  <a:lnTo>
                    <a:pt x="124" y="111"/>
                  </a:lnTo>
                  <a:lnTo>
                    <a:pt x="118" y="117"/>
                  </a:lnTo>
                  <a:lnTo>
                    <a:pt x="114" y="124"/>
                  </a:lnTo>
                  <a:lnTo>
                    <a:pt x="110" y="131"/>
                  </a:lnTo>
                  <a:lnTo>
                    <a:pt x="108" y="140"/>
                  </a:lnTo>
                  <a:lnTo>
                    <a:pt x="107" y="150"/>
                  </a:lnTo>
                  <a:lnTo>
                    <a:pt x="106" y="161"/>
                  </a:lnTo>
                  <a:lnTo>
                    <a:pt x="106" y="161"/>
                  </a:lnTo>
                  <a:lnTo>
                    <a:pt x="107" y="173"/>
                  </a:lnTo>
                  <a:lnTo>
                    <a:pt x="111" y="186"/>
                  </a:lnTo>
                  <a:lnTo>
                    <a:pt x="118" y="197"/>
                  </a:lnTo>
                  <a:lnTo>
                    <a:pt x="126" y="208"/>
                  </a:lnTo>
                  <a:lnTo>
                    <a:pt x="139" y="219"/>
                  </a:lnTo>
                  <a:lnTo>
                    <a:pt x="153" y="230"/>
                  </a:lnTo>
                  <a:lnTo>
                    <a:pt x="170" y="241"/>
                  </a:lnTo>
                  <a:lnTo>
                    <a:pt x="189" y="253"/>
                  </a:lnTo>
                  <a:lnTo>
                    <a:pt x="309" y="324"/>
                  </a:lnTo>
                  <a:lnTo>
                    <a:pt x="309" y="324"/>
                  </a:lnTo>
                  <a:lnTo>
                    <a:pt x="327" y="335"/>
                  </a:lnTo>
                  <a:lnTo>
                    <a:pt x="343" y="345"/>
                  </a:lnTo>
                  <a:lnTo>
                    <a:pt x="358" y="357"/>
                  </a:lnTo>
                  <a:lnTo>
                    <a:pt x="372" y="367"/>
                  </a:lnTo>
                  <a:lnTo>
                    <a:pt x="384" y="378"/>
                  </a:lnTo>
                  <a:lnTo>
                    <a:pt x="395" y="389"/>
                  </a:lnTo>
                  <a:lnTo>
                    <a:pt x="405" y="399"/>
                  </a:lnTo>
                  <a:lnTo>
                    <a:pt x="413" y="411"/>
                  </a:lnTo>
                  <a:lnTo>
                    <a:pt x="420" y="421"/>
                  </a:lnTo>
                  <a:lnTo>
                    <a:pt x="426" y="433"/>
                  </a:lnTo>
                  <a:lnTo>
                    <a:pt x="431" y="444"/>
                  </a:lnTo>
                  <a:lnTo>
                    <a:pt x="435" y="456"/>
                  </a:lnTo>
                  <a:lnTo>
                    <a:pt x="438" y="468"/>
                  </a:lnTo>
                  <a:lnTo>
                    <a:pt x="441" y="481"/>
                  </a:lnTo>
                  <a:lnTo>
                    <a:pt x="442" y="493"/>
                  </a:lnTo>
                  <a:lnTo>
                    <a:pt x="442" y="506"/>
                  </a:lnTo>
                  <a:lnTo>
                    <a:pt x="442" y="506"/>
                  </a:lnTo>
                  <a:lnTo>
                    <a:pt x="441" y="529"/>
                  </a:lnTo>
                  <a:lnTo>
                    <a:pt x="437" y="548"/>
                  </a:lnTo>
                  <a:lnTo>
                    <a:pt x="432" y="568"/>
                  </a:lnTo>
                  <a:lnTo>
                    <a:pt x="426" y="585"/>
                  </a:lnTo>
                  <a:lnTo>
                    <a:pt x="416" y="601"/>
                  </a:lnTo>
                  <a:lnTo>
                    <a:pt x="406" y="616"/>
                  </a:lnTo>
                  <a:lnTo>
                    <a:pt x="393" y="629"/>
                  </a:lnTo>
                  <a:lnTo>
                    <a:pt x="380" y="640"/>
                  </a:lnTo>
                  <a:lnTo>
                    <a:pt x="364" y="649"/>
                  </a:lnTo>
                  <a:lnTo>
                    <a:pt x="346" y="659"/>
                  </a:lnTo>
                  <a:lnTo>
                    <a:pt x="328" y="665"/>
                  </a:lnTo>
                  <a:lnTo>
                    <a:pt x="309" y="671"/>
                  </a:lnTo>
                  <a:lnTo>
                    <a:pt x="287" y="676"/>
                  </a:lnTo>
                  <a:lnTo>
                    <a:pt x="264" y="678"/>
                  </a:lnTo>
                  <a:lnTo>
                    <a:pt x="241" y="680"/>
                  </a:lnTo>
                  <a:lnTo>
                    <a:pt x="216" y="681"/>
                  </a:lnTo>
                  <a:lnTo>
                    <a:pt x="216"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4" name="Freeform 176"/>
            <p:cNvSpPr>
              <a:spLocks noEditPoints="1"/>
            </p:cNvSpPr>
            <p:nvPr/>
          </p:nvSpPr>
          <p:spPr bwMode="auto">
            <a:xfrm>
              <a:off x="5135618" y="4182405"/>
              <a:ext cx="21968" cy="180494"/>
            </a:xfrm>
            <a:custGeom>
              <a:avLst/>
              <a:gdLst>
                <a:gd name="T0" fmla="*/ 26 w 110"/>
                <a:gd name="T1" fmla="*/ 145 h 914"/>
                <a:gd name="T2" fmla="*/ 20 w 110"/>
                <a:gd name="T3" fmla="*/ 144 h 914"/>
                <a:gd name="T4" fmla="*/ 12 w 110"/>
                <a:gd name="T5" fmla="*/ 140 h 914"/>
                <a:gd name="T6" fmla="*/ 5 w 110"/>
                <a:gd name="T7" fmla="*/ 134 h 914"/>
                <a:gd name="T8" fmla="*/ 2 w 110"/>
                <a:gd name="T9" fmla="*/ 125 h 914"/>
                <a:gd name="T10" fmla="*/ 0 w 110"/>
                <a:gd name="T11" fmla="*/ 24 h 914"/>
                <a:gd name="T12" fmla="*/ 2 w 110"/>
                <a:gd name="T13" fmla="*/ 19 h 914"/>
                <a:gd name="T14" fmla="*/ 5 w 110"/>
                <a:gd name="T15" fmla="*/ 10 h 914"/>
                <a:gd name="T16" fmla="*/ 12 w 110"/>
                <a:gd name="T17" fmla="*/ 4 h 914"/>
                <a:gd name="T18" fmla="*/ 20 w 110"/>
                <a:gd name="T19" fmla="*/ 0 h 914"/>
                <a:gd name="T20" fmla="*/ 86 w 110"/>
                <a:gd name="T21" fmla="*/ 0 h 914"/>
                <a:gd name="T22" fmla="*/ 92 w 110"/>
                <a:gd name="T23" fmla="*/ 0 h 914"/>
                <a:gd name="T24" fmla="*/ 100 w 110"/>
                <a:gd name="T25" fmla="*/ 4 h 914"/>
                <a:gd name="T26" fmla="*/ 107 w 110"/>
                <a:gd name="T27" fmla="*/ 10 h 914"/>
                <a:gd name="T28" fmla="*/ 110 w 110"/>
                <a:gd name="T29" fmla="*/ 19 h 914"/>
                <a:gd name="T30" fmla="*/ 110 w 110"/>
                <a:gd name="T31" fmla="*/ 121 h 914"/>
                <a:gd name="T32" fmla="*/ 110 w 110"/>
                <a:gd name="T33" fmla="*/ 125 h 914"/>
                <a:gd name="T34" fmla="*/ 107 w 110"/>
                <a:gd name="T35" fmla="*/ 134 h 914"/>
                <a:gd name="T36" fmla="*/ 100 w 110"/>
                <a:gd name="T37" fmla="*/ 140 h 914"/>
                <a:gd name="T38" fmla="*/ 92 w 110"/>
                <a:gd name="T39" fmla="*/ 144 h 914"/>
                <a:gd name="T40" fmla="*/ 86 w 110"/>
                <a:gd name="T41" fmla="*/ 145 h 914"/>
                <a:gd name="T42" fmla="*/ 27 w 110"/>
                <a:gd name="T43" fmla="*/ 914 h 914"/>
                <a:gd name="T44" fmla="*/ 21 w 110"/>
                <a:gd name="T45" fmla="*/ 914 h 914"/>
                <a:gd name="T46" fmla="*/ 13 w 110"/>
                <a:gd name="T47" fmla="*/ 911 h 914"/>
                <a:gd name="T48" fmla="*/ 6 w 110"/>
                <a:gd name="T49" fmla="*/ 904 h 914"/>
                <a:gd name="T50" fmla="*/ 3 w 110"/>
                <a:gd name="T51" fmla="*/ 896 h 914"/>
                <a:gd name="T52" fmla="*/ 3 w 110"/>
                <a:gd name="T53" fmla="*/ 275 h 914"/>
                <a:gd name="T54" fmla="*/ 3 w 110"/>
                <a:gd name="T55" fmla="*/ 270 h 914"/>
                <a:gd name="T56" fmla="*/ 6 w 110"/>
                <a:gd name="T57" fmla="*/ 262 h 914"/>
                <a:gd name="T58" fmla="*/ 13 w 110"/>
                <a:gd name="T59" fmla="*/ 255 h 914"/>
                <a:gd name="T60" fmla="*/ 21 w 110"/>
                <a:gd name="T61" fmla="*/ 251 h 914"/>
                <a:gd name="T62" fmla="*/ 84 w 110"/>
                <a:gd name="T63" fmla="*/ 250 h 914"/>
                <a:gd name="T64" fmla="*/ 89 w 110"/>
                <a:gd name="T65" fmla="*/ 251 h 914"/>
                <a:gd name="T66" fmla="*/ 98 w 110"/>
                <a:gd name="T67" fmla="*/ 255 h 914"/>
                <a:gd name="T68" fmla="*/ 105 w 110"/>
                <a:gd name="T69" fmla="*/ 262 h 914"/>
                <a:gd name="T70" fmla="*/ 108 w 110"/>
                <a:gd name="T71" fmla="*/ 270 h 914"/>
                <a:gd name="T72" fmla="*/ 108 w 110"/>
                <a:gd name="T73" fmla="*/ 890 h 914"/>
                <a:gd name="T74" fmla="*/ 108 w 110"/>
                <a:gd name="T75" fmla="*/ 896 h 914"/>
                <a:gd name="T76" fmla="*/ 105 w 110"/>
                <a:gd name="T77" fmla="*/ 904 h 914"/>
                <a:gd name="T78" fmla="*/ 98 w 110"/>
                <a:gd name="T79" fmla="*/ 911 h 914"/>
                <a:gd name="T80" fmla="*/ 89 w 110"/>
                <a:gd name="T81" fmla="*/ 914 h 914"/>
                <a:gd name="T82" fmla="*/ 84 w 110"/>
                <a:gd name="T83" fmla="*/ 91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4">
                  <a:moveTo>
                    <a:pt x="86" y="145"/>
                  </a:moveTo>
                  <a:lnTo>
                    <a:pt x="26" y="145"/>
                  </a:lnTo>
                  <a:lnTo>
                    <a:pt x="26" y="145"/>
                  </a:lnTo>
                  <a:lnTo>
                    <a:pt x="20" y="144"/>
                  </a:lnTo>
                  <a:lnTo>
                    <a:pt x="15" y="142"/>
                  </a:lnTo>
                  <a:lnTo>
                    <a:pt x="12" y="140"/>
                  </a:lnTo>
                  <a:lnTo>
                    <a:pt x="8" y="138"/>
                  </a:lnTo>
                  <a:lnTo>
                    <a:pt x="5" y="134"/>
                  </a:lnTo>
                  <a:lnTo>
                    <a:pt x="3" y="130"/>
                  </a:lnTo>
                  <a:lnTo>
                    <a:pt x="2" y="125"/>
                  </a:lnTo>
                  <a:lnTo>
                    <a:pt x="0" y="121"/>
                  </a:lnTo>
                  <a:lnTo>
                    <a:pt x="0" y="24"/>
                  </a:lnTo>
                  <a:lnTo>
                    <a:pt x="0" y="24"/>
                  </a:lnTo>
                  <a:lnTo>
                    <a:pt x="2" y="19"/>
                  </a:lnTo>
                  <a:lnTo>
                    <a:pt x="3" y="14"/>
                  </a:lnTo>
                  <a:lnTo>
                    <a:pt x="5" y="10"/>
                  </a:lnTo>
                  <a:lnTo>
                    <a:pt x="8" y="7"/>
                  </a:lnTo>
                  <a:lnTo>
                    <a:pt x="12" y="4"/>
                  </a:lnTo>
                  <a:lnTo>
                    <a:pt x="15" y="1"/>
                  </a:lnTo>
                  <a:lnTo>
                    <a:pt x="20" y="0"/>
                  </a:lnTo>
                  <a:lnTo>
                    <a:pt x="26" y="0"/>
                  </a:lnTo>
                  <a:lnTo>
                    <a:pt x="86" y="0"/>
                  </a:lnTo>
                  <a:lnTo>
                    <a:pt x="86" y="0"/>
                  </a:lnTo>
                  <a:lnTo>
                    <a:pt x="92" y="0"/>
                  </a:lnTo>
                  <a:lnTo>
                    <a:pt x="96" y="1"/>
                  </a:lnTo>
                  <a:lnTo>
                    <a:pt x="100" y="4"/>
                  </a:lnTo>
                  <a:lnTo>
                    <a:pt x="104" y="7"/>
                  </a:lnTo>
                  <a:lnTo>
                    <a:pt x="107" y="10"/>
                  </a:lnTo>
                  <a:lnTo>
                    <a:pt x="109" y="14"/>
                  </a:lnTo>
                  <a:lnTo>
                    <a:pt x="110" y="19"/>
                  </a:lnTo>
                  <a:lnTo>
                    <a:pt x="110" y="24"/>
                  </a:lnTo>
                  <a:lnTo>
                    <a:pt x="110" y="121"/>
                  </a:lnTo>
                  <a:lnTo>
                    <a:pt x="110" y="121"/>
                  </a:lnTo>
                  <a:lnTo>
                    <a:pt x="110" y="125"/>
                  </a:lnTo>
                  <a:lnTo>
                    <a:pt x="109" y="130"/>
                  </a:lnTo>
                  <a:lnTo>
                    <a:pt x="107" y="134"/>
                  </a:lnTo>
                  <a:lnTo>
                    <a:pt x="104" y="138"/>
                  </a:lnTo>
                  <a:lnTo>
                    <a:pt x="100" y="140"/>
                  </a:lnTo>
                  <a:lnTo>
                    <a:pt x="96" y="142"/>
                  </a:lnTo>
                  <a:lnTo>
                    <a:pt x="92" y="144"/>
                  </a:lnTo>
                  <a:lnTo>
                    <a:pt x="86" y="145"/>
                  </a:lnTo>
                  <a:lnTo>
                    <a:pt x="86" y="145"/>
                  </a:lnTo>
                  <a:close/>
                  <a:moveTo>
                    <a:pt x="84" y="914"/>
                  </a:moveTo>
                  <a:lnTo>
                    <a:pt x="27" y="914"/>
                  </a:lnTo>
                  <a:lnTo>
                    <a:pt x="27" y="914"/>
                  </a:lnTo>
                  <a:lnTo>
                    <a:pt x="21" y="914"/>
                  </a:lnTo>
                  <a:lnTo>
                    <a:pt x="16" y="913"/>
                  </a:lnTo>
                  <a:lnTo>
                    <a:pt x="13" y="911"/>
                  </a:lnTo>
                  <a:lnTo>
                    <a:pt x="10" y="907"/>
                  </a:lnTo>
                  <a:lnTo>
                    <a:pt x="6" y="904"/>
                  </a:lnTo>
                  <a:lnTo>
                    <a:pt x="4" y="899"/>
                  </a:lnTo>
                  <a:lnTo>
                    <a:pt x="3" y="896"/>
                  </a:lnTo>
                  <a:lnTo>
                    <a:pt x="3" y="890"/>
                  </a:lnTo>
                  <a:lnTo>
                    <a:pt x="3" y="275"/>
                  </a:lnTo>
                  <a:lnTo>
                    <a:pt x="3" y="275"/>
                  </a:lnTo>
                  <a:lnTo>
                    <a:pt x="3" y="270"/>
                  </a:lnTo>
                  <a:lnTo>
                    <a:pt x="4" y="265"/>
                  </a:lnTo>
                  <a:lnTo>
                    <a:pt x="6" y="262"/>
                  </a:lnTo>
                  <a:lnTo>
                    <a:pt x="10" y="258"/>
                  </a:lnTo>
                  <a:lnTo>
                    <a:pt x="13" y="255"/>
                  </a:lnTo>
                  <a:lnTo>
                    <a:pt x="16" y="252"/>
                  </a:lnTo>
                  <a:lnTo>
                    <a:pt x="21" y="251"/>
                  </a:lnTo>
                  <a:lnTo>
                    <a:pt x="27" y="250"/>
                  </a:lnTo>
                  <a:lnTo>
                    <a:pt x="84" y="250"/>
                  </a:lnTo>
                  <a:lnTo>
                    <a:pt x="84" y="250"/>
                  </a:lnTo>
                  <a:lnTo>
                    <a:pt x="89" y="251"/>
                  </a:lnTo>
                  <a:lnTo>
                    <a:pt x="93" y="252"/>
                  </a:lnTo>
                  <a:lnTo>
                    <a:pt x="98" y="255"/>
                  </a:lnTo>
                  <a:lnTo>
                    <a:pt x="101" y="258"/>
                  </a:lnTo>
                  <a:lnTo>
                    <a:pt x="105" y="262"/>
                  </a:lnTo>
                  <a:lnTo>
                    <a:pt x="107" y="265"/>
                  </a:lnTo>
                  <a:lnTo>
                    <a:pt x="108" y="270"/>
                  </a:lnTo>
                  <a:lnTo>
                    <a:pt x="108" y="275"/>
                  </a:lnTo>
                  <a:lnTo>
                    <a:pt x="108" y="890"/>
                  </a:lnTo>
                  <a:lnTo>
                    <a:pt x="108" y="890"/>
                  </a:lnTo>
                  <a:lnTo>
                    <a:pt x="108" y="896"/>
                  </a:lnTo>
                  <a:lnTo>
                    <a:pt x="107" y="899"/>
                  </a:lnTo>
                  <a:lnTo>
                    <a:pt x="105" y="904"/>
                  </a:lnTo>
                  <a:lnTo>
                    <a:pt x="101" y="907"/>
                  </a:lnTo>
                  <a:lnTo>
                    <a:pt x="98" y="911"/>
                  </a:lnTo>
                  <a:lnTo>
                    <a:pt x="93" y="913"/>
                  </a:lnTo>
                  <a:lnTo>
                    <a:pt x="89" y="914"/>
                  </a:lnTo>
                  <a:lnTo>
                    <a:pt x="84" y="914"/>
                  </a:lnTo>
                  <a:lnTo>
                    <a:pt x="84" y="9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5" name="Freeform 177"/>
            <p:cNvSpPr>
              <a:spLocks/>
            </p:cNvSpPr>
            <p:nvPr/>
          </p:nvSpPr>
          <p:spPr bwMode="auto">
            <a:xfrm>
              <a:off x="5192616" y="4229903"/>
              <a:ext cx="100340" cy="132995"/>
            </a:xfrm>
            <a:custGeom>
              <a:avLst/>
              <a:gdLst>
                <a:gd name="T0" fmla="*/ 426 w 508"/>
                <a:gd name="T1" fmla="*/ 672 h 672"/>
                <a:gd name="T2" fmla="*/ 421 w 508"/>
                <a:gd name="T3" fmla="*/ 672 h 672"/>
                <a:gd name="T4" fmla="*/ 413 w 508"/>
                <a:gd name="T5" fmla="*/ 669 h 672"/>
                <a:gd name="T6" fmla="*/ 406 w 508"/>
                <a:gd name="T7" fmla="*/ 662 h 672"/>
                <a:gd name="T8" fmla="*/ 403 w 508"/>
                <a:gd name="T9" fmla="*/ 654 h 672"/>
                <a:gd name="T10" fmla="*/ 402 w 508"/>
                <a:gd name="T11" fmla="*/ 251 h 672"/>
                <a:gd name="T12" fmla="*/ 402 w 508"/>
                <a:gd name="T13" fmla="*/ 230 h 672"/>
                <a:gd name="T14" fmla="*/ 398 w 508"/>
                <a:gd name="T15" fmla="*/ 192 h 672"/>
                <a:gd name="T16" fmla="*/ 390 w 508"/>
                <a:gd name="T17" fmla="*/ 161 h 672"/>
                <a:gd name="T18" fmla="*/ 377 w 508"/>
                <a:gd name="T19" fmla="*/ 136 h 672"/>
                <a:gd name="T20" fmla="*/ 361 w 508"/>
                <a:gd name="T21" fmla="*/ 117 h 672"/>
                <a:gd name="T22" fmla="*/ 341 w 508"/>
                <a:gd name="T23" fmla="*/ 105 h 672"/>
                <a:gd name="T24" fmla="*/ 316 w 508"/>
                <a:gd name="T25" fmla="*/ 97 h 672"/>
                <a:gd name="T26" fmla="*/ 286 w 508"/>
                <a:gd name="T27" fmla="*/ 93 h 672"/>
                <a:gd name="T28" fmla="*/ 270 w 508"/>
                <a:gd name="T29" fmla="*/ 92 h 672"/>
                <a:gd name="T30" fmla="*/ 231 w 508"/>
                <a:gd name="T31" fmla="*/ 95 h 672"/>
                <a:gd name="T32" fmla="*/ 189 w 508"/>
                <a:gd name="T33" fmla="*/ 106 h 672"/>
                <a:gd name="T34" fmla="*/ 148 w 508"/>
                <a:gd name="T35" fmla="*/ 121 h 672"/>
                <a:gd name="T36" fmla="*/ 107 w 508"/>
                <a:gd name="T37" fmla="*/ 139 h 672"/>
                <a:gd name="T38" fmla="*/ 107 w 508"/>
                <a:gd name="T39" fmla="*/ 648 h 672"/>
                <a:gd name="T40" fmla="*/ 105 w 508"/>
                <a:gd name="T41" fmla="*/ 657 h 672"/>
                <a:gd name="T42" fmla="*/ 99 w 508"/>
                <a:gd name="T43" fmla="*/ 665 h 672"/>
                <a:gd name="T44" fmla="*/ 92 w 508"/>
                <a:gd name="T45" fmla="*/ 671 h 672"/>
                <a:gd name="T46" fmla="*/ 82 w 508"/>
                <a:gd name="T47" fmla="*/ 672 h 672"/>
                <a:gd name="T48" fmla="*/ 23 w 508"/>
                <a:gd name="T49" fmla="*/ 672 h 672"/>
                <a:gd name="T50" fmla="*/ 14 w 508"/>
                <a:gd name="T51" fmla="*/ 671 h 672"/>
                <a:gd name="T52" fmla="*/ 7 w 508"/>
                <a:gd name="T53" fmla="*/ 665 h 672"/>
                <a:gd name="T54" fmla="*/ 2 w 508"/>
                <a:gd name="T55" fmla="*/ 657 h 672"/>
                <a:gd name="T56" fmla="*/ 0 w 508"/>
                <a:gd name="T57" fmla="*/ 648 h 672"/>
                <a:gd name="T58" fmla="*/ 0 w 508"/>
                <a:gd name="T59" fmla="*/ 33 h 672"/>
                <a:gd name="T60" fmla="*/ 1 w 508"/>
                <a:gd name="T61" fmla="*/ 23 h 672"/>
                <a:gd name="T62" fmla="*/ 7 w 508"/>
                <a:gd name="T63" fmla="*/ 16 h 672"/>
                <a:gd name="T64" fmla="*/ 14 w 508"/>
                <a:gd name="T65" fmla="*/ 10 h 672"/>
                <a:gd name="T66" fmla="*/ 23 w 508"/>
                <a:gd name="T67" fmla="*/ 8 h 672"/>
                <a:gd name="T68" fmla="*/ 84 w 508"/>
                <a:gd name="T69" fmla="*/ 8 h 672"/>
                <a:gd name="T70" fmla="*/ 93 w 508"/>
                <a:gd name="T71" fmla="*/ 10 h 672"/>
                <a:gd name="T72" fmla="*/ 100 w 508"/>
                <a:gd name="T73" fmla="*/ 16 h 672"/>
                <a:gd name="T74" fmla="*/ 105 w 508"/>
                <a:gd name="T75" fmla="*/ 23 h 672"/>
                <a:gd name="T76" fmla="*/ 107 w 508"/>
                <a:gd name="T77" fmla="*/ 33 h 672"/>
                <a:gd name="T78" fmla="*/ 107 w 508"/>
                <a:gd name="T79" fmla="*/ 55 h 672"/>
                <a:gd name="T80" fmla="*/ 154 w 508"/>
                <a:gd name="T81" fmla="*/ 31 h 672"/>
                <a:gd name="T82" fmla="*/ 201 w 508"/>
                <a:gd name="T83" fmla="*/ 14 h 672"/>
                <a:gd name="T84" fmla="*/ 248 w 508"/>
                <a:gd name="T85" fmla="*/ 4 h 672"/>
                <a:gd name="T86" fmla="*/ 298 w 508"/>
                <a:gd name="T87" fmla="*/ 0 h 672"/>
                <a:gd name="T88" fmla="*/ 325 w 508"/>
                <a:gd name="T89" fmla="*/ 1 h 672"/>
                <a:gd name="T90" fmla="*/ 372 w 508"/>
                <a:gd name="T91" fmla="*/ 9 h 672"/>
                <a:gd name="T92" fmla="*/ 411 w 508"/>
                <a:gd name="T93" fmla="*/ 27 h 672"/>
                <a:gd name="T94" fmla="*/ 444 w 508"/>
                <a:gd name="T95" fmla="*/ 51 h 672"/>
                <a:gd name="T96" fmla="*/ 469 w 508"/>
                <a:gd name="T97" fmla="*/ 83 h 672"/>
                <a:gd name="T98" fmla="*/ 489 w 508"/>
                <a:gd name="T99" fmla="*/ 122 h 672"/>
                <a:gd name="T100" fmla="*/ 501 w 508"/>
                <a:gd name="T101" fmla="*/ 169 h 672"/>
                <a:gd name="T102" fmla="*/ 507 w 508"/>
                <a:gd name="T103" fmla="*/ 222 h 672"/>
                <a:gd name="T104" fmla="*/ 508 w 508"/>
                <a:gd name="T105" fmla="*/ 648 h 672"/>
                <a:gd name="T106" fmla="*/ 508 w 508"/>
                <a:gd name="T107" fmla="*/ 654 h 672"/>
                <a:gd name="T108" fmla="*/ 504 w 508"/>
                <a:gd name="T109" fmla="*/ 662 h 672"/>
                <a:gd name="T110" fmla="*/ 498 w 508"/>
                <a:gd name="T111" fmla="*/ 669 h 672"/>
                <a:gd name="T112" fmla="*/ 489 w 508"/>
                <a:gd name="T113" fmla="*/ 672 h 672"/>
                <a:gd name="T114" fmla="*/ 484 w 508"/>
                <a:gd name="T11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2">
                  <a:moveTo>
                    <a:pt x="484" y="672"/>
                  </a:moveTo>
                  <a:lnTo>
                    <a:pt x="426" y="672"/>
                  </a:lnTo>
                  <a:lnTo>
                    <a:pt x="426" y="672"/>
                  </a:lnTo>
                  <a:lnTo>
                    <a:pt x="421" y="672"/>
                  </a:lnTo>
                  <a:lnTo>
                    <a:pt x="416" y="671"/>
                  </a:lnTo>
                  <a:lnTo>
                    <a:pt x="413" y="669"/>
                  </a:lnTo>
                  <a:lnTo>
                    <a:pt x="410" y="665"/>
                  </a:lnTo>
                  <a:lnTo>
                    <a:pt x="406" y="662"/>
                  </a:lnTo>
                  <a:lnTo>
                    <a:pt x="404" y="657"/>
                  </a:lnTo>
                  <a:lnTo>
                    <a:pt x="403" y="654"/>
                  </a:lnTo>
                  <a:lnTo>
                    <a:pt x="402" y="648"/>
                  </a:lnTo>
                  <a:lnTo>
                    <a:pt x="402" y="251"/>
                  </a:lnTo>
                  <a:lnTo>
                    <a:pt x="402" y="251"/>
                  </a:lnTo>
                  <a:lnTo>
                    <a:pt x="402" y="230"/>
                  </a:lnTo>
                  <a:lnTo>
                    <a:pt x="400" y="210"/>
                  </a:lnTo>
                  <a:lnTo>
                    <a:pt x="398" y="192"/>
                  </a:lnTo>
                  <a:lnTo>
                    <a:pt x="395" y="175"/>
                  </a:lnTo>
                  <a:lnTo>
                    <a:pt x="390" y="161"/>
                  </a:lnTo>
                  <a:lnTo>
                    <a:pt x="384" y="147"/>
                  </a:lnTo>
                  <a:lnTo>
                    <a:pt x="377" y="136"/>
                  </a:lnTo>
                  <a:lnTo>
                    <a:pt x="369" y="126"/>
                  </a:lnTo>
                  <a:lnTo>
                    <a:pt x="361" y="117"/>
                  </a:lnTo>
                  <a:lnTo>
                    <a:pt x="351" y="110"/>
                  </a:lnTo>
                  <a:lnTo>
                    <a:pt x="341" y="105"/>
                  </a:lnTo>
                  <a:lnTo>
                    <a:pt x="328" y="100"/>
                  </a:lnTo>
                  <a:lnTo>
                    <a:pt x="316" y="97"/>
                  </a:lnTo>
                  <a:lnTo>
                    <a:pt x="302" y="94"/>
                  </a:lnTo>
                  <a:lnTo>
                    <a:pt x="286" y="93"/>
                  </a:lnTo>
                  <a:lnTo>
                    <a:pt x="270" y="92"/>
                  </a:lnTo>
                  <a:lnTo>
                    <a:pt x="270" y="92"/>
                  </a:lnTo>
                  <a:lnTo>
                    <a:pt x="250" y="93"/>
                  </a:lnTo>
                  <a:lnTo>
                    <a:pt x="231" y="95"/>
                  </a:lnTo>
                  <a:lnTo>
                    <a:pt x="210" y="100"/>
                  </a:lnTo>
                  <a:lnTo>
                    <a:pt x="189" y="106"/>
                  </a:lnTo>
                  <a:lnTo>
                    <a:pt x="169" y="113"/>
                  </a:lnTo>
                  <a:lnTo>
                    <a:pt x="148" y="121"/>
                  </a:lnTo>
                  <a:lnTo>
                    <a:pt x="127" y="129"/>
                  </a:lnTo>
                  <a:lnTo>
                    <a:pt x="107" y="139"/>
                  </a:lnTo>
                  <a:lnTo>
                    <a:pt x="107" y="648"/>
                  </a:lnTo>
                  <a:lnTo>
                    <a:pt x="107" y="648"/>
                  </a:lnTo>
                  <a:lnTo>
                    <a:pt x="106" y="653"/>
                  </a:lnTo>
                  <a:lnTo>
                    <a:pt x="105" y="657"/>
                  </a:lnTo>
                  <a:lnTo>
                    <a:pt x="102" y="662"/>
                  </a:lnTo>
                  <a:lnTo>
                    <a:pt x="99" y="665"/>
                  </a:lnTo>
                  <a:lnTo>
                    <a:pt x="95" y="668"/>
                  </a:lnTo>
                  <a:lnTo>
                    <a:pt x="92" y="671"/>
                  </a:lnTo>
                  <a:lnTo>
                    <a:pt x="87" y="672"/>
                  </a:lnTo>
                  <a:lnTo>
                    <a:pt x="82" y="672"/>
                  </a:lnTo>
                  <a:lnTo>
                    <a:pt x="23" y="672"/>
                  </a:lnTo>
                  <a:lnTo>
                    <a:pt x="23" y="672"/>
                  </a:lnTo>
                  <a:lnTo>
                    <a:pt x="18" y="672"/>
                  </a:lnTo>
                  <a:lnTo>
                    <a:pt x="14" y="671"/>
                  </a:lnTo>
                  <a:lnTo>
                    <a:pt x="10" y="669"/>
                  </a:lnTo>
                  <a:lnTo>
                    <a:pt x="7" y="665"/>
                  </a:lnTo>
                  <a:lnTo>
                    <a:pt x="4" y="662"/>
                  </a:lnTo>
                  <a:lnTo>
                    <a:pt x="2" y="657"/>
                  </a:lnTo>
                  <a:lnTo>
                    <a:pt x="0" y="654"/>
                  </a:lnTo>
                  <a:lnTo>
                    <a:pt x="0" y="648"/>
                  </a:lnTo>
                  <a:lnTo>
                    <a:pt x="0" y="33"/>
                  </a:lnTo>
                  <a:lnTo>
                    <a:pt x="0" y="33"/>
                  </a:lnTo>
                  <a:lnTo>
                    <a:pt x="0" y="28"/>
                  </a:lnTo>
                  <a:lnTo>
                    <a:pt x="1" y="23"/>
                  </a:lnTo>
                  <a:lnTo>
                    <a:pt x="4" y="20"/>
                  </a:lnTo>
                  <a:lnTo>
                    <a:pt x="7" y="16"/>
                  </a:lnTo>
                  <a:lnTo>
                    <a:pt x="9" y="13"/>
                  </a:lnTo>
                  <a:lnTo>
                    <a:pt x="14" y="10"/>
                  </a:lnTo>
                  <a:lnTo>
                    <a:pt x="18" y="9"/>
                  </a:lnTo>
                  <a:lnTo>
                    <a:pt x="23" y="8"/>
                  </a:lnTo>
                  <a:lnTo>
                    <a:pt x="84" y="8"/>
                  </a:lnTo>
                  <a:lnTo>
                    <a:pt x="84" y="8"/>
                  </a:lnTo>
                  <a:lnTo>
                    <a:pt x="88" y="9"/>
                  </a:lnTo>
                  <a:lnTo>
                    <a:pt x="93" y="10"/>
                  </a:lnTo>
                  <a:lnTo>
                    <a:pt x="96" y="13"/>
                  </a:lnTo>
                  <a:lnTo>
                    <a:pt x="100" y="16"/>
                  </a:lnTo>
                  <a:lnTo>
                    <a:pt x="102" y="20"/>
                  </a:lnTo>
                  <a:lnTo>
                    <a:pt x="105" y="23"/>
                  </a:lnTo>
                  <a:lnTo>
                    <a:pt x="106" y="28"/>
                  </a:lnTo>
                  <a:lnTo>
                    <a:pt x="107" y="33"/>
                  </a:lnTo>
                  <a:lnTo>
                    <a:pt x="107" y="55"/>
                  </a:lnTo>
                  <a:lnTo>
                    <a:pt x="107" y="55"/>
                  </a:lnTo>
                  <a:lnTo>
                    <a:pt x="131" y="43"/>
                  </a:lnTo>
                  <a:lnTo>
                    <a:pt x="154" y="31"/>
                  </a:lnTo>
                  <a:lnTo>
                    <a:pt x="178" y="22"/>
                  </a:lnTo>
                  <a:lnTo>
                    <a:pt x="201" y="14"/>
                  </a:lnTo>
                  <a:lnTo>
                    <a:pt x="224" y="8"/>
                  </a:lnTo>
                  <a:lnTo>
                    <a:pt x="248" y="4"/>
                  </a:lnTo>
                  <a:lnTo>
                    <a:pt x="272" y="1"/>
                  </a:lnTo>
                  <a:lnTo>
                    <a:pt x="298" y="0"/>
                  </a:lnTo>
                  <a:lnTo>
                    <a:pt x="298" y="0"/>
                  </a:lnTo>
                  <a:lnTo>
                    <a:pt x="325" y="1"/>
                  </a:lnTo>
                  <a:lnTo>
                    <a:pt x="349" y="5"/>
                  </a:lnTo>
                  <a:lnTo>
                    <a:pt x="372" y="9"/>
                  </a:lnTo>
                  <a:lnTo>
                    <a:pt x="392" y="17"/>
                  </a:lnTo>
                  <a:lnTo>
                    <a:pt x="411" y="27"/>
                  </a:lnTo>
                  <a:lnTo>
                    <a:pt x="428" y="37"/>
                  </a:lnTo>
                  <a:lnTo>
                    <a:pt x="444" y="51"/>
                  </a:lnTo>
                  <a:lnTo>
                    <a:pt x="458" y="66"/>
                  </a:lnTo>
                  <a:lnTo>
                    <a:pt x="469" y="83"/>
                  </a:lnTo>
                  <a:lnTo>
                    <a:pt x="480" y="101"/>
                  </a:lnTo>
                  <a:lnTo>
                    <a:pt x="489" y="122"/>
                  </a:lnTo>
                  <a:lnTo>
                    <a:pt x="496" y="145"/>
                  </a:lnTo>
                  <a:lnTo>
                    <a:pt x="501" y="169"/>
                  </a:lnTo>
                  <a:lnTo>
                    <a:pt x="505" y="194"/>
                  </a:lnTo>
                  <a:lnTo>
                    <a:pt x="507" y="222"/>
                  </a:lnTo>
                  <a:lnTo>
                    <a:pt x="508" y="251"/>
                  </a:lnTo>
                  <a:lnTo>
                    <a:pt x="508" y="648"/>
                  </a:lnTo>
                  <a:lnTo>
                    <a:pt x="508" y="648"/>
                  </a:lnTo>
                  <a:lnTo>
                    <a:pt x="508" y="654"/>
                  </a:lnTo>
                  <a:lnTo>
                    <a:pt x="506" y="657"/>
                  </a:lnTo>
                  <a:lnTo>
                    <a:pt x="504" y="662"/>
                  </a:lnTo>
                  <a:lnTo>
                    <a:pt x="501" y="665"/>
                  </a:lnTo>
                  <a:lnTo>
                    <a:pt x="498" y="669"/>
                  </a:lnTo>
                  <a:lnTo>
                    <a:pt x="493" y="671"/>
                  </a:lnTo>
                  <a:lnTo>
                    <a:pt x="489" y="672"/>
                  </a:lnTo>
                  <a:lnTo>
                    <a:pt x="484" y="672"/>
                  </a:lnTo>
                  <a:lnTo>
                    <a:pt x="484" y="67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6" name="Freeform 178"/>
            <p:cNvSpPr>
              <a:spLocks noEditPoints="1"/>
            </p:cNvSpPr>
            <p:nvPr/>
          </p:nvSpPr>
          <p:spPr bwMode="auto">
            <a:xfrm>
              <a:off x="5321454" y="4229903"/>
              <a:ext cx="105684" cy="134776"/>
            </a:xfrm>
            <a:custGeom>
              <a:avLst/>
              <a:gdLst>
                <a:gd name="T0" fmla="*/ 107 w 534"/>
                <a:gd name="T1" fmla="*/ 391 h 681"/>
                <a:gd name="T2" fmla="*/ 109 w 534"/>
                <a:gd name="T3" fmla="*/ 441 h 681"/>
                <a:gd name="T4" fmla="*/ 123 w 534"/>
                <a:gd name="T5" fmla="*/ 500 h 681"/>
                <a:gd name="T6" fmla="*/ 150 w 534"/>
                <a:gd name="T7" fmla="*/ 544 h 681"/>
                <a:gd name="T8" fmla="*/ 186 w 534"/>
                <a:gd name="T9" fmla="*/ 571 h 681"/>
                <a:gd name="T10" fmla="*/ 236 w 534"/>
                <a:gd name="T11" fmla="*/ 585 h 681"/>
                <a:gd name="T12" fmla="*/ 275 w 534"/>
                <a:gd name="T13" fmla="*/ 589 h 681"/>
                <a:gd name="T14" fmla="*/ 442 w 534"/>
                <a:gd name="T15" fmla="*/ 581 h 681"/>
                <a:gd name="T16" fmla="*/ 496 w 534"/>
                <a:gd name="T17" fmla="*/ 575 h 681"/>
                <a:gd name="T18" fmla="*/ 509 w 534"/>
                <a:gd name="T19" fmla="*/ 578 h 681"/>
                <a:gd name="T20" fmla="*/ 514 w 534"/>
                <a:gd name="T21" fmla="*/ 587 h 681"/>
                <a:gd name="T22" fmla="*/ 514 w 534"/>
                <a:gd name="T23" fmla="*/ 633 h 681"/>
                <a:gd name="T24" fmla="*/ 510 w 534"/>
                <a:gd name="T25" fmla="*/ 652 h 681"/>
                <a:gd name="T26" fmla="*/ 497 w 534"/>
                <a:gd name="T27" fmla="*/ 659 h 681"/>
                <a:gd name="T28" fmla="*/ 440 w 534"/>
                <a:gd name="T29" fmla="*/ 669 h 681"/>
                <a:gd name="T30" fmla="*/ 333 w 534"/>
                <a:gd name="T31" fmla="*/ 679 h 681"/>
                <a:gd name="T32" fmla="*/ 275 w 534"/>
                <a:gd name="T33" fmla="*/ 681 h 681"/>
                <a:gd name="T34" fmla="*/ 198 w 534"/>
                <a:gd name="T35" fmla="*/ 673 h 681"/>
                <a:gd name="T36" fmla="*/ 127 w 534"/>
                <a:gd name="T37" fmla="*/ 648 h 681"/>
                <a:gd name="T38" fmla="*/ 96 w 534"/>
                <a:gd name="T39" fmla="*/ 629 h 681"/>
                <a:gd name="T40" fmla="*/ 67 w 534"/>
                <a:gd name="T41" fmla="*/ 602 h 681"/>
                <a:gd name="T42" fmla="*/ 43 w 534"/>
                <a:gd name="T43" fmla="*/ 570 h 681"/>
                <a:gd name="T44" fmla="*/ 23 w 534"/>
                <a:gd name="T45" fmla="*/ 531 h 681"/>
                <a:gd name="T46" fmla="*/ 10 w 534"/>
                <a:gd name="T47" fmla="*/ 485 h 681"/>
                <a:gd name="T48" fmla="*/ 3 w 534"/>
                <a:gd name="T49" fmla="*/ 431 h 681"/>
                <a:gd name="T50" fmla="*/ 0 w 534"/>
                <a:gd name="T51" fmla="*/ 282 h 681"/>
                <a:gd name="T52" fmla="*/ 5 w 534"/>
                <a:gd name="T53" fmla="*/ 222 h 681"/>
                <a:gd name="T54" fmla="*/ 28 w 534"/>
                <a:gd name="T55" fmla="*/ 141 h 681"/>
                <a:gd name="T56" fmla="*/ 54 w 534"/>
                <a:gd name="T57" fmla="*/ 97 h 681"/>
                <a:gd name="T58" fmla="*/ 78 w 534"/>
                <a:gd name="T59" fmla="*/ 68 h 681"/>
                <a:gd name="T60" fmla="*/ 108 w 534"/>
                <a:gd name="T61" fmla="*/ 44 h 681"/>
                <a:gd name="T62" fmla="*/ 142 w 534"/>
                <a:gd name="T63" fmla="*/ 25 h 681"/>
                <a:gd name="T64" fmla="*/ 179 w 534"/>
                <a:gd name="T65" fmla="*/ 12 h 681"/>
                <a:gd name="T66" fmla="*/ 237 w 534"/>
                <a:gd name="T67" fmla="*/ 1 h 681"/>
                <a:gd name="T68" fmla="*/ 301 w 534"/>
                <a:gd name="T69" fmla="*/ 1 h 681"/>
                <a:gd name="T70" fmla="*/ 358 w 534"/>
                <a:gd name="T71" fmla="*/ 12 h 681"/>
                <a:gd name="T72" fmla="*/ 396 w 534"/>
                <a:gd name="T73" fmla="*/ 25 h 681"/>
                <a:gd name="T74" fmla="*/ 431 w 534"/>
                <a:gd name="T75" fmla="*/ 45 h 681"/>
                <a:gd name="T76" fmla="*/ 459 w 534"/>
                <a:gd name="T77" fmla="*/ 68 h 681"/>
                <a:gd name="T78" fmla="*/ 483 w 534"/>
                <a:gd name="T79" fmla="*/ 97 h 681"/>
                <a:gd name="T80" fmla="*/ 509 w 534"/>
                <a:gd name="T81" fmla="*/ 141 h 681"/>
                <a:gd name="T82" fmla="*/ 530 w 534"/>
                <a:gd name="T83" fmla="*/ 222 h 681"/>
                <a:gd name="T84" fmla="*/ 534 w 534"/>
                <a:gd name="T85" fmla="*/ 348 h 681"/>
                <a:gd name="T86" fmla="*/ 533 w 534"/>
                <a:gd name="T87" fmla="*/ 359 h 681"/>
                <a:gd name="T88" fmla="*/ 525 w 534"/>
                <a:gd name="T89" fmla="*/ 371 h 681"/>
                <a:gd name="T90" fmla="*/ 511 w 534"/>
                <a:gd name="T91" fmla="*/ 374 h 681"/>
                <a:gd name="T92" fmla="*/ 427 w 534"/>
                <a:gd name="T93" fmla="*/ 282 h 681"/>
                <a:gd name="T94" fmla="*/ 421 w 534"/>
                <a:gd name="T95" fmla="*/ 215 h 681"/>
                <a:gd name="T96" fmla="*/ 404 w 534"/>
                <a:gd name="T97" fmla="*/ 163 h 681"/>
                <a:gd name="T98" fmla="*/ 377 w 534"/>
                <a:gd name="T99" fmla="*/ 126 h 681"/>
                <a:gd name="T100" fmla="*/ 338 w 534"/>
                <a:gd name="T101" fmla="*/ 103 h 681"/>
                <a:gd name="T102" fmla="*/ 288 w 534"/>
                <a:gd name="T103" fmla="*/ 94 h 681"/>
                <a:gd name="T104" fmla="*/ 249 w 534"/>
                <a:gd name="T105" fmla="*/ 94 h 681"/>
                <a:gd name="T106" fmla="*/ 200 w 534"/>
                <a:gd name="T107" fmla="*/ 105 h 681"/>
                <a:gd name="T108" fmla="*/ 160 w 534"/>
                <a:gd name="T109" fmla="*/ 129 h 681"/>
                <a:gd name="T110" fmla="*/ 131 w 534"/>
                <a:gd name="T111" fmla="*/ 165 h 681"/>
                <a:gd name="T112" fmla="*/ 113 w 534"/>
                <a:gd name="T113" fmla="*/ 217 h 681"/>
                <a:gd name="T114" fmla="*/ 107 w 534"/>
                <a:gd name="T115" fmla="*/ 282 h 681"/>
                <a:gd name="T116" fmla="*/ 427 w 534"/>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4" h="681">
                  <a:moveTo>
                    <a:pt x="511" y="374"/>
                  </a:moveTo>
                  <a:lnTo>
                    <a:pt x="107" y="374"/>
                  </a:lnTo>
                  <a:lnTo>
                    <a:pt x="107" y="391"/>
                  </a:lnTo>
                  <a:lnTo>
                    <a:pt x="107" y="391"/>
                  </a:lnTo>
                  <a:lnTo>
                    <a:pt x="107" y="418"/>
                  </a:lnTo>
                  <a:lnTo>
                    <a:pt x="109" y="441"/>
                  </a:lnTo>
                  <a:lnTo>
                    <a:pt x="113" y="462"/>
                  </a:lnTo>
                  <a:lnTo>
                    <a:pt x="117" y="483"/>
                  </a:lnTo>
                  <a:lnTo>
                    <a:pt x="123" y="500"/>
                  </a:lnTo>
                  <a:lnTo>
                    <a:pt x="131" y="516"/>
                  </a:lnTo>
                  <a:lnTo>
                    <a:pt x="139" y="531"/>
                  </a:lnTo>
                  <a:lnTo>
                    <a:pt x="150" y="544"/>
                  </a:lnTo>
                  <a:lnTo>
                    <a:pt x="160" y="554"/>
                  </a:lnTo>
                  <a:lnTo>
                    <a:pt x="173" y="563"/>
                  </a:lnTo>
                  <a:lnTo>
                    <a:pt x="186" y="571"/>
                  </a:lnTo>
                  <a:lnTo>
                    <a:pt x="201" y="577"/>
                  </a:lnTo>
                  <a:lnTo>
                    <a:pt x="218" y="583"/>
                  </a:lnTo>
                  <a:lnTo>
                    <a:pt x="236" y="585"/>
                  </a:lnTo>
                  <a:lnTo>
                    <a:pt x="254" y="587"/>
                  </a:lnTo>
                  <a:lnTo>
                    <a:pt x="275" y="589"/>
                  </a:lnTo>
                  <a:lnTo>
                    <a:pt x="275" y="589"/>
                  </a:lnTo>
                  <a:lnTo>
                    <a:pt x="330" y="587"/>
                  </a:lnTo>
                  <a:lnTo>
                    <a:pt x="387" y="585"/>
                  </a:lnTo>
                  <a:lnTo>
                    <a:pt x="442" y="581"/>
                  </a:lnTo>
                  <a:lnTo>
                    <a:pt x="489" y="575"/>
                  </a:lnTo>
                  <a:lnTo>
                    <a:pt x="489" y="575"/>
                  </a:lnTo>
                  <a:lnTo>
                    <a:pt x="496" y="575"/>
                  </a:lnTo>
                  <a:lnTo>
                    <a:pt x="496" y="575"/>
                  </a:lnTo>
                  <a:lnTo>
                    <a:pt x="503" y="576"/>
                  </a:lnTo>
                  <a:lnTo>
                    <a:pt x="509" y="578"/>
                  </a:lnTo>
                  <a:lnTo>
                    <a:pt x="511" y="582"/>
                  </a:lnTo>
                  <a:lnTo>
                    <a:pt x="513" y="584"/>
                  </a:lnTo>
                  <a:lnTo>
                    <a:pt x="514" y="587"/>
                  </a:lnTo>
                  <a:lnTo>
                    <a:pt x="514" y="592"/>
                  </a:lnTo>
                  <a:lnTo>
                    <a:pt x="514" y="633"/>
                  </a:lnTo>
                  <a:lnTo>
                    <a:pt x="514" y="633"/>
                  </a:lnTo>
                  <a:lnTo>
                    <a:pt x="514" y="644"/>
                  </a:lnTo>
                  <a:lnTo>
                    <a:pt x="512" y="647"/>
                  </a:lnTo>
                  <a:lnTo>
                    <a:pt x="510" y="652"/>
                  </a:lnTo>
                  <a:lnTo>
                    <a:pt x="506" y="654"/>
                  </a:lnTo>
                  <a:lnTo>
                    <a:pt x="503" y="657"/>
                  </a:lnTo>
                  <a:lnTo>
                    <a:pt x="497" y="659"/>
                  </a:lnTo>
                  <a:lnTo>
                    <a:pt x="490" y="661"/>
                  </a:lnTo>
                  <a:lnTo>
                    <a:pt x="490" y="661"/>
                  </a:lnTo>
                  <a:lnTo>
                    <a:pt x="440" y="669"/>
                  </a:lnTo>
                  <a:lnTo>
                    <a:pt x="387" y="676"/>
                  </a:lnTo>
                  <a:lnTo>
                    <a:pt x="361" y="678"/>
                  </a:lnTo>
                  <a:lnTo>
                    <a:pt x="333" y="679"/>
                  </a:lnTo>
                  <a:lnTo>
                    <a:pt x="304" y="680"/>
                  </a:lnTo>
                  <a:lnTo>
                    <a:pt x="275" y="681"/>
                  </a:lnTo>
                  <a:lnTo>
                    <a:pt x="275" y="681"/>
                  </a:lnTo>
                  <a:lnTo>
                    <a:pt x="248" y="680"/>
                  </a:lnTo>
                  <a:lnTo>
                    <a:pt x="223" y="678"/>
                  </a:lnTo>
                  <a:lnTo>
                    <a:pt x="198" y="673"/>
                  </a:lnTo>
                  <a:lnTo>
                    <a:pt x="174" y="668"/>
                  </a:lnTo>
                  <a:lnTo>
                    <a:pt x="150" y="660"/>
                  </a:lnTo>
                  <a:lnTo>
                    <a:pt x="127" y="648"/>
                  </a:lnTo>
                  <a:lnTo>
                    <a:pt x="116" y="642"/>
                  </a:lnTo>
                  <a:lnTo>
                    <a:pt x="106" y="636"/>
                  </a:lnTo>
                  <a:lnTo>
                    <a:pt x="96" y="629"/>
                  </a:lnTo>
                  <a:lnTo>
                    <a:pt x="85" y="621"/>
                  </a:lnTo>
                  <a:lnTo>
                    <a:pt x="76" y="612"/>
                  </a:lnTo>
                  <a:lnTo>
                    <a:pt x="67" y="602"/>
                  </a:lnTo>
                  <a:lnTo>
                    <a:pt x="59" y="592"/>
                  </a:lnTo>
                  <a:lnTo>
                    <a:pt x="51" y="582"/>
                  </a:lnTo>
                  <a:lnTo>
                    <a:pt x="43" y="570"/>
                  </a:lnTo>
                  <a:lnTo>
                    <a:pt x="36" y="558"/>
                  </a:lnTo>
                  <a:lnTo>
                    <a:pt x="30" y="545"/>
                  </a:lnTo>
                  <a:lnTo>
                    <a:pt x="23" y="531"/>
                  </a:lnTo>
                  <a:lnTo>
                    <a:pt x="19" y="517"/>
                  </a:lnTo>
                  <a:lnTo>
                    <a:pt x="14" y="501"/>
                  </a:lnTo>
                  <a:lnTo>
                    <a:pt x="10" y="485"/>
                  </a:lnTo>
                  <a:lnTo>
                    <a:pt x="6" y="468"/>
                  </a:lnTo>
                  <a:lnTo>
                    <a:pt x="4" y="451"/>
                  </a:lnTo>
                  <a:lnTo>
                    <a:pt x="3" y="431"/>
                  </a:lnTo>
                  <a:lnTo>
                    <a:pt x="2" y="412"/>
                  </a:lnTo>
                  <a:lnTo>
                    <a:pt x="0" y="391"/>
                  </a:lnTo>
                  <a:lnTo>
                    <a:pt x="0" y="282"/>
                  </a:lnTo>
                  <a:lnTo>
                    <a:pt x="0" y="282"/>
                  </a:lnTo>
                  <a:lnTo>
                    <a:pt x="2" y="251"/>
                  </a:lnTo>
                  <a:lnTo>
                    <a:pt x="5" y="222"/>
                  </a:lnTo>
                  <a:lnTo>
                    <a:pt x="11" y="193"/>
                  </a:lnTo>
                  <a:lnTo>
                    <a:pt x="19" y="165"/>
                  </a:lnTo>
                  <a:lnTo>
                    <a:pt x="28" y="141"/>
                  </a:lnTo>
                  <a:lnTo>
                    <a:pt x="39" y="117"/>
                  </a:lnTo>
                  <a:lnTo>
                    <a:pt x="46" y="107"/>
                  </a:lnTo>
                  <a:lnTo>
                    <a:pt x="54" y="97"/>
                  </a:lnTo>
                  <a:lnTo>
                    <a:pt x="61" y="86"/>
                  </a:lnTo>
                  <a:lnTo>
                    <a:pt x="70" y="77"/>
                  </a:lnTo>
                  <a:lnTo>
                    <a:pt x="78" y="68"/>
                  </a:lnTo>
                  <a:lnTo>
                    <a:pt x="88" y="60"/>
                  </a:lnTo>
                  <a:lnTo>
                    <a:pt x="98" y="52"/>
                  </a:lnTo>
                  <a:lnTo>
                    <a:pt x="108" y="44"/>
                  </a:lnTo>
                  <a:lnTo>
                    <a:pt x="119" y="37"/>
                  </a:lnTo>
                  <a:lnTo>
                    <a:pt x="130" y="31"/>
                  </a:lnTo>
                  <a:lnTo>
                    <a:pt x="142" y="25"/>
                  </a:lnTo>
                  <a:lnTo>
                    <a:pt x="154" y="20"/>
                  </a:lnTo>
                  <a:lnTo>
                    <a:pt x="167" y="15"/>
                  </a:lnTo>
                  <a:lnTo>
                    <a:pt x="179" y="12"/>
                  </a:lnTo>
                  <a:lnTo>
                    <a:pt x="193" y="8"/>
                  </a:lnTo>
                  <a:lnTo>
                    <a:pt x="208" y="6"/>
                  </a:lnTo>
                  <a:lnTo>
                    <a:pt x="237" y="1"/>
                  </a:lnTo>
                  <a:lnTo>
                    <a:pt x="269" y="0"/>
                  </a:lnTo>
                  <a:lnTo>
                    <a:pt x="269" y="0"/>
                  </a:lnTo>
                  <a:lnTo>
                    <a:pt x="301" y="1"/>
                  </a:lnTo>
                  <a:lnTo>
                    <a:pt x="331" y="6"/>
                  </a:lnTo>
                  <a:lnTo>
                    <a:pt x="345" y="8"/>
                  </a:lnTo>
                  <a:lnTo>
                    <a:pt x="358" y="12"/>
                  </a:lnTo>
                  <a:lnTo>
                    <a:pt x="372" y="16"/>
                  </a:lnTo>
                  <a:lnTo>
                    <a:pt x="385" y="21"/>
                  </a:lnTo>
                  <a:lnTo>
                    <a:pt x="396" y="25"/>
                  </a:lnTo>
                  <a:lnTo>
                    <a:pt x="409" y="31"/>
                  </a:lnTo>
                  <a:lnTo>
                    <a:pt x="419" y="38"/>
                  </a:lnTo>
                  <a:lnTo>
                    <a:pt x="431" y="45"/>
                  </a:lnTo>
                  <a:lnTo>
                    <a:pt x="440" y="52"/>
                  </a:lnTo>
                  <a:lnTo>
                    <a:pt x="450" y="60"/>
                  </a:lnTo>
                  <a:lnTo>
                    <a:pt x="459" y="68"/>
                  </a:lnTo>
                  <a:lnTo>
                    <a:pt x="467" y="77"/>
                  </a:lnTo>
                  <a:lnTo>
                    <a:pt x="475" y="86"/>
                  </a:lnTo>
                  <a:lnTo>
                    <a:pt x="483" y="97"/>
                  </a:lnTo>
                  <a:lnTo>
                    <a:pt x="490" y="107"/>
                  </a:lnTo>
                  <a:lnTo>
                    <a:pt x="497" y="118"/>
                  </a:lnTo>
                  <a:lnTo>
                    <a:pt x="509" y="141"/>
                  </a:lnTo>
                  <a:lnTo>
                    <a:pt x="518" y="166"/>
                  </a:lnTo>
                  <a:lnTo>
                    <a:pt x="525" y="193"/>
                  </a:lnTo>
                  <a:lnTo>
                    <a:pt x="530" y="222"/>
                  </a:lnTo>
                  <a:lnTo>
                    <a:pt x="533" y="251"/>
                  </a:lnTo>
                  <a:lnTo>
                    <a:pt x="534" y="282"/>
                  </a:lnTo>
                  <a:lnTo>
                    <a:pt x="534" y="348"/>
                  </a:lnTo>
                  <a:lnTo>
                    <a:pt x="534" y="348"/>
                  </a:lnTo>
                  <a:lnTo>
                    <a:pt x="534" y="353"/>
                  </a:lnTo>
                  <a:lnTo>
                    <a:pt x="533" y="359"/>
                  </a:lnTo>
                  <a:lnTo>
                    <a:pt x="530" y="364"/>
                  </a:lnTo>
                  <a:lnTo>
                    <a:pt x="528" y="367"/>
                  </a:lnTo>
                  <a:lnTo>
                    <a:pt x="525" y="371"/>
                  </a:lnTo>
                  <a:lnTo>
                    <a:pt x="521" y="373"/>
                  </a:lnTo>
                  <a:lnTo>
                    <a:pt x="517" y="374"/>
                  </a:lnTo>
                  <a:lnTo>
                    <a:pt x="511" y="374"/>
                  </a:lnTo>
                  <a:lnTo>
                    <a:pt x="511" y="374"/>
                  </a:lnTo>
                  <a:close/>
                  <a:moveTo>
                    <a:pt x="427" y="282"/>
                  </a:moveTo>
                  <a:lnTo>
                    <a:pt x="427" y="282"/>
                  </a:lnTo>
                  <a:lnTo>
                    <a:pt x="426" y="258"/>
                  </a:lnTo>
                  <a:lnTo>
                    <a:pt x="425" y="235"/>
                  </a:lnTo>
                  <a:lnTo>
                    <a:pt x="421" y="215"/>
                  </a:lnTo>
                  <a:lnTo>
                    <a:pt x="417" y="195"/>
                  </a:lnTo>
                  <a:lnTo>
                    <a:pt x="411" y="178"/>
                  </a:lnTo>
                  <a:lnTo>
                    <a:pt x="404" y="163"/>
                  </a:lnTo>
                  <a:lnTo>
                    <a:pt x="397" y="149"/>
                  </a:lnTo>
                  <a:lnTo>
                    <a:pt x="387" y="137"/>
                  </a:lnTo>
                  <a:lnTo>
                    <a:pt x="377" y="126"/>
                  </a:lnTo>
                  <a:lnTo>
                    <a:pt x="365" y="117"/>
                  </a:lnTo>
                  <a:lnTo>
                    <a:pt x="353" y="109"/>
                  </a:lnTo>
                  <a:lnTo>
                    <a:pt x="338" y="103"/>
                  </a:lnTo>
                  <a:lnTo>
                    <a:pt x="323" y="99"/>
                  </a:lnTo>
                  <a:lnTo>
                    <a:pt x="306" y="95"/>
                  </a:lnTo>
                  <a:lnTo>
                    <a:pt x="288" y="94"/>
                  </a:lnTo>
                  <a:lnTo>
                    <a:pt x="269" y="93"/>
                  </a:lnTo>
                  <a:lnTo>
                    <a:pt x="269" y="93"/>
                  </a:lnTo>
                  <a:lnTo>
                    <a:pt x="249" y="94"/>
                  </a:lnTo>
                  <a:lnTo>
                    <a:pt x="232" y="97"/>
                  </a:lnTo>
                  <a:lnTo>
                    <a:pt x="215" y="100"/>
                  </a:lnTo>
                  <a:lnTo>
                    <a:pt x="200" y="105"/>
                  </a:lnTo>
                  <a:lnTo>
                    <a:pt x="185" y="111"/>
                  </a:lnTo>
                  <a:lnTo>
                    <a:pt x="171" y="118"/>
                  </a:lnTo>
                  <a:lnTo>
                    <a:pt x="160" y="129"/>
                  </a:lnTo>
                  <a:lnTo>
                    <a:pt x="148" y="139"/>
                  </a:lnTo>
                  <a:lnTo>
                    <a:pt x="139" y="152"/>
                  </a:lnTo>
                  <a:lnTo>
                    <a:pt x="131" y="165"/>
                  </a:lnTo>
                  <a:lnTo>
                    <a:pt x="123" y="181"/>
                  </a:lnTo>
                  <a:lnTo>
                    <a:pt x="117" y="199"/>
                  </a:lnTo>
                  <a:lnTo>
                    <a:pt x="113" y="217"/>
                  </a:lnTo>
                  <a:lnTo>
                    <a:pt x="109" y="238"/>
                  </a:lnTo>
                  <a:lnTo>
                    <a:pt x="107" y="259"/>
                  </a:lnTo>
                  <a:lnTo>
                    <a:pt x="107" y="282"/>
                  </a:lnTo>
                  <a:lnTo>
                    <a:pt x="107" y="294"/>
                  </a:lnTo>
                  <a:lnTo>
                    <a:pt x="427" y="294"/>
                  </a:lnTo>
                  <a:lnTo>
                    <a:pt x="427"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7" name="Freeform 179"/>
            <p:cNvSpPr>
              <a:spLocks/>
            </p:cNvSpPr>
            <p:nvPr/>
          </p:nvSpPr>
          <p:spPr bwMode="auto">
            <a:xfrm>
              <a:off x="5451481" y="4229903"/>
              <a:ext cx="87278" cy="134776"/>
            </a:xfrm>
            <a:custGeom>
              <a:avLst/>
              <a:gdLst>
                <a:gd name="T0" fmla="*/ 175 w 441"/>
                <a:gd name="T1" fmla="*/ 680 h 681"/>
                <a:gd name="T2" fmla="*/ 73 w 441"/>
                <a:gd name="T3" fmla="*/ 672 h 681"/>
                <a:gd name="T4" fmla="*/ 25 w 441"/>
                <a:gd name="T5" fmla="*/ 663 h 681"/>
                <a:gd name="T6" fmla="*/ 5 w 441"/>
                <a:gd name="T7" fmla="*/ 655 h 681"/>
                <a:gd name="T8" fmla="*/ 0 w 441"/>
                <a:gd name="T9" fmla="*/ 644 h 681"/>
                <a:gd name="T10" fmla="*/ 0 w 441"/>
                <a:gd name="T11" fmla="*/ 597 h 681"/>
                <a:gd name="T12" fmla="*/ 3 w 441"/>
                <a:gd name="T13" fmla="*/ 586 h 681"/>
                <a:gd name="T14" fmla="*/ 12 w 441"/>
                <a:gd name="T15" fmla="*/ 579 h 681"/>
                <a:gd name="T16" fmla="*/ 26 w 441"/>
                <a:gd name="T17" fmla="*/ 578 h 681"/>
                <a:gd name="T18" fmla="*/ 126 w 441"/>
                <a:gd name="T19" fmla="*/ 587 h 681"/>
                <a:gd name="T20" fmla="*/ 215 w 441"/>
                <a:gd name="T21" fmla="*/ 592 h 681"/>
                <a:gd name="T22" fmla="*/ 267 w 441"/>
                <a:gd name="T23" fmla="*/ 587 h 681"/>
                <a:gd name="T24" fmla="*/ 297 w 441"/>
                <a:gd name="T25" fmla="*/ 578 h 681"/>
                <a:gd name="T26" fmla="*/ 317 w 441"/>
                <a:gd name="T27" fmla="*/ 562 h 681"/>
                <a:gd name="T28" fmla="*/ 330 w 441"/>
                <a:gd name="T29" fmla="*/ 538 h 681"/>
                <a:gd name="T30" fmla="*/ 335 w 441"/>
                <a:gd name="T31" fmla="*/ 506 h 681"/>
                <a:gd name="T32" fmla="*/ 330 w 441"/>
                <a:gd name="T33" fmla="*/ 481 h 681"/>
                <a:gd name="T34" fmla="*/ 304 w 441"/>
                <a:gd name="T35" fmla="*/ 446 h 681"/>
                <a:gd name="T36" fmla="*/ 244 w 441"/>
                <a:gd name="T37" fmla="*/ 406 h 681"/>
                <a:gd name="T38" fmla="*/ 96 w 441"/>
                <a:gd name="T39" fmla="*/ 317 h 681"/>
                <a:gd name="T40" fmla="*/ 51 w 441"/>
                <a:gd name="T41" fmla="*/ 280 h 681"/>
                <a:gd name="T42" fmla="*/ 25 w 441"/>
                <a:gd name="T43" fmla="*/ 249 h 681"/>
                <a:gd name="T44" fmla="*/ 8 w 441"/>
                <a:gd name="T45" fmla="*/ 214 h 681"/>
                <a:gd name="T46" fmla="*/ 0 w 441"/>
                <a:gd name="T47" fmla="*/ 175 h 681"/>
                <a:gd name="T48" fmla="*/ 0 w 441"/>
                <a:gd name="T49" fmla="*/ 138 h 681"/>
                <a:gd name="T50" fmla="*/ 16 w 441"/>
                <a:gd name="T51" fmla="*/ 83 h 681"/>
                <a:gd name="T52" fmla="*/ 48 w 441"/>
                <a:gd name="T53" fmla="*/ 44 h 681"/>
                <a:gd name="T54" fmla="*/ 94 w 441"/>
                <a:gd name="T55" fmla="*/ 19 h 681"/>
                <a:gd name="T56" fmla="*/ 151 w 441"/>
                <a:gd name="T57" fmla="*/ 5 h 681"/>
                <a:gd name="T58" fmla="*/ 218 w 441"/>
                <a:gd name="T59" fmla="*/ 0 h 681"/>
                <a:gd name="T60" fmla="*/ 316 w 441"/>
                <a:gd name="T61" fmla="*/ 5 h 681"/>
                <a:gd name="T62" fmla="*/ 406 w 441"/>
                <a:gd name="T63" fmla="*/ 16 h 681"/>
                <a:gd name="T64" fmla="*/ 421 w 441"/>
                <a:gd name="T65" fmla="*/ 21 h 681"/>
                <a:gd name="T66" fmla="*/ 428 w 441"/>
                <a:gd name="T67" fmla="*/ 31 h 681"/>
                <a:gd name="T68" fmla="*/ 429 w 441"/>
                <a:gd name="T69" fmla="*/ 80 h 681"/>
                <a:gd name="T70" fmla="*/ 428 w 441"/>
                <a:gd name="T71" fmla="*/ 90 h 681"/>
                <a:gd name="T72" fmla="*/ 421 w 441"/>
                <a:gd name="T73" fmla="*/ 98 h 681"/>
                <a:gd name="T74" fmla="*/ 408 w 441"/>
                <a:gd name="T75" fmla="*/ 100 h 681"/>
                <a:gd name="T76" fmla="*/ 321 w 441"/>
                <a:gd name="T77" fmla="*/ 94 h 681"/>
                <a:gd name="T78" fmla="*/ 218 w 441"/>
                <a:gd name="T79" fmla="*/ 91 h 681"/>
                <a:gd name="T80" fmla="*/ 152 w 441"/>
                <a:gd name="T81" fmla="*/ 97 h 681"/>
                <a:gd name="T82" fmla="*/ 129 w 441"/>
                <a:gd name="T83" fmla="*/ 107 h 681"/>
                <a:gd name="T84" fmla="*/ 113 w 441"/>
                <a:gd name="T85" fmla="*/ 124 h 681"/>
                <a:gd name="T86" fmla="*/ 106 w 441"/>
                <a:gd name="T87" fmla="*/ 150 h 681"/>
                <a:gd name="T88" fmla="*/ 106 w 441"/>
                <a:gd name="T89" fmla="*/ 173 h 681"/>
                <a:gd name="T90" fmla="*/ 126 w 441"/>
                <a:gd name="T91" fmla="*/ 208 h 681"/>
                <a:gd name="T92" fmla="*/ 169 w 441"/>
                <a:gd name="T93" fmla="*/ 241 h 681"/>
                <a:gd name="T94" fmla="*/ 308 w 441"/>
                <a:gd name="T95" fmla="*/ 324 h 681"/>
                <a:gd name="T96" fmla="*/ 358 w 441"/>
                <a:gd name="T97" fmla="*/ 357 h 681"/>
                <a:gd name="T98" fmla="*/ 394 w 441"/>
                <a:gd name="T99" fmla="*/ 389 h 681"/>
                <a:gd name="T100" fmla="*/ 420 w 441"/>
                <a:gd name="T101" fmla="*/ 421 h 681"/>
                <a:gd name="T102" fmla="*/ 434 w 441"/>
                <a:gd name="T103" fmla="*/ 456 h 681"/>
                <a:gd name="T104" fmla="*/ 440 w 441"/>
                <a:gd name="T105" fmla="*/ 493 h 681"/>
                <a:gd name="T106" fmla="*/ 440 w 441"/>
                <a:gd name="T107" fmla="*/ 529 h 681"/>
                <a:gd name="T108" fmla="*/ 425 w 441"/>
                <a:gd name="T109" fmla="*/ 585 h 681"/>
                <a:gd name="T110" fmla="*/ 393 w 441"/>
                <a:gd name="T111" fmla="*/ 629 h 681"/>
                <a:gd name="T112" fmla="*/ 346 w 441"/>
                <a:gd name="T113" fmla="*/ 659 h 681"/>
                <a:gd name="T114" fmla="*/ 286 w 441"/>
                <a:gd name="T115" fmla="*/ 676 h 681"/>
                <a:gd name="T116" fmla="*/ 215 w 441"/>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681">
                  <a:moveTo>
                    <a:pt x="215" y="681"/>
                  </a:moveTo>
                  <a:lnTo>
                    <a:pt x="215" y="681"/>
                  </a:lnTo>
                  <a:lnTo>
                    <a:pt x="175" y="680"/>
                  </a:lnTo>
                  <a:lnTo>
                    <a:pt x="126" y="678"/>
                  </a:lnTo>
                  <a:lnTo>
                    <a:pt x="100" y="675"/>
                  </a:lnTo>
                  <a:lnTo>
                    <a:pt x="73" y="672"/>
                  </a:lnTo>
                  <a:lnTo>
                    <a:pt x="48" y="668"/>
                  </a:lnTo>
                  <a:lnTo>
                    <a:pt x="25" y="663"/>
                  </a:lnTo>
                  <a:lnTo>
                    <a:pt x="25" y="663"/>
                  </a:lnTo>
                  <a:lnTo>
                    <a:pt x="14" y="660"/>
                  </a:lnTo>
                  <a:lnTo>
                    <a:pt x="10" y="657"/>
                  </a:lnTo>
                  <a:lnTo>
                    <a:pt x="5" y="655"/>
                  </a:lnTo>
                  <a:lnTo>
                    <a:pt x="3" y="652"/>
                  </a:lnTo>
                  <a:lnTo>
                    <a:pt x="1" y="648"/>
                  </a:lnTo>
                  <a:lnTo>
                    <a:pt x="0" y="644"/>
                  </a:lnTo>
                  <a:lnTo>
                    <a:pt x="0" y="639"/>
                  </a:lnTo>
                  <a:lnTo>
                    <a:pt x="0" y="597"/>
                  </a:lnTo>
                  <a:lnTo>
                    <a:pt x="0" y="597"/>
                  </a:lnTo>
                  <a:lnTo>
                    <a:pt x="0" y="593"/>
                  </a:lnTo>
                  <a:lnTo>
                    <a:pt x="1" y="590"/>
                  </a:lnTo>
                  <a:lnTo>
                    <a:pt x="3" y="586"/>
                  </a:lnTo>
                  <a:lnTo>
                    <a:pt x="5" y="584"/>
                  </a:lnTo>
                  <a:lnTo>
                    <a:pt x="9" y="582"/>
                  </a:lnTo>
                  <a:lnTo>
                    <a:pt x="12" y="579"/>
                  </a:lnTo>
                  <a:lnTo>
                    <a:pt x="20" y="578"/>
                  </a:lnTo>
                  <a:lnTo>
                    <a:pt x="20" y="578"/>
                  </a:lnTo>
                  <a:lnTo>
                    <a:pt x="26" y="578"/>
                  </a:lnTo>
                  <a:lnTo>
                    <a:pt x="26" y="578"/>
                  </a:lnTo>
                  <a:lnTo>
                    <a:pt x="73" y="584"/>
                  </a:lnTo>
                  <a:lnTo>
                    <a:pt x="126" y="587"/>
                  </a:lnTo>
                  <a:lnTo>
                    <a:pt x="175" y="591"/>
                  </a:lnTo>
                  <a:lnTo>
                    <a:pt x="215" y="592"/>
                  </a:lnTo>
                  <a:lnTo>
                    <a:pt x="215" y="592"/>
                  </a:lnTo>
                  <a:lnTo>
                    <a:pt x="243" y="591"/>
                  </a:lnTo>
                  <a:lnTo>
                    <a:pt x="256" y="590"/>
                  </a:lnTo>
                  <a:lnTo>
                    <a:pt x="267" y="587"/>
                  </a:lnTo>
                  <a:lnTo>
                    <a:pt x="277" y="585"/>
                  </a:lnTo>
                  <a:lnTo>
                    <a:pt x="288" y="582"/>
                  </a:lnTo>
                  <a:lnTo>
                    <a:pt x="297" y="578"/>
                  </a:lnTo>
                  <a:lnTo>
                    <a:pt x="305" y="574"/>
                  </a:lnTo>
                  <a:lnTo>
                    <a:pt x="312" y="568"/>
                  </a:lnTo>
                  <a:lnTo>
                    <a:pt x="317" y="562"/>
                  </a:lnTo>
                  <a:lnTo>
                    <a:pt x="323" y="555"/>
                  </a:lnTo>
                  <a:lnTo>
                    <a:pt x="327" y="547"/>
                  </a:lnTo>
                  <a:lnTo>
                    <a:pt x="330" y="538"/>
                  </a:lnTo>
                  <a:lnTo>
                    <a:pt x="332" y="529"/>
                  </a:lnTo>
                  <a:lnTo>
                    <a:pt x="335" y="517"/>
                  </a:lnTo>
                  <a:lnTo>
                    <a:pt x="335" y="506"/>
                  </a:lnTo>
                  <a:lnTo>
                    <a:pt x="335" y="506"/>
                  </a:lnTo>
                  <a:lnTo>
                    <a:pt x="334" y="493"/>
                  </a:lnTo>
                  <a:lnTo>
                    <a:pt x="330" y="481"/>
                  </a:lnTo>
                  <a:lnTo>
                    <a:pt x="324" y="469"/>
                  </a:lnTo>
                  <a:lnTo>
                    <a:pt x="315" y="458"/>
                  </a:lnTo>
                  <a:lnTo>
                    <a:pt x="304" y="446"/>
                  </a:lnTo>
                  <a:lnTo>
                    <a:pt x="288" y="434"/>
                  </a:lnTo>
                  <a:lnTo>
                    <a:pt x="268" y="420"/>
                  </a:lnTo>
                  <a:lnTo>
                    <a:pt x="244" y="406"/>
                  </a:lnTo>
                  <a:lnTo>
                    <a:pt x="122" y="334"/>
                  </a:lnTo>
                  <a:lnTo>
                    <a:pt x="122" y="334"/>
                  </a:lnTo>
                  <a:lnTo>
                    <a:pt x="96" y="317"/>
                  </a:lnTo>
                  <a:lnTo>
                    <a:pt x="72" y="298"/>
                  </a:lnTo>
                  <a:lnTo>
                    <a:pt x="62" y="289"/>
                  </a:lnTo>
                  <a:lnTo>
                    <a:pt x="51" y="280"/>
                  </a:lnTo>
                  <a:lnTo>
                    <a:pt x="42" y="270"/>
                  </a:lnTo>
                  <a:lnTo>
                    <a:pt x="33" y="259"/>
                  </a:lnTo>
                  <a:lnTo>
                    <a:pt x="25" y="249"/>
                  </a:lnTo>
                  <a:lnTo>
                    <a:pt x="19" y="238"/>
                  </a:lnTo>
                  <a:lnTo>
                    <a:pt x="14" y="226"/>
                  </a:lnTo>
                  <a:lnTo>
                    <a:pt x="8" y="214"/>
                  </a:lnTo>
                  <a:lnTo>
                    <a:pt x="4" y="201"/>
                  </a:lnTo>
                  <a:lnTo>
                    <a:pt x="2" y="188"/>
                  </a:lnTo>
                  <a:lnTo>
                    <a:pt x="0" y="175"/>
                  </a:lnTo>
                  <a:lnTo>
                    <a:pt x="0" y="161"/>
                  </a:lnTo>
                  <a:lnTo>
                    <a:pt x="0" y="161"/>
                  </a:lnTo>
                  <a:lnTo>
                    <a:pt x="0" y="138"/>
                  </a:lnTo>
                  <a:lnTo>
                    <a:pt x="3" y="118"/>
                  </a:lnTo>
                  <a:lnTo>
                    <a:pt x="9" y="100"/>
                  </a:lnTo>
                  <a:lnTo>
                    <a:pt x="16" y="83"/>
                  </a:lnTo>
                  <a:lnTo>
                    <a:pt x="25" y="68"/>
                  </a:lnTo>
                  <a:lnTo>
                    <a:pt x="35" y="55"/>
                  </a:lnTo>
                  <a:lnTo>
                    <a:pt x="48" y="44"/>
                  </a:lnTo>
                  <a:lnTo>
                    <a:pt x="62" y="33"/>
                  </a:lnTo>
                  <a:lnTo>
                    <a:pt x="78" y="25"/>
                  </a:lnTo>
                  <a:lnTo>
                    <a:pt x="94" y="19"/>
                  </a:lnTo>
                  <a:lnTo>
                    <a:pt x="112" y="13"/>
                  </a:lnTo>
                  <a:lnTo>
                    <a:pt x="132" y="8"/>
                  </a:lnTo>
                  <a:lnTo>
                    <a:pt x="151" y="5"/>
                  </a:lnTo>
                  <a:lnTo>
                    <a:pt x="173" y="2"/>
                  </a:lnTo>
                  <a:lnTo>
                    <a:pt x="195" y="1"/>
                  </a:lnTo>
                  <a:lnTo>
                    <a:pt x="218" y="0"/>
                  </a:lnTo>
                  <a:lnTo>
                    <a:pt x="218" y="0"/>
                  </a:lnTo>
                  <a:lnTo>
                    <a:pt x="268" y="1"/>
                  </a:lnTo>
                  <a:lnTo>
                    <a:pt x="316" y="5"/>
                  </a:lnTo>
                  <a:lnTo>
                    <a:pt x="362" y="9"/>
                  </a:lnTo>
                  <a:lnTo>
                    <a:pt x="406" y="16"/>
                  </a:lnTo>
                  <a:lnTo>
                    <a:pt x="406" y="16"/>
                  </a:lnTo>
                  <a:lnTo>
                    <a:pt x="412" y="17"/>
                  </a:lnTo>
                  <a:lnTo>
                    <a:pt x="416" y="19"/>
                  </a:lnTo>
                  <a:lnTo>
                    <a:pt x="421" y="21"/>
                  </a:lnTo>
                  <a:lnTo>
                    <a:pt x="423" y="24"/>
                  </a:lnTo>
                  <a:lnTo>
                    <a:pt x="426" y="28"/>
                  </a:lnTo>
                  <a:lnTo>
                    <a:pt x="428" y="31"/>
                  </a:lnTo>
                  <a:lnTo>
                    <a:pt x="429" y="36"/>
                  </a:lnTo>
                  <a:lnTo>
                    <a:pt x="429" y="40"/>
                  </a:lnTo>
                  <a:lnTo>
                    <a:pt x="429" y="80"/>
                  </a:lnTo>
                  <a:lnTo>
                    <a:pt x="429" y="80"/>
                  </a:lnTo>
                  <a:lnTo>
                    <a:pt x="429" y="85"/>
                  </a:lnTo>
                  <a:lnTo>
                    <a:pt x="428" y="90"/>
                  </a:lnTo>
                  <a:lnTo>
                    <a:pt x="425" y="93"/>
                  </a:lnTo>
                  <a:lnTo>
                    <a:pt x="423" y="95"/>
                  </a:lnTo>
                  <a:lnTo>
                    <a:pt x="421" y="98"/>
                  </a:lnTo>
                  <a:lnTo>
                    <a:pt x="417" y="99"/>
                  </a:lnTo>
                  <a:lnTo>
                    <a:pt x="408" y="100"/>
                  </a:lnTo>
                  <a:lnTo>
                    <a:pt x="408" y="100"/>
                  </a:lnTo>
                  <a:lnTo>
                    <a:pt x="405" y="100"/>
                  </a:lnTo>
                  <a:lnTo>
                    <a:pt x="405" y="100"/>
                  </a:lnTo>
                  <a:lnTo>
                    <a:pt x="321" y="94"/>
                  </a:lnTo>
                  <a:lnTo>
                    <a:pt x="269" y="92"/>
                  </a:lnTo>
                  <a:lnTo>
                    <a:pt x="218" y="91"/>
                  </a:lnTo>
                  <a:lnTo>
                    <a:pt x="218" y="91"/>
                  </a:lnTo>
                  <a:lnTo>
                    <a:pt x="194" y="91"/>
                  </a:lnTo>
                  <a:lnTo>
                    <a:pt x="172" y="93"/>
                  </a:lnTo>
                  <a:lnTo>
                    <a:pt x="152" y="97"/>
                  </a:lnTo>
                  <a:lnTo>
                    <a:pt x="144" y="100"/>
                  </a:lnTo>
                  <a:lnTo>
                    <a:pt x="136" y="102"/>
                  </a:lnTo>
                  <a:lnTo>
                    <a:pt x="129" y="107"/>
                  </a:lnTo>
                  <a:lnTo>
                    <a:pt x="124" y="111"/>
                  </a:lnTo>
                  <a:lnTo>
                    <a:pt x="118" y="117"/>
                  </a:lnTo>
                  <a:lnTo>
                    <a:pt x="113" y="124"/>
                  </a:lnTo>
                  <a:lnTo>
                    <a:pt x="110" y="131"/>
                  </a:lnTo>
                  <a:lnTo>
                    <a:pt x="108" y="140"/>
                  </a:lnTo>
                  <a:lnTo>
                    <a:pt x="106" y="150"/>
                  </a:lnTo>
                  <a:lnTo>
                    <a:pt x="105" y="161"/>
                  </a:lnTo>
                  <a:lnTo>
                    <a:pt x="105" y="161"/>
                  </a:lnTo>
                  <a:lnTo>
                    <a:pt x="106" y="173"/>
                  </a:lnTo>
                  <a:lnTo>
                    <a:pt x="111" y="186"/>
                  </a:lnTo>
                  <a:lnTo>
                    <a:pt x="117" y="197"/>
                  </a:lnTo>
                  <a:lnTo>
                    <a:pt x="126" y="208"/>
                  </a:lnTo>
                  <a:lnTo>
                    <a:pt x="137" y="219"/>
                  </a:lnTo>
                  <a:lnTo>
                    <a:pt x="152" y="230"/>
                  </a:lnTo>
                  <a:lnTo>
                    <a:pt x="169" y="241"/>
                  </a:lnTo>
                  <a:lnTo>
                    <a:pt x="189" y="253"/>
                  </a:lnTo>
                  <a:lnTo>
                    <a:pt x="308" y="324"/>
                  </a:lnTo>
                  <a:lnTo>
                    <a:pt x="308" y="324"/>
                  </a:lnTo>
                  <a:lnTo>
                    <a:pt x="327" y="335"/>
                  </a:lnTo>
                  <a:lnTo>
                    <a:pt x="343" y="345"/>
                  </a:lnTo>
                  <a:lnTo>
                    <a:pt x="358" y="357"/>
                  </a:lnTo>
                  <a:lnTo>
                    <a:pt x="371" y="367"/>
                  </a:lnTo>
                  <a:lnTo>
                    <a:pt x="384" y="378"/>
                  </a:lnTo>
                  <a:lnTo>
                    <a:pt x="394" y="389"/>
                  </a:lnTo>
                  <a:lnTo>
                    <a:pt x="403" y="399"/>
                  </a:lnTo>
                  <a:lnTo>
                    <a:pt x="413" y="411"/>
                  </a:lnTo>
                  <a:lnTo>
                    <a:pt x="420" y="421"/>
                  </a:lnTo>
                  <a:lnTo>
                    <a:pt x="425" y="433"/>
                  </a:lnTo>
                  <a:lnTo>
                    <a:pt x="431" y="444"/>
                  </a:lnTo>
                  <a:lnTo>
                    <a:pt x="434" y="456"/>
                  </a:lnTo>
                  <a:lnTo>
                    <a:pt x="438" y="468"/>
                  </a:lnTo>
                  <a:lnTo>
                    <a:pt x="439" y="481"/>
                  </a:lnTo>
                  <a:lnTo>
                    <a:pt x="440" y="493"/>
                  </a:lnTo>
                  <a:lnTo>
                    <a:pt x="441" y="506"/>
                  </a:lnTo>
                  <a:lnTo>
                    <a:pt x="441" y="506"/>
                  </a:lnTo>
                  <a:lnTo>
                    <a:pt x="440" y="529"/>
                  </a:lnTo>
                  <a:lnTo>
                    <a:pt x="437" y="548"/>
                  </a:lnTo>
                  <a:lnTo>
                    <a:pt x="432" y="568"/>
                  </a:lnTo>
                  <a:lnTo>
                    <a:pt x="425" y="585"/>
                  </a:lnTo>
                  <a:lnTo>
                    <a:pt x="416" y="601"/>
                  </a:lnTo>
                  <a:lnTo>
                    <a:pt x="406" y="616"/>
                  </a:lnTo>
                  <a:lnTo>
                    <a:pt x="393" y="629"/>
                  </a:lnTo>
                  <a:lnTo>
                    <a:pt x="379" y="640"/>
                  </a:lnTo>
                  <a:lnTo>
                    <a:pt x="363" y="649"/>
                  </a:lnTo>
                  <a:lnTo>
                    <a:pt x="346" y="659"/>
                  </a:lnTo>
                  <a:lnTo>
                    <a:pt x="328" y="665"/>
                  </a:lnTo>
                  <a:lnTo>
                    <a:pt x="307" y="671"/>
                  </a:lnTo>
                  <a:lnTo>
                    <a:pt x="286" y="676"/>
                  </a:lnTo>
                  <a:lnTo>
                    <a:pt x="264" y="678"/>
                  </a:lnTo>
                  <a:lnTo>
                    <a:pt x="241" y="680"/>
                  </a:lnTo>
                  <a:lnTo>
                    <a:pt x="215" y="681"/>
                  </a:lnTo>
                  <a:lnTo>
                    <a:pt x="215"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8" name="Freeform 180"/>
            <p:cNvSpPr>
              <a:spLocks/>
            </p:cNvSpPr>
            <p:nvPr/>
          </p:nvSpPr>
          <p:spPr bwMode="auto">
            <a:xfrm>
              <a:off x="5562508" y="4229903"/>
              <a:ext cx="87278" cy="134776"/>
            </a:xfrm>
            <a:custGeom>
              <a:avLst/>
              <a:gdLst>
                <a:gd name="T0" fmla="*/ 175 w 441"/>
                <a:gd name="T1" fmla="*/ 680 h 681"/>
                <a:gd name="T2" fmla="*/ 73 w 441"/>
                <a:gd name="T3" fmla="*/ 672 h 681"/>
                <a:gd name="T4" fmla="*/ 25 w 441"/>
                <a:gd name="T5" fmla="*/ 663 h 681"/>
                <a:gd name="T6" fmla="*/ 7 w 441"/>
                <a:gd name="T7" fmla="*/ 655 h 681"/>
                <a:gd name="T8" fmla="*/ 0 w 441"/>
                <a:gd name="T9" fmla="*/ 644 h 681"/>
                <a:gd name="T10" fmla="*/ 0 w 441"/>
                <a:gd name="T11" fmla="*/ 597 h 681"/>
                <a:gd name="T12" fmla="*/ 3 w 441"/>
                <a:gd name="T13" fmla="*/ 586 h 681"/>
                <a:gd name="T14" fmla="*/ 12 w 441"/>
                <a:gd name="T15" fmla="*/ 579 h 681"/>
                <a:gd name="T16" fmla="*/ 26 w 441"/>
                <a:gd name="T17" fmla="*/ 578 h 681"/>
                <a:gd name="T18" fmla="*/ 126 w 441"/>
                <a:gd name="T19" fmla="*/ 587 h 681"/>
                <a:gd name="T20" fmla="*/ 215 w 441"/>
                <a:gd name="T21" fmla="*/ 592 h 681"/>
                <a:gd name="T22" fmla="*/ 267 w 441"/>
                <a:gd name="T23" fmla="*/ 587 h 681"/>
                <a:gd name="T24" fmla="*/ 297 w 441"/>
                <a:gd name="T25" fmla="*/ 578 h 681"/>
                <a:gd name="T26" fmla="*/ 319 w 441"/>
                <a:gd name="T27" fmla="*/ 562 h 681"/>
                <a:gd name="T28" fmla="*/ 331 w 441"/>
                <a:gd name="T29" fmla="*/ 538 h 681"/>
                <a:gd name="T30" fmla="*/ 336 w 441"/>
                <a:gd name="T31" fmla="*/ 506 h 681"/>
                <a:gd name="T32" fmla="*/ 331 w 441"/>
                <a:gd name="T33" fmla="*/ 481 h 681"/>
                <a:gd name="T34" fmla="*/ 304 w 441"/>
                <a:gd name="T35" fmla="*/ 446 h 681"/>
                <a:gd name="T36" fmla="*/ 245 w 441"/>
                <a:gd name="T37" fmla="*/ 406 h 681"/>
                <a:gd name="T38" fmla="*/ 96 w 441"/>
                <a:gd name="T39" fmla="*/ 317 h 681"/>
                <a:gd name="T40" fmla="*/ 51 w 441"/>
                <a:gd name="T41" fmla="*/ 280 h 681"/>
                <a:gd name="T42" fmla="*/ 26 w 441"/>
                <a:gd name="T43" fmla="*/ 249 h 681"/>
                <a:gd name="T44" fmla="*/ 9 w 441"/>
                <a:gd name="T45" fmla="*/ 214 h 681"/>
                <a:gd name="T46" fmla="*/ 0 w 441"/>
                <a:gd name="T47" fmla="*/ 175 h 681"/>
                <a:gd name="T48" fmla="*/ 1 w 441"/>
                <a:gd name="T49" fmla="*/ 138 h 681"/>
                <a:gd name="T50" fmla="*/ 16 w 441"/>
                <a:gd name="T51" fmla="*/ 83 h 681"/>
                <a:gd name="T52" fmla="*/ 48 w 441"/>
                <a:gd name="T53" fmla="*/ 44 h 681"/>
                <a:gd name="T54" fmla="*/ 95 w 441"/>
                <a:gd name="T55" fmla="*/ 19 h 681"/>
                <a:gd name="T56" fmla="*/ 152 w 441"/>
                <a:gd name="T57" fmla="*/ 5 h 681"/>
                <a:gd name="T58" fmla="*/ 218 w 441"/>
                <a:gd name="T59" fmla="*/ 0 h 681"/>
                <a:gd name="T60" fmla="*/ 316 w 441"/>
                <a:gd name="T61" fmla="*/ 5 h 681"/>
                <a:gd name="T62" fmla="*/ 407 w 441"/>
                <a:gd name="T63" fmla="*/ 16 h 681"/>
                <a:gd name="T64" fmla="*/ 421 w 441"/>
                <a:gd name="T65" fmla="*/ 21 h 681"/>
                <a:gd name="T66" fmla="*/ 428 w 441"/>
                <a:gd name="T67" fmla="*/ 31 h 681"/>
                <a:gd name="T68" fmla="*/ 430 w 441"/>
                <a:gd name="T69" fmla="*/ 80 h 681"/>
                <a:gd name="T70" fmla="*/ 428 w 441"/>
                <a:gd name="T71" fmla="*/ 90 h 681"/>
                <a:gd name="T72" fmla="*/ 421 w 441"/>
                <a:gd name="T73" fmla="*/ 98 h 681"/>
                <a:gd name="T74" fmla="*/ 409 w 441"/>
                <a:gd name="T75" fmla="*/ 100 h 681"/>
                <a:gd name="T76" fmla="*/ 321 w 441"/>
                <a:gd name="T77" fmla="*/ 94 h 681"/>
                <a:gd name="T78" fmla="*/ 218 w 441"/>
                <a:gd name="T79" fmla="*/ 91 h 681"/>
                <a:gd name="T80" fmla="*/ 153 w 441"/>
                <a:gd name="T81" fmla="*/ 97 h 681"/>
                <a:gd name="T82" fmla="*/ 129 w 441"/>
                <a:gd name="T83" fmla="*/ 107 h 681"/>
                <a:gd name="T84" fmla="*/ 114 w 441"/>
                <a:gd name="T85" fmla="*/ 124 h 681"/>
                <a:gd name="T86" fmla="*/ 106 w 441"/>
                <a:gd name="T87" fmla="*/ 150 h 681"/>
                <a:gd name="T88" fmla="*/ 108 w 441"/>
                <a:gd name="T89" fmla="*/ 173 h 681"/>
                <a:gd name="T90" fmla="*/ 127 w 441"/>
                <a:gd name="T91" fmla="*/ 208 h 681"/>
                <a:gd name="T92" fmla="*/ 170 w 441"/>
                <a:gd name="T93" fmla="*/ 241 h 681"/>
                <a:gd name="T94" fmla="*/ 308 w 441"/>
                <a:gd name="T95" fmla="*/ 324 h 681"/>
                <a:gd name="T96" fmla="*/ 358 w 441"/>
                <a:gd name="T97" fmla="*/ 357 h 681"/>
                <a:gd name="T98" fmla="*/ 394 w 441"/>
                <a:gd name="T99" fmla="*/ 389 h 681"/>
                <a:gd name="T100" fmla="*/ 420 w 441"/>
                <a:gd name="T101" fmla="*/ 421 h 681"/>
                <a:gd name="T102" fmla="*/ 435 w 441"/>
                <a:gd name="T103" fmla="*/ 456 h 681"/>
                <a:gd name="T104" fmla="*/ 441 w 441"/>
                <a:gd name="T105" fmla="*/ 493 h 681"/>
                <a:gd name="T106" fmla="*/ 440 w 441"/>
                <a:gd name="T107" fmla="*/ 529 h 681"/>
                <a:gd name="T108" fmla="*/ 425 w 441"/>
                <a:gd name="T109" fmla="*/ 585 h 681"/>
                <a:gd name="T110" fmla="*/ 393 w 441"/>
                <a:gd name="T111" fmla="*/ 629 h 681"/>
                <a:gd name="T112" fmla="*/ 346 w 441"/>
                <a:gd name="T113" fmla="*/ 659 h 681"/>
                <a:gd name="T114" fmla="*/ 287 w 441"/>
                <a:gd name="T115" fmla="*/ 676 h 681"/>
                <a:gd name="T116" fmla="*/ 215 w 441"/>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681">
                  <a:moveTo>
                    <a:pt x="215" y="681"/>
                  </a:moveTo>
                  <a:lnTo>
                    <a:pt x="215" y="681"/>
                  </a:lnTo>
                  <a:lnTo>
                    <a:pt x="175" y="680"/>
                  </a:lnTo>
                  <a:lnTo>
                    <a:pt x="126" y="678"/>
                  </a:lnTo>
                  <a:lnTo>
                    <a:pt x="100" y="675"/>
                  </a:lnTo>
                  <a:lnTo>
                    <a:pt x="73" y="672"/>
                  </a:lnTo>
                  <a:lnTo>
                    <a:pt x="48" y="668"/>
                  </a:lnTo>
                  <a:lnTo>
                    <a:pt x="25" y="663"/>
                  </a:lnTo>
                  <a:lnTo>
                    <a:pt x="25" y="663"/>
                  </a:lnTo>
                  <a:lnTo>
                    <a:pt x="15" y="660"/>
                  </a:lnTo>
                  <a:lnTo>
                    <a:pt x="10" y="657"/>
                  </a:lnTo>
                  <a:lnTo>
                    <a:pt x="7" y="655"/>
                  </a:lnTo>
                  <a:lnTo>
                    <a:pt x="3" y="652"/>
                  </a:lnTo>
                  <a:lnTo>
                    <a:pt x="1" y="648"/>
                  </a:lnTo>
                  <a:lnTo>
                    <a:pt x="0" y="644"/>
                  </a:lnTo>
                  <a:lnTo>
                    <a:pt x="0" y="639"/>
                  </a:lnTo>
                  <a:lnTo>
                    <a:pt x="0" y="597"/>
                  </a:lnTo>
                  <a:lnTo>
                    <a:pt x="0" y="597"/>
                  </a:lnTo>
                  <a:lnTo>
                    <a:pt x="0" y="593"/>
                  </a:lnTo>
                  <a:lnTo>
                    <a:pt x="1" y="590"/>
                  </a:lnTo>
                  <a:lnTo>
                    <a:pt x="3" y="586"/>
                  </a:lnTo>
                  <a:lnTo>
                    <a:pt x="6" y="584"/>
                  </a:lnTo>
                  <a:lnTo>
                    <a:pt x="9" y="582"/>
                  </a:lnTo>
                  <a:lnTo>
                    <a:pt x="12" y="579"/>
                  </a:lnTo>
                  <a:lnTo>
                    <a:pt x="22" y="578"/>
                  </a:lnTo>
                  <a:lnTo>
                    <a:pt x="22" y="578"/>
                  </a:lnTo>
                  <a:lnTo>
                    <a:pt x="26" y="578"/>
                  </a:lnTo>
                  <a:lnTo>
                    <a:pt x="26" y="578"/>
                  </a:lnTo>
                  <a:lnTo>
                    <a:pt x="74" y="584"/>
                  </a:lnTo>
                  <a:lnTo>
                    <a:pt x="126" y="587"/>
                  </a:lnTo>
                  <a:lnTo>
                    <a:pt x="176" y="591"/>
                  </a:lnTo>
                  <a:lnTo>
                    <a:pt x="215" y="592"/>
                  </a:lnTo>
                  <a:lnTo>
                    <a:pt x="215" y="592"/>
                  </a:lnTo>
                  <a:lnTo>
                    <a:pt x="243" y="591"/>
                  </a:lnTo>
                  <a:lnTo>
                    <a:pt x="256" y="590"/>
                  </a:lnTo>
                  <a:lnTo>
                    <a:pt x="267" y="587"/>
                  </a:lnTo>
                  <a:lnTo>
                    <a:pt x="279" y="585"/>
                  </a:lnTo>
                  <a:lnTo>
                    <a:pt x="288" y="582"/>
                  </a:lnTo>
                  <a:lnTo>
                    <a:pt x="297" y="578"/>
                  </a:lnTo>
                  <a:lnTo>
                    <a:pt x="305" y="574"/>
                  </a:lnTo>
                  <a:lnTo>
                    <a:pt x="312" y="568"/>
                  </a:lnTo>
                  <a:lnTo>
                    <a:pt x="319" y="562"/>
                  </a:lnTo>
                  <a:lnTo>
                    <a:pt x="323" y="555"/>
                  </a:lnTo>
                  <a:lnTo>
                    <a:pt x="328" y="547"/>
                  </a:lnTo>
                  <a:lnTo>
                    <a:pt x="331" y="538"/>
                  </a:lnTo>
                  <a:lnTo>
                    <a:pt x="334" y="529"/>
                  </a:lnTo>
                  <a:lnTo>
                    <a:pt x="335" y="517"/>
                  </a:lnTo>
                  <a:lnTo>
                    <a:pt x="336" y="506"/>
                  </a:lnTo>
                  <a:lnTo>
                    <a:pt x="336" y="506"/>
                  </a:lnTo>
                  <a:lnTo>
                    <a:pt x="335" y="493"/>
                  </a:lnTo>
                  <a:lnTo>
                    <a:pt x="331" y="481"/>
                  </a:lnTo>
                  <a:lnTo>
                    <a:pt x="324" y="469"/>
                  </a:lnTo>
                  <a:lnTo>
                    <a:pt x="316" y="458"/>
                  </a:lnTo>
                  <a:lnTo>
                    <a:pt x="304" y="446"/>
                  </a:lnTo>
                  <a:lnTo>
                    <a:pt x="288" y="434"/>
                  </a:lnTo>
                  <a:lnTo>
                    <a:pt x="268" y="420"/>
                  </a:lnTo>
                  <a:lnTo>
                    <a:pt x="245" y="406"/>
                  </a:lnTo>
                  <a:lnTo>
                    <a:pt x="123" y="334"/>
                  </a:lnTo>
                  <a:lnTo>
                    <a:pt x="123" y="334"/>
                  </a:lnTo>
                  <a:lnTo>
                    <a:pt x="96" y="317"/>
                  </a:lnTo>
                  <a:lnTo>
                    <a:pt x="72" y="298"/>
                  </a:lnTo>
                  <a:lnTo>
                    <a:pt x="62" y="289"/>
                  </a:lnTo>
                  <a:lnTo>
                    <a:pt x="51" y="280"/>
                  </a:lnTo>
                  <a:lnTo>
                    <a:pt x="42" y="270"/>
                  </a:lnTo>
                  <a:lnTo>
                    <a:pt x="34" y="259"/>
                  </a:lnTo>
                  <a:lnTo>
                    <a:pt x="26" y="249"/>
                  </a:lnTo>
                  <a:lnTo>
                    <a:pt x="19" y="238"/>
                  </a:lnTo>
                  <a:lnTo>
                    <a:pt x="14" y="226"/>
                  </a:lnTo>
                  <a:lnTo>
                    <a:pt x="9" y="214"/>
                  </a:lnTo>
                  <a:lnTo>
                    <a:pt x="4" y="201"/>
                  </a:lnTo>
                  <a:lnTo>
                    <a:pt x="2" y="188"/>
                  </a:lnTo>
                  <a:lnTo>
                    <a:pt x="0" y="175"/>
                  </a:lnTo>
                  <a:lnTo>
                    <a:pt x="0" y="161"/>
                  </a:lnTo>
                  <a:lnTo>
                    <a:pt x="0" y="161"/>
                  </a:lnTo>
                  <a:lnTo>
                    <a:pt x="1" y="138"/>
                  </a:lnTo>
                  <a:lnTo>
                    <a:pt x="4" y="118"/>
                  </a:lnTo>
                  <a:lnTo>
                    <a:pt x="9" y="100"/>
                  </a:lnTo>
                  <a:lnTo>
                    <a:pt x="16" y="83"/>
                  </a:lnTo>
                  <a:lnTo>
                    <a:pt x="25" y="68"/>
                  </a:lnTo>
                  <a:lnTo>
                    <a:pt x="36" y="55"/>
                  </a:lnTo>
                  <a:lnTo>
                    <a:pt x="48" y="44"/>
                  </a:lnTo>
                  <a:lnTo>
                    <a:pt x="63" y="33"/>
                  </a:lnTo>
                  <a:lnTo>
                    <a:pt x="78" y="25"/>
                  </a:lnTo>
                  <a:lnTo>
                    <a:pt x="95" y="19"/>
                  </a:lnTo>
                  <a:lnTo>
                    <a:pt x="112" y="13"/>
                  </a:lnTo>
                  <a:lnTo>
                    <a:pt x="132" y="8"/>
                  </a:lnTo>
                  <a:lnTo>
                    <a:pt x="152" y="5"/>
                  </a:lnTo>
                  <a:lnTo>
                    <a:pt x="173" y="2"/>
                  </a:lnTo>
                  <a:lnTo>
                    <a:pt x="195" y="1"/>
                  </a:lnTo>
                  <a:lnTo>
                    <a:pt x="218" y="0"/>
                  </a:lnTo>
                  <a:lnTo>
                    <a:pt x="218" y="0"/>
                  </a:lnTo>
                  <a:lnTo>
                    <a:pt x="268" y="1"/>
                  </a:lnTo>
                  <a:lnTo>
                    <a:pt x="316" y="5"/>
                  </a:lnTo>
                  <a:lnTo>
                    <a:pt x="362" y="9"/>
                  </a:lnTo>
                  <a:lnTo>
                    <a:pt x="407" y="16"/>
                  </a:lnTo>
                  <a:lnTo>
                    <a:pt x="407" y="16"/>
                  </a:lnTo>
                  <a:lnTo>
                    <a:pt x="412" y="17"/>
                  </a:lnTo>
                  <a:lnTo>
                    <a:pt x="416" y="19"/>
                  </a:lnTo>
                  <a:lnTo>
                    <a:pt x="421" y="21"/>
                  </a:lnTo>
                  <a:lnTo>
                    <a:pt x="424" y="24"/>
                  </a:lnTo>
                  <a:lnTo>
                    <a:pt x="426" y="28"/>
                  </a:lnTo>
                  <a:lnTo>
                    <a:pt x="428" y="31"/>
                  </a:lnTo>
                  <a:lnTo>
                    <a:pt x="429" y="36"/>
                  </a:lnTo>
                  <a:lnTo>
                    <a:pt x="430" y="40"/>
                  </a:lnTo>
                  <a:lnTo>
                    <a:pt x="430" y="80"/>
                  </a:lnTo>
                  <a:lnTo>
                    <a:pt x="430" y="80"/>
                  </a:lnTo>
                  <a:lnTo>
                    <a:pt x="429" y="85"/>
                  </a:lnTo>
                  <a:lnTo>
                    <a:pt x="428" y="90"/>
                  </a:lnTo>
                  <a:lnTo>
                    <a:pt x="426" y="93"/>
                  </a:lnTo>
                  <a:lnTo>
                    <a:pt x="424" y="95"/>
                  </a:lnTo>
                  <a:lnTo>
                    <a:pt x="421" y="98"/>
                  </a:lnTo>
                  <a:lnTo>
                    <a:pt x="417" y="99"/>
                  </a:lnTo>
                  <a:lnTo>
                    <a:pt x="409" y="100"/>
                  </a:lnTo>
                  <a:lnTo>
                    <a:pt x="409" y="100"/>
                  </a:lnTo>
                  <a:lnTo>
                    <a:pt x="406" y="100"/>
                  </a:lnTo>
                  <a:lnTo>
                    <a:pt x="406" y="100"/>
                  </a:lnTo>
                  <a:lnTo>
                    <a:pt x="321" y="94"/>
                  </a:lnTo>
                  <a:lnTo>
                    <a:pt x="270" y="92"/>
                  </a:lnTo>
                  <a:lnTo>
                    <a:pt x="218" y="91"/>
                  </a:lnTo>
                  <a:lnTo>
                    <a:pt x="218" y="91"/>
                  </a:lnTo>
                  <a:lnTo>
                    <a:pt x="194" y="91"/>
                  </a:lnTo>
                  <a:lnTo>
                    <a:pt x="172" y="93"/>
                  </a:lnTo>
                  <a:lnTo>
                    <a:pt x="153" y="97"/>
                  </a:lnTo>
                  <a:lnTo>
                    <a:pt x="144" y="100"/>
                  </a:lnTo>
                  <a:lnTo>
                    <a:pt x="136" y="102"/>
                  </a:lnTo>
                  <a:lnTo>
                    <a:pt x="129" y="107"/>
                  </a:lnTo>
                  <a:lnTo>
                    <a:pt x="124" y="111"/>
                  </a:lnTo>
                  <a:lnTo>
                    <a:pt x="118" y="117"/>
                  </a:lnTo>
                  <a:lnTo>
                    <a:pt x="114" y="124"/>
                  </a:lnTo>
                  <a:lnTo>
                    <a:pt x="111" y="131"/>
                  </a:lnTo>
                  <a:lnTo>
                    <a:pt x="108" y="140"/>
                  </a:lnTo>
                  <a:lnTo>
                    <a:pt x="106" y="150"/>
                  </a:lnTo>
                  <a:lnTo>
                    <a:pt x="106" y="161"/>
                  </a:lnTo>
                  <a:lnTo>
                    <a:pt x="106" y="161"/>
                  </a:lnTo>
                  <a:lnTo>
                    <a:pt x="108" y="173"/>
                  </a:lnTo>
                  <a:lnTo>
                    <a:pt x="111" y="186"/>
                  </a:lnTo>
                  <a:lnTo>
                    <a:pt x="118" y="197"/>
                  </a:lnTo>
                  <a:lnTo>
                    <a:pt x="127" y="208"/>
                  </a:lnTo>
                  <a:lnTo>
                    <a:pt x="139" y="219"/>
                  </a:lnTo>
                  <a:lnTo>
                    <a:pt x="152" y="230"/>
                  </a:lnTo>
                  <a:lnTo>
                    <a:pt x="170" y="241"/>
                  </a:lnTo>
                  <a:lnTo>
                    <a:pt x="189" y="253"/>
                  </a:lnTo>
                  <a:lnTo>
                    <a:pt x="308" y="324"/>
                  </a:lnTo>
                  <a:lnTo>
                    <a:pt x="308" y="324"/>
                  </a:lnTo>
                  <a:lnTo>
                    <a:pt x="327" y="335"/>
                  </a:lnTo>
                  <a:lnTo>
                    <a:pt x="343" y="345"/>
                  </a:lnTo>
                  <a:lnTo>
                    <a:pt x="358" y="357"/>
                  </a:lnTo>
                  <a:lnTo>
                    <a:pt x="371" y="367"/>
                  </a:lnTo>
                  <a:lnTo>
                    <a:pt x="384" y="378"/>
                  </a:lnTo>
                  <a:lnTo>
                    <a:pt x="394" y="389"/>
                  </a:lnTo>
                  <a:lnTo>
                    <a:pt x="405" y="399"/>
                  </a:lnTo>
                  <a:lnTo>
                    <a:pt x="413" y="411"/>
                  </a:lnTo>
                  <a:lnTo>
                    <a:pt x="420" y="421"/>
                  </a:lnTo>
                  <a:lnTo>
                    <a:pt x="425" y="433"/>
                  </a:lnTo>
                  <a:lnTo>
                    <a:pt x="431" y="444"/>
                  </a:lnTo>
                  <a:lnTo>
                    <a:pt x="435" y="456"/>
                  </a:lnTo>
                  <a:lnTo>
                    <a:pt x="438" y="468"/>
                  </a:lnTo>
                  <a:lnTo>
                    <a:pt x="440" y="481"/>
                  </a:lnTo>
                  <a:lnTo>
                    <a:pt x="441" y="493"/>
                  </a:lnTo>
                  <a:lnTo>
                    <a:pt x="441" y="506"/>
                  </a:lnTo>
                  <a:lnTo>
                    <a:pt x="441" y="506"/>
                  </a:lnTo>
                  <a:lnTo>
                    <a:pt x="440" y="529"/>
                  </a:lnTo>
                  <a:lnTo>
                    <a:pt x="437" y="548"/>
                  </a:lnTo>
                  <a:lnTo>
                    <a:pt x="432" y="568"/>
                  </a:lnTo>
                  <a:lnTo>
                    <a:pt x="425" y="585"/>
                  </a:lnTo>
                  <a:lnTo>
                    <a:pt x="416" y="601"/>
                  </a:lnTo>
                  <a:lnTo>
                    <a:pt x="406" y="616"/>
                  </a:lnTo>
                  <a:lnTo>
                    <a:pt x="393" y="629"/>
                  </a:lnTo>
                  <a:lnTo>
                    <a:pt x="379" y="640"/>
                  </a:lnTo>
                  <a:lnTo>
                    <a:pt x="363" y="649"/>
                  </a:lnTo>
                  <a:lnTo>
                    <a:pt x="346" y="659"/>
                  </a:lnTo>
                  <a:lnTo>
                    <a:pt x="328" y="665"/>
                  </a:lnTo>
                  <a:lnTo>
                    <a:pt x="308" y="671"/>
                  </a:lnTo>
                  <a:lnTo>
                    <a:pt x="287" y="676"/>
                  </a:lnTo>
                  <a:lnTo>
                    <a:pt x="265" y="678"/>
                  </a:lnTo>
                  <a:lnTo>
                    <a:pt x="241" y="680"/>
                  </a:lnTo>
                  <a:lnTo>
                    <a:pt x="215" y="681"/>
                  </a:lnTo>
                  <a:lnTo>
                    <a:pt x="215"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9" name="Freeform 181"/>
            <p:cNvSpPr>
              <a:spLocks/>
            </p:cNvSpPr>
            <p:nvPr/>
          </p:nvSpPr>
          <p:spPr bwMode="auto">
            <a:xfrm>
              <a:off x="4737819" y="4470956"/>
              <a:ext cx="107465" cy="180494"/>
            </a:xfrm>
            <a:custGeom>
              <a:avLst/>
              <a:gdLst>
                <a:gd name="T0" fmla="*/ 186 w 544"/>
                <a:gd name="T1" fmla="*/ 912 h 914"/>
                <a:gd name="T2" fmla="*/ 45 w 544"/>
                <a:gd name="T3" fmla="*/ 897 h 914"/>
                <a:gd name="T4" fmla="*/ 25 w 544"/>
                <a:gd name="T5" fmla="*/ 887 h 914"/>
                <a:gd name="T6" fmla="*/ 22 w 544"/>
                <a:gd name="T7" fmla="*/ 827 h 914"/>
                <a:gd name="T8" fmla="*/ 29 w 544"/>
                <a:gd name="T9" fmla="*/ 812 h 914"/>
                <a:gd name="T10" fmla="*/ 43 w 544"/>
                <a:gd name="T11" fmla="*/ 807 h 914"/>
                <a:gd name="T12" fmla="*/ 146 w 544"/>
                <a:gd name="T13" fmla="*/ 813 h 914"/>
                <a:gd name="T14" fmla="*/ 272 w 544"/>
                <a:gd name="T15" fmla="*/ 814 h 914"/>
                <a:gd name="T16" fmla="*/ 353 w 544"/>
                <a:gd name="T17" fmla="*/ 798 h 914"/>
                <a:gd name="T18" fmla="*/ 402 w 544"/>
                <a:gd name="T19" fmla="*/ 765 h 914"/>
                <a:gd name="T20" fmla="*/ 425 w 544"/>
                <a:gd name="T21" fmla="*/ 717 h 914"/>
                <a:gd name="T22" fmla="*/ 429 w 544"/>
                <a:gd name="T23" fmla="*/ 672 h 914"/>
                <a:gd name="T24" fmla="*/ 423 w 544"/>
                <a:gd name="T25" fmla="*/ 631 h 914"/>
                <a:gd name="T26" fmla="*/ 398 w 544"/>
                <a:gd name="T27" fmla="*/ 594 h 914"/>
                <a:gd name="T28" fmla="*/ 323 w 544"/>
                <a:gd name="T29" fmla="*/ 534 h 914"/>
                <a:gd name="T30" fmla="*/ 129 w 544"/>
                <a:gd name="T31" fmla="*/ 414 h 914"/>
                <a:gd name="T32" fmla="*/ 66 w 544"/>
                <a:gd name="T33" fmla="*/ 364 h 914"/>
                <a:gd name="T34" fmla="*/ 25 w 544"/>
                <a:gd name="T35" fmla="*/ 310 h 914"/>
                <a:gd name="T36" fmla="*/ 4 w 544"/>
                <a:gd name="T37" fmla="*/ 248 h 914"/>
                <a:gd name="T38" fmla="*/ 2 w 544"/>
                <a:gd name="T39" fmla="*/ 187 h 914"/>
                <a:gd name="T40" fmla="*/ 20 w 544"/>
                <a:gd name="T41" fmla="*/ 118 h 914"/>
                <a:gd name="T42" fmla="*/ 44 w 544"/>
                <a:gd name="T43" fmla="*/ 81 h 914"/>
                <a:gd name="T44" fmla="*/ 96 w 544"/>
                <a:gd name="T45" fmla="*/ 39 h 914"/>
                <a:gd name="T46" fmla="*/ 194 w 544"/>
                <a:gd name="T47" fmla="*/ 7 h 914"/>
                <a:gd name="T48" fmla="*/ 290 w 544"/>
                <a:gd name="T49" fmla="*/ 0 h 914"/>
                <a:gd name="T50" fmla="*/ 499 w 544"/>
                <a:gd name="T51" fmla="*/ 14 h 914"/>
                <a:gd name="T52" fmla="*/ 517 w 544"/>
                <a:gd name="T53" fmla="*/ 24 h 914"/>
                <a:gd name="T54" fmla="*/ 520 w 544"/>
                <a:gd name="T55" fmla="*/ 87 h 914"/>
                <a:gd name="T56" fmla="*/ 517 w 544"/>
                <a:gd name="T57" fmla="*/ 99 h 914"/>
                <a:gd name="T58" fmla="*/ 504 w 544"/>
                <a:gd name="T59" fmla="*/ 106 h 914"/>
                <a:gd name="T60" fmla="*/ 497 w 544"/>
                <a:gd name="T61" fmla="*/ 106 h 914"/>
                <a:gd name="T62" fmla="*/ 290 w 544"/>
                <a:gd name="T63" fmla="*/ 99 h 914"/>
                <a:gd name="T64" fmla="*/ 226 w 544"/>
                <a:gd name="T65" fmla="*/ 102 h 914"/>
                <a:gd name="T66" fmla="*/ 166 w 544"/>
                <a:gd name="T67" fmla="*/ 117 h 914"/>
                <a:gd name="T68" fmla="*/ 128 w 544"/>
                <a:gd name="T69" fmla="*/ 148 h 914"/>
                <a:gd name="T70" fmla="*/ 113 w 544"/>
                <a:gd name="T71" fmla="*/ 197 h 914"/>
                <a:gd name="T72" fmla="*/ 114 w 544"/>
                <a:gd name="T73" fmla="*/ 234 h 914"/>
                <a:gd name="T74" fmla="*/ 129 w 544"/>
                <a:gd name="T75" fmla="*/ 270 h 914"/>
                <a:gd name="T76" fmla="*/ 161 w 544"/>
                <a:gd name="T77" fmla="*/ 304 h 914"/>
                <a:gd name="T78" fmla="*/ 355 w 544"/>
                <a:gd name="T79" fmla="*/ 426 h 914"/>
                <a:gd name="T80" fmla="*/ 424 w 544"/>
                <a:gd name="T81" fmla="*/ 471 h 914"/>
                <a:gd name="T82" fmla="*/ 490 w 544"/>
                <a:gd name="T83" fmla="*/ 530 h 914"/>
                <a:gd name="T84" fmla="*/ 528 w 544"/>
                <a:gd name="T85" fmla="*/ 588 h 914"/>
                <a:gd name="T86" fmla="*/ 543 w 544"/>
                <a:gd name="T87" fmla="*/ 655 h 914"/>
                <a:gd name="T88" fmla="*/ 541 w 544"/>
                <a:gd name="T89" fmla="*/ 716 h 914"/>
                <a:gd name="T90" fmla="*/ 512 w 544"/>
                <a:gd name="T91" fmla="*/ 799 h 914"/>
                <a:gd name="T92" fmla="*/ 475 w 544"/>
                <a:gd name="T93" fmla="*/ 844 h 914"/>
                <a:gd name="T94" fmla="*/ 433 w 544"/>
                <a:gd name="T95" fmla="*/ 874 h 914"/>
                <a:gd name="T96" fmla="*/ 378 w 544"/>
                <a:gd name="T97" fmla="*/ 897 h 914"/>
                <a:gd name="T98" fmla="*/ 308 w 544"/>
                <a:gd name="T99" fmla="*/ 911 h 914"/>
                <a:gd name="T100" fmla="*/ 246 w 544"/>
                <a:gd name="T101" fmla="*/ 91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4" h="914">
                  <a:moveTo>
                    <a:pt x="246" y="914"/>
                  </a:moveTo>
                  <a:lnTo>
                    <a:pt x="246" y="914"/>
                  </a:lnTo>
                  <a:lnTo>
                    <a:pt x="215" y="913"/>
                  </a:lnTo>
                  <a:lnTo>
                    <a:pt x="186" y="912"/>
                  </a:lnTo>
                  <a:lnTo>
                    <a:pt x="134" y="908"/>
                  </a:lnTo>
                  <a:lnTo>
                    <a:pt x="88" y="903"/>
                  </a:lnTo>
                  <a:lnTo>
                    <a:pt x="45" y="897"/>
                  </a:lnTo>
                  <a:lnTo>
                    <a:pt x="45" y="897"/>
                  </a:lnTo>
                  <a:lnTo>
                    <a:pt x="34" y="894"/>
                  </a:lnTo>
                  <a:lnTo>
                    <a:pt x="29" y="891"/>
                  </a:lnTo>
                  <a:lnTo>
                    <a:pt x="27" y="889"/>
                  </a:lnTo>
                  <a:lnTo>
                    <a:pt x="25" y="887"/>
                  </a:lnTo>
                  <a:lnTo>
                    <a:pt x="23" y="883"/>
                  </a:lnTo>
                  <a:lnTo>
                    <a:pt x="22" y="875"/>
                  </a:lnTo>
                  <a:lnTo>
                    <a:pt x="22" y="827"/>
                  </a:lnTo>
                  <a:lnTo>
                    <a:pt x="22" y="827"/>
                  </a:lnTo>
                  <a:lnTo>
                    <a:pt x="23" y="822"/>
                  </a:lnTo>
                  <a:lnTo>
                    <a:pt x="25" y="818"/>
                  </a:lnTo>
                  <a:lnTo>
                    <a:pt x="26" y="814"/>
                  </a:lnTo>
                  <a:lnTo>
                    <a:pt x="29" y="812"/>
                  </a:lnTo>
                  <a:lnTo>
                    <a:pt x="31" y="810"/>
                  </a:lnTo>
                  <a:lnTo>
                    <a:pt x="35" y="809"/>
                  </a:lnTo>
                  <a:lnTo>
                    <a:pt x="43" y="807"/>
                  </a:lnTo>
                  <a:lnTo>
                    <a:pt x="43" y="807"/>
                  </a:lnTo>
                  <a:lnTo>
                    <a:pt x="46" y="807"/>
                  </a:lnTo>
                  <a:lnTo>
                    <a:pt x="46" y="807"/>
                  </a:lnTo>
                  <a:lnTo>
                    <a:pt x="93" y="811"/>
                  </a:lnTo>
                  <a:lnTo>
                    <a:pt x="146" y="813"/>
                  </a:lnTo>
                  <a:lnTo>
                    <a:pt x="199" y="814"/>
                  </a:lnTo>
                  <a:lnTo>
                    <a:pt x="246" y="814"/>
                  </a:lnTo>
                  <a:lnTo>
                    <a:pt x="246" y="814"/>
                  </a:lnTo>
                  <a:lnTo>
                    <a:pt x="272" y="814"/>
                  </a:lnTo>
                  <a:lnTo>
                    <a:pt x="295" y="812"/>
                  </a:lnTo>
                  <a:lnTo>
                    <a:pt x="317" y="809"/>
                  </a:lnTo>
                  <a:lnTo>
                    <a:pt x="335" y="804"/>
                  </a:lnTo>
                  <a:lnTo>
                    <a:pt x="353" y="798"/>
                  </a:lnTo>
                  <a:lnTo>
                    <a:pt x="368" y="791"/>
                  </a:lnTo>
                  <a:lnTo>
                    <a:pt x="381" y="783"/>
                  </a:lnTo>
                  <a:lnTo>
                    <a:pt x="392" y="775"/>
                  </a:lnTo>
                  <a:lnTo>
                    <a:pt x="402" y="765"/>
                  </a:lnTo>
                  <a:lnTo>
                    <a:pt x="410" y="755"/>
                  </a:lnTo>
                  <a:lnTo>
                    <a:pt x="416" y="742"/>
                  </a:lnTo>
                  <a:lnTo>
                    <a:pt x="421" y="729"/>
                  </a:lnTo>
                  <a:lnTo>
                    <a:pt x="425" y="717"/>
                  </a:lnTo>
                  <a:lnTo>
                    <a:pt x="427" y="703"/>
                  </a:lnTo>
                  <a:lnTo>
                    <a:pt x="429" y="688"/>
                  </a:lnTo>
                  <a:lnTo>
                    <a:pt x="429" y="672"/>
                  </a:lnTo>
                  <a:lnTo>
                    <a:pt x="429" y="672"/>
                  </a:lnTo>
                  <a:lnTo>
                    <a:pt x="429" y="661"/>
                  </a:lnTo>
                  <a:lnTo>
                    <a:pt x="428" y="650"/>
                  </a:lnTo>
                  <a:lnTo>
                    <a:pt x="426" y="641"/>
                  </a:lnTo>
                  <a:lnTo>
                    <a:pt x="423" y="631"/>
                  </a:lnTo>
                  <a:lnTo>
                    <a:pt x="418" y="622"/>
                  </a:lnTo>
                  <a:lnTo>
                    <a:pt x="412" y="612"/>
                  </a:lnTo>
                  <a:lnTo>
                    <a:pt x="407" y="603"/>
                  </a:lnTo>
                  <a:lnTo>
                    <a:pt x="398" y="594"/>
                  </a:lnTo>
                  <a:lnTo>
                    <a:pt x="389" y="585"/>
                  </a:lnTo>
                  <a:lnTo>
                    <a:pt x="379" y="576"/>
                  </a:lnTo>
                  <a:lnTo>
                    <a:pt x="354" y="555"/>
                  </a:lnTo>
                  <a:lnTo>
                    <a:pt x="323" y="534"/>
                  </a:lnTo>
                  <a:lnTo>
                    <a:pt x="285" y="510"/>
                  </a:lnTo>
                  <a:lnTo>
                    <a:pt x="168" y="439"/>
                  </a:lnTo>
                  <a:lnTo>
                    <a:pt x="168" y="439"/>
                  </a:lnTo>
                  <a:lnTo>
                    <a:pt x="129" y="414"/>
                  </a:lnTo>
                  <a:lnTo>
                    <a:pt x="111" y="401"/>
                  </a:lnTo>
                  <a:lnTo>
                    <a:pt x="95" y="389"/>
                  </a:lnTo>
                  <a:lnTo>
                    <a:pt x="80" y="376"/>
                  </a:lnTo>
                  <a:lnTo>
                    <a:pt x="66" y="364"/>
                  </a:lnTo>
                  <a:lnTo>
                    <a:pt x="53" y="351"/>
                  </a:lnTo>
                  <a:lnTo>
                    <a:pt x="43" y="337"/>
                  </a:lnTo>
                  <a:lnTo>
                    <a:pt x="33" y="323"/>
                  </a:lnTo>
                  <a:lnTo>
                    <a:pt x="25" y="310"/>
                  </a:lnTo>
                  <a:lnTo>
                    <a:pt x="18" y="295"/>
                  </a:lnTo>
                  <a:lnTo>
                    <a:pt x="11" y="280"/>
                  </a:lnTo>
                  <a:lnTo>
                    <a:pt x="6" y="264"/>
                  </a:lnTo>
                  <a:lnTo>
                    <a:pt x="4" y="248"/>
                  </a:lnTo>
                  <a:lnTo>
                    <a:pt x="2" y="232"/>
                  </a:lnTo>
                  <a:lnTo>
                    <a:pt x="0" y="213"/>
                  </a:lnTo>
                  <a:lnTo>
                    <a:pt x="0" y="213"/>
                  </a:lnTo>
                  <a:lnTo>
                    <a:pt x="2" y="187"/>
                  </a:lnTo>
                  <a:lnTo>
                    <a:pt x="6" y="162"/>
                  </a:lnTo>
                  <a:lnTo>
                    <a:pt x="12" y="140"/>
                  </a:lnTo>
                  <a:lnTo>
                    <a:pt x="15" y="128"/>
                  </a:lnTo>
                  <a:lnTo>
                    <a:pt x="20" y="118"/>
                  </a:lnTo>
                  <a:lnTo>
                    <a:pt x="26" y="109"/>
                  </a:lnTo>
                  <a:lnTo>
                    <a:pt x="30" y="99"/>
                  </a:lnTo>
                  <a:lnTo>
                    <a:pt x="37" y="91"/>
                  </a:lnTo>
                  <a:lnTo>
                    <a:pt x="44" y="81"/>
                  </a:lnTo>
                  <a:lnTo>
                    <a:pt x="51" y="73"/>
                  </a:lnTo>
                  <a:lnTo>
                    <a:pt x="59" y="65"/>
                  </a:lnTo>
                  <a:lnTo>
                    <a:pt x="76" y="52"/>
                  </a:lnTo>
                  <a:lnTo>
                    <a:pt x="96" y="39"/>
                  </a:lnTo>
                  <a:lnTo>
                    <a:pt x="117" y="29"/>
                  </a:lnTo>
                  <a:lnTo>
                    <a:pt x="142" y="19"/>
                  </a:lnTo>
                  <a:lnTo>
                    <a:pt x="167" y="13"/>
                  </a:lnTo>
                  <a:lnTo>
                    <a:pt x="194" y="7"/>
                  </a:lnTo>
                  <a:lnTo>
                    <a:pt x="224" y="2"/>
                  </a:lnTo>
                  <a:lnTo>
                    <a:pt x="256" y="0"/>
                  </a:lnTo>
                  <a:lnTo>
                    <a:pt x="290" y="0"/>
                  </a:lnTo>
                  <a:lnTo>
                    <a:pt x="290" y="0"/>
                  </a:lnTo>
                  <a:lnTo>
                    <a:pt x="346" y="1"/>
                  </a:lnTo>
                  <a:lnTo>
                    <a:pt x="404" y="5"/>
                  </a:lnTo>
                  <a:lnTo>
                    <a:pt x="457" y="9"/>
                  </a:lnTo>
                  <a:lnTo>
                    <a:pt x="499" y="14"/>
                  </a:lnTo>
                  <a:lnTo>
                    <a:pt x="499" y="14"/>
                  </a:lnTo>
                  <a:lnTo>
                    <a:pt x="507" y="17"/>
                  </a:lnTo>
                  <a:lnTo>
                    <a:pt x="514" y="21"/>
                  </a:lnTo>
                  <a:lnTo>
                    <a:pt x="517" y="24"/>
                  </a:lnTo>
                  <a:lnTo>
                    <a:pt x="519" y="26"/>
                  </a:lnTo>
                  <a:lnTo>
                    <a:pt x="520" y="31"/>
                  </a:lnTo>
                  <a:lnTo>
                    <a:pt x="520" y="34"/>
                  </a:lnTo>
                  <a:lnTo>
                    <a:pt x="520" y="87"/>
                  </a:lnTo>
                  <a:lnTo>
                    <a:pt x="520" y="87"/>
                  </a:lnTo>
                  <a:lnTo>
                    <a:pt x="520" y="91"/>
                  </a:lnTo>
                  <a:lnTo>
                    <a:pt x="519" y="95"/>
                  </a:lnTo>
                  <a:lnTo>
                    <a:pt x="517" y="99"/>
                  </a:lnTo>
                  <a:lnTo>
                    <a:pt x="514" y="101"/>
                  </a:lnTo>
                  <a:lnTo>
                    <a:pt x="511" y="103"/>
                  </a:lnTo>
                  <a:lnTo>
                    <a:pt x="507" y="104"/>
                  </a:lnTo>
                  <a:lnTo>
                    <a:pt x="504" y="106"/>
                  </a:lnTo>
                  <a:lnTo>
                    <a:pt x="499" y="106"/>
                  </a:lnTo>
                  <a:lnTo>
                    <a:pt x="499" y="106"/>
                  </a:lnTo>
                  <a:lnTo>
                    <a:pt x="497" y="106"/>
                  </a:lnTo>
                  <a:lnTo>
                    <a:pt x="497" y="106"/>
                  </a:lnTo>
                  <a:lnTo>
                    <a:pt x="452" y="103"/>
                  </a:lnTo>
                  <a:lnTo>
                    <a:pt x="400" y="101"/>
                  </a:lnTo>
                  <a:lnTo>
                    <a:pt x="343" y="100"/>
                  </a:lnTo>
                  <a:lnTo>
                    <a:pt x="290" y="99"/>
                  </a:lnTo>
                  <a:lnTo>
                    <a:pt x="290" y="99"/>
                  </a:lnTo>
                  <a:lnTo>
                    <a:pt x="267" y="99"/>
                  </a:lnTo>
                  <a:lnTo>
                    <a:pt x="246" y="100"/>
                  </a:lnTo>
                  <a:lnTo>
                    <a:pt x="226" y="102"/>
                  </a:lnTo>
                  <a:lnTo>
                    <a:pt x="209" y="104"/>
                  </a:lnTo>
                  <a:lnTo>
                    <a:pt x="193" y="108"/>
                  </a:lnTo>
                  <a:lnTo>
                    <a:pt x="178" y="111"/>
                  </a:lnTo>
                  <a:lnTo>
                    <a:pt x="166" y="117"/>
                  </a:lnTo>
                  <a:lnTo>
                    <a:pt x="154" y="123"/>
                  </a:lnTo>
                  <a:lnTo>
                    <a:pt x="144" y="130"/>
                  </a:lnTo>
                  <a:lnTo>
                    <a:pt x="136" y="139"/>
                  </a:lnTo>
                  <a:lnTo>
                    <a:pt x="128" y="148"/>
                  </a:lnTo>
                  <a:lnTo>
                    <a:pt x="122" y="158"/>
                  </a:lnTo>
                  <a:lnTo>
                    <a:pt x="117" y="170"/>
                  </a:lnTo>
                  <a:lnTo>
                    <a:pt x="114" y="184"/>
                  </a:lnTo>
                  <a:lnTo>
                    <a:pt x="113" y="197"/>
                  </a:lnTo>
                  <a:lnTo>
                    <a:pt x="112" y="213"/>
                  </a:lnTo>
                  <a:lnTo>
                    <a:pt x="112" y="213"/>
                  </a:lnTo>
                  <a:lnTo>
                    <a:pt x="113" y="224"/>
                  </a:lnTo>
                  <a:lnTo>
                    <a:pt x="114" y="234"/>
                  </a:lnTo>
                  <a:lnTo>
                    <a:pt x="116" y="243"/>
                  </a:lnTo>
                  <a:lnTo>
                    <a:pt x="120" y="252"/>
                  </a:lnTo>
                  <a:lnTo>
                    <a:pt x="124" y="262"/>
                  </a:lnTo>
                  <a:lnTo>
                    <a:pt x="129" y="270"/>
                  </a:lnTo>
                  <a:lnTo>
                    <a:pt x="136" y="279"/>
                  </a:lnTo>
                  <a:lnTo>
                    <a:pt x="144" y="287"/>
                  </a:lnTo>
                  <a:lnTo>
                    <a:pt x="152" y="295"/>
                  </a:lnTo>
                  <a:lnTo>
                    <a:pt x="161" y="304"/>
                  </a:lnTo>
                  <a:lnTo>
                    <a:pt x="184" y="321"/>
                  </a:lnTo>
                  <a:lnTo>
                    <a:pt x="212" y="340"/>
                  </a:lnTo>
                  <a:lnTo>
                    <a:pt x="244" y="359"/>
                  </a:lnTo>
                  <a:lnTo>
                    <a:pt x="355" y="426"/>
                  </a:lnTo>
                  <a:lnTo>
                    <a:pt x="355" y="426"/>
                  </a:lnTo>
                  <a:lnTo>
                    <a:pt x="380" y="442"/>
                  </a:lnTo>
                  <a:lnTo>
                    <a:pt x="403" y="457"/>
                  </a:lnTo>
                  <a:lnTo>
                    <a:pt x="424" y="471"/>
                  </a:lnTo>
                  <a:lnTo>
                    <a:pt x="443" y="486"/>
                  </a:lnTo>
                  <a:lnTo>
                    <a:pt x="460" y="500"/>
                  </a:lnTo>
                  <a:lnTo>
                    <a:pt x="476" y="515"/>
                  </a:lnTo>
                  <a:lnTo>
                    <a:pt x="490" y="530"/>
                  </a:lnTo>
                  <a:lnTo>
                    <a:pt x="502" y="544"/>
                  </a:lnTo>
                  <a:lnTo>
                    <a:pt x="512" y="559"/>
                  </a:lnTo>
                  <a:lnTo>
                    <a:pt x="521" y="573"/>
                  </a:lnTo>
                  <a:lnTo>
                    <a:pt x="528" y="588"/>
                  </a:lnTo>
                  <a:lnTo>
                    <a:pt x="534" y="604"/>
                  </a:lnTo>
                  <a:lnTo>
                    <a:pt x="538" y="621"/>
                  </a:lnTo>
                  <a:lnTo>
                    <a:pt x="542" y="638"/>
                  </a:lnTo>
                  <a:lnTo>
                    <a:pt x="543" y="655"/>
                  </a:lnTo>
                  <a:lnTo>
                    <a:pt x="544" y="672"/>
                  </a:lnTo>
                  <a:lnTo>
                    <a:pt x="544" y="672"/>
                  </a:lnTo>
                  <a:lnTo>
                    <a:pt x="543" y="694"/>
                  </a:lnTo>
                  <a:lnTo>
                    <a:pt x="541" y="716"/>
                  </a:lnTo>
                  <a:lnTo>
                    <a:pt x="537" y="738"/>
                  </a:lnTo>
                  <a:lnTo>
                    <a:pt x="532" y="759"/>
                  </a:lnTo>
                  <a:lnTo>
                    <a:pt x="522" y="780"/>
                  </a:lnTo>
                  <a:lnTo>
                    <a:pt x="512" y="799"/>
                  </a:lnTo>
                  <a:lnTo>
                    <a:pt x="499" y="819"/>
                  </a:lnTo>
                  <a:lnTo>
                    <a:pt x="493" y="827"/>
                  </a:lnTo>
                  <a:lnTo>
                    <a:pt x="485" y="836"/>
                  </a:lnTo>
                  <a:lnTo>
                    <a:pt x="475" y="844"/>
                  </a:lnTo>
                  <a:lnTo>
                    <a:pt x="466" y="853"/>
                  </a:lnTo>
                  <a:lnTo>
                    <a:pt x="456" y="860"/>
                  </a:lnTo>
                  <a:lnTo>
                    <a:pt x="444" y="868"/>
                  </a:lnTo>
                  <a:lnTo>
                    <a:pt x="433" y="874"/>
                  </a:lnTo>
                  <a:lnTo>
                    <a:pt x="420" y="881"/>
                  </a:lnTo>
                  <a:lnTo>
                    <a:pt x="408" y="887"/>
                  </a:lnTo>
                  <a:lnTo>
                    <a:pt x="393" y="892"/>
                  </a:lnTo>
                  <a:lnTo>
                    <a:pt x="378" y="897"/>
                  </a:lnTo>
                  <a:lnTo>
                    <a:pt x="362" y="902"/>
                  </a:lnTo>
                  <a:lnTo>
                    <a:pt x="345" y="905"/>
                  </a:lnTo>
                  <a:lnTo>
                    <a:pt x="327" y="908"/>
                  </a:lnTo>
                  <a:lnTo>
                    <a:pt x="308" y="911"/>
                  </a:lnTo>
                  <a:lnTo>
                    <a:pt x="288" y="912"/>
                  </a:lnTo>
                  <a:lnTo>
                    <a:pt x="268" y="913"/>
                  </a:lnTo>
                  <a:lnTo>
                    <a:pt x="246" y="914"/>
                  </a:lnTo>
                  <a:lnTo>
                    <a:pt x="246" y="9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0" name="Freeform 182"/>
            <p:cNvSpPr>
              <a:spLocks/>
            </p:cNvSpPr>
            <p:nvPr/>
          </p:nvSpPr>
          <p:spPr bwMode="auto">
            <a:xfrm>
              <a:off x="4854190" y="4488174"/>
              <a:ext cx="79560" cy="163275"/>
            </a:xfrm>
            <a:custGeom>
              <a:avLst/>
              <a:gdLst>
                <a:gd name="T0" fmla="*/ 382 w 404"/>
                <a:gd name="T1" fmla="*/ 818 h 825"/>
                <a:gd name="T2" fmla="*/ 343 w 404"/>
                <a:gd name="T3" fmla="*/ 823 h 825"/>
                <a:gd name="T4" fmla="*/ 304 w 404"/>
                <a:gd name="T5" fmla="*/ 825 h 825"/>
                <a:gd name="T6" fmla="*/ 283 w 404"/>
                <a:gd name="T7" fmla="*/ 824 h 825"/>
                <a:gd name="T8" fmla="*/ 248 w 404"/>
                <a:gd name="T9" fmla="*/ 821 h 825"/>
                <a:gd name="T10" fmla="*/ 217 w 404"/>
                <a:gd name="T11" fmla="*/ 814 h 825"/>
                <a:gd name="T12" fmla="*/ 191 w 404"/>
                <a:gd name="T13" fmla="*/ 802 h 825"/>
                <a:gd name="T14" fmla="*/ 171 w 404"/>
                <a:gd name="T15" fmla="*/ 784 h 825"/>
                <a:gd name="T16" fmla="*/ 155 w 404"/>
                <a:gd name="T17" fmla="*/ 759 h 825"/>
                <a:gd name="T18" fmla="*/ 145 w 404"/>
                <a:gd name="T19" fmla="*/ 727 h 825"/>
                <a:gd name="T20" fmla="*/ 140 w 404"/>
                <a:gd name="T21" fmla="*/ 686 h 825"/>
                <a:gd name="T22" fmla="*/ 140 w 404"/>
                <a:gd name="T23" fmla="*/ 241 h 825"/>
                <a:gd name="T24" fmla="*/ 23 w 404"/>
                <a:gd name="T25" fmla="*/ 229 h 825"/>
                <a:gd name="T26" fmla="*/ 9 w 404"/>
                <a:gd name="T27" fmla="*/ 224 h 825"/>
                <a:gd name="T28" fmla="*/ 3 w 404"/>
                <a:gd name="T29" fmla="*/ 218 h 825"/>
                <a:gd name="T30" fmla="*/ 0 w 404"/>
                <a:gd name="T31" fmla="*/ 212 h 825"/>
                <a:gd name="T32" fmla="*/ 0 w 404"/>
                <a:gd name="T33" fmla="*/ 174 h 825"/>
                <a:gd name="T34" fmla="*/ 0 w 404"/>
                <a:gd name="T35" fmla="*/ 169 h 825"/>
                <a:gd name="T36" fmla="*/ 3 w 404"/>
                <a:gd name="T37" fmla="*/ 161 h 825"/>
                <a:gd name="T38" fmla="*/ 9 w 404"/>
                <a:gd name="T39" fmla="*/ 155 h 825"/>
                <a:gd name="T40" fmla="*/ 18 w 404"/>
                <a:gd name="T41" fmla="*/ 153 h 825"/>
                <a:gd name="T42" fmla="*/ 140 w 404"/>
                <a:gd name="T43" fmla="*/ 152 h 825"/>
                <a:gd name="T44" fmla="*/ 140 w 404"/>
                <a:gd name="T45" fmla="*/ 34 h 825"/>
                <a:gd name="T46" fmla="*/ 141 w 404"/>
                <a:gd name="T47" fmla="*/ 26 h 825"/>
                <a:gd name="T48" fmla="*/ 145 w 404"/>
                <a:gd name="T49" fmla="*/ 18 h 825"/>
                <a:gd name="T50" fmla="*/ 152 w 404"/>
                <a:gd name="T51" fmla="*/ 13 h 825"/>
                <a:gd name="T52" fmla="*/ 161 w 404"/>
                <a:gd name="T53" fmla="*/ 10 h 825"/>
                <a:gd name="T54" fmla="*/ 225 w 404"/>
                <a:gd name="T55" fmla="*/ 0 h 825"/>
                <a:gd name="T56" fmla="*/ 228 w 404"/>
                <a:gd name="T57" fmla="*/ 0 h 825"/>
                <a:gd name="T58" fmla="*/ 235 w 404"/>
                <a:gd name="T59" fmla="*/ 2 h 825"/>
                <a:gd name="T60" fmla="*/ 241 w 404"/>
                <a:gd name="T61" fmla="*/ 6 h 825"/>
                <a:gd name="T62" fmla="*/ 244 w 404"/>
                <a:gd name="T63" fmla="*/ 12 h 825"/>
                <a:gd name="T64" fmla="*/ 245 w 404"/>
                <a:gd name="T65" fmla="*/ 20 h 825"/>
                <a:gd name="T66" fmla="*/ 376 w 404"/>
                <a:gd name="T67" fmla="*/ 152 h 825"/>
                <a:gd name="T68" fmla="*/ 381 w 404"/>
                <a:gd name="T69" fmla="*/ 153 h 825"/>
                <a:gd name="T70" fmla="*/ 390 w 404"/>
                <a:gd name="T71" fmla="*/ 156 h 825"/>
                <a:gd name="T72" fmla="*/ 397 w 404"/>
                <a:gd name="T73" fmla="*/ 163 h 825"/>
                <a:gd name="T74" fmla="*/ 400 w 404"/>
                <a:gd name="T75" fmla="*/ 171 h 825"/>
                <a:gd name="T76" fmla="*/ 400 w 404"/>
                <a:gd name="T77" fmla="*/ 217 h 825"/>
                <a:gd name="T78" fmla="*/ 400 w 404"/>
                <a:gd name="T79" fmla="*/ 222 h 825"/>
                <a:gd name="T80" fmla="*/ 397 w 404"/>
                <a:gd name="T81" fmla="*/ 231 h 825"/>
                <a:gd name="T82" fmla="*/ 390 w 404"/>
                <a:gd name="T83" fmla="*/ 238 h 825"/>
                <a:gd name="T84" fmla="*/ 381 w 404"/>
                <a:gd name="T85" fmla="*/ 241 h 825"/>
                <a:gd name="T86" fmla="*/ 245 w 404"/>
                <a:gd name="T87" fmla="*/ 241 h 825"/>
                <a:gd name="T88" fmla="*/ 245 w 404"/>
                <a:gd name="T89" fmla="*/ 662 h 825"/>
                <a:gd name="T90" fmla="*/ 249 w 404"/>
                <a:gd name="T91" fmla="*/ 702 h 825"/>
                <a:gd name="T92" fmla="*/ 253 w 404"/>
                <a:gd name="T93" fmla="*/ 716 h 825"/>
                <a:gd name="T94" fmla="*/ 260 w 404"/>
                <a:gd name="T95" fmla="*/ 725 h 825"/>
                <a:gd name="T96" fmla="*/ 269 w 404"/>
                <a:gd name="T97" fmla="*/ 732 h 825"/>
                <a:gd name="T98" fmla="*/ 281 w 404"/>
                <a:gd name="T99" fmla="*/ 737 h 825"/>
                <a:gd name="T100" fmla="*/ 311 w 404"/>
                <a:gd name="T101" fmla="*/ 739 h 825"/>
                <a:gd name="T102" fmla="*/ 378 w 404"/>
                <a:gd name="T103" fmla="*/ 739 h 825"/>
                <a:gd name="T104" fmla="*/ 394 w 404"/>
                <a:gd name="T105" fmla="*/ 741 h 825"/>
                <a:gd name="T106" fmla="*/ 400 w 404"/>
                <a:gd name="T107" fmla="*/ 745 h 825"/>
                <a:gd name="T108" fmla="*/ 404 w 404"/>
                <a:gd name="T109" fmla="*/ 752 h 825"/>
                <a:gd name="T110" fmla="*/ 404 w 404"/>
                <a:gd name="T111" fmla="*/ 798 h 825"/>
                <a:gd name="T112" fmla="*/ 402 w 404"/>
                <a:gd name="T113" fmla="*/ 806 h 825"/>
                <a:gd name="T114" fmla="*/ 399 w 404"/>
                <a:gd name="T115" fmla="*/ 811 h 825"/>
                <a:gd name="T116" fmla="*/ 392 w 404"/>
                <a:gd name="T117" fmla="*/ 816 h 825"/>
                <a:gd name="T118" fmla="*/ 382 w 404"/>
                <a:gd name="T119" fmla="*/ 818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2" y="818"/>
                  </a:moveTo>
                  <a:lnTo>
                    <a:pt x="382" y="818"/>
                  </a:lnTo>
                  <a:lnTo>
                    <a:pt x="363" y="821"/>
                  </a:lnTo>
                  <a:lnTo>
                    <a:pt x="343" y="823"/>
                  </a:lnTo>
                  <a:lnTo>
                    <a:pt x="322" y="824"/>
                  </a:lnTo>
                  <a:lnTo>
                    <a:pt x="304" y="825"/>
                  </a:lnTo>
                  <a:lnTo>
                    <a:pt x="304" y="825"/>
                  </a:lnTo>
                  <a:lnTo>
                    <a:pt x="283" y="824"/>
                  </a:lnTo>
                  <a:lnTo>
                    <a:pt x="265" y="823"/>
                  </a:lnTo>
                  <a:lnTo>
                    <a:pt x="248" y="821"/>
                  </a:lnTo>
                  <a:lnTo>
                    <a:pt x="231" y="818"/>
                  </a:lnTo>
                  <a:lnTo>
                    <a:pt x="217" y="814"/>
                  </a:lnTo>
                  <a:lnTo>
                    <a:pt x="203" y="808"/>
                  </a:lnTo>
                  <a:lnTo>
                    <a:pt x="191" y="802"/>
                  </a:lnTo>
                  <a:lnTo>
                    <a:pt x="180" y="793"/>
                  </a:lnTo>
                  <a:lnTo>
                    <a:pt x="171" y="784"/>
                  </a:lnTo>
                  <a:lnTo>
                    <a:pt x="163" y="772"/>
                  </a:lnTo>
                  <a:lnTo>
                    <a:pt x="155" y="759"/>
                  </a:lnTo>
                  <a:lnTo>
                    <a:pt x="150" y="744"/>
                  </a:lnTo>
                  <a:lnTo>
                    <a:pt x="145" y="727"/>
                  </a:lnTo>
                  <a:lnTo>
                    <a:pt x="142" y="708"/>
                  </a:lnTo>
                  <a:lnTo>
                    <a:pt x="140" y="686"/>
                  </a:lnTo>
                  <a:lnTo>
                    <a:pt x="140" y="662"/>
                  </a:lnTo>
                  <a:lnTo>
                    <a:pt x="140" y="241"/>
                  </a:lnTo>
                  <a:lnTo>
                    <a:pt x="23" y="229"/>
                  </a:lnTo>
                  <a:lnTo>
                    <a:pt x="23" y="229"/>
                  </a:lnTo>
                  <a:lnTo>
                    <a:pt x="14" y="226"/>
                  </a:lnTo>
                  <a:lnTo>
                    <a:pt x="9" y="224"/>
                  </a:lnTo>
                  <a:lnTo>
                    <a:pt x="5" y="222"/>
                  </a:lnTo>
                  <a:lnTo>
                    <a:pt x="3" y="218"/>
                  </a:lnTo>
                  <a:lnTo>
                    <a:pt x="1" y="215"/>
                  </a:lnTo>
                  <a:lnTo>
                    <a:pt x="0" y="212"/>
                  </a:lnTo>
                  <a:lnTo>
                    <a:pt x="0" y="207"/>
                  </a:lnTo>
                  <a:lnTo>
                    <a:pt x="0" y="174"/>
                  </a:lnTo>
                  <a:lnTo>
                    <a:pt x="0" y="174"/>
                  </a:lnTo>
                  <a:lnTo>
                    <a:pt x="0" y="169"/>
                  </a:lnTo>
                  <a:lnTo>
                    <a:pt x="1" y="164"/>
                  </a:lnTo>
                  <a:lnTo>
                    <a:pt x="3" y="161"/>
                  </a:lnTo>
                  <a:lnTo>
                    <a:pt x="5" y="158"/>
                  </a:lnTo>
                  <a:lnTo>
                    <a:pt x="9" y="155"/>
                  </a:lnTo>
                  <a:lnTo>
                    <a:pt x="14" y="154"/>
                  </a:lnTo>
                  <a:lnTo>
                    <a:pt x="18" y="153"/>
                  </a:lnTo>
                  <a:lnTo>
                    <a:pt x="23" y="152"/>
                  </a:lnTo>
                  <a:lnTo>
                    <a:pt x="140" y="152"/>
                  </a:lnTo>
                  <a:lnTo>
                    <a:pt x="140" y="34"/>
                  </a:lnTo>
                  <a:lnTo>
                    <a:pt x="140" y="34"/>
                  </a:lnTo>
                  <a:lnTo>
                    <a:pt x="140" y="29"/>
                  </a:lnTo>
                  <a:lnTo>
                    <a:pt x="141" y="26"/>
                  </a:lnTo>
                  <a:lnTo>
                    <a:pt x="143" y="21"/>
                  </a:lnTo>
                  <a:lnTo>
                    <a:pt x="145" y="18"/>
                  </a:lnTo>
                  <a:lnTo>
                    <a:pt x="149" y="15"/>
                  </a:lnTo>
                  <a:lnTo>
                    <a:pt x="152" y="13"/>
                  </a:lnTo>
                  <a:lnTo>
                    <a:pt x="157" y="11"/>
                  </a:lnTo>
                  <a:lnTo>
                    <a:pt x="161" y="10"/>
                  </a:lnTo>
                  <a:lnTo>
                    <a:pt x="225" y="0"/>
                  </a:lnTo>
                  <a:lnTo>
                    <a:pt x="225" y="0"/>
                  </a:lnTo>
                  <a:lnTo>
                    <a:pt x="228" y="0"/>
                  </a:lnTo>
                  <a:lnTo>
                    <a:pt x="228" y="0"/>
                  </a:lnTo>
                  <a:lnTo>
                    <a:pt x="231" y="0"/>
                  </a:lnTo>
                  <a:lnTo>
                    <a:pt x="235" y="2"/>
                  </a:lnTo>
                  <a:lnTo>
                    <a:pt x="237" y="4"/>
                  </a:lnTo>
                  <a:lnTo>
                    <a:pt x="241" y="6"/>
                  </a:lnTo>
                  <a:lnTo>
                    <a:pt x="243" y="8"/>
                  </a:lnTo>
                  <a:lnTo>
                    <a:pt x="244" y="12"/>
                  </a:lnTo>
                  <a:lnTo>
                    <a:pt x="245" y="17"/>
                  </a:lnTo>
                  <a:lnTo>
                    <a:pt x="245" y="20"/>
                  </a:lnTo>
                  <a:lnTo>
                    <a:pt x="245" y="152"/>
                  </a:lnTo>
                  <a:lnTo>
                    <a:pt x="376" y="152"/>
                  </a:lnTo>
                  <a:lnTo>
                    <a:pt x="376" y="152"/>
                  </a:lnTo>
                  <a:lnTo>
                    <a:pt x="381" y="153"/>
                  </a:lnTo>
                  <a:lnTo>
                    <a:pt x="385" y="154"/>
                  </a:lnTo>
                  <a:lnTo>
                    <a:pt x="390" y="156"/>
                  </a:lnTo>
                  <a:lnTo>
                    <a:pt x="393" y="159"/>
                  </a:lnTo>
                  <a:lnTo>
                    <a:pt x="397" y="163"/>
                  </a:lnTo>
                  <a:lnTo>
                    <a:pt x="398" y="167"/>
                  </a:lnTo>
                  <a:lnTo>
                    <a:pt x="400" y="171"/>
                  </a:lnTo>
                  <a:lnTo>
                    <a:pt x="400" y="176"/>
                  </a:lnTo>
                  <a:lnTo>
                    <a:pt x="400" y="217"/>
                  </a:lnTo>
                  <a:lnTo>
                    <a:pt x="400" y="217"/>
                  </a:lnTo>
                  <a:lnTo>
                    <a:pt x="400" y="222"/>
                  </a:lnTo>
                  <a:lnTo>
                    <a:pt x="398" y="226"/>
                  </a:lnTo>
                  <a:lnTo>
                    <a:pt x="397" y="231"/>
                  </a:lnTo>
                  <a:lnTo>
                    <a:pt x="393" y="234"/>
                  </a:lnTo>
                  <a:lnTo>
                    <a:pt x="390" y="238"/>
                  </a:lnTo>
                  <a:lnTo>
                    <a:pt x="385" y="239"/>
                  </a:lnTo>
                  <a:lnTo>
                    <a:pt x="381" y="241"/>
                  </a:lnTo>
                  <a:lnTo>
                    <a:pt x="376" y="241"/>
                  </a:lnTo>
                  <a:lnTo>
                    <a:pt x="245" y="241"/>
                  </a:lnTo>
                  <a:lnTo>
                    <a:pt x="245" y="662"/>
                  </a:lnTo>
                  <a:lnTo>
                    <a:pt x="245" y="662"/>
                  </a:lnTo>
                  <a:lnTo>
                    <a:pt x="246" y="685"/>
                  </a:lnTo>
                  <a:lnTo>
                    <a:pt x="249" y="702"/>
                  </a:lnTo>
                  <a:lnTo>
                    <a:pt x="251" y="709"/>
                  </a:lnTo>
                  <a:lnTo>
                    <a:pt x="253" y="716"/>
                  </a:lnTo>
                  <a:lnTo>
                    <a:pt x="257" y="721"/>
                  </a:lnTo>
                  <a:lnTo>
                    <a:pt x="260" y="725"/>
                  </a:lnTo>
                  <a:lnTo>
                    <a:pt x="265" y="729"/>
                  </a:lnTo>
                  <a:lnTo>
                    <a:pt x="269" y="732"/>
                  </a:lnTo>
                  <a:lnTo>
                    <a:pt x="274" y="735"/>
                  </a:lnTo>
                  <a:lnTo>
                    <a:pt x="281" y="737"/>
                  </a:lnTo>
                  <a:lnTo>
                    <a:pt x="295" y="738"/>
                  </a:lnTo>
                  <a:lnTo>
                    <a:pt x="311" y="739"/>
                  </a:lnTo>
                  <a:lnTo>
                    <a:pt x="378" y="739"/>
                  </a:lnTo>
                  <a:lnTo>
                    <a:pt x="378" y="739"/>
                  </a:lnTo>
                  <a:lnTo>
                    <a:pt x="390" y="740"/>
                  </a:lnTo>
                  <a:lnTo>
                    <a:pt x="394" y="741"/>
                  </a:lnTo>
                  <a:lnTo>
                    <a:pt x="398" y="743"/>
                  </a:lnTo>
                  <a:lnTo>
                    <a:pt x="400" y="745"/>
                  </a:lnTo>
                  <a:lnTo>
                    <a:pt x="402" y="748"/>
                  </a:lnTo>
                  <a:lnTo>
                    <a:pt x="404" y="752"/>
                  </a:lnTo>
                  <a:lnTo>
                    <a:pt x="404" y="755"/>
                  </a:lnTo>
                  <a:lnTo>
                    <a:pt x="404" y="798"/>
                  </a:lnTo>
                  <a:lnTo>
                    <a:pt x="404" y="798"/>
                  </a:lnTo>
                  <a:lnTo>
                    <a:pt x="402" y="806"/>
                  </a:lnTo>
                  <a:lnTo>
                    <a:pt x="401" y="809"/>
                  </a:lnTo>
                  <a:lnTo>
                    <a:pt x="399" y="811"/>
                  </a:lnTo>
                  <a:lnTo>
                    <a:pt x="395" y="814"/>
                  </a:lnTo>
                  <a:lnTo>
                    <a:pt x="392" y="816"/>
                  </a:lnTo>
                  <a:lnTo>
                    <a:pt x="382" y="818"/>
                  </a:lnTo>
                  <a:lnTo>
                    <a:pt x="382" y="81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1" name="Freeform 183"/>
            <p:cNvSpPr>
              <a:spLocks/>
            </p:cNvSpPr>
            <p:nvPr/>
          </p:nvSpPr>
          <p:spPr bwMode="auto">
            <a:xfrm>
              <a:off x="4956311" y="4516673"/>
              <a:ext cx="58779" cy="132995"/>
            </a:xfrm>
            <a:custGeom>
              <a:avLst/>
              <a:gdLst>
                <a:gd name="T0" fmla="*/ 273 w 298"/>
                <a:gd name="T1" fmla="*/ 92 h 672"/>
                <a:gd name="T2" fmla="*/ 232 w 298"/>
                <a:gd name="T3" fmla="*/ 94 h 672"/>
                <a:gd name="T4" fmla="*/ 191 w 298"/>
                <a:gd name="T5" fmla="*/ 103 h 672"/>
                <a:gd name="T6" fmla="*/ 150 w 298"/>
                <a:gd name="T7" fmla="*/ 119 h 672"/>
                <a:gd name="T8" fmla="*/ 107 w 298"/>
                <a:gd name="T9" fmla="*/ 142 h 672"/>
                <a:gd name="T10" fmla="*/ 107 w 298"/>
                <a:gd name="T11" fmla="*/ 648 h 672"/>
                <a:gd name="T12" fmla="*/ 104 w 298"/>
                <a:gd name="T13" fmla="*/ 657 h 672"/>
                <a:gd name="T14" fmla="*/ 100 w 298"/>
                <a:gd name="T15" fmla="*/ 665 h 672"/>
                <a:gd name="T16" fmla="*/ 92 w 298"/>
                <a:gd name="T17" fmla="*/ 670 h 672"/>
                <a:gd name="T18" fmla="*/ 83 w 298"/>
                <a:gd name="T19" fmla="*/ 672 h 672"/>
                <a:gd name="T20" fmla="*/ 23 w 298"/>
                <a:gd name="T21" fmla="*/ 672 h 672"/>
                <a:gd name="T22" fmla="*/ 15 w 298"/>
                <a:gd name="T23" fmla="*/ 670 h 672"/>
                <a:gd name="T24" fmla="*/ 7 w 298"/>
                <a:gd name="T25" fmla="*/ 665 h 672"/>
                <a:gd name="T26" fmla="*/ 2 w 298"/>
                <a:gd name="T27" fmla="*/ 657 h 672"/>
                <a:gd name="T28" fmla="*/ 0 w 298"/>
                <a:gd name="T29" fmla="*/ 648 h 672"/>
                <a:gd name="T30" fmla="*/ 0 w 298"/>
                <a:gd name="T31" fmla="*/ 32 h 672"/>
                <a:gd name="T32" fmla="*/ 2 w 298"/>
                <a:gd name="T33" fmla="*/ 23 h 672"/>
                <a:gd name="T34" fmla="*/ 7 w 298"/>
                <a:gd name="T35" fmla="*/ 15 h 672"/>
                <a:gd name="T36" fmla="*/ 14 w 298"/>
                <a:gd name="T37" fmla="*/ 10 h 672"/>
                <a:gd name="T38" fmla="*/ 23 w 298"/>
                <a:gd name="T39" fmla="*/ 8 h 672"/>
                <a:gd name="T40" fmla="*/ 80 w 298"/>
                <a:gd name="T41" fmla="*/ 8 h 672"/>
                <a:gd name="T42" fmla="*/ 89 w 298"/>
                <a:gd name="T43" fmla="*/ 10 h 672"/>
                <a:gd name="T44" fmla="*/ 96 w 298"/>
                <a:gd name="T45" fmla="*/ 15 h 672"/>
                <a:gd name="T46" fmla="*/ 101 w 298"/>
                <a:gd name="T47" fmla="*/ 23 h 672"/>
                <a:gd name="T48" fmla="*/ 103 w 298"/>
                <a:gd name="T49" fmla="*/ 32 h 672"/>
                <a:gd name="T50" fmla="*/ 103 w 298"/>
                <a:gd name="T51" fmla="*/ 57 h 672"/>
                <a:gd name="T52" fmla="*/ 147 w 298"/>
                <a:gd name="T53" fmla="*/ 31 h 672"/>
                <a:gd name="T54" fmla="*/ 190 w 298"/>
                <a:gd name="T55" fmla="*/ 12 h 672"/>
                <a:gd name="T56" fmla="*/ 232 w 298"/>
                <a:gd name="T57" fmla="*/ 3 h 672"/>
                <a:gd name="T58" fmla="*/ 273 w 298"/>
                <a:gd name="T59" fmla="*/ 0 h 672"/>
                <a:gd name="T60" fmla="*/ 279 w 298"/>
                <a:gd name="T61" fmla="*/ 0 h 672"/>
                <a:gd name="T62" fmla="*/ 288 w 298"/>
                <a:gd name="T63" fmla="*/ 3 h 672"/>
                <a:gd name="T64" fmla="*/ 295 w 298"/>
                <a:gd name="T65" fmla="*/ 8 h 672"/>
                <a:gd name="T66" fmla="*/ 298 w 298"/>
                <a:gd name="T67" fmla="*/ 16 h 672"/>
                <a:gd name="T68" fmla="*/ 298 w 298"/>
                <a:gd name="T69" fmla="*/ 71 h 672"/>
                <a:gd name="T70" fmla="*/ 298 w 298"/>
                <a:gd name="T71" fmla="*/ 76 h 672"/>
                <a:gd name="T72" fmla="*/ 295 w 298"/>
                <a:gd name="T73" fmla="*/ 84 h 672"/>
                <a:gd name="T74" fmla="*/ 288 w 298"/>
                <a:gd name="T75" fmla="*/ 88 h 672"/>
                <a:gd name="T76" fmla="*/ 279 w 298"/>
                <a:gd name="T77" fmla="*/ 92 h 672"/>
                <a:gd name="T78" fmla="*/ 273 w 298"/>
                <a:gd name="T79" fmla="*/ 9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2">
                  <a:moveTo>
                    <a:pt x="273" y="92"/>
                  </a:moveTo>
                  <a:lnTo>
                    <a:pt x="273" y="92"/>
                  </a:lnTo>
                  <a:lnTo>
                    <a:pt x="252" y="92"/>
                  </a:lnTo>
                  <a:lnTo>
                    <a:pt x="232" y="94"/>
                  </a:lnTo>
                  <a:lnTo>
                    <a:pt x="212" y="98"/>
                  </a:lnTo>
                  <a:lnTo>
                    <a:pt x="191" y="103"/>
                  </a:lnTo>
                  <a:lnTo>
                    <a:pt x="171" y="110"/>
                  </a:lnTo>
                  <a:lnTo>
                    <a:pt x="150" y="119"/>
                  </a:lnTo>
                  <a:lnTo>
                    <a:pt x="128" y="129"/>
                  </a:lnTo>
                  <a:lnTo>
                    <a:pt x="107" y="142"/>
                  </a:lnTo>
                  <a:lnTo>
                    <a:pt x="107" y="648"/>
                  </a:lnTo>
                  <a:lnTo>
                    <a:pt x="107" y="648"/>
                  </a:lnTo>
                  <a:lnTo>
                    <a:pt x="105" y="652"/>
                  </a:lnTo>
                  <a:lnTo>
                    <a:pt x="104" y="657"/>
                  </a:lnTo>
                  <a:lnTo>
                    <a:pt x="102" y="661"/>
                  </a:lnTo>
                  <a:lnTo>
                    <a:pt x="100" y="665"/>
                  </a:lnTo>
                  <a:lnTo>
                    <a:pt x="95" y="667"/>
                  </a:lnTo>
                  <a:lnTo>
                    <a:pt x="92" y="670"/>
                  </a:lnTo>
                  <a:lnTo>
                    <a:pt x="87" y="672"/>
                  </a:lnTo>
                  <a:lnTo>
                    <a:pt x="83" y="672"/>
                  </a:lnTo>
                  <a:lnTo>
                    <a:pt x="23" y="672"/>
                  </a:lnTo>
                  <a:lnTo>
                    <a:pt x="23" y="672"/>
                  </a:lnTo>
                  <a:lnTo>
                    <a:pt x="18" y="672"/>
                  </a:lnTo>
                  <a:lnTo>
                    <a:pt x="15" y="670"/>
                  </a:lnTo>
                  <a:lnTo>
                    <a:pt x="10" y="667"/>
                  </a:lnTo>
                  <a:lnTo>
                    <a:pt x="7" y="665"/>
                  </a:lnTo>
                  <a:lnTo>
                    <a:pt x="5" y="662"/>
                  </a:lnTo>
                  <a:lnTo>
                    <a:pt x="2" y="657"/>
                  </a:lnTo>
                  <a:lnTo>
                    <a:pt x="1" y="652"/>
                  </a:lnTo>
                  <a:lnTo>
                    <a:pt x="0" y="648"/>
                  </a:lnTo>
                  <a:lnTo>
                    <a:pt x="0" y="32"/>
                  </a:lnTo>
                  <a:lnTo>
                    <a:pt x="0" y="32"/>
                  </a:lnTo>
                  <a:lnTo>
                    <a:pt x="0" y="27"/>
                  </a:lnTo>
                  <a:lnTo>
                    <a:pt x="2" y="23"/>
                  </a:lnTo>
                  <a:lnTo>
                    <a:pt x="3" y="19"/>
                  </a:lnTo>
                  <a:lnTo>
                    <a:pt x="7" y="15"/>
                  </a:lnTo>
                  <a:lnTo>
                    <a:pt x="10" y="12"/>
                  </a:lnTo>
                  <a:lnTo>
                    <a:pt x="14" y="10"/>
                  </a:lnTo>
                  <a:lnTo>
                    <a:pt x="18" y="9"/>
                  </a:lnTo>
                  <a:lnTo>
                    <a:pt x="23" y="8"/>
                  </a:lnTo>
                  <a:lnTo>
                    <a:pt x="80" y="8"/>
                  </a:lnTo>
                  <a:lnTo>
                    <a:pt x="80" y="8"/>
                  </a:lnTo>
                  <a:lnTo>
                    <a:pt x="85" y="9"/>
                  </a:lnTo>
                  <a:lnTo>
                    <a:pt x="89" y="10"/>
                  </a:lnTo>
                  <a:lnTo>
                    <a:pt x="93" y="12"/>
                  </a:lnTo>
                  <a:lnTo>
                    <a:pt x="96" y="15"/>
                  </a:lnTo>
                  <a:lnTo>
                    <a:pt x="99" y="19"/>
                  </a:lnTo>
                  <a:lnTo>
                    <a:pt x="101" y="23"/>
                  </a:lnTo>
                  <a:lnTo>
                    <a:pt x="102" y="27"/>
                  </a:lnTo>
                  <a:lnTo>
                    <a:pt x="103" y="32"/>
                  </a:lnTo>
                  <a:lnTo>
                    <a:pt x="103" y="57"/>
                  </a:lnTo>
                  <a:lnTo>
                    <a:pt x="103" y="57"/>
                  </a:lnTo>
                  <a:lnTo>
                    <a:pt x="125" y="43"/>
                  </a:lnTo>
                  <a:lnTo>
                    <a:pt x="147" y="31"/>
                  </a:lnTo>
                  <a:lnTo>
                    <a:pt x="169" y="20"/>
                  </a:lnTo>
                  <a:lnTo>
                    <a:pt x="190" y="12"/>
                  </a:lnTo>
                  <a:lnTo>
                    <a:pt x="211" y="7"/>
                  </a:lnTo>
                  <a:lnTo>
                    <a:pt x="232" y="3"/>
                  </a:lnTo>
                  <a:lnTo>
                    <a:pt x="252" y="1"/>
                  </a:lnTo>
                  <a:lnTo>
                    <a:pt x="273" y="0"/>
                  </a:lnTo>
                  <a:lnTo>
                    <a:pt x="273" y="0"/>
                  </a:lnTo>
                  <a:lnTo>
                    <a:pt x="279" y="0"/>
                  </a:lnTo>
                  <a:lnTo>
                    <a:pt x="284" y="1"/>
                  </a:lnTo>
                  <a:lnTo>
                    <a:pt x="288" y="3"/>
                  </a:lnTo>
                  <a:lnTo>
                    <a:pt x="292" y="6"/>
                  </a:lnTo>
                  <a:lnTo>
                    <a:pt x="295" y="8"/>
                  </a:lnTo>
                  <a:lnTo>
                    <a:pt x="297" y="12"/>
                  </a:lnTo>
                  <a:lnTo>
                    <a:pt x="298" y="16"/>
                  </a:lnTo>
                  <a:lnTo>
                    <a:pt x="298" y="22"/>
                  </a:lnTo>
                  <a:lnTo>
                    <a:pt x="298" y="71"/>
                  </a:lnTo>
                  <a:lnTo>
                    <a:pt x="298" y="71"/>
                  </a:lnTo>
                  <a:lnTo>
                    <a:pt x="298" y="76"/>
                  </a:lnTo>
                  <a:lnTo>
                    <a:pt x="297" y="80"/>
                  </a:lnTo>
                  <a:lnTo>
                    <a:pt x="295" y="84"/>
                  </a:lnTo>
                  <a:lnTo>
                    <a:pt x="292" y="86"/>
                  </a:lnTo>
                  <a:lnTo>
                    <a:pt x="288" y="88"/>
                  </a:lnTo>
                  <a:lnTo>
                    <a:pt x="284" y="90"/>
                  </a:lnTo>
                  <a:lnTo>
                    <a:pt x="279" y="92"/>
                  </a:lnTo>
                  <a:lnTo>
                    <a:pt x="273" y="92"/>
                  </a:lnTo>
                  <a:lnTo>
                    <a:pt x="273" y="9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2" name="Freeform 184"/>
            <p:cNvSpPr>
              <a:spLocks noEditPoints="1"/>
            </p:cNvSpPr>
            <p:nvPr/>
          </p:nvSpPr>
          <p:spPr bwMode="auto">
            <a:xfrm>
              <a:off x="5026372" y="4516673"/>
              <a:ext cx="96778" cy="134776"/>
            </a:xfrm>
            <a:custGeom>
              <a:avLst/>
              <a:gdLst>
                <a:gd name="T0" fmla="*/ 408 w 488"/>
                <a:gd name="T1" fmla="*/ 672 h 681"/>
                <a:gd name="T2" fmla="*/ 394 w 488"/>
                <a:gd name="T3" fmla="*/ 667 h 681"/>
                <a:gd name="T4" fmla="*/ 386 w 488"/>
                <a:gd name="T5" fmla="*/ 657 h 681"/>
                <a:gd name="T6" fmla="*/ 384 w 488"/>
                <a:gd name="T7" fmla="*/ 622 h 681"/>
                <a:gd name="T8" fmla="*/ 340 w 488"/>
                <a:gd name="T9" fmla="*/ 644 h 681"/>
                <a:gd name="T10" fmla="*/ 271 w 488"/>
                <a:gd name="T11" fmla="*/ 671 h 681"/>
                <a:gd name="T12" fmla="*/ 198 w 488"/>
                <a:gd name="T13" fmla="*/ 681 h 681"/>
                <a:gd name="T14" fmla="*/ 160 w 488"/>
                <a:gd name="T15" fmla="*/ 679 h 681"/>
                <a:gd name="T16" fmla="*/ 107 w 488"/>
                <a:gd name="T17" fmla="*/ 665 h 681"/>
                <a:gd name="T18" fmla="*/ 61 w 488"/>
                <a:gd name="T19" fmla="*/ 640 h 681"/>
                <a:gd name="T20" fmla="*/ 26 w 488"/>
                <a:gd name="T21" fmla="*/ 597 h 681"/>
                <a:gd name="T22" fmla="*/ 5 w 488"/>
                <a:gd name="T23" fmla="*/ 537 h 681"/>
                <a:gd name="T24" fmla="*/ 0 w 488"/>
                <a:gd name="T25" fmla="*/ 470 h 681"/>
                <a:gd name="T26" fmla="*/ 5 w 488"/>
                <a:gd name="T27" fmla="*/ 424 h 681"/>
                <a:gd name="T28" fmla="*/ 26 w 488"/>
                <a:gd name="T29" fmla="*/ 367 h 681"/>
                <a:gd name="T30" fmla="*/ 43 w 488"/>
                <a:gd name="T31" fmla="*/ 344 h 681"/>
                <a:gd name="T32" fmla="*/ 66 w 488"/>
                <a:gd name="T33" fmla="*/ 323 h 681"/>
                <a:gd name="T34" fmla="*/ 129 w 488"/>
                <a:gd name="T35" fmla="*/ 293 h 681"/>
                <a:gd name="T36" fmla="*/ 217 w 488"/>
                <a:gd name="T37" fmla="*/ 277 h 681"/>
                <a:gd name="T38" fmla="*/ 381 w 488"/>
                <a:gd name="T39" fmla="*/ 275 h 681"/>
                <a:gd name="T40" fmla="*/ 381 w 488"/>
                <a:gd name="T41" fmla="*/ 209 h 681"/>
                <a:gd name="T42" fmla="*/ 374 w 488"/>
                <a:gd name="T43" fmla="*/ 163 h 681"/>
                <a:gd name="T44" fmla="*/ 360 w 488"/>
                <a:gd name="T45" fmla="*/ 129 h 681"/>
                <a:gd name="T46" fmla="*/ 334 w 488"/>
                <a:gd name="T47" fmla="*/ 107 h 681"/>
                <a:gd name="T48" fmla="*/ 299 w 488"/>
                <a:gd name="T49" fmla="*/ 94 h 681"/>
                <a:gd name="T50" fmla="*/ 252 w 488"/>
                <a:gd name="T51" fmla="*/ 90 h 681"/>
                <a:gd name="T52" fmla="*/ 148 w 488"/>
                <a:gd name="T53" fmla="*/ 93 h 681"/>
                <a:gd name="T54" fmla="*/ 67 w 488"/>
                <a:gd name="T55" fmla="*/ 100 h 681"/>
                <a:gd name="T56" fmla="*/ 53 w 488"/>
                <a:gd name="T57" fmla="*/ 100 h 681"/>
                <a:gd name="T58" fmla="*/ 44 w 488"/>
                <a:gd name="T59" fmla="*/ 94 h 681"/>
                <a:gd name="T60" fmla="*/ 39 w 488"/>
                <a:gd name="T61" fmla="*/ 80 h 681"/>
                <a:gd name="T62" fmla="*/ 39 w 488"/>
                <a:gd name="T63" fmla="*/ 33 h 681"/>
                <a:gd name="T64" fmla="*/ 46 w 488"/>
                <a:gd name="T65" fmla="*/ 23 h 681"/>
                <a:gd name="T66" fmla="*/ 65 w 488"/>
                <a:gd name="T67" fmla="*/ 16 h 681"/>
                <a:gd name="T68" fmla="*/ 146 w 488"/>
                <a:gd name="T69" fmla="*/ 4 h 681"/>
                <a:gd name="T70" fmla="*/ 252 w 488"/>
                <a:gd name="T71" fmla="*/ 0 h 681"/>
                <a:gd name="T72" fmla="*/ 337 w 488"/>
                <a:gd name="T73" fmla="*/ 9 h 681"/>
                <a:gd name="T74" fmla="*/ 401 w 488"/>
                <a:gd name="T75" fmla="*/ 34 h 681"/>
                <a:gd name="T76" fmla="*/ 446 w 488"/>
                <a:gd name="T77" fmla="*/ 76 h 681"/>
                <a:gd name="T78" fmla="*/ 474 w 488"/>
                <a:gd name="T79" fmla="*/ 131 h 681"/>
                <a:gd name="T80" fmla="*/ 487 w 488"/>
                <a:gd name="T81" fmla="*/ 201 h 681"/>
                <a:gd name="T82" fmla="*/ 488 w 488"/>
                <a:gd name="T83" fmla="*/ 648 h 681"/>
                <a:gd name="T84" fmla="*/ 483 w 488"/>
                <a:gd name="T85" fmla="*/ 662 h 681"/>
                <a:gd name="T86" fmla="*/ 473 w 488"/>
                <a:gd name="T87" fmla="*/ 670 h 681"/>
                <a:gd name="T88" fmla="*/ 463 w 488"/>
                <a:gd name="T89" fmla="*/ 672 h 681"/>
                <a:gd name="T90" fmla="*/ 292 w 488"/>
                <a:gd name="T91" fmla="*/ 351 h 681"/>
                <a:gd name="T92" fmla="*/ 221 w 488"/>
                <a:gd name="T93" fmla="*/ 354 h 681"/>
                <a:gd name="T94" fmla="*/ 169 w 488"/>
                <a:gd name="T95" fmla="*/ 366 h 681"/>
                <a:gd name="T96" fmla="*/ 135 w 488"/>
                <a:gd name="T97" fmla="*/ 385 h 681"/>
                <a:gd name="T98" fmla="*/ 115 w 488"/>
                <a:gd name="T99" fmla="*/ 415 h 681"/>
                <a:gd name="T100" fmla="*/ 107 w 488"/>
                <a:gd name="T101" fmla="*/ 454 h 681"/>
                <a:gd name="T102" fmla="*/ 107 w 488"/>
                <a:gd name="T103" fmla="*/ 484 h 681"/>
                <a:gd name="T104" fmla="*/ 112 w 488"/>
                <a:gd name="T105" fmla="*/ 526 h 681"/>
                <a:gd name="T106" fmla="*/ 124 w 488"/>
                <a:gd name="T107" fmla="*/ 557 h 681"/>
                <a:gd name="T108" fmla="*/ 144 w 488"/>
                <a:gd name="T109" fmla="*/ 577 h 681"/>
                <a:gd name="T110" fmla="*/ 171 w 488"/>
                <a:gd name="T111" fmla="*/ 588 h 681"/>
                <a:gd name="T112" fmla="*/ 218 w 488"/>
                <a:gd name="T113" fmla="*/ 594 h 681"/>
                <a:gd name="T114" fmla="*/ 259 w 488"/>
                <a:gd name="T115" fmla="*/ 591 h 681"/>
                <a:gd name="T116" fmla="*/ 319 w 488"/>
                <a:gd name="T117" fmla="*/ 574 h 681"/>
                <a:gd name="T118" fmla="*/ 381 w 488"/>
                <a:gd name="T119" fmla="*/ 54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681">
                  <a:moveTo>
                    <a:pt x="463" y="672"/>
                  </a:moveTo>
                  <a:lnTo>
                    <a:pt x="408" y="672"/>
                  </a:lnTo>
                  <a:lnTo>
                    <a:pt x="408" y="672"/>
                  </a:lnTo>
                  <a:lnTo>
                    <a:pt x="403" y="672"/>
                  </a:lnTo>
                  <a:lnTo>
                    <a:pt x="399" y="670"/>
                  </a:lnTo>
                  <a:lnTo>
                    <a:pt x="394" y="667"/>
                  </a:lnTo>
                  <a:lnTo>
                    <a:pt x="390" y="665"/>
                  </a:lnTo>
                  <a:lnTo>
                    <a:pt x="388" y="662"/>
                  </a:lnTo>
                  <a:lnTo>
                    <a:pt x="386" y="657"/>
                  </a:lnTo>
                  <a:lnTo>
                    <a:pt x="384" y="652"/>
                  </a:lnTo>
                  <a:lnTo>
                    <a:pt x="384" y="648"/>
                  </a:lnTo>
                  <a:lnTo>
                    <a:pt x="384" y="622"/>
                  </a:lnTo>
                  <a:lnTo>
                    <a:pt x="384" y="622"/>
                  </a:lnTo>
                  <a:lnTo>
                    <a:pt x="362" y="634"/>
                  </a:lnTo>
                  <a:lnTo>
                    <a:pt x="340" y="644"/>
                  </a:lnTo>
                  <a:lnTo>
                    <a:pt x="317" y="655"/>
                  </a:lnTo>
                  <a:lnTo>
                    <a:pt x="294" y="664"/>
                  </a:lnTo>
                  <a:lnTo>
                    <a:pt x="271" y="671"/>
                  </a:lnTo>
                  <a:lnTo>
                    <a:pt x="247" y="677"/>
                  </a:lnTo>
                  <a:lnTo>
                    <a:pt x="223" y="680"/>
                  </a:lnTo>
                  <a:lnTo>
                    <a:pt x="198" y="681"/>
                  </a:lnTo>
                  <a:lnTo>
                    <a:pt x="198" y="681"/>
                  </a:lnTo>
                  <a:lnTo>
                    <a:pt x="178" y="680"/>
                  </a:lnTo>
                  <a:lnTo>
                    <a:pt x="160" y="679"/>
                  </a:lnTo>
                  <a:lnTo>
                    <a:pt x="142" y="675"/>
                  </a:lnTo>
                  <a:lnTo>
                    <a:pt x="123" y="671"/>
                  </a:lnTo>
                  <a:lnTo>
                    <a:pt x="107" y="665"/>
                  </a:lnTo>
                  <a:lnTo>
                    <a:pt x="90" y="658"/>
                  </a:lnTo>
                  <a:lnTo>
                    <a:pt x="75" y="650"/>
                  </a:lnTo>
                  <a:lnTo>
                    <a:pt x="61" y="640"/>
                  </a:lnTo>
                  <a:lnTo>
                    <a:pt x="48" y="627"/>
                  </a:lnTo>
                  <a:lnTo>
                    <a:pt x="36" y="613"/>
                  </a:lnTo>
                  <a:lnTo>
                    <a:pt x="26" y="597"/>
                  </a:lnTo>
                  <a:lnTo>
                    <a:pt x="18" y="579"/>
                  </a:lnTo>
                  <a:lnTo>
                    <a:pt x="11" y="560"/>
                  </a:lnTo>
                  <a:lnTo>
                    <a:pt x="5" y="537"/>
                  </a:lnTo>
                  <a:lnTo>
                    <a:pt x="2" y="513"/>
                  </a:lnTo>
                  <a:lnTo>
                    <a:pt x="0" y="485"/>
                  </a:lnTo>
                  <a:lnTo>
                    <a:pt x="0" y="470"/>
                  </a:lnTo>
                  <a:lnTo>
                    <a:pt x="0" y="470"/>
                  </a:lnTo>
                  <a:lnTo>
                    <a:pt x="2" y="447"/>
                  </a:lnTo>
                  <a:lnTo>
                    <a:pt x="5" y="424"/>
                  </a:lnTo>
                  <a:lnTo>
                    <a:pt x="10" y="404"/>
                  </a:lnTo>
                  <a:lnTo>
                    <a:pt x="17" y="385"/>
                  </a:lnTo>
                  <a:lnTo>
                    <a:pt x="26" y="367"/>
                  </a:lnTo>
                  <a:lnTo>
                    <a:pt x="30" y="359"/>
                  </a:lnTo>
                  <a:lnTo>
                    <a:pt x="36" y="351"/>
                  </a:lnTo>
                  <a:lnTo>
                    <a:pt x="43" y="344"/>
                  </a:lnTo>
                  <a:lnTo>
                    <a:pt x="50" y="337"/>
                  </a:lnTo>
                  <a:lnTo>
                    <a:pt x="58" y="330"/>
                  </a:lnTo>
                  <a:lnTo>
                    <a:pt x="66" y="323"/>
                  </a:lnTo>
                  <a:lnTo>
                    <a:pt x="84" y="312"/>
                  </a:lnTo>
                  <a:lnTo>
                    <a:pt x="105" y="303"/>
                  </a:lnTo>
                  <a:lnTo>
                    <a:pt x="129" y="293"/>
                  </a:lnTo>
                  <a:lnTo>
                    <a:pt x="155" y="287"/>
                  </a:lnTo>
                  <a:lnTo>
                    <a:pt x="185" y="282"/>
                  </a:lnTo>
                  <a:lnTo>
                    <a:pt x="217" y="277"/>
                  </a:lnTo>
                  <a:lnTo>
                    <a:pt x="253" y="275"/>
                  </a:lnTo>
                  <a:lnTo>
                    <a:pt x="292" y="275"/>
                  </a:lnTo>
                  <a:lnTo>
                    <a:pt x="381" y="275"/>
                  </a:lnTo>
                  <a:lnTo>
                    <a:pt x="381" y="227"/>
                  </a:lnTo>
                  <a:lnTo>
                    <a:pt x="381" y="227"/>
                  </a:lnTo>
                  <a:lnTo>
                    <a:pt x="381" y="209"/>
                  </a:lnTo>
                  <a:lnTo>
                    <a:pt x="379" y="191"/>
                  </a:lnTo>
                  <a:lnTo>
                    <a:pt x="378" y="176"/>
                  </a:lnTo>
                  <a:lnTo>
                    <a:pt x="374" y="163"/>
                  </a:lnTo>
                  <a:lnTo>
                    <a:pt x="370" y="150"/>
                  </a:lnTo>
                  <a:lnTo>
                    <a:pt x="365" y="139"/>
                  </a:lnTo>
                  <a:lnTo>
                    <a:pt x="360" y="129"/>
                  </a:lnTo>
                  <a:lnTo>
                    <a:pt x="351" y="120"/>
                  </a:lnTo>
                  <a:lnTo>
                    <a:pt x="343" y="113"/>
                  </a:lnTo>
                  <a:lnTo>
                    <a:pt x="334" y="107"/>
                  </a:lnTo>
                  <a:lnTo>
                    <a:pt x="324" y="102"/>
                  </a:lnTo>
                  <a:lnTo>
                    <a:pt x="312" y="97"/>
                  </a:lnTo>
                  <a:lnTo>
                    <a:pt x="299" y="94"/>
                  </a:lnTo>
                  <a:lnTo>
                    <a:pt x="285" y="92"/>
                  </a:lnTo>
                  <a:lnTo>
                    <a:pt x="269" y="90"/>
                  </a:lnTo>
                  <a:lnTo>
                    <a:pt x="252" y="90"/>
                  </a:lnTo>
                  <a:lnTo>
                    <a:pt x="252" y="90"/>
                  </a:lnTo>
                  <a:lnTo>
                    <a:pt x="197" y="92"/>
                  </a:lnTo>
                  <a:lnTo>
                    <a:pt x="148" y="93"/>
                  </a:lnTo>
                  <a:lnTo>
                    <a:pt x="106" y="96"/>
                  </a:lnTo>
                  <a:lnTo>
                    <a:pt x="67" y="100"/>
                  </a:lnTo>
                  <a:lnTo>
                    <a:pt x="67" y="100"/>
                  </a:lnTo>
                  <a:lnTo>
                    <a:pt x="61" y="100"/>
                  </a:lnTo>
                  <a:lnTo>
                    <a:pt x="61" y="100"/>
                  </a:lnTo>
                  <a:lnTo>
                    <a:pt x="53" y="100"/>
                  </a:lnTo>
                  <a:lnTo>
                    <a:pt x="50" y="98"/>
                  </a:lnTo>
                  <a:lnTo>
                    <a:pt x="46" y="96"/>
                  </a:lnTo>
                  <a:lnTo>
                    <a:pt x="44" y="94"/>
                  </a:lnTo>
                  <a:lnTo>
                    <a:pt x="42" y="90"/>
                  </a:lnTo>
                  <a:lnTo>
                    <a:pt x="39" y="86"/>
                  </a:lnTo>
                  <a:lnTo>
                    <a:pt x="39" y="80"/>
                  </a:lnTo>
                  <a:lnTo>
                    <a:pt x="39" y="38"/>
                  </a:lnTo>
                  <a:lnTo>
                    <a:pt x="39" y="38"/>
                  </a:lnTo>
                  <a:lnTo>
                    <a:pt x="39" y="33"/>
                  </a:lnTo>
                  <a:lnTo>
                    <a:pt x="41" y="30"/>
                  </a:lnTo>
                  <a:lnTo>
                    <a:pt x="43" y="26"/>
                  </a:lnTo>
                  <a:lnTo>
                    <a:pt x="46" y="23"/>
                  </a:lnTo>
                  <a:lnTo>
                    <a:pt x="50" y="20"/>
                  </a:lnTo>
                  <a:lnTo>
                    <a:pt x="54" y="18"/>
                  </a:lnTo>
                  <a:lnTo>
                    <a:pt x="65" y="16"/>
                  </a:lnTo>
                  <a:lnTo>
                    <a:pt x="65" y="16"/>
                  </a:lnTo>
                  <a:lnTo>
                    <a:pt x="104" y="9"/>
                  </a:lnTo>
                  <a:lnTo>
                    <a:pt x="146" y="4"/>
                  </a:lnTo>
                  <a:lnTo>
                    <a:pt x="195" y="1"/>
                  </a:lnTo>
                  <a:lnTo>
                    <a:pt x="252" y="0"/>
                  </a:lnTo>
                  <a:lnTo>
                    <a:pt x="252" y="0"/>
                  </a:lnTo>
                  <a:lnTo>
                    <a:pt x="283" y="1"/>
                  </a:lnTo>
                  <a:lnTo>
                    <a:pt x="310" y="3"/>
                  </a:lnTo>
                  <a:lnTo>
                    <a:pt x="337" y="9"/>
                  </a:lnTo>
                  <a:lnTo>
                    <a:pt x="360" y="15"/>
                  </a:lnTo>
                  <a:lnTo>
                    <a:pt x="381" y="24"/>
                  </a:lnTo>
                  <a:lnTo>
                    <a:pt x="401" y="34"/>
                  </a:lnTo>
                  <a:lnTo>
                    <a:pt x="418" y="46"/>
                  </a:lnTo>
                  <a:lnTo>
                    <a:pt x="433" y="59"/>
                  </a:lnTo>
                  <a:lnTo>
                    <a:pt x="446" y="76"/>
                  </a:lnTo>
                  <a:lnTo>
                    <a:pt x="457" y="93"/>
                  </a:lnTo>
                  <a:lnTo>
                    <a:pt x="466" y="111"/>
                  </a:lnTo>
                  <a:lnTo>
                    <a:pt x="474" y="131"/>
                  </a:lnTo>
                  <a:lnTo>
                    <a:pt x="480" y="152"/>
                  </a:lnTo>
                  <a:lnTo>
                    <a:pt x="485" y="176"/>
                  </a:lnTo>
                  <a:lnTo>
                    <a:pt x="487" y="201"/>
                  </a:lnTo>
                  <a:lnTo>
                    <a:pt x="488" y="227"/>
                  </a:lnTo>
                  <a:lnTo>
                    <a:pt x="488" y="648"/>
                  </a:lnTo>
                  <a:lnTo>
                    <a:pt x="488" y="648"/>
                  </a:lnTo>
                  <a:lnTo>
                    <a:pt x="487" y="652"/>
                  </a:lnTo>
                  <a:lnTo>
                    <a:pt x="486" y="657"/>
                  </a:lnTo>
                  <a:lnTo>
                    <a:pt x="483" y="662"/>
                  </a:lnTo>
                  <a:lnTo>
                    <a:pt x="480" y="665"/>
                  </a:lnTo>
                  <a:lnTo>
                    <a:pt x="477" y="667"/>
                  </a:lnTo>
                  <a:lnTo>
                    <a:pt x="473" y="670"/>
                  </a:lnTo>
                  <a:lnTo>
                    <a:pt x="468" y="672"/>
                  </a:lnTo>
                  <a:lnTo>
                    <a:pt x="463" y="672"/>
                  </a:lnTo>
                  <a:lnTo>
                    <a:pt x="463" y="672"/>
                  </a:lnTo>
                  <a:close/>
                  <a:moveTo>
                    <a:pt x="381" y="351"/>
                  </a:moveTo>
                  <a:lnTo>
                    <a:pt x="292" y="351"/>
                  </a:lnTo>
                  <a:lnTo>
                    <a:pt x="292" y="351"/>
                  </a:lnTo>
                  <a:lnTo>
                    <a:pt x="265" y="351"/>
                  </a:lnTo>
                  <a:lnTo>
                    <a:pt x="243" y="353"/>
                  </a:lnTo>
                  <a:lnTo>
                    <a:pt x="221" y="354"/>
                  </a:lnTo>
                  <a:lnTo>
                    <a:pt x="201" y="358"/>
                  </a:lnTo>
                  <a:lnTo>
                    <a:pt x="184" y="361"/>
                  </a:lnTo>
                  <a:lnTo>
                    <a:pt x="169" y="366"/>
                  </a:lnTo>
                  <a:lnTo>
                    <a:pt x="156" y="371"/>
                  </a:lnTo>
                  <a:lnTo>
                    <a:pt x="145" y="378"/>
                  </a:lnTo>
                  <a:lnTo>
                    <a:pt x="135" y="385"/>
                  </a:lnTo>
                  <a:lnTo>
                    <a:pt x="127" y="394"/>
                  </a:lnTo>
                  <a:lnTo>
                    <a:pt x="121" y="404"/>
                  </a:lnTo>
                  <a:lnTo>
                    <a:pt x="115" y="415"/>
                  </a:lnTo>
                  <a:lnTo>
                    <a:pt x="112" y="427"/>
                  </a:lnTo>
                  <a:lnTo>
                    <a:pt x="109" y="439"/>
                  </a:lnTo>
                  <a:lnTo>
                    <a:pt x="107" y="454"/>
                  </a:lnTo>
                  <a:lnTo>
                    <a:pt x="107" y="469"/>
                  </a:lnTo>
                  <a:lnTo>
                    <a:pt x="107" y="484"/>
                  </a:lnTo>
                  <a:lnTo>
                    <a:pt x="107" y="484"/>
                  </a:lnTo>
                  <a:lnTo>
                    <a:pt x="107" y="500"/>
                  </a:lnTo>
                  <a:lnTo>
                    <a:pt x="109" y="514"/>
                  </a:lnTo>
                  <a:lnTo>
                    <a:pt x="112" y="526"/>
                  </a:lnTo>
                  <a:lnTo>
                    <a:pt x="115" y="538"/>
                  </a:lnTo>
                  <a:lnTo>
                    <a:pt x="119" y="548"/>
                  </a:lnTo>
                  <a:lnTo>
                    <a:pt x="124" y="557"/>
                  </a:lnTo>
                  <a:lnTo>
                    <a:pt x="130" y="564"/>
                  </a:lnTo>
                  <a:lnTo>
                    <a:pt x="137" y="571"/>
                  </a:lnTo>
                  <a:lnTo>
                    <a:pt x="144" y="577"/>
                  </a:lnTo>
                  <a:lnTo>
                    <a:pt x="152" y="581"/>
                  </a:lnTo>
                  <a:lnTo>
                    <a:pt x="161" y="586"/>
                  </a:lnTo>
                  <a:lnTo>
                    <a:pt x="171" y="588"/>
                  </a:lnTo>
                  <a:lnTo>
                    <a:pt x="182" y="591"/>
                  </a:lnTo>
                  <a:lnTo>
                    <a:pt x="193" y="593"/>
                  </a:lnTo>
                  <a:lnTo>
                    <a:pt x="218" y="594"/>
                  </a:lnTo>
                  <a:lnTo>
                    <a:pt x="218" y="594"/>
                  </a:lnTo>
                  <a:lnTo>
                    <a:pt x="239" y="593"/>
                  </a:lnTo>
                  <a:lnTo>
                    <a:pt x="259" y="591"/>
                  </a:lnTo>
                  <a:lnTo>
                    <a:pt x="279" y="587"/>
                  </a:lnTo>
                  <a:lnTo>
                    <a:pt x="299" y="581"/>
                  </a:lnTo>
                  <a:lnTo>
                    <a:pt x="319" y="574"/>
                  </a:lnTo>
                  <a:lnTo>
                    <a:pt x="339" y="566"/>
                  </a:lnTo>
                  <a:lnTo>
                    <a:pt x="360" y="556"/>
                  </a:lnTo>
                  <a:lnTo>
                    <a:pt x="381" y="546"/>
                  </a:lnTo>
                  <a:lnTo>
                    <a:pt x="381" y="35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3" name="Freeform 185"/>
            <p:cNvSpPr>
              <a:spLocks/>
            </p:cNvSpPr>
            <p:nvPr/>
          </p:nvSpPr>
          <p:spPr bwMode="auto">
            <a:xfrm>
              <a:off x="5139180" y="4488174"/>
              <a:ext cx="80153" cy="163275"/>
            </a:xfrm>
            <a:custGeom>
              <a:avLst/>
              <a:gdLst>
                <a:gd name="T0" fmla="*/ 383 w 404"/>
                <a:gd name="T1" fmla="*/ 818 h 825"/>
                <a:gd name="T2" fmla="*/ 343 w 404"/>
                <a:gd name="T3" fmla="*/ 823 h 825"/>
                <a:gd name="T4" fmla="*/ 304 w 404"/>
                <a:gd name="T5" fmla="*/ 825 h 825"/>
                <a:gd name="T6" fmla="*/ 284 w 404"/>
                <a:gd name="T7" fmla="*/ 824 h 825"/>
                <a:gd name="T8" fmla="*/ 247 w 404"/>
                <a:gd name="T9" fmla="*/ 821 h 825"/>
                <a:gd name="T10" fmla="*/ 216 w 404"/>
                <a:gd name="T11" fmla="*/ 814 h 825"/>
                <a:gd name="T12" fmla="*/ 191 w 404"/>
                <a:gd name="T13" fmla="*/ 802 h 825"/>
                <a:gd name="T14" fmla="*/ 170 w 404"/>
                <a:gd name="T15" fmla="*/ 784 h 825"/>
                <a:gd name="T16" fmla="*/ 156 w 404"/>
                <a:gd name="T17" fmla="*/ 759 h 825"/>
                <a:gd name="T18" fmla="*/ 145 w 404"/>
                <a:gd name="T19" fmla="*/ 727 h 825"/>
                <a:gd name="T20" fmla="*/ 141 w 404"/>
                <a:gd name="T21" fmla="*/ 686 h 825"/>
                <a:gd name="T22" fmla="*/ 140 w 404"/>
                <a:gd name="T23" fmla="*/ 241 h 825"/>
                <a:gd name="T24" fmla="*/ 23 w 404"/>
                <a:gd name="T25" fmla="*/ 229 h 825"/>
                <a:gd name="T26" fmla="*/ 9 w 404"/>
                <a:gd name="T27" fmla="*/ 224 h 825"/>
                <a:gd name="T28" fmla="*/ 3 w 404"/>
                <a:gd name="T29" fmla="*/ 218 h 825"/>
                <a:gd name="T30" fmla="*/ 0 w 404"/>
                <a:gd name="T31" fmla="*/ 212 h 825"/>
                <a:gd name="T32" fmla="*/ 0 w 404"/>
                <a:gd name="T33" fmla="*/ 174 h 825"/>
                <a:gd name="T34" fmla="*/ 0 w 404"/>
                <a:gd name="T35" fmla="*/ 169 h 825"/>
                <a:gd name="T36" fmla="*/ 3 w 404"/>
                <a:gd name="T37" fmla="*/ 161 h 825"/>
                <a:gd name="T38" fmla="*/ 9 w 404"/>
                <a:gd name="T39" fmla="*/ 155 h 825"/>
                <a:gd name="T40" fmla="*/ 18 w 404"/>
                <a:gd name="T41" fmla="*/ 153 h 825"/>
                <a:gd name="T42" fmla="*/ 140 w 404"/>
                <a:gd name="T43" fmla="*/ 152 h 825"/>
                <a:gd name="T44" fmla="*/ 140 w 404"/>
                <a:gd name="T45" fmla="*/ 34 h 825"/>
                <a:gd name="T46" fmla="*/ 141 w 404"/>
                <a:gd name="T47" fmla="*/ 26 h 825"/>
                <a:gd name="T48" fmla="*/ 145 w 404"/>
                <a:gd name="T49" fmla="*/ 18 h 825"/>
                <a:gd name="T50" fmla="*/ 152 w 404"/>
                <a:gd name="T51" fmla="*/ 13 h 825"/>
                <a:gd name="T52" fmla="*/ 161 w 404"/>
                <a:gd name="T53" fmla="*/ 10 h 825"/>
                <a:gd name="T54" fmla="*/ 224 w 404"/>
                <a:gd name="T55" fmla="*/ 0 h 825"/>
                <a:gd name="T56" fmla="*/ 228 w 404"/>
                <a:gd name="T57" fmla="*/ 0 h 825"/>
                <a:gd name="T58" fmla="*/ 235 w 404"/>
                <a:gd name="T59" fmla="*/ 2 h 825"/>
                <a:gd name="T60" fmla="*/ 240 w 404"/>
                <a:gd name="T61" fmla="*/ 6 h 825"/>
                <a:gd name="T62" fmla="*/ 244 w 404"/>
                <a:gd name="T63" fmla="*/ 12 h 825"/>
                <a:gd name="T64" fmla="*/ 246 w 404"/>
                <a:gd name="T65" fmla="*/ 20 h 825"/>
                <a:gd name="T66" fmla="*/ 376 w 404"/>
                <a:gd name="T67" fmla="*/ 152 h 825"/>
                <a:gd name="T68" fmla="*/ 382 w 404"/>
                <a:gd name="T69" fmla="*/ 153 h 825"/>
                <a:gd name="T70" fmla="*/ 390 w 404"/>
                <a:gd name="T71" fmla="*/ 156 h 825"/>
                <a:gd name="T72" fmla="*/ 396 w 404"/>
                <a:gd name="T73" fmla="*/ 163 h 825"/>
                <a:gd name="T74" fmla="*/ 400 w 404"/>
                <a:gd name="T75" fmla="*/ 171 h 825"/>
                <a:gd name="T76" fmla="*/ 400 w 404"/>
                <a:gd name="T77" fmla="*/ 217 h 825"/>
                <a:gd name="T78" fmla="*/ 400 w 404"/>
                <a:gd name="T79" fmla="*/ 222 h 825"/>
                <a:gd name="T80" fmla="*/ 396 w 404"/>
                <a:gd name="T81" fmla="*/ 231 h 825"/>
                <a:gd name="T82" fmla="*/ 390 w 404"/>
                <a:gd name="T83" fmla="*/ 238 h 825"/>
                <a:gd name="T84" fmla="*/ 382 w 404"/>
                <a:gd name="T85" fmla="*/ 241 h 825"/>
                <a:gd name="T86" fmla="*/ 246 w 404"/>
                <a:gd name="T87" fmla="*/ 241 h 825"/>
                <a:gd name="T88" fmla="*/ 246 w 404"/>
                <a:gd name="T89" fmla="*/ 662 h 825"/>
                <a:gd name="T90" fmla="*/ 250 w 404"/>
                <a:gd name="T91" fmla="*/ 702 h 825"/>
                <a:gd name="T92" fmla="*/ 254 w 404"/>
                <a:gd name="T93" fmla="*/ 716 h 825"/>
                <a:gd name="T94" fmla="*/ 260 w 404"/>
                <a:gd name="T95" fmla="*/ 725 h 825"/>
                <a:gd name="T96" fmla="*/ 269 w 404"/>
                <a:gd name="T97" fmla="*/ 732 h 825"/>
                <a:gd name="T98" fmla="*/ 281 w 404"/>
                <a:gd name="T99" fmla="*/ 737 h 825"/>
                <a:gd name="T100" fmla="*/ 310 w 404"/>
                <a:gd name="T101" fmla="*/ 739 h 825"/>
                <a:gd name="T102" fmla="*/ 378 w 404"/>
                <a:gd name="T103" fmla="*/ 739 h 825"/>
                <a:gd name="T104" fmla="*/ 394 w 404"/>
                <a:gd name="T105" fmla="*/ 741 h 825"/>
                <a:gd name="T106" fmla="*/ 400 w 404"/>
                <a:gd name="T107" fmla="*/ 745 h 825"/>
                <a:gd name="T108" fmla="*/ 403 w 404"/>
                <a:gd name="T109" fmla="*/ 752 h 825"/>
                <a:gd name="T110" fmla="*/ 404 w 404"/>
                <a:gd name="T111" fmla="*/ 798 h 825"/>
                <a:gd name="T112" fmla="*/ 402 w 404"/>
                <a:gd name="T113" fmla="*/ 806 h 825"/>
                <a:gd name="T114" fmla="*/ 399 w 404"/>
                <a:gd name="T115" fmla="*/ 811 h 825"/>
                <a:gd name="T116" fmla="*/ 392 w 404"/>
                <a:gd name="T117" fmla="*/ 816 h 825"/>
                <a:gd name="T118" fmla="*/ 383 w 404"/>
                <a:gd name="T119" fmla="*/ 818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3" y="818"/>
                  </a:moveTo>
                  <a:lnTo>
                    <a:pt x="383" y="818"/>
                  </a:lnTo>
                  <a:lnTo>
                    <a:pt x="363" y="821"/>
                  </a:lnTo>
                  <a:lnTo>
                    <a:pt x="343" y="823"/>
                  </a:lnTo>
                  <a:lnTo>
                    <a:pt x="322" y="824"/>
                  </a:lnTo>
                  <a:lnTo>
                    <a:pt x="304" y="825"/>
                  </a:lnTo>
                  <a:lnTo>
                    <a:pt x="304" y="825"/>
                  </a:lnTo>
                  <a:lnTo>
                    <a:pt x="284" y="824"/>
                  </a:lnTo>
                  <a:lnTo>
                    <a:pt x="265" y="823"/>
                  </a:lnTo>
                  <a:lnTo>
                    <a:pt x="247" y="821"/>
                  </a:lnTo>
                  <a:lnTo>
                    <a:pt x="231" y="818"/>
                  </a:lnTo>
                  <a:lnTo>
                    <a:pt x="216" y="814"/>
                  </a:lnTo>
                  <a:lnTo>
                    <a:pt x="203" y="808"/>
                  </a:lnTo>
                  <a:lnTo>
                    <a:pt x="191" y="802"/>
                  </a:lnTo>
                  <a:lnTo>
                    <a:pt x="180" y="793"/>
                  </a:lnTo>
                  <a:lnTo>
                    <a:pt x="170" y="784"/>
                  </a:lnTo>
                  <a:lnTo>
                    <a:pt x="162" y="772"/>
                  </a:lnTo>
                  <a:lnTo>
                    <a:pt x="156" y="759"/>
                  </a:lnTo>
                  <a:lnTo>
                    <a:pt x="150" y="744"/>
                  </a:lnTo>
                  <a:lnTo>
                    <a:pt x="145" y="727"/>
                  </a:lnTo>
                  <a:lnTo>
                    <a:pt x="142" y="708"/>
                  </a:lnTo>
                  <a:lnTo>
                    <a:pt x="141" y="686"/>
                  </a:lnTo>
                  <a:lnTo>
                    <a:pt x="140" y="662"/>
                  </a:lnTo>
                  <a:lnTo>
                    <a:pt x="140" y="241"/>
                  </a:lnTo>
                  <a:lnTo>
                    <a:pt x="23" y="229"/>
                  </a:lnTo>
                  <a:lnTo>
                    <a:pt x="23" y="229"/>
                  </a:lnTo>
                  <a:lnTo>
                    <a:pt x="13" y="226"/>
                  </a:lnTo>
                  <a:lnTo>
                    <a:pt x="9" y="224"/>
                  </a:lnTo>
                  <a:lnTo>
                    <a:pt x="6" y="222"/>
                  </a:lnTo>
                  <a:lnTo>
                    <a:pt x="3" y="218"/>
                  </a:lnTo>
                  <a:lnTo>
                    <a:pt x="1" y="215"/>
                  </a:lnTo>
                  <a:lnTo>
                    <a:pt x="0" y="212"/>
                  </a:lnTo>
                  <a:lnTo>
                    <a:pt x="0" y="207"/>
                  </a:lnTo>
                  <a:lnTo>
                    <a:pt x="0" y="174"/>
                  </a:lnTo>
                  <a:lnTo>
                    <a:pt x="0" y="174"/>
                  </a:lnTo>
                  <a:lnTo>
                    <a:pt x="0" y="169"/>
                  </a:lnTo>
                  <a:lnTo>
                    <a:pt x="1" y="164"/>
                  </a:lnTo>
                  <a:lnTo>
                    <a:pt x="3" y="161"/>
                  </a:lnTo>
                  <a:lnTo>
                    <a:pt x="6" y="158"/>
                  </a:lnTo>
                  <a:lnTo>
                    <a:pt x="9" y="155"/>
                  </a:lnTo>
                  <a:lnTo>
                    <a:pt x="13" y="154"/>
                  </a:lnTo>
                  <a:lnTo>
                    <a:pt x="18" y="153"/>
                  </a:lnTo>
                  <a:lnTo>
                    <a:pt x="23" y="152"/>
                  </a:lnTo>
                  <a:lnTo>
                    <a:pt x="140" y="152"/>
                  </a:lnTo>
                  <a:lnTo>
                    <a:pt x="140" y="34"/>
                  </a:lnTo>
                  <a:lnTo>
                    <a:pt x="140" y="34"/>
                  </a:lnTo>
                  <a:lnTo>
                    <a:pt x="140" y="29"/>
                  </a:lnTo>
                  <a:lnTo>
                    <a:pt x="141" y="26"/>
                  </a:lnTo>
                  <a:lnTo>
                    <a:pt x="143" y="21"/>
                  </a:lnTo>
                  <a:lnTo>
                    <a:pt x="145" y="18"/>
                  </a:lnTo>
                  <a:lnTo>
                    <a:pt x="149" y="15"/>
                  </a:lnTo>
                  <a:lnTo>
                    <a:pt x="152" y="13"/>
                  </a:lnTo>
                  <a:lnTo>
                    <a:pt x="157" y="11"/>
                  </a:lnTo>
                  <a:lnTo>
                    <a:pt x="161" y="10"/>
                  </a:lnTo>
                  <a:lnTo>
                    <a:pt x="224" y="0"/>
                  </a:lnTo>
                  <a:lnTo>
                    <a:pt x="224" y="0"/>
                  </a:lnTo>
                  <a:lnTo>
                    <a:pt x="228" y="0"/>
                  </a:lnTo>
                  <a:lnTo>
                    <a:pt x="228" y="0"/>
                  </a:lnTo>
                  <a:lnTo>
                    <a:pt x="231" y="0"/>
                  </a:lnTo>
                  <a:lnTo>
                    <a:pt x="235" y="2"/>
                  </a:lnTo>
                  <a:lnTo>
                    <a:pt x="238" y="4"/>
                  </a:lnTo>
                  <a:lnTo>
                    <a:pt x="240" y="6"/>
                  </a:lnTo>
                  <a:lnTo>
                    <a:pt x="243" y="8"/>
                  </a:lnTo>
                  <a:lnTo>
                    <a:pt x="244" y="12"/>
                  </a:lnTo>
                  <a:lnTo>
                    <a:pt x="245" y="17"/>
                  </a:lnTo>
                  <a:lnTo>
                    <a:pt x="246" y="20"/>
                  </a:lnTo>
                  <a:lnTo>
                    <a:pt x="246" y="152"/>
                  </a:lnTo>
                  <a:lnTo>
                    <a:pt x="376" y="152"/>
                  </a:lnTo>
                  <a:lnTo>
                    <a:pt x="376" y="152"/>
                  </a:lnTo>
                  <a:lnTo>
                    <a:pt x="382" y="153"/>
                  </a:lnTo>
                  <a:lnTo>
                    <a:pt x="385" y="154"/>
                  </a:lnTo>
                  <a:lnTo>
                    <a:pt x="390" y="156"/>
                  </a:lnTo>
                  <a:lnTo>
                    <a:pt x="393" y="159"/>
                  </a:lnTo>
                  <a:lnTo>
                    <a:pt x="396" y="163"/>
                  </a:lnTo>
                  <a:lnTo>
                    <a:pt x="399" y="167"/>
                  </a:lnTo>
                  <a:lnTo>
                    <a:pt x="400" y="171"/>
                  </a:lnTo>
                  <a:lnTo>
                    <a:pt x="400" y="176"/>
                  </a:lnTo>
                  <a:lnTo>
                    <a:pt x="400" y="217"/>
                  </a:lnTo>
                  <a:lnTo>
                    <a:pt x="400" y="217"/>
                  </a:lnTo>
                  <a:lnTo>
                    <a:pt x="400" y="222"/>
                  </a:lnTo>
                  <a:lnTo>
                    <a:pt x="399" y="226"/>
                  </a:lnTo>
                  <a:lnTo>
                    <a:pt x="396" y="231"/>
                  </a:lnTo>
                  <a:lnTo>
                    <a:pt x="393" y="234"/>
                  </a:lnTo>
                  <a:lnTo>
                    <a:pt x="390" y="238"/>
                  </a:lnTo>
                  <a:lnTo>
                    <a:pt x="385" y="239"/>
                  </a:lnTo>
                  <a:lnTo>
                    <a:pt x="382" y="241"/>
                  </a:lnTo>
                  <a:lnTo>
                    <a:pt x="376" y="241"/>
                  </a:lnTo>
                  <a:lnTo>
                    <a:pt x="246" y="241"/>
                  </a:lnTo>
                  <a:lnTo>
                    <a:pt x="246" y="662"/>
                  </a:lnTo>
                  <a:lnTo>
                    <a:pt x="246" y="662"/>
                  </a:lnTo>
                  <a:lnTo>
                    <a:pt x="246" y="685"/>
                  </a:lnTo>
                  <a:lnTo>
                    <a:pt x="250" y="702"/>
                  </a:lnTo>
                  <a:lnTo>
                    <a:pt x="251" y="709"/>
                  </a:lnTo>
                  <a:lnTo>
                    <a:pt x="254" y="716"/>
                  </a:lnTo>
                  <a:lnTo>
                    <a:pt x="257" y="721"/>
                  </a:lnTo>
                  <a:lnTo>
                    <a:pt x="260" y="725"/>
                  </a:lnTo>
                  <a:lnTo>
                    <a:pt x="265" y="729"/>
                  </a:lnTo>
                  <a:lnTo>
                    <a:pt x="269" y="732"/>
                  </a:lnTo>
                  <a:lnTo>
                    <a:pt x="275" y="735"/>
                  </a:lnTo>
                  <a:lnTo>
                    <a:pt x="281" y="737"/>
                  </a:lnTo>
                  <a:lnTo>
                    <a:pt x="294" y="738"/>
                  </a:lnTo>
                  <a:lnTo>
                    <a:pt x="310" y="739"/>
                  </a:lnTo>
                  <a:lnTo>
                    <a:pt x="378" y="739"/>
                  </a:lnTo>
                  <a:lnTo>
                    <a:pt x="378" y="739"/>
                  </a:lnTo>
                  <a:lnTo>
                    <a:pt x="390" y="740"/>
                  </a:lnTo>
                  <a:lnTo>
                    <a:pt x="394" y="741"/>
                  </a:lnTo>
                  <a:lnTo>
                    <a:pt x="398" y="743"/>
                  </a:lnTo>
                  <a:lnTo>
                    <a:pt x="400" y="745"/>
                  </a:lnTo>
                  <a:lnTo>
                    <a:pt x="402" y="748"/>
                  </a:lnTo>
                  <a:lnTo>
                    <a:pt x="403" y="752"/>
                  </a:lnTo>
                  <a:lnTo>
                    <a:pt x="404" y="755"/>
                  </a:lnTo>
                  <a:lnTo>
                    <a:pt x="404" y="798"/>
                  </a:lnTo>
                  <a:lnTo>
                    <a:pt x="404" y="798"/>
                  </a:lnTo>
                  <a:lnTo>
                    <a:pt x="402" y="806"/>
                  </a:lnTo>
                  <a:lnTo>
                    <a:pt x="401" y="809"/>
                  </a:lnTo>
                  <a:lnTo>
                    <a:pt x="399" y="811"/>
                  </a:lnTo>
                  <a:lnTo>
                    <a:pt x="396" y="814"/>
                  </a:lnTo>
                  <a:lnTo>
                    <a:pt x="392" y="816"/>
                  </a:lnTo>
                  <a:lnTo>
                    <a:pt x="383" y="818"/>
                  </a:lnTo>
                  <a:lnTo>
                    <a:pt x="383" y="81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4" name="Freeform 186"/>
            <p:cNvSpPr>
              <a:spLocks noEditPoints="1"/>
            </p:cNvSpPr>
            <p:nvPr/>
          </p:nvSpPr>
          <p:spPr bwMode="auto">
            <a:xfrm>
              <a:off x="5237145" y="4516673"/>
              <a:ext cx="105684" cy="134776"/>
            </a:xfrm>
            <a:custGeom>
              <a:avLst/>
              <a:gdLst>
                <a:gd name="T0" fmla="*/ 107 w 534"/>
                <a:gd name="T1" fmla="*/ 391 h 681"/>
                <a:gd name="T2" fmla="*/ 109 w 534"/>
                <a:gd name="T3" fmla="*/ 440 h 681"/>
                <a:gd name="T4" fmla="*/ 123 w 534"/>
                <a:gd name="T5" fmla="*/ 500 h 681"/>
                <a:gd name="T6" fmla="*/ 149 w 534"/>
                <a:gd name="T7" fmla="*/ 544 h 681"/>
                <a:gd name="T8" fmla="*/ 186 w 534"/>
                <a:gd name="T9" fmla="*/ 571 h 681"/>
                <a:gd name="T10" fmla="*/ 235 w 534"/>
                <a:gd name="T11" fmla="*/ 585 h 681"/>
                <a:gd name="T12" fmla="*/ 274 w 534"/>
                <a:gd name="T13" fmla="*/ 587 h 681"/>
                <a:gd name="T14" fmla="*/ 443 w 534"/>
                <a:gd name="T15" fmla="*/ 580 h 681"/>
                <a:gd name="T16" fmla="*/ 495 w 534"/>
                <a:gd name="T17" fmla="*/ 574 h 681"/>
                <a:gd name="T18" fmla="*/ 509 w 534"/>
                <a:gd name="T19" fmla="*/ 578 h 681"/>
                <a:gd name="T20" fmla="*/ 514 w 534"/>
                <a:gd name="T21" fmla="*/ 587 h 681"/>
                <a:gd name="T22" fmla="*/ 515 w 534"/>
                <a:gd name="T23" fmla="*/ 632 h 681"/>
                <a:gd name="T24" fmla="*/ 510 w 534"/>
                <a:gd name="T25" fmla="*/ 650 h 681"/>
                <a:gd name="T26" fmla="*/ 497 w 534"/>
                <a:gd name="T27" fmla="*/ 658 h 681"/>
                <a:gd name="T28" fmla="*/ 439 w 534"/>
                <a:gd name="T29" fmla="*/ 669 h 681"/>
                <a:gd name="T30" fmla="*/ 333 w 534"/>
                <a:gd name="T31" fmla="*/ 679 h 681"/>
                <a:gd name="T32" fmla="*/ 274 w 534"/>
                <a:gd name="T33" fmla="*/ 681 h 681"/>
                <a:gd name="T34" fmla="*/ 197 w 534"/>
                <a:gd name="T35" fmla="*/ 673 h 681"/>
                <a:gd name="T36" fmla="*/ 127 w 534"/>
                <a:gd name="T37" fmla="*/ 648 h 681"/>
                <a:gd name="T38" fmla="*/ 95 w 534"/>
                <a:gd name="T39" fmla="*/ 628 h 681"/>
                <a:gd name="T40" fmla="*/ 66 w 534"/>
                <a:gd name="T41" fmla="*/ 602 h 681"/>
                <a:gd name="T42" fmla="*/ 44 w 534"/>
                <a:gd name="T43" fmla="*/ 570 h 681"/>
                <a:gd name="T44" fmla="*/ 24 w 534"/>
                <a:gd name="T45" fmla="*/ 531 h 681"/>
                <a:gd name="T46" fmla="*/ 10 w 534"/>
                <a:gd name="T47" fmla="*/ 485 h 681"/>
                <a:gd name="T48" fmla="*/ 2 w 534"/>
                <a:gd name="T49" fmla="*/ 431 h 681"/>
                <a:gd name="T50" fmla="*/ 0 w 534"/>
                <a:gd name="T51" fmla="*/ 282 h 681"/>
                <a:gd name="T52" fmla="*/ 5 w 534"/>
                <a:gd name="T53" fmla="*/ 220 h 681"/>
                <a:gd name="T54" fmla="*/ 27 w 534"/>
                <a:gd name="T55" fmla="*/ 140 h 681"/>
                <a:gd name="T56" fmla="*/ 54 w 534"/>
                <a:gd name="T57" fmla="*/ 96 h 681"/>
                <a:gd name="T58" fmla="*/ 78 w 534"/>
                <a:gd name="T59" fmla="*/ 68 h 681"/>
                <a:gd name="T60" fmla="*/ 108 w 534"/>
                <a:gd name="T61" fmla="*/ 43 h 681"/>
                <a:gd name="T62" fmla="*/ 141 w 534"/>
                <a:gd name="T63" fmla="*/ 25 h 681"/>
                <a:gd name="T64" fmla="*/ 180 w 534"/>
                <a:gd name="T65" fmla="*/ 11 h 681"/>
                <a:gd name="T66" fmla="*/ 237 w 534"/>
                <a:gd name="T67" fmla="*/ 1 h 681"/>
                <a:gd name="T68" fmla="*/ 300 w 534"/>
                <a:gd name="T69" fmla="*/ 1 h 681"/>
                <a:gd name="T70" fmla="*/ 359 w 534"/>
                <a:gd name="T71" fmla="*/ 11 h 681"/>
                <a:gd name="T72" fmla="*/ 397 w 534"/>
                <a:gd name="T73" fmla="*/ 25 h 681"/>
                <a:gd name="T74" fmla="*/ 430 w 534"/>
                <a:gd name="T75" fmla="*/ 43 h 681"/>
                <a:gd name="T76" fmla="*/ 459 w 534"/>
                <a:gd name="T77" fmla="*/ 68 h 681"/>
                <a:gd name="T78" fmla="*/ 483 w 534"/>
                <a:gd name="T79" fmla="*/ 96 h 681"/>
                <a:gd name="T80" fmla="*/ 508 w 534"/>
                <a:gd name="T81" fmla="*/ 141 h 681"/>
                <a:gd name="T82" fmla="*/ 530 w 534"/>
                <a:gd name="T83" fmla="*/ 221 h 681"/>
                <a:gd name="T84" fmla="*/ 534 w 534"/>
                <a:gd name="T85" fmla="*/ 347 h 681"/>
                <a:gd name="T86" fmla="*/ 532 w 534"/>
                <a:gd name="T87" fmla="*/ 358 h 681"/>
                <a:gd name="T88" fmla="*/ 524 w 534"/>
                <a:gd name="T89" fmla="*/ 369 h 681"/>
                <a:gd name="T90" fmla="*/ 512 w 534"/>
                <a:gd name="T91" fmla="*/ 374 h 681"/>
                <a:gd name="T92" fmla="*/ 427 w 534"/>
                <a:gd name="T93" fmla="*/ 282 h 681"/>
                <a:gd name="T94" fmla="*/ 421 w 534"/>
                <a:gd name="T95" fmla="*/ 214 h 681"/>
                <a:gd name="T96" fmla="*/ 405 w 534"/>
                <a:gd name="T97" fmla="*/ 163 h 681"/>
                <a:gd name="T98" fmla="*/ 377 w 534"/>
                <a:gd name="T99" fmla="*/ 126 h 681"/>
                <a:gd name="T100" fmla="*/ 338 w 534"/>
                <a:gd name="T101" fmla="*/ 103 h 681"/>
                <a:gd name="T102" fmla="*/ 288 w 534"/>
                <a:gd name="T103" fmla="*/ 94 h 681"/>
                <a:gd name="T104" fmla="*/ 250 w 534"/>
                <a:gd name="T105" fmla="*/ 94 h 681"/>
                <a:gd name="T106" fmla="*/ 200 w 534"/>
                <a:gd name="T107" fmla="*/ 104 h 681"/>
                <a:gd name="T108" fmla="*/ 159 w 534"/>
                <a:gd name="T109" fmla="*/ 127 h 681"/>
                <a:gd name="T110" fmla="*/ 131 w 534"/>
                <a:gd name="T111" fmla="*/ 165 h 681"/>
                <a:gd name="T112" fmla="*/ 112 w 534"/>
                <a:gd name="T113" fmla="*/ 217 h 681"/>
                <a:gd name="T114" fmla="*/ 107 w 534"/>
                <a:gd name="T115" fmla="*/ 282 h 681"/>
                <a:gd name="T116" fmla="*/ 427 w 534"/>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4" h="681">
                  <a:moveTo>
                    <a:pt x="512" y="374"/>
                  </a:moveTo>
                  <a:lnTo>
                    <a:pt x="107" y="374"/>
                  </a:lnTo>
                  <a:lnTo>
                    <a:pt x="107" y="391"/>
                  </a:lnTo>
                  <a:lnTo>
                    <a:pt x="107" y="391"/>
                  </a:lnTo>
                  <a:lnTo>
                    <a:pt x="108" y="416"/>
                  </a:lnTo>
                  <a:lnTo>
                    <a:pt x="109" y="440"/>
                  </a:lnTo>
                  <a:lnTo>
                    <a:pt x="112" y="462"/>
                  </a:lnTo>
                  <a:lnTo>
                    <a:pt x="117" y="483"/>
                  </a:lnTo>
                  <a:lnTo>
                    <a:pt x="123" y="500"/>
                  </a:lnTo>
                  <a:lnTo>
                    <a:pt x="131" y="516"/>
                  </a:lnTo>
                  <a:lnTo>
                    <a:pt x="139" y="531"/>
                  </a:lnTo>
                  <a:lnTo>
                    <a:pt x="149" y="544"/>
                  </a:lnTo>
                  <a:lnTo>
                    <a:pt x="161" y="554"/>
                  </a:lnTo>
                  <a:lnTo>
                    <a:pt x="172" y="563"/>
                  </a:lnTo>
                  <a:lnTo>
                    <a:pt x="186" y="571"/>
                  </a:lnTo>
                  <a:lnTo>
                    <a:pt x="202" y="577"/>
                  </a:lnTo>
                  <a:lnTo>
                    <a:pt x="218" y="581"/>
                  </a:lnTo>
                  <a:lnTo>
                    <a:pt x="235" y="585"/>
                  </a:lnTo>
                  <a:lnTo>
                    <a:pt x="255" y="587"/>
                  </a:lnTo>
                  <a:lnTo>
                    <a:pt x="274" y="587"/>
                  </a:lnTo>
                  <a:lnTo>
                    <a:pt x="274" y="587"/>
                  </a:lnTo>
                  <a:lnTo>
                    <a:pt x="330" y="587"/>
                  </a:lnTo>
                  <a:lnTo>
                    <a:pt x="388" y="584"/>
                  </a:lnTo>
                  <a:lnTo>
                    <a:pt x="443" y="580"/>
                  </a:lnTo>
                  <a:lnTo>
                    <a:pt x="490" y="574"/>
                  </a:lnTo>
                  <a:lnTo>
                    <a:pt x="490" y="574"/>
                  </a:lnTo>
                  <a:lnTo>
                    <a:pt x="495" y="574"/>
                  </a:lnTo>
                  <a:lnTo>
                    <a:pt x="495" y="574"/>
                  </a:lnTo>
                  <a:lnTo>
                    <a:pt x="502" y="576"/>
                  </a:lnTo>
                  <a:lnTo>
                    <a:pt x="509" y="578"/>
                  </a:lnTo>
                  <a:lnTo>
                    <a:pt x="512" y="580"/>
                  </a:lnTo>
                  <a:lnTo>
                    <a:pt x="513" y="584"/>
                  </a:lnTo>
                  <a:lnTo>
                    <a:pt x="514" y="587"/>
                  </a:lnTo>
                  <a:lnTo>
                    <a:pt x="515" y="592"/>
                  </a:lnTo>
                  <a:lnTo>
                    <a:pt x="515" y="632"/>
                  </a:lnTo>
                  <a:lnTo>
                    <a:pt x="515" y="632"/>
                  </a:lnTo>
                  <a:lnTo>
                    <a:pt x="514" y="642"/>
                  </a:lnTo>
                  <a:lnTo>
                    <a:pt x="513" y="647"/>
                  </a:lnTo>
                  <a:lnTo>
                    <a:pt x="510" y="650"/>
                  </a:lnTo>
                  <a:lnTo>
                    <a:pt x="507" y="654"/>
                  </a:lnTo>
                  <a:lnTo>
                    <a:pt x="502" y="656"/>
                  </a:lnTo>
                  <a:lnTo>
                    <a:pt x="497" y="658"/>
                  </a:lnTo>
                  <a:lnTo>
                    <a:pt x="491" y="661"/>
                  </a:lnTo>
                  <a:lnTo>
                    <a:pt x="491" y="661"/>
                  </a:lnTo>
                  <a:lnTo>
                    <a:pt x="439" y="669"/>
                  </a:lnTo>
                  <a:lnTo>
                    <a:pt x="386" y="675"/>
                  </a:lnTo>
                  <a:lnTo>
                    <a:pt x="360" y="678"/>
                  </a:lnTo>
                  <a:lnTo>
                    <a:pt x="333" y="679"/>
                  </a:lnTo>
                  <a:lnTo>
                    <a:pt x="304" y="680"/>
                  </a:lnTo>
                  <a:lnTo>
                    <a:pt x="274" y="681"/>
                  </a:lnTo>
                  <a:lnTo>
                    <a:pt x="274" y="681"/>
                  </a:lnTo>
                  <a:lnTo>
                    <a:pt x="249" y="680"/>
                  </a:lnTo>
                  <a:lnTo>
                    <a:pt x="222" y="678"/>
                  </a:lnTo>
                  <a:lnTo>
                    <a:pt x="197" y="673"/>
                  </a:lnTo>
                  <a:lnTo>
                    <a:pt x="173" y="667"/>
                  </a:lnTo>
                  <a:lnTo>
                    <a:pt x="149" y="658"/>
                  </a:lnTo>
                  <a:lnTo>
                    <a:pt x="127" y="648"/>
                  </a:lnTo>
                  <a:lnTo>
                    <a:pt x="116" y="642"/>
                  </a:lnTo>
                  <a:lnTo>
                    <a:pt x="105" y="635"/>
                  </a:lnTo>
                  <a:lnTo>
                    <a:pt x="95" y="628"/>
                  </a:lnTo>
                  <a:lnTo>
                    <a:pt x="85" y="620"/>
                  </a:lnTo>
                  <a:lnTo>
                    <a:pt x="76" y="611"/>
                  </a:lnTo>
                  <a:lnTo>
                    <a:pt x="66" y="602"/>
                  </a:lnTo>
                  <a:lnTo>
                    <a:pt x="58" y="592"/>
                  </a:lnTo>
                  <a:lnTo>
                    <a:pt x="50" y="581"/>
                  </a:lnTo>
                  <a:lnTo>
                    <a:pt x="44" y="570"/>
                  </a:lnTo>
                  <a:lnTo>
                    <a:pt x="35" y="557"/>
                  </a:lnTo>
                  <a:lnTo>
                    <a:pt x="30" y="545"/>
                  </a:lnTo>
                  <a:lnTo>
                    <a:pt x="24" y="531"/>
                  </a:lnTo>
                  <a:lnTo>
                    <a:pt x="18" y="516"/>
                  </a:lnTo>
                  <a:lnTo>
                    <a:pt x="14" y="501"/>
                  </a:lnTo>
                  <a:lnTo>
                    <a:pt x="10" y="485"/>
                  </a:lnTo>
                  <a:lnTo>
                    <a:pt x="7" y="468"/>
                  </a:lnTo>
                  <a:lnTo>
                    <a:pt x="3" y="449"/>
                  </a:lnTo>
                  <a:lnTo>
                    <a:pt x="2" y="431"/>
                  </a:lnTo>
                  <a:lnTo>
                    <a:pt x="1" y="412"/>
                  </a:lnTo>
                  <a:lnTo>
                    <a:pt x="0" y="391"/>
                  </a:lnTo>
                  <a:lnTo>
                    <a:pt x="0" y="282"/>
                  </a:lnTo>
                  <a:lnTo>
                    <a:pt x="0" y="282"/>
                  </a:lnTo>
                  <a:lnTo>
                    <a:pt x="1" y="251"/>
                  </a:lnTo>
                  <a:lnTo>
                    <a:pt x="5" y="220"/>
                  </a:lnTo>
                  <a:lnTo>
                    <a:pt x="10" y="193"/>
                  </a:lnTo>
                  <a:lnTo>
                    <a:pt x="18" y="165"/>
                  </a:lnTo>
                  <a:lnTo>
                    <a:pt x="27" y="140"/>
                  </a:lnTo>
                  <a:lnTo>
                    <a:pt x="40" y="117"/>
                  </a:lnTo>
                  <a:lnTo>
                    <a:pt x="46" y="107"/>
                  </a:lnTo>
                  <a:lnTo>
                    <a:pt x="54" y="96"/>
                  </a:lnTo>
                  <a:lnTo>
                    <a:pt x="62" y="86"/>
                  </a:lnTo>
                  <a:lnTo>
                    <a:pt x="70" y="77"/>
                  </a:lnTo>
                  <a:lnTo>
                    <a:pt x="78" y="68"/>
                  </a:lnTo>
                  <a:lnTo>
                    <a:pt x="88" y="58"/>
                  </a:lnTo>
                  <a:lnTo>
                    <a:pt x="97" y="51"/>
                  </a:lnTo>
                  <a:lnTo>
                    <a:pt x="108" y="43"/>
                  </a:lnTo>
                  <a:lnTo>
                    <a:pt x="118" y="37"/>
                  </a:lnTo>
                  <a:lnTo>
                    <a:pt x="130" y="31"/>
                  </a:lnTo>
                  <a:lnTo>
                    <a:pt x="141" y="25"/>
                  </a:lnTo>
                  <a:lnTo>
                    <a:pt x="154" y="19"/>
                  </a:lnTo>
                  <a:lnTo>
                    <a:pt x="166" y="15"/>
                  </a:lnTo>
                  <a:lnTo>
                    <a:pt x="180" y="11"/>
                  </a:lnTo>
                  <a:lnTo>
                    <a:pt x="194" y="8"/>
                  </a:lnTo>
                  <a:lnTo>
                    <a:pt x="208" y="4"/>
                  </a:lnTo>
                  <a:lnTo>
                    <a:pt x="237" y="1"/>
                  </a:lnTo>
                  <a:lnTo>
                    <a:pt x="268" y="0"/>
                  </a:lnTo>
                  <a:lnTo>
                    <a:pt x="268" y="0"/>
                  </a:lnTo>
                  <a:lnTo>
                    <a:pt x="300" y="1"/>
                  </a:lnTo>
                  <a:lnTo>
                    <a:pt x="330" y="4"/>
                  </a:lnTo>
                  <a:lnTo>
                    <a:pt x="345" y="8"/>
                  </a:lnTo>
                  <a:lnTo>
                    <a:pt x="359" y="11"/>
                  </a:lnTo>
                  <a:lnTo>
                    <a:pt x="372" y="15"/>
                  </a:lnTo>
                  <a:lnTo>
                    <a:pt x="384" y="19"/>
                  </a:lnTo>
                  <a:lnTo>
                    <a:pt x="397" y="25"/>
                  </a:lnTo>
                  <a:lnTo>
                    <a:pt x="408" y="31"/>
                  </a:lnTo>
                  <a:lnTo>
                    <a:pt x="420" y="37"/>
                  </a:lnTo>
                  <a:lnTo>
                    <a:pt x="430" y="43"/>
                  </a:lnTo>
                  <a:lnTo>
                    <a:pt x="440" y="51"/>
                  </a:lnTo>
                  <a:lnTo>
                    <a:pt x="450" y="59"/>
                  </a:lnTo>
                  <a:lnTo>
                    <a:pt x="459" y="68"/>
                  </a:lnTo>
                  <a:lnTo>
                    <a:pt x="467" y="77"/>
                  </a:lnTo>
                  <a:lnTo>
                    <a:pt x="475" y="86"/>
                  </a:lnTo>
                  <a:lnTo>
                    <a:pt x="483" y="96"/>
                  </a:lnTo>
                  <a:lnTo>
                    <a:pt x="490" y="107"/>
                  </a:lnTo>
                  <a:lnTo>
                    <a:pt x="497" y="118"/>
                  </a:lnTo>
                  <a:lnTo>
                    <a:pt x="508" y="141"/>
                  </a:lnTo>
                  <a:lnTo>
                    <a:pt x="517" y="166"/>
                  </a:lnTo>
                  <a:lnTo>
                    <a:pt x="524" y="193"/>
                  </a:lnTo>
                  <a:lnTo>
                    <a:pt x="530" y="221"/>
                  </a:lnTo>
                  <a:lnTo>
                    <a:pt x="533" y="251"/>
                  </a:lnTo>
                  <a:lnTo>
                    <a:pt x="534" y="282"/>
                  </a:lnTo>
                  <a:lnTo>
                    <a:pt x="534" y="347"/>
                  </a:lnTo>
                  <a:lnTo>
                    <a:pt x="534" y="347"/>
                  </a:lnTo>
                  <a:lnTo>
                    <a:pt x="533" y="353"/>
                  </a:lnTo>
                  <a:lnTo>
                    <a:pt x="532" y="358"/>
                  </a:lnTo>
                  <a:lnTo>
                    <a:pt x="531" y="362"/>
                  </a:lnTo>
                  <a:lnTo>
                    <a:pt x="528" y="367"/>
                  </a:lnTo>
                  <a:lnTo>
                    <a:pt x="524" y="369"/>
                  </a:lnTo>
                  <a:lnTo>
                    <a:pt x="521" y="371"/>
                  </a:lnTo>
                  <a:lnTo>
                    <a:pt x="516" y="374"/>
                  </a:lnTo>
                  <a:lnTo>
                    <a:pt x="512" y="374"/>
                  </a:lnTo>
                  <a:lnTo>
                    <a:pt x="512" y="374"/>
                  </a:lnTo>
                  <a:close/>
                  <a:moveTo>
                    <a:pt x="427" y="282"/>
                  </a:moveTo>
                  <a:lnTo>
                    <a:pt x="427" y="282"/>
                  </a:lnTo>
                  <a:lnTo>
                    <a:pt x="425" y="258"/>
                  </a:lnTo>
                  <a:lnTo>
                    <a:pt x="424" y="235"/>
                  </a:lnTo>
                  <a:lnTo>
                    <a:pt x="421" y="214"/>
                  </a:lnTo>
                  <a:lnTo>
                    <a:pt x="416" y="195"/>
                  </a:lnTo>
                  <a:lnTo>
                    <a:pt x="412" y="178"/>
                  </a:lnTo>
                  <a:lnTo>
                    <a:pt x="405" y="163"/>
                  </a:lnTo>
                  <a:lnTo>
                    <a:pt x="397" y="149"/>
                  </a:lnTo>
                  <a:lnTo>
                    <a:pt x="388" y="136"/>
                  </a:lnTo>
                  <a:lnTo>
                    <a:pt x="377" y="126"/>
                  </a:lnTo>
                  <a:lnTo>
                    <a:pt x="365" y="117"/>
                  </a:lnTo>
                  <a:lnTo>
                    <a:pt x="352" y="109"/>
                  </a:lnTo>
                  <a:lnTo>
                    <a:pt x="338" y="103"/>
                  </a:lnTo>
                  <a:lnTo>
                    <a:pt x="322" y="98"/>
                  </a:lnTo>
                  <a:lnTo>
                    <a:pt x="306" y="95"/>
                  </a:lnTo>
                  <a:lnTo>
                    <a:pt x="288" y="94"/>
                  </a:lnTo>
                  <a:lnTo>
                    <a:pt x="268" y="93"/>
                  </a:lnTo>
                  <a:lnTo>
                    <a:pt x="268" y="93"/>
                  </a:lnTo>
                  <a:lnTo>
                    <a:pt x="250" y="94"/>
                  </a:lnTo>
                  <a:lnTo>
                    <a:pt x="232" y="95"/>
                  </a:lnTo>
                  <a:lnTo>
                    <a:pt x="214" y="98"/>
                  </a:lnTo>
                  <a:lnTo>
                    <a:pt x="200" y="104"/>
                  </a:lnTo>
                  <a:lnTo>
                    <a:pt x="185" y="110"/>
                  </a:lnTo>
                  <a:lnTo>
                    <a:pt x="172" y="118"/>
                  </a:lnTo>
                  <a:lnTo>
                    <a:pt x="159" y="127"/>
                  </a:lnTo>
                  <a:lnTo>
                    <a:pt x="149" y="139"/>
                  </a:lnTo>
                  <a:lnTo>
                    <a:pt x="139" y="151"/>
                  </a:lnTo>
                  <a:lnTo>
                    <a:pt x="131" y="165"/>
                  </a:lnTo>
                  <a:lnTo>
                    <a:pt x="123" y="181"/>
                  </a:lnTo>
                  <a:lnTo>
                    <a:pt x="117" y="197"/>
                  </a:lnTo>
                  <a:lnTo>
                    <a:pt x="112" y="217"/>
                  </a:lnTo>
                  <a:lnTo>
                    <a:pt x="109" y="236"/>
                  </a:lnTo>
                  <a:lnTo>
                    <a:pt x="108" y="259"/>
                  </a:lnTo>
                  <a:lnTo>
                    <a:pt x="107" y="282"/>
                  </a:lnTo>
                  <a:lnTo>
                    <a:pt x="107" y="293"/>
                  </a:lnTo>
                  <a:lnTo>
                    <a:pt x="427" y="293"/>
                  </a:lnTo>
                  <a:lnTo>
                    <a:pt x="427"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5" name="Freeform 187"/>
            <p:cNvSpPr>
              <a:spLocks noEditPoints="1"/>
            </p:cNvSpPr>
            <p:nvPr/>
          </p:nvSpPr>
          <p:spPr bwMode="auto">
            <a:xfrm>
              <a:off x="5368359" y="4518454"/>
              <a:ext cx="111621" cy="179306"/>
            </a:xfrm>
            <a:custGeom>
              <a:avLst/>
              <a:gdLst>
                <a:gd name="T0" fmla="*/ 523 w 566"/>
                <a:gd name="T1" fmla="*/ 121 h 906"/>
                <a:gd name="T2" fmla="*/ 542 w 566"/>
                <a:gd name="T3" fmla="*/ 224 h 906"/>
                <a:gd name="T4" fmla="*/ 517 w 566"/>
                <a:gd name="T5" fmla="*/ 330 h 906"/>
                <a:gd name="T6" fmla="*/ 418 w 566"/>
                <a:gd name="T7" fmla="*/ 409 h 906"/>
                <a:gd name="T8" fmla="*/ 274 w 566"/>
                <a:gd name="T9" fmla="*/ 430 h 906"/>
                <a:gd name="T10" fmla="*/ 162 w 566"/>
                <a:gd name="T11" fmla="*/ 416 h 906"/>
                <a:gd name="T12" fmla="*/ 116 w 566"/>
                <a:gd name="T13" fmla="*/ 419 h 906"/>
                <a:gd name="T14" fmla="*/ 104 w 566"/>
                <a:gd name="T15" fmla="*/ 447 h 906"/>
                <a:gd name="T16" fmla="*/ 124 w 566"/>
                <a:gd name="T17" fmla="*/ 479 h 906"/>
                <a:gd name="T18" fmla="*/ 407 w 566"/>
                <a:gd name="T19" fmla="*/ 556 h 906"/>
                <a:gd name="T20" fmla="*/ 510 w 566"/>
                <a:gd name="T21" fmla="*/ 611 h 906"/>
                <a:gd name="T22" fmla="*/ 553 w 566"/>
                <a:gd name="T23" fmla="*/ 709 h 906"/>
                <a:gd name="T24" fmla="*/ 538 w 566"/>
                <a:gd name="T25" fmla="*/ 797 h 906"/>
                <a:gd name="T26" fmla="*/ 452 w 566"/>
                <a:gd name="T27" fmla="*/ 877 h 906"/>
                <a:gd name="T28" fmla="*/ 277 w 566"/>
                <a:gd name="T29" fmla="*/ 906 h 906"/>
                <a:gd name="T30" fmla="*/ 128 w 566"/>
                <a:gd name="T31" fmla="*/ 885 h 906"/>
                <a:gd name="T32" fmla="*/ 26 w 566"/>
                <a:gd name="T33" fmla="*/ 811 h 906"/>
                <a:gd name="T34" fmla="*/ 0 w 566"/>
                <a:gd name="T35" fmla="*/ 703 h 906"/>
                <a:gd name="T36" fmla="*/ 9 w 566"/>
                <a:gd name="T37" fmla="*/ 643 h 906"/>
                <a:gd name="T38" fmla="*/ 75 w 566"/>
                <a:gd name="T39" fmla="*/ 549 h 906"/>
                <a:gd name="T40" fmla="*/ 33 w 566"/>
                <a:gd name="T41" fmla="*/ 518 h 906"/>
                <a:gd name="T42" fmla="*/ 12 w 566"/>
                <a:gd name="T43" fmla="*/ 451 h 906"/>
                <a:gd name="T44" fmla="*/ 31 w 566"/>
                <a:gd name="T45" fmla="*/ 391 h 906"/>
                <a:gd name="T46" fmla="*/ 36 w 566"/>
                <a:gd name="T47" fmla="*/ 336 h 906"/>
                <a:gd name="T48" fmla="*/ 6 w 566"/>
                <a:gd name="T49" fmla="*/ 224 h 906"/>
                <a:gd name="T50" fmla="*/ 18 w 566"/>
                <a:gd name="T51" fmla="*/ 135 h 906"/>
                <a:gd name="T52" fmla="*/ 97 w 566"/>
                <a:gd name="T53" fmla="*/ 40 h 906"/>
                <a:gd name="T54" fmla="*/ 236 w 566"/>
                <a:gd name="T55" fmla="*/ 1 h 906"/>
                <a:gd name="T56" fmla="*/ 554 w 566"/>
                <a:gd name="T57" fmla="*/ 4 h 906"/>
                <a:gd name="T58" fmla="*/ 566 w 566"/>
                <a:gd name="T59" fmla="*/ 58 h 906"/>
                <a:gd name="T60" fmla="*/ 557 w 566"/>
                <a:gd name="T61" fmla="*/ 77 h 906"/>
                <a:gd name="T62" fmla="*/ 446 w 566"/>
                <a:gd name="T63" fmla="*/ 701 h 906"/>
                <a:gd name="T64" fmla="*/ 422 w 566"/>
                <a:gd name="T65" fmla="*/ 659 h 906"/>
                <a:gd name="T66" fmla="*/ 299 w 566"/>
                <a:gd name="T67" fmla="*/ 615 h 906"/>
                <a:gd name="T68" fmla="*/ 120 w 566"/>
                <a:gd name="T69" fmla="*/ 628 h 906"/>
                <a:gd name="T70" fmla="*/ 104 w 566"/>
                <a:gd name="T71" fmla="*/ 713 h 906"/>
                <a:gd name="T72" fmla="*/ 124 w 566"/>
                <a:gd name="T73" fmla="*/ 778 h 906"/>
                <a:gd name="T74" fmla="*/ 194 w 566"/>
                <a:gd name="T75" fmla="*/ 815 h 906"/>
                <a:gd name="T76" fmla="*/ 301 w 566"/>
                <a:gd name="T77" fmla="*/ 823 h 906"/>
                <a:gd name="T78" fmla="*/ 404 w 566"/>
                <a:gd name="T79" fmla="*/ 802 h 906"/>
                <a:gd name="T80" fmla="*/ 443 w 566"/>
                <a:gd name="T81" fmla="*/ 752 h 906"/>
                <a:gd name="T82" fmla="*/ 437 w 566"/>
                <a:gd name="T83" fmla="*/ 214 h 906"/>
                <a:gd name="T84" fmla="*/ 420 w 566"/>
                <a:gd name="T85" fmla="*/ 141 h 906"/>
                <a:gd name="T86" fmla="*/ 354 w 566"/>
                <a:gd name="T87" fmla="*/ 95 h 906"/>
                <a:gd name="T88" fmla="*/ 250 w 566"/>
                <a:gd name="T89" fmla="*/ 86 h 906"/>
                <a:gd name="T90" fmla="*/ 151 w 566"/>
                <a:gd name="T91" fmla="*/ 116 h 906"/>
                <a:gd name="T92" fmla="*/ 114 w 566"/>
                <a:gd name="T93" fmla="*/ 177 h 906"/>
                <a:gd name="T94" fmla="*/ 111 w 566"/>
                <a:gd name="T95" fmla="*/ 234 h 906"/>
                <a:gd name="T96" fmla="*/ 133 w 566"/>
                <a:gd name="T97" fmla="*/ 296 h 906"/>
                <a:gd name="T98" fmla="*/ 207 w 566"/>
                <a:gd name="T99" fmla="*/ 339 h 906"/>
                <a:gd name="T100" fmla="*/ 319 w 566"/>
                <a:gd name="T101" fmla="*/ 344 h 906"/>
                <a:gd name="T102" fmla="*/ 405 w 566"/>
                <a:gd name="T103" fmla="*/ 312 h 906"/>
                <a:gd name="T104" fmla="*/ 436 w 566"/>
                <a:gd name="T105" fmla="*/ 2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6" h="906">
                  <a:moveTo>
                    <a:pt x="545" y="81"/>
                  </a:moveTo>
                  <a:lnTo>
                    <a:pt x="501" y="89"/>
                  </a:lnTo>
                  <a:lnTo>
                    <a:pt x="501" y="89"/>
                  </a:lnTo>
                  <a:lnTo>
                    <a:pt x="509" y="99"/>
                  </a:lnTo>
                  <a:lnTo>
                    <a:pt x="516" y="110"/>
                  </a:lnTo>
                  <a:lnTo>
                    <a:pt x="523" y="121"/>
                  </a:lnTo>
                  <a:lnTo>
                    <a:pt x="530" y="136"/>
                  </a:lnTo>
                  <a:lnTo>
                    <a:pt x="534" y="152"/>
                  </a:lnTo>
                  <a:lnTo>
                    <a:pt x="539" y="170"/>
                  </a:lnTo>
                  <a:lnTo>
                    <a:pt x="541" y="190"/>
                  </a:lnTo>
                  <a:lnTo>
                    <a:pt x="542" y="214"/>
                  </a:lnTo>
                  <a:lnTo>
                    <a:pt x="542" y="224"/>
                  </a:lnTo>
                  <a:lnTo>
                    <a:pt x="542" y="224"/>
                  </a:lnTo>
                  <a:lnTo>
                    <a:pt x="541" y="248"/>
                  </a:lnTo>
                  <a:lnTo>
                    <a:pt x="538" y="271"/>
                  </a:lnTo>
                  <a:lnTo>
                    <a:pt x="533" y="292"/>
                  </a:lnTo>
                  <a:lnTo>
                    <a:pt x="526" y="312"/>
                  </a:lnTo>
                  <a:lnTo>
                    <a:pt x="517" y="330"/>
                  </a:lnTo>
                  <a:lnTo>
                    <a:pt x="506" y="347"/>
                  </a:lnTo>
                  <a:lnTo>
                    <a:pt x="493" y="362"/>
                  </a:lnTo>
                  <a:lnTo>
                    <a:pt x="478" y="376"/>
                  </a:lnTo>
                  <a:lnTo>
                    <a:pt x="460" y="389"/>
                  </a:lnTo>
                  <a:lnTo>
                    <a:pt x="440" y="400"/>
                  </a:lnTo>
                  <a:lnTo>
                    <a:pt x="418" y="409"/>
                  </a:lnTo>
                  <a:lnTo>
                    <a:pt x="394" y="416"/>
                  </a:lnTo>
                  <a:lnTo>
                    <a:pt x="368" y="422"/>
                  </a:lnTo>
                  <a:lnTo>
                    <a:pt x="339" y="427"/>
                  </a:lnTo>
                  <a:lnTo>
                    <a:pt x="307" y="429"/>
                  </a:lnTo>
                  <a:lnTo>
                    <a:pt x="274" y="430"/>
                  </a:lnTo>
                  <a:lnTo>
                    <a:pt x="274" y="430"/>
                  </a:lnTo>
                  <a:lnTo>
                    <a:pt x="251" y="430"/>
                  </a:lnTo>
                  <a:lnTo>
                    <a:pt x="230" y="428"/>
                  </a:lnTo>
                  <a:lnTo>
                    <a:pt x="211" y="427"/>
                  </a:lnTo>
                  <a:lnTo>
                    <a:pt x="192" y="423"/>
                  </a:lnTo>
                  <a:lnTo>
                    <a:pt x="176" y="420"/>
                  </a:lnTo>
                  <a:lnTo>
                    <a:pt x="162" y="416"/>
                  </a:lnTo>
                  <a:lnTo>
                    <a:pt x="148" y="410"/>
                  </a:lnTo>
                  <a:lnTo>
                    <a:pt x="134" y="406"/>
                  </a:lnTo>
                  <a:lnTo>
                    <a:pt x="134" y="406"/>
                  </a:lnTo>
                  <a:lnTo>
                    <a:pt x="127" y="409"/>
                  </a:lnTo>
                  <a:lnTo>
                    <a:pt x="120" y="414"/>
                  </a:lnTo>
                  <a:lnTo>
                    <a:pt x="116" y="419"/>
                  </a:lnTo>
                  <a:lnTo>
                    <a:pt x="111" y="423"/>
                  </a:lnTo>
                  <a:lnTo>
                    <a:pt x="108" y="429"/>
                  </a:lnTo>
                  <a:lnTo>
                    <a:pt x="105" y="435"/>
                  </a:lnTo>
                  <a:lnTo>
                    <a:pt x="104" y="440"/>
                  </a:lnTo>
                  <a:lnTo>
                    <a:pt x="104" y="447"/>
                  </a:lnTo>
                  <a:lnTo>
                    <a:pt x="104" y="447"/>
                  </a:lnTo>
                  <a:lnTo>
                    <a:pt x="104" y="454"/>
                  </a:lnTo>
                  <a:lnTo>
                    <a:pt x="105" y="461"/>
                  </a:lnTo>
                  <a:lnTo>
                    <a:pt x="108" y="467"/>
                  </a:lnTo>
                  <a:lnTo>
                    <a:pt x="112" y="471"/>
                  </a:lnTo>
                  <a:lnTo>
                    <a:pt x="117" y="476"/>
                  </a:lnTo>
                  <a:lnTo>
                    <a:pt x="124" y="479"/>
                  </a:lnTo>
                  <a:lnTo>
                    <a:pt x="132" y="483"/>
                  </a:lnTo>
                  <a:lnTo>
                    <a:pt x="141" y="485"/>
                  </a:lnTo>
                  <a:lnTo>
                    <a:pt x="321" y="531"/>
                  </a:lnTo>
                  <a:lnTo>
                    <a:pt x="321" y="531"/>
                  </a:lnTo>
                  <a:lnTo>
                    <a:pt x="365" y="542"/>
                  </a:lnTo>
                  <a:lnTo>
                    <a:pt x="407" y="556"/>
                  </a:lnTo>
                  <a:lnTo>
                    <a:pt x="428" y="563"/>
                  </a:lnTo>
                  <a:lnTo>
                    <a:pt x="446" y="571"/>
                  </a:lnTo>
                  <a:lnTo>
                    <a:pt x="464" y="579"/>
                  </a:lnTo>
                  <a:lnTo>
                    <a:pt x="482" y="588"/>
                  </a:lnTo>
                  <a:lnTo>
                    <a:pt x="496" y="600"/>
                  </a:lnTo>
                  <a:lnTo>
                    <a:pt x="510" y="611"/>
                  </a:lnTo>
                  <a:lnTo>
                    <a:pt x="523" y="624"/>
                  </a:lnTo>
                  <a:lnTo>
                    <a:pt x="533" y="638"/>
                  </a:lnTo>
                  <a:lnTo>
                    <a:pt x="541" y="653"/>
                  </a:lnTo>
                  <a:lnTo>
                    <a:pt x="548" y="670"/>
                  </a:lnTo>
                  <a:lnTo>
                    <a:pt x="552" y="688"/>
                  </a:lnTo>
                  <a:lnTo>
                    <a:pt x="553" y="709"/>
                  </a:lnTo>
                  <a:lnTo>
                    <a:pt x="553" y="718"/>
                  </a:lnTo>
                  <a:lnTo>
                    <a:pt x="553" y="718"/>
                  </a:lnTo>
                  <a:lnTo>
                    <a:pt x="552" y="740"/>
                  </a:lnTo>
                  <a:lnTo>
                    <a:pt x="549" y="759"/>
                  </a:lnTo>
                  <a:lnTo>
                    <a:pt x="545" y="779"/>
                  </a:lnTo>
                  <a:lnTo>
                    <a:pt x="538" y="797"/>
                  </a:lnTo>
                  <a:lnTo>
                    <a:pt x="529" y="813"/>
                  </a:lnTo>
                  <a:lnTo>
                    <a:pt x="518" y="828"/>
                  </a:lnTo>
                  <a:lnTo>
                    <a:pt x="504" y="843"/>
                  </a:lnTo>
                  <a:lnTo>
                    <a:pt x="490" y="856"/>
                  </a:lnTo>
                  <a:lnTo>
                    <a:pt x="471" y="867"/>
                  </a:lnTo>
                  <a:lnTo>
                    <a:pt x="452" y="877"/>
                  </a:lnTo>
                  <a:lnTo>
                    <a:pt x="429" y="885"/>
                  </a:lnTo>
                  <a:lnTo>
                    <a:pt x="404" y="892"/>
                  </a:lnTo>
                  <a:lnTo>
                    <a:pt x="376" y="898"/>
                  </a:lnTo>
                  <a:lnTo>
                    <a:pt x="346" y="903"/>
                  </a:lnTo>
                  <a:lnTo>
                    <a:pt x="313" y="905"/>
                  </a:lnTo>
                  <a:lnTo>
                    <a:pt x="277" y="906"/>
                  </a:lnTo>
                  <a:lnTo>
                    <a:pt x="277" y="906"/>
                  </a:lnTo>
                  <a:lnTo>
                    <a:pt x="243" y="905"/>
                  </a:lnTo>
                  <a:lnTo>
                    <a:pt x="211" y="903"/>
                  </a:lnTo>
                  <a:lnTo>
                    <a:pt x="181" y="898"/>
                  </a:lnTo>
                  <a:lnTo>
                    <a:pt x="153" y="892"/>
                  </a:lnTo>
                  <a:lnTo>
                    <a:pt x="128" y="885"/>
                  </a:lnTo>
                  <a:lnTo>
                    <a:pt x="105" y="876"/>
                  </a:lnTo>
                  <a:lnTo>
                    <a:pt x="86" y="866"/>
                  </a:lnTo>
                  <a:lnTo>
                    <a:pt x="67" y="854"/>
                  </a:lnTo>
                  <a:lnTo>
                    <a:pt x="51" y="841"/>
                  </a:lnTo>
                  <a:lnTo>
                    <a:pt x="38" y="827"/>
                  </a:lnTo>
                  <a:lnTo>
                    <a:pt x="26" y="811"/>
                  </a:lnTo>
                  <a:lnTo>
                    <a:pt x="16" y="794"/>
                  </a:lnTo>
                  <a:lnTo>
                    <a:pt x="9" y="775"/>
                  </a:lnTo>
                  <a:lnTo>
                    <a:pt x="4" y="756"/>
                  </a:lnTo>
                  <a:lnTo>
                    <a:pt x="1" y="735"/>
                  </a:lnTo>
                  <a:lnTo>
                    <a:pt x="0" y="713"/>
                  </a:lnTo>
                  <a:lnTo>
                    <a:pt x="0" y="703"/>
                  </a:lnTo>
                  <a:lnTo>
                    <a:pt x="0" y="703"/>
                  </a:lnTo>
                  <a:lnTo>
                    <a:pt x="0" y="690"/>
                  </a:lnTo>
                  <a:lnTo>
                    <a:pt x="1" y="678"/>
                  </a:lnTo>
                  <a:lnTo>
                    <a:pt x="3" y="666"/>
                  </a:lnTo>
                  <a:lnTo>
                    <a:pt x="7" y="655"/>
                  </a:lnTo>
                  <a:lnTo>
                    <a:pt x="9" y="643"/>
                  </a:lnTo>
                  <a:lnTo>
                    <a:pt x="14" y="633"/>
                  </a:lnTo>
                  <a:lnTo>
                    <a:pt x="23" y="612"/>
                  </a:lnTo>
                  <a:lnTo>
                    <a:pt x="34" y="593"/>
                  </a:lnTo>
                  <a:lnTo>
                    <a:pt x="47" y="577"/>
                  </a:lnTo>
                  <a:lnTo>
                    <a:pt x="61" y="562"/>
                  </a:lnTo>
                  <a:lnTo>
                    <a:pt x="75" y="549"/>
                  </a:lnTo>
                  <a:lnTo>
                    <a:pt x="67" y="546"/>
                  </a:lnTo>
                  <a:lnTo>
                    <a:pt x="67" y="546"/>
                  </a:lnTo>
                  <a:lnTo>
                    <a:pt x="61" y="542"/>
                  </a:lnTo>
                  <a:lnTo>
                    <a:pt x="54" y="539"/>
                  </a:lnTo>
                  <a:lnTo>
                    <a:pt x="42" y="530"/>
                  </a:lnTo>
                  <a:lnTo>
                    <a:pt x="33" y="518"/>
                  </a:lnTo>
                  <a:lnTo>
                    <a:pt x="25" y="507"/>
                  </a:lnTo>
                  <a:lnTo>
                    <a:pt x="19" y="493"/>
                  </a:lnTo>
                  <a:lnTo>
                    <a:pt x="15" y="479"/>
                  </a:lnTo>
                  <a:lnTo>
                    <a:pt x="12" y="466"/>
                  </a:lnTo>
                  <a:lnTo>
                    <a:pt x="12" y="452"/>
                  </a:lnTo>
                  <a:lnTo>
                    <a:pt x="12" y="451"/>
                  </a:lnTo>
                  <a:lnTo>
                    <a:pt x="12" y="451"/>
                  </a:lnTo>
                  <a:lnTo>
                    <a:pt x="12" y="438"/>
                  </a:lnTo>
                  <a:lnTo>
                    <a:pt x="15" y="425"/>
                  </a:lnTo>
                  <a:lnTo>
                    <a:pt x="18" y="414"/>
                  </a:lnTo>
                  <a:lnTo>
                    <a:pt x="24" y="402"/>
                  </a:lnTo>
                  <a:lnTo>
                    <a:pt x="31" y="391"/>
                  </a:lnTo>
                  <a:lnTo>
                    <a:pt x="39" y="381"/>
                  </a:lnTo>
                  <a:lnTo>
                    <a:pt x="49" y="371"/>
                  </a:lnTo>
                  <a:lnTo>
                    <a:pt x="62" y="363"/>
                  </a:lnTo>
                  <a:lnTo>
                    <a:pt x="62" y="363"/>
                  </a:lnTo>
                  <a:lnTo>
                    <a:pt x="48" y="350"/>
                  </a:lnTo>
                  <a:lnTo>
                    <a:pt x="36" y="336"/>
                  </a:lnTo>
                  <a:lnTo>
                    <a:pt x="27" y="320"/>
                  </a:lnTo>
                  <a:lnTo>
                    <a:pt x="19" y="304"/>
                  </a:lnTo>
                  <a:lnTo>
                    <a:pt x="14" y="285"/>
                  </a:lnTo>
                  <a:lnTo>
                    <a:pt x="9" y="266"/>
                  </a:lnTo>
                  <a:lnTo>
                    <a:pt x="7" y="245"/>
                  </a:lnTo>
                  <a:lnTo>
                    <a:pt x="6" y="224"/>
                  </a:lnTo>
                  <a:lnTo>
                    <a:pt x="6" y="214"/>
                  </a:lnTo>
                  <a:lnTo>
                    <a:pt x="6" y="214"/>
                  </a:lnTo>
                  <a:lnTo>
                    <a:pt x="7" y="194"/>
                  </a:lnTo>
                  <a:lnTo>
                    <a:pt x="9" y="174"/>
                  </a:lnTo>
                  <a:lnTo>
                    <a:pt x="12" y="155"/>
                  </a:lnTo>
                  <a:lnTo>
                    <a:pt x="18" y="135"/>
                  </a:lnTo>
                  <a:lnTo>
                    <a:pt x="26" y="117"/>
                  </a:lnTo>
                  <a:lnTo>
                    <a:pt x="35" y="99"/>
                  </a:lnTo>
                  <a:lnTo>
                    <a:pt x="48" y="82"/>
                  </a:lnTo>
                  <a:lnTo>
                    <a:pt x="62" y="66"/>
                  </a:lnTo>
                  <a:lnTo>
                    <a:pt x="79" y="53"/>
                  </a:lnTo>
                  <a:lnTo>
                    <a:pt x="97" y="40"/>
                  </a:lnTo>
                  <a:lnTo>
                    <a:pt x="109" y="33"/>
                  </a:lnTo>
                  <a:lnTo>
                    <a:pt x="120" y="29"/>
                  </a:lnTo>
                  <a:lnTo>
                    <a:pt x="144" y="18"/>
                  </a:lnTo>
                  <a:lnTo>
                    <a:pt x="172" y="10"/>
                  </a:lnTo>
                  <a:lnTo>
                    <a:pt x="203" y="4"/>
                  </a:lnTo>
                  <a:lnTo>
                    <a:pt x="236" y="1"/>
                  </a:lnTo>
                  <a:lnTo>
                    <a:pt x="274" y="0"/>
                  </a:lnTo>
                  <a:lnTo>
                    <a:pt x="538" y="0"/>
                  </a:lnTo>
                  <a:lnTo>
                    <a:pt x="538" y="0"/>
                  </a:lnTo>
                  <a:lnTo>
                    <a:pt x="543" y="1"/>
                  </a:lnTo>
                  <a:lnTo>
                    <a:pt x="549" y="2"/>
                  </a:lnTo>
                  <a:lnTo>
                    <a:pt x="554" y="4"/>
                  </a:lnTo>
                  <a:lnTo>
                    <a:pt x="557" y="8"/>
                  </a:lnTo>
                  <a:lnTo>
                    <a:pt x="561" y="12"/>
                  </a:lnTo>
                  <a:lnTo>
                    <a:pt x="564" y="16"/>
                  </a:lnTo>
                  <a:lnTo>
                    <a:pt x="565" y="22"/>
                  </a:lnTo>
                  <a:lnTo>
                    <a:pt x="566" y="26"/>
                  </a:lnTo>
                  <a:lnTo>
                    <a:pt x="566" y="58"/>
                  </a:lnTo>
                  <a:lnTo>
                    <a:pt x="566" y="58"/>
                  </a:lnTo>
                  <a:lnTo>
                    <a:pt x="565" y="63"/>
                  </a:lnTo>
                  <a:lnTo>
                    <a:pt x="564" y="68"/>
                  </a:lnTo>
                  <a:lnTo>
                    <a:pt x="563" y="72"/>
                  </a:lnTo>
                  <a:lnTo>
                    <a:pt x="560" y="74"/>
                  </a:lnTo>
                  <a:lnTo>
                    <a:pt x="557" y="77"/>
                  </a:lnTo>
                  <a:lnTo>
                    <a:pt x="554" y="79"/>
                  </a:lnTo>
                  <a:lnTo>
                    <a:pt x="545" y="81"/>
                  </a:lnTo>
                  <a:lnTo>
                    <a:pt x="545" y="81"/>
                  </a:lnTo>
                  <a:close/>
                  <a:moveTo>
                    <a:pt x="446" y="709"/>
                  </a:moveTo>
                  <a:lnTo>
                    <a:pt x="446" y="709"/>
                  </a:lnTo>
                  <a:lnTo>
                    <a:pt x="446" y="701"/>
                  </a:lnTo>
                  <a:lnTo>
                    <a:pt x="445" y="693"/>
                  </a:lnTo>
                  <a:lnTo>
                    <a:pt x="443" y="685"/>
                  </a:lnTo>
                  <a:lnTo>
                    <a:pt x="439" y="678"/>
                  </a:lnTo>
                  <a:lnTo>
                    <a:pt x="435" y="672"/>
                  </a:lnTo>
                  <a:lnTo>
                    <a:pt x="429" y="665"/>
                  </a:lnTo>
                  <a:lnTo>
                    <a:pt x="422" y="659"/>
                  </a:lnTo>
                  <a:lnTo>
                    <a:pt x="414" y="655"/>
                  </a:lnTo>
                  <a:lnTo>
                    <a:pt x="405" y="649"/>
                  </a:lnTo>
                  <a:lnTo>
                    <a:pt x="393" y="644"/>
                  </a:lnTo>
                  <a:lnTo>
                    <a:pt x="368" y="634"/>
                  </a:lnTo>
                  <a:lnTo>
                    <a:pt x="337" y="625"/>
                  </a:lnTo>
                  <a:lnTo>
                    <a:pt x="299" y="615"/>
                  </a:lnTo>
                  <a:lnTo>
                    <a:pt x="163" y="579"/>
                  </a:lnTo>
                  <a:lnTo>
                    <a:pt x="163" y="579"/>
                  </a:lnTo>
                  <a:lnTo>
                    <a:pt x="150" y="591"/>
                  </a:lnTo>
                  <a:lnTo>
                    <a:pt x="139" y="603"/>
                  </a:lnTo>
                  <a:lnTo>
                    <a:pt x="128" y="616"/>
                  </a:lnTo>
                  <a:lnTo>
                    <a:pt x="120" y="628"/>
                  </a:lnTo>
                  <a:lnTo>
                    <a:pt x="113" y="644"/>
                  </a:lnTo>
                  <a:lnTo>
                    <a:pt x="108" y="662"/>
                  </a:lnTo>
                  <a:lnTo>
                    <a:pt x="104" y="681"/>
                  </a:lnTo>
                  <a:lnTo>
                    <a:pt x="104" y="703"/>
                  </a:lnTo>
                  <a:lnTo>
                    <a:pt x="104" y="713"/>
                  </a:lnTo>
                  <a:lnTo>
                    <a:pt x="104" y="713"/>
                  </a:lnTo>
                  <a:lnTo>
                    <a:pt x="104" y="726"/>
                  </a:lnTo>
                  <a:lnTo>
                    <a:pt x="105" y="737"/>
                  </a:lnTo>
                  <a:lnTo>
                    <a:pt x="108" y="749"/>
                  </a:lnTo>
                  <a:lnTo>
                    <a:pt x="112" y="759"/>
                  </a:lnTo>
                  <a:lnTo>
                    <a:pt x="117" y="770"/>
                  </a:lnTo>
                  <a:lnTo>
                    <a:pt x="124" y="778"/>
                  </a:lnTo>
                  <a:lnTo>
                    <a:pt x="131" y="787"/>
                  </a:lnTo>
                  <a:lnTo>
                    <a:pt x="140" y="794"/>
                  </a:lnTo>
                  <a:lnTo>
                    <a:pt x="151" y="800"/>
                  </a:lnTo>
                  <a:lnTo>
                    <a:pt x="164" y="806"/>
                  </a:lnTo>
                  <a:lnTo>
                    <a:pt x="178" y="812"/>
                  </a:lnTo>
                  <a:lnTo>
                    <a:pt x="194" y="815"/>
                  </a:lnTo>
                  <a:lnTo>
                    <a:pt x="212" y="819"/>
                  </a:lnTo>
                  <a:lnTo>
                    <a:pt x="231" y="821"/>
                  </a:lnTo>
                  <a:lnTo>
                    <a:pt x="253" y="823"/>
                  </a:lnTo>
                  <a:lnTo>
                    <a:pt x="277" y="823"/>
                  </a:lnTo>
                  <a:lnTo>
                    <a:pt x="277" y="823"/>
                  </a:lnTo>
                  <a:lnTo>
                    <a:pt x="301" y="823"/>
                  </a:lnTo>
                  <a:lnTo>
                    <a:pt x="324" y="821"/>
                  </a:lnTo>
                  <a:lnTo>
                    <a:pt x="344" y="820"/>
                  </a:lnTo>
                  <a:lnTo>
                    <a:pt x="362" y="817"/>
                  </a:lnTo>
                  <a:lnTo>
                    <a:pt x="377" y="812"/>
                  </a:lnTo>
                  <a:lnTo>
                    <a:pt x="391" y="807"/>
                  </a:lnTo>
                  <a:lnTo>
                    <a:pt x="404" y="802"/>
                  </a:lnTo>
                  <a:lnTo>
                    <a:pt x="414" y="796"/>
                  </a:lnTo>
                  <a:lnTo>
                    <a:pt x="422" y="789"/>
                  </a:lnTo>
                  <a:lnTo>
                    <a:pt x="429" y="781"/>
                  </a:lnTo>
                  <a:lnTo>
                    <a:pt x="435" y="772"/>
                  </a:lnTo>
                  <a:lnTo>
                    <a:pt x="439" y="763"/>
                  </a:lnTo>
                  <a:lnTo>
                    <a:pt x="443" y="752"/>
                  </a:lnTo>
                  <a:lnTo>
                    <a:pt x="445" y="742"/>
                  </a:lnTo>
                  <a:lnTo>
                    <a:pt x="446" y="731"/>
                  </a:lnTo>
                  <a:lnTo>
                    <a:pt x="446" y="718"/>
                  </a:lnTo>
                  <a:lnTo>
                    <a:pt x="446" y="709"/>
                  </a:lnTo>
                  <a:close/>
                  <a:moveTo>
                    <a:pt x="437" y="214"/>
                  </a:moveTo>
                  <a:lnTo>
                    <a:pt x="437" y="214"/>
                  </a:lnTo>
                  <a:lnTo>
                    <a:pt x="437" y="201"/>
                  </a:lnTo>
                  <a:lnTo>
                    <a:pt x="436" y="188"/>
                  </a:lnTo>
                  <a:lnTo>
                    <a:pt x="433" y="175"/>
                  </a:lnTo>
                  <a:lnTo>
                    <a:pt x="430" y="163"/>
                  </a:lnTo>
                  <a:lnTo>
                    <a:pt x="425" y="151"/>
                  </a:lnTo>
                  <a:lnTo>
                    <a:pt x="420" y="141"/>
                  </a:lnTo>
                  <a:lnTo>
                    <a:pt x="413" y="132"/>
                  </a:lnTo>
                  <a:lnTo>
                    <a:pt x="405" y="123"/>
                  </a:lnTo>
                  <a:lnTo>
                    <a:pt x="394" y="113"/>
                  </a:lnTo>
                  <a:lnTo>
                    <a:pt x="383" y="107"/>
                  </a:lnTo>
                  <a:lnTo>
                    <a:pt x="369" y="100"/>
                  </a:lnTo>
                  <a:lnTo>
                    <a:pt x="354" y="95"/>
                  </a:lnTo>
                  <a:lnTo>
                    <a:pt x="337" y="90"/>
                  </a:lnTo>
                  <a:lnTo>
                    <a:pt x="319" y="87"/>
                  </a:lnTo>
                  <a:lnTo>
                    <a:pt x="297" y="86"/>
                  </a:lnTo>
                  <a:lnTo>
                    <a:pt x="274" y="85"/>
                  </a:lnTo>
                  <a:lnTo>
                    <a:pt x="274" y="85"/>
                  </a:lnTo>
                  <a:lnTo>
                    <a:pt x="250" y="86"/>
                  </a:lnTo>
                  <a:lnTo>
                    <a:pt x="228" y="87"/>
                  </a:lnTo>
                  <a:lnTo>
                    <a:pt x="209" y="90"/>
                  </a:lnTo>
                  <a:lnTo>
                    <a:pt x="191" y="95"/>
                  </a:lnTo>
                  <a:lnTo>
                    <a:pt x="176" y="101"/>
                  </a:lnTo>
                  <a:lnTo>
                    <a:pt x="163" y="108"/>
                  </a:lnTo>
                  <a:lnTo>
                    <a:pt x="151" y="116"/>
                  </a:lnTo>
                  <a:lnTo>
                    <a:pt x="142" y="124"/>
                  </a:lnTo>
                  <a:lnTo>
                    <a:pt x="134" y="133"/>
                  </a:lnTo>
                  <a:lnTo>
                    <a:pt x="127" y="143"/>
                  </a:lnTo>
                  <a:lnTo>
                    <a:pt x="121" y="154"/>
                  </a:lnTo>
                  <a:lnTo>
                    <a:pt x="117" y="165"/>
                  </a:lnTo>
                  <a:lnTo>
                    <a:pt x="114" y="177"/>
                  </a:lnTo>
                  <a:lnTo>
                    <a:pt x="112" y="189"/>
                  </a:lnTo>
                  <a:lnTo>
                    <a:pt x="111" y="202"/>
                  </a:lnTo>
                  <a:lnTo>
                    <a:pt x="111" y="214"/>
                  </a:lnTo>
                  <a:lnTo>
                    <a:pt x="111" y="224"/>
                  </a:lnTo>
                  <a:lnTo>
                    <a:pt x="111" y="224"/>
                  </a:lnTo>
                  <a:lnTo>
                    <a:pt x="111" y="234"/>
                  </a:lnTo>
                  <a:lnTo>
                    <a:pt x="112" y="244"/>
                  </a:lnTo>
                  <a:lnTo>
                    <a:pt x="114" y="255"/>
                  </a:lnTo>
                  <a:lnTo>
                    <a:pt x="117" y="265"/>
                  </a:lnTo>
                  <a:lnTo>
                    <a:pt x="120" y="275"/>
                  </a:lnTo>
                  <a:lnTo>
                    <a:pt x="126" y="285"/>
                  </a:lnTo>
                  <a:lnTo>
                    <a:pt x="133" y="296"/>
                  </a:lnTo>
                  <a:lnTo>
                    <a:pt x="140" y="305"/>
                  </a:lnTo>
                  <a:lnTo>
                    <a:pt x="150" y="314"/>
                  </a:lnTo>
                  <a:lnTo>
                    <a:pt x="162" y="322"/>
                  </a:lnTo>
                  <a:lnTo>
                    <a:pt x="174" y="329"/>
                  </a:lnTo>
                  <a:lnTo>
                    <a:pt x="190" y="335"/>
                  </a:lnTo>
                  <a:lnTo>
                    <a:pt x="207" y="339"/>
                  </a:lnTo>
                  <a:lnTo>
                    <a:pt x="227" y="344"/>
                  </a:lnTo>
                  <a:lnTo>
                    <a:pt x="249" y="346"/>
                  </a:lnTo>
                  <a:lnTo>
                    <a:pt x="274" y="346"/>
                  </a:lnTo>
                  <a:lnTo>
                    <a:pt x="274" y="346"/>
                  </a:lnTo>
                  <a:lnTo>
                    <a:pt x="297" y="346"/>
                  </a:lnTo>
                  <a:lnTo>
                    <a:pt x="319" y="344"/>
                  </a:lnTo>
                  <a:lnTo>
                    <a:pt x="337" y="342"/>
                  </a:lnTo>
                  <a:lnTo>
                    <a:pt x="354" y="337"/>
                  </a:lnTo>
                  <a:lnTo>
                    <a:pt x="369" y="332"/>
                  </a:lnTo>
                  <a:lnTo>
                    <a:pt x="383" y="327"/>
                  </a:lnTo>
                  <a:lnTo>
                    <a:pt x="394" y="320"/>
                  </a:lnTo>
                  <a:lnTo>
                    <a:pt x="405" y="312"/>
                  </a:lnTo>
                  <a:lnTo>
                    <a:pt x="413" y="304"/>
                  </a:lnTo>
                  <a:lnTo>
                    <a:pt x="420" y="295"/>
                  </a:lnTo>
                  <a:lnTo>
                    <a:pt x="425" y="284"/>
                  </a:lnTo>
                  <a:lnTo>
                    <a:pt x="430" y="273"/>
                  </a:lnTo>
                  <a:lnTo>
                    <a:pt x="433" y="261"/>
                  </a:lnTo>
                  <a:lnTo>
                    <a:pt x="436" y="250"/>
                  </a:lnTo>
                  <a:lnTo>
                    <a:pt x="437" y="237"/>
                  </a:lnTo>
                  <a:lnTo>
                    <a:pt x="437" y="224"/>
                  </a:lnTo>
                  <a:lnTo>
                    <a:pt x="437" y="2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6" name="Freeform 188"/>
            <p:cNvSpPr>
              <a:spLocks noEditPoints="1"/>
            </p:cNvSpPr>
            <p:nvPr/>
          </p:nvSpPr>
          <p:spPr bwMode="auto">
            <a:xfrm>
              <a:off x="5507291" y="4468581"/>
              <a:ext cx="21968" cy="181088"/>
            </a:xfrm>
            <a:custGeom>
              <a:avLst/>
              <a:gdLst>
                <a:gd name="T0" fmla="*/ 25 w 110"/>
                <a:gd name="T1" fmla="*/ 145 h 915"/>
                <a:gd name="T2" fmla="*/ 19 w 110"/>
                <a:gd name="T3" fmla="*/ 144 h 915"/>
                <a:gd name="T4" fmla="*/ 11 w 110"/>
                <a:gd name="T5" fmla="*/ 141 h 915"/>
                <a:gd name="T6" fmla="*/ 4 w 110"/>
                <a:gd name="T7" fmla="*/ 134 h 915"/>
                <a:gd name="T8" fmla="*/ 1 w 110"/>
                <a:gd name="T9" fmla="*/ 126 h 915"/>
                <a:gd name="T10" fmla="*/ 0 w 110"/>
                <a:gd name="T11" fmla="*/ 24 h 915"/>
                <a:gd name="T12" fmla="*/ 1 w 110"/>
                <a:gd name="T13" fmla="*/ 19 h 915"/>
                <a:gd name="T14" fmla="*/ 4 w 110"/>
                <a:gd name="T15" fmla="*/ 11 h 915"/>
                <a:gd name="T16" fmla="*/ 11 w 110"/>
                <a:gd name="T17" fmla="*/ 4 h 915"/>
                <a:gd name="T18" fmla="*/ 19 w 110"/>
                <a:gd name="T19" fmla="*/ 1 h 915"/>
                <a:gd name="T20" fmla="*/ 86 w 110"/>
                <a:gd name="T21" fmla="*/ 0 h 915"/>
                <a:gd name="T22" fmla="*/ 91 w 110"/>
                <a:gd name="T23" fmla="*/ 1 h 915"/>
                <a:gd name="T24" fmla="*/ 100 w 110"/>
                <a:gd name="T25" fmla="*/ 4 h 915"/>
                <a:gd name="T26" fmla="*/ 107 w 110"/>
                <a:gd name="T27" fmla="*/ 11 h 915"/>
                <a:gd name="T28" fmla="*/ 110 w 110"/>
                <a:gd name="T29" fmla="*/ 19 h 915"/>
                <a:gd name="T30" fmla="*/ 110 w 110"/>
                <a:gd name="T31" fmla="*/ 121 h 915"/>
                <a:gd name="T32" fmla="*/ 110 w 110"/>
                <a:gd name="T33" fmla="*/ 126 h 915"/>
                <a:gd name="T34" fmla="*/ 107 w 110"/>
                <a:gd name="T35" fmla="*/ 134 h 915"/>
                <a:gd name="T36" fmla="*/ 100 w 110"/>
                <a:gd name="T37" fmla="*/ 141 h 915"/>
                <a:gd name="T38" fmla="*/ 91 w 110"/>
                <a:gd name="T39" fmla="*/ 144 h 915"/>
                <a:gd name="T40" fmla="*/ 86 w 110"/>
                <a:gd name="T41" fmla="*/ 145 h 915"/>
                <a:gd name="T42" fmla="*/ 26 w 110"/>
                <a:gd name="T43" fmla="*/ 915 h 915"/>
                <a:gd name="T44" fmla="*/ 21 w 110"/>
                <a:gd name="T45" fmla="*/ 915 h 915"/>
                <a:gd name="T46" fmla="*/ 13 w 110"/>
                <a:gd name="T47" fmla="*/ 910 h 915"/>
                <a:gd name="T48" fmla="*/ 6 w 110"/>
                <a:gd name="T49" fmla="*/ 905 h 915"/>
                <a:gd name="T50" fmla="*/ 2 w 110"/>
                <a:gd name="T51" fmla="*/ 895 h 915"/>
                <a:gd name="T52" fmla="*/ 2 w 110"/>
                <a:gd name="T53" fmla="*/ 275 h 915"/>
                <a:gd name="T54" fmla="*/ 2 w 110"/>
                <a:gd name="T55" fmla="*/ 270 h 915"/>
                <a:gd name="T56" fmla="*/ 6 w 110"/>
                <a:gd name="T57" fmla="*/ 262 h 915"/>
                <a:gd name="T58" fmla="*/ 13 w 110"/>
                <a:gd name="T59" fmla="*/ 255 h 915"/>
                <a:gd name="T60" fmla="*/ 21 w 110"/>
                <a:gd name="T61" fmla="*/ 252 h 915"/>
                <a:gd name="T62" fmla="*/ 84 w 110"/>
                <a:gd name="T63" fmla="*/ 251 h 915"/>
                <a:gd name="T64" fmla="*/ 88 w 110"/>
                <a:gd name="T65" fmla="*/ 252 h 915"/>
                <a:gd name="T66" fmla="*/ 97 w 110"/>
                <a:gd name="T67" fmla="*/ 255 h 915"/>
                <a:gd name="T68" fmla="*/ 104 w 110"/>
                <a:gd name="T69" fmla="*/ 262 h 915"/>
                <a:gd name="T70" fmla="*/ 108 w 110"/>
                <a:gd name="T71" fmla="*/ 270 h 915"/>
                <a:gd name="T72" fmla="*/ 108 w 110"/>
                <a:gd name="T73" fmla="*/ 891 h 915"/>
                <a:gd name="T74" fmla="*/ 108 w 110"/>
                <a:gd name="T75" fmla="*/ 895 h 915"/>
                <a:gd name="T76" fmla="*/ 104 w 110"/>
                <a:gd name="T77" fmla="*/ 905 h 915"/>
                <a:gd name="T78" fmla="*/ 97 w 110"/>
                <a:gd name="T79" fmla="*/ 910 h 915"/>
                <a:gd name="T80" fmla="*/ 88 w 110"/>
                <a:gd name="T81" fmla="*/ 915 h 915"/>
                <a:gd name="T82" fmla="*/ 84 w 110"/>
                <a:gd name="T83" fmla="*/ 91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5">
                  <a:moveTo>
                    <a:pt x="86" y="145"/>
                  </a:moveTo>
                  <a:lnTo>
                    <a:pt x="25" y="145"/>
                  </a:lnTo>
                  <a:lnTo>
                    <a:pt x="25" y="145"/>
                  </a:lnTo>
                  <a:lnTo>
                    <a:pt x="19" y="144"/>
                  </a:lnTo>
                  <a:lnTo>
                    <a:pt x="15" y="143"/>
                  </a:lnTo>
                  <a:lnTo>
                    <a:pt x="11" y="141"/>
                  </a:lnTo>
                  <a:lnTo>
                    <a:pt x="8" y="137"/>
                  </a:lnTo>
                  <a:lnTo>
                    <a:pt x="4" y="134"/>
                  </a:lnTo>
                  <a:lnTo>
                    <a:pt x="2" y="130"/>
                  </a:lnTo>
                  <a:lnTo>
                    <a:pt x="1" y="126"/>
                  </a:lnTo>
                  <a:lnTo>
                    <a:pt x="0" y="121"/>
                  </a:lnTo>
                  <a:lnTo>
                    <a:pt x="0" y="24"/>
                  </a:lnTo>
                  <a:lnTo>
                    <a:pt x="0" y="24"/>
                  </a:lnTo>
                  <a:lnTo>
                    <a:pt x="1" y="19"/>
                  </a:lnTo>
                  <a:lnTo>
                    <a:pt x="2" y="15"/>
                  </a:lnTo>
                  <a:lnTo>
                    <a:pt x="4" y="11"/>
                  </a:lnTo>
                  <a:lnTo>
                    <a:pt x="8" y="8"/>
                  </a:lnTo>
                  <a:lnTo>
                    <a:pt x="11" y="4"/>
                  </a:lnTo>
                  <a:lnTo>
                    <a:pt x="15" y="2"/>
                  </a:lnTo>
                  <a:lnTo>
                    <a:pt x="19" y="1"/>
                  </a:lnTo>
                  <a:lnTo>
                    <a:pt x="25" y="0"/>
                  </a:lnTo>
                  <a:lnTo>
                    <a:pt x="86" y="0"/>
                  </a:lnTo>
                  <a:lnTo>
                    <a:pt x="86" y="0"/>
                  </a:lnTo>
                  <a:lnTo>
                    <a:pt x="91" y="1"/>
                  </a:lnTo>
                  <a:lnTo>
                    <a:pt x="95" y="2"/>
                  </a:lnTo>
                  <a:lnTo>
                    <a:pt x="100" y="4"/>
                  </a:lnTo>
                  <a:lnTo>
                    <a:pt x="103" y="8"/>
                  </a:lnTo>
                  <a:lnTo>
                    <a:pt x="107" y="11"/>
                  </a:lnTo>
                  <a:lnTo>
                    <a:pt x="109" y="15"/>
                  </a:lnTo>
                  <a:lnTo>
                    <a:pt x="110" y="19"/>
                  </a:lnTo>
                  <a:lnTo>
                    <a:pt x="110" y="24"/>
                  </a:lnTo>
                  <a:lnTo>
                    <a:pt x="110" y="121"/>
                  </a:lnTo>
                  <a:lnTo>
                    <a:pt x="110" y="121"/>
                  </a:lnTo>
                  <a:lnTo>
                    <a:pt x="110" y="126"/>
                  </a:lnTo>
                  <a:lnTo>
                    <a:pt x="109" y="130"/>
                  </a:lnTo>
                  <a:lnTo>
                    <a:pt x="107" y="134"/>
                  </a:lnTo>
                  <a:lnTo>
                    <a:pt x="103" y="137"/>
                  </a:lnTo>
                  <a:lnTo>
                    <a:pt x="100" y="141"/>
                  </a:lnTo>
                  <a:lnTo>
                    <a:pt x="95" y="143"/>
                  </a:lnTo>
                  <a:lnTo>
                    <a:pt x="91" y="144"/>
                  </a:lnTo>
                  <a:lnTo>
                    <a:pt x="86" y="145"/>
                  </a:lnTo>
                  <a:lnTo>
                    <a:pt x="86" y="145"/>
                  </a:lnTo>
                  <a:close/>
                  <a:moveTo>
                    <a:pt x="84" y="915"/>
                  </a:moveTo>
                  <a:lnTo>
                    <a:pt x="26" y="915"/>
                  </a:lnTo>
                  <a:lnTo>
                    <a:pt x="26" y="915"/>
                  </a:lnTo>
                  <a:lnTo>
                    <a:pt x="21" y="915"/>
                  </a:lnTo>
                  <a:lnTo>
                    <a:pt x="16" y="913"/>
                  </a:lnTo>
                  <a:lnTo>
                    <a:pt x="13" y="910"/>
                  </a:lnTo>
                  <a:lnTo>
                    <a:pt x="9" y="908"/>
                  </a:lnTo>
                  <a:lnTo>
                    <a:pt x="6" y="905"/>
                  </a:lnTo>
                  <a:lnTo>
                    <a:pt x="3" y="900"/>
                  </a:lnTo>
                  <a:lnTo>
                    <a:pt x="2" y="895"/>
                  </a:lnTo>
                  <a:lnTo>
                    <a:pt x="2" y="891"/>
                  </a:lnTo>
                  <a:lnTo>
                    <a:pt x="2" y="275"/>
                  </a:lnTo>
                  <a:lnTo>
                    <a:pt x="2" y="275"/>
                  </a:lnTo>
                  <a:lnTo>
                    <a:pt x="2" y="270"/>
                  </a:lnTo>
                  <a:lnTo>
                    <a:pt x="3" y="266"/>
                  </a:lnTo>
                  <a:lnTo>
                    <a:pt x="6" y="262"/>
                  </a:lnTo>
                  <a:lnTo>
                    <a:pt x="9" y="258"/>
                  </a:lnTo>
                  <a:lnTo>
                    <a:pt x="13" y="255"/>
                  </a:lnTo>
                  <a:lnTo>
                    <a:pt x="16" y="253"/>
                  </a:lnTo>
                  <a:lnTo>
                    <a:pt x="21" y="252"/>
                  </a:lnTo>
                  <a:lnTo>
                    <a:pt x="26" y="251"/>
                  </a:lnTo>
                  <a:lnTo>
                    <a:pt x="84" y="251"/>
                  </a:lnTo>
                  <a:lnTo>
                    <a:pt x="84" y="251"/>
                  </a:lnTo>
                  <a:lnTo>
                    <a:pt x="88" y="252"/>
                  </a:lnTo>
                  <a:lnTo>
                    <a:pt x="93" y="253"/>
                  </a:lnTo>
                  <a:lnTo>
                    <a:pt x="97" y="255"/>
                  </a:lnTo>
                  <a:lnTo>
                    <a:pt x="101" y="258"/>
                  </a:lnTo>
                  <a:lnTo>
                    <a:pt x="104" y="262"/>
                  </a:lnTo>
                  <a:lnTo>
                    <a:pt x="105" y="266"/>
                  </a:lnTo>
                  <a:lnTo>
                    <a:pt x="108" y="270"/>
                  </a:lnTo>
                  <a:lnTo>
                    <a:pt x="108" y="275"/>
                  </a:lnTo>
                  <a:lnTo>
                    <a:pt x="108" y="891"/>
                  </a:lnTo>
                  <a:lnTo>
                    <a:pt x="108" y="891"/>
                  </a:lnTo>
                  <a:lnTo>
                    <a:pt x="108" y="895"/>
                  </a:lnTo>
                  <a:lnTo>
                    <a:pt x="105" y="900"/>
                  </a:lnTo>
                  <a:lnTo>
                    <a:pt x="104" y="905"/>
                  </a:lnTo>
                  <a:lnTo>
                    <a:pt x="101" y="908"/>
                  </a:lnTo>
                  <a:lnTo>
                    <a:pt x="97" y="910"/>
                  </a:lnTo>
                  <a:lnTo>
                    <a:pt x="93" y="913"/>
                  </a:lnTo>
                  <a:lnTo>
                    <a:pt x="88" y="915"/>
                  </a:lnTo>
                  <a:lnTo>
                    <a:pt x="84" y="915"/>
                  </a:lnTo>
                  <a:lnTo>
                    <a:pt x="84" y="915"/>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7" name="Freeform 189"/>
            <p:cNvSpPr>
              <a:spLocks noEditPoints="1"/>
            </p:cNvSpPr>
            <p:nvPr/>
          </p:nvSpPr>
          <p:spPr bwMode="auto">
            <a:xfrm>
              <a:off x="5559539" y="4516673"/>
              <a:ext cx="105684" cy="134776"/>
            </a:xfrm>
            <a:custGeom>
              <a:avLst/>
              <a:gdLst>
                <a:gd name="T0" fmla="*/ 107 w 533"/>
                <a:gd name="T1" fmla="*/ 391 h 681"/>
                <a:gd name="T2" fmla="*/ 109 w 533"/>
                <a:gd name="T3" fmla="*/ 440 h 681"/>
                <a:gd name="T4" fmla="*/ 123 w 533"/>
                <a:gd name="T5" fmla="*/ 500 h 681"/>
                <a:gd name="T6" fmla="*/ 148 w 533"/>
                <a:gd name="T7" fmla="*/ 544 h 681"/>
                <a:gd name="T8" fmla="*/ 186 w 533"/>
                <a:gd name="T9" fmla="*/ 571 h 681"/>
                <a:gd name="T10" fmla="*/ 235 w 533"/>
                <a:gd name="T11" fmla="*/ 585 h 681"/>
                <a:gd name="T12" fmla="*/ 274 w 533"/>
                <a:gd name="T13" fmla="*/ 587 h 681"/>
                <a:gd name="T14" fmla="*/ 441 w 533"/>
                <a:gd name="T15" fmla="*/ 580 h 681"/>
                <a:gd name="T16" fmla="*/ 494 w 533"/>
                <a:gd name="T17" fmla="*/ 574 h 681"/>
                <a:gd name="T18" fmla="*/ 508 w 533"/>
                <a:gd name="T19" fmla="*/ 578 h 681"/>
                <a:gd name="T20" fmla="*/ 514 w 533"/>
                <a:gd name="T21" fmla="*/ 587 h 681"/>
                <a:gd name="T22" fmla="*/ 514 w 533"/>
                <a:gd name="T23" fmla="*/ 632 h 681"/>
                <a:gd name="T24" fmla="*/ 509 w 533"/>
                <a:gd name="T25" fmla="*/ 650 h 681"/>
                <a:gd name="T26" fmla="*/ 497 w 533"/>
                <a:gd name="T27" fmla="*/ 658 h 681"/>
                <a:gd name="T28" fmla="*/ 438 w 533"/>
                <a:gd name="T29" fmla="*/ 669 h 681"/>
                <a:gd name="T30" fmla="*/ 333 w 533"/>
                <a:gd name="T31" fmla="*/ 679 h 681"/>
                <a:gd name="T32" fmla="*/ 274 w 533"/>
                <a:gd name="T33" fmla="*/ 681 h 681"/>
                <a:gd name="T34" fmla="*/ 197 w 533"/>
                <a:gd name="T35" fmla="*/ 673 h 681"/>
                <a:gd name="T36" fmla="*/ 126 w 533"/>
                <a:gd name="T37" fmla="*/ 648 h 681"/>
                <a:gd name="T38" fmla="*/ 95 w 533"/>
                <a:gd name="T39" fmla="*/ 628 h 681"/>
                <a:gd name="T40" fmla="*/ 66 w 533"/>
                <a:gd name="T41" fmla="*/ 602 h 681"/>
                <a:gd name="T42" fmla="*/ 42 w 533"/>
                <a:gd name="T43" fmla="*/ 570 h 681"/>
                <a:gd name="T44" fmla="*/ 23 w 533"/>
                <a:gd name="T45" fmla="*/ 531 h 681"/>
                <a:gd name="T46" fmla="*/ 9 w 533"/>
                <a:gd name="T47" fmla="*/ 485 h 681"/>
                <a:gd name="T48" fmla="*/ 1 w 533"/>
                <a:gd name="T49" fmla="*/ 431 h 681"/>
                <a:gd name="T50" fmla="*/ 0 w 533"/>
                <a:gd name="T51" fmla="*/ 282 h 681"/>
                <a:gd name="T52" fmla="*/ 4 w 533"/>
                <a:gd name="T53" fmla="*/ 220 h 681"/>
                <a:gd name="T54" fmla="*/ 27 w 533"/>
                <a:gd name="T55" fmla="*/ 140 h 681"/>
                <a:gd name="T56" fmla="*/ 53 w 533"/>
                <a:gd name="T57" fmla="*/ 96 h 681"/>
                <a:gd name="T58" fmla="*/ 78 w 533"/>
                <a:gd name="T59" fmla="*/ 68 h 681"/>
                <a:gd name="T60" fmla="*/ 108 w 533"/>
                <a:gd name="T61" fmla="*/ 43 h 681"/>
                <a:gd name="T62" fmla="*/ 141 w 533"/>
                <a:gd name="T63" fmla="*/ 25 h 681"/>
                <a:gd name="T64" fmla="*/ 179 w 533"/>
                <a:gd name="T65" fmla="*/ 11 h 681"/>
                <a:gd name="T66" fmla="*/ 236 w 533"/>
                <a:gd name="T67" fmla="*/ 1 h 681"/>
                <a:gd name="T68" fmla="*/ 300 w 533"/>
                <a:gd name="T69" fmla="*/ 1 h 681"/>
                <a:gd name="T70" fmla="*/ 358 w 533"/>
                <a:gd name="T71" fmla="*/ 11 h 681"/>
                <a:gd name="T72" fmla="*/ 396 w 533"/>
                <a:gd name="T73" fmla="*/ 25 h 681"/>
                <a:gd name="T74" fmla="*/ 429 w 533"/>
                <a:gd name="T75" fmla="*/ 43 h 681"/>
                <a:gd name="T76" fmla="*/ 459 w 533"/>
                <a:gd name="T77" fmla="*/ 68 h 681"/>
                <a:gd name="T78" fmla="*/ 483 w 533"/>
                <a:gd name="T79" fmla="*/ 96 h 681"/>
                <a:gd name="T80" fmla="*/ 507 w 533"/>
                <a:gd name="T81" fmla="*/ 141 h 681"/>
                <a:gd name="T82" fmla="*/ 529 w 533"/>
                <a:gd name="T83" fmla="*/ 221 h 681"/>
                <a:gd name="T84" fmla="*/ 533 w 533"/>
                <a:gd name="T85" fmla="*/ 347 h 681"/>
                <a:gd name="T86" fmla="*/ 532 w 533"/>
                <a:gd name="T87" fmla="*/ 358 h 681"/>
                <a:gd name="T88" fmla="*/ 524 w 533"/>
                <a:gd name="T89" fmla="*/ 369 h 681"/>
                <a:gd name="T90" fmla="*/ 510 w 533"/>
                <a:gd name="T91" fmla="*/ 374 h 681"/>
                <a:gd name="T92" fmla="*/ 425 w 533"/>
                <a:gd name="T93" fmla="*/ 282 h 681"/>
                <a:gd name="T94" fmla="*/ 421 w 533"/>
                <a:gd name="T95" fmla="*/ 214 h 681"/>
                <a:gd name="T96" fmla="*/ 404 w 533"/>
                <a:gd name="T97" fmla="*/ 163 h 681"/>
                <a:gd name="T98" fmla="*/ 376 w 533"/>
                <a:gd name="T99" fmla="*/ 126 h 681"/>
                <a:gd name="T100" fmla="*/ 337 w 533"/>
                <a:gd name="T101" fmla="*/ 103 h 681"/>
                <a:gd name="T102" fmla="*/ 287 w 533"/>
                <a:gd name="T103" fmla="*/ 94 h 681"/>
                <a:gd name="T104" fmla="*/ 249 w 533"/>
                <a:gd name="T105" fmla="*/ 94 h 681"/>
                <a:gd name="T106" fmla="*/ 198 w 533"/>
                <a:gd name="T107" fmla="*/ 104 h 681"/>
                <a:gd name="T108" fmla="*/ 159 w 533"/>
                <a:gd name="T109" fmla="*/ 127 h 681"/>
                <a:gd name="T110" fmla="*/ 129 w 533"/>
                <a:gd name="T111" fmla="*/ 165 h 681"/>
                <a:gd name="T112" fmla="*/ 112 w 533"/>
                <a:gd name="T113" fmla="*/ 217 h 681"/>
                <a:gd name="T114" fmla="*/ 107 w 533"/>
                <a:gd name="T115" fmla="*/ 282 h 681"/>
                <a:gd name="T116" fmla="*/ 425 w 533"/>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3" h="681">
                  <a:moveTo>
                    <a:pt x="510" y="374"/>
                  </a:moveTo>
                  <a:lnTo>
                    <a:pt x="107" y="374"/>
                  </a:lnTo>
                  <a:lnTo>
                    <a:pt x="107" y="391"/>
                  </a:lnTo>
                  <a:lnTo>
                    <a:pt x="107" y="391"/>
                  </a:lnTo>
                  <a:lnTo>
                    <a:pt x="107" y="416"/>
                  </a:lnTo>
                  <a:lnTo>
                    <a:pt x="109" y="440"/>
                  </a:lnTo>
                  <a:lnTo>
                    <a:pt x="112" y="462"/>
                  </a:lnTo>
                  <a:lnTo>
                    <a:pt x="117" y="483"/>
                  </a:lnTo>
                  <a:lnTo>
                    <a:pt x="123" y="500"/>
                  </a:lnTo>
                  <a:lnTo>
                    <a:pt x="129" y="516"/>
                  </a:lnTo>
                  <a:lnTo>
                    <a:pt x="139" y="531"/>
                  </a:lnTo>
                  <a:lnTo>
                    <a:pt x="148" y="544"/>
                  </a:lnTo>
                  <a:lnTo>
                    <a:pt x="159" y="554"/>
                  </a:lnTo>
                  <a:lnTo>
                    <a:pt x="172" y="563"/>
                  </a:lnTo>
                  <a:lnTo>
                    <a:pt x="186" y="571"/>
                  </a:lnTo>
                  <a:lnTo>
                    <a:pt x="201" y="577"/>
                  </a:lnTo>
                  <a:lnTo>
                    <a:pt x="217" y="581"/>
                  </a:lnTo>
                  <a:lnTo>
                    <a:pt x="235" y="585"/>
                  </a:lnTo>
                  <a:lnTo>
                    <a:pt x="253" y="587"/>
                  </a:lnTo>
                  <a:lnTo>
                    <a:pt x="274" y="587"/>
                  </a:lnTo>
                  <a:lnTo>
                    <a:pt x="274" y="587"/>
                  </a:lnTo>
                  <a:lnTo>
                    <a:pt x="329" y="587"/>
                  </a:lnTo>
                  <a:lnTo>
                    <a:pt x="386" y="584"/>
                  </a:lnTo>
                  <a:lnTo>
                    <a:pt x="441" y="580"/>
                  </a:lnTo>
                  <a:lnTo>
                    <a:pt x="489" y="574"/>
                  </a:lnTo>
                  <a:lnTo>
                    <a:pt x="489" y="574"/>
                  </a:lnTo>
                  <a:lnTo>
                    <a:pt x="494" y="574"/>
                  </a:lnTo>
                  <a:lnTo>
                    <a:pt x="494" y="574"/>
                  </a:lnTo>
                  <a:lnTo>
                    <a:pt x="502" y="576"/>
                  </a:lnTo>
                  <a:lnTo>
                    <a:pt x="508" y="578"/>
                  </a:lnTo>
                  <a:lnTo>
                    <a:pt x="510" y="580"/>
                  </a:lnTo>
                  <a:lnTo>
                    <a:pt x="513" y="584"/>
                  </a:lnTo>
                  <a:lnTo>
                    <a:pt x="514" y="587"/>
                  </a:lnTo>
                  <a:lnTo>
                    <a:pt x="514" y="592"/>
                  </a:lnTo>
                  <a:lnTo>
                    <a:pt x="514" y="632"/>
                  </a:lnTo>
                  <a:lnTo>
                    <a:pt x="514" y="632"/>
                  </a:lnTo>
                  <a:lnTo>
                    <a:pt x="513" y="642"/>
                  </a:lnTo>
                  <a:lnTo>
                    <a:pt x="511" y="647"/>
                  </a:lnTo>
                  <a:lnTo>
                    <a:pt x="509" y="650"/>
                  </a:lnTo>
                  <a:lnTo>
                    <a:pt x="506" y="654"/>
                  </a:lnTo>
                  <a:lnTo>
                    <a:pt x="502" y="656"/>
                  </a:lnTo>
                  <a:lnTo>
                    <a:pt x="497" y="658"/>
                  </a:lnTo>
                  <a:lnTo>
                    <a:pt x="490" y="661"/>
                  </a:lnTo>
                  <a:lnTo>
                    <a:pt x="490" y="661"/>
                  </a:lnTo>
                  <a:lnTo>
                    <a:pt x="438" y="669"/>
                  </a:lnTo>
                  <a:lnTo>
                    <a:pt x="386" y="675"/>
                  </a:lnTo>
                  <a:lnTo>
                    <a:pt x="360" y="678"/>
                  </a:lnTo>
                  <a:lnTo>
                    <a:pt x="333" y="679"/>
                  </a:lnTo>
                  <a:lnTo>
                    <a:pt x="304" y="680"/>
                  </a:lnTo>
                  <a:lnTo>
                    <a:pt x="274" y="681"/>
                  </a:lnTo>
                  <a:lnTo>
                    <a:pt x="274" y="681"/>
                  </a:lnTo>
                  <a:lnTo>
                    <a:pt x="248" y="680"/>
                  </a:lnTo>
                  <a:lnTo>
                    <a:pt x="222" y="678"/>
                  </a:lnTo>
                  <a:lnTo>
                    <a:pt x="197" y="673"/>
                  </a:lnTo>
                  <a:lnTo>
                    <a:pt x="172" y="667"/>
                  </a:lnTo>
                  <a:lnTo>
                    <a:pt x="149" y="658"/>
                  </a:lnTo>
                  <a:lnTo>
                    <a:pt x="126" y="648"/>
                  </a:lnTo>
                  <a:lnTo>
                    <a:pt x="116" y="642"/>
                  </a:lnTo>
                  <a:lnTo>
                    <a:pt x="104" y="635"/>
                  </a:lnTo>
                  <a:lnTo>
                    <a:pt x="95" y="628"/>
                  </a:lnTo>
                  <a:lnTo>
                    <a:pt x="85" y="620"/>
                  </a:lnTo>
                  <a:lnTo>
                    <a:pt x="76" y="611"/>
                  </a:lnTo>
                  <a:lnTo>
                    <a:pt x="66" y="602"/>
                  </a:lnTo>
                  <a:lnTo>
                    <a:pt x="58" y="592"/>
                  </a:lnTo>
                  <a:lnTo>
                    <a:pt x="50" y="581"/>
                  </a:lnTo>
                  <a:lnTo>
                    <a:pt x="42" y="570"/>
                  </a:lnTo>
                  <a:lnTo>
                    <a:pt x="35" y="557"/>
                  </a:lnTo>
                  <a:lnTo>
                    <a:pt x="29" y="545"/>
                  </a:lnTo>
                  <a:lnTo>
                    <a:pt x="23" y="531"/>
                  </a:lnTo>
                  <a:lnTo>
                    <a:pt x="18" y="516"/>
                  </a:lnTo>
                  <a:lnTo>
                    <a:pt x="14" y="501"/>
                  </a:lnTo>
                  <a:lnTo>
                    <a:pt x="9" y="485"/>
                  </a:lnTo>
                  <a:lnTo>
                    <a:pt x="6" y="468"/>
                  </a:lnTo>
                  <a:lnTo>
                    <a:pt x="3" y="449"/>
                  </a:lnTo>
                  <a:lnTo>
                    <a:pt x="1" y="431"/>
                  </a:lnTo>
                  <a:lnTo>
                    <a:pt x="0" y="412"/>
                  </a:lnTo>
                  <a:lnTo>
                    <a:pt x="0" y="391"/>
                  </a:lnTo>
                  <a:lnTo>
                    <a:pt x="0" y="282"/>
                  </a:lnTo>
                  <a:lnTo>
                    <a:pt x="0" y="282"/>
                  </a:lnTo>
                  <a:lnTo>
                    <a:pt x="1" y="251"/>
                  </a:lnTo>
                  <a:lnTo>
                    <a:pt x="4" y="220"/>
                  </a:lnTo>
                  <a:lnTo>
                    <a:pt x="10" y="193"/>
                  </a:lnTo>
                  <a:lnTo>
                    <a:pt x="17" y="165"/>
                  </a:lnTo>
                  <a:lnTo>
                    <a:pt x="27" y="140"/>
                  </a:lnTo>
                  <a:lnTo>
                    <a:pt x="39" y="117"/>
                  </a:lnTo>
                  <a:lnTo>
                    <a:pt x="46" y="107"/>
                  </a:lnTo>
                  <a:lnTo>
                    <a:pt x="53" y="96"/>
                  </a:lnTo>
                  <a:lnTo>
                    <a:pt x="61" y="86"/>
                  </a:lnTo>
                  <a:lnTo>
                    <a:pt x="69" y="77"/>
                  </a:lnTo>
                  <a:lnTo>
                    <a:pt x="78" y="68"/>
                  </a:lnTo>
                  <a:lnTo>
                    <a:pt x="87" y="58"/>
                  </a:lnTo>
                  <a:lnTo>
                    <a:pt x="97" y="51"/>
                  </a:lnTo>
                  <a:lnTo>
                    <a:pt x="108" y="43"/>
                  </a:lnTo>
                  <a:lnTo>
                    <a:pt x="118" y="37"/>
                  </a:lnTo>
                  <a:lnTo>
                    <a:pt x="129" y="31"/>
                  </a:lnTo>
                  <a:lnTo>
                    <a:pt x="141" y="25"/>
                  </a:lnTo>
                  <a:lnTo>
                    <a:pt x="154" y="19"/>
                  </a:lnTo>
                  <a:lnTo>
                    <a:pt x="166" y="15"/>
                  </a:lnTo>
                  <a:lnTo>
                    <a:pt x="179" y="11"/>
                  </a:lnTo>
                  <a:lnTo>
                    <a:pt x="193" y="8"/>
                  </a:lnTo>
                  <a:lnTo>
                    <a:pt x="206" y="4"/>
                  </a:lnTo>
                  <a:lnTo>
                    <a:pt x="236" y="1"/>
                  </a:lnTo>
                  <a:lnTo>
                    <a:pt x="268" y="0"/>
                  </a:lnTo>
                  <a:lnTo>
                    <a:pt x="268" y="0"/>
                  </a:lnTo>
                  <a:lnTo>
                    <a:pt x="300" y="1"/>
                  </a:lnTo>
                  <a:lnTo>
                    <a:pt x="330" y="4"/>
                  </a:lnTo>
                  <a:lnTo>
                    <a:pt x="344" y="8"/>
                  </a:lnTo>
                  <a:lnTo>
                    <a:pt x="358" y="11"/>
                  </a:lnTo>
                  <a:lnTo>
                    <a:pt x="372" y="15"/>
                  </a:lnTo>
                  <a:lnTo>
                    <a:pt x="384" y="19"/>
                  </a:lnTo>
                  <a:lnTo>
                    <a:pt x="396" y="25"/>
                  </a:lnTo>
                  <a:lnTo>
                    <a:pt x="407" y="31"/>
                  </a:lnTo>
                  <a:lnTo>
                    <a:pt x="419" y="37"/>
                  </a:lnTo>
                  <a:lnTo>
                    <a:pt x="429" y="43"/>
                  </a:lnTo>
                  <a:lnTo>
                    <a:pt x="439" y="51"/>
                  </a:lnTo>
                  <a:lnTo>
                    <a:pt x="450" y="59"/>
                  </a:lnTo>
                  <a:lnTo>
                    <a:pt x="459" y="68"/>
                  </a:lnTo>
                  <a:lnTo>
                    <a:pt x="467" y="77"/>
                  </a:lnTo>
                  <a:lnTo>
                    <a:pt x="475" y="86"/>
                  </a:lnTo>
                  <a:lnTo>
                    <a:pt x="483" y="96"/>
                  </a:lnTo>
                  <a:lnTo>
                    <a:pt x="490" y="107"/>
                  </a:lnTo>
                  <a:lnTo>
                    <a:pt x="495" y="118"/>
                  </a:lnTo>
                  <a:lnTo>
                    <a:pt x="507" y="141"/>
                  </a:lnTo>
                  <a:lnTo>
                    <a:pt x="517" y="166"/>
                  </a:lnTo>
                  <a:lnTo>
                    <a:pt x="524" y="193"/>
                  </a:lnTo>
                  <a:lnTo>
                    <a:pt x="529" y="221"/>
                  </a:lnTo>
                  <a:lnTo>
                    <a:pt x="532" y="251"/>
                  </a:lnTo>
                  <a:lnTo>
                    <a:pt x="533" y="282"/>
                  </a:lnTo>
                  <a:lnTo>
                    <a:pt x="533" y="347"/>
                  </a:lnTo>
                  <a:lnTo>
                    <a:pt x="533" y="347"/>
                  </a:lnTo>
                  <a:lnTo>
                    <a:pt x="533" y="353"/>
                  </a:lnTo>
                  <a:lnTo>
                    <a:pt x="532" y="358"/>
                  </a:lnTo>
                  <a:lnTo>
                    <a:pt x="530" y="362"/>
                  </a:lnTo>
                  <a:lnTo>
                    <a:pt x="528" y="367"/>
                  </a:lnTo>
                  <a:lnTo>
                    <a:pt x="524" y="369"/>
                  </a:lnTo>
                  <a:lnTo>
                    <a:pt x="521" y="371"/>
                  </a:lnTo>
                  <a:lnTo>
                    <a:pt x="516" y="374"/>
                  </a:lnTo>
                  <a:lnTo>
                    <a:pt x="510" y="374"/>
                  </a:lnTo>
                  <a:lnTo>
                    <a:pt x="510" y="374"/>
                  </a:lnTo>
                  <a:close/>
                  <a:moveTo>
                    <a:pt x="425" y="282"/>
                  </a:moveTo>
                  <a:lnTo>
                    <a:pt x="425" y="282"/>
                  </a:lnTo>
                  <a:lnTo>
                    <a:pt x="425" y="258"/>
                  </a:lnTo>
                  <a:lnTo>
                    <a:pt x="423" y="235"/>
                  </a:lnTo>
                  <a:lnTo>
                    <a:pt x="421" y="214"/>
                  </a:lnTo>
                  <a:lnTo>
                    <a:pt x="416" y="195"/>
                  </a:lnTo>
                  <a:lnTo>
                    <a:pt x="411" y="178"/>
                  </a:lnTo>
                  <a:lnTo>
                    <a:pt x="404" y="163"/>
                  </a:lnTo>
                  <a:lnTo>
                    <a:pt x="396" y="149"/>
                  </a:lnTo>
                  <a:lnTo>
                    <a:pt x="386" y="136"/>
                  </a:lnTo>
                  <a:lnTo>
                    <a:pt x="376" y="126"/>
                  </a:lnTo>
                  <a:lnTo>
                    <a:pt x="365" y="117"/>
                  </a:lnTo>
                  <a:lnTo>
                    <a:pt x="352" y="109"/>
                  </a:lnTo>
                  <a:lnTo>
                    <a:pt x="337" y="103"/>
                  </a:lnTo>
                  <a:lnTo>
                    <a:pt x="322" y="98"/>
                  </a:lnTo>
                  <a:lnTo>
                    <a:pt x="305" y="95"/>
                  </a:lnTo>
                  <a:lnTo>
                    <a:pt x="287" y="94"/>
                  </a:lnTo>
                  <a:lnTo>
                    <a:pt x="268" y="93"/>
                  </a:lnTo>
                  <a:lnTo>
                    <a:pt x="268" y="93"/>
                  </a:lnTo>
                  <a:lnTo>
                    <a:pt x="249" y="94"/>
                  </a:lnTo>
                  <a:lnTo>
                    <a:pt x="232" y="95"/>
                  </a:lnTo>
                  <a:lnTo>
                    <a:pt x="214" y="98"/>
                  </a:lnTo>
                  <a:lnTo>
                    <a:pt x="198" y="104"/>
                  </a:lnTo>
                  <a:lnTo>
                    <a:pt x="185" y="110"/>
                  </a:lnTo>
                  <a:lnTo>
                    <a:pt x="171" y="118"/>
                  </a:lnTo>
                  <a:lnTo>
                    <a:pt x="159" y="127"/>
                  </a:lnTo>
                  <a:lnTo>
                    <a:pt x="148" y="139"/>
                  </a:lnTo>
                  <a:lnTo>
                    <a:pt x="139" y="151"/>
                  </a:lnTo>
                  <a:lnTo>
                    <a:pt x="129" y="165"/>
                  </a:lnTo>
                  <a:lnTo>
                    <a:pt x="123" y="181"/>
                  </a:lnTo>
                  <a:lnTo>
                    <a:pt x="117" y="197"/>
                  </a:lnTo>
                  <a:lnTo>
                    <a:pt x="112" y="217"/>
                  </a:lnTo>
                  <a:lnTo>
                    <a:pt x="109" y="236"/>
                  </a:lnTo>
                  <a:lnTo>
                    <a:pt x="107" y="259"/>
                  </a:lnTo>
                  <a:lnTo>
                    <a:pt x="107" y="282"/>
                  </a:lnTo>
                  <a:lnTo>
                    <a:pt x="107" y="293"/>
                  </a:lnTo>
                  <a:lnTo>
                    <a:pt x="425" y="293"/>
                  </a:lnTo>
                  <a:lnTo>
                    <a:pt x="425"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8" name="Freeform 190"/>
            <p:cNvSpPr>
              <a:spLocks/>
            </p:cNvSpPr>
            <p:nvPr/>
          </p:nvSpPr>
          <p:spPr bwMode="auto">
            <a:xfrm>
              <a:off x="5689566" y="4516673"/>
              <a:ext cx="87871" cy="134776"/>
            </a:xfrm>
            <a:custGeom>
              <a:avLst/>
              <a:gdLst>
                <a:gd name="T0" fmla="*/ 177 w 443"/>
                <a:gd name="T1" fmla="*/ 680 h 681"/>
                <a:gd name="T2" fmla="*/ 75 w 443"/>
                <a:gd name="T3" fmla="*/ 671 h 681"/>
                <a:gd name="T4" fmla="*/ 25 w 443"/>
                <a:gd name="T5" fmla="*/ 663 h 681"/>
                <a:gd name="T6" fmla="*/ 7 w 443"/>
                <a:gd name="T7" fmla="*/ 654 h 681"/>
                <a:gd name="T8" fmla="*/ 1 w 443"/>
                <a:gd name="T9" fmla="*/ 643 h 681"/>
                <a:gd name="T10" fmla="*/ 0 w 443"/>
                <a:gd name="T11" fmla="*/ 596 h 681"/>
                <a:gd name="T12" fmla="*/ 5 w 443"/>
                <a:gd name="T13" fmla="*/ 586 h 681"/>
                <a:gd name="T14" fmla="*/ 14 w 443"/>
                <a:gd name="T15" fmla="*/ 579 h 681"/>
                <a:gd name="T16" fmla="*/ 28 w 443"/>
                <a:gd name="T17" fmla="*/ 578 h 681"/>
                <a:gd name="T18" fmla="*/ 127 w 443"/>
                <a:gd name="T19" fmla="*/ 587 h 681"/>
                <a:gd name="T20" fmla="*/ 217 w 443"/>
                <a:gd name="T21" fmla="*/ 592 h 681"/>
                <a:gd name="T22" fmla="*/ 268 w 443"/>
                <a:gd name="T23" fmla="*/ 587 h 681"/>
                <a:gd name="T24" fmla="*/ 298 w 443"/>
                <a:gd name="T25" fmla="*/ 578 h 681"/>
                <a:gd name="T26" fmla="*/ 319 w 443"/>
                <a:gd name="T27" fmla="*/ 562 h 681"/>
                <a:gd name="T28" fmla="*/ 331 w 443"/>
                <a:gd name="T29" fmla="*/ 538 h 681"/>
                <a:gd name="T30" fmla="*/ 336 w 443"/>
                <a:gd name="T31" fmla="*/ 506 h 681"/>
                <a:gd name="T32" fmla="*/ 331 w 443"/>
                <a:gd name="T33" fmla="*/ 480 h 681"/>
                <a:gd name="T34" fmla="*/ 304 w 443"/>
                <a:gd name="T35" fmla="*/ 446 h 681"/>
                <a:gd name="T36" fmla="*/ 245 w 443"/>
                <a:gd name="T37" fmla="*/ 405 h 681"/>
                <a:gd name="T38" fmla="*/ 97 w 443"/>
                <a:gd name="T39" fmla="*/ 316 h 681"/>
                <a:gd name="T40" fmla="*/ 53 w 443"/>
                <a:gd name="T41" fmla="*/ 280 h 681"/>
                <a:gd name="T42" fmla="*/ 26 w 443"/>
                <a:gd name="T43" fmla="*/ 248 h 681"/>
                <a:gd name="T44" fmla="*/ 9 w 443"/>
                <a:gd name="T45" fmla="*/ 213 h 681"/>
                <a:gd name="T46" fmla="*/ 1 w 443"/>
                <a:gd name="T47" fmla="*/ 174 h 681"/>
                <a:gd name="T48" fmla="*/ 1 w 443"/>
                <a:gd name="T49" fmla="*/ 137 h 681"/>
                <a:gd name="T50" fmla="*/ 17 w 443"/>
                <a:gd name="T51" fmla="*/ 82 h 681"/>
                <a:gd name="T52" fmla="*/ 49 w 443"/>
                <a:gd name="T53" fmla="*/ 42 h 681"/>
                <a:gd name="T54" fmla="*/ 95 w 443"/>
                <a:gd name="T55" fmla="*/ 17 h 681"/>
                <a:gd name="T56" fmla="*/ 153 w 443"/>
                <a:gd name="T57" fmla="*/ 3 h 681"/>
                <a:gd name="T58" fmla="*/ 219 w 443"/>
                <a:gd name="T59" fmla="*/ 0 h 681"/>
                <a:gd name="T60" fmla="*/ 318 w 443"/>
                <a:gd name="T61" fmla="*/ 4 h 681"/>
                <a:gd name="T62" fmla="*/ 407 w 443"/>
                <a:gd name="T63" fmla="*/ 16 h 681"/>
                <a:gd name="T64" fmla="*/ 421 w 443"/>
                <a:gd name="T65" fmla="*/ 20 h 681"/>
                <a:gd name="T66" fmla="*/ 429 w 443"/>
                <a:gd name="T67" fmla="*/ 31 h 681"/>
                <a:gd name="T68" fmla="*/ 430 w 443"/>
                <a:gd name="T69" fmla="*/ 79 h 681"/>
                <a:gd name="T70" fmla="*/ 429 w 443"/>
                <a:gd name="T71" fmla="*/ 88 h 681"/>
                <a:gd name="T72" fmla="*/ 421 w 443"/>
                <a:gd name="T73" fmla="*/ 97 h 681"/>
                <a:gd name="T74" fmla="*/ 409 w 443"/>
                <a:gd name="T75" fmla="*/ 100 h 681"/>
                <a:gd name="T76" fmla="*/ 368 w 443"/>
                <a:gd name="T77" fmla="*/ 97 h 681"/>
                <a:gd name="T78" fmla="*/ 219 w 443"/>
                <a:gd name="T79" fmla="*/ 90 h 681"/>
                <a:gd name="T80" fmla="*/ 173 w 443"/>
                <a:gd name="T81" fmla="*/ 93 h 681"/>
                <a:gd name="T82" fmla="*/ 138 w 443"/>
                <a:gd name="T83" fmla="*/ 102 h 681"/>
                <a:gd name="T84" fmla="*/ 119 w 443"/>
                <a:gd name="T85" fmla="*/ 117 h 681"/>
                <a:gd name="T86" fmla="*/ 109 w 443"/>
                <a:gd name="T87" fmla="*/ 140 h 681"/>
                <a:gd name="T88" fmla="*/ 107 w 443"/>
                <a:gd name="T89" fmla="*/ 160 h 681"/>
                <a:gd name="T90" fmla="*/ 118 w 443"/>
                <a:gd name="T91" fmla="*/ 197 h 681"/>
                <a:gd name="T92" fmla="*/ 154 w 443"/>
                <a:gd name="T93" fmla="*/ 229 h 681"/>
                <a:gd name="T94" fmla="*/ 310 w 443"/>
                <a:gd name="T95" fmla="*/ 323 h 681"/>
                <a:gd name="T96" fmla="*/ 344 w 443"/>
                <a:gd name="T97" fmla="*/ 345 h 681"/>
                <a:gd name="T98" fmla="*/ 384 w 443"/>
                <a:gd name="T99" fmla="*/ 377 h 681"/>
                <a:gd name="T100" fmla="*/ 413 w 443"/>
                <a:gd name="T101" fmla="*/ 409 h 681"/>
                <a:gd name="T102" fmla="*/ 431 w 443"/>
                <a:gd name="T103" fmla="*/ 444 h 681"/>
                <a:gd name="T104" fmla="*/ 440 w 443"/>
                <a:gd name="T105" fmla="*/ 479 h 681"/>
                <a:gd name="T106" fmla="*/ 443 w 443"/>
                <a:gd name="T107" fmla="*/ 506 h 681"/>
                <a:gd name="T108" fmla="*/ 432 w 443"/>
                <a:gd name="T109" fmla="*/ 568 h 681"/>
                <a:gd name="T110" fmla="*/ 406 w 443"/>
                <a:gd name="T111" fmla="*/ 615 h 681"/>
                <a:gd name="T112" fmla="*/ 365 w 443"/>
                <a:gd name="T113" fmla="*/ 649 h 681"/>
                <a:gd name="T114" fmla="*/ 309 w 443"/>
                <a:gd name="T115" fmla="*/ 671 h 681"/>
                <a:gd name="T116" fmla="*/ 241 w 443"/>
                <a:gd name="T117" fmla="*/ 68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3" h="681">
                  <a:moveTo>
                    <a:pt x="217" y="681"/>
                  </a:moveTo>
                  <a:lnTo>
                    <a:pt x="217" y="681"/>
                  </a:lnTo>
                  <a:lnTo>
                    <a:pt x="177" y="680"/>
                  </a:lnTo>
                  <a:lnTo>
                    <a:pt x="126" y="677"/>
                  </a:lnTo>
                  <a:lnTo>
                    <a:pt x="100" y="674"/>
                  </a:lnTo>
                  <a:lnTo>
                    <a:pt x="75" y="671"/>
                  </a:lnTo>
                  <a:lnTo>
                    <a:pt x="49" y="667"/>
                  </a:lnTo>
                  <a:lnTo>
                    <a:pt x="25" y="663"/>
                  </a:lnTo>
                  <a:lnTo>
                    <a:pt x="25" y="663"/>
                  </a:lnTo>
                  <a:lnTo>
                    <a:pt x="15" y="659"/>
                  </a:lnTo>
                  <a:lnTo>
                    <a:pt x="10" y="657"/>
                  </a:lnTo>
                  <a:lnTo>
                    <a:pt x="7" y="654"/>
                  </a:lnTo>
                  <a:lnTo>
                    <a:pt x="5" y="651"/>
                  </a:lnTo>
                  <a:lnTo>
                    <a:pt x="2" y="647"/>
                  </a:lnTo>
                  <a:lnTo>
                    <a:pt x="1" y="643"/>
                  </a:lnTo>
                  <a:lnTo>
                    <a:pt x="0" y="639"/>
                  </a:lnTo>
                  <a:lnTo>
                    <a:pt x="0" y="596"/>
                  </a:lnTo>
                  <a:lnTo>
                    <a:pt x="0" y="596"/>
                  </a:lnTo>
                  <a:lnTo>
                    <a:pt x="1" y="592"/>
                  </a:lnTo>
                  <a:lnTo>
                    <a:pt x="2" y="588"/>
                  </a:lnTo>
                  <a:lnTo>
                    <a:pt x="5" y="586"/>
                  </a:lnTo>
                  <a:lnTo>
                    <a:pt x="7" y="583"/>
                  </a:lnTo>
                  <a:lnTo>
                    <a:pt x="10" y="581"/>
                  </a:lnTo>
                  <a:lnTo>
                    <a:pt x="14" y="579"/>
                  </a:lnTo>
                  <a:lnTo>
                    <a:pt x="22" y="578"/>
                  </a:lnTo>
                  <a:lnTo>
                    <a:pt x="22" y="578"/>
                  </a:lnTo>
                  <a:lnTo>
                    <a:pt x="28" y="578"/>
                  </a:lnTo>
                  <a:lnTo>
                    <a:pt x="28" y="578"/>
                  </a:lnTo>
                  <a:lnTo>
                    <a:pt x="75" y="584"/>
                  </a:lnTo>
                  <a:lnTo>
                    <a:pt x="127" y="587"/>
                  </a:lnTo>
                  <a:lnTo>
                    <a:pt x="177" y="591"/>
                  </a:lnTo>
                  <a:lnTo>
                    <a:pt x="217" y="592"/>
                  </a:lnTo>
                  <a:lnTo>
                    <a:pt x="217" y="592"/>
                  </a:lnTo>
                  <a:lnTo>
                    <a:pt x="244" y="591"/>
                  </a:lnTo>
                  <a:lnTo>
                    <a:pt x="257" y="589"/>
                  </a:lnTo>
                  <a:lnTo>
                    <a:pt x="268" y="587"/>
                  </a:lnTo>
                  <a:lnTo>
                    <a:pt x="279" y="585"/>
                  </a:lnTo>
                  <a:lnTo>
                    <a:pt x="289" y="581"/>
                  </a:lnTo>
                  <a:lnTo>
                    <a:pt x="298" y="578"/>
                  </a:lnTo>
                  <a:lnTo>
                    <a:pt x="305" y="573"/>
                  </a:lnTo>
                  <a:lnTo>
                    <a:pt x="313" y="568"/>
                  </a:lnTo>
                  <a:lnTo>
                    <a:pt x="319" y="562"/>
                  </a:lnTo>
                  <a:lnTo>
                    <a:pt x="325" y="554"/>
                  </a:lnTo>
                  <a:lnTo>
                    <a:pt x="328" y="547"/>
                  </a:lnTo>
                  <a:lnTo>
                    <a:pt x="331" y="538"/>
                  </a:lnTo>
                  <a:lnTo>
                    <a:pt x="334" y="527"/>
                  </a:lnTo>
                  <a:lnTo>
                    <a:pt x="336" y="517"/>
                  </a:lnTo>
                  <a:lnTo>
                    <a:pt x="336" y="506"/>
                  </a:lnTo>
                  <a:lnTo>
                    <a:pt x="336" y="506"/>
                  </a:lnTo>
                  <a:lnTo>
                    <a:pt x="335" y="493"/>
                  </a:lnTo>
                  <a:lnTo>
                    <a:pt x="331" y="480"/>
                  </a:lnTo>
                  <a:lnTo>
                    <a:pt x="326" y="469"/>
                  </a:lnTo>
                  <a:lnTo>
                    <a:pt x="317" y="457"/>
                  </a:lnTo>
                  <a:lnTo>
                    <a:pt x="304" y="446"/>
                  </a:lnTo>
                  <a:lnTo>
                    <a:pt x="289" y="433"/>
                  </a:lnTo>
                  <a:lnTo>
                    <a:pt x="270" y="420"/>
                  </a:lnTo>
                  <a:lnTo>
                    <a:pt x="245" y="405"/>
                  </a:lnTo>
                  <a:lnTo>
                    <a:pt x="124" y="332"/>
                  </a:lnTo>
                  <a:lnTo>
                    <a:pt x="124" y="332"/>
                  </a:lnTo>
                  <a:lnTo>
                    <a:pt x="97" y="316"/>
                  </a:lnTo>
                  <a:lnTo>
                    <a:pt x="73" y="298"/>
                  </a:lnTo>
                  <a:lnTo>
                    <a:pt x="62" y="289"/>
                  </a:lnTo>
                  <a:lnTo>
                    <a:pt x="53" y="280"/>
                  </a:lnTo>
                  <a:lnTo>
                    <a:pt x="42" y="269"/>
                  </a:lnTo>
                  <a:lnTo>
                    <a:pt x="34" y="259"/>
                  </a:lnTo>
                  <a:lnTo>
                    <a:pt x="26" y="248"/>
                  </a:lnTo>
                  <a:lnTo>
                    <a:pt x="19" y="237"/>
                  </a:lnTo>
                  <a:lnTo>
                    <a:pt x="14" y="226"/>
                  </a:lnTo>
                  <a:lnTo>
                    <a:pt x="9" y="213"/>
                  </a:lnTo>
                  <a:lnTo>
                    <a:pt x="6" y="201"/>
                  </a:lnTo>
                  <a:lnTo>
                    <a:pt x="2" y="188"/>
                  </a:lnTo>
                  <a:lnTo>
                    <a:pt x="1" y="174"/>
                  </a:lnTo>
                  <a:lnTo>
                    <a:pt x="0" y="160"/>
                  </a:lnTo>
                  <a:lnTo>
                    <a:pt x="0" y="160"/>
                  </a:lnTo>
                  <a:lnTo>
                    <a:pt x="1" y="137"/>
                  </a:lnTo>
                  <a:lnTo>
                    <a:pt x="5" y="117"/>
                  </a:lnTo>
                  <a:lnTo>
                    <a:pt x="10" y="98"/>
                  </a:lnTo>
                  <a:lnTo>
                    <a:pt x="17" y="82"/>
                  </a:lnTo>
                  <a:lnTo>
                    <a:pt x="26" y="68"/>
                  </a:lnTo>
                  <a:lnTo>
                    <a:pt x="37" y="54"/>
                  </a:lnTo>
                  <a:lnTo>
                    <a:pt x="49" y="42"/>
                  </a:lnTo>
                  <a:lnTo>
                    <a:pt x="63" y="33"/>
                  </a:lnTo>
                  <a:lnTo>
                    <a:pt x="78" y="24"/>
                  </a:lnTo>
                  <a:lnTo>
                    <a:pt x="95" y="17"/>
                  </a:lnTo>
                  <a:lnTo>
                    <a:pt x="114" y="11"/>
                  </a:lnTo>
                  <a:lnTo>
                    <a:pt x="132" y="7"/>
                  </a:lnTo>
                  <a:lnTo>
                    <a:pt x="153" y="3"/>
                  </a:lnTo>
                  <a:lnTo>
                    <a:pt x="174" y="1"/>
                  </a:lnTo>
                  <a:lnTo>
                    <a:pt x="196" y="0"/>
                  </a:lnTo>
                  <a:lnTo>
                    <a:pt x="219" y="0"/>
                  </a:lnTo>
                  <a:lnTo>
                    <a:pt x="219" y="0"/>
                  </a:lnTo>
                  <a:lnTo>
                    <a:pt x="268" y="1"/>
                  </a:lnTo>
                  <a:lnTo>
                    <a:pt x="318" y="4"/>
                  </a:lnTo>
                  <a:lnTo>
                    <a:pt x="364" y="9"/>
                  </a:lnTo>
                  <a:lnTo>
                    <a:pt x="407" y="16"/>
                  </a:lnTo>
                  <a:lnTo>
                    <a:pt x="407" y="16"/>
                  </a:lnTo>
                  <a:lnTo>
                    <a:pt x="413" y="17"/>
                  </a:lnTo>
                  <a:lnTo>
                    <a:pt x="417" y="18"/>
                  </a:lnTo>
                  <a:lnTo>
                    <a:pt x="421" y="20"/>
                  </a:lnTo>
                  <a:lnTo>
                    <a:pt x="424" y="24"/>
                  </a:lnTo>
                  <a:lnTo>
                    <a:pt x="427" y="26"/>
                  </a:lnTo>
                  <a:lnTo>
                    <a:pt x="429" y="31"/>
                  </a:lnTo>
                  <a:lnTo>
                    <a:pt x="430" y="34"/>
                  </a:lnTo>
                  <a:lnTo>
                    <a:pt x="430" y="40"/>
                  </a:lnTo>
                  <a:lnTo>
                    <a:pt x="430" y="79"/>
                  </a:lnTo>
                  <a:lnTo>
                    <a:pt x="430" y="79"/>
                  </a:lnTo>
                  <a:lnTo>
                    <a:pt x="430" y="85"/>
                  </a:lnTo>
                  <a:lnTo>
                    <a:pt x="429" y="88"/>
                  </a:lnTo>
                  <a:lnTo>
                    <a:pt x="427" y="93"/>
                  </a:lnTo>
                  <a:lnTo>
                    <a:pt x="424" y="95"/>
                  </a:lnTo>
                  <a:lnTo>
                    <a:pt x="421" y="97"/>
                  </a:lnTo>
                  <a:lnTo>
                    <a:pt x="417" y="98"/>
                  </a:lnTo>
                  <a:lnTo>
                    <a:pt x="409" y="100"/>
                  </a:lnTo>
                  <a:lnTo>
                    <a:pt x="409" y="100"/>
                  </a:lnTo>
                  <a:lnTo>
                    <a:pt x="406" y="100"/>
                  </a:lnTo>
                  <a:lnTo>
                    <a:pt x="406" y="100"/>
                  </a:lnTo>
                  <a:lnTo>
                    <a:pt x="368" y="97"/>
                  </a:lnTo>
                  <a:lnTo>
                    <a:pt x="322" y="94"/>
                  </a:lnTo>
                  <a:lnTo>
                    <a:pt x="271" y="92"/>
                  </a:lnTo>
                  <a:lnTo>
                    <a:pt x="219" y="90"/>
                  </a:lnTo>
                  <a:lnTo>
                    <a:pt x="219" y="90"/>
                  </a:lnTo>
                  <a:lnTo>
                    <a:pt x="195" y="90"/>
                  </a:lnTo>
                  <a:lnTo>
                    <a:pt x="173" y="93"/>
                  </a:lnTo>
                  <a:lnTo>
                    <a:pt x="154" y="96"/>
                  </a:lnTo>
                  <a:lnTo>
                    <a:pt x="146" y="98"/>
                  </a:lnTo>
                  <a:lnTo>
                    <a:pt x="138" y="102"/>
                  </a:lnTo>
                  <a:lnTo>
                    <a:pt x="131" y="107"/>
                  </a:lnTo>
                  <a:lnTo>
                    <a:pt x="124" y="111"/>
                  </a:lnTo>
                  <a:lnTo>
                    <a:pt x="119" y="117"/>
                  </a:lnTo>
                  <a:lnTo>
                    <a:pt x="115" y="124"/>
                  </a:lnTo>
                  <a:lnTo>
                    <a:pt x="111" y="131"/>
                  </a:lnTo>
                  <a:lnTo>
                    <a:pt x="109" y="140"/>
                  </a:lnTo>
                  <a:lnTo>
                    <a:pt x="107" y="149"/>
                  </a:lnTo>
                  <a:lnTo>
                    <a:pt x="107" y="160"/>
                  </a:lnTo>
                  <a:lnTo>
                    <a:pt x="107" y="160"/>
                  </a:lnTo>
                  <a:lnTo>
                    <a:pt x="108" y="173"/>
                  </a:lnTo>
                  <a:lnTo>
                    <a:pt x="112" y="186"/>
                  </a:lnTo>
                  <a:lnTo>
                    <a:pt x="118" y="197"/>
                  </a:lnTo>
                  <a:lnTo>
                    <a:pt x="127" y="207"/>
                  </a:lnTo>
                  <a:lnTo>
                    <a:pt x="139" y="218"/>
                  </a:lnTo>
                  <a:lnTo>
                    <a:pt x="154" y="229"/>
                  </a:lnTo>
                  <a:lnTo>
                    <a:pt x="171" y="241"/>
                  </a:lnTo>
                  <a:lnTo>
                    <a:pt x="190" y="252"/>
                  </a:lnTo>
                  <a:lnTo>
                    <a:pt x="310" y="323"/>
                  </a:lnTo>
                  <a:lnTo>
                    <a:pt x="310" y="323"/>
                  </a:lnTo>
                  <a:lnTo>
                    <a:pt x="328" y="335"/>
                  </a:lnTo>
                  <a:lnTo>
                    <a:pt x="344" y="345"/>
                  </a:lnTo>
                  <a:lnTo>
                    <a:pt x="359" y="355"/>
                  </a:lnTo>
                  <a:lnTo>
                    <a:pt x="373" y="367"/>
                  </a:lnTo>
                  <a:lnTo>
                    <a:pt x="384" y="377"/>
                  </a:lnTo>
                  <a:lnTo>
                    <a:pt x="396" y="389"/>
                  </a:lnTo>
                  <a:lnTo>
                    <a:pt x="405" y="399"/>
                  </a:lnTo>
                  <a:lnTo>
                    <a:pt x="413" y="409"/>
                  </a:lnTo>
                  <a:lnTo>
                    <a:pt x="421" y="421"/>
                  </a:lnTo>
                  <a:lnTo>
                    <a:pt x="427" y="432"/>
                  </a:lnTo>
                  <a:lnTo>
                    <a:pt x="431" y="444"/>
                  </a:lnTo>
                  <a:lnTo>
                    <a:pt x="436" y="455"/>
                  </a:lnTo>
                  <a:lnTo>
                    <a:pt x="438" y="468"/>
                  </a:lnTo>
                  <a:lnTo>
                    <a:pt x="440" y="479"/>
                  </a:lnTo>
                  <a:lnTo>
                    <a:pt x="442" y="492"/>
                  </a:lnTo>
                  <a:lnTo>
                    <a:pt x="443" y="506"/>
                  </a:lnTo>
                  <a:lnTo>
                    <a:pt x="443" y="506"/>
                  </a:lnTo>
                  <a:lnTo>
                    <a:pt x="442" y="527"/>
                  </a:lnTo>
                  <a:lnTo>
                    <a:pt x="438" y="548"/>
                  </a:lnTo>
                  <a:lnTo>
                    <a:pt x="432" y="568"/>
                  </a:lnTo>
                  <a:lnTo>
                    <a:pt x="426" y="585"/>
                  </a:lnTo>
                  <a:lnTo>
                    <a:pt x="417" y="601"/>
                  </a:lnTo>
                  <a:lnTo>
                    <a:pt x="406" y="615"/>
                  </a:lnTo>
                  <a:lnTo>
                    <a:pt x="395" y="628"/>
                  </a:lnTo>
                  <a:lnTo>
                    <a:pt x="380" y="639"/>
                  </a:lnTo>
                  <a:lnTo>
                    <a:pt x="365" y="649"/>
                  </a:lnTo>
                  <a:lnTo>
                    <a:pt x="348" y="658"/>
                  </a:lnTo>
                  <a:lnTo>
                    <a:pt x="329" y="665"/>
                  </a:lnTo>
                  <a:lnTo>
                    <a:pt x="309" y="671"/>
                  </a:lnTo>
                  <a:lnTo>
                    <a:pt x="288" y="675"/>
                  </a:lnTo>
                  <a:lnTo>
                    <a:pt x="265" y="678"/>
                  </a:lnTo>
                  <a:lnTo>
                    <a:pt x="241" y="680"/>
                  </a:lnTo>
                  <a:lnTo>
                    <a:pt x="217" y="681"/>
                  </a:lnTo>
                  <a:lnTo>
                    <a:pt x="217"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9" name="Freeform 192"/>
            <p:cNvSpPr>
              <a:spLocks noEditPoints="1"/>
            </p:cNvSpPr>
            <p:nvPr/>
          </p:nvSpPr>
          <p:spPr bwMode="auto">
            <a:xfrm>
              <a:off x="3951130" y="2395283"/>
              <a:ext cx="1497382" cy="1517569"/>
            </a:xfrm>
            <a:custGeom>
              <a:avLst/>
              <a:gdLst>
                <a:gd name="T0" fmla="*/ 6426 w 7566"/>
                <a:gd name="T1" fmla="*/ 3577 h 7669"/>
                <a:gd name="T2" fmla="*/ 6030 w 7566"/>
                <a:gd name="T3" fmla="*/ 3166 h 7669"/>
                <a:gd name="T4" fmla="*/ 5444 w 7566"/>
                <a:gd name="T5" fmla="*/ 3147 h 7669"/>
                <a:gd name="T6" fmla="*/ 5018 w 7566"/>
                <a:gd name="T7" fmla="*/ 3524 h 7669"/>
                <a:gd name="T8" fmla="*/ 4873 w 7566"/>
                <a:gd name="T9" fmla="*/ 4239 h 7669"/>
                <a:gd name="T10" fmla="*/ 5030 w 7566"/>
                <a:gd name="T11" fmla="*/ 5062 h 7669"/>
                <a:gd name="T12" fmla="*/ 5325 w 7566"/>
                <a:gd name="T13" fmla="*/ 5359 h 7669"/>
                <a:gd name="T14" fmla="*/ 5844 w 7566"/>
                <a:gd name="T15" fmla="*/ 5436 h 7669"/>
                <a:gd name="T16" fmla="*/ 6191 w 7566"/>
                <a:gd name="T17" fmla="*/ 5286 h 7669"/>
                <a:gd name="T18" fmla="*/ 6464 w 7566"/>
                <a:gd name="T19" fmla="*/ 4867 h 7669"/>
                <a:gd name="T20" fmla="*/ 2676 w 7566"/>
                <a:gd name="T21" fmla="*/ 4144 h 7669"/>
                <a:gd name="T22" fmla="*/ 2458 w 7566"/>
                <a:gd name="T23" fmla="*/ 3401 h 7669"/>
                <a:gd name="T24" fmla="*/ 2209 w 7566"/>
                <a:gd name="T25" fmla="*/ 3178 h 7669"/>
                <a:gd name="T26" fmla="*/ 1729 w 7566"/>
                <a:gd name="T27" fmla="*/ 3096 h 7669"/>
                <a:gd name="T28" fmla="*/ 1328 w 7566"/>
                <a:gd name="T29" fmla="*/ 3265 h 7669"/>
                <a:gd name="T30" fmla="*/ 1053 w 7566"/>
                <a:gd name="T31" fmla="*/ 3761 h 7669"/>
                <a:gd name="T32" fmla="*/ 1022 w 7566"/>
                <a:gd name="T33" fmla="*/ 4605 h 7669"/>
                <a:gd name="T34" fmla="*/ 1280 w 7566"/>
                <a:gd name="T35" fmla="*/ 5195 h 7669"/>
                <a:gd name="T36" fmla="*/ 1552 w 7566"/>
                <a:gd name="T37" fmla="*/ 5381 h 7669"/>
                <a:gd name="T38" fmla="*/ 2120 w 7566"/>
                <a:gd name="T39" fmla="*/ 5389 h 7669"/>
                <a:gd name="T40" fmla="*/ 2533 w 7566"/>
                <a:gd name="T41" fmla="*/ 4999 h 7669"/>
                <a:gd name="T42" fmla="*/ 2679 w 7566"/>
                <a:gd name="T43" fmla="*/ 4283 h 7669"/>
                <a:gd name="T44" fmla="*/ 4634 w 7566"/>
                <a:gd name="T45" fmla="*/ 57 h 7669"/>
                <a:gd name="T46" fmla="*/ 4850 w 7566"/>
                <a:gd name="T47" fmla="*/ 259 h 7669"/>
                <a:gd name="T48" fmla="*/ 4995 w 7566"/>
                <a:gd name="T49" fmla="*/ 2653 h 7669"/>
                <a:gd name="T50" fmla="*/ 5412 w 7566"/>
                <a:gd name="T51" fmla="*/ 2335 h 7669"/>
                <a:gd name="T52" fmla="*/ 5992 w 7566"/>
                <a:gd name="T53" fmla="*/ 2222 h 7669"/>
                <a:gd name="T54" fmla="*/ 6512 w 7566"/>
                <a:gd name="T55" fmla="*/ 2317 h 7669"/>
                <a:gd name="T56" fmla="*/ 6981 w 7566"/>
                <a:gd name="T57" fmla="*/ 2632 h 7669"/>
                <a:gd name="T58" fmla="*/ 7318 w 7566"/>
                <a:gd name="T59" fmla="*/ 3105 h 7669"/>
                <a:gd name="T60" fmla="*/ 7522 w 7566"/>
                <a:gd name="T61" fmla="*/ 3746 h 7669"/>
                <a:gd name="T62" fmla="*/ 7561 w 7566"/>
                <a:gd name="T63" fmla="*/ 4451 h 7669"/>
                <a:gd name="T64" fmla="*/ 7441 w 7566"/>
                <a:gd name="T65" fmla="*/ 5157 h 7669"/>
                <a:gd name="T66" fmla="*/ 7152 w 7566"/>
                <a:gd name="T67" fmla="*/ 5734 h 7669"/>
                <a:gd name="T68" fmla="*/ 6706 w 7566"/>
                <a:gd name="T69" fmla="*/ 6103 h 7669"/>
                <a:gd name="T70" fmla="*/ 6108 w 7566"/>
                <a:gd name="T71" fmla="*/ 6276 h 7669"/>
                <a:gd name="T72" fmla="*/ 5474 w 7566"/>
                <a:gd name="T73" fmla="*/ 6284 h 7669"/>
                <a:gd name="T74" fmla="*/ 4835 w 7566"/>
                <a:gd name="T75" fmla="*/ 6126 h 7669"/>
                <a:gd name="T76" fmla="*/ 4339 w 7566"/>
                <a:gd name="T77" fmla="*/ 5797 h 7669"/>
                <a:gd name="T78" fmla="*/ 4010 w 7566"/>
                <a:gd name="T79" fmla="*/ 5298 h 7669"/>
                <a:gd name="T80" fmla="*/ 3874 w 7566"/>
                <a:gd name="T81" fmla="*/ 4629 h 7669"/>
                <a:gd name="T82" fmla="*/ 3869 w 7566"/>
                <a:gd name="T83" fmla="*/ 315 h 7669"/>
                <a:gd name="T84" fmla="*/ 4046 w 7566"/>
                <a:gd name="T85" fmla="*/ 91 h 7669"/>
                <a:gd name="T86" fmla="*/ 4370 w 7566"/>
                <a:gd name="T87" fmla="*/ 0 h 7669"/>
                <a:gd name="T88" fmla="*/ 931 w 7566"/>
                <a:gd name="T89" fmla="*/ 7423 h 7669"/>
                <a:gd name="T90" fmla="*/ 692 w 7566"/>
                <a:gd name="T91" fmla="*/ 7632 h 7669"/>
                <a:gd name="T92" fmla="*/ 5 w 7566"/>
                <a:gd name="T93" fmla="*/ 3841 h 7669"/>
                <a:gd name="T94" fmla="*/ 157 w 7566"/>
                <a:gd name="T95" fmla="*/ 3187 h 7669"/>
                <a:gd name="T96" fmla="*/ 501 w 7566"/>
                <a:gd name="T97" fmla="*/ 2700 h 7669"/>
                <a:gd name="T98" fmla="*/ 1009 w 7566"/>
                <a:gd name="T99" fmla="*/ 2381 h 7669"/>
                <a:gd name="T100" fmla="*/ 1654 w 7566"/>
                <a:gd name="T101" fmla="*/ 2233 h 7669"/>
                <a:gd name="T102" fmla="*/ 2284 w 7566"/>
                <a:gd name="T103" fmla="*/ 2257 h 7669"/>
                <a:gd name="T104" fmla="*/ 2876 w 7566"/>
                <a:gd name="T105" fmla="*/ 2463 h 7669"/>
                <a:gd name="T106" fmla="*/ 3307 w 7566"/>
                <a:gd name="T107" fmla="*/ 2840 h 7669"/>
                <a:gd name="T108" fmla="*/ 3584 w 7566"/>
                <a:gd name="T109" fmla="*/ 3423 h 7669"/>
                <a:gd name="T110" fmla="*/ 3692 w 7566"/>
                <a:gd name="T111" fmla="*/ 4128 h 7669"/>
                <a:gd name="T112" fmla="*/ 3642 w 7566"/>
                <a:gd name="T113" fmla="*/ 4836 h 7669"/>
                <a:gd name="T114" fmla="*/ 3425 w 7566"/>
                <a:gd name="T115" fmla="*/ 5472 h 7669"/>
                <a:gd name="T116" fmla="*/ 3079 w 7566"/>
                <a:gd name="T117" fmla="*/ 5930 h 7669"/>
                <a:gd name="T118" fmla="*/ 2604 w 7566"/>
                <a:gd name="T119" fmla="*/ 6221 h 7669"/>
                <a:gd name="T120" fmla="*/ 2075 w 7566"/>
                <a:gd name="T121" fmla="*/ 6300 h 7669"/>
                <a:gd name="T122" fmla="*/ 1507 w 7566"/>
                <a:gd name="T123" fmla="*/ 6183 h 7669"/>
                <a:gd name="T124" fmla="*/ 1097 w 7566"/>
                <a:gd name="T125" fmla="*/ 5855 h 7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6" h="7669">
                  <a:moveTo>
                    <a:pt x="6551" y="4239"/>
                  </a:moveTo>
                  <a:lnTo>
                    <a:pt x="6551" y="4239"/>
                  </a:lnTo>
                  <a:lnTo>
                    <a:pt x="6550" y="4174"/>
                  </a:lnTo>
                  <a:lnTo>
                    <a:pt x="6547" y="4111"/>
                  </a:lnTo>
                  <a:lnTo>
                    <a:pt x="6543" y="4049"/>
                  </a:lnTo>
                  <a:lnTo>
                    <a:pt x="6537" y="3989"/>
                  </a:lnTo>
                  <a:lnTo>
                    <a:pt x="6529" y="3932"/>
                  </a:lnTo>
                  <a:lnTo>
                    <a:pt x="6520" y="3876"/>
                  </a:lnTo>
                  <a:lnTo>
                    <a:pt x="6508" y="3821"/>
                  </a:lnTo>
                  <a:lnTo>
                    <a:pt x="6496" y="3769"/>
                  </a:lnTo>
                  <a:lnTo>
                    <a:pt x="6481" y="3717"/>
                  </a:lnTo>
                  <a:lnTo>
                    <a:pt x="6464" y="3669"/>
                  </a:lnTo>
                  <a:lnTo>
                    <a:pt x="6446" y="3622"/>
                  </a:lnTo>
                  <a:lnTo>
                    <a:pt x="6426" y="3577"/>
                  </a:lnTo>
                  <a:lnTo>
                    <a:pt x="6405" y="3534"/>
                  </a:lnTo>
                  <a:lnTo>
                    <a:pt x="6381" y="3493"/>
                  </a:lnTo>
                  <a:lnTo>
                    <a:pt x="6356" y="3452"/>
                  </a:lnTo>
                  <a:lnTo>
                    <a:pt x="6329" y="3416"/>
                  </a:lnTo>
                  <a:lnTo>
                    <a:pt x="6329" y="3416"/>
                  </a:lnTo>
                  <a:lnTo>
                    <a:pt x="6302" y="3378"/>
                  </a:lnTo>
                  <a:lnTo>
                    <a:pt x="6272" y="3342"/>
                  </a:lnTo>
                  <a:lnTo>
                    <a:pt x="6241" y="3310"/>
                  </a:lnTo>
                  <a:lnTo>
                    <a:pt x="6209" y="3280"/>
                  </a:lnTo>
                  <a:lnTo>
                    <a:pt x="6176" y="3253"/>
                  </a:lnTo>
                  <a:lnTo>
                    <a:pt x="6141" y="3226"/>
                  </a:lnTo>
                  <a:lnTo>
                    <a:pt x="6106" y="3204"/>
                  </a:lnTo>
                  <a:lnTo>
                    <a:pt x="6069" y="3184"/>
                  </a:lnTo>
                  <a:lnTo>
                    <a:pt x="6030" y="3166"/>
                  </a:lnTo>
                  <a:lnTo>
                    <a:pt x="5991" y="3150"/>
                  </a:lnTo>
                  <a:lnTo>
                    <a:pt x="5950" y="3137"/>
                  </a:lnTo>
                  <a:lnTo>
                    <a:pt x="5907" y="3126"/>
                  </a:lnTo>
                  <a:lnTo>
                    <a:pt x="5865" y="3117"/>
                  </a:lnTo>
                  <a:lnTo>
                    <a:pt x="5820" y="3111"/>
                  </a:lnTo>
                  <a:lnTo>
                    <a:pt x="5774" y="3107"/>
                  </a:lnTo>
                  <a:lnTo>
                    <a:pt x="5726" y="3106"/>
                  </a:lnTo>
                  <a:lnTo>
                    <a:pt x="5726" y="3106"/>
                  </a:lnTo>
                  <a:lnTo>
                    <a:pt x="5676" y="3107"/>
                  </a:lnTo>
                  <a:lnTo>
                    <a:pt x="5626" y="3111"/>
                  </a:lnTo>
                  <a:lnTo>
                    <a:pt x="5578" y="3116"/>
                  </a:lnTo>
                  <a:lnTo>
                    <a:pt x="5532" y="3124"/>
                  </a:lnTo>
                  <a:lnTo>
                    <a:pt x="5487" y="3135"/>
                  </a:lnTo>
                  <a:lnTo>
                    <a:pt x="5444" y="3147"/>
                  </a:lnTo>
                  <a:lnTo>
                    <a:pt x="5403" y="3162"/>
                  </a:lnTo>
                  <a:lnTo>
                    <a:pt x="5362" y="3179"/>
                  </a:lnTo>
                  <a:lnTo>
                    <a:pt x="5323" y="3199"/>
                  </a:lnTo>
                  <a:lnTo>
                    <a:pt x="5286" y="3221"/>
                  </a:lnTo>
                  <a:lnTo>
                    <a:pt x="5250" y="3245"/>
                  </a:lnTo>
                  <a:lnTo>
                    <a:pt x="5216" y="3271"/>
                  </a:lnTo>
                  <a:lnTo>
                    <a:pt x="5183" y="3300"/>
                  </a:lnTo>
                  <a:lnTo>
                    <a:pt x="5151" y="3331"/>
                  </a:lnTo>
                  <a:lnTo>
                    <a:pt x="5122" y="3364"/>
                  </a:lnTo>
                  <a:lnTo>
                    <a:pt x="5094" y="3401"/>
                  </a:lnTo>
                  <a:lnTo>
                    <a:pt x="5094" y="3401"/>
                  </a:lnTo>
                  <a:lnTo>
                    <a:pt x="5066" y="3440"/>
                  </a:lnTo>
                  <a:lnTo>
                    <a:pt x="5041" y="3481"/>
                  </a:lnTo>
                  <a:lnTo>
                    <a:pt x="5018" y="3524"/>
                  </a:lnTo>
                  <a:lnTo>
                    <a:pt x="4996" y="3568"/>
                  </a:lnTo>
                  <a:lnTo>
                    <a:pt x="4977" y="3615"/>
                  </a:lnTo>
                  <a:lnTo>
                    <a:pt x="4959" y="3663"/>
                  </a:lnTo>
                  <a:lnTo>
                    <a:pt x="4943" y="3713"/>
                  </a:lnTo>
                  <a:lnTo>
                    <a:pt x="4928" y="3764"/>
                  </a:lnTo>
                  <a:lnTo>
                    <a:pt x="4915" y="3818"/>
                  </a:lnTo>
                  <a:lnTo>
                    <a:pt x="4904" y="3873"/>
                  </a:lnTo>
                  <a:lnTo>
                    <a:pt x="4894" y="3930"/>
                  </a:lnTo>
                  <a:lnTo>
                    <a:pt x="4886" y="3988"/>
                  </a:lnTo>
                  <a:lnTo>
                    <a:pt x="4881" y="4049"/>
                  </a:lnTo>
                  <a:lnTo>
                    <a:pt x="4876" y="4111"/>
                  </a:lnTo>
                  <a:lnTo>
                    <a:pt x="4874" y="4174"/>
                  </a:lnTo>
                  <a:lnTo>
                    <a:pt x="4873" y="4239"/>
                  </a:lnTo>
                  <a:lnTo>
                    <a:pt x="4873" y="4239"/>
                  </a:lnTo>
                  <a:lnTo>
                    <a:pt x="4874" y="4315"/>
                  </a:lnTo>
                  <a:lnTo>
                    <a:pt x="4876" y="4388"/>
                  </a:lnTo>
                  <a:lnTo>
                    <a:pt x="4879" y="4459"/>
                  </a:lnTo>
                  <a:lnTo>
                    <a:pt x="4885" y="4527"/>
                  </a:lnTo>
                  <a:lnTo>
                    <a:pt x="4892" y="4593"/>
                  </a:lnTo>
                  <a:lnTo>
                    <a:pt x="4901" y="4656"/>
                  </a:lnTo>
                  <a:lnTo>
                    <a:pt x="4912" y="4715"/>
                  </a:lnTo>
                  <a:lnTo>
                    <a:pt x="4924" y="4773"/>
                  </a:lnTo>
                  <a:lnTo>
                    <a:pt x="4938" y="4828"/>
                  </a:lnTo>
                  <a:lnTo>
                    <a:pt x="4953" y="4879"/>
                  </a:lnTo>
                  <a:lnTo>
                    <a:pt x="4970" y="4929"/>
                  </a:lnTo>
                  <a:lnTo>
                    <a:pt x="4988" y="4976"/>
                  </a:lnTo>
                  <a:lnTo>
                    <a:pt x="5009" y="5020"/>
                  </a:lnTo>
                  <a:lnTo>
                    <a:pt x="5030" y="5062"/>
                  </a:lnTo>
                  <a:lnTo>
                    <a:pt x="5054" y="5101"/>
                  </a:lnTo>
                  <a:lnTo>
                    <a:pt x="5065" y="5119"/>
                  </a:lnTo>
                  <a:lnTo>
                    <a:pt x="5078" y="5137"/>
                  </a:lnTo>
                  <a:lnTo>
                    <a:pt x="5078" y="5137"/>
                  </a:lnTo>
                  <a:lnTo>
                    <a:pt x="5107" y="5175"/>
                  </a:lnTo>
                  <a:lnTo>
                    <a:pt x="5136" y="5210"/>
                  </a:lnTo>
                  <a:lnTo>
                    <a:pt x="5167" y="5243"/>
                  </a:lnTo>
                  <a:lnTo>
                    <a:pt x="5199" y="5273"/>
                  </a:lnTo>
                  <a:lnTo>
                    <a:pt x="5234" y="5300"/>
                  </a:lnTo>
                  <a:lnTo>
                    <a:pt x="5251" y="5313"/>
                  </a:lnTo>
                  <a:lnTo>
                    <a:pt x="5268" y="5325"/>
                  </a:lnTo>
                  <a:lnTo>
                    <a:pt x="5287" y="5337"/>
                  </a:lnTo>
                  <a:lnTo>
                    <a:pt x="5305" y="5348"/>
                  </a:lnTo>
                  <a:lnTo>
                    <a:pt x="5325" y="5359"/>
                  </a:lnTo>
                  <a:lnTo>
                    <a:pt x="5343" y="5369"/>
                  </a:lnTo>
                  <a:lnTo>
                    <a:pt x="5362" y="5378"/>
                  </a:lnTo>
                  <a:lnTo>
                    <a:pt x="5382" y="5387"/>
                  </a:lnTo>
                  <a:lnTo>
                    <a:pt x="5423" y="5403"/>
                  </a:lnTo>
                  <a:lnTo>
                    <a:pt x="5466" y="5416"/>
                  </a:lnTo>
                  <a:lnTo>
                    <a:pt x="5509" y="5428"/>
                  </a:lnTo>
                  <a:lnTo>
                    <a:pt x="5554" y="5436"/>
                  </a:lnTo>
                  <a:lnTo>
                    <a:pt x="5600" y="5441"/>
                  </a:lnTo>
                  <a:lnTo>
                    <a:pt x="5648" y="5445"/>
                  </a:lnTo>
                  <a:lnTo>
                    <a:pt x="5696" y="5446"/>
                  </a:lnTo>
                  <a:lnTo>
                    <a:pt x="5696" y="5446"/>
                  </a:lnTo>
                  <a:lnTo>
                    <a:pt x="5748" y="5445"/>
                  </a:lnTo>
                  <a:lnTo>
                    <a:pt x="5797" y="5441"/>
                  </a:lnTo>
                  <a:lnTo>
                    <a:pt x="5844" y="5436"/>
                  </a:lnTo>
                  <a:lnTo>
                    <a:pt x="5891" y="5428"/>
                  </a:lnTo>
                  <a:lnTo>
                    <a:pt x="5936" y="5416"/>
                  </a:lnTo>
                  <a:lnTo>
                    <a:pt x="5978" y="5403"/>
                  </a:lnTo>
                  <a:lnTo>
                    <a:pt x="6000" y="5395"/>
                  </a:lnTo>
                  <a:lnTo>
                    <a:pt x="6021" y="5387"/>
                  </a:lnTo>
                  <a:lnTo>
                    <a:pt x="6041" y="5378"/>
                  </a:lnTo>
                  <a:lnTo>
                    <a:pt x="6061" y="5369"/>
                  </a:lnTo>
                  <a:lnTo>
                    <a:pt x="6080" y="5359"/>
                  </a:lnTo>
                  <a:lnTo>
                    <a:pt x="6100" y="5348"/>
                  </a:lnTo>
                  <a:lnTo>
                    <a:pt x="6118" y="5337"/>
                  </a:lnTo>
                  <a:lnTo>
                    <a:pt x="6137" y="5325"/>
                  </a:lnTo>
                  <a:lnTo>
                    <a:pt x="6155" y="5313"/>
                  </a:lnTo>
                  <a:lnTo>
                    <a:pt x="6173" y="5300"/>
                  </a:lnTo>
                  <a:lnTo>
                    <a:pt x="6191" y="5286"/>
                  </a:lnTo>
                  <a:lnTo>
                    <a:pt x="6208" y="5273"/>
                  </a:lnTo>
                  <a:lnTo>
                    <a:pt x="6224" y="5258"/>
                  </a:lnTo>
                  <a:lnTo>
                    <a:pt x="6240" y="5243"/>
                  </a:lnTo>
                  <a:lnTo>
                    <a:pt x="6256" y="5227"/>
                  </a:lnTo>
                  <a:lnTo>
                    <a:pt x="6272" y="5210"/>
                  </a:lnTo>
                  <a:lnTo>
                    <a:pt x="6302" y="5175"/>
                  </a:lnTo>
                  <a:lnTo>
                    <a:pt x="6329" y="5137"/>
                  </a:lnTo>
                  <a:lnTo>
                    <a:pt x="6329" y="5137"/>
                  </a:lnTo>
                  <a:lnTo>
                    <a:pt x="6356" y="5097"/>
                  </a:lnTo>
                  <a:lnTo>
                    <a:pt x="6381" y="5056"/>
                  </a:lnTo>
                  <a:lnTo>
                    <a:pt x="6405" y="5011"/>
                  </a:lnTo>
                  <a:lnTo>
                    <a:pt x="6426" y="4965"/>
                  </a:lnTo>
                  <a:lnTo>
                    <a:pt x="6446" y="4917"/>
                  </a:lnTo>
                  <a:lnTo>
                    <a:pt x="6464" y="4867"/>
                  </a:lnTo>
                  <a:lnTo>
                    <a:pt x="6481" y="4813"/>
                  </a:lnTo>
                  <a:lnTo>
                    <a:pt x="6496" y="4758"/>
                  </a:lnTo>
                  <a:lnTo>
                    <a:pt x="6508" y="4702"/>
                  </a:lnTo>
                  <a:lnTo>
                    <a:pt x="6520" y="4642"/>
                  </a:lnTo>
                  <a:lnTo>
                    <a:pt x="6529" y="4580"/>
                  </a:lnTo>
                  <a:lnTo>
                    <a:pt x="6537" y="4516"/>
                  </a:lnTo>
                  <a:lnTo>
                    <a:pt x="6543" y="4450"/>
                  </a:lnTo>
                  <a:lnTo>
                    <a:pt x="6547" y="4383"/>
                  </a:lnTo>
                  <a:lnTo>
                    <a:pt x="6550" y="4312"/>
                  </a:lnTo>
                  <a:lnTo>
                    <a:pt x="6551" y="4239"/>
                  </a:lnTo>
                  <a:close/>
                  <a:moveTo>
                    <a:pt x="2679" y="4283"/>
                  </a:moveTo>
                  <a:lnTo>
                    <a:pt x="2679" y="4283"/>
                  </a:lnTo>
                  <a:lnTo>
                    <a:pt x="2678" y="4213"/>
                  </a:lnTo>
                  <a:lnTo>
                    <a:pt x="2676" y="4144"/>
                  </a:lnTo>
                  <a:lnTo>
                    <a:pt x="2671" y="4078"/>
                  </a:lnTo>
                  <a:lnTo>
                    <a:pt x="2666" y="4012"/>
                  </a:lnTo>
                  <a:lnTo>
                    <a:pt x="2658" y="3950"/>
                  </a:lnTo>
                  <a:lnTo>
                    <a:pt x="2648" y="3889"/>
                  </a:lnTo>
                  <a:lnTo>
                    <a:pt x="2637" y="3832"/>
                  </a:lnTo>
                  <a:lnTo>
                    <a:pt x="2623" y="3776"/>
                  </a:lnTo>
                  <a:lnTo>
                    <a:pt x="2609" y="3721"/>
                  </a:lnTo>
                  <a:lnTo>
                    <a:pt x="2592" y="3669"/>
                  </a:lnTo>
                  <a:lnTo>
                    <a:pt x="2575" y="3619"/>
                  </a:lnTo>
                  <a:lnTo>
                    <a:pt x="2554" y="3572"/>
                  </a:lnTo>
                  <a:lnTo>
                    <a:pt x="2533" y="3526"/>
                  </a:lnTo>
                  <a:lnTo>
                    <a:pt x="2510" y="3481"/>
                  </a:lnTo>
                  <a:lnTo>
                    <a:pt x="2484" y="3440"/>
                  </a:lnTo>
                  <a:lnTo>
                    <a:pt x="2458" y="3401"/>
                  </a:lnTo>
                  <a:lnTo>
                    <a:pt x="2458" y="3401"/>
                  </a:lnTo>
                  <a:lnTo>
                    <a:pt x="2429" y="3363"/>
                  </a:lnTo>
                  <a:lnTo>
                    <a:pt x="2400" y="3327"/>
                  </a:lnTo>
                  <a:lnTo>
                    <a:pt x="2385" y="3311"/>
                  </a:lnTo>
                  <a:lnTo>
                    <a:pt x="2369" y="3295"/>
                  </a:lnTo>
                  <a:lnTo>
                    <a:pt x="2353" y="3280"/>
                  </a:lnTo>
                  <a:lnTo>
                    <a:pt x="2335" y="3265"/>
                  </a:lnTo>
                  <a:lnTo>
                    <a:pt x="2319" y="3251"/>
                  </a:lnTo>
                  <a:lnTo>
                    <a:pt x="2302" y="3237"/>
                  </a:lnTo>
                  <a:lnTo>
                    <a:pt x="2284" y="3224"/>
                  </a:lnTo>
                  <a:lnTo>
                    <a:pt x="2265" y="3212"/>
                  </a:lnTo>
                  <a:lnTo>
                    <a:pt x="2247" y="3200"/>
                  </a:lnTo>
                  <a:lnTo>
                    <a:pt x="2229" y="3189"/>
                  </a:lnTo>
                  <a:lnTo>
                    <a:pt x="2209" y="3178"/>
                  </a:lnTo>
                  <a:lnTo>
                    <a:pt x="2190" y="3168"/>
                  </a:lnTo>
                  <a:lnTo>
                    <a:pt x="2170" y="3159"/>
                  </a:lnTo>
                  <a:lnTo>
                    <a:pt x="2150" y="3151"/>
                  </a:lnTo>
                  <a:lnTo>
                    <a:pt x="2129" y="3143"/>
                  </a:lnTo>
                  <a:lnTo>
                    <a:pt x="2107" y="3135"/>
                  </a:lnTo>
                  <a:lnTo>
                    <a:pt x="2065" y="3121"/>
                  </a:lnTo>
                  <a:lnTo>
                    <a:pt x="2020" y="3111"/>
                  </a:lnTo>
                  <a:lnTo>
                    <a:pt x="1973" y="3103"/>
                  </a:lnTo>
                  <a:lnTo>
                    <a:pt x="1925" y="3096"/>
                  </a:lnTo>
                  <a:lnTo>
                    <a:pt x="1875" y="3092"/>
                  </a:lnTo>
                  <a:lnTo>
                    <a:pt x="1825" y="3091"/>
                  </a:lnTo>
                  <a:lnTo>
                    <a:pt x="1825" y="3091"/>
                  </a:lnTo>
                  <a:lnTo>
                    <a:pt x="1776" y="3092"/>
                  </a:lnTo>
                  <a:lnTo>
                    <a:pt x="1729" y="3096"/>
                  </a:lnTo>
                  <a:lnTo>
                    <a:pt x="1683" y="3103"/>
                  </a:lnTo>
                  <a:lnTo>
                    <a:pt x="1637" y="3111"/>
                  </a:lnTo>
                  <a:lnTo>
                    <a:pt x="1594" y="3121"/>
                  </a:lnTo>
                  <a:lnTo>
                    <a:pt x="1552" y="3135"/>
                  </a:lnTo>
                  <a:lnTo>
                    <a:pt x="1511" y="3151"/>
                  </a:lnTo>
                  <a:lnTo>
                    <a:pt x="1491" y="3159"/>
                  </a:lnTo>
                  <a:lnTo>
                    <a:pt x="1472" y="3168"/>
                  </a:lnTo>
                  <a:lnTo>
                    <a:pt x="1452" y="3178"/>
                  </a:lnTo>
                  <a:lnTo>
                    <a:pt x="1434" y="3189"/>
                  </a:lnTo>
                  <a:lnTo>
                    <a:pt x="1415" y="3200"/>
                  </a:lnTo>
                  <a:lnTo>
                    <a:pt x="1397" y="3212"/>
                  </a:lnTo>
                  <a:lnTo>
                    <a:pt x="1380" y="3224"/>
                  </a:lnTo>
                  <a:lnTo>
                    <a:pt x="1363" y="3237"/>
                  </a:lnTo>
                  <a:lnTo>
                    <a:pt x="1328" y="3265"/>
                  </a:lnTo>
                  <a:lnTo>
                    <a:pt x="1296" y="3295"/>
                  </a:lnTo>
                  <a:lnTo>
                    <a:pt x="1265" y="3327"/>
                  </a:lnTo>
                  <a:lnTo>
                    <a:pt x="1235" y="3363"/>
                  </a:lnTo>
                  <a:lnTo>
                    <a:pt x="1207" y="3401"/>
                  </a:lnTo>
                  <a:lnTo>
                    <a:pt x="1207" y="3401"/>
                  </a:lnTo>
                  <a:lnTo>
                    <a:pt x="1194" y="3418"/>
                  </a:lnTo>
                  <a:lnTo>
                    <a:pt x="1183" y="3436"/>
                  </a:lnTo>
                  <a:lnTo>
                    <a:pt x="1159" y="3475"/>
                  </a:lnTo>
                  <a:lnTo>
                    <a:pt x="1137" y="3517"/>
                  </a:lnTo>
                  <a:lnTo>
                    <a:pt x="1117" y="3560"/>
                  </a:lnTo>
                  <a:lnTo>
                    <a:pt x="1099" y="3606"/>
                  </a:lnTo>
                  <a:lnTo>
                    <a:pt x="1082" y="3655"/>
                  </a:lnTo>
                  <a:lnTo>
                    <a:pt x="1067" y="3707"/>
                  </a:lnTo>
                  <a:lnTo>
                    <a:pt x="1053" y="3761"/>
                  </a:lnTo>
                  <a:lnTo>
                    <a:pt x="1040" y="3817"/>
                  </a:lnTo>
                  <a:lnTo>
                    <a:pt x="1030" y="3877"/>
                  </a:lnTo>
                  <a:lnTo>
                    <a:pt x="1021" y="3938"/>
                  </a:lnTo>
                  <a:lnTo>
                    <a:pt x="1014" y="4002"/>
                  </a:lnTo>
                  <a:lnTo>
                    <a:pt x="1008" y="4068"/>
                  </a:lnTo>
                  <a:lnTo>
                    <a:pt x="1005" y="4137"/>
                  </a:lnTo>
                  <a:lnTo>
                    <a:pt x="1001" y="4209"/>
                  </a:lnTo>
                  <a:lnTo>
                    <a:pt x="1001" y="4283"/>
                  </a:lnTo>
                  <a:lnTo>
                    <a:pt x="1001" y="4283"/>
                  </a:lnTo>
                  <a:lnTo>
                    <a:pt x="1001" y="4352"/>
                  </a:lnTo>
                  <a:lnTo>
                    <a:pt x="1005" y="4419"/>
                  </a:lnTo>
                  <a:lnTo>
                    <a:pt x="1008" y="4484"/>
                  </a:lnTo>
                  <a:lnTo>
                    <a:pt x="1015" y="4546"/>
                  </a:lnTo>
                  <a:lnTo>
                    <a:pt x="1022" y="4605"/>
                  </a:lnTo>
                  <a:lnTo>
                    <a:pt x="1032" y="4664"/>
                  </a:lnTo>
                  <a:lnTo>
                    <a:pt x="1043" y="4720"/>
                  </a:lnTo>
                  <a:lnTo>
                    <a:pt x="1056" y="4773"/>
                  </a:lnTo>
                  <a:lnTo>
                    <a:pt x="1070" y="4824"/>
                  </a:lnTo>
                  <a:lnTo>
                    <a:pt x="1087" y="4874"/>
                  </a:lnTo>
                  <a:lnTo>
                    <a:pt x="1106" y="4921"/>
                  </a:lnTo>
                  <a:lnTo>
                    <a:pt x="1125" y="4965"/>
                  </a:lnTo>
                  <a:lnTo>
                    <a:pt x="1147" y="5008"/>
                  </a:lnTo>
                  <a:lnTo>
                    <a:pt x="1170" y="5048"/>
                  </a:lnTo>
                  <a:lnTo>
                    <a:pt x="1195" y="5086"/>
                  </a:lnTo>
                  <a:lnTo>
                    <a:pt x="1222" y="5122"/>
                  </a:lnTo>
                  <a:lnTo>
                    <a:pt x="1222" y="5122"/>
                  </a:lnTo>
                  <a:lnTo>
                    <a:pt x="1250" y="5159"/>
                  </a:lnTo>
                  <a:lnTo>
                    <a:pt x="1280" y="5195"/>
                  </a:lnTo>
                  <a:lnTo>
                    <a:pt x="1311" y="5227"/>
                  </a:lnTo>
                  <a:lnTo>
                    <a:pt x="1328" y="5243"/>
                  </a:lnTo>
                  <a:lnTo>
                    <a:pt x="1344" y="5258"/>
                  </a:lnTo>
                  <a:lnTo>
                    <a:pt x="1362" y="5272"/>
                  </a:lnTo>
                  <a:lnTo>
                    <a:pt x="1379" y="5285"/>
                  </a:lnTo>
                  <a:lnTo>
                    <a:pt x="1396" y="5298"/>
                  </a:lnTo>
                  <a:lnTo>
                    <a:pt x="1414" y="5311"/>
                  </a:lnTo>
                  <a:lnTo>
                    <a:pt x="1433" y="5322"/>
                  </a:lnTo>
                  <a:lnTo>
                    <a:pt x="1452" y="5334"/>
                  </a:lnTo>
                  <a:lnTo>
                    <a:pt x="1470" y="5344"/>
                  </a:lnTo>
                  <a:lnTo>
                    <a:pt x="1491" y="5354"/>
                  </a:lnTo>
                  <a:lnTo>
                    <a:pt x="1511" y="5363"/>
                  </a:lnTo>
                  <a:lnTo>
                    <a:pt x="1531" y="5373"/>
                  </a:lnTo>
                  <a:lnTo>
                    <a:pt x="1552" y="5381"/>
                  </a:lnTo>
                  <a:lnTo>
                    <a:pt x="1573" y="5389"/>
                  </a:lnTo>
                  <a:lnTo>
                    <a:pt x="1616" y="5401"/>
                  </a:lnTo>
                  <a:lnTo>
                    <a:pt x="1661" y="5413"/>
                  </a:lnTo>
                  <a:lnTo>
                    <a:pt x="1707" y="5421"/>
                  </a:lnTo>
                  <a:lnTo>
                    <a:pt x="1755" y="5426"/>
                  </a:lnTo>
                  <a:lnTo>
                    <a:pt x="1804" y="5430"/>
                  </a:lnTo>
                  <a:lnTo>
                    <a:pt x="1855" y="5432"/>
                  </a:lnTo>
                  <a:lnTo>
                    <a:pt x="1855" y="5432"/>
                  </a:lnTo>
                  <a:lnTo>
                    <a:pt x="1902" y="5430"/>
                  </a:lnTo>
                  <a:lnTo>
                    <a:pt x="1949" y="5426"/>
                  </a:lnTo>
                  <a:lnTo>
                    <a:pt x="1992" y="5421"/>
                  </a:lnTo>
                  <a:lnTo>
                    <a:pt x="2036" y="5413"/>
                  </a:lnTo>
                  <a:lnTo>
                    <a:pt x="2078" y="5401"/>
                  </a:lnTo>
                  <a:lnTo>
                    <a:pt x="2120" y="5389"/>
                  </a:lnTo>
                  <a:lnTo>
                    <a:pt x="2159" y="5373"/>
                  </a:lnTo>
                  <a:lnTo>
                    <a:pt x="2198" y="5354"/>
                  </a:lnTo>
                  <a:lnTo>
                    <a:pt x="2234" y="5334"/>
                  </a:lnTo>
                  <a:lnTo>
                    <a:pt x="2270" y="5311"/>
                  </a:lnTo>
                  <a:lnTo>
                    <a:pt x="2304" y="5285"/>
                  </a:lnTo>
                  <a:lnTo>
                    <a:pt x="2338" y="5258"/>
                  </a:lnTo>
                  <a:lnTo>
                    <a:pt x="2370" y="5227"/>
                  </a:lnTo>
                  <a:lnTo>
                    <a:pt x="2401" y="5195"/>
                  </a:lnTo>
                  <a:lnTo>
                    <a:pt x="2429" y="5159"/>
                  </a:lnTo>
                  <a:lnTo>
                    <a:pt x="2458" y="5122"/>
                  </a:lnTo>
                  <a:lnTo>
                    <a:pt x="2458" y="5122"/>
                  </a:lnTo>
                  <a:lnTo>
                    <a:pt x="2484" y="5082"/>
                  </a:lnTo>
                  <a:lnTo>
                    <a:pt x="2510" y="5041"/>
                  </a:lnTo>
                  <a:lnTo>
                    <a:pt x="2533" y="4999"/>
                  </a:lnTo>
                  <a:lnTo>
                    <a:pt x="2554" y="4954"/>
                  </a:lnTo>
                  <a:lnTo>
                    <a:pt x="2575" y="4908"/>
                  </a:lnTo>
                  <a:lnTo>
                    <a:pt x="2592" y="4860"/>
                  </a:lnTo>
                  <a:lnTo>
                    <a:pt x="2609" y="4809"/>
                  </a:lnTo>
                  <a:lnTo>
                    <a:pt x="2623" y="4758"/>
                  </a:lnTo>
                  <a:lnTo>
                    <a:pt x="2637" y="4705"/>
                  </a:lnTo>
                  <a:lnTo>
                    <a:pt x="2648" y="4650"/>
                  </a:lnTo>
                  <a:lnTo>
                    <a:pt x="2658" y="4593"/>
                  </a:lnTo>
                  <a:lnTo>
                    <a:pt x="2666" y="4534"/>
                  </a:lnTo>
                  <a:lnTo>
                    <a:pt x="2671" y="4474"/>
                  </a:lnTo>
                  <a:lnTo>
                    <a:pt x="2676" y="4412"/>
                  </a:lnTo>
                  <a:lnTo>
                    <a:pt x="2678" y="4348"/>
                  </a:lnTo>
                  <a:lnTo>
                    <a:pt x="2679" y="4283"/>
                  </a:lnTo>
                  <a:lnTo>
                    <a:pt x="2679" y="4283"/>
                  </a:lnTo>
                  <a:close/>
                  <a:moveTo>
                    <a:pt x="4370" y="0"/>
                  </a:moveTo>
                  <a:lnTo>
                    <a:pt x="4370" y="0"/>
                  </a:lnTo>
                  <a:lnTo>
                    <a:pt x="4370" y="0"/>
                  </a:lnTo>
                  <a:lnTo>
                    <a:pt x="4397" y="1"/>
                  </a:lnTo>
                  <a:lnTo>
                    <a:pt x="4422" y="2"/>
                  </a:lnTo>
                  <a:lnTo>
                    <a:pt x="4447" y="5"/>
                  </a:lnTo>
                  <a:lnTo>
                    <a:pt x="4472" y="8"/>
                  </a:lnTo>
                  <a:lnTo>
                    <a:pt x="4498" y="13"/>
                  </a:lnTo>
                  <a:lnTo>
                    <a:pt x="4522" y="18"/>
                  </a:lnTo>
                  <a:lnTo>
                    <a:pt x="4546" y="24"/>
                  </a:lnTo>
                  <a:lnTo>
                    <a:pt x="4569" y="31"/>
                  </a:lnTo>
                  <a:lnTo>
                    <a:pt x="4590" y="39"/>
                  </a:lnTo>
                  <a:lnTo>
                    <a:pt x="4613" y="48"/>
                  </a:lnTo>
                  <a:lnTo>
                    <a:pt x="4634" y="57"/>
                  </a:lnTo>
                  <a:lnTo>
                    <a:pt x="4655" y="68"/>
                  </a:lnTo>
                  <a:lnTo>
                    <a:pt x="4675" y="79"/>
                  </a:lnTo>
                  <a:lnTo>
                    <a:pt x="4695" y="91"/>
                  </a:lnTo>
                  <a:lnTo>
                    <a:pt x="4713" y="103"/>
                  </a:lnTo>
                  <a:lnTo>
                    <a:pt x="4730" y="116"/>
                  </a:lnTo>
                  <a:lnTo>
                    <a:pt x="4748" y="130"/>
                  </a:lnTo>
                  <a:lnTo>
                    <a:pt x="4764" y="144"/>
                  </a:lnTo>
                  <a:lnTo>
                    <a:pt x="4779" y="158"/>
                  </a:lnTo>
                  <a:lnTo>
                    <a:pt x="4793" y="174"/>
                  </a:lnTo>
                  <a:lnTo>
                    <a:pt x="4807" y="190"/>
                  </a:lnTo>
                  <a:lnTo>
                    <a:pt x="4819" y="206"/>
                  </a:lnTo>
                  <a:lnTo>
                    <a:pt x="4830" y="224"/>
                  </a:lnTo>
                  <a:lnTo>
                    <a:pt x="4840" y="241"/>
                  </a:lnTo>
                  <a:lnTo>
                    <a:pt x="4850" y="259"/>
                  </a:lnTo>
                  <a:lnTo>
                    <a:pt x="4858" y="278"/>
                  </a:lnTo>
                  <a:lnTo>
                    <a:pt x="4865" y="296"/>
                  </a:lnTo>
                  <a:lnTo>
                    <a:pt x="4870" y="315"/>
                  </a:lnTo>
                  <a:lnTo>
                    <a:pt x="4875" y="334"/>
                  </a:lnTo>
                  <a:lnTo>
                    <a:pt x="4878" y="354"/>
                  </a:lnTo>
                  <a:lnTo>
                    <a:pt x="4881" y="374"/>
                  </a:lnTo>
                  <a:lnTo>
                    <a:pt x="4881" y="395"/>
                  </a:lnTo>
                  <a:lnTo>
                    <a:pt x="4881" y="2811"/>
                  </a:lnTo>
                  <a:lnTo>
                    <a:pt x="4881" y="2811"/>
                  </a:lnTo>
                  <a:lnTo>
                    <a:pt x="4901" y="2778"/>
                  </a:lnTo>
                  <a:lnTo>
                    <a:pt x="4923" y="2746"/>
                  </a:lnTo>
                  <a:lnTo>
                    <a:pt x="4946" y="2714"/>
                  </a:lnTo>
                  <a:lnTo>
                    <a:pt x="4970" y="2683"/>
                  </a:lnTo>
                  <a:lnTo>
                    <a:pt x="4995" y="2653"/>
                  </a:lnTo>
                  <a:lnTo>
                    <a:pt x="5022" y="2623"/>
                  </a:lnTo>
                  <a:lnTo>
                    <a:pt x="5049" y="2594"/>
                  </a:lnTo>
                  <a:lnTo>
                    <a:pt x="5078" y="2566"/>
                  </a:lnTo>
                  <a:lnTo>
                    <a:pt x="5107" y="2539"/>
                  </a:lnTo>
                  <a:lnTo>
                    <a:pt x="5138" y="2513"/>
                  </a:lnTo>
                  <a:lnTo>
                    <a:pt x="5169" y="2487"/>
                  </a:lnTo>
                  <a:lnTo>
                    <a:pt x="5202" y="2461"/>
                  </a:lnTo>
                  <a:lnTo>
                    <a:pt x="5235" y="2437"/>
                  </a:lnTo>
                  <a:lnTo>
                    <a:pt x="5271" y="2414"/>
                  </a:lnTo>
                  <a:lnTo>
                    <a:pt x="5306" y="2391"/>
                  </a:lnTo>
                  <a:lnTo>
                    <a:pt x="5344" y="2370"/>
                  </a:lnTo>
                  <a:lnTo>
                    <a:pt x="5344" y="2370"/>
                  </a:lnTo>
                  <a:lnTo>
                    <a:pt x="5377" y="2352"/>
                  </a:lnTo>
                  <a:lnTo>
                    <a:pt x="5412" y="2335"/>
                  </a:lnTo>
                  <a:lnTo>
                    <a:pt x="5447" y="2320"/>
                  </a:lnTo>
                  <a:lnTo>
                    <a:pt x="5484" y="2305"/>
                  </a:lnTo>
                  <a:lnTo>
                    <a:pt x="5521" y="2293"/>
                  </a:lnTo>
                  <a:lnTo>
                    <a:pt x="5559" y="2280"/>
                  </a:lnTo>
                  <a:lnTo>
                    <a:pt x="5598" y="2269"/>
                  </a:lnTo>
                  <a:lnTo>
                    <a:pt x="5638" y="2260"/>
                  </a:lnTo>
                  <a:lnTo>
                    <a:pt x="5679" y="2250"/>
                  </a:lnTo>
                  <a:lnTo>
                    <a:pt x="5720" y="2243"/>
                  </a:lnTo>
                  <a:lnTo>
                    <a:pt x="5764" y="2237"/>
                  </a:lnTo>
                  <a:lnTo>
                    <a:pt x="5807" y="2231"/>
                  </a:lnTo>
                  <a:lnTo>
                    <a:pt x="5852" y="2227"/>
                  </a:lnTo>
                  <a:lnTo>
                    <a:pt x="5897" y="2224"/>
                  </a:lnTo>
                  <a:lnTo>
                    <a:pt x="5944" y="2223"/>
                  </a:lnTo>
                  <a:lnTo>
                    <a:pt x="5992" y="2222"/>
                  </a:lnTo>
                  <a:lnTo>
                    <a:pt x="5992" y="2222"/>
                  </a:lnTo>
                  <a:lnTo>
                    <a:pt x="6035" y="2223"/>
                  </a:lnTo>
                  <a:lnTo>
                    <a:pt x="6077" y="2224"/>
                  </a:lnTo>
                  <a:lnTo>
                    <a:pt x="6119" y="2227"/>
                  </a:lnTo>
                  <a:lnTo>
                    <a:pt x="6161" y="2231"/>
                  </a:lnTo>
                  <a:lnTo>
                    <a:pt x="6202" y="2235"/>
                  </a:lnTo>
                  <a:lnTo>
                    <a:pt x="6242" y="2242"/>
                  </a:lnTo>
                  <a:lnTo>
                    <a:pt x="6282" y="2249"/>
                  </a:lnTo>
                  <a:lnTo>
                    <a:pt x="6321" y="2258"/>
                  </a:lnTo>
                  <a:lnTo>
                    <a:pt x="6360" y="2268"/>
                  </a:lnTo>
                  <a:lnTo>
                    <a:pt x="6399" y="2278"/>
                  </a:lnTo>
                  <a:lnTo>
                    <a:pt x="6437" y="2291"/>
                  </a:lnTo>
                  <a:lnTo>
                    <a:pt x="6475" y="2303"/>
                  </a:lnTo>
                  <a:lnTo>
                    <a:pt x="6512" y="2317"/>
                  </a:lnTo>
                  <a:lnTo>
                    <a:pt x="6548" y="2332"/>
                  </a:lnTo>
                  <a:lnTo>
                    <a:pt x="6585" y="2349"/>
                  </a:lnTo>
                  <a:lnTo>
                    <a:pt x="6621" y="2366"/>
                  </a:lnTo>
                  <a:lnTo>
                    <a:pt x="6655" y="2385"/>
                  </a:lnTo>
                  <a:lnTo>
                    <a:pt x="6691" y="2404"/>
                  </a:lnTo>
                  <a:lnTo>
                    <a:pt x="6724" y="2425"/>
                  </a:lnTo>
                  <a:lnTo>
                    <a:pt x="6758" y="2446"/>
                  </a:lnTo>
                  <a:lnTo>
                    <a:pt x="6792" y="2469"/>
                  </a:lnTo>
                  <a:lnTo>
                    <a:pt x="6824" y="2495"/>
                  </a:lnTo>
                  <a:lnTo>
                    <a:pt x="6856" y="2520"/>
                  </a:lnTo>
                  <a:lnTo>
                    <a:pt x="6888" y="2546"/>
                  </a:lnTo>
                  <a:lnTo>
                    <a:pt x="6919" y="2574"/>
                  </a:lnTo>
                  <a:lnTo>
                    <a:pt x="6950" y="2602"/>
                  </a:lnTo>
                  <a:lnTo>
                    <a:pt x="6981" y="2632"/>
                  </a:lnTo>
                  <a:lnTo>
                    <a:pt x="7011" y="2662"/>
                  </a:lnTo>
                  <a:lnTo>
                    <a:pt x="7039" y="2694"/>
                  </a:lnTo>
                  <a:lnTo>
                    <a:pt x="7068" y="2728"/>
                  </a:lnTo>
                  <a:lnTo>
                    <a:pt x="7097" y="2762"/>
                  </a:lnTo>
                  <a:lnTo>
                    <a:pt x="7124" y="2797"/>
                  </a:lnTo>
                  <a:lnTo>
                    <a:pt x="7124" y="2797"/>
                  </a:lnTo>
                  <a:lnTo>
                    <a:pt x="7152" y="2833"/>
                  </a:lnTo>
                  <a:lnTo>
                    <a:pt x="7178" y="2871"/>
                  </a:lnTo>
                  <a:lnTo>
                    <a:pt x="7203" y="2908"/>
                  </a:lnTo>
                  <a:lnTo>
                    <a:pt x="7227" y="2945"/>
                  </a:lnTo>
                  <a:lnTo>
                    <a:pt x="7252" y="2984"/>
                  </a:lnTo>
                  <a:lnTo>
                    <a:pt x="7274" y="3025"/>
                  </a:lnTo>
                  <a:lnTo>
                    <a:pt x="7296" y="3065"/>
                  </a:lnTo>
                  <a:lnTo>
                    <a:pt x="7318" y="3105"/>
                  </a:lnTo>
                  <a:lnTo>
                    <a:pt x="7338" y="3146"/>
                  </a:lnTo>
                  <a:lnTo>
                    <a:pt x="7357" y="3189"/>
                  </a:lnTo>
                  <a:lnTo>
                    <a:pt x="7375" y="3231"/>
                  </a:lnTo>
                  <a:lnTo>
                    <a:pt x="7394" y="3275"/>
                  </a:lnTo>
                  <a:lnTo>
                    <a:pt x="7410" y="3319"/>
                  </a:lnTo>
                  <a:lnTo>
                    <a:pt x="7426" y="3364"/>
                  </a:lnTo>
                  <a:lnTo>
                    <a:pt x="7441" y="3409"/>
                  </a:lnTo>
                  <a:lnTo>
                    <a:pt x="7456" y="3456"/>
                  </a:lnTo>
                  <a:lnTo>
                    <a:pt x="7468" y="3502"/>
                  </a:lnTo>
                  <a:lnTo>
                    <a:pt x="7481" y="3550"/>
                  </a:lnTo>
                  <a:lnTo>
                    <a:pt x="7492" y="3598"/>
                  </a:lnTo>
                  <a:lnTo>
                    <a:pt x="7504" y="3646"/>
                  </a:lnTo>
                  <a:lnTo>
                    <a:pt x="7513" y="3696"/>
                  </a:lnTo>
                  <a:lnTo>
                    <a:pt x="7522" y="3746"/>
                  </a:lnTo>
                  <a:lnTo>
                    <a:pt x="7530" y="3797"/>
                  </a:lnTo>
                  <a:lnTo>
                    <a:pt x="7538" y="3848"/>
                  </a:lnTo>
                  <a:lnTo>
                    <a:pt x="7544" y="3901"/>
                  </a:lnTo>
                  <a:lnTo>
                    <a:pt x="7550" y="3953"/>
                  </a:lnTo>
                  <a:lnTo>
                    <a:pt x="7554" y="4006"/>
                  </a:lnTo>
                  <a:lnTo>
                    <a:pt x="7559" y="4060"/>
                  </a:lnTo>
                  <a:lnTo>
                    <a:pt x="7561" y="4115"/>
                  </a:lnTo>
                  <a:lnTo>
                    <a:pt x="7564" y="4170"/>
                  </a:lnTo>
                  <a:lnTo>
                    <a:pt x="7565" y="4227"/>
                  </a:lnTo>
                  <a:lnTo>
                    <a:pt x="7566" y="4283"/>
                  </a:lnTo>
                  <a:lnTo>
                    <a:pt x="7566" y="4283"/>
                  </a:lnTo>
                  <a:lnTo>
                    <a:pt x="7565" y="4340"/>
                  </a:lnTo>
                  <a:lnTo>
                    <a:pt x="7564" y="4396"/>
                  </a:lnTo>
                  <a:lnTo>
                    <a:pt x="7561" y="4451"/>
                  </a:lnTo>
                  <a:lnTo>
                    <a:pt x="7559" y="4507"/>
                  </a:lnTo>
                  <a:lnTo>
                    <a:pt x="7554" y="4560"/>
                  </a:lnTo>
                  <a:lnTo>
                    <a:pt x="7550" y="4613"/>
                  </a:lnTo>
                  <a:lnTo>
                    <a:pt x="7544" y="4666"/>
                  </a:lnTo>
                  <a:lnTo>
                    <a:pt x="7538" y="4719"/>
                  </a:lnTo>
                  <a:lnTo>
                    <a:pt x="7530" y="4769"/>
                  </a:lnTo>
                  <a:lnTo>
                    <a:pt x="7522" y="4821"/>
                  </a:lnTo>
                  <a:lnTo>
                    <a:pt x="7513" y="4870"/>
                  </a:lnTo>
                  <a:lnTo>
                    <a:pt x="7504" y="4919"/>
                  </a:lnTo>
                  <a:lnTo>
                    <a:pt x="7492" y="4969"/>
                  </a:lnTo>
                  <a:lnTo>
                    <a:pt x="7481" y="5017"/>
                  </a:lnTo>
                  <a:lnTo>
                    <a:pt x="7468" y="5064"/>
                  </a:lnTo>
                  <a:lnTo>
                    <a:pt x="7456" y="5111"/>
                  </a:lnTo>
                  <a:lnTo>
                    <a:pt x="7441" y="5157"/>
                  </a:lnTo>
                  <a:lnTo>
                    <a:pt x="7426" y="5203"/>
                  </a:lnTo>
                  <a:lnTo>
                    <a:pt x="7410" y="5247"/>
                  </a:lnTo>
                  <a:lnTo>
                    <a:pt x="7394" y="5292"/>
                  </a:lnTo>
                  <a:lnTo>
                    <a:pt x="7375" y="5336"/>
                  </a:lnTo>
                  <a:lnTo>
                    <a:pt x="7357" y="5378"/>
                  </a:lnTo>
                  <a:lnTo>
                    <a:pt x="7338" y="5421"/>
                  </a:lnTo>
                  <a:lnTo>
                    <a:pt x="7318" y="5462"/>
                  </a:lnTo>
                  <a:lnTo>
                    <a:pt x="7296" y="5503"/>
                  </a:lnTo>
                  <a:lnTo>
                    <a:pt x="7274" y="5543"/>
                  </a:lnTo>
                  <a:lnTo>
                    <a:pt x="7252" y="5582"/>
                  </a:lnTo>
                  <a:lnTo>
                    <a:pt x="7227" y="5621"/>
                  </a:lnTo>
                  <a:lnTo>
                    <a:pt x="7203" y="5659"/>
                  </a:lnTo>
                  <a:lnTo>
                    <a:pt x="7178" y="5697"/>
                  </a:lnTo>
                  <a:lnTo>
                    <a:pt x="7152" y="5734"/>
                  </a:lnTo>
                  <a:lnTo>
                    <a:pt x="7124" y="5771"/>
                  </a:lnTo>
                  <a:lnTo>
                    <a:pt x="7124" y="5771"/>
                  </a:lnTo>
                  <a:lnTo>
                    <a:pt x="7097" y="5805"/>
                  </a:lnTo>
                  <a:lnTo>
                    <a:pt x="7067" y="5838"/>
                  </a:lnTo>
                  <a:lnTo>
                    <a:pt x="7036" y="5870"/>
                  </a:lnTo>
                  <a:lnTo>
                    <a:pt x="7005" y="5900"/>
                  </a:lnTo>
                  <a:lnTo>
                    <a:pt x="6972" y="5930"/>
                  </a:lnTo>
                  <a:lnTo>
                    <a:pt x="6937" y="5959"/>
                  </a:lnTo>
                  <a:lnTo>
                    <a:pt x="6902" y="5985"/>
                  </a:lnTo>
                  <a:lnTo>
                    <a:pt x="6865" y="6011"/>
                  </a:lnTo>
                  <a:lnTo>
                    <a:pt x="6827" y="6037"/>
                  </a:lnTo>
                  <a:lnTo>
                    <a:pt x="6788" y="6060"/>
                  </a:lnTo>
                  <a:lnTo>
                    <a:pt x="6748" y="6081"/>
                  </a:lnTo>
                  <a:lnTo>
                    <a:pt x="6706" y="6103"/>
                  </a:lnTo>
                  <a:lnTo>
                    <a:pt x="6663" y="6123"/>
                  </a:lnTo>
                  <a:lnTo>
                    <a:pt x="6620" y="6141"/>
                  </a:lnTo>
                  <a:lnTo>
                    <a:pt x="6574" y="6159"/>
                  </a:lnTo>
                  <a:lnTo>
                    <a:pt x="6528" y="6175"/>
                  </a:lnTo>
                  <a:lnTo>
                    <a:pt x="6528" y="6175"/>
                  </a:lnTo>
                  <a:lnTo>
                    <a:pt x="6481" y="6190"/>
                  </a:lnTo>
                  <a:lnTo>
                    <a:pt x="6435" y="6204"/>
                  </a:lnTo>
                  <a:lnTo>
                    <a:pt x="6388" y="6218"/>
                  </a:lnTo>
                  <a:lnTo>
                    <a:pt x="6341" y="6229"/>
                  </a:lnTo>
                  <a:lnTo>
                    <a:pt x="6294" y="6241"/>
                  </a:lnTo>
                  <a:lnTo>
                    <a:pt x="6248" y="6251"/>
                  </a:lnTo>
                  <a:lnTo>
                    <a:pt x="6201" y="6260"/>
                  </a:lnTo>
                  <a:lnTo>
                    <a:pt x="6155" y="6268"/>
                  </a:lnTo>
                  <a:lnTo>
                    <a:pt x="6108" y="6276"/>
                  </a:lnTo>
                  <a:lnTo>
                    <a:pt x="6062" y="6283"/>
                  </a:lnTo>
                  <a:lnTo>
                    <a:pt x="6015" y="6288"/>
                  </a:lnTo>
                  <a:lnTo>
                    <a:pt x="5969" y="6292"/>
                  </a:lnTo>
                  <a:lnTo>
                    <a:pt x="5923" y="6296"/>
                  </a:lnTo>
                  <a:lnTo>
                    <a:pt x="5876" y="6298"/>
                  </a:lnTo>
                  <a:lnTo>
                    <a:pt x="5830" y="6300"/>
                  </a:lnTo>
                  <a:lnTo>
                    <a:pt x="5784" y="6300"/>
                  </a:lnTo>
                  <a:lnTo>
                    <a:pt x="5784" y="6300"/>
                  </a:lnTo>
                  <a:lnTo>
                    <a:pt x="5731" y="6300"/>
                  </a:lnTo>
                  <a:lnTo>
                    <a:pt x="5679" y="6299"/>
                  </a:lnTo>
                  <a:lnTo>
                    <a:pt x="5626" y="6297"/>
                  </a:lnTo>
                  <a:lnTo>
                    <a:pt x="5575" y="6294"/>
                  </a:lnTo>
                  <a:lnTo>
                    <a:pt x="5524" y="6290"/>
                  </a:lnTo>
                  <a:lnTo>
                    <a:pt x="5474" y="6284"/>
                  </a:lnTo>
                  <a:lnTo>
                    <a:pt x="5424" y="6279"/>
                  </a:lnTo>
                  <a:lnTo>
                    <a:pt x="5375" y="6273"/>
                  </a:lnTo>
                  <a:lnTo>
                    <a:pt x="5326" y="6265"/>
                  </a:lnTo>
                  <a:lnTo>
                    <a:pt x="5279" y="6257"/>
                  </a:lnTo>
                  <a:lnTo>
                    <a:pt x="5230" y="6248"/>
                  </a:lnTo>
                  <a:lnTo>
                    <a:pt x="5185" y="6237"/>
                  </a:lnTo>
                  <a:lnTo>
                    <a:pt x="5139" y="6227"/>
                  </a:lnTo>
                  <a:lnTo>
                    <a:pt x="5093" y="6216"/>
                  </a:lnTo>
                  <a:lnTo>
                    <a:pt x="5048" y="6203"/>
                  </a:lnTo>
                  <a:lnTo>
                    <a:pt x="5005" y="6189"/>
                  </a:lnTo>
                  <a:lnTo>
                    <a:pt x="4961" y="6174"/>
                  </a:lnTo>
                  <a:lnTo>
                    <a:pt x="4918" y="6159"/>
                  </a:lnTo>
                  <a:lnTo>
                    <a:pt x="4876" y="6143"/>
                  </a:lnTo>
                  <a:lnTo>
                    <a:pt x="4835" y="6126"/>
                  </a:lnTo>
                  <a:lnTo>
                    <a:pt x="4795" y="6109"/>
                  </a:lnTo>
                  <a:lnTo>
                    <a:pt x="4754" y="6089"/>
                  </a:lnTo>
                  <a:lnTo>
                    <a:pt x="4717" y="6070"/>
                  </a:lnTo>
                  <a:lnTo>
                    <a:pt x="4678" y="6049"/>
                  </a:lnTo>
                  <a:lnTo>
                    <a:pt x="4640" y="6029"/>
                  </a:lnTo>
                  <a:lnTo>
                    <a:pt x="4603" y="6006"/>
                  </a:lnTo>
                  <a:lnTo>
                    <a:pt x="4567" y="5983"/>
                  </a:lnTo>
                  <a:lnTo>
                    <a:pt x="4533" y="5959"/>
                  </a:lnTo>
                  <a:lnTo>
                    <a:pt x="4499" y="5935"/>
                  </a:lnTo>
                  <a:lnTo>
                    <a:pt x="4464" y="5908"/>
                  </a:lnTo>
                  <a:lnTo>
                    <a:pt x="4432" y="5882"/>
                  </a:lnTo>
                  <a:lnTo>
                    <a:pt x="4400" y="5854"/>
                  </a:lnTo>
                  <a:lnTo>
                    <a:pt x="4369" y="5827"/>
                  </a:lnTo>
                  <a:lnTo>
                    <a:pt x="4339" y="5797"/>
                  </a:lnTo>
                  <a:lnTo>
                    <a:pt x="4309" y="5767"/>
                  </a:lnTo>
                  <a:lnTo>
                    <a:pt x="4281" y="5736"/>
                  </a:lnTo>
                  <a:lnTo>
                    <a:pt x="4253" y="5704"/>
                  </a:lnTo>
                  <a:lnTo>
                    <a:pt x="4227" y="5672"/>
                  </a:lnTo>
                  <a:lnTo>
                    <a:pt x="4200" y="5639"/>
                  </a:lnTo>
                  <a:lnTo>
                    <a:pt x="4176" y="5604"/>
                  </a:lnTo>
                  <a:lnTo>
                    <a:pt x="4152" y="5569"/>
                  </a:lnTo>
                  <a:lnTo>
                    <a:pt x="4128" y="5533"/>
                  </a:lnTo>
                  <a:lnTo>
                    <a:pt x="4106" y="5495"/>
                  </a:lnTo>
                  <a:lnTo>
                    <a:pt x="4086" y="5457"/>
                  </a:lnTo>
                  <a:lnTo>
                    <a:pt x="4065" y="5420"/>
                  </a:lnTo>
                  <a:lnTo>
                    <a:pt x="4046" y="5379"/>
                  </a:lnTo>
                  <a:lnTo>
                    <a:pt x="4027" y="5339"/>
                  </a:lnTo>
                  <a:lnTo>
                    <a:pt x="4010" y="5298"/>
                  </a:lnTo>
                  <a:lnTo>
                    <a:pt x="3993" y="5256"/>
                  </a:lnTo>
                  <a:lnTo>
                    <a:pt x="3978" y="5213"/>
                  </a:lnTo>
                  <a:lnTo>
                    <a:pt x="3963" y="5168"/>
                  </a:lnTo>
                  <a:lnTo>
                    <a:pt x="3950" y="5124"/>
                  </a:lnTo>
                  <a:lnTo>
                    <a:pt x="3938" y="5079"/>
                  </a:lnTo>
                  <a:lnTo>
                    <a:pt x="3926" y="5032"/>
                  </a:lnTo>
                  <a:lnTo>
                    <a:pt x="3916" y="4985"/>
                  </a:lnTo>
                  <a:lnTo>
                    <a:pt x="3907" y="4937"/>
                  </a:lnTo>
                  <a:lnTo>
                    <a:pt x="3899" y="4887"/>
                  </a:lnTo>
                  <a:lnTo>
                    <a:pt x="3891" y="4837"/>
                  </a:lnTo>
                  <a:lnTo>
                    <a:pt x="3885" y="4786"/>
                  </a:lnTo>
                  <a:lnTo>
                    <a:pt x="3880" y="4735"/>
                  </a:lnTo>
                  <a:lnTo>
                    <a:pt x="3876" y="4682"/>
                  </a:lnTo>
                  <a:lnTo>
                    <a:pt x="3874" y="4629"/>
                  </a:lnTo>
                  <a:lnTo>
                    <a:pt x="3871" y="4574"/>
                  </a:lnTo>
                  <a:lnTo>
                    <a:pt x="3871" y="4519"/>
                  </a:lnTo>
                  <a:lnTo>
                    <a:pt x="3871" y="4519"/>
                  </a:lnTo>
                  <a:lnTo>
                    <a:pt x="3871" y="4004"/>
                  </a:lnTo>
                  <a:lnTo>
                    <a:pt x="3869" y="3488"/>
                  </a:lnTo>
                  <a:lnTo>
                    <a:pt x="3866" y="2457"/>
                  </a:lnTo>
                  <a:lnTo>
                    <a:pt x="3861" y="1426"/>
                  </a:lnTo>
                  <a:lnTo>
                    <a:pt x="3860" y="910"/>
                  </a:lnTo>
                  <a:lnTo>
                    <a:pt x="3859" y="395"/>
                  </a:lnTo>
                  <a:lnTo>
                    <a:pt x="3859" y="395"/>
                  </a:lnTo>
                  <a:lnTo>
                    <a:pt x="3860" y="374"/>
                  </a:lnTo>
                  <a:lnTo>
                    <a:pt x="3861" y="354"/>
                  </a:lnTo>
                  <a:lnTo>
                    <a:pt x="3864" y="334"/>
                  </a:lnTo>
                  <a:lnTo>
                    <a:pt x="3869" y="315"/>
                  </a:lnTo>
                  <a:lnTo>
                    <a:pt x="3875" y="296"/>
                  </a:lnTo>
                  <a:lnTo>
                    <a:pt x="3882" y="278"/>
                  </a:lnTo>
                  <a:lnTo>
                    <a:pt x="3890" y="259"/>
                  </a:lnTo>
                  <a:lnTo>
                    <a:pt x="3899" y="241"/>
                  </a:lnTo>
                  <a:lnTo>
                    <a:pt x="3909" y="224"/>
                  </a:lnTo>
                  <a:lnTo>
                    <a:pt x="3921" y="206"/>
                  </a:lnTo>
                  <a:lnTo>
                    <a:pt x="3933" y="190"/>
                  </a:lnTo>
                  <a:lnTo>
                    <a:pt x="3946" y="174"/>
                  </a:lnTo>
                  <a:lnTo>
                    <a:pt x="3961" y="158"/>
                  </a:lnTo>
                  <a:lnTo>
                    <a:pt x="3976" y="144"/>
                  </a:lnTo>
                  <a:lnTo>
                    <a:pt x="3992" y="130"/>
                  </a:lnTo>
                  <a:lnTo>
                    <a:pt x="4009" y="116"/>
                  </a:lnTo>
                  <a:lnTo>
                    <a:pt x="4026" y="103"/>
                  </a:lnTo>
                  <a:lnTo>
                    <a:pt x="4046" y="91"/>
                  </a:lnTo>
                  <a:lnTo>
                    <a:pt x="4064" y="79"/>
                  </a:lnTo>
                  <a:lnTo>
                    <a:pt x="4085" y="68"/>
                  </a:lnTo>
                  <a:lnTo>
                    <a:pt x="4105" y="57"/>
                  </a:lnTo>
                  <a:lnTo>
                    <a:pt x="4127" y="48"/>
                  </a:lnTo>
                  <a:lnTo>
                    <a:pt x="4149" y="39"/>
                  </a:lnTo>
                  <a:lnTo>
                    <a:pt x="4172" y="31"/>
                  </a:lnTo>
                  <a:lnTo>
                    <a:pt x="4195" y="24"/>
                  </a:lnTo>
                  <a:lnTo>
                    <a:pt x="4219" y="18"/>
                  </a:lnTo>
                  <a:lnTo>
                    <a:pt x="4243" y="13"/>
                  </a:lnTo>
                  <a:lnTo>
                    <a:pt x="4267" y="8"/>
                  </a:lnTo>
                  <a:lnTo>
                    <a:pt x="4292" y="5"/>
                  </a:lnTo>
                  <a:lnTo>
                    <a:pt x="4317" y="2"/>
                  </a:lnTo>
                  <a:lnTo>
                    <a:pt x="4344" y="1"/>
                  </a:lnTo>
                  <a:lnTo>
                    <a:pt x="4370" y="0"/>
                  </a:lnTo>
                  <a:lnTo>
                    <a:pt x="4370" y="0"/>
                  </a:lnTo>
                  <a:close/>
                  <a:moveTo>
                    <a:pt x="1001" y="7169"/>
                  </a:moveTo>
                  <a:lnTo>
                    <a:pt x="1001" y="7169"/>
                  </a:lnTo>
                  <a:lnTo>
                    <a:pt x="1000" y="7194"/>
                  </a:lnTo>
                  <a:lnTo>
                    <a:pt x="999" y="7219"/>
                  </a:lnTo>
                  <a:lnTo>
                    <a:pt x="996" y="7243"/>
                  </a:lnTo>
                  <a:lnTo>
                    <a:pt x="992" y="7267"/>
                  </a:lnTo>
                  <a:lnTo>
                    <a:pt x="986" y="7291"/>
                  </a:lnTo>
                  <a:lnTo>
                    <a:pt x="981" y="7314"/>
                  </a:lnTo>
                  <a:lnTo>
                    <a:pt x="973" y="7337"/>
                  </a:lnTo>
                  <a:lnTo>
                    <a:pt x="965" y="7359"/>
                  </a:lnTo>
                  <a:lnTo>
                    <a:pt x="954" y="7381"/>
                  </a:lnTo>
                  <a:lnTo>
                    <a:pt x="944" y="7403"/>
                  </a:lnTo>
                  <a:lnTo>
                    <a:pt x="931" y="7423"/>
                  </a:lnTo>
                  <a:lnTo>
                    <a:pt x="919" y="7444"/>
                  </a:lnTo>
                  <a:lnTo>
                    <a:pt x="904" y="7465"/>
                  </a:lnTo>
                  <a:lnTo>
                    <a:pt x="889" y="7484"/>
                  </a:lnTo>
                  <a:lnTo>
                    <a:pt x="872" y="7502"/>
                  </a:lnTo>
                  <a:lnTo>
                    <a:pt x="855" y="7522"/>
                  </a:lnTo>
                  <a:lnTo>
                    <a:pt x="855" y="7522"/>
                  </a:lnTo>
                  <a:lnTo>
                    <a:pt x="835" y="7539"/>
                  </a:lnTo>
                  <a:lnTo>
                    <a:pt x="817" y="7556"/>
                  </a:lnTo>
                  <a:lnTo>
                    <a:pt x="797" y="7571"/>
                  </a:lnTo>
                  <a:lnTo>
                    <a:pt x="777" y="7586"/>
                  </a:lnTo>
                  <a:lnTo>
                    <a:pt x="756" y="7599"/>
                  </a:lnTo>
                  <a:lnTo>
                    <a:pt x="735" y="7611"/>
                  </a:lnTo>
                  <a:lnTo>
                    <a:pt x="713" y="7622"/>
                  </a:lnTo>
                  <a:lnTo>
                    <a:pt x="692" y="7632"/>
                  </a:lnTo>
                  <a:lnTo>
                    <a:pt x="670" y="7640"/>
                  </a:lnTo>
                  <a:lnTo>
                    <a:pt x="647" y="7648"/>
                  </a:lnTo>
                  <a:lnTo>
                    <a:pt x="624" y="7654"/>
                  </a:lnTo>
                  <a:lnTo>
                    <a:pt x="600" y="7660"/>
                  </a:lnTo>
                  <a:lnTo>
                    <a:pt x="576" y="7663"/>
                  </a:lnTo>
                  <a:lnTo>
                    <a:pt x="551" y="7667"/>
                  </a:lnTo>
                  <a:lnTo>
                    <a:pt x="525" y="7668"/>
                  </a:lnTo>
                  <a:lnTo>
                    <a:pt x="500" y="7669"/>
                  </a:lnTo>
                  <a:lnTo>
                    <a:pt x="0" y="7669"/>
                  </a:lnTo>
                  <a:lnTo>
                    <a:pt x="0" y="4003"/>
                  </a:lnTo>
                  <a:lnTo>
                    <a:pt x="0" y="4003"/>
                  </a:lnTo>
                  <a:lnTo>
                    <a:pt x="1" y="3948"/>
                  </a:lnTo>
                  <a:lnTo>
                    <a:pt x="2" y="3895"/>
                  </a:lnTo>
                  <a:lnTo>
                    <a:pt x="5" y="3841"/>
                  </a:lnTo>
                  <a:lnTo>
                    <a:pt x="9" y="3790"/>
                  </a:lnTo>
                  <a:lnTo>
                    <a:pt x="14" y="3738"/>
                  </a:lnTo>
                  <a:lnTo>
                    <a:pt x="21" y="3688"/>
                  </a:lnTo>
                  <a:lnTo>
                    <a:pt x="28" y="3638"/>
                  </a:lnTo>
                  <a:lnTo>
                    <a:pt x="36" y="3589"/>
                  </a:lnTo>
                  <a:lnTo>
                    <a:pt x="45" y="3541"/>
                  </a:lnTo>
                  <a:lnTo>
                    <a:pt x="55" y="3494"/>
                  </a:lnTo>
                  <a:lnTo>
                    <a:pt x="68" y="3448"/>
                  </a:lnTo>
                  <a:lnTo>
                    <a:pt x="79" y="3402"/>
                  </a:lnTo>
                  <a:lnTo>
                    <a:pt x="93" y="3358"/>
                  </a:lnTo>
                  <a:lnTo>
                    <a:pt x="108" y="3314"/>
                  </a:lnTo>
                  <a:lnTo>
                    <a:pt x="123" y="3271"/>
                  </a:lnTo>
                  <a:lnTo>
                    <a:pt x="140" y="3229"/>
                  </a:lnTo>
                  <a:lnTo>
                    <a:pt x="157" y="3187"/>
                  </a:lnTo>
                  <a:lnTo>
                    <a:pt x="175" y="3147"/>
                  </a:lnTo>
                  <a:lnTo>
                    <a:pt x="195" y="3108"/>
                  </a:lnTo>
                  <a:lnTo>
                    <a:pt x="216" y="3069"/>
                  </a:lnTo>
                  <a:lnTo>
                    <a:pt x="237" y="3031"/>
                  </a:lnTo>
                  <a:lnTo>
                    <a:pt x="259" y="2995"/>
                  </a:lnTo>
                  <a:lnTo>
                    <a:pt x="283" y="2958"/>
                  </a:lnTo>
                  <a:lnTo>
                    <a:pt x="307" y="2924"/>
                  </a:lnTo>
                  <a:lnTo>
                    <a:pt x="331" y="2889"/>
                  </a:lnTo>
                  <a:lnTo>
                    <a:pt x="358" y="2855"/>
                  </a:lnTo>
                  <a:lnTo>
                    <a:pt x="385" y="2823"/>
                  </a:lnTo>
                  <a:lnTo>
                    <a:pt x="413" y="2791"/>
                  </a:lnTo>
                  <a:lnTo>
                    <a:pt x="442" y="2760"/>
                  </a:lnTo>
                  <a:lnTo>
                    <a:pt x="470" y="2730"/>
                  </a:lnTo>
                  <a:lnTo>
                    <a:pt x="501" y="2700"/>
                  </a:lnTo>
                  <a:lnTo>
                    <a:pt x="532" y="2671"/>
                  </a:lnTo>
                  <a:lnTo>
                    <a:pt x="564" y="2644"/>
                  </a:lnTo>
                  <a:lnTo>
                    <a:pt x="596" y="2617"/>
                  </a:lnTo>
                  <a:lnTo>
                    <a:pt x="631" y="2592"/>
                  </a:lnTo>
                  <a:lnTo>
                    <a:pt x="665" y="2567"/>
                  </a:lnTo>
                  <a:lnTo>
                    <a:pt x="700" y="2543"/>
                  </a:lnTo>
                  <a:lnTo>
                    <a:pt x="736" y="2520"/>
                  </a:lnTo>
                  <a:lnTo>
                    <a:pt x="773" y="2497"/>
                  </a:lnTo>
                  <a:lnTo>
                    <a:pt x="811" y="2475"/>
                  </a:lnTo>
                  <a:lnTo>
                    <a:pt x="849" y="2455"/>
                  </a:lnTo>
                  <a:lnTo>
                    <a:pt x="888" y="2435"/>
                  </a:lnTo>
                  <a:lnTo>
                    <a:pt x="928" y="2417"/>
                  </a:lnTo>
                  <a:lnTo>
                    <a:pt x="968" y="2398"/>
                  </a:lnTo>
                  <a:lnTo>
                    <a:pt x="1009" y="2381"/>
                  </a:lnTo>
                  <a:lnTo>
                    <a:pt x="1051" y="2365"/>
                  </a:lnTo>
                  <a:lnTo>
                    <a:pt x="1093" y="2349"/>
                  </a:lnTo>
                  <a:lnTo>
                    <a:pt x="1137" y="2335"/>
                  </a:lnTo>
                  <a:lnTo>
                    <a:pt x="1180" y="2321"/>
                  </a:lnTo>
                  <a:lnTo>
                    <a:pt x="1225" y="2309"/>
                  </a:lnTo>
                  <a:lnTo>
                    <a:pt x="1271" y="2296"/>
                  </a:lnTo>
                  <a:lnTo>
                    <a:pt x="1317" y="2286"/>
                  </a:lnTo>
                  <a:lnTo>
                    <a:pt x="1363" y="2276"/>
                  </a:lnTo>
                  <a:lnTo>
                    <a:pt x="1410" y="2266"/>
                  </a:lnTo>
                  <a:lnTo>
                    <a:pt x="1458" y="2257"/>
                  </a:lnTo>
                  <a:lnTo>
                    <a:pt x="1506" y="2250"/>
                  </a:lnTo>
                  <a:lnTo>
                    <a:pt x="1554" y="2243"/>
                  </a:lnTo>
                  <a:lnTo>
                    <a:pt x="1605" y="2238"/>
                  </a:lnTo>
                  <a:lnTo>
                    <a:pt x="1654" y="2233"/>
                  </a:lnTo>
                  <a:lnTo>
                    <a:pt x="1704" y="2229"/>
                  </a:lnTo>
                  <a:lnTo>
                    <a:pt x="1756" y="2226"/>
                  </a:lnTo>
                  <a:lnTo>
                    <a:pt x="1808" y="2224"/>
                  </a:lnTo>
                  <a:lnTo>
                    <a:pt x="1860" y="2223"/>
                  </a:lnTo>
                  <a:lnTo>
                    <a:pt x="1913" y="2222"/>
                  </a:lnTo>
                  <a:lnTo>
                    <a:pt x="1913" y="2222"/>
                  </a:lnTo>
                  <a:lnTo>
                    <a:pt x="1959" y="2223"/>
                  </a:lnTo>
                  <a:lnTo>
                    <a:pt x="2005" y="2224"/>
                  </a:lnTo>
                  <a:lnTo>
                    <a:pt x="2052" y="2227"/>
                  </a:lnTo>
                  <a:lnTo>
                    <a:pt x="2098" y="2231"/>
                  </a:lnTo>
                  <a:lnTo>
                    <a:pt x="2144" y="2235"/>
                  </a:lnTo>
                  <a:lnTo>
                    <a:pt x="2191" y="2242"/>
                  </a:lnTo>
                  <a:lnTo>
                    <a:pt x="2237" y="2249"/>
                  </a:lnTo>
                  <a:lnTo>
                    <a:pt x="2284" y="2257"/>
                  </a:lnTo>
                  <a:lnTo>
                    <a:pt x="2330" y="2266"/>
                  </a:lnTo>
                  <a:lnTo>
                    <a:pt x="2377" y="2278"/>
                  </a:lnTo>
                  <a:lnTo>
                    <a:pt x="2423" y="2289"/>
                  </a:lnTo>
                  <a:lnTo>
                    <a:pt x="2470" y="2302"/>
                  </a:lnTo>
                  <a:lnTo>
                    <a:pt x="2517" y="2316"/>
                  </a:lnTo>
                  <a:lnTo>
                    <a:pt x="2562" y="2330"/>
                  </a:lnTo>
                  <a:lnTo>
                    <a:pt x="2609" y="2346"/>
                  </a:lnTo>
                  <a:lnTo>
                    <a:pt x="2657" y="2363"/>
                  </a:lnTo>
                  <a:lnTo>
                    <a:pt x="2657" y="2363"/>
                  </a:lnTo>
                  <a:lnTo>
                    <a:pt x="2702" y="2381"/>
                  </a:lnTo>
                  <a:lnTo>
                    <a:pt x="2748" y="2399"/>
                  </a:lnTo>
                  <a:lnTo>
                    <a:pt x="2792" y="2419"/>
                  </a:lnTo>
                  <a:lnTo>
                    <a:pt x="2834" y="2441"/>
                  </a:lnTo>
                  <a:lnTo>
                    <a:pt x="2876" y="2463"/>
                  </a:lnTo>
                  <a:lnTo>
                    <a:pt x="2917" y="2484"/>
                  </a:lnTo>
                  <a:lnTo>
                    <a:pt x="2956" y="2508"/>
                  </a:lnTo>
                  <a:lnTo>
                    <a:pt x="2994" y="2534"/>
                  </a:lnTo>
                  <a:lnTo>
                    <a:pt x="3030" y="2559"/>
                  </a:lnTo>
                  <a:lnTo>
                    <a:pt x="3066" y="2585"/>
                  </a:lnTo>
                  <a:lnTo>
                    <a:pt x="3100" y="2614"/>
                  </a:lnTo>
                  <a:lnTo>
                    <a:pt x="3134" y="2643"/>
                  </a:lnTo>
                  <a:lnTo>
                    <a:pt x="3165" y="2672"/>
                  </a:lnTo>
                  <a:lnTo>
                    <a:pt x="3196" y="2702"/>
                  </a:lnTo>
                  <a:lnTo>
                    <a:pt x="3225" y="2734"/>
                  </a:lnTo>
                  <a:lnTo>
                    <a:pt x="3253" y="2767"/>
                  </a:lnTo>
                  <a:lnTo>
                    <a:pt x="3253" y="2767"/>
                  </a:lnTo>
                  <a:lnTo>
                    <a:pt x="3281" y="2803"/>
                  </a:lnTo>
                  <a:lnTo>
                    <a:pt x="3307" y="2840"/>
                  </a:lnTo>
                  <a:lnTo>
                    <a:pt x="3332" y="2878"/>
                  </a:lnTo>
                  <a:lnTo>
                    <a:pt x="3356" y="2916"/>
                  </a:lnTo>
                  <a:lnTo>
                    <a:pt x="3380" y="2955"/>
                  </a:lnTo>
                  <a:lnTo>
                    <a:pt x="3403" y="2994"/>
                  </a:lnTo>
                  <a:lnTo>
                    <a:pt x="3425" y="3034"/>
                  </a:lnTo>
                  <a:lnTo>
                    <a:pt x="3446" y="3075"/>
                  </a:lnTo>
                  <a:lnTo>
                    <a:pt x="3466" y="3116"/>
                  </a:lnTo>
                  <a:lnTo>
                    <a:pt x="3486" y="3158"/>
                  </a:lnTo>
                  <a:lnTo>
                    <a:pt x="3504" y="3200"/>
                  </a:lnTo>
                  <a:lnTo>
                    <a:pt x="3523" y="3244"/>
                  </a:lnTo>
                  <a:lnTo>
                    <a:pt x="3539" y="3287"/>
                  </a:lnTo>
                  <a:lnTo>
                    <a:pt x="3555" y="3332"/>
                  </a:lnTo>
                  <a:lnTo>
                    <a:pt x="3570" y="3377"/>
                  </a:lnTo>
                  <a:lnTo>
                    <a:pt x="3584" y="3423"/>
                  </a:lnTo>
                  <a:lnTo>
                    <a:pt x="3597" y="3468"/>
                  </a:lnTo>
                  <a:lnTo>
                    <a:pt x="3610" y="3516"/>
                  </a:lnTo>
                  <a:lnTo>
                    <a:pt x="3621" y="3563"/>
                  </a:lnTo>
                  <a:lnTo>
                    <a:pt x="3633" y="3611"/>
                  </a:lnTo>
                  <a:lnTo>
                    <a:pt x="3642" y="3660"/>
                  </a:lnTo>
                  <a:lnTo>
                    <a:pt x="3651" y="3709"/>
                  </a:lnTo>
                  <a:lnTo>
                    <a:pt x="3659" y="3760"/>
                  </a:lnTo>
                  <a:lnTo>
                    <a:pt x="3667" y="3810"/>
                  </a:lnTo>
                  <a:lnTo>
                    <a:pt x="3673" y="3862"/>
                  </a:lnTo>
                  <a:lnTo>
                    <a:pt x="3679" y="3914"/>
                  </a:lnTo>
                  <a:lnTo>
                    <a:pt x="3683" y="3966"/>
                  </a:lnTo>
                  <a:lnTo>
                    <a:pt x="3688" y="4020"/>
                  </a:lnTo>
                  <a:lnTo>
                    <a:pt x="3690" y="4074"/>
                  </a:lnTo>
                  <a:lnTo>
                    <a:pt x="3692" y="4128"/>
                  </a:lnTo>
                  <a:lnTo>
                    <a:pt x="3693" y="4183"/>
                  </a:lnTo>
                  <a:lnTo>
                    <a:pt x="3695" y="4239"/>
                  </a:lnTo>
                  <a:lnTo>
                    <a:pt x="3695" y="4239"/>
                  </a:lnTo>
                  <a:lnTo>
                    <a:pt x="3693" y="4297"/>
                  </a:lnTo>
                  <a:lnTo>
                    <a:pt x="3692" y="4354"/>
                  </a:lnTo>
                  <a:lnTo>
                    <a:pt x="3690" y="4410"/>
                  </a:lnTo>
                  <a:lnTo>
                    <a:pt x="3688" y="4465"/>
                  </a:lnTo>
                  <a:lnTo>
                    <a:pt x="3683" y="4520"/>
                  </a:lnTo>
                  <a:lnTo>
                    <a:pt x="3679" y="4574"/>
                  </a:lnTo>
                  <a:lnTo>
                    <a:pt x="3673" y="4628"/>
                  </a:lnTo>
                  <a:lnTo>
                    <a:pt x="3667" y="4681"/>
                  </a:lnTo>
                  <a:lnTo>
                    <a:pt x="3659" y="4732"/>
                  </a:lnTo>
                  <a:lnTo>
                    <a:pt x="3651" y="4784"/>
                  </a:lnTo>
                  <a:lnTo>
                    <a:pt x="3642" y="4836"/>
                  </a:lnTo>
                  <a:lnTo>
                    <a:pt x="3633" y="4885"/>
                  </a:lnTo>
                  <a:lnTo>
                    <a:pt x="3621" y="4934"/>
                  </a:lnTo>
                  <a:lnTo>
                    <a:pt x="3610" y="4984"/>
                  </a:lnTo>
                  <a:lnTo>
                    <a:pt x="3597" y="5031"/>
                  </a:lnTo>
                  <a:lnTo>
                    <a:pt x="3584" y="5079"/>
                  </a:lnTo>
                  <a:lnTo>
                    <a:pt x="3570" y="5125"/>
                  </a:lnTo>
                  <a:lnTo>
                    <a:pt x="3555" y="5171"/>
                  </a:lnTo>
                  <a:lnTo>
                    <a:pt x="3539" y="5217"/>
                  </a:lnTo>
                  <a:lnTo>
                    <a:pt x="3523" y="5260"/>
                  </a:lnTo>
                  <a:lnTo>
                    <a:pt x="3504" y="5305"/>
                  </a:lnTo>
                  <a:lnTo>
                    <a:pt x="3486" y="5347"/>
                  </a:lnTo>
                  <a:lnTo>
                    <a:pt x="3466" y="5390"/>
                  </a:lnTo>
                  <a:lnTo>
                    <a:pt x="3446" y="5432"/>
                  </a:lnTo>
                  <a:lnTo>
                    <a:pt x="3425" y="5472"/>
                  </a:lnTo>
                  <a:lnTo>
                    <a:pt x="3403" y="5512"/>
                  </a:lnTo>
                  <a:lnTo>
                    <a:pt x="3380" y="5553"/>
                  </a:lnTo>
                  <a:lnTo>
                    <a:pt x="3356" y="5592"/>
                  </a:lnTo>
                  <a:lnTo>
                    <a:pt x="3332" y="5629"/>
                  </a:lnTo>
                  <a:lnTo>
                    <a:pt x="3307" y="5667"/>
                  </a:lnTo>
                  <a:lnTo>
                    <a:pt x="3281" y="5704"/>
                  </a:lnTo>
                  <a:lnTo>
                    <a:pt x="3253" y="5741"/>
                  </a:lnTo>
                  <a:lnTo>
                    <a:pt x="3253" y="5741"/>
                  </a:lnTo>
                  <a:lnTo>
                    <a:pt x="3225" y="5775"/>
                  </a:lnTo>
                  <a:lnTo>
                    <a:pt x="3197" y="5808"/>
                  </a:lnTo>
                  <a:lnTo>
                    <a:pt x="3168" y="5840"/>
                  </a:lnTo>
                  <a:lnTo>
                    <a:pt x="3138" y="5871"/>
                  </a:lnTo>
                  <a:lnTo>
                    <a:pt x="3108" y="5901"/>
                  </a:lnTo>
                  <a:lnTo>
                    <a:pt x="3079" y="5930"/>
                  </a:lnTo>
                  <a:lnTo>
                    <a:pt x="3048" y="5959"/>
                  </a:lnTo>
                  <a:lnTo>
                    <a:pt x="3017" y="5985"/>
                  </a:lnTo>
                  <a:lnTo>
                    <a:pt x="2985" y="6011"/>
                  </a:lnTo>
                  <a:lnTo>
                    <a:pt x="2952" y="6035"/>
                  </a:lnTo>
                  <a:lnTo>
                    <a:pt x="2920" y="6060"/>
                  </a:lnTo>
                  <a:lnTo>
                    <a:pt x="2887" y="6081"/>
                  </a:lnTo>
                  <a:lnTo>
                    <a:pt x="2853" y="6103"/>
                  </a:lnTo>
                  <a:lnTo>
                    <a:pt x="2818" y="6123"/>
                  </a:lnTo>
                  <a:lnTo>
                    <a:pt x="2784" y="6142"/>
                  </a:lnTo>
                  <a:lnTo>
                    <a:pt x="2749" y="6160"/>
                  </a:lnTo>
                  <a:lnTo>
                    <a:pt x="2714" y="6178"/>
                  </a:lnTo>
                  <a:lnTo>
                    <a:pt x="2677" y="6193"/>
                  </a:lnTo>
                  <a:lnTo>
                    <a:pt x="2640" y="6208"/>
                  </a:lnTo>
                  <a:lnTo>
                    <a:pt x="2604" y="6221"/>
                  </a:lnTo>
                  <a:lnTo>
                    <a:pt x="2566" y="6234"/>
                  </a:lnTo>
                  <a:lnTo>
                    <a:pt x="2528" y="6245"/>
                  </a:lnTo>
                  <a:lnTo>
                    <a:pt x="2489" y="6256"/>
                  </a:lnTo>
                  <a:lnTo>
                    <a:pt x="2450" y="6266"/>
                  </a:lnTo>
                  <a:lnTo>
                    <a:pt x="2411" y="6274"/>
                  </a:lnTo>
                  <a:lnTo>
                    <a:pt x="2371" y="6281"/>
                  </a:lnTo>
                  <a:lnTo>
                    <a:pt x="2331" y="6287"/>
                  </a:lnTo>
                  <a:lnTo>
                    <a:pt x="2289" y="6291"/>
                  </a:lnTo>
                  <a:lnTo>
                    <a:pt x="2248" y="6296"/>
                  </a:lnTo>
                  <a:lnTo>
                    <a:pt x="2206" y="6298"/>
                  </a:lnTo>
                  <a:lnTo>
                    <a:pt x="2163" y="6300"/>
                  </a:lnTo>
                  <a:lnTo>
                    <a:pt x="2120" y="6300"/>
                  </a:lnTo>
                  <a:lnTo>
                    <a:pt x="2120" y="6300"/>
                  </a:lnTo>
                  <a:lnTo>
                    <a:pt x="2075" y="6300"/>
                  </a:lnTo>
                  <a:lnTo>
                    <a:pt x="2029" y="6298"/>
                  </a:lnTo>
                  <a:lnTo>
                    <a:pt x="1986" y="6296"/>
                  </a:lnTo>
                  <a:lnTo>
                    <a:pt x="1941" y="6292"/>
                  </a:lnTo>
                  <a:lnTo>
                    <a:pt x="1898" y="6288"/>
                  </a:lnTo>
                  <a:lnTo>
                    <a:pt x="1856" y="6282"/>
                  </a:lnTo>
                  <a:lnTo>
                    <a:pt x="1815" y="6275"/>
                  </a:lnTo>
                  <a:lnTo>
                    <a:pt x="1773" y="6267"/>
                  </a:lnTo>
                  <a:lnTo>
                    <a:pt x="1733" y="6258"/>
                  </a:lnTo>
                  <a:lnTo>
                    <a:pt x="1694" y="6248"/>
                  </a:lnTo>
                  <a:lnTo>
                    <a:pt x="1655" y="6237"/>
                  </a:lnTo>
                  <a:lnTo>
                    <a:pt x="1617" y="6225"/>
                  </a:lnTo>
                  <a:lnTo>
                    <a:pt x="1579" y="6212"/>
                  </a:lnTo>
                  <a:lnTo>
                    <a:pt x="1543" y="6198"/>
                  </a:lnTo>
                  <a:lnTo>
                    <a:pt x="1507" y="6183"/>
                  </a:lnTo>
                  <a:lnTo>
                    <a:pt x="1472" y="6167"/>
                  </a:lnTo>
                  <a:lnTo>
                    <a:pt x="1472" y="6167"/>
                  </a:lnTo>
                  <a:lnTo>
                    <a:pt x="1436" y="6148"/>
                  </a:lnTo>
                  <a:lnTo>
                    <a:pt x="1401" y="6128"/>
                  </a:lnTo>
                  <a:lnTo>
                    <a:pt x="1366" y="6107"/>
                  </a:lnTo>
                  <a:lnTo>
                    <a:pt x="1333" y="6084"/>
                  </a:lnTo>
                  <a:lnTo>
                    <a:pt x="1300" y="6060"/>
                  </a:lnTo>
                  <a:lnTo>
                    <a:pt x="1267" y="6034"/>
                  </a:lnTo>
                  <a:lnTo>
                    <a:pt x="1238" y="6008"/>
                  </a:lnTo>
                  <a:lnTo>
                    <a:pt x="1208" y="5980"/>
                  </a:lnTo>
                  <a:lnTo>
                    <a:pt x="1178" y="5951"/>
                  </a:lnTo>
                  <a:lnTo>
                    <a:pt x="1150" y="5921"/>
                  </a:lnTo>
                  <a:lnTo>
                    <a:pt x="1123" y="5889"/>
                  </a:lnTo>
                  <a:lnTo>
                    <a:pt x="1097" y="5855"/>
                  </a:lnTo>
                  <a:lnTo>
                    <a:pt x="1071" y="5822"/>
                  </a:lnTo>
                  <a:lnTo>
                    <a:pt x="1047" y="5787"/>
                  </a:lnTo>
                  <a:lnTo>
                    <a:pt x="1023" y="5750"/>
                  </a:lnTo>
                  <a:lnTo>
                    <a:pt x="1001" y="5712"/>
                  </a:lnTo>
                  <a:lnTo>
                    <a:pt x="1001" y="7169"/>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0" name="Freeform 198"/>
            <p:cNvSpPr>
              <a:spLocks/>
            </p:cNvSpPr>
            <p:nvPr/>
          </p:nvSpPr>
          <p:spPr bwMode="auto">
            <a:xfrm>
              <a:off x="4715258" y="2132856"/>
              <a:ext cx="202461" cy="202461"/>
            </a:xfrm>
            <a:custGeom>
              <a:avLst/>
              <a:gdLst>
                <a:gd name="T0" fmla="*/ 538 w 1022"/>
                <a:gd name="T1" fmla="*/ 1 h 1023"/>
                <a:gd name="T2" fmla="*/ 615 w 1022"/>
                <a:gd name="T3" fmla="*/ 10 h 1023"/>
                <a:gd name="T4" fmla="*/ 687 w 1022"/>
                <a:gd name="T5" fmla="*/ 31 h 1023"/>
                <a:gd name="T6" fmla="*/ 755 w 1022"/>
                <a:gd name="T7" fmla="*/ 62 h 1023"/>
                <a:gd name="T8" fmla="*/ 817 w 1022"/>
                <a:gd name="T9" fmla="*/ 102 h 1023"/>
                <a:gd name="T10" fmla="*/ 873 w 1022"/>
                <a:gd name="T11" fmla="*/ 150 h 1023"/>
                <a:gd name="T12" fmla="*/ 921 w 1022"/>
                <a:gd name="T13" fmla="*/ 205 h 1023"/>
                <a:gd name="T14" fmla="*/ 961 w 1022"/>
                <a:gd name="T15" fmla="*/ 268 h 1023"/>
                <a:gd name="T16" fmla="*/ 991 w 1022"/>
                <a:gd name="T17" fmla="*/ 336 h 1023"/>
                <a:gd name="T18" fmla="*/ 1012 w 1022"/>
                <a:gd name="T19" fmla="*/ 408 h 1023"/>
                <a:gd name="T20" fmla="*/ 1022 w 1022"/>
                <a:gd name="T21" fmla="*/ 485 h 1023"/>
                <a:gd name="T22" fmla="*/ 1022 w 1022"/>
                <a:gd name="T23" fmla="*/ 538 h 1023"/>
                <a:gd name="T24" fmla="*/ 1012 w 1022"/>
                <a:gd name="T25" fmla="*/ 615 h 1023"/>
                <a:gd name="T26" fmla="*/ 991 w 1022"/>
                <a:gd name="T27" fmla="*/ 687 h 1023"/>
                <a:gd name="T28" fmla="*/ 961 w 1022"/>
                <a:gd name="T29" fmla="*/ 755 h 1023"/>
                <a:gd name="T30" fmla="*/ 921 w 1022"/>
                <a:gd name="T31" fmla="*/ 818 h 1023"/>
                <a:gd name="T32" fmla="*/ 873 w 1022"/>
                <a:gd name="T33" fmla="*/ 873 h 1023"/>
                <a:gd name="T34" fmla="*/ 817 w 1022"/>
                <a:gd name="T35" fmla="*/ 921 h 1023"/>
                <a:gd name="T36" fmla="*/ 755 w 1022"/>
                <a:gd name="T37" fmla="*/ 961 h 1023"/>
                <a:gd name="T38" fmla="*/ 687 w 1022"/>
                <a:gd name="T39" fmla="*/ 992 h 1023"/>
                <a:gd name="T40" fmla="*/ 615 w 1022"/>
                <a:gd name="T41" fmla="*/ 1013 h 1023"/>
                <a:gd name="T42" fmla="*/ 538 w 1022"/>
                <a:gd name="T43" fmla="*/ 1022 h 1023"/>
                <a:gd name="T44" fmla="*/ 485 w 1022"/>
                <a:gd name="T45" fmla="*/ 1022 h 1023"/>
                <a:gd name="T46" fmla="*/ 408 w 1022"/>
                <a:gd name="T47" fmla="*/ 1013 h 1023"/>
                <a:gd name="T48" fmla="*/ 336 w 1022"/>
                <a:gd name="T49" fmla="*/ 992 h 1023"/>
                <a:gd name="T50" fmla="*/ 267 w 1022"/>
                <a:gd name="T51" fmla="*/ 961 h 1023"/>
                <a:gd name="T52" fmla="*/ 205 w 1022"/>
                <a:gd name="T53" fmla="*/ 921 h 1023"/>
                <a:gd name="T54" fmla="*/ 150 w 1022"/>
                <a:gd name="T55" fmla="*/ 873 h 1023"/>
                <a:gd name="T56" fmla="*/ 102 w 1022"/>
                <a:gd name="T57" fmla="*/ 818 h 1023"/>
                <a:gd name="T58" fmla="*/ 62 w 1022"/>
                <a:gd name="T59" fmla="*/ 755 h 1023"/>
                <a:gd name="T60" fmla="*/ 31 w 1022"/>
                <a:gd name="T61" fmla="*/ 687 h 1023"/>
                <a:gd name="T62" fmla="*/ 10 w 1022"/>
                <a:gd name="T63" fmla="*/ 615 h 1023"/>
                <a:gd name="T64" fmla="*/ 1 w 1022"/>
                <a:gd name="T65" fmla="*/ 538 h 1023"/>
                <a:gd name="T66" fmla="*/ 1 w 1022"/>
                <a:gd name="T67" fmla="*/ 485 h 1023"/>
                <a:gd name="T68" fmla="*/ 10 w 1022"/>
                <a:gd name="T69" fmla="*/ 408 h 1023"/>
                <a:gd name="T70" fmla="*/ 31 w 1022"/>
                <a:gd name="T71" fmla="*/ 336 h 1023"/>
                <a:gd name="T72" fmla="*/ 62 w 1022"/>
                <a:gd name="T73" fmla="*/ 268 h 1023"/>
                <a:gd name="T74" fmla="*/ 102 w 1022"/>
                <a:gd name="T75" fmla="*/ 205 h 1023"/>
                <a:gd name="T76" fmla="*/ 150 w 1022"/>
                <a:gd name="T77" fmla="*/ 150 h 1023"/>
                <a:gd name="T78" fmla="*/ 205 w 1022"/>
                <a:gd name="T79" fmla="*/ 102 h 1023"/>
                <a:gd name="T80" fmla="*/ 267 w 1022"/>
                <a:gd name="T81" fmla="*/ 62 h 1023"/>
                <a:gd name="T82" fmla="*/ 336 w 1022"/>
                <a:gd name="T83" fmla="*/ 31 h 1023"/>
                <a:gd name="T84" fmla="*/ 408 w 1022"/>
                <a:gd name="T85" fmla="*/ 10 h 1023"/>
                <a:gd name="T86" fmla="*/ 485 w 1022"/>
                <a:gd name="T87" fmla="*/ 1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3">
                  <a:moveTo>
                    <a:pt x="512" y="0"/>
                  </a:moveTo>
                  <a:lnTo>
                    <a:pt x="512" y="0"/>
                  </a:lnTo>
                  <a:lnTo>
                    <a:pt x="538" y="1"/>
                  </a:lnTo>
                  <a:lnTo>
                    <a:pt x="563" y="3"/>
                  </a:lnTo>
                  <a:lnTo>
                    <a:pt x="590" y="7"/>
                  </a:lnTo>
                  <a:lnTo>
                    <a:pt x="615" y="10"/>
                  </a:lnTo>
                  <a:lnTo>
                    <a:pt x="639" y="16"/>
                  </a:lnTo>
                  <a:lnTo>
                    <a:pt x="663" y="23"/>
                  </a:lnTo>
                  <a:lnTo>
                    <a:pt x="687" y="31"/>
                  </a:lnTo>
                  <a:lnTo>
                    <a:pt x="710" y="40"/>
                  </a:lnTo>
                  <a:lnTo>
                    <a:pt x="733" y="50"/>
                  </a:lnTo>
                  <a:lnTo>
                    <a:pt x="755" y="62"/>
                  </a:lnTo>
                  <a:lnTo>
                    <a:pt x="777" y="75"/>
                  </a:lnTo>
                  <a:lnTo>
                    <a:pt x="797" y="88"/>
                  </a:lnTo>
                  <a:lnTo>
                    <a:pt x="817" y="102"/>
                  </a:lnTo>
                  <a:lnTo>
                    <a:pt x="836" y="117"/>
                  </a:lnTo>
                  <a:lnTo>
                    <a:pt x="855" y="133"/>
                  </a:lnTo>
                  <a:lnTo>
                    <a:pt x="873" y="150"/>
                  </a:lnTo>
                  <a:lnTo>
                    <a:pt x="890" y="167"/>
                  </a:lnTo>
                  <a:lnTo>
                    <a:pt x="906" y="187"/>
                  </a:lnTo>
                  <a:lnTo>
                    <a:pt x="921" y="205"/>
                  </a:lnTo>
                  <a:lnTo>
                    <a:pt x="935" y="226"/>
                  </a:lnTo>
                  <a:lnTo>
                    <a:pt x="949" y="247"/>
                  </a:lnTo>
                  <a:lnTo>
                    <a:pt x="961" y="268"/>
                  </a:lnTo>
                  <a:lnTo>
                    <a:pt x="972" y="290"/>
                  </a:lnTo>
                  <a:lnTo>
                    <a:pt x="982" y="313"/>
                  </a:lnTo>
                  <a:lnTo>
                    <a:pt x="991" y="336"/>
                  </a:lnTo>
                  <a:lnTo>
                    <a:pt x="999" y="360"/>
                  </a:lnTo>
                  <a:lnTo>
                    <a:pt x="1006" y="384"/>
                  </a:lnTo>
                  <a:lnTo>
                    <a:pt x="1012" y="408"/>
                  </a:lnTo>
                  <a:lnTo>
                    <a:pt x="1016" y="434"/>
                  </a:lnTo>
                  <a:lnTo>
                    <a:pt x="1020" y="460"/>
                  </a:lnTo>
                  <a:lnTo>
                    <a:pt x="1022" y="485"/>
                  </a:lnTo>
                  <a:lnTo>
                    <a:pt x="1022" y="512"/>
                  </a:lnTo>
                  <a:lnTo>
                    <a:pt x="1022" y="512"/>
                  </a:lnTo>
                  <a:lnTo>
                    <a:pt x="1022" y="538"/>
                  </a:lnTo>
                  <a:lnTo>
                    <a:pt x="1020" y="564"/>
                  </a:lnTo>
                  <a:lnTo>
                    <a:pt x="1016" y="590"/>
                  </a:lnTo>
                  <a:lnTo>
                    <a:pt x="1012" y="615"/>
                  </a:lnTo>
                  <a:lnTo>
                    <a:pt x="1006" y="639"/>
                  </a:lnTo>
                  <a:lnTo>
                    <a:pt x="999" y="664"/>
                  </a:lnTo>
                  <a:lnTo>
                    <a:pt x="991" y="687"/>
                  </a:lnTo>
                  <a:lnTo>
                    <a:pt x="982" y="711"/>
                  </a:lnTo>
                  <a:lnTo>
                    <a:pt x="972" y="733"/>
                  </a:lnTo>
                  <a:lnTo>
                    <a:pt x="961" y="755"/>
                  </a:lnTo>
                  <a:lnTo>
                    <a:pt x="949" y="777"/>
                  </a:lnTo>
                  <a:lnTo>
                    <a:pt x="935" y="797"/>
                  </a:lnTo>
                  <a:lnTo>
                    <a:pt x="921" y="818"/>
                  </a:lnTo>
                  <a:lnTo>
                    <a:pt x="906" y="837"/>
                  </a:lnTo>
                  <a:lnTo>
                    <a:pt x="890" y="856"/>
                  </a:lnTo>
                  <a:lnTo>
                    <a:pt x="873" y="873"/>
                  </a:lnTo>
                  <a:lnTo>
                    <a:pt x="855" y="890"/>
                  </a:lnTo>
                  <a:lnTo>
                    <a:pt x="836" y="906"/>
                  </a:lnTo>
                  <a:lnTo>
                    <a:pt x="817" y="921"/>
                  </a:lnTo>
                  <a:lnTo>
                    <a:pt x="797" y="936"/>
                  </a:lnTo>
                  <a:lnTo>
                    <a:pt x="777" y="949"/>
                  </a:lnTo>
                  <a:lnTo>
                    <a:pt x="755" y="961"/>
                  </a:lnTo>
                  <a:lnTo>
                    <a:pt x="733" y="973"/>
                  </a:lnTo>
                  <a:lnTo>
                    <a:pt x="710" y="983"/>
                  </a:lnTo>
                  <a:lnTo>
                    <a:pt x="687" y="992"/>
                  </a:lnTo>
                  <a:lnTo>
                    <a:pt x="663" y="1000"/>
                  </a:lnTo>
                  <a:lnTo>
                    <a:pt x="639" y="1007"/>
                  </a:lnTo>
                  <a:lnTo>
                    <a:pt x="615" y="1013"/>
                  </a:lnTo>
                  <a:lnTo>
                    <a:pt x="590" y="1017"/>
                  </a:lnTo>
                  <a:lnTo>
                    <a:pt x="563" y="1020"/>
                  </a:lnTo>
                  <a:lnTo>
                    <a:pt x="538" y="1022"/>
                  </a:lnTo>
                  <a:lnTo>
                    <a:pt x="512" y="1023"/>
                  </a:lnTo>
                  <a:lnTo>
                    <a:pt x="512" y="1023"/>
                  </a:lnTo>
                  <a:lnTo>
                    <a:pt x="485" y="1022"/>
                  </a:lnTo>
                  <a:lnTo>
                    <a:pt x="459" y="1020"/>
                  </a:lnTo>
                  <a:lnTo>
                    <a:pt x="434" y="1017"/>
                  </a:lnTo>
                  <a:lnTo>
                    <a:pt x="408" y="1013"/>
                  </a:lnTo>
                  <a:lnTo>
                    <a:pt x="383" y="1007"/>
                  </a:lnTo>
                  <a:lnTo>
                    <a:pt x="359" y="1000"/>
                  </a:lnTo>
                  <a:lnTo>
                    <a:pt x="336" y="992"/>
                  </a:lnTo>
                  <a:lnTo>
                    <a:pt x="312" y="983"/>
                  </a:lnTo>
                  <a:lnTo>
                    <a:pt x="290" y="973"/>
                  </a:lnTo>
                  <a:lnTo>
                    <a:pt x="267" y="961"/>
                  </a:lnTo>
                  <a:lnTo>
                    <a:pt x="247" y="949"/>
                  </a:lnTo>
                  <a:lnTo>
                    <a:pt x="226" y="936"/>
                  </a:lnTo>
                  <a:lnTo>
                    <a:pt x="205" y="921"/>
                  </a:lnTo>
                  <a:lnTo>
                    <a:pt x="186" y="906"/>
                  </a:lnTo>
                  <a:lnTo>
                    <a:pt x="168" y="890"/>
                  </a:lnTo>
                  <a:lnTo>
                    <a:pt x="150" y="873"/>
                  </a:lnTo>
                  <a:lnTo>
                    <a:pt x="133" y="856"/>
                  </a:lnTo>
                  <a:lnTo>
                    <a:pt x="117" y="837"/>
                  </a:lnTo>
                  <a:lnTo>
                    <a:pt x="102" y="818"/>
                  </a:lnTo>
                  <a:lnTo>
                    <a:pt x="87" y="797"/>
                  </a:lnTo>
                  <a:lnTo>
                    <a:pt x="75" y="777"/>
                  </a:lnTo>
                  <a:lnTo>
                    <a:pt x="62" y="755"/>
                  </a:lnTo>
                  <a:lnTo>
                    <a:pt x="51" y="733"/>
                  </a:lnTo>
                  <a:lnTo>
                    <a:pt x="40" y="711"/>
                  </a:lnTo>
                  <a:lnTo>
                    <a:pt x="31" y="687"/>
                  </a:lnTo>
                  <a:lnTo>
                    <a:pt x="23" y="664"/>
                  </a:lnTo>
                  <a:lnTo>
                    <a:pt x="16" y="639"/>
                  </a:lnTo>
                  <a:lnTo>
                    <a:pt x="10" y="615"/>
                  </a:lnTo>
                  <a:lnTo>
                    <a:pt x="6" y="590"/>
                  </a:lnTo>
                  <a:lnTo>
                    <a:pt x="2" y="564"/>
                  </a:lnTo>
                  <a:lnTo>
                    <a:pt x="1" y="538"/>
                  </a:lnTo>
                  <a:lnTo>
                    <a:pt x="0" y="512"/>
                  </a:lnTo>
                  <a:lnTo>
                    <a:pt x="0" y="512"/>
                  </a:lnTo>
                  <a:lnTo>
                    <a:pt x="1" y="485"/>
                  </a:lnTo>
                  <a:lnTo>
                    <a:pt x="2" y="460"/>
                  </a:lnTo>
                  <a:lnTo>
                    <a:pt x="6" y="434"/>
                  </a:lnTo>
                  <a:lnTo>
                    <a:pt x="10" y="408"/>
                  </a:lnTo>
                  <a:lnTo>
                    <a:pt x="16" y="384"/>
                  </a:lnTo>
                  <a:lnTo>
                    <a:pt x="23" y="360"/>
                  </a:lnTo>
                  <a:lnTo>
                    <a:pt x="31" y="336"/>
                  </a:lnTo>
                  <a:lnTo>
                    <a:pt x="40" y="313"/>
                  </a:lnTo>
                  <a:lnTo>
                    <a:pt x="51" y="290"/>
                  </a:lnTo>
                  <a:lnTo>
                    <a:pt x="62" y="268"/>
                  </a:lnTo>
                  <a:lnTo>
                    <a:pt x="75" y="247"/>
                  </a:lnTo>
                  <a:lnTo>
                    <a:pt x="87" y="226"/>
                  </a:lnTo>
                  <a:lnTo>
                    <a:pt x="102" y="205"/>
                  </a:lnTo>
                  <a:lnTo>
                    <a:pt x="117" y="187"/>
                  </a:lnTo>
                  <a:lnTo>
                    <a:pt x="133" y="167"/>
                  </a:lnTo>
                  <a:lnTo>
                    <a:pt x="150" y="150"/>
                  </a:lnTo>
                  <a:lnTo>
                    <a:pt x="168" y="133"/>
                  </a:lnTo>
                  <a:lnTo>
                    <a:pt x="186" y="117"/>
                  </a:lnTo>
                  <a:lnTo>
                    <a:pt x="205" y="102"/>
                  </a:lnTo>
                  <a:lnTo>
                    <a:pt x="226" y="88"/>
                  </a:lnTo>
                  <a:lnTo>
                    <a:pt x="247" y="75"/>
                  </a:lnTo>
                  <a:lnTo>
                    <a:pt x="267" y="62"/>
                  </a:lnTo>
                  <a:lnTo>
                    <a:pt x="290" y="50"/>
                  </a:lnTo>
                  <a:lnTo>
                    <a:pt x="312" y="40"/>
                  </a:lnTo>
                  <a:lnTo>
                    <a:pt x="336" y="31"/>
                  </a:lnTo>
                  <a:lnTo>
                    <a:pt x="359" y="23"/>
                  </a:lnTo>
                  <a:lnTo>
                    <a:pt x="383" y="16"/>
                  </a:lnTo>
                  <a:lnTo>
                    <a:pt x="408" y="10"/>
                  </a:lnTo>
                  <a:lnTo>
                    <a:pt x="434" y="7"/>
                  </a:lnTo>
                  <a:lnTo>
                    <a:pt x="459" y="3"/>
                  </a:lnTo>
                  <a:lnTo>
                    <a:pt x="485" y="1"/>
                  </a:lnTo>
                  <a:lnTo>
                    <a:pt x="512"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1" name="Freeform 200"/>
            <p:cNvSpPr>
              <a:spLocks/>
            </p:cNvSpPr>
            <p:nvPr/>
          </p:nvSpPr>
          <p:spPr bwMode="auto">
            <a:xfrm>
              <a:off x="4982436" y="2529467"/>
              <a:ext cx="201867" cy="283802"/>
            </a:xfrm>
            <a:custGeom>
              <a:avLst/>
              <a:gdLst>
                <a:gd name="T0" fmla="*/ 510 w 1022"/>
                <a:gd name="T1" fmla="*/ 0 h 1435"/>
                <a:gd name="T2" fmla="*/ 537 w 1022"/>
                <a:gd name="T3" fmla="*/ 0 h 1435"/>
                <a:gd name="T4" fmla="*/ 588 w 1022"/>
                <a:gd name="T5" fmla="*/ 4 h 1435"/>
                <a:gd name="T6" fmla="*/ 638 w 1022"/>
                <a:gd name="T7" fmla="*/ 11 h 1435"/>
                <a:gd name="T8" fmla="*/ 686 w 1022"/>
                <a:gd name="T9" fmla="*/ 22 h 1435"/>
                <a:gd name="T10" fmla="*/ 732 w 1022"/>
                <a:gd name="T11" fmla="*/ 37 h 1435"/>
                <a:gd name="T12" fmla="*/ 775 w 1022"/>
                <a:gd name="T13" fmla="*/ 53 h 1435"/>
                <a:gd name="T14" fmla="*/ 815 w 1022"/>
                <a:gd name="T15" fmla="*/ 73 h 1435"/>
                <a:gd name="T16" fmla="*/ 853 w 1022"/>
                <a:gd name="T17" fmla="*/ 95 h 1435"/>
                <a:gd name="T18" fmla="*/ 889 w 1022"/>
                <a:gd name="T19" fmla="*/ 120 h 1435"/>
                <a:gd name="T20" fmla="*/ 920 w 1022"/>
                <a:gd name="T21" fmla="*/ 148 h 1435"/>
                <a:gd name="T22" fmla="*/ 947 w 1022"/>
                <a:gd name="T23" fmla="*/ 176 h 1435"/>
                <a:gd name="T24" fmla="*/ 971 w 1022"/>
                <a:gd name="T25" fmla="*/ 207 h 1435"/>
                <a:gd name="T26" fmla="*/ 991 w 1022"/>
                <a:gd name="T27" fmla="*/ 241 h 1435"/>
                <a:gd name="T28" fmla="*/ 1006 w 1022"/>
                <a:gd name="T29" fmla="*/ 275 h 1435"/>
                <a:gd name="T30" fmla="*/ 1016 w 1022"/>
                <a:gd name="T31" fmla="*/ 311 h 1435"/>
                <a:gd name="T32" fmla="*/ 1021 w 1022"/>
                <a:gd name="T33" fmla="*/ 347 h 1435"/>
                <a:gd name="T34" fmla="*/ 1022 w 1022"/>
                <a:gd name="T35" fmla="*/ 1270 h 1435"/>
                <a:gd name="T36" fmla="*/ 953 w 1022"/>
                <a:gd name="T37" fmla="*/ 1260 h 1435"/>
                <a:gd name="T38" fmla="*/ 818 w 1022"/>
                <a:gd name="T39" fmla="*/ 1250 h 1435"/>
                <a:gd name="T40" fmla="*/ 683 w 1022"/>
                <a:gd name="T41" fmla="*/ 1251 h 1435"/>
                <a:gd name="T42" fmla="*/ 550 w 1022"/>
                <a:gd name="T43" fmla="*/ 1263 h 1435"/>
                <a:gd name="T44" fmla="*/ 421 w 1022"/>
                <a:gd name="T45" fmla="*/ 1283 h 1435"/>
                <a:gd name="T46" fmla="*/ 295 w 1022"/>
                <a:gd name="T47" fmla="*/ 1314 h 1435"/>
                <a:gd name="T48" fmla="*/ 173 w 1022"/>
                <a:gd name="T49" fmla="*/ 1356 h 1435"/>
                <a:gd name="T50" fmla="*/ 56 w 1022"/>
                <a:gd name="T51" fmla="*/ 1406 h 1435"/>
                <a:gd name="T52" fmla="*/ 0 w 1022"/>
                <a:gd name="T53" fmla="*/ 1435 h 1435"/>
                <a:gd name="T54" fmla="*/ 0 w 1022"/>
                <a:gd name="T55" fmla="*/ 367 h 1435"/>
                <a:gd name="T56" fmla="*/ 2 w 1022"/>
                <a:gd name="T57" fmla="*/ 329 h 1435"/>
                <a:gd name="T58" fmla="*/ 10 w 1022"/>
                <a:gd name="T59" fmla="*/ 293 h 1435"/>
                <a:gd name="T60" fmla="*/ 23 w 1022"/>
                <a:gd name="T61" fmla="*/ 258 h 1435"/>
                <a:gd name="T62" fmla="*/ 40 w 1022"/>
                <a:gd name="T63" fmla="*/ 225 h 1435"/>
                <a:gd name="T64" fmla="*/ 62 w 1022"/>
                <a:gd name="T65" fmla="*/ 193 h 1435"/>
                <a:gd name="T66" fmla="*/ 87 w 1022"/>
                <a:gd name="T67" fmla="*/ 162 h 1435"/>
                <a:gd name="T68" fmla="*/ 117 w 1022"/>
                <a:gd name="T69" fmla="*/ 134 h 1435"/>
                <a:gd name="T70" fmla="*/ 149 w 1022"/>
                <a:gd name="T71" fmla="*/ 108 h 1435"/>
                <a:gd name="T72" fmla="*/ 186 w 1022"/>
                <a:gd name="T73" fmla="*/ 84 h 1435"/>
                <a:gd name="T74" fmla="*/ 225 w 1022"/>
                <a:gd name="T75" fmla="*/ 63 h 1435"/>
                <a:gd name="T76" fmla="*/ 267 w 1022"/>
                <a:gd name="T77" fmla="*/ 45 h 1435"/>
                <a:gd name="T78" fmla="*/ 312 w 1022"/>
                <a:gd name="T79" fmla="*/ 28 h 1435"/>
                <a:gd name="T80" fmla="*/ 359 w 1022"/>
                <a:gd name="T81" fmla="*/ 16 h 1435"/>
                <a:gd name="T82" fmla="*/ 408 w 1022"/>
                <a:gd name="T83" fmla="*/ 7 h 1435"/>
                <a:gd name="T84" fmla="*/ 459 w 1022"/>
                <a:gd name="T85" fmla="*/ 2 h 1435"/>
                <a:gd name="T86" fmla="*/ 510 w 1022"/>
                <a:gd name="T87" fmla="*/ 0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435">
                  <a:moveTo>
                    <a:pt x="510" y="0"/>
                  </a:moveTo>
                  <a:lnTo>
                    <a:pt x="510" y="0"/>
                  </a:lnTo>
                  <a:lnTo>
                    <a:pt x="510" y="0"/>
                  </a:lnTo>
                  <a:lnTo>
                    <a:pt x="537" y="0"/>
                  </a:lnTo>
                  <a:lnTo>
                    <a:pt x="563" y="2"/>
                  </a:lnTo>
                  <a:lnTo>
                    <a:pt x="588" y="4"/>
                  </a:lnTo>
                  <a:lnTo>
                    <a:pt x="613" y="7"/>
                  </a:lnTo>
                  <a:lnTo>
                    <a:pt x="638" y="11"/>
                  </a:lnTo>
                  <a:lnTo>
                    <a:pt x="662" y="16"/>
                  </a:lnTo>
                  <a:lnTo>
                    <a:pt x="686" y="22"/>
                  </a:lnTo>
                  <a:lnTo>
                    <a:pt x="709" y="28"/>
                  </a:lnTo>
                  <a:lnTo>
                    <a:pt x="732" y="37"/>
                  </a:lnTo>
                  <a:lnTo>
                    <a:pt x="753" y="45"/>
                  </a:lnTo>
                  <a:lnTo>
                    <a:pt x="775" y="53"/>
                  </a:lnTo>
                  <a:lnTo>
                    <a:pt x="796" y="63"/>
                  </a:lnTo>
                  <a:lnTo>
                    <a:pt x="815" y="73"/>
                  </a:lnTo>
                  <a:lnTo>
                    <a:pt x="835" y="84"/>
                  </a:lnTo>
                  <a:lnTo>
                    <a:pt x="853" y="95"/>
                  </a:lnTo>
                  <a:lnTo>
                    <a:pt x="872" y="108"/>
                  </a:lnTo>
                  <a:lnTo>
                    <a:pt x="889" y="120"/>
                  </a:lnTo>
                  <a:lnTo>
                    <a:pt x="905" y="134"/>
                  </a:lnTo>
                  <a:lnTo>
                    <a:pt x="920" y="148"/>
                  </a:lnTo>
                  <a:lnTo>
                    <a:pt x="934" y="162"/>
                  </a:lnTo>
                  <a:lnTo>
                    <a:pt x="947" y="176"/>
                  </a:lnTo>
                  <a:lnTo>
                    <a:pt x="960" y="193"/>
                  </a:lnTo>
                  <a:lnTo>
                    <a:pt x="971" y="207"/>
                  </a:lnTo>
                  <a:lnTo>
                    <a:pt x="982" y="225"/>
                  </a:lnTo>
                  <a:lnTo>
                    <a:pt x="991" y="241"/>
                  </a:lnTo>
                  <a:lnTo>
                    <a:pt x="999" y="258"/>
                  </a:lnTo>
                  <a:lnTo>
                    <a:pt x="1006" y="275"/>
                  </a:lnTo>
                  <a:lnTo>
                    <a:pt x="1012" y="293"/>
                  </a:lnTo>
                  <a:lnTo>
                    <a:pt x="1016" y="311"/>
                  </a:lnTo>
                  <a:lnTo>
                    <a:pt x="1018" y="329"/>
                  </a:lnTo>
                  <a:lnTo>
                    <a:pt x="1021" y="347"/>
                  </a:lnTo>
                  <a:lnTo>
                    <a:pt x="1022" y="367"/>
                  </a:lnTo>
                  <a:lnTo>
                    <a:pt x="1022" y="1270"/>
                  </a:lnTo>
                  <a:lnTo>
                    <a:pt x="1022" y="1270"/>
                  </a:lnTo>
                  <a:lnTo>
                    <a:pt x="953" y="1260"/>
                  </a:lnTo>
                  <a:lnTo>
                    <a:pt x="885" y="1253"/>
                  </a:lnTo>
                  <a:lnTo>
                    <a:pt x="818" y="1250"/>
                  </a:lnTo>
                  <a:lnTo>
                    <a:pt x="750" y="1250"/>
                  </a:lnTo>
                  <a:lnTo>
                    <a:pt x="683" y="1251"/>
                  </a:lnTo>
                  <a:lnTo>
                    <a:pt x="617" y="1256"/>
                  </a:lnTo>
                  <a:lnTo>
                    <a:pt x="550" y="1263"/>
                  </a:lnTo>
                  <a:lnTo>
                    <a:pt x="485" y="1272"/>
                  </a:lnTo>
                  <a:lnTo>
                    <a:pt x="421" y="1283"/>
                  </a:lnTo>
                  <a:lnTo>
                    <a:pt x="358" y="1298"/>
                  </a:lnTo>
                  <a:lnTo>
                    <a:pt x="295" y="1314"/>
                  </a:lnTo>
                  <a:lnTo>
                    <a:pt x="233" y="1334"/>
                  </a:lnTo>
                  <a:lnTo>
                    <a:pt x="173" y="1356"/>
                  </a:lnTo>
                  <a:lnTo>
                    <a:pt x="113" y="1380"/>
                  </a:lnTo>
                  <a:lnTo>
                    <a:pt x="56" y="1406"/>
                  </a:lnTo>
                  <a:lnTo>
                    <a:pt x="27" y="1420"/>
                  </a:lnTo>
                  <a:lnTo>
                    <a:pt x="0" y="1435"/>
                  </a:lnTo>
                  <a:lnTo>
                    <a:pt x="0" y="367"/>
                  </a:lnTo>
                  <a:lnTo>
                    <a:pt x="0" y="367"/>
                  </a:lnTo>
                  <a:lnTo>
                    <a:pt x="0" y="347"/>
                  </a:lnTo>
                  <a:lnTo>
                    <a:pt x="2" y="329"/>
                  </a:lnTo>
                  <a:lnTo>
                    <a:pt x="6" y="311"/>
                  </a:lnTo>
                  <a:lnTo>
                    <a:pt x="10" y="293"/>
                  </a:lnTo>
                  <a:lnTo>
                    <a:pt x="16" y="275"/>
                  </a:lnTo>
                  <a:lnTo>
                    <a:pt x="23" y="258"/>
                  </a:lnTo>
                  <a:lnTo>
                    <a:pt x="31" y="241"/>
                  </a:lnTo>
                  <a:lnTo>
                    <a:pt x="40" y="225"/>
                  </a:lnTo>
                  <a:lnTo>
                    <a:pt x="50" y="207"/>
                  </a:lnTo>
                  <a:lnTo>
                    <a:pt x="62" y="193"/>
                  </a:lnTo>
                  <a:lnTo>
                    <a:pt x="73" y="176"/>
                  </a:lnTo>
                  <a:lnTo>
                    <a:pt x="87" y="162"/>
                  </a:lnTo>
                  <a:lnTo>
                    <a:pt x="101" y="148"/>
                  </a:lnTo>
                  <a:lnTo>
                    <a:pt x="117" y="134"/>
                  </a:lnTo>
                  <a:lnTo>
                    <a:pt x="133" y="120"/>
                  </a:lnTo>
                  <a:lnTo>
                    <a:pt x="149" y="108"/>
                  </a:lnTo>
                  <a:lnTo>
                    <a:pt x="167" y="95"/>
                  </a:lnTo>
                  <a:lnTo>
                    <a:pt x="186" y="84"/>
                  </a:lnTo>
                  <a:lnTo>
                    <a:pt x="205" y="73"/>
                  </a:lnTo>
                  <a:lnTo>
                    <a:pt x="225" y="63"/>
                  </a:lnTo>
                  <a:lnTo>
                    <a:pt x="246" y="53"/>
                  </a:lnTo>
                  <a:lnTo>
                    <a:pt x="267" y="45"/>
                  </a:lnTo>
                  <a:lnTo>
                    <a:pt x="289" y="37"/>
                  </a:lnTo>
                  <a:lnTo>
                    <a:pt x="312" y="28"/>
                  </a:lnTo>
                  <a:lnTo>
                    <a:pt x="335" y="22"/>
                  </a:lnTo>
                  <a:lnTo>
                    <a:pt x="359" y="16"/>
                  </a:lnTo>
                  <a:lnTo>
                    <a:pt x="383" y="11"/>
                  </a:lnTo>
                  <a:lnTo>
                    <a:pt x="408" y="7"/>
                  </a:lnTo>
                  <a:lnTo>
                    <a:pt x="433" y="4"/>
                  </a:lnTo>
                  <a:lnTo>
                    <a:pt x="459" y="2"/>
                  </a:lnTo>
                  <a:lnTo>
                    <a:pt x="484" y="0"/>
                  </a:lnTo>
                  <a:lnTo>
                    <a:pt x="510"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2" name="Freeform 202"/>
            <p:cNvSpPr>
              <a:spLocks/>
            </p:cNvSpPr>
            <p:nvPr/>
          </p:nvSpPr>
          <p:spPr bwMode="auto">
            <a:xfrm>
              <a:off x="4983029" y="2268226"/>
              <a:ext cx="201867" cy="202461"/>
            </a:xfrm>
            <a:custGeom>
              <a:avLst/>
              <a:gdLst>
                <a:gd name="T0" fmla="*/ 537 w 1022"/>
                <a:gd name="T1" fmla="*/ 0 h 1022"/>
                <a:gd name="T2" fmla="*/ 614 w 1022"/>
                <a:gd name="T3" fmla="*/ 10 h 1022"/>
                <a:gd name="T4" fmla="*/ 686 w 1022"/>
                <a:gd name="T5" fmla="*/ 31 h 1022"/>
                <a:gd name="T6" fmla="*/ 755 w 1022"/>
                <a:gd name="T7" fmla="*/ 61 h 1022"/>
                <a:gd name="T8" fmla="*/ 817 w 1022"/>
                <a:gd name="T9" fmla="*/ 101 h 1022"/>
                <a:gd name="T10" fmla="*/ 872 w 1022"/>
                <a:gd name="T11" fmla="*/ 149 h 1022"/>
                <a:gd name="T12" fmla="*/ 920 w 1022"/>
                <a:gd name="T13" fmla="*/ 205 h 1022"/>
                <a:gd name="T14" fmla="*/ 960 w 1022"/>
                <a:gd name="T15" fmla="*/ 267 h 1022"/>
                <a:gd name="T16" fmla="*/ 991 w 1022"/>
                <a:gd name="T17" fmla="*/ 335 h 1022"/>
                <a:gd name="T18" fmla="*/ 1012 w 1022"/>
                <a:gd name="T19" fmla="*/ 407 h 1022"/>
                <a:gd name="T20" fmla="*/ 1021 w 1022"/>
                <a:gd name="T21" fmla="*/ 484 h 1022"/>
                <a:gd name="T22" fmla="*/ 1021 w 1022"/>
                <a:gd name="T23" fmla="*/ 537 h 1022"/>
                <a:gd name="T24" fmla="*/ 1012 w 1022"/>
                <a:gd name="T25" fmla="*/ 613 h 1022"/>
                <a:gd name="T26" fmla="*/ 991 w 1022"/>
                <a:gd name="T27" fmla="*/ 686 h 1022"/>
                <a:gd name="T28" fmla="*/ 960 w 1022"/>
                <a:gd name="T29" fmla="*/ 754 h 1022"/>
                <a:gd name="T30" fmla="*/ 920 w 1022"/>
                <a:gd name="T31" fmla="*/ 816 h 1022"/>
                <a:gd name="T32" fmla="*/ 872 w 1022"/>
                <a:gd name="T33" fmla="*/ 871 h 1022"/>
                <a:gd name="T34" fmla="*/ 817 w 1022"/>
                <a:gd name="T35" fmla="*/ 920 h 1022"/>
                <a:gd name="T36" fmla="*/ 755 w 1022"/>
                <a:gd name="T37" fmla="*/ 960 h 1022"/>
                <a:gd name="T38" fmla="*/ 686 w 1022"/>
                <a:gd name="T39" fmla="*/ 991 h 1022"/>
                <a:gd name="T40" fmla="*/ 614 w 1022"/>
                <a:gd name="T41" fmla="*/ 1011 h 1022"/>
                <a:gd name="T42" fmla="*/ 537 w 1022"/>
                <a:gd name="T43" fmla="*/ 1021 h 1022"/>
                <a:gd name="T44" fmla="*/ 484 w 1022"/>
                <a:gd name="T45" fmla="*/ 1021 h 1022"/>
                <a:gd name="T46" fmla="*/ 407 w 1022"/>
                <a:gd name="T47" fmla="*/ 1011 h 1022"/>
                <a:gd name="T48" fmla="*/ 335 w 1022"/>
                <a:gd name="T49" fmla="*/ 991 h 1022"/>
                <a:gd name="T50" fmla="*/ 268 w 1022"/>
                <a:gd name="T51" fmla="*/ 960 h 1022"/>
                <a:gd name="T52" fmla="*/ 206 w 1022"/>
                <a:gd name="T53" fmla="*/ 920 h 1022"/>
                <a:gd name="T54" fmla="*/ 149 w 1022"/>
                <a:gd name="T55" fmla="*/ 871 h 1022"/>
                <a:gd name="T56" fmla="*/ 101 w 1022"/>
                <a:gd name="T57" fmla="*/ 816 h 1022"/>
                <a:gd name="T58" fmla="*/ 61 w 1022"/>
                <a:gd name="T59" fmla="*/ 754 h 1022"/>
                <a:gd name="T60" fmla="*/ 31 w 1022"/>
                <a:gd name="T61" fmla="*/ 686 h 1022"/>
                <a:gd name="T62" fmla="*/ 11 w 1022"/>
                <a:gd name="T63" fmla="*/ 613 h 1022"/>
                <a:gd name="T64" fmla="*/ 0 w 1022"/>
                <a:gd name="T65" fmla="*/ 537 h 1022"/>
                <a:gd name="T66" fmla="*/ 0 w 1022"/>
                <a:gd name="T67" fmla="*/ 484 h 1022"/>
                <a:gd name="T68" fmla="*/ 11 w 1022"/>
                <a:gd name="T69" fmla="*/ 407 h 1022"/>
                <a:gd name="T70" fmla="*/ 31 w 1022"/>
                <a:gd name="T71" fmla="*/ 335 h 1022"/>
                <a:gd name="T72" fmla="*/ 61 w 1022"/>
                <a:gd name="T73" fmla="*/ 267 h 1022"/>
                <a:gd name="T74" fmla="*/ 101 w 1022"/>
                <a:gd name="T75" fmla="*/ 205 h 1022"/>
                <a:gd name="T76" fmla="*/ 149 w 1022"/>
                <a:gd name="T77" fmla="*/ 149 h 1022"/>
                <a:gd name="T78" fmla="*/ 206 w 1022"/>
                <a:gd name="T79" fmla="*/ 101 h 1022"/>
                <a:gd name="T80" fmla="*/ 268 w 1022"/>
                <a:gd name="T81" fmla="*/ 61 h 1022"/>
                <a:gd name="T82" fmla="*/ 335 w 1022"/>
                <a:gd name="T83" fmla="*/ 31 h 1022"/>
                <a:gd name="T84" fmla="*/ 407 w 1022"/>
                <a:gd name="T85" fmla="*/ 10 h 1022"/>
                <a:gd name="T86" fmla="*/ 484 w 1022"/>
                <a:gd name="T87" fmla="*/ 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1" y="0"/>
                  </a:moveTo>
                  <a:lnTo>
                    <a:pt x="511" y="0"/>
                  </a:lnTo>
                  <a:lnTo>
                    <a:pt x="537" y="0"/>
                  </a:lnTo>
                  <a:lnTo>
                    <a:pt x="563" y="2"/>
                  </a:lnTo>
                  <a:lnTo>
                    <a:pt x="589" y="5"/>
                  </a:lnTo>
                  <a:lnTo>
                    <a:pt x="614" y="10"/>
                  </a:lnTo>
                  <a:lnTo>
                    <a:pt x="639" y="16"/>
                  </a:lnTo>
                  <a:lnTo>
                    <a:pt x="663" y="23"/>
                  </a:lnTo>
                  <a:lnTo>
                    <a:pt x="686" y="31"/>
                  </a:lnTo>
                  <a:lnTo>
                    <a:pt x="710" y="40"/>
                  </a:lnTo>
                  <a:lnTo>
                    <a:pt x="732" y="50"/>
                  </a:lnTo>
                  <a:lnTo>
                    <a:pt x="755" y="61"/>
                  </a:lnTo>
                  <a:lnTo>
                    <a:pt x="776" y="73"/>
                  </a:lnTo>
                  <a:lnTo>
                    <a:pt x="796" y="87"/>
                  </a:lnTo>
                  <a:lnTo>
                    <a:pt x="817" y="101"/>
                  </a:lnTo>
                  <a:lnTo>
                    <a:pt x="836" y="116"/>
                  </a:lnTo>
                  <a:lnTo>
                    <a:pt x="855" y="132"/>
                  </a:lnTo>
                  <a:lnTo>
                    <a:pt x="872" y="149"/>
                  </a:lnTo>
                  <a:lnTo>
                    <a:pt x="889" y="167"/>
                  </a:lnTo>
                  <a:lnTo>
                    <a:pt x="905" y="186"/>
                  </a:lnTo>
                  <a:lnTo>
                    <a:pt x="920" y="205"/>
                  </a:lnTo>
                  <a:lnTo>
                    <a:pt x="935" y="225"/>
                  </a:lnTo>
                  <a:lnTo>
                    <a:pt x="948" y="245"/>
                  </a:lnTo>
                  <a:lnTo>
                    <a:pt x="960" y="267"/>
                  </a:lnTo>
                  <a:lnTo>
                    <a:pt x="972" y="289"/>
                  </a:lnTo>
                  <a:lnTo>
                    <a:pt x="982" y="312"/>
                  </a:lnTo>
                  <a:lnTo>
                    <a:pt x="991" y="335"/>
                  </a:lnTo>
                  <a:lnTo>
                    <a:pt x="999" y="359"/>
                  </a:lnTo>
                  <a:lnTo>
                    <a:pt x="1006" y="383"/>
                  </a:lnTo>
                  <a:lnTo>
                    <a:pt x="1012" y="407"/>
                  </a:lnTo>
                  <a:lnTo>
                    <a:pt x="1017" y="432"/>
                  </a:lnTo>
                  <a:lnTo>
                    <a:pt x="1020" y="459"/>
                  </a:lnTo>
                  <a:lnTo>
                    <a:pt x="1021" y="484"/>
                  </a:lnTo>
                  <a:lnTo>
                    <a:pt x="1022" y="510"/>
                  </a:lnTo>
                  <a:lnTo>
                    <a:pt x="1022" y="510"/>
                  </a:lnTo>
                  <a:lnTo>
                    <a:pt x="1021" y="537"/>
                  </a:lnTo>
                  <a:lnTo>
                    <a:pt x="1020" y="563"/>
                  </a:lnTo>
                  <a:lnTo>
                    <a:pt x="1017" y="588"/>
                  </a:lnTo>
                  <a:lnTo>
                    <a:pt x="1012" y="613"/>
                  </a:lnTo>
                  <a:lnTo>
                    <a:pt x="1006" y="639"/>
                  </a:lnTo>
                  <a:lnTo>
                    <a:pt x="999" y="663"/>
                  </a:lnTo>
                  <a:lnTo>
                    <a:pt x="991" y="686"/>
                  </a:lnTo>
                  <a:lnTo>
                    <a:pt x="982" y="710"/>
                  </a:lnTo>
                  <a:lnTo>
                    <a:pt x="972" y="732"/>
                  </a:lnTo>
                  <a:lnTo>
                    <a:pt x="960" y="754"/>
                  </a:lnTo>
                  <a:lnTo>
                    <a:pt x="948" y="775"/>
                  </a:lnTo>
                  <a:lnTo>
                    <a:pt x="935" y="796"/>
                  </a:lnTo>
                  <a:lnTo>
                    <a:pt x="920" y="816"/>
                  </a:lnTo>
                  <a:lnTo>
                    <a:pt x="905" y="836"/>
                  </a:lnTo>
                  <a:lnTo>
                    <a:pt x="889" y="854"/>
                  </a:lnTo>
                  <a:lnTo>
                    <a:pt x="872" y="871"/>
                  </a:lnTo>
                  <a:lnTo>
                    <a:pt x="855" y="889"/>
                  </a:lnTo>
                  <a:lnTo>
                    <a:pt x="836" y="905"/>
                  </a:lnTo>
                  <a:lnTo>
                    <a:pt x="817" y="920"/>
                  </a:lnTo>
                  <a:lnTo>
                    <a:pt x="796" y="935"/>
                  </a:lnTo>
                  <a:lnTo>
                    <a:pt x="776" y="947"/>
                  </a:lnTo>
                  <a:lnTo>
                    <a:pt x="755" y="960"/>
                  </a:lnTo>
                  <a:lnTo>
                    <a:pt x="732" y="971"/>
                  </a:lnTo>
                  <a:lnTo>
                    <a:pt x="710" y="982"/>
                  </a:lnTo>
                  <a:lnTo>
                    <a:pt x="686" y="991"/>
                  </a:lnTo>
                  <a:lnTo>
                    <a:pt x="663" y="999"/>
                  </a:lnTo>
                  <a:lnTo>
                    <a:pt x="639" y="1006"/>
                  </a:lnTo>
                  <a:lnTo>
                    <a:pt x="614" y="1011"/>
                  </a:lnTo>
                  <a:lnTo>
                    <a:pt x="589" y="1016"/>
                  </a:lnTo>
                  <a:lnTo>
                    <a:pt x="563" y="1018"/>
                  </a:lnTo>
                  <a:lnTo>
                    <a:pt x="537" y="1021"/>
                  </a:lnTo>
                  <a:lnTo>
                    <a:pt x="511" y="1022"/>
                  </a:lnTo>
                  <a:lnTo>
                    <a:pt x="511" y="1022"/>
                  </a:lnTo>
                  <a:lnTo>
                    <a:pt x="484" y="1021"/>
                  </a:lnTo>
                  <a:lnTo>
                    <a:pt x="459" y="1018"/>
                  </a:lnTo>
                  <a:lnTo>
                    <a:pt x="433" y="1016"/>
                  </a:lnTo>
                  <a:lnTo>
                    <a:pt x="407" y="1011"/>
                  </a:lnTo>
                  <a:lnTo>
                    <a:pt x="383" y="1006"/>
                  </a:lnTo>
                  <a:lnTo>
                    <a:pt x="359" y="999"/>
                  </a:lnTo>
                  <a:lnTo>
                    <a:pt x="335" y="991"/>
                  </a:lnTo>
                  <a:lnTo>
                    <a:pt x="312" y="982"/>
                  </a:lnTo>
                  <a:lnTo>
                    <a:pt x="289" y="971"/>
                  </a:lnTo>
                  <a:lnTo>
                    <a:pt x="268" y="960"/>
                  </a:lnTo>
                  <a:lnTo>
                    <a:pt x="246" y="947"/>
                  </a:lnTo>
                  <a:lnTo>
                    <a:pt x="225" y="935"/>
                  </a:lnTo>
                  <a:lnTo>
                    <a:pt x="206" y="920"/>
                  </a:lnTo>
                  <a:lnTo>
                    <a:pt x="186" y="905"/>
                  </a:lnTo>
                  <a:lnTo>
                    <a:pt x="168" y="889"/>
                  </a:lnTo>
                  <a:lnTo>
                    <a:pt x="149" y="871"/>
                  </a:lnTo>
                  <a:lnTo>
                    <a:pt x="132" y="854"/>
                  </a:lnTo>
                  <a:lnTo>
                    <a:pt x="116" y="836"/>
                  </a:lnTo>
                  <a:lnTo>
                    <a:pt x="101" y="816"/>
                  </a:lnTo>
                  <a:lnTo>
                    <a:pt x="87" y="796"/>
                  </a:lnTo>
                  <a:lnTo>
                    <a:pt x="74" y="775"/>
                  </a:lnTo>
                  <a:lnTo>
                    <a:pt x="61" y="754"/>
                  </a:lnTo>
                  <a:lnTo>
                    <a:pt x="51" y="732"/>
                  </a:lnTo>
                  <a:lnTo>
                    <a:pt x="40" y="710"/>
                  </a:lnTo>
                  <a:lnTo>
                    <a:pt x="31" y="686"/>
                  </a:lnTo>
                  <a:lnTo>
                    <a:pt x="23" y="663"/>
                  </a:lnTo>
                  <a:lnTo>
                    <a:pt x="16" y="639"/>
                  </a:lnTo>
                  <a:lnTo>
                    <a:pt x="11" y="613"/>
                  </a:lnTo>
                  <a:lnTo>
                    <a:pt x="6" y="588"/>
                  </a:lnTo>
                  <a:lnTo>
                    <a:pt x="3" y="563"/>
                  </a:lnTo>
                  <a:lnTo>
                    <a:pt x="0" y="537"/>
                  </a:lnTo>
                  <a:lnTo>
                    <a:pt x="0" y="510"/>
                  </a:lnTo>
                  <a:lnTo>
                    <a:pt x="0" y="510"/>
                  </a:lnTo>
                  <a:lnTo>
                    <a:pt x="0" y="484"/>
                  </a:lnTo>
                  <a:lnTo>
                    <a:pt x="3" y="459"/>
                  </a:lnTo>
                  <a:lnTo>
                    <a:pt x="6" y="432"/>
                  </a:lnTo>
                  <a:lnTo>
                    <a:pt x="11" y="407"/>
                  </a:lnTo>
                  <a:lnTo>
                    <a:pt x="16" y="383"/>
                  </a:lnTo>
                  <a:lnTo>
                    <a:pt x="23" y="359"/>
                  </a:lnTo>
                  <a:lnTo>
                    <a:pt x="31" y="335"/>
                  </a:lnTo>
                  <a:lnTo>
                    <a:pt x="40" y="312"/>
                  </a:lnTo>
                  <a:lnTo>
                    <a:pt x="51" y="289"/>
                  </a:lnTo>
                  <a:lnTo>
                    <a:pt x="61" y="267"/>
                  </a:lnTo>
                  <a:lnTo>
                    <a:pt x="74" y="245"/>
                  </a:lnTo>
                  <a:lnTo>
                    <a:pt x="87" y="225"/>
                  </a:lnTo>
                  <a:lnTo>
                    <a:pt x="101" y="205"/>
                  </a:lnTo>
                  <a:lnTo>
                    <a:pt x="116" y="186"/>
                  </a:lnTo>
                  <a:lnTo>
                    <a:pt x="132" y="167"/>
                  </a:lnTo>
                  <a:lnTo>
                    <a:pt x="149" y="149"/>
                  </a:lnTo>
                  <a:lnTo>
                    <a:pt x="168" y="132"/>
                  </a:lnTo>
                  <a:lnTo>
                    <a:pt x="186" y="116"/>
                  </a:lnTo>
                  <a:lnTo>
                    <a:pt x="206" y="101"/>
                  </a:lnTo>
                  <a:lnTo>
                    <a:pt x="225" y="87"/>
                  </a:lnTo>
                  <a:lnTo>
                    <a:pt x="246" y="73"/>
                  </a:lnTo>
                  <a:lnTo>
                    <a:pt x="268" y="61"/>
                  </a:lnTo>
                  <a:lnTo>
                    <a:pt x="289" y="50"/>
                  </a:lnTo>
                  <a:lnTo>
                    <a:pt x="312" y="40"/>
                  </a:lnTo>
                  <a:lnTo>
                    <a:pt x="335" y="31"/>
                  </a:lnTo>
                  <a:lnTo>
                    <a:pt x="359" y="23"/>
                  </a:lnTo>
                  <a:lnTo>
                    <a:pt x="383" y="16"/>
                  </a:lnTo>
                  <a:lnTo>
                    <a:pt x="407" y="10"/>
                  </a:lnTo>
                  <a:lnTo>
                    <a:pt x="433" y="5"/>
                  </a:lnTo>
                  <a:lnTo>
                    <a:pt x="459" y="2"/>
                  </a:lnTo>
                  <a:lnTo>
                    <a:pt x="484" y="0"/>
                  </a:lnTo>
                  <a:lnTo>
                    <a:pt x="511"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3" name="Freeform 204"/>
            <p:cNvSpPr>
              <a:spLocks/>
            </p:cNvSpPr>
            <p:nvPr/>
          </p:nvSpPr>
          <p:spPr bwMode="auto">
            <a:xfrm>
              <a:off x="4195152" y="2635150"/>
              <a:ext cx="202461" cy="159713"/>
            </a:xfrm>
            <a:custGeom>
              <a:avLst/>
              <a:gdLst>
                <a:gd name="T0" fmla="*/ 510 w 1022"/>
                <a:gd name="T1" fmla="*/ 0 h 805"/>
                <a:gd name="T2" fmla="*/ 537 w 1022"/>
                <a:gd name="T3" fmla="*/ 0 h 805"/>
                <a:gd name="T4" fmla="*/ 588 w 1022"/>
                <a:gd name="T5" fmla="*/ 5 h 805"/>
                <a:gd name="T6" fmla="*/ 638 w 1022"/>
                <a:gd name="T7" fmla="*/ 12 h 805"/>
                <a:gd name="T8" fmla="*/ 686 w 1022"/>
                <a:gd name="T9" fmla="*/ 22 h 805"/>
                <a:gd name="T10" fmla="*/ 732 w 1022"/>
                <a:gd name="T11" fmla="*/ 37 h 805"/>
                <a:gd name="T12" fmla="*/ 775 w 1022"/>
                <a:gd name="T13" fmla="*/ 53 h 805"/>
                <a:gd name="T14" fmla="*/ 817 w 1022"/>
                <a:gd name="T15" fmla="*/ 74 h 805"/>
                <a:gd name="T16" fmla="*/ 855 w 1022"/>
                <a:gd name="T17" fmla="*/ 96 h 805"/>
                <a:gd name="T18" fmla="*/ 889 w 1022"/>
                <a:gd name="T19" fmla="*/ 121 h 805"/>
                <a:gd name="T20" fmla="*/ 920 w 1022"/>
                <a:gd name="T21" fmla="*/ 148 h 805"/>
                <a:gd name="T22" fmla="*/ 948 w 1022"/>
                <a:gd name="T23" fmla="*/ 177 h 805"/>
                <a:gd name="T24" fmla="*/ 972 w 1022"/>
                <a:gd name="T25" fmla="*/ 208 h 805"/>
                <a:gd name="T26" fmla="*/ 991 w 1022"/>
                <a:gd name="T27" fmla="*/ 241 h 805"/>
                <a:gd name="T28" fmla="*/ 1006 w 1022"/>
                <a:gd name="T29" fmla="*/ 276 h 805"/>
                <a:gd name="T30" fmla="*/ 1016 w 1022"/>
                <a:gd name="T31" fmla="*/ 311 h 805"/>
                <a:gd name="T32" fmla="*/ 1021 w 1022"/>
                <a:gd name="T33" fmla="*/ 348 h 805"/>
                <a:gd name="T34" fmla="*/ 1022 w 1022"/>
                <a:gd name="T35" fmla="*/ 755 h 805"/>
                <a:gd name="T36" fmla="*/ 958 w 1022"/>
                <a:gd name="T37" fmla="*/ 747 h 805"/>
                <a:gd name="T38" fmla="*/ 828 w 1022"/>
                <a:gd name="T39" fmla="*/ 735 h 805"/>
                <a:gd name="T40" fmla="*/ 699 w 1022"/>
                <a:gd name="T41" fmla="*/ 729 h 805"/>
                <a:gd name="T42" fmla="*/ 569 w 1022"/>
                <a:gd name="T43" fmla="*/ 729 h 805"/>
                <a:gd name="T44" fmla="*/ 441 w 1022"/>
                <a:gd name="T45" fmla="*/ 736 h 805"/>
                <a:gd name="T46" fmla="*/ 312 w 1022"/>
                <a:gd name="T47" fmla="*/ 748 h 805"/>
                <a:gd name="T48" fmla="*/ 186 w 1022"/>
                <a:gd name="T49" fmla="*/ 767 h 805"/>
                <a:gd name="T50" fmla="*/ 61 w 1022"/>
                <a:gd name="T51" fmla="*/ 791 h 805"/>
                <a:gd name="T52" fmla="*/ 0 w 1022"/>
                <a:gd name="T53" fmla="*/ 368 h 805"/>
                <a:gd name="T54" fmla="*/ 0 w 1022"/>
                <a:gd name="T55" fmla="*/ 348 h 805"/>
                <a:gd name="T56" fmla="*/ 6 w 1022"/>
                <a:gd name="T57" fmla="*/ 311 h 805"/>
                <a:gd name="T58" fmla="*/ 16 w 1022"/>
                <a:gd name="T59" fmla="*/ 276 h 805"/>
                <a:gd name="T60" fmla="*/ 31 w 1022"/>
                <a:gd name="T61" fmla="*/ 241 h 805"/>
                <a:gd name="T62" fmla="*/ 51 w 1022"/>
                <a:gd name="T63" fmla="*/ 208 h 805"/>
                <a:gd name="T64" fmla="*/ 73 w 1022"/>
                <a:gd name="T65" fmla="*/ 177 h 805"/>
                <a:gd name="T66" fmla="*/ 101 w 1022"/>
                <a:gd name="T67" fmla="*/ 148 h 805"/>
                <a:gd name="T68" fmla="*/ 133 w 1022"/>
                <a:gd name="T69" fmla="*/ 121 h 805"/>
                <a:gd name="T70" fmla="*/ 168 w 1022"/>
                <a:gd name="T71" fmla="*/ 96 h 805"/>
                <a:gd name="T72" fmla="*/ 205 w 1022"/>
                <a:gd name="T73" fmla="*/ 74 h 805"/>
                <a:gd name="T74" fmla="*/ 247 w 1022"/>
                <a:gd name="T75" fmla="*/ 53 h 805"/>
                <a:gd name="T76" fmla="*/ 290 w 1022"/>
                <a:gd name="T77" fmla="*/ 37 h 805"/>
                <a:gd name="T78" fmla="*/ 335 w 1022"/>
                <a:gd name="T79" fmla="*/ 22 h 805"/>
                <a:gd name="T80" fmla="*/ 383 w 1022"/>
                <a:gd name="T81" fmla="*/ 12 h 805"/>
                <a:gd name="T82" fmla="*/ 434 w 1022"/>
                <a:gd name="T83" fmla="*/ 5 h 805"/>
                <a:gd name="T84" fmla="*/ 484 w 1022"/>
                <a:gd name="T85"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805">
                  <a:moveTo>
                    <a:pt x="510" y="0"/>
                  </a:moveTo>
                  <a:lnTo>
                    <a:pt x="510" y="0"/>
                  </a:lnTo>
                  <a:lnTo>
                    <a:pt x="510" y="0"/>
                  </a:lnTo>
                  <a:lnTo>
                    <a:pt x="537" y="0"/>
                  </a:lnTo>
                  <a:lnTo>
                    <a:pt x="563" y="3"/>
                  </a:lnTo>
                  <a:lnTo>
                    <a:pt x="588" y="5"/>
                  </a:lnTo>
                  <a:lnTo>
                    <a:pt x="614" y="7"/>
                  </a:lnTo>
                  <a:lnTo>
                    <a:pt x="638" y="12"/>
                  </a:lnTo>
                  <a:lnTo>
                    <a:pt x="662" y="17"/>
                  </a:lnTo>
                  <a:lnTo>
                    <a:pt x="686" y="22"/>
                  </a:lnTo>
                  <a:lnTo>
                    <a:pt x="709" y="29"/>
                  </a:lnTo>
                  <a:lnTo>
                    <a:pt x="732" y="37"/>
                  </a:lnTo>
                  <a:lnTo>
                    <a:pt x="754" y="45"/>
                  </a:lnTo>
                  <a:lnTo>
                    <a:pt x="775" y="53"/>
                  </a:lnTo>
                  <a:lnTo>
                    <a:pt x="796" y="64"/>
                  </a:lnTo>
                  <a:lnTo>
                    <a:pt x="817" y="74"/>
                  </a:lnTo>
                  <a:lnTo>
                    <a:pt x="835" y="84"/>
                  </a:lnTo>
                  <a:lnTo>
                    <a:pt x="855" y="96"/>
                  </a:lnTo>
                  <a:lnTo>
                    <a:pt x="872" y="108"/>
                  </a:lnTo>
                  <a:lnTo>
                    <a:pt x="889" y="121"/>
                  </a:lnTo>
                  <a:lnTo>
                    <a:pt x="905" y="135"/>
                  </a:lnTo>
                  <a:lnTo>
                    <a:pt x="920" y="148"/>
                  </a:lnTo>
                  <a:lnTo>
                    <a:pt x="935" y="162"/>
                  </a:lnTo>
                  <a:lnTo>
                    <a:pt x="948" y="177"/>
                  </a:lnTo>
                  <a:lnTo>
                    <a:pt x="960" y="193"/>
                  </a:lnTo>
                  <a:lnTo>
                    <a:pt x="972" y="208"/>
                  </a:lnTo>
                  <a:lnTo>
                    <a:pt x="982" y="224"/>
                  </a:lnTo>
                  <a:lnTo>
                    <a:pt x="991" y="241"/>
                  </a:lnTo>
                  <a:lnTo>
                    <a:pt x="999" y="259"/>
                  </a:lnTo>
                  <a:lnTo>
                    <a:pt x="1006" y="276"/>
                  </a:lnTo>
                  <a:lnTo>
                    <a:pt x="1012" y="293"/>
                  </a:lnTo>
                  <a:lnTo>
                    <a:pt x="1016" y="311"/>
                  </a:lnTo>
                  <a:lnTo>
                    <a:pt x="1020" y="330"/>
                  </a:lnTo>
                  <a:lnTo>
                    <a:pt x="1021" y="348"/>
                  </a:lnTo>
                  <a:lnTo>
                    <a:pt x="1022" y="368"/>
                  </a:lnTo>
                  <a:lnTo>
                    <a:pt x="1022" y="755"/>
                  </a:lnTo>
                  <a:lnTo>
                    <a:pt x="1022" y="755"/>
                  </a:lnTo>
                  <a:lnTo>
                    <a:pt x="958" y="747"/>
                  </a:lnTo>
                  <a:lnTo>
                    <a:pt x="894" y="740"/>
                  </a:lnTo>
                  <a:lnTo>
                    <a:pt x="828" y="735"/>
                  </a:lnTo>
                  <a:lnTo>
                    <a:pt x="764" y="731"/>
                  </a:lnTo>
                  <a:lnTo>
                    <a:pt x="699" y="729"/>
                  </a:lnTo>
                  <a:lnTo>
                    <a:pt x="634" y="728"/>
                  </a:lnTo>
                  <a:lnTo>
                    <a:pt x="569" y="729"/>
                  </a:lnTo>
                  <a:lnTo>
                    <a:pt x="505" y="731"/>
                  </a:lnTo>
                  <a:lnTo>
                    <a:pt x="441" y="736"/>
                  </a:lnTo>
                  <a:lnTo>
                    <a:pt x="376" y="741"/>
                  </a:lnTo>
                  <a:lnTo>
                    <a:pt x="312" y="748"/>
                  </a:lnTo>
                  <a:lnTo>
                    <a:pt x="249" y="756"/>
                  </a:lnTo>
                  <a:lnTo>
                    <a:pt x="186" y="767"/>
                  </a:lnTo>
                  <a:lnTo>
                    <a:pt x="123" y="778"/>
                  </a:lnTo>
                  <a:lnTo>
                    <a:pt x="61" y="791"/>
                  </a:lnTo>
                  <a:lnTo>
                    <a:pt x="0" y="805"/>
                  </a:lnTo>
                  <a:lnTo>
                    <a:pt x="0" y="368"/>
                  </a:lnTo>
                  <a:lnTo>
                    <a:pt x="0" y="368"/>
                  </a:lnTo>
                  <a:lnTo>
                    <a:pt x="0" y="348"/>
                  </a:lnTo>
                  <a:lnTo>
                    <a:pt x="2" y="330"/>
                  </a:lnTo>
                  <a:lnTo>
                    <a:pt x="6" y="311"/>
                  </a:lnTo>
                  <a:lnTo>
                    <a:pt x="10" y="293"/>
                  </a:lnTo>
                  <a:lnTo>
                    <a:pt x="16" y="276"/>
                  </a:lnTo>
                  <a:lnTo>
                    <a:pt x="23" y="259"/>
                  </a:lnTo>
                  <a:lnTo>
                    <a:pt x="31" y="241"/>
                  </a:lnTo>
                  <a:lnTo>
                    <a:pt x="40" y="224"/>
                  </a:lnTo>
                  <a:lnTo>
                    <a:pt x="51" y="208"/>
                  </a:lnTo>
                  <a:lnTo>
                    <a:pt x="62" y="193"/>
                  </a:lnTo>
                  <a:lnTo>
                    <a:pt x="73" y="177"/>
                  </a:lnTo>
                  <a:lnTo>
                    <a:pt x="87" y="162"/>
                  </a:lnTo>
                  <a:lnTo>
                    <a:pt x="101" y="148"/>
                  </a:lnTo>
                  <a:lnTo>
                    <a:pt x="117" y="135"/>
                  </a:lnTo>
                  <a:lnTo>
                    <a:pt x="133" y="121"/>
                  </a:lnTo>
                  <a:lnTo>
                    <a:pt x="150" y="108"/>
                  </a:lnTo>
                  <a:lnTo>
                    <a:pt x="168" y="96"/>
                  </a:lnTo>
                  <a:lnTo>
                    <a:pt x="186" y="84"/>
                  </a:lnTo>
                  <a:lnTo>
                    <a:pt x="205" y="74"/>
                  </a:lnTo>
                  <a:lnTo>
                    <a:pt x="226" y="64"/>
                  </a:lnTo>
                  <a:lnTo>
                    <a:pt x="247" y="53"/>
                  </a:lnTo>
                  <a:lnTo>
                    <a:pt x="267" y="45"/>
                  </a:lnTo>
                  <a:lnTo>
                    <a:pt x="290" y="37"/>
                  </a:lnTo>
                  <a:lnTo>
                    <a:pt x="312" y="29"/>
                  </a:lnTo>
                  <a:lnTo>
                    <a:pt x="335" y="22"/>
                  </a:lnTo>
                  <a:lnTo>
                    <a:pt x="359" y="17"/>
                  </a:lnTo>
                  <a:lnTo>
                    <a:pt x="383" y="12"/>
                  </a:lnTo>
                  <a:lnTo>
                    <a:pt x="408" y="7"/>
                  </a:lnTo>
                  <a:lnTo>
                    <a:pt x="434" y="5"/>
                  </a:lnTo>
                  <a:lnTo>
                    <a:pt x="459" y="3"/>
                  </a:lnTo>
                  <a:lnTo>
                    <a:pt x="484" y="0"/>
                  </a:lnTo>
                  <a:lnTo>
                    <a:pt x="510" y="0"/>
                  </a:lnTo>
                  <a:close/>
                </a:path>
              </a:pathLst>
            </a:custGeom>
            <a:solidFill>
              <a:srgbClr val="004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4" name="Freeform 206"/>
            <p:cNvSpPr>
              <a:spLocks/>
            </p:cNvSpPr>
            <p:nvPr/>
          </p:nvSpPr>
          <p:spPr bwMode="auto">
            <a:xfrm>
              <a:off x="4195746" y="2373909"/>
              <a:ext cx="202461" cy="201867"/>
            </a:xfrm>
            <a:custGeom>
              <a:avLst/>
              <a:gdLst>
                <a:gd name="T0" fmla="*/ 536 w 1022"/>
                <a:gd name="T1" fmla="*/ 1 h 1022"/>
                <a:gd name="T2" fmla="*/ 613 w 1022"/>
                <a:gd name="T3" fmla="*/ 10 h 1022"/>
                <a:gd name="T4" fmla="*/ 687 w 1022"/>
                <a:gd name="T5" fmla="*/ 31 h 1022"/>
                <a:gd name="T6" fmla="*/ 754 w 1022"/>
                <a:gd name="T7" fmla="*/ 62 h 1022"/>
                <a:gd name="T8" fmla="*/ 816 w 1022"/>
                <a:gd name="T9" fmla="*/ 102 h 1022"/>
                <a:gd name="T10" fmla="*/ 871 w 1022"/>
                <a:gd name="T11" fmla="*/ 150 h 1022"/>
                <a:gd name="T12" fmla="*/ 919 w 1022"/>
                <a:gd name="T13" fmla="*/ 205 h 1022"/>
                <a:gd name="T14" fmla="*/ 960 w 1022"/>
                <a:gd name="T15" fmla="*/ 267 h 1022"/>
                <a:gd name="T16" fmla="*/ 991 w 1022"/>
                <a:gd name="T17" fmla="*/ 336 h 1022"/>
                <a:gd name="T18" fmla="*/ 1011 w 1022"/>
                <a:gd name="T19" fmla="*/ 408 h 1022"/>
                <a:gd name="T20" fmla="*/ 1020 w 1022"/>
                <a:gd name="T21" fmla="*/ 485 h 1022"/>
                <a:gd name="T22" fmla="*/ 1020 w 1022"/>
                <a:gd name="T23" fmla="*/ 538 h 1022"/>
                <a:gd name="T24" fmla="*/ 1011 w 1022"/>
                <a:gd name="T25" fmla="*/ 615 h 1022"/>
                <a:gd name="T26" fmla="*/ 991 w 1022"/>
                <a:gd name="T27" fmla="*/ 687 h 1022"/>
                <a:gd name="T28" fmla="*/ 960 w 1022"/>
                <a:gd name="T29" fmla="*/ 755 h 1022"/>
                <a:gd name="T30" fmla="*/ 919 w 1022"/>
                <a:gd name="T31" fmla="*/ 817 h 1022"/>
                <a:gd name="T32" fmla="*/ 871 w 1022"/>
                <a:gd name="T33" fmla="*/ 873 h 1022"/>
                <a:gd name="T34" fmla="*/ 816 w 1022"/>
                <a:gd name="T35" fmla="*/ 921 h 1022"/>
                <a:gd name="T36" fmla="*/ 754 w 1022"/>
                <a:gd name="T37" fmla="*/ 961 h 1022"/>
                <a:gd name="T38" fmla="*/ 687 w 1022"/>
                <a:gd name="T39" fmla="*/ 991 h 1022"/>
                <a:gd name="T40" fmla="*/ 613 w 1022"/>
                <a:gd name="T41" fmla="*/ 1012 h 1022"/>
                <a:gd name="T42" fmla="*/ 536 w 1022"/>
                <a:gd name="T43" fmla="*/ 1022 h 1022"/>
                <a:gd name="T44" fmla="*/ 484 w 1022"/>
                <a:gd name="T45" fmla="*/ 1022 h 1022"/>
                <a:gd name="T46" fmla="*/ 408 w 1022"/>
                <a:gd name="T47" fmla="*/ 1012 h 1022"/>
                <a:gd name="T48" fmla="*/ 334 w 1022"/>
                <a:gd name="T49" fmla="*/ 991 h 1022"/>
                <a:gd name="T50" fmla="*/ 267 w 1022"/>
                <a:gd name="T51" fmla="*/ 961 h 1022"/>
                <a:gd name="T52" fmla="*/ 205 w 1022"/>
                <a:gd name="T53" fmla="*/ 921 h 1022"/>
                <a:gd name="T54" fmla="*/ 149 w 1022"/>
                <a:gd name="T55" fmla="*/ 873 h 1022"/>
                <a:gd name="T56" fmla="*/ 100 w 1022"/>
                <a:gd name="T57" fmla="*/ 817 h 1022"/>
                <a:gd name="T58" fmla="*/ 61 w 1022"/>
                <a:gd name="T59" fmla="*/ 755 h 1022"/>
                <a:gd name="T60" fmla="*/ 30 w 1022"/>
                <a:gd name="T61" fmla="*/ 687 h 1022"/>
                <a:gd name="T62" fmla="*/ 10 w 1022"/>
                <a:gd name="T63" fmla="*/ 615 h 1022"/>
                <a:gd name="T64" fmla="*/ 0 w 1022"/>
                <a:gd name="T65" fmla="*/ 538 h 1022"/>
                <a:gd name="T66" fmla="*/ 0 w 1022"/>
                <a:gd name="T67" fmla="*/ 485 h 1022"/>
                <a:gd name="T68" fmla="*/ 10 w 1022"/>
                <a:gd name="T69" fmla="*/ 408 h 1022"/>
                <a:gd name="T70" fmla="*/ 30 w 1022"/>
                <a:gd name="T71" fmla="*/ 336 h 1022"/>
                <a:gd name="T72" fmla="*/ 61 w 1022"/>
                <a:gd name="T73" fmla="*/ 267 h 1022"/>
                <a:gd name="T74" fmla="*/ 100 w 1022"/>
                <a:gd name="T75" fmla="*/ 205 h 1022"/>
                <a:gd name="T76" fmla="*/ 149 w 1022"/>
                <a:gd name="T77" fmla="*/ 150 h 1022"/>
                <a:gd name="T78" fmla="*/ 205 w 1022"/>
                <a:gd name="T79" fmla="*/ 102 h 1022"/>
                <a:gd name="T80" fmla="*/ 267 w 1022"/>
                <a:gd name="T81" fmla="*/ 62 h 1022"/>
                <a:gd name="T82" fmla="*/ 334 w 1022"/>
                <a:gd name="T83" fmla="*/ 31 h 1022"/>
                <a:gd name="T84" fmla="*/ 408 w 1022"/>
                <a:gd name="T85" fmla="*/ 10 h 1022"/>
                <a:gd name="T86" fmla="*/ 484 w 1022"/>
                <a:gd name="T87" fmla="*/ 1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0" y="0"/>
                  </a:moveTo>
                  <a:lnTo>
                    <a:pt x="510" y="0"/>
                  </a:lnTo>
                  <a:lnTo>
                    <a:pt x="536" y="1"/>
                  </a:lnTo>
                  <a:lnTo>
                    <a:pt x="563" y="3"/>
                  </a:lnTo>
                  <a:lnTo>
                    <a:pt x="588" y="6"/>
                  </a:lnTo>
                  <a:lnTo>
                    <a:pt x="613" y="10"/>
                  </a:lnTo>
                  <a:lnTo>
                    <a:pt x="638" y="16"/>
                  </a:lnTo>
                  <a:lnTo>
                    <a:pt x="662" y="23"/>
                  </a:lnTo>
                  <a:lnTo>
                    <a:pt x="687" y="31"/>
                  </a:lnTo>
                  <a:lnTo>
                    <a:pt x="710" y="40"/>
                  </a:lnTo>
                  <a:lnTo>
                    <a:pt x="732" y="50"/>
                  </a:lnTo>
                  <a:lnTo>
                    <a:pt x="754" y="62"/>
                  </a:lnTo>
                  <a:lnTo>
                    <a:pt x="775" y="75"/>
                  </a:lnTo>
                  <a:lnTo>
                    <a:pt x="797" y="87"/>
                  </a:lnTo>
                  <a:lnTo>
                    <a:pt x="816" y="102"/>
                  </a:lnTo>
                  <a:lnTo>
                    <a:pt x="836" y="117"/>
                  </a:lnTo>
                  <a:lnTo>
                    <a:pt x="854" y="133"/>
                  </a:lnTo>
                  <a:lnTo>
                    <a:pt x="871" y="150"/>
                  </a:lnTo>
                  <a:lnTo>
                    <a:pt x="888" y="167"/>
                  </a:lnTo>
                  <a:lnTo>
                    <a:pt x="905" y="186"/>
                  </a:lnTo>
                  <a:lnTo>
                    <a:pt x="919" y="205"/>
                  </a:lnTo>
                  <a:lnTo>
                    <a:pt x="934" y="226"/>
                  </a:lnTo>
                  <a:lnTo>
                    <a:pt x="947" y="247"/>
                  </a:lnTo>
                  <a:lnTo>
                    <a:pt x="960" y="267"/>
                  </a:lnTo>
                  <a:lnTo>
                    <a:pt x="971" y="290"/>
                  </a:lnTo>
                  <a:lnTo>
                    <a:pt x="981" y="312"/>
                  </a:lnTo>
                  <a:lnTo>
                    <a:pt x="991" y="336"/>
                  </a:lnTo>
                  <a:lnTo>
                    <a:pt x="999" y="359"/>
                  </a:lnTo>
                  <a:lnTo>
                    <a:pt x="1005" y="383"/>
                  </a:lnTo>
                  <a:lnTo>
                    <a:pt x="1011" y="408"/>
                  </a:lnTo>
                  <a:lnTo>
                    <a:pt x="1016" y="434"/>
                  </a:lnTo>
                  <a:lnTo>
                    <a:pt x="1019" y="459"/>
                  </a:lnTo>
                  <a:lnTo>
                    <a:pt x="1020" y="485"/>
                  </a:lnTo>
                  <a:lnTo>
                    <a:pt x="1022" y="512"/>
                  </a:lnTo>
                  <a:lnTo>
                    <a:pt x="1022" y="512"/>
                  </a:lnTo>
                  <a:lnTo>
                    <a:pt x="1020" y="538"/>
                  </a:lnTo>
                  <a:lnTo>
                    <a:pt x="1019" y="563"/>
                  </a:lnTo>
                  <a:lnTo>
                    <a:pt x="1016" y="590"/>
                  </a:lnTo>
                  <a:lnTo>
                    <a:pt x="1011" y="615"/>
                  </a:lnTo>
                  <a:lnTo>
                    <a:pt x="1005" y="639"/>
                  </a:lnTo>
                  <a:lnTo>
                    <a:pt x="999" y="663"/>
                  </a:lnTo>
                  <a:lnTo>
                    <a:pt x="991" y="687"/>
                  </a:lnTo>
                  <a:lnTo>
                    <a:pt x="981" y="710"/>
                  </a:lnTo>
                  <a:lnTo>
                    <a:pt x="971" y="733"/>
                  </a:lnTo>
                  <a:lnTo>
                    <a:pt x="960" y="755"/>
                  </a:lnTo>
                  <a:lnTo>
                    <a:pt x="947" y="776"/>
                  </a:lnTo>
                  <a:lnTo>
                    <a:pt x="934" y="797"/>
                  </a:lnTo>
                  <a:lnTo>
                    <a:pt x="919" y="817"/>
                  </a:lnTo>
                  <a:lnTo>
                    <a:pt x="905" y="836"/>
                  </a:lnTo>
                  <a:lnTo>
                    <a:pt x="888" y="854"/>
                  </a:lnTo>
                  <a:lnTo>
                    <a:pt x="871" y="873"/>
                  </a:lnTo>
                  <a:lnTo>
                    <a:pt x="854" y="890"/>
                  </a:lnTo>
                  <a:lnTo>
                    <a:pt x="836" y="906"/>
                  </a:lnTo>
                  <a:lnTo>
                    <a:pt x="816" y="921"/>
                  </a:lnTo>
                  <a:lnTo>
                    <a:pt x="797" y="935"/>
                  </a:lnTo>
                  <a:lnTo>
                    <a:pt x="775" y="949"/>
                  </a:lnTo>
                  <a:lnTo>
                    <a:pt x="754" y="961"/>
                  </a:lnTo>
                  <a:lnTo>
                    <a:pt x="732" y="971"/>
                  </a:lnTo>
                  <a:lnTo>
                    <a:pt x="710" y="982"/>
                  </a:lnTo>
                  <a:lnTo>
                    <a:pt x="687" y="991"/>
                  </a:lnTo>
                  <a:lnTo>
                    <a:pt x="662" y="999"/>
                  </a:lnTo>
                  <a:lnTo>
                    <a:pt x="638" y="1006"/>
                  </a:lnTo>
                  <a:lnTo>
                    <a:pt x="613" y="1012"/>
                  </a:lnTo>
                  <a:lnTo>
                    <a:pt x="588" y="1016"/>
                  </a:lnTo>
                  <a:lnTo>
                    <a:pt x="563" y="1020"/>
                  </a:lnTo>
                  <a:lnTo>
                    <a:pt x="536" y="1022"/>
                  </a:lnTo>
                  <a:lnTo>
                    <a:pt x="510" y="1022"/>
                  </a:lnTo>
                  <a:lnTo>
                    <a:pt x="510" y="1022"/>
                  </a:lnTo>
                  <a:lnTo>
                    <a:pt x="484" y="1022"/>
                  </a:lnTo>
                  <a:lnTo>
                    <a:pt x="458" y="1020"/>
                  </a:lnTo>
                  <a:lnTo>
                    <a:pt x="433" y="1016"/>
                  </a:lnTo>
                  <a:lnTo>
                    <a:pt x="408" y="1012"/>
                  </a:lnTo>
                  <a:lnTo>
                    <a:pt x="383" y="1006"/>
                  </a:lnTo>
                  <a:lnTo>
                    <a:pt x="359" y="999"/>
                  </a:lnTo>
                  <a:lnTo>
                    <a:pt x="334" y="991"/>
                  </a:lnTo>
                  <a:lnTo>
                    <a:pt x="311" y="982"/>
                  </a:lnTo>
                  <a:lnTo>
                    <a:pt x="289" y="971"/>
                  </a:lnTo>
                  <a:lnTo>
                    <a:pt x="267" y="961"/>
                  </a:lnTo>
                  <a:lnTo>
                    <a:pt x="245" y="949"/>
                  </a:lnTo>
                  <a:lnTo>
                    <a:pt x="224" y="935"/>
                  </a:lnTo>
                  <a:lnTo>
                    <a:pt x="205" y="921"/>
                  </a:lnTo>
                  <a:lnTo>
                    <a:pt x="185" y="906"/>
                  </a:lnTo>
                  <a:lnTo>
                    <a:pt x="167" y="890"/>
                  </a:lnTo>
                  <a:lnTo>
                    <a:pt x="149" y="873"/>
                  </a:lnTo>
                  <a:lnTo>
                    <a:pt x="133" y="854"/>
                  </a:lnTo>
                  <a:lnTo>
                    <a:pt x="116" y="836"/>
                  </a:lnTo>
                  <a:lnTo>
                    <a:pt x="100" y="817"/>
                  </a:lnTo>
                  <a:lnTo>
                    <a:pt x="87" y="797"/>
                  </a:lnTo>
                  <a:lnTo>
                    <a:pt x="73" y="776"/>
                  </a:lnTo>
                  <a:lnTo>
                    <a:pt x="61" y="755"/>
                  </a:lnTo>
                  <a:lnTo>
                    <a:pt x="50" y="733"/>
                  </a:lnTo>
                  <a:lnTo>
                    <a:pt x="40" y="710"/>
                  </a:lnTo>
                  <a:lnTo>
                    <a:pt x="30" y="687"/>
                  </a:lnTo>
                  <a:lnTo>
                    <a:pt x="22" y="663"/>
                  </a:lnTo>
                  <a:lnTo>
                    <a:pt x="16" y="639"/>
                  </a:lnTo>
                  <a:lnTo>
                    <a:pt x="10" y="615"/>
                  </a:lnTo>
                  <a:lnTo>
                    <a:pt x="5" y="590"/>
                  </a:lnTo>
                  <a:lnTo>
                    <a:pt x="2" y="563"/>
                  </a:lnTo>
                  <a:lnTo>
                    <a:pt x="0" y="538"/>
                  </a:lnTo>
                  <a:lnTo>
                    <a:pt x="0" y="512"/>
                  </a:lnTo>
                  <a:lnTo>
                    <a:pt x="0" y="512"/>
                  </a:lnTo>
                  <a:lnTo>
                    <a:pt x="0" y="485"/>
                  </a:lnTo>
                  <a:lnTo>
                    <a:pt x="2" y="459"/>
                  </a:lnTo>
                  <a:lnTo>
                    <a:pt x="5" y="434"/>
                  </a:lnTo>
                  <a:lnTo>
                    <a:pt x="10" y="408"/>
                  </a:lnTo>
                  <a:lnTo>
                    <a:pt x="16" y="383"/>
                  </a:lnTo>
                  <a:lnTo>
                    <a:pt x="22" y="359"/>
                  </a:lnTo>
                  <a:lnTo>
                    <a:pt x="30" y="336"/>
                  </a:lnTo>
                  <a:lnTo>
                    <a:pt x="40" y="312"/>
                  </a:lnTo>
                  <a:lnTo>
                    <a:pt x="50" y="290"/>
                  </a:lnTo>
                  <a:lnTo>
                    <a:pt x="61" y="267"/>
                  </a:lnTo>
                  <a:lnTo>
                    <a:pt x="73" y="247"/>
                  </a:lnTo>
                  <a:lnTo>
                    <a:pt x="87" y="226"/>
                  </a:lnTo>
                  <a:lnTo>
                    <a:pt x="100" y="205"/>
                  </a:lnTo>
                  <a:lnTo>
                    <a:pt x="116" y="186"/>
                  </a:lnTo>
                  <a:lnTo>
                    <a:pt x="133" y="167"/>
                  </a:lnTo>
                  <a:lnTo>
                    <a:pt x="149" y="150"/>
                  </a:lnTo>
                  <a:lnTo>
                    <a:pt x="167" y="133"/>
                  </a:lnTo>
                  <a:lnTo>
                    <a:pt x="185" y="117"/>
                  </a:lnTo>
                  <a:lnTo>
                    <a:pt x="205" y="102"/>
                  </a:lnTo>
                  <a:lnTo>
                    <a:pt x="224" y="87"/>
                  </a:lnTo>
                  <a:lnTo>
                    <a:pt x="245" y="75"/>
                  </a:lnTo>
                  <a:lnTo>
                    <a:pt x="267" y="62"/>
                  </a:lnTo>
                  <a:lnTo>
                    <a:pt x="289" y="50"/>
                  </a:lnTo>
                  <a:lnTo>
                    <a:pt x="311" y="40"/>
                  </a:lnTo>
                  <a:lnTo>
                    <a:pt x="334" y="31"/>
                  </a:lnTo>
                  <a:lnTo>
                    <a:pt x="359" y="23"/>
                  </a:lnTo>
                  <a:lnTo>
                    <a:pt x="383" y="16"/>
                  </a:lnTo>
                  <a:lnTo>
                    <a:pt x="408" y="10"/>
                  </a:lnTo>
                  <a:lnTo>
                    <a:pt x="433" y="6"/>
                  </a:lnTo>
                  <a:lnTo>
                    <a:pt x="458" y="3"/>
                  </a:lnTo>
                  <a:lnTo>
                    <a:pt x="484" y="1"/>
                  </a:lnTo>
                  <a:lnTo>
                    <a:pt x="510" y="0"/>
                  </a:lnTo>
                  <a:lnTo>
                    <a:pt x="51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5" name="Freeform 207"/>
            <p:cNvSpPr>
              <a:spLocks/>
            </p:cNvSpPr>
            <p:nvPr/>
          </p:nvSpPr>
          <p:spPr bwMode="auto">
            <a:xfrm>
              <a:off x="4444518" y="2635744"/>
              <a:ext cx="202461" cy="284396"/>
            </a:xfrm>
            <a:custGeom>
              <a:avLst/>
              <a:gdLst>
                <a:gd name="T0" fmla="*/ 511 w 1022"/>
                <a:gd name="T1" fmla="*/ 0 h 1437"/>
                <a:gd name="T2" fmla="*/ 537 w 1022"/>
                <a:gd name="T3" fmla="*/ 0 h 1437"/>
                <a:gd name="T4" fmla="*/ 588 w 1022"/>
                <a:gd name="T5" fmla="*/ 4 h 1437"/>
                <a:gd name="T6" fmla="*/ 638 w 1022"/>
                <a:gd name="T7" fmla="*/ 11 h 1437"/>
                <a:gd name="T8" fmla="*/ 687 w 1022"/>
                <a:gd name="T9" fmla="*/ 22 h 1437"/>
                <a:gd name="T10" fmla="*/ 731 w 1022"/>
                <a:gd name="T11" fmla="*/ 35 h 1437"/>
                <a:gd name="T12" fmla="*/ 775 w 1022"/>
                <a:gd name="T13" fmla="*/ 53 h 1437"/>
                <a:gd name="T14" fmla="*/ 816 w 1022"/>
                <a:gd name="T15" fmla="*/ 73 h 1437"/>
                <a:gd name="T16" fmla="*/ 854 w 1022"/>
                <a:gd name="T17" fmla="*/ 95 h 1437"/>
                <a:gd name="T18" fmla="*/ 888 w 1022"/>
                <a:gd name="T19" fmla="*/ 120 h 1437"/>
                <a:gd name="T20" fmla="*/ 921 w 1022"/>
                <a:gd name="T21" fmla="*/ 148 h 1437"/>
                <a:gd name="T22" fmla="*/ 948 w 1022"/>
                <a:gd name="T23" fmla="*/ 176 h 1437"/>
                <a:gd name="T24" fmla="*/ 971 w 1022"/>
                <a:gd name="T25" fmla="*/ 207 h 1437"/>
                <a:gd name="T26" fmla="*/ 991 w 1022"/>
                <a:gd name="T27" fmla="*/ 241 h 1437"/>
                <a:gd name="T28" fmla="*/ 1005 w 1022"/>
                <a:gd name="T29" fmla="*/ 275 h 1437"/>
                <a:gd name="T30" fmla="*/ 1016 w 1022"/>
                <a:gd name="T31" fmla="*/ 311 h 1437"/>
                <a:gd name="T32" fmla="*/ 1022 w 1022"/>
                <a:gd name="T33" fmla="*/ 347 h 1437"/>
                <a:gd name="T34" fmla="*/ 1022 w 1022"/>
                <a:gd name="T35" fmla="*/ 1437 h 1437"/>
                <a:gd name="T36" fmla="*/ 996 w 1022"/>
                <a:gd name="T37" fmla="*/ 1407 h 1437"/>
                <a:gd name="T38" fmla="*/ 945 w 1022"/>
                <a:gd name="T39" fmla="*/ 1347 h 1437"/>
                <a:gd name="T40" fmla="*/ 891 w 1022"/>
                <a:gd name="T41" fmla="*/ 1291 h 1437"/>
                <a:gd name="T42" fmla="*/ 835 w 1022"/>
                <a:gd name="T43" fmla="*/ 1237 h 1437"/>
                <a:gd name="T44" fmla="*/ 776 w 1022"/>
                <a:gd name="T45" fmla="*/ 1187 h 1437"/>
                <a:gd name="T46" fmla="*/ 716 w 1022"/>
                <a:gd name="T47" fmla="*/ 1139 h 1437"/>
                <a:gd name="T48" fmla="*/ 654 w 1022"/>
                <a:gd name="T49" fmla="*/ 1094 h 1437"/>
                <a:gd name="T50" fmla="*/ 590 w 1022"/>
                <a:gd name="T51" fmla="*/ 1052 h 1437"/>
                <a:gd name="T52" fmla="*/ 526 w 1022"/>
                <a:gd name="T53" fmla="*/ 1013 h 1437"/>
                <a:gd name="T54" fmla="*/ 459 w 1022"/>
                <a:gd name="T55" fmla="*/ 976 h 1437"/>
                <a:gd name="T56" fmla="*/ 392 w 1022"/>
                <a:gd name="T57" fmla="*/ 941 h 1437"/>
                <a:gd name="T58" fmla="*/ 323 w 1022"/>
                <a:gd name="T59" fmla="*/ 910 h 1437"/>
                <a:gd name="T60" fmla="*/ 253 w 1022"/>
                <a:gd name="T61" fmla="*/ 882 h 1437"/>
                <a:gd name="T62" fmla="*/ 145 w 1022"/>
                <a:gd name="T63" fmla="*/ 843 h 1437"/>
                <a:gd name="T64" fmla="*/ 0 w 1022"/>
                <a:gd name="T65" fmla="*/ 800 h 1437"/>
                <a:gd name="T66" fmla="*/ 0 w 1022"/>
                <a:gd name="T67" fmla="*/ 367 h 1437"/>
                <a:gd name="T68" fmla="*/ 2 w 1022"/>
                <a:gd name="T69" fmla="*/ 329 h 1437"/>
                <a:gd name="T70" fmla="*/ 10 w 1022"/>
                <a:gd name="T71" fmla="*/ 292 h 1437"/>
                <a:gd name="T72" fmla="*/ 22 w 1022"/>
                <a:gd name="T73" fmla="*/ 258 h 1437"/>
                <a:gd name="T74" fmla="*/ 40 w 1022"/>
                <a:gd name="T75" fmla="*/ 223 h 1437"/>
                <a:gd name="T76" fmla="*/ 61 w 1022"/>
                <a:gd name="T77" fmla="*/ 191 h 1437"/>
                <a:gd name="T78" fmla="*/ 87 w 1022"/>
                <a:gd name="T79" fmla="*/ 161 h 1437"/>
                <a:gd name="T80" fmla="*/ 116 w 1022"/>
                <a:gd name="T81" fmla="*/ 133 h 1437"/>
                <a:gd name="T82" fmla="*/ 150 w 1022"/>
                <a:gd name="T83" fmla="*/ 108 h 1437"/>
                <a:gd name="T84" fmla="*/ 186 w 1022"/>
                <a:gd name="T85" fmla="*/ 83 h 1437"/>
                <a:gd name="T86" fmla="*/ 225 w 1022"/>
                <a:gd name="T87" fmla="*/ 63 h 1437"/>
                <a:gd name="T88" fmla="*/ 268 w 1022"/>
                <a:gd name="T89" fmla="*/ 44 h 1437"/>
                <a:gd name="T90" fmla="*/ 313 w 1022"/>
                <a:gd name="T91" fmla="*/ 28 h 1437"/>
                <a:gd name="T92" fmla="*/ 360 w 1022"/>
                <a:gd name="T93" fmla="*/ 16 h 1437"/>
                <a:gd name="T94" fmla="*/ 408 w 1022"/>
                <a:gd name="T95" fmla="*/ 7 h 1437"/>
                <a:gd name="T96" fmla="*/ 458 w 1022"/>
                <a:gd name="T97" fmla="*/ 2 h 1437"/>
                <a:gd name="T98" fmla="*/ 511 w 1022"/>
                <a:gd name="T99" fmla="*/ 0 h 1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2" h="1437">
                  <a:moveTo>
                    <a:pt x="511" y="0"/>
                  </a:moveTo>
                  <a:lnTo>
                    <a:pt x="511" y="0"/>
                  </a:lnTo>
                  <a:lnTo>
                    <a:pt x="511" y="0"/>
                  </a:lnTo>
                  <a:lnTo>
                    <a:pt x="537" y="0"/>
                  </a:lnTo>
                  <a:lnTo>
                    <a:pt x="563" y="2"/>
                  </a:lnTo>
                  <a:lnTo>
                    <a:pt x="588" y="4"/>
                  </a:lnTo>
                  <a:lnTo>
                    <a:pt x="613" y="7"/>
                  </a:lnTo>
                  <a:lnTo>
                    <a:pt x="638" y="11"/>
                  </a:lnTo>
                  <a:lnTo>
                    <a:pt x="662" y="16"/>
                  </a:lnTo>
                  <a:lnTo>
                    <a:pt x="687" y="22"/>
                  </a:lnTo>
                  <a:lnTo>
                    <a:pt x="710" y="28"/>
                  </a:lnTo>
                  <a:lnTo>
                    <a:pt x="731" y="35"/>
                  </a:lnTo>
                  <a:lnTo>
                    <a:pt x="754" y="44"/>
                  </a:lnTo>
                  <a:lnTo>
                    <a:pt x="775" y="53"/>
                  </a:lnTo>
                  <a:lnTo>
                    <a:pt x="796" y="63"/>
                  </a:lnTo>
                  <a:lnTo>
                    <a:pt x="816" y="73"/>
                  </a:lnTo>
                  <a:lnTo>
                    <a:pt x="836" y="83"/>
                  </a:lnTo>
                  <a:lnTo>
                    <a:pt x="854" y="95"/>
                  </a:lnTo>
                  <a:lnTo>
                    <a:pt x="871" y="108"/>
                  </a:lnTo>
                  <a:lnTo>
                    <a:pt x="888" y="120"/>
                  </a:lnTo>
                  <a:lnTo>
                    <a:pt x="905" y="133"/>
                  </a:lnTo>
                  <a:lnTo>
                    <a:pt x="921" y="148"/>
                  </a:lnTo>
                  <a:lnTo>
                    <a:pt x="934" y="161"/>
                  </a:lnTo>
                  <a:lnTo>
                    <a:pt x="948" y="176"/>
                  </a:lnTo>
                  <a:lnTo>
                    <a:pt x="960" y="191"/>
                  </a:lnTo>
                  <a:lnTo>
                    <a:pt x="971" y="207"/>
                  </a:lnTo>
                  <a:lnTo>
                    <a:pt x="981" y="223"/>
                  </a:lnTo>
                  <a:lnTo>
                    <a:pt x="991" y="241"/>
                  </a:lnTo>
                  <a:lnTo>
                    <a:pt x="999" y="258"/>
                  </a:lnTo>
                  <a:lnTo>
                    <a:pt x="1005" y="275"/>
                  </a:lnTo>
                  <a:lnTo>
                    <a:pt x="1011" y="292"/>
                  </a:lnTo>
                  <a:lnTo>
                    <a:pt x="1016" y="311"/>
                  </a:lnTo>
                  <a:lnTo>
                    <a:pt x="1019" y="329"/>
                  </a:lnTo>
                  <a:lnTo>
                    <a:pt x="1022" y="347"/>
                  </a:lnTo>
                  <a:lnTo>
                    <a:pt x="1022" y="367"/>
                  </a:lnTo>
                  <a:lnTo>
                    <a:pt x="1022" y="1437"/>
                  </a:lnTo>
                  <a:lnTo>
                    <a:pt x="1022" y="1437"/>
                  </a:lnTo>
                  <a:lnTo>
                    <a:pt x="996" y="1407"/>
                  </a:lnTo>
                  <a:lnTo>
                    <a:pt x="971" y="1376"/>
                  </a:lnTo>
                  <a:lnTo>
                    <a:pt x="945" y="1347"/>
                  </a:lnTo>
                  <a:lnTo>
                    <a:pt x="917" y="1319"/>
                  </a:lnTo>
                  <a:lnTo>
                    <a:pt x="891" y="1291"/>
                  </a:lnTo>
                  <a:lnTo>
                    <a:pt x="862" y="1264"/>
                  </a:lnTo>
                  <a:lnTo>
                    <a:pt x="835" y="1237"/>
                  </a:lnTo>
                  <a:lnTo>
                    <a:pt x="805" y="1212"/>
                  </a:lnTo>
                  <a:lnTo>
                    <a:pt x="776" y="1187"/>
                  </a:lnTo>
                  <a:lnTo>
                    <a:pt x="746" y="1163"/>
                  </a:lnTo>
                  <a:lnTo>
                    <a:pt x="716" y="1139"/>
                  </a:lnTo>
                  <a:lnTo>
                    <a:pt x="685" y="1116"/>
                  </a:lnTo>
                  <a:lnTo>
                    <a:pt x="654" y="1094"/>
                  </a:lnTo>
                  <a:lnTo>
                    <a:pt x="622" y="1072"/>
                  </a:lnTo>
                  <a:lnTo>
                    <a:pt x="590" y="1052"/>
                  </a:lnTo>
                  <a:lnTo>
                    <a:pt x="558" y="1032"/>
                  </a:lnTo>
                  <a:lnTo>
                    <a:pt x="526" y="1013"/>
                  </a:lnTo>
                  <a:lnTo>
                    <a:pt x="493" y="994"/>
                  </a:lnTo>
                  <a:lnTo>
                    <a:pt x="459" y="976"/>
                  </a:lnTo>
                  <a:lnTo>
                    <a:pt x="426" y="959"/>
                  </a:lnTo>
                  <a:lnTo>
                    <a:pt x="392" y="941"/>
                  </a:lnTo>
                  <a:lnTo>
                    <a:pt x="357" y="925"/>
                  </a:lnTo>
                  <a:lnTo>
                    <a:pt x="323" y="910"/>
                  </a:lnTo>
                  <a:lnTo>
                    <a:pt x="287" y="896"/>
                  </a:lnTo>
                  <a:lnTo>
                    <a:pt x="253" y="882"/>
                  </a:lnTo>
                  <a:lnTo>
                    <a:pt x="217" y="868"/>
                  </a:lnTo>
                  <a:lnTo>
                    <a:pt x="145" y="843"/>
                  </a:lnTo>
                  <a:lnTo>
                    <a:pt x="73" y="821"/>
                  </a:lnTo>
                  <a:lnTo>
                    <a:pt x="0" y="800"/>
                  </a:lnTo>
                  <a:lnTo>
                    <a:pt x="0" y="367"/>
                  </a:lnTo>
                  <a:lnTo>
                    <a:pt x="0" y="367"/>
                  </a:lnTo>
                  <a:lnTo>
                    <a:pt x="1" y="347"/>
                  </a:lnTo>
                  <a:lnTo>
                    <a:pt x="2" y="329"/>
                  </a:lnTo>
                  <a:lnTo>
                    <a:pt x="5" y="311"/>
                  </a:lnTo>
                  <a:lnTo>
                    <a:pt x="10" y="292"/>
                  </a:lnTo>
                  <a:lnTo>
                    <a:pt x="16" y="275"/>
                  </a:lnTo>
                  <a:lnTo>
                    <a:pt x="22" y="258"/>
                  </a:lnTo>
                  <a:lnTo>
                    <a:pt x="30" y="241"/>
                  </a:lnTo>
                  <a:lnTo>
                    <a:pt x="40" y="223"/>
                  </a:lnTo>
                  <a:lnTo>
                    <a:pt x="50" y="207"/>
                  </a:lnTo>
                  <a:lnTo>
                    <a:pt x="61" y="191"/>
                  </a:lnTo>
                  <a:lnTo>
                    <a:pt x="74" y="176"/>
                  </a:lnTo>
                  <a:lnTo>
                    <a:pt x="87" y="161"/>
                  </a:lnTo>
                  <a:lnTo>
                    <a:pt x="102" y="148"/>
                  </a:lnTo>
                  <a:lnTo>
                    <a:pt x="116" y="133"/>
                  </a:lnTo>
                  <a:lnTo>
                    <a:pt x="133" y="120"/>
                  </a:lnTo>
                  <a:lnTo>
                    <a:pt x="150" y="108"/>
                  </a:lnTo>
                  <a:lnTo>
                    <a:pt x="167" y="95"/>
                  </a:lnTo>
                  <a:lnTo>
                    <a:pt x="186" y="83"/>
                  </a:lnTo>
                  <a:lnTo>
                    <a:pt x="206" y="73"/>
                  </a:lnTo>
                  <a:lnTo>
                    <a:pt x="225" y="63"/>
                  </a:lnTo>
                  <a:lnTo>
                    <a:pt x="246" y="53"/>
                  </a:lnTo>
                  <a:lnTo>
                    <a:pt x="268" y="44"/>
                  </a:lnTo>
                  <a:lnTo>
                    <a:pt x="290" y="35"/>
                  </a:lnTo>
                  <a:lnTo>
                    <a:pt x="313" y="28"/>
                  </a:lnTo>
                  <a:lnTo>
                    <a:pt x="336" y="22"/>
                  </a:lnTo>
                  <a:lnTo>
                    <a:pt x="360" y="16"/>
                  </a:lnTo>
                  <a:lnTo>
                    <a:pt x="384" y="11"/>
                  </a:lnTo>
                  <a:lnTo>
                    <a:pt x="408" y="7"/>
                  </a:lnTo>
                  <a:lnTo>
                    <a:pt x="433" y="4"/>
                  </a:lnTo>
                  <a:lnTo>
                    <a:pt x="458" y="2"/>
                  </a:lnTo>
                  <a:lnTo>
                    <a:pt x="485" y="0"/>
                  </a:lnTo>
                  <a:lnTo>
                    <a:pt x="511"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6" name="Freeform 209"/>
            <p:cNvSpPr>
              <a:spLocks/>
            </p:cNvSpPr>
            <p:nvPr/>
          </p:nvSpPr>
          <p:spPr bwMode="auto">
            <a:xfrm>
              <a:off x="4445112" y="2373909"/>
              <a:ext cx="202461" cy="201867"/>
            </a:xfrm>
            <a:custGeom>
              <a:avLst/>
              <a:gdLst>
                <a:gd name="T0" fmla="*/ 538 w 1022"/>
                <a:gd name="T1" fmla="*/ 1 h 1022"/>
                <a:gd name="T2" fmla="*/ 615 w 1022"/>
                <a:gd name="T3" fmla="*/ 10 h 1022"/>
                <a:gd name="T4" fmla="*/ 687 w 1022"/>
                <a:gd name="T5" fmla="*/ 31 h 1022"/>
                <a:gd name="T6" fmla="*/ 755 w 1022"/>
                <a:gd name="T7" fmla="*/ 62 h 1022"/>
                <a:gd name="T8" fmla="*/ 817 w 1022"/>
                <a:gd name="T9" fmla="*/ 102 h 1022"/>
                <a:gd name="T10" fmla="*/ 873 w 1022"/>
                <a:gd name="T11" fmla="*/ 150 h 1022"/>
                <a:gd name="T12" fmla="*/ 921 w 1022"/>
                <a:gd name="T13" fmla="*/ 205 h 1022"/>
                <a:gd name="T14" fmla="*/ 961 w 1022"/>
                <a:gd name="T15" fmla="*/ 267 h 1022"/>
                <a:gd name="T16" fmla="*/ 991 w 1022"/>
                <a:gd name="T17" fmla="*/ 336 h 1022"/>
                <a:gd name="T18" fmla="*/ 1012 w 1022"/>
                <a:gd name="T19" fmla="*/ 408 h 1022"/>
                <a:gd name="T20" fmla="*/ 1022 w 1022"/>
                <a:gd name="T21" fmla="*/ 485 h 1022"/>
                <a:gd name="T22" fmla="*/ 1022 w 1022"/>
                <a:gd name="T23" fmla="*/ 538 h 1022"/>
                <a:gd name="T24" fmla="*/ 1012 w 1022"/>
                <a:gd name="T25" fmla="*/ 615 h 1022"/>
                <a:gd name="T26" fmla="*/ 991 w 1022"/>
                <a:gd name="T27" fmla="*/ 687 h 1022"/>
                <a:gd name="T28" fmla="*/ 961 w 1022"/>
                <a:gd name="T29" fmla="*/ 755 h 1022"/>
                <a:gd name="T30" fmla="*/ 921 w 1022"/>
                <a:gd name="T31" fmla="*/ 817 h 1022"/>
                <a:gd name="T32" fmla="*/ 873 w 1022"/>
                <a:gd name="T33" fmla="*/ 873 h 1022"/>
                <a:gd name="T34" fmla="*/ 817 w 1022"/>
                <a:gd name="T35" fmla="*/ 921 h 1022"/>
                <a:gd name="T36" fmla="*/ 755 w 1022"/>
                <a:gd name="T37" fmla="*/ 961 h 1022"/>
                <a:gd name="T38" fmla="*/ 687 w 1022"/>
                <a:gd name="T39" fmla="*/ 991 h 1022"/>
                <a:gd name="T40" fmla="*/ 615 w 1022"/>
                <a:gd name="T41" fmla="*/ 1012 h 1022"/>
                <a:gd name="T42" fmla="*/ 538 w 1022"/>
                <a:gd name="T43" fmla="*/ 1022 h 1022"/>
                <a:gd name="T44" fmla="*/ 485 w 1022"/>
                <a:gd name="T45" fmla="*/ 1022 h 1022"/>
                <a:gd name="T46" fmla="*/ 408 w 1022"/>
                <a:gd name="T47" fmla="*/ 1012 h 1022"/>
                <a:gd name="T48" fmla="*/ 336 w 1022"/>
                <a:gd name="T49" fmla="*/ 991 h 1022"/>
                <a:gd name="T50" fmla="*/ 267 w 1022"/>
                <a:gd name="T51" fmla="*/ 961 h 1022"/>
                <a:gd name="T52" fmla="*/ 205 w 1022"/>
                <a:gd name="T53" fmla="*/ 921 h 1022"/>
                <a:gd name="T54" fmla="*/ 150 w 1022"/>
                <a:gd name="T55" fmla="*/ 873 h 1022"/>
                <a:gd name="T56" fmla="*/ 102 w 1022"/>
                <a:gd name="T57" fmla="*/ 817 h 1022"/>
                <a:gd name="T58" fmla="*/ 62 w 1022"/>
                <a:gd name="T59" fmla="*/ 755 h 1022"/>
                <a:gd name="T60" fmla="*/ 31 w 1022"/>
                <a:gd name="T61" fmla="*/ 687 h 1022"/>
                <a:gd name="T62" fmla="*/ 10 w 1022"/>
                <a:gd name="T63" fmla="*/ 615 h 1022"/>
                <a:gd name="T64" fmla="*/ 1 w 1022"/>
                <a:gd name="T65" fmla="*/ 538 h 1022"/>
                <a:gd name="T66" fmla="*/ 1 w 1022"/>
                <a:gd name="T67" fmla="*/ 485 h 1022"/>
                <a:gd name="T68" fmla="*/ 10 w 1022"/>
                <a:gd name="T69" fmla="*/ 408 h 1022"/>
                <a:gd name="T70" fmla="*/ 31 w 1022"/>
                <a:gd name="T71" fmla="*/ 336 h 1022"/>
                <a:gd name="T72" fmla="*/ 62 w 1022"/>
                <a:gd name="T73" fmla="*/ 267 h 1022"/>
                <a:gd name="T74" fmla="*/ 102 w 1022"/>
                <a:gd name="T75" fmla="*/ 205 h 1022"/>
                <a:gd name="T76" fmla="*/ 150 w 1022"/>
                <a:gd name="T77" fmla="*/ 150 h 1022"/>
                <a:gd name="T78" fmla="*/ 205 w 1022"/>
                <a:gd name="T79" fmla="*/ 102 h 1022"/>
                <a:gd name="T80" fmla="*/ 267 w 1022"/>
                <a:gd name="T81" fmla="*/ 62 h 1022"/>
                <a:gd name="T82" fmla="*/ 336 w 1022"/>
                <a:gd name="T83" fmla="*/ 31 h 1022"/>
                <a:gd name="T84" fmla="*/ 408 w 1022"/>
                <a:gd name="T85" fmla="*/ 10 h 1022"/>
                <a:gd name="T86" fmla="*/ 485 w 1022"/>
                <a:gd name="T87" fmla="*/ 1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2" y="0"/>
                  </a:moveTo>
                  <a:lnTo>
                    <a:pt x="512" y="0"/>
                  </a:lnTo>
                  <a:lnTo>
                    <a:pt x="538" y="1"/>
                  </a:lnTo>
                  <a:lnTo>
                    <a:pt x="563" y="3"/>
                  </a:lnTo>
                  <a:lnTo>
                    <a:pt x="590" y="6"/>
                  </a:lnTo>
                  <a:lnTo>
                    <a:pt x="615" y="10"/>
                  </a:lnTo>
                  <a:lnTo>
                    <a:pt x="639" y="16"/>
                  </a:lnTo>
                  <a:lnTo>
                    <a:pt x="663" y="23"/>
                  </a:lnTo>
                  <a:lnTo>
                    <a:pt x="687" y="31"/>
                  </a:lnTo>
                  <a:lnTo>
                    <a:pt x="710" y="40"/>
                  </a:lnTo>
                  <a:lnTo>
                    <a:pt x="733" y="50"/>
                  </a:lnTo>
                  <a:lnTo>
                    <a:pt x="755" y="62"/>
                  </a:lnTo>
                  <a:lnTo>
                    <a:pt x="776" y="75"/>
                  </a:lnTo>
                  <a:lnTo>
                    <a:pt x="797" y="87"/>
                  </a:lnTo>
                  <a:lnTo>
                    <a:pt x="817" y="102"/>
                  </a:lnTo>
                  <a:lnTo>
                    <a:pt x="836" y="117"/>
                  </a:lnTo>
                  <a:lnTo>
                    <a:pt x="854" y="133"/>
                  </a:lnTo>
                  <a:lnTo>
                    <a:pt x="873" y="150"/>
                  </a:lnTo>
                  <a:lnTo>
                    <a:pt x="890" y="167"/>
                  </a:lnTo>
                  <a:lnTo>
                    <a:pt x="906" y="186"/>
                  </a:lnTo>
                  <a:lnTo>
                    <a:pt x="921" y="205"/>
                  </a:lnTo>
                  <a:lnTo>
                    <a:pt x="935" y="226"/>
                  </a:lnTo>
                  <a:lnTo>
                    <a:pt x="949" y="247"/>
                  </a:lnTo>
                  <a:lnTo>
                    <a:pt x="961" y="267"/>
                  </a:lnTo>
                  <a:lnTo>
                    <a:pt x="971" y="290"/>
                  </a:lnTo>
                  <a:lnTo>
                    <a:pt x="982" y="312"/>
                  </a:lnTo>
                  <a:lnTo>
                    <a:pt x="991" y="336"/>
                  </a:lnTo>
                  <a:lnTo>
                    <a:pt x="999" y="359"/>
                  </a:lnTo>
                  <a:lnTo>
                    <a:pt x="1006" y="383"/>
                  </a:lnTo>
                  <a:lnTo>
                    <a:pt x="1012" y="408"/>
                  </a:lnTo>
                  <a:lnTo>
                    <a:pt x="1016" y="434"/>
                  </a:lnTo>
                  <a:lnTo>
                    <a:pt x="1020" y="459"/>
                  </a:lnTo>
                  <a:lnTo>
                    <a:pt x="1022" y="485"/>
                  </a:lnTo>
                  <a:lnTo>
                    <a:pt x="1022" y="512"/>
                  </a:lnTo>
                  <a:lnTo>
                    <a:pt x="1022" y="512"/>
                  </a:lnTo>
                  <a:lnTo>
                    <a:pt x="1022" y="538"/>
                  </a:lnTo>
                  <a:lnTo>
                    <a:pt x="1020" y="563"/>
                  </a:lnTo>
                  <a:lnTo>
                    <a:pt x="1016" y="590"/>
                  </a:lnTo>
                  <a:lnTo>
                    <a:pt x="1012" y="615"/>
                  </a:lnTo>
                  <a:lnTo>
                    <a:pt x="1006" y="639"/>
                  </a:lnTo>
                  <a:lnTo>
                    <a:pt x="999" y="663"/>
                  </a:lnTo>
                  <a:lnTo>
                    <a:pt x="991" y="687"/>
                  </a:lnTo>
                  <a:lnTo>
                    <a:pt x="982" y="710"/>
                  </a:lnTo>
                  <a:lnTo>
                    <a:pt x="971" y="733"/>
                  </a:lnTo>
                  <a:lnTo>
                    <a:pt x="961" y="755"/>
                  </a:lnTo>
                  <a:lnTo>
                    <a:pt x="949" y="776"/>
                  </a:lnTo>
                  <a:lnTo>
                    <a:pt x="935" y="797"/>
                  </a:lnTo>
                  <a:lnTo>
                    <a:pt x="921" y="817"/>
                  </a:lnTo>
                  <a:lnTo>
                    <a:pt x="906" y="836"/>
                  </a:lnTo>
                  <a:lnTo>
                    <a:pt x="890" y="854"/>
                  </a:lnTo>
                  <a:lnTo>
                    <a:pt x="873" y="873"/>
                  </a:lnTo>
                  <a:lnTo>
                    <a:pt x="854" y="890"/>
                  </a:lnTo>
                  <a:lnTo>
                    <a:pt x="836" y="906"/>
                  </a:lnTo>
                  <a:lnTo>
                    <a:pt x="817" y="921"/>
                  </a:lnTo>
                  <a:lnTo>
                    <a:pt x="797" y="935"/>
                  </a:lnTo>
                  <a:lnTo>
                    <a:pt x="776" y="949"/>
                  </a:lnTo>
                  <a:lnTo>
                    <a:pt x="755" y="961"/>
                  </a:lnTo>
                  <a:lnTo>
                    <a:pt x="733" y="971"/>
                  </a:lnTo>
                  <a:lnTo>
                    <a:pt x="710" y="982"/>
                  </a:lnTo>
                  <a:lnTo>
                    <a:pt x="687" y="991"/>
                  </a:lnTo>
                  <a:lnTo>
                    <a:pt x="663" y="999"/>
                  </a:lnTo>
                  <a:lnTo>
                    <a:pt x="639" y="1006"/>
                  </a:lnTo>
                  <a:lnTo>
                    <a:pt x="615" y="1012"/>
                  </a:lnTo>
                  <a:lnTo>
                    <a:pt x="590" y="1016"/>
                  </a:lnTo>
                  <a:lnTo>
                    <a:pt x="563" y="1020"/>
                  </a:lnTo>
                  <a:lnTo>
                    <a:pt x="538" y="1022"/>
                  </a:lnTo>
                  <a:lnTo>
                    <a:pt x="512" y="1022"/>
                  </a:lnTo>
                  <a:lnTo>
                    <a:pt x="512" y="1022"/>
                  </a:lnTo>
                  <a:lnTo>
                    <a:pt x="485" y="1022"/>
                  </a:lnTo>
                  <a:lnTo>
                    <a:pt x="459" y="1020"/>
                  </a:lnTo>
                  <a:lnTo>
                    <a:pt x="434" y="1016"/>
                  </a:lnTo>
                  <a:lnTo>
                    <a:pt x="408" y="1012"/>
                  </a:lnTo>
                  <a:lnTo>
                    <a:pt x="383" y="1006"/>
                  </a:lnTo>
                  <a:lnTo>
                    <a:pt x="359" y="999"/>
                  </a:lnTo>
                  <a:lnTo>
                    <a:pt x="336" y="991"/>
                  </a:lnTo>
                  <a:lnTo>
                    <a:pt x="312" y="982"/>
                  </a:lnTo>
                  <a:lnTo>
                    <a:pt x="290" y="971"/>
                  </a:lnTo>
                  <a:lnTo>
                    <a:pt x="267" y="961"/>
                  </a:lnTo>
                  <a:lnTo>
                    <a:pt x="247" y="949"/>
                  </a:lnTo>
                  <a:lnTo>
                    <a:pt x="226" y="935"/>
                  </a:lnTo>
                  <a:lnTo>
                    <a:pt x="205" y="921"/>
                  </a:lnTo>
                  <a:lnTo>
                    <a:pt x="186" y="906"/>
                  </a:lnTo>
                  <a:lnTo>
                    <a:pt x="167" y="890"/>
                  </a:lnTo>
                  <a:lnTo>
                    <a:pt x="150" y="873"/>
                  </a:lnTo>
                  <a:lnTo>
                    <a:pt x="133" y="854"/>
                  </a:lnTo>
                  <a:lnTo>
                    <a:pt x="117" y="836"/>
                  </a:lnTo>
                  <a:lnTo>
                    <a:pt x="102" y="817"/>
                  </a:lnTo>
                  <a:lnTo>
                    <a:pt x="87" y="797"/>
                  </a:lnTo>
                  <a:lnTo>
                    <a:pt x="75" y="776"/>
                  </a:lnTo>
                  <a:lnTo>
                    <a:pt x="62" y="755"/>
                  </a:lnTo>
                  <a:lnTo>
                    <a:pt x="50" y="733"/>
                  </a:lnTo>
                  <a:lnTo>
                    <a:pt x="40" y="710"/>
                  </a:lnTo>
                  <a:lnTo>
                    <a:pt x="31" y="687"/>
                  </a:lnTo>
                  <a:lnTo>
                    <a:pt x="23" y="663"/>
                  </a:lnTo>
                  <a:lnTo>
                    <a:pt x="16" y="639"/>
                  </a:lnTo>
                  <a:lnTo>
                    <a:pt x="10" y="615"/>
                  </a:lnTo>
                  <a:lnTo>
                    <a:pt x="6" y="590"/>
                  </a:lnTo>
                  <a:lnTo>
                    <a:pt x="2" y="563"/>
                  </a:lnTo>
                  <a:lnTo>
                    <a:pt x="1" y="538"/>
                  </a:lnTo>
                  <a:lnTo>
                    <a:pt x="0" y="512"/>
                  </a:lnTo>
                  <a:lnTo>
                    <a:pt x="0" y="512"/>
                  </a:lnTo>
                  <a:lnTo>
                    <a:pt x="1" y="485"/>
                  </a:lnTo>
                  <a:lnTo>
                    <a:pt x="2" y="459"/>
                  </a:lnTo>
                  <a:lnTo>
                    <a:pt x="6" y="434"/>
                  </a:lnTo>
                  <a:lnTo>
                    <a:pt x="10" y="408"/>
                  </a:lnTo>
                  <a:lnTo>
                    <a:pt x="16" y="383"/>
                  </a:lnTo>
                  <a:lnTo>
                    <a:pt x="23" y="359"/>
                  </a:lnTo>
                  <a:lnTo>
                    <a:pt x="31" y="336"/>
                  </a:lnTo>
                  <a:lnTo>
                    <a:pt x="40" y="312"/>
                  </a:lnTo>
                  <a:lnTo>
                    <a:pt x="50" y="290"/>
                  </a:lnTo>
                  <a:lnTo>
                    <a:pt x="62" y="267"/>
                  </a:lnTo>
                  <a:lnTo>
                    <a:pt x="75" y="247"/>
                  </a:lnTo>
                  <a:lnTo>
                    <a:pt x="87" y="226"/>
                  </a:lnTo>
                  <a:lnTo>
                    <a:pt x="102" y="205"/>
                  </a:lnTo>
                  <a:lnTo>
                    <a:pt x="117" y="186"/>
                  </a:lnTo>
                  <a:lnTo>
                    <a:pt x="133" y="167"/>
                  </a:lnTo>
                  <a:lnTo>
                    <a:pt x="150" y="150"/>
                  </a:lnTo>
                  <a:lnTo>
                    <a:pt x="167" y="133"/>
                  </a:lnTo>
                  <a:lnTo>
                    <a:pt x="186" y="117"/>
                  </a:lnTo>
                  <a:lnTo>
                    <a:pt x="205" y="102"/>
                  </a:lnTo>
                  <a:lnTo>
                    <a:pt x="226" y="87"/>
                  </a:lnTo>
                  <a:lnTo>
                    <a:pt x="247" y="75"/>
                  </a:lnTo>
                  <a:lnTo>
                    <a:pt x="267" y="62"/>
                  </a:lnTo>
                  <a:lnTo>
                    <a:pt x="290" y="50"/>
                  </a:lnTo>
                  <a:lnTo>
                    <a:pt x="312" y="40"/>
                  </a:lnTo>
                  <a:lnTo>
                    <a:pt x="336" y="31"/>
                  </a:lnTo>
                  <a:lnTo>
                    <a:pt x="359" y="23"/>
                  </a:lnTo>
                  <a:lnTo>
                    <a:pt x="383" y="16"/>
                  </a:lnTo>
                  <a:lnTo>
                    <a:pt x="408" y="10"/>
                  </a:lnTo>
                  <a:lnTo>
                    <a:pt x="434" y="6"/>
                  </a:lnTo>
                  <a:lnTo>
                    <a:pt x="459" y="3"/>
                  </a:lnTo>
                  <a:lnTo>
                    <a:pt x="485" y="1"/>
                  </a:lnTo>
                  <a:lnTo>
                    <a:pt x="512"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7" name="Freeform 191"/>
            <p:cNvSpPr>
              <a:spLocks noEditPoints="1"/>
            </p:cNvSpPr>
            <p:nvPr/>
          </p:nvSpPr>
          <p:spPr bwMode="auto">
            <a:xfrm>
              <a:off x="6106957" y="2892234"/>
              <a:ext cx="143088" cy="143682"/>
            </a:xfrm>
            <a:custGeom>
              <a:avLst/>
              <a:gdLst>
                <a:gd name="T0" fmla="*/ 389 w 724"/>
                <a:gd name="T1" fmla="*/ 339 h 725"/>
                <a:gd name="T2" fmla="*/ 417 w 724"/>
                <a:gd name="T3" fmla="*/ 327 h 725"/>
                <a:gd name="T4" fmla="*/ 434 w 724"/>
                <a:gd name="T5" fmla="*/ 303 h 725"/>
                <a:gd name="T6" fmla="*/ 435 w 724"/>
                <a:gd name="T7" fmla="*/ 267 h 725"/>
                <a:gd name="T8" fmla="*/ 415 w 724"/>
                <a:gd name="T9" fmla="*/ 241 h 725"/>
                <a:gd name="T10" fmla="*/ 376 w 724"/>
                <a:gd name="T11" fmla="*/ 227 h 725"/>
                <a:gd name="T12" fmla="*/ 203 w 724"/>
                <a:gd name="T13" fmla="*/ 563 h 725"/>
                <a:gd name="T14" fmla="*/ 396 w 724"/>
                <a:gd name="T15" fmla="*/ 175 h 725"/>
                <a:gd name="T16" fmla="*/ 451 w 724"/>
                <a:gd name="T17" fmla="*/ 190 h 725"/>
                <a:gd name="T18" fmla="*/ 493 w 724"/>
                <a:gd name="T19" fmla="*/ 235 h 725"/>
                <a:gd name="T20" fmla="*/ 503 w 724"/>
                <a:gd name="T21" fmla="*/ 289 h 725"/>
                <a:gd name="T22" fmla="*/ 487 w 724"/>
                <a:gd name="T23" fmla="*/ 337 h 725"/>
                <a:gd name="T24" fmla="*/ 457 w 724"/>
                <a:gd name="T25" fmla="*/ 367 h 725"/>
                <a:gd name="T26" fmla="*/ 405 w 724"/>
                <a:gd name="T27" fmla="*/ 387 h 725"/>
                <a:gd name="T28" fmla="*/ 419 w 724"/>
                <a:gd name="T29" fmla="*/ 403 h 725"/>
                <a:gd name="T30" fmla="*/ 467 w 724"/>
                <a:gd name="T31" fmla="*/ 461 h 725"/>
                <a:gd name="T32" fmla="*/ 419 w 724"/>
                <a:gd name="T33" fmla="*/ 501 h 725"/>
                <a:gd name="T34" fmla="*/ 354 w 724"/>
                <a:gd name="T35" fmla="*/ 410 h 725"/>
                <a:gd name="T36" fmla="*/ 303 w 724"/>
                <a:gd name="T37" fmla="*/ 397 h 725"/>
                <a:gd name="T38" fmla="*/ 363 w 724"/>
                <a:gd name="T39" fmla="*/ 61 h 725"/>
                <a:gd name="T40" fmla="*/ 269 w 724"/>
                <a:gd name="T41" fmla="*/ 75 h 725"/>
                <a:gd name="T42" fmla="*/ 196 w 724"/>
                <a:gd name="T43" fmla="*/ 110 h 725"/>
                <a:gd name="T44" fmla="*/ 123 w 724"/>
                <a:gd name="T45" fmla="*/ 176 h 725"/>
                <a:gd name="T46" fmla="*/ 83 w 724"/>
                <a:gd name="T47" fmla="*/ 247 h 725"/>
                <a:gd name="T48" fmla="*/ 61 w 724"/>
                <a:gd name="T49" fmla="*/ 343 h 725"/>
                <a:gd name="T50" fmla="*/ 66 w 724"/>
                <a:gd name="T51" fmla="*/ 421 h 725"/>
                <a:gd name="T52" fmla="*/ 100 w 724"/>
                <a:gd name="T53" fmla="*/ 512 h 725"/>
                <a:gd name="T54" fmla="*/ 148 w 724"/>
                <a:gd name="T55" fmla="*/ 577 h 725"/>
                <a:gd name="T56" fmla="*/ 212 w 724"/>
                <a:gd name="T57" fmla="*/ 625 h 725"/>
                <a:gd name="T58" fmla="*/ 304 w 724"/>
                <a:gd name="T59" fmla="*/ 658 h 725"/>
                <a:gd name="T60" fmla="*/ 382 w 724"/>
                <a:gd name="T61" fmla="*/ 664 h 725"/>
                <a:gd name="T62" fmla="*/ 476 w 724"/>
                <a:gd name="T63" fmla="*/ 642 h 725"/>
                <a:gd name="T64" fmla="*/ 546 w 724"/>
                <a:gd name="T65" fmla="*/ 602 h 725"/>
                <a:gd name="T66" fmla="*/ 614 w 724"/>
                <a:gd name="T67" fmla="*/ 530 h 725"/>
                <a:gd name="T68" fmla="*/ 648 w 724"/>
                <a:gd name="T69" fmla="*/ 457 h 725"/>
                <a:gd name="T70" fmla="*/ 664 w 724"/>
                <a:gd name="T71" fmla="*/ 362 h 725"/>
                <a:gd name="T72" fmla="*/ 654 w 724"/>
                <a:gd name="T73" fmla="*/ 285 h 725"/>
                <a:gd name="T74" fmla="*/ 624 w 724"/>
                <a:gd name="T75" fmla="*/ 211 h 725"/>
                <a:gd name="T76" fmla="*/ 560 w 724"/>
                <a:gd name="T77" fmla="*/ 133 h 725"/>
                <a:gd name="T78" fmla="*/ 492 w 724"/>
                <a:gd name="T79" fmla="*/ 90 h 725"/>
                <a:gd name="T80" fmla="*/ 399 w 724"/>
                <a:gd name="T81" fmla="*/ 63 h 725"/>
                <a:gd name="T82" fmla="*/ 363 w 724"/>
                <a:gd name="T83" fmla="*/ 0 h 725"/>
                <a:gd name="T84" fmla="*/ 474 w 724"/>
                <a:gd name="T85" fmla="*/ 18 h 725"/>
                <a:gd name="T86" fmla="*/ 561 w 724"/>
                <a:gd name="T87" fmla="*/ 59 h 725"/>
                <a:gd name="T88" fmla="*/ 649 w 724"/>
                <a:gd name="T89" fmla="*/ 140 h 725"/>
                <a:gd name="T90" fmla="*/ 696 w 724"/>
                <a:gd name="T91" fmla="*/ 225 h 725"/>
                <a:gd name="T92" fmla="*/ 723 w 724"/>
                <a:gd name="T93" fmla="*/ 339 h 725"/>
                <a:gd name="T94" fmla="*/ 717 w 724"/>
                <a:gd name="T95" fmla="*/ 432 h 725"/>
                <a:gd name="T96" fmla="*/ 676 w 724"/>
                <a:gd name="T97" fmla="*/ 542 h 725"/>
                <a:gd name="T98" fmla="*/ 618 w 724"/>
                <a:gd name="T99" fmla="*/ 619 h 725"/>
                <a:gd name="T100" fmla="*/ 543 w 724"/>
                <a:gd name="T101" fmla="*/ 676 h 725"/>
                <a:gd name="T102" fmla="*/ 432 w 724"/>
                <a:gd name="T103" fmla="*/ 718 h 725"/>
                <a:gd name="T104" fmla="*/ 339 w 724"/>
                <a:gd name="T105" fmla="*/ 723 h 725"/>
                <a:gd name="T106" fmla="*/ 225 w 724"/>
                <a:gd name="T107" fmla="*/ 697 h 725"/>
                <a:gd name="T108" fmla="*/ 141 w 724"/>
                <a:gd name="T109" fmla="*/ 650 h 725"/>
                <a:gd name="T110" fmla="*/ 60 w 724"/>
                <a:gd name="T111" fmla="*/ 563 h 725"/>
                <a:gd name="T112" fmla="*/ 19 w 724"/>
                <a:gd name="T113" fmla="*/ 477 h 725"/>
                <a:gd name="T114" fmla="*/ 0 w 724"/>
                <a:gd name="T115" fmla="*/ 362 h 725"/>
                <a:gd name="T116" fmla="*/ 12 w 724"/>
                <a:gd name="T117" fmla="*/ 269 h 725"/>
                <a:gd name="T118" fmla="*/ 48 w 724"/>
                <a:gd name="T119" fmla="*/ 181 h 725"/>
                <a:gd name="T120" fmla="*/ 124 w 724"/>
                <a:gd name="T121" fmla="*/ 88 h 725"/>
                <a:gd name="T122" fmla="*/ 206 w 724"/>
                <a:gd name="T123" fmla="*/ 36 h 725"/>
                <a:gd name="T124" fmla="*/ 317 w 724"/>
                <a:gd name="T125"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725">
                  <a:moveTo>
                    <a:pt x="266" y="343"/>
                  </a:moveTo>
                  <a:lnTo>
                    <a:pt x="343" y="343"/>
                  </a:lnTo>
                  <a:lnTo>
                    <a:pt x="343" y="343"/>
                  </a:lnTo>
                  <a:lnTo>
                    <a:pt x="367" y="343"/>
                  </a:lnTo>
                  <a:lnTo>
                    <a:pt x="389" y="339"/>
                  </a:lnTo>
                  <a:lnTo>
                    <a:pt x="397" y="337"/>
                  </a:lnTo>
                  <a:lnTo>
                    <a:pt x="405" y="334"/>
                  </a:lnTo>
                  <a:lnTo>
                    <a:pt x="412" y="331"/>
                  </a:lnTo>
                  <a:lnTo>
                    <a:pt x="417" y="327"/>
                  </a:lnTo>
                  <a:lnTo>
                    <a:pt x="417" y="327"/>
                  </a:lnTo>
                  <a:lnTo>
                    <a:pt x="422" y="323"/>
                  </a:lnTo>
                  <a:lnTo>
                    <a:pt x="426" y="319"/>
                  </a:lnTo>
                  <a:lnTo>
                    <a:pt x="429" y="313"/>
                  </a:lnTo>
                  <a:lnTo>
                    <a:pt x="433" y="308"/>
                  </a:lnTo>
                  <a:lnTo>
                    <a:pt x="434" y="303"/>
                  </a:lnTo>
                  <a:lnTo>
                    <a:pt x="436" y="297"/>
                  </a:lnTo>
                  <a:lnTo>
                    <a:pt x="437" y="284"/>
                  </a:lnTo>
                  <a:lnTo>
                    <a:pt x="437" y="284"/>
                  </a:lnTo>
                  <a:lnTo>
                    <a:pt x="436" y="275"/>
                  </a:lnTo>
                  <a:lnTo>
                    <a:pt x="435" y="267"/>
                  </a:lnTo>
                  <a:lnTo>
                    <a:pt x="432" y="260"/>
                  </a:lnTo>
                  <a:lnTo>
                    <a:pt x="427" y="253"/>
                  </a:lnTo>
                  <a:lnTo>
                    <a:pt x="427" y="253"/>
                  </a:lnTo>
                  <a:lnTo>
                    <a:pt x="422" y="246"/>
                  </a:lnTo>
                  <a:lnTo>
                    <a:pt x="415" y="241"/>
                  </a:lnTo>
                  <a:lnTo>
                    <a:pt x="409" y="236"/>
                  </a:lnTo>
                  <a:lnTo>
                    <a:pt x="401" y="233"/>
                  </a:lnTo>
                  <a:lnTo>
                    <a:pt x="401" y="233"/>
                  </a:lnTo>
                  <a:lnTo>
                    <a:pt x="390" y="229"/>
                  </a:lnTo>
                  <a:lnTo>
                    <a:pt x="376" y="227"/>
                  </a:lnTo>
                  <a:lnTo>
                    <a:pt x="359" y="226"/>
                  </a:lnTo>
                  <a:lnTo>
                    <a:pt x="337" y="226"/>
                  </a:lnTo>
                  <a:lnTo>
                    <a:pt x="266" y="226"/>
                  </a:lnTo>
                  <a:lnTo>
                    <a:pt x="266" y="343"/>
                  </a:lnTo>
                  <a:close/>
                  <a:moveTo>
                    <a:pt x="203" y="563"/>
                  </a:moveTo>
                  <a:lnTo>
                    <a:pt x="203" y="173"/>
                  </a:lnTo>
                  <a:lnTo>
                    <a:pt x="337" y="173"/>
                  </a:lnTo>
                  <a:lnTo>
                    <a:pt x="337" y="173"/>
                  </a:lnTo>
                  <a:lnTo>
                    <a:pt x="370" y="174"/>
                  </a:lnTo>
                  <a:lnTo>
                    <a:pt x="396" y="175"/>
                  </a:lnTo>
                  <a:lnTo>
                    <a:pt x="419" y="179"/>
                  </a:lnTo>
                  <a:lnTo>
                    <a:pt x="428" y="181"/>
                  </a:lnTo>
                  <a:lnTo>
                    <a:pt x="437" y="183"/>
                  </a:lnTo>
                  <a:lnTo>
                    <a:pt x="437" y="183"/>
                  </a:lnTo>
                  <a:lnTo>
                    <a:pt x="451" y="190"/>
                  </a:lnTo>
                  <a:lnTo>
                    <a:pt x="464" y="198"/>
                  </a:lnTo>
                  <a:lnTo>
                    <a:pt x="475" y="208"/>
                  </a:lnTo>
                  <a:lnTo>
                    <a:pt x="485" y="221"/>
                  </a:lnTo>
                  <a:lnTo>
                    <a:pt x="485" y="221"/>
                  </a:lnTo>
                  <a:lnTo>
                    <a:pt x="493" y="235"/>
                  </a:lnTo>
                  <a:lnTo>
                    <a:pt x="499" y="249"/>
                  </a:lnTo>
                  <a:lnTo>
                    <a:pt x="503" y="264"/>
                  </a:lnTo>
                  <a:lnTo>
                    <a:pt x="504" y="278"/>
                  </a:lnTo>
                  <a:lnTo>
                    <a:pt x="504" y="278"/>
                  </a:lnTo>
                  <a:lnTo>
                    <a:pt x="503" y="289"/>
                  </a:lnTo>
                  <a:lnTo>
                    <a:pt x="501" y="299"/>
                  </a:lnTo>
                  <a:lnTo>
                    <a:pt x="499" y="309"/>
                  </a:lnTo>
                  <a:lnTo>
                    <a:pt x="496" y="319"/>
                  </a:lnTo>
                  <a:lnTo>
                    <a:pt x="492" y="328"/>
                  </a:lnTo>
                  <a:lnTo>
                    <a:pt x="487" y="337"/>
                  </a:lnTo>
                  <a:lnTo>
                    <a:pt x="481" y="345"/>
                  </a:lnTo>
                  <a:lnTo>
                    <a:pt x="473" y="353"/>
                  </a:lnTo>
                  <a:lnTo>
                    <a:pt x="473" y="353"/>
                  </a:lnTo>
                  <a:lnTo>
                    <a:pt x="466" y="360"/>
                  </a:lnTo>
                  <a:lnTo>
                    <a:pt x="457" y="367"/>
                  </a:lnTo>
                  <a:lnTo>
                    <a:pt x="448" y="373"/>
                  </a:lnTo>
                  <a:lnTo>
                    <a:pt x="437" y="377"/>
                  </a:lnTo>
                  <a:lnTo>
                    <a:pt x="427" y="382"/>
                  </a:lnTo>
                  <a:lnTo>
                    <a:pt x="417" y="385"/>
                  </a:lnTo>
                  <a:lnTo>
                    <a:pt x="405" y="387"/>
                  </a:lnTo>
                  <a:lnTo>
                    <a:pt x="393" y="389"/>
                  </a:lnTo>
                  <a:lnTo>
                    <a:pt x="393" y="389"/>
                  </a:lnTo>
                  <a:lnTo>
                    <a:pt x="402" y="393"/>
                  </a:lnTo>
                  <a:lnTo>
                    <a:pt x="411" y="398"/>
                  </a:lnTo>
                  <a:lnTo>
                    <a:pt x="419" y="403"/>
                  </a:lnTo>
                  <a:lnTo>
                    <a:pt x="426" y="409"/>
                  </a:lnTo>
                  <a:lnTo>
                    <a:pt x="426" y="409"/>
                  </a:lnTo>
                  <a:lnTo>
                    <a:pt x="438" y="423"/>
                  </a:lnTo>
                  <a:lnTo>
                    <a:pt x="452" y="440"/>
                  </a:lnTo>
                  <a:lnTo>
                    <a:pt x="467" y="461"/>
                  </a:lnTo>
                  <a:lnTo>
                    <a:pt x="483" y="486"/>
                  </a:lnTo>
                  <a:lnTo>
                    <a:pt x="531" y="563"/>
                  </a:lnTo>
                  <a:lnTo>
                    <a:pt x="454" y="563"/>
                  </a:lnTo>
                  <a:lnTo>
                    <a:pt x="419" y="501"/>
                  </a:lnTo>
                  <a:lnTo>
                    <a:pt x="419" y="501"/>
                  </a:lnTo>
                  <a:lnTo>
                    <a:pt x="399" y="469"/>
                  </a:lnTo>
                  <a:lnTo>
                    <a:pt x="382" y="442"/>
                  </a:lnTo>
                  <a:lnTo>
                    <a:pt x="367" y="423"/>
                  </a:lnTo>
                  <a:lnTo>
                    <a:pt x="360" y="416"/>
                  </a:lnTo>
                  <a:lnTo>
                    <a:pt x="354" y="410"/>
                  </a:lnTo>
                  <a:lnTo>
                    <a:pt x="354" y="410"/>
                  </a:lnTo>
                  <a:lnTo>
                    <a:pt x="344" y="405"/>
                  </a:lnTo>
                  <a:lnTo>
                    <a:pt x="332" y="400"/>
                  </a:lnTo>
                  <a:lnTo>
                    <a:pt x="319" y="398"/>
                  </a:lnTo>
                  <a:lnTo>
                    <a:pt x="303" y="397"/>
                  </a:lnTo>
                  <a:lnTo>
                    <a:pt x="266" y="397"/>
                  </a:lnTo>
                  <a:lnTo>
                    <a:pt x="266" y="563"/>
                  </a:lnTo>
                  <a:lnTo>
                    <a:pt x="203" y="563"/>
                  </a:lnTo>
                  <a:close/>
                  <a:moveTo>
                    <a:pt x="363" y="61"/>
                  </a:moveTo>
                  <a:lnTo>
                    <a:pt x="363" y="61"/>
                  </a:lnTo>
                  <a:lnTo>
                    <a:pt x="343" y="61"/>
                  </a:lnTo>
                  <a:lnTo>
                    <a:pt x="325" y="63"/>
                  </a:lnTo>
                  <a:lnTo>
                    <a:pt x="305" y="65"/>
                  </a:lnTo>
                  <a:lnTo>
                    <a:pt x="287" y="70"/>
                  </a:lnTo>
                  <a:lnTo>
                    <a:pt x="269" y="75"/>
                  </a:lnTo>
                  <a:lnTo>
                    <a:pt x="250" y="82"/>
                  </a:lnTo>
                  <a:lnTo>
                    <a:pt x="232" y="90"/>
                  </a:lnTo>
                  <a:lnTo>
                    <a:pt x="214" y="100"/>
                  </a:lnTo>
                  <a:lnTo>
                    <a:pt x="214" y="100"/>
                  </a:lnTo>
                  <a:lnTo>
                    <a:pt x="196" y="110"/>
                  </a:lnTo>
                  <a:lnTo>
                    <a:pt x="179" y="121"/>
                  </a:lnTo>
                  <a:lnTo>
                    <a:pt x="164" y="133"/>
                  </a:lnTo>
                  <a:lnTo>
                    <a:pt x="149" y="147"/>
                  </a:lnTo>
                  <a:lnTo>
                    <a:pt x="136" y="161"/>
                  </a:lnTo>
                  <a:lnTo>
                    <a:pt x="123" y="176"/>
                  </a:lnTo>
                  <a:lnTo>
                    <a:pt x="111" y="194"/>
                  </a:lnTo>
                  <a:lnTo>
                    <a:pt x="101" y="211"/>
                  </a:lnTo>
                  <a:lnTo>
                    <a:pt x="101" y="211"/>
                  </a:lnTo>
                  <a:lnTo>
                    <a:pt x="91" y="229"/>
                  </a:lnTo>
                  <a:lnTo>
                    <a:pt x="83" y="247"/>
                  </a:lnTo>
                  <a:lnTo>
                    <a:pt x="76" y="266"/>
                  </a:lnTo>
                  <a:lnTo>
                    <a:pt x="70" y="285"/>
                  </a:lnTo>
                  <a:lnTo>
                    <a:pt x="66" y="304"/>
                  </a:lnTo>
                  <a:lnTo>
                    <a:pt x="62" y="323"/>
                  </a:lnTo>
                  <a:lnTo>
                    <a:pt x="61" y="343"/>
                  </a:lnTo>
                  <a:lnTo>
                    <a:pt x="60" y="362"/>
                  </a:lnTo>
                  <a:lnTo>
                    <a:pt x="60" y="362"/>
                  </a:lnTo>
                  <a:lnTo>
                    <a:pt x="61" y="382"/>
                  </a:lnTo>
                  <a:lnTo>
                    <a:pt x="62" y="401"/>
                  </a:lnTo>
                  <a:lnTo>
                    <a:pt x="66" y="421"/>
                  </a:lnTo>
                  <a:lnTo>
                    <a:pt x="70" y="439"/>
                  </a:lnTo>
                  <a:lnTo>
                    <a:pt x="76" y="457"/>
                  </a:lnTo>
                  <a:lnTo>
                    <a:pt x="83" y="476"/>
                  </a:lnTo>
                  <a:lnTo>
                    <a:pt x="91" y="494"/>
                  </a:lnTo>
                  <a:lnTo>
                    <a:pt x="100" y="512"/>
                  </a:lnTo>
                  <a:lnTo>
                    <a:pt x="100" y="512"/>
                  </a:lnTo>
                  <a:lnTo>
                    <a:pt x="110" y="530"/>
                  </a:lnTo>
                  <a:lnTo>
                    <a:pt x="122" y="546"/>
                  </a:lnTo>
                  <a:lnTo>
                    <a:pt x="134" y="562"/>
                  </a:lnTo>
                  <a:lnTo>
                    <a:pt x="148" y="577"/>
                  </a:lnTo>
                  <a:lnTo>
                    <a:pt x="162" y="589"/>
                  </a:lnTo>
                  <a:lnTo>
                    <a:pt x="178" y="602"/>
                  </a:lnTo>
                  <a:lnTo>
                    <a:pt x="194" y="613"/>
                  </a:lnTo>
                  <a:lnTo>
                    <a:pt x="212" y="625"/>
                  </a:lnTo>
                  <a:lnTo>
                    <a:pt x="212" y="625"/>
                  </a:lnTo>
                  <a:lnTo>
                    <a:pt x="230" y="634"/>
                  </a:lnTo>
                  <a:lnTo>
                    <a:pt x="248" y="642"/>
                  </a:lnTo>
                  <a:lnTo>
                    <a:pt x="266" y="649"/>
                  </a:lnTo>
                  <a:lnTo>
                    <a:pt x="286" y="655"/>
                  </a:lnTo>
                  <a:lnTo>
                    <a:pt x="304" y="658"/>
                  </a:lnTo>
                  <a:lnTo>
                    <a:pt x="324" y="662"/>
                  </a:lnTo>
                  <a:lnTo>
                    <a:pt x="343" y="664"/>
                  </a:lnTo>
                  <a:lnTo>
                    <a:pt x="363" y="664"/>
                  </a:lnTo>
                  <a:lnTo>
                    <a:pt x="363" y="664"/>
                  </a:lnTo>
                  <a:lnTo>
                    <a:pt x="382" y="664"/>
                  </a:lnTo>
                  <a:lnTo>
                    <a:pt x="401" y="662"/>
                  </a:lnTo>
                  <a:lnTo>
                    <a:pt x="420" y="658"/>
                  </a:lnTo>
                  <a:lnTo>
                    <a:pt x="438" y="655"/>
                  </a:lnTo>
                  <a:lnTo>
                    <a:pt x="458" y="649"/>
                  </a:lnTo>
                  <a:lnTo>
                    <a:pt x="476" y="642"/>
                  </a:lnTo>
                  <a:lnTo>
                    <a:pt x="495" y="634"/>
                  </a:lnTo>
                  <a:lnTo>
                    <a:pt x="512" y="625"/>
                  </a:lnTo>
                  <a:lnTo>
                    <a:pt x="512" y="625"/>
                  </a:lnTo>
                  <a:lnTo>
                    <a:pt x="530" y="613"/>
                  </a:lnTo>
                  <a:lnTo>
                    <a:pt x="546" y="602"/>
                  </a:lnTo>
                  <a:lnTo>
                    <a:pt x="562" y="589"/>
                  </a:lnTo>
                  <a:lnTo>
                    <a:pt x="576" y="577"/>
                  </a:lnTo>
                  <a:lnTo>
                    <a:pt x="590" y="562"/>
                  </a:lnTo>
                  <a:lnTo>
                    <a:pt x="602" y="546"/>
                  </a:lnTo>
                  <a:lnTo>
                    <a:pt x="614" y="530"/>
                  </a:lnTo>
                  <a:lnTo>
                    <a:pt x="624" y="512"/>
                  </a:lnTo>
                  <a:lnTo>
                    <a:pt x="624" y="512"/>
                  </a:lnTo>
                  <a:lnTo>
                    <a:pt x="633" y="494"/>
                  </a:lnTo>
                  <a:lnTo>
                    <a:pt x="641" y="476"/>
                  </a:lnTo>
                  <a:lnTo>
                    <a:pt x="648" y="457"/>
                  </a:lnTo>
                  <a:lnTo>
                    <a:pt x="654" y="439"/>
                  </a:lnTo>
                  <a:lnTo>
                    <a:pt x="659" y="421"/>
                  </a:lnTo>
                  <a:lnTo>
                    <a:pt x="662" y="401"/>
                  </a:lnTo>
                  <a:lnTo>
                    <a:pt x="663" y="382"/>
                  </a:lnTo>
                  <a:lnTo>
                    <a:pt x="664" y="362"/>
                  </a:lnTo>
                  <a:lnTo>
                    <a:pt x="664" y="362"/>
                  </a:lnTo>
                  <a:lnTo>
                    <a:pt x="663" y="343"/>
                  </a:lnTo>
                  <a:lnTo>
                    <a:pt x="662" y="323"/>
                  </a:lnTo>
                  <a:lnTo>
                    <a:pt x="659" y="304"/>
                  </a:lnTo>
                  <a:lnTo>
                    <a:pt x="654" y="285"/>
                  </a:lnTo>
                  <a:lnTo>
                    <a:pt x="648" y="266"/>
                  </a:lnTo>
                  <a:lnTo>
                    <a:pt x="641" y="247"/>
                  </a:lnTo>
                  <a:lnTo>
                    <a:pt x="633" y="229"/>
                  </a:lnTo>
                  <a:lnTo>
                    <a:pt x="624" y="211"/>
                  </a:lnTo>
                  <a:lnTo>
                    <a:pt x="624" y="211"/>
                  </a:lnTo>
                  <a:lnTo>
                    <a:pt x="613" y="194"/>
                  </a:lnTo>
                  <a:lnTo>
                    <a:pt x="601" y="176"/>
                  </a:lnTo>
                  <a:lnTo>
                    <a:pt x="589" y="161"/>
                  </a:lnTo>
                  <a:lnTo>
                    <a:pt x="575" y="147"/>
                  </a:lnTo>
                  <a:lnTo>
                    <a:pt x="560" y="133"/>
                  </a:lnTo>
                  <a:lnTo>
                    <a:pt x="545" y="121"/>
                  </a:lnTo>
                  <a:lnTo>
                    <a:pt x="528" y="110"/>
                  </a:lnTo>
                  <a:lnTo>
                    <a:pt x="511" y="100"/>
                  </a:lnTo>
                  <a:lnTo>
                    <a:pt x="511" y="100"/>
                  </a:lnTo>
                  <a:lnTo>
                    <a:pt x="492" y="90"/>
                  </a:lnTo>
                  <a:lnTo>
                    <a:pt x="474" y="82"/>
                  </a:lnTo>
                  <a:lnTo>
                    <a:pt x="456" y="75"/>
                  </a:lnTo>
                  <a:lnTo>
                    <a:pt x="437" y="70"/>
                  </a:lnTo>
                  <a:lnTo>
                    <a:pt x="419" y="65"/>
                  </a:lnTo>
                  <a:lnTo>
                    <a:pt x="399" y="63"/>
                  </a:lnTo>
                  <a:lnTo>
                    <a:pt x="381" y="61"/>
                  </a:lnTo>
                  <a:lnTo>
                    <a:pt x="363" y="61"/>
                  </a:lnTo>
                  <a:lnTo>
                    <a:pt x="363" y="61"/>
                  </a:lnTo>
                  <a:close/>
                  <a:moveTo>
                    <a:pt x="363" y="0"/>
                  </a:moveTo>
                  <a:lnTo>
                    <a:pt x="363" y="0"/>
                  </a:lnTo>
                  <a:lnTo>
                    <a:pt x="384" y="1"/>
                  </a:lnTo>
                  <a:lnTo>
                    <a:pt x="407" y="3"/>
                  </a:lnTo>
                  <a:lnTo>
                    <a:pt x="430" y="7"/>
                  </a:lnTo>
                  <a:lnTo>
                    <a:pt x="452" y="12"/>
                  </a:lnTo>
                  <a:lnTo>
                    <a:pt x="474" y="18"/>
                  </a:lnTo>
                  <a:lnTo>
                    <a:pt x="497" y="26"/>
                  </a:lnTo>
                  <a:lnTo>
                    <a:pt x="519" y="36"/>
                  </a:lnTo>
                  <a:lnTo>
                    <a:pt x="540" y="47"/>
                  </a:lnTo>
                  <a:lnTo>
                    <a:pt x="540" y="47"/>
                  </a:lnTo>
                  <a:lnTo>
                    <a:pt x="561" y="59"/>
                  </a:lnTo>
                  <a:lnTo>
                    <a:pt x="582" y="73"/>
                  </a:lnTo>
                  <a:lnTo>
                    <a:pt x="600" y="88"/>
                  </a:lnTo>
                  <a:lnTo>
                    <a:pt x="617" y="104"/>
                  </a:lnTo>
                  <a:lnTo>
                    <a:pt x="633" y="121"/>
                  </a:lnTo>
                  <a:lnTo>
                    <a:pt x="649" y="140"/>
                  </a:lnTo>
                  <a:lnTo>
                    <a:pt x="663" y="159"/>
                  </a:lnTo>
                  <a:lnTo>
                    <a:pt x="676" y="181"/>
                  </a:lnTo>
                  <a:lnTo>
                    <a:pt x="676" y="181"/>
                  </a:lnTo>
                  <a:lnTo>
                    <a:pt x="687" y="203"/>
                  </a:lnTo>
                  <a:lnTo>
                    <a:pt x="696" y="225"/>
                  </a:lnTo>
                  <a:lnTo>
                    <a:pt x="706" y="247"/>
                  </a:lnTo>
                  <a:lnTo>
                    <a:pt x="711" y="269"/>
                  </a:lnTo>
                  <a:lnTo>
                    <a:pt x="717" y="292"/>
                  </a:lnTo>
                  <a:lnTo>
                    <a:pt x="721" y="315"/>
                  </a:lnTo>
                  <a:lnTo>
                    <a:pt x="723" y="339"/>
                  </a:lnTo>
                  <a:lnTo>
                    <a:pt x="724" y="362"/>
                  </a:lnTo>
                  <a:lnTo>
                    <a:pt x="724" y="362"/>
                  </a:lnTo>
                  <a:lnTo>
                    <a:pt x="723" y="385"/>
                  </a:lnTo>
                  <a:lnTo>
                    <a:pt x="721" y="409"/>
                  </a:lnTo>
                  <a:lnTo>
                    <a:pt x="717" y="432"/>
                  </a:lnTo>
                  <a:lnTo>
                    <a:pt x="713" y="454"/>
                  </a:lnTo>
                  <a:lnTo>
                    <a:pt x="706" y="477"/>
                  </a:lnTo>
                  <a:lnTo>
                    <a:pt x="698" y="499"/>
                  </a:lnTo>
                  <a:lnTo>
                    <a:pt x="687" y="520"/>
                  </a:lnTo>
                  <a:lnTo>
                    <a:pt x="676" y="542"/>
                  </a:lnTo>
                  <a:lnTo>
                    <a:pt x="676" y="542"/>
                  </a:lnTo>
                  <a:lnTo>
                    <a:pt x="663" y="563"/>
                  </a:lnTo>
                  <a:lnTo>
                    <a:pt x="651" y="584"/>
                  </a:lnTo>
                  <a:lnTo>
                    <a:pt x="636" y="602"/>
                  </a:lnTo>
                  <a:lnTo>
                    <a:pt x="618" y="619"/>
                  </a:lnTo>
                  <a:lnTo>
                    <a:pt x="601" y="635"/>
                  </a:lnTo>
                  <a:lnTo>
                    <a:pt x="583" y="650"/>
                  </a:lnTo>
                  <a:lnTo>
                    <a:pt x="563" y="664"/>
                  </a:lnTo>
                  <a:lnTo>
                    <a:pt x="543" y="676"/>
                  </a:lnTo>
                  <a:lnTo>
                    <a:pt x="543" y="676"/>
                  </a:lnTo>
                  <a:lnTo>
                    <a:pt x="521" y="688"/>
                  </a:lnTo>
                  <a:lnTo>
                    <a:pt x="499" y="697"/>
                  </a:lnTo>
                  <a:lnTo>
                    <a:pt x="476" y="705"/>
                  </a:lnTo>
                  <a:lnTo>
                    <a:pt x="454" y="712"/>
                  </a:lnTo>
                  <a:lnTo>
                    <a:pt x="432" y="718"/>
                  </a:lnTo>
                  <a:lnTo>
                    <a:pt x="409" y="721"/>
                  </a:lnTo>
                  <a:lnTo>
                    <a:pt x="386" y="723"/>
                  </a:lnTo>
                  <a:lnTo>
                    <a:pt x="363" y="725"/>
                  </a:lnTo>
                  <a:lnTo>
                    <a:pt x="363" y="725"/>
                  </a:lnTo>
                  <a:lnTo>
                    <a:pt x="339" y="723"/>
                  </a:lnTo>
                  <a:lnTo>
                    <a:pt x="316" y="721"/>
                  </a:lnTo>
                  <a:lnTo>
                    <a:pt x="293" y="718"/>
                  </a:lnTo>
                  <a:lnTo>
                    <a:pt x="270" y="712"/>
                  </a:lnTo>
                  <a:lnTo>
                    <a:pt x="248" y="705"/>
                  </a:lnTo>
                  <a:lnTo>
                    <a:pt x="225" y="697"/>
                  </a:lnTo>
                  <a:lnTo>
                    <a:pt x="203" y="688"/>
                  </a:lnTo>
                  <a:lnTo>
                    <a:pt x="183" y="676"/>
                  </a:lnTo>
                  <a:lnTo>
                    <a:pt x="183" y="676"/>
                  </a:lnTo>
                  <a:lnTo>
                    <a:pt x="161" y="664"/>
                  </a:lnTo>
                  <a:lnTo>
                    <a:pt x="141" y="650"/>
                  </a:lnTo>
                  <a:lnTo>
                    <a:pt x="123" y="635"/>
                  </a:lnTo>
                  <a:lnTo>
                    <a:pt x="106" y="619"/>
                  </a:lnTo>
                  <a:lnTo>
                    <a:pt x="90" y="602"/>
                  </a:lnTo>
                  <a:lnTo>
                    <a:pt x="75" y="584"/>
                  </a:lnTo>
                  <a:lnTo>
                    <a:pt x="60" y="563"/>
                  </a:lnTo>
                  <a:lnTo>
                    <a:pt x="47" y="542"/>
                  </a:lnTo>
                  <a:lnTo>
                    <a:pt x="47" y="542"/>
                  </a:lnTo>
                  <a:lnTo>
                    <a:pt x="37" y="520"/>
                  </a:lnTo>
                  <a:lnTo>
                    <a:pt x="27" y="499"/>
                  </a:lnTo>
                  <a:lnTo>
                    <a:pt x="19" y="477"/>
                  </a:lnTo>
                  <a:lnTo>
                    <a:pt x="12" y="454"/>
                  </a:lnTo>
                  <a:lnTo>
                    <a:pt x="7" y="432"/>
                  </a:lnTo>
                  <a:lnTo>
                    <a:pt x="3" y="409"/>
                  </a:lnTo>
                  <a:lnTo>
                    <a:pt x="0" y="385"/>
                  </a:lnTo>
                  <a:lnTo>
                    <a:pt x="0" y="362"/>
                  </a:lnTo>
                  <a:lnTo>
                    <a:pt x="0" y="362"/>
                  </a:lnTo>
                  <a:lnTo>
                    <a:pt x="0" y="339"/>
                  </a:lnTo>
                  <a:lnTo>
                    <a:pt x="3" y="315"/>
                  </a:lnTo>
                  <a:lnTo>
                    <a:pt x="7" y="292"/>
                  </a:lnTo>
                  <a:lnTo>
                    <a:pt x="12" y="269"/>
                  </a:lnTo>
                  <a:lnTo>
                    <a:pt x="19" y="247"/>
                  </a:lnTo>
                  <a:lnTo>
                    <a:pt x="28" y="225"/>
                  </a:lnTo>
                  <a:lnTo>
                    <a:pt x="37" y="203"/>
                  </a:lnTo>
                  <a:lnTo>
                    <a:pt x="48" y="181"/>
                  </a:lnTo>
                  <a:lnTo>
                    <a:pt x="48" y="181"/>
                  </a:lnTo>
                  <a:lnTo>
                    <a:pt x="61" y="159"/>
                  </a:lnTo>
                  <a:lnTo>
                    <a:pt x="75" y="140"/>
                  </a:lnTo>
                  <a:lnTo>
                    <a:pt x="91" y="121"/>
                  </a:lnTo>
                  <a:lnTo>
                    <a:pt x="107" y="104"/>
                  </a:lnTo>
                  <a:lnTo>
                    <a:pt x="124" y="88"/>
                  </a:lnTo>
                  <a:lnTo>
                    <a:pt x="142" y="73"/>
                  </a:lnTo>
                  <a:lnTo>
                    <a:pt x="163" y="59"/>
                  </a:lnTo>
                  <a:lnTo>
                    <a:pt x="184" y="47"/>
                  </a:lnTo>
                  <a:lnTo>
                    <a:pt x="184" y="47"/>
                  </a:lnTo>
                  <a:lnTo>
                    <a:pt x="206" y="36"/>
                  </a:lnTo>
                  <a:lnTo>
                    <a:pt x="227" y="26"/>
                  </a:lnTo>
                  <a:lnTo>
                    <a:pt x="250" y="18"/>
                  </a:lnTo>
                  <a:lnTo>
                    <a:pt x="272" y="12"/>
                  </a:lnTo>
                  <a:lnTo>
                    <a:pt x="294" y="7"/>
                  </a:lnTo>
                  <a:lnTo>
                    <a:pt x="317" y="3"/>
                  </a:lnTo>
                  <a:lnTo>
                    <a:pt x="340" y="1"/>
                  </a:lnTo>
                  <a:lnTo>
                    <a:pt x="363" y="0"/>
                  </a:lnTo>
                  <a:lnTo>
                    <a:pt x="363"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8" name="Freeform 197"/>
            <p:cNvSpPr>
              <a:spLocks/>
            </p:cNvSpPr>
            <p:nvPr/>
          </p:nvSpPr>
          <p:spPr bwMode="auto">
            <a:xfrm>
              <a:off x="5421201" y="2835236"/>
              <a:ext cx="640039" cy="798564"/>
            </a:xfrm>
            <a:custGeom>
              <a:avLst/>
              <a:gdLst>
                <a:gd name="T0" fmla="*/ 2711 w 3235"/>
                <a:gd name="T1" fmla="*/ 1850 h 4035"/>
                <a:gd name="T2" fmla="*/ 2396 w 3235"/>
                <a:gd name="T3" fmla="*/ 1702 h 4035"/>
                <a:gd name="T4" fmla="*/ 1708 w 3235"/>
                <a:gd name="T5" fmla="*/ 1454 h 4035"/>
                <a:gd name="T6" fmla="*/ 1505 w 3235"/>
                <a:gd name="T7" fmla="*/ 1352 h 4035"/>
                <a:gd name="T8" fmla="*/ 1424 w 3235"/>
                <a:gd name="T9" fmla="*/ 1269 h 4035"/>
                <a:gd name="T10" fmla="*/ 1388 w 3235"/>
                <a:gd name="T11" fmla="*/ 1157 h 4035"/>
                <a:gd name="T12" fmla="*/ 1397 w 3235"/>
                <a:gd name="T13" fmla="*/ 1033 h 4035"/>
                <a:gd name="T14" fmla="*/ 1453 w 3235"/>
                <a:gd name="T15" fmla="*/ 934 h 4035"/>
                <a:gd name="T16" fmla="*/ 1545 w 3235"/>
                <a:gd name="T17" fmla="*/ 866 h 4035"/>
                <a:gd name="T18" fmla="*/ 1686 w 3235"/>
                <a:gd name="T19" fmla="*/ 819 h 4035"/>
                <a:gd name="T20" fmla="*/ 1900 w 3235"/>
                <a:gd name="T21" fmla="*/ 798 h 4035"/>
                <a:gd name="T22" fmla="*/ 2137 w 3235"/>
                <a:gd name="T23" fmla="*/ 822 h 4035"/>
                <a:gd name="T24" fmla="*/ 2449 w 3235"/>
                <a:gd name="T25" fmla="*/ 926 h 4035"/>
                <a:gd name="T26" fmla="*/ 2617 w 3235"/>
                <a:gd name="T27" fmla="*/ 923 h 4035"/>
                <a:gd name="T28" fmla="*/ 2713 w 3235"/>
                <a:gd name="T29" fmla="*/ 756 h 4035"/>
                <a:gd name="T30" fmla="*/ 2823 w 3235"/>
                <a:gd name="T31" fmla="*/ 393 h 4035"/>
                <a:gd name="T32" fmla="*/ 2703 w 3235"/>
                <a:gd name="T33" fmla="*/ 175 h 4035"/>
                <a:gd name="T34" fmla="*/ 2266 w 3235"/>
                <a:gd name="T35" fmla="*/ 43 h 4035"/>
                <a:gd name="T36" fmla="*/ 1971 w 3235"/>
                <a:gd name="T37" fmla="*/ 4 h 4035"/>
                <a:gd name="T38" fmla="*/ 1573 w 3235"/>
                <a:gd name="T39" fmla="*/ 10 h 4035"/>
                <a:gd name="T40" fmla="*/ 1222 w 3235"/>
                <a:gd name="T41" fmla="*/ 69 h 4035"/>
                <a:gd name="T42" fmla="*/ 1013 w 3235"/>
                <a:gd name="T43" fmla="*/ 135 h 4035"/>
                <a:gd name="T44" fmla="*/ 800 w 3235"/>
                <a:gd name="T45" fmla="*/ 239 h 4035"/>
                <a:gd name="T46" fmla="*/ 644 w 3235"/>
                <a:gd name="T47" fmla="*/ 352 h 4035"/>
                <a:gd name="T48" fmla="*/ 492 w 3235"/>
                <a:gd name="T49" fmla="*/ 508 h 4035"/>
                <a:gd name="T50" fmla="*/ 376 w 3235"/>
                <a:gd name="T51" fmla="*/ 689 h 4035"/>
                <a:gd name="T52" fmla="*/ 308 w 3235"/>
                <a:gd name="T53" fmla="*/ 866 h 4035"/>
                <a:gd name="T54" fmla="*/ 267 w 3235"/>
                <a:gd name="T55" fmla="*/ 1094 h 4035"/>
                <a:gd name="T56" fmla="*/ 273 w 3235"/>
                <a:gd name="T57" fmla="*/ 1367 h 4035"/>
                <a:gd name="T58" fmla="*/ 335 w 3235"/>
                <a:gd name="T59" fmla="*/ 1608 h 4035"/>
                <a:gd name="T60" fmla="*/ 507 w 3235"/>
                <a:gd name="T61" fmla="*/ 1881 h 4035"/>
                <a:gd name="T62" fmla="*/ 725 w 3235"/>
                <a:gd name="T63" fmla="*/ 2067 h 4035"/>
                <a:gd name="T64" fmla="*/ 1000 w 3235"/>
                <a:gd name="T65" fmla="*/ 2215 h 4035"/>
                <a:gd name="T66" fmla="*/ 1617 w 3235"/>
                <a:gd name="T67" fmla="*/ 2428 h 4035"/>
                <a:gd name="T68" fmla="*/ 1919 w 3235"/>
                <a:gd name="T69" fmla="*/ 2558 h 4035"/>
                <a:gd name="T70" fmla="*/ 1998 w 3235"/>
                <a:gd name="T71" fmla="*/ 2633 h 4035"/>
                <a:gd name="T72" fmla="*/ 2048 w 3235"/>
                <a:gd name="T73" fmla="*/ 2732 h 4035"/>
                <a:gd name="T74" fmla="*/ 2055 w 3235"/>
                <a:gd name="T75" fmla="*/ 2863 h 4035"/>
                <a:gd name="T76" fmla="*/ 2001 w 3235"/>
                <a:gd name="T77" fmla="*/ 3007 h 4035"/>
                <a:gd name="T78" fmla="*/ 1878 w 3235"/>
                <a:gd name="T79" fmla="*/ 3103 h 4035"/>
                <a:gd name="T80" fmla="*/ 1724 w 3235"/>
                <a:gd name="T81" fmla="*/ 3155 h 4035"/>
                <a:gd name="T82" fmla="*/ 1495 w 3235"/>
                <a:gd name="T83" fmla="*/ 3185 h 4035"/>
                <a:gd name="T84" fmla="*/ 1163 w 3235"/>
                <a:gd name="T85" fmla="*/ 3175 h 4035"/>
                <a:gd name="T86" fmla="*/ 743 w 3235"/>
                <a:gd name="T87" fmla="*/ 3091 h 4035"/>
                <a:gd name="T88" fmla="*/ 394 w 3235"/>
                <a:gd name="T89" fmla="*/ 3036 h 4035"/>
                <a:gd name="T90" fmla="*/ 248 w 3235"/>
                <a:gd name="T91" fmla="*/ 3383 h 4035"/>
                <a:gd name="T92" fmla="*/ 50 w 3235"/>
                <a:gd name="T93" fmla="*/ 3692 h 4035"/>
                <a:gd name="T94" fmla="*/ 390 w 3235"/>
                <a:gd name="T95" fmla="*/ 3889 h 4035"/>
                <a:gd name="T96" fmla="*/ 857 w 3235"/>
                <a:gd name="T97" fmla="*/ 3994 h 4035"/>
                <a:gd name="T98" fmla="*/ 1467 w 3235"/>
                <a:gd name="T99" fmla="*/ 4035 h 4035"/>
                <a:gd name="T100" fmla="*/ 1773 w 3235"/>
                <a:gd name="T101" fmla="*/ 4022 h 4035"/>
                <a:gd name="T102" fmla="*/ 2096 w 3235"/>
                <a:gd name="T103" fmla="*/ 3976 h 4035"/>
                <a:gd name="T104" fmla="*/ 2342 w 3235"/>
                <a:gd name="T105" fmla="*/ 3910 h 4035"/>
                <a:gd name="T106" fmla="*/ 2594 w 3235"/>
                <a:gd name="T107" fmla="*/ 3804 h 4035"/>
                <a:gd name="T108" fmla="*/ 2777 w 3235"/>
                <a:gd name="T109" fmla="*/ 3691 h 4035"/>
                <a:gd name="T110" fmla="*/ 2954 w 3235"/>
                <a:gd name="T111" fmla="*/ 3532 h 4035"/>
                <a:gd name="T112" fmla="*/ 3089 w 3235"/>
                <a:gd name="T113" fmla="*/ 3350 h 4035"/>
                <a:gd name="T114" fmla="*/ 3171 w 3235"/>
                <a:gd name="T115" fmla="*/ 3175 h 4035"/>
                <a:gd name="T116" fmla="*/ 3224 w 3235"/>
                <a:gd name="T117" fmla="*/ 2950 h 4035"/>
                <a:gd name="T118" fmla="*/ 3234 w 3235"/>
                <a:gd name="T119" fmla="*/ 2710 h 4035"/>
                <a:gd name="T120" fmla="*/ 3204 w 3235"/>
                <a:gd name="T121" fmla="*/ 2473 h 4035"/>
                <a:gd name="T122" fmla="*/ 3153 w 3235"/>
                <a:gd name="T123" fmla="*/ 2321 h 4035"/>
                <a:gd name="T124" fmla="*/ 2958 w 3235"/>
                <a:gd name="T125" fmla="*/ 2036 h 4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5" h="4035">
                  <a:moveTo>
                    <a:pt x="2922" y="2001"/>
                  </a:moveTo>
                  <a:lnTo>
                    <a:pt x="2922" y="2001"/>
                  </a:lnTo>
                  <a:lnTo>
                    <a:pt x="2884" y="1968"/>
                  </a:lnTo>
                  <a:lnTo>
                    <a:pt x="2843" y="1937"/>
                  </a:lnTo>
                  <a:lnTo>
                    <a:pt x="2801" y="1907"/>
                  </a:lnTo>
                  <a:lnTo>
                    <a:pt x="2757" y="1877"/>
                  </a:lnTo>
                  <a:lnTo>
                    <a:pt x="2711" y="1850"/>
                  </a:lnTo>
                  <a:lnTo>
                    <a:pt x="2662" y="1822"/>
                  </a:lnTo>
                  <a:lnTo>
                    <a:pt x="2613" y="1797"/>
                  </a:lnTo>
                  <a:lnTo>
                    <a:pt x="2562" y="1773"/>
                  </a:lnTo>
                  <a:lnTo>
                    <a:pt x="2562" y="1773"/>
                  </a:lnTo>
                  <a:lnTo>
                    <a:pt x="2508" y="1749"/>
                  </a:lnTo>
                  <a:lnTo>
                    <a:pt x="2453" y="1726"/>
                  </a:lnTo>
                  <a:lnTo>
                    <a:pt x="2396" y="1702"/>
                  </a:lnTo>
                  <a:lnTo>
                    <a:pt x="2338" y="1679"/>
                  </a:lnTo>
                  <a:lnTo>
                    <a:pt x="2216" y="1632"/>
                  </a:lnTo>
                  <a:lnTo>
                    <a:pt x="2088" y="1586"/>
                  </a:lnTo>
                  <a:lnTo>
                    <a:pt x="1787" y="1483"/>
                  </a:lnTo>
                  <a:lnTo>
                    <a:pt x="1787" y="1483"/>
                  </a:lnTo>
                  <a:lnTo>
                    <a:pt x="1747" y="1468"/>
                  </a:lnTo>
                  <a:lnTo>
                    <a:pt x="1708" y="1454"/>
                  </a:lnTo>
                  <a:lnTo>
                    <a:pt x="1671" y="1438"/>
                  </a:lnTo>
                  <a:lnTo>
                    <a:pt x="1635" y="1422"/>
                  </a:lnTo>
                  <a:lnTo>
                    <a:pt x="1600" y="1406"/>
                  </a:lnTo>
                  <a:lnTo>
                    <a:pt x="1567" y="1389"/>
                  </a:lnTo>
                  <a:lnTo>
                    <a:pt x="1535" y="1370"/>
                  </a:lnTo>
                  <a:lnTo>
                    <a:pt x="1505" y="1352"/>
                  </a:lnTo>
                  <a:lnTo>
                    <a:pt x="1505" y="1352"/>
                  </a:lnTo>
                  <a:lnTo>
                    <a:pt x="1490" y="1342"/>
                  </a:lnTo>
                  <a:lnTo>
                    <a:pt x="1476" y="1331"/>
                  </a:lnTo>
                  <a:lnTo>
                    <a:pt x="1465" y="1321"/>
                  </a:lnTo>
                  <a:lnTo>
                    <a:pt x="1452" y="1308"/>
                  </a:lnTo>
                  <a:lnTo>
                    <a:pt x="1442" y="1297"/>
                  </a:lnTo>
                  <a:lnTo>
                    <a:pt x="1433" y="1283"/>
                  </a:lnTo>
                  <a:lnTo>
                    <a:pt x="1424" y="1269"/>
                  </a:lnTo>
                  <a:lnTo>
                    <a:pt x="1416" y="1256"/>
                  </a:lnTo>
                  <a:lnTo>
                    <a:pt x="1409" y="1241"/>
                  </a:lnTo>
                  <a:lnTo>
                    <a:pt x="1403" y="1225"/>
                  </a:lnTo>
                  <a:lnTo>
                    <a:pt x="1397" y="1209"/>
                  </a:lnTo>
                  <a:lnTo>
                    <a:pt x="1394" y="1193"/>
                  </a:lnTo>
                  <a:lnTo>
                    <a:pt x="1390" y="1174"/>
                  </a:lnTo>
                  <a:lnTo>
                    <a:pt x="1388" y="1157"/>
                  </a:lnTo>
                  <a:lnTo>
                    <a:pt x="1386" y="1138"/>
                  </a:lnTo>
                  <a:lnTo>
                    <a:pt x="1386" y="1118"/>
                  </a:lnTo>
                  <a:lnTo>
                    <a:pt x="1386" y="1118"/>
                  </a:lnTo>
                  <a:lnTo>
                    <a:pt x="1387" y="1096"/>
                  </a:lnTo>
                  <a:lnTo>
                    <a:pt x="1388" y="1074"/>
                  </a:lnTo>
                  <a:lnTo>
                    <a:pt x="1392" y="1054"/>
                  </a:lnTo>
                  <a:lnTo>
                    <a:pt x="1397" y="1033"/>
                  </a:lnTo>
                  <a:lnTo>
                    <a:pt x="1403" y="1015"/>
                  </a:lnTo>
                  <a:lnTo>
                    <a:pt x="1411" y="996"/>
                  </a:lnTo>
                  <a:lnTo>
                    <a:pt x="1419" y="979"/>
                  </a:lnTo>
                  <a:lnTo>
                    <a:pt x="1429" y="963"/>
                  </a:lnTo>
                  <a:lnTo>
                    <a:pt x="1429" y="963"/>
                  </a:lnTo>
                  <a:lnTo>
                    <a:pt x="1441" y="948"/>
                  </a:lnTo>
                  <a:lnTo>
                    <a:pt x="1453" y="934"/>
                  </a:lnTo>
                  <a:lnTo>
                    <a:pt x="1466" y="921"/>
                  </a:lnTo>
                  <a:lnTo>
                    <a:pt x="1481" y="908"/>
                  </a:lnTo>
                  <a:lnTo>
                    <a:pt x="1496" y="897"/>
                  </a:lnTo>
                  <a:lnTo>
                    <a:pt x="1512" y="885"/>
                  </a:lnTo>
                  <a:lnTo>
                    <a:pt x="1528" y="875"/>
                  </a:lnTo>
                  <a:lnTo>
                    <a:pt x="1545" y="866"/>
                  </a:lnTo>
                  <a:lnTo>
                    <a:pt x="1545" y="866"/>
                  </a:lnTo>
                  <a:lnTo>
                    <a:pt x="1564" y="858"/>
                  </a:lnTo>
                  <a:lnTo>
                    <a:pt x="1583" y="850"/>
                  </a:lnTo>
                  <a:lnTo>
                    <a:pt x="1603" y="842"/>
                  </a:lnTo>
                  <a:lnTo>
                    <a:pt x="1622" y="835"/>
                  </a:lnTo>
                  <a:lnTo>
                    <a:pt x="1643" y="829"/>
                  </a:lnTo>
                  <a:lnTo>
                    <a:pt x="1665" y="823"/>
                  </a:lnTo>
                  <a:lnTo>
                    <a:pt x="1686" y="819"/>
                  </a:lnTo>
                  <a:lnTo>
                    <a:pt x="1709" y="814"/>
                  </a:lnTo>
                  <a:lnTo>
                    <a:pt x="1709" y="814"/>
                  </a:lnTo>
                  <a:lnTo>
                    <a:pt x="1755" y="807"/>
                  </a:lnTo>
                  <a:lnTo>
                    <a:pt x="1802" y="803"/>
                  </a:lnTo>
                  <a:lnTo>
                    <a:pt x="1850" y="799"/>
                  </a:lnTo>
                  <a:lnTo>
                    <a:pt x="1900" y="798"/>
                  </a:lnTo>
                  <a:lnTo>
                    <a:pt x="1900" y="798"/>
                  </a:lnTo>
                  <a:lnTo>
                    <a:pt x="1932" y="798"/>
                  </a:lnTo>
                  <a:lnTo>
                    <a:pt x="1963" y="799"/>
                  </a:lnTo>
                  <a:lnTo>
                    <a:pt x="1993" y="801"/>
                  </a:lnTo>
                  <a:lnTo>
                    <a:pt x="2024" y="804"/>
                  </a:lnTo>
                  <a:lnTo>
                    <a:pt x="2052" y="807"/>
                  </a:lnTo>
                  <a:lnTo>
                    <a:pt x="2081" y="812"/>
                  </a:lnTo>
                  <a:lnTo>
                    <a:pt x="2137" y="822"/>
                  </a:lnTo>
                  <a:lnTo>
                    <a:pt x="2191" y="834"/>
                  </a:lnTo>
                  <a:lnTo>
                    <a:pt x="2241" y="847"/>
                  </a:lnTo>
                  <a:lnTo>
                    <a:pt x="2290" y="862"/>
                  </a:lnTo>
                  <a:lnTo>
                    <a:pt x="2334" y="878"/>
                  </a:lnTo>
                  <a:lnTo>
                    <a:pt x="2376" y="894"/>
                  </a:lnTo>
                  <a:lnTo>
                    <a:pt x="2415" y="910"/>
                  </a:lnTo>
                  <a:lnTo>
                    <a:pt x="2449" y="926"/>
                  </a:lnTo>
                  <a:lnTo>
                    <a:pt x="2480" y="941"/>
                  </a:lnTo>
                  <a:lnTo>
                    <a:pt x="2531" y="967"/>
                  </a:lnTo>
                  <a:lnTo>
                    <a:pt x="2565" y="983"/>
                  </a:lnTo>
                  <a:lnTo>
                    <a:pt x="2565" y="983"/>
                  </a:lnTo>
                  <a:lnTo>
                    <a:pt x="2583" y="964"/>
                  </a:lnTo>
                  <a:lnTo>
                    <a:pt x="2599" y="944"/>
                  </a:lnTo>
                  <a:lnTo>
                    <a:pt x="2617" y="923"/>
                  </a:lnTo>
                  <a:lnTo>
                    <a:pt x="2631" y="901"/>
                  </a:lnTo>
                  <a:lnTo>
                    <a:pt x="2646" y="878"/>
                  </a:lnTo>
                  <a:lnTo>
                    <a:pt x="2661" y="855"/>
                  </a:lnTo>
                  <a:lnTo>
                    <a:pt x="2675" y="831"/>
                  </a:lnTo>
                  <a:lnTo>
                    <a:pt x="2689" y="806"/>
                  </a:lnTo>
                  <a:lnTo>
                    <a:pt x="2701" y="782"/>
                  </a:lnTo>
                  <a:lnTo>
                    <a:pt x="2713" y="756"/>
                  </a:lnTo>
                  <a:lnTo>
                    <a:pt x="2736" y="704"/>
                  </a:lnTo>
                  <a:lnTo>
                    <a:pt x="2755" y="650"/>
                  </a:lnTo>
                  <a:lnTo>
                    <a:pt x="2774" y="597"/>
                  </a:lnTo>
                  <a:lnTo>
                    <a:pt x="2789" y="543"/>
                  </a:lnTo>
                  <a:lnTo>
                    <a:pt x="2802" y="492"/>
                  </a:lnTo>
                  <a:lnTo>
                    <a:pt x="2814" y="441"/>
                  </a:lnTo>
                  <a:lnTo>
                    <a:pt x="2823" y="393"/>
                  </a:lnTo>
                  <a:lnTo>
                    <a:pt x="2830" y="347"/>
                  </a:lnTo>
                  <a:lnTo>
                    <a:pt x="2835" y="305"/>
                  </a:lnTo>
                  <a:lnTo>
                    <a:pt x="2838" y="267"/>
                  </a:lnTo>
                  <a:lnTo>
                    <a:pt x="2839" y="233"/>
                  </a:lnTo>
                  <a:lnTo>
                    <a:pt x="2839" y="233"/>
                  </a:lnTo>
                  <a:lnTo>
                    <a:pt x="2782" y="208"/>
                  </a:lnTo>
                  <a:lnTo>
                    <a:pt x="2703" y="175"/>
                  </a:lnTo>
                  <a:lnTo>
                    <a:pt x="2654" y="156"/>
                  </a:lnTo>
                  <a:lnTo>
                    <a:pt x="2602" y="136"/>
                  </a:lnTo>
                  <a:lnTo>
                    <a:pt x="2543" y="117"/>
                  </a:lnTo>
                  <a:lnTo>
                    <a:pt x="2481" y="97"/>
                  </a:lnTo>
                  <a:lnTo>
                    <a:pt x="2414" y="78"/>
                  </a:lnTo>
                  <a:lnTo>
                    <a:pt x="2341" y="59"/>
                  </a:lnTo>
                  <a:lnTo>
                    <a:pt x="2266" y="43"/>
                  </a:lnTo>
                  <a:lnTo>
                    <a:pt x="2227" y="35"/>
                  </a:lnTo>
                  <a:lnTo>
                    <a:pt x="2186" y="28"/>
                  </a:lnTo>
                  <a:lnTo>
                    <a:pt x="2145" y="23"/>
                  </a:lnTo>
                  <a:lnTo>
                    <a:pt x="2103" y="17"/>
                  </a:lnTo>
                  <a:lnTo>
                    <a:pt x="2059" y="11"/>
                  </a:lnTo>
                  <a:lnTo>
                    <a:pt x="2016" y="8"/>
                  </a:lnTo>
                  <a:lnTo>
                    <a:pt x="1971" y="4"/>
                  </a:lnTo>
                  <a:lnTo>
                    <a:pt x="1925" y="2"/>
                  </a:lnTo>
                  <a:lnTo>
                    <a:pt x="1878" y="0"/>
                  </a:lnTo>
                  <a:lnTo>
                    <a:pt x="1831" y="0"/>
                  </a:lnTo>
                  <a:lnTo>
                    <a:pt x="1831" y="0"/>
                  </a:lnTo>
                  <a:lnTo>
                    <a:pt x="1743" y="1"/>
                  </a:lnTo>
                  <a:lnTo>
                    <a:pt x="1656" y="4"/>
                  </a:lnTo>
                  <a:lnTo>
                    <a:pt x="1573" y="10"/>
                  </a:lnTo>
                  <a:lnTo>
                    <a:pt x="1491" y="19"/>
                  </a:lnTo>
                  <a:lnTo>
                    <a:pt x="1411" y="31"/>
                  </a:lnTo>
                  <a:lnTo>
                    <a:pt x="1372" y="36"/>
                  </a:lnTo>
                  <a:lnTo>
                    <a:pt x="1334" y="43"/>
                  </a:lnTo>
                  <a:lnTo>
                    <a:pt x="1295" y="51"/>
                  </a:lnTo>
                  <a:lnTo>
                    <a:pt x="1258" y="59"/>
                  </a:lnTo>
                  <a:lnTo>
                    <a:pt x="1222" y="69"/>
                  </a:lnTo>
                  <a:lnTo>
                    <a:pt x="1185" y="78"/>
                  </a:lnTo>
                  <a:lnTo>
                    <a:pt x="1185" y="78"/>
                  </a:lnTo>
                  <a:lnTo>
                    <a:pt x="1150" y="88"/>
                  </a:lnTo>
                  <a:lnTo>
                    <a:pt x="1114" y="99"/>
                  </a:lnTo>
                  <a:lnTo>
                    <a:pt x="1080" y="110"/>
                  </a:lnTo>
                  <a:lnTo>
                    <a:pt x="1046" y="122"/>
                  </a:lnTo>
                  <a:lnTo>
                    <a:pt x="1013" y="135"/>
                  </a:lnTo>
                  <a:lnTo>
                    <a:pt x="981" y="148"/>
                  </a:lnTo>
                  <a:lnTo>
                    <a:pt x="949" y="161"/>
                  </a:lnTo>
                  <a:lnTo>
                    <a:pt x="918" y="176"/>
                  </a:lnTo>
                  <a:lnTo>
                    <a:pt x="887" y="191"/>
                  </a:lnTo>
                  <a:lnTo>
                    <a:pt x="858" y="206"/>
                  </a:lnTo>
                  <a:lnTo>
                    <a:pt x="828" y="222"/>
                  </a:lnTo>
                  <a:lnTo>
                    <a:pt x="800" y="239"/>
                  </a:lnTo>
                  <a:lnTo>
                    <a:pt x="772" y="257"/>
                  </a:lnTo>
                  <a:lnTo>
                    <a:pt x="745" y="274"/>
                  </a:lnTo>
                  <a:lnTo>
                    <a:pt x="718" y="292"/>
                  </a:lnTo>
                  <a:lnTo>
                    <a:pt x="693" y="312"/>
                  </a:lnTo>
                  <a:lnTo>
                    <a:pt x="693" y="312"/>
                  </a:lnTo>
                  <a:lnTo>
                    <a:pt x="668" y="331"/>
                  </a:lnTo>
                  <a:lnTo>
                    <a:pt x="644" y="352"/>
                  </a:lnTo>
                  <a:lnTo>
                    <a:pt x="620" y="372"/>
                  </a:lnTo>
                  <a:lnTo>
                    <a:pt x="597" y="393"/>
                  </a:lnTo>
                  <a:lnTo>
                    <a:pt x="575" y="415"/>
                  </a:lnTo>
                  <a:lnTo>
                    <a:pt x="553" y="438"/>
                  </a:lnTo>
                  <a:lnTo>
                    <a:pt x="532" y="460"/>
                  </a:lnTo>
                  <a:lnTo>
                    <a:pt x="512" y="484"/>
                  </a:lnTo>
                  <a:lnTo>
                    <a:pt x="492" y="508"/>
                  </a:lnTo>
                  <a:lnTo>
                    <a:pt x="474" y="532"/>
                  </a:lnTo>
                  <a:lnTo>
                    <a:pt x="456" y="557"/>
                  </a:lnTo>
                  <a:lnTo>
                    <a:pt x="438" y="582"/>
                  </a:lnTo>
                  <a:lnTo>
                    <a:pt x="422" y="608"/>
                  </a:lnTo>
                  <a:lnTo>
                    <a:pt x="406" y="635"/>
                  </a:lnTo>
                  <a:lnTo>
                    <a:pt x="390" y="662"/>
                  </a:lnTo>
                  <a:lnTo>
                    <a:pt x="376" y="689"/>
                  </a:lnTo>
                  <a:lnTo>
                    <a:pt x="376" y="689"/>
                  </a:lnTo>
                  <a:lnTo>
                    <a:pt x="363" y="718"/>
                  </a:lnTo>
                  <a:lnTo>
                    <a:pt x="350" y="746"/>
                  </a:lnTo>
                  <a:lnTo>
                    <a:pt x="337" y="775"/>
                  </a:lnTo>
                  <a:lnTo>
                    <a:pt x="327" y="805"/>
                  </a:lnTo>
                  <a:lnTo>
                    <a:pt x="317" y="835"/>
                  </a:lnTo>
                  <a:lnTo>
                    <a:pt x="308" y="866"/>
                  </a:lnTo>
                  <a:lnTo>
                    <a:pt x="300" y="897"/>
                  </a:lnTo>
                  <a:lnTo>
                    <a:pt x="292" y="928"/>
                  </a:lnTo>
                  <a:lnTo>
                    <a:pt x="285" y="961"/>
                  </a:lnTo>
                  <a:lnTo>
                    <a:pt x="279" y="993"/>
                  </a:lnTo>
                  <a:lnTo>
                    <a:pt x="274" y="1026"/>
                  </a:lnTo>
                  <a:lnTo>
                    <a:pt x="271" y="1060"/>
                  </a:lnTo>
                  <a:lnTo>
                    <a:pt x="267" y="1094"/>
                  </a:lnTo>
                  <a:lnTo>
                    <a:pt x="265" y="1128"/>
                  </a:lnTo>
                  <a:lnTo>
                    <a:pt x="264" y="1164"/>
                  </a:lnTo>
                  <a:lnTo>
                    <a:pt x="263" y="1199"/>
                  </a:lnTo>
                  <a:lnTo>
                    <a:pt x="263" y="1199"/>
                  </a:lnTo>
                  <a:lnTo>
                    <a:pt x="264" y="1257"/>
                  </a:lnTo>
                  <a:lnTo>
                    <a:pt x="267" y="1313"/>
                  </a:lnTo>
                  <a:lnTo>
                    <a:pt x="273" y="1367"/>
                  </a:lnTo>
                  <a:lnTo>
                    <a:pt x="281" y="1419"/>
                  </a:lnTo>
                  <a:lnTo>
                    <a:pt x="292" y="1469"/>
                  </a:lnTo>
                  <a:lnTo>
                    <a:pt x="304" y="1517"/>
                  </a:lnTo>
                  <a:lnTo>
                    <a:pt x="319" y="1563"/>
                  </a:lnTo>
                  <a:lnTo>
                    <a:pt x="327" y="1585"/>
                  </a:lnTo>
                  <a:lnTo>
                    <a:pt x="335" y="1608"/>
                  </a:lnTo>
                  <a:lnTo>
                    <a:pt x="335" y="1608"/>
                  </a:lnTo>
                  <a:lnTo>
                    <a:pt x="355" y="1650"/>
                  </a:lnTo>
                  <a:lnTo>
                    <a:pt x="375" y="1692"/>
                  </a:lnTo>
                  <a:lnTo>
                    <a:pt x="398" y="1732"/>
                  </a:lnTo>
                  <a:lnTo>
                    <a:pt x="422" y="1771"/>
                  </a:lnTo>
                  <a:lnTo>
                    <a:pt x="449" y="1809"/>
                  </a:lnTo>
                  <a:lnTo>
                    <a:pt x="477" y="1845"/>
                  </a:lnTo>
                  <a:lnTo>
                    <a:pt x="507" y="1881"/>
                  </a:lnTo>
                  <a:lnTo>
                    <a:pt x="539" y="1914"/>
                  </a:lnTo>
                  <a:lnTo>
                    <a:pt x="539" y="1914"/>
                  </a:lnTo>
                  <a:lnTo>
                    <a:pt x="573" y="1947"/>
                  </a:lnTo>
                  <a:lnTo>
                    <a:pt x="608" y="1978"/>
                  </a:lnTo>
                  <a:lnTo>
                    <a:pt x="646" y="2009"/>
                  </a:lnTo>
                  <a:lnTo>
                    <a:pt x="684" y="2038"/>
                  </a:lnTo>
                  <a:lnTo>
                    <a:pt x="725" y="2067"/>
                  </a:lnTo>
                  <a:lnTo>
                    <a:pt x="766" y="2094"/>
                  </a:lnTo>
                  <a:lnTo>
                    <a:pt x="810" y="2120"/>
                  </a:lnTo>
                  <a:lnTo>
                    <a:pt x="856" y="2145"/>
                  </a:lnTo>
                  <a:lnTo>
                    <a:pt x="856" y="2145"/>
                  </a:lnTo>
                  <a:lnTo>
                    <a:pt x="903" y="2169"/>
                  </a:lnTo>
                  <a:lnTo>
                    <a:pt x="951" y="2192"/>
                  </a:lnTo>
                  <a:lnTo>
                    <a:pt x="1000" y="2215"/>
                  </a:lnTo>
                  <a:lnTo>
                    <a:pt x="1051" y="2236"/>
                  </a:lnTo>
                  <a:lnTo>
                    <a:pt x="1104" y="2257"/>
                  </a:lnTo>
                  <a:lnTo>
                    <a:pt x="1156" y="2276"/>
                  </a:lnTo>
                  <a:lnTo>
                    <a:pt x="1210" y="2295"/>
                  </a:lnTo>
                  <a:lnTo>
                    <a:pt x="1267" y="2313"/>
                  </a:lnTo>
                  <a:lnTo>
                    <a:pt x="1617" y="2428"/>
                  </a:lnTo>
                  <a:lnTo>
                    <a:pt x="1617" y="2428"/>
                  </a:lnTo>
                  <a:lnTo>
                    <a:pt x="1699" y="2455"/>
                  </a:lnTo>
                  <a:lnTo>
                    <a:pt x="1778" y="2484"/>
                  </a:lnTo>
                  <a:lnTo>
                    <a:pt x="1778" y="2484"/>
                  </a:lnTo>
                  <a:lnTo>
                    <a:pt x="1816" y="2500"/>
                  </a:lnTo>
                  <a:lnTo>
                    <a:pt x="1853" y="2517"/>
                  </a:lnTo>
                  <a:lnTo>
                    <a:pt x="1886" y="2537"/>
                  </a:lnTo>
                  <a:lnTo>
                    <a:pt x="1919" y="2558"/>
                  </a:lnTo>
                  <a:lnTo>
                    <a:pt x="1919" y="2558"/>
                  </a:lnTo>
                  <a:lnTo>
                    <a:pt x="1934" y="2569"/>
                  </a:lnTo>
                  <a:lnTo>
                    <a:pt x="1949" y="2580"/>
                  </a:lnTo>
                  <a:lnTo>
                    <a:pt x="1963" y="2593"/>
                  </a:lnTo>
                  <a:lnTo>
                    <a:pt x="1975" y="2606"/>
                  </a:lnTo>
                  <a:lnTo>
                    <a:pt x="1987" y="2619"/>
                  </a:lnTo>
                  <a:lnTo>
                    <a:pt x="1998" y="2633"/>
                  </a:lnTo>
                  <a:lnTo>
                    <a:pt x="2010" y="2648"/>
                  </a:lnTo>
                  <a:lnTo>
                    <a:pt x="2019" y="2664"/>
                  </a:lnTo>
                  <a:lnTo>
                    <a:pt x="2019" y="2664"/>
                  </a:lnTo>
                  <a:lnTo>
                    <a:pt x="2028" y="2680"/>
                  </a:lnTo>
                  <a:lnTo>
                    <a:pt x="2035" y="2696"/>
                  </a:lnTo>
                  <a:lnTo>
                    <a:pt x="2042" y="2715"/>
                  </a:lnTo>
                  <a:lnTo>
                    <a:pt x="2048" y="2732"/>
                  </a:lnTo>
                  <a:lnTo>
                    <a:pt x="2051" y="2751"/>
                  </a:lnTo>
                  <a:lnTo>
                    <a:pt x="2055" y="2771"/>
                  </a:lnTo>
                  <a:lnTo>
                    <a:pt x="2056" y="2791"/>
                  </a:lnTo>
                  <a:lnTo>
                    <a:pt x="2057" y="2813"/>
                  </a:lnTo>
                  <a:lnTo>
                    <a:pt x="2057" y="2813"/>
                  </a:lnTo>
                  <a:lnTo>
                    <a:pt x="2056" y="2839"/>
                  </a:lnTo>
                  <a:lnTo>
                    <a:pt x="2055" y="2863"/>
                  </a:lnTo>
                  <a:lnTo>
                    <a:pt x="2051" y="2887"/>
                  </a:lnTo>
                  <a:lnTo>
                    <a:pt x="2045" y="2908"/>
                  </a:lnTo>
                  <a:lnTo>
                    <a:pt x="2040" y="2930"/>
                  </a:lnTo>
                  <a:lnTo>
                    <a:pt x="2032" y="2951"/>
                  </a:lnTo>
                  <a:lnTo>
                    <a:pt x="2022" y="2970"/>
                  </a:lnTo>
                  <a:lnTo>
                    <a:pt x="2012" y="2989"/>
                  </a:lnTo>
                  <a:lnTo>
                    <a:pt x="2001" y="3007"/>
                  </a:lnTo>
                  <a:lnTo>
                    <a:pt x="1987" y="3023"/>
                  </a:lnTo>
                  <a:lnTo>
                    <a:pt x="1972" y="3039"/>
                  </a:lnTo>
                  <a:lnTo>
                    <a:pt x="1956" y="3054"/>
                  </a:lnTo>
                  <a:lnTo>
                    <a:pt x="1939" y="3068"/>
                  </a:lnTo>
                  <a:lnTo>
                    <a:pt x="1920" y="3081"/>
                  </a:lnTo>
                  <a:lnTo>
                    <a:pt x="1900" y="3092"/>
                  </a:lnTo>
                  <a:lnTo>
                    <a:pt x="1878" y="3103"/>
                  </a:lnTo>
                  <a:lnTo>
                    <a:pt x="1878" y="3103"/>
                  </a:lnTo>
                  <a:lnTo>
                    <a:pt x="1855" y="3114"/>
                  </a:lnTo>
                  <a:lnTo>
                    <a:pt x="1831" y="3123"/>
                  </a:lnTo>
                  <a:lnTo>
                    <a:pt x="1806" y="3132"/>
                  </a:lnTo>
                  <a:lnTo>
                    <a:pt x="1780" y="3140"/>
                  </a:lnTo>
                  <a:lnTo>
                    <a:pt x="1753" y="3148"/>
                  </a:lnTo>
                  <a:lnTo>
                    <a:pt x="1724" y="3155"/>
                  </a:lnTo>
                  <a:lnTo>
                    <a:pt x="1694" y="3161"/>
                  </a:lnTo>
                  <a:lnTo>
                    <a:pt x="1665" y="3167"/>
                  </a:lnTo>
                  <a:lnTo>
                    <a:pt x="1632" y="3172"/>
                  </a:lnTo>
                  <a:lnTo>
                    <a:pt x="1599" y="3176"/>
                  </a:lnTo>
                  <a:lnTo>
                    <a:pt x="1566" y="3179"/>
                  </a:lnTo>
                  <a:lnTo>
                    <a:pt x="1530" y="3183"/>
                  </a:lnTo>
                  <a:lnTo>
                    <a:pt x="1495" y="3185"/>
                  </a:lnTo>
                  <a:lnTo>
                    <a:pt x="1457" y="3186"/>
                  </a:lnTo>
                  <a:lnTo>
                    <a:pt x="1379" y="3188"/>
                  </a:lnTo>
                  <a:lnTo>
                    <a:pt x="1379" y="3188"/>
                  </a:lnTo>
                  <a:lnTo>
                    <a:pt x="1327" y="3187"/>
                  </a:lnTo>
                  <a:lnTo>
                    <a:pt x="1273" y="3185"/>
                  </a:lnTo>
                  <a:lnTo>
                    <a:pt x="1219" y="3180"/>
                  </a:lnTo>
                  <a:lnTo>
                    <a:pt x="1163" y="3175"/>
                  </a:lnTo>
                  <a:lnTo>
                    <a:pt x="1107" y="3168"/>
                  </a:lnTo>
                  <a:lnTo>
                    <a:pt x="1050" y="3160"/>
                  </a:lnTo>
                  <a:lnTo>
                    <a:pt x="990" y="3148"/>
                  </a:lnTo>
                  <a:lnTo>
                    <a:pt x="930" y="3137"/>
                  </a:lnTo>
                  <a:lnTo>
                    <a:pt x="870" y="3123"/>
                  </a:lnTo>
                  <a:lnTo>
                    <a:pt x="807" y="3108"/>
                  </a:lnTo>
                  <a:lnTo>
                    <a:pt x="743" y="3091"/>
                  </a:lnTo>
                  <a:lnTo>
                    <a:pt x="679" y="3073"/>
                  </a:lnTo>
                  <a:lnTo>
                    <a:pt x="614" y="3053"/>
                  </a:lnTo>
                  <a:lnTo>
                    <a:pt x="547" y="3031"/>
                  </a:lnTo>
                  <a:lnTo>
                    <a:pt x="480" y="3008"/>
                  </a:lnTo>
                  <a:lnTo>
                    <a:pt x="410" y="2983"/>
                  </a:lnTo>
                  <a:lnTo>
                    <a:pt x="410" y="2983"/>
                  </a:lnTo>
                  <a:lnTo>
                    <a:pt x="394" y="3036"/>
                  </a:lnTo>
                  <a:lnTo>
                    <a:pt x="376" y="3087"/>
                  </a:lnTo>
                  <a:lnTo>
                    <a:pt x="357" y="3139"/>
                  </a:lnTo>
                  <a:lnTo>
                    <a:pt x="337" y="3190"/>
                  </a:lnTo>
                  <a:lnTo>
                    <a:pt x="317" y="3239"/>
                  </a:lnTo>
                  <a:lnTo>
                    <a:pt x="295" y="3288"/>
                  </a:lnTo>
                  <a:lnTo>
                    <a:pt x="272" y="3336"/>
                  </a:lnTo>
                  <a:lnTo>
                    <a:pt x="248" y="3383"/>
                  </a:lnTo>
                  <a:lnTo>
                    <a:pt x="223" y="3429"/>
                  </a:lnTo>
                  <a:lnTo>
                    <a:pt x="196" y="3475"/>
                  </a:lnTo>
                  <a:lnTo>
                    <a:pt x="169" y="3520"/>
                  </a:lnTo>
                  <a:lnTo>
                    <a:pt x="141" y="3565"/>
                  </a:lnTo>
                  <a:lnTo>
                    <a:pt x="111" y="3608"/>
                  </a:lnTo>
                  <a:lnTo>
                    <a:pt x="82" y="3651"/>
                  </a:lnTo>
                  <a:lnTo>
                    <a:pt x="50" y="3692"/>
                  </a:lnTo>
                  <a:lnTo>
                    <a:pt x="17" y="3733"/>
                  </a:lnTo>
                  <a:lnTo>
                    <a:pt x="0" y="3754"/>
                  </a:lnTo>
                  <a:lnTo>
                    <a:pt x="138" y="3812"/>
                  </a:lnTo>
                  <a:lnTo>
                    <a:pt x="138" y="3812"/>
                  </a:lnTo>
                  <a:lnTo>
                    <a:pt x="224" y="3840"/>
                  </a:lnTo>
                  <a:lnTo>
                    <a:pt x="308" y="3866"/>
                  </a:lnTo>
                  <a:lnTo>
                    <a:pt x="390" y="3889"/>
                  </a:lnTo>
                  <a:lnTo>
                    <a:pt x="472" y="3912"/>
                  </a:lnTo>
                  <a:lnTo>
                    <a:pt x="551" y="3932"/>
                  </a:lnTo>
                  <a:lnTo>
                    <a:pt x="629" y="3950"/>
                  </a:lnTo>
                  <a:lnTo>
                    <a:pt x="706" y="3966"/>
                  </a:lnTo>
                  <a:lnTo>
                    <a:pt x="781" y="3981"/>
                  </a:lnTo>
                  <a:lnTo>
                    <a:pt x="781" y="3981"/>
                  </a:lnTo>
                  <a:lnTo>
                    <a:pt x="857" y="3994"/>
                  </a:lnTo>
                  <a:lnTo>
                    <a:pt x="935" y="4005"/>
                  </a:lnTo>
                  <a:lnTo>
                    <a:pt x="1016" y="4014"/>
                  </a:lnTo>
                  <a:lnTo>
                    <a:pt x="1101" y="4022"/>
                  </a:lnTo>
                  <a:lnTo>
                    <a:pt x="1189" y="4028"/>
                  </a:lnTo>
                  <a:lnTo>
                    <a:pt x="1279" y="4031"/>
                  </a:lnTo>
                  <a:lnTo>
                    <a:pt x="1372" y="4035"/>
                  </a:lnTo>
                  <a:lnTo>
                    <a:pt x="1467" y="4035"/>
                  </a:lnTo>
                  <a:lnTo>
                    <a:pt x="1467" y="4035"/>
                  </a:lnTo>
                  <a:lnTo>
                    <a:pt x="1520" y="4035"/>
                  </a:lnTo>
                  <a:lnTo>
                    <a:pt x="1573" y="4034"/>
                  </a:lnTo>
                  <a:lnTo>
                    <a:pt x="1623" y="4033"/>
                  </a:lnTo>
                  <a:lnTo>
                    <a:pt x="1675" y="4029"/>
                  </a:lnTo>
                  <a:lnTo>
                    <a:pt x="1724" y="4027"/>
                  </a:lnTo>
                  <a:lnTo>
                    <a:pt x="1773" y="4022"/>
                  </a:lnTo>
                  <a:lnTo>
                    <a:pt x="1822" y="4018"/>
                  </a:lnTo>
                  <a:lnTo>
                    <a:pt x="1870" y="4013"/>
                  </a:lnTo>
                  <a:lnTo>
                    <a:pt x="1916" y="4007"/>
                  </a:lnTo>
                  <a:lnTo>
                    <a:pt x="1963" y="4000"/>
                  </a:lnTo>
                  <a:lnTo>
                    <a:pt x="2007" y="3992"/>
                  </a:lnTo>
                  <a:lnTo>
                    <a:pt x="2052" y="3984"/>
                  </a:lnTo>
                  <a:lnTo>
                    <a:pt x="2096" y="3976"/>
                  </a:lnTo>
                  <a:lnTo>
                    <a:pt x="2139" y="3967"/>
                  </a:lnTo>
                  <a:lnTo>
                    <a:pt x="2182" y="3957"/>
                  </a:lnTo>
                  <a:lnTo>
                    <a:pt x="2223" y="3945"/>
                  </a:lnTo>
                  <a:lnTo>
                    <a:pt x="2223" y="3945"/>
                  </a:lnTo>
                  <a:lnTo>
                    <a:pt x="2263" y="3934"/>
                  </a:lnTo>
                  <a:lnTo>
                    <a:pt x="2303" y="3922"/>
                  </a:lnTo>
                  <a:lnTo>
                    <a:pt x="2342" y="3910"/>
                  </a:lnTo>
                  <a:lnTo>
                    <a:pt x="2381" y="3896"/>
                  </a:lnTo>
                  <a:lnTo>
                    <a:pt x="2418" y="3882"/>
                  </a:lnTo>
                  <a:lnTo>
                    <a:pt x="2455" y="3867"/>
                  </a:lnTo>
                  <a:lnTo>
                    <a:pt x="2492" y="3852"/>
                  </a:lnTo>
                  <a:lnTo>
                    <a:pt x="2526" y="3838"/>
                  </a:lnTo>
                  <a:lnTo>
                    <a:pt x="2560" y="3820"/>
                  </a:lnTo>
                  <a:lnTo>
                    <a:pt x="2594" y="3804"/>
                  </a:lnTo>
                  <a:lnTo>
                    <a:pt x="2627" y="3786"/>
                  </a:lnTo>
                  <a:lnTo>
                    <a:pt x="2658" y="3769"/>
                  </a:lnTo>
                  <a:lnTo>
                    <a:pt x="2690" y="3750"/>
                  </a:lnTo>
                  <a:lnTo>
                    <a:pt x="2720" y="3731"/>
                  </a:lnTo>
                  <a:lnTo>
                    <a:pt x="2750" y="3710"/>
                  </a:lnTo>
                  <a:lnTo>
                    <a:pt x="2777" y="3691"/>
                  </a:lnTo>
                  <a:lnTo>
                    <a:pt x="2777" y="3691"/>
                  </a:lnTo>
                  <a:lnTo>
                    <a:pt x="2806" y="3669"/>
                  </a:lnTo>
                  <a:lnTo>
                    <a:pt x="2832" y="3648"/>
                  </a:lnTo>
                  <a:lnTo>
                    <a:pt x="2859" y="3627"/>
                  </a:lnTo>
                  <a:lnTo>
                    <a:pt x="2884" y="3604"/>
                  </a:lnTo>
                  <a:lnTo>
                    <a:pt x="2908" y="3581"/>
                  </a:lnTo>
                  <a:lnTo>
                    <a:pt x="2932" y="3557"/>
                  </a:lnTo>
                  <a:lnTo>
                    <a:pt x="2954" y="3532"/>
                  </a:lnTo>
                  <a:lnTo>
                    <a:pt x="2976" y="3508"/>
                  </a:lnTo>
                  <a:lnTo>
                    <a:pt x="2997" y="3483"/>
                  </a:lnTo>
                  <a:lnTo>
                    <a:pt x="3017" y="3458"/>
                  </a:lnTo>
                  <a:lnTo>
                    <a:pt x="3036" y="3432"/>
                  </a:lnTo>
                  <a:lnTo>
                    <a:pt x="3055" y="3405"/>
                  </a:lnTo>
                  <a:lnTo>
                    <a:pt x="3072" y="3378"/>
                  </a:lnTo>
                  <a:lnTo>
                    <a:pt x="3089" y="3350"/>
                  </a:lnTo>
                  <a:lnTo>
                    <a:pt x="3104" y="3323"/>
                  </a:lnTo>
                  <a:lnTo>
                    <a:pt x="3119" y="3294"/>
                  </a:lnTo>
                  <a:lnTo>
                    <a:pt x="3119" y="3294"/>
                  </a:lnTo>
                  <a:lnTo>
                    <a:pt x="3134" y="3265"/>
                  </a:lnTo>
                  <a:lnTo>
                    <a:pt x="3146" y="3235"/>
                  </a:lnTo>
                  <a:lnTo>
                    <a:pt x="3159" y="3206"/>
                  </a:lnTo>
                  <a:lnTo>
                    <a:pt x="3171" y="3175"/>
                  </a:lnTo>
                  <a:lnTo>
                    <a:pt x="3181" y="3144"/>
                  </a:lnTo>
                  <a:lnTo>
                    <a:pt x="3190" y="3113"/>
                  </a:lnTo>
                  <a:lnTo>
                    <a:pt x="3199" y="3081"/>
                  </a:lnTo>
                  <a:lnTo>
                    <a:pt x="3206" y="3048"/>
                  </a:lnTo>
                  <a:lnTo>
                    <a:pt x="3213" y="3016"/>
                  </a:lnTo>
                  <a:lnTo>
                    <a:pt x="3219" y="2983"/>
                  </a:lnTo>
                  <a:lnTo>
                    <a:pt x="3224" y="2950"/>
                  </a:lnTo>
                  <a:lnTo>
                    <a:pt x="3228" y="2915"/>
                  </a:lnTo>
                  <a:lnTo>
                    <a:pt x="3231" y="2881"/>
                  </a:lnTo>
                  <a:lnTo>
                    <a:pt x="3234" y="2847"/>
                  </a:lnTo>
                  <a:lnTo>
                    <a:pt x="3235" y="2811"/>
                  </a:lnTo>
                  <a:lnTo>
                    <a:pt x="3235" y="2775"/>
                  </a:lnTo>
                  <a:lnTo>
                    <a:pt x="3235" y="2775"/>
                  </a:lnTo>
                  <a:lnTo>
                    <a:pt x="3234" y="2710"/>
                  </a:lnTo>
                  <a:lnTo>
                    <a:pt x="3230" y="2647"/>
                  </a:lnTo>
                  <a:lnTo>
                    <a:pt x="3228" y="2616"/>
                  </a:lnTo>
                  <a:lnTo>
                    <a:pt x="3224" y="2586"/>
                  </a:lnTo>
                  <a:lnTo>
                    <a:pt x="3220" y="2558"/>
                  </a:lnTo>
                  <a:lnTo>
                    <a:pt x="3215" y="2529"/>
                  </a:lnTo>
                  <a:lnTo>
                    <a:pt x="3210" y="2500"/>
                  </a:lnTo>
                  <a:lnTo>
                    <a:pt x="3204" y="2473"/>
                  </a:lnTo>
                  <a:lnTo>
                    <a:pt x="3197" y="2446"/>
                  </a:lnTo>
                  <a:lnTo>
                    <a:pt x="3190" y="2420"/>
                  </a:lnTo>
                  <a:lnTo>
                    <a:pt x="3182" y="2395"/>
                  </a:lnTo>
                  <a:lnTo>
                    <a:pt x="3173" y="2369"/>
                  </a:lnTo>
                  <a:lnTo>
                    <a:pt x="3164" y="2345"/>
                  </a:lnTo>
                  <a:lnTo>
                    <a:pt x="3153" y="2321"/>
                  </a:lnTo>
                  <a:lnTo>
                    <a:pt x="3153" y="2321"/>
                  </a:lnTo>
                  <a:lnTo>
                    <a:pt x="3133" y="2275"/>
                  </a:lnTo>
                  <a:lnTo>
                    <a:pt x="3109" y="2232"/>
                  </a:lnTo>
                  <a:lnTo>
                    <a:pt x="3083" y="2188"/>
                  </a:lnTo>
                  <a:lnTo>
                    <a:pt x="3055" y="2148"/>
                  </a:lnTo>
                  <a:lnTo>
                    <a:pt x="3025" y="2109"/>
                  </a:lnTo>
                  <a:lnTo>
                    <a:pt x="2993" y="2071"/>
                  </a:lnTo>
                  <a:lnTo>
                    <a:pt x="2958" y="2036"/>
                  </a:lnTo>
                  <a:lnTo>
                    <a:pt x="2922" y="2001"/>
                  </a:lnTo>
                  <a:lnTo>
                    <a:pt x="2922" y="200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cxnSp>
        <p:nvCxnSpPr>
          <p:cNvPr id="80" name="Łącznik prosty 79"/>
          <p:cNvCxnSpPr/>
          <p:nvPr userDrawn="1"/>
        </p:nvCxnSpPr>
        <p:spPr>
          <a:xfrm>
            <a:off x="1691680" y="5445224"/>
            <a:ext cx="0" cy="936104"/>
          </a:xfrm>
          <a:prstGeom prst="line">
            <a:avLst/>
          </a:prstGeom>
        </p:spPr>
        <p:style>
          <a:lnRef idx="1">
            <a:schemeClr val="accent1"/>
          </a:lnRef>
          <a:fillRef idx="0">
            <a:schemeClr val="accent1"/>
          </a:fillRef>
          <a:effectRef idx="0">
            <a:schemeClr val="accent1"/>
          </a:effectRef>
          <a:fontRef idx="minor">
            <a:schemeClr val="tx1"/>
          </a:fontRef>
        </p:style>
      </p:cxnSp>
      <p:pic>
        <p:nvPicPr>
          <p:cNvPr id="1125" name="Obraz 112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65766"/>
          </a:xfrm>
          <a:prstGeom prst="rect">
            <a:avLst/>
          </a:prstGeom>
        </p:spPr>
      </p:pic>
      <p:sp>
        <p:nvSpPr>
          <p:cNvPr id="1126" name="AutoShape 3"/>
          <p:cNvSpPr>
            <a:spLocks noChangeAspect="1" noChangeArrowheads="1" noTextEdit="1"/>
          </p:cNvSpPr>
          <p:nvPr userDrawn="1"/>
        </p:nvSpPr>
        <p:spPr bwMode="auto">
          <a:xfrm>
            <a:off x="30163" y="44450"/>
            <a:ext cx="8677275" cy="50244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nvGrpSpPr>
          <p:cNvPr id="1127" name="Grupa 1126"/>
          <p:cNvGrpSpPr/>
          <p:nvPr userDrawn="1"/>
        </p:nvGrpSpPr>
        <p:grpSpPr>
          <a:xfrm>
            <a:off x="30163" y="49214"/>
            <a:ext cx="8358261" cy="4997950"/>
            <a:chOff x="30163" y="49213"/>
            <a:chExt cx="8426451" cy="5038725"/>
          </a:xfrm>
        </p:grpSpPr>
        <p:grpSp>
          <p:nvGrpSpPr>
            <p:cNvPr id="1128" name="Group 205"/>
            <p:cNvGrpSpPr>
              <a:grpSpLocks/>
            </p:cNvGrpSpPr>
            <p:nvPr/>
          </p:nvGrpSpPr>
          <p:grpSpPr bwMode="auto">
            <a:xfrm>
              <a:off x="63501" y="61913"/>
              <a:ext cx="8393113" cy="5026025"/>
              <a:chOff x="40" y="39"/>
              <a:chExt cx="5287" cy="3166"/>
            </a:xfrm>
          </p:grpSpPr>
          <p:sp>
            <p:nvSpPr>
              <p:cNvPr id="1429" name="Freeform 5"/>
              <p:cNvSpPr>
                <a:spLocks/>
              </p:cNvSpPr>
              <p:nvPr/>
            </p:nvSpPr>
            <p:spPr bwMode="auto">
              <a:xfrm>
                <a:off x="1853" y="2228"/>
                <a:ext cx="37" cy="38"/>
              </a:xfrm>
              <a:custGeom>
                <a:avLst/>
                <a:gdLst>
                  <a:gd name="T0" fmla="*/ 18 w 37"/>
                  <a:gd name="T1" fmla="*/ 38 h 38"/>
                  <a:gd name="T2" fmla="*/ 18 w 37"/>
                  <a:gd name="T3" fmla="*/ 38 h 38"/>
                  <a:gd name="T4" fmla="*/ 14 w 37"/>
                  <a:gd name="T5" fmla="*/ 38 h 38"/>
                  <a:gd name="T6" fmla="*/ 11 w 37"/>
                  <a:gd name="T7" fmla="*/ 37 h 38"/>
                  <a:gd name="T8" fmla="*/ 8 w 37"/>
                  <a:gd name="T9" fmla="*/ 35 h 38"/>
                  <a:gd name="T10" fmla="*/ 5 w 37"/>
                  <a:gd name="T11" fmla="*/ 33 h 38"/>
                  <a:gd name="T12" fmla="*/ 3 w 37"/>
                  <a:gd name="T13" fmla="*/ 30 h 38"/>
                  <a:gd name="T14" fmla="*/ 1 w 37"/>
                  <a:gd name="T15" fmla="*/ 27 h 38"/>
                  <a:gd name="T16" fmla="*/ 0 w 37"/>
                  <a:gd name="T17" fmla="*/ 23 h 38"/>
                  <a:gd name="T18" fmla="*/ 0 w 37"/>
                  <a:gd name="T19" fmla="*/ 19 h 38"/>
                  <a:gd name="T20" fmla="*/ 0 w 37"/>
                  <a:gd name="T21" fmla="*/ 19 h 38"/>
                  <a:gd name="T22" fmla="*/ 0 w 37"/>
                  <a:gd name="T23" fmla="*/ 15 h 38"/>
                  <a:gd name="T24" fmla="*/ 1 w 37"/>
                  <a:gd name="T25" fmla="*/ 11 h 38"/>
                  <a:gd name="T26" fmla="*/ 3 w 37"/>
                  <a:gd name="T27" fmla="*/ 8 h 38"/>
                  <a:gd name="T28" fmla="*/ 5 w 37"/>
                  <a:gd name="T29" fmla="*/ 6 h 38"/>
                  <a:gd name="T30" fmla="*/ 8 w 37"/>
                  <a:gd name="T31" fmla="*/ 3 h 38"/>
                  <a:gd name="T32" fmla="*/ 11 w 37"/>
                  <a:gd name="T33" fmla="*/ 2 h 38"/>
                  <a:gd name="T34" fmla="*/ 14 w 37"/>
                  <a:gd name="T35" fmla="*/ 1 h 38"/>
                  <a:gd name="T36" fmla="*/ 18 w 37"/>
                  <a:gd name="T37" fmla="*/ 0 h 38"/>
                  <a:gd name="T38" fmla="*/ 18 w 37"/>
                  <a:gd name="T39" fmla="*/ 0 h 38"/>
                  <a:gd name="T40" fmla="*/ 22 w 37"/>
                  <a:gd name="T41" fmla="*/ 1 h 38"/>
                  <a:gd name="T42" fmla="*/ 26 w 37"/>
                  <a:gd name="T43" fmla="*/ 2 h 38"/>
                  <a:gd name="T44" fmla="*/ 29 w 37"/>
                  <a:gd name="T45" fmla="*/ 3 h 38"/>
                  <a:gd name="T46" fmla="*/ 32 w 37"/>
                  <a:gd name="T47" fmla="*/ 6 h 38"/>
                  <a:gd name="T48" fmla="*/ 34 w 37"/>
                  <a:gd name="T49" fmla="*/ 8 h 38"/>
                  <a:gd name="T50" fmla="*/ 36 w 37"/>
                  <a:gd name="T51" fmla="*/ 11 h 38"/>
                  <a:gd name="T52" fmla="*/ 37 w 37"/>
                  <a:gd name="T53" fmla="*/ 15 h 38"/>
                  <a:gd name="T54" fmla="*/ 37 w 37"/>
                  <a:gd name="T55" fmla="*/ 19 h 38"/>
                  <a:gd name="T56" fmla="*/ 37 w 37"/>
                  <a:gd name="T57" fmla="*/ 19 h 38"/>
                  <a:gd name="T58" fmla="*/ 37 w 37"/>
                  <a:gd name="T59" fmla="*/ 23 h 38"/>
                  <a:gd name="T60" fmla="*/ 36 w 37"/>
                  <a:gd name="T61" fmla="*/ 27 h 38"/>
                  <a:gd name="T62" fmla="*/ 34 w 37"/>
                  <a:gd name="T63" fmla="*/ 30 h 38"/>
                  <a:gd name="T64" fmla="*/ 32 w 37"/>
                  <a:gd name="T65" fmla="*/ 33 h 38"/>
                  <a:gd name="T66" fmla="*/ 29 w 37"/>
                  <a:gd name="T67" fmla="*/ 35 h 38"/>
                  <a:gd name="T68" fmla="*/ 26 w 37"/>
                  <a:gd name="T69" fmla="*/ 37 h 38"/>
                  <a:gd name="T70" fmla="*/ 22 w 37"/>
                  <a:gd name="T71" fmla="*/ 38 h 38"/>
                  <a:gd name="T72" fmla="*/ 18 w 37"/>
                  <a:gd name="T73" fmla="*/ 38 h 38"/>
                  <a:gd name="T74" fmla="*/ 18 w 37"/>
                  <a:gd name="T7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38">
                    <a:moveTo>
                      <a:pt x="18" y="38"/>
                    </a:moveTo>
                    <a:lnTo>
                      <a:pt x="18" y="38"/>
                    </a:lnTo>
                    <a:lnTo>
                      <a:pt x="14" y="38"/>
                    </a:lnTo>
                    <a:lnTo>
                      <a:pt x="11" y="37"/>
                    </a:lnTo>
                    <a:lnTo>
                      <a:pt x="8" y="35"/>
                    </a:lnTo>
                    <a:lnTo>
                      <a:pt x="5" y="33"/>
                    </a:lnTo>
                    <a:lnTo>
                      <a:pt x="3" y="30"/>
                    </a:lnTo>
                    <a:lnTo>
                      <a:pt x="1" y="27"/>
                    </a:lnTo>
                    <a:lnTo>
                      <a:pt x="0" y="23"/>
                    </a:lnTo>
                    <a:lnTo>
                      <a:pt x="0" y="19"/>
                    </a:lnTo>
                    <a:lnTo>
                      <a:pt x="0" y="19"/>
                    </a:lnTo>
                    <a:lnTo>
                      <a:pt x="0" y="15"/>
                    </a:lnTo>
                    <a:lnTo>
                      <a:pt x="1" y="11"/>
                    </a:lnTo>
                    <a:lnTo>
                      <a:pt x="3" y="8"/>
                    </a:lnTo>
                    <a:lnTo>
                      <a:pt x="5" y="6"/>
                    </a:lnTo>
                    <a:lnTo>
                      <a:pt x="8" y="3"/>
                    </a:lnTo>
                    <a:lnTo>
                      <a:pt x="11" y="2"/>
                    </a:lnTo>
                    <a:lnTo>
                      <a:pt x="14" y="1"/>
                    </a:lnTo>
                    <a:lnTo>
                      <a:pt x="18" y="0"/>
                    </a:lnTo>
                    <a:lnTo>
                      <a:pt x="18" y="0"/>
                    </a:lnTo>
                    <a:lnTo>
                      <a:pt x="22" y="1"/>
                    </a:lnTo>
                    <a:lnTo>
                      <a:pt x="26" y="2"/>
                    </a:lnTo>
                    <a:lnTo>
                      <a:pt x="29" y="3"/>
                    </a:lnTo>
                    <a:lnTo>
                      <a:pt x="32" y="6"/>
                    </a:lnTo>
                    <a:lnTo>
                      <a:pt x="34" y="8"/>
                    </a:lnTo>
                    <a:lnTo>
                      <a:pt x="36" y="11"/>
                    </a:lnTo>
                    <a:lnTo>
                      <a:pt x="37" y="15"/>
                    </a:lnTo>
                    <a:lnTo>
                      <a:pt x="37" y="19"/>
                    </a:lnTo>
                    <a:lnTo>
                      <a:pt x="37" y="19"/>
                    </a:lnTo>
                    <a:lnTo>
                      <a:pt x="37" y="23"/>
                    </a:lnTo>
                    <a:lnTo>
                      <a:pt x="36" y="27"/>
                    </a:lnTo>
                    <a:lnTo>
                      <a:pt x="34" y="30"/>
                    </a:lnTo>
                    <a:lnTo>
                      <a:pt x="32" y="33"/>
                    </a:lnTo>
                    <a:lnTo>
                      <a:pt x="29" y="35"/>
                    </a:lnTo>
                    <a:lnTo>
                      <a:pt x="26" y="37"/>
                    </a:lnTo>
                    <a:lnTo>
                      <a:pt x="22" y="38"/>
                    </a:lnTo>
                    <a:lnTo>
                      <a:pt x="18" y="38"/>
                    </a:lnTo>
                    <a:lnTo>
                      <a:pt x="18" y="3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0" name="Freeform 6"/>
              <p:cNvSpPr>
                <a:spLocks/>
              </p:cNvSpPr>
              <p:nvPr/>
            </p:nvSpPr>
            <p:spPr bwMode="auto">
              <a:xfrm>
                <a:off x="1855" y="2270"/>
                <a:ext cx="41" cy="97"/>
              </a:xfrm>
              <a:custGeom>
                <a:avLst/>
                <a:gdLst>
                  <a:gd name="T0" fmla="*/ 0 w 41"/>
                  <a:gd name="T1" fmla="*/ 63 h 97"/>
                  <a:gd name="T2" fmla="*/ 0 w 41"/>
                  <a:gd name="T3" fmla="*/ 63 h 97"/>
                  <a:gd name="T4" fmla="*/ 2 w 41"/>
                  <a:gd name="T5" fmla="*/ 78 h 97"/>
                  <a:gd name="T6" fmla="*/ 4 w 41"/>
                  <a:gd name="T7" fmla="*/ 93 h 97"/>
                  <a:gd name="T8" fmla="*/ 4 w 41"/>
                  <a:gd name="T9" fmla="*/ 93 h 97"/>
                  <a:gd name="T10" fmla="*/ 6 w 41"/>
                  <a:gd name="T11" fmla="*/ 97 h 97"/>
                  <a:gd name="T12" fmla="*/ 7 w 41"/>
                  <a:gd name="T13" fmla="*/ 97 h 97"/>
                  <a:gd name="T14" fmla="*/ 8 w 41"/>
                  <a:gd name="T15" fmla="*/ 97 h 97"/>
                  <a:gd name="T16" fmla="*/ 25 w 41"/>
                  <a:gd name="T17" fmla="*/ 97 h 97"/>
                  <a:gd name="T18" fmla="*/ 25 w 41"/>
                  <a:gd name="T19" fmla="*/ 97 h 97"/>
                  <a:gd name="T20" fmla="*/ 26 w 41"/>
                  <a:gd name="T21" fmla="*/ 97 h 97"/>
                  <a:gd name="T22" fmla="*/ 27 w 41"/>
                  <a:gd name="T23" fmla="*/ 97 h 97"/>
                  <a:gd name="T24" fmla="*/ 29 w 41"/>
                  <a:gd name="T25" fmla="*/ 93 h 97"/>
                  <a:gd name="T26" fmla="*/ 29 w 41"/>
                  <a:gd name="T27" fmla="*/ 93 h 97"/>
                  <a:gd name="T28" fmla="*/ 30 w 41"/>
                  <a:gd name="T29" fmla="*/ 85 h 97"/>
                  <a:gd name="T30" fmla="*/ 32 w 41"/>
                  <a:gd name="T31" fmla="*/ 75 h 97"/>
                  <a:gd name="T32" fmla="*/ 34 w 41"/>
                  <a:gd name="T33" fmla="*/ 59 h 97"/>
                  <a:gd name="T34" fmla="*/ 34 w 41"/>
                  <a:gd name="T35" fmla="*/ 59 h 97"/>
                  <a:gd name="T36" fmla="*/ 35 w 41"/>
                  <a:gd name="T37" fmla="*/ 56 h 97"/>
                  <a:gd name="T38" fmla="*/ 36 w 41"/>
                  <a:gd name="T39" fmla="*/ 54 h 97"/>
                  <a:gd name="T40" fmla="*/ 38 w 41"/>
                  <a:gd name="T41" fmla="*/ 51 h 97"/>
                  <a:gd name="T42" fmla="*/ 38 w 41"/>
                  <a:gd name="T43" fmla="*/ 49 h 97"/>
                  <a:gd name="T44" fmla="*/ 38 w 41"/>
                  <a:gd name="T45" fmla="*/ 49 h 97"/>
                  <a:gd name="T46" fmla="*/ 40 w 41"/>
                  <a:gd name="T47" fmla="*/ 33 h 97"/>
                  <a:gd name="T48" fmla="*/ 41 w 41"/>
                  <a:gd name="T49" fmla="*/ 21 h 97"/>
                  <a:gd name="T50" fmla="*/ 40 w 41"/>
                  <a:gd name="T51" fmla="*/ 9 h 97"/>
                  <a:gd name="T52" fmla="*/ 40 w 41"/>
                  <a:gd name="T53" fmla="*/ 9 h 97"/>
                  <a:gd name="T54" fmla="*/ 40 w 41"/>
                  <a:gd name="T55" fmla="*/ 8 h 97"/>
                  <a:gd name="T56" fmla="*/ 38 w 41"/>
                  <a:gd name="T57" fmla="*/ 6 h 97"/>
                  <a:gd name="T58" fmla="*/ 33 w 41"/>
                  <a:gd name="T59" fmla="*/ 3 h 97"/>
                  <a:gd name="T60" fmla="*/ 26 w 41"/>
                  <a:gd name="T61" fmla="*/ 1 h 97"/>
                  <a:gd name="T62" fmla="*/ 16 w 41"/>
                  <a:gd name="T63" fmla="*/ 0 h 97"/>
                  <a:gd name="T64" fmla="*/ 16 w 41"/>
                  <a:gd name="T65" fmla="*/ 0 h 97"/>
                  <a:gd name="T66" fmla="*/ 10 w 41"/>
                  <a:gd name="T67" fmla="*/ 1 h 97"/>
                  <a:gd name="T68" fmla="*/ 5 w 41"/>
                  <a:gd name="T69" fmla="*/ 1 h 97"/>
                  <a:gd name="T70" fmla="*/ 5 w 41"/>
                  <a:gd name="T71"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97">
                    <a:moveTo>
                      <a:pt x="0" y="63"/>
                    </a:moveTo>
                    <a:lnTo>
                      <a:pt x="0" y="63"/>
                    </a:lnTo>
                    <a:lnTo>
                      <a:pt x="2" y="78"/>
                    </a:lnTo>
                    <a:lnTo>
                      <a:pt x="4" y="93"/>
                    </a:lnTo>
                    <a:lnTo>
                      <a:pt x="4" y="93"/>
                    </a:lnTo>
                    <a:lnTo>
                      <a:pt x="6" y="97"/>
                    </a:lnTo>
                    <a:lnTo>
                      <a:pt x="7" y="97"/>
                    </a:lnTo>
                    <a:lnTo>
                      <a:pt x="8" y="97"/>
                    </a:lnTo>
                    <a:lnTo>
                      <a:pt x="25" y="97"/>
                    </a:lnTo>
                    <a:lnTo>
                      <a:pt x="25" y="97"/>
                    </a:lnTo>
                    <a:lnTo>
                      <a:pt x="26" y="97"/>
                    </a:lnTo>
                    <a:lnTo>
                      <a:pt x="27" y="97"/>
                    </a:lnTo>
                    <a:lnTo>
                      <a:pt x="29" y="93"/>
                    </a:lnTo>
                    <a:lnTo>
                      <a:pt x="29" y="93"/>
                    </a:lnTo>
                    <a:lnTo>
                      <a:pt x="30" y="85"/>
                    </a:lnTo>
                    <a:lnTo>
                      <a:pt x="32" y="75"/>
                    </a:lnTo>
                    <a:lnTo>
                      <a:pt x="34" y="59"/>
                    </a:lnTo>
                    <a:lnTo>
                      <a:pt x="34" y="59"/>
                    </a:lnTo>
                    <a:lnTo>
                      <a:pt x="35" y="56"/>
                    </a:lnTo>
                    <a:lnTo>
                      <a:pt x="36" y="54"/>
                    </a:lnTo>
                    <a:lnTo>
                      <a:pt x="38" y="51"/>
                    </a:lnTo>
                    <a:lnTo>
                      <a:pt x="38" y="49"/>
                    </a:lnTo>
                    <a:lnTo>
                      <a:pt x="38" y="49"/>
                    </a:lnTo>
                    <a:lnTo>
                      <a:pt x="40" y="33"/>
                    </a:lnTo>
                    <a:lnTo>
                      <a:pt x="41" y="21"/>
                    </a:lnTo>
                    <a:lnTo>
                      <a:pt x="40" y="9"/>
                    </a:lnTo>
                    <a:lnTo>
                      <a:pt x="40" y="9"/>
                    </a:lnTo>
                    <a:lnTo>
                      <a:pt x="40" y="8"/>
                    </a:lnTo>
                    <a:lnTo>
                      <a:pt x="38" y="6"/>
                    </a:lnTo>
                    <a:lnTo>
                      <a:pt x="33" y="3"/>
                    </a:lnTo>
                    <a:lnTo>
                      <a:pt x="26" y="1"/>
                    </a:lnTo>
                    <a:lnTo>
                      <a:pt x="16" y="0"/>
                    </a:lnTo>
                    <a:lnTo>
                      <a:pt x="16" y="0"/>
                    </a:lnTo>
                    <a:lnTo>
                      <a:pt x="10" y="1"/>
                    </a:lnTo>
                    <a:lnTo>
                      <a:pt x="5" y="1"/>
                    </a:lnTo>
                    <a:lnTo>
                      <a:pt x="5"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1" name="Freeform 7"/>
              <p:cNvSpPr>
                <a:spLocks/>
              </p:cNvSpPr>
              <p:nvPr/>
            </p:nvSpPr>
            <p:spPr bwMode="auto">
              <a:xfrm>
                <a:off x="1607" y="2228"/>
                <a:ext cx="38" cy="38"/>
              </a:xfrm>
              <a:custGeom>
                <a:avLst/>
                <a:gdLst>
                  <a:gd name="T0" fmla="*/ 20 w 38"/>
                  <a:gd name="T1" fmla="*/ 38 h 38"/>
                  <a:gd name="T2" fmla="*/ 20 w 38"/>
                  <a:gd name="T3" fmla="*/ 38 h 38"/>
                  <a:gd name="T4" fmla="*/ 23 w 38"/>
                  <a:gd name="T5" fmla="*/ 38 h 38"/>
                  <a:gd name="T6" fmla="*/ 27 w 38"/>
                  <a:gd name="T7" fmla="*/ 37 h 38"/>
                  <a:gd name="T8" fmla="*/ 30 w 38"/>
                  <a:gd name="T9" fmla="*/ 35 h 38"/>
                  <a:gd name="T10" fmla="*/ 33 w 38"/>
                  <a:gd name="T11" fmla="*/ 33 h 38"/>
                  <a:gd name="T12" fmla="*/ 35 w 38"/>
                  <a:gd name="T13" fmla="*/ 30 h 38"/>
                  <a:gd name="T14" fmla="*/ 37 w 38"/>
                  <a:gd name="T15" fmla="*/ 27 h 38"/>
                  <a:gd name="T16" fmla="*/ 38 w 38"/>
                  <a:gd name="T17" fmla="*/ 23 h 38"/>
                  <a:gd name="T18" fmla="*/ 38 w 38"/>
                  <a:gd name="T19" fmla="*/ 19 h 38"/>
                  <a:gd name="T20" fmla="*/ 38 w 38"/>
                  <a:gd name="T21" fmla="*/ 19 h 38"/>
                  <a:gd name="T22" fmla="*/ 38 w 38"/>
                  <a:gd name="T23" fmla="*/ 15 h 38"/>
                  <a:gd name="T24" fmla="*/ 37 w 38"/>
                  <a:gd name="T25" fmla="*/ 11 h 38"/>
                  <a:gd name="T26" fmla="*/ 35 w 38"/>
                  <a:gd name="T27" fmla="*/ 8 h 38"/>
                  <a:gd name="T28" fmla="*/ 33 w 38"/>
                  <a:gd name="T29" fmla="*/ 6 h 38"/>
                  <a:gd name="T30" fmla="*/ 30 w 38"/>
                  <a:gd name="T31" fmla="*/ 3 h 38"/>
                  <a:gd name="T32" fmla="*/ 27 w 38"/>
                  <a:gd name="T33" fmla="*/ 2 h 38"/>
                  <a:gd name="T34" fmla="*/ 23 w 38"/>
                  <a:gd name="T35" fmla="*/ 1 h 38"/>
                  <a:gd name="T36" fmla="*/ 20 w 38"/>
                  <a:gd name="T37" fmla="*/ 0 h 38"/>
                  <a:gd name="T38" fmla="*/ 20 w 38"/>
                  <a:gd name="T39" fmla="*/ 0 h 38"/>
                  <a:gd name="T40" fmla="*/ 15 w 38"/>
                  <a:gd name="T41" fmla="*/ 1 h 38"/>
                  <a:gd name="T42" fmla="*/ 12 w 38"/>
                  <a:gd name="T43" fmla="*/ 2 h 38"/>
                  <a:gd name="T44" fmla="*/ 8 w 38"/>
                  <a:gd name="T45" fmla="*/ 3 h 38"/>
                  <a:gd name="T46" fmla="*/ 6 w 38"/>
                  <a:gd name="T47" fmla="*/ 6 h 38"/>
                  <a:gd name="T48" fmla="*/ 3 w 38"/>
                  <a:gd name="T49" fmla="*/ 8 h 38"/>
                  <a:gd name="T50" fmla="*/ 2 w 38"/>
                  <a:gd name="T51" fmla="*/ 11 h 38"/>
                  <a:gd name="T52" fmla="*/ 1 w 38"/>
                  <a:gd name="T53" fmla="*/ 15 h 38"/>
                  <a:gd name="T54" fmla="*/ 0 w 38"/>
                  <a:gd name="T55" fmla="*/ 19 h 38"/>
                  <a:gd name="T56" fmla="*/ 0 w 38"/>
                  <a:gd name="T57" fmla="*/ 19 h 38"/>
                  <a:gd name="T58" fmla="*/ 1 w 38"/>
                  <a:gd name="T59" fmla="*/ 23 h 38"/>
                  <a:gd name="T60" fmla="*/ 2 w 38"/>
                  <a:gd name="T61" fmla="*/ 27 h 38"/>
                  <a:gd name="T62" fmla="*/ 3 w 38"/>
                  <a:gd name="T63" fmla="*/ 30 h 38"/>
                  <a:gd name="T64" fmla="*/ 6 w 38"/>
                  <a:gd name="T65" fmla="*/ 33 h 38"/>
                  <a:gd name="T66" fmla="*/ 8 w 38"/>
                  <a:gd name="T67" fmla="*/ 35 h 38"/>
                  <a:gd name="T68" fmla="*/ 12 w 38"/>
                  <a:gd name="T69" fmla="*/ 37 h 38"/>
                  <a:gd name="T70" fmla="*/ 15 w 38"/>
                  <a:gd name="T71" fmla="*/ 38 h 38"/>
                  <a:gd name="T72" fmla="*/ 20 w 38"/>
                  <a:gd name="T73" fmla="*/ 38 h 38"/>
                  <a:gd name="T74" fmla="*/ 20 w 38"/>
                  <a:gd name="T7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38">
                    <a:moveTo>
                      <a:pt x="20" y="38"/>
                    </a:moveTo>
                    <a:lnTo>
                      <a:pt x="20" y="38"/>
                    </a:lnTo>
                    <a:lnTo>
                      <a:pt x="23" y="38"/>
                    </a:lnTo>
                    <a:lnTo>
                      <a:pt x="27" y="37"/>
                    </a:lnTo>
                    <a:lnTo>
                      <a:pt x="30" y="35"/>
                    </a:lnTo>
                    <a:lnTo>
                      <a:pt x="33" y="33"/>
                    </a:lnTo>
                    <a:lnTo>
                      <a:pt x="35" y="30"/>
                    </a:lnTo>
                    <a:lnTo>
                      <a:pt x="37" y="27"/>
                    </a:lnTo>
                    <a:lnTo>
                      <a:pt x="38" y="23"/>
                    </a:lnTo>
                    <a:lnTo>
                      <a:pt x="38" y="19"/>
                    </a:lnTo>
                    <a:lnTo>
                      <a:pt x="38" y="19"/>
                    </a:lnTo>
                    <a:lnTo>
                      <a:pt x="38" y="15"/>
                    </a:lnTo>
                    <a:lnTo>
                      <a:pt x="37" y="11"/>
                    </a:lnTo>
                    <a:lnTo>
                      <a:pt x="35" y="8"/>
                    </a:lnTo>
                    <a:lnTo>
                      <a:pt x="33" y="6"/>
                    </a:lnTo>
                    <a:lnTo>
                      <a:pt x="30" y="3"/>
                    </a:lnTo>
                    <a:lnTo>
                      <a:pt x="27" y="2"/>
                    </a:lnTo>
                    <a:lnTo>
                      <a:pt x="23" y="1"/>
                    </a:lnTo>
                    <a:lnTo>
                      <a:pt x="20" y="0"/>
                    </a:lnTo>
                    <a:lnTo>
                      <a:pt x="20" y="0"/>
                    </a:lnTo>
                    <a:lnTo>
                      <a:pt x="15" y="1"/>
                    </a:lnTo>
                    <a:lnTo>
                      <a:pt x="12" y="2"/>
                    </a:lnTo>
                    <a:lnTo>
                      <a:pt x="8" y="3"/>
                    </a:lnTo>
                    <a:lnTo>
                      <a:pt x="6" y="6"/>
                    </a:lnTo>
                    <a:lnTo>
                      <a:pt x="3" y="8"/>
                    </a:lnTo>
                    <a:lnTo>
                      <a:pt x="2" y="11"/>
                    </a:lnTo>
                    <a:lnTo>
                      <a:pt x="1" y="15"/>
                    </a:lnTo>
                    <a:lnTo>
                      <a:pt x="0" y="19"/>
                    </a:lnTo>
                    <a:lnTo>
                      <a:pt x="0" y="19"/>
                    </a:lnTo>
                    <a:lnTo>
                      <a:pt x="1" y="23"/>
                    </a:lnTo>
                    <a:lnTo>
                      <a:pt x="2" y="27"/>
                    </a:lnTo>
                    <a:lnTo>
                      <a:pt x="3" y="30"/>
                    </a:lnTo>
                    <a:lnTo>
                      <a:pt x="6" y="33"/>
                    </a:lnTo>
                    <a:lnTo>
                      <a:pt x="8" y="35"/>
                    </a:lnTo>
                    <a:lnTo>
                      <a:pt x="12" y="37"/>
                    </a:lnTo>
                    <a:lnTo>
                      <a:pt x="15" y="38"/>
                    </a:lnTo>
                    <a:lnTo>
                      <a:pt x="20" y="38"/>
                    </a:lnTo>
                    <a:lnTo>
                      <a:pt x="20" y="3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2" name="Freeform 8"/>
              <p:cNvSpPr>
                <a:spLocks/>
              </p:cNvSpPr>
              <p:nvPr/>
            </p:nvSpPr>
            <p:spPr bwMode="auto">
              <a:xfrm>
                <a:off x="1602" y="2270"/>
                <a:ext cx="41" cy="97"/>
              </a:xfrm>
              <a:custGeom>
                <a:avLst/>
                <a:gdLst>
                  <a:gd name="T0" fmla="*/ 36 w 41"/>
                  <a:gd name="T1" fmla="*/ 2 h 97"/>
                  <a:gd name="T2" fmla="*/ 36 w 41"/>
                  <a:gd name="T3" fmla="*/ 2 h 97"/>
                  <a:gd name="T4" fmla="*/ 36 w 41"/>
                  <a:gd name="T5" fmla="*/ 1 h 97"/>
                  <a:gd name="T6" fmla="*/ 36 w 41"/>
                  <a:gd name="T7" fmla="*/ 1 h 97"/>
                  <a:gd name="T8" fmla="*/ 30 w 41"/>
                  <a:gd name="T9" fmla="*/ 1 h 97"/>
                  <a:gd name="T10" fmla="*/ 25 w 41"/>
                  <a:gd name="T11" fmla="*/ 0 h 97"/>
                  <a:gd name="T12" fmla="*/ 25 w 41"/>
                  <a:gd name="T13" fmla="*/ 0 h 97"/>
                  <a:gd name="T14" fmla="*/ 15 w 41"/>
                  <a:gd name="T15" fmla="*/ 1 h 97"/>
                  <a:gd name="T16" fmla="*/ 8 w 41"/>
                  <a:gd name="T17" fmla="*/ 3 h 97"/>
                  <a:gd name="T18" fmla="*/ 2 w 41"/>
                  <a:gd name="T19" fmla="*/ 6 h 97"/>
                  <a:gd name="T20" fmla="*/ 1 w 41"/>
                  <a:gd name="T21" fmla="*/ 8 h 97"/>
                  <a:gd name="T22" fmla="*/ 0 w 41"/>
                  <a:gd name="T23" fmla="*/ 9 h 97"/>
                  <a:gd name="T24" fmla="*/ 0 w 41"/>
                  <a:gd name="T25" fmla="*/ 9 h 97"/>
                  <a:gd name="T26" fmla="*/ 0 w 41"/>
                  <a:gd name="T27" fmla="*/ 21 h 97"/>
                  <a:gd name="T28" fmla="*/ 1 w 41"/>
                  <a:gd name="T29" fmla="*/ 33 h 97"/>
                  <a:gd name="T30" fmla="*/ 2 w 41"/>
                  <a:gd name="T31" fmla="*/ 49 h 97"/>
                  <a:gd name="T32" fmla="*/ 2 w 41"/>
                  <a:gd name="T33" fmla="*/ 49 h 97"/>
                  <a:gd name="T34" fmla="*/ 3 w 41"/>
                  <a:gd name="T35" fmla="*/ 51 h 97"/>
                  <a:gd name="T36" fmla="*/ 4 w 41"/>
                  <a:gd name="T37" fmla="*/ 54 h 97"/>
                  <a:gd name="T38" fmla="*/ 6 w 41"/>
                  <a:gd name="T39" fmla="*/ 56 h 97"/>
                  <a:gd name="T40" fmla="*/ 6 w 41"/>
                  <a:gd name="T41" fmla="*/ 59 h 97"/>
                  <a:gd name="T42" fmla="*/ 6 w 41"/>
                  <a:gd name="T43" fmla="*/ 59 h 97"/>
                  <a:gd name="T44" fmla="*/ 9 w 41"/>
                  <a:gd name="T45" fmla="*/ 75 h 97"/>
                  <a:gd name="T46" fmla="*/ 10 w 41"/>
                  <a:gd name="T47" fmla="*/ 85 h 97"/>
                  <a:gd name="T48" fmla="*/ 12 w 41"/>
                  <a:gd name="T49" fmla="*/ 93 h 97"/>
                  <a:gd name="T50" fmla="*/ 12 w 41"/>
                  <a:gd name="T51" fmla="*/ 93 h 97"/>
                  <a:gd name="T52" fmla="*/ 14 w 41"/>
                  <a:gd name="T53" fmla="*/ 97 h 97"/>
                  <a:gd name="T54" fmla="*/ 14 w 41"/>
                  <a:gd name="T55" fmla="*/ 97 h 97"/>
                  <a:gd name="T56" fmla="*/ 16 w 41"/>
                  <a:gd name="T57" fmla="*/ 97 h 97"/>
                  <a:gd name="T58" fmla="*/ 33 w 41"/>
                  <a:gd name="T59" fmla="*/ 97 h 97"/>
                  <a:gd name="T60" fmla="*/ 33 w 41"/>
                  <a:gd name="T61" fmla="*/ 97 h 97"/>
                  <a:gd name="T62" fmla="*/ 34 w 41"/>
                  <a:gd name="T63" fmla="*/ 97 h 97"/>
                  <a:gd name="T64" fmla="*/ 35 w 41"/>
                  <a:gd name="T65" fmla="*/ 97 h 97"/>
                  <a:gd name="T66" fmla="*/ 36 w 41"/>
                  <a:gd name="T67" fmla="*/ 93 h 97"/>
                  <a:gd name="T68" fmla="*/ 36 w 41"/>
                  <a:gd name="T69" fmla="*/ 93 h 97"/>
                  <a:gd name="T70" fmla="*/ 39 w 41"/>
                  <a:gd name="T71" fmla="*/ 78 h 97"/>
                  <a:gd name="T72" fmla="*/ 41 w 41"/>
                  <a:gd name="T73"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97">
                    <a:moveTo>
                      <a:pt x="36" y="2"/>
                    </a:moveTo>
                    <a:lnTo>
                      <a:pt x="36" y="2"/>
                    </a:lnTo>
                    <a:lnTo>
                      <a:pt x="36" y="1"/>
                    </a:lnTo>
                    <a:lnTo>
                      <a:pt x="36" y="1"/>
                    </a:lnTo>
                    <a:lnTo>
                      <a:pt x="30" y="1"/>
                    </a:lnTo>
                    <a:lnTo>
                      <a:pt x="25" y="0"/>
                    </a:lnTo>
                    <a:lnTo>
                      <a:pt x="25" y="0"/>
                    </a:lnTo>
                    <a:lnTo>
                      <a:pt x="15" y="1"/>
                    </a:lnTo>
                    <a:lnTo>
                      <a:pt x="8" y="3"/>
                    </a:lnTo>
                    <a:lnTo>
                      <a:pt x="2" y="6"/>
                    </a:lnTo>
                    <a:lnTo>
                      <a:pt x="1" y="8"/>
                    </a:lnTo>
                    <a:lnTo>
                      <a:pt x="0" y="9"/>
                    </a:lnTo>
                    <a:lnTo>
                      <a:pt x="0" y="9"/>
                    </a:lnTo>
                    <a:lnTo>
                      <a:pt x="0" y="21"/>
                    </a:lnTo>
                    <a:lnTo>
                      <a:pt x="1" y="33"/>
                    </a:lnTo>
                    <a:lnTo>
                      <a:pt x="2" y="49"/>
                    </a:lnTo>
                    <a:lnTo>
                      <a:pt x="2" y="49"/>
                    </a:lnTo>
                    <a:lnTo>
                      <a:pt x="3" y="51"/>
                    </a:lnTo>
                    <a:lnTo>
                      <a:pt x="4" y="54"/>
                    </a:lnTo>
                    <a:lnTo>
                      <a:pt x="6" y="56"/>
                    </a:lnTo>
                    <a:lnTo>
                      <a:pt x="6" y="59"/>
                    </a:lnTo>
                    <a:lnTo>
                      <a:pt x="6" y="59"/>
                    </a:lnTo>
                    <a:lnTo>
                      <a:pt x="9" y="75"/>
                    </a:lnTo>
                    <a:lnTo>
                      <a:pt x="10" y="85"/>
                    </a:lnTo>
                    <a:lnTo>
                      <a:pt x="12" y="93"/>
                    </a:lnTo>
                    <a:lnTo>
                      <a:pt x="12" y="93"/>
                    </a:lnTo>
                    <a:lnTo>
                      <a:pt x="14" y="97"/>
                    </a:lnTo>
                    <a:lnTo>
                      <a:pt x="14" y="97"/>
                    </a:lnTo>
                    <a:lnTo>
                      <a:pt x="16" y="97"/>
                    </a:lnTo>
                    <a:lnTo>
                      <a:pt x="33" y="97"/>
                    </a:lnTo>
                    <a:lnTo>
                      <a:pt x="33" y="97"/>
                    </a:lnTo>
                    <a:lnTo>
                      <a:pt x="34" y="97"/>
                    </a:lnTo>
                    <a:lnTo>
                      <a:pt x="35" y="97"/>
                    </a:lnTo>
                    <a:lnTo>
                      <a:pt x="36" y="93"/>
                    </a:lnTo>
                    <a:lnTo>
                      <a:pt x="36" y="93"/>
                    </a:lnTo>
                    <a:lnTo>
                      <a:pt x="39" y="78"/>
                    </a:lnTo>
                    <a:lnTo>
                      <a:pt x="41" y="6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3" name="Freeform 9"/>
              <p:cNvSpPr>
                <a:spLocks/>
              </p:cNvSpPr>
              <p:nvPr/>
            </p:nvSpPr>
            <p:spPr bwMode="auto">
              <a:xfrm>
                <a:off x="1794" y="2204"/>
                <a:ext cx="50" cy="49"/>
              </a:xfrm>
              <a:custGeom>
                <a:avLst/>
                <a:gdLst>
                  <a:gd name="T0" fmla="*/ 50 w 50"/>
                  <a:gd name="T1" fmla="*/ 24 h 49"/>
                  <a:gd name="T2" fmla="*/ 50 w 50"/>
                  <a:gd name="T3" fmla="*/ 24 h 49"/>
                  <a:gd name="T4" fmla="*/ 50 w 50"/>
                  <a:gd name="T5" fmla="*/ 20 h 49"/>
                  <a:gd name="T6" fmla="*/ 47 w 50"/>
                  <a:gd name="T7" fmla="*/ 15 h 49"/>
                  <a:gd name="T8" fmla="*/ 45 w 50"/>
                  <a:gd name="T9" fmla="*/ 11 h 49"/>
                  <a:gd name="T10" fmla="*/ 42 w 50"/>
                  <a:gd name="T11" fmla="*/ 7 h 49"/>
                  <a:gd name="T12" fmla="*/ 39 w 50"/>
                  <a:gd name="T13" fmla="*/ 4 h 49"/>
                  <a:gd name="T14" fmla="*/ 34 w 50"/>
                  <a:gd name="T15" fmla="*/ 1 h 49"/>
                  <a:gd name="T16" fmla="*/ 30 w 50"/>
                  <a:gd name="T17" fmla="*/ 0 h 49"/>
                  <a:gd name="T18" fmla="*/ 25 w 50"/>
                  <a:gd name="T19" fmla="*/ 0 h 49"/>
                  <a:gd name="T20" fmla="*/ 25 w 50"/>
                  <a:gd name="T21" fmla="*/ 0 h 49"/>
                  <a:gd name="T22" fmla="*/ 20 w 50"/>
                  <a:gd name="T23" fmla="*/ 0 h 49"/>
                  <a:gd name="T24" fmla="*/ 16 w 50"/>
                  <a:gd name="T25" fmla="*/ 1 h 49"/>
                  <a:gd name="T26" fmla="*/ 11 w 50"/>
                  <a:gd name="T27" fmla="*/ 4 h 49"/>
                  <a:gd name="T28" fmla="*/ 7 w 50"/>
                  <a:gd name="T29" fmla="*/ 7 h 49"/>
                  <a:gd name="T30" fmla="*/ 4 w 50"/>
                  <a:gd name="T31" fmla="*/ 11 h 49"/>
                  <a:gd name="T32" fmla="*/ 2 w 50"/>
                  <a:gd name="T33" fmla="*/ 15 h 49"/>
                  <a:gd name="T34" fmla="*/ 1 w 50"/>
                  <a:gd name="T35" fmla="*/ 20 h 49"/>
                  <a:gd name="T36" fmla="*/ 0 w 50"/>
                  <a:gd name="T37" fmla="*/ 24 h 49"/>
                  <a:gd name="T38" fmla="*/ 0 w 50"/>
                  <a:gd name="T39" fmla="*/ 24 h 49"/>
                  <a:gd name="T40" fmla="*/ 1 w 50"/>
                  <a:gd name="T41" fmla="*/ 29 h 49"/>
                  <a:gd name="T42" fmla="*/ 2 w 50"/>
                  <a:gd name="T43" fmla="*/ 34 h 49"/>
                  <a:gd name="T44" fmla="*/ 4 w 50"/>
                  <a:gd name="T45" fmla="*/ 38 h 49"/>
                  <a:gd name="T46" fmla="*/ 7 w 50"/>
                  <a:gd name="T47" fmla="*/ 41 h 49"/>
                  <a:gd name="T48" fmla="*/ 11 w 50"/>
                  <a:gd name="T49" fmla="*/ 44 h 49"/>
                  <a:gd name="T50" fmla="*/ 16 w 50"/>
                  <a:gd name="T51" fmla="*/ 47 h 49"/>
                  <a:gd name="T52" fmla="*/ 20 w 50"/>
                  <a:gd name="T53" fmla="*/ 49 h 49"/>
                  <a:gd name="T54" fmla="*/ 25 w 50"/>
                  <a:gd name="T55" fmla="*/ 49 h 49"/>
                  <a:gd name="T56" fmla="*/ 25 w 50"/>
                  <a:gd name="T57" fmla="*/ 49 h 49"/>
                  <a:gd name="T58" fmla="*/ 30 w 50"/>
                  <a:gd name="T59" fmla="*/ 49 h 49"/>
                  <a:gd name="T60" fmla="*/ 34 w 50"/>
                  <a:gd name="T61" fmla="*/ 47 h 49"/>
                  <a:gd name="T62" fmla="*/ 39 w 50"/>
                  <a:gd name="T63" fmla="*/ 44 h 49"/>
                  <a:gd name="T64" fmla="*/ 42 w 50"/>
                  <a:gd name="T65" fmla="*/ 41 h 49"/>
                  <a:gd name="T66" fmla="*/ 45 w 50"/>
                  <a:gd name="T67" fmla="*/ 38 h 49"/>
                  <a:gd name="T68" fmla="*/ 47 w 50"/>
                  <a:gd name="T69" fmla="*/ 34 h 49"/>
                  <a:gd name="T70" fmla="*/ 50 w 50"/>
                  <a:gd name="T71" fmla="*/ 29 h 49"/>
                  <a:gd name="T72" fmla="*/ 50 w 50"/>
                  <a:gd name="T73" fmla="*/ 24 h 49"/>
                  <a:gd name="T74" fmla="*/ 50 w 50"/>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9">
                    <a:moveTo>
                      <a:pt x="50" y="24"/>
                    </a:moveTo>
                    <a:lnTo>
                      <a:pt x="50" y="24"/>
                    </a:lnTo>
                    <a:lnTo>
                      <a:pt x="50" y="20"/>
                    </a:lnTo>
                    <a:lnTo>
                      <a:pt x="47" y="15"/>
                    </a:lnTo>
                    <a:lnTo>
                      <a:pt x="45" y="11"/>
                    </a:lnTo>
                    <a:lnTo>
                      <a:pt x="42" y="7"/>
                    </a:lnTo>
                    <a:lnTo>
                      <a:pt x="39" y="4"/>
                    </a:lnTo>
                    <a:lnTo>
                      <a:pt x="34" y="1"/>
                    </a:lnTo>
                    <a:lnTo>
                      <a:pt x="30" y="0"/>
                    </a:lnTo>
                    <a:lnTo>
                      <a:pt x="25" y="0"/>
                    </a:lnTo>
                    <a:lnTo>
                      <a:pt x="25" y="0"/>
                    </a:lnTo>
                    <a:lnTo>
                      <a:pt x="20" y="0"/>
                    </a:lnTo>
                    <a:lnTo>
                      <a:pt x="16" y="1"/>
                    </a:lnTo>
                    <a:lnTo>
                      <a:pt x="11" y="4"/>
                    </a:lnTo>
                    <a:lnTo>
                      <a:pt x="7" y="7"/>
                    </a:lnTo>
                    <a:lnTo>
                      <a:pt x="4" y="11"/>
                    </a:lnTo>
                    <a:lnTo>
                      <a:pt x="2" y="15"/>
                    </a:lnTo>
                    <a:lnTo>
                      <a:pt x="1" y="20"/>
                    </a:lnTo>
                    <a:lnTo>
                      <a:pt x="0" y="24"/>
                    </a:lnTo>
                    <a:lnTo>
                      <a:pt x="0" y="24"/>
                    </a:lnTo>
                    <a:lnTo>
                      <a:pt x="1" y="29"/>
                    </a:lnTo>
                    <a:lnTo>
                      <a:pt x="2" y="34"/>
                    </a:lnTo>
                    <a:lnTo>
                      <a:pt x="4" y="38"/>
                    </a:lnTo>
                    <a:lnTo>
                      <a:pt x="7" y="41"/>
                    </a:lnTo>
                    <a:lnTo>
                      <a:pt x="11" y="44"/>
                    </a:lnTo>
                    <a:lnTo>
                      <a:pt x="16" y="47"/>
                    </a:lnTo>
                    <a:lnTo>
                      <a:pt x="20" y="49"/>
                    </a:lnTo>
                    <a:lnTo>
                      <a:pt x="25" y="49"/>
                    </a:lnTo>
                    <a:lnTo>
                      <a:pt x="25" y="49"/>
                    </a:lnTo>
                    <a:lnTo>
                      <a:pt x="30" y="49"/>
                    </a:lnTo>
                    <a:lnTo>
                      <a:pt x="34" y="47"/>
                    </a:lnTo>
                    <a:lnTo>
                      <a:pt x="39" y="44"/>
                    </a:lnTo>
                    <a:lnTo>
                      <a:pt x="42" y="41"/>
                    </a:lnTo>
                    <a:lnTo>
                      <a:pt x="45" y="38"/>
                    </a:lnTo>
                    <a:lnTo>
                      <a:pt x="47" y="34"/>
                    </a:lnTo>
                    <a:lnTo>
                      <a:pt x="50" y="29"/>
                    </a:lnTo>
                    <a:lnTo>
                      <a:pt x="50" y="24"/>
                    </a:lnTo>
                    <a:lnTo>
                      <a:pt x="50" y="2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4" name="Freeform 10"/>
              <p:cNvSpPr>
                <a:spLocks/>
              </p:cNvSpPr>
              <p:nvPr/>
            </p:nvSpPr>
            <p:spPr bwMode="auto">
              <a:xfrm>
                <a:off x="1798" y="2260"/>
                <a:ext cx="53" cy="122"/>
              </a:xfrm>
              <a:custGeom>
                <a:avLst/>
                <a:gdLst>
                  <a:gd name="T0" fmla="*/ 0 w 53"/>
                  <a:gd name="T1" fmla="*/ 86 h 122"/>
                  <a:gd name="T2" fmla="*/ 0 w 53"/>
                  <a:gd name="T3" fmla="*/ 86 h 122"/>
                  <a:gd name="T4" fmla="*/ 2 w 53"/>
                  <a:gd name="T5" fmla="*/ 102 h 122"/>
                  <a:gd name="T6" fmla="*/ 5 w 53"/>
                  <a:gd name="T7" fmla="*/ 116 h 122"/>
                  <a:gd name="T8" fmla="*/ 5 w 53"/>
                  <a:gd name="T9" fmla="*/ 116 h 122"/>
                  <a:gd name="T10" fmla="*/ 7 w 53"/>
                  <a:gd name="T11" fmla="*/ 121 h 122"/>
                  <a:gd name="T12" fmla="*/ 9 w 53"/>
                  <a:gd name="T13" fmla="*/ 121 h 122"/>
                  <a:gd name="T14" fmla="*/ 11 w 53"/>
                  <a:gd name="T15" fmla="*/ 122 h 122"/>
                  <a:gd name="T16" fmla="*/ 32 w 53"/>
                  <a:gd name="T17" fmla="*/ 122 h 122"/>
                  <a:gd name="T18" fmla="*/ 32 w 53"/>
                  <a:gd name="T19" fmla="*/ 122 h 122"/>
                  <a:gd name="T20" fmla="*/ 33 w 53"/>
                  <a:gd name="T21" fmla="*/ 121 h 122"/>
                  <a:gd name="T22" fmla="*/ 34 w 53"/>
                  <a:gd name="T23" fmla="*/ 121 h 122"/>
                  <a:gd name="T24" fmla="*/ 36 w 53"/>
                  <a:gd name="T25" fmla="*/ 116 h 122"/>
                  <a:gd name="T26" fmla="*/ 36 w 53"/>
                  <a:gd name="T27" fmla="*/ 116 h 122"/>
                  <a:gd name="T28" fmla="*/ 38 w 53"/>
                  <a:gd name="T29" fmla="*/ 107 h 122"/>
                  <a:gd name="T30" fmla="*/ 40 w 53"/>
                  <a:gd name="T31" fmla="*/ 95 h 122"/>
                  <a:gd name="T32" fmla="*/ 45 w 53"/>
                  <a:gd name="T33" fmla="*/ 76 h 122"/>
                  <a:gd name="T34" fmla="*/ 45 w 53"/>
                  <a:gd name="T35" fmla="*/ 76 h 122"/>
                  <a:gd name="T36" fmla="*/ 46 w 53"/>
                  <a:gd name="T37" fmla="*/ 72 h 122"/>
                  <a:gd name="T38" fmla="*/ 47 w 53"/>
                  <a:gd name="T39" fmla="*/ 70 h 122"/>
                  <a:gd name="T40" fmla="*/ 49 w 53"/>
                  <a:gd name="T41" fmla="*/ 67 h 122"/>
                  <a:gd name="T42" fmla="*/ 50 w 53"/>
                  <a:gd name="T43" fmla="*/ 64 h 122"/>
                  <a:gd name="T44" fmla="*/ 50 w 53"/>
                  <a:gd name="T45" fmla="*/ 64 h 122"/>
                  <a:gd name="T46" fmla="*/ 52 w 53"/>
                  <a:gd name="T47" fmla="*/ 43 h 122"/>
                  <a:gd name="T48" fmla="*/ 53 w 53"/>
                  <a:gd name="T49" fmla="*/ 27 h 122"/>
                  <a:gd name="T50" fmla="*/ 52 w 53"/>
                  <a:gd name="T51" fmla="*/ 12 h 122"/>
                  <a:gd name="T52" fmla="*/ 52 w 53"/>
                  <a:gd name="T53" fmla="*/ 12 h 122"/>
                  <a:gd name="T54" fmla="*/ 52 w 53"/>
                  <a:gd name="T55" fmla="*/ 10 h 122"/>
                  <a:gd name="T56" fmla="*/ 50 w 53"/>
                  <a:gd name="T57" fmla="*/ 8 h 122"/>
                  <a:gd name="T58" fmla="*/ 47 w 53"/>
                  <a:gd name="T59" fmla="*/ 6 h 122"/>
                  <a:gd name="T60" fmla="*/ 42 w 53"/>
                  <a:gd name="T61" fmla="*/ 4 h 122"/>
                  <a:gd name="T62" fmla="*/ 32 w 53"/>
                  <a:gd name="T63" fmla="*/ 1 h 122"/>
                  <a:gd name="T64" fmla="*/ 21 w 53"/>
                  <a:gd name="T65" fmla="*/ 0 h 122"/>
                  <a:gd name="T66" fmla="*/ 21 w 53"/>
                  <a:gd name="T67" fmla="*/ 0 h 122"/>
                  <a:gd name="T68" fmla="*/ 14 w 53"/>
                  <a:gd name="T69" fmla="*/ 1 h 122"/>
                  <a:gd name="T70" fmla="*/ 5 w 53"/>
                  <a:gd name="T71" fmla="*/ 2 h 122"/>
                  <a:gd name="T72" fmla="*/ 5 w 53"/>
                  <a:gd name="T73" fmla="*/ 2 h 122"/>
                  <a:gd name="T74" fmla="*/ 5 w 53"/>
                  <a:gd name="T75" fmla="*/ 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122">
                    <a:moveTo>
                      <a:pt x="0" y="86"/>
                    </a:moveTo>
                    <a:lnTo>
                      <a:pt x="0" y="86"/>
                    </a:lnTo>
                    <a:lnTo>
                      <a:pt x="2" y="102"/>
                    </a:lnTo>
                    <a:lnTo>
                      <a:pt x="5" y="116"/>
                    </a:lnTo>
                    <a:lnTo>
                      <a:pt x="5" y="116"/>
                    </a:lnTo>
                    <a:lnTo>
                      <a:pt x="7" y="121"/>
                    </a:lnTo>
                    <a:lnTo>
                      <a:pt x="9" y="121"/>
                    </a:lnTo>
                    <a:lnTo>
                      <a:pt x="11" y="122"/>
                    </a:lnTo>
                    <a:lnTo>
                      <a:pt x="32" y="122"/>
                    </a:lnTo>
                    <a:lnTo>
                      <a:pt x="32" y="122"/>
                    </a:lnTo>
                    <a:lnTo>
                      <a:pt x="33" y="121"/>
                    </a:lnTo>
                    <a:lnTo>
                      <a:pt x="34" y="121"/>
                    </a:lnTo>
                    <a:lnTo>
                      <a:pt x="36" y="116"/>
                    </a:lnTo>
                    <a:lnTo>
                      <a:pt x="36" y="116"/>
                    </a:lnTo>
                    <a:lnTo>
                      <a:pt x="38" y="107"/>
                    </a:lnTo>
                    <a:lnTo>
                      <a:pt x="40" y="95"/>
                    </a:lnTo>
                    <a:lnTo>
                      <a:pt x="45" y="76"/>
                    </a:lnTo>
                    <a:lnTo>
                      <a:pt x="45" y="76"/>
                    </a:lnTo>
                    <a:lnTo>
                      <a:pt x="46" y="72"/>
                    </a:lnTo>
                    <a:lnTo>
                      <a:pt x="47" y="70"/>
                    </a:lnTo>
                    <a:lnTo>
                      <a:pt x="49" y="67"/>
                    </a:lnTo>
                    <a:lnTo>
                      <a:pt x="50" y="64"/>
                    </a:lnTo>
                    <a:lnTo>
                      <a:pt x="50" y="64"/>
                    </a:lnTo>
                    <a:lnTo>
                      <a:pt x="52" y="43"/>
                    </a:lnTo>
                    <a:lnTo>
                      <a:pt x="53" y="27"/>
                    </a:lnTo>
                    <a:lnTo>
                      <a:pt x="52" y="12"/>
                    </a:lnTo>
                    <a:lnTo>
                      <a:pt x="52" y="12"/>
                    </a:lnTo>
                    <a:lnTo>
                      <a:pt x="52" y="10"/>
                    </a:lnTo>
                    <a:lnTo>
                      <a:pt x="50" y="8"/>
                    </a:lnTo>
                    <a:lnTo>
                      <a:pt x="47" y="6"/>
                    </a:lnTo>
                    <a:lnTo>
                      <a:pt x="42" y="4"/>
                    </a:lnTo>
                    <a:lnTo>
                      <a:pt x="32" y="1"/>
                    </a:lnTo>
                    <a:lnTo>
                      <a:pt x="21" y="0"/>
                    </a:lnTo>
                    <a:lnTo>
                      <a:pt x="21" y="0"/>
                    </a:lnTo>
                    <a:lnTo>
                      <a:pt x="14" y="1"/>
                    </a:lnTo>
                    <a:lnTo>
                      <a:pt x="5" y="2"/>
                    </a:lnTo>
                    <a:lnTo>
                      <a:pt x="5" y="2"/>
                    </a:lnTo>
                    <a:lnTo>
                      <a:pt x="5" y="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5" name="Freeform 11"/>
              <p:cNvSpPr>
                <a:spLocks/>
              </p:cNvSpPr>
              <p:nvPr/>
            </p:nvSpPr>
            <p:spPr bwMode="auto">
              <a:xfrm>
                <a:off x="1654" y="2204"/>
                <a:ext cx="49" cy="49"/>
              </a:xfrm>
              <a:custGeom>
                <a:avLst/>
                <a:gdLst>
                  <a:gd name="T0" fmla="*/ 49 w 49"/>
                  <a:gd name="T1" fmla="*/ 24 h 49"/>
                  <a:gd name="T2" fmla="*/ 49 w 49"/>
                  <a:gd name="T3" fmla="*/ 24 h 49"/>
                  <a:gd name="T4" fmla="*/ 49 w 49"/>
                  <a:gd name="T5" fmla="*/ 20 h 49"/>
                  <a:gd name="T6" fmla="*/ 47 w 49"/>
                  <a:gd name="T7" fmla="*/ 15 h 49"/>
                  <a:gd name="T8" fmla="*/ 45 w 49"/>
                  <a:gd name="T9" fmla="*/ 11 h 49"/>
                  <a:gd name="T10" fmla="*/ 41 w 49"/>
                  <a:gd name="T11" fmla="*/ 7 h 49"/>
                  <a:gd name="T12" fmla="*/ 38 w 49"/>
                  <a:gd name="T13" fmla="*/ 4 h 49"/>
                  <a:gd name="T14" fmla="*/ 34 w 49"/>
                  <a:gd name="T15" fmla="*/ 1 h 49"/>
                  <a:gd name="T16" fmla="*/ 29 w 49"/>
                  <a:gd name="T17" fmla="*/ 0 h 49"/>
                  <a:gd name="T18" fmla="*/ 25 w 49"/>
                  <a:gd name="T19" fmla="*/ 0 h 49"/>
                  <a:gd name="T20" fmla="*/ 25 w 49"/>
                  <a:gd name="T21" fmla="*/ 0 h 49"/>
                  <a:gd name="T22" fmla="*/ 20 w 49"/>
                  <a:gd name="T23" fmla="*/ 0 h 49"/>
                  <a:gd name="T24" fmla="*/ 15 w 49"/>
                  <a:gd name="T25" fmla="*/ 1 h 49"/>
                  <a:gd name="T26" fmla="*/ 11 w 49"/>
                  <a:gd name="T27" fmla="*/ 4 h 49"/>
                  <a:gd name="T28" fmla="*/ 8 w 49"/>
                  <a:gd name="T29" fmla="*/ 7 h 49"/>
                  <a:gd name="T30" fmla="*/ 4 w 49"/>
                  <a:gd name="T31" fmla="*/ 11 h 49"/>
                  <a:gd name="T32" fmla="*/ 2 w 49"/>
                  <a:gd name="T33" fmla="*/ 15 h 49"/>
                  <a:gd name="T34" fmla="*/ 0 w 49"/>
                  <a:gd name="T35" fmla="*/ 20 h 49"/>
                  <a:gd name="T36" fmla="*/ 0 w 49"/>
                  <a:gd name="T37" fmla="*/ 24 h 49"/>
                  <a:gd name="T38" fmla="*/ 0 w 49"/>
                  <a:gd name="T39" fmla="*/ 24 h 49"/>
                  <a:gd name="T40" fmla="*/ 0 w 49"/>
                  <a:gd name="T41" fmla="*/ 29 h 49"/>
                  <a:gd name="T42" fmla="*/ 2 w 49"/>
                  <a:gd name="T43" fmla="*/ 34 h 49"/>
                  <a:gd name="T44" fmla="*/ 4 w 49"/>
                  <a:gd name="T45" fmla="*/ 38 h 49"/>
                  <a:gd name="T46" fmla="*/ 8 w 49"/>
                  <a:gd name="T47" fmla="*/ 41 h 49"/>
                  <a:gd name="T48" fmla="*/ 11 w 49"/>
                  <a:gd name="T49" fmla="*/ 44 h 49"/>
                  <a:gd name="T50" fmla="*/ 15 w 49"/>
                  <a:gd name="T51" fmla="*/ 47 h 49"/>
                  <a:gd name="T52" fmla="*/ 20 w 49"/>
                  <a:gd name="T53" fmla="*/ 49 h 49"/>
                  <a:gd name="T54" fmla="*/ 25 w 49"/>
                  <a:gd name="T55" fmla="*/ 49 h 49"/>
                  <a:gd name="T56" fmla="*/ 25 w 49"/>
                  <a:gd name="T57" fmla="*/ 49 h 49"/>
                  <a:gd name="T58" fmla="*/ 29 w 49"/>
                  <a:gd name="T59" fmla="*/ 49 h 49"/>
                  <a:gd name="T60" fmla="*/ 34 w 49"/>
                  <a:gd name="T61" fmla="*/ 47 h 49"/>
                  <a:gd name="T62" fmla="*/ 38 w 49"/>
                  <a:gd name="T63" fmla="*/ 44 h 49"/>
                  <a:gd name="T64" fmla="*/ 41 w 49"/>
                  <a:gd name="T65" fmla="*/ 41 h 49"/>
                  <a:gd name="T66" fmla="*/ 45 w 49"/>
                  <a:gd name="T67" fmla="*/ 38 h 49"/>
                  <a:gd name="T68" fmla="*/ 47 w 49"/>
                  <a:gd name="T69" fmla="*/ 34 h 49"/>
                  <a:gd name="T70" fmla="*/ 49 w 49"/>
                  <a:gd name="T71" fmla="*/ 29 h 49"/>
                  <a:gd name="T72" fmla="*/ 49 w 49"/>
                  <a:gd name="T73" fmla="*/ 24 h 49"/>
                  <a:gd name="T74" fmla="*/ 49 w 49"/>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9">
                    <a:moveTo>
                      <a:pt x="49" y="24"/>
                    </a:moveTo>
                    <a:lnTo>
                      <a:pt x="49" y="24"/>
                    </a:lnTo>
                    <a:lnTo>
                      <a:pt x="49" y="20"/>
                    </a:lnTo>
                    <a:lnTo>
                      <a:pt x="47" y="15"/>
                    </a:lnTo>
                    <a:lnTo>
                      <a:pt x="45" y="11"/>
                    </a:lnTo>
                    <a:lnTo>
                      <a:pt x="41" y="7"/>
                    </a:lnTo>
                    <a:lnTo>
                      <a:pt x="38" y="4"/>
                    </a:lnTo>
                    <a:lnTo>
                      <a:pt x="34" y="1"/>
                    </a:lnTo>
                    <a:lnTo>
                      <a:pt x="29" y="0"/>
                    </a:lnTo>
                    <a:lnTo>
                      <a:pt x="25" y="0"/>
                    </a:lnTo>
                    <a:lnTo>
                      <a:pt x="25" y="0"/>
                    </a:lnTo>
                    <a:lnTo>
                      <a:pt x="20" y="0"/>
                    </a:lnTo>
                    <a:lnTo>
                      <a:pt x="15" y="1"/>
                    </a:lnTo>
                    <a:lnTo>
                      <a:pt x="11" y="4"/>
                    </a:lnTo>
                    <a:lnTo>
                      <a:pt x="8" y="7"/>
                    </a:lnTo>
                    <a:lnTo>
                      <a:pt x="4" y="11"/>
                    </a:lnTo>
                    <a:lnTo>
                      <a:pt x="2" y="15"/>
                    </a:lnTo>
                    <a:lnTo>
                      <a:pt x="0" y="20"/>
                    </a:lnTo>
                    <a:lnTo>
                      <a:pt x="0" y="24"/>
                    </a:lnTo>
                    <a:lnTo>
                      <a:pt x="0" y="24"/>
                    </a:lnTo>
                    <a:lnTo>
                      <a:pt x="0" y="29"/>
                    </a:lnTo>
                    <a:lnTo>
                      <a:pt x="2" y="34"/>
                    </a:lnTo>
                    <a:lnTo>
                      <a:pt x="4" y="38"/>
                    </a:lnTo>
                    <a:lnTo>
                      <a:pt x="8" y="41"/>
                    </a:lnTo>
                    <a:lnTo>
                      <a:pt x="11" y="44"/>
                    </a:lnTo>
                    <a:lnTo>
                      <a:pt x="15" y="47"/>
                    </a:lnTo>
                    <a:lnTo>
                      <a:pt x="20" y="49"/>
                    </a:lnTo>
                    <a:lnTo>
                      <a:pt x="25" y="49"/>
                    </a:lnTo>
                    <a:lnTo>
                      <a:pt x="25" y="49"/>
                    </a:lnTo>
                    <a:lnTo>
                      <a:pt x="29" y="49"/>
                    </a:lnTo>
                    <a:lnTo>
                      <a:pt x="34" y="47"/>
                    </a:lnTo>
                    <a:lnTo>
                      <a:pt x="38" y="44"/>
                    </a:lnTo>
                    <a:lnTo>
                      <a:pt x="41" y="41"/>
                    </a:lnTo>
                    <a:lnTo>
                      <a:pt x="45" y="38"/>
                    </a:lnTo>
                    <a:lnTo>
                      <a:pt x="47" y="34"/>
                    </a:lnTo>
                    <a:lnTo>
                      <a:pt x="49" y="29"/>
                    </a:lnTo>
                    <a:lnTo>
                      <a:pt x="49" y="24"/>
                    </a:lnTo>
                    <a:lnTo>
                      <a:pt x="49" y="2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6" name="Freeform 12"/>
              <p:cNvSpPr>
                <a:spLocks/>
              </p:cNvSpPr>
              <p:nvPr/>
            </p:nvSpPr>
            <p:spPr bwMode="auto">
              <a:xfrm>
                <a:off x="1647" y="2260"/>
                <a:ext cx="53" cy="122"/>
              </a:xfrm>
              <a:custGeom>
                <a:avLst/>
                <a:gdLst>
                  <a:gd name="T0" fmla="*/ 46 w 53"/>
                  <a:gd name="T1" fmla="*/ 3 h 122"/>
                  <a:gd name="T2" fmla="*/ 46 w 53"/>
                  <a:gd name="T3" fmla="*/ 3 h 122"/>
                  <a:gd name="T4" fmla="*/ 46 w 53"/>
                  <a:gd name="T5" fmla="*/ 2 h 122"/>
                  <a:gd name="T6" fmla="*/ 46 w 53"/>
                  <a:gd name="T7" fmla="*/ 2 h 122"/>
                  <a:gd name="T8" fmla="*/ 39 w 53"/>
                  <a:gd name="T9" fmla="*/ 1 h 122"/>
                  <a:gd name="T10" fmla="*/ 32 w 53"/>
                  <a:gd name="T11" fmla="*/ 0 h 122"/>
                  <a:gd name="T12" fmla="*/ 32 w 53"/>
                  <a:gd name="T13" fmla="*/ 0 h 122"/>
                  <a:gd name="T14" fmla="*/ 20 w 53"/>
                  <a:gd name="T15" fmla="*/ 1 h 122"/>
                  <a:gd name="T16" fmla="*/ 10 w 53"/>
                  <a:gd name="T17" fmla="*/ 4 h 122"/>
                  <a:gd name="T18" fmla="*/ 6 w 53"/>
                  <a:gd name="T19" fmla="*/ 6 h 122"/>
                  <a:gd name="T20" fmla="*/ 3 w 53"/>
                  <a:gd name="T21" fmla="*/ 8 h 122"/>
                  <a:gd name="T22" fmla="*/ 1 w 53"/>
                  <a:gd name="T23" fmla="*/ 10 h 122"/>
                  <a:gd name="T24" fmla="*/ 0 w 53"/>
                  <a:gd name="T25" fmla="*/ 12 h 122"/>
                  <a:gd name="T26" fmla="*/ 0 w 53"/>
                  <a:gd name="T27" fmla="*/ 12 h 122"/>
                  <a:gd name="T28" fmla="*/ 0 w 53"/>
                  <a:gd name="T29" fmla="*/ 27 h 122"/>
                  <a:gd name="T30" fmla="*/ 1 w 53"/>
                  <a:gd name="T31" fmla="*/ 43 h 122"/>
                  <a:gd name="T32" fmla="*/ 3 w 53"/>
                  <a:gd name="T33" fmla="*/ 64 h 122"/>
                  <a:gd name="T34" fmla="*/ 3 w 53"/>
                  <a:gd name="T35" fmla="*/ 64 h 122"/>
                  <a:gd name="T36" fmla="*/ 4 w 53"/>
                  <a:gd name="T37" fmla="*/ 67 h 122"/>
                  <a:gd name="T38" fmla="*/ 5 w 53"/>
                  <a:gd name="T39" fmla="*/ 70 h 122"/>
                  <a:gd name="T40" fmla="*/ 7 w 53"/>
                  <a:gd name="T41" fmla="*/ 72 h 122"/>
                  <a:gd name="T42" fmla="*/ 8 w 53"/>
                  <a:gd name="T43" fmla="*/ 76 h 122"/>
                  <a:gd name="T44" fmla="*/ 8 w 53"/>
                  <a:gd name="T45" fmla="*/ 76 h 122"/>
                  <a:gd name="T46" fmla="*/ 11 w 53"/>
                  <a:gd name="T47" fmla="*/ 95 h 122"/>
                  <a:gd name="T48" fmla="*/ 13 w 53"/>
                  <a:gd name="T49" fmla="*/ 107 h 122"/>
                  <a:gd name="T50" fmla="*/ 16 w 53"/>
                  <a:gd name="T51" fmla="*/ 116 h 122"/>
                  <a:gd name="T52" fmla="*/ 16 w 53"/>
                  <a:gd name="T53" fmla="*/ 116 h 122"/>
                  <a:gd name="T54" fmla="*/ 18 w 53"/>
                  <a:gd name="T55" fmla="*/ 121 h 122"/>
                  <a:gd name="T56" fmla="*/ 19 w 53"/>
                  <a:gd name="T57" fmla="*/ 121 h 122"/>
                  <a:gd name="T58" fmla="*/ 21 w 53"/>
                  <a:gd name="T59" fmla="*/ 122 h 122"/>
                  <a:gd name="T60" fmla="*/ 42 w 53"/>
                  <a:gd name="T61" fmla="*/ 122 h 122"/>
                  <a:gd name="T62" fmla="*/ 42 w 53"/>
                  <a:gd name="T63" fmla="*/ 122 h 122"/>
                  <a:gd name="T64" fmla="*/ 44 w 53"/>
                  <a:gd name="T65" fmla="*/ 121 h 122"/>
                  <a:gd name="T66" fmla="*/ 45 w 53"/>
                  <a:gd name="T67" fmla="*/ 121 h 122"/>
                  <a:gd name="T68" fmla="*/ 47 w 53"/>
                  <a:gd name="T69" fmla="*/ 116 h 122"/>
                  <a:gd name="T70" fmla="*/ 47 w 53"/>
                  <a:gd name="T71" fmla="*/ 116 h 122"/>
                  <a:gd name="T72" fmla="*/ 51 w 53"/>
                  <a:gd name="T73" fmla="*/ 102 h 122"/>
                  <a:gd name="T74" fmla="*/ 53 w 53"/>
                  <a:gd name="T75" fmla="*/ 8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122">
                    <a:moveTo>
                      <a:pt x="46" y="3"/>
                    </a:moveTo>
                    <a:lnTo>
                      <a:pt x="46" y="3"/>
                    </a:lnTo>
                    <a:lnTo>
                      <a:pt x="46" y="2"/>
                    </a:lnTo>
                    <a:lnTo>
                      <a:pt x="46" y="2"/>
                    </a:lnTo>
                    <a:lnTo>
                      <a:pt x="39" y="1"/>
                    </a:lnTo>
                    <a:lnTo>
                      <a:pt x="32" y="0"/>
                    </a:lnTo>
                    <a:lnTo>
                      <a:pt x="32" y="0"/>
                    </a:lnTo>
                    <a:lnTo>
                      <a:pt x="20" y="1"/>
                    </a:lnTo>
                    <a:lnTo>
                      <a:pt x="10" y="4"/>
                    </a:lnTo>
                    <a:lnTo>
                      <a:pt x="6" y="6"/>
                    </a:lnTo>
                    <a:lnTo>
                      <a:pt x="3" y="8"/>
                    </a:lnTo>
                    <a:lnTo>
                      <a:pt x="1" y="10"/>
                    </a:lnTo>
                    <a:lnTo>
                      <a:pt x="0" y="12"/>
                    </a:lnTo>
                    <a:lnTo>
                      <a:pt x="0" y="12"/>
                    </a:lnTo>
                    <a:lnTo>
                      <a:pt x="0" y="27"/>
                    </a:lnTo>
                    <a:lnTo>
                      <a:pt x="1" y="43"/>
                    </a:lnTo>
                    <a:lnTo>
                      <a:pt x="3" y="64"/>
                    </a:lnTo>
                    <a:lnTo>
                      <a:pt x="3" y="64"/>
                    </a:lnTo>
                    <a:lnTo>
                      <a:pt x="4" y="67"/>
                    </a:lnTo>
                    <a:lnTo>
                      <a:pt x="5" y="70"/>
                    </a:lnTo>
                    <a:lnTo>
                      <a:pt x="7" y="72"/>
                    </a:lnTo>
                    <a:lnTo>
                      <a:pt x="8" y="76"/>
                    </a:lnTo>
                    <a:lnTo>
                      <a:pt x="8" y="76"/>
                    </a:lnTo>
                    <a:lnTo>
                      <a:pt x="11" y="95"/>
                    </a:lnTo>
                    <a:lnTo>
                      <a:pt x="13" y="107"/>
                    </a:lnTo>
                    <a:lnTo>
                      <a:pt x="16" y="116"/>
                    </a:lnTo>
                    <a:lnTo>
                      <a:pt x="16" y="116"/>
                    </a:lnTo>
                    <a:lnTo>
                      <a:pt x="18" y="121"/>
                    </a:lnTo>
                    <a:lnTo>
                      <a:pt x="19" y="121"/>
                    </a:lnTo>
                    <a:lnTo>
                      <a:pt x="21" y="122"/>
                    </a:lnTo>
                    <a:lnTo>
                      <a:pt x="42" y="122"/>
                    </a:lnTo>
                    <a:lnTo>
                      <a:pt x="42" y="122"/>
                    </a:lnTo>
                    <a:lnTo>
                      <a:pt x="44" y="121"/>
                    </a:lnTo>
                    <a:lnTo>
                      <a:pt x="45" y="121"/>
                    </a:lnTo>
                    <a:lnTo>
                      <a:pt x="47" y="116"/>
                    </a:lnTo>
                    <a:lnTo>
                      <a:pt x="47" y="116"/>
                    </a:lnTo>
                    <a:lnTo>
                      <a:pt x="51" y="102"/>
                    </a:lnTo>
                    <a:lnTo>
                      <a:pt x="53" y="8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7" name="Freeform 13"/>
              <p:cNvSpPr>
                <a:spLocks/>
              </p:cNvSpPr>
              <p:nvPr/>
            </p:nvSpPr>
            <p:spPr bwMode="auto">
              <a:xfrm>
                <a:off x="1713" y="2163"/>
                <a:ext cx="71" cy="72"/>
              </a:xfrm>
              <a:custGeom>
                <a:avLst/>
                <a:gdLst>
                  <a:gd name="T0" fmla="*/ 71 w 71"/>
                  <a:gd name="T1" fmla="*/ 36 h 72"/>
                  <a:gd name="T2" fmla="*/ 71 w 71"/>
                  <a:gd name="T3" fmla="*/ 36 h 72"/>
                  <a:gd name="T4" fmla="*/ 71 w 71"/>
                  <a:gd name="T5" fmla="*/ 29 h 72"/>
                  <a:gd name="T6" fmla="*/ 69 w 71"/>
                  <a:gd name="T7" fmla="*/ 22 h 72"/>
                  <a:gd name="T8" fmla="*/ 66 w 71"/>
                  <a:gd name="T9" fmla="*/ 17 h 72"/>
                  <a:gd name="T10" fmla="*/ 61 w 71"/>
                  <a:gd name="T11" fmla="*/ 10 h 72"/>
                  <a:gd name="T12" fmla="*/ 55 w 71"/>
                  <a:gd name="T13" fmla="*/ 6 h 72"/>
                  <a:gd name="T14" fmla="*/ 49 w 71"/>
                  <a:gd name="T15" fmla="*/ 3 h 72"/>
                  <a:gd name="T16" fmla="*/ 43 w 71"/>
                  <a:gd name="T17" fmla="*/ 1 h 72"/>
                  <a:gd name="T18" fmla="*/ 36 w 71"/>
                  <a:gd name="T19" fmla="*/ 0 h 72"/>
                  <a:gd name="T20" fmla="*/ 36 w 71"/>
                  <a:gd name="T21" fmla="*/ 0 h 72"/>
                  <a:gd name="T22" fmla="*/ 29 w 71"/>
                  <a:gd name="T23" fmla="*/ 1 h 72"/>
                  <a:gd name="T24" fmla="*/ 22 w 71"/>
                  <a:gd name="T25" fmla="*/ 3 h 72"/>
                  <a:gd name="T26" fmla="*/ 16 w 71"/>
                  <a:gd name="T27" fmla="*/ 6 h 72"/>
                  <a:gd name="T28" fmla="*/ 10 w 71"/>
                  <a:gd name="T29" fmla="*/ 10 h 72"/>
                  <a:gd name="T30" fmla="*/ 6 w 71"/>
                  <a:gd name="T31" fmla="*/ 17 h 72"/>
                  <a:gd name="T32" fmla="*/ 3 w 71"/>
                  <a:gd name="T33" fmla="*/ 22 h 72"/>
                  <a:gd name="T34" fmla="*/ 1 w 71"/>
                  <a:gd name="T35" fmla="*/ 29 h 72"/>
                  <a:gd name="T36" fmla="*/ 0 w 71"/>
                  <a:gd name="T37" fmla="*/ 36 h 72"/>
                  <a:gd name="T38" fmla="*/ 0 w 71"/>
                  <a:gd name="T39" fmla="*/ 36 h 72"/>
                  <a:gd name="T40" fmla="*/ 1 w 71"/>
                  <a:gd name="T41" fmla="*/ 43 h 72"/>
                  <a:gd name="T42" fmla="*/ 3 w 71"/>
                  <a:gd name="T43" fmla="*/ 49 h 72"/>
                  <a:gd name="T44" fmla="*/ 6 w 71"/>
                  <a:gd name="T45" fmla="*/ 56 h 72"/>
                  <a:gd name="T46" fmla="*/ 10 w 71"/>
                  <a:gd name="T47" fmla="*/ 61 h 72"/>
                  <a:gd name="T48" fmla="*/ 16 w 71"/>
                  <a:gd name="T49" fmla="*/ 66 h 72"/>
                  <a:gd name="T50" fmla="*/ 22 w 71"/>
                  <a:gd name="T51" fmla="*/ 69 h 72"/>
                  <a:gd name="T52" fmla="*/ 29 w 71"/>
                  <a:gd name="T53" fmla="*/ 71 h 72"/>
                  <a:gd name="T54" fmla="*/ 36 w 71"/>
                  <a:gd name="T55" fmla="*/ 72 h 72"/>
                  <a:gd name="T56" fmla="*/ 36 w 71"/>
                  <a:gd name="T57" fmla="*/ 72 h 72"/>
                  <a:gd name="T58" fmla="*/ 43 w 71"/>
                  <a:gd name="T59" fmla="*/ 71 h 72"/>
                  <a:gd name="T60" fmla="*/ 49 w 71"/>
                  <a:gd name="T61" fmla="*/ 69 h 72"/>
                  <a:gd name="T62" fmla="*/ 55 w 71"/>
                  <a:gd name="T63" fmla="*/ 66 h 72"/>
                  <a:gd name="T64" fmla="*/ 61 w 71"/>
                  <a:gd name="T65" fmla="*/ 61 h 72"/>
                  <a:gd name="T66" fmla="*/ 66 w 71"/>
                  <a:gd name="T67" fmla="*/ 56 h 72"/>
                  <a:gd name="T68" fmla="*/ 69 w 71"/>
                  <a:gd name="T69" fmla="*/ 49 h 72"/>
                  <a:gd name="T70" fmla="*/ 71 w 71"/>
                  <a:gd name="T71" fmla="*/ 43 h 72"/>
                  <a:gd name="T72" fmla="*/ 71 w 71"/>
                  <a:gd name="T73" fmla="*/ 36 h 72"/>
                  <a:gd name="T74" fmla="*/ 71 w 71"/>
                  <a:gd name="T7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2">
                    <a:moveTo>
                      <a:pt x="71" y="36"/>
                    </a:moveTo>
                    <a:lnTo>
                      <a:pt x="71" y="36"/>
                    </a:lnTo>
                    <a:lnTo>
                      <a:pt x="71" y="29"/>
                    </a:lnTo>
                    <a:lnTo>
                      <a:pt x="69" y="22"/>
                    </a:lnTo>
                    <a:lnTo>
                      <a:pt x="66" y="17"/>
                    </a:lnTo>
                    <a:lnTo>
                      <a:pt x="61" y="10"/>
                    </a:lnTo>
                    <a:lnTo>
                      <a:pt x="55" y="6"/>
                    </a:lnTo>
                    <a:lnTo>
                      <a:pt x="49" y="3"/>
                    </a:lnTo>
                    <a:lnTo>
                      <a:pt x="43" y="1"/>
                    </a:lnTo>
                    <a:lnTo>
                      <a:pt x="36" y="0"/>
                    </a:lnTo>
                    <a:lnTo>
                      <a:pt x="36" y="0"/>
                    </a:lnTo>
                    <a:lnTo>
                      <a:pt x="29" y="1"/>
                    </a:lnTo>
                    <a:lnTo>
                      <a:pt x="22" y="3"/>
                    </a:lnTo>
                    <a:lnTo>
                      <a:pt x="16" y="6"/>
                    </a:lnTo>
                    <a:lnTo>
                      <a:pt x="10" y="10"/>
                    </a:lnTo>
                    <a:lnTo>
                      <a:pt x="6" y="17"/>
                    </a:lnTo>
                    <a:lnTo>
                      <a:pt x="3" y="22"/>
                    </a:lnTo>
                    <a:lnTo>
                      <a:pt x="1" y="29"/>
                    </a:lnTo>
                    <a:lnTo>
                      <a:pt x="0" y="36"/>
                    </a:lnTo>
                    <a:lnTo>
                      <a:pt x="0" y="36"/>
                    </a:lnTo>
                    <a:lnTo>
                      <a:pt x="1" y="43"/>
                    </a:lnTo>
                    <a:lnTo>
                      <a:pt x="3" y="49"/>
                    </a:lnTo>
                    <a:lnTo>
                      <a:pt x="6" y="56"/>
                    </a:lnTo>
                    <a:lnTo>
                      <a:pt x="10" y="61"/>
                    </a:lnTo>
                    <a:lnTo>
                      <a:pt x="16" y="66"/>
                    </a:lnTo>
                    <a:lnTo>
                      <a:pt x="22" y="69"/>
                    </a:lnTo>
                    <a:lnTo>
                      <a:pt x="29" y="71"/>
                    </a:lnTo>
                    <a:lnTo>
                      <a:pt x="36" y="72"/>
                    </a:lnTo>
                    <a:lnTo>
                      <a:pt x="36" y="72"/>
                    </a:lnTo>
                    <a:lnTo>
                      <a:pt x="43" y="71"/>
                    </a:lnTo>
                    <a:lnTo>
                      <a:pt x="49" y="69"/>
                    </a:lnTo>
                    <a:lnTo>
                      <a:pt x="55" y="66"/>
                    </a:lnTo>
                    <a:lnTo>
                      <a:pt x="61" y="61"/>
                    </a:lnTo>
                    <a:lnTo>
                      <a:pt x="66" y="56"/>
                    </a:lnTo>
                    <a:lnTo>
                      <a:pt x="69" y="49"/>
                    </a:lnTo>
                    <a:lnTo>
                      <a:pt x="71" y="43"/>
                    </a:lnTo>
                    <a:lnTo>
                      <a:pt x="71" y="36"/>
                    </a:lnTo>
                    <a:lnTo>
                      <a:pt x="71" y="3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8" name="Freeform 14"/>
              <p:cNvSpPr>
                <a:spLocks/>
              </p:cNvSpPr>
              <p:nvPr/>
            </p:nvSpPr>
            <p:spPr bwMode="auto">
              <a:xfrm>
                <a:off x="1703" y="2245"/>
                <a:ext cx="91" cy="177"/>
              </a:xfrm>
              <a:custGeom>
                <a:avLst/>
                <a:gdLst>
                  <a:gd name="T0" fmla="*/ 61 w 91"/>
                  <a:gd name="T1" fmla="*/ 177 h 177"/>
                  <a:gd name="T2" fmla="*/ 61 w 91"/>
                  <a:gd name="T3" fmla="*/ 177 h 177"/>
                  <a:gd name="T4" fmla="*/ 63 w 91"/>
                  <a:gd name="T5" fmla="*/ 176 h 177"/>
                  <a:gd name="T6" fmla="*/ 65 w 91"/>
                  <a:gd name="T7" fmla="*/ 175 h 177"/>
                  <a:gd name="T8" fmla="*/ 66 w 91"/>
                  <a:gd name="T9" fmla="*/ 173 h 177"/>
                  <a:gd name="T10" fmla="*/ 69 w 91"/>
                  <a:gd name="T11" fmla="*/ 168 h 177"/>
                  <a:gd name="T12" fmla="*/ 69 w 91"/>
                  <a:gd name="T13" fmla="*/ 168 h 177"/>
                  <a:gd name="T14" fmla="*/ 72 w 91"/>
                  <a:gd name="T15" fmla="*/ 156 h 177"/>
                  <a:gd name="T16" fmla="*/ 75 w 91"/>
                  <a:gd name="T17" fmla="*/ 139 h 177"/>
                  <a:gd name="T18" fmla="*/ 79 w 91"/>
                  <a:gd name="T19" fmla="*/ 109 h 177"/>
                  <a:gd name="T20" fmla="*/ 79 w 91"/>
                  <a:gd name="T21" fmla="*/ 109 h 177"/>
                  <a:gd name="T22" fmla="*/ 81 w 91"/>
                  <a:gd name="T23" fmla="*/ 104 h 177"/>
                  <a:gd name="T24" fmla="*/ 83 w 91"/>
                  <a:gd name="T25" fmla="*/ 101 h 177"/>
                  <a:gd name="T26" fmla="*/ 86 w 91"/>
                  <a:gd name="T27" fmla="*/ 98 h 177"/>
                  <a:gd name="T28" fmla="*/ 87 w 91"/>
                  <a:gd name="T29" fmla="*/ 92 h 177"/>
                  <a:gd name="T30" fmla="*/ 87 w 91"/>
                  <a:gd name="T31" fmla="*/ 92 h 177"/>
                  <a:gd name="T32" fmla="*/ 89 w 91"/>
                  <a:gd name="T33" fmla="*/ 76 h 177"/>
                  <a:gd name="T34" fmla="*/ 90 w 91"/>
                  <a:gd name="T35" fmla="*/ 63 h 177"/>
                  <a:gd name="T36" fmla="*/ 91 w 91"/>
                  <a:gd name="T37" fmla="*/ 39 h 177"/>
                  <a:gd name="T38" fmla="*/ 91 w 91"/>
                  <a:gd name="T39" fmla="*/ 24 h 177"/>
                  <a:gd name="T40" fmla="*/ 91 w 91"/>
                  <a:gd name="T41" fmla="*/ 18 h 177"/>
                  <a:gd name="T42" fmla="*/ 91 w 91"/>
                  <a:gd name="T43" fmla="*/ 18 h 177"/>
                  <a:gd name="T44" fmla="*/ 90 w 91"/>
                  <a:gd name="T45" fmla="*/ 15 h 177"/>
                  <a:gd name="T46" fmla="*/ 87 w 91"/>
                  <a:gd name="T47" fmla="*/ 11 h 177"/>
                  <a:gd name="T48" fmla="*/ 83 w 91"/>
                  <a:gd name="T49" fmla="*/ 9 h 177"/>
                  <a:gd name="T50" fmla="*/ 77 w 91"/>
                  <a:gd name="T51" fmla="*/ 6 h 177"/>
                  <a:gd name="T52" fmla="*/ 71 w 91"/>
                  <a:gd name="T53" fmla="*/ 3 h 177"/>
                  <a:gd name="T54" fmla="*/ 62 w 91"/>
                  <a:gd name="T55" fmla="*/ 1 h 177"/>
                  <a:gd name="T56" fmla="*/ 54 w 91"/>
                  <a:gd name="T57" fmla="*/ 0 h 177"/>
                  <a:gd name="T58" fmla="*/ 46 w 91"/>
                  <a:gd name="T59" fmla="*/ 0 h 177"/>
                  <a:gd name="T60" fmla="*/ 46 w 91"/>
                  <a:gd name="T61" fmla="*/ 0 h 177"/>
                  <a:gd name="T62" fmla="*/ 38 w 91"/>
                  <a:gd name="T63" fmla="*/ 0 h 177"/>
                  <a:gd name="T64" fmla="*/ 29 w 91"/>
                  <a:gd name="T65" fmla="*/ 1 h 177"/>
                  <a:gd name="T66" fmla="*/ 21 w 91"/>
                  <a:gd name="T67" fmla="*/ 3 h 177"/>
                  <a:gd name="T68" fmla="*/ 15 w 91"/>
                  <a:gd name="T69" fmla="*/ 6 h 177"/>
                  <a:gd name="T70" fmla="*/ 9 w 91"/>
                  <a:gd name="T71" fmla="*/ 9 h 177"/>
                  <a:gd name="T72" fmla="*/ 5 w 91"/>
                  <a:gd name="T73" fmla="*/ 11 h 177"/>
                  <a:gd name="T74" fmla="*/ 2 w 91"/>
                  <a:gd name="T75" fmla="*/ 15 h 177"/>
                  <a:gd name="T76" fmla="*/ 1 w 91"/>
                  <a:gd name="T77" fmla="*/ 18 h 177"/>
                  <a:gd name="T78" fmla="*/ 1 w 91"/>
                  <a:gd name="T79" fmla="*/ 18 h 177"/>
                  <a:gd name="T80" fmla="*/ 1 w 91"/>
                  <a:gd name="T81" fmla="*/ 24 h 177"/>
                  <a:gd name="T82" fmla="*/ 0 w 91"/>
                  <a:gd name="T83" fmla="*/ 39 h 177"/>
                  <a:gd name="T84" fmla="*/ 1 w 91"/>
                  <a:gd name="T85" fmla="*/ 63 h 177"/>
                  <a:gd name="T86" fmla="*/ 3 w 91"/>
                  <a:gd name="T87" fmla="*/ 76 h 177"/>
                  <a:gd name="T88" fmla="*/ 5 w 91"/>
                  <a:gd name="T89" fmla="*/ 92 h 177"/>
                  <a:gd name="T90" fmla="*/ 5 w 91"/>
                  <a:gd name="T91" fmla="*/ 92 h 177"/>
                  <a:gd name="T92" fmla="*/ 6 w 91"/>
                  <a:gd name="T93" fmla="*/ 98 h 177"/>
                  <a:gd name="T94" fmla="*/ 8 w 91"/>
                  <a:gd name="T95" fmla="*/ 101 h 177"/>
                  <a:gd name="T96" fmla="*/ 11 w 91"/>
                  <a:gd name="T97" fmla="*/ 104 h 177"/>
                  <a:gd name="T98" fmla="*/ 12 w 91"/>
                  <a:gd name="T99" fmla="*/ 109 h 177"/>
                  <a:gd name="T100" fmla="*/ 12 w 91"/>
                  <a:gd name="T101" fmla="*/ 109 h 177"/>
                  <a:gd name="T102" fmla="*/ 17 w 91"/>
                  <a:gd name="T103" fmla="*/ 139 h 177"/>
                  <a:gd name="T104" fmla="*/ 20 w 91"/>
                  <a:gd name="T105" fmla="*/ 156 h 177"/>
                  <a:gd name="T106" fmla="*/ 23 w 91"/>
                  <a:gd name="T107" fmla="*/ 168 h 177"/>
                  <a:gd name="T108" fmla="*/ 23 w 91"/>
                  <a:gd name="T109" fmla="*/ 168 h 177"/>
                  <a:gd name="T110" fmla="*/ 24 w 91"/>
                  <a:gd name="T111" fmla="*/ 173 h 177"/>
                  <a:gd name="T112" fmla="*/ 26 w 91"/>
                  <a:gd name="T113" fmla="*/ 175 h 177"/>
                  <a:gd name="T114" fmla="*/ 27 w 91"/>
                  <a:gd name="T115" fmla="*/ 176 h 177"/>
                  <a:gd name="T116" fmla="*/ 31 w 91"/>
                  <a:gd name="T117" fmla="*/ 177 h 177"/>
                  <a:gd name="T118" fmla="*/ 61 w 91"/>
                  <a:gd name="T119"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77">
                    <a:moveTo>
                      <a:pt x="61" y="177"/>
                    </a:moveTo>
                    <a:lnTo>
                      <a:pt x="61" y="177"/>
                    </a:lnTo>
                    <a:lnTo>
                      <a:pt x="63" y="176"/>
                    </a:lnTo>
                    <a:lnTo>
                      <a:pt x="65" y="175"/>
                    </a:lnTo>
                    <a:lnTo>
                      <a:pt x="66" y="173"/>
                    </a:lnTo>
                    <a:lnTo>
                      <a:pt x="69" y="168"/>
                    </a:lnTo>
                    <a:lnTo>
                      <a:pt x="69" y="168"/>
                    </a:lnTo>
                    <a:lnTo>
                      <a:pt x="72" y="156"/>
                    </a:lnTo>
                    <a:lnTo>
                      <a:pt x="75" y="139"/>
                    </a:lnTo>
                    <a:lnTo>
                      <a:pt x="79" y="109"/>
                    </a:lnTo>
                    <a:lnTo>
                      <a:pt x="79" y="109"/>
                    </a:lnTo>
                    <a:lnTo>
                      <a:pt x="81" y="104"/>
                    </a:lnTo>
                    <a:lnTo>
                      <a:pt x="83" y="101"/>
                    </a:lnTo>
                    <a:lnTo>
                      <a:pt x="86" y="98"/>
                    </a:lnTo>
                    <a:lnTo>
                      <a:pt x="87" y="92"/>
                    </a:lnTo>
                    <a:lnTo>
                      <a:pt x="87" y="92"/>
                    </a:lnTo>
                    <a:lnTo>
                      <a:pt x="89" y="76"/>
                    </a:lnTo>
                    <a:lnTo>
                      <a:pt x="90" y="63"/>
                    </a:lnTo>
                    <a:lnTo>
                      <a:pt x="91" y="39"/>
                    </a:lnTo>
                    <a:lnTo>
                      <a:pt x="91" y="24"/>
                    </a:lnTo>
                    <a:lnTo>
                      <a:pt x="91" y="18"/>
                    </a:lnTo>
                    <a:lnTo>
                      <a:pt x="91" y="18"/>
                    </a:lnTo>
                    <a:lnTo>
                      <a:pt x="90" y="15"/>
                    </a:lnTo>
                    <a:lnTo>
                      <a:pt x="87" y="11"/>
                    </a:lnTo>
                    <a:lnTo>
                      <a:pt x="83" y="9"/>
                    </a:lnTo>
                    <a:lnTo>
                      <a:pt x="77" y="6"/>
                    </a:lnTo>
                    <a:lnTo>
                      <a:pt x="71" y="3"/>
                    </a:lnTo>
                    <a:lnTo>
                      <a:pt x="62" y="1"/>
                    </a:lnTo>
                    <a:lnTo>
                      <a:pt x="54" y="0"/>
                    </a:lnTo>
                    <a:lnTo>
                      <a:pt x="46" y="0"/>
                    </a:lnTo>
                    <a:lnTo>
                      <a:pt x="46" y="0"/>
                    </a:lnTo>
                    <a:lnTo>
                      <a:pt x="38" y="0"/>
                    </a:lnTo>
                    <a:lnTo>
                      <a:pt x="29" y="1"/>
                    </a:lnTo>
                    <a:lnTo>
                      <a:pt x="21" y="3"/>
                    </a:lnTo>
                    <a:lnTo>
                      <a:pt x="15" y="6"/>
                    </a:lnTo>
                    <a:lnTo>
                      <a:pt x="9" y="9"/>
                    </a:lnTo>
                    <a:lnTo>
                      <a:pt x="5" y="11"/>
                    </a:lnTo>
                    <a:lnTo>
                      <a:pt x="2" y="15"/>
                    </a:lnTo>
                    <a:lnTo>
                      <a:pt x="1" y="18"/>
                    </a:lnTo>
                    <a:lnTo>
                      <a:pt x="1" y="18"/>
                    </a:lnTo>
                    <a:lnTo>
                      <a:pt x="1" y="24"/>
                    </a:lnTo>
                    <a:lnTo>
                      <a:pt x="0" y="39"/>
                    </a:lnTo>
                    <a:lnTo>
                      <a:pt x="1" y="63"/>
                    </a:lnTo>
                    <a:lnTo>
                      <a:pt x="3" y="76"/>
                    </a:lnTo>
                    <a:lnTo>
                      <a:pt x="5" y="92"/>
                    </a:lnTo>
                    <a:lnTo>
                      <a:pt x="5" y="92"/>
                    </a:lnTo>
                    <a:lnTo>
                      <a:pt x="6" y="98"/>
                    </a:lnTo>
                    <a:lnTo>
                      <a:pt x="8" y="101"/>
                    </a:lnTo>
                    <a:lnTo>
                      <a:pt x="11" y="104"/>
                    </a:lnTo>
                    <a:lnTo>
                      <a:pt x="12" y="109"/>
                    </a:lnTo>
                    <a:lnTo>
                      <a:pt x="12" y="109"/>
                    </a:lnTo>
                    <a:lnTo>
                      <a:pt x="17" y="139"/>
                    </a:lnTo>
                    <a:lnTo>
                      <a:pt x="20" y="156"/>
                    </a:lnTo>
                    <a:lnTo>
                      <a:pt x="23" y="168"/>
                    </a:lnTo>
                    <a:lnTo>
                      <a:pt x="23" y="168"/>
                    </a:lnTo>
                    <a:lnTo>
                      <a:pt x="24" y="173"/>
                    </a:lnTo>
                    <a:lnTo>
                      <a:pt x="26" y="175"/>
                    </a:lnTo>
                    <a:lnTo>
                      <a:pt x="27" y="176"/>
                    </a:lnTo>
                    <a:lnTo>
                      <a:pt x="31" y="177"/>
                    </a:lnTo>
                    <a:lnTo>
                      <a:pt x="61" y="177"/>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9" name="Freeform 15"/>
              <p:cNvSpPr>
                <a:spLocks/>
              </p:cNvSpPr>
              <p:nvPr/>
            </p:nvSpPr>
            <p:spPr bwMode="auto">
              <a:xfrm>
                <a:off x="999" y="1082"/>
                <a:ext cx="143" cy="143"/>
              </a:xfrm>
              <a:custGeom>
                <a:avLst/>
                <a:gdLst>
                  <a:gd name="T0" fmla="*/ 143 w 143"/>
                  <a:gd name="T1" fmla="*/ 72 h 143"/>
                  <a:gd name="T2" fmla="*/ 141 w 143"/>
                  <a:gd name="T3" fmla="*/ 87 h 143"/>
                  <a:gd name="T4" fmla="*/ 137 w 143"/>
                  <a:gd name="T5" fmla="*/ 100 h 143"/>
                  <a:gd name="T6" fmla="*/ 131 w 143"/>
                  <a:gd name="T7" fmla="*/ 111 h 143"/>
                  <a:gd name="T8" fmla="*/ 122 w 143"/>
                  <a:gd name="T9" fmla="*/ 123 h 143"/>
                  <a:gd name="T10" fmla="*/ 111 w 143"/>
                  <a:gd name="T11" fmla="*/ 131 h 143"/>
                  <a:gd name="T12" fmla="*/ 99 w 143"/>
                  <a:gd name="T13" fmla="*/ 138 h 143"/>
                  <a:gd name="T14" fmla="*/ 86 w 143"/>
                  <a:gd name="T15" fmla="*/ 142 h 143"/>
                  <a:gd name="T16" fmla="*/ 71 w 143"/>
                  <a:gd name="T17" fmla="*/ 143 h 143"/>
                  <a:gd name="T18" fmla="*/ 64 w 143"/>
                  <a:gd name="T19" fmla="*/ 143 h 143"/>
                  <a:gd name="T20" fmla="*/ 50 w 143"/>
                  <a:gd name="T21" fmla="*/ 140 h 143"/>
                  <a:gd name="T22" fmla="*/ 37 w 143"/>
                  <a:gd name="T23" fmla="*/ 135 h 143"/>
                  <a:gd name="T24" fmla="*/ 26 w 143"/>
                  <a:gd name="T25" fmla="*/ 127 h 143"/>
                  <a:gd name="T26" fmla="*/ 17 w 143"/>
                  <a:gd name="T27" fmla="*/ 117 h 143"/>
                  <a:gd name="T28" fmla="*/ 8 w 143"/>
                  <a:gd name="T29" fmla="*/ 106 h 143"/>
                  <a:gd name="T30" fmla="*/ 3 w 143"/>
                  <a:gd name="T31" fmla="*/ 93 h 143"/>
                  <a:gd name="T32" fmla="*/ 0 w 143"/>
                  <a:gd name="T33" fmla="*/ 79 h 143"/>
                  <a:gd name="T34" fmla="*/ 0 w 143"/>
                  <a:gd name="T35" fmla="*/ 72 h 143"/>
                  <a:gd name="T36" fmla="*/ 1 w 143"/>
                  <a:gd name="T37" fmla="*/ 58 h 143"/>
                  <a:gd name="T38" fmla="*/ 5 w 143"/>
                  <a:gd name="T39" fmla="*/ 44 h 143"/>
                  <a:gd name="T40" fmla="*/ 13 w 143"/>
                  <a:gd name="T41" fmla="*/ 32 h 143"/>
                  <a:gd name="T42" fmla="*/ 21 w 143"/>
                  <a:gd name="T43" fmla="*/ 22 h 143"/>
                  <a:gd name="T44" fmla="*/ 31 w 143"/>
                  <a:gd name="T45" fmla="*/ 13 h 143"/>
                  <a:gd name="T46" fmla="*/ 43 w 143"/>
                  <a:gd name="T47" fmla="*/ 6 h 143"/>
                  <a:gd name="T48" fmla="*/ 57 w 143"/>
                  <a:gd name="T49" fmla="*/ 2 h 143"/>
                  <a:gd name="T50" fmla="*/ 71 w 143"/>
                  <a:gd name="T51" fmla="*/ 0 h 143"/>
                  <a:gd name="T52" fmla="*/ 78 w 143"/>
                  <a:gd name="T53" fmla="*/ 1 h 143"/>
                  <a:gd name="T54" fmla="*/ 93 w 143"/>
                  <a:gd name="T55" fmla="*/ 3 h 143"/>
                  <a:gd name="T56" fmla="*/ 105 w 143"/>
                  <a:gd name="T57" fmla="*/ 9 h 143"/>
                  <a:gd name="T58" fmla="*/ 116 w 143"/>
                  <a:gd name="T59" fmla="*/ 17 h 143"/>
                  <a:gd name="T60" fmla="*/ 127 w 143"/>
                  <a:gd name="T61" fmla="*/ 26 h 143"/>
                  <a:gd name="T62" fmla="*/ 134 w 143"/>
                  <a:gd name="T63" fmla="*/ 38 h 143"/>
                  <a:gd name="T64" fmla="*/ 139 w 143"/>
                  <a:gd name="T65" fmla="*/ 51 h 143"/>
                  <a:gd name="T66" fmla="*/ 142 w 143"/>
                  <a:gd name="T67" fmla="*/ 65 h 143"/>
                  <a:gd name="T68" fmla="*/ 143 w 143"/>
                  <a:gd name="T69" fmla="*/ 7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143">
                    <a:moveTo>
                      <a:pt x="143" y="72"/>
                    </a:moveTo>
                    <a:lnTo>
                      <a:pt x="143" y="72"/>
                    </a:lnTo>
                    <a:lnTo>
                      <a:pt x="142" y="79"/>
                    </a:lnTo>
                    <a:lnTo>
                      <a:pt x="141" y="87"/>
                    </a:lnTo>
                    <a:lnTo>
                      <a:pt x="139" y="93"/>
                    </a:lnTo>
                    <a:lnTo>
                      <a:pt x="137" y="100"/>
                    </a:lnTo>
                    <a:lnTo>
                      <a:pt x="134" y="106"/>
                    </a:lnTo>
                    <a:lnTo>
                      <a:pt x="131" y="111"/>
                    </a:lnTo>
                    <a:lnTo>
                      <a:pt x="127" y="117"/>
                    </a:lnTo>
                    <a:lnTo>
                      <a:pt x="122" y="123"/>
                    </a:lnTo>
                    <a:lnTo>
                      <a:pt x="116" y="127"/>
                    </a:lnTo>
                    <a:lnTo>
                      <a:pt x="111" y="131"/>
                    </a:lnTo>
                    <a:lnTo>
                      <a:pt x="105" y="135"/>
                    </a:lnTo>
                    <a:lnTo>
                      <a:pt x="99" y="138"/>
                    </a:lnTo>
                    <a:lnTo>
                      <a:pt x="93" y="140"/>
                    </a:lnTo>
                    <a:lnTo>
                      <a:pt x="86" y="142"/>
                    </a:lnTo>
                    <a:lnTo>
                      <a:pt x="78" y="143"/>
                    </a:lnTo>
                    <a:lnTo>
                      <a:pt x="71" y="143"/>
                    </a:lnTo>
                    <a:lnTo>
                      <a:pt x="71" y="143"/>
                    </a:lnTo>
                    <a:lnTo>
                      <a:pt x="64" y="143"/>
                    </a:lnTo>
                    <a:lnTo>
                      <a:pt x="57" y="142"/>
                    </a:lnTo>
                    <a:lnTo>
                      <a:pt x="50" y="140"/>
                    </a:lnTo>
                    <a:lnTo>
                      <a:pt x="43" y="138"/>
                    </a:lnTo>
                    <a:lnTo>
                      <a:pt x="37" y="135"/>
                    </a:lnTo>
                    <a:lnTo>
                      <a:pt x="31" y="131"/>
                    </a:lnTo>
                    <a:lnTo>
                      <a:pt x="26" y="127"/>
                    </a:lnTo>
                    <a:lnTo>
                      <a:pt x="21" y="123"/>
                    </a:lnTo>
                    <a:lnTo>
                      <a:pt x="17" y="117"/>
                    </a:lnTo>
                    <a:lnTo>
                      <a:pt x="13" y="111"/>
                    </a:lnTo>
                    <a:lnTo>
                      <a:pt x="8" y="106"/>
                    </a:lnTo>
                    <a:lnTo>
                      <a:pt x="5" y="100"/>
                    </a:lnTo>
                    <a:lnTo>
                      <a:pt x="3" y="93"/>
                    </a:lnTo>
                    <a:lnTo>
                      <a:pt x="1" y="87"/>
                    </a:lnTo>
                    <a:lnTo>
                      <a:pt x="0" y="79"/>
                    </a:lnTo>
                    <a:lnTo>
                      <a:pt x="0" y="72"/>
                    </a:lnTo>
                    <a:lnTo>
                      <a:pt x="0" y="72"/>
                    </a:lnTo>
                    <a:lnTo>
                      <a:pt x="0" y="65"/>
                    </a:lnTo>
                    <a:lnTo>
                      <a:pt x="1" y="58"/>
                    </a:lnTo>
                    <a:lnTo>
                      <a:pt x="3" y="51"/>
                    </a:lnTo>
                    <a:lnTo>
                      <a:pt x="5" y="44"/>
                    </a:lnTo>
                    <a:lnTo>
                      <a:pt x="8" y="38"/>
                    </a:lnTo>
                    <a:lnTo>
                      <a:pt x="13" y="32"/>
                    </a:lnTo>
                    <a:lnTo>
                      <a:pt x="17" y="26"/>
                    </a:lnTo>
                    <a:lnTo>
                      <a:pt x="21" y="22"/>
                    </a:lnTo>
                    <a:lnTo>
                      <a:pt x="26" y="17"/>
                    </a:lnTo>
                    <a:lnTo>
                      <a:pt x="31" y="13"/>
                    </a:lnTo>
                    <a:lnTo>
                      <a:pt x="37" y="9"/>
                    </a:lnTo>
                    <a:lnTo>
                      <a:pt x="43" y="6"/>
                    </a:lnTo>
                    <a:lnTo>
                      <a:pt x="50" y="3"/>
                    </a:lnTo>
                    <a:lnTo>
                      <a:pt x="57" y="2"/>
                    </a:lnTo>
                    <a:lnTo>
                      <a:pt x="64" y="1"/>
                    </a:lnTo>
                    <a:lnTo>
                      <a:pt x="71" y="0"/>
                    </a:lnTo>
                    <a:lnTo>
                      <a:pt x="71" y="0"/>
                    </a:lnTo>
                    <a:lnTo>
                      <a:pt x="78" y="1"/>
                    </a:lnTo>
                    <a:lnTo>
                      <a:pt x="86" y="2"/>
                    </a:lnTo>
                    <a:lnTo>
                      <a:pt x="93" y="3"/>
                    </a:lnTo>
                    <a:lnTo>
                      <a:pt x="99" y="6"/>
                    </a:lnTo>
                    <a:lnTo>
                      <a:pt x="105" y="9"/>
                    </a:lnTo>
                    <a:lnTo>
                      <a:pt x="111" y="13"/>
                    </a:lnTo>
                    <a:lnTo>
                      <a:pt x="116" y="17"/>
                    </a:lnTo>
                    <a:lnTo>
                      <a:pt x="122" y="22"/>
                    </a:lnTo>
                    <a:lnTo>
                      <a:pt x="127" y="26"/>
                    </a:lnTo>
                    <a:lnTo>
                      <a:pt x="131" y="32"/>
                    </a:lnTo>
                    <a:lnTo>
                      <a:pt x="134" y="38"/>
                    </a:lnTo>
                    <a:lnTo>
                      <a:pt x="137" y="44"/>
                    </a:lnTo>
                    <a:lnTo>
                      <a:pt x="139" y="51"/>
                    </a:lnTo>
                    <a:lnTo>
                      <a:pt x="141" y="58"/>
                    </a:lnTo>
                    <a:lnTo>
                      <a:pt x="142" y="65"/>
                    </a:lnTo>
                    <a:lnTo>
                      <a:pt x="143" y="72"/>
                    </a:lnTo>
                    <a:lnTo>
                      <a:pt x="143" y="7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0" name="Freeform 16"/>
              <p:cNvSpPr>
                <a:spLocks/>
              </p:cNvSpPr>
              <p:nvPr/>
            </p:nvSpPr>
            <p:spPr bwMode="auto">
              <a:xfrm>
                <a:off x="1016" y="1165"/>
                <a:ext cx="109" cy="47"/>
              </a:xfrm>
              <a:custGeom>
                <a:avLst/>
                <a:gdLst>
                  <a:gd name="T0" fmla="*/ 0 w 109"/>
                  <a:gd name="T1" fmla="*/ 0 h 47"/>
                  <a:gd name="T2" fmla="*/ 0 w 109"/>
                  <a:gd name="T3" fmla="*/ 0 h 47"/>
                  <a:gd name="T4" fmla="*/ 3 w 109"/>
                  <a:gd name="T5" fmla="*/ 10 h 47"/>
                  <a:gd name="T6" fmla="*/ 6 w 109"/>
                  <a:gd name="T7" fmla="*/ 19 h 47"/>
                  <a:gd name="T8" fmla="*/ 12 w 109"/>
                  <a:gd name="T9" fmla="*/ 26 h 47"/>
                  <a:gd name="T10" fmla="*/ 18 w 109"/>
                  <a:gd name="T11" fmla="*/ 33 h 47"/>
                  <a:gd name="T12" fmla="*/ 26 w 109"/>
                  <a:gd name="T13" fmla="*/ 39 h 47"/>
                  <a:gd name="T14" fmla="*/ 35 w 109"/>
                  <a:gd name="T15" fmla="*/ 43 h 47"/>
                  <a:gd name="T16" fmla="*/ 44 w 109"/>
                  <a:gd name="T17" fmla="*/ 46 h 47"/>
                  <a:gd name="T18" fmla="*/ 54 w 109"/>
                  <a:gd name="T19" fmla="*/ 47 h 47"/>
                  <a:gd name="T20" fmla="*/ 54 w 109"/>
                  <a:gd name="T21" fmla="*/ 47 h 47"/>
                  <a:gd name="T22" fmla="*/ 64 w 109"/>
                  <a:gd name="T23" fmla="*/ 46 h 47"/>
                  <a:gd name="T24" fmla="*/ 74 w 109"/>
                  <a:gd name="T25" fmla="*/ 43 h 47"/>
                  <a:gd name="T26" fmla="*/ 83 w 109"/>
                  <a:gd name="T27" fmla="*/ 39 h 47"/>
                  <a:gd name="T28" fmla="*/ 90 w 109"/>
                  <a:gd name="T29" fmla="*/ 33 h 47"/>
                  <a:gd name="T30" fmla="*/ 97 w 109"/>
                  <a:gd name="T31" fmla="*/ 26 h 47"/>
                  <a:gd name="T32" fmla="*/ 102 w 109"/>
                  <a:gd name="T33" fmla="*/ 19 h 47"/>
                  <a:gd name="T34" fmla="*/ 107 w 109"/>
                  <a:gd name="T35" fmla="*/ 10 h 47"/>
                  <a:gd name="T36" fmla="*/ 109 w 109"/>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47">
                    <a:moveTo>
                      <a:pt x="0" y="0"/>
                    </a:moveTo>
                    <a:lnTo>
                      <a:pt x="0" y="0"/>
                    </a:lnTo>
                    <a:lnTo>
                      <a:pt x="3" y="10"/>
                    </a:lnTo>
                    <a:lnTo>
                      <a:pt x="6" y="19"/>
                    </a:lnTo>
                    <a:lnTo>
                      <a:pt x="12" y="26"/>
                    </a:lnTo>
                    <a:lnTo>
                      <a:pt x="18" y="33"/>
                    </a:lnTo>
                    <a:lnTo>
                      <a:pt x="26" y="39"/>
                    </a:lnTo>
                    <a:lnTo>
                      <a:pt x="35" y="43"/>
                    </a:lnTo>
                    <a:lnTo>
                      <a:pt x="44" y="46"/>
                    </a:lnTo>
                    <a:lnTo>
                      <a:pt x="54" y="47"/>
                    </a:lnTo>
                    <a:lnTo>
                      <a:pt x="54" y="47"/>
                    </a:lnTo>
                    <a:lnTo>
                      <a:pt x="64" y="46"/>
                    </a:lnTo>
                    <a:lnTo>
                      <a:pt x="74" y="43"/>
                    </a:lnTo>
                    <a:lnTo>
                      <a:pt x="83" y="39"/>
                    </a:lnTo>
                    <a:lnTo>
                      <a:pt x="90" y="33"/>
                    </a:lnTo>
                    <a:lnTo>
                      <a:pt x="97" y="26"/>
                    </a:lnTo>
                    <a:lnTo>
                      <a:pt x="102" y="19"/>
                    </a:lnTo>
                    <a:lnTo>
                      <a:pt x="107" y="10"/>
                    </a:lnTo>
                    <a:lnTo>
                      <a:pt x="10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1" name="Freeform 17"/>
              <p:cNvSpPr>
                <a:spLocks/>
              </p:cNvSpPr>
              <p:nvPr/>
            </p:nvSpPr>
            <p:spPr bwMode="auto">
              <a:xfrm>
                <a:off x="1040" y="1112"/>
                <a:ext cx="14" cy="36"/>
              </a:xfrm>
              <a:custGeom>
                <a:avLst/>
                <a:gdLst>
                  <a:gd name="T0" fmla="*/ 8 w 14"/>
                  <a:gd name="T1" fmla="*/ 0 h 36"/>
                  <a:gd name="T2" fmla="*/ 8 w 14"/>
                  <a:gd name="T3" fmla="*/ 0 h 36"/>
                  <a:gd name="T4" fmla="*/ 5 w 14"/>
                  <a:gd name="T5" fmla="*/ 0 h 36"/>
                  <a:gd name="T6" fmla="*/ 4 w 14"/>
                  <a:gd name="T7" fmla="*/ 1 h 36"/>
                  <a:gd name="T8" fmla="*/ 2 w 14"/>
                  <a:gd name="T9" fmla="*/ 5 h 36"/>
                  <a:gd name="T10" fmla="*/ 1 w 14"/>
                  <a:gd name="T11" fmla="*/ 11 h 36"/>
                  <a:gd name="T12" fmla="*/ 0 w 14"/>
                  <a:gd name="T13" fmla="*/ 19 h 36"/>
                  <a:gd name="T14" fmla="*/ 0 w 14"/>
                  <a:gd name="T15" fmla="*/ 19 h 36"/>
                  <a:gd name="T16" fmla="*/ 1 w 14"/>
                  <a:gd name="T17" fmla="*/ 26 h 36"/>
                  <a:gd name="T18" fmla="*/ 2 w 14"/>
                  <a:gd name="T19" fmla="*/ 31 h 36"/>
                  <a:gd name="T20" fmla="*/ 4 w 14"/>
                  <a:gd name="T21" fmla="*/ 35 h 36"/>
                  <a:gd name="T22" fmla="*/ 5 w 14"/>
                  <a:gd name="T23" fmla="*/ 36 h 36"/>
                  <a:gd name="T24" fmla="*/ 8 w 14"/>
                  <a:gd name="T25" fmla="*/ 36 h 36"/>
                  <a:gd name="T26" fmla="*/ 8 w 14"/>
                  <a:gd name="T27" fmla="*/ 36 h 36"/>
                  <a:gd name="T28" fmla="*/ 9 w 14"/>
                  <a:gd name="T29" fmla="*/ 36 h 36"/>
                  <a:gd name="T30" fmla="*/ 10 w 14"/>
                  <a:gd name="T31" fmla="*/ 35 h 36"/>
                  <a:gd name="T32" fmla="*/ 13 w 14"/>
                  <a:gd name="T33" fmla="*/ 31 h 36"/>
                  <a:gd name="T34" fmla="*/ 14 w 14"/>
                  <a:gd name="T35" fmla="*/ 26 h 36"/>
                  <a:gd name="T36" fmla="*/ 14 w 14"/>
                  <a:gd name="T37" fmla="*/ 19 h 36"/>
                  <a:gd name="T38" fmla="*/ 14 w 14"/>
                  <a:gd name="T39" fmla="*/ 19 h 36"/>
                  <a:gd name="T40" fmla="*/ 14 w 14"/>
                  <a:gd name="T41" fmla="*/ 11 h 36"/>
                  <a:gd name="T42" fmla="*/ 13 w 14"/>
                  <a:gd name="T43" fmla="*/ 5 h 36"/>
                  <a:gd name="T44" fmla="*/ 10 w 14"/>
                  <a:gd name="T45" fmla="*/ 1 h 36"/>
                  <a:gd name="T46" fmla="*/ 9 w 14"/>
                  <a:gd name="T47" fmla="*/ 0 h 36"/>
                  <a:gd name="T48" fmla="*/ 8 w 14"/>
                  <a:gd name="T49" fmla="*/ 0 h 36"/>
                  <a:gd name="T50" fmla="*/ 8 w 14"/>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6">
                    <a:moveTo>
                      <a:pt x="8" y="0"/>
                    </a:moveTo>
                    <a:lnTo>
                      <a:pt x="8" y="0"/>
                    </a:lnTo>
                    <a:lnTo>
                      <a:pt x="5" y="0"/>
                    </a:lnTo>
                    <a:lnTo>
                      <a:pt x="4" y="1"/>
                    </a:lnTo>
                    <a:lnTo>
                      <a:pt x="2" y="5"/>
                    </a:lnTo>
                    <a:lnTo>
                      <a:pt x="1" y="11"/>
                    </a:lnTo>
                    <a:lnTo>
                      <a:pt x="0" y="19"/>
                    </a:lnTo>
                    <a:lnTo>
                      <a:pt x="0" y="19"/>
                    </a:lnTo>
                    <a:lnTo>
                      <a:pt x="1" y="26"/>
                    </a:lnTo>
                    <a:lnTo>
                      <a:pt x="2" y="31"/>
                    </a:lnTo>
                    <a:lnTo>
                      <a:pt x="4" y="35"/>
                    </a:lnTo>
                    <a:lnTo>
                      <a:pt x="5" y="36"/>
                    </a:lnTo>
                    <a:lnTo>
                      <a:pt x="8" y="36"/>
                    </a:lnTo>
                    <a:lnTo>
                      <a:pt x="8" y="36"/>
                    </a:lnTo>
                    <a:lnTo>
                      <a:pt x="9" y="36"/>
                    </a:lnTo>
                    <a:lnTo>
                      <a:pt x="10" y="35"/>
                    </a:lnTo>
                    <a:lnTo>
                      <a:pt x="13" y="31"/>
                    </a:lnTo>
                    <a:lnTo>
                      <a:pt x="14" y="26"/>
                    </a:lnTo>
                    <a:lnTo>
                      <a:pt x="14" y="19"/>
                    </a:lnTo>
                    <a:lnTo>
                      <a:pt x="14" y="19"/>
                    </a:lnTo>
                    <a:lnTo>
                      <a:pt x="14" y="11"/>
                    </a:lnTo>
                    <a:lnTo>
                      <a:pt x="13" y="5"/>
                    </a:lnTo>
                    <a:lnTo>
                      <a:pt x="10" y="1"/>
                    </a:lnTo>
                    <a:lnTo>
                      <a:pt x="9" y="0"/>
                    </a:lnTo>
                    <a:lnTo>
                      <a:pt x="8" y="0"/>
                    </a:lnTo>
                    <a:lnTo>
                      <a:pt x="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2" name="Freeform 18"/>
              <p:cNvSpPr>
                <a:spLocks/>
              </p:cNvSpPr>
              <p:nvPr/>
            </p:nvSpPr>
            <p:spPr bwMode="auto">
              <a:xfrm>
                <a:off x="1087" y="1112"/>
                <a:ext cx="13" cy="36"/>
              </a:xfrm>
              <a:custGeom>
                <a:avLst/>
                <a:gdLst>
                  <a:gd name="T0" fmla="*/ 7 w 13"/>
                  <a:gd name="T1" fmla="*/ 0 h 36"/>
                  <a:gd name="T2" fmla="*/ 7 w 13"/>
                  <a:gd name="T3" fmla="*/ 0 h 36"/>
                  <a:gd name="T4" fmla="*/ 5 w 13"/>
                  <a:gd name="T5" fmla="*/ 0 h 36"/>
                  <a:gd name="T6" fmla="*/ 4 w 13"/>
                  <a:gd name="T7" fmla="*/ 1 h 36"/>
                  <a:gd name="T8" fmla="*/ 2 w 13"/>
                  <a:gd name="T9" fmla="*/ 5 h 36"/>
                  <a:gd name="T10" fmla="*/ 0 w 13"/>
                  <a:gd name="T11" fmla="*/ 11 h 36"/>
                  <a:gd name="T12" fmla="*/ 0 w 13"/>
                  <a:gd name="T13" fmla="*/ 19 h 36"/>
                  <a:gd name="T14" fmla="*/ 0 w 13"/>
                  <a:gd name="T15" fmla="*/ 19 h 36"/>
                  <a:gd name="T16" fmla="*/ 0 w 13"/>
                  <a:gd name="T17" fmla="*/ 26 h 36"/>
                  <a:gd name="T18" fmla="*/ 2 w 13"/>
                  <a:gd name="T19" fmla="*/ 31 h 36"/>
                  <a:gd name="T20" fmla="*/ 4 w 13"/>
                  <a:gd name="T21" fmla="*/ 35 h 36"/>
                  <a:gd name="T22" fmla="*/ 5 w 13"/>
                  <a:gd name="T23" fmla="*/ 36 h 36"/>
                  <a:gd name="T24" fmla="*/ 7 w 13"/>
                  <a:gd name="T25" fmla="*/ 36 h 36"/>
                  <a:gd name="T26" fmla="*/ 7 w 13"/>
                  <a:gd name="T27" fmla="*/ 36 h 36"/>
                  <a:gd name="T28" fmla="*/ 8 w 13"/>
                  <a:gd name="T29" fmla="*/ 36 h 36"/>
                  <a:gd name="T30" fmla="*/ 9 w 13"/>
                  <a:gd name="T31" fmla="*/ 35 h 36"/>
                  <a:gd name="T32" fmla="*/ 11 w 13"/>
                  <a:gd name="T33" fmla="*/ 31 h 36"/>
                  <a:gd name="T34" fmla="*/ 13 w 13"/>
                  <a:gd name="T35" fmla="*/ 26 h 36"/>
                  <a:gd name="T36" fmla="*/ 13 w 13"/>
                  <a:gd name="T37" fmla="*/ 19 h 36"/>
                  <a:gd name="T38" fmla="*/ 13 w 13"/>
                  <a:gd name="T39" fmla="*/ 19 h 36"/>
                  <a:gd name="T40" fmla="*/ 13 w 13"/>
                  <a:gd name="T41" fmla="*/ 11 h 36"/>
                  <a:gd name="T42" fmla="*/ 11 w 13"/>
                  <a:gd name="T43" fmla="*/ 5 h 36"/>
                  <a:gd name="T44" fmla="*/ 9 w 13"/>
                  <a:gd name="T45" fmla="*/ 1 h 36"/>
                  <a:gd name="T46" fmla="*/ 8 w 13"/>
                  <a:gd name="T47" fmla="*/ 0 h 36"/>
                  <a:gd name="T48" fmla="*/ 7 w 13"/>
                  <a:gd name="T49" fmla="*/ 0 h 36"/>
                  <a:gd name="T50" fmla="*/ 7 w 13"/>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36">
                    <a:moveTo>
                      <a:pt x="7" y="0"/>
                    </a:moveTo>
                    <a:lnTo>
                      <a:pt x="7" y="0"/>
                    </a:lnTo>
                    <a:lnTo>
                      <a:pt x="5" y="0"/>
                    </a:lnTo>
                    <a:lnTo>
                      <a:pt x="4" y="1"/>
                    </a:lnTo>
                    <a:lnTo>
                      <a:pt x="2" y="5"/>
                    </a:lnTo>
                    <a:lnTo>
                      <a:pt x="0" y="11"/>
                    </a:lnTo>
                    <a:lnTo>
                      <a:pt x="0" y="19"/>
                    </a:lnTo>
                    <a:lnTo>
                      <a:pt x="0" y="19"/>
                    </a:lnTo>
                    <a:lnTo>
                      <a:pt x="0" y="26"/>
                    </a:lnTo>
                    <a:lnTo>
                      <a:pt x="2" y="31"/>
                    </a:lnTo>
                    <a:lnTo>
                      <a:pt x="4" y="35"/>
                    </a:lnTo>
                    <a:lnTo>
                      <a:pt x="5" y="36"/>
                    </a:lnTo>
                    <a:lnTo>
                      <a:pt x="7" y="36"/>
                    </a:lnTo>
                    <a:lnTo>
                      <a:pt x="7" y="36"/>
                    </a:lnTo>
                    <a:lnTo>
                      <a:pt x="8" y="36"/>
                    </a:lnTo>
                    <a:lnTo>
                      <a:pt x="9" y="35"/>
                    </a:lnTo>
                    <a:lnTo>
                      <a:pt x="11" y="31"/>
                    </a:lnTo>
                    <a:lnTo>
                      <a:pt x="13" y="26"/>
                    </a:lnTo>
                    <a:lnTo>
                      <a:pt x="13" y="19"/>
                    </a:lnTo>
                    <a:lnTo>
                      <a:pt x="13" y="19"/>
                    </a:lnTo>
                    <a:lnTo>
                      <a:pt x="13" y="11"/>
                    </a:lnTo>
                    <a:lnTo>
                      <a:pt x="11" y="5"/>
                    </a:lnTo>
                    <a:lnTo>
                      <a:pt x="9" y="1"/>
                    </a:lnTo>
                    <a:lnTo>
                      <a:pt x="8" y="0"/>
                    </a:lnTo>
                    <a:lnTo>
                      <a:pt x="7" y="0"/>
                    </a:lnTo>
                    <a:lnTo>
                      <a:pt x="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3" name="Freeform 19"/>
              <p:cNvSpPr>
                <a:spLocks/>
              </p:cNvSpPr>
              <p:nvPr/>
            </p:nvSpPr>
            <p:spPr bwMode="auto">
              <a:xfrm>
                <a:off x="4336" y="2612"/>
                <a:ext cx="142" cy="142"/>
              </a:xfrm>
              <a:custGeom>
                <a:avLst/>
                <a:gdLst>
                  <a:gd name="T0" fmla="*/ 142 w 142"/>
                  <a:gd name="T1" fmla="*/ 70 h 142"/>
                  <a:gd name="T2" fmla="*/ 141 w 142"/>
                  <a:gd name="T3" fmla="*/ 85 h 142"/>
                  <a:gd name="T4" fmla="*/ 137 w 142"/>
                  <a:gd name="T5" fmla="*/ 98 h 142"/>
                  <a:gd name="T6" fmla="*/ 130 w 142"/>
                  <a:gd name="T7" fmla="*/ 111 h 142"/>
                  <a:gd name="T8" fmla="*/ 122 w 142"/>
                  <a:gd name="T9" fmla="*/ 121 h 142"/>
                  <a:gd name="T10" fmla="*/ 111 w 142"/>
                  <a:gd name="T11" fmla="*/ 130 h 142"/>
                  <a:gd name="T12" fmla="*/ 99 w 142"/>
                  <a:gd name="T13" fmla="*/ 136 h 142"/>
                  <a:gd name="T14" fmla="*/ 86 w 142"/>
                  <a:gd name="T15" fmla="*/ 140 h 142"/>
                  <a:gd name="T16" fmla="*/ 71 w 142"/>
                  <a:gd name="T17" fmla="*/ 142 h 142"/>
                  <a:gd name="T18" fmla="*/ 64 w 142"/>
                  <a:gd name="T19" fmla="*/ 141 h 142"/>
                  <a:gd name="T20" fmla="*/ 50 w 142"/>
                  <a:gd name="T21" fmla="*/ 138 h 142"/>
                  <a:gd name="T22" fmla="*/ 38 w 142"/>
                  <a:gd name="T23" fmla="*/ 133 h 142"/>
                  <a:gd name="T24" fmla="*/ 25 w 142"/>
                  <a:gd name="T25" fmla="*/ 126 h 142"/>
                  <a:gd name="T26" fmla="*/ 16 w 142"/>
                  <a:gd name="T27" fmla="*/ 116 h 142"/>
                  <a:gd name="T28" fmla="*/ 9 w 142"/>
                  <a:gd name="T29" fmla="*/ 104 h 142"/>
                  <a:gd name="T30" fmla="*/ 3 w 142"/>
                  <a:gd name="T31" fmla="*/ 92 h 142"/>
                  <a:gd name="T32" fmla="*/ 1 w 142"/>
                  <a:gd name="T33" fmla="*/ 78 h 142"/>
                  <a:gd name="T34" fmla="*/ 0 w 142"/>
                  <a:gd name="T35" fmla="*/ 70 h 142"/>
                  <a:gd name="T36" fmla="*/ 2 w 142"/>
                  <a:gd name="T37" fmla="*/ 56 h 142"/>
                  <a:gd name="T38" fmla="*/ 6 w 142"/>
                  <a:gd name="T39" fmla="*/ 43 h 142"/>
                  <a:gd name="T40" fmla="*/ 12 w 142"/>
                  <a:gd name="T41" fmla="*/ 30 h 142"/>
                  <a:gd name="T42" fmla="*/ 21 w 142"/>
                  <a:gd name="T43" fmla="*/ 20 h 142"/>
                  <a:gd name="T44" fmla="*/ 31 w 142"/>
                  <a:gd name="T45" fmla="*/ 11 h 142"/>
                  <a:gd name="T46" fmla="*/ 44 w 142"/>
                  <a:gd name="T47" fmla="*/ 5 h 142"/>
                  <a:gd name="T48" fmla="*/ 57 w 142"/>
                  <a:gd name="T49" fmla="*/ 1 h 142"/>
                  <a:gd name="T50" fmla="*/ 71 w 142"/>
                  <a:gd name="T51" fmla="*/ 0 h 142"/>
                  <a:gd name="T52" fmla="*/ 79 w 142"/>
                  <a:gd name="T53" fmla="*/ 0 h 142"/>
                  <a:gd name="T54" fmla="*/ 92 w 142"/>
                  <a:gd name="T55" fmla="*/ 3 h 142"/>
                  <a:gd name="T56" fmla="*/ 105 w 142"/>
                  <a:gd name="T57" fmla="*/ 8 h 142"/>
                  <a:gd name="T58" fmla="*/ 117 w 142"/>
                  <a:gd name="T59" fmla="*/ 15 h 142"/>
                  <a:gd name="T60" fmla="*/ 126 w 142"/>
                  <a:gd name="T61" fmla="*/ 25 h 142"/>
                  <a:gd name="T62" fmla="*/ 134 w 142"/>
                  <a:gd name="T63" fmla="*/ 37 h 142"/>
                  <a:gd name="T64" fmla="*/ 139 w 142"/>
                  <a:gd name="T65" fmla="*/ 49 h 142"/>
                  <a:gd name="T66" fmla="*/ 142 w 142"/>
                  <a:gd name="T67" fmla="*/ 63 h 142"/>
                  <a:gd name="T68" fmla="*/ 142 w 142"/>
                  <a:gd name="T69" fmla="*/ 7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42">
                    <a:moveTo>
                      <a:pt x="142" y="70"/>
                    </a:moveTo>
                    <a:lnTo>
                      <a:pt x="142" y="70"/>
                    </a:lnTo>
                    <a:lnTo>
                      <a:pt x="142" y="78"/>
                    </a:lnTo>
                    <a:lnTo>
                      <a:pt x="141" y="85"/>
                    </a:lnTo>
                    <a:lnTo>
                      <a:pt x="139" y="92"/>
                    </a:lnTo>
                    <a:lnTo>
                      <a:pt x="137" y="98"/>
                    </a:lnTo>
                    <a:lnTo>
                      <a:pt x="134" y="104"/>
                    </a:lnTo>
                    <a:lnTo>
                      <a:pt x="130" y="111"/>
                    </a:lnTo>
                    <a:lnTo>
                      <a:pt x="126" y="116"/>
                    </a:lnTo>
                    <a:lnTo>
                      <a:pt x="122" y="121"/>
                    </a:lnTo>
                    <a:lnTo>
                      <a:pt x="117" y="126"/>
                    </a:lnTo>
                    <a:lnTo>
                      <a:pt x="111" y="130"/>
                    </a:lnTo>
                    <a:lnTo>
                      <a:pt x="105" y="133"/>
                    </a:lnTo>
                    <a:lnTo>
                      <a:pt x="99" y="136"/>
                    </a:lnTo>
                    <a:lnTo>
                      <a:pt x="92" y="138"/>
                    </a:lnTo>
                    <a:lnTo>
                      <a:pt x="86" y="140"/>
                    </a:lnTo>
                    <a:lnTo>
                      <a:pt x="79" y="141"/>
                    </a:lnTo>
                    <a:lnTo>
                      <a:pt x="71" y="142"/>
                    </a:lnTo>
                    <a:lnTo>
                      <a:pt x="71" y="142"/>
                    </a:lnTo>
                    <a:lnTo>
                      <a:pt x="64" y="141"/>
                    </a:lnTo>
                    <a:lnTo>
                      <a:pt x="57" y="140"/>
                    </a:lnTo>
                    <a:lnTo>
                      <a:pt x="50" y="138"/>
                    </a:lnTo>
                    <a:lnTo>
                      <a:pt x="44" y="136"/>
                    </a:lnTo>
                    <a:lnTo>
                      <a:pt x="38" y="133"/>
                    </a:lnTo>
                    <a:lnTo>
                      <a:pt x="31" y="130"/>
                    </a:lnTo>
                    <a:lnTo>
                      <a:pt x="25" y="126"/>
                    </a:lnTo>
                    <a:lnTo>
                      <a:pt x="21" y="121"/>
                    </a:lnTo>
                    <a:lnTo>
                      <a:pt x="16" y="116"/>
                    </a:lnTo>
                    <a:lnTo>
                      <a:pt x="12" y="111"/>
                    </a:lnTo>
                    <a:lnTo>
                      <a:pt x="9" y="104"/>
                    </a:lnTo>
                    <a:lnTo>
                      <a:pt x="6" y="98"/>
                    </a:lnTo>
                    <a:lnTo>
                      <a:pt x="3" y="92"/>
                    </a:lnTo>
                    <a:lnTo>
                      <a:pt x="2" y="85"/>
                    </a:lnTo>
                    <a:lnTo>
                      <a:pt x="1" y="78"/>
                    </a:lnTo>
                    <a:lnTo>
                      <a:pt x="0" y="70"/>
                    </a:lnTo>
                    <a:lnTo>
                      <a:pt x="0" y="70"/>
                    </a:lnTo>
                    <a:lnTo>
                      <a:pt x="1" y="63"/>
                    </a:lnTo>
                    <a:lnTo>
                      <a:pt x="2" y="56"/>
                    </a:lnTo>
                    <a:lnTo>
                      <a:pt x="3" y="49"/>
                    </a:lnTo>
                    <a:lnTo>
                      <a:pt x="6" y="43"/>
                    </a:lnTo>
                    <a:lnTo>
                      <a:pt x="9" y="37"/>
                    </a:lnTo>
                    <a:lnTo>
                      <a:pt x="12" y="30"/>
                    </a:lnTo>
                    <a:lnTo>
                      <a:pt x="16" y="25"/>
                    </a:lnTo>
                    <a:lnTo>
                      <a:pt x="21" y="20"/>
                    </a:lnTo>
                    <a:lnTo>
                      <a:pt x="25" y="15"/>
                    </a:lnTo>
                    <a:lnTo>
                      <a:pt x="31" y="11"/>
                    </a:lnTo>
                    <a:lnTo>
                      <a:pt x="38" y="8"/>
                    </a:lnTo>
                    <a:lnTo>
                      <a:pt x="44" y="5"/>
                    </a:lnTo>
                    <a:lnTo>
                      <a:pt x="50" y="3"/>
                    </a:lnTo>
                    <a:lnTo>
                      <a:pt x="57" y="1"/>
                    </a:lnTo>
                    <a:lnTo>
                      <a:pt x="64" y="0"/>
                    </a:lnTo>
                    <a:lnTo>
                      <a:pt x="71" y="0"/>
                    </a:lnTo>
                    <a:lnTo>
                      <a:pt x="71" y="0"/>
                    </a:lnTo>
                    <a:lnTo>
                      <a:pt x="79" y="0"/>
                    </a:lnTo>
                    <a:lnTo>
                      <a:pt x="86" y="1"/>
                    </a:lnTo>
                    <a:lnTo>
                      <a:pt x="92" y="3"/>
                    </a:lnTo>
                    <a:lnTo>
                      <a:pt x="99" y="5"/>
                    </a:lnTo>
                    <a:lnTo>
                      <a:pt x="105" y="8"/>
                    </a:lnTo>
                    <a:lnTo>
                      <a:pt x="111" y="11"/>
                    </a:lnTo>
                    <a:lnTo>
                      <a:pt x="117" y="15"/>
                    </a:lnTo>
                    <a:lnTo>
                      <a:pt x="122" y="20"/>
                    </a:lnTo>
                    <a:lnTo>
                      <a:pt x="126" y="25"/>
                    </a:lnTo>
                    <a:lnTo>
                      <a:pt x="130" y="30"/>
                    </a:lnTo>
                    <a:lnTo>
                      <a:pt x="134" y="37"/>
                    </a:lnTo>
                    <a:lnTo>
                      <a:pt x="137" y="43"/>
                    </a:lnTo>
                    <a:lnTo>
                      <a:pt x="139" y="49"/>
                    </a:lnTo>
                    <a:lnTo>
                      <a:pt x="141" y="56"/>
                    </a:lnTo>
                    <a:lnTo>
                      <a:pt x="142" y="63"/>
                    </a:lnTo>
                    <a:lnTo>
                      <a:pt x="142" y="70"/>
                    </a:lnTo>
                    <a:lnTo>
                      <a:pt x="142" y="7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4" name="Freeform 20"/>
              <p:cNvSpPr>
                <a:spLocks/>
              </p:cNvSpPr>
              <p:nvPr/>
            </p:nvSpPr>
            <p:spPr bwMode="auto">
              <a:xfrm>
                <a:off x="4353" y="2694"/>
                <a:ext cx="109" cy="46"/>
              </a:xfrm>
              <a:custGeom>
                <a:avLst/>
                <a:gdLst>
                  <a:gd name="T0" fmla="*/ 0 w 109"/>
                  <a:gd name="T1" fmla="*/ 0 h 46"/>
                  <a:gd name="T2" fmla="*/ 0 w 109"/>
                  <a:gd name="T3" fmla="*/ 0 h 46"/>
                  <a:gd name="T4" fmla="*/ 2 w 109"/>
                  <a:gd name="T5" fmla="*/ 9 h 46"/>
                  <a:gd name="T6" fmla="*/ 6 w 109"/>
                  <a:gd name="T7" fmla="*/ 18 h 46"/>
                  <a:gd name="T8" fmla="*/ 11 w 109"/>
                  <a:gd name="T9" fmla="*/ 27 h 46"/>
                  <a:gd name="T10" fmla="*/ 19 w 109"/>
                  <a:gd name="T11" fmla="*/ 33 h 46"/>
                  <a:gd name="T12" fmla="*/ 26 w 109"/>
                  <a:gd name="T13" fmla="*/ 39 h 46"/>
                  <a:gd name="T14" fmla="*/ 35 w 109"/>
                  <a:gd name="T15" fmla="*/ 43 h 46"/>
                  <a:gd name="T16" fmla="*/ 44 w 109"/>
                  <a:gd name="T17" fmla="*/ 45 h 46"/>
                  <a:gd name="T18" fmla="*/ 54 w 109"/>
                  <a:gd name="T19" fmla="*/ 46 h 46"/>
                  <a:gd name="T20" fmla="*/ 54 w 109"/>
                  <a:gd name="T21" fmla="*/ 46 h 46"/>
                  <a:gd name="T22" fmla="*/ 64 w 109"/>
                  <a:gd name="T23" fmla="*/ 45 h 46"/>
                  <a:gd name="T24" fmla="*/ 74 w 109"/>
                  <a:gd name="T25" fmla="*/ 43 h 46"/>
                  <a:gd name="T26" fmla="*/ 82 w 109"/>
                  <a:gd name="T27" fmla="*/ 39 h 46"/>
                  <a:gd name="T28" fmla="*/ 90 w 109"/>
                  <a:gd name="T29" fmla="*/ 33 h 46"/>
                  <a:gd name="T30" fmla="*/ 97 w 109"/>
                  <a:gd name="T31" fmla="*/ 27 h 46"/>
                  <a:gd name="T32" fmla="*/ 102 w 109"/>
                  <a:gd name="T33" fmla="*/ 18 h 46"/>
                  <a:gd name="T34" fmla="*/ 106 w 109"/>
                  <a:gd name="T35" fmla="*/ 9 h 46"/>
                  <a:gd name="T36" fmla="*/ 109 w 109"/>
                  <a:gd name="T3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46">
                    <a:moveTo>
                      <a:pt x="0" y="0"/>
                    </a:moveTo>
                    <a:lnTo>
                      <a:pt x="0" y="0"/>
                    </a:lnTo>
                    <a:lnTo>
                      <a:pt x="2" y="9"/>
                    </a:lnTo>
                    <a:lnTo>
                      <a:pt x="6" y="18"/>
                    </a:lnTo>
                    <a:lnTo>
                      <a:pt x="11" y="27"/>
                    </a:lnTo>
                    <a:lnTo>
                      <a:pt x="19" y="33"/>
                    </a:lnTo>
                    <a:lnTo>
                      <a:pt x="26" y="39"/>
                    </a:lnTo>
                    <a:lnTo>
                      <a:pt x="35" y="43"/>
                    </a:lnTo>
                    <a:lnTo>
                      <a:pt x="44" y="45"/>
                    </a:lnTo>
                    <a:lnTo>
                      <a:pt x="54" y="46"/>
                    </a:lnTo>
                    <a:lnTo>
                      <a:pt x="54" y="46"/>
                    </a:lnTo>
                    <a:lnTo>
                      <a:pt x="64" y="45"/>
                    </a:lnTo>
                    <a:lnTo>
                      <a:pt x="74" y="43"/>
                    </a:lnTo>
                    <a:lnTo>
                      <a:pt x="82" y="39"/>
                    </a:lnTo>
                    <a:lnTo>
                      <a:pt x="90" y="33"/>
                    </a:lnTo>
                    <a:lnTo>
                      <a:pt x="97" y="27"/>
                    </a:lnTo>
                    <a:lnTo>
                      <a:pt x="102" y="18"/>
                    </a:lnTo>
                    <a:lnTo>
                      <a:pt x="106" y="9"/>
                    </a:lnTo>
                    <a:lnTo>
                      <a:pt x="10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5" name="Freeform 21"/>
              <p:cNvSpPr>
                <a:spLocks/>
              </p:cNvSpPr>
              <p:nvPr/>
            </p:nvSpPr>
            <p:spPr bwMode="auto">
              <a:xfrm>
                <a:off x="4378" y="2640"/>
                <a:ext cx="13" cy="37"/>
              </a:xfrm>
              <a:custGeom>
                <a:avLst/>
                <a:gdLst>
                  <a:gd name="T0" fmla="*/ 6 w 13"/>
                  <a:gd name="T1" fmla="*/ 0 h 37"/>
                  <a:gd name="T2" fmla="*/ 6 w 13"/>
                  <a:gd name="T3" fmla="*/ 0 h 37"/>
                  <a:gd name="T4" fmla="*/ 5 w 13"/>
                  <a:gd name="T5" fmla="*/ 1 h 37"/>
                  <a:gd name="T6" fmla="*/ 4 w 13"/>
                  <a:gd name="T7" fmla="*/ 2 h 37"/>
                  <a:gd name="T8" fmla="*/ 2 w 13"/>
                  <a:gd name="T9" fmla="*/ 5 h 37"/>
                  <a:gd name="T10" fmla="*/ 0 w 13"/>
                  <a:gd name="T11" fmla="*/ 12 h 37"/>
                  <a:gd name="T12" fmla="*/ 0 w 13"/>
                  <a:gd name="T13" fmla="*/ 19 h 37"/>
                  <a:gd name="T14" fmla="*/ 0 w 13"/>
                  <a:gd name="T15" fmla="*/ 19 h 37"/>
                  <a:gd name="T16" fmla="*/ 0 w 13"/>
                  <a:gd name="T17" fmla="*/ 26 h 37"/>
                  <a:gd name="T18" fmla="*/ 2 w 13"/>
                  <a:gd name="T19" fmla="*/ 32 h 37"/>
                  <a:gd name="T20" fmla="*/ 4 w 13"/>
                  <a:gd name="T21" fmla="*/ 35 h 37"/>
                  <a:gd name="T22" fmla="*/ 5 w 13"/>
                  <a:gd name="T23" fmla="*/ 36 h 37"/>
                  <a:gd name="T24" fmla="*/ 6 w 13"/>
                  <a:gd name="T25" fmla="*/ 37 h 37"/>
                  <a:gd name="T26" fmla="*/ 6 w 13"/>
                  <a:gd name="T27" fmla="*/ 37 h 37"/>
                  <a:gd name="T28" fmla="*/ 8 w 13"/>
                  <a:gd name="T29" fmla="*/ 36 h 37"/>
                  <a:gd name="T30" fmla="*/ 9 w 13"/>
                  <a:gd name="T31" fmla="*/ 35 h 37"/>
                  <a:gd name="T32" fmla="*/ 11 w 13"/>
                  <a:gd name="T33" fmla="*/ 32 h 37"/>
                  <a:gd name="T34" fmla="*/ 12 w 13"/>
                  <a:gd name="T35" fmla="*/ 26 h 37"/>
                  <a:gd name="T36" fmla="*/ 13 w 13"/>
                  <a:gd name="T37" fmla="*/ 19 h 37"/>
                  <a:gd name="T38" fmla="*/ 13 w 13"/>
                  <a:gd name="T39" fmla="*/ 19 h 37"/>
                  <a:gd name="T40" fmla="*/ 12 w 13"/>
                  <a:gd name="T41" fmla="*/ 12 h 37"/>
                  <a:gd name="T42" fmla="*/ 11 w 13"/>
                  <a:gd name="T43" fmla="*/ 5 h 37"/>
                  <a:gd name="T44" fmla="*/ 9 w 13"/>
                  <a:gd name="T45" fmla="*/ 2 h 37"/>
                  <a:gd name="T46" fmla="*/ 8 w 13"/>
                  <a:gd name="T47" fmla="*/ 1 h 37"/>
                  <a:gd name="T48" fmla="*/ 6 w 13"/>
                  <a:gd name="T49" fmla="*/ 0 h 37"/>
                  <a:gd name="T50" fmla="*/ 6 w 13"/>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37">
                    <a:moveTo>
                      <a:pt x="6" y="0"/>
                    </a:moveTo>
                    <a:lnTo>
                      <a:pt x="6" y="0"/>
                    </a:lnTo>
                    <a:lnTo>
                      <a:pt x="5" y="1"/>
                    </a:lnTo>
                    <a:lnTo>
                      <a:pt x="4" y="2"/>
                    </a:lnTo>
                    <a:lnTo>
                      <a:pt x="2" y="5"/>
                    </a:lnTo>
                    <a:lnTo>
                      <a:pt x="0" y="12"/>
                    </a:lnTo>
                    <a:lnTo>
                      <a:pt x="0" y="19"/>
                    </a:lnTo>
                    <a:lnTo>
                      <a:pt x="0" y="19"/>
                    </a:lnTo>
                    <a:lnTo>
                      <a:pt x="0" y="26"/>
                    </a:lnTo>
                    <a:lnTo>
                      <a:pt x="2" y="32"/>
                    </a:lnTo>
                    <a:lnTo>
                      <a:pt x="4" y="35"/>
                    </a:lnTo>
                    <a:lnTo>
                      <a:pt x="5" y="36"/>
                    </a:lnTo>
                    <a:lnTo>
                      <a:pt x="6" y="37"/>
                    </a:lnTo>
                    <a:lnTo>
                      <a:pt x="6" y="37"/>
                    </a:lnTo>
                    <a:lnTo>
                      <a:pt x="8" y="36"/>
                    </a:lnTo>
                    <a:lnTo>
                      <a:pt x="9" y="35"/>
                    </a:lnTo>
                    <a:lnTo>
                      <a:pt x="11" y="32"/>
                    </a:lnTo>
                    <a:lnTo>
                      <a:pt x="12" y="26"/>
                    </a:lnTo>
                    <a:lnTo>
                      <a:pt x="13" y="19"/>
                    </a:lnTo>
                    <a:lnTo>
                      <a:pt x="13" y="19"/>
                    </a:lnTo>
                    <a:lnTo>
                      <a:pt x="12" y="12"/>
                    </a:lnTo>
                    <a:lnTo>
                      <a:pt x="11" y="5"/>
                    </a:lnTo>
                    <a:lnTo>
                      <a:pt x="9" y="2"/>
                    </a:lnTo>
                    <a:lnTo>
                      <a:pt x="8" y="1"/>
                    </a:lnTo>
                    <a:lnTo>
                      <a:pt x="6" y="0"/>
                    </a:lnTo>
                    <a:lnTo>
                      <a:pt x="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6" name="Freeform 22"/>
              <p:cNvSpPr>
                <a:spLocks/>
              </p:cNvSpPr>
              <p:nvPr/>
            </p:nvSpPr>
            <p:spPr bwMode="auto">
              <a:xfrm>
                <a:off x="4423" y="2640"/>
                <a:ext cx="14" cy="37"/>
              </a:xfrm>
              <a:custGeom>
                <a:avLst/>
                <a:gdLst>
                  <a:gd name="T0" fmla="*/ 7 w 14"/>
                  <a:gd name="T1" fmla="*/ 0 h 37"/>
                  <a:gd name="T2" fmla="*/ 7 w 14"/>
                  <a:gd name="T3" fmla="*/ 0 h 37"/>
                  <a:gd name="T4" fmla="*/ 6 w 14"/>
                  <a:gd name="T5" fmla="*/ 1 h 37"/>
                  <a:gd name="T6" fmla="*/ 4 w 14"/>
                  <a:gd name="T7" fmla="*/ 2 h 37"/>
                  <a:gd name="T8" fmla="*/ 2 w 14"/>
                  <a:gd name="T9" fmla="*/ 5 h 37"/>
                  <a:gd name="T10" fmla="*/ 1 w 14"/>
                  <a:gd name="T11" fmla="*/ 12 h 37"/>
                  <a:gd name="T12" fmla="*/ 0 w 14"/>
                  <a:gd name="T13" fmla="*/ 19 h 37"/>
                  <a:gd name="T14" fmla="*/ 0 w 14"/>
                  <a:gd name="T15" fmla="*/ 19 h 37"/>
                  <a:gd name="T16" fmla="*/ 1 w 14"/>
                  <a:gd name="T17" fmla="*/ 26 h 37"/>
                  <a:gd name="T18" fmla="*/ 2 w 14"/>
                  <a:gd name="T19" fmla="*/ 32 h 37"/>
                  <a:gd name="T20" fmla="*/ 4 w 14"/>
                  <a:gd name="T21" fmla="*/ 35 h 37"/>
                  <a:gd name="T22" fmla="*/ 6 w 14"/>
                  <a:gd name="T23" fmla="*/ 36 h 37"/>
                  <a:gd name="T24" fmla="*/ 7 w 14"/>
                  <a:gd name="T25" fmla="*/ 37 h 37"/>
                  <a:gd name="T26" fmla="*/ 7 w 14"/>
                  <a:gd name="T27" fmla="*/ 37 h 37"/>
                  <a:gd name="T28" fmla="*/ 8 w 14"/>
                  <a:gd name="T29" fmla="*/ 36 h 37"/>
                  <a:gd name="T30" fmla="*/ 10 w 14"/>
                  <a:gd name="T31" fmla="*/ 35 h 37"/>
                  <a:gd name="T32" fmla="*/ 12 w 14"/>
                  <a:gd name="T33" fmla="*/ 32 h 37"/>
                  <a:gd name="T34" fmla="*/ 13 w 14"/>
                  <a:gd name="T35" fmla="*/ 26 h 37"/>
                  <a:gd name="T36" fmla="*/ 14 w 14"/>
                  <a:gd name="T37" fmla="*/ 19 h 37"/>
                  <a:gd name="T38" fmla="*/ 14 w 14"/>
                  <a:gd name="T39" fmla="*/ 19 h 37"/>
                  <a:gd name="T40" fmla="*/ 13 w 14"/>
                  <a:gd name="T41" fmla="*/ 12 h 37"/>
                  <a:gd name="T42" fmla="*/ 12 w 14"/>
                  <a:gd name="T43" fmla="*/ 5 h 37"/>
                  <a:gd name="T44" fmla="*/ 10 w 14"/>
                  <a:gd name="T45" fmla="*/ 2 h 37"/>
                  <a:gd name="T46" fmla="*/ 8 w 14"/>
                  <a:gd name="T47" fmla="*/ 1 h 37"/>
                  <a:gd name="T48" fmla="*/ 7 w 14"/>
                  <a:gd name="T49" fmla="*/ 0 h 37"/>
                  <a:gd name="T50" fmla="*/ 7 w 14"/>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7">
                    <a:moveTo>
                      <a:pt x="7" y="0"/>
                    </a:moveTo>
                    <a:lnTo>
                      <a:pt x="7" y="0"/>
                    </a:lnTo>
                    <a:lnTo>
                      <a:pt x="6" y="1"/>
                    </a:lnTo>
                    <a:lnTo>
                      <a:pt x="4" y="2"/>
                    </a:lnTo>
                    <a:lnTo>
                      <a:pt x="2" y="5"/>
                    </a:lnTo>
                    <a:lnTo>
                      <a:pt x="1" y="12"/>
                    </a:lnTo>
                    <a:lnTo>
                      <a:pt x="0" y="19"/>
                    </a:lnTo>
                    <a:lnTo>
                      <a:pt x="0" y="19"/>
                    </a:lnTo>
                    <a:lnTo>
                      <a:pt x="1" y="26"/>
                    </a:lnTo>
                    <a:lnTo>
                      <a:pt x="2" y="32"/>
                    </a:lnTo>
                    <a:lnTo>
                      <a:pt x="4" y="35"/>
                    </a:lnTo>
                    <a:lnTo>
                      <a:pt x="6" y="36"/>
                    </a:lnTo>
                    <a:lnTo>
                      <a:pt x="7" y="37"/>
                    </a:lnTo>
                    <a:lnTo>
                      <a:pt x="7" y="37"/>
                    </a:lnTo>
                    <a:lnTo>
                      <a:pt x="8" y="36"/>
                    </a:lnTo>
                    <a:lnTo>
                      <a:pt x="10" y="35"/>
                    </a:lnTo>
                    <a:lnTo>
                      <a:pt x="12" y="32"/>
                    </a:lnTo>
                    <a:lnTo>
                      <a:pt x="13" y="26"/>
                    </a:lnTo>
                    <a:lnTo>
                      <a:pt x="14" y="19"/>
                    </a:lnTo>
                    <a:lnTo>
                      <a:pt x="14" y="19"/>
                    </a:lnTo>
                    <a:lnTo>
                      <a:pt x="13" y="12"/>
                    </a:lnTo>
                    <a:lnTo>
                      <a:pt x="12" y="5"/>
                    </a:lnTo>
                    <a:lnTo>
                      <a:pt x="10" y="2"/>
                    </a:lnTo>
                    <a:lnTo>
                      <a:pt x="8" y="1"/>
                    </a:lnTo>
                    <a:lnTo>
                      <a:pt x="7" y="0"/>
                    </a:lnTo>
                    <a:lnTo>
                      <a:pt x="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7" name="Freeform 23"/>
              <p:cNvSpPr>
                <a:spLocks noEditPoints="1"/>
              </p:cNvSpPr>
              <p:nvPr/>
            </p:nvSpPr>
            <p:spPr bwMode="auto">
              <a:xfrm>
                <a:off x="1907" y="861"/>
                <a:ext cx="88" cy="96"/>
              </a:xfrm>
              <a:custGeom>
                <a:avLst/>
                <a:gdLst>
                  <a:gd name="T0" fmla="*/ 40 w 88"/>
                  <a:gd name="T1" fmla="*/ 0 h 96"/>
                  <a:gd name="T2" fmla="*/ 40 w 88"/>
                  <a:gd name="T3" fmla="*/ 0 h 96"/>
                  <a:gd name="T4" fmla="*/ 34 w 88"/>
                  <a:gd name="T5" fmla="*/ 0 h 96"/>
                  <a:gd name="T6" fmla="*/ 28 w 88"/>
                  <a:gd name="T7" fmla="*/ 1 h 96"/>
                  <a:gd name="T8" fmla="*/ 23 w 88"/>
                  <a:gd name="T9" fmla="*/ 3 h 96"/>
                  <a:gd name="T10" fmla="*/ 18 w 88"/>
                  <a:gd name="T11" fmla="*/ 5 h 96"/>
                  <a:gd name="T12" fmla="*/ 13 w 88"/>
                  <a:gd name="T13" fmla="*/ 8 h 96"/>
                  <a:gd name="T14" fmla="*/ 9 w 88"/>
                  <a:gd name="T15" fmla="*/ 11 h 96"/>
                  <a:gd name="T16" fmla="*/ 4 w 88"/>
                  <a:gd name="T17" fmla="*/ 15 h 96"/>
                  <a:gd name="T18" fmla="*/ 1 w 88"/>
                  <a:gd name="T19" fmla="*/ 20 h 96"/>
                  <a:gd name="T20" fmla="*/ 28 w 88"/>
                  <a:gd name="T21" fmla="*/ 46 h 96"/>
                  <a:gd name="T22" fmla="*/ 0 w 88"/>
                  <a:gd name="T23" fmla="*/ 74 h 96"/>
                  <a:gd name="T24" fmla="*/ 0 w 88"/>
                  <a:gd name="T25" fmla="*/ 74 h 96"/>
                  <a:gd name="T26" fmla="*/ 4 w 88"/>
                  <a:gd name="T27" fmla="*/ 79 h 96"/>
                  <a:gd name="T28" fmla="*/ 8 w 88"/>
                  <a:gd name="T29" fmla="*/ 83 h 96"/>
                  <a:gd name="T30" fmla="*/ 13 w 88"/>
                  <a:gd name="T31" fmla="*/ 86 h 96"/>
                  <a:gd name="T32" fmla="*/ 18 w 88"/>
                  <a:gd name="T33" fmla="*/ 90 h 96"/>
                  <a:gd name="T34" fmla="*/ 23 w 88"/>
                  <a:gd name="T35" fmla="*/ 92 h 96"/>
                  <a:gd name="T36" fmla="*/ 28 w 88"/>
                  <a:gd name="T37" fmla="*/ 94 h 96"/>
                  <a:gd name="T38" fmla="*/ 34 w 88"/>
                  <a:gd name="T39" fmla="*/ 95 h 96"/>
                  <a:gd name="T40" fmla="*/ 40 w 88"/>
                  <a:gd name="T41" fmla="*/ 96 h 96"/>
                  <a:gd name="T42" fmla="*/ 40 w 88"/>
                  <a:gd name="T43" fmla="*/ 96 h 96"/>
                  <a:gd name="T44" fmla="*/ 50 w 88"/>
                  <a:gd name="T45" fmla="*/ 95 h 96"/>
                  <a:gd name="T46" fmla="*/ 59 w 88"/>
                  <a:gd name="T47" fmla="*/ 92 h 96"/>
                  <a:gd name="T48" fmla="*/ 67 w 88"/>
                  <a:gd name="T49" fmla="*/ 87 h 96"/>
                  <a:gd name="T50" fmla="*/ 73 w 88"/>
                  <a:gd name="T51" fmla="*/ 81 h 96"/>
                  <a:gd name="T52" fmla="*/ 80 w 88"/>
                  <a:gd name="T53" fmla="*/ 74 h 96"/>
                  <a:gd name="T54" fmla="*/ 84 w 88"/>
                  <a:gd name="T55" fmla="*/ 66 h 96"/>
                  <a:gd name="T56" fmla="*/ 87 w 88"/>
                  <a:gd name="T57" fmla="*/ 57 h 96"/>
                  <a:gd name="T58" fmla="*/ 88 w 88"/>
                  <a:gd name="T59" fmla="*/ 47 h 96"/>
                  <a:gd name="T60" fmla="*/ 88 w 88"/>
                  <a:gd name="T61" fmla="*/ 47 h 96"/>
                  <a:gd name="T62" fmla="*/ 87 w 88"/>
                  <a:gd name="T63" fmla="*/ 38 h 96"/>
                  <a:gd name="T64" fmla="*/ 84 w 88"/>
                  <a:gd name="T65" fmla="*/ 29 h 96"/>
                  <a:gd name="T66" fmla="*/ 80 w 88"/>
                  <a:gd name="T67" fmla="*/ 21 h 96"/>
                  <a:gd name="T68" fmla="*/ 73 w 88"/>
                  <a:gd name="T69" fmla="*/ 13 h 96"/>
                  <a:gd name="T70" fmla="*/ 67 w 88"/>
                  <a:gd name="T71" fmla="*/ 8 h 96"/>
                  <a:gd name="T72" fmla="*/ 59 w 88"/>
                  <a:gd name="T73" fmla="*/ 3 h 96"/>
                  <a:gd name="T74" fmla="*/ 50 w 88"/>
                  <a:gd name="T75" fmla="*/ 1 h 96"/>
                  <a:gd name="T76" fmla="*/ 40 w 88"/>
                  <a:gd name="T77" fmla="*/ 0 h 96"/>
                  <a:gd name="T78" fmla="*/ 40 w 88"/>
                  <a:gd name="T79" fmla="*/ 0 h 96"/>
                  <a:gd name="T80" fmla="*/ 42 w 88"/>
                  <a:gd name="T81" fmla="*/ 33 h 96"/>
                  <a:gd name="T82" fmla="*/ 42 w 88"/>
                  <a:gd name="T83" fmla="*/ 33 h 96"/>
                  <a:gd name="T84" fmla="*/ 39 w 88"/>
                  <a:gd name="T85" fmla="*/ 32 h 96"/>
                  <a:gd name="T86" fmla="*/ 36 w 88"/>
                  <a:gd name="T87" fmla="*/ 30 h 96"/>
                  <a:gd name="T88" fmla="*/ 35 w 88"/>
                  <a:gd name="T89" fmla="*/ 28 h 96"/>
                  <a:gd name="T90" fmla="*/ 34 w 88"/>
                  <a:gd name="T91" fmla="*/ 24 h 96"/>
                  <a:gd name="T92" fmla="*/ 34 w 88"/>
                  <a:gd name="T93" fmla="*/ 24 h 96"/>
                  <a:gd name="T94" fmla="*/ 35 w 88"/>
                  <a:gd name="T95" fmla="*/ 21 h 96"/>
                  <a:gd name="T96" fmla="*/ 36 w 88"/>
                  <a:gd name="T97" fmla="*/ 19 h 96"/>
                  <a:gd name="T98" fmla="*/ 39 w 88"/>
                  <a:gd name="T99" fmla="*/ 17 h 96"/>
                  <a:gd name="T100" fmla="*/ 42 w 88"/>
                  <a:gd name="T101" fmla="*/ 15 h 96"/>
                  <a:gd name="T102" fmla="*/ 42 w 88"/>
                  <a:gd name="T103" fmla="*/ 15 h 96"/>
                  <a:gd name="T104" fmla="*/ 46 w 88"/>
                  <a:gd name="T105" fmla="*/ 17 h 96"/>
                  <a:gd name="T106" fmla="*/ 49 w 88"/>
                  <a:gd name="T107" fmla="*/ 19 h 96"/>
                  <a:gd name="T108" fmla="*/ 51 w 88"/>
                  <a:gd name="T109" fmla="*/ 21 h 96"/>
                  <a:gd name="T110" fmla="*/ 51 w 88"/>
                  <a:gd name="T111" fmla="*/ 24 h 96"/>
                  <a:gd name="T112" fmla="*/ 51 w 88"/>
                  <a:gd name="T113" fmla="*/ 24 h 96"/>
                  <a:gd name="T114" fmla="*/ 51 w 88"/>
                  <a:gd name="T115" fmla="*/ 28 h 96"/>
                  <a:gd name="T116" fmla="*/ 49 w 88"/>
                  <a:gd name="T117" fmla="*/ 30 h 96"/>
                  <a:gd name="T118" fmla="*/ 46 w 88"/>
                  <a:gd name="T119" fmla="*/ 32 h 96"/>
                  <a:gd name="T120" fmla="*/ 42 w 88"/>
                  <a:gd name="T121" fmla="*/ 33 h 96"/>
                  <a:gd name="T122" fmla="*/ 42 w 88"/>
                  <a:gd name="T123"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96">
                    <a:moveTo>
                      <a:pt x="40" y="0"/>
                    </a:moveTo>
                    <a:lnTo>
                      <a:pt x="40" y="0"/>
                    </a:lnTo>
                    <a:lnTo>
                      <a:pt x="34" y="0"/>
                    </a:lnTo>
                    <a:lnTo>
                      <a:pt x="28" y="1"/>
                    </a:lnTo>
                    <a:lnTo>
                      <a:pt x="23" y="3"/>
                    </a:lnTo>
                    <a:lnTo>
                      <a:pt x="18" y="5"/>
                    </a:lnTo>
                    <a:lnTo>
                      <a:pt x="13" y="8"/>
                    </a:lnTo>
                    <a:lnTo>
                      <a:pt x="9" y="11"/>
                    </a:lnTo>
                    <a:lnTo>
                      <a:pt x="4" y="15"/>
                    </a:lnTo>
                    <a:lnTo>
                      <a:pt x="1" y="20"/>
                    </a:lnTo>
                    <a:lnTo>
                      <a:pt x="28" y="46"/>
                    </a:lnTo>
                    <a:lnTo>
                      <a:pt x="0" y="74"/>
                    </a:lnTo>
                    <a:lnTo>
                      <a:pt x="0" y="74"/>
                    </a:lnTo>
                    <a:lnTo>
                      <a:pt x="4" y="79"/>
                    </a:lnTo>
                    <a:lnTo>
                      <a:pt x="8" y="83"/>
                    </a:lnTo>
                    <a:lnTo>
                      <a:pt x="13" y="86"/>
                    </a:lnTo>
                    <a:lnTo>
                      <a:pt x="18" y="90"/>
                    </a:lnTo>
                    <a:lnTo>
                      <a:pt x="23" y="92"/>
                    </a:lnTo>
                    <a:lnTo>
                      <a:pt x="28" y="94"/>
                    </a:lnTo>
                    <a:lnTo>
                      <a:pt x="34" y="95"/>
                    </a:lnTo>
                    <a:lnTo>
                      <a:pt x="40" y="96"/>
                    </a:lnTo>
                    <a:lnTo>
                      <a:pt x="40" y="96"/>
                    </a:lnTo>
                    <a:lnTo>
                      <a:pt x="50" y="95"/>
                    </a:lnTo>
                    <a:lnTo>
                      <a:pt x="59" y="92"/>
                    </a:lnTo>
                    <a:lnTo>
                      <a:pt x="67" y="87"/>
                    </a:lnTo>
                    <a:lnTo>
                      <a:pt x="73" y="81"/>
                    </a:lnTo>
                    <a:lnTo>
                      <a:pt x="80" y="74"/>
                    </a:lnTo>
                    <a:lnTo>
                      <a:pt x="84" y="66"/>
                    </a:lnTo>
                    <a:lnTo>
                      <a:pt x="87" y="57"/>
                    </a:lnTo>
                    <a:lnTo>
                      <a:pt x="88" y="47"/>
                    </a:lnTo>
                    <a:lnTo>
                      <a:pt x="88" y="47"/>
                    </a:lnTo>
                    <a:lnTo>
                      <a:pt x="87" y="38"/>
                    </a:lnTo>
                    <a:lnTo>
                      <a:pt x="84" y="29"/>
                    </a:lnTo>
                    <a:lnTo>
                      <a:pt x="80" y="21"/>
                    </a:lnTo>
                    <a:lnTo>
                      <a:pt x="73" y="13"/>
                    </a:lnTo>
                    <a:lnTo>
                      <a:pt x="67" y="8"/>
                    </a:lnTo>
                    <a:lnTo>
                      <a:pt x="59" y="3"/>
                    </a:lnTo>
                    <a:lnTo>
                      <a:pt x="50" y="1"/>
                    </a:lnTo>
                    <a:lnTo>
                      <a:pt x="40" y="0"/>
                    </a:lnTo>
                    <a:lnTo>
                      <a:pt x="40" y="0"/>
                    </a:lnTo>
                    <a:close/>
                    <a:moveTo>
                      <a:pt x="42" y="33"/>
                    </a:moveTo>
                    <a:lnTo>
                      <a:pt x="42" y="33"/>
                    </a:lnTo>
                    <a:lnTo>
                      <a:pt x="39" y="32"/>
                    </a:lnTo>
                    <a:lnTo>
                      <a:pt x="36" y="30"/>
                    </a:lnTo>
                    <a:lnTo>
                      <a:pt x="35" y="28"/>
                    </a:lnTo>
                    <a:lnTo>
                      <a:pt x="34" y="24"/>
                    </a:lnTo>
                    <a:lnTo>
                      <a:pt x="34" y="24"/>
                    </a:lnTo>
                    <a:lnTo>
                      <a:pt x="35" y="21"/>
                    </a:lnTo>
                    <a:lnTo>
                      <a:pt x="36" y="19"/>
                    </a:lnTo>
                    <a:lnTo>
                      <a:pt x="39" y="17"/>
                    </a:lnTo>
                    <a:lnTo>
                      <a:pt x="42" y="15"/>
                    </a:lnTo>
                    <a:lnTo>
                      <a:pt x="42" y="15"/>
                    </a:lnTo>
                    <a:lnTo>
                      <a:pt x="46" y="17"/>
                    </a:lnTo>
                    <a:lnTo>
                      <a:pt x="49" y="19"/>
                    </a:lnTo>
                    <a:lnTo>
                      <a:pt x="51" y="21"/>
                    </a:lnTo>
                    <a:lnTo>
                      <a:pt x="51" y="24"/>
                    </a:lnTo>
                    <a:lnTo>
                      <a:pt x="51" y="24"/>
                    </a:lnTo>
                    <a:lnTo>
                      <a:pt x="51" y="28"/>
                    </a:lnTo>
                    <a:lnTo>
                      <a:pt x="49" y="30"/>
                    </a:lnTo>
                    <a:lnTo>
                      <a:pt x="46" y="32"/>
                    </a:lnTo>
                    <a:lnTo>
                      <a:pt x="42" y="33"/>
                    </a:lnTo>
                    <a:lnTo>
                      <a:pt x="42" y="3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8" name="Freeform 24"/>
              <p:cNvSpPr>
                <a:spLocks/>
              </p:cNvSpPr>
              <p:nvPr/>
            </p:nvSpPr>
            <p:spPr bwMode="auto">
              <a:xfrm>
                <a:off x="1769" y="707"/>
                <a:ext cx="226" cy="138"/>
              </a:xfrm>
              <a:custGeom>
                <a:avLst/>
                <a:gdLst>
                  <a:gd name="T0" fmla="*/ 209 w 226"/>
                  <a:gd name="T1" fmla="*/ 0 h 138"/>
                  <a:gd name="T2" fmla="*/ 17 w 226"/>
                  <a:gd name="T3" fmla="*/ 0 h 138"/>
                  <a:gd name="T4" fmla="*/ 17 w 226"/>
                  <a:gd name="T5" fmla="*/ 0 h 138"/>
                  <a:gd name="T6" fmla="*/ 13 w 226"/>
                  <a:gd name="T7" fmla="*/ 0 h 138"/>
                  <a:gd name="T8" fmla="*/ 11 w 226"/>
                  <a:gd name="T9" fmla="*/ 1 h 138"/>
                  <a:gd name="T10" fmla="*/ 6 w 226"/>
                  <a:gd name="T11" fmla="*/ 4 h 138"/>
                  <a:gd name="T12" fmla="*/ 2 w 226"/>
                  <a:gd name="T13" fmla="*/ 9 h 138"/>
                  <a:gd name="T14" fmla="*/ 0 w 226"/>
                  <a:gd name="T15" fmla="*/ 12 h 138"/>
                  <a:gd name="T16" fmla="*/ 0 w 226"/>
                  <a:gd name="T17" fmla="*/ 15 h 138"/>
                  <a:gd name="T18" fmla="*/ 0 w 226"/>
                  <a:gd name="T19" fmla="*/ 41 h 138"/>
                  <a:gd name="T20" fmla="*/ 0 w 226"/>
                  <a:gd name="T21" fmla="*/ 41 h 138"/>
                  <a:gd name="T22" fmla="*/ 0 w 226"/>
                  <a:gd name="T23" fmla="*/ 44 h 138"/>
                  <a:gd name="T24" fmla="*/ 2 w 226"/>
                  <a:gd name="T25" fmla="*/ 47 h 138"/>
                  <a:gd name="T26" fmla="*/ 6 w 226"/>
                  <a:gd name="T27" fmla="*/ 52 h 138"/>
                  <a:gd name="T28" fmla="*/ 11 w 226"/>
                  <a:gd name="T29" fmla="*/ 55 h 138"/>
                  <a:gd name="T30" fmla="*/ 13 w 226"/>
                  <a:gd name="T31" fmla="*/ 56 h 138"/>
                  <a:gd name="T32" fmla="*/ 17 w 226"/>
                  <a:gd name="T33" fmla="*/ 57 h 138"/>
                  <a:gd name="T34" fmla="*/ 169 w 226"/>
                  <a:gd name="T35" fmla="*/ 57 h 138"/>
                  <a:gd name="T36" fmla="*/ 186 w 226"/>
                  <a:gd name="T37" fmla="*/ 138 h 138"/>
                  <a:gd name="T38" fmla="*/ 201 w 226"/>
                  <a:gd name="T39" fmla="*/ 57 h 138"/>
                  <a:gd name="T40" fmla="*/ 209 w 226"/>
                  <a:gd name="T41" fmla="*/ 57 h 138"/>
                  <a:gd name="T42" fmla="*/ 209 w 226"/>
                  <a:gd name="T43" fmla="*/ 57 h 138"/>
                  <a:gd name="T44" fmla="*/ 213 w 226"/>
                  <a:gd name="T45" fmla="*/ 56 h 138"/>
                  <a:gd name="T46" fmla="*/ 216 w 226"/>
                  <a:gd name="T47" fmla="*/ 55 h 138"/>
                  <a:gd name="T48" fmla="*/ 221 w 226"/>
                  <a:gd name="T49" fmla="*/ 52 h 138"/>
                  <a:gd name="T50" fmla="*/ 225 w 226"/>
                  <a:gd name="T51" fmla="*/ 47 h 138"/>
                  <a:gd name="T52" fmla="*/ 226 w 226"/>
                  <a:gd name="T53" fmla="*/ 44 h 138"/>
                  <a:gd name="T54" fmla="*/ 226 w 226"/>
                  <a:gd name="T55" fmla="*/ 41 h 138"/>
                  <a:gd name="T56" fmla="*/ 226 w 226"/>
                  <a:gd name="T57" fmla="*/ 15 h 138"/>
                  <a:gd name="T58" fmla="*/ 226 w 226"/>
                  <a:gd name="T59" fmla="*/ 15 h 138"/>
                  <a:gd name="T60" fmla="*/ 226 w 226"/>
                  <a:gd name="T61" fmla="*/ 12 h 138"/>
                  <a:gd name="T62" fmla="*/ 225 w 226"/>
                  <a:gd name="T63" fmla="*/ 9 h 138"/>
                  <a:gd name="T64" fmla="*/ 221 w 226"/>
                  <a:gd name="T65" fmla="*/ 4 h 138"/>
                  <a:gd name="T66" fmla="*/ 216 w 226"/>
                  <a:gd name="T67" fmla="*/ 1 h 138"/>
                  <a:gd name="T68" fmla="*/ 213 w 226"/>
                  <a:gd name="T69" fmla="*/ 0 h 138"/>
                  <a:gd name="T70" fmla="*/ 209 w 226"/>
                  <a:gd name="T71" fmla="*/ 0 h 138"/>
                  <a:gd name="T72" fmla="*/ 209 w 226"/>
                  <a:gd name="T7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138">
                    <a:moveTo>
                      <a:pt x="209" y="0"/>
                    </a:moveTo>
                    <a:lnTo>
                      <a:pt x="17" y="0"/>
                    </a:lnTo>
                    <a:lnTo>
                      <a:pt x="17" y="0"/>
                    </a:lnTo>
                    <a:lnTo>
                      <a:pt x="13" y="0"/>
                    </a:lnTo>
                    <a:lnTo>
                      <a:pt x="11" y="1"/>
                    </a:lnTo>
                    <a:lnTo>
                      <a:pt x="6" y="4"/>
                    </a:lnTo>
                    <a:lnTo>
                      <a:pt x="2" y="9"/>
                    </a:lnTo>
                    <a:lnTo>
                      <a:pt x="0" y="12"/>
                    </a:lnTo>
                    <a:lnTo>
                      <a:pt x="0" y="15"/>
                    </a:lnTo>
                    <a:lnTo>
                      <a:pt x="0" y="41"/>
                    </a:lnTo>
                    <a:lnTo>
                      <a:pt x="0" y="41"/>
                    </a:lnTo>
                    <a:lnTo>
                      <a:pt x="0" y="44"/>
                    </a:lnTo>
                    <a:lnTo>
                      <a:pt x="2" y="47"/>
                    </a:lnTo>
                    <a:lnTo>
                      <a:pt x="6" y="52"/>
                    </a:lnTo>
                    <a:lnTo>
                      <a:pt x="11" y="55"/>
                    </a:lnTo>
                    <a:lnTo>
                      <a:pt x="13" y="56"/>
                    </a:lnTo>
                    <a:lnTo>
                      <a:pt x="17" y="57"/>
                    </a:lnTo>
                    <a:lnTo>
                      <a:pt x="169" y="57"/>
                    </a:lnTo>
                    <a:lnTo>
                      <a:pt x="186" y="138"/>
                    </a:lnTo>
                    <a:lnTo>
                      <a:pt x="201" y="57"/>
                    </a:lnTo>
                    <a:lnTo>
                      <a:pt x="209" y="57"/>
                    </a:lnTo>
                    <a:lnTo>
                      <a:pt x="209" y="57"/>
                    </a:lnTo>
                    <a:lnTo>
                      <a:pt x="213" y="56"/>
                    </a:lnTo>
                    <a:lnTo>
                      <a:pt x="216" y="55"/>
                    </a:lnTo>
                    <a:lnTo>
                      <a:pt x="221" y="52"/>
                    </a:lnTo>
                    <a:lnTo>
                      <a:pt x="225" y="47"/>
                    </a:lnTo>
                    <a:lnTo>
                      <a:pt x="226" y="44"/>
                    </a:lnTo>
                    <a:lnTo>
                      <a:pt x="226" y="41"/>
                    </a:lnTo>
                    <a:lnTo>
                      <a:pt x="226" y="15"/>
                    </a:lnTo>
                    <a:lnTo>
                      <a:pt x="226" y="15"/>
                    </a:lnTo>
                    <a:lnTo>
                      <a:pt x="226" y="12"/>
                    </a:lnTo>
                    <a:lnTo>
                      <a:pt x="225" y="9"/>
                    </a:lnTo>
                    <a:lnTo>
                      <a:pt x="221" y="4"/>
                    </a:lnTo>
                    <a:lnTo>
                      <a:pt x="216" y="1"/>
                    </a:lnTo>
                    <a:lnTo>
                      <a:pt x="213" y="0"/>
                    </a:lnTo>
                    <a:lnTo>
                      <a:pt x="209" y="0"/>
                    </a:lnTo>
                    <a:lnTo>
                      <a:pt x="209"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9" name="Freeform 25"/>
              <p:cNvSpPr>
                <a:spLocks noEditPoints="1"/>
              </p:cNvSpPr>
              <p:nvPr/>
            </p:nvSpPr>
            <p:spPr bwMode="auto">
              <a:xfrm>
                <a:off x="1776" y="861"/>
                <a:ext cx="87" cy="96"/>
              </a:xfrm>
              <a:custGeom>
                <a:avLst/>
                <a:gdLst>
                  <a:gd name="T0" fmla="*/ 59 w 87"/>
                  <a:gd name="T1" fmla="*/ 46 h 96"/>
                  <a:gd name="T2" fmla="*/ 86 w 87"/>
                  <a:gd name="T3" fmla="*/ 20 h 96"/>
                  <a:gd name="T4" fmla="*/ 86 w 87"/>
                  <a:gd name="T5" fmla="*/ 20 h 96"/>
                  <a:gd name="T6" fmla="*/ 82 w 87"/>
                  <a:gd name="T7" fmla="*/ 15 h 96"/>
                  <a:gd name="T8" fmla="*/ 79 w 87"/>
                  <a:gd name="T9" fmla="*/ 11 h 96"/>
                  <a:gd name="T10" fmla="*/ 74 w 87"/>
                  <a:gd name="T11" fmla="*/ 8 h 96"/>
                  <a:gd name="T12" fmla="*/ 70 w 87"/>
                  <a:gd name="T13" fmla="*/ 5 h 96"/>
                  <a:gd name="T14" fmla="*/ 64 w 87"/>
                  <a:gd name="T15" fmla="*/ 3 h 96"/>
                  <a:gd name="T16" fmla="*/ 58 w 87"/>
                  <a:gd name="T17" fmla="*/ 1 h 96"/>
                  <a:gd name="T18" fmla="*/ 53 w 87"/>
                  <a:gd name="T19" fmla="*/ 0 h 96"/>
                  <a:gd name="T20" fmla="*/ 47 w 87"/>
                  <a:gd name="T21" fmla="*/ 0 h 96"/>
                  <a:gd name="T22" fmla="*/ 47 w 87"/>
                  <a:gd name="T23" fmla="*/ 0 h 96"/>
                  <a:gd name="T24" fmla="*/ 38 w 87"/>
                  <a:gd name="T25" fmla="*/ 1 h 96"/>
                  <a:gd name="T26" fmla="*/ 28 w 87"/>
                  <a:gd name="T27" fmla="*/ 3 h 96"/>
                  <a:gd name="T28" fmla="*/ 20 w 87"/>
                  <a:gd name="T29" fmla="*/ 8 h 96"/>
                  <a:gd name="T30" fmla="*/ 13 w 87"/>
                  <a:gd name="T31" fmla="*/ 13 h 96"/>
                  <a:gd name="T32" fmla="*/ 8 w 87"/>
                  <a:gd name="T33" fmla="*/ 21 h 96"/>
                  <a:gd name="T34" fmla="*/ 3 w 87"/>
                  <a:gd name="T35" fmla="*/ 29 h 96"/>
                  <a:gd name="T36" fmla="*/ 1 w 87"/>
                  <a:gd name="T37" fmla="*/ 38 h 96"/>
                  <a:gd name="T38" fmla="*/ 0 w 87"/>
                  <a:gd name="T39" fmla="*/ 47 h 96"/>
                  <a:gd name="T40" fmla="*/ 0 w 87"/>
                  <a:gd name="T41" fmla="*/ 47 h 96"/>
                  <a:gd name="T42" fmla="*/ 1 w 87"/>
                  <a:gd name="T43" fmla="*/ 57 h 96"/>
                  <a:gd name="T44" fmla="*/ 3 w 87"/>
                  <a:gd name="T45" fmla="*/ 66 h 96"/>
                  <a:gd name="T46" fmla="*/ 8 w 87"/>
                  <a:gd name="T47" fmla="*/ 74 h 96"/>
                  <a:gd name="T48" fmla="*/ 13 w 87"/>
                  <a:gd name="T49" fmla="*/ 81 h 96"/>
                  <a:gd name="T50" fmla="*/ 20 w 87"/>
                  <a:gd name="T51" fmla="*/ 87 h 96"/>
                  <a:gd name="T52" fmla="*/ 28 w 87"/>
                  <a:gd name="T53" fmla="*/ 92 h 96"/>
                  <a:gd name="T54" fmla="*/ 38 w 87"/>
                  <a:gd name="T55" fmla="*/ 95 h 96"/>
                  <a:gd name="T56" fmla="*/ 47 w 87"/>
                  <a:gd name="T57" fmla="*/ 96 h 96"/>
                  <a:gd name="T58" fmla="*/ 47 w 87"/>
                  <a:gd name="T59" fmla="*/ 96 h 96"/>
                  <a:gd name="T60" fmla="*/ 53 w 87"/>
                  <a:gd name="T61" fmla="*/ 95 h 96"/>
                  <a:gd name="T62" fmla="*/ 59 w 87"/>
                  <a:gd name="T63" fmla="*/ 94 h 96"/>
                  <a:gd name="T64" fmla="*/ 64 w 87"/>
                  <a:gd name="T65" fmla="*/ 92 h 96"/>
                  <a:gd name="T66" fmla="*/ 70 w 87"/>
                  <a:gd name="T67" fmla="*/ 90 h 96"/>
                  <a:gd name="T68" fmla="*/ 75 w 87"/>
                  <a:gd name="T69" fmla="*/ 86 h 96"/>
                  <a:gd name="T70" fmla="*/ 79 w 87"/>
                  <a:gd name="T71" fmla="*/ 83 h 96"/>
                  <a:gd name="T72" fmla="*/ 83 w 87"/>
                  <a:gd name="T73" fmla="*/ 79 h 96"/>
                  <a:gd name="T74" fmla="*/ 87 w 87"/>
                  <a:gd name="T75" fmla="*/ 74 h 96"/>
                  <a:gd name="T76" fmla="*/ 59 w 87"/>
                  <a:gd name="T77" fmla="*/ 46 h 96"/>
                  <a:gd name="T78" fmla="*/ 44 w 87"/>
                  <a:gd name="T79" fmla="*/ 33 h 96"/>
                  <a:gd name="T80" fmla="*/ 44 w 87"/>
                  <a:gd name="T81" fmla="*/ 33 h 96"/>
                  <a:gd name="T82" fmla="*/ 41 w 87"/>
                  <a:gd name="T83" fmla="*/ 32 h 96"/>
                  <a:gd name="T84" fmla="*/ 39 w 87"/>
                  <a:gd name="T85" fmla="*/ 30 h 96"/>
                  <a:gd name="T86" fmla="*/ 37 w 87"/>
                  <a:gd name="T87" fmla="*/ 28 h 96"/>
                  <a:gd name="T88" fmla="*/ 36 w 87"/>
                  <a:gd name="T89" fmla="*/ 24 h 96"/>
                  <a:gd name="T90" fmla="*/ 36 w 87"/>
                  <a:gd name="T91" fmla="*/ 24 h 96"/>
                  <a:gd name="T92" fmla="*/ 37 w 87"/>
                  <a:gd name="T93" fmla="*/ 21 h 96"/>
                  <a:gd name="T94" fmla="*/ 39 w 87"/>
                  <a:gd name="T95" fmla="*/ 19 h 96"/>
                  <a:gd name="T96" fmla="*/ 41 w 87"/>
                  <a:gd name="T97" fmla="*/ 17 h 96"/>
                  <a:gd name="T98" fmla="*/ 44 w 87"/>
                  <a:gd name="T99" fmla="*/ 15 h 96"/>
                  <a:gd name="T100" fmla="*/ 44 w 87"/>
                  <a:gd name="T101" fmla="*/ 15 h 96"/>
                  <a:gd name="T102" fmla="*/ 48 w 87"/>
                  <a:gd name="T103" fmla="*/ 17 h 96"/>
                  <a:gd name="T104" fmla="*/ 50 w 87"/>
                  <a:gd name="T105" fmla="*/ 19 h 96"/>
                  <a:gd name="T106" fmla="*/ 52 w 87"/>
                  <a:gd name="T107" fmla="*/ 21 h 96"/>
                  <a:gd name="T108" fmla="*/ 53 w 87"/>
                  <a:gd name="T109" fmla="*/ 24 h 96"/>
                  <a:gd name="T110" fmla="*/ 53 w 87"/>
                  <a:gd name="T111" fmla="*/ 24 h 96"/>
                  <a:gd name="T112" fmla="*/ 52 w 87"/>
                  <a:gd name="T113" fmla="*/ 28 h 96"/>
                  <a:gd name="T114" fmla="*/ 50 w 87"/>
                  <a:gd name="T115" fmla="*/ 30 h 96"/>
                  <a:gd name="T116" fmla="*/ 48 w 87"/>
                  <a:gd name="T117" fmla="*/ 32 h 96"/>
                  <a:gd name="T118" fmla="*/ 44 w 87"/>
                  <a:gd name="T119" fmla="*/ 33 h 96"/>
                  <a:gd name="T120" fmla="*/ 44 w 87"/>
                  <a:gd name="T121"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96">
                    <a:moveTo>
                      <a:pt x="59" y="46"/>
                    </a:moveTo>
                    <a:lnTo>
                      <a:pt x="86" y="20"/>
                    </a:lnTo>
                    <a:lnTo>
                      <a:pt x="86" y="20"/>
                    </a:lnTo>
                    <a:lnTo>
                      <a:pt x="82" y="15"/>
                    </a:lnTo>
                    <a:lnTo>
                      <a:pt x="79" y="11"/>
                    </a:lnTo>
                    <a:lnTo>
                      <a:pt x="74" y="8"/>
                    </a:lnTo>
                    <a:lnTo>
                      <a:pt x="70" y="5"/>
                    </a:lnTo>
                    <a:lnTo>
                      <a:pt x="64" y="3"/>
                    </a:lnTo>
                    <a:lnTo>
                      <a:pt x="58" y="1"/>
                    </a:lnTo>
                    <a:lnTo>
                      <a:pt x="53" y="0"/>
                    </a:lnTo>
                    <a:lnTo>
                      <a:pt x="47" y="0"/>
                    </a:lnTo>
                    <a:lnTo>
                      <a:pt x="47" y="0"/>
                    </a:lnTo>
                    <a:lnTo>
                      <a:pt x="38" y="1"/>
                    </a:lnTo>
                    <a:lnTo>
                      <a:pt x="28" y="3"/>
                    </a:lnTo>
                    <a:lnTo>
                      <a:pt x="20" y="8"/>
                    </a:lnTo>
                    <a:lnTo>
                      <a:pt x="13" y="13"/>
                    </a:lnTo>
                    <a:lnTo>
                      <a:pt x="8" y="21"/>
                    </a:lnTo>
                    <a:lnTo>
                      <a:pt x="3" y="29"/>
                    </a:lnTo>
                    <a:lnTo>
                      <a:pt x="1" y="38"/>
                    </a:lnTo>
                    <a:lnTo>
                      <a:pt x="0" y="47"/>
                    </a:lnTo>
                    <a:lnTo>
                      <a:pt x="0" y="47"/>
                    </a:lnTo>
                    <a:lnTo>
                      <a:pt x="1" y="57"/>
                    </a:lnTo>
                    <a:lnTo>
                      <a:pt x="3" y="66"/>
                    </a:lnTo>
                    <a:lnTo>
                      <a:pt x="8" y="74"/>
                    </a:lnTo>
                    <a:lnTo>
                      <a:pt x="13" y="81"/>
                    </a:lnTo>
                    <a:lnTo>
                      <a:pt x="20" y="87"/>
                    </a:lnTo>
                    <a:lnTo>
                      <a:pt x="28" y="92"/>
                    </a:lnTo>
                    <a:lnTo>
                      <a:pt x="38" y="95"/>
                    </a:lnTo>
                    <a:lnTo>
                      <a:pt x="47" y="96"/>
                    </a:lnTo>
                    <a:lnTo>
                      <a:pt x="47" y="96"/>
                    </a:lnTo>
                    <a:lnTo>
                      <a:pt x="53" y="95"/>
                    </a:lnTo>
                    <a:lnTo>
                      <a:pt x="59" y="94"/>
                    </a:lnTo>
                    <a:lnTo>
                      <a:pt x="64" y="92"/>
                    </a:lnTo>
                    <a:lnTo>
                      <a:pt x="70" y="90"/>
                    </a:lnTo>
                    <a:lnTo>
                      <a:pt x="75" y="86"/>
                    </a:lnTo>
                    <a:lnTo>
                      <a:pt x="79" y="83"/>
                    </a:lnTo>
                    <a:lnTo>
                      <a:pt x="83" y="79"/>
                    </a:lnTo>
                    <a:lnTo>
                      <a:pt x="87" y="74"/>
                    </a:lnTo>
                    <a:lnTo>
                      <a:pt x="59" y="46"/>
                    </a:lnTo>
                    <a:close/>
                    <a:moveTo>
                      <a:pt x="44" y="33"/>
                    </a:moveTo>
                    <a:lnTo>
                      <a:pt x="44" y="33"/>
                    </a:lnTo>
                    <a:lnTo>
                      <a:pt x="41" y="32"/>
                    </a:lnTo>
                    <a:lnTo>
                      <a:pt x="39" y="30"/>
                    </a:lnTo>
                    <a:lnTo>
                      <a:pt x="37" y="28"/>
                    </a:lnTo>
                    <a:lnTo>
                      <a:pt x="36" y="24"/>
                    </a:lnTo>
                    <a:lnTo>
                      <a:pt x="36" y="24"/>
                    </a:lnTo>
                    <a:lnTo>
                      <a:pt x="37" y="21"/>
                    </a:lnTo>
                    <a:lnTo>
                      <a:pt x="39" y="19"/>
                    </a:lnTo>
                    <a:lnTo>
                      <a:pt x="41" y="17"/>
                    </a:lnTo>
                    <a:lnTo>
                      <a:pt x="44" y="15"/>
                    </a:lnTo>
                    <a:lnTo>
                      <a:pt x="44" y="15"/>
                    </a:lnTo>
                    <a:lnTo>
                      <a:pt x="48" y="17"/>
                    </a:lnTo>
                    <a:lnTo>
                      <a:pt x="50" y="19"/>
                    </a:lnTo>
                    <a:lnTo>
                      <a:pt x="52" y="21"/>
                    </a:lnTo>
                    <a:lnTo>
                      <a:pt x="53" y="24"/>
                    </a:lnTo>
                    <a:lnTo>
                      <a:pt x="53" y="24"/>
                    </a:lnTo>
                    <a:lnTo>
                      <a:pt x="52" y="28"/>
                    </a:lnTo>
                    <a:lnTo>
                      <a:pt x="50" y="30"/>
                    </a:lnTo>
                    <a:lnTo>
                      <a:pt x="48" y="32"/>
                    </a:lnTo>
                    <a:lnTo>
                      <a:pt x="44" y="33"/>
                    </a:lnTo>
                    <a:lnTo>
                      <a:pt x="44" y="3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0" name="Freeform 26"/>
              <p:cNvSpPr>
                <a:spLocks/>
              </p:cNvSpPr>
              <p:nvPr/>
            </p:nvSpPr>
            <p:spPr bwMode="auto">
              <a:xfrm>
                <a:off x="1766" y="781"/>
                <a:ext cx="162" cy="125"/>
              </a:xfrm>
              <a:custGeom>
                <a:avLst/>
                <a:gdLst>
                  <a:gd name="T0" fmla="*/ 146 w 162"/>
                  <a:gd name="T1" fmla="*/ 0 h 125"/>
                  <a:gd name="T2" fmla="*/ 17 w 162"/>
                  <a:gd name="T3" fmla="*/ 0 h 125"/>
                  <a:gd name="T4" fmla="*/ 17 w 162"/>
                  <a:gd name="T5" fmla="*/ 0 h 125"/>
                  <a:gd name="T6" fmla="*/ 14 w 162"/>
                  <a:gd name="T7" fmla="*/ 1 h 125"/>
                  <a:gd name="T8" fmla="*/ 11 w 162"/>
                  <a:gd name="T9" fmla="*/ 1 h 125"/>
                  <a:gd name="T10" fmla="*/ 6 w 162"/>
                  <a:gd name="T11" fmla="*/ 5 h 125"/>
                  <a:gd name="T12" fmla="*/ 2 w 162"/>
                  <a:gd name="T13" fmla="*/ 10 h 125"/>
                  <a:gd name="T14" fmla="*/ 1 w 162"/>
                  <a:gd name="T15" fmla="*/ 13 h 125"/>
                  <a:gd name="T16" fmla="*/ 0 w 162"/>
                  <a:gd name="T17" fmla="*/ 16 h 125"/>
                  <a:gd name="T18" fmla="*/ 0 w 162"/>
                  <a:gd name="T19" fmla="*/ 41 h 125"/>
                  <a:gd name="T20" fmla="*/ 0 w 162"/>
                  <a:gd name="T21" fmla="*/ 41 h 125"/>
                  <a:gd name="T22" fmla="*/ 1 w 162"/>
                  <a:gd name="T23" fmla="*/ 45 h 125"/>
                  <a:gd name="T24" fmla="*/ 2 w 162"/>
                  <a:gd name="T25" fmla="*/ 48 h 125"/>
                  <a:gd name="T26" fmla="*/ 6 w 162"/>
                  <a:gd name="T27" fmla="*/ 52 h 125"/>
                  <a:gd name="T28" fmla="*/ 11 w 162"/>
                  <a:gd name="T29" fmla="*/ 56 h 125"/>
                  <a:gd name="T30" fmla="*/ 14 w 162"/>
                  <a:gd name="T31" fmla="*/ 57 h 125"/>
                  <a:gd name="T32" fmla="*/ 17 w 162"/>
                  <a:gd name="T33" fmla="*/ 57 h 125"/>
                  <a:gd name="T34" fmla="*/ 100 w 162"/>
                  <a:gd name="T35" fmla="*/ 57 h 125"/>
                  <a:gd name="T36" fmla="*/ 114 w 162"/>
                  <a:gd name="T37" fmla="*/ 125 h 125"/>
                  <a:gd name="T38" fmla="*/ 128 w 162"/>
                  <a:gd name="T39" fmla="*/ 57 h 125"/>
                  <a:gd name="T40" fmla="*/ 146 w 162"/>
                  <a:gd name="T41" fmla="*/ 57 h 125"/>
                  <a:gd name="T42" fmla="*/ 146 w 162"/>
                  <a:gd name="T43" fmla="*/ 57 h 125"/>
                  <a:gd name="T44" fmla="*/ 150 w 162"/>
                  <a:gd name="T45" fmla="*/ 57 h 125"/>
                  <a:gd name="T46" fmla="*/ 153 w 162"/>
                  <a:gd name="T47" fmla="*/ 56 h 125"/>
                  <a:gd name="T48" fmla="*/ 158 w 162"/>
                  <a:gd name="T49" fmla="*/ 52 h 125"/>
                  <a:gd name="T50" fmla="*/ 161 w 162"/>
                  <a:gd name="T51" fmla="*/ 48 h 125"/>
                  <a:gd name="T52" fmla="*/ 162 w 162"/>
                  <a:gd name="T53" fmla="*/ 45 h 125"/>
                  <a:gd name="T54" fmla="*/ 162 w 162"/>
                  <a:gd name="T55" fmla="*/ 41 h 125"/>
                  <a:gd name="T56" fmla="*/ 162 w 162"/>
                  <a:gd name="T57" fmla="*/ 16 h 125"/>
                  <a:gd name="T58" fmla="*/ 162 w 162"/>
                  <a:gd name="T59" fmla="*/ 16 h 125"/>
                  <a:gd name="T60" fmla="*/ 162 w 162"/>
                  <a:gd name="T61" fmla="*/ 13 h 125"/>
                  <a:gd name="T62" fmla="*/ 161 w 162"/>
                  <a:gd name="T63" fmla="*/ 10 h 125"/>
                  <a:gd name="T64" fmla="*/ 158 w 162"/>
                  <a:gd name="T65" fmla="*/ 5 h 125"/>
                  <a:gd name="T66" fmla="*/ 153 w 162"/>
                  <a:gd name="T67" fmla="*/ 1 h 125"/>
                  <a:gd name="T68" fmla="*/ 150 w 162"/>
                  <a:gd name="T69" fmla="*/ 1 h 125"/>
                  <a:gd name="T70" fmla="*/ 146 w 162"/>
                  <a:gd name="T71" fmla="*/ 0 h 125"/>
                  <a:gd name="T72" fmla="*/ 146 w 162"/>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2" h="125">
                    <a:moveTo>
                      <a:pt x="146" y="0"/>
                    </a:moveTo>
                    <a:lnTo>
                      <a:pt x="17" y="0"/>
                    </a:lnTo>
                    <a:lnTo>
                      <a:pt x="17" y="0"/>
                    </a:lnTo>
                    <a:lnTo>
                      <a:pt x="14" y="1"/>
                    </a:lnTo>
                    <a:lnTo>
                      <a:pt x="11" y="1"/>
                    </a:lnTo>
                    <a:lnTo>
                      <a:pt x="6" y="5"/>
                    </a:lnTo>
                    <a:lnTo>
                      <a:pt x="2" y="10"/>
                    </a:lnTo>
                    <a:lnTo>
                      <a:pt x="1" y="13"/>
                    </a:lnTo>
                    <a:lnTo>
                      <a:pt x="0" y="16"/>
                    </a:lnTo>
                    <a:lnTo>
                      <a:pt x="0" y="41"/>
                    </a:lnTo>
                    <a:lnTo>
                      <a:pt x="0" y="41"/>
                    </a:lnTo>
                    <a:lnTo>
                      <a:pt x="1" y="45"/>
                    </a:lnTo>
                    <a:lnTo>
                      <a:pt x="2" y="48"/>
                    </a:lnTo>
                    <a:lnTo>
                      <a:pt x="6" y="52"/>
                    </a:lnTo>
                    <a:lnTo>
                      <a:pt x="11" y="56"/>
                    </a:lnTo>
                    <a:lnTo>
                      <a:pt x="14" y="57"/>
                    </a:lnTo>
                    <a:lnTo>
                      <a:pt x="17" y="57"/>
                    </a:lnTo>
                    <a:lnTo>
                      <a:pt x="100" y="57"/>
                    </a:lnTo>
                    <a:lnTo>
                      <a:pt x="114" y="125"/>
                    </a:lnTo>
                    <a:lnTo>
                      <a:pt x="128" y="57"/>
                    </a:lnTo>
                    <a:lnTo>
                      <a:pt x="146" y="57"/>
                    </a:lnTo>
                    <a:lnTo>
                      <a:pt x="146" y="57"/>
                    </a:lnTo>
                    <a:lnTo>
                      <a:pt x="150" y="57"/>
                    </a:lnTo>
                    <a:lnTo>
                      <a:pt x="153" y="56"/>
                    </a:lnTo>
                    <a:lnTo>
                      <a:pt x="158" y="52"/>
                    </a:lnTo>
                    <a:lnTo>
                      <a:pt x="161" y="48"/>
                    </a:lnTo>
                    <a:lnTo>
                      <a:pt x="162" y="45"/>
                    </a:lnTo>
                    <a:lnTo>
                      <a:pt x="162" y="41"/>
                    </a:lnTo>
                    <a:lnTo>
                      <a:pt x="162" y="16"/>
                    </a:lnTo>
                    <a:lnTo>
                      <a:pt x="162" y="16"/>
                    </a:lnTo>
                    <a:lnTo>
                      <a:pt x="162" y="13"/>
                    </a:lnTo>
                    <a:lnTo>
                      <a:pt x="161" y="10"/>
                    </a:lnTo>
                    <a:lnTo>
                      <a:pt x="158" y="5"/>
                    </a:lnTo>
                    <a:lnTo>
                      <a:pt x="153" y="1"/>
                    </a:lnTo>
                    <a:lnTo>
                      <a:pt x="150" y="1"/>
                    </a:lnTo>
                    <a:lnTo>
                      <a:pt x="146" y="0"/>
                    </a:lnTo>
                    <a:lnTo>
                      <a:pt x="146"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1" name="Freeform 27"/>
              <p:cNvSpPr>
                <a:spLocks/>
              </p:cNvSpPr>
              <p:nvPr/>
            </p:nvSpPr>
            <p:spPr bwMode="auto">
              <a:xfrm>
                <a:off x="4341" y="2302"/>
                <a:ext cx="9" cy="28"/>
              </a:xfrm>
              <a:custGeom>
                <a:avLst/>
                <a:gdLst>
                  <a:gd name="T0" fmla="*/ 0 w 9"/>
                  <a:gd name="T1" fmla="*/ 0 h 28"/>
                  <a:gd name="T2" fmla="*/ 0 w 9"/>
                  <a:gd name="T3" fmla="*/ 23 h 28"/>
                  <a:gd name="T4" fmla="*/ 0 w 9"/>
                  <a:gd name="T5" fmla="*/ 23 h 28"/>
                  <a:gd name="T6" fmla="*/ 0 w 9"/>
                  <a:gd name="T7" fmla="*/ 25 h 28"/>
                  <a:gd name="T8" fmla="*/ 1 w 9"/>
                  <a:gd name="T9" fmla="*/ 26 h 28"/>
                  <a:gd name="T10" fmla="*/ 3 w 9"/>
                  <a:gd name="T11" fmla="*/ 27 h 28"/>
                  <a:gd name="T12" fmla="*/ 4 w 9"/>
                  <a:gd name="T13" fmla="*/ 28 h 28"/>
                  <a:gd name="T14" fmla="*/ 4 w 9"/>
                  <a:gd name="T15" fmla="*/ 28 h 28"/>
                  <a:gd name="T16" fmla="*/ 6 w 9"/>
                  <a:gd name="T17" fmla="*/ 27 h 28"/>
                  <a:gd name="T18" fmla="*/ 8 w 9"/>
                  <a:gd name="T19" fmla="*/ 26 h 28"/>
                  <a:gd name="T20" fmla="*/ 9 w 9"/>
                  <a:gd name="T21" fmla="*/ 25 h 28"/>
                  <a:gd name="T22" fmla="*/ 9 w 9"/>
                  <a:gd name="T23" fmla="*/ 23 h 28"/>
                  <a:gd name="T24" fmla="*/ 9 w 9"/>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8">
                    <a:moveTo>
                      <a:pt x="0" y="0"/>
                    </a:moveTo>
                    <a:lnTo>
                      <a:pt x="0" y="23"/>
                    </a:lnTo>
                    <a:lnTo>
                      <a:pt x="0" y="23"/>
                    </a:lnTo>
                    <a:lnTo>
                      <a:pt x="0" y="25"/>
                    </a:lnTo>
                    <a:lnTo>
                      <a:pt x="1" y="26"/>
                    </a:lnTo>
                    <a:lnTo>
                      <a:pt x="3" y="27"/>
                    </a:lnTo>
                    <a:lnTo>
                      <a:pt x="4" y="28"/>
                    </a:lnTo>
                    <a:lnTo>
                      <a:pt x="4" y="28"/>
                    </a:lnTo>
                    <a:lnTo>
                      <a:pt x="6" y="27"/>
                    </a:lnTo>
                    <a:lnTo>
                      <a:pt x="8" y="26"/>
                    </a:lnTo>
                    <a:lnTo>
                      <a:pt x="9" y="25"/>
                    </a:lnTo>
                    <a:lnTo>
                      <a:pt x="9" y="23"/>
                    </a:lnTo>
                    <a:lnTo>
                      <a:pt x="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2" name="Freeform 28"/>
              <p:cNvSpPr>
                <a:spLocks/>
              </p:cNvSpPr>
              <p:nvPr/>
            </p:nvSpPr>
            <p:spPr bwMode="auto">
              <a:xfrm>
                <a:off x="4365" y="2299"/>
                <a:ext cx="10" cy="31"/>
              </a:xfrm>
              <a:custGeom>
                <a:avLst/>
                <a:gdLst>
                  <a:gd name="T0" fmla="*/ 0 w 10"/>
                  <a:gd name="T1" fmla="*/ 2 h 31"/>
                  <a:gd name="T2" fmla="*/ 0 w 10"/>
                  <a:gd name="T3" fmla="*/ 26 h 31"/>
                  <a:gd name="T4" fmla="*/ 0 w 10"/>
                  <a:gd name="T5" fmla="*/ 26 h 31"/>
                  <a:gd name="T6" fmla="*/ 0 w 10"/>
                  <a:gd name="T7" fmla="*/ 28 h 31"/>
                  <a:gd name="T8" fmla="*/ 1 w 10"/>
                  <a:gd name="T9" fmla="*/ 29 h 31"/>
                  <a:gd name="T10" fmla="*/ 3 w 10"/>
                  <a:gd name="T11" fmla="*/ 30 h 31"/>
                  <a:gd name="T12" fmla="*/ 4 w 10"/>
                  <a:gd name="T13" fmla="*/ 31 h 31"/>
                  <a:gd name="T14" fmla="*/ 4 w 10"/>
                  <a:gd name="T15" fmla="*/ 31 h 31"/>
                  <a:gd name="T16" fmla="*/ 7 w 10"/>
                  <a:gd name="T17" fmla="*/ 30 h 31"/>
                  <a:gd name="T18" fmla="*/ 9 w 10"/>
                  <a:gd name="T19" fmla="*/ 29 h 31"/>
                  <a:gd name="T20" fmla="*/ 10 w 10"/>
                  <a:gd name="T21" fmla="*/ 28 h 31"/>
                  <a:gd name="T22" fmla="*/ 10 w 10"/>
                  <a:gd name="T23" fmla="*/ 26 h 31"/>
                  <a:gd name="T24" fmla="*/ 10 w 1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1">
                    <a:moveTo>
                      <a:pt x="0" y="2"/>
                    </a:moveTo>
                    <a:lnTo>
                      <a:pt x="0" y="26"/>
                    </a:lnTo>
                    <a:lnTo>
                      <a:pt x="0" y="26"/>
                    </a:lnTo>
                    <a:lnTo>
                      <a:pt x="0" y="28"/>
                    </a:lnTo>
                    <a:lnTo>
                      <a:pt x="1" y="29"/>
                    </a:lnTo>
                    <a:lnTo>
                      <a:pt x="3" y="30"/>
                    </a:lnTo>
                    <a:lnTo>
                      <a:pt x="4" y="31"/>
                    </a:lnTo>
                    <a:lnTo>
                      <a:pt x="4" y="31"/>
                    </a:lnTo>
                    <a:lnTo>
                      <a:pt x="7" y="30"/>
                    </a:lnTo>
                    <a:lnTo>
                      <a:pt x="9" y="29"/>
                    </a:lnTo>
                    <a:lnTo>
                      <a:pt x="10" y="28"/>
                    </a:lnTo>
                    <a:lnTo>
                      <a:pt x="10" y="26"/>
                    </a:lnTo>
                    <a:lnTo>
                      <a:pt x="1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3" name="Freeform 29"/>
              <p:cNvSpPr>
                <a:spLocks noEditPoints="1"/>
              </p:cNvSpPr>
              <p:nvPr/>
            </p:nvSpPr>
            <p:spPr bwMode="auto">
              <a:xfrm>
                <a:off x="4242" y="2116"/>
                <a:ext cx="271" cy="177"/>
              </a:xfrm>
              <a:custGeom>
                <a:avLst/>
                <a:gdLst>
                  <a:gd name="T0" fmla="*/ 271 w 271"/>
                  <a:gd name="T1" fmla="*/ 49 h 177"/>
                  <a:gd name="T2" fmla="*/ 225 w 271"/>
                  <a:gd name="T3" fmla="*/ 31 h 177"/>
                  <a:gd name="T4" fmla="*/ 220 w 271"/>
                  <a:gd name="T5" fmla="*/ 21 h 177"/>
                  <a:gd name="T6" fmla="*/ 213 w 271"/>
                  <a:gd name="T7" fmla="*/ 12 h 177"/>
                  <a:gd name="T8" fmla="*/ 204 w 271"/>
                  <a:gd name="T9" fmla="*/ 6 h 177"/>
                  <a:gd name="T10" fmla="*/ 193 w 271"/>
                  <a:gd name="T11" fmla="*/ 1 h 177"/>
                  <a:gd name="T12" fmla="*/ 185 w 271"/>
                  <a:gd name="T13" fmla="*/ 0 h 177"/>
                  <a:gd name="T14" fmla="*/ 170 w 271"/>
                  <a:gd name="T15" fmla="*/ 0 h 177"/>
                  <a:gd name="T16" fmla="*/ 154 w 271"/>
                  <a:gd name="T17" fmla="*/ 6 h 177"/>
                  <a:gd name="T18" fmla="*/ 141 w 271"/>
                  <a:gd name="T19" fmla="*/ 17 h 177"/>
                  <a:gd name="T20" fmla="*/ 135 w 271"/>
                  <a:gd name="T21" fmla="*/ 24 h 177"/>
                  <a:gd name="T22" fmla="*/ 104 w 271"/>
                  <a:gd name="T23" fmla="*/ 67 h 177"/>
                  <a:gd name="T24" fmla="*/ 86 w 271"/>
                  <a:gd name="T25" fmla="*/ 83 h 177"/>
                  <a:gd name="T26" fmla="*/ 70 w 271"/>
                  <a:gd name="T27" fmla="*/ 96 h 177"/>
                  <a:gd name="T28" fmla="*/ 52 w 271"/>
                  <a:gd name="T29" fmla="*/ 107 h 177"/>
                  <a:gd name="T30" fmla="*/ 35 w 271"/>
                  <a:gd name="T31" fmla="*/ 112 h 177"/>
                  <a:gd name="T32" fmla="*/ 17 w 271"/>
                  <a:gd name="T33" fmla="*/ 113 h 177"/>
                  <a:gd name="T34" fmla="*/ 0 w 271"/>
                  <a:gd name="T35" fmla="*/ 109 h 177"/>
                  <a:gd name="T36" fmla="*/ 6 w 271"/>
                  <a:gd name="T37" fmla="*/ 119 h 177"/>
                  <a:gd name="T38" fmla="*/ 25 w 271"/>
                  <a:gd name="T39" fmla="*/ 143 h 177"/>
                  <a:gd name="T40" fmla="*/ 39 w 271"/>
                  <a:gd name="T41" fmla="*/ 155 h 177"/>
                  <a:gd name="T42" fmla="*/ 58 w 271"/>
                  <a:gd name="T43" fmla="*/ 166 h 177"/>
                  <a:gd name="T44" fmla="*/ 78 w 271"/>
                  <a:gd name="T45" fmla="*/ 174 h 177"/>
                  <a:gd name="T46" fmla="*/ 103 w 271"/>
                  <a:gd name="T47" fmla="*/ 177 h 177"/>
                  <a:gd name="T48" fmla="*/ 116 w 271"/>
                  <a:gd name="T49" fmla="*/ 177 h 177"/>
                  <a:gd name="T50" fmla="*/ 139 w 271"/>
                  <a:gd name="T51" fmla="*/ 172 h 177"/>
                  <a:gd name="T52" fmla="*/ 159 w 271"/>
                  <a:gd name="T53" fmla="*/ 163 h 177"/>
                  <a:gd name="T54" fmla="*/ 177 w 271"/>
                  <a:gd name="T55" fmla="*/ 151 h 177"/>
                  <a:gd name="T56" fmla="*/ 191 w 271"/>
                  <a:gd name="T57" fmla="*/ 137 h 177"/>
                  <a:gd name="T58" fmla="*/ 204 w 271"/>
                  <a:gd name="T59" fmla="*/ 119 h 177"/>
                  <a:gd name="T60" fmla="*/ 214 w 271"/>
                  <a:gd name="T61" fmla="*/ 100 h 177"/>
                  <a:gd name="T62" fmla="*/ 224 w 271"/>
                  <a:gd name="T63" fmla="*/ 69 h 177"/>
                  <a:gd name="T64" fmla="*/ 187 w 271"/>
                  <a:gd name="T65" fmla="*/ 49 h 177"/>
                  <a:gd name="T66" fmla="*/ 183 w 271"/>
                  <a:gd name="T67" fmla="*/ 48 h 177"/>
                  <a:gd name="T68" fmla="*/ 178 w 271"/>
                  <a:gd name="T69" fmla="*/ 43 h 177"/>
                  <a:gd name="T70" fmla="*/ 178 w 271"/>
                  <a:gd name="T71" fmla="*/ 39 h 177"/>
                  <a:gd name="T72" fmla="*/ 180 w 271"/>
                  <a:gd name="T73" fmla="*/ 33 h 177"/>
                  <a:gd name="T74" fmla="*/ 187 w 271"/>
                  <a:gd name="T75" fmla="*/ 30 h 177"/>
                  <a:gd name="T76" fmla="*/ 191 w 271"/>
                  <a:gd name="T77" fmla="*/ 31 h 177"/>
                  <a:gd name="T78" fmla="*/ 196 w 271"/>
                  <a:gd name="T79" fmla="*/ 36 h 177"/>
                  <a:gd name="T80" fmla="*/ 196 w 271"/>
                  <a:gd name="T81" fmla="*/ 39 h 177"/>
                  <a:gd name="T82" fmla="*/ 194 w 271"/>
                  <a:gd name="T83" fmla="*/ 46 h 177"/>
                  <a:gd name="T84" fmla="*/ 187 w 271"/>
                  <a:gd name="T85" fmla="*/ 4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1" h="177">
                    <a:moveTo>
                      <a:pt x="224" y="69"/>
                    </a:moveTo>
                    <a:lnTo>
                      <a:pt x="271" y="49"/>
                    </a:lnTo>
                    <a:lnTo>
                      <a:pt x="225" y="31"/>
                    </a:lnTo>
                    <a:lnTo>
                      <a:pt x="225" y="31"/>
                    </a:lnTo>
                    <a:lnTo>
                      <a:pt x="223" y="26"/>
                    </a:lnTo>
                    <a:lnTo>
                      <a:pt x="220" y="21"/>
                    </a:lnTo>
                    <a:lnTo>
                      <a:pt x="217" y="16"/>
                    </a:lnTo>
                    <a:lnTo>
                      <a:pt x="213" y="12"/>
                    </a:lnTo>
                    <a:lnTo>
                      <a:pt x="209" y="9"/>
                    </a:lnTo>
                    <a:lnTo>
                      <a:pt x="204" y="6"/>
                    </a:lnTo>
                    <a:lnTo>
                      <a:pt x="198" y="3"/>
                    </a:lnTo>
                    <a:lnTo>
                      <a:pt x="193" y="1"/>
                    </a:lnTo>
                    <a:lnTo>
                      <a:pt x="193" y="1"/>
                    </a:lnTo>
                    <a:lnTo>
                      <a:pt x="185" y="0"/>
                    </a:lnTo>
                    <a:lnTo>
                      <a:pt x="177" y="0"/>
                    </a:lnTo>
                    <a:lnTo>
                      <a:pt x="170" y="0"/>
                    </a:lnTo>
                    <a:lnTo>
                      <a:pt x="161" y="2"/>
                    </a:lnTo>
                    <a:lnTo>
                      <a:pt x="154" y="6"/>
                    </a:lnTo>
                    <a:lnTo>
                      <a:pt x="147" y="11"/>
                    </a:lnTo>
                    <a:lnTo>
                      <a:pt x="141" y="17"/>
                    </a:lnTo>
                    <a:lnTo>
                      <a:pt x="135" y="24"/>
                    </a:lnTo>
                    <a:lnTo>
                      <a:pt x="135" y="24"/>
                    </a:lnTo>
                    <a:lnTo>
                      <a:pt x="119" y="47"/>
                    </a:lnTo>
                    <a:lnTo>
                      <a:pt x="104" y="67"/>
                    </a:lnTo>
                    <a:lnTo>
                      <a:pt x="95" y="75"/>
                    </a:lnTo>
                    <a:lnTo>
                      <a:pt x="86" y="83"/>
                    </a:lnTo>
                    <a:lnTo>
                      <a:pt x="78" y="90"/>
                    </a:lnTo>
                    <a:lnTo>
                      <a:pt x="70" y="96"/>
                    </a:lnTo>
                    <a:lnTo>
                      <a:pt x="61" y="102"/>
                    </a:lnTo>
                    <a:lnTo>
                      <a:pt x="52" y="107"/>
                    </a:lnTo>
                    <a:lnTo>
                      <a:pt x="43" y="110"/>
                    </a:lnTo>
                    <a:lnTo>
                      <a:pt x="35" y="112"/>
                    </a:lnTo>
                    <a:lnTo>
                      <a:pt x="26" y="113"/>
                    </a:lnTo>
                    <a:lnTo>
                      <a:pt x="17" y="113"/>
                    </a:lnTo>
                    <a:lnTo>
                      <a:pt x="8" y="112"/>
                    </a:lnTo>
                    <a:lnTo>
                      <a:pt x="0" y="109"/>
                    </a:lnTo>
                    <a:lnTo>
                      <a:pt x="0" y="109"/>
                    </a:lnTo>
                    <a:lnTo>
                      <a:pt x="6" y="119"/>
                    </a:lnTo>
                    <a:lnTo>
                      <a:pt x="14" y="130"/>
                    </a:lnTo>
                    <a:lnTo>
                      <a:pt x="25" y="143"/>
                    </a:lnTo>
                    <a:lnTo>
                      <a:pt x="32" y="149"/>
                    </a:lnTo>
                    <a:lnTo>
                      <a:pt x="39" y="155"/>
                    </a:lnTo>
                    <a:lnTo>
                      <a:pt x="48" y="161"/>
                    </a:lnTo>
                    <a:lnTo>
                      <a:pt x="58" y="166"/>
                    </a:lnTo>
                    <a:lnTo>
                      <a:pt x="68" y="171"/>
                    </a:lnTo>
                    <a:lnTo>
                      <a:pt x="78" y="174"/>
                    </a:lnTo>
                    <a:lnTo>
                      <a:pt x="90" y="176"/>
                    </a:lnTo>
                    <a:lnTo>
                      <a:pt x="103" y="177"/>
                    </a:lnTo>
                    <a:lnTo>
                      <a:pt x="103" y="177"/>
                    </a:lnTo>
                    <a:lnTo>
                      <a:pt x="116" y="177"/>
                    </a:lnTo>
                    <a:lnTo>
                      <a:pt x="128" y="175"/>
                    </a:lnTo>
                    <a:lnTo>
                      <a:pt x="139" y="172"/>
                    </a:lnTo>
                    <a:lnTo>
                      <a:pt x="150" y="167"/>
                    </a:lnTo>
                    <a:lnTo>
                      <a:pt x="159" y="163"/>
                    </a:lnTo>
                    <a:lnTo>
                      <a:pt x="169" y="157"/>
                    </a:lnTo>
                    <a:lnTo>
                      <a:pt x="177" y="151"/>
                    </a:lnTo>
                    <a:lnTo>
                      <a:pt x="184" y="144"/>
                    </a:lnTo>
                    <a:lnTo>
                      <a:pt x="191" y="137"/>
                    </a:lnTo>
                    <a:lnTo>
                      <a:pt x="197" y="128"/>
                    </a:lnTo>
                    <a:lnTo>
                      <a:pt x="204" y="119"/>
                    </a:lnTo>
                    <a:lnTo>
                      <a:pt x="209" y="110"/>
                    </a:lnTo>
                    <a:lnTo>
                      <a:pt x="214" y="100"/>
                    </a:lnTo>
                    <a:lnTo>
                      <a:pt x="218" y="89"/>
                    </a:lnTo>
                    <a:lnTo>
                      <a:pt x="224" y="69"/>
                    </a:lnTo>
                    <a:lnTo>
                      <a:pt x="224" y="69"/>
                    </a:lnTo>
                    <a:close/>
                    <a:moveTo>
                      <a:pt x="187" y="49"/>
                    </a:moveTo>
                    <a:lnTo>
                      <a:pt x="187" y="49"/>
                    </a:lnTo>
                    <a:lnTo>
                      <a:pt x="183" y="48"/>
                    </a:lnTo>
                    <a:lnTo>
                      <a:pt x="180" y="46"/>
                    </a:lnTo>
                    <a:lnTo>
                      <a:pt x="178" y="43"/>
                    </a:lnTo>
                    <a:lnTo>
                      <a:pt x="178" y="39"/>
                    </a:lnTo>
                    <a:lnTo>
                      <a:pt x="178" y="39"/>
                    </a:lnTo>
                    <a:lnTo>
                      <a:pt x="178" y="36"/>
                    </a:lnTo>
                    <a:lnTo>
                      <a:pt x="180" y="33"/>
                    </a:lnTo>
                    <a:lnTo>
                      <a:pt x="183" y="31"/>
                    </a:lnTo>
                    <a:lnTo>
                      <a:pt x="187" y="30"/>
                    </a:lnTo>
                    <a:lnTo>
                      <a:pt x="187" y="30"/>
                    </a:lnTo>
                    <a:lnTo>
                      <a:pt x="191" y="31"/>
                    </a:lnTo>
                    <a:lnTo>
                      <a:pt x="194" y="33"/>
                    </a:lnTo>
                    <a:lnTo>
                      <a:pt x="196" y="36"/>
                    </a:lnTo>
                    <a:lnTo>
                      <a:pt x="196" y="39"/>
                    </a:lnTo>
                    <a:lnTo>
                      <a:pt x="196" y="39"/>
                    </a:lnTo>
                    <a:lnTo>
                      <a:pt x="196" y="43"/>
                    </a:lnTo>
                    <a:lnTo>
                      <a:pt x="194" y="46"/>
                    </a:lnTo>
                    <a:lnTo>
                      <a:pt x="191" y="48"/>
                    </a:lnTo>
                    <a:lnTo>
                      <a:pt x="187" y="49"/>
                    </a:lnTo>
                    <a:lnTo>
                      <a:pt x="187" y="4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4" name="Freeform 30"/>
              <p:cNvSpPr>
                <a:spLocks/>
              </p:cNvSpPr>
              <p:nvPr/>
            </p:nvSpPr>
            <p:spPr bwMode="auto">
              <a:xfrm>
                <a:off x="1093" y="1277"/>
                <a:ext cx="65" cy="63"/>
              </a:xfrm>
              <a:custGeom>
                <a:avLst/>
                <a:gdLst>
                  <a:gd name="T0" fmla="*/ 0 w 65"/>
                  <a:gd name="T1" fmla="*/ 31 h 63"/>
                  <a:gd name="T2" fmla="*/ 0 w 65"/>
                  <a:gd name="T3" fmla="*/ 31 h 63"/>
                  <a:gd name="T4" fmla="*/ 1 w 65"/>
                  <a:gd name="T5" fmla="*/ 25 h 63"/>
                  <a:gd name="T6" fmla="*/ 3 w 65"/>
                  <a:gd name="T7" fmla="*/ 19 h 63"/>
                  <a:gd name="T8" fmla="*/ 6 w 65"/>
                  <a:gd name="T9" fmla="*/ 13 h 63"/>
                  <a:gd name="T10" fmla="*/ 9 w 65"/>
                  <a:gd name="T11" fmla="*/ 9 h 63"/>
                  <a:gd name="T12" fmla="*/ 14 w 65"/>
                  <a:gd name="T13" fmla="*/ 5 h 63"/>
                  <a:gd name="T14" fmla="*/ 19 w 65"/>
                  <a:gd name="T15" fmla="*/ 2 h 63"/>
                  <a:gd name="T16" fmla="*/ 25 w 65"/>
                  <a:gd name="T17" fmla="*/ 0 h 63"/>
                  <a:gd name="T18" fmla="*/ 32 w 65"/>
                  <a:gd name="T19" fmla="*/ 0 h 63"/>
                  <a:gd name="T20" fmla="*/ 32 w 65"/>
                  <a:gd name="T21" fmla="*/ 0 h 63"/>
                  <a:gd name="T22" fmla="*/ 39 w 65"/>
                  <a:gd name="T23" fmla="*/ 0 h 63"/>
                  <a:gd name="T24" fmla="*/ 45 w 65"/>
                  <a:gd name="T25" fmla="*/ 2 h 63"/>
                  <a:gd name="T26" fmla="*/ 50 w 65"/>
                  <a:gd name="T27" fmla="*/ 5 h 63"/>
                  <a:gd name="T28" fmla="*/ 55 w 65"/>
                  <a:gd name="T29" fmla="*/ 9 h 63"/>
                  <a:gd name="T30" fmla="*/ 58 w 65"/>
                  <a:gd name="T31" fmla="*/ 13 h 63"/>
                  <a:gd name="T32" fmla="*/ 61 w 65"/>
                  <a:gd name="T33" fmla="*/ 19 h 63"/>
                  <a:gd name="T34" fmla="*/ 64 w 65"/>
                  <a:gd name="T35" fmla="*/ 25 h 63"/>
                  <a:gd name="T36" fmla="*/ 65 w 65"/>
                  <a:gd name="T37" fmla="*/ 31 h 63"/>
                  <a:gd name="T38" fmla="*/ 65 w 65"/>
                  <a:gd name="T39" fmla="*/ 31 h 63"/>
                  <a:gd name="T40" fmla="*/ 64 w 65"/>
                  <a:gd name="T41" fmla="*/ 38 h 63"/>
                  <a:gd name="T42" fmla="*/ 61 w 65"/>
                  <a:gd name="T43" fmla="*/ 44 h 63"/>
                  <a:gd name="T44" fmla="*/ 58 w 65"/>
                  <a:gd name="T45" fmla="*/ 49 h 63"/>
                  <a:gd name="T46" fmla="*/ 55 w 65"/>
                  <a:gd name="T47" fmla="*/ 54 h 63"/>
                  <a:gd name="T48" fmla="*/ 50 w 65"/>
                  <a:gd name="T49" fmla="*/ 58 h 63"/>
                  <a:gd name="T50" fmla="*/ 45 w 65"/>
                  <a:gd name="T51" fmla="*/ 61 h 63"/>
                  <a:gd name="T52" fmla="*/ 39 w 65"/>
                  <a:gd name="T53" fmla="*/ 63 h 63"/>
                  <a:gd name="T54" fmla="*/ 32 w 65"/>
                  <a:gd name="T55" fmla="*/ 63 h 63"/>
                  <a:gd name="T56" fmla="*/ 32 w 65"/>
                  <a:gd name="T57" fmla="*/ 63 h 63"/>
                  <a:gd name="T58" fmla="*/ 25 w 65"/>
                  <a:gd name="T59" fmla="*/ 63 h 63"/>
                  <a:gd name="T60" fmla="*/ 19 w 65"/>
                  <a:gd name="T61" fmla="*/ 61 h 63"/>
                  <a:gd name="T62" fmla="*/ 14 w 65"/>
                  <a:gd name="T63" fmla="*/ 58 h 63"/>
                  <a:gd name="T64" fmla="*/ 9 w 65"/>
                  <a:gd name="T65" fmla="*/ 54 h 63"/>
                  <a:gd name="T66" fmla="*/ 6 w 65"/>
                  <a:gd name="T67" fmla="*/ 49 h 63"/>
                  <a:gd name="T68" fmla="*/ 3 w 65"/>
                  <a:gd name="T69" fmla="*/ 44 h 63"/>
                  <a:gd name="T70" fmla="*/ 1 w 65"/>
                  <a:gd name="T71" fmla="*/ 38 h 63"/>
                  <a:gd name="T72" fmla="*/ 0 w 65"/>
                  <a:gd name="T73" fmla="*/ 31 h 63"/>
                  <a:gd name="T74" fmla="*/ 0 w 65"/>
                  <a:gd name="T7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63">
                    <a:moveTo>
                      <a:pt x="0" y="31"/>
                    </a:moveTo>
                    <a:lnTo>
                      <a:pt x="0" y="31"/>
                    </a:lnTo>
                    <a:lnTo>
                      <a:pt x="1" y="25"/>
                    </a:lnTo>
                    <a:lnTo>
                      <a:pt x="3" y="19"/>
                    </a:lnTo>
                    <a:lnTo>
                      <a:pt x="6" y="13"/>
                    </a:lnTo>
                    <a:lnTo>
                      <a:pt x="9" y="9"/>
                    </a:lnTo>
                    <a:lnTo>
                      <a:pt x="14" y="5"/>
                    </a:lnTo>
                    <a:lnTo>
                      <a:pt x="19" y="2"/>
                    </a:lnTo>
                    <a:lnTo>
                      <a:pt x="25" y="0"/>
                    </a:lnTo>
                    <a:lnTo>
                      <a:pt x="32" y="0"/>
                    </a:lnTo>
                    <a:lnTo>
                      <a:pt x="32" y="0"/>
                    </a:lnTo>
                    <a:lnTo>
                      <a:pt x="39" y="0"/>
                    </a:lnTo>
                    <a:lnTo>
                      <a:pt x="45" y="2"/>
                    </a:lnTo>
                    <a:lnTo>
                      <a:pt x="50" y="5"/>
                    </a:lnTo>
                    <a:lnTo>
                      <a:pt x="55" y="9"/>
                    </a:lnTo>
                    <a:lnTo>
                      <a:pt x="58" y="13"/>
                    </a:lnTo>
                    <a:lnTo>
                      <a:pt x="61" y="19"/>
                    </a:lnTo>
                    <a:lnTo>
                      <a:pt x="64" y="25"/>
                    </a:lnTo>
                    <a:lnTo>
                      <a:pt x="65" y="31"/>
                    </a:lnTo>
                    <a:lnTo>
                      <a:pt x="65" y="31"/>
                    </a:lnTo>
                    <a:lnTo>
                      <a:pt x="64" y="38"/>
                    </a:lnTo>
                    <a:lnTo>
                      <a:pt x="61" y="44"/>
                    </a:lnTo>
                    <a:lnTo>
                      <a:pt x="58" y="49"/>
                    </a:lnTo>
                    <a:lnTo>
                      <a:pt x="55" y="54"/>
                    </a:lnTo>
                    <a:lnTo>
                      <a:pt x="50" y="58"/>
                    </a:lnTo>
                    <a:lnTo>
                      <a:pt x="45" y="61"/>
                    </a:lnTo>
                    <a:lnTo>
                      <a:pt x="39" y="63"/>
                    </a:lnTo>
                    <a:lnTo>
                      <a:pt x="32" y="63"/>
                    </a:lnTo>
                    <a:lnTo>
                      <a:pt x="32" y="63"/>
                    </a:lnTo>
                    <a:lnTo>
                      <a:pt x="25" y="63"/>
                    </a:lnTo>
                    <a:lnTo>
                      <a:pt x="19" y="61"/>
                    </a:lnTo>
                    <a:lnTo>
                      <a:pt x="14" y="58"/>
                    </a:lnTo>
                    <a:lnTo>
                      <a:pt x="9" y="54"/>
                    </a:lnTo>
                    <a:lnTo>
                      <a:pt x="6" y="49"/>
                    </a:lnTo>
                    <a:lnTo>
                      <a:pt x="3" y="44"/>
                    </a:lnTo>
                    <a:lnTo>
                      <a:pt x="1" y="38"/>
                    </a:lnTo>
                    <a:lnTo>
                      <a:pt x="0" y="31"/>
                    </a:lnTo>
                    <a:lnTo>
                      <a:pt x="0" y="31"/>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5" name="Freeform 31"/>
              <p:cNvSpPr>
                <a:spLocks/>
              </p:cNvSpPr>
              <p:nvPr/>
            </p:nvSpPr>
            <p:spPr bwMode="auto">
              <a:xfrm>
                <a:off x="1045" y="1272"/>
                <a:ext cx="119" cy="230"/>
              </a:xfrm>
              <a:custGeom>
                <a:avLst/>
                <a:gdLst>
                  <a:gd name="T0" fmla="*/ 98 w 119"/>
                  <a:gd name="T1" fmla="*/ 230 h 230"/>
                  <a:gd name="T2" fmla="*/ 98 w 119"/>
                  <a:gd name="T3" fmla="*/ 230 h 230"/>
                  <a:gd name="T4" fmla="*/ 100 w 119"/>
                  <a:gd name="T5" fmla="*/ 218 h 230"/>
                  <a:gd name="T6" fmla="*/ 103 w 119"/>
                  <a:gd name="T7" fmla="*/ 204 h 230"/>
                  <a:gd name="T8" fmla="*/ 107 w 119"/>
                  <a:gd name="T9" fmla="*/ 177 h 230"/>
                  <a:gd name="T10" fmla="*/ 107 w 119"/>
                  <a:gd name="T11" fmla="*/ 177 h 230"/>
                  <a:gd name="T12" fmla="*/ 109 w 119"/>
                  <a:gd name="T13" fmla="*/ 172 h 230"/>
                  <a:gd name="T14" fmla="*/ 112 w 119"/>
                  <a:gd name="T15" fmla="*/ 169 h 230"/>
                  <a:gd name="T16" fmla="*/ 114 w 119"/>
                  <a:gd name="T17" fmla="*/ 166 h 230"/>
                  <a:gd name="T18" fmla="*/ 115 w 119"/>
                  <a:gd name="T19" fmla="*/ 161 h 230"/>
                  <a:gd name="T20" fmla="*/ 115 w 119"/>
                  <a:gd name="T21" fmla="*/ 161 h 230"/>
                  <a:gd name="T22" fmla="*/ 118 w 119"/>
                  <a:gd name="T23" fmla="*/ 134 h 230"/>
                  <a:gd name="T24" fmla="*/ 119 w 119"/>
                  <a:gd name="T25" fmla="*/ 114 h 230"/>
                  <a:gd name="T26" fmla="*/ 119 w 119"/>
                  <a:gd name="T27" fmla="*/ 99 h 230"/>
                  <a:gd name="T28" fmla="*/ 119 w 119"/>
                  <a:gd name="T29" fmla="*/ 94 h 230"/>
                  <a:gd name="T30" fmla="*/ 119 w 119"/>
                  <a:gd name="T31" fmla="*/ 94 h 230"/>
                  <a:gd name="T32" fmla="*/ 118 w 119"/>
                  <a:gd name="T33" fmla="*/ 91 h 230"/>
                  <a:gd name="T34" fmla="*/ 115 w 119"/>
                  <a:gd name="T35" fmla="*/ 88 h 230"/>
                  <a:gd name="T36" fmla="*/ 111 w 119"/>
                  <a:gd name="T37" fmla="*/ 85 h 230"/>
                  <a:gd name="T38" fmla="*/ 105 w 119"/>
                  <a:gd name="T39" fmla="*/ 83 h 230"/>
                  <a:gd name="T40" fmla="*/ 99 w 119"/>
                  <a:gd name="T41" fmla="*/ 81 h 230"/>
                  <a:gd name="T42" fmla="*/ 93 w 119"/>
                  <a:gd name="T43" fmla="*/ 80 h 230"/>
                  <a:gd name="T44" fmla="*/ 85 w 119"/>
                  <a:gd name="T45" fmla="*/ 79 h 230"/>
                  <a:gd name="T46" fmla="*/ 78 w 119"/>
                  <a:gd name="T47" fmla="*/ 79 h 230"/>
                  <a:gd name="T48" fmla="*/ 78 w 119"/>
                  <a:gd name="T49" fmla="*/ 79 h 230"/>
                  <a:gd name="T50" fmla="*/ 59 w 119"/>
                  <a:gd name="T51" fmla="*/ 80 h 230"/>
                  <a:gd name="T52" fmla="*/ 51 w 119"/>
                  <a:gd name="T53" fmla="*/ 79 h 230"/>
                  <a:gd name="T54" fmla="*/ 49 w 119"/>
                  <a:gd name="T55" fmla="*/ 78 h 230"/>
                  <a:gd name="T56" fmla="*/ 47 w 119"/>
                  <a:gd name="T57" fmla="*/ 76 h 230"/>
                  <a:gd name="T58" fmla="*/ 47 w 119"/>
                  <a:gd name="T59" fmla="*/ 76 h 230"/>
                  <a:gd name="T60" fmla="*/ 19 w 119"/>
                  <a:gd name="T61" fmla="*/ 7 h 230"/>
                  <a:gd name="T62" fmla="*/ 19 w 119"/>
                  <a:gd name="T63" fmla="*/ 7 h 230"/>
                  <a:gd name="T64" fmla="*/ 17 w 119"/>
                  <a:gd name="T65" fmla="*/ 4 h 230"/>
                  <a:gd name="T66" fmla="*/ 14 w 119"/>
                  <a:gd name="T67" fmla="*/ 1 h 230"/>
                  <a:gd name="T68" fmla="*/ 11 w 119"/>
                  <a:gd name="T69" fmla="*/ 0 h 230"/>
                  <a:gd name="T70" fmla="*/ 7 w 119"/>
                  <a:gd name="T71" fmla="*/ 1 h 230"/>
                  <a:gd name="T72" fmla="*/ 7 w 119"/>
                  <a:gd name="T73" fmla="*/ 1 h 230"/>
                  <a:gd name="T74" fmla="*/ 4 w 119"/>
                  <a:gd name="T75" fmla="*/ 4 h 230"/>
                  <a:gd name="T76" fmla="*/ 1 w 119"/>
                  <a:gd name="T77" fmla="*/ 7 h 230"/>
                  <a:gd name="T78" fmla="*/ 0 w 119"/>
                  <a:gd name="T79" fmla="*/ 11 h 230"/>
                  <a:gd name="T80" fmla="*/ 1 w 119"/>
                  <a:gd name="T81" fmla="*/ 14 h 230"/>
                  <a:gd name="T82" fmla="*/ 1 w 119"/>
                  <a:gd name="T83" fmla="*/ 14 h 230"/>
                  <a:gd name="T84" fmla="*/ 34 w 119"/>
                  <a:gd name="T85" fmla="*/ 97 h 230"/>
                  <a:gd name="T86" fmla="*/ 34 w 119"/>
                  <a:gd name="T87" fmla="*/ 97 h 230"/>
                  <a:gd name="T88" fmla="*/ 39 w 119"/>
                  <a:gd name="T89" fmla="*/ 109 h 230"/>
                  <a:gd name="T90" fmla="*/ 40 w 119"/>
                  <a:gd name="T91" fmla="*/ 119 h 230"/>
                  <a:gd name="T92" fmla="*/ 40 w 119"/>
                  <a:gd name="T93" fmla="*/ 119 h 230"/>
                  <a:gd name="T94" fmla="*/ 50 w 119"/>
                  <a:gd name="T95" fmla="*/ 185 h 230"/>
                  <a:gd name="T96" fmla="*/ 54 w 119"/>
                  <a:gd name="T97" fmla="*/ 213 h 230"/>
                  <a:gd name="T98" fmla="*/ 57 w 119"/>
                  <a:gd name="T9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230">
                    <a:moveTo>
                      <a:pt x="98" y="230"/>
                    </a:moveTo>
                    <a:lnTo>
                      <a:pt x="98" y="230"/>
                    </a:lnTo>
                    <a:lnTo>
                      <a:pt x="100" y="218"/>
                    </a:lnTo>
                    <a:lnTo>
                      <a:pt x="103" y="204"/>
                    </a:lnTo>
                    <a:lnTo>
                      <a:pt x="107" y="177"/>
                    </a:lnTo>
                    <a:lnTo>
                      <a:pt x="107" y="177"/>
                    </a:lnTo>
                    <a:lnTo>
                      <a:pt x="109" y="172"/>
                    </a:lnTo>
                    <a:lnTo>
                      <a:pt x="112" y="169"/>
                    </a:lnTo>
                    <a:lnTo>
                      <a:pt x="114" y="166"/>
                    </a:lnTo>
                    <a:lnTo>
                      <a:pt x="115" y="161"/>
                    </a:lnTo>
                    <a:lnTo>
                      <a:pt x="115" y="161"/>
                    </a:lnTo>
                    <a:lnTo>
                      <a:pt x="118" y="134"/>
                    </a:lnTo>
                    <a:lnTo>
                      <a:pt x="119" y="114"/>
                    </a:lnTo>
                    <a:lnTo>
                      <a:pt x="119" y="99"/>
                    </a:lnTo>
                    <a:lnTo>
                      <a:pt x="119" y="94"/>
                    </a:lnTo>
                    <a:lnTo>
                      <a:pt x="119" y="94"/>
                    </a:lnTo>
                    <a:lnTo>
                      <a:pt x="118" y="91"/>
                    </a:lnTo>
                    <a:lnTo>
                      <a:pt x="115" y="88"/>
                    </a:lnTo>
                    <a:lnTo>
                      <a:pt x="111" y="85"/>
                    </a:lnTo>
                    <a:lnTo>
                      <a:pt x="105" y="83"/>
                    </a:lnTo>
                    <a:lnTo>
                      <a:pt x="99" y="81"/>
                    </a:lnTo>
                    <a:lnTo>
                      <a:pt x="93" y="80"/>
                    </a:lnTo>
                    <a:lnTo>
                      <a:pt x="85" y="79"/>
                    </a:lnTo>
                    <a:lnTo>
                      <a:pt x="78" y="79"/>
                    </a:lnTo>
                    <a:lnTo>
                      <a:pt x="78" y="79"/>
                    </a:lnTo>
                    <a:lnTo>
                      <a:pt x="59" y="80"/>
                    </a:lnTo>
                    <a:lnTo>
                      <a:pt x="51" y="79"/>
                    </a:lnTo>
                    <a:lnTo>
                      <a:pt x="49" y="78"/>
                    </a:lnTo>
                    <a:lnTo>
                      <a:pt x="47" y="76"/>
                    </a:lnTo>
                    <a:lnTo>
                      <a:pt x="47" y="76"/>
                    </a:lnTo>
                    <a:lnTo>
                      <a:pt x="19" y="7"/>
                    </a:lnTo>
                    <a:lnTo>
                      <a:pt x="19" y="7"/>
                    </a:lnTo>
                    <a:lnTo>
                      <a:pt x="17" y="4"/>
                    </a:lnTo>
                    <a:lnTo>
                      <a:pt x="14" y="1"/>
                    </a:lnTo>
                    <a:lnTo>
                      <a:pt x="11" y="0"/>
                    </a:lnTo>
                    <a:lnTo>
                      <a:pt x="7" y="1"/>
                    </a:lnTo>
                    <a:lnTo>
                      <a:pt x="7" y="1"/>
                    </a:lnTo>
                    <a:lnTo>
                      <a:pt x="4" y="4"/>
                    </a:lnTo>
                    <a:lnTo>
                      <a:pt x="1" y="7"/>
                    </a:lnTo>
                    <a:lnTo>
                      <a:pt x="0" y="11"/>
                    </a:lnTo>
                    <a:lnTo>
                      <a:pt x="1" y="14"/>
                    </a:lnTo>
                    <a:lnTo>
                      <a:pt x="1" y="14"/>
                    </a:lnTo>
                    <a:lnTo>
                      <a:pt x="34" y="97"/>
                    </a:lnTo>
                    <a:lnTo>
                      <a:pt x="34" y="97"/>
                    </a:lnTo>
                    <a:lnTo>
                      <a:pt x="39" y="109"/>
                    </a:lnTo>
                    <a:lnTo>
                      <a:pt x="40" y="119"/>
                    </a:lnTo>
                    <a:lnTo>
                      <a:pt x="40" y="119"/>
                    </a:lnTo>
                    <a:lnTo>
                      <a:pt x="50" y="185"/>
                    </a:lnTo>
                    <a:lnTo>
                      <a:pt x="54" y="213"/>
                    </a:lnTo>
                    <a:lnTo>
                      <a:pt x="57" y="2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6" name="Freeform 32"/>
              <p:cNvSpPr>
                <a:spLocks/>
              </p:cNvSpPr>
              <p:nvPr/>
            </p:nvSpPr>
            <p:spPr bwMode="auto">
              <a:xfrm>
                <a:off x="1188" y="1277"/>
                <a:ext cx="64" cy="63"/>
              </a:xfrm>
              <a:custGeom>
                <a:avLst/>
                <a:gdLst>
                  <a:gd name="T0" fmla="*/ 64 w 64"/>
                  <a:gd name="T1" fmla="*/ 31 h 63"/>
                  <a:gd name="T2" fmla="*/ 64 w 64"/>
                  <a:gd name="T3" fmla="*/ 31 h 63"/>
                  <a:gd name="T4" fmla="*/ 64 w 64"/>
                  <a:gd name="T5" fmla="*/ 25 h 63"/>
                  <a:gd name="T6" fmla="*/ 62 w 64"/>
                  <a:gd name="T7" fmla="*/ 19 h 63"/>
                  <a:gd name="T8" fmla="*/ 59 w 64"/>
                  <a:gd name="T9" fmla="*/ 13 h 63"/>
                  <a:gd name="T10" fmla="*/ 55 w 64"/>
                  <a:gd name="T11" fmla="*/ 9 h 63"/>
                  <a:gd name="T12" fmla="*/ 51 w 64"/>
                  <a:gd name="T13" fmla="*/ 5 h 63"/>
                  <a:gd name="T14" fmla="*/ 45 w 64"/>
                  <a:gd name="T15" fmla="*/ 2 h 63"/>
                  <a:gd name="T16" fmla="*/ 38 w 64"/>
                  <a:gd name="T17" fmla="*/ 0 h 63"/>
                  <a:gd name="T18" fmla="*/ 32 w 64"/>
                  <a:gd name="T19" fmla="*/ 0 h 63"/>
                  <a:gd name="T20" fmla="*/ 32 w 64"/>
                  <a:gd name="T21" fmla="*/ 0 h 63"/>
                  <a:gd name="T22" fmla="*/ 26 w 64"/>
                  <a:gd name="T23" fmla="*/ 0 h 63"/>
                  <a:gd name="T24" fmla="*/ 20 w 64"/>
                  <a:gd name="T25" fmla="*/ 2 h 63"/>
                  <a:gd name="T26" fmla="*/ 15 w 64"/>
                  <a:gd name="T27" fmla="*/ 5 h 63"/>
                  <a:gd name="T28" fmla="*/ 10 w 64"/>
                  <a:gd name="T29" fmla="*/ 9 h 63"/>
                  <a:gd name="T30" fmla="*/ 6 w 64"/>
                  <a:gd name="T31" fmla="*/ 13 h 63"/>
                  <a:gd name="T32" fmla="*/ 2 w 64"/>
                  <a:gd name="T33" fmla="*/ 19 h 63"/>
                  <a:gd name="T34" fmla="*/ 0 w 64"/>
                  <a:gd name="T35" fmla="*/ 25 h 63"/>
                  <a:gd name="T36" fmla="*/ 0 w 64"/>
                  <a:gd name="T37" fmla="*/ 31 h 63"/>
                  <a:gd name="T38" fmla="*/ 0 w 64"/>
                  <a:gd name="T39" fmla="*/ 31 h 63"/>
                  <a:gd name="T40" fmla="*/ 0 w 64"/>
                  <a:gd name="T41" fmla="*/ 38 h 63"/>
                  <a:gd name="T42" fmla="*/ 2 w 64"/>
                  <a:gd name="T43" fmla="*/ 44 h 63"/>
                  <a:gd name="T44" fmla="*/ 6 w 64"/>
                  <a:gd name="T45" fmla="*/ 49 h 63"/>
                  <a:gd name="T46" fmla="*/ 10 w 64"/>
                  <a:gd name="T47" fmla="*/ 54 h 63"/>
                  <a:gd name="T48" fmla="*/ 15 w 64"/>
                  <a:gd name="T49" fmla="*/ 58 h 63"/>
                  <a:gd name="T50" fmla="*/ 20 w 64"/>
                  <a:gd name="T51" fmla="*/ 61 h 63"/>
                  <a:gd name="T52" fmla="*/ 26 w 64"/>
                  <a:gd name="T53" fmla="*/ 63 h 63"/>
                  <a:gd name="T54" fmla="*/ 32 w 64"/>
                  <a:gd name="T55" fmla="*/ 63 h 63"/>
                  <a:gd name="T56" fmla="*/ 32 w 64"/>
                  <a:gd name="T57" fmla="*/ 63 h 63"/>
                  <a:gd name="T58" fmla="*/ 38 w 64"/>
                  <a:gd name="T59" fmla="*/ 63 h 63"/>
                  <a:gd name="T60" fmla="*/ 45 w 64"/>
                  <a:gd name="T61" fmla="*/ 61 h 63"/>
                  <a:gd name="T62" fmla="*/ 51 w 64"/>
                  <a:gd name="T63" fmla="*/ 58 h 63"/>
                  <a:gd name="T64" fmla="*/ 55 w 64"/>
                  <a:gd name="T65" fmla="*/ 54 h 63"/>
                  <a:gd name="T66" fmla="*/ 59 w 64"/>
                  <a:gd name="T67" fmla="*/ 49 h 63"/>
                  <a:gd name="T68" fmla="*/ 62 w 64"/>
                  <a:gd name="T69" fmla="*/ 44 h 63"/>
                  <a:gd name="T70" fmla="*/ 64 w 64"/>
                  <a:gd name="T71" fmla="*/ 38 h 63"/>
                  <a:gd name="T72" fmla="*/ 64 w 64"/>
                  <a:gd name="T73" fmla="*/ 31 h 63"/>
                  <a:gd name="T74" fmla="*/ 64 w 64"/>
                  <a:gd name="T7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3">
                    <a:moveTo>
                      <a:pt x="64" y="31"/>
                    </a:moveTo>
                    <a:lnTo>
                      <a:pt x="64" y="31"/>
                    </a:lnTo>
                    <a:lnTo>
                      <a:pt x="64" y="25"/>
                    </a:lnTo>
                    <a:lnTo>
                      <a:pt x="62" y="19"/>
                    </a:lnTo>
                    <a:lnTo>
                      <a:pt x="59" y="13"/>
                    </a:lnTo>
                    <a:lnTo>
                      <a:pt x="55" y="9"/>
                    </a:lnTo>
                    <a:lnTo>
                      <a:pt x="51" y="5"/>
                    </a:lnTo>
                    <a:lnTo>
                      <a:pt x="45" y="2"/>
                    </a:lnTo>
                    <a:lnTo>
                      <a:pt x="38" y="0"/>
                    </a:lnTo>
                    <a:lnTo>
                      <a:pt x="32" y="0"/>
                    </a:lnTo>
                    <a:lnTo>
                      <a:pt x="32" y="0"/>
                    </a:lnTo>
                    <a:lnTo>
                      <a:pt x="26" y="0"/>
                    </a:lnTo>
                    <a:lnTo>
                      <a:pt x="20" y="2"/>
                    </a:lnTo>
                    <a:lnTo>
                      <a:pt x="15" y="5"/>
                    </a:lnTo>
                    <a:lnTo>
                      <a:pt x="10" y="9"/>
                    </a:lnTo>
                    <a:lnTo>
                      <a:pt x="6" y="13"/>
                    </a:lnTo>
                    <a:lnTo>
                      <a:pt x="2" y="19"/>
                    </a:lnTo>
                    <a:lnTo>
                      <a:pt x="0" y="25"/>
                    </a:lnTo>
                    <a:lnTo>
                      <a:pt x="0" y="31"/>
                    </a:lnTo>
                    <a:lnTo>
                      <a:pt x="0" y="31"/>
                    </a:lnTo>
                    <a:lnTo>
                      <a:pt x="0" y="38"/>
                    </a:lnTo>
                    <a:lnTo>
                      <a:pt x="2" y="44"/>
                    </a:lnTo>
                    <a:lnTo>
                      <a:pt x="6" y="49"/>
                    </a:lnTo>
                    <a:lnTo>
                      <a:pt x="10" y="54"/>
                    </a:lnTo>
                    <a:lnTo>
                      <a:pt x="15" y="58"/>
                    </a:lnTo>
                    <a:lnTo>
                      <a:pt x="20" y="61"/>
                    </a:lnTo>
                    <a:lnTo>
                      <a:pt x="26" y="63"/>
                    </a:lnTo>
                    <a:lnTo>
                      <a:pt x="32" y="63"/>
                    </a:lnTo>
                    <a:lnTo>
                      <a:pt x="32" y="63"/>
                    </a:lnTo>
                    <a:lnTo>
                      <a:pt x="38" y="63"/>
                    </a:lnTo>
                    <a:lnTo>
                      <a:pt x="45" y="61"/>
                    </a:lnTo>
                    <a:lnTo>
                      <a:pt x="51" y="58"/>
                    </a:lnTo>
                    <a:lnTo>
                      <a:pt x="55" y="54"/>
                    </a:lnTo>
                    <a:lnTo>
                      <a:pt x="59" y="49"/>
                    </a:lnTo>
                    <a:lnTo>
                      <a:pt x="62" y="44"/>
                    </a:lnTo>
                    <a:lnTo>
                      <a:pt x="64" y="38"/>
                    </a:lnTo>
                    <a:lnTo>
                      <a:pt x="64" y="31"/>
                    </a:lnTo>
                    <a:lnTo>
                      <a:pt x="64" y="31"/>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7" name="Freeform 33"/>
              <p:cNvSpPr>
                <a:spLocks/>
              </p:cNvSpPr>
              <p:nvPr/>
            </p:nvSpPr>
            <p:spPr bwMode="auto">
              <a:xfrm>
                <a:off x="1181" y="1272"/>
                <a:ext cx="118" cy="230"/>
              </a:xfrm>
              <a:custGeom>
                <a:avLst/>
                <a:gdLst>
                  <a:gd name="T0" fmla="*/ 22 w 118"/>
                  <a:gd name="T1" fmla="*/ 230 h 230"/>
                  <a:gd name="T2" fmla="*/ 22 w 118"/>
                  <a:gd name="T3" fmla="*/ 230 h 230"/>
                  <a:gd name="T4" fmla="*/ 19 w 118"/>
                  <a:gd name="T5" fmla="*/ 218 h 230"/>
                  <a:gd name="T6" fmla="*/ 17 w 118"/>
                  <a:gd name="T7" fmla="*/ 204 h 230"/>
                  <a:gd name="T8" fmla="*/ 12 w 118"/>
                  <a:gd name="T9" fmla="*/ 177 h 230"/>
                  <a:gd name="T10" fmla="*/ 12 w 118"/>
                  <a:gd name="T11" fmla="*/ 177 h 230"/>
                  <a:gd name="T12" fmla="*/ 11 w 118"/>
                  <a:gd name="T13" fmla="*/ 172 h 230"/>
                  <a:gd name="T14" fmla="*/ 8 w 118"/>
                  <a:gd name="T15" fmla="*/ 169 h 230"/>
                  <a:gd name="T16" fmla="*/ 6 w 118"/>
                  <a:gd name="T17" fmla="*/ 166 h 230"/>
                  <a:gd name="T18" fmla="*/ 4 w 118"/>
                  <a:gd name="T19" fmla="*/ 161 h 230"/>
                  <a:gd name="T20" fmla="*/ 4 w 118"/>
                  <a:gd name="T21" fmla="*/ 161 h 230"/>
                  <a:gd name="T22" fmla="*/ 1 w 118"/>
                  <a:gd name="T23" fmla="*/ 134 h 230"/>
                  <a:gd name="T24" fmla="*/ 0 w 118"/>
                  <a:gd name="T25" fmla="*/ 114 h 230"/>
                  <a:gd name="T26" fmla="*/ 1 w 118"/>
                  <a:gd name="T27" fmla="*/ 99 h 230"/>
                  <a:gd name="T28" fmla="*/ 1 w 118"/>
                  <a:gd name="T29" fmla="*/ 94 h 230"/>
                  <a:gd name="T30" fmla="*/ 1 w 118"/>
                  <a:gd name="T31" fmla="*/ 94 h 230"/>
                  <a:gd name="T32" fmla="*/ 2 w 118"/>
                  <a:gd name="T33" fmla="*/ 91 h 230"/>
                  <a:gd name="T34" fmla="*/ 4 w 118"/>
                  <a:gd name="T35" fmla="*/ 88 h 230"/>
                  <a:gd name="T36" fmla="*/ 8 w 118"/>
                  <a:gd name="T37" fmla="*/ 85 h 230"/>
                  <a:gd name="T38" fmla="*/ 14 w 118"/>
                  <a:gd name="T39" fmla="*/ 83 h 230"/>
                  <a:gd name="T40" fmla="*/ 20 w 118"/>
                  <a:gd name="T41" fmla="*/ 81 h 230"/>
                  <a:gd name="T42" fmla="*/ 27 w 118"/>
                  <a:gd name="T43" fmla="*/ 80 h 230"/>
                  <a:gd name="T44" fmla="*/ 34 w 118"/>
                  <a:gd name="T45" fmla="*/ 79 h 230"/>
                  <a:gd name="T46" fmla="*/ 42 w 118"/>
                  <a:gd name="T47" fmla="*/ 79 h 230"/>
                  <a:gd name="T48" fmla="*/ 42 w 118"/>
                  <a:gd name="T49" fmla="*/ 79 h 230"/>
                  <a:gd name="T50" fmla="*/ 60 w 118"/>
                  <a:gd name="T51" fmla="*/ 80 h 230"/>
                  <a:gd name="T52" fmla="*/ 68 w 118"/>
                  <a:gd name="T53" fmla="*/ 79 h 230"/>
                  <a:gd name="T54" fmla="*/ 71 w 118"/>
                  <a:gd name="T55" fmla="*/ 78 h 230"/>
                  <a:gd name="T56" fmla="*/ 73 w 118"/>
                  <a:gd name="T57" fmla="*/ 76 h 230"/>
                  <a:gd name="T58" fmla="*/ 73 w 118"/>
                  <a:gd name="T59" fmla="*/ 76 h 230"/>
                  <a:gd name="T60" fmla="*/ 100 w 118"/>
                  <a:gd name="T61" fmla="*/ 7 h 230"/>
                  <a:gd name="T62" fmla="*/ 100 w 118"/>
                  <a:gd name="T63" fmla="*/ 7 h 230"/>
                  <a:gd name="T64" fmla="*/ 102 w 118"/>
                  <a:gd name="T65" fmla="*/ 4 h 230"/>
                  <a:gd name="T66" fmla="*/ 105 w 118"/>
                  <a:gd name="T67" fmla="*/ 1 h 230"/>
                  <a:gd name="T68" fmla="*/ 109 w 118"/>
                  <a:gd name="T69" fmla="*/ 0 h 230"/>
                  <a:gd name="T70" fmla="*/ 112 w 118"/>
                  <a:gd name="T71" fmla="*/ 1 h 230"/>
                  <a:gd name="T72" fmla="*/ 112 w 118"/>
                  <a:gd name="T73" fmla="*/ 1 h 230"/>
                  <a:gd name="T74" fmla="*/ 115 w 118"/>
                  <a:gd name="T75" fmla="*/ 4 h 230"/>
                  <a:gd name="T76" fmla="*/ 117 w 118"/>
                  <a:gd name="T77" fmla="*/ 7 h 230"/>
                  <a:gd name="T78" fmla="*/ 118 w 118"/>
                  <a:gd name="T79" fmla="*/ 11 h 230"/>
                  <a:gd name="T80" fmla="*/ 117 w 118"/>
                  <a:gd name="T81" fmla="*/ 14 h 230"/>
                  <a:gd name="T82" fmla="*/ 117 w 118"/>
                  <a:gd name="T83" fmla="*/ 14 h 230"/>
                  <a:gd name="T84" fmla="*/ 85 w 118"/>
                  <a:gd name="T85" fmla="*/ 97 h 230"/>
                  <a:gd name="T86" fmla="*/ 85 w 118"/>
                  <a:gd name="T87" fmla="*/ 97 h 230"/>
                  <a:gd name="T88" fmla="*/ 81 w 118"/>
                  <a:gd name="T89" fmla="*/ 109 h 230"/>
                  <a:gd name="T90" fmla="*/ 79 w 118"/>
                  <a:gd name="T91" fmla="*/ 119 h 230"/>
                  <a:gd name="T92" fmla="*/ 79 w 118"/>
                  <a:gd name="T93" fmla="*/ 119 h 230"/>
                  <a:gd name="T94" fmla="*/ 70 w 118"/>
                  <a:gd name="T95" fmla="*/ 185 h 230"/>
                  <a:gd name="T96" fmla="*/ 65 w 118"/>
                  <a:gd name="T97" fmla="*/ 213 h 230"/>
                  <a:gd name="T98" fmla="*/ 62 w 118"/>
                  <a:gd name="T9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30">
                    <a:moveTo>
                      <a:pt x="22" y="230"/>
                    </a:moveTo>
                    <a:lnTo>
                      <a:pt x="22" y="230"/>
                    </a:lnTo>
                    <a:lnTo>
                      <a:pt x="19" y="218"/>
                    </a:lnTo>
                    <a:lnTo>
                      <a:pt x="17" y="204"/>
                    </a:lnTo>
                    <a:lnTo>
                      <a:pt x="12" y="177"/>
                    </a:lnTo>
                    <a:lnTo>
                      <a:pt x="12" y="177"/>
                    </a:lnTo>
                    <a:lnTo>
                      <a:pt x="11" y="172"/>
                    </a:lnTo>
                    <a:lnTo>
                      <a:pt x="8" y="169"/>
                    </a:lnTo>
                    <a:lnTo>
                      <a:pt x="6" y="166"/>
                    </a:lnTo>
                    <a:lnTo>
                      <a:pt x="4" y="161"/>
                    </a:lnTo>
                    <a:lnTo>
                      <a:pt x="4" y="161"/>
                    </a:lnTo>
                    <a:lnTo>
                      <a:pt x="1" y="134"/>
                    </a:lnTo>
                    <a:lnTo>
                      <a:pt x="0" y="114"/>
                    </a:lnTo>
                    <a:lnTo>
                      <a:pt x="1" y="99"/>
                    </a:lnTo>
                    <a:lnTo>
                      <a:pt x="1" y="94"/>
                    </a:lnTo>
                    <a:lnTo>
                      <a:pt x="1" y="94"/>
                    </a:lnTo>
                    <a:lnTo>
                      <a:pt x="2" y="91"/>
                    </a:lnTo>
                    <a:lnTo>
                      <a:pt x="4" y="88"/>
                    </a:lnTo>
                    <a:lnTo>
                      <a:pt x="8" y="85"/>
                    </a:lnTo>
                    <a:lnTo>
                      <a:pt x="14" y="83"/>
                    </a:lnTo>
                    <a:lnTo>
                      <a:pt x="20" y="81"/>
                    </a:lnTo>
                    <a:lnTo>
                      <a:pt x="27" y="80"/>
                    </a:lnTo>
                    <a:lnTo>
                      <a:pt x="34" y="79"/>
                    </a:lnTo>
                    <a:lnTo>
                      <a:pt x="42" y="79"/>
                    </a:lnTo>
                    <a:lnTo>
                      <a:pt x="42" y="79"/>
                    </a:lnTo>
                    <a:lnTo>
                      <a:pt x="60" y="80"/>
                    </a:lnTo>
                    <a:lnTo>
                      <a:pt x="68" y="79"/>
                    </a:lnTo>
                    <a:lnTo>
                      <a:pt x="71" y="78"/>
                    </a:lnTo>
                    <a:lnTo>
                      <a:pt x="73" y="76"/>
                    </a:lnTo>
                    <a:lnTo>
                      <a:pt x="73" y="76"/>
                    </a:lnTo>
                    <a:lnTo>
                      <a:pt x="100" y="7"/>
                    </a:lnTo>
                    <a:lnTo>
                      <a:pt x="100" y="7"/>
                    </a:lnTo>
                    <a:lnTo>
                      <a:pt x="102" y="4"/>
                    </a:lnTo>
                    <a:lnTo>
                      <a:pt x="105" y="1"/>
                    </a:lnTo>
                    <a:lnTo>
                      <a:pt x="109" y="0"/>
                    </a:lnTo>
                    <a:lnTo>
                      <a:pt x="112" y="1"/>
                    </a:lnTo>
                    <a:lnTo>
                      <a:pt x="112" y="1"/>
                    </a:lnTo>
                    <a:lnTo>
                      <a:pt x="115" y="4"/>
                    </a:lnTo>
                    <a:lnTo>
                      <a:pt x="117" y="7"/>
                    </a:lnTo>
                    <a:lnTo>
                      <a:pt x="118" y="11"/>
                    </a:lnTo>
                    <a:lnTo>
                      <a:pt x="117" y="14"/>
                    </a:lnTo>
                    <a:lnTo>
                      <a:pt x="117" y="14"/>
                    </a:lnTo>
                    <a:lnTo>
                      <a:pt x="85" y="97"/>
                    </a:lnTo>
                    <a:lnTo>
                      <a:pt x="85" y="97"/>
                    </a:lnTo>
                    <a:lnTo>
                      <a:pt x="81" y="109"/>
                    </a:lnTo>
                    <a:lnTo>
                      <a:pt x="79" y="119"/>
                    </a:lnTo>
                    <a:lnTo>
                      <a:pt x="79" y="119"/>
                    </a:lnTo>
                    <a:lnTo>
                      <a:pt x="70" y="185"/>
                    </a:lnTo>
                    <a:lnTo>
                      <a:pt x="65" y="213"/>
                    </a:lnTo>
                    <a:lnTo>
                      <a:pt x="62" y="2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8" name="Freeform 34"/>
              <p:cNvSpPr>
                <a:spLocks/>
              </p:cNvSpPr>
              <p:nvPr/>
            </p:nvSpPr>
            <p:spPr bwMode="auto">
              <a:xfrm>
                <a:off x="782" y="1050"/>
                <a:ext cx="89" cy="90"/>
              </a:xfrm>
              <a:custGeom>
                <a:avLst/>
                <a:gdLst>
                  <a:gd name="T0" fmla="*/ 89 w 89"/>
                  <a:gd name="T1" fmla="*/ 45 h 90"/>
                  <a:gd name="T2" fmla="*/ 89 w 89"/>
                  <a:gd name="T3" fmla="*/ 45 h 90"/>
                  <a:gd name="T4" fmla="*/ 88 w 89"/>
                  <a:gd name="T5" fmla="*/ 36 h 90"/>
                  <a:gd name="T6" fmla="*/ 86 w 89"/>
                  <a:gd name="T7" fmla="*/ 28 h 90"/>
                  <a:gd name="T8" fmla="*/ 81 w 89"/>
                  <a:gd name="T9" fmla="*/ 20 h 90"/>
                  <a:gd name="T10" fmla="*/ 75 w 89"/>
                  <a:gd name="T11" fmla="*/ 14 h 90"/>
                  <a:gd name="T12" fmla="*/ 69 w 89"/>
                  <a:gd name="T13" fmla="*/ 9 h 90"/>
                  <a:gd name="T14" fmla="*/ 62 w 89"/>
                  <a:gd name="T15" fmla="*/ 4 h 90"/>
                  <a:gd name="T16" fmla="*/ 54 w 89"/>
                  <a:gd name="T17" fmla="*/ 1 h 90"/>
                  <a:gd name="T18" fmla="*/ 44 w 89"/>
                  <a:gd name="T19" fmla="*/ 0 h 90"/>
                  <a:gd name="T20" fmla="*/ 44 w 89"/>
                  <a:gd name="T21" fmla="*/ 0 h 90"/>
                  <a:gd name="T22" fmla="*/ 35 w 89"/>
                  <a:gd name="T23" fmla="*/ 1 h 90"/>
                  <a:gd name="T24" fmla="*/ 27 w 89"/>
                  <a:gd name="T25" fmla="*/ 4 h 90"/>
                  <a:gd name="T26" fmla="*/ 20 w 89"/>
                  <a:gd name="T27" fmla="*/ 9 h 90"/>
                  <a:gd name="T28" fmla="*/ 13 w 89"/>
                  <a:gd name="T29" fmla="*/ 14 h 90"/>
                  <a:gd name="T30" fmla="*/ 7 w 89"/>
                  <a:gd name="T31" fmla="*/ 20 h 90"/>
                  <a:gd name="T32" fmla="*/ 3 w 89"/>
                  <a:gd name="T33" fmla="*/ 28 h 90"/>
                  <a:gd name="T34" fmla="*/ 1 w 89"/>
                  <a:gd name="T35" fmla="*/ 36 h 90"/>
                  <a:gd name="T36" fmla="*/ 0 w 89"/>
                  <a:gd name="T37" fmla="*/ 45 h 90"/>
                  <a:gd name="T38" fmla="*/ 0 w 89"/>
                  <a:gd name="T39" fmla="*/ 45 h 90"/>
                  <a:gd name="T40" fmla="*/ 1 w 89"/>
                  <a:gd name="T41" fmla="*/ 54 h 90"/>
                  <a:gd name="T42" fmla="*/ 3 w 89"/>
                  <a:gd name="T43" fmla="*/ 62 h 90"/>
                  <a:gd name="T44" fmla="*/ 7 w 89"/>
                  <a:gd name="T45" fmla="*/ 70 h 90"/>
                  <a:gd name="T46" fmla="*/ 13 w 89"/>
                  <a:gd name="T47" fmla="*/ 76 h 90"/>
                  <a:gd name="T48" fmla="*/ 20 w 89"/>
                  <a:gd name="T49" fmla="*/ 82 h 90"/>
                  <a:gd name="T50" fmla="*/ 27 w 89"/>
                  <a:gd name="T51" fmla="*/ 86 h 90"/>
                  <a:gd name="T52" fmla="*/ 35 w 89"/>
                  <a:gd name="T53" fmla="*/ 89 h 90"/>
                  <a:gd name="T54" fmla="*/ 44 w 89"/>
                  <a:gd name="T55" fmla="*/ 90 h 90"/>
                  <a:gd name="T56" fmla="*/ 44 w 89"/>
                  <a:gd name="T57" fmla="*/ 90 h 90"/>
                  <a:gd name="T58" fmla="*/ 54 w 89"/>
                  <a:gd name="T59" fmla="*/ 89 h 90"/>
                  <a:gd name="T60" fmla="*/ 62 w 89"/>
                  <a:gd name="T61" fmla="*/ 86 h 90"/>
                  <a:gd name="T62" fmla="*/ 69 w 89"/>
                  <a:gd name="T63" fmla="*/ 82 h 90"/>
                  <a:gd name="T64" fmla="*/ 75 w 89"/>
                  <a:gd name="T65" fmla="*/ 76 h 90"/>
                  <a:gd name="T66" fmla="*/ 81 w 89"/>
                  <a:gd name="T67" fmla="*/ 70 h 90"/>
                  <a:gd name="T68" fmla="*/ 86 w 89"/>
                  <a:gd name="T69" fmla="*/ 62 h 90"/>
                  <a:gd name="T70" fmla="*/ 88 w 89"/>
                  <a:gd name="T71" fmla="*/ 54 h 90"/>
                  <a:gd name="T72" fmla="*/ 89 w 89"/>
                  <a:gd name="T73" fmla="*/ 45 h 90"/>
                  <a:gd name="T74" fmla="*/ 89 w 89"/>
                  <a:gd name="T75"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90">
                    <a:moveTo>
                      <a:pt x="89" y="45"/>
                    </a:moveTo>
                    <a:lnTo>
                      <a:pt x="89" y="45"/>
                    </a:lnTo>
                    <a:lnTo>
                      <a:pt x="88" y="36"/>
                    </a:lnTo>
                    <a:lnTo>
                      <a:pt x="86" y="28"/>
                    </a:lnTo>
                    <a:lnTo>
                      <a:pt x="81" y="20"/>
                    </a:lnTo>
                    <a:lnTo>
                      <a:pt x="75" y="14"/>
                    </a:lnTo>
                    <a:lnTo>
                      <a:pt x="69" y="9"/>
                    </a:lnTo>
                    <a:lnTo>
                      <a:pt x="62" y="4"/>
                    </a:lnTo>
                    <a:lnTo>
                      <a:pt x="54" y="1"/>
                    </a:lnTo>
                    <a:lnTo>
                      <a:pt x="44" y="0"/>
                    </a:lnTo>
                    <a:lnTo>
                      <a:pt x="44" y="0"/>
                    </a:lnTo>
                    <a:lnTo>
                      <a:pt x="35" y="1"/>
                    </a:lnTo>
                    <a:lnTo>
                      <a:pt x="27" y="4"/>
                    </a:lnTo>
                    <a:lnTo>
                      <a:pt x="20" y="9"/>
                    </a:lnTo>
                    <a:lnTo>
                      <a:pt x="13" y="14"/>
                    </a:lnTo>
                    <a:lnTo>
                      <a:pt x="7" y="20"/>
                    </a:lnTo>
                    <a:lnTo>
                      <a:pt x="3" y="28"/>
                    </a:lnTo>
                    <a:lnTo>
                      <a:pt x="1" y="36"/>
                    </a:lnTo>
                    <a:lnTo>
                      <a:pt x="0" y="45"/>
                    </a:lnTo>
                    <a:lnTo>
                      <a:pt x="0" y="45"/>
                    </a:lnTo>
                    <a:lnTo>
                      <a:pt x="1" y="54"/>
                    </a:lnTo>
                    <a:lnTo>
                      <a:pt x="3" y="62"/>
                    </a:lnTo>
                    <a:lnTo>
                      <a:pt x="7" y="70"/>
                    </a:lnTo>
                    <a:lnTo>
                      <a:pt x="13" y="76"/>
                    </a:lnTo>
                    <a:lnTo>
                      <a:pt x="20" y="82"/>
                    </a:lnTo>
                    <a:lnTo>
                      <a:pt x="27" y="86"/>
                    </a:lnTo>
                    <a:lnTo>
                      <a:pt x="35" y="89"/>
                    </a:lnTo>
                    <a:lnTo>
                      <a:pt x="44" y="90"/>
                    </a:lnTo>
                    <a:lnTo>
                      <a:pt x="44" y="90"/>
                    </a:lnTo>
                    <a:lnTo>
                      <a:pt x="54" y="89"/>
                    </a:lnTo>
                    <a:lnTo>
                      <a:pt x="62" y="86"/>
                    </a:lnTo>
                    <a:lnTo>
                      <a:pt x="69" y="82"/>
                    </a:lnTo>
                    <a:lnTo>
                      <a:pt x="75" y="76"/>
                    </a:lnTo>
                    <a:lnTo>
                      <a:pt x="81" y="70"/>
                    </a:lnTo>
                    <a:lnTo>
                      <a:pt x="86" y="62"/>
                    </a:lnTo>
                    <a:lnTo>
                      <a:pt x="88" y="54"/>
                    </a:lnTo>
                    <a:lnTo>
                      <a:pt x="89" y="45"/>
                    </a:lnTo>
                    <a:lnTo>
                      <a:pt x="89" y="4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9" name="Freeform 35"/>
              <p:cNvSpPr>
                <a:spLocks/>
              </p:cNvSpPr>
              <p:nvPr/>
            </p:nvSpPr>
            <p:spPr bwMode="auto">
              <a:xfrm>
                <a:off x="779" y="1157"/>
                <a:ext cx="108" cy="50"/>
              </a:xfrm>
              <a:custGeom>
                <a:avLst/>
                <a:gdLst>
                  <a:gd name="T0" fmla="*/ 108 w 108"/>
                  <a:gd name="T1" fmla="*/ 50 h 50"/>
                  <a:gd name="T2" fmla="*/ 108 w 108"/>
                  <a:gd name="T3" fmla="*/ 50 h 50"/>
                  <a:gd name="T4" fmla="*/ 107 w 108"/>
                  <a:gd name="T5" fmla="*/ 31 h 50"/>
                  <a:gd name="T6" fmla="*/ 107 w 108"/>
                  <a:gd name="T7" fmla="*/ 25 h 50"/>
                  <a:gd name="T8" fmla="*/ 107 w 108"/>
                  <a:gd name="T9" fmla="*/ 25 h 50"/>
                  <a:gd name="T10" fmla="*/ 106 w 108"/>
                  <a:gd name="T11" fmla="*/ 23 h 50"/>
                  <a:gd name="T12" fmla="*/ 106 w 108"/>
                  <a:gd name="T13" fmla="*/ 20 h 50"/>
                  <a:gd name="T14" fmla="*/ 102 w 108"/>
                  <a:gd name="T15" fmla="*/ 16 h 50"/>
                  <a:gd name="T16" fmla="*/ 96 w 108"/>
                  <a:gd name="T17" fmla="*/ 12 h 50"/>
                  <a:gd name="T18" fmla="*/ 89 w 108"/>
                  <a:gd name="T19" fmla="*/ 7 h 50"/>
                  <a:gd name="T20" fmla="*/ 79 w 108"/>
                  <a:gd name="T21" fmla="*/ 4 h 50"/>
                  <a:gd name="T22" fmla="*/ 69 w 108"/>
                  <a:gd name="T23" fmla="*/ 2 h 50"/>
                  <a:gd name="T24" fmla="*/ 59 w 108"/>
                  <a:gd name="T25" fmla="*/ 1 h 50"/>
                  <a:gd name="T26" fmla="*/ 47 w 108"/>
                  <a:gd name="T27" fmla="*/ 0 h 50"/>
                  <a:gd name="T28" fmla="*/ 47 w 108"/>
                  <a:gd name="T29" fmla="*/ 0 h 50"/>
                  <a:gd name="T30" fmla="*/ 34 w 108"/>
                  <a:gd name="T31" fmla="*/ 1 h 50"/>
                  <a:gd name="T32" fmla="*/ 22 w 108"/>
                  <a:gd name="T33" fmla="*/ 3 h 50"/>
                  <a:gd name="T34" fmla="*/ 10 w 108"/>
                  <a:gd name="T35" fmla="*/ 6 h 50"/>
                  <a:gd name="T36" fmla="*/ 0 w 108"/>
                  <a:gd name="T3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50">
                    <a:moveTo>
                      <a:pt x="108" y="50"/>
                    </a:moveTo>
                    <a:lnTo>
                      <a:pt x="108" y="50"/>
                    </a:lnTo>
                    <a:lnTo>
                      <a:pt x="107" y="31"/>
                    </a:lnTo>
                    <a:lnTo>
                      <a:pt x="107" y="25"/>
                    </a:lnTo>
                    <a:lnTo>
                      <a:pt x="107" y="25"/>
                    </a:lnTo>
                    <a:lnTo>
                      <a:pt x="106" y="23"/>
                    </a:lnTo>
                    <a:lnTo>
                      <a:pt x="106" y="20"/>
                    </a:lnTo>
                    <a:lnTo>
                      <a:pt x="102" y="16"/>
                    </a:lnTo>
                    <a:lnTo>
                      <a:pt x="96" y="12"/>
                    </a:lnTo>
                    <a:lnTo>
                      <a:pt x="89" y="7"/>
                    </a:lnTo>
                    <a:lnTo>
                      <a:pt x="79" y="4"/>
                    </a:lnTo>
                    <a:lnTo>
                      <a:pt x="69" y="2"/>
                    </a:lnTo>
                    <a:lnTo>
                      <a:pt x="59" y="1"/>
                    </a:lnTo>
                    <a:lnTo>
                      <a:pt x="47" y="0"/>
                    </a:lnTo>
                    <a:lnTo>
                      <a:pt x="47" y="0"/>
                    </a:lnTo>
                    <a:lnTo>
                      <a:pt x="34" y="1"/>
                    </a:lnTo>
                    <a:lnTo>
                      <a:pt x="22" y="3"/>
                    </a:lnTo>
                    <a:lnTo>
                      <a:pt x="10" y="6"/>
                    </a:lnTo>
                    <a:lnTo>
                      <a:pt x="0" y="1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0" name="Freeform 36"/>
              <p:cNvSpPr>
                <a:spLocks/>
              </p:cNvSpPr>
              <p:nvPr/>
            </p:nvSpPr>
            <p:spPr bwMode="auto">
              <a:xfrm>
                <a:off x="643" y="1019"/>
                <a:ext cx="123" cy="123"/>
              </a:xfrm>
              <a:custGeom>
                <a:avLst/>
                <a:gdLst>
                  <a:gd name="T0" fmla="*/ 123 w 123"/>
                  <a:gd name="T1" fmla="*/ 61 h 123"/>
                  <a:gd name="T2" fmla="*/ 123 w 123"/>
                  <a:gd name="T3" fmla="*/ 61 h 123"/>
                  <a:gd name="T4" fmla="*/ 122 w 123"/>
                  <a:gd name="T5" fmla="*/ 55 h 123"/>
                  <a:gd name="T6" fmla="*/ 121 w 123"/>
                  <a:gd name="T7" fmla="*/ 49 h 123"/>
                  <a:gd name="T8" fmla="*/ 118 w 123"/>
                  <a:gd name="T9" fmla="*/ 37 h 123"/>
                  <a:gd name="T10" fmla="*/ 112 w 123"/>
                  <a:gd name="T11" fmla="*/ 27 h 123"/>
                  <a:gd name="T12" fmla="*/ 104 w 123"/>
                  <a:gd name="T13" fmla="*/ 18 h 123"/>
                  <a:gd name="T14" fmla="*/ 96 w 123"/>
                  <a:gd name="T15" fmla="*/ 11 h 123"/>
                  <a:gd name="T16" fmla="*/ 85 w 123"/>
                  <a:gd name="T17" fmla="*/ 6 h 123"/>
                  <a:gd name="T18" fmla="*/ 73 w 123"/>
                  <a:gd name="T19" fmla="*/ 1 h 123"/>
                  <a:gd name="T20" fmla="*/ 67 w 123"/>
                  <a:gd name="T21" fmla="*/ 0 h 123"/>
                  <a:gd name="T22" fmla="*/ 61 w 123"/>
                  <a:gd name="T23" fmla="*/ 0 h 123"/>
                  <a:gd name="T24" fmla="*/ 61 w 123"/>
                  <a:gd name="T25" fmla="*/ 0 h 123"/>
                  <a:gd name="T26" fmla="*/ 55 w 123"/>
                  <a:gd name="T27" fmla="*/ 0 h 123"/>
                  <a:gd name="T28" fmla="*/ 49 w 123"/>
                  <a:gd name="T29" fmla="*/ 1 h 123"/>
                  <a:gd name="T30" fmla="*/ 37 w 123"/>
                  <a:gd name="T31" fmla="*/ 6 h 123"/>
                  <a:gd name="T32" fmla="*/ 27 w 123"/>
                  <a:gd name="T33" fmla="*/ 11 h 123"/>
                  <a:gd name="T34" fmla="*/ 18 w 123"/>
                  <a:gd name="T35" fmla="*/ 18 h 123"/>
                  <a:gd name="T36" fmla="*/ 11 w 123"/>
                  <a:gd name="T37" fmla="*/ 27 h 123"/>
                  <a:gd name="T38" fmla="*/ 5 w 123"/>
                  <a:gd name="T39" fmla="*/ 37 h 123"/>
                  <a:gd name="T40" fmla="*/ 1 w 123"/>
                  <a:gd name="T41" fmla="*/ 49 h 123"/>
                  <a:gd name="T42" fmla="*/ 0 w 123"/>
                  <a:gd name="T43" fmla="*/ 55 h 123"/>
                  <a:gd name="T44" fmla="*/ 0 w 123"/>
                  <a:gd name="T45" fmla="*/ 61 h 123"/>
                  <a:gd name="T46" fmla="*/ 0 w 123"/>
                  <a:gd name="T47" fmla="*/ 61 h 123"/>
                  <a:gd name="T48" fmla="*/ 0 w 123"/>
                  <a:gd name="T49" fmla="*/ 67 h 123"/>
                  <a:gd name="T50" fmla="*/ 1 w 123"/>
                  <a:gd name="T51" fmla="*/ 73 h 123"/>
                  <a:gd name="T52" fmla="*/ 5 w 123"/>
                  <a:gd name="T53" fmla="*/ 85 h 123"/>
                  <a:gd name="T54" fmla="*/ 11 w 123"/>
                  <a:gd name="T55" fmla="*/ 95 h 123"/>
                  <a:gd name="T56" fmla="*/ 18 w 123"/>
                  <a:gd name="T57" fmla="*/ 104 h 123"/>
                  <a:gd name="T58" fmla="*/ 27 w 123"/>
                  <a:gd name="T59" fmla="*/ 112 h 123"/>
                  <a:gd name="T60" fmla="*/ 37 w 123"/>
                  <a:gd name="T61" fmla="*/ 118 h 123"/>
                  <a:gd name="T62" fmla="*/ 49 w 123"/>
                  <a:gd name="T63" fmla="*/ 121 h 123"/>
                  <a:gd name="T64" fmla="*/ 55 w 123"/>
                  <a:gd name="T65" fmla="*/ 122 h 123"/>
                  <a:gd name="T66" fmla="*/ 61 w 123"/>
                  <a:gd name="T67" fmla="*/ 123 h 123"/>
                  <a:gd name="T68" fmla="*/ 61 w 123"/>
                  <a:gd name="T69" fmla="*/ 123 h 123"/>
                  <a:gd name="T70" fmla="*/ 67 w 123"/>
                  <a:gd name="T71" fmla="*/ 122 h 123"/>
                  <a:gd name="T72" fmla="*/ 73 w 123"/>
                  <a:gd name="T73" fmla="*/ 121 h 123"/>
                  <a:gd name="T74" fmla="*/ 85 w 123"/>
                  <a:gd name="T75" fmla="*/ 118 h 123"/>
                  <a:gd name="T76" fmla="*/ 96 w 123"/>
                  <a:gd name="T77" fmla="*/ 112 h 123"/>
                  <a:gd name="T78" fmla="*/ 104 w 123"/>
                  <a:gd name="T79" fmla="*/ 104 h 123"/>
                  <a:gd name="T80" fmla="*/ 112 w 123"/>
                  <a:gd name="T81" fmla="*/ 95 h 123"/>
                  <a:gd name="T82" fmla="*/ 118 w 123"/>
                  <a:gd name="T83" fmla="*/ 85 h 123"/>
                  <a:gd name="T84" fmla="*/ 121 w 123"/>
                  <a:gd name="T85" fmla="*/ 73 h 123"/>
                  <a:gd name="T86" fmla="*/ 122 w 123"/>
                  <a:gd name="T87" fmla="*/ 67 h 123"/>
                  <a:gd name="T88" fmla="*/ 123 w 123"/>
                  <a:gd name="T89" fmla="*/ 61 h 123"/>
                  <a:gd name="T90" fmla="*/ 123 w 123"/>
                  <a:gd name="T91"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 h="123">
                    <a:moveTo>
                      <a:pt x="123" y="61"/>
                    </a:moveTo>
                    <a:lnTo>
                      <a:pt x="123" y="61"/>
                    </a:lnTo>
                    <a:lnTo>
                      <a:pt x="122" y="55"/>
                    </a:lnTo>
                    <a:lnTo>
                      <a:pt x="121" y="49"/>
                    </a:lnTo>
                    <a:lnTo>
                      <a:pt x="118" y="37"/>
                    </a:lnTo>
                    <a:lnTo>
                      <a:pt x="112" y="27"/>
                    </a:lnTo>
                    <a:lnTo>
                      <a:pt x="104" y="18"/>
                    </a:lnTo>
                    <a:lnTo>
                      <a:pt x="96" y="11"/>
                    </a:lnTo>
                    <a:lnTo>
                      <a:pt x="85" y="6"/>
                    </a:lnTo>
                    <a:lnTo>
                      <a:pt x="73" y="1"/>
                    </a:lnTo>
                    <a:lnTo>
                      <a:pt x="67" y="0"/>
                    </a:lnTo>
                    <a:lnTo>
                      <a:pt x="61" y="0"/>
                    </a:lnTo>
                    <a:lnTo>
                      <a:pt x="61" y="0"/>
                    </a:lnTo>
                    <a:lnTo>
                      <a:pt x="55" y="0"/>
                    </a:lnTo>
                    <a:lnTo>
                      <a:pt x="49" y="1"/>
                    </a:lnTo>
                    <a:lnTo>
                      <a:pt x="37" y="6"/>
                    </a:lnTo>
                    <a:lnTo>
                      <a:pt x="27" y="11"/>
                    </a:lnTo>
                    <a:lnTo>
                      <a:pt x="18" y="18"/>
                    </a:lnTo>
                    <a:lnTo>
                      <a:pt x="11" y="27"/>
                    </a:lnTo>
                    <a:lnTo>
                      <a:pt x="5" y="37"/>
                    </a:lnTo>
                    <a:lnTo>
                      <a:pt x="1" y="49"/>
                    </a:lnTo>
                    <a:lnTo>
                      <a:pt x="0" y="55"/>
                    </a:lnTo>
                    <a:lnTo>
                      <a:pt x="0" y="61"/>
                    </a:lnTo>
                    <a:lnTo>
                      <a:pt x="0" y="61"/>
                    </a:lnTo>
                    <a:lnTo>
                      <a:pt x="0" y="67"/>
                    </a:lnTo>
                    <a:lnTo>
                      <a:pt x="1" y="73"/>
                    </a:lnTo>
                    <a:lnTo>
                      <a:pt x="5" y="85"/>
                    </a:lnTo>
                    <a:lnTo>
                      <a:pt x="11" y="95"/>
                    </a:lnTo>
                    <a:lnTo>
                      <a:pt x="18" y="104"/>
                    </a:lnTo>
                    <a:lnTo>
                      <a:pt x="27" y="112"/>
                    </a:lnTo>
                    <a:lnTo>
                      <a:pt x="37" y="118"/>
                    </a:lnTo>
                    <a:lnTo>
                      <a:pt x="49" y="121"/>
                    </a:lnTo>
                    <a:lnTo>
                      <a:pt x="55" y="122"/>
                    </a:lnTo>
                    <a:lnTo>
                      <a:pt x="61" y="123"/>
                    </a:lnTo>
                    <a:lnTo>
                      <a:pt x="61" y="123"/>
                    </a:lnTo>
                    <a:lnTo>
                      <a:pt x="67" y="122"/>
                    </a:lnTo>
                    <a:lnTo>
                      <a:pt x="73" y="121"/>
                    </a:lnTo>
                    <a:lnTo>
                      <a:pt x="85" y="118"/>
                    </a:lnTo>
                    <a:lnTo>
                      <a:pt x="96" y="112"/>
                    </a:lnTo>
                    <a:lnTo>
                      <a:pt x="104" y="104"/>
                    </a:lnTo>
                    <a:lnTo>
                      <a:pt x="112" y="95"/>
                    </a:lnTo>
                    <a:lnTo>
                      <a:pt x="118" y="85"/>
                    </a:lnTo>
                    <a:lnTo>
                      <a:pt x="121" y="73"/>
                    </a:lnTo>
                    <a:lnTo>
                      <a:pt x="122" y="67"/>
                    </a:lnTo>
                    <a:lnTo>
                      <a:pt x="123" y="61"/>
                    </a:lnTo>
                    <a:lnTo>
                      <a:pt x="123" y="61"/>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1" name="Freeform 37"/>
              <p:cNvSpPr>
                <a:spLocks/>
              </p:cNvSpPr>
              <p:nvPr/>
            </p:nvSpPr>
            <p:spPr bwMode="auto">
              <a:xfrm>
                <a:off x="622" y="1167"/>
                <a:ext cx="165" cy="66"/>
              </a:xfrm>
              <a:custGeom>
                <a:avLst/>
                <a:gdLst>
                  <a:gd name="T0" fmla="*/ 165 w 165"/>
                  <a:gd name="T1" fmla="*/ 66 h 66"/>
                  <a:gd name="T2" fmla="*/ 165 w 165"/>
                  <a:gd name="T3" fmla="*/ 66 h 66"/>
                  <a:gd name="T4" fmla="*/ 164 w 165"/>
                  <a:gd name="T5" fmla="*/ 42 h 66"/>
                  <a:gd name="T6" fmla="*/ 164 w 165"/>
                  <a:gd name="T7" fmla="*/ 33 h 66"/>
                  <a:gd name="T8" fmla="*/ 164 w 165"/>
                  <a:gd name="T9" fmla="*/ 33 h 66"/>
                  <a:gd name="T10" fmla="*/ 163 w 165"/>
                  <a:gd name="T11" fmla="*/ 29 h 66"/>
                  <a:gd name="T12" fmla="*/ 162 w 165"/>
                  <a:gd name="T13" fmla="*/ 26 h 66"/>
                  <a:gd name="T14" fmla="*/ 160 w 165"/>
                  <a:gd name="T15" fmla="*/ 23 h 66"/>
                  <a:gd name="T16" fmla="*/ 157 w 165"/>
                  <a:gd name="T17" fmla="*/ 20 h 66"/>
                  <a:gd name="T18" fmla="*/ 149 w 165"/>
                  <a:gd name="T19" fmla="*/ 14 h 66"/>
                  <a:gd name="T20" fmla="*/ 139 w 165"/>
                  <a:gd name="T21" fmla="*/ 10 h 66"/>
                  <a:gd name="T22" fmla="*/ 126 w 165"/>
                  <a:gd name="T23" fmla="*/ 6 h 66"/>
                  <a:gd name="T24" fmla="*/ 113 w 165"/>
                  <a:gd name="T25" fmla="*/ 3 h 66"/>
                  <a:gd name="T26" fmla="*/ 97 w 165"/>
                  <a:gd name="T27" fmla="*/ 1 h 66"/>
                  <a:gd name="T28" fmla="*/ 82 w 165"/>
                  <a:gd name="T29" fmla="*/ 0 h 66"/>
                  <a:gd name="T30" fmla="*/ 82 w 165"/>
                  <a:gd name="T31" fmla="*/ 0 h 66"/>
                  <a:gd name="T32" fmla="*/ 67 w 165"/>
                  <a:gd name="T33" fmla="*/ 1 h 66"/>
                  <a:gd name="T34" fmla="*/ 52 w 165"/>
                  <a:gd name="T35" fmla="*/ 3 h 66"/>
                  <a:gd name="T36" fmla="*/ 38 w 165"/>
                  <a:gd name="T37" fmla="*/ 6 h 66"/>
                  <a:gd name="T38" fmla="*/ 25 w 165"/>
                  <a:gd name="T39" fmla="*/ 10 h 66"/>
                  <a:gd name="T40" fmla="*/ 15 w 165"/>
                  <a:gd name="T41" fmla="*/ 14 h 66"/>
                  <a:gd name="T42" fmla="*/ 8 w 165"/>
                  <a:gd name="T43" fmla="*/ 20 h 66"/>
                  <a:gd name="T44" fmla="*/ 5 w 165"/>
                  <a:gd name="T45" fmla="*/ 23 h 66"/>
                  <a:gd name="T46" fmla="*/ 3 w 165"/>
                  <a:gd name="T47" fmla="*/ 26 h 66"/>
                  <a:gd name="T48" fmla="*/ 1 w 165"/>
                  <a:gd name="T49" fmla="*/ 29 h 66"/>
                  <a:gd name="T50" fmla="*/ 1 w 165"/>
                  <a:gd name="T51" fmla="*/ 33 h 66"/>
                  <a:gd name="T52" fmla="*/ 1 w 165"/>
                  <a:gd name="T53" fmla="*/ 33 h 66"/>
                  <a:gd name="T54" fmla="*/ 0 w 165"/>
                  <a:gd name="T55" fmla="*/ 42 h 66"/>
                  <a:gd name="T56" fmla="*/ 0 w 165"/>
                  <a:gd name="T5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66">
                    <a:moveTo>
                      <a:pt x="165" y="66"/>
                    </a:moveTo>
                    <a:lnTo>
                      <a:pt x="165" y="66"/>
                    </a:lnTo>
                    <a:lnTo>
                      <a:pt x="164" y="42"/>
                    </a:lnTo>
                    <a:lnTo>
                      <a:pt x="164" y="33"/>
                    </a:lnTo>
                    <a:lnTo>
                      <a:pt x="164" y="33"/>
                    </a:lnTo>
                    <a:lnTo>
                      <a:pt x="163" y="29"/>
                    </a:lnTo>
                    <a:lnTo>
                      <a:pt x="162" y="26"/>
                    </a:lnTo>
                    <a:lnTo>
                      <a:pt x="160" y="23"/>
                    </a:lnTo>
                    <a:lnTo>
                      <a:pt x="157" y="20"/>
                    </a:lnTo>
                    <a:lnTo>
                      <a:pt x="149" y="14"/>
                    </a:lnTo>
                    <a:lnTo>
                      <a:pt x="139" y="10"/>
                    </a:lnTo>
                    <a:lnTo>
                      <a:pt x="126" y="6"/>
                    </a:lnTo>
                    <a:lnTo>
                      <a:pt x="113" y="3"/>
                    </a:lnTo>
                    <a:lnTo>
                      <a:pt x="97" y="1"/>
                    </a:lnTo>
                    <a:lnTo>
                      <a:pt x="82" y="0"/>
                    </a:lnTo>
                    <a:lnTo>
                      <a:pt x="82" y="0"/>
                    </a:lnTo>
                    <a:lnTo>
                      <a:pt x="67" y="1"/>
                    </a:lnTo>
                    <a:lnTo>
                      <a:pt x="52" y="3"/>
                    </a:lnTo>
                    <a:lnTo>
                      <a:pt x="38" y="6"/>
                    </a:lnTo>
                    <a:lnTo>
                      <a:pt x="25" y="10"/>
                    </a:lnTo>
                    <a:lnTo>
                      <a:pt x="15" y="14"/>
                    </a:lnTo>
                    <a:lnTo>
                      <a:pt x="8" y="20"/>
                    </a:lnTo>
                    <a:lnTo>
                      <a:pt x="5" y="23"/>
                    </a:lnTo>
                    <a:lnTo>
                      <a:pt x="3" y="26"/>
                    </a:lnTo>
                    <a:lnTo>
                      <a:pt x="1" y="29"/>
                    </a:lnTo>
                    <a:lnTo>
                      <a:pt x="1" y="33"/>
                    </a:lnTo>
                    <a:lnTo>
                      <a:pt x="1" y="33"/>
                    </a:lnTo>
                    <a:lnTo>
                      <a:pt x="0" y="42"/>
                    </a:lnTo>
                    <a:lnTo>
                      <a:pt x="0" y="6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2" name="Freeform 38"/>
              <p:cNvSpPr>
                <a:spLocks/>
              </p:cNvSpPr>
              <p:nvPr/>
            </p:nvSpPr>
            <p:spPr bwMode="auto">
              <a:xfrm>
                <a:off x="2048" y="438"/>
                <a:ext cx="110" cy="94"/>
              </a:xfrm>
              <a:custGeom>
                <a:avLst/>
                <a:gdLst>
                  <a:gd name="T0" fmla="*/ 0 w 110"/>
                  <a:gd name="T1" fmla="*/ 31 h 94"/>
                  <a:gd name="T2" fmla="*/ 0 w 110"/>
                  <a:gd name="T3" fmla="*/ 31 h 94"/>
                  <a:gd name="T4" fmla="*/ 23 w 110"/>
                  <a:gd name="T5" fmla="*/ 0 h 94"/>
                  <a:gd name="T6" fmla="*/ 110 w 110"/>
                  <a:gd name="T7" fmla="*/ 62 h 94"/>
                  <a:gd name="T8" fmla="*/ 88 w 110"/>
                  <a:gd name="T9" fmla="*/ 94 h 94"/>
                </a:gdLst>
                <a:ahLst/>
                <a:cxnLst>
                  <a:cxn ang="0">
                    <a:pos x="T0" y="T1"/>
                  </a:cxn>
                  <a:cxn ang="0">
                    <a:pos x="T2" y="T3"/>
                  </a:cxn>
                  <a:cxn ang="0">
                    <a:pos x="T4" y="T5"/>
                  </a:cxn>
                  <a:cxn ang="0">
                    <a:pos x="T6" y="T7"/>
                  </a:cxn>
                  <a:cxn ang="0">
                    <a:pos x="T8" y="T9"/>
                  </a:cxn>
                </a:cxnLst>
                <a:rect l="0" t="0" r="r" b="b"/>
                <a:pathLst>
                  <a:path w="110" h="94">
                    <a:moveTo>
                      <a:pt x="0" y="31"/>
                    </a:moveTo>
                    <a:lnTo>
                      <a:pt x="0" y="31"/>
                    </a:lnTo>
                    <a:lnTo>
                      <a:pt x="23" y="0"/>
                    </a:lnTo>
                    <a:lnTo>
                      <a:pt x="110" y="62"/>
                    </a:lnTo>
                    <a:lnTo>
                      <a:pt x="88" y="9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3" name="Freeform 39"/>
              <p:cNvSpPr>
                <a:spLocks/>
              </p:cNvSpPr>
              <p:nvPr/>
            </p:nvSpPr>
            <p:spPr bwMode="auto">
              <a:xfrm>
                <a:off x="2083" y="282"/>
                <a:ext cx="41" cy="154"/>
              </a:xfrm>
              <a:custGeom>
                <a:avLst/>
                <a:gdLst>
                  <a:gd name="T0" fmla="*/ 41 w 41"/>
                  <a:gd name="T1" fmla="*/ 2 h 154"/>
                  <a:gd name="T2" fmla="*/ 41 w 41"/>
                  <a:gd name="T3" fmla="*/ 2 h 154"/>
                  <a:gd name="T4" fmla="*/ 37 w 41"/>
                  <a:gd name="T5" fmla="*/ 0 h 154"/>
                  <a:gd name="T6" fmla="*/ 32 w 41"/>
                  <a:gd name="T7" fmla="*/ 0 h 154"/>
                  <a:gd name="T8" fmla="*/ 32 w 41"/>
                  <a:gd name="T9" fmla="*/ 0 h 154"/>
                  <a:gd name="T10" fmla="*/ 28 w 41"/>
                  <a:gd name="T11" fmla="*/ 1 h 154"/>
                  <a:gd name="T12" fmla="*/ 24 w 41"/>
                  <a:gd name="T13" fmla="*/ 4 h 154"/>
                  <a:gd name="T14" fmla="*/ 22 w 41"/>
                  <a:gd name="T15" fmla="*/ 8 h 154"/>
                  <a:gd name="T16" fmla="*/ 21 w 41"/>
                  <a:gd name="T17" fmla="*/ 13 h 154"/>
                  <a:gd name="T18" fmla="*/ 21 w 41"/>
                  <a:gd name="T19" fmla="*/ 13 h 154"/>
                  <a:gd name="T20" fmla="*/ 21 w 41"/>
                  <a:gd name="T21" fmla="*/ 119 h 154"/>
                  <a:gd name="T22" fmla="*/ 0 w 41"/>
                  <a:gd name="T23"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54">
                    <a:moveTo>
                      <a:pt x="41" y="2"/>
                    </a:moveTo>
                    <a:lnTo>
                      <a:pt x="41" y="2"/>
                    </a:lnTo>
                    <a:lnTo>
                      <a:pt x="37" y="0"/>
                    </a:lnTo>
                    <a:lnTo>
                      <a:pt x="32" y="0"/>
                    </a:lnTo>
                    <a:lnTo>
                      <a:pt x="32" y="0"/>
                    </a:lnTo>
                    <a:lnTo>
                      <a:pt x="28" y="1"/>
                    </a:lnTo>
                    <a:lnTo>
                      <a:pt x="24" y="4"/>
                    </a:lnTo>
                    <a:lnTo>
                      <a:pt x="22" y="8"/>
                    </a:lnTo>
                    <a:lnTo>
                      <a:pt x="21" y="13"/>
                    </a:lnTo>
                    <a:lnTo>
                      <a:pt x="21" y="13"/>
                    </a:lnTo>
                    <a:lnTo>
                      <a:pt x="21" y="119"/>
                    </a:lnTo>
                    <a:lnTo>
                      <a:pt x="0" y="15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4" name="Freeform 40"/>
              <p:cNvSpPr>
                <a:spLocks/>
              </p:cNvSpPr>
              <p:nvPr/>
            </p:nvSpPr>
            <p:spPr bwMode="auto">
              <a:xfrm>
                <a:off x="2126" y="256"/>
                <a:ext cx="30" cy="90"/>
              </a:xfrm>
              <a:custGeom>
                <a:avLst/>
                <a:gdLst>
                  <a:gd name="T0" fmla="*/ 30 w 30"/>
                  <a:gd name="T1" fmla="*/ 13 h 90"/>
                  <a:gd name="T2" fmla="*/ 30 w 30"/>
                  <a:gd name="T3" fmla="*/ 13 h 90"/>
                  <a:gd name="T4" fmla="*/ 29 w 30"/>
                  <a:gd name="T5" fmla="*/ 8 h 90"/>
                  <a:gd name="T6" fmla="*/ 27 w 30"/>
                  <a:gd name="T7" fmla="*/ 3 h 90"/>
                  <a:gd name="T8" fmla="*/ 23 w 30"/>
                  <a:gd name="T9" fmla="*/ 1 h 90"/>
                  <a:gd name="T10" fmla="*/ 18 w 30"/>
                  <a:gd name="T11" fmla="*/ 0 h 90"/>
                  <a:gd name="T12" fmla="*/ 18 w 30"/>
                  <a:gd name="T13" fmla="*/ 0 h 90"/>
                  <a:gd name="T14" fmla="*/ 13 w 30"/>
                  <a:gd name="T15" fmla="*/ 1 h 90"/>
                  <a:gd name="T16" fmla="*/ 9 w 30"/>
                  <a:gd name="T17" fmla="*/ 4 h 90"/>
                  <a:gd name="T18" fmla="*/ 7 w 30"/>
                  <a:gd name="T19" fmla="*/ 8 h 90"/>
                  <a:gd name="T20" fmla="*/ 6 w 30"/>
                  <a:gd name="T21" fmla="*/ 13 h 90"/>
                  <a:gd name="T22" fmla="*/ 6 w 30"/>
                  <a:gd name="T23" fmla="*/ 13 h 90"/>
                  <a:gd name="T24" fmla="*/ 0 w 30"/>
                  <a:gd name="T2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90">
                    <a:moveTo>
                      <a:pt x="30" y="13"/>
                    </a:moveTo>
                    <a:lnTo>
                      <a:pt x="30" y="13"/>
                    </a:lnTo>
                    <a:lnTo>
                      <a:pt x="29" y="8"/>
                    </a:lnTo>
                    <a:lnTo>
                      <a:pt x="27" y="3"/>
                    </a:lnTo>
                    <a:lnTo>
                      <a:pt x="23" y="1"/>
                    </a:lnTo>
                    <a:lnTo>
                      <a:pt x="18" y="0"/>
                    </a:lnTo>
                    <a:lnTo>
                      <a:pt x="18" y="0"/>
                    </a:lnTo>
                    <a:lnTo>
                      <a:pt x="13" y="1"/>
                    </a:lnTo>
                    <a:lnTo>
                      <a:pt x="9" y="4"/>
                    </a:lnTo>
                    <a:lnTo>
                      <a:pt x="7" y="8"/>
                    </a:lnTo>
                    <a:lnTo>
                      <a:pt x="6" y="13"/>
                    </a:lnTo>
                    <a:lnTo>
                      <a:pt x="6" y="13"/>
                    </a:lnTo>
                    <a:lnTo>
                      <a:pt x="0" y="9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5" name="Freeform 41"/>
              <p:cNvSpPr>
                <a:spLocks/>
              </p:cNvSpPr>
              <p:nvPr/>
            </p:nvSpPr>
            <p:spPr bwMode="auto">
              <a:xfrm>
                <a:off x="2146" y="244"/>
                <a:ext cx="109" cy="237"/>
              </a:xfrm>
              <a:custGeom>
                <a:avLst/>
                <a:gdLst>
                  <a:gd name="T0" fmla="*/ 5 w 109"/>
                  <a:gd name="T1" fmla="*/ 223 h 237"/>
                  <a:gd name="T2" fmla="*/ 105 w 109"/>
                  <a:gd name="T3" fmla="*/ 183 h 237"/>
                  <a:gd name="T4" fmla="*/ 108 w 109"/>
                  <a:gd name="T5" fmla="*/ 179 h 237"/>
                  <a:gd name="T6" fmla="*/ 108 w 109"/>
                  <a:gd name="T7" fmla="*/ 170 h 237"/>
                  <a:gd name="T8" fmla="*/ 106 w 109"/>
                  <a:gd name="T9" fmla="*/ 166 h 237"/>
                  <a:gd name="T10" fmla="*/ 97 w 109"/>
                  <a:gd name="T11" fmla="*/ 161 h 237"/>
                  <a:gd name="T12" fmla="*/ 87 w 109"/>
                  <a:gd name="T13" fmla="*/ 165 h 237"/>
                  <a:gd name="T14" fmla="*/ 65 w 109"/>
                  <a:gd name="T15" fmla="*/ 182 h 237"/>
                  <a:gd name="T16" fmla="*/ 59 w 109"/>
                  <a:gd name="T17" fmla="*/ 185 h 237"/>
                  <a:gd name="T18" fmla="*/ 51 w 109"/>
                  <a:gd name="T19" fmla="*/ 186 h 237"/>
                  <a:gd name="T20" fmla="*/ 42 w 109"/>
                  <a:gd name="T21" fmla="*/ 184 h 237"/>
                  <a:gd name="T22" fmla="*/ 34 w 109"/>
                  <a:gd name="T23" fmla="*/ 179 h 237"/>
                  <a:gd name="T24" fmla="*/ 29 w 109"/>
                  <a:gd name="T25" fmla="*/ 171 h 237"/>
                  <a:gd name="T26" fmla="*/ 27 w 109"/>
                  <a:gd name="T27" fmla="*/ 161 h 237"/>
                  <a:gd name="T28" fmla="*/ 27 w 109"/>
                  <a:gd name="T29" fmla="*/ 156 h 237"/>
                  <a:gd name="T30" fmla="*/ 31 w 109"/>
                  <a:gd name="T31" fmla="*/ 148 h 237"/>
                  <a:gd name="T32" fmla="*/ 38 w 109"/>
                  <a:gd name="T33" fmla="*/ 141 h 237"/>
                  <a:gd name="T34" fmla="*/ 46 w 109"/>
                  <a:gd name="T35" fmla="*/ 137 h 237"/>
                  <a:gd name="T36" fmla="*/ 51 w 109"/>
                  <a:gd name="T37" fmla="*/ 137 h 237"/>
                  <a:gd name="T38" fmla="*/ 60 w 109"/>
                  <a:gd name="T39" fmla="*/ 139 h 237"/>
                  <a:gd name="T40" fmla="*/ 68 w 109"/>
                  <a:gd name="T41" fmla="*/ 143 h 237"/>
                  <a:gd name="T42" fmla="*/ 87 w 109"/>
                  <a:gd name="T43" fmla="*/ 157 h 237"/>
                  <a:gd name="T44" fmla="*/ 92 w 109"/>
                  <a:gd name="T45" fmla="*/ 159 h 237"/>
                  <a:gd name="T46" fmla="*/ 102 w 109"/>
                  <a:gd name="T47" fmla="*/ 159 h 237"/>
                  <a:gd name="T48" fmla="*/ 106 w 109"/>
                  <a:gd name="T49" fmla="*/ 156 h 237"/>
                  <a:gd name="T50" fmla="*/ 109 w 109"/>
                  <a:gd name="T51" fmla="*/ 147 h 237"/>
                  <a:gd name="T52" fmla="*/ 105 w 109"/>
                  <a:gd name="T53" fmla="*/ 138 h 237"/>
                  <a:gd name="T54" fmla="*/ 37 w 109"/>
                  <a:gd name="T55" fmla="*/ 102 h 237"/>
                  <a:gd name="T56" fmla="*/ 50 w 109"/>
                  <a:gd name="T57" fmla="*/ 14 h 237"/>
                  <a:gd name="T58" fmla="*/ 50 w 109"/>
                  <a:gd name="T59" fmla="*/ 9 h 237"/>
                  <a:gd name="T60" fmla="*/ 44 w 109"/>
                  <a:gd name="T61" fmla="*/ 2 h 237"/>
                  <a:gd name="T62" fmla="*/ 40 w 109"/>
                  <a:gd name="T63" fmla="*/ 0 h 237"/>
                  <a:gd name="T64" fmla="*/ 31 w 109"/>
                  <a:gd name="T65" fmla="*/ 3 h 237"/>
                  <a:gd name="T66" fmla="*/ 26 w 109"/>
                  <a:gd name="T67" fmla="*/ 11 h 237"/>
                  <a:gd name="T68" fmla="*/ 7 w 109"/>
                  <a:gd name="T69" fmla="*/ 10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237">
                    <a:moveTo>
                      <a:pt x="0" y="237"/>
                    </a:moveTo>
                    <a:lnTo>
                      <a:pt x="5" y="223"/>
                    </a:lnTo>
                    <a:lnTo>
                      <a:pt x="71" y="223"/>
                    </a:lnTo>
                    <a:lnTo>
                      <a:pt x="105" y="183"/>
                    </a:lnTo>
                    <a:lnTo>
                      <a:pt x="105" y="183"/>
                    </a:lnTo>
                    <a:lnTo>
                      <a:pt x="108" y="179"/>
                    </a:lnTo>
                    <a:lnTo>
                      <a:pt x="109" y="174"/>
                    </a:lnTo>
                    <a:lnTo>
                      <a:pt x="108" y="170"/>
                    </a:lnTo>
                    <a:lnTo>
                      <a:pt x="106" y="166"/>
                    </a:lnTo>
                    <a:lnTo>
                      <a:pt x="106" y="166"/>
                    </a:lnTo>
                    <a:lnTo>
                      <a:pt x="102" y="162"/>
                    </a:lnTo>
                    <a:lnTo>
                      <a:pt x="97" y="161"/>
                    </a:lnTo>
                    <a:lnTo>
                      <a:pt x="92" y="161"/>
                    </a:lnTo>
                    <a:lnTo>
                      <a:pt x="87" y="165"/>
                    </a:lnTo>
                    <a:lnTo>
                      <a:pt x="87" y="165"/>
                    </a:lnTo>
                    <a:lnTo>
                      <a:pt x="65" y="182"/>
                    </a:lnTo>
                    <a:lnTo>
                      <a:pt x="65" y="182"/>
                    </a:lnTo>
                    <a:lnTo>
                      <a:pt x="59" y="185"/>
                    </a:lnTo>
                    <a:lnTo>
                      <a:pt x="51" y="186"/>
                    </a:lnTo>
                    <a:lnTo>
                      <a:pt x="51" y="186"/>
                    </a:lnTo>
                    <a:lnTo>
                      <a:pt x="46" y="186"/>
                    </a:lnTo>
                    <a:lnTo>
                      <a:pt x="42" y="184"/>
                    </a:lnTo>
                    <a:lnTo>
                      <a:pt x="38" y="182"/>
                    </a:lnTo>
                    <a:lnTo>
                      <a:pt x="34" y="179"/>
                    </a:lnTo>
                    <a:lnTo>
                      <a:pt x="31" y="175"/>
                    </a:lnTo>
                    <a:lnTo>
                      <a:pt x="29" y="171"/>
                    </a:lnTo>
                    <a:lnTo>
                      <a:pt x="27" y="167"/>
                    </a:lnTo>
                    <a:lnTo>
                      <a:pt x="27" y="161"/>
                    </a:lnTo>
                    <a:lnTo>
                      <a:pt x="27" y="161"/>
                    </a:lnTo>
                    <a:lnTo>
                      <a:pt x="27" y="156"/>
                    </a:lnTo>
                    <a:lnTo>
                      <a:pt x="29" y="152"/>
                    </a:lnTo>
                    <a:lnTo>
                      <a:pt x="31" y="148"/>
                    </a:lnTo>
                    <a:lnTo>
                      <a:pt x="34" y="144"/>
                    </a:lnTo>
                    <a:lnTo>
                      <a:pt x="38" y="141"/>
                    </a:lnTo>
                    <a:lnTo>
                      <a:pt x="42" y="139"/>
                    </a:lnTo>
                    <a:lnTo>
                      <a:pt x="46" y="137"/>
                    </a:lnTo>
                    <a:lnTo>
                      <a:pt x="51" y="137"/>
                    </a:lnTo>
                    <a:lnTo>
                      <a:pt x="51" y="137"/>
                    </a:lnTo>
                    <a:lnTo>
                      <a:pt x="55" y="137"/>
                    </a:lnTo>
                    <a:lnTo>
                      <a:pt x="60" y="139"/>
                    </a:lnTo>
                    <a:lnTo>
                      <a:pt x="64" y="141"/>
                    </a:lnTo>
                    <a:lnTo>
                      <a:pt x="68" y="143"/>
                    </a:lnTo>
                    <a:lnTo>
                      <a:pt x="68" y="143"/>
                    </a:lnTo>
                    <a:lnTo>
                      <a:pt x="87" y="157"/>
                    </a:lnTo>
                    <a:lnTo>
                      <a:pt x="87" y="157"/>
                    </a:lnTo>
                    <a:lnTo>
                      <a:pt x="92" y="159"/>
                    </a:lnTo>
                    <a:lnTo>
                      <a:pt x="97" y="160"/>
                    </a:lnTo>
                    <a:lnTo>
                      <a:pt x="102" y="159"/>
                    </a:lnTo>
                    <a:lnTo>
                      <a:pt x="106" y="156"/>
                    </a:lnTo>
                    <a:lnTo>
                      <a:pt x="106" y="156"/>
                    </a:lnTo>
                    <a:lnTo>
                      <a:pt x="108" y="152"/>
                    </a:lnTo>
                    <a:lnTo>
                      <a:pt x="109" y="147"/>
                    </a:lnTo>
                    <a:lnTo>
                      <a:pt x="108" y="143"/>
                    </a:lnTo>
                    <a:lnTo>
                      <a:pt x="105" y="138"/>
                    </a:lnTo>
                    <a:lnTo>
                      <a:pt x="74" y="102"/>
                    </a:lnTo>
                    <a:lnTo>
                      <a:pt x="37" y="102"/>
                    </a:lnTo>
                    <a:lnTo>
                      <a:pt x="37" y="102"/>
                    </a:lnTo>
                    <a:lnTo>
                      <a:pt x="50" y="14"/>
                    </a:lnTo>
                    <a:lnTo>
                      <a:pt x="50" y="14"/>
                    </a:lnTo>
                    <a:lnTo>
                      <a:pt x="50" y="9"/>
                    </a:lnTo>
                    <a:lnTo>
                      <a:pt x="48" y="4"/>
                    </a:lnTo>
                    <a:lnTo>
                      <a:pt x="44" y="2"/>
                    </a:lnTo>
                    <a:lnTo>
                      <a:pt x="40" y="0"/>
                    </a:lnTo>
                    <a:lnTo>
                      <a:pt x="40" y="0"/>
                    </a:lnTo>
                    <a:lnTo>
                      <a:pt x="35" y="0"/>
                    </a:lnTo>
                    <a:lnTo>
                      <a:pt x="31" y="3"/>
                    </a:lnTo>
                    <a:lnTo>
                      <a:pt x="27" y="6"/>
                    </a:lnTo>
                    <a:lnTo>
                      <a:pt x="26" y="11"/>
                    </a:lnTo>
                    <a:lnTo>
                      <a:pt x="26" y="11"/>
                    </a:lnTo>
                    <a:lnTo>
                      <a:pt x="7" y="102"/>
                    </a:lnTo>
                    <a:lnTo>
                      <a:pt x="3" y="10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6" name="Freeform 42"/>
              <p:cNvSpPr>
                <a:spLocks/>
              </p:cNvSpPr>
              <p:nvPr/>
            </p:nvSpPr>
            <p:spPr bwMode="auto">
              <a:xfrm>
                <a:off x="3511" y="1623"/>
                <a:ext cx="191" cy="261"/>
              </a:xfrm>
              <a:custGeom>
                <a:avLst/>
                <a:gdLst>
                  <a:gd name="T0" fmla="*/ 185 w 191"/>
                  <a:gd name="T1" fmla="*/ 18 h 261"/>
                  <a:gd name="T2" fmla="*/ 185 w 191"/>
                  <a:gd name="T3" fmla="*/ 18 h 261"/>
                  <a:gd name="T4" fmla="*/ 181 w 191"/>
                  <a:gd name="T5" fmla="*/ 11 h 261"/>
                  <a:gd name="T6" fmla="*/ 176 w 191"/>
                  <a:gd name="T7" fmla="*/ 5 h 261"/>
                  <a:gd name="T8" fmla="*/ 168 w 191"/>
                  <a:gd name="T9" fmla="*/ 2 h 261"/>
                  <a:gd name="T10" fmla="*/ 165 w 191"/>
                  <a:gd name="T11" fmla="*/ 1 h 261"/>
                  <a:gd name="T12" fmla="*/ 161 w 191"/>
                  <a:gd name="T13" fmla="*/ 0 h 261"/>
                  <a:gd name="T14" fmla="*/ 9 w 191"/>
                  <a:gd name="T15" fmla="*/ 0 h 261"/>
                  <a:gd name="T16" fmla="*/ 9 w 191"/>
                  <a:gd name="T17" fmla="*/ 0 h 261"/>
                  <a:gd name="T18" fmla="*/ 6 w 191"/>
                  <a:gd name="T19" fmla="*/ 1 h 261"/>
                  <a:gd name="T20" fmla="*/ 3 w 191"/>
                  <a:gd name="T21" fmla="*/ 3 h 261"/>
                  <a:gd name="T22" fmla="*/ 1 w 191"/>
                  <a:gd name="T23" fmla="*/ 6 h 261"/>
                  <a:gd name="T24" fmla="*/ 0 w 191"/>
                  <a:gd name="T25" fmla="*/ 9 h 261"/>
                  <a:gd name="T26" fmla="*/ 0 w 191"/>
                  <a:gd name="T27" fmla="*/ 243 h 261"/>
                  <a:gd name="T28" fmla="*/ 0 w 191"/>
                  <a:gd name="T29" fmla="*/ 243 h 261"/>
                  <a:gd name="T30" fmla="*/ 1 w 191"/>
                  <a:gd name="T31" fmla="*/ 247 h 261"/>
                  <a:gd name="T32" fmla="*/ 2 w 191"/>
                  <a:gd name="T33" fmla="*/ 250 h 261"/>
                  <a:gd name="T34" fmla="*/ 3 w 191"/>
                  <a:gd name="T35" fmla="*/ 253 h 261"/>
                  <a:gd name="T36" fmla="*/ 6 w 191"/>
                  <a:gd name="T37" fmla="*/ 256 h 261"/>
                  <a:gd name="T38" fmla="*/ 8 w 191"/>
                  <a:gd name="T39" fmla="*/ 258 h 261"/>
                  <a:gd name="T40" fmla="*/ 11 w 191"/>
                  <a:gd name="T41" fmla="*/ 259 h 261"/>
                  <a:gd name="T42" fmla="*/ 15 w 191"/>
                  <a:gd name="T43" fmla="*/ 261 h 261"/>
                  <a:gd name="T44" fmla="*/ 18 w 191"/>
                  <a:gd name="T45" fmla="*/ 261 h 261"/>
                  <a:gd name="T46" fmla="*/ 172 w 191"/>
                  <a:gd name="T47" fmla="*/ 261 h 261"/>
                  <a:gd name="T48" fmla="*/ 172 w 191"/>
                  <a:gd name="T49" fmla="*/ 261 h 261"/>
                  <a:gd name="T50" fmla="*/ 177 w 191"/>
                  <a:gd name="T51" fmla="*/ 261 h 261"/>
                  <a:gd name="T52" fmla="*/ 180 w 191"/>
                  <a:gd name="T53" fmla="*/ 259 h 261"/>
                  <a:gd name="T54" fmla="*/ 183 w 191"/>
                  <a:gd name="T55" fmla="*/ 258 h 261"/>
                  <a:gd name="T56" fmla="*/ 186 w 191"/>
                  <a:gd name="T57" fmla="*/ 256 h 261"/>
                  <a:gd name="T58" fmla="*/ 188 w 191"/>
                  <a:gd name="T59" fmla="*/ 253 h 261"/>
                  <a:gd name="T60" fmla="*/ 190 w 191"/>
                  <a:gd name="T61" fmla="*/ 250 h 261"/>
                  <a:gd name="T62" fmla="*/ 191 w 191"/>
                  <a:gd name="T63" fmla="*/ 247 h 261"/>
                  <a:gd name="T64" fmla="*/ 191 w 191"/>
                  <a:gd name="T65" fmla="*/ 243 h 261"/>
                  <a:gd name="T66" fmla="*/ 191 w 191"/>
                  <a:gd name="T67" fmla="*/ 32 h 261"/>
                  <a:gd name="T68" fmla="*/ 191 w 191"/>
                  <a:gd name="T69" fmla="*/ 32 h 261"/>
                  <a:gd name="T70" fmla="*/ 191 w 191"/>
                  <a:gd name="T71" fmla="*/ 28 h 261"/>
                  <a:gd name="T72" fmla="*/ 190 w 191"/>
                  <a:gd name="T73" fmla="*/ 25 h 261"/>
                  <a:gd name="T74" fmla="*/ 187 w 191"/>
                  <a:gd name="T75" fmla="*/ 21 h 261"/>
                  <a:gd name="T76" fmla="*/ 185 w 191"/>
                  <a:gd name="T77" fmla="*/ 18 h 261"/>
                  <a:gd name="T78" fmla="*/ 185 w 191"/>
                  <a:gd name="T79"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1" h="261">
                    <a:moveTo>
                      <a:pt x="185" y="18"/>
                    </a:moveTo>
                    <a:lnTo>
                      <a:pt x="185" y="18"/>
                    </a:lnTo>
                    <a:lnTo>
                      <a:pt x="181" y="11"/>
                    </a:lnTo>
                    <a:lnTo>
                      <a:pt x="176" y="5"/>
                    </a:lnTo>
                    <a:lnTo>
                      <a:pt x="168" y="2"/>
                    </a:lnTo>
                    <a:lnTo>
                      <a:pt x="165" y="1"/>
                    </a:lnTo>
                    <a:lnTo>
                      <a:pt x="161" y="0"/>
                    </a:lnTo>
                    <a:lnTo>
                      <a:pt x="9" y="0"/>
                    </a:lnTo>
                    <a:lnTo>
                      <a:pt x="9" y="0"/>
                    </a:lnTo>
                    <a:lnTo>
                      <a:pt x="6" y="1"/>
                    </a:lnTo>
                    <a:lnTo>
                      <a:pt x="3" y="3"/>
                    </a:lnTo>
                    <a:lnTo>
                      <a:pt x="1" y="6"/>
                    </a:lnTo>
                    <a:lnTo>
                      <a:pt x="0" y="9"/>
                    </a:lnTo>
                    <a:lnTo>
                      <a:pt x="0" y="243"/>
                    </a:lnTo>
                    <a:lnTo>
                      <a:pt x="0" y="243"/>
                    </a:lnTo>
                    <a:lnTo>
                      <a:pt x="1" y="247"/>
                    </a:lnTo>
                    <a:lnTo>
                      <a:pt x="2" y="250"/>
                    </a:lnTo>
                    <a:lnTo>
                      <a:pt x="3" y="253"/>
                    </a:lnTo>
                    <a:lnTo>
                      <a:pt x="6" y="256"/>
                    </a:lnTo>
                    <a:lnTo>
                      <a:pt x="8" y="258"/>
                    </a:lnTo>
                    <a:lnTo>
                      <a:pt x="11" y="259"/>
                    </a:lnTo>
                    <a:lnTo>
                      <a:pt x="15" y="261"/>
                    </a:lnTo>
                    <a:lnTo>
                      <a:pt x="18" y="261"/>
                    </a:lnTo>
                    <a:lnTo>
                      <a:pt x="172" y="261"/>
                    </a:lnTo>
                    <a:lnTo>
                      <a:pt x="172" y="261"/>
                    </a:lnTo>
                    <a:lnTo>
                      <a:pt x="177" y="261"/>
                    </a:lnTo>
                    <a:lnTo>
                      <a:pt x="180" y="259"/>
                    </a:lnTo>
                    <a:lnTo>
                      <a:pt x="183" y="258"/>
                    </a:lnTo>
                    <a:lnTo>
                      <a:pt x="186" y="256"/>
                    </a:lnTo>
                    <a:lnTo>
                      <a:pt x="188" y="253"/>
                    </a:lnTo>
                    <a:lnTo>
                      <a:pt x="190" y="250"/>
                    </a:lnTo>
                    <a:lnTo>
                      <a:pt x="191" y="247"/>
                    </a:lnTo>
                    <a:lnTo>
                      <a:pt x="191" y="243"/>
                    </a:lnTo>
                    <a:lnTo>
                      <a:pt x="191" y="32"/>
                    </a:lnTo>
                    <a:lnTo>
                      <a:pt x="191" y="32"/>
                    </a:lnTo>
                    <a:lnTo>
                      <a:pt x="191" y="28"/>
                    </a:lnTo>
                    <a:lnTo>
                      <a:pt x="190" y="25"/>
                    </a:lnTo>
                    <a:lnTo>
                      <a:pt x="187" y="21"/>
                    </a:lnTo>
                    <a:lnTo>
                      <a:pt x="185" y="18"/>
                    </a:lnTo>
                    <a:lnTo>
                      <a:pt x="185" y="1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7" name="Freeform 43"/>
              <p:cNvSpPr>
                <a:spLocks/>
              </p:cNvSpPr>
              <p:nvPr/>
            </p:nvSpPr>
            <p:spPr bwMode="auto">
              <a:xfrm>
                <a:off x="3568" y="1768"/>
                <a:ext cx="77" cy="31"/>
              </a:xfrm>
              <a:custGeom>
                <a:avLst/>
                <a:gdLst>
                  <a:gd name="T0" fmla="*/ 0 w 77"/>
                  <a:gd name="T1" fmla="*/ 31 h 31"/>
                  <a:gd name="T2" fmla="*/ 0 w 77"/>
                  <a:gd name="T3" fmla="*/ 31 h 31"/>
                  <a:gd name="T4" fmla="*/ 0 w 77"/>
                  <a:gd name="T5" fmla="*/ 16 h 31"/>
                  <a:gd name="T6" fmla="*/ 0 w 77"/>
                  <a:gd name="T7" fmla="*/ 16 h 31"/>
                  <a:gd name="T8" fmla="*/ 1 w 77"/>
                  <a:gd name="T9" fmla="*/ 13 h 31"/>
                  <a:gd name="T10" fmla="*/ 4 w 77"/>
                  <a:gd name="T11" fmla="*/ 9 h 31"/>
                  <a:gd name="T12" fmla="*/ 7 w 77"/>
                  <a:gd name="T13" fmla="*/ 7 h 31"/>
                  <a:gd name="T14" fmla="*/ 13 w 77"/>
                  <a:gd name="T15" fmla="*/ 5 h 31"/>
                  <a:gd name="T16" fmla="*/ 18 w 77"/>
                  <a:gd name="T17" fmla="*/ 3 h 31"/>
                  <a:gd name="T18" fmla="*/ 25 w 77"/>
                  <a:gd name="T19" fmla="*/ 1 h 31"/>
                  <a:gd name="T20" fmla="*/ 31 w 77"/>
                  <a:gd name="T21" fmla="*/ 0 h 31"/>
                  <a:gd name="T22" fmla="*/ 38 w 77"/>
                  <a:gd name="T23" fmla="*/ 0 h 31"/>
                  <a:gd name="T24" fmla="*/ 38 w 77"/>
                  <a:gd name="T25" fmla="*/ 0 h 31"/>
                  <a:gd name="T26" fmla="*/ 46 w 77"/>
                  <a:gd name="T27" fmla="*/ 0 h 31"/>
                  <a:gd name="T28" fmla="*/ 53 w 77"/>
                  <a:gd name="T29" fmla="*/ 1 h 31"/>
                  <a:gd name="T30" fmla="*/ 59 w 77"/>
                  <a:gd name="T31" fmla="*/ 3 h 31"/>
                  <a:gd name="T32" fmla="*/ 65 w 77"/>
                  <a:gd name="T33" fmla="*/ 5 h 31"/>
                  <a:gd name="T34" fmla="*/ 69 w 77"/>
                  <a:gd name="T35" fmla="*/ 7 h 31"/>
                  <a:gd name="T36" fmla="*/ 73 w 77"/>
                  <a:gd name="T37" fmla="*/ 9 h 31"/>
                  <a:gd name="T38" fmla="*/ 75 w 77"/>
                  <a:gd name="T39" fmla="*/ 13 h 31"/>
                  <a:gd name="T40" fmla="*/ 76 w 77"/>
                  <a:gd name="T41" fmla="*/ 16 h 31"/>
                  <a:gd name="T42" fmla="*/ 76 w 77"/>
                  <a:gd name="T43" fmla="*/ 16 h 31"/>
                  <a:gd name="T44" fmla="*/ 77 w 77"/>
                  <a:gd name="T4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31">
                    <a:moveTo>
                      <a:pt x="0" y="31"/>
                    </a:moveTo>
                    <a:lnTo>
                      <a:pt x="0" y="31"/>
                    </a:lnTo>
                    <a:lnTo>
                      <a:pt x="0" y="16"/>
                    </a:lnTo>
                    <a:lnTo>
                      <a:pt x="0" y="16"/>
                    </a:lnTo>
                    <a:lnTo>
                      <a:pt x="1" y="13"/>
                    </a:lnTo>
                    <a:lnTo>
                      <a:pt x="4" y="9"/>
                    </a:lnTo>
                    <a:lnTo>
                      <a:pt x="7" y="7"/>
                    </a:lnTo>
                    <a:lnTo>
                      <a:pt x="13" y="5"/>
                    </a:lnTo>
                    <a:lnTo>
                      <a:pt x="18" y="3"/>
                    </a:lnTo>
                    <a:lnTo>
                      <a:pt x="25" y="1"/>
                    </a:lnTo>
                    <a:lnTo>
                      <a:pt x="31" y="0"/>
                    </a:lnTo>
                    <a:lnTo>
                      <a:pt x="38" y="0"/>
                    </a:lnTo>
                    <a:lnTo>
                      <a:pt x="38" y="0"/>
                    </a:lnTo>
                    <a:lnTo>
                      <a:pt x="46" y="0"/>
                    </a:lnTo>
                    <a:lnTo>
                      <a:pt x="53" y="1"/>
                    </a:lnTo>
                    <a:lnTo>
                      <a:pt x="59" y="3"/>
                    </a:lnTo>
                    <a:lnTo>
                      <a:pt x="65" y="5"/>
                    </a:lnTo>
                    <a:lnTo>
                      <a:pt x="69" y="7"/>
                    </a:lnTo>
                    <a:lnTo>
                      <a:pt x="73" y="9"/>
                    </a:lnTo>
                    <a:lnTo>
                      <a:pt x="75" y="13"/>
                    </a:lnTo>
                    <a:lnTo>
                      <a:pt x="76" y="16"/>
                    </a:lnTo>
                    <a:lnTo>
                      <a:pt x="76" y="16"/>
                    </a:lnTo>
                    <a:lnTo>
                      <a:pt x="77" y="3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8" name="Freeform 44"/>
              <p:cNvSpPr>
                <a:spLocks/>
              </p:cNvSpPr>
              <p:nvPr/>
            </p:nvSpPr>
            <p:spPr bwMode="auto">
              <a:xfrm>
                <a:off x="3579" y="1700"/>
                <a:ext cx="56" cy="57"/>
              </a:xfrm>
              <a:custGeom>
                <a:avLst/>
                <a:gdLst>
                  <a:gd name="T0" fmla="*/ 0 w 56"/>
                  <a:gd name="T1" fmla="*/ 28 h 57"/>
                  <a:gd name="T2" fmla="*/ 0 w 56"/>
                  <a:gd name="T3" fmla="*/ 28 h 57"/>
                  <a:gd name="T4" fmla="*/ 0 w 56"/>
                  <a:gd name="T5" fmla="*/ 23 h 57"/>
                  <a:gd name="T6" fmla="*/ 2 w 56"/>
                  <a:gd name="T7" fmla="*/ 18 h 57"/>
                  <a:gd name="T8" fmla="*/ 5 w 56"/>
                  <a:gd name="T9" fmla="*/ 13 h 57"/>
                  <a:gd name="T10" fmla="*/ 8 w 56"/>
                  <a:gd name="T11" fmla="*/ 9 h 57"/>
                  <a:gd name="T12" fmla="*/ 12 w 56"/>
                  <a:gd name="T13" fmla="*/ 4 h 57"/>
                  <a:gd name="T14" fmla="*/ 17 w 56"/>
                  <a:gd name="T15" fmla="*/ 2 h 57"/>
                  <a:gd name="T16" fmla="*/ 22 w 56"/>
                  <a:gd name="T17" fmla="*/ 0 h 57"/>
                  <a:gd name="T18" fmla="*/ 27 w 56"/>
                  <a:gd name="T19" fmla="*/ 0 h 57"/>
                  <a:gd name="T20" fmla="*/ 27 w 56"/>
                  <a:gd name="T21" fmla="*/ 0 h 57"/>
                  <a:gd name="T22" fmla="*/ 33 w 56"/>
                  <a:gd name="T23" fmla="*/ 0 h 57"/>
                  <a:gd name="T24" fmla="*/ 39 w 56"/>
                  <a:gd name="T25" fmla="*/ 2 h 57"/>
                  <a:gd name="T26" fmla="*/ 44 w 56"/>
                  <a:gd name="T27" fmla="*/ 4 h 57"/>
                  <a:gd name="T28" fmla="*/ 48 w 56"/>
                  <a:gd name="T29" fmla="*/ 9 h 57"/>
                  <a:gd name="T30" fmla="*/ 51 w 56"/>
                  <a:gd name="T31" fmla="*/ 13 h 57"/>
                  <a:gd name="T32" fmla="*/ 54 w 56"/>
                  <a:gd name="T33" fmla="*/ 18 h 57"/>
                  <a:gd name="T34" fmla="*/ 55 w 56"/>
                  <a:gd name="T35" fmla="*/ 23 h 57"/>
                  <a:gd name="T36" fmla="*/ 56 w 56"/>
                  <a:gd name="T37" fmla="*/ 28 h 57"/>
                  <a:gd name="T38" fmla="*/ 56 w 56"/>
                  <a:gd name="T39" fmla="*/ 28 h 57"/>
                  <a:gd name="T40" fmla="*/ 55 w 56"/>
                  <a:gd name="T41" fmla="*/ 34 h 57"/>
                  <a:gd name="T42" fmla="*/ 54 w 56"/>
                  <a:gd name="T43" fmla="*/ 39 h 57"/>
                  <a:gd name="T44" fmla="*/ 51 w 56"/>
                  <a:gd name="T45" fmla="*/ 45 h 57"/>
                  <a:gd name="T46" fmla="*/ 48 w 56"/>
                  <a:gd name="T47" fmla="*/ 49 h 57"/>
                  <a:gd name="T48" fmla="*/ 44 w 56"/>
                  <a:gd name="T49" fmla="*/ 52 h 57"/>
                  <a:gd name="T50" fmla="*/ 39 w 56"/>
                  <a:gd name="T51" fmla="*/ 55 h 57"/>
                  <a:gd name="T52" fmla="*/ 33 w 56"/>
                  <a:gd name="T53" fmla="*/ 56 h 57"/>
                  <a:gd name="T54" fmla="*/ 27 w 56"/>
                  <a:gd name="T55" fmla="*/ 57 h 57"/>
                  <a:gd name="T56" fmla="*/ 27 w 56"/>
                  <a:gd name="T57" fmla="*/ 57 h 57"/>
                  <a:gd name="T58" fmla="*/ 22 w 56"/>
                  <a:gd name="T59" fmla="*/ 56 h 57"/>
                  <a:gd name="T60" fmla="*/ 17 w 56"/>
                  <a:gd name="T61" fmla="*/ 55 h 57"/>
                  <a:gd name="T62" fmla="*/ 12 w 56"/>
                  <a:gd name="T63" fmla="*/ 52 h 57"/>
                  <a:gd name="T64" fmla="*/ 8 w 56"/>
                  <a:gd name="T65" fmla="*/ 49 h 57"/>
                  <a:gd name="T66" fmla="*/ 5 w 56"/>
                  <a:gd name="T67" fmla="*/ 45 h 57"/>
                  <a:gd name="T68" fmla="*/ 2 w 56"/>
                  <a:gd name="T69" fmla="*/ 39 h 57"/>
                  <a:gd name="T70" fmla="*/ 0 w 56"/>
                  <a:gd name="T71" fmla="*/ 34 h 57"/>
                  <a:gd name="T72" fmla="*/ 0 w 56"/>
                  <a:gd name="T73" fmla="*/ 28 h 57"/>
                  <a:gd name="T74" fmla="*/ 0 w 56"/>
                  <a:gd name="T7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7">
                    <a:moveTo>
                      <a:pt x="0" y="28"/>
                    </a:moveTo>
                    <a:lnTo>
                      <a:pt x="0" y="28"/>
                    </a:lnTo>
                    <a:lnTo>
                      <a:pt x="0" y="23"/>
                    </a:lnTo>
                    <a:lnTo>
                      <a:pt x="2" y="18"/>
                    </a:lnTo>
                    <a:lnTo>
                      <a:pt x="5" y="13"/>
                    </a:lnTo>
                    <a:lnTo>
                      <a:pt x="8" y="9"/>
                    </a:lnTo>
                    <a:lnTo>
                      <a:pt x="12" y="4"/>
                    </a:lnTo>
                    <a:lnTo>
                      <a:pt x="17" y="2"/>
                    </a:lnTo>
                    <a:lnTo>
                      <a:pt x="22" y="0"/>
                    </a:lnTo>
                    <a:lnTo>
                      <a:pt x="27" y="0"/>
                    </a:lnTo>
                    <a:lnTo>
                      <a:pt x="27" y="0"/>
                    </a:lnTo>
                    <a:lnTo>
                      <a:pt x="33" y="0"/>
                    </a:lnTo>
                    <a:lnTo>
                      <a:pt x="39" y="2"/>
                    </a:lnTo>
                    <a:lnTo>
                      <a:pt x="44" y="4"/>
                    </a:lnTo>
                    <a:lnTo>
                      <a:pt x="48" y="9"/>
                    </a:lnTo>
                    <a:lnTo>
                      <a:pt x="51" y="13"/>
                    </a:lnTo>
                    <a:lnTo>
                      <a:pt x="54" y="18"/>
                    </a:lnTo>
                    <a:lnTo>
                      <a:pt x="55" y="23"/>
                    </a:lnTo>
                    <a:lnTo>
                      <a:pt x="56" y="28"/>
                    </a:lnTo>
                    <a:lnTo>
                      <a:pt x="56" y="28"/>
                    </a:lnTo>
                    <a:lnTo>
                      <a:pt x="55" y="34"/>
                    </a:lnTo>
                    <a:lnTo>
                      <a:pt x="54" y="39"/>
                    </a:lnTo>
                    <a:lnTo>
                      <a:pt x="51" y="45"/>
                    </a:lnTo>
                    <a:lnTo>
                      <a:pt x="48" y="49"/>
                    </a:lnTo>
                    <a:lnTo>
                      <a:pt x="44" y="52"/>
                    </a:lnTo>
                    <a:lnTo>
                      <a:pt x="39" y="55"/>
                    </a:lnTo>
                    <a:lnTo>
                      <a:pt x="33" y="56"/>
                    </a:lnTo>
                    <a:lnTo>
                      <a:pt x="27" y="57"/>
                    </a:lnTo>
                    <a:lnTo>
                      <a:pt x="27" y="57"/>
                    </a:lnTo>
                    <a:lnTo>
                      <a:pt x="22" y="56"/>
                    </a:lnTo>
                    <a:lnTo>
                      <a:pt x="17" y="55"/>
                    </a:lnTo>
                    <a:lnTo>
                      <a:pt x="12" y="52"/>
                    </a:lnTo>
                    <a:lnTo>
                      <a:pt x="8" y="49"/>
                    </a:lnTo>
                    <a:lnTo>
                      <a:pt x="5" y="45"/>
                    </a:lnTo>
                    <a:lnTo>
                      <a:pt x="2" y="39"/>
                    </a:lnTo>
                    <a:lnTo>
                      <a:pt x="0" y="34"/>
                    </a:lnTo>
                    <a:lnTo>
                      <a:pt x="0" y="28"/>
                    </a:lnTo>
                    <a:lnTo>
                      <a:pt x="0" y="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9" name="Line 45"/>
              <p:cNvSpPr>
                <a:spLocks noChangeShapeType="1"/>
              </p:cNvSpPr>
              <p:nvPr/>
            </p:nvSpPr>
            <p:spPr bwMode="auto">
              <a:xfrm flipH="1">
                <a:off x="3522" y="1637"/>
                <a:ext cx="161"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0" name="Freeform 46"/>
              <p:cNvSpPr>
                <a:spLocks/>
              </p:cNvSpPr>
              <p:nvPr/>
            </p:nvSpPr>
            <p:spPr bwMode="auto">
              <a:xfrm>
                <a:off x="5092" y="2765"/>
                <a:ext cx="50" cy="48"/>
              </a:xfrm>
              <a:custGeom>
                <a:avLst/>
                <a:gdLst>
                  <a:gd name="T0" fmla="*/ 50 w 50"/>
                  <a:gd name="T1" fmla="*/ 24 h 48"/>
                  <a:gd name="T2" fmla="*/ 50 w 50"/>
                  <a:gd name="T3" fmla="*/ 24 h 48"/>
                  <a:gd name="T4" fmla="*/ 49 w 50"/>
                  <a:gd name="T5" fmla="*/ 19 h 48"/>
                  <a:gd name="T6" fmla="*/ 48 w 50"/>
                  <a:gd name="T7" fmla="*/ 14 h 48"/>
                  <a:gd name="T8" fmla="*/ 46 w 50"/>
                  <a:gd name="T9" fmla="*/ 10 h 48"/>
                  <a:gd name="T10" fmla="*/ 43 w 50"/>
                  <a:gd name="T11" fmla="*/ 7 h 48"/>
                  <a:gd name="T12" fmla="*/ 39 w 50"/>
                  <a:gd name="T13" fmla="*/ 4 h 48"/>
                  <a:gd name="T14" fmla="*/ 34 w 50"/>
                  <a:gd name="T15" fmla="*/ 2 h 48"/>
                  <a:gd name="T16" fmla="*/ 30 w 50"/>
                  <a:gd name="T17" fmla="*/ 0 h 48"/>
                  <a:gd name="T18" fmla="*/ 25 w 50"/>
                  <a:gd name="T19" fmla="*/ 0 h 48"/>
                  <a:gd name="T20" fmla="*/ 25 w 50"/>
                  <a:gd name="T21" fmla="*/ 0 h 48"/>
                  <a:gd name="T22" fmla="*/ 20 w 50"/>
                  <a:gd name="T23" fmla="*/ 0 h 48"/>
                  <a:gd name="T24" fmla="*/ 15 w 50"/>
                  <a:gd name="T25" fmla="*/ 2 h 48"/>
                  <a:gd name="T26" fmla="*/ 11 w 50"/>
                  <a:gd name="T27" fmla="*/ 4 h 48"/>
                  <a:gd name="T28" fmla="*/ 8 w 50"/>
                  <a:gd name="T29" fmla="*/ 7 h 48"/>
                  <a:gd name="T30" fmla="*/ 5 w 50"/>
                  <a:gd name="T31" fmla="*/ 10 h 48"/>
                  <a:gd name="T32" fmla="*/ 3 w 50"/>
                  <a:gd name="T33" fmla="*/ 14 h 48"/>
                  <a:gd name="T34" fmla="*/ 0 w 50"/>
                  <a:gd name="T35" fmla="*/ 19 h 48"/>
                  <a:gd name="T36" fmla="*/ 0 w 50"/>
                  <a:gd name="T37" fmla="*/ 24 h 48"/>
                  <a:gd name="T38" fmla="*/ 0 w 50"/>
                  <a:gd name="T39" fmla="*/ 24 h 48"/>
                  <a:gd name="T40" fmla="*/ 0 w 50"/>
                  <a:gd name="T41" fmla="*/ 29 h 48"/>
                  <a:gd name="T42" fmla="*/ 3 w 50"/>
                  <a:gd name="T43" fmla="*/ 34 h 48"/>
                  <a:gd name="T44" fmla="*/ 5 w 50"/>
                  <a:gd name="T45" fmla="*/ 38 h 48"/>
                  <a:gd name="T46" fmla="*/ 8 w 50"/>
                  <a:gd name="T47" fmla="*/ 41 h 48"/>
                  <a:gd name="T48" fmla="*/ 11 w 50"/>
                  <a:gd name="T49" fmla="*/ 44 h 48"/>
                  <a:gd name="T50" fmla="*/ 15 w 50"/>
                  <a:gd name="T51" fmla="*/ 47 h 48"/>
                  <a:gd name="T52" fmla="*/ 20 w 50"/>
                  <a:gd name="T53" fmla="*/ 48 h 48"/>
                  <a:gd name="T54" fmla="*/ 25 w 50"/>
                  <a:gd name="T55" fmla="*/ 48 h 48"/>
                  <a:gd name="T56" fmla="*/ 25 w 50"/>
                  <a:gd name="T57" fmla="*/ 48 h 48"/>
                  <a:gd name="T58" fmla="*/ 30 w 50"/>
                  <a:gd name="T59" fmla="*/ 48 h 48"/>
                  <a:gd name="T60" fmla="*/ 34 w 50"/>
                  <a:gd name="T61" fmla="*/ 47 h 48"/>
                  <a:gd name="T62" fmla="*/ 39 w 50"/>
                  <a:gd name="T63" fmla="*/ 44 h 48"/>
                  <a:gd name="T64" fmla="*/ 43 w 50"/>
                  <a:gd name="T65" fmla="*/ 41 h 48"/>
                  <a:gd name="T66" fmla="*/ 46 w 50"/>
                  <a:gd name="T67" fmla="*/ 38 h 48"/>
                  <a:gd name="T68" fmla="*/ 48 w 50"/>
                  <a:gd name="T69" fmla="*/ 34 h 48"/>
                  <a:gd name="T70" fmla="*/ 49 w 50"/>
                  <a:gd name="T71" fmla="*/ 29 h 48"/>
                  <a:gd name="T72" fmla="*/ 50 w 50"/>
                  <a:gd name="T73" fmla="*/ 24 h 48"/>
                  <a:gd name="T74" fmla="*/ 50 w 50"/>
                  <a:gd name="T7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8">
                    <a:moveTo>
                      <a:pt x="50" y="24"/>
                    </a:moveTo>
                    <a:lnTo>
                      <a:pt x="50" y="24"/>
                    </a:lnTo>
                    <a:lnTo>
                      <a:pt x="49" y="19"/>
                    </a:lnTo>
                    <a:lnTo>
                      <a:pt x="48" y="14"/>
                    </a:lnTo>
                    <a:lnTo>
                      <a:pt x="46" y="10"/>
                    </a:lnTo>
                    <a:lnTo>
                      <a:pt x="43" y="7"/>
                    </a:lnTo>
                    <a:lnTo>
                      <a:pt x="39" y="4"/>
                    </a:lnTo>
                    <a:lnTo>
                      <a:pt x="34" y="2"/>
                    </a:lnTo>
                    <a:lnTo>
                      <a:pt x="30" y="0"/>
                    </a:lnTo>
                    <a:lnTo>
                      <a:pt x="25" y="0"/>
                    </a:lnTo>
                    <a:lnTo>
                      <a:pt x="25" y="0"/>
                    </a:lnTo>
                    <a:lnTo>
                      <a:pt x="20" y="0"/>
                    </a:lnTo>
                    <a:lnTo>
                      <a:pt x="15" y="2"/>
                    </a:lnTo>
                    <a:lnTo>
                      <a:pt x="11" y="4"/>
                    </a:lnTo>
                    <a:lnTo>
                      <a:pt x="8" y="7"/>
                    </a:lnTo>
                    <a:lnTo>
                      <a:pt x="5" y="10"/>
                    </a:lnTo>
                    <a:lnTo>
                      <a:pt x="3" y="14"/>
                    </a:lnTo>
                    <a:lnTo>
                      <a:pt x="0" y="19"/>
                    </a:lnTo>
                    <a:lnTo>
                      <a:pt x="0" y="24"/>
                    </a:lnTo>
                    <a:lnTo>
                      <a:pt x="0" y="24"/>
                    </a:lnTo>
                    <a:lnTo>
                      <a:pt x="0" y="29"/>
                    </a:lnTo>
                    <a:lnTo>
                      <a:pt x="3" y="34"/>
                    </a:lnTo>
                    <a:lnTo>
                      <a:pt x="5" y="38"/>
                    </a:lnTo>
                    <a:lnTo>
                      <a:pt x="8" y="41"/>
                    </a:lnTo>
                    <a:lnTo>
                      <a:pt x="11" y="44"/>
                    </a:lnTo>
                    <a:lnTo>
                      <a:pt x="15" y="47"/>
                    </a:lnTo>
                    <a:lnTo>
                      <a:pt x="20" y="48"/>
                    </a:lnTo>
                    <a:lnTo>
                      <a:pt x="25" y="48"/>
                    </a:lnTo>
                    <a:lnTo>
                      <a:pt x="25" y="48"/>
                    </a:lnTo>
                    <a:lnTo>
                      <a:pt x="30" y="48"/>
                    </a:lnTo>
                    <a:lnTo>
                      <a:pt x="34" y="47"/>
                    </a:lnTo>
                    <a:lnTo>
                      <a:pt x="39" y="44"/>
                    </a:lnTo>
                    <a:lnTo>
                      <a:pt x="43" y="41"/>
                    </a:lnTo>
                    <a:lnTo>
                      <a:pt x="46" y="38"/>
                    </a:lnTo>
                    <a:lnTo>
                      <a:pt x="48" y="34"/>
                    </a:lnTo>
                    <a:lnTo>
                      <a:pt x="49" y="29"/>
                    </a:lnTo>
                    <a:lnTo>
                      <a:pt x="50" y="24"/>
                    </a:lnTo>
                    <a:lnTo>
                      <a:pt x="50" y="2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1" name="Freeform 47"/>
              <p:cNvSpPr>
                <a:spLocks/>
              </p:cNvSpPr>
              <p:nvPr/>
            </p:nvSpPr>
            <p:spPr bwMode="auto">
              <a:xfrm>
                <a:off x="5085" y="2821"/>
                <a:ext cx="63" cy="116"/>
              </a:xfrm>
              <a:custGeom>
                <a:avLst/>
                <a:gdLst>
                  <a:gd name="T0" fmla="*/ 48 w 63"/>
                  <a:gd name="T1" fmla="*/ 116 h 116"/>
                  <a:gd name="T2" fmla="*/ 48 w 63"/>
                  <a:gd name="T3" fmla="*/ 116 h 116"/>
                  <a:gd name="T4" fmla="*/ 50 w 63"/>
                  <a:gd name="T5" fmla="*/ 106 h 116"/>
                  <a:gd name="T6" fmla="*/ 52 w 63"/>
                  <a:gd name="T7" fmla="*/ 95 h 116"/>
                  <a:gd name="T8" fmla="*/ 55 w 63"/>
                  <a:gd name="T9" fmla="*/ 75 h 116"/>
                  <a:gd name="T10" fmla="*/ 55 w 63"/>
                  <a:gd name="T11" fmla="*/ 75 h 116"/>
                  <a:gd name="T12" fmla="*/ 56 w 63"/>
                  <a:gd name="T13" fmla="*/ 71 h 116"/>
                  <a:gd name="T14" fmla="*/ 58 w 63"/>
                  <a:gd name="T15" fmla="*/ 69 h 116"/>
                  <a:gd name="T16" fmla="*/ 59 w 63"/>
                  <a:gd name="T17" fmla="*/ 67 h 116"/>
                  <a:gd name="T18" fmla="*/ 60 w 63"/>
                  <a:gd name="T19" fmla="*/ 63 h 116"/>
                  <a:gd name="T20" fmla="*/ 60 w 63"/>
                  <a:gd name="T21" fmla="*/ 63 h 116"/>
                  <a:gd name="T22" fmla="*/ 63 w 63"/>
                  <a:gd name="T23" fmla="*/ 42 h 116"/>
                  <a:gd name="T24" fmla="*/ 63 w 63"/>
                  <a:gd name="T25" fmla="*/ 27 h 116"/>
                  <a:gd name="T26" fmla="*/ 63 w 63"/>
                  <a:gd name="T27" fmla="*/ 12 h 116"/>
                  <a:gd name="T28" fmla="*/ 63 w 63"/>
                  <a:gd name="T29" fmla="*/ 12 h 116"/>
                  <a:gd name="T30" fmla="*/ 62 w 63"/>
                  <a:gd name="T31" fmla="*/ 10 h 116"/>
                  <a:gd name="T32" fmla="*/ 60 w 63"/>
                  <a:gd name="T33" fmla="*/ 8 h 116"/>
                  <a:gd name="T34" fmla="*/ 58 w 63"/>
                  <a:gd name="T35" fmla="*/ 5 h 116"/>
                  <a:gd name="T36" fmla="*/ 54 w 63"/>
                  <a:gd name="T37" fmla="*/ 3 h 116"/>
                  <a:gd name="T38" fmla="*/ 43 w 63"/>
                  <a:gd name="T39" fmla="*/ 1 h 116"/>
                  <a:gd name="T40" fmla="*/ 32 w 63"/>
                  <a:gd name="T41" fmla="*/ 0 h 116"/>
                  <a:gd name="T42" fmla="*/ 32 w 63"/>
                  <a:gd name="T43" fmla="*/ 0 h 116"/>
                  <a:gd name="T44" fmla="*/ 21 w 63"/>
                  <a:gd name="T45" fmla="*/ 1 h 116"/>
                  <a:gd name="T46" fmla="*/ 11 w 63"/>
                  <a:gd name="T47" fmla="*/ 3 h 116"/>
                  <a:gd name="T48" fmla="*/ 6 w 63"/>
                  <a:gd name="T49" fmla="*/ 5 h 116"/>
                  <a:gd name="T50" fmla="*/ 3 w 63"/>
                  <a:gd name="T51" fmla="*/ 8 h 116"/>
                  <a:gd name="T52" fmla="*/ 1 w 63"/>
                  <a:gd name="T53" fmla="*/ 10 h 116"/>
                  <a:gd name="T54" fmla="*/ 1 w 63"/>
                  <a:gd name="T55" fmla="*/ 12 h 116"/>
                  <a:gd name="T56" fmla="*/ 1 w 63"/>
                  <a:gd name="T57" fmla="*/ 12 h 116"/>
                  <a:gd name="T58" fmla="*/ 0 w 63"/>
                  <a:gd name="T59" fmla="*/ 27 h 116"/>
                  <a:gd name="T60" fmla="*/ 1 w 63"/>
                  <a:gd name="T61" fmla="*/ 42 h 116"/>
                  <a:gd name="T62" fmla="*/ 3 w 63"/>
                  <a:gd name="T63" fmla="*/ 63 h 116"/>
                  <a:gd name="T64" fmla="*/ 3 w 63"/>
                  <a:gd name="T65" fmla="*/ 63 h 116"/>
                  <a:gd name="T66" fmla="*/ 4 w 63"/>
                  <a:gd name="T67" fmla="*/ 67 h 116"/>
                  <a:gd name="T68" fmla="*/ 6 w 63"/>
                  <a:gd name="T69" fmla="*/ 69 h 116"/>
                  <a:gd name="T70" fmla="*/ 7 w 63"/>
                  <a:gd name="T71" fmla="*/ 71 h 116"/>
                  <a:gd name="T72" fmla="*/ 8 w 63"/>
                  <a:gd name="T73" fmla="*/ 75 h 116"/>
                  <a:gd name="T74" fmla="*/ 8 w 63"/>
                  <a:gd name="T75" fmla="*/ 75 h 116"/>
                  <a:gd name="T76" fmla="*/ 13 w 63"/>
                  <a:gd name="T77" fmla="*/ 95 h 116"/>
                  <a:gd name="T78" fmla="*/ 15 w 63"/>
                  <a:gd name="T79" fmla="*/ 106 h 116"/>
                  <a:gd name="T80" fmla="*/ 17 w 63"/>
                  <a:gd name="T8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16">
                    <a:moveTo>
                      <a:pt x="48" y="116"/>
                    </a:moveTo>
                    <a:lnTo>
                      <a:pt x="48" y="116"/>
                    </a:lnTo>
                    <a:lnTo>
                      <a:pt x="50" y="106"/>
                    </a:lnTo>
                    <a:lnTo>
                      <a:pt x="52" y="95"/>
                    </a:lnTo>
                    <a:lnTo>
                      <a:pt x="55" y="75"/>
                    </a:lnTo>
                    <a:lnTo>
                      <a:pt x="55" y="75"/>
                    </a:lnTo>
                    <a:lnTo>
                      <a:pt x="56" y="71"/>
                    </a:lnTo>
                    <a:lnTo>
                      <a:pt x="58" y="69"/>
                    </a:lnTo>
                    <a:lnTo>
                      <a:pt x="59" y="67"/>
                    </a:lnTo>
                    <a:lnTo>
                      <a:pt x="60" y="63"/>
                    </a:lnTo>
                    <a:lnTo>
                      <a:pt x="60" y="63"/>
                    </a:lnTo>
                    <a:lnTo>
                      <a:pt x="63" y="42"/>
                    </a:lnTo>
                    <a:lnTo>
                      <a:pt x="63" y="27"/>
                    </a:lnTo>
                    <a:lnTo>
                      <a:pt x="63" y="12"/>
                    </a:lnTo>
                    <a:lnTo>
                      <a:pt x="63" y="12"/>
                    </a:lnTo>
                    <a:lnTo>
                      <a:pt x="62" y="10"/>
                    </a:lnTo>
                    <a:lnTo>
                      <a:pt x="60" y="8"/>
                    </a:lnTo>
                    <a:lnTo>
                      <a:pt x="58" y="5"/>
                    </a:lnTo>
                    <a:lnTo>
                      <a:pt x="54" y="3"/>
                    </a:lnTo>
                    <a:lnTo>
                      <a:pt x="43" y="1"/>
                    </a:lnTo>
                    <a:lnTo>
                      <a:pt x="32" y="0"/>
                    </a:lnTo>
                    <a:lnTo>
                      <a:pt x="32" y="0"/>
                    </a:lnTo>
                    <a:lnTo>
                      <a:pt x="21" y="1"/>
                    </a:lnTo>
                    <a:lnTo>
                      <a:pt x="11" y="3"/>
                    </a:lnTo>
                    <a:lnTo>
                      <a:pt x="6" y="5"/>
                    </a:lnTo>
                    <a:lnTo>
                      <a:pt x="3" y="8"/>
                    </a:lnTo>
                    <a:lnTo>
                      <a:pt x="1" y="10"/>
                    </a:lnTo>
                    <a:lnTo>
                      <a:pt x="1" y="12"/>
                    </a:lnTo>
                    <a:lnTo>
                      <a:pt x="1" y="12"/>
                    </a:lnTo>
                    <a:lnTo>
                      <a:pt x="0" y="27"/>
                    </a:lnTo>
                    <a:lnTo>
                      <a:pt x="1" y="42"/>
                    </a:lnTo>
                    <a:lnTo>
                      <a:pt x="3" y="63"/>
                    </a:lnTo>
                    <a:lnTo>
                      <a:pt x="3" y="63"/>
                    </a:lnTo>
                    <a:lnTo>
                      <a:pt x="4" y="67"/>
                    </a:lnTo>
                    <a:lnTo>
                      <a:pt x="6" y="69"/>
                    </a:lnTo>
                    <a:lnTo>
                      <a:pt x="7" y="71"/>
                    </a:lnTo>
                    <a:lnTo>
                      <a:pt x="8" y="75"/>
                    </a:lnTo>
                    <a:lnTo>
                      <a:pt x="8" y="75"/>
                    </a:lnTo>
                    <a:lnTo>
                      <a:pt x="13" y="95"/>
                    </a:lnTo>
                    <a:lnTo>
                      <a:pt x="15" y="106"/>
                    </a:lnTo>
                    <a:lnTo>
                      <a:pt x="17" y="1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2" name="Freeform 48"/>
              <p:cNvSpPr>
                <a:spLocks/>
              </p:cNvSpPr>
              <p:nvPr/>
            </p:nvSpPr>
            <p:spPr bwMode="auto">
              <a:xfrm>
                <a:off x="4906" y="2765"/>
                <a:ext cx="49" cy="48"/>
              </a:xfrm>
              <a:custGeom>
                <a:avLst/>
                <a:gdLst>
                  <a:gd name="T0" fmla="*/ 49 w 49"/>
                  <a:gd name="T1" fmla="*/ 24 h 48"/>
                  <a:gd name="T2" fmla="*/ 49 w 49"/>
                  <a:gd name="T3" fmla="*/ 24 h 48"/>
                  <a:gd name="T4" fmla="*/ 49 w 49"/>
                  <a:gd name="T5" fmla="*/ 19 h 48"/>
                  <a:gd name="T6" fmla="*/ 48 w 49"/>
                  <a:gd name="T7" fmla="*/ 14 h 48"/>
                  <a:gd name="T8" fmla="*/ 45 w 49"/>
                  <a:gd name="T9" fmla="*/ 10 h 48"/>
                  <a:gd name="T10" fmla="*/ 41 w 49"/>
                  <a:gd name="T11" fmla="*/ 7 h 48"/>
                  <a:gd name="T12" fmla="*/ 38 w 49"/>
                  <a:gd name="T13" fmla="*/ 4 h 48"/>
                  <a:gd name="T14" fmla="*/ 34 w 49"/>
                  <a:gd name="T15" fmla="*/ 2 h 48"/>
                  <a:gd name="T16" fmla="*/ 29 w 49"/>
                  <a:gd name="T17" fmla="*/ 0 h 48"/>
                  <a:gd name="T18" fmla="*/ 25 w 49"/>
                  <a:gd name="T19" fmla="*/ 0 h 48"/>
                  <a:gd name="T20" fmla="*/ 25 w 49"/>
                  <a:gd name="T21" fmla="*/ 0 h 48"/>
                  <a:gd name="T22" fmla="*/ 20 w 49"/>
                  <a:gd name="T23" fmla="*/ 0 h 48"/>
                  <a:gd name="T24" fmla="*/ 15 w 49"/>
                  <a:gd name="T25" fmla="*/ 2 h 48"/>
                  <a:gd name="T26" fmla="*/ 11 w 49"/>
                  <a:gd name="T27" fmla="*/ 4 h 48"/>
                  <a:gd name="T28" fmla="*/ 8 w 49"/>
                  <a:gd name="T29" fmla="*/ 7 h 48"/>
                  <a:gd name="T30" fmla="*/ 4 w 49"/>
                  <a:gd name="T31" fmla="*/ 10 h 48"/>
                  <a:gd name="T32" fmla="*/ 2 w 49"/>
                  <a:gd name="T33" fmla="*/ 14 h 48"/>
                  <a:gd name="T34" fmla="*/ 0 w 49"/>
                  <a:gd name="T35" fmla="*/ 19 h 48"/>
                  <a:gd name="T36" fmla="*/ 0 w 49"/>
                  <a:gd name="T37" fmla="*/ 24 h 48"/>
                  <a:gd name="T38" fmla="*/ 0 w 49"/>
                  <a:gd name="T39" fmla="*/ 24 h 48"/>
                  <a:gd name="T40" fmla="*/ 0 w 49"/>
                  <a:gd name="T41" fmla="*/ 29 h 48"/>
                  <a:gd name="T42" fmla="*/ 2 w 49"/>
                  <a:gd name="T43" fmla="*/ 34 h 48"/>
                  <a:gd name="T44" fmla="*/ 4 w 49"/>
                  <a:gd name="T45" fmla="*/ 38 h 48"/>
                  <a:gd name="T46" fmla="*/ 8 w 49"/>
                  <a:gd name="T47" fmla="*/ 41 h 48"/>
                  <a:gd name="T48" fmla="*/ 11 w 49"/>
                  <a:gd name="T49" fmla="*/ 44 h 48"/>
                  <a:gd name="T50" fmla="*/ 15 w 49"/>
                  <a:gd name="T51" fmla="*/ 47 h 48"/>
                  <a:gd name="T52" fmla="*/ 20 w 49"/>
                  <a:gd name="T53" fmla="*/ 48 h 48"/>
                  <a:gd name="T54" fmla="*/ 25 w 49"/>
                  <a:gd name="T55" fmla="*/ 48 h 48"/>
                  <a:gd name="T56" fmla="*/ 25 w 49"/>
                  <a:gd name="T57" fmla="*/ 48 h 48"/>
                  <a:gd name="T58" fmla="*/ 29 w 49"/>
                  <a:gd name="T59" fmla="*/ 48 h 48"/>
                  <a:gd name="T60" fmla="*/ 34 w 49"/>
                  <a:gd name="T61" fmla="*/ 47 h 48"/>
                  <a:gd name="T62" fmla="*/ 38 w 49"/>
                  <a:gd name="T63" fmla="*/ 44 h 48"/>
                  <a:gd name="T64" fmla="*/ 41 w 49"/>
                  <a:gd name="T65" fmla="*/ 41 h 48"/>
                  <a:gd name="T66" fmla="*/ 45 w 49"/>
                  <a:gd name="T67" fmla="*/ 38 h 48"/>
                  <a:gd name="T68" fmla="*/ 48 w 49"/>
                  <a:gd name="T69" fmla="*/ 34 h 48"/>
                  <a:gd name="T70" fmla="*/ 49 w 49"/>
                  <a:gd name="T71" fmla="*/ 29 h 48"/>
                  <a:gd name="T72" fmla="*/ 49 w 49"/>
                  <a:gd name="T73" fmla="*/ 24 h 48"/>
                  <a:gd name="T74" fmla="*/ 49 w 49"/>
                  <a:gd name="T7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8">
                    <a:moveTo>
                      <a:pt x="49" y="24"/>
                    </a:moveTo>
                    <a:lnTo>
                      <a:pt x="49" y="24"/>
                    </a:lnTo>
                    <a:lnTo>
                      <a:pt x="49" y="19"/>
                    </a:lnTo>
                    <a:lnTo>
                      <a:pt x="48" y="14"/>
                    </a:lnTo>
                    <a:lnTo>
                      <a:pt x="45" y="10"/>
                    </a:lnTo>
                    <a:lnTo>
                      <a:pt x="41" y="7"/>
                    </a:lnTo>
                    <a:lnTo>
                      <a:pt x="38" y="4"/>
                    </a:lnTo>
                    <a:lnTo>
                      <a:pt x="34" y="2"/>
                    </a:lnTo>
                    <a:lnTo>
                      <a:pt x="29" y="0"/>
                    </a:lnTo>
                    <a:lnTo>
                      <a:pt x="25" y="0"/>
                    </a:lnTo>
                    <a:lnTo>
                      <a:pt x="25" y="0"/>
                    </a:lnTo>
                    <a:lnTo>
                      <a:pt x="20" y="0"/>
                    </a:lnTo>
                    <a:lnTo>
                      <a:pt x="15" y="2"/>
                    </a:lnTo>
                    <a:lnTo>
                      <a:pt x="11" y="4"/>
                    </a:lnTo>
                    <a:lnTo>
                      <a:pt x="8" y="7"/>
                    </a:lnTo>
                    <a:lnTo>
                      <a:pt x="4" y="10"/>
                    </a:lnTo>
                    <a:lnTo>
                      <a:pt x="2" y="14"/>
                    </a:lnTo>
                    <a:lnTo>
                      <a:pt x="0" y="19"/>
                    </a:lnTo>
                    <a:lnTo>
                      <a:pt x="0" y="24"/>
                    </a:lnTo>
                    <a:lnTo>
                      <a:pt x="0" y="24"/>
                    </a:lnTo>
                    <a:lnTo>
                      <a:pt x="0" y="29"/>
                    </a:lnTo>
                    <a:lnTo>
                      <a:pt x="2" y="34"/>
                    </a:lnTo>
                    <a:lnTo>
                      <a:pt x="4" y="38"/>
                    </a:lnTo>
                    <a:lnTo>
                      <a:pt x="8" y="41"/>
                    </a:lnTo>
                    <a:lnTo>
                      <a:pt x="11" y="44"/>
                    </a:lnTo>
                    <a:lnTo>
                      <a:pt x="15" y="47"/>
                    </a:lnTo>
                    <a:lnTo>
                      <a:pt x="20" y="48"/>
                    </a:lnTo>
                    <a:lnTo>
                      <a:pt x="25" y="48"/>
                    </a:lnTo>
                    <a:lnTo>
                      <a:pt x="25" y="48"/>
                    </a:lnTo>
                    <a:lnTo>
                      <a:pt x="29" y="48"/>
                    </a:lnTo>
                    <a:lnTo>
                      <a:pt x="34" y="47"/>
                    </a:lnTo>
                    <a:lnTo>
                      <a:pt x="38" y="44"/>
                    </a:lnTo>
                    <a:lnTo>
                      <a:pt x="41" y="41"/>
                    </a:lnTo>
                    <a:lnTo>
                      <a:pt x="45" y="38"/>
                    </a:lnTo>
                    <a:lnTo>
                      <a:pt x="48" y="34"/>
                    </a:lnTo>
                    <a:lnTo>
                      <a:pt x="49" y="29"/>
                    </a:lnTo>
                    <a:lnTo>
                      <a:pt x="49" y="24"/>
                    </a:lnTo>
                    <a:lnTo>
                      <a:pt x="49" y="2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3" name="Freeform 49"/>
              <p:cNvSpPr>
                <a:spLocks/>
              </p:cNvSpPr>
              <p:nvPr/>
            </p:nvSpPr>
            <p:spPr bwMode="auto">
              <a:xfrm>
                <a:off x="4899" y="2821"/>
                <a:ext cx="63" cy="116"/>
              </a:xfrm>
              <a:custGeom>
                <a:avLst/>
                <a:gdLst>
                  <a:gd name="T0" fmla="*/ 47 w 63"/>
                  <a:gd name="T1" fmla="*/ 116 h 116"/>
                  <a:gd name="T2" fmla="*/ 47 w 63"/>
                  <a:gd name="T3" fmla="*/ 116 h 116"/>
                  <a:gd name="T4" fmla="*/ 49 w 63"/>
                  <a:gd name="T5" fmla="*/ 106 h 116"/>
                  <a:gd name="T6" fmla="*/ 52 w 63"/>
                  <a:gd name="T7" fmla="*/ 95 h 116"/>
                  <a:gd name="T8" fmla="*/ 55 w 63"/>
                  <a:gd name="T9" fmla="*/ 75 h 116"/>
                  <a:gd name="T10" fmla="*/ 55 w 63"/>
                  <a:gd name="T11" fmla="*/ 75 h 116"/>
                  <a:gd name="T12" fmla="*/ 56 w 63"/>
                  <a:gd name="T13" fmla="*/ 71 h 116"/>
                  <a:gd name="T14" fmla="*/ 58 w 63"/>
                  <a:gd name="T15" fmla="*/ 69 h 116"/>
                  <a:gd name="T16" fmla="*/ 59 w 63"/>
                  <a:gd name="T17" fmla="*/ 67 h 116"/>
                  <a:gd name="T18" fmla="*/ 60 w 63"/>
                  <a:gd name="T19" fmla="*/ 63 h 116"/>
                  <a:gd name="T20" fmla="*/ 60 w 63"/>
                  <a:gd name="T21" fmla="*/ 63 h 116"/>
                  <a:gd name="T22" fmla="*/ 63 w 63"/>
                  <a:gd name="T23" fmla="*/ 42 h 116"/>
                  <a:gd name="T24" fmla="*/ 63 w 63"/>
                  <a:gd name="T25" fmla="*/ 27 h 116"/>
                  <a:gd name="T26" fmla="*/ 63 w 63"/>
                  <a:gd name="T27" fmla="*/ 12 h 116"/>
                  <a:gd name="T28" fmla="*/ 63 w 63"/>
                  <a:gd name="T29" fmla="*/ 12 h 116"/>
                  <a:gd name="T30" fmla="*/ 62 w 63"/>
                  <a:gd name="T31" fmla="*/ 10 h 116"/>
                  <a:gd name="T32" fmla="*/ 60 w 63"/>
                  <a:gd name="T33" fmla="*/ 8 h 116"/>
                  <a:gd name="T34" fmla="*/ 57 w 63"/>
                  <a:gd name="T35" fmla="*/ 5 h 116"/>
                  <a:gd name="T36" fmla="*/ 53 w 63"/>
                  <a:gd name="T37" fmla="*/ 3 h 116"/>
                  <a:gd name="T38" fmla="*/ 43 w 63"/>
                  <a:gd name="T39" fmla="*/ 1 h 116"/>
                  <a:gd name="T40" fmla="*/ 32 w 63"/>
                  <a:gd name="T41" fmla="*/ 0 h 116"/>
                  <a:gd name="T42" fmla="*/ 32 w 63"/>
                  <a:gd name="T43" fmla="*/ 0 h 116"/>
                  <a:gd name="T44" fmla="*/ 20 w 63"/>
                  <a:gd name="T45" fmla="*/ 1 h 116"/>
                  <a:gd name="T46" fmla="*/ 10 w 63"/>
                  <a:gd name="T47" fmla="*/ 3 h 116"/>
                  <a:gd name="T48" fmla="*/ 6 w 63"/>
                  <a:gd name="T49" fmla="*/ 5 h 116"/>
                  <a:gd name="T50" fmla="*/ 3 w 63"/>
                  <a:gd name="T51" fmla="*/ 8 h 116"/>
                  <a:gd name="T52" fmla="*/ 1 w 63"/>
                  <a:gd name="T53" fmla="*/ 10 h 116"/>
                  <a:gd name="T54" fmla="*/ 0 w 63"/>
                  <a:gd name="T55" fmla="*/ 12 h 116"/>
                  <a:gd name="T56" fmla="*/ 0 w 63"/>
                  <a:gd name="T57" fmla="*/ 12 h 116"/>
                  <a:gd name="T58" fmla="*/ 0 w 63"/>
                  <a:gd name="T59" fmla="*/ 27 h 116"/>
                  <a:gd name="T60" fmla="*/ 1 w 63"/>
                  <a:gd name="T61" fmla="*/ 42 h 116"/>
                  <a:gd name="T62" fmla="*/ 3 w 63"/>
                  <a:gd name="T63" fmla="*/ 63 h 116"/>
                  <a:gd name="T64" fmla="*/ 3 w 63"/>
                  <a:gd name="T65" fmla="*/ 63 h 116"/>
                  <a:gd name="T66" fmla="*/ 4 w 63"/>
                  <a:gd name="T67" fmla="*/ 67 h 116"/>
                  <a:gd name="T68" fmla="*/ 5 w 63"/>
                  <a:gd name="T69" fmla="*/ 69 h 116"/>
                  <a:gd name="T70" fmla="*/ 7 w 63"/>
                  <a:gd name="T71" fmla="*/ 71 h 116"/>
                  <a:gd name="T72" fmla="*/ 8 w 63"/>
                  <a:gd name="T73" fmla="*/ 75 h 116"/>
                  <a:gd name="T74" fmla="*/ 8 w 63"/>
                  <a:gd name="T75" fmla="*/ 75 h 116"/>
                  <a:gd name="T76" fmla="*/ 12 w 63"/>
                  <a:gd name="T77" fmla="*/ 95 h 116"/>
                  <a:gd name="T78" fmla="*/ 13 w 63"/>
                  <a:gd name="T79" fmla="*/ 106 h 116"/>
                  <a:gd name="T80" fmla="*/ 16 w 63"/>
                  <a:gd name="T8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16">
                    <a:moveTo>
                      <a:pt x="47" y="116"/>
                    </a:moveTo>
                    <a:lnTo>
                      <a:pt x="47" y="116"/>
                    </a:lnTo>
                    <a:lnTo>
                      <a:pt x="49" y="106"/>
                    </a:lnTo>
                    <a:lnTo>
                      <a:pt x="52" y="95"/>
                    </a:lnTo>
                    <a:lnTo>
                      <a:pt x="55" y="75"/>
                    </a:lnTo>
                    <a:lnTo>
                      <a:pt x="55" y="75"/>
                    </a:lnTo>
                    <a:lnTo>
                      <a:pt x="56" y="71"/>
                    </a:lnTo>
                    <a:lnTo>
                      <a:pt x="58" y="69"/>
                    </a:lnTo>
                    <a:lnTo>
                      <a:pt x="59" y="67"/>
                    </a:lnTo>
                    <a:lnTo>
                      <a:pt x="60" y="63"/>
                    </a:lnTo>
                    <a:lnTo>
                      <a:pt x="60" y="63"/>
                    </a:lnTo>
                    <a:lnTo>
                      <a:pt x="63" y="42"/>
                    </a:lnTo>
                    <a:lnTo>
                      <a:pt x="63" y="27"/>
                    </a:lnTo>
                    <a:lnTo>
                      <a:pt x="63" y="12"/>
                    </a:lnTo>
                    <a:lnTo>
                      <a:pt x="63" y="12"/>
                    </a:lnTo>
                    <a:lnTo>
                      <a:pt x="62" y="10"/>
                    </a:lnTo>
                    <a:lnTo>
                      <a:pt x="60" y="8"/>
                    </a:lnTo>
                    <a:lnTo>
                      <a:pt x="57" y="5"/>
                    </a:lnTo>
                    <a:lnTo>
                      <a:pt x="53" y="3"/>
                    </a:lnTo>
                    <a:lnTo>
                      <a:pt x="43" y="1"/>
                    </a:lnTo>
                    <a:lnTo>
                      <a:pt x="32" y="0"/>
                    </a:lnTo>
                    <a:lnTo>
                      <a:pt x="32" y="0"/>
                    </a:lnTo>
                    <a:lnTo>
                      <a:pt x="20" y="1"/>
                    </a:lnTo>
                    <a:lnTo>
                      <a:pt x="10" y="3"/>
                    </a:lnTo>
                    <a:lnTo>
                      <a:pt x="6" y="5"/>
                    </a:lnTo>
                    <a:lnTo>
                      <a:pt x="3" y="8"/>
                    </a:lnTo>
                    <a:lnTo>
                      <a:pt x="1" y="10"/>
                    </a:lnTo>
                    <a:lnTo>
                      <a:pt x="0" y="12"/>
                    </a:lnTo>
                    <a:lnTo>
                      <a:pt x="0" y="12"/>
                    </a:lnTo>
                    <a:lnTo>
                      <a:pt x="0" y="27"/>
                    </a:lnTo>
                    <a:lnTo>
                      <a:pt x="1" y="42"/>
                    </a:lnTo>
                    <a:lnTo>
                      <a:pt x="3" y="63"/>
                    </a:lnTo>
                    <a:lnTo>
                      <a:pt x="3" y="63"/>
                    </a:lnTo>
                    <a:lnTo>
                      <a:pt x="4" y="67"/>
                    </a:lnTo>
                    <a:lnTo>
                      <a:pt x="5" y="69"/>
                    </a:lnTo>
                    <a:lnTo>
                      <a:pt x="7" y="71"/>
                    </a:lnTo>
                    <a:lnTo>
                      <a:pt x="8" y="75"/>
                    </a:lnTo>
                    <a:lnTo>
                      <a:pt x="8" y="75"/>
                    </a:lnTo>
                    <a:lnTo>
                      <a:pt x="12" y="95"/>
                    </a:lnTo>
                    <a:lnTo>
                      <a:pt x="13" y="106"/>
                    </a:lnTo>
                    <a:lnTo>
                      <a:pt x="16" y="1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4" name="Freeform 50"/>
              <p:cNvSpPr>
                <a:spLocks/>
              </p:cNvSpPr>
              <p:nvPr/>
            </p:nvSpPr>
            <p:spPr bwMode="auto">
              <a:xfrm>
                <a:off x="4989" y="2725"/>
                <a:ext cx="71" cy="71"/>
              </a:xfrm>
              <a:custGeom>
                <a:avLst/>
                <a:gdLst>
                  <a:gd name="T0" fmla="*/ 71 w 71"/>
                  <a:gd name="T1" fmla="*/ 35 h 71"/>
                  <a:gd name="T2" fmla="*/ 71 w 71"/>
                  <a:gd name="T3" fmla="*/ 35 h 71"/>
                  <a:gd name="T4" fmla="*/ 70 w 71"/>
                  <a:gd name="T5" fmla="*/ 27 h 71"/>
                  <a:gd name="T6" fmla="*/ 67 w 71"/>
                  <a:gd name="T7" fmla="*/ 21 h 71"/>
                  <a:gd name="T8" fmla="*/ 64 w 71"/>
                  <a:gd name="T9" fmla="*/ 15 h 71"/>
                  <a:gd name="T10" fmla="*/ 60 w 71"/>
                  <a:gd name="T11" fmla="*/ 10 h 71"/>
                  <a:gd name="T12" fmla="*/ 55 w 71"/>
                  <a:gd name="T13" fmla="*/ 6 h 71"/>
                  <a:gd name="T14" fmla="*/ 49 w 71"/>
                  <a:gd name="T15" fmla="*/ 2 h 71"/>
                  <a:gd name="T16" fmla="*/ 42 w 71"/>
                  <a:gd name="T17" fmla="*/ 0 h 71"/>
                  <a:gd name="T18" fmla="*/ 35 w 71"/>
                  <a:gd name="T19" fmla="*/ 0 h 71"/>
                  <a:gd name="T20" fmla="*/ 35 w 71"/>
                  <a:gd name="T21" fmla="*/ 0 h 71"/>
                  <a:gd name="T22" fmla="*/ 27 w 71"/>
                  <a:gd name="T23" fmla="*/ 0 h 71"/>
                  <a:gd name="T24" fmla="*/ 21 w 71"/>
                  <a:gd name="T25" fmla="*/ 2 h 71"/>
                  <a:gd name="T26" fmla="*/ 15 w 71"/>
                  <a:gd name="T27" fmla="*/ 6 h 71"/>
                  <a:gd name="T28" fmla="*/ 10 w 71"/>
                  <a:gd name="T29" fmla="*/ 10 h 71"/>
                  <a:gd name="T30" fmla="*/ 5 w 71"/>
                  <a:gd name="T31" fmla="*/ 15 h 71"/>
                  <a:gd name="T32" fmla="*/ 2 w 71"/>
                  <a:gd name="T33" fmla="*/ 21 h 71"/>
                  <a:gd name="T34" fmla="*/ 0 w 71"/>
                  <a:gd name="T35" fmla="*/ 27 h 71"/>
                  <a:gd name="T36" fmla="*/ 0 w 71"/>
                  <a:gd name="T37" fmla="*/ 35 h 71"/>
                  <a:gd name="T38" fmla="*/ 0 w 71"/>
                  <a:gd name="T39" fmla="*/ 35 h 71"/>
                  <a:gd name="T40" fmla="*/ 0 w 71"/>
                  <a:gd name="T41" fmla="*/ 42 h 71"/>
                  <a:gd name="T42" fmla="*/ 2 w 71"/>
                  <a:gd name="T43" fmla="*/ 49 h 71"/>
                  <a:gd name="T44" fmla="*/ 5 w 71"/>
                  <a:gd name="T45" fmla="*/ 55 h 71"/>
                  <a:gd name="T46" fmla="*/ 10 w 71"/>
                  <a:gd name="T47" fmla="*/ 60 h 71"/>
                  <a:gd name="T48" fmla="*/ 15 w 71"/>
                  <a:gd name="T49" fmla="*/ 64 h 71"/>
                  <a:gd name="T50" fmla="*/ 21 w 71"/>
                  <a:gd name="T51" fmla="*/ 68 h 71"/>
                  <a:gd name="T52" fmla="*/ 27 w 71"/>
                  <a:gd name="T53" fmla="*/ 70 h 71"/>
                  <a:gd name="T54" fmla="*/ 35 w 71"/>
                  <a:gd name="T55" fmla="*/ 71 h 71"/>
                  <a:gd name="T56" fmla="*/ 35 w 71"/>
                  <a:gd name="T57" fmla="*/ 71 h 71"/>
                  <a:gd name="T58" fmla="*/ 42 w 71"/>
                  <a:gd name="T59" fmla="*/ 70 h 71"/>
                  <a:gd name="T60" fmla="*/ 49 w 71"/>
                  <a:gd name="T61" fmla="*/ 68 h 71"/>
                  <a:gd name="T62" fmla="*/ 55 w 71"/>
                  <a:gd name="T63" fmla="*/ 64 h 71"/>
                  <a:gd name="T64" fmla="*/ 60 w 71"/>
                  <a:gd name="T65" fmla="*/ 60 h 71"/>
                  <a:gd name="T66" fmla="*/ 64 w 71"/>
                  <a:gd name="T67" fmla="*/ 55 h 71"/>
                  <a:gd name="T68" fmla="*/ 67 w 71"/>
                  <a:gd name="T69" fmla="*/ 49 h 71"/>
                  <a:gd name="T70" fmla="*/ 70 w 71"/>
                  <a:gd name="T71" fmla="*/ 42 h 71"/>
                  <a:gd name="T72" fmla="*/ 71 w 71"/>
                  <a:gd name="T73" fmla="*/ 35 h 71"/>
                  <a:gd name="T74" fmla="*/ 71 w 71"/>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1">
                    <a:moveTo>
                      <a:pt x="71" y="35"/>
                    </a:moveTo>
                    <a:lnTo>
                      <a:pt x="71" y="35"/>
                    </a:lnTo>
                    <a:lnTo>
                      <a:pt x="70" y="27"/>
                    </a:lnTo>
                    <a:lnTo>
                      <a:pt x="67" y="21"/>
                    </a:lnTo>
                    <a:lnTo>
                      <a:pt x="64" y="15"/>
                    </a:lnTo>
                    <a:lnTo>
                      <a:pt x="60" y="10"/>
                    </a:lnTo>
                    <a:lnTo>
                      <a:pt x="55" y="6"/>
                    </a:lnTo>
                    <a:lnTo>
                      <a:pt x="49" y="2"/>
                    </a:lnTo>
                    <a:lnTo>
                      <a:pt x="42" y="0"/>
                    </a:lnTo>
                    <a:lnTo>
                      <a:pt x="35" y="0"/>
                    </a:lnTo>
                    <a:lnTo>
                      <a:pt x="35" y="0"/>
                    </a:lnTo>
                    <a:lnTo>
                      <a:pt x="27" y="0"/>
                    </a:lnTo>
                    <a:lnTo>
                      <a:pt x="21" y="2"/>
                    </a:lnTo>
                    <a:lnTo>
                      <a:pt x="15" y="6"/>
                    </a:lnTo>
                    <a:lnTo>
                      <a:pt x="10" y="10"/>
                    </a:lnTo>
                    <a:lnTo>
                      <a:pt x="5" y="15"/>
                    </a:lnTo>
                    <a:lnTo>
                      <a:pt x="2" y="21"/>
                    </a:lnTo>
                    <a:lnTo>
                      <a:pt x="0" y="27"/>
                    </a:lnTo>
                    <a:lnTo>
                      <a:pt x="0" y="35"/>
                    </a:lnTo>
                    <a:lnTo>
                      <a:pt x="0" y="35"/>
                    </a:lnTo>
                    <a:lnTo>
                      <a:pt x="0" y="42"/>
                    </a:lnTo>
                    <a:lnTo>
                      <a:pt x="2" y="49"/>
                    </a:lnTo>
                    <a:lnTo>
                      <a:pt x="5" y="55"/>
                    </a:lnTo>
                    <a:lnTo>
                      <a:pt x="10" y="60"/>
                    </a:lnTo>
                    <a:lnTo>
                      <a:pt x="15" y="64"/>
                    </a:lnTo>
                    <a:lnTo>
                      <a:pt x="21" y="68"/>
                    </a:lnTo>
                    <a:lnTo>
                      <a:pt x="27" y="70"/>
                    </a:lnTo>
                    <a:lnTo>
                      <a:pt x="35" y="71"/>
                    </a:lnTo>
                    <a:lnTo>
                      <a:pt x="35" y="71"/>
                    </a:lnTo>
                    <a:lnTo>
                      <a:pt x="42" y="70"/>
                    </a:lnTo>
                    <a:lnTo>
                      <a:pt x="49" y="68"/>
                    </a:lnTo>
                    <a:lnTo>
                      <a:pt x="55" y="64"/>
                    </a:lnTo>
                    <a:lnTo>
                      <a:pt x="60" y="60"/>
                    </a:lnTo>
                    <a:lnTo>
                      <a:pt x="64" y="55"/>
                    </a:lnTo>
                    <a:lnTo>
                      <a:pt x="67" y="49"/>
                    </a:lnTo>
                    <a:lnTo>
                      <a:pt x="70" y="42"/>
                    </a:lnTo>
                    <a:lnTo>
                      <a:pt x="71" y="35"/>
                    </a:lnTo>
                    <a:lnTo>
                      <a:pt x="71" y="3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5" name="Freeform 51"/>
              <p:cNvSpPr>
                <a:spLocks/>
              </p:cNvSpPr>
              <p:nvPr/>
            </p:nvSpPr>
            <p:spPr bwMode="auto">
              <a:xfrm>
                <a:off x="4978" y="2806"/>
                <a:ext cx="92" cy="169"/>
              </a:xfrm>
              <a:custGeom>
                <a:avLst/>
                <a:gdLst>
                  <a:gd name="T0" fmla="*/ 68 w 92"/>
                  <a:gd name="T1" fmla="*/ 169 h 169"/>
                  <a:gd name="T2" fmla="*/ 68 w 92"/>
                  <a:gd name="T3" fmla="*/ 169 h 169"/>
                  <a:gd name="T4" fmla="*/ 71 w 92"/>
                  <a:gd name="T5" fmla="*/ 155 h 169"/>
                  <a:gd name="T6" fmla="*/ 74 w 92"/>
                  <a:gd name="T7" fmla="*/ 139 h 169"/>
                  <a:gd name="T8" fmla="*/ 79 w 92"/>
                  <a:gd name="T9" fmla="*/ 110 h 169"/>
                  <a:gd name="T10" fmla="*/ 79 w 92"/>
                  <a:gd name="T11" fmla="*/ 110 h 169"/>
                  <a:gd name="T12" fmla="*/ 81 w 92"/>
                  <a:gd name="T13" fmla="*/ 104 h 169"/>
                  <a:gd name="T14" fmla="*/ 84 w 92"/>
                  <a:gd name="T15" fmla="*/ 101 h 169"/>
                  <a:gd name="T16" fmla="*/ 86 w 92"/>
                  <a:gd name="T17" fmla="*/ 98 h 169"/>
                  <a:gd name="T18" fmla="*/ 87 w 92"/>
                  <a:gd name="T19" fmla="*/ 92 h 169"/>
                  <a:gd name="T20" fmla="*/ 87 w 92"/>
                  <a:gd name="T21" fmla="*/ 92 h 169"/>
                  <a:gd name="T22" fmla="*/ 89 w 92"/>
                  <a:gd name="T23" fmla="*/ 77 h 169"/>
                  <a:gd name="T24" fmla="*/ 91 w 92"/>
                  <a:gd name="T25" fmla="*/ 63 h 169"/>
                  <a:gd name="T26" fmla="*/ 92 w 92"/>
                  <a:gd name="T27" fmla="*/ 39 h 169"/>
                  <a:gd name="T28" fmla="*/ 91 w 92"/>
                  <a:gd name="T29" fmla="*/ 24 h 169"/>
                  <a:gd name="T30" fmla="*/ 91 w 92"/>
                  <a:gd name="T31" fmla="*/ 17 h 169"/>
                  <a:gd name="T32" fmla="*/ 91 w 92"/>
                  <a:gd name="T33" fmla="*/ 17 h 169"/>
                  <a:gd name="T34" fmla="*/ 90 w 92"/>
                  <a:gd name="T35" fmla="*/ 14 h 169"/>
                  <a:gd name="T36" fmla="*/ 87 w 92"/>
                  <a:gd name="T37" fmla="*/ 11 h 169"/>
                  <a:gd name="T38" fmla="*/ 83 w 92"/>
                  <a:gd name="T39" fmla="*/ 8 h 169"/>
                  <a:gd name="T40" fmla="*/ 77 w 92"/>
                  <a:gd name="T41" fmla="*/ 5 h 169"/>
                  <a:gd name="T42" fmla="*/ 70 w 92"/>
                  <a:gd name="T43" fmla="*/ 3 h 169"/>
                  <a:gd name="T44" fmla="*/ 62 w 92"/>
                  <a:gd name="T45" fmla="*/ 2 h 169"/>
                  <a:gd name="T46" fmla="*/ 54 w 92"/>
                  <a:gd name="T47" fmla="*/ 1 h 169"/>
                  <a:gd name="T48" fmla="*/ 46 w 92"/>
                  <a:gd name="T49" fmla="*/ 0 h 169"/>
                  <a:gd name="T50" fmla="*/ 46 w 92"/>
                  <a:gd name="T51" fmla="*/ 0 h 169"/>
                  <a:gd name="T52" fmla="*/ 37 w 92"/>
                  <a:gd name="T53" fmla="*/ 1 h 169"/>
                  <a:gd name="T54" fmla="*/ 29 w 92"/>
                  <a:gd name="T55" fmla="*/ 2 h 169"/>
                  <a:gd name="T56" fmla="*/ 21 w 92"/>
                  <a:gd name="T57" fmla="*/ 3 h 169"/>
                  <a:gd name="T58" fmla="*/ 15 w 92"/>
                  <a:gd name="T59" fmla="*/ 5 h 169"/>
                  <a:gd name="T60" fmla="*/ 9 w 92"/>
                  <a:gd name="T61" fmla="*/ 8 h 169"/>
                  <a:gd name="T62" fmla="*/ 4 w 92"/>
                  <a:gd name="T63" fmla="*/ 11 h 169"/>
                  <a:gd name="T64" fmla="*/ 1 w 92"/>
                  <a:gd name="T65" fmla="*/ 14 h 169"/>
                  <a:gd name="T66" fmla="*/ 0 w 92"/>
                  <a:gd name="T67" fmla="*/ 17 h 169"/>
                  <a:gd name="T68" fmla="*/ 0 w 92"/>
                  <a:gd name="T69" fmla="*/ 17 h 169"/>
                  <a:gd name="T70" fmla="*/ 0 w 92"/>
                  <a:gd name="T71" fmla="*/ 24 h 169"/>
                  <a:gd name="T72" fmla="*/ 0 w 92"/>
                  <a:gd name="T73" fmla="*/ 39 h 169"/>
                  <a:gd name="T74" fmla="*/ 1 w 92"/>
                  <a:gd name="T75" fmla="*/ 63 h 169"/>
                  <a:gd name="T76" fmla="*/ 2 w 92"/>
                  <a:gd name="T77" fmla="*/ 77 h 169"/>
                  <a:gd name="T78" fmla="*/ 4 w 92"/>
                  <a:gd name="T79" fmla="*/ 92 h 169"/>
                  <a:gd name="T80" fmla="*/ 4 w 92"/>
                  <a:gd name="T81" fmla="*/ 92 h 169"/>
                  <a:gd name="T82" fmla="*/ 5 w 92"/>
                  <a:gd name="T83" fmla="*/ 98 h 169"/>
                  <a:gd name="T84" fmla="*/ 9 w 92"/>
                  <a:gd name="T85" fmla="*/ 101 h 169"/>
                  <a:gd name="T86" fmla="*/ 11 w 92"/>
                  <a:gd name="T87" fmla="*/ 104 h 169"/>
                  <a:gd name="T88" fmla="*/ 13 w 92"/>
                  <a:gd name="T89" fmla="*/ 110 h 169"/>
                  <a:gd name="T90" fmla="*/ 13 w 92"/>
                  <a:gd name="T91" fmla="*/ 110 h 169"/>
                  <a:gd name="T92" fmla="*/ 17 w 92"/>
                  <a:gd name="T93" fmla="*/ 139 h 169"/>
                  <a:gd name="T94" fmla="*/ 20 w 92"/>
                  <a:gd name="T95" fmla="*/ 155 h 169"/>
                  <a:gd name="T96" fmla="*/ 23 w 92"/>
                  <a:gd name="T9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169">
                    <a:moveTo>
                      <a:pt x="68" y="169"/>
                    </a:moveTo>
                    <a:lnTo>
                      <a:pt x="68" y="169"/>
                    </a:lnTo>
                    <a:lnTo>
                      <a:pt x="71" y="155"/>
                    </a:lnTo>
                    <a:lnTo>
                      <a:pt x="74" y="139"/>
                    </a:lnTo>
                    <a:lnTo>
                      <a:pt x="79" y="110"/>
                    </a:lnTo>
                    <a:lnTo>
                      <a:pt x="79" y="110"/>
                    </a:lnTo>
                    <a:lnTo>
                      <a:pt x="81" y="104"/>
                    </a:lnTo>
                    <a:lnTo>
                      <a:pt x="84" y="101"/>
                    </a:lnTo>
                    <a:lnTo>
                      <a:pt x="86" y="98"/>
                    </a:lnTo>
                    <a:lnTo>
                      <a:pt x="87" y="92"/>
                    </a:lnTo>
                    <a:lnTo>
                      <a:pt x="87" y="92"/>
                    </a:lnTo>
                    <a:lnTo>
                      <a:pt x="89" y="77"/>
                    </a:lnTo>
                    <a:lnTo>
                      <a:pt x="91" y="63"/>
                    </a:lnTo>
                    <a:lnTo>
                      <a:pt x="92" y="39"/>
                    </a:lnTo>
                    <a:lnTo>
                      <a:pt x="91" y="24"/>
                    </a:lnTo>
                    <a:lnTo>
                      <a:pt x="91" y="17"/>
                    </a:lnTo>
                    <a:lnTo>
                      <a:pt x="91" y="17"/>
                    </a:lnTo>
                    <a:lnTo>
                      <a:pt x="90" y="14"/>
                    </a:lnTo>
                    <a:lnTo>
                      <a:pt x="87" y="11"/>
                    </a:lnTo>
                    <a:lnTo>
                      <a:pt x="83" y="8"/>
                    </a:lnTo>
                    <a:lnTo>
                      <a:pt x="77" y="5"/>
                    </a:lnTo>
                    <a:lnTo>
                      <a:pt x="70" y="3"/>
                    </a:lnTo>
                    <a:lnTo>
                      <a:pt x="62" y="2"/>
                    </a:lnTo>
                    <a:lnTo>
                      <a:pt x="54" y="1"/>
                    </a:lnTo>
                    <a:lnTo>
                      <a:pt x="46" y="0"/>
                    </a:lnTo>
                    <a:lnTo>
                      <a:pt x="46" y="0"/>
                    </a:lnTo>
                    <a:lnTo>
                      <a:pt x="37" y="1"/>
                    </a:lnTo>
                    <a:lnTo>
                      <a:pt x="29" y="2"/>
                    </a:lnTo>
                    <a:lnTo>
                      <a:pt x="21" y="3"/>
                    </a:lnTo>
                    <a:lnTo>
                      <a:pt x="15" y="5"/>
                    </a:lnTo>
                    <a:lnTo>
                      <a:pt x="9" y="8"/>
                    </a:lnTo>
                    <a:lnTo>
                      <a:pt x="4" y="11"/>
                    </a:lnTo>
                    <a:lnTo>
                      <a:pt x="1" y="14"/>
                    </a:lnTo>
                    <a:lnTo>
                      <a:pt x="0" y="17"/>
                    </a:lnTo>
                    <a:lnTo>
                      <a:pt x="0" y="17"/>
                    </a:lnTo>
                    <a:lnTo>
                      <a:pt x="0" y="24"/>
                    </a:lnTo>
                    <a:lnTo>
                      <a:pt x="0" y="39"/>
                    </a:lnTo>
                    <a:lnTo>
                      <a:pt x="1" y="63"/>
                    </a:lnTo>
                    <a:lnTo>
                      <a:pt x="2" y="77"/>
                    </a:lnTo>
                    <a:lnTo>
                      <a:pt x="4" y="92"/>
                    </a:lnTo>
                    <a:lnTo>
                      <a:pt x="4" y="92"/>
                    </a:lnTo>
                    <a:lnTo>
                      <a:pt x="5" y="98"/>
                    </a:lnTo>
                    <a:lnTo>
                      <a:pt x="9" y="101"/>
                    </a:lnTo>
                    <a:lnTo>
                      <a:pt x="11" y="104"/>
                    </a:lnTo>
                    <a:lnTo>
                      <a:pt x="13" y="110"/>
                    </a:lnTo>
                    <a:lnTo>
                      <a:pt x="13" y="110"/>
                    </a:lnTo>
                    <a:lnTo>
                      <a:pt x="17" y="139"/>
                    </a:lnTo>
                    <a:lnTo>
                      <a:pt x="20" y="155"/>
                    </a:lnTo>
                    <a:lnTo>
                      <a:pt x="23" y="16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6" name="Freeform 52"/>
              <p:cNvSpPr>
                <a:spLocks/>
              </p:cNvSpPr>
              <p:nvPr/>
            </p:nvSpPr>
            <p:spPr bwMode="auto">
              <a:xfrm>
                <a:off x="998" y="1538"/>
                <a:ext cx="123" cy="122"/>
              </a:xfrm>
              <a:custGeom>
                <a:avLst/>
                <a:gdLst>
                  <a:gd name="T0" fmla="*/ 0 w 123"/>
                  <a:gd name="T1" fmla="*/ 62 h 122"/>
                  <a:gd name="T2" fmla="*/ 0 w 123"/>
                  <a:gd name="T3" fmla="*/ 62 h 122"/>
                  <a:gd name="T4" fmla="*/ 0 w 123"/>
                  <a:gd name="T5" fmla="*/ 55 h 122"/>
                  <a:gd name="T6" fmla="*/ 1 w 123"/>
                  <a:gd name="T7" fmla="*/ 49 h 122"/>
                  <a:gd name="T8" fmla="*/ 5 w 123"/>
                  <a:gd name="T9" fmla="*/ 37 h 122"/>
                  <a:gd name="T10" fmla="*/ 10 w 123"/>
                  <a:gd name="T11" fmla="*/ 27 h 122"/>
                  <a:gd name="T12" fmla="*/ 18 w 123"/>
                  <a:gd name="T13" fmla="*/ 17 h 122"/>
                  <a:gd name="T14" fmla="*/ 27 w 123"/>
                  <a:gd name="T15" fmla="*/ 10 h 122"/>
                  <a:gd name="T16" fmla="*/ 37 w 123"/>
                  <a:gd name="T17" fmla="*/ 5 h 122"/>
                  <a:gd name="T18" fmla="*/ 48 w 123"/>
                  <a:gd name="T19" fmla="*/ 1 h 122"/>
                  <a:gd name="T20" fmla="*/ 55 w 123"/>
                  <a:gd name="T21" fmla="*/ 0 h 122"/>
                  <a:gd name="T22" fmla="*/ 61 w 123"/>
                  <a:gd name="T23" fmla="*/ 0 h 122"/>
                  <a:gd name="T24" fmla="*/ 61 w 123"/>
                  <a:gd name="T25" fmla="*/ 0 h 122"/>
                  <a:gd name="T26" fmla="*/ 68 w 123"/>
                  <a:gd name="T27" fmla="*/ 0 h 122"/>
                  <a:gd name="T28" fmla="*/ 73 w 123"/>
                  <a:gd name="T29" fmla="*/ 1 h 122"/>
                  <a:gd name="T30" fmla="*/ 86 w 123"/>
                  <a:gd name="T31" fmla="*/ 5 h 122"/>
                  <a:gd name="T32" fmla="*/ 96 w 123"/>
                  <a:gd name="T33" fmla="*/ 10 h 122"/>
                  <a:gd name="T34" fmla="*/ 105 w 123"/>
                  <a:gd name="T35" fmla="*/ 17 h 122"/>
                  <a:gd name="T36" fmla="*/ 112 w 123"/>
                  <a:gd name="T37" fmla="*/ 27 h 122"/>
                  <a:gd name="T38" fmla="*/ 117 w 123"/>
                  <a:gd name="T39" fmla="*/ 37 h 122"/>
                  <a:gd name="T40" fmla="*/ 122 w 123"/>
                  <a:gd name="T41" fmla="*/ 49 h 122"/>
                  <a:gd name="T42" fmla="*/ 123 w 123"/>
                  <a:gd name="T43" fmla="*/ 55 h 122"/>
                  <a:gd name="T44" fmla="*/ 123 w 123"/>
                  <a:gd name="T45" fmla="*/ 62 h 122"/>
                  <a:gd name="T46" fmla="*/ 123 w 123"/>
                  <a:gd name="T47" fmla="*/ 62 h 122"/>
                  <a:gd name="T48" fmla="*/ 123 w 123"/>
                  <a:gd name="T49" fmla="*/ 68 h 122"/>
                  <a:gd name="T50" fmla="*/ 122 w 123"/>
                  <a:gd name="T51" fmla="*/ 74 h 122"/>
                  <a:gd name="T52" fmla="*/ 117 w 123"/>
                  <a:gd name="T53" fmla="*/ 85 h 122"/>
                  <a:gd name="T54" fmla="*/ 112 w 123"/>
                  <a:gd name="T55" fmla="*/ 95 h 122"/>
                  <a:gd name="T56" fmla="*/ 105 w 123"/>
                  <a:gd name="T57" fmla="*/ 105 h 122"/>
                  <a:gd name="T58" fmla="*/ 96 w 123"/>
                  <a:gd name="T59" fmla="*/ 112 h 122"/>
                  <a:gd name="T60" fmla="*/ 86 w 123"/>
                  <a:gd name="T61" fmla="*/ 117 h 122"/>
                  <a:gd name="T62" fmla="*/ 73 w 123"/>
                  <a:gd name="T63" fmla="*/ 121 h 122"/>
                  <a:gd name="T64" fmla="*/ 68 w 123"/>
                  <a:gd name="T65" fmla="*/ 122 h 122"/>
                  <a:gd name="T66" fmla="*/ 61 w 123"/>
                  <a:gd name="T67" fmla="*/ 122 h 122"/>
                  <a:gd name="T68" fmla="*/ 61 w 123"/>
                  <a:gd name="T69" fmla="*/ 122 h 122"/>
                  <a:gd name="T70" fmla="*/ 55 w 123"/>
                  <a:gd name="T71" fmla="*/ 122 h 122"/>
                  <a:gd name="T72" fmla="*/ 48 w 123"/>
                  <a:gd name="T73" fmla="*/ 121 h 122"/>
                  <a:gd name="T74" fmla="*/ 37 w 123"/>
                  <a:gd name="T75" fmla="*/ 117 h 122"/>
                  <a:gd name="T76" fmla="*/ 27 w 123"/>
                  <a:gd name="T77" fmla="*/ 112 h 122"/>
                  <a:gd name="T78" fmla="*/ 18 w 123"/>
                  <a:gd name="T79" fmla="*/ 105 h 122"/>
                  <a:gd name="T80" fmla="*/ 10 w 123"/>
                  <a:gd name="T81" fmla="*/ 95 h 122"/>
                  <a:gd name="T82" fmla="*/ 5 w 123"/>
                  <a:gd name="T83" fmla="*/ 85 h 122"/>
                  <a:gd name="T84" fmla="*/ 1 w 123"/>
                  <a:gd name="T85" fmla="*/ 74 h 122"/>
                  <a:gd name="T86" fmla="*/ 0 w 123"/>
                  <a:gd name="T87" fmla="*/ 68 h 122"/>
                  <a:gd name="T88" fmla="*/ 0 w 123"/>
                  <a:gd name="T89" fmla="*/ 62 h 122"/>
                  <a:gd name="T90" fmla="*/ 0 w 123"/>
                  <a:gd name="T91" fmla="*/ 6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 h="122">
                    <a:moveTo>
                      <a:pt x="0" y="62"/>
                    </a:moveTo>
                    <a:lnTo>
                      <a:pt x="0" y="62"/>
                    </a:lnTo>
                    <a:lnTo>
                      <a:pt x="0" y="55"/>
                    </a:lnTo>
                    <a:lnTo>
                      <a:pt x="1" y="49"/>
                    </a:lnTo>
                    <a:lnTo>
                      <a:pt x="5" y="37"/>
                    </a:lnTo>
                    <a:lnTo>
                      <a:pt x="10" y="27"/>
                    </a:lnTo>
                    <a:lnTo>
                      <a:pt x="18" y="17"/>
                    </a:lnTo>
                    <a:lnTo>
                      <a:pt x="27" y="10"/>
                    </a:lnTo>
                    <a:lnTo>
                      <a:pt x="37" y="5"/>
                    </a:lnTo>
                    <a:lnTo>
                      <a:pt x="48" y="1"/>
                    </a:lnTo>
                    <a:lnTo>
                      <a:pt x="55" y="0"/>
                    </a:lnTo>
                    <a:lnTo>
                      <a:pt x="61" y="0"/>
                    </a:lnTo>
                    <a:lnTo>
                      <a:pt x="61" y="0"/>
                    </a:lnTo>
                    <a:lnTo>
                      <a:pt x="68" y="0"/>
                    </a:lnTo>
                    <a:lnTo>
                      <a:pt x="73" y="1"/>
                    </a:lnTo>
                    <a:lnTo>
                      <a:pt x="86" y="5"/>
                    </a:lnTo>
                    <a:lnTo>
                      <a:pt x="96" y="10"/>
                    </a:lnTo>
                    <a:lnTo>
                      <a:pt x="105" y="17"/>
                    </a:lnTo>
                    <a:lnTo>
                      <a:pt x="112" y="27"/>
                    </a:lnTo>
                    <a:lnTo>
                      <a:pt x="117" y="37"/>
                    </a:lnTo>
                    <a:lnTo>
                      <a:pt x="122" y="49"/>
                    </a:lnTo>
                    <a:lnTo>
                      <a:pt x="123" y="55"/>
                    </a:lnTo>
                    <a:lnTo>
                      <a:pt x="123" y="62"/>
                    </a:lnTo>
                    <a:lnTo>
                      <a:pt x="123" y="62"/>
                    </a:lnTo>
                    <a:lnTo>
                      <a:pt x="123" y="68"/>
                    </a:lnTo>
                    <a:lnTo>
                      <a:pt x="122" y="74"/>
                    </a:lnTo>
                    <a:lnTo>
                      <a:pt x="117" y="85"/>
                    </a:lnTo>
                    <a:lnTo>
                      <a:pt x="112" y="95"/>
                    </a:lnTo>
                    <a:lnTo>
                      <a:pt x="105" y="105"/>
                    </a:lnTo>
                    <a:lnTo>
                      <a:pt x="96" y="112"/>
                    </a:lnTo>
                    <a:lnTo>
                      <a:pt x="86" y="117"/>
                    </a:lnTo>
                    <a:lnTo>
                      <a:pt x="73" y="121"/>
                    </a:lnTo>
                    <a:lnTo>
                      <a:pt x="68" y="122"/>
                    </a:lnTo>
                    <a:lnTo>
                      <a:pt x="61" y="122"/>
                    </a:lnTo>
                    <a:lnTo>
                      <a:pt x="61" y="122"/>
                    </a:lnTo>
                    <a:lnTo>
                      <a:pt x="55" y="122"/>
                    </a:lnTo>
                    <a:lnTo>
                      <a:pt x="48" y="121"/>
                    </a:lnTo>
                    <a:lnTo>
                      <a:pt x="37" y="117"/>
                    </a:lnTo>
                    <a:lnTo>
                      <a:pt x="27" y="112"/>
                    </a:lnTo>
                    <a:lnTo>
                      <a:pt x="18" y="105"/>
                    </a:lnTo>
                    <a:lnTo>
                      <a:pt x="10" y="95"/>
                    </a:lnTo>
                    <a:lnTo>
                      <a:pt x="5" y="85"/>
                    </a:lnTo>
                    <a:lnTo>
                      <a:pt x="1" y="74"/>
                    </a:lnTo>
                    <a:lnTo>
                      <a:pt x="0" y="68"/>
                    </a:lnTo>
                    <a:lnTo>
                      <a:pt x="0" y="62"/>
                    </a:lnTo>
                    <a:lnTo>
                      <a:pt x="0" y="6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7" name="Freeform 53"/>
              <p:cNvSpPr>
                <a:spLocks/>
              </p:cNvSpPr>
              <p:nvPr/>
            </p:nvSpPr>
            <p:spPr bwMode="auto">
              <a:xfrm>
                <a:off x="1110" y="1564"/>
                <a:ext cx="61" cy="104"/>
              </a:xfrm>
              <a:custGeom>
                <a:avLst/>
                <a:gdLst>
                  <a:gd name="T0" fmla="*/ 56 w 61"/>
                  <a:gd name="T1" fmla="*/ 62 h 104"/>
                  <a:gd name="T2" fmla="*/ 56 w 61"/>
                  <a:gd name="T3" fmla="*/ 62 h 104"/>
                  <a:gd name="T4" fmla="*/ 53 w 61"/>
                  <a:gd name="T5" fmla="*/ 70 h 104"/>
                  <a:gd name="T6" fmla="*/ 49 w 61"/>
                  <a:gd name="T7" fmla="*/ 78 h 104"/>
                  <a:gd name="T8" fmla="*/ 44 w 61"/>
                  <a:gd name="T9" fmla="*/ 84 h 104"/>
                  <a:gd name="T10" fmla="*/ 39 w 61"/>
                  <a:gd name="T11" fmla="*/ 90 h 104"/>
                  <a:gd name="T12" fmla="*/ 35 w 61"/>
                  <a:gd name="T13" fmla="*/ 95 h 104"/>
                  <a:gd name="T14" fmla="*/ 29 w 61"/>
                  <a:gd name="T15" fmla="*/ 99 h 104"/>
                  <a:gd name="T16" fmla="*/ 24 w 61"/>
                  <a:gd name="T17" fmla="*/ 102 h 104"/>
                  <a:gd name="T18" fmla="*/ 19 w 61"/>
                  <a:gd name="T19" fmla="*/ 104 h 104"/>
                  <a:gd name="T20" fmla="*/ 19 w 61"/>
                  <a:gd name="T21" fmla="*/ 104 h 104"/>
                  <a:gd name="T22" fmla="*/ 12 w 61"/>
                  <a:gd name="T23" fmla="*/ 103 h 104"/>
                  <a:gd name="T24" fmla="*/ 7 w 61"/>
                  <a:gd name="T25" fmla="*/ 102 h 104"/>
                  <a:gd name="T26" fmla="*/ 3 w 61"/>
                  <a:gd name="T27" fmla="*/ 99 h 104"/>
                  <a:gd name="T28" fmla="*/ 0 w 61"/>
                  <a:gd name="T29" fmla="*/ 91 h 104"/>
                  <a:gd name="T30" fmla="*/ 0 w 61"/>
                  <a:gd name="T31" fmla="*/ 91 h 104"/>
                  <a:gd name="T32" fmla="*/ 0 w 61"/>
                  <a:gd name="T33" fmla="*/ 89 h 104"/>
                  <a:gd name="T34" fmla="*/ 0 w 61"/>
                  <a:gd name="T35" fmla="*/ 89 h 104"/>
                  <a:gd name="T36" fmla="*/ 15 w 61"/>
                  <a:gd name="T37" fmla="*/ 76 h 104"/>
                  <a:gd name="T38" fmla="*/ 15 w 61"/>
                  <a:gd name="T39" fmla="*/ 76 h 104"/>
                  <a:gd name="T40" fmla="*/ 17 w 61"/>
                  <a:gd name="T41" fmla="*/ 74 h 104"/>
                  <a:gd name="T42" fmla="*/ 18 w 61"/>
                  <a:gd name="T43" fmla="*/ 75 h 104"/>
                  <a:gd name="T44" fmla="*/ 18 w 61"/>
                  <a:gd name="T45" fmla="*/ 75 h 104"/>
                  <a:gd name="T46" fmla="*/ 28 w 61"/>
                  <a:gd name="T47" fmla="*/ 78 h 104"/>
                  <a:gd name="T48" fmla="*/ 28 w 61"/>
                  <a:gd name="T49" fmla="*/ 78 h 104"/>
                  <a:gd name="T50" fmla="*/ 29 w 61"/>
                  <a:gd name="T51" fmla="*/ 78 h 104"/>
                  <a:gd name="T52" fmla="*/ 30 w 61"/>
                  <a:gd name="T53" fmla="*/ 78 h 104"/>
                  <a:gd name="T54" fmla="*/ 30 w 61"/>
                  <a:gd name="T55" fmla="*/ 78 h 104"/>
                  <a:gd name="T56" fmla="*/ 36 w 61"/>
                  <a:gd name="T57" fmla="*/ 68 h 104"/>
                  <a:gd name="T58" fmla="*/ 39 w 61"/>
                  <a:gd name="T59" fmla="*/ 63 h 104"/>
                  <a:gd name="T60" fmla="*/ 41 w 61"/>
                  <a:gd name="T61" fmla="*/ 57 h 104"/>
                  <a:gd name="T62" fmla="*/ 41 w 61"/>
                  <a:gd name="T63" fmla="*/ 57 h 104"/>
                  <a:gd name="T64" fmla="*/ 43 w 61"/>
                  <a:gd name="T65" fmla="*/ 51 h 104"/>
                  <a:gd name="T66" fmla="*/ 44 w 61"/>
                  <a:gd name="T67" fmla="*/ 46 h 104"/>
                  <a:gd name="T68" fmla="*/ 46 w 61"/>
                  <a:gd name="T69" fmla="*/ 34 h 104"/>
                  <a:gd name="T70" fmla="*/ 46 w 61"/>
                  <a:gd name="T71" fmla="*/ 34 h 104"/>
                  <a:gd name="T72" fmla="*/ 46 w 61"/>
                  <a:gd name="T73" fmla="*/ 33 h 104"/>
                  <a:gd name="T74" fmla="*/ 44 w 61"/>
                  <a:gd name="T75" fmla="*/ 32 h 104"/>
                  <a:gd name="T76" fmla="*/ 44 w 61"/>
                  <a:gd name="T77" fmla="*/ 32 h 104"/>
                  <a:gd name="T78" fmla="*/ 34 w 61"/>
                  <a:gd name="T79" fmla="*/ 29 h 104"/>
                  <a:gd name="T80" fmla="*/ 34 w 61"/>
                  <a:gd name="T81" fmla="*/ 29 h 104"/>
                  <a:gd name="T82" fmla="*/ 33 w 61"/>
                  <a:gd name="T83" fmla="*/ 28 h 104"/>
                  <a:gd name="T84" fmla="*/ 32 w 61"/>
                  <a:gd name="T85" fmla="*/ 26 h 104"/>
                  <a:gd name="T86" fmla="*/ 32 w 61"/>
                  <a:gd name="T87" fmla="*/ 26 h 104"/>
                  <a:gd name="T88" fmla="*/ 30 w 61"/>
                  <a:gd name="T89" fmla="*/ 6 h 104"/>
                  <a:gd name="T90" fmla="*/ 30 w 61"/>
                  <a:gd name="T91" fmla="*/ 6 h 104"/>
                  <a:gd name="T92" fmla="*/ 31 w 61"/>
                  <a:gd name="T93" fmla="*/ 5 h 104"/>
                  <a:gd name="T94" fmla="*/ 39 w 61"/>
                  <a:gd name="T95" fmla="*/ 0 h 104"/>
                  <a:gd name="T96" fmla="*/ 39 w 61"/>
                  <a:gd name="T97" fmla="*/ 0 h 104"/>
                  <a:gd name="T98" fmla="*/ 43 w 61"/>
                  <a:gd name="T99" fmla="*/ 1 h 104"/>
                  <a:gd name="T100" fmla="*/ 48 w 61"/>
                  <a:gd name="T101" fmla="*/ 3 h 104"/>
                  <a:gd name="T102" fmla="*/ 55 w 61"/>
                  <a:gd name="T103" fmla="*/ 7 h 104"/>
                  <a:gd name="T104" fmla="*/ 55 w 61"/>
                  <a:gd name="T105" fmla="*/ 7 h 104"/>
                  <a:gd name="T106" fmla="*/ 57 w 61"/>
                  <a:gd name="T107" fmla="*/ 12 h 104"/>
                  <a:gd name="T108" fmla="*/ 59 w 61"/>
                  <a:gd name="T109" fmla="*/ 17 h 104"/>
                  <a:gd name="T110" fmla="*/ 61 w 61"/>
                  <a:gd name="T111" fmla="*/ 24 h 104"/>
                  <a:gd name="T112" fmla="*/ 61 w 61"/>
                  <a:gd name="T113" fmla="*/ 30 h 104"/>
                  <a:gd name="T114" fmla="*/ 61 w 61"/>
                  <a:gd name="T115" fmla="*/ 39 h 104"/>
                  <a:gd name="T116" fmla="*/ 60 w 61"/>
                  <a:gd name="T117" fmla="*/ 46 h 104"/>
                  <a:gd name="T118" fmla="*/ 59 w 61"/>
                  <a:gd name="T119" fmla="*/ 54 h 104"/>
                  <a:gd name="T120" fmla="*/ 56 w 61"/>
                  <a:gd name="T121" fmla="*/ 62 h 104"/>
                  <a:gd name="T122" fmla="*/ 56 w 61"/>
                  <a:gd name="T123"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04">
                    <a:moveTo>
                      <a:pt x="56" y="62"/>
                    </a:moveTo>
                    <a:lnTo>
                      <a:pt x="56" y="62"/>
                    </a:lnTo>
                    <a:lnTo>
                      <a:pt x="53" y="70"/>
                    </a:lnTo>
                    <a:lnTo>
                      <a:pt x="49" y="78"/>
                    </a:lnTo>
                    <a:lnTo>
                      <a:pt x="44" y="84"/>
                    </a:lnTo>
                    <a:lnTo>
                      <a:pt x="39" y="90"/>
                    </a:lnTo>
                    <a:lnTo>
                      <a:pt x="35" y="95"/>
                    </a:lnTo>
                    <a:lnTo>
                      <a:pt x="29" y="99"/>
                    </a:lnTo>
                    <a:lnTo>
                      <a:pt x="24" y="102"/>
                    </a:lnTo>
                    <a:lnTo>
                      <a:pt x="19" y="104"/>
                    </a:lnTo>
                    <a:lnTo>
                      <a:pt x="19" y="104"/>
                    </a:lnTo>
                    <a:lnTo>
                      <a:pt x="12" y="103"/>
                    </a:lnTo>
                    <a:lnTo>
                      <a:pt x="7" y="102"/>
                    </a:lnTo>
                    <a:lnTo>
                      <a:pt x="3" y="99"/>
                    </a:lnTo>
                    <a:lnTo>
                      <a:pt x="0" y="91"/>
                    </a:lnTo>
                    <a:lnTo>
                      <a:pt x="0" y="91"/>
                    </a:lnTo>
                    <a:lnTo>
                      <a:pt x="0" y="89"/>
                    </a:lnTo>
                    <a:lnTo>
                      <a:pt x="0" y="89"/>
                    </a:lnTo>
                    <a:lnTo>
                      <a:pt x="15" y="76"/>
                    </a:lnTo>
                    <a:lnTo>
                      <a:pt x="15" y="76"/>
                    </a:lnTo>
                    <a:lnTo>
                      <a:pt x="17" y="74"/>
                    </a:lnTo>
                    <a:lnTo>
                      <a:pt x="18" y="75"/>
                    </a:lnTo>
                    <a:lnTo>
                      <a:pt x="18" y="75"/>
                    </a:lnTo>
                    <a:lnTo>
                      <a:pt x="28" y="78"/>
                    </a:lnTo>
                    <a:lnTo>
                      <a:pt x="28" y="78"/>
                    </a:lnTo>
                    <a:lnTo>
                      <a:pt x="29" y="78"/>
                    </a:lnTo>
                    <a:lnTo>
                      <a:pt x="30" y="78"/>
                    </a:lnTo>
                    <a:lnTo>
                      <a:pt x="30" y="78"/>
                    </a:lnTo>
                    <a:lnTo>
                      <a:pt x="36" y="68"/>
                    </a:lnTo>
                    <a:lnTo>
                      <a:pt x="39" y="63"/>
                    </a:lnTo>
                    <a:lnTo>
                      <a:pt x="41" y="57"/>
                    </a:lnTo>
                    <a:lnTo>
                      <a:pt x="41" y="57"/>
                    </a:lnTo>
                    <a:lnTo>
                      <a:pt x="43" y="51"/>
                    </a:lnTo>
                    <a:lnTo>
                      <a:pt x="44" y="46"/>
                    </a:lnTo>
                    <a:lnTo>
                      <a:pt x="46" y="34"/>
                    </a:lnTo>
                    <a:lnTo>
                      <a:pt x="46" y="34"/>
                    </a:lnTo>
                    <a:lnTo>
                      <a:pt x="46" y="33"/>
                    </a:lnTo>
                    <a:lnTo>
                      <a:pt x="44" y="32"/>
                    </a:lnTo>
                    <a:lnTo>
                      <a:pt x="44" y="32"/>
                    </a:lnTo>
                    <a:lnTo>
                      <a:pt x="34" y="29"/>
                    </a:lnTo>
                    <a:lnTo>
                      <a:pt x="34" y="29"/>
                    </a:lnTo>
                    <a:lnTo>
                      <a:pt x="33" y="28"/>
                    </a:lnTo>
                    <a:lnTo>
                      <a:pt x="32" y="26"/>
                    </a:lnTo>
                    <a:lnTo>
                      <a:pt x="32" y="26"/>
                    </a:lnTo>
                    <a:lnTo>
                      <a:pt x="30" y="6"/>
                    </a:lnTo>
                    <a:lnTo>
                      <a:pt x="30" y="6"/>
                    </a:lnTo>
                    <a:lnTo>
                      <a:pt x="31" y="5"/>
                    </a:lnTo>
                    <a:lnTo>
                      <a:pt x="39" y="0"/>
                    </a:lnTo>
                    <a:lnTo>
                      <a:pt x="39" y="0"/>
                    </a:lnTo>
                    <a:lnTo>
                      <a:pt x="43" y="1"/>
                    </a:lnTo>
                    <a:lnTo>
                      <a:pt x="48" y="3"/>
                    </a:lnTo>
                    <a:lnTo>
                      <a:pt x="55" y="7"/>
                    </a:lnTo>
                    <a:lnTo>
                      <a:pt x="55" y="7"/>
                    </a:lnTo>
                    <a:lnTo>
                      <a:pt x="57" y="12"/>
                    </a:lnTo>
                    <a:lnTo>
                      <a:pt x="59" y="17"/>
                    </a:lnTo>
                    <a:lnTo>
                      <a:pt x="61" y="24"/>
                    </a:lnTo>
                    <a:lnTo>
                      <a:pt x="61" y="30"/>
                    </a:lnTo>
                    <a:lnTo>
                      <a:pt x="61" y="39"/>
                    </a:lnTo>
                    <a:lnTo>
                      <a:pt x="60" y="46"/>
                    </a:lnTo>
                    <a:lnTo>
                      <a:pt x="59" y="54"/>
                    </a:lnTo>
                    <a:lnTo>
                      <a:pt x="56" y="62"/>
                    </a:lnTo>
                    <a:lnTo>
                      <a:pt x="56" y="6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8" name="Freeform 54"/>
              <p:cNvSpPr>
                <a:spLocks/>
              </p:cNvSpPr>
              <p:nvPr/>
            </p:nvSpPr>
            <p:spPr bwMode="auto">
              <a:xfrm>
                <a:off x="988" y="1653"/>
                <a:ext cx="243" cy="147"/>
              </a:xfrm>
              <a:custGeom>
                <a:avLst/>
                <a:gdLst>
                  <a:gd name="T0" fmla="*/ 3 w 243"/>
                  <a:gd name="T1" fmla="*/ 146 h 147"/>
                  <a:gd name="T2" fmla="*/ 3 w 243"/>
                  <a:gd name="T3" fmla="*/ 146 h 147"/>
                  <a:gd name="T4" fmla="*/ 1 w 243"/>
                  <a:gd name="T5" fmla="*/ 109 h 147"/>
                  <a:gd name="T6" fmla="*/ 0 w 243"/>
                  <a:gd name="T7" fmla="*/ 79 h 147"/>
                  <a:gd name="T8" fmla="*/ 1 w 243"/>
                  <a:gd name="T9" fmla="*/ 61 h 147"/>
                  <a:gd name="T10" fmla="*/ 1 w 243"/>
                  <a:gd name="T11" fmla="*/ 53 h 147"/>
                  <a:gd name="T12" fmla="*/ 1 w 243"/>
                  <a:gd name="T13" fmla="*/ 53 h 147"/>
                  <a:gd name="T14" fmla="*/ 1 w 243"/>
                  <a:gd name="T15" fmla="*/ 50 h 147"/>
                  <a:gd name="T16" fmla="*/ 2 w 243"/>
                  <a:gd name="T17" fmla="*/ 47 h 147"/>
                  <a:gd name="T18" fmla="*/ 7 w 243"/>
                  <a:gd name="T19" fmla="*/ 42 h 147"/>
                  <a:gd name="T20" fmla="*/ 13 w 243"/>
                  <a:gd name="T21" fmla="*/ 37 h 147"/>
                  <a:gd name="T22" fmla="*/ 22 w 243"/>
                  <a:gd name="T23" fmla="*/ 33 h 147"/>
                  <a:gd name="T24" fmla="*/ 33 w 243"/>
                  <a:gd name="T25" fmla="*/ 30 h 147"/>
                  <a:gd name="T26" fmla="*/ 45 w 243"/>
                  <a:gd name="T27" fmla="*/ 27 h 147"/>
                  <a:gd name="T28" fmla="*/ 58 w 243"/>
                  <a:gd name="T29" fmla="*/ 26 h 147"/>
                  <a:gd name="T30" fmla="*/ 71 w 243"/>
                  <a:gd name="T31" fmla="*/ 25 h 147"/>
                  <a:gd name="T32" fmla="*/ 71 w 243"/>
                  <a:gd name="T33" fmla="*/ 25 h 147"/>
                  <a:gd name="T34" fmla="*/ 84 w 243"/>
                  <a:gd name="T35" fmla="*/ 25 h 147"/>
                  <a:gd name="T36" fmla="*/ 94 w 243"/>
                  <a:gd name="T37" fmla="*/ 27 h 147"/>
                  <a:gd name="T38" fmla="*/ 105 w 243"/>
                  <a:gd name="T39" fmla="*/ 28 h 147"/>
                  <a:gd name="T40" fmla="*/ 113 w 243"/>
                  <a:gd name="T41" fmla="*/ 30 h 147"/>
                  <a:gd name="T42" fmla="*/ 125 w 243"/>
                  <a:gd name="T43" fmla="*/ 35 h 147"/>
                  <a:gd name="T44" fmla="*/ 135 w 243"/>
                  <a:gd name="T45" fmla="*/ 39 h 147"/>
                  <a:gd name="T46" fmla="*/ 178 w 243"/>
                  <a:gd name="T47" fmla="*/ 63 h 147"/>
                  <a:gd name="T48" fmla="*/ 161 w 243"/>
                  <a:gd name="T49" fmla="*/ 30 h 147"/>
                  <a:gd name="T50" fmla="*/ 161 w 243"/>
                  <a:gd name="T51" fmla="*/ 30 h 147"/>
                  <a:gd name="T52" fmla="*/ 160 w 243"/>
                  <a:gd name="T53" fmla="*/ 26 h 147"/>
                  <a:gd name="T54" fmla="*/ 159 w 243"/>
                  <a:gd name="T55" fmla="*/ 22 h 147"/>
                  <a:gd name="T56" fmla="*/ 159 w 243"/>
                  <a:gd name="T57" fmla="*/ 17 h 147"/>
                  <a:gd name="T58" fmla="*/ 160 w 243"/>
                  <a:gd name="T59" fmla="*/ 13 h 147"/>
                  <a:gd name="T60" fmla="*/ 162 w 243"/>
                  <a:gd name="T61" fmla="*/ 10 h 147"/>
                  <a:gd name="T62" fmla="*/ 164 w 243"/>
                  <a:gd name="T63" fmla="*/ 7 h 147"/>
                  <a:gd name="T64" fmla="*/ 168 w 243"/>
                  <a:gd name="T65" fmla="*/ 4 h 147"/>
                  <a:gd name="T66" fmla="*/ 171 w 243"/>
                  <a:gd name="T67" fmla="*/ 2 h 147"/>
                  <a:gd name="T68" fmla="*/ 171 w 243"/>
                  <a:gd name="T69" fmla="*/ 2 h 147"/>
                  <a:gd name="T70" fmla="*/ 175 w 243"/>
                  <a:gd name="T71" fmla="*/ 0 h 147"/>
                  <a:gd name="T72" fmla="*/ 179 w 243"/>
                  <a:gd name="T73" fmla="*/ 0 h 147"/>
                  <a:gd name="T74" fmla="*/ 183 w 243"/>
                  <a:gd name="T75" fmla="*/ 0 h 147"/>
                  <a:gd name="T76" fmla="*/ 187 w 243"/>
                  <a:gd name="T77" fmla="*/ 0 h 147"/>
                  <a:gd name="T78" fmla="*/ 190 w 243"/>
                  <a:gd name="T79" fmla="*/ 2 h 147"/>
                  <a:gd name="T80" fmla="*/ 194 w 243"/>
                  <a:gd name="T81" fmla="*/ 4 h 147"/>
                  <a:gd name="T82" fmla="*/ 196 w 243"/>
                  <a:gd name="T83" fmla="*/ 7 h 147"/>
                  <a:gd name="T84" fmla="*/ 199 w 243"/>
                  <a:gd name="T85" fmla="*/ 11 h 147"/>
                  <a:gd name="T86" fmla="*/ 243 w 243"/>
                  <a:gd name="T87" fmla="*/ 98 h 147"/>
                  <a:gd name="T88" fmla="*/ 204 w 243"/>
                  <a:gd name="T89" fmla="*/ 124 h 147"/>
                  <a:gd name="T90" fmla="*/ 143 w 243"/>
                  <a:gd name="T91" fmla="*/ 92 h 147"/>
                  <a:gd name="T92" fmla="*/ 143 w 243"/>
                  <a:gd name="T93" fmla="*/ 92 h 147"/>
                  <a:gd name="T94" fmla="*/ 142 w 243"/>
                  <a:gd name="T95" fmla="*/ 116 h 147"/>
                  <a:gd name="T96" fmla="*/ 140 w 243"/>
                  <a:gd name="T97" fmla="*/ 147 h 147"/>
                  <a:gd name="T98" fmla="*/ 139 w 243"/>
                  <a:gd name="T9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3" h="147">
                    <a:moveTo>
                      <a:pt x="3" y="146"/>
                    </a:moveTo>
                    <a:lnTo>
                      <a:pt x="3" y="146"/>
                    </a:lnTo>
                    <a:lnTo>
                      <a:pt x="1" y="109"/>
                    </a:lnTo>
                    <a:lnTo>
                      <a:pt x="0" y="79"/>
                    </a:lnTo>
                    <a:lnTo>
                      <a:pt x="1" y="61"/>
                    </a:lnTo>
                    <a:lnTo>
                      <a:pt x="1" y="53"/>
                    </a:lnTo>
                    <a:lnTo>
                      <a:pt x="1" y="53"/>
                    </a:lnTo>
                    <a:lnTo>
                      <a:pt x="1" y="50"/>
                    </a:lnTo>
                    <a:lnTo>
                      <a:pt x="2" y="47"/>
                    </a:lnTo>
                    <a:lnTo>
                      <a:pt x="7" y="42"/>
                    </a:lnTo>
                    <a:lnTo>
                      <a:pt x="13" y="37"/>
                    </a:lnTo>
                    <a:lnTo>
                      <a:pt x="22" y="33"/>
                    </a:lnTo>
                    <a:lnTo>
                      <a:pt x="33" y="30"/>
                    </a:lnTo>
                    <a:lnTo>
                      <a:pt x="45" y="27"/>
                    </a:lnTo>
                    <a:lnTo>
                      <a:pt x="58" y="26"/>
                    </a:lnTo>
                    <a:lnTo>
                      <a:pt x="71" y="25"/>
                    </a:lnTo>
                    <a:lnTo>
                      <a:pt x="71" y="25"/>
                    </a:lnTo>
                    <a:lnTo>
                      <a:pt x="84" y="25"/>
                    </a:lnTo>
                    <a:lnTo>
                      <a:pt x="94" y="27"/>
                    </a:lnTo>
                    <a:lnTo>
                      <a:pt x="105" y="28"/>
                    </a:lnTo>
                    <a:lnTo>
                      <a:pt x="113" y="30"/>
                    </a:lnTo>
                    <a:lnTo>
                      <a:pt x="125" y="35"/>
                    </a:lnTo>
                    <a:lnTo>
                      <a:pt x="135" y="39"/>
                    </a:lnTo>
                    <a:lnTo>
                      <a:pt x="178" y="63"/>
                    </a:lnTo>
                    <a:lnTo>
                      <a:pt x="161" y="30"/>
                    </a:lnTo>
                    <a:lnTo>
                      <a:pt x="161" y="30"/>
                    </a:lnTo>
                    <a:lnTo>
                      <a:pt x="160" y="26"/>
                    </a:lnTo>
                    <a:lnTo>
                      <a:pt x="159" y="22"/>
                    </a:lnTo>
                    <a:lnTo>
                      <a:pt x="159" y="17"/>
                    </a:lnTo>
                    <a:lnTo>
                      <a:pt x="160" y="13"/>
                    </a:lnTo>
                    <a:lnTo>
                      <a:pt x="162" y="10"/>
                    </a:lnTo>
                    <a:lnTo>
                      <a:pt x="164" y="7"/>
                    </a:lnTo>
                    <a:lnTo>
                      <a:pt x="168" y="4"/>
                    </a:lnTo>
                    <a:lnTo>
                      <a:pt x="171" y="2"/>
                    </a:lnTo>
                    <a:lnTo>
                      <a:pt x="171" y="2"/>
                    </a:lnTo>
                    <a:lnTo>
                      <a:pt x="175" y="0"/>
                    </a:lnTo>
                    <a:lnTo>
                      <a:pt x="179" y="0"/>
                    </a:lnTo>
                    <a:lnTo>
                      <a:pt x="183" y="0"/>
                    </a:lnTo>
                    <a:lnTo>
                      <a:pt x="187" y="0"/>
                    </a:lnTo>
                    <a:lnTo>
                      <a:pt x="190" y="2"/>
                    </a:lnTo>
                    <a:lnTo>
                      <a:pt x="194" y="4"/>
                    </a:lnTo>
                    <a:lnTo>
                      <a:pt x="196" y="7"/>
                    </a:lnTo>
                    <a:lnTo>
                      <a:pt x="199" y="11"/>
                    </a:lnTo>
                    <a:lnTo>
                      <a:pt x="243" y="98"/>
                    </a:lnTo>
                    <a:lnTo>
                      <a:pt x="204" y="124"/>
                    </a:lnTo>
                    <a:lnTo>
                      <a:pt x="143" y="92"/>
                    </a:lnTo>
                    <a:lnTo>
                      <a:pt x="143" y="92"/>
                    </a:lnTo>
                    <a:lnTo>
                      <a:pt x="142" y="116"/>
                    </a:lnTo>
                    <a:lnTo>
                      <a:pt x="140" y="147"/>
                    </a:lnTo>
                    <a:lnTo>
                      <a:pt x="139" y="14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9" name="Freeform 55"/>
              <p:cNvSpPr>
                <a:spLocks/>
              </p:cNvSpPr>
              <p:nvPr/>
            </p:nvSpPr>
            <p:spPr bwMode="auto">
              <a:xfrm>
                <a:off x="1560" y="941"/>
                <a:ext cx="77" cy="131"/>
              </a:xfrm>
              <a:custGeom>
                <a:avLst/>
                <a:gdLst>
                  <a:gd name="T0" fmla="*/ 7 w 77"/>
                  <a:gd name="T1" fmla="*/ 78 h 131"/>
                  <a:gd name="T2" fmla="*/ 15 w 77"/>
                  <a:gd name="T3" fmla="*/ 98 h 131"/>
                  <a:gd name="T4" fmla="*/ 26 w 77"/>
                  <a:gd name="T5" fmla="*/ 113 h 131"/>
                  <a:gd name="T6" fmla="*/ 40 w 77"/>
                  <a:gd name="T7" fmla="*/ 125 h 131"/>
                  <a:gd name="T8" fmla="*/ 53 w 77"/>
                  <a:gd name="T9" fmla="*/ 131 h 131"/>
                  <a:gd name="T10" fmla="*/ 62 w 77"/>
                  <a:gd name="T11" fmla="*/ 129 h 131"/>
                  <a:gd name="T12" fmla="*/ 73 w 77"/>
                  <a:gd name="T13" fmla="*/ 125 h 131"/>
                  <a:gd name="T14" fmla="*/ 76 w 77"/>
                  <a:gd name="T15" fmla="*/ 113 h 131"/>
                  <a:gd name="T16" fmla="*/ 76 w 77"/>
                  <a:gd name="T17" fmla="*/ 111 h 131"/>
                  <a:gd name="T18" fmla="*/ 58 w 77"/>
                  <a:gd name="T19" fmla="*/ 94 h 131"/>
                  <a:gd name="T20" fmla="*/ 56 w 77"/>
                  <a:gd name="T21" fmla="*/ 93 h 131"/>
                  <a:gd name="T22" fmla="*/ 53 w 77"/>
                  <a:gd name="T23" fmla="*/ 93 h 131"/>
                  <a:gd name="T24" fmla="*/ 42 w 77"/>
                  <a:gd name="T25" fmla="*/ 97 h 131"/>
                  <a:gd name="T26" fmla="*/ 39 w 77"/>
                  <a:gd name="T27" fmla="*/ 97 h 131"/>
                  <a:gd name="T28" fmla="*/ 35 w 77"/>
                  <a:gd name="T29" fmla="*/ 92 h 131"/>
                  <a:gd name="T30" fmla="*/ 27 w 77"/>
                  <a:gd name="T31" fmla="*/ 79 h 131"/>
                  <a:gd name="T32" fmla="*/ 24 w 77"/>
                  <a:gd name="T33" fmla="*/ 72 h 131"/>
                  <a:gd name="T34" fmla="*/ 20 w 77"/>
                  <a:gd name="T35" fmla="*/ 57 h 131"/>
                  <a:gd name="T36" fmla="*/ 19 w 77"/>
                  <a:gd name="T37" fmla="*/ 43 h 131"/>
                  <a:gd name="T38" fmla="*/ 20 w 77"/>
                  <a:gd name="T39" fmla="*/ 42 h 131"/>
                  <a:gd name="T40" fmla="*/ 21 w 77"/>
                  <a:gd name="T41" fmla="*/ 41 h 131"/>
                  <a:gd name="T42" fmla="*/ 34 w 77"/>
                  <a:gd name="T43" fmla="*/ 37 h 131"/>
                  <a:gd name="T44" fmla="*/ 36 w 77"/>
                  <a:gd name="T45" fmla="*/ 33 h 131"/>
                  <a:gd name="T46" fmla="*/ 38 w 77"/>
                  <a:gd name="T47" fmla="*/ 9 h 131"/>
                  <a:gd name="T48" fmla="*/ 38 w 77"/>
                  <a:gd name="T49" fmla="*/ 7 h 131"/>
                  <a:gd name="T50" fmla="*/ 27 w 77"/>
                  <a:gd name="T51" fmla="*/ 0 h 131"/>
                  <a:gd name="T52" fmla="*/ 21 w 77"/>
                  <a:gd name="T53" fmla="*/ 2 h 131"/>
                  <a:gd name="T54" fmla="*/ 9 w 77"/>
                  <a:gd name="T55" fmla="*/ 9 h 131"/>
                  <a:gd name="T56" fmla="*/ 5 w 77"/>
                  <a:gd name="T57" fmla="*/ 15 h 131"/>
                  <a:gd name="T58" fmla="*/ 1 w 77"/>
                  <a:gd name="T59" fmla="*/ 30 h 131"/>
                  <a:gd name="T60" fmla="*/ 0 w 77"/>
                  <a:gd name="T61" fmla="*/ 49 h 131"/>
                  <a:gd name="T62" fmla="*/ 3 w 77"/>
                  <a:gd name="T63" fmla="*/ 68 h 131"/>
                  <a:gd name="T64" fmla="*/ 7 w 77"/>
                  <a:gd name="T65" fmla="*/ 7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131">
                    <a:moveTo>
                      <a:pt x="7" y="78"/>
                    </a:moveTo>
                    <a:lnTo>
                      <a:pt x="7" y="78"/>
                    </a:lnTo>
                    <a:lnTo>
                      <a:pt x="11" y="89"/>
                    </a:lnTo>
                    <a:lnTo>
                      <a:pt x="15" y="98"/>
                    </a:lnTo>
                    <a:lnTo>
                      <a:pt x="20" y="106"/>
                    </a:lnTo>
                    <a:lnTo>
                      <a:pt x="26" y="113"/>
                    </a:lnTo>
                    <a:lnTo>
                      <a:pt x="33" y="120"/>
                    </a:lnTo>
                    <a:lnTo>
                      <a:pt x="40" y="125"/>
                    </a:lnTo>
                    <a:lnTo>
                      <a:pt x="46" y="128"/>
                    </a:lnTo>
                    <a:lnTo>
                      <a:pt x="53" y="131"/>
                    </a:lnTo>
                    <a:lnTo>
                      <a:pt x="53" y="131"/>
                    </a:lnTo>
                    <a:lnTo>
                      <a:pt x="62" y="129"/>
                    </a:lnTo>
                    <a:lnTo>
                      <a:pt x="68" y="128"/>
                    </a:lnTo>
                    <a:lnTo>
                      <a:pt x="73" y="125"/>
                    </a:lnTo>
                    <a:lnTo>
                      <a:pt x="76" y="113"/>
                    </a:lnTo>
                    <a:lnTo>
                      <a:pt x="76" y="113"/>
                    </a:lnTo>
                    <a:lnTo>
                      <a:pt x="77" y="112"/>
                    </a:lnTo>
                    <a:lnTo>
                      <a:pt x="76" y="111"/>
                    </a:lnTo>
                    <a:lnTo>
                      <a:pt x="76" y="111"/>
                    </a:lnTo>
                    <a:lnTo>
                      <a:pt x="58" y="94"/>
                    </a:lnTo>
                    <a:lnTo>
                      <a:pt x="58" y="94"/>
                    </a:lnTo>
                    <a:lnTo>
                      <a:pt x="56" y="93"/>
                    </a:lnTo>
                    <a:lnTo>
                      <a:pt x="53" y="93"/>
                    </a:lnTo>
                    <a:lnTo>
                      <a:pt x="53" y="93"/>
                    </a:lnTo>
                    <a:lnTo>
                      <a:pt x="42" y="97"/>
                    </a:lnTo>
                    <a:lnTo>
                      <a:pt x="42" y="97"/>
                    </a:lnTo>
                    <a:lnTo>
                      <a:pt x="40" y="98"/>
                    </a:lnTo>
                    <a:lnTo>
                      <a:pt x="39" y="97"/>
                    </a:lnTo>
                    <a:lnTo>
                      <a:pt x="39" y="97"/>
                    </a:lnTo>
                    <a:lnTo>
                      <a:pt x="35" y="92"/>
                    </a:lnTo>
                    <a:lnTo>
                      <a:pt x="31" y="86"/>
                    </a:lnTo>
                    <a:lnTo>
                      <a:pt x="27" y="79"/>
                    </a:lnTo>
                    <a:lnTo>
                      <a:pt x="24" y="72"/>
                    </a:lnTo>
                    <a:lnTo>
                      <a:pt x="24" y="72"/>
                    </a:lnTo>
                    <a:lnTo>
                      <a:pt x="22" y="65"/>
                    </a:lnTo>
                    <a:lnTo>
                      <a:pt x="20" y="57"/>
                    </a:lnTo>
                    <a:lnTo>
                      <a:pt x="19" y="51"/>
                    </a:lnTo>
                    <a:lnTo>
                      <a:pt x="19" y="43"/>
                    </a:lnTo>
                    <a:lnTo>
                      <a:pt x="19" y="43"/>
                    </a:lnTo>
                    <a:lnTo>
                      <a:pt x="20" y="42"/>
                    </a:lnTo>
                    <a:lnTo>
                      <a:pt x="21" y="41"/>
                    </a:lnTo>
                    <a:lnTo>
                      <a:pt x="21" y="41"/>
                    </a:lnTo>
                    <a:lnTo>
                      <a:pt x="34" y="37"/>
                    </a:lnTo>
                    <a:lnTo>
                      <a:pt x="34" y="37"/>
                    </a:lnTo>
                    <a:lnTo>
                      <a:pt x="36" y="35"/>
                    </a:lnTo>
                    <a:lnTo>
                      <a:pt x="36" y="33"/>
                    </a:lnTo>
                    <a:lnTo>
                      <a:pt x="36" y="33"/>
                    </a:lnTo>
                    <a:lnTo>
                      <a:pt x="38" y="9"/>
                    </a:lnTo>
                    <a:lnTo>
                      <a:pt x="38" y="9"/>
                    </a:lnTo>
                    <a:lnTo>
                      <a:pt x="38" y="7"/>
                    </a:lnTo>
                    <a:lnTo>
                      <a:pt x="38" y="6"/>
                    </a:lnTo>
                    <a:lnTo>
                      <a:pt x="27" y="0"/>
                    </a:lnTo>
                    <a:lnTo>
                      <a:pt x="27" y="0"/>
                    </a:lnTo>
                    <a:lnTo>
                      <a:pt x="21" y="2"/>
                    </a:lnTo>
                    <a:lnTo>
                      <a:pt x="17" y="3"/>
                    </a:lnTo>
                    <a:lnTo>
                      <a:pt x="9" y="9"/>
                    </a:lnTo>
                    <a:lnTo>
                      <a:pt x="9" y="9"/>
                    </a:lnTo>
                    <a:lnTo>
                      <a:pt x="5" y="15"/>
                    </a:lnTo>
                    <a:lnTo>
                      <a:pt x="3" y="22"/>
                    </a:lnTo>
                    <a:lnTo>
                      <a:pt x="1" y="30"/>
                    </a:lnTo>
                    <a:lnTo>
                      <a:pt x="0" y="39"/>
                    </a:lnTo>
                    <a:lnTo>
                      <a:pt x="0" y="49"/>
                    </a:lnTo>
                    <a:lnTo>
                      <a:pt x="1" y="58"/>
                    </a:lnTo>
                    <a:lnTo>
                      <a:pt x="3" y="68"/>
                    </a:lnTo>
                    <a:lnTo>
                      <a:pt x="7" y="78"/>
                    </a:lnTo>
                    <a:lnTo>
                      <a:pt x="7" y="78"/>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0" name="Freeform 56"/>
              <p:cNvSpPr>
                <a:spLocks/>
              </p:cNvSpPr>
              <p:nvPr/>
            </p:nvSpPr>
            <p:spPr bwMode="auto">
              <a:xfrm>
                <a:off x="1248" y="2107"/>
                <a:ext cx="214" cy="173"/>
              </a:xfrm>
              <a:custGeom>
                <a:avLst/>
                <a:gdLst>
                  <a:gd name="T0" fmla="*/ 214 w 214"/>
                  <a:gd name="T1" fmla="*/ 69 h 173"/>
                  <a:gd name="T2" fmla="*/ 214 w 214"/>
                  <a:gd name="T3" fmla="*/ 69 h 173"/>
                  <a:gd name="T4" fmla="*/ 213 w 214"/>
                  <a:gd name="T5" fmla="*/ 62 h 173"/>
                  <a:gd name="T6" fmla="*/ 210 w 214"/>
                  <a:gd name="T7" fmla="*/ 55 h 173"/>
                  <a:gd name="T8" fmla="*/ 207 w 214"/>
                  <a:gd name="T9" fmla="*/ 49 h 173"/>
                  <a:gd name="T10" fmla="*/ 203 w 214"/>
                  <a:gd name="T11" fmla="*/ 42 h 173"/>
                  <a:gd name="T12" fmla="*/ 199 w 214"/>
                  <a:gd name="T13" fmla="*/ 36 h 173"/>
                  <a:gd name="T14" fmla="*/ 192 w 214"/>
                  <a:gd name="T15" fmla="*/ 30 h 173"/>
                  <a:gd name="T16" fmla="*/ 186 w 214"/>
                  <a:gd name="T17" fmla="*/ 25 h 173"/>
                  <a:gd name="T18" fmla="*/ 180 w 214"/>
                  <a:gd name="T19" fmla="*/ 20 h 173"/>
                  <a:gd name="T20" fmla="*/ 172 w 214"/>
                  <a:gd name="T21" fmla="*/ 15 h 173"/>
                  <a:gd name="T22" fmla="*/ 165 w 214"/>
                  <a:gd name="T23" fmla="*/ 12 h 173"/>
                  <a:gd name="T24" fmla="*/ 155 w 214"/>
                  <a:gd name="T25" fmla="*/ 8 h 173"/>
                  <a:gd name="T26" fmla="*/ 147 w 214"/>
                  <a:gd name="T27" fmla="*/ 5 h 173"/>
                  <a:gd name="T28" fmla="*/ 138 w 214"/>
                  <a:gd name="T29" fmla="*/ 3 h 173"/>
                  <a:gd name="T30" fmla="*/ 128 w 214"/>
                  <a:gd name="T31" fmla="*/ 2 h 173"/>
                  <a:gd name="T32" fmla="*/ 117 w 214"/>
                  <a:gd name="T33" fmla="*/ 1 h 173"/>
                  <a:gd name="T34" fmla="*/ 107 w 214"/>
                  <a:gd name="T35" fmla="*/ 0 h 173"/>
                  <a:gd name="T36" fmla="*/ 107 w 214"/>
                  <a:gd name="T37" fmla="*/ 0 h 173"/>
                  <a:gd name="T38" fmla="*/ 97 w 214"/>
                  <a:gd name="T39" fmla="*/ 1 h 173"/>
                  <a:gd name="T40" fmla="*/ 85 w 214"/>
                  <a:gd name="T41" fmla="*/ 2 h 173"/>
                  <a:gd name="T42" fmla="*/ 75 w 214"/>
                  <a:gd name="T43" fmla="*/ 4 h 173"/>
                  <a:gd name="T44" fmla="*/ 66 w 214"/>
                  <a:gd name="T45" fmla="*/ 6 h 173"/>
                  <a:gd name="T46" fmla="*/ 57 w 214"/>
                  <a:gd name="T47" fmla="*/ 9 h 173"/>
                  <a:gd name="T48" fmla="*/ 47 w 214"/>
                  <a:gd name="T49" fmla="*/ 13 h 173"/>
                  <a:gd name="T50" fmla="*/ 39 w 214"/>
                  <a:gd name="T51" fmla="*/ 17 h 173"/>
                  <a:gd name="T52" fmla="*/ 32 w 214"/>
                  <a:gd name="T53" fmla="*/ 22 h 173"/>
                  <a:gd name="T54" fmla="*/ 25 w 214"/>
                  <a:gd name="T55" fmla="*/ 27 h 173"/>
                  <a:gd name="T56" fmla="*/ 19 w 214"/>
                  <a:gd name="T57" fmla="*/ 33 h 173"/>
                  <a:gd name="T58" fmla="*/ 13 w 214"/>
                  <a:gd name="T59" fmla="*/ 40 h 173"/>
                  <a:gd name="T60" fmla="*/ 8 w 214"/>
                  <a:gd name="T61" fmla="*/ 47 h 173"/>
                  <a:gd name="T62" fmla="*/ 5 w 214"/>
                  <a:gd name="T63" fmla="*/ 54 h 173"/>
                  <a:gd name="T64" fmla="*/ 2 w 214"/>
                  <a:gd name="T65" fmla="*/ 61 h 173"/>
                  <a:gd name="T66" fmla="*/ 1 w 214"/>
                  <a:gd name="T67" fmla="*/ 69 h 173"/>
                  <a:gd name="T68" fmla="*/ 0 w 214"/>
                  <a:gd name="T69" fmla="*/ 77 h 173"/>
                  <a:gd name="T70" fmla="*/ 0 w 214"/>
                  <a:gd name="T71" fmla="*/ 77 h 173"/>
                  <a:gd name="T72" fmla="*/ 1 w 214"/>
                  <a:gd name="T73" fmla="*/ 85 h 173"/>
                  <a:gd name="T74" fmla="*/ 2 w 214"/>
                  <a:gd name="T75" fmla="*/ 92 h 173"/>
                  <a:gd name="T76" fmla="*/ 5 w 214"/>
                  <a:gd name="T77" fmla="*/ 100 h 173"/>
                  <a:gd name="T78" fmla="*/ 8 w 214"/>
                  <a:gd name="T79" fmla="*/ 108 h 173"/>
                  <a:gd name="T80" fmla="*/ 13 w 214"/>
                  <a:gd name="T81" fmla="*/ 114 h 173"/>
                  <a:gd name="T82" fmla="*/ 19 w 214"/>
                  <a:gd name="T83" fmla="*/ 120 h 173"/>
                  <a:gd name="T84" fmla="*/ 25 w 214"/>
                  <a:gd name="T85" fmla="*/ 126 h 173"/>
                  <a:gd name="T86" fmla="*/ 32 w 214"/>
                  <a:gd name="T87" fmla="*/ 132 h 173"/>
                  <a:gd name="T88" fmla="*/ 13 w 214"/>
                  <a:gd name="T89" fmla="*/ 173 h 173"/>
                  <a:gd name="T90" fmla="*/ 63 w 214"/>
                  <a:gd name="T91" fmla="*/ 148 h 173"/>
                  <a:gd name="T92" fmla="*/ 63 w 214"/>
                  <a:gd name="T93" fmla="*/ 148 h 173"/>
                  <a:gd name="T94" fmla="*/ 81 w 214"/>
                  <a:gd name="T95" fmla="*/ 152 h 173"/>
                  <a:gd name="T96" fmla="*/ 91 w 214"/>
                  <a:gd name="T97" fmla="*/ 153 h 173"/>
                  <a:gd name="T98" fmla="*/ 100 w 214"/>
                  <a:gd name="T99" fmla="*/ 15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3">
                    <a:moveTo>
                      <a:pt x="214" y="69"/>
                    </a:moveTo>
                    <a:lnTo>
                      <a:pt x="214" y="69"/>
                    </a:lnTo>
                    <a:lnTo>
                      <a:pt x="213" y="62"/>
                    </a:lnTo>
                    <a:lnTo>
                      <a:pt x="210" y="55"/>
                    </a:lnTo>
                    <a:lnTo>
                      <a:pt x="207" y="49"/>
                    </a:lnTo>
                    <a:lnTo>
                      <a:pt x="203" y="42"/>
                    </a:lnTo>
                    <a:lnTo>
                      <a:pt x="199" y="36"/>
                    </a:lnTo>
                    <a:lnTo>
                      <a:pt x="192" y="30"/>
                    </a:lnTo>
                    <a:lnTo>
                      <a:pt x="186" y="25"/>
                    </a:lnTo>
                    <a:lnTo>
                      <a:pt x="180" y="20"/>
                    </a:lnTo>
                    <a:lnTo>
                      <a:pt x="172" y="15"/>
                    </a:lnTo>
                    <a:lnTo>
                      <a:pt x="165" y="12"/>
                    </a:lnTo>
                    <a:lnTo>
                      <a:pt x="155" y="8"/>
                    </a:lnTo>
                    <a:lnTo>
                      <a:pt x="147" y="5"/>
                    </a:lnTo>
                    <a:lnTo>
                      <a:pt x="138" y="3"/>
                    </a:lnTo>
                    <a:lnTo>
                      <a:pt x="128" y="2"/>
                    </a:lnTo>
                    <a:lnTo>
                      <a:pt x="117" y="1"/>
                    </a:lnTo>
                    <a:lnTo>
                      <a:pt x="107" y="0"/>
                    </a:lnTo>
                    <a:lnTo>
                      <a:pt x="107" y="0"/>
                    </a:lnTo>
                    <a:lnTo>
                      <a:pt x="97" y="1"/>
                    </a:lnTo>
                    <a:lnTo>
                      <a:pt x="85" y="2"/>
                    </a:lnTo>
                    <a:lnTo>
                      <a:pt x="75" y="4"/>
                    </a:lnTo>
                    <a:lnTo>
                      <a:pt x="66" y="6"/>
                    </a:lnTo>
                    <a:lnTo>
                      <a:pt x="57" y="9"/>
                    </a:lnTo>
                    <a:lnTo>
                      <a:pt x="47" y="13"/>
                    </a:lnTo>
                    <a:lnTo>
                      <a:pt x="39" y="17"/>
                    </a:lnTo>
                    <a:lnTo>
                      <a:pt x="32" y="22"/>
                    </a:lnTo>
                    <a:lnTo>
                      <a:pt x="25" y="27"/>
                    </a:lnTo>
                    <a:lnTo>
                      <a:pt x="19" y="33"/>
                    </a:lnTo>
                    <a:lnTo>
                      <a:pt x="13" y="40"/>
                    </a:lnTo>
                    <a:lnTo>
                      <a:pt x="8" y="47"/>
                    </a:lnTo>
                    <a:lnTo>
                      <a:pt x="5" y="54"/>
                    </a:lnTo>
                    <a:lnTo>
                      <a:pt x="2" y="61"/>
                    </a:lnTo>
                    <a:lnTo>
                      <a:pt x="1" y="69"/>
                    </a:lnTo>
                    <a:lnTo>
                      <a:pt x="0" y="77"/>
                    </a:lnTo>
                    <a:lnTo>
                      <a:pt x="0" y="77"/>
                    </a:lnTo>
                    <a:lnTo>
                      <a:pt x="1" y="85"/>
                    </a:lnTo>
                    <a:lnTo>
                      <a:pt x="2" y="92"/>
                    </a:lnTo>
                    <a:lnTo>
                      <a:pt x="5" y="100"/>
                    </a:lnTo>
                    <a:lnTo>
                      <a:pt x="8" y="108"/>
                    </a:lnTo>
                    <a:lnTo>
                      <a:pt x="13" y="114"/>
                    </a:lnTo>
                    <a:lnTo>
                      <a:pt x="19" y="120"/>
                    </a:lnTo>
                    <a:lnTo>
                      <a:pt x="25" y="126"/>
                    </a:lnTo>
                    <a:lnTo>
                      <a:pt x="32" y="132"/>
                    </a:lnTo>
                    <a:lnTo>
                      <a:pt x="13" y="173"/>
                    </a:lnTo>
                    <a:lnTo>
                      <a:pt x="63" y="148"/>
                    </a:lnTo>
                    <a:lnTo>
                      <a:pt x="63" y="148"/>
                    </a:lnTo>
                    <a:lnTo>
                      <a:pt x="81" y="152"/>
                    </a:lnTo>
                    <a:lnTo>
                      <a:pt x="91" y="153"/>
                    </a:lnTo>
                    <a:lnTo>
                      <a:pt x="100" y="15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1" name="Freeform 57"/>
              <p:cNvSpPr>
                <a:spLocks/>
              </p:cNvSpPr>
              <p:nvPr/>
            </p:nvSpPr>
            <p:spPr bwMode="auto">
              <a:xfrm>
                <a:off x="1353" y="2183"/>
                <a:ext cx="163" cy="132"/>
              </a:xfrm>
              <a:custGeom>
                <a:avLst/>
                <a:gdLst>
                  <a:gd name="T0" fmla="*/ 81 w 163"/>
                  <a:gd name="T1" fmla="*/ 0 h 132"/>
                  <a:gd name="T2" fmla="*/ 81 w 163"/>
                  <a:gd name="T3" fmla="*/ 0 h 132"/>
                  <a:gd name="T4" fmla="*/ 98 w 163"/>
                  <a:gd name="T5" fmla="*/ 1 h 132"/>
                  <a:gd name="T6" fmla="*/ 113 w 163"/>
                  <a:gd name="T7" fmla="*/ 4 h 132"/>
                  <a:gd name="T8" fmla="*/ 127 w 163"/>
                  <a:gd name="T9" fmla="*/ 10 h 132"/>
                  <a:gd name="T10" fmla="*/ 140 w 163"/>
                  <a:gd name="T11" fmla="*/ 17 h 132"/>
                  <a:gd name="T12" fmla="*/ 145 w 163"/>
                  <a:gd name="T13" fmla="*/ 21 h 132"/>
                  <a:gd name="T14" fmla="*/ 149 w 163"/>
                  <a:gd name="T15" fmla="*/ 25 h 132"/>
                  <a:gd name="T16" fmla="*/ 153 w 163"/>
                  <a:gd name="T17" fmla="*/ 30 h 132"/>
                  <a:gd name="T18" fmla="*/ 157 w 163"/>
                  <a:gd name="T19" fmla="*/ 36 h 132"/>
                  <a:gd name="T20" fmla="*/ 159 w 163"/>
                  <a:gd name="T21" fmla="*/ 41 h 132"/>
                  <a:gd name="T22" fmla="*/ 161 w 163"/>
                  <a:gd name="T23" fmla="*/ 46 h 132"/>
                  <a:gd name="T24" fmla="*/ 162 w 163"/>
                  <a:gd name="T25" fmla="*/ 52 h 132"/>
                  <a:gd name="T26" fmla="*/ 163 w 163"/>
                  <a:gd name="T27" fmla="*/ 58 h 132"/>
                  <a:gd name="T28" fmla="*/ 163 w 163"/>
                  <a:gd name="T29" fmla="*/ 58 h 132"/>
                  <a:gd name="T30" fmla="*/ 162 w 163"/>
                  <a:gd name="T31" fmla="*/ 64 h 132"/>
                  <a:gd name="T32" fmla="*/ 161 w 163"/>
                  <a:gd name="T33" fmla="*/ 71 h 132"/>
                  <a:gd name="T34" fmla="*/ 159 w 163"/>
                  <a:gd name="T35" fmla="*/ 76 h 132"/>
                  <a:gd name="T36" fmla="*/ 157 w 163"/>
                  <a:gd name="T37" fmla="*/ 81 h 132"/>
                  <a:gd name="T38" fmla="*/ 153 w 163"/>
                  <a:gd name="T39" fmla="*/ 86 h 132"/>
                  <a:gd name="T40" fmla="*/ 149 w 163"/>
                  <a:gd name="T41" fmla="*/ 91 h 132"/>
                  <a:gd name="T42" fmla="*/ 144 w 163"/>
                  <a:gd name="T43" fmla="*/ 96 h 132"/>
                  <a:gd name="T44" fmla="*/ 139 w 163"/>
                  <a:gd name="T45" fmla="*/ 100 h 132"/>
                  <a:gd name="T46" fmla="*/ 153 w 163"/>
                  <a:gd name="T47" fmla="*/ 132 h 132"/>
                  <a:gd name="T48" fmla="*/ 115 w 163"/>
                  <a:gd name="T49" fmla="*/ 112 h 132"/>
                  <a:gd name="T50" fmla="*/ 115 w 163"/>
                  <a:gd name="T51" fmla="*/ 112 h 132"/>
                  <a:gd name="T52" fmla="*/ 107 w 163"/>
                  <a:gd name="T53" fmla="*/ 114 h 132"/>
                  <a:gd name="T54" fmla="*/ 99 w 163"/>
                  <a:gd name="T55" fmla="*/ 116 h 132"/>
                  <a:gd name="T56" fmla="*/ 90 w 163"/>
                  <a:gd name="T57" fmla="*/ 117 h 132"/>
                  <a:gd name="T58" fmla="*/ 81 w 163"/>
                  <a:gd name="T59" fmla="*/ 117 h 132"/>
                  <a:gd name="T60" fmla="*/ 81 w 163"/>
                  <a:gd name="T61" fmla="*/ 117 h 132"/>
                  <a:gd name="T62" fmla="*/ 65 w 163"/>
                  <a:gd name="T63" fmla="*/ 116 h 132"/>
                  <a:gd name="T64" fmla="*/ 49 w 163"/>
                  <a:gd name="T65" fmla="*/ 113 h 132"/>
                  <a:gd name="T66" fmla="*/ 36 w 163"/>
                  <a:gd name="T67" fmla="*/ 107 h 132"/>
                  <a:gd name="T68" fmla="*/ 24 w 163"/>
                  <a:gd name="T69" fmla="*/ 100 h 132"/>
                  <a:gd name="T70" fmla="*/ 18 w 163"/>
                  <a:gd name="T71" fmla="*/ 95 h 132"/>
                  <a:gd name="T72" fmla="*/ 14 w 163"/>
                  <a:gd name="T73" fmla="*/ 91 h 132"/>
                  <a:gd name="T74" fmla="*/ 10 w 163"/>
                  <a:gd name="T75" fmla="*/ 86 h 132"/>
                  <a:gd name="T76" fmla="*/ 6 w 163"/>
                  <a:gd name="T77" fmla="*/ 81 h 132"/>
                  <a:gd name="T78" fmla="*/ 4 w 163"/>
                  <a:gd name="T79" fmla="*/ 76 h 132"/>
                  <a:gd name="T80" fmla="*/ 2 w 163"/>
                  <a:gd name="T81" fmla="*/ 71 h 132"/>
                  <a:gd name="T82" fmla="*/ 0 w 163"/>
                  <a:gd name="T83" fmla="*/ 64 h 132"/>
                  <a:gd name="T84" fmla="*/ 0 w 163"/>
                  <a:gd name="T85" fmla="*/ 58 h 132"/>
                  <a:gd name="T86" fmla="*/ 0 w 163"/>
                  <a:gd name="T87" fmla="*/ 58 h 132"/>
                  <a:gd name="T88" fmla="*/ 0 w 163"/>
                  <a:gd name="T89" fmla="*/ 52 h 132"/>
                  <a:gd name="T90" fmla="*/ 2 w 163"/>
                  <a:gd name="T91" fmla="*/ 46 h 132"/>
                  <a:gd name="T92" fmla="*/ 4 w 163"/>
                  <a:gd name="T93" fmla="*/ 41 h 132"/>
                  <a:gd name="T94" fmla="*/ 6 w 163"/>
                  <a:gd name="T95" fmla="*/ 36 h 132"/>
                  <a:gd name="T96" fmla="*/ 10 w 163"/>
                  <a:gd name="T97" fmla="*/ 30 h 132"/>
                  <a:gd name="T98" fmla="*/ 14 w 163"/>
                  <a:gd name="T99" fmla="*/ 25 h 132"/>
                  <a:gd name="T100" fmla="*/ 18 w 163"/>
                  <a:gd name="T101" fmla="*/ 21 h 132"/>
                  <a:gd name="T102" fmla="*/ 24 w 163"/>
                  <a:gd name="T103" fmla="*/ 17 h 132"/>
                  <a:gd name="T104" fmla="*/ 36 w 163"/>
                  <a:gd name="T105" fmla="*/ 10 h 132"/>
                  <a:gd name="T106" fmla="*/ 49 w 163"/>
                  <a:gd name="T107" fmla="*/ 4 h 132"/>
                  <a:gd name="T108" fmla="*/ 65 w 163"/>
                  <a:gd name="T109" fmla="*/ 1 h 132"/>
                  <a:gd name="T110" fmla="*/ 81 w 163"/>
                  <a:gd name="T111" fmla="*/ 0 h 132"/>
                  <a:gd name="T112" fmla="*/ 81 w 163"/>
                  <a:gd name="T11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32">
                    <a:moveTo>
                      <a:pt x="81" y="0"/>
                    </a:moveTo>
                    <a:lnTo>
                      <a:pt x="81" y="0"/>
                    </a:lnTo>
                    <a:lnTo>
                      <a:pt x="98" y="1"/>
                    </a:lnTo>
                    <a:lnTo>
                      <a:pt x="113" y="4"/>
                    </a:lnTo>
                    <a:lnTo>
                      <a:pt x="127" y="10"/>
                    </a:lnTo>
                    <a:lnTo>
                      <a:pt x="140" y="17"/>
                    </a:lnTo>
                    <a:lnTo>
                      <a:pt x="145" y="21"/>
                    </a:lnTo>
                    <a:lnTo>
                      <a:pt x="149" y="25"/>
                    </a:lnTo>
                    <a:lnTo>
                      <a:pt x="153" y="30"/>
                    </a:lnTo>
                    <a:lnTo>
                      <a:pt x="157" y="36"/>
                    </a:lnTo>
                    <a:lnTo>
                      <a:pt x="159" y="41"/>
                    </a:lnTo>
                    <a:lnTo>
                      <a:pt x="161" y="46"/>
                    </a:lnTo>
                    <a:lnTo>
                      <a:pt x="162" y="52"/>
                    </a:lnTo>
                    <a:lnTo>
                      <a:pt x="163" y="58"/>
                    </a:lnTo>
                    <a:lnTo>
                      <a:pt x="163" y="58"/>
                    </a:lnTo>
                    <a:lnTo>
                      <a:pt x="162" y="64"/>
                    </a:lnTo>
                    <a:lnTo>
                      <a:pt x="161" y="71"/>
                    </a:lnTo>
                    <a:lnTo>
                      <a:pt x="159" y="76"/>
                    </a:lnTo>
                    <a:lnTo>
                      <a:pt x="157" y="81"/>
                    </a:lnTo>
                    <a:lnTo>
                      <a:pt x="153" y="86"/>
                    </a:lnTo>
                    <a:lnTo>
                      <a:pt x="149" y="91"/>
                    </a:lnTo>
                    <a:lnTo>
                      <a:pt x="144" y="96"/>
                    </a:lnTo>
                    <a:lnTo>
                      <a:pt x="139" y="100"/>
                    </a:lnTo>
                    <a:lnTo>
                      <a:pt x="153" y="132"/>
                    </a:lnTo>
                    <a:lnTo>
                      <a:pt x="115" y="112"/>
                    </a:lnTo>
                    <a:lnTo>
                      <a:pt x="115" y="112"/>
                    </a:lnTo>
                    <a:lnTo>
                      <a:pt x="107" y="114"/>
                    </a:lnTo>
                    <a:lnTo>
                      <a:pt x="99" y="116"/>
                    </a:lnTo>
                    <a:lnTo>
                      <a:pt x="90" y="117"/>
                    </a:lnTo>
                    <a:lnTo>
                      <a:pt x="81" y="117"/>
                    </a:lnTo>
                    <a:lnTo>
                      <a:pt x="81" y="117"/>
                    </a:lnTo>
                    <a:lnTo>
                      <a:pt x="65" y="116"/>
                    </a:lnTo>
                    <a:lnTo>
                      <a:pt x="49" y="113"/>
                    </a:lnTo>
                    <a:lnTo>
                      <a:pt x="36" y="107"/>
                    </a:lnTo>
                    <a:lnTo>
                      <a:pt x="24" y="100"/>
                    </a:lnTo>
                    <a:lnTo>
                      <a:pt x="18" y="95"/>
                    </a:lnTo>
                    <a:lnTo>
                      <a:pt x="14" y="91"/>
                    </a:lnTo>
                    <a:lnTo>
                      <a:pt x="10" y="86"/>
                    </a:lnTo>
                    <a:lnTo>
                      <a:pt x="6" y="81"/>
                    </a:lnTo>
                    <a:lnTo>
                      <a:pt x="4" y="76"/>
                    </a:lnTo>
                    <a:lnTo>
                      <a:pt x="2" y="71"/>
                    </a:lnTo>
                    <a:lnTo>
                      <a:pt x="0" y="64"/>
                    </a:lnTo>
                    <a:lnTo>
                      <a:pt x="0" y="58"/>
                    </a:lnTo>
                    <a:lnTo>
                      <a:pt x="0" y="58"/>
                    </a:lnTo>
                    <a:lnTo>
                      <a:pt x="0" y="52"/>
                    </a:lnTo>
                    <a:lnTo>
                      <a:pt x="2" y="46"/>
                    </a:lnTo>
                    <a:lnTo>
                      <a:pt x="4" y="41"/>
                    </a:lnTo>
                    <a:lnTo>
                      <a:pt x="6" y="36"/>
                    </a:lnTo>
                    <a:lnTo>
                      <a:pt x="10" y="30"/>
                    </a:lnTo>
                    <a:lnTo>
                      <a:pt x="14" y="25"/>
                    </a:lnTo>
                    <a:lnTo>
                      <a:pt x="18" y="21"/>
                    </a:lnTo>
                    <a:lnTo>
                      <a:pt x="24" y="17"/>
                    </a:lnTo>
                    <a:lnTo>
                      <a:pt x="36" y="10"/>
                    </a:lnTo>
                    <a:lnTo>
                      <a:pt x="49" y="4"/>
                    </a:lnTo>
                    <a:lnTo>
                      <a:pt x="65" y="1"/>
                    </a:lnTo>
                    <a:lnTo>
                      <a:pt x="81" y="0"/>
                    </a:lnTo>
                    <a:lnTo>
                      <a:pt x="81"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2" name="Freeform 58"/>
              <p:cNvSpPr>
                <a:spLocks/>
              </p:cNvSpPr>
              <p:nvPr/>
            </p:nvSpPr>
            <p:spPr bwMode="auto">
              <a:xfrm>
                <a:off x="1214" y="42"/>
                <a:ext cx="72" cy="71"/>
              </a:xfrm>
              <a:custGeom>
                <a:avLst/>
                <a:gdLst>
                  <a:gd name="T0" fmla="*/ 0 w 72"/>
                  <a:gd name="T1" fmla="*/ 35 h 71"/>
                  <a:gd name="T2" fmla="*/ 0 w 72"/>
                  <a:gd name="T3" fmla="*/ 35 h 71"/>
                  <a:gd name="T4" fmla="*/ 1 w 72"/>
                  <a:gd name="T5" fmla="*/ 28 h 71"/>
                  <a:gd name="T6" fmla="*/ 3 w 72"/>
                  <a:gd name="T7" fmla="*/ 22 h 71"/>
                  <a:gd name="T8" fmla="*/ 6 w 72"/>
                  <a:gd name="T9" fmla="*/ 16 h 71"/>
                  <a:gd name="T10" fmla="*/ 11 w 72"/>
                  <a:gd name="T11" fmla="*/ 11 h 71"/>
                  <a:gd name="T12" fmla="*/ 17 w 72"/>
                  <a:gd name="T13" fmla="*/ 7 h 71"/>
                  <a:gd name="T14" fmla="*/ 23 w 72"/>
                  <a:gd name="T15" fmla="*/ 3 h 71"/>
                  <a:gd name="T16" fmla="*/ 29 w 72"/>
                  <a:gd name="T17" fmla="*/ 1 h 71"/>
                  <a:gd name="T18" fmla="*/ 36 w 72"/>
                  <a:gd name="T19" fmla="*/ 0 h 71"/>
                  <a:gd name="T20" fmla="*/ 36 w 72"/>
                  <a:gd name="T21" fmla="*/ 0 h 71"/>
                  <a:gd name="T22" fmla="*/ 43 w 72"/>
                  <a:gd name="T23" fmla="*/ 1 h 71"/>
                  <a:gd name="T24" fmla="*/ 51 w 72"/>
                  <a:gd name="T25" fmla="*/ 3 h 71"/>
                  <a:gd name="T26" fmla="*/ 56 w 72"/>
                  <a:gd name="T27" fmla="*/ 7 h 71"/>
                  <a:gd name="T28" fmla="*/ 62 w 72"/>
                  <a:gd name="T29" fmla="*/ 11 h 71"/>
                  <a:gd name="T30" fmla="*/ 66 w 72"/>
                  <a:gd name="T31" fmla="*/ 16 h 71"/>
                  <a:gd name="T32" fmla="*/ 69 w 72"/>
                  <a:gd name="T33" fmla="*/ 22 h 71"/>
                  <a:gd name="T34" fmla="*/ 71 w 72"/>
                  <a:gd name="T35" fmla="*/ 28 h 71"/>
                  <a:gd name="T36" fmla="*/ 72 w 72"/>
                  <a:gd name="T37" fmla="*/ 35 h 71"/>
                  <a:gd name="T38" fmla="*/ 72 w 72"/>
                  <a:gd name="T39" fmla="*/ 35 h 71"/>
                  <a:gd name="T40" fmla="*/ 71 w 72"/>
                  <a:gd name="T41" fmla="*/ 43 h 71"/>
                  <a:gd name="T42" fmla="*/ 69 w 72"/>
                  <a:gd name="T43" fmla="*/ 50 h 71"/>
                  <a:gd name="T44" fmla="*/ 66 w 72"/>
                  <a:gd name="T45" fmla="*/ 56 h 71"/>
                  <a:gd name="T46" fmla="*/ 62 w 72"/>
                  <a:gd name="T47" fmla="*/ 61 h 71"/>
                  <a:gd name="T48" fmla="*/ 56 w 72"/>
                  <a:gd name="T49" fmla="*/ 65 h 71"/>
                  <a:gd name="T50" fmla="*/ 51 w 72"/>
                  <a:gd name="T51" fmla="*/ 68 h 71"/>
                  <a:gd name="T52" fmla="*/ 43 w 72"/>
                  <a:gd name="T53" fmla="*/ 70 h 71"/>
                  <a:gd name="T54" fmla="*/ 36 w 72"/>
                  <a:gd name="T55" fmla="*/ 71 h 71"/>
                  <a:gd name="T56" fmla="*/ 36 w 72"/>
                  <a:gd name="T57" fmla="*/ 71 h 71"/>
                  <a:gd name="T58" fmla="*/ 29 w 72"/>
                  <a:gd name="T59" fmla="*/ 70 h 71"/>
                  <a:gd name="T60" fmla="*/ 23 w 72"/>
                  <a:gd name="T61" fmla="*/ 68 h 71"/>
                  <a:gd name="T62" fmla="*/ 17 w 72"/>
                  <a:gd name="T63" fmla="*/ 65 h 71"/>
                  <a:gd name="T64" fmla="*/ 11 w 72"/>
                  <a:gd name="T65" fmla="*/ 61 h 71"/>
                  <a:gd name="T66" fmla="*/ 6 w 72"/>
                  <a:gd name="T67" fmla="*/ 56 h 71"/>
                  <a:gd name="T68" fmla="*/ 3 w 72"/>
                  <a:gd name="T69" fmla="*/ 50 h 71"/>
                  <a:gd name="T70" fmla="*/ 1 w 72"/>
                  <a:gd name="T71" fmla="*/ 43 h 71"/>
                  <a:gd name="T72" fmla="*/ 0 w 72"/>
                  <a:gd name="T73" fmla="*/ 35 h 71"/>
                  <a:gd name="T74" fmla="*/ 0 w 72"/>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1">
                    <a:moveTo>
                      <a:pt x="0" y="35"/>
                    </a:moveTo>
                    <a:lnTo>
                      <a:pt x="0" y="35"/>
                    </a:lnTo>
                    <a:lnTo>
                      <a:pt x="1" y="28"/>
                    </a:lnTo>
                    <a:lnTo>
                      <a:pt x="3" y="22"/>
                    </a:lnTo>
                    <a:lnTo>
                      <a:pt x="6" y="16"/>
                    </a:lnTo>
                    <a:lnTo>
                      <a:pt x="11" y="11"/>
                    </a:lnTo>
                    <a:lnTo>
                      <a:pt x="17" y="7"/>
                    </a:lnTo>
                    <a:lnTo>
                      <a:pt x="23" y="3"/>
                    </a:lnTo>
                    <a:lnTo>
                      <a:pt x="29" y="1"/>
                    </a:lnTo>
                    <a:lnTo>
                      <a:pt x="36" y="0"/>
                    </a:lnTo>
                    <a:lnTo>
                      <a:pt x="36" y="0"/>
                    </a:lnTo>
                    <a:lnTo>
                      <a:pt x="43" y="1"/>
                    </a:lnTo>
                    <a:lnTo>
                      <a:pt x="51" y="3"/>
                    </a:lnTo>
                    <a:lnTo>
                      <a:pt x="56" y="7"/>
                    </a:lnTo>
                    <a:lnTo>
                      <a:pt x="62" y="11"/>
                    </a:lnTo>
                    <a:lnTo>
                      <a:pt x="66" y="16"/>
                    </a:lnTo>
                    <a:lnTo>
                      <a:pt x="69" y="22"/>
                    </a:lnTo>
                    <a:lnTo>
                      <a:pt x="71" y="28"/>
                    </a:lnTo>
                    <a:lnTo>
                      <a:pt x="72" y="35"/>
                    </a:lnTo>
                    <a:lnTo>
                      <a:pt x="72" y="35"/>
                    </a:lnTo>
                    <a:lnTo>
                      <a:pt x="71" y="43"/>
                    </a:lnTo>
                    <a:lnTo>
                      <a:pt x="69" y="50"/>
                    </a:lnTo>
                    <a:lnTo>
                      <a:pt x="66" y="56"/>
                    </a:lnTo>
                    <a:lnTo>
                      <a:pt x="62" y="61"/>
                    </a:lnTo>
                    <a:lnTo>
                      <a:pt x="56" y="65"/>
                    </a:lnTo>
                    <a:lnTo>
                      <a:pt x="51" y="68"/>
                    </a:lnTo>
                    <a:lnTo>
                      <a:pt x="43" y="70"/>
                    </a:lnTo>
                    <a:lnTo>
                      <a:pt x="36" y="71"/>
                    </a:lnTo>
                    <a:lnTo>
                      <a:pt x="36" y="71"/>
                    </a:lnTo>
                    <a:lnTo>
                      <a:pt x="29" y="70"/>
                    </a:lnTo>
                    <a:lnTo>
                      <a:pt x="23" y="68"/>
                    </a:lnTo>
                    <a:lnTo>
                      <a:pt x="17" y="65"/>
                    </a:lnTo>
                    <a:lnTo>
                      <a:pt x="11" y="61"/>
                    </a:lnTo>
                    <a:lnTo>
                      <a:pt x="6" y="56"/>
                    </a:lnTo>
                    <a:lnTo>
                      <a:pt x="3" y="50"/>
                    </a:lnTo>
                    <a:lnTo>
                      <a:pt x="1" y="43"/>
                    </a:lnTo>
                    <a:lnTo>
                      <a:pt x="0" y="35"/>
                    </a:lnTo>
                    <a:lnTo>
                      <a:pt x="0" y="3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3" name="Freeform 59"/>
              <p:cNvSpPr>
                <a:spLocks/>
              </p:cNvSpPr>
              <p:nvPr/>
            </p:nvSpPr>
            <p:spPr bwMode="auto">
              <a:xfrm>
                <a:off x="1204" y="171"/>
                <a:ext cx="23" cy="121"/>
              </a:xfrm>
              <a:custGeom>
                <a:avLst/>
                <a:gdLst>
                  <a:gd name="T0" fmla="*/ 0 w 23"/>
                  <a:gd name="T1" fmla="*/ 12 h 121"/>
                  <a:gd name="T2" fmla="*/ 11 w 23"/>
                  <a:gd name="T3" fmla="*/ 0 h 121"/>
                  <a:gd name="T4" fmla="*/ 11 w 23"/>
                  <a:gd name="T5" fmla="*/ 0 h 121"/>
                  <a:gd name="T6" fmla="*/ 11 w 23"/>
                  <a:gd name="T7" fmla="*/ 38 h 121"/>
                  <a:gd name="T8" fmla="*/ 12 w 23"/>
                  <a:gd name="T9" fmla="*/ 53 h 121"/>
                  <a:gd name="T10" fmla="*/ 13 w 23"/>
                  <a:gd name="T11" fmla="*/ 63 h 121"/>
                  <a:gd name="T12" fmla="*/ 13 w 23"/>
                  <a:gd name="T13" fmla="*/ 63 h 121"/>
                  <a:gd name="T14" fmla="*/ 17 w 23"/>
                  <a:gd name="T15" fmla="*/ 91 h 121"/>
                  <a:gd name="T16" fmla="*/ 20 w 23"/>
                  <a:gd name="T17" fmla="*/ 108 h 121"/>
                  <a:gd name="T18" fmla="*/ 23 w 23"/>
                  <a:gd name="T1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1">
                    <a:moveTo>
                      <a:pt x="0" y="12"/>
                    </a:moveTo>
                    <a:lnTo>
                      <a:pt x="11" y="0"/>
                    </a:lnTo>
                    <a:lnTo>
                      <a:pt x="11" y="0"/>
                    </a:lnTo>
                    <a:lnTo>
                      <a:pt x="11" y="38"/>
                    </a:lnTo>
                    <a:lnTo>
                      <a:pt x="12" y="53"/>
                    </a:lnTo>
                    <a:lnTo>
                      <a:pt x="13" y="63"/>
                    </a:lnTo>
                    <a:lnTo>
                      <a:pt x="13" y="63"/>
                    </a:lnTo>
                    <a:lnTo>
                      <a:pt x="17" y="91"/>
                    </a:lnTo>
                    <a:lnTo>
                      <a:pt x="20" y="108"/>
                    </a:lnTo>
                    <a:lnTo>
                      <a:pt x="23" y="12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4" name="Freeform 60"/>
              <p:cNvSpPr>
                <a:spLocks/>
              </p:cNvSpPr>
              <p:nvPr/>
            </p:nvSpPr>
            <p:spPr bwMode="auto">
              <a:xfrm>
                <a:off x="1190" y="124"/>
                <a:ext cx="106" cy="168"/>
              </a:xfrm>
              <a:custGeom>
                <a:avLst/>
                <a:gdLst>
                  <a:gd name="T0" fmla="*/ 83 w 106"/>
                  <a:gd name="T1" fmla="*/ 168 h 168"/>
                  <a:gd name="T2" fmla="*/ 83 w 106"/>
                  <a:gd name="T3" fmla="*/ 168 h 168"/>
                  <a:gd name="T4" fmla="*/ 86 w 106"/>
                  <a:gd name="T5" fmla="*/ 155 h 168"/>
                  <a:gd name="T6" fmla="*/ 89 w 106"/>
                  <a:gd name="T7" fmla="*/ 138 h 168"/>
                  <a:gd name="T8" fmla="*/ 94 w 106"/>
                  <a:gd name="T9" fmla="*/ 110 h 168"/>
                  <a:gd name="T10" fmla="*/ 94 w 106"/>
                  <a:gd name="T11" fmla="*/ 110 h 168"/>
                  <a:gd name="T12" fmla="*/ 95 w 106"/>
                  <a:gd name="T13" fmla="*/ 104 h 168"/>
                  <a:gd name="T14" fmla="*/ 98 w 106"/>
                  <a:gd name="T15" fmla="*/ 100 h 168"/>
                  <a:gd name="T16" fmla="*/ 100 w 106"/>
                  <a:gd name="T17" fmla="*/ 97 h 168"/>
                  <a:gd name="T18" fmla="*/ 101 w 106"/>
                  <a:gd name="T19" fmla="*/ 92 h 168"/>
                  <a:gd name="T20" fmla="*/ 101 w 106"/>
                  <a:gd name="T21" fmla="*/ 92 h 168"/>
                  <a:gd name="T22" fmla="*/ 103 w 106"/>
                  <a:gd name="T23" fmla="*/ 77 h 168"/>
                  <a:gd name="T24" fmla="*/ 105 w 106"/>
                  <a:gd name="T25" fmla="*/ 62 h 168"/>
                  <a:gd name="T26" fmla="*/ 106 w 106"/>
                  <a:gd name="T27" fmla="*/ 39 h 168"/>
                  <a:gd name="T28" fmla="*/ 105 w 106"/>
                  <a:gd name="T29" fmla="*/ 23 h 168"/>
                  <a:gd name="T30" fmla="*/ 105 w 106"/>
                  <a:gd name="T31" fmla="*/ 18 h 168"/>
                  <a:gd name="T32" fmla="*/ 105 w 106"/>
                  <a:gd name="T33" fmla="*/ 18 h 168"/>
                  <a:gd name="T34" fmla="*/ 104 w 106"/>
                  <a:gd name="T35" fmla="*/ 14 h 168"/>
                  <a:gd name="T36" fmla="*/ 101 w 106"/>
                  <a:gd name="T37" fmla="*/ 11 h 168"/>
                  <a:gd name="T38" fmla="*/ 97 w 106"/>
                  <a:gd name="T39" fmla="*/ 8 h 168"/>
                  <a:gd name="T40" fmla="*/ 91 w 106"/>
                  <a:gd name="T41" fmla="*/ 5 h 168"/>
                  <a:gd name="T42" fmla="*/ 85 w 106"/>
                  <a:gd name="T43" fmla="*/ 3 h 168"/>
                  <a:gd name="T44" fmla="*/ 77 w 106"/>
                  <a:gd name="T45" fmla="*/ 2 h 168"/>
                  <a:gd name="T46" fmla="*/ 68 w 106"/>
                  <a:gd name="T47" fmla="*/ 1 h 168"/>
                  <a:gd name="T48" fmla="*/ 60 w 106"/>
                  <a:gd name="T49" fmla="*/ 0 h 168"/>
                  <a:gd name="T50" fmla="*/ 60 w 106"/>
                  <a:gd name="T51" fmla="*/ 0 h 168"/>
                  <a:gd name="T52" fmla="*/ 48 w 106"/>
                  <a:gd name="T53" fmla="*/ 1 h 168"/>
                  <a:gd name="T54" fmla="*/ 39 w 106"/>
                  <a:gd name="T55" fmla="*/ 4 h 168"/>
                  <a:gd name="T56" fmla="*/ 31 w 106"/>
                  <a:gd name="T57" fmla="*/ 8 h 168"/>
                  <a:gd name="T58" fmla="*/ 26 w 106"/>
                  <a:gd name="T59" fmla="*/ 12 h 168"/>
                  <a:gd name="T60" fmla="*/ 0 w 106"/>
                  <a:gd name="T61" fmla="*/ 4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68">
                    <a:moveTo>
                      <a:pt x="83" y="168"/>
                    </a:moveTo>
                    <a:lnTo>
                      <a:pt x="83" y="168"/>
                    </a:lnTo>
                    <a:lnTo>
                      <a:pt x="86" y="155"/>
                    </a:lnTo>
                    <a:lnTo>
                      <a:pt x="89" y="138"/>
                    </a:lnTo>
                    <a:lnTo>
                      <a:pt x="94" y="110"/>
                    </a:lnTo>
                    <a:lnTo>
                      <a:pt x="94" y="110"/>
                    </a:lnTo>
                    <a:lnTo>
                      <a:pt x="95" y="104"/>
                    </a:lnTo>
                    <a:lnTo>
                      <a:pt x="98" y="100"/>
                    </a:lnTo>
                    <a:lnTo>
                      <a:pt x="100" y="97"/>
                    </a:lnTo>
                    <a:lnTo>
                      <a:pt x="101" y="92"/>
                    </a:lnTo>
                    <a:lnTo>
                      <a:pt x="101" y="92"/>
                    </a:lnTo>
                    <a:lnTo>
                      <a:pt x="103" y="77"/>
                    </a:lnTo>
                    <a:lnTo>
                      <a:pt x="105" y="62"/>
                    </a:lnTo>
                    <a:lnTo>
                      <a:pt x="106" y="39"/>
                    </a:lnTo>
                    <a:lnTo>
                      <a:pt x="105" y="23"/>
                    </a:lnTo>
                    <a:lnTo>
                      <a:pt x="105" y="18"/>
                    </a:lnTo>
                    <a:lnTo>
                      <a:pt x="105" y="18"/>
                    </a:lnTo>
                    <a:lnTo>
                      <a:pt x="104" y="14"/>
                    </a:lnTo>
                    <a:lnTo>
                      <a:pt x="101" y="11"/>
                    </a:lnTo>
                    <a:lnTo>
                      <a:pt x="97" y="8"/>
                    </a:lnTo>
                    <a:lnTo>
                      <a:pt x="91" y="5"/>
                    </a:lnTo>
                    <a:lnTo>
                      <a:pt x="85" y="3"/>
                    </a:lnTo>
                    <a:lnTo>
                      <a:pt x="77" y="2"/>
                    </a:lnTo>
                    <a:lnTo>
                      <a:pt x="68" y="1"/>
                    </a:lnTo>
                    <a:lnTo>
                      <a:pt x="60" y="0"/>
                    </a:lnTo>
                    <a:lnTo>
                      <a:pt x="60" y="0"/>
                    </a:lnTo>
                    <a:lnTo>
                      <a:pt x="48" y="1"/>
                    </a:lnTo>
                    <a:lnTo>
                      <a:pt x="39" y="4"/>
                    </a:lnTo>
                    <a:lnTo>
                      <a:pt x="31" y="8"/>
                    </a:lnTo>
                    <a:lnTo>
                      <a:pt x="26" y="12"/>
                    </a:lnTo>
                    <a:lnTo>
                      <a:pt x="0" y="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5" name="Freeform 61"/>
              <p:cNvSpPr>
                <a:spLocks/>
              </p:cNvSpPr>
              <p:nvPr/>
            </p:nvSpPr>
            <p:spPr bwMode="auto">
              <a:xfrm>
                <a:off x="1082" y="42"/>
                <a:ext cx="72" cy="71"/>
              </a:xfrm>
              <a:custGeom>
                <a:avLst/>
                <a:gdLst>
                  <a:gd name="T0" fmla="*/ 72 w 72"/>
                  <a:gd name="T1" fmla="*/ 35 h 71"/>
                  <a:gd name="T2" fmla="*/ 72 w 72"/>
                  <a:gd name="T3" fmla="*/ 35 h 71"/>
                  <a:gd name="T4" fmla="*/ 71 w 72"/>
                  <a:gd name="T5" fmla="*/ 28 h 71"/>
                  <a:gd name="T6" fmla="*/ 69 w 72"/>
                  <a:gd name="T7" fmla="*/ 22 h 71"/>
                  <a:gd name="T8" fmla="*/ 66 w 72"/>
                  <a:gd name="T9" fmla="*/ 16 h 71"/>
                  <a:gd name="T10" fmla="*/ 61 w 72"/>
                  <a:gd name="T11" fmla="*/ 11 h 71"/>
                  <a:gd name="T12" fmla="*/ 56 w 72"/>
                  <a:gd name="T13" fmla="*/ 7 h 71"/>
                  <a:gd name="T14" fmla="*/ 50 w 72"/>
                  <a:gd name="T15" fmla="*/ 3 h 71"/>
                  <a:gd name="T16" fmla="*/ 44 w 72"/>
                  <a:gd name="T17" fmla="*/ 1 h 71"/>
                  <a:gd name="T18" fmla="*/ 36 w 72"/>
                  <a:gd name="T19" fmla="*/ 0 h 71"/>
                  <a:gd name="T20" fmla="*/ 36 w 72"/>
                  <a:gd name="T21" fmla="*/ 0 h 71"/>
                  <a:gd name="T22" fmla="*/ 29 w 72"/>
                  <a:gd name="T23" fmla="*/ 1 h 71"/>
                  <a:gd name="T24" fmla="*/ 22 w 72"/>
                  <a:gd name="T25" fmla="*/ 3 h 71"/>
                  <a:gd name="T26" fmla="*/ 17 w 72"/>
                  <a:gd name="T27" fmla="*/ 7 h 71"/>
                  <a:gd name="T28" fmla="*/ 11 w 72"/>
                  <a:gd name="T29" fmla="*/ 11 h 71"/>
                  <a:gd name="T30" fmla="*/ 7 w 72"/>
                  <a:gd name="T31" fmla="*/ 16 h 71"/>
                  <a:gd name="T32" fmla="*/ 4 w 72"/>
                  <a:gd name="T33" fmla="*/ 22 h 71"/>
                  <a:gd name="T34" fmla="*/ 2 w 72"/>
                  <a:gd name="T35" fmla="*/ 28 h 71"/>
                  <a:gd name="T36" fmla="*/ 0 w 72"/>
                  <a:gd name="T37" fmla="*/ 35 h 71"/>
                  <a:gd name="T38" fmla="*/ 0 w 72"/>
                  <a:gd name="T39" fmla="*/ 35 h 71"/>
                  <a:gd name="T40" fmla="*/ 2 w 72"/>
                  <a:gd name="T41" fmla="*/ 43 h 71"/>
                  <a:gd name="T42" fmla="*/ 4 w 72"/>
                  <a:gd name="T43" fmla="*/ 50 h 71"/>
                  <a:gd name="T44" fmla="*/ 7 w 72"/>
                  <a:gd name="T45" fmla="*/ 56 h 71"/>
                  <a:gd name="T46" fmla="*/ 11 w 72"/>
                  <a:gd name="T47" fmla="*/ 61 h 71"/>
                  <a:gd name="T48" fmla="*/ 17 w 72"/>
                  <a:gd name="T49" fmla="*/ 65 h 71"/>
                  <a:gd name="T50" fmla="*/ 22 w 72"/>
                  <a:gd name="T51" fmla="*/ 68 h 71"/>
                  <a:gd name="T52" fmla="*/ 29 w 72"/>
                  <a:gd name="T53" fmla="*/ 70 h 71"/>
                  <a:gd name="T54" fmla="*/ 36 w 72"/>
                  <a:gd name="T55" fmla="*/ 71 h 71"/>
                  <a:gd name="T56" fmla="*/ 36 w 72"/>
                  <a:gd name="T57" fmla="*/ 71 h 71"/>
                  <a:gd name="T58" fmla="*/ 44 w 72"/>
                  <a:gd name="T59" fmla="*/ 70 h 71"/>
                  <a:gd name="T60" fmla="*/ 50 w 72"/>
                  <a:gd name="T61" fmla="*/ 68 h 71"/>
                  <a:gd name="T62" fmla="*/ 56 w 72"/>
                  <a:gd name="T63" fmla="*/ 65 h 71"/>
                  <a:gd name="T64" fmla="*/ 61 w 72"/>
                  <a:gd name="T65" fmla="*/ 61 h 71"/>
                  <a:gd name="T66" fmla="*/ 66 w 72"/>
                  <a:gd name="T67" fmla="*/ 56 h 71"/>
                  <a:gd name="T68" fmla="*/ 69 w 72"/>
                  <a:gd name="T69" fmla="*/ 50 h 71"/>
                  <a:gd name="T70" fmla="*/ 71 w 72"/>
                  <a:gd name="T71" fmla="*/ 43 h 71"/>
                  <a:gd name="T72" fmla="*/ 72 w 72"/>
                  <a:gd name="T73" fmla="*/ 35 h 71"/>
                  <a:gd name="T74" fmla="*/ 72 w 72"/>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1">
                    <a:moveTo>
                      <a:pt x="72" y="35"/>
                    </a:moveTo>
                    <a:lnTo>
                      <a:pt x="72" y="35"/>
                    </a:lnTo>
                    <a:lnTo>
                      <a:pt x="71" y="28"/>
                    </a:lnTo>
                    <a:lnTo>
                      <a:pt x="69" y="22"/>
                    </a:lnTo>
                    <a:lnTo>
                      <a:pt x="66" y="16"/>
                    </a:lnTo>
                    <a:lnTo>
                      <a:pt x="61" y="11"/>
                    </a:lnTo>
                    <a:lnTo>
                      <a:pt x="56" y="7"/>
                    </a:lnTo>
                    <a:lnTo>
                      <a:pt x="50" y="3"/>
                    </a:lnTo>
                    <a:lnTo>
                      <a:pt x="44" y="1"/>
                    </a:lnTo>
                    <a:lnTo>
                      <a:pt x="36" y="0"/>
                    </a:lnTo>
                    <a:lnTo>
                      <a:pt x="36" y="0"/>
                    </a:lnTo>
                    <a:lnTo>
                      <a:pt x="29" y="1"/>
                    </a:lnTo>
                    <a:lnTo>
                      <a:pt x="22" y="3"/>
                    </a:lnTo>
                    <a:lnTo>
                      <a:pt x="17" y="7"/>
                    </a:lnTo>
                    <a:lnTo>
                      <a:pt x="11" y="11"/>
                    </a:lnTo>
                    <a:lnTo>
                      <a:pt x="7" y="16"/>
                    </a:lnTo>
                    <a:lnTo>
                      <a:pt x="4" y="22"/>
                    </a:lnTo>
                    <a:lnTo>
                      <a:pt x="2" y="28"/>
                    </a:lnTo>
                    <a:lnTo>
                      <a:pt x="0" y="35"/>
                    </a:lnTo>
                    <a:lnTo>
                      <a:pt x="0" y="35"/>
                    </a:lnTo>
                    <a:lnTo>
                      <a:pt x="2" y="43"/>
                    </a:lnTo>
                    <a:lnTo>
                      <a:pt x="4" y="50"/>
                    </a:lnTo>
                    <a:lnTo>
                      <a:pt x="7" y="56"/>
                    </a:lnTo>
                    <a:lnTo>
                      <a:pt x="11" y="61"/>
                    </a:lnTo>
                    <a:lnTo>
                      <a:pt x="17" y="65"/>
                    </a:lnTo>
                    <a:lnTo>
                      <a:pt x="22" y="68"/>
                    </a:lnTo>
                    <a:lnTo>
                      <a:pt x="29" y="70"/>
                    </a:lnTo>
                    <a:lnTo>
                      <a:pt x="36" y="71"/>
                    </a:lnTo>
                    <a:lnTo>
                      <a:pt x="36" y="71"/>
                    </a:lnTo>
                    <a:lnTo>
                      <a:pt x="44" y="70"/>
                    </a:lnTo>
                    <a:lnTo>
                      <a:pt x="50" y="68"/>
                    </a:lnTo>
                    <a:lnTo>
                      <a:pt x="56" y="65"/>
                    </a:lnTo>
                    <a:lnTo>
                      <a:pt x="61" y="61"/>
                    </a:lnTo>
                    <a:lnTo>
                      <a:pt x="66" y="56"/>
                    </a:lnTo>
                    <a:lnTo>
                      <a:pt x="69" y="50"/>
                    </a:lnTo>
                    <a:lnTo>
                      <a:pt x="71" y="43"/>
                    </a:lnTo>
                    <a:lnTo>
                      <a:pt x="72" y="35"/>
                    </a:lnTo>
                    <a:lnTo>
                      <a:pt x="72" y="3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6" name="Freeform 62"/>
              <p:cNvSpPr>
                <a:spLocks/>
              </p:cNvSpPr>
              <p:nvPr/>
            </p:nvSpPr>
            <p:spPr bwMode="auto">
              <a:xfrm>
                <a:off x="1072" y="124"/>
                <a:ext cx="124" cy="168"/>
              </a:xfrm>
              <a:custGeom>
                <a:avLst/>
                <a:gdLst>
                  <a:gd name="T0" fmla="*/ 69 w 124"/>
                  <a:gd name="T1" fmla="*/ 168 h 168"/>
                  <a:gd name="T2" fmla="*/ 69 w 124"/>
                  <a:gd name="T3" fmla="*/ 168 h 168"/>
                  <a:gd name="T4" fmla="*/ 72 w 124"/>
                  <a:gd name="T5" fmla="*/ 155 h 168"/>
                  <a:gd name="T6" fmla="*/ 75 w 124"/>
                  <a:gd name="T7" fmla="*/ 138 h 168"/>
                  <a:gd name="T8" fmla="*/ 79 w 124"/>
                  <a:gd name="T9" fmla="*/ 110 h 168"/>
                  <a:gd name="T10" fmla="*/ 79 w 124"/>
                  <a:gd name="T11" fmla="*/ 110 h 168"/>
                  <a:gd name="T12" fmla="*/ 80 w 124"/>
                  <a:gd name="T13" fmla="*/ 100 h 168"/>
                  <a:gd name="T14" fmla="*/ 81 w 124"/>
                  <a:gd name="T15" fmla="*/ 85 h 168"/>
                  <a:gd name="T16" fmla="*/ 81 w 124"/>
                  <a:gd name="T17" fmla="*/ 47 h 168"/>
                  <a:gd name="T18" fmla="*/ 104 w 124"/>
                  <a:gd name="T19" fmla="*/ 72 h 168"/>
                  <a:gd name="T20" fmla="*/ 104 w 124"/>
                  <a:gd name="T21" fmla="*/ 72 h 168"/>
                  <a:gd name="T22" fmla="*/ 104 w 124"/>
                  <a:gd name="T23" fmla="*/ 72 h 168"/>
                  <a:gd name="T24" fmla="*/ 104 w 124"/>
                  <a:gd name="T25" fmla="*/ 72 h 168"/>
                  <a:gd name="T26" fmla="*/ 108 w 124"/>
                  <a:gd name="T27" fmla="*/ 75 h 168"/>
                  <a:gd name="T28" fmla="*/ 112 w 124"/>
                  <a:gd name="T29" fmla="*/ 76 h 168"/>
                  <a:gd name="T30" fmla="*/ 116 w 124"/>
                  <a:gd name="T31" fmla="*/ 75 h 168"/>
                  <a:gd name="T32" fmla="*/ 121 w 124"/>
                  <a:gd name="T33" fmla="*/ 73 h 168"/>
                  <a:gd name="T34" fmla="*/ 121 w 124"/>
                  <a:gd name="T35" fmla="*/ 73 h 168"/>
                  <a:gd name="T36" fmla="*/ 123 w 124"/>
                  <a:gd name="T37" fmla="*/ 69 h 168"/>
                  <a:gd name="T38" fmla="*/ 124 w 124"/>
                  <a:gd name="T39" fmla="*/ 64 h 168"/>
                  <a:gd name="T40" fmla="*/ 123 w 124"/>
                  <a:gd name="T41" fmla="*/ 60 h 168"/>
                  <a:gd name="T42" fmla="*/ 121 w 124"/>
                  <a:gd name="T43" fmla="*/ 56 h 168"/>
                  <a:gd name="T44" fmla="*/ 80 w 124"/>
                  <a:gd name="T45" fmla="*/ 12 h 168"/>
                  <a:gd name="T46" fmla="*/ 80 w 124"/>
                  <a:gd name="T47" fmla="*/ 12 h 168"/>
                  <a:gd name="T48" fmla="*/ 75 w 124"/>
                  <a:gd name="T49" fmla="*/ 8 h 168"/>
                  <a:gd name="T50" fmla="*/ 68 w 124"/>
                  <a:gd name="T51" fmla="*/ 4 h 168"/>
                  <a:gd name="T52" fmla="*/ 59 w 124"/>
                  <a:gd name="T53" fmla="*/ 1 h 168"/>
                  <a:gd name="T54" fmla="*/ 46 w 124"/>
                  <a:gd name="T55" fmla="*/ 0 h 168"/>
                  <a:gd name="T56" fmla="*/ 46 w 124"/>
                  <a:gd name="T57" fmla="*/ 0 h 168"/>
                  <a:gd name="T58" fmla="*/ 38 w 124"/>
                  <a:gd name="T59" fmla="*/ 1 h 168"/>
                  <a:gd name="T60" fmla="*/ 30 w 124"/>
                  <a:gd name="T61" fmla="*/ 2 h 168"/>
                  <a:gd name="T62" fmla="*/ 22 w 124"/>
                  <a:gd name="T63" fmla="*/ 3 h 168"/>
                  <a:gd name="T64" fmla="*/ 16 w 124"/>
                  <a:gd name="T65" fmla="*/ 5 h 168"/>
                  <a:gd name="T66" fmla="*/ 9 w 124"/>
                  <a:gd name="T67" fmla="*/ 8 h 168"/>
                  <a:gd name="T68" fmla="*/ 5 w 124"/>
                  <a:gd name="T69" fmla="*/ 11 h 168"/>
                  <a:gd name="T70" fmla="*/ 2 w 124"/>
                  <a:gd name="T71" fmla="*/ 14 h 168"/>
                  <a:gd name="T72" fmla="*/ 1 w 124"/>
                  <a:gd name="T73" fmla="*/ 18 h 168"/>
                  <a:gd name="T74" fmla="*/ 1 w 124"/>
                  <a:gd name="T75" fmla="*/ 18 h 168"/>
                  <a:gd name="T76" fmla="*/ 1 w 124"/>
                  <a:gd name="T77" fmla="*/ 23 h 168"/>
                  <a:gd name="T78" fmla="*/ 0 w 124"/>
                  <a:gd name="T79" fmla="*/ 39 h 168"/>
                  <a:gd name="T80" fmla="*/ 1 w 124"/>
                  <a:gd name="T81" fmla="*/ 62 h 168"/>
                  <a:gd name="T82" fmla="*/ 3 w 124"/>
                  <a:gd name="T83" fmla="*/ 77 h 168"/>
                  <a:gd name="T84" fmla="*/ 5 w 124"/>
                  <a:gd name="T85" fmla="*/ 92 h 168"/>
                  <a:gd name="T86" fmla="*/ 5 w 124"/>
                  <a:gd name="T87" fmla="*/ 92 h 168"/>
                  <a:gd name="T88" fmla="*/ 6 w 124"/>
                  <a:gd name="T89" fmla="*/ 97 h 168"/>
                  <a:gd name="T90" fmla="*/ 8 w 124"/>
                  <a:gd name="T91" fmla="*/ 100 h 168"/>
                  <a:gd name="T92" fmla="*/ 12 w 124"/>
                  <a:gd name="T93" fmla="*/ 104 h 168"/>
                  <a:gd name="T94" fmla="*/ 13 w 124"/>
                  <a:gd name="T95" fmla="*/ 110 h 168"/>
                  <a:gd name="T96" fmla="*/ 13 w 124"/>
                  <a:gd name="T97" fmla="*/ 110 h 168"/>
                  <a:gd name="T98" fmla="*/ 18 w 124"/>
                  <a:gd name="T99" fmla="*/ 138 h 168"/>
                  <a:gd name="T100" fmla="*/ 21 w 124"/>
                  <a:gd name="T101" fmla="*/ 155 h 168"/>
                  <a:gd name="T102" fmla="*/ 24 w 124"/>
                  <a:gd name="T103"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68">
                    <a:moveTo>
                      <a:pt x="69" y="168"/>
                    </a:moveTo>
                    <a:lnTo>
                      <a:pt x="69" y="168"/>
                    </a:lnTo>
                    <a:lnTo>
                      <a:pt x="72" y="155"/>
                    </a:lnTo>
                    <a:lnTo>
                      <a:pt x="75" y="138"/>
                    </a:lnTo>
                    <a:lnTo>
                      <a:pt x="79" y="110"/>
                    </a:lnTo>
                    <a:lnTo>
                      <a:pt x="79" y="110"/>
                    </a:lnTo>
                    <a:lnTo>
                      <a:pt x="80" y="100"/>
                    </a:lnTo>
                    <a:lnTo>
                      <a:pt x="81" y="85"/>
                    </a:lnTo>
                    <a:lnTo>
                      <a:pt x="81" y="47"/>
                    </a:lnTo>
                    <a:lnTo>
                      <a:pt x="104" y="72"/>
                    </a:lnTo>
                    <a:lnTo>
                      <a:pt x="104" y="72"/>
                    </a:lnTo>
                    <a:lnTo>
                      <a:pt x="104" y="72"/>
                    </a:lnTo>
                    <a:lnTo>
                      <a:pt x="104" y="72"/>
                    </a:lnTo>
                    <a:lnTo>
                      <a:pt x="108" y="75"/>
                    </a:lnTo>
                    <a:lnTo>
                      <a:pt x="112" y="76"/>
                    </a:lnTo>
                    <a:lnTo>
                      <a:pt x="116" y="75"/>
                    </a:lnTo>
                    <a:lnTo>
                      <a:pt x="121" y="73"/>
                    </a:lnTo>
                    <a:lnTo>
                      <a:pt x="121" y="73"/>
                    </a:lnTo>
                    <a:lnTo>
                      <a:pt x="123" y="69"/>
                    </a:lnTo>
                    <a:lnTo>
                      <a:pt x="124" y="64"/>
                    </a:lnTo>
                    <a:lnTo>
                      <a:pt x="123" y="60"/>
                    </a:lnTo>
                    <a:lnTo>
                      <a:pt x="121" y="56"/>
                    </a:lnTo>
                    <a:lnTo>
                      <a:pt x="80" y="12"/>
                    </a:lnTo>
                    <a:lnTo>
                      <a:pt x="80" y="12"/>
                    </a:lnTo>
                    <a:lnTo>
                      <a:pt x="75" y="8"/>
                    </a:lnTo>
                    <a:lnTo>
                      <a:pt x="68" y="4"/>
                    </a:lnTo>
                    <a:lnTo>
                      <a:pt x="59" y="1"/>
                    </a:lnTo>
                    <a:lnTo>
                      <a:pt x="46" y="0"/>
                    </a:lnTo>
                    <a:lnTo>
                      <a:pt x="46" y="0"/>
                    </a:lnTo>
                    <a:lnTo>
                      <a:pt x="38" y="1"/>
                    </a:lnTo>
                    <a:lnTo>
                      <a:pt x="30" y="2"/>
                    </a:lnTo>
                    <a:lnTo>
                      <a:pt x="22" y="3"/>
                    </a:lnTo>
                    <a:lnTo>
                      <a:pt x="16" y="5"/>
                    </a:lnTo>
                    <a:lnTo>
                      <a:pt x="9" y="8"/>
                    </a:lnTo>
                    <a:lnTo>
                      <a:pt x="5" y="11"/>
                    </a:lnTo>
                    <a:lnTo>
                      <a:pt x="2" y="14"/>
                    </a:lnTo>
                    <a:lnTo>
                      <a:pt x="1" y="18"/>
                    </a:lnTo>
                    <a:lnTo>
                      <a:pt x="1" y="18"/>
                    </a:lnTo>
                    <a:lnTo>
                      <a:pt x="1" y="23"/>
                    </a:lnTo>
                    <a:lnTo>
                      <a:pt x="0" y="39"/>
                    </a:lnTo>
                    <a:lnTo>
                      <a:pt x="1" y="62"/>
                    </a:lnTo>
                    <a:lnTo>
                      <a:pt x="3" y="77"/>
                    </a:lnTo>
                    <a:lnTo>
                      <a:pt x="5" y="92"/>
                    </a:lnTo>
                    <a:lnTo>
                      <a:pt x="5" y="92"/>
                    </a:lnTo>
                    <a:lnTo>
                      <a:pt x="6" y="97"/>
                    </a:lnTo>
                    <a:lnTo>
                      <a:pt x="8" y="100"/>
                    </a:lnTo>
                    <a:lnTo>
                      <a:pt x="12" y="104"/>
                    </a:lnTo>
                    <a:lnTo>
                      <a:pt x="13" y="110"/>
                    </a:lnTo>
                    <a:lnTo>
                      <a:pt x="13" y="110"/>
                    </a:lnTo>
                    <a:lnTo>
                      <a:pt x="18" y="138"/>
                    </a:lnTo>
                    <a:lnTo>
                      <a:pt x="21" y="155"/>
                    </a:lnTo>
                    <a:lnTo>
                      <a:pt x="24" y="16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7" name="Freeform 63"/>
              <p:cNvSpPr>
                <a:spLocks/>
              </p:cNvSpPr>
              <p:nvPr/>
            </p:nvSpPr>
            <p:spPr bwMode="auto">
              <a:xfrm>
                <a:off x="937" y="2010"/>
                <a:ext cx="63" cy="143"/>
              </a:xfrm>
              <a:custGeom>
                <a:avLst/>
                <a:gdLst>
                  <a:gd name="T0" fmla="*/ 23 w 63"/>
                  <a:gd name="T1" fmla="*/ 143 h 143"/>
                  <a:gd name="T2" fmla="*/ 63 w 63"/>
                  <a:gd name="T3" fmla="*/ 143 h 143"/>
                  <a:gd name="T4" fmla="*/ 63 w 63"/>
                  <a:gd name="T5" fmla="*/ 0 h 143"/>
                  <a:gd name="T6" fmla="*/ 0 w 63"/>
                  <a:gd name="T7" fmla="*/ 0 h 143"/>
                </a:gdLst>
                <a:ahLst/>
                <a:cxnLst>
                  <a:cxn ang="0">
                    <a:pos x="T0" y="T1"/>
                  </a:cxn>
                  <a:cxn ang="0">
                    <a:pos x="T2" y="T3"/>
                  </a:cxn>
                  <a:cxn ang="0">
                    <a:pos x="T4" y="T5"/>
                  </a:cxn>
                  <a:cxn ang="0">
                    <a:pos x="T6" y="T7"/>
                  </a:cxn>
                </a:cxnLst>
                <a:rect l="0" t="0" r="r" b="b"/>
                <a:pathLst>
                  <a:path w="63" h="143">
                    <a:moveTo>
                      <a:pt x="23" y="143"/>
                    </a:moveTo>
                    <a:lnTo>
                      <a:pt x="63" y="143"/>
                    </a:lnTo>
                    <a:lnTo>
                      <a:pt x="63" y="0"/>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8" name="Freeform 64"/>
              <p:cNvSpPr>
                <a:spLocks/>
              </p:cNvSpPr>
              <p:nvPr/>
            </p:nvSpPr>
            <p:spPr bwMode="auto">
              <a:xfrm>
                <a:off x="971" y="2121"/>
                <a:ext cx="14" cy="13"/>
              </a:xfrm>
              <a:custGeom>
                <a:avLst/>
                <a:gdLst>
                  <a:gd name="T0" fmla="*/ 8 w 14"/>
                  <a:gd name="T1" fmla="*/ 0 h 13"/>
                  <a:gd name="T2" fmla="*/ 8 w 14"/>
                  <a:gd name="T3" fmla="*/ 0 h 13"/>
                  <a:gd name="T4" fmla="*/ 10 w 14"/>
                  <a:gd name="T5" fmla="*/ 0 h 13"/>
                  <a:gd name="T6" fmla="*/ 12 w 14"/>
                  <a:gd name="T7" fmla="*/ 2 h 13"/>
                  <a:gd name="T8" fmla="*/ 14 w 14"/>
                  <a:gd name="T9" fmla="*/ 4 h 13"/>
                  <a:gd name="T10" fmla="*/ 14 w 14"/>
                  <a:gd name="T11" fmla="*/ 6 h 13"/>
                  <a:gd name="T12" fmla="*/ 14 w 14"/>
                  <a:gd name="T13" fmla="*/ 6 h 13"/>
                  <a:gd name="T14" fmla="*/ 14 w 14"/>
                  <a:gd name="T15" fmla="*/ 9 h 13"/>
                  <a:gd name="T16" fmla="*/ 12 w 14"/>
                  <a:gd name="T17" fmla="*/ 11 h 13"/>
                  <a:gd name="T18" fmla="*/ 10 w 14"/>
                  <a:gd name="T19" fmla="*/ 13 h 13"/>
                  <a:gd name="T20" fmla="*/ 8 w 14"/>
                  <a:gd name="T21" fmla="*/ 13 h 13"/>
                  <a:gd name="T22" fmla="*/ 8 w 14"/>
                  <a:gd name="T23" fmla="*/ 13 h 13"/>
                  <a:gd name="T24" fmla="*/ 5 w 14"/>
                  <a:gd name="T25" fmla="*/ 13 h 13"/>
                  <a:gd name="T26" fmla="*/ 2 w 14"/>
                  <a:gd name="T27" fmla="*/ 11 h 13"/>
                  <a:gd name="T28" fmla="*/ 0 w 14"/>
                  <a:gd name="T29" fmla="*/ 9 h 13"/>
                  <a:gd name="T30" fmla="*/ 0 w 14"/>
                  <a:gd name="T31" fmla="*/ 6 h 13"/>
                  <a:gd name="T32" fmla="*/ 0 w 14"/>
                  <a:gd name="T33" fmla="*/ 6 h 13"/>
                  <a:gd name="T34" fmla="*/ 0 w 14"/>
                  <a:gd name="T35" fmla="*/ 4 h 13"/>
                  <a:gd name="T36" fmla="*/ 2 w 14"/>
                  <a:gd name="T37" fmla="*/ 2 h 13"/>
                  <a:gd name="T38" fmla="*/ 5 w 14"/>
                  <a:gd name="T39" fmla="*/ 0 h 13"/>
                  <a:gd name="T40" fmla="*/ 8 w 14"/>
                  <a:gd name="T41" fmla="*/ 0 h 13"/>
                  <a:gd name="T42" fmla="*/ 8 w 14"/>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3">
                    <a:moveTo>
                      <a:pt x="8" y="0"/>
                    </a:moveTo>
                    <a:lnTo>
                      <a:pt x="8" y="0"/>
                    </a:lnTo>
                    <a:lnTo>
                      <a:pt x="10" y="0"/>
                    </a:lnTo>
                    <a:lnTo>
                      <a:pt x="12" y="2"/>
                    </a:lnTo>
                    <a:lnTo>
                      <a:pt x="14" y="4"/>
                    </a:lnTo>
                    <a:lnTo>
                      <a:pt x="14" y="6"/>
                    </a:lnTo>
                    <a:lnTo>
                      <a:pt x="14" y="6"/>
                    </a:lnTo>
                    <a:lnTo>
                      <a:pt x="14" y="9"/>
                    </a:lnTo>
                    <a:lnTo>
                      <a:pt x="12" y="11"/>
                    </a:lnTo>
                    <a:lnTo>
                      <a:pt x="10" y="13"/>
                    </a:lnTo>
                    <a:lnTo>
                      <a:pt x="8" y="13"/>
                    </a:lnTo>
                    <a:lnTo>
                      <a:pt x="8" y="13"/>
                    </a:lnTo>
                    <a:lnTo>
                      <a:pt x="5" y="13"/>
                    </a:lnTo>
                    <a:lnTo>
                      <a:pt x="2" y="11"/>
                    </a:lnTo>
                    <a:lnTo>
                      <a:pt x="0" y="9"/>
                    </a:lnTo>
                    <a:lnTo>
                      <a:pt x="0" y="6"/>
                    </a:lnTo>
                    <a:lnTo>
                      <a:pt x="0" y="6"/>
                    </a:lnTo>
                    <a:lnTo>
                      <a:pt x="0" y="4"/>
                    </a:lnTo>
                    <a:lnTo>
                      <a:pt x="2" y="2"/>
                    </a:lnTo>
                    <a:lnTo>
                      <a:pt x="5" y="0"/>
                    </a:lnTo>
                    <a:lnTo>
                      <a:pt x="8" y="0"/>
                    </a:lnTo>
                    <a:lnTo>
                      <a:pt x="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9" name="Freeform 65"/>
              <p:cNvSpPr>
                <a:spLocks/>
              </p:cNvSpPr>
              <p:nvPr/>
            </p:nvSpPr>
            <p:spPr bwMode="auto">
              <a:xfrm>
                <a:off x="1010" y="1919"/>
                <a:ext cx="208" cy="234"/>
              </a:xfrm>
              <a:custGeom>
                <a:avLst/>
                <a:gdLst>
                  <a:gd name="T0" fmla="*/ 0 w 208"/>
                  <a:gd name="T1" fmla="*/ 216 h 234"/>
                  <a:gd name="T2" fmla="*/ 11 w 208"/>
                  <a:gd name="T3" fmla="*/ 216 h 234"/>
                  <a:gd name="T4" fmla="*/ 25 w 208"/>
                  <a:gd name="T5" fmla="*/ 219 h 234"/>
                  <a:gd name="T6" fmla="*/ 57 w 208"/>
                  <a:gd name="T7" fmla="*/ 232 h 234"/>
                  <a:gd name="T8" fmla="*/ 71 w 208"/>
                  <a:gd name="T9" fmla="*/ 234 h 234"/>
                  <a:gd name="T10" fmla="*/ 159 w 208"/>
                  <a:gd name="T11" fmla="*/ 234 h 234"/>
                  <a:gd name="T12" fmla="*/ 166 w 208"/>
                  <a:gd name="T13" fmla="*/ 233 h 234"/>
                  <a:gd name="T14" fmla="*/ 171 w 208"/>
                  <a:gd name="T15" fmla="*/ 229 h 234"/>
                  <a:gd name="T16" fmla="*/ 175 w 208"/>
                  <a:gd name="T17" fmla="*/ 224 h 234"/>
                  <a:gd name="T18" fmla="*/ 176 w 208"/>
                  <a:gd name="T19" fmla="*/ 216 h 234"/>
                  <a:gd name="T20" fmla="*/ 176 w 208"/>
                  <a:gd name="T21" fmla="*/ 212 h 234"/>
                  <a:gd name="T22" fmla="*/ 172 w 208"/>
                  <a:gd name="T23" fmla="*/ 205 h 234"/>
                  <a:gd name="T24" fmla="*/ 170 w 208"/>
                  <a:gd name="T25" fmla="*/ 203 h 234"/>
                  <a:gd name="T26" fmla="*/ 168 w 208"/>
                  <a:gd name="T27" fmla="*/ 200 h 234"/>
                  <a:gd name="T28" fmla="*/ 170 w 208"/>
                  <a:gd name="T29" fmla="*/ 199 h 234"/>
                  <a:gd name="T30" fmla="*/ 176 w 208"/>
                  <a:gd name="T31" fmla="*/ 198 h 234"/>
                  <a:gd name="T32" fmla="*/ 183 w 208"/>
                  <a:gd name="T33" fmla="*/ 194 h 234"/>
                  <a:gd name="T34" fmla="*/ 186 w 208"/>
                  <a:gd name="T35" fmla="*/ 189 h 234"/>
                  <a:gd name="T36" fmla="*/ 188 w 208"/>
                  <a:gd name="T37" fmla="*/ 181 h 234"/>
                  <a:gd name="T38" fmla="*/ 187 w 208"/>
                  <a:gd name="T39" fmla="*/ 177 h 234"/>
                  <a:gd name="T40" fmla="*/ 183 w 208"/>
                  <a:gd name="T41" fmla="*/ 170 h 234"/>
                  <a:gd name="T42" fmla="*/ 180 w 208"/>
                  <a:gd name="T43" fmla="*/ 167 h 234"/>
                  <a:gd name="T44" fmla="*/ 179 w 208"/>
                  <a:gd name="T45" fmla="*/ 165 h 234"/>
                  <a:gd name="T46" fmla="*/ 180 w 208"/>
                  <a:gd name="T47" fmla="*/ 164 h 234"/>
                  <a:gd name="T48" fmla="*/ 188 w 208"/>
                  <a:gd name="T49" fmla="*/ 163 h 234"/>
                  <a:gd name="T50" fmla="*/ 193 w 208"/>
                  <a:gd name="T51" fmla="*/ 159 h 234"/>
                  <a:gd name="T52" fmla="*/ 197 w 208"/>
                  <a:gd name="T53" fmla="*/ 154 h 234"/>
                  <a:gd name="T54" fmla="*/ 198 w 208"/>
                  <a:gd name="T55" fmla="*/ 146 h 234"/>
                  <a:gd name="T56" fmla="*/ 197 w 208"/>
                  <a:gd name="T57" fmla="*/ 142 h 234"/>
                  <a:gd name="T58" fmla="*/ 194 w 208"/>
                  <a:gd name="T59" fmla="*/ 135 h 234"/>
                  <a:gd name="T60" fmla="*/ 191 w 208"/>
                  <a:gd name="T61" fmla="*/ 132 h 234"/>
                  <a:gd name="T62" fmla="*/ 190 w 208"/>
                  <a:gd name="T63" fmla="*/ 130 h 234"/>
                  <a:gd name="T64" fmla="*/ 191 w 208"/>
                  <a:gd name="T65" fmla="*/ 129 h 234"/>
                  <a:gd name="T66" fmla="*/ 198 w 208"/>
                  <a:gd name="T67" fmla="*/ 128 h 234"/>
                  <a:gd name="T68" fmla="*/ 203 w 208"/>
                  <a:gd name="T69" fmla="*/ 124 h 234"/>
                  <a:gd name="T70" fmla="*/ 207 w 208"/>
                  <a:gd name="T71" fmla="*/ 119 h 234"/>
                  <a:gd name="T72" fmla="*/ 208 w 208"/>
                  <a:gd name="T73" fmla="*/ 111 h 234"/>
                  <a:gd name="T74" fmla="*/ 208 w 208"/>
                  <a:gd name="T75" fmla="*/ 108 h 234"/>
                  <a:gd name="T76" fmla="*/ 205 w 208"/>
                  <a:gd name="T77" fmla="*/ 101 h 234"/>
                  <a:gd name="T78" fmla="*/ 201 w 208"/>
                  <a:gd name="T79" fmla="*/ 97 h 234"/>
                  <a:gd name="T80" fmla="*/ 195 w 208"/>
                  <a:gd name="T81" fmla="*/ 94 h 234"/>
                  <a:gd name="T82" fmla="*/ 191 w 208"/>
                  <a:gd name="T83" fmla="*/ 94 h 234"/>
                  <a:gd name="T84" fmla="*/ 116 w 208"/>
                  <a:gd name="T85" fmla="*/ 94 h 234"/>
                  <a:gd name="T86" fmla="*/ 111 w 208"/>
                  <a:gd name="T87" fmla="*/ 91 h 234"/>
                  <a:gd name="T88" fmla="*/ 111 w 208"/>
                  <a:gd name="T89" fmla="*/ 85 h 234"/>
                  <a:gd name="T90" fmla="*/ 115 w 208"/>
                  <a:gd name="T91" fmla="*/ 68 h 234"/>
                  <a:gd name="T92" fmla="*/ 117 w 208"/>
                  <a:gd name="T93" fmla="*/ 38 h 234"/>
                  <a:gd name="T94" fmla="*/ 116 w 208"/>
                  <a:gd name="T95" fmla="*/ 27 h 234"/>
                  <a:gd name="T96" fmla="*/ 112 w 208"/>
                  <a:gd name="T97" fmla="*/ 17 h 234"/>
                  <a:gd name="T98" fmla="*/ 105 w 208"/>
                  <a:gd name="T99" fmla="*/ 8 h 234"/>
                  <a:gd name="T100" fmla="*/ 97 w 208"/>
                  <a:gd name="T101" fmla="*/ 2 h 234"/>
                  <a:gd name="T102" fmla="*/ 88 w 208"/>
                  <a:gd name="T103" fmla="*/ 0 h 234"/>
                  <a:gd name="T104" fmla="*/ 84 w 208"/>
                  <a:gd name="T105" fmla="*/ 1 h 234"/>
                  <a:gd name="T106" fmla="*/ 78 w 208"/>
                  <a:gd name="T107" fmla="*/ 3 h 234"/>
                  <a:gd name="T108" fmla="*/ 75 w 208"/>
                  <a:gd name="T109" fmla="*/ 9 h 234"/>
                  <a:gd name="T110" fmla="*/ 74 w 208"/>
                  <a:gd name="T111" fmla="*/ 18 h 234"/>
                  <a:gd name="T112" fmla="*/ 74 w 208"/>
                  <a:gd name="T113" fmla="*/ 41 h 234"/>
                  <a:gd name="T114" fmla="*/ 68 w 208"/>
                  <a:gd name="T115" fmla="*/ 53 h 234"/>
                  <a:gd name="T116" fmla="*/ 42 w 208"/>
                  <a:gd name="T117" fmla="*/ 98 h 234"/>
                  <a:gd name="T118" fmla="*/ 39 w 208"/>
                  <a:gd name="T119" fmla="*/ 101 h 234"/>
                  <a:gd name="T120" fmla="*/ 30 w 208"/>
                  <a:gd name="T121" fmla="*/ 107 h 234"/>
                  <a:gd name="T122" fmla="*/ 22 w 208"/>
                  <a:gd name="T123" fmla="*/ 10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234">
                    <a:moveTo>
                      <a:pt x="0" y="216"/>
                    </a:moveTo>
                    <a:lnTo>
                      <a:pt x="0" y="216"/>
                    </a:lnTo>
                    <a:lnTo>
                      <a:pt x="11" y="216"/>
                    </a:lnTo>
                    <a:lnTo>
                      <a:pt x="11" y="216"/>
                    </a:lnTo>
                    <a:lnTo>
                      <a:pt x="18" y="217"/>
                    </a:lnTo>
                    <a:lnTo>
                      <a:pt x="25" y="219"/>
                    </a:lnTo>
                    <a:lnTo>
                      <a:pt x="42" y="226"/>
                    </a:lnTo>
                    <a:lnTo>
                      <a:pt x="57" y="232"/>
                    </a:lnTo>
                    <a:lnTo>
                      <a:pt x="64" y="234"/>
                    </a:lnTo>
                    <a:lnTo>
                      <a:pt x="71" y="234"/>
                    </a:lnTo>
                    <a:lnTo>
                      <a:pt x="159" y="234"/>
                    </a:lnTo>
                    <a:lnTo>
                      <a:pt x="159" y="234"/>
                    </a:lnTo>
                    <a:lnTo>
                      <a:pt x="163" y="234"/>
                    </a:lnTo>
                    <a:lnTo>
                      <a:pt x="166" y="233"/>
                    </a:lnTo>
                    <a:lnTo>
                      <a:pt x="169" y="231"/>
                    </a:lnTo>
                    <a:lnTo>
                      <a:pt x="171" y="229"/>
                    </a:lnTo>
                    <a:lnTo>
                      <a:pt x="173" y="227"/>
                    </a:lnTo>
                    <a:lnTo>
                      <a:pt x="175" y="224"/>
                    </a:lnTo>
                    <a:lnTo>
                      <a:pt x="176" y="220"/>
                    </a:lnTo>
                    <a:lnTo>
                      <a:pt x="176" y="216"/>
                    </a:lnTo>
                    <a:lnTo>
                      <a:pt x="176" y="216"/>
                    </a:lnTo>
                    <a:lnTo>
                      <a:pt x="176" y="212"/>
                    </a:lnTo>
                    <a:lnTo>
                      <a:pt x="174" y="209"/>
                    </a:lnTo>
                    <a:lnTo>
                      <a:pt x="172" y="205"/>
                    </a:lnTo>
                    <a:lnTo>
                      <a:pt x="170" y="203"/>
                    </a:lnTo>
                    <a:lnTo>
                      <a:pt x="170" y="203"/>
                    </a:lnTo>
                    <a:lnTo>
                      <a:pt x="168" y="201"/>
                    </a:lnTo>
                    <a:lnTo>
                      <a:pt x="168" y="200"/>
                    </a:lnTo>
                    <a:lnTo>
                      <a:pt x="170" y="199"/>
                    </a:lnTo>
                    <a:lnTo>
                      <a:pt x="170" y="199"/>
                    </a:lnTo>
                    <a:lnTo>
                      <a:pt x="173" y="199"/>
                    </a:lnTo>
                    <a:lnTo>
                      <a:pt x="176" y="198"/>
                    </a:lnTo>
                    <a:lnTo>
                      <a:pt x="179" y="196"/>
                    </a:lnTo>
                    <a:lnTo>
                      <a:pt x="183" y="194"/>
                    </a:lnTo>
                    <a:lnTo>
                      <a:pt x="185" y="192"/>
                    </a:lnTo>
                    <a:lnTo>
                      <a:pt x="186" y="189"/>
                    </a:lnTo>
                    <a:lnTo>
                      <a:pt x="187" y="185"/>
                    </a:lnTo>
                    <a:lnTo>
                      <a:pt x="188" y="181"/>
                    </a:lnTo>
                    <a:lnTo>
                      <a:pt x="188" y="181"/>
                    </a:lnTo>
                    <a:lnTo>
                      <a:pt x="187" y="177"/>
                    </a:lnTo>
                    <a:lnTo>
                      <a:pt x="186" y="173"/>
                    </a:lnTo>
                    <a:lnTo>
                      <a:pt x="183" y="170"/>
                    </a:lnTo>
                    <a:lnTo>
                      <a:pt x="180" y="167"/>
                    </a:lnTo>
                    <a:lnTo>
                      <a:pt x="180" y="167"/>
                    </a:lnTo>
                    <a:lnTo>
                      <a:pt x="178" y="166"/>
                    </a:lnTo>
                    <a:lnTo>
                      <a:pt x="179" y="165"/>
                    </a:lnTo>
                    <a:lnTo>
                      <a:pt x="180" y="164"/>
                    </a:lnTo>
                    <a:lnTo>
                      <a:pt x="180" y="164"/>
                    </a:lnTo>
                    <a:lnTo>
                      <a:pt x="184" y="164"/>
                    </a:lnTo>
                    <a:lnTo>
                      <a:pt x="188" y="163"/>
                    </a:lnTo>
                    <a:lnTo>
                      <a:pt x="190" y="161"/>
                    </a:lnTo>
                    <a:lnTo>
                      <a:pt x="193" y="159"/>
                    </a:lnTo>
                    <a:lnTo>
                      <a:pt x="195" y="157"/>
                    </a:lnTo>
                    <a:lnTo>
                      <a:pt x="197" y="154"/>
                    </a:lnTo>
                    <a:lnTo>
                      <a:pt x="198" y="151"/>
                    </a:lnTo>
                    <a:lnTo>
                      <a:pt x="198" y="146"/>
                    </a:lnTo>
                    <a:lnTo>
                      <a:pt x="198" y="146"/>
                    </a:lnTo>
                    <a:lnTo>
                      <a:pt x="197" y="142"/>
                    </a:lnTo>
                    <a:lnTo>
                      <a:pt x="196" y="138"/>
                    </a:lnTo>
                    <a:lnTo>
                      <a:pt x="194" y="135"/>
                    </a:lnTo>
                    <a:lnTo>
                      <a:pt x="191" y="132"/>
                    </a:lnTo>
                    <a:lnTo>
                      <a:pt x="191" y="132"/>
                    </a:lnTo>
                    <a:lnTo>
                      <a:pt x="190" y="131"/>
                    </a:lnTo>
                    <a:lnTo>
                      <a:pt x="190" y="130"/>
                    </a:lnTo>
                    <a:lnTo>
                      <a:pt x="191" y="129"/>
                    </a:lnTo>
                    <a:lnTo>
                      <a:pt x="191" y="129"/>
                    </a:lnTo>
                    <a:lnTo>
                      <a:pt x="195" y="129"/>
                    </a:lnTo>
                    <a:lnTo>
                      <a:pt x="198" y="128"/>
                    </a:lnTo>
                    <a:lnTo>
                      <a:pt x="201" y="126"/>
                    </a:lnTo>
                    <a:lnTo>
                      <a:pt x="203" y="124"/>
                    </a:lnTo>
                    <a:lnTo>
                      <a:pt x="205" y="122"/>
                    </a:lnTo>
                    <a:lnTo>
                      <a:pt x="207" y="119"/>
                    </a:lnTo>
                    <a:lnTo>
                      <a:pt x="208" y="115"/>
                    </a:lnTo>
                    <a:lnTo>
                      <a:pt x="208" y="111"/>
                    </a:lnTo>
                    <a:lnTo>
                      <a:pt x="208" y="111"/>
                    </a:lnTo>
                    <a:lnTo>
                      <a:pt x="208" y="108"/>
                    </a:lnTo>
                    <a:lnTo>
                      <a:pt x="207" y="104"/>
                    </a:lnTo>
                    <a:lnTo>
                      <a:pt x="205" y="101"/>
                    </a:lnTo>
                    <a:lnTo>
                      <a:pt x="203" y="99"/>
                    </a:lnTo>
                    <a:lnTo>
                      <a:pt x="201" y="97"/>
                    </a:lnTo>
                    <a:lnTo>
                      <a:pt x="198" y="95"/>
                    </a:lnTo>
                    <a:lnTo>
                      <a:pt x="195" y="94"/>
                    </a:lnTo>
                    <a:lnTo>
                      <a:pt x="191" y="94"/>
                    </a:lnTo>
                    <a:lnTo>
                      <a:pt x="191" y="94"/>
                    </a:lnTo>
                    <a:lnTo>
                      <a:pt x="116" y="94"/>
                    </a:lnTo>
                    <a:lnTo>
                      <a:pt x="116" y="94"/>
                    </a:lnTo>
                    <a:lnTo>
                      <a:pt x="113" y="93"/>
                    </a:lnTo>
                    <a:lnTo>
                      <a:pt x="111" y="91"/>
                    </a:lnTo>
                    <a:lnTo>
                      <a:pt x="111" y="88"/>
                    </a:lnTo>
                    <a:lnTo>
                      <a:pt x="111" y="85"/>
                    </a:lnTo>
                    <a:lnTo>
                      <a:pt x="111" y="85"/>
                    </a:lnTo>
                    <a:lnTo>
                      <a:pt x="115" y="68"/>
                    </a:lnTo>
                    <a:lnTo>
                      <a:pt x="117" y="53"/>
                    </a:lnTo>
                    <a:lnTo>
                      <a:pt x="117" y="38"/>
                    </a:lnTo>
                    <a:lnTo>
                      <a:pt x="116" y="27"/>
                    </a:lnTo>
                    <a:lnTo>
                      <a:pt x="116" y="27"/>
                    </a:lnTo>
                    <a:lnTo>
                      <a:pt x="114" y="22"/>
                    </a:lnTo>
                    <a:lnTo>
                      <a:pt x="112" y="17"/>
                    </a:lnTo>
                    <a:lnTo>
                      <a:pt x="108" y="12"/>
                    </a:lnTo>
                    <a:lnTo>
                      <a:pt x="105" y="8"/>
                    </a:lnTo>
                    <a:lnTo>
                      <a:pt x="101" y="4"/>
                    </a:lnTo>
                    <a:lnTo>
                      <a:pt x="97" y="2"/>
                    </a:lnTo>
                    <a:lnTo>
                      <a:pt x="92" y="1"/>
                    </a:lnTo>
                    <a:lnTo>
                      <a:pt x="88" y="0"/>
                    </a:lnTo>
                    <a:lnTo>
                      <a:pt x="88" y="0"/>
                    </a:lnTo>
                    <a:lnTo>
                      <a:pt x="84" y="1"/>
                    </a:lnTo>
                    <a:lnTo>
                      <a:pt x="81" y="2"/>
                    </a:lnTo>
                    <a:lnTo>
                      <a:pt x="78" y="3"/>
                    </a:lnTo>
                    <a:lnTo>
                      <a:pt x="77" y="5"/>
                    </a:lnTo>
                    <a:lnTo>
                      <a:pt x="75" y="9"/>
                    </a:lnTo>
                    <a:lnTo>
                      <a:pt x="74" y="11"/>
                    </a:lnTo>
                    <a:lnTo>
                      <a:pt x="74" y="18"/>
                    </a:lnTo>
                    <a:lnTo>
                      <a:pt x="74" y="41"/>
                    </a:lnTo>
                    <a:lnTo>
                      <a:pt x="74" y="41"/>
                    </a:lnTo>
                    <a:lnTo>
                      <a:pt x="72" y="46"/>
                    </a:lnTo>
                    <a:lnTo>
                      <a:pt x="68" y="53"/>
                    </a:lnTo>
                    <a:lnTo>
                      <a:pt x="58" y="71"/>
                    </a:lnTo>
                    <a:lnTo>
                      <a:pt x="42" y="98"/>
                    </a:lnTo>
                    <a:lnTo>
                      <a:pt x="42" y="98"/>
                    </a:lnTo>
                    <a:lnTo>
                      <a:pt x="39" y="101"/>
                    </a:lnTo>
                    <a:lnTo>
                      <a:pt x="35" y="104"/>
                    </a:lnTo>
                    <a:lnTo>
                      <a:pt x="30" y="107"/>
                    </a:lnTo>
                    <a:lnTo>
                      <a:pt x="22" y="108"/>
                    </a:lnTo>
                    <a:lnTo>
                      <a:pt x="22" y="108"/>
                    </a:lnTo>
                    <a:lnTo>
                      <a:pt x="0" y="10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0" name="Line 66"/>
              <p:cNvSpPr>
                <a:spLocks noChangeShapeType="1"/>
              </p:cNvSpPr>
              <p:nvPr/>
            </p:nvSpPr>
            <p:spPr bwMode="auto">
              <a:xfrm flipH="1" flipV="1">
                <a:off x="3929" y="2312"/>
                <a:ext cx="51" cy="28"/>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1" name="Line 67"/>
              <p:cNvSpPr>
                <a:spLocks noChangeShapeType="1"/>
              </p:cNvSpPr>
              <p:nvPr/>
            </p:nvSpPr>
            <p:spPr bwMode="auto">
              <a:xfrm>
                <a:off x="3939" y="2297"/>
                <a:ext cx="49" cy="28"/>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2" name="Line 68"/>
              <p:cNvSpPr>
                <a:spLocks noChangeShapeType="1"/>
              </p:cNvSpPr>
              <p:nvPr/>
            </p:nvSpPr>
            <p:spPr bwMode="auto">
              <a:xfrm flipV="1">
                <a:off x="3929" y="2366"/>
                <a:ext cx="51" cy="27"/>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3" name="Line 69"/>
              <p:cNvSpPr>
                <a:spLocks noChangeShapeType="1"/>
              </p:cNvSpPr>
              <p:nvPr/>
            </p:nvSpPr>
            <p:spPr bwMode="auto">
              <a:xfrm flipH="1">
                <a:off x="3939" y="2381"/>
                <a:ext cx="49" cy="27"/>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4" name="Freeform 70"/>
              <p:cNvSpPr>
                <a:spLocks/>
              </p:cNvSpPr>
              <p:nvPr/>
            </p:nvSpPr>
            <p:spPr bwMode="auto">
              <a:xfrm>
                <a:off x="3986" y="2316"/>
                <a:ext cx="72" cy="73"/>
              </a:xfrm>
              <a:custGeom>
                <a:avLst/>
                <a:gdLst>
                  <a:gd name="T0" fmla="*/ 0 w 72"/>
                  <a:gd name="T1" fmla="*/ 36 h 73"/>
                  <a:gd name="T2" fmla="*/ 0 w 72"/>
                  <a:gd name="T3" fmla="*/ 36 h 73"/>
                  <a:gd name="T4" fmla="*/ 0 w 72"/>
                  <a:gd name="T5" fmla="*/ 44 h 73"/>
                  <a:gd name="T6" fmla="*/ 2 w 72"/>
                  <a:gd name="T7" fmla="*/ 51 h 73"/>
                  <a:gd name="T8" fmla="*/ 6 w 72"/>
                  <a:gd name="T9" fmla="*/ 57 h 73"/>
                  <a:gd name="T10" fmla="*/ 10 w 72"/>
                  <a:gd name="T11" fmla="*/ 62 h 73"/>
                  <a:gd name="T12" fmla="*/ 15 w 72"/>
                  <a:gd name="T13" fmla="*/ 67 h 73"/>
                  <a:gd name="T14" fmla="*/ 21 w 72"/>
                  <a:gd name="T15" fmla="*/ 70 h 73"/>
                  <a:gd name="T16" fmla="*/ 29 w 72"/>
                  <a:gd name="T17" fmla="*/ 72 h 73"/>
                  <a:gd name="T18" fmla="*/ 36 w 72"/>
                  <a:gd name="T19" fmla="*/ 73 h 73"/>
                  <a:gd name="T20" fmla="*/ 36 w 72"/>
                  <a:gd name="T21" fmla="*/ 73 h 73"/>
                  <a:gd name="T22" fmla="*/ 43 w 72"/>
                  <a:gd name="T23" fmla="*/ 72 h 73"/>
                  <a:gd name="T24" fmla="*/ 50 w 72"/>
                  <a:gd name="T25" fmla="*/ 70 h 73"/>
                  <a:gd name="T26" fmla="*/ 56 w 72"/>
                  <a:gd name="T27" fmla="*/ 67 h 73"/>
                  <a:gd name="T28" fmla="*/ 62 w 72"/>
                  <a:gd name="T29" fmla="*/ 62 h 73"/>
                  <a:gd name="T30" fmla="*/ 66 w 72"/>
                  <a:gd name="T31" fmla="*/ 57 h 73"/>
                  <a:gd name="T32" fmla="*/ 70 w 72"/>
                  <a:gd name="T33" fmla="*/ 51 h 73"/>
                  <a:gd name="T34" fmla="*/ 72 w 72"/>
                  <a:gd name="T35" fmla="*/ 44 h 73"/>
                  <a:gd name="T36" fmla="*/ 72 w 72"/>
                  <a:gd name="T37" fmla="*/ 36 h 73"/>
                  <a:gd name="T38" fmla="*/ 72 w 72"/>
                  <a:gd name="T39" fmla="*/ 36 h 73"/>
                  <a:gd name="T40" fmla="*/ 72 w 72"/>
                  <a:gd name="T41" fmla="*/ 29 h 73"/>
                  <a:gd name="T42" fmla="*/ 70 w 72"/>
                  <a:gd name="T43" fmla="*/ 23 h 73"/>
                  <a:gd name="T44" fmla="*/ 66 w 72"/>
                  <a:gd name="T45" fmla="*/ 17 h 73"/>
                  <a:gd name="T46" fmla="*/ 62 w 72"/>
                  <a:gd name="T47" fmla="*/ 11 h 73"/>
                  <a:gd name="T48" fmla="*/ 56 w 72"/>
                  <a:gd name="T49" fmla="*/ 7 h 73"/>
                  <a:gd name="T50" fmla="*/ 50 w 72"/>
                  <a:gd name="T51" fmla="*/ 3 h 73"/>
                  <a:gd name="T52" fmla="*/ 43 w 72"/>
                  <a:gd name="T53" fmla="*/ 1 h 73"/>
                  <a:gd name="T54" fmla="*/ 36 w 72"/>
                  <a:gd name="T55" fmla="*/ 0 h 73"/>
                  <a:gd name="T56" fmla="*/ 36 w 72"/>
                  <a:gd name="T57" fmla="*/ 0 h 73"/>
                  <a:gd name="T58" fmla="*/ 29 w 72"/>
                  <a:gd name="T59" fmla="*/ 1 h 73"/>
                  <a:gd name="T60" fmla="*/ 21 w 72"/>
                  <a:gd name="T61" fmla="*/ 3 h 73"/>
                  <a:gd name="T62" fmla="*/ 15 w 72"/>
                  <a:gd name="T63" fmla="*/ 7 h 73"/>
                  <a:gd name="T64" fmla="*/ 10 w 72"/>
                  <a:gd name="T65" fmla="*/ 11 h 73"/>
                  <a:gd name="T66" fmla="*/ 6 w 72"/>
                  <a:gd name="T67" fmla="*/ 17 h 73"/>
                  <a:gd name="T68" fmla="*/ 2 w 72"/>
                  <a:gd name="T69" fmla="*/ 23 h 73"/>
                  <a:gd name="T70" fmla="*/ 0 w 72"/>
                  <a:gd name="T71" fmla="*/ 29 h 73"/>
                  <a:gd name="T72" fmla="*/ 0 w 72"/>
                  <a:gd name="T73" fmla="*/ 36 h 73"/>
                  <a:gd name="T74" fmla="*/ 0 w 72"/>
                  <a:gd name="T75"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3">
                    <a:moveTo>
                      <a:pt x="0" y="36"/>
                    </a:moveTo>
                    <a:lnTo>
                      <a:pt x="0" y="36"/>
                    </a:lnTo>
                    <a:lnTo>
                      <a:pt x="0" y="44"/>
                    </a:lnTo>
                    <a:lnTo>
                      <a:pt x="2" y="51"/>
                    </a:lnTo>
                    <a:lnTo>
                      <a:pt x="6" y="57"/>
                    </a:lnTo>
                    <a:lnTo>
                      <a:pt x="10" y="62"/>
                    </a:lnTo>
                    <a:lnTo>
                      <a:pt x="15" y="67"/>
                    </a:lnTo>
                    <a:lnTo>
                      <a:pt x="21" y="70"/>
                    </a:lnTo>
                    <a:lnTo>
                      <a:pt x="29" y="72"/>
                    </a:lnTo>
                    <a:lnTo>
                      <a:pt x="36" y="73"/>
                    </a:lnTo>
                    <a:lnTo>
                      <a:pt x="36" y="73"/>
                    </a:lnTo>
                    <a:lnTo>
                      <a:pt x="43" y="72"/>
                    </a:lnTo>
                    <a:lnTo>
                      <a:pt x="50" y="70"/>
                    </a:lnTo>
                    <a:lnTo>
                      <a:pt x="56" y="67"/>
                    </a:lnTo>
                    <a:lnTo>
                      <a:pt x="62" y="62"/>
                    </a:lnTo>
                    <a:lnTo>
                      <a:pt x="66" y="57"/>
                    </a:lnTo>
                    <a:lnTo>
                      <a:pt x="70" y="51"/>
                    </a:lnTo>
                    <a:lnTo>
                      <a:pt x="72" y="44"/>
                    </a:lnTo>
                    <a:lnTo>
                      <a:pt x="72" y="36"/>
                    </a:lnTo>
                    <a:lnTo>
                      <a:pt x="72" y="36"/>
                    </a:lnTo>
                    <a:lnTo>
                      <a:pt x="72" y="29"/>
                    </a:lnTo>
                    <a:lnTo>
                      <a:pt x="70" y="23"/>
                    </a:lnTo>
                    <a:lnTo>
                      <a:pt x="66" y="17"/>
                    </a:lnTo>
                    <a:lnTo>
                      <a:pt x="62" y="11"/>
                    </a:lnTo>
                    <a:lnTo>
                      <a:pt x="56" y="7"/>
                    </a:lnTo>
                    <a:lnTo>
                      <a:pt x="50" y="3"/>
                    </a:lnTo>
                    <a:lnTo>
                      <a:pt x="43" y="1"/>
                    </a:lnTo>
                    <a:lnTo>
                      <a:pt x="36" y="0"/>
                    </a:lnTo>
                    <a:lnTo>
                      <a:pt x="36" y="0"/>
                    </a:lnTo>
                    <a:lnTo>
                      <a:pt x="29" y="1"/>
                    </a:lnTo>
                    <a:lnTo>
                      <a:pt x="21" y="3"/>
                    </a:lnTo>
                    <a:lnTo>
                      <a:pt x="15" y="7"/>
                    </a:lnTo>
                    <a:lnTo>
                      <a:pt x="10" y="11"/>
                    </a:lnTo>
                    <a:lnTo>
                      <a:pt x="6" y="17"/>
                    </a:lnTo>
                    <a:lnTo>
                      <a:pt x="2" y="23"/>
                    </a:lnTo>
                    <a:lnTo>
                      <a:pt x="0" y="29"/>
                    </a:lnTo>
                    <a:lnTo>
                      <a:pt x="0" y="36"/>
                    </a:lnTo>
                    <a:lnTo>
                      <a:pt x="0" y="3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5" name="Freeform 71"/>
              <p:cNvSpPr>
                <a:spLocks/>
              </p:cNvSpPr>
              <p:nvPr/>
            </p:nvSpPr>
            <p:spPr bwMode="auto">
              <a:xfrm>
                <a:off x="3859" y="2247"/>
                <a:ext cx="73" cy="73"/>
              </a:xfrm>
              <a:custGeom>
                <a:avLst/>
                <a:gdLst>
                  <a:gd name="T0" fmla="*/ 0 w 73"/>
                  <a:gd name="T1" fmla="*/ 37 h 73"/>
                  <a:gd name="T2" fmla="*/ 0 w 73"/>
                  <a:gd name="T3" fmla="*/ 37 h 73"/>
                  <a:gd name="T4" fmla="*/ 1 w 73"/>
                  <a:gd name="T5" fmla="*/ 45 h 73"/>
                  <a:gd name="T6" fmla="*/ 3 w 73"/>
                  <a:gd name="T7" fmla="*/ 51 h 73"/>
                  <a:gd name="T8" fmla="*/ 7 w 73"/>
                  <a:gd name="T9" fmla="*/ 57 h 73"/>
                  <a:gd name="T10" fmla="*/ 12 w 73"/>
                  <a:gd name="T11" fmla="*/ 63 h 73"/>
                  <a:gd name="T12" fmla="*/ 17 w 73"/>
                  <a:gd name="T13" fmla="*/ 67 h 73"/>
                  <a:gd name="T14" fmla="*/ 23 w 73"/>
                  <a:gd name="T15" fmla="*/ 70 h 73"/>
                  <a:gd name="T16" fmla="*/ 30 w 73"/>
                  <a:gd name="T17" fmla="*/ 72 h 73"/>
                  <a:gd name="T18" fmla="*/ 37 w 73"/>
                  <a:gd name="T19" fmla="*/ 73 h 73"/>
                  <a:gd name="T20" fmla="*/ 37 w 73"/>
                  <a:gd name="T21" fmla="*/ 73 h 73"/>
                  <a:gd name="T22" fmla="*/ 45 w 73"/>
                  <a:gd name="T23" fmla="*/ 72 h 73"/>
                  <a:gd name="T24" fmla="*/ 51 w 73"/>
                  <a:gd name="T25" fmla="*/ 70 h 73"/>
                  <a:gd name="T26" fmla="*/ 57 w 73"/>
                  <a:gd name="T27" fmla="*/ 67 h 73"/>
                  <a:gd name="T28" fmla="*/ 63 w 73"/>
                  <a:gd name="T29" fmla="*/ 63 h 73"/>
                  <a:gd name="T30" fmla="*/ 67 w 73"/>
                  <a:gd name="T31" fmla="*/ 57 h 73"/>
                  <a:gd name="T32" fmla="*/ 70 w 73"/>
                  <a:gd name="T33" fmla="*/ 51 h 73"/>
                  <a:gd name="T34" fmla="*/ 72 w 73"/>
                  <a:gd name="T35" fmla="*/ 45 h 73"/>
                  <a:gd name="T36" fmla="*/ 73 w 73"/>
                  <a:gd name="T37" fmla="*/ 37 h 73"/>
                  <a:gd name="T38" fmla="*/ 73 w 73"/>
                  <a:gd name="T39" fmla="*/ 37 h 73"/>
                  <a:gd name="T40" fmla="*/ 72 w 73"/>
                  <a:gd name="T41" fmla="*/ 30 h 73"/>
                  <a:gd name="T42" fmla="*/ 70 w 73"/>
                  <a:gd name="T43" fmla="*/ 23 h 73"/>
                  <a:gd name="T44" fmla="*/ 67 w 73"/>
                  <a:gd name="T45" fmla="*/ 17 h 73"/>
                  <a:gd name="T46" fmla="*/ 63 w 73"/>
                  <a:gd name="T47" fmla="*/ 12 h 73"/>
                  <a:gd name="T48" fmla="*/ 57 w 73"/>
                  <a:gd name="T49" fmla="*/ 7 h 73"/>
                  <a:gd name="T50" fmla="*/ 51 w 73"/>
                  <a:gd name="T51" fmla="*/ 4 h 73"/>
                  <a:gd name="T52" fmla="*/ 45 w 73"/>
                  <a:gd name="T53" fmla="*/ 1 h 73"/>
                  <a:gd name="T54" fmla="*/ 37 w 73"/>
                  <a:gd name="T55" fmla="*/ 0 h 73"/>
                  <a:gd name="T56" fmla="*/ 37 w 73"/>
                  <a:gd name="T57" fmla="*/ 0 h 73"/>
                  <a:gd name="T58" fmla="*/ 30 w 73"/>
                  <a:gd name="T59" fmla="*/ 1 h 73"/>
                  <a:gd name="T60" fmla="*/ 23 w 73"/>
                  <a:gd name="T61" fmla="*/ 4 h 73"/>
                  <a:gd name="T62" fmla="*/ 17 w 73"/>
                  <a:gd name="T63" fmla="*/ 7 h 73"/>
                  <a:gd name="T64" fmla="*/ 12 w 73"/>
                  <a:gd name="T65" fmla="*/ 12 h 73"/>
                  <a:gd name="T66" fmla="*/ 7 w 73"/>
                  <a:gd name="T67" fmla="*/ 17 h 73"/>
                  <a:gd name="T68" fmla="*/ 3 w 73"/>
                  <a:gd name="T69" fmla="*/ 23 h 73"/>
                  <a:gd name="T70" fmla="*/ 1 w 73"/>
                  <a:gd name="T71" fmla="*/ 30 h 73"/>
                  <a:gd name="T72" fmla="*/ 0 w 73"/>
                  <a:gd name="T73" fmla="*/ 37 h 73"/>
                  <a:gd name="T74" fmla="*/ 0 w 73"/>
                  <a:gd name="T75"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73">
                    <a:moveTo>
                      <a:pt x="0" y="37"/>
                    </a:moveTo>
                    <a:lnTo>
                      <a:pt x="0" y="37"/>
                    </a:lnTo>
                    <a:lnTo>
                      <a:pt x="1" y="45"/>
                    </a:lnTo>
                    <a:lnTo>
                      <a:pt x="3" y="51"/>
                    </a:lnTo>
                    <a:lnTo>
                      <a:pt x="7" y="57"/>
                    </a:lnTo>
                    <a:lnTo>
                      <a:pt x="12" y="63"/>
                    </a:lnTo>
                    <a:lnTo>
                      <a:pt x="17" y="67"/>
                    </a:lnTo>
                    <a:lnTo>
                      <a:pt x="23" y="70"/>
                    </a:lnTo>
                    <a:lnTo>
                      <a:pt x="30" y="72"/>
                    </a:lnTo>
                    <a:lnTo>
                      <a:pt x="37" y="73"/>
                    </a:lnTo>
                    <a:lnTo>
                      <a:pt x="37" y="73"/>
                    </a:lnTo>
                    <a:lnTo>
                      <a:pt x="45" y="72"/>
                    </a:lnTo>
                    <a:lnTo>
                      <a:pt x="51" y="70"/>
                    </a:lnTo>
                    <a:lnTo>
                      <a:pt x="57" y="67"/>
                    </a:lnTo>
                    <a:lnTo>
                      <a:pt x="63" y="63"/>
                    </a:lnTo>
                    <a:lnTo>
                      <a:pt x="67" y="57"/>
                    </a:lnTo>
                    <a:lnTo>
                      <a:pt x="70" y="51"/>
                    </a:lnTo>
                    <a:lnTo>
                      <a:pt x="72" y="45"/>
                    </a:lnTo>
                    <a:lnTo>
                      <a:pt x="73" y="37"/>
                    </a:lnTo>
                    <a:lnTo>
                      <a:pt x="73" y="37"/>
                    </a:lnTo>
                    <a:lnTo>
                      <a:pt x="72" y="30"/>
                    </a:lnTo>
                    <a:lnTo>
                      <a:pt x="70" y="23"/>
                    </a:lnTo>
                    <a:lnTo>
                      <a:pt x="67" y="17"/>
                    </a:lnTo>
                    <a:lnTo>
                      <a:pt x="63" y="12"/>
                    </a:lnTo>
                    <a:lnTo>
                      <a:pt x="57" y="7"/>
                    </a:lnTo>
                    <a:lnTo>
                      <a:pt x="51" y="4"/>
                    </a:lnTo>
                    <a:lnTo>
                      <a:pt x="45" y="1"/>
                    </a:lnTo>
                    <a:lnTo>
                      <a:pt x="37" y="0"/>
                    </a:lnTo>
                    <a:lnTo>
                      <a:pt x="37" y="0"/>
                    </a:lnTo>
                    <a:lnTo>
                      <a:pt x="30" y="1"/>
                    </a:lnTo>
                    <a:lnTo>
                      <a:pt x="23" y="4"/>
                    </a:lnTo>
                    <a:lnTo>
                      <a:pt x="17" y="7"/>
                    </a:lnTo>
                    <a:lnTo>
                      <a:pt x="12" y="12"/>
                    </a:lnTo>
                    <a:lnTo>
                      <a:pt x="7" y="17"/>
                    </a:lnTo>
                    <a:lnTo>
                      <a:pt x="3" y="23"/>
                    </a:lnTo>
                    <a:lnTo>
                      <a:pt x="1" y="30"/>
                    </a:lnTo>
                    <a:lnTo>
                      <a:pt x="0" y="37"/>
                    </a:lnTo>
                    <a:lnTo>
                      <a:pt x="0" y="37"/>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6" name="Freeform 72"/>
              <p:cNvSpPr>
                <a:spLocks/>
              </p:cNvSpPr>
              <p:nvPr/>
            </p:nvSpPr>
            <p:spPr bwMode="auto">
              <a:xfrm>
                <a:off x="3859" y="2385"/>
                <a:ext cx="73" cy="72"/>
              </a:xfrm>
              <a:custGeom>
                <a:avLst/>
                <a:gdLst>
                  <a:gd name="T0" fmla="*/ 0 w 73"/>
                  <a:gd name="T1" fmla="*/ 36 h 72"/>
                  <a:gd name="T2" fmla="*/ 0 w 73"/>
                  <a:gd name="T3" fmla="*/ 36 h 72"/>
                  <a:gd name="T4" fmla="*/ 1 w 73"/>
                  <a:gd name="T5" fmla="*/ 43 h 72"/>
                  <a:gd name="T6" fmla="*/ 3 w 73"/>
                  <a:gd name="T7" fmla="*/ 51 h 72"/>
                  <a:gd name="T8" fmla="*/ 7 w 73"/>
                  <a:gd name="T9" fmla="*/ 57 h 72"/>
                  <a:gd name="T10" fmla="*/ 12 w 73"/>
                  <a:gd name="T11" fmla="*/ 62 h 72"/>
                  <a:gd name="T12" fmla="*/ 17 w 73"/>
                  <a:gd name="T13" fmla="*/ 66 h 72"/>
                  <a:gd name="T14" fmla="*/ 23 w 73"/>
                  <a:gd name="T15" fmla="*/ 70 h 72"/>
                  <a:gd name="T16" fmla="*/ 30 w 73"/>
                  <a:gd name="T17" fmla="*/ 72 h 72"/>
                  <a:gd name="T18" fmla="*/ 37 w 73"/>
                  <a:gd name="T19" fmla="*/ 72 h 72"/>
                  <a:gd name="T20" fmla="*/ 37 w 73"/>
                  <a:gd name="T21" fmla="*/ 72 h 72"/>
                  <a:gd name="T22" fmla="*/ 45 w 73"/>
                  <a:gd name="T23" fmla="*/ 72 h 72"/>
                  <a:gd name="T24" fmla="*/ 51 w 73"/>
                  <a:gd name="T25" fmla="*/ 70 h 72"/>
                  <a:gd name="T26" fmla="*/ 57 w 73"/>
                  <a:gd name="T27" fmla="*/ 66 h 72"/>
                  <a:gd name="T28" fmla="*/ 63 w 73"/>
                  <a:gd name="T29" fmla="*/ 62 h 72"/>
                  <a:gd name="T30" fmla="*/ 67 w 73"/>
                  <a:gd name="T31" fmla="*/ 57 h 72"/>
                  <a:gd name="T32" fmla="*/ 70 w 73"/>
                  <a:gd name="T33" fmla="*/ 51 h 72"/>
                  <a:gd name="T34" fmla="*/ 72 w 73"/>
                  <a:gd name="T35" fmla="*/ 43 h 72"/>
                  <a:gd name="T36" fmla="*/ 73 w 73"/>
                  <a:gd name="T37" fmla="*/ 36 h 72"/>
                  <a:gd name="T38" fmla="*/ 73 w 73"/>
                  <a:gd name="T39" fmla="*/ 36 h 72"/>
                  <a:gd name="T40" fmla="*/ 72 w 73"/>
                  <a:gd name="T41" fmla="*/ 29 h 72"/>
                  <a:gd name="T42" fmla="*/ 70 w 73"/>
                  <a:gd name="T43" fmla="*/ 22 h 72"/>
                  <a:gd name="T44" fmla="*/ 67 w 73"/>
                  <a:gd name="T45" fmla="*/ 16 h 72"/>
                  <a:gd name="T46" fmla="*/ 63 w 73"/>
                  <a:gd name="T47" fmla="*/ 11 h 72"/>
                  <a:gd name="T48" fmla="*/ 57 w 73"/>
                  <a:gd name="T49" fmla="*/ 6 h 72"/>
                  <a:gd name="T50" fmla="*/ 51 w 73"/>
                  <a:gd name="T51" fmla="*/ 2 h 72"/>
                  <a:gd name="T52" fmla="*/ 45 w 73"/>
                  <a:gd name="T53" fmla="*/ 0 h 72"/>
                  <a:gd name="T54" fmla="*/ 37 w 73"/>
                  <a:gd name="T55" fmla="*/ 0 h 72"/>
                  <a:gd name="T56" fmla="*/ 37 w 73"/>
                  <a:gd name="T57" fmla="*/ 0 h 72"/>
                  <a:gd name="T58" fmla="*/ 30 w 73"/>
                  <a:gd name="T59" fmla="*/ 0 h 72"/>
                  <a:gd name="T60" fmla="*/ 23 w 73"/>
                  <a:gd name="T61" fmla="*/ 2 h 72"/>
                  <a:gd name="T62" fmla="*/ 17 w 73"/>
                  <a:gd name="T63" fmla="*/ 6 h 72"/>
                  <a:gd name="T64" fmla="*/ 12 w 73"/>
                  <a:gd name="T65" fmla="*/ 11 h 72"/>
                  <a:gd name="T66" fmla="*/ 7 w 73"/>
                  <a:gd name="T67" fmla="*/ 16 h 72"/>
                  <a:gd name="T68" fmla="*/ 3 w 73"/>
                  <a:gd name="T69" fmla="*/ 22 h 72"/>
                  <a:gd name="T70" fmla="*/ 1 w 73"/>
                  <a:gd name="T71" fmla="*/ 29 h 72"/>
                  <a:gd name="T72" fmla="*/ 0 w 73"/>
                  <a:gd name="T73" fmla="*/ 36 h 72"/>
                  <a:gd name="T74" fmla="*/ 0 w 73"/>
                  <a:gd name="T7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72">
                    <a:moveTo>
                      <a:pt x="0" y="36"/>
                    </a:moveTo>
                    <a:lnTo>
                      <a:pt x="0" y="36"/>
                    </a:lnTo>
                    <a:lnTo>
                      <a:pt x="1" y="43"/>
                    </a:lnTo>
                    <a:lnTo>
                      <a:pt x="3" y="51"/>
                    </a:lnTo>
                    <a:lnTo>
                      <a:pt x="7" y="57"/>
                    </a:lnTo>
                    <a:lnTo>
                      <a:pt x="12" y="62"/>
                    </a:lnTo>
                    <a:lnTo>
                      <a:pt x="17" y="66"/>
                    </a:lnTo>
                    <a:lnTo>
                      <a:pt x="23" y="70"/>
                    </a:lnTo>
                    <a:lnTo>
                      <a:pt x="30" y="72"/>
                    </a:lnTo>
                    <a:lnTo>
                      <a:pt x="37" y="72"/>
                    </a:lnTo>
                    <a:lnTo>
                      <a:pt x="37" y="72"/>
                    </a:lnTo>
                    <a:lnTo>
                      <a:pt x="45" y="72"/>
                    </a:lnTo>
                    <a:lnTo>
                      <a:pt x="51" y="70"/>
                    </a:lnTo>
                    <a:lnTo>
                      <a:pt x="57" y="66"/>
                    </a:lnTo>
                    <a:lnTo>
                      <a:pt x="63" y="62"/>
                    </a:lnTo>
                    <a:lnTo>
                      <a:pt x="67" y="57"/>
                    </a:lnTo>
                    <a:lnTo>
                      <a:pt x="70" y="51"/>
                    </a:lnTo>
                    <a:lnTo>
                      <a:pt x="72" y="43"/>
                    </a:lnTo>
                    <a:lnTo>
                      <a:pt x="73" y="36"/>
                    </a:lnTo>
                    <a:lnTo>
                      <a:pt x="73" y="36"/>
                    </a:lnTo>
                    <a:lnTo>
                      <a:pt x="72" y="29"/>
                    </a:lnTo>
                    <a:lnTo>
                      <a:pt x="70" y="22"/>
                    </a:lnTo>
                    <a:lnTo>
                      <a:pt x="67" y="16"/>
                    </a:lnTo>
                    <a:lnTo>
                      <a:pt x="63" y="11"/>
                    </a:lnTo>
                    <a:lnTo>
                      <a:pt x="57" y="6"/>
                    </a:lnTo>
                    <a:lnTo>
                      <a:pt x="51" y="2"/>
                    </a:lnTo>
                    <a:lnTo>
                      <a:pt x="45" y="0"/>
                    </a:lnTo>
                    <a:lnTo>
                      <a:pt x="37" y="0"/>
                    </a:lnTo>
                    <a:lnTo>
                      <a:pt x="37" y="0"/>
                    </a:lnTo>
                    <a:lnTo>
                      <a:pt x="30" y="0"/>
                    </a:lnTo>
                    <a:lnTo>
                      <a:pt x="23" y="2"/>
                    </a:lnTo>
                    <a:lnTo>
                      <a:pt x="17" y="6"/>
                    </a:lnTo>
                    <a:lnTo>
                      <a:pt x="12" y="11"/>
                    </a:lnTo>
                    <a:lnTo>
                      <a:pt x="7" y="16"/>
                    </a:lnTo>
                    <a:lnTo>
                      <a:pt x="3" y="22"/>
                    </a:lnTo>
                    <a:lnTo>
                      <a:pt x="1" y="29"/>
                    </a:lnTo>
                    <a:lnTo>
                      <a:pt x="0" y="36"/>
                    </a:lnTo>
                    <a:lnTo>
                      <a:pt x="0" y="3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7" name="Freeform 73"/>
              <p:cNvSpPr>
                <a:spLocks/>
              </p:cNvSpPr>
              <p:nvPr/>
            </p:nvSpPr>
            <p:spPr bwMode="auto">
              <a:xfrm>
                <a:off x="636" y="796"/>
                <a:ext cx="14" cy="17"/>
              </a:xfrm>
              <a:custGeom>
                <a:avLst/>
                <a:gdLst>
                  <a:gd name="T0" fmla="*/ 0 w 14"/>
                  <a:gd name="T1" fmla="*/ 8 h 17"/>
                  <a:gd name="T2" fmla="*/ 0 w 14"/>
                  <a:gd name="T3" fmla="*/ 8 h 17"/>
                  <a:gd name="T4" fmla="*/ 1 w 14"/>
                  <a:gd name="T5" fmla="*/ 12 h 17"/>
                  <a:gd name="T6" fmla="*/ 2 w 14"/>
                  <a:gd name="T7" fmla="*/ 14 h 17"/>
                  <a:gd name="T8" fmla="*/ 4 w 14"/>
                  <a:gd name="T9" fmla="*/ 16 h 17"/>
                  <a:gd name="T10" fmla="*/ 7 w 14"/>
                  <a:gd name="T11" fmla="*/ 17 h 17"/>
                  <a:gd name="T12" fmla="*/ 7 w 14"/>
                  <a:gd name="T13" fmla="*/ 17 h 17"/>
                  <a:gd name="T14" fmla="*/ 9 w 14"/>
                  <a:gd name="T15" fmla="*/ 16 h 17"/>
                  <a:gd name="T16" fmla="*/ 11 w 14"/>
                  <a:gd name="T17" fmla="*/ 14 h 17"/>
                  <a:gd name="T18" fmla="*/ 14 w 14"/>
                  <a:gd name="T19" fmla="*/ 12 h 17"/>
                  <a:gd name="T20" fmla="*/ 14 w 14"/>
                  <a:gd name="T21" fmla="*/ 8 h 17"/>
                  <a:gd name="T22" fmla="*/ 14 w 14"/>
                  <a:gd name="T23" fmla="*/ 8 h 17"/>
                  <a:gd name="T24" fmla="*/ 14 w 14"/>
                  <a:gd name="T25" fmla="*/ 5 h 17"/>
                  <a:gd name="T26" fmla="*/ 11 w 14"/>
                  <a:gd name="T27" fmla="*/ 2 h 17"/>
                  <a:gd name="T28" fmla="*/ 9 w 14"/>
                  <a:gd name="T29" fmla="*/ 1 h 17"/>
                  <a:gd name="T30" fmla="*/ 7 w 14"/>
                  <a:gd name="T31" fmla="*/ 0 h 17"/>
                  <a:gd name="T32" fmla="*/ 7 w 14"/>
                  <a:gd name="T33" fmla="*/ 0 h 17"/>
                  <a:gd name="T34" fmla="*/ 4 w 14"/>
                  <a:gd name="T35" fmla="*/ 1 h 17"/>
                  <a:gd name="T36" fmla="*/ 2 w 14"/>
                  <a:gd name="T37" fmla="*/ 2 h 17"/>
                  <a:gd name="T38" fmla="*/ 1 w 14"/>
                  <a:gd name="T39" fmla="*/ 5 h 17"/>
                  <a:gd name="T40" fmla="*/ 0 w 14"/>
                  <a:gd name="T41" fmla="*/ 8 h 17"/>
                  <a:gd name="T42" fmla="*/ 0 w 14"/>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7">
                    <a:moveTo>
                      <a:pt x="0" y="8"/>
                    </a:moveTo>
                    <a:lnTo>
                      <a:pt x="0" y="8"/>
                    </a:lnTo>
                    <a:lnTo>
                      <a:pt x="1" y="12"/>
                    </a:lnTo>
                    <a:lnTo>
                      <a:pt x="2" y="14"/>
                    </a:lnTo>
                    <a:lnTo>
                      <a:pt x="4" y="16"/>
                    </a:lnTo>
                    <a:lnTo>
                      <a:pt x="7" y="17"/>
                    </a:lnTo>
                    <a:lnTo>
                      <a:pt x="7" y="17"/>
                    </a:lnTo>
                    <a:lnTo>
                      <a:pt x="9" y="16"/>
                    </a:lnTo>
                    <a:lnTo>
                      <a:pt x="11" y="14"/>
                    </a:lnTo>
                    <a:lnTo>
                      <a:pt x="14" y="12"/>
                    </a:lnTo>
                    <a:lnTo>
                      <a:pt x="14" y="8"/>
                    </a:lnTo>
                    <a:lnTo>
                      <a:pt x="14" y="8"/>
                    </a:lnTo>
                    <a:lnTo>
                      <a:pt x="14" y="5"/>
                    </a:lnTo>
                    <a:lnTo>
                      <a:pt x="11" y="2"/>
                    </a:lnTo>
                    <a:lnTo>
                      <a:pt x="9" y="1"/>
                    </a:lnTo>
                    <a:lnTo>
                      <a:pt x="7" y="0"/>
                    </a:lnTo>
                    <a:lnTo>
                      <a:pt x="7" y="0"/>
                    </a:lnTo>
                    <a:lnTo>
                      <a:pt x="4" y="1"/>
                    </a:lnTo>
                    <a:lnTo>
                      <a:pt x="2" y="2"/>
                    </a:lnTo>
                    <a:lnTo>
                      <a:pt x="1" y="5"/>
                    </a:lnTo>
                    <a:lnTo>
                      <a:pt x="0" y="8"/>
                    </a:lnTo>
                    <a:lnTo>
                      <a:pt x="0" y="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8" name="Freeform 74"/>
              <p:cNvSpPr>
                <a:spLocks/>
              </p:cNvSpPr>
              <p:nvPr/>
            </p:nvSpPr>
            <p:spPr bwMode="auto">
              <a:xfrm>
                <a:off x="521" y="750"/>
                <a:ext cx="48" cy="2"/>
              </a:xfrm>
              <a:custGeom>
                <a:avLst/>
                <a:gdLst>
                  <a:gd name="T0" fmla="*/ 0 w 48"/>
                  <a:gd name="T1" fmla="*/ 2 h 2"/>
                  <a:gd name="T2" fmla="*/ 0 w 48"/>
                  <a:gd name="T3" fmla="*/ 2 h 2"/>
                  <a:gd name="T4" fmla="*/ 12 w 48"/>
                  <a:gd name="T5" fmla="*/ 1 h 2"/>
                  <a:gd name="T6" fmla="*/ 25 w 48"/>
                  <a:gd name="T7" fmla="*/ 0 h 2"/>
                  <a:gd name="T8" fmla="*/ 25 w 48"/>
                  <a:gd name="T9" fmla="*/ 0 h 2"/>
                  <a:gd name="T10" fmla="*/ 36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0" y="2"/>
                    </a:moveTo>
                    <a:lnTo>
                      <a:pt x="0" y="2"/>
                    </a:lnTo>
                    <a:lnTo>
                      <a:pt x="12" y="1"/>
                    </a:lnTo>
                    <a:lnTo>
                      <a:pt x="25" y="0"/>
                    </a:lnTo>
                    <a:lnTo>
                      <a:pt x="25" y="0"/>
                    </a:lnTo>
                    <a:lnTo>
                      <a:pt x="36" y="1"/>
                    </a:lnTo>
                    <a:lnTo>
                      <a:pt x="48"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9" name="Freeform 75"/>
              <p:cNvSpPr>
                <a:spLocks/>
              </p:cNvSpPr>
              <p:nvPr/>
            </p:nvSpPr>
            <p:spPr bwMode="auto">
              <a:xfrm>
                <a:off x="496" y="909"/>
                <a:ext cx="98" cy="16"/>
              </a:xfrm>
              <a:custGeom>
                <a:avLst/>
                <a:gdLst>
                  <a:gd name="T0" fmla="*/ 98 w 98"/>
                  <a:gd name="T1" fmla="*/ 16 h 16"/>
                  <a:gd name="T2" fmla="*/ 98 w 98"/>
                  <a:gd name="T3" fmla="*/ 16 h 16"/>
                  <a:gd name="T4" fmla="*/ 86 w 98"/>
                  <a:gd name="T5" fmla="*/ 2 h 16"/>
                  <a:gd name="T6" fmla="*/ 86 w 98"/>
                  <a:gd name="T7" fmla="*/ 2 h 16"/>
                  <a:gd name="T8" fmla="*/ 83 w 98"/>
                  <a:gd name="T9" fmla="*/ 1 h 16"/>
                  <a:gd name="T10" fmla="*/ 78 w 98"/>
                  <a:gd name="T11" fmla="*/ 1 h 16"/>
                  <a:gd name="T12" fmla="*/ 78 w 98"/>
                  <a:gd name="T13" fmla="*/ 1 h 16"/>
                  <a:gd name="T14" fmla="*/ 64 w 98"/>
                  <a:gd name="T15" fmla="*/ 2 h 16"/>
                  <a:gd name="T16" fmla="*/ 50 w 98"/>
                  <a:gd name="T17" fmla="*/ 3 h 16"/>
                  <a:gd name="T18" fmla="*/ 50 w 98"/>
                  <a:gd name="T19" fmla="*/ 3 h 16"/>
                  <a:gd name="T20" fmla="*/ 34 w 98"/>
                  <a:gd name="T21" fmla="*/ 2 h 16"/>
                  <a:gd name="T22" fmla="*/ 19 w 98"/>
                  <a:gd name="T23" fmla="*/ 0 h 16"/>
                  <a:gd name="T24" fmla="*/ 19 w 98"/>
                  <a:gd name="T25" fmla="*/ 0 h 16"/>
                  <a:gd name="T26" fmla="*/ 17 w 98"/>
                  <a:gd name="T27" fmla="*/ 0 h 16"/>
                  <a:gd name="T28" fmla="*/ 14 w 98"/>
                  <a:gd name="T29" fmla="*/ 2 h 16"/>
                  <a:gd name="T30" fmla="*/ 14 w 98"/>
                  <a:gd name="T31" fmla="*/ 2 h 16"/>
                  <a:gd name="T32" fmla="*/ 0 w 98"/>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16">
                    <a:moveTo>
                      <a:pt x="98" y="16"/>
                    </a:moveTo>
                    <a:lnTo>
                      <a:pt x="98" y="16"/>
                    </a:lnTo>
                    <a:lnTo>
                      <a:pt x="86" y="2"/>
                    </a:lnTo>
                    <a:lnTo>
                      <a:pt x="86" y="2"/>
                    </a:lnTo>
                    <a:lnTo>
                      <a:pt x="83" y="1"/>
                    </a:lnTo>
                    <a:lnTo>
                      <a:pt x="78" y="1"/>
                    </a:lnTo>
                    <a:lnTo>
                      <a:pt x="78" y="1"/>
                    </a:lnTo>
                    <a:lnTo>
                      <a:pt x="64" y="2"/>
                    </a:lnTo>
                    <a:lnTo>
                      <a:pt x="50" y="3"/>
                    </a:lnTo>
                    <a:lnTo>
                      <a:pt x="50" y="3"/>
                    </a:lnTo>
                    <a:lnTo>
                      <a:pt x="34" y="2"/>
                    </a:lnTo>
                    <a:lnTo>
                      <a:pt x="19" y="0"/>
                    </a:lnTo>
                    <a:lnTo>
                      <a:pt x="19" y="0"/>
                    </a:lnTo>
                    <a:lnTo>
                      <a:pt x="17" y="0"/>
                    </a:lnTo>
                    <a:lnTo>
                      <a:pt x="14" y="2"/>
                    </a:lnTo>
                    <a:lnTo>
                      <a:pt x="14" y="2"/>
                    </a:lnTo>
                    <a:lnTo>
                      <a:pt x="0"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0" name="Freeform 76"/>
              <p:cNvSpPr>
                <a:spLocks/>
              </p:cNvSpPr>
              <p:nvPr/>
            </p:nvSpPr>
            <p:spPr bwMode="auto">
              <a:xfrm>
                <a:off x="403" y="729"/>
                <a:ext cx="293" cy="195"/>
              </a:xfrm>
              <a:custGeom>
                <a:avLst/>
                <a:gdLst>
                  <a:gd name="T0" fmla="*/ 49 w 293"/>
                  <a:gd name="T1" fmla="*/ 195 h 195"/>
                  <a:gd name="T2" fmla="*/ 59 w 293"/>
                  <a:gd name="T3" fmla="*/ 163 h 195"/>
                  <a:gd name="T4" fmla="*/ 58 w 293"/>
                  <a:gd name="T5" fmla="*/ 159 h 195"/>
                  <a:gd name="T6" fmla="*/ 50 w 293"/>
                  <a:gd name="T7" fmla="*/ 153 h 195"/>
                  <a:gd name="T8" fmla="*/ 36 w 293"/>
                  <a:gd name="T9" fmla="*/ 138 h 195"/>
                  <a:gd name="T10" fmla="*/ 25 w 293"/>
                  <a:gd name="T11" fmla="*/ 121 h 195"/>
                  <a:gd name="T12" fmla="*/ 20 w 293"/>
                  <a:gd name="T13" fmla="*/ 102 h 195"/>
                  <a:gd name="T14" fmla="*/ 20 w 293"/>
                  <a:gd name="T15" fmla="*/ 93 h 195"/>
                  <a:gd name="T16" fmla="*/ 22 w 293"/>
                  <a:gd name="T17" fmla="*/ 75 h 195"/>
                  <a:gd name="T18" fmla="*/ 28 w 293"/>
                  <a:gd name="T19" fmla="*/ 59 h 195"/>
                  <a:gd name="T20" fmla="*/ 29 w 293"/>
                  <a:gd name="T21" fmla="*/ 58 h 195"/>
                  <a:gd name="T22" fmla="*/ 27 w 293"/>
                  <a:gd name="T23" fmla="*/ 54 h 195"/>
                  <a:gd name="T24" fmla="*/ 25 w 293"/>
                  <a:gd name="T25" fmla="*/ 53 h 195"/>
                  <a:gd name="T26" fmla="*/ 13 w 293"/>
                  <a:gd name="T27" fmla="*/ 44 h 195"/>
                  <a:gd name="T28" fmla="*/ 4 w 293"/>
                  <a:gd name="T29" fmla="*/ 32 h 195"/>
                  <a:gd name="T30" fmla="*/ 2 w 293"/>
                  <a:gd name="T31" fmla="*/ 27 h 195"/>
                  <a:gd name="T32" fmla="*/ 0 w 293"/>
                  <a:gd name="T33" fmla="*/ 16 h 195"/>
                  <a:gd name="T34" fmla="*/ 2 w 293"/>
                  <a:gd name="T35" fmla="*/ 10 h 195"/>
                  <a:gd name="T36" fmla="*/ 7 w 293"/>
                  <a:gd name="T37" fmla="*/ 5 h 195"/>
                  <a:gd name="T38" fmla="*/ 13 w 293"/>
                  <a:gd name="T39" fmla="*/ 2 h 195"/>
                  <a:gd name="T40" fmla="*/ 20 w 293"/>
                  <a:gd name="T41" fmla="*/ 4 h 195"/>
                  <a:gd name="T42" fmla="*/ 25 w 293"/>
                  <a:gd name="T43" fmla="*/ 8 h 195"/>
                  <a:gd name="T44" fmla="*/ 27 w 293"/>
                  <a:gd name="T45" fmla="*/ 11 h 195"/>
                  <a:gd name="T46" fmla="*/ 31 w 293"/>
                  <a:gd name="T47" fmla="*/ 19 h 195"/>
                  <a:gd name="T48" fmla="*/ 31 w 293"/>
                  <a:gd name="T49" fmla="*/ 27 h 195"/>
                  <a:gd name="T50" fmla="*/ 25 w 293"/>
                  <a:gd name="T51" fmla="*/ 39 h 195"/>
                  <a:gd name="T52" fmla="*/ 34 w 293"/>
                  <a:gd name="T53" fmla="*/ 44 h 195"/>
                  <a:gd name="T54" fmla="*/ 36 w 293"/>
                  <a:gd name="T55" fmla="*/ 44 h 195"/>
                  <a:gd name="T56" fmla="*/ 42 w 293"/>
                  <a:gd name="T57" fmla="*/ 42 h 195"/>
                  <a:gd name="T58" fmla="*/ 50 w 293"/>
                  <a:gd name="T59" fmla="*/ 33 h 195"/>
                  <a:gd name="T60" fmla="*/ 72 w 293"/>
                  <a:gd name="T61" fmla="*/ 19 h 195"/>
                  <a:gd name="T62" fmla="*/ 97 w 293"/>
                  <a:gd name="T63" fmla="*/ 9 h 195"/>
                  <a:gd name="T64" fmla="*/ 127 w 293"/>
                  <a:gd name="T65" fmla="*/ 2 h 195"/>
                  <a:gd name="T66" fmla="*/ 143 w 293"/>
                  <a:gd name="T67" fmla="*/ 2 h 195"/>
                  <a:gd name="T68" fmla="*/ 163 w 293"/>
                  <a:gd name="T69" fmla="*/ 4 h 195"/>
                  <a:gd name="T70" fmla="*/ 182 w 293"/>
                  <a:gd name="T71" fmla="*/ 7 h 195"/>
                  <a:gd name="T72" fmla="*/ 200 w 293"/>
                  <a:gd name="T73" fmla="*/ 13 h 195"/>
                  <a:gd name="T74" fmla="*/ 217 w 293"/>
                  <a:gd name="T75" fmla="*/ 21 h 195"/>
                  <a:gd name="T76" fmla="*/ 226 w 293"/>
                  <a:gd name="T77" fmla="*/ 14 h 195"/>
                  <a:gd name="T78" fmla="*/ 249 w 293"/>
                  <a:gd name="T79" fmla="*/ 1 h 195"/>
                  <a:gd name="T80" fmla="*/ 257 w 293"/>
                  <a:gd name="T81" fmla="*/ 0 h 195"/>
                  <a:gd name="T82" fmla="*/ 245 w 293"/>
                  <a:gd name="T83" fmla="*/ 45 h 195"/>
                  <a:gd name="T84" fmla="*/ 255 w 293"/>
                  <a:gd name="T85" fmla="*/ 57 h 195"/>
                  <a:gd name="T86" fmla="*/ 261 w 293"/>
                  <a:gd name="T87" fmla="*/ 70 h 195"/>
                  <a:gd name="T88" fmla="*/ 262 w 293"/>
                  <a:gd name="T89" fmla="*/ 72 h 195"/>
                  <a:gd name="T90" fmla="*/ 264 w 293"/>
                  <a:gd name="T91" fmla="*/ 74 h 195"/>
                  <a:gd name="T92" fmla="*/ 289 w 293"/>
                  <a:gd name="T93" fmla="*/ 83 h 195"/>
                  <a:gd name="T94" fmla="*/ 292 w 293"/>
                  <a:gd name="T95" fmla="*/ 85 h 195"/>
                  <a:gd name="T96" fmla="*/ 292 w 293"/>
                  <a:gd name="T97" fmla="*/ 89 h 195"/>
                  <a:gd name="T98" fmla="*/ 275 w 293"/>
                  <a:gd name="T99" fmla="*/ 130 h 195"/>
                  <a:gd name="T100" fmla="*/ 272 w 293"/>
                  <a:gd name="T101" fmla="*/ 134 h 195"/>
                  <a:gd name="T102" fmla="*/ 267 w 293"/>
                  <a:gd name="T103" fmla="*/ 135 h 195"/>
                  <a:gd name="T104" fmla="*/ 255 w 293"/>
                  <a:gd name="T105" fmla="*/ 135 h 195"/>
                  <a:gd name="T106" fmla="*/ 252 w 293"/>
                  <a:gd name="T107" fmla="*/ 136 h 195"/>
                  <a:gd name="T108" fmla="*/ 248 w 293"/>
                  <a:gd name="T109" fmla="*/ 139 h 195"/>
                  <a:gd name="T110" fmla="*/ 237 w 293"/>
                  <a:gd name="T111" fmla="*/ 150 h 195"/>
                  <a:gd name="T112" fmla="*/ 226 w 293"/>
                  <a:gd name="T113" fmla="*/ 159 h 195"/>
                  <a:gd name="T114" fmla="*/ 225 w 293"/>
                  <a:gd name="T115" fmla="*/ 164 h 195"/>
                  <a:gd name="T116" fmla="*/ 235 w 293"/>
                  <a:gd name="T11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3" h="195">
                    <a:moveTo>
                      <a:pt x="49" y="195"/>
                    </a:moveTo>
                    <a:lnTo>
                      <a:pt x="49" y="195"/>
                    </a:lnTo>
                    <a:lnTo>
                      <a:pt x="59" y="163"/>
                    </a:lnTo>
                    <a:lnTo>
                      <a:pt x="59" y="163"/>
                    </a:lnTo>
                    <a:lnTo>
                      <a:pt x="59" y="161"/>
                    </a:lnTo>
                    <a:lnTo>
                      <a:pt x="58" y="159"/>
                    </a:lnTo>
                    <a:lnTo>
                      <a:pt x="58" y="159"/>
                    </a:lnTo>
                    <a:lnTo>
                      <a:pt x="50" y="153"/>
                    </a:lnTo>
                    <a:lnTo>
                      <a:pt x="43" y="145"/>
                    </a:lnTo>
                    <a:lnTo>
                      <a:pt x="36" y="138"/>
                    </a:lnTo>
                    <a:lnTo>
                      <a:pt x="31" y="130"/>
                    </a:lnTo>
                    <a:lnTo>
                      <a:pt x="25" y="121"/>
                    </a:lnTo>
                    <a:lnTo>
                      <a:pt x="22" y="111"/>
                    </a:lnTo>
                    <a:lnTo>
                      <a:pt x="20" y="102"/>
                    </a:lnTo>
                    <a:lnTo>
                      <a:pt x="20" y="93"/>
                    </a:lnTo>
                    <a:lnTo>
                      <a:pt x="20" y="93"/>
                    </a:lnTo>
                    <a:lnTo>
                      <a:pt x="20" y="84"/>
                    </a:lnTo>
                    <a:lnTo>
                      <a:pt x="22" y="75"/>
                    </a:lnTo>
                    <a:lnTo>
                      <a:pt x="24" y="67"/>
                    </a:lnTo>
                    <a:lnTo>
                      <a:pt x="28" y="59"/>
                    </a:lnTo>
                    <a:lnTo>
                      <a:pt x="28" y="59"/>
                    </a:lnTo>
                    <a:lnTo>
                      <a:pt x="29" y="58"/>
                    </a:lnTo>
                    <a:lnTo>
                      <a:pt x="28" y="56"/>
                    </a:lnTo>
                    <a:lnTo>
                      <a:pt x="27" y="54"/>
                    </a:lnTo>
                    <a:lnTo>
                      <a:pt x="25" y="53"/>
                    </a:lnTo>
                    <a:lnTo>
                      <a:pt x="25" y="53"/>
                    </a:lnTo>
                    <a:lnTo>
                      <a:pt x="19" y="48"/>
                    </a:lnTo>
                    <a:lnTo>
                      <a:pt x="13" y="44"/>
                    </a:lnTo>
                    <a:lnTo>
                      <a:pt x="9" y="38"/>
                    </a:lnTo>
                    <a:lnTo>
                      <a:pt x="4" y="32"/>
                    </a:lnTo>
                    <a:lnTo>
                      <a:pt x="4" y="32"/>
                    </a:lnTo>
                    <a:lnTo>
                      <a:pt x="2" y="27"/>
                    </a:lnTo>
                    <a:lnTo>
                      <a:pt x="0" y="21"/>
                    </a:lnTo>
                    <a:lnTo>
                      <a:pt x="0" y="16"/>
                    </a:lnTo>
                    <a:lnTo>
                      <a:pt x="2" y="10"/>
                    </a:lnTo>
                    <a:lnTo>
                      <a:pt x="2" y="10"/>
                    </a:lnTo>
                    <a:lnTo>
                      <a:pt x="4" y="7"/>
                    </a:lnTo>
                    <a:lnTo>
                      <a:pt x="7" y="5"/>
                    </a:lnTo>
                    <a:lnTo>
                      <a:pt x="10" y="4"/>
                    </a:lnTo>
                    <a:lnTo>
                      <a:pt x="13" y="2"/>
                    </a:lnTo>
                    <a:lnTo>
                      <a:pt x="17" y="2"/>
                    </a:lnTo>
                    <a:lnTo>
                      <a:pt x="20" y="4"/>
                    </a:lnTo>
                    <a:lnTo>
                      <a:pt x="22" y="6"/>
                    </a:lnTo>
                    <a:lnTo>
                      <a:pt x="25" y="8"/>
                    </a:lnTo>
                    <a:lnTo>
                      <a:pt x="25" y="8"/>
                    </a:lnTo>
                    <a:lnTo>
                      <a:pt x="27" y="11"/>
                    </a:lnTo>
                    <a:lnTo>
                      <a:pt x="29" y="15"/>
                    </a:lnTo>
                    <a:lnTo>
                      <a:pt x="31" y="19"/>
                    </a:lnTo>
                    <a:lnTo>
                      <a:pt x="31" y="23"/>
                    </a:lnTo>
                    <a:lnTo>
                      <a:pt x="31" y="27"/>
                    </a:lnTo>
                    <a:lnTo>
                      <a:pt x="29" y="31"/>
                    </a:lnTo>
                    <a:lnTo>
                      <a:pt x="25" y="39"/>
                    </a:lnTo>
                    <a:lnTo>
                      <a:pt x="25" y="39"/>
                    </a:lnTo>
                    <a:lnTo>
                      <a:pt x="34" y="44"/>
                    </a:lnTo>
                    <a:lnTo>
                      <a:pt x="34" y="44"/>
                    </a:lnTo>
                    <a:lnTo>
                      <a:pt x="36" y="44"/>
                    </a:lnTo>
                    <a:lnTo>
                      <a:pt x="38" y="44"/>
                    </a:lnTo>
                    <a:lnTo>
                      <a:pt x="42" y="42"/>
                    </a:lnTo>
                    <a:lnTo>
                      <a:pt x="42" y="42"/>
                    </a:lnTo>
                    <a:lnTo>
                      <a:pt x="50" y="33"/>
                    </a:lnTo>
                    <a:lnTo>
                      <a:pt x="60" y="25"/>
                    </a:lnTo>
                    <a:lnTo>
                      <a:pt x="72" y="19"/>
                    </a:lnTo>
                    <a:lnTo>
                      <a:pt x="84" y="13"/>
                    </a:lnTo>
                    <a:lnTo>
                      <a:pt x="97" y="9"/>
                    </a:lnTo>
                    <a:lnTo>
                      <a:pt x="112" y="5"/>
                    </a:lnTo>
                    <a:lnTo>
                      <a:pt x="127" y="2"/>
                    </a:lnTo>
                    <a:lnTo>
                      <a:pt x="143" y="2"/>
                    </a:lnTo>
                    <a:lnTo>
                      <a:pt x="143" y="2"/>
                    </a:lnTo>
                    <a:lnTo>
                      <a:pt x="153" y="2"/>
                    </a:lnTo>
                    <a:lnTo>
                      <a:pt x="163" y="4"/>
                    </a:lnTo>
                    <a:lnTo>
                      <a:pt x="172" y="5"/>
                    </a:lnTo>
                    <a:lnTo>
                      <a:pt x="182" y="7"/>
                    </a:lnTo>
                    <a:lnTo>
                      <a:pt x="191" y="10"/>
                    </a:lnTo>
                    <a:lnTo>
                      <a:pt x="200" y="13"/>
                    </a:lnTo>
                    <a:lnTo>
                      <a:pt x="208" y="17"/>
                    </a:lnTo>
                    <a:lnTo>
                      <a:pt x="217" y="21"/>
                    </a:lnTo>
                    <a:lnTo>
                      <a:pt x="217" y="21"/>
                    </a:lnTo>
                    <a:lnTo>
                      <a:pt x="226" y="14"/>
                    </a:lnTo>
                    <a:lnTo>
                      <a:pt x="237" y="7"/>
                    </a:lnTo>
                    <a:lnTo>
                      <a:pt x="249" y="1"/>
                    </a:lnTo>
                    <a:lnTo>
                      <a:pt x="253" y="0"/>
                    </a:lnTo>
                    <a:lnTo>
                      <a:pt x="257" y="0"/>
                    </a:lnTo>
                    <a:lnTo>
                      <a:pt x="245" y="45"/>
                    </a:lnTo>
                    <a:lnTo>
                      <a:pt x="245" y="45"/>
                    </a:lnTo>
                    <a:lnTo>
                      <a:pt x="251" y="51"/>
                    </a:lnTo>
                    <a:lnTo>
                      <a:pt x="255" y="57"/>
                    </a:lnTo>
                    <a:lnTo>
                      <a:pt x="258" y="63"/>
                    </a:lnTo>
                    <a:lnTo>
                      <a:pt x="261" y="70"/>
                    </a:lnTo>
                    <a:lnTo>
                      <a:pt x="261" y="70"/>
                    </a:lnTo>
                    <a:lnTo>
                      <a:pt x="262" y="72"/>
                    </a:lnTo>
                    <a:lnTo>
                      <a:pt x="264" y="74"/>
                    </a:lnTo>
                    <a:lnTo>
                      <a:pt x="264" y="74"/>
                    </a:lnTo>
                    <a:lnTo>
                      <a:pt x="289" y="83"/>
                    </a:lnTo>
                    <a:lnTo>
                      <a:pt x="289" y="83"/>
                    </a:lnTo>
                    <a:lnTo>
                      <a:pt x="291" y="84"/>
                    </a:lnTo>
                    <a:lnTo>
                      <a:pt x="292" y="85"/>
                    </a:lnTo>
                    <a:lnTo>
                      <a:pt x="293" y="87"/>
                    </a:lnTo>
                    <a:lnTo>
                      <a:pt x="292" y="89"/>
                    </a:lnTo>
                    <a:lnTo>
                      <a:pt x="275" y="130"/>
                    </a:lnTo>
                    <a:lnTo>
                      <a:pt x="275" y="130"/>
                    </a:lnTo>
                    <a:lnTo>
                      <a:pt x="274" y="132"/>
                    </a:lnTo>
                    <a:lnTo>
                      <a:pt x="272" y="134"/>
                    </a:lnTo>
                    <a:lnTo>
                      <a:pt x="270" y="135"/>
                    </a:lnTo>
                    <a:lnTo>
                      <a:pt x="267" y="135"/>
                    </a:lnTo>
                    <a:lnTo>
                      <a:pt x="267" y="135"/>
                    </a:lnTo>
                    <a:lnTo>
                      <a:pt x="255" y="135"/>
                    </a:lnTo>
                    <a:lnTo>
                      <a:pt x="255" y="135"/>
                    </a:lnTo>
                    <a:lnTo>
                      <a:pt x="252" y="136"/>
                    </a:lnTo>
                    <a:lnTo>
                      <a:pt x="250" y="137"/>
                    </a:lnTo>
                    <a:lnTo>
                      <a:pt x="248" y="139"/>
                    </a:lnTo>
                    <a:lnTo>
                      <a:pt x="248" y="139"/>
                    </a:lnTo>
                    <a:lnTo>
                      <a:pt x="237" y="150"/>
                    </a:lnTo>
                    <a:lnTo>
                      <a:pt x="226" y="159"/>
                    </a:lnTo>
                    <a:lnTo>
                      <a:pt x="226" y="159"/>
                    </a:lnTo>
                    <a:lnTo>
                      <a:pt x="225" y="161"/>
                    </a:lnTo>
                    <a:lnTo>
                      <a:pt x="225" y="164"/>
                    </a:lnTo>
                    <a:lnTo>
                      <a:pt x="225" y="164"/>
                    </a:lnTo>
                    <a:lnTo>
                      <a:pt x="235" y="19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1" name="Line 77"/>
              <p:cNvSpPr>
                <a:spLocks noChangeShapeType="1"/>
              </p:cNvSpPr>
              <p:nvPr/>
            </p:nvSpPr>
            <p:spPr bwMode="auto">
              <a:xfrm>
                <a:off x="425" y="766"/>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2" name="Freeform 78"/>
              <p:cNvSpPr>
                <a:spLocks/>
              </p:cNvSpPr>
              <p:nvPr/>
            </p:nvSpPr>
            <p:spPr bwMode="auto">
              <a:xfrm>
                <a:off x="384" y="774"/>
                <a:ext cx="32" cy="6"/>
              </a:xfrm>
              <a:custGeom>
                <a:avLst/>
                <a:gdLst>
                  <a:gd name="T0" fmla="*/ 0 w 32"/>
                  <a:gd name="T1" fmla="*/ 0 h 6"/>
                  <a:gd name="T2" fmla="*/ 0 w 32"/>
                  <a:gd name="T3" fmla="*/ 0 h 6"/>
                  <a:gd name="T4" fmla="*/ 7 w 32"/>
                  <a:gd name="T5" fmla="*/ 4 h 6"/>
                  <a:gd name="T6" fmla="*/ 16 w 32"/>
                  <a:gd name="T7" fmla="*/ 6 h 6"/>
                  <a:gd name="T8" fmla="*/ 24 w 32"/>
                  <a:gd name="T9" fmla="*/ 6 h 6"/>
                  <a:gd name="T10" fmla="*/ 32 w 32"/>
                  <a:gd name="T11" fmla="*/ 4 h 6"/>
                </a:gdLst>
                <a:ahLst/>
                <a:cxnLst>
                  <a:cxn ang="0">
                    <a:pos x="T0" y="T1"/>
                  </a:cxn>
                  <a:cxn ang="0">
                    <a:pos x="T2" y="T3"/>
                  </a:cxn>
                  <a:cxn ang="0">
                    <a:pos x="T4" y="T5"/>
                  </a:cxn>
                  <a:cxn ang="0">
                    <a:pos x="T6" y="T7"/>
                  </a:cxn>
                  <a:cxn ang="0">
                    <a:pos x="T8" y="T9"/>
                  </a:cxn>
                  <a:cxn ang="0">
                    <a:pos x="T10" y="T11"/>
                  </a:cxn>
                </a:cxnLst>
                <a:rect l="0" t="0" r="r" b="b"/>
                <a:pathLst>
                  <a:path w="32" h="6">
                    <a:moveTo>
                      <a:pt x="0" y="0"/>
                    </a:moveTo>
                    <a:lnTo>
                      <a:pt x="0" y="0"/>
                    </a:lnTo>
                    <a:lnTo>
                      <a:pt x="7" y="4"/>
                    </a:lnTo>
                    <a:lnTo>
                      <a:pt x="16" y="6"/>
                    </a:lnTo>
                    <a:lnTo>
                      <a:pt x="24" y="6"/>
                    </a:lnTo>
                    <a:lnTo>
                      <a:pt x="32" y="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3" name="Freeform 79"/>
              <p:cNvSpPr>
                <a:spLocks/>
              </p:cNvSpPr>
              <p:nvPr/>
            </p:nvSpPr>
            <p:spPr bwMode="auto">
              <a:xfrm>
                <a:off x="522" y="674"/>
                <a:ext cx="46" cy="46"/>
              </a:xfrm>
              <a:custGeom>
                <a:avLst/>
                <a:gdLst>
                  <a:gd name="T0" fmla="*/ 0 w 46"/>
                  <a:gd name="T1" fmla="*/ 24 h 46"/>
                  <a:gd name="T2" fmla="*/ 0 w 46"/>
                  <a:gd name="T3" fmla="*/ 24 h 46"/>
                  <a:gd name="T4" fmla="*/ 1 w 46"/>
                  <a:gd name="T5" fmla="*/ 28 h 46"/>
                  <a:gd name="T6" fmla="*/ 2 w 46"/>
                  <a:gd name="T7" fmla="*/ 32 h 46"/>
                  <a:gd name="T8" fmla="*/ 4 w 46"/>
                  <a:gd name="T9" fmla="*/ 36 h 46"/>
                  <a:gd name="T10" fmla="*/ 7 w 46"/>
                  <a:gd name="T11" fmla="*/ 39 h 46"/>
                  <a:gd name="T12" fmla="*/ 10 w 46"/>
                  <a:gd name="T13" fmla="*/ 42 h 46"/>
                  <a:gd name="T14" fmla="*/ 14 w 46"/>
                  <a:gd name="T15" fmla="*/ 44 h 46"/>
                  <a:gd name="T16" fmla="*/ 18 w 46"/>
                  <a:gd name="T17" fmla="*/ 46 h 46"/>
                  <a:gd name="T18" fmla="*/ 24 w 46"/>
                  <a:gd name="T19" fmla="*/ 46 h 46"/>
                  <a:gd name="T20" fmla="*/ 24 w 46"/>
                  <a:gd name="T21" fmla="*/ 46 h 46"/>
                  <a:gd name="T22" fmla="*/ 28 w 46"/>
                  <a:gd name="T23" fmla="*/ 46 h 46"/>
                  <a:gd name="T24" fmla="*/ 33 w 46"/>
                  <a:gd name="T25" fmla="*/ 44 h 46"/>
                  <a:gd name="T26" fmla="*/ 36 w 46"/>
                  <a:gd name="T27" fmla="*/ 42 h 46"/>
                  <a:gd name="T28" fmla="*/ 40 w 46"/>
                  <a:gd name="T29" fmla="*/ 39 h 46"/>
                  <a:gd name="T30" fmla="*/ 42 w 46"/>
                  <a:gd name="T31" fmla="*/ 36 h 46"/>
                  <a:gd name="T32" fmla="*/ 45 w 46"/>
                  <a:gd name="T33" fmla="*/ 32 h 46"/>
                  <a:gd name="T34" fmla="*/ 46 w 46"/>
                  <a:gd name="T35" fmla="*/ 28 h 46"/>
                  <a:gd name="T36" fmla="*/ 46 w 46"/>
                  <a:gd name="T37" fmla="*/ 24 h 46"/>
                  <a:gd name="T38" fmla="*/ 46 w 46"/>
                  <a:gd name="T39" fmla="*/ 24 h 46"/>
                  <a:gd name="T40" fmla="*/ 46 w 46"/>
                  <a:gd name="T41" fmla="*/ 18 h 46"/>
                  <a:gd name="T42" fmla="*/ 45 w 46"/>
                  <a:gd name="T43" fmla="*/ 14 h 46"/>
                  <a:gd name="T44" fmla="*/ 42 w 46"/>
                  <a:gd name="T45" fmla="*/ 10 h 46"/>
                  <a:gd name="T46" fmla="*/ 40 w 46"/>
                  <a:gd name="T47" fmla="*/ 7 h 46"/>
                  <a:gd name="T48" fmla="*/ 36 w 46"/>
                  <a:gd name="T49" fmla="*/ 4 h 46"/>
                  <a:gd name="T50" fmla="*/ 33 w 46"/>
                  <a:gd name="T51" fmla="*/ 2 h 46"/>
                  <a:gd name="T52" fmla="*/ 28 w 46"/>
                  <a:gd name="T53" fmla="*/ 1 h 46"/>
                  <a:gd name="T54" fmla="*/ 24 w 46"/>
                  <a:gd name="T55" fmla="*/ 0 h 46"/>
                  <a:gd name="T56" fmla="*/ 24 w 46"/>
                  <a:gd name="T57" fmla="*/ 0 h 46"/>
                  <a:gd name="T58" fmla="*/ 18 w 46"/>
                  <a:gd name="T59" fmla="*/ 1 h 46"/>
                  <a:gd name="T60" fmla="*/ 14 w 46"/>
                  <a:gd name="T61" fmla="*/ 2 h 46"/>
                  <a:gd name="T62" fmla="*/ 10 w 46"/>
                  <a:gd name="T63" fmla="*/ 4 h 46"/>
                  <a:gd name="T64" fmla="*/ 7 w 46"/>
                  <a:gd name="T65" fmla="*/ 7 h 46"/>
                  <a:gd name="T66" fmla="*/ 4 w 46"/>
                  <a:gd name="T67" fmla="*/ 10 h 46"/>
                  <a:gd name="T68" fmla="*/ 2 w 46"/>
                  <a:gd name="T69" fmla="*/ 14 h 46"/>
                  <a:gd name="T70" fmla="*/ 1 w 46"/>
                  <a:gd name="T71" fmla="*/ 18 h 46"/>
                  <a:gd name="T72" fmla="*/ 0 w 46"/>
                  <a:gd name="T73" fmla="*/ 24 h 46"/>
                  <a:gd name="T74" fmla="*/ 0 w 46"/>
                  <a:gd name="T75"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6">
                    <a:moveTo>
                      <a:pt x="0" y="24"/>
                    </a:moveTo>
                    <a:lnTo>
                      <a:pt x="0" y="24"/>
                    </a:lnTo>
                    <a:lnTo>
                      <a:pt x="1" y="28"/>
                    </a:lnTo>
                    <a:lnTo>
                      <a:pt x="2" y="32"/>
                    </a:lnTo>
                    <a:lnTo>
                      <a:pt x="4" y="36"/>
                    </a:lnTo>
                    <a:lnTo>
                      <a:pt x="7" y="39"/>
                    </a:lnTo>
                    <a:lnTo>
                      <a:pt x="10" y="42"/>
                    </a:lnTo>
                    <a:lnTo>
                      <a:pt x="14" y="44"/>
                    </a:lnTo>
                    <a:lnTo>
                      <a:pt x="18" y="46"/>
                    </a:lnTo>
                    <a:lnTo>
                      <a:pt x="24" y="46"/>
                    </a:lnTo>
                    <a:lnTo>
                      <a:pt x="24" y="46"/>
                    </a:lnTo>
                    <a:lnTo>
                      <a:pt x="28" y="46"/>
                    </a:lnTo>
                    <a:lnTo>
                      <a:pt x="33" y="44"/>
                    </a:lnTo>
                    <a:lnTo>
                      <a:pt x="36" y="42"/>
                    </a:lnTo>
                    <a:lnTo>
                      <a:pt x="40" y="39"/>
                    </a:lnTo>
                    <a:lnTo>
                      <a:pt x="42" y="36"/>
                    </a:lnTo>
                    <a:lnTo>
                      <a:pt x="45" y="32"/>
                    </a:lnTo>
                    <a:lnTo>
                      <a:pt x="46" y="28"/>
                    </a:lnTo>
                    <a:lnTo>
                      <a:pt x="46" y="24"/>
                    </a:lnTo>
                    <a:lnTo>
                      <a:pt x="46" y="24"/>
                    </a:lnTo>
                    <a:lnTo>
                      <a:pt x="46" y="18"/>
                    </a:lnTo>
                    <a:lnTo>
                      <a:pt x="45" y="14"/>
                    </a:lnTo>
                    <a:lnTo>
                      <a:pt x="42" y="10"/>
                    </a:lnTo>
                    <a:lnTo>
                      <a:pt x="40" y="7"/>
                    </a:lnTo>
                    <a:lnTo>
                      <a:pt x="36" y="4"/>
                    </a:lnTo>
                    <a:lnTo>
                      <a:pt x="33" y="2"/>
                    </a:lnTo>
                    <a:lnTo>
                      <a:pt x="28" y="1"/>
                    </a:lnTo>
                    <a:lnTo>
                      <a:pt x="24" y="0"/>
                    </a:lnTo>
                    <a:lnTo>
                      <a:pt x="24" y="0"/>
                    </a:lnTo>
                    <a:lnTo>
                      <a:pt x="18" y="1"/>
                    </a:lnTo>
                    <a:lnTo>
                      <a:pt x="14" y="2"/>
                    </a:lnTo>
                    <a:lnTo>
                      <a:pt x="10" y="4"/>
                    </a:lnTo>
                    <a:lnTo>
                      <a:pt x="7" y="7"/>
                    </a:lnTo>
                    <a:lnTo>
                      <a:pt x="4" y="10"/>
                    </a:lnTo>
                    <a:lnTo>
                      <a:pt x="2" y="14"/>
                    </a:lnTo>
                    <a:lnTo>
                      <a:pt x="1" y="18"/>
                    </a:lnTo>
                    <a:lnTo>
                      <a:pt x="0" y="24"/>
                    </a:lnTo>
                    <a:lnTo>
                      <a:pt x="0" y="2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4" name="Freeform 80"/>
              <p:cNvSpPr>
                <a:spLocks/>
              </p:cNvSpPr>
              <p:nvPr/>
            </p:nvSpPr>
            <p:spPr bwMode="auto">
              <a:xfrm>
                <a:off x="1048" y="404"/>
                <a:ext cx="87" cy="34"/>
              </a:xfrm>
              <a:custGeom>
                <a:avLst/>
                <a:gdLst>
                  <a:gd name="T0" fmla="*/ 70 w 87"/>
                  <a:gd name="T1" fmla="*/ 27 h 34"/>
                  <a:gd name="T2" fmla="*/ 87 w 87"/>
                  <a:gd name="T3" fmla="*/ 0 h 34"/>
                  <a:gd name="T4" fmla="*/ 0 w 87"/>
                  <a:gd name="T5" fmla="*/ 0 h 34"/>
                  <a:gd name="T6" fmla="*/ 0 w 87"/>
                  <a:gd name="T7" fmla="*/ 0 h 34"/>
                  <a:gd name="T8" fmla="*/ 21 w 87"/>
                  <a:gd name="T9" fmla="*/ 34 h 34"/>
                </a:gdLst>
                <a:ahLst/>
                <a:cxnLst>
                  <a:cxn ang="0">
                    <a:pos x="T0" y="T1"/>
                  </a:cxn>
                  <a:cxn ang="0">
                    <a:pos x="T2" y="T3"/>
                  </a:cxn>
                  <a:cxn ang="0">
                    <a:pos x="T4" y="T5"/>
                  </a:cxn>
                  <a:cxn ang="0">
                    <a:pos x="T6" y="T7"/>
                  </a:cxn>
                  <a:cxn ang="0">
                    <a:pos x="T8" y="T9"/>
                  </a:cxn>
                </a:cxnLst>
                <a:rect l="0" t="0" r="r" b="b"/>
                <a:pathLst>
                  <a:path w="87" h="34">
                    <a:moveTo>
                      <a:pt x="70" y="27"/>
                    </a:moveTo>
                    <a:lnTo>
                      <a:pt x="87" y="0"/>
                    </a:lnTo>
                    <a:lnTo>
                      <a:pt x="0" y="0"/>
                    </a:lnTo>
                    <a:lnTo>
                      <a:pt x="0" y="0"/>
                    </a:lnTo>
                    <a:lnTo>
                      <a:pt x="21" y="3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5" name="Freeform 81"/>
              <p:cNvSpPr>
                <a:spLocks/>
              </p:cNvSpPr>
              <p:nvPr/>
            </p:nvSpPr>
            <p:spPr bwMode="auto">
              <a:xfrm>
                <a:off x="1062" y="432"/>
                <a:ext cx="73" cy="18"/>
              </a:xfrm>
              <a:custGeom>
                <a:avLst/>
                <a:gdLst>
                  <a:gd name="T0" fmla="*/ 73 w 73"/>
                  <a:gd name="T1" fmla="*/ 0 h 18"/>
                  <a:gd name="T2" fmla="*/ 73 w 73"/>
                  <a:gd name="T3" fmla="*/ 0 h 18"/>
                  <a:gd name="T4" fmla="*/ 64 w 73"/>
                  <a:gd name="T5" fmla="*/ 4 h 18"/>
                  <a:gd name="T6" fmla="*/ 54 w 73"/>
                  <a:gd name="T7" fmla="*/ 8 h 18"/>
                  <a:gd name="T8" fmla="*/ 38 w 73"/>
                  <a:gd name="T9" fmla="*/ 14 h 18"/>
                  <a:gd name="T10" fmla="*/ 24 w 73"/>
                  <a:gd name="T11" fmla="*/ 16 h 18"/>
                  <a:gd name="T12" fmla="*/ 12 w 73"/>
                  <a:gd name="T13" fmla="*/ 18 h 18"/>
                  <a:gd name="T14" fmla="*/ 0 w 73"/>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8">
                    <a:moveTo>
                      <a:pt x="73" y="0"/>
                    </a:moveTo>
                    <a:lnTo>
                      <a:pt x="73" y="0"/>
                    </a:lnTo>
                    <a:lnTo>
                      <a:pt x="64" y="4"/>
                    </a:lnTo>
                    <a:lnTo>
                      <a:pt x="54" y="8"/>
                    </a:lnTo>
                    <a:lnTo>
                      <a:pt x="38" y="14"/>
                    </a:lnTo>
                    <a:lnTo>
                      <a:pt x="24" y="16"/>
                    </a:lnTo>
                    <a:lnTo>
                      <a:pt x="12" y="18"/>
                    </a:lnTo>
                    <a:lnTo>
                      <a:pt x="0" y="1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6" name="Freeform 82"/>
              <p:cNvSpPr>
                <a:spLocks/>
              </p:cNvSpPr>
              <p:nvPr/>
            </p:nvSpPr>
            <p:spPr bwMode="auto">
              <a:xfrm>
                <a:off x="1091" y="453"/>
                <a:ext cx="27" cy="2"/>
              </a:xfrm>
              <a:custGeom>
                <a:avLst/>
                <a:gdLst>
                  <a:gd name="T0" fmla="*/ 27 w 27"/>
                  <a:gd name="T1" fmla="*/ 0 h 2"/>
                  <a:gd name="T2" fmla="*/ 27 w 27"/>
                  <a:gd name="T3" fmla="*/ 0 h 2"/>
                  <a:gd name="T4" fmla="*/ 18 w 27"/>
                  <a:gd name="T5" fmla="*/ 2 h 2"/>
                  <a:gd name="T6" fmla="*/ 11 w 27"/>
                  <a:gd name="T7" fmla="*/ 2 h 2"/>
                  <a:gd name="T8" fmla="*/ 0 w 27"/>
                  <a:gd name="T9" fmla="*/ 2 h 2"/>
                </a:gdLst>
                <a:ahLst/>
                <a:cxnLst>
                  <a:cxn ang="0">
                    <a:pos x="T0" y="T1"/>
                  </a:cxn>
                  <a:cxn ang="0">
                    <a:pos x="T2" y="T3"/>
                  </a:cxn>
                  <a:cxn ang="0">
                    <a:pos x="T4" y="T5"/>
                  </a:cxn>
                  <a:cxn ang="0">
                    <a:pos x="T6" y="T7"/>
                  </a:cxn>
                  <a:cxn ang="0">
                    <a:pos x="T8" y="T9"/>
                  </a:cxn>
                </a:cxnLst>
                <a:rect l="0" t="0" r="r" b="b"/>
                <a:pathLst>
                  <a:path w="27" h="2">
                    <a:moveTo>
                      <a:pt x="27" y="0"/>
                    </a:moveTo>
                    <a:lnTo>
                      <a:pt x="27" y="0"/>
                    </a:lnTo>
                    <a:lnTo>
                      <a:pt x="18" y="2"/>
                    </a:lnTo>
                    <a:lnTo>
                      <a:pt x="11" y="2"/>
                    </a:lnTo>
                    <a:lnTo>
                      <a:pt x="0"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7" name="Line 83"/>
              <p:cNvSpPr>
                <a:spLocks noChangeShapeType="1"/>
              </p:cNvSpPr>
              <p:nvPr/>
            </p:nvSpPr>
            <p:spPr bwMode="auto">
              <a:xfrm>
                <a:off x="1137" y="458"/>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8" name="Freeform 84"/>
              <p:cNvSpPr>
                <a:spLocks noEditPoints="1"/>
              </p:cNvSpPr>
              <p:nvPr/>
            </p:nvSpPr>
            <p:spPr bwMode="auto">
              <a:xfrm>
                <a:off x="993" y="465"/>
                <a:ext cx="197" cy="220"/>
              </a:xfrm>
              <a:custGeom>
                <a:avLst/>
                <a:gdLst>
                  <a:gd name="T0" fmla="*/ 188 w 197"/>
                  <a:gd name="T1" fmla="*/ 38 h 220"/>
                  <a:gd name="T2" fmla="*/ 176 w 197"/>
                  <a:gd name="T3" fmla="*/ 24 h 220"/>
                  <a:gd name="T4" fmla="*/ 143 w 197"/>
                  <a:gd name="T5" fmla="*/ 6 h 220"/>
                  <a:gd name="T6" fmla="*/ 82 w 197"/>
                  <a:gd name="T7" fmla="*/ 0 h 220"/>
                  <a:gd name="T8" fmla="*/ 55 w 197"/>
                  <a:gd name="T9" fmla="*/ 6 h 220"/>
                  <a:gd name="T10" fmla="*/ 22 w 197"/>
                  <a:gd name="T11" fmla="*/ 24 h 220"/>
                  <a:gd name="T12" fmla="*/ 9 w 197"/>
                  <a:gd name="T13" fmla="*/ 38 h 220"/>
                  <a:gd name="T14" fmla="*/ 0 w 197"/>
                  <a:gd name="T15" fmla="*/ 187 h 220"/>
                  <a:gd name="T16" fmla="*/ 6 w 197"/>
                  <a:gd name="T17" fmla="*/ 205 h 220"/>
                  <a:gd name="T18" fmla="*/ 21 w 197"/>
                  <a:gd name="T19" fmla="*/ 217 h 220"/>
                  <a:gd name="T20" fmla="*/ 165 w 197"/>
                  <a:gd name="T21" fmla="*/ 220 h 220"/>
                  <a:gd name="T22" fmla="*/ 177 w 197"/>
                  <a:gd name="T23" fmla="*/ 217 h 220"/>
                  <a:gd name="T24" fmla="*/ 191 w 197"/>
                  <a:gd name="T25" fmla="*/ 205 h 220"/>
                  <a:gd name="T26" fmla="*/ 197 w 197"/>
                  <a:gd name="T27" fmla="*/ 187 h 220"/>
                  <a:gd name="T28" fmla="*/ 88 w 197"/>
                  <a:gd name="T29" fmla="*/ 156 h 220"/>
                  <a:gd name="T30" fmla="*/ 71 w 197"/>
                  <a:gd name="T31" fmla="*/ 152 h 220"/>
                  <a:gd name="T32" fmla="*/ 65 w 197"/>
                  <a:gd name="T33" fmla="*/ 149 h 220"/>
                  <a:gd name="T34" fmla="*/ 74 w 197"/>
                  <a:gd name="T35" fmla="*/ 129 h 220"/>
                  <a:gd name="T36" fmla="*/ 89 w 197"/>
                  <a:gd name="T37" fmla="*/ 134 h 220"/>
                  <a:gd name="T38" fmla="*/ 96 w 197"/>
                  <a:gd name="T39" fmla="*/ 135 h 220"/>
                  <a:gd name="T40" fmla="*/ 103 w 197"/>
                  <a:gd name="T41" fmla="*/ 133 h 220"/>
                  <a:gd name="T42" fmla="*/ 106 w 197"/>
                  <a:gd name="T43" fmla="*/ 129 h 220"/>
                  <a:gd name="T44" fmla="*/ 105 w 197"/>
                  <a:gd name="T45" fmla="*/ 127 h 220"/>
                  <a:gd name="T46" fmla="*/ 103 w 197"/>
                  <a:gd name="T47" fmla="*/ 125 h 220"/>
                  <a:gd name="T48" fmla="*/ 93 w 197"/>
                  <a:gd name="T49" fmla="*/ 119 h 220"/>
                  <a:gd name="T50" fmla="*/ 78 w 197"/>
                  <a:gd name="T51" fmla="*/ 113 h 220"/>
                  <a:gd name="T52" fmla="*/ 74 w 197"/>
                  <a:gd name="T53" fmla="*/ 110 h 220"/>
                  <a:gd name="T54" fmla="*/ 67 w 197"/>
                  <a:gd name="T55" fmla="*/ 97 h 220"/>
                  <a:gd name="T56" fmla="*/ 66 w 197"/>
                  <a:gd name="T57" fmla="*/ 92 h 220"/>
                  <a:gd name="T58" fmla="*/ 70 w 197"/>
                  <a:gd name="T59" fmla="*/ 79 h 220"/>
                  <a:gd name="T60" fmla="*/ 80 w 197"/>
                  <a:gd name="T61" fmla="*/ 69 h 220"/>
                  <a:gd name="T62" fmla="*/ 89 w 197"/>
                  <a:gd name="T63" fmla="*/ 65 h 220"/>
                  <a:gd name="T64" fmla="*/ 109 w 197"/>
                  <a:gd name="T65" fmla="*/ 64 h 220"/>
                  <a:gd name="T66" fmla="*/ 127 w 197"/>
                  <a:gd name="T67" fmla="*/ 69 h 220"/>
                  <a:gd name="T68" fmla="*/ 123 w 197"/>
                  <a:gd name="T69" fmla="*/ 91 h 220"/>
                  <a:gd name="T70" fmla="*/ 113 w 197"/>
                  <a:gd name="T71" fmla="*/ 86 h 220"/>
                  <a:gd name="T72" fmla="*/ 102 w 197"/>
                  <a:gd name="T73" fmla="*/ 84 h 220"/>
                  <a:gd name="T74" fmla="*/ 95 w 197"/>
                  <a:gd name="T75" fmla="*/ 86 h 220"/>
                  <a:gd name="T76" fmla="*/ 94 w 197"/>
                  <a:gd name="T77" fmla="*/ 88 h 220"/>
                  <a:gd name="T78" fmla="*/ 93 w 197"/>
                  <a:gd name="T79" fmla="*/ 90 h 220"/>
                  <a:gd name="T80" fmla="*/ 96 w 197"/>
                  <a:gd name="T81" fmla="*/ 94 h 220"/>
                  <a:gd name="T82" fmla="*/ 107 w 197"/>
                  <a:gd name="T83" fmla="*/ 99 h 220"/>
                  <a:gd name="T84" fmla="*/ 113 w 197"/>
                  <a:gd name="T85" fmla="*/ 101 h 220"/>
                  <a:gd name="T86" fmla="*/ 127 w 197"/>
                  <a:gd name="T87" fmla="*/ 110 h 220"/>
                  <a:gd name="T88" fmla="*/ 132 w 197"/>
                  <a:gd name="T89" fmla="*/ 122 h 220"/>
                  <a:gd name="T90" fmla="*/ 133 w 197"/>
                  <a:gd name="T91" fmla="*/ 127 h 220"/>
                  <a:gd name="T92" fmla="*/ 129 w 197"/>
                  <a:gd name="T93" fmla="*/ 141 h 220"/>
                  <a:gd name="T94" fmla="*/ 118 w 197"/>
                  <a:gd name="T95" fmla="*/ 151 h 220"/>
                  <a:gd name="T96" fmla="*/ 108 w 197"/>
                  <a:gd name="T97" fmla="*/ 15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 h="220">
                    <a:moveTo>
                      <a:pt x="188" y="41"/>
                    </a:moveTo>
                    <a:lnTo>
                      <a:pt x="188" y="41"/>
                    </a:lnTo>
                    <a:lnTo>
                      <a:pt x="188" y="38"/>
                    </a:lnTo>
                    <a:lnTo>
                      <a:pt x="186" y="35"/>
                    </a:lnTo>
                    <a:lnTo>
                      <a:pt x="182" y="30"/>
                    </a:lnTo>
                    <a:lnTo>
                      <a:pt x="176" y="24"/>
                    </a:lnTo>
                    <a:lnTo>
                      <a:pt x="167" y="18"/>
                    </a:lnTo>
                    <a:lnTo>
                      <a:pt x="155" y="11"/>
                    </a:lnTo>
                    <a:lnTo>
                      <a:pt x="143" y="6"/>
                    </a:lnTo>
                    <a:lnTo>
                      <a:pt x="130" y="2"/>
                    </a:lnTo>
                    <a:lnTo>
                      <a:pt x="115" y="0"/>
                    </a:lnTo>
                    <a:lnTo>
                      <a:pt x="82" y="0"/>
                    </a:lnTo>
                    <a:lnTo>
                      <a:pt x="82" y="0"/>
                    </a:lnTo>
                    <a:lnTo>
                      <a:pt x="68" y="2"/>
                    </a:lnTo>
                    <a:lnTo>
                      <a:pt x="55" y="6"/>
                    </a:lnTo>
                    <a:lnTo>
                      <a:pt x="42" y="11"/>
                    </a:lnTo>
                    <a:lnTo>
                      <a:pt x="31" y="18"/>
                    </a:lnTo>
                    <a:lnTo>
                      <a:pt x="22" y="24"/>
                    </a:lnTo>
                    <a:lnTo>
                      <a:pt x="15" y="30"/>
                    </a:lnTo>
                    <a:lnTo>
                      <a:pt x="10" y="35"/>
                    </a:lnTo>
                    <a:lnTo>
                      <a:pt x="9" y="38"/>
                    </a:lnTo>
                    <a:lnTo>
                      <a:pt x="9" y="41"/>
                    </a:lnTo>
                    <a:lnTo>
                      <a:pt x="0" y="187"/>
                    </a:lnTo>
                    <a:lnTo>
                      <a:pt x="0" y="187"/>
                    </a:lnTo>
                    <a:lnTo>
                      <a:pt x="1" y="193"/>
                    </a:lnTo>
                    <a:lnTo>
                      <a:pt x="3" y="200"/>
                    </a:lnTo>
                    <a:lnTo>
                      <a:pt x="6" y="205"/>
                    </a:lnTo>
                    <a:lnTo>
                      <a:pt x="9" y="210"/>
                    </a:lnTo>
                    <a:lnTo>
                      <a:pt x="14" y="214"/>
                    </a:lnTo>
                    <a:lnTo>
                      <a:pt x="21" y="217"/>
                    </a:lnTo>
                    <a:lnTo>
                      <a:pt x="27" y="219"/>
                    </a:lnTo>
                    <a:lnTo>
                      <a:pt x="33" y="220"/>
                    </a:lnTo>
                    <a:lnTo>
                      <a:pt x="165" y="220"/>
                    </a:lnTo>
                    <a:lnTo>
                      <a:pt x="165" y="220"/>
                    </a:lnTo>
                    <a:lnTo>
                      <a:pt x="171" y="219"/>
                    </a:lnTo>
                    <a:lnTo>
                      <a:pt x="177" y="217"/>
                    </a:lnTo>
                    <a:lnTo>
                      <a:pt x="183" y="214"/>
                    </a:lnTo>
                    <a:lnTo>
                      <a:pt x="187" y="210"/>
                    </a:lnTo>
                    <a:lnTo>
                      <a:pt x="191" y="205"/>
                    </a:lnTo>
                    <a:lnTo>
                      <a:pt x="194" y="200"/>
                    </a:lnTo>
                    <a:lnTo>
                      <a:pt x="196" y="193"/>
                    </a:lnTo>
                    <a:lnTo>
                      <a:pt x="197" y="187"/>
                    </a:lnTo>
                    <a:lnTo>
                      <a:pt x="188" y="41"/>
                    </a:lnTo>
                    <a:close/>
                    <a:moveTo>
                      <a:pt x="88" y="169"/>
                    </a:moveTo>
                    <a:lnTo>
                      <a:pt x="88" y="156"/>
                    </a:lnTo>
                    <a:lnTo>
                      <a:pt x="88" y="156"/>
                    </a:lnTo>
                    <a:lnTo>
                      <a:pt x="76" y="153"/>
                    </a:lnTo>
                    <a:lnTo>
                      <a:pt x="71" y="152"/>
                    </a:lnTo>
                    <a:lnTo>
                      <a:pt x="67" y="150"/>
                    </a:lnTo>
                    <a:lnTo>
                      <a:pt x="67" y="150"/>
                    </a:lnTo>
                    <a:lnTo>
                      <a:pt x="65" y="149"/>
                    </a:lnTo>
                    <a:lnTo>
                      <a:pt x="71" y="128"/>
                    </a:lnTo>
                    <a:lnTo>
                      <a:pt x="74" y="129"/>
                    </a:lnTo>
                    <a:lnTo>
                      <a:pt x="74" y="129"/>
                    </a:lnTo>
                    <a:lnTo>
                      <a:pt x="78" y="131"/>
                    </a:lnTo>
                    <a:lnTo>
                      <a:pt x="83" y="133"/>
                    </a:lnTo>
                    <a:lnTo>
                      <a:pt x="89" y="134"/>
                    </a:lnTo>
                    <a:lnTo>
                      <a:pt x="96" y="135"/>
                    </a:lnTo>
                    <a:lnTo>
                      <a:pt x="96" y="135"/>
                    </a:lnTo>
                    <a:lnTo>
                      <a:pt x="96" y="135"/>
                    </a:lnTo>
                    <a:lnTo>
                      <a:pt x="100" y="134"/>
                    </a:lnTo>
                    <a:lnTo>
                      <a:pt x="103" y="133"/>
                    </a:lnTo>
                    <a:lnTo>
                      <a:pt x="103" y="133"/>
                    </a:lnTo>
                    <a:lnTo>
                      <a:pt x="103" y="133"/>
                    </a:lnTo>
                    <a:lnTo>
                      <a:pt x="105" y="132"/>
                    </a:lnTo>
                    <a:lnTo>
                      <a:pt x="106" y="129"/>
                    </a:lnTo>
                    <a:lnTo>
                      <a:pt x="106" y="129"/>
                    </a:lnTo>
                    <a:lnTo>
                      <a:pt x="106" y="129"/>
                    </a:lnTo>
                    <a:lnTo>
                      <a:pt x="105" y="127"/>
                    </a:lnTo>
                    <a:lnTo>
                      <a:pt x="103" y="125"/>
                    </a:lnTo>
                    <a:lnTo>
                      <a:pt x="103" y="125"/>
                    </a:lnTo>
                    <a:lnTo>
                      <a:pt x="103" y="125"/>
                    </a:lnTo>
                    <a:lnTo>
                      <a:pt x="99" y="122"/>
                    </a:lnTo>
                    <a:lnTo>
                      <a:pt x="93" y="119"/>
                    </a:lnTo>
                    <a:lnTo>
                      <a:pt x="93" y="119"/>
                    </a:lnTo>
                    <a:lnTo>
                      <a:pt x="93" y="119"/>
                    </a:lnTo>
                    <a:lnTo>
                      <a:pt x="82" y="115"/>
                    </a:lnTo>
                    <a:lnTo>
                      <a:pt x="78" y="113"/>
                    </a:lnTo>
                    <a:lnTo>
                      <a:pt x="74" y="110"/>
                    </a:lnTo>
                    <a:lnTo>
                      <a:pt x="74" y="110"/>
                    </a:lnTo>
                    <a:lnTo>
                      <a:pt x="74" y="110"/>
                    </a:lnTo>
                    <a:lnTo>
                      <a:pt x="71" y="106"/>
                    </a:lnTo>
                    <a:lnTo>
                      <a:pt x="68" y="102"/>
                    </a:lnTo>
                    <a:lnTo>
                      <a:pt x="67" y="97"/>
                    </a:lnTo>
                    <a:lnTo>
                      <a:pt x="66" y="92"/>
                    </a:lnTo>
                    <a:lnTo>
                      <a:pt x="66" y="92"/>
                    </a:lnTo>
                    <a:lnTo>
                      <a:pt x="66" y="92"/>
                    </a:lnTo>
                    <a:lnTo>
                      <a:pt x="67" y="88"/>
                    </a:lnTo>
                    <a:lnTo>
                      <a:pt x="68" y="82"/>
                    </a:lnTo>
                    <a:lnTo>
                      <a:pt x="70" y="79"/>
                    </a:lnTo>
                    <a:lnTo>
                      <a:pt x="72" y="75"/>
                    </a:lnTo>
                    <a:lnTo>
                      <a:pt x="76" y="72"/>
                    </a:lnTo>
                    <a:lnTo>
                      <a:pt x="80" y="69"/>
                    </a:lnTo>
                    <a:lnTo>
                      <a:pt x="84" y="67"/>
                    </a:lnTo>
                    <a:lnTo>
                      <a:pt x="89" y="65"/>
                    </a:lnTo>
                    <a:lnTo>
                      <a:pt x="89" y="65"/>
                    </a:lnTo>
                    <a:lnTo>
                      <a:pt x="89" y="52"/>
                    </a:lnTo>
                    <a:lnTo>
                      <a:pt x="109" y="52"/>
                    </a:lnTo>
                    <a:lnTo>
                      <a:pt x="109" y="64"/>
                    </a:lnTo>
                    <a:lnTo>
                      <a:pt x="109" y="64"/>
                    </a:lnTo>
                    <a:lnTo>
                      <a:pt x="119" y="66"/>
                    </a:lnTo>
                    <a:lnTo>
                      <a:pt x="127" y="69"/>
                    </a:lnTo>
                    <a:lnTo>
                      <a:pt x="127" y="69"/>
                    </a:lnTo>
                    <a:lnTo>
                      <a:pt x="129" y="70"/>
                    </a:lnTo>
                    <a:lnTo>
                      <a:pt x="123" y="91"/>
                    </a:lnTo>
                    <a:lnTo>
                      <a:pt x="120" y="90"/>
                    </a:lnTo>
                    <a:lnTo>
                      <a:pt x="120" y="90"/>
                    </a:lnTo>
                    <a:lnTo>
                      <a:pt x="113" y="86"/>
                    </a:lnTo>
                    <a:lnTo>
                      <a:pt x="108" y="85"/>
                    </a:lnTo>
                    <a:lnTo>
                      <a:pt x="102" y="84"/>
                    </a:lnTo>
                    <a:lnTo>
                      <a:pt x="102" y="84"/>
                    </a:lnTo>
                    <a:lnTo>
                      <a:pt x="102" y="84"/>
                    </a:lnTo>
                    <a:lnTo>
                      <a:pt x="97" y="85"/>
                    </a:lnTo>
                    <a:lnTo>
                      <a:pt x="95" y="86"/>
                    </a:lnTo>
                    <a:lnTo>
                      <a:pt x="95" y="86"/>
                    </a:lnTo>
                    <a:lnTo>
                      <a:pt x="95" y="86"/>
                    </a:lnTo>
                    <a:lnTo>
                      <a:pt x="94" y="88"/>
                    </a:lnTo>
                    <a:lnTo>
                      <a:pt x="93" y="90"/>
                    </a:lnTo>
                    <a:lnTo>
                      <a:pt x="93" y="90"/>
                    </a:lnTo>
                    <a:lnTo>
                      <a:pt x="93" y="90"/>
                    </a:lnTo>
                    <a:lnTo>
                      <a:pt x="94" y="92"/>
                    </a:lnTo>
                    <a:lnTo>
                      <a:pt x="96" y="94"/>
                    </a:lnTo>
                    <a:lnTo>
                      <a:pt x="96" y="94"/>
                    </a:lnTo>
                    <a:lnTo>
                      <a:pt x="96" y="94"/>
                    </a:lnTo>
                    <a:lnTo>
                      <a:pt x="100" y="96"/>
                    </a:lnTo>
                    <a:lnTo>
                      <a:pt x="107" y="99"/>
                    </a:lnTo>
                    <a:lnTo>
                      <a:pt x="107" y="99"/>
                    </a:lnTo>
                    <a:lnTo>
                      <a:pt x="107" y="99"/>
                    </a:lnTo>
                    <a:lnTo>
                      <a:pt x="113" y="101"/>
                    </a:lnTo>
                    <a:lnTo>
                      <a:pt x="118" y="104"/>
                    </a:lnTo>
                    <a:lnTo>
                      <a:pt x="122" y="107"/>
                    </a:lnTo>
                    <a:lnTo>
                      <a:pt x="127" y="110"/>
                    </a:lnTo>
                    <a:lnTo>
                      <a:pt x="129" y="113"/>
                    </a:lnTo>
                    <a:lnTo>
                      <a:pt x="131" y="117"/>
                    </a:lnTo>
                    <a:lnTo>
                      <a:pt x="132" y="122"/>
                    </a:lnTo>
                    <a:lnTo>
                      <a:pt x="133" y="127"/>
                    </a:lnTo>
                    <a:lnTo>
                      <a:pt x="133" y="127"/>
                    </a:lnTo>
                    <a:lnTo>
                      <a:pt x="133" y="127"/>
                    </a:lnTo>
                    <a:lnTo>
                      <a:pt x="132" y="132"/>
                    </a:lnTo>
                    <a:lnTo>
                      <a:pt x="131" y="137"/>
                    </a:lnTo>
                    <a:lnTo>
                      <a:pt x="129" y="141"/>
                    </a:lnTo>
                    <a:lnTo>
                      <a:pt x="125" y="144"/>
                    </a:lnTo>
                    <a:lnTo>
                      <a:pt x="122" y="148"/>
                    </a:lnTo>
                    <a:lnTo>
                      <a:pt x="118" y="151"/>
                    </a:lnTo>
                    <a:lnTo>
                      <a:pt x="113" y="153"/>
                    </a:lnTo>
                    <a:lnTo>
                      <a:pt x="108" y="154"/>
                    </a:lnTo>
                    <a:lnTo>
                      <a:pt x="108" y="154"/>
                    </a:lnTo>
                    <a:lnTo>
                      <a:pt x="108" y="169"/>
                    </a:lnTo>
                    <a:lnTo>
                      <a:pt x="88" y="16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9" name="Freeform 85"/>
              <p:cNvSpPr>
                <a:spLocks/>
              </p:cNvSpPr>
              <p:nvPr/>
            </p:nvSpPr>
            <p:spPr bwMode="auto">
              <a:xfrm>
                <a:off x="1591" y="340"/>
                <a:ext cx="125" cy="228"/>
              </a:xfrm>
              <a:custGeom>
                <a:avLst/>
                <a:gdLst>
                  <a:gd name="T0" fmla="*/ 0 w 125"/>
                  <a:gd name="T1" fmla="*/ 165 h 228"/>
                  <a:gd name="T2" fmla="*/ 0 w 125"/>
                  <a:gd name="T3" fmla="*/ 165 h 228"/>
                  <a:gd name="T4" fmla="*/ 1 w 125"/>
                  <a:gd name="T5" fmla="*/ 154 h 228"/>
                  <a:gd name="T6" fmla="*/ 2 w 125"/>
                  <a:gd name="T7" fmla="*/ 144 h 228"/>
                  <a:gd name="T8" fmla="*/ 5 w 125"/>
                  <a:gd name="T9" fmla="*/ 134 h 228"/>
                  <a:gd name="T10" fmla="*/ 8 w 125"/>
                  <a:gd name="T11" fmla="*/ 124 h 228"/>
                  <a:gd name="T12" fmla="*/ 17 w 125"/>
                  <a:gd name="T13" fmla="*/ 106 h 228"/>
                  <a:gd name="T14" fmla="*/ 27 w 125"/>
                  <a:gd name="T15" fmla="*/ 86 h 228"/>
                  <a:gd name="T16" fmla="*/ 38 w 125"/>
                  <a:gd name="T17" fmla="*/ 66 h 228"/>
                  <a:gd name="T18" fmla="*/ 48 w 125"/>
                  <a:gd name="T19" fmla="*/ 46 h 228"/>
                  <a:gd name="T20" fmla="*/ 53 w 125"/>
                  <a:gd name="T21" fmla="*/ 36 h 228"/>
                  <a:gd name="T22" fmla="*/ 56 w 125"/>
                  <a:gd name="T23" fmla="*/ 24 h 228"/>
                  <a:gd name="T24" fmla="*/ 60 w 125"/>
                  <a:gd name="T25" fmla="*/ 12 h 228"/>
                  <a:gd name="T26" fmla="*/ 62 w 125"/>
                  <a:gd name="T27" fmla="*/ 0 h 228"/>
                  <a:gd name="T28" fmla="*/ 62 w 125"/>
                  <a:gd name="T29" fmla="*/ 0 h 228"/>
                  <a:gd name="T30" fmla="*/ 65 w 125"/>
                  <a:gd name="T31" fmla="*/ 12 h 228"/>
                  <a:gd name="T32" fmla="*/ 68 w 125"/>
                  <a:gd name="T33" fmla="*/ 24 h 228"/>
                  <a:gd name="T34" fmla="*/ 73 w 125"/>
                  <a:gd name="T35" fmla="*/ 36 h 228"/>
                  <a:gd name="T36" fmla="*/ 77 w 125"/>
                  <a:gd name="T37" fmla="*/ 46 h 228"/>
                  <a:gd name="T38" fmla="*/ 87 w 125"/>
                  <a:gd name="T39" fmla="*/ 66 h 228"/>
                  <a:gd name="T40" fmla="*/ 98 w 125"/>
                  <a:gd name="T41" fmla="*/ 86 h 228"/>
                  <a:gd name="T42" fmla="*/ 109 w 125"/>
                  <a:gd name="T43" fmla="*/ 106 h 228"/>
                  <a:gd name="T44" fmla="*/ 117 w 125"/>
                  <a:gd name="T45" fmla="*/ 124 h 228"/>
                  <a:gd name="T46" fmla="*/ 120 w 125"/>
                  <a:gd name="T47" fmla="*/ 134 h 228"/>
                  <a:gd name="T48" fmla="*/ 123 w 125"/>
                  <a:gd name="T49" fmla="*/ 144 h 228"/>
                  <a:gd name="T50" fmla="*/ 125 w 125"/>
                  <a:gd name="T51" fmla="*/ 154 h 228"/>
                  <a:gd name="T52" fmla="*/ 125 w 125"/>
                  <a:gd name="T53" fmla="*/ 165 h 228"/>
                  <a:gd name="T54" fmla="*/ 125 w 125"/>
                  <a:gd name="T55" fmla="*/ 165 h 228"/>
                  <a:gd name="T56" fmla="*/ 125 w 125"/>
                  <a:gd name="T57" fmla="*/ 171 h 228"/>
                  <a:gd name="T58" fmla="*/ 124 w 125"/>
                  <a:gd name="T59" fmla="*/ 178 h 228"/>
                  <a:gd name="T60" fmla="*/ 122 w 125"/>
                  <a:gd name="T61" fmla="*/ 184 h 228"/>
                  <a:gd name="T62" fmla="*/ 120 w 125"/>
                  <a:gd name="T63" fmla="*/ 189 h 228"/>
                  <a:gd name="T64" fmla="*/ 115 w 125"/>
                  <a:gd name="T65" fmla="*/ 200 h 228"/>
                  <a:gd name="T66" fmla="*/ 107 w 125"/>
                  <a:gd name="T67" fmla="*/ 209 h 228"/>
                  <a:gd name="T68" fmla="*/ 97 w 125"/>
                  <a:gd name="T69" fmla="*/ 217 h 228"/>
                  <a:gd name="T70" fmla="*/ 87 w 125"/>
                  <a:gd name="T71" fmla="*/ 223 h 228"/>
                  <a:gd name="T72" fmla="*/ 81 w 125"/>
                  <a:gd name="T73" fmla="*/ 225 h 228"/>
                  <a:gd name="T74" fmla="*/ 75 w 125"/>
                  <a:gd name="T75" fmla="*/ 226 h 228"/>
                  <a:gd name="T76" fmla="*/ 68 w 125"/>
                  <a:gd name="T77" fmla="*/ 227 h 228"/>
                  <a:gd name="T78" fmla="*/ 62 w 125"/>
                  <a:gd name="T79" fmla="*/ 228 h 228"/>
                  <a:gd name="T80" fmla="*/ 62 w 125"/>
                  <a:gd name="T81" fmla="*/ 228 h 228"/>
                  <a:gd name="T82" fmla="*/ 56 w 125"/>
                  <a:gd name="T83" fmla="*/ 227 h 228"/>
                  <a:gd name="T84" fmla="*/ 50 w 125"/>
                  <a:gd name="T85" fmla="*/ 226 h 228"/>
                  <a:gd name="T86" fmla="*/ 44 w 125"/>
                  <a:gd name="T87" fmla="*/ 225 h 228"/>
                  <a:gd name="T88" fmla="*/ 38 w 125"/>
                  <a:gd name="T89" fmla="*/ 223 h 228"/>
                  <a:gd name="T90" fmla="*/ 27 w 125"/>
                  <a:gd name="T91" fmla="*/ 217 h 228"/>
                  <a:gd name="T92" fmla="*/ 18 w 125"/>
                  <a:gd name="T93" fmla="*/ 209 h 228"/>
                  <a:gd name="T94" fmla="*/ 10 w 125"/>
                  <a:gd name="T95" fmla="*/ 200 h 228"/>
                  <a:gd name="T96" fmla="*/ 5 w 125"/>
                  <a:gd name="T97" fmla="*/ 189 h 228"/>
                  <a:gd name="T98" fmla="*/ 3 w 125"/>
                  <a:gd name="T99" fmla="*/ 184 h 228"/>
                  <a:gd name="T100" fmla="*/ 1 w 125"/>
                  <a:gd name="T101" fmla="*/ 178 h 228"/>
                  <a:gd name="T102" fmla="*/ 0 w 125"/>
                  <a:gd name="T103" fmla="*/ 171 h 228"/>
                  <a:gd name="T104" fmla="*/ 0 w 125"/>
                  <a:gd name="T105" fmla="*/ 165 h 228"/>
                  <a:gd name="T106" fmla="*/ 0 w 125"/>
                  <a:gd name="T107" fmla="*/ 16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228">
                    <a:moveTo>
                      <a:pt x="0" y="165"/>
                    </a:moveTo>
                    <a:lnTo>
                      <a:pt x="0" y="165"/>
                    </a:lnTo>
                    <a:lnTo>
                      <a:pt x="1" y="154"/>
                    </a:lnTo>
                    <a:lnTo>
                      <a:pt x="2" y="144"/>
                    </a:lnTo>
                    <a:lnTo>
                      <a:pt x="5" y="134"/>
                    </a:lnTo>
                    <a:lnTo>
                      <a:pt x="8" y="124"/>
                    </a:lnTo>
                    <a:lnTo>
                      <a:pt x="17" y="106"/>
                    </a:lnTo>
                    <a:lnTo>
                      <a:pt x="27" y="86"/>
                    </a:lnTo>
                    <a:lnTo>
                      <a:pt x="38" y="66"/>
                    </a:lnTo>
                    <a:lnTo>
                      <a:pt x="48" y="46"/>
                    </a:lnTo>
                    <a:lnTo>
                      <a:pt x="53" y="36"/>
                    </a:lnTo>
                    <a:lnTo>
                      <a:pt x="56" y="24"/>
                    </a:lnTo>
                    <a:lnTo>
                      <a:pt x="60" y="12"/>
                    </a:lnTo>
                    <a:lnTo>
                      <a:pt x="62" y="0"/>
                    </a:lnTo>
                    <a:lnTo>
                      <a:pt x="62" y="0"/>
                    </a:lnTo>
                    <a:lnTo>
                      <a:pt x="65" y="12"/>
                    </a:lnTo>
                    <a:lnTo>
                      <a:pt x="68" y="24"/>
                    </a:lnTo>
                    <a:lnTo>
                      <a:pt x="73" y="36"/>
                    </a:lnTo>
                    <a:lnTo>
                      <a:pt x="77" y="46"/>
                    </a:lnTo>
                    <a:lnTo>
                      <a:pt x="87" y="66"/>
                    </a:lnTo>
                    <a:lnTo>
                      <a:pt x="98" y="86"/>
                    </a:lnTo>
                    <a:lnTo>
                      <a:pt x="109" y="106"/>
                    </a:lnTo>
                    <a:lnTo>
                      <a:pt x="117" y="124"/>
                    </a:lnTo>
                    <a:lnTo>
                      <a:pt x="120" y="134"/>
                    </a:lnTo>
                    <a:lnTo>
                      <a:pt x="123" y="144"/>
                    </a:lnTo>
                    <a:lnTo>
                      <a:pt x="125" y="154"/>
                    </a:lnTo>
                    <a:lnTo>
                      <a:pt x="125" y="165"/>
                    </a:lnTo>
                    <a:lnTo>
                      <a:pt x="125" y="165"/>
                    </a:lnTo>
                    <a:lnTo>
                      <a:pt x="125" y="171"/>
                    </a:lnTo>
                    <a:lnTo>
                      <a:pt x="124" y="178"/>
                    </a:lnTo>
                    <a:lnTo>
                      <a:pt x="122" y="184"/>
                    </a:lnTo>
                    <a:lnTo>
                      <a:pt x="120" y="189"/>
                    </a:lnTo>
                    <a:lnTo>
                      <a:pt x="115" y="200"/>
                    </a:lnTo>
                    <a:lnTo>
                      <a:pt x="107" y="209"/>
                    </a:lnTo>
                    <a:lnTo>
                      <a:pt x="97" y="217"/>
                    </a:lnTo>
                    <a:lnTo>
                      <a:pt x="87" y="223"/>
                    </a:lnTo>
                    <a:lnTo>
                      <a:pt x="81" y="225"/>
                    </a:lnTo>
                    <a:lnTo>
                      <a:pt x="75" y="226"/>
                    </a:lnTo>
                    <a:lnTo>
                      <a:pt x="68" y="227"/>
                    </a:lnTo>
                    <a:lnTo>
                      <a:pt x="62" y="228"/>
                    </a:lnTo>
                    <a:lnTo>
                      <a:pt x="62" y="228"/>
                    </a:lnTo>
                    <a:lnTo>
                      <a:pt x="56" y="227"/>
                    </a:lnTo>
                    <a:lnTo>
                      <a:pt x="50" y="226"/>
                    </a:lnTo>
                    <a:lnTo>
                      <a:pt x="44" y="225"/>
                    </a:lnTo>
                    <a:lnTo>
                      <a:pt x="38" y="223"/>
                    </a:lnTo>
                    <a:lnTo>
                      <a:pt x="27" y="217"/>
                    </a:lnTo>
                    <a:lnTo>
                      <a:pt x="18" y="209"/>
                    </a:lnTo>
                    <a:lnTo>
                      <a:pt x="10" y="200"/>
                    </a:lnTo>
                    <a:lnTo>
                      <a:pt x="5" y="189"/>
                    </a:lnTo>
                    <a:lnTo>
                      <a:pt x="3" y="184"/>
                    </a:lnTo>
                    <a:lnTo>
                      <a:pt x="1" y="178"/>
                    </a:lnTo>
                    <a:lnTo>
                      <a:pt x="0" y="171"/>
                    </a:lnTo>
                    <a:lnTo>
                      <a:pt x="0" y="165"/>
                    </a:lnTo>
                    <a:lnTo>
                      <a:pt x="0" y="16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0" name="Line 86"/>
              <p:cNvSpPr>
                <a:spLocks noChangeShapeType="1"/>
              </p:cNvSpPr>
              <p:nvPr/>
            </p:nvSpPr>
            <p:spPr bwMode="auto">
              <a:xfrm>
                <a:off x="1613" y="505"/>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1" name="Freeform 87"/>
              <p:cNvSpPr>
                <a:spLocks/>
              </p:cNvSpPr>
              <p:nvPr/>
            </p:nvSpPr>
            <p:spPr bwMode="auto">
              <a:xfrm>
                <a:off x="1610" y="433"/>
                <a:ext cx="29" cy="68"/>
              </a:xfrm>
              <a:custGeom>
                <a:avLst/>
                <a:gdLst>
                  <a:gd name="T0" fmla="*/ 29 w 29"/>
                  <a:gd name="T1" fmla="*/ 1 h 68"/>
                  <a:gd name="T2" fmla="*/ 29 w 29"/>
                  <a:gd name="T3" fmla="*/ 1 h 68"/>
                  <a:gd name="T4" fmla="*/ 26 w 29"/>
                  <a:gd name="T5" fmla="*/ 0 h 68"/>
                  <a:gd name="T6" fmla="*/ 24 w 29"/>
                  <a:gd name="T7" fmla="*/ 2 h 68"/>
                  <a:gd name="T8" fmla="*/ 24 w 29"/>
                  <a:gd name="T9" fmla="*/ 2 h 68"/>
                  <a:gd name="T10" fmla="*/ 24 w 29"/>
                  <a:gd name="T11" fmla="*/ 2 h 68"/>
                  <a:gd name="T12" fmla="*/ 14 w 29"/>
                  <a:gd name="T13" fmla="*/ 19 h 68"/>
                  <a:gd name="T14" fmla="*/ 7 w 29"/>
                  <a:gd name="T15" fmla="*/ 35 h 68"/>
                  <a:gd name="T16" fmla="*/ 4 w 29"/>
                  <a:gd name="T17" fmla="*/ 43 h 68"/>
                  <a:gd name="T18" fmla="*/ 1 w 29"/>
                  <a:gd name="T19" fmla="*/ 52 h 68"/>
                  <a:gd name="T20" fmla="*/ 0 w 29"/>
                  <a:gd name="T21" fmla="*/ 60 h 68"/>
                  <a:gd name="T22" fmla="*/ 0 w 29"/>
                  <a:gd name="T23" fmla="*/ 68 h 68"/>
                  <a:gd name="T24" fmla="*/ 0 w 29"/>
                  <a:gd name="T2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68">
                    <a:moveTo>
                      <a:pt x="29" y="1"/>
                    </a:moveTo>
                    <a:lnTo>
                      <a:pt x="29" y="1"/>
                    </a:lnTo>
                    <a:lnTo>
                      <a:pt x="26" y="0"/>
                    </a:lnTo>
                    <a:lnTo>
                      <a:pt x="24" y="2"/>
                    </a:lnTo>
                    <a:lnTo>
                      <a:pt x="24" y="2"/>
                    </a:lnTo>
                    <a:lnTo>
                      <a:pt x="24" y="2"/>
                    </a:lnTo>
                    <a:lnTo>
                      <a:pt x="14" y="19"/>
                    </a:lnTo>
                    <a:lnTo>
                      <a:pt x="7" y="35"/>
                    </a:lnTo>
                    <a:lnTo>
                      <a:pt x="4" y="43"/>
                    </a:lnTo>
                    <a:lnTo>
                      <a:pt x="1" y="52"/>
                    </a:lnTo>
                    <a:lnTo>
                      <a:pt x="0" y="60"/>
                    </a:lnTo>
                    <a:lnTo>
                      <a:pt x="0" y="68"/>
                    </a:lnTo>
                    <a:lnTo>
                      <a:pt x="0" y="6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2" name="Freeform 88"/>
              <p:cNvSpPr>
                <a:spLocks/>
              </p:cNvSpPr>
              <p:nvPr/>
            </p:nvSpPr>
            <p:spPr bwMode="auto">
              <a:xfrm>
                <a:off x="3077" y="1985"/>
                <a:ext cx="88" cy="161"/>
              </a:xfrm>
              <a:custGeom>
                <a:avLst/>
                <a:gdLst>
                  <a:gd name="T0" fmla="*/ 0 w 88"/>
                  <a:gd name="T1" fmla="*/ 116 h 161"/>
                  <a:gd name="T2" fmla="*/ 0 w 88"/>
                  <a:gd name="T3" fmla="*/ 116 h 161"/>
                  <a:gd name="T4" fmla="*/ 0 w 88"/>
                  <a:gd name="T5" fmla="*/ 109 h 161"/>
                  <a:gd name="T6" fmla="*/ 2 w 88"/>
                  <a:gd name="T7" fmla="*/ 102 h 161"/>
                  <a:gd name="T8" fmla="*/ 3 w 88"/>
                  <a:gd name="T9" fmla="*/ 95 h 161"/>
                  <a:gd name="T10" fmla="*/ 6 w 88"/>
                  <a:gd name="T11" fmla="*/ 88 h 161"/>
                  <a:gd name="T12" fmla="*/ 12 w 88"/>
                  <a:gd name="T13" fmla="*/ 74 h 161"/>
                  <a:gd name="T14" fmla="*/ 19 w 88"/>
                  <a:gd name="T15" fmla="*/ 61 h 161"/>
                  <a:gd name="T16" fmla="*/ 26 w 88"/>
                  <a:gd name="T17" fmla="*/ 47 h 161"/>
                  <a:gd name="T18" fmla="*/ 34 w 88"/>
                  <a:gd name="T19" fmla="*/ 33 h 161"/>
                  <a:gd name="T20" fmla="*/ 40 w 88"/>
                  <a:gd name="T21" fmla="*/ 17 h 161"/>
                  <a:gd name="T22" fmla="*/ 43 w 88"/>
                  <a:gd name="T23" fmla="*/ 8 h 161"/>
                  <a:gd name="T24" fmla="*/ 44 w 88"/>
                  <a:gd name="T25" fmla="*/ 0 h 161"/>
                  <a:gd name="T26" fmla="*/ 44 w 88"/>
                  <a:gd name="T27" fmla="*/ 0 h 161"/>
                  <a:gd name="T28" fmla="*/ 46 w 88"/>
                  <a:gd name="T29" fmla="*/ 8 h 161"/>
                  <a:gd name="T30" fmla="*/ 48 w 88"/>
                  <a:gd name="T31" fmla="*/ 17 h 161"/>
                  <a:gd name="T32" fmla="*/ 54 w 88"/>
                  <a:gd name="T33" fmla="*/ 33 h 161"/>
                  <a:gd name="T34" fmla="*/ 61 w 88"/>
                  <a:gd name="T35" fmla="*/ 47 h 161"/>
                  <a:gd name="T36" fmla="*/ 70 w 88"/>
                  <a:gd name="T37" fmla="*/ 61 h 161"/>
                  <a:gd name="T38" fmla="*/ 77 w 88"/>
                  <a:gd name="T39" fmla="*/ 74 h 161"/>
                  <a:gd name="T40" fmla="*/ 83 w 88"/>
                  <a:gd name="T41" fmla="*/ 88 h 161"/>
                  <a:gd name="T42" fmla="*/ 85 w 88"/>
                  <a:gd name="T43" fmla="*/ 95 h 161"/>
                  <a:gd name="T44" fmla="*/ 87 w 88"/>
                  <a:gd name="T45" fmla="*/ 102 h 161"/>
                  <a:gd name="T46" fmla="*/ 88 w 88"/>
                  <a:gd name="T47" fmla="*/ 109 h 161"/>
                  <a:gd name="T48" fmla="*/ 88 w 88"/>
                  <a:gd name="T49" fmla="*/ 116 h 161"/>
                  <a:gd name="T50" fmla="*/ 88 w 88"/>
                  <a:gd name="T51" fmla="*/ 116 h 161"/>
                  <a:gd name="T52" fmla="*/ 88 w 88"/>
                  <a:gd name="T53" fmla="*/ 126 h 161"/>
                  <a:gd name="T54" fmla="*/ 85 w 88"/>
                  <a:gd name="T55" fmla="*/ 134 h 161"/>
                  <a:gd name="T56" fmla="*/ 81 w 88"/>
                  <a:gd name="T57" fmla="*/ 141 h 161"/>
                  <a:gd name="T58" fmla="*/ 76 w 88"/>
                  <a:gd name="T59" fmla="*/ 148 h 161"/>
                  <a:gd name="T60" fmla="*/ 69 w 88"/>
                  <a:gd name="T61" fmla="*/ 153 h 161"/>
                  <a:gd name="T62" fmla="*/ 61 w 88"/>
                  <a:gd name="T63" fmla="*/ 158 h 161"/>
                  <a:gd name="T64" fmla="*/ 53 w 88"/>
                  <a:gd name="T65" fmla="*/ 161 h 161"/>
                  <a:gd name="T66" fmla="*/ 44 w 88"/>
                  <a:gd name="T67" fmla="*/ 161 h 161"/>
                  <a:gd name="T68" fmla="*/ 44 w 88"/>
                  <a:gd name="T69" fmla="*/ 161 h 161"/>
                  <a:gd name="T70" fmla="*/ 36 w 88"/>
                  <a:gd name="T71" fmla="*/ 161 h 161"/>
                  <a:gd name="T72" fmla="*/ 26 w 88"/>
                  <a:gd name="T73" fmla="*/ 158 h 161"/>
                  <a:gd name="T74" fmla="*/ 19 w 88"/>
                  <a:gd name="T75" fmla="*/ 153 h 161"/>
                  <a:gd name="T76" fmla="*/ 13 w 88"/>
                  <a:gd name="T77" fmla="*/ 148 h 161"/>
                  <a:gd name="T78" fmla="*/ 7 w 88"/>
                  <a:gd name="T79" fmla="*/ 141 h 161"/>
                  <a:gd name="T80" fmla="*/ 3 w 88"/>
                  <a:gd name="T81" fmla="*/ 134 h 161"/>
                  <a:gd name="T82" fmla="*/ 1 w 88"/>
                  <a:gd name="T83" fmla="*/ 126 h 161"/>
                  <a:gd name="T84" fmla="*/ 0 w 88"/>
                  <a:gd name="T85" fmla="*/ 116 h 161"/>
                  <a:gd name="T86" fmla="*/ 0 w 88"/>
                  <a:gd name="T87" fmla="*/ 11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161">
                    <a:moveTo>
                      <a:pt x="0" y="116"/>
                    </a:moveTo>
                    <a:lnTo>
                      <a:pt x="0" y="116"/>
                    </a:lnTo>
                    <a:lnTo>
                      <a:pt x="0" y="109"/>
                    </a:lnTo>
                    <a:lnTo>
                      <a:pt x="2" y="102"/>
                    </a:lnTo>
                    <a:lnTo>
                      <a:pt x="3" y="95"/>
                    </a:lnTo>
                    <a:lnTo>
                      <a:pt x="6" y="88"/>
                    </a:lnTo>
                    <a:lnTo>
                      <a:pt x="12" y="74"/>
                    </a:lnTo>
                    <a:lnTo>
                      <a:pt x="19" y="61"/>
                    </a:lnTo>
                    <a:lnTo>
                      <a:pt x="26" y="47"/>
                    </a:lnTo>
                    <a:lnTo>
                      <a:pt x="34" y="33"/>
                    </a:lnTo>
                    <a:lnTo>
                      <a:pt x="40" y="17"/>
                    </a:lnTo>
                    <a:lnTo>
                      <a:pt x="43" y="8"/>
                    </a:lnTo>
                    <a:lnTo>
                      <a:pt x="44" y="0"/>
                    </a:lnTo>
                    <a:lnTo>
                      <a:pt x="44" y="0"/>
                    </a:lnTo>
                    <a:lnTo>
                      <a:pt x="46" y="8"/>
                    </a:lnTo>
                    <a:lnTo>
                      <a:pt x="48" y="17"/>
                    </a:lnTo>
                    <a:lnTo>
                      <a:pt x="54" y="33"/>
                    </a:lnTo>
                    <a:lnTo>
                      <a:pt x="61" y="47"/>
                    </a:lnTo>
                    <a:lnTo>
                      <a:pt x="70" y="61"/>
                    </a:lnTo>
                    <a:lnTo>
                      <a:pt x="77" y="74"/>
                    </a:lnTo>
                    <a:lnTo>
                      <a:pt x="83" y="88"/>
                    </a:lnTo>
                    <a:lnTo>
                      <a:pt x="85" y="95"/>
                    </a:lnTo>
                    <a:lnTo>
                      <a:pt x="87" y="102"/>
                    </a:lnTo>
                    <a:lnTo>
                      <a:pt x="88" y="109"/>
                    </a:lnTo>
                    <a:lnTo>
                      <a:pt x="88" y="116"/>
                    </a:lnTo>
                    <a:lnTo>
                      <a:pt x="88" y="116"/>
                    </a:lnTo>
                    <a:lnTo>
                      <a:pt x="88" y="126"/>
                    </a:lnTo>
                    <a:lnTo>
                      <a:pt x="85" y="134"/>
                    </a:lnTo>
                    <a:lnTo>
                      <a:pt x="81" y="141"/>
                    </a:lnTo>
                    <a:lnTo>
                      <a:pt x="76" y="148"/>
                    </a:lnTo>
                    <a:lnTo>
                      <a:pt x="69" y="153"/>
                    </a:lnTo>
                    <a:lnTo>
                      <a:pt x="61" y="158"/>
                    </a:lnTo>
                    <a:lnTo>
                      <a:pt x="53" y="161"/>
                    </a:lnTo>
                    <a:lnTo>
                      <a:pt x="44" y="161"/>
                    </a:lnTo>
                    <a:lnTo>
                      <a:pt x="44" y="161"/>
                    </a:lnTo>
                    <a:lnTo>
                      <a:pt x="36" y="161"/>
                    </a:lnTo>
                    <a:lnTo>
                      <a:pt x="26" y="158"/>
                    </a:lnTo>
                    <a:lnTo>
                      <a:pt x="19" y="153"/>
                    </a:lnTo>
                    <a:lnTo>
                      <a:pt x="13" y="148"/>
                    </a:lnTo>
                    <a:lnTo>
                      <a:pt x="7" y="141"/>
                    </a:lnTo>
                    <a:lnTo>
                      <a:pt x="3" y="134"/>
                    </a:lnTo>
                    <a:lnTo>
                      <a:pt x="1" y="126"/>
                    </a:lnTo>
                    <a:lnTo>
                      <a:pt x="0" y="116"/>
                    </a:lnTo>
                    <a:lnTo>
                      <a:pt x="0" y="1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3" name="Line 89"/>
              <p:cNvSpPr>
                <a:spLocks noChangeShapeType="1"/>
              </p:cNvSpPr>
              <p:nvPr/>
            </p:nvSpPr>
            <p:spPr bwMode="auto">
              <a:xfrm>
                <a:off x="3095" y="2099"/>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4" name="Line 90"/>
              <p:cNvSpPr>
                <a:spLocks noChangeShapeType="1"/>
              </p:cNvSpPr>
              <p:nvPr/>
            </p:nvSpPr>
            <p:spPr bwMode="auto">
              <a:xfrm>
                <a:off x="3093" y="2101"/>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5" name="Freeform 91"/>
              <p:cNvSpPr>
                <a:spLocks/>
              </p:cNvSpPr>
              <p:nvPr/>
            </p:nvSpPr>
            <p:spPr bwMode="auto">
              <a:xfrm>
                <a:off x="3090" y="2051"/>
                <a:ext cx="21" cy="48"/>
              </a:xfrm>
              <a:custGeom>
                <a:avLst/>
                <a:gdLst>
                  <a:gd name="T0" fmla="*/ 21 w 21"/>
                  <a:gd name="T1" fmla="*/ 0 h 48"/>
                  <a:gd name="T2" fmla="*/ 21 w 21"/>
                  <a:gd name="T3" fmla="*/ 0 h 48"/>
                  <a:gd name="T4" fmla="*/ 19 w 21"/>
                  <a:gd name="T5" fmla="*/ 0 h 48"/>
                  <a:gd name="T6" fmla="*/ 18 w 21"/>
                  <a:gd name="T7" fmla="*/ 1 h 48"/>
                  <a:gd name="T8" fmla="*/ 18 w 21"/>
                  <a:gd name="T9" fmla="*/ 1 h 48"/>
                  <a:gd name="T10" fmla="*/ 18 w 21"/>
                  <a:gd name="T11" fmla="*/ 1 h 48"/>
                  <a:gd name="T12" fmla="*/ 11 w 21"/>
                  <a:gd name="T13" fmla="*/ 13 h 48"/>
                  <a:gd name="T14" fmla="*/ 5 w 21"/>
                  <a:gd name="T15" fmla="*/ 25 h 48"/>
                  <a:gd name="T16" fmla="*/ 2 w 21"/>
                  <a:gd name="T17" fmla="*/ 36 h 48"/>
                  <a:gd name="T18" fmla="*/ 0 w 21"/>
                  <a:gd name="T19" fmla="*/ 42 h 48"/>
                  <a:gd name="T20" fmla="*/ 0 w 21"/>
                  <a:gd name="T21" fmla="*/ 48 h 48"/>
                  <a:gd name="T22" fmla="*/ 0 w 21"/>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lnTo>
                      <a:pt x="21" y="0"/>
                    </a:lnTo>
                    <a:lnTo>
                      <a:pt x="19" y="0"/>
                    </a:lnTo>
                    <a:lnTo>
                      <a:pt x="18" y="1"/>
                    </a:lnTo>
                    <a:lnTo>
                      <a:pt x="18" y="1"/>
                    </a:lnTo>
                    <a:lnTo>
                      <a:pt x="18" y="1"/>
                    </a:lnTo>
                    <a:lnTo>
                      <a:pt x="11" y="13"/>
                    </a:lnTo>
                    <a:lnTo>
                      <a:pt x="5" y="25"/>
                    </a:lnTo>
                    <a:lnTo>
                      <a:pt x="2" y="36"/>
                    </a:lnTo>
                    <a:lnTo>
                      <a:pt x="0" y="42"/>
                    </a:lnTo>
                    <a:lnTo>
                      <a:pt x="0" y="48"/>
                    </a:lnTo>
                    <a:lnTo>
                      <a:pt x="0" y="4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6" name="Freeform 92"/>
              <p:cNvSpPr>
                <a:spLocks/>
              </p:cNvSpPr>
              <p:nvPr/>
            </p:nvSpPr>
            <p:spPr bwMode="auto">
              <a:xfrm>
                <a:off x="825" y="1624"/>
                <a:ext cx="69" cy="126"/>
              </a:xfrm>
              <a:custGeom>
                <a:avLst/>
                <a:gdLst>
                  <a:gd name="T0" fmla="*/ 0 w 69"/>
                  <a:gd name="T1" fmla="*/ 92 h 126"/>
                  <a:gd name="T2" fmla="*/ 0 w 69"/>
                  <a:gd name="T3" fmla="*/ 92 h 126"/>
                  <a:gd name="T4" fmla="*/ 0 w 69"/>
                  <a:gd name="T5" fmla="*/ 86 h 126"/>
                  <a:gd name="T6" fmla="*/ 1 w 69"/>
                  <a:gd name="T7" fmla="*/ 80 h 126"/>
                  <a:gd name="T8" fmla="*/ 4 w 69"/>
                  <a:gd name="T9" fmla="*/ 69 h 126"/>
                  <a:gd name="T10" fmla="*/ 10 w 69"/>
                  <a:gd name="T11" fmla="*/ 59 h 126"/>
                  <a:gd name="T12" fmla="*/ 15 w 69"/>
                  <a:gd name="T13" fmla="*/ 47 h 126"/>
                  <a:gd name="T14" fmla="*/ 21 w 69"/>
                  <a:gd name="T15" fmla="*/ 37 h 126"/>
                  <a:gd name="T16" fmla="*/ 27 w 69"/>
                  <a:gd name="T17" fmla="*/ 26 h 126"/>
                  <a:gd name="T18" fmla="*/ 31 w 69"/>
                  <a:gd name="T19" fmla="*/ 14 h 126"/>
                  <a:gd name="T20" fmla="*/ 34 w 69"/>
                  <a:gd name="T21" fmla="*/ 0 h 126"/>
                  <a:gd name="T22" fmla="*/ 34 w 69"/>
                  <a:gd name="T23" fmla="*/ 0 h 126"/>
                  <a:gd name="T24" fmla="*/ 37 w 69"/>
                  <a:gd name="T25" fmla="*/ 14 h 126"/>
                  <a:gd name="T26" fmla="*/ 43 w 69"/>
                  <a:gd name="T27" fmla="*/ 26 h 126"/>
                  <a:gd name="T28" fmla="*/ 49 w 69"/>
                  <a:gd name="T29" fmla="*/ 37 h 126"/>
                  <a:gd name="T30" fmla="*/ 54 w 69"/>
                  <a:gd name="T31" fmla="*/ 47 h 126"/>
                  <a:gd name="T32" fmla="*/ 60 w 69"/>
                  <a:gd name="T33" fmla="*/ 59 h 126"/>
                  <a:gd name="T34" fmla="*/ 65 w 69"/>
                  <a:gd name="T35" fmla="*/ 69 h 126"/>
                  <a:gd name="T36" fmla="*/ 68 w 69"/>
                  <a:gd name="T37" fmla="*/ 80 h 126"/>
                  <a:gd name="T38" fmla="*/ 69 w 69"/>
                  <a:gd name="T39" fmla="*/ 86 h 126"/>
                  <a:gd name="T40" fmla="*/ 69 w 69"/>
                  <a:gd name="T41" fmla="*/ 92 h 126"/>
                  <a:gd name="T42" fmla="*/ 69 w 69"/>
                  <a:gd name="T43" fmla="*/ 92 h 126"/>
                  <a:gd name="T44" fmla="*/ 68 w 69"/>
                  <a:gd name="T45" fmla="*/ 99 h 126"/>
                  <a:gd name="T46" fmla="*/ 66 w 69"/>
                  <a:gd name="T47" fmla="*/ 105 h 126"/>
                  <a:gd name="T48" fmla="*/ 63 w 69"/>
                  <a:gd name="T49" fmla="*/ 111 h 126"/>
                  <a:gd name="T50" fmla="*/ 59 w 69"/>
                  <a:gd name="T51" fmla="*/ 116 h 126"/>
                  <a:gd name="T52" fmla="*/ 54 w 69"/>
                  <a:gd name="T53" fmla="*/ 121 h 126"/>
                  <a:gd name="T54" fmla="*/ 49 w 69"/>
                  <a:gd name="T55" fmla="*/ 124 h 126"/>
                  <a:gd name="T56" fmla="*/ 42 w 69"/>
                  <a:gd name="T57" fmla="*/ 126 h 126"/>
                  <a:gd name="T58" fmla="*/ 34 w 69"/>
                  <a:gd name="T59" fmla="*/ 126 h 126"/>
                  <a:gd name="T60" fmla="*/ 34 w 69"/>
                  <a:gd name="T61" fmla="*/ 126 h 126"/>
                  <a:gd name="T62" fmla="*/ 28 w 69"/>
                  <a:gd name="T63" fmla="*/ 126 h 126"/>
                  <a:gd name="T64" fmla="*/ 21 w 69"/>
                  <a:gd name="T65" fmla="*/ 124 h 126"/>
                  <a:gd name="T66" fmla="*/ 15 w 69"/>
                  <a:gd name="T67" fmla="*/ 121 h 126"/>
                  <a:gd name="T68" fmla="*/ 10 w 69"/>
                  <a:gd name="T69" fmla="*/ 116 h 126"/>
                  <a:gd name="T70" fmla="*/ 6 w 69"/>
                  <a:gd name="T71" fmla="*/ 111 h 126"/>
                  <a:gd name="T72" fmla="*/ 2 w 69"/>
                  <a:gd name="T73" fmla="*/ 105 h 126"/>
                  <a:gd name="T74" fmla="*/ 0 w 69"/>
                  <a:gd name="T75" fmla="*/ 99 h 126"/>
                  <a:gd name="T76" fmla="*/ 0 w 69"/>
                  <a:gd name="T77" fmla="*/ 92 h 126"/>
                  <a:gd name="T78" fmla="*/ 0 w 69"/>
                  <a:gd name="T79"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126">
                    <a:moveTo>
                      <a:pt x="0" y="92"/>
                    </a:moveTo>
                    <a:lnTo>
                      <a:pt x="0" y="92"/>
                    </a:lnTo>
                    <a:lnTo>
                      <a:pt x="0" y="86"/>
                    </a:lnTo>
                    <a:lnTo>
                      <a:pt x="1" y="80"/>
                    </a:lnTo>
                    <a:lnTo>
                      <a:pt x="4" y="69"/>
                    </a:lnTo>
                    <a:lnTo>
                      <a:pt x="10" y="59"/>
                    </a:lnTo>
                    <a:lnTo>
                      <a:pt x="15" y="47"/>
                    </a:lnTo>
                    <a:lnTo>
                      <a:pt x="21" y="37"/>
                    </a:lnTo>
                    <a:lnTo>
                      <a:pt x="27" y="26"/>
                    </a:lnTo>
                    <a:lnTo>
                      <a:pt x="31" y="14"/>
                    </a:lnTo>
                    <a:lnTo>
                      <a:pt x="34" y="0"/>
                    </a:lnTo>
                    <a:lnTo>
                      <a:pt x="34" y="0"/>
                    </a:lnTo>
                    <a:lnTo>
                      <a:pt x="37" y="14"/>
                    </a:lnTo>
                    <a:lnTo>
                      <a:pt x="43" y="26"/>
                    </a:lnTo>
                    <a:lnTo>
                      <a:pt x="49" y="37"/>
                    </a:lnTo>
                    <a:lnTo>
                      <a:pt x="54" y="47"/>
                    </a:lnTo>
                    <a:lnTo>
                      <a:pt x="60" y="59"/>
                    </a:lnTo>
                    <a:lnTo>
                      <a:pt x="65" y="69"/>
                    </a:lnTo>
                    <a:lnTo>
                      <a:pt x="68" y="80"/>
                    </a:lnTo>
                    <a:lnTo>
                      <a:pt x="69" y="86"/>
                    </a:lnTo>
                    <a:lnTo>
                      <a:pt x="69" y="92"/>
                    </a:lnTo>
                    <a:lnTo>
                      <a:pt x="69" y="92"/>
                    </a:lnTo>
                    <a:lnTo>
                      <a:pt x="68" y="99"/>
                    </a:lnTo>
                    <a:lnTo>
                      <a:pt x="66" y="105"/>
                    </a:lnTo>
                    <a:lnTo>
                      <a:pt x="63" y="111"/>
                    </a:lnTo>
                    <a:lnTo>
                      <a:pt x="59" y="116"/>
                    </a:lnTo>
                    <a:lnTo>
                      <a:pt x="54" y="121"/>
                    </a:lnTo>
                    <a:lnTo>
                      <a:pt x="49" y="124"/>
                    </a:lnTo>
                    <a:lnTo>
                      <a:pt x="42" y="126"/>
                    </a:lnTo>
                    <a:lnTo>
                      <a:pt x="34" y="126"/>
                    </a:lnTo>
                    <a:lnTo>
                      <a:pt x="34" y="126"/>
                    </a:lnTo>
                    <a:lnTo>
                      <a:pt x="28" y="126"/>
                    </a:lnTo>
                    <a:lnTo>
                      <a:pt x="21" y="124"/>
                    </a:lnTo>
                    <a:lnTo>
                      <a:pt x="15" y="121"/>
                    </a:lnTo>
                    <a:lnTo>
                      <a:pt x="10" y="116"/>
                    </a:lnTo>
                    <a:lnTo>
                      <a:pt x="6" y="111"/>
                    </a:lnTo>
                    <a:lnTo>
                      <a:pt x="2" y="105"/>
                    </a:lnTo>
                    <a:lnTo>
                      <a:pt x="0" y="99"/>
                    </a:lnTo>
                    <a:lnTo>
                      <a:pt x="0" y="92"/>
                    </a:lnTo>
                    <a:lnTo>
                      <a:pt x="0" y="9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7" name="Line 93"/>
              <p:cNvSpPr>
                <a:spLocks noChangeShapeType="1"/>
              </p:cNvSpPr>
              <p:nvPr/>
            </p:nvSpPr>
            <p:spPr bwMode="auto">
              <a:xfrm>
                <a:off x="840" y="1714"/>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8" name="Line 94"/>
              <p:cNvSpPr>
                <a:spLocks noChangeShapeType="1"/>
              </p:cNvSpPr>
              <p:nvPr/>
            </p:nvSpPr>
            <p:spPr bwMode="auto">
              <a:xfrm>
                <a:off x="838" y="1716"/>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9" name="Freeform 95"/>
              <p:cNvSpPr>
                <a:spLocks/>
              </p:cNvSpPr>
              <p:nvPr/>
            </p:nvSpPr>
            <p:spPr bwMode="auto">
              <a:xfrm>
                <a:off x="836" y="1676"/>
                <a:ext cx="16" cy="38"/>
              </a:xfrm>
              <a:custGeom>
                <a:avLst/>
                <a:gdLst>
                  <a:gd name="T0" fmla="*/ 16 w 16"/>
                  <a:gd name="T1" fmla="*/ 1 h 38"/>
                  <a:gd name="T2" fmla="*/ 16 w 16"/>
                  <a:gd name="T3" fmla="*/ 1 h 38"/>
                  <a:gd name="T4" fmla="*/ 14 w 16"/>
                  <a:gd name="T5" fmla="*/ 0 h 38"/>
                  <a:gd name="T6" fmla="*/ 13 w 16"/>
                  <a:gd name="T7" fmla="*/ 1 h 38"/>
                  <a:gd name="T8" fmla="*/ 13 w 16"/>
                  <a:gd name="T9" fmla="*/ 1 h 38"/>
                  <a:gd name="T10" fmla="*/ 13 w 16"/>
                  <a:gd name="T11" fmla="*/ 1 h 38"/>
                  <a:gd name="T12" fmla="*/ 8 w 16"/>
                  <a:gd name="T13" fmla="*/ 10 h 38"/>
                  <a:gd name="T14" fmla="*/ 4 w 16"/>
                  <a:gd name="T15" fmla="*/ 19 h 38"/>
                  <a:gd name="T16" fmla="*/ 1 w 16"/>
                  <a:gd name="T17" fmla="*/ 28 h 38"/>
                  <a:gd name="T18" fmla="*/ 0 w 16"/>
                  <a:gd name="T19" fmla="*/ 38 h 38"/>
                  <a:gd name="T20" fmla="*/ 0 w 16"/>
                  <a:gd name="T2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8">
                    <a:moveTo>
                      <a:pt x="16" y="1"/>
                    </a:moveTo>
                    <a:lnTo>
                      <a:pt x="16" y="1"/>
                    </a:lnTo>
                    <a:lnTo>
                      <a:pt x="14" y="0"/>
                    </a:lnTo>
                    <a:lnTo>
                      <a:pt x="13" y="1"/>
                    </a:lnTo>
                    <a:lnTo>
                      <a:pt x="13" y="1"/>
                    </a:lnTo>
                    <a:lnTo>
                      <a:pt x="13" y="1"/>
                    </a:lnTo>
                    <a:lnTo>
                      <a:pt x="8" y="10"/>
                    </a:lnTo>
                    <a:lnTo>
                      <a:pt x="4" y="19"/>
                    </a:lnTo>
                    <a:lnTo>
                      <a:pt x="1" y="28"/>
                    </a:lnTo>
                    <a:lnTo>
                      <a:pt x="0" y="38"/>
                    </a:lnTo>
                    <a:lnTo>
                      <a:pt x="0" y="3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0" name="Freeform 96"/>
              <p:cNvSpPr>
                <a:spLocks/>
              </p:cNvSpPr>
              <p:nvPr/>
            </p:nvSpPr>
            <p:spPr bwMode="auto">
              <a:xfrm>
                <a:off x="4110" y="2206"/>
                <a:ext cx="69" cy="127"/>
              </a:xfrm>
              <a:custGeom>
                <a:avLst/>
                <a:gdLst>
                  <a:gd name="T0" fmla="*/ 0 w 69"/>
                  <a:gd name="T1" fmla="*/ 92 h 127"/>
                  <a:gd name="T2" fmla="*/ 0 w 69"/>
                  <a:gd name="T3" fmla="*/ 92 h 127"/>
                  <a:gd name="T4" fmla="*/ 0 w 69"/>
                  <a:gd name="T5" fmla="*/ 86 h 127"/>
                  <a:gd name="T6" fmla="*/ 1 w 69"/>
                  <a:gd name="T7" fmla="*/ 81 h 127"/>
                  <a:gd name="T8" fmla="*/ 4 w 69"/>
                  <a:gd name="T9" fmla="*/ 69 h 127"/>
                  <a:gd name="T10" fmla="*/ 10 w 69"/>
                  <a:gd name="T11" fmla="*/ 59 h 127"/>
                  <a:gd name="T12" fmla="*/ 15 w 69"/>
                  <a:gd name="T13" fmla="*/ 49 h 127"/>
                  <a:gd name="T14" fmla="*/ 21 w 69"/>
                  <a:gd name="T15" fmla="*/ 37 h 127"/>
                  <a:gd name="T16" fmla="*/ 27 w 69"/>
                  <a:gd name="T17" fmla="*/ 26 h 127"/>
                  <a:gd name="T18" fmla="*/ 31 w 69"/>
                  <a:gd name="T19" fmla="*/ 14 h 127"/>
                  <a:gd name="T20" fmla="*/ 34 w 69"/>
                  <a:gd name="T21" fmla="*/ 0 h 127"/>
                  <a:gd name="T22" fmla="*/ 34 w 69"/>
                  <a:gd name="T23" fmla="*/ 0 h 127"/>
                  <a:gd name="T24" fmla="*/ 38 w 69"/>
                  <a:gd name="T25" fmla="*/ 14 h 127"/>
                  <a:gd name="T26" fmla="*/ 42 w 69"/>
                  <a:gd name="T27" fmla="*/ 26 h 127"/>
                  <a:gd name="T28" fmla="*/ 49 w 69"/>
                  <a:gd name="T29" fmla="*/ 37 h 127"/>
                  <a:gd name="T30" fmla="*/ 55 w 69"/>
                  <a:gd name="T31" fmla="*/ 49 h 127"/>
                  <a:gd name="T32" fmla="*/ 60 w 69"/>
                  <a:gd name="T33" fmla="*/ 59 h 127"/>
                  <a:gd name="T34" fmla="*/ 65 w 69"/>
                  <a:gd name="T35" fmla="*/ 69 h 127"/>
                  <a:gd name="T36" fmla="*/ 68 w 69"/>
                  <a:gd name="T37" fmla="*/ 81 h 127"/>
                  <a:gd name="T38" fmla="*/ 69 w 69"/>
                  <a:gd name="T39" fmla="*/ 86 h 127"/>
                  <a:gd name="T40" fmla="*/ 69 w 69"/>
                  <a:gd name="T41" fmla="*/ 92 h 127"/>
                  <a:gd name="T42" fmla="*/ 69 w 69"/>
                  <a:gd name="T43" fmla="*/ 92 h 127"/>
                  <a:gd name="T44" fmla="*/ 69 w 69"/>
                  <a:gd name="T45" fmla="*/ 99 h 127"/>
                  <a:gd name="T46" fmla="*/ 67 w 69"/>
                  <a:gd name="T47" fmla="*/ 105 h 127"/>
                  <a:gd name="T48" fmla="*/ 63 w 69"/>
                  <a:gd name="T49" fmla="*/ 111 h 127"/>
                  <a:gd name="T50" fmla="*/ 59 w 69"/>
                  <a:gd name="T51" fmla="*/ 117 h 127"/>
                  <a:gd name="T52" fmla="*/ 54 w 69"/>
                  <a:gd name="T53" fmla="*/ 121 h 127"/>
                  <a:gd name="T54" fmla="*/ 49 w 69"/>
                  <a:gd name="T55" fmla="*/ 124 h 127"/>
                  <a:gd name="T56" fmla="*/ 41 w 69"/>
                  <a:gd name="T57" fmla="*/ 126 h 127"/>
                  <a:gd name="T58" fmla="*/ 34 w 69"/>
                  <a:gd name="T59" fmla="*/ 127 h 127"/>
                  <a:gd name="T60" fmla="*/ 34 w 69"/>
                  <a:gd name="T61" fmla="*/ 127 h 127"/>
                  <a:gd name="T62" fmla="*/ 28 w 69"/>
                  <a:gd name="T63" fmla="*/ 126 h 127"/>
                  <a:gd name="T64" fmla="*/ 21 w 69"/>
                  <a:gd name="T65" fmla="*/ 124 h 127"/>
                  <a:gd name="T66" fmla="*/ 16 w 69"/>
                  <a:gd name="T67" fmla="*/ 121 h 127"/>
                  <a:gd name="T68" fmla="*/ 11 w 69"/>
                  <a:gd name="T69" fmla="*/ 117 h 127"/>
                  <a:gd name="T70" fmla="*/ 5 w 69"/>
                  <a:gd name="T71" fmla="*/ 111 h 127"/>
                  <a:gd name="T72" fmla="*/ 2 w 69"/>
                  <a:gd name="T73" fmla="*/ 105 h 127"/>
                  <a:gd name="T74" fmla="*/ 0 w 69"/>
                  <a:gd name="T75" fmla="*/ 99 h 127"/>
                  <a:gd name="T76" fmla="*/ 0 w 69"/>
                  <a:gd name="T77" fmla="*/ 92 h 127"/>
                  <a:gd name="T78" fmla="*/ 0 w 69"/>
                  <a:gd name="T7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127">
                    <a:moveTo>
                      <a:pt x="0" y="92"/>
                    </a:moveTo>
                    <a:lnTo>
                      <a:pt x="0" y="92"/>
                    </a:lnTo>
                    <a:lnTo>
                      <a:pt x="0" y="86"/>
                    </a:lnTo>
                    <a:lnTo>
                      <a:pt x="1" y="81"/>
                    </a:lnTo>
                    <a:lnTo>
                      <a:pt x="4" y="69"/>
                    </a:lnTo>
                    <a:lnTo>
                      <a:pt x="10" y="59"/>
                    </a:lnTo>
                    <a:lnTo>
                      <a:pt x="15" y="49"/>
                    </a:lnTo>
                    <a:lnTo>
                      <a:pt x="21" y="37"/>
                    </a:lnTo>
                    <a:lnTo>
                      <a:pt x="27" y="26"/>
                    </a:lnTo>
                    <a:lnTo>
                      <a:pt x="31" y="14"/>
                    </a:lnTo>
                    <a:lnTo>
                      <a:pt x="34" y="0"/>
                    </a:lnTo>
                    <a:lnTo>
                      <a:pt x="34" y="0"/>
                    </a:lnTo>
                    <a:lnTo>
                      <a:pt x="38" y="14"/>
                    </a:lnTo>
                    <a:lnTo>
                      <a:pt x="42" y="26"/>
                    </a:lnTo>
                    <a:lnTo>
                      <a:pt x="49" y="37"/>
                    </a:lnTo>
                    <a:lnTo>
                      <a:pt x="55" y="49"/>
                    </a:lnTo>
                    <a:lnTo>
                      <a:pt x="60" y="59"/>
                    </a:lnTo>
                    <a:lnTo>
                      <a:pt x="65" y="69"/>
                    </a:lnTo>
                    <a:lnTo>
                      <a:pt x="68" y="81"/>
                    </a:lnTo>
                    <a:lnTo>
                      <a:pt x="69" y="86"/>
                    </a:lnTo>
                    <a:lnTo>
                      <a:pt x="69" y="92"/>
                    </a:lnTo>
                    <a:lnTo>
                      <a:pt x="69" y="92"/>
                    </a:lnTo>
                    <a:lnTo>
                      <a:pt x="69" y="99"/>
                    </a:lnTo>
                    <a:lnTo>
                      <a:pt x="67" y="105"/>
                    </a:lnTo>
                    <a:lnTo>
                      <a:pt x="63" y="111"/>
                    </a:lnTo>
                    <a:lnTo>
                      <a:pt x="59" y="117"/>
                    </a:lnTo>
                    <a:lnTo>
                      <a:pt x="54" y="121"/>
                    </a:lnTo>
                    <a:lnTo>
                      <a:pt x="49" y="124"/>
                    </a:lnTo>
                    <a:lnTo>
                      <a:pt x="41" y="126"/>
                    </a:lnTo>
                    <a:lnTo>
                      <a:pt x="34" y="127"/>
                    </a:lnTo>
                    <a:lnTo>
                      <a:pt x="34" y="127"/>
                    </a:lnTo>
                    <a:lnTo>
                      <a:pt x="28" y="126"/>
                    </a:lnTo>
                    <a:lnTo>
                      <a:pt x="21" y="124"/>
                    </a:lnTo>
                    <a:lnTo>
                      <a:pt x="16" y="121"/>
                    </a:lnTo>
                    <a:lnTo>
                      <a:pt x="11" y="117"/>
                    </a:lnTo>
                    <a:lnTo>
                      <a:pt x="5" y="111"/>
                    </a:lnTo>
                    <a:lnTo>
                      <a:pt x="2" y="105"/>
                    </a:lnTo>
                    <a:lnTo>
                      <a:pt x="0" y="99"/>
                    </a:lnTo>
                    <a:lnTo>
                      <a:pt x="0" y="92"/>
                    </a:lnTo>
                    <a:lnTo>
                      <a:pt x="0" y="9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1" name="Line 97"/>
              <p:cNvSpPr>
                <a:spLocks noChangeShapeType="1"/>
              </p:cNvSpPr>
              <p:nvPr/>
            </p:nvSpPr>
            <p:spPr bwMode="auto">
              <a:xfrm>
                <a:off x="4125" y="2296"/>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2" name="Line 98"/>
              <p:cNvSpPr>
                <a:spLocks noChangeShapeType="1"/>
              </p:cNvSpPr>
              <p:nvPr/>
            </p:nvSpPr>
            <p:spPr bwMode="auto">
              <a:xfrm>
                <a:off x="4123" y="2298"/>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3" name="Freeform 99"/>
              <p:cNvSpPr>
                <a:spLocks/>
              </p:cNvSpPr>
              <p:nvPr/>
            </p:nvSpPr>
            <p:spPr bwMode="auto">
              <a:xfrm>
                <a:off x="4121" y="2259"/>
                <a:ext cx="16" cy="37"/>
              </a:xfrm>
              <a:custGeom>
                <a:avLst/>
                <a:gdLst>
                  <a:gd name="T0" fmla="*/ 16 w 16"/>
                  <a:gd name="T1" fmla="*/ 0 h 37"/>
                  <a:gd name="T2" fmla="*/ 16 w 16"/>
                  <a:gd name="T3" fmla="*/ 0 h 37"/>
                  <a:gd name="T4" fmla="*/ 14 w 16"/>
                  <a:gd name="T5" fmla="*/ 0 h 37"/>
                  <a:gd name="T6" fmla="*/ 13 w 16"/>
                  <a:gd name="T7" fmla="*/ 1 h 37"/>
                  <a:gd name="T8" fmla="*/ 13 w 16"/>
                  <a:gd name="T9" fmla="*/ 1 h 37"/>
                  <a:gd name="T10" fmla="*/ 13 w 16"/>
                  <a:gd name="T11" fmla="*/ 1 h 37"/>
                  <a:gd name="T12" fmla="*/ 8 w 16"/>
                  <a:gd name="T13" fmla="*/ 9 h 37"/>
                  <a:gd name="T14" fmla="*/ 4 w 16"/>
                  <a:gd name="T15" fmla="*/ 18 h 37"/>
                  <a:gd name="T16" fmla="*/ 1 w 16"/>
                  <a:gd name="T17" fmla="*/ 28 h 37"/>
                  <a:gd name="T18" fmla="*/ 0 w 16"/>
                  <a:gd name="T19" fmla="*/ 37 h 37"/>
                  <a:gd name="T20" fmla="*/ 0 w 1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7">
                    <a:moveTo>
                      <a:pt x="16" y="0"/>
                    </a:moveTo>
                    <a:lnTo>
                      <a:pt x="16" y="0"/>
                    </a:lnTo>
                    <a:lnTo>
                      <a:pt x="14" y="0"/>
                    </a:lnTo>
                    <a:lnTo>
                      <a:pt x="13" y="1"/>
                    </a:lnTo>
                    <a:lnTo>
                      <a:pt x="13" y="1"/>
                    </a:lnTo>
                    <a:lnTo>
                      <a:pt x="13" y="1"/>
                    </a:lnTo>
                    <a:lnTo>
                      <a:pt x="8" y="9"/>
                    </a:lnTo>
                    <a:lnTo>
                      <a:pt x="4" y="18"/>
                    </a:lnTo>
                    <a:lnTo>
                      <a:pt x="1" y="28"/>
                    </a:lnTo>
                    <a:lnTo>
                      <a:pt x="0" y="37"/>
                    </a:lnTo>
                    <a:lnTo>
                      <a:pt x="0" y="3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4" name="Freeform 100"/>
              <p:cNvSpPr>
                <a:spLocks/>
              </p:cNvSpPr>
              <p:nvPr/>
            </p:nvSpPr>
            <p:spPr bwMode="auto">
              <a:xfrm>
                <a:off x="5259" y="3082"/>
                <a:ext cx="68" cy="123"/>
              </a:xfrm>
              <a:custGeom>
                <a:avLst/>
                <a:gdLst>
                  <a:gd name="T0" fmla="*/ 0 w 68"/>
                  <a:gd name="T1" fmla="*/ 89 h 123"/>
                  <a:gd name="T2" fmla="*/ 0 w 68"/>
                  <a:gd name="T3" fmla="*/ 89 h 123"/>
                  <a:gd name="T4" fmla="*/ 0 w 68"/>
                  <a:gd name="T5" fmla="*/ 83 h 123"/>
                  <a:gd name="T6" fmla="*/ 1 w 68"/>
                  <a:gd name="T7" fmla="*/ 78 h 123"/>
                  <a:gd name="T8" fmla="*/ 4 w 68"/>
                  <a:gd name="T9" fmla="*/ 67 h 123"/>
                  <a:gd name="T10" fmla="*/ 9 w 68"/>
                  <a:gd name="T11" fmla="*/ 57 h 123"/>
                  <a:gd name="T12" fmla="*/ 14 w 68"/>
                  <a:gd name="T13" fmla="*/ 47 h 123"/>
                  <a:gd name="T14" fmla="*/ 21 w 68"/>
                  <a:gd name="T15" fmla="*/ 36 h 123"/>
                  <a:gd name="T16" fmla="*/ 26 w 68"/>
                  <a:gd name="T17" fmla="*/ 25 h 123"/>
                  <a:gd name="T18" fmla="*/ 31 w 68"/>
                  <a:gd name="T19" fmla="*/ 13 h 123"/>
                  <a:gd name="T20" fmla="*/ 34 w 68"/>
                  <a:gd name="T21" fmla="*/ 0 h 123"/>
                  <a:gd name="T22" fmla="*/ 34 w 68"/>
                  <a:gd name="T23" fmla="*/ 0 h 123"/>
                  <a:gd name="T24" fmla="*/ 37 w 68"/>
                  <a:gd name="T25" fmla="*/ 13 h 123"/>
                  <a:gd name="T26" fmla="*/ 41 w 68"/>
                  <a:gd name="T27" fmla="*/ 25 h 123"/>
                  <a:gd name="T28" fmla="*/ 47 w 68"/>
                  <a:gd name="T29" fmla="*/ 36 h 123"/>
                  <a:gd name="T30" fmla="*/ 53 w 68"/>
                  <a:gd name="T31" fmla="*/ 47 h 123"/>
                  <a:gd name="T32" fmla="*/ 59 w 68"/>
                  <a:gd name="T33" fmla="*/ 57 h 123"/>
                  <a:gd name="T34" fmla="*/ 63 w 68"/>
                  <a:gd name="T35" fmla="*/ 67 h 123"/>
                  <a:gd name="T36" fmla="*/ 67 w 68"/>
                  <a:gd name="T37" fmla="*/ 78 h 123"/>
                  <a:gd name="T38" fmla="*/ 67 w 68"/>
                  <a:gd name="T39" fmla="*/ 83 h 123"/>
                  <a:gd name="T40" fmla="*/ 68 w 68"/>
                  <a:gd name="T41" fmla="*/ 89 h 123"/>
                  <a:gd name="T42" fmla="*/ 68 w 68"/>
                  <a:gd name="T43" fmla="*/ 89 h 123"/>
                  <a:gd name="T44" fmla="*/ 67 w 68"/>
                  <a:gd name="T45" fmla="*/ 95 h 123"/>
                  <a:gd name="T46" fmla="*/ 65 w 68"/>
                  <a:gd name="T47" fmla="*/ 102 h 123"/>
                  <a:gd name="T48" fmla="*/ 62 w 68"/>
                  <a:gd name="T49" fmla="*/ 108 h 123"/>
                  <a:gd name="T50" fmla="*/ 58 w 68"/>
                  <a:gd name="T51" fmla="*/ 113 h 123"/>
                  <a:gd name="T52" fmla="*/ 53 w 68"/>
                  <a:gd name="T53" fmla="*/ 117 h 123"/>
                  <a:gd name="T54" fmla="*/ 47 w 68"/>
                  <a:gd name="T55" fmla="*/ 120 h 123"/>
                  <a:gd name="T56" fmla="*/ 41 w 68"/>
                  <a:gd name="T57" fmla="*/ 122 h 123"/>
                  <a:gd name="T58" fmla="*/ 34 w 68"/>
                  <a:gd name="T59" fmla="*/ 123 h 123"/>
                  <a:gd name="T60" fmla="*/ 34 w 68"/>
                  <a:gd name="T61" fmla="*/ 123 h 123"/>
                  <a:gd name="T62" fmla="*/ 27 w 68"/>
                  <a:gd name="T63" fmla="*/ 122 h 123"/>
                  <a:gd name="T64" fmla="*/ 21 w 68"/>
                  <a:gd name="T65" fmla="*/ 120 h 123"/>
                  <a:gd name="T66" fmla="*/ 15 w 68"/>
                  <a:gd name="T67" fmla="*/ 117 h 123"/>
                  <a:gd name="T68" fmla="*/ 10 w 68"/>
                  <a:gd name="T69" fmla="*/ 113 h 123"/>
                  <a:gd name="T70" fmla="*/ 6 w 68"/>
                  <a:gd name="T71" fmla="*/ 108 h 123"/>
                  <a:gd name="T72" fmla="*/ 3 w 68"/>
                  <a:gd name="T73" fmla="*/ 102 h 123"/>
                  <a:gd name="T74" fmla="*/ 1 w 68"/>
                  <a:gd name="T75" fmla="*/ 95 h 123"/>
                  <a:gd name="T76" fmla="*/ 0 w 68"/>
                  <a:gd name="T77" fmla="*/ 89 h 123"/>
                  <a:gd name="T78" fmla="*/ 0 w 68"/>
                  <a:gd name="T79" fmla="*/ 8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123">
                    <a:moveTo>
                      <a:pt x="0" y="89"/>
                    </a:moveTo>
                    <a:lnTo>
                      <a:pt x="0" y="89"/>
                    </a:lnTo>
                    <a:lnTo>
                      <a:pt x="0" y="83"/>
                    </a:lnTo>
                    <a:lnTo>
                      <a:pt x="1" y="78"/>
                    </a:lnTo>
                    <a:lnTo>
                      <a:pt x="4" y="67"/>
                    </a:lnTo>
                    <a:lnTo>
                      <a:pt x="9" y="57"/>
                    </a:lnTo>
                    <a:lnTo>
                      <a:pt x="14" y="47"/>
                    </a:lnTo>
                    <a:lnTo>
                      <a:pt x="21" y="36"/>
                    </a:lnTo>
                    <a:lnTo>
                      <a:pt x="26" y="25"/>
                    </a:lnTo>
                    <a:lnTo>
                      <a:pt x="31" y="13"/>
                    </a:lnTo>
                    <a:lnTo>
                      <a:pt x="34" y="0"/>
                    </a:lnTo>
                    <a:lnTo>
                      <a:pt x="34" y="0"/>
                    </a:lnTo>
                    <a:lnTo>
                      <a:pt x="37" y="13"/>
                    </a:lnTo>
                    <a:lnTo>
                      <a:pt x="41" y="25"/>
                    </a:lnTo>
                    <a:lnTo>
                      <a:pt x="47" y="36"/>
                    </a:lnTo>
                    <a:lnTo>
                      <a:pt x="53" y="47"/>
                    </a:lnTo>
                    <a:lnTo>
                      <a:pt x="59" y="57"/>
                    </a:lnTo>
                    <a:lnTo>
                      <a:pt x="63" y="67"/>
                    </a:lnTo>
                    <a:lnTo>
                      <a:pt x="67" y="78"/>
                    </a:lnTo>
                    <a:lnTo>
                      <a:pt x="67" y="83"/>
                    </a:lnTo>
                    <a:lnTo>
                      <a:pt x="68" y="89"/>
                    </a:lnTo>
                    <a:lnTo>
                      <a:pt x="68" y="89"/>
                    </a:lnTo>
                    <a:lnTo>
                      <a:pt x="67" y="95"/>
                    </a:lnTo>
                    <a:lnTo>
                      <a:pt x="65" y="102"/>
                    </a:lnTo>
                    <a:lnTo>
                      <a:pt x="62" y="108"/>
                    </a:lnTo>
                    <a:lnTo>
                      <a:pt x="58" y="113"/>
                    </a:lnTo>
                    <a:lnTo>
                      <a:pt x="53" y="117"/>
                    </a:lnTo>
                    <a:lnTo>
                      <a:pt x="47" y="120"/>
                    </a:lnTo>
                    <a:lnTo>
                      <a:pt x="41" y="122"/>
                    </a:lnTo>
                    <a:lnTo>
                      <a:pt x="34" y="123"/>
                    </a:lnTo>
                    <a:lnTo>
                      <a:pt x="34" y="123"/>
                    </a:lnTo>
                    <a:lnTo>
                      <a:pt x="27" y="122"/>
                    </a:lnTo>
                    <a:lnTo>
                      <a:pt x="21" y="120"/>
                    </a:lnTo>
                    <a:lnTo>
                      <a:pt x="15" y="117"/>
                    </a:lnTo>
                    <a:lnTo>
                      <a:pt x="10" y="113"/>
                    </a:lnTo>
                    <a:lnTo>
                      <a:pt x="6" y="108"/>
                    </a:lnTo>
                    <a:lnTo>
                      <a:pt x="3" y="102"/>
                    </a:lnTo>
                    <a:lnTo>
                      <a:pt x="1" y="95"/>
                    </a:lnTo>
                    <a:lnTo>
                      <a:pt x="0" y="89"/>
                    </a:lnTo>
                    <a:lnTo>
                      <a:pt x="0" y="8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5" name="Line 101"/>
              <p:cNvSpPr>
                <a:spLocks noChangeShapeType="1"/>
              </p:cNvSpPr>
              <p:nvPr/>
            </p:nvSpPr>
            <p:spPr bwMode="auto">
              <a:xfrm>
                <a:off x="5271" y="3171"/>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6" name="Freeform 102"/>
              <p:cNvSpPr>
                <a:spLocks/>
              </p:cNvSpPr>
              <p:nvPr/>
            </p:nvSpPr>
            <p:spPr bwMode="auto">
              <a:xfrm>
                <a:off x="5271" y="3135"/>
                <a:ext cx="14" cy="35"/>
              </a:xfrm>
              <a:custGeom>
                <a:avLst/>
                <a:gdLst>
                  <a:gd name="T0" fmla="*/ 14 w 14"/>
                  <a:gd name="T1" fmla="*/ 0 h 35"/>
                  <a:gd name="T2" fmla="*/ 14 w 14"/>
                  <a:gd name="T3" fmla="*/ 0 h 35"/>
                  <a:gd name="T4" fmla="*/ 14 w 14"/>
                  <a:gd name="T5" fmla="*/ 0 h 35"/>
                  <a:gd name="T6" fmla="*/ 9 w 14"/>
                  <a:gd name="T7" fmla="*/ 8 h 35"/>
                  <a:gd name="T8" fmla="*/ 5 w 14"/>
                  <a:gd name="T9" fmla="*/ 17 h 35"/>
                  <a:gd name="T10" fmla="*/ 1 w 14"/>
                  <a:gd name="T11" fmla="*/ 26 h 35"/>
                  <a:gd name="T12" fmla="*/ 0 w 14"/>
                  <a:gd name="T13" fmla="*/ 35 h 35"/>
                  <a:gd name="T14" fmla="*/ 0 w 14"/>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5">
                    <a:moveTo>
                      <a:pt x="14" y="0"/>
                    </a:moveTo>
                    <a:lnTo>
                      <a:pt x="14" y="0"/>
                    </a:lnTo>
                    <a:lnTo>
                      <a:pt x="14" y="0"/>
                    </a:lnTo>
                    <a:lnTo>
                      <a:pt x="9" y="8"/>
                    </a:lnTo>
                    <a:lnTo>
                      <a:pt x="5" y="17"/>
                    </a:lnTo>
                    <a:lnTo>
                      <a:pt x="1" y="26"/>
                    </a:lnTo>
                    <a:lnTo>
                      <a:pt x="0" y="35"/>
                    </a:lnTo>
                    <a:lnTo>
                      <a:pt x="0" y="3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7" name="Freeform 103"/>
              <p:cNvSpPr>
                <a:spLocks/>
              </p:cNvSpPr>
              <p:nvPr/>
            </p:nvSpPr>
            <p:spPr bwMode="auto">
              <a:xfrm>
                <a:off x="743" y="441"/>
                <a:ext cx="22" cy="9"/>
              </a:xfrm>
              <a:custGeom>
                <a:avLst/>
                <a:gdLst>
                  <a:gd name="T0" fmla="*/ 22 w 22"/>
                  <a:gd name="T1" fmla="*/ 9 h 9"/>
                  <a:gd name="T2" fmla="*/ 22 w 22"/>
                  <a:gd name="T3" fmla="*/ 9 h 9"/>
                  <a:gd name="T4" fmla="*/ 0 w 22"/>
                  <a:gd name="T5" fmla="*/ 0 h 9"/>
                </a:gdLst>
                <a:ahLst/>
                <a:cxnLst>
                  <a:cxn ang="0">
                    <a:pos x="T0" y="T1"/>
                  </a:cxn>
                  <a:cxn ang="0">
                    <a:pos x="T2" y="T3"/>
                  </a:cxn>
                  <a:cxn ang="0">
                    <a:pos x="T4" y="T5"/>
                  </a:cxn>
                </a:cxnLst>
                <a:rect l="0" t="0" r="r" b="b"/>
                <a:pathLst>
                  <a:path w="22" h="9">
                    <a:moveTo>
                      <a:pt x="22" y="9"/>
                    </a:moveTo>
                    <a:lnTo>
                      <a:pt x="22" y="9"/>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8" name="Freeform 104"/>
              <p:cNvSpPr>
                <a:spLocks/>
              </p:cNvSpPr>
              <p:nvPr/>
            </p:nvSpPr>
            <p:spPr bwMode="auto">
              <a:xfrm>
                <a:off x="623" y="430"/>
                <a:ext cx="185" cy="203"/>
              </a:xfrm>
              <a:custGeom>
                <a:avLst/>
                <a:gdLst>
                  <a:gd name="T0" fmla="*/ 82 w 185"/>
                  <a:gd name="T1" fmla="*/ 2 h 203"/>
                  <a:gd name="T2" fmla="*/ 82 w 185"/>
                  <a:gd name="T3" fmla="*/ 2 h 203"/>
                  <a:gd name="T4" fmla="*/ 69 w 185"/>
                  <a:gd name="T5" fmla="*/ 0 h 203"/>
                  <a:gd name="T6" fmla="*/ 56 w 185"/>
                  <a:gd name="T7" fmla="*/ 0 h 203"/>
                  <a:gd name="T8" fmla="*/ 56 w 185"/>
                  <a:gd name="T9" fmla="*/ 0 h 203"/>
                  <a:gd name="T10" fmla="*/ 48 w 185"/>
                  <a:gd name="T11" fmla="*/ 0 h 203"/>
                  <a:gd name="T12" fmla="*/ 40 w 185"/>
                  <a:gd name="T13" fmla="*/ 1 h 203"/>
                  <a:gd name="T14" fmla="*/ 33 w 185"/>
                  <a:gd name="T15" fmla="*/ 2 h 203"/>
                  <a:gd name="T16" fmla="*/ 25 w 185"/>
                  <a:gd name="T17" fmla="*/ 4 h 203"/>
                  <a:gd name="T18" fmla="*/ 19 w 185"/>
                  <a:gd name="T19" fmla="*/ 7 h 203"/>
                  <a:gd name="T20" fmla="*/ 14 w 185"/>
                  <a:gd name="T21" fmla="*/ 11 h 203"/>
                  <a:gd name="T22" fmla="*/ 9 w 185"/>
                  <a:gd name="T23" fmla="*/ 17 h 203"/>
                  <a:gd name="T24" fmla="*/ 5 w 185"/>
                  <a:gd name="T25" fmla="*/ 22 h 203"/>
                  <a:gd name="T26" fmla="*/ 5 w 185"/>
                  <a:gd name="T27" fmla="*/ 22 h 203"/>
                  <a:gd name="T28" fmla="*/ 3 w 185"/>
                  <a:gd name="T29" fmla="*/ 27 h 203"/>
                  <a:gd name="T30" fmla="*/ 1 w 185"/>
                  <a:gd name="T31" fmla="*/ 31 h 203"/>
                  <a:gd name="T32" fmla="*/ 0 w 185"/>
                  <a:gd name="T33" fmla="*/ 36 h 203"/>
                  <a:gd name="T34" fmla="*/ 0 w 185"/>
                  <a:gd name="T35" fmla="*/ 41 h 203"/>
                  <a:gd name="T36" fmla="*/ 0 w 185"/>
                  <a:gd name="T37" fmla="*/ 41 h 203"/>
                  <a:gd name="T38" fmla="*/ 1 w 185"/>
                  <a:gd name="T39" fmla="*/ 49 h 203"/>
                  <a:gd name="T40" fmla="*/ 2 w 185"/>
                  <a:gd name="T41" fmla="*/ 58 h 203"/>
                  <a:gd name="T42" fmla="*/ 5 w 185"/>
                  <a:gd name="T43" fmla="*/ 65 h 203"/>
                  <a:gd name="T44" fmla="*/ 9 w 185"/>
                  <a:gd name="T45" fmla="*/ 73 h 203"/>
                  <a:gd name="T46" fmla="*/ 13 w 185"/>
                  <a:gd name="T47" fmla="*/ 81 h 203"/>
                  <a:gd name="T48" fmla="*/ 19 w 185"/>
                  <a:gd name="T49" fmla="*/ 90 h 203"/>
                  <a:gd name="T50" fmla="*/ 33 w 185"/>
                  <a:gd name="T51" fmla="*/ 107 h 203"/>
                  <a:gd name="T52" fmla="*/ 33 w 185"/>
                  <a:gd name="T53" fmla="*/ 107 h 203"/>
                  <a:gd name="T54" fmla="*/ 49 w 185"/>
                  <a:gd name="T55" fmla="*/ 124 h 203"/>
                  <a:gd name="T56" fmla="*/ 69 w 185"/>
                  <a:gd name="T57" fmla="*/ 140 h 203"/>
                  <a:gd name="T58" fmla="*/ 91 w 185"/>
                  <a:gd name="T59" fmla="*/ 156 h 203"/>
                  <a:gd name="T60" fmla="*/ 116 w 185"/>
                  <a:gd name="T61" fmla="*/ 172 h 203"/>
                  <a:gd name="T62" fmla="*/ 116 w 185"/>
                  <a:gd name="T63" fmla="*/ 172 h 203"/>
                  <a:gd name="T64" fmla="*/ 133 w 185"/>
                  <a:gd name="T65" fmla="*/ 181 h 203"/>
                  <a:gd name="T66" fmla="*/ 151 w 185"/>
                  <a:gd name="T67" fmla="*/ 190 h 203"/>
                  <a:gd name="T68" fmla="*/ 168 w 185"/>
                  <a:gd name="T69" fmla="*/ 198 h 203"/>
                  <a:gd name="T70" fmla="*/ 185 w 185"/>
                  <a:gd name="T7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203">
                    <a:moveTo>
                      <a:pt x="82" y="2"/>
                    </a:moveTo>
                    <a:lnTo>
                      <a:pt x="82" y="2"/>
                    </a:lnTo>
                    <a:lnTo>
                      <a:pt x="69" y="0"/>
                    </a:lnTo>
                    <a:lnTo>
                      <a:pt x="56" y="0"/>
                    </a:lnTo>
                    <a:lnTo>
                      <a:pt x="56" y="0"/>
                    </a:lnTo>
                    <a:lnTo>
                      <a:pt x="48" y="0"/>
                    </a:lnTo>
                    <a:lnTo>
                      <a:pt x="40" y="1"/>
                    </a:lnTo>
                    <a:lnTo>
                      <a:pt x="33" y="2"/>
                    </a:lnTo>
                    <a:lnTo>
                      <a:pt x="25" y="4"/>
                    </a:lnTo>
                    <a:lnTo>
                      <a:pt x="19" y="7"/>
                    </a:lnTo>
                    <a:lnTo>
                      <a:pt x="14" y="11"/>
                    </a:lnTo>
                    <a:lnTo>
                      <a:pt x="9" y="17"/>
                    </a:lnTo>
                    <a:lnTo>
                      <a:pt x="5" y="22"/>
                    </a:lnTo>
                    <a:lnTo>
                      <a:pt x="5" y="22"/>
                    </a:lnTo>
                    <a:lnTo>
                      <a:pt x="3" y="27"/>
                    </a:lnTo>
                    <a:lnTo>
                      <a:pt x="1" y="31"/>
                    </a:lnTo>
                    <a:lnTo>
                      <a:pt x="0" y="36"/>
                    </a:lnTo>
                    <a:lnTo>
                      <a:pt x="0" y="41"/>
                    </a:lnTo>
                    <a:lnTo>
                      <a:pt x="0" y="41"/>
                    </a:lnTo>
                    <a:lnTo>
                      <a:pt x="1" y="49"/>
                    </a:lnTo>
                    <a:lnTo>
                      <a:pt x="2" y="58"/>
                    </a:lnTo>
                    <a:lnTo>
                      <a:pt x="5" y="65"/>
                    </a:lnTo>
                    <a:lnTo>
                      <a:pt x="9" y="73"/>
                    </a:lnTo>
                    <a:lnTo>
                      <a:pt x="13" y="81"/>
                    </a:lnTo>
                    <a:lnTo>
                      <a:pt x="19" y="90"/>
                    </a:lnTo>
                    <a:lnTo>
                      <a:pt x="33" y="107"/>
                    </a:lnTo>
                    <a:lnTo>
                      <a:pt x="33" y="107"/>
                    </a:lnTo>
                    <a:lnTo>
                      <a:pt x="49" y="124"/>
                    </a:lnTo>
                    <a:lnTo>
                      <a:pt x="69" y="140"/>
                    </a:lnTo>
                    <a:lnTo>
                      <a:pt x="91" y="156"/>
                    </a:lnTo>
                    <a:lnTo>
                      <a:pt x="116" y="172"/>
                    </a:lnTo>
                    <a:lnTo>
                      <a:pt x="116" y="172"/>
                    </a:lnTo>
                    <a:lnTo>
                      <a:pt x="133" y="181"/>
                    </a:lnTo>
                    <a:lnTo>
                      <a:pt x="151" y="190"/>
                    </a:lnTo>
                    <a:lnTo>
                      <a:pt x="168" y="198"/>
                    </a:lnTo>
                    <a:lnTo>
                      <a:pt x="185" y="20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9" name="Freeform 105"/>
              <p:cNvSpPr>
                <a:spLocks/>
              </p:cNvSpPr>
              <p:nvPr/>
            </p:nvSpPr>
            <p:spPr bwMode="auto">
              <a:xfrm>
                <a:off x="847" y="505"/>
                <a:ext cx="81" cy="140"/>
              </a:xfrm>
              <a:custGeom>
                <a:avLst/>
                <a:gdLst>
                  <a:gd name="T0" fmla="*/ 0 w 81"/>
                  <a:gd name="T1" fmla="*/ 138 h 140"/>
                  <a:gd name="T2" fmla="*/ 0 w 81"/>
                  <a:gd name="T3" fmla="*/ 138 h 140"/>
                  <a:gd name="T4" fmla="*/ 12 w 81"/>
                  <a:gd name="T5" fmla="*/ 139 h 140"/>
                  <a:gd name="T6" fmla="*/ 25 w 81"/>
                  <a:gd name="T7" fmla="*/ 140 h 140"/>
                  <a:gd name="T8" fmla="*/ 25 w 81"/>
                  <a:gd name="T9" fmla="*/ 140 h 140"/>
                  <a:gd name="T10" fmla="*/ 33 w 81"/>
                  <a:gd name="T11" fmla="*/ 140 h 140"/>
                  <a:gd name="T12" fmla="*/ 41 w 81"/>
                  <a:gd name="T13" fmla="*/ 139 h 140"/>
                  <a:gd name="T14" fmla="*/ 48 w 81"/>
                  <a:gd name="T15" fmla="*/ 137 h 140"/>
                  <a:gd name="T16" fmla="*/ 56 w 81"/>
                  <a:gd name="T17" fmla="*/ 135 h 140"/>
                  <a:gd name="T18" fmla="*/ 62 w 81"/>
                  <a:gd name="T19" fmla="*/ 132 h 140"/>
                  <a:gd name="T20" fmla="*/ 68 w 81"/>
                  <a:gd name="T21" fmla="*/ 128 h 140"/>
                  <a:gd name="T22" fmla="*/ 72 w 81"/>
                  <a:gd name="T23" fmla="*/ 124 h 140"/>
                  <a:gd name="T24" fmla="*/ 76 w 81"/>
                  <a:gd name="T25" fmla="*/ 117 h 140"/>
                  <a:gd name="T26" fmla="*/ 76 w 81"/>
                  <a:gd name="T27" fmla="*/ 117 h 140"/>
                  <a:gd name="T28" fmla="*/ 79 w 81"/>
                  <a:gd name="T29" fmla="*/ 113 h 140"/>
                  <a:gd name="T30" fmla="*/ 80 w 81"/>
                  <a:gd name="T31" fmla="*/ 108 h 140"/>
                  <a:gd name="T32" fmla="*/ 81 w 81"/>
                  <a:gd name="T33" fmla="*/ 103 h 140"/>
                  <a:gd name="T34" fmla="*/ 81 w 81"/>
                  <a:gd name="T35" fmla="*/ 98 h 140"/>
                  <a:gd name="T36" fmla="*/ 81 w 81"/>
                  <a:gd name="T37" fmla="*/ 98 h 140"/>
                  <a:gd name="T38" fmla="*/ 81 w 81"/>
                  <a:gd name="T39" fmla="*/ 91 h 140"/>
                  <a:gd name="T40" fmla="*/ 79 w 81"/>
                  <a:gd name="T41" fmla="*/ 82 h 140"/>
                  <a:gd name="T42" fmla="*/ 76 w 81"/>
                  <a:gd name="T43" fmla="*/ 74 h 140"/>
                  <a:gd name="T44" fmla="*/ 73 w 81"/>
                  <a:gd name="T45" fmla="*/ 66 h 140"/>
                  <a:gd name="T46" fmla="*/ 68 w 81"/>
                  <a:gd name="T47" fmla="*/ 58 h 140"/>
                  <a:gd name="T48" fmla="*/ 62 w 81"/>
                  <a:gd name="T49" fmla="*/ 50 h 140"/>
                  <a:gd name="T50" fmla="*/ 48 w 81"/>
                  <a:gd name="T51" fmla="*/ 33 h 140"/>
                  <a:gd name="T52" fmla="*/ 48 w 81"/>
                  <a:gd name="T53" fmla="*/ 33 h 140"/>
                  <a:gd name="T54" fmla="*/ 32 w 81"/>
                  <a:gd name="T55" fmla="*/ 17 h 140"/>
                  <a:gd name="T56" fmla="*/ 13 w 81"/>
                  <a:gd name="T5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40">
                    <a:moveTo>
                      <a:pt x="0" y="138"/>
                    </a:moveTo>
                    <a:lnTo>
                      <a:pt x="0" y="138"/>
                    </a:lnTo>
                    <a:lnTo>
                      <a:pt x="12" y="139"/>
                    </a:lnTo>
                    <a:lnTo>
                      <a:pt x="25" y="140"/>
                    </a:lnTo>
                    <a:lnTo>
                      <a:pt x="25" y="140"/>
                    </a:lnTo>
                    <a:lnTo>
                      <a:pt x="33" y="140"/>
                    </a:lnTo>
                    <a:lnTo>
                      <a:pt x="41" y="139"/>
                    </a:lnTo>
                    <a:lnTo>
                      <a:pt x="48" y="137"/>
                    </a:lnTo>
                    <a:lnTo>
                      <a:pt x="56" y="135"/>
                    </a:lnTo>
                    <a:lnTo>
                      <a:pt x="62" y="132"/>
                    </a:lnTo>
                    <a:lnTo>
                      <a:pt x="68" y="128"/>
                    </a:lnTo>
                    <a:lnTo>
                      <a:pt x="72" y="124"/>
                    </a:lnTo>
                    <a:lnTo>
                      <a:pt x="76" y="117"/>
                    </a:lnTo>
                    <a:lnTo>
                      <a:pt x="76" y="117"/>
                    </a:lnTo>
                    <a:lnTo>
                      <a:pt x="79" y="113"/>
                    </a:lnTo>
                    <a:lnTo>
                      <a:pt x="80" y="108"/>
                    </a:lnTo>
                    <a:lnTo>
                      <a:pt x="81" y="103"/>
                    </a:lnTo>
                    <a:lnTo>
                      <a:pt x="81" y="98"/>
                    </a:lnTo>
                    <a:lnTo>
                      <a:pt x="81" y="98"/>
                    </a:lnTo>
                    <a:lnTo>
                      <a:pt x="81" y="91"/>
                    </a:lnTo>
                    <a:lnTo>
                      <a:pt x="79" y="82"/>
                    </a:lnTo>
                    <a:lnTo>
                      <a:pt x="76" y="74"/>
                    </a:lnTo>
                    <a:lnTo>
                      <a:pt x="73" y="66"/>
                    </a:lnTo>
                    <a:lnTo>
                      <a:pt x="68" y="58"/>
                    </a:lnTo>
                    <a:lnTo>
                      <a:pt x="62" y="50"/>
                    </a:lnTo>
                    <a:lnTo>
                      <a:pt x="48" y="33"/>
                    </a:lnTo>
                    <a:lnTo>
                      <a:pt x="48" y="33"/>
                    </a:lnTo>
                    <a:lnTo>
                      <a:pt x="32" y="17"/>
                    </a:lnTo>
                    <a:lnTo>
                      <a:pt x="13"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0" name="Freeform 106"/>
              <p:cNvSpPr>
                <a:spLocks/>
              </p:cNvSpPr>
              <p:nvPr/>
            </p:nvSpPr>
            <p:spPr bwMode="auto">
              <a:xfrm>
                <a:off x="810" y="600"/>
                <a:ext cx="6" cy="4"/>
              </a:xfrm>
              <a:custGeom>
                <a:avLst/>
                <a:gdLst>
                  <a:gd name="T0" fmla="*/ 0 w 6"/>
                  <a:gd name="T1" fmla="*/ 4 h 4"/>
                  <a:gd name="T2" fmla="*/ 0 w 6"/>
                  <a:gd name="T3" fmla="*/ 4 h 4"/>
                  <a:gd name="T4" fmla="*/ 3 w 6"/>
                  <a:gd name="T5" fmla="*/ 2 h 4"/>
                  <a:gd name="T6" fmla="*/ 3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0" y="4"/>
                    </a:moveTo>
                    <a:lnTo>
                      <a:pt x="0" y="4"/>
                    </a:lnTo>
                    <a:lnTo>
                      <a:pt x="3" y="2"/>
                    </a:lnTo>
                    <a:lnTo>
                      <a:pt x="3" y="2"/>
                    </a:lnTo>
                    <a:lnTo>
                      <a:pt x="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1" name="Freeform 107"/>
              <p:cNvSpPr>
                <a:spLocks/>
              </p:cNvSpPr>
              <p:nvPr/>
            </p:nvSpPr>
            <p:spPr bwMode="auto">
              <a:xfrm>
                <a:off x="743" y="627"/>
                <a:ext cx="19" cy="6"/>
              </a:xfrm>
              <a:custGeom>
                <a:avLst/>
                <a:gdLst>
                  <a:gd name="T0" fmla="*/ 0 w 19"/>
                  <a:gd name="T1" fmla="*/ 6 h 6"/>
                  <a:gd name="T2" fmla="*/ 0 w 19"/>
                  <a:gd name="T3" fmla="*/ 6 h 6"/>
                  <a:gd name="T4" fmla="*/ 19 w 19"/>
                  <a:gd name="T5" fmla="*/ 0 h 6"/>
                </a:gdLst>
                <a:ahLst/>
                <a:cxnLst>
                  <a:cxn ang="0">
                    <a:pos x="T0" y="T1"/>
                  </a:cxn>
                  <a:cxn ang="0">
                    <a:pos x="T2" y="T3"/>
                  </a:cxn>
                  <a:cxn ang="0">
                    <a:pos x="T4" y="T5"/>
                  </a:cxn>
                </a:cxnLst>
                <a:rect l="0" t="0" r="r" b="b"/>
                <a:pathLst>
                  <a:path w="19" h="6">
                    <a:moveTo>
                      <a:pt x="0" y="6"/>
                    </a:moveTo>
                    <a:lnTo>
                      <a:pt x="0" y="6"/>
                    </a:lnTo>
                    <a:lnTo>
                      <a:pt x="1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2" name="Freeform 108"/>
              <p:cNvSpPr>
                <a:spLocks/>
              </p:cNvSpPr>
              <p:nvPr/>
            </p:nvSpPr>
            <p:spPr bwMode="auto">
              <a:xfrm>
                <a:off x="860" y="557"/>
                <a:ext cx="15" cy="13"/>
              </a:xfrm>
              <a:custGeom>
                <a:avLst/>
                <a:gdLst>
                  <a:gd name="T0" fmla="*/ 0 w 15"/>
                  <a:gd name="T1" fmla="*/ 13 h 13"/>
                  <a:gd name="T2" fmla="*/ 0 w 15"/>
                  <a:gd name="T3" fmla="*/ 13 h 13"/>
                  <a:gd name="T4" fmla="*/ 15 w 15"/>
                  <a:gd name="T5" fmla="*/ 1 h 13"/>
                  <a:gd name="T6" fmla="*/ 15 w 15"/>
                  <a:gd name="T7" fmla="*/ 1 h 13"/>
                  <a:gd name="T8" fmla="*/ 15 w 15"/>
                  <a:gd name="T9" fmla="*/ 0 h 13"/>
                </a:gdLst>
                <a:ahLst/>
                <a:cxnLst>
                  <a:cxn ang="0">
                    <a:pos x="T0" y="T1"/>
                  </a:cxn>
                  <a:cxn ang="0">
                    <a:pos x="T2" y="T3"/>
                  </a:cxn>
                  <a:cxn ang="0">
                    <a:pos x="T4" y="T5"/>
                  </a:cxn>
                  <a:cxn ang="0">
                    <a:pos x="T6" y="T7"/>
                  </a:cxn>
                  <a:cxn ang="0">
                    <a:pos x="T8" y="T9"/>
                  </a:cxn>
                </a:cxnLst>
                <a:rect l="0" t="0" r="r" b="b"/>
                <a:pathLst>
                  <a:path w="15" h="13">
                    <a:moveTo>
                      <a:pt x="0" y="13"/>
                    </a:moveTo>
                    <a:lnTo>
                      <a:pt x="0" y="13"/>
                    </a:lnTo>
                    <a:lnTo>
                      <a:pt x="15" y="1"/>
                    </a:lnTo>
                    <a:lnTo>
                      <a:pt x="15" y="1"/>
                    </a:lnTo>
                    <a:lnTo>
                      <a:pt x="1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3" name="Freeform 109"/>
              <p:cNvSpPr>
                <a:spLocks/>
              </p:cNvSpPr>
              <p:nvPr/>
            </p:nvSpPr>
            <p:spPr bwMode="auto">
              <a:xfrm>
                <a:off x="718" y="517"/>
                <a:ext cx="1" cy="38"/>
              </a:xfrm>
              <a:custGeom>
                <a:avLst/>
                <a:gdLst>
                  <a:gd name="T0" fmla="*/ 0 w 1"/>
                  <a:gd name="T1" fmla="*/ 38 h 38"/>
                  <a:gd name="T2" fmla="*/ 0 w 1"/>
                  <a:gd name="T3" fmla="*/ 38 h 38"/>
                  <a:gd name="T4" fmla="*/ 0 w 1"/>
                  <a:gd name="T5" fmla="*/ 20 h 38"/>
                  <a:gd name="T6" fmla="*/ 0 w 1"/>
                  <a:gd name="T7" fmla="*/ 20 h 38"/>
                  <a:gd name="T8" fmla="*/ 1 w 1"/>
                  <a:gd name="T9" fmla="*/ 0 h 38"/>
                </a:gdLst>
                <a:ahLst/>
                <a:cxnLst>
                  <a:cxn ang="0">
                    <a:pos x="T0" y="T1"/>
                  </a:cxn>
                  <a:cxn ang="0">
                    <a:pos x="T2" y="T3"/>
                  </a:cxn>
                  <a:cxn ang="0">
                    <a:pos x="T4" y="T5"/>
                  </a:cxn>
                  <a:cxn ang="0">
                    <a:pos x="T6" y="T7"/>
                  </a:cxn>
                  <a:cxn ang="0">
                    <a:pos x="T8" y="T9"/>
                  </a:cxn>
                </a:cxnLst>
                <a:rect l="0" t="0" r="r" b="b"/>
                <a:pathLst>
                  <a:path w="1" h="38">
                    <a:moveTo>
                      <a:pt x="0" y="38"/>
                    </a:moveTo>
                    <a:lnTo>
                      <a:pt x="0" y="38"/>
                    </a:lnTo>
                    <a:lnTo>
                      <a:pt x="0" y="20"/>
                    </a:lnTo>
                    <a:lnTo>
                      <a:pt x="0" y="20"/>
                    </a:lnTo>
                    <a:lnTo>
                      <a:pt x="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4" name="Freeform 110"/>
              <p:cNvSpPr>
                <a:spLocks/>
              </p:cNvSpPr>
              <p:nvPr/>
            </p:nvSpPr>
            <p:spPr bwMode="auto">
              <a:xfrm>
                <a:off x="725" y="384"/>
                <a:ext cx="90" cy="87"/>
              </a:xfrm>
              <a:custGeom>
                <a:avLst/>
                <a:gdLst>
                  <a:gd name="T0" fmla="*/ 0 w 90"/>
                  <a:gd name="T1" fmla="*/ 87 h 87"/>
                  <a:gd name="T2" fmla="*/ 0 w 90"/>
                  <a:gd name="T3" fmla="*/ 87 h 87"/>
                  <a:gd name="T4" fmla="*/ 5 w 90"/>
                  <a:gd name="T5" fmla="*/ 63 h 87"/>
                  <a:gd name="T6" fmla="*/ 12 w 90"/>
                  <a:gd name="T7" fmla="*/ 42 h 87"/>
                  <a:gd name="T8" fmla="*/ 12 w 90"/>
                  <a:gd name="T9" fmla="*/ 42 h 87"/>
                  <a:gd name="T10" fmla="*/ 16 w 90"/>
                  <a:gd name="T11" fmla="*/ 32 h 87"/>
                  <a:gd name="T12" fmla="*/ 21 w 90"/>
                  <a:gd name="T13" fmla="*/ 24 h 87"/>
                  <a:gd name="T14" fmla="*/ 26 w 90"/>
                  <a:gd name="T15" fmla="*/ 16 h 87"/>
                  <a:gd name="T16" fmla="*/ 31 w 90"/>
                  <a:gd name="T17" fmla="*/ 10 h 87"/>
                  <a:gd name="T18" fmla="*/ 31 w 90"/>
                  <a:gd name="T19" fmla="*/ 10 h 87"/>
                  <a:gd name="T20" fmla="*/ 37 w 90"/>
                  <a:gd name="T21" fmla="*/ 5 h 87"/>
                  <a:gd name="T22" fmla="*/ 42 w 90"/>
                  <a:gd name="T23" fmla="*/ 2 h 87"/>
                  <a:gd name="T24" fmla="*/ 46 w 90"/>
                  <a:gd name="T25" fmla="*/ 1 h 87"/>
                  <a:gd name="T26" fmla="*/ 51 w 90"/>
                  <a:gd name="T27" fmla="*/ 0 h 87"/>
                  <a:gd name="T28" fmla="*/ 51 w 90"/>
                  <a:gd name="T29" fmla="*/ 0 h 87"/>
                  <a:gd name="T30" fmla="*/ 55 w 90"/>
                  <a:gd name="T31" fmla="*/ 1 h 87"/>
                  <a:gd name="T32" fmla="*/ 60 w 90"/>
                  <a:gd name="T33" fmla="*/ 2 h 87"/>
                  <a:gd name="T34" fmla="*/ 65 w 90"/>
                  <a:gd name="T35" fmla="*/ 5 h 87"/>
                  <a:gd name="T36" fmla="*/ 71 w 90"/>
                  <a:gd name="T37" fmla="*/ 10 h 87"/>
                  <a:gd name="T38" fmla="*/ 71 w 90"/>
                  <a:gd name="T39" fmla="*/ 10 h 87"/>
                  <a:gd name="T40" fmla="*/ 76 w 90"/>
                  <a:gd name="T41" fmla="*/ 16 h 87"/>
                  <a:gd name="T42" fmla="*/ 81 w 90"/>
                  <a:gd name="T43" fmla="*/ 25 h 87"/>
                  <a:gd name="T44" fmla="*/ 86 w 90"/>
                  <a:gd name="T45" fmla="*/ 35 h 87"/>
                  <a:gd name="T46" fmla="*/ 90 w 90"/>
                  <a:gd name="T47" fmla="*/ 4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87">
                    <a:moveTo>
                      <a:pt x="0" y="87"/>
                    </a:moveTo>
                    <a:lnTo>
                      <a:pt x="0" y="87"/>
                    </a:lnTo>
                    <a:lnTo>
                      <a:pt x="5" y="63"/>
                    </a:lnTo>
                    <a:lnTo>
                      <a:pt x="12" y="42"/>
                    </a:lnTo>
                    <a:lnTo>
                      <a:pt x="12" y="42"/>
                    </a:lnTo>
                    <a:lnTo>
                      <a:pt x="16" y="32"/>
                    </a:lnTo>
                    <a:lnTo>
                      <a:pt x="21" y="24"/>
                    </a:lnTo>
                    <a:lnTo>
                      <a:pt x="26" y="16"/>
                    </a:lnTo>
                    <a:lnTo>
                      <a:pt x="31" y="10"/>
                    </a:lnTo>
                    <a:lnTo>
                      <a:pt x="31" y="10"/>
                    </a:lnTo>
                    <a:lnTo>
                      <a:pt x="37" y="5"/>
                    </a:lnTo>
                    <a:lnTo>
                      <a:pt x="42" y="2"/>
                    </a:lnTo>
                    <a:lnTo>
                      <a:pt x="46" y="1"/>
                    </a:lnTo>
                    <a:lnTo>
                      <a:pt x="51" y="0"/>
                    </a:lnTo>
                    <a:lnTo>
                      <a:pt x="51" y="0"/>
                    </a:lnTo>
                    <a:lnTo>
                      <a:pt x="55" y="1"/>
                    </a:lnTo>
                    <a:lnTo>
                      <a:pt x="60" y="2"/>
                    </a:lnTo>
                    <a:lnTo>
                      <a:pt x="65" y="5"/>
                    </a:lnTo>
                    <a:lnTo>
                      <a:pt x="71" y="10"/>
                    </a:lnTo>
                    <a:lnTo>
                      <a:pt x="71" y="10"/>
                    </a:lnTo>
                    <a:lnTo>
                      <a:pt x="76" y="16"/>
                    </a:lnTo>
                    <a:lnTo>
                      <a:pt x="81" y="25"/>
                    </a:lnTo>
                    <a:lnTo>
                      <a:pt x="86" y="35"/>
                    </a:lnTo>
                    <a:lnTo>
                      <a:pt x="90" y="4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5" name="Freeform 111"/>
              <p:cNvSpPr>
                <a:spLocks/>
              </p:cNvSpPr>
              <p:nvPr/>
            </p:nvSpPr>
            <p:spPr bwMode="auto">
              <a:xfrm>
                <a:off x="676" y="430"/>
                <a:ext cx="252" cy="99"/>
              </a:xfrm>
              <a:custGeom>
                <a:avLst/>
                <a:gdLst>
                  <a:gd name="T0" fmla="*/ 227 w 252"/>
                  <a:gd name="T1" fmla="*/ 99 h 99"/>
                  <a:gd name="T2" fmla="*/ 227 w 252"/>
                  <a:gd name="T3" fmla="*/ 99 h 99"/>
                  <a:gd name="T4" fmla="*/ 237 w 252"/>
                  <a:gd name="T5" fmla="*/ 84 h 99"/>
                  <a:gd name="T6" fmla="*/ 245 w 252"/>
                  <a:gd name="T7" fmla="*/ 69 h 99"/>
                  <a:gd name="T8" fmla="*/ 248 w 252"/>
                  <a:gd name="T9" fmla="*/ 63 h 99"/>
                  <a:gd name="T10" fmla="*/ 250 w 252"/>
                  <a:gd name="T11" fmla="*/ 56 h 99"/>
                  <a:gd name="T12" fmla="*/ 252 w 252"/>
                  <a:gd name="T13" fmla="*/ 48 h 99"/>
                  <a:gd name="T14" fmla="*/ 252 w 252"/>
                  <a:gd name="T15" fmla="*/ 41 h 99"/>
                  <a:gd name="T16" fmla="*/ 252 w 252"/>
                  <a:gd name="T17" fmla="*/ 41 h 99"/>
                  <a:gd name="T18" fmla="*/ 252 w 252"/>
                  <a:gd name="T19" fmla="*/ 36 h 99"/>
                  <a:gd name="T20" fmla="*/ 251 w 252"/>
                  <a:gd name="T21" fmla="*/ 31 h 99"/>
                  <a:gd name="T22" fmla="*/ 250 w 252"/>
                  <a:gd name="T23" fmla="*/ 27 h 99"/>
                  <a:gd name="T24" fmla="*/ 247 w 252"/>
                  <a:gd name="T25" fmla="*/ 22 h 99"/>
                  <a:gd name="T26" fmla="*/ 247 w 252"/>
                  <a:gd name="T27" fmla="*/ 22 h 99"/>
                  <a:gd name="T28" fmla="*/ 242 w 252"/>
                  <a:gd name="T29" fmla="*/ 16 h 99"/>
                  <a:gd name="T30" fmla="*/ 236 w 252"/>
                  <a:gd name="T31" fmla="*/ 9 h 99"/>
                  <a:gd name="T32" fmla="*/ 229 w 252"/>
                  <a:gd name="T33" fmla="*/ 5 h 99"/>
                  <a:gd name="T34" fmla="*/ 220 w 252"/>
                  <a:gd name="T35" fmla="*/ 3 h 99"/>
                  <a:gd name="T36" fmla="*/ 220 w 252"/>
                  <a:gd name="T37" fmla="*/ 3 h 99"/>
                  <a:gd name="T38" fmla="*/ 207 w 252"/>
                  <a:gd name="T39" fmla="*/ 0 h 99"/>
                  <a:gd name="T40" fmla="*/ 196 w 252"/>
                  <a:gd name="T41" fmla="*/ 0 h 99"/>
                  <a:gd name="T42" fmla="*/ 183 w 252"/>
                  <a:gd name="T43" fmla="*/ 0 h 99"/>
                  <a:gd name="T44" fmla="*/ 183 w 252"/>
                  <a:gd name="T45" fmla="*/ 0 h 99"/>
                  <a:gd name="T46" fmla="*/ 170 w 252"/>
                  <a:gd name="T47" fmla="*/ 2 h 99"/>
                  <a:gd name="T48" fmla="*/ 156 w 252"/>
                  <a:gd name="T49" fmla="*/ 4 h 99"/>
                  <a:gd name="T50" fmla="*/ 141 w 252"/>
                  <a:gd name="T51" fmla="*/ 8 h 99"/>
                  <a:gd name="T52" fmla="*/ 126 w 252"/>
                  <a:gd name="T53" fmla="*/ 14 h 99"/>
                  <a:gd name="T54" fmla="*/ 110 w 252"/>
                  <a:gd name="T55" fmla="*/ 20 h 99"/>
                  <a:gd name="T56" fmla="*/ 95 w 252"/>
                  <a:gd name="T57" fmla="*/ 26 h 99"/>
                  <a:gd name="T58" fmla="*/ 78 w 252"/>
                  <a:gd name="T59" fmla="*/ 34 h 99"/>
                  <a:gd name="T60" fmla="*/ 63 w 252"/>
                  <a:gd name="T61" fmla="*/ 43 h 99"/>
                  <a:gd name="T62" fmla="*/ 63 w 252"/>
                  <a:gd name="T63" fmla="*/ 43 h 99"/>
                  <a:gd name="T64" fmla="*/ 45 w 252"/>
                  <a:gd name="T65" fmla="*/ 54 h 99"/>
                  <a:gd name="T66" fmla="*/ 29 w 252"/>
                  <a:gd name="T67" fmla="*/ 65 h 99"/>
                  <a:gd name="T68" fmla="*/ 15 w 252"/>
                  <a:gd name="T69" fmla="*/ 76 h 99"/>
                  <a:gd name="T70" fmla="*/ 0 w 252"/>
                  <a:gd name="T71" fmla="*/ 88 h 99"/>
                  <a:gd name="T72" fmla="*/ 0 w 252"/>
                  <a:gd name="T73" fmla="*/ 88 h 99"/>
                  <a:gd name="T74" fmla="*/ 1 w 252"/>
                  <a:gd name="T75"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2" h="99">
                    <a:moveTo>
                      <a:pt x="227" y="99"/>
                    </a:moveTo>
                    <a:lnTo>
                      <a:pt x="227" y="99"/>
                    </a:lnTo>
                    <a:lnTo>
                      <a:pt x="237" y="84"/>
                    </a:lnTo>
                    <a:lnTo>
                      <a:pt x="245" y="69"/>
                    </a:lnTo>
                    <a:lnTo>
                      <a:pt x="248" y="63"/>
                    </a:lnTo>
                    <a:lnTo>
                      <a:pt x="250" y="56"/>
                    </a:lnTo>
                    <a:lnTo>
                      <a:pt x="252" y="48"/>
                    </a:lnTo>
                    <a:lnTo>
                      <a:pt x="252" y="41"/>
                    </a:lnTo>
                    <a:lnTo>
                      <a:pt x="252" y="41"/>
                    </a:lnTo>
                    <a:lnTo>
                      <a:pt x="252" y="36"/>
                    </a:lnTo>
                    <a:lnTo>
                      <a:pt x="251" y="31"/>
                    </a:lnTo>
                    <a:lnTo>
                      <a:pt x="250" y="27"/>
                    </a:lnTo>
                    <a:lnTo>
                      <a:pt x="247" y="22"/>
                    </a:lnTo>
                    <a:lnTo>
                      <a:pt x="247" y="22"/>
                    </a:lnTo>
                    <a:lnTo>
                      <a:pt x="242" y="16"/>
                    </a:lnTo>
                    <a:lnTo>
                      <a:pt x="236" y="9"/>
                    </a:lnTo>
                    <a:lnTo>
                      <a:pt x="229" y="5"/>
                    </a:lnTo>
                    <a:lnTo>
                      <a:pt x="220" y="3"/>
                    </a:lnTo>
                    <a:lnTo>
                      <a:pt x="220" y="3"/>
                    </a:lnTo>
                    <a:lnTo>
                      <a:pt x="207" y="0"/>
                    </a:lnTo>
                    <a:lnTo>
                      <a:pt x="196" y="0"/>
                    </a:lnTo>
                    <a:lnTo>
                      <a:pt x="183" y="0"/>
                    </a:lnTo>
                    <a:lnTo>
                      <a:pt x="183" y="0"/>
                    </a:lnTo>
                    <a:lnTo>
                      <a:pt x="170" y="2"/>
                    </a:lnTo>
                    <a:lnTo>
                      <a:pt x="156" y="4"/>
                    </a:lnTo>
                    <a:lnTo>
                      <a:pt x="141" y="8"/>
                    </a:lnTo>
                    <a:lnTo>
                      <a:pt x="126" y="14"/>
                    </a:lnTo>
                    <a:lnTo>
                      <a:pt x="110" y="20"/>
                    </a:lnTo>
                    <a:lnTo>
                      <a:pt x="95" y="26"/>
                    </a:lnTo>
                    <a:lnTo>
                      <a:pt x="78" y="34"/>
                    </a:lnTo>
                    <a:lnTo>
                      <a:pt x="63" y="43"/>
                    </a:lnTo>
                    <a:lnTo>
                      <a:pt x="63" y="43"/>
                    </a:lnTo>
                    <a:lnTo>
                      <a:pt x="45" y="54"/>
                    </a:lnTo>
                    <a:lnTo>
                      <a:pt x="29" y="65"/>
                    </a:lnTo>
                    <a:lnTo>
                      <a:pt x="15" y="76"/>
                    </a:lnTo>
                    <a:lnTo>
                      <a:pt x="0" y="88"/>
                    </a:lnTo>
                    <a:lnTo>
                      <a:pt x="0" y="88"/>
                    </a:lnTo>
                    <a:lnTo>
                      <a:pt x="1" y="8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6" name="Freeform 112"/>
              <p:cNvSpPr>
                <a:spLocks/>
              </p:cNvSpPr>
              <p:nvPr/>
            </p:nvSpPr>
            <p:spPr bwMode="auto">
              <a:xfrm>
                <a:off x="623" y="546"/>
                <a:ext cx="82" cy="99"/>
              </a:xfrm>
              <a:custGeom>
                <a:avLst/>
                <a:gdLst>
                  <a:gd name="T0" fmla="*/ 25 w 82"/>
                  <a:gd name="T1" fmla="*/ 0 h 99"/>
                  <a:gd name="T2" fmla="*/ 25 w 82"/>
                  <a:gd name="T3" fmla="*/ 0 h 99"/>
                  <a:gd name="T4" fmla="*/ 15 w 82"/>
                  <a:gd name="T5" fmla="*/ 15 h 99"/>
                  <a:gd name="T6" fmla="*/ 7 w 82"/>
                  <a:gd name="T7" fmla="*/ 29 h 99"/>
                  <a:gd name="T8" fmla="*/ 4 w 82"/>
                  <a:gd name="T9" fmla="*/ 36 h 99"/>
                  <a:gd name="T10" fmla="*/ 2 w 82"/>
                  <a:gd name="T11" fmla="*/ 44 h 99"/>
                  <a:gd name="T12" fmla="*/ 1 w 82"/>
                  <a:gd name="T13" fmla="*/ 51 h 99"/>
                  <a:gd name="T14" fmla="*/ 0 w 82"/>
                  <a:gd name="T15" fmla="*/ 57 h 99"/>
                  <a:gd name="T16" fmla="*/ 0 w 82"/>
                  <a:gd name="T17" fmla="*/ 57 h 99"/>
                  <a:gd name="T18" fmla="*/ 0 w 82"/>
                  <a:gd name="T19" fmla="*/ 57 h 99"/>
                  <a:gd name="T20" fmla="*/ 0 w 82"/>
                  <a:gd name="T21" fmla="*/ 57 h 99"/>
                  <a:gd name="T22" fmla="*/ 0 w 82"/>
                  <a:gd name="T23" fmla="*/ 57 h 99"/>
                  <a:gd name="T24" fmla="*/ 0 w 82"/>
                  <a:gd name="T25" fmla="*/ 63 h 99"/>
                  <a:gd name="T26" fmla="*/ 2 w 82"/>
                  <a:gd name="T27" fmla="*/ 68 h 99"/>
                  <a:gd name="T28" fmla="*/ 2 w 82"/>
                  <a:gd name="T29" fmla="*/ 68 h 99"/>
                  <a:gd name="T30" fmla="*/ 5 w 82"/>
                  <a:gd name="T31" fmla="*/ 76 h 99"/>
                  <a:gd name="T32" fmla="*/ 5 w 82"/>
                  <a:gd name="T33" fmla="*/ 76 h 99"/>
                  <a:gd name="T34" fmla="*/ 9 w 82"/>
                  <a:gd name="T35" fmla="*/ 83 h 99"/>
                  <a:gd name="T36" fmla="*/ 14 w 82"/>
                  <a:gd name="T37" fmla="*/ 87 h 99"/>
                  <a:gd name="T38" fmla="*/ 19 w 82"/>
                  <a:gd name="T39" fmla="*/ 91 h 99"/>
                  <a:gd name="T40" fmla="*/ 25 w 82"/>
                  <a:gd name="T41" fmla="*/ 94 h 99"/>
                  <a:gd name="T42" fmla="*/ 33 w 82"/>
                  <a:gd name="T43" fmla="*/ 96 h 99"/>
                  <a:gd name="T44" fmla="*/ 40 w 82"/>
                  <a:gd name="T45" fmla="*/ 98 h 99"/>
                  <a:gd name="T46" fmla="*/ 48 w 82"/>
                  <a:gd name="T47" fmla="*/ 99 h 99"/>
                  <a:gd name="T48" fmla="*/ 56 w 82"/>
                  <a:gd name="T49" fmla="*/ 99 h 99"/>
                  <a:gd name="T50" fmla="*/ 56 w 82"/>
                  <a:gd name="T51" fmla="*/ 99 h 99"/>
                  <a:gd name="T52" fmla="*/ 69 w 82"/>
                  <a:gd name="T53" fmla="*/ 98 h 99"/>
                  <a:gd name="T54" fmla="*/ 82 w 82"/>
                  <a:gd name="T55"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99">
                    <a:moveTo>
                      <a:pt x="25" y="0"/>
                    </a:moveTo>
                    <a:lnTo>
                      <a:pt x="25" y="0"/>
                    </a:lnTo>
                    <a:lnTo>
                      <a:pt x="15" y="15"/>
                    </a:lnTo>
                    <a:lnTo>
                      <a:pt x="7" y="29"/>
                    </a:lnTo>
                    <a:lnTo>
                      <a:pt x="4" y="36"/>
                    </a:lnTo>
                    <a:lnTo>
                      <a:pt x="2" y="44"/>
                    </a:lnTo>
                    <a:lnTo>
                      <a:pt x="1" y="51"/>
                    </a:lnTo>
                    <a:lnTo>
                      <a:pt x="0" y="57"/>
                    </a:lnTo>
                    <a:lnTo>
                      <a:pt x="0" y="57"/>
                    </a:lnTo>
                    <a:lnTo>
                      <a:pt x="0" y="57"/>
                    </a:lnTo>
                    <a:lnTo>
                      <a:pt x="0" y="57"/>
                    </a:lnTo>
                    <a:lnTo>
                      <a:pt x="0" y="57"/>
                    </a:lnTo>
                    <a:lnTo>
                      <a:pt x="0" y="63"/>
                    </a:lnTo>
                    <a:lnTo>
                      <a:pt x="2" y="68"/>
                    </a:lnTo>
                    <a:lnTo>
                      <a:pt x="2" y="68"/>
                    </a:lnTo>
                    <a:lnTo>
                      <a:pt x="5" y="76"/>
                    </a:lnTo>
                    <a:lnTo>
                      <a:pt x="5" y="76"/>
                    </a:lnTo>
                    <a:lnTo>
                      <a:pt x="9" y="83"/>
                    </a:lnTo>
                    <a:lnTo>
                      <a:pt x="14" y="87"/>
                    </a:lnTo>
                    <a:lnTo>
                      <a:pt x="19" y="91"/>
                    </a:lnTo>
                    <a:lnTo>
                      <a:pt x="25" y="94"/>
                    </a:lnTo>
                    <a:lnTo>
                      <a:pt x="33" y="96"/>
                    </a:lnTo>
                    <a:lnTo>
                      <a:pt x="40" y="98"/>
                    </a:lnTo>
                    <a:lnTo>
                      <a:pt x="48" y="99"/>
                    </a:lnTo>
                    <a:lnTo>
                      <a:pt x="56" y="99"/>
                    </a:lnTo>
                    <a:lnTo>
                      <a:pt x="56" y="99"/>
                    </a:lnTo>
                    <a:lnTo>
                      <a:pt x="69" y="98"/>
                    </a:lnTo>
                    <a:lnTo>
                      <a:pt x="82" y="9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7" name="Freeform 113"/>
              <p:cNvSpPr>
                <a:spLocks/>
              </p:cNvSpPr>
              <p:nvPr/>
            </p:nvSpPr>
            <p:spPr bwMode="auto">
              <a:xfrm>
                <a:off x="725" y="464"/>
                <a:ext cx="108" cy="227"/>
              </a:xfrm>
              <a:custGeom>
                <a:avLst/>
                <a:gdLst>
                  <a:gd name="T0" fmla="*/ 100 w 108"/>
                  <a:gd name="T1" fmla="*/ 0 h 227"/>
                  <a:gd name="T2" fmla="*/ 100 w 108"/>
                  <a:gd name="T3" fmla="*/ 0 h 227"/>
                  <a:gd name="T4" fmla="*/ 101 w 108"/>
                  <a:gd name="T5" fmla="*/ 5 h 227"/>
                  <a:gd name="T6" fmla="*/ 104 w 108"/>
                  <a:gd name="T7" fmla="*/ 22 h 227"/>
                  <a:gd name="T8" fmla="*/ 107 w 108"/>
                  <a:gd name="T9" fmla="*/ 44 h 227"/>
                  <a:gd name="T10" fmla="*/ 108 w 108"/>
                  <a:gd name="T11" fmla="*/ 73 h 227"/>
                  <a:gd name="T12" fmla="*/ 108 w 108"/>
                  <a:gd name="T13" fmla="*/ 73 h 227"/>
                  <a:gd name="T14" fmla="*/ 108 w 108"/>
                  <a:gd name="T15" fmla="*/ 90 h 227"/>
                  <a:gd name="T16" fmla="*/ 107 w 108"/>
                  <a:gd name="T17" fmla="*/ 105 h 227"/>
                  <a:gd name="T18" fmla="*/ 104 w 108"/>
                  <a:gd name="T19" fmla="*/ 120 h 227"/>
                  <a:gd name="T20" fmla="*/ 102 w 108"/>
                  <a:gd name="T21" fmla="*/ 135 h 227"/>
                  <a:gd name="T22" fmla="*/ 100 w 108"/>
                  <a:gd name="T23" fmla="*/ 149 h 227"/>
                  <a:gd name="T24" fmla="*/ 97 w 108"/>
                  <a:gd name="T25" fmla="*/ 162 h 227"/>
                  <a:gd name="T26" fmla="*/ 93 w 108"/>
                  <a:gd name="T27" fmla="*/ 174 h 227"/>
                  <a:gd name="T28" fmla="*/ 89 w 108"/>
                  <a:gd name="T29" fmla="*/ 185 h 227"/>
                  <a:gd name="T30" fmla="*/ 89 w 108"/>
                  <a:gd name="T31" fmla="*/ 185 h 227"/>
                  <a:gd name="T32" fmla="*/ 85 w 108"/>
                  <a:gd name="T33" fmla="*/ 194 h 227"/>
                  <a:gd name="T34" fmla="*/ 80 w 108"/>
                  <a:gd name="T35" fmla="*/ 204 h 227"/>
                  <a:gd name="T36" fmla="*/ 75 w 108"/>
                  <a:gd name="T37" fmla="*/ 211 h 227"/>
                  <a:gd name="T38" fmla="*/ 71 w 108"/>
                  <a:gd name="T39" fmla="*/ 217 h 227"/>
                  <a:gd name="T40" fmla="*/ 71 w 108"/>
                  <a:gd name="T41" fmla="*/ 217 h 227"/>
                  <a:gd name="T42" fmla="*/ 65 w 108"/>
                  <a:gd name="T43" fmla="*/ 221 h 227"/>
                  <a:gd name="T44" fmla="*/ 60 w 108"/>
                  <a:gd name="T45" fmla="*/ 224 h 227"/>
                  <a:gd name="T46" fmla="*/ 55 w 108"/>
                  <a:gd name="T47" fmla="*/ 226 h 227"/>
                  <a:gd name="T48" fmla="*/ 51 w 108"/>
                  <a:gd name="T49" fmla="*/ 227 h 227"/>
                  <a:gd name="T50" fmla="*/ 51 w 108"/>
                  <a:gd name="T51" fmla="*/ 227 h 227"/>
                  <a:gd name="T52" fmla="*/ 46 w 108"/>
                  <a:gd name="T53" fmla="*/ 226 h 227"/>
                  <a:gd name="T54" fmla="*/ 42 w 108"/>
                  <a:gd name="T55" fmla="*/ 224 h 227"/>
                  <a:gd name="T56" fmla="*/ 37 w 108"/>
                  <a:gd name="T57" fmla="*/ 221 h 227"/>
                  <a:gd name="T58" fmla="*/ 31 w 108"/>
                  <a:gd name="T59" fmla="*/ 217 h 227"/>
                  <a:gd name="T60" fmla="*/ 31 w 108"/>
                  <a:gd name="T61" fmla="*/ 217 h 227"/>
                  <a:gd name="T62" fmla="*/ 26 w 108"/>
                  <a:gd name="T63" fmla="*/ 211 h 227"/>
                  <a:gd name="T64" fmla="*/ 22 w 108"/>
                  <a:gd name="T65" fmla="*/ 205 h 227"/>
                  <a:gd name="T66" fmla="*/ 17 w 108"/>
                  <a:gd name="T67" fmla="*/ 197 h 227"/>
                  <a:gd name="T68" fmla="*/ 13 w 108"/>
                  <a:gd name="T69" fmla="*/ 187 h 227"/>
                  <a:gd name="T70" fmla="*/ 6 w 108"/>
                  <a:gd name="T71" fmla="*/ 167 h 227"/>
                  <a:gd name="T72" fmla="*/ 0 w 108"/>
                  <a:gd name="T73" fmla="*/ 14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227">
                    <a:moveTo>
                      <a:pt x="100" y="0"/>
                    </a:moveTo>
                    <a:lnTo>
                      <a:pt x="100" y="0"/>
                    </a:lnTo>
                    <a:lnTo>
                      <a:pt x="101" y="5"/>
                    </a:lnTo>
                    <a:lnTo>
                      <a:pt x="104" y="22"/>
                    </a:lnTo>
                    <a:lnTo>
                      <a:pt x="107" y="44"/>
                    </a:lnTo>
                    <a:lnTo>
                      <a:pt x="108" y="73"/>
                    </a:lnTo>
                    <a:lnTo>
                      <a:pt x="108" y="73"/>
                    </a:lnTo>
                    <a:lnTo>
                      <a:pt x="108" y="90"/>
                    </a:lnTo>
                    <a:lnTo>
                      <a:pt x="107" y="105"/>
                    </a:lnTo>
                    <a:lnTo>
                      <a:pt x="104" y="120"/>
                    </a:lnTo>
                    <a:lnTo>
                      <a:pt x="102" y="135"/>
                    </a:lnTo>
                    <a:lnTo>
                      <a:pt x="100" y="149"/>
                    </a:lnTo>
                    <a:lnTo>
                      <a:pt x="97" y="162"/>
                    </a:lnTo>
                    <a:lnTo>
                      <a:pt x="93" y="174"/>
                    </a:lnTo>
                    <a:lnTo>
                      <a:pt x="89" y="185"/>
                    </a:lnTo>
                    <a:lnTo>
                      <a:pt x="89" y="185"/>
                    </a:lnTo>
                    <a:lnTo>
                      <a:pt x="85" y="194"/>
                    </a:lnTo>
                    <a:lnTo>
                      <a:pt x="80" y="204"/>
                    </a:lnTo>
                    <a:lnTo>
                      <a:pt x="75" y="211"/>
                    </a:lnTo>
                    <a:lnTo>
                      <a:pt x="71" y="217"/>
                    </a:lnTo>
                    <a:lnTo>
                      <a:pt x="71" y="217"/>
                    </a:lnTo>
                    <a:lnTo>
                      <a:pt x="65" y="221"/>
                    </a:lnTo>
                    <a:lnTo>
                      <a:pt x="60" y="224"/>
                    </a:lnTo>
                    <a:lnTo>
                      <a:pt x="55" y="226"/>
                    </a:lnTo>
                    <a:lnTo>
                      <a:pt x="51" y="227"/>
                    </a:lnTo>
                    <a:lnTo>
                      <a:pt x="51" y="227"/>
                    </a:lnTo>
                    <a:lnTo>
                      <a:pt x="46" y="226"/>
                    </a:lnTo>
                    <a:lnTo>
                      <a:pt x="42" y="224"/>
                    </a:lnTo>
                    <a:lnTo>
                      <a:pt x="37" y="221"/>
                    </a:lnTo>
                    <a:lnTo>
                      <a:pt x="31" y="217"/>
                    </a:lnTo>
                    <a:lnTo>
                      <a:pt x="31" y="217"/>
                    </a:lnTo>
                    <a:lnTo>
                      <a:pt x="26" y="211"/>
                    </a:lnTo>
                    <a:lnTo>
                      <a:pt x="22" y="205"/>
                    </a:lnTo>
                    <a:lnTo>
                      <a:pt x="17" y="197"/>
                    </a:lnTo>
                    <a:lnTo>
                      <a:pt x="13" y="187"/>
                    </a:lnTo>
                    <a:lnTo>
                      <a:pt x="6" y="167"/>
                    </a:lnTo>
                    <a:lnTo>
                      <a:pt x="0" y="14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8" name="Freeform 114"/>
              <p:cNvSpPr>
                <a:spLocks/>
              </p:cNvSpPr>
              <p:nvPr/>
            </p:nvSpPr>
            <p:spPr bwMode="auto">
              <a:xfrm>
                <a:off x="807" y="469"/>
                <a:ext cx="9" cy="6"/>
              </a:xfrm>
              <a:custGeom>
                <a:avLst/>
                <a:gdLst>
                  <a:gd name="T0" fmla="*/ 9 w 9"/>
                  <a:gd name="T1" fmla="*/ 6 h 6"/>
                  <a:gd name="T2" fmla="*/ 9 w 9"/>
                  <a:gd name="T3" fmla="*/ 6 h 6"/>
                  <a:gd name="T4" fmla="*/ 6 w 9"/>
                  <a:gd name="T5" fmla="*/ 4 h 6"/>
                  <a:gd name="T6" fmla="*/ 6 w 9"/>
                  <a:gd name="T7" fmla="*/ 4 h 6"/>
                  <a:gd name="T8" fmla="*/ 0 w 9"/>
                  <a:gd name="T9" fmla="*/ 0 h 6"/>
                </a:gdLst>
                <a:ahLst/>
                <a:cxnLst>
                  <a:cxn ang="0">
                    <a:pos x="T0" y="T1"/>
                  </a:cxn>
                  <a:cxn ang="0">
                    <a:pos x="T2" y="T3"/>
                  </a:cxn>
                  <a:cxn ang="0">
                    <a:pos x="T4" y="T5"/>
                  </a:cxn>
                  <a:cxn ang="0">
                    <a:pos x="T6" y="T7"/>
                  </a:cxn>
                  <a:cxn ang="0">
                    <a:pos x="T8" y="T9"/>
                  </a:cxn>
                </a:cxnLst>
                <a:rect l="0" t="0" r="r" b="b"/>
                <a:pathLst>
                  <a:path w="9" h="6">
                    <a:moveTo>
                      <a:pt x="9" y="6"/>
                    </a:moveTo>
                    <a:lnTo>
                      <a:pt x="9" y="6"/>
                    </a:lnTo>
                    <a:lnTo>
                      <a:pt x="6" y="4"/>
                    </a:lnTo>
                    <a:lnTo>
                      <a:pt x="6" y="4"/>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9" name="Freeform 115"/>
              <p:cNvSpPr>
                <a:spLocks/>
              </p:cNvSpPr>
              <p:nvPr/>
            </p:nvSpPr>
            <p:spPr bwMode="auto">
              <a:xfrm>
                <a:off x="750" y="511"/>
                <a:ext cx="52" cy="52"/>
              </a:xfrm>
              <a:custGeom>
                <a:avLst/>
                <a:gdLst>
                  <a:gd name="T0" fmla="*/ 52 w 52"/>
                  <a:gd name="T1" fmla="*/ 26 h 52"/>
                  <a:gd name="T2" fmla="*/ 52 w 52"/>
                  <a:gd name="T3" fmla="*/ 26 h 52"/>
                  <a:gd name="T4" fmla="*/ 51 w 52"/>
                  <a:gd name="T5" fmla="*/ 31 h 52"/>
                  <a:gd name="T6" fmla="*/ 50 w 52"/>
                  <a:gd name="T7" fmla="*/ 36 h 52"/>
                  <a:gd name="T8" fmla="*/ 48 w 52"/>
                  <a:gd name="T9" fmla="*/ 40 h 52"/>
                  <a:gd name="T10" fmla="*/ 43 w 52"/>
                  <a:gd name="T11" fmla="*/ 45 h 52"/>
                  <a:gd name="T12" fmla="*/ 40 w 52"/>
                  <a:gd name="T13" fmla="*/ 48 h 52"/>
                  <a:gd name="T14" fmla="*/ 35 w 52"/>
                  <a:gd name="T15" fmla="*/ 50 h 52"/>
                  <a:gd name="T16" fmla="*/ 31 w 52"/>
                  <a:gd name="T17" fmla="*/ 52 h 52"/>
                  <a:gd name="T18" fmla="*/ 26 w 52"/>
                  <a:gd name="T19" fmla="*/ 52 h 52"/>
                  <a:gd name="T20" fmla="*/ 26 w 52"/>
                  <a:gd name="T21" fmla="*/ 52 h 52"/>
                  <a:gd name="T22" fmla="*/ 21 w 52"/>
                  <a:gd name="T23" fmla="*/ 52 h 52"/>
                  <a:gd name="T24" fmla="*/ 16 w 52"/>
                  <a:gd name="T25" fmla="*/ 50 h 52"/>
                  <a:gd name="T26" fmla="*/ 12 w 52"/>
                  <a:gd name="T27" fmla="*/ 48 h 52"/>
                  <a:gd name="T28" fmla="*/ 7 w 52"/>
                  <a:gd name="T29" fmla="*/ 45 h 52"/>
                  <a:gd name="T30" fmla="*/ 4 w 52"/>
                  <a:gd name="T31" fmla="*/ 40 h 52"/>
                  <a:gd name="T32" fmla="*/ 2 w 52"/>
                  <a:gd name="T33" fmla="*/ 36 h 52"/>
                  <a:gd name="T34" fmla="*/ 0 w 52"/>
                  <a:gd name="T35" fmla="*/ 31 h 52"/>
                  <a:gd name="T36" fmla="*/ 0 w 52"/>
                  <a:gd name="T37" fmla="*/ 26 h 52"/>
                  <a:gd name="T38" fmla="*/ 0 w 52"/>
                  <a:gd name="T39" fmla="*/ 26 h 52"/>
                  <a:gd name="T40" fmla="*/ 0 w 52"/>
                  <a:gd name="T41" fmla="*/ 21 h 52"/>
                  <a:gd name="T42" fmla="*/ 2 w 52"/>
                  <a:gd name="T43" fmla="*/ 16 h 52"/>
                  <a:gd name="T44" fmla="*/ 4 w 52"/>
                  <a:gd name="T45" fmla="*/ 12 h 52"/>
                  <a:gd name="T46" fmla="*/ 7 w 52"/>
                  <a:gd name="T47" fmla="*/ 8 h 52"/>
                  <a:gd name="T48" fmla="*/ 12 w 52"/>
                  <a:gd name="T49" fmla="*/ 4 h 52"/>
                  <a:gd name="T50" fmla="*/ 16 w 52"/>
                  <a:gd name="T51" fmla="*/ 2 h 52"/>
                  <a:gd name="T52" fmla="*/ 21 w 52"/>
                  <a:gd name="T53" fmla="*/ 1 h 52"/>
                  <a:gd name="T54" fmla="*/ 26 w 52"/>
                  <a:gd name="T55" fmla="*/ 0 h 52"/>
                  <a:gd name="T56" fmla="*/ 26 w 52"/>
                  <a:gd name="T57" fmla="*/ 0 h 52"/>
                  <a:gd name="T58" fmla="*/ 31 w 52"/>
                  <a:gd name="T59" fmla="*/ 1 h 52"/>
                  <a:gd name="T60" fmla="*/ 35 w 52"/>
                  <a:gd name="T61" fmla="*/ 2 h 52"/>
                  <a:gd name="T62" fmla="*/ 40 w 52"/>
                  <a:gd name="T63" fmla="*/ 4 h 52"/>
                  <a:gd name="T64" fmla="*/ 43 w 52"/>
                  <a:gd name="T65" fmla="*/ 8 h 52"/>
                  <a:gd name="T66" fmla="*/ 48 w 52"/>
                  <a:gd name="T67" fmla="*/ 12 h 52"/>
                  <a:gd name="T68" fmla="*/ 50 w 52"/>
                  <a:gd name="T69" fmla="*/ 16 h 52"/>
                  <a:gd name="T70" fmla="*/ 51 w 52"/>
                  <a:gd name="T71" fmla="*/ 21 h 52"/>
                  <a:gd name="T72" fmla="*/ 52 w 52"/>
                  <a:gd name="T73" fmla="*/ 26 h 52"/>
                  <a:gd name="T74" fmla="*/ 52 w 52"/>
                  <a:gd name="T7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52">
                    <a:moveTo>
                      <a:pt x="52" y="26"/>
                    </a:moveTo>
                    <a:lnTo>
                      <a:pt x="52" y="26"/>
                    </a:lnTo>
                    <a:lnTo>
                      <a:pt x="51" y="31"/>
                    </a:lnTo>
                    <a:lnTo>
                      <a:pt x="50" y="36"/>
                    </a:lnTo>
                    <a:lnTo>
                      <a:pt x="48" y="40"/>
                    </a:lnTo>
                    <a:lnTo>
                      <a:pt x="43" y="45"/>
                    </a:lnTo>
                    <a:lnTo>
                      <a:pt x="40" y="48"/>
                    </a:lnTo>
                    <a:lnTo>
                      <a:pt x="35" y="50"/>
                    </a:lnTo>
                    <a:lnTo>
                      <a:pt x="31" y="52"/>
                    </a:lnTo>
                    <a:lnTo>
                      <a:pt x="26" y="52"/>
                    </a:lnTo>
                    <a:lnTo>
                      <a:pt x="26" y="52"/>
                    </a:lnTo>
                    <a:lnTo>
                      <a:pt x="21" y="52"/>
                    </a:lnTo>
                    <a:lnTo>
                      <a:pt x="16" y="50"/>
                    </a:lnTo>
                    <a:lnTo>
                      <a:pt x="12" y="48"/>
                    </a:lnTo>
                    <a:lnTo>
                      <a:pt x="7" y="45"/>
                    </a:lnTo>
                    <a:lnTo>
                      <a:pt x="4" y="40"/>
                    </a:lnTo>
                    <a:lnTo>
                      <a:pt x="2" y="36"/>
                    </a:lnTo>
                    <a:lnTo>
                      <a:pt x="0" y="31"/>
                    </a:lnTo>
                    <a:lnTo>
                      <a:pt x="0" y="26"/>
                    </a:lnTo>
                    <a:lnTo>
                      <a:pt x="0" y="26"/>
                    </a:lnTo>
                    <a:lnTo>
                      <a:pt x="0" y="21"/>
                    </a:lnTo>
                    <a:lnTo>
                      <a:pt x="2" y="16"/>
                    </a:lnTo>
                    <a:lnTo>
                      <a:pt x="4" y="12"/>
                    </a:lnTo>
                    <a:lnTo>
                      <a:pt x="7" y="8"/>
                    </a:lnTo>
                    <a:lnTo>
                      <a:pt x="12" y="4"/>
                    </a:lnTo>
                    <a:lnTo>
                      <a:pt x="16" y="2"/>
                    </a:lnTo>
                    <a:lnTo>
                      <a:pt x="21" y="1"/>
                    </a:lnTo>
                    <a:lnTo>
                      <a:pt x="26" y="0"/>
                    </a:lnTo>
                    <a:lnTo>
                      <a:pt x="26" y="0"/>
                    </a:lnTo>
                    <a:lnTo>
                      <a:pt x="31" y="1"/>
                    </a:lnTo>
                    <a:lnTo>
                      <a:pt x="35" y="2"/>
                    </a:lnTo>
                    <a:lnTo>
                      <a:pt x="40" y="4"/>
                    </a:lnTo>
                    <a:lnTo>
                      <a:pt x="43" y="8"/>
                    </a:lnTo>
                    <a:lnTo>
                      <a:pt x="48" y="12"/>
                    </a:lnTo>
                    <a:lnTo>
                      <a:pt x="50" y="16"/>
                    </a:lnTo>
                    <a:lnTo>
                      <a:pt x="51" y="21"/>
                    </a:lnTo>
                    <a:lnTo>
                      <a:pt x="52" y="26"/>
                    </a:lnTo>
                    <a:lnTo>
                      <a:pt x="52" y="2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0" name="Freeform 116"/>
              <p:cNvSpPr>
                <a:spLocks/>
              </p:cNvSpPr>
              <p:nvPr/>
            </p:nvSpPr>
            <p:spPr bwMode="auto">
              <a:xfrm>
                <a:off x="1286" y="343"/>
                <a:ext cx="200" cy="230"/>
              </a:xfrm>
              <a:custGeom>
                <a:avLst/>
                <a:gdLst>
                  <a:gd name="T0" fmla="*/ 62 w 200"/>
                  <a:gd name="T1" fmla="*/ 207 h 230"/>
                  <a:gd name="T2" fmla="*/ 33 w 200"/>
                  <a:gd name="T3" fmla="*/ 207 h 230"/>
                  <a:gd name="T4" fmla="*/ 25 w 200"/>
                  <a:gd name="T5" fmla="*/ 203 h 230"/>
                  <a:gd name="T6" fmla="*/ 21 w 200"/>
                  <a:gd name="T7" fmla="*/ 195 h 230"/>
                  <a:gd name="T8" fmla="*/ 45 w 200"/>
                  <a:gd name="T9" fmla="*/ 179 h 230"/>
                  <a:gd name="T10" fmla="*/ 49 w 200"/>
                  <a:gd name="T11" fmla="*/ 178 h 230"/>
                  <a:gd name="T12" fmla="*/ 55 w 200"/>
                  <a:gd name="T13" fmla="*/ 172 h 230"/>
                  <a:gd name="T14" fmla="*/ 56 w 200"/>
                  <a:gd name="T15" fmla="*/ 168 h 230"/>
                  <a:gd name="T16" fmla="*/ 53 w 200"/>
                  <a:gd name="T17" fmla="*/ 161 h 230"/>
                  <a:gd name="T18" fmla="*/ 45 w 200"/>
                  <a:gd name="T19" fmla="*/ 158 h 230"/>
                  <a:gd name="T20" fmla="*/ 21 w 200"/>
                  <a:gd name="T21" fmla="*/ 141 h 230"/>
                  <a:gd name="T22" fmla="*/ 0 w 200"/>
                  <a:gd name="T23" fmla="*/ 141 h 230"/>
                  <a:gd name="T24" fmla="*/ 15 w 200"/>
                  <a:gd name="T25" fmla="*/ 69 h 230"/>
                  <a:gd name="T26" fmla="*/ 18 w 200"/>
                  <a:gd name="T27" fmla="*/ 61 h 230"/>
                  <a:gd name="T28" fmla="*/ 28 w 200"/>
                  <a:gd name="T29" fmla="*/ 41 h 230"/>
                  <a:gd name="T30" fmla="*/ 47 w 200"/>
                  <a:gd name="T31" fmla="*/ 19 h 230"/>
                  <a:gd name="T32" fmla="*/ 67 w 200"/>
                  <a:gd name="T33" fmla="*/ 8 h 230"/>
                  <a:gd name="T34" fmla="*/ 81 w 200"/>
                  <a:gd name="T35" fmla="*/ 3 h 230"/>
                  <a:gd name="T36" fmla="*/ 97 w 200"/>
                  <a:gd name="T37" fmla="*/ 0 h 230"/>
                  <a:gd name="T38" fmla="*/ 105 w 200"/>
                  <a:gd name="T39" fmla="*/ 0 h 230"/>
                  <a:gd name="T40" fmla="*/ 125 w 200"/>
                  <a:gd name="T41" fmla="*/ 2 h 230"/>
                  <a:gd name="T42" fmla="*/ 142 w 200"/>
                  <a:gd name="T43" fmla="*/ 7 h 230"/>
                  <a:gd name="T44" fmla="*/ 157 w 200"/>
                  <a:gd name="T45" fmla="*/ 16 h 230"/>
                  <a:gd name="T46" fmla="*/ 172 w 200"/>
                  <a:gd name="T47" fmla="*/ 27 h 230"/>
                  <a:gd name="T48" fmla="*/ 183 w 200"/>
                  <a:gd name="T49" fmla="*/ 41 h 230"/>
                  <a:gd name="T50" fmla="*/ 191 w 200"/>
                  <a:gd name="T51" fmla="*/ 57 h 230"/>
                  <a:gd name="T52" fmla="*/ 198 w 200"/>
                  <a:gd name="T53" fmla="*/ 75 h 230"/>
                  <a:gd name="T54" fmla="*/ 200 w 200"/>
                  <a:gd name="T55" fmla="*/ 94 h 230"/>
                  <a:gd name="T56" fmla="*/ 199 w 200"/>
                  <a:gd name="T57" fmla="*/ 106 h 230"/>
                  <a:gd name="T58" fmla="*/ 192 w 200"/>
                  <a:gd name="T59" fmla="*/ 128 h 230"/>
                  <a:gd name="T60" fmla="*/ 182 w 200"/>
                  <a:gd name="T61" fmla="*/ 148 h 230"/>
                  <a:gd name="T62" fmla="*/ 168 w 200"/>
                  <a:gd name="T63" fmla="*/ 164 h 230"/>
                  <a:gd name="T64" fmla="*/ 159 w 200"/>
                  <a:gd name="T65"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230">
                    <a:moveTo>
                      <a:pt x="62" y="230"/>
                    </a:moveTo>
                    <a:lnTo>
                      <a:pt x="62" y="207"/>
                    </a:lnTo>
                    <a:lnTo>
                      <a:pt x="33" y="207"/>
                    </a:lnTo>
                    <a:lnTo>
                      <a:pt x="33" y="207"/>
                    </a:lnTo>
                    <a:lnTo>
                      <a:pt x="28" y="206"/>
                    </a:lnTo>
                    <a:lnTo>
                      <a:pt x="25" y="203"/>
                    </a:lnTo>
                    <a:lnTo>
                      <a:pt x="22" y="200"/>
                    </a:lnTo>
                    <a:lnTo>
                      <a:pt x="21" y="195"/>
                    </a:lnTo>
                    <a:lnTo>
                      <a:pt x="21" y="179"/>
                    </a:lnTo>
                    <a:lnTo>
                      <a:pt x="45" y="179"/>
                    </a:lnTo>
                    <a:lnTo>
                      <a:pt x="45" y="179"/>
                    </a:lnTo>
                    <a:lnTo>
                      <a:pt x="49" y="178"/>
                    </a:lnTo>
                    <a:lnTo>
                      <a:pt x="53" y="176"/>
                    </a:lnTo>
                    <a:lnTo>
                      <a:pt x="55" y="172"/>
                    </a:lnTo>
                    <a:lnTo>
                      <a:pt x="56" y="168"/>
                    </a:lnTo>
                    <a:lnTo>
                      <a:pt x="56" y="168"/>
                    </a:lnTo>
                    <a:lnTo>
                      <a:pt x="55" y="164"/>
                    </a:lnTo>
                    <a:lnTo>
                      <a:pt x="53" y="161"/>
                    </a:lnTo>
                    <a:lnTo>
                      <a:pt x="49" y="159"/>
                    </a:lnTo>
                    <a:lnTo>
                      <a:pt x="45" y="158"/>
                    </a:lnTo>
                    <a:lnTo>
                      <a:pt x="21" y="158"/>
                    </a:lnTo>
                    <a:lnTo>
                      <a:pt x="21" y="141"/>
                    </a:lnTo>
                    <a:lnTo>
                      <a:pt x="0" y="141"/>
                    </a:lnTo>
                    <a:lnTo>
                      <a:pt x="0" y="141"/>
                    </a:lnTo>
                    <a:lnTo>
                      <a:pt x="6" y="110"/>
                    </a:lnTo>
                    <a:lnTo>
                      <a:pt x="15" y="69"/>
                    </a:lnTo>
                    <a:lnTo>
                      <a:pt x="15" y="69"/>
                    </a:lnTo>
                    <a:lnTo>
                      <a:pt x="18" y="61"/>
                    </a:lnTo>
                    <a:lnTo>
                      <a:pt x="20" y="54"/>
                    </a:lnTo>
                    <a:lnTo>
                      <a:pt x="28" y="41"/>
                    </a:lnTo>
                    <a:lnTo>
                      <a:pt x="37" y="30"/>
                    </a:lnTo>
                    <a:lnTo>
                      <a:pt x="47" y="19"/>
                    </a:lnTo>
                    <a:lnTo>
                      <a:pt x="61" y="11"/>
                    </a:lnTo>
                    <a:lnTo>
                      <a:pt x="67" y="8"/>
                    </a:lnTo>
                    <a:lnTo>
                      <a:pt x="74" y="5"/>
                    </a:lnTo>
                    <a:lnTo>
                      <a:pt x="81" y="3"/>
                    </a:lnTo>
                    <a:lnTo>
                      <a:pt x="90" y="1"/>
                    </a:lnTo>
                    <a:lnTo>
                      <a:pt x="97" y="0"/>
                    </a:lnTo>
                    <a:lnTo>
                      <a:pt x="105" y="0"/>
                    </a:lnTo>
                    <a:lnTo>
                      <a:pt x="105" y="0"/>
                    </a:lnTo>
                    <a:lnTo>
                      <a:pt x="115" y="1"/>
                    </a:lnTo>
                    <a:lnTo>
                      <a:pt x="125" y="2"/>
                    </a:lnTo>
                    <a:lnTo>
                      <a:pt x="133" y="4"/>
                    </a:lnTo>
                    <a:lnTo>
                      <a:pt x="142" y="7"/>
                    </a:lnTo>
                    <a:lnTo>
                      <a:pt x="150" y="11"/>
                    </a:lnTo>
                    <a:lnTo>
                      <a:pt x="157" y="16"/>
                    </a:lnTo>
                    <a:lnTo>
                      <a:pt x="165" y="21"/>
                    </a:lnTo>
                    <a:lnTo>
                      <a:pt x="172" y="27"/>
                    </a:lnTo>
                    <a:lnTo>
                      <a:pt x="178" y="34"/>
                    </a:lnTo>
                    <a:lnTo>
                      <a:pt x="183" y="41"/>
                    </a:lnTo>
                    <a:lnTo>
                      <a:pt x="188" y="49"/>
                    </a:lnTo>
                    <a:lnTo>
                      <a:pt x="191" y="57"/>
                    </a:lnTo>
                    <a:lnTo>
                      <a:pt x="196" y="66"/>
                    </a:lnTo>
                    <a:lnTo>
                      <a:pt x="198" y="75"/>
                    </a:lnTo>
                    <a:lnTo>
                      <a:pt x="199" y="84"/>
                    </a:lnTo>
                    <a:lnTo>
                      <a:pt x="200" y="94"/>
                    </a:lnTo>
                    <a:lnTo>
                      <a:pt x="200" y="94"/>
                    </a:lnTo>
                    <a:lnTo>
                      <a:pt x="199" y="106"/>
                    </a:lnTo>
                    <a:lnTo>
                      <a:pt x="197" y="117"/>
                    </a:lnTo>
                    <a:lnTo>
                      <a:pt x="192" y="128"/>
                    </a:lnTo>
                    <a:lnTo>
                      <a:pt x="188" y="139"/>
                    </a:lnTo>
                    <a:lnTo>
                      <a:pt x="182" y="148"/>
                    </a:lnTo>
                    <a:lnTo>
                      <a:pt x="175" y="156"/>
                    </a:lnTo>
                    <a:lnTo>
                      <a:pt x="168" y="164"/>
                    </a:lnTo>
                    <a:lnTo>
                      <a:pt x="159" y="171"/>
                    </a:lnTo>
                    <a:lnTo>
                      <a:pt x="159" y="2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1" name="Freeform 117"/>
              <p:cNvSpPr>
                <a:spLocks/>
              </p:cNvSpPr>
              <p:nvPr/>
            </p:nvSpPr>
            <p:spPr bwMode="auto">
              <a:xfrm>
                <a:off x="1322" y="426"/>
                <a:ext cx="23" cy="23"/>
              </a:xfrm>
              <a:custGeom>
                <a:avLst/>
                <a:gdLst>
                  <a:gd name="T0" fmla="*/ 0 w 23"/>
                  <a:gd name="T1" fmla="*/ 11 h 23"/>
                  <a:gd name="T2" fmla="*/ 0 w 23"/>
                  <a:gd name="T3" fmla="*/ 11 h 23"/>
                  <a:gd name="T4" fmla="*/ 1 w 23"/>
                  <a:gd name="T5" fmla="*/ 15 h 23"/>
                  <a:gd name="T6" fmla="*/ 3 w 23"/>
                  <a:gd name="T7" fmla="*/ 20 h 23"/>
                  <a:gd name="T8" fmla="*/ 7 w 23"/>
                  <a:gd name="T9" fmla="*/ 22 h 23"/>
                  <a:gd name="T10" fmla="*/ 11 w 23"/>
                  <a:gd name="T11" fmla="*/ 23 h 23"/>
                  <a:gd name="T12" fmla="*/ 11 w 23"/>
                  <a:gd name="T13" fmla="*/ 23 h 23"/>
                  <a:gd name="T14" fmla="*/ 16 w 23"/>
                  <a:gd name="T15" fmla="*/ 22 h 23"/>
                  <a:gd name="T16" fmla="*/ 20 w 23"/>
                  <a:gd name="T17" fmla="*/ 20 h 23"/>
                  <a:gd name="T18" fmla="*/ 22 w 23"/>
                  <a:gd name="T19" fmla="*/ 15 h 23"/>
                  <a:gd name="T20" fmla="*/ 23 w 23"/>
                  <a:gd name="T21" fmla="*/ 11 h 23"/>
                  <a:gd name="T22" fmla="*/ 23 w 23"/>
                  <a:gd name="T23" fmla="*/ 11 h 23"/>
                  <a:gd name="T24" fmla="*/ 22 w 23"/>
                  <a:gd name="T25" fmla="*/ 7 h 23"/>
                  <a:gd name="T26" fmla="*/ 20 w 23"/>
                  <a:gd name="T27" fmla="*/ 3 h 23"/>
                  <a:gd name="T28" fmla="*/ 16 w 23"/>
                  <a:gd name="T29" fmla="*/ 1 h 23"/>
                  <a:gd name="T30" fmla="*/ 11 w 23"/>
                  <a:gd name="T31" fmla="*/ 0 h 23"/>
                  <a:gd name="T32" fmla="*/ 11 w 23"/>
                  <a:gd name="T33" fmla="*/ 0 h 23"/>
                  <a:gd name="T34" fmla="*/ 7 w 23"/>
                  <a:gd name="T35" fmla="*/ 1 h 23"/>
                  <a:gd name="T36" fmla="*/ 3 w 23"/>
                  <a:gd name="T37" fmla="*/ 3 h 23"/>
                  <a:gd name="T38" fmla="*/ 1 w 23"/>
                  <a:gd name="T39" fmla="*/ 7 h 23"/>
                  <a:gd name="T40" fmla="*/ 0 w 23"/>
                  <a:gd name="T41" fmla="*/ 11 h 23"/>
                  <a:gd name="T42" fmla="*/ 0 w 23"/>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3">
                    <a:moveTo>
                      <a:pt x="0" y="11"/>
                    </a:moveTo>
                    <a:lnTo>
                      <a:pt x="0" y="11"/>
                    </a:lnTo>
                    <a:lnTo>
                      <a:pt x="1" y="15"/>
                    </a:lnTo>
                    <a:lnTo>
                      <a:pt x="3" y="20"/>
                    </a:lnTo>
                    <a:lnTo>
                      <a:pt x="7" y="22"/>
                    </a:lnTo>
                    <a:lnTo>
                      <a:pt x="11" y="23"/>
                    </a:lnTo>
                    <a:lnTo>
                      <a:pt x="11" y="23"/>
                    </a:lnTo>
                    <a:lnTo>
                      <a:pt x="16" y="22"/>
                    </a:lnTo>
                    <a:lnTo>
                      <a:pt x="20" y="20"/>
                    </a:lnTo>
                    <a:lnTo>
                      <a:pt x="22" y="15"/>
                    </a:lnTo>
                    <a:lnTo>
                      <a:pt x="23" y="11"/>
                    </a:lnTo>
                    <a:lnTo>
                      <a:pt x="23" y="11"/>
                    </a:lnTo>
                    <a:lnTo>
                      <a:pt x="22" y="7"/>
                    </a:lnTo>
                    <a:lnTo>
                      <a:pt x="20" y="3"/>
                    </a:lnTo>
                    <a:lnTo>
                      <a:pt x="16" y="1"/>
                    </a:lnTo>
                    <a:lnTo>
                      <a:pt x="11" y="0"/>
                    </a:lnTo>
                    <a:lnTo>
                      <a:pt x="11" y="0"/>
                    </a:lnTo>
                    <a:lnTo>
                      <a:pt x="7" y="1"/>
                    </a:lnTo>
                    <a:lnTo>
                      <a:pt x="3" y="3"/>
                    </a:lnTo>
                    <a:lnTo>
                      <a:pt x="1" y="7"/>
                    </a:lnTo>
                    <a:lnTo>
                      <a:pt x="0" y="11"/>
                    </a:lnTo>
                    <a:lnTo>
                      <a:pt x="0" y="1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2" name="Freeform 118"/>
              <p:cNvSpPr>
                <a:spLocks/>
              </p:cNvSpPr>
              <p:nvPr/>
            </p:nvSpPr>
            <p:spPr bwMode="auto">
              <a:xfrm>
                <a:off x="1286" y="504"/>
                <a:ext cx="13" cy="14"/>
              </a:xfrm>
              <a:custGeom>
                <a:avLst/>
                <a:gdLst>
                  <a:gd name="T0" fmla="*/ 6 w 13"/>
                  <a:gd name="T1" fmla="*/ 0 h 14"/>
                  <a:gd name="T2" fmla="*/ 6 w 13"/>
                  <a:gd name="T3" fmla="*/ 0 h 14"/>
                  <a:gd name="T4" fmla="*/ 4 w 13"/>
                  <a:gd name="T5" fmla="*/ 1 h 14"/>
                  <a:gd name="T6" fmla="*/ 2 w 13"/>
                  <a:gd name="T7" fmla="*/ 2 h 14"/>
                  <a:gd name="T8" fmla="*/ 0 w 13"/>
                  <a:gd name="T9" fmla="*/ 4 h 14"/>
                  <a:gd name="T10" fmla="*/ 0 w 13"/>
                  <a:gd name="T11" fmla="*/ 7 h 14"/>
                  <a:gd name="T12" fmla="*/ 0 w 13"/>
                  <a:gd name="T13" fmla="*/ 7 h 14"/>
                  <a:gd name="T14" fmla="*/ 0 w 13"/>
                  <a:gd name="T15" fmla="*/ 9 h 14"/>
                  <a:gd name="T16" fmla="*/ 2 w 13"/>
                  <a:gd name="T17" fmla="*/ 11 h 14"/>
                  <a:gd name="T18" fmla="*/ 4 w 13"/>
                  <a:gd name="T19" fmla="*/ 14 h 14"/>
                  <a:gd name="T20" fmla="*/ 6 w 13"/>
                  <a:gd name="T21" fmla="*/ 14 h 14"/>
                  <a:gd name="T22" fmla="*/ 6 w 13"/>
                  <a:gd name="T23" fmla="*/ 14 h 14"/>
                  <a:gd name="T24" fmla="*/ 9 w 13"/>
                  <a:gd name="T25" fmla="*/ 14 h 14"/>
                  <a:gd name="T26" fmla="*/ 11 w 13"/>
                  <a:gd name="T27" fmla="*/ 11 h 14"/>
                  <a:gd name="T28" fmla="*/ 12 w 13"/>
                  <a:gd name="T29" fmla="*/ 9 h 14"/>
                  <a:gd name="T30" fmla="*/ 13 w 13"/>
                  <a:gd name="T31" fmla="*/ 7 h 14"/>
                  <a:gd name="T32" fmla="*/ 13 w 13"/>
                  <a:gd name="T33" fmla="*/ 7 h 14"/>
                  <a:gd name="T34" fmla="*/ 12 w 13"/>
                  <a:gd name="T35" fmla="*/ 4 h 14"/>
                  <a:gd name="T36" fmla="*/ 11 w 13"/>
                  <a:gd name="T37" fmla="*/ 2 h 14"/>
                  <a:gd name="T38" fmla="*/ 9 w 13"/>
                  <a:gd name="T39" fmla="*/ 1 h 14"/>
                  <a:gd name="T40" fmla="*/ 6 w 13"/>
                  <a:gd name="T41" fmla="*/ 0 h 14"/>
                  <a:gd name="T42" fmla="*/ 6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6" y="0"/>
                    </a:moveTo>
                    <a:lnTo>
                      <a:pt x="6" y="0"/>
                    </a:lnTo>
                    <a:lnTo>
                      <a:pt x="4" y="1"/>
                    </a:lnTo>
                    <a:lnTo>
                      <a:pt x="2" y="2"/>
                    </a:lnTo>
                    <a:lnTo>
                      <a:pt x="0" y="4"/>
                    </a:lnTo>
                    <a:lnTo>
                      <a:pt x="0" y="7"/>
                    </a:lnTo>
                    <a:lnTo>
                      <a:pt x="0" y="7"/>
                    </a:lnTo>
                    <a:lnTo>
                      <a:pt x="0" y="9"/>
                    </a:lnTo>
                    <a:lnTo>
                      <a:pt x="2" y="11"/>
                    </a:lnTo>
                    <a:lnTo>
                      <a:pt x="4" y="14"/>
                    </a:lnTo>
                    <a:lnTo>
                      <a:pt x="6" y="14"/>
                    </a:lnTo>
                    <a:lnTo>
                      <a:pt x="6" y="14"/>
                    </a:lnTo>
                    <a:lnTo>
                      <a:pt x="9" y="14"/>
                    </a:lnTo>
                    <a:lnTo>
                      <a:pt x="11" y="11"/>
                    </a:lnTo>
                    <a:lnTo>
                      <a:pt x="12" y="9"/>
                    </a:lnTo>
                    <a:lnTo>
                      <a:pt x="13" y="7"/>
                    </a:lnTo>
                    <a:lnTo>
                      <a:pt x="13" y="7"/>
                    </a:lnTo>
                    <a:lnTo>
                      <a:pt x="12" y="4"/>
                    </a:lnTo>
                    <a:lnTo>
                      <a:pt x="11" y="2"/>
                    </a:lnTo>
                    <a:lnTo>
                      <a:pt x="9" y="1"/>
                    </a:lnTo>
                    <a:lnTo>
                      <a:pt x="6" y="0"/>
                    </a:lnTo>
                    <a:lnTo>
                      <a:pt x="6"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3" name="Freeform 119"/>
              <p:cNvSpPr>
                <a:spLocks/>
              </p:cNvSpPr>
              <p:nvPr/>
            </p:nvSpPr>
            <p:spPr bwMode="auto">
              <a:xfrm>
                <a:off x="1261" y="515"/>
                <a:ext cx="14" cy="14"/>
              </a:xfrm>
              <a:custGeom>
                <a:avLst/>
                <a:gdLst>
                  <a:gd name="T0" fmla="*/ 8 w 14"/>
                  <a:gd name="T1" fmla="*/ 0 h 14"/>
                  <a:gd name="T2" fmla="*/ 8 w 14"/>
                  <a:gd name="T3" fmla="*/ 0 h 14"/>
                  <a:gd name="T4" fmla="*/ 5 w 14"/>
                  <a:gd name="T5" fmla="*/ 2 h 14"/>
                  <a:gd name="T6" fmla="*/ 2 w 14"/>
                  <a:gd name="T7" fmla="*/ 3 h 14"/>
                  <a:gd name="T8" fmla="*/ 1 w 14"/>
                  <a:gd name="T9" fmla="*/ 5 h 14"/>
                  <a:gd name="T10" fmla="*/ 0 w 14"/>
                  <a:gd name="T11" fmla="*/ 8 h 14"/>
                  <a:gd name="T12" fmla="*/ 0 w 14"/>
                  <a:gd name="T13" fmla="*/ 8 h 14"/>
                  <a:gd name="T14" fmla="*/ 1 w 14"/>
                  <a:gd name="T15" fmla="*/ 10 h 14"/>
                  <a:gd name="T16" fmla="*/ 2 w 14"/>
                  <a:gd name="T17" fmla="*/ 12 h 14"/>
                  <a:gd name="T18" fmla="*/ 5 w 14"/>
                  <a:gd name="T19" fmla="*/ 14 h 14"/>
                  <a:gd name="T20" fmla="*/ 8 w 14"/>
                  <a:gd name="T21" fmla="*/ 14 h 14"/>
                  <a:gd name="T22" fmla="*/ 8 w 14"/>
                  <a:gd name="T23" fmla="*/ 14 h 14"/>
                  <a:gd name="T24" fmla="*/ 10 w 14"/>
                  <a:gd name="T25" fmla="*/ 14 h 14"/>
                  <a:gd name="T26" fmla="*/ 12 w 14"/>
                  <a:gd name="T27" fmla="*/ 12 h 14"/>
                  <a:gd name="T28" fmla="*/ 14 w 14"/>
                  <a:gd name="T29" fmla="*/ 10 h 14"/>
                  <a:gd name="T30" fmla="*/ 14 w 14"/>
                  <a:gd name="T31" fmla="*/ 8 h 14"/>
                  <a:gd name="T32" fmla="*/ 14 w 14"/>
                  <a:gd name="T33" fmla="*/ 8 h 14"/>
                  <a:gd name="T34" fmla="*/ 14 w 14"/>
                  <a:gd name="T35" fmla="*/ 5 h 14"/>
                  <a:gd name="T36" fmla="*/ 12 w 14"/>
                  <a:gd name="T37" fmla="*/ 3 h 14"/>
                  <a:gd name="T38" fmla="*/ 10 w 14"/>
                  <a:gd name="T39" fmla="*/ 2 h 14"/>
                  <a:gd name="T40" fmla="*/ 8 w 14"/>
                  <a:gd name="T41" fmla="*/ 0 h 14"/>
                  <a:gd name="T42" fmla="*/ 8 w 14"/>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8" y="0"/>
                    </a:moveTo>
                    <a:lnTo>
                      <a:pt x="8" y="0"/>
                    </a:lnTo>
                    <a:lnTo>
                      <a:pt x="5" y="2"/>
                    </a:lnTo>
                    <a:lnTo>
                      <a:pt x="2" y="3"/>
                    </a:lnTo>
                    <a:lnTo>
                      <a:pt x="1" y="5"/>
                    </a:lnTo>
                    <a:lnTo>
                      <a:pt x="0" y="8"/>
                    </a:lnTo>
                    <a:lnTo>
                      <a:pt x="0" y="8"/>
                    </a:lnTo>
                    <a:lnTo>
                      <a:pt x="1" y="10"/>
                    </a:lnTo>
                    <a:lnTo>
                      <a:pt x="2" y="12"/>
                    </a:lnTo>
                    <a:lnTo>
                      <a:pt x="5" y="14"/>
                    </a:lnTo>
                    <a:lnTo>
                      <a:pt x="8" y="14"/>
                    </a:lnTo>
                    <a:lnTo>
                      <a:pt x="8" y="14"/>
                    </a:lnTo>
                    <a:lnTo>
                      <a:pt x="10" y="14"/>
                    </a:lnTo>
                    <a:lnTo>
                      <a:pt x="12" y="12"/>
                    </a:lnTo>
                    <a:lnTo>
                      <a:pt x="14" y="10"/>
                    </a:lnTo>
                    <a:lnTo>
                      <a:pt x="14" y="8"/>
                    </a:lnTo>
                    <a:lnTo>
                      <a:pt x="14" y="8"/>
                    </a:lnTo>
                    <a:lnTo>
                      <a:pt x="14" y="5"/>
                    </a:lnTo>
                    <a:lnTo>
                      <a:pt x="12" y="3"/>
                    </a:lnTo>
                    <a:lnTo>
                      <a:pt x="10" y="2"/>
                    </a:lnTo>
                    <a:lnTo>
                      <a:pt x="8" y="0"/>
                    </a:lnTo>
                    <a:lnTo>
                      <a:pt x="8"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4" name="Freeform 120"/>
              <p:cNvSpPr>
                <a:spLocks/>
              </p:cNvSpPr>
              <p:nvPr/>
            </p:nvSpPr>
            <p:spPr bwMode="auto">
              <a:xfrm>
                <a:off x="1261" y="493"/>
                <a:ext cx="14" cy="13"/>
              </a:xfrm>
              <a:custGeom>
                <a:avLst/>
                <a:gdLst>
                  <a:gd name="T0" fmla="*/ 8 w 14"/>
                  <a:gd name="T1" fmla="*/ 0 h 13"/>
                  <a:gd name="T2" fmla="*/ 8 w 14"/>
                  <a:gd name="T3" fmla="*/ 0 h 13"/>
                  <a:gd name="T4" fmla="*/ 5 w 14"/>
                  <a:gd name="T5" fmla="*/ 1 h 13"/>
                  <a:gd name="T6" fmla="*/ 2 w 14"/>
                  <a:gd name="T7" fmla="*/ 2 h 13"/>
                  <a:gd name="T8" fmla="*/ 1 w 14"/>
                  <a:gd name="T9" fmla="*/ 4 h 13"/>
                  <a:gd name="T10" fmla="*/ 0 w 14"/>
                  <a:gd name="T11" fmla="*/ 7 h 13"/>
                  <a:gd name="T12" fmla="*/ 0 w 14"/>
                  <a:gd name="T13" fmla="*/ 7 h 13"/>
                  <a:gd name="T14" fmla="*/ 1 w 14"/>
                  <a:gd name="T15" fmla="*/ 9 h 13"/>
                  <a:gd name="T16" fmla="*/ 2 w 14"/>
                  <a:gd name="T17" fmla="*/ 11 h 13"/>
                  <a:gd name="T18" fmla="*/ 5 w 14"/>
                  <a:gd name="T19" fmla="*/ 13 h 13"/>
                  <a:gd name="T20" fmla="*/ 8 w 14"/>
                  <a:gd name="T21" fmla="*/ 13 h 13"/>
                  <a:gd name="T22" fmla="*/ 8 w 14"/>
                  <a:gd name="T23" fmla="*/ 13 h 13"/>
                  <a:gd name="T24" fmla="*/ 10 w 14"/>
                  <a:gd name="T25" fmla="*/ 13 h 13"/>
                  <a:gd name="T26" fmla="*/ 12 w 14"/>
                  <a:gd name="T27" fmla="*/ 11 h 13"/>
                  <a:gd name="T28" fmla="*/ 14 w 14"/>
                  <a:gd name="T29" fmla="*/ 9 h 13"/>
                  <a:gd name="T30" fmla="*/ 14 w 14"/>
                  <a:gd name="T31" fmla="*/ 7 h 13"/>
                  <a:gd name="T32" fmla="*/ 14 w 14"/>
                  <a:gd name="T33" fmla="*/ 7 h 13"/>
                  <a:gd name="T34" fmla="*/ 14 w 14"/>
                  <a:gd name="T35" fmla="*/ 4 h 13"/>
                  <a:gd name="T36" fmla="*/ 12 w 14"/>
                  <a:gd name="T37" fmla="*/ 2 h 13"/>
                  <a:gd name="T38" fmla="*/ 10 w 14"/>
                  <a:gd name="T39" fmla="*/ 1 h 13"/>
                  <a:gd name="T40" fmla="*/ 8 w 14"/>
                  <a:gd name="T41" fmla="*/ 0 h 13"/>
                  <a:gd name="T42" fmla="*/ 8 w 14"/>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3">
                    <a:moveTo>
                      <a:pt x="8" y="0"/>
                    </a:moveTo>
                    <a:lnTo>
                      <a:pt x="8" y="0"/>
                    </a:lnTo>
                    <a:lnTo>
                      <a:pt x="5" y="1"/>
                    </a:lnTo>
                    <a:lnTo>
                      <a:pt x="2" y="2"/>
                    </a:lnTo>
                    <a:lnTo>
                      <a:pt x="1" y="4"/>
                    </a:lnTo>
                    <a:lnTo>
                      <a:pt x="0" y="7"/>
                    </a:lnTo>
                    <a:lnTo>
                      <a:pt x="0" y="7"/>
                    </a:lnTo>
                    <a:lnTo>
                      <a:pt x="1" y="9"/>
                    </a:lnTo>
                    <a:lnTo>
                      <a:pt x="2" y="11"/>
                    </a:lnTo>
                    <a:lnTo>
                      <a:pt x="5" y="13"/>
                    </a:lnTo>
                    <a:lnTo>
                      <a:pt x="8" y="13"/>
                    </a:lnTo>
                    <a:lnTo>
                      <a:pt x="8" y="13"/>
                    </a:lnTo>
                    <a:lnTo>
                      <a:pt x="10" y="13"/>
                    </a:lnTo>
                    <a:lnTo>
                      <a:pt x="12" y="11"/>
                    </a:lnTo>
                    <a:lnTo>
                      <a:pt x="14" y="9"/>
                    </a:lnTo>
                    <a:lnTo>
                      <a:pt x="14" y="7"/>
                    </a:lnTo>
                    <a:lnTo>
                      <a:pt x="14" y="7"/>
                    </a:lnTo>
                    <a:lnTo>
                      <a:pt x="14" y="4"/>
                    </a:lnTo>
                    <a:lnTo>
                      <a:pt x="12" y="2"/>
                    </a:lnTo>
                    <a:lnTo>
                      <a:pt x="10" y="1"/>
                    </a:lnTo>
                    <a:lnTo>
                      <a:pt x="8" y="0"/>
                    </a:lnTo>
                    <a:lnTo>
                      <a:pt x="8"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5" name="Freeform 121"/>
              <p:cNvSpPr>
                <a:spLocks/>
              </p:cNvSpPr>
              <p:nvPr/>
            </p:nvSpPr>
            <p:spPr bwMode="auto">
              <a:xfrm>
                <a:off x="1238" y="527"/>
                <a:ext cx="13" cy="13"/>
              </a:xfrm>
              <a:custGeom>
                <a:avLst/>
                <a:gdLst>
                  <a:gd name="T0" fmla="*/ 7 w 13"/>
                  <a:gd name="T1" fmla="*/ 0 h 13"/>
                  <a:gd name="T2" fmla="*/ 7 w 13"/>
                  <a:gd name="T3" fmla="*/ 0 h 13"/>
                  <a:gd name="T4" fmla="*/ 4 w 13"/>
                  <a:gd name="T5" fmla="*/ 1 h 13"/>
                  <a:gd name="T6" fmla="*/ 2 w 13"/>
                  <a:gd name="T7" fmla="*/ 2 h 13"/>
                  <a:gd name="T8" fmla="*/ 1 w 13"/>
                  <a:gd name="T9" fmla="*/ 4 h 13"/>
                  <a:gd name="T10" fmla="*/ 0 w 13"/>
                  <a:gd name="T11" fmla="*/ 7 h 13"/>
                  <a:gd name="T12" fmla="*/ 0 w 13"/>
                  <a:gd name="T13" fmla="*/ 7 h 13"/>
                  <a:gd name="T14" fmla="*/ 1 w 13"/>
                  <a:gd name="T15" fmla="*/ 9 h 13"/>
                  <a:gd name="T16" fmla="*/ 2 w 13"/>
                  <a:gd name="T17" fmla="*/ 11 h 13"/>
                  <a:gd name="T18" fmla="*/ 4 w 13"/>
                  <a:gd name="T19" fmla="*/ 13 h 13"/>
                  <a:gd name="T20" fmla="*/ 7 w 13"/>
                  <a:gd name="T21" fmla="*/ 13 h 13"/>
                  <a:gd name="T22" fmla="*/ 7 w 13"/>
                  <a:gd name="T23" fmla="*/ 13 h 13"/>
                  <a:gd name="T24" fmla="*/ 9 w 13"/>
                  <a:gd name="T25" fmla="*/ 13 h 13"/>
                  <a:gd name="T26" fmla="*/ 11 w 13"/>
                  <a:gd name="T27" fmla="*/ 11 h 13"/>
                  <a:gd name="T28" fmla="*/ 12 w 13"/>
                  <a:gd name="T29" fmla="*/ 9 h 13"/>
                  <a:gd name="T30" fmla="*/ 13 w 13"/>
                  <a:gd name="T31" fmla="*/ 7 h 13"/>
                  <a:gd name="T32" fmla="*/ 13 w 13"/>
                  <a:gd name="T33" fmla="*/ 7 h 13"/>
                  <a:gd name="T34" fmla="*/ 12 w 13"/>
                  <a:gd name="T35" fmla="*/ 4 h 13"/>
                  <a:gd name="T36" fmla="*/ 11 w 13"/>
                  <a:gd name="T37" fmla="*/ 2 h 13"/>
                  <a:gd name="T38" fmla="*/ 9 w 13"/>
                  <a:gd name="T39" fmla="*/ 1 h 13"/>
                  <a:gd name="T40" fmla="*/ 7 w 13"/>
                  <a:gd name="T41" fmla="*/ 0 h 13"/>
                  <a:gd name="T42" fmla="*/ 7 w 13"/>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7" y="0"/>
                    </a:moveTo>
                    <a:lnTo>
                      <a:pt x="7" y="0"/>
                    </a:lnTo>
                    <a:lnTo>
                      <a:pt x="4" y="1"/>
                    </a:lnTo>
                    <a:lnTo>
                      <a:pt x="2" y="2"/>
                    </a:lnTo>
                    <a:lnTo>
                      <a:pt x="1" y="4"/>
                    </a:lnTo>
                    <a:lnTo>
                      <a:pt x="0" y="7"/>
                    </a:lnTo>
                    <a:lnTo>
                      <a:pt x="0" y="7"/>
                    </a:lnTo>
                    <a:lnTo>
                      <a:pt x="1" y="9"/>
                    </a:lnTo>
                    <a:lnTo>
                      <a:pt x="2" y="11"/>
                    </a:lnTo>
                    <a:lnTo>
                      <a:pt x="4" y="13"/>
                    </a:lnTo>
                    <a:lnTo>
                      <a:pt x="7" y="13"/>
                    </a:lnTo>
                    <a:lnTo>
                      <a:pt x="7" y="13"/>
                    </a:lnTo>
                    <a:lnTo>
                      <a:pt x="9" y="13"/>
                    </a:lnTo>
                    <a:lnTo>
                      <a:pt x="11" y="11"/>
                    </a:lnTo>
                    <a:lnTo>
                      <a:pt x="12" y="9"/>
                    </a:lnTo>
                    <a:lnTo>
                      <a:pt x="13" y="7"/>
                    </a:lnTo>
                    <a:lnTo>
                      <a:pt x="13" y="7"/>
                    </a:lnTo>
                    <a:lnTo>
                      <a:pt x="12" y="4"/>
                    </a:lnTo>
                    <a:lnTo>
                      <a:pt x="11" y="2"/>
                    </a:lnTo>
                    <a:lnTo>
                      <a:pt x="9" y="1"/>
                    </a:lnTo>
                    <a:lnTo>
                      <a:pt x="7" y="0"/>
                    </a:lnTo>
                    <a:lnTo>
                      <a:pt x="7"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6" name="Freeform 122"/>
              <p:cNvSpPr>
                <a:spLocks/>
              </p:cNvSpPr>
              <p:nvPr/>
            </p:nvSpPr>
            <p:spPr bwMode="auto">
              <a:xfrm>
                <a:off x="1238" y="504"/>
                <a:ext cx="13" cy="14"/>
              </a:xfrm>
              <a:custGeom>
                <a:avLst/>
                <a:gdLst>
                  <a:gd name="T0" fmla="*/ 7 w 13"/>
                  <a:gd name="T1" fmla="*/ 0 h 14"/>
                  <a:gd name="T2" fmla="*/ 7 w 13"/>
                  <a:gd name="T3" fmla="*/ 0 h 14"/>
                  <a:gd name="T4" fmla="*/ 4 w 13"/>
                  <a:gd name="T5" fmla="*/ 1 h 14"/>
                  <a:gd name="T6" fmla="*/ 2 w 13"/>
                  <a:gd name="T7" fmla="*/ 2 h 14"/>
                  <a:gd name="T8" fmla="*/ 1 w 13"/>
                  <a:gd name="T9" fmla="*/ 4 h 14"/>
                  <a:gd name="T10" fmla="*/ 0 w 13"/>
                  <a:gd name="T11" fmla="*/ 7 h 14"/>
                  <a:gd name="T12" fmla="*/ 0 w 13"/>
                  <a:gd name="T13" fmla="*/ 7 h 14"/>
                  <a:gd name="T14" fmla="*/ 1 w 13"/>
                  <a:gd name="T15" fmla="*/ 9 h 14"/>
                  <a:gd name="T16" fmla="*/ 2 w 13"/>
                  <a:gd name="T17" fmla="*/ 11 h 14"/>
                  <a:gd name="T18" fmla="*/ 4 w 13"/>
                  <a:gd name="T19" fmla="*/ 14 h 14"/>
                  <a:gd name="T20" fmla="*/ 7 w 13"/>
                  <a:gd name="T21" fmla="*/ 14 h 14"/>
                  <a:gd name="T22" fmla="*/ 7 w 13"/>
                  <a:gd name="T23" fmla="*/ 14 h 14"/>
                  <a:gd name="T24" fmla="*/ 9 w 13"/>
                  <a:gd name="T25" fmla="*/ 14 h 14"/>
                  <a:gd name="T26" fmla="*/ 11 w 13"/>
                  <a:gd name="T27" fmla="*/ 11 h 14"/>
                  <a:gd name="T28" fmla="*/ 12 w 13"/>
                  <a:gd name="T29" fmla="*/ 9 h 14"/>
                  <a:gd name="T30" fmla="*/ 13 w 13"/>
                  <a:gd name="T31" fmla="*/ 7 h 14"/>
                  <a:gd name="T32" fmla="*/ 13 w 13"/>
                  <a:gd name="T33" fmla="*/ 7 h 14"/>
                  <a:gd name="T34" fmla="*/ 12 w 13"/>
                  <a:gd name="T35" fmla="*/ 4 h 14"/>
                  <a:gd name="T36" fmla="*/ 11 w 13"/>
                  <a:gd name="T37" fmla="*/ 2 h 14"/>
                  <a:gd name="T38" fmla="*/ 9 w 13"/>
                  <a:gd name="T39" fmla="*/ 1 h 14"/>
                  <a:gd name="T40" fmla="*/ 7 w 13"/>
                  <a:gd name="T41" fmla="*/ 0 h 14"/>
                  <a:gd name="T42" fmla="*/ 7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7" y="0"/>
                    </a:moveTo>
                    <a:lnTo>
                      <a:pt x="7" y="0"/>
                    </a:lnTo>
                    <a:lnTo>
                      <a:pt x="4" y="1"/>
                    </a:lnTo>
                    <a:lnTo>
                      <a:pt x="2" y="2"/>
                    </a:lnTo>
                    <a:lnTo>
                      <a:pt x="1" y="4"/>
                    </a:lnTo>
                    <a:lnTo>
                      <a:pt x="0" y="7"/>
                    </a:lnTo>
                    <a:lnTo>
                      <a:pt x="0" y="7"/>
                    </a:lnTo>
                    <a:lnTo>
                      <a:pt x="1" y="9"/>
                    </a:lnTo>
                    <a:lnTo>
                      <a:pt x="2" y="11"/>
                    </a:lnTo>
                    <a:lnTo>
                      <a:pt x="4" y="14"/>
                    </a:lnTo>
                    <a:lnTo>
                      <a:pt x="7" y="14"/>
                    </a:lnTo>
                    <a:lnTo>
                      <a:pt x="7" y="14"/>
                    </a:lnTo>
                    <a:lnTo>
                      <a:pt x="9" y="14"/>
                    </a:lnTo>
                    <a:lnTo>
                      <a:pt x="11" y="11"/>
                    </a:lnTo>
                    <a:lnTo>
                      <a:pt x="12" y="9"/>
                    </a:lnTo>
                    <a:lnTo>
                      <a:pt x="13" y="7"/>
                    </a:lnTo>
                    <a:lnTo>
                      <a:pt x="13" y="7"/>
                    </a:lnTo>
                    <a:lnTo>
                      <a:pt x="12" y="4"/>
                    </a:lnTo>
                    <a:lnTo>
                      <a:pt x="11" y="2"/>
                    </a:lnTo>
                    <a:lnTo>
                      <a:pt x="9" y="1"/>
                    </a:lnTo>
                    <a:lnTo>
                      <a:pt x="7" y="0"/>
                    </a:lnTo>
                    <a:lnTo>
                      <a:pt x="7"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7" name="Freeform 123"/>
              <p:cNvSpPr>
                <a:spLocks/>
              </p:cNvSpPr>
              <p:nvPr/>
            </p:nvSpPr>
            <p:spPr bwMode="auto">
              <a:xfrm>
                <a:off x="1238" y="482"/>
                <a:ext cx="13" cy="13"/>
              </a:xfrm>
              <a:custGeom>
                <a:avLst/>
                <a:gdLst>
                  <a:gd name="T0" fmla="*/ 7 w 13"/>
                  <a:gd name="T1" fmla="*/ 0 h 13"/>
                  <a:gd name="T2" fmla="*/ 7 w 13"/>
                  <a:gd name="T3" fmla="*/ 0 h 13"/>
                  <a:gd name="T4" fmla="*/ 4 w 13"/>
                  <a:gd name="T5" fmla="*/ 1 h 13"/>
                  <a:gd name="T6" fmla="*/ 2 w 13"/>
                  <a:gd name="T7" fmla="*/ 2 h 13"/>
                  <a:gd name="T8" fmla="*/ 1 w 13"/>
                  <a:gd name="T9" fmla="*/ 4 h 13"/>
                  <a:gd name="T10" fmla="*/ 0 w 13"/>
                  <a:gd name="T11" fmla="*/ 7 h 13"/>
                  <a:gd name="T12" fmla="*/ 0 w 13"/>
                  <a:gd name="T13" fmla="*/ 7 h 13"/>
                  <a:gd name="T14" fmla="*/ 1 w 13"/>
                  <a:gd name="T15" fmla="*/ 9 h 13"/>
                  <a:gd name="T16" fmla="*/ 2 w 13"/>
                  <a:gd name="T17" fmla="*/ 11 h 13"/>
                  <a:gd name="T18" fmla="*/ 4 w 13"/>
                  <a:gd name="T19" fmla="*/ 13 h 13"/>
                  <a:gd name="T20" fmla="*/ 7 w 13"/>
                  <a:gd name="T21" fmla="*/ 13 h 13"/>
                  <a:gd name="T22" fmla="*/ 7 w 13"/>
                  <a:gd name="T23" fmla="*/ 13 h 13"/>
                  <a:gd name="T24" fmla="*/ 9 w 13"/>
                  <a:gd name="T25" fmla="*/ 13 h 13"/>
                  <a:gd name="T26" fmla="*/ 11 w 13"/>
                  <a:gd name="T27" fmla="*/ 11 h 13"/>
                  <a:gd name="T28" fmla="*/ 12 w 13"/>
                  <a:gd name="T29" fmla="*/ 9 h 13"/>
                  <a:gd name="T30" fmla="*/ 13 w 13"/>
                  <a:gd name="T31" fmla="*/ 7 h 13"/>
                  <a:gd name="T32" fmla="*/ 13 w 13"/>
                  <a:gd name="T33" fmla="*/ 7 h 13"/>
                  <a:gd name="T34" fmla="*/ 12 w 13"/>
                  <a:gd name="T35" fmla="*/ 4 h 13"/>
                  <a:gd name="T36" fmla="*/ 11 w 13"/>
                  <a:gd name="T37" fmla="*/ 2 h 13"/>
                  <a:gd name="T38" fmla="*/ 9 w 13"/>
                  <a:gd name="T39" fmla="*/ 1 h 13"/>
                  <a:gd name="T40" fmla="*/ 7 w 13"/>
                  <a:gd name="T41" fmla="*/ 0 h 13"/>
                  <a:gd name="T42" fmla="*/ 7 w 13"/>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7" y="0"/>
                    </a:moveTo>
                    <a:lnTo>
                      <a:pt x="7" y="0"/>
                    </a:lnTo>
                    <a:lnTo>
                      <a:pt x="4" y="1"/>
                    </a:lnTo>
                    <a:lnTo>
                      <a:pt x="2" y="2"/>
                    </a:lnTo>
                    <a:lnTo>
                      <a:pt x="1" y="4"/>
                    </a:lnTo>
                    <a:lnTo>
                      <a:pt x="0" y="7"/>
                    </a:lnTo>
                    <a:lnTo>
                      <a:pt x="0" y="7"/>
                    </a:lnTo>
                    <a:lnTo>
                      <a:pt x="1" y="9"/>
                    </a:lnTo>
                    <a:lnTo>
                      <a:pt x="2" y="11"/>
                    </a:lnTo>
                    <a:lnTo>
                      <a:pt x="4" y="13"/>
                    </a:lnTo>
                    <a:lnTo>
                      <a:pt x="7" y="13"/>
                    </a:lnTo>
                    <a:lnTo>
                      <a:pt x="7" y="13"/>
                    </a:lnTo>
                    <a:lnTo>
                      <a:pt x="9" y="13"/>
                    </a:lnTo>
                    <a:lnTo>
                      <a:pt x="11" y="11"/>
                    </a:lnTo>
                    <a:lnTo>
                      <a:pt x="12" y="9"/>
                    </a:lnTo>
                    <a:lnTo>
                      <a:pt x="13" y="7"/>
                    </a:lnTo>
                    <a:lnTo>
                      <a:pt x="13" y="7"/>
                    </a:lnTo>
                    <a:lnTo>
                      <a:pt x="12" y="4"/>
                    </a:lnTo>
                    <a:lnTo>
                      <a:pt x="11" y="2"/>
                    </a:lnTo>
                    <a:lnTo>
                      <a:pt x="9" y="1"/>
                    </a:lnTo>
                    <a:lnTo>
                      <a:pt x="7" y="0"/>
                    </a:lnTo>
                    <a:lnTo>
                      <a:pt x="7"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8" name="Freeform 124"/>
              <p:cNvSpPr>
                <a:spLocks/>
              </p:cNvSpPr>
              <p:nvPr/>
            </p:nvSpPr>
            <p:spPr bwMode="auto">
              <a:xfrm>
                <a:off x="1521" y="145"/>
                <a:ext cx="44" cy="44"/>
              </a:xfrm>
              <a:custGeom>
                <a:avLst/>
                <a:gdLst>
                  <a:gd name="T0" fmla="*/ 0 w 44"/>
                  <a:gd name="T1" fmla="*/ 44 h 44"/>
                  <a:gd name="T2" fmla="*/ 0 w 44"/>
                  <a:gd name="T3" fmla="*/ 44 h 44"/>
                  <a:gd name="T4" fmla="*/ 0 w 44"/>
                  <a:gd name="T5" fmla="*/ 36 h 44"/>
                  <a:gd name="T6" fmla="*/ 3 w 44"/>
                  <a:gd name="T7" fmla="*/ 28 h 44"/>
                  <a:gd name="T8" fmla="*/ 7 w 44"/>
                  <a:gd name="T9" fmla="*/ 20 h 44"/>
                  <a:gd name="T10" fmla="*/ 12 w 44"/>
                  <a:gd name="T11" fmla="*/ 14 h 44"/>
                  <a:gd name="T12" fmla="*/ 19 w 44"/>
                  <a:gd name="T13" fmla="*/ 8 h 44"/>
                  <a:gd name="T14" fmla="*/ 26 w 44"/>
                  <a:gd name="T15" fmla="*/ 4 h 44"/>
                  <a:gd name="T16" fmla="*/ 35 w 44"/>
                  <a:gd name="T17" fmla="*/ 1 h 44"/>
                  <a:gd name="T18" fmla="*/ 44 w 44"/>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0" y="44"/>
                    </a:moveTo>
                    <a:lnTo>
                      <a:pt x="0" y="44"/>
                    </a:lnTo>
                    <a:lnTo>
                      <a:pt x="0" y="36"/>
                    </a:lnTo>
                    <a:lnTo>
                      <a:pt x="3" y="28"/>
                    </a:lnTo>
                    <a:lnTo>
                      <a:pt x="7" y="20"/>
                    </a:lnTo>
                    <a:lnTo>
                      <a:pt x="12" y="14"/>
                    </a:lnTo>
                    <a:lnTo>
                      <a:pt x="19" y="8"/>
                    </a:lnTo>
                    <a:lnTo>
                      <a:pt x="26" y="4"/>
                    </a:lnTo>
                    <a:lnTo>
                      <a:pt x="35" y="1"/>
                    </a:lnTo>
                    <a:lnTo>
                      <a:pt x="4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9" name="Freeform 125"/>
              <p:cNvSpPr>
                <a:spLocks/>
              </p:cNvSpPr>
              <p:nvPr/>
            </p:nvSpPr>
            <p:spPr bwMode="auto">
              <a:xfrm>
                <a:off x="1396" y="39"/>
                <a:ext cx="341" cy="309"/>
              </a:xfrm>
              <a:custGeom>
                <a:avLst/>
                <a:gdLst>
                  <a:gd name="T0" fmla="*/ 262 w 341"/>
                  <a:gd name="T1" fmla="*/ 229 h 309"/>
                  <a:gd name="T2" fmla="*/ 170 w 341"/>
                  <a:gd name="T3" fmla="*/ 309 h 309"/>
                  <a:gd name="T4" fmla="*/ 126 w 341"/>
                  <a:gd name="T5" fmla="*/ 212 h 309"/>
                  <a:gd name="T6" fmla="*/ 145 w 341"/>
                  <a:gd name="T7" fmla="*/ 222 h 309"/>
                  <a:gd name="T8" fmla="*/ 169 w 341"/>
                  <a:gd name="T9" fmla="*/ 226 h 309"/>
                  <a:gd name="T10" fmla="*/ 190 w 341"/>
                  <a:gd name="T11" fmla="*/ 222 h 309"/>
                  <a:gd name="T12" fmla="*/ 210 w 341"/>
                  <a:gd name="T13" fmla="*/ 213 h 309"/>
                  <a:gd name="T14" fmla="*/ 226 w 341"/>
                  <a:gd name="T15" fmla="*/ 199 h 309"/>
                  <a:gd name="T16" fmla="*/ 238 w 341"/>
                  <a:gd name="T17" fmla="*/ 180 h 309"/>
                  <a:gd name="T18" fmla="*/ 243 w 341"/>
                  <a:gd name="T19" fmla="*/ 159 h 309"/>
                  <a:gd name="T20" fmla="*/ 243 w 341"/>
                  <a:gd name="T21" fmla="*/ 143 h 309"/>
                  <a:gd name="T22" fmla="*/ 238 w 341"/>
                  <a:gd name="T23" fmla="*/ 122 h 309"/>
                  <a:gd name="T24" fmla="*/ 226 w 341"/>
                  <a:gd name="T25" fmla="*/ 103 h 309"/>
                  <a:gd name="T26" fmla="*/ 210 w 341"/>
                  <a:gd name="T27" fmla="*/ 89 h 309"/>
                  <a:gd name="T28" fmla="*/ 190 w 341"/>
                  <a:gd name="T29" fmla="*/ 80 h 309"/>
                  <a:gd name="T30" fmla="*/ 169 w 341"/>
                  <a:gd name="T31" fmla="*/ 76 h 309"/>
                  <a:gd name="T32" fmla="*/ 153 w 341"/>
                  <a:gd name="T33" fmla="*/ 77 h 309"/>
                  <a:gd name="T34" fmla="*/ 133 w 341"/>
                  <a:gd name="T35" fmla="*/ 85 h 309"/>
                  <a:gd name="T36" fmla="*/ 115 w 341"/>
                  <a:gd name="T37" fmla="*/ 98 h 309"/>
                  <a:gd name="T38" fmla="*/ 103 w 341"/>
                  <a:gd name="T39" fmla="*/ 116 h 309"/>
                  <a:gd name="T40" fmla="*/ 95 w 341"/>
                  <a:gd name="T41" fmla="*/ 136 h 309"/>
                  <a:gd name="T42" fmla="*/ 94 w 341"/>
                  <a:gd name="T43" fmla="*/ 150 h 309"/>
                  <a:gd name="T44" fmla="*/ 101 w 341"/>
                  <a:gd name="T45" fmla="*/ 183 h 309"/>
                  <a:gd name="T46" fmla="*/ 74 w 341"/>
                  <a:gd name="T47" fmla="*/ 223 h 309"/>
                  <a:gd name="T48" fmla="*/ 32 w 341"/>
                  <a:gd name="T49" fmla="*/ 183 h 309"/>
                  <a:gd name="T50" fmla="*/ 11 w 341"/>
                  <a:gd name="T51" fmla="*/ 151 h 309"/>
                  <a:gd name="T52" fmla="*/ 1 w 341"/>
                  <a:gd name="T53" fmla="*/ 120 h 309"/>
                  <a:gd name="T54" fmla="*/ 0 w 341"/>
                  <a:gd name="T55" fmla="*/ 89 h 309"/>
                  <a:gd name="T56" fmla="*/ 8 w 341"/>
                  <a:gd name="T57" fmla="*/ 60 h 309"/>
                  <a:gd name="T58" fmla="*/ 23 w 341"/>
                  <a:gd name="T59" fmla="*/ 35 h 309"/>
                  <a:gd name="T60" fmla="*/ 42 w 341"/>
                  <a:gd name="T61" fmla="*/ 17 h 309"/>
                  <a:gd name="T62" fmla="*/ 68 w 341"/>
                  <a:gd name="T63" fmla="*/ 4 h 309"/>
                  <a:gd name="T64" fmla="*/ 97 w 341"/>
                  <a:gd name="T65" fmla="*/ 0 h 309"/>
                  <a:gd name="T66" fmla="*/ 128 w 341"/>
                  <a:gd name="T67" fmla="*/ 6 h 309"/>
                  <a:gd name="T68" fmla="*/ 160 w 341"/>
                  <a:gd name="T69" fmla="*/ 23 h 309"/>
                  <a:gd name="T70" fmla="*/ 181 w 341"/>
                  <a:gd name="T71" fmla="*/ 23 h 309"/>
                  <a:gd name="T72" fmla="*/ 213 w 341"/>
                  <a:gd name="T73" fmla="*/ 6 h 309"/>
                  <a:gd name="T74" fmla="*/ 244 w 341"/>
                  <a:gd name="T75" fmla="*/ 0 h 309"/>
                  <a:gd name="T76" fmla="*/ 273 w 341"/>
                  <a:gd name="T77" fmla="*/ 4 h 309"/>
                  <a:gd name="T78" fmla="*/ 297 w 341"/>
                  <a:gd name="T79" fmla="*/ 17 h 309"/>
                  <a:gd name="T80" fmla="*/ 318 w 341"/>
                  <a:gd name="T81" fmla="*/ 35 h 309"/>
                  <a:gd name="T82" fmla="*/ 332 w 341"/>
                  <a:gd name="T83" fmla="*/ 60 h 309"/>
                  <a:gd name="T84" fmla="*/ 341 w 341"/>
                  <a:gd name="T85" fmla="*/ 89 h 309"/>
                  <a:gd name="T86" fmla="*/ 340 w 341"/>
                  <a:gd name="T87" fmla="*/ 120 h 309"/>
                  <a:gd name="T88" fmla="*/ 329 w 341"/>
                  <a:gd name="T89" fmla="*/ 151 h 309"/>
                  <a:gd name="T90" fmla="*/ 309 w 341"/>
                  <a:gd name="T91" fmla="*/ 18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1" h="309">
                    <a:moveTo>
                      <a:pt x="299" y="194"/>
                    </a:moveTo>
                    <a:lnTo>
                      <a:pt x="299" y="194"/>
                    </a:lnTo>
                    <a:lnTo>
                      <a:pt x="262" y="229"/>
                    </a:lnTo>
                    <a:lnTo>
                      <a:pt x="220" y="267"/>
                    </a:lnTo>
                    <a:lnTo>
                      <a:pt x="170" y="309"/>
                    </a:lnTo>
                    <a:lnTo>
                      <a:pt x="170" y="309"/>
                    </a:lnTo>
                    <a:lnTo>
                      <a:pt x="147" y="289"/>
                    </a:lnTo>
                    <a:lnTo>
                      <a:pt x="96" y="244"/>
                    </a:lnTo>
                    <a:lnTo>
                      <a:pt x="126" y="212"/>
                    </a:lnTo>
                    <a:lnTo>
                      <a:pt x="126" y="212"/>
                    </a:lnTo>
                    <a:lnTo>
                      <a:pt x="135" y="218"/>
                    </a:lnTo>
                    <a:lnTo>
                      <a:pt x="145" y="222"/>
                    </a:lnTo>
                    <a:lnTo>
                      <a:pt x="156" y="225"/>
                    </a:lnTo>
                    <a:lnTo>
                      <a:pt x="169" y="226"/>
                    </a:lnTo>
                    <a:lnTo>
                      <a:pt x="169" y="226"/>
                    </a:lnTo>
                    <a:lnTo>
                      <a:pt x="176" y="226"/>
                    </a:lnTo>
                    <a:lnTo>
                      <a:pt x="183" y="225"/>
                    </a:lnTo>
                    <a:lnTo>
                      <a:pt x="190" y="222"/>
                    </a:lnTo>
                    <a:lnTo>
                      <a:pt x="198" y="219"/>
                    </a:lnTo>
                    <a:lnTo>
                      <a:pt x="204" y="216"/>
                    </a:lnTo>
                    <a:lnTo>
                      <a:pt x="210" y="213"/>
                    </a:lnTo>
                    <a:lnTo>
                      <a:pt x="216" y="209"/>
                    </a:lnTo>
                    <a:lnTo>
                      <a:pt x="221" y="204"/>
                    </a:lnTo>
                    <a:lnTo>
                      <a:pt x="226" y="199"/>
                    </a:lnTo>
                    <a:lnTo>
                      <a:pt x="231" y="193"/>
                    </a:lnTo>
                    <a:lnTo>
                      <a:pt x="235" y="186"/>
                    </a:lnTo>
                    <a:lnTo>
                      <a:pt x="238" y="180"/>
                    </a:lnTo>
                    <a:lnTo>
                      <a:pt x="240" y="173"/>
                    </a:lnTo>
                    <a:lnTo>
                      <a:pt x="242" y="166"/>
                    </a:lnTo>
                    <a:lnTo>
                      <a:pt x="243" y="159"/>
                    </a:lnTo>
                    <a:lnTo>
                      <a:pt x="243" y="150"/>
                    </a:lnTo>
                    <a:lnTo>
                      <a:pt x="243" y="150"/>
                    </a:lnTo>
                    <a:lnTo>
                      <a:pt x="243" y="143"/>
                    </a:lnTo>
                    <a:lnTo>
                      <a:pt x="242" y="136"/>
                    </a:lnTo>
                    <a:lnTo>
                      <a:pt x="240" y="129"/>
                    </a:lnTo>
                    <a:lnTo>
                      <a:pt x="238" y="122"/>
                    </a:lnTo>
                    <a:lnTo>
                      <a:pt x="235" y="116"/>
                    </a:lnTo>
                    <a:lnTo>
                      <a:pt x="231" y="109"/>
                    </a:lnTo>
                    <a:lnTo>
                      <a:pt x="226" y="103"/>
                    </a:lnTo>
                    <a:lnTo>
                      <a:pt x="221" y="98"/>
                    </a:lnTo>
                    <a:lnTo>
                      <a:pt x="216" y="93"/>
                    </a:lnTo>
                    <a:lnTo>
                      <a:pt x="210" y="89"/>
                    </a:lnTo>
                    <a:lnTo>
                      <a:pt x="204" y="85"/>
                    </a:lnTo>
                    <a:lnTo>
                      <a:pt x="198" y="82"/>
                    </a:lnTo>
                    <a:lnTo>
                      <a:pt x="190" y="80"/>
                    </a:lnTo>
                    <a:lnTo>
                      <a:pt x="183" y="77"/>
                    </a:lnTo>
                    <a:lnTo>
                      <a:pt x="176" y="76"/>
                    </a:lnTo>
                    <a:lnTo>
                      <a:pt x="169" y="76"/>
                    </a:lnTo>
                    <a:lnTo>
                      <a:pt x="169" y="76"/>
                    </a:lnTo>
                    <a:lnTo>
                      <a:pt x="161" y="76"/>
                    </a:lnTo>
                    <a:lnTo>
                      <a:pt x="153" y="77"/>
                    </a:lnTo>
                    <a:lnTo>
                      <a:pt x="146" y="80"/>
                    </a:lnTo>
                    <a:lnTo>
                      <a:pt x="139" y="82"/>
                    </a:lnTo>
                    <a:lnTo>
                      <a:pt x="133" y="85"/>
                    </a:lnTo>
                    <a:lnTo>
                      <a:pt x="127" y="89"/>
                    </a:lnTo>
                    <a:lnTo>
                      <a:pt x="120" y="93"/>
                    </a:lnTo>
                    <a:lnTo>
                      <a:pt x="115" y="98"/>
                    </a:lnTo>
                    <a:lnTo>
                      <a:pt x="110" y="103"/>
                    </a:lnTo>
                    <a:lnTo>
                      <a:pt x="106" y="109"/>
                    </a:lnTo>
                    <a:lnTo>
                      <a:pt x="103" y="116"/>
                    </a:lnTo>
                    <a:lnTo>
                      <a:pt x="99" y="122"/>
                    </a:lnTo>
                    <a:lnTo>
                      <a:pt x="97" y="129"/>
                    </a:lnTo>
                    <a:lnTo>
                      <a:pt x="95" y="136"/>
                    </a:lnTo>
                    <a:lnTo>
                      <a:pt x="94" y="143"/>
                    </a:lnTo>
                    <a:lnTo>
                      <a:pt x="94" y="150"/>
                    </a:lnTo>
                    <a:lnTo>
                      <a:pt x="94" y="150"/>
                    </a:lnTo>
                    <a:lnTo>
                      <a:pt x="95" y="163"/>
                    </a:lnTo>
                    <a:lnTo>
                      <a:pt x="97" y="173"/>
                    </a:lnTo>
                    <a:lnTo>
                      <a:pt x="101" y="183"/>
                    </a:lnTo>
                    <a:lnTo>
                      <a:pt x="107" y="194"/>
                    </a:lnTo>
                    <a:lnTo>
                      <a:pt x="74" y="223"/>
                    </a:lnTo>
                    <a:lnTo>
                      <a:pt x="74" y="223"/>
                    </a:lnTo>
                    <a:lnTo>
                      <a:pt x="41" y="194"/>
                    </a:lnTo>
                    <a:lnTo>
                      <a:pt x="41" y="194"/>
                    </a:lnTo>
                    <a:lnTo>
                      <a:pt x="32" y="183"/>
                    </a:lnTo>
                    <a:lnTo>
                      <a:pt x="24" y="173"/>
                    </a:lnTo>
                    <a:lnTo>
                      <a:pt x="18" y="162"/>
                    </a:lnTo>
                    <a:lnTo>
                      <a:pt x="11" y="151"/>
                    </a:lnTo>
                    <a:lnTo>
                      <a:pt x="7" y="141"/>
                    </a:lnTo>
                    <a:lnTo>
                      <a:pt x="3" y="130"/>
                    </a:lnTo>
                    <a:lnTo>
                      <a:pt x="1" y="120"/>
                    </a:lnTo>
                    <a:lnTo>
                      <a:pt x="0" y="109"/>
                    </a:lnTo>
                    <a:lnTo>
                      <a:pt x="0" y="98"/>
                    </a:lnTo>
                    <a:lnTo>
                      <a:pt x="0" y="89"/>
                    </a:lnTo>
                    <a:lnTo>
                      <a:pt x="2" y="78"/>
                    </a:lnTo>
                    <a:lnTo>
                      <a:pt x="4" y="69"/>
                    </a:lnTo>
                    <a:lnTo>
                      <a:pt x="8" y="60"/>
                    </a:lnTo>
                    <a:lnTo>
                      <a:pt x="13" y="52"/>
                    </a:lnTo>
                    <a:lnTo>
                      <a:pt x="17" y="44"/>
                    </a:lnTo>
                    <a:lnTo>
                      <a:pt x="23" y="35"/>
                    </a:lnTo>
                    <a:lnTo>
                      <a:pt x="29" y="28"/>
                    </a:lnTo>
                    <a:lnTo>
                      <a:pt x="35" y="22"/>
                    </a:lnTo>
                    <a:lnTo>
                      <a:pt x="42" y="17"/>
                    </a:lnTo>
                    <a:lnTo>
                      <a:pt x="51" y="12"/>
                    </a:lnTo>
                    <a:lnTo>
                      <a:pt x="59" y="8"/>
                    </a:lnTo>
                    <a:lnTo>
                      <a:pt x="68" y="4"/>
                    </a:lnTo>
                    <a:lnTo>
                      <a:pt x="77" y="1"/>
                    </a:lnTo>
                    <a:lnTo>
                      <a:pt x="87" y="0"/>
                    </a:lnTo>
                    <a:lnTo>
                      <a:pt x="97" y="0"/>
                    </a:lnTo>
                    <a:lnTo>
                      <a:pt x="106" y="1"/>
                    </a:lnTo>
                    <a:lnTo>
                      <a:pt x="117" y="3"/>
                    </a:lnTo>
                    <a:lnTo>
                      <a:pt x="128" y="6"/>
                    </a:lnTo>
                    <a:lnTo>
                      <a:pt x="138" y="11"/>
                    </a:lnTo>
                    <a:lnTo>
                      <a:pt x="149" y="16"/>
                    </a:lnTo>
                    <a:lnTo>
                      <a:pt x="160" y="23"/>
                    </a:lnTo>
                    <a:lnTo>
                      <a:pt x="170" y="31"/>
                    </a:lnTo>
                    <a:lnTo>
                      <a:pt x="170" y="31"/>
                    </a:lnTo>
                    <a:lnTo>
                      <a:pt x="181" y="23"/>
                    </a:lnTo>
                    <a:lnTo>
                      <a:pt x="191" y="16"/>
                    </a:lnTo>
                    <a:lnTo>
                      <a:pt x="203" y="11"/>
                    </a:lnTo>
                    <a:lnTo>
                      <a:pt x="213" y="6"/>
                    </a:lnTo>
                    <a:lnTo>
                      <a:pt x="223" y="3"/>
                    </a:lnTo>
                    <a:lnTo>
                      <a:pt x="235" y="1"/>
                    </a:lnTo>
                    <a:lnTo>
                      <a:pt x="244" y="0"/>
                    </a:lnTo>
                    <a:lnTo>
                      <a:pt x="254" y="0"/>
                    </a:lnTo>
                    <a:lnTo>
                      <a:pt x="263" y="1"/>
                    </a:lnTo>
                    <a:lnTo>
                      <a:pt x="273" y="4"/>
                    </a:lnTo>
                    <a:lnTo>
                      <a:pt x="282" y="8"/>
                    </a:lnTo>
                    <a:lnTo>
                      <a:pt x="290" y="12"/>
                    </a:lnTo>
                    <a:lnTo>
                      <a:pt x="297" y="17"/>
                    </a:lnTo>
                    <a:lnTo>
                      <a:pt x="306" y="22"/>
                    </a:lnTo>
                    <a:lnTo>
                      <a:pt x="312" y="28"/>
                    </a:lnTo>
                    <a:lnTo>
                      <a:pt x="318" y="35"/>
                    </a:lnTo>
                    <a:lnTo>
                      <a:pt x="324" y="44"/>
                    </a:lnTo>
                    <a:lnTo>
                      <a:pt x="328" y="52"/>
                    </a:lnTo>
                    <a:lnTo>
                      <a:pt x="332" y="60"/>
                    </a:lnTo>
                    <a:lnTo>
                      <a:pt x="336" y="69"/>
                    </a:lnTo>
                    <a:lnTo>
                      <a:pt x="339" y="78"/>
                    </a:lnTo>
                    <a:lnTo>
                      <a:pt x="341" y="89"/>
                    </a:lnTo>
                    <a:lnTo>
                      <a:pt x="341" y="98"/>
                    </a:lnTo>
                    <a:lnTo>
                      <a:pt x="341" y="109"/>
                    </a:lnTo>
                    <a:lnTo>
                      <a:pt x="340" y="120"/>
                    </a:lnTo>
                    <a:lnTo>
                      <a:pt x="338" y="130"/>
                    </a:lnTo>
                    <a:lnTo>
                      <a:pt x="333" y="141"/>
                    </a:lnTo>
                    <a:lnTo>
                      <a:pt x="329" y="151"/>
                    </a:lnTo>
                    <a:lnTo>
                      <a:pt x="323" y="162"/>
                    </a:lnTo>
                    <a:lnTo>
                      <a:pt x="317" y="173"/>
                    </a:lnTo>
                    <a:lnTo>
                      <a:pt x="309" y="183"/>
                    </a:lnTo>
                    <a:lnTo>
                      <a:pt x="299" y="194"/>
                    </a:lnTo>
                    <a:lnTo>
                      <a:pt x="299" y="19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0" name="Freeform 126"/>
              <p:cNvSpPr>
                <a:spLocks/>
              </p:cNvSpPr>
              <p:nvPr/>
            </p:nvSpPr>
            <p:spPr bwMode="auto">
              <a:xfrm>
                <a:off x="4537" y="2635"/>
                <a:ext cx="94" cy="110"/>
              </a:xfrm>
              <a:custGeom>
                <a:avLst/>
                <a:gdLst>
                  <a:gd name="T0" fmla="*/ 26 w 94"/>
                  <a:gd name="T1" fmla="*/ 0 h 110"/>
                  <a:gd name="T2" fmla="*/ 0 w 94"/>
                  <a:gd name="T3" fmla="*/ 0 h 110"/>
                  <a:gd name="T4" fmla="*/ 18 w 94"/>
                  <a:gd name="T5" fmla="*/ 110 h 110"/>
                  <a:gd name="T6" fmla="*/ 76 w 94"/>
                  <a:gd name="T7" fmla="*/ 110 h 110"/>
                  <a:gd name="T8" fmla="*/ 94 w 94"/>
                  <a:gd name="T9" fmla="*/ 0 h 110"/>
                  <a:gd name="T10" fmla="*/ 58 w 94"/>
                  <a:gd name="T11" fmla="*/ 0 h 110"/>
                  <a:gd name="T12" fmla="*/ 58 w 94"/>
                  <a:gd name="T13" fmla="*/ 0 h 110"/>
                  <a:gd name="T14" fmla="*/ 58 w 94"/>
                  <a:gd name="T15" fmla="*/ 1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10">
                    <a:moveTo>
                      <a:pt x="26" y="0"/>
                    </a:moveTo>
                    <a:lnTo>
                      <a:pt x="0" y="0"/>
                    </a:lnTo>
                    <a:lnTo>
                      <a:pt x="18" y="110"/>
                    </a:lnTo>
                    <a:lnTo>
                      <a:pt x="76" y="110"/>
                    </a:lnTo>
                    <a:lnTo>
                      <a:pt x="94" y="0"/>
                    </a:lnTo>
                    <a:lnTo>
                      <a:pt x="58" y="0"/>
                    </a:lnTo>
                    <a:lnTo>
                      <a:pt x="58" y="0"/>
                    </a:lnTo>
                    <a:lnTo>
                      <a:pt x="58" y="1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1" name="Freeform 127"/>
              <p:cNvSpPr>
                <a:spLocks/>
              </p:cNvSpPr>
              <p:nvPr/>
            </p:nvSpPr>
            <p:spPr bwMode="auto">
              <a:xfrm>
                <a:off x="4597" y="2381"/>
                <a:ext cx="232" cy="207"/>
              </a:xfrm>
              <a:custGeom>
                <a:avLst/>
                <a:gdLst>
                  <a:gd name="T0" fmla="*/ 0 w 232"/>
                  <a:gd name="T1" fmla="*/ 198 h 207"/>
                  <a:gd name="T2" fmla="*/ 5 w 232"/>
                  <a:gd name="T3" fmla="*/ 205 h 207"/>
                  <a:gd name="T4" fmla="*/ 5 w 232"/>
                  <a:gd name="T5" fmla="*/ 205 h 207"/>
                  <a:gd name="T6" fmla="*/ 7 w 232"/>
                  <a:gd name="T7" fmla="*/ 207 h 207"/>
                  <a:gd name="T8" fmla="*/ 9 w 232"/>
                  <a:gd name="T9" fmla="*/ 207 h 207"/>
                  <a:gd name="T10" fmla="*/ 11 w 232"/>
                  <a:gd name="T11" fmla="*/ 207 h 207"/>
                  <a:gd name="T12" fmla="*/ 13 w 232"/>
                  <a:gd name="T13" fmla="*/ 207 h 207"/>
                  <a:gd name="T14" fmla="*/ 30 w 232"/>
                  <a:gd name="T15" fmla="*/ 195 h 207"/>
                  <a:gd name="T16" fmla="*/ 30 w 232"/>
                  <a:gd name="T17" fmla="*/ 195 h 207"/>
                  <a:gd name="T18" fmla="*/ 30 w 232"/>
                  <a:gd name="T19" fmla="*/ 195 h 207"/>
                  <a:gd name="T20" fmla="*/ 31 w 232"/>
                  <a:gd name="T21" fmla="*/ 196 h 207"/>
                  <a:gd name="T22" fmla="*/ 33 w 232"/>
                  <a:gd name="T23" fmla="*/ 196 h 207"/>
                  <a:gd name="T24" fmla="*/ 35 w 232"/>
                  <a:gd name="T25" fmla="*/ 196 h 207"/>
                  <a:gd name="T26" fmla="*/ 37 w 232"/>
                  <a:gd name="T27" fmla="*/ 195 h 207"/>
                  <a:gd name="T28" fmla="*/ 37 w 232"/>
                  <a:gd name="T29" fmla="*/ 195 h 207"/>
                  <a:gd name="T30" fmla="*/ 39 w 232"/>
                  <a:gd name="T31" fmla="*/ 193 h 207"/>
                  <a:gd name="T32" fmla="*/ 40 w 232"/>
                  <a:gd name="T33" fmla="*/ 191 h 207"/>
                  <a:gd name="T34" fmla="*/ 40 w 232"/>
                  <a:gd name="T35" fmla="*/ 189 h 207"/>
                  <a:gd name="T36" fmla="*/ 39 w 232"/>
                  <a:gd name="T37" fmla="*/ 188 h 207"/>
                  <a:gd name="T38" fmla="*/ 41 w 232"/>
                  <a:gd name="T39" fmla="*/ 186 h 207"/>
                  <a:gd name="T40" fmla="*/ 41 w 232"/>
                  <a:gd name="T41" fmla="*/ 186 h 207"/>
                  <a:gd name="T42" fmla="*/ 46 w 232"/>
                  <a:gd name="T43" fmla="*/ 184 h 207"/>
                  <a:gd name="T44" fmla="*/ 50 w 232"/>
                  <a:gd name="T45" fmla="*/ 183 h 207"/>
                  <a:gd name="T46" fmla="*/ 59 w 232"/>
                  <a:gd name="T47" fmla="*/ 183 h 207"/>
                  <a:gd name="T48" fmla="*/ 78 w 232"/>
                  <a:gd name="T49" fmla="*/ 184 h 207"/>
                  <a:gd name="T50" fmla="*/ 89 w 232"/>
                  <a:gd name="T51" fmla="*/ 183 h 207"/>
                  <a:gd name="T52" fmla="*/ 95 w 232"/>
                  <a:gd name="T53" fmla="*/ 182 h 207"/>
                  <a:gd name="T54" fmla="*/ 103 w 232"/>
                  <a:gd name="T55" fmla="*/ 180 h 207"/>
                  <a:gd name="T56" fmla="*/ 110 w 232"/>
                  <a:gd name="T57" fmla="*/ 177 h 207"/>
                  <a:gd name="T58" fmla="*/ 118 w 232"/>
                  <a:gd name="T59" fmla="*/ 173 h 207"/>
                  <a:gd name="T60" fmla="*/ 127 w 232"/>
                  <a:gd name="T61" fmla="*/ 168 h 207"/>
                  <a:gd name="T62" fmla="*/ 138 w 232"/>
                  <a:gd name="T63" fmla="*/ 161 h 207"/>
                  <a:gd name="T64" fmla="*/ 224 w 232"/>
                  <a:gd name="T65" fmla="*/ 101 h 207"/>
                  <a:gd name="T66" fmla="*/ 224 w 232"/>
                  <a:gd name="T67" fmla="*/ 101 h 207"/>
                  <a:gd name="T68" fmla="*/ 228 w 232"/>
                  <a:gd name="T69" fmla="*/ 98 h 207"/>
                  <a:gd name="T70" fmla="*/ 230 w 232"/>
                  <a:gd name="T71" fmla="*/ 94 h 207"/>
                  <a:gd name="T72" fmla="*/ 232 w 232"/>
                  <a:gd name="T73" fmla="*/ 91 h 207"/>
                  <a:gd name="T74" fmla="*/ 232 w 232"/>
                  <a:gd name="T75" fmla="*/ 87 h 207"/>
                  <a:gd name="T76" fmla="*/ 231 w 232"/>
                  <a:gd name="T77" fmla="*/ 82 h 207"/>
                  <a:gd name="T78" fmla="*/ 230 w 232"/>
                  <a:gd name="T79" fmla="*/ 78 h 207"/>
                  <a:gd name="T80" fmla="*/ 224 w 232"/>
                  <a:gd name="T81" fmla="*/ 69 h 207"/>
                  <a:gd name="T82" fmla="*/ 186 w 232"/>
                  <a:gd name="T83" fmla="*/ 15 h 207"/>
                  <a:gd name="T84" fmla="*/ 186 w 232"/>
                  <a:gd name="T85" fmla="*/ 15 h 207"/>
                  <a:gd name="T86" fmla="*/ 179 w 232"/>
                  <a:gd name="T87" fmla="*/ 6 h 207"/>
                  <a:gd name="T88" fmla="*/ 176 w 232"/>
                  <a:gd name="T89" fmla="*/ 3 h 207"/>
                  <a:gd name="T90" fmla="*/ 173 w 232"/>
                  <a:gd name="T91" fmla="*/ 1 h 207"/>
                  <a:gd name="T92" fmla="*/ 168 w 232"/>
                  <a:gd name="T93" fmla="*/ 0 h 207"/>
                  <a:gd name="T94" fmla="*/ 165 w 232"/>
                  <a:gd name="T95" fmla="*/ 0 h 207"/>
                  <a:gd name="T96" fmla="*/ 161 w 232"/>
                  <a:gd name="T97" fmla="*/ 2 h 207"/>
                  <a:gd name="T98" fmla="*/ 156 w 232"/>
                  <a:gd name="T99" fmla="*/ 4 h 207"/>
                  <a:gd name="T100" fmla="*/ 71 w 232"/>
                  <a:gd name="T101" fmla="*/ 65 h 207"/>
                  <a:gd name="T102" fmla="*/ 71 w 232"/>
                  <a:gd name="T103" fmla="*/ 65 h 207"/>
                  <a:gd name="T104" fmla="*/ 53 w 232"/>
                  <a:gd name="T105" fmla="*/ 77 h 207"/>
                  <a:gd name="T106" fmla="*/ 42 w 232"/>
                  <a:gd name="T107" fmla="*/ 90 h 207"/>
                  <a:gd name="T108" fmla="*/ 34 w 232"/>
                  <a:gd name="T109" fmla="*/ 100 h 207"/>
                  <a:gd name="T110" fmla="*/ 30 w 232"/>
                  <a:gd name="T111" fmla="*/ 109 h 207"/>
                  <a:gd name="T112" fmla="*/ 26 w 232"/>
                  <a:gd name="T113" fmla="*/ 118 h 207"/>
                  <a:gd name="T114" fmla="*/ 24 w 232"/>
                  <a:gd name="T115" fmla="*/ 127 h 207"/>
                  <a:gd name="T116" fmla="*/ 21 w 232"/>
                  <a:gd name="T117" fmla="*/ 134 h 207"/>
                  <a:gd name="T118" fmla="*/ 17 w 232"/>
                  <a:gd name="T119" fmla="*/ 14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2" h="207">
                    <a:moveTo>
                      <a:pt x="0" y="198"/>
                    </a:moveTo>
                    <a:lnTo>
                      <a:pt x="5" y="205"/>
                    </a:lnTo>
                    <a:lnTo>
                      <a:pt x="5" y="205"/>
                    </a:lnTo>
                    <a:lnTo>
                      <a:pt x="7" y="207"/>
                    </a:lnTo>
                    <a:lnTo>
                      <a:pt x="9" y="207"/>
                    </a:lnTo>
                    <a:lnTo>
                      <a:pt x="11" y="207"/>
                    </a:lnTo>
                    <a:lnTo>
                      <a:pt x="13" y="207"/>
                    </a:lnTo>
                    <a:lnTo>
                      <a:pt x="30" y="195"/>
                    </a:lnTo>
                    <a:lnTo>
                      <a:pt x="30" y="195"/>
                    </a:lnTo>
                    <a:lnTo>
                      <a:pt x="30" y="195"/>
                    </a:lnTo>
                    <a:lnTo>
                      <a:pt x="31" y="196"/>
                    </a:lnTo>
                    <a:lnTo>
                      <a:pt x="33" y="196"/>
                    </a:lnTo>
                    <a:lnTo>
                      <a:pt x="35" y="196"/>
                    </a:lnTo>
                    <a:lnTo>
                      <a:pt x="37" y="195"/>
                    </a:lnTo>
                    <a:lnTo>
                      <a:pt x="37" y="195"/>
                    </a:lnTo>
                    <a:lnTo>
                      <a:pt x="39" y="193"/>
                    </a:lnTo>
                    <a:lnTo>
                      <a:pt x="40" y="191"/>
                    </a:lnTo>
                    <a:lnTo>
                      <a:pt x="40" y="189"/>
                    </a:lnTo>
                    <a:lnTo>
                      <a:pt x="39" y="188"/>
                    </a:lnTo>
                    <a:lnTo>
                      <a:pt x="41" y="186"/>
                    </a:lnTo>
                    <a:lnTo>
                      <a:pt x="41" y="186"/>
                    </a:lnTo>
                    <a:lnTo>
                      <a:pt x="46" y="184"/>
                    </a:lnTo>
                    <a:lnTo>
                      <a:pt x="50" y="183"/>
                    </a:lnTo>
                    <a:lnTo>
                      <a:pt x="59" y="183"/>
                    </a:lnTo>
                    <a:lnTo>
                      <a:pt x="78" y="184"/>
                    </a:lnTo>
                    <a:lnTo>
                      <a:pt x="89" y="183"/>
                    </a:lnTo>
                    <a:lnTo>
                      <a:pt x="95" y="182"/>
                    </a:lnTo>
                    <a:lnTo>
                      <a:pt x="103" y="180"/>
                    </a:lnTo>
                    <a:lnTo>
                      <a:pt x="110" y="177"/>
                    </a:lnTo>
                    <a:lnTo>
                      <a:pt x="118" y="173"/>
                    </a:lnTo>
                    <a:lnTo>
                      <a:pt x="127" y="168"/>
                    </a:lnTo>
                    <a:lnTo>
                      <a:pt x="138" y="161"/>
                    </a:lnTo>
                    <a:lnTo>
                      <a:pt x="224" y="101"/>
                    </a:lnTo>
                    <a:lnTo>
                      <a:pt x="224" y="101"/>
                    </a:lnTo>
                    <a:lnTo>
                      <a:pt x="228" y="98"/>
                    </a:lnTo>
                    <a:lnTo>
                      <a:pt x="230" y="94"/>
                    </a:lnTo>
                    <a:lnTo>
                      <a:pt x="232" y="91"/>
                    </a:lnTo>
                    <a:lnTo>
                      <a:pt x="232" y="87"/>
                    </a:lnTo>
                    <a:lnTo>
                      <a:pt x="231" y="82"/>
                    </a:lnTo>
                    <a:lnTo>
                      <a:pt x="230" y="78"/>
                    </a:lnTo>
                    <a:lnTo>
                      <a:pt x="224" y="69"/>
                    </a:lnTo>
                    <a:lnTo>
                      <a:pt x="186" y="15"/>
                    </a:lnTo>
                    <a:lnTo>
                      <a:pt x="186" y="15"/>
                    </a:lnTo>
                    <a:lnTo>
                      <a:pt x="179" y="6"/>
                    </a:lnTo>
                    <a:lnTo>
                      <a:pt x="176" y="3"/>
                    </a:lnTo>
                    <a:lnTo>
                      <a:pt x="173" y="1"/>
                    </a:lnTo>
                    <a:lnTo>
                      <a:pt x="168" y="0"/>
                    </a:lnTo>
                    <a:lnTo>
                      <a:pt x="165" y="0"/>
                    </a:lnTo>
                    <a:lnTo>
                      <a:pt x="161" y="2"/>
                    </a:lnTo>
                    <a:lnTo>
                      <a:pt x="156" y="4"/>
                    </a:lnTo>
                    <a:lnTo>
                      <a:pt x="71" y="65"/>
                    </a:lnTo>
                    <a:lnTo>
                      <a:pt x="71" y="65"/>
                    </a:lnTo>
                    <a:lnTo>
                      <a:pt x="53" y="77"/>
                    </a:lnTo>
                    <a:lnTo>
                      <a:pt x="42" y="90"/>
                    </a:lnTo>
                    <a:lnTo>
                      <a:pt x="34" y="100"/>
                    </a:lnTo>
                    <a:lnTo>
                      <a:pt x="30" y="109"/>
                    </a:lnTo>
                    <a:lnTo>
                      <a:pt x="26" y="118"/>
                    </a:lnTo>
                    <a:lnTo>
                      <a:pt x="24" y="127"/>
                    </a:lnTo>
                    <a:lnTo>
                      <a:pt x="21" y="134"/>
                    </a:lnTo>
                    <a:lnTo>
                      <a:pt x="17" y="1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2" name="Freeform 128"/>
              <p:cNvSpPr>
                <a:spLocks/>
              </p:cNvSpPr>
              <p:nvPr/>
            </p:nvSpPr>
            <p:spPr bwMode="auto">
              <a:xfrm>
                <a:off x="4564" y="2674"/>
                <a:ext cx="39" cy="51"/>
              </a:xfrm>
              <a:custGeom>
                <a:avLst/>
                <a:gdLst>
                  <a:gd name="T0" fmla="*/ 0 w 39"/>
                  <a:gd name="T1" fmla="*/ 0 h 51"/>
                  <a:gd name="T2" fmla="*/ 0 w 39"/>
                  <a:gd name="T3" fmla="*/ 0 h 51"/>
                  <a:gd name="T4" fmla="*/ 8 w 39"/>
                  <a:gd name="T5" fmla="*/ 51 h 51"/>
                  <a:gd name="T6" fmla="*/ 31 w 39"/>
                  <a:gd name="T7" fmla="*/ 51 h 51"/>
                  <a:gd name="T8" fmla="*/ 31 w 39"/>
                  <a:gd name="T9" fmla="*/ 51 h 51"/>
                  <a:gd name="T10" fmla="*/ 39 w 39"/>
                  <a:gd name="T11" fmla="*/ 0 h 51"/>
                </a:gdLst>
                <a:ahLst/>
                <a:cxnLst>
                  <a:cxn ang="0">
                    <a:pos x="T0" y="T1"/>
                  </a:cxn>
                  <a:cxn ang="0">
                    <a:pos x="T2" y="T3"/>
                  </a:cxn>
                  <a:cxn ang="0">
                    <a:pos x="T4" y="T5"/>
                  </a:cxn>
                  <a:cxn ang="0">
                    <a:pos x="T6" y="T7"/>
                  </a:cxn>
                  <a:cxn ang="0">
                    <a:pos x="T8" y="T9"/>
                  </a:cxn>
                  <a:cxn ang="0">
                    <a:pos x="T10" y="T11"/>
                  </a:cxn>
                </a:cxnLst>
                <a:rect l="0" t="0" r="r" b="b"/>
                <a:pathLst>
                  <a:path w="39" h="51">
                    <a:moveTo>
                      <a:pt x="0" y="0"/>
                    </a:moveTo>
                    <a:lnTo>
                      <a:pt x="0" y="0"/>
                    </a:lnTo>
                    <a:lnTo>
                      <a:pt x="8" y="51"/>
                    </a:lnTo>
                    <a:lnTo>
                      <a:pt x="31" y="51"/>
                    </a:lnTo>
                    <a:lnTo>
                      <a:pt x="31" y="51"/>
                    </a:lnTo>
                    <a:lnTo>
                      <a:pt x="3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3" name="Freeform 129"/>
              <p:cNvSpPr>
                <a:spLocks/>
              </p:cNvSpPr>
              <p:nvPr/>
            </p:nvSpPr>
            <p:spPr bwMode="auto">
              <a:xfrm>
                <a:off x="4579" y="2527"/>
                <a:ext cx="39" cy="147"/>
              </a:xfrm>
              <a:custGeom>
                <a:avLst/>
                <a:gdLst>
                  <a:gd name="T0" fmla="*/ 39 w 39"/>
                  <a:gd name="T1" fmla="*/ 16 h 147"/>
                  <a:gd name="T2" fmla="*/ 39 w 39"/>
                  <a:gd name="T3" fmla="*/ 16 h 147"/>
                  <a:gd name="T4" fmla="*/ 37 w 39"/>
                  <a:gd name="T5" fmla="*/ 15 h 147"/>
                  <a:gd name="T6" fmla="*/ 29 w 39"/>
                  <a:gd name="T7" fmla="*/ 2 h 147"/>
                  <a:gd name="T8" fmla="*/ 29 w 39"/>
                  <a:gd name="T9" fmla="*/ 2 h 147"/>
                  <a:gd name="T10" fmla="*/ 28 w 39"/>
                  <a:gd name="T11" fmla="*/ 1 h 147"/>
                  <a:gd name="T12" fmla="*/ 26 w 39"/>
                  <a:gd name="T13" fmla="*/ 0 h 147"/>
                  <a:gd name="T14" fmla="*/ 24 w 39"/>
                  <a:gd name="T15" fmla="*/ 1 h 147"/>
                  <a:gd name="T16" fmla="*/ 22 w 39"/>
                  <a:gd name="T17" fmla="*/ 2 h 147"/>
                  <a:gd name="T18" fmla="*/ 22 w 39"/>
                  <a:gd name="T19" fmla="*/ 2 h 147"/>
                  <a:gd name="T20" fmla="*/ 21 w 39"/>
                  <a:gd name="T21" fmla="*/ 3 h 147"/>
                  <a:gd name="T22" fmla="*/ 20 w 39"/>
                  <a:gd name="T23" fmla="*/ 5 h 147"/>
                  <a:gd name="T24" fmla="*/ 19 w 39"/>
                  <a:gd name="T25" fmla="*/ 7 h 147"/>
                  <a:gd name="T26" fmla="*/ 20 w 39"/>
                  <a:gd name="T27" fmla="*/ 8 h 147"/>
                  <a:gd name="T28" fmla="*/ 2 w 39"/>
                  <a:gd name="T29" fmla="*/ 21 h 147"/>
                  <a:gd name="T30" fmla="*/ 2 w 39"/>
                  <a:gd name="T31" fmla="*/ 21 h 147"/>
                  <a:gd name="T32" fmla="*/ 1 w 39"/>
                  <a:gd name="T33" fmla="*/ 22 h 147"/>
                  <a:gd name="T34" fmla="*/ 0 w 39"/>
                  <a:gd name="T35" fmla="*/ 24 h 147"/>
                  <a:gd name="T36" fmla="*/ 0 w 39"/>
                  <a:gd name="T37" fmla="*/ 26 h 147"/>
                  <a:gd name="T38" fmla="*/ 1 w 39"/>
                  <a:gd name="T39" fmla="*/ 28 h 147"/>
                  <a:gd name="T40" fmla="*/ 12 w 39"/>
                  <a:gd name="T41" fmla="*/ 42 h 147"/>
                  <a:gd name="T42" fmla="*/ 12 w 39"/>
                  <a:gd name="T43" fmla="*/ 42 h 147"/>
                  <a:gd name="T44" fmla="*/ 6 w 39"/>
                  <a:gd name="T45" fmla="*/ 51 h 147"/>
                  <a:gd name="T46" fmla="*/ 4 w 39"/>
                  <a:gd name="T47" fmla="*/ 59 h 147"/>
                  <a:gd name="T48" fmla="*/ 4 w 39"/>
                  <a:gd name="T49" fmla="*/ 59 h 147"/>
                  <a:gd name="T50" fmla="*/ 2 w 39"/>
                  <a:gd name="T51" fmla="*/ 65 h 147"/>
                  <a:gd name="T52" fmla="*/ 1 w 39"/>
                  <a:gd name="T53" fmla="*/ 72 h 147"/>
                  <a:gd name="T54" fmla="*/ 1 w 39"/>
                  <a:gd name="T55" fmla="*/ 90 h 147"/>
                  <a:gd name="T56" fmla="*/ 1 w 39"/>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147">
                    <a:moveTo>
                      <a:pt x="39" y="16"/>
                    </a:moveTo>
                    <a:lnTo>
                      <a:pt x="39" y="16"/>
                    </a:lnTo>
                    <a:lnTo>
                      <a:pt x="37" y="15"/>
                    </a:lnTo>
                    <a:lnTo>
                      <a:pt x="29" y="2"/>
                    </a:lnTo>
                    <a:lnTo>
                      <a:pt x="29" y="2"/>
                    </a:lnTo>
                    <a:lnTo>
                      <a:pt x="28" y="1"/>
                    </a:lnTo>
                    <a:lnTo>
                      <a:pt x="26" y="0"/>
                    </a:lnTo>
                    <a:lnTo>
                      <a:pt x="24" y="1"/>
                    </a:lnTo>
                    <a:lnTo>
                      <a:pt x="22" y="2"/>
                    </a:lnTo>
                    <a:lnTo>
                      <a:pt x="22" y="2"/>
                    </a:lnTo>
                    <a:lnTo>
                      <a:pt x="21" y="3"/>
                    </a:lnTo>
                    <a:lnTo>
                      <a:pt x="20" y="5"/>
                    </a:lnTo>
                    <a:lnTo>
                      <a:pt x="19" y="7"/>
                    </a:lnTo>
                    <a:lnTo>
                      <a:pt x="20" y="8"/>
                    </a:lnTo>
                    <a:lnTo>
                      <a:pt x="2" y="21"/>
                    </a:lnTo>
                    <a:lnTo>
                      <a:pt x="2" y="21"/>
                    </a:lnTo>
                    <a:lnTo>
                      <a:pt x="1" y="22"/>
                    </a:lnTo>
                    <a:lnTo>
                      <a:pt x="0" y="24"/>
                    </a:lnTo>
                    <a:lnTo>
                      <a:pt x="0" y="26"/>
                    </a:lnTo>
                    <a:lnTo>
                      <a:pt x="1" y="28"/>
                    </a:lnTo>
                    <a:lnTo>
                      <a:pt x="12" y="42"/>
                    </a:lnTo>
                    <a:lnTo>
                      <a:pt x="12" y="42"/>
                    </a:lnTo>
                    <a:lnTo>
                      <a:pt x="6" y="51"/>
                    </a:lnTo>
                    <a:lnTo>
                      <a:pt x="4" y="59"/>
                    </a:lnTo>
                    <a:lnTo>
                      <a:pt x="4" y="59"/>
                    </a:lnTo>
                    <a:lnTo>
                      <a:pt x="2" y="65"/>
                    </a:lnTo>
                    <a:lnTo>
                      <a:pt x="1" y="72"/>
                    </a:lnTo>
                    <a:lnTo>
                      <a:pt x="1" y="90"/>
                    </a:lnTo>
                    <a:lnTo>
                      <a:pt x="1" y="14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4" name="Freeform 130"/>
              <p:cNvSpPr>
                <a:spLocks/>
              </p:cNvSpPr>
              <p:nvPr/>
            </p:nvSpPr>
            <p:spPr bwMode="auto">
              <a:xfrm>
                <a:off x="4684" y="2427"/>
                <a:ext cx="54" cy="92"/>
              </a:xfrm>
              <a:custGeom>
                <a:avLst/>
                <a:gdLst>
                  <a:gd name="T0" fmla="*/ 38 w 54"/>
                  <a:gd name="T1" fmla="*/ 92 h 92"/>
                  <a:gd name="T2" fmla="*/ 0 w 54"/>
                  <a:gd name="T3" fmla="*/ 38 h 92"/>
                  <a:gd name="T4" fmla="*/ 54 w 54"/>
                  <a:gd name="T5" fmla="*/ 0 h 92"/>
                </a:gdLst>
                <a:ahLst/>
                <a:cxnLst>
                  <a:cxn ang="0">
                    <a:pos x="T0" y="T1"/>
                  </a:cxn>
                  <a:cxn ang="0">
                    <a:pos x="T2" y="T3"/>
                  </a:cxn>
                  <a:cxn ang="0">
                    <a:pos x="T4" y="T5"/>
                  </a:cxn>
                </a:cxnLst>
                <a:rect l="0" t="0" r="r" b="b"/>
                <a:pathLst>
                  <a:path w="54" h="92">
                    <a:moveTo>
                      <a:pt x="38" y="92"/>
                    </a:moveTo>
                    <a:lnTo>
                      <a:pt x="0" y="38"/>
                    </a:lnTo>
                    <a:lnTo>
                      <a:pt x="5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5" name="Freeform 131"/>
              <p:cNvSpPr>
                <a:spLocks/>
              </p:cNvSpPr>
              <p:nvPr/>
            </p:nvSpPr>
            <p:spPr bwMode="auto">
              <a:xfrm>
                <a:off x="2105" y="1352"/>
                <a:ext cx="50" cy="27"/>
              </a:xfrm>
              <a:custGeom>
                <a:avLst/>
                <a:gdLst>
                  <a:gd name="T0" fmla="*/ 50 w 50"/>
                  <a:gd name="T1" fmla="*/ 27 h 27"/>
                  <a:gd name="T2" fmla="*/ 50 w 50"/>
                  <a:gd name="T3" fmla="*/ 27 h 27"/>
                  <a:gd name="T4" fmla="*/ 48 w 50"/>
                  <a:gd name="T5" fmla="*/ 26 h 27"/>
                  <a:gd name="T6" fmla="*/ 47 w 50"/>
                  <a:gd name="T7" fmla="*/ 24 h 27"/>
                  <a:gd name="T8" fmla="*/ 47 w 50"/>
                  <a:gd name="T9" fmla="*/ 24 h 27"/>
                  <a:gd name="T10" fmla="*/ 47 w 50"/>
                  <a:gd name="T11" fmla="*/ 19 h 27"/>
                  <a:gd name="T12" fmla="*/ 45 w 50"/>
                  <a:gd name="T13" fmla="*/ 15 h 27"/>
                  <a:gd name="T14" fmla="*/ 43 w 50"/>
                  <a:gd name="T15" fmla="*/ 11 h 27"/>
                  <a:gd name="T16" fmla="*/ 40 w 50"/>
                  <a:gd name="T17" fmla="*/ 7 h 27"/>
                  <a:gd name="T18" fmla="*/ 40 w 50"/>
                  <a:gd name="T19" fmla="*/ 7 h 27"/>
                  <a:gd name="T20" fmla="*/ 36 w 50"/>
                  <a:gd name="T21" fmla="*/ 4 h 27"/>
                  <a:gd name="T22" fmla="*/ 32 w 50"/>
                  <a:gd name="T23" fmla="*/ 2 h 27"/>
                  <a:gd name="T24" fmla="*/ 27 w 50"/>
                  <a:gd name="T25" fmla="*/ 0 h 27"/>
                  <a:gd name="T26" fmla="*/ 21 w 50"/>
                  <a:gd name="T27" fmla="*/ 0 h 27"/>
                  <a:gd name="T28" fmla="*/ 21 w 50"/>
                  <a:gd name="T29" fmla="*/ 0 h 27"/>
                  <a:gd name="T30" fmla="*/ 16 w 50"/>
                  <a:gd name="T31" fmla="*/ 0 h 27"/>
                  <a:gd name="T32" fmla="*/ 12 w 50"/>
                  <a:gd name="T33" fmla="*/ 2 h 27"/>
                  <a:gd name="T34" fmla="*/ 8 w 50"/>
                  <a:gd name="T35" fmla="*/ 4 h 27"/>
                  <a:gd name="T36" fmla="*/ 4 w 50"/>
                  <a:gd name="T37" fmla="*/ 7 h 27"/>
                  <a:gd name="T38" fmla="*/ 4 w 50"/>
                  <a:gd name="T39" fmla="*/ 7 h 27"/>
                  <a:gd name="T40" fmla="*/ 4 w 50"/>
                  <a:gd name="T41" fmla="*/ 7 h 27"/>
                  <a:gd name="T42" fmla="*/ 2 w 50"/>
                  <a:gd name="T43" fmla="*/ 8 h 27"/>
                  <a:gd name="T44" fmla="*/ 0 w 50"/>
                  <a:gd name="T45"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27">
                    <a:moveTo>
                      <a:pt x="50" y="27"/>
                    </a:moveTo>
                    <a:lnTo>
                      <a:pt x="50" y="27"/>
                    </a:lnTo>
                    <a:lnTo>
                      <a:pt x="48" y="26"/>
                    </a:lnTo>
                    <a:lnTo>
                      <a:pt x="47" y="24"/>
                    </a:lnTo>
                    <a:lnTo>
                      <a:pt x="47" y="24"/>
                    </a:lnTo>
                    <a:lnTo>
                      <a:pt x="47" y="19"/>
                    </a:lnTo>
                    <a:lnTo>
                      <a:pt x="45" y="15"/>
                    </a:lnTo>
                    <a:lnTo>
                      <a:pt x="43" y="11"/>
                    </a:lnTo>
                    <a:lnTo>
                      <a:pt x="40" y="7"/>
                    </a:lnTo>
                    <a:lnTo>
                      <a:pt x="40" y="7"/>
                    </a:lnTo>
                    <a:lnTo>
                      <a:pt x="36" y="4"/>
                    </a:lnTo>
                    <a:lnTo>
                      <a:pt x="32" y="2"/>
                    </a:lnTo>
                    <a:lnTo>
                      <a:pt x="27" y="0"/>
                    </a:lnTo>
                    <a:lnTo>
                      <a:pt x="21" y="0"/>
                    </a:lnTo>
                    <a:lnTo>
                      <a:pt x="21" y="0"/>
                    </a:lnTo>
                    <a:lnTo>
                      <a:pt x="16" y="0"/>
                    </a:lnTo>
                    <a:lnTo>
                      <a:pt x="12" y="2"/>
                    </a:lnTo>
                    <a:lnTo>
                      <a:pt x="8" y="4"/>
                    </a:lnTo>
                    <a:lnTo>
                      <a:pt x="4" y="7"/>
                    </a:lnTo>
                    <a:lnTo>
                      <a:pt x="4" y="7"/>
                    </a:lnTo>
                    <a:lnTo>
                      <a:pt x="4" y="7"/>
                    </a:lnTo>
                    <a:lnTo>
                      <a:pt x="2" y="8"/>
                    </a:lnTo>
                    <a:lnTo>
                      <a:pt x="0" y="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6" name="Freeform 132"/>
              <p:cNvSpPr>
                <a:spLocks/>
              </p:cNvSpPr>
              <p:nvPr/>
            </p:nvSpPr>
            <p:spPr bwMode="auto">
              <a:xfrm>
                <a:off x="2044" y="1372"/>
                <a:ext cx="208" cy="199"/>
              </a:xfrm>
              <a:custGeom>
                <a:avLst/>
                <a:gdLst>
                  <a:gd name="T0" fmla="*/ 61 w 208"/>
                  <a:gd name="T1" fmla="*/ 176 h 199"/>
                  <a:gd name="T2" fmla="*/ 11 w 208"/>
                  <a:gd name="T3" fmla="*/ 176 h 199"/>
                  <a:gd name="T4" fmla="*/ 11 w 208"/>
                  <a:gd name="T5" fmla="*/ 176 h 199"/>
                  <a:gd name="T6" fmla="*/ 7 w 208"/>
                  <a:gd name="T7" fmla="*/ 177 h 199"/>
                  <a:gd name="T8" fmla="*/ 4 w 208"/>
                  <a:gd name="T9" fmla="*/ 179 h 199"/>
                  <a:gd name="T10" fmla="*/ 1 w 208"/>
                  <a:gd name="T11" fmla="*/ 182 h 199"/>
                  <a:gd name="T12" fmla="*/ 0 w 208"/>
                  <a:gd name="T13" fmla="*/ 187 h 199"/>
                  <a:gd name="T14" fmla="*/ 0 w 208"/>
                  <a:gd name="T15" fmla="*/ 187 h 199"/>
                  <a:gd name="T16" fmla="*/ 1 w 208"/>
                  <a:gd name="T17" fmla="*/ 192 h 199"/>
                  <a:gd name="T18" fmla="*/ 4 w 208"/>
                  <a:gd name="T19" fmla="*/ 196 h 199"/>
                  <a:gd name="T20" fmla="*/ 7 w 208"/>
                  <a:gd name="T21" fmla="*/ 198 h 199"/>
                  <a:gd name="T22" fmla="*/ 11 w 208"/>
                  <a:gd name="T23" fmla="*/ 199 h 199"/>
                  <a:gd name="T24" fmla="*/ 197 w 208"/>
                  <a:gd name="T25" fmla="*/ 199 h 199"/>
                  <a:gd name="T26" fmla="*/ 197 w 208"/>
                  <a:gd name="T27" fmla="*/ 199 h 199"/>
                  <a:gd name="T28" fmla="*/ 201 w 208"/>
                  <a:gd name="T29" fmla="*/ 198 h 199"/>
                  <a:gd name="T30" fmla="*/ 205 w 208"/>
                  <a:gd name="T31" fmla="*/ 196 h 199"/>
                  <a:gd name="T32" fmla="*/ 207 w 208"/>
                  <a:gd name="T33" fmla="*/ 192 h 199"/>
                  <a:gd name="T34" fmla="*/ 208 w 208"/>
                  <a:gd name="T35" fmla="*/ 187 h 199"/>
                  <a:gd name="T36" fmla="*/ 208 w 208"/>
                  <a:gd name="T37" fmla="*/ 187 h 199"/>
                  <a:gd name="T38" fmla="*/ 207 w 208"/>
                  <a:gd name="T39" fmla="*/ 182 h 199"/>
                  <a:gd name="T40" fmla="*/ 205 w 208"/>
                  <a:gd name="T41" fmla="*/ 179 h 199"/>
                  <a:gd name="T42" fmla="*/ 201 w 208"/>
                  <a:gd name="T43" fmla="*/ 177 h 199"/>
                  <a:gd name="T44" fmla="*/ 197 w 208"/>
                  <a:gd name="T45" fmla="*/ 176 h 199"/>
                  <a:gd name="T46" fmla="*/ 188 w 208"/>
                  <a:gd name="T47" fmla="*/ 176 h 199"/>
                  <a:gd name="T48" fmla="*/ 188 w 208"/>
                  <a:gd name="T49" fmla="*/ 176 h 199"/>
                  <a:gd name="T50" fmla="*/ 185 w 208"/>
                  <a:gd name="T51" fmla="*/ 167 h 199"/>
                  <a:gd name="T52" fmla="*/ 182 w 208"/>
                  <a:gd name="T53" fmla="*/ 159 h 199"/>
                  <a:gd name="T54" fmla="*/ 178 w 208"/>
                  <a:gd name="T55" fmla="*/ 151 h 199"/>
                  <a:gd name="T56" fmla="*/ 174 w 208"/>
                  <a:gd name="T57" fmla="*/ 145 h 199"/>
                  <a:gd name="T58" fmla="*/ 166 w 208"/>
                  <a:gd name="T59" fmla="*/ 134 h 199"/>
                  <a:gd name="T60" fmla="*/ 157 w 208"/>
                  <a:gd name="T61" fmla="*/ 126 h 199"/>
                  <a:gd name="T62" fmla="*/ 157 w 208"/>
                  <a:gd name="T63" fmla="*/ 126 h 199"/>
                  <a:gd name="T64" fmla="*/ 160 w 208"/>
                  <a:gd name="T65" fmla="*/ 112 h 199"/>
                  <a:gd name="T66" fmla="*/ 161 w 208"/>
                  <a:gd name="T67" fmla="*/ 100 h 199"/>
                  <a:gd name="T68" fmla="*/ 161 w 208"/>
                  <a:gd name="T69" fmla="*/ 89 h 199"/>
                  <a:gd name="T70" fmla="*/ 161 w 208"/>
                  <a:gd name="T71" fmla="*/ 77 h 199"/>
                  <a:gd name="T72" fmla="*/ 160 w 208"/>
                  <a:gd name="T73" fmla="*/ 68 h 199"/>
                  <a:gd name="T74" fmla="*/ 157 w 208"/>
                  <a:gd name="T75" fmla="*/ 59 h 199"/>
                  <a:gd name="T76" fmla="*/ 155 w 208"/>
                  <a:gd name="T77" fmla="*/ 51 h 199"/>
                  <a:gd name="T78" fmla="*/ 152 w 208"/>
                  <a:gd name="T79" fmla="*/ 42 h 199"/>
                  <a:gd name="T80" fmla="*/ 149 w 208"/>
                  <a:gd name="T81" fmla="*/ 35 h 199"/>
                  <a:gd name="T82" fmla="*/ 145 w 208"/>
                  <a:gd name="T83" fmla="*/ 29 h 199"/>
                  <a:gd name="T84" fmla="*/ 141 w 208"/>
                  <a:gd name="T85" fmla="*/ 23 h 199"/>
                  <a:gd name="T86" fmla="*/ 136 w 208"/>
                  <a:gd name="T87" fmla="*/ 17 h 199"/>
                  <a:gd name="T88" fmla="*/ 126 w 208"/>
                  <a:gd name="T89" fmla="*/ 7 h 199"/>
                  <a:gd name="T90" fmla="*/ 113 w 208"/>
                  <a:gd name="T9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8" h="199">
                    <a:moveTo>
                      <a:pt x="61" y="176"/>
                    </a:moveTo>
                    <a:lnTo>
                      <a:pt x="11" y="176"/>
                    </a:lnTo>
                    <a:lnTo>
                      <a:pt x="11" y="176"/>
                    </a:lnTo>
                    <a:lnTo>
                      <a:pt x="7" y="177"/>
                    </a:lnTo>
                    <a:lnTo>
                      <a:pt x="4" y="179"/>
                    </a:lnTo>
                    <a:lnTo>
                      <a:pt x="1" y="182"/>
                    </a:lnTo>
                    <a:lnTo>
                      <a:pt x="0" y="187"/>
                    </a:lnTo>
                    <a:lnTo>
                      <a:pt x="0" y="187"/>
                    </a:lnTo>
                    <a:lnTo>
                      <a:pt x="1" y="192"/>
                    </a:lnTo>
                    <a:lnTo>
                      <a:pt x="4" y="196"/>
                    </a:lnTo>
                    <a:lnTo>
                      <a:pt x="7" y="198"/>
                    </a:lnTo>
                    <a:lnTo>
                      <a:pt x="11" y="199"/>
                    </a:lnTo>
                    <a:lnTo>
                      <a:pt x="197" y="199"/>
                    </a:lnTo>
                    <a:lnTo>
                      <a:pt x="197" y="199"/>
                    </a:lnTo>
                    <a:lnTo>
                      <a:pt x="201" y="198"/>
                    </a:lnTo>
                    <a:lnTo>
                      <a:pt x="205" y="196"/>
                    </a:lnTo>
                    <a:lnTo>
                      <a:pt x="207" y="192"/>
                    </a:lnTo>
                    <a:lnTo>
                      <a:pt x="208" y="187"/>
                    </a:lnTo>
                    <a:lnTo>
                      <a:pt x="208" y="187"/>
                    </a:lnTo>
                    <a:lnTo>
                      <a:pt x="207" y="182"/>
                    </a:lnTo>
                    <a:lnTo>
                      <a:pt x="205" y="179"/>
                    </a:lnTo>
                    <a:lnTo>
                      <a:pt x="201" y="177"/>
                    </a:lnTo>
                    <a:lnTo>
                      <a:pt x="197" y="176"/>
                    </a:lnTo>
                    <a:lnTo>
                      <a:pt x="188" y="176"/>
                    </a:lnTo>
                    <a:lnTo>
                      <a:pt x="188" y="176"/>
                    </a:lnTo>
                    <a:lnTo>
                      <a:pt x="185" y="167"/>
                    </a:lnTo>
                    <a:lnTo>
                      <a:pt x="182" y="159"/>
                    </a:lnTo>
                    <a:lnTo>
                      <a:pt x="178" y="151"/>
                    </a:lnTo>
                    <a:lnTo>
                      <a:pt x="174" y="145"/>
                    </a:lnTo>
                    <a:lnTo>
                      <a:pt x="166" y="134"/>
                    </a:lnTo>
                    <a:lnTo>
                      <a:pt x="157" y="126"/>
                    </a:lnTo>
                    <a:lnTo>
                      <a:pt x="157" y="126"/>
                    </a:lnTo>
                    <a:lnTo>
                      <a:pt x="160" y="112"/>
                    </a:lnTo>
                    <a:lnTo>
                      <a:pt x="161" y="100"/>
                    </a:lnTo>
                    <a:lnTo>
                      <a:pt x="161" y="89"/>
                    </a:lnTo>
                    <a:lnTo>
                      <a:pt x="161" y="77"/>
                    </a:lnTo>
                    <a:lnTo>
                      <a:pt x="160" y="68"/>
                    </a:lnTo>
                    <a:lnTo>
                      <a:pt x="157" y="59"/>
                    </a:lnTo>
                    <a:lnTo>
                      <a:pt x="155" y="51"/>
                    </a:lnTo>
                    <a:lnTo>
                      <a:pt x="152" y="42"/>
                    </a:lnTo>
                    <a:lnTo>
                      <a:pt x="149" y="35"/>
                    </a:lnTo>
                    <a:lnTo>
                      <a:pt x="145" y="29"/>
                    </a:lnTo>
                    <a:lnTo>
                      <a:pt x="141" y="23"/>
                    </a:lnTo>
                    <a:lnTo>
                      <a:pt x="136" y="17"/>
                    </a:lnTo>
                    <a:lnTo>
                      <a:pt x="126" y="7"/>
                    </a:lnTo>
                    <a:lnTo>
                      <a:pt x="113"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7" name="Freeform 133"/>
              <p:cNvSpPr>
                <a:spLocks/>
              </p:cNvSpPr>
              <p:nvPr/>
            </p:nvSpPr>
            <p:spPr bwMode="auto">
              <a:xfrm>
                <a:off x="2046" y="1403"/>
                <a:ext cx="106" cy="139"/>
              </a:xfrm>
              <a:custGeom>
                <a:avLst/>
                <a:gdLst>
                  <a:gd name="T0" fmla="*/ 27 w 106"/>
                  <a:gd name="T1" fmla="*/ 19 h 139"/>
                  <a:gd name="T2" fmla="*/ 27 w 106"/>
                  <a:gd name="T3" fmla="*/ 19 h 139"/>
                  <a:gd name="T4" fmla="*/ 26 w 106"/>
                  <a:gd name="T5" fmla="*/ 20 h 139"/>
                  <a:gd name="T6" fmla="*/ 25 w 106"/>
                  <a:gd name="T7" fmla="*/ 20 h 139"/>
                  <a:gd name="T8" fmla="*/ 25 w 106"/>
                  <a:gd name="T9" fmla="*/ 20 h 139"/>
                  <a:gd name="T10" fmla="*/ 24 w 106"/>
                  <a:gd name="T11" fmla="*/ 20 h 139"/>
                  <a:gd name="T12" fmla="*/ 17 w 106"/>
                  <a:gd name="T13" fmla="*/ 17 h 139"/>
                  <a:gd name="T14" fmla="*/ 17 w 106"/>
                  <a:gd name="T15" fmla="*/ 17 h 139"/>
                  <a:gd name="T16" fmla="*/ 17 w 106"/>
                  <a:gd name="T17" fmla="*/ 17 h 139"/>
                  <a:gd name="T18" fmla="*/ 17 w 106"/>
                  <a:gd name="T19" fmla="*/ 17 h 139"/>
                  <a:gd name="T20" fmla="*/ 15 w 106"/>
                  <a:gd name="T21" fmla="*/ 17 h 139"/>
                  <a:gd name="T22" fmla="*/ 12 w 106"/>
                  <a:gd name="T23" fmla="*/ 17 h 139"/>
                  <a:gd name="T24" fmla="*/ 11 w 106"/>
                  <a:gd name="T25" fmla="*/ 18 h 139"/>
                  <a:gd name="T26" fmla="*/ 9 w 106"/>
                  <a:gd name="T27" fmla="*/ 20 h 139"/>
                  <a:gd name="T28" fmla="*/ 9 w 106"/>
                  <a:gd name="T29" fmla="*/ 20 h 139"/>
                  <a:gd name="T30" fmla="*/ 9 w 106"/>
                  <a:gd name="T31" fmla="*/ 21 h 139"/>
                  <a:gd name="T32" fmla="*/ 9 w 106"/>
                  <a:gd name="T33" fmla="*/ 23 h 139"/>
                  <a:gd name="T34" fmla="*/ 10 w 106"/>
                  <a:gd name="T35" fmla="*/ 25 h 139"/>
                  <a:gd name="T36" fmla="*/ 12 w 106"/>
                  <a:gd name="T37" fmla="*/ 26 h 139"/>
                  <a:gd name="T38" fmla="*/ 16 w 106"/>
                  <a:gd name="T39" fmla="*/ 28 h 139"/>
                  <a:gd name="T40" fmla="*/ 24 w 106"/>
                  <a:gd name="T41" fmla="*/ 49 h 139"/>
                  <a:gd name="T42" fmla="*/ 24 w 106"/>
                  <a:gd name="T43" fmla="*/ 49 h 139"/>
                  <a:gd name="T44" fmla="*/ 25 w 106"/>
                  <a:gd name="T45" fmla="*/ 51 h 139"/>
                  <a:gd name="T46" fmla="*/ 26 w 106"/>
                  <a:gd name="T47" fmla="*/ 53 h 139"/>
                  <a:gd name="T48" fmla="*/ 28 w 106"/>
                  <a:gd name="T49" fmla="*/ 53 h 139"/>
                  <a:gd name="T50" fmla="*/ 30 w 106"/>
                  <a:gd name="T51" fmla="*/ 53 h 139"/>
                  <a:gd name="T52" fmla="*/ 52 w 106"/>
                  <a:gd name="T53" fmla="*/ 44 h 139"/>
                  <a:gd name="T54" fmla="*/ 55 w 106"/>
                  <a:gd name="T55" fmla="*/ 46 h 139"/>
                  <a:gd name="T56" fmla="*/ 55 w 106"/>
                  <a:gd name="T57" fmla="*/ 46 h 139"/>
                  <a:gd name="T58" fmla="*/ 58 w 106"/>
                  <a:gd name="T59" fmla="*/ 46 h 139"/>
                  <a:gd name="T60" fmla="*/ 58 w 106"/>
                  <a:gd name="T61" fmla="*/ 46 h 139"/>
                  <a:gd name="T62" fmla="*/ 60 w 106"/>
                  <a:gd name="T63" fmla="*/ 45 h 139"/>
                  <a:gd name="T64" fmla="*/ 62 w 106"/>
                  <a:gd name="T65" fmla="*/ 43 h 139"/>
                  <a:gd name="T66" fmla="*/ 62 w 106"/>
                  <a:gd name="T67" fmla="*/ 43 h 139"/>
                  <a:gd name="T68" fmla="*/ 63 w 106"/>
                  <a:gd name="T69" fmla="*/ 41 h 139"/>
                  <a:gd name="T70" fmla="*/ 62 w 106"/>
                  <a:gd name="T71" fmla="*/ 39 h 139"/>
                  <a:gd name="T72" fmla="*/ 61 w 106"/>
                  <a:gd name="T73" fmla="*/ 38 h 139"/>
                  <a:gd name="T74" fmla="*/ 60 w 106"/>
                  <a:gd name="T75" fmla="*/ 37 h 139"/>
                  <a:gd name="T76" fmla="*/ 76 w 106"/>
                  <a:gd name="T77" fmla="*/ 1 h 139"/>
                  <a:gd name="T78" fmla="*/ 76 w 106"/>
                  <a:gd name="T79" fmla="*/ 1 h 139"/>
                  <a:gd name="T80" fmla="*/ 80 w 106"/>
                  <a:gd name="T81" fmla="*/ 2 h 139"/>
                  <a:gd name="T82" fmla="*/ 80 w 106"/>
                  <a:gd name="T83" fmla="*/ 2 h 139"/>
                  <a:gd name="T84" fmla="*/ 87 w 106"/>
                  <a:gd name="T85" fmla="*/ 1 h 139"/>
                  <a:gd name="T86" fmla="*/ 92 w 106"/>
                  <a:gd name="T87" fmla="*/ 0 h 139"/>
                  <a:gd name="T88" fmla="*/ 92 w 106"/>
                  <a:gd name="T89" fmla="*/ 0 h 139"/>
                  <a:gd name="T90" fmla="*/ 97 w 106"/>
                  <a:gd name="T91" fmla="*/ 7 h 139"/>
                  <a:gd name="T92" fmla="*/ 101 w 106"/>
                  <a:gd name="T93" fmla="*/ 18 h 139"/>
                  <a:gd name="T94" fmla="*/ 104 w 106"/>
                  <a:gd name="T95" fmla="*/ 28 h 139"/>
                  <a:gd name="T96" fmla="*/ 106 w 106"/>
                  <a:gd name="T97" fmla="*/ 39 h 139"/>
                  <a:gd name="T98" fmla="*/ 106 w 106"/>
                  <a:gd name="T99" fmla="*/ 51 h 139"/>
                  <a:gd name="T100" fmla="*/ 105 w 106"/>
                  <a:gd name="T101" fmla="*/ 64 h 139"/>
                  <a:gd name="T102" fmla="*/ 102 w 106"/>
                  <a:gd name="T103" fmla="*/ 76 h 139"/>
                  <a:gd name="T104" fmla="*/ 97 w 106"/>
                  <a:gd name="T105" fmla="*/ 87 h 139"/>
                  <a:gd name="T106" fmla="*/ 0 w 106"/>
                  <a:gd name="T107" fmla="*/ 87 h 139"/>
                  <a:gd name="T108" fmla="*/ 31 w 106"/>
                  <a:gd name="T109" fmla="*/ 127 h 139"/>
                  <a:gd name="T110" fmla="*/ 31 w 106"/>
                  <a:gd name="T111" fmla="*/ 127 h 139"/>
                  <a:gd name="T112" fmla="*/ 28 w 106"/>
                  <a:gd name="T113" fmla="*/ 133 h 139"/>
                  <a:gd name="T114" fmla="*/ 25 w 106"/>
                  <a:gd name="T115"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139">
                    <a:moveTo>
                      <a:pt x="27" y="19"/>
                    </a:moveTo>
                    <a:lnTo>
                      <a:pt x="27" y="19"/>
                    </a:lnTo>
                    <a:lnTo>
                      <a:pt x="26" y="20"/>
                    </a:lnTo>
                    <a:lnTo>
                      <a:pt x="25" y="20"/>
                    </a:lnTo>
                    <a:lnTo>
                      <a:pt x="25" y="20"/>
                    </a:lnTo>
                    <a:lnTo>
                      <a:pt x="24" y="20"/>
                    </a:lnTo>
                    <a:lnTo>
                      <a:pt x="17" y="17"/>
                    </a:lnTo>
                    <a:lnTo>
                      <a:pt x="17" y="17"/>
                    </a:lnTo>
                    <a:lnTo>
                      <a:pt x="17" y="17"/>
                    </a:lnTo>
                    <a:lnTo>
                      <a:pt x="17" y="17"/>
                    </a:lnTo>
                    <a:lnTo>
                      <a:pt x="15" y="17"/>
                    </a:lnTo>
                    <a:lnTo>
                      <a:pt x="12" y="17"/>
                    </a:lnTo>
                    <a:lnTo>
                      <a:pt x="11" y="18"/>
                    </a:lnTo>
                    <a:lnTo>
                      <a:pt x="9" y="20"/>
                    </a:lnTo>
                    <a:lnTo>
                      <a:pt x="9" y="20"/>
                    </a:lnTo>
                    <a:lnTo>
                      <a:pt x="9" y="21"/>
                    </a:lnTo>
                    <a:lnTo>
                      <a:pt x="9" y="23"/>
                    </a:lnTo>
                    <a:lnTo>
                      <a:pt x="10" y="25"/>
                    </a:lnTo>
                    <a:lnTo>
                      <a:pt x="12" y="26"/>
                    </a:lnTo>
                    <a:lnTo>
                      <a:pt x="16" y="28"/>
                    </a:lnTo>
                    <a:lnTo>
                      <a:pt x="24" y="49"/>
                    </a:lnTo>
                    <a:lnTo>
                      <a:pt x="24" y="49"/>
                    </a:lnTo>
                    <a:lnTo>
                      <a:pt x="25" y="51"/>
                    </a:lnTo>
                    <a:lnTo>
                      <a:pt x="26" y="53"/>
                    </a:lnTo>
                    <a:lnTo>
                      <a:pt x="28" y="53"/>
                    </a:lnTo>
                    <a:lnTo>
                      <a:pt x="30" y="53"/>
                    </a:lnTo>
                    <a:lnTo>
                      <a:pt x="52" y="44"/>
                    </a:lnTo>
                    <a:lnTo>
                      <a:pt x="55" y="46"/>
                    </a:lnTo>
                    <a:lnTo>
                      <a:pt x="55" y="46"/>
                    </a:lnTo>
                    <a:lnTo>
                      <a:pt x="58" y="46"/>
                    </a:lnTo>
                    <a:lnTo>
                      <a:pt x="58" y="46"/>
                    </a:lnTo>
                    <a:lnTo>
                      <a:pt x="60" y="45"/>
                    </a:lnTo>
                    <a:lnTo>
                      <a:pt x="62" y="43"/>
                    </a:lnTo>
                    <a:lnTo>
                      <a:pt x="62" y="43"/>
                    </a:lnTo>
                    <a:lnTo>
                      <a:pt x="63" y="41"/>
                    </a:lnTo>
                    <a:lnTo>
                      <a:pt x="62" y="39"/>
                    </a:lnTo>
                    <a:lnTo>
                      <a:pt x="61" y="38"/>
                    </a:lnTo>
                    <a:lnTo>
                      <a:pt x="60" y="37"/>
                    </a:lnTo>
                    <a:lnTo>
                      <a:pt x="76" y="1"/>
                    </a:lnTo>
                    <a:lnTo>
                      <a:pt x="76" y="1"/>
                    </a:lnTo>
                    <a:lnTo>
                      <a:pt x="80" y="2"/>
                    </a:lnTo>
                    <a:lnTo>
                      <a:pt x="80" y="2"/>
                    </a:lnTo>
                    <a:lnTo>
                      <a:pt x="87" y="1"/>
                    </a:lnTo>
                    <a:lnTo>
                      <a:pt x="92" y="0"/>
                    </a:lnTo>
                    <a:lnTo>
                      <a:pt x="92" y="0"/>
                    </a:lnTo>
                    <a:lnTo>
                      <a:pt x="97" y="7"/>
                    </a:lnTo>
                    <a:lnTo>
                      <a:pt x="101" y="18"/>
                    </a:lnTo>
                    <a:lnTo>
                      <a:pt x="104" y="28"/>
                    </a:lnTo>
                    <a:lnTo>
                      <a:pt x="106" y="39"/>
                    </a:lnTo>
                    <a:lnTo>
                      <a:pt x="106" y="51"/>
                    </a:lnTo>
                    <a:lnTo>
                      <a:pt x="105" y="64"/>
                    </a:lnTo>
                    <a:lnTo>
                      <a:pt x="102" y="76"/>
                    </a:lnTo>
                    <a:lnTo>
                      <a:pt x="97" y="87"/>
                    </a:lnTo>
                    <a:lnTo>
                      <a:pt x="0" y="87"/>
                    </a:lnTo>
                    <a:lnTo>
                      <a:pt x="31" y="127"/>
                    </a:lnTo>
                    <a:lnTo>
                      <a:pt x="31" y="127"/>
                    </a:lnTo>
                    <a:lnTo>
                      <a:pt x="28" y="133"/>
                    </a:lnTo>
                    <a:lnTo>
                      <a:pt x="25" y="1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8" name="Freeform 134"/>
              <p:cNvSpPr>
                <a:spLocks/>
              </p:cNvSpPr>
              <p:nvPr/>
            </p:nvSpPr>
            <p:spPr bwMode="auto">
              <a:xfrm>
                <a:off x="2065" y="1281"/>
                <a:ext cx="69" cy="133"/>
              </a:xfrm>
              <a:custGeom>
                <a:avLst/>
                <a:gdLst>
                  <a:gd name="T0" fmla="*/ 69 w 69"/>
                  <a:gd name="T1" fmla="*/ 0 h 133"/>
                  <a:gd name="T2" fmla="*/ 53 w 69"/>
                  <a:gd name="T3" fmla="*/ 33 h 133"/>
                  <a:gd name="T4" fmla="*/ 48 w 69"/>
                  <a:gd name="T5" fmla="*/ 31 h 133"/>
                  <a:gd name="T6" fmla="*/ 48 w 69"/>
                  <a:gd name="T7" fmla="*/ 31 h 133"/>
                  <a:gd name="T8" fmla="*/ 46 w 69"/>
                  <a:gd name="T9" fmla="*/ 30 h 133"/>
                  <a:gd name="T10" fmla="*/ 44 w 69"/>
                  <a:gd name="T11" fmla="*/ 30 h 133"/>
                  <a:gd name="T12" fmla="*/ 43 w 69"/>
                  <a:gd name="T13" fmla="*/ 31 h 133"/>
                  <a:gd name="T14" fmla="*/ 42 w 69"/>
                  <a:gd name="T15" fmla="*/ 33 h 133"/>
                  <a:gd name="T16" fmla="*/ 42 w 69"/>
                  <a:gd name="T17" fmla="*/ 33 h 133"/>
                  <a:gd name="T18" fmla="*/ 41 w 69"/>
                  <a:gd name="T19" fmla="*/ 35 h 133"/>
                  <a:gd name="T20" fmla="*/ 41 w 69"/>
                  <a:gd name="T21" fmla="*/ 37 h 133"/>
                  <a:gd name="T22" fmla="*/ 42 w 69"/>
                  <a:gd name="T23" fmla="*/ 38 h 133"/>
                  <a:gd name="T24" fmla="*/ 44 w 69"/>
                  <a:gd name="T25" fmla="*/ 40 h 133"/>
                  <a:gd name="T26" fmla="*/ 0 w 6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133">
                    <a:moveTo>
                      <a:pt x="69" y="0"/>
                    </a:moveTo>
                    <a:lnTo>
                      <a:pt x="53" y="33"/>
                    </a:lnTo>
                    <a:lnTo>
                      <a:pt x="48" y="31"/>
                    </a:lnTo>
                    <a:lnTo>
                      <a:pt x="48" y="31"/>
                    </a:lnTo>
                    <a:lnTo>
                      <a:pt x="46" y="30"/>
                    </a:lnTo>
                    <a:lnTo>
                      <a:pt x="44" y="30"/>
                    </a:lnTo>
                    <a:lnTo>
                      <a:pt x="43" y="31"/>
                    </a:lnTo>
                    <a:lnTo>
                      <a:pt x="42" y="33"/>
                    </a:lnTo>
                    <a:lnTo>
                      <a:pt x="42" y="33"/>
                    </a:lnTo>
                    <a:lnTo>
                      <a:pt x="41" y="35"/>
                    </a:lnTo>
                    <a:lnTo>
                      <a:pt x="41" y="37"/>
                    </a:lnTo>
                    <a:lnTo>
                      <a:pt x="42" y="38"/>
                    </a:lnTo>
                    <a:lnTo>
                      <a:pt x="44" y="40"/>
                    </a:lnTo>
                    <a:lnTo>
                      <a:pt x="0" y="13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9" name="Line 135"/>
              <p:cNvSpPr>
                <a:spLocks noChangeShapeType="1"/>
              </p:cNvSpPr>
              <p:nvPr/>
            </p:nvSpPr>
            <p:spPr bwMode="auto">
              <a:xfrm flipH="1" flipV="1">
                <a:off x="2135" y="1272"/>
                <a:ext cx="37" cy="18"/>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0" name="Freeform 136"/>
              <p:cNvSpPr>
                <a:spLocks/>
              </p:cNvSpPr>
              <p:nvPr/>
            </p:nvSpPr>
            <p:spPr bwMode="auto">
              <a:xfrm>
                <a:off x="2146" y="1296"/>
                <a:ext cx="23" cy="57"/>
              </a:xfrm>
              <a:custGeom>
                <a:avLst/>
                <a:gdLst>
                  <a:gd name="T0" fmla="*/ 0 w 23"/>
                  <a:gd name="T1" fmla="*/ 57 h 57"/>
                  <a:gd name="T2" fmla="*/ 6 w 23"/>
                  <a:gd name="T3" fmla="*/ 44 h 57"/>
                  <a:gd name="T4" fmla="*/ 6 w 23"/>
                  <a:gd name="T5" fmla="*/ 44 h 57"/>
                  <a:gd name="T6" fmla="*/ 8 w 23"/>
                  <a:gd name="T7" fmla="*/ 45 h 57"/>
                  <a:gd name="T8" fmla="*/ 8 w 23"/>
                  <a:gd name="T9" fmla="*/ 45 h 57"/>
                  <a:gd name="T10" fmla="*/ 11 w 23"/>
                  <a:gd name="T11" fmla="*/ 44 h 57"/>
                  <a:gd name="T12" fmla="*/ 12 w 23"/>
                  <a:gd name="T13" fmla="*/ 42 h 57"/>
                  <a:gd name="T14" fmla="*/ 12 w 23"/>
                  <a:gd name="T15" fmla="*/ 42 h 57"/>
                  <a:gd name="T16" fmla="*/ 13 w 23"/>
                  <a:gd name="T17" fmla="*/ 40 h 57"/>
                  <a:gd name="T18" fmla="*/ 13 w 23"/>
                  <a:gd name="T19" fmla="*/ 38 h 57"/>
                  <a:gd name="T20" fmla="*/ 12 w 23"/>
                  <a:gd name="T21" fmla="*/ 36 h 57"/>
                  <a:gd name="T22" fmla="*/ 10 w 23"/>
                  <a:gd name="T23" fmla="*/ 35 h 57"/>
                  <a:gd name="T24" fmla="*/ 5 w 23"/>
                  <a:gd name="T25" fmla="*/ 33 h 57"/>
                  <a:gd name="T26" fmla="*/ 20 w 23"/>
                  <a:gd name="T27" fmla="*/ 0 h 57"/>
                  <a:gd name="T28" fmla="*/ 23 w 23"/>
                  <a:gd name="T29"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7">
                    <a:moveTo>
                      <a:pt x="0" y="57"/>
                    </a:moveTo>
                    <a:lnTo>
                      <a:pt x="6" y="44"/>
                    </a:lnTo>
                    <a:lnTo>
                      <a:pt x="6" y="44"/>
                    </a:lnTo>
                    <a:lnTo>
                      <a:pt x="8" y="45"/>
                    </a:lnTo>
                    <a:lnTo>
                      <a:pt x="8" y="45"/>
                    </a:lnTo>
                    <a:lnTo>
                      <a:pt x="11" y="44"/>
                    </a:lnTo>
                    <a:lnTo>
                      <a:pt x="12" y="42"/>
                    </a:lnTo>
                    <a:lnTo>
                      <a:pt x="12" y="42"/>
                    </a:lnTo>
                    <a:lnTo>
                      <a:pt x="13" y="40"/>
                    </a:lnTo>
                    <a:lnTo>
                      <a:pt x="13" y="38"/>
                    </a:lnTo>
                    <a:lnTo>
                      <a:pt x="12" y="36"/>
                    </a:lnTo>
                    <a:lnTo>
                      <a:pt x="10" y="35"/>
                    </a:lnTo>
                    <a:lnTo>
                      <a:pt x="5" y="33"/>
                    </a:lnTo>
                    <a:lnTo>
                      <a:pt x="20" y="0"/>
                    </a:lnTo>
                    <a:lnTo>
                      <a:pt x="23" y="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1" name="Freeform 137"/>
              <p:cNvSpPr>
                <a:spLocks/>
              </p:cNvSpPr>
              <p:nvPr/>
            </p:nvSpPr>
            <p:spPr bwMode="auto">
              <a:xfrm>
                <a:off x="2118" y="1368"/>
                <a:ext cx="18" cy="18"/>
              </a:xfrm>
              <a:custGeom>
                <a:avLst/>
                <a:gdLst>
                  <a:gd name="T0" fmla="*/ 8 w 18"/>
                  <a:gd name="T1" fmla="*/ 18 h 18"/>
                  <a:gd name="T2" fmla="*/ 8 w 18"/>
                  <a:gd name="T3" fmla="*/ 18 h 18"/>
                  <a:gd name="T4" fmla="*/ 5 w 18"/>
                  <a:gd name="T5" fmla="*/ 18 h 18"/>
                  <a:gd name="T6" fmla="*/ 2 w 18"/>
                  <a:gd name="T7" fmla="*/ 16 h 18"/>
                  <a:gd name="T8" fmla="*/ 0 w 18"/>
                  <a:gd name="T9" fmla="*/ 12 h 18"/>
                  <a:gd name="T10" fmla="*/ 0 w 18"/>
                  <a:gd name="T11" fmla="*/ 8 h 18"/>
                  <a:gd name="T12" fmla="*/ 0 w 18"/>
                  <a:gd name="T13" fmla="*/ 8 h 18"/>
                  <a:gd name="T14" fmla="*/ 0 w 18"/>
                  <a:gd name="T15" fmla="*/ 5 h 18"/>
                  <a:gd name="T16" fmla="*/ 2 w 18"/>
                  <a:gd name="T17" fmla="*/ 2 h 18"/>
                  <a:gd name="T18" fmla="*/ 5 w 18"/>
                  <a:gd name="T19" fmla="*/ 0 h 18"/>
                  <a:gd name="T20" fmla="*/ 8 w 18"/>
                  <a:gd name="T21" fmla="*/ 0 h 18"/>
                  <a:gd name="T22" fmla="*/ 8 w 18"/>
                  <a:gd name="T23" fmla="*/ 0 h 18"/>
                  <a:gd name="T24" fmla="*/ 12 w 18"/>
                  <a:gd name="T25" fmla="*/ 0 h 18"/>
                  <a:gd name="T26" fmla="*/ 16 w 18"/>
                  <a:gd name="T27" fmla="*/ 2 h 18"/>
                  <a:gd name="T28" fmla="*/ 18 w 18"/>
                  <a:gd name="T29" fmla="*/ 5 h 18"/>
                  <a:gd name="T30" fmla="*/ 18 w 18"/>
                  <a:gd name="T31" fmla="*/ 8 h 18"/>
                  <a:gd name="T32" fmla="*/ 18 w 18"/>
                  <a:gd name="T33" fmla="*/ 8 h 18"/>
                  <a:gd name="T34" fmla="*/ 18 w 18"/>
                  <a:gd name="T35" fmla="*/ 12 h 18"/>
                  <a:gd name="T36" fmla="*/ 16 w 18"/>
                  <a:gd name="T37" fmla="*/ 16 h 18"/>
                  <a:gd name="T38" fmla="*/ 12 w 18"/>
                  <a:gd name="T39" fmla="*/ 18 h 18"/>
                  <a:gd name="T40" fmla="*/ 8 w 18"/>
                  <a:gd name="T41" fmla="*/ 18 h 18"/>
                  <a:gd name="T42" fmla="*/ 8 w 18"/>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8">
                    <a:moveTo>
                      <a:pt x="8" y="18"/>
                    </a:moveTo>
                    <a:lnTo>
                      <a:pt x="8" y="18"/>
                    </a:lnTo>
                    <a:lnTo>
                      <a:pt x="5" y="18"/>
                    </a:lnTo>
                    <a:lnTo>
                      <a:pt x="2" y="16"/>
                    </a:lnTo>
                    <a:lnTo>
                      <a:pt x="0" y="12"/>
                    </a:lnTo>
                    <a:lnTo>
                      <a:pt x="0" y="8"/>
                    </a:lnTo>
                    <a:lnTo>
                      <a:pt x="0" y="8"/>
                    </a:lnTo>
                    <a:lnTo>
                      <a:pt x="0" y="5"/>
                    </a:lnTo>
                    <a:lnTo>
                      <a:pt x="2" y="2"/>
                    </a:lnTo>
                    <a:lnTo>
                      <a:pt x="5" y="0"/>
                    </a:lnTo>
                    <a:lnTo>
                      <a:pt x="8" y="0"/>
                    </a:lnTo>
                    <a:lnTo>
                      <a:pt x="8" y="0"/>
                    </a:lnTo>
                    <a:lnTo>
                      <a:pt x="12" y="0"/>
                    </a:lnTo>
                    <a:lnTo>
                      <a:pt x="16" y="2"/>
                    </a:lnTo>
                    <a:lnTo>
                      <a:pt x="18" y="5"/>
                    </a:lnTo>
                    <a:lnTo>
                      <a:pt x="18" y="8"/>
                    </a:lnTo>
                    <a:lnTo>
                      <a:pt x="18" y="8"/>
                    </a:lnTo>
                    <a:lnTo>
                      <a:pt x="18" y="12"/>
                    </a:lnTo>
                    <a:lnTo>
                      <a:pt x="16" y="16"/>
                    </a:lnTo>
                    <a:lnTo>
                      <a:pt x="12" y="18"/>
                    </a:lnTo>
                    <a:lnTo>
                      <a:pt x="8" y="18"/>
                    </a:lnTo>
                    <a:lnTo>
                      <a:pt x="8" y="1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2" name="Freeform 138"/>
              <p:cNvSpPr>
                <a:spLocks/>
              </p:cNvSpPr>
              <p:nvPr/>
            </p:nvSpPr>
            <p:spPr bwMode="auto">
              <a:xfrm>
                <a:off x="2020" y="1471"/>
                <a:ext cx="98" cy="13"/>
              </a:xfrm>
              <a:custGeom>
                <a:avLst/>
                <a:gdLst>
                  <a:gd name="T0" fmla="*/ 98 w 98"/>
                  <a:gd name="T1" fmla="*/ 13 h 13"/>
                  <a:gd name="T2" fmla="*/ 98 w 98"/>
                  <a:gd name="T3" fmla="*/ 0 h 13"/>
                  <a:gd name="T4" fmla="*/ 0 w 98"/>
                  <a:gd name="T5" fmla="*/ 0 h 13"/>
                  <a:gd name="T6" fmla="*/ 0 w 98"/>
                  <a:gd name="T7" fmla="*/ 13 h 13"/>
                </a:gdLst>
                <a:ahLst/>
                <a:cxnLst>
                  <a:cxn ang="0">
                    <a:pos x="T0" y="T1"/>
                  </a:cxn>
                  <a:cxn ang="0">
                    <a:pos x="T2" y="T3"/>
                  </a:cxn>
                  <a:cxn ang="0">
                    <a:pos x="T4" y="T5"/>
                  </a:cxn>
                  <a:cxn ang="0">
                    <a:pos x="T6" y="T7"/>
                  </a:cxn>
                </a:cxnLst>
                <a:rect l="0" t="0" r="r" b="b"/>
                <a:pathLst>
                  <a:path w="98" h="13">
                    <a:moveTo>
                      <a:pt x="98" y="13"/>
                    </a:moveTo>
                    <a:lnTo>
                      <a:pt x="98" y="0"/>
                    </a:lnTo>
                    <a:lnTo>
                      <a:pt x="0" y="0"/>
                    </a:lnTo>
                    <a:lnTo>
                      <a:pt x="0" y="1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3" name="Freeform 139"/>
              <p:cNvSpPr>
                <a:spLocks/>
              </p:cNvSpPr>
              <p:nvPr/>
            </p:nvSpPr>
            <p:spPr bwMode="auto">
              <a:xfrm>
                <a:off x="3322" y="1702"/>
                <a:ext cx="25" cy="20"/>
              </a:xfrm>
              <a:custGeom>
                <a:avLst/>
                <a:gdLst>
                  <a:gd name="T0" fmla="*/ 0 w 25"/>
                  <a:gd name="T1" fmla="*/ 0 h 20"/>
                  <a:gd name="T2" fmla="*/ 21 w 25"/>
                  <a:gd name="T3" fmla="*/ 20 h 20"/>
                  <a:gd name="T4" fmla="*/ 21 w 25"/>
                  <a:gd name="T5" fmla="*/ 20 h 20"/>
                  <a:gd name="T6" fmla="*/ 23 w 25"/>
                  <a:gd name="T7" fmla="*/ 13 h 20"/>
                  <a:gd name="T8" fmla="*/ 25 w 25"/>
                  <a:gd name="T9" fmla="*/ 3 h 20"/>
                </a:gdLst>
                <a:ahLst/>
                <a:cxnLst>
                  <a:cxn ang="0">
                    <a:pos x="T0" y="T1"/>
                  </a:cxn>
                  <a:cxn ang="0">
                    <a:pos x="T2" y="T3"/>
                  </a:cxn>
                  <a:cxn ang="0">
                    <a:pos x="T4" y="T5"/>
                  </a:cxn>
                  <a:cxn ang="0">
                    <a:pos x="T6" y="T7"/>
                  </a:cxn>
                  <a:cxn ang="0">
                    <a:pos x="T8" y="T9"/>
                  </a:cxn>
                </a:cxnLst>
                <a:rect l="0" t="0" r="r" b="b"/>
                <a:pathLst>
                  <a:path w="25" h="20">
                    <a:moveTo>
                      <a:pt x="0" y="0"/>
                    </a:moveTo>
                    <a:lnTo>
                      <a:pt x="21" y="20"/>
                    </a:lnTo>
                    <a:lnTo>
                      <a:pt x="21" y="20"/>
                    </a:lnTo>
                    <a:lnTo>
                      <a:pt x="23" y="13"/>
                    </a:lnTo>
                    <a:lnTo>
                      <a:pt x="25" y="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4" name="Freeform 140"/>
              <p:cNvSpPr>
                <a:spLocks/>
              </p:cNvSpPr>
              <p:nvPr/>
            </p:nvSpPr>
            <p:spPr bwMode="auto">
              <a:xfrm>
                <a:off x="3506" y="1513"/>
                <a:ext cx="38" cy="26"/>
              </a:xfrm>
              <a:custGeom>
                <a:avLst/>
                <a:gdLst>
                  <a:gd name="T0" fmla="*/ 0 w 38"/>
                  <a:gd name="T1" fmla="*/ 0 h 26"/>
                  <a:gd name="T2" fmla="*/ 26 w 38"/>
                  <a:gd name="T3" fmla="*/ 26 h 26"/>
                  <a:gd name="T4" fmla="*/ 26 w 38"/>
                  <a:gd name="T5" fmla="*/ 26 h 26"/>
                  <a:gd name="T6" fmla="*/ 32 w 38"/>
                  <a:gd name="T7" fmla="*/ 22 h 26"/>
                  <a:gd name="T8" fmla="*/ 38 w 38"/>
                  <a:gd name="T9" fmla="*/ 17 h 26"/>
                </a:gdLst>
                <a:ahLst/>
                <a:cxnLst>
                  <a:cxn ang="0">
                    <a:pos x="T0" y="T1"/>
                  </a:cxn>
                  <a:cxn ang="0">
                    <a:pos x="T2" y="T3"/>
                  </a:cxn>
                  <a:cxn ang="0">
                    <a:pos x="T4" y="T5"/>
                  </a:cxn>
                  <a:cxn ang="0">
                    <a:pos x="T6" y="T7"/>
                  </a:cxn>
                  <a:cxn ang="0">
                    <a:pos x="T8" y="T9"/>
                  </a:cxn>
                </a:cxnLst>
                <a:rect l="0" t="0" r="r" b="b"/>
                <a:pathLst>
                  <a:path w="38" h="26">
                    <a:moveTo>
                      <a:pt x="0" y="0"/>
                    </a:moveTo>
                    <a:lnTo>
                      <a:pt x="26" y="26"/>
                    </a:lnTo>
                    <a:lnTo>
                      <a:pt x="26" y="26"/>
                    </a:lnTo>
                    <a:lnTo>
                      <a:pt x="32" y="22"/>
                    </a:lnTo>
                    <a:lnTo>
                      <a:pt x="38"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5" name="Freeform 141"/>
              <p:cNvSpPr>
                <a:spLocks/>
              </p:cNvSpPr>
              <p:nvPr/>
            </p:nvSpPr>
            <p:spPr bwMode="auto">
              <a:xfrm>
                <a:off x="3495" y="1541"/>
                <a:ext cx="26" cy="8"/>
              </a:xfrm>
              <a:custGeom>
                <a:avLst/>
                <a:gdLst>
                  <a:gd name="T0" fmla="*/ 0 w 26"/>
                  <a:gd name="T1" fmla="*/ 0 h 8"/>
                  <a:gd name="T2" fmla="*/ 10 w 26"/>
                  <a:gd name="T3" fmla="*/ 8 h 8"/>
                  <a:gd name="T4" fmla="*/ 10 w 26"/>
                  <a:gd name="T5" fmla="*/ 8 h 8"/>
                  <a:gd name="T6" fmla="*/ 18 w 26"/>
                  <a:gd name="T7" fmla="*/ 6 h 8"/>
                  <a:gd name="T8" fmla="*/ 26 w 26"/>
                  <a:gd name="T9" fmla="*/ 4 h 8"/>
                </a:gdLst>
                <a:ahLst/>
                <a:cxnLst>
                  <a:cxn ang="0">
                    <a:pos x="T0" y="T1"/>
                  </a:cxn>
                  <a:cxn ang="0">
                    <a:pos x="T2" y="T3"/>
                  </a:cxn>
                  <a:cxn ang="0">
                    <a:pos x="T4" y="T5"/>
                  </a:cxn>
                  <a:cxn ang="0">
                    <a:pos x="T6" y="T7"/>
                  </a:cxn>
                  <a:cxn ang="0">
                    <a:pos x="T8" y="T9"/>
                  </a:cxn>
                </a:cxnLst>
                <a:rect l="0" t="0" r="r" b="b"/>
                <a:pathLst>
                  <a:path w="26" h="8">
                    <a:moveTo>
                      <a:pt x="0" y="0"/>
                    </a:moveTo>
                    <a:lnTo>
                      <a:pt x="10" y="8"/>
                    </a:lnTo>
                    <a:lnTo>
                      <a:pt x="10" y="8"/>
                    </a:lnTo>
                    <a:lnTo>
                      <a:pt x="18" y="6"/>
                    </a:lnTo>
                    <a:lnTo>
                      <a:pt x="26" y="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6" name="Freeform 142"/>
              <p:cNvSpPr>
                <a:spLocks/>
              </p:cNvSpPr>
              <p:nvPr/>
            </p:nvSpPr>
            <p:spPr bwMode="auto">
              <a:xfrm>
                <a:off x="3299" y="1717"/>
                <a:ext cx="39" cy="29"/>
              </a:xfrm>
              <a:custGeom>
                <a:avLst/>
                <a:gdLst>
                  <a:gd name="T0" fmla="*/ 0 w 39"/>
                  <a:gd name="T1" fmla="*/ 0 h 29"/>
                  <a:gd name="T2" fmla="*/ 30 w 39"/>
                  <a:gd name="T3" fmla="*/ 29 h 29"/>
                  <a:gd name="T4" fmla="*/ 30 w 39"/>
                  <a:gd name="T5" fmla="*/ 29 h 29"/>
                  <a:gd name="T6" fmla="*/ 35 w 39"/>
                  <a:gd name="T7" fmla="*/ 22 h 29"/>
                  <a:gd name="T8" fmla="*/ 39 w 39"/>
                  <a:gd name="T9" fmla="*/ 16 h 29"/>
                </a:gdLst>
                <a:ahLst/>
                <a:cxnLst>
                  <a:cxn ang="0">
                    <a:pos x="T0" y="T1"/>
                  </a:cxn>
                  <a:cxn ang="0">
                    <a:pos x="T2" y="T3"/>
                  </a:cxn>
                  <a:cxn ang="0">
                    <a:pos x="T4" y="T5"/>
                  </a:cxn>
                  <a:cxn ang="0">
                    <a:pos x="T6" y="T7"/>
                  </a:cxn>
                  <a:cxn ang="0">
                    <a:pos x="T8" y="T9"/>
                  </a:cxn>
                </a:cxnLst>
                <a:rect l="0" t="0" r="r" b="b"/>
                <a:pathLst>
                  <a:path w="39" h="29">
                    <a:moveTo>
                      <a:pt x="0" y="0"/>
                    </a:moveTo>
                    <a:lnTo>
                      <a:pt x="30" y="29"/>
                    </a:lnTo>
                    <a:lnTo>
                      <a:pt x="30" y="29"/>
                    </a:lnTo>
                    <a:lnTo>
                      <a:pt x="35" y="22"/>
                    </a:lnTo>
                    <a:lnTo>
                      <a:pt x="39"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7" name="Freeform 143"/>
              <p:cNvSpPr>
                <a:spLocks/>
              </p:cNvSpPr>
              <p:nvPr/>
            </p:nvSpPr>
            <p:spPr bwMode="auto">
              <a:xfrm>
                <a:off x="3435" y="1590"/>
                <a:ext cx="22" cy="20"/>
              </a:xfrm>
              <a:custGeom>
                <a:avLst/>
                <a:gdLst>
                  <a:gd name="T0" fmla="*/ 0 w 22"/>
                  <a:gd name="T1" fmla="*/ 0 h 20"/>
                  <a:gd name="T2" fmla="*/ 20 w 22"/>
                  <a:gd name="T3" fmla="*/ 20 h 20"/>
                  <a:gd name="T4" fmla="*/ 20 w 22"/>
                  <a:gd name="T5" fmla="*/ 20 h 20"/>
                  <a:gd name="T6" fmla="*/ 22 w 22"/>
                  <a:gd name="T7" fmla="*/ 2 h 20"/>
                </a:gdLst>
                <a:ahLst/>
                <a:cxnLst>
                  <a:cxn ang="0">
                    <a:pos x="T0" y="T1"/>
                  </a:cxn>
                  <a:cxn ang="0">
                    <a:pos x="T2" y="T3"/>
                  </a:cxn>
                  <a:cxn ang="0">
                    <a:pos x="T4" y="T5"/>
                  </a:cxn>
                  <a:cxn ang="0">
                    <a:pos x="T6" y="T7"/>
                  </a:cxn>
                </a:cxnLst>
                <a:rect l="0" t="0" r="r" b="b"/>
                <a:pathLst>
                  <a:path w="22" h="20">
                    <a:moveTo>
                      <a:pt x="0" y="0"/>
                    </a:moveTo>
                    <a:lnTo>
                      <a:pt x="20" y="20"/>
                    </a:lnTo>
                    <a:lnTo>
                      <a:pt x="20" y="20"/>
                    </a:lnTo>
                    <a:lnTo>
                      <a:pt x="22"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8" name="Freeform 144"/>
              <p:cNvSpPr>
                <a:spLocks/>
              </p:cNvSpPr>
              <p:nvPr/>
            </p:nvSpPr>
            <p:spPr bwMode="auto">
              <a:xfrm>
                <a:off x="3408" y="1602"/>
                <a:ext cx="43" cy="35"/>
              </a:xfrm>
              <a:custGeom>
                <a:avLst/>
                <a:gdLst>
                  <a:gd name="T0" fmla="*/ 0 w 43"/>
                  <a:gd name="T1" fmla="*/ 0 h 35"/>
                  <a:gd name="T2" fmla="*/ 36 w 43"/>
                  <a:gd name="T3" fmla="*/ 35 h 35"/>
                  <a:gd name="T4" fmla="*/ 36 w 43"/>
                  <a:gd name="T5" fmla="*/ 35 h 35"/>
                  <a:gd name="T6" fmla="*/ 40 w 43"/>
                  <a:gd name="T7" fmla="*/ 28 h 35"/>
                  <a:gd name="T8" fmla="*/ 43 w 43"/>
                  <a:gd name="T9" fmla="*/ 21 h 35"/>
                </a:gdLst>
                <a:ahLst/>
                <a:cxnLst>
                  <a:cxn ang="0">
                    <a:pos x="T0" y="T1"/>
                  </a:cxn>
                  <a:cxn ang="0">
                    <a:pos x="T2" y="T3"/>
                  </a:cxn>
                  <a:cxn ang="0">
                    <a:pos x="T4" y="T5"/>
                  </a:cxn>
                  <a:cxn ang="0">
                    <a:pos x="T6" y="T7"/>
                  </a:cxn>
                  <a:cxn ang="0">
                    <a:pos x="T8" y="T9"/>
                  </a:cxn>
                </a:cxnLst>
                <a:rect l="0" t="0" r="r" b="b"/>
                <a:pathLst>
                  <a:path w="43" h="35">
                    <a:moveTo>
                      <a:pt x="0" y="0"/>
                    </a:moveTo>
                    <a:lnTo>
                      <a:pt x="36" y="35"/>
                    </a:lnTo>
                    <a:lnTo>
                      <a:pt x="36" y="35"/>
                    </a:lnTo>
                    <a:lnTo>
                      <a:pt x="40" y="28"/>
                    </a:lnTo>
                    <a:lnTo>
                      <a:pt x="43" y="2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9" name="Freeform 145"/>
              <p:cNvSpPr>
                <a:spLocks/>
              </p:cNvSpPr>
              <p:nvPr/>
            </p:nvSpPr>
            <p:spPr bwMode="auto">
              <a:xfrm>
                <a:off x="3385" y="1654"/>
                <a:ext cx="24" cy="5"/>
              </a:xfrm>
              <a:custGeom>
                <a:avLst/>
                <a:gdLst>
                  <a:gd name="T0" fmla="*/ 0 w 24"/>
                  <a:gd name="T1" fmla="*/ 0 h 5"/>
                  <a:gd name="T2" fmla="*/ 5 w 24"/>
                  <a:gd name="T3" fmla="*/ 5 h 5"/>
                  <a:gd name="T4" fmla="*/ 5 w 24"/>
                  <a:gd name="T5" fmla="*/ 5 h 5"/>
                  <a:gd name="T6" fmla="*/ 24 w 24"/>
                  <a:gd name="T7" fmla="*/ 2 h 5"/>
                </a:gdLst>
                <a:ahLst/>
                <a:cxnLst>
                  <a:cxn ang="0">
                    <a:pos x="T0" y="T1"/>
                  </a:cxn>
                  <a:cxn ang="0">
                    <a:pos x="T2" y="T3"/>
                  </a:cxn>
                  <a:cxn ang="0">
                    <a:pos x="T4" y="T5"/>
                  </a:cxn>
                  <a:cxn ang="0">
                    <a:pos x="T6" y="T7"/>
                  </a:cxn>
                </a:cxnLst>
                <a:rect l="0" t="0" r="r" b="b"/>
                <a:pathLst>
                  <a:path w="24" h="5">
                    <a:moveTo>
                      <a:pt x="0" y="0"/>
                    </a:moveTo>
                    <a:lnTo>
                      <a:pt x="5" y="5"/>
                    </a:lnTo>
                    <a:lnTo>
                      <a:pt x="5" y="5"/>
                    </a:lnTo>
                    <a:lnTo>
                      <a:pt x="24"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0" name="Freeform 146"/>
              <p:cNvSpPr>
                <a:spLocks/>
              </p:cNvSpPr>
              <p:nvPr/>
            </p:nvSpPr>
            <p:spPr bwMode="auto">
              <a:xfrm>
                <a:off x="3392" y="1623"/>
                <a:ext cx="43" cy="30"/>
              </a:xfrm>
              <a:custGeom>
                <a:avLst/>
                <a:gdLst>
                  <a:gd name="T0" fmla="*/ 0 w 43"/>
                  <a:gd name="T1" fmla="*/ 0 h 30"/>
                  <a:gd name="T2" fmla="*/ 29 w 43"/>
                  <a:gd name="T3" fmla="*/ 30 h 30"/>
                  <a:gd name="T4" fmla="*/ 29 w 43"/>
                  <a:gd name="T5" fmla="*/ 30 h 30"/>
                  <a:gd name="T6" fmla="*/ 36 w 43"/>
                  <a:gd name="T7" fmla="*/ 26 h 30"/>
                  <a:gd name="T8" fmla="*/ 43 w 43"/>
                  <a:gd name="T9" fmla="*/ 22 h 30"/>
                </a:gdLst>
                <a:ahLst/>
                <a:cxnLst>
                  <a:cxn ang="0">
                    <a:pos x="T0" y="T1"/>
                  </a:cxn>
                  <a:cxn ang="0">
                    <a:pos x="T2" y="T3"/>
                  </a:cxn>
                  <a:cxn ang="0">
                    <a:pos x="T4" y="T5"/>
                  </a:cxn>
                  <a:cxn ang="0">
                    <a:pos x="T6" y="T7"/>
                  </a:cxn>
                  <a:cxn ang="0">
                    <a:pos x="T8" y="T9"/>
                  </a:cxn>
                </a:cxnLst>
                <a:rect l="0" t="0" r="r" b="b"/>
                <a:pathLst>
                  <a:path w="43" h="30">
                    <a:moveTo>
                      <a:pt x="0" y="0"/>
                    </a:moveTo>
                    <a:lnTo>
                      <a:pt x="29" y="30"/>
                    </a:lnTo>
                    <a:lnTo>
                      <a:pt x="29" y="30"/>
                    </a:lnTo>
                    <a:lnTo>
                      <a:pt x="36" y="26"/>
                    </a:lnTo>
                    <a:lnTo>
                      <a:pt x="43" y="2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1" name="Freeform 147"/>
              <p:cNvSpPr>
                <a:spLocks/>
              </p:cNvSpPr>
              <p:nvPr/>
            </p:nvSpPr>
            <p:spPr bwMode="auto">
              <a:xfrm>
                <a:off x="3373" y="1578"/>
                <a:ext cx="86" cy="83"/>
              </a:xfrm>
              <a:custGeom>
                <a:avLst/>
                <a:gdLst>
                  <a:gd name="T0" fmla="*/ 0 w 86"/>
                  <a:gd name="T1" fmla="*/ 83 h 83"/>
                  <a:gd name="T2" fmla="*/ 0 w 86"/>
                  <a:gd name="T3" fmla="*/ 83 h 83"/>
                  <a:gd name="T4" fmla="*/ 3 w 86"/>
                  <a:gd name="T5" fmla="*/ 83 h 83"/>
                  <a:gd name="T6" fmla="*/ 3 w 86"/>
                  <a:gd name="T7" fmla="*/ 83 h 83"/>
                  <a:gd name="T8" fmla="*/ 5 w 86"/>
                  <a:gd name="T9" fmla="*/ 65 h 83"/>
                  <a:gd name="T10" fmla="*/ 9 w 86"/>
                  <a:gd name="T11" fmla="*/ 48 h 83"/>
                  <a:gd name="T12" fmla="*/ 11 w 86"/>
                  <a:gd name="T13" fmla="*/ 41 h 83"/>
                  <a:gd name="T14" fmla="*/ 15 w 86"/>
                  <a:gd name="T15" fmla="*/ 34 h 83"/>
                  <a:gd name="T16" fmla="*/ 19 w 86"/>
                  <a:gd name="T17" fmla="*/ 27 h 83"/>
                  <a:gd name="T18" fmla="*/ 25 w 86"/>
                  <a:gd name="T19" fmla="*/ 22 h 83"/>
                  <a:gd name="T20" fmla="*/ 25 w 86"/>
                  <a:gd name="T21" fmla="*/ 22 h 83"/>
                  <a:gd name="T22" fmla="*/ 31 w 86"/>
                  <a:gd name="T23" fmla="*/ 15 h 83"/>
                  <a:gd name="T24" fmla="*/ 37 w 86"/>
                  <a:gd name="T25" fmla="*/ 11 h 83"/>
                  <a:gd name="T26" fmla="*/ 44 w 86"/>
                  <a:gd name="T27" fmla="*/ 8 h 83"/>
                  <a:gd name="T28" fmla="*/ 52 w 86"/>
                  <a:gd name="T29" fmla="*/ 5 h 83"/>
                  <a:gd name="T30" fmla="*/ 69 w 86"/>
                  <a:gd name="T31" fmla="*/ 2 h 83"/>
                  <a:gd name="T32" fmla="*/ 86 w 86"/>
                  <a:gd name="T3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3">
                    <a:moveTo>
                      <a:pt x="0" y="83"/>
                    </a:moveTo>
                    <a:lnTo>
                      <a:pt x="0" y="83"/>
                    </a:lnTo>
                    <a:lnTo>
                      <a:pt x="3" y="83"/>
                    </a:lnTo>
                    <a:lnTo>
                      <a:pt x="3" y="83"/>
                    </a:lnTo>
                    <a:lnTo>
                      <a:pt x="5" y="65"/>
                    </a:lnTo>
                    <a:lnTo>
                      <a:pt x="9" y="48"/>
                    </a:lnTo>
                    <a:lnTo>
                      <a:pt x="11" y="41"/>
                    </a:lnTo>
                    <a:lnTo>
                      <a:pt x="15" y="34"/>
                    </a:lnTo>
                    <a:lnTo>
                      <a:pt x="19" y="27"/>
                    </a:lnTo>
                    <a:lnTo>
                      <a:pt x="25" y="22"/>
                    </a:lnTo>
                    <a:lnTo>
                      <a:pt x="25" y="22"/>
                    </a:lnTo>
                    <a:lnTo>
                      <a:pt x="31" y="15"/>
                    </a:lnTo>
                    <a:lnTo>
                      <a:pt x="37" y="11"/>
                    </a:lnTo>
                    <a:lnTo>
                      <a:pt x="44" y="8"/>
                    </a:lnTo>
                    <a:lnTo>
                      <a:pt x="52" y="5"/>
                    </a:lnTo>
                    <a:lnTo>
                      <a:pt x="69" y="2"/>
                    </a:lnTo>
                    <a:lnTo>
                      <a:pt x="8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2" name="Freeform 148"/>
              <p:cNvSpPr>
                <a:spLocks/>
              </p:cNvSpPr>
              <p:nvPr/>
            </p:nvSpPr>
            <p:spPr bwMode="auto">
              <a:xfrm>
                <a:off x="3491" y="1546"/>
                <a:ext cx="70" cy="29"/>
              </a:xfrm>
              <a:custGeom>
                <a:avLst/>
                <a:gdLst>
                  <a:gd name="T0" fmla="*/ 0 w 70"/>
                  <a:gd name="T1" fmla="*/ 29 h 29"/>
                  <a:gd name="T2" fmla="*/ 0 w 70"/>
                  <a:gd name="T3" fmla="*/ 29 h 29"/>
                  <a:gd name="T4" fmla="*/ 19 w 70"/>
                  <a:gd name="T5" fmla="*/ 26 h 29"/>
                  <a:gd name="T6" fmla="*/ 28 w 70"/>
                  <a:gd name="T7" fmla="*/ 24 h 29"/>
                  <a:gd name="T8" fmla="*/ 37 w 70"/>
                  <a:gd name="T9" fmla="*/ 21 h 29"/>
                  <a:gd name="T10" fmla="*/ 46 w 70"/>
                  <a:gd name="T11" fmla="*/ 16 h 29"/>
                  <a:gd name="T12" fmla="*/ 55 w 70"/>
                  <a:gd name="T13" fmla="*/ 12 h 29"/>
                  <a:gd name="T14" fmla="*/ 63 w 70"/>
                  <a:gd name="T15" fmla="*/ 6 h 29"/>
                  <a:gd name="T16" fmla="*/ 70 w 70"/>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9">
                    <a:moveTo>
                      <a:pt x="0" y="29"/>
                    </a:moveTo>
                    <a:lnTo>
                      <a:pt x="0" y="29"/>
                    </a:lnTo>
                    <a:lnTo>
                      <a:pt x="19" y="26"/>
                    </a:lnTo>
                    <a:lnTo>
                      <a:pt x="28" y="24"/>
                    </a:lnTo>
                    <a:lnTo>
                      <a:pt x="37" y="21"/>
                    </a:lnTo>
                    <a:lnTo>
                      <a:pt x="46" y="16"/>
                    </a:lnTo>
                    <a:lnTo>
                      <a:pt x="55" y="12"/>
                    </a:lnTo>
                    <a:lnTo>
                      <a:pt x="63" y="6"/>
                    </a:lnTo>
                    <a:lnTo>
                      <a:pt x="7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3" name="Freeform 149"/>
              <p:cNvSpPr>
                <a:spLocks/>
              </p:cNvSpPr>
              <p:nvPr/>
            </p:nvSpPr>
            <p:spPr bwMode="auto">
              <a:xfrm>
                <a:off x="3344" y="1693"/>
                <a:ext cx="29" cy="70"/>
              </a:xfrm>
              <a:custGeom>
                <a:avLst/>
                <a:gdLst>
                  <a:gd name="T0" fmla="*/ 0 w 29"/>
                  <a:gd name="T1" fmla="*/ 70 h 70"/>
                  <a:gd name="T2" fmla="*/ 0 w 29"/>
                  <a:gd name="T3" fmla="*/ 70 h 70"/>
                  <a:gd name="T4" fmla="*/ 7 w 29"/>
                  <a:gd name="T5" fmla="*/ 62 h 70"/>
                  <a:gd name="T6" fmla="*/ 12 w 29"/>
                  <a:gd name="T7" fmla="*/ 55 h 70"/>
                  <a:gd name="T8" fmla="*/ 18 w 29"/>
                  <a:gd name="T9" fmla="*/ 45 h 70"/>
                  <a:gd name="T10" fmla="*/ 21 w 29"/>
                  <a:gd name="T11" fmla="*/ 37 h 70"/>
                  <a:gd name="T12" fmla="*/ 24 w 29"/>
                  <a:gd name="T13" fmla="*/ 28 h 70"/>
                  <a:gd name="T14" fmla="*/ 26 w 29"/>
                  <a:gd name="T15" fmla="*/ 19 h 70"/>
                  <a:gd name="T16" fmla="*/ 29 w 29"/>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0">
                    <a:moveTo>
                      <a:pt x="0" y="70"/>
                    </a:moveTo>
                    <a:lnTo>
                      <a:pt x="0" y="70"/>
                    </a:lnTo>
                    <a:lnTo>
                      <a:pt x="7" y="62"/>
                    </a:lnTo>
                    <a:lnTo>
                      <a:pt x="12" y="55"/>
                    </a:lnTo>
                    <a:lnTo>
                      <a:pt x="18" y="45"/>
                    </a:lnTo>
                    <a:lnTo>
                      <a:pt x="21" y="37"/>
                    </a:lnTo>
                    <a:lnTo>
                      <a:pt x="24" y="28"/>
                    </a:lnTo>
                    <a:lnTo>
                      <a:pt x="26" y="19"/>
                    </a:lnTo>
                    <a:lnTo>
                      <a:pt x="2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4" name="Freeform 150"/>
              <p:cNvSpPr>
                <a:spLocks/>
              </p:cNvSpPr>
              <p:nvPr/>
            </p:nvSpPr>
            <p:spPr bwMode="auto">
              <a:xfrm>
                <a:off x="3289" y="1490"/>
                <a:ext cx="217" cy="217"/>
              </a:xfrm>
              <a:custGeom>
                <a:avLst/>
                <a:gdLst>
                  <a:gd name="T0" fmla="*/ 217 w 217"/>
                  <a:gd name="T1" fmla="*/ 0 h 217"/>
                  <a:gd name="T2" fmla="*/ 217 w 217"/>
                  <a:gd name="T3" fmla="*/ 0 h 217"/>
                  <a:gd name="T4" fmla="*/ 208 w 217"/>
                  <a:gd name="T5" fmla="*/ 11 h 217"/>
                  <a:gd name="T6" fmla="*/ 202 w 217"/>
                  <a:gd name="T7" fmla="*/ 21 h 217"/>
                  <a:gd name="T8" fmla="*/ 197 w 217"/>
                  <a:gd name="T9" fmla="*/ 32 h 217"/>
                  <a:gd name="T10" fmla="*/ 193 w 217"/>
                  <a:gd name="T11" fmla="*/ 44 h 217"/>
                  <a:gd name="T12" fmla="*/ 190 w 217"/>
                  <a:gd name="T13" fmla="*/ 56 h 217"/>
                  <a:gd name="T14" fmla="*/ 189 w 217"/>
                  <a:gd name="T15" fmla="*/ 67 h 217"/>
                  <a:gd name="T16" fmla="*/ 186 w 217"/>
                  <a:gd name="T17" fmla="*/ 92 h 217"/>
                  <a:gd name="T18" fmla="*/ 186 w 217"/>
                  <a:gd name="T19" fmla="*/ 92 h 217"/>
                  <a:gd name="T20" fmla="*/ 184 w 217"/>
                  <a:gd name="T21" fmla="*/ 113 h 217"/>
                  <a:gd name="T22" fmla="*/ 183 w 217"/>
                  <a:gd name="T23" fmla="*/ 123 h 217"/>
                  <a:gd name="T24" fmla="*/ 181 w 217"/>
                  <a:gd name="T25" fmla="*/ 132 h 217"/>
                  <a:gd name="T26" fmla="*/ 177 w 217"/>
                  <a:gd name="T27" fmla="*/ 141 h 217"/>
                  <a:gd name="T28" fmla="*/ 174 w 217"/>
                  <a:gd name="T29" fmla="*/ 150 h 217"/>
                  <a:gd name="T30" fmla="*/ 169 w 217"/>
                  <a:gd name="T31" fmla="*/ 158 h 217"/>
                  <a:gd name="T32" fmla="*/ 164 w 217"/>
                  <a:gd name="T33" fmla="*/ 164 h 217"/>
                  <a:gd name="T34" fmla="*/ 164 w 217"/>
                  <a:gd name="T35" fmla="*/ 164 h 217"/>
                  <a:gd name="T36" fmla="*/ 157 w 217"/>
                  <a:gd name="T37" fmla="*/ 170 h 217"/>
                  <a:gd name="T38" fmla="*/ 149 w 217"/>
                  <a:gd name="T39" fmla="*/ 175 h 217"/>
                  <a:gd name="T40" fmla="*/ 140 w 217"/>
                  <a:gd name="T41" fmla="*/ 178 h 217"/>
                  <a:gd name="T42" fmla="*/ 131 w 217"/>
                  <a:gd name="T43" fmla="*/ 181 h 217"/>
                  <a:gd name="T44" fmla="*/ 122 w 217"/>
                  <a:gd name="T45" fmla="*/ 184 h 217"/>
                  <a:gd name="T46" fmla="*/ 112 w 217"/>
                  <a:gd name="T47" fmla="*/ 185 h 217"/>
                  <a:gd name="T48" fmla="*/ 91 w 217"/>
                  <a:gd name="T49" fmla="*/ 187 h 217"/>
                  <a:gd name="T50" fmla="*/ 91 w 217"/>
                  <a:gd name="T51" fmla="*/ 187 h 217"/>
                  <a:gd name="T52" fmla="*/ 67 w 217"/>
                  <a:gd name="T53" fmla="*/ 189 h 217"/>
                  <a:gd name="T54" fmla="*/ 55 w 217"/>
                  <a:gd name="T55" fmla="*/ 191 h 217"/>
                  <a:gd name="T56" fmla="*/ 43 w 217"/>
                  <a:gd name="T57" fmla="*/ 194 h 217"/>
                  <a:gd name="T58" fmla="*/ 31 w 217"/>
                  <a:gd name="T59" fmla="*/ 197 h 217"/>
                  <a:gd name="T60" fmla="*/ 20 w 217"/>
                  <a:gd name="T61" fmla="*/ 202 h 217"/>
                  <a:gd name="T62" fmla="*/ 10 w 217"/>
                  <a:gd name="T63" fmla="*/ 209 h 217"/>
                  <a:gd name="T64" fmla="*/ 0 w 217"/>
                  <a:gd name="T65"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217">
                    <a:moveTo>
                      <a:pt x="217" y="0"/>
                    </a:moveTo>
                    <a:lnTo>
                      <a:pt x="217" y="0"/>
                    </a:lnTo>
                    <a:lnTo>
                      <a:pt x="208" y="11"/>
                    </a:lnTo>
                    <a:lnTo>
                      <a:pt x="202" y="21"/>
                    </a:lnTo>
                    <a:lnTo>
                      <a:pt x="197" y="32"/>
                    </a:lnTo>
                    <a:lnTo>
                      <a:pt x="193" y="44"/>
                    </a:lnTo>
                    <a:lnTo>
                      <a:pt x="190" y="56"/>
                    </a:lnTo>
                    <a:lnTo>
                      <a:pt x="189" y="67"/>
                    </a:lnTo>
                    <a:lnTo>
                      <a:pt x="186" y="92"/>
                    </a:lnTo>
                    <a:lnTo>
                      <a:pt x="186" y="92"/>
                    </a:lnTo>
                    <a:lnTo>
                      <a:pt x="184" y="113"/>
                    </a:lnTo>
                    <a:lnTo>
                      <a:pt x="183" y="123"/>
                    </a:lnTo>
                    <a:lnTo>
                      <a:pt x="181" y="132"/>
                    </a:lnTo>
                    <a:lnTo>
                      <a:pt x="177" y="141"/>
                    </a:lnTo>
                    <a:lnTo>
                      <a:pt x="174" y="150"/>
                    </a:lnTo>
                    <a:lnTo>
                      <a:pt x="169" y="158"/>
                    </a:lnTo>
                    <a:lnTo>
                      <a:pt x="164" y="164"/>
                    </a:lnTo>
                    <a:lnTo>
                      <a:pt x="164" y="164"/>
                    </a:lnTo>
                    <a:lnTo>
                      <a:pt x="157" y="170"/>
                    </a:lnTo>
                    <a:lnTo>
                      <a:pt x="149" y="175"/>
                    </a:lnTo>
                    <a:lnTo>
                      <a:pt x="140" y="178"/>
                    </a:lnTo>
                    <a:lnTo>
                      <a:pt x="131" y="181"/>
                    </a:lnTo>
                    <a:lnTo>
                      <a:pt x="122" y="184"/>
                    </a:lnTo>
                    <a:lnTo>
                      <a:pt x="112" y="185"/>
                    </a:lnTo>
                    <a:lnTo>
                      <a:pt x="91" y="187"/>
                    </a:lnTo>
                    <a:lnTo>
                      <a:pt x="91" y="187"/>
                    </a:lnTo>
                    <a:lnTo>
                      <a:pt x="67" y="189"/>
                    </a:lnTo>
                    <a:lnTo>
                      <a:pt x="55" y="191"/>
                    </a:lnTo>
                    <a:lnTo>
                      <a:pt x="43" y="194"/>
                    </a:lnTo>
                    <a:lnTo>
                      <a:pt x="31" y="197"/>
                    </a:lnTo>
                    <a:lnTo>
                      <a:pt x="20" y="202"/>
                    </a:lnTo>
                    <a:lnTo>
                      <a:pt x="10" y="209"/>
                    </a:lnTo>
                    <a:lnTo>
                      <a:pt x="0" y="2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5" name="Freeform 151"/>
              <p:cNvSpPr>
                <a:spLocks noEditPoints="1"/>
              </p:cNvSpPr>
              <p:nvPr/>
            </p:nvSpPr>
            <p:spPr bwMode="auto">
              <a:xfrm>
                <a:off x="2111" y="880"/>
                <a:ext cx="163" cy="212"/>
              </a:xfrm>
              <a:custGeom>
                <a:avLst/>
                <a:gdLst>
                  <a:gd name="T0" fmla="*/ 78 w 163"/>
                  <a:gd name="T1" fmla="*/ 6 h 212"/>
                  <a:gd name="T2" fmla="*/ 67 w 163"/>
                  <a:gd name="T3" fmla="*/ 16 h 212"/>
                  <a:gd name="T4" fmla="*/ 47 w 163"/>
                  <a:gd name="T5" fmla="*/ 54 h 212"/>
                  <a:gd name="T6" fmla="*/ 36 w 163"/>
                  <a:gd name="T7" fmla="*/ 72 h 212"/>
                  <a:gd name="T8" fmla="*/ 16 w 163"/>
                  <a:gd name="T9" fmla="*/ 94 h 212"/>
                  <a:gd name="T10" fmla="*/ 4 w 163"/>
                  <a:gd name="T11" fmla="*/ 116 h 212"/>
                  <a:gd name="T12" fmla="*/ 0 w 163"/>
                  <a:gd name="T13" fmla="*/ 136 h 212"/>
                  <a:gd name="T14" fmla="*/ 1 w 163"/>
                  <a:gd name="T15" fmla="*/ 155 h 212"/>
                  <a:gd name="T16" fmla="*/ 17 w 163"/>
                  <a:gd name="T17" fmla="*/ 187 h 212"/>
                  <a:gd name="T18" fmla="*/ 46 w 163"/>
                  <a:gd name="T19" fmla="*/ 206 h 212"/>
                  <a:gd name="T20" fmla="*/ 78 w 163"/>
                  <a:gd name="T21" fmla="*/ 212 h 212"/>
                  <a:gd name="T22" fmla="*/ 98 w 163"/>
                  <a:gd name="T23" fmla="*/ 207 h 212"/>
                  <a:gd name="T24" fmla="*/ 121 w 163"/>
                  <a:gd name="T25" fmla="*/ 194 h 212"/>
                  <a:gd name="T26" fmla="*/ 140 w 163"/>
                  <a:gd name="T27" fmla="*/ 175 h 212"/>
                  <a:gd name="T28" fmla="*/ 152 w 163"/>
                  <a:gd name="T29" fmla="*/ 152 h 212"/>
                  <a:gd name="T30" fmla="*/ 163 w 163"/>
                  <a:gd name="T31" fmla="*/ 99 h 212"/>
                  <a:gd name="T32" fmla="*/ 161 w 163"/>
                  <a:gd name="T33" fmla="*/ 70 h 212"/>
                  <a:gd name="T34" fmla="*/ 151 w 163"/>
                  <a:gd name="T35" fmla="*/ 36 h 212"/>
                  <a:gd name="T36" fmla="*/ 134 w 163"/>
                  <a:gd name="T37" fmla="*/ 14 h 212"/>
                  <a:gd name="T38" fmla="*/ 114 w 163"/>
                  <a:gd name="T39" fmla="*/ 3 h 212"/>
                  <a:gd name="T40" fmla="*/ 95 w 163"/>
                  <a:gd name="T41" fmla="*/ 1 h 212"/>
                  <a:gd name="T42" fmla="*/ 82 w 163"/>
                  <a:gd name="T43" fmla="*/ 4 h 212"/>
                  <a:gd name="T44" fmla="*/ 60 w 163"/>
                  <a:gd name="T45" fmla="*/ 164 h 212"/>
                  <a:gd name="T46" fmla="*/ 48 w 163"/>
                  <a:gd name="T47" fmla="*/ 159 h 212"/>
                  <a:gd name="T48" fmla="*/ 42 w 163"/>
                  <a:gd name="T49" fmla="*/ 148 h 212"/>
                  <a:gd name="T50" fmla="*/ 42 w 163"/>
                  <a:gd name="T51" fmla="*/ 138 h 212"/>
                  <a:gd name="T52" fmla="*/ 48 w 163"/>
                  <a:gd name="T53" fmla="*/ 127 h 212"/>
                  <a:gd name="T54" fmla="*/ 60 w 163"/>
                  <a:gd name="T55" fmla="*/ 122 h 212"/>
                  <a:gd name="T56" fmla="*/ 69 w 163"/>
                  <a:gd name="T57" fmla="*/ 122 h 212"/>
                  <a:gd name="T58" fmla="*/ 79 w 163"/>
                  <a:gd name="T59" fmla="*/ 127 h 212"/>
                  <a:gd name="T60" fmla="*/ 85 w 163"/>
                  <a:gd name="T61" fmla="*/ 138 h 212"/>
                  <a:gd name="T62" fmla="*/ 85 w 163"/>
                  <a:gd name="T63" fmla="*/ 148 h 212"/>
                  <a:gd name="T64" fmla="*/ 79 w 163"/>
                  <a:gd name="T65" fmla="*/ 159 h 212"/>
                  <a:gd name="T66" fmla="*/ 69 w 163"/>
                  <a:gd name="T67" fmla="*/ 164 h 212"/>
                  <a:gd name="T68" fmla="*/ 88 w 163"/>
                  <a:gd name="T69" fmla="*/ 65 h 212"/>
                  <a:gd name="T70" fmla="*/ 81 w 163"/>
                  <a:gd name="T71" fmla="*/ 63 h 212"/>
                  <a:gd name="T72" fmla="*/ 78 w 163"/>
                  <a:gd name="T73" fmla="*/ 56 h 212"/>
                  <a:gd name="T74" fmla="*/ 84 w 163"/>
                  <a:gd name="T75" fmla="*/ 47 h 212"/>
                  <a:gd name="T76" fmla="*/ 93 w 163"/>
                  <a:gd name="T77" fmla="*/ 47 h 212"/>
                  <a:gd name="T78" fmla="*/ 99 w 163"/>
                  <a:gd name="T79" fmla="*/ 56 h 212"/>
                  <a:gd name="T80" fmla="*/ 96 w 163"/>
                  <a:gd name="T81" fmla="*/ 63 h 212"/>
                  <a:gd name="T82" fmla="*/ 88 w 163"/>
                  <a:gd name="T83" fmla="*/ 65 h 212"/>
                  <a:gd name="T84" fmla="*/ 111 w 163"/>
                  <a:gd name="T85" fmla="*/ 111 h 212"/>
                  <a:gd name="T86" fmla="*/ 103 w 163"/>
                  <a:gd name="T87" fmla="*/ 97 h 212"/>
                  <a:gd name="T88" fmla="*/ 107 w 163"/>
                  <a:gd name="T89" fmla="*/ 88 h 212"/>
                  <a:gd name="T90" fmla="*/ 116 w 163"/>
                  <a:gd name="T91" fmla="*/ 84 h 212"/>
                  <a:gd name="T92" fmla="*/ 130 w 163"/>
                  <a:gd name="T93" fmla="*/ 92 h 212"/>
                  <a:gd name="T94" fmla="*/ 130 w 163"/>
                  <a:gd name="T95" fmla="*/ 103 h 212"/>
                  <a:gd name="T96" fmla="*/ 116 w 163"/>
                  <a:gd name="T97" fmla="*/ 1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212">
                    <a:moveTo>
                      <a:pt x="82" y="4"/>
                    </a:moveTo>
                    <a:lnTo>
                      <a:pt x="82" y="4"/>
                    </a:lnTo>
                    <a:lnTo>
                      <a:pt x="78" y="6"/>
                    </a:lnTo>
                    <a:lnTo>
                      <a:pt x="74" y="9"/>
                    </a:lnTo>
                    <a:lnTo>
                      <a:pt x="70" y="13"/>
                    </a:lnTo>
                    <a:lnTo>
                      <a:pt x="67" y="16"/>
                    </a:lnTo>
                    <a:lnTo>
                      <a:pt x="61" y="25"/>
                    </a:lnTo>
                    <a:lnTo>
                      <a:pt x="57" y="35"/>
                    </a:lnTo>
                    <a:lnTo>
                      <a:pt x="47" y="54"/>
                    </a:lnTo>
                    <a:lnTo>
                      <a:pt x="42" y="63"/>
                    </a:lnTo>
                    <a:lnTo>
                      <a:pt x="36" y="72"/>
                    </a:lnTo>
                    <a:lnTo>
                      <a:pt x="36" y="72"/>
                    </a:lnTo>
                    <a:lnTo>
                      <a:pt x="29" y="79"/>
                    </a:lnTo>
                    <a:lnTo>
                      <a:pt x="22" y="86"/>
                    </a:lnTo>
                    <a:lnTo>
                      <a:pt x="16" y="94"/>
                    </a:lnTo>
                    <a:lnTo>
                      <a:pt x="11" y="101"/>
                    </a:lnTo>
                    <a:lnTo>
                      <a:pt x="7" y="109"/>
                    </a:lnTo>
                    <a:lnTo>
                      <a:pt x="4" y="116"/>
                    </a:lnTo>
                    <a:lnTo>
                      <a:pt x="2" y="123"/>
                    </a:lnTo>
                    <a:lnTo>
                      <a:pt x="1" y="130"/>
                    </a:lnTo>
                    <a:lnTo>
                      <a:pt x="0" y="136"/>
                    </a:lnTo>
                    <a:lnTo>
                      <a:pt x="0" y="143"/>
                    </a:lnTo>
                    <a:lnTo>
                      <a:pt x="0" y="149"/>
                    </a:lnTo>
                    <a:lnTo>
                      <a:pt x="1" y="155"/>
                    </a:lnTo>
                    <a:lnTo>
                      <a:pt x="5" y="166"/>
                    </a:lnTo>
                    <a:lnTo>
                      <a:pt x="10" y="177"/>
                    </a:lnTo>
                    <a:lnTo>
                      <a:pt x="17" y="187"/>
                    </a:lnTo>
                    <a:lnTo>
                      <a:pt x="26" y="194"/>
                    </a:lnTo>
                    <a:lnTo>
                      <a:pt x="36" y="201"/>
                    </a:lnTo>
                    <a:lnTo>
                      <a:pt x="46" y="206"/>
                    </a:lnTo>
                    <a:lnTo>
                      <a:pt x="57" y="210"/>
                    </a:lnTo>
                    <a:lnTo>
                      <a:pt x="67" y="211"/>
                    </a:lnTo>
                    <a:lnTo>
                      <a:pt x="78" y="212"/>
                    </a:lnTo>
                    <a:lnTo>
                      <a:pt x="88" y="210"/>
                    </a:lnTo>
                    <a:lnTo>
                      <a:pt x="88" y="210"/>
                    </a:lnTo>
                    <a:lnTo>
                      <a:pt x="98" y="207"/>
                    </a:lnTo>
                    <a:lnTo>
                      <a:pt x="106" y="204"/>
                    </a:lnTo>
                    <a:lnTo>
                      <a:pt x="114" y="199"/>
                    </a:lnTo>
                    <a:lnTo>
                      <a:pt x="121" y="194"/>
                    </a:lnTo>
                    <a:lnTo>
                      <a:pt x="129" y="188"/>
                    </a:lnTo>
                    <a:lnTo>
                      <a:pt x="134" y="182"/>
                    </a:lnTo>
                    <a:lnTo>
                      <a:pt x="140" y="175"/>
                    </a:lnTo>
                    <a:lnTo>
                      <a:pt x="145" y="168"/>
                    </a:lnTo>
                    <a:lnTo>
                      <a:pt x="149" y="160"/>
                    </a:lnTo>
                    <a:lnTo>
                      <a:pt x="152" y="152"/>
                    </a:lnTo>
                    <a:lnTo>
                      <a:pt x="158" y="135"/>
                    </a:lnTo>
                    <a:lnTo>
                      <a:pt x="161" y="118"/>
                    </a:lnTo>
                    <a:lnTo>
                      <a:pt x="163" y="99"/>
                    </a:lnTo>
                    <a:lnTo>
                      <a:pt x="163" y="99"/>
                    </a:lnTo>
                    <a:lnTo>
                      <a:pt x="162" y="84"/>
                    </a:lnTo>
                    <a:lnTo>
                      <a:pt x="161" y="70"/>
                    </a:lnTo>
                    <a:lnTo>
                      <a:pt x="158" y="57"/>
                    </a:lnTo>
                    <a:lnTo>
                      <a:pt x="155" y="46"/>
                    </a:lnTo>
                    <a:lnTo>
                      <a:pt x="151" y="36"/>
                    </a:lnTo>
                    <a:lnTo>
                      <a:pt x="146" y="27"/>
                    </a:lnTo>
                    <a:lnTo>
                      <a:pt x="140" y="20"/>
                    </a:lnTo>
                    <a:lnTo>
                      <a:pt x="134" y="14"/>
                    </a:lnTo>
                    <a:lnTo>
                      <a:pt x="127" y="9"/>
                    </a:lnTo>
                    <a:lnTo>
                      <a:pt x="120" y="5"/>
                    </a:lnTo>
                    <a:lnTo>
                      <a:pt x="114" y="3"/>
                    </a:lnTo>
                    <a:lnTo>
                      <a:pt x="107" y="1"/>
                    </a:lnTo>
                    <a:lnTo>
                      <a:pt x="101" y="0"/>
                    </a:lnTo>
                    <a:lnTo>
                      <a:pt x="95" y="1"/>
                    </a:lnTo>
                    <a:lnTo>
                      <a:pt x="88" y="2"/>
                    </a:lnTo>
                    <a:lnTo>
                      <a:pt x="82" y="4"/>
                    </a:lnTo>
                    <a:lnTo>
                      <a:pt x="82" y="4"/>
                    </a:lnTo>
                    <a:close/>
                    <a:moveTo>
                      <a:pt x="64" y="165"/>
                    </a:moveTo>
                    <a:lnTo>
                      <a:pt x="64" y="165"/>
                    </a:lnTo>
                    <a:lnTo>
                      <a:pt x="60" y="164"/>
                    </a:lnTo>
                    <a:lnTo>
                      <a:pt x="55" y="163"/>
                    </a:lnTo>
                    <a:lnTo>
                      <a:pt x="51" y="161"/>
                    </a:lnTo>
                    <a:lnTo>
                      <a:pt x="48" y="159"/>
                    </a:lnTo>
                    <a:lnTo>
                      <a:pt x="46" y="155"/>
                    </a:lnTo>
                    <a:lnTo>
                      <a:pt x="44" y="152"/>
                    </a:lnTo>
                    <a:lnTo>
                      <a:pt x="42" y="148"/>
                    </a:lnTo>
                    <a:lnTo>
                      <a:pt x="42" y="144"/>
                    </a:lnTo>
                    <a:lnTo>
                      <a:pt x="42" y="144"/>
                    </a:lnTo>
                    <a:lnTo>
                      <a:pt x="42" y="138"/>
                    </a:lnTo>
                    <a:lnTo>
                      <a:pt x="44" y="134"/>
                    </a:lnTo>
                    <a:lnTo>
                      <a:pt x="46" y="131"/>
                    </a:lnTo>
                    <a:lnTo>
                      <a:pt x="48" y="127"/>
                    </a:lnTo>
                    <a:lnTo>
                      <a:pt x="51" y="125"/>
                    </a:lnTo>
                    <a:lnTo>
                      <a:pt x="55" y="123"/>
                    </a:lnTo>
                    <a:lnTo>
                      <a:pt x="60" y="122"/>
                    </a:lnTo>
                    <a:lnTo>
                      <a:pt x="64" y="121"/>
                    </a:lnTo>
                    <a:lnTo>
                      <a:pt x="64" y="121"/>
                    </a:lnTo>
                    <a:lnTo>
                      <a:pt x="69" y="122"/>
                    </a:lnTo>
                    <a:lnTo>
                      <a:pt x="73" y="123"/>
                    </a:lnTo>
                    <a:lnTo>
                      <a:pt x="76" y="125"/>
                    </a:lnTo>
                    <a:lnTo>
                      <a:pt x="79" y="127"/>
                    </a:lnTo>
                    <a:lnTo>
                      <a:pt x="82" y="131"/>
                    </a:lnTo>
                    <a:lnTo>
                      <a:pt x="84" y="134"/>
                    </a:lnTo>
                    <a:lnTo>
                      <a:pt x="85" y="138"/>
                    </a:lnTo>
                    <a:lnTo>
                      <a:pt x="86" y="144"/>
                    </a:lnTo>
                    <a:lnTo>
                      <a:pt x="86" y="144"/>
                    </a:lnTo>
                    <a:lnTo>
                      <a:pt x="85" y="148"/>
                    </a:lnTo>
                    <a:lnTo>
                      <a:pt x="84" y="152"/>
                    </a:lnTo>
                    <a:lnTo>
                      <a:pt x="82" y="155"/>
                    </a:lnTo>
                    <a:lnTo>
                      <a:pt x="79" y="159"/>
                    </a:lnTo>
                    <a:lnTo>
                      <a:pt x="76" y="161"/>
                    </a:lnTo>
                    <a:lnTo>
                      <a:pt x="73" y="163"/>
                    </a:lnTo>
                    <a:lnTo>
                      <a:pt x="69" y="164"/>
                    </a:lnTo>
                    <a:lnTo>
                      <a:pt x="64" y="165"/>
                    </a:lnTo>
                    <a:lnTo>
                      <a:pt x="64" y="165"/>
                    </a:lnTo>
                    <a:close/>
                    <a:moveTo>
                      <a:pt x="88" y="65"/>
                    </a:moveTo>
                    <a:lnTo>
                      <a:pt x="88" y="65"/>
                    </a:lnTo>
                    <a:lnTo>
                      <a:pt x="84" y="65"/>
                    </a:lnTo>
                    <a:lnTo>
                      <a:pt x="81" y="63"/>
                    </a:lnTo>
                    <a:lnTo>
                      <a:pt x="79" y="60"/>
                    </a:lnTo>
                    <a:lnTo>
                      <a:pt x="78" y="56"/>
                    </a:lnTo>
                    <a:lnTo>
                      <a:pt x="78" y="56"/>
                    </a:lnTo>
                    <a:lnTo>
                      <a:pt x="79" y="52"/>
                    </a:lnTo>
                    <a:lnTo>
                      <a:pt x="81" y="49"/>
                    </a:lnTo>
                    <a:lnTo>
                      <a:pt x="84" y="47"/>
                    </a:lnTo>
                    <a:lnTo>
                      <a:pt x="88" y="46"/>
                    </a:lnTo>
                    <a:lnTo>
                      <a:pt x="88" y="46"/>
                    </a:lnTo>
                    <a:lnTo>
                      <a:pt x="93" y="47"/>
                    </a:lnTo>
                    <a:lnTo>
                      <a:pt x="96" y="49"/>
                    </a:lnTo>
                    <a:lnTo>
                      <a:pt x="98" y="52"/>
                    </a:lnTo>
                    <a:lnTo>
                      <a:pt x="99" y="56"/>
                    </a:lnTo>
                    <a:lnTo>
                      <a:pt x="99" y="56"/>
                    </a:lnTo>
                    <a:lnTo>
                      <a:pt x="98" y="60"/>
                    </a:lnTo>
                    <a:lnTo>
                      <a:pt x="96" y="63"/>
                    </a:lnTo>
                    <a:lnTo>
                      <a:pt x="93" y="65"/>
                    </a:lnTo>
                    <a:lnTo>
                      <a:pt x="88" y="65"/>
                    </a:lnTo>
                    <a:lnTo>
                      <a:pt x="88" y="65"/>
                    </a:lnTo>
                    <a:close/>
                    <a:moveTo>
                      <a:pt x="116" y="112"/>
                    </a:moveTo>
                    <a:lnTo>
                      <a:pt x="116" y="112"/>
                    </a:lnTo>
                    <a:lnTo>
                      <a:pt x="111" y="111"/>
                    </a:lnTo>
                    <a:lnTo>
                      <a:pt x="107" y="108"/>
                    </a:lnTo>
                    <a:lnTo>
                      <a:pt x="104" y="103"/>
                    </a:lnTo>
                    <a:lnTo>
                      <a:pt x="103" y="97"/>
                    </a:lnTo>
                    <a:lnTo>
                      <a:pt x="103" y="97"/>
                    </a:lnTo>
                    <a:lnTo>
                      <a:pt x="104" y="92"/>
                    </a:lnTo>
                    <a:lnTo>
                      <a:pt x="107" y="88"/>
                    </a:lnTo>
                    <a:lnTo>
                      <a:pt x="111" y="85"/>
                    </a:lnTo>
                    <a:lnTo>
                      <a:pt x="116" y="84"/>
                    </a:lnTo>
                    <a:lnTo>
                      <a:pt x="116" y="84"/>
                    </a:lnTo>
                    <a:lnTo>
                      <a:pt x="122" y="85"/>
                    </a:lnTo>
                    <a:lnTo>
                      <a:pt x="126" y="88"/>
                    </a:lnTo>
                    <a:lnTo>
                      <a:pt x="130" y="92"/>
                    </a:lnTo>
                    <a:lnTo>
                      <a:pt x="131" y="97"/>
                    </a:lnTo>
                    <a:lnTo>
                      <a:pt x="131" y="97"/>
                    </a:lnTo>
                    <a:lnTo>
                      <a:pt x="130" y="103"/>
                    </a:lnTo>
                    <a:lnTo>
                      <a:pt x="126" y="108"/>
                    </a:lnTo>
                    <a:lnTo>
                      <a:pt x="122" y="111"/>
                    </a:lnTo>
                    <a:lnTo>
                      <a:pt x="116" y="112"/>
                    </a:lnTo>
                    <a:lnTo>
                      <a:pt x="116" y="11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6" name="Freeform 152"/>
              <p:cNvSpPr>
                <a:spLocks/>
              </p:cNvSpPr>
              <p:nvPr/>
            </p:nvSpPr>
            <p:spPr bwMode="auto">
              <a:xfrm>
                <a:off x="2087" y="928"/>
                <a:ext cx="43" cy="31"/>
              </a:xfrm>
              <a:custGeom>
                <a:avLst/>
                <a:gdLst>
                  <a:gd name="T0" fmla="*/ 43 w 43"/>
                  <a:gd name="T1" fmla="*/ 25 h 31"/>
                  <a:gd name="T2" fmla="*/ 30 w 43"/>
                  <a:gd name="T3" fmla="*/ 18 h 31"/>
                  <a:gd name="T4" fmla="*/ 30 w 43"/>
                  <a:gd name="T5" fmla="*/ 18 h 31"/>
                  <a:gd name="T6" fmla="*/ 31 w 43"/>
                  <a:gd name="T7" fmla="*/ 15 h 31"/>
                  <a:gd name="T8" fmla="*/ 31 w 43"/>
                  <a:gd name="T9" fmla="*/ 15 h 31"/>
                  <a:gd name="T10" fmla="*/ 30 w 43"/>
                  <a:gd name="T11" fmla="*/ 12 h 31"/>
                  <a:gd name="T12" fmla="*/ 29 w 43"/>
                  <a:gd name="T13" fmla="*/ 9 h 31"/>
                  <a:gd name="T14" fmla="*/ 26 w 43"/>
                  <a:gd name="T15" fmla="*/ 5 h 31"/>
                  <a:gd name="T16" fmla="*/ 21 w 43"/>
                  <a:gd name="T17" fmla="*/ 1 h 31"/>
                  <a:gd name="T18" fmla="*/ 19 w 43"/>
                  <a:gd name="T19" fmla="*/ 0 h 31"/>
                  <a:gd name="T20" fmla="*/ 16 w 43"/>
                  <a:gd name="T21" fmla="*/ 0 h 31"/>
                  <a:gd name="T22" fmla="*/ 16 w 43"/>
                  <a:gd name="T23" fmla="*/ 0 h 31"/>
                  <a:gd name="T24" fmla="*/ 13 w 43"/>
                  <a:gd name="T25" fmla="*/ 0 h 31"/>
                  <a:gd name="T26" fmla="*/ 10 w 43"/>
                  <a:gd name="T27" fmla="*/ 1 h 31"/>
                  <a:gd name="T28" fmla="*/ 4 w 43"/>
                  <a:gd name="T29" fmla="*/ 5 h 31"/>
                  <a:gd name="T30" fmla="*/ 1 w 43"/>
                  <a:gd name="T31" fmla="*/ 9 h 31"/>
                  <a:gd name="T32" fmla="*/ 0 w 43"/>
                  <a:gd name="T33" fmla="*/ 12 h 31"/>
                  <a:gd name="T34" fmla="*/ 0 w 43"/>
                  <a:gd name="T35" fmla="*/ 15 h 31"/>
                  <a:gd name="T36" fmla="*/ 0 w 43"/>
                  <a:gd name="T37" fmla="*/ 15 h 31"/>
                  <a:gd name="T38" fmla="*/ 0 w 43"/>
                  <a:gd name="T39" fmla="*/ 18 h 31"/>
                  <a:gd name="T40" fmla="*/ 1 w 43"/>
                  <a:gd name="T41" fmla="*/ 22 h 31"/>
                  <a:gd name="T42" fmla="*/ 4 w 43"/>
                  <a:gd name="T43" fmla="*/ 27 h 31"/>
                  <a:gd name="T44" fmla="*/ 10 w 43"/>
                  <a:gd name="T45" fmla="*/ 30 h 31"/>
                  <a:gd name="T46" fmla="*/ 13 w 43"/>
                  <a:gd name="T47" fmla="*/ 31 h 31"/>
                  <a:gd name="T48" fmla="*/ 16 w 43"/>
                  <a:gd name="T4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1">
                    <a:moveTo>
                      <a:pt x="43" y="25"/>
                    </a:moveTo>
                    <a:lnTo>
                      <a:pt x="30" y="18"/>
                    </a:lnTo>
                    <a:lnTo>
                      <a:pt x="30" y="18"/>
                    </a:lnTo>
                    <a:lnTo>
                      <a:pt x="31" y="15"/>
                    </a:lnTo>
                    <a:lnTo>
                      <a:pt x="31" y="15"/>
                    </a:lnTo>
                    <a:lnTo>
                      <a:pt x="30" y="12"/>
                    </a:lnTo>
                    <a:lnTo>
                      <a:pt x="29" y="9"/>
                    </a:lnTo>
                    <a:lnTo>
                      <a:pt x="26" y="5"/>
                    </a:lnTo>
                    <a:lnTo>
                      <a:pt x="21" y="1"/>
                    </a:lnTo>
                    <a:lnTo>
                      <a:pt x="19" y="0"/>
                    </a:lnTo>
                    <a:lnTo>
                      <a:pt x="16" y="0"/>
                    </a:lnTo>
                    <a:lnTo>
                      <a:pt x="16" y="0"/>
                    </a:lnTo>
                    <a:lnTo>
                      <a:pt x="13" y="0"/>
                    </a:lnTo>
                    <a:lnTo>
                      <a:pt x="10" y="1"/>
                    </a:lnTo>
                    <a:lnTo>
                      <a:pt x="4" y="5"/>
                    </a:lnTo>
                    <a:lnTo>
                      <a:pt x="1" y="9"/>
                    </a:lnTo>
                    <a:lnTo>
                      <a:pt x="0" y="12"/>
                    </a:lnTo>
                    <a:lnTo>
                      <a:pt x="0" y="15"/>
                    </a:lnTo>
                    <a:lnTo>
                      <a:pt x="0" y="15"/>
                    </a:lnTo>
                    <a:lnTo>
                      <a:pt x="0" y="18"/>
                    </a:lnTo>
                    <a:lnTo>
                      <a:pt x="1" y="22"/>
                    </a:lnTo>
                    <a:lnTo>
                      <a:pt x="4" y="27"/>
                    </a:lnTo>
                    <a:lnTo>
                      <a:pt x="10" y="30"/>
                    </a:lnTo>
                    <a:lnTo>
                      <a:pt x="13" y="31"/>
                    </a:lnTo>
                    <a:lnTo>
                      <a:pt x="16" y="3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7" name="Freeform 153"/>
              <p:cNvSpPr>
                <a:spLocks/>
              </p:cNvSpPr>
              <p:nvPr/>
            </p:nvSpPr>
            <p:spPr bwMode="auto">
              <a:xfrm>
                <a:off x="2122" y="881"/>
                <a:ext cx="35" cy="37"/>
              </a:xfrm>
              <a:custGeom>
                <a:avLst/>
                <a:gdLst>
                  <a:gd name="T0" fmla="*/ 33 w 35"/>
                  <a:gd name="T1" fmla="*/ 37 h 37"/>
                  <a:gd name="T2" fmla="*/ 33 w 35"/>
                  <a:gd name="T3" fmla="*/ 37 h 37"/>
                  <a:gd name="T4" fmla="*/ 35 w 35"/>
                  <a:gd name="T5" fmla="*/ 30 h 37"/>
                  <a:gd name="T6" fmla="*/ 29 w 35"/>
                  <a:gd name="T7" fmla="*/ 23 h 37"/>
                  <a:gd name="T8" fmla="*/ 29 w 35"/>
                  <a:gd name="T9" fmla="*/ 23 h 37"/>
                  <a:gd name="T10" fmla="*/ 30 w 35"/>
                  <a:gd name="T11" fmla="*/ 21 h 37"/>
                  <a:gd name="T12" fmla="*/ 30 w 35"/>
                  <a:gd name="T13" fmla="*/ 21 h 37"/>
                  <a:gd name="T14" fmla="*/ 31 w 35"/>
                  <a:gd name="T15" fmla="*/ 18 h 37"/>
                  <a:gd name="T16" fmla="*/ 31 w 35"/>
                  <a:gd name="T17" fmla="*/ 15 h 37"/>
                  <a:gd name="T18" fmla="*/ 30 w 35"/>
                  <a:gd name="T19" fmla="*/ 9 h 37"/>
                  <a:gd name="T20" fmla="*/ 27 w 35"/>
                  <a:gd name="T21" fmla="*/ 4 h 37"/>
                  <a:gd name="T22" fmla="*/ 24 w 35"/>
                  <a:gd name="T23" fmla="*/ 3 h 37"/>
                  <a:gd name="T24" fmla="*/ 22 w 35"/>
                  <a:gd name="T25" fmla="*/ 1 h 37"/>
                  <a:gd name="T26" fmla="*/ 22 w 35"/>
                  <a:gd name="T27" fmla="*/ 1 h 37"/>
                  <a:gd name="T28" fmla="*/ 19 w 35"/>
                  <a:gd name="T29" fmla="*/ 0 h 37"/>
                  <a:gd name="T30" fmla="*/ 16 w 35"/>
                  <a:gd name="T31" fmla="*/ 0 h 37"/>
                  <a:gd name="T32" fmla="*/ 10 w 35"/>
                  <a:gd name="T33" fmla="*/ 1 h 37"/>
                  <a:gd name="T34" fmla="*/ 5 w 35"/>
                  <a:gd name="T35" fmla="*/ 4 h 37"/>
                  <a:gd name="T36" fmla="*/ 3 w 35"/>
                  <a:gd name="T37" fmla="*/ 7 h 37"/>
                  <a:gd name="T38" fmla="*/ 1 w 35"/>
                  <a:gd name="T39" fmla="*/ 9 h 37"/>
                  <a:gd name="T40" fmla="*/ 1 w 35"/>
                  <a:gd name="T41" fmla="*/ 9 h 37"/>
                  <a:gd name="T42" fmla="*/ 0 w 35"/>
                  <a:gd name="T43" fmla="*/ 12 h 37"/>
                  <a:gd name="T44" fmla="*/ 0 w 35"/>
                  <a:gd name="T45" fmla="*/ 15 h 37"/>
                  <a:gd name="T46" fmla="*/ 1 w 35"/>
                  <a:gd name="T47" fmla="*/ 21 h 37"/>
                  <a:gd name="T48" fmla="*/ 5 w 35"/>
                  <a:gd name="T49" fmla="*/ 26 h 37"/>
                  <a:gd name="T50" fmla="*/ 7 w 35"/>
                  <a:gd name="T51" fmla="*/ 27 h 37"/>
                  <a:gd name="T52" fmla="*/ 10 w 35"/>
                  <a:gd name="T53"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7">
                    <a:moveTo>
                      <a:pt x="33" y="37"/>
                    </a:moveTo>
                    <a:lnTo>
                      <a:pt x="33" y="37"/>
                    </a:lnTo>
                    <a:lnTo>
                      <a:pt x="35" y="30"/>
                    </a:lnTo>
                    <a:lnTo>
                      <a:pt x="29" y="23"/>
                    </a:lnTo>
                    <a:lnTo>
                      <a:pt x="29" y="23"/>
                    </a:lnTo>
                    <a:lnTo>
                      <a:pt x="30" y="21"/>
                    </a:lnTo>
                    <a:lnTo>
                      <a:pt x="30" y="21"/>
                    </a:lnTo>
                    <a:lnTo>
                      <a:pt x="31" y="18"/>
                    </a:lnTo>
                    <a:lnTo>
                      <a:pt x="31" y="15"/>
                    </a:lnTo>
                    <a:lnTo>
                      <a:pt x="30" y="9"/>
                    </a:lnTo>
                    <a:lnTo>
                      <a:pt x="27" y="4"/>
                    </a:lnTo>
                    <a:lnTo>
                      <a:pt x="24" y="3"/>
                    </a:lnTo>
                    <a:lnTo>
                      <a:pt x="22" y="1"/>
                    </a:lnTo>
                    <a:lnTo>
                      <a:pt x="22" y="1"/>
                    </a:lnTo>
                    <a:lnTo>
                      <a:pt x="19" y="0"/>
                    </a:lnTo>
                    <a:lnTo>
                      <a:pt x="16" y="0"/>
                    </a:lnTo>
                    <a:lnTo>
                      <a:pt x="10" y="1"/>
                    </a:lnTo>
                    <a:lnTo>
                      <a:pt x="5" y="4"/>
                    </a:lnTo>
                    <a:lnTo>
                      <a:pt x="3" y="7"/>
                    </a:lnTo>
                    <a:lnTo>
                      <a:pt x="1" y="9"/>
                    </a:lnTo>
                    <a:lnTo>
                      <a:pt x="1" y="9"/>
                    </a:lnTo>
                    <a:lnTo>
                      <a:pt x="0" y="12"/>
                    </a:lnTo>
                    <a:lnTo>
                      <a:pt x="0" y="15"/>
                    </a:lnTo>
                    <a:lnTo>
                      <a:pt x="1" y="21"/>
                    </a:lnTo>
                    <a:lnTo>
                      <a:pt x="5" y="26"/>
                    </a:lnTo>
                    <a:lnTo>
                      <a:pt x="7" y="27"/>
                    </a:lnTo>
                    <a:lnTo>
                      <a:pt x="1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8" name="Freeform 154"/>
              <p:cNvSpPr>
                <a:spLocks/>
              </p:cNvSpPr>
              <p:nvPr/>
            </p:nvSpPr>
            <p:spPr bwMode="auto">
              <a:xfrm>
                <a:off x="2163" y="826"/>
                <a:ext cx="31" cy="47"/>
              </a:xfrm>
              <a:custGeom>
                <a:avLst/>
                <a:gdLst>
                  <a:gd name="T0" fmla="*/ 26 w 31"/>
                  <a:gd name="T1" fmla="*/ 47 h 47"/>
                  <a:gd name="T2" fmla="*/ 26 w 31"/>
                  <a:gd name="T3" fmla="*/ 47 h 47"/>
                  <a:gd name="T4" fmla="*/ 29 w 31"/>
                  <a:gd name="T5" fmla="*/ 46 h 47"/>
                  <a:gd name="T6" fmla="*/ 24 w 31"/>
                  <a:gd name="T7" fmla="*/ 28 h 47"/>
                  <a:gd name="T8" fmla="*/ 24 w 31"/>
                  <a:gd name="T9" fmla="*/ 28 h 47"/>
                  <a:gd name="T10" fmla="*/ 26 w 31"/>
                  <a:gd name="T11" fmla="*/ 27 h 47"/>
                  <a:gd name="T12" fmla="*/ 26 w 31"/>
                  <a:gd name="T13" fmla="*/ 27 h 47"/>
                  <a:gd name="T14" fmla="*/ 28 w 31"/>
                  <a:gd name="T15" fmla="*/ 24 h 47"/>
                  <a:gd name="T16" fmla="*/ 30 w 31"/>
                  <a:gd name="T17" fmla="*/ 22 h 47"/>
                  <a:gd name="T18" fmla="*/ 31 w 31"/>
                  <a:gd name="T19" fmla="*/ 16 h 47"/>
                  <a:gd name="T20" fmla="*/ 30 w 31"/>
                  <a:gd name="T21" fmla="*/ 10 h 47"/>
                  <a:gd name="T22" fmla="*/ 29 w 31"/>
                  <a:gd name="T23" fmla="*/ 7 h 47"/>
                  <a:gd name="T24" fmla="*/ 27 w 31"/>
                  <a:gd name="T25" fmla="*/ 5 h 47"/>
                  <a:gd name="T26" fmla="*/ 27 w 31"/>
                  <a:gd name="T27" fmla="*/ 5 h 47"/>
                  <a:gd name="T28" fmla="*/ 25 w 31"/>
                  <a:gd name="T29" fmla="*/ 3 h 47"/>
                  <a:gd name="T30" fmla="*/ 22 w 31"/>
                  <a:gd name="T31" fmla="*/ 1 h 47"/>
                  <a:gd name="T32" fmla="*/ 17 w 31"/>
                  <a:gd name="T33" fmla="*/ 0 h 47"/>
                  <a:gd name="T34" fmla="*/ 11 w 31"/>
                  <a:gd name="T35" fmla="*/ 1 h 47"/>
                  <a:gd name="T36" fmla="*/ 8 w 31"/>
                  <a:gd name="T37" fmla="*/ 2 h 47"/>
                  <a:gd name="T38" fmla="*/ 6 w 31"/>
                  <a:gd name="T39" fmla="*/ 4 h 47"/>
                  <a:gd name="T40" fmla="*/ 6 w 31"/>
                  <a:gd name="T41" fmla="*/ 4 h 47"/>
                  <a:gd name="T42" fmla="*/ 3 w 31"/>
                  <a:gd name="T43" fmla="*/ 6 h 47"/>
                  <a:gd name="T44" fmla="*/ 1 w 31"/>
                  <a:gd name="T45" fmla="*/ 9 h 47"/>
                  <a:gd name="T46" fmla="*/ 0 w 31"/>
                  <a:gd name="T47" fmla="*/ 14 h 47"/>
                  <a:gd name="T48" fmla="*/ 1 w 31"/>
                  <a:gd name="T49" fmla="*/ 21 h 47"/>
                  <a:gd name="T50" fmla="*/ 2 w 31"/>
                  <a:gd name="T51" fmla="*/ 24 h 47"/>
                  <a:gd name="T52" fmla="*/ 5 w 31"/>
                  <a:gd name="T53"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7">
                    <a:moveTo>
                      <a:pt x="26" y="47"/>
                    </a:moveTo>
                    <a:lnTo>
                      <a:pt x="26" y="47"/>
                    </a:lnTo>
                    <a:lnTo>
                      <a:pt x="29" y="46"/>
                    </a:lnTo>
                    <a:lnTo>
                      <a:pt x="24" y="28"/>
                    </a:lnTo>
                    <a:lnTo>
                      <a:pt x="24" y="28"/>
                    </a:lnTo>
                    <a:lnTo>
                      <a:pt x="26" y="27"/>
                    </a:lnTo>
                    <a:lnTo>
                      <a:pt x="26" y="27"/>
                    </a:lnTo>
                    <a:lnTo>
                      <a:pt x="28" y="24"/>
                    </a:lnTo>
                    <a:lnTo>
                      <a:pt x="30" y="22"/>
                    </a:lnTo>
                    <a:lnTo>
                      <a:pt x="31" y="16"/>
                    </a:lnTo>
                    <a:lnTo>
                      <a:pt x="30" y="10"/>
                    </a:lnTo>
                    <a:lnTo>
                      <a:pt x="29" y="7"/>
                    </a:lnTo>
                    <a:lnTo>
                      <a:pt x="27" y="5"/>
                    </a:lnTo>
                    <a:lnTo>
                      <a:pt x="27" y="5"/>
                    </a:lnTo>
                    <a:lnTo>
                      <a:pt x="25" y="3"/>
                    </a:lnTo>
                    <a:lnTo>
                      <a:pt x="22" y="1"/>
                    </a:lnTo>
                    <a:lnTo>
                      <a:pt x="17" y="0"/>
                    </a:lnTo>
                    <a:lnTo>
                      <a:pt x="11" y="1"/>
                    </a:lnTo>
                    <a:lnTo>
                      <a:pt x="8" y="2"/>
                    </a:lnTo>
                    <a:lnTo>
                      <a:pt x="6" y="4"/>
                    </a:lnTo>
                    <a:lnTo>
                      <a:pt x="6" y="4"/>
                    </a:lnTo>
                    <a:lnTo>
                      <a:pt x="3" y="6"/>
                    </a:lnTo>
                    <a:lnTo>
                      <a:pt x="1" y="9"/>
                    </a:lnTo>
                    <a:lnTo>
                      <a:pt x="0" y="14"/>
                    </a:lnTo>
                    <a:lnTo>
                      <a:pt x="1" y="21"/>
                    </a:lnTo>
                    <a:lnTo>
                      <a:pt x="2" y="24"/>
                    </a:lnTo>
                    <a:lnTo>
                      <a:pt x="5" y="2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9" name="Freeform 155"/>
              <p:cNvSpPr>
                <a:spLocks/>
              </p:cNvSpPr>
              <p:nvPr/>
            </p:nvSpPr>
            <p:spPr bwMode="auto">
              <a:xfrm>
                <a:off x="2245" y="822"/>
                <a:ext cx="30" cy="61"/>
              </a:xfrm>
              <a:custGeom>
                <a:avLst/>
                <a:gdLst>
                  <a:gd name="T0" fmla="*/ 0 w 30"/>
                  <a:gd name="T1" fmla="*/ 59 h 61"/>
                  <a:gd name="T2" fmla="*/ 0 w 30"/>
                  <a:gd name="T3" fmla="*/ 59 h 61"/>
                  <a:gd name="T4" fmla="*/ 3 w 30"/>
                  <a:gd name="T5" fmla="*/ 61 h 61"/>
                  <a:gd name="T6" fmla="*/ 14 w 30"/>
                  <a:gd name="T7" fmla="*/ 31 h 61"/>
                  <a:gd name="T8" fmla="*/ 14 w 30"/>
                  <a:gd name="T9" fmla="*/ 31 h 61"/>
                  <a:gd name="T10" fmla="*/ 17 w 30"/>
                  <a:gd name="T11" fmla="*/ 31 h 61"/>
                  <a:gd name="T12" fmla="*/ 17 w 30"/>
                  <a:gd name="T13" fmla="*/ 31 h 61"/>
                  <a:gd name="T14" fmla="*/ 20 w 30"/>
                  <a:gd name="T15" fmla="*/ 30 h 61"/>
                  <a:gd name="T16" fmla="*/ 22 w 30"/>
                  <a:gd name="T17" fmla="*/ 29 h 61"/>
                  <a:gd name="T18" fmla="*/ 27 w 30"/>
                  <a:gd name="T19" fmla="*/ 25 h 61"/>
                  <a:gd name="T20" fmla="*/ 29 w 30"/>
                  <a:gd name="T21" fmla="*/ 20 h 61"/>
                  <a:gd name="T22" fmla="*/ 30 w 30"/>
                  <a:gd name="T23" fmla="*/ 16 h 61"/>
                  <a:gd name="T24" fmla="*/ 30 w 30"/>
                  <a:gd name="T25" fmla="*/ 13 h 61"/>
                  <a:gd name="T26" fmla="*/ 30 w 30"/>
                  <a:gd name="T27" fmla="*/ 13 h 61"/>
                  <a:gd name="T28" fmla="*/ 29 w 30"/>
                  <a:gd name="T29" fmla="*/ 10 h 61"/>
                  <a:gd name="T30" fmla="*/ 28 w 30"/>
                  <a:gd name="T31" fmla="*/ 7 h 61"/>
                  <a:gd name="T32" fmla="*/ 24 w 30"/>
                  <a:gd name="T33" fmla="*/ 3 h 61"/>
                  <a:gd name="T34" fmla="*/ 19 w 30"/>
                  <a:gd name="T35" fmla="*/ 1 h 61"/>
                  <a:gd name="T36" fmla="*/ 16 w 30"/>
                  <a:gd name="T37" fmla="*/ 0 h 61"/>
                  <a:gd name="T38" fmla="*/ 13 w 30"/>
                  <a:gd name="T39" fmla="*/ 0 h 61"/>
                  <a:gd name="T40" fmla="*/ 13 w 30"/>
                  <a:gd name="T41" fmla="*/ 0 h 61"/>
                  <a:gd name="T42" fmla="*/ 10 w 30"/>
                  <a:gd name="T43" fmla="*/ 1 h 61"/>
                  <a:gd name="T44" fmla="*/ 7 w 30"/>
                  <a:gd name="T45" fmla="*/ 2 h 61"/>
                  <a:gd name="T46" fmla="*/ 3 w 30"/>
                  <a:gd name="T47" fmla="*/ 6 h 61"/>
                  <a:gd name="T48" fmla="*/ 0 w 30"/>
                  <a:gd name="T49" fmla="*/ 11 h 61"/>
                  <a:gd name="T50" fmla="*/ 0 w 30"/>
                  <a:gd name="T51" fmla="*/ 14 h 61"/>
                  <a:gd name="T52" fmla="*/ 0 w 30"/>
                  <a:gd name="T53" fmla="*/ 1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61">
                    <a:moveTo>
                      <a:pt x="0" y="59"/>
                    </a:moveTo>
                    <a:lnTo>
                      <a:pt x="0" y="59"/>
                    </a:lnTo>
                    <a:lnTo>
                      <a:pt x="3" y="61"/>
                    </a:lnTo>
                    <a:lnTo>
                      <a:pt x="14" y="31"/>
                    </a:lnTo>
                    <a:lnTo>
                      <a:pt x="14" y="31"/>
                    </a:lnTo>
                    <a:lnTo>
                      <a:pt x="17" y="31"/>
                    </a:lnTo>
                    <a:lnTo>
                      <a:pt x="17" y="31"/>
                    </a:lnTo>
                    <a:lnTo>
                      <a:pt x="20" y="30"/>
                    </a:lnTo>
                    <a:lnTo>
                      <a:pt x="22" y="29"/>
                    </a:lnTo>
                    <a:lnTo>
                      <a:pt x="27" y="25"/>
                    </a:lnTo>
                    <a:lnTo>
                      <a:pt x="29" y="20"/>
                    </a:lnTo>
                    <a:lnTo>
                      <a:pt x="30" y="16"/>
                    </a:lnTo>
                    <a:lnTo>
                      <a:pt x="30" y="13"/>
                    </a:lnTo>
                    <a:lnTo>
                      <a:pt x="30" y="13"/>
                    </a:lnTo>
                    <a:lnTo>
                      <a:pt x="29" y="10"/>
                    </a:lnTo>
                    <a:lnTo>
                      <a:pt x="28" y="7"/>
                    </a:lnTo>
                    <a:lnTo>
                      <a:pt x="24" y="3"/>
                    </a:lnTo>
                    <a:lnTo>
                      <a:pt x="19" y="1"/>
                    </a:lnTo>
                    <a:lnTo>
                      <a:pt x="16" y="0"/>
                    </a:lnTo>
                    <a:lnTo>
                      <a:pt x="13" y="0"/>
                    </a:lnTo>
                    <a:lnTo>
                      <a:pt x="13" y="0"/>
                    </a:lnTo>
                    <a:lnTo>
                      <a:pt x="10" y="1"/>
                    </a:lnTo>
                    <a:lnTo>
                      <a:pt x="7" y="2"/>
                    </a:lnTo>
                    <a:lnTo>
                      <a:pt x="3" y="6"/>
                    </a:lnTo>
                    <a:lnTo>
                      <a:pt x="0" y="11"/>
                    </a:lnTo>
                    <a:lnTo>
                      <a:pt x="0" y="14"/>
                    </a:lnTo>
                    <a:lnTo>
                      <a:pt x="0"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0" name="Freeform 156"/>
              <p:cNvSpPr>
                <a:spLocks/>
              </p:cNvSpPr>
              <p:nvPr/>
            </p:nvSpPr>
            <p:spPr bwMode="auto">
              <a:xfrm>
                <a:off x="2051" y="977"/>
                <a:ext cx="54" cy="31"/>
              </a:xfrm>
              <a:custGeom>
                <a:avLst/>
                <a:gdLst>
                  <a:gd name="T0" fmla="*/ 54 w 54"/>
                  <a:gd name="T1" fmla="*/ 18 h 31"/>
                  <a:gd name="T2" fmla="*/ 31 w 54"/>
                  <a:gd name="T3" fmla="*/ 14 h 31"/>
                  <a:gd name="T4" fmla="*/ 31 w 54"/>
                  <a:gd name="T5" fmla="*/ 14 h 31"/>
                  <a:gd name="T6" fmla="*/ 30 w 54"/>
                  <a:gd name="T7" fmla="*/ 11 h 31"/>
                  <a:gd name="T8" fmla="*/ 30 w 54"/>
                  <a:gd name="T9" fmla="*/ 11 h 31"/>
                  <a:gd name="T10" fmla="*/ 29 w 54"/>
                  <a:gd name="T11" fmla="*/ 9 h 31"/>
                  <a:gd name="T12" fmla="*/ 27 w 54"/>
                  <a:gd name="T13" fmla="*/ 5 h 31"/>
                  <a:gd name="T14" fmla="*/ 23 w 54"/>
                  <a:gd name="T15" fmla="*/ 2 h 31"/>
                  <a:gd name="T16" fmla="*/ 17 w 54"/>
                  <a:gd name="T17" fmla="*/ 0 h 31"/>
                  <a:gd name="T18" fmla="*/ 14 w 54"/>
                  <a:gd name="T19" fmla="*/ 0 h 31"/>
                  <a:gd name="T20" fmla="*/ 12 w 54"/>
                  <a:gd name="T21" fmla="*/ 1 h 31"/>
                  <a:gd name="T22" fmla="*/ 12 w 54"/>
                  <a:gd name="T23" fmla="*/ 1 h 31"/>
                  <a:gd name="T24" fmla="*/ 9 w 54"/>
                  <a:gd name="T25" fmla="*/ 2 h 31"/>
                  <a:gd name="T26" fmla="*/ 5 w 54"/>
                  <a:gd name="T27" fmla="*/ 4 h 31"/>
                  <a:gd name="T28" fmla="*/ 2 w 54"/>
                  <a:gd name="T29" fmla="*/ 10 h 31"/>
                  <a:gd name="T30" fmla="*/ 0 w 54"/>
                  <a:gd name="T31" fmla="*/ 15 h 31"/>
                  <a:gd name="T32" fmla="*/ 0 w 54"/>
                  <a:gd name="T33" fmla="*/ 18 h 31"/>
                  <a:gd name="T34" fmla="*/ 1 w 54"/>
                  <a:gd name="T35" fmla="*/ 21 h 31"/>
                  <a:gd name="T36" fmla="*/ 1 w 54"/>
                  <a:gd name="T37" fmla="*/ 21 h 31"/>
                  <a:gd name="T38" fmla="*/ 2 w 54"/>
                  <a:gd name="T39" fmla="*/ 24 h 31"/>
                  <a:gd name="T40" fmla="*/ 4 w 54"/>
                  <a:gd name="T41" fmla="*/ 26 h 31"/>
                  <a:gd name="T42" fmla="*/ 10 w 54"/>
                  <a:gd name="T43" fmla="*/ 30 h 31"/>
                  <a:gd name="T44" fmla="*/ 15 w 54"/>
                  <a:gd name="T45" fmla="*/ 31 h 31"/>
                  <a:gd name="T46" fmla="*/ 18 w 54"/>
                  <a:gd name="T47" fmla="*/ 31 h 31"/>
                  <a:gd name="T48" fmla="*/ 21 w 54"/>
                  <a:gd name="T4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31">
                    <a:moveTo>
                      <a:pt x="54" y="18"/>
                    </a:moveTo>
                    <a:lnTo>
                      <a:pt x="31" y="14"/>
                    </a:lnTo>
                    <a:lnTo>
                      <a:pt x="31" y="14"/>
                    </a:lnTo>
                    <a:lnTo>
                      <a:pt x="30" y="11"/>
                    </a:lnTo>
                    <a:lnTo>
                      <a:pt x="30" y="11"/>
                    </a:lnTo>
                    <a:lnTo>
                      <a:pt x="29" y="9"/>
                    </a:lnTo>
                    <a:lnTo>
                      <a:pt x="27" y="5"/>
                    </a:lnTo>
                    <a:lnTo>
                      <a:pt x="23" y="2"/>
                    </a:lnTo>
                    <a:lnTo>
                      <a:pt x="17" y="0"/>
                    </a:lnTo>
                    <a:lnTo>
                      <a:pt x="14" y="0"/>
                    </a:lnTo>
                    <a:lnTo>
                      <a:pt x="12" y="1"/>
                    </a:lnTo>
                    <a:lnTo>
                      <a:pt x="12" y="1"/>
                    </a:lnTo>
                    <a:lnTo>
                      <a:pt x="9" y="2"/>
                    </a:lnTo>
                    <a:lnTo>
                      <a:pt x="5" y="4"/>
                    </a:lnTo>
                    <a:lnTo>
                      <a:pt x="2" y="10"/>
                    </a:lnTo>
                    <a:lnTo>
                      <a:pt x="0" y="15"/>
                    </a:lnTo>
                    <a:lnTo>
                      <a:pt x="0" y="18"/>
                    </a:lnTo>
                    <a:lnTo>
                      <a:pt x="1" y="21"/>
                    </a:lnTo>
                    <a:lnTo>
                      <a:pt x="1" y="21"/>
                    </a:lnTo>
                    <a:lnTo>
                      <a:pt x="2" y="24"/>
                    </a:lnTo>
                    <a:lnTo>
                      <a:pt x="4" y="26"/>
                    </a:lnTo>
                    <a:lnTo>
                      <a:pt x="10" y="30"/>
                    </a:lnTo>
                    <a:lnTo>
                      <a:pt x="15" y="31"/>
                    </a:lnTo>
                    <a:lnTo>
                      <a:pt x="18" y="31"/>
                    </a:lnTo>
                    <a:lnTo>
                      <a:pt x="21"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1" name="Freeform 157"/>
              <p:cNvSpPr>
                <a:spLocks/>
              </p:cNvSpPr>
              <p:nvPr/>
            </p:nvSpPr>
            <p:spPr bwMode="auto">
              <a:xfrm>
                <a:off x="2270" y="1033"/>
                <a:ext cx="50" cy="31"/>
              </a:xfrm>
              <a:custGeom>
                <a:avLst/>
                <a:gdLst>
                  <a:gd name="T0" fmla="*/ 0 w 50"/>
                  <a:gd name="T1" fmla="*/ 9 h 31"/>
                  <a:gd name="T2" fmla="*/ 20 w 50"/>
                  <a:gd name="T3" fmla="*/ 15 h 31"/>
                  <a:gd name="T4" fmla="*/ 20 w 50"/>
                  <a:gd name="T5" fmla="*/ 15 h 31"/>
                  <a:gd name="T6" fmla="*/ 21 w 50"/>
                  <a:gd name="T7" fmla="*/ 21 h 31"/>
                  <a:gd name="T8" fmla="*/ 22 w 50"/>
                  <a:gd name="T9" fmla="*/ 23 h 31"/>
                  <a:gd name="T10" fmla="*/ 24 w 50"/>
                  <a:gd name="T11" fmla="*/ 27 h 31"/>
                  <a:gd name="T12" fmla="*/ 24 w 50"/>
                  <a:gd name="T13" fmla="*/ 27 h 31"/>
                  <a:gd name="T14" fmla="*/ 26 w 50"/>
                  <a:gd name="T15" fmla="*/ 29 h 31"/>
                  <a:gd name="T16" fmla="*/ 29 w 50"/>
                  <a:gd name="T17" fmla="*/ 30 h 31"/>
                  <a:gd name="T18" fmla="*/ 34 w 50"/>
                  <a:gd name="T19" fmla="*/ 31 h 31"/>
                  <a:gd name="T20" fmla="*/ 40 w 50"/>
                  <a:gd name="T21" fmla="*/ 30 h 31"/>
                  <a:gd name="T22" fmla="*/ 44 w 50"/>
                  <a:gd name="T23" fmla="*/ 29 h 31"/>
                  <a:gd name="T24" fmla="*/ 46 w 50"/>
                  <a:gd name="T25" fmla="*/ 27 h 31"/>
                  <a:gd name="T26" fmla="*/ 46 w 50"/>
                  <a:gd name="T27" fmla="*/ 27 h 31"/>
                  <a:gd name="T28" fmla="*/ 48 w 50"/>
                  <a:gd name="T29" fmla="*/ 24 h 31"/>
                  <a:gd name="T30" fmla="*/ 49 w 50"/>
                  <a:gd name="T31" fmla="*/ 21 h 31"/>
                  <a:gd name="T32" fmla="*/ 50 w 50"/>
                  <a:gd name="T33" fmla="*/ 16 h 31"/>
                  <a:gd name="T34" fmla="*/ 50 w 50"/>
                  <a:gd name="T35" fmla="*/ 10 h 31"/>
                  <a:gd name="T36" fmla="*/ 48 w 50"/>
                  <a:gd name="T37" fmla="*/ 7 h 31"/>
                  <a:gd name="T38" fmla="*/ 46 w 50"/>
                  <a:gd name="T39" fmla="*/ 5 h 31"/>
                  <a:gd name="T40" fmla="*/ 46 w 50"/>
                  <a:gd name="T41" fmla="*/ 5 h 31"/>
                  <a:gd name="T42" fmla="*/ 44 w 50"/>
                  <a:gd name="T43" fmla="*/ 3 h 31"/>
                  <a:gd name="T44" fmla="*/ 40 w 50"/>
                  <a:gd name="T45" fmla="*/ 2 h 31"/>
                  <a:gd name="T46" fmla="*/ 35 w 50"/>
                  <a:gd name="T47" fmla="*/ 0 h 31"/>
                  <a:gd name="T48" fmla="*/ 29 w 50"/>
                  <a:gd name="T49" fmla="*/ 1 h 31"/>
                  <a:gd name="T50" fmla="*/ 27 w 50"/>
                  <a:gd name="T51" fmla="*/ 3 h 31"/>
                  <a:gd name="T52" fmla="*/ 24 w 50"/>
                  <a:gd name="T53"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31">
                    <a:moveTo>
                      <a:pt x="0" y="9"/>
                    </a:moveTo>
                    <a:lnTo>
                      <a:pt x="20" y="15"/>
                    </a:lnTo>
                    <a:lnTo>
                      <a:pt x="20" y="15"/>
                    </a:lnTo>
                    <a:lnTo>
                      <a:pt x="21" y="21"/>
                    </a:lnTo>
                    <a:lnTo>
                      <a:pt x="22" y="23"/>
                    </a:lnTo>
                    <a:lnTo>
                      <a:pt x="24" y="27"/>
                    </a:lnTo>
                    <a:lnTo>
                      <a:pt x="24" y="27"/>
                    </a:lnTo>
                    <a:lnTo>
                      <a:pt x="26" y="29"/>
                    </a:lnTo>
                    <a:lnTo>
                      <a:pt x="29" y="30"/>
                    </a:lnTo>
                    <a:lnTo>
                      <a:pt x="34" y="31"/>
                    </a:lnTo>
                    <a:lnTo>
                      <a:pt x="40" y="30"/>
                    </a:lnTo>
                    <a:lnTo>
                      <a:pt x="44" y="29"/>
                    </a:lnTo>
                    <a:lnTo>
                      <a:pt x="46" y="27"/>
                    </a:lnTo>
                    <a:lnTo>
                      <a:pt x="46" y="27"/>
                    </a:lnTo>
                    <a:lnTo>
                      <a:pt x="48" y="24"/>
                    </a:lnTo>
                    <a:lnTo>
                      <a:pt x="49" y="21"/>
                    </a:lnTo>
                    <a:lnTo>
                      <a:pt x="50" y="16"/>
                    </a:lnTo>
                    <a:lnTo>
                      <a:pt x="50" y="10"/>
                    </a:lnTo>
                    <a:lnTo>
                      <a:pt x="48" y="7"/>
                    </a:lnTo>
                    <a:lnTo>
                      <a:pt x="46" y="5"/>
                    </a:lnTo>
                    <a:lnTo>
                      <a:pt x="46" y="5"/>
                    </a:lnTo>
                    <a:lnTo>
                      <a:pt x="44" y="3"/>
                    </a:lnTo>
                    <a:lnTo>
                      <a:pt x="40" y="2"/>
                    </a:lnTo>
                    <a:lnTo>
                      <a:pt x="35" y="0"/>
                    </a:lnTo>
                    <a:lnTo>
                      <a:pt x="29" y="1"/>
                    </a:lnTo>
                    <a:lnTo>
                      <a:pt x="27" y="3"/>
                    </a:lnTo>
                    <a:lnTo>
                      <a:pt x="24" y="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2" name="Freeform 158"/>
              <p:cNvSpPr>
                <a:spLocks/>
              </p:cNvSpPr>
              <p:nvPr/>
            </p:nvSpPr>
            <p:spPr bwMode="auto">
              <a:xfrm>
                <a:off x="2285" y="964"/>
                <a:ext cx="56" cy="30"/>
              </a:xfrm>
              <a:custGeom>
                <a:avLst/>
                <a:gdLst>
                  <a:gd name="T0" fmla="*/ 0 w 56"/>
                  <a:gd name="T1" fmla="*/ 16 h 30"/>
                  <a:gd name="T2" fmla="*/ 0 w 56"/>
                  <a:gd name="T3" fmla="*/ 16 h 30"/>
                  <a:gd name="T4" fmla="*/ 0 w 56"/>
                  <a:gd name="T5" fmla="*/ 19 h 30"/>
                  <a:gd name="T6" fmla="*/ 26 w 56"/>
                  <a:gd name="T7" fmla="*/ 19 h 30"/>
                  <a:gd name="T8" fmla="*/ 26 w 56"/>
                  <a:gd name="T9" fmla="*/ 19 h 30"/>
                  <a:gd name="T10" fmla="*/ 29 w 56"/>
                  <a:gd name="T11" fmla="*/ 25 h 30"/>
                  <a:gd name="T12" fmla="*/ 31 w 56"/>
                  <a:gd name="T13" fmla="*/ 27 h 30"/>
                  <a:gd name="T14" fmla="*/ 34 w 56"/>
                  <a:gd name="T15" fmla="*/ 29 h 30"/>
                  <a:gd name="T16" fmla="*/ 34 w 56"/>
                  <a:gd name="T17" fmla="*/ 29 h 30"/>
                  <a:gd name="T18" fmla="*/ 37 w 56"/>
                  <a:gd name="T19" fmla="*/ 30 h 30"/>
                  <a:gd name="T20" fmla="*/ 39 w 56"/>
                  <a:gd name="T21" fmla="*/ 30 h 30"/>
                  <a:gd name="T22" fmla="*/ 45 w 56"/>
                  <a:gd name="T23" fmla="*/ 30 h 30"/>
                  <a:gd name="T24" fmla="*/ 50 w 56"/>
                  <a:gd name="T25" fmla="*/ 27 h 30"/>
                  <a:gd name="T26" fmla="*/ 52 w 56"/>
                  <a:gd name="T27" fmla="*/ 25 h 30"/>
                  <a:gd name="T28" fmla="*/ 54 w 56"/>
                  <a:gd name="T29" fmla="*/ 22 h 30"/>
                  <a:gd name="T30" fmla="*/ 54 w 56"/>
                  <a:gd name="T31" fmla="*/ 22 h 30"/>
                  <a:gd name="T32" fmla="*/ 55 w 56"/>
                  <a:gd name="T33" fmla="*/ 18 h 30"/>
                  <a:gd name="T34" fmla="*/ 56 w 56"/>
                  <a:gd name="T35" fmla="*/ 16 h 30"/>
                  <a:gd name="T36" fmla="*/ 55 w 56"/>
                  <a:gd name="T37" fmla="*/ 10 h 30"/>
                  <a:gd name="T38" fmla="*/ 52 w 56"/>
                  <a:gd name="T39" fmla="*/ 5 h 30"/>
                  <a:gd name="T40" fmla="*/ 50 w 56"/>
                  <a:gd name="T41" fmla="*/ 3 h 30"/>
                  <a:gd name="T42" fmla="*/ 48 w 56"/>
                  <a:gd name="T43" fmla="*/ 1 h 30"/>
                  <a:gd name="T44" fmla="*/ 48 w 56"/>
                  <a:gd name="T45" fmla="*/ 1 h 30"/>
                  <a:gd name="T46" fmla="*/ 45 w 56"/>
                  <a:gd name="T47" fmla="*/ 0 h 30"/>
                  <a:gd name="T48" fmla="*/ 42 w 56"/>
                  <a:gd name="T49" fmla="*/ 0 h 30"/>
                  <a:gd name="T50" fmla="*/ 36 w 56"/>
                  <a:gd name="T51" fmla="*/ 0 h 30"/>
                  <a:gd name="T52" fmla="*/ 31 w 56"/>
                  <a:gd name="T53" fmla="*/ 3 h 30"/>
                  <a:gd name="T54" fmla="*/ 29 w 56"/>
                  <a:gd name="T55" fmla="*/ 5 h 30"/>
                  <a:gd name="T56" fmla="*/ 28 w 56"/>
                  <a:gd name="T5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30">
                    <a:moveTo>
                      <a:pt x="0" y="16"/>
                    </a:moveTo>
                    <a:lnTo>
                      <a:pt x="0" y="16"/>
                    </a:lnTo>
                    <a:lnTo>
                      <a:pt x="0" y="19"/>
                    </a:lnTo>
                    <a:lnTo>
                      <a:pt x="26" y="19"/>
                    </a:lnTo>
                    <a:lnTo>
                      <a:pt x="26" y="19"/>
                    </a:lnTo>
                    <a:lnTo>
                      <a:pt x="29" y="25"/>
                    </a:lnTo>
                    <a:lnTo>
                      <a:pt x="31" y="27"/>
                    </a:lnTo>
                    <a:lnTo>
                      <a:pt x="34" y="29"/>
                    </a:lnTo>
                    <a:lnTo>
                      <a:pt x="34" y="29"/>
                    </a:lnTo>
                    <a:lnTo>
                      <a:pt x="37" y="30"/>
                    </a:lnTo>
                    <a:lnTo>
                      <a:pt x="39" y="30"/>
                    </a:lnTo>
                    <a:lnTo>
                      <a:pt x="45" y="30"/>
                    </a:lnTo>
                    <a:lnTo>
                      <a:pt x="50" y="27"/>
                    </a:lnTo>
                    <a:lnTo>
                      <a:pt x="52" y="25"/>
                    </a:lnTo>
                    <a:lnTo>
                      <a:pt x="54" y="22"/>
                    </a:lnTo>
                    <a:lnTo>
                      <a:pt x="54" y="22"/>
                    </a:lnTo>
                    <a:lnTo>
                      <a:pt x="55" y="18"/>
                    </a:lnTo>
                    <a:lnTo>
                      <a:pt x="56" y="16"/>
                    </a:lnTo>
                    <a:lnTo>
                      <a:pt x="55" y="10"/>
                    </a:lnTo>
                    <a:lnTo>
                      <a:pt x="52" y="5"/>
                    </a:lnTo>
                    <a:lnTo>
                      <a:pt x="50" y="3"/>
                    </a:lnTo>
                    <a:lnTo>
                      <a:pt x="48" y="1"/>
                    </a:lnTo>
                    <a:lnTo>
                      <a:pt x="48" y="1"/>
                    </a:lnTo>
                    <a:lnTo>
                      <a:pt x="45" y="0"/>
                    </a:lnTo>
                    <a:lnTo>
                      <a:pt x="42" y="0"/>
                    </a:lnTo>
                    <a:lnTo>
                      <a:pt x="36" y="0"/>
                    </a:lnTo>
                    <a:lnTo>
                      <a:pt x="31" y="3"/>
                    </a:lnTo>
                    <a:lnTo>
                      <a:pt x="29" y="5"/>
                    </a:lnTo>
                    <a:lnTo>
                      <a:pt x="28" y="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3" name="Freeform 159"/>
              <p:cNvSpPr>
                <a:spLocks/>
              </p:cNvSpPr>
              <p:nvPr/>
            </p:nvSpPr>
            <p:spPr bwMode="auto">
              <a:xfrm>
                <a:off x="2278" y="887"/>
                <a:ext cx="48" cy="39"/>
              </a:xfrm>
              <a:custGeom>
                <a:avLst/>
                <a:gdLst>
                  <a:gd name="T0" fmla="*/ 0 w 48"/>
                  <a:gd name="T1" fmla="*/ 39 h 39"/>
                  <a:gd name="T2" fmla="*/ 22 w 48"/>
                  <a:gd name="T3" fmla="*/ 27 h 39"/>
                  <a:gd name="T4" fmla="*/ 22 w 48"/>
                  <a:gd name="T5" fmla="*/ 27 h 39"/>
                  <a:gd name="T6" fmla="*/ 26 w 48"/>
                  <a:gd name="T7" fmla="*/ 30 h 39"/>
                  <a:gd name="T8" fmla="*/ 29 w 48"/>
                  <a:gd name="T9" fmla="*/ 31 h 39"/>
                  <a:gd name="T10" fmla="*/ 32 w 48"/>
                  <a:gd name="T11" fmla="*/ 31 h 39"/>
                  <a:gd name="T12" fmla="*/ 32 w 48"/>
                  <a:gd name="T13" fmla="*/ 31 h 39"/>
                  <a:gd name="T14" fmla="*/ 36 w 48"/>
                  <a:gd name="T15" fmla="*/ 30 h 39"/>
                  <a:gd name="T16" fmla="*/ 39 w 48"/>
                  <a:gd name="T17" fmla="*/ 30 h 39"/>
                  <a:gd name="T18" fmla="*/ 44 w 48"/>
                  <a:gd name="T19" fmla="*/ 25 h 39"/>
                  <a:gd name="T20" fmla="*/ 47 w 48"/>
                  <a:gd name="T21" fmla="*/ 20 h 39"/>
                  <a:gd name="T22" fmla="*/ 47 w 48"/>
                  <a:gd name="T23" fmla="*/ 18 h 39"/>
                  <a:gd name="T24" fmla="*/ 48 w 48"/>
                  <a:gd name="T25" fmla="*/ 15 h 39"/>
                  <a:gd name="T26" fmla="*/ 48 w 48"/>
                  <a:gd name="T27" fmla="*/ 15 h 39"/>
                  <a:gd name="T28" fmla="*/ 47 w 48"/>
                  <a:gd name="T29" fmla="*/ 12 h 39"/>
                  <a:gd name="T30" fmla="*/ 46 w 48"/>
                  <a:gd name="T31" fmla="*/ 9 h 39"/>
                  <a:gd name="T32" fmla="*/ 43 w 48"/>
                  <a:gd name="T33" fmla="*/ 4 h 39"/>
                  <a:gd name="T34" fmla="*/ 38 w 48"/>
                  <a:gd name="T35" fmla="*/ 1 h 39"/>
                  <a:gd name="T36" fmla="*/ 35 w 48"/>
                  <a:gd name="T37" fmla="*/ 0 h 39"/>
                  <a:gd name="T38" fmla="*/ 31 w 48"/>
                  <a:gd name="T39" fmla="*/ 0 h 39"/>
                  <a:gd name="T40" fmla="*/ 31 w 48"/>
                  <a:gd name="T41" fmla="*/ 0 h 39"/>
                  <a:gd name="T42" fmla="*/ 28 w 48"/>
                  <a:gd name="T43" fmla="*/ 0 h 39"/>
                  <a:gd name="T44" fmla="*/ 26 w 48"/>
                  <a:gd name="T45" fmla="*/ 1 h 39"/>
                  <a:gd name="T46" fmla="*/ 21 w 48"/>
                  <a:gd name="T47" fmla="*/ 5 h 39"/>
                  <a:gd name="T48" fmla="*/ 18 w 48"/>
                  <a:gd name="T49" fmla="*/ 10 h 39"/>
                  <a:gd name="T50" fmla="*/ 17 w 48"/>
                  <a:gd name="T51" fmla="*/ 12 h 39"/>
                  <a:gd name="T52" fmla="*/ 17 w 48"/>
                  <a:gd name="T53"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9">
                    <a:moveTo>
                      <a:pt x="0" y="39"/>
                    </a:moveTo>
                    <a:lnTo>
                      <a:pt x="22" y="27"/>
                    </a:lnTo>
                    <a:lnTo>
                      <a:pt x="22" y="27"/>
                    </a:lnTo>
                    <a:lnTo>
                      <a:pt x="26" y="30"/>
                    </a:lnTo>
                    <a:lnTo>
                      <a:pt x="29" y="31"/>
                    </a:lnTo>
                    <a:lnTo>
                      <a:pt x="32" y="31"/>
                    </a:lnTo>
                    <a:lnTo>
                      <a:pt x="32" y="31"/>
                    </a:lnTo>
                    <a:lnTo>
                      <a:pt x="36" y="30"/>
                    </a:lnTo>
                    <a:lnTo>
                      <a:pt x="39" y="30"/>
                    </a:lnTo>
                    <a:lnTo>
                      <a:pt x="44" y="25"/>
                    </a:lnTo>
                    <a:lnTo>
                      <a:pt x="47" y="20"/>
                    </a:lnTo>
                    <a:lnTo>
                      <a:pt x="47" y="18"/>
                    </a:lnTo>
                    <a:lnTo>
                      <a:pt x="48" y="15"/>
                    </a:lnTo>
                    <a:lnTo>
                      <a:pt x="48" y="15"/>
                    </a:lnTo>
                    <a:lnTo>
                      <a:pt x="47" y="12"/>
                    </a:lnTo>
                    <a:lnTo>
                      <a:pt x="46" y="9"/>
                    </a:lnTo>
                    <a:lnTo>
                      <a:pt x="43" y="4"/>
                    </a:lnTo>
                    <a:lnTo>
                      <a:pt x="38" y="1"/>
                    </a:lnTo>
                    <a:lnTo>
                      <a:pt x="35" y="0"/>
                    </a:lnTo>
                    <a:lnTo>
                      <a:pt x="31" y="0"/>
                    </a:lnTo>
                    <a:lnTo>
                      <a:pt x="31" y="0"/>
                    </a:lnTo>
                    <a:lnTo>
                      <a:pt x="28" y="0"/>
                    </a:lnTo>
                    <a:lnTo>
                      <a:pt x="26" y="1"/>
                    </a:lnTo>
                    <a:lnTo>
                      <a:pt x="21" y="5"/>
                    </a:lnTo>
                    <a:lnTo>
                      <a:pt x="18" y="10"/>
                    </a:lnTo>
                    <a:lnTo>
                      <a:pt x="17" y="12"/>
                    </a:lnTo>
                    <a:lnTo>
                      <a:pt x="17" y="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4" name="Freeform 160"/>
              <p:cNvSpPr>
                <a:spLocks/>
              </p:cNvSpPr>
              <p:nvPr/>
            </p:nvSpPr>
            <p:spPr bwMode="auto">
              <a:xfrm>
                <a:off x="2237" y="1083"/>
                <a:ext cx="43" cy="39"/>
              </a:xfrm>
              <a:custGeom>
                <a:avLst/>
                <a:gdLst>
                  <a:gd name="T0" fmla="*/ 0 w 43"/>
                  <a:gd name="T1" fmla="*/ 0 h 39"/>
                  <a:gd name="T2" fmla="*/ 15 w 43"/>
                  <a:gd name="T3" fmla="*/ 16 h 39"/>
                  <a:gd name="T4" fmla="*/ 15 w 43"/>
                  <a:gd name="T5" fmla="*/ 16 h 39"/>
                  <a:gd name="T6" fmla="*/ 13 w 43"/>
                  <a:gd name="T7" fmla="*/ 22 h 39"/>
                  <a:gd name="T8" fmla="*/ 13 w 43"/>
                  <a:gd name="T9" fmla="*/ 25 h 39"/>
                  <a:gd name="T10" fmla="*/ 13 w 43"/>
                  <a:gd name="T11" fmla="*/ 27 h 39"/>
                  <a:gd name="T12" fmla="*/ 13 w 43"/>
                  <a:gd name="T13" fmla="*/ 27 h 39"/>
                  <a:gd name="T14" fmla="*/ 14 w 43"/>
                  <a:gd name="T15" fmla="*/ 30 h 39"/>
                  <a:gd name="T16" fmla="*/ 16 w 43"/>
                  <a:gd name="T17" fmla="*/ 33 h 39"/>
                  <a:gd name="T18" fmla="*/ 20 w 43"/>
                  <a:gd name="T19" fmla="*/ 37 h 39"/>
                  <a:gd name="T20" fmla="*/ 25 w 43"/>
                  <a:gd name="T21" fmla="*/ 38 h 39"/>
                  <a:gd name="T22" fmla="*/ 28 w 43"/>
                  <a:gd name="T23" fmla="*/ 39 h 39"/>
                  <a:gd name="T24" fmla="*/ 31 w 43"/>
                  <a:gd name="T25" fmla="*/ 38 h 39"/>
                  <a:gd name="T26" fmla="*/ 31 w 43"/>
                  <a:gd name="T27" fmla="*/ 38 h 39"/>
                  <a:gd name="T28" fmla="*/ 34 w 43"/>
                  <a:gd name="T29" fmla="*/ 37 h 39"/>
                  <a:gd name="T30" fmla="*/ 37 w 43"/>
                  <a:gd name="T31" fmla="*/ 36 h 39"/>
                  <a:gd name="T32" fmla="*/ 41 w 43"/>
                  <a:gd name="T33" fmla="*/ 31 h 39"/>
                  <a:gd name="T34" fmla="*/ 43 w 43"/>
                  <a:gd name="T35" fmla="*/ 26 h 39"/>
                  <a:gd name="T36" fmla="*/ 43 w 43"/>
                  <a:gd name="T37" fmla="*/ 23 h 39"/>
                  <a:gd name="T38" fmla="*/ 43 w 43"/>
                  <a:gd name="T39" fmla="*/ 20 h 39"/>
                  <a:gd name="T40" fmla="*/ 43 w 43"/>
                  <a:gd name="T41" fmla="*/ 20 h 39"/>
                  <a:gd name="T42" fmla="*/ 42 w 43"/>
                  <a:gd name="T43" fmla="*/ 17 h 39"/>
                  <a:gd name="T44" fmla="*/ 40 w 43"/>
                  <a:gd name="T45" fmla="*/ 15 h 39"/>
                  <a:gd name="T46" fmla="*/ 35 w 43"/>
                  <a:gd name="T47" fmla="*/ 10 h 39"/>
                  <a:gd name="T48" fmla="*/ 30 w 43"/>
                  <a:gd name="T49" fmla="*/ 8 h 39"/>
                  <a:gd name="T50" fmla="*/ 27 w 43"/>
                  <a:gd name="T51" fmla="*/ 8 h 39"/>
                  <a:gd name="T52" fmla="*/ 24 w 43"/>
                  <a:gd name="T5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39">
                    <a:moveTo>
                      <a:pt x="0" y="0"/>
                    </a:moveTo>
                    <a:lnTo>
                      <a:pt x="15" y="16"/>
                    </a:lnTo>
                    <a:lnTo>
                      <a:pt x="15" y="16"/>
                    </a:lnTo>
                    <a:lnTo>
                      <a:pt x="13" y="22"/>
                    </a:lnTo>
                    <a:lnTo>
                      <a:pt x="13" y="25"/>
                    </a:lnTo>
                    <a:lnTo>
                      <a:pt x="13" y="27"/>
                    </a:lnTo>
                    <a:lnTo>
                      <a:pt x="13" y="27"/>
                    </a:lnTo>
                    <a:lnTo>
                      <a:pt x="14" y="30"/>
                    </a:lnTo>
                    <a:lnTo>
                      <a:pt x="16" y="33"/>
                    </a:lnTo>
                    <a:lnTo>
                      <a:pt x="20" y="37"/>
                    </a:lnTo>
                    <a:lnTo>
                      <a:pt x="25" y="38"/>
                    </a:lnTo>
                    <a:lnTo>
                      <a:pt x="28" y="39"/>
                    </a:lnTo>
                    <a:lnTo>
                      <a:pt x="31" y="38"/>
                    </a:lnTo>
                    <a:lnTo>
                      <a:pt x="31" y="38"/>
                    </a:lnTo>
                    <a:lnTo>
                      <a:pt x="34" y="37"/>
                    </a:lnTo>
                    <a:lnTo>
                      <a:pt x="37" y="36"/>
                    </a:lnTo>
                    <a:lnTo>
                      <a:pt x="41" y="31"/>
                    </a:lnTo>
                    <a:lnTo>
                      <a:pt x="43" y="26"/>
                    </a:lnTo>
                    <a:lnTo>
                      <a:pt x="43" y="23"/>
                    </a:lnTo>
                    <a:lnTo>
                      <a:pt x="43" y="20"/>
                    </a:lnTo>
                    <a:lnTo>
                      <a:pt x="43" y="20"/>
                    </a:lnTo>
                    <a:lnTo>
                      <a:pt x="42" y="17"/>
                    </a:lnTo>
                    <a:lnTo>
                      <a:pt x="40" y="15"/>
                    </a:lnTo>
                    <a:lnTo>
                      <a:pt x="35" y="10"/>
                    </a:lnTo>
                    <a:lnTo>
                      <a:pt x="30" y="8"/>
                    </a:lnTo>
                    <a:lnTo>
                      <a:pt x="27" y="8"/>
                    </a:lnTo>
                    <a:lnTo>
                      <a:pt x="24" y="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5" name="Freeform 161"/>
              <p:cNvSpPr>
                <a:spLocks/>
              </p:cNvSpPr>
              <p:nvPr/>
            </p:nvSpPr>
            <p:spPr bwMode="auto">
              <a:xfrm>
                <a:off x="2186" y="1103"/>
                <a:ext cx="31" cy="65"/>
              </a:xfrm>
              <a:custGeom>
                <a:avLst/>
                <a:gdLst>
                  <a:gd name="T0" fmla="*/ 5 w 31"/>
                  <a:gd name="T1" fmla="*/ 0 h 65"/>
                  <a:gd name="T2" fmla="*/ 9 w 31"/>
                  <a:gd name="T3" fmla="*/ 35 h 65"/>
                  <a:gd name="T4" fmla="*/ 9 w 31"/>
                  <a:gd name="T5" fmla="*/ 35 h 65"/>
                  <a:gd name="T6" fmla="*/ 4 w 31"/>
                  <a:gd name="T7" fmla="*/ 39 h 65"/>
                  <a:gd name="T8" fmla="*/ 2 w 31"/>
                  <a:gd name="T9" fmla="*/ 41 h 65"/>
                  <a:gd name="T10" fmla="*/ 1 w 31"/>
                  <a:gd name="T11" fmla="*/ 44 h 65"/>
                  <a:gd name="T12" fmla="*/ 1 w 31"/>
                  <a:gd name="T13" fmla="*/ 44 h 65"/>
                  <a:gd name="T14" fmla="*/ 0 w 31"/>
                  <a:gd name="T15" fmla="*/ 47 h 65"/>
                  <a:gd name="T16" fmla="*/ 0 w 31"/>
                  <a:gd name="T17" fmla="*/ 50 h 65"/>
                  <a:gd name="T18" fmla="*/ 1 w 31"/>
                  <a:gd name="T19" fmla="*/ 55 h 65"/>
                  <a:gd name="T20" fmla="*/ 5 w 31"/>
                  <a:gd name="T21" fmla="*/ 60 h 65"/>
                  <a:gd name="T22" fmla="*/ 7 w 31"/>
                  <a:gd name="T23" fmla="*/ 62 h 65"/>
                  <a:gd name="T24" fmla="*/ 10 w 31"/>
                  <a:gd name="T25" fmla="*/ 64 h 65"/>
                  <a:gd name="T26" fmla="*/ 10 w 31"/>
                  <a:gd name="T27" fmla="*/ 64 h 65"/>
                  <a:gd name="T28" fmla="*/ 13 w 31"/>
                  <a:gd name="T29" fmla="*/ 65 h 65"/>
                  <a:gd name="T30" fmla="*/ 16 w 31"/>
                  <a:gd name="T31" fmla="*/ 65 h 65"/>
                  <a:gd name="T32" fmla="*/ 22 w 31"/>
                  <a:gd name="T33" fmla="*/ 62 h 65"/>
                  <a:gd name="T34" fmla="*/ 27 w 31"/>
                  <a:gd name="T35" fmla="*/ 59 h 65"/>
                  <a:gd name="T36" fmla="*/ 28 w 31"/>
                  <a:gd name="T37" fmla="*/ 57 h 65"/>
                  <a:gd name="T38" fmla="*/ 30 w 31"/>
                  <a:gd name="T39" fmla="*/ 54 h 65"/>
                  <a:gd name="T40" fmla="*/ 30 w 31"/>
                  <a:gd name="T41" fmla="*/ 54 h 65"/>
                  <a:gd name="T42" fmla="*/ 30 w 31"/>
                  <a:gd name="T43" fmla="*/ 51 h 65"/>
                  <a:gd name="T44" fmla="*/ 31 w 31"/>
                  <a:gd name="T45" fmla="*/ 48 h 65"/>
                  <a:gd name="T46" fmla="*/ 29 w 31"/>
                  <a:gd name="T47" fmla="*/ 42 h 65"/>
                  <a:gd name="T48" fmla="*/ 26 w 31"/>
                  <a:gd name="T49" fmla="*/ 38 h 65"/>
                  <a:gd name="T50" fmla="*/ 23 w 31"/>
                  <a:gd name="T51" fmla="*/ 36 h 65"/>
                  <a:gd name="T52" fmla="*/ 21 w 31"/>
                  <a:gd name="T53" fmla="*/ 3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65">
                    <a:moveTo>
                      <a:pt x="5" y="0"/>
                    </a:moveTo>
                    <a:lnTo>
                      <a:pt x="9" y="35"/>
                    </a:lnTo>
                    <a:lnTo>
                      <a:pt x="9" y="35"/>
                    </a:lnTo>
                    <a:lnTo>
                      <a:pt x="4" y="39"/>
                    </a:lnTo>
                    <a:lnTo>
                      <a:pt x="2" y="41"/>
                    </a:lnTo>
                    <a:lnTo>
                      <a:pt x="1" y="44"/>
                    </a:lnTo>
                    <a:lnTo>
                      <a:pt x="1" y="44"/>
                    </a:lnTo>
                    <a:lnTo>
                      <a:pt x="0" y="47"/>
                    </a:lnTo>
                    <a:lnTo>
                      <a:pt x="0" y="50"/>
                    </a:lnTo>
                    <a:lnTo>
                      <a:pt x="1" y="55"/>
                    </a:lnTo>
                    <a:lnTo>
                      <a:pt x="5" y="60"/>
                    </a:lnTo>
                    <a:lnTo>
                      <a:pt x="7" y="62"/>
                    </a:lnTo>
                    <a:lnTo>
                      <a:pt x="10" y="64"/>
                    </a:lnTo>
                    <a:lnTo>
                      <a:pt x="10" y="64"/>
                    </a:lnTo>
                    <a:lnTo>
                      <a:pt x="13" y="65"/>
                    </a:lnTo>
                    <a:lnTo>
                      <a:pt x="16" y="65"/>
                    </a:lnTo>
                    <a:lnTo>
                      <a:pt x="22" y="62"/>
                    </a:lnTo>
                    <a:lnTo>
                      <a:pt x="27" y="59"/>
                    </a:lnTo>
                    <a:lnTo>
                      <a:pt x="28" y="57"/>
                    </a:lnTo>
                    <a:lnTo>
                      <a:pt x="30" y="54"/>
                    </a:lnTo>
                    <a:lnTo>
                      <a:pt x="30" y="54"/>
                    </a:lnTo>
                    <a:lnTo>
                      <a:pt x="30" y="51"/>
                    </a:lnTo>
                    <a:lnTo>
                      <a:pt x="31" y="48"/>
                    </a:lnTo>
                    <a:lnTo>
                      <a:pt x="29" y="42"/>
                    </a:lnTo>
                    <a:lnTo>
                      <a:pt x="26" y="38"/>
                    </a:lnTo>
                    <a:lnTo>
                      <a:pt x="23" y="36"/>
                    </a:lnTo>
                    <a:lnTo>
                      <a:pt x="21" y="3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6" name="Freeform 162"/>
              <p:cNvSpPr>
                <a:spLocks/>
              </p:cNvSpPr>
              <p:nvPr/>
            </p:nvSpPr>
            <p:spPr bwMode="auto">
              <a:xfrm>
                <a:off x="2064" y="1048"/>
                <a:ext cx="41" cy="32"/>
              </a:xfrm>
              <a:custGeom>
                <a:avLst/>
                <a:gdLst>
                  <a:gd name="T0" fmla="*/ 41 w 41"/>
                  <a:gd name="T1" fmla="*/ 0 h 32"/>
                  <a:gd name="T2" fmla="*/ 26 w 41"/>
                  <a:gd name="T3" fmla="*/ 6 h 32"/>
                  <a:gd name="T4" fmla="*/ 26 w 41"/>
                  <a:gd name="T5" fmla="*/ 6 h 32"/>
                  <a:gd name="T6" fmla="*/ 24 w 41"/>
                  <a:gd name="T7" fmla="*/ 5 h 32"/>
                  <a:gd name="T8" fmla="*/ 24 w 41"/>
                  <a:gd name="T9" fmla="*/ 5 h 32"/>
                  <a:gd name="T10" fmla="*/ 22 w 41"/>
                  <a:gd name="T11" fmla="*/ 3 h 32"/>
                  <a:gd name="T12" fmla="*/ 19 w 41"/>
                  <a:gd name="T13" fmla="*/ 2 h 32"/>
                  <a:gd name="T14" fmla="*/ 13 w 41"/>
                  <a:gd name="T15" fmla="*/ 1 h 32"/>
                  <a:gd name="T16" fmla="*/ 8 w 41"/>
                  <a:gd name="T17" fmla="*/ 3 h 32"/>
                  <a:gd name="T18" fmla="*/ 5 w 41"/>
                  <a:gd name="T19" fmla="*/ 5 h 32"/>
                  <a:gd name="T20" fmla="*/ 3 w 41"/>
                  <a:gd name="T21" fmla="*/ 7 h 32"/>
                  <a:gd name="T22" fmla="*/ 3 w 41"/>
                  <a:gd name="T23" fmla="*/ 7 h 32"/>
                  <a:gd name="T24" fmla="*/ 2 w 41"/>
                  <a:gd name="T25" fmla="*/ 9 h 32"/>
                  <a:gd name="T26" fmla="*/ 0 w 41"/>
                  <a:gd name="T27" fmla="*/ 13 h 32"/>
                  <a:gd name="T28" fmla="*/ 0 w 41"/>
                  <a:gd name="T29" fmla="*/ 19 h 32"/>
                  <a:gd name="T30" fmla="*/ 2 w 41"/>
                  <a:gd name="T31" fmla="*/ 24 h 32"/>
                  <a:gd name="T32" fmla="*/ 3 w 41"/>
                  <a:gd name="T33" fmla="*/ 27 h 32"/>
                  <a:gd name="T34" fmla="*/ 5 w 41"/>
                  <a:gd name="T35" fmla="*/ 29 h 32"/>
                  <a:gd name="T36" fmla="*/ 5 w 41"/>
                  <a:gd name="T37" fmla="*/ 29 h 32"/>
                  <a:gd name="T38" fmla="*/ 8 w 41"/>
                  <a:gd name="T39" fmla="*/ 31 h 32"/>
                  <a:gd name="T40" fmla="*/ 11 w 41"/>
                  <a:gd name="T41" fmla="*/ 32 h 32"/>
                  <a:gd name="T42" fmla="*/ 16 w 41"/>
                  <a:gd name="T43" fmla="*/ 32 h 32"/>
                  <a:gd name="T44" fmla="*/ 22 w 41"/>
                  <a:gd name="T45" fmla="*/ 30 h 32"/>
                  <a:gd name="T46" fmla="*/ 24 w 41"/>
                  <a:gd name="T47" fmla="*/ 29 h 32"/>
                  <a:gd name="T48" fmla="*/ 26 w 41"/>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32">
                    <a:moveTo>
                      <a:pt x="41" y="0"/>
                    </a:moveTo>
                    <a:lnTo>
                      <a:pt x="26" y="6"/>
                    </a:lnTo>
                    <a:lnTo>
                      <a:pt x="26" y="6"/>
                    </a:lnTo>
                    <a:lnTo>
                      <a:pt x="24" y="5"/>
                    </a:lnTo>
                    <a:lnTo>
                      <a:pt x="24" y="5"/>
                    </a:lnTo>
                    <a:lnTo>
                      <a:pt x="22" y="3"/>
                    </a:lnTo>
                    <a:lnTo>
                      <a:pt x="19" y="2"/>
                    </a:lnTo>
                    <a:lnTo>
                      <a:pt x="13" y="1"/>
                    </a:lnTo>
                    <a:lnTo>
                      <a:pt x="8" y="3"/>
                    </a:lnTo>
                    <a:lnTo>
                      <a:pt x="5" y="5"/>
                    </a:lnTo>
                    <a:lnTo>
                      <a:pt x="3" y="7"/>
                    </a:lnTo>
                    <a:lnTo>
                      <a:pt x="3" y="7"/>
                    </a:lnTo>
                    <a:lnTo>
                      <a:pt x="2" y="9"/>
                    </a:lnTo>
                    <a:lnTo>
                      <a:pt x="0" y="13"/>
                    </a:lnTo>
                    <a:lnTo>
                      <a:pt x="0" y="19"/>
                    </a:lnTo>
                    <a:lnTo>
                      <a:pt x="2" y="24"/>
                    </a:lnTo>
                    <a:lnTo>
                      <a:pt x="3" y="27"/>
                    </a:lnTo>
                    <a:lnTo>
                      <a:pt x="5" y="29"/>
                    </a:lnTo>
                    <a:lnTo>
                      <a:pt x="5" y="29"/>
                    </a:lnTo>
                    <a:lnTo>
                      <a:pt x="8" y="31"/>
                    </a:lnTo>
                    <a:lnTo>
                      <a:pt x="11" y="32"/>
                    </a:lnTo>
                    <a:lnTo>
                      <a:pt x="16" y="32"/>
                    </a:lnTo>
                    <a:lnTo>
                      <a:pt x="22" y="30"/>
                    </a:lnTo>
                    <a:lnTo>
                      <a:pt x="24" y="29"/>
                    </a:lnTo>
                    <a:lnTo>
                      <a:pt x="26" y="2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7" name="Freeform 163"/>
              <p:cNvSpPr>
                <a:spLocks/>
              </p:cNvSpPr>
              <p:nvPr/>
            </p:nvSpPr>
            <p:spPr bwMode="auto">
              <a:xfrm>
                <a:off x="2109" y="1088"/>
                <a:ext cx="30" cy="52"/>
              </a:xfrm>
              <a:custGeom>
                <a:avLst/>
                <a:gdLst>
                  <a:gd name="T0" fmla="*/ 29 w 30"/>
                  <a:gd name="T1" fmla="*/ 0 h 52"/>
                  <a:gd name="T2" fmla="*/ 17 w 30"/>
                  <a:gd name="T3" fmla="*/ 21 h 52"/>
                  <a:gd name="T4" fmla="*/ 17 w 30"/>
                  <a:gd name="T5" fmla="*/ 21 h 52"/>
                  <a:gd name="T6" fmla="*/ 15 w 30"/>
                  <a:gd name="T7" fmla="*/ 21 h 52"/>
                  <a:gd name="T8" fmla="*/ 15 w 30"/>
                  <a:gd name="T9" fmla="*/ 21 h 52"/>
                  <a:gd name="T10" fmla="*/ 12 w 30"/>
                  <a:gd name="T11" fmla="*/ 21 h 52"/>
                  <a:gd name="T12" fmla="*/ 9 w 30"/>
                  <a:gd name="T13" fmla="*/ 22 h 52"/>
                  <a:gd name="T14" fmla="*/ 4 w 30"/>
                  <a:gd name="T15" fmla="*/ 25 h 52"/>
                  <a:gd name="T16" fmla="*/ 1 w 30"/>
                  <a:gd name="T17" fmla="*/ 30 h 52"/>
                  <a:gd name="T18" fmla="*/ 0 w 30"/>
                  <a:gd name="T19" fmla="*/ 33 h 52"/>
                  <a:gd name="T20" fmla="*/ 0 w 30"/>
                  <a:gd name="T21" fmla="*/ 36 h 52"/>
                  <a:gd name="T22" fmla="*/ 0 w 30"/>
                  <a:gd name="T23" fmla="*/ 36 h 52"/>
                  <a:gd name="T24" fmla="*/ 0 w 30"/>
                  <a:gd name="T25" fmla="*/ 39 h 52"/>
                  <a:gd name="T26" fmla="*/ 1 w 30"/>
                  <a:gd name="T27" fmla="*/ 43 h 52"/>
                  <a:gd name="T28" fmla="*/ 4 w 30"/>
                  <a:gd name="T29" fmla="*/ 47 h 52"/>
                  <a:gd name="T30" fmla="*/ 9 w 30"/>
                  <a:gd name="T31" fmla="*/ 51 h 52"/>
                  <a:gd name="T32" fmla="*/ 11 w 30"/>
                  <a:gd name="T33" fmla="*/ 51 h 52"/>
                  <a:gd name="T34" fmla="*/ 14 w 30"/>
                  <a:gd name="T35" fmla="*/ 52 h 52"/>
                  <a:gd name="T36" fmla="*/ 14 w 30"/>
                  <a:gd name="T37" fmla="*/ 52 h 52"/>
                  <a:gd name="T38" fmla="*/ 17 w 30"/>
                  <a:gd name="T39" fmla="*/ 52 h 52"/>
                  <a:gd name="T40" fmla="*/ 20 w 30"/>
                  <a:gd name="T41" fmla="*/ 51 h 52"/>
                  <a:gd name="T42" fmla="*/ 26 w 30"/>
                  <a:gd name="T43" fmla="*/ 48 h 52"/>
                  <a:gd name="T44" fmla="*/ 29 w 30"/>
                  <a:gd name="T45" fmla="*/ 43 h 52"/>
                  <a:gd name="T46" fmla="*/ 30 w 30"/>
                  <a:gd name="T47" fmla="*/ 39 h 52"/>
                  <a:gd name="T48" fmla="*/ 30 w 30"/>
                  <a:gd name="T4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52">
                    <a:moveTo>
                      <a:pt x="29" y="0"/>
                    </a:moveTo>
                    <a:lnTo>
                      <a:pt x="17" y="21"/>
                    </a:lnTo>
                    <a:lnTo>
                      <a:pt x="17" y="21"/>
                    </a:lnTo>
                    <a:lnTo>
                      <a:pt x="15" y="21"/>
                    </a:lnTo>
                    <a:lnTo>
                      <a:pt x="15" y="21"/>
                    </a:lnTo>
                    <a:lnTo>
                      <a:pt x="12" y="21"/>
                    </a:lnTo>
                    <a:lnTo>
                      <a:pt x="9" y="22"/>
                    </a:lnTo>
                    <a:lnTo>
                      <a:pt x="4" y="25"/>
                    </a:lnTo>
                    <a:lnTo>
                      <a:pt x="1" y="30"/>
                    </a:lnTo>
                    <a:lnTo>
                      <a:pt x="0" y="33"/>
                    </a:lnTo>
                    <a:lnTo>
                      <a:pt x="0" y="36"/>
                    </a:lnTo>
                    <a:lnTo>
                      <a:pt x="0" y="36"/>
                    </a:lnTo>
                    <a:lnTo>
                      <a:pt x="0" y="39"/>
                    </a:lnTo>
                    <a:lnTo>
                      <a:pt x="1" y="43"/>
                    </a:lnTo>
                    <a:lnTo>
                      <a:pt x="4" y="47"/>
                    </a:lnTo>
                    <a:lnTo>
                      <a:pt x="9" y="51"/>
                    </a:lnTo>
                    <a:lnTo>
                      <a:pt x="11" y="51"/>
                    </a:lnTo>
                    <a:lnTo>
                      <a:pt x="14" y="52"/>
                    </a:lnTo>
                    <a:lnTo>
                      <a:pt x="14" y="52"/>
                    </a:lnTo>
                    <a:lnTo>
                      <a:pt x="17" y="52"/>
                    </a:lnTo>
                    <a:lnTo>
                      <a:pt x="20" y="51"/>
                    </a:lnTo>
                    <a:lnTo>
                      <a:pt x="26" y="48"/>
                    </a:lnTo>
                    <a:lnTo>
                      <a:pt x="29" y="43"/>
                    </a:lnTo>
                    <a:lnTo>
                      <a:pt x="30" y="39"/>
                    </a:lnTo>
                    <a:lnTo>
                      <a:pt x="30" y="3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8" name="Freeform 164"/>
              <p:cNvSpPr>
                <a:spLocks/>
              </p:cNvSpPr>
              <p:nvPr/>
            </p:nvSpPr>
            <p:spPr bwMode="auto">
              <a:xfrm>
                <a:off x="2913" y="1206"/>
                <a:ext cx="175" cy="117"/>
              </a:xfrm>
              <a:custGeom>
                <a:avLst/>
                <a:gdLst>
                  <a:gd name="T0" fmla="*/ 171 w 175"/>
                  <a:gd name="T1" fmla="*/ 69 h 117"/>
                  <a:gd name="T2" fmla="*/ 144 w 175"/>
                  <a:gd name="T3" fmla="*/ 7 h 117"/>
                  <a:gd name="T4" fmla="*/ 144 w 175"/>
                  <a:gd name="T5" fmla="*/ 7 h 117"/>
                  <a:gd name="T6" fmla="*/ 142 w 175"/>
                  <a:gd name="T7" fmla="*/ 4 h 117"/>
                  <a:gd name="T8" fmla="*/ 140 w 175"/>
                  <a:gd name="T9" fmla="*/ 2 h 117"/>
                  <a:gd name="T10" fmla="*/ 137 w 175"/>
                  <a:gd name="T11" fmla="*/ 1 h 117"/>
                  <a:gd name="T12" fmla="*/ 134 w 175"/>
                  <a:gd name="T13" fmla="*/ 0 h 117"/>
                  <a:gd name="T14" fmla="*/ 41 w 175"/>
                  <a:gd name="T15" fmla="*/ 0 h 117"/>
                  <a:gd name="T16" fmla="*/ 41 w 175"/>
                  <a:gd name="T17" fmla="*/ 0 h 117"/>
                  <a:gd name="T18" fmla="*/ 41 w 175"/>
                  <a:gd name="T19" fmla="*/ 0 h 117"/>
                  <a:gd name="T20" fmla="*/ 41 w 175"/>
                  <a:gd name="T21" fmla="*/ 0 h 117"/>
                  <a:gd name="T22" fmla="*/ 38 w 175"/>
                  <a:gd name="T23" fmla="*/ 1 h 117"/>
                  <a:gd name="T24" fmla="*/ 35 w 175"/>
                  <a:gd name="T25" fmla="*/ 2 h 117"/>
                  <a:gd name="T26" fmla="*/ 33 w 175"/>
                  <a:gd name="T27" fmla="*/ 4 h 117"/>
                  <a:gd name="T28" fmla="*/ 31 w 175"/>
                  <a:gd name="T29" fmla="*/ 7 h 117"/>
                  <a:gd name="T30" fmla="*/ 4 w 175"/>
                  <a:gd name="T31" fmla="*/ 69 h 117"/>
                  <a:gd name="T32" fmla="*/ 4 w 175"/>
                  <a:gd name="T33" fmla="*/ 69 h 117"/>
                  <a:gd name="T34" fmla="*/ 2 w 175"/>
                  <a:gd name="T35" fmla="*/ 76 h 117"/>
                  <a:gd name="T36" fmla="*/ 0 w 175"/>
                  <a:gd name="T37" fmla="*/ 85 h 117"/>
                  <a:gd name="T38" fmla="*/ 0 w 175"/>
                  <a:gd name="T39" fmla="*/ 85 h 117"/>
                  <a:gd name="T40" fmla="*/ 0 w 175"/>
                  <a:gd name="T41" fmla="*/ 85 h 117"/>
                  <a:gd name="T42" fmla="*/ 0 w 175"/>
                  <a:gd name="T43" fmla="*/ 85 h 117"/>
                  <a:gd name="T44" fmla="*/ 0 w 175"/>
                  <a:gd name="T45" fmla="*/ 110 h 117"/>
                  <a:gd name="T46" fmla="*/ 0 w 175"/>
                  <a:gd name="T47" fmla="*/ 110 h 117"/>
                  <a:gd name="T48" fmla="*/ 1 w 175"/>
                  <a:gd name="T49" fmla="*/ 113 h 117"/>
                  <a:gd name="T50" fmla="*/ 2 w 175"/>
                  <a:gd name="T51" fmla="*/ 115 h 117"/>
                  <a:gd name="T52" fmla="*/ 4 w 175"/>
                  <a:gd name="T53" fmla="*/ 116 h 117"/>
                  <a:gd name="T54" fmla="*/ 6 w 175"/>
                  <a:gd name="T55" fmla="*/ 117 h 117"/>
                  <a:gd name="T56" fmla="*/ 6 w 175"/>
                  <a:gd name="T57" fmla="*/ 117 h 117"/>
                  <a:gd name="T58" fmla="*/ 7 w 175"/>
                  <a:gd name="T59" fmla="*/ 117 h 117"/>
                  <a:gd name="T60" fmla="*/ 169 w 175"/>
                  <a:gd name="T61" fmla="*/ 117 h 117"/>
                  <a:gd name="T62" fmla="*/ 169 w 175"/>
                  <a:gd name="T63" fmla="*/ 117 h 117"/>
                  <a:gd name="T64" fmla="*/ 171 w 175"/>
                  <a:gd name="T65" fmla="*/ 116 h 117"/>
                  <a:gd name="T66" fmla="*/ 173 w 175"/>
                  <a:gd name="T67" fmla="*/ 115 h 117"/>
                  <a:gd name="T68" fmla="*/ 174 w 175"/>
                  <a:gd name="T69" fmla="*/ 113 h 117"/>
                  <a:gd name="T70" fmla="*/ 175 w 175"/>
                  <a:gd name="T71" fmla="*/ 110 h 117"/>
                  <a:gd name="T72" fmla="*/ 175 w 175"/>
                  <a:gd name="T73" fmla="*/ 85 h 117"/>
                  <a:gd name="T74" fmla="*/ 175 w 175"/>
                  <a:gd name="T75" fmla="*/ 85 h 117"/>
                  <a:gd name="T76" fmla="*/ 174 w 175"/>
                  <a:gd name="T77" fmla="*/ 77 h 117"/>
                  <a:gd name="T78" fmla="*/ 171 w 175"/>
                  <a:gd name="T79" fmla="*/ 69 h 117"/>
                  <a:gd name="T80" fmla="*/ 171 w 175"/>
                  <a:gd name="T81" fmla="*/ 6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5" h="117">
                    <a:moveTo>
                      <a:pt x="171" y="69"/>
                    </a:moveTo>
                    <a:lnTo>
                      <a:pt x="144" y="7"/>
                    </a:lnTo>
                    <a:lnTo>
                      <a:pt x="144" y="7"/>
                    </a:lnTo>
                    <a:lnTo>
                      <a:pt x="142" y="4"/>
                    </a:lnTo>
                    <a:lnTo>
                      <a:pt x="140" y="2"/>
                    </a:lnTo>
                    <a:lnTo>
                      <a:pt x="137" y="1"/>
                    </a:lnTo>
                    <a:lnTo>
                      <a:pt x="134" y="0"/>
                    </a:lnTo>
                    <a:lnTo>
                      <a:pt x="41" y="0"/>
                    </a:lnTo>
                    <a:lnTo>
                      <a:pt x="41" y="0"/>
                    </a:lnTo>
                    <a:lnTo>
                      <a:pt x="41" y="0"/>
                    </a:lnTo>
                    <a:lnTo>
                      <a:pt x="41" y="0"/>
                    </a:lnTo>
                    <a:lnTo>
                      <a:pt x="38" y="1"/>
                    </a:lnTo>
                    <a:lnTo>
                      <a:pt x="35" y="2"/>
                    </a:lnTo>
                    <a:lnTo>
                      <a:pt x="33" y="4"/>
                    </a:lnTo>
                    <a:lnTo>
                      <a:pt x="31" y="7"/>
                    </a:lnTo>
                    <a:lnTo>
                      <a:pt x="4" y="69"/>
                    </a:lnTo>
                    <a:lnTo>
                      <a:pt x="4" y="69"/>
                    </a:lnTo>
                    <a:lnTo>
                      <a:pt x="2" y="76"/>
                    </a:lnTo>
                    <a:lnTo>
                      <a:pt x="0" y="85"/>
                    </a:lnTo>
                    <a:lnTo>
                      <a:pt x="0" y="85"/>
                    </a:lnTo>
                    <a:lnTo>
                      <a:pt x="0" y="85"/>
                    </a:lnTo>
                    <a:lnTo>
                      <a:pt x="0" y="85"/>
                    </a:lnTo>
                    <a:lnTo>
                      <a:pt x="0" y="110"/>
                    </a:lnTo>
                    <a:lnTo>
                      <a:pt x="0" y="110"/>
                    </a:lnTo>
                    <a:lnTo>
                      <a:pt x="1" y="113"/>
                    </a:lnTo>
                    <a:lnTo>
                      <a:pt x="2" y="115"/>
                    </a:lnTo>
                    <a:lnTo>
                      <a:pt x="4" y="116"/>
                    </a:lnTo>
                    <a:lnTo>
                      <a:pt x="6" y="117"/>
                    </a:lnTo>
                    <a:lnTo>
                      <a:pt x="6" y="117"/>
                    </a:lnTo>
                    <a:lnTo>
                      <a:pt x="7" y="117"/>
                    </a:lnTo>
                    <a:lnTo>
                      <a:pt x="169" y="117"/>
                    </a:lnTo>
                    <a:lnTo>
                      <a:pt x="169" y="117"/>
                    </a:lnTo>
                    <a:lnTo>
                      <a:pt x="171" y="116"/>
                    </a:lnTo>
                    <a:lnTo>
                      <a:pt x="173" y="115"/>
                    </a:lnTo>
                    <a:lnTo>
                      <a:pt x="174" y="113"/>
                    </a:lnTo>
                    <a:lnTo>
                      <a:pt x="175" y="110"/>
                    </a:lnTo>
                    <a:lnTo>
                      <a:pt x="175" y="85"/>
                    </a:lnTo>
                    <a:lnTo>
                      <a:pt x="175" y="85"/>
                    </a:lnTo>
                    <a:lnTo>
                      <a:pt x="174" y="77"/>
                    </a:lnTo>
                    <a:lnTo>
                      <a:pt x="171" y="69"/>
                    </a:lnTo>
                    <a:lnTo>
                      <a:pt x="171" y="6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9" name="Freeform 165"/>
              <p:cNvSpPr>
                <a:spLocks/>
              </p:cNvSpPr>
              <p:nvPr/>
            </p:nvSpPr>
            <p:spPr bwMode="auto">
              <a:xfrm>
                <a:off x="2986" y="1224"/>
                <a:ext cx="14" cy="7"/>
              </a:xfrm>
              <a:custGeom>
                <a:avLst/>
                <a:gdLst>
                  <a:gd name="T0" fmla="*/ 0 w 14"/>
                  <a:gd name="T1" fmla="*/ 7 h 7"/>
                  <a:gd name="T2" fmla="*/ 0 w 14"/>
                  <a:gd name="T3" fmla="*/ 0 h 7"/>
                  <a:gd name="T4" fmla="*/ 14 w 14"/>
                  <a:gd name="T5" fmla="*/ 0 h 7"/>
                </a:gdLst>
                <a:ahLst/>
                <a:cxnLst>
                  <a:cxn ang="0">
                    <a:pos x="T0" y="T1"/>
                  </a:cxn>
                  <a:cxn ang="0">
                    <a:pos x="T2" y="T3"/>
                  </a:cxn>
                  <a:cxn ang="0">
                    <a:pos x="T4" y="T5"/>
                  </a:cxn>
                </a:cxnLst>
                <a:rect l="0" t="0" r="r" b="b"/>
                <a:pathLst>
                  <a:path w="14" h="7">
                    <a:moveTo>
                      <a:pt x="0" y="7"/>
                    </a:moveTo>
                    <a:lnTo>
                      <a:pt x="0" y="0"/>
                    </a:lnTo>
                    <a:lnTo>
                      <a:pt x="1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0" name="Freeform 166"/>
              <p:cNvSpPr>
                <a:spLocks/>
              </p:cNvSpPr>
              <p:nvPr/>
            </p:nvSpPr>
            <p:spPr bwMode="auto">
              <a:xfrm>
                <a:off x="2984" y="1239"/>
                <a:ext cx="16" cy="8"/>
              </a:xfrm>
              <a:custGeom>
                <a:avLst/>
                <a:gdLst>
                  <a:gd name="T0" fmla="*/ 0 w 16"/>
                  <a:gd name="T1" fmla="*/ 8 h 8"/>
                  <a:gd name="T2" fmla="*/ 1 w 16"/>
                  <a:gd name="T3" fmla="*/ 0 h 8"/>
                  <a:gd name="T4" fmla="*/ 16 w 16"/>
                  <a:gd name="T5" fmla="*/ 0 h 8"/>
                </a:gdLst>
                <a:ahLst/>
                <a:cxnLst>
                  <a:cxn ang="0">
                    <a:pos x="T0" y="T1"/>
                  </a:cxn>
                  <a:cxn ang="0">
                    <a:pos x="T2" y="T3"/>
                  </a:cxn>
                  <a:cxn ang="0">
                    <a:pos x="T4" y="T5"/>
                  </a:cxn>
                </a:cxnLst>
                <a:rect l="0" t="0" r="r" b="b"/>
                <a:pathLst>
                  <a:path w="16" h="8">
                    <a:moveTo>
                      <a:pt x="0" y="8"/>
                    </a:moveTo>
                    <a:lnTo>
                      <a:pt x="1" y="0"/>
                    </a:lnTo>
                    <a:lnTo>
                      <a:pt x="1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1" name="Freeform 167"/>
              <p:cNvSpPr>
                <a:spLocks/>
              </p:cNvSpPr>
              <p:nvPr/>
            </p:nvSpPr>
            <p:spPr bwMode="auto">
              <a:xfrm>
                <a:off x="2946" y="1224"/>
                <a:ext cx="29" cy="42"/>
              </a:xfrm>
              <a:custGeom>
                <a:avLst/>
                <a:gdLst>
                  <a:gd name="T0" fmla="*/ 0 w 29"/>
                  <a:gd name="T1" fmla="*/ 42 h 42"/>
                  <a:gd name="T2" fmla="*/ 10 w 29"/>
                  <a:gd name="T3" fmla="*/ 0 h 42"/>
                  <a:gd name="T4" fmla="*/ 29 w 29"/>
                  <a:gd name="T5" fmla="*/ 0 h 42"/>
                </a:gdLst>
                <a:ahLst/>
                <a:cxnLst>
                  <a:cxn ang="0">
                    <a:pos x="T0" y="T1"/>
                  </a:cxn>
                  <a:cxn ang="0">
                    <a:pos x="T2" y="T3"/>
                  </a:cxn>
                  <a:cxn ang="0">
                    <a:pos x="T4" y="T5"/>
                  </a:cxn>
                </a:cxnLst>
                <a:rect l="0" t="0" r="r" b="b"/>
                <a:pathLst>
                  <a:path w="29" h="42">
                    <a:moveTo>
                      <a:pt x="0" y="42"/>
                    </a:moveTo>
                    <a:lnTo>
                      <a:pt x="10" y="0"/>
                    </a:lnTo>
                    <a:lnTo>
                      <a:pt x="2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2" name="Freeform 168"/>
              <p:cNvSpPr>
                <a:spLocks/>
              </p:cNvSpPr>
              <p:nvPr/>
            </p:nvSpPr>
            <p:spPr bwMode="auto">
              <a:xfrm>
                <a:off x="2983" y="1256"/>
                <a:ext cx="17" cy="10"/>
              </a:xfrm>
              <a:custGeom>
                <a:avLst/>
                <a:gdLst>
                  <a:gd name="T0" fmla="*/ 0 w 17"/>
                  <a:gd name="T1" fmla="*/ 10 h 10"/>
                  <a:gd name="T2" fmla="*/ 1 w 17"/>
                  <a:gd name="T3" fmla="*/ 0 h 10"/>
                  <a:gd name="T4" fmla="*/ 17 w 17"/>
                  <a:gd name="T5" fmla="*/ 0 h 10"/>
                </a:gdLst>
                <a:ahLst/>
                <a:cxnLst>
                  <a:cxn ang="0">
                    <a:pos x="T0" y="T1"/>
                  </a:cxn>
                  <a:cxn ang="0">
                    <a:pos x="T2" y="T3"/>
                  </a:cxn>
                  <a:cxn ang="0">
                    <a:pos x="T4" y="T5"/>
                  </a:cxn>
                </a:cxnLst>
                <a:rect l="0" t="0" r="r" b="b"/>
                <a:pathLst>
                  <a:path w="17" h="10">
                    <a:moveTo>
                      <a:pt x="0" y="10"/>
                    </a:moveTo>
                    <a:lnTo>
                      <a:pt x="1" y="0"/>
                    </a:lnTo>
                    <a:lnTo>
                      <a:pt x="1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3" name="Freeform 169"/>
              <p:cNvSpPr>
                <a:spLocks/>
              </p:cNvSpPr>
              <p:nvPr/>
            </p:nvSpPr>
            <p:spPr bwMode="auto">
              <a:xfrm>
                <a:off x="3010" y="1224"/>
                <a:ext cx="12" cy="7"/>
              </a:xfrm>
              <a:custGeom>
                <a:avLst/>
                <a:gdLst>
                  <a:gd name="T0" fmla="*/ 0 w 12"/>
                  <a:gd name="T1" fmla="*/ 7 h 7"/>
                  <a:gd name="T2" fmla="*/ 0 w 12"/>
                  <a:gd name="T3" fmla="*/ 0 h 7"/>
                  <a:gd name="T4" fmla="*/ 12 w 12"/>
                  <a:gd name="T5" fmla="*/ 0 h 7"/>
                </a:gdLst>
                <a:ahLst/>
                <a:cxnLst>
                  <a:cxn ang="0">
                    <a:pos x="T0" y="T1"/>
                  </a:cxn>
                  <a:cxn ang="0">
                    <a:pos x="T2" y="T3"/>
                  </a:cxn>
                  <a:cxn ang="0">
                    <a:pos x="T4" y="T5"/>
                  </a:cxn>
                </a:cxnLst>
                <a:rect l="0" t="0" r="r" b="b"/>
                <a:pathLst>
                  <a:path w="12" h="7">
                    <a:moveTo>
                      <a:pt x="0" y="7"/>
                    </a:moveTo>
                    <a:lnTo>
                      <a:pt x="0" y="0"/>
                    </a:lnTo>
                    <a:lnTo>
                      <a:pt x="12"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4" name="Freeform 170"/>
              <p:cNvSpPr>
                <a:spLocks/>
              </p:cNvSpPr>
              <p:nvPr/>
            </p:nvSpPr>
            <p:spPr bwMode="auto">
              <a:xfrm>
                <a:off x="3010" y="1239"/>
                <a:ext cx="14" cy="8"/>
              </a:xfrm>
              <a:custGeom>
                <a:avLst/>
                <a:gdLst>
                  <a:gd name="T0" fmla="*/ 0 w 14"/>
                  <a:gd name="T1" fmla="*/ 8 h 8"/>
                  <a:gd name="T2" fmla="*/ 0 w 14"/>
                  <a:gd name="T3" fmla="*/ 0 h 8"/>
                  <a:gd name="T4" fmla="*/ 14 w 14"/>
                  <a:gd name="T5" fmla="*/ 0 h 8"/>
                </a:gdLst>
                <a:ahLst/>
                <a:cxnLst>
                  <a:cxn ang="0">
                    <a:pos x="T0" y="T1"/>
                  </a:cxn>
                  <a:cxn ang="0">
                    <a:pos x="T2" y="T3"/>
                  </a:cxn>
                  <a:cxn ang="0">
                    <a:pos x="T4" y="T5"/>
                  </a:cxn>
                </a:cxnLst>
                <a:rect l="0" t="0" r="r" b="b"/>
                <a:pathLst>
                  <a:path w="14" h="8">
                    <a:moveTo>
                      <a:pt x="0" y="8"/>
                    </a:moveTo>
                    <a:lnTo>
                      <a:pt x="0" y="0"/>
                    </a:lnTo>
                    <a:lnTo>
                      <a:pt x="1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5" name="Freeform 171"/>
              <p:cNvSpPr>
                <a:spLocks/>
              </p:cNvSpPr>
              <p:nvPr/>
            </p:nvSpPr>
            <p:spPr bwMode="auto">
              <a:xfrm>
                <a:off x="3011" y="1256"/>
                <a:ext cx="15" cy="10"/>
              </a:xfrm>
              <a:custGeom>
                <a:avLst/>
                <a:gdLst>
                  <a:gd name="T0" fmla="*/ 0 w 15"/>
                  <a:gd name="T1" fmla="*/ 10 h 10"/>
                  <a:gd name="T2" fmla="*/ 0 w 15"/>
                  <a:gd name="T3" fmla="*/ 0 h 10"/>
                  <a:gd name="T4" fmla="*/ 15 w 15"/>
                  <a:gd name="T5" fmla="*/ 0 h 10"/>
                </a:gdLst>
                <a:ahLst/>
                <a:cxnLst>
                  <a:cxn ang="0">
                    <a:pos x="T0" y="T1"/>
                  </a:cxn>
                  <a:cxn ang="0">
                    <a:pos x="T2" y="T3"/>
                  </a:cxn>
                  <a:cxn ang="0">
                    <a:pos x="T4" y="T5"/>
                  </a:cxn>
                </a:cxnLst>
                <a:rect l="0" t="0" r="r" b="b"/>
                <a:pathLst>
                  <a:path w="15" h="10">
                    <a:moveTo>
                      <a:pt x="0" y="10"/>
                    </a:moveTo>
                    <a:lnTo>
                      <a:pt x="0" y="0"/>
                    </a:lnTo>
                    <a:lnTo>
                      <a:pt x="1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6" name="Freeform 172"/>
              <p:cNvSpPr>
                <a:spLocks/>
              </p:cNvSpPr>
              <p:nvPr/>
            </p:nvSpPr>
            <p:spPr bwMode="auto">
              <a:xfrm>
                <a:off x="3032" y="1224"/>
                <a:ext cx="13" cy="7"/>
              </a:xfrm>
              <a:custGeom>
                <a:avLst/>
                <a:gdLst>
                  <a:gd name="T0" fmla="*/ 1 w 13"/>
                  <a:gd name="T1" fmla="*/ 7 h 7"/>
                  <a:gd name="T2" fmla="*/ 0 w 13"/>
                  <a:gd name="T3" fmla="*/ 0 h 7"/>
                  <a:gd name="T4" fmla="*/ 13 w 13"/>
                  <a:gd name="T5" fmla="*/ 0 h 7"/>
                </a:gdLst>
                <a:ahLst/>
                <a:cxnLst>
                  <a:cxn ang="0">
                    <a:pos x="T0" y="T1"/>
                  </a:cxn>
                  <a:cxn ang="0">
                    <a:pos x="T2" y="T3"/>
                  </a:cxn>
                  <a:cxn ang="0">
                    <a:pos x="T4" y="T5"/>
                  </a:cxn>
                </a:cxnLst>
                <a:rect l="0" t="0" r="r" b="b"/>
                <a:pathLst>
                  <a:path w="13" h="7">
                    <a:moveTo>
                      <a:pt x="1" y="7"/>
                    </a:moveTo>
                    <a:lnTo>
                      <a:pt x="0" y="0"/>
                    </a:lnTo>
                    <a:lnTo>
                      <a:pt x="13"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7" name="Freeform 173"/>
              <p:cNvSpPr>
                <a:spLocks/>
              </p:cNvSpPr>
              <p:nvPr/>
            </p:nvSpPr>
            <p:spPr bwMode="auto">
              <a:xfrm>
                <a:off x="3035" y="1239"/>
                <a:ext cx="14" cy="8"/>
              </a:xfrm>
              <a:custGeom>
                <a:avLst/>
                <a:gdLst>
                  <a:gd name="T0" fmla="*/ 1 w 14"/>
                  <a:gd name="T1" fmla="*/ 8 h 8"/>
                  <a:gd name="T2" fmla="*/ 0 w 14"/>
                  <a:gd name="T3" fmla="*/ 0 h 8"/>
                  <a:gd name="T4" fmla="*/ 14 w 14"/>
                  <a:gd name="T5" fmla="*/ 0 h 8"/>
                </a:gdLst>
                <a:ahLst/>
                <a:cxnLst>
                  <a:cxn ang="0">
                    <a:pos x="T0" y="T1"/>
                  </a:cxn>
                  <a:cxn ang="0">
                    <a:pos x="T2" y="T3"/>
                  </a:cxn>
                  <a:cxn ang="0">
                    <a:pos x="T4" y="T5"/>
                  </a:cxn>
                </a:cxnLst>
                <a:rect l="0" t="0" r="r" b="b"/>
                <a:pathLst>
                  <a:path w="14" h="8">
                    <a:moveTo>
                      <a:pt x="1" y="8"/>
                    </a:moveTo>
                    <a:lnTo>
                      <a:pt x="0" y="0"/>
                    </a:lnTo>
                    <a:lnTo>
                      <a:pt x="1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8" name="Freeform 174"/>
              <p:cNvSpPr>
                <a:spLocks/>
              </p:cNvSpPr>
              <p:nvPr/>
            </p:nvSpPr>
            <p:spPr bwMode="auto">
              <a:xfrm>
                <a:off x="3038" y="1256"/>
                <a:ext cx="15" cy="10"/>
              </a:xfrm>
              <a:custGeom>
                <a:avLst/>
                <a:gdLst>
                  <a:gd name="T0" fmla="*/ 1 w 15"/>
                  <a:gd name="T1" fmla="*/ 10 h 10"/>
                  <a:gd name="T2" fmla="*/ 0 w 15"/>
                  <a:gd name="T3" fmla="*/ 0 h 10"/>
                  <a:gd name="T4" fmla="*/ 15 w 15"/>
                  <a:gd name="T5" fmla="*/ 0 h 10"/>
                </a:gdLst>
                <a:ahLst/>
                <a:cxnLst>
                  <a:cxn ang="0">
                    <a:pos x="T0" y="T1"/>
                  </a:cxn>
                  <a:cxn ang="0">
                    <a:pos x="T2" y="T3"/>
                  </a:cxn>
                  <a:cxn ang="0">
                    <a:pos x="T4" y="T5"/>
                  </a:cxn>
                </a:cxnLst>
                <a:rect l="0" t="0" r="r" b="b"/>
                <a:pathLst>
                  <a:path w="15" h="10">
                    <a:moveTo>
                      <a:pt x="1" y="10"/>
                    </a:moveTo>
                    <a:lnTo>
                      <a:pt x="0" y="0"/>
                    </a:lnTo>
                    <a:lnTo>
                      <a:pt x="1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9" name="Freeform 175"/>
              <p:cNvSpPr>
                <a:spLocks/>
              </p:cNvSpPr>
              <p:nvPr/>
            </p:nvSpPr>
            <p:spPr bwMode="auto">
              <a:xfrm>
                <a:off x="2869" y="1245"/>
                <a:ext cx="33" cy="50"/>
              </a:xfrm>
              <a:custGeom>
                <a:avLst/>
                <a:gdLst>
                  <a:gd name="T0" fmla="*/ 10 w 33"/>
                  <a:gd name="T1" fmla="*/ 0 h 50"/>
                  <a:gd name="T2" fmla="*/ 10 w 33"/>
                  <a:gd name="T3" fmla="*/ 0 h 50"/>
                  <a:gd name="T4" fmla="*/ 6 w 33"/>
                  <a:gd name="T5" fmla="*/ 4 h 50"/>
                  <a:gd name="T6" fmla="*/ 3 w 33"/>
                  <a:gd name="T7" fmla="*/ 8 h 50"/>
                  <a:gd name="T8" fmla="*/ 1 w 33"/>
                  <a:gd name="T9" fmla="*/ 13 h 50"/>
                  <a:gd name="T10" fmla="*/ 0 w 33"/>
                  <a:gd name="T11" fmla="*/ 18 h 50"/>
                  <a:gd name="T12" fmla="*/ 0 w 33"/>
                  <a:gd name="T13" fmla="*/ 18 h 50"/>
                  <a:gd name="T14" fmla="*/ 1 w 33"/>
                  <a:gd name="T15" fmla="*/ 23 h 50"/>
                  <a:gd name="T16" fmla="*/ 3 w 33"/>
                  <a:gd name="T17" fmla="*/ 28 h 50"/>
                  <a:gd name="T18" fmla="*/ 6 w 33"/>
                  <a:gd name="T19" fmla="*/ 33 h 50"/>
                  <a:gd name="T20" fmla="*/ 10 w 33"/>
                  <a:gd name="T21" fmla="*/ 37 h 50"/>
                  <a:gd name="T22" fmla="*/ 10 w 33"/>
                  <a:gd name="T23" fmla="*/ 37 h 50"/>
                  <a:gd name="T24" fmla="*/ 20 w 33"/>
                  <a:gd name="T25" fmla="*/ 44 h 50"/>
                  <a:gd name="T26" fmla="*/ 33 w 33"/>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50">
                    <a:moveTo>
                      <a:pt x="10" y="0"/>
                    </a:moveTo>
                    <a:lnTo>
                      <a:pt x="10" y="0"/>
                    </a:lnTo>
                    <a:lnTo>
                      <a:pt x="6" y="4"/>
                    </a:lnTo>
                    <a:lnTo>
                      <a:pt x="3" y="8"/>
                    </a:lnTo>
                    <a:lnTo>
                      <a:pt x="1" y="13"/>
                    </a:lnTo>
                    <a:lnTo>
                      <a:pt x="0" y="18"/>
                    </a:lnTo>
                    <a:lnTo>
                      <a:pt x="0" y="18"/>
                    </a:lnTo>
                    <a:lnTo>
                      <a:pt x="1" y="23"/>
                    </a:lnTo>
                    <a:lnTo>
                      <a:pt x="3" y="28"/>
                    </a:lnTo>
                    <a:lnTo>
                      <a:pt x="6" y="33"/>
                    </a:lnTo>
                    <a:lnTo>
                      <a:pt x="10" y="37"/>
                    </a:lnTo>
                    <a:lnTo>
                      <a:pt x="10" y="37"/>
                    </a:lnTo>
                    <a:lnTo>
                      <a:pt x="20" y="44"/>
                    </a:lnTo>
                    <a:lnTo>
                      <a:pt x="33" y="5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0" name="Freeform 176"/>
              <p:cNvSpPr>
                <a:spLocks/>
              </p:cNvSpPr>
              <p:nvPr/>
            </p:nvSpPr>
            <p:spPr bwMode="auto">
              <a:xfrm>
                <a:off x="2888" y="1174"/>
                <a:ext cx="227" cy="66"/>
              </a:xfrm>
              <a:custGeom>
                <a:avLst/>
                <a:gdLst>
                  <a:gd name="T0" fmla="*/ 39 w 227"/>
                  <a:gd name="T1" fmla="*/ 66 h 66"/>
                  <a:gd name="T2" fmla="*/ 39 w 227"/>
                  <a:gd name="T3" fmla="*/ 66 h 66"/>
                  <a:gd name="T4" fmla="*/ 3 w 227"/>
                  <a:gd name="T5" fmla="*/ 66 h 66"/>
                  <a:gd name="T6" fmla="*/ 3 w 227"/>
                  <a:gd name="T7" fmla="*/ 66 h 66"/>
                  <a:gd name="T8" fmla="*/ 0 w 227"/>
                  <a:gd name="T9" fmla="*/ 57 h 66"/>
                  <a:gd name="T10" fmla="*/ 0 w 227"/>
                  <a:gd name="T11" fmla="*/ 49 h 66"/>
                  <a:gd name="T12" fmla="*/ 3 w 227"/>
                  <a:gd name="T13" fmla="*/ 41 h 66"/>
                  <a:gd name="T14" fmla="*/ 4 w 227"/>
                  <a:gd name="T15" fmla="*/ 34 h 66"/>
                  <a:gd name="T16" fmla="*/ 4 w 227"/>
                  <a:gd name="T17" fmla="*/ 34 h 66"/>
                  <a:gd name="T18" fmla="*/ 8 w 227"/>
                  <a:gd name="T19" fmla="*/ 30 h 66"/>
                  <a:gd name="T20" fmla="*/ 12 w 227"/>
                  <a:gd name="T21" fmla="*/ 25 h 66"/>
                  <a:gd name="T22" fmla="*/ 22 w 227"/>
                  <a:gd name="T23" fmla="*/ 18 h 66"/>
                  <a:gd name="T24" fmla="*/ 34 w 227"/>
                  <a:gd name="T25" fmla="*/ 12 h 66"/>
                  <a:gd name="T26" fmla="*/ 48 w 227"/>
                  <a:gd name="T27" fmla="*/ 8 h 66"/>
                  <a:gd name="T28" fmla="*/ 63 w 227"/>
                  <a:gd name="T29" fmla="*/ 4 h 66"/>
                  <a:gd name="T30" fmla="*/ 79 w 227"/>
                  <a:gd name="T31" fmla="*/ 2 h 66"/>
                  <a:gd name="T32" fmla="*/ 96 w 227"/>
                  <a:gd name="T33" fmla="*/ 1 h 66"/>
                  <a:gd name="T34" fmla="*/ 114 w 227"/>
                  <a:gd name="T35" fmla="*/ 0 h 66"/>
                  <a:gd name="T36" fmla="*/ 114 w 227"/>
                  <a:gd name="T37" fmla="*/ 0 h 66"/>
                  <a:gd name="T38" fmla="*/ 131 w 227"/>
                  <a:gd name="T39" fmla="*/ 1 h 66"/>
                  <a:gd name="T40" fmla="*/ 148 w 227"/>
                  <a:gd name="T41" fmla="*/ 2 h 66"/>
                  <a:gd name="T42" fmla="*/ 164 w 227"/>
                  <a:gd name="T43" fmla="*/ 4 h 66"/>
                  <a:gd name="T44" fmla="*/ 179 w 227"/>
                  <a:gd name="T45" fmla="*/ 8 h 66"/>
                  <a:gd name="T46" fmla="*/ 193 w 227"/>
                  <a:gd name="T47" fmla="*/ 12 h 66"/>
                  <a:gd name="T48" fmla="*/ 205 w 227"/>
                  <a:gd name="T49" fmla="*/ 18 h 66"/>
                  <a:gd name="T50" fmla="*/ 215 w 227"/>
                  <a:gd name="T51" fmla="*/ 25 h 66"/>
                  <a:gd name="T52" fmla="*/ 220 w 227"/>
                  <a:gd name="T53" fmla="*/ 30 h 66"/>
                  <a:gd name="T54" fmla="*/ 223 w 227"/>
                  <a:gd name="T55" fmla="*/ 34 h 66"/>
                  <a:gd name="T56" fmla="*/ 223 w 227"/>
                  <a:gd name="T57" fmla="*/ 34 h 66"/>
                  <a:gd name="T58" fmla="*/ 225 w 227"/>
                  <a:gd name="T59" fmla="*/ 41 h 66"/>
                  <a:gd name="T60" fmla="*/ 226 w 227"/>
                  <a:gd name="T61" fmla="*/ 49 h 66"/>
                  <a:gd name="T62" fmla="*/ 227 w 227"/>
                  <a:gd name="T63" fmla="*/ 57 h 66"/>
                  <a:gd name="T64" fmla="*/ 225 w 227"/>
                  <a:gd name="T65" fmla="*/ 66 h 66"/>
                  <a:gd name="T66" fmla="*/ 225 w 227"/>
                  <a:gd name="T67" fmla="*/ 66 h 66"/>
                  <a:gd name="T68" fmla="*/ 188 w 227"/>
                  <a:gd name="T6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66">
                    <a:moveTo>
                      <a:pt x="39" y="66"/>
                    </a:moveTo>
                    <a:lnTo>
                      <a:pt x="39" y="66"/>
                    </a:lnTo>
                    <a:lnTo>
                      <a:pt x="3" y="66"/>
                    </a:lnTo>
                    <a:lnTo>
                      <a:pt x="3" y="66"/>
                    </a:lnTo>
                    <a:lnTo>
                      <a:pt x="0" y="57"/>
                    </a:lnTo>
                    <a:lnTo>
                      <a:pt x="0" y="49"/>
                    </a:lnTo>
                    <a:lnTo>
                      <a:pt x="3" y="41"/>
                    </a:lnTo>
                    <a:lnTo>
                      <a:pt x="4" y="34"/>
                    </a:lnTo>
                    <a:lnTo>
                      <a:pt x="4" y="34"/>
                    </a:lnTo>
                    <a:lnTo>
                      <a:pt x="8" y="30"/>
                    </a:lnTo>
                    <a:lnTo>
                      <a:pt x="12" y="25"/>
                    </a:lnTo>
                    <a:lnTo>
                      <a:pt x="22" y="18"/>
                    </a:lnTo>
                    <a:lnTo>
                      <a:pt x="34" y="12"/>
                    </a:lnTo>
                    <a:lnTo>
                      <a:pt x="48" y="8"/>
                    </a:lnTo>
                    <a:lnTo>
                      <a:pt x="63" y="4"/>
                    </a:lnTo>
                    <a:lnTo>
                      <a:pt x="79" y="2"/>
                    </a:lnTo>
                    <a:lnTo>
                      <a:pt x="96" y="1"/>
                    </a:lnTo>
                    <a:lnTo>
                      <a:pt x="114" y="0"/>
                    </a:lnTo>
                    <a:lnTo>
                      <a:pt x="114" y="0"/>
                    </a:lnTo>
                    <a:lnTo>
                      <a:pt x="131" y="1"/>
                    </a:lnTo>
                    <a:lnTo>
                      <a:pt x="148" y="2"/>
                    </a:lnTo>
                    <a:lnTo>
                      <a:pt x="164" y="4"/>
                    </a:lnTo>
                    <a:lnTo>
                      <a:pt x="179" y="8"/>
                    </a:lnTo>
                    <a:lnTo>
                      <a:pt x="193" y="12"/>
                    </a:lnTo>
                    <a:lnTo>
                      <a:pt x="205" y="18"/>
                    </a:lnTo>
                    <a:lnTo>
                      <a:pt x="215" y="25"/>
                    </a:lnTo>
                    <a:lnTo>
                      <a:pt x="220" y="30"/>
                    </a:lnTo>
                    <a:lnTo>
                      <a:pt x="223" y="34"/>
                    </a:lnTo>
                    <a:lnTo>
                      <a:pt x="223" y="34"/>
                    </a:lnTo>
                    <a:lnTo>
                      <a:pt x="225" y="41"/>
                    </a:lnTo>
                    <a:lnTo>
                      <a:pt x="226" y="49"/>
                    </a:lnTo>
                    <a:lnTo>
                      <a:pt x="227" y="57"/>
                    </a:lnTo>
                    <a:lnTo>
                      <a:pt x="225" y="66"/>
                    </a:lnTo>
                    <a:lnTo>
                      <a:pt x="225" y="66"/>
                    </a:lnTo>
                    <a:lnTo>
                      <a:pt x="188" y="6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1" name="Freeform 177"/>
              <p:cNvSpPr>
                <a:spLocks/>
              </p:cNvSpPr>
              <p:nvPr/>
            </p:nvSpPr>
            <p:spPr bwMode="auto">
              <a:xfrm>
                <a:off x="4704" y="2660"/>
                <a:ext cx="118" cy="30"/>
              </a:xfrm>
              <a:custGeom>
                <a:avLst/>
                <a:gdLst>
                  <a:gd name="T0" fmla="*/ 118 w 118"/>
                  <a:gd name="T1" fmla="*/ 30 h 30"/>
                  <a:gd name="T2" fmla="*/ 118 w 118"/>
                  <a:gd name="T3" fmla="*/ 30 h 30"/>
                  <a:gd name="T4" fmla="*/ 107 w 118"/>
                  <a:gd name="T5" fmla="*/ 17 h 30"/>
                  <a:gd name="T6" fmla="*/ 102 w 118"/>
                  <a:gd name="T7" fmla="*/ 11 h 30"/>
                  <a:gd name="T8" fmla="*/ 102 w 118"/>
                  <a:gd name="T9" fmla="*/ 11 h 30"/>
                  <a:gd name="T10" fmla="*/ 98 w 118"/>
                  <a:gd name="T11" fmla="*/ 9 h 30"/>
                  <a:gd name="T12" fmla="*/ 94 w 118"/>
                  <a:gd name="T13" fmla="*/ 7 h 30"/>
                  <a:gd name="T14" fmla="*/ 84 w 118"/>
                  <a:gd name="T15" fmla="*/ 3 h 30"/>
                  <a:gd name="T16" fmla="*/ 72 w 118"/>
                  <a:gd name="T17" fmla="*/ 1 h 30"/>
                  <a:gd name="T18" fmla="*/ 59 w 118"/>
                  <a:gd name="T19" fmla="*/ 0 h 30"/>
                  <a:gd name="T20" fmla="*/ 59 w 118"/>
                  <a:gd name="T21" fmla="*/ 0 h 30"/>
                  <a:gd name="T22" fmla="*/ 46 w 118"/>
                  <a:gd name="T23" fmla="*/ 1 h 30"/>
                  <a:gd name="T24" fmla="*/ 35 w 118"/>
                  <a:gd name="T25" fmla="*/ 3 h 30"/>
                  <a:gd name="T26" fmla="*/ 24 w 118"/>
                  <a:gd name="T27" fmla="*/ 7 h 30"/>
                  <a:gd name="T28" fmla="*/ 20 w 118"/>
                  <a:gd name="T29" fmla="*/ 9 h 30"/>
                  <a:gd name="T30" fmla="*/ 17 w 118"/>
                  <a:gd name="T31" fmla="*/ 11 h 30"/>
                  <a:gd name="T32" fmla="*/ 17 w 118"/>
                  <a:gd name="T33" fmla="*/ 11 h 30"/>
                  <a:gd name="T34" fmla="*/ 11 w 118"/>
                  <a:gd name="T35" fmla="*/ 17 h 30"/>
                  <a:gd name="T36" fmla="*/ 0 w 118"/>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30">
                    <a:moveTo>
                      <a:pt x="118" y="30"/>
                    </a:moveTo>
                    <a:lnTo>
                      <a:pt x="118" y="30"/>
                    </a:lnTo>
                    <a:lnTo>
                      <a:pt x="107" y="17"/>
                    </a:lnTo>
                    <a:lnTo>
                      <a:pt x="102" y="11"/>
                    </a:lnTo>
                    <a:lnTo>
                      <a:pt x="102" y="11"/>
                    </a:lnTo>
                    <a:lnTo>
                      <a:pt x="98" y="9"/>
                    </a:lnTo>
                    <a:lnTo>
                      <a:pt x="94" y="7"/>
                    </a:lnTo>
                    <a:lnTo>
                      <a:pt x="84" y="3"/>
                    </a:lnTo>
                    <a:lnTo>
                      <a:pt x="72" y="1"/>
                    </a:lnTo>
                    <a:lnTo>
                      <a:pt x="59" y="0"/>
                    </a:lnTo>
                    <a:lnTo>
                      <a:pt x="59" y="0"/>
                    </a:lnTo>
                    <a:lnTo>
                      <a:pt x="46" y="1"/>
                    </a:lnTo>
                    <a:lnTo>
                      <a:pt x="35" y="3"/>
                    </a:lnTo>
                    <a:lnTo>
                      <a:pt x="24" y="7"/>
                    </a:lnTo>
                    <a:lnTo>
                      <a:pt x="20" y="9"/>
                    </a:lnTo>
                    <a:lnTo>
                      <a:pt x="17" y="11"/>
                    </a:lnTo>
                    <a:lnTo>
                      <a:pt x="17" y="11"/>
                    </a:lnTo>
                    <a:lnTo>
                      <a:pt x="11" y="17"/>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2" name="Freeform 178"/>
              <p:cNvSpPr>
                <a:spLocks/>
              </p:cNvSpPr>
              <p:nvPr/>
            </p:nvSpPr>
            <p:spPr bwMode="auto">
              <a:xfrm>
                <a:off x="4727" y="2580"/>
                <a:ext cx="72" cy="72"/>
              </a:xfrm>
              <a:custGeom>
                <a:avLst/>
                <a:gdLst>
                  <a:gd name="T0" fmla="*/ 36 w 72"/>
                  <a:gd name="T1" fmla="*/ 72 h 72"/>
                  <a:gd name="T2" fmla="*/ 36 w 72"/>
                  <a:gd name="T3" fmla="*/ 72 h 72"/>
                  <a:gd name="T4" fmla="*/ 44 w 72"/>
                  <a:gd name="T5" fmla="*/ 72 h 72"/>
                  <a:gd name="T6" fmla="*/ 50 w 72"/>
                  <a:gd name="T7" fmla="*/ 69 h 72"/>
                  <a:gd name="T8" fmla="*/ 56 w 72"/>
                  <a:gd name="T9" fmla="*/ 65 h 72"/>
                  <a:gd name="T10" fmla="*/ 62 w 72"/>
                  <a:gd name="T11" fmla="*/ 61 h 72"/>
                  <a:gd name="T12" fmla="*/ 66 w 72"/>
                  <a:gd name="T13" fmla="*/ 56 h 72"/>
                  <a:gd name="T14" fmla="*/ 69 w 72"/>
                  <a:gd name="T15" fmla="*/ 50 h 72"/>
                  <a:gd name="T16" fmla="*/ 71 w 72"/>
                  <a:gd name="T17" fmla="*/ 43 h 72"/>
                  <a:gd name="T18" fmla="*/ 72 w 72"/>
                  <a:gd name="T19" fmla="*/ 36 h 72"/>
                  <a:gd name="T20" fmla="*/ 72 w 72"/>
                  <a:gd name="T21" fmla="*/ 36 h 72"/>
                  <a:gd name="T22" fmla="*/ 71 w 72"/>
                  <a:gd name="T23" fmla="*/ 28 h 72"/>
                  <a:gd name="T24" fmla="*/ 69 w 72"/>
                  <a:gd name="T25" fmla="*/ 21 h 72"/>
                  <a:gd name="T26" fmla="*/ 66 w 72"/>
                  <a:gd name="T27" fmla="*/ 15 h 72"/>
                  <a:gd name="T28" fmla="*/ 62 w 72"/>
                  <a:gd name="T29" fmla="*/ 10 h 72"/>
                  <a:gd name="T30" fmla="*/ 56 w 72"/>
                  <a:gd name="T31" fmla="*/ 6 h 72"/>
                  <a:gd name="T32" fmla="*/ 50 w 72"/>
                  <a:gd name="T33" fmla="*/ 3 h 72"/>
                  <a:gd name="T34" fmla="*/ 44 w 72"/>
                  <a:gd name="T35" fmla="*/ 1 h 72"/>
                  <a:gd name="T36" fmla="*/ 36 w 72"/>
                  <a:gd name="T37" fmla="*/ 0 h 72"/>
                  <a:gd name="T38" fmla="*/ 36 w 72"/>
                  <a:gd name="T39" fmla="*/ 0 h 72"/>
                  <a:gd name="T40" fmla="*/ 29 w 72"/>
                  <a:gd name="T41" fmla="*/ 1 h 72"/>
                  <a:gd name="T42" fmla="*/ 22 w 72"/>
                  <a:gd name="T43" fmla="*/ 3 h 72"/>
                  <a:gd name="T44" fmla="*/ 16 w 72"/>
                  <a:gd name="T45" fmla="*/ 6 h 72"/>
                  <a:gd name="T46" fmla="*/ 11 w 72"/>
                  <a:gd name="T47" fmla="*/ 10 h 72"/>
                  <a:gd name="T48" fmla="*/ 7 w 72"/>
                  <a:gd name="T49" fmla="*/ 15 h 72"/>
                  <a:gd name="T50" fmla="*/ 2 w 72"/>
                  <a:gd name="T51" fmla="*/ 21 h 72"/>
                  <a:gd name="T52" fmla="*/ 0 w 72"/>
                  <a:gd name="T53" fmla="*/ 28 h 72"/>
                  <a:gd name="T54" fmla="*/ 0 w 72"/>
                  <a:gd name="T55" fmla="*/ 36 h 72"/>
                  <a:gd name="T56" fmla="*/ 0 w 72"/>
                  <a:gd name="T57" fmla="*/ 36 h 72"/>
                  <a:gd name="T58" fmla="*/ 0 w 72"/>
                  <a:gd name="T59" fmla="*/ 43 h 72"/>
                  <a:gd name="T60" fmla="*/ 2 w 72"/>
                  <a:gd name="T61" fmla="*/ 50 h 72"/>
                  <a:gd name="T62" fmla="*/ 7 w 72"/>
                  <a:gd name="T63" fmla="*/ 56 h 72"/>
                  <a:gd name="T64" fmla="*/ 11 w 72"/>
                  <a:gd name="T65" fmla="*/ 61 h 72"/>
                  <a:gd name="T66" fmla="*/ 16 w 72"/>
                  <a:gd name="T67" fmla="*/ 65 h 72"/>
                  <a:gd name="T68" fmla="*/ 22 w 72"/>
                  <a:gd name="T69" fmla="*/ 69 h 72"/>
                  <a:gd name="T70" fmla="*/ 29 w 72"/>
                  <a:gd name="T71" fmla="*/ 72 h 72"/>
                  <a:gd name="T72" fmla="*/ 36 w 72"/>
                  <a:gd name="T73" fmla="*/ 72 h 72"/>
                  <a:gd name="T74" fmla="*/ 36 w 7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36" y="72"/>
                    </a:moveTo>
                    <a:lnTo>
                      <a:pt x="36" y="72"/>
                    </a:lnTo>
                    <a:lnTo>
                      <a:pt x="44" y="72"/>
                    </a:lnTo>
                    <a:lnTo>
                      <a:pt x="50" y="69"/>
                    </a:lnTo>
                    <a:lnTo>
                      <a:pt x="56" y="65"/>
                    </a:lnTo>
                    <a:lnTo>
                      <a:pt x="62" y="61"/>
                    </a:lnTo>
                    <a:lnTo>
                      <a:pt x="66" y="56"/>
                    </a:lnTo>
                    <a:lnTo>
                      <a:pt x="69" y="50"/>
                    </a:lnTo>
                    <a:lnTo>
                      <a:pt x="71" y="43"/>
                    </a:lnTo>
                    <a:lnTo>
                      <a:pt x="72" y="36"/>
                    </a:lnTo>
                    <a:lnTo>
                      <a:pt x="72" y="36"/>
                    </a:lnTo>
                    <a:lnTo>
                      <a:pt x="71" y="28"/>
                    </a:lnTo>
                    <a:lnTo>
                      <a:pt x="69" y="21"/>
                    </a:lnTo>
                    <a:lnTo>
                      <a:pt x="66" y="15"/>
                    </a:lnTo>
                    <a:lnTo>
                      <a:pt x="62" y="10"/>
                    </a:lnTo>
                    <a:lnTo>
                      <a:pt x="56" y="6"/>
                    </a:lnTo>
                    <a:lnTo>
                      <a:pt x="50" y="3"/>
                    </a:lnTo>
                    <a:lnTo>
                      <a:pt x="44" y="1"/>
                    </a:lnTo>
                    <a:lnTo>
                      <a:pt x="36" y="0"/>
                    </a:lnTo>
                    <a:lnTo>
                      <a:pt x="36" y="0"/>
                    </a:lnTo>
                    <a:lnTo>
                      <a:pt x="29" y="1"/>
                    </a:lnTo>
                    <a:lnTo>
                      <a:pt x="22" y="3"/>
                    </a:lnTo>
                    <a:lnTo>
                      <a:pt x="16" y="6"/>
                    </a:lnTo>
                    <a:lnTo>
                      <a:pt x="11" y="10"/>
                    </a:lnTo>
                    <a:lnTo>
                      <a:pt x="7" y="15"/>
                    </a:lnTo>
                    <a:lnTo>
                      <a:pt x="2" y="21"/>
                    </a:lnTo>
                    <a:lnTo>
                      <a:pt x="0" y="28"/>
                    </a:lnTo>
                    <a:lnTo>
                      <a:pt x="0" y="36"/>
                    </a:lnTo>
                    <a:lnTo>
                      <a:pt x="0" y="36"/>
                    </a:lnTo>
                    <a:lnTo>
                      <a:pt x="0" y="43"/>
                    </a:lnTo>
                    <a:lnTo>
                      <a:pt x="2" y="50"/>
                    </a:lnTo>
                    <a:lnTo>
                      <a:pt x="7" y="56"/>
                    </a:lnTo>
                    <a:lnTo>
                      <a:pt x="11" y="61"/>
                    </a:lnTo>
                    <a:lnTo>
                      <a:pt x="16" y="65"/>
                    </a:lnTo>
                    <a:lnTo>
                      <a:pt x="22" y="69"/>
                    </a:lnTo>
                    <a:lnTo>
                      <a:pt x="29" y="72"/>
                    </a:lnTo>
                    <a:lnTo>
                      <a:pt x="36" y="72"/>
                    </a:lnTo>
                    <a:lnTo>
                      <a:pt x="36" y="7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3" name="Freeform 179"/>
              <p:cNvSpPr>
                <a:spLocks/>
              </p:cNvSpPr>
              <p:nvPr/>
            </p:nvSpPr>
            <p:spPr bwMode="auto">
              <a:xfrm>
                <a:off x="4665" y="2668"/>
                <a:ext cx="243" cy="125"/>
              </a:xfrm>
              <a:custGeom>
                <a:avLst/>
                <a:gdLst>
                  <a:gd name="T0" fmla="*/ 175 w 243"/>
                  <a:gd name="T1" fmla="*/ 3 h 125"/>
                  <a:gd name="T2" fmla="*/ 175 w 243"/>
                  <a:gd name="T3" fmla="*/ 3 h 125"/>
                  <a:gd name="T4" fmla="*/ 172 w 243"/>
                  <a:gd name="T5" fmla="*/ 1 h 125"/>
                  <a:gd name="T6" fmla="*/ 170 w 243"/>
                  <a:gd name="T7" fmla="*/ 0 h 125"/>
                  <a:gd name="T8" fmla="*/ 168 w 243"/>
                  <a:gd name="T9" fmla="*/ 0 h 125"/>
                  <a:gd name="T10" fmla="*/ 166 w 243"/>
                  <a:gd name="T11" fmla="*/ 1 h 125"/>
                  <a:gd name="T12" fmla="*/ 165 w 243"/>
                  <a:gd name="T13" fmla="*/ 3 h 125"/>
                  <a:gd name="T14" fmla="*/ 165 w 243"/>
                  <a:gd name="T15" fmla="*/ 6 h 125"/>
                  <a:gd name="T16" fmla="*/ 164 w 243"/>
                  <a:gd name="T17" fmla="*/ 9 h 125"/>
                  <a:gd name="T18" fmla="*/ 165 w 243"/>
                  <a:gd name="T19" fmla="*/ 12 h 125"/>
                  <a:gd name="T20" fmla="*/ 170 w 243"/>
                  <a:gd name="T21" fmla="*/ 32 h 125"/>
                  <a:gd name="T22" fmla="*/ 0 w 243"/>
                  <a:gd name="T23" fmla="*/ 32 h 125"/>
                  <a:gd name="T24" fmla="*/ 0 w 243"/>
                  <a:gd name="T25" fmla="*/ 93 h 125"/>
                  <a:gd name="T26" fmla="*/ 170 w 243"/>
                  <a:gd name="T27" fmla="*/ 93 h 125"/>
                  <a:gd name="T28" fmla="*/ 165 w 243"/>
                  <a:gd name="T29" fmla="*/ 112 h 125"/>
                  <a:gd name="T30" fmla="*/ 165 w 243"/>
                  <a:gd name="T31" fmla="*/ 112 h 125"/>
                  <a:gd name="T32" fmla="*/ 164 w 243"/>
                  <a:gd name="T33" fmla="*/ 115 h 125"/>
                  <a:gd name="T34" fmla="*/ 165 w 243"/>
                  <a:gd name="T35" fmla="*/ 118 h 125"/>
                  <a:gd name="T36" fmla="*/ 165 w 243"/>
                  <a:gd name="T37" fmla="*/ 121 h 125"/>
                  <a:gd name="T38" fmla="*/ 166 w 243"/>
                  <a:gd name="T39" fmla="*/ 122 h 125"/>
                  <a:gd name="T40" fmla="*/ 168 w 243"/>
                  <a:gd name="T41" fmla="*/ 125 h 125"/>
                  <a:gd name="T42" fmla="*/ 170 w 243"/>
                  <a:gd name="T43" fmla="*/ 125 h 125"/>
                  <a:gd name="T44" fmla="*/ 172 w 243"/>
                  <a:gd name="T45" fmla="*/ 123 h 125"/>
                  <a:gd name="T46" fmla="*/ 175 w 243"/>
                  <a:gd name="T47" fmla="*/ 121 h 125"/>
                  <a:gd name="T48" fmla="*/ 175 w 243"/>
                  <a:gd name="T49" fmla="*/ 121 h 125"/>
                  <a:gd name="T50" fmla="*/ 243 w 243"/>
                  <a:gd name="T51" fmla="*/ 62 h 125"/>
                  <a:gd name="T52" fmla="*/ 243 w 243"/>
                  <a:gd name="T53" fmla="*/ 62 h 125"/>
                  <a:gd name="T54" fmla="*/ 175 w 243"/>
                  <a:gd name="T55" fmla="*/ 3 h 125"/>
                  <a:gd name="T56" fmla="*/ 175 w 243"/>
                  <a:gd name="T57" fmla="*/ 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3" h="125">
                    <a:moveTo>
                      <a:pt x="175" y="3"/>
                    </a:moveTo>
                    <a:lnTo>
                      <a:pt x="175" y="3"/>
                    </a:lnTo>
                    <a:lnTo>
                      <a:pt x="172" y="1"/>
                    </a:lnTo>
                    <a:lnTo>
                      <a:pt x="170" y="0"/>
                    </a:lnTo>
                    <a:lnTo>
                      <a:pt x="168" y="0"/>
                    </a:lnTo>
                    <a:lnTo>
                      <a:pt x="166" y="1"/>
                    </a:lnTo>
                    <a:lnTo>
                      <a:pt x="165" y="3"/>
                    </a:lnTo>
                    <a:lnTo>
                      <a:pt x="165" y="6"/>
                    </a:lnTo>
                    <a:lnTo>
                      <a:pt x="164" y="9"/>
                    </a:lnTo>
                    <a:lnTo>
                      <a:pt x="165" y="12"/>
                    </a:lnTo>
                    <a:lnTo>
                      <a:pt x="170" y="32"/>
                    </a:lnTo>
                    <a:lnTo>
                      <a:pt x="0" y="32"/>
                    </a:lnTo>
                    <a:lnTo>
                      <a:pt x="0" y="93"/>
                    </a:lnTo>
                    <a:lnTo>
                      <a:pt x="170" y="93"/>
                    </a:lnTo>
                    <a:lnTo>
                      <a:pt x="165" y="112"/>
                    </a:lnTo>
                    <a:lnTo>
                      <a:pt x="165" y="112"/>
                    </a:lnTo>
                    <a:lnTo>
                      <a:pt x="164" y="115"/>
                    </a:lnTo>
                    <a:lnTo>
                      <a:pt x="165" y="118"/>
                    </a:lnTo>
                    <a:lnTo>
                      <a:pt x="165" y="121"/>
                    </a:lnTo>
                    <a:lnTo>
                      <a:pt x="166" y="122"/>
                    </a:lnTo>
                    <a:lnTo>
                      <a:pt x="168" y="125"/>
                    </a:lnTo>
                    <a:lnTo>
                      <a:pt x="170" y="125"/>
                    </a:lnTo>
                    <a:lnTo>
                      <a:pt x="172" y="123"/>
                    </a:lnTo>
                    <a:lnTo>
                      <a:pt x="175" y="121"/>
                    </a:lnTo>
                    <a:lnTo>
                      <a:pt x="175" y="121"/>
                    </a:lnTo>
                    <a:lnTo>
                      <a:pt x="243" y="62"/>
                    </a:lnTo>
                    <a:lnTo>
                      <a:pt x="243" y="62"/>
                    </a:lnTo>
                    <a:lnTo>
                      <a:pt x="175" y="3"/>
                    </a:lnTo>
                    <a:lnTo>
                      <a:pt x="175" y="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4" name="Freeform 180"/>
              <p:cNvSpPr>
                <a:spLocks/>
              </p:cNvSpPr>
              <p:nvPr/>
            </p:nvSpPr>
            <p:spPr bwMode="auto">
              <a:xfrm>
                <a:off x="4729" y="2769"/>
                <a:ext cx="68" cy="77"/>
              </a:xfrm>
              <a:custGeom>
                <a:avLst/>
                <a:gdLst>
                  <a:gd name="T0" fmla="*/ 0 w 68"/>
                  <a:gd name="T1" fmla="*/ 0 h 77"/>
                  <a:gd name="T2" fmla="*/ 0 w 68"/>
                  <a:gd name="T3" fmla="*/ 0 h 77"/>
                  <a:gd name="T4" fmla="*/ 7 w 68"/>
                  <a:gd name="T5" fmla="*/ 43 h 77"/>
                  <a:gd name="T6" fmla="*/ 12 w 68"/>
                  <a:gd name="T7" fmla="*/ 68 h 77"/>
                  <a:gd name="T8" fmla="*/ 12 w 68"/>
                  <a:gd name="T9" fmla="*/ 68 h 77"/>
                  <a:gd name="T10" fmla="*/ 13 w 68"/>
                  <a:gd name="T11" fmla="*/ 73 h 77"/>
                  <a:gd name="T12" fmla="*/ 14 w 68"/>
                  <a:gd name="T13" fmla="*/ 75 h 77"/>
                  <a:gd name="T14" fmla="*/ 16 w 68"/>
                  <a:gd name="T15" fmla="*/ 76 h 77"/>
                  <a:gd name="T16" fmla="*/ 18 w 68"/>
                  <a:gd name="T17" fmla="*/ 77 h 77"/>
                  <a:gd name="T18" fmla="*/ 50 w 68"/>
                  <a:gd name="T19" fmla="*/ 77 h 77"/>
                  <a:gd name="T20" fmla="*/ 50 w 68"/>
                  <a:gd name="T21" fmla="*/ 77 h 77"/>
                  <a:gd name="T22" fmla="*/ 53 w 68"/>
                  <a:gd name="T23" fmla="*/ 76 h 77"/>
                  <a:gd name="T24" fmla="*/ 54 w 68"/>
                  <a:gd name="T25" fmla="*/ 75 h 77"/>
                  <a:gd name="T26" fmla="*/ 56 w 68"/>
                  <a:gd name="T27" fmla="*/ 73 h 77"/>
                  <a:gd name="T28" fmla="*/ 57 w 68"/>
                  <a:gd name="T29" fmla="*/ 68 h 77"/>
                  <a:gd name="T30" fmla="*/ 57 w 68"/>
                  <a:gd name="T31" fmla="*/ 68 h 77"/>
                  <a:gd name="T32" fmla="*/ 62 w 68"/>
                  <a:gd name="T33" fmla="*/ 39 h 77"/>
                  <a:gd name="T34" fmla="*/ 68 w 68"/>
                  <a:gd name="T3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77">
                    <a:moveTo>
                      <a:pt x="0" y="0"/>
                    </a:moveTo>
                    <a:lnTo>
                      <a:pt x="0" y="0"/>
                    </a:lnTo>
                    <a:lnTo>
                      <a:pt x="7" y="43"/>
                    </a:lnTo>
                    <a:lnTo>
                      <a:pt x="12" y="68"/>
                    </a:lnTo>
                    <a:lnTo>
                      <a:pt x="12" y="68"/>
                    </a:lnTo>
                    <a:lnTo>
                      <a:pt x="13" y="73"/>
                    </a:lnTo>
                    <a:lnTo>
                      <a:pt x="14" y="75"/>
                    </a:lnTo>
                    <a:lnTo>
                      <a:pt x="16" y="76"/>
                    </a:lnTo>
                    <a:lnTo>
                      <a:pt x="18" y="77"/>
                    </a:lnTo>
                    <a:lnTo>
                      <a:pt x="50" y="77"/>
                    </a:lnTo>
                    <a:lnTo>
                      <a:pt x="50" y="77"/>
                    </a:lnTo>
                    <a:lnTo>
                      <a:pt x="53" y="76"/>
                    </a:lnTo>
                    <a:lnTo>
                      <a:pt x="54" y="75"/>
                    </a:lnTo>
                    <a:lnTo>
                      <a:pt x="56" y="73"/>
                    </a:lnTo>
                    <a:lnTo>
                      <a:pt x="57" y="68"/>
                    </a:lnTo>
                    <a:lnTo>
                      <a:pt x="57" y="68"/>
                    </a:lnTo>
                    <a:lnTo>
                      <a:pt x="62" y="39"/>
                    </a:lnTo>
                    <a:lnTo>
                      <a:pt x="6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5" name="Rectangle 181"/>
              <p:cNvSpPr>
                <a:spLocks noChangeArrowheads="1"/>
              </p:cNvSpPr>
              <p:nvPr/>
            </p:nvSpPr>
            <p:spPr bwMode="auto">
              <a:xfrm>
                <a:off x="908" y="1538"/>
                <a:ext cx="1" cy="1"/>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6" name="Freeform 182"/>
              <p:cNvSpPr>
                <a:spLocks noEditPoints="1"/>
              </p:cNvSpPr>
              <p:nvPr/>
            </p:nvSpPr>
            <p:spPr bwMode="auto">
              <a:xfrm>
                <a:off x="825" y="1244"/>
                <a:ext cx="166" cy="165"/>
              </a:xfrm>
              <a:custGeom>
                <a:avLst/>
                <a:gdLst>
                  <a:gd name="T0" fmla="*/ 83 w 166"/>
                  <a:gd name="T1" fmla="*/ 165 h 165"/>
                  <a:gd name="T2" fmla="*/ 95 w 166"/>
                  <a:gd name="T3" fmla="*/ 158 h 165"/>
                  <a:gd name="T4" fmla="*/ 108 w 166"/>
                  <a:gd name="T5" fmla="*/ 144 h 165"/>
                  <a:gd name="T6" fmla="*/ 122 w 166"/>
                  <a:gd name="T7" fmla="*/ 142 h 165"/>
                  <a:gd name="T8" fmla="*/ 133 w 166"/>
                  <a:gd name="T9" fmla="*/ 148 h 165"/>
                  <a:gd name="T10" fmla="*/ 148 w 166"/>
                  <a:gd name="T11" fmla="*/ 132 h 165"/>
                  <a:gd name="T12" fmla="*/ 142 w 166"/>
                  <a:gd name="T13" fmla="*/ 114 h 165"/>
                  <a:gd name="T14" fmla="*/ 147 w 166"/>
                  <a:gd name="T15" fmla="*/ 101 h 165"/>
                  <a:gd name="T16" fmla="*/ 165 w 166"/>
                  <a:gd name="T17" fmla="*/ 92 h 165"/>
                  <a:gd name="T18" fmla="*/ 165 w 166"/>
                  <a:gd name="T19" fmla="*/ 72 h 165"/>
                  <a:gd name="T20" fmla="*/ 153 w 166"/>
                  <a:gd name="T21" fmla="*/ 67 h 165"/>
                  <a:gd name="T22" fmla="*/ 144 w 166"/>
                  <a:gd name="T23" fmla="*/ 56 h 165"/>
                  <a:gd name="T24" fmla="*/ 144 w 166"/>
                  <a:gd name="T25" fmla="*/ 37 h 165"/>
                  <a:gd name="T26" fmla="*/ 141 w 166"/>
                  <a:gd name="T27" fmla="*/ 23 h 165"/>
                  <a:gd name="T28" fmla="*/ 128 w 166"/>
                  <a:gd name="T29" fmla="*/ 20 h 165"/>
                  <a:gd name="T30" fmla="*/ 108 w 166"/>
                  <a:gd name="T31" fmla="*/ 20 h 165"/>
                  <a:gd name="T32" fmla="*/ 98 w 166"/>
                  <a:gd name="T33" fmla="*/ 12 h 165"/>
                  <a:gd name="T34" fmla="*/ 93 w 166"/>
                  <a:gd name="T35" fmla="*/ 0 h 165"/>
                  <a:gd name="T36" fmla="*/ 72 w 166"/>
                  <a:gd name="T37" fmla="*/ 0 h 165"/>
                  <a:gd name="T38" fmla="*/ 63 w 166"/>
                  <a:gd name="T39" fmla="*/ 17 h 165"/>
                  <a:gd name="T40" fmla="*/ 51 w 166"/>
                  <a:gd name="T41" fmla="*/ 22 h 165"/>
                  <a:gd name="T42" fmla="*/ 32 w 166"/>
                  <a:gd name="T43" fmla="*/ 16 h 165"/>
                  <a:gd name="T44" fmla="*/ 18 w 166"/>
                  <a:gd name="T45" fmla="*/ 32 h 165"/>
                  <a:gd name="T46" fmla="*/ 23 w 166"/>
                  <a:gd name="T47" fmla="*/ 43 h 165"/>
                  <a:gd name="T48" fmla="*/ 21 w 166"/>
                  <a:gd name="T49" fmla="*/ 56 h 165"/>
                  <a:gd name="T50" fmla="*/ 8 w 166"/>
                  <a:gd name="T51" fmla="*/ 70 h 165"/>
                  <a:gd name="T52" fmla="*/ 0 w 166"/>
                  <a:gd name="T53" fmla="*/ 82 h 165"/>
                  <a:gd name="T54" fmla="*/ 8 w 166"/>
                  <a:gd name="T55" fmla="*/ 94 h 165"/>
                  <a:gd name="T56" fmla="*/ 21 w 166"/>
                  <a:gd name="T57" fmla="*/ 108 h 165"/>
                  <a:gd name="T58" fmla="*/ 23 w 166"/>
                  <a:gd name="T59" fmla="*/ 121 h 165"/>
                  <a:gd name="T60" fmla="*/ 18 w 166"/>
                  <a:gd name="T61" fmla="*/ 132 h 165"/>
                  <a:gd name="T62" fmla="*/ 32 w 166"/>
                  <a:gd name="T63" fmla="*/ 148 h 165"/>
                  <a:gd name="T64" fmla="*/ 51 w 166"/>
                  <a:gd name="T65" fmla="*/ 142 h 165"/>
                  <a:gd name="T66" fmla="*/ 63 w 166"/>
                  <a:gd name="T67" fmla="*/ 147 h 165"/>
                  <a:gd name="T68" fmla="*/ 72 w 166"/>
                  <a:gd name="T69" fmla="*/ 164 h 165"/>
                  <a:gd name="T70" fmla="*/ 58 w 166"/>
                  <a:gd name="T71" fmla="*/ 82 h 165"/>
                  <a:gd name="T72" fmla="*/ 63 w 166"/>
                  <a:gd name="T73" fmla="*/ 69 h 165"/>
                  <a:gd name="T74" fmla="*/ 73 w 166"/>
                  <a:gd name="T75" fmla="*/ 59 h 165"/>
                  <a:gd name="T76" fmla="*/ 83 w 166"/>
                  <a:gd name="T77" fmla="*/ 57 h 165"/>
                  <a:gd name="T78" fmla="*/ 97 w 166"/>
                  <a:gd name="T79" fmla="*/ 61 h 165"/>
                  <a:gd name="T80" fmla="*/ 105 w 166"/>
                  <a:gd name="T81" fmla="*/ 73 h 165"/>
                  <a:gd name="T82" fmla="*/ 107 w 166"/>
                  <a:gd name="T83" fmla="*/ 82 h 165"/>
                  <a:gd name="T84" fmla="*/ 103 w 166"/>
                  <a:gd name="T85" fmla="*/ 95 h 165"/>
                  <a:gd name="T86" fmla="*/ 93 w 166"/>
                  <a:gd name="T87" fmla="*/ 105 h 165"/>
                  <a:gd name="T88" fmla="*/ 83 w 166"/>
                  <a:gd name="T89" fmla="*/ 107 h 165"/>
                  <a:gd name="T90" fmla="*/ 69 w 166"/>
                  <a:gd name="T91" fmla="*/ 102 h 165"/>
                  <a:gd name="T92" fmla="*/ 60 w 166"/>
                  <a:gd name="T93" fmla="*/ 91 h 165"/>
                  <a:gd name="T94" fmla="*/ 58 w 166"/>
                  <a:gd name="T9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165">
                    <a:moveTo>
                      <a:pt x="72" y="164"/>
                    </a:moveTo>
                    <a:lnTo>
                      <a:pt x="72" y="164"/>
                    </a:lnTo>
                    <a:lnTo>
                      <a:pt x="83" y="165"/>
                    </a:lnTo>
                    <a:lnTo>
                      <a:pt x="93" y="164"/>
                    </a:lnTo>
                    <a:lnTo>
                      <a:pt x="93" y="164"/>
                    </a:lnTo>
                    <a:lnTo>
                      <a:pt x="95" y="158"/>
                    </a:lnTo>
                    <a:lnTo>
                      <a:pt x="98" y="152"/>
                    </a:lnTo>
                    <a:lnTo>
                      <a:pt x="102" y="147"/>
                    </a:lnTo>
                    <a:lnTo>
                      <a:pt x="108" y="144"/>
                    </a:lnTo>
                    <a:lnTo>
                      <a:pt x="108" y="144"/>
                    </a:lnTo>
                    <a:lnTo>
                      <a:pt x="115" y="142"/>
                    </a:lnTo>
                    <a:lnTo>
                      <a:pt x="122" y="142"/>
                    </a:lnTo>
                    <a:lnTo>
                      <a:pt x="128" y="144"/>
                    </a:lnTo>
                    <a:lnTo>
                      <a:pt x="133" y="148"/>
                    </a:lnTo>
                    <a:lnTo>
                      <a:pt x="133" y="148"/>
                    </a:lnTo>
                    <a:lnTo>
                      <a:pt x="141" y="141"/>
                    </a:lnTo>
                    <a:lnTo>
                      <a:pt x="148" y="132"/>
                    </a:lnTo>
                    <a:lnTo>
                      <a:pt x="148" y="132"/>
                    </a:lnTo>
                    <a:lnTo>
                      <a:pt x="144" y="127"/>
                    </a:lnTo>
                    <a:lnTo>
                      <a:pt x="143" y="121"/>
                    </a:lnTo>
                    <a:lnTo>
                      <a:pt x="142" y="114"/>
                    </a:lnTo>
                    <a:lnTo>
                      <a:pt x="144" y="108"/>
                    </a:lnTo>
                    <a:lnTo>
                      <a:pt x="144" y="108"/>
                    </a:lnTo>
                    <a:lnTo>
                      <a:pt x="147" y="101"/>
                    </a:lnTo>
                    <a:lnTo>
                      <a:pt x="153" y="97"/>
                    </a:lnTo>
                    <a:lnTo>
                      <a:pt x="159" y="94"/>
                    </a:lnTo>
                    <a:lnTo>
                      <a:pt x="165" y="92"/>
                    </a:lnTo>
                    <a:lnTo>
                      <a:pt x="165" y="92"/>
                    </a:lnTo>
                    <a:lnTo>
                      <a:pt x="166" y="82"/>
                    </a:lnTo>
                    <a:lnTo>
                      <a:pt x="165" y="72"/>
                    </a:lnTo>
                    <a:lnTo>
                      <a:pt x="165" y="72"/>
                    </a:lnTo>
                    <a:lnTo>
                      <a:pt x="159" y="70"/>
                    </a:lnTo>
                    <a:lnTo>
                      <a:pt x="153" y="67"/>
                    </a:lnTo>
                    <a:lnTo>
                      <a:pt x="147" y="62"/>
                    </a:lnTo>
                    <a:lnTo>
                      <a:pt x="144" y="56"/>
                    </a:lnTo>
                    <a:lnTo>
                      <a:pt x="144" y="56"/>
                    </a:lnTo>
                    <a:lnTo>
                      <a:pt x="142" y="50"/>
                    </a:lnTo>
                    <a:lnTo>
                      <a:pt x="143" y="43"/>
                    </a:lnTo>
                    <a:lnTo>
                      <a:pt x="144" y="37"/>
                    </a:lnTo>
                    <a:lnTo>
                      <a:pt x="148" y="32"/>
                    </a:lnTo>
                    <a:lnTo>
                      <a:pt x="148" y="32"/>
                    </a:lnTo>
                    <a:lnTo>
                      <a:pt x="141" y="23"/>
                    </a:lnTo>
                    <a:lnTo>
                      <a:pt x="133" y="16"/>
                    </a:lnTo>
                    <a:lnTo>
                      <a:pt x="133" y="16"/>
                    </a:lnTo>
                    <a:lnTo>
                      <a:pt x="128" y="20"/>
                    </a:lnTo>
                    <a:lnTo>
                      <a:pt x="122" y="22"/>
                    </a:lnTo>
                    <a:lnTo>
                      <a:pt x="115" y="22"/>
                    </a:lnTo>
                    <a:lnTo>
                      <a:pt x="108" y="20"/>
                    </a:lnTo>
                    <a:lnTo>
                      <a:pt x="108" y="20"/>
                    </a:lnTo>
                    <a:lnTo>
                      <a:pt x="102" y="17"/>
                    </a:lnTo>
                    <a:lnTo>
                      <a:pt x="98" y="12"/>
                    </a:lnTo>
                    <a:lnTo>
                      <a:pt x="95" y="6"/>
                    </a:lnTo>
                    <a:lnTo>
                      <a:pt x="93" y="0"/>
                    </a:lnTo>
                    <a:lnTo>
                      <a:pt x="93" y="0"/>
                    </a:lnTo>
                    <a:lnTo>
                      <a:pt x="83" y="0"/>
                    </a:lnTo>
                    <a:lnTo>
                      <a:pt x="72" y="0"/>
                    </a:lnTo>
                    <a:lnTo>
                      <a:pt x="72" y="0"/>
                    </a:lnTo>
                    <a:lnTo>
                      <a:pt x="71" y="6"/>
                    </a:lnTo>
                    <a:lnTo>
                      <a:pt x="68" y="12"/>
                    </a:lnTo>
                    <a:lnTo>
                      <a:pt x="63" y="17"/>
                    </a:lnTo>
                    <a:lnTo>
                      <a:pt x="57" y="20"/>
                    </a:lnTo>
                    <a:lnTo>
                      <a:pt x="57" y="20"/>
                    </a:lnTo>
                    <a:lnTo>
                      <a:pt x="51" y="22"/>
                    </a:lnTo>
                    <a:lnTo>
                      <a:pt x="44" y="22"/>
                    </a:lnTo>
                    <a:lnTo>
                      <a:pt x="37" y="20"/>
                    </a:lnTo>
                    <a:lnTo>
                      <a:pt x="32" y="16"/>
                    </a:lnTo>
                    <a:lnTo>
                      <a:pt x="32" y="16"/>
                    </a:lnTo>
                    <a:lnTo>
                      <a:pt x="24" y="23"/>
                    </a:lnTo>
                    <a:lnTo>
                      <a:pt x="18" y="32"/>
                    </a:lnTo>
                    <a:lnTo>
                      <a:pt x="18" y="32"/>
                    </a:lnTo>
                    <a:lnTo>
                      <a:pt x="21" y="37"/>
                    </a:lnTo>
                    <a:lnTo>
                      <a:pt x="23" y="43"/>
                    </a:lnTo>
                    <a:lnTo>
                      <a:pt x="23" y="50"/>
                    </a:lnTo>
                    <a:lnTo>
                      <a:pt x="21" y="56"/>
                    </a:lnTo>
                    <a:lnTo>
                      <a:pt x="21" y="56"/>
                    </a:lnTo>
                    <a:lnTo>
                      <a:pt x="18" y="62"/>
                    </a:lnTo>
                    <a:lnTo>
                      <a:pt x="13" y="67"/>
                    </a:lnTo>
                    <a:lnTo>
                      <a:pt x="8" y="70"/>
                    </a:lnTo>
                    <a:lnTo>
                      <a:pt x="0" y="72"/>
                    </a:lnTo>
                    <a:lnTo>
                      <a:pt x="0" y="72"/>
                    </a:lnTo>
                    <a:lnTo>
                      <a:pt x="0" y="82"/>
                    </a:lnTo>
                    <a:lnTo>
                      <a:pt x="0" y="92"/>
                    </a:lnTo>
                    <a:lnTo>
                      <a:pt x="0" y="92"/>
                    </a:lnTo>
                    <a:lnTo>
                      <a:pt x="8" y="94"/>
                    </a:lnTo>
                    <a:lnTo>
                      <a:pt x="13" y="97"/>
                    </a:lnTo>
                    <a:lnTo>
                      <a:pt x="18" y="101"/>
                    </a:lnTo>
                    <a:lnTo>
                      <a:pt x="21" y="108"/>
                    </a:lnTo>
                    <a:lnTo>
                      <a:pt x="21" y="108"/>
                    </a:lnTo>
                    <a:lnTo>
                      <a:pt x="23" y="114"/>
                    </a:lnTo>
                    <a:lnTo>
                      <a:pt x="23" y="121"/>
                    </a:lnTo>
                    <a:lnTo>
                      <a:pt x="21" y="127"/>
                    </a:lnTo>
                    <a:lnTo>
                      <a:pt x="18" y="132"/>
                    </a:lnTo>
                    <a:lnTo>
                      <a:pt x="18" y="132"/>
                    </a:lnTo>
                    <a:lnTo>
                      <a:pt x="24" y="141"/>
                    </a:lnTo>
                    <a:lnTo>
                      <a:pt x="32" y="148"/>
                    </a:lnTo>
                    <a:lnTo>
                      <a:pt x="32" y="148"/>
                    </a:lnTo>
                    <a:lnTo>
                      <a:pt x="37" y="144"/>
                    </a:lnTo>
                    <a:lnTo>
                      <a:pt x="44" y="142"/>
                    </a:lnTo>
                    <a:lnTo>
                      <a:pt x="51" y="142"/>
                    </a:lnTo>
                    <a:lnTo>
                      <a:pt x="57" y="144"/>
                    </a:lnTo>
                    <a:lnTo>
                      <a:pt x="57" y="144"/>
                    </a:lnTo>
                    <a:lnTo>
                      <a:pt x="63" y="147"/>
                    </a:lnTo>
                    <a:lnTo>
                      <a:pt x="68" y="152"/>
                    </a:lnTo>
                    <a:lnTo>
                      <a:pt x="71" y="158"/>
                    </a:lnTo>
                    <a:lnTo>
                      <a:pt x="72" y="164"/>
                    </a:lnTo>
                    <a:lnTo>
                      <a:pt x="72" y="164"/>
                    </a:lnTo>
                    <a:close/>
                    <a:moveTo>
                      <a:pt x="58" y="82"/>
                    </a:moveTo>
                    <a:lnTo>
                      <a:pt x="58" y="82"/>
                    </a:lnTo>
                    <a:lnTo>
                      <a:pt x="59" y="77"/>
                    </a:lnTo>
                    <a:lnTo>
                      <a:pt x="60" y="73"/>
                    </a:lnTo>
                    <a:lnTo>
                      <a:pt x="63" y="69"/>
                    </a:lnTo>
                    <a:lnTo>
                      <a:pt x="65" y="64"/>
                    </a:lnTo>
                    <a:lnTo>
                      <a:pt x="69" y="61"/>
                    </a:lnTo>
                    <a:lnTo>
                      <a:pt x="73" y="59"/>
                    </a:lnTo>
                    <a:lnTo>
                      <a:pt x="78" y="58"/>
                    </a:lnTo>
                    <a:lnTo>
                      <a:pt x="83" y="57"/>
                    </a:lnTo>
                    <a:lnTo>
                      <a:pt x="83" y="57"/>
                    </a:lnTo>
                    <a:lnTo>
                      <a:pt x="88" y="58"/>
                    </a:lnTo>
                    <a:lnTo>
                      <a:pt x="93" y="59"/>
                    </a:lnTo>
                    <a:lnTo>
                      <a:pt x="97" y="61"/>
                    </a:lnTo>
                    <a:lnTo>
                      <a:pt x="100" y="64"/>
                    </a:lnTo>
                    <a:lnTo>
                      <a:pt x="103" y="69"/>
                    </a:lnTo>
                    <a:lnTo>
                      <a:pt x="105" y="73"/>
                    </a:lnTo>
                    <a:lnTo>
                      <a:pt x="107" y="77"/>
                    </a:lnTo>
                    <a:lnTo>
                      <a:pt x="107" y="82"/>
                    </a:lnTo>
                    <a:lnTo>
                      <a:pt x="107" y="82"/>
                    </a:lnTo>
                    <a:lnTo>
                      <a:pt x="107" y="87"/>
                    </a:lnTo>
                    <a:lnTo>
                      <a:pt x="105" y="91"/>
                    </a:lnTo>
                    <a:lnTo>
                      <a:pt x="103" y="95"/>
                    </a:lnTo>
                    <a:lnTo>
                      <a:pt x="100" y="99"/>
                    </a:lnTo>
                    <a:lnTo>
                      <a:pt x="97" y="102"/>
                    </a:lnTo>
                    <a:lnTo>
                      <a:pt x="93" y="105"/>
                    </a:lnTo>
                    <a:lnTo>
                      <a:pt x="88" y="106"/>
                    </a:lnTo>
                    <a:lnTo>
                      <a:pt x="83" y="107"/>
                    </a:lnTo>
                    <a:lnTo>
                      <a:pt x="83" y="107"/>
                    </a:lnTo>
                    <a:lnTo>
                      <a:pt x="78" y="106"/>
                    </a:lnTo>
                    <a:lnTo>
                      <a:pt x="73" y="105"/>
                    </a:lnTo>
                    <a:lnTo>
                      <a:pt x="69" y="102"/>
                    </a:lnTo>
                    <a:lnTo>
                      <a:pt x="65" y="99"/>
                    </a:lnTo>
                    <a:lnTo>
                      <a:pt x="63" y="95"/>
                    </a:lnTo>
                    <a:lnTo>
                      <a:pt x="60" y="91"/>
                    </a:lnTo>
                    <a:lnTo>
                      <a:pt x="59" y="87"/>
                    </a:lnTo>
                    <a:lnTo>
                      <a:pt x="58" y="82"/>
                    </a:lnTo>
                    <a:lnTo>
                      <a:pt x="58" y="8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7" name="Freeform 183"/>
              <p:cNvSpPr>
                <a:spLocks/>
              </p:cNvSpPr>
              <p:nvPr/>
            </p:nvSpPr>
            <p:spPr bwMode="auto">
              <a:xfrm>
                <a:off x="898" y="1402"/>
                <a:ext cx="115" cy="138"/>
              </a:xfrm>
              <a:custGeom>
                <a:avLst/>
                <a:gdLst>
                  <a:gd name="T0" fmla="*/ 0 w 115"/>
                  <a:gd name="T1" fmla="*/ 132 h 138"/>
                  <a:gd name="T2" fmla="*/ 10 w 115"/>
                  <a:gd name="T3" fmla="*/ 136 h 138"/>
                  <a:gd name="T4" fmla="*/ 10 w 115"/>
                  <a:gd name="T5" fmla="*/ 136 h 138"/>
                  <a:gd name="T6" fmla="*/ 13 w 115"/>
                  <a:gd name="T7" fmla="*/ 131 h 138"/>
                  <a:gd name="T8" fmla="*/ 17 w 115"/>
                  <a:gd name="T9" fmla="*/ 128 h 138"/>
                  <a:gd name="T10" fmla="*/ 22 w 115"/>
                  <a:gd name="T11" fmla="*/ 124 h 138"/>
                  <a:gd name="T12" fmla="*/ 27 w 115"/>
                  <a:gd name="T13" fmla="*/ 123 h 138"/>
                  <a:gd name="T14" fmla="*/ 27 w 115"/>
                  <a:gd name="T15" fmla="*/ 123 h 138"/>
                  <a:gd name="T16" fmla="*/ 28 w 115"/>
                  <a:gd name="T17" fmla="*/ 123 h 138"/>
                  <a:gd name="T18" fmla="*/ 28 w 115"/>
                  <a:gd name="T19" fmla="*/ 123 h 138"/>
                  <a:gd name="T20" fmla="*/ 34 w 115"/>
                  <a:gd name="T21" fmla="*/ 124 h 138"/>
                  <a:gd name="T22" fmla="*/ 38 w 115"/>
                  <a:gd name="T23" fmla="*/ 127 h 138"/>
                  <a:gd name="T24" fmla="*/ 43 w 115"/>
                  <a:gd name="T25" fmla="*/ 130 h 138"/>
                  <a:gd name="T26" fmla="*/ 47 w 115"/>
                  <a:gd name="T27" fmla="*/ 134 h 138"/>
                  <a:gd name="T28" fmla="*/ 49 w 115"/>
                  <a:gd name="T29" fmla="*/ 138 h 138"/>
                  <a:gd name="T30" fmla="*/ 52 w 115"/>
                  <a:gd name="T31" fmla="*/ 137 h 138"/>
                  <a:gd name="T32" fmla="*/ 52 w 115"/>
                  <a:gd name="T33" fmla="*/ 137 h 138"/>
                  <a:gd name="T34" fmla="*/ 63 w 115"/>
                  <a:gd name="T35" fmla="*/ 132 h 138"/>
                  <a:gd name="T36" fmla="*/ 73 w 115"/>
                  <a:gd name="T37" fmla="*/ 127 h 138"/>
                  <a:gd name="T38" fmla="*/ 76 w 115"/>
                  <a:gd name="T39" fmla="*/ 124 h 138"/>
                  <a:gd name="T40" fmla="*/ 75 w 115"/>
                  <a:gd name="T41" fmla="*/ 120 h 138"/>
                  <a:gd name="T42" fmla="*/ 75 w 115"/>
                  <a:gd name="T43" fmla="*/ 120 h 138"/>
                  <a:gd name="T44" fmla="*/ 74 w 115"/>
                  <a:gd name="T45" fmla="*/ 117 h 138"/>
                  <a:gd name="T46" fmla="*/ 74 w 115"/>
                  <a:gd name="T47" fmla="*/ 113 h 138"/>
                  <a:gd name="T48" fmla="*/ 74 w 115"/>
                  <a:gd name="T49" fmla="*/ 113 h 138"/>
                  <a:gd name="T50" fmla="*/ 74 w 115"/>
                  <a:gd name="T51" fmla="*/ 110 h 138"/>
                  <a:gd name="T52" fmla="*/ 75 w 115"/>
                  <a:gd name="T53" fmla="*/ 106 h 138"/>
                  <a:gd name="T54" fmla="*/ 78 w 115"/>
                  <a:gd name="T55" fmla="*/ 103 h 138"/>
                  <a:gd name="T56" fmla="*/ 80 w 115"/>
                  <a:gd name="T57" fmla="*/ 100 h 138"/>
                  <a:gd name="T58" fmla="*/ 80 w 115"/>
                  <a:gd name="T59" fmla="*/ 100 h 138"/>
                  <a:gd name="T60" fmla="*/ 83 w 115"/>
                  <a:gd name="T61" fmla="*/ 97 h 138"/>
                  <a:gd name="T62" fmla="*/ 87 w 115"/>
                  <a:gd name="T63" fmla="*/ 95 h 138"/>
                  <a:gd name="T64" fmla="*/ 90 w 115"/>
                  <a:gd name="T65" fmla="*/ 94 h 138"/>
                  <a:gd name="T66" fmla="*/ 95 w 115"/>
                  <a:gd name="T67" fmla="*/ 93 h 138"/>
                  <a:gd name="T68" fmla="*/ 95 w 115"/>
                  <a:gd name="T69" fmla="*/ 93 h 138"/>
                  <a:gd name="T70" fmla="*/ 100 w 115"/>
                  <a:gd name="T71" fmla="*/ 94 h 138"/>
                  <a:gd name="T72" fmla="*/ 104 w 115"/>
                  <a:gd name="T73" fmla="*/ 95 h 138"/>
                  <a:gd name="T74" fmla="*/ 105 w 115"/>
                  <a:gd name="T75" fmla="*/ 91 h 138"/>
                  <a:gd name="T76" fmla="*/ 105 w 115"/>
                  <a:gd name="T77" fmla="*/ 91 h 138"/>
                  <a:gd name="T78" fmla="*/ 110 w 115"/>
                  <a:gd name="T79" fmla="*/ 80 h 138"/>
                  <a:gd name="T80" fmla="*/ 114 w 115"/>
                  <a:gd name="T81" fmla="*/ 69 h 138"/>
                  <a:gd name="T82" fmla="*/ 115 w 115"/>
                  <a:gd name="T83" fmla="*/ 65 h 138"/>
                  <a:gd name="T84" fmla="*/ 110 w 115"/>
                  <a:gd name="T85" fmla="*/ 64 h 138"/>
                  <a:gd name="T86" fmla="*/ 110 w 115"/>
                  <a:gd name="T87" fmla="*/ 64 h 138"/>
                  <a:gd name="T88" fmla="*/ 106 w 115"/>
                  <a:gd name="T89" fmla="*/ 61 h 138"/>
                  <a:gd name="T90" fmla="*/ 102 w 115"/>
                  <a:gd name="T91" fmla="*/ 57 h 138"/>
                  <a:gd name="T92" fmla="*/ 100 w 115"/>
                  <a:gd name="T93" fmla="*/ 51 h 138"/>
                  <a:gd name="T94" fmla="*/ 99 w 115"/>
                  <a:gd name="T95" fmla="*/ 45 h 138"/>
                  <a:gd name="T96" fmla="*/ 99 w 115"/>
                  <a:gd name="T97" fmla="*/ 45 h 138"/>
                  <a:gd name="T98" fmla="*/ 99 w 115"/>
                  <a:gd name="T99" fmla="*/ 44 h 138"/>
                  <a:gd name="T100" fmla="*/ 99 w 115"/>
                  <a:gd name="T101" fmla="*/ 44 h 138"/>
                  <a:gd name="T102" fmla="*/ 99 w 115"/>
                  <a:gd name="T103" fmla="*/ 39 h 138"/>
                  <a:gd name="T104" fmla="*/ 101 w 115"/>
                  <a:gd name="T105" fmla="*/ 34 h 138"/>
                  <a:gd name="T106" fmla="*/ 105 w 115"/>
                  <a:gd name="T107" fmla="*/ 30 h 138"/>
                  <a:gd name="T108" fmla="*/ 109 w 115"/>
                  <a:gd name="T109" fmla="*/ 27 h 138"/>
                  <a:gd name="T110" fmla="*/ 112 w 115"/>
                  <a:gd name="T111" fmla="*/ 25 h 138"/>
                  <a:gd name="T112" fmla="*/ 111 w 115"/>
                  <a:gd name="T113" fmla="*/ 21 h 138"/>
                  <a:gd name="T114" fmla="*/ 111 w 115"/>
                  <a:gd name="T115" fmla="*/ 21 h 138"/>
                  <a:gd name="T116" fmla="*/ 107 w 115"/>
                  <a:gd name="T117" fmla="*/ 10 h 138"/>
                  <a:gd name="T118" fmla="*/ 101 w 115"/>
                  <a:gd name="T11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 h="138">
                    <a:moveTo>
                      <a:pt x="0" y="132"/>
                    </a:moveTo>
                    <a:lnTo>
                      <a:pt x="10" y="136"/>
                    </a:lnTo>
                    <a:lnTo>
                      <a:pt x="10" y="136"/>
                    </a:lnTo>
                    <a:lnTo>
                      <a:pt x="13" y="131"/>
                    </a:lnTo>
                    <a:lnTo>
                      <a:pt x="17" y="128"/>
                    </a:lnTo>
                    <a:lnTo>
                      <a:pt x="22" y="124"/>
                    </a:lnTo>
                    <a:lnTo>
                      <a:pt x="27" y="123"/>
                    </a:lnTo>
                    <a:lnTo>
                      <a:pt x="27" y="123"/>
                    </a:lnTo>
                    <a:lnTo>
                      <a:pt x="28" y="123"/>
                    </a:lnTo>
                    <a:lnTo>
                      <a:pt x="28" y="123"/>
                    </a:lnTo>
                    <a:lnTo>
                      <a:pt x="34" y="124"/>
                    </a:lnTo>
                    <a:lnTo>
                      <a:pt x="38" y="127"/>
                    </a:lnTo>
                    <a:lnTo>
                      <a:pt x="43" y="130"/>
                    </a:lnTo>
                    <a:lnTo>
                      <a:pt x="47" y="134"/>
                    </a:lnTo>
                    <a:lnTo>
                      <a:pt x="49" y="138"/>
                    </a:lnTo>
                    <a:lnTo>
                      <a:pt x="52" y="137"/>
                    </a:lnTo>
                    <a:lnTo>
                      <a:pt x="52" y="137"/>
                    </a:lnTo>
                    <a:lnTo>
                      <a:pt x="63" y="132"/>
                    </a:lnTo>
                    <a:lnTo>
                      <a:pt x="73" y="127"/>
                    </a:lnTo>
                    <a:lnTo>
                      <a:pt x="76" y="124"/>
                    </a:lnTo>
                    <a:lnTo>
                      <a:pt x="75" y="120"/>
                    </a:lnTo>
                    <a:lnTo>
                      <a:pt x="75" y="120"/>
                    </a:lnTo>
                    <a:lnTo>
                      <a:pt x="74" y="117"/>
                    </a:lnTo>
                    <a:lnTo>
                      <a:pt x="74" y="113"/>
                    </a:lnTo>
                    <a:lnTo>
                      <a:pt x="74" y="113"/>
                    </a:lnTo>
                    <a:lnTo>
                      <a:pt x="74" y="110"/>
                    </a:lnTo>
                    <a:lnTo>
                      <a:pt x="75" y="106"/>
                    </a:lnTo>
                    <a:lnTo>
                      <a:pt x="78" y="103"/>
                    </a:lnTo>
                    <a:lnTo>
                      <a:pt x="80" y="100"/>
                    </a:lnTo>
                    <a:lnTo>
                      <a:pt x="80" y="100"/>
                    </a:lnTo>
                    <a:lnTo>
                      <a:pt x="83" y="97"/>
                    </a:lnTo>
                    <a:lnTo>
                      <a:pt x="87" y="95"/>
                    </a:lnTo>
                    <a:lnTo>
                      <a:pt x="90" y="94"/>
                    </a:lnTo>
                    <a:lnTo>
                      <a:pt x="95" y="93"/>
                    </a:lnTo>
                    <a:lnTo>
                      <a:pt x="95" y="93"/>
                    </a:lnTo>
                    <a:lnTo>
                      <a:pt x="100" y="94"/>
                    </a:lnTo>
                    <a:lnTo>
                      <a:pt x="104" y="95"/>
                    </a:lnTo>
                    <a:lnTo>
                      <a:pt x="105" y="91"/>
                    </a:lnTo>
                    <a:lnTo>
                      <a:pt x="105" y="91"/>
                    </a:lnTo>
                    <a:lnTo>
                      <a:pt x="110" y="80"/>
                    </a:lnTo>
                    <a:lnTo>
                      <a:pt x="114" y="69"/>
                    </a:lnTo>
                    <a:lnTo>
                      <a:pt x="115" y="65"/>
                    </a:lnTo>
                    <a:lnTo>
                      <a:pt x="110" y="64"/>
                    </a:lnTo>
                    <a:lnTo>
                      <a:pt x="110" y="64"/>
                    </a:lnTo>
                    <a:lnTo>
                      <a:pt x="106" y="61"/>
                    </a:lnTo>
                    <a:lnTo>
                      <a:pt x="102" y="57"/>
                    </a:lnTo>
                    <a:lnTo>
                      <a:pt x="100" y="51"/>
                    </a:lnTo>
                    <a:lnTo>
                      <a:pt x="99" y="45"/>
                    </a:lnTo>
                    <a:lnTo>
                      <a:pt x="99" y="45"/>
                    </a:lnTo>
                    <a:lnTo>
                      <a:pt x="99" y="44"/>
                    </a:lnTo>
                    <a:lnTo>
                      <a:pt x="99" y="44"/>
                    </a:lnTo>
                    <a:lnTo>
                      <a:pt x="99" y="39"/>
                    </a:lnTo>
                    <a:lnTo>
                      <a:pt x="101" y="34"/>
                    </a:lnTo>
                    <a:lnTo>
                      <a:pt x="105" y="30"/>
                    </a:lnTo>
                    <a:lnTo>
                      <a:pt x="109" y="27"/>
                    </a:lnTo>
                    <a:lnTo>
                      <a:pt x="112" y="25"/>
                    </a:lnTo>
                    <a:lnTo>
                      <a:pt x="111" y="21"/>
                    </a:lnTo>
                    <a:lnTo>
                      <a:pt x="111" y="21"/>
                    </a:lnTo>
                    <a:lnTo>
                      <a:pt x="107" y="10"/>
                    </a:lnTo>
                    <a:lnTo>
                      <a:pt x="10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8" name="Line 184"/>
              <p:cNvSpPr>
                <a:spLocks noChangeShapeType="1"/>
              </p:cNvSpPr>
              <p:nvPr/>
            </p:nvSpPr>
            <p:spPr bwMode="auto">
              <a:xfrm>
                <a:off x="987" y="1448"/>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9" name="Freeform 185"/>
              <p:cNvSpPr>
                <a:spLocks/>
              </p:cNvSpPr>
              <p:nvPr/>
            </p:nvSpPr>
            <p:spPr bwMode="auto">
              <a:xfrm>
                <a:off x="888" y="1414"/>
                <a:ext cx="75" cy="75"/>
              </a:xfrm>
              <a:custGeom>
                <a:avLst/>
                <a:gdLst>
                  <a:gd name="T0" fmla="*/ 0 w 75"/>
                  <a:gd name="T1" fmla="*/ 36 h 75"/>
                  <a:gd name="T2" fmla="*/ 0 w 75"/>
                  <a:gd name="T3" fmla="*/ 36 h 75"/>
                  <a:gd name="T4" fmla="*/ 0 w 75"/>
                  <a:gd name="T5" fmla="*/ 38 h 75"/>
                  <a:gd name="T6" fmla="*/ 0 w 75"/>
                  <a:gd name="T7" fmla="*/ 38 h 75"/>
                  <a:gd name="T8" fmla="*/ 1 w 75"/>
                  <a:gd name="T9" fmla="*/ 46 h 75"/>
                  <a:gd name="T10" fmla="*/ 3 w 75"/>
                  <a:gd name="T11" fmla="*/ 53 h 75"/>
                  <a:gd name="T12" fmla="*/ 7 w 75"/>
                  <a:gd name="T13" fmla="*/ 59 h 75"/>
                  <a:gd name="T14" fmla="*/ 11 w 75"/>
                  <a:gd name="T15" fmla="*/ 64 h 75"/>
                  <a:gd name="T16" fmla="*/ 17 w 75"/>
                  <a:gd name="T17" fmla="*/ 69 h 75"/>
                  <a:gd name="T18" fmla="*/ 24 w 75"/>
                  <a:gd name="T19" fmla="*/ 72 h 75"/>
                  <a:gd name="T20" fmla="*/ 30 w 75"/>
                  <a:gd name="T21" fmla="*/ 74 h 75"/>
                  <a:gd name="T22" fmla="*/ 38 w 75"/>
                  <a:gd name="T23" fmla="*/ 75 h 75"/>
                  <a:gd name="T24" fmla="*/ 38 w 75"/>
                  <a:gd name="T25" fmla="*/ 75 h 75"/>
                  <a:gd name="T26" fmla="*/ 45 w 75"/>
                  <a:gd name="T27" fmla="*/ 74 h 75"/>
                  <a:gd name="T28" fmla="*/ 53 w 75"/>
                  <a:gd name="T29" fmla="*/ 72 h 75"/>
                  <a:gd name="T30" fmla="*/ 59 w 75"/>
                  <a:gd name="T31" fmla="*/ 69 h 75"/>
                  <a:gd name="T32" fmla="*/ 64 w 75"/>
                  <a:gd name="T33" fmla="*/ 64 h 75"/>
                  <a:gd name="T34" fmla="*/ 69 w 75"/>
                  <a:gd name="T35" fmla="*/ 59 h 75"/>
                  <a:gd name="T36" fmla="*/ 72 w 75"/>
                  <a:gd name="T37" fmla="*/ 53 h 75"/>
                  <a:gd name="T38" fmla="*/ 74 w 75"/>
                  <a:gd name="T39" fmla="*/ 46 h 75"/>
                  <a:gd name="T40" fmla="*/ 75 w 75"/>
                  <a:gd name="T41" fmla="*/ 38 h 75"/>
                  <a:gd name="T42" fmla="*/ 75 w 75"/>
                  <a:gd name="T43" fmla="*/ 38 h 75"/>
                  <a:gd name="T44" fmla="*/ 74 w 75"/>
                  <a:gd name="T45" fmla="*/ 30 h 75"/>
                  <a:gd name="T46" fmla="*/ 72 w 75"/>
                  <a:gd name="T47" fmla="*/ 24 h 75"/>
                  <a:gd name="T48" fmla="*/ 69 w 75"/>
                  <a:gd name="T49" fmla="*/ 18 h 75"/>
                  <a:gd name="T50" fmla="*/ 65 w 75"/>
                  <a:gd name="T51" fmla="*/ 12 h 75"/>
                  <a:gd name="T52" fmla="*/ 60 w 75"/>
                  <a:gd name="T53" fmla="*/ 8 h 75"/>
                  <a:gd name="T54" fmla="*/ 54 w 75"/>
                  <a:gd name="T55" fmla="*/ 3 h 75"/>
                  <a:gd name="T56" fmla="*/ 46 w 75"/>
                  <a:gd name="T57" fmla="*/ 1 h 75"/>
                  <a:gd name="T58" fmla="*/ 39 w 75"/>
                  <a:gd name="T5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75">
                    <a:moveTo>
                      <a:pt x="0" y="36"/>
                    </a:moveTo>
                    <a:lnTo>
                      <a:pt x="0" y="36"/>
                    </a:lnTo>
                    <a:lnTo>
                      <a:pt x="0" y="38"/>
                    </a:lnTo>
                    <a:lnTo>
                      <a:pt x="0" y="38"/>
                    </a:lnTo>
                    <a:lnTo>
                      <a:pt x="1" y="46"/>
                    </a:lnTo>
                    <a:lnTo>
                      <a:pt x="3" y="53"/>
                    </a:lnTo>
                    <a:lnTo>
                      <a:pt x="7" y="59"/>
                    </a:lnTo>
                    <a:lnTo>
                      <a:pt x="11" y="64"/>
                    </a:lnTo>
                    <a:lnTo>
                      <a:pt x="17" y="69"/>
                    </a:lnTo>
                    <a:lnTo>
                      <a:pt x="24" y="72"/>
                    </a:lnTo>
                    <a:lnTo>
                      <a:pt x="30" y="74"/>
                    </a:lnTo>
                    <a:lnTo>
                      <a:pt x="38" y="75"/>
                    </a:lnTo>
                    <a:lnTo>
                      <a:pt x="38" y="75"/>
                    </a:lnTo>
                    <a:lnTo>
                      <a:pt x="45" y="74"/>
                    </a:lnTo>
                    <a:lnTo>
                      <a:pt x="53" y="72"/>
                    </a:lnTo>
                    <a:lnTo>
                      <a:pt x="59" y="69"/>
                    </a:lnTo>
                    <a:lnTo>
                      <a:pt x="64" y="64"/>
                    </a:lnTo>
                    <a:lnTo>
                      <a:pt x="69" y="59"/>
                    </a:lnTo>
                    <a:lnTo>
                      <a:pt x="72" y="53"/>
                    </a:lnTo>
                    <a:lnTo>
                      <a:pt x="74" y="46"/>
                    </a:lnTo>
                    <a:lnTo>
                      <a:pt x="75" y="38"/>
                    </a:lnTo>
                    <a:lnTo>
                      <a:pt x="75" y="38"/>
                    </a:lnTo>
                    <a:lnTo>
                      <a:pt x="74" y="30"/>
                    </a:lnTo>
                    <a:lnTo>
                      <a:pt x="72" y="24"/>
                    </a:lnTo>
                    <a:lnTo>
                      <a:pt x="69" y="18"/>
                    </a:lnTo>
                    <a:lnTo>
                      <a:pt x="65" y="12"/>
                    </a:lnTo>
                    <a:lnTo>
                      <a:pt x="60" y="8"/>
                    </a:lnTo>
                    <a:lnTo>
                      <a:pt x="54" y="3"/>
                    </a:lnTo>
                    <a:lnTo>
                      <a:pt x="46" y="1"/>
                    </a:lnTo>
                    <a:lnTo>
                      <a:pt x="3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0" name="Line 186"/>
              <p:cNvSpPr>
                <a:spLocks noChangeShapeType="1"/>
              </p:cNvSpPr>
              <p:nvPr/>
            </p:nvSpPr>
            <p:spPr bwMode="auto">
              <a:xfrm>
                <a:off x="898" y="1452"/>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1" name="Freeform 187"/>
              <p:cNvSpPr>
                <a:spLocks noEditPoints="1"/>
              </p:cNvSpPr>
              <p:nvPr/>
            </p:nvSpPr>
            <p:spPr bwMode="auto">
              <a:xfrm>
                <a:off x="658" y="1356"/>
                <a:ext cx="222" cy="222"/>
              </a:xfrm>
              <a:custGeom>
                <a:avLst/>
                <a:gdLst>
                  <a:gd name="T0" fmla="*/ 217 w 222"/>
                  <a:gd name="T1" fmla="*/ 67 h 222"/>
                  <a:gd name="T2" fmla="*/ 201 w 222"/>
                  <a:gd name="T3" fmla="*/ 55 h 222"/>
                  <a:gd name="T4" fmla="*/ 184 w 222"/>
                  <a:gd name="T5" fmla="*/ 51 h 222"/>
                  <a:gd name="T6" fmla="*/ 176 w 222"/>
                  <a:gd name="T7" fmla="*/ 46 h 222"/>
                  <a:gd name="T8" fmla="*/ 168 w 222"/>
                  <a:gd name="T9" fmla="*/ 34 h 222"/>
                  <a:gd name="T10" fmla="*/ 167 w 222"/>
                  <a:gd name="T11" fmla="*/ 11 h 222"/>
                  <a:gd name="T12" fmla="*/ 141 w 222"/>
                  <a:gd name="T13" fmla="*/ 0 h 222"/>
                  <a:gd name="T14" fmla="*/ 128 w 222"/>
                  <a:gd name="T15" fmla="*/ 13 h 222"/>
                  <a:gd name="T16" fmla="*/ 116 w 222"/>
                  <a:gd name="T17" fmla="*/ 18 h 222"/>
                  <a:gd name="T18" fmla="*/ 106 w 222"/>
                  <a:gd name="T19" fmla="*/ 18 h 222"/>
                  <a:gd name="T20" fmla="*/ 92 w 222"/>
                  <a:gd name="T21" fmla="*/ 13 h 222"/>
                  <a:gd name="T22" fmla="*/ 81 w 222"/>
                  <a:gd name="T23" fmla="*/ 0 h 222"/>
                  <a:gd name="T24" fmla="*/ 53 w 222"/>
                  <a:gd name="T25" fmla="*/ 11 h 222"/>
                  <a:gd name="T26" fmla="*/ 53 w 222"/>
                  <a:gd name="T27" fmla="*/ 34 h 222"/>
                  <a:gd name="T28" fmla="*/ 45 w 222"/>
                  <a:gd name="T29" fmla="*/ 46 h 222"/>
                  <a:gd name="T30" fmla="*/ 38 w 222"/>
                  <a:gd name="T31" fmla="*/ 51 h 222"/>
                  <a:gd name="T32" fmla="*/ 20 w 222"/>
                  <a:gd name="T33" fmla="*/ 55 h 222"/>
                  <a:gd name="T34" fmla="*/ 5 w 222"/>
                  <a:gd name="T35" fmla="*/ 67 h 222"/>
                  <a:gd name="T36" fmla="*/ 4 w 222"/>
                  <a:gd name="T37" fmla="*/ 83 h 222"/>
                  <a:gd name="T38" fmla="*/ 15 w 222"/>
                  <a:gd name="T39" fmla="*/ 97 h 222"/>
                  <a:gd name="T40" fmla="*/ 18 w 222"/>
                  <a:gd name="T41" fmla="*/ 111 h 222"/>
                  <a:gd name="T42" fmla="*/ 17 w 222"/>
                  <a:gd name="T43" fmla="*/ 120 h 222"/>
                  <a:gd name="T44" fmla="*/ 7 w 222"/>
                  <a:gd name="T45" fmla="*/ 136 h 222"/>
                  <a:gd name="T46" fmla="*/ 0 w 222"/>
                  <a:gd name="T47" fmla="*/ 141 h 222"/>
                  <a:gd name="T48" fmla="*/ 11 w 222"/>
                  <a:gd name="T49" fmla="*/ 167 h 222"/>
                  <a:gd name="T50" fmla="*/ 34 w 222"/>
                  <a:gd name="T51" fmla="*/ 168 h 222"/>
                  <a:gd name="T52" fmla="*/ 45 w 222"/>
                  <a:gd name="T53" fmla="*/ 177 h 222"/>
                  <a:gd name="T54" fmla="*/ 51 w 222"/>
                  <a:gd name="T55" fmla="*/ 184 h 222"/>
                  <a:gd name="T56" fmla="*/ 55 w 222"/>
                  <a:gd name="T57" fmla="*/ 201 h 222"/>
                  <a:gd name="T58" fmla="*/ 67 w 222"/>
                  <a:gd name="T59" fmla="*/ 217 h 222"/>
                  <a:gd name="T60" fmla="*/ 83 w 222"/>
                  <a:gd name="T61" fmla="*/ 218 h 222"/>
                  <a:gd name="T62" fmla="*/ 96 w 222"/>
                  <a:gd name="T63" fmla="*/ 206 h 222"/>
                  <a:gd name="T64" fmla="*/ 111 w 222"/>
                  <a:gd name="T65" fmla="*/ 203 h 222"/>
                  <a:gd name="T66" fmla="*/ 120 w 222"/>
                  <a:gd name="T67" fmla="*/ 204 h 222"/>
                  <a:gd name="T68" fmla="*/ 135 w 222"/>
                  <a:gd name="T69" fmla="*/ 214 h 222"/>
                  <a:gd name="T70" fmla="*/ 155 w 222"/>
                  <a:gd name="T71" fmla="*/ 217 h 222"/>
                  <a:gd name="T72" fmla="*/ 166 w 222"/>
                  <a:gd name="T73" fmla="*/ 201 h 222"/>
                  <a:gd name="T74" fmla="*/ 170 w 222"/>
                  <a:gd name="T75" fmla="*/ 184 h 222"/>
                  <a:gd name="T76" fmla="*/ 176 w 222"/>
                  <a:gd name="T77" fmla="*/ 177 h 222"/>
                  <a:gd name="T78" fmla="*/ 188 w 222"/>
                  <a:gd name="T79" fmla="*/ 168 h 222"/>
                  <a:gd name="T80" fmla="*/ 211 w 222"/>
                  <a:gd name="T81" fmla="*/ 167 h 222"/>
                  <a:gd name="T82" fmla="*/ 222 w 222"/>
                  <a:gd name="T83" fmla="*/ 141 h 222"/>
                  <a:gd name="T84" fmla="*/ 209 w 222"/>
                  <a:gd name="T85" fmla="*/ 128 h 222"/>
                  <a:gd name="T86" fmla="*/ 203 w 222"/>
                  <a:gd name="T87" fmla="*/ 116 h 222"/>
                  <a:gd name="T88" fmla="*/ 203 w 222"/>
                  <a:gd name="T89" fmla="*/ 106 h 222"/>
                  <a:gd name="T90" fmla="*/ 209 w 222"/>
                  <a:gd name="T91" fmla="*/ 93 h 222"/>
                  <a:gd name="T92" fmla="*/ 222 w 222"/>
                  <a:gd name="T93" fmla="*/ 81 h 222"/>
                  <a:gd name="T94" fmla="*/ 104 w 222"/>
                  <a:gd name="T95" fmla="*/ 144 h 222"/>
                  <a:gd name="T96" fmla="*/ 87 w 222"/>
                  <a:gd name="T97" fmla="*/ 134 h 222"/>
                  <a:gd name="T98" fmla="*/ 78 w 222"/>
                  <a:gd name="T99" fmla="*/ 118 h 222"/>
                  <a:gd name="T100" fmla="*/ 78 w 222"/>
                  <a:gd name="T101" fmla="*/ 104 h 222"/>
                  <a:gd name="T102" fmla="*/ 87 w 222"/>
                  <a:gd name="T103" fmla="*/ 87 h 222"/>
                  <a:gd name="T104" fmla="*/ 104 w 222"/>
                  <a:gd name="T105" fmla="*/ 78 h 222"/>
                  <a:gd name="T106" fmla="*/ 117 w 222"/>
                  <a:gd name="T107" fmla="*/ 78 h 222"/>
                  <a:gd name="T108" fmla="*/ 134 w 222"/>
                  <a:gd name="T109" fmla="*/ 87 h 222"/>
                  <a:gd name="T110" fmla="*/ 144 w 222"/>
                  <a:gd name="T111" fmla="*/ 104 h 222"/>
                  <a:gd name="T112" fmla="*/ 144 w 222"/>
                  <a:gd name="T113" fmla="*/ 118 h 222"/>
                  <a:gd name="T114" fmla="*/ 134 w 222"/>
                  <a:gd name="T115" fmla="*/ 134 h 222"/>
                  <a:gd name="T116" fmla="*/ 117 w 222"/>
                  <a:gd name="T117" fmla="*/ 14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222">
                    <a:moveTo>
                      <a:pt x="222" y="81"/>
                    </a:moveTo>
                    <a:lnTo>
                      <a:pt x="222" y="81"/>
                    </a:lnTo>
                    <a:lnTo>
                      <a:pt x="217" y="67"/>
                    </a:lnTo>
                    <a:lnTo>
                      <a:pt x="211" y="54"/>
                    </a:lnTo>
                    <a:lnTo>
                      <a:pt x="211" y="54"/>
                    </a:lnTo>
                    <a:lnTo>
                      <a:pt x="201" y="55"/>
                    </a:lnTo>
                    <a:lnTo>
                      <a:pt x="192" y="54"/>
                    </a:lnTo>
                    <a:lnTo>
                      <a:pt x="188" y="53"/>
                    </a:lnTo>
                    <a:lnTo>
                      <a:pt x="184" y="51"/>
                    </a:lnTo>
                    <a:lnTo>
                      <a:pt x="180" y="49"/>
                    </a:lnTo>
                    <a:lnTo>
                      <a:pt x="176" y="46"/>
                    </a:lnTo>
                    <a:lnTo>
                      <a:pt x="176" y="46"/>
                    </a:lnTo>
                    <a:lnTo>
                      <a:pt x="173" y="42"/>
                    </a:lnTo>
                    <a:lnTo>
                      <a:pt x="170" y="38"/>
                    </a:lnTo>
                    <a:lnTo>
                      <a:pt x="168" y="34"/>
                    </a:lnTo>
                    <a:lnTo>
                      <a:pt x="167" y="30"/>
                    </a:lnTo>
                    <a:lnTo>
                      <a:pt x="166" y="20"/>
                    </a:lnTo>
                    <a:lnTo>
                      <a:pt x="167" y="11"/>
                    </a:lnTo>
                    <a:lnTo>
                      <a:pt x="167" y="11"/>
                    </a:lnTo>
                    <a:lnTo>
                      <a:pt x="155" y="5"/>
                    </a:lnTo>
                    <a:lnTo>
                      <a:pt x="141" y="0"/>
                    </a:lnTo>
                    <a:lnTo>
                      <a:pt x="141" y="0"/>
                    </a:lnTo>
                    <a:lnTo>
                      <a:pt x="135" y="8"/>
                    </a:lnTo>
                    <a:lnTo>
                      <a:pt x="128" y="13"/>
                    </a:lnTo>
                    <a:lnTo>
                      <a:pt x="124" y="15"/>
                    </a:lnTo>
                    <a:lnTo>
                      <a:pt x="120" y="17"/>
                    </a:lnTo>
                    <a:lnTo>
                      <a:pt x="116" y="18"/>
                    </a:lnTo>
                    <a:lnTo>
                      <a:pt x="111" y="18"/>
                    </a:lnTo>
                    <a:lnTo>
                      <a:pt x="111" y="18"/>
                    </a:lnTo>
                    <a:lnTo>
                      <a:pt x="106" y="18"/>
                    </a:lnTo>
                    <a:lnTo>
                      <a:pt x="102" y="17"/>
                    </a:lnTo>
                    <a:lnTo>
                      <a:pt x="96" y="15"/>
                    </a:lnTo>
                    <a:lnTo>
                      <a:pt x="92" y="13"/>
                    </a:lnTo>
                    <a:lnTo>
                      <a:pt x="86" y="8"/>
                    </a:lnTo>
                    <a:lnTo>
                      <a:pt x="81" y="0"/>
                    </a:lnTo>
                    <a:lnTo>
                      <a:pt x="81" y="0"/>
                    </a:lnTo>
                    <a:lnTo>
                      <a:pt x="67" y="5"/>
                    </a:lnTo>
                    <a:lnTo>
                      <a:pt x="53" y="11"/>
                    </a:lnTo>
                    <a:lnTo>
                      <a:pt x="53" y="11"/>
                    </a:lnTo>
                    <a:lnTo>
                      <a:pt x="55" y="20"/>
                    </a:lnTo>
                    <a:lnTo>
                      <a:pt x="54" y="30"/>
                    </a:lnTo>
                    <a:lnTo>
                      <a:pt x="53" y="34"/>
                    </a:lnTo>
                    <a:lnTo>
                      <a:pt x="51" y="38"/>
                    </a:lnTo>
                    <a:lnTo>
                      <a:pt x="48" y="42"/>
                    </a:lnTo>
                    <a:lnTo>
                      <a:pt x="45" y="46"/>
                    </a:lnTo>
                    <a:lnTo>
                      <a:pt x="45" y="46"/>
                    </a:lnTo>
                    <a:lnTo>
                      <a:pt x="42" y="49"/>
                    </a:lnTo>
                    <a:lnTo>
                      <a:pt x="38" y="51"/>
                    </a:lnTo>
                    <a:lnTo>
                      <a:pt x="34" y="53"/>
                    </a:lnTo>
                    <a:lnTo>
                      <a:pt x="30" y="54"/>
                    </a:lnTo>
                    <a:lnTo>
                      <a:pt x="20" y="55"/>
                    </a:lnTo>
                    <a:lnTo>
                      <a:pt x="11" y="54"/>
                    </a:lnTo>
                    <a:lnTo>
                      <a:pt x="11" y="54"/>
                    </a:lnTo>
                    <a:lnTo>
                      <a:pt x="5" y="67"/>
                    </a:lnTo>
                    <a:lnTo>
                      <a:pt x="0" y="81"/>
                    </a:lnTo>
                    <a:lnTo>
                      <a:pt x="0" y="81"/>
                    </a:lnTo>
                    <a:lnTo>
                      <a:pt x="4" y="83"/>
                    </a:lnTo>
                    <a:lnTo>
                      <a:pt x="7" y="86"/>
                    </a:lnTo>
                    <a:lnTo>
                      <a:pt x="13" y="93"/>
                    </a:lnTo>
                    <a:lnTo>
                      <a:pt x="15" y="97"/>
                    </a:lnTo>
                    <a:lnTo>
                      <a:pt x="17" y="102"/>
                    </a:lnTo>
                    <a:lnTo>
                      <a:pt x="18" y="106"/>
                    </a:lnTo>
                    <a:lnTo>
                      <a:pt x="18" y="111"/>
                    </a:lnTo>
                    <a:lnTo>
                      <a:pt x="18" y="111"/>
                    </a:lnTo>
                    <a:lnTo>
                      <a:pt x="18" y="116"/>
                    </a:lnTo>
                    <a:lnTo>
                      <a:pt x="17" y="120"/>
                    </a:lnTo>
                    <a:lnTo>
                      <a:pt x="15" y="124"/>
                    </a:lnTo>
                    <a:lnTo>
                      <a:pt x="13" y="128"/>
                    </a:lnTo>
                    <a:lnTo>
                      <a:pt x="7" y="136"/>
                    </a:lnTo>
                    <a:lnTo>
                      <a:pt x="4" y="139"/>
                    </a:lnTo>
                    <a:lnTo>
                      <a:pt x="0" y="141"/>
                    </a:lnTo>
                    <a:lnTo>
                      <a:pt x="0" y="141"/>
                    </a:lnTo>
                    <a:lnTo>
                      <a:pt x="5" y="155"/>
                    </a:lnTo>
                    <a:lnTo>
                      <a:pt x="11" y="167"/>
                    </a:lnTo>
                    <a:lnTo>
                      <a:pt x="11" y="167"/>
                    </a:lnTo>
                    <a:lnTo>
                      <a:pt x="20" y="166"/>
                    </a:lnTo>
                    <a:lnTo>
                      <a:pt x="30" y="167"/>
                    </a:lnTo>
                    <a:lnTo>
                      <a:pt x="34" y="168"/>
                    </a:lnTo>
                    <a:lnTo>
                      <a:pt x="38" y="170"/>
                    </a:lnTo>
                    <a:lnTo>
                      <a:pt x="42" y="173"/>
                    </a:lnTo>
                    <a:lnTo>
                      <a:pt x="45" y="177"/>
                    </a:lnTo>
                    <a:lnTo>
                      <a:pt x="45" y="177"/>
                    </a:lnTo>
                    <a:lnTo>
                      <a:pt x="48" y="180"/>
                    </a:lnTo>
                    <a:lnTo>
                      <a:pt x="51" y="184"/>
                    </a:lnTo>
                    <a:lnTo>
                      <a:pt x="53" y="188"/>
                    </a:lnTo>
                    <a:lnTo>
                      <a:pt x="54" y="192"/>
                    </a:lnTo>
                    <a:lnTo>
                      <a:pt x="55" y="201"/>
                    </a:lnTo>
                    <a:lnTo>
                      <a:pt x="53" y="211"/>
                    </a:lnTo>
                    <a:lnTo>
                      <a:pt x="53" y="211"/>
                    </a:lnTo>
                    <a:lnTo>
                      <a:pt x="67" y="217"/>
                    </a:lnTo>
                    <a:lnTo>
                      <a:pt x="81" y="222"/>
                    </a:lnTo>
                    <a:lnTo>
                      <a:pt x="81" y="222"/>
                    </a:lnTo>
                    <a:lnTo>
                      <a:pt x="83" y="218"/>
                    </a:lnTo>
                    <a:lnTo>
                      <a:pt x="86" y="214"/>
                    </a:lnTo>
                    <a:lnTo>
                      <a:pt x="92" y="209"/>
                    </a:lnTo>
                    <a:lnTo>
                      <a:pt x="96" y="206"/>
                    </a:lnTo>
                    <a:lnTo>
                      <a:pt x="102" y="204"/>
                    </a:lnTo>
                    <a:lnTo>
                      <a:pt x="106" y="203"/>
                    </a:lnTo>
                    <a:lnTo>
                      <a:pt x="111" y="203"/>
                    </a:lnTo>
                    <a:lnTo>
                      <a:pt x="111" y="203"/>
                    </a:lnTo>
                    <a:lnTo>
                      <a:pt x="116" y="203"/>
                    </a:lnTo>
                    <a:lnTo>
                      <a:pt x="120" y="204"/>
                    </a:lnTo>
                    <a:lnTo>
                      <a:pt x="124" y="206"/>
                    </a:lnTo>
                    <a:lnTo>
                      <a:pt x="128" y="209"/>
                    </a:lnTo>
                    <a:lnTo>
                      <a:pt x="135" y="214"/>
                    </a:lnTo>
                    <a:lnTo>
                      <a:pt x="141" y="222"/>
                    </a:lnTo>
                    <a:lnTo>
                      <a:pt x="141" y="222"/>
                    </a:lnTo>
                    <a:lnTo>
                      <a:pt x="155" y="217"/>
                    </a:lnTo>
                    <a:lnTo>
                      <a:pt x="167" y="211"/>
                    </a:lnTo>
                    <a:lnTo>
                      <a:pt x="167" y="211"/>
                    </a:lnTo>
                    <a:lnTo>
                      <a:pt x="166" y="201"/>
                    </a:lnTo>
                    <a:lnTo>
                      <a:pt x="167" y="192"/>
                    </a:lnTo>
                    <a:lnTo>
                      <a:pt x="168" y="188"/>
                    </a:lnTo>
                    <a:lnTo>
                      <a:pt x="170" y="184"/>
                    </a:lnTo>
                    <a:lnTo>
                      <a:pt x="173" y="180"/>
                    </a:lnTo>
                    <a:lnTo>
                      <a:pt x="176" y="177"/>
                    </a:lnTo>
                    <a:lnTo>
                      <a:pt x="176" y="177"/>
                    </a:lnTo>
                    <a:lnTo>
                      <a:pt x="180" y="173"/>
                    </a:lnTo>
                    <a:lnTo>
                      <a:pt x="184" y="170"/>
                    </a:lnTo>
                    <a:lnTo>
                      <a:pt x="188" y="168"/>
                    </a:lnTo>
                    <a:lnTo>
                      <a:pt x="192" y="167"/>
                    </a:lnTo>
                    <a:lnTo>
                      <a:pt x="201" y="166"/>
                    </a:lnTo>
                    <a:lnTo>
                      <a:pt x="211" y="167"/>
                    </a:lnTo>
                    <a:lnTo>
                      <a:pt x="211" y="167"/>
                    </a:lnTo>
                    <a:lnTo>
                      <a:pt x="217" y="155"/>
                    </a:lnTo>
                    <a:lnTo>
                      <a:pt x="222" y="141"/>
                    </a:lnTo>
                    <a:lnTo>
                      <a:pt x="222" y="141"/>
                    </a:lnTo>
                    <a:lnTo>
                      <a:pt x="214" y="136"/>
                    </a:lnTo>
                    <a:lnTo>
                      <a:pt x="209" y="128"/>
                    </a:lnTo>
                    <a:lnTo>
                      <a:pt x="206" y="124"/>
                    </a:lnTo>
                    <a:lnTo>
                      <a:pt x="204" y="120"/>
                    </a:lnTo>
                    <a:lnTo>
                      <a:pt x="203" y="116"/>
                    </a:lnTo>
                    <a:lnTo>
                      <a:pt x="203" y="111"/>
                    </a:lnTo>
                    <a:lnTo>
                      <a:pt x="203" y="111"/>
                    </a:lnTo>
                    <a:lnTo>
                      <a:pt x="203" y="106"/>
                    </a:lnTo>
                    <a:lnTo>
                      <a:pt x="204" y="102"/>
                    </a:lnTo>
                    <a:lnTo>
                      <a:pt x="206" y="97"/>
                    </a:lnTo>
                    <a:lnTo>
                      <a:pt x="209" y="93"/>
                    </a:lnTo>
                    <a:lnTo>
                      <a:pt x="214" y="86"/>
                    </a:lnTo>
                    <a:lnTo>
                      <a:pt x="222" y="81"/>
                    </a:lnTo>
                    <a:lnTo>
                      <a:pt x="222" y="81"/>
                    </a:lnTo>
                    <a:close/>
                    <a:moveTo>
                      <a:pt x="111" y="145"/>
                    </a:moveTo>
                    <a:lnTo>
                      <a:pt x="111" y="145"/>
                    </a:lnTo>
                    <a:lnTo>
                      <a:pt x="104" y="144"/>
                    </a:lnTo>
                    <a:lnTo>
                      <a:pt x="97" y="142"/>
                    </a:lnTo>
                    <a:lnTo>
                      <a:pt x="91" y="139"/>
                    </a:lnTo>
                    <a:lnTo>
                      <a:pt x="87" y="134"/>
                    </a:lnTo>
                    <a:lnTo>
                      <a:pt x="82" y="129"/>
                    </a:lnTo>
                    <a:lnTo>
                      <a:pt x="79" y="124"/>
                    </a:lnTo>
                    <a:lnTo>
                      <a:pt x="78" y="118"/>
                    </a:lnTo>
                    <a:lnTo>
                      <a:pt x="77" y="111"/>
                    </a:lnTo>
                    <a:lnTo>
                      <a:pt x="77" y="111"/>
                    </a:lnTo>
                    <a:lnTo>
                      <a:pt x="78" y="104"/>
                    </a:lnTo>
                    <a:lnTo>
                      <a:pt x="79" y="97"/>
                    </a:lnTo>
                    <a:lnTo>
                      <a:pt x="82" y="92"/>
                    </a:lnTo>
                    <a:lnTo>
                      <a:pt x="87" y="87"/>
                    </a:lnTo>
                    <a:lnTo>
                      <a:pt x="91" y="83"/>
                    </a:lnTo>
                    <a:lnTo>
                      <a:pt x="97" y="80"/>
                    </a:lnTo>
                    <a:lnTo>
                      <a:pt x="104" y="78"/>
                    </a:lnTo>
                    <a:lnTo>
                      <a:pt x="111" y="77"/>
                    </a:lnTo>
                    <a:lnTo>
                      <a:pt x="111" y="77"/>
                    </a:lnTo>
                    <a:lnTo>
                      <a:pt x="117" y="78"/>
                    </a:lnTo>
                    <a:lnTo>
                      <a:pt x="124" y="80"/>
                    </a:lnTo>
                    <a:lnTo>
                      <a:pt x="129" y="83"/>
                    </a:lnTo>
                    <a:lnTo>
                      <a:pt x="134" y="87"/>
                    </a:lnTo>
                    <a:lnTo>
                      <a:pt x="139" y="92"/>
                    </a:lnTo>
                    <a:lnTo>
                      <a:pt x="142" y="97"/>
                    </a:lnTo>
                    <a:lnTo>
                      <a:pt x="144" y="104"/>
                    </a:lnTo>
                    <a:lnTo>
                      <a:pt x="145" y="111"/>
                    </a:lnTo>
                    <a:lnTo>
                      <a:pt x="145" y="111"/>
                    </a:lnTo>
                    <a:lnTo>
                      <a:pt x="144" y="118"/>
                    </a:lnTo>
                    <a:lnTo>
                      <a:pt x="142" y="124"/>
                    </a:lnTo>
                    <a:lnTo>
                      <a:pt x="139" y="129"/>
                    </a:lnTo>
                    <a:lnTo>
                      <a:pt x="134" y="134"/>
                    </a:lnTo>
                    <a:lnTo>
                      <a:pt x="129" y="139"/>
                    </a:lnTo>
                    <a:lnTo>
                      <a:pt x="124" y="142"/>
                    </a:lnTo>
                    <a:lnTo>
                      <a:pt x="117" y="144"/>
                    </a:lnTo>
                    <a:lnTo>
                      <a:pt x="111" y="145"/>
                    </a:lnTo>
                    <a:lnTo>
                      <a:pt x="111" y="14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2" name="Freeform 188"/>
              <p:cNvSpPr>
                <a:spLocks noEditPoints="1"/>
              </p:cNvSpPr>
              <p:nvPr/>
            </p:nvSpPr>
            <p:spPr bwMode="auto">
              <a:xfrm>
                <a:off x="5072" y="2983"/>
                <a:ext cx="76" cy="76"/>
              </a:xfrm>
              <a:custGeom>
                <a:avLst/>
                <a:gdLst>
                  <a:gd name="T0" fmla="*/ 74 w 76"/>
                  <a:gd name="T1" fmla="*/ 22 h 76"/>
                  <a:gd name="T2" fmla="*/ 69 w 76"/>
                  <a:gd name="T3" fmla="*/ 18 h 76"/>
                  <a:gd name="T4" fmla="*/ 61 w 76"/>
                  <a:gd name="T5" fmla="*/ 15 h 76"/>
                  <a:gd name="T6" fmla="*/ 57 w 76"/>
                  <a:gd name="T7" fmla="*/ 10 h 76"/>
                  <a:gd name="T8" fmla="*/ 57 w 76"/>
                  <a:gd name="T9" fmla="*/ 4 h 76"/>
                  <a:gd name="T10" fmla="*/ 48 w 76"/>
                  <a:gd name="T11" fmla="*/ 0 h 76"/>
                  <a:gd name="T12" fmla="*/ 41 w 76"/>
                  <a:gd name="T13" fmla="*/ 6 h 76"/>
                  <a:gd name="T14" fmla="*/ 35 w 76"/>
                  <a:gd name="T15" fmla="*/ 6 h 76"/>
                  <a:gd name="T16" fmla="*/ 28 w 76"/>
                  <a:gd name="T17" fmla="*/ 0 h 76"/>
                  <a:gd name="T18" fmla="*/ 18 w 76"/>
                  <a:gd name="T19" fmla="*/ 4 h 76"/>
                  <a:gd name="T20" fmla="*/ 18 w 76"/>
                  <a:gd name="T21" fmla="*/ 10 h 76"/>
                  <a:gd name="T22" fmla="*/ 15 w 76"/>
                  <a:gd name="T23" fmla="*/ 15 h 76"/>
                  <a:gd name="T24" fmla="*/ 7 w 76"/>
                  <a:gd name="T25" fmla="*/ 18 h 76"/>
                  <a:gd name="T26" fmla="*/ 2 w 76"/>
                  <a:gd name="T27" fmla="*/ 22 h 76"/>
                  <a:gd name="T28" fmla="*/ 3 w 76"/>
                  <a:gd name="T29" fmla="*/ 30 h 76"/>
                  <a:gd name="T30" fmla="*/ 6 w 76"/>
                  <a:gd name="T31" fmla="*/ 38 h 76"/>
                  <a:gd name="T32" fmla="*/ 5 w 76"/>
                  <a:gd name="T33" fmla="*/ 44 h 76"/>
                  <a:gd name="T34" fmla="*/ 0 w 76"/>
                  <a:gd name="T35" fmla="*/ 48 h 76"/>
                  <a:gd name="T36" fmla="*/ 4 w 76"/>
                  <a:gd name="T37" fmla="*/ 57 h 76"/>
                  <a:gd name="T38" fmla="*/ 13 w 76"/>
                  <a:gd name="T39" fmla="*/ 58 h 76"/>
                  <a:gd name="T40" fmla="*/ 17 w 76"/>
                  <a:gd name="T41" fmla="*/ 63 h 76"/>
                  <a:gd name="T42" fmla="*/ 18 w 76"/>
                  <a:gd name="T43" fmla="*/ 72 h 76"/>
                  <a:gd name="T44" fmla="*/ 28 w 76"/>
                  <a:gd name="T45" fmla="*/ 76 h 76"/>
                  <a:gd name="T46" fmla="*/ 32 w 76"/>
                  <a:gd name="T47" fmla="*/ 71 h 76"/>
                  <a:gd name="T48" fmla="*/ 38 w 76"/>
                  <a:gd name="T49" fmla="*/ 70 h 76"/>
                  <a:gd name="T50" fmla="*/ 46 w 76"/>
                  <a:gd name="T51" fmla="*/ 73 h 76"/>
                  <a:gd name="T52" fmla="*/ 53 w 76"/>
                  <a:gd name="T53" fmla="*/ 74 h 76"/>
                  <a:gd name="T54" fmla="*/ 56 w 76"/>
                  <a:gd name="T55" fmla="*/ 69 h 76"/>
                  <a:gd name="T56" fmla="*/ 61 w 76"/>
                  <a:gd name="T57" fmla="*/ 60 h 76"/>
                  <a:gd name="T58" fmla="*/ 66 w 76"/>
                  <a:gd name="T59" fmla="*/ 57 h 76"/>
                  <a:gd name="T60" fmla="*/ 72 w 76"/>
                  <a:gd name="T61" fmla="*/ 57 h 76"/>
                  <a:gd name="T62" fmla="*/ 76 w 76"/>
                  <a:gd name="T63" fmla="*/ 48 h 76"/>
                  <a:gd name="T64" fmla="*/ 70 w 76"/>
                  <a:gd name="T65" fmla="*/ 41 h 76"/>
                  <a:gd name="T66" fmla="*/ 70 w 76"/>
                  <a:gd name="T67" fmla="*/ 35 h 76"/>
                  <a:gd name="T68" fmla="*/ 76 w 76"/>
                  <a:gd name="T69" fmla="*/ 28 h 76"/>
                  <a:gd name="T70" fmla="*/ 38 w 76"/>
                  <a:gd name="T71" fmla="*/ 49 h 76"/>
                  <a:gd name="T72" fmla="*/ 28 w 76"/>
                  <a:gd name="T73" fmla="*/ 42 h 76"/>
                  <a:gd name="T74" fmla="*/ 28 w 76"/>
                  <a:gd name="T75" fmla="*/ 33 h 76"/>
                  <a:gd name="T76" fmla="*/ 38 w 76"/>
                  <a:gd name="T77" fmla="*/ 27 h 76"/>
                  <a:gd name="T78" fmla="*/ 46 w 76"/>
                  <a:gd name="T79" fmla="*/ 30 h 76"/>
                  <a:gd name="T80" fmla="*/ 49 w 76"/>
                  <a:gd name="T81" fmla="*/ 38 h 76"/>
                  <a:gd name="T82" fmla="*/ 42 w 76"/>
                  <a:gd name="T83"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6">
                    <a:moveTo>
                      <a:pt x="76" y="28"/>
                    </a:moveTo>
                    <a:lnTo>
                      <a:pt x="76" y="28"/>
                    </a:lnTo>
                    <a:lnTo>
                      <a:pt x="74" y="22"/>
                    </a:lnTo>
                    <a:lnTo>
                      <a:pt x="72" y="18"/>
                    </a:lnTo>
                    <a:lnTo>
                      <a:pt x="72" y="18"/>
                    </a:lnTo>
                    <a:lnTo>
                      <a:pt x="69" y="18"/>
                    </a:lnTo>
                    <a:lnTo>
                      <a:pt x="66" y="18"/>
                    </a:lnTo>
                    <a:lnTo>
                      <a:pt x="63" y="17"/>
                    </a:lnTo>
                    <a:lnTo>
                      <a:pt x="61" y="15"/>
                    </a:lnTo>
                    <a:lnTo>
                      <a:pt x="61" y="15"/>
                    </a:lnTo>
                    <a:lnTo>
                      <a:pt x="59" y="13"/>
                    </a:lnTo>
                    <a:lnTo>
                      <a:pt x="57" y="10"/>
                    </a:lnTo>
                    <a:lnTo>
                      <a:pt x="56" y="7"/>
                    </a:lnTo>
                    <a:lnTo>
                      <a:pt x="57" y="4"/>
                    </a:lnTo>
                    <a:lnTo>
                      <a:pt x="57" y="4"/>
                    </a:lnTo>
                    <a:lnTo>
                      <a:pt x="53" y="2"/>
                    </a:lnTo>
                    <a:lnTo>
                      <a:pt x="48" y="0"/>
                    </a:lnTo>
                    <a:lnTo>
                      <a:pt x="48" y="0"/>
                    </a:lnTo>
                    <a:lnTo>
                      <a:pt x="46" y="3"/>
                    </a:lnTo>
                    <a:lnTo>
                      <a:pt x="44" y="4"/>
                    </a:lnTo>
                    <a:lnTo>
                      <a:pt x="41" y="6"/>
                    </a:lnTo>
                    <a:lnTo>
                      <a:pt x="38" y="6"/>
                    </a:lnTo>
                    <a:lnTo>
                      <a:pt x="38" y="6"/>
                    </a:lnTo>
                    <a:lnTo>
                      <a:pt x="35" y="6"/>
                    </a:lnTo>
                    <a:lnTo>
                      <a:pt x="32" y="4"/>
                    </a:lnTo>
                    <a:lnTo>
                      <a:pt x="30" y="3"/>
                    </a:lnTo>
                    <a:lnTo>
                      <a:pt x="28" y="0"/>
                    </a:lnTo>
                    <a:lnTo>
                      <a:pt x="28" y="0"/>
                    </a:lnTo>
                    <a:lnTo>
                      <a:pt x="23" y="2"/>
                    </a:lnTo>
                    <a:lnTo>
                      <a:pt x="18" y="4"/>
                    </a:lnTo>
                    <a:lnTo>
                      <a:pt x="18" y="4"/>
                    </a:lnTo>
                    <a:lnTo>
                      <a:pt x="19" y="7"/>
                    </a:lnTo>
                    <a:lnTo>
                      <a:pt x="18" y="10"/>
                    </a:lnTo>
                    <a:lnTo>
                      <a:pt x="17" y="13"/>
                    </a:lnTo>
                    <a:lnTo>
                      <a:pt x="15" y="15"/>
                    </a:lnTo>
                    <a:lnTo>
                      <a:pt x="15" y="15"/>
                    </a:lnTo>
                    <a:lnTo>
                      <a:pt x="13" y="17"/>
                    </a:lnTo>
                    <a:lnTo>
                      <a:pt x="10" y="18"/>
                    </a:lnTo>
                    <a:lnTo>
                      <a:pt x="7" y="18"/>
                    </a:lnTo>
                    <a:lnTo>
                      <a:pt x="4" y="18"/>
                    </a:lnTo>
                    <a:lnTo>
                      <a:pt x="4" y="18"/>
                    </a:lnTo>
                    <a:lnTo>
                      <a:pt x="2" y="22"/>
                    </a:lnTo>
                    <a:lnTo>
                      <a:pt x="0" y="28"/>
                    </a:lnTo>
                    <a:lnTo>
                      <a:pt x="0" y="28"/>
                    </a:lnTo>
                    <a:lnTo>
                      <a:pt x="3" y="30"/>
                    </a:lnTo>
                    <a:lnTo>
                      <a:pt x="5" y="32"/>
                    </a:lnTo>
                    <a:lnTo>
                      <a:pt x="6" y="35"/>
                    </a:lnTo>
                    <a:lnTo>
                      <a:pt x="6" y="38"/>
                    </a:lnTo>
                    <a:lnTo>
                      <a:pt x="6" y="38"/>
                    </a:lnTo>
                    <a:lnTo>
                      <a:pt x="6" y="41"/>
                    </a:lnTo>
                    <a:lnTo>
                      <a:pt x="5" y="44"/>
                    </a:lnTo>
                    <a:lnTo>
                      <a:pt x="3" y="46"/>
                    </a:lnTo>
                    <a:lnTo>
                      <a:pt x="0" y="48"/>
                    </a:lnTo>
                    <a:lnTo>
                      <a:pt x="0" y="48"/>
                    </a:lnTo>
                    <a:lnTo>
                      <a:pt x="2" y="53"/>
                    </a:lnTo>
                    <a:lnTo>
                      <a:pt x="4" y="57"/>
                    </a:lnTo>
                    <a:lnTo>
                      <a:pt x="4" y="57"/>
                    </a:lnTo>
                    <a:lnTo>
                      <a:pt x="7" y="56"/>
                    </a:lnTo>
                    <a:lnTo>
                      <a:pt x="10" y="57"/>
                    </a:lnTo>
                    <a:lnTo>
                      <a:pt x="13" y="58"/>
                    </a:lnTo>
                    <a:lnTo>
                      <a:pt x="15" y="60"/>
                    </a:lnTo>
                    <a:lnTo>
                      <a:pt x="15" y="60"/>
                    </a:lnTo>
                    <a:lnTo>
                      <a:pt x="17" y="63"/>
                    </a:lnTo>
                    <a:lnTo>
                      <a:pt x="18" y="66"/>
                    </a:lnTo>
                    <a:lnTo>
                      <a:pt x="19" y="69"/>
                    </a:lnTo>
                    <a:lnTo>
                      <a:pt x="18" y="72"/>
                    </a:lnTo>
                    <a:lnTo>
                      <a:pt x="18" y="72"/>
                    </a:lnTo>
                    <a:lnTo>
                      <a:pt x="23" y="74"/>
                    </a:lnTo>
                    <a:lnTo>
                      <a:pt x="28" y="76"/>
                    </a:lnTo>
                    <a:lnTo>
                      <a:pt x="28" y="76"/>
                    </a:lnTo>
                    <a:lnTo>
                      <a:pt x="30" y="73"/>
                    </a:lnTo>
                    <a:lnTo>
                      <a:pt x="32" y="71"/>
                    </a:lnTo>
                    <a:lnTo>
                      <a:pt x="35" y="70"/>
                    </a:lnTo>
                    <a:lnTo>
                      <a:pt x="38" y="70"/>
                    </a:lnTo>
                    <a:lnTo>
                      <a:pt x="38" y="70"/>
                    </a:lnTo>
                    <a:lnTo>
                      <a:pt x="41" y="70"/>
                    </a:lnTo>
                    <a:lnTo>
                      <a:pt x="44" y="71"/>
                    </a:lnTo>
                    <a:lnTo>
                      <a:pt x="46" y="73"/>
                    </a:lnTo>
                    <a:lnTo>
                      <a:pt x="48" y="76"/>
                    </a:lnTo>
                    <a:lnTo>
                      <a:pt x="48" y="76"/>
                    </a:lnTo>
                    <a:lnTo>
                      <a:pt x="53" y="74"/>
                    </a:lnTo>
                    <a:lnTo>
                      <a:pt x="57" y="72"/>
                    </a:lnTo>
                    <a:lnTo>
                      <a:pt x="57" y="72"/>
                    </a:lnTo>
                    <a:lnTo>
                      <a:pt x="56" y="69"/>
                    </a:lnTo>
                    <a:lnTo>
                      <a:pt x="57" y="66"/>
                    </a:lnTo>
                    <a:lnTo>
                      <a:pt x="59" y="63"/>
                    </a:lnTo>
                    <a:lnTo>
                      <a:pt x="61" y="60"/>
                    </a:lnTo>
                    <a:lnTo>
                      <a:pt x="61" y="60"/>
                    </a:lnTo>
                    <a:lnTo>
                      <a:pt x="63" y="58"/>
                    </a:lnTo>
                    <a:lnTo>
                      <a:pt x="66" y="57"/>
                    </a:lnTo>
                    <a:lnTo>
                      <a:pt x="69" y="56"/>
                    </a:lnTo>
                    <a:lnTo>
                      <a:pt x="72" y="57"/>
                    </a:lnTo>
                    <a:lnTo>
                      <a:pt x="72" y="57"/>
                    </a:lnTo>
                    <a:lnTo>
                      <a:pt x="74" y="53"/>
                    </a:lnTo>
                    <a:lnTo>
                      <a:pt x="76" y="48"/>
                    </a:lnTo>
                    <a:lnTo>
                      <a:pt x="76" y="48"/>
                    </a:lnTo>
                    <a:lnTo>
                      <a:pt x="73" y="46"/>
                    </a:lnTo>
                    <a:lnTo>
                      <a:pt x="71" y="44"/>
                    </a:lnTo>
                    <a:lnTo>
                      <a:pt x="70" y="41"/>
                    </a:lnTo>
                    <a:lnTo>
                      <a:pt x="70" y="38"/>
                    </a:lnTo>
                    <a:lnTo>
                      <a:pt x="70" y="38"/>
                    </a:lnTo>
                    <a:lnTo>
                      <a:pt x="70" y="35"/>
                    </a:lnTo>
                    <a:lnTo>
                      <a:pt x="71" y="32"/>
                    </a:lnTo>
                    <a:lnTo>
                      <a:pt x="73" y="30"/>
                    </a:lnTo>
                    <a:lnTo>
                      <a:pt x="76" y="28"/>
                    </a:lnTo>
                    <a:lnTo>
                      <a:pt x="76" y="28"/>
                    </a:lnTo>
                    <a:close/>
                    <a:moveTo>
                      <a:pt x="38" y="49"/>
                    </a:moveTo>
                    <a:lnTo>
                      <a:pt x="38" y="49"/>
                    </a:lnTo>
                    <a:lnTo>
                      <a:pt x="34" y="48"/>
                    </a:lnTo>
                    <a:lnTo>
                      <a:pt x="30" y="46"/>
                    </a:lnTo>
                    <a:lnTo>
                      <a:pt x="28" y="42"/>
                    </a:lnTo>
                    <a:lnTo>
                      <a:pt x="27" y="38"/>
                    </a:lnTo>
                    <a:lnTo>
                      <a:pt x="27" y="38"/>
                    </a:lnTo>
                    <a:lnTo>
                      <a:pt x="28" y="33"/>
                    </a:lnTo>
                    <a:lnTo>
                      <a:pt x="30" y="30"/>
                    </a:lnTo>
                    <a:lnTo>
                      <a:pt x="34" y="27"/>
                    </a:lnTo>
                    <a:lnTo>
                      <a:pt x="38" y="27"/>
                    </a:lnTo>
                    <a:lnTo>
                      <a:pt x="38" y="27"/>
                    </a:lnTo>
                    <a:lnTo>
                      <a:pt x="42" y="27"/>
                    </a:lnTo>
                    <a:lnTo>
                      <a:pt x="46" y="30"/>
                    </a:lnTo>
                    <a:lnTo>
                      <a:pt x="48" y="33"/>
                    </a:lnTo>
                    <a:lnTo>
                      <a:pt x="49" y="38"/>
                    </a:lnTo>
                    <a:lnTo>
                      <a:pt x="49" y="38"/>
                    </a:lnTo>
                    <a:lnTo>
                      <a:pt x="48" y="42"/>
                    </a:lnTo>
                    <a:lnTo>
                      <a:pt x="46" y="46"/>
                    </a:lnTo>
                    <a:lnTo>
                      <a:pt x="42" y="48"/>
                    </a:lnTo>
                    <a:lnTo>
                      <a:pt x="38" y="49"/>
                    </a:lnTo>
                    <a:lnTo>
                      <a:pt x="38" y="4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3" name="Freeform 189"/>
              <p:cNvSpPr>
                <a:spLocks noEditPoints="1"/>
              </p:cNvSpPr>
              <p:nvPr/>
            </p:nvSpPr>
            <p:spPr bwMode="auto">
              <a:xfrm>
                <a:off x="5172" y="2844"/>
                <a:ext cx="76" cy="76"/>
              </a:xfrm>
              <a:custGeom>
                <a:avLst/>
                <a:gdLst>
                  <a:gd name="T0" fmla="*/ 74 w 76"/>
                  <a:gd name="T1" fmla="*/ 23 h 76"/>
                  <a:gd name="T2" fmla="*/ 69 w 76"/>
                  <a:gd name="T3" fmla="*/ 18 h 76"/>
                  <a:gd name="T4" fmla="*/ 60 w 76"/>
                  <a:gd name="T5" fmla="*/ 15 h 76"/>
                  <a:gd name="T6" fmla="*/ 57 w 76"/>
                  <a:gd name="T7" fmla="*/ 10 h 76"/>
                  <a:gd name="T8" fmla="*/ 57 w 76"/>
                  <a:gd name="T9" fmla="*/ 4 h 76"/>
                  <a:gd name="T10" fmla="*/ 48 w 76"/>
                  <a:gd name="T11" fmla="*/ 0 h 76"/>
                  <a:gd name="T12" fmla="*/ 41 w 76"/>
                  <a:gd name="T13" fmla="*/ 6 h 76"/>
                  <a:gd name="T14" fmla="*/ 35 w 76"/>
                  <a:gd name="T15" fmla="*/ 6 h 76"/>
                  <a:gd name="T16" fmla="*/ 27 w 76"/>
                  <a:gd name="T17" fmla="*/ 0 h 76"/>
                  <a:gd name="T18" fmla="*/ 18 w 76"/>
                  <a:gd name="T19" fmla="*/ 4 h 76"/>
                  <a:gd name="T20" fmla="*/ 18 w 76"/>
                  <a:gd name="T21" fmla="*/ 10 h 76"/>
                  <a:gd name="T22" fmla="*/ 15 w 76"/>
                  <a:gd name="T23" fmla="*/ 15 h 76"/>
                  <a:gd name="T24" fmla="*/ 7 w 76"/>
                  <a:gd name="T25" fmla="*/ 18 h 76"/>
                  <a:gd name="T26" fmla="*/ 2 w 76"/>
                  <a:gd name="T27" fmla="*/ 23 h 76"/>
                  <a:gd name="T28" fmla="*/ 2 w 76"/>
                  <a:gd name="T29" fmla="*/ 29 h 76"/>
                  <a:gd name="T30" fmla="*/ 6 w 76"/>
                  <a:gd name="T31" fmla="*/ 38 h 76"/>
                  <a:gd name="T32" fmla="*/ 4 w 76"/>
                  <a:gd name="T33" fmla="*/ 44 h 76"/>
                  <a:gd name="T34" fmla="*/ 0 w 76"/>
                  <a:gd name="T35" fmla="*/ 48 h 76"/>
                  <a:gd name="T36" fmla="*/ 4 w 76"/>
                  <a:gd name="T37" fmla="*/ 58 h 76"/>
                  <a:gd name="T38" fmla="*/ 13 w 76"/>
                  <a:gd name="T39" fmla="*/ 59 h 76"/>
                  <a:gd name="T40" fmla="*/ 17 w 76"/>
                  <a:gd name="T41" fmla="*/ 63 h 76"/>
                  <a:gd name="T42" fmla="*/ 18 w 76"/>
                  <a:gd name="T43" fmla="*/ 72 h 76"/>
                  <a:gd name="T44" fmla="*/ 27 w 76"/>
                  <a:gd name="T45" fmla="*/ 76 h 76"/>
                  <a:gd name="T46" fmla="*/ 32 w 76"/>
                  <a:gd name="T47" fmla="*/ 71 h 76"/>
                  <a:gd name="T48" fmla="*/ 38 w 76"/>
                  <a:gd name="T49" fmla="*/ 69 h 76"/>
                  <a:gd name="T50" fmla="*/ 46 w 76"/>
                  <a:gd name="T51" fmla="*/ 73 h 76"/>
                  <a:gd name="T52" fmla="*/ 52 w 76"/>
                  <a:gd name="T53" fmla="*/ 74 h 76"/>
                  <a:gd name="T54" fmla="*/ 56 w 76"/>
                  <a:gd name="T55" fmla="*/ 69 h 76"/>
                  <a:gd name="T56" fmla="*/ 60 w 76"/>
                  <a:gd name="T57" fmla="*/ 60 h 76"/>
                  <a:gd name="T58" fmla="*/ 65 w 76"/>
                  <a:gd name="T59" fmla="*/ 57 h 76"/>
                  <a:gd name="T60" fmla="*/ 72 w 76"/>
                  <a:gd name="T61" fmla="*/ 58 h 76"/>
                  <a:gd name="T62" fmla="*/ 76 w 76"/>
                  <a:gd name="T63" fmla="*/ 48 h 76"/>
                  <a:gd name="T64" fmla="*/ 70 w 76"/>
                  <a:gd name="T65" fmla="*/ 41 h 76"/>
                  <a:gd name="T66" fmla="*/ 70 w 76"/>
                  <a:gd name="T67" fmla="*/ 35 h 76"/>
                  <a:gd name="T68" fmla="*/ 76 w 76"/>
                  <a:gd name="T69" fmla="*/ 28 h 76"/>
                  <a:gd name="T70" fmla="*/ 38 w 76"/>
                  <a:gd name="T71" fmla="*/ 49 h 76"/>
                  <a:gd name="T72" fmla="*/ 26 w 76"/>
                  <a:gd name="T73" fmla="*/ 42 h 76"/>
                  <a:gd name="T74" fmla="*/ 26 w 76"/>
                  <a:gd name="T75" fmla="*/ 33 h 76"/>
                  <a:gd name="T76" fmla="*/ 38 w 76"/>
                  <a:gd name="T77" fmla="*/ 26 h 76"/>
                  <a:gd name="T78" fmla="*/ 46 w 76"/>
                  <a:gd name="T79" fmla="*/ 30 h 76"/>
                  <a:gd name="T80" fmla="*/ 49 w 76"/>
                  <a:gd name="T81" fmla="*/ 38 h 76"/>
                  <a:gd name="T82" fmla="*/ 42 w 76"/>
                  <a:gd name="T83"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6">
                    <a:moveTo>
                      <a:pt x="76" y="28"/>
                    </a:moveTo>
                    <a:lnTo>
                      <a:pt x="76" y="28"/>
                    </a:lnTo>
                    <a:lnTo>
                      <a:pt x="74" y="23"/>
                    </a:lnTo>
                    <a:lnTo>
                      <a:pt x="72" y="18"/>
                    </a:lnTo>
                    <a:lnTo>
                      <a:pt x="72" y="18"/>
                    </a:lnTo>
                    <a:lnTo>
                      <a:pt x="69" y="18"/>
                    </a:lnTo>
                    <a:lnTo>
                      <a:pt x="65" y="18"/>
                    </a:lnTo>
                    <a:lnTo>
                      <a:pt x="62" y="17"/>
                    </a:lnTo>
                    <a:lnTo>
                      <a:pt x="60" y="15"/>
                    </a:lnTo>
                    <a:lnTo>
                      <a:pt x="60" y="15"/>
                    </a:lnTo>
                    <a:lnTo>
                      <a:pt x="58" y="12"/>
                    </a:lnTo>
                    <a:lnTo>
                      <a:pt x="57" y="10"/>
                    </a:lnTo>
                    <a:lnTo>
                      <a:pt x="56" y="7"/>
                    </a:lnTo>
                    <a:lnTo>
                      <a:pt x="57" y="4"/>
                    </a:lnTo>
                    <a:lnTo>
                      <a:pt x="57" y="4"/>
                    </a:lnTo>
                    <a:lnTo>
                      <a:pt x="52" y="1"/>
                    </a:lnTo>
                    <a:lnTo>
                      <a:pt x="48" y="0"/>
                    </a:lnTo>
                    <a:lnTo>
                      <a:pt x="48" y="0"/>
                    </a:lnTo>
                    <a:lnTo>
                      <a:pt x="46" y="2"/>
                    </a:lnTo>
                    <a:lnTo>
                      <a:pt x="44" y="4"/>
                    </a:lnTo>
                    <a:lnTo>
                      <a:pt x="41" y="6"/>
                    </a:lnTo>
                    <a:lnTo>
                      <a:pt x="38" y="6"/>
                    </a:lnTo>
                    <a:lnTo>
                      <a:pt x="38" y="6"/>
                    </a:lnTo>
                    <a:lnTo>
                      <a:pt x="35" y="6"/>
                    </a:lnTo>
                    <a:lnTo>
                      <a:pt x="32" y="4"/>
                    </a:lnTo>
                    <a:lnTo>
                      <a:pt x="29" y="2"/>
                    </a:lnTo>
                    <a:lnTo>
                      <a:pt x="27" y="0"/>
                    </a:lnTo>
                    <a:lnTo>
                      <a:pt x="27" y="0"/>
                    </a:lnTo>
                    <a:lnTo>
                      <a:pt x="22" y="1"/>
                    </a:lnTo>
                    <a:lnTo>
                      <a:pt x="18" y="4"/>
                    </a:lnTo>
                    <a:lnTo>
                      <a:pt x="18" y="4"/>
                    </a:lnTo>
                    <a:lnTo>
                      <a:pt x="18" y="7"/>
                    </a:lnTo>
                    <a:lnTo>
                      <a:pt x="18" y="10"/>
                    </a:lnTo>
                    <a:lnTo>
                      <a:pt x="17" y="12"/>
                    </a:lnTo>
                    <a:lnTo>
                      <a:pt x="15" y="15"/>
                    </a:lnTo>
                    <a:lnTo>
                      <a:pt x="15" y="15"/>
                    </a:lnTo>
                    <a:lnTo>
                      <a:pt x="13" y="17"/>
                    </a:lnTo>
                    <a:lnTo>
                      <a:pt x="10" y="18"/>
                    </a:lnTo>
                    <a:lnTo>
                      <a:pt x="7" y="18"/>
                    </a:lnTo>
                    <a:lnTo>
                      <a:pt x="4" y="18"/>
                    </a:lnTo>
                    <a:lnTo>
                      <a:pt x="4" y="18"/>
                    </a:lnTo>
                    <a:lnTo>
                      <a:pt x="2" y="23"/>
                    </a:lnTo>
                    <a:lnTo>
                      <a:pt x="0" y="28"/>
                    </a:lnTo>
                    <a:lnTo>
                      <a:pt x="0" y="28"/>
                    </a:lnTo>
                    <a:lnTo>
                      <a:pt x="2" y="29"/>
                    </a:lnTo>
                    <a:lnTo>
                      <a:pt x="4" y="32"/>
                    </a:lnTo>
                    <a:lnTo>
                      <a:pt x="6" y="35"/>
                    </a:lnTo>
                    <a:lnTo>
                      <a:pt x="6" y="38"/>
                    </a:lnTo>
                    <a:lnTo>
                      <a:pt x="6" y="38"/>
                    </a:lnTo>
                    <a:lnTo>
                      <a:pt x="6" y="41"/>
                    </a:lnTo>
                    <a:lnTo>
                      <a:pt x="4" y="44"/>
                    </a:lnTo>
                    <a:lnTo>
                      <a:pt x="2" y="46"/>
                    </a:lnTo>
                    <a:lnTo>
                      <a:pt x="0" y="48"/>
                    </a:lnTo>
                    <a:lnTo>
                      <a:pt x="0" y="48"/>
                    </a:lnTo>
                    <a:lnTo>
                      <a:pt x="2" y="52"/>
                    </a:lnTo>
                    <a:lnTo>
                      <a:pt x="4" y="58"/>
                    </a:lnTo>
                    <a:lnTo>
                      <a:pt x="4" y="58"/>
                    </a:lnTo>
                    <a:lnTo>
                      <a:pt x="7" y="57"/>
                    </a:lnTo>
                    <a:lnTo>
                      <a:pt x="10" y="57"/>
                    </a:lnTo>
                    <a:lnTo>
                      <a:pt x="13" y="59"/>
                    </a:lnTo>
                    <a:lnTo>
                      <a:pt x="15" y="60"/>
                    </a:lnTo>
                    <a:lnTo>
                      <a:pt x="15" y="60"/>
                    </a:lnTo>
                    <a:lnTo>
                      <a:pt x="17" y="63"/>
                    </a:lnTo>
                    <a:lnTo>
                      <a:pt x="18" y="66"/>
                    </a:lnTo>
                    <a:lnTo>
                      <a:pt x="18" y="69"/>
                    </a:lnTo>
                    <a:lnTo>
                      <a:pt x="18" y="72"/>
                    </a:lnTo>
                    <a:lnTo>
                      <a:pt x="18" y="72"/>
                    </a:lnTo>
                    <a:lnTo>
                      <a:pt x="22" y="74"/>
                    </a:lnTo>
                    <a:lnTo>
                      <a:pt x="27" y="76"/>
                    </a:lnTo>
                    <a:lnTo>
                      <a:pt x="27" y="76"/>
                    </a:lnTo>
                    <a:lnTo>
                      <a:pt x="29" y="73"/>
                    </a:lnTo>
                    <a:lnTo>
                      <a:pt x="32" y="71"/>
                    </a:lnTo>
                    <a:lnTo>
                      <a:pt x="35" y="70"/>
                    </a:lnTo>
                    <a:lnTo>
                      <a:pt x="38" y="69"/>
                    </a:lnTo>
                    <a:lnTo>
                      <a:pt x="38" y="69"/>
                    </a:lnTo>
                    <a:lnTo>
                      <a:pt x="41" y="70"/>
                    </a:lnTo>
                    <a:lnTo>
                      <a:pt x="44" y="71"/>
                    </a:lnTo>
                    <a:lnTo>
                      <a:pt x="46" y="73"/>
                    </a:lnTo>
                    <a:lnTo>
                      <a:pt x="48" y="76"/>
                    </a:lnTo>
                    <a:lnTo>
                      <a:pt x="48" y="76"/>
                    </a:lnTo>
                    <a:lnTo>
                      <a:pt x="52" y="74"/>
                    </a:lnTo>
                    <a:lnTo>
                      <a:pt x="57" y="72"/>
                    </a:lnTo>
                    <a:lnTo>
                      <a:pt x="57" y="72"/>
                    </a:lnTo>
                    <a:lnTo>
                      <a:pt x="56" y="69"/>
                    </a:lnTo>
                    <a:lnTo>
                      <a:pt x="57" y="66"/>
                    </a:lnTo>
                    <a:lnTo>
                      <a:pt x="58" y="63"/>
                    </a:lnTo>
                    <a:lnTo>
                      <a:pt x="60" y="60"/>
                    </a:lnTo>
                    <a:lnTo>
                      <a:pt x="60" y="60"/>
                    </a:lnTo>
                    <a:lnTo>
                      <a:pt x="62" y="59"/>
                    </a:lnTo>
                    <a:lnTo>
                      <a:pt x="65" y="57"/>
                    </a:lnTo>
                    <a:lnTo>
                      <a:pt x="69" y="57"/>
                    </a:lnTo>
                    <a:lnTo>
                      <a:pt x="72" y="58"/>
                    </a:lnTo>
                    <a:lnTo>
                      <a:pt x="72" y="58"/>
                    </a:lnTo>
                    <a:lnTo>
                      <a:pt x="74" y="52"/>
                    </a:lnTo>
                    <a:lnTo>
                      <a:pt x="76" y="48"/>
                    </a:lnTo>
                    <a:lnTo>
                      <a:pt x="76" y="48"/>
                    </a:lnTo>
                    <a:lnTo>
                      <a:pt x="73" y="46"/>
                    </a:lnTo>
                    <a:lnTo>
                      <a:pt x="71" y="44"/>
                    </a:lnTo>
                    <a:lnTo>
                      <a:pt x="70" y="41"/>
                    </a:lnTo>
                    <a:lnTo>
                      <a:pt x="70" y="38"/>
                    </a:lnTo>
                    <a:lnTo>
                      <a:pt x="70" y="38"/>
                    </a:lnTo>
                    <a:lnTo>
                      <a:pt x="70" y="35"/>
                    </a:lnTo>
                    <a:lnTo>
                      <a:pt x="71" y="32"/>
                    </a:lnTo>
                    <a:lnTo>
                      <a:pt x="73" y="29"/>
                    </a:lnTo>
                    <a:lnTo>
                      <a:pt x="76" y="28"/>
                    </a:lnTo>
                    <a:lnTo>
                      <a:pt x="76" y="28"/>
                    </a:lnTo>
                    <a:close/>
                    <a:moveTo>
                      <a:pt x="38" y="49"/>
                    </a:moveTo>
                    <a:lnTo>
                      <a:pt x="38" y="49"/>
                    </a:lnTo>
                    <a:lnTo>
                      <a:pt x="33" y="48"/>
                    </a:lnTo>
                    <a:lnTo>
                      <a:pt x="29" y="46"/>
                    </a:lnTo>
                    <a:lnTo>
                      <a:pt x="26" y="42"/>
                    </a:lnTo>
                    <a:lnTo>
                      <a:pt x="26" y="38"/>
                    </a:lnTo>
                    <a:lnTo>
                      <a:pt x="26" y="38"/>
                    </a:lnTo>
                    <a:lnTo>
                      <a:pt x="26" y="33"/>
                    </a:lnTo>
                    <a:lnTo>
                      <a:pt x="29" y="30"/>
                    </a:lnTo>
                    <a:lnTo>
                      <a:pt x="33" y="27"/>
                    </a:lnTo>
                    <a:lnTo>
                      <a:pt x="38" y="26"/>
                    </a:lnTo>
                    <a:lnTo>
                      <a:pt x="38" y="26"/>
                    </a:lnTo>
                    <a:lnTo>
                      <a:pt x="42" y="27"/>
                    </a:lnTo>
                    <a:lnTo>
                      <a:pt x="46" y="30"/>
                    </a:lnTo>
                    <a:lnTo>
                      <a:pt x="48" y="33"/>
                    </a:lnTo>
                    <a:lnTo>
                      <a:pt x="49" y="38"/>
                    </a:lnTo>
                    <a:lnTo>
                      <a:pt x="49" y="38"/>
                    </a:lnTo>
                    <a:lnTo>
                      <a:pt x="48" y="42"/>
                    </a:lnTo>
                    <a:lnTo>
                      <a:pt x="46" y="46"/>
                    </a:lnTo>
                    <a:lnTo>
                      <a:pt x="42" y="48"/>
                    </a:lnTo>
                    <a:lnTo>
                      <a:pt x="38" y="49"/>
                    </a:lnTo>
                    <a:lnTo>
                      <a:pt x="38" y="4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4" name="Freeform 190"/>
              <p:cNvSpPr>
                <a:spLocks/>
              </p:cNvSpPr>
              <p:nvPr/>
            </p:nvSpPr>
            <p:spPr bwMode="auto">
              <a:xfrm>
                <a:off x="477" y="44"/>
                <a:ext cx="111" cy="36"/>
              </a:xfrm>
              <a:custGeom>
                <a:avLst/>
                <a:gdLst>
                  <a:gd name="T0" fmla="*/ 111 w 111"/>
                  <a:gd name="T1" fmla="*/ 36 h 36"/>
                  <a:gd name="T2" fmla="*/ 109 w 111"/>
                  <a:gd name="T3" fmla="*/ 27 h 36"/>
                  <a:gd name="T4" fmla="*/ 109 w 111"/>
                  <a:gd name="T5" fmla="*/ 27 h 36"/>
                  <a:gd name="T6" fmla="*/ 106 w 111"/>
                  <a:gd name="T7" fmla="*/ 19 h 36"/>
                  <a:gd name="T8" fmla="*/ 104 w 111"/>
                  <a:gd name="T9" fmla="*/ 16 h 36"/>
                  <a:gd name="T10" fmla="*/ 102 w 111"/>
                  <a:gd name="T11" fmla="*/ 13 h 36"/>
                  <a:gd name="T12" fmla="*/ 102 w 111"/>
                  <a:gd name="T13" fmla="*/ 13 h 36"/>
                  <a:gd name="T14" fmla="*/ 101 w 111"/>
                  <a:gd name="T15" fmla="*/ 9 h 36"/>
                  <a:gd name="T16" fmla="*/ 97 w 111"/>
                  <a:gd name="T17" fmla="*/ 5 h 36"/>
                  <a:gd name="T18" fmla="*/ 93 w 111"/>
                  <a:gd name="T19" fmla="*/ 1 h 36"/>
                  <a:gd name="T20" fmla="*/ 88 w 111"/>
                  <a:gd name="T21" fmla="*/ 0 h 36"/>
                  <a:gd name="T22" fmla="*/ 23 w 111"/>
                  <a:gd name="T23" fmla="*/ 0 h 36"/>
                  <a:gd name="T24" fmla="*/ 23 w 111"/>
                  <a:gd name="T25" fmla="*/ 0 h 36"/>
                  <a:gd name="T26" fmla="*/ 18 w 111"/>
                  <a:gd name="T27" fmla="*/ 1 h 36"/>
                  <a:gd name="T28" fmla="*/ 14 w 111"/>
                  <a:gd name="T29" fmla="*/ 5 h 36"/>
                  <a:gd name="T30" fmla="*/ 11 w 111"/>
                  <a:gd name="T31" fmla="*/ 8 h 36"/>
                  <a:gd name="T32" fmla="*/ 10 w 111"/>
                  <a:gd name="T33" fmla="*/ 13 h 36"/>
                  <a:gd name="T34" fmla="*/ 10 w 111"/>
                  <a:gd name="T35" fmla="*/ 13 h 36"/>
                  <a:gd name="T36" fmla="*/ 8 w 111"/>
                  <a:gd name="T37" fmla="*/ 15 h 36"/>
                  <a:gd name="T38" fmla="*/ 5 w 111"/>
                  <a:gd name="T39" fmla="*/ 18 h 36"/>
                  <a:gd name="T40" fmla="*/ 4 w 111"/>
                  <a:gd name="T41" fmla="*/ 22 h 36"/>
                  <a:gd name="T42" fmla="*/ 3 w 111"/>
                  <a:gd name="T43" fmla="*/ 27 h 36"/>
                  <a:gd name="T44" fmla="*/ 0 w 111"/>
                  <a:gd name="T4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36">
                    <a:moveTo>
                      <a:pt x="111" y="36"/>
                    </a:moveTo>
                    <a:lnTo>
                      <a:pt x="109" y="27"/>
                    </a:lnTo>
                    <a:lnTo>
                      <a:pt x="109" y="27"/>
                    </a:lnTo>
                    <a:lnTo>
                      <a:pt x="106" y="19"/>
                    </a:lnTo>
                    <a:lnTo>
                      <a:pt x="104" y="16"/>
                    </a:lnTo>
                    <a:lnTo>
                      <a:pt x="102" y="13"/>
                    </a:lnTo>
                    <a:lnTo>
                      <a:pt x="102" y="13"/>
                    </a:lnTo>
                    <a:lnTo>
                      <a:pt x="101" y="9"/>
                    </a:lnTo>
                    <a:lnTo>
                      <a:pt x="97" y="5"/>
                    </a:lnTo>
                    <a:lnTo>
                      <a:pt x="93" y="1"/>
                    </a:lnTo>
                    <a:lnTo>
                      <a:pt x="88" y="0"/>
                    </a:lnTo>
                    <a:lnTo>
                      <a:pt x="23" y="0"/>
                    </a:lnTo>
                    <a:lnTo>
                      <a:pt x="23" y="0"/>
                    </a:lnTo>
                    <a:lnTo>
                      <a:pt x="18" y="1"/>
                    </a:lnTo>
                    <a:lnTo>
                      <a:pt x="14" y="5"/>
                    </a:lnTo>
                    <a:lnTo>
                      <a:pt x="11" y="8"/>
                    </a:lnTo>
                    <a:lnTo>
                      <a:pt x="10" y="13"/>
                    </a:lnTo>
                    <a:lnTo>
                      <a:pt x="10" y="13"/>
                    </a:lnTo>
                    <a:lnTo>
                      <a:pt x="8" y="15"/>
                    </a:lnTo>
                    <a:lnTo>
                      <a:pt x="5" y="18"/>
                    </a:lnTo>
                    <a:lnTo>
                      <a:pt x="4" y="22"/>
                    </a:lnTo>
                    <a:lnTo>
                      <a:pt x="3" y="27"/>
                    </a:lnTo>
                    <a:lnTo>
                      <a:pt x="0" y="3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5" name="Freeform 191"/>
              <p:cNvSpPr>
                <a:spLocks/>
              </p:cNvSpPr>
              <p:nvPr/>
            </p:nvSpPr>
            <p:spPr bwMode="auto">
              <a:xfrm>
                <a:off x="488" y="68"/>
                <a:ext cx="88" cy="12"/>
              </a:xfrm>
              <a:custGeom>
                <a:avLst/>
                <a:gdLst>
                  <a:gd name="T0" fmla="*/ 0 w 88"/>
                  <a:gd name="T1" fmla="*/ 12 h 12"/>
                  <a:gd name="T2" fmla="*/ 2 w 88"/>
                  <a:gd name="T3" fmla="*/ 6 h 12"/>
                  <a:gd name="T4" fmla="*/ 2 w 88"/>
                  <a:gd name="T5" fmla="*/ 6 h 12"/>
                  <a:gd name="T6" fmla="*/ 3 w 88"/>
                  <a:gd name="T7" fmla="*/ 2 h 12"/>
                  <a:gd name="T8" fmla="*/ 4 w 88"/>
                  <a:gd name="T9" fmla="*/ 0 h 12"/>
                  <a:gd name="T10" fmla="*/ 4 w 88"/>
                  <a:gd name="T11" fmla="*/ 0 h 12"/>
                  <a:gd name="T12" fmla="*/ 8 w 88"/>
                  <a:gd name="T13" fmla="*/ 2 h 12"/>
                  <a:gd name="T14" fmla="*/ 12 w 88"/>
                  <a:gd name="T15" fmla="*/ 3 h 12"/>
                  <a:gd name="T16" fmla="*/ 77 w 88"/>
                  <a:gd name="T17" fmla="*/ 3 h 12"/>
                  <a:gd name="T18" fmla="*/ 77 w 88"/>
                  <a:gd name="T19" fmla="*/ 3 h 12"/>
                  <a:gd name="T20" fmla="*/ 81 w 88"/>
                  <a:gd name="T21" fmla="*/ 2 h 12"/>
                  <a:gd name="T22" fmla="*/ 85 w 88"/>
                  <a:gd name="T23" fmla="*/ 0 h 12"/>
                  <a:gd name="T24" fmla="*/ 85 w 88"/>
                  <a:gd name="T25" fmla="*/ 0 h 12"/>
                  <a:gd name="T26" fmla="*/ 86 w 88"/>
                  <a:gd name="T27" fmla="*/ 6 h 12"/>
                  <a:gd name="T28" fmla="*/ 88 w 88"/>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
                    <a:moveTo>
                      <a:pt x="0" y="12"/>
                    </a:moveTo>
                    <a:lnTo>
                      <a:pt x="2" y="6"/>
                    </a:lnTo>
                    <a:lnTo>
                      <a:pt x="2" y="6"/>
                    </a:lnTo>
                    <a:lnTo>
                      <a:pt x="3" y="2"/>
                    </a:lnTo>
                    <a:lnTo>
                      <a:pt x="4" y="0"/>
                    </a:lnTo>
                    <a:lnTo>
                      <a:pt x="4" y="0"/>
                    </a:lnTo>
                    <a:lnTo>
                      <a:pt x="8" y="2"/>
                    </a:lnTo>
                    <a:lnTo>
                      <a:pt x="12" y="3"/>
                    </a:lnTo>
                    <a:lnTo>
                      <a:pt x="77" y="3"/>
                    </a:lnTo>
                    <a:lnTo>
                      <a:pt x="77" y="3"/>
                    </a:lnTo>
                    <a:lnTo>
                      <a:pt x="81" y="2"/>
                    </a:lnTo>
                    <a:lnTo>
                      <a:pt x="85" y="0"/>
                    </a:lnTo>
                    <a:lnTo>
                      <a:pt x="85" y="0"/>
                    </a:lnTo>
                    <a:lnTo>
                      <a:pt x="86" y="6"/>
                    </a:lnTo>
                    <a:lnTo>
                      <a:pt x="88"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6" name="Freeform 192"/>
              <p:cNvSpPr>
                <a:spLocks/>
              </p:cNvSpPr>
              <p:nvPr/>
            </p:nvSpPr>
            <p:spPr bwMode="auto">
              <a:xfrm>
                <a:off x="392" y="88"/>
                <a:ext cx="281" cy="95"/>
              </a:xfrm>
              <a:custGeom>
                <a:avLst/>
                <a:gdLst>
                  <a:gd name="T0" fmla="*/ 262 w 281"/>
                  <a:gd name="T1" fmla="*/ 0 h 95"/>
                  <a:gd name="T2" fmla="*/ 19 w 281"/>
                  <a:gd name="T3" fmla="*/ 0 h 95"/>
                  <a:gd name="T4" fmla="*/ 19 w 281"/>
                  <a:gd name="T5" fmla="*/ 0 h 95"/>
                  <a:gd name="T6" fmla="*/ 16 w 281"/>
                  <a:gd name="T7" fmla="*/ 1 h 95"/>
                  <a:gd name="T8" fmla="*/ 12 w 281"/>
                  <a:gd name="T9" fmla="*/ 2 h 95"/>
                  <a:gd name="T10" fmla="*/ 9 w 281"/>
                  <a:gd name="T11" fmla="*/ 4 h 95"/>
                  <a:gd name="T12" fmla="*/ 6 w 281"/>
                  <a:gd name="T13" fmla="*/ 6 h 95"/>
                  <a:gd name="T14" fmla="*/ 3 w 281"/>
                  <a:gd name="T15" fmla="*/ 9 h 95"/>
                  <a:gd name="T16" fmla="*/ 1 w 281"/>
                  <a:gd name="T17" fmla="*/ 12 h 95"/>
                  <a:gd name="T18" fmla="*/ 0 w 281"/>
                  <a:gd name="T19" fmla="*/ 15 h 95"/>
                  <a:gd name="T20" fmla="*/ 0 w 281"/>
                  <a:gd name="T21" fmla="*/ 19 h 95"/>
                  <a:gd name="T22" fmla="*/ 0 w 281"/>
                  <a:gd name="T23" fmla="*/ 42 h 95"/>
                  <a:gd name="T24" fmla="*/ 0 w 281"/>
                  <a:gd name="T25" fmla="*/ 42 h 95"/>
                  <a:gd name="T26" fmla="*/ 0 w 281"/>
                  <a:gd name="T27" fmla="*/ 49 h 95"/>
                  <a:gd name="T28" fmla="*/ 1 w 281"/>
                  <a:gd name="T29" fmla="*/ 55 h 95"/>
                  <a:gd name="T30" fmla="*/ 1 w 281"/>
                  <a:gd name="T31" fmla="*/ 55 h 95"/>
                  <a:gd name="T32" fmla="*/ 2 w 281"/>
                  <a:gd name="T33" fmla="*/ 56 h 95"/>
                  <a:gd name="T34" fmla="*/ 2 w 281"/>
                  <a:gd name="T35" fmla="*/ 56 h 95"/>
                  <a:gd name="T36" fmla="*/ 5 w 281"/>
                  <a:gd name="T37" fmla="*/ 57 h 95"/>
                  <a:gd name="T38" fmla="*/ 9 w 281"/>
                  <a:gd name="T39" fmla="*/ 59 h 95"/>
                  <a:gd name="T40" fmla="*/ 20 w 281"/>
                  <a:gd name="T41" fmla="*/ 62 h 95"/>
                  <a:gd name="T42" fmla="*/ 124 w 281"/>
                  <a:gd name="T43" fmla="*/ 94 h 95"/>
                  <a:gd name="T44" fmla="*/ 124 w 281"/>
                  <a:gd name="T45" fmla="*/ 94 h 95"/>
                  <a:gd name="T46" fmla="*/ 127 w 281"/>
                  <a:gd name="T47" fmla="*/ 95 h 95"/>
                  <a:gd name="T48" fmla="*/ 127 w 281"/>
                  <a:gd name="T49" fmla="*/ 92 h 95"/>
                  <a:gd name="T50" fmla="*/ 127 w 281"/>
                  <a:gd name="T51" fmla="*/ 92 h 95"/>
                  <a:gd name="T52" fmla="*/ 128 w 281"/>
                  <a:gd name="T53" fmla="*/ 87 h 95"/>
                  <a:gd name="T54" fmla="*/ 131 w 281"/>
                  <a:gd name="T55" fmla="*/ 82 h 95"/>
                  <a:gd name="T56" fmla="*/ 135 w 281"/>
                  <a:gd name="T57" fmla="*/ 79 h 95"/>
                  <a:gd name="T58" fmla="*/ 140 w 281"/>
                  <a:gd name="T59" fmla="*/ 78 h 95"/>
                  <a:gd name="T60" fmla="*/ 140 w 281"/>
                  <a:gd name="T61" fmla="*/ 78 h 95"/>
                  <a:gd name="T62" fmla="*/ 146 w 281"/>
                  <a:gd name="T63" fmla="*/ 79 h 95"/>
                  <a:gd name="T64" fmla="*/ 151 w 281"/>
                  <a:gd name="T65" fmla="*/ 82 h 95"/>
                  <a:gd name="T66" fmla="*/ 154 w 281"/>
                  <a:gd name="T67" fmla="*/ 87 h 95"/>
                  <a:gd name="T68" fmla="*/ 155 w 281"/>
                  <a:gd name="T69" fmla="*/ 92 h 95"/>
                  <a:gd name="T70" fmla="*/ 155 w 281"/>
                  <a:gd name="T71" fmla="*/ 95 h 95"/>
                  <a:gd name="T72" fmla="*/ 155 w 281"/>
                  <a:gd name="T73" fmla="*/ 95 h 95"/>
                  <a:gd name="T74" fmla="*/ 158 w 281"/>
                  <a:gd name="T75" fmla="*/ 94 h 95"/>
                  <a:gd name="T76" fmla="*/ 262 w 281"/>
                  <a:gd name="T77" fmla="*/ 62 h 95"/>
                  <a:gd name="T78" fmla="*/ 262 w 281"/>
                  <a:gd name="T79" fmla="*/ 62 h 95"/>
                  <a:gd name="T80" fmla="*/ 273 w 281"/>
                  <a:gd name="T81" fmla="*/ 59 h 95"/>
                  <a:gd name="T82" fmla="*/ 276 w 281"/>
                  <a:gd name="T83" fmla="*/ 57 h 95"/>
                  <a:gd name="T84" fmla="*/ 279 w 281"/>
                  <a:gd name="T85" fmla="*/ 56 h 95"/>
                  <a:gd name="T86" fmla="*/ 279 w 281"/>
                  <a:gd name="T87" fmla="*/ 56 h 95"/>
                  <a:gd name="T88" fmla="*/ 280 w 281"/>
                  <a:gd name="T89" fmla="*/ 55 h 95"/>
                  <a:gd name="T90" fmla="*/ 280 w 281"/>
                  <a:gd name="T91" fmla="*/ 55 h 95"/>
                  <a:gd name="T92" fmla="*/ 281 w 281"/>
                  <a:gd name="T93" fmla="*/ 49 h 95"/>
                  <a:gd name="T94" fmla="*/ 281 w 281"/>
                  <a:gd name="T95" fmla="*/ 42 h 95"/>
                  <a:gd name="T96" fmla="*/ 281 w 281"/>
                  <a:gd name="T97" fmla="*/ 19 h 95"/>
                  <a:gd name="T98" fmla="*/ 281 w 281"/>
                  <a:gd name="T99" fmla="*/ 19 h 95"/>
                  <a:gd name="T100" fmla="*/ 281 w 281"/>
                  <a:gd name="T101" fmla="*/ 15 h 95"/>
                  <a:gd name="T102" fmla="*/ 280 w 281"/>
                  <a:gd name="T103" fmla="*/ 12 h 95"/>
                  <a:gd name="T104" fmla="*/ 278 w 281"/>
                  <a:gd name="T105" fmla="*/ 9 h 95"/>
                  <a:gd name="T106" fmla="*/ 276 w 281"/>
                  <a:gd name="T107" fmla="*/ 6 h 95"/>
                  <a:gd name="T108" fmla="*/ 273 w 281"/>
                  <a:gd name="T109" fmla="*/ 4 h 95"/>
                  <a:gd name="T110" fmla="*/ 270 w 281"/>
                  <a:gd name="T111" fmla="*/ 2 h 95"/>
                  <a:gd name="T112" fmla="*/ 266 w 281"/>
                  <a:gd name="T113" fmla="*/ 1 h 95"/>
                  <a:gd name="T114" fmla="*/ 262 w 281"/>
                  <a:gd name="T115" fmla="*/ 0 h 95"/>
                  <a:gd name="T116" fmla="*/ 262 w 281"/>
                  <a:gd name="T1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1" h="95">
                    <a:moveTo>
                      <a:pt x="262" y="0"/>
                    </a:moveTo>
                    <a:lnTo>
                      <a:pt x="19" y="0"/>
                    </a:lnTo>
                    <a:lnTo>
                      <a:pt x="19" y="0"/>
                    </a:lnTo>
                    <a:lnTo>
                      <a:pt x="16" y="1"/>
                    </a:lnTo>
                    <a:lnTo>
                      <a:pt x="12" y="2"/>
                    </a:lnTo>
                    <a:lnTo>
                      <a:pt x="9" y="4"/>
                    </a:lnTo>
                    <a:lnTo>
                      <a:pt x="6" y="6"/>
                    </a:lnTo>
                    <a:lnTo>
                      <a:pt x="3" y="9"/>
                    </a:lnTo>
                    <a:lnTo>
                      <a:pt x="1" y="12"/>
                    </a:lnTo>
                    <a:lnTo>
                      <a:pt x="0" y="15"/>
                    </a:lnTo>
                    <a:lnTo>
                      <a:pt x="0" y="19"/>
                    </a:lnTo>
                    <a:lnTo>
                      <a:pt x="0" y="42"/>
                    </a:lnTo>
                    <a:lnTo>
                      <a:pt x="0" y="42"/>
                    </a:lnTo>
                    <a:lnTo>
                      <a:pt x="0" y="49"/>
                    </a:lnTo>
                    <a:lnTo>
                      <a:pt x="1" y="55"/>
                    </a:lnTo>
                    <a:lnTo>
                      <a:pt x="1" y="55"/>
                    </a:lnTo>
                    <a:lnTo>
                      <a:pt x="2" y="56"/>
                    </a:lnTo>
                    <a:lnTo>
                      <a:pt x="2" y="56"/>
                    </a:lnTo>
                    <a:lnTo>
                      <a:pt x="5" y="57"/>
                    </a:lnTo>
                    <a:lnTo>
                      <a:pt x="9" y="59"/>
                    </a:lnTo>
                    <a:lnTo>
                      <a:pt x="20" y="62"/>
                    </a:lnTo>
                    <a:lnTo>
                      <a:pt x="124" y="94"/>
                    </a:lnTo>
                    <a:lnTo>
                      <a:pt x="124" y="94"/>
                    </a:lnTo>
                    <a:lnTo>
                      <a:pt x="127" y="95"/>
                    </a:lnTo>
                    <a:lnTo>
                      <a:pt x="127" y="92"/>
                    </a:lnTo>
                    <a:lnTo>
                      <a:pt x="127" y="92"/>
                    </a:lnTo>
                    <a:lnTo>
                      <a:pt x="128" y="87"/>
                    </a:lnTo>
                    <a:lnTo>
                      <a:pt x="131" y="82"/>
                    </a:lnTo>
                    <a:lnTo>
                      <a:pt x="135" y="79"/>
                    </a:lnTo>
                    <a:lnTo>
                      <a:pt x="140" y="78"/>
                    </a:lnTo>
                    <a:lnTo>
                      <a:pt x="140" y="78"/>
                    </a:lnTo>
                    <a:lnTo>
                      <a:pt x="146" y="79"/>
                    </a:lnTo>
                    <a:lnTo>
                      <a:pt x="151" y="82"/>
                    </a:lnTo>
                    <a:lnTo>
                      <a:pt x="154" y="87"/>
                    </a:lnTo>
                    <a:lnTo>
                      <a:pt x="155" y="92"/>
                    </a:lnTo>
                    <a:lnTo>
                      <a:pt x="155" y="95"/>
                    </a:lnTo>
                    <a:lnTo>
                      <a:pt x="155" y="95"/>
                    </a:lnTo>
                    <a:lnTo>
                      <a:pt x="158" y="94"/>
                    </a:lnTo>
                    <a:lnTo>
                      <a:pt x="262" y="62"/>
                    </a:lnTo>
                    <a:lnTo>
                      <a:pt x="262" y="62"/>
                    </a:lnTo>
                    <a:lnTo>
                      <a:pt x="273" y="59"/>
                    </a:lnTo>
                    <a:lnTo>
                      <a:pt x="276" y="57"/>
                    </a:lnTo>
                    <a:lnTo>
                      <a:pt x="279" y="56"/>
                    </a:lnTo>
                    <a:lnTo>
                      <a:pt x="279" y="56"/>
                    </a:lnTo>
                    <a:lnTo>
                      <a:pt x="280" y="55"/>
                    </a:lnTo>
                    <a:lnTo>
                      <a:pt x="280" y="55"/>
                    </a:lnTo>
                    <a:lnTo>
                      <a:pt x="281" y="49"/>
                    </a:lnTo>
                    <a:lnTo>
                      <a:pt x="281" y="42"/>
                    </a:lnTo>
                    <a:lnTo>
                      <a:pt x="281" y="19"/>
                    </a:lnTo>
                    <a:lnTo>
                      <a:pt x="281" y="19"/>
                    </a:lnTo>
                    <a:lnTo>
                      <a:pt x="281" y="15"/>
                    </a:lnTo>
                    <a:lnTo>
                      <a:pt x="280" y="12"/>
                    </a:lnTo>
                    <a:lnTo>
                      <a:pt x="278" y="9"/>
                    </a:lnTo>
                    <a:lnTo>
                      <a:pt x="276" y="6"/>
                    </a:lnTo>
                    <a:lnTo>
                      <a:pt x="273" y="4"/>
                    </a:lnTo>
                    <a:lnTo>
                      <a:pt x="270" y="2"/>
                    </a:lnTo>
                    <a:lnTo>
                      <a:pt x="266" y="1"/>
                    </a:lnTo>
                    <a:lnTo>
                      <a:pt x="262" y="0"/>
                    </a:lnTo>
                    <a:lnTo>
                      <a:pt x="262"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7" name="Freeform 193"/>
              <p:cNvSpPr>
                <a:spLocks/>
              </p:cNvSpPr>
              <p:nvPr/>
            </p:nvSpPr>
            <p:spPr bwMode="auto">
              <a:xfrm>
                <a:off x="519" y="192"/>
                <a:ext cx="28" cy="20"/>
              </a:xfrm>
              <a:custGeom>
                <a:avLst/>
                <a:gdLst>
                  <a:gd name="T0" fmla="*/ 28 w 28"/>
                  <a:gd name="T1" fmla="*/ 0 h 20"/>
                  <a:gd name="T2" fmla="*/ 28 w 28"/>
                  <a:gd name="T3" fmla="*/ 7 h 20"/>
                  <a:gd name="T4" fmla="*/ 28 w 28"/>
                  <a:gd name="T5" fmla="*/ 7 h 20"/>
                  <a:gd name="T6" fmla="*/ 27 w 28"/>
                  <a:gd name="T7" fmla="*/ 12 h 20"/>
                  <a:gd name="T8" fmla="*/ 24 w 28"/>
                  <a:gd name="T9" fmla="*/ 16 h 20"/>
                  <a:gd name="T10" fmla="*/ 19 w 28"/>
                  <a:gd name="T11" fmla="*/ 19 h 20"/>
                  <a:gd name="T12" fmla="*/ 13 w 28"/>
                  <a:gd name="T13" fmla="*/ 20 h 20"/>
                  <a:gd name="T14" fmla="*/ 13 w 28"/>
                  <a:gd name="T15" fmla="*/ 20 h 20"/>
                  <a:gd name="T16" fmla="*/ 8 w 28"/>
                  <a:gd name="T17" fmla="*/ 19 h 20"/>
                  <a:gd name="T18" fmla="*/ 4 w 28"/>
                  <a:gd name="T19" fmla="*/ 16 h 20"/>
                  <a:gd name="T20" fmla="*/ 1 w 28"/>
                  <a:gd name="T21" fmla="*/ 12 h 20"/>
                  <a:gd name="T22" fmla="*/ 0 w 28"/>
                  <a:gd name="T23" fmla="*/ 7 h 20"/>
                  <a:gd name="T24" fmla="*/ 0 w 28"/>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0">
                    <a:moveTo>
                      <a:pt x="28" y="0"/>
                    </a:moveTo>
                    <a:lnTo>
                      <a:pt x="28" y="7"/>
                    </a:lnTo>
                    <a:lnTo>
                      <a:pt x="28" y="7"/>
                    </a:lnTo>
                    <a:lnTo>
                      <a:pt x="27" y="12"/>
                    </a:lnTo>
                    <a:lnTo>
                      <a:pt x="24" y="16"/>
                    </a:lnTo>
                    <a:lnTo>
                      <a:pt x="19" y="19"/>
                    </a:lnTo>
                    <a:lnTo>
                      <a:pt x="13" y="20"/>
                    </a:lnTo>
                    <a:lnTo>
                      <a:pt x="13" y="20"/>
                    </a:lnTo>
                    <a:lnTo>
                      <a:pt x="8" y="19"/>
                    </a:lnTo>
                    <a:lnTo>
                      <a:pt x="4" y="16"/>
                    </a:lnTo>
                    <a:lnTo>
                      <a:pt x="1" y="12"/>
                    </a:lnTo>
                    <a:lnTo>
                      <a:pt x="0" y="7"/>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8" name="Freeform 194"/>
              <p:cNvSpPr>
                <a:spLocks/>
              </p:cNvSpPr>
              <p:nvPr/>
            </p:nvSpPr>
            <p:spPr bwMode="auto">
              <a:xfrm>
                <a:off x="394" y="153"/>
                <a:ext cx="277" cy="138"/>
              </a:xfrm>
              <a:custGeom>
                <a:avLst/>
                <a:gdLst>
                  <a:gd name="T0" fmla="*/ 0 w 277"/>
                  <a:gd name="T1" fmla="*/ 0 h 138"/>
                  <a:gd name="T2" fmla="*/ 0 w 277"/>
                  <a:gd name="T3" fmla="*/ 119 h 138"/>
                  <a:gd name="T4" fmla="*/ 0 w 277"/>
                  <a:gd name="T5" fmla="*/ 119 h 138"/>
                  <a:gd name="T6" fmla="*/ 0 w 277"/>
                  <a:gd name="T7" fmla="*/ 123 h 138"/>
                  <a:gd name="T8" fmla="*/ 1 w 277"/>
                  <a:gd name="T9" fmla="*/ 126 h 138"/>
                  <a:gd name="T10" fmla="*/ 4 w 277"/>
                  <a:gd name="T11" fmla="*/ 129 h 138"/>
                  <a:gd name="T12" fmla="*/ 6 w 277"/>
                  <a:gd name="T13" fmla="*/ 132 h 138"/>
                  <a:gd name="T14" fmla="*/ 9 w 277"/>
                  <a:gd name="T15" fmla="*/ 134 h 138"/>
                  <a:gd name="T16" fmla="*/ 12 w 277"/>
                  <a:gd name="T17" fmla="*/ 136 h 138"/>
                  <a:gd name="T18" fmla="*/ 16 w 277"/>
                  <a:gd name="T19" fmla="*/ 137 h 138"/>
                  <a:gd name="T20" fmla="*/ 20 w 277"/>
                  <a:gd name="T21" fmla="*/ 138 h 138"/>
                  <a:gd name="T22" fmla="*/ 258 w 277"/>
                  <a:gd name="T23" fmla="*/ 138 h 138"/>
                  <a:gd name="T24" fmla="*/ 258 w 277"/>
                  <a:gd name="T25" fmla="*/ 138 h 138"/>
                  <a:gd name="T26" fmla="*/ 262 w 277"/>
                  <a:gd name="T27" fmla="*/ 137 h 138"/>
                  <a:gd name="T28" fmla="*/ 265 w 277"/>
                  <a:gd name="T29" fmla="*/ 136 h 138"/>
                  <a:gd name="T30" fmla="*/ 269 w 277"/>
                  <a:gd name="T31" fmla="*/ 134 h 138"/>
                  <a:gd name="T32" fmla="*/ 271 w 277"/>
                  <a:gd name="T33" fmla="*/ 132 h 138"/>
                  <a:gd name="T34" fmla="*/ 274 w 277"/>
                  <a:gd name="T35" fmla="*/ 129 h 138"/>
                  <a:gd name="T36" fmla="*/ 275 w 277"/>
                  <a:gd name="T37" fmla="*/ 126 h 138"/>
                  <a:gd name="T38" fmla="*/ 276 w 277"/>
                  <a:gd name="T39" fmla="*/ 123 h 138"/>
                  <a:gd name="T40" fmla="*/ 277 w 277"/>
                  <a:gd name="T41" fmla="*/ 119 h 138"/>
                  <a:gd name="T42" fmla="*/ 277 w 277"/>
                  <a:gd name="T4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138">
                    <a:moveTo>
                      <a:pt x="0" y="0"/>
                    </a:moveTo>
                    <a:lnTo>
                      <a:pt x="0" y="119"/>
                    </a:lnTo>
                    <a:lnTo>
                      <a:pt x="0" y="119"/>
                    </a:lnTo>
                    <a:lnTo>
                      <a:pt x="0" y="123"/>
                    </a:lnTo>
                    <a:lnTo>
                      <a:pt x="1" y="126"/>
                    </a:lnTo>
                    <a:lnTo>
                      <a:pt x="4" y="129"/>
                    </a:lnTo>
                    <a:lnTo>
                      <a:pt x="6" y="132"/>
                    </a:lnTo>
                    <a:lnTo>
                      <a:pt x="9" y="134"/>
                    </a:lnTo>
                    <a:lnTo>
                      <a:pt x="12" y="136"/>
                    </a:lnTo>
                    <a:lnTo>
                      <a:pt x="16" y="137"/>
                    </a:lnTo>
                    <a:lnTo>
                      <a:pt x="20" y="138"/>
                    </a:lnTo>
                    <a:lnTo>
                      <a:pt x="258" y="138"/>
                    </a:lnTo>
                    <a:lnTo>
                      <a:pt x="258" y="138"/>
                    </a:lnTo>
                    <a:lnTo>
                      <a:pt x="262" y="137"/>
                    </a:lnTo>
                    <a:lnTo>
                      <a:pt x="265" y="136"/>
                    </a:lnTo>
                    <a:lnTo>
                      <a:pt x="269" y="134"/>
                    </a:lnTo>
                    <a:lnTo>
                      <a:pt x="271" y="132"/>
                    </a:lnTo>
                    <a:lnTo>
                      <a:pt x="274" y="129"/>
                    </a:lnTo>
                    <a:lnTo>
                      <a:pt x="275" y="126"/>
                    </a:lnTo>
                    <a:lnTo>
                      <a:pt x="276" y="123"/>
                    </a:lnTo>
                    <a:lnTo>
                      <a:pt x="277" y="119"/>
                    </a:lnTo>
                    <a:lnTo>
                      <a:pt x="27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9" name="Freeform 195"/>
              <p:cNvSpPr>
                <a:spLocks/>
              </p:cNvSpPr>
              <p:nvPr/>
            </p:nvSpPr>
            <p:spPr bwMode="auto">
              <a:xfrm>
                <a:off x="191" y="799"/>
                <a:ext cx="89" cy="90"/>
              </a:xfrm>
              <a:custGeom>
                <a:avLst/>
                <a:gdLst>
                  <a:gd name="T0" fmla="*/ 89 w 89"/>
                  <a:gd name="T1" fmla="*/ 3 h 90"/>
                  <a:gd name="T2" fmla="*/ 89 w 89"/>
                  <a:gd name="T3" fmla="*/ 3 h 90"/>
                  <a:gd name="T4" fmla="*/ 84 w 89"/>
                  <a:gd name="T5" fmla="*/ 14 h 90"/>
                  <a:gd name="T6" fmla="*/ 79 w 89"/>
                  <a:gd name="T7" fmla="*/ 25 h 90"/>
                  <a:gd name="T8" fmla="*/ 76 w 89"/>
                  <a:gd name="T9" fmla="*/ 38 h 90"/>
                  <a:gd name="T10" fmla="*/ 75 w 89"/>
                  <a:gd name="T11" fmla="*/ 53 h 90"/>
                  <a:gd name="T12" fmla="*/ 75 w 89"/>
                  <a:gd name="T13" fmla="*/ 53 h 90"/>
                  <a:gd name="T14" fmla="*/ 76 w 89"/>
                  <a:gd name="T15" fmla="*/ 66 h 90"/>
                  <a:gd name="T16" fmla="*/ 77 w 89"/>
                  <a:gd name="T17" fmla="*/ 75 h 90"/>
                  <a:gd name="T18" fmla="*/ 77 w 89"/>
                  <a:gd name="T19" fmla="*/ 75 h 90"/>
                  <a:gd name="T20" fmla="*/ 77 w 89"/>
                  <a:gd name="T21" fmla="*/ 82 h 90"/>
                  <a:gd name="T22" fmla="*/ 74 w 89"/>
                  <a:gd name="T23" fmla="*/ 86 h 90"/>
                  <a:gd name="T24" fmla="*/ 70 w 89"/>
                  <a:gd name="T25" fmla="*/ 89 h 90"/>
                  <a:gd name="T26" fmla="*/ 65 w 89"/>
                  <a:gd name="T27" fmla="*/ 90 h 90"/>
                  <a:gd name="T28" fmla="*/ 26 w 89"/>
                  <a:gd name="T29" fmla="*/ 90 h 90"/>
                  <a:gd name="T30" fmla="*/ 26 w 89"/>
                  <a:gd name="T31" fmla="*/ 90 h 90"/>
                  <a:gd name="T32" fmla="*/ 20 w 89"/>
                  <a:gd name="T33" fmla="*/ 89 h 90"/>
                  <a:gd name="T34" fmla="*/ 16 w 89"/>
                  <a:gd name="T35" fmla="*/ 86 h 90"/>
                  <a:gd name="T36" fmla="*/ 14 w 89"/>
                  <a:gd name="T37" fmla="*/ 82 h 90"/>
                  <a:gd name="T38" fmla="*/ 14 w 89"/>
                  <a:gd name="T39" fmla="*/ 75 h 90"/>
                  <a:gd name="T40" fmla="*/ 14 w 89"/>
                  <a:gd name="T41" fmla="*/ 75 h 90"/>
                  <a:gd name="T42" fmla="*/ 16 w 89"/>
                  <a:gd name="T43" fmla="*/ 51 h 90"/>
                  <a:gd name="T44" fmla="*/ 16 w 89"/>
                  <a:gd name="T45" fmla="*/ 51 h 90"/>
                  <a:gd name="T46" fmla="*/ 5 w 89"/>
                  <a:gd name="T47" fmla="*/ 46 h 90"/>
                  <a:gd name="T48" fmla="*/ 0 w 89"/>
                  <a:gd name="T49" fmla="*/ 43 h 90"/>
                  <a:gd name="T50" fmla="*/ 0 w 89"/>
                  <a:gd name="T51" fmla="*/ 43 h 90"/>
                  <a:gd name="T52" fmla="*/ 6 w 89"/>
                  <a:gd name="T53" fmla="*/ 33 h 90"/>
                  <a:gd name="T54" fmla="*/ 12 w 89"/>
                  <a:gd name="T55" fmla="*/ 23 h 90"/>
                  <a:gd name="T56" fmla="*/ 17 w 89"/>
                  <a:gd name="T57" fmla="*/ 12 h 90"/>
                  <a:gd name="T58" fmla="*/ 20 w 89"/>
                  <a:gd name="T5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90">
                    <a:moveTo>
                      <a:pt x="89" y="3"/>
                    </a:moveTo>
                    <a:lnTo>
                      <a:pt x="89" y="3"/>
                    </a:lnTo>
                    <a:lnTo>
                      <a:pt x="84" y="14"/>
                    </a:lnTo>
                    <a:lnTo>
                      <a:pt x="79" y="25"/>
                    </a:lnTo>
                    <a:lnTo>
                      <a:pt x="76" y="38"/>
                    </a:lnTo>
                    <a:lnTo>
                      <a:pt x="75" y="53"/>
                    </a:lnTo>
                    <a:lnTo>
                      <a:pt x="75" y="53"/>
                    </a:lnTo>
                    <a:lnTo>
                      <a:pt x="76" y="66"/>
                    </a:lnTo>
                    <a:lnTo>
                      <a:pt x="77" y="75"/>
                    </a:lnTo>
                    <a:lnTo>
                      <a:pt x="77" y="75"/>
                    </a:lnTo>
                    <a:lnTo>
                      <a:pt x="77" y="82"/>
                    </a:lnTo>
                    <a:lnTo>
                      <a:pt x="74" y="86"/>
                    </a:lnTo>
                    <a:lnTo>
                      <a:pt x="70" y="89"/>
                    </a:lnTo>
                    <a:lnTo>
                      <a:pt x="65" y="90"/>
                    </a:lnTo>
                    <a:lnTo>
                      <a:pt x="26" y="90"/>
                    </a:lnTo>
                    <a:lnTo>
                      <a:pt x="26" y="90"/>
                    </a:lnTo>
                    <a:lnTo>
                      <a:pt x="20" y="89"/>
                    </a:lnTo>
                    <a:lnTo>
                      <a:pt x="16" y="86"/>
                    </a:lnTo>
                    <a:lnTo>
                      <a:pt x="14" y="82"/>
                    </a:lnTo>
                    <a:lnTo>
                      <a:pt x="14" y="75"/>
                    </a:lnTo>
                    <a:lnTo>
                      <a:pt x="14" y="75"/>
                    </a:lnTo>
                    <a:lnTo>
                      <a:pt x="16" y="51"/>
                    </a:lnTo>
                    <a:lnTo>
                      <a:pt x="16" y="51"/>
                    </a:lnTo>
                    <a:lnTo>
                      <a:pt x="5" y="46"/>
                    </a:lnTo>
                    <a:lnTo>
                      <a:pt x="0" y="43"/>
                    </a:lnTo>
                    <a:lnTo>
                      <a:pt x="0" y="43"/>
                    </a:lnTo>
                    <a:lnTo>
                      <a:pt x="6" y="33"/>
                    </a:lnTo>
                    <a:lnTo>
                      <a:pt x="12" y="23"/>
                    </a:lnTo>
                    <a:lnTo>
                      <a:pt x="17" y="12"/>
                    </a:lnTo>
                    <a:lnTo>
                      <a:pt x="2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0" name="Freeform 196"/>
              <p:cNvSpPr>
                <a:spLocks/>
              </p:cNvSpPr>
              <p:nvPr/>
            </p:nvSpPr>
            <p:spPr bwMode="auto">
              <a:xfrm>
                <a:off x="40" y="714"/>
                <a:ext cx="30" cy="56"/>
              </a:xfrm>
              <a:custGeom>
                <a:avLst/>
                <a:gdLst>
                  <a:gd name="T0" fmla="*/ 30 w 30"/>
                  <a:gd name="T1" fmla="*/ 56 h 56"/>
                  <a:gd name="T2" fmla="*/ 0 w 30"/>
                  <a:gd name="T3" fmla="*/ 49 h 56"/>
                  <a:gd name="T4" fmla="*/ 0 w 30"/>
                  <a:gd name="T5" fmla="*/ 7 h 56"/>
                  <a:gd name="T6" fmla="*/ 30 w 30"/>
                  <a:gd name="T7" fmla="*/ 0 h 56"/>
                </a:gdLst>
                <a:ahLst/>
                <a:cxnLst>
                  <a:cxn ang="0">
                    <a:pos x="T0" y="T1"/>
                  </a:cxn>
                  <a:cxn ang="0">
                    <a:pos x="T2" y="T3"/>
                  </a:cxn>
                  <a:cxn ang="0">
                    <a:pos x="T4" y="T5"/>
                  </a:cxn>
                  <a:cxn ang="0">
                    <a:pos x="T6" y="T7"/>
                  </a:cxn>
                </a:cxnLst>
                <a:rect l="0" t="0" r="r" b="b"/>
                <a:pathLst>
                  <a:path w="30" h="56">
                    <a:moveTo>
                      <a:pt x="30" y="56"/>
                    </a:moveTo>
                    <a:lnTo>
                      <a:pt x="0" y="49"/>
                    </a:lnTo>
                    <a:lnTo>
                      <a:pt x="0" y="7"/>
                    </a:lnTo>
                    <a:lnTo>
                      <a:pt x="3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1" name="Freeform 197"/>
              <p:cNvSpPr>
                <a:spLocks/>
              </p:cNvSpPr>
              <p:nvPr/>
            </p:nvSpPr>
            <p:spPr bwMode="auto">
              <a:xfrm>
                <a:off x="117" y="692"/>
                <a:ext cx="217" cy="128"/>
              </a:xfrm>
              <a:custGeom>
                <a:avLst/>
                <a:gdLst>
                  <a:gd name="T0" fmla="*/ 112 w 217"/>
                  <a:gd name="T1" fmla="*/ 6 h 128"/>
                  <a:gd name="T2" fmla="*/ 112 w 217"/>
                  <a:gd name="T3" fmla="*/ 6 h 128"/>
                  <a:gd name="T4" fmla="*/ 112 w 217"/>
                  <a:gd name="T5" fmla="*/ 6 h 128"/>
                  <a:gd name="T6" fmla="*/ 112 w 217"/>
                  <a:gd name="T7" fmla="*/ 6 h 128"/>
                  <a:gd name="T8" fmla="*/ 115 w 217"/>
                  <a:gd name="T9" fmla="*/ 3 h 128"/>
                  <a:gd name="T10" fmla="*/ 118 w 217"/>
                  <a:gd name="T11" fmla="*/ 1 h 128"/>
                  <a:gd name="T12" fmla="*/ 121 w 217"/>
                  <a:gd name="T13" fmla="*/ 0 h 128"/>
                  <a:gd name="T14" fmla="*/ 125 w 217"/>
                  <a:gd name="T15" fmla="*/ 0 h 128"/>
                  <a:gd name="T16" fmla="*/ 186 w 217"/>
                  <a:gd name="T17" fmla="*/ 0 h 128"/>
                  <a:gd name="T18" fmla="*/ 186 w 217"/>
                  <a:gd name="T19" fmla="*/ 0 h 128"/>
                  <a:gd name="T20" fmla="*/ 190 w 217"/>
                  <a:gd name="T21" fmla="*/ 0 h 128"/>
                  <a:gd name="T22" fmla="*/ 194 w 217"/>
                  <a:gd name="T23" fmla="*/ 1 h 128"/>
                  <a:gd name="T24" fmla="*/ 197 w 217"/>
                  <a:gd name="T25" fmla="*/ 3 h 128"/>
                  <a:gd name="T26" fmla="*/ 200 w 217"/>
                  <a:gd name="T27" fmla="*/ 6 h 128"/>
                  <a:gd name="T28" fmla="*/ 203 w 217"/>
                  <a:gd name="T29" fmla="*/ 9 h 128"/>
                  <a:gd name="T30" fmla="*/ 205 w 217"/>
                  <a:gd name="T31" fmla="*/ 13 h 128"/>
                  <a:gd name="T32" fmla="*/ 206 w 217"/>
                  <a:gd name="T33" fmla="*/ 16 h 128"/>
                  <a:gd name="T34" fmla="*/ 206 w 217"/>
                  <a:gd name="T35" fmla="*/ 20 h 128"/>
                  <a:gd name="T36" fmla="*/ 206 w 217"/>
                  <a:gd name="T37" fmla="*/ 33 h 128"/>
                  <a:gd name="T38" fmla="*/ 206 w 217"/>
                  <a:gd name="T39" fmla="*/ 35 h 128"/>
                  <a:gd name="T40" fmla="*/ 206 w 217"/>
                  <a:gd name="T41" fmla="*/ 35 h 128"/>
                  <a:gd name="T42" fmla="*/ 211 w 217"/>
                  <a:gd name="T43" fmla="*/ 37 h 128"/>
                  <a:gd name="T44" fmla="*/ 214 w 217"/>
                  <a:gd name="T45" fmla="*/ 42 h 128"/>
                  <a:gd name="T46" fmla="*/ 216 w 217"/>
                  <a:gd name="T47" fmla="*/ 46 h 128"/>
                  <a:gd name="T48" fmla="*/ 217 w 217"/>
                  <a:gd name="T49" fmla="*/ 50 h 128"/>
                  <a:gd name="T50" fmla="*/ 217 w 217"/>
                  <a:gd name="T51" fmla="*/ 50 h 128"/>
                  <a:gd name="T52" fmla="*/ 216 w 217"/>
                  <a:gd name="T53" fmla="*/ 55 h 128"/>
                  <a:gd name="T54" fmla="*/ 214 w 217"/>
                  <a:gd name="T55" fmla="*/ 59 h 128"/>
                  <a:gd name="T56" fmla="*/ 211 w 217"/>
                  <a:gd name="T57" fmla="*/ 63 h 128"/>
                  <a:gd name="T58" fmla="*/ 206 w 217"/>
                  <a:gd name="T59" fmla="*/ 65 h 128"/>
                  <a:gd name="T60" fmla="*/ 206 w 217"/>
                  <a:gd name="T61" fmla="*/ 67 h 128"/>
                  <a:gd name="T62" fmla="*/ 206 w 217"/>
                  <a:gd name="T63" fmla="*/ 81 h 128"/>
                  <a:gd name="T64" fmla="*/ 206 w 217"/>
                  <a:gd name="T65" fmla="*/ 81 h 128"/>
                  <a:gd name="T66" fmla="*/ 206 w 217"/>
                  <a:gd name="T67" fmla="*/ 85 h 128"/>
                  <a:gd name="T68" fmla="*/ 205 w 217"/>
                  <a:gd name="T69" fmla="*/ 89 h 128"/>
                  <a:gd name="T70" fmla="*/ 203 w 217"/>
                  <a:gd name="T71" fmla="*/ 92 h 128"/>
                  <a:gd name="T72" fmla="*/ 200 w 217"/>
                  <a:gd name="T73" fmla="*/ 95 h 128"/>
                  <a:gd name="T74" fmla="*/ 197 w 217"/>
                  <a:gd name="T75" fmla="*/ 97 h 128"/>
                  <a:gd name="T76" fmla="*/ 194 w 217"/>
                  <a:gd name="T77" fmla="*/ 99 h 128"/>
                  <a:gd name="T78" fmla="*/ 190 w 217"/>
                  <a:gd name="T79" fmla="*/ 100 h 128"/>
                  <a:gd name="T80" fmla="*/ 186 w 217"/>
                  <a:gd name="T81" fmla="*/ 101 h 128"/>
                  <a:gd name="T82" fmla="*/ 125 w 217"/>
                  <a:gd name="T83" fmla="*/ 101 h 128"/>
                  <a:gd name="T84" fmla="*/ 125 w 217"/>
                  <a:gd name="T85" fmla="*/ 101 h 128"/>
                  <a:gd name="T86" fmla="*/ 121 w 217"/>
                  <a:gd name="T87" fmla="*/ 100 h 128"/>
                  <a:gd name="T88" fmla="*/ 118 w 217"/>
                  <a:gd name="T89" fmla="*/ 99 h 128"/>
                  <a:gd name="T90" fmla="*/ 115 w 217"/>
                  <a:gd name="T91" fmla="*/ 98 h 128"/>
                  <a:gd name="T92" fmla="*/ 112 w 217"/>
                  <a:gd name="T93" fmla="*/ 95 h 128"/>
                  <a:gd name="T94" fmla="*/ 112 w 217"/>
                  <a:gd name="T95" fmla="*/ 95 h 128"/>
                  <a:gd name="T96" fmla="*/ 83 w 217"/>
                  <a:gd name="T97" fmla="*/ 100 h 128"/>
                  <a:gd name="T98" fmla="*/ 68 w 217"/>
                  <a:gd name="T99" fmla="*/ 103 h 128"/>
                  <a:gd name="T100" fmla="*/ 53 w 217"/>
                  <a:gd name="T101" fmla="*/ 106 h 128"/>
                  <a:gd name="T102" fmla="*/ 40 w 217"/>
                  <a:gd name="T103" fmla="*/ 110 h 128"/>
                  <a:gd name="T104" fmla="*/ 25 w 217"/>
                  <a:gd name="T105" fmla="*/ 116 h 128"/>
                  <a:gd name="T106" fmla="*/ 13 w 217"/>
                  <a:gd name="T107" fmla="*/ 122 h 128"/>
                  <a:gd name="T108" fmla="*/ 0 w 217"/>
                  <a:gd name="T10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7" h="128">
                    <a:moveTo>
                      <a:pt x="112" y="6"/>
                    </a:moveTo>
                    <a:lnTo>
                      <a:pt x="112" y="6"/>
                    </a:lnTo>
                    <a:lnTo>
                      <a:pt x="112" y="6"/>
                    </a:lnTo>
                    <a:lnTo>
                      <a:pt x="112" y="6"/>
                    </a:lnTo>
                    <a:lnTo>
                      <a:pt x="115" y="3"/>
                    </a:lnTo>
                    <a:lnTo>
                      <a:pt x="118" y="1"/>
                    </a:lnTo>
                    <a:lnTo>
                      <a:pt x="121" y="0"/>
                    </a:lnTo>
                    <a:lnTo>
                      <a:pt x="125" y="0"/>
                    </a:lnTo>
                    <a:lnTo>
                      <a:pt x="186" y="0"/>
                    </a:lnTo>
                    <a:lnTo>
                      <a:pt x="186" y="0"/>
                    </a:lnTo>
                    <a:lnTo>
                      <a:pt x="190" y="0"/>
                    </a:lnTo>
                    <a:lnTo>
                      <a:pt x="194" y="1"/>
                    </a:lnTo>
                    <a:lnTo>
                      <a:pt x="197" y="3"/>
                    </a:lnTo>
                    <a:lnTo>
                      <a:pt x="200" y="6"/>
                    </a:lnTo>
                    <a:lnTo>
                      <a:pt x="203" y="9"/>
                    </a:lnTo>
                    <a:lnTo>
                      <a:pt x="205" y="13"/>
                    </a:lnTo>
                    <a:lnTo>
                      <a:pt x="206" y="16"/>
                    </a:lnTo>
                    <a:lnTo>
                      <a:pt x="206" y="20"/>
                    </a:lnTo>
                    <a:lnTo>
                      <a:pt x="206" y="33"/>
                    </a:lnTo>
                    <a:lnTo>
                      <a:pt x="206" y="35"/>
                    </a:lnTo>
                    <a:lnTo>
                      <a:pt x="206" y="35"/>
                    </a:lnTo>
                    <a:lnTo>
                      <a:pt x="211" y="37"/>
                    </a:lnTo>
                    <a:lnTo>
                      <a:pt x="214" y="42"/>
                    </a:lnTo>
                    <a:lnTo>
                      <a:pt x="216" y="46"/>
                    </a:lnTo>
                    <a:lnTo>
                      <a:pt x="217" y="50"/>
                    </a:lnTo>
                    <a:lnTo>
                      <a:pt x="217" y="50"/>
                    </a:lnTo>
                    <a:lnTo>
                      <a:pt x="216" y="55"/>
                    </a:lnTo>
                    <a:lnTo>
                      <a:pt x="214" y="59"/>
                    </a:lnTo>
                    <a:lnTo>
                      <a:pt x="211" y="63"/>
                    </a:lnTo>
                    <a:lnTo>
                      <a:pt x="206" y="65"/>
                    </a:lnTo>
                    <a:lnTo>
                      <a:pt x="206" y="67"/>
                    </a:lnTo>
                    <a:lnTo>
                      <a:pt x="206" y="81"/>
                    </a:lnTo>
                    <a:lnTo>
                      <a:pt x="206" y="81"/>
                    </a:lnTo>
                    <a:lnTo>
                      <a:pt x="206" y="85"/>
                    </a:lnTo>
                    <a:lnTo>
                      <a:pt x="205" y="89"/>
                    </a:lnTo>
                    <a:lnTo>
                      <a:pt x="203" y="92"/>
                    </a:lnTo>
                    <a:lnTo>
                      <a:pt x="200" y="95"/>
                    </a:lnTo>
                    <a:lnTo>
                      <a:pt x="197" y="97"/>
                    </a:lnTo>
                    <a:lnTo>
                      <a:pt x="194" y="99"/>
                    </a:lnTo>
                    <a:lnTo>
                      <a:pt x="190" y="100"/>
                    </a:lnTo>
                    <a:lnTo>
                      <a:pt x="186" y="101"/>
                    </a:lnTo>
                    <a:lnTo>
                      <a:pt x="125" y="101"/>
                    </a:lnTo>
                    <a:lnTo>
                      <a:pt x="125" y="101"/>
                    </a:lnTo>
                    <a:lnTo>
                      <a:pt x="121" y="100"/>
                    </a:lnTo>
                    <a:lnTo>
                      <a:pt x="118" y="99"/>
                    </a:lnTo>
                    <a:lnTo>
                      <a:pt x="115" y="98"/>
                    </a:lnTo>
                    <a:lnTo>
                      <a:pt x="112" y="95"/>
                    </a:lnTo>
                    <a:lnTo>
                      <a:pt x="112" y="95"/>
                    </a:lnTo>
                    <a:lnTo>
                      <a:pt x="83" y="100"/>
                    </a:lnTo>
                    <a:lnTo>
                      <a:pt x="68" y="103"/>
                    </a:lnTo>
                    <a:lnTo>
                      <a:pt x="53" y="106"/>
                    </a:lnTo>
                    <a:lnTo>
                      <a:pt x="40" y="110"/>
                    </a:lnTo>
                    <a:lnTo>
                      <a:pt x="25" y="116"/>
                    </a:lnTo>
                    <a:lnTo>
                      <a:pt x="13" y="122"/>
                    </a:lnTo>
                    <a:lnTo>
                      <a:pt x="0" y="1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2" name="Freeform 198"/>
              <p:cNvSpPr>
                <a:spLocks/>
              </p:cNvSpPr>
              <p:nvPr/>
            </p:nvSpPr>
            <p:spPr bwMode="auto">
              <a:xfrm>
                <a:off x="117" y="665"/>
                <a:ext cx="103" cy="57"/>
              </a:xfrm>
              <a:custGeom>
                <a:avLst/>
                <a:gdLst>
                  <a:gd name="T0" fmla="*/ 0 w 103"/>
                  <a:gd name="T1" fmla="*/ 0 h 57"/>
                  <a:gd name="T2" fmla="*/ 0 w 103"/>
                  <a:gd name="T3" fmla="*/ 0 h 57"/>
                  <a:gd name="T4" fmla="*/ 12 w 103"/>
                  <a:gd name="T5" fmla="*/ 6 h 57"/>
                  <a:gd name="T6" fmla="*/ 23 w 103"/>
                  <a:gd name="T7" fmla="*/ 11 h 57"/>
                  <a:gd name="T8" fmla="*/ 36 w 103"/>
                  <a:gd name="T9" fmla="*/ 16 h 57"/>
                  <a:gd name="T10" fmla="*/ 49 w 103"/>
                  <a:gd name="T11" fmla="*/ 20 h 57"/>
                  <a:gd name="T12" fmla="*/ 76 w 103"/>
                  <a:gd name="T13" fmla="*/ 26 h 57"/>
                  <a:gd name="T14" fmla="*/ 103 w 103"/>
                  <a:gd name="T15" fmla="*/ 32 h 57"/>
                  <a:gd name="T16" fmla="*/ 103 w 103"/>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57">
                    <a:moveTo>
                      <a:pt x="0" y="0"/>
                    </a:moveTo>
                    <a:lnTo>
                      <a:pt x="0" y="0"/>
                    </a:lnTo>
                    <a:lnTo>
                      <a:pt x="12" y="6"/>
                    </a:lnTo>
                    <a:lnTo>
                      <a:pt x="23" y="11"/>
                    </a:lnTo>
                    <a:lnTo>
                      <a:pt x="36" y="16"/>
                    </a:lnTo>
                    <a:lnTo>
                      <a:pt x="49" y="20"/>
                    </a:lnTo>
                    <a:lnTo>
                      <a:pt x="76" y="26"/>
                    </a:lnTo>
                    <a:lnTo>
                      <a:pt x="103" y="32"/>
                    </a:lnTo>
                    <a:lnTo>
                      <a:pt x="103" y="5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3" name="Rectangle 199"/>
              <p:cNvSpPr>
                <a:spLocks noChangeArrowheads="1"/>
              </p:cNvSpPr>
              <p:nvPr/>
            </p:nvSpPr>
            <p:spPr bwMode="auto">
              <a:xfrm>
                <a:off x="78" y="646"/>
                <a:ext cx="32" cy="192"/>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4" name="Freeform 200"/>
              <p:cNvSpPr>
                <a:spLocks/>
              </p:cNvSpPr>
              <p:nvPr/>
            </p:nvSpPr>
            <p:spPr bwMode="auto">
              <a:xfrm>
                <a:off x="4366" y="2469"/>
                <a:ext cx="82" cy="95"/>
              </a:xfrm>
              <a:custGeom>
                <a:avLst/>
                <a:gdLst>
                  <a:gd name="T0" fmla="*/ 0 w 82"/>
                  <a:gd name="T1" fmla="*/ 23 h 95"/>
                  <a:gd name="T2" fmla="*/ 0 w 82"/>
                  <a:gd name="T3" fmla="*/ 23 h 95"/>
                  <a:gd name="T4" fmla="*/ 24 w 82"/>
                  <a:gd name="T5" fmla="*/ 57 h 95"/>
                  <a:gd name="T6" fmla="*/ 34 w 82"/>
                  <a:gd name="T7" fmla="*/ 73 h 95"/>
                  <a:gd name="T8" fmla="*/ 45 w 82"/>
                  <a:gd name="T9" fmla="*/ 85 h 95"/>
                  <a:gd name="T10" fmla="*/ 45 w 82"/>
                  <a:gd name="T11" fmla="*/ 85 h 95"/>
                  <a:gd name="T12" fmla="*/ 49 w 82"/>
                  <a:gd name="T13" fmla="*/ 89 h 95"/>
                  <a:gd name="T14" fmla="*/ 53 w 82"/>
                  <a:gd name="T15" fmla="*/ 92 h 95"/>
                  <a:gd name="T16" fmla="*/ 57 w 82"/>
                  <a:gd name="T17" fmla="*/ 94 h 95"/>
                  <a:gd name="T18" fmla="*/ 61 w 82"/>
                  <a:gd name="T19" fmla="*/ 95 h 95"/>
                  <a:gd name="T20" fmla="*/ 65 w 82"/>
                  <a:gd name="T21" fmla="*/ 95 h 95"/>
                  <a:gd name="T22" fmla="*/ 69 w 82"/>
                  <a:gd name="T23" fmla="*/ 94 h 95"/>
                  <a:gd name="T24" fmla="*/ 72 w 82"/>
                  <a:gd name="T25" fmla="*/ 93 h 95"/>
                  <a:gd name="T26" fmla="*/ 75 w 82"/>
                  <a:gd name="T27" fmla="*/ 91 h 95"/>
                  <a:gd name="T28" fmla="*/ 75 w 82"/>
                  <a:gd name="T29" fmla="*/ 91 h 95"/>
                  <a:gd name="T30" fmla="*/ 77 w 82"/>
                  <a:gd name="T31" fmla="*/ 88 h 95"/>
                  <a:gd name="T32" fmla="*/ 80 w 82"/>
                  <a:gd name="T33" fmla="*/ 85 h 95"/>
                  <a:gd name="T34" fmla="*/ 82 w 82"/>
                  <a:gd name="T35" fmla="*/ 81 h 95"/>
                  <a:gd name="T36" fmla="*/ 82 w 82"/>
                  <a:gd name="T37" fmla="*/ 77 h 95"/>
                  <a:gd name="T38" fmla="*/ 82 w 82"/>
                  <a:gd name="T39" fmla="*/ 73 h 95"/>
                  <a:gd name="T40" fmla="*/ 81 w 82"/>
                  <a:gd name="T41" fmla="*/ 68 h 95"/>
                  <a:gd name="T42" fmla="*/ 79 w 82"/>
                  <a:gd name="T43" fmla="*/ 63 h 95"/>
                  <a:gd name="T44" fmla="*/ 75 w 82"/>
                  <a:gd name="T45" fmla="*/ 59 h 95"/>
                  <a:gd name="T46" fmla="*/ 75 w 82"/>
                  <a:gd name="T47" fmla="*/ 59 h 95"/>
                  <a:gd name="T48" fmla="*/ 63 w 82"/>
                  <a:gd name="T49" fmla="*/ 46 h 95"/>
                  <a:gd name="T50" fmla="*/ 50 w 82"/>
                  <a:gd name="T51" fmla="*/ 31 h 95"/>
                  <a:gd name="T52" fmla="*/ 17 w 82"/>
                  <a:gd name="T5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5">
                    <a:moveTo>
                      <a:pt x="0" y="23"/>
                    </a:moveTo>
                    <a:lnTo>
                      <a:pt x="0" y="23"/>
                    </a:lnTo>
                    <a:lnTo>
                      <a:pt x="24" y="57"/>
                    </a:lnTo>
                    <a:lnTo>
                      <a:pt x="34" y="73"/>
                    </a:lnTo>
                    <a:lnTo>
                      <a:pt x="45" y="85"/>
                    </a:lnTo>
                    <a:lnTo>
                      <a:pt x="45" y="85"/>
                    </a:lnTo>
                    <a:lnTo>
                      <a:pt x="49" y="89"/>
                    </a:lnTo>
                    <a:lnTo>
                      <a:pt x="53" y="92"/>
                    </a:lnTo>
                    <a:lnTo>
                      <a:pt x="57" y="94"/>
                    </a:lnTo>
                    <a:lnTo>
                      <a:pt x="61" y="95"/>
                    </a:lnTo>
                    <a:lnTo>
                      <a:pt x="65" y="95"/>
                    </a:lnTo>
                    <a:lnTo>
                      <a:pt x="69" y="94"/>
                    </a:lnTo>
                    <a:lnTo>
                      <a:pt x="72" y="93"/>
                    </a:lnTo>
                    <a:lnTo>
                      <a:pt x="75" y="91"/>
                    </a:lnTo>
                    <a:lnTo>
                      <a:pt x="75" y="91"/>
                    </a:lnTo>
                    <a:lnTo>
                      <a:pt x="77" y="88"/>
                    </a:lnTo>
                    <a:lnTo>
                      <a:pt x="80" y="85"/>
                    </a:lnTo>
                    <a:lnTo>
                      <a:pt x="82" y="81"/>
                    </a:lnTo>
                    <a:lnTo>
                      <a:pt x="82" y="77"/>
                    </a:lnTo>
                    <a:lnTo>
                      <a:pt x="82" y="73"/>
                    </a:lnTo>
                    <a:lnTo>
                      <a:pt x="81" y="68"/>
                    </a:lnTo>
                    <a:lnTo>
                      <a:pt x="79" y="63"/>
                    </a:lnTo>
                    <a:lnTo>
                      <a:pt x="75" y="59"/>
                    </a:lnTo>
                    <a:lnTo>
                      <a:pt x="75" y="59"/>
                    </a:lnTo>
                    <a:lnTo>
                      <a:pt x="63" y="46"/>
                    </a:lnTo>
                    <a:lnTo>
                      <a:pt x="50" y="31"/>
                    </a:lnTo>
                    <a:lnTo>
                      <a:pt x="1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5" name="Freeform 201"/>
              <p:cNvSpPr>
                <a:spLocks/>
              </p:cNvSpPr>
              <p:nvPr/>
            </p:nvSpPr>
            <p:spPr bwMode="auto">
              <a:xfrm>
                <a:off x="4245" y="2331"/>
                <a:ext cx="110" cy="124"/>
              </a:xfrm>
              <a:custGeom>
                <a:avLst/>
                <a:gdLst>
                  <a:gd name="T0" fmla="*/ 110 w 110"/>
                  <a:gd name="T1" fmla="*/ 110 h 124"/>
                  <a:gd name="T2" fmla="*/ 110 w 110"/>
                  <a:gd name="T3" fmla="*/ 110 h 124"/>
                  <a:gd name="T4" fmla="*/ 95 w 110"/>
                  <a:gd name="T5" fmla="*/ 95 h 124"/>
                  <a:gd name="T6" fmla="*/ 95 w 110"/>
                  <a:gd name="T7" fmla="*/ 95 h 124"/>
                  <a:gd name="T8" fmla="*/ 97 w 110"/>
                  <a:gd name="T9" fmla="*/ 86 h 124"/>
                  <a:gd name="T10" fmla="*/ 98 w 110"/>
                  <a:gd name="T11" fmla="*/ 79 h 124"/>
                  <a:gd name="T12" fmla="*/ 98 w 110"/>
                  <a:gd name="T13" fmla="*/ 71 h 124"/>
                  <a:gd name="T14" fmla="*/ 97 w 110"/>
                  <a:gd name="T15" fmla="*/ 64 h 124"/>
                  <a:gd name="T16" fmla="*/ 95 w 110"/>
                  <a:gd name="T17" fmla="*/ 56 h 124"/>
                  <a:gd name="T18" fmla="*/ 92 w 110"/>
                  <a:gd name="T19" fmla="*/ 49 h 124"/>
                  <a:gd name="T20" fmla="*/ 86 w 110"/>
                  <a:gd name="T21" fmla="*/ 41 h 124"/>
                  <a:gd name="T22" fmla="*/ 80 w 110"/>
                  <a:gd name="T23" fmla="*/ 33 h 124"/>
                  <a:gd name="T24" fmla="*/ 80 w 110"/>
                  <a:gd name="T25" fmla="*/ 33 h 124"/>
                  <a:gd name="T26" fmla="*/ 71 w 110"/>
                  <a:gd name="T27" fmla="*/ 23 h 124"/>
                  <a:gd name="T28" fmla="*/ 62 w 110"/>
                  <a:gd name="T29" fmla="*/ 15 h 124"/>
                  <a:gd name="T30" fmla="*/ 51 w 110"/>
                  <a:gd name="T31" fmla="*/ 8 h 124"/>
                  <a:gd name="T32" fmla="*/ 41 w 110"/>
                  <a:gd name="T33" fmla="*/ 3 h 124"/>
                  <a:gd name="T34" fmla="*/ 32 w 110"/>
                  <a:gd name="T35" fmla="*/ 0 h 124"/>
                  <a:gd name="T36" fmla="*/ 23 w 110"/>
                  <a:gd name="T37" fmla="*/ 0 h 124"/>
                  <a:gd name="T38" fmla="*/ 19 w 110"/>
                  <a:gd name="T39" fmla="*/ 0 h 124"/>
                  <a:gd name="T40" fmla="*/ 14 w 110"/>
                  <a:gd name="T41" fmla="*/ 1 h 124"/>
                  <a:gd name="T42" fmla="*/ 11 w 110"/>
                  <a:gd name="T43" fmla="*/ 2 h 124"/>
                  <a:gd name="T44" fmla="*/ 8 w 110"/>
                  <a:gd name="T45" fmla="*/ 4 h 124"/>
                  <a:gd name="T46" fmla="*/ 8 w 110"/>
                  <a:gd name="T47" fmla="*/ 4 h 124"/>
                  <a:gd name="T48" fmla="*/ 5 w 110"/>
                  <a:gd name="T49" fmla="*/ 7 h 124"/>
                  <a:gd name="T50" fmla="*/ 3 w 110"/>
                  <a:gd name="T51" fmla="*/ 10 h 124"/>
                  <a:gd name="T52" fmla="*/ 2 w 110"/>
                  <a:gd name="T53" fmla="*/ 14 h 124"/>
                  <a:gd name="T54" fmla="*/ 1 w 110"/>
                  <a:gd name="T55" fmla="*/ 17 h 124"/>
                  <a:gd name="T56" fmla="*/ 0 w 110"/>
                  <a:gd name="T57" fmla="*/ 26 h 124"/>
                  <a:gd name="T58" fmla="*/ 1 w 110"/>
                  <a:gd name="T59" fmla="*/ 37 h 124"/>
                  <a:gd name="T60" fmla="*/ 4 w 110"/>
                  <a:gd name="T61" fmla="*/ 47 h 124"/>
                  <a:gd name="T62" fmla="*/ 9 w 110"/>
                  <a:gd name="T63" fmla="*/ 58 h 124"/>
                  <a:gd name="T64" fmla="*/ 15 w 110"/>
                  <a:gd name="T65" fmla="*/ 70 h 124"/>
                  <a:gd name="T66" fmla="*/ 24 w 110"/>
                  <a:gd name="T67" fmla="*/ 80 h 124"/>
                  <a:gd name="T68" fmla="*/ 24 w 110"/>
                  <a:gd name="T69" fmla="*/ 80 h 124"/>
                  <a:gd name="T70" fmla="*/ 31 w 110"/>
                  <a:gd name="T71" fmla="*/ 88 h 124"/>
                  <a:gd name="T72" fmla="*/ 38 w 110"/>
                  <a:gd name="T73" fmla="*/ 94 h 124"/>
                  <a:gd name="T74" fmla="*/ 44 w 110"/>
                  <a:gd name="T75" fmla="*/ 98 h 124"/>
                  <a:gd name="T76" fmla="*/ 51 w 110"/>
                  <a:gd name="T77" fmla="*/ 102 h 124"/>
                  <a:gd name="T78" fmla="*/ 59 w 110"/>
                  <a:gd name="T79" fmla="*/ 104 h 124"/>
                  <a:gd name="T80" fmla="*/ 66 w 110"/>
                  <a:gd name="T81" fmla="*/ 105 h 124"/>
                  <a:gd name="T82" fmla="*/ 74 w 110"/>
                  <a:gd name="T83" fmla="*/ 106 h 124"/>
                  <a:gd name="T84" fmla="*/ 82 w 110"/>
                  <a:gd name="T85" fmla="*/ 106 h 124"/>
                  <a:gd name="T86" fmla="*/ 82 w 110"/>
                  <a:gd name="T87" fmla="*/ 106 h 124"/>
                  <a:gd name="T88" fmla="*/ 96 w 110"/>
                  <a:gd name="T8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 h="124">
                    <a:moveTo>
                      <a:pt x="110" y="110"/>
                    </a:moveTo>
                    <a:lnTo>
                      <a:pt x="110" y="110"/>
                    </a:lnTo>
                    <a:lnTo>
                      <a:pt x="95" y="95"/>
                    </a:lnTo>
                    <a:lnTo>
                      <a:pt x="95" y="95"/>
                    </a:lnTo>
                    <a:lnTo>
                      <a:pt x="97" y="86"/>
                    </a:lnTo>
                    <a:lnTo>
                      <a:pt x="98" y="79"/>
                    </a:lnTo>
                    <a:lnTo>
                      <a:pt x="98" y="71"/>
                    </a:lnTo>
                    <a:lnTo>
                      <a:pt x="97" y="64"/>
                    </a:lnTo>
                    <a:lnTo>
                      <a:pt x="95" y="56"/>
                    </a:lnTo>
                    <a:lnTo>
                      <a:pt x="92" y="49"/>
                    </a:lnTo>
                    <a:lnTo>
                      <a:pt x="86" y="41"/>
                    </a:lnTo>
                    <a:lnTo>
                      <a:pt x="80" y="33"/>
                    </a:lnTo>
                    <a:lnTo>
                      <a:pt x="80" y="33"/>
                    </a:lnTo>
                    <a:lnTo>
                      <a:pt x="71" y="23"/>
                    </a:lnTo>
                    <a:lnTo>
                      <a:pt x="62" y="15"/>
                    </a:lnTo>
                    <a:lnTo>
                      <a:pt x="51" y="8"/>
                    </a:lnTo>
                    <a:lnTo>
                      <a:pt x="41" y="3"/>
                    </a:lnTo>
                    <a:lnTo>
                      <a:pt x="32" y="0"/>
                    </a:lnTo>
                    <a:lnTo>
                      <a:pt x="23" y="0"/>
                    </a:lnTo>
                    <a:lnTo>
                      <a:pt x="19" y="0"/>
                    </a:lnTo>
                    <a:lnTo>
                      <a:pt x="14" y="1"/>
                    </a:lnTo>
                    <a:lnTo>
                      <a:pt x="11" y="2"/>
                    </a:lnTo>
                    <a:lnTo>
                      <a:pt x="8" y="4"/>
                    </a:lnTo>
                    <a:lnTo>
                      <a:pt x="8" y="4"/>
                    </a:lnTo>
                    <a:lnTo>
                      <a:pt x="5" y="7"/>
                    </a:lnTo>
                    <a:lnTo>
                      <a:pt x="3" y="10"/>
                    </a:lnTo>
                    <a:lnTo>
                      <a:pt x="2" y="14"/>
                    </a:lnTo>
                    <a:lnTo>
                      <a:pt x="1" y="17"/>
                    </a:lnTo>
                    <a:lnTo>
                      <a:pt x="0" y="26"/>
                    </a:lnTo>
                    <a:lnTo>
                      <a:pt x="1" y="37"/>
                    </a:lnTo>
                    <a:lnTo>
                      <a:pt x="4" y="47"/>
                    </a:lnTo>
                    <a:lnTo>
                      <a:pt x="9" y="58"/>
                    </a:lnTo>
                    <a:lnTo>
                      <a:pt x="15" y="70"/>
                    </a:lnTo>
                    <a:lnTo>
                      <a:pt x="24" y="80"/>
                    </a:lnTo>
                    <a:lnTo>
                      <a:pt x="24" y="80"/>
                    </a:lnTo>
                    <a:lnTo>
                      <a:pt x="31" y="88"/>
                    </a:lnTo>
                    <a:lnTo>
                      <a:pt x="38" y="94"/>
                    </a:lnTo>
                    <a:lnTo>
                      <a:pt x="44" y="98"/>
                    </a:lnTo>
                    <a:lnTo>
                      <a:pt x="51" y="102"/>
                    </a:lnTo>
                    <a:lnTo>
                      <a:pt x="59" y="104"/>
                    </a:lnTo>
                    <a:lnTo>
                      <a:pt x="66" y="105"/>
                    </a:lnTo>
                    <a:lnTo>
                      <a:pt x="74" y="106"/>
                    </a:lnTo>
                    <a:lnTo>
                      <a:pt x="82" y="106"/>
                    </a:lnTo>
                    <a:lnTo>
                      <a:pt x="82" y="106"/>
                    </a:lnTo>
                    <a:lnTo>
                      <a:pt x="96" y="12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6" name="Freeform 202"/>
              <p:cNvSpPr>
                <a:spLocks/>
              </p:cNvSpPr>
              <p:nvPr/>
            </p:nvSpPr>
            <p:spPr bwMode="auto">
              <a:xfrm>
                <a:off x="4405" y="2335"/>
                <a:ext cx="57" cy="55"/>
              </a:xfrm>
              <a:custGeom>
                <a:avLst/>
                <a:gdLst>
                  <a:gd name="T0" fmla="*/ 57 w 57"/>
                  <a:gd name="T1" fmla="*/ 3 h 55"/>
                  <a:gd name="T2" fmla="*/ 57 w 57"/>
                  <a:gd name="T3" fmla="*/ 3 h 55"/>
                  <a:gd name="T4" fmla="*/ 57 w 57"/>
                  <a:gd name="T5" fmla="*/ 2 h 55"/>
                  <a:gd name="T6" fmla="*/ 56 w 57"/>
                  <a:gd name="T7" fmla="*/ 1 h 55"/>
                  <a:gd name="T8" fmla="*/ 56 w 57"/>
                  <a:gd name="T9" fmla="*/ 1 h 55"/>
                  <a:gd name="T10" fmla="*/ 55 w 57"/>
                  <a:gd name="T11" fmla="*/ 0 h 55"/>
                  <a:gd name="T12" fmla="*/ 54 w 57"/>
                  <a:gd name="T13" fmla="*/ 1 h 55"/>
                  <a:gd name="T14" fmla="*/ 5 w 57"/>
                  <a:gd name="T15" fmla="*/ 55 h 55"/>
                  <a:gd name="T16" fmla="*/ 5 w 57"/>
                  <a:gd name="T17" fmla="*/ 55 h 55"/>
                  <a:gd name="T18" fmla="*/ 2 w 57"/>
                  <a:gd name="T19" fmla="*/ 55 h 55"/>
                  <a:gd name="T20" fmla="*/ 1 w 57"/>
                  <a:gd name="T21" fmla="*/ 55 h 55"/>
                  <a:gd name="T22" fmla="*/ 1 w 57"/>
                  <a:gd name="T23" fmla="*/ 55 h 55"/>
                  <a:gd name="T24" fmla="*/ 0 w 57"/>
                  <a:gd name="T25" fmla="*/ 54 h 55"/>
                  <a:gd name="T26" fmla="*/ 0 w 57"/>
                  <a:gd name="T27"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5">
                    <a:moveTo>
                      <a:pt x="57" y="3"/>
                    </a:moveTo>
                    <a:lnTo>
                      <a:pt x="57" y="3"/>
                    </a:lnTo>
                    <a:lnTo>
                      <a:pt x="57" y="2"/>
                    </a:lnTo>
                    <a:lnTo>
                      <a:pt x="56" y="1"/>
                    </a:lnTo>
                    <a:lnTo>
                      <a:pt x="56" y="1"/>
                    </a:lnTo>
                    <a:lnTo>
                      <a:pt x="55" y="0"/>
                    </a:lnTo>
                    <a:lnTo>
                      <a:pt x="54" y="1"/>
                    </a:lnTo>
                    <a:lnTo>
                      <a:pt x="5" y="55"/>
                    </a:lnTo>
                    <a:lnTo>
                      <a:pt x="5" y="55"/>
                    </a:lnTo>
                    <a:lnTo>
                      <a:pt x="2" y="55"/>
                    </a:lnTo>
                    <a:lnTo>
                      <a:pt x="1" y="55"/>
                    </a:lnTo>
                    <a:lnTo>
                      <a:pt x="1" y="55"/>
                    </a:lnTo>
                    <a:lnTo>
                      <a:pt x="0" y="54"/>
                    </a:lnTo>
                    <a:lnTo>
                      <a:pt x="0" y="5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7" name="Freeform 203"/>
              <p:cNvSpPr>
                <a:spLocks/>
              </p:cNvSpPr>
              <p:nvPr/>
            </p:nvSpPr>
            <p:spPr bwMode="auto">
              <a:xfrm>
                <a:off x="4416" y="2344"/>
                <a:ext cx="56" cy="56"/>
              </a:xfrm>
              <a:custGeom>
                <a:avLst/>
                <a:gdLst>
                  <a:gd name="T0" fmla="*/ 56 w 56"/>
                  <a:gd name="T1" fmla="*/ 3 h 56"/>
                  <a:gd name="T2" fmla="*/ 56 w 56"/>
                  <a:gd name="T3" fmla="*/ 3 h 56"/>
                  <a:gd name="T4" fmla="*/ 56 w 56"/>
                  <a:gd name="T5" fmla="*/ 2 h 56"/>
                  <a:gd name="T6" fmla="*/ 55 w 56"/>
                  <a:gd name="T7" fmla="*/ 0 h 56"/>
                  <a:gd name="T8" fmla="*/ 55 w 56"/>
                  <a:gd name="T9" fmla="*/ 0 h 56"/>
                  <a:gd name="T10" fmla="*/ 54 w 56"/>
                  <a:gd name="T11" fmla="*/ 0 h 56"/>
                  <a:gd name="T12" fmla="*/ 53 w 56"/>
                  <a:gd name="T13" fmla="*/ 0 h 56"/>
                  <a:gd name="T14" fmla="*/ 4 w 56"/>
                  <a:gd name="T15" fmla="*/ 55 h 56"/>
                  <a:gd name="T16" fmla="*/ 4 w 56"/>
                  <a:gd name="T17" fmla="*/ 55 h 56"/>
                  <a:gd name="T18" fmla="*/ 2 w 56"/>
                  <a:gd name="T19" fmla="*/ 56 h 56"/>
                  <a:gd name="T20" fmla="*/ 1 w 56"/>
                  <a:gd name="T21" fmla="*/ 55 h 56"/>
                  <a:gd name="T22" fmla="*/ 1 w 56"/>
                  <a:gd name="T23" fmla="*/ 55 h 56"/>
                  <a:gd name="T24" fmla="*/ 0 w 56"/>
                  <a:gd name="T25" fmla="*/ 54 h 56"/>
                  <a:gd name="T26" fmla="*/ 1 w 56"/>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6">
                    <a:moveTo>
                      <a:pt x="56" y="3"/>
                    </a:moveTo>
                    <a:lnTo>
                      <a:pt x="56" y="3"/>
                    </a:lnTo>
                    <a:lnTo>
                      <a:pt x="56" y="2"/>
                    </a:lnTo>
                    <a:lnTo>
                      <a:pt x="55" y="0"/>
                    </a:lnTo>
                    <a:lnTo>
                      <a:pt x="55" y="0"/>
                    </a:lnTo>
                    <a:lnTo>
                      <a:pt x="54" y="0"/>
                    </a:lnTo>
                    <a:lnTo>
                      <a:pt x="53" y="0"/>
                    </a:lnTo>
                    <a:lnTo>
                      <a:pt x="4" y="55"/>
                    </a:lnTo>
                    <a:lnTo>
                      <a:pt x="4" y="55"/>
                    </a:lnTo>
                    <a:lnTo>
                      <a:pt x="2" y="56"/>
                    </a:lnTo>
                    <a:lnTo>
                      <a:pt x="1" y="55"/>
                    </a:lnTo>
                    <a:lnTo>
                      <a:pt x="1" y="55"/>
                    </a:lnTo>
                    <a:lnTo>
                      <a:pt x="0" y="54"/>
                    </a:lnTo>
                    <a:lnTo>
                      <a:pt x="1" y="5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8" name="Freeform 204"/>
              <p:cNvSpPr>
                <a:spLocks/>
              </p:cNvSpPr>
              <p:nvPr/>
            </p:nvSpPr>
            <p:spPr bwMode="auto">
              <a:xfrm>
                <a:off x="4426" y="2352"/>
                <a:ext cx="57" cy="56"/>
              </a:xfrm>
              <a:custGeom>
                <a:avLst/>
                <a:gdLst>
                  <a:gd name="T0" fmla="*/ 57 w 57"/>
                  <a:gd name="T1" fmla="*/ 3 h 56"/>
                  <a:gd name="T2" fmla="*/ 57 w 57"/>
                  <a:gd name="T3" fmla="*/ 3 h 56"/>
                  <a:gd name="T4" fmla="*/ 57 w 57"/>
                  <a:gd name="T5" fmla="*/ 2 h 56"/>
                  <a:gd name="T6" fmla="*/ 56 w 57"/>
                  <a:gd name="T7" fmla="*/ 1 h 56"/>
                  <a:gd name="T8" fmla="*/ 56 w 57"/>
                  <a:gd name="T9" fmla="*/ 1 h 56"/>
                  <a:gd name="T10" fmla="*/ 55 w 57"/>
                  <a:gd name="T11" fmla="*/ 0 h 56"/>
                  <a:gd name="T12" fmla="*/ 53 w 57"/>
                  <a:gd name="T13" fmla="*/ 1 h 56"/>
                  <a:gd name="T14" fmla="*/ 4 w 57"/>
                  <a:gd name="T15" fmla="*/ 56 h 56"/>
                  <a:gd name="T16" fmla="*/ 4 w 57"/>
                  <a:gd name="T17" fmla="*/ 56 h 56"/>
                  <a:gd name="T18" fmla="*/ 3 w 57"/>
                  <a:gd name="T19" fmla="*/ 56 h 56"/>
                  <a:gd name="T20" fmla="*/ 1 w 57"/>
                  <a:gd name="T21" fmla="*/ 56 h 56"/>
                  <a:gd name="T22" fmla="*/ 1 w 57"/>
                  <a:gd name="T23" fmla="*/ 56 h 56"/>
                  <a:gd name="T24" fmla="*/ 0 w 57"/>
                  <a:gd name="T25" fmla="*/ 55 h 56"/>
                  <a:gd name="T26" fmla="*/ 1 w 57"/>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6">
                    <a:moveTo>
                      <a:pt x="57" y="3"/>
                    </a:moveTo>
                    <a:lnTo>
                      <a:pt x="57" y="3"/>
                    </a:lnTo>
                    <a:lnTo>
                      <a:pt x="57" y="2"/>
                    </a:lnTo>
                    <a:lnTo>
                      <a:pt x="56" y="1"/>
                    </a:lnTo>
                    <a:lnTo>
                      <a:pt x="56" y="1"/>
                    </a:lnTo>
                    <a:lnTo>
                      <a:pt x="55" y="0"/>
                    </a:lnTo>
                    <a:lnTo>
                      <a:pt x="53" y="1"/>
                    </a:lnTo>
                    <a:lnTo>
                      <a:pt x="4" y="56"/>
                    </a:lnTo>
                    <a:lnTo>
                      <a:pt x="4" y="56"/>
                    </a:lnTo>
                    <a:lnTo>
                      <a:pt x="3" y="56"/>
                    </a:lnTo>
                    <a:lnTo>
                      <a:pt x="1" y="56"/>
                    </a:lnTo>
                    <a:lnTo>
                      <a:pt x="1" y="56"/>
                    </a:lnTo>
                    <a:lnTo>
                      <a:pt x="0" y="55"/>
                    </a:lnTo>
                    <a:lnTo>
                      <a:pt x="1" y="5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grpSp>
          <p:nvGrpSpPr>
            <p:cNvPr id="1129" name="Group 406"/>
            <p:cNvGrpSpPr>
              <a:grpSpLocks/>
            </p:cNvGrpSpPr>
            <p:nvPr/>
          </p:nvGrpSpPr>
          <p:grpSpPr bwMode="auto">
            <a:xfrm>
              <a:off x="30163" y="49213"/>
              <a:ext cx="8328025" cy="4886325"/>
              <a:chOff x="19" y="31"/>
              <a:chExt cx="5246" cy="3078"/>
            </a:xfrm>
          </p:grpSpPr>
          <p:sp>
            <p:nvSpPr>
              <p:cNvPr id="1229" name="Freeform 206"/>
              <p:cNvSpPr>
                <a:spLocks/>
              </p:cNvSpPr>
              <p:nvPr/>
            </p:nvSpPr>
            <p:spPr bwMode="auto">
              <a:xfrm>
                <a:off x="4272" y="2327"/>
                <a:ext cx="180" cy="239"/>
              </a:xfrm>
              <a:custGeom>
                <a:avLst/>
                <a:gdLst>
                  <a:gd name="T0" fmla="*/ 179 w 180"/>
                  <a:gd name="T1" fmla="*/ 3 h 239"/>
                  <a:gd name="T2" fmla="*/ 179 w 180"/>
                  <a:gd name="T3" fmla="*/ 3 h 239"/>
                  <a:gd name="T4" fmla="*/ 180 w 180"/>
                  <a:gd name="T5" fmla="*/ 1 h 239"/>
                  <a:gd name="T6" fmla="*/ 179 w 180"/>
                  <a:gd name="T7" fmla="*/ 0 h 239"/>
                  <a:gd name="T8" fmla="*/ 179 w 180"/>
                  <a:gd name="T9" fmla="*/ 0 h 239"/>
                  <a:gd name="T10" fmla="*/ 177 w 180"/>
                  <a:gd name="T11" fmla="*/ 0 h 239"/>
                  <a:gd name="T12" fmla="*/ 176 w 180"/>
                  <a:gd name="T13" fmla="*/ 0 h 239"/>
                  <a:gd name="T14" fmla="*/ 127 w 180"/>
                  <a:gd name="T15" fmla="*/ 47 h 239"/>
                  <a:gd name="T16" fmla="*/ 127 w 180"/>
                  <a:gd name="T17" fmla="*/ 47 h 239"/>
                  <a:gd name="T18" fmla="*/ 121 w 180"/>
                  <a:gd name="T19" fmla="*/ 54 h 239"/>
                  <a:gd name="T20" fmla="*/ 117 w 180"/>
                  <a:gd name="T21" fmla="*/ 61 h 239"/>
                  <a:gd name="T22" fmla="*/ 113 w 180"/>
                  <a:gd name="T23" fmla="*/ 68 h 239"/>
                  <a:gd name="T24" fmla="*/ 111 w 180"/>
                  <a:gd name="T25" fmla="*/ 75 h 239"/>
                  <a:gd name="T26" fmla="*/ 110 w 180"/>
                  <a:gd name="T27" fmla="*/ 81 h 239"/>
                  <a:gd name="T28" fmla="*/ 109 w 180"/>
                  <a:gd name="T29" fmla="*/ 87 h 239"/>
                  <a:gd name="T30" fmla="*/ 110 w 180"/>
                  <a:gd name="T31" fmla="*/ 99 h 239"/>
                  <a:gd name="T32" fmla="*/ 110 w 180"/>
                  <a:gd name="T33" fmla="*/ 99 h 239"/>
                  <a:gd name="T34" fmla="*/ 81 w 180"/>
                  <a:gd name="T35" fmla="*/ 128 h 239"/>
                  <a:gd name="T36" fmla="*/ 52 w 180"/>
                  <a:gd name="T37" fmla="*/ 156 h 239"/>
                  <a:gd name="T38" fmla="*/ 26 w 180"/>
                  <a:gd name="T39" fmla="*/ 182 h 239"/>
                  <a:gd name="T40" fmla="*/ 7 w 180"/>
                  <a:gd name="T41" fmla="*/ 203 h 239"/>
                  <a:gd name="T42" fmla="*/ 7 w 180"/>
                  <a:gd name="T43" fmla="*/ 203 h 239"/>
                  <a:gd name="T44" fmla="*/ 4 w 180"/>
                  <a:gd name="T45" fmla="*/ 208 h 239"/>
                  <a:gd name="T46" fmla="*/ 1 w 180"/>
                  <a:gd name="T47" fmla="*/ 213 h 239"/>
                  <a:gd name="T48" fmla="*/ 0 w 180"/>
                  <a:gd name="T49" fmla="*/ 218 h 239"/>
                  <a:gd name="T50" fmla="*/ 0 w 180"/>
                  <a:gd name="T51" fmla="*/ 222 h 239"/>
                  <a:gd name="T52" fmla="*/ 1 w 180"/>
                  <a:gd name="T53" fmla="*/ 226 h 239"/>
                  <a:gd name="T54" fmla="*/ 2 w 180"/>
                  <a:gd name="T55" fmla="*/ 229 h 239"/>
                  <a:gd name="T56" fmla="*/ 4 w 180"/>
                  <a:gd name="T57" fmla="*/ 232 h 239"/>
                  <a:gd name="T58" fmla="*/ 6 w 180"/>
                  <a:gd name="T59" fmla="*/ 235 h 239"/>
                  <a:gd name="T60" fmla="*/ 6 w 180"/>
                  <a:gd name="T61" fmla="*/ 235 h 239"/>
                  <a:gd name="T62" fmla="*/ 9 w 180"/>
                  <a:gd name="T63" fmla="*/ 237 h 239"/>
                  <a:gd name="T64" fmla="*/ 13 w 180"/>
                  <a:gd name="T65" fmla="*/ 238 h 239"/>
                  <a:gd name="T66" fmla="*/ 16 w 180"/>
                  <a:gd name="T67" fmla="*/ 239 h 239"/>
                  <a:gd name="T68" fmla="*/ 20 w 180"/>
                  <a:gd name="T69" fmla="*/ 239 h 239"/>
                  <a:gd name="T70" fmla="*/ 25 w 180"/>
                  <a:gd name="T71" fmla="*/ 238 h 239"/>
                  <a:gd name="T72" fmla="*/ 30 w 180"/>
                  <a:gd name="T73" fmla="*/ 236 h 239"/>
                  <a:gd name="T74" fmla="*/ 34 w 180"/>
                  <a:gd name="T75" fmla="*/ 233 h 239"/>
                  <a:gd name="T76" fmla="*/ 38 w 180"/>
                  <a:gd name="T77" fmla="*/ 229 h 239"/>
                  <a:gd name="T78" fmla="*/ 38 w 180"/>
                  <a:gd name="T79" fmla="*/ 229 h 239"/>
                  <a:gd name="T80" fmla="*/ 55 w 180"/>
                  <a:gd name="T81" fmla="*/ 206 h 239"/>
                  <a:gd name="T82" fmla="*/ 76 w 180"/>
                  <a:gd name="T83" fmla="*/ 177 h 239"/>
                  <a:gd name="T84" fmla="*/ 97 w 180"/>
                  <a:gd name="T85" fmla="*/ 145 h 239"/>
                  <a:gd name="T86" fmla="*/ 121 w 180"/>
                  <a:gd name="T87" fmla="*/ 112 h 239"/>
                  <a:gd name="T88" fmla="*/ 121 w 180"/>
                  <a:gd name="T89" fmla="*/ 112 h 239"/>
                  <a:gd name="T90" fmla="*/ 134 w 180"/>
                  <a:gd name="T91" fmla="*/ 110 h 239"/>
                  <a:gd name="T92" fmla="*/ 141 w 180"/>
                  <a:gd name="T93" fmla="*/ 109 h 239"/>
                  <a:gd name="T94" fmla="*/ 147 w 180"/>
                  <a:gd name="T95" fmla="*/ 107 h 239"/>
                  <a:gd name="T96" fmla="*/ 153 w 180"/>
                  <a:gd name="T97" fmla="*/ 102 h 239"/>
                  <a:gd name="T98" fmla="*/ 159 w 180"/>
                  <a:gd name="T99" fmla="*/ 98 h 239"/>
                  <a:gd name="T100" fmla="*/ 166 w 180"/>
                  <a:gd name="T101" fmla="*/ 92 h 239"/>
                  <a:gd name="T102" fmla="*/ 173 w 180"/>
                  <a:gd name="T103" fmla="*/ 8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0" h="239">
                    <a:moveTo>
                      <a:pt x="179" y="3"/>
                    </a:moveTo>
                    <a:lnTo>
                      <a:pt x="179" y="3"/>
                    </a:lnTo>
                    <a:lnTo>
                      <a:pt x="180" y="1"/>
                    </a:lnTo>
                    <a:lnTo>
                      <a:pt x="179" y="0"/>
                    </a:lnTo>
                    <a:lnTo>
                      <a:pt x="179" y="0"/>
                    </a:lnTo>
                    <a:lnTo>
                      <a:pt x="177" y="0"/>
                    </a:lnTo>
                    <a:lnTo>
                      <a:pt x="176" y="0"/>
                    </a:lnTo>
                    <a:lnTo>
                      <a:pt x="127" y="47"/>
                    </a:lnTo>
                    <a:lnTo>
                      <a:pt x="127" y="47"/>
                    </a:lnTo>
                    <a:lnTo>
                      <a:pt x="121" y="54"/>
                    </a:lnTo>
                    <a:lnTo>
                      <a:pt x="117" y="61"/>
                    </a:lnTo>
                    <a:lnTo>
                      <a:pt x="113" y="68"/>
                    </a:lnTo>
                    <a:lnTo>
                      <a:pt x="111" y="75"/>
                    </a:lnTo>
                    <a:lnTo>
                      <a:pt x="110" y="81"/>
                    </a:lnTo>
                    <a:lnTo>
                      <a:pt x="109" y="87"/>
                    </a:lnTo>
                    <a:lnTo>
                      <a:pt x="110" y="99"/>
                    </a:lnTo>
                    <a:lnTo>
                      <a:pt x="110" y="99"/>
                    </a:lnTo>
                    <a:lnTo>
                      <a:pt x="81" y="128"/>
                    </a:lnTo>
                    <a:lnTo>
                      <a:pt x="52" y="156"/>
                    </a:lnTo>
                    <a:lnTo>
                      <a:pt x="26" y="182"/>
                    </a:lnTo>
                    <a:lnTo>
                      <a:pt x="7" y="203"/>
                    </a:lnTo>
                    <a:lnTo>
                      <a:pt x="7" y="203"/>
                    </a:lnTo>
                    <a:lnTo>
                      <a:pt x="4" y="208"/>
                    </a:lnTo>
                    <a:lnTo>
                      <a:pt x="1" y="213"/>
                    </a:lnTo>
                    <a:lnTo>
                      <a:pt x="0" y="218"/>
                    </a:lnTo>
                    <a:lnTo>
                      <a:pt x="0" y="222"/>
                    </a:lnTo>
                    <a:lnTo>
                      <a:pt x="1" y="226"/>
                    </a:lnTo>
                    <a:lnTo>
                      <a:pt x="2" y="229"/>
                    </a:lnTo>
                    <a:lnTo>
                      <a:pt x="4" y="232"/>
                    </a:lnTo>
                    <a:lnTo>
                      <a:pt x="6" y="235"/>
                    </a:lnTo>
                    <a:lnTo>
                      <a:pt x="6" y="235"/>
                    </a:lnTo>
                    <a:lnTo>
                      <a:pt x="9" y="237"/>
                    </a:lnTo>
                    <a:lnTo>
                      <a:pt x="13" y="238"/>
                    </a:lnTo>
                    <a:lnTo>
                      <a:pt x="16" y="239"/>
                    </a:lnTo>
                    <a:lnTo>
                      <a:pt x="20" y="239"/>
                    </a:lnTo>
                    <a:lnTo>
                      <a:pt x="25" y="238"/>
                    </a:lnTo>
                    <a:lnTo>
                      <a:pt x="30" y="236"/>
                    </a:lnTo>
                    <a:lnTo>
                      <a:pt x="34" y="233"/>
                    </a:lnTo>
                    <a:lnTo>
                      <a:pt x="38" y="229"/>
                    </a:lnTo>
                    <a:lnTo>
                      <a:pt x="38" y="229"/>
                    </a:lnTo>
                    <a:lnTo>
                      <a:pt x="55" y="206"/>
                    </a:lnTo>
                    <a:lnTo>
                      <a:pt x="76" y="177"/>
                    </a:lnTo>
                    <a:lnTo>
                      <a:pt x="97" y="145"/>
                    </a:lnTo>
                    <a:lnTo>
                      <a:pt x="121" y="112"/>
                    </a:lnTo>
                    <a:lnTo>
                      <a:pt x="121" y="112"/>
                    </a:lnTo>
                    <a:lnTo>
                      <a:pt x="134" y="110"/>
                    </a:lnTo>
                    <a:lnTo>
                      <a:pt x="141" y="109"/>
                    </a:lnTo>
                    <a:lnTo>
                      <a:pt x="147" y="107"/>
                    </a:lnTo>
                    <a:lnTo>
                      <a:pt x="153" y="102"/>
                    </a:lnTo>
                    <a:lnTo>
                      <a:pt x="159" y="98"/>
                    </a:lnTo>
                    <a:lnTo>
                      <a:pt x="166" y="92"/>
                    </a:lnTo>
                    <a:lnTo>
                      <a:pt x="173" y="8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0" name="Freeform 207"/>
              <p:cNvSpPr>
                <a:spLocks/>
              </p:cNvSpPr>
              <p:nvPr/>
            </p:nvSpPr>
            <p:spPr bwMode="auto">
              <a:xfrm>
                <a:off x="714" y="1864"/>
                <a:ext cx="195" cy="173"/>
              </a:xfrm>
              <a:custGeom>
                <a:avLst/>
                <a:gdLst>
                  <a:gd name="T0" fmla="*/ 172 w 195"/>
                  <a:gd name="T1" fmla="*/ 21 h 173"/>
                  <a:gd name="T2" fmla="*/ 172 w 195"/>
                  <a:gd name="T3" fmla="*/ 0 h 173"/>
                  <a:gd name="T4" fmla="*/ 158 w 195"/>
                  <a:gd name="T5" fmla="*/ 10 h 173"/>
                  <a:gd name="T6" fmla="*/ 158 w 195"/>
                  <a:gd name="T7" fmla="*/ 10 h 173"/>
                  <a:gd name="T8" fmla="*/ 151 w 195"/>
                  <a:gd name="T9" fmla="*/ 12 h 173"/>
                  <a:gd name="T10" fmla="*/ 145 w 195"/>
                  <a:gd name="T11" fmla="*/ 14 h 173"/>
                  <a:gd name="T12" fmla="*/ 131 w 195"/>
                  <a:gd name="T13" fmla="*/ 16 h 173"/>
                  <a:gd name="T14" fmla="*/ 97 w 195"/>
                  <a:gd name="T15" fmla="*/ 17 h 173"/>
                  <a:gd name="T16" fmla="*/ 79 w 195"/>
                  <a:gd name="T17" fmla="*/ 19 h 173"/>
                  <a:gd name="T18" fmla="*/ 63 w 195"/>
                  <a:gd name="T19" fmla="*/ 22 h 173"/>
                  <a:gd name="T20" fmla="*/ 55 w 195"/>
                  <a:gd name="T21" fmla="*/ 25 h 173"/>
                  <a:gd name="T22" fmla="*/ 47 w 195"/>
                  <a:gd name="T23" fmla="*/ 27 h 173"/>
                  <a:gd name="T24" fmla="*/ 39 w 195"/>
                  <a:gd name="T25" fmla="*/ 31 h 173"/>
                  <a:gd name="T26" fmla="*/ 33 w 195"/>
                  <a:gd name="T27" fmla="*/ 35 h 173"/>
                  <a:gd name="T28" fmla="*/ 33 w 195"/>
                  <a:gd name="T29" fmla="*/ 35 h 173"/>
                  <a:gd name="T30" fmla="*/ 27 w 195"/>
                  <a:gd name="T31" fmla="*/ 39 h 173"/>
                  <a:gd name="T32" fmla="*/ 21 w 195"/>
                  <a:gd name="T33" fmla="*/ 44 h 173"/>
                  <a:gd name="T34" fmla="*/ 17 w 195"/>
                  <a:gd name="T35" fmla="*/ 50 h 173"/>
                  <a:gd name="T36" fmla="*/ 13 w 195"/>
                  <a:gd name="T37" fmla="*/ 56 h 173"/>
                  <a:gd name="T38" fmla="*/ 9 w 195"/>
                  <a:gd name="T39" fmla="*/ 63 h 173"/>
                  <a:gd name="T40" fmla="*/ 5 w 195"/>
                  <a:gd name="T41" fmla="*/ 70 h 173"/>
                  <a:gd name="T42" fmla="*/ 3 w 195"/>
                  <a:gd name="T43" fmla="*/ 76 h 173"/>
                  <a:gd name="T44" fmla="*/ 1 w 195"/>
                  <a:gd name="T45" fmla="*/ 83 h 173"/>
                  <a:gd name="T46" fmla="*/ 1 w 195"/>
                  <a:gd name="T47" fmla="*/ 90 h 173"/>
                  <a:gd name="T48" fmla="*/ 0 w 195"/>
                  <a:gd name="T49" fmla="*/ 98 h 173"/>
                  <a:gd name="T50" fmla="*/ 1 w 195"/>
                  <a:gd name="T51" fmla="*/ 105 h 173"/>
                  <a:gd name="T52" fmla="*/ 2 w 195"/>
                  <a:gd name="T53" fmla="*/ 112 h 173"/>
                  <a:gd name="T54" fmla="*/ 4 w 195"/>
                  <a:gd name="T55" fmla="*/ 119 h 173"/>
                  <a:gd name="T56" fmla="*/ 6 w 195"/>
                  <a:gd name="T57" fmla="*/ 126 h 173"/>
                  <a:gd name="T58" fmla="*/ 11 w 195"/>
                  <a:gd name="T59" fmla="*/ 134 h 173"/>
                  <a:gd name="T60" fmla="*/ 15 w 195"/>
                  <a:gd name="T61" fmla="*/ 140 h 173"/>
                  <a:gd name="T62" fmla="*/ 15 w 195"/>
                  <a:gd name="T63" fmla="*/ 140 h 173"/>
                  <a:gd name="T64" fmla="*/ 19 w 195"/>
                  <a:gd name="T65" fmla="*/ 146 h 173"/>
                  <a:gd name="T66" fmla="*/ 24 w 195"/>
                  <a:gd name="T67" fmla="*/ 152 h 173"/>
                  <a:gd name="T68" fmla="*/ 30 w 195"/>
                  <a:gd name="T69" fmla="*/ 156 h 173"/>
                  <a:gd name="T70" fmla="*/ 36 w 195"/>
                  <a:gd name="T71" fmla="*/ 160 h 173"/>
                  <a:gd name="T72" fmla="*/ 42 w 195"/>
                  <a:gd name="T73" fmla="*/ 164 h 173"/>
                  <a:gd name="T74" fmla="*/ 50 w 195"/>
                  <a:gd name="T75" fmla="*/ 167 h 173"/>
                  <a:gd name="T76" fmla="*/ 56 w 195"/>
                  <a:gd name="T77" fmla="*/ 170 h 173"/>
                  <a:gd name="T78" fmla="*/ 63 w 195"/>
                  <a:gd name="T79" fmla="*/ 172 h 173"/>
                  <a:gd name="T80" fmla="*/ 70 w 195"/>
                  <a:gd name="T81" fmla="*/ 172 h 173"/>
                  <a:gd name="T82" fmla="*/ 77 w 195"/>
                  <a:gd name="T83" fmla="*/ 173 h 173"/>
                  <a:gd name="T84" fmla="*/ 85 w 195"/>
                  <a:gd name="T85" fmla="*/ 172 h 173"/>
                  <a:gd name="T86" fmla="*/ 93 w 195"/>
                  <a:gd name="T87" fmla="*/ 171 h 173"/>
                  <a:gd name="T88" fmla="*/ 99 w 195"/>
                  <a:gd name="T89" fmla="*/ 168 h 173"/>
                  <a:gd name="T90" fmla="*/ 106 w 195"/>
                  <a:gd name="T91" fmla="*/ 166 h 173"/>
                  <a:gd name="T92" fmla="*/ 113 w 195"/>
                  <a:gd name="T93" fmla="*/ 162 h 173"/>
                  <a:gd name="T94" fmla="*/ 120 w 195"/>
                  <a:gd name="T95" fmla="*/ 158 h 173"/>
                  <a:gd name="T96" fmla="*/ 120 w 195"/>
                  <a:gd name="T97" fmla="*/ 158 h 173"/>
                  <a:gd name="T98" fmla="*/ 127 w 195"/>
                  <a:gd name="T99" fmla="*/ 153 h 173"/>
                  <a:gd name="T100" fmla="*/ 132 w 195"/>
                  <a:gd name="T101" fmla="*/ 148 h 173"/>
                  <a:gd name="T102" fmla="*/ 138 w 195"/>
                  <a:gd name="T103" fmla="*/ 141 h 173"/>
                  <a:gd name="T104" fmla="*/ 142 w 195"/>
                  <a:gd name="T105" fmla="*/ 134 h 173"/>
                  <a:gd name="T106" fmla="*/ 151 w 195"/>
                  <a:gd name="T107" fmla="*/ 118 h 173"/>
                  <a:gd name="T108" fmla="*/ 159 w 195"/>
                  <a:gd name="T109" fmla="*/ 102 h 173"/>
                  <a:gd name="T110" fmla="*/ 166 w 195"/>
                  <a:gd name="T111" fmla="*/ 85 h 173"/>
                  <a:gd name="T112" fmla="*/ 172 w 195"/>
                  <a:gd name="T113" fmla="*/ 70 h 173"/>
                  <a:gd name="T114" fmla="*/ 180 w 195"/>
                  <a:gd name="T115" fmla="*/ 56 h 173"/>
                  <a:gd name="T116" fmla="*/ 184 w 195"/>
                  <a:gd name="T117" fmla="*/ 51 h 173"/>
                  <a:gd name="T118" fmla="*/ 189 w 195"/>
                  <a:gd name="T119" fmla="*/ 47 h 173"/>
                  <a:gd name="T120" fmla="*/ 195 w 195"/>
                  <a:gd name="T121" fmla="*/ 21 h 173"/>
                  <a:gd name="T122" fmla="*/ 172 w 195"/>
                  <a:gd name="T123" fmla="*/ 2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73">
                    <a:moveTo>
                      <a:pt x="172" y="21"/>
                    </a:moveTo>
                    <a:lnTo>
                      <a:pt x="172" y="0"/>
                    </a:lnTo>
                    <a:lnTo>
                      <a:pt x="158" y="10"/>
                    </a:lnTo>
                    <a:lnTo>
                      <a:pt x="158" y="10"/>
                    </a:lnTo>
                    <a:lnTo>
                      <a:pt x="151" y="12"/>
                    </a:lnTo>
                    <a:lnTo>
                      <a:pt x="145" y="14"/>
                    </a:lnTo>
                    <a:lnTo>
                      <a:pt x="131" y="16"/>
                    </a:lnTo>
                    <a:lnTo>
                      <a:pt x="97" y="17"/>
                    </a:lnTo>
                    <a:lnTo>
                      <a:pt x="79" y="19"/>
                    </a:lnTo>
                    <a:lnTo>
                      <a:pt x="63" y="22"/>
                    </a:lnTo>
                    <a:lnTo>
                      <a:pt x="55" y="25"/>
                    </a:lnTo>
                    <a:lnTo>
                      <a:pt x="47" y="27"/>
                    </a:lnTo>
                    <a:lnTo>
                      <a:pt x="39" y="31"/>
                    </a:lnTo>
                    <a:lnTo>
                      <a:pt x="33" y="35"/>
                    </a:lnTo>
                    <a:lnTo>
                      <a:pt x="33" y="35"/>
                    </a:lnTo>
                    <a:lnTo>
                      <a:pt x="27" y="39"/>
                    </a:lnTo>
                    <a:lnTo>
                      <a:pt x="21" y="44"/>
                    </a:lnTo>
                    <a:lnTo>
                      <a:pt x="17" y="50"/>
                    </a:lnTo>
                    <a:lnTo>
                      <a:pt x="13" y="56"/>
                    </a:lnTo>
                    <a:lnTo>
                      <a:pt x="9" y="63"/>
                    </a:lnTo>
                    <a:lnTo>
                      <a:pt x="5" y="70"/>
                    </a:lnTo>
                    <a:lnTo>
                      <a:pt x="3" y="76"/>
                    </a:lnTo>
                    <a:lnTo>
                      <a:pt x="1" y="83"/>
                    </a:lnTo>
                    <a:lnTo>
                      <a:pt x="1" y="90"/>
                    </a:lnTo>
                    <a:lnTo>
                      <a:pt x="0" y="98"/>
                    </a:lnTo>
                    <a:lnTo>
                      <a:pt x="1" y="105"/>
                    </a:lnTo>
                    <a:lnTo>
                      <a:pt x="2" y="112"/>
                    </a:lnTo>
                    <a:lnTo>
                      <a:pt x="4" y="119"/>
                    </a:lnTo>
                    <a:lnTo>
                      <a:pt x="6" y="126"/>
                    </a:lnTo>
                    <a:lnTo>
                      <a:pt x="11" y="134"/>
                    </a:lnTo>
                    <a:lnTo>
                      <a:pt x="15" y="140"/>
                    </a:lnTo>
                    <a:lnTo>
                      <a:pt x="15" y="140"/>
                    </a:lnTo>
                    <a:lnTo>
                      <a:pt x="19" y="146"/>
                    </a:lnTo>
                    <a:lnTo>
                      <a:pt x="24" y="152"/>
                    </a:lnTo>
                    <a:lnTo>
                      <a:pt x="30" y="156"/>
                    </a:lnTo>
                    <a:lnTo>
                      <a:pt x="36" y="160"/>
                    </a:lnTo>
                    <a:lnTo>
                      <a:pt x="42" y="164"/>
                    </a:lnTo>
                    <a:lnTo>
                      <a:pt x="50" y="167"/>
                    </a:lnTo>
                    <a:lnTo>
                      <a:pt x="56" y="170"/>
                    </a:lnTo>
                    <a:lnTo>
                      <a:pt x="63" y="172"/>
                    </a:lnTo>
                    <a:lnTo>
                      <a:pt x="70" y="172"/>
                    </a:lnTo>
                    <a:lnTo>
                      <a:pt x="77" y="173"/>
                    </a:lnTo>
                    <a:lnTo>
                      <a:pt x="85" y="172"/>
                    </a:lnTo>
                    <a:lnTo>
                      <a:pt x="93" y="171"/>
                    </a:lnTo>
                    <a:lnTo>
                      <a:pt x="99" y="168"/>
                    </a:lnTo>
                    <a:lnTo>
                      <a:pt x="106" y="166"/>
                    </a:lnTo>
                    <a:lnTo>
                      <a:pt x="113" y="162"/>
                    </a:lnTo>
                    <a:lnTo>
                      <a:pt x="120" y="158"/>
                    </a:lnTo>
                    <a:lnTo>
                      <a:pt x="120" y="158"/>
                    </a:lnTo>
                    <a:lnTo>
                      <a:pt x="127" y="153"/>
                    </a:lnTo>
                    <a:lnTo>
                      <a:pt x="132" y="148"/>
                    </a:lnTo>
                    <a:lnTo>
                      <a:pt x="138" y="141"/>
                    </a:lnTo>
                    <a:lnTo>
                      <a:pt x="142" y="134"/>
                    </a:lnTo>
                    <a:lnTo>
                      <a:pt x="151" y="118"/>
                    </a:lnTo>
                    <a:lnTo>
                      <a:pt x="159" y="102"/>
                    </a:lnTo>
                    <a:lnTo>
                      <a:pt x="166" y="85"/>
                    </a:lnTo>
                    <a:lnTo>
                      <a:pt x="172" y="70"/>
                    </a:lnTo>
                    <a:lnTo>
                      <a:pt x="180" y="56"/>
                    </a:lnTo>
                    <a:lnTo>
                      <a:pt x="184" y="51"/>
                    </a:lnTo>
                    <a:lnTo>
                      <a:pt x="189" y="47"/>
                    </a:lnTo>
                    <a:lnTo>
                      <a:pt x="195" y="21"/>
                    </a:lnTo>
                    <a:lnTo>
                      <a:pt x="172" y="2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1" name="Freeform 208"/>
              <p:cNvSpPr>
                <a:spLocks/>
              </p:cNvSpPr>
              <p:nvPr/>
            </p:nvSpPr>
            <p:spPr bwMode="auto">
              <a:xfrm>
                <a:off x="739" y="1903"/>
                <a:ext cx="49" cy="33"/>
              </a:xfrm>
              <a:custGeom>
                <a:avLst/>
                <a:gdLst>
                  <a:gd name="T0" fmla="*/ 0 w 49"/>
                  <a:gd name="T1" fmla="*/ 33 h 33"/>
                  <a:gd name="T2" fmla="*/ 0 w 49"/>
                  <a:gd name="T3" fmla="*/ 33 h 33"/>
                  <a:gd name="T4" fmla="*/ 3 w 49"/>
                  <a:gd name="T5" fmla="*/ 27 h 33"/>
                  <a:gd name="T6" fmla="*/ 7 w 49"/>
                  <a:gd name="T7" fmla="*/ 20 h 33"/>
                  <a:gd name="T8" fmla="*/ 12 w 49"/>
                  <a:gd name="T9" fmla="*/ 15 h 33"/>
                  <a:gd name="T10" fmla="*/ 18 w 49"/>
                  <a:gd name="T11" fmla="*/ 11 h 33"/>
                  <a:gd name="T12" fmla="*/ 25 w 49"/>
                  <a:gd name="T13" fmla="*/ 7 h 33"/>
                  <a:gd name="T14" fmla="*/ 32 w 49"/>
                  <a:gd name="T15" fmla="*/ 4 h 33"/>
                  <a:gd name="T16" fmla="*/ 40 w 49"/>
                  <a:gd name="T17" fmla="*/ 1 h 33"/>
                  <a:gd name="T18" fmla="*/ 49 w 4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3">
                    <a:moveTo>
                      <a:pt x="0" y="33"/>
                    </a:moveTo>
                    <a:lnTo>
                      <a:pt x="0" y="33"/>
                    </a:lnTo>
                    <a:lnTo>
                      <a:pt x="3" y="27"/>
                    </a:lnTo>
                    <a:lnTo>
                      <a:pt x="7" y="20"/>
                    </a:lnTo>
                    <a:lnTo>
                      <a:pt x="12" y="15"/>
                    </a:lnTo>
                    <a:lnTo>
                      <a:pt x="18" y="11"/>
                    </a:lnTo>
                    <a:lnTo>
                      <a:pt x="25" y="7"/>
                    </a:lnTo>
                    <a:lnTo>
                      <a:pt x="32" y="4"/>
                    </a:lnTo>
                    <a:lnTo>
                      <a:pt x="40" y="1"/>
                    </a:lnTo>
                    <a:lnTo>
                      <a:pt x="4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2" name="Line 209"/>
              <p:cNvSpPr>
                <a:spLocks noChangeShapeType="1"/>
              </p:cNvSpPr>
              <p:nvPr/>
            </p:nvSpPr>
            <p:spPr bwMode="auto">
              <a:xfrm>
                <a:off x="745" y="1939"/>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3" name="Freeform 210"/>
              <p:cNvSpPr>
                <a:spLocks/>
              </p:cNvSpPr>
              <p:nvPr/>
            </p:nvSpPr>
            <p:spPr bwMode="auto">
              <a:xfrm>
                <a:off x="894" y="1817"/>
                <a:ext cx="88" cy="87"/>
              </a:xfrm>
              <a:custGeom>
                <a:avLst/>
                <a:gdLst>
                  <a:gd name="T0" fmla="*/ 19 w 88"/>
                  <a:gd name="T1" fmla="*/ 87 h 87"/>
                  <a:gd name="T2" fmla="*/ 42 w 88"/>
                  <a:gd name="T3" fmla="*/ 69 h 87"/>
                  <a:gd name="T4" fmla="*/ 42 w 88"/>
                  <a:gd name="T5" fmla="*/ 69 h 87"/>
                  <a:gd name="T6" fmla="*/ 42 w 88"/>
                  <a:gd name="T7" fmla="*/ 69 h 87"/>
                  <a:gd name="T8" fmla="*/ 42 w 88"/>
                  <a:gd name="T9" fmla="*/ 69 h 87"/>
                  <a:gd name="T10" fmla="*/ 47 w 88"/>
                  <a:gd name="T11" fmla="*/ 72 h 87"/>
                  <a:gd name="T12" fmla="*/ 51 w 88"/>
                  <a:gd name="T13" fmla="*/ 74 h 87"/>
                  <a:gd name="T14" fmla="*/ 55 w 88"/>
                  <a:gd name="T15" fmla="*/ 75 h 87"/>
                  <a:gd name="T16" fmla="*/ 59 w 88"/>
                  <a:gd name="T17" fmla="*/ 75 h 87"/>
                  <a:gd name="T18" fmla="*/ 59 w 88"/>
                  <a:gd name="T19" fmla="*/ 75 h 87"/>
                  <a:gd name="T20" fmla="*/ 64 w 88"/>
                  <a:gd name="T21" fmla="*/ 75 h 87"/>
                  <a:gd name="T22" fmla="*/ 68 w 88"/>
                  <a:gd name="T23" fmla="*/ 74 h 87"/>
                  <a:gd name="T24" fmla="*/ 72 w 88"/>
                  <a:gd name="T25" fmla="*/ 73 h 87"/>
                  <a:gd name="T26" fmla="*/ 75 w 88"/>
                  <a:gd name="T27" fmla="*/ 70 h 87"/>
                  <a:gd name="T28" fmla="*/ 75 w 88"/>
                  <a:gd name="T29" fmla="*/ 70 h 87"/>
                  <a:gd name="T30" fmla="*/ 79 w 88"/>
                  <a:gd name="T31" fmla="*/ 66 h 87"/>
                  <a:gd name="T32" fmla="*/ 84 w 88"/>
                  <a:gd name="T33" fmla="*/ 62 h 87"/>
                  <a:gd name="T34" fmla="*/ 86 w 88"/>
                  <a:gd name="T35" fmla="*/ 57 h 87"/>
                  <a:gd name="T36" fmla="*/ 88 w 88"/>
                  <a:gd name="T37" fmla="*/ 52 h 87"/>
                  <a:gd name="T38" fmla="*/ 88 w 88"/>
                  <a:gd name="T39" fmla="*/ 52 h 87"/>
                  <a:gd name="T40" fmla="*/ 88 w 88"/>
                  <a:gd name="T41" fmla="*/ 46 h 87"/>
                  <a:gd name="T42" fmla="*/ 87 w 88"/>
                  <a:gd name="T43" fmla="*/ 41 h 87"/>
                  <a:gd name="T44" fmla="*/ 86 w 88"/>
                  <a:gd name="T45" fmla="*/ 36 h 87"/>
                  <a:gd name="T46" fmla="*/ 83 w 88"/>
                  <a:gd name="T47" fmla="*/ 30 h 87"/>
                  <a:gd name="T48" fmla="*/ 83 w 88"/>
                  <a:gd name="T49" fmla="*/ 30 h 87"/>
                  <a:gd name="T50" fmla="*/ 78 w 88"/>
                  <a:gd name="T51" fmla="*/ 26 h 87"/>
                  <a:gd name="T52" fmla="*/ 74 w 88"/>
                  <a:gd name="T53" fmla="*/ 23 h 87"/>
                  <a:gd name="T54" fmla="*/ 69 w 88"/>
                  <a:gd name="T55" fmla="*/ 20 h 87"/>
                  <a:gd name="T56" fmla="*/ 64 w 88"/>
                  <a:gd name="T57" fmla="*/ 19 h 87"/>
                  <a:gd name="T58" fmla="*/ 64 w 88"/>
                  <a:gd name="T59" fmla="*/ 19 h 87"/>
                  <a:gd name="T60" fmla="*/ 62 w 88"/>
                  <a:gd name="T61" fmla="*/ 14 h 87"/>
                  <a:gd name="T62" fmla="*/ 60 w 88"/>
                  <a:gd name="T63" fmla="*/ 10 h 87"/>
                  <a:gd name="T64" fmla="*/ 60 w 88"/>
                  <a:gd name="T65" fmla="*/ 10 h 87"/>
                  <a:gd name="T66" fmla="*/ 56 w 88"/>
                  <a:gd name="T67" fmla="*/ 6 h 87"/>
                  <a:gd name="T68" fmla="*/ 51 w 88"/>
                  <a:gd name="T69" fmla="*/ 3 h 87"/>
                  <a:gd name="T70" fmla="*/ 46 w 88"/>
                  <a:gd name="T71" fmla="*/ 1 h 87"/>
                  <a:gd name="T72" fmla="*/ 39 w 88"/>
                  <a:gd name="T73" fmla="*/ 0 h 87"/>
                  <a:gd name="T74" fmla="*/ 39 w 88"/>
                  <a:gd name="T75" fmla="*/ 0 h 87"/>
                  <a:gd name="T76" fmla="*/ 32 w 88"/>
                  <a:gd name="T77" fmla="*/ 1 h 87"/>
                  <a:gd name="T78" fmla="*/ 25 w 88"/>
                  <a:gd name="T79" fmla="*/ 4 h 87"/>
                  <a:gd name="T80" fmla="*/ 25 w 88"/>
                  <a:gd name="T81" fmla="*/ 4 h 87"/>
                  <a:gd name="T82" fmla="*/ 20 w 88"/>
                  <a:gd name="T83" fmla="*/ 9 h 87"/>
                  <a:gd name="T84" fmla="*/ 16 w 88"/>
                  <a:gd name="T85" fmla="*/ 16 h 87"/>
                  <a:gd name="T86" fmla="*/ 15 w 88"/>
                  <a:gd name="T87" fmla="*/ 23 h 87"/>
                  <a:gd name="T88" fmla="*/ 16 w 88"/>
                  <a:gd name="T89" fmla="*/ 30 h 87"/>
                  <a:gd name="T90" fmla="*/ 0 w 88"/>
                  <a:gd name="T91" fmla="*/ 4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 h="87">
                    <a:moveTo>
                      <a:pt x="19" y="87"/>
                    </a:moveTo>
                    <a:lnTo>
                      <a:pt x="42" y="69"/>
                    </a:lnTo>
                    <a:lnTo>
                      <a:pt x="42" y="69"/>
                    </a:lnTo>
                    <a:lnTo>
                      <a:pt x="42" y="69"/>
                    </a:lnTo>
                    <a:lnTo>
                      <a:pt x="42" y="69"/>
                    </a:lnTo>
                    <a:lnTo>
                      <a:pt x="47" y="72"/>
                    </a:lnTo>
                    <a:lnTo>
                      <a:pt x="51" y="74"/>
                    </a:lnTo>
                    <a:lnTo>
                      <a:pt x="55" y="75"/>
                    </a:lnTo>
                    <a:lnTo>
                      <a:pt x="59" y="75"/>
                    </a:lnTo>
                    <a:lnTo>
                      <a:pt x="59" y="75"/>
                    </a:lnTo>
                    <a:lnTo>
                      <a:pt x="64" y="75"/>
                    </a:lnTo>
                    <a:lnTo>
                      <a:pt x="68" y="74"/>
                    </a:lnTo>
                    <a:lnTo>
                      <a:pt x="72" y="73"/>
                    </a:lnTo>
                    <a:lnTo>
                      <a:pt x="75" y="70"/>
                    </a:lnTo>
                    <a:lnTo>
                      <a:pt x="75" y="70"/>
                    </a:lnTo>
                    <a:lnTo>
                      <a:pt x="79" y="66"/>
                    </a:lnTo>
                    <a:lnTo>
                      <a:pt x="84" y="62"/>
                    </a:lnTo>
                    <a:lnTo>
                      <a:pt x="86" y="57"/>
                    </a:lnTo>
                    <a:lnTo>
                      <a:pt x="88" y="52"/>
                    </a:lnTo>
                    <a:lnTo>
                      <a:pt x="88" y="52"/>
                    </a:lnTo>
                    <a:lnTo>
                      <a:pt x="88" y="46"/>
                    </a:lnTo>
                    <a:lnTo>
                      <a:pt x="87" y="41"/>
                    </a:lnTo>
                    <a:lnTo>
                      <a:pt x="86" y="36"/>
                    </a:lnTo>
                    <a:lnTo>
                      <a:pt x="83" y="30"/>
                    </a:lnTo>
                    <a:lnTo>
                      <a:pt x="83" y="30"/>
                    </a:lnTo>
                    <a:lnTo>
                      <a:pt x="78" y="26"/>
                    </a:lnTo>
                    <a:lnTo>
                      <a:pt x="74" y="23"/>
                    </a:lnTo>
                    <a:lnTo>
                      <a:pt x="69" y="20"/>
                    </a:lnTo>
                    <a:lnTo>
                      <a:pt x="64" y="19"/>
                    </a:lnTo>
                    <a:lnTo>
                      <a:pt x="64" y="19"/>
                    </a:lnTo>
                    <a:lnTo>
                      <a:pt x="62" y="14"/>
                    </a:lnTo>
                    <a:lnTo>
                      <a:pt x="60" y="10"/>
                    </a:lnTo>
                    <a:lnTo>
                      <a:pt x="60" y="10"/>
                    </a:lnTo>
                    <a:lnTo>
                      <a:pt x="56" y="6"/>
                    </a:lnTo>
                    <a:lnTo>
                      <a:pt x="51" y="3"/>
                    </a:lnTo>
                    <a:lnTo>
                      <a:pt x="46" y="1"/>
                    </a:lnTo>
                    <a:lnTo>
                      <a:pt x="39" y="0"/>
                    </a:lnTo>
                    <a:lnTo>
                      <a:pt x="39" y="0"/>
                    </a:lnTo>
                    <a:lnTo>
                      <a:pt x="32" y="1"/>
                    </a:lnTo>
                    <a:lnTo>
                      <a:pt x="25" y="4"/>
                    </a:lnTo>
                    <a:lnTo>
                      <a:pt x="25" y="4"/>
                    </a:lnTo>
                    <a:lnTo>
                      <a:pt x="20" y="9"/>
                    </a:lnTo>
                    <a:lnTo>
                      <a:pt x="16" y="16"/>
                    </a:lnTo>
                    <a:lnTo>
                      <a:pt x="15" y="23"/>
                    </a:lnTo>
                    <a:lnTo>
                      <a:pt x="16" y="30"/>
                    </a:lnTo>
                    <a:lnTo>
                      <a:pt x="0" y="4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4" name="Line 211"/>
              <p:cNvSpPr>
                <a:spLocks noChangeShapeType="1"/>
              </p:cNvSpPr>
              <p:nvPr/>
            </p:nvSpPr>
            <p:spPr bwMode="auto">
              <a:xfrm>
                <a:off x="919" y="1850"/>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5" name="Freeform 212"/>
              <p:cNvSpPr>
                <a:spLocks/>
              </p:cNvSpPr>
              <p:nvPr/>
            </p:nvSpPr>
            <p:spPr bwMode="auto">
              <a:xfrm>
                <a:off x="3132" y="2464"/>
                <a:ext cx="295" cy="141"/>
              </a:xfrm>
              <a:custGeom>
                <a:avLst/>
                <a:gdLst>
                  <a:gd name="T0" fmla="*/ 229 w 295"/>
                  <a:gd name="T1" fmla="*/ 30 h 141"/>
                  <a:gd name="T2" fmla="*/ 238 w 295"/>
                  <a:gd name="T3" fmla="*/ 53 h 141"/>
                  <a:gd name="T4" fmla="*/ 240 w 295"/>
                  <a:gd name="T5" fmla="*/ 66 h 141"/>
                  <a:gd name="T6" fmla="*/ 236 w 295"/>
                  <a:gd name="T7" fmla="*/ 71 h 141"/>
                  <a:gd name="T8" fmla="*/ 232 w 295"/>
                  <a:gd name="T9" fmla="*/ 71 h 141"/>
                  <a:gd name="T10" fmla="*/ 229 w 295"/>
                  <a:gd name="T11" fmla="*/ 66 h 141"/>
                  <a:gd name="T12" fmla="*/ 226 w 295"/>
                  <a:gd name="T13" fmla="*/ 53 h 141"/>
                  <a:gd name="T14" fmla="*/ 218 w 295"/>
                  <a:gd name="T15" fmla="*/ 35 h 141"/>
                  <a:gd name="T16" fmla="*/ 204 w 295"/>
                  <a:gd name="T17" fmla="*/ 21 h 141"/>
                  <a:gd name="T18" fmla="*/ 204 w 295"/>
                  <a:gd name="T19" fmla="*/ 20 h 141"/>
                  <a:gd name="T20" fmla="*/ 183 w 295"/>
                  <a:gd name="T21" fmla="*/ 9 h 141"/>
                  <a:gd name="T22" fmla="*/ 160 w 295"/>
                  <a:gd name="T23" fmla="*/ 3 h 141"/>
                  <a:gd name="T24" fmla="*/ 141 w 295"/>
                  <a:gd name="T25" fmla="*/ 0 h 141"/>
                  <a:gd name="T26" fmla="*/ 115 w 295"/>
                  <a:gd name="T27" fmla="*/ 4 h 141"/>
                  <a:gd name="T28" fmla="*/ 117 w 295"/>
                  <a:gd name="T29" fmla="*/ 9 h 141"/>
                  <a:gd name="T30" fmla="*/ 144 w 295"/>
                  <a:gd name="T31" fmla="*/ 22 h 141"/>
                  <a:gd name="T32" fmla="*/ 154 w 295"/>
                  <a:gd name="T33" fmla="*/ 31 h 141"/>
                  <a:gd name="T34" fmla="*/ 167 w 295"/>
                  <a:gd name="T35" fmla="*/ 48 h 141"/>
                  <a:gd name="T36" fmla="*/ 172 w 295"/>
                  <a:gd name="T37" fmla="*/ 66 h 141"/>
                  <a:gd name="T38" fmla="*/ 171 w 295"/>
                  <a:gd name="T39" fmla="*/ 70 h 141"/>
                  <a:gd name="T40" fmla="*/ 167 w 295"/>
                  <a:gd name="T41" fmla="*/ 72 h 141"/>
                  <a:gd name="T42" fmla="*/ 165 w 295"/>
                  <a:gd name="T43" fmla="*/ 72 h 141"/>
                  <a:gd name="T44" fmla="*/ 161 w 295"/>
                  <a:gd name="T45" fmla="*/ 68 h 141"/>
                  <a:gd name="T46" fmla="*/ 159 w 295"/>
                  <a:gd name="T47" fmla="*/ 57 h 141"/>
                  <a:gd name="T48" fmla="*/ 138 w 295"/>
                  <a:gd name="T49" fmla="*/ 30 h 141"/>
                  <a:gd name="T50" fmla="*/ 114 w 295"/>
                  <a:gd name="T51" fmla="*/ 19 h 141"/>
                  <a:gd name="T52" fmla="*/ 87 w 295"/>
                  <a:gd name="T53" fmla="*/ 15 h 141"/>
                  <a:gd name="T54" fmla="*/ 81 w 295"/>
                  <a:gd name="T55" fmla="*/ 15 h 141"/>
                  <a:gd name="T56" fmla="*/ 65 w 295"/>
                  <a:gd name="T57" fmla="*/ 16 h 141"/>
                  <a:gd name="T58" fmla="*/ 42 w 295"/>
                  <a:gd name="T59" fmla="*/ 22 h 141"/>
                  <a:gd name="T60" fmla="*/ 24 w 295"/>
                  <a:gd name="T61" fmla="*/ 33 h 141"/>
                  <a:gd name="T62" fmla="*/ 10 w 295"/>
                  <a:gd name="T63" fmla="*/ 48 h 141"/>
                  <a:gd name="T64" fmla="*/ 2 w 295"/>
                  <a:gd name="T65" fmla="*/ 65 h 141"/>
                  <a:gd name="T66" fmla="*/ 0 w 295"/>
                  <a:gd name="T67" fmla="*/ 78 h 141"/>
                  <a:gd name="T68" fmla="*/ 4 w 295"/>
                  <a:gd name="T69" fmla="*/ 97 h 141"/>
                  <a:gd name="T70" fmla="*/ 14 w 295"/>
                  <a:gd name="T71" fmla="*/ 114 h 141"/>
                  <a:gd name="T72" fmla="*/ 30 w 295"/>
                  <a:gd name="T73" fmla="*/ 127 h 141"/>
                  <a:gd name="T74" fmla="*/ 50 w 295"/>
                  <a:gd name="T75" fmla="*/ 136 h 141"/>
                  <a:gd name="T76" fmla="*/ 73 w 295"/>
                  <a:gd name="T77" fmla="*/ 140 h 141"/>
                  <a:gd name="T78" fmla="*/ 225 w 295"/>
                  <a:gd name="T79" fmla="*/ 141 h 141"/>
                  <a:gd name="T80" fmla="*/ 240 w 295"/>
                  <a:gd name="T81" fmla="*/ 139 h 141"/>
                  <a:gd name="T82" fmla="*/ 266 w 295"/>
                  <a:gd name="T83" fmla="*/ 130 h 141"/>
                  <a:gd name="T84" fmla="*/ 290 w 295"/>
                  <a:gd name="T85" fmla="*/ 103 h 141"/>
                  <a:gd name="T86" fmla="*/ 295 w 295"/>
                  <a:gd name="T87" fmla="*/ 87 h 141"/>
                  <a:gd name="T88" fmla="*/ 295 w 295"/>
                  <a:gd name="T89" fmla="*/ 74 h 141"/>
                  <a:gd name="T90" fmla="*/ 289 w 295"/>
                  <a:gd name="T91" fmla="*/ 57 h 141"/>
                  <a:gd name="T92" fmla="*/ 274 w 295"/>
                  <a:gd name="T93" fmla="*/ 38 h 141"/>
                  <a:gd name="T94" fmla="*/ 236 w 295"/>
                  <a:gd name="T95" fmla="*/ 2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1">
                    <a:moveTo>
                      <a:pt x="220" y="20"/>
                    </a:moveTo>
                    <a:lnTo>
                      <a:pt x="220" y="20"/>
                    </a:lnTo>
                    <a:lnTo>
                      <a:pt x="229" y="30"/>
                    </a:lnTo>
                    <a:lnTo>
                      <a:pt x="235" y="41"/>
                    </a:lnTo>
                    <a:lnTo>
                      <a:pt x="237" y="47"/>
                    </a:lnTo>
                    <a:lnTo>
                      <a:pt x="238" y="53"/>
                    </a:lnTo>
                    <a:lnTo>
                      <a:pt x="239" y="59"/>
                    </a:lnTo>
                    <a:lnTo>
                      <a:pt x="240" y="66"/>
                    </a:lnTo>
                    <a:lnTo>
                      <a:pt x="240" y="66"/>
                    </a:lnTo>
                    <a:lnTo>
                      <a:pt x="239" y="68"/>
                    </a:lnTo>
                    <a:lnTo>
                      <a:pt x="238" y="70"/>
                    </a:lnTo>
                    <a:lnTo>
                      <a:pt x="236" y="71"/>
                    </a:lnTo>
                    <a:lnTo>
                      <a:pt x="234" y="71"/>
                    </a:lnTo>
                    <a:lnTo>
                      <a:pt x="234" y="71"/>
                    </a:lnTo>
                    <a:lnTo>
                      <a:pt x="232" y="71"/>
                    </a:lnTo>
                    <a:lnTo>
                      <a:pt x="231" y="70"/>
                    </a:lnTo>
                    <a:lnTo>
                      <a:pt x="229" y="68"/>
                    </a:lnTo>
                    <a:lnTo>
                      <a:pt x="229" y="66"/>
                    </a:lnTo>
                    <a:lnTo>
                      <a:pt x="229" y="66"/>
                    </a:lnTo>
                    <a:lnTo>
                      <a:pt x="227" y="59"/>
                    </a:lnTo>
                    <a:lnTo>
                      <a:pt x="226" y="53"/>
                    </a:lnTo>
                    <a:lnTo>
                      <a:pt x="224" y="47"/>
                    </a:lnTo>
                    <a:lnTo>
                      <a:pt x="222" y="42"/>
                    </a:lnTo>
                    <a:lnTo>
                      <a:pt x="218" y="35"/>
                    </a:lnTo>
                    <a:lnTo>
                      <a:pt x="214" y="30"/>
                    </a:lnTo>
                    <a:lnTo>
                      <a:pt x="210" y="25"/>
                    </a:lnTo>
                    <a:lnTo>
                      <a:pt x="204" y="21"/>
                    </a:lnTo>
                    <a:lnTo>
                      <a:pt x="204" y="21"/>
                    </a:lnTo>
                    <a:lnTo>
                      <a:pt x="204" y="20"/>
                    </a:lnTo>
                    <a:lnTo>
                      <a:pt x="204" y="20"/>
                    </a:lnTo>
                    <a:lnTo>
                      <a:pt x="198" y="16"/>
                    </a:lnTo>
                    <a:lnTo>
                      <a:pt x="190" y="12"/>
                    </a:lnTo>
                    <a:lnTo>
                      <a:pt x="183" y="9"/>
                    </a:lnTo>
                    <a:lnTo>
                      <a:pt x="176" y="6"/>
                    </a:lnTo>
                    <a:lnTo>
                      <a:pt x="168" y="4"/>
                    </a:lnTo>
                    <a:lnTo>
                      <a:pt x="160" y="3"/>
                    </a:lnTo>
                    <a:lnTo>
                      <a:pt x="150" y="1"/>
                    </a:lnTo>
                    <a:lnTo>
                      <a:pt x="141" y="0"/>
                    </a:lnTo>
                    <a:lnTo>
                      <a:pt x="141" y="0"/>
                    </a:lnTo>
                    <a:lnTo>
                      <a:pt x="133" y="1"/>
                    </a:lnTo>
                    <a:lnTo>
                      <a:pt x="124" y="3"/>
                    </a:lnTo>
                    <a:lnTo>
                      <a:pt x="115" y="4"/>
                    </a:lnTo>
                    <a:lnTo>
                      <a:pt x="107" y="6"/>
                    </a:lnTo>
                    <a:lnTo>
                      <a:pt x="107" y="6"/>
                    </a:lnTo>
                    <a:lnTo>
                      <a:pt x="117" y="9"/>
                    </a:lnTo>
                    <a:lnTo>
                      <a:pt x="127" y="12"/>
                    </a:lnTo>
                    <a:lnTo>
                      <a:pt x="136" y="17"/>
                    </a:lnTo>
                    <a:lnTo>
                      <a:pt x="144" y="22"/>
                    </a:lnTo>
                    <a:lnTo>
                      <a:pt x="144" y="22"/>
                    </a:lnTo>
                    <a:lnTo>
                      <a:pt x="149" y="26"/>
                    </a:lnTo>
                    <a:lnTo>
                      <a:pt x="154" y="31"/>
                    </a:lnTo>
                    <a:lnTo>
                      <a:pt x="160" y="36"/>
                    </a:lnTo>
                    <a:lnTo>
                      <a:pt x="164" y="42"/>
                    </a:lnTo>
                    <a:lnTo>
                      <a:pt x="167" y="48"/>
                    </a:lnTo>
                    <a:lnTo>
                      <a:pt x="169" y="54"/>
                    </a:lnTo>
                    <a:lnTo>
                      <a:pt x="171" y="60"/>
                    </a:lnTo>
                    <a:lnTo>
                      <a:pt x="172" y="66"/>
                    </a:lnTo>
                    <a:lnTo>
                      <a:pt x="172" y="66"/>
                    </a:lnTo>
                    <a:lnTo>
                      <a:pt x="172" y="69"/>
                    </a:lnTo>
                    <a:lnTo>
                      <a:pt x="171" y="70"/>
                    </a:lnTo>
                    <a:lnTo>
                      <a:pt x="170" y="72"/>
                    </a:lnTo>
                    <a:lnTo>
                      <a:pt x="167" y="72"/>
                    </a:lnTo>
                    <a:lnTo>
                      <a:pt x="167" y="72"/>
                    </a:lnTo>
                    <a:lnTo>
                      <a:pt x="167" y="72"/>
                    </a:lnTo>
                    <a:lnTo>
                      <a:pt x="167" y="72"/>
                    </a:lnTo>
                    <a:lnTo>
                      <a:pt x="165" y="72"/>
                    </a:lnTo>
                    <a:lnTo>
                      <a:pt x="163" y="71"/>
                    </a:lnTo>
                    <a:lnTo>
                      <a:pt x="162" y="70"/>
                    </a:lnTo>
                    <a:lnTo>
                      <a:pt x="161" y="68"/>
                    </a:lnTo>
                    <a:lnTo>
                      <a:pt x="161" y="68"/>
                    </a:lnTo>
                    <a:lnTo>
                      <a:pt x="161" y="62"/>
                    </a:lnTo>
                    <a:lnTo>
                      <a:pt x="159" y="57"/>
                    </a:lnTo>
                    <a:lnTo>
                      <a:pt x="153" y="48"/>
                    </a:lnTo>
                    <a:lnTo>
                      <a:pt x="147" y="38"/>
                    </a:lnTo>
                    <a:lnTo>
                      <a:pt x="138" y="30"/>
                    </a:lnTo>
                    <a:lnTo>
                      <a:pt x="138" y="30"/>
                    </a:lnTo>
                    <a:lnTo>
                      <a:pt x="127" y="24"/>
                    </a:lnTo>
                    <a:lnTo>
                      <a:pt x="114" y="19"/>
                    </a:lnTo>
                    <a:lnTo>
                      <a:pt x="101" y="16"/>
                    </a:lnTo>
                    <a:lnTo>
                      <a:pt x="87" y="15"/>
                    </a:lnTo>
                    <a:lnTo>
                      <a:pt x="87" y="15"/>
                    </a:lnTo>
                    <a:lnTo>
                      <a:pt x="87" y="15"/>
                    </a:lnTo>
                    <a:lnTo>
                      <a:pt x="87" y="15"/>
                    </a:lnTo>
                    <a:lnTo>
                      <a:pt x="81" y="15"/>
                    </a:lnTo>
                    <a:lnTo>
                      <a:pt x="81" y="15"/>
                    </a:lnTo>
                    <a:lnTo>
                      <a:pt x="73" y="15"/>
                    </a:lnTo>
                    <a:lnTo>
                      <a:pt x="65" y="16"/>
                    </a:lnTo>
                    <a:lnTo>
                      <a:pt x="57" y="18"/>
                    </a:lnTo>
                    <a:lnTo>
                      <a:pt x="50" y="20"/>
                    </a:lnTo>
                    <a:lnTo>
                      <a:pt x="42" y="22"/>
                    </a:lnTo>
                    <a:lnTo>
                      <a:pt x="36" y="26"/>
                    </a:lnTo>
                    <a:lnTo>
                      <a:pt x="30" y="29"/>
                    </a:lnTo>
                    <a:lnTo>
                      <a:pt x="24" y="33"/>
                    </a:lnTo>
                    <a:lnTo>
                      <a:pt x="19" y="37"/>
                    </a:lnTo>
                    <a:lnTo>
                      <a:pt x="14" y="43"/>
                    </a:lnTo>
                    <a:lnTo>
                      <a:pt x="10" y="48"/>
                    </a:lnTo>
                    <a:lnTo>
                      <a:pt x="6" y="54"/>
                    </a:lnTo>
                    <a:lnTo>
                      <a:pt x="4" y="59"/>
                    </a:lnTo>
                    <a:lnTo>
                      <a:pt x="2" y="65"/>
                    </a:lnTo>
                    <a:lnTo>
                      <a:pt x="0" y="71"/>
                    </a:lnTo>
                    <a:lnTo>
                      <a:pt x="0" y="78"/>
                    </a:lnTo>
                    <a:lnTo>
                      <a:pt x="0" y="78"/>
                    </a:lnTo>
                    <a:lnTo>
                      <a:pt x="0" y="85"/>
                    </a:lnTo>
                    <a:lnTo>
                      <a:pt x="2" y="91"/>
                    </a:lnTo>
                    <a:lnTo>
                      <a:pt x="4" y="97"/>
                    </a:lnTo>
                    <a:lnTo>
                      <a:pt x="6" y="102"/>
                    </a:lnTo>
                    <a:lnTo>
                      <a:pt x="10" y="108"/>
                    </a:lnTo>
                    <a:lnTo>
                      <a:pt x="14" y="114"/>
                    </a:lnTo>
                    <a:lnTo>
                      <a:pt x="19" y="118"/>
                    </a:lnTo>
                    <a:lnTo>
                      <a:pt x="24" y="123"/>
                    </a:lnTo>
                    <a:lnTo>
                      <a:pt x="30" y="127"/>
                    </a:lnTo>
                    <a:lnTo>
                      <a:pt x="36" y="130"/>
                    </a:lnTo>
                    <a:lnTo>
                      <a:pt x="42" y="133"/>
                    </a:lnTo>
                    <a:lnTo>
                      <a:pt x="50" y="136"/>
                    </a:lnTo>
                    <a:lnTo>
                      <a:pt x="57" y="138"/>
                    </a:lnTo>
                    <a:lnTo>
                      <a:pt x="65" y="140"/>
                    </a:lnTo>
                    <a:lnTo>
                      <a:pt x="73" y="140"/>
                    </a:lnTo>
                    <a:lnTo>
                      <a:pt x="81" y="141"/>
                    </a:lnTo>
                    <a:lnTo>
                      <a:pt x="81" y="141"/>
                    </a:lnTo>
                    <a:lnTo>
                      <a:pt x="225" y="141"/>
                    </a:lnTo>
                    <a:lnTo>
                      <a:pt x="225" y="141"/>
                    </a:lnTo>
                    <a:lnTo>
                      <a:pt x="234" y="140"/>
                    </a:lnTo>
                    <a:lnTo>
                      <a:pt x="240" y="139"/>
                    </a:lnTo>
                    <a:lnTo>
                      <a:pt x="247" y="138"/>
                    </a:lnTo>
                    <a:lnTo>
                      <a:pt x="253" y="136"/>
                    </a:lnTo>
                    <a:lnTo>
                      <a:pt x="266" y="130"/>
                    </a:lnTo>
                    <a:lnTo>
                      <a:pt x="276" y="123"/>
                    </a:lnTo>
                    <a:lnTo>
                      <a:pt x="284" y="114"/>
                    </a:lnTo>
                    <a:lnTo>
                      <a:pt x="290" y="103"/>
                    </a:lnTo>
                    <a:lnTo>
                      <a:pt x="292" y="98"/>
                    </a:lnTo>
                    <a:lnTo>
                      <a:pt x="294" y="92"/>
                    </a:lnTo>
                    <a:lnTo>
                      <a:pt x="295" y="87"/>
                    </a:lnTo>
                    <a:lnTo>
                      <a:pt x="295" y="81"/>
                    </a:lnTo>
                    <a:lnTo>
                      <a:pt x="295" y="81"/>
                    </a:lnTo>
                    <a:lnTo>
                      <a:pt x="295" y="74"/>
                    </a:lnTo>
                    <a:lnTo>
                      <a:pt x="293" y="68"/>
                    </a:lnTo>
                    <a:lnTo>
                      <a:pt x="292" y="63"/>
                    </a:lnTo>
                    <a:lnTo>
                      <a:pt x="289" y="57"/>
                    </a:lnTo>
                    <a:lnTo>
                      <a:pt x="286" y="52"/>
                    </a:lnTo>
                    <a:lnTo>
                      <a:pt x="282" y="47"/>
                    </a:lnTo>
                    <a:lnTo>
                      <a:pt x="274" y="38"/>
                    </a:lnTo>
                    <a:lnTo>
                      <a:pt x="262" y="31"/>
                    </a:lnTo>
                    <a:lnTo>
                      <a:pt x="249" y="25"/>
                    </a:lnTo>
                    <a:lnTo>
                      <a:pt x="236" y="21"/>
                    </a:lnTo>
                    <a:lnTo>
                      <a:pt x="220" y="20"/>
                    </a:lnTo>
                    <a:lnTo>
                      <a:pt x="220" y="2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6" name="Freeform 213"/>
              <p:cNvSpPr>
                <a:spLocks/>
              </p:cNvSpPr>
              <p:nvPr/>
            </p:nvSpPr>
            <p:spPr bwMode="auto">
              <a:xfrm>
                <a:off x="3261" y="2349"/>
                <a:ext cx="29" cy="99"/>
              </a:xfrm>
              <a:custGeom>
                <a:avLst/>
                <a:gdLst>
                  <a:gd name="T0" fmla="*/ 13 w 29"/>
                  <a:gd name="T1" fmla="*/ 99 h 99"/>
                  <a:gd name="T2" fmla="*/ 13 w 29"/>
                  <a:gd name="T3" fmla="*/ 99 h 99"/>
                  <a:gd name="T4" fmla="*/ 8 w 29"/>
                  <a:gd name="T5" fmla="*/ 94 h 99"/>
                  <a:gd name="T6" fmla="*/ 4 w 29"/>
                  <a:gd name="T7" fmla="*/ 89 h 99"/>
                  <a:gd name="T8" fmla="*/ 1 w 29"/>
                  <a:gd name="T9" fmla="*/ 83 h 99"/>
                  <a:gd name="T10" fmla="*/ 0 w 29"/>
                  <a:gd name="T11" fmla="*/ 75 h 99"/>
                  <a:gd name="T12" fmla="*/ 1 w 29"/>
                  <a:gd name="T13" fmla="*/ 68 h 99"/>
                  <a:gd name="T14" fmla="*/ 4 w 29"/>
                  <a:gd name="T15" fmla="*/ 61 h 99"/>
                  <a:gd name="T16" fmla="*/ 8 w 29"/>
                  <a:gd name="T17" fmla="*/ 54 h 99"/>
                  <a:gd name="T18" fmla="*/ 14 w 29"/>
                  <a:gd name="T19" fmla="*/ 46 h 99"/>
                  <a:gd name="T20" fmla="*/ 14 w 29"/>
                  <a:gd name="T21" fmla="*/ 46 h 99"/>
                  <a:gd name="T22" fmla="*/ 19 w 29"/>
                  <a:gd name="T23" fmla="*/ 38 h 99"/>
                  <a:gd name="T24" fmla="*/ 23 w 29"/>
                  <a:gd name="T25" fmla="*/ 31 h 99"/>
                  <a:gd name="T26" fmla="*/ 27 w 29"/>
                  <a:gd name="T27" fmla="*/ 25 h 99"/>
                  <a:gd name="T28" fmla="*/ 28 w 29"/>
                  <a:gd name="T29" fmla="*/ 20 h 99"/>
                  <a:gd name="T30" fmla="*/ 29 w 29"/>
                  <a:gd name="T31" fmla="*/ 15 h 99"/>
                  <a:gd name="T32" fmla="*/ 28 w 29"/>
                  <a:gd name="T33" fmla="*/ 10 h 99"/>
                  <a:gd name="T34" fmla="*/ 25 w 29"/>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99">
                    <a:moveTo>
                      <a:pt x="13" y="99"/>
                    </a:moveTo>
                    <a:lnTo>
                      <a:pt x="13" y="99"/>
                    </a:lnTo>
                    <a:lnTo>
                      <a:pt x="8" y="94"/>
                    </a:lnTo>
                    <a:lnTo>
                      <a:pt x="4" y="89"/>
                    </a:lnTo>
                    <a:lnTo>
                      <a:pt x="1" y="83"/>
                    </a:lnTo>
                    <a:lnTo>
                      <a:pt x="0" y="75"/>
                    </a:lnTo>
                    <a:lnTo>
                      <a:pt x="1" y="68"/>
                    </a:lnTo>
                    <a:lnTo>
                      <a:pt x="4" y="61"/>
                    </a:lnTo>
                    <a:lnTo>
                      <a:pt x="8" y="54"/>
                    </a:lnTo>
                    <a:lnTo>
                      <a:pt x="14" y="46"/>
                    </a:lnTo>
                    <a:lnTo>
                      <a:pt x="14" y="46"/>
                    </a:lnTo>
                    <a:lnTo>
                      <a:pt x="19" y="38"/>
                    </a:lnTo>
                    <a:lnTo>
                      <a:pt x="23" y="31"/>
                    </a:lnTo>
                    <a:lnTo>
                      <a:pt x="27" y="25"/>
                    </a:lnTo>
                    <a:lnTo>
                      <a:pt x="28" y="20"/>
                    </a:lnTo>
                    <a:lnTo>
                      <a:pt x="29" y="15"/>
                    </a:lnTo>
                    <a:lnTo>
                      <a:pt x="28" y="10"/>
                    </a:lnTo>
                    <a:lnTo>
                      <a:pt x="2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7" name="Freeform 214"/>
              <p:cNvSpPr>
                <a:spLocks/>
              </p:cNvSpPr>
              <p:nvPr/>
            </p:nvSpPr>
            <p:spPr bwMode="auto">
              <a:xfrm>
                <a:off x="3290" y="2364"/>
                <a:ext cx="25" cy="90"/>
              </a:xfrm>
              <a:custGeom>
                <a:avLst/>
                <a:gdLst>
                  <a:gd name="T0" fmla="*/ 12 w 25"/>
                  <a:gd name="T1" fmla="*/ 90 h 90"/>
                  <a:gd name="T2" fmla="*/ 12 w 25"/>
                  <a:gd name="T3" fmla="*/ 90 h 90"/>
                  <a:gd name="T4" fmla="*/ 7 w 25"/>
                  <a:gd name="T5" fmla="*/ 85 h 90"/>
                  <a:gd name="T6" fmla="*/ 3 w 25"/>
                  <a:gd name="T7" fmla="*/ 80 h 90"/>
                  <a:gd name="T8" fmla="*/ 1 w 25"/>
                  <a:gd name="T9" fmla="*/ 75 h 90"/>
                  <a:gd name="T10" fmla="*/ 0 w 25"/>
                  <a:gd name="T11" fmla="*/ 69 h 90"/>
                  <a:gd name="T12" fmla="*/ 1 w 25"/>
                  <a:gd name="T13" fmla="*/ 62 h 90"/>
                  <a:gd name="T14" fmla="*/ 3 w 25"/>
                  <a:gd name="T15" fmla="*/ 55 h 90"/>
                  <a:gd name="T16" fmla="*/ 7 w 25"/>
                  <a:gd name="T17" fmla="*/ 48 h 90"/>
                  <a:gd name="T18" fmla="*/ 13 w 25"/>
                  <a:gd name="T19" fmla="*/ 41 h 90"/>
                  <a:gd name="T20" fmla="*/ 13 w 25"/>
                  <a:gd name="T21" fmla="*/ 41 h 90"/>
                  <a:gd name="T22" fmla="*/ 18 w 25"/>
                  <a:gd name="T23" fmla="*/ 34 h 90"/>
                  <a:gd name="T24" fmla="*/ 21 w 25"/>
                  <a:gd name="T25" fmla="*/ 28 h 90"/>
                  <a:gd name="T26" fmla="*/ 24 w 25"/>
                  <a:gd name="T27" fmla="*/ 22 h 90"/>
                  <a:gd name="T28" fmla="*/ 25 w 25"/>
                  <a:gd name="T29" fmla="*/ 17 h 90"/>
                  <a:gd name="T30" fmla="*/ 25 w 25"/>
                  <a:gd name="T31" fmla="*/ 12 h 90"/>
                  <a:gd name="T32" fmla="*/ 25 w 25"/>
                  <a:gd name="T33" fmla="*/ 8 h 90"/>
                  <a:gd name="T34" fmla="*/ 23 w 25"/>
                  <a:gd name="T3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90">
                    <a:moveTo>
                      <a:pt x="12" y="90"/>
                    </a:moveTo>
                    <a:lnTo>
                      <a:pt x="12" y="90"/>
                    </a:lnTo>
                    <a:lnTo>
                      <a:pt x="7" y="85"/>
                    </a:lnTo>
                    <a:lnTo>
                      <a:pt x="3" y="80"/>
                    </a:lnTo>
                    <a:lnTo>
                      <a:pt x="1" y="75"/>
                    </a:lnTo>
                    <a:lnTo>
                      <a:pt x="0" y="69"/>
                    </a:lnTo>
                    <a:lnTo>
                      <a:pt x="1" y="62"/>
                    </a:lnTo>
                    <a:lnTo>
                      <a:pt x="3" y="55"/>
                    </a:lnTo>
                    <a:lnTo>
                      <a:pt x="7" y="48"/>
                    </a:lnTo>
                    <a:lnTo>
                      <a:pt x="13" y="41"/>
                    </a:lnTo>
                    <a:lnTo>
                      <a:pt x="13" y="41"/>
                    </a:lnTo>
                    <a:lnTo>
                      <a:pt x="18" y="34"/>
                    </a:lnTo>
                    <a:lnTo>
                      <a:pt x="21" y="28"/>
                    </a:lnTo>
                    <a:lnTo>
                      <a:pt x="24" y="22"/>
                    </a:lnTo>
                    <a:lnTo>
                      <a:pt x="25" y="17"/>
                    </a:lnTo>
                    <a:lnTo>
                      <a:pt x="25" y="12"/>
                    </a:lnTo>
                    <a:lnTo>
                      <a:pt x="25" y="8"/>
                    </a:lnTo>
                    <a:lnTo>
                      <a:pt x="23"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8" name="Freeform 215"/>
              <p:cNvSpPr>
                <a:spLocks noEditPoints="1"/>
              </p:cNvSpPr>
              <p:nvPr/>
            </p:nvSpPr>
            <p:spPr bwMode="auto">
              <a:xfrm>
                <a:off x="3776" y="1991"/>
                <a:ext cx="96" cy="99"/>
              </a:xfrm>
              <a:custGeom>
                <a:avLst/>
                <a:gdLst>
                  <a:gd name="T0" fmla="*/ 55 w 96"/>
                  <a:gd name="T1" fmla="*/ 14 h 99"/>
                  <a:gd name="T2" fmla="*/ 46 w 96"/>
                  <a:gd name="T3" fmla="*/ 16 h 99"/>
                  <a:gd name="T4" fmla="*/ 41 w 96"/>
                  <a:gd name="T5" fmla="*/ 9 h 99"/>
                  <a:gd name="T6" fmla="*/ 49 w 96"/>
                  <a:gd name="T7" fmla="*/ 0 h 99"/>
                  <a:gd name="T8" fmla="*/ 57 w 96"/>
                  <a:gd name="T9" fmla="*/ 5 h 99"/>
                  <a:gd name="T10" fmla="*/ 34 w 96"/>
                  <a:gd name="T11" fmla="*/ 11 h 99"/>
                  <a:gd name="T12" fmla="*/ 31 w 96"/>
                  <a:gd name="T13" fmla="*/ 21 h 99"/>
                  <a:gd name="T14" fmla="*/ 24 w 96"/>
                  <a:gd name="T15" fmla="*/ 20 h 99"/>
                  <a:gd name="T16" fmla="*/ 21 w 96"/>
                  <a:gd name="T17" fmla="*/ 13 h 99"/>
                  <a:gd name="T18" fmla="*/ 27 w 96"/>
                  <a:gd name="T19" fmla="*/ 8 h 99"/>
                  <a:gd name="T20" fmla="*/ 34 w 96"/>
                  <a:gd name="T21" fmla="*/ 11 h 99"/>
                  <a:gd name="T22" fmla="*/ 18 w 96"/>
                  <a:gd name="T23" fmla="*/ 28 h 99"/>
                  <a:gd name="T24" fmla="*/ 15 w 96"/>
                  <a:gd name="T25" fmla="*/ 35 h 99"/>
                  <a:gd name="T26" fmla="*/ 8 w 96"/>
                  <a:gd name="T27" fmla="*/ 35 h 99"/>
                  <a:gd name="T28" fmla="*/ 6 w 96"/>
                  <a:gd name="T29" fmla="*/ 27 h 99"/>
                  <a:gd name="T30" fmla="*/ 12 w 96"/>
                  <a:gd name="T31" fmla="*/ 24 h 99"/>
                  <a:gd name="T32" fmla="*/ 6 w 96"/>
                  <a:gd name="T33" fmla="*/ 46 h 99"/>
                  <a:gd name="T34" fmla="*/ 11 w 96"/>
                  <a:gd name="T35" fmla="*/ 52 h 99"/>
                  <a:gd name="T36" fmla="*/ 8 w 96"/>
                  <a:gd name="T37" fmla="*/ 57 h 99"/>
                  <a:gd name="T38" fmla="*/ 2 w 96"/>
                  <a:gd name="T39" fmla="*/ 56 h 99"/>
                  <a:gd name="T40" fmla="*/ 0 w 96"/>
                  <a:gd name="T41" fmla="*/ 50 h 99"/>
                  <a:gd name="T42" fmla="*/ 6 w 96"/>
                  <a:gd name="T43" fmla="*/ 46 h 99"/>
                  <a:gd name="T44" fmla="*/ 13 w 96"/>
                  <a:gd name="T45" fmla="*/ 68 h 99"/>
                  <a:gd name="T46" fmla="*/ 16 w 96"/>
                  <a:gd name="T47" fmla="*/ 73 h 99"/>
                  <a:gd name="T48" fmla="*/ 14 w 96"/>
                  <a:gd name="T49" fmla="*/ 79 h 99"/>
                  <a:gd name="T50" fmla="*/ 7 w 96"/>
                  <a:gd name="T51" fmla="*/ 76 h 99"/>
                  <a:gd name="T52" fmla="*/ 7 w 96"/>
                  <a:gd name="T53" fmla="*/ 70 h 99"/>
                  <a:gd name="T54" fmla="*/ 24 w 96"/>
                  <a:gd name="T55" fmla="*/ 87 h 99"/>
                  <a:gd name="T56" fmla="*/ 30 w 96"/>
                  <a:gd name="T57" fmla="*/ 86 h 99"/>
                  <a:gd name="T58" fmla="*/ 32 w 96"/>
                  <a:gd name="T59" fmla="*/ 90 h 99"/>
                  <a:gd name="T60" fmla="*/ 29 w 96"/>
                  <a:gd name="T61" fmla="*/ 94 h 99"/>
                  <a:gd name="T62" fmla="*/ 24 w 96"/>
                  <a:gd name="T63" fmla="*/ 92 h 99"/>
                  <a:gd name="T64" fmla="*/ 24 w 96"/>
                  <a:gd name="T65" fmla="*/ 87 h 99"/>
                  <a:gd name="T66" fmla="*/ 46 w 96"/>
                  <a:gd name="T67" fmla="*/ 92 h 99"/>
                  <a:gd name="T68" fmla="*/ 50 w 96"/>
                  <a:gd name="T69" fmla="*/ 91 h 99"/>
                  <a:gd name="T70" fmla="*/ 54 w 96"/>
                  <a:gd name="T71" fmla="*/ 95 h 99"/>
                  <a:gd name="T72" fmla="*/ 49 w 96"/>
                  <a:gd name="T73" fmla="*/ 99 h 99"/>
                  <a:gd name="T74" fmla="*/ 45 w 96"/>
                  <a:gd name="T75" fmla="*/ 97 h 99"/>
                  <a:gd name="T76" fmla="*/ 68 w 96"/>
                  <a:gd name="T77" fmla="*/ 91 h 99"/>
                  <a:gd name="T78" fmla="*/ 72 w 96"/>
                  <a:gd name="T79" fmla="*/ 86 h 99"/>
                  <a:gd name="T80" fmla="*/ 73 w 96"/>
                  <a:gd name="T81" fmla="*/ 93 h 99"/>
                  <a:gd name="T82" fmla="*/ 68 w 96"/>
                  <a:gd name="T83" fmla="*/ 91 h 99"/>
                  <a:gd name="T84" fmla="*/ 83 w 96"/>
                  <a:gd name="T85" fmla="*/ 71 h 99"/>
                  <a:gd name="T86" fmla="*/ 88 w 96"/>
                  <a:gd name="T87" fmla="*/ 70 h 99"/>
                  <a:gd name="T88" fmla="*/ 87 w 96"/>
                  <a:gd name="T89" fmla="*/ 76 h 99"/>
                  <a:gd name="T90" fmla="*/ 93 w 96"/>
                  <a:gd name="T91" fmla="*/ 55 h 99"/>
                  <a:gd name="T92" fmla="*/ 91 w 96"/>
                  <a:gd name="T93" fmla="*/ 50 h 99"/>
                  <a:gd name="T94" fmla="*/ 96 w 96"/>
                  <a:gd name="T95" fmla="*/ 52 h 99"/>
                  <a:gd name="T96" fmla="*/ 93 w 96"/>
                  <a:gd name="T97" fmla="*/ 55 h 99"/>
                  <a:gd name="T98" fmla="*/ 84 w 96"/>
                  <a:gd name="T99" fmla="*/ 31 h 99"/>
                  <a:gd name="T100" fmla="*/ 85 w 96"/>
                  <a:gd name="T101" fmla="*/ 28 h 99"/>
                  <a:gd name="T102" fmla="*/ 90 w 96"/>
                  <a:gd name="T103" fmla="*/ 31 h 99"/>
                  <a:gd name="T104" fmla="*/ 73 w 96"/>
                  <a:gd name="T105" fmla="*/ 16 h 99"/>
                  <a:gd name="T106" fmla="*/ 69 w 96"/>
                  <a:gd name="T107" fmla="*/ 15 h 99"/>
                  <a:gd name="T108" fmla="*/ 72 w 96"/>
                  <a:gd name="T109" fmla="*/ 13 h 99"/>
                  <a:gd name="T110" fmla="*/ 73 w 96"/>
                  <a:gd name="T111"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9">
                    <a:moveTo>
                      <a:pt x="58" y="9"/>
                    </a:moveTo>
                    <a:lnTo>
                      <a:pt x="58" y="9"/>
                    </a:lnTo>
                    <a:lnTo>
                      <a:pt x="57" y="12"/>
                    </a:lnTo>
                    <a:lnTo>
                      <a:pt x="55" y="14"/>
                    </a:lnTo>
                    <a:lnTo>
                      <a:pt x="52" y="16"/>
                    </a:lnTo>
                    <a:lnTo>
                      <a:pt x="49" y="17"/>
                    </a:lnTo>
                    <a:lnTo>
                      <a:pt x="49" y="17"/>
                    </a:lnTo>
                    <a:lnTo>
                      <a:pt x="46" y="16"/>
                    </a:lnTo>
                    <a:lnTo>
                      <a:pt x="43" y="14"/>
                    </a:lnTo>
                    <a:lnTo>
                      <a:pt x="42" y="12"/>
                    </a:lnTo>
                    <a:lnTo>
                      <a:pt x="41" y="9"/>
                    </a:lnTo>
                    <a:lnTo>
                      <a:pt x="41" y="9"/>
                    </a:lnTo>
                    <a:lnTo>
                      <a:pt x="42" y="5"/>
                    </a:lnTo>
                    <a:lnTo>
                      <a:pt x="43" y="2"/>
                    </a:lnTo>
                    <a:lnTo>
                      <a:pt x="46" y="1"/>
                    </a:lnTo>
                    <a:lnTo>
                      <a:pt x="49" y="0"/>
                    </a:lnTo>
                    <a:lnTo>
                      <a:pt x="49" y="0"/>
                    </a:lnTo>
                    <a:lnTo>
                      <a:pt x="52" y="1"/>
                    </a:lnTo>
                    <a:lnTo>
                      <a:pt x="55" y="2"/>
                    </a:lnTo>
                    <a:lnTo>
                      <a:pt x="57" y="5"/>
                    </a:lnTo>
                    <a:lnTo>
                      <a:pt x="58" y="9"/>
                    </a:lnTo>
                    <a:lnTo>
                      <a:pt x="58" y="9"/>
                    </a:lnTo>
                    <a:close/>
                    <a:moveTo>
                      <a:pt x="34" y="11"/>
                    </a:moveTo>
                    <a:lnTo>
                      <a:pt x="34" y="11"/>
                    </a:lnTo>
                    <a:lnTo>
                      <a:pt x="35" y="14"/>
                    </a:lnTo>
                    <a:lnTo>
                      <a:pt x="34" y="16"/>
                    </a:lnTo>
                    <a:lnTo>
                      <a:pt x="33" y="19"/>
                    </a:lnTo>
                    <a:lnTo>
                      <a:pt x="31" y="21"/>
                    </a:lnTo>
                    <a:lnTo>
                      <a:pt x="31" y="21"/>
                    </a:lnTo>
                    <a:lnTo>
                      <a:pt x="29" y="22"/>
                    </a:lnTo>
                    <a:lnTo>
                      <a:pt x="26" y="21"/>
                    </a:lnTo>
                    <a:lnTo>
                      <a:pt x="24" y="20"/>
                    </a:lnTo>
                    <a:lnTo>
                      <a:pt x="22" y="18"/>
                    </a:lnTo>
                    <a:lnTo>
                      <a:pt x="22" y="18"/>
                    </a:lnTo>
                    <a:lnTo>
                      <a:pt x="21" y="15"/>
                    </a:lnTo>
                    <a:lnTo>
                      <a:pt x="21" y="13"/>
                    </a:lnTo>
                    <a:lnTo>
                      <a:pt x="22" y="10"/>
                    </a:lnTo>
                    <a:lnTo>
                      <a:pt x="24" y="9"/>
                    </a:lnTo>
                    <a:lnTo>
                      <a:pt x="24" y="9"/>
                    </a:lnTo>
                    <a:lnTo>
                      <a:pt x="27" y="8"/>
                    </a:lnTo>
                    <a:lnTo>
                      <a:pt x="30" y="8"/>
                    </a:lnTo>
                    <a:lnTo>
                      <a:pt x="32" y="9"/>
                    </a:lnTo>
                    <a:lnTo>
                      <a:pt x="34" y="11"/>
                    </a:lnTo>
                    <a:lnTo>
                      <a:pt x="34" y="11"/>
                    </a:lnTo>
                    <a:close/>
                    <a:moveTo>
                      <a:pt x="14" y="25"/>
                    </a:moveTo>
                    <a:lnTo>
                      <a:pt x="14" y="25"/>
                    </a:lnTo>
                    <a:lnTo>
                      <a:pt x="16" y="26"/>
                    </a:lnTo>
                    <a:lnTo>
                      <a:pt x="18" y="28"/>
                    </a:lnTo>
                    <a:lnTo>
                      <a:pt x="19" y="31"/>
                    </a:lnTo>
                    <a:lnTo>
                      <a:pt x="18" y="33"/>
                    </a:lnTo>
                    <a:lnTo>
                      <a:pt x="18" y="33"/>
                    </a:lnTo>
                    <a:lnTo>
                      <a:pt x="15" y="35"/>
                    </a:lnTo>
                    <a:lnTo>
                      <a:pt x="13" y="36"/>
                    </a:lnTo>
                    <a:lnTo>
                      <a:pt x="11" y="36"/>
                    </a:lnTo>
                    <a:lnTo>
                      <a:pt x="8" y="35"/>
                    </a:lnTo>
                    <a:lnTo>
                      <a:pt x="8" y="35"/>
                    </a:lnTo>
                    <a:lnTo>
                      <a:pt x="6" y="34"/>
                    </a:lnTo>
                    <a:lnTo>
                      <a:pt x="5" y="32"/>
                    </a:lnTo>
                    <a:lnTo>
                      <a:pt x="5" y="29"/>
                    </a:lnTo>
                    <a:lnTo>
                      <a:pt x="6" y="27"/>
                    </a:lnTo>
                    <a:lnTo>
                      <a:pt x="6" y="27"/>
                    </a:lnTo>
                    <a:lnTo>
                      <a:pt x="8" y="25"/>
                    </a:lnTo>
                    <a:lnTo>
                      <a:pt x="10" y="24"/>
                    </a:lnTo>
                    <a:lnTo>
                      <a:pt x="12" y="24"/>
                    </a:lnTo>
                    <a:lnTo>
                      <a:pt x="14" y="25"/>
                    </a:lnTo>
                    <a:lnTo>
                      <a:pt x="14" y="25"/>
                    </a:lnTo>
                    <a:close/>
                    <a:moveTo>
                      <a:pt x="6" y="46"/>
                    </a:moveTo>
                    <a:lnTo>
                      <a:pt x="6" y="46"/>
                    </a:lnTo>
                    <a:lnTo>
                      <a:pt x="8" y="47"/>
                    </a:lnTo>
                    <a:lnTo>
                      <a:pt x="10" y="48"/>
                    </a:lnTo>
                    <a:lnTo>
                      <a:pt x="11" y="50"/>
                    </a:lnTo>
                    <a:lnTo>
                      <a:pt x="11" y="52"/>
                    </a:lnTo>
                    <a:lnTo>
                      <a:pt x="11" y="52"/>
                    </a:lnTo>
                    <a:lnTo>
                      <a:pt x="11" y="54"/>
                    </a:lnTo>
                    <a:lnTo>
                      <a:pt x="10" y="56"/>
                    </a:lnTo>
                    <a:lnTo>
                      <a:pt x="8" y="57"/>
                    </a:lnTo>
                    <a:lnTo>
                      <a:pt x="6" y="58"/>
                    </a:lnTo>
                    <a:lnTo>
                      <a:pt x="6" y="58"/>
                    </a:lnTo>
                    <a:lnTo>
                      <a:pt x="3" y="57"/>
                    </a:lnTo>
                    <a:lnTo>
                      <a:pt x="2" y="56"/>
                    </a:lnTo>
                    <a:lnTo>
                      <a:pt x="0" y="54"/>
                    </a:lnTo>
                    <a:lnTo>
                      <a:pt x="0" y="52"/>
                    </a:lnTo>
                    <a:lnTo>
                      <a:pt x="0" y="52"/>
                    </a:lnTo>
                    <a:lnTo>
                      <a:pt x="0" y="50"/>
                    </a:lnTo>
                    <a:lnTo>
                      <a:pt x="2" y="48"/>
                    </a:lnTo>
                    <a:lnTo>
                      <a:pt x="3" y="47"/>
                    </a:lnTo>
                    <a:lnTo>
                      <a:pt x="6" y="46"/>
                    </a:lnTo>
                    <a:lnTo>
                      <a:pt x="6" y="46"/>
                    </a:lnTo>
                    <a:close/>
                    <a:moveTo>
                      <a:pt x="9" y="69"/>
                    </a:moveTo>
                    <a:lnTo>
                      <a:pt x="9" y="69"/>
                    </a:lnTo>
                    <a:lnTo>
                      <a:pt x="11" y="68"/>
                    </a:lnTo>
                    <a:lnTo>
                      <a:pt x="13" y="68"/>
                    </a:lnTo>
                    <a:lnTo>
                      <a:pt x="14" y="69"/>
                    </a:lnTo>
                    <a:lnTo>
                      <a:pt x="16" y="71"/>
                    </a:lnTo>
                    <a:lnTo>
                      <a:pt x="16" y="71"/>
                    </a:lnTo>
                    <a:lnTo>
                      <a:pt x="16" y="73"/>
                    </a:lnTo>
                    <a:lnTo>
                      <a:pt x="16" y="74"/>
                    </a:lnTo>
                    <a:lnTo>
                      <a:pt x="15" y="76"/>
                    </a:lnTo>
                    <a:lnTo>
                      <a:pt x="14" y="79"/>
                    </a:lnTo>
                    <a:lnTo>
                      <a:pt x="14" y="79"/>
                    </a:lnTo>
                    <a:lnTo>
                      <a:pt x="12" y="79"/>
                    </a:lnTo>
                    <a:lnTo>
                      <a:pt x="10" y="79"/>
                    </a:lnTo>
                    <a:lnTo>
                      <a:pt x="8" y="77"/>
                    </a:lnTo>
                    <a:lnTo>
                      <a:pt x="7" y="76"/>
                    </a:lnTo>
                    <a:lnTo>
                      <a:pt x="7" y="76"/>
                    </a:lnTo>
                    <a:lnTo>
                      <a:pt x="6" y="74"/>
                    </a:lnTo>
                    <a:lnTo>
                      <a:pt x="6" y="72"/>
                    </a:lnTo>
                    <a:lnTo>
                      <a:pt x="7" y="70"/>
                    </a:lnTo>
                    <a:lnTo>
                      <a:pt x="9" y="69"/>
                    </a:lnTo>
                    <a:lnTo>
                      <a:pt x="9" y="69"/>
                    </a:lnTo>
                    <a:close/>
                    <a:moveTo>
                      <a:pt x="24" y="87"/>
                    </a:moveTo>
                    <a:lnTo>
                      <a:pt x="24" y="87"/>
                    </a:lnTo>
                    <a:lnTo>
                      <a:pt x="25" y="86"/>
                    </a:lnTo>
                    <a:lnTo>
                      <a:pt x="27" y="85"/>
                    </a:lnTo>
                    <a:lnTo>
                      <a:pt x="28" y="85"/>
                    </a:lnTo>
                    <a:lnTo>
                      <a:pt x="30" y="86"/>
                    </a:lnTo>
                    <a:lnTo>
                      <a:pt x="30" y="86"/>
                    </a:lnTo>
                    <a:lnTo>
                      <a:pt x="31" y="87"/>
                    </a:lnTo>
                    <a:lnTo>
                      <a:pt x="32" y="88"/>
                    </a:lnTo>
                    <a:lnTo>
                      <a:pt x="32" y="90"/>
                    </a:lnTo>
                    <a:lnTo>
                      <a:pt x="32" y="92"/>
                    </a:lnTo>
                    <a:lnTo>
                      <a:pt x="32" y="92"/>
                    </a:lnTo>
                    <a:lnTo>
                      <a:pt x="30" y="93"/>
                    </a:lnTo>
                    <a:lnTo>
                      <a:pt x="29" y="94"/>
                    </a:lnTo>
                    <a:lnTo>
                      <a:pt x="27" y="94"/>
                    </a:lnTo>
                    <a:lnTo>
                      <a:pt x="25" y="94"/>
                    </a:lnTo>
                    <a:lnTo>
                      <a:pt x="25" y="94"/>
                    </a:lnTo>
                    <a:lnTo>
                      <a:pt x="24" y="92"/>
                    </a:lnTo>
                    <a:lnTo>
                      <a:pt x="23" y="91"/>
                    </a:lnTo>
                    <a:lnTo>
                      <a:pt x="23" y="89"/>
                    </a:lnTo>
                    <a:lnTo>
                      <a:pt x="24" y="87"/>
                    </a:lnTo>
                    <a:lnTo>
                      <a:pt x="24" y="87"/>
                    </a:lnTo>
                    <a:close/>
                    <a:moveTo>
                      <a:pt x="45" y="95"/>
                    </a:moveTo>
                    <a:lnTo>
                      <a:pt x="45" y="95"/>
                    </a:lnTo>
                    <a:lnTo>
                      <a:pt x="45" y="94"/>
                    </a:lnTo>
                    <a:lnTo>
                      <a:pt x="46" y="92"/>
                    </a:lnTo>
                    <a:lnTo>
                      <a:pt x="47" y="91"/>
                    </a:lnTo>
                    <a:lnTo>
                      <a:pt x="49" y="91"/>
                    </a:lnTo>
                    <a:lnTo>
                      <a:pt x="49" y="91"/>
                    </a:lnTo>
                    <a:lnTo>
                      <a:pt x="50" y="91"/>
                    </a:lnTo>
                    <a:lnTo>
                      <a:pt x="52" y="92"/>
                    </a:lnTo>
                    <a:lnTo>
                      <a:pt x="54" y="94"/>
                    </a:lnTo>
                    <a:lnTo>
                      <a:pt x="54" y="95"/>
                    </a:lnTo>
                    <a:lnTo>
                      <a:pt x="54" y="95"/>
                    </a:lnTo>
                    <a:lnTo>
                      <a:pt x="54" y="97"/>
                    </a:lnTo>
                    <a:lnTo>
                      <a:pt x="52" y="98"/>
                    </a:lnTo>
                    <a:lnTo>
                      <a:pt x="50" y="99"/>
                    </a:lnTo>
                    <a:lnTo>
                      <a:pt x="49" y="99"/>
                    </a:lnTo>
                    <a:lnTo>
                      <a:pt x="49" y="99"/>
                    </a:lnTo>
                    <a:lnTo>
                      <a:pt x="47" y="99"/>
                    </a:lnTo>
                    <a:lnTo>
                      <a:pt x="46" y="98"/>
                    </a:lnTo>
                    <a:lnTo>
                      <a:pt x="45" y="97"/>
                    </a:lnTo>
                    <a:lnTo>
                      <a:pt x="45" y="95"/>
                    </a:lnTo>
                    <a:lnTo>
                      <a:pt x="45" y="95"/>
                    </a:lnTo>
                    <a:close/>
                    <a:moveTo>
                      <a:pt x="68" y="91"/>
                    </a:moveTo>
                    <a:lnTo>
                      <a:pt x="68" y="91"/>
                    </a:lnTo>
                    <a:lnTo>
                      <a:pt x="67" y="89"/>
                    </a:lnTo>
                    <a:lnTo>
                      <a:pt x="69" y="86"/>
                    </a:lnTo>
                    <a:lnTo>
                      <a:pt x="69" y="86"/>
                    </a:lnTo>
                    <a:lnTo>
                      <a:pt x="72" y="86"/>
                    </a:lnTo>
                    <a:lnTo>
                      <a:pt x="74" y="88"/>
                    </a:lnTo>
                    <a:lnTo>
                      <a:pt x="74" y="88"/>
                    </a:lnTo>
                    <a:lnTo>
                      <a:pt x="74" y="91"/>
                    </a:lnTo>
                    <a:lnTo>
                      <a:pt x="73" y="93"/>
                    </a:lnTo>
                    <a:lnTo>
                      <a:pt x="73" y="93"/>
                    </a:lnTo>
                    <a:lnTo>
                      <a:pt x="70" y="93"/>
                    </a:lnTo>
                    <a:lnTo>
                      <a:pt x="68" y="91"/>
                    </a:lnTo>
                    <a:lnTo>
                      <a:pt x="68" y="91"/>
                    </a:lnTo>
                    <a:close/>
                    <a:moveTo>
                      <a:pt x="85" y="76"/>
                    </a:moveTo>
                    <a:lnTo>
                      <a:pt x="85" y="76"/>
                    </a:lnTo>
                    <a:lnTo>
                      <a:pt x="83" y="74"/>
                    </a:lnTo>
                    <a:lnTo>
                      <a:pt x="83" y="71"/>
                    </a:lnTo>
                    <a:lnTo>
                      <a:pt x="83" y="71"/>
                    </a:lnTo>
                    <a:lnTo>
                      <a:pt x="85" y="70"/>
                    </a:lnTo>
                    <a:lnTo>
                      <a:pt x="88" y="70"/>
                    </a:lnTo>
                    <a:lnTo>
                      <a:pt x="88" y="70"/>
                    </a:lnTo>
                    <a:lnTo>
                      <a:pt x="90" y="72"/>
                    </a:lnTo>
                    <a:lnTo>
                      <a:pt x="90" y="75"/>
                    </a:lnTo>
                    <a:lnTo>
                      <a:pt x="90" y="75"/>
                    </a:lnTo>
                    <a:lnTo>
                      <a:pt x="87" y="76"/>
                    </a:lnTo>
                    <a:lnTo>
                      <a:pt x="85" y="76"/>
                    </a:lnTo>
                    <a:lnTo>
                      <a:pt x="85" y="76"/>
                    </a:lnTo>
                    <a:close/>
                    <a:moveTo>
                      <a:pt x="93" y="55"/>
                    </a:moveTo>
                    <a:lnTo>
                      <a:pt x="93" y="55"/>
                    </a:lnTo>
                    <a:lnTo>
                      <a:pt x="91" y="54"/>
                    </a:lnTo>
                    <a:lnTo>
                      <a:pt x="90" y="52"/>
                    </a:lnTo>
                    <a:lnTo>
                      <a:pt x="90" y="52"/>
                    </a:lnTo>
                    <a:lnTo>
                      <a:pt x="91" y="50"/>
                    </a:lnTo>
                    <a:lnTo>
                      <a:pt x="93" y="49"/>
                    </a:lnTo>
                    <a:lnTo>
                      <a:pt x="93" y="49"/>
                    </a:lnTo>
                    <a:lnTo>
                      <a:pt x="95" y="50"/>
                    </a:lnTo>
                    <a:lnTo>
                      <a:pt x="96" y="52"/>
                    </a:lnTo>
                    <a:lnTo>
                      <a:pt x="96" y="52"/>
                    </a:lnTo>
                    <a:lnTo>
                      <a:pt x="95" y="54"/>
                    </a:lnTo>
                    <a:lnTo>
                      <a:pt x="93" y="55"/>
                    </a:lnTo>
                    <a:lnTo>
                      <a:pt x="93" y="55"/>
                    </a:lnTo>
                    <a:close/>
                    <a:moveTo>
                      <a:pt x="88" y="32"/>
                    </a:moveTo>
                    <a:lnTo>
                      <a:pt x="88" y="32"/>
                    </a:lnTo>
                    <a:lnTo>
                      <a:pt x="86" y="33"/>
                    </a:lnTo>
                    <a:lnTo>
                      <a:pt x="84" y="31"/>
                    </a:lnTo>
                    <a:lnTo>
                      <a:pt x="84" y="31"/>
                    </a:lnTo>
                    <a:lnTo>
                      <a:pt x="84" y="29"/>
                    </a:lnTo>
                    <a:lnTo>
                      <a:pt x="85" y="28"/>
                    </a:lnTo>
                    <a:lnTo>
                      <a:pt x="85" y="28"/>
                    </a:lnTo>
                    <a:lnTo>
                      <a:pt x="87" y="27"/>
                    </a:lnTo>
                    <a:lnTo>
                      <a:pt x="90" y="29"/>
                    </a:lnTo>
                    <a:lnTo>
                      <a:pt x="90" y="29"/>
                    </a:lnTo>
                    <a:lnTo>
                      <a:pt x="90" y="31"/>
                    </a:lnTo>
                    <a:lnTo>
                      <a:pt x="88" y="32"/>
                    </a:lnTo>
                    <a:lnTo>
                      <a:pt x="88" y="32"/>
                    </a:lnTo>
                    <a:close/>
                    <a:moveTo>
                      <a:pt x="73" y="16"/>
                    </a:moveTo>
                    <a:lnTo>
                      <a:pt x="73" y="16"/>
                    </a:lnTo>
                    <a:lnTo>
                      <a:pt x="71" y="17"/>
                    </a:lnTo>
                    <a:lnTo>
                      <a:pt x="70" y="17"/>
                    </a:lnTo>
                    <a:lnTo>
                      <a:pt x="70" y="17"/>
                    </a:lnTo>
                    <a:lnTo>
                      <a:pt x="69" y="15"/>
                    </a:lnTo>
                    <a:lnTo>
                      <a:pt x="69" y="13"/>
                    </a:lnTo>
                    <a:lnTo>
                      <a:pt x="69" y="13"/>
                    </a:lnTo>
                    <a:lnTo>
                      <a:pt x="70" y="12"/>
                    </a:lnTo>
                    <a:lnTo>
                      <a:pt x="72" y="13"/>
                    </a:lnTo>
                    <a:lnTo>
                      <a:pt x="72" y="13"/>
                    </a:lnTo>
                    <a:lnTo>
                      <a:pt x="73" y="14"/>
                    </a:lnTo>
                    <a:lnTo>
                      <a:pt x="73" y="16"/>
                    </a:lnTo>
                    <a:lnTo>
                      <a:pt x="73" y="1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9" name="Freeform 216"/>
              <p:cNvSpPr>
                <a:spLocks/>
              </p:cNvSpPr>
              <p:nvPr/>
            </p:nvSpPr>
            <p:spPr bwMode="auto">
              <a:xfrm>
                <a:off x="3720" y="2144"/>
                <a:ext cx="64" cy="47"/>
              </a:xfrm>
              <a:custGeom>
                <a:avLst/>
                <a:gdLst>
                  <a:gd name="T0" fmla="*/ 64 w 64"/>
                  <a:gd name="T1" fmla="*/ 0 h 47"/>
                  <a:gd name="T2" fmla="*/ 63 w 64"/>
                  <a:gd name="T3" fmla="*/ 20 h 47"/>
                  <a:gd name="T4" fmla="*/ 0 w 64"/>
                  <a:gd name="T5" fmla="*/ 34 h 47"/>
                  <a:gd name="T6" fmla="*/ 0 w 64"/>
                  <a:gd name="T7" fmla="*/ 47 h 47"/>
                </a:gdLst>
                <a:ahLst/>
                <a:cxnLst>
                  <a:cxn ang="0">
                    <a:pos x="T0" y="T1"/>
                  </a:cxn>
                  <a:cxn ang="0">
                    <a:pos x="T2" y="T3"/>
                  </a:cxn>
                  <a:cxn ang="0">
                    <a:pos x="T4" y="T5"/>
                  </a:cxn>
                  <a:cxn ang="0">
                    <a:pos x="T6" y="T7"/>
                  </a:cxn>
                </a:cxnLst>
                <a:rect l="0" t="0" r="r" b="b"/>
                <a:pathLst>
                  <a:path w="64" h="47">
                    <a:moveTo>
                      <a:pt x="64" y="0"/>
                    </a:moveTo>
                    <a:lnTo>
                      <a:pt x="63" y="20"/>
                    </a:lnTo>
                    <a:lnTo>
                      <a:pt x="0" y="34"/>
                    </a:lnTo>
                    <a:lnTo>
                      <a:pt x="0" y="4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0" name="Freeform 217"/>
              <p:cNvSpPr>
                <a:spLocks/>
              </p:cNvSpPr>
              <p:nvPr/>
            </p:nvSpPr>
            <p:spPr bwMode="auto">
              <a:xfrm>
                <a:off x="3692" y="1957"/>
                <a:ext cx="264" cy="234"/>
              </a:xfrm>
              <a:custGeom>
                <a:avLst/>
                <a:gdLst>
                  <a:gd name="T0" fmla="*/ 235 w 264"/>
                  <a:gd name="T1" fmla="*/ 234 h 234"/>
                  <a:gd name="T2" fmla="*/ 235 w 264"/>
                  <a:gd name="T3" fmla="*/ 221 h 234"/>
                  <a:gd name="T4" fmla="*/ 172 w 264"/>
                  <a:gd name="T5" fmla="*/ 207 h 234"/>
                  <a:gd name="T6" fmla="*/ 170 w 264"/>
                  <a:gd name="T7" fmla="*/ 179 h 234"/>
                  <a:gd name="T8" fmla="*/ 245 w 264"/>
                  <a:gd name="T9" fmla="*/ 179 h 234"/>
                  <a:gd name="T10" fmla="*/ 245 w 264"/>
                  <a:gd name="T11" fmla="*/ 179 h 234"/>
                  <a:gd name="T12" fmla="*/ 249 w 264"/>
                  <a:gd name="T13" fmla="*/ 179 h 234"/>
                  <a:gd name="T14" fmla="*/ 253 w 264"/>
                  <a:gd name="T15" fmla="*/ 178 h 234"/>
                  <a:gd name="T16" fmla="*/ 256 w 264"/>
                  <a:gd name="T17" fmla="*/ 176 h 234"/>
                  <a:gd name="T18" fmla="*/ 259 w 264"/>
                  <a:gd name="T19" fmla="*/ 174 h 234"/>
                  <a:gd name="T20" fmla="*/ 261 w 264"/>
                  <a:gd name="T21" fmla="*/ 171 h 234"/>
                  <a:gd name="T22" fmla="*/ 262 w 264"/>
                  <a:gd name="T23" fmla="*/ 168 h 234"/>
                  <a:gd name="T24" fmla="*/ 264 w 264"/>
                  <a:gd name="T25" fmla="*/ 165 h 234"/>
                  <a:gd name="T26" fmla="*/ 264 w 264"/>
                  <a:gd name="T27" fmla="*/ 161 h 234"/>
                  <a:gd name="T28" fmla="*/ 264 w 264"/>
                  <a:gd name="T29" fmla="*/ 19 h 234"/>
                  <a:gd name="T30" fmla="*/ 264 w 264"/>
                  <a:gd name="T31" fmla="*/ 19 h 234"/>
                  <a:gd name="T32" fmla="*/ 264 w 264"/>
                  <a:gd name="T33" fmla="*/ 15 h 234"/>
                  <a:gd name="T34" fmla="*/ 262 w 264"/>
                  <a:gd name="T35" fmla="*/ 12 h 234"/>
                  <a:gd name="T36" fmla="*/ 261 w 264"/>
                  <a:gd name="T37" fmla="*/ 9 h 234"/>
                  <a:gd name="T38" fmla="*/ 259 w 264"/>
                  <a:gd name="T39" fmla="*/ 6 h 234"/>
                  <a:gd name="T40" fmla="*/ 256 w 264"/>
                  <a:gd name="T41" fmla="*/ 3 h 234"/>
                  <a:gd name="T42" fmla="*/ 253 w 264"/>
                  <a:gd name="T43" fmla="*/ 1 h 234"/>
                  <a:gd name="T44" fmla="*/ 249 w 264"/>
                  <a:gd name="T45" fmla="*/ 0 h 234"/>
                  <a:gd name="T46" fmla="*/ 245 w 264"/>
                  <a:gd name="T47" fmla="*/ 0 h 234"/>
                  <a:gd name="T48" fmla="*/ 18 w 264"/>
                  <a:gd name="T49" fmla="*/ 0 h 234"/>
                  <a:gd name="T50" fmla="*/ 18 w 264"/>
                  <a:gd name="T51" fmla="*/ 0 h 234"/>
                  <a:gd name="T52" fmla="*/ 14 w 264"/>
                  <a:gd name="T53" fmla="*/ 0 h 234"/>
                  <a:gd name="T54" fmla="*/ 11 w 264"/>
                  <a:gd name="T55" fmla="*/ 1 h 234"/>
                  <a:gd name="T56" fmla="*/ 8 w 264"/>
                  <a:gd name="T57" fmla="*/ 3 h 234"/>
                  <a:gd name="T58" fmla="*/ 5 w 264"/>
                  <a:gd name="T59" fmla="*/ 6 h 234"/>
                  <a:gd name="T60" fmla="*/ 3 w 264"/>
                  <a:gd name="T61" fmla="*/ 9 h 234"/>
                  <a:gd name="T62" fmla="*/ 1 w 264"/>
                  <a:gd name="T63" fmla="*/ 12 h 234"/>
                  <a:gd name="T64" fmla="*/ 0 w 264"/>
                  <a:gd name="T65" fmla="*/ 15 h 234"/>
                  <a:gd name="T66" fmla="*/ 0 w 264"/>
                  <a:gd name="T67" fmla="*/ 19 h 234"/>
                  <a:gd name="T68" fmla="*/ 0 w 264"/>
                  <a:gd name="T69" fmla="*/ 161 h 234"/>
                  <a:gd name="T70" fmla="*/ 0 w 264"/>
                  <a:gd name="T71" fmla="*/ 161 h 234"/>
                  <a:gd name="T72" fmla="*/ 0 w 264"/>
                  <a:gd name="T73" fmla="*/ 165 h 234"/>
                  <a:gd name="T74" fmla="*/ 1 w 264"/>
                  <a:gd name="T75" fmla="*/ 168 h 234"/>
                  <a:gd name="T76" fmla="*/ 3 w 264"/>
                  <a:gd name="T77" fmla="*/ 171 h 234"/>
                  <a:gd name="T78" fmla="*/ 5 w 264"/>
                  <a:gd name="T79" fmla="*/ 174 h 234"/>
                  <a:gd name="T80" fmla="*/ 8 w 264"/>
                  <a:gd name="T81" fmla="*/ 176 h 234"/>
                  <a:gd name="T82" fmla="*/ 11 w 264"/>
                  <a:gd name="T83" fmla="*/ 178 h 234"/>
                  <a:gd name="T84" fmla="*/ 14 w 264"/>
                  <a:gd name="T85" fmla="*/ 179 h 234"/>
                  <a:gd name="T86" fmla="*/ 18 w 264"/>
                  <a:gd name="T87" fmla="*/ 179 h 234"/>
                  <a:gd name="T88" fmla="*/ 111 w 264"/>
                  <a:gd name="T89" fmla="*/ 17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4" h="234">
                    <a:moveTo>
                      <a:pt x="235" y="234"/>
                    </a:moveTo>
                    <a:lnTo>
                      <a:pt x="235" y="221"/>
                    </a:lnTo>
                    <a:lnTo>
                      <a:pt x="172" y="207"/>
                    </a:lnTo>
                    <a:lnTo>
                      <a:pt x="170" y="179"/>
                    </a:lnTo>
                    <a:lnTo>
                      <a:pt x="245" y="179"/>
                    </a:lnTo>
                    <a:lnTo>
                      <a:pt x="245" y="179"/>
                    </a:lnTo>
                    <a:lnTo>
                      <a:pt x="249" y="179"/>
                    </a:lnTo>
                    <a:lnTo>
                      <a:pt x="253" y="178"/>
                    </a:lnTo>
                    <a:lnTo>
                      <a:pt x="256" y="176"/>
                    </a:lnTo>
                    <a:lnTo>
                      <a:pt x="259" y="174"/>
                    </a:lnTo>
                    <a:lnTo>
                      <a:pt x="261" y="171"/>
                    </a:lnTo>
                    <a:lnTo>
                      <a:pt x="262" y="168"/>
                    </a:lnTo>
                    <a:lnTo>
                      <a:pt x="264" y="165"/>
                    </a:lnTo>
                    <a:lnTo>
                      <a:pt x="264" y="161"/>
                    </a:lnTo>
                    <a:lnTo>
                      <a:pt x="264" y="19"/>
                    </a:lnTo>
                    <a:lnTo>
                      <a:pt x="264" y="19"/>
                    </a:lnTo>
                    <a:lnTo>
                      <a:pt x="264" y="15"/>
                    </a:lnTo>
                    <a:lnTo>
                      <a:pt x="262" y="12"/>
                    </a:lnTo>
                    <a:lnTo>
                      <a:pt x="261" y="9"/>
                    </a:lnTo>
                    <a:lnTo>
                      <a:pt x="259" y="6"/>
                    </a:lnTo>
                    <a:lnTo>
                      <a:pt x="256" y="3"/>
                    </a:lnTo>
                    <a:lnTo>
                      <a:pt x="253" y="1"/>
                    </a:lnTo>
                    <a:lnTo>
                      <a:pt x="249" y="0"/>
                    </a:lnTo>
                    <a:lnTo>
                      <a:pt x="245" y="0"/>
                    </a:lnTo>
                    <a:lnTo>
                      <a:pt x="18" y="0"/>
                    </a:lnTo>
                    <a:lnTo>
                      <a:pt x="18" y="0"/>
                    </a:lnTo>
                    <a:lnTo>
                      <a:pt x="14" y="0"/>
                    </a:lnTo>
                    <a:lnTo>
                      <a:pt x="11" y="1"/>
                    </a:lnTo>
                    <a:lnTo>
                      <a:pt x="8" y="3"/>
                    </a:lnTo>
                    <a:lnTo>
                      <a:pt x="5" y="6"/>
                    </a:lnTo>
                    <a:lnTo>
                      <a:pt x="3" y="9"/>
                    </a:lnTo>
                    <a:lnTo>
                      <a:pt x="1" y="12"/>
                    </a:lnTo>
                    <a:lnTo>
                      <a:pt x="0" y="15"/>
                    </a:lnTo>
                    <a:lnTo>
                      <a:pt x="0" y="19"/>
                    </a:lnTo>
                    <a:lnTo>
                      <a:pt x="0" y="161"/>
                    </a:lnTo>
                    <a:lnTo>
                      <a:pt x="0" y="161"/>
                    </a:lnTo>
                    <a:lnTo>
                      <a:pt x="0" y="165"/>
                    </a:lnTo>
                    <a:lnTo>
                      <a:pt x="1" y="168"/>
                    </a:lnTo>
                    <a:lnTo>
                      <a:pt x="3" y="171"/>
                    </a:lnTo>
                    <a:lnTo>
                      <a:pt x="5" y="174"/>
                    </a:lnTo>
                    <a:lnTo>
                      <a:pt x="8" y="176"/>
                    </a:lnTo>
                    <a:lnTo>
                      <a:pt x="11" y="178"/>
                    </a:lnTo>
                    <a:lnTo>
                      <a:pt x="14" y="179"/>
                    </a:lnTo>
                    <a:lnTo>
                      <a:pt x="18" y="179"/>
                    </a:lnTo>
                    <a:lnTo>
                      <a:pt x="111" y="17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1" name="Freeform 218"/>
              <p:cNvSpPr>
                <a:spLocks/>
              </p:cNvSpPr>
              <p:nvPr/>
            </p:nvSpPr>
            <p:spPr bwMode="auto">
              <a:xfrm>
                <a:off x="3706" y="1972"/>
                <a:ext cx="236" cy="140"/>
              </a:xfrm>
              <a:custGeom>
                <a:avLst/>
                <a:gdLst>
                  <a:gd name="T0" fmla="*/ 236 w 236"/>
                  <a:gd name="T1" fmla="*/ 140 h 140"/>
                  <a:gd name="T2" fmla="*/ 0 w 236"/>
                  <a:gd name="T3" fmla="*/ 140 h 140"/>
                  <a:gd name="T4" fmla="*/ 0 w 236"/>
                  <a:gd name="T5" fmla="*/ 4 h 140"/>
                  <a:gd name="T6" fmla="*/ 0 w 236"/>
                  <a:gd name="T7" fmla="*/ 4 h 140"/>
                  <a:gd name="T8" fmla="*/ 0 w 236"/>
                  <a:gd name="T9" fmla="*/ 2 h 140"/>
                  <a:gd name="T10" fmla="*/ 1 w 236"/>
                  <a:gd name="T11" fmla="*/ 1 h 140"/>
                  <a:gd name="T12" fmla="*/ 3 w 236"/>
                  <a:gd name="T13" fmla="*/ 0 h 140"/>
                  <a:gd name="T14" fmla="*/ 4 w 236"/>
                  <a:gd name="T15" fmla="*/ 0 h 140"/>
                  <a:gd name="T16" fmla="*/ 231 w 236"/>
                  <a:gd name="T17" fmla="*/ 0 h 140"/>
                  <a:gd name="T18" fmla="*/ 231 w 236"/>
                  <a:gd name="T19" fmla="*/ 0 h 140"/>
                  <a:gd name="T20" fmla="*/ 233 w 236"/>
                  <a:gd name="T21" fmla="*/ 0 h 140"/>
                  <a:gd name="T22" fmla="*/ 235 w 236"/>
                  <a:gd name="T23" fmla="*/ 1 h 140"/>
                  <a:gd name="T24" fmla="*/ 236 w 236"/>
                  <a:gd name="T25" fmla="*/ 2 h 140"/>
                  <a:gd name="T26" fmla="*/ 236 w 236"/>
                  <a:gd name="T27" fmla="*/ 4 h 140"/>
                  <a:gd name="T28" fmla="*/ 236 w 236"/>
                  <a:gd name="T2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40">
                    <a:moveTo>
                      <a:pt x="236" y="140"/>
                    </a:moveTo>
                    <a:lnTo>
                      <a:pt x="0" y="140"/>
                    </a:lnTo>
                    <a:lnTo>
                      <a:pt x="0" y="4"/>
                    </a:lnTo>
                    <a:lnTo>
                      <a:pt x="0" y="4"/>
                    </a:lnTo>
                    <a:lnTo>
                      <a:pt x="0" y="2"/>
                    </a:lnTo>
                    <a:lnTo>
                      <a:pt x="1" y="1"/>
                    </a:lnTo>
                    <a:lnTo>
                      <a:pt x="3" y="0"/>
                    </a:lnTo>
                    <a:lnTo>
                      <a:pt x="4" y="0"/>
                    </a:lnTo>
                    <a:lnTo>
                      <a:pt x="231" y="0"/>
                    </a:lnTo>
                    <a:lnTo>
                      <a:pt x="231" y="0"/>
                    </a:lnTo>
                    <a:lnTo>
                      <a:pt x="233" y="0"/>
                    </a:lnTo>
                    <a:lnTo>
                      <a:pt x="235" y="1"/>
                    </a:lnTo>
                    <a:lnTo>
                      <a:pt x="236" y="2"/>
                    </a:lnTo>
                    <a:lnTo>
                      <a:pt x="236" y="4"/>
                    </a:lnTo>
                    <a:lnTo>
                      <a:pt x="236" y="14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2" name="Freeform 219"/>
              <p:cNvSpPr>
                <a:spLocks/>
              </p:cNvSpPr>
              <p:nvPr/>
            </p:nvSpPr>
            <p:spPr bwMode="auto">
              <a:xfrm>
                <a:off x="3002" y="1329"/>
                <a:ext cx="376" cy="304"/>
              </a:xfrm>
              <a:custGeom>
                <a:avLst/>
                <a:gdLst>
                  <a:gd name="T0" fmla="*/ 376 w 376"/>
                  <a:gd name="T1" fmla="*/ 128 h 304"/>
                  <a:gd name="T2" fmla="*/ 372 w 376"/>
                  <a:gd name="T3" fmla="*/ 154 h 304"/>
                  <a:gd name="T4" fmla="*/ 362 w 376"/>
                  <a:gd name="T5" fmla="*/ 178 h 304"/>
                  <a:gd name="T6" fmla="*/ 344 w 376"/>
                  <a:gd name="T7" fmla="*/ 200 h 304"/>
                  <a:gd name="T8" fmla="*/ 322 w 376"/>
                  <a:gd name="T9" fmla="*/ 219 h 304"/>
                  <a:gd name="T10" fmla="*/ 293 w 376"/>
                  <a:gd name="T11" fmla="*/ 235 h 304"/>
                  <a:gd name="T12" fmla="*/ 261 w 376"/>
                  <a:gd name="T13" fmla="*/ 246 h 304"/>
                  <a:gd name="T14" fmla="*/ 226 w 376"/>
                  <a:gd name="T15" fmla="*/ 254 h 304"/>
                  <a:gd name="T16" fmla="*/ 188 w 376"/>
                  <a:gd name="T17" fmla="*/ 256 h 304"/>
                  <a:gd name="T18" fmla="*/ 167 w 376"/>
                  <a:gd name="T19" fmla="*/ 255 h 304"/>
                  <a:gd name="T20" fmla="*/ 64 w 376"/>
                  <a:gd name="T21" fmla="*/ 304 h 304"/>
                  <a:gd name="T22" fmla="*/ 86 w 376"/>
                  <a:gd name="T23" fmla="*/ 236 h 304"/>
                  <a:gd name="T24" fmla="*/ 50 w 376"/>
                  <a:gd name="T25" fmla="*/ 216 h 304"/>
                  <a:gd name="T26" fmla="*/ 29 w 376"/>
                  <a:gd name="T27" fmla="*/ 196 h 304"/>
                  <a:gd name="T28" fmla="*/ 18 w 376"/>
                  <a:gd name="T29" fmla="*/ 183 h 304"/>
                  <a:gd name="T30" fmla="*/ 9 w 376"/>
                  <a:gd name="T31" fmla="*/ 169 h 304"/>
                  <a:gd name="T32" fmla="*/ 3 w 376"/>
                  <a:gd name="T33" fmla="*/ 152 h 304"/>
                  <a:gd name="T34" fmla="*/ 0 w 376"/>
                  <a:gd name="T35" fmla="*/ 137 h 304"/>
                  <a:gd name="T36" fmla="*/ 0 w 376"/>
                  <a:gd name="T37" fmla="*/ 128 h 304"/>
                  <a:gd name="T38" fmla="*/ 4 w 376"/>
                  <a:gd name="T39" fmla="*/ 102 h 304"/>
                  <a:gd name="T40" fmla="*/ 14 w 376"/>
                  <a:gd name="T41" fmla="*/ 78 h 304"/>
                  <a:gd name="T42" fmla="*/ 31 w 376"/>
                  <a:gd name="T43" fmla="*/ 57 h 304"/>
                  <a:gd name="T44" fmla="*/ 55 w 376"/>
                  <a:gd name="T45" fmla="*/ 37 h 304"/>
                  <a:gd name="T46" fmla="*/ 83 w 376"/>
                  <a:gd name="T47" fmla="*/ 22 h 304"/>
                  <a:gd name="T48" fmla="*/ 115 w 376"/>
                  <a:gd name="T49" fmla="*/ 9 h 304"/>
                  <a:gd name="T50" fmla="*/ 150 w 376"/>
                  <a:gd name="T51" fmla="*/ 2 h 304"/>
                  <a:gd name="T52" fmla="*/ 188 w 376"/>
                  <a:gd name="T53" fmla="*/ 0 h 304"/>
                  <a:gd name="T54" fmla="*/ 207 w 376"/>
                  <a:gd name="T55" fmla="*/ 0 h 304"/>
                  <a:gd name="T56" fmla="*/ 244 w 376"/>
                  <a:gd name="T57" fmla="*/ 5 h 304"/>
                  <a:gd name="T58" fmla="*/ 277 w 376"/>
                  <a:gd name="T59" fmla="*/ 15 h 304"/>
                  <a:gd name="T60" fmla="*/ 308 w 376"/>
                  <a:gd name="T61" fmla="*/ 29 h 304"/>
                  <a:gd name="T62" fmla="*/ 333 w 376"/>
                  <a:gd name="T63" fmla="*/ 46 h 304"/>
                  <a:gd name="T64" fmla="*/ 353 w 376"/>
                  <a:gd name="T65" fmla="*/ 67 h 304"/>
                  <a:gd name="T66" fmla="*/ 368 w 376"/>
                  <a:gd name="T67" fmla="*/ 89 h 304"/>
                  <a:gd name="T68" fmla="*/ 375 w 376"/>
                  <a:gd name="T69" fmla="*/ 115 h 304"/>
                  <a:gd name="T70" fmla="*/ 376 w 376"/>
                  <a:gd name="T71" fmla="*/ 128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6" h="304">
                    <a:moveTo>
                      <a:pt x="376" y="128"/>
                    </a:moveTo>
                    <a:lnTo>
                      <a:pt x="376" y="128"/>
                    </a:lnTo>
                    <a:lnTo>
                      <a:pt x="375" y="141"/>
                    </a:lnTo>
                    <a:lnTo>
                      <a:pt x="372" y="154"/>
                    </a:lnTo>
                    <a:lnTo>
                      <a:pt x="368" y="166"/>
                    </a:lnTo>
                    <a:lnTo>
                      <a:pt x="362" y="178"/>
                    </a:lnTo>
                    <a:lnTo>
                      <a:pt x="353" y="189"/>
                    </a:lnTo>
                    <a:lnTo>
                      <a:pt x="344" y="200"/>
                    </a:lnTo>
                    <a:lnTo>
                      <a:pt x="333" y="210"/>
                    </a:lnTo>
                    <a:lnTo>
                      <a:pt x="322" y="219"/>
                    </a:lnTo>
                    <a:lnTo>
                      <a:pt x="308" y="227"/>
                    </a:lnTo>
                    <a:lnTo>
                      <a:pt x="293" y="235"/>
                    </a:lnTo>
                    <a:lnTo>
                      <a:pt x="277" y="241"/>
                    </a:lnTo>
                    <a:lnTo>
                      <a:pt x="261" y="246"/>
                    </a:lnTo>
                    <a:lnTo>
                      <a:pt x="244" y="250"/>
                    </a:lnTo>
                    <a:lnTo>
                      <a:pt x="226" y="254"/>
                    </a:lnTo>
                    <a:lnTo>
                      <a:pt x="207" y="255"/>
                    </a:lnTo>
                    <a:lnTo>
                      <a:pt x="188" y="256"/>
                    </a:lnTo>
                    <a:lnTo>
                      <a:pt x="188" y="256"/>
                    </a:lnTo>
                    <a:lnTo>
                      <a:pt x="167" y="255"/>
                    </a:lnTo>
                    <a:lnTo>
                      <a:pt x="149" y="253"/>
                    </a:lnTo>
                    <a:lnTo>
                      <a:pt x="64" y="304"/>
                    </a:lnTo>
                    <a:lnTo>
                      <a:pt x="86" y="236"/>
                    </a:lnTo>
                    <a:lnTo>
                      <a:pt x="86" y="236"/>
                    </a:lnTo>
                    <a:lnTo>
                      <a:pt x="67" y="226"/>
                    </a:lnTo>
                    <a:lnTo>
                      <a:pt x="50" y="216"/>
                    </a:lnTo>
                    <a:lnTo>
                      <a:pt x="36" y="204"/>
                    </a:lnTo>
                    <a:lnTo>
                      <a:pt x="29" y="196"/>
                    </a:lnTo>
                    <a:lnTo>
                      <a:pt x="23" y="190"/>
                    </a:lnTo>
                    <a:lnTo>
                      <a:pt x="18" y="183"/>
                    </a:lnTo>
                    <a:lnTo>
                      <a:pt x="13" y="176"/>
                    </a:lnTo>
                    <a:lnTo>
                      <a:pt x="9" y="169"/>
                    </a:lnTo>
                    <a:lnTo>
                      <a:pt x="6" y="160"/>
                    </a:lnTo>
                    <a:lnTo>
                      <a:pt x="3" y="152"/>
                    </a:lnTo>
                    <a:lnTo>
                      <a:pt x="1" y="145"/>
                    </a:lnTo>
                    <a:lnTo>
                      <a:pt x="0" y="137"/>
                    </a:lnTo>
                    <a:lnTo>
                      <a:pt x="0" y="128"/>
                    </a:lnTo>
                    <a:lnTo>
                      <a:pt x="0" y="128"/>
                    </a:lnTo>
                    <a:lnTo>
                      <a:pt x="1" y="115"/>
                    </a:lnTo>
                    <a:lnTo>
                      <a:pt x="4" y="102"/>
                    </a:lnTo>
                    <a:lnTo>
                      <a:pt x="8" y="89"/>
                    </a:lnTo>
                    <a:lnTo>
                      <a:pt x="14" y="78"/>
                    </a:lnTo>
                    <a:lnTo>
                      <a:pt x="22" y="67"/>
                    </a:lnTo>
                    <a:lnTo>
                      <a:pt x="31" y="57"/>
                    </a:lnTo>
                    <a:lnTo>
                      <a:pt x="43" y="46"/>
                    </a:lnTo>
                    <a:lnTo>
                      <a:pt x="55" y="37"/>
                    </a:lnTo>
                    <a:lnTo>
                      <a:pt x="69" y="29"/>
                    </a:lnTo>
                    <a:lnTo>
                      <a:pt x="83" y="22"/>
                    </a:lnTo>
                    <a:lnTo>
                      <a:pt x="98" y="15"/>
                    </a:lnTo>
                    <a:lnTo>
                      <a:pt x="115" y="9"/>
                    </a:lnTo>
                    <a:lnTo>
                      <a:pt x="132" y="5"/>
                    </a:lnTo>
                    <a:lnTo>
                      <a:pt x="150" y="2"/>
                    </a:lnTo>
                    <a:lnTo>
                      <a:pt x="168" y="0"/>
                    </a:lnTo>
                    <a:lnTo>
                      <a:pt x="188" y="0"/>
                    </a:lnTo>
                    <a:lnTo>
                      <a:pt x="188" y="0"/>
                    </a:lnTo>
                    <a:lnTo>
                      <a:pt x="207" y="0"/>
                    </a:lnTo>
                    <a:lnTo>
                      <a:pt x="226" y="2"/>
                    </a:lnTo>
                    <a:lnTo>
                      <a:pt x="244" y="5"/>
                    </a:lnTo>
                    <a:lnTo>
                      <a:pt x="261" y="9"/>
                    </a:lnTo>
                    <a:lnTo>
                      <a:pt x="277" y="15"/>
                    </a:lnTo>
                    <a:lnTo>
                      <a:pt x="293" y="22"/>
                    </a:lnTo>
                    <a:lnTo>
                      <a:pt x="308" y="29"/>
                    </a:lnTo>
                    <a:lnTo>
                      <a:pt x="322" y="37"/>
                    </a:lnTo>
                    <a:lnTo>
                      <a:pt x="333" y="46"/>
                    </a:lnTo>
                    <a:lnTo>
                      <a:pt x="344" y="57"/>
                    </a:lnTo>
                    <a:lnTo>
                      <a:pt x="353" y="67"/>
                    </a:lnTo>
                    <a:lnTo>
                      <a:pt x="362" y="78"/>
                    </a:lnTo>
                    <a:lnTo>
                      <a:pt x="368" y="89"/>
                    </a:lnTo>
                    <a:lnTo>
                      <a:pt x="372" y="102"/>
                    </a:lnTo>
                    <a:lnTo>
                      <a:pt x="375" y="115"/>
                    </a:lnTo>
                    <a:lnTo>
                      <a:pt x="376" y="128"/>
                    </a:lnTo>
                    <a:lnTo>
                      <a:pt x="376" y="1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3" name="Freeform 220"/>
              <p:cNvSpPr>
                <a:spLocks/>
              </p:cNvSpPr>
              <p:nvPr/>
            </p:nvSpPr>
            <p:spPr bwMode="auto">
              <a:xfrm>
                <a:off x="3146" y="1364"/>
                <a:ext cx="88" cy="87"/>
              </a:xfrm>
              <a:custGeom>
                <a:avLst/>
                <a:gdLst>
                  <a:gd name="T0" fmla="*/ 44 w 88"/>
                  <a:gd name="T1" fmla="*/ 0 h 87"/>
                  <a:gd name="T2" fmla="*/ 44 w 88"/>
                  <a:gd name="T3" fmla="*/ 0 h 87"/>
                  <a:gd name="T4" fmla="*/ 35 w 88"/>
                  <a:gd name="T5" fmla="*/ 1 h 87"/>
                  <a:gd name="T6" fmla="*/ 26 w 88"/>
                  <a:gd name="T7" fmla="*/ 3 h 87"/>
                  <a:gd name="T8" fmla="*/ 19 w 88"/>
                  <a:gd name="T9" fmla="*/ 7 h 87"/>
                  <a:gd name="T10" fmla="*/ 13 w 88"/>
                  <a:gd name="T11" fmla="*/ 12 h 87"/>
                  <a:gd name="T12" fmla="*/ 8 w 88"/>
                  <a:gd name="T13" fmla="*/ 20 h 87"/>
                  <a:gd name="T14" fmla="*/ 4 w 88"/>
                  <a:gd name="T15" fmla="*/ 27 h 87"/>
                  <a:gd name="T16" fmla="*/ 1 w 88"/>
                  <a:gd name="T17" fmla="*/ 35 h 87"/>
                  <a:gd name="T18" fmla="*/ 0 w 88"/>
                  <a:gd name="T19" fmla="*/ 44 h 87"/>
                  <a:gd name="T20" fmla="*/ 0 w 88"/>
                  <a:gd name="T21" fmla="*/ 44 h 87"/>
                  <a:gd name="T22" fmla="*/ 1 w 88"/>
                  <a:gd name="T23" fmla="*/ 52 h 87"/>
                  <a:gd name="T24" fmla="*/ 4 w 88"/>
                  <a:gd name="T25" fmla="*/ 61 h 87"/>
                  <a:gd name="T26" fmla="*/ 8 w 88"/>
                  <a:gd name="T27" fmla="*/ 68 h 87"/>
                  <a:gd name="T28" fmla="*/ 13 w 88"/>
                  <a:gd name="T29" fmla="*/ 75 h 87"/>
                  <a:gd name="T30" fmla="*/ 19 w 88"/>
                  <a:gd name="T31" fmla="*/ 80 h 87"/>
                  <a:gd name="T32" fmla="*/ 26 w 88"/>
                  <a:gd name="T33" fmla="*/ 84 h 87"/>
                  <a:gd name="T34" fmla="*/ 35 w 88"/>
                  <a:gd name="T35" fmla="*/ 86 h 87"/>
                  <a:gd name="T36" fmla="*/ 44 w 88"/>
                  <a:gd name="T37" fmla="*/ 87 h 87"/>
                  <a:gd name="T38" fmla="*/ 44 w 88"/>
                  <a:gd name="T39" fmla="*/ 87 h 87"/>
                  <a:gd name="T40" fmla="*/ 53 w 88"/>
                  <a:gd name="T41" fmla="*/ 86 h 87"/>
                  <a:gd name="T42" fmla="*/ 61 w 88"/>
                  <a:gd name="T43" fmla="*/ 84 h 87"/>
                  <a:gd name="T44" fmla="*/ 68 w 88"/>
                  <a:gd name="T45" fmla="*/ 80 h 87"/>
                  <a:gd name="T46" fmla="*/ 75 w 88"/>
                  <a:gd name="T47" fmla="*/ 75 h 87"/>
                  <a:gd name="T48" fmla="*/ 80 w 88"/>
                  <a:gd name="T49" fmla="*/ 68 h 87"/>
                  <a:gd name="T50" fmla="*/ 84 w 88"/>
                  <a:gd name="T51" fmla="*/ 61 h 87"/>
                  <a:gd name="T52" fmla="*/ 87 w 88"/>
                  <a:gd name="T53" fmla="*/ 52 h 87"/>
                  <a:gd name="T54" fmla="*/ 88 w 88"/>
                  <a:gd name="T55" fmla="*/ 44 h 87"/>
                  <a:gd name="T56" fmla="*/ 88 w 88"/>
                  <a:gd name="T57" fmla="*/ 44 h 87"/>
                  <a:gd name="T58" fmla="*/ 87 w 88"/>
                  <a:gd name="T59" fmla="*/ 35 h 87"/>
                  <a:gd name="T60" fmla="*/ 84 w 88"/>
                  <a:gd name="T61" fmla="*/ 27 h 87"/>
                  <a:gd name="T62" fmla="*/ 80 w 88"/>
                  <a:gd name="T63" fmla="*/ 20 h 87"/>
                  <a:gd name="T64" fmla="*/ 75 w 88"/>
                  <a:gd name="T65" fmla="*/ 12 h 87"/>
                  <a:gd name="T66" fmla="*/ 68 w 88"/>
                  <a:gd name="T67" fmla="*/ 7 h 87"/>
                  <a:gd name="T68" fmla="*/ 61 w 88"/>
                  <a:gd name="T69" fmla="*/ 3 h 87"/>
                  <a:gd name="T70" fmla="*/ 53 w 88"/>
                  <a:gd name="T71" fmla="*/ 1 h 87"/>
                  <a:gd name="T72" fmla="*/ 44 w 88"/>
                  <a:gd name="T73" fmla="*/ 0 h 87"/>
                  <a:gd name="T74" fmla="*/ 44 w 88"/>
                  <a:gd name="T7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7">
                    <a:moveTo>
                      <a:pt x="44" y="0"/>
                    </a:moveTo>
                    <a:lnTo>
                      <a:pt x="44" y="0"/>
                    </a:lnTo>
                    <a:lnTo>
                      <a:pt x="35" y="1"/>
                    </a:lnTo>
                    <a:lnTo>
                      <a:pt x="26" y="3"/>
                    </a:lnTo>
                    <a:lnTo>
                      <a:pt x="19" y="7"/>
                    </a:lnTo>
                    <a:lnTo>
                      <a:pt x="13" y="12"/>
                    </a:lnTo>
                    <a:lnTo>
                      <a:pt x="8" y="20"/>
                    </a:lnTo>
                    <a:lnTo>
                      <a:pt x="4" y="27"/>
                    </a:lnTo>
                    <a:lnTo>
                      <a:pt x="1" y="35"/>
                    </a:lnTo>
                    <a:lnTo>
                      <a:pt x="0" y="44"/>
                    </a:lnTo>
                    <a:lnTo>
                      <a:pt x="0" y="44"/>
                    </a:lnTo>
                    <a:lnTo>
                      <a:pt x="1" y="52"/>
                    </a:lnTo>
                    <a:lnTo>
                      <a:pt x="4" y="61"/>
                    </a:lnTo>
                    <a:lnTo>
                      <a:pt x="8" y="68"/>
                    </a:lnTo>
                    <a:lnTo>
                      <a:pt x="13" y="75"/>
                    </a:lnTo>
                    <a:lnTo>
                      <a:pt x="19" y="80"/>
                    </a:lnTo>
                    <a:lnTo>
                      <a:pt x="26" y="84"/>
                    </a:lnTo>
                    <a:lnTo>
                      <a:pt x="35" y="86"/>
                    </a:lnTo>
                    <a:lnTo>
                      <a:pt x="44" y="87"/>
                    </a:lnTo>
                    <a:lnTo>
                      <a:pt x="44" y="87"/>
                    </a:lnTo>
                    <a:lnTo>
                      <a:pt x="53" y="86"/>
                    </a:lnTo>
                    <a:lnTo>
                      <a:pt x="61" y="84"/>
                    </a:lnTo>
                    <a:lnTo>
                      <a:pt x="68" y="80"/>
                    </a:lnTo>
                    <a:lnTo>
                      <a:pt x="75" y="75"/>
                    </a:lnTo>
                    <a:lnTo>
                      <a:pt x="80" y="68"/>
                    </a:lnTo>
                    <a:lnTo>
                      <a:pt x="84" y="61"/>
                    </a:lnTo>
                    <a:lnTo>
                      <a:pt x="87" y="52"/>
                    </a:lnTo>
                    <a:lnTo>
                      <a:pt x="88" y="44"/>
                    </a:lnTo>
                    <a:lnTo>
                      <a:pt x="88" y="44"/>
                    </a:lnTo>
                    <a:lnTo>
                      <a:pt x="87" y="35"/>
                    </a:lnTo>
                    <a:lnTo>
                      <a:pt x="84" y="27"/>
                    </a:lnTo>
                    <a:lnTo>
                      <a:pt x="80" y="20"/>
                    </a:lnTo>
                    <a:lnTo>
                      <a:pt x="75" y="12"/>
                    </a:lnTo>
                    <a:lnTo>
                      <a:pt x="68" y="7"/>
                    </a:lnTo>
                    <a:lnTo>
                      <a:pt x="61" y="3"/>
                    </a:lnTo>
                    <a:lnTo>
                      <a:pt x="53" y="1"/>
                    </a:lnTo>
                    <a:lnTo>
                      <a:pt x="44" y="0"/>
                    </a:lnTo>
                    <a:lnTo>
                      <a:pt x="4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4" name="Freeform 221"/>
              <p:cNvSpPr>
                <a:spLocks/>
              </p:cNvSpPr>
              <p:nvPr/>
            </p:nvSpPr>
            <p:spPr bwMode="auto">
              <a:xfrm>
                <a:off x="3114" y="1468"/>
                <a:ext cx="153" cy="50"/>
              </a:xfrm>
              <a:custGeom>
                <a:avLst/>
                <a:gdLst>
                  <a:gd name="T0" fmla="*/ 153 w 153"/>
                  <a:gd name="T1" fmla="*/ 50 h 50"/>
                  <a:gd name="T2" fmla="*/ 153 w 153"/>
                  <a:gd name="T3" fmla="*/ 28 h 50"/>
                  <a:gd name="T4" fmla="*/ 153 w 153"/>
                  <a:gd name="T5" fmla="*/ 28 h 50"/>
                  <a:gd name="T6" fmla="*/ 152 w 153"/>
                  <a:gd name="T7" fmla="*/ 22 h 50"/>
                  <a:gd name="T8" fmla="*/ 150 w 153"/>
                  <a:gd name="T9" fmla="*/ 17 h 50"/>
                  <a:gd name="T10" fmla="*/ 147 w 153"/>
                  <a:gd name="T11" fmla="*/ 12 h 50"/>
                  <a:gd name="T12" fmla="*/ 143 w 153"/>
                  <a:gd name="T13" fmla="*/ 8 h 50"/>
                  <a:gd name="T14" fmla="*/ 138 w 153"/>
                  <a:gd name="T15" fmla="*/ 4 h 50"/>
                  <a:gd name="T16" fmla="*/ 131 w 153"/>
                  <a:gd name="T17" fmla="*/ 2 h 50"/>
                  <a:gd name="T18" fmla="*/ 125 w 153"/>
                  <a:gd name="T19" fmla="*/ 0 h 50"/>
                  <a:gd name="T20" fmla="*/ 119 w 153"/>
                  <a:gd name="T21" fmla="*/ 0 h 50"/>
                  <a:gd name="T22" fmla="*/ 33 w 153"/>
                  <a:gd name="T23" fmla="*/ 0 h 50"/>
                  <a:gd name="T24" fmla="*/ 33 w 153"/>
                  <a:gd name="T25" fmla="*/ 0 h 50"/>
                  <a:gd name="T26" fmla="*/ 26 w 153"/>
                  <a:gd name="T27" fmla="*/ 0 h 50"/>
                  <a:gd name="T28" fmla="*/ 20 w 153"/>
                  <a:gd name="T29" fmla="*/ 2 h 50"/>
                  <a:gd name="T30" fmla="*/ 14 w 153"/>
                  <a:gd name="T31" fmla="*/ 4 h 50"/>
                  <a:gd name="T32" fmla="*/ 9 w 153"/>
                  <a:gd name="T33" fmla="*/ 8 h 50"/>
                  <a:gd name="T34" fmla="*/ 5 w 153"/>
                  <a:gd name="T35" fmla="*/ 12 h 50"/>
                  <a:gd name="T36" fmla="*/ 2 w 153"/>
                  <a:gd name="T37" fmla="*/ 17 h 50"/>
                  <a:gd name="T38" fmla="*/ 0 w 153"/>
                  <a:gd name="T39" fmla="*/ 22 h 50"/>
                  <a:gd name="T40" fmla="*/ 0 w 153"/>
                  <a:gd name="T41" fmla="*/ 28 h 50"/>
                  <a:gd name="T42" fmla="*/ 0 w 153"/>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50">
                    <a:moveTo>
                      <a:pt x="153" y="50"/>
                    </a:moveTo>
                    <a:lnTo>
                      <a:pt x="153" y="28"/>
                    </a:lnTo>
                    <a:lnTo>
                      <a:pt x="153" y="28"/>
                    </a:lnTo>
                    <a:lnTo>
                      <a:pt x="152" y="22"/>
                    </a:lnTo>
                    <a:lnTo>
                      <a:pt x="150" y="17"/>
                    </a:lnTo>
                    <a:lnTo>
                      <a:pt x="147" y="12"/>
                    </a:lnTo>
                    <a:lnTo>
                      <a:pt x="143" y="8"/>
                    </a:lnTo>
                    <a:lnTo>
                      <a:pt x="138" y="4"/>
                    </a:lnTo>
                    <a:lnTo>
                      <a:pt x="131" y="2"/>
                    </a:lnTo>
                    <a:lnTo>
                      <a:pt x="125" y="0"/>
                    </a:lnTo>
                    <a:lnTo>
                      <a:pt x="119" y="0"/>
                    </a:lnTo>
                    <a:lnTo>
                      <a:pt x="33" y="0"/>
                    </a:lnTo>
                    <a:lnTo>
                      <a:pt x="33" y="0"/>
                    </a:lnTo>
                    <a:lnTo>
                      <a:pt x="26" y="0"/>
                    </a:lnTo>
                    <a:lnTo>
                      <a:pt x="20" y="2"/>
                    </a:lnTo>
                    <a:lnTo>
                      <a:pt x="14" y="4"/>
                    </a:lnTo>
                    <a:lnTo>
                      <a:pt x="9" y="8"/>
                    </a:lnTo>
                    <a:lnTo>
                      <a:pt x="5" y="12"/>
                    </a:lnTo>
                    <a:lnTo>
                      <a:pt x="2" y="17"/>
                    </a:lnTo>
                    <a:lnTo>
                      <a:pt x="0" y="22"/>
                    </a:lnTo>
                    <a:lnTo>
                      <a:pt x="0" y="28"/>
                    </a:lnTo>
                    <a:lnTo>
                      <a:pt x="0" y="5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5" name="Freeform 222"/>
              <p:cNvSpPr>
                <a:spLocks/>
              </p:cNvSpPr>
              <p:nvPr/>
            </p:nvSpPr>
            <p:spPr bwMode="auto">
              <a:xfrm>
                <a:off x="2360" y="2246"/>
                <a:ext cx="217" cy="302"/>
              </a:xfrm>
              <a:custGeom>
                <a:avLst/>
                <a:gdLst>
                  <a:gd name="T0" fmla="*/ 34 w 217"/>
                  <a:gd name="T1" fmla="*/ 196 h 302"/>
                  <a:gd name="T2" fmla="*/ 64 w 217"/>
                  <a:gd name="T3" fmla="*/ 238 h 302"/>
                  <a:gd name="T4" fmla="*/ 98 w 217"/>
                  <a:gd name="T5" fmla="*/ 270 h 302"/>
                  <a:gd name="T6" fmla="*/ 124 w 217"/>
                  <a:gd name="T7" fmla="*/ 287 h 302"/>
                  <a:gd name="T8" fmla="*/ 142 w 217"/>
                  <a:gd name="T9" fmla="*/ 296 h 302"/>
                  <a:gd name="T10" fmla="*/ 159 w 217"/>
                  <a:gd name="T11" fmla="*/ 301 h 302"/>
                  <a:gd name="T12" fmla="*/ 169 w 217"/>
                  <a:gd name="T13" fmla="*/ 302 h 302"/>
                  <a:gd name="T14" fmla="*/ 190 w 217"/>
                  <a:gd name="T15" fmla="*/ 295 h 302"/>
                  <a:gd name="T16" fmla="*/ 207 w 217"/>
                  <a:gd name="T17" fmla="*/ 284 h 302"/>
                  <a:gd name="T18" fmla="*/ 217 w 217"/>
                  <a:gd name="T19" fmla="*/ 250 h 302"/>
                  <a:gd name="T20" fmla="*/ 217 w 217"/>
                  <a:gd name="T21" fmla="*/ 248 h 302"/>
                  <a:gd name="T22" fmla="*/ 215 w 217"/>
                  <a:gd name="T23" fmla="*/ 246 h 302"/>
                  <a:gd name="T24" fmla="*/ 164 w 217"/>
                  <a:gd name="T25" fmla="*/ 212 h 302"/>
                  <a:gd name="T26" fmla="*/ 159 w 217"/>
                  <a:gd name="T27" fmla="*/ 209 h 302"/>
                  <a:gd name="T28" fmla="*/ 153 w 217"/>
                  <a:gd name="T29" fmla="*/ 211 h 302"/>
                  <a:gd name="T30" fmla="*/ 127 w 217"/>
                  <a:gd name="T31" fmla="*/ 227 h 302"/>
                  <a:gd name="T32" fmla="*/ 123 w 217"/>
                  <a:gd name="T33" fmla="*/ 228 h 302"/>
                  <a:gd name="T34" fmla="*/ 120 w 217"/>
                  <a:gd name="T35" fmla="*/ 227 h 302"/>
                  <a:gd name="T36" fmla="*/ 108 w 217"/>
                  <a:gd name="T37" fmla="*/ 215 h 302"/>
                  <a:gd name="T38" fmla="*/ 84 w 217"/>
                  <a:gd name="T39" fmla="*/ 189 h 302"/>
                  <a:gd name="T40" fmla="*/ 74 w 217"/>
                  <a:gd name="T41" fmla="*/ 173 h 302"/>
                  <a:gd name="T42" fmla="*/ 58 w 217"/>
                  <a:gd name="T43" fmla="*/ 139 h 302"/>
                  <a:gd name="T44" fmla="*/ 51 w 217"/>
                  <a:gd name="T45" fmla="*/ 106 h 302"/>
                  <a:gd name="T46" fmla="*/ 51 w 217"/>
                  <a:gd name="T47" fmla="*/ 104 h 302"/>
                  <a:gd name="T48" fmla="*/ 54 w 217"/>
                  <a:gd name="T49" fmla="*/ 100 h 302"/>
                  <a:gd name="T50" fmla="*/ 81 w 217"/>
                  <a:gd name="T51" fmla="*/ 85 h 302"/>
                  <a:gd name="T52" fmla="*/ 83 w 217"/>
                  <a:gd name="T53" fmla="*/ 83 h 302"/>
                  <a:gd name="T54" fmla="*/ 85 w 217"/>
                  <a:gd name="T55" fmla="*/ 79 h 302"/>
                  <a:gd name="T56" fmla="*/ 85 w 217"/>
                  <a:gd name="T57" fmla="*/ 74 h 302"/>
                  <a:gd name="T58" fmla="*/ 81 w 217"/>
                  <a:gd name="T59" fmla="*/ 14 h 302"/>
                  <a:gd name="T60" fmla="*/ 78 w 217"/>
                  <a:gd name="T61" fmla="*/ 11 h 302"/>
                  <a:gd name="T62" fmla="*/ 51 w 217"/>
                  <a:gd name="T63" fmla="*/ 0 h 302"/>
                  <a:gd name="T64" fmla="*/ 38 w 217"/>
                  <a:gd name="T65" fmla="*/ 6 h 302"/>
                  <a:gd name="T66" fmla="*/ 17 w 217"/>
                  <a:gd name="T67" fmla="*/ 20 h 302"/>
                  <a:gd name="T68" fmla="*/ 10 w 217"/>
                  <a:gd name="T69" fmla="*/ 27 h 302"/>
                  <a:gd name="T70" fmla="*/ 4 w 217"/>
                  <a:gd name="T71" fmla="*/ 44 h 302"/>
                  <a:gd name="T72" fmla="*/ 1 w 217"/>
                  <a:gd name="T73" fmla="*/ 62 h 302"/>
                  <a:gd name="T74" fmla="*/ 0 w 217"/>
                  <a:gd name="T75" fmla="*/ 83 h 302"/>
                  <a:gd name="T76" fmla="*/ 6 w 217"/>
                  <a:gd name="T77" fmla="*/ 127 h 302"/>
                  <a:gd name="T78" fmla="*/ 22 w 217"/>
                  <a:gd name="T79" fmla="*/ 173 h 302"/>
                  <a:gd name="T80" fmla="*/ 34 w 217"/>
                  <a:gd name="T81" fmla="*/ 1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302">
                    <a:moveTo>
                      <a:pt x="34" y="196"/>
                    </a:moveTo>
                    <a:lnTo>
                      <a:pt x="34" y="196"/>
                    </a:lnTo>
                    <a:lnTo>
                      <a:pt x="48" y="218"/>
                    </a:lnTo>
                    <a:lnTo>
                      <a:pt x="64" y="238"/>
                    </a:lnTo>
                    <a:lnTo>
                      <a:pt x="80" y="255"/>
                    </a:lnTo>
                    <a:lnTo>
                      <a:pt x="98" y="270"/>
                    </a:lnTo>
                    <a:lnTo>
                      <a:pt x="115" y="282"/>
                    </a:lnTo>
                    <a:lnTo>
                      <a:pt x="124" y="287"/>
                    </a:lnTo>
                    <a:lnTo>
                      <a:pt x="133" y="291"/>
                    </a:lnTo>
                    <a:lnTo>
                      <a:pt x="142" y="296"/>
                    </a:lnTo>
                    <a:lnTo>
                      <a:pt x="151" y="299"/>
                    </a:lnTo>
                    <a:lnTo>
                      <a:pt x="159" y="301"/>
                    </a:lnTo>
                    <a:lnTo>
                      <a:pt x="169" y="302"/>
                    </a:lnTo>
                    <a:lnTo>
                      <a:pt x="169" y="302"/>
                    </a:lnTo>
                    <a:lnTo>
                      <a:pt x="179" y="299"/>
                    </a:lnTo>
                    <a:lnTo>
                      <a:pt x="190" y="295"/>
                    </a:lnTo>
                    <a:lnTo>
                      <a:pt x="201" y="288"/>
                    </a:lnTo>
                    <a:lnTo>
                      <a:pt x="207" y="284"/>
                    </a:lnTo>
                    <a:lnTo>
                      <a:pt x="212" y="279"/>
                    </a:lnTo>
                    <a:lnTo>
                      <a:pt x="217" y="250"/>
                    </a:lnTo>
                    <a:lnTo>
                      <a:pt x="217" y="250"/>
                    </a:lnTo>
                    <a:lnTo>
                      <a:pt x="217" y="248"/>
                    </a:lnTo>
                    <a:lnTo>
                      <a:pt x="215" y="246"/>
                    </a:lnTo>
                    <a:lnTo>
                      <a:pt x="215" y="246"/>
                    </a:lnTo>
                    <a:lnTo>
                      <a:pt x="164" y="212"/>
                    </a:lnTo>
                    <a:lnTo>
                      <a:pt x="164" y="212"/>
                    </a:lnTo>
                    <a:lnTo>
                      <a:pt x="161" y="210"/>
                    </a:lnTo>
                    <a:lnTo>
                      <a:pt x="159" y="209"/>
                    </a:lnTo>
                    <a:lnTo>
                      <a:pt x="157" y="209"/>
                    </a:lnTo>
                    <a:lnTo>
                      <a:pt x="153" y="211"/>
                    </a:lnTo>
                    <a:lnTo>
                      <a:pt x="153" y="211"/>
                    </a:lnTo>
                    <a:lnTo>
                      <a:pt x="127" y="227"/>
                    </a:lnTo>
                    <a:lnTo>
                      <a:pt x="127" y="227"/>
                    </a:lnTo>
                    <a:lnTo>
                      <a:pt x="123" y="228"/>
                    </a:lnTo>
                    <a:lnTo>
                      <a:pt x="122" y="227"/>
                    </a:lnTo>
                    <a:lnTo>
                      <a:pt x="120" y="227"/>
                    </a:lnTo>
                    <a:lnTo>
                      <a:pt x="120" y="227"/>
                    </a:lnTo>
                    <a:lnTo>
                      <a:pt x="108" y="215"/>
                    </a:lnTo>
                    <a:lnTo>
                      <a:pt x="95" y="203"/>
                    </a:lnTo>
                    <a:lnTo>
                      <a:pt x="84" y="189"/>
                    </a:lnTo>
                    <a:lnTo>
                      <a:pt x="74" y="173"/>
                    </a:lnTo>
                    <a:lnTo>
                      <a:pt x="74" y="173"/>
                    </a:lnTo>
                    <a:lnTo>
                      <a:pt x="66" y="156"/>
                    </a:lnTo>
                    <a:lnTo>
                      <a:pt x="58" y="139"/>
                    </a:lnTo>
                    <a:lnTo>
                      <a:pt x="54" y="122"/>
                    </a:lnTo>
                    <a:lnTo>
                      <a:pt x="51" y="106"/>
                    </a:lnTo>
                    <a:lnTo>
                      <a:pt x="51" y="106"/>
                    </a:lnTo>
                    <a:lnTo>
                      <a:pt x="51" y="104"/>
                    </a:lnTo>
                    <a:lnTo>
                      <a:pt x="51" y="103"/>
                    </a:lnTo>
                    <a:lnTo>
                      <a:pt x="54" y="100"/>
                    </a:lnTo>
                    <a:lnTo>
                      <a:pt x="54" y="100"/>
                    </a:lnTo>
                    <a:lnTo>
                      <a:pt x="81" y="85"/>
                    </a:lnTo>
                    <a:lnTo>
                      <a:pt x="81" y="85"/>
                    </a:lnTo>
                    <a:lnTo>
                      <a:pt x="83" y="83"/>
                    </a:lnTo>
                    <a:lnTo>
                      <a:pt x="85" y="81"/>
                    </a:lnTo>
                    <a:lnTo>
                      <a:pt x="85" y="79"/>
                    </a:lnTo>
                    <a:lnTo>
                      <a:pt x="85" y="74"/>
                    </a:lnTo>
                    <a:lnTo>
                      <a:pt x="85" y="74"/>
                    </a:lnTo>
                    <a:lnTo>
                      <a:pt x="81" y="14"/>
                    </a:lnTo>
                    <a:lnTo>
                      <a:pt x="81" y="14"/>
                    </a:lnTo>
                    <a:lnTo>
                      <a:pt x="80" y="12"/>
                    </a:lnTo>
                    <a:lnTo>
                      <a:pt x="78" y="11"/>
                    </a:lnTo>
                    <a:lnTo>
                      <a:pt x="51" y="0"/>
                    </a:lnTo>
                    <a:lnTo>
                      <a:pt x="51" y="0"/>
                    </a:lnTo>
                    <a:lnTo>
                      <a:pt x="44" y="2"/>
                    </a:lnTo>
                    <a:lnTo>
                      <a:pt x="38" y="6"/>
                    </a:lnTo>
                    <a:lnTo>
                      <a:pt x="28" y="12"/>
                    </a:lnTo>
                    <a:lnTo>
                      <a:pt x="17" y="20"/>
                    </a:lnTo>
                    <a:lnTo>
                      <a:pt x="10" y="27"/>
                    </a:lnTo>
                    <a:lnTo>
                      <a:pt x="10" y="27"/>
                    </a:lnTo>
                    <a:lnTo>
                      <a:pt x="7" y="35"/>
                    </a:lnTo>
                    <a:lnTo>
                      <a:pt x="4" y="44"/>
                    </a:lnTo>
                    <a:lnTo>
                      <a:pt x="2" y="53"/>
                    </a:lnTo>
                    <a:lnTo>
                      <a:pt x="1" y="62"/>
                    </a:lnTo>
                    <a:lnTo>
                      <a:pt x="0" y="72"/>
                    </a:lnTo>
                    <a:lnTo>
                      <a:pt x="0" y="83"/>
                    </a:lnTo>
                    <a:lnTo>
                      <a:pt x="2" y="104"/>
                    </a:lnTo>
                    <a:lnTo>
                      <a:pt x="6" y="127"/>
                    </a:lnTo>
                    <a:lnTo>
                      <a:pt x="12" y="150"/>
                    </a:lnTo>
                    <a:lnTo>
                      <a:pt x="22" y="173"/>
                    </a:lnTo>
                    <a:lnTo>
                      <a:pt x="34" y="196"/>
                    </a:lnTo>
                    <a:lnTo>
                      <a:pt x="34" y="19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6" name="Freeform 223"/>
              <p:cNvSpPr>
                <a:spLocks/>
              </p:cNvSpPr>
              <p:nvPr/>
            </p:nvSpPr>
            <p:spPr bwMode="auto">
              <a:xfrm>
                <a:off x="2472" y="2317"/>
                <a:ext cx="121" cy="96"/>
              </a:xfrm>
              <a:custGeom>
                <a:avLst/>
                <a:gdLst>
                  <a:gd name="T0" fmla="*/ 36 w 121"/>
                  <a:gd name="T1" fmla="*/ 0 h 96"/>
                  <a:gd name="T2" fmla="*/ 36 w 121"/>
                  <a:gd name="T3" fmla="*/ 0 h 96"/>
                  <a:gd name="T4" fmla="*/ 31 w 121"/>
                  <a:gd name="T5" fmla="*/ 1 h 96"/>
                  <a:gd name="T6" fmla="*/ 27 w 121"/>
                  <a:gd name="T7" fmla="*/ 2 h 96"/>
                  <a:gd name="T8" fmla="*/ 24 w 121"/>
                  <a:gd name="T9" fmla="*/ 3 h 96"/>
                  <a:gd name="T10" fmla="*/ 23 w 121"/>
                  <a:gd name="T11" fmla="*/ 6 h 96"/>
                  <a:gd name="T12" fmla="*/ 23 w 121"/>
                  <a:gd name="T13" fmla="*/ 9 h 96"/>
                  <a:gd name="T14" fmla="*/ 24 w 121"/>
                  <a:gd name="T15" fmla="*/ 12 h 96"/>
                  <a:gd name="T16" fmla="*/ 26 w 121"/>
                  <a:gd name="T17" fmla="*/ 15 h 96"/>
                  <a:gd name="T18" fmla="*/ 30 w 121"/>
                  <a:gd name="T19" fmla="*/ 19 h 96"/>
                  <a:gd name="T20" fmla="*/ 39 w 121"/>
                  <a:gd name="T21" fmla="*/ 27 h 96"/>
                  <a:gd name="T22" fmla="*/ 39 w 121"/>
                  <a:gd name="T23" fmla="*/ 27 h 96"/>
                  <a:gd name="T24" fmla="*/ 46 w 121"/>
                  <a:gd name="T25" fmla="*/ 32 h 96"/>
                  <a:gd name="T26" fmla="*/ 0 w 121"/>
                  <a:gd name="T27" fmla="*/ 66 h 96"/>
                  <a:gd name="T28" fmla="*/ 22 w 121"/>
                  <a:gd name="T29" fmla="*/ 96 h 96"/>
                  <a:gd name="T30" fmla="*/ 68 w 121"/>
                  <a:gd name="T31" fmla="*/ 63 h 96"/>
                  <a:gd name="T32" fmla="*/ 68 w 121"/>
                  <a:gd name="T33" fmla="*/ 63 h 96"/>
                  <a:gd name="T34" fmla="*/ 71 w 121"/>
                  <a:gd name="T35" fmla="*/ 70 h 96"/>
                  <a:gd name="T36" fmla="*/ 76 w 121"/>
                  <a:gd name="T37" fmla="*/ 83 h 96"/>
                  <a:gd name="T38" fmla="*/ 76 w 121"/>
                  <a:gd name="T39" fmla="*/ 83 h 96"/>
                  <a:gd name="T40" fmla="*/ 78 w 121"/>
                  <a:gd name="T41" fmla="*/ 87 h 96"/>
                  <a:gd name="T42" fmla="*/ 81 w 121"/>
                  <a:gd name="T43" fmla="*/ 91 h 96"/>
                  <a:gd name="T44" fmla="*/ 83 w 121"/>
                  <a:gd name="T45" fmla="*/ 93 h 96"/>
                  <a:gd name="T46" fmla="*/ 86 w 121"/>
                  <a:gd name="T47" fmla="*/ 93 h 96"/>
                  <a:gd name="T48" fmla="*/ 88 w 121"/>
                  <a:gd name="T49" fmla="*/ 92 h 96"/>
                  <a:gd name="T50" fmla="*/ 90 w 121"/>
                  <a:gd name="T51" fmla="*/ 90 h 96"/>
                  <a:gd name="T52" fmla="*/ 94 w 121"/>
                  <a:gd name="T53" fmla="*/ 87 h 96"/>
                  <a:gd name="T54" fmla="*/ 95 w 121"/>
                  <a:gd name="T55" fmla="*/ 82 h 96"/>
                  <a:gd name="T56" fmla="*/ 121 w 121"/>
                  <a:gd name="T57" fmla="*/ 0 h 96"/>
                  <a:gd name="T58" fmla="*/ 36 w 121"/>
                  <a:gd name="T5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1" h="96">
                    <a:moveTo>
                      <a:pt x="36" y="0"/>
                    </a:moveTo>
                    <a:lnTo>
                      <a:pt x="36" y="0"/>
                    </a:lnTo>
                    <a:lnTo>
                      <a:pt x="31" y="1"/>
                    </a:lnTo>
                    <a:lnTo>
                      <a:pt x="27" y="2"/>
                    </a:lnTo>
                    <a:lnTo>
                      <a:pt x="24" y="3"/>
                    </a:lnTo>
                    <a:lnTo>
                      <a:pt x="23" y="6"/>
                    </a:lnTo>
                    <a:lnTo>
                      <a:pt x="23" y="9"/>
                    </a:lnTo>
                    <a:lnTo>
                      <a:pt x="24" y="12"/>
                    </a:lnTo>
                    <a:lnTo>
                      <a:pt x="26" y="15"/>
                    </a:lnTo>
                    <a:lnTo>
                      <a:pt x="30" y="19"/>
                    </a:lnTo>
                    <a:lnTo>
                      <a:pt x="39" y="27"/>
                    </a:lnTo>
                    <a:lnTo>
                      <a:pt x="39" y="27"/>
                    </a:lnTo>
                    <a:lnTo>
                      <a:pt x="46" y="32"/>
                    </a:lnTo>
                    <a:lnTo>
                      <a:pt x="0" y="66"/>
                    </a:lnTo>
                    <a:lnTo>
                      <a:pt x="22" y="96"/>
                    </a:lnTo>
                    <a:lnTo>
                      <a:pt x="68" y="63"/>
                    </a:lnTo>
                    <a:lnTo>
                      <a:pt x="68" y="63"/>
                    </a:lnTo>
                    <a:lnTo>
                      <a:pt x="71" y="70"/>
                    </a:lnTo>
                    <a:lnTo>
                      <a:pt x="76" y="83"/>
                    </a:lnTo>
                    <a:lnTo>
                      <a:pt x="76" y="83"/>
                    </a:lnTo>
                    <a:lnTo>
                      <a:pt x="78" y="87"/>
                    </a:lnTo>
                    <a:lnTo>
                      <a:pt x="81" y="91"/>
                    </a:lnTo>
                    <a:lnTo>
                      <a:pt x="83" y="93"/>
                    </a:lnTo>
                    <a:lnTo>
                      <a:pt x="86" y="93"/>
                    </a:lnTo>
                    <a:lnTo>
                      <a:pt x="88" y="92"/>
                    </a:lnTo>
                    <a:lnTo>
                      <a:pt x="90" y="90"/>
                    </a:lnTo>
                    <a:lnTo>
                      <a:pt x="94" y="87"/>
                    </a:lnTo>
                    <a:lnTo>
                      <a:pt x="95" y="82"/>
                    </a:lnTo>
                    <a:lnTo>
                      <a:pt x="121" y="0"/>
                    </a:lnTo>
                    <a:lnTo>
                      <a:pt x="36"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7" name="Freeform 224"/>
              <p:cNvSpPr>
                <a:spLocks/>
              </p:cNvSpPr>
              <p:nvPr/>
            </p:nvSpPr>
            <p:spPr bwMode="auto">
              <a:xfrm>
                <a:off x="2596" y="1144"/>
                <a:ext cx="101" cy="140"/>
              </a:xfrm>
              <a:custGeom>
                <a:avLst/>
                <a:gdLst>
                  <a:gd name="T0" fmla="*/ 6 w 101"/>
                  <a:gd name="T1" fmla="*/ 13 h 140"/>
                  <a:gd name="T2" fmla="*/ 14 w 101"/>
                  <a:gd name="T3" fmla="*/ 6 h 140"/>
                  <a:gd name="T4" fmla="*/ 24 w 101"/>
                  <a:gd name="T5" fmla="*/ 0 h 140"/>
                  <a:gd name="T6" fmla="*/ 37 w 101"/>
                  <a:gd name="T7" fmla="*/ 5 h 140"/>
                  <a:gd name="T8" fmla="*/ 38 w 101"/>
                  <a:gd name="T9" fmla="*/ 7 h 140"/>
                  <a:gd name="T10" fmla="*/ 40 w 101"/>
                  <a:gd name="T11" fmla="*/ 35 h 140"/>
                  <a:gd name="T12" fmla="*/ 40 w 101"/>
                  <a:gd name="T13" fmla="*/ 38 h 140"/>
                  <a:gd name="T14" fmla="*/ 38 w 101"/>
                  <a:gd name="T15" fmla="*/ 40 h 140"/>
                  <a:gd name="T16" fmla="*/ 26 w 101"/>
                  <a:gd name="T17" fmla="*/ 46 h 140"/>
                  <a:gd name="T18" fmla="*/ 24 w 101"/>
                  <a:gd name="T19" fmla="*/ 49 h 140"/>
                  <a:gd name="T20" fmla="*/ 26 w 101"/>
                  <a:gd name="T21" fmla="*/ 56 h 140"/>
                  <a:gd name="T22" fmla="*/ 31 w 101"/>
                  <a:gd name="T23" fmla="*/ 72 h 140"/>
                  <a:gd name="T24" fmla="*/ 35 w 101"/>
                  <a:gd name="T25" fmla="*/ 80 h 140"/>
                  <a:gd name="T26" fmla="*/ 46 w 101"/>
                  <a:gd name="T27" fmla="*/ 95 h 140"/>
                  <a:gd name="T28" fmla="*/ 57 w 101"/>
                  <a:gd name="T29" fmla="*/ 105 h 140"/>
                  <a:gd name="T30" fmla="*/ 58 w 101"/>
                  <a:gd name="T31" fmla="*/ 106 h 140"/>
                  <a:gd name="T32" fmla="*/ 60 w 101"/>
                  <a:gd name="T33" fmla="*/ 105 h 140"/>
                  <a:gd name="T34" fmla="*/ 72 w 101"/>
                  <a:gd name="T35" fmla="*/ 98 h 140"/>
                  <a:gd name="T36" fmla="*/ 78 w 101"/>
                  <a:gd name="T37" fmla="*/ 99 h 140"/>
                  <a:gd name="T38" fmla="*/ 100 w 101"/>
                  <a:gd name="T39" fmla="*/ 114 h 140"/>
                  <a:gd name="T40" fmla="*/ 101 w 101"/>
                  <a:gd name="T41" fmla="*/ 115 h 140"/>
                  <a:gd name="T42" fmla="*/ 99 w 101"/>
                  <a:gd name="T43" fmla="*/ 129 h 140"/>
                  <a:gd name="T44" fmla="*/ 94 w 101"/>
                  <a:gd name="T45" fmla="*/ 134 h 140"/>
                  <a:gd name="T46" fmla="*/ 84 w 101"/>
                  <a:gd name="T47" fmla="*/ 139 h 140"/>
                  <a:gd name="T48" fmla="*/ 79 w 101"/>
                  <a:gd name="T49" fmla="*/ 140 h 140"/>
                  <a:gd name="T50" fmla="*/ 62 w 101"/>
                  <a:gd name="T51" fmla="*/ 135 h 140"/>
                  <a:gd name="T52" fmla="*/ 46 w 101"/>
                  <a:gd name="T53" fmla="*/ 125 h 140"/>
                  <a:gd name="T54" fmla="*/ 30 w 101"/>
                  <a:gd name="T55" fmla="*/ 110 h 140"/>
                  <a:gd name="T56" fmla="*/ 17 w 101"/>
                  <a:gd name="T57" fmla="*/ 90 h 140"/>
                  <a:gd name="T58" fmla="*/ 11 w 101"/>
                  <a:gd name="T59" fmla="*/ 80 h 140"/>
                  <a:gd name="T60" fmla="*/ 3 w 101"/>
                  <a:gd name="T61" fmla="*/ 59 h 140"/>
                  <a:gd name="T62" fmla="*/ 0 w 101"/>
                  <a:gd name="T63" fmla="*/ 38 h 140"/>
                  <a:gd name="T64" fmla="*/ 2 w 101"/>
                  <a:gd name="T65" fmla="*/ 20 h 140"/>
                  <a:gd name="T66" fmla="*/ 6 w 101"/>
                  <a:gd name="T67"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0">
                    <a:moveTo>
                      <a:pt x="6" y="13"/>
                    </a:moveTo>
                    <a:lnTo>
                      <a:pt x="6" y="13"/>
                    </a:lnTo>
                    <a:lnTo>
                      <a:pt x="9" y="9"/>
                    </a:lnTo>
                    <a:lnTo>
                      <a:pt x="14" y="6"/>
                    </a:lnTo>
                    <a:lnTo>
                      <a:pt x="19" y="3"/>
                    </a:lnTo>
                    <a:lnTo>
                      <a:pt x="24" y="0"/>
                    </a:lnTo>
                    <a:lnTo>
                      <a:pt x="37" y="5"/>
                    </a:lnTo>
                    <a:lnTo>
                      <a:pt x="37" y="5"/>
                    </a:lnTo>
                    <a:lnTo>
                      <a:pt x="38" y="6"/>
                    </a:lnTo>
                    <a:lnTo>
                      <a:pt x="38" y="7"/>
                    </a:lnTo>
                    <a:lnTo>
                      <a:pt x="38" y="7"/>
                    </a:lnTo>
                    <a:lnTo>
                      <a:pt x="40" y="35"/>
                    </a:lnTo>
                    <a:lnTo>
                      <a:pt x="40" y="35"/>
                    </a:lnTo>
                    <a:lnTo>
                      <a:pt x="40" y="38"/>
                    </a:lnTo>
                    <a:lnTo>
                      <a:pt x="38" y="40"/>
                    </a:lnTo>
                    <a:lnTo>
                      <a:pt x="38" y="40"/>
                    </a:lnTo>
                    <a:lnTo>
                      <a:pt x="26" y="46"/>
                    </a:lnTo>
                    <a:lnTo>
                      <a:pt x="26" y="46"/>
                    </a:lnTo>
                    <a:lnTo>
                      <a:pt x="25" y="48"/>
                    </a:lnTo>
                    <a:lnTo>
                      <a:pt x="24" y="49"/>
                    </a:lnTo>
                    <a:lnTo>
                      <a:pt x="24" y="49"/>
                    </a:lnTo>
                    <a:lnTo>
                      <a:pt x="26" y="56"/>
                    </a:lnTo>
                    <a:lnTo>
                      <a:pt x="28" y="65"/>
                    </a:lnTo>
                    <a:lnTo>
                      <a:pt x="31" y="72"/>
                    </a:lnTo>
                    <a:lnTo>
                      <a:pt x="35" y="80"/>
                    </a:lnTo>
                    <a:lnTo>
                      <a:pt x="35" y="80"/>
                    </a:lnTo>
                    <a:lnTo>
                      <a:pt x="39" y="87"/>
                    </a:lnTo>
                    <a:lnTo>
                      <a:pt x="46" y="95"/>
                    </a:lnTo>
                    <a:lnTo>
                      <a:pt x="51" y="100"/>
                    </a:lnTo>
                    <a:lnTo>
                      <a:pt x="57" y="105"/>
                    </a:lnTo>
                    <a:lnTo>
                      <a:pt x="57" y="105"/>
                    </a:lnTo>
                    <a:lnTo>
                      <a:pt x="58" y="106"/>
                    </a:lnTo>
                    <a:lnTo>
                      <a:pt x="60" y="105"/>
                    </a:lnTo>
                    <a:lnTo>
                      <a:pt x="60" y="105"/>
                    </a:lnTo>
                    <a:lnTo>
                      <a:pt x="72" y="98"/>
                    </a:lnTo>
                    <a:lnTo>
                      <a:pt x="72" y="98"/>
                    </a:lnTo>
                    <a:lnTo>
                      <a:pt x="74" y="97"/>
                    </a:lnTo>
                    <a:lnTo>
                      <a:pt x="78" y="99"/>
                    </a:lnTo>
                    <a:lnTo>
                      <a:pt x="78" y="99"/>
                    </a:lnTo>
                    <a:lnTo>
                      <a:pt x="100" y="114"/>
                    </a:lnTo>
                    <a:lnTo>
                      <a:pt x="100" y="114"/>
                    </a:lnTo>
                    <a:lnTo>
                      <a:pt x="101" y="115"/>
                    </a:lnTo>
                    <a:lnTo>
                      <a:pt x="101" y="116"/>
                    </a:lnTo>
                    <a:lnTo>
                      <a:pt x="99" y="129"/>
                    </a:lnTo>
                    <a:lnTo>
                      <a:pt x="99" y="129"/>
                    </a:lnTo>
                    <a:lnTo>
                      <a:pt x="94" y="134"/>
                    </a:lnTo>
                    <a:lnTo>
                      <a:pt x="89" y="137"/>
                    </a:lnTo>
                    <a:lnTo>
                      <a:pt x="84" y="139"/>
                    </a:lnTo>
                    <a:lnTo>
                      <a:pt x="79" y="140"/>
                    </a:lnTo>
                    <a:lnTo>
                      <a:pt x="79" y="140"/>
                    </a:lnTo>
                    <a:lnTo>
                      <a:pt x="70" y="138"/>
                    </a:lnTo>
                    <a:lnTo>
                      <a:pt x="62" y="135"/>
                    </a:lnTo>
                    <a:lnTo>
                      <a:pt x="54" y="131"/>
                    </a:lnTo>
                    <a:lnTo>
                      <a:pt x="46" y="125"/>
                    </a:lnTo>
                    <a:lnTo>
                      <a:pt x="37" y="118"/>
                    </a:lnTo>
                    <a:lnTo>
                      <a:pt x="30" y="110"/>
                    </a:lnTo>
                    <a:lnTo>
                      <a:pt x="23" y="101"/>
                    </a:lnTo>
                    <a:lnTo>
                      <a:pt x="17" y="90"/>
                    </a:lnTo>
                    <a:lnTo>
                      <a:pt x="17" y="90"/>
                    </a:lnTo>
                    <a:lnTo>
                      <a:pt x="11" y="80"/>
                    </a:lnTo>
                    <a:lnTo>
                      <a:pt x="7" y="70"/>
                    </a:lnTo>
                    <a:lnTo>
                      <a:pt x="3" y="59"/>
                    </a:lnTo>
                    <a:lnTo>
                      <a:pt x="1" y="48"/>
                    </a:lnTo>
                    <a:lnTo>
                      <a:pt x="0" y="38"/>
                    </a:lnTo>
                    <a:lnTo>
                      <a:pt x="1" y="29"/>
                    </a:lnTo>
                    <a:lnTo>
                      <a:pt x="2" y="20"/>
                    </a:lnTo>
                    <a:lnTo>
                      <a:pt x="6" y="13"/>
                    </a:lnTo>
                    <a:lnTo>
                      <a:pt x="6" y="1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8" name="Freeform 225"/>
              <p:cNvSpPr>
                <a:spLocks noEditPoints="1"/>
              </p:cNvSpPr>
              <p:nvPr/>
            </p:nvSpPr>
            <p:spPr bwMode="auto">
              <a:xfrm>
                <a:off x="2654" y="1008"/>
                <a:ext cx="274" cy="221"/>
              </a:xfrm>
              <a:custGeom>
                <a:avLst/>
                <a:gdLst>
                  <a:gd name="T0" fmla="*/ 137 w 274"/>
                  <a:gd name="T1" fmla="*/ 0 h 221"/>
                  <a:gd name="T2" fmla="*/ 109 w 274"/>
                  <a:gd name="T3" fmla="*/ 2 h 221"/>
                  <a:gd name="T4" fmla="*/ 83 w 274"/>
                  <a:gd name="T5" fmla="*/ 7 h 221"/>
                  <a:gd name="T6" fmla="*/ 60 w 274"/>
                  <a:gd name="T7" fmla="*/ 16 h 221"/>
                  <a:gd name="T8" fmla="*/ 40 w 274"/>
                  <a:gd name="T9" fmla="*/ 27 h 221"/>
                  <a:gd name="T10" fmla="*/ 23 w 274"/>
                  <a:gd name="T11" fmla="*/ 41 h 221"/>
                  <a:gd name="T12" fmla="*/ 10 w 274"/>
                  <a:gd name="T13" fmla="*/ 57 h 221"/>
                  <a:gd name="T14" fmla="*/ 2 w 274"/>
                  <a:gd name="T15" fmla="*/ 74 h 221"/>
                  <a:gd name="T16" fmla="*/ 0 w 274"/>
                  <a:gd name="T17" fmla="*/ 93 h 221"/>
                  <a:gd name="T18" fmla="*/ 1 w 274"/>
                  <a:gd name="T19" fmla="*/ 105 h 221"/>
                  <a:gd name="T20" fmla="*/ 9 w 274"/>
                  <a:gd name="T21" fmla="*/ 128 h 221"/>
                  <a:gd name="T22" fmla="*/ 26 w 274"/>
                  <a:gd name="T23" fmla="*/ 148 h 221"/>
                  <a:gd name="T24" fmla="*/ 48 w 274"/>
                  <a:gd name="T25" fmla="*/ 165 h 221"/>
                  <a:gd name="T26" fmla="*/ 46 w 274"/>
                  <a:gd name="T27" fmla="*/ 221 h 221"/>
                  <a:gd name="T28" fmla="*/ 108 w 274"/>
                  <a:gd name="T29" fmla="*/ 184 h 221"/>
                  <a:gd name="T30" fmla="*/ 137 w 274"/>
                  <a:gd name="T31" fmla="*/ 186 h 221"/>
                  <a:gd name="T32" fmla="*/ 150 w 274"/>
                  <a:gd name="T33" fmla="*/ 186 h 221"/>
                  <a:gd name="T34" fmla="*/ 177 w 274"/>
                  <a:gd name="T35" fmla="*/ 182 h 221"/>
                  <a:gd name="T36" fmla="*/ 202 w 274"/>
                  <a:gd name="T37" fmla="*/ 175 h 221"/>
                  <a:gd name="T38" fmla="*/ 223 w 274"/>
                  <a:gd name="T39" fmla="*/ 165 h 221"/>
                  <a:gd name="T40" fmla="*/ 242 w 274"/>
                  <a:gd name="T41" fmla="*/ 152 h 221"/>
                  <a:gd name="T42" fmla="*/ 257 w 274"/>
                  <a:gd name="T43" fmla="*/ 138 h 221"/>
                  <a:gd name="T44" fmla="*/ 267 w 274"/>
                  <a:gd name="T45" fmla="*/ 120 h 221"/>
                  <a:gd name="T46" fmla="*/ 273 w 274"/>
                  <a:gd name="T47" fmla="*/ 103 h 221"/>
                  <a:gd name="T48" fmla="*/ 274 w 274"/>
                  <a:gd name="T49" fmla="*/ 93 h 221"/>
                  <a:gd name="T50" fmla="*/ 270 w 274"/>
                  <a:gd name="T51" fmla="*/ 74 h 221"/>
                  <a:gd name="T52" fmla="*/ 262 w 274"/>
                  <a:gd name="T53" fmla="*/ 57 h 221"/>
                  <a:gd name="T54" fmla="*/ 250 w 274"/>
                  <a:gd name="T55" fmla="*/ 41 h 221"/>
                  <a:gd name="T56" fmla="*/ 233 w 274"/>
                  <a:gd name="T57" fmla="*/ 27 h 221"/>
                  <a:gd name="T58" fmla="*/ 213 w 274"/>
                  <a:gd name="T59" fmla="*/ 16 h 221"/>
                  <a:gd name="T60" fmla="*/ 189 w 274"/>
                  <a:gd name="T61" fmla="*/ 7 h 221"/>
                  <a:gd name="T62" fmla="*/ 163 w 274"/>
                  <a:gd name="T63" fmla="*/ 2 h 221"/>
                  <a:gd name="T64" fmla="*/ 137 w 274"/>
                  <a:gd name="T65" fmla="*/ 0 h 221"/>
                  <a:gd name="T66" fmla="*/ 62 w 274"/>
                  <a:gd name="T67" fmla="*/ 79 h 221"/>
                  <a:gd name="T68" fmla="*/ 60 w 274"/>
                  <a:gd name="T69" fmla="*/ 78 h 221"/>
                  <a:gd name="T70" fmla="*/ 56 w 274"/>
                  <a:gd name="T71" fmla="*/ 74 h 221"/>
                  <a:gd name="T72" fmla="*/ 54 w 274"/>
                  <a:gd name="T73" fmla="*/ 71 h 221"/>
                  <a:gd name="T74" fmla="*/ 56 w 274"/>
                  <a:gd name="T75" fmla="*/ 69 h 221"/>
                  <a:gd name="T76" fmla="*/ 60 w 274"/>
                  <a:gd name="T77" fmla="*/ 65 h 221"/>
                  <a:gd name="T78" fmla="*/ 62 w 274"/>
                  <a:gd name="T79" fmla="*/ 64 h 221"/>
                  <a:gd name="T80" fmla="*/ 210 w 274"/>
                  <a:gd name="T81" fmla="*/ 64 h 221"/>
                  <a:gd name="T82" fmla="*/ 215 w 274"/>
                  <a:gd name="T83" fmla="*/ 66 h 221"/>
                  <a:gd name="T84" fmla="*/ 217 w 274"/>
                  <a:gd name="T85" fmla="*/ 71 h 221"/>
                  <a:gd name="T86" fmla="*/ 217 w 274"/>
                  <a:gd name="T87" fmla="*/ 71 h 221"/>
                  <a:gd name="T88" fmla="*/ 215 w 274"/>
                  <a:gd name="T89" fmla="*/ 76 h 221"/>
                  <a:gd name="T90" fmla="*/ 210 w 274"/>
                  <a:gd name="T91" fmla="*/ 79 h 221"/>
                  <a:gd name="T92" fmla="*/ 62 w 274"/>
                  <a:gd name="T93" fmla="*/ 79 h 221"/>
                  <a:gd name="T94" fmla="*/ 62 w 274"/>
                  <a:gd name="T95" fmla="*/ 124 h 221"/>
                  <a:gd name="T96" fmla="*/ 60 w 274"/>
                  <a:gd name="T97" fmla="*/ 124 h 221"/>
                  <a:gd name="T98" fmla="*/ 56 w 274"/>
                  <a:gd name="T99" fmla="*/ 119 h 221"/>
                  <a:gd name="T100" fmla="*/ 54 w 274"/>
                  <a:gd name="T101" fmla="*/ 116 h 221"/>
                  <a:gd name="T102" fmla="*/ 56 w 274"/>
                  <a:gd name="T103" fmla="*/ 113 h 221"/>
                  <a:gd name="T104" fmla="*/ 60 w 274"/>
                  <a:gd name="T105" fmla="*/ 110 h 221"/>
                  <a:gd name="T106" fmla="*/ 62 w 274"/>
                  <a:gd name="T107" fmla="*/ 109 h 221"/>
                  <a:gd name="T108" fmla="*/ 155 w 274"/>
                  <a:gd name="T109" fmla="*/ 109 h 221"/>
                  <a:gd name="T110" fmla="*/ 160 w 274"/>
                  <a:gd name="T111" fmla="*/ 111 h 221"/>
                  <a:gd name="T112" fmla="*/ 162 w 274"/>
                  <a:gd name="T113" fmla="*/ 116 h 221"/>
                  <a:gd name="T114" fmla="*/ 162 w 274"/>
                  <a:gd name="T115" fmla="*/ 116 h 221"/>
                  <a:gd name="T116" fmla="*/ 160 w 274"/>
                  <a:gd name="T117" fmla="*/ 121 h 221"/>
                  <a:gd name="T118" fmla="*/ 155 w 274"/>
                  <a:gd name="T119" fmla="*/ 124 h 221"/>
                  <a:gd name="T120" fmla="*/ 62 w 274"/>
                  <a:gd name="T121" fmla="*/ 12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221">
                    <a:moveTo>
                      <a:pt x="137" y="0"/>
                    </a:moveTo>
                    <a:lnTo>
                      <a:pt x="137" y="0"/>
                    </a:lnTo>
                    <a:lnTo>
                      <a:pt x="122" y="0"/>
                    </a:lnTo>
                    <a:lnTo>
                      <a:pt x="109" y="2"/>
                    </a:lnTo>
                    <a:lnTo>
                      <a:pt x="96" y="4"/>
                    </a:lnTo>
                    <a:lnTo>
                      <a:pt x="83" y="7"/>
                    </a:lnTo>
                    <a:lnTo>
                      <a:pt x="71" y="11"/>
                    </a:lnTo>
                    <a:lnTo>
                      <a:pt x="60" y="16"/>
                    </a:lnTo>
                    <a:lnTo>
                      <a:pt x="49" y="21"/>
                    </a:lnTo>
                    <a:lnTo>
                      <a:pt x="40" y="27"/>
                    </a:lnTo>
                    <a:lnTo>
                      <a:pt x="31" y="34"/>
                    </a:lnTo>
                    <a:lnTo>
                      <a:pt x="23" y="41"/>
                    </a:lnTo>
                    <a:lnTo>
                      <a:pt x="16" y="48"/>
                    </a:lnTo>
                    <a:lnTo>
                      <a:pt x="10" y="57"/>
                    </a:lnTo>
                    <a:lnTo>
                      <a:pt x="5" y="65"/>
                    </a:lnTo>
                    <a:lnTo>
                      <a:pt x="2" y="74"/>
                    </a:lnTo>
                    <a:lnTo>
                      <a:pt x="0" y="83"/>
                    </a:lnTo>
                    <a:lnTo>
                      <a:pt x="0" y="93"/>
                    </a:lnTo>
                    <a:lnTo>
                      <a:pt x="0" y="93"/>
                    </a:lnTo>
                    <a:lnTo>
                      <a:pt x="1" y="105"/>
                    </a:lnTo>
                    <a:lnTo>
                      <a:pt x="4" y="117"/>
                    </a:lnTo>
                    <a:lnTo>
                      <a:pt x="9" y="128"/>
                    </a:lnTo>
                    <a:lnTo>
                      <a:pt x="16" y="138"/>
                    </a:lnTo>
                    <a:lnTo>
                      <a:pt x="26" y="148"/>
                    </a:lnTo>
                    <a:lnTo>
                      <a:pt x="36" y="156"/>
                    </a:lnTo>
                    <a:lnTo>
                      <a:pt x="48" y="165"/>
                    </a:lnTo>
                    <a:lnTo>
                      <a:pt x="62" y="172"/>
                    </a:lnTo>
                    <a:lnTo>
                      <a:pt x="46" y="221"/>
                    </a:lnTo>
                    <a:lnTo>
                      <a:pt x="108" y="184"/>
                    </a:lnTo>
                    <a:lnTo>
                      <a:pt x="108" y="184"/>
                    </a:lnTo>
                    <a:lnTo>
                      <a:pt x="121" y="186"/>
                    </a:lnTo>
                    <a:lnTo>
                      <a:pt x="137" y="186"/>
                    </a:lnTo>
                    <a:lnTo>
                      <a:pt x="137" y="186"/>
                    </a:lnTo>
                    <a:lnTo>
                      <a:pt x="150" y="186"/>
                    </a:lnTo>
                    <a:lnTo>
                      <a:pt x="163" y="184"/>
                    </a:lnTo>
                    <a:lnTo>
                      <a:pt x="177" y="182"/>
                    </a:lnTo>
                    <a:lnTo>
                      <a:pt x="189" y="179"/>
                    </a:lnTo>
                    <a:lnTo>
                      <a:pt x="202" y="175"/>
                    </a:lnTo>
                    <a:lnTo>
                      <a:pt x="213" y="171"/>
                    </a:lnTo>
                    <a:lnTo>
                      <a:pt x="223" y="165"/>
                    </a:lnTo>
                    <a:lnTo>
                      <a:pt x="233" y="160"/>
                    </a:lnTo>
                    <a:lnTo>
                      <a:pt x="242" y="152"/>
                    </a:lnTo>
                    <a:lnTo>
                      <a:pt x="250" y="145"/>
                    </a:lnTo>
                    <a:lnTo>
                      <a:pt x="257" y="138"/>
                    </a:lnTo>
                    <a:lnTo>
                      <a:pt x="262" y="130"/>
                    </a:lnTo>
                    <a:lnTo>
                      <a:pt x="267" y="120"/>
                    </a:lnTo>
                    <a:lnTo>
                      <a:pt x="270" y="112"/>
                    </a:lnTo>
                    <a:lnTo>
                      <a:pt x="273" y="103"/>
                    </a:lnTo>
                    <a:lnTo>
                      <a:pt x="274" y="93"/>
                    </a:lnTo>
                    <a:lnTo>
                      <a:pt x="274" y="93"/>
                    </a:lnTo>
                    <a:lnTo>
                      <a:pt x="273" y="83"/>
                    </a:lnTo>
                    <a:lnTo>
                      <a:pt x="270" y="74"/>
                    </a:lnTo>
                    <a:lnTo>
                      <a:pt x="267" y="65"/>
                    </a:lnTo>
                    <a:lnTo>
                      <a:pt x="262" y="57"/>
                    </a:lnTo>
                    <a:lnTo>
                      <a:pt x="257" y="48"/>
                    </a:lnTo>
                    <a:lnTo>
                      <a:pt x="250" y="41"/>
                    </a:lnTo>
                    <a:lnTo>
                      <a:pt x="242" y="34"/>
                    </a:lnTo>
                    <a:lnTo>
                      <a:pt x="233" y="27"/>
                    </a:lnTo>
                    <a:lnTo>
                      <a:pt x="223" y="21"/>
                    </a:lnTo>
                    <a:lnTo>
                      <a:pt x="213" y="16"/>
                    </a:lnTo>
                    <a:lnTo>
                      <a:pt x="202" y="11"/>
                    </a:lnTo>
                    <a:lnTo>
                      <a:pt x="189" y="7"/>
                    </a:lnTo>
                    <a:lnTo>
                      <a:pt x="177" y="4"/>
                    </a:lnTo>
                    <a:lnTo>
                      <a:pt x="163" y="2"/>
                    </a:lnTo>
                    <a:lnTo>
                      <a:pt x="150" y="0"/>
                    </a:lnTo>
                    <a:lnTo>
                      <a:pt x="137" y="0"/>
                    </a:lnTo>
                    <a:lnTo>
                      <a:pt x="137" y="0"/>
                    </a:lnTo>
                    <a:close/>
                    <a:moveTo>
                      <a:pt x="62" y="79"/>
                    </a:moveTo>
                    <a:lnTo>
                      <a:pt x="62" y="79"/>
                    </a:lnTo>
                    <a:lnTo>
                      <a:pt x="60" y="78"/>
                    </a:lnTo>
                    <a:lnTo>
                      <a:pt x="57" y="76"/>
                    </a:lnTo>
                    <a:lnTo>
                      <a:pt x="56" y="74"/>
                    </a:lnTo>
                    <a:lnTo>
                      <a:pt x="54" y="71"/>
                    </a:lnTo>
                    <a:lnTo>
                      <a:pt x="54" y="71"/>
                    </a:lnTo>
                    <a:lnTo>
                      <a:pt x="54" y="71"/>
                    </a:lnTo>
                    <a:lnTo>
                      <a:pt x="56" y="69"/>
                    </a:lnTo>
                    <a:lnTo>
                      <a:pt x="57" y="66"/>
                    </a:lnTo>
                    <a:lnTo>
                      <a:pt x="60" y="65"/>
                    </a:lnTo>
                    <a:lnTo>
                      <a:pt x="62" y="64"/>
                    </a:lnTo>
                    <a:lnTo>
                      <a:pt x="62" y="64"/>
                    </a:lnTo>
                    <a:lnTo>
                      <a:pt x="210" y="64"/>
                    </a:lnTo>
                    <a:lnTo>
                      <a:pt x="210" y="64"/>
                    </a:lnTo>
                    <a:lnTo>
                      <a:pt x="213" y="65"/>
                    </a:lnTo>
                    <a:lnTo>
                      <a:pt x="215" y="66"/>
                    </a:lnTo>
                    <a:lnTo>
                      <a:pt x="217" y="69"/>
                    </a:lnTo>
                    <a:lnTo>
                      <a:pt x="217" y="71"/>
                    </a:lnTo>
                    <a:lnTo>
                      <a:pt x="217" y="71"/>
                    </a:lnTo>
                    <a:lnTo>
                      <a:pt x="217" y="71"/>
                    </a:lnTo>
                    <a:lnTo>
                      <a:pt x="217" y="74"/>
                    </a:lnTo>
                    <a:lnTo>
                      <a:pt x="215" y="76"/>
                    </a:lnTo>
                    <a:lnTo>
                      <a:pt x="213" y="78"/>
                    </a:lnTo>
                    <a:lnTo>
                      <a:pt x="210" y="79"/>
                    </a:lnTo>
                    <a:lnTo>
                      <a:pt x="210" y="79"/>
                    </a:lnTo>
                    <a:lnTo>
                      <a:pt x="62" y="79"/>
                    </a:lnTo>
                    <a:lnTo>
                      <a:pt x="62" y="79"/>
                    </a:lnTo>
                    <a:close/>
                    <a:moveTo>
                      <a:pt x="62" y="124"/>
                    </a:moveTo>
                    <a:lnTo>
                      <a:pt x="62" y="124"/>
                    </a:lnTo>
                    <a:lnTo>
                      <a:pt x="60" y="124"/>
                    </a:lnTo>
                    <a:lnTo>
                      <a:pt x="57" y="121"/>
                    </a:lnTo>
                    <a:lnTo>
                      <a:pt x="56" y="119"/>
                    </a:lnTo>
                    <a:lnTo>
                      <a:pt x="54" y="116"/>
                    </a:lnTo>
                    <a:lnTo>
                      <a:pt x="54" y="116"/>
                    </a:lnTo>
                    <a:lnTo>
                      <a:pt x="54" y="116"/>
                    </a:lnTo>
                    <a:lnTo>
                      <a:pt x="56" y="113"/>
                    </a:lnTo>
                    <a:lnTo>
                      <a:pt x="57" y="111"/>
                    </a:lnTo>
                    <a:lnTo>
                      <a:pt x="60" y="110"/>
                    </a:lnTo>
                    <a:lnTo>
                      <a:pt x="62" y="109"/>
                    </a:lnTo>
                    <a:lnTo>
                      <a:pt x="62" y="109"/>
                    </a:lnTo>
                    <a:lnTo>
                      <a:pt x="155" y="109"/>
                    </a:lnTo>
                    <a:lnTo>
                      <a:pt x="155" y="109"/>
                    </a:lnTo>
                    <a:lnTo>
                      <a:pt x="158" y="110"/>
                    </a:lnTo>
                    <a:lnTo>
                      <a:pt x="160" y="111"/>
                    </a:lnTo>
                    <a:lnTo>
                      <a:pt x="161" y="113"/>
                    </a:lnTo>
                    <a:lnTo>
                      <a:pt x="162" y="116"/>
                    </a:lnTo>
                    <a:lnTo>
                      <a:pt x="162" y="116"/>
                    </a:lnTo>
                    <a:lnTo>
                      <a:pt x="162" y="116"/>
                    </a:lnTo>
                    <a:lnTo>
                      <a:pt x="161" y="119"/>
                    </a:lnTo>
                    <a:lnTo>
                      <a:pt x="160" y="121"/>
                    </a:lnTo>
                    <a:lnTo>
                      <a:pt x="158" y="124"/>
                    </a:lnTo>
                    <a:lnTo>
                      <a:pt x="155" y="124"/>
                    </a:lnTo>
                    <a:lnTo>
                      <a:pt x="155" y="124"/>
                    </a:lnTo>
                    <a:lnTo>
                      <a:pt x="62" y="124"/>
                    </a:lnTo>
                    <a:lnTo>
                      <a:pt x="62" y="12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9" name="Freeform 226"/>
              <p:cNvSpPr>
                <a:spLocks/>
              </p:cNvSpPr>
              <p:nvPr/>
            </p:nvSpPr>
            <p:spPr bwMode="auto">
              <a:xfrm>
                <a:off x="409" y="1591"/>
                <a:ext cx="233" cy="212"/>
              </a:xfrm>
              <a:custGeom>
                <a:avLst/>
                <a:gdLst>
                  <a:gd name="T0" fmla="*/ 131 w 233"/>
                  <a:gd name="T1" fmla="*/ 158 h 212"/>
                  <a:gd name="T2" fmla="*/ 110 w 233"/>
                  <a:gd name="T3" fmla="*/ 158 h 212"/>
                  <a:gd name="T4" fmla="*/ 47 w 233"/>
                  <a:gd name="T5" fmla="*/ 212 h 212"/>
                  <a:gd name="T6" fmla="*/ 53 w 233"/>
                  <a:gd name="T7" fmla="*/ 158 h 212"/>
                  <a:gd name="T8" fmla="*/ 40 w 233"/>
                  <a:gd name="T9" fmla="*/ 158 h 212"/>
                  <a:gd name="T10" fmla="*/ 40 w 233"/>
                  <a:gd name="T11" fmla="*/ 158 h 212"/>
                  <a:gd name="T12" fmla="*/ 32 w 233"/>
                  <a:gd name="T13" fmla="*/ 158 h 212"/>
                  <a:gd name="T14" fmla="*/ 25 w 233"/>
                  <a:gd name="T15" fmla="*/ 155 h 212"/>
                  <a:gd name="T16" fmla="*/ 17 w 233"/>
                  <a:gd name="T17" fmla="*/ 151 h 212"/>
                  <a:gd name="T18" fmla="*/ 12 w 233"/>
                  <a:gd name="T19" fmla="*/ 146 h 212"/>
                  <a:gd name="T20" fmla="*/ 7 w 233"/>
                  <a:gd name="T21" fmla="*/ 140 h 212"/>
                  <a:gd name="T22" fmla="*/ 3 w 233"/>
                  <a:gd name="T23" fmla="*/ 133 h 212"/>
                  <a:gd name="T24" fmla="*/ 1 w 233"/>
                  <a:gd name="T25" fmla="*/ 126 h 212"/>
                  <a:gd name="T26" fmla="*/ 0 w 233"/>
                  <a:gd name="T27" fmla="*/ 118 h 212"/>
                  <a:gd name="T28" fmla="*/ 0 w 233"/>
                  <a:gd name="T29" fmla="*/ 41 h 212"/>
                  <a:gd name="T30" fmla="*/ 0 w 233"/>
                  <a:gd name="T31" fmla="*/ 41 h 212"/>
                  <a:gd name="T32" fmla="*/ 1 w 233"/>
                  <a:gd name="T33" fmla="*/ 33 h 212"/>
                  <a:gd name="T34" fmla="*/ 3 w 233"/>
                  <a:gd name="T35" fmla="*/ 25 h 212"/>
                  <a:gd name="T36" fmla="*/ 7 w 233"/>
                  <a:gd name="T37" fmla="*/ 19 h 212"/>
                  <a:gd name="T38" fmla="*/ 12 w 233"/>
                  <a:gd name="T39" fmla="*/ 13 h 212"/>
                  <a:gd name="T40" fmla="*/ 17 w 233"/>
                  <a:gd name="T41" fmla="*/ 7 h 212"/>
                  <a:gd name="T42" fmla="*/ 25 w 233"/>
                  <a:gd name="T43" fmla="*/ 3 h 212"/>
                  <a:gd name="T44" fmla="*/ 32 w 233"/>
                  <a:gd name="T45" fmla="*/ 1 h 212"/>
                  <a:gd name="T46" fmla="*/ 40 w 233"/>
                  <a:gd name="T47" fmla="*/ 0 h 212"/>
                  <a:gd name="T48" fmla="*/ 192 w 233"/>
                  <a:gd name="T49" fmla="*/ 0 h 212"/>
                  <a:gd name="T50" fmla="*/ 192 w 233"/>
                  <a:gd name="T51" fmla="*/ 0 h 212"/>
                  <a:gd name="T52" fmla="*/ 200 w 233"/>
                  <a:gd name="T53" fmla="*/ 1 h 212"/>
                  <a:gd name="T54" fmla="*/ 209 w 233"/>
                  <a:gd name="T55" fmla="*/ 3 h 212"/>
                  <a:gd name="T56" fmla="*/ 215 w 233"/>
                  <a:gd name="T57" fmla="*/ 7 h 212"/>
                  <a:gd name="T58" fmla="*/ 221 w 233"/>
                  <a:gd name="T59" fmla="*/ 13 h 212"/>
                  <a:gd name="T60" fmla="*/ 226 w 233"/>
                  <a:gd name="T61" fmla="*/ 19 h 212"/>
                  <a:gd name="T62" fmla="*/ 230 w 233"/>
                  <a:gd name="T63" fmla="*/ 25 h 212"/>
                  <a:gd name="T64" fmla="*/ 232 w 233"/>
                  <a:gd name="T65" fmla="*/ 33 h 212"/>
                  <a:gd name="T66" fmla="*/ 233 w 233"/>
                  <a:gd name="T67" fmla="*/ 41 h 212"/>
                  <a:gd name="T68" fmla="*/ 233 w 233"/>
                  <a:gd name="T69"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3" h="212">
                    <a:moveTo>
                      <a:pt x="131" y="158"/>
                    </a:moveTo>
                    <a:lnTo>
                      <a:pt x="110" y="158"/>
                    </a:lnTo>
                    <a:lnTo>
                      <a:pt x="47" y="212"/>
                    </a:lnTo>
                    <a:lnTo>
                      <a:pt x="53" y="158"/>
                    </a:lnTo>
                    <a:lnTo>
                      <a:pt x="40" y="158"/>
                    </a:lnTo>
                    <a:lnTo>
                      <a:pt x="40" y="158"/>
                    </a:lnTo>
                    <a:lnTo>
                      <a:pt x="32" y="158"/>
                    </a:lnTo>
                    <a:lnTo>
                      <a:pt x="25" y="155"/>
                    </a:lnTo>
                    <a:lnTo>
                      <a:pt x="17" y="151"/>
                    </a:lnTo>
                    <a:lnTo>
                      <a:pt x="12" y="146"/>
                    </a:lnTo>
                    <a:lnTo>
                      <a:pt x="7" y="140"/>
                    </a:lnTo>
                    <a:lnTo>
                      <a:pt x="3" y="133"/>
                    </a:lnTo>
                    <a:lnTo>
                      <a:pt x="1" y="126"/>
                    </a:lnTo>
                    <a:lnTo>
                      <a:pt x="0" y="118"/>
                    </a:lnTo>
                    <a:lnTo>
                      <a:pt x="0" y="41"/>
                    </a:lnTo>
                    <a:lnTo>
                      <a:pt x="0" y="41"/>
                    </a:lnTo>
                    <a:lnTo>
                      <a:pt x="1" y="33"/>
                    </a:lnTo>
                    <a:lnTo>
                      <a:pt x="3" y="25"/>
                    </a:lnTo>
                    <a:lnTo>
                      <a:pt x="7" y="19"/>
                    </a:lnTo>
                    <a:lnTo>
                      <a:pt x="12" y="13"/>
                    </a:lnTo>
                    <a:lnTo>
                      <a:pt x="17" y="7"/>
                    </a:lnTo>
                    <a:lnTo>
                      <a:pt x="25" y="3"/>
                    </a:lnTo>
                    <a:lnTo>
                      <a:pt x="32" y="1"/>
                    </a:lnTo>
                    <a:lnTo>
                      <a:pt x="40" y="0"/>
                    </a:lnTo>
                    <a:lnTo>
                      <a:pt x="192" y="0"/>
                    </a:lnTo>
                    <a:lnTo>
                      <a:pt x="192" y="0"/>
                    </a:lnTo>
                    <a:lnTo>
                      <a:pt x="200" y="1"/>
                    </a:lnTo>
                    <a:lnTo>
                      <a:pt x="209" y="3"/>
                    </a:lnTo>
                    <a:lnTo>
                      <a:pt x="215" y="7"/>
                    </a:lnTo>
                    <a:lnTo>
                      <a:pt x="221" y="13"/>
                    </a:lnTo>
                    <a:lnTo>
                      <a:pt x="226" y="19"/>
                    </a:lnTo>
                    <a:lnTo>
                      <a:pt x="230" y="25"/>
                    </a:lnTo>
                    <a:lnTo>
                      <a:pt x="232" y="33"/>
                    </a:lnTo>
                    <a:lnTo>
                      <a:pt x="233" y="41"/>
                    </a:lnTo>
                    <a:lnTo>
                      <a:pt x="233" y="8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0" name="Line 227"/>
              <p:cNvSpPr>
                <a:spLocks noChangeShapeType="1"/>
              </p:cNvSpPr>
              <p:nvPr/>
            </p:nvSpPr>
            <p:spPr bwMode="auto">
              <a:xfrm flipH="1">
                <a:off x="460" y="1634"/>
                <a:ext cx="131"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1" name="Line 228"/>
              <p:cNvSpPr>
                <a:spLocks noChangeShapeType="1"/>
              </p:cNvSpPr>
              <p:nvPr/>
            </p:nvSpPr>
            <p:spPr bwMode="auto">
              <a:xfrm flipH="1">
                <a:off x="460" y="1679"/>
                <a:ext cx="62"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2" name="Freeform 229"/>
              <p:cNvSpPr>
                <a:spLocks/>
              </p:cNvSpPr>
              <p:nvPr/>
            </p:nvSpPr>
            <p:spPr bwMode="auto">
              <a:xfrm>
                <a:off x="552" y="1685"/>
                <a:ext cx="200" cy="181"/>
              </a:xfrm>
              <a:custGeom>
                <a:avLst/>
                <a:gdLst>
                  <a:gd name="T0" fmla="*/ 35 w 200"/>
                  <a:gd name="T1" fmla="*/ 0 h 181"/>
                  <a:gd name="T2" fmla="*/ 165 w 200"/>
                  <a:gd name="T3" fmla="*/ 0 h 181"/>
                  <a:gd name="T4" fmla="*/ 165 w 200"/>
                  <a:gd name="T5" fmla="*/ 0 h 181"/>
                  <a:gd name="T6" fmla="*/ 173 w 200"/>
                  <a:gd name="T7" fmla="*/ 1 h 181"/>
                  <a:gd name="T8" fmla="*/ 179 w 200"/>
                  <a:gd name="T9" fmla="*/ 3 h 181"/>
                  <a:gd name="T10" fmla="*/ 185 w 200"/>
                  <a:gd name="T11" fmla="*/ 6 h 181"/>
                  <a:gd name="T12" fmla="*/ 190 w 200"/>
                  <a:gd name="T13" fmla="*/ 10 h 181"/>
                  <a:gd name="T14" fmla="*/ 194 w 200"/>
                  <a:gd name="T15" fmla="*/ 15 h 181"/>
                  <a:gd name="T16" fmla="*/ 197 w 200"/>
                  <a:gd name="T17" fmla="*/ 21 h 181"/>
                  <a:gd name="T18" fmla="*/ 199 w 200"/>
                  <a:gd name="T19" fmla="*/ 29 h 181"/>
                  <a:gd name="T20" fmla="*/ 200 w 200"/>
                  <a:gd name="T21" fmla="*/ 35 h 181"/>
                  <a:gd name="T22" fmla="*/ 200 w 200"/>
                  <a:gd name="T23" fmla="*/ 101 h 181"/>
                  <a:gd name="T24" fmla="*/ 200 w 200"/>
                  <a:gd name="T25" fmla="*/ 101 h 181"/>
                  <a:gd name="T26" fmla="*/ 199 w 200"/>
                  <a:gd name="T27" fmla="*/ 108 h 181"/>
                  <a:gd name="T28" fmla="*/ 197 w 200"/>
                  <a:gd name="T29" fmla="*/ 114 h 181"/>
                  <a:gd name="T30" fmla="*/ 194 w 200"/>
                  <a:gd name="T31" fmla="*/ 120 h 181"/>
                  <a:gd name="T32" fmla="*/ 190 w 200"/>
                  <a:gd name="T33" fmla="*/ 125 h 181"/>
                  <a:gd name="T34" fmla="*/ 185 w 200"/>
                  <a:gd name="T35" fmla="*/ 129 h 181"/>
                  <a:gd name="T36" fmla="*/ 179 w 200"/>
                  <a:gd name="T37" fmla="*/ 133 h 181"/>
                  <a:gd name="T38" fmla="*/ 173 w 200"/>
                  <a:gd name="T39" fmla="*/ 135 h 181"/>
                  <a:gd name="T40" fmla="*/ 165 w 200"/>
                  <a:gd name="T41" fmla="*/ 136 h 181"/>
                  <a:gd name="T42" fmla="*/ 146 w 200"/>
                  <a:gd name="T43" fmla="*/ 136 h 181"/>
                  <a:gd name="T44" fmla="*/ 151 w 200"/>
                  <a:gd name="T45" fmla="*/ 181 h 181"/>
                  <a:gd name="T46" fmla="*/ 98 w 200"/>
                  <a:gd name="T47" fmla="*/ 136 h 181"/>
                  <a:gd name="T48" fmla="*/ 35 w 200"/>
                  <a:gd name="T49" fmla="*/ 136 h 181"/>
                  <a:gd name="T50" fmla="*/ 35 w 200"/>
                  <a:gd name="T51" fmla="*/ 136 h 181"/>
                  <a:gd name="T52" fmla="*/ 28 w 200"/>
                  <a:gd name="T53" fmla="*/ 135 h 181"/>
                  <a:gd name="T54" fmla="*/ 21 w 200"/>
                  <a:gd name="T55" fmla="*/ 133 h 181"/>
                  <a:gd name="T56" fmla="*/ 15 w 200"/>
                  <a:gd name="T57" fmla="*/ 129 h 181"/>
                  <a:gd name="T58" fmla="*/ 10 w 200"/>
                  <a:gd name="T59" fmla="*/ 125 h 181"/>
                  <a:gd name="T60" fmla="*/ 6 w 200"/>
                  <a:gd name="T61" fmla="*/ 120 h 181"/>
                  <a:gd name="T62" fmla="*/ 3 w 200"/>
                  <a:gd name="T63" fmla="*/ 114 h 181"/>
                  <a:gd name="T64" fmla="*/ 1 w 200"/>
                  <a:gd name="T65" fmla="*/ 108 h 181"/>
                  <a:gd name="T66" fmla="*/ 0 w 200"/>
                  <a:gd name="T67" fmla="*/ 101 h 181"/>
                  <a:gd name="T68" fmla="*/ 0 w 200"/>
                  <a:gd name="T69" fmla="*/ 35 h 181"/>
                  <a:gd name="T70" fmla="*/ 0 w 200"/>
                  <a:gd name="T71" fmla="*/ 35 h 181"/>
                  <a:gd name="T72" fmla="*/ 1 w 200"/>
                  <a:gd name="T73" fmla="*/ 29 h 181"/>
                  <a:gd name="T74" fmla="*/ 3 w 200"/>
                  <a:gd name="T75" fmla="*/ 21 h 181"/>
                  <a:gd name="T76" fmla="*/ 6 w 200"/>
                  <a:gd name="T77" fmla="*/ 15 h 181"/>
                  <a:gd name="T78" fmla="*/ 10 w 200"/>
                  <a:gd name="T79" fmla="*/ 10 h 181"/>
                  <a:gd name="T80" fmla="*/ 15 w 200"/>
                  <a:gd name="T81" fmla="*/ 6 h 181"/>
                  <a:gd name="T82" fmla="*/ 21 w 200"/>
                  <a:gd name="T83" fmla="*/ 3 h 181"/>
                  <a:gd name="T84" fmla="*/ 28 w 200"/>
                  <a:gd name="T85" fmla="*/ 1 h 181"/>
                  <a:gd name="T86" fmla="*/ 35 w 200"/>
                  <a:gd name="T87" fmla="*/ 0 h 181"/>
                  <a:gd name="T88" fmla="*/ 35 w 200"/>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181">
                    <a:moveTo>
                      <a:pt x="35" y="0"/>
                    </a:moveTo>
                    <a:lnTo>
                      <a:pt x="165" y="0"/>
                    </a:lnTo>
                    <a:lnTo>
                      <a:pt x="165" y="0"/>
                    </a:lnTo>
                    <a:lnTo>
                      <a:pt x="173" y="1"/>
                    </a:lnTo>
                    <a:lnTo>
                      <a:pt x="179" y="3"/>
                    </a:lnTo>
                    <a:lnTo>
                      <a:pt x="185" y="6"/>
                    </a:lnTo>
                    <a:lnTo>
                      <a:pt x="190" y="10"/>
                    </a:lnTo>
                    <a:lnTo>
                      <a:pt x="194" y="15"/>
                    </a:lnTo>
                    <a:lnTo>
                      <a:pt x="197" y="21"/>
                    </a:lnTo>
                    <a:lnTo>
                      <a:pt x="199" y="29"/>
                    </a:lnTo>
                    <a:lnTo>
                      <a:pt x="200" y="35"/>
                    </a:lnTo>
                    <a:lnTo>
                      <a:pt x="200" y="101"/>
                    </a:lnTo>
                    <a:lnTo>
                      <a:pt x="200" y="101"/>
                    </a:lnTo>
                    <a:lnTo>
                      <a:pt x="199" y="108"/>
                    </a:lnTo>
                    <a:lnTo>
                      <a:pt x="197" y="114"/>
                    </a:lnTo>
                    <a:lnTo>
                      <a:pt x="194" y="120"/>
                    </a:lnTo>
                    <a:lnTo>
                      <a:pt x="190" y="125"/>
                    </a:lnTo>
                    <a:lnTo>
                      <a:pt x="185" y="129"/>
                    </a:lnTo>
                    <a:lnTo>
                      <a:pt x="179" y="133"/>
                    </a:lnTo>
                    <a:lnTo>
                      <a:pt x="173" y="135"/>
                    </a:lnTo>
                    <a:lnTo>
                      <a:pt x="165" y="136"/>
                    </a:lnTo>
                    <a:lnTo>
                      <a:pt x="146" y="136"/>
                    </a:lnTo>
                    <a:lnTo>
                      <a:pt x="151" y="181"/>
                    </a:lnTo>
                    <a:lnTo>
                      <a:pt x="98" y="136"/>
                    </a:lnTo>
                    <a:lnTo>
                      <a:pt x="35" y="136"/>
                    </a:lnTo>
                    <a:lnTo>
                      <a:pt x="35" y="136"/>
                    </a:lnTo>
                    <a:lnTo>
                      <a:pt x="28" y="135"/>
                    </a:lnTo>
                    <a:lnTo>
                      <a:pt x="21" y="133"/>
                    </a:lnTo>
                    <a:lnTo>
                      <a:pt x="15" y="129"/>
                    </a:lnTo>
                    <a:lnTo>
                      <a:pt x="10" y="125"/>
                    </a:lnTo>
                    <a:lnTo>
                      <a:pt x="6" y="120"/>
                    </a:lnTo>
                    <a:lnTo>
                      <a:pt x="3" y="114"/>
                    </a:lnTo>
                    <a:lnTo>
                      <a:pt x="1" y="108"/>
                    </a:lnTo>
                    <a:lnTo>
                      <a:pt x="0" y="101"/>
                    </a:lnTo>
                    <a:lnTo>
                      <a:pt x="0" y="35"/>
                    </a:lnTo>
                    <a:lnTo>
                      <a:pt x="0" y="35"/>
                    </a:lnTo>
                    <a:lnTo>
                      <a:pt x="1" y="29"/>
                    </a:lnTo>
                    <a:lnTo>
                      <a:pt x="3" y="21"/>
                    </a:lnTo>
                    <a:lnTo>
                      <a:pt x="6" y="15"/>
                    </a:lnTo>
                    <a:lnTo>
                      <a:pt x="10" y="10"/>
                    </a:lnTo>
                    <a:lnTo>
                      <a:pt x="15" y="6"/>
                    </a:lnTo>
                    <a:lnTo>
                      <a:pt x="21" y="3"/>
                    </a:lnTo>
                    <a:lnTo>
                      <a:pt x="28" y="1"/>
                    </a:lnTo>
                    <a:lnTo>
                      <a:pt x="35" y="0"/>
                    </a:lnTo>
                    <a:lnTo>
                      <a:pt x="3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3" name="Line 230"/>
              <p:cNvSpPr>
                <a:spLocks noChangeShapeType="1"/>
              </p:cNvSpPr>
              <p:nvPr/>
            </p:nvSpPr>
            <p:spPr bwMode="auto">
              <a:xfrm flipH="1">
                <a:off x="587" y="1727"/>
                <a:ext cx="13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4" name="Line 231"/>
              <p:cNvSpPr>
                <a:spLocks noChangeShapeType="1"/>
              </p:cNvSpPr>
              <p:nvPr/>
            </p:nvSpPr>
            <p:spPr bwMode="auto">
              <a:xfrm flipH="1">
                <a:off x="587" y="1766"/>
                <a:ext cx="69"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5" name="Freeform 232"/>
              <p:cNvSpPr>
                <a:spLocks/>
              </p:cNvSpPr>
              <p:nvPr/>
            </p:nvSpPr>
            <p:spPr bwMode="auto">
              <a:xfrm>
                <a:off x="5173" y="3053"/>
                <a:ext cx="89" cy="56"/>
              </a:xfrm>
              <a:custGeom>
                <a:avLst/>
                <a:gdLst>
                  <a:gd name="T0" fmla="*/ 0 w 89"/>
                  <a:gd name="T1" fmla="*/ 0 h 56"/>
                  <a:gd name="T2" fmla="*/ 1 w 89"/>
                  <a:gd name="T3" fmla="*/ 26 h 56"/>
                  <a:gd name="T4" fmla="*/ 1 w 89"/>
                  <a:gd name="T5" fmla="*/ 26 h 56"/>
                  <a:gd name="T6" fmla="*/ 2 w 89"/>
                  <a:gd name="T7" fmla="*/ 33 h 56"/>
                  <a:gd name="T8" fmla="*/ 4 w 89"/>
                  <a:gd name="T9" fmla="*/ 39 h 56"/>
                  <a:gd name="T10" fmla="*/ 7 w 89"/>
                  <a:gd name="T11" fmla="*/ 44 h 56"/>
                  <a:gd name="T12" fmla="*/ 11 w 89"/>
                  <a:gd name="T13" fmla="*/ 48 h 56"/>
                  <a:gd name="T14" fmla="*/ 15 w 89"/>
                  <a:gd name="T15" fmla="*/ 51 h 56"/>
                  <a:gd name="T16" fmla="*/ 20 w 89"/>
                  <a:gd name="T17" fmla="*/ 54 h 56"/>
                  <a:gd name="T18" fmla="*/ 26 w 89"/>
                  <a:gd name="T19" fmla="*/ 56 h 56"/>
                  <a:gd name="T20" fmla="*/ 32 w 89"/>
                  <a:gd name="T21" fmla="*/ 56 h 56"/>
                  <a:gd name="T22" fmla="*/ 56 w 89"/>
                  <a:gd name="T23" fmla="*/ 56 h 56"/>
                  <a:gd name="T24" fmla="*/ 56 w 89"/>
                  <a:gd name="T25" fmla="*/ 56 h 56"/>
                  <a:gd name="T26" fmla="*/ 62 w 89"/>
                  <a:gd name="T27" fmla="*/ 56 h 56"/>
                  <a:gd name="T28" fmla="*/ 68 w 89"/>
                  <a:gd name="T29" fmla="*/ 54 h 56"/>
                  <a:gd name="T30" fmla="*/ 73 w 89"/>
                  <a:gd name="T31" fmla="*/ 51 h 56"/>
                  <a:gd name="T32" fmla="*/ 78 w 89"/>
                  <a:gd name="T33" fmla="*/ 48 h 56"/>
                  <a:gd name="T34" fmla="*/ 82 w 89"/>
                  <a:gd name="T35" fmla="*/ 44 h 56"/>
                  <a:gd name="T36" fmla="*/ 85 w 89"/>
                  <a:gd name="T37" fmla="*/ 39 h 56"/>
                  <a:gd name="T38" fmla="*/ 86 w 89"/>
                  <a:gd name="T39" fmla="*/ 33 h 56"/>
                  <a:gd name="T40" fmla="*/ 87 w 89"/>
                  <a:gd name="T41" fmla="*/ 26 h 56"/>
                  <a:gd name="T42" fmla="*/ 89 w 8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56">
                    <a:moveTo>
                      <a:pt x="0" y="0"/>
                    </a:moveTo>
                    <a:lnTo>
                      <a:pt x="1" y="26"/>
                    </a:lnTo>
                    <a:lnTo>
                      <a:pt x="1" y="26"/>
                    </a:lnTo>
                    <a:lnTo>
                      <a:pt x="2" y="33"/>
                    </a:lnTo>
                    <a:lnTo>
                      <a:pt x="4" y="39"/>
                    </a:lnTo>
                    <a:lnTo>
                      <a:pt x="7" y="44"/>
                    </a:lnTo>
                    <a:lnTo>
                      <a:pt x="11" y="48"/>
                    </a:lnTo>
                    <a:lnTo>
                      <a:pt x="15" y="51"/>
                    </a:lnTo>
                    <a:lnTo>
                      <a:pt x="20" y="54"/>
                    </a:lnTo>
                    <a:lnTo>
                      <a:pt x="26" y="56"/>
                    </a:lnTo>
                    <a:lnTo>
                      <a:pt x="32" y="56"/>
                    </a:lnTo>
                    <a:lnTo>
                      <a:pt x="56" y="56"/>
                    </a:lnTo>
                    <a:lnTo>
                      <a:pt x="56" y="56"/>
                    </a:lnTo>
                    <a:lnTo>
                      <a:pt x="62" y="56"/>
                    </a:lnTo>
                    <a:lnTo>
                      <a:pt x="68" y="54"/>
                    </a:lnTo>
                    <a:lnTo>
                      <a:pt x="73" y="51"/>
                    </a:lnTo>
                    <a:lnTo>
                      <a:pt x="78" y="48"/>
                    </a:lnTo>
                    <a:lnTo>
                      <a:pt x="82" y="44"/>
                    </a:lnTo>
                    <a:lnTo>
                      <a:pt x="85" y="39"/>
                    </a:lnTo>
                    <a:lnTo>
                      <a:pt x="86" y="33"/>
                    </a:lnTo>
                    <a:lnTo>
                      <a:pt x="87" y="26"/>
                    </a:lnTo>
                    <a:lnTo>
                      <a:pt x="8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6" name="Line 233"/>
              <p:cNvSpPr>
                <a:spLocks noChangeShapeType="1"/>
              </p:cNvSpPr>
              <p:nvPr/>
            </p:nvSpPr>
            <p:spPr bwMode="auto">
              <a:xfrm>
                <a:off x="5206" y="3089"/>
                <a:ext cx="22"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7" name="Freeform 234"/>
              <p:cNvSpPr>
                <a:spLocks noEditPoints="1"/>
              </p:cNvSpPr>
              <p:nvPr/>
            </p:nvSpPr>
            <p:spPr bwMode="auto">
              <a:xfrm>
                <a:off x="5170" y="2940"/>
                <a:ext cx="95" cy="125"/>
              </a:xfrm>
              <a:custGeom>
                <a:avLst/>
                <a:gdLst>
                  <a:gd name="T0" fmla="*/ 92 w 95"/>
                  <a:gd name="T1" fmla="*/ 102 h 125"/>
                  <a:gd name="T2" fmla="*/ 92 w 95"/>
                  <a:gd name="T3" fmla="*/ 102 h 125"/>
                  <a:gd name="T4" fmla="*/ 83 w 95"/>
                  <a:gd name="T5" fmla="*/ 112 h 125"/>
                  <a:gd name="T6" fmla="*/ 73 w 95"/>
                  <a:gd name="T7" fmla="*/ 119 h 125"/>
                  <a:gd name="T8" fmla="*/ 60 w 95"/>
                  <a:gd name="T9" fmla="*/ 123 h 125"/>
                  <a:gd name="T10" fmla="*/ 47 w 95"/>
                  <a:gd name="T11" fmla="*/ 125 h 125"/>
                  <a:gd name="T12" fmla="*/ 41 w 95"/>
                  <a:gd name="T13" fmla="*/ 124 h 125"/>
                  <a:gd name="T14" fmla="*/ 27 w 95"/>
                  <a:gd name="T15" fmla="*/ 121 h 125"/>
                  <a:gd name="T16" fmla="*/ 16 w 95"/>
                  <a:gd name="T17" fmla="*/ 116 h 125"/>
                  <a:gd name="T18" fmla="*/ 7 w 95"/>
                  <a:gd name="T19" fmla="*/ 108 h 125"/>
                  <a:gd name="T20" fmla="*/ 3 w 95"/>
                  <a:gd name="T21" fmla="*/ 102 h 125"/>
                  <a:gd name="T22" fmla="*/ 0 w 95"/>
                  <a:gd name="T23" fmla="*/ 39 h 125"/>
                  <a:gd name="T24" fmla="*/ 2 w 95"/>
                  <a:gd name="T25" fmla="*/ 27 h 125"/>
                  <a:gd name="T26" fmla="*/ 7 w 95"/>
                  <a:gd name="T27" fmla="*/ 18 h 125"/>
                  <a:gd name="T28" fmla="*/ 16 w 95"/>
                  <a:gd name="T29" fmla="*/ 12 h 125"/>
                  <a:gd name="T30" fmla="*/ 28 w 95"/>
                  <a:gd name="T31" fmla="*/ 9 h 125"/>
                  <a:gd name="T32" fmla="*/ 62 w 95"/>
                  <a:gd name="T33" fmla="*/ 6 h 125"/>
                  <a:gd name="T34" fmla="*/ 62 w 95"/>
                  <a:gd name="T35" fmla="*/ 4 h 125"/>
                  <a:gd name="T36" fmla="*/ 66 w 95"/>
                  <a:gd name="T37" fmla="*/ 1 h 125"/>
                  <a:gd name="T38" fmla="*/ 68 w 95"/>
                  <a:gd name="T39" fmla="*/ 0 h 125"/>
                  <a:gd name="T40" fmla="*/ 73 w 95"/>
                  <a:gd name="T41" fmla="*/ 2 h 125"/>
                  <a:gd name="T42" fmla="*/ 75 w 95"/>
                  <a:gd name="T43" fmla="*/ 6 h 125"/>
                  <a:gd name="T44" fmla="*/ 75 w 95"/>
                  <a:gd name="T45" fmla="*/ 10 h 125"/>
                  <a:gd name="T46" fmla="*/ 83 w 95"/>
                  <a:gd name="T47" fmla="*/ 14 h 125"/>
                  <a:gd name="T48" fmla="*/ 90 w 95"/>
                  <a:gd name="T49" fmla="*/ 21 h 125"/>
                  <a:gd name="T50" fmla="*/ 94 w 95"/>
                  <a:gd name="T51" fmla="*/ 29 h 125"/>
                  <a:gd name="T52" fmla="*/ 95 w 95"/>
                  <a:gd name="T53" fmla="*/ 39 h 125"/>
                  <a:gd name="T54" fmla="*/ 66 w 95"/>
                  <a:gd name="T55" fmla="*/ 99 h 125"/>
                  <a:gd name="T56" fmla="*/ 71 w 95"/>
                  <a:gd name="T57" fmla="*/ 99 h 125"/>
                  <a:gd name="T58" fmla="*/ 76 w 95"/>
                  <a:gd name="T59" fmla="*/ 94 h 125"/>
                  <a:gd name="T60" fmla="*/ 77 w 95"/>
                  <a:gd name="T61" fmla="*/ 89 h 125"/>
                  <a:gd name="T62" fmla="*/ 79 w 95"/>
                  <a:gd name="T63" fmla="*/ 44 h 125"/>
                  <a:gd name="T64" fmla="*/ 76 w 95"/>
                  <a:gd name="T65" fmla="*/ 35 h 125"/>
                  <a:gd name="T66" fmla="*/ 72 w 95"/>
                  <a:gd name="T67" fmla="*/ 31 h 125"/>
                  <a:gd name="T68" fmla="*/ 28 w 95"/>
                  <a:gd name="T69" fmla="*/ 30 h 125"/>
                  <a:gd name="T70" fmla="*/ 23 w 95"/>
                  <a:gd name="T71" fmla="*/ 31 h 125"/>
                  <a:gd name="T72" fmla="*/ 19 w 95"/>
                  <a:gd name="T73" fmla="*/ 35 h 125"/>
                  <a:gd name="T74" fmla="*/ 15 w 95"/>
                  <a:gd name="T75" fmla="*/ 44 h 125"/>
                  <a:gd name="T76" fmla="*/ 17 w 95"/>
                  <a:gd name="T77" fmla="*/ 89 h 125"/>
                  <a:gd name="T78" fmla="*/ 18 w 95"/>
                  <a:gd name="T79" fmla="*/ 94 h 125"/>
                  <a:gd name="T80" fmla="*/ 23 w 95"/>
                  <a:gd name="T81" fmla="*/ 99 h 125"/>
                  <a:gd name="T82" fmla="*/ 66 w 95"/>
                  <a:gd name="T83" fmla="*/ 9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25">
                    <a:moveTo>
                      <a:pt x="95" y="39"/>
                    </a:moveTo>
                    <a:lnTo>
                      <a:pt x="92" y="102"/>
                    </a:lnTo>
                    <a:lnTo>
                      <a:pt x="92" y="102"/>
                    </a:lnTo>
                    <a:lnTo>
                      <a:pt x="92" y="102"/>
                    </a:lnTo>
                    <a:lnTo>
                      <a:pt x="88" y="108"/>
                    </a:lnTo>
                    <a:lnTo>
                      <a:pt x="83" y="112"/>
                    </a:lnTo>
                    <a:lnTo>
                      <a:pt x="78" y="116"/>
                    </a:lnTo>
                    <a:lnTo>
                      <a:pt x="73" y="119"/>
                    </a:lnTo>
                    <a:lnTo>
                      <a:pt x="66" y="121"/>
                    </a:lnTo>
                    <a:lnTo>
                      <a:pt x="60" y="123"/>
                    </a:lnTo>
                    <a:lnTo>
                      <a:pt x="54" y="124"/>
                    </a:lnTo>
                    <a:lnTo>
                      <a:pt x="47" y="125"/>
                    </a:lnTo>
                    <a:lnTo>
                      <a:pt x="47" y="125"/>
                    </a:lnTo>
                    <a:lnTo>
                      <a:pt x="41" y="124"/>
                    </a:lnTo>
                    <a:lnTo>
                      <a:pt x="34" y="123"/>
                    </a:lnTo>
                    <a:lnTo>
                      <a:pt x="27" y="121"/>
                    </a:lnTo>
                    <a:lnTo>
                      <a:pt x="22" y="119"/>
                    </a:lnTo>
                    <a:lnTo>
                      <a:pt x="16" y="116"/>
                    </a:lnTo>
                    <a:lnTo>
                      <a:pt x="11" y="112"/>
                    </a:lnTo>
                    <a:lnTo>
                      <a:pt x="7" y="108"/>
                    </a:lnTo>
                    <a:lnTo>
                      <a:pt x="3" y="102"/>
                    </a:lnTo>
                    <a:lnTo>
                      <a:pt x="3" y="102"/>
                    </a:lnTo>
                    <a:lnTo>
                      <a:pt x="0" y="39"/>
                    </a:lnTo>
                    <a:lnTo>
                      <a:pt x="0" y="39"/>
                    </a:lnTo>
                    <a:lnTo>
                      <a:pt x="0" y="34"/>
                    </a:lnTo>
                    <a:lnTo>
                      <a:pt x="2" y="27"/>
                    </a:lnTo>
                    <a:lnTo>
                      <a:pt x="4" y="22"/>
                    </a:lnTo>
                    <a:lnTo>
                      <a:pt x="7" y="18"/>
                    </a:lnTo>
                    <a:lnTo>
                      <a:pt x="12" y="14"/>
                    </a:lnTo>
                    <a:lnTo>
                      <a:pt x="16" y="12"/>
                    </a:lnTo>
                    <a:lnTo>
                      <a:pt x="22" y="10"/>
                    </a:lnTo>
                    <a:lnTo>
                      <a:pt x="28" y="9"/>
                    </a:lnTo>
                    <a:lnTo>
                      <a:pt x="62" y="9"/>
                    </a:lnTo>
                    <a:lnTo>
                      <a:pt x="62" y="6"/>
                    </a:lnTo>
                    <a:lnTo>
                      <a:pt x="62" y="6"/>
                    </a:lnTo>
                    <a:lnTo>
                      <a:pt x="62" y="4"/>
                    </a:lnTo>
                    <a:lnTo>
                      <a:pt x="64" y="2"/>
                    </a:lnTo>
                    <a:lnTo>
                      <a:pt x="66" y="1"/>
                    </a:lnTo>
                    <a:lnTo>
                      <a:pt x="68" y="0"/>
                    </a:lnTo>
                    <a:lnTo>
                      <a:pt x="68" y="0"/>
                    </a:lnTo>
                    <a:lnTo>
                      <a:pt x="71" y="1"/>
                    </a:lnTo>
                    <a:lnTo>
                      <a:pt x="73" y="2"/>
                    </a:lnTo>
                    <a:lnTo>
                      <a:pt x="74" y="4"/>
                    </a:lnTo>
                    <a:lnTo>
                      <a:pt x="75" y="6"/>
                    </a:lnTo>
                    <a:lnTo>
                      <a:pt x="75" y="10"/>
                    </a:lnTo>
                    <a:lnTo>
                      <a:pt x="75" y="10"/>
                    </a:lnTo>
                    <a:lnTo>
                      <a:pt x="79" y="12"/>
                    </a:lnTo>
                    <a:lnTo>
                      <a:pt x="83" y="14"/>
                    </a:lnTo>
                    <a:lnTo>
                      <a:pt x="87" y="17"/>
                    </a:lnTo>
                    <a:lnTo>
                      <a:pt x="90" y="21"/>
                    </a:lnTo>
                    <a:lnTo>
                      <a:pt x="92" y="25"/>
                    </a:lnTo>
                    <a:lnTo>
                      <a:pt x="94" y="29"/>
                    </a:lnTo>
                    <a:lnTo>
                      <a:pt x="95" y="35"/>
                    </a:lnTo>
                    <a:lnTo>
                      <a:pt x="95" y="39"/>
                    </a:lnTo>
                    <a:lnTo>
                      <a:pt x="95" y="39"/>
                    </a:lnTo>
                    <a:close/>
                    <a:moveTo>
                      <a:pt x="66" y="99"/>
                    </a:moveTo>
                    <a:lnTo>
                      <a:pt x="66" y="99"/>
                    </a:lnTo>
                    <a:lnTo>
                      <a:pt x="71" y="99"/>
                    </a:lnTo>
                    <a:lnTo>
                      <a:pt x="74" y="97"/>
                    </a:lnTo>
                    <a:lnTo>
                      <a:pt x="76" y="94"/>
                    </a:lnTo>
                    <a:lnTo>
                      <a:pt x="77" y="89"/>
                    </a:lnTo>
                    <a:lnTo>
                      <a:pt x="77" y="89"/>
                    </a:lnTo>
                    <a:lnTo>
                      <a:pt x="79" y="44"/>
                    </a:lnTo>
                    <a:lnTo>
                      <a:pt x="79" y="44"/>
                    </a:lnTo>
                    <a:lnTo>
                      <a:pt x="78" y="39"/>
                    </a:lnTo>
                    <a:lnTo>
                      <a:pt x="76" y="35"/>
                    </a:lnTo>
                    <a:lnTo>
                      <a:pt x="76" y="35"/>
                    </a:lnTo>
                    <a:lnTo>
                      <a:pt x="72" y="31"/>
                    </a:lnTo>
                    <a:lnTo>
                      <a:pt x="66" y="30"/>
                    </a:lnTo>
                    <a:lnTo>
                      <a:pt x="28" y="30"/>
                    </a:lnTo>
                    <a:lnTo>
                      <a:pt x="28" y="30"/>
                    </a:lnTo>
                    <a:lnTo>
                      <a:pt x="23" y="31"/>
                    </a:lnTo>
                    <a:lnTo>
                      <a:pt x="19" y="35"/>
                    </a:lnTo>
                    <a:lnTo>
                      <a:pt x="19" y="35"/>
                    </a:lnTo>
                    <a:lnTo>
                      <a:pt x="16" y="39"/>
                    </a:lnTo>
                    <a:lnTo>
                      <a:pt x="15" y="44"/>
                    </a:lnTo>
                    <a:lnTo>
                      <a:pt x="15" y="44"/>
                    </a:lnTo>
                    <a:lnTo>
                      <a:pt x="17" y="89"/>
                    </a:lnTo>
                    <a:lnTo>
                      <a:pt x="17" y="89"/>
                    </a:lnTo>
                    <a:lnTo>
                      <a:pt x="18" y="94"/>
                    </a:lnTo>
                    <a:lnTo>
                      <a:pt x="20" y="97"/>
                    </a:lnTo>
                    <a:lnTo>
                      <a:pt x="23" y="99"/>
                    </a:lnTo>
                    <a:lnTo>
                      <a:pt x="28" y="99"/>
                    </a:lnTo>
                    <a:lnTo>
                      <a:pt x="66" y="9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8" name="Freeform 235"/>
              <p:cNvSpPr>
                <a:spLocks/>
              </p:cNvSpPr>
              <p:nvPr/>
            </p:nvSpPr>
            <p:spPr bwMode="auto">
              <a:xfrm>
                <a:off x="2027" y="57"/>
                <a:ext cx="79" cy="80"/>
              </a:xfrm>
              <a:custGeom>
                <a:avLst/>
                <a:gdLst>
                  <a:gd name="T0" fmla="*/ 0 w 79"/>
                  <a:gd name="T1" fmla="*/ 40 h 80"/>
                  <a:gd name="T2" fmla="*/ 0 w 79"/>
                  <a:gd name="T3" fmla="*/ 40 h 80"/>
                  <a:gd name="T4" fmla="*/ 0 w 79"/>
                  <a:gd name="T5" fmla="*/ 32 h 80"/>
                  <a:gd name="T6" fmla="*/ 3 w 79"/>
                  <a:gd name="T7" fmla="*/ 24 h 80"/>
                  <a:gd name="T8" fmla="*/ 6 w 79"/>
                  <a:gd name="T9" fmla="*/ 17 h 80"/>
                  <a:gd name="T10" fmla="*/ 11 w 79"/>
                  <a:gd name="T11" fmla="*/ 11 h 80"/>
                  <a:gd name="T12" fmla="*/ 17 w 79"/>
                  <a:gd name="T13" fmla="*/ 6 h 80"/>
                  <a:gd name="T14" fmla="*/ 23 w 79"/>
                  <a:gd name="T15" fmla="*/ 3 h 80"/>
                  <a:gd name="T16" fmla="*/ 31 w 79"/>
                  <a:gd name="T17" fmla="*/ 1 h 80"/>
                  <a:gd name="T18" fmla="*/ 40 w 79"/>
                  <a:gd name="T19" fmla="*/ 0 h 80"/>
                  <a:gd name="T20" fmla="*/ 40 w 79"/>
                  <a:gd name="T21" fmla="*/ 0 h 80"/>
                  <a:gd name="T22" fmla="*/ 47 w 79"/>
                  <a:gd name="T23" fmla="*/ 1 h 80"/>
                  <a:gd name="T24" fmla="*/ 55 w 79"/>
                  <a:gd name="T25" fmla="*/ 3 h 80"/>
                  <a:gd name="T26" fmla="*/ 61 w 79"/>
                  <a:gd name="T27" fmla="*/ 6 h 80"/>
                  <a:gd name="T28" fmla="*/ 67 w 79"/>
                  <a:gd name="T29" fmla="*/ 11 h 80"/>
                  <a:gd name="T30" fmla="*/ 73 w 79"/>
                  <a:gd name="T31" fmla="*/ 17 h 80"/>
                  <a:gd name="T32" fmla="*/ 76 w 79"/>
                  <a:gd name="T33" fmla="*/ 24 h 80"/>
                  <a:gd name="T34" fmla="*/ 79 w 79"/>
                  <a:gd name="T35" fmla="*/ 32 h 80"/>
                  <a:gd name="T36" fmla="*/ 79 w 79"/>
                  <a:gd name="T37" fmla="*/ 40 h 80"/>
                  <a:gd name="T38" fmla="*/ 79 w 79"/>
                  <a:gd name="T39" fmla="*/ 40 h 80"/>
                  <a:gd name="T40" fmla="*/ 79 w 79"/>
                  <a:gd name="T41" fmla="*/ 48 h 80"/>
                  <a:gd name="T42" fmla="*/ 76 w 79"/>
                  <a:gd name="T43" fmla="*/ 55 h 80"/>
                  <a:gd name="T44" fmla="*/ 73 w 79"/>
                  <a:gd name="T45" fmla="*/ 63 h 80"/>
                  <a:gd name="T46" fmla="*/ 67 w 79"/>
                  <a:gd name="T47" fmla="*/ 68 h 80"/>
                  <a:gd name="T48" fmla="*/ 61 w 79"/>
                  <a:gd name="T49" fmla="*/ 73 h 80"/>
                  <a:gd name="T50" fmla="*/ 55 w 79"/>
                  <a:gd name="T51" fmla="*/ 77 h 80"/>
                  <a:gd name="T52" fmla="*/ 47 w 79"/>
                  <a:gd name="T53" fmla="*/ 79 h 80"/>
                  <a:gd name="T54" fmla="*/ 40 w 79"/>
                  <a:gd name="T55" fmla="*/ 80 h 80"/>
                  <a:gd name="T56" fmla="*/ 40 w 79"/>
                  <a:gd name="T57" fmla="*/ 80 h 80"/>
                  <a:gd name="T58" fmla="*/ 31 w 79"/>
                  <a:gd name="T59" fmla="*/ 79 h 80"/>
                  <a:gd name="T60" fmla="*/ 23 w 79"/>
                  <a:gd name="T61" fmla="*/ 77 h 80"/>
                  <a:gd name="T62" fmla="*/ 17 w 79"/>
                  <a:gd name="T63" fmla="*/ 73 h 80"/>
                  <a:gd name="T64" fmla="*/ 11 w 79"/>
                  <a:gd name="T65" fmla="*/ 68 h 80"/>
                  <a:gd name="T66" fmla="*/ 6 w 79"/>
                  <a:gd name="T67" fmla="*/ 63 h 80"/>
                  <a:gd name="T68" fmla="*/ 3 w 79"/>
                  <a:gd name="T69" fmla="*/ 55 h 80"/>
                  <a:gd name="T70" fmla="*/ 0 w 79"/>
                  <a:gd name="T71" fmla="*/ 48 h 80"/>
                  <a:gd name="T72" fmla="*/ 0 w 79"/>
                  <a:gd name="T73" fmla="*/ 40 h 80"/>
                  <a:gd name="T74" fmla="*/ 0 w 79"/>
                  <a:gd name="T7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80">
                    <a:moveTo>
                      <a:pt x="0" y="40"/>
                    </a:moveTo>
                    <a:lnTo>
                      <a:pt x="0" y="40"/>
                    </a:lnTo>
                    <a:lnTo>
                      <a:pt x="0" y="32"/>
                    </a:lnTo>
                    <a:lnTo>
                      <a:pt x="3" y="24"/>
                    </a:lnTo>
                    <a:lnTo>
                      <a:pt x="6" y="17"/>
                    </a:lnTo>
                    <a:lnTo>
                      <a:pt x="11" y="11"/>
                    </a:lnTo>
                    <a:lnTo>
                      <a:pt x="17" y="6"/>
                    </a:lnTo>
                    <a:lnTo>
                      <a:pt x="23" y="3"/>
                    </a:lnTo>
                    <a:lnTo>
                      <a:pt x="31" y="1"/>
                    </a:lnTo>
                    <a:lnTo>
                      <a:pt x="40" y="0"/>
                    </a:lnTo>
                    <a:lnTo>
                      <a:pt x="40" y="0"/>
                    </a:lnTo>
                    <a:lnTo>
                      <a:pt x="47" y="1"/>
                    </a:lnTo>
                    <a:lnTo>
                      <a:pt x="55" y="3"/>
                    </a:lnTo>
                    <a:lnTo>
                      <a:pt x="61" y="6"/>
                    </a:lnTo>
                    <a:lnTo>
                      <a:pt x="67" y="11"/>
                    </a:lnTo>
                    <a:lnTo>
                      <a:pt x="73" y="17"/>
                    </a:lnTo>
                    <a:lnTo>
                      <a:pt x="76" y="24"/>
                    </a:lnTo>
                    <a:lnTo>
                      <a:pt x="79" y="32"/>
                    </a:lnTo>
                    <a:lnTo>
                      <a:pt x="79" y="40"/>
                    </a:lnTo>
                    <a:lnTo>
                      <a:pt x="79" y="40"/>
                    </a:lnTo>
                    <a:lnTo>
                      <a:pt x="79" y="48"/>
                    </a:lnTo>
                    <a:lnTo>
                      <a:pt x="76" y="55"/>
                    </a:lnTo>
                    <a:lnTo>
                      <a:pt x="73" y="63"/>
                    </a:lnTo>
                    <a:lnTo>
                      <a:pt x="67" y="68"/>
                    </a:lnTo>
                    <a:lnTo>
                      <a:pt x="61" y="73"/>
                    </a:lnTo>
                    <a:lnTo>
                      <a:pt x="55" y="77"/>
                    </a:lnTo>
                    <a:lnTo>
                      <a:pt x="47" y="79"/>
                    </a:lnTo>
                    <a:lnTo>
                      <a:pt x="40" y="80"/>
                    </a:lnTo>
                    <a:lnTo>
                      <a:pt x="40" y="80"/>
                    </a:lnTo>
                    <a:lnTo>
                      <a:pt x="31" y="79"/>
                    </a:lnTo>
                    <a:lnTo>
                      <a:pt x="23" y="77"/>
                    </a:lnTo>
                    <a:lnTo>
                      <a:pt x="17" y="73"/>
                    </a:lnTo>
                    <a:lnTo>
                      <a:pt x="11" y="68"/>
                    </a:lnTo>
                    <a:lnTo>
                      <a:pt x="6" y="63"/>
                    </a:lnTo>
                    <a:lnTo>
                      <a:pt x="3" y="55"/>
                    </a:lnTo>
                    <a:lnTo>
                      <a:pt x="0" y="48"/>
                    </a:lnTo>
                    <a:lnTo>
                      <a:pt x="0" y="40"/>
                    </a:lnTo>
                    <a:lnTo>
                      <a:pt x="0" y="4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9" name="Freeform 236"/>
              <p:cNvSpPr>
                <a:spLocks/>
              </p:cNvSpPr>
              <p:nvPr/>
            </p:nvSpPr>
            <p:spPr bwMode="auto">
              <a:xfrm>
                <a:off x="1991" y="148"/>
                <a:ext cx="161" cy="54"/>
              </a:xfrm>
              <a:custGeom>
                <a:avLst/>
                <a:gdLst>
                  <a:gd name="T0" fmla="*/ 161 w 161"/>
                  <a:gd name="T1" fmla="*/ 54 h 54"/>
                  <a:gd name="T2" fmla="*/ 126 w 161"/>
                  <a:gd name="T3" fmla="*/ 54 h 54"/>
                  <a:gd name="T4" fmla="*/ 126 w 161"/>
                  <a:gd name="T5" fmla="*/ 54 h 54"/>
                  <a:gd name="T6" fmla="*/ 126 w 161"/>
                  <a:gd name="T7" fmla="*/ 30 h 54"/>
                  <a:gd name="T8" fmla="*/ 126 w 161"/>
                  <a:gd name="T9" fmla="*/ 21 h 54"/>
                  <a:gd name="T10" fmla="*/ 126 w 161"/>
                  <a:gd name="T11" fmla="*/ 21 h 54"/>
                  <a:gd name="T12" fmla="*/ 125 w 161"/>
                  <a:gd name="T13" fmla="*/ 17 h 54"/>
                  <a:gd name="T14" fmla="*/ 122 w 161"/>
                  <a:gd name="T15" fmla="*/ 13 h 54"/>
                  <a:gd name="T16" fmla="*/ 117 w 161"/>
                  <a:gd name="T17" fmla="*/ 10 h 54"/>
                  <a:gd name="T18" fmla="*/ 111 w 161"/>
                  <a:gd name="T19" fmla="*/ 7 h 54"/>
                  <a:gd name="T20" fmla="*/ 102 w 161"/>
                  <a:gd name="T21" fmla="*/ 4 h 54"/>
                  <a:gd name="T22" fmla="*/ 94 w 161"/>
                  <a:gd name="T23" fmla="*/ 2 h 54"/>
                  <a:gd name="T24" fmla="*/ 85 w 161"/>
                  <a:gd name="T25" fmla="*/ 1 h 54"/>
                  <a:gd name="T26" fmla="*/ 76 w 161"/>
                  <a:gd name="T27" fmla="*/ 0 h 54"/>
                  <a:gd name="T28" fmla="*/ 76 w 161"/>
                  <a:gd name="T29" fmla="*/ 0 h 54"/>
                  <a:gd name="T30" fmla="*/ 65 w 161"/>
                  <a:gd name="T31" fmla="*/ 1 h 54"/>
                  <a:gd name="T32" fmla="*/ 56 w 161"/>
                  <a:gd name="T33" fmla="*/ 2 h 54"/>
                  <a:gd name="T34" fmla="*/ 48 w 161"/>
                  <a:gd name="T35" fmla="*/ 4 h 54"/>
                  <a:gd name="T36" fmla="*/ 40 w 161"/>
                  <a:gd name="T37" fmla="*/ 7 h 54"/>
                  <a:gd name="T38" fmla="*/ 34 w 161"/>
                  <a:gd name="T39" fmla="*/ 10 h 54"/>
                  <a:gd name="T40" fmla="*/ 28 w 161"/>
                  <a:gd name="T41" fmla="*/ 13 h 54"/>
                  <a:gd name="T42" fmla="*/ 25 w 161"/>
                  <a:gd name="T43" fmla="*/ 17 h 54"/>
                  <a:gd name="T44" fmla="*/ 24 w 161"/>
                  <a:gd name="T45" fmla="*/ 21 h 54"/>
                  <a:gd name="T46" fmla="*/ 24 w 161"/>
                  <a:gd name="T47" fmla="*/ 21 h 54"/>
                  <a:gd name="T48" fmla="*/ 24 w 161"/>
                  <a:gd name="T49" fmla="*/ 30 h 54"/>
                  <a:gd name="T50" fmla="*/ 24 w 161"/>
                  <a:gd name="T51" fmla="*/ 54 h 54"/>
                  <a:gd name="T52" fmla="*/ 0 w 161"/>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54">
                    <a:moveTo>
                      <a:pt x="161" y="54"/>
                    </a:moveTo>
                    <a:lnTo>
                      <a:pt x="126" y="54"/>
                    </a:lnTo>
                    <a:lnTo>
                      <a:pt x="126" y="54"/>
                    </a:lnTo>
                    <a:lnTo>
                      <a:pt x="126" y="30"/>
                    </a:lnTo>
                    <a:lnTo>
                      <a:pt x="126" y="21"/>
                    </a:lnTo>
                    <a:lnTo>
                      <a:pt x="126" y="21"/>
                    </a:lnTo>
                    <a:lnTo>
                      <a:pt x="125" y="17"/>
                    </a:lnTo>
                    <a:lnTo>
                      <a:pt x="122" y="13"/>
                    </a:lnTo>
                    <a:lnTo>
                      <a:pt x="117" y="10"/>
                    </a:lnTo>
                    <a:lnTo>
                      <a:pt x="111" y="7"/>
                    </a:lnTo>
                    <a:lnTo>
                      <a:pt x="102" y="4"/>
                    </a:lnTo>
                    <a:lnTo>
                      <a:pt x="94" y="2"/>
                    </a:lnTo>
                    <a:lnTo>
                      <a:pt x="85" y="1"/>
                    </a:lnTo>
                    <a:lnTo>
                      <a:pt x="76" y="0"/>
                    </a:lnTo>
                    <a:lnTo>
                      <a:pt x="76" y="0"/>
                    </a:lnTo>
                    <a:lnTo>
                      <a:pt x="65" y="1"/>
                    </a:lnTo>
                    <a:lnTo>
                      <a:pt x="56" y="2"/>
                    </a:lnTo>
                    <a:lnTo>
                      <a:pt x="48" y="4"/>
                    </a:lnTo>
                    <a:lnTo>
                      <a:pt x="40" y="7"/>
                    </a:lnTo>
                    <a:lnTo>
                      <a:pt x="34" y="10"/>
                    </a:lnTo>
                    <a:lnTo>
                      <a:pt x="28" y="13"/>
                    </a:lnTo>
                    <a:lnTo>
                      <a:pt x="25" y="17"/>
                    </a:lnTo>
                    <a:lnTo>
                      <a:pt x="24" y="21"/>
                    </a:lnTo>
                    <a:lnTo>
                      <a:pt x="24" y="21"/>
                    </a:lnTo>
                    <a:lnTo>
                      <a:pt x="24" y="30"/>
                    </a:lnTo>
                    <a:lnTo>
                      <a:pt x="24" y="54"/>
                    </a:lnTo>
                    <a:lnTo>
                      <a:pt x="0" y="5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0" name="Line 237"/>
              <p:cNvSpPr>
                <a:spLocks noChangeShapeType="1"/>
              </p:cNvSpPr>
              <p:nvPr/>
            </p:nvSpPr>
            <p:spPr bwMode="auto">
              <a:xfrm flipH="1">
                <a:off x="1821" y="202"/>
                <a:ext cx="27"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1" name="Freeform 238"/>
              <p:cNvSpPr>
                <a:spLocks/>
              </p:cNvSpPr>
              <p:nvPr/>
            </p:nvSpPr>
            <p:spPr bwMode="auto">
              <a:xfrm>
                <a:off x="1873" y="31"/>
                <a:ext cx="92" cy="92"/>
              </a:xfrm>
              <a:custGeom>
                <a:avLst/>
                <a:gdLst>
                  <a:gd name="T0" fmla="*/ 0 w 92"/>
                  <a:gd name="T1" fmla="*/ 46 h 92"/>
                  <a:gd name="T2" fmla="*/ 0 w 92"/>
                  <a:gd name="T3" fmla="*/ 46 h 92"/>
                  <a:gd name="T4" fmla="*/ 1 w 92"/>
                  <a:gd name="T5" fmla="*/ 36 h 92"/>
                  <a:gd name="T6" fmla="*/ 3 w 92"/>
                  <a:gd name="T7" fmla="*/ 28 h 92"/>
                  <a:gd name="T8" fmla="*/ 9 w 92"/>
                  <a:gd name="T9" fmla="*/ 20 h 92"/>
                  <a:gd name="T10" fmla="*/ 14 w 92"/>
                  <a:gd name="T11" fmla="*/ 13 h 92"/>
                  <a:gd name="T12" fmla="*/ 21 w 92"/>
                  <a:gd name="T13" fmla="*/ 7 h 92"/>
                  <a:gd name="T14" fmla="*/ 28 w 92"/>
                  <a:gd name="T15" fmla="*/ 3 h 92"/>
                  <a:gd name="T16" fmla="*/ 37 w 92"/>
                  <a:gd name="T17" fmla="*/ 1 h 92"/>
                  <a:gd name="T18" fmla="*/ 47 w 92"/>
                  <a:gd name="T19" fmla="*/ 0 h 92"/>
                  <a:gd name="T20" fmla="*/ 47 w 92"/>
                  <a:gd name="T21" fmla="*/ 0 h 92"/>
                  <a:gd name="T22" fmla="*/ 56 w 92"/>
                  <a:gd name="T23" fmla="*/ 1 h 92"/>
                  <a:gd name="T24" fmla="*/ 64 w 92"/>
                  <a:gd name="T25" fmla="*/ 3 h 92"/>
                  <a:gd name="T26" fmla="*/ 72 w 92"/>
                  <a:gd name="T27" fmla="*/ 7 h 92"/>
                  <a:gd name="T28" fmla="*/ 79 w 92"/>
                  <a:gd name="T29" fmla="*/ 13 h 92"/>
                  <a:gd name="T30" fmla="*/ 85 w 92"/>
                  <a:gd name="T31" fmla="*/ 20 h 92"/>
                  <a:gd name="T32" fmla="*/ 89 w 92"/>
                  <a:gd name="T33" fmla="*/ 28 h 92"/>
                  <a:gd name="T34" fmla="*/ 92 w 92"/>
                  <a:gd name="T35" fmla="*/ 36 h 92"/>
                  <a:gd name="T36" fmla="*/ 92 w 92"/>
                  <a:gd name="T37" fmla="*/ 46 h 92"/>
                  <a:gd name="T38" fmla="*/ 92 w 92"/>
                  <a:gd name="T39" fmla="*/ 46 h 92"/>
                  <a:gd name="T40" fmla="*/ 92 w 92"/>
                  <a:gd name="T41" fmla="*/ 56 h 92"/>
                  <a:gd name="T42" fmla="*/ 89 w 92"/>
                  <a:gd name="T43" fmla="*/ 64 h 92"/>
                  <a:gd name="T44" fmla="*/ 85 w 92"/>
                  <a:gd name="T45" fmla="*/ 72 h 92"/>
                  <a:gd name="T46" fmla="*/ 79 w 92"/>
                  <a:gd name="T47" fmla="*/ 78 h 92"/>
                  <a:gd name="T48" fmla="*/ 72 w 92"/>
                  <a:gd name="T49" fmla="*/ 84 h 92"/>
                  <a:gd name="T50" fmla="*/ 64 w 92"/>
                  <a:gd name="T51" fmla="*/ 89 h 92"/>
                  <a:gd name="T52" fmla="*/ 56 w 92"/>
                  <a:gd name="T53" fmla="*/ 91 h 92"/>
                  <a:gd name="T54" fmla="*/ 47 w 92"/>
                  <a:gd name="T55" fmla="*/ 92 h 92"/>
                  <a:gd name="T56" fmla="*/ 47 w 92"/>
                  <a:gd name="T57" fmla="*/ 92 h 92"/>
                  <a:gd name="T58" fmla="*/ 37 w 92"/>
                  <a:gd name="T59" fmla="*/ 91 h 92"/>
                  <a:gd name="T60" fmla="*/ 28 w 92"/>
                  <a:gd name="T61" fmla="*/ 89 h 92"/>
                  <a:gd name="T62" fmla="*/ 21 w 92"/>
                  <a:gd name="T63" fmla="*/ 84 h 92"/>
                  <a:gd name="T64" fmla="*/ 14 w 92"/>
                  <a:gd name="T65" fmla="*/ 78 h 92"/>
                  <a:gd name="T66" fmla="*/ 9 w 92"/>
                  <a:gd name="T67" fmla="*/ 72 h 92"/>
                  <a:gd name="T68" fmla="*/ 3 w 92"/>
                  <a:gd name="T69" fmla="*/ 64 h 92"/>
                  <a:gd name="T70" fmla="*/ 1 w 92"/>
                  <a:gd name="T71" fmla="*/ 56 h 92"/>
                  <a:gd name="T72" fmla="*/ 0 w 92"/>
                  <a:gd name="T73" fmla="*/ 46 h 92"/>
                  <a:gd name="T74" fmla="*/ 0 w 92"/>
                  <a:gd name="T7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2">
                    <a:moveTo>
                      <a:pt x="0" y="46"/>
                    </a:moveTo>
                    <a:lnTo>
                      <a:pt x="0" y="46"/>
                    </a:lnTo>
                    <a:lnTo>
                      <a:pt x="1" y="36"/>
                    </a:lnTo>
                    <a:lnTo>
                      <a:pt x="3" y="28"/>
                    </a:lnTo>
                    <a:lnTo>
                      <a:pt x="9" y="20"/>
                    </a:lnTo>
                    <a:lnTo>
                      <a:pt x="14" y="13"/>
                    </a:lnTo>
                    <a:lnTo>
                      <a:pt x="21" y="7"/>
                    </a:lnTo>
                    <a:lnTo>
                      <a:pt x="28" y="3"/>
                    </a:lnTo>
                    <a:lnTo>
                      <a:pt x="37" y="1"/>
                    </a:lnTo>
                    <a:lnTo>
                      <a:pt x="47" y="0"/>
                    </a:lnTo>
                    <a:lnTo>
                      <a:pt x="47" y="0"/>
                    </a:lnTo>
                    <a:lnTo>
                      <a:pt x="56" y="1"/>
                    </a:lnTo>
                    <a:lnTo>
                      <a:pt x="64" y="3"/>
                    </a:lnTo>
                    <a:lnTo>
                      <a:pt x="72" y="7"/>
                    </a:lnTo>
                    <a:lnTo>
                      <a:pt x="79" y="13"/>
                    </a:lnTo>
                    <a:lnTo>
                      <a:pt x="85" y="20"/>
                    </a:lnTo>
                    <a:lnTo>
                      <a:pt x="89" y="28"/>
                    </a:lnTo>
                    <a:lnTo>
                      <a:pt x="92" y="36"/>
                    </a:lnTo>
                    <a:lnTo>
                      <a:pt x="92" y="46"/>
                    </a:lnTo>
                    <a:lnTo>
                      <a:pt x="92" y="46"/>
                    </a:lnTo>
                    <a:lnTo>
                      <a:pt x="92" y="56"/>
                    </a:lnTo>
                    <a:lnTo>
                      <a:pt x="89" y="64"/>
                    </a:lnTo>
                    <a:lnTo>
                      <a:pt x="85" y="72"/>
                    </a:lnTo>
                    <a:lnTo>
                      <a:pt x="79" y="78"/>
                    </a:lnTo>
                    <a:lnTo>
                      <a:pt x="72" y="84"/>
                    </a:lnTo>
                    <a:lnTo>
                      <a:pt x="64" y="89"/>
                    </a:lnTo>
                    <a:lnTo>
                      <a:pt x="56" y="91"/>
                    </a:lnTo>
                    <a:lnTo>
                      <a:pt x="47" y="92"/>
                    </a:lnTo>
                    <a:lnTo>
                      <a:pt x="47" y="92"/>
                    </a:lnTo>
                    <a:lnTo>
                      <a:pt x="37" y="91"/>
                    </a:lnTo>
                    <a:lnTo>
                      <a:pt x="28" y="89"/>
                    </a:lnTo>
                    <a:lnTo>
                      <a:pt x="21" y="84"/>
                    </a:lnTo>
                    <a:lnTo>
                      <a:pt x="14" y="78"/>
                    </a:lnTo>
                    <a:lnTo>
                      <a:pt x="9" y="72"/>
                    </a:lnTo>
                    <a:lnTo>
                      <a:pt x="3" y="64"/>
                    </a:lnTo>
                    <a:lnTo>
                      <a:pt x="1" y="56"/>
                    </a:lnTo>
                    <a:lnTo>
                      <a:pt x="0" y="46"/>
                    </a:lnTo>
                    <a:lnTo>
                      <a:pt x="0" y="4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2" name="Freeform 239"/>
              <p:cNvSpPr>
                <a:spLocks/>
              </p:cNvSpPr>
              <p:nvPr/>
            </p:nvSpPr>
            <p:spPr bwMode="auto">
              <a:xfrm>
                <a:off x="1860" y="137"/>
                <a:ext cx="118" cy="228"/>
              </a:xfrm>
              <a:custGeom>
                <a:avLst/>
                <a:gdLst>
                  <a:gd name="T0" fmla="*/ 39 w 118"/>
                  <a:gd name="T1" fmla="*/ 228 h 228"/>
                  <a:gd name="T2" fmla="*/ 34 w 118"/>
                  <a:gd name="T3" fmla="*/ 226 h 228"/>
                  <a:gd name="T4" fmla="*/ 30 w 118"/>
                  <a:gd name="T5" fmla="*/ 217 h 228"/>
                  <a:gd name="T6" fmla="*/ 26 w 118"/>
                  <a:gd name="T7" fmla="*/ 201 h 228"/>
                  <a:gd name="T8" fmla="*/ 16 w 118"/>
                  <a:gd name="T9" fmla="*/ 141 h 228"/>
                  <a:gd name="T10" fmla="*/ 15 w 118"/>
                  <a:gd name="T11" fmla="*/ 137 h 228"/>
                  <a:gd name="T12" fmla="*/ 10 w 118"/>
                  <a:gd name="T13" fmla="*/ 130 h 228"/>
                  <a:gd name="T14" fmla="*/ 6 w 118"/>
                  <a:gd name="T15" fmla="*/ 122 h 228"/>
                  <a:gd name="T16" fmla="*/ 6 w 118"/>
                  <a:gd name="T17" fmla="*/ 118 h 228"/>
                  <a:gd name="T18" fmla="*/ 1 w 118"/>
                  <a:gd name="T19" fmla="*/ 80 h 228"/>
                  <a:gd name="T20" fmla="*/ 0 w 118"/>
                  <a:gd name="T21" fmla="*/ 30 h 228"/>
                  <a:gd name="T22" fmla="*/ 1 w 118"/>
                  <a:gd name="T23" fmla="*/ 23 h 228"/>
                  <a:gd name="T24" fmla="*/ 2 w 118"/>
                  <a:gd name="T25" fmla="*/ 19 h 228"/>
                  <a:gd name="T26" fmla="*/ 11 w 118"/>
                  <a:gd name="T27" fmla="*/ 10 h 228"/>
                  <a:gd name="T28" fmla="*/ 28 w 118"/>
                  <a:gd name="T29" fmla="*/ 4 h 228"/>
                  <a:gd name="T30" fmla="*/ 48 w 118"/>
                  <a:gd name="T31" fmla="*/ 0 h 228"/>
                  <a:gd name="T32" fmla="*/ 60 w 118"/>
                  <a:gd name="T33" fmla="*/ 0 h 228"/>
                  <a:gd name="T34" fmla="*/ 81 w 118"/>
                  <a:gd name="T35" fmla="*/ 1 h 228"/>
                  <a:gd name="T36" fmla="*/ 100 w 118"/>
                  <a:gd name="T37" fmla="*/ 6 h 228"/>
                  <a:gd name="T38" fmla="*/ 113 w 118"/>
                  <a:gd name="T39" fmla="*/ 13 h 228"/>
                  <a:gd name="T40" fmla="*/ 117 w 118"/>
                  <a:gd name="T41" fmla="*/ 21 h 228"/>
                  <a:gd name="T42" fmla="*/ 118 w 118"/>
                  <a:gd name="T43" fmla="*/ 23 h 228"/>
                  <a:gd name="T44" fmla="*/ 118 w 118"/>
                  <a:gd name="T45" fmla="*/ 50 h 228"/>
                  <a:gd name="T46" fmla="*/ 115 w 118"/>
                  <a:gd name="T47" fmla="*/ 99 h 228"/>
                  <a:gd name="T48" fmla="*/ 113 w 118"/>
                  <a:gd name="T49" fmla="*/ 118 h 228"/>
                  <a:gd name="T50" fmla="*/ 111 w 118"/>
                  <a:gd name="T51" fmla="*/ 125 h 228"/>
                  <a:gd name="T52" fmla="*/ 105 w 118"/>
                  <a:gd name="T53" fmla="*/ 134 h 228"/>
                  <a:gd name="T54" fmla="*/ 103 w 118"/>
                  <a:gd name="T55" fmla="*/ 141 h 228"/>
                  <a:gd name="T56" fmla="*/ 97 w 118"/>
                  <a:gd name="T57" fmla="*/ 179 h 228"/>
                  <a:gd name="T58" fmla="*/ 88 w 118"/>
                  <a:gd name="T59" fmla="*/ 217 h 228"/>
                  <a:gd name="T60" fmla="*/ 86 w 118"/>
                  <a:gd name="T61" fmla="*/ 223 h 228"/>
                  <a:gd name="T62" fmla="*/ 82 w 118"/>
                  <a:gd name="T63"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228">
                    <a:moveTo>
                      <a:pt x="39" y="228"/>
                    </a:moveTo>
                    <a:lnTo>
                      <a:pt x="39" y="228"/>
                    </a:lnTo>
                    <a:lnTo>
                      <a:pt x="36" y="228"/>
                    </a:lnTo>
                    <a:lnTo>
                      <a:pt x="34" y="226"/>
                    </a:lnTo>
                    <a:lnTo>
                      <a:pt x="32" y="223"/>
                    </a:lnTo>
                    <a:lnTo>
                      <a:pt x="30" y="217"/>
                    </a:lnTo>
                    <a:lnTo>
                      <a:pt x="30" y="217"/>
                    </a:lnTo>
                    <a:lnTo>
                      <a:pt x="26" y="201"/>
                    </a:lnTo>
                    <a:lnTo>
                      <a:pt x="23" y="179"/>
                    </a:lnTo>
                    <a:lnTo>
                      <a:pt x="16" y="141"/>
                    </a:lnTo>
                    <a:lnTo>
                      <a:pt x="16" y="141"/>
                    </a:lnTo>
                    <a:lnTo>
                      <a:pt x="15" y="137"/>
                    </a:lnTo>
                    <a:lnTo>
                      <a:pt x="13" y="134"/>
                    </a:lnTo>
                    <a:lnTo>
                      <a:pt x="10" y="130"/>
                    </a:lnTo>
                    <a:lnTo>
                      <a:pt x="8" y="125"/>
                    </a:lnTo>
                    <a:lnTo>
                      <a:pt x="6" y="122"/>
                    </a:lnTo>
                    <a:lnTo>
                      <a:pt x="6" y="118"/>
                    </a:lnTo>
                    <a:lnTo>
                      <a:pt x="6" y="118"/>
                    </a:lnTo>
                    <a:lnTo>
                      <a:pt x="3" y="99"/>
                    </a:lnTo>
                    <a:lnTo>
                      <a:pt x="1" y="80"/>
                    </a:lnTo>
                    <a:lnTo>
                      <a:pt x="0" y="50"/>
                    </a:lnTo>
                    <a:lnTo>
                      <a:pt x="0" y="30"/>
                    </a:lnTo>
                    <a:lnTo>
                      <a:pt x="1" y="23"/>
                    </a:lnTo>
                    <a:lnTo>
                      <a:pt x="1" y="23"/>
                    </a:lnTo>
                    <a:lnTo>
                      <a:pt x="1" y="21"/>
                    </a:lnTo>
                    <a:lnTo>
                      <a:pt x="2" y="19"/>
                    </a:lnTo>
                    <a:lnTo>
                      <a:pt x="6" y="13"/>
                    </a:lnTo>
                    <a:lnTo>
                      <a:pt x="11" y="10"/>
                    </a:lnTo>
                    <a:lnTo>
                      <a:pt x="19" y="6"/>
                    </a:lnTo>
                    <a:lnTo>
                      <a:pt x="28" y="4"/>
                    </a:lnTo>
                    <a:lnTo>
                      <a:pt x="38" y="1"/>
                    </a:lnTo>
                    <a:lnTo>
                      <a:pt x="48" y="0"/>
                    </a:lnTo>
                    <a:lnTo>
                      <a:pt x="60" y="0"/>
                    </a:lnTo>
                    <a:lnTo>
                      <a:pt x="60" y="0"/>
                    </a:lnTo>
                    <a:lnTo>
                      <a:pt x="70" y="0"/>
                    </a:lnTo>
                    <a:lnTo>
                      <a:pt x="81" y="1"/>
                    </a:lnTo>
                    <a:lnTo>
                      <a:pt x="91" y="4"/>
                    </a:lnTo>
                    <a:lnTo>
                      <a:pt x="100" y="6"/>
                    </a:lnTo>
                    <a:lnTo>
                      <a:pt x="107" y="10"/>
                    </a:lnTo>
                    <a:lnTo>
                      <a:pt x="113" y="13"/>
                    </a:lnTo>
                    <a:lnTo>
                      <a:pt x="116" y="19"/>
                    </a:lnTo>
                    <a:lnTo>
                      <a:pt x="117" y="21"/>
                    </a:lnTo>
                    <a:lnTo>
                      <a:pt x="118" y="23"/>
                    </a:lnTo>
                    <a:lnTo>
                      <a:pt x="118" y="23"/>
                    </a:lnTo>
                    <a:lnTo>
                      <a:pt x="118" y="30"/>
                    </a:lnTo>
                    <a:lnTo>
                      <a:pt x="118" y="50"/>
                    </a:lnTo>
                    <a:lnTo>
                      <a:pt x="117" y="80"/>
                    </a:lnTo>
                    <a:lnTo>
                      <a:pt x="115" y="99"/>
                    </a:lnTo>
                    <a:lnTo>
                      <a:pt x="113" y="118"/>
                    </a:lnTo>
                    <a:lnTo>
                      <a:pt x="113" y="118"/>
                    </a:lnTo>
                    <a:lnTo>
                      <a:pt x="112" y="122"/>
                    </a:lnTo>
                    <a:lnTo>
                      <a:pt x="111" y="125"/>
                    </a:lnTo>
                    <a:lnTo>
                      <a:pt x="108" y="130"/>
                    </a:lnTo>
                    <a:lnTo>
                      <a:pt x="105" y="134"/>
                    </a:lnTo>
                    <a:lnTo>
                      <a:pt x="104" y="137"/>
                    </a:lnTo>
                    <a:lnTo>
                      <a:pt x="103" y="141"/>
                    </a:lnTo>
                    <a:lnTo>
                      <a:pt x="103" y="141"/>
                    </a:lnTo>
                    <a:lnTo>
                      <a:pt x="97" y="179"/>
                    </a:lnTo>
                    <a:lnTo>
                      <a:pt x="93" y="201"/>
                    </a:lnTo>
                    <a:lnTo>
                      <a:pt x="88" y="217"/>
                    </a:lnTo>
                    <a:lnTo>
                      <a:pt x="88" y="217"/>
                    </a:lnTo>
                    <a:lnTo>
                      <a:pt x="86" y="223"/>
                    </a:lnTo>
                    <a:lnTo>
                      <a:pt x="85" y="226"/>
                    </a:lnTo>
                    <a:lnTo>
                      <a:pt x="82" y="228"/>
                    </a:lnTo>
                    <a:lnTo>
                      <a:pt x="79" y="2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3" name="Freeform 240"/>
              <p:cNvSpPr>
                <a:spLocks noEditPoints="1"/>
              </p:cNvSpPr>
              <p:nvPr/>
            </p:nvSpPr>
            <p:spPr bwMode="auto">
              <a:xfrm>
                <a:off x="151" y="1193"/>
                <a:ext cx="143" cy="129"/>
              </a:xfrm>
              <a:custGeom>
                <a:avLst/>
                <a:gdLst>
                  <a:gd name="T0" fmla="*/ 143 w 143"/>
                  <a:gd name="T1" fmla="*/ 33 h 129"/>
                  <a:gd name="T2" fmla="*/ 143 w 143"/>
                  <a:gd name="T3" fmla="*/ 121 h 129"/>
                  <a:gd name="T4" fmla="*/ 143 w 143"/>
                  <a:gd name="T5" fmla="*/ 121 h 129"/>
                  <a:gd name="T6" fmla="*/ 142 w 143"/>
                  <a:gd name="T7" fmla="*/ 124 h 129"/>
                  <a:gd name="T8" fmla="*/ 141 w 143"/>
                  <a:gd name="T9" fmla="*/ 127 h 129"/>
                  <a:gd name="T10" fmla="*/ 138 w 143"/>
                  <a:gd name="T11" fmla="*/ 129 h 129"/>
                  <a:gd name="T12" fmla="*/ 134 w 143"/>
                  <a:gd name="T13" fmla="*/ 129 h 129"/>
                  <a:gd name="T14" fmla="*/ 8 w 143"/>
                  <a:gd name="T15" fmla="*/ 129 h 129"/>
                  <a:gd name="T16" fmla="*/ 8 w 143"/>
                  <a:gd name="T17" fmla="*/ 129 h 129"/>
                  <a:gd name="T18" fmla="*/ 5 w 143"/>
                  <a:gd name="T19" fmla="*/ 129 h 129"/>
                  <a:gd name="T20" fmla="*/ 3 w 143"/>
                  <a:gd name="T21" fmla="*/ 127 h 129"/>
                  <a:gd name="T22" fmla="*/ 1 w 143"/>
                  <a:gd name="T23" fmla="*/ 124 h 129"/>
                  <a:gd name="T24" fmla="*/ 0 w 143"/>
                  <a:gd name="T25" fmla="*/ 121 h 129"/>
                  <a:gd name="T26" fmla="*/ 0 w 143"/>
                  <a:gd name="T27" fmla="*/ 33 h 129"/>
                  <a:gd name="T28" fmla="*/ 0 w 143"/>
                  <a:gd name="T29" fmla="*/ 33 h 129"/>
                  <a:gd name="T30" fmla="*/ 1 w 143"/>
                  <a:gd name="T31" fmla="*/ 29 h 129"/>
                  <a:gd name="T32" fmla="*/ 3 w 143"/>
                  <a:gd name="T33" fmla="*/ 27 h 129"/>
                  <a:gd name="T34" fmla="*/ 5 w 143"/>
                  <a:gd name="T35" fmla="*/ 25 h 129"/>
                  <a:gd name="T36" fmla="*/ 8 w 143"/>
                  <a:gd name="T37" fmla="*/ 25 h 129"/>
                  <a:gd name="T38" fmla="*/ 41 w 143"/>
                  <a:gd name="T39" fmla="*/ 25 h 129"/>
                  <a:gd name="T40" fmla="*/ 41 w 143"/>
                  <a:gd name="T41" fmla="*/ 21 h 129"/>
                  <a:gd name="T42" fmla="*/ 41 w 143"/>
                  <a:gd name="T43" fmla="*/ 21 h 129"/>
                  <a:gd name="T44" fmla="*/ 42 w 143"/>
                  <a:gd name="T45" fmla="*/ 17 h 129"/>
                  <a:gd name="T46" fmla="*/ 43 w 143"/>
                  <a:gd name="T47" fmla="*/ 13 h 129"/>
                  <a:gd name="T48" fmla="*/ 45 w 143"/>
                  <a:gd name="T49" fmla="*/ 10 h 129"/>
                  <a:gd name="T50" fmla="*/ 47 w 143"/>
                  <a:gd name="T51" fmla="*/ 6 h 129"/>
                  <a:gd name="T52" fmla="*/ 50 w 143"/>
                  <a:gd name="T53" fmla="*/ 3 h 129"/>
                  <a:gd name="T54" fmla="*/ 54 w 143"/>
                  <a:gd name="T55" fmla="*/ 1 h 129"/>
                  <a:gd name="T56" fmla="*/ 58 w 143"/>
                  <a:gd name="T57" fmla="*/ 0 h 129"/>
                  <a:gd name="T58" fmla="*/ 62 w 143"/>
                  <a:gd name="T59" fmla="*/ 0 h 129"/>
                  <a:gd name="T60" fmla="*/ 81 w 143"/>
                  <a:gd name="T61" fmla="*/ 0 h 129"/>
                  <a:gd name="T62" fmla="*/ 81 w 143"/>
                  <a:gd name="T63" fmla="*/ 0 h 129"/>
                  <a:gd name="T64" fmla="*/ 85 w 143"/>
                  <a:gd name="T65" fmla="*/ 0 h 129"/>
                  <a:gd name="T66" fmla="*/ 88 w 143"/>
                  <a:gd name="T67" fmla="*/ 1 h 129"/>
                  <a:gd name="T68" fmla="*/ 92 w 143"/>
                  <a:gd name="T69" fmla="*/ 3 h 129"/>
                  <a:gd name="T70" fmla="*/ 95 w 143"/>
                  <a:gd name="T71" fmla="*/ 6 h 129"/>
                  <a:gd name="T72" fmla="*/ 97 w 143"/>
                  <a:gd name="T73" fmla="*/ 10 h 129"/>
                  <a:gd name="T74" fmla="*/ 99 w 143"/>
                  <a:gd name="T75" fmla="*/ 13 h 129"/>
                  <a:gd name="T76" fmla="*/ 100 w 143"/>
                  <a:gd name="T77" fmla="*/ 17 h 129"/>
                  <a:gd name="T78" fmla="*/ 102 w 143"/>
                  <a:gd name="T79" fmla="*/ 21 h 129"/>
                  <a:gd name="T80" fmla="*/ 102 w 143"/>
                  <a:gd name="T81" fmla="*/ 25 h 129"/>
                  <a:gd name="T82" fmla="*/ 134 w 143"/>
                  <a:gd name="T83" fmla="*/ 25 h 129"/>
                  <a:gd name="T84" fmla="*/ 134 w 143"/>
                  <a:gd name="T85" fmla="*/ 25 h 129"/>
                  <a:gd name="T86" fmla="*/ 138 w 143"/>
                  <a:gd name="T87" fmla="*/ 25 h 129"/>
                  <a:gd name="T88" fmla="*/ 141 w 143"/>
                  <a:gd name="T89" fmla="*/ 27 h 129"/>
                  <a:gd name="T90" fmla="*/ 142 w 143"/>
                  <a:gd name="T91" fmla="*/ 29 h 129"/>
                  <a:gd name="T92" fmla="*/ 143 w 143"/>
                  <a:gd name="T93" fmla="*/ 33 h 129"/>
                  <a:gd name="T94" fmla="*/ 143 w 143"/>
                  <a:gd name="T95" fmla="*/ 33 h 129"/>
                  <a:gd name="T96" fmla="*/ 54 w 143"/>
                  <a:gd name="T97" fmla="*/ 25 h 129"/>
                  <a:gd name="T98" fmla="*/ 88 w 143"/>
                  <a:gd name="T99" fmla="*/ 25 h 129"/>
                  <a:gd name="T100" fmla="*/ 88 w 143"/>
                  <a:gd name="T101" fmla="*/ 21 h 129"/>
                  <a:gd name="T102" fmla="*/ 88 w 143"/>
                  <a:gd name="T103" fmla="*/ 21 h 129"/>
                  <a:gd name="T104" fmla="*/ 88 w 143"/>
                  <a:gd name="T105" fmla="*/ 18 h 129"/>
                  <a:gd name="T106" fmla="*/ 86 w 143"/>
                  <a:gd name="T107" fmla="*/ 15 h 129"/>
                  <a:gd name="T108" fmla="*/ 84 w 143"/>
                  <a:gd name="T109" fmla="*/ 14 h 129"/>
                  <a:gd name="T110" fmla="*/ 81 w 143"/>
                  <a:gd name="T111" fmla="*/ 13 h 129"/>
                  <a:gd name="T112" fmla="*/ 62 w 143"/>
                  <a:gd name="T113" fmla="*/ 13 h 129"/>
                  <a:gd name="T114" fmla="*/ 62 w 143"/>
                  <a:gd name="T115" fmla="*/ 13 h 129"/>
                  <a:gd name="T116" fmla="*/ 59 w 143"/>
                  <a:gd name="T117" fmla="*/ 14 h 129"/>
                  <a:gd name="T118" fmla="*/ 56 w 143"/>
                  <a:gd name="T119" fmla="*/ 15 h 129"/>
                  <a:gd name="T120" fmla="*/ 55 w 143"/>
                  <a:gd name="T121" fmla="*/ 18 h 129"/>
                  <a:gd name="T122" fmla="*/ 54 w 143"/>
                  <a:gd name="T123" fmla="*/ 21 h 129"/>
                  <a:gd name="T124" fmla="*/ 54 w 143"/>
                  <a:gd name="T125" fmla="*/ 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 h="129">
                    <a:moveTo>
                      <a:pt x="143" y="33"/>
                    </a:moveTo>
                    <a:lnTo>
                      <a:pt x="143" y="121"/>
                    </a:lnTo>
                    <a:lnTo>
                      <a:pt x="143" y="121"/>
                    </a:lnTo>
                    <a:lnTo>
                      <a:pt x="142" y="124"/>
                    </a:lnTo>
                    <a:lnTo>
                      <a:pt x="141" y="127"/>
                    </a:lnTo>
                    <a:lnTo>
                      <a:pt x="138" y="129"/>
                    </a:lnTo>
                    <a:lnTo>
                      <a:pt x="134" y="129"/>
                    </a:lnTo>
                    <a:lnTo>
                      <a:pt x="8" y="129"/>
                    </a:lnTo>
                    <a:lnTo>
                      <a:pt x="8" y="129"/>
                    </a:lnTo>
                    <a:lnTo>
                      <a:pt x="5" y="129"/>
                    </a:lnTo>
                    <a:lnTo>
                      <a:pt x="3" y="127"/>
                    </a:lnTo>
                    <a:lnTo>
                      <a:pt x="1" y="124"/>
                    </a:lnTo>
                    <a:lnTo>
                      <a:pt x="0" y="121"/>
                    </a:lnTo>
                    <a:lnTo>
                      <a:pt x="0" y="33"/>
                    </a:lnTo>
                    <a:lnTo>
                      <a:pt x="0" y="33"/>
                    </a:lnTo>
                    <a:lnTo>
                      <a:pt x="1" y="29"/>
                    </a:lnTo>
                    <a:lnTo>
                      <a:pt x="3" y="27"/>
                    </a:lnTo>
                    <a:lnTo>
                      <a:pt x="5" y="25"/>
                    </a:lnTo>
                    <a:lnTo>
                      <a:pt x="8" y="25"/>
                    </a:lnTo>
                    <a:lnTo>
                      <a:pt x="41" y="25"/>
                    </a:lnTo>
                    <a:lnTo>
                      <a:pt x="41" y="21"/>
                    </a:lnTo>
                    <a:lnTo>
                      <a:pt x="41" y="21"/>
                    </a:lnTo>
                    <a:lnTo>
                      <a:pt x="42" y="17"/>
                    </a:lnTo>
                    <a:lnTo>
                      <a:pt x="43" y="13"/>
                    </a:lnTo>
                    <a:lnTo>
                      <a:pt x="45" y="10"/>
                    </a:lnTo>
                    <a:lnTo>
                      <a:pt x="47" y="6"/>
                    </a:lnTo>
                    <a:lnTo>
                      <a:pt x="50" y="3"/>
                    </a:lnTo>
                    <a:lnTo>
                      <a:pt x="54" y="1"/>
                    </a:lnTo>
                    <a:lnTo>
                      <a:pt x="58" y="0"/>
                    </a:lnTo>
                    <a:lnTo>
                      <a:pt x="62" y="0"/>
                    </a:lnTo>
                    <a:lnTo>
                      <a:pt x="81" y="0"/>
                    </a:lnTo>
                    <a:lnTo>
                      <a:pt x="81" y="0"/>
                    </a:lnTo>
                    <a:lnTo>
                      <a:pt x="85" y="0"/>
                    </a:lnTo>
                    <a:lnTo>
                      <a:pt x="88" y="1"/>
                    </a:lnTo>
                    <a:lnTo>
                      <a:pt x="92" y="3"/>
                    </a:lnTo>
                    <a:lnTo>
                      <a:pt x="95" y="6"/>
                    </a:lnTo>
                    <a:lnTo>
                      <a:pt x="97" y="10"/>
                    </a:lnTo>
                    <a:lnTo>
                      <a:pt x="99" y="13"/>
                    </a:lnTo>
                    <a:lnTo>
                      <a:pt x="100" y="17"/>
                    </a:lnTo>
                    <a:lnTo>
                      <a:pt x="102" y="21"/>
                    </a:lnTo>
                    <a:lnTo>
                      <a:pt x="102" y="25"/>
                    </a:lnTo>
                    <a:lnTo>
                      <a:pt x="134" y="25"/>
                    </a:lnTo>
                    <a:lnTo>
                      <a:pt x="134" y="25"/>
                    </a:lnTo>
                    <a:lnTo>
                      <a:pt x="138" y="25"/>
                    </a:lnTo>
                    <a:lnTo>
                      <a:pt x="141" y="27"/>
                    </a:lnTo>
                    <a:lnTo>
                      <a:pt x="142" y="29"/>
                    </a:lnTo>
                    <a:lnTo>
                      <a:pt x="143" y="33"/>
                    </a:lnTo>
                    <a:lnTo>
                      <a:pt x="143" y="33"/>
                    </a:lnTo>
                    <a:close/>
                    <a:moveTo>
                      <a:pt x="54" y="25"/>
                    </a:moveTo>
                    <a:lnTo>
                      <a:pt x="88" y="25"/>
                    </a:lnTo>
                    <a:lnTo>
                      <a:pt x="88" y="21"/>
                    </a:lnTo>
                    <a:lnTo>
                      <a:pt x="88" y="21"/>
                    </a:lnTo>
                    <a:lnTo>
                      <a:pt x="88" y="18"/>
                    </a:lnTo>
                    <a:lnTo>
                      <a:pt x="86" y="15"/>
                    </a:lnTo>
                    <a:lnTo>
                      <a:pt x="84" y="14"/>
                    </a:lnTo>
                    <a:lnTo>
                      <a:pt x="81" y="13"/>
                    </a:lnTo>
                    <a:lnTo>
                      <a:pt x="62" y="13"/>
                    </a:lnTo>
                    <a:lnTo>
                      <a:pt x="62" y="13"/>
                    </a:lnTo>
                    <a:lnTo>
                      <a:pt x="59" y="14"/>
                    </a:lnTo>
                    <a:lnTo>
                      <a:pt x="56" y="15"/>
                    </a:lnTo>
                    <a:lnTo>
                      <a:pt x="55" y="18"/>
                    </a:lnTo>
                    <a:lnTo>
                      <a:pt x="54" y="21"/>
                    </a:lnTo>
                    <a:lnTo>
                      <a:pt x="54" y="2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4" name="Freeform 241"/>
              <p:cNvSpPr>
                <a:spLocks/>
              </p:cNvSpPr>
              <p:nvPr/>
            </p:nvSpPr>
            <p:spPr bwMode="auto">
              <a:xfrm>
                <a:off x="19" y="986"/>
                <a:ext cx="168" cy="336"/>
              </a:xfrm>
              <a:custGeom>
                <a:avLst/>
                <a:gdLst>
                  <a:gd name="T0" fmla="*/ 121 w 168"/>
                  <a:gd name="T1" fmla="*/ 336 h 336"/>
                  <a:gd name="T2" fmla="*/ 87 w 168"/>
                  <a:gd name="T3" fmla="*/ 336 h 336"/>
                  <a:gd name="T4" fmla="*/ 87 w 168"/>
                  <a:gd name="T5" fmla="*/ 336 h 336"/>
                  <a:gd name="T6" fmla="*/ 84 w 168"/>
                  <a:gd name="T7" fmla="*/ 336 h 336"/>
                  <a:gd name="T8" fmla="*/ 82 w 168"/>
                  <a:gd name="T9" fmla="*/ 334 h 336"/>
                  <a:gd name="T10" fmla="*/ 80 w 168"/>
                  <a:gd name="T11" fmla="*/ 331 h 336"/>
                  <a:gd name="T12" fmla="*/ 78 w 168"/>
                  <a:gd name="T13" fmla="*/ 325 h 336"/>
                  <a:gd name="T14" fmla="*/ 78 w 168"/>
                  <a:gd name="T15" fmla="*/ 325 h 336"/>
                  <a:gd name="T16" fmla="*/ 75 w 168"/>
                  <a:gd name="T17" fmla="*/ 308 h 336"/>
                  <a:gd name="T18" fmla="*/ 71 w 168"/>
                  <a:gd name="T19" fmla="*/ 286 h 336"/>
                  <a:gd name="T20" fmla="*/ 65 w 168"/>
                  <a:gd name="T21" fmla="*/ 248 h 336"/>
                  <a:gd name="T22" fmla="*/ 65 w 168"/>
                  <a:gd name="T23" fmla="*/ 248 h 336"/>
                  <a:gd name="T24" fmla="*/ 59 w 168"/>
                  <a:gd name="T25" fmla="*/ 209 h 336"/>
                  <a:gd name="T26" fmla="*/ 53 w 168"/>
                  <a:gd name="T27" fmla="*/ 153 h 336"/>
                  <a:gd name="T28" fmla="*/ 53 w 168"/>
                  <a:gd name="T29" fmla="*/ 153 h 336"/>
                  <a:gd name="T30" fmla="*/ 20 w 168"/>
                  <a:gd name="T31" fmla="*/ 66 h 336"/>
                  <a:gd name="T32" fmla="*/ 1 w 168"/>
                  <a:gd name="T33" fmla="*/ 17 h 336"/>
                  <a:gd name="T34" fmla="*/ 1 w 168"/>
                  <a:gd name="T35" fmla="*/ 17 h 336"/>
                  <a:gd name="T36" fmla="*/ 0 w 168"/>
                  <a:gd name="T37" fmla="*/ 12 h 336"/>
                  <a:gd name="T38" fmla="*/ 1 w 168"/>
                  <a:gd name="T39" fmla="*/ 7 h 336"/>
                  <a:gd name="T40" fmla="*/ 4 w 168"/>
                  <a:gd name="T41" fmla="*/ 3 h 336"/>
                  <a:gd name="T42" fmla="*/ 9 w 168"/>
                  <a:gd name="T43" fmla="*/ 1 h 336"/>
                  <a:gd name="T44" fmla="*/ 9 w 168"/>
                  <a:gd name="T45" fmla="*/ 1 h 336"/>
                  <a:gd name="T46" fmla="*/ 13 w 168"/>
                  <a:gd name="T47" fmla="*/ 0 h 336"/>
                  <a:gd name="T48" fmla="*/ 19 w 168"/>
                  <a:gd name="T49" fmla="*/ 1 h 336"/>
                  <a:gd name="T50" fmla="*/ 23 w 168"/>
                  <a:gd name="T51" fmla="*/ 4 h 336"/>
                  <a:gd name="T52" fmla="*/ 25 w 168"/>
                  <a:gd name="T53" fmla="*/ 9 h 336"/>
                  <a:gd name="T54" fmla="*/ 74 w 168"/>
                  <a:gd name="T55" fmla="*/ 112 h 336"/>
                  <a:gd name="T56" fmla="*/ 74 w 168"/>
                  <a:gd name="T57" fmla="*/ 112 h 336"/>
                  <a:gd name="T58" fmla="*/ 91 w 168"/>
                  <a:gd name="T59" fmla="*/ 109 h 336"/>
                  <a:gd name="T60" fmla="*/ 108 w 168"/>
                  <a:gd name="T61" fmla="*/ 107 h 336"/>
                  <a:gd name="T62" fmla="*/ 108 w 168"/>
                  <a:gd name="T63" fmla="*/ 107 h 336"/>
                  <a:gd name="T64" fmla="*/ 119 w 168"/>
                  <a:gd name="T65" fmla="*/ 107 h 336"/>
                  <a:gd name="T66" fmla="*/ 130 w 168"/>
                  <a:gd name="T67" fmla="*/ 110 h 336"/>
                  <a:gd name="T68" fmla="*/ 140 w 168"/>
                  <a:gd name="T69" fmla="*/ 112 h 336"/>
                  <a:gd name="T70" fmla="*/ 148 w 168"/>
                  <a:gd name="T71" fmla="*/ 114 h 336"/>
                  <a:gd name="T72" fmla="*/ 155 w 168"/>
                  <a:gd name="T73" fmla="*/ 118 h 336"/>
                  <a:gd name="T74" fmla="*/ 162 w 168"/>
                  <a:gd name="T75" fmla="*/ 121 h 336"/>
                  <a:gd name="T76" fmla="*/ 166 w 168"/>
                  <a:gd name="T77" fmla="*/ 126 h 336"/>
                  <a:gd name="T78" fmla="*/ 166 w 168"/>
                  <a:gd name="T79" fmla="*/ 128 h 336"/>
                  <a:gd name="T80" fmla="*/ 167 w 168"/>
                  <a:gd name="T81" fmla="*/ 130 h 336"/>
                  <a:gd name="T82" fmla="*/ 167 w 168"/>
                  <a:gd name="T83" fmla="*/ 130 h 336"/>
                  <a:gd name="T84" fmla="*/ 167 w 168"/>
                  <a:gd name="T85" fmla="*/ 137 h 336"/>
                  <a:gd name="T86" fmla="*/ 168 w 168"/>
                  <a:gd name="T87" fmla="*/ 156 h 336"/>
                  <a:gd name="T88" fmla="*/ 167 w 168"/>
                  <a:gd name="T89" fmla="*/ 184 h 336"/>
                  <a:gd name="T90" fmla="*/ 165 w 168"/>
                  <a:gd name="T91" fmla="*/ 200 h 336"/>
                  <a:gd name="T92" fmla="*/ 163 w 168"/>
                  <a:gd name="T93" fmla="*/ 21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8" h="336">
                    <a:moveTo>
                      <a:pt x="121" y="336"/>
                    </a:moveTo>
                    <a:lnTo>
                      <a:pt x="87" y="336"/>
                    </a:lnTo>
                    <a:lnTo>
                      <a:pt x="87" y="336"/>
                    </a:lnTo>
                    <a:lnTo>
                      <a:pt x="84" y="336"/>
                    </a:lnTo>
                    <a:lnTo>
                      <a:pt x="82" y="334"/>
                    </a:lnTo>
                    <a:lnTo>
                      <a:pt x="80" y="331"/>
                    </a:lnTo>
                    <a:lnTo>
                      <a:pt x="78" y="325"/>
                    </a:lnTo>
                    <a:lnTo>
                      <a:pt x="78" y="325"/>
                    </a:lnTo>
                    <a:lnTo>
                      <a:pt x="75" y="308"/>
                    </a:lnTo>
                    <a:lnTo>
                      <a:pt x="71" y="286"/>
                    </a:lnTo>
                    <a:lnTo>
                      <a:pt x="65" y="248"/>
                    </a:lnTo>
                    <a:lnTo>
                      <a:pt x="65" y="248"/>
                    </a:lnTo>
                    <a:lnTo>
                      <a:pt x="59" y="209"/>
                    </a:lnTo>
                    <a:lnTo>
                      <a:pt x="53" y="153"/>
                    </a:lnTo>
                    <a:lnTo>
                      <a:pt x="53" y="153"/>
                    </a:lnTo>
                    <a:lnTo>
                      <a:pt x="20" y="66"/>
                    </a:lnTo>
                    <a:lnTo>
                      <a:pt x="1" y="17"/>
                    </a:lnTo>
                    <a:lnTo>
                      <a:pt x="1" y="17"/>
                    </a:lnTo>
                    <a:lnTo>
                      <a:pt x="0" y="12"/>
                    </a:lnTo>
                    <a:lnTo>
                      <a:pt x="1" y="7"/>
                    </a:lnTo>
                    <a:lnTo>
                      <a:pt x="4" y="3"/>
                    </a:lnTo>
                    <a:lnTo>
                      <a:pt x="9" y="1"/>
                    </a:lnTo>
                    <a:lnTo>
                      <a:pt x="9" y="1"/>
                    </a:lnTo>
                    <a:lnTo>
                      <a:pt x="13" y="0"/>
                    </a:lnTo>
                    <a:lnTo>
                      <a:pt x="19" y="1"/>
                    </a:lnTo>
                    <a:lnTo>
                      <a:pt x="23" y="4"/>
                    </a:lnTo>
                    <a:lnTo>
                      <a:pt x="25" y="9"/>
                    </a:lnTo>
                    <a:lnTo>
                      <a:pt x="74" y="112"/>
                    </a:lnTo>
                    <a:lnTo>
                      <a:pt x="74" y="112"/>
                    </a:lnTo>
                    <a:lnTo>
                      <a:pt x="91" y="109"/>
                    </a:lnTo>
                    <a:lnTo>
                      <a:pt x="108" y="107"/>
                    </a:lnTo>
                    <a:lnTo>
                      <a:pt x="108" y="107"/>
                    </a:lnTo>
                    <a:lnTo>
                      <a:pt x="119" y="107"/>
                    </a:lnTo>
                    <a:lnTo>
                      <a:pt x="130" y="110"/>
                    </a:lnTo>
                    <a:lnTo>
                      <a:pt x="140" y="112"/>
                    </a:lnTo>
                    <a:lnTo>
                      <a:pt x="148" y="114"/>
                    </a:lnTo>
                    <a:lnTo>
                      <a:pt x="155" y="118"/>
                    </a:lnTo>
                    <a:lnTo>
                      <a:pt x="162" y="121"/>
                    </a:lnTo>
                    <a:lnTo>
                      <a:pt x="166" y="126"/>
                    </a:lnTo>
                    <a:lnTo>
                      <a:pt x="166" y="128"/>
                    </a:lnTo>
                    <a:lnTo>
                      <a:pt x="167" y="130"/>
                    </a:lnTo>
                    <a:lnTo>
                      <a:pt x="167" y="130"/>
                    </a:lnTo>
                    <a:lnTo>
                      <a:pt x="167" y="137"/>
                    </a:lnTo>
                    <a:lnTo>
                      <a:pt x="168" y="156"/>
                    </a:lnTo>
                    <a:lnTo>
                      <a:pt x="167" y="184"/>
                    </a:lnTo>
                    <a:lnTo>
                      <a:pt x="165" y="200"/>
                    </a:lnTo>
                    <a:lnTo>
                      <a:pt x="163" y="21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5" name="Freeform 242"/>
              <p:cNvSpPr>
                <a:spLocks/>
              </p:cNvSpPr>
              <p:nvPr/>
            </p:nvSpPr>
            <p:spPr bwMode="auto">
              <a:xfrm>
                <a:off x="86" y="988"/>
                <a:ext cx="92" cy="91"/>
              </a:xfrm>
              <a:custGeom>
                <a:avLst/>
                <a:gdLst>
                  <a:gd name="T0" fmla="*/ 92 w 92"/>
                  <a:gd name="T1" fmla="*/ 46 h 91"/>
                  <a:gd name="T2" fmla="*/ 92 w 92"/>
                  <a:gd name="T3" fmla="*/ 46 h 91"/>
                  <a:gd name="T4" fmla="*/ 91 w 92"/>
                  <a:gd name="T5" fmla="*/ 37 h 91"/>
                  <a:gd name="T6" fmla="*/ 88 w 92"/>
                  <a:gd name="T7" fmla="*/ 27 h 91"/>
                  <a:gd name="T8" fmla="*/ 84 w 92"/>
                  <a:gd name="T9" fmla="*/ 19 h 91"/>
                  <a:gd name="T10" fmla="*/ 78 w 92"/>
                  <a:gd name="T11" fmla="*/ 13 h 91"/>
                  <a:gd name="T12" fmla="*/ 72 w 92"/>
                  <a:gd name="T13" fmla="*/ 7 h 91"/>
                  <a:gd name="T14" fmla="*/ 64 w 92"/>
                  <a:gd name="T15" fmla="*/ 3 h 91"/>
                  <a:gd name="T16" fmla="*/ 55 w 92"/>
                  <a:gd name="T17" fmla="*/ 1 h 91"/>
                  <a:gd name="T18" fmla="*/ 46 w 92"/>
                  <a:gd name="T19" fmla="*/ 0 h 91"/>
                  <a:gd name="T20" fmla="*/ 46 w 92"/>
                  <a:gd name="T21" fmla="*/ 0 h 91"/>
                  <a:gd name="T22" fmla="*/ 37 w 92"/>
                  <a:gd name="T23" fmla="*/ 1 h 91"/>
                  <a:gd name="T24" fmla="*/ 28 w 92"/>
                  <a:gd name="T25" fmla="*/ 3 h 91"/>
                  <a:gd name="T26" fmla="*/ 20 w 92"/>
                  <a:gd name="T27" fmla="*/ 7 h 91"/>
                  <a:gd name="T28" fmla="*/ 13 w 92"/>
                  <a:gd name="T29" fmla="*/ 13 h 91"/>
                  <a:gd name="T30" fmla="*/ 8 w 92"/>
                  <a:gd name="T31" fmla="*/ 19 h 91"/>
                  <a:gd name="T32" fmla="*/ 4 w 92"/>
                  <a:gd name="T33" fmla="*/ 27 h 91"/>
                  <a:gd name="T34" fmla="*/ 1 w 92"/>
                  <a:gd name="T35" fmla="*/ 37 h 91"/>
                  <a:gd name="T36" fmla="*/ 0 w 92"/>
                  <a:gd name="T37" fmla="*/ 46 h 91"/>
                  <a:gd name="T38" fmla="*/ 0 w 92"/>
                  <a:gd name="T39" fmla="*/ 46 h 91"/>
                  <a:gd name="T40" fmla="*/ 1 w 92"/>
                  <a:gd name="T41" fmla="*/ 55 h 91"/>
                  <a:gd name="T42" fmla="*/ 4 w 92"/>
                  <a:gd name="T43" fmla="*/ 63 h 91"/>
                  <a:gd name="T44" fmla="*/ 8 w 92"/>
                  <a:gd name="T45" fmla="*/ 72 h 91"/>
                  <a:gd name="T46" fmla="*/ 13 w 92"/>
                  <a:gd name="T47" fmla="*/ 78 h 91"/>
                  <a:gd name="T48" fmla="*/ 20 w 92"/>
                  <a:gd name="T49" fmla="*/ 84 h 91"/>
                  <a:gd name="T50" fmla="*/ 28 w 92"/>
                  <a:gd name="T51" fmla="*/ 88 h 91"/>
                  <a:gd name="T52" fmla="*/ 37 w 92"/>
                  <a:gd name="T53" fmla="*/ 90 h 91"/>
                  <a:gd name="T54" fmla="*/ 46 w 92"/>
                  <a:gd name="T55" fmla="*/ 91 h 91"/>
                  <a:gd name="T56" fmla="*/ 46 w 92"/>
                  <a:gd name="T57" fmla="*/ 91 h 91"/>
                  <a:gd name="T58" fmla="*/ 55 w 92"/>
                  <a:gd name="T59" fmla="*/ 90 h 91"/>
                  <a:gd name="T60" fmla="*/ 64 w 92"/>
                  <a:gd name="T61" fmla="*/ 88 h 91"/>
                  <a:gd name="T62" fmla="*/ 72 w 92"/>
                  <a:gd name="T63" fmla="*/ 84 h 91"/>
                  <a:gd name="T64" fmla="*/ 78 w 92"/>
                  <a:gd name="T65" fmla="*/ 78 h 91"/>
                  <a:gd name="T66" fmla="*/ 84 w 92"/>
                  <a:gd name="T67" fmla="*/ 72 h 91"/>
                  <a:gd name="T68" fmla="*/ 88 w 92"/>
                  <a:gd name="T69" fmla="*/ 63 h 91"/>
                  <a:gd name="T70" fmla="*/ 91 w 92"/>
                  <a:gd name="T71" fmla="*/ 55 h 91"/>
                  <a:gd name="T72" fmla="*/ 92 w 92"/>
                  <a:gd name="T73" fmla="*/ 46 h 91"/>
                  <a:gd name="T74" fmla="*/ 92 w 92"/>
                  <a:gd name="T75"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1">
                    <a:moveTo>
                      <a:pt x="92" y="46"/>
                    </a:moveTo>
                    <a:lnTo>
                      <a:pt x="92" y="46"/>
                    </a:lnTo>
                    <a:lnTo>
                      <a:pt x="91" y="37"/>
                    </a:lnTo>
                    <a:lnTo>
                      <a:pt x="88" y="27"/>
                    </a:lnTo>
                    <a:lnTo>
                      <a:pt x="84" y="19"/>
                    </a:lnTo>
                    <a:lnTo>
                      <a:pt x="78" y="13"/>
                    </a:lnTo>
                    <a:lnTo>
                      <a:pt x="72" y="7"/>
                    </a:lnTo>
                    <a:lnTo>
                      <a:pt x="64" y="3"/>
                    </a:lnTo>
                    <a:lnTo>
                      <a:pt x="55" y="1"/>
                    </a:lnTo>
                    <a:lnTo>
                      <a:pt x="46" y="0"/>
                    </a:lnTo>
                    <a:lnTo>
                      <a:pt x="46" y="0"/>
                    </a:lnTo>
                    <a:lnTo>
                      <a:pt x="37" y="1"/>
                    </a:lnTo>
                    <a:lnTo>
                      <a:pt x="28" y="3"/>
                    </a:lnTo>
                    <a:lnTo>
                      <a:pt x="20" y="7"/>
                    </a:lnTo>
                    <a:lnTo>
                      <a:pt x="13" y="13"/>
                    </a:lnTo>
                    <a:lnTo>
                      <a:pt x="8" y="19"/>
                    </a:lnTo>
                    <a:lnTo>
                      <a:pt x="4" y="27"/>
                    </a:lnTo>
                    <a:lnTo>
                      <a:pt x="1" y="37"/>
                    </a:lnTo>
                    <a:lnTo>
                      <a:pt x="0" y="46"/>
                    </a:lnTo>
                    <a:lnTo>
                      <a:pt x="0" y="46"/>
                    </a:lnTo>
                    <a:lnTo>
                      <a:pt x="1" y="55"/>
                    </a:lnTo>
                    <a:lnTo>
                      <a:pt x="4" y="63"/>
                    </a:lnTo>
                    <a:lnTo>
                      <a:pt x="8" y="72"/>
                    </a:lnTo>
                    <a:lnTo>
                      <a:pt x="13" y="78"/>
                    </a:lnTo>
                    <a:lnTo>
                      <a:pt x="20" y="84"/>
                    </a:lnTo>
                    <a:lnTo>
                      <a:pt x="28" y="88"/>
                    </a:lnTo>
                    <a:lnTo>
                      <a:pt x="37" y="90"/>
                    </a:lnTo>
                    <a:lnTo>
                      <a:pt x="46" y="91"/>
                    </a:lnTo>
                    <a:lnTo>
                      <a:pt x="46" y="91"/>
                    </a:lnTo>
                    <a:lnTo>
                      <a:pt x="55" y="90"/>
                    </a:lnTo>
                    <a:lnTo>
                      <a:pt x="64" y="88"/>
                    </a:lnTo>
                    <a:lnTo>
                      <a:pt x="72" y="84"/>
                    </a:lnTo>
                    <a:lnTo>
                      <a:pt x="78" y="78"/>
                    </a:lnTo>
                    <a:lnTo>
                      <a:pt x="84" y="72"/>
                    </a:lnTo>
                    <a:lnTo>
                      <a:pt x="88" y="63"/>
                    </a:lnTo>
                    <a:lnTo>
                      <a:pt x="91" y="55"/>
                    </a:lnTo>
                    <a:lnTo>
                      <a:pt x="92" y="46"/>
                    </a:lnTo>
                    <a:lnTo>
                      <a:pt x="92" y="4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6" name="Freeform 243"/>
              <p:cNvSpPr>
                <a:spLocks/>
              </p:cNvSpPr>
              <p:nvPr/>
            </p:nvSpPr>
            <p:spPr bwMode="auto">
              <a:xfrm>
                <a:off x="1461" y="1628"/>
                <a:ext cx="173" cy="24"/>
              </a:xfrm>
              <a:custGeom>
                <a:avLst/>
                <a:gdLst>
                  <a:gd name="T0" fmla="*/ 161 w 173"/>
                  <a:gd name="T1" fmla="*/ 0 h 24"/>
                  <a:gd name="T2" fmla="*/ 11 w 173"/>
                  <a:gd name="T3" fmla="*/ 0 h 24"/>
                  <a:gd name="T4" fmla="*/ 11 w 173"/>
                  <a:gd name="T5" fmla="*/ 0 h 24"/>
                  <a:gd name="T6" fmla="*/ 7 w 173"/>
                  <a:gd name="T7" fmla="*/ 1 h 24"/>
                  <a:gd name="T8" fmla="*/ 3 w 173"/>
                  <a:gd name="T9" fmla="*/ 3 h 24"/>
                  <a:gd name="T10" fmla="*/ 0 w 173"/>
                  <a:gd name="T11" fmla="*/ 7 h 24"/>
                  <a:gd name="T12" fmla="*/ 0 w 173"/>
                  <a:gd name="T13" fmla="*/ 12 h 24"/>
                  <a:gd name="T14" fmla="*/ 0 w 173"/>
                  <a:gd name="T15" fmla="*/ 12 h 24"/>
                  <a:gd name="T16" fmla="*/ 0 w 173"/>
                  <a:gd name="T17" fmla="*/ 17 h 24"/>
                  <a:gd name="T18" fmla="*/ 3 w 173"/>
                  <a:gd name="T19" fmla="*/ 21 h 24"/>
                  <a:gd name="T20" fmla="*/ 7 w 173"/>
                  <a:gd name="T21" fmla="*/ 23 h 24"/>
                  <a:gd name="T22" fmla="*/ 11 w 173"/>
                  <a:gd name="T23" fmla="*/ 24 h 24"/>
                  <a:gd name="T24" fmla="*/ 161 w 173"/>
                  <a:gd name="T25" fmla="*/ 24 h 24"/>
                  <a:gd name="T26" fmla="*/ 161 w 173"/>
                  <a:gd name="T27" fmla="*/ 24 h 24"/>
                  <a:gd name="T28" fmla="*/ 166 w 173"/>
                  <a:gd name="T29" fmla="*/ 23 h 24"/>
                  <a:gd name="T30" fmla="*/ 170 w 173"/>
                  <a:gd name="T31" fmla="*/ 21 h 24"/>
                  <a:gd name="T32" fmla="*/ 172 w 173"/>
                  <a:gd name="T33" fmla="*/ 17 h 24"/>
                  <a:gd name="T34" fmla="*/ 173 w 173"/>
                  <a:gd name="T35" fmla="*/ 12 h 24"/>
                  <a:gd name="T36" fmla="*/ 173 w 173"/>
                  <a:gd name="T37" fmla="*/ 12 h 24"/>
                  <a:gd name="T38" fmla="*/ 172 w 173"/>
                  <a:gd name="T39" fmla="*/ 7 h 24"/>
                  <a:gd name="T40" fmla="*/ 170 w 173"/>
                  <a:gd name="T41" fmla="*/ 3 h 24"/>
                  <a:gd name="T42" fmla="*/ 166 w 173"/>
                  <a:gd name="T43" fmla="*/ 1 h 24"/>
                  <a:gd name="T44" fmla="*/ 161 w 173"/>
                  <a:gd name="T45" fmla="*/ 0 h 24"/>
                  <a:gd name="T46" fmla="*/ 161 w 173"/>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24">
                    <a:moveTo>
                      <a:pt x="161" y="0"/>
                    </a:moveTo>
                    <a:lnTo>
                      <a:pt x="11" y="0"/>
                    </a:lnTo>
                    <a:lnTo>
                      <a:pt x="11" y="0"/>
                    </a:lnTo>
                    <a:lnTo>
                      <a:pt x="7" y="1"/>
                    </a:lnTo>
                    <a:lnTo>
                      <a:pt x="3" y="3"/>
                    </a:lnTo>
                    <a:lnTo>
                      <a:pt x="0" y="7"/>
                    </a:lnTo>
                    <a:lnTo>
                      <a:pt x="0" y="12"/>
                    </a:lnTo>
                    <a:lnTo>
                      <a:pt x="0" y="12"/>
                    </a:lnTo>
                    <a:lnTo>
                      <a:pt x="0" y="17"/>
                    </a:lnTo>
                    <a:lnTo>
                      <a:pt x="3" y="21"/>
                    </a:lnTo>
                    <a:lnTo>
                      <a:pt x="7" y="23"/>
                    </a:lnTo>
                    <a:lnTo>
                      <a:pt x="11" y="24"/>
                    </a:lnTo>
                    <a:lnTo>
                      <a:pt x="161" y="24"/>
                    </a:lnTo>
                    <a:lnTo>
                      <a:pt x="161" y="24"/>
                    </a:lnTo>
                    <a:lnTo>
                      <a:pt x="166" y="23"/>
                    </a:lnTo>
                    <a:lnTo>
                      <a:pt x="170" y="21"/>
                    </a:lnTo>
                    <a:lnTo>
                      <a:pt x="172" y="17"/>
                    </a:lnTo>
                    <a:lnTo>
                      <a:pt x="173" y="12"/>
                    </a:lnTo>
                    <a:lnTo>
                      <a:pt x="173" y="12"/>
                    </a:lnTo>
                    <a:lnTo>
                      <a:pt x="172" y="7"/>
                    </a:lnTo>
                    <a:lnTo>
                      <a:pt x="170" y="3"/>
                    </a:lnTo>
                    <a:lnTo>
                      <a:pt x="166" y="1"/>
                    </a:lnTo>
                    <a:lnTo>
                      <a:pt x="161" y="0"/>
                    </a:lnTo>
                    <a:lnTo>
                      <a:pt x="161"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7" name="Freeform 244"/>
              <p:cNvSpPr>
                <a:spLocks noEditPoints="1"/>
              </p:cNvSpPr>
              <p:nvPr/>
            </p:nvSpPr>
            <p:spPr bwMode="auto">
              <a:xfrm>
                <a:off x="1332" y="1456"/>
                <a:ext cx="307" cy="156"/>
              </a:xfrm>
              <a:custGeom>
                <a:avLst/>
                <a:gdLst>
                  <a:gd name="T0" fmla="*/ 206 w 307"/>
                  <a:gd name="T1" fmla="*/ 7 h 156"/>
                  <a:gd name="T2" fmla="*/ 204 w 307"/>
                  <a:gd name="T3" fmla="*/ 2 h 156"/>
                  <a:gd name="T4" fmla="*/ 199 w 307"/>
                  <a:gd name="T5" fmla="*/ 0 h 156"/>
                  <a:gd name="T6" fmla="*/ 193 w 307"/>
                  <a:gd name="T7" fmla="*/ 5 h 156"/>
                  <a:gd name="T8" fmla="*/ 192 w 307"/>
                  <a:gd name="T9" fmla="*/ 47 h 156"/>
                  <a:gd name="T10" fmla="*/ 57 w 307"/>
                  <a:gd name="T11" fmla="*/ 43 h 156"/>
                  <a:gd name="T12" fmla="*/ 48 w 307"/>
                  <a:gd name="T13" fmla="*/ 32 h 156"/>
                  <a:gd name="T14" fmla="*/ 35 w 307"/>
                  <a:gd name="T15" fmla="*/ 27 h 156"/>
                  <a:gd name="T16" fmla="*/ 24 w 307"/>
                  <a:gd name="T17" fmla="*/ 27 h 156"/>
                  <a:gd name="T18" fmla="*/ 10 w 307"/>
                  <a:gd name="T19" fmla="*/ 36 h 156"/>
                  <a:gd name="T20" fmla="*/ 1 w 307"/>
                  <a:gd name="T21" fmla="*/ 50 h 156"/>
                  <a:gd name="T22" fmla="*/ 1 w 307"/>
                  <a:gd name="T23" fmla="*/ 62 h 156"/>
                  <a:gd name="T24" fmla="*/ 10 w 307"/>
                  <a:gd name="T25" fmla="*/ 78 h 156"/>
                  <a:gd name="T26" fmla="*/ 24 w 307"/>
                  <a:gd name="T27" fmla="*/ 86 h 156"/>
                  <a:gd name="T28" fmla="*/ 38 w 307"/>
                  <a:gd name="T29" fmla="*/ 85 h 156"/>
                  <a:gd name="T30" fmla="*/ 56 w 307"/>
                  <a:gd name="T31" fmla="*/ 73 h 156"/>
                  <a:gd name="T32" fmla="*/ 90 w 307"/>
                  <a:gd name="T33" fmla="*/ 85 h 156"/>
                  <a:gd name="T34" fmla="*/ 127 w 307"/>
                  <a:gd name="T35" fmla="*/ 110 h 156"/>
                  <a:gd name="T36" fmla="*/ 140 w 307"/>
                  <a:gd name="T37" fmla="*/ 137 h 156"/>
                  <a:gd name="T38" fmla="*/ 163 w 307"/>
                  <a:gd name="T39" fmla="*/ 155 h 156"/>
                  <a:gd name="T40" fmla="*/ 172 w 307"/>
                  <a:gd name="T41" fmla="*/ 156 h 156"/>
                  <a:gd name="T42" fmla="*/ 253 w 307"/>
                  <a:gd name="T43" fmla="*/ 155 h 156"/>
                  <a:gd name="T44" fmla="*/ 288 w 307"/>
                  <a:gd name="T45" fmla="*/ 144 h 156"/>
                  <a:gd name="T46" fmla="*/ 306 w 307"/>
                  <a:gd name="T47" fmla="*/ 122 h 156"/>
                  <a:gd name="T48" fmla="*/ 307 w 307"/>
                  <a:gd name="T49" fmla="*/ 114 h 156"/>
                  <a:gd name="T50" fmla="*/ 302 w 307"/>
                  <a:gd name="T51" fmla="*/ 99 h 156"/>
                  <a:gd name="T52" fmla="*/ 278 w 307"/>
                  <a:gd name="T53" fmla="*/ 72 h 156"/>
                  <a:gd name="T54" fmla="*/ 242 w 307"/>
                  <a:gd name="T55" fmla="*/ 51 h 156"/>
                  <a:gd name="T56" fmla="*/ 219 w 307"/>
                  <a:gd name="T57" fmla="*/ 47 h 156"/>
                  <a:gd name="T58" fmla="*/ 30 w 307"/>
                  <a:gd name="T59" fmla="*/ 78 h 156"/>
                  <a:gd name="T60" fmla="*/ 19 w 307"/>
                  <a:gd name="T61" fmla="*/ 74 h 156"/>
                  <a:gd name="T62" fmla="*/ 11 w 307"/>
                  <a:gd name="T63" fmla="*/ 64 h 156"/>
                  <a:gd name="T64" fmla="*/ 10 w 307"/>
                  <a:gd name="T65" fmla="*/ 56 h 156"/>
                  <a:gd name="T66" fmla="*/ 13 w 307"/>
                  <a:gd name="T67" fmla="*/ 45 h 156"/>
                  <a:gd name="T68" fmla="*/ 22 w 307"/>
                  <a:gd name="T69" fmla="*/ 37 h 156"/>
                  <a:gd name="T70" fmla="*/ 30 w 307"/>
                  <a:gd name="T71" fmla="*/ 36 h 156"/>
                  <a:gd name="T72" fmla="*/ 46 w 307"/>
                  <a:gd name="T73" fmla="*/ 43 h 156"/>
                  <a:gd name="T74" fmla="*/ 30 w 307"/>
                  <a:gd name="T75" fmla="*/ 47 h 156"/>
                  <a:gd name="T76" fmla="*/ 30 w 307"/>
                  <a:gd name="T77" fmla="*/ 47 h 156"/>
                  <a:gd name="T78" fmla="*/ 23 w 307"/>
                  <a:gd name="T79" fmla="*/ 53 h 156"/>
                  <a:gd name="T80" fmla="*/ 23 w 307"/>
                  <a:gd name="T81" fmla="*/ 58 h 156"/>
                  <a:gd name="T82" fmla="*/ 28 w 307"/>
                  <a:gd name="T83" fmla="*/ 63 h 156"/>
                  <a:gd name="T84" fmla="*/ 47 w 307"/>
                  <a:gd name="T85" fmla="*/ 69 h 156"/>
                  <a:gd name="T86" fmla="*/ 35 w 307"/>
                  <a:gd name="T87" fmla="*/ 77 h 156"/>
                  <a:gd name="T88" fmla="*/ 215 w 307"/>
                  <a:gd name="T89" fmla="*/ 99 h 156"/>
                  <a:gd name="T90" fmla="*/ 219 w 307"/>
                  <a:gd name="T91" fmla="*/ 60 h 156"/>
                  <a:gd name="T92" fmla="*/ 238 w 307"/>
                  <a:gd name="T93" fmla="*/ 64 h 156"/>
                  <a:gd name="T94" fmla="*/ 266 w 307"/>
                  <a:gd name="T95" fmla="*/ 80 h 156"/>
                  <a:gd name="T96" fmla="*/ 285 w 307"/>
                  <a:gd name="T97" fmla="*/ 9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7" h="156">
                    <a:moveTo>
                      <a:pt x="219" y="47"/>
                    </a:moveTo>
                    <a:lnTo>
                      <a:pt x="206" y="47"/>
                    </a:lnTo>
                    <a:lnTo>
                      <a:pt x="206" y="7"/>
                    </a:lnTo>
                    <a:lnTo>
                      <a:pt x="206" y="7"/>
                    </a:lnTo>
                    <a:lnTo>
                      <a:pt x="206" y="5"/>
                    </a:lnTo>
                    <a:lnTo>
                      <a:pt x="204" y="2"/>
                    </a:lnTo>
                    <a:lnTo>
                      <a:pt x="202" y="1"/>
                    </a:lnTo>
                    <a:lnTo>
                      <a:pt x="199" y="0"/>
                    </a:lnTo>
                    <a:lnTo>
                      <a:pt x="199" y="0"/>
                    </a:lnTo>
                    <a:lnTo>
                      <a:pt x="196" y="1"/>
                    </a:lnTo>
                    <a:lnTo>
                      <a:pt x="194" y="2"/>
                    </a:lnTo>
                    <a:lnTo>
                      <a:pt x="193" y="5"/>
                    </a:lnTo>
                    <a:lnTo>
                      <a:pt x="192" y="7"/>
                    </a:lnTo>
                    <a:lnTo>
                      <a:pt x="192" y="47"/>
                    </a:lnTo>
                    <a:lnTo>
                      <a:pt x="192" y="47"/>
                    </a:lnTo>
                    <a:lnTo>
                      <a:pt x="59" y="47"/>
                    </a:lnTo>
                    <a:lnTo>
                      <a:pt x="59" y="47"/>
                    </a:lnTo>
                    <a:lnTo>
                      <a:pt x="57" y="43"/>
                    </a:lnTo>
                    <a:lnTo>
                      <a:pt x="55" y="39"/>
                    </a:lnTo>
                    <a:lnTo>
                      <a:pt x="52" y="36"/>
                    </a:lnTo>
                    <a:lnTo>
                      <a:pt x="48" y="32"/>
                    </a:lnTo>
                    <a:lnTo>
                      <a:pt x="45" y="30"/>
                    </a:lnTo>
                    <a:lnTo>
                      <a:pt x="39" y="28"/>
                    </a:lnTo>
                    <a:lnTo>
                      <a:pt x="35" y="27"/>
                    </a:lnTo>
                    <a:lnTo>
                      <a:pt x="30" y="26"/>
                    </a:lnTo>
                    <a:lnTo>
                      <a:pt x="30" y="26"/>
                    </a:lnTo>
                    <a:lnTo>
                      <a:pt x="24" y="27"/>
                    </a:lnTo>
                    <a:lnTo>
                      <a:pt x="19" y="29"/>
                    </a:lnTo>
                    <a:lnTo>
                      <a:pt x="14" y="31"/>
                    </a:lnTo>
                    <a:lnTo>
                      <a:pt x="10" y="36"/>
                    </a:lnTo>
                    <a:lnTo>
                      <a:pt x="6" y="40"/>
                    </a:lnTo>
                    <a:lnTo>
                      <a:pt x="3" y="45"/>
                    </a:lnTo>
                    <a:lnTo>
                      <a:pt x="1" y="50"/>
                    </a:lnTo>
                    <a:lnTo>
                      <a:pt x="0" y="56"/>
                    </a:lnTo>
                    <a:lnTo>
                      <a:pt x="0" y="56"/>
                    </a:lnTo>
                    <a:lnTo>
                      <a:pt x="1" y="62"/>
                    </a:lnTo>
                    <a:lnTo>
                      <a:pt x="3" y="68"/>
                    </a:lnTo>
                    <a:lnTo>
                      <a:pt x="6" y="73"/>
                    </a:lnTo>
                    <a:lnTo>
                      <a:pt x="10" y="78"/>
                    </a:lnTo>
                    <a:lnTo>
                      <a:pt x="14" y="81"/>
                    </a:lnTo>
                    <a:lnTo>
                      <a:pt x="19" y="84"/>
                    </a:lnTo>
                    <a:lnTo>
                      <a:pt x="24" y="86"/>
                    </a:lnTo>
                    <a:lnTo>
                      <a:pt x="30" y="86"/>
                    </a:lnTo>
                    <a:lnTo>
                      <a:pt x="30" y="86"/>
                    </a:lnTo>
                    <a:lnTo>
                      <a:pt x="38" y="85"/>
                    </a:lnTo>
                    <a:lnTo>
                      <a:pt x="45" y="82"/>
                    </a:lnTo>
                    <a:lnTo>
                      <a:pt x="51" y="78"/>
                    </a:lnTo>
                    <a:lnTo>
                      <a:pt x="56" y="73"/>
                    </a:lnTo>
                    <a:lnTo>
                      <a:pt x="56" y="73"/>
                    </a:lnTo>
                    <a:lnTo>
                      <a:pt x="72" y="78"/>
                    </a:lnTo>
                    <a:lnTo>
                      <a:pt x="90" y="85"/>
                    </a:lnTo>
                    <a:lnTo>
                      <a:pt x="126" y="99"/>
                    </a:lnTo>
                    <a:lnTo>
                      <a:pt x="126" y="99"/>
                    </a:lnTo>
                    <a:lnTo>
                      <a:pt x="127" y="110"/>
                    </a:lnTo>
                    <a:lnTo>
                      <a:pt x="129" y="119"/>
                    </a:lnTo>
                    <a:lnTo>
                      <a:pt x="134" y="129"/>
                    </a:lnTo>
                    <a:lnTo>
                      <a:pt x="140" y="137"/>
                    </a:lnTo>
                    <a:lnTo>
                      <a:pt x="146" y="146"/>
                    </a:lnTo>
                    <a:lnTo>
                      <a:pt x="155" y="151"/>
                    </a:lnTo>
                    <a:lnTo>
                      <a:pt x="163" y="155"/>
                    </a:lnTo>
                    <a:lnTo>
                      <a:pt x="167" y="156"/>
                    </a:lnTo>
                    <a:lnTo>
                      <a:pt x="172" y="156"/>
                    </a:lnTo>
                    <a:lnTo>
                      <a:pt x="172" y="156"/>
                    </a:lnTo>
                    <a:lnTo>
                      <a:pt x="238" y="156"/>
                    </a:lnTo>
                    <a:lnTo>
                      <a:pt x="238" y="156"/>
                    </a:lnTo>
                    <a:lnTo>
                      <a:pt x="253" y="155"/>
                    </a:lnTo>
                    <a:lnTo>
                      <a:pt x="267" y="153"/>
                    </a:lnTo>
                    <a:lnTo>
                      <a:pt x="278" y="149"/>
                    </a:lnTo>
                    <a:lnTo>
                      <a:pt x="288" y="144"/>
                    </a:lnTo>
                    <a:lnTo>
                      <a:pt x="297" y="137"/>
                    </a:lnTo>
                    <a:lnTo>
                      <a:pt x="302" y="130"/>
                    </a:lnTo>
                    <a:lnTo>
                      <a:pt x="306" y="122"/>
                    </a:lnTo>
                    <a:lnTo>
                      <a:pt x="307" y="118"/>
                    </a:lnTo>
                    <a:lnTo>
                      <a:pt x="307" y="114"/>
                    </a:lnTo>
                    <a:lnTo>
                      <a:pt x="307" y="114"/>
                    </a:lnTo>
                    <a:lnTo>
                      <a:pt x="306" y="110"/>
                    </a:lnTo>
                    <a:lnTo>
                      <a:pt x="305" y="104"/>
                    </a:lnTo>
                    <a:lnTo>
                      <a:pt x="302" y="99"/>
                    </a:lnTo>
                    <a:lnTo>
                      <a:pt x="299" y="93"/>
                    </a:lnTo>
                    <a:lnTo>
                      <a:pt x="289" y="83"/>
                    </a:lnTo>
                    <a:lnTo>
                      <a:pt x="278" y="72"/>
                    </a:lnTo>
                    <a:lnTo>
                      <a:pt x="265" y="62"/>
                    </a:lnTo>
                    <a:lnTo>
                      <a:pt x="249" y="54"/>
                    </a:lnTo>
                    <a:lnTo>
                      <a:pt x="242" y="51"/>
                    </a:lnTo>
                    <a:lnTo>
                      <a:pt x="234" y="49"/>
                    </a:lnTo>
                    <a:lnTo>
                      <a:pt x="227" y="48"/>
                    </a:lnTo>
                    <a:lnTo>
                      <a:pt x="219" y="47"/>
                    </a:lnTo>
                    <a:lnTo>
                      <a:pt x="219" y="47"/>
                    </a:lnTo>
                    <a:close/>
                    <a:moveTo>
                      <a:pt x="30" y="78"/>
                    </a:moveTo>
                    <a:lnTo>
                      <a:pt x="30" y="78"/>
                    </a:lnTo>
                    <a:lnTo>
                      <a:pt x="26" y="77"/>
                    </a:lnTo>
                    <a:lnTo>
                      <a:pt x="22" y="76"/>
                    </a:lnTo>
                    <a:lnTo>
                      <a:pt x="19" y="74"/>
                    </a:lnTo>
                    <a:lnTo>
                      <a:pt x="16" y="72"/>
                    </a:lnTo>
                    <a:lnTo>
                      <a:pt x="13" y="68"/>
                    </a:lnTo>
                    <a:lnTo>
                      <a:pt x="11" y="64"/>
                    </a:lnTo>
                    <a:lnTo>
                      <a:pt x="10" y="60"/>
                    </a:lnTo>
                    <a:lnTo>
                      <a:pt x="10" y="56"/>
                    </a:lnTo>
                    <a:lnTo>
                      <a:pt x="10" y="56"/>
                    </a:lnTo>
                    <a:lnTo>
                      <a:pt x="10" y="52"/>
                    </a:lnTo>
                    <a:lnTo>
                      <a:pt x="11" y="48"/>
                    </a:lnTo>
                    <a:lnTo>
                      <a:pt x="13" y="45"/>
                    </a:lnTo>
                    <a:lnTo>
                      <a:pt x="16" y="42"/>
                    </a:lnTo>
                    <a:lnTo>
                      <a:pt x="19" y="39"/>
                    </a:lnTo>
                    <a:lnTo>
                      <a:pt x="22" y="37"/>
                    </a:lnTo>
                    <a:lnTo>
                      <a:pt x="26" y="36"/>
                    </a:lnTo>
                    <a:lnTo>
                      <a:pt x="30" y="36"/>
                    </a:lnTo>
                    <a:lnTo>
                      <a:pt x="30" y="36"/>
                    </a:lnTo>
                    <a:lnTo>
                      <a:pt x="36" y="37"/>
                    </a:lnTo>
                    <a:lnTo>
                      <a:pt x="42" y="39"/>
                    </a:lnTo>
                    <a:lnTo>
                      <a:pt x="46" y="43"/>
                    </a:lnTo>
                    <a:lnTo>
                      <a:pt x="50" y="47"/>
                    </a:lnTo>
                    <a:lnTo>
                      <a:pt x="50" y="47"/>
                    </a:lnTo>
                    <a:lnTo>
                      <a:pt x="30" y="47"/>
                    </a:lnTo>
                    <a:lnTo>
                      <a:pt x="30" y="47"/>
                    </a:lnTo>
                    <a:lnTo>
                      <a:pt x="30" y="47"/>
                    </a:lnTo>
                    <a:lnTo>
                      <a:pt x="30" y="47"/>
                    </a:lnTo>
                    <a:lnTo>
                      <a:pt x="27" y="48"/>
                    </a:lnTo>
                    <a:lnTo>
                      <a:pt x="24" y="50"/>
                    </a:lnTo>
                    <a:lnTo>
                      <a:pt x="23" y="53"/>
                    </a:lnTo>
                    <a:lnTo>
                      <a:pt x="22" y="56"/>
                    </a:lnTo>
                    <a:lnTo>
                      <a:pt x="22" y="56"/>
                    </a:lnTo>
                    <a:lnTo>
                      <a:pt x="23" y="58"/>
                    </a:lnTo>
                    <a:lnTo>
                      <a:pt x="24" y="60"/>
                    </a:lnTo>
                    <a:lnTo>
                      <a:pt x="25" y="62"/>
                    </a:lnTo>
                    <a:lnTo>
                      <a:pt x="28" y="63"/>
                    </a:lnTo>
                    <a:lnTo>
                      <a:pt x="28" y="63"/>
                    </a:lnTo>
                    <a:lnTo>
                      <a:pt x="47" y="69"/>
                    </a:lnTo>
                    <a:lnTo>
                      <a:pt x="47" y="69"/>
                    </a:lnTo>
                    <a:lnTo>
                      <a:pt x="44" y="73"/>
                    </a:lnTo>
                    <a:lnTo>
                      <a:pt x="39" y="76"/>
                    </a:lnTo>
                    <a:lnTo>
                      <a:pt x="35" y="77"/>
                    </a:lnTo>
                    <a:lnTo>
                      <a:pt x="30" y="78"/>
                    </a:lnTo>
                    <a:lnTo>
                      <a:pt x="30" y="78"/>
                    </a:lnTo>
                    <a:close/>
                    <a:moveTo>
                      <a:pt x="215" y="99"/>
                    </a:moveTo>
                    <a:lnTo>
                      <a:pt x="201" y="60"/>
                    </a:lnTo>
                    <a:lnTo>
                      <a:pt x="201" y="60"/>
                    </a:lnTo>
                    <a:lnTo>
                      <a:pt x="219" y="60"/>
                    </a:lnTo>
                    <a:lnTo>
                      <a:pt x="219" y="60"/>
                    </a:lnTo>
                    <a:lnTo>
                      <a:pt x="229" y="61"/>
                    </a:lnTo>
                    <a:lnTo>
                      <a:pt x="238" y="64"/>
                    </a:lnTo>
                    <a:lnTo>
                      <a:pt x="248" y="68"/>
                    </a:lnTo>
                    <a:lnTo>
                      <a:pt x="256" y="74"/>
                    </a:lnTo>
                    <a:lnTo>
                      <a:pt x="266" y="80"/>
                    </a:lnTo>
                    <a:lnTo>
                      <a:pt x="273" y="86"/>
                    </a:lnTo>
                    <a:lnTo>
                      <a:pt x="280" y="93"/>
                    </a:lnTo>
                    <a:lnTo>
                      <a:pt x="285" y="99"/>
                    </a:lnTo>
                    <a:lnTo>
                      <a:pt x="215" y="9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8" name="Freeform 245"/>
              <p:cNvSpPr>
                <a:spLocks/>
              </p:cNvSpPr>
              <p:nvPr/>
            </p:nvSpPr>
            <p:spPr bwMode="auto">
              <a:xfrm>
                <a:off x="1401" y="1469"/>
                <a:ext cx="111" cy="12"/>
              </a:xfrm>
              <a:custGeom>
                <a:avLst/>
                <a:gdLst>
                  <a:gd name="T0" fmla="*/ 111 w 111"/>
                  <a:gd name="T1" fmla="*/ 12 h 12"/>
                  <a:gd name="T2" fmla="*/ 111 w 111"/>
                  <a:gd name="T3" fmla="*/ 12 h 12"/>
                  <a:gd name="T4" fmla="*/ 5 w 111"/>
                  <a:gd name="T5" fmla="*/ 12 h 12"/>
                  <a:gd name="T6" fmla="*/ 5 w 111"/>
                  <a:gd name="T7" fmla="*/ 12 h 12"/>
                  <a:gd name="T8" fmla="*/ 5 w 111"/>
                  <a:gd name="T9" fmla="*/ 12 h 12"/>
                  <a:gd name="T10" fmla="*/ 3 w 111"/>
                  <a:gd name="T11" fmla="*/ 11 h 12"/>
                  <a:gd name="T12" fmla="*/ 1 w 111"/>
                  <a:gd name="T13" fmla="*/ 10 h 12"/>
                  <a:gd name="T14" fmla="*/ 0 w 111"/>
                  <a:gd name="T15" fmla="*/ 8 h 12"/>
                  <a:gd name="T16" fmla="*/ 0 w 111"/>
                  <a:gd name="T17" fmla="*/ 6 h 12"/>
                  <a:gd name="T18" fmla="*/ 0 w 111"/>
                  <a:gd name="T19" fmla="*/ 6 h 12"/>
                  <a:gd name="T20" fmla="*/ 0 w 111"/>
                  <a:gd name="T21" fmla="*/ 6 h 12"/>
                  <a:gd name="T22" fmla="*/ 0 w 111"/>
                  <a:gd name="T23" fmla="*/ 4 h 12"/>
                  <a:gd name="T24" fmla="*/ 1 w 111"/>
                  <a:gd name="T25" fmla="*/ 2 h 12"/>
                  <a:gd name="T26" fmla="*/ 3 w 111"/>
                  <a:gd name="T27" fmla="*/ 1 h 12"/>
                  <a:gd name="T28" fmla="*/ 5 w 111"/>
                  <a:gd name="T29" fmla="*/ 0 h 12"/>
                  <a:gd name="T30" fmla="*/ 5 w 111"/>
                  <a:gd name="T31" fmla="*/ 0 h 12"/>
                  <a:gd name="T32" fmla="*/ 111 w 111"/>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12">
                    <a:moveTo>
                      <a:pt x="111" y="12"/>
                    </a:moveTo>
                    <a:lnTo>
                      <a:pt x="111" y="12"/>
                    </a:lnTo>
                    <a:lnTo>
                      <a:pt x="5" y="12"/>
                    </a:lnTo>
                    <a:lnTo>
                      <a:pt x="5" y="12"/>
                    </a:lnTo>
                    <a:lnTo>
                      <a:pt x="5" y="12"/>
                    </a:lnTo>
                    <a:lnTo>
                      <a:pt x="3" y="11"/>
                    </a:lnTo>
                    <a:lnTo>
                      <a:pt x="1" y="10"/>
                    </a:lnTo>
                    <a:lnTo>
                      <a:pt x="0" y="8"/>
                    </a:lnTo>
                    <a:lnTo>
                      <a:pt x="0" y="6"/>
                    </a:lnTo>
                    <a:lnTo>
                      <a:pt x="0" y="6"/>
                    </a:lnTo>
                    <a:lnTo>
                      <a:pt x="0" y="6"/>
                    </a:lnTo>
                    <a:lnTo>
                      <a:pt x="0" y="4"/>
                    </a:lnTo>
                    <a:lnTo>
                      <a:pt x="1" y="2"/>
                    </a:lnTo>
                    <a:lnTo>
                      <a:pt x="3" y="1"/>
                    </a:lnTo>
                    <a:lnTo>
                      <a:pt x="5" y="0"/>
                    </a:lnTo>
                    <a:lnTo>
                      <a:pt x="5" y="0"/>
                    </a:lnTo>
                    <a:lnTo>
                      <a:pt x="11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9" name="Freeform 246"/>
              <p:cNvSpPr>
                <a:spLocks/>
              </p:cNvSpPr>
              <p:nvPr/>
            </p:nvSpPr>
            <p:spPr bwMode="auto">
              <a:xfrm>
                <a:off x="1549" y="1469"/>
                <a:ext cx="113" cy="12"/>
              </a:xfrm>
              <a:custGeom>
                <a:avLst/>
                <a:gdLst>
                  <a:gd name="T0" fmla="*/ 0 w 113"/>
                  <a:gd name="T1" fmla="*/ 0 h 12"/>
                  <a:gd name="T2" fmla="*/ 0 w 113"/>
                  <a:gd name="T3" fmla="*/ 0 h 12"/>
                  <a:gd name="T4" fmla="*/ 106 w 113"/>
                  <a:gd name="T5" fmla="*/ 0 h 12"/>
                  <a:gd name="T6" fmla="*/ 106 w 113"/>
                  <a:gd name="T7" fmla="*/ 0 h 12"/>
                  <a:gd name="T8" fmla="*/ 108 w 113"/>
                  <a:gd name="T9" fmla="*/ 1 h 12"/>
                  <a:gd name="T10" fmla="*/ 110 w 113"/>
                  <a:gd name="T11" fmla="*/ 2 h 12"/>
                  <a:gd name="T12" fmla="*/ 113 w 113"/>
                  <a:gd name="T13" fmla="*/ 4 h 12"/>
                  <a:gd name="T14" fmla="*/ 113 w 113"/>
                  <a:gd name="T15" fmla="*/ 6 h 12"/>
                  <a:gd name="T16" fmla="*/ 113 w 113"/>
                  <a:gd name="T17" fmla="*/ 6 h 12"/>
                  <a:gd name="T18" fmla="*/ 113 w 113"/>
                  <a:gd name="T19" fmla="*/ 6 h 12"/>
                  <a:gd name="T20" fmla="*/ 113 w 113"/>
                  <a:gd name="T21" fmla="*/ 8 h 12"/>
                  <a:gd name="T22" fmla="*/ 110 w 113"/>
                  <a:gd name="T23" fmla="*/ 10 h 12"/>
                  <a:gd name="T24" fmla="*/ 108 w 113"/>
                  <a:gd name="T25" fmla="*/ 11 h 12"/>
                  <a:gd name="T26" fmla="*/ 106 w 113"/>
                  <a:gd name="T27" fmla="*/ 12 h 12"/>
                  <a:gd name="T28" fmla="*/ 106 w 113"/>
                  <a:gd name="T29" fmla="*/ 12 h 12"/>
                  <a:gd name="T30" fmla="*/ 0 w 113"/>
                  <a:gd name="T31" fmla="*/ 12 h 12"/>
                  <a:gd name="T32" fmla="*/ 0 w 113"/>
                  <a:gd name="T3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2">
                    <a:moveTo>
                      <a:pt x="0" y="0"/>
                    </a:moveTo>
                    <a:lnTo>
                      <a:pt x="0" y="0"/>
                    </a:lnTo>
                    <a:lnTo>
                      <a:pt x="106" y="0"/>
                    </a:lnTo>
                    <a:lnTo>
                      <a:pt x="106" y="0"/>
                    </a:lnTo>
                    <a:lnTo>
                      <a:pt x="108" y="1"/>
                    </a:lnTo>
                    <a:lnTo>
                      <a:pt x="110" y="2"/>
                    </a:lnTo>
                    <a:lnTo>
                      <a:pt x="113" y="4"/>
                    </a:lnTo>
                    <a:lnTo>
                      <a:pt x="113" y="6"/>
                    </a:lnTo>
                    <a:lnTo>
                      <a:pt x="113" y="6"/>
                    </a:lnTo>
                    <a:lnTo>
                      <a:pt x="113" y="6"/>
                    </a:lnTo>
                    <a:lnTo>
                      <a:pt x="113" y="8"/>
                    </a:lnTo>
                    <a:lnTo>
                      <a:pt x="110" y="10"/>
                    </a:lnTo>
                    <a:lnTo>
                      <a:pt x="108" y="11"/>
                    </a:lnTo>
                    <a:lnTo>
                      <a:pt x="106" y="12"/>
                    </a:lnTo>
                    <a:lnTo>
                      <a:pt x="106" y="12"/>
                    </a:lnTo>
                    <a:lnTo>
                      <a:pt x="0" y="12"/>
                    </a:lnTo>
                    <a:lnTo>
                      <a:pt x="0"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0" name="Freeform 247"/>
              <p:cNvSpPr>
                <a:spLocks noEditPoints="1"/>
              </p:cNvSpPr>
              <p:nvPr/>
            </p:nvSpPr>
            <p:spPr bwMode="auto">
              <a:xfrm>
                <a:off x="1081" y="760"/>
                <a:ext cx="229" cy="224"/>
              </a:xfrm>
              <a:custGeom>
                <a:avLst/>
                <a:gdLst>
                  <a:gd name="T0" fmla="*/ 10 w 229"/>
                  <a:gd name="T1" fmla="*/ 223 h 224"/>
                  <a:gd name="T2" fmla="*/ 1 w 229"/>
                  <a:gd name="T3" fmla="*/ 209 h 224"/>
                  <a:gd name="T4" fmla="*/ 0 w 229"/>
                  <a:gd name="T5" fmla="*/ 42 h 224"/>
                  <a:gd name="T6" fmla="*/ 3 w 229"/>
                  <a:gd name="T7" fmla="*/ 33 h 224"/>
                  <a:gd name="T8" fmla="*/ 13 w 229"/>
                  <a:gd name="T9" fmla="*/ 22 h 224"/>
                  <a:gd name="T10" fmla="*/ 34 w 229"/>
                  <a:gd name="T11" fmla="*/ 10 h 224"/>
                  <a:gd name="T12" fmla="*/ 76 w 229"/>
                  <a:gd name="T13" fmla="*/ 2 h 224"/>
                  <a:gd name="T14" fmla="*/ 115 w 229"/>
                  <a:gd name="T15" fmla="*/ 0 h 224"/>
                  <a:gd name="T16" fmla="*/ 170 w 229"/>
                  <a:gd name="T17" fmla="*/ 4 h 224"/>
                  <a:gd name="T18" fmla="*/ 204 w 229"/>
                  <a:gd name="T19" fmla="*/ 14 h 224"/>
                  <a:gd name="T20" fmla="*/ 222 w 229"/>
                  <a:gd name="T21" fmla="*/ 25 h 224"/>
                  <a:gd name="T22" fmla="*/ 228 w 229"/>
                  <a:gd name="T23" fmla="*/ 36 h 224"/>
                  <a:gd name="T24" fmla="*/ 229 w 229"/>
                  <a:gd name="T25" fmla="*/ 200 h 224"/>
                  <a:gd name="T26" fmla="*/ 226 w 229"/>
                  <a:gd name="T27" fmla="*/ 216 h 224"/>
                  <a:gd name="T28" fmla="*/ 217 w 229"/>
                  <a:gd name="T29" fmla="*/ 224 h 224"/>
                  <a:gd name="T30" fmla="*/ 12 w 229"/>
                  <a:gd name="T31" fmla="*/ 224 h 224"/>
                  <a:gd name="T32" fmla="*/ 211 w 229"/>
                  <a:gd name="T33" fmla="*/ 42 h 224"/>
                  <a:gd name="T34" fmla="*/ 204 w 229"/>
                  <a:gd name="T35" fmla="*/ 38 h 224"/>
                  <a:gd name="T36" fmla="*/ 23 w 229"/>
                  <a:gd name="T37" fmla="*/ 38 h 224"/>
                  <a:gd name="T38" fmla="*/ 18 w 229"/>
                  <a:gd name="T39" fmla="*/ 46 h 224"/>
                  <a:gd name="T40" fmla="*/ 19 w 229"/>
                  <a:gd name="T41" fmla="*/ 133 h 224"/>
                  <a:gd name="T42" fmla="*/ 26 w 229"/>
                  <a:gd name="T43" fmla="*/ 138 h 224"/>
                  <a:gd name="T44" fmla="*/ 207 w 229"/>
                  <a:gd name="T45" fmla="*/ 137 h 224"/>
                  <a:gd name="T46" fmla="*/ 211 w 229"/>
                  <a:gd name="T47" fmla="*/ 130 h 224"/>
                  <a:gd name="T48" fmla="*/ 33 w 229"/>
                  <a:gd name="T49" fmla="*/ 174 h 224"/>
                  <a:gd name="T50" fmla="*/ 24 w 229"/>
                  <a:gd name="T51" fmla="*/ 180 h 224"/>
                  <a:gd name="T52" fmla="*/ 24 w 229"/>
                  <a:gd name="T53" fmla="*/ 188 h 224"/>
                  <a:gd name="T54" fmla="*/ 33 w 229"/>
                  <a:gd name="T55" fmla="*/ 195 h 224"/>
                  <a:gd name="T56" fmla="*/ 41 w 229"/>
                  <a:gd name="T57" fmla="*/ 192 h 224"/>
                  <a:gd name="T58" fmla="*/ 44 w 229"/>
                  <a:gd name="T59" fmla="*/ 184 h 224"/>
                  <a:gd name="T60" fmla="*/ 37 w 229"/>
                  <a:gd name="T61" fmla="*/ 175 h 224"/>
                  <a:gd name="T62" fmla="*/ 196 w 229"/>
                  <a:gd name="T63" fmla="*/ 174 h 224"/>
                  <a:gd name="T64" fmla="*/ 189 w 229"/>
                  <a:gd name="T65" fmla="*/ 177 h 224"/>
                  <a:gd name="T66" fmla="*/ 186 w 229"/>
                  <a:gd name="T67" fmla="*/ 184 h 224"/>
                  <a:gd name="T68" fmla="*/ 192 w 229"/>
                  <a:gd name="T69" fmla="*/ 195 h 224"/>
                  <a:gd name="T70" fmla="*/ 200 w 229"/>
                  <a:gd name="T71" fmla="*/ 195 h 224"/>
                  <a:gd name="T72" fmla="*/ 206 w 229"/>
                  <a:gd name="T73" fmla="*/ 184 h 224"/>
                  <a:gd name="T74" fmla="*/ 203 w 229"/>
                  <a:gd name="T75" fmla="*/ 177 h 224"/>
                  <a:gd name="T76" fmla="*/ 196 w 229"/>
                  <a:gd name="T77" fmla="*/ 174 h 224"/>
                  <a:gd name="T78" fmla="*/ 149 w 229"/>
                  <a:gd name="T79" fmla="*/ 26 h 224"/>
                  <a:gd name="T80" fmla="*/ 152 w 229"/>
                  <a:gd name="T81" fmla="*/ 25 h 224"/>
                  <a:gd name="T82" fmla="*/ 154 w 229"/>
                  <a:gd name="T83" fmla="*/ 21 h 224"/>
                  <a:gd name="T84" fmla="*/ 152 w 229"/>
                  <a:gd name="T85" fmla="*/ 18 h 224"/>
                  <a:gd name="T86" fmla="*/ 86 w 229"/>
                  <a:gd name="T87" fmla="*/ 16 h 224"/>
                  <a:gd name="T88" fmla="*/ 84 w 229"/>
                  <a:gd name="T89" fmla="*/ 17 h 224"/>
                  <a:gd name="T90" fmla="*/ 81 w 229"/>
                  <a:gd name="T91" fmla="*/ 21 h 224"/>
                  <a:gd name="T92" fmla="*/ 81 w 229"/>
                  <a:gd name="T93" fmla="*/ 23 h 224"/>
                  <a:gd name="T94" fmla="*/ 86 w 229"/>
                  <a:gd name="T95" fmla="*/ 2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 h="224">
                    <a:moveTo>
                      <a:pt x="12" y="224"/>
                    </a:moveTo>
                    <a:lnTo>
                      <a:pt x="12" y="224"/>
                    </a:lnTo>
                    <a:lnTo>
                      <a:pt x="10" y="223"/>
                    </a:lnTo>
                    <a:lnTo>
                      <a:pt x="8" y="222"/>
                    </a:lnTo>
                    <a:lnTo>
                      <a:pt x="4" y="216"/>
                    </a:lnTo>
                    <a:lnTo>
                      <a:pt x="1" y="209"/>
                    </a:lnTo>
                    <a:lnTo>
                      <a:pt x="0" y="200"/>
                    </a:lnTo>
                    <a:lnTo>
                      <a:pt x="0" y="42"/>
                    </a:lnTo>
                    <a:lnTo>
                      <a:pt x="0" y="42"/>
                    </a:lnTo>
                    <a:lnTo>
                      <a:pt x="0" y="41"/>
                    </a:lnTo>
                    <a:lnTo>
                      <a:pt x="1" y="36"/>
                    </a:lnTo>
                    <a:lnTo>
                      <a:pt x="3" y="33"/>
                    </a:lnTo>
                    <a:lnTo>
                      <a:pt x="5" y="29"/>
                    </a:lnTo>
                    <a:lnTo>
                      <a:pt x="8" y="25"/>
                    </a:lnTo>
                    <a:lnTo>
                      <a:pt x="13" y="22"/>
                    </a:lnTo>
                    <a:lnTo>
                      <a:pt x="18" y="18"/>
                    </a:lnTo>
                    <a:lnTo>
                      <a:pt x="25" y="14"/>
                    </a:lnTo>
                    <a:lnTo>
                      <a:pt x="34" y="10"/>
                    </a:lnTo>
                    <a:lnTo>
                      <a:pt x="46" y="6"/>
                    </a:lnTo>
                    <a:lnTo>
                      <a:pt x="59" y="4"/>
                    </a:lnTo>
                    <a:lnTo>
                      <a:pt x="76" y="2"/>
                    </a:lnTo>
                    <a:lnTo>
                      <a:pt x="93" y="0"/>
                    </a:lnTo>
                    <a:lnTo>
                      <a:pt x="115" y="0"/>
                    </a:lnTo>
                    <a:lnTo>
                      <a:pt x="115" y="0"/>
                    </a:lnTo>
                    <a:lnTo>
                      <a:pt x="136" y="0"/>
                    </a:lnTo>
                    <a:lnTo>
                      <a:pt x="155" y="2"/>
                    </a:lnTo>
                    <a:lnTo>
                      <a:pt x="170" y="4"/>
                    </a:lnTo>
                    <a:lnTo>
                      <a:pt x="184" y="6"/>
                    </a:lnTo>
                    <a:lnTo>
                      <a:pt x="195" y="10"/>
                    </a:lnTo>
                    <a:lnTo>
                      <a:pt x="204" y="14"/>
                    </a:lnTo>
                    <a:lnTo>
                      <a:pt x="211" y="18"/>
                    </a:lnTo>
                    <a:lnTo>
                      <a:pt x="217" y="22"/>
                    </a:lnTo>
                    <a:lnTo>
                      <a:pt x="222" y="25"/>
                    </a:lnTo>
                    <a:lnTo>
                      <a:pt x="225" y="29"/>
                    </a:lnTo>
                    <a:lnTo>
                      <a:pt x="227" y="33"/>
                    </a:lnTo>
                    <a:lnTo>
                      <a:pt x="228" y="36"/>
                    </a:lnTo>
                    <a:lnTo>
                      <a:pt x="229" y="41"/>
                    </a:lnTo>
                    <a:lnTo>
                      <a:pt x="229" y="42"/>
                    </a:lnTo>
                    <a:lnTo>
                      <a:pt x="229" y="200"/>
                    </a:lnTo>
                    <a:lnTo>
                      <a:pt x="229" y="200"/>
                    </a:lnTo>
                    <a:lnTo>
                      <a:pt x="228" y="209"/>
                    </a:lnTo>
                    <a:lnTo>
                      <a:pt x="226" y="216"/>
                    </a:lnTo>
                    <a:lnTo>
                      <a:pt x="223" y="222"/>
                    </a:lnTo>
                    <a:lnTo>
                      <a:pt x="221" y="223"/>
                    </a:lnTo>
                    <a:lnTo>
                      <a:pt x="217" y="224"/>
                    </a:lnTo>
                    <a:lnTo>
                      <a:pt x="217" y="224"/>
                    </a:lnTo>
                    <a:lnTo>
                      <a:pt x="12" y="224"/>
                    </a:lnTo>
                    <a:lnTo>
                      <a:pt x="12" y="224"/>
                    </a:lnTo>
                    <a:close/>
                    <a:moveTo>
                      <a:pt x="211" y="46"/>
                    </a:moveTo>
                    <a:lnTo>
                      <a:pt x="211" y="46"/>
                    </a:lnTo>
                    <a:lnTo>
                      <a:pt x="211" y="42"/>
                    </a:lnTo>
                    <a:lnTo>
                      <a:pt x="209" y="40"/>
                    </a:lnTo>
                    <a:lnTo>
                      <a:pt x="207" y="38"/>
                    </a:lnTo>
                    <a:lnTo>
                      <a:pt x="204" y="38"/>
                    </a:lnTo>
                    <a:lnTo>
                      <a:pt x="26" y="38"/>
                    </a:lnTo>
                    <a:lnTo>
                      <a:pt x="26" y="38"/>
                    </a:lnTo>
                    <a:lnTo>
                      <a:pt x="23" y="38"/>
                    </a:lnTo>
                    <a:lnTo>
                      <a:pt x="20" y="40"/>
                    </a:lnTo>
                    <a:lnTo>
                      <a:pt x="19" y="42"/>
                    </a:lnTo>
                    <a:lnTo>
                      <a:pt x="18" y="46"/>
                    </a:lnTo>
                    <a:lnTo>
                      <a:pt x="18" y="130"/>
                    </a:lnTo>
                    <a:lnTo>
                      <a:pt x="18" y="130"/>
                    </a:lnTo>
                    <a:lnTo>
                      <a:pt x="19" y="133"/>
                    </a:lnTo>
                    <a:lnTo>
                      <a:pt x="20" y="135"/>
                    </a:lnTo>
                    <a:lnTo>
                      <a:pt x="23" y="137"/>
                    </a:lnTo>
                    <a:lnTo>
                      <a:pt x="26" y="138"/>
                    </a:lnTo>
                    <a:lnTo>
                      <a:pt x="204" y="138"/>
                    </a:lnTo>
                    <a:lnTo>
                      <a:pt x="204" y="138"/>
                    </a:lnTo>
                    <a:lnTo>
                      <a:pt x="207" y="137"/>
                    </a:lnTo>
                    <a:lnTo>
                      <a:pt x="209" y="135"/>
                    </a:lnTo>
                    <a:lnTo>
                      <a:pt x="211" y="133"/>
                    </a:lnTo>
                    <a:lnTo>
                      <a:pt x="211" y="130"/>
                    </a:lnTo>
                    <a:lnTo>
                      <a:pt x="211" y="46"/>
                    </a:lnTo>
                    <a:close/>
                    <a:moveTo>
                      <a:pt x="33" y="174"/>
                    </a:moveTo>
                    <a:lnTo>
                      <a:pt x="33" y="174"/>
                    </a:lnTo>
                    <a:lnTo>
                      <a:pt x="29" y="175"/>
                    </a:lnTo>
                    <a:lnTo>
                      <a:pt x="26" y="177"/>
                    </a:lnTo>
                    <a:lnTo>
                      <a:pt x="24" y="180"/>
                    </a:lnTo>
                    <a:lnTo>
                      <a:pt x="23" y="184"/>
                    </a:lnTo>
                    <a:lnTo>
                      <a:pt x="23" y="184"/>
                    </a:lnTo>
                    <a:lnTo>
                      <a:pt x="24" y="188"/>
                    </a:lnTo>
                    <a:lnTo>
                      <a:pt x="26" y="192"/>
                    </a:lnTo>
                    <a:lnTo>
                      <a:pt x="29" y="195"/>
                    </a:lnTo>
                    <a:lnTo>
                      <a:pt x="33" y="195"/>
                    </a:lnTo>
                    <a:lnTo>
                      <a:pt x="33" y="195"/>
                    </a:lnTo>
                    <a:lnTo>
                      <a:pt x="37" y="195"/>
                    </a:lnTo>
                    <a:lnTo>
                      <a:pt x="41" y="192"/>
                    </a:lnTo>
                    <a:lnTo>
                      <a:pt x="43" y="188"/>
                    </a:lnTo>
                    <a:lnTo>
                      <a:pt x="44" y="184"/>
                    </a:lnTo>
                    <a:lnTo>
                      <a:pt x="44" y="184"/>
                    </a:lnTo>
                    <a:lnTo>
                      <a:pt x="43" y="180"/>
                    </a:lnTo>
                    <a:lnTo>
                      <a:pt x="41" y="177"/>
                    </a:lnTo>
                    <a:lnTo>
                      <a:pt x="37" y="175"/>
                    </a:lnTo>
                    <a:lnTo>
                      <a:pt x="33" y="174"/>
                    </a:lnTo>
                    <a:lnTo>
                      <a:pt x="33" y="174"/>
                    </a:lnTo>
                    <a:close/>
                    <a:moveTo>
                      <a:pt x="196" y="174"/>
                    </a:moveTo>
                    <a:lnTo>
                      <a:pt x="196" y="174"/>
                    </a:lnTo>
                    <a:lnTo>
                      <a:pt x="192" y="175"/>
                    </a:lnTo>
                    <a:lnTo>
                      <a:pt x="189" y="177"/>
                    </a:lnTo>
                    <a:lnTo>
                      <a:pt x="187" y="180"/>
                    </a:lnTo>
                    <a:lnTo>
                      <a:pt x="186" y="184"/>
                    </a:lnTo>
                    <a:lnTo>
                      <a:pt x="186" y="184"/>
                    </a:lnTo>
                    <a:lnTo>
                      <a:pt x="187" y="188"/>
                    </a:lnTo>
                    <a:lnTo>
                      <a:pt x="189" y="192"/>
                    </a:lnTo>
                    <a:lnTo>
                      <a:pt x="192" y="195"/>
                    </a:lnTo>
                    <a:lnTo>
                      <a:pt x="196" y="195"/>
                    </a:lnTo>
                    <a:lnTo>
                      <a:pt x="196" y="195"/>
                    </a:lnTo>
                    <a:lnTo>
                      <a:pt x="200" y="195"/>
                    </a:lnTo>
                    <a:lnTo>
                      <a:pt x="203" y="192"/>
                    </a:lnTo>
                    <a:lnTo>
                      <a:pt x="205" y="188"/>
                    </a:lnTo>
                    <a:lnTo>
                      <a:pt x="206" y="184"/>
                    </a:lnTo>
                    <a:lnTo>
                      <a:pt x="206" y="184"/>
                    </a:lnTo>
                    <a:lnTo>
                      <a:pt x="205" y="180"/>
                    </a:lnTo>
                    <a:lnTo>
                      <a:pt x="203" y="177"/>
                    </a:lnTo>
                    <a:lnTo>
                      <a:pt x="200" y="175"/>
                    </a:lnTo>
                    <a:lnTo>
                      <a:pt x="196" y="174"/>
                    </a:lnTo>
                    <a:lnTo>
                      <a:pt x="196" y="174"/>
                    </a:lnTo>
                    <a:close/>
                    <a:moveTo>
                      <a:pt x="86" y="26"/>
                    </a:moveTo>
                    <a:lnTo>
                      <a:pt x="149" y="26"/>
                    </a:lnTo>
                    <a:lnTo>
                      <a:pt x="149" y="26"/>
                    </a:lnTo>
                    <a:lnTo>
                      <a:pt x="149" y="26"/>
                    </a:lnTo>
                    <a:lnTo>
                      <a:pt x="151" y="26"/>
                    </a:lnTo>
                    <a:lnTo>
                      <a:pt x="152" y="25"/>
                    </a:lnTo>
                    <a:lnTo>
                      <a:pt x="153" y="23"/>
                    </a:lnTo>
                    <a:lnTo>
                      <a:pt x="154" y="21"/>
                    </a:lnTo>
                    <a:lnTo>
                      <a:pt x="154" y="21"/>
                    </a:lnTo>
                    <a:lnTo>
                      <a:pt x="154" y="21"/>
                    </a:lnTo>
                    <a:lnTo>
                      <a:pt x="153" y="19"/>
                    </a:lnTo>
                    <a:lnTo>
                      <a:pt x="152" y="18"/>
                    </a:lnTo>
                    <a:lnTo>
                      <a:pt x="151" y="17"/>
                    </a:lnTo>
                    <a:lnTo>
                      <a:pt x="149" y="16"/>
                    </a:lnTo>
                    <a:lnTo>
                      <a:pt x="86" y="16"/>
                    </a:lnTo>
                    <a:lnTo>
                      <a:pt x="86" y="16"/>
                    </a:lnTo>
                    <a:lnTo>
                      <a:pt x="86" y="16"/>
                    </a:lnTo>
                    <a:lnTo>
                      <a:pt x="84" y="17"/>
                    </a:lnTo>
                    <a:lnTo>
                      <a:pt x="82" y="18"/>
                    </a:lnTo>
                    <a:lnTo>
                      <a:pt x="81" y="19"/>
                    </a:lnTo>
                    <a:lnTo>
                      <a:pt x="81" y="21"/>
                    </a:lnTo>
                    <a:lnTo>
                      <a:pt x="81" y="21"/>
                    </a:lnTo>
                    <a:lnTo>
                      <a:pt x="81" y="21"/>
                    </a:lnTo>
                    <a:lnTo>
                      <a:pt x="81" y="23"/>
                    </a:lnTo>
                    <a:lnTo>
                      <a:pt x="82" y="25"/>
                    </a:lnTo>
                    <a:lnTo>
                      <a:pt x="84" y="26"/>
                    </a:lnTo>
                    <a:lnTo>
                      <a:pt x="86" y="26"/>
                    </a:lnTo>
                    <a:lnTo>
                      <a:pt x="86" y="2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1" name="Freeform 248"/>
              <p:cNvSpPr>
                <a:spLocks/>
              </p:cNvSpPr>
              <p:nvPr/>
            </p:nvSpPr>
            <p:spPr bwMode="auto">
              <a:xfrm>
                <a:off x="1091" y="995"/>
                <a:ext cx="38" cy="32"/>
              </a:xfrm>
              <a:custGeom>
                <a:avLst/>
                <a:gdLst>
                  <a:gd name="T0" fmla="*/ 38 w 38"/>
                  <a:gd name="T1" fmla="*/ 0 h 32"/>
                  <a:gd name="T2" fmla="*/ 38 w 38"/>
                  <a:gd name="T3" fmla="*/ 27 h 32"/>
                  <a:gd name="T4" fmla="*/ 38 w 38"/>
                  <a:gd name="T5" fmla="*/ 27 h 32"/>
                  <a:gd name="T6" fmla="*/ 37 w 38"/>
                  <a:gd name="T7" fmla="*/ 29 h 32"/>
                  <a:gd name="T8" fmla="*/ 36 w 38"/>
                  <a:gd name="T9" fmla="*/ 31 h 32"/>
                  <a:gd name="T10" fmla="*/ 34 w 38"/>
                  <a:gd name="T11" fmla="*/ 32 h 32"/>
                  <a:gd name="T12" fmla="*/ 32 w 38"/>
                  <a:gd name="T13" fmla="*/ 32 h 32"/>
                  <a:gd name="T14" fmla="*/ 5 w 38"/>
                  <a:gd name="T15" fmla="*/ 32 h 32"/>
                  <a:gd name="T16" fmla="*/ 5 w 38"/>
                  <a:gd name="T17" fmla="*/ 32 h 32"/>
                  <a:gd name="T18" fmla="*/ 3 w 38"/>
                  <a:gd name="T19" fmla="*/ 32 h 32"/>
                  <a:gd name="T20" fmla="*/ 1 w 38"/>
                  <a:gd name="T21" fmla="*/ 31 h 32"/>
                  <a:gd name="T22" fmla="*/ 0 w 38"/>
                  <a:gd name="T23" fmla="*/ 29 h 32"/>
                  <a:gd name="T24" fmla="*/ 0 w 38"/>
                  <a:gd name="T25" fmla="*/ 27 h 32"/>
                  <a:gd name="T26" fmla="*/ 0 w 38"/>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2">
                    <a:moveTo>
                      <a:pt x="38" y="0"/>
                    </a:moveTo>
                    <a:lnTo>
                      <a:pt x="38" y="27"/>
                    </a:lnTo>
                    <a:lnTo>
                      <a:pt x="38" y="27"/>
                    </a:lnTo>
                    <a:lnTo>
                      <a:pt x="37" y="29"/>
                    </a:lnTo>
                    <a:lnTo>
                      <a:pt x="36" y="31"/>
                    </a:lnTo>
                    <a:lnTo>
                      <a:pt x="34" y="32"/>
                    </a:lnTo>
                    <a:lnTo>
                      <a:pt x="32" y="32"/>
                    </a:lnTo>
                    <a:lnTo>
                      <a:pt x="5" y="32"/>
                    </a:lnTo>
                    <a:lnTo>
                      <a:pt x="5" y="32"/>
                    </a:lnTo>
                    <a:lnTo>
                      <a:pt x="3" y="32"/>
                    </a:lnTo>
                    <a:lnTo>
                      <a:pt x="1" y="31"/>
                    </a:lnTo>
                    <a:lnTo>
                      <a:pt x="0" y="29"/>
                    </a:lnTo>
                    <a:lnTo>
                      <a:pt x="0" y="27"/>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2" name="Freeform 249"/>
              <p:cNvSpPr>
                <a:spLocks/>
              </p:cNvSpPr>
              <p:nvPr/>
            </p:nvSpPr>
            <p:spPr bwMode="auto">
              <a:xfrm>
                <a:off x="1263" y="995"/>
                <a:ext cx="39" cy="32"/>
              </a:xfrm>
              <a:custGeom>
                <a:avLst/>
                <a:gdLst>
                  <a:gd name="T0" fmla="*/ 39 w 39"/>
                  <a:gd name="T1" fmla="*/ 0 h 32"/>
                  <a:gd name="T2" fmla="*/ 39 w 39"/>
                  <a:gd name="T3" fmla="*/ 27 h 32"/>
                  <a:gd name="T4" fmla="*/ 39 w 39"/>
                  <a:gd name="T5" fmla="*/ 27 h 32"/>
                  <a:gd name="T6" fmla="*/ 38 w 39"/>
                  <a:gd name="T7" fmla="*/ 29 h 32"/>
                  <a:gd name="T8" fmla="*/ 36 w 39"/>
                  <a:gd name="T9" fmla="*/ 31 h 32"/>
                  <a:gd name="T10" fmla="*/ 35 w 39"/>
                  <a:gd name="T11" fmla="*/ 32 h 32"/>
                  <a:gd name="T12" fmla="*/ 33 w 39"/>
                  <a:gd name="T13" fmla="*/ 32 h 32"/>
                  <a:gd name="T14" fmla="*/ 6 w 39"/>
                  <a:gd name="T15" fmla="*/ 32 h 32"/>
                  <a:gd name="T16" fmla="*/ 6 w 39"/>
                  <a:gd name="T17" fmla="*/ 32 h 32"/>
                  <a:gd name="T18" fmla="*/ 4 w 39"/>
                  <a:gd name="T19" fmla="*/ 32 h 32"/>
                  <a:gd name="T20" fmla="*/ 2 w 39"/>
                  <a:gd name="T21" fmla="*/ 31 h 32"/>
                  <a:gd name="T22" fmla="*/ 0 w 39"/>
                  <a:gd name="T23" fmla="*/ 29 h 32"/>
                  <a:gd name="T24" fmla="*/ 0 w 39"/>
                  <a:gd name="T25" fmla="*/ 27 h 32"/>
                  <a:gd name="T26" fmla="*/ 0 w 39"/>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2">
                    <a:moveTo>
                      <a:pt x="39" y="0"/>
                    </a:moveTo>
                    <a:lnTo>
                      <a:pt x="39" y="27"/>
                    </a:lnTo>
                    <a:lnTo>
                      <a:pt x="39" y="27"/>
                    </a:lnTo>
                    <a:lnTo>
                      <a:pt x="38" y="29"/>
                    </a:lnTo>
                    <a:lnTo>
                      <a:pt x="36" y="31"/>
                    </a:lnTo>
                    <a:lnTo>
                      <a:pt x="35" y="32"/>
                    </a:lnTo>
                    <a:lnTo>
                      <a:pt x="33" y="32"/>
                    </a:lnTo>
                    <a:lnTo>
                      <a:pt x="6" y="32"/>
                    </a:lnTo>
                    <a:lnTo>
                      <a:pt x="6" y="32"/>
                    </a:lnTo>
                    <a:lnTo>
                      <a:pt x="4" y="32"/>
                    </a:lnTo>
                    <a:lnTo>
                      <a:pt x="2" y="31"/>
                    </a:lnTo>
                    <a:lnTo>
                      <a:pt x="0" y="29"/>
                    </a:lnTo>
                    <a:lnTo>
                      <a:pt x="0" y="27"/>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3" name="Freeform 250"/>
              <p:cNvSpPr>
                <a:spLocks/>
              </p:cNvSpPr>
              <p:nvPr/>
            </p:nvSpPr>
            <p:spPr bwMode="auto">
              <a:xfrm>
                <a:off x="1272" y="1092"/>
                <a:ext cx="148" cy="129"/>
              </a:xfrm>
              <a:custGeom>
                <a:avLst/>
                <a:gdLst>
                  <a:gd name="T0" fmla="*/ 148 w 148"/>
                  <a:gd name="T1" fmla="*/ 0 h 129"/>
                  <a:gd name="T2" fmla="*/ 0 w 148"/>
                  <a:gd name="T3" fmla="*/ 107 h 129"/>
                  <a:gd name="T4" fmla="*/ 0 w 148"/>
                  <a:gd name="T5" fmla="*/ 129 h 129"/>
                  <a:gd name="T6" fmla="*/ 148 w 148"/>
                  <a:gd name="T7" fmla="*/ 76 h 129"/>
                </a:gdLst>
                <a:ahLst/>
                <a:cxnLst>
                  <a:cxn ang="0">
                    <a:pos x="T0" y="T1"/>
                  </a:cxn>
                  <a:cxn ang="0">
                    <a:pos x="T2" y="T3"/>
                  </a:cxn>
                  <a:cxn ang="0">
                    <a:pos x="T4" y="T5"/>
                  </a:cxn>
                  <a:cxn ang="0">
                    <a:pos x="T6" y="T7"/>
                  </a:cxn>
                </a:cxnLst>
                <a:rect l="0" t="0" r="r" b="b"/>
                <a:pathLst>
                  <a:path w="148" h="129">
                    <a:moveTo>
                      <a:pt x="148" y="0"/>
                    </a:moveTo>
                    <a:lnTo>
                      <a:pt x="0" y="107"/>
                    </a:lnTo>
                    <a:lnTo>
                      <a:pt x="0" y="129"/>
                    </a:lnTo>
                    <a:lnTo>
                      <a:pt x="148" y="7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4" name="Freeform 251"/>
              <p:cNvSpPr>
                <a:spLocks/>
              </p:cNvSpPr>
              <p:nvPr/>
            </p:nvSpPr>
            <p:spPr bwMode="auto">
              <a:xfrm>
                <a:off x="1497" y="1095"/>
                <a:ext cx="146" cy="126"/>
              </a:xfrm>
              <a:custGeom>
                <a:avLst/>
                <a:gdLst>
                  <a:gd name="T0" fmla="*/ 0 w 146"/>
                  <a:gd name="T1" fmla="*/ 73 h 126"/>
                  <a:gd name="T2" fmla="*/ 146 w 146"/>
                  <a:gd name="T3" fmla="*/ 126 h 126"/>
                  <a:gd name="T4" fmla="*/ 146 w 146"/>
                  <a:gd name="T5" fmla="*/ 104 h 126"/>
                  <a:gd name="T6" fmla="*/ 0 w 146"/>
                  <a:gd name="T7" fmla="*/ 0 h 126"/>
                </a:gdLst>
                <a:ahLst/>
                <a:cxnLst>
                  <a:cxn ang="0">
                    <a:pos x="T0" y="T1"/>
                  </a:cxn>
                  <a:cxn ang="0">
                    <a:pos x="T2" y="T3"/>
                  </a:cxn>
                  <a:cxn ang="0">
                    <a:pos x="T4" y="T5"/>
                  </a:cxn>
                  <a:cxn ang="0">
                    <a:pos x="T6" y="T7"/>
                  </a:cxn>
                </a:cxnLst>
                <a:rect l="0" t="0" r="r" b="b"/>
                <a:pathLst>
                  <a:path w="146" h="126">
                    <a:moveTo>
                      <a:pt x="0" y="73"/>
                    </a:moveTo>
                    <a:lnTo>
                      <a:pt x="146" y="126"/>
                    </a:lnTo>
                    <a:lnTo>
                      <a:pt x="146" y="104"/>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5" name="Freeform 252"/>
              <p:cNvSpPr>
                <a:spLocks/>
              </p:cNvSpPr>
              <p:nvPr/>
            </p:nvSpPr>
            <p:spPr bwMode="auto">
              <a:xfrm>
                <a:off x="1361" y="944"/>
                <a:ext cx="193" cy="390"/>
              </a:xfrm>
              <a:custGeom>
                <a:avLst/>
                <a:gdLst>
                  <a:gd name="T0" fmla="*/ 126 w 193"/>
                  <a:gd name="T1" fmla="*/ 39 h 390"/>
                  <a:gd name="T2" fmla="*/ 126 w 193"/>
                  <a:gd name="T3" fmla="*/ 39 h 390"/>
                  <a:gd name="T4" fmla="*/ 125 w 193"/>
                  <a:gd name="T5" fmla="*/ 34 h 390"/>
                  <a:gd name="T6" fmla="*/ 124 w 193"/>
                  <a:gd name="T7" fmla="*/ 28 h 390"/>
                  <a:gd name="T8" fmla="*/ 121 w 193"/>
                  <a:gd name="T9" fmla="*/ 22 h 390"/>
                  <a:gd name="T10" fmla="*/ 117 w 193"/>
                  <a:gd name="T11" fmla="*/ 16 h 390"/>
                  <a:gd name="T12" fmla="*/ 113 w 193"/>
                  <a:gd name="T13" fmla="*/ 10 h 390"/>
                  <a:gd name="T14" fmla="*/ 108 w 193"/>
                  <a:gd name="T15" fmla="*/ 6 h 390"/>
                  <a:gd name="T16" fmla="*/ 103 w 193"/>
                  <a:gd name="T17" fmla="*/ 2 h 390"/>
                  <a:gd name="T18" fmla="*/ 98 w 193"/>
                  <a:gd name="T19" fmla="*/ 0 h 390"/>
                  <a:gd name="T20" fmla="*/ 98 w 193"/>
                  <a:gd name="T21" fmla="*/ 0 h 390"/>
                  <a:gd name="T22" fmla="*/ 92 w 193"/>
                  <a:gd name="T23" fmla="*/ 2 h 390"/>
                  <a:gd name="T24" fmla="*/ 87 w 193"/>
                  <a:gd name="T25" fmla="*/ 6 h 390"/>
                  <a:gd name="T26" fmla="*/ 81 w 193"/>
                  <a:gd name="T27" fmla="*/ 10 h 390"/>
                  <a:gd name="T28" fmla="*/ 77 w 193"/>
                  <a:gd name="T29" fmla="*/ 16 h 390"/>
                  <a:gd name="T30" fmla="*/ 74 w 193"/>
                  <a:gd name="T31" fmla="*/ 22 h 390"/>
                  <a:gd name="T32" fmla="*/ 71 w 193"/>
                  <a:gd name="T33" fmla="*/ 28 h 390"/>
                  <a:gd name="T34" fmla="*/ 70 w 193"/>
                  <a:gd name="T35" fmla="*/ 34 h 390"/>
                  <a:gd name="T36" fmla="*/ 69 w 193"/>
                  <a:gd name="T37" fmla="*/ 39 h 390"/>
                  <a:gd name="T38" fmla="*/ 69 w 193"/>
                  <a:gd name="T39" fmla="*/ 282 h 390"/>
                  <a:gd name="T40" fmla="*/ 69 w 193"/>
                  <a:gd name="T41" fmla="*/ 282 h 390"/>
                  <a:gd name="T42" fmla="*/ 70 w 193"/>
                  <a:gd name="T43" fmla="*/ 304 h 390"/>
                  <a:gd name="T44" fmla="*/ 71 w 193"/>
                  <a:gd name="T45" fmla="*/ 323 h 390"/>
                  <a:gd name="T46" fmla="*/ 0 w 193"/>
                  <a:gd name="T47" fmla="*/ 371 h 390"/>
                  <a:gd name="T48" fmla="*/ 0 w 193"/>
                  <a:gd name="T49" fmla="*/ 390 h 390"/>
                  <a:gd name="T50" fmla="*/ 97 w 193"/>
                  <a:gd name="T51" fmla="*/ 357 h 390"/>
                  <a:gd name="T52" fmla="*/ 193 w 193"/>
                  <a:gd name="T53" fmla="*/ 390 h 390"/>
                  <a:gd name="T54" fmla="*/ 193 w 193"/>
                  <a:gd name="T55" fmla="*/ 371 h 390"/>
                  <a:gd name="T56" fmla="*/ 124 w 193"/>
                  <a:gd name="T57" fmla="*/ 324 h 390"/>
                  <a:gd name="T58" fmla="*/ 124 w 193"/>
                  <a:gd name="T59" fmla="*/ 324 h 390"/>
                  <a:gd name="T60" fmla="*/ 126 w 193"/>
                  <a:gd name="T61" fmla="*/ 305 h 390"/>
                  <a:gd name="T62" fmla="*/ 126 w 193"/>
                  <a:gd name="T63" fmla="*/ 282 h 390"/>
                  <a:gd name="T64" fmla="*/ 126 w 193"/>
                  <a:gd name="T65" fmla="*/ 3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390">
                    <a:moveTo>
                      <a:pt x="126" y="39"/>
                    </a:moveTo>
                    <a:lnTo>
                      <a:pt x="126" y="39"/>
                    </a:lnTo>
                    <a:lnTo>
                      <a:pt x="125" y="34"/>
                    </a:lnTo>
                    <a:lnTo>
                      <a:pt x="124" y="28"/>
                    </a:lnTo>
                    <a:lnTo>
                      <a:pt x="121" y="22"/>
                    </a:lnTo>
                    <a:lnTo>
                      <a:pt x="117" y="16"/>
                    </a:lnTo>
                    <a:lnTo>
                      <a:pt x="113" y="10"/>
                    </a:lnTo>
                    <a:lnTo>
                      <a:pt x="108" y="6"/>
                    </a:lnTo>
                    <a:lnTo>
                      <a:pt x="103" y="2"/>
                    </a:lnTo>
                    <a:lnTo>
                      <a:pt x="98" y="0"/>
                    </a:lnTo>
                    <a:lnTo>
                      <a:pt x="98" y="0"/>
                    </a:lnTo>
                    <a:lnTo>
                      <a:pt x="92" y="2"/>
                    </a:lnTo>
                    <a:lnTo>
                      <a:pt x="87" y="6"/>
                    </a:lnTo>
                    <a:lnTo>
                      <a:pt x="81" y="10"/>
                    </a:lnTo>
                    <a:lnTo>
                      <a:pt x="77" y="16"/>
                    </a:lnTo>
                    <a:lnTo>
                      <a:pt x="74" y="22"/>
                    </a:lnTo>
                    <a:lnTo>
                      <a:pt x="71" y="28"/>
                    </a:lnTo>
                    <a:lnTo>
                      <a:pt x="70" y="34"/>
                    </a:lnTo>
                    <a:lnTo>
                      <a:pt x="69" y="39"/>
                    </a:lnTo>
                    <a:lnTo>
                      <a:pt x="69" y="282"/>
                    </a:lnTo>
                    <a:lnTo>
                      <a:pt x="69" y="282"/>
                    </a:lnTo>
                    <a:lnTo>
                      <a:pt x="70" y="304"/>
                    </a:lnTo>
                    <a:lnTo>
                      <a:pt x="71" y="323"/>
                    </a:lnTo>
                    <a:lnTo>
                      <a:pt x="0" y="371"/>
                    </a:lnTo>
                    <a:lnTo>
                      <a:pt x="0" y="390"/>
                    </a:lnTo>
                    <a:lnTo>
                      <a:pt x="97" y="357"/>
                    </a:lnTo>
                    <a:lnTo>
                      <a:pt x="193" y="390"/>
                    </a:lnTo>
                    <a:lnTo>
                      <a:pt x="193" y="371"/>
                    </a:lnTo>
                    <a:lnTo>
                      <a:pt x="124" y="324"/>
                    </a:lnTo>
                    <a:lnTo>
                      <a:pt x="124" y="324"/>
                    </a:lnTo>
                    <a:lnTo>
                      <a:pt x="126" y="305"/>
                    </a:lnTo>
                    <a:lnTo>
                      <a:pt x="126" y="282"/>
                    </a:lnTo>
                    <a:lnTo>
                      <a:pt x="126" y="3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6" name="Freeform 253"/>
              <p:cNvSpPr>
                <a:spLocks/>
              </p:cNvSpPr>
              <p:nvPr/>
            </p:nvSpPr>
            <p:spPr bwMode="auto">
              <a:xfrm>
                <a:off x="1462" y="632"/>
                <a:ext cx="113" cy="47"/>
              </a:xfrm>
              <a:custGeom>
                <a:avLst/>
                <a:gdLst>
                  <a:gd name="T0" fmla="*/ 113 w 113"/>
                  <a:gd name="T1" fmla="*/ 47 h 47"/>
                  <a:gd name="T2" fmla="*/ 113 w 113"/>
                  <a:gd name="T3" fmla="*/ 39 h 47"/>
                  <a:gd name="T4" fmla="*/ 113 w 113"/>
                  <a:gd name="T5" fmla="*/ 39 h 47"/>
                  <a:gd name="T6" fmla="*/ 113 w 113"/>
                  <a:gd name="T7" fmla="*/ 32 h 47"/>
                  <a:gd name="T8" fmla="*/ 110 w 113"/>
                  <a:gd name="T9" fmla="*/ 23 h 47"/>
                  <a:gd name="T10" fmla="*/ 107 w 113"/>
                  <a:gd name="T11" fmla="*/ 17 h 47"/>
                  <a:gd name="T12" fmla="*/ 102 w 113"/>
                  <a:gd name="T13" fmla="*/ 11 h 47"/>
                  <a:gd name="T14" fmla="*/ 97 w 113"/>
                  <a:gd name="T15" fmla="*/ 7 h 47"/>
                  <a:gd name="T16" fmla="*/ 89 w 113"/>
                  <a:gd name="T17" fmla="*/ 3 h 47"/>
                  <a:gd name="T18" fmla="*/ 82 w 113"/>
                  <a:gd name="T19" fmla="*/ 1 h 47"/>
                  <a:gd name="T20" fmla="*/ 74 w 113"/>
                  <a:gd name="T21" fmla="*/ 0 h 47"/>
                  <a:gd name="T22" fmla="*/ 39 w 113"/>
                  <a:gd name="T23" fmla="*/ 0 h 47"/>
                  <a:gd name="T24" fmla="*/ 39 w 113"/>
                  <a:gd name="T25" fmla="*/ 0 h 47"/>
                  <a:gd name="T26" fmla="*/ 32 w 113"/>
                  <a:gd name="T27" fmla="*/ 1 h 47"/>
                  <a:gd name="T28" fmla="*/ 24 w 113"/>
                  <a:gd name="T29" fmla="*/ 3 h 47"/>
                  <a:gd name="T30" fmla="*/ 17 w 113"/>
                  <a:gd name="T31" fmla="*/ 7 h 47"/>
                  <a:gd name="T32" fmla="*/ 11 w 113"/>
                  <a:gd name="T33" fmla="*/ 11 h 47"/>
                  <a:gd name="T34" fmla="*/ 7 w 113"/>
                  <a:gd name="T35" fmla="*/ 17 h 47"/>
                  <a:gd name="T36" fmla="*/ 3 w 113"/>
                  <a:gd name="T37" fmla="*/ 23 h 47"/>
                  <a:gd name="T38" fmla="*/ 1 w 113"/>
                  <a:gd name="T39" fmla="*/ 32 h 47"/>
                  <a:gd name="T40" fmla="*/ 0 w 113"/>
                  <a:gd name="T41" fmla="*/ 39 h 47"/>
                  <a:gd name="T42" fmla="*/ 0 w 113"/>
                  <a:gd name="T43" fmla="*/ 47 h 47"/>
                  <a:gd name="T44" fmla="*/ 25 w 113"/>
                  <a:gd name="T45" fmla="*/ 47 h 47"/>
                  <a:gd name="T46" fmla="*/ 25 w 113"/>
                  <a:gd name="T47" fmla="*/ 39 h 47"/>
                  <a:gd name="T48" fmla="*/ 25 w 113"/>
                  <a:gd name="T49" fmla="*/ 39 h 47"/>
                  <a:gd name="T50" fmla="*/ 26 w 113"/>
                  <a:gd name="T51" fmla="*/ 34 h 47"/>
                  <a:gd name="T52" fmla="*/ 29 w 113"/>
                  <a:gd name="T53" fmla="*/ 29 h 47"/>
                  <a:gd name="T54" fmla="*/ 34 w 113"/>
                  <a:gd name="T55" fmla="*/ 25 h 47"/>
                  <a:gd name="T56" fmla="*/ 39 w 113"/>
                  <a:gd name="T57" fmla="*/ 24 h 47"/>
                  <a:gd name="T58" fmla="*/ 74 w 113"/>
                  <a:gd name="T59" fmla="*/ 24 h 47"/>
                  <a:gd name="T60" fmla="*/ 74 w 113"/>
                  <a:gd name="T61" fmla="*/ 24 h 47"/>
                  <a:gd name="T62" fmla="*/ 80 w 113"/>
                  <a:gd name="T63" fmla="*/ 25 h 47"/>
                  <a:gd name="T64" fmla="*/ 84 w 113"/>
                  <a:gd name="T65" fmla="*/ 29 h 47"/>
                  <a:gd name="T66" fmla="*/ 88 w 113"/>
                  <a:gd name="T67" fmla="*/ 34 h 47"/>
                  <a:gd name="T68" fmla="*/ 89 w 113"/>
                  <a:gd name="T69" fmla="*/ 39 h 47"/>
                  <a:gd name="T70" fmla="*/ 89 w 113"/>
                  <a:gd name="T71" fmla="*/ 47 h 47"/>
                  <a:gd name="T72" fmla="*/ 113 w 113"/>
                  <a:gd name="T7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47">
                    <a:moveTo>
                      <a:pt x="113" y="47"/>
                    </a:moveTo>
                    <a:lnTo>
                      <a:pt x="113" y="39"/>
                    </a:lnTo>
                    <a:lnTo>
                      <a:pt x="113" y="39"/>
                    </a:lnTo>
                    <a:lnTo>
                      <a:pt x="113" y="32"/>
                    </a:lnTo>
                    <a:lnTo>
                      <a:pt x="110" y="23"/>
                    </a:lnTo>
                    <a:lnTo>
                      <a:pt x="107" y="17"/>
                    </a:lnTo>
                    <a:lnTo>
                      <a:pt x="102" y="11"/>
                    </a:lnTo>
                    <a:lnTo>
                      <a:pt x="97" y="7"/>
                    </a:lnTo>
                    <a:lnTo>
                      <a:pt x="89" y="3"/>
                    </a:lnTo>
                    <a:lnTo>
                      <a:pt x="82" y="1"/>
                    </a:lnTo>
                    <a:lnTo>
                      <a:pt x="74" y="0"/>
                    </a:lnTo>
                    <a:lnTo>
                      <a:pt x="39" y="0"/>
                    </a:lnTo>
                    <a:lnTo>
                      <a:pt x="39" y="0"/>
                    </a:lnTo>
                    <a:lnTo>
                      <a:pt x="32" y="1"/>
                    </a:lnTo>
                    <a:lnTo>
                      <a:pt x="24" y="3"/>
                    </a:lnTo>
                    <a:lnTo>
                      <a:pt x="17" y="7"/>
                    </a:lnTo>
                    <a:lnTo>
                      <a:pt x="11" y="11"/>
                    </a:lnTo>
                    <a:lnTo>
                      <a:pt x="7" y="17"/>
                    </a:lnTo>
                    <a:lnTo>
                      <a:pt x="3" y="23"/>
                    </a:lnTo>
                    <a:lnTo>
                      <a:pt x="1" y="32"/>
                    </a:lnTo>
                    <a:lnTo>
                      <a:pt x="0" y="39"/>
                    </a:lnTo>
                    <a:lnTo>
                      <a:pt x="0" y="47"/>
                    </a:lnTo>
                    <a:lnTo>
                      <a:pt x="25" y="47"/>
                    </a:lnTo>
                    <a:lnTo>
                      <a:pt x="25" y="39"/>
                    </a:lnTo>
                    <a:lnTo>
                      <a:pt x="25" y="39"/>
                    </a:lnTo>
                    <a:lnTo>
                      <a:pt x="26" y="34"/>
                    </a:lnTo>
                    <a:lnTo>
                      <a:pt x="29" y="29"/>
                    </a:lnTo>
                    <a:lnTo>
                      <a:pt x="34" y="25"/>
                    </a:lnTo>
                    <a:lnTo>
                      <a:pt x="39" y="24"/>
                    </a:lnTo>
                    <a:lnTo>
                      <a:pt x="74" y="24"/>
                    </a:lnTo>
                    <a:lnTo>
                      <a:pt x="74" y="24"/>
                    </a:lnTo>
                    <a:lnTo>
                      <a:pt x="80" y="25"/>
                    </a:lnTo>
                    <a:lnTo>
                      <a:pt x="84" y="29"/>
                    </a:lnTo>
                    <a:lnTo>
                      <a:pt x="88" y="34"/>
                    </a:lnTo>
                    <a:lnTo>
                      <a:pt x="89" y="39"/>
                    </a:lnTo>
                    <a:lnTo>
                      <a:pt x="89" y="47"/>
                    </a:lnTo>
                    <a:lnTo>
                      <a:pt x="113" y="47"/>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7" name="Freeform 254"/>
              <p:cNvSpPr>
                <a:spLocks/>
              </p:cNvSpPr>
              <p:nvPr/>
            </p:nvSpPr>
            <p:spPr bwMode="auto">
              <a:xfrm>
                <a:off x="1384" y="688"/>
                <a:ext cx="36" cy="197"/>
              </a:xfrm>
              <a:custGeom>
                <a:avLst/>
                <a:gdLst>
                  <a:gd name="T0" fmla="*/ 36 w 36"/>
                  <a:gd name="T1" fmla="*/ 0 h 197"/>
                  <a:gd name="T2" fmla="*/ 15 w 36"/>
                  <a:gd name="T3" fmla="*/ 0 h 197"/>
                  <a:gd name="T4" fmla="*/ 15 w 36"/>
                  <a:gd name="T5" fmla="*/ 0 h 197"/>
                  <a:gd name="T6" fmla="*/ 12 w 36"/>
                  <a:gd name="T7" fmla="*/ 0 h 197"/>
                  <a:gd name="T8" fmla="*/ 9 w 36"/>
                  <a:gd name="T9" fmla="*/ 1 h 197"/>
                  <a:gd name="T10" fmla="*/ 5 w 36"/>
                  <a:gd name="T11" fmla="*/ 4 h 197"/>
                  <a:gd name="T12" fmla="*/ 2 w 36"/>
                  <a:gd name="T13" fmla="*/ 10 h 197"/>
                  <a:gd name="T14" fmla="*/ 1 w 36"/>
                  <a:gd name="T15" fmla="*/ 13 h 197"/>
                  <a:gd name="T16" fmla="*/ 0 w 36"/>
                  <a:gd name="T17" fmla="*/ 16 h 197"/>
                  <a:gd name="T18" fmla="*/ 0 w 36"/>
                  <a:gd name="T19" fmla="*/ 182 h 197"/>
                  <a:gd name="T20" fmla="*/ 0 w 36"/>
                  <a:gd name="T21" fmla="*/ 182 h 197"/>
                  <a:gd name="T22" fmla="*/ 1 w 36"/>
                  <a:gd name="T23" fmla="*/ 184 h 197"/>
                  <a:gd name="T24" fmla="*/ 2 w 36"/>
                  <a:gd name="T25" fmla="*/ 187 h 197"/>
                  <a:gd name="T26" fmla="*/ 5 w 36"/>
                  <a:gd name="T27" fmla="*/ 193 h 197"/>
                  <a:gd name="T28" fmla="*/ 9 w 36"/>
                  <a:gd name="T29" fmla="*/ 196 h 197"/>
                  <a:gd name="T30" fmla="*/ 12 w 36"/>
                  <a:gd name="T31" fmla="*/ 197 h 197"/>
                  <a:gd name="T32" fmla="*/ 15 w 36"/>
                  <a:gd name="T33" fmla="*/ 197 h 197"/>
                  <a:gd name="T34" fmla="*/ 36 w 36"/>
                  <a:gd name="T35"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197">
                    <a:moveTo>
                      <a:pt x="36" y="0"/>
                    </a:moveTo>
                    <a:lnTo>
                      <a:pt x="15" y="0"/>
                    </a:lnTo>
                    <a:lnTo>
                      <a:pt x="15" y="0"/>
                    </a:lnTo>
                    <a:lnTo>
                      <a:pt x="12" y="0"/>
                    </a:lnTo>
                    <a:lnTo>
                      <a:pt x="9" y="1"/>
                    </a:lnTo>
                    <a:lnTo>
                      <a:pt x="5" y="4"/>
                    </a:lnTo>
                    <a:lnTo>
                      <a:pt x="2" y="10"/>
                    </a:lnTo>
                    <a:lnTo>
                      <a:pt x="1" y="13"/>
                    </a:lnTo>
                    <a:lnTo>
                      <a:pt x="0" y="16"/>
                    </a:lnTo>
                    <a:lnTo>
                      <a:pt x="0" y="182"/>
                    </a:lnTo>
                    <a:lnTo>
                      <a:pt x="0" y="182"/>
                    </a:lnTo>
                    <a:lnTo>
                      <a:pt x="1" y="184"/>
                    </a:lnTo>
                    <a:lnTo>
                      <a:pt x="2" y="187"/>
                    </a:lnTo>
                    <a:lnTo>
                      <a:pt x="5" y="193"/>
                    </a:lnTo>
                    <a:lnTo>
                      <a:pt x="9" y="196"/>
                    </a:lnTo>
                    <a:lnTo>
                      <a:pt x="12" y="197"/>
                    </a:lnTo>
                    <a:lnTo>
                      <a:pt x="15" y="197"/>
                    </a:lnTo>
                    <a:lnTo>
                      <a:pt x="36" y="19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8" name="Rectangle 255"/>
              <p:cNvSpPr>
                <a:spLocks noChangeArrowheads="1"/>
              </p:cNvSpPr>
              <p:nvPr/>
            </p:nvSpPr>
            <p:spPr bwMode="auto">
              <a:xfrm>
                <a:off x="1440" y="688"/>
                <a:ext cx="157" cy="197"/>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9" name="Freeform 256"/>
              <p:cNvSpPr>
                <a:spLocks/>
              </p:cNvSpPr>
              <p:nvPr/>
            </p:nvSpPr>
            <p:spPr bwMode="auto">
              <a:xfrm>
                <a:off x="1618" y="688"/>
                <a:ext cx="35" cy="197"/>
              </a:xfrm>
              <a:custGeom>
                <a:avLst/>
                <a:gdLst>
                  <a:gd name="T0" fmla="*/ 0 w 35"/>
                  <a:gd name="T1" fmla="*/ 197 h 197"/>
                  <a:gd name="T2" fmla="*/ 20 w 35"/>
                  <a:gd name="T3" fmla="*/ 197 h 197"/>
                  <a:gd name="T4" fmla="*/ 20 w 35"/>
                  <a:gd name="T5" fmla="*/ 197 h 197"/>
                  <a:gd name="T6" fmla="*/ 23 w 35"/>
                  <a:gd name="T7" fmla="*/ 197 h 197"/>
                  <a:gd name="T8" fmla="*/ 26 w 35"/>
                  <a:gd name="T9" fmla="*/ 196 h 197"/>
                  <a:gd name="T10" fmla="*/ 31 w 35"/>
                  <a:gd name="T11" fmla="*/ 193 h 197"/>
                  <a:gd name="T12" fmla="*/ 34 w 35"/>
                  <a:gd name="T13" fmla="*/ 187 h 197"/>
                  <a:gd name="T14" fmla="*/ 35 w 35"/>
                  <a:gd name="T15" fmla="*/ 184 h 197"/>
                  <a:gd name="T16" fmla="*/ 35 w 35"/>
                  <a:gd name="T17" fmla="*/ 182 h 197"/>
                  <a:gd name="T18" fmla="*/ 35 w 35"/>
                  <a:gd name="T19" fmla="*/ 16 h 197"/>
                  <a:gd name="T20" fmla="*/ 35 w 35"/>
                  <a:gd name="T21" fmla="*/ 16 h 197"/>
                  <a:gd name="T22" fmla="*/ 35 w 35"/>
                  <a:gd name="T23" fmla="*/ 13 h 197"/>
                  <a:gd name="T24" fmla="*/ 34 w 35"/>
                  <a:gd name="T25" fmla="*/ 10 h 197"/>
                  <a:gd name="T26" fmla="*/ 31 w 35"/>
                  <a:gd name="T27" fmla="*/ 4 h 197"/>
                  <a:gd name="T28" fmla="*/ 26 w 35"/>
                  <a:gd name="T29" fmla="*/ 1 h 197"/>
                  <a:gd name="T30" fmla="*/ 23 w 35"/>
                  <a:gd name="T31" fmla="*/ 0 h 197"/>
                  <a:gd name="T32" fmla="*/ 20 w 35"/>
                  <a:gd name="T33" fmla="*/ 0 h 197"/>
                  <a:gd name="T34" fmla="*/ 0 w 35"/>
                  <a:gd name="T3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97">
                    <a:moveTo>
                      <a:pt x="0" y="197"/>
                    </a:moveTo>
                    <a:lnTo>
                      <a:pt x="20" y="197"/>
                    </a:lnTo>
                    <a:lnTo>
                      <a:pt x="20" y="197"/>
                    </a:lnTo>
                    <a:lnTo>
                      <a:pt x="23" y="197"/>
                    </a:lnTo>
                    <a:lnTo>
                      <a:pt x="26" y="196"/>
                    </a:lnTo>
                    <a:lnTo>
                      <a:pt x="31" y="193"/>
                    </a:lnTo>
                    <a:lnTo>
                      <a:pt x="34" y="187"/>
                    </a:lnTo>
                    <a:lnTo>
                      <a:pt x="35" y="184"/>
                    </a:lnTo>
                    <a:lnTo>
                      <a:pt x="35" y="182"/>
                    </a:lnTo>
                    <a:lnTo>
                      <a:pt x="35" y="16"/>
                    </a:lnTo>
                    <a:lnTo>
                      <a:pt x="35" y="16"/>
                    </a:lnTo>
                    <a:lnTo>
                      <a:pt x="35" y="13"/>
                    </a:lnTo>
                    <a:lnTo>
                      <a:pt x="34" y="10"/>
                    </a:lnTo>
                    <a:lnTo>
                      <a:pt x="31" y="4"/>
                    </a:lnTo>
                    <a:lnTo>
                      <a:pt x="26" y="1"/>
                    </a:lnTo>
                    <a:lnTo>
                      <a:pt x="23" y="0"/>
                    </a:lnTo>
                    <a:lnTo>
                      <a:pt x="20" y="0"/>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0" name="Freeform 257"/>
              <p:cNvSpPr>
                <a:spLocks/>
              </p:cNvSpPr>
              <p:nvPr/>
            </p:nvSpPr>
            <p:spPr bwMode="auto">
              <a:xfrm>
                <a:off x="267" y="969"/>
                <a:ext cx="294" cy="267"/>
              </a:xfrm>
              <a:custGeom>
                <a:avLst/>
                <a:gdLst>
                  <a:gd name="T0" fmla="*/ 205 w 294"/>
                  <a:gd name="T1" fmla="*/ 115 h 267"/>
                  <a:gd name="T2" fmla="*/ 210 w 294"/>
                  <a:gd name="T3" fmla="*/ 109 h 267"/>
                  <a:gd name="T4" fmla="*/ 218 w 294"/>
                  <a:gd name="T5" fmla="*/ 106 h 267"/>
                  <a:gd name="T6" fmla="*/ 223 w 294"/>
                  <a:gd name="T7" fmla="*/ 107 h 267"/>
                  <a:gd name="T8" fmla="*/ 231 w 294"/>
                  <a:gd name="T9" fmla="*/ 115 h 267"/>
                  <a:gd name="T10" fmla="*/ 232 w 294"/>
                  <a:gd name="T11" fmla="*/ 120 h 267"/>
                  <a:gd name="T12" fmla="*/ 228 w 294"/>
                  <a:gd name="T13" fmla="*/ 131 h 267"/>
                  <a:gd name="T14" fmla="*/ 218 w 294"/>
                  <a:gd name="T15" fmla="*/ 135 h 267"/>
                  <a:gd name="T16" fmla="*/ 214 w 294"/>
                  <a:gd name="T17" fmla="*/ 135 h 267"/>
                  <a:gd name="T18" fmla="*/ 207 w 294"/>
                  <a:gd name="T19" fmla="*/ 131 h 267"/>
                  <a:gd name="T20" fmla="*/ 185 w 294"/>
                  <a:gd name="T21" fmla="*/ 127 h 267"/>
                  <a:gd name="T22" fmla="*/ 154 w 294"/>
                  <a:gd name="T23" fmla="*/ 116 h 267"/>
                  <a:gd name="T24" fmla="*/ 101 w 294"/>
                  <a:gd name="T25" fmla="*/ 78 h 267"/>
                  <a:gd name="T26" fmla="*/ 63 w 294"/>
                  <a:gd name="T27" fmla="*/ 123 h 267"/>
                  <a:gd name="T28" fmla="*/ 13 w 294"/>
                  <a:gd name="T29" fmla="*/ 137 h 267"/>
                  <a:gd name="T30" fmla="*/ 17 w 294"/>
                  <a:gd name="T31" fmla="*/ 145 h 267"/>
                  <a:gd name="T32" fmla="*/ 29 w 294"/>
                  <a:gd name="T33" fmla="*/ 159 h 267"/>
                  <a:gd name="T34" fmla="*/ 36 w 294"/>
                  <a:gd name="T35" fmla="*/ 167 h 267"/>
                  <a:gd name="T36" fmla="*/ 105 w 294"/>
                  <a:gd name="T37" fmla="*/ 230 h 267"/>
                  <a:gd name="T38" fmla="*/ 147 w 294"/>
                  <a:gd name="T39" fmla="*/ 267 h 267"/>
                  <a:gd name="T40" fmla="*/ 226 w 294"/>
                  <a:gd name="T41" fmla="*/ 198 h 267"/>
                  <a:gd name="T42" fmla="*/ 258 w 294"/>
                  <a:gd name="T43" fmla="*/ 167 h 267"/>
                  <a:gd name="T44" fmla="*/ 273 w 294"/>
                  <a:gd name="T45" fmla="*/ 149 h 267"/>
                  <a:gd name="T46" fmla="*/ 285 w 294"/>
                  <a:gd name="T47" fmla="*/ 131 h 267"/>
                  <a:gd name="T48" fmla="*/ 291 w 294"/>
                  <a:gd name="T49" fmla="*/ 112 h 267"/>
                  <a:gd name="T50" fmla="*/ 294 w 294"/>
                  <a:gd name="T51" fmla="*/ 94 h 267"/>
                  <a:gd name="T52" fmla="*/ 294 w 294"/>
                  <a:gd name="T53" fmla="*/ 76 h 267"/>
                  <a:gd name="T54" fmla="*/ 290 w 294"/>
                  <a:gd name="T55" fmla="*/ 60 h 267"/>
                  <a:gd name="T56" fmla="*/ 284 w 294"/>
                  <a:gd name="T57" fmla="*/ 44 h 267"/>
                  <a:gd name="T58" fmla="*/ 275 w 294"/>
                  <a:gd name="T59" fmla="*/ 31 h 267"/>
                  <a:gd name="T60" fmla="*/ 263 w 294"/>
                  <a:gd name="T61" fmla="*/ 19 h 267"/>
                  <a:gd name="T62" fmla="*/ 251 w 294"/>
                  <a:gd name="T63" fmla="*/ 10 h 267"/>
                  <a:gd name="T64" fmla="*/ 235 w 294"/>
                  <a:gd name="T65" fmla="*/ 3 h 267"/>
                  <a:gd name="T66" fmla="*/ 220 w 294"/>
                  <a:gd name="T67" fmla="*/ 0 h 267"/>
                  <a:gd name="T68" fmla="*/ 203 w 294"/>
                  <a:gd name="T69" fmla="*/ 1 h 267"/>
                  <a:gd name="T70" fmla="*/ 184 w 294"/>
                  <a:gd name="T71" fmla="*/ 5 h 267"/>
                  <a:gd name="T72" fmla="*/ 165 w 294"/>
                  <a:gd name="T73" fmla="*/ 14 h 267"/>
                  <a:gd name="T74" fmla="*/ 147 w 294"/>
                  <a:gd name="T75" fmla="*/ 28 h 267"/>
                  <a:gd name="T76" fmla="*/ 139 w 294"/>
                  <a:gd name="T77" fmla="*/ 21 h 267"/>
                  <a:gd name="T78" fmla="*/ 123 w 294"/>
                  <a:gd name="T79" fmla="*/ 11 h 267"/>
                  <a:gd name="T80" fmla="*/ 108 w 294"/>
                  <a:gd name="T81" fmla="*/ 4 h 267"/>
                  <a:gd name="T82" fmla="*/ 92 w 294"/>
                  <a:gd name="T83" fmla="*/ 1 h 267"/>
                  <a:gd name="T84" fmla="*/ 77 w 294"/>
                  <a:gd name="T85" fmla="*/ 0 h 267"/>
                  <a:gd name="T86" fmla="*/ 64 w 294"/>
                  <a:gd name="T87" fmla="*/ 2 h 267"/>
                  <a:gd name="T88" fmla="*/ 50 w 294"/>
                  <a:gd name="T89" fmla="*/ 7 h 267"/>
                  <a:gd name="T90" fmla="*/ 33 w 294"/>
                  <a:gd name="T91" fmla="*/ 18 h 267"/>
                  <a:gd name="T92" fmla="*/ 14 w 294"/>
                  <a:gd name="T93" fmla="*/ 38 h 267"/>
                  <a:gd name="T94" fmla="*/ 3 w 294"/>
                  <a:gd name="T95" fmla="*/ 64 h 267"/>
                  <a:gd name="T96" fmla="*/ 0 w 294"/>
                  <a:gd name="T97" fmla="*/ 94 h 267"/>
                  <a:gd name="T98" fmla="*/ 3 w 294"/>
                  <a:gd name="T99" fmla="*/ 109 h 267"/>
                  <a:gd name="T100" fmla="*/ 7 w 294"/>
                  <a:gd name="T101" fmla="*/ 12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4" h="267">
                    <a:moveTo>
                      <a:pt x="205" y="115"/>
                    </a:moveTo>
                    <a:lnTo>
                      <a:pt x="205" y="115"/>
                    </a:lnTo>
                    <a:lnTo>
                      <a:pt x="207" y="111"/>
                    </a:lnTo>
                    <a:lnTo>
                      <a:pt x="210" y="109"/>
                    </a:lnTo>
                    <a:lnTo>
                      <a:pt x="214" y="107"/>
                    </a:lnTo>
                    <a:lnTo>
                      <a:pt x="218" y="106"/>
                    </a:lnTo>
                    <a:lnTo>
                      <a:pt x="218" y="106"/>
                    </a:lnTo>
                    <a:lnTo>
                      <a:pt x="223" y="107"/>
                    </a:lnTo>
                    <a:lnTo>
                      <a:pt x="228" y="110"/>
                    </a:lnTo>
                    <a:lnTo>
                      <a:pt x="231" y="115"/>
                    </a:lnTo>
                    <a:lnTo>
                      <a:pt x="232" y="120"/>
                    </a:lnTo>
                    <a:lnTo>
                      <a:pt x="232" y="120"/>
                    </a:lnTo>
                    <a:lnTo>
                      <a:pt x="231" y="127"/>
                    </a:lnTo>
                    <a:lnTo>
                      <a:pt x="228" y="131"/>
                    </a:lnTo>
                    <a:lnTo>
                      <a:pt x="223" y="134"/>
                    </a:lnTo>
                    <a:lnTo>
                      <a:pt x="218" y="135"/>
                    </a:lnTo>
                    <a:lnTo>
                      <a:pt x="218" y="135"/>
                    </a:lnTo>
                    <a:lnTo>
                      <a:pt x="214" y="135"/>
                    </a:lnTo>
                    <a:lnTo>
                      <a:pt x="210" y="133"/>
                    </a:lnTo>
                    <a:lnTo>
                      <a:pt x="207" y="131"/>
                    </a:lnTo>
                    <a:lnTo>
                      <a:pt x="205" y="127"/>
                    </a:lnTo>
                    <a:lnTo>
                      <a:pt x="185" y="127"/>
                    </a:lnTo>
                    <a:lnTo>
                      <a:pt x="163" y="163"/>
                    </a:lnTo>
                    <a:lnTo>
                      <a:pt x="154" y="116"/>
                    </a:lnTo>
                    <a:lnTo>
                      <a:pt x="127" y="211"/>
                    </a:lnTo>
                    <a:lnTo>
                      <a:pt x="101" y="78"/>
                    </a:lnTo>
                    <a:lnTo>
                      <a:pt x="84" y="155"/>
                    </a:lnTo>
                    <a:lnTo>
                      <a:pt x="63" y="123"/>
                    </a:lnTo>
                    <a:lnTo>
                      <a:pt x="53" y="137"/>
                    </a:lnTo>
                    <a:lnTo>
                      <a:pt x="13" y="137"/>
                    </a:lnTo>
                    <a:lnTo>
                      <a:pt x="13" y="137"/>
                    </a:lnTo>
                    <a:lnTo>
                      <a:pt x="17" y="145"/>
                    </a:lnTo>
                    <a:lnTo>
                      <a:pt x="24" y="152"/>
                    </a:lnTo>
                    <a:lnTo>
                      <a:pt x="29" y="159"/>
                    </a:lnTo>
                    <a:lnTo>
                      <a:pt x="36" y="167"/>
                    </a:lnTo>
                    <a:lnTo>
                      <a:pt x="36" y="167"/>
                    </a:lnTo>
                    <a:lnTo>
                      <a:pt x="68" y="198"/>
                    </a:lnTo>
                    <a:lnTo>
                      <a:pt x="105" y="230"/>
                    </a:lnTo>
                    <a:lnTo>
                      <a:pt x="147" y="267"/>
                    </a:lnTo>
                    <a:lnTo>
                      <a:pt x="147" y="267"/>
                    </a:lnTo>
                    <a:lnTo>
                      <a:pt x="190" y="230"/>
                    </a:lnTo>
                    <a:lnTo>
                      <a:pt x="226" y="198"/>
                    </a:lnTo>
                    <a:lnTo>
                      <a:pt x="258" y="167"/>
                    </a:lnTo>
                    <a:lnTo>
                      <a:pt x="258" y="167"/>
                    </a:lnTo>
                    <a:lnTo>
                      <a:pt x="266" y="158"/>
                    </a:lnTo>
                    <a:lnTo>
                      <a:pt x="273" y="149"/>
                    </a:lnTo>
                    <a:lnTo>
                      <a:pt x="280" y="140"/>
                    </a:lnTo>
                    <a:lnTo>
                      <a:pt x="285" y="131"/>
                    </a:lnTo>
                    <a:lnTo>
                      <a:pt x="288" y="121"/>
                    </a:lnTo>
                    <a:lnTo>
                      <a:pt x="291" y="112"/>
                    </a:lnTo>
                    <a:lnTo>
                      <a:pt x="293" y="103"/>
                    </a:lnTo>
                    <a:lnTo>
                      <a:pt x="294" y="94"/>
                    </a:lnTo>
                    <a:lnTo>
                      <a:pt x="294" y="85"/>
                    </a:lnTo>
                    <a:lnTo>
                      <a:pt x="294" y="76"/>
                    </a:lnTo>
                    <a:lnTo>
                      <a:pt x="292" y="68"/>
                    </a:lnTo>
                    <a:lnTo>
                      <a:pt x="290" y="60"/>
                    </a:lnTo>
                    <a:lnTo>
                      <a:pt x="288" y="51"/>
                    </a:lnTo>
                    <a:lnTo>
                      <a:pt x="284" y="44"/>
                    </a:lnTo>
                    <a:lnTo>
                      <a:pt x="280" y="37"/>
                    </a:lnTo>
                    <a:lnTo>
                      <a:pt x="275" y="31"/>
                    </a:lnTo>
                    <a:lnTo>
                      <a:pt x="269" y="25"/>
                    </a:lnTo>
                    <a:lnTo>
                      <a:pt x="263" y="19"/>
                    </a:lnTo>
                    <a:lnTo>
                      <a:pt x="257" y="14"/>
                    </a:lnTo>
                    <a:lnTo>
                      <a:pt x="251" y="10"/>
                    </a:lnTo>
                    <a:lnTo>
                      <a:pt x="244" y="6"/>
                    </a:lnTo>
                    <a:lnTo>
                      <a:pt x="235" y="3"/>
                    </a:lnTo>
                    <a:lnTo>
                      <a:pt x="228" y="2"/>
                    </a:lnTo>
                    <a:lnTo>
                      <a:pt x="220" y="0"/>
                    </a:lnTo>
                    <a:lnTo>
                      <a:pt x="211" y="0"/>
                    </a:lnTo>
                    <a:lnTo>
                      <a:pt x="203" y="1"/>
                    </a:lnTo>
                    <a:lnTo>
                      <a:pt x="193" y="2"/>
                    </a:lnTo>
                    <a:lnTo>
                      <a:pt x="184" y="5"/>
                    </a:lnTo>
                    <a:lnTo>
                      <a:pt x="175" y="9"/>
                    </a:lnTo>
                    <a:lnTo>
                      <a:pt x="165" y="14"/>
                    </a:lnTo>
                    <a:lnTo>
                      <a:pt x="156" y="20"/>
                    </a:lnTo>
                    <a:lnTo>
                      <a:pt x="147" y="28"/>
                    </a:lnTo>
                    <a:lnTo>
                      <a:pt x="147" y="28"/>
                    </a:lnTo>
                    <a:lnTo>
                      <a:pt x="139" y="21"/>
                    </a:lnTo>
                    <a:lnTo>
                      <a:pt x="132" y="15"/>
                    </a:lnTo>
                    <a:lnTo>
                      <a:pt x="123" y="11"/>
                    </a:lnTo>
                    <a:lnTo>
                      <a:pt x="115" y="7"/>
                    </a:lnTo>
                    <a:lnTo>
                      <a:pt x="108" y="4"/>
                    </a:lnTo>
                    <a:lnTo>
                      <a:pt x="100" y="2"/>
                    </a:lnTo>
                    <a:lnTo>
                      <a:pt x="92" y="1"/>
                    </a:lnTo>
                    <a:lnTo>
                      <a:pt x="84" y="0"/>
                    </a:lnTo>
                    <a:lnTo>
                      <a:pt x="77" y="0"/>
                    </a:lnTo>
                    <a:lnTo>
                      <a:pt x="70" y="1"/>
                    </a:lnTo>
                    <a:lnTo>
                      <a:pt x="64" y="2"/>
                    </a:lnTo>
                    <a:lnTo>
                      <a:pt x="56" y="4"/>
                    </a:lnTo>
                    <a:lnTo>
                      <a:pt x="50" y="7"/>
                    </a:lnTo>
                    <a:lnTo>
                      <a:pt x="44" y="9"/>
                    </a:lnTo>
                    <a:lnTo>
                      <a:pt x="33" y="18"/>
                    </a:lnTo>
                    <a:lnTo>
                      <a:pt x="23" y="27"/>
                    </a:lnTo>
                    <a:lnTo>
                      <a:pt x="14" y="38"/>
                    </a:lnTo>
                    <a:lnTo>
                      <a:pt x="7" y="50"/>
                    </a:lnTo>
                    <a:lnTo>
                      <a:pt x="3" y="64"/>
                    </a:lnTo>
                    <a:lnTo>
                      <a:pt x="0" y="78"/>
                    </a:lnTo>
                    <a:lnTo>
                      <a:pt x="0" y="94"/>
                    </a:lnTo>
                    <a:lnTo>
                      <a:pt x="1" y="102"/>
                    </a:lnTo>
                    <a:lnTo>
                      <a:pt x="3" y="109"/>
                    </a:lnTo>
                    <a:lnTo>
                      <a:pt x="5" y="117"/>
                    </a:lnTo>
                    <a:lnTo>
                      <a:pt x="7" y="12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1" name="Freeform 258"/>
              <p:cNvSpPr>
                <a:spLocks/>
              </p:cNvSpPr>
              <p:nvPr/>
            </p:nvSpPr>
            <p:spPr bwMode="auto">
              <a:xfrm>
                <a:off x="1173" y="1701"/>
                <a:ext cx="291" cy="267"/>
              </a:xfrm>
              <a:custGeom>
                <a:avLst/>
                <a:gdLst>
                  <a:gd name="T0" fmla="*/ 141 w 291"/>
                  <a:gd name="T1" fmla="*/ 32 h 267"/>
                  <a:gd name="T2" fmla="*/ 141 w 291"/>
                  <a:gd name="T3" fmla="*/ 32 h 267"/>
                  <a:gd name="T4" fmla="*/ 140 w 291"/>
                  <a:gd name="T5" fmla="*/ 32 h 267"/>
                  <a:gd name="T6" fmla="*/ 140 w 291"/>
                  <a:gd name="T7" fmla="*/ 32 h 267"/>
                  <a:gd name="T8" fmla="*/ 13 w 291"/>
                  <a:gd name="T9" fmla="*/ 160 h 267"/>
                  <a:gd name="T10" fmla="*/ 13 w 291"/>
                  <a:gd name="T11" fmla="*/ 160 h 267"/>
                  <a:gd name="T12" fmla="*/ 7 w 291"/>
                  <a:gd name="T13" fmla="*/ 167 h 267"/>
                  <a:gd name="T14" fmla="*/ 3 w 291"/>
                  <a:gd name="T15" fmla="*/ 175 h 267"/>
                  <a:gd name="T16" fmla="*/ 1 w 291"/>
                  <a:gd name="T17" fmla="*/ 183 h 267"/>
                  <a:gd name="T18" fmla="*/ 0 w 291"/>
                  <a:gd name="T19" fmla="*/ 192 h 267"/>
                  <a:gd name="T20" fmla="*/ 1 w 291"/>
                  <a:gd name="T21" fmla="*/ 201 h 267"/>
                  <a:gd name="T22" fmla="*/ 3 w 291"/>
                  <a:gd name="T23" fmla="*/ 209 h 267"/>
                  <a:gd name="T24" fmla="*/ 7 w 291"/>
                  <a:gd name="T25" fmla="*/ 217 h 267"/>
                  <a:gd name="T26" fmla="*/ 13 w 291"/>
                  <a:gd name="T27" fmla="*/ 225 h 267"/>
                  <a:gd name="T28" fmla="*/ 42 w 291"/>
                  <a:gd name="T29" fmla="*/ 253 h 267"/>
                  <a:gd name="T30" fmla="*/ 42 w 291"/>
                  <a:gd name="T31" fmla="*/ 253 h 267"/>
                  <a:gd name="T32" fmla="*/ 49 w 291"/>
                  <a:gd name="T33" fmla="*/ 259 h 267"/>
                  <a:gd name="T34" fmla="*/ 58 w 291"/>
                  <a:gd name="T35" fmla="*/ 264 h 267"/>
                  <a:gd name="T36" fmla="*/ 66 w 291"/>
                  <a:gd name="T37" fmla="*/ 266 h 267"/>
                  <a:gd name="T38" fmla="*/ 74 w 291"/>
                  <a:gd name="T39" fmla="*/ 267 h 267"/>
                  <a:gd name="T40" fmla="*/ 83 w 291"/>
                  <a:gd name="T41" fmla="*/ 266 h 267"/>
                  <a:gd name="T42" fmla="*/ 92 w 291"/>
                  <a:gd name="T43" fmla="*/ 264 h 267"/>
                  <a:gd name="T44" fmla="*/ 100 w 291"/>
                  <a:gd name="T45" fmla="*/ 259 h 267"/>
                  <a:gd name="T46" fmla="*/ 107 w 291"/>
                  <a:gd name="T47" fmla="*/ 253 h 267"/>
                  <a:gd name="T48" fmla="*/ 278 w 291"/>
                  <a:gd name="T49" fmla="*/ 83 h 267"/>
                  <a:gd name="T50" fmla="*/ 278 w 291"/>
                  <a:gd name="T51" fmla="*/ 83 h 267"/>
                  <a:gd name="T52" fmla="*/ 284 w 291"/>
                  <a:gd name="T53" fmla="*/ 75 h 267"/>
                  <a:gd name="T54" fmla="*/ 288 w 291"/>
                  <a:gd name="T55" fmla="*/ 67 h 267"/>
                  <a:gd name="T56" fmla="*/ 290 w 291"/>
                  <a:gd name="T57" fmla="*/ 59 h 267"/>
                  <a:gd name="T58" fmla="*/ 291 w 291"/>
                  <a:gd name="T59" fmla="*/ 50 h 267"/>
                  <a:gd name="T60" fmla="*/ 290 w 291"/>
                  <a:gd name="T61" fmla="*/ 41 h 267"/>
                  <a:gd name="T62" fmla="*/ 288 w 291"/>
                  <a:gd name="T63" fmla="*/ 33 h 267"/>
                  <a:gd name="T64" fmla="*/ 284 w 291"/>
                  <a:gd name="T65" fmla="*/ 25 h 267"/>
                  <a:gd name="T66" fmla="*/ 278 w 291"/>
                  <a:gd name="T67" fmla="*/ 18 h 267"/>
                  <a:gd name="T68" fmla="*/ 278 w 291"/>
                  <a:gd name="T69" fmla="*/ 18 h 267"/>
                  <a:gd name="T70" fmla="*/ 262 w 291"/>
                  <a:gd name="T71" fmla="*/ 2 h 267"/>
                  <a:gd name="T72" fmla="*/ 262 w 291"/>
                  <a:gd name="T73" fmla="*/ 2 h 267"/>
                  <a:gd name="T74" fmla="*/ 260 w 291"/>
                  <a:gd name="T7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1" h="267">
                    <a:moveTo>
                      <a:pt x="141" y="32"/>
                    </a:moveTo>
                    <a:lnTo>
                      <a:pt x="141" y="32"/>
                    </a:lnTo>
                    <a:lnTo>
                      <a:pt x="140" y="32"/>
                    </a:lnTo>
                    <a:lnTo>
                      <a:pt x="140" y="32"/>
                    </a:lnTo>
                    <a:lnTo>
                      <a:pt x="13" y="160"/>
                    </a:lnTo>
                    <a:lnTo>
                      <a:pt x="13" y="160"/>
                    </a:lnTo>
                    <a:lnTo>
                      <a:pt x="7" y="167"/>
                    </a:lnTo>
                    <a:lnTo>
                      <a:pt x="3" y="175"/>
                    </a:lnTo>
                    <a:lnTo>
                      <a:pt x="1" y="183"/>
                    </a:lnTo>
                    <a:lnTo>
                      <a:pt x="0" y="192"/>
                    </a:lnTo>
                    <a:lnTo>
                      <a:pt x="1" y="201"/>
                    </a:lnTo>
                    <a:lnTo>
                      <a:pt x="3" y="209"/>
                    </a:lnTo>
                    <a:lnTo>
                      <a:pt x="7" y="217"/>
                    </a:lnTo>
                    <a:lnTo>
                      <a:pt x="13" y="225"/>
                    </a:lnTo>
                    <a:lnTo>
                      <a:pt x="42" y="253"/>
                    </a:lnTo>
                    <a:lnTo>
                      <a:pt x="42" y="253"/>
                    </a:lnTo>
                    <a:lnTo>
                      <a:pt x="49" y="259"/>
                    </a:lnTo>
                    <a:lnTo>
                      <a:pt x="58" y="264"/>
                    </a:lnTo>
                    <a:lnTo>
                      <a:pt x="66" y="266"/>
                    </a:lnTo>
                    <a:lnTo>
                      <a:pt x="74" y="267"/>
                    </a:lnTo>
                    <a:lnTo>
                      <a:pt x="83" y="266"/>
                    </a:lnTo>
                    <a:lnTo>
                      <a:pt x="92" y="264"/>
                    </a:lnTo>
                    <a:lnTo>
                      <a:pt x="100" y="259"/>
                    </a:lnTo>
                    <a:lnTo>
                      <a:pt x="107" y="253"/>
                    </a:lnTo>
                    <a:lnTo>
                      <a:pt x="278" y="83"/>
                    </a:lnTo>
                    <a:lnTo>
                      <a:pt x="278" y="83"/>
                    </a:lnTo>
                    <a:lnTo>
                      <a:pt x="284" y="75"/>
                    </a:lnTo>
                    <a:lnTo>
                      <a:pt x="288" y="67"/>
                    </a:lnTo>
                    <a:lnTo>
                      <a:pt x="290" y="59"/>
                    </a:lnTo>
                    <a:lnTo>
                      <a:pt x="291" y="50"/>
                    </a:lnTo>
                    <a:lnTo>
                      <a:pt x="290" y="41"/>
                    </a:lnTo>
                    <a:lnTo>
                      <a:pt x="288" y="33"/>
                    </a:lnTo>
                    <a:lnTo>
                      <a:pt x="284" y="25"/>
                    </a:lnTo>
                    <a:lnTo>
                      <a:pt x="278" y="18"/>
                    </a:lnTo>
                    <a:lnTo>
                      <a:pt x="278" y="18"/>
                    </a:lnTo>
                    <a:lnTo>
                      <a:pt x="262" y="2"/>
                    </a:lnTo>
                    <a:lnTo>
                      <a:pt x="262" y="2"/>
                    </a:lnTo>
                    <a:lnTo>
                      <a:pt x="26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2" name="Freeform 259"/>
              <p:cNvSpPr>
                <a:spLocks/>
              </p:cNvSpPr>
              <p:nvPr/>
            </p:nvSpPr>
            <p:spPr bwMode="auto">
              <a:xfrm>
                <a:off x="1259" y="1812"/>
                <a:ext cx="19" cy="20"/>
              </a:xfrm>
              <a:custGeom>
                <a:avLst/>
                <a:gdLst>
                  <a:gd name="T0" fmla="*/ 17 w 19"/>
                  <a:gd name="T1" fmla="*/ 17 h 20"/>
                  <a:gd name="T2" fmla="*/ 17 w 19"/>
                  <a:gd name="T3" fmla="*/ 17 h 20"/>
                  <a:gd name="T4" fmla="*/ 14 w 19"/>
                  <a:gd name="T5" fmla="*/ 19 h 20"/>
                  <a:gd name="T6" fmla="*/ 10 w 19"/>
                  <a:gd name="T7" fmla="*/ 20 h 20"/>
                  <a:gd name="T8" fmla="*/ 7 w 19"/>
                  <a:gd name="T9" fmla="*/ 19 h 20"/>
                  <a:gd name="T10" fmla="*/ 3 w 19"/>
                  <a:gd name="T11" fmla="*/ 17 h 20"/>
                  <a:gd name="T12" fmla="*/ 3 w 19"/>
                  <a:gd name="T13" fmla="*/ 17 h 20"/>
                  <a:gd name="T14" fmla="*/ 1 w 19"/>
                  <a:gd name="T15" fmla="*/ 14 h 20"/>
                  <a:gd name="T16" fmla="*/ 0 w 19"/>
                  <a:gd name="T17" fmla="*/ 10 h 20"/>
                  <a:gd name="T18" fmla="*/ 1 w 19"/>
                  <a:gd name="T19" fmla="*/ 7 h 20"/>
                  <a:gd name="T20" fmla="*/ 3 w 19"/>
                  <a:gd name="T21" fmla="*/ 3 h 20"/>
                  <a:gd name="T22" fmla="*/ 3 w 19"/>
                  <a:gd name="T23" fmla="*/ 3 h 20"/>
                  <a:gd name="T24" fmla="*/ 7 w 19"/>
                  <a:gd name="T25" fmla="*/ 1 h 20"/>
                  <a:gd name="T26" fmla="*/ 10 w 19"/>
                  <a:gd name="T27" fmla="*/ 0 h 20"/>
                  <a:gd name="T28" fmla="*/ 14 w 19"/>
                  <a:gd name="T29" fmla="*/ 1 h 20"/>
                  <a:gd name="T30" fmla="*/ 17 w 19"/>
                  <a:gd name="T31" fmla="*/ 3 h 20"/>
                  <a:gd name="T32" fmla="*/ 17 w 19"/>
                  <a:gd name="T33" fmla="*/ 3 h 20"/>
                  <a:gd name="T34" fmla="*/ 19 w 19"/>
                  <a:gd name="T35" fmla="*/ 7 h 20"/>
                  <a:gd name="T36" fmla="*/ 19 w 19"/>
                  <a:gd name="T37" fmla="*/ 10 h 20"/>
                  <a:gd name="T38" fmla="*/ 19 w 19"/>
                  <a:gd name="T39" fmla="*/ 14 h 20"/>
                  <a:gd name="T40" fmla="*/ 17 w 19"/>
                  <a:gd name="T41" fmla="*/ 17 h 20"/>
                  <a:gd name="T42" fmla="*/ 17 w 19"/>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7" y="17"/>
                    </a:moveTo>
                    <a:lnTo>
                      <a:pt x="17" y="17"/>
                    </a:lnTo>
                    <a:lnTo>
                      <a:pt x="14" y="19"/>
                    </a:lnTo>
                    <a:lnTo>
                      <a:pt x="10" y="20"/>
                    </a:lnTo>
                    <a:lnTo>
                      <a:pt x="7" y="19"/>
                    </a:lnTo>
                    <a:lnTo>
                      <a:pt x="3" y="17"/>
                    </a:lnTo>
                    <a:lnTo>
                      <a:pt x="3" y="17"/>
                    </a:lnTo>
                    <a:lnTo>
                      <a:pt x="1" y="14"/>
                    </a:lnTo>
                    <a:lnTo>
                      <a:pt x="0" y="10"/>
                    </a:lnTo>
                    <a:lnTo>
                      <a:pt x="1" y="7"/>
                    </a:lnTo>
                    <a:lnTo>
                      <a:pt x="3" y="3"/>
                    </a:lnTo>
                    <a:lnTo>
                      <a:pt x="3" y="3"/>
                    </a:lnTo>
                    <a:lnTo>
                      <a:pt x="7" y="1"/>
                    </a:lnTo>
                    <a:lnTo>
                      <a:pt x="10" y="0"/>
                    </a:lnTo>
                    <a:lnTo>
                      <a:pt x="14" y="1"/>
                    </a:lnTo>
                    <a:lnTo>
                      <a:pt x="17" y="3"/>
                    </a:lnTo>
                    <a:lnTo>
                      <a:pt x="17" y="3"/>
                    </a:lnTo>
                    <a:lnTo>
                      <a:pt x="19" y="7"/>
                    </a:lnTo>
                    <a:lnTo>
                      <a:pt x="19" y="10"/>
                    </a:lnTo>
                    <a:lnTo>
                      <a:pt x="19" y="14"/>
                    </a:lnTo>
                    <a:lnTo>
                      <a:pt x="17" y="17"/>
                    </a:lnTo>
                    <a:lnTo>
                      <a:pt x="17"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3" name="Freeform 260"/>
              <p:cNvSpPr>
                <a:spLocks/>
              </p:cNvSpPr>
              <p:nvPr/>
            </p:nvSpPr>
            <p:spPr bwMode="auto">
              <a:xfrm>
                <a:off x="1309" y="1763"/>
                <a:ext cx="19" cy="19"/>
              </a:xfrm>
              <a:custGeom>
                <a:avLst/>
                <a:gdLst>
                  <a:gd name="T0" fmla="*/ 3 w 19"/>
                  <a:gd name="T1" fmla="*/ 3 h 19"/>
                  <a:gd name="T2" fmla="*/ 3 w 19"/>
                  <a:gd name="T3" fmla="*/ 3 h 19"/>
                  <a:gd name="T4" fmla="*/ 6 w 19"/>
                  <a:gd name="T5" fmla="*/ 1 h 19"/>
                  <a:gd name="T6" fmla="*/ 9 w 19"/>
                  <a:gd name="T7" fmla="*/ 0 h 19"/>
                  <a:gd name="T8" fmla="*/ 13 w 19"/>
                  <a:gd name="T9" fmla="*/ 1 h 19"/>
                  <a:gd name="T10" fmla="*/ 16 w 19"/>
                  <a:gd name="T11" fmla="*/ 3 h 19"/>
                  <a:gd name="T12" fmla="*/ 16 w 19"/>
                  <a:gd name="T13" fmla="*/ 3 h 19"/>
                  <a:gd name="T14" fmla="*/ 18 w 19"/>
                  <a:gd name="T15" fmla="*/ 6 h 19"/>
                  <a:gd name="T16" fmla="*/ 19 w 19"/>
                  <a:gd name="T17" fmla="*/ 9 h 19"/>
                  <a:gd name="T18" fmla="*/ 18 w 19"/>
                  <a:gd name="T19" fmla="*/ 13 h 19"/>
                  <a:gd name="T20" fmla="*/ 16 w 19"/>
                  <a:gd name="T21" fmla="*/ 16 h 19"/>
                  <a:gd name="T22" fmla="*/ 16 w 19"/>
                  <a:gd name="T23" fmla="*/ 16 h 19"/>
                  <a:gd name="T24" fmla="*/ 13 w 19"/>
                  <a:gd name="T25" fmla="*/ 19 h 19"/>
                  <a:gd name="T26" fmla="*/ 9 w 19"/>
                  <a:gd name="T27" fmla="*/ 19 h 19"/>
                  <a:gd name="T28" fmla="*/ 6 w 19"/>
                  <a:gd name="T29" fmla="*/ 19 h 19"/>
                  <a:gd name="T30" fmla="*/ 3 w 19"/>
                  <a:gd name="T31" fmla="*/ 16 h 19"/>
                  <a:gd name="T32" fmla="*/ 3 w 19"/>
                  <a:gd name="T33" fmla="*/ 16 h 19"/>
                  <a:gd name="T34" fmla="*/ 1 w 19"/>
                  <a:gd name="T35" fmla="*/ 13 h 19"/>
                  <a:gd name="T36" fmla="*/ 0 w 19"/>
                  <a:gd name="T37" fmla="*/ 9 h 19"/>
                  <a:gd name="T38" fmla="*/ 1 w 19"/>
                  <a:gd name="T39" fmla="*/ 6 h 19"/>
                  <a:gd name="T40" fmla="*/ 3 w 19"/>
                  <a:gd name="T41" fmla="*/ 3 h 19"/>
                  <a:gd name="T42" fmla="*/ 3 w 19"/>
                  <a:gd name="T4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3" y="3"/>
                    </a:moveTo>
                    <a:lnTo>
                      <a:pt x="3" y="3"/>
                    </a:lnTo>
                    <a:lnTo>
                      <a:pt x="6" y="1"/>
                    </a:lnTo>
                    <a:lnTo>
                      <a:pt x="9" y="0"/>
                    </a:lnTo>
                    <a:lnTo>
                      <a:pt x="13" y="1"/>
                    </a:lnTo>
                    <a:lnTo>
                      <a:pt x="16" y="3"/>
                    </a:lnTo>
                    <a:lnTo>
                      <a:pt x="16" y="3"/>
                    </a:lnTo>
                    <a:lnTo>
                      <a:pt x="18" y="6"/>
                    </a:lnTo>
                    <a:lnTo>
                      <a:pt x="19" y="9"/>
                    </a:lnTo>
                    <a:lnTo>
                      <a:pt x="18" y="13"/>
                    </a:lnTo>
                    <a:lnTo>
                      <a:pt x="16" y="16"/>
                    </a:lnTo>
                    <a:lnTo>
                      <a:pt x="16" y="16"/>
                    </a:lnTo>
                    <a:lnTo>
                      <a:pt x="13" y="19"/>
                    </a:lnTo>
                    <a:lnTo>
                      <a:pt x="9" y="19"/>
                    </a:lnTo>
                    <a:lnTo>
                      <a:pt x="6" y="19"/>
                    </a:lnTo>
                    <a:lnTo>
                      <a:pt x="3" y="16"/>
                    </a:lnTo>
                    <a:lnTo>
                      <a:pt x="3" y="16"/>
                    </a:lnTo>
                    <a:lnTo>
                      <a:pt x="1" y="13"/>
                    </a:lnTo>
                    <a:lnTo>
                      <a:pt x="0" y="9"/>
                    </a:lnTo>
                    <a:lnTo>
                      <a:pt x="1" y="6"/>
                    </a:lnTo>
                    <a:lnTo>
                      <a:pt x="3" y="3"/>
                    </a:lnTo>
                    <a:lnTo>
                      <a:pt x="3" y="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4" name="Freeform 261"/>
              <p:cNvSpPr>
                <a:spLocks/>
              </p:cNvSpPr>
              <p:nvPr/>
            </p:nvSpPr>
            <p:spPr bwMode="auto">
              <a:xfrm>
                <a:off x="1284" y="1837"/>
                <a:ext cx="20" cy="20"/>
              </a:xfrm>
              <a:custGeom>
                <a:avLst/>
                <a:gdLst>
                  <a:gd name="T0" fmla="*/ 17 w 20"/>
                  <a:gd name="T1" fmla="*/ 17 h 20"/>
                  <a:gd name="T2" fmla="*/ 17 w 20"/>
                  <a:gd name="T3" fmla="*/ 17 h 20"/>
                  <a:gd name="T4" fmla="*/ 13 w 20"/>
                  <a:gd name="T5" fmla="*/ 19 h 20"/>
                  <a:gd name="T6" fmla="*/ 9 w 20"/>
                  <a:gd name="T7" fmla="*/ 20 h 20"/>
                  <a:gd name="T8" fmla="*/ 6 w 20"/>
                  <a:gd name="T9" fmla="*/ 19 h 20"/>
                  <a:gd name="T10" fmla="*/ 3 w 20"/>
                  <a:gd name="T11" fmla="*/ 17 h 20"/>
                  <a:gd name="T12" fmla="*/ 3 w 20"/>
                  <a:gd name="T13" fmla="*/ 17 h 20"/>
                  <a:gd name="T14" fmla="*/ 1 w 20"/>
                  <a:gd name="T15" fmla="*/ 13 h 20"/>
                  <a:gd name="T16" fmla="*/ 0 w 20"/>
                  <a:gd name="T17" fmla="*/ 10 h 20"/>
                  <a:gd name="T18" fmla="*/ 1 w 20"/>
                  <a:gd name="T19" fmla="*/ 6 h 20"/>
                  <a:gd name="T20" fmla="*/ 3 w 20"/>
                  <a:gd name="T21" fmla="*/ 3 h 20"/>
                  <a:gd name="T22" fmla="*/ 3 w 20"/>
                  <a:gd name="T23" fmla="*/ 3 h 20"/>
                  <a:gd name="T24" fmla="*/ 6 w 20"/>
                  <a:gd name="T25" fmla="*/ 1 h 20"/>
                  <a:gd name="T26" fmla="*/ 9 w 20"/>
                  <a:gd name="T27" fmla="*/ 0 h 20"/>
                  <a:gd name="T28" fmla="*/ 13 w 20"/>
                  <a:gd name="T29" fmla="*/ 1 h 20"/>
                  <a:gd name="T30" fmla="*/ 17 w 20"/>
                  <a:gd name="T31" fmla="*/ 3 h 20"/>
                  <a:gd name="T32" fmla="*/ 17 w 20"/>
                  <a:gd name="T33" fmla="*/ 3 h 20"/>
                  <a:gd name="T34" fmla="*/ 19 w 20"/>
                  <a:gd name="T35" fmla="*/ 6 h 20"/>
                  <a:gd name="T36" fmla="*/ 20 w 20"/>
                  <a:gd name="T37" fmla="*/ 10 h 20"/>
                  <a:gd name="T38" fmla="*/ 19 w 20"/>
                  <a:gd name="T39" fmla="*/ 13 h 20"/>
                  <a:gd name="T40" fmla="*/ 17 w 20"/>
                  <a:gd name="T41" fmla="*/ 17 h 20"/>
                  <a:gd name="T42" fmla="*/ 17 w 20"/>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7" y="17"/>
                    </a:moveTo>
                    <a:lnTo>
                      <a:pt x="17" y="17"/>
                    </a:lnTo>
                    <a:lnTo>
                      <a:pt x="13" y="19"/>
                    </a:lnTo>
                    <a:lnTo>
                      <a:pt x="9" y="20"/>
                    </a:lnTo>
                    <a:lnTo>
                      <a:pt x="6" y="19"/>
                    </a:lnTo>
                    <a:lnTo>
                      <a:pt x="3" y="17"/>
                    </a:lnTo>
                    <a:lnTo>
                      <a:pt x="3" y="17"/>
                    </a:lnTo>
                    <a:lnTo>
                      <a:pt x="1" y="13"/>
                    </a:lnTo>
                    <a:lnTo>
                      <a:pt x="0" y="10"/>
                    </a:lnTo>
                    <a:lnTo>
                      <a:pt x="1" y="6"/>
                    </a:lnTo>
                    <a:lnTo>
                      <a:pt x="3" y="3"/>
                    </a:lnTo>
                    <a:lnTo>
                      <a:pt x="3" y="3"/>
                    </a:lnTo>
                    <a:lnTo>
                      <a:pt x="6" y="1"/>
                    </a:lnTo>
                    <a:lnTo>
                      <a:pt x="9" y="0"/>
                    </a:lnTo>
                    <a:lnTo>
                      <a:pt x="13" y="1"/>
                    </a:lnTo>
                    <a:lnTo>
                      <a:pt x="17" y="3"/>
                    </a:lnTo>
                    <a:lnTo>
                      <a:pt x="17" y="3"/>
                    </a:lnTo>
                    <a:lnTo>
                      <a:pt x="19" y="6"/>
                    </a:lnTo>
                    <a:lnTo>
                      <a:pt x="20" y="10"/>
                    </a:lnTo>
                    <a:lnTo>
                      <a:pt x="19" y="13"/>
                    </a:lnTo>
                    <a:lnTo>
                      <a:pt x="17" y="17"/>
                    </a:lnTo>
                    <a:lnTo>
                      <a:pt x="17"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5" name="Freeform 262"/>
              <p:cNvSpPr>
                <a:spLocks/>
              </p:cNvSpPr>
              <p:nvPr/>
            </p:nvSpPr>
            <p:spPr bwMode="auto">
              <a:xfrm>
                <a:off x="1284" y="1788"/>
                <a:ext cx="20" cy="18"/>
              </a:xfrm>
              <a:custGeom>
                <a:avLst/>
                <a:gdLst>
                  <a:gd name="T0" fmla="*/ 17 w 20"/>
                  <a:gd name="T1" fmla="*/ 16 h 18"/>
                  <a:gd name="T2" fmla="*/ 17 w 20"/>
                  <a:gd name="T3" fmla="*/ 16 h 18"/>
                  <a:gd name="T4" fmla="*/ 13 w 20"/>
                  <a:gd name="T5" fmla="*/ 18 h 18"/>
                  <a:gd name="T6" fmla="*/ 9 w 20"/>
                  <a:gd name="T7" fmla="*/ 18 h 18"/>
                  <a:gd name="T8" fmla="*/ 6 w 20"/>
                  <a:gd name="T9" fmla="*/ 18 h 18"/>
                  <a:gd name="T10" fmla="*/ 3 w 20"/>
                  <a:gd name="T11" fmla="*/ 16 h 18"/>
                  <a:gd name="T12" fmla="*/ 3 w 20"/>
                  <a:gd name="T13" fmla="*/ 16 h 18"/>
                  <a:gd name="T14" fmla="*/ 1 w 20"/>
                  <a:gd name="T15" fmla="*/ 13 h 18"/>
                  <a:gd name="T16" fmla="*/ 0 w 20"/>
                  <a:gd name="T17" fmla="*/ 9 h 18"/>
                  <a:gd name="T18" fmla="*/ 1 w 20"/>
                  <a:gd name="T19" fmla="*/ 6 h 18"/>
                  <a:gd name="T20" fmla="*/ 3 w 20"/>
                  <a:gd name="T21" fmla="*/ 3 h 18"/>
                  <a:gd name="T22" fmla="*/ 3 w 20"/>
                  <a:gd name="T23" fmla="*/ 3 h 18"/>
                  <a:gd name="T24" fmla="*/ 6 w 20"/>
                  <a:gd name="T25" fmla="*/ 1 h 18"/>
                  <a:gd name="T26" fmla="*/ 9 w 20"/>
                  <a:gd name="T27" fmla="*/ 0 h 18"/>
                  <a:gd name="T28" fmla="*/ 13 w 20"/>
                  <a:gd name="T29" fmla="*/ 1 h 18"/>
                  <a:gd name="T30" fmla="*/ 17 w 20"/>
                  <a:gd name="T31" fmla="*/ 3 h 18"/>
                  <a:gd name="T32" fmla="*/ 17 w 20"/>
                  <a:gd name="T33" fmla="*/ 3 h 18"/>
                  <a:gd name="T34" fmla="*/ 19 w 20"/>
                  <a:gd name="T35" fmla="*/ 6 h 18"/>
                  <a:gd name="T36" fmla="*/ 20 w 20"/>
                  <a:gd name="T37" fmla="*/ 9 h 18"/>
                  <a:gd name="T38" fmla="*/ 19 w 20"/>
                  <a:gd name="T39" fmla="*/ 13 h 18"/>
                  <a:gd name="T40" fmla="*/ 17 w 20"/>
                  <a:gd name="T41" fmla="*/ 16 h 18"/>
                  <a:gd name="T42" fmla="*/ 17 w 20"/>
                  <a:gd name="T4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7" y="16"/>
                    </a:moveTo>
                    <a:lnTo>
                      <a:pt x="17" y="16"/>
                    </a:lnTo>
                    <a:lnTo>
                      <a:pt x="13" y="18"/>
                    </a:lnTo>
                    <a:lnTo>
                      <a:pt x="9" y="18"/>
                    </a:lnTo>
                    <a:lnTo>
                      <a:pt x="6" y="18"/>
                    </a:lnTo>
                    <a:lnTo>
                      <a:pt x="3" y="16"/>
                    </a:lnTo>
                    <a:lnTo>
                      <a:pt x="3" y="16"/>
                    </a:lnTo>
                    <a:lnTo>
                      <a:pt x="1" y="13"/>
                    </a:lnTo>
                    <a:lnTo>
                      <a:pt x="0" y="9"/>
                    </a:lnTo>
                    <a:lnTo>
                      <a:pt x="1" y="6"/>
                    </a:lnTo>
                    <a:lnTo>
                      <a:pt x="3" y="3"/>
                    </a:lnTo>
                    <a:lnTo>
                      <a:pt x="3" y="3"/>
                    </a:lnTo>
                    <a:lnTo>
                      <a:pt x="6" y="1"/>
                    </a:lnTo>
                    <a:lnTo>
                      <a:pt x="9" y="0"/>
                    </a:lnTo>
                    <a:lnTo>
                      <a:pt x="13" y="1"/>
                    </a:lnTo>
                    <a:lnTo>
                      <a:pt x="17" y="3"/>
                    </a:lnTo>
                    <a:lnTo>
                      <a:pt x="17" y="3"/>
                    </a:lnTo>
                    <a:lnTo>
                      <a:pt x="19" y="6"/>
                    </a:lnTo>
                    <a:lnTo>
                      <a:pt x="20" y="9"/>
                    </a:lnTo>
                    <a:lnTo>
                      <a:pt x="19" y="13"/>
                    </a:lnTo>
                    <a:lnTo>
                      <a:pt x="17" y="16"/>
                    </a:lnTo>
                    <a:lnTo>
                      <a:pt x="17"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6" name="Freeform 263"/>
              <p:cNvSpPr>
                <a:spLocks/>
              </p:cNvSpPr>
              <p:nvPr/>
            </p:nvSpPr>
            <p:spPr bwMode="auto">
              <a:xfrm>
                <a:off x="1309" y="1812"/>
                <a:ext cx="19" cy="20"/>
              </a:xfrm>
              <a:custGeom>
                <a:avLst/>
                <a:gdLst>
                  <a:gd name="T0" fmla="*/ 3 w 19"/>
                  <a:gd name="T1" fmla="*/ 3 h 20"/>
                  <a:gd name="T2" fmla="*/ 3 w 19"/>
                  <a:gd name="T3" fmla="*/ 3 h 20"/>
                  <a:gd name="T4" fmla="*/ 6 w 19"/>
                  <a:gd name="T5" fmla="*/ 1 h 20"/>
                  <a:gd name="T6" fmla="*/ 9 w 19"/>
                  <a:gd name="T7" fmla="*/ 0 h 20"/>
                  <a:gd name="T8" fmla="*/ 13 w 19"/>
                  <a:gd name="T9" fmla="*/ 1 h 20"/>
                  <a:gd name="T10" fmla="*/ 16 w 19"/>
                  <a:gd name="T11" fmla="*/ 3 h 20"/>
                  <a:gd name="T12" fmla="*/ 16 w 19"/>
                  <a:gd name="T13" fmla="*/ 3 h 20"/>
                  <a:gd name="T14" fmla="*/ 18 w 19"/>
                  <a:gd name="T15" fmla="*/ 7 h 20"/>
                  <a:gd name="T16" fmla="*/ 19 w 19"/>
                  <a:gd name="T17" fmla="*/ 10 h 20"/>
                  <a:gd name="T18" fmla="*/ 18 w 19"/>
                  <a:gd name="T19" fmla="*/ 14 h 20"/>
                  <a:gd name="T20" fmla="*/ 16 w 19"/>
                  <a:gd name="T21" fmla="*/ 17 h 20"/>
                  <a:gd name="T22" fmla="*/ 16 w 19"/>
                  <a:gd name="T23" fmla="*/ 17 h 20"/>
                  <a:gd name="T24" fmla="*/ 13 w 19"/>
                  <a:gd name="T25" fmla="*/ 19 h 20"/>
                  <a:gd name="T26" fmla="*/ 9 w 19"/>
                  <a:gd name="T27" fmla="*/ 20 h 20"/>
                  <a:gd name="T28" fmla="*/ 6 w 19"/>
                  <a:gd name="T29" fmla="*/ 19 h 20"/>
                  <a:gd name="T30" fmla="*/ 3 w 19"/>
                  <a:gd name="T31" fmla="*/ 17 h 20"/>
                  <a:gd name="T32" fmla="*/ 3 w 19"/>
                  <a:gd name="T33" fmla="*/ 17 h 20"/>
                  <a:gd name="T34" fmla="*/ 1 w 19"/>
                  <a:gd name="T35" fmla="*/ 14 h 20"/>
                  <a:gd name="T36" fmla="*/ 0 w 19"/>
                  <a:gd name="T37" fmla="*/ 10 h 20"/>
                  <a:gd name="T38" fmla="*/ 1 w 19"/>
                  <a:gd name="T39" fmla="*/ 7 h 20"/>
                  <a:gd name="T40" fmla="*/ 3 w 19"/>
                  <a:gd name="T41" fmla="*/ 3 h 20"/>
                  <a:gd name="T42" fmla="*/ 3 w 19"/>
                  <a:gd name="T43"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3" y="3"/>
                    </a:moveTo>
                    <a:lnTo>
                      <a:pt x="3" y="3"/>
                    </a:lnTo>
                    <a:lnTo>
                      <a:pt x="6" y="1"/>
                    </a:lnTo>
                    <a:lnTo>
                      <a:pt x="9" y="0"/>
                    </a:lnTo>
                    <a:lnTo>
                      <a:pt x="13" y="1"/>
                    </a:lnTo>
                    <a:lnTo>
                      <a:pt x="16" y="3"/>
                    </a:lnTo>
                    <a:lnTo>
                      <a:pt x="16" y="3"/>
                    </a:lnTo>
                    <a:lnTo>
                      <a:pt x="18" y="7"/>
                    </a:lnTo>
                    <a:lnTo>
                      <a:pt x="19" y="10"/>
                    </a:lnTo>
                    <a:lnTo>
                      <a:pt x="18" y="14"/>
                    </a:lnTo>
                    <a:lnTo>
                      <a:pt x="16" y="17"/>
                    </a:lnTo>
                    <a:lnTo>
                      <a:pt x="16" y="17"/>
                    </a:lnTo>
                    <a:lnTo>
                      <a:pt x="13" y="19"/>
                    </a:lnTo>
                    <a:lnTo>
                      <a:pt x="9" y="20"/>
                    </a:lnTo>
                    <a:lnTo>
                      <a:pt x="6" y="19"/>
                    </a:lnTo>
                    <a:lnTo>
                      <a:pt x="3" y="17"/>
                    </a:lnTo>
                    <a:lnTo>
                      <a:pt x="3" y="17"/>
                    </a:lnTo>
                    <a:lnTo>
                      <a:pt x="1" y="14"/>
                    </a:lnTo>
                    <a:lnTo>
                      <a:pt x="0" y="10"/>
                    </a:lnTo>
                    <a:lnTo>
                      <a:pt x="1" y="7"/>
                    </a:lnTo>
                    <a:lnTo>
                      <a:pt x="3" y="3"/>
                    </a:lnTo>
                    <a:lnTo>
                      <a:pt x="3" y="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7" name="Freeform 264"/>
              <p:cNvSpPr>
                <a:spLocks/>
              </p:cNvSpPr>
              <p:nvPr/>
            </p:nvSpPr>
            <p:spPr bwMode="auto">
              <a:xfrm>
                <a:off x="1309" y="1863"/>
                <a:ext cx="19" cy="18"/>
              </a:xfrm>
              <a:custGeom>
                <a:avLst/>
                <a:gdLst>
                  <a:gd name="T0" fmla="*/ 16 w 19"/>
                  <a:gd name="T1" fmla="*/ 15 h 18"/>
                  <a:gd name="T2" fmla="*/ 16 w 19"/>
                  <a:gd name="T3" fmla="*/ 15 h 18"/>
                  <a:gd name="T4" fmla="*/ 13 w 19"/>
                  <a:gd name="T5" fmla="*/ 17 h 18"/>
                  <a:gd name="T6" fmla="*/ 9 w 19"/>
                  <a:gd name="T7" fmla="*/ 18 h 18"/>
                  <a:gd name="T8" fmla="*/ 6 w 19"/>
                  <a:gd name="T9" fmla="*/ 17 h 18"/>
                  <a:gd name="T10" fmla="*/ 3 w 19"/>
                  <a:gd name="T11" fmla="*/ 15 h 18"/>
                  <a:gd name="T12" fmla="*/ 3 w 19"/>
                  <a:gd name="T13" fmla="*/ 15 h 18"/>
                  <a:gd name="T14" fmla="*/ 1 w 19"/>
                  <a:gd name="T15" fmla="*/ 12 h 18"/>
                  <a:gd name="T16" fmla="*/ 0 w 19"/>
                  <a:gd name="T17" fmla="*/ 9 h 18"/>
                  <a:gd name="T18" fmla="*/ 1 w 19"/>
                  <a:gd name="T19" fmla="*/ 5 h 18"/>
                  <a:gd name="T20" fmla="*/ 3 w 19"/>
                  <a:gd name="T21" fmla="*/ 2 h 18"/>
                  <a:gd name="T22" fmla="*/ 3 w 19"/>
                  <a:gd name="T23" fmla="*/ 2 h 18"/>
                  <a:gd name="T24" fmla="*/ 6 w 19"/>
                  <a:gd name="T25" fmla="*/ 0 h 18"/>
                  <a:gd name="T26" fmla="*/ 9 w 19"/>
                  <a:gd name="T27" fmla="*/ 0 h 18"/>
                  <a:gd name="T28" fmla="*/ 13 w 19"/>
                  <a:gd name="T29" fmla="*/ 0 h 18"/>
                  <a:gd name="T30" fmla="*/ 16 w 19"/>
                  <a:gd name="T31" fmla="*/ 2 h 18"/>
                  <a:gd name="T32" fmla="*/ 16 w 19"/>
                  <a:gd name="T33" fmla="*/ 2 h 18"/>
                  <a:gd name="T34" fmla="*/ 18 w 19"/>
                  <a:gd name="T35" fmla="*/ 5 h 18"/>
                  <a:gd name="T36" fmla="*/ 19 w 19"/>
                  <a:gd name="T37" fmla="*/ 9 h 18"/>
                  <a:gd name="T38" fmla="*/ 18 w 19"/>
                  <a:gd name="T39" fmla="*/ 12 h 18"/>
                  <a:gd name="T40" fmla="*/ 16 w 19"/>
                  <a:gd name="T41" fmla="*/ 15 h 18"/>
                  <a:gd name="T42" fmla="*/ 16 w 19"/>
                  <a:gd name="T4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6" y="15"/>
                    </a:moveTo>
                    <a:lnTo>
                      <a:pt x="16" y="15"/>
                    </a:lnTo>
                    <a:lnTo>
                      <a:pt x="13" y="17"/>
                    </a:lnTo>
                    <a:lnTo>
                      <a:pt x="9" y="18"/>
                    </a:lnTo>
                    <a:lnTo>
                      <a:pt x="6" y="17"/>
                    </a:lnTo>
                    <a:lnTo>
                      <a:pt x="3" y="15"/>
                    </a:lnTo>
                    <a:lnTo>
                      <a:pt x="3" y="15"/>
                    </a:lnTo>
                    <a:lnTo>
                      <a:pt x="1" y="12"/>
                    </a:lnTo>
                    <a:lnTo>
                      <a:pt x="0" y="9"/>
                    </a:lnTo>
                    <a:lnTo>
                      <a:pt x="1" y="5"/>
                    </a:lnTo>
                    <a:lnTo>
                      <a:pt x="3" y="2"/>
                    </a:lnTo>
                    <a:lnTo>
                      <a:pt x="3" y="2"/>
                    </a:lnTo>
                    <a:lnTo>
                      <a:pt x="6" y="0"/>
                    </a:lnTo>
                    <a:lnTo>
                      <a:pt x="9" y="0"/>
                    </a:lnTo>
                    <a:lnTo>
                      <a:pt x="13" y="0"/>
                    </a:lnTo>
                    <a:lnTo>
                      <a:pt x="16" y="2"/>
                    </a:lnTo>
                    <a:lnTo>
                      <a:pt x="16" y="2"/>
                    </a:lnTo>
                    <a:lnTo>
                      <a:pt x="18" y="5"/>
                    </a:lnTo>
                    <a:lnTo>
                      <a:pt x="19" y="9"/>
                    </a:lnTo>
                    <a:lnTo>
                      <a:pt x="18" y="12"/>
                    </a:lnTo>
                    <a:lnTo>
                      <a:pt x="16" y="15"/>
                    </a:lnTo>
                    <a:lnTo>
                      <a:pt x="16" y="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8" name="Freeform 265"/>
              <p:cNvSpPr>
                <a:spLocks/>
              </p:cNvSpPr>
              <p:nvPr/>
            </p:nvSpPr>
            <p:spPr bwMode="auto">
              <a:xfrm>
                <a:off x="1333" y="1837"/>
                <a:ext cx="20" cy="20"/>
              </a:xfrm>
              <a:custGeom>
                <a:avLst/>
                <a:gdLst>
                  <a:gd name="T0" fmla="*/ 17 w 20"/>
                  <a:gd name="T1" fmla="*/ 17 h 20"/>
                  <a:gd name="T2" fmla="*/ 17 w 20"/>
                  <a:gd name="T3" fmla="*/ 17 h 20"/>
                  <a:gd name="T4" fmla="*/ 14 w 20"/>
                  <a:gd name="T5" fmla="*/ 19 h 20"/>
                  <a:gd name="T6" fmla="*/ 11 w 20"/>
                  <a:gd name="T7" fmla="*/ 20 h 20"/>
                  <a:gd name="T8" fmla="*/ 7 w 20"/>
                  <a:gd name="T9" fmla="*/ 19 h 20"/>
                  <a:gd name="T10" fmla="*/ 4 w 20"/>
                  <a:gd name="T11" fmla="*/ 17 h 20"/>
                  <a:gd name="T12" fmla="*/ 4 w 20"/>
                  <a:gd name="T13" fmla="*/ 17 h 20"/>
                  <a:gd name="T14" fmla="*/ 1 w 20"/>
                  <a:gd name="T15" fmla="*/ 13 h 20"/>
                  <a:gd name="T16" fmla="*/ 0 w 20"/>
                  <a:gd name="T17" fmla="*/ 10 h 20"/>
                  <a:gd name="T18" fmla="*/ 1 w 20"/>
                  <a:gd name="T19" fmla="*/ 6 h 20"/>
                  <a:gd name="T20" fmla="*/ 4 w 20"/>
                  <a:gd name="T21" fmla="*/ 3 h 20"/>
                  <a:gd name="T22" fmla="*/ 4 w 20"/>
                  <a:gd name="T23" fmla="*/ 3 h 20"/>
                  <a:gd name="T24" fmla="*/ 7 w 20"/>
                  <a:gd name="T25" fmla="*/ 1 h 20"/>
                  <a:gd name="T26" fmla="*/ 11 w 20"/>
                  <a:gd name="T27" fmla="*/ 0 h 20"/>
                  <a:gd name="T28" fmla="*/ 14 w 20"/>
                  <a:gd name="T29" fmla="*/ 1 h 20"/>
                  <a:gd name="T30" fmla="*/ 17 w 20"/>
                  <a:gd name="T31" fmla="*/ 3 h 20"/>
                  <a:gd name="T32" fmla="*/ 17 w 20"/>
                  <a:gd name="T33" fmla="*/ 3 h 20"/>
                  <a:gd name="T34" fmla="*/ 19 w 20"/>
                  <a:gd name="T35" fmla="*/ 6 h 20"/>
                  <a:gd name="T36" fmla="*/ 20 w 20"/>
                  <a:gd name="T37" fmla="*/ 10 h 20"/>
                  <a:gd name="T38" fmla="*/ 19 w 20"/>
                  <a:gd name="T39" fmla="*/ 13 h 20"/>
                  <a:gd name="T40" fmla="*/ 17 w 20"/>
                  <a:gd name="T41" fmla="*/ 17 h 20"/>
                  <a:gd name="T42" fmla="*/ 17 w 20"/>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7" y="17"/>
                    </a:moveTo>
                    <a:lnTo>
                      <a:pt x="17" y="17"/>
                    </a:lnTo>
                    <a:lnTo>
                      <a:pt x="14" y="19"/>
                    </a:lnTo>
                    <a:lnTo>
                      <a:pt x="11" y="20"/>
                    </a:lnTo>
                    <a:lnTo>
                      <a:pt x="7" y="19"/>
                    </a:lnTo>
                    <a:lnTo>
                      <a:pt x="4" y="17"/>
                    </a:lnTo>
                    <a:lnTo>
                      <a:pt x="4" y="17"/>
                    </a:lnTo>
                    <a:lnTo>
                      <a:pt x="1" y="13"/>
                    </a:lnTo>
                    <a:lnTo>
                      <a:pt x="0" y="10"/>
                    </a:lnTo>
                    <a:lnTo>
                      <a:pt x="1" y="6"/>
                    </a:lnTo>
                    <a:lnTo>
                      <a:pt x="4" y="3"/>
                    </a:lnTo>
                    <a:lnTo>
                      <a:pt x="4" y="3"/>
                    </a:lnTo>
                    <a:lnTo>
                      <a:pt x="7" y="1"/>
                    </a:lnTo>
                    <a:lnTo>
                      <a:pt x="11" y="0"/>
                    </a:lnTo>
                    <a:lnTo>
                      <a:pt x="14" y="1"/>
                    </a:lnTo>
                    <a:lnTo>
                      <a:pt x="17" y="3"/>
                    </a:lnTo>
                    <a:lnTo>
                      <a:pt x="17" y="3"/>
                    </a:lnTo>
                    <a:lnTo>
                      <a:pt x="19" y="6"/>
                    </a:lnTo>
                    <a:lnTo>
                      <a:pt x="20" y="10"/>
                    </a:lnTo>
                    <a:lnTo>
                      <a:pt x="19" y="13"/>
                    </a:lnTo>
                    <a:lnTo>
                      <a:pt x="17" y="17"/>
                    </a:lnTo>
                    <a:lnTo>
                      <a:pt x="17"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9" name="Freeform 266"/>
              <p:cNvSpPr>
                <a:spLocks/>
              </p:cNvSpPr>
              <p:nvPr/>
            </p:nvSpPr>
            <p:spPr bwMode="auto">
              <a:xfrm>
                <a:off x="1333" y="1788"/>
                <a:ext cx="20" cy="19"/>
              </a:xfrm>
              <a:custGeom>
                <a:avLst/>
                <a:gdLst>
                  <a:gd name="T0" fmla="*/ 17 w 20"/>
                  <a:gd name="T1" fmla="*/ 16 h 19"/>
                  <a:gd name="T2" fmla="*/ 17 w 20"/>
                  <a:gd name="T3" fmla="*/ 16 h 19"/>
                  <a:gd name="T4" fmla="*/ 14 w 20"/>
                  <a:gd name="T5" fmla="*/ 18 h 19"/>
                  <a:gd name="T6" fmla="*/ 11 w 20"/>
                  <a:gd name="T7" fmla="*/ 19 h 19"/>
                  <a:gd name="T8" fmla="*/ 7 w 20"/>
                  <a:gd name="T9" fmla="*/ 18 h 19"/>
                  <a:gd name="T10" fmla="*/ 4 w 20"/>
                  <a:gd name="T11" fmla="*/ 16 h 19"/>
                  <a:gd name="T12" fmla="*/ 4 w 20"/>
                  <a:gd name="T13" fmla="*/ 16 h 19"/>
                  <a:gd name="T14" fmla="*/ 1 w 20"/>
                  <a:gd name="T15" fmla="*/ 13 h 19"/>
                  <a:gd name="T16" fmla="*/ 0 w 20"/>
                  <a:gd name="T17" fmla="*/ 9 h 19"/>
                  <a:gd name="T18" fmla="*/ 1 w 20"/>
                  <a:gd name="T19" fmla="*/ 6 h 19"/>
                  <a:gd name="T20" fmla="*/ 4 w 20"/>
                  <a:gd name="T21" fmla="*/ 3 h 19"/>
                  <a:gd name="T22" fmla="*/ 4 w 20"/>
                  <a:gd name="T23" fmla="*/ 3 h 19"/>
                  <a:gd name="T24" fmla="*/ 7 w 20"/>
                  <a:gd name="T25" fmla="*/ 1 h 19"/>
                  <a:gd name="T26" fmla="*/ 11 w 20"/>
                  <a:gd name="T27" fmla="*/ 0 h 19"/>
                  <a:gd name="T28" fmla="*/ 14 w 20"/>
                  <a:gd name="T29" fmla="*/ 1 h 19"/>
                  <a:gd name="T30" fmla="*/ 17 w 20"/>
                  <a:gd name="T31" fmla="*/ 3 h 19"/>
                  <a:gd name="T32" fmla="*/ 17 w 20"/>
                  <a:gd name="T33" fmla="*/ 3 h 19"/>
                  <a:gd name="T34" fmla="*/ 19 w 20"/>
                  <a:gd name="T35" fmla="*/ 6 h 19"/>
                  <a:gd name="T36" fmla="*/ 20 w 20"/>
                  <a:gd name="T37" fmla="*/ 9 h 19"/>
                  <a:gd name="T38" fmla="*/ 19 w 20"/>
                  <a:gd name="T39" fmla="*/ 13 h 19"/>
                  <a:gd name="T40" fmla="*/ 17 w 20"/>
                  <a:gd name="T41" fmla="*/ 16 h 19"/>
                  <a:gd name="T42" fmla="*/ 17 w 20"/>
                  <a:gd name="T4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9">
                    <a:moveTo>
                      <a:pt x="17" y="16"/>
                    </a:moveTo>
                    <a:lnTo>
                      <a:pt x="17" y="16"/>
                    </a:lnTo>
                    <a:lnTo>
                      <a:pt x="14" y="18"/>
                    </a:lnTo>
                    <a:lnTo>
                      <a:pt x="11" y="19"/>
                    </a:lnTo>
                    <a:lnTo>
                      <a:pt x="7" y="18"/>
                    </a:lnTo>
                    <a:lnTo>
                      <a:pt x="4" y="16"/>
                    </a:lnTo>
                    <a:lnTo>
                      <a:pt x="4" y="16"/>
                    </a:lnTo>
                    <a:lnTo>
                      <a:pt x="1" y="13"/>
                    </a:lnTo>
                    <a:lnTo>
                      <a:pt x="0" y="9"/>
                    </a:lnTo>
                    <a:lnTo>
                      <a:pt x="1" y="6"/>
                    </a:lnTo>
                    <a:lnTo>
                      <a:pt x="4" y="3"/>
                    </a:lnTo>
                    <a:lnTo>
                      <a:pt x="4" y="3"/>
                    </a:lnTo>
                    <a:lnTo>
                      <a:pt x="7" y="1"/>
                    </a:lnTo>
                    <a:lnTo>
                      <a:pt x="11" y="0"/>
                    </a:lnTo>
                    <a:lnTo>
                      <a:pt x="14" y="1"/>
                    </a:lnTo>
                    <a:lnTo>
                      <a:pt x="17" y="3"/>
                    </a:lnTo>
                    <a:lnTo>
                      <a:pt x="17" y="3"/>
                    </a:lnTo>
                    <a:lnTo>
                      <a:pt x="19" y="6"/>
                    </a:lnTo>
                    <a:lnTo>
                      <a:pt x="20" y="9"/>
                    </a:lnTo>
                    <a:lnTo>
                      <a:pt x="19" y="13"/>
                    </a:lnTo>
                    <a:lnTo>
                      <a:pt x="17" y="16"/>
                    </a:lnTo>
                    <a:lnTo>
                      <a:pt x="17"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0" name="Freeform 267"/>
              <p:cNvSpPr>
                <a:spLocks/>
              </p:cNvSpPr>
              <p:nvPr/>
            </p:nvSpPr>
            <p:spPr bwMode="auto">
              <a:xfrm>
                <a:off x="1359" y="1812"/>
                <a:ext cx="19" cy="20"/>
              </a:xfrm>
              <a:custGeom>
                <a:avLst/>
                <a:gdLst>
                  <a:gd name="T0" fmla="*/ 16 w 19"/>
                  <a:gd name="T1" fmla="*/ 17 h 20"/>
                  <a:gd name="T2" fmla="*/ 16 w 19"/>
                  <a:gd name="T3" fmla="*/ 17 h 20"/>
                  <a:gd name="T4" fmla="*/ 12 w 19"/>
                  <a:gd name="T5" fmla="*/ 19 h 20"/>
                  <a:gd name="T6" fmla="*/ 9 w 19"/>
                  <a:gd name="T7" fmla="*/ 20 h 20"/>
                  <a:gd name="T8" fmla="*/ 5 w 19"/>
                  <a:gd name="T9" fmla="*/ 19 h 20"/>
                  <a:gd name="T10" fmla="*/ 2 w 19"/>
                  <a:gd name="T11" fmla="*/ 17 h 20"/>
                  <a:gd name="T12" fmla="*/ 2 w 19"/>
                  <a:gd name="T13" fmla="*/ 17 h 20"/>
                  <a:gd name="T14" fmla="*/ 0 w 19"/>
                  <a:gd name="T15" fmla="*/ 14 h 20"/>
                  <a:gd name="T16" fmla="*/ 0 w 19"/>
                  <a:gd name="T17" fmla="*/ 10 h 20"/>
                  <a:gd name="T18" fmla="*/ 0 w 19"/>
                  <a:gd name="T19" fmla="*/ 7 h 20"/>
                  <a:gd name="T20" fmla="*/ 2 w 19"/>
                  <a:gd name="T21" fmla="*/ 3 h 20"/>
                  <a:gd name="T22" fmla="*/ 2 w 19"/>
                  <a:gd name="T23" fmla="*/ 3 h 20"/>
                  <a:gd name="T24" fmla="*/ 5 w 19"/>
                  <a:gd name="T25" fmla="*/ 1 h 20"/>
                  <a:gd name="T26" fmla="*/ 9 w 19"/>
                  <a:gd name="T27" fmla="*/ 0 h 20"/>
                  <a:gd name="T28" fmla="*/ 12 w 19"/>
                  <a:gd name="T29" fmla="*/ 1 h 20"/>
                  <a:gd name="T30" fmla="*/ 16 w 19"/>
                  <a:gd name="T31" fmla="*/ 3 h 20"/>
                  <a:gd name="T32" fmla="*/ 16 w 19"/>
                  <a:gd name="T33" fmla="*/ 3 h 20"/>
                  <a:gd name="T34" fmla="*/ 18 w 19"/>
                  <a:gd name="T35" fmla="*/ 7 h 20"/>
                  <a:gd name="T36" fmla="*/ 19 w 19"/>
                  <a:gd name="T37" fmla="*/ 10 h 20"/>
                  <a:gd name="T38" fmla="*/ 18 w 19"/>
                  <a:gd name="T39" fmla="*/ 14 h 20"/>
                  <a:gd name="T40" fmla="*/ 16 w 19"/>
                  <a:gd name="T41" fmla="*/ 17 h 20"/>
                  <a:gd name="T42" fmla="*/ 16 w 19"/>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6" y="17"/>
                    </a:moveTo>
                    <a:lnTo>
                      <a:pt x="16" y="17"/>
                    </a:lnTo>
                    <a:lnTo>
                      <a:pt x="12" y="19"/>
                    </a:lnTo>
                    <a:lnTo>
                      <a:pt x="9" y="20"/>
                    </a:lnTo>
                    <a:lnTo>
                      <a:pt x="5" y="19"/>
                    </a:lnTo>
                    <a:lnTo>
                      <a:pt x="2" y="17"/>
                    </a:lnTo>
                    <a:lnTo>
                      <a:pt x="2" y="17"/>
                    </a:lnTo>
                    <a:lnTo>
                      <a:pt x="0" y="14"/>
                    </a:lnTo>
                    <a:lnTo>
                      <a:pt x="0" y="10"/>
                    </a:lnTo>
                    <a:lnTo>
                      <a:pt x="0" y="7"/>
                    </a:lnTo>
                    <a:lnTo>
                      <a:pt x="2" y="3"/>
                    </a:lnTo>
                    <a:lnTo>
                      <a:pt x="2" y="3"/>
                    </a:lnTo>
                    <a:lnTo>
                      <a:pt x="5" y="1"/>
                    </a:lnTo>
                    <a:lnTo>
                      <a:pt x="9" y="0"/>
                    </a:lnTo>
                    <a:lnTo>
                      <a:pt x="12" y="1"/>
                    </a:lnTo>
                    <a:lnTo>
                      <a:pt x="16" y="3"/>
                    </a:lnTo>
                    <a:lnTo>
                      <a:pt x="16" y="3"/>
                    </a:lnTo>
                    <a:lnTo>
                      <a:pt x="18" y="7"/>
                    </a:lnTo>
                    <a:lnTo>
                      <a:pt x="19" y="10"/>
                    </a:lnTo>
                    <a:lnTo>
                      <a:pt x="18" y="14"/>
                    </a:lnTo>
                    <a:lnTo>
                      <a:pt x="16" y="17"/>
                    </a:lnTo>
                    <a:lnTo>
                      <a:pt x="16"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1" name="Freeform 268"/>
              <p:cNvSpPr>
                <a:spLocks/>
              </p:cNvSpPr>
              <p:nvPr/>
            </p:nvSpPr>
            <p:spPr bwMode="auto">
              <a:xfrm>
                <a:off x="1327" y="1701"/>
                <a:ext cx="97" cy="37"/>
              </a:xfrm>
              <a:custGeom>
                <a:avLst/>
                <a:gdLst>
                  <a:gd name="T0" fmla="*/ 95 w 97"/>
                  <a:gd name="T1" fmla="*/ 5 h 37"/>
                  <a:gd name="T2" fmla="*/ 95 w 97"/>
                  <a:gd name="T3" fmla="*/ 5 h 37"/>
                  <a:gd name="T4" fmla="*/ 97 w 97"/>
                  <a:gd name="T5" fmla="*/ 0 h 37"/>
                  <a:gd name="T6" fmla="*/ 0 w 97"/>
                  <a:gd name="T7" fmla="*/ 26 h 37"/>
                  <a:gd name="T8" fmla="*/ 46 w 97"/>
                  <a:gd name="T9" fmla="*/ 36 h 37"/>
                  <a:gd name="T10" fmla="*/ 46 w 97"/>
                  <a:gd name="T11" fmla="*/ 36 h 37"/>
                  <a:gd name="T12" fmla="*/ 54 w 97"/>
                  <a:gd name="T13" fmla="*/ 37 h 37"/>
                  <a:gd name="T14" fmla="*/ 62 w 97"/>
                  <a:gd name="T15" fmla="*/ 37 h 37"/>
                  <a:gd name="T16" fmla="*/ 70 w 97"/>
                  <a:gd name="T17" fmla="*/ 35 h 37"/>
                  <a:gd name="T18" fmla="*/ 76 w 97"/>
                  <a:gd name="T19" fmla="*/ 31 h 37"/>
                  <a:gd name="T20" fmla="*/ 84 w 97"/>
                  <a:gd name="T21" fmla="*/ 26 h 37"/>
                  <a:gd name="T22" fmla="*/ 89 w 97"/>
                  <a:gd name="T23" fmla="*/ 21 h 37"/>
                  <a:gd name="T24" fmla="*/ 93 w 97"/>
                  <a:gd name="T25" fmla="*/ 14 h 37"/>
                  <a:gd name="T26" fmla="*/ 95 w 97"/>
                  <a:gd name="T27" fmla="*/ 5 h 37"/>
                  <a:gd name="T28" fmla="*/ 95 w 97"/>
                  <a:gd name="T29"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37">
                    <a:moveTo>
                      <a:pt x="95" y="5"/>
                    </a:moveTo>
                    <a:lnTo>
                      <a:pt x="95" y="5"/>
                    </a:lnTo>
                    <a:lnTo>
                      <a:pt x="97" y="0"/>
                    </a:lnTo>
                    <a:lnTo>
                      <a:pt x="0" y="26"/>
                    </a:lnTo>
                    <a:lnTo>
                      <a:pt x="46" y="36"/>
                    </a:lnTo>
                    <a:lnTo>
                      <a:pt x="46" y="36"/>
                    </a:lnTo>
                    <a:lnTo>
                      <a:pt x="54" y="37"/>
                    </a:lnTo>
                    <a:lnTo>
                      <a:pt x="62" y="37"/>
                    </a:lnTo>
                    <a:lnTo>
                      <a:pt x="70" y="35"/>
                    </a:lnTo>
                    <a:lnTo>
                      <a:pt x="76" y="31"/>
                    </a:lnTo>
                    <a:lnTo>
                      <a:pt x="84" y="26"/>
                    </a:lnTo>
                    <a:lnTo>
                      <a:pt x="89" y="21"/>
                    </a:lnTo>
                    <a:lnTo>
                      <a:pt x="93" y="14"/>
                    </a:lnTo>
                    <a:lnTo>
                      <a:pt x="95" y="5"/>
                    </a:lnTo>
                    <a:lnTo>
                      <a:pt x="95" y="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2" name="Freeform 269"/>
              <p:cNvSpPr>
                <a:spLocks/>
              </p:cNvSpPr>
              <p:nvPr/>
            </p:nvSpPr>
            <p:spPr bwMode="auto">
              <a:xfrm>
                <a:off x="2558" y="964"/>
                <a:ext cx="38" cy="22"/>
              </a:xfrm>
              <a:custGeom>
                <a:avLst/>
                <a:gdLst>
                  <a:gd name="T0" fmla="*/ 0 w 38"/>
                  <a:gd name="T1" fmla="*/ 3 h 22"/>
                  <a:gd name="T2" fmla="*/ 22 w 38"/>
                  <a:gd name="T3" fmla="*/ 12 h 22"/>
                  <a:gd name="T4" fmla="*/ 22 w 38"/>
                  <a:gd name="T5" fmla="*/ 12 h 22"/>
                  <a:gd name="T6" fmla="*/ 21 w 38"/>
                  <a:gd name="T7" fmla="*/ 14 h 22"/>
                  <a:gd name="T8" fmla="*/ 21 w 38"/>
                  <a:gd name="T9" fmla="*/ 17 h 22"/>
                  <a:gd name="T10" fmla="*/ 23 w 38"/>
                  <a:gd name="T11" fmla="*/ 19 h 22"/>
                  <a:gd name="T12" fmla="*/ 24 w 38"/>
                  <a:gd name="T13" fmla="*/ 20 h 22"/>
                  <a:gd name="T14" fmla="*/ 24 w 38"/>
                  <a:gd name="T15" fmla="*/ 20 h 22"/>
                  <a:gd name="T16" fmla="*/ 27 w 38"/>
                  <a:gd name="T17" fmla="*/ 22 h 22"/>
                  <a:gd name="T18" fmla="*/ 30 w 38"/>
                  <a:gd name="T19" fmla="*/ 22 h 22"/>
                  <a:gd name="T20" fmla="*/ 32 w 38"/>
                  <a:gd name="T21" fmla="*/ 20 h 22"/>
                  <a:gd name="T22" fmla="*/ 34 w 38"/>
                  <a:gd name="T23" fmla="*/ 18 h 22"/>
                  <a:gd name="T24" fmla="*/ 34 w 38"/>
                  <a:gd name="T25" fmla="*/ 18 h 22"/>
                  <a:gd name="T26" fmla="*/ 35 w 38"/>
                  <a:gd name="T27" fmla="*/ 15 h 22"/>
                  <a:gd name="T28" fmla="*/ 34 w 38"/>
                  <a:gd name="T29" fmla="*/ 13 h 22"/>
                  <a:gd name="T30" fmla="*/ 34 w 38"/>
                  <a:gd name="T31" fmla="*/ 13 h 22"/>
                  <a:gd name="T32" fmla="*/ 36 w 38"/>
                  <a:gd name="T33" fmla="*/ 11 h 22"/>
                  <a:gd name="T34" fmla="*/ 37 w 38"/>
                  <a:gd name="T35" fmla="*/ 10 h 22"/>
                  <a:gd name="T36" fmla="*/ 37 w 38"/>
                  <a:gd name="T37" fmla="*/ 10 h 22"/>
                  <a:gd name="T38" fmla="*/ 38 w 38"/>
                  <a:gd name="T39" fmla="*/ 7 h 22"/>
                  <a:gd name="T40" fmla="*/ 38 w 38"/>
                  <a:gd name="T41" fmla="*/ 5 h 22"/>
                  <a:gd name="T42" fmla="*/ 37 w 38"/>
                  <a:gd name="T43" fmla="*/ 2 h 22"/>
                  <a:gd name="T44" fmla="*/ 35 w 38"/>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22">
                    <a:moveTo>
                      <a:pt x="0" y="3"/>
                    </a:moveTo>
                    <a:lnTo>
                      <a:pt x="22" y="12"/>
                    </a:lnTo>
                    <a:lnTo>
                      <a:pt x="22" y="12"/>
                    </a:lnTo>
                    <a:lnTo>
                      <a:pt x="21" y="14"/>
                    </a:lnTo>
                    <a:lnTo>
                      <a:pt x="21" y="17"/>
                    </a:lnTo>
                    <a:lnTo>
                      <a:pt x="23" y="19"/>
                    </a:lnTo>
                    <a:lnTo>
                      <a:pt x="24" y="20"/>
                    </a:lnTo>
                    <a:lnTo>
                      <a:pt x="24" y="20"/>
                    </a:lnTo>
                    <a:lnTo>
                      <a:pt x="27" y="22"/>
                    </a:lnTo>
                    <a:lnTo>
                      <a:pt x="30" y="22"/>
                    </a:lnTo>
                    <a:lnTo>
                      <a:pt x="32" y="20"/>
                    </a:lnTo>
                    <a:lnTo>
                      <a:pt x="34" y="18"/>
                    </a:lnTo>
                    <a:lnTo>
                      <a:pt x="34" y="18"/>
                    </a:lnTo>
                    <a:lnTo>
                      <a:pt x="35" y="15"/>
                    </a:lnTo>
                    <a:lnTo>
                      <a:pt x="34" y="13"/>
                    </a:lnTo>
                    <a:lnTo>
                      <a:pt x="34" y="13"/>
                    </a:lnTo>
                    <a:lnTo>
                      <a:pt x="36" y="11"/>
                    </a:lnTo>
                    <a:lnTo>
                      <a:pt x="37" y="10"/>
                    </a:lnTo>
                    <a:lnTo>
                      <a:pt x="37" y="10"/>
                    </a:lnTo>
                    <a:lnTo>
                      <a:pt x="38" y="7"/>
                    </a:lnTo>
                    <a:lnTo>
                      <a:pt x="38" y="5"/>
                    </a:lnTo>
                    <a:lnTo>
                      <a:pt x="37" y="2"/>
                    </a:lnTo>
                    <a:lnTo>
                      <a:pt x="3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3" name="Freeform 270"/>
              <p:cNvSpPr>
                <a:spLocks/>
              </p:cNvSpPr>
              <p:nvPr/>
            </p:nvSpPr>
            <p:spPr bwMode="auto">
              <a:xfrm>
                <a:off x="2513" y="936"/>
                <a:ext cx="83" cy="48"/>
              </a:xfrm>
              <a:custGeom>
                <a:avLst/>
                <a:gdLst>
                  <a:gd name="T0" fmla="*/ 13 w 83"/>
                  <a:gd name="T1" fmla="*/ 31 h 48"/>
                  <a:gd name="T2" fmla="*/ 13 w 83"/>
                  <a:gd name="T3" fmla="*/ 30 h 48"/>
                  <a:gd name="T4" fmla="*/ 11 w 83"/>
                  <a:gd name="T5" fmla="*/ 28 h 48"/>
                  <a:gd name="T6" fmla="*/ 6 w 83"/>
                  <a:gd name="T7" fmla="*/ 27 h 48"/>
                  <a:gd name="T8" fmla="*/ 3 w 83"/>
                  <a:gd name="T9" fmla="*/ 28 h 48"/>
                  <a:gd name="T10" fmla="*/ 0 w 83"/>
                  <a:gd name="T11" fmla="*/ 32 h 48"/>
                  <a:gd name="T12" fmla="*/ 1 w 83"/>
                  <a:gd name="T13" fmla="*/ 37 h 48"/>
                  <a:gd name="T14" fmla="*/ 2 w 83"/>
                  <a:gd name="T15" fmla="*/ 39 h 48"/>
                  <a:gd name="T16" fmla="*/ 4 w 83"/>
                  <a:gd name="T17" fmla="*/ 40 h 48"/>
                  <a:gd name="T18" fmla="*/ 5 w 83"/>
                  <a:gd name="T19" fmla="*/ 45 h 48"/>
                  <a:gd name="T20" fmla="*/ 7 w 83"/>
                  <a:gd name="T21" fmla="*/ 47 h 48"/>
                  <a:gd name="T22" fmla="*/ 11 w 83"/>
                  <a:gd name="T23" fmla="*/ 48 h 48"/>
                  <a:gd name="T24" fmla="*/ 14 w 83"/>
                  <a:gd name="T25" fmla="*/ 47 h 48"/>
                  <a:gd name="T26" fmla="*/ 18 w 83"/>
                  <a:gd name="T27" fmla="*/ 44 h 48"/>
                  <a:gd name="T28" fmla="*/ 18 w 83"/>
                  <a:gd name="T29" fmla="*/ 39 h 48"/>
                  <a:gd name="T30" fmla="*/ 70 w 83"/>
                  <a:gd name="T31" fmla="*/ 18 h 48"/>
                  <a:gd name="T32" fmla="*/ 71 w 83"/>
                  <a:gd name="T33" fmla="*/ 19 h 48"/>
                  <a:gd name="T34" fmla="*/ 75 w 83"/>
                  <a:gd name="T35" fmla="*/ 22 h 48"/>
                  <a:gd name="T36" fmla="*/ 80 w 83"/>
                  <a:gd name="T37" fmla="*/ 21 h 48"/>
                  <a:gd name="T38" fmla="*/ 82 w 83"/>
                  <a:gd name="T39" fmla="*/ 19 h 48"/>
                  <a:gd name="T40" fmla="*/ 83 w 83"/>
                  <a:gd name="T41" fmla="*/ 14 h 48"/>
                  <a:gd name="T42" fmla="*/ 82 w 83"/>
                  <a:gd name="T43" fmla="*/ 11 h 48"/>
                  <a:gd name="T44" fmla="*/ 79 w 83"/>
                  <a:gd name="T45" fmla="*/ 8 h 48"/>
                  <a:gd name="T46" fmla="*/ 80 w 83"/>
                  <a:gd name="T47" fmla="*/ 6 h 48"/>
                  <a:gd name="T48" fmla="*/ 79 w 83"/>
                  <a:gd name="T49" fmla="*/ 3 h 48"/>
                  <a:gd name="T50" fmla="*/ 75 w 83"/>
                  <a:gd name="T51" fmla="*/ 0 h 48"/>
                  <a:gd name="T52" fmla="*/ 69 w 83"/>
                  <a:gd name="T53" fmla="*/ 0 h 48"/>
                  <a:gd name="T54" fmla="*/ 68 w 83"/>
                  <a:gd name="T55" fmla="*/ 2 h 48"/>
                  <a:gd name="T56" fmla="*/ 66 w 83"/>
                  <a:gd name="T57" fmla="*/ 6 h 48"/>
                  <a:gd name="T58" fmla="*/ 41 w 83"/>
                  <a:gd name="T59" fmla="*/ 20 h 48"/>
                  <a:gd name="T60" fmla="*/ 18 w 83"/>
                  <a:gd name="T61" fmla="*/ 10 h 48"/>
                  <a:gd name="T62" fmla="*/ 18 w 83"/>
                  <a:gd name="T63" fmla="*/ 5 h 48"/>
                  <a:gd name="T64" fmla="*/ 14 w 83"/>
                  <a:gd name="T65" fmla="*/ 1 h 48"/>
                  <a:gd name="T66" fmla="*/ 11 w 83"/>
                  <a:gd name="T67" fmla="*/ 0 h 48"/>
                  <a:gd name="T68" fmla="*/ 7 w 83"/>
                  <a:gd name="T69" fmla="*/ 2 h 48"/>
                  <a:gd name="T70" fmla="*/ 5 w 83"/>
                  <a:gd name="T71" fmla="*/ 4 h 48"/>
                  <a:gd name="T72" fmla="*/ 4 w 83"/>
                  <a:gd name="T73" fmla="*/ 9 h 48"/>
                  <a:gd name="T74" fmla="*/ 2 w 83"/>
                  <a:gd name="T75" fmla="*/ 10 h 48"/>
                  <a:gd name="T76" fmla="*/ 1 w 83"/>
                  <a:gd name="T77" fmla="*/ 12 h 48"/>
                  <a:gd name="T78" fmla="*/ 0 w 83"/>
                  <a:gd name="T79" fmla="*/ 18 h 48"/>
                  <a:gd name="T80" fmla="*/ 3 w 83"/>
                  <a:gd name="T81"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 h="48">
                    <a:moveTo>
                      <a:pt x="28" y="25"/>
                    </a:moveTo>
                    <a:lnTo>
                      <a:pt x="13" y="31"/>
                    </a:lnTo>
                    <a:lnTo>
                      <a:pt x="13" y="31"/>
                    </a:lnTo>
                    <a:lnTo>
                      <a:pt x="13" y="30"/>
                    </a:lnTo>
                    <a:lnTo>
                      <a:pt x="13" y="30"/>
                    </a:lnTo>
                    <a:lnTo>
                      <a:pt x="11" y="28"/>
                    </a:lnTo>
                    <a:lnTo>
                      <a:pt x="9" y="27"/>
                    </a:lnTo>
                    <a:lnTo>
                      <a:pt x="6" y="27"/>
                    </a:lnTo>
                    <a:lnTo>
                      <a:pt x="3" y="28"/>
                    </a:lnTo>
                    <a:lnTo>
                      <a:pt x="3" y="28"/>
                    </a:lnTo>
                    <a:lnTo>
                      <a:pt x="1" y="29"/>
                    </a:lnTo>
                    <a:lnTo>
                      <a:pt x="0" y="32"/>
                    </a:lnTo>
                    <a:lnTo>
                      <a:pt x="0" y="34"/>
                    </a:lnTo>
                    <a:lnTo>
                      <a:pt x="1" y="37"/>
                    </a:lnTo>
                    <a:lnTo>
                      <a:pt x="1" y="37"/>
                    </a:lnTo>
                    <a:lnTo>
                      <a:pt x="2" y="39"/>
                    </a:lnTo>
                    <a:lnTo>
                      <a:pt x="4" y="40"/>
                    </a:lnTo>
                    <a:lnTo>
                      <a:pt x="4" y="40"/>
                    </a:lnTo>
                    <a:lnTo>
                      <a:pt x="4" y="42"/>
                    </a:lnTo>
                    <a:lnTo>
                      <a:pt x="5" y="45"/>
                    </a:lnTo>
                    <a:lnTo>
                      <a:pt x="5" y="45"/>
                    </a:lnTo>
                    <a:lnTo>
                      <a:pt x="7" y="47"/>
                    </a:lnTo>
                    <a:lnTo>
                      <a:pt x="9" y="48"/>
                    </a:lnTo>
                    <a:lnTo>
                      <a:pt x="11" y="48"/>
                    </a:lnTo>
                    <a:lnTo>
                      <a:pt x="14" y="47"/>
                    </a:lnTo>
                    <a:lnTo>
                      <a:pt x="14" y="47"/>
                    </a:lnTo>
                    <a:lnTo>
                      <a:pt x="17" y="46"/>
                    </a:lnTo>
                    <a:lnTo>
                      <a:pt x="18" y="44"/>
                    </a:lnTo>
                    <a:lnTo>
                      <a:pt x="18" y="41"/>
                    </a:lnTo>
                    <a:lnTo>
                      <a:pt x="18" y="39"/>
                    </a:lnTo>
                    <a:lnTo>
                      <a:pt x="70" y="18"/>
                    </a:lnTo>
                    <a:lnTo>
                      <a:pt x="70" y="18"/>
                    </a:lnTo>
                    <a:lnTo>
                      <a:pt x="71" y="19"/>
                    </a:lnTo>
                    <a:lnTo>
                      <a:pt x="71" y="19"/>
                    </a:lnTo>
                    <a:lnTo>
                      <a:pt x="72" y="21"/>
                    </a:lnTo>
                    <a:lnTo>
                      <a:pt x="75" y="22"/>
                    </a:lnTo>
                    <a:lnTo>
                      <a:pt x="77" y="22"/>
                    </a:lnTo>
                    <a:lnTo>
                      <a:pt x="80" y="21"/>
                    </a:lnTo>
                    <a:lnTo>
                      <a:pt x="80" y="21"/>
                    </a:lnTo>
                    <a:lnTo>
                      <a:pt x="82" y="19"/>
                    </a:lnTo>
                    <a:lnTo>
                      <a:pt x="83" y="17"/>
                    </a:lnTo>
                    <a:lnTo>
                      <a:pt x="83" y="14"/>
                    </a:lnTo>
                    <a:lnTo>
                      <a:pt x="82" y="11"/>
                    </a:lnTo>
                    <a:lnTo>
                      <a:pt x="82" y="11"/>
                    </a:lnTo>
                    <a:lnTo>
                      <a:pt x="81" y="9"/>
                    </a:lnTo>
                    <a:lnTo>
                      <a:pt x="79" y="8"/>
                    </a:lnTo>
                    <a:lnTo>
                      <a:pt x="79" y="8"/>
                    </a:lnTo>
                    <a:lnTo>
                      <a:pt x="80" y="6"/>
                    </a:lnTo>
                    <a:lnTo>
                      <a:pt x="79" y="3"/>
                    </a:lnTo>
                    <a:lnTo>
                      <a:pt x="79" y="3"/>
                    </a:lnTo>
                    <a:lnTo>
                      <a:pt x="77" y="1"/>
                    </a:lnTo>
                    <a:lnTo>
                      <a:pt x="75" y="0"/>
                    </a:lnTo>
                    <a:lnTo>
                      <a:pt x="72" y="0"/>
                    </a:lnTo>
                    <a:lnTo>
                      <a:pt x="69" y="0"/>
                    </a:lnTo>
                    <a:lnTo>
                      <a:pt x="69" y="0"/>
                    </a:lnTo>
                    <a:lnTo>
                      <a:pt x="68" y="2"/>
                    </a:lnTo>
                    <a:lnTo>
                      <a:pt x="66" y="4"/>
                    </a:lnTo>
                    <a:lnTo>
                      <a:pt x="66" y="6"/>
                    </a:lnTo>
                    <a:lnTo>
                      <a:pt x="67" y="9"/>
                    </a:lnTo>
                    <a:lnTo>
                      <a:pt x="41" y="20"/>
                    </a:lnTo>
                    <a:lnTo>
                      <a:pt x="18" y="10"/>
                    </a:lnTo>
                    <a:lnTo>
                      <a:pt x="18" y="10"/>
                    </a:lnTo>
                    <a:lnTo>
                      <a:pt x="18" y="7"/>
                    </a:lnTo>
                    <a:lnTo>
                      <a:pt x="18" y="5"/>
                    </a:lnTo>
                    <a:lnTo>
                      <a:pt x="17" y="3"/>
                    </a:lnTo>
                    <a:lnTo>
                      <a:pt x="14" y="1"/>
                    </a:lnTo>
                    <a:lnTo>
                      <a:pt x="14" y="1"/>
                    </a:lnTo>
                    <a:lnTo>
                      <a:pt x="11" y="0"/>
                    </a:lnTo>
                    <a:lnTo>
                      <a:pt x="9" y="1"/>
                    </a:lnTo>
                    <a:lnTo>
                      <a:pt x="7" y="2"/>
                    </a:lnTo>
                    <a:lnTo>
                      <a:pt x="5" y="4"/>
                    </a:lnTo>
                    <a:lnTo>
                      <a:pt x="5" y="4"/>
                    </a:lnTo>
                    <a:lnTo>
                      <a:pt x="4" y="6"/>
                    </a:lnTo>
                    <a:lnTo>
                      <a:pt x="4" y="9"/>
                    </a:lnTo>
                    <a:lnTo>
                      <a:pt x="4" y="9"/>
                    </a:lnTo>
                    <a:lnTo>
                      <a:pt x="2" y="10"/>
                    </a:lnTo>
                    <a:lnTo>
                      <a:pt x="1" y="12"/>
                    </a:lnTo>
                    <a:lnTo>
                      <a:pt x="1" y="12"/>
                    </a:lnTo>
                    <a:lnTo>
                      <a:pt x="0" y="15"/>
                    </a:lnTo>
                    <a:lnTo>
                      <a:pt x="0" y="18"/>
                    </a:lnTo>
                    <a:lnTo>
                      <a:pt x="1" y="20"/>
                    </a:lnTo>
                    <a:lnTo>
                      <a:pt x="3" y="2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4" name="Freeform 271"/>
              <p:cNvSpPr>
                <a:spLocks/>
              </p:cNvSpPr>
              <p:nvPr/>
            </p:nvSpPr>
            <p:spPr bwMode="auto">
              <a:xfrm>
                <a:off x="2477" y="748"/>
                <a:ext cx="156" cy="291"/>
              </a:xfrm>
              <a:custGeom>
                <a:avLst/>
                <a:gdLst>
                  <a:gd name="T0" fmla="*/ 46 w 156"/>
                  <a:gd name="T1" fmla="*/ 49 h 291"/>
                  <a:gd name="T2" fmla="*/ 43 w 156"/>
                  <a:gd name="T3" fmla="*/ 59 h 291"/>
                  <a:gd name="T4" fmla="*/ 31 w 156"/>
                  <a:gd name="T5" fmla="*/ 73 h 291"/>
                  <a:gd name="T6" fmla="*/ 26 w 156"/>
                  <a:gd name="T7" fmla="*/ 77 h 291"/>
                  <a:gd name="T8" fmla="*/ 16 w 156"/>
                  <a:gd name="T9" fmla="*/ 86 h 291"/>
                  <a:gd name="T10" fmla="*/ 7 w 156"/>
                  <a:gd name="T11" fmla="*/ 98 h 291"/>
                  <a:gd name="T12" fmla="*/ 1 w 156"/>
                  <a:gd name="T13" fmla="*/ 111 h 291"/>
                  <a:gd name="T14" fmla="*/ 0 w 156"/>
                  <a:gd name="T15" fmla="*/ 126 h 291"/>
                  <a:gd name="T16" fmla="*/ 0 w 156"/>
                  <a:gd name="T17" fmla="*/ 233 h 291"/>
                  <a:gd name="T18" fmla="*/ 1 w 156"/>
                  <a:gd name="T19" fmla="*/ 267 h 291"/>
                  <a:gd name="T20" fmla="*/ 4 w 156"/>
                  <a:gd name="T21" fmla="*/ 280 h 291"/>
                  <a:gd name="T22" fmla="*/ 10 w 156"/>
                  <a:gd name="T23" fmla="*/ 285 h 291"/>
                  <a:gd name="T24" fmla="*/ 18 w 156"/>
                  <a:gd name="T25" fmla="*/ 289 h 291"/>
                  <a:gd name="T26" fmla="*/ 36 w 156"/>
                  <a:gd name="T27" fmla="*/ 291 h 291"/>
                  <a:gd name="T28" fmla="*/ 119 w 156"/>
                  <a:gd name="T29" fmla="*/ 291 h 291"/>
                  <a:gd name="T30" fmla="*/ 138 w 156"/>
                  <a:gd name="T31" fmla="*/ 289 h 291"/>
                  <a:gd name="T32" fmla="*/ 146 w 156"/>
                  <a:gd name="T33" fmla="*/ 285 h 291"/>
                  <a:gd name="T34" fmla="*/ 151 w 156"/>
                  <a:gd name="T35" fmla="*/ 280 h 291"/>
                  <a:gd name="T36" fmla="*/ 155 w 156"/>
                  <a:gd name="T37" fmla="*/ 267 h 291"/>
                  <a:gd name="T38" fmla="*/ 156 w 156"/>
                  <a:gd name="T39" fmla="*/ 233 h 291"/>
                  <a:gd name="T40" fmla="*/ 156 w 156"/>
                  <a:gd name="T41" fmla="*/ 126 h 291"/>
                  <a:gd name="T42" fmla="*/ 154 w 156"/>
                  <a:gd name="T43" fmla="*/ 111 h 291"/>
                  <a:gd name="T44" fmla="*/ 149 w 156"/>
                  <a:gd name="T45" fmla="*/ 98 h 291"/>
                  <a:gd name="T46" fmla="*/ 141 w 156"/>
                  <a:gd name="T47" fmla="*/ 86 h 291"/>
                  <a:gd name="T48" fmla="*/ 130 w 156"/>
                  <a:gd name="T49" fmla="*/ 77 h 291"/>
                  <a:gd name="T50" fmla="*/ 125 w 156"/>
                  <a:gd name="T51" fmla="*/ 73 h 291"/>
                  <a:gd name="T52" fmla="*/ 114 w 156"/>
                  <a:gd name="T53" fmla="*/ 62 h 291"/>
                  <a:gd name="T54" fmla="*/ 110 w 156"/>
                  <a:gd name="T55" fmla="*/ 52 h 291"/>
                  <a:gd name="T56" fmla="*/ 109 w 156"/>
                  <a:gd name="T57" fmla="*/ 41 h 291"/>
                  <a:gd name="T58" fmla="*/ 114 w 156"/>
                  <a:gd name="T59" fmla="*/ 41 h 291"/>
                  <a:gd name="T60" fmla="*/ 117 w 156"/>
                  <a:gd name="T61" fmla="*/ 39 h 291"/>
                  <a:gd name="T62" fmla="*/ 118 w 156"/>
                  <a:gd name="T63" fmla="*/ 36 h 291"/>
                  <a:gd name="T64" fmla="*/ 118 w 156"/>
                  <a:gd name="T65" fmla="*/ 4 h 291"/>
                  <a:gd name="T66" fmla="*/ 117 w 156"/>
                  <a:gd name="T67" fmla="*/ 1 h 291"/>
                  <a:gd name="T68" fmla="*/ 114 w 156"/>
                  <a:gd name="T69" fmla="*/ 0 h 291"/>
                  <a:gd name="T70" fmla="*/ 42 w 156"/>
                  <a:gd name="T71" fmla="*/ 0 h 291"/>
                  <a:gd name="T72" fmla="*/ 39 w 156"/>
                  <a:gd name="T73" fmla="*/ 1 h 291"/>
                  <a:gd name="T74" fmla="*/ 38 w 156"/>
                  <a:gd name="T75" fmla="*/ 4 h 291"/>
                  <a:gd name="T76" fmla="*/ 38 w 156"/>
                  <a:gd name="T77" fmla="*/ 36 h 291"/>
                  <a:gd name="T78" fmla="*/ 39 w 156"/>
                  <a:gd name="T79" fmla="*/ 39 h 291"/>
                  <a:gd name="T80" fmla="*/ 42 w 156"/>
                  <a:gd name="T81" fmla="*/ 4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91">
                    <a:moveTo>
                      <a:pt x="46" y="49"/>
                    </a:moveTo>
                    <a:lnTo>
                      <a:pt x="46" y="49"/>
                    </a:lnTo>
                    <a:lnTo>
                      <a:pt x="45" y="53"/>
                    </a:lnTo>
                    <a:lnTo>
                      <a:pt x="43" y="59"/>
                    </a:lnTo>
                    <a:lnTo>
                      <a:pt x="38" y="67"/>
                    </a:lnTo>
                    <a:lnTo>
                      <a:pt x="31" y="73"/>
                    </a:lnTo>
                    <a:lnTo>
                      <a:pt x="26" y="77"/>
                    </a:lnTo>
                    <a:lnTo>
                      <a:pt x="26" y="77"/>
                    </a:lnTo>
                    <a:lnTo>
                      <a:pt x="21" y="82"/>
                    </a:lnTo>
                    <a:lnTo>
                      <a:pt x="16" y="86"/>
                    </a:lnTo>
                    <a:lnTo>
                      <a:pt x="10" y="92"/>
                    </a:lnTo>
                    <a:lnTo>
                      <a:pt x="7" y="98"/>
                    </a:lnTo>
                    <a:lnTo>
                      <a:pt x="4" y="105"/>
                    </a:lnTo>
                    <a:lnTo>
                      <a:pt x="1" y="111"/>
                    </a:lnTo>
                    <a:lnTo>
                      <a:pt x="0" y="118"/>
                    </a:lnTo>
                    <a:lnTo>
                      <a:pt x="0" y="126"/>
                    </a:lnTo>
                    <a:lnTo>
                      <a:pt x="0" y="233"/>
                    </a:lnTo>
                    <a:lnTo>
                      <a:pt x="0" y="233"/>
                    </a:lnTo>
                    <a:lnTo>
                      <a:pt x="0" y="258"/>
                    </a:lnTo>
                    <a:lnTo>
                      <a:pt x="1" y="267"/>
                    </a:lnTo>
                    <a:lnTo>
                      <a:pt x="3" y="276"/>
                    </a:lnTo>
                    <a:lnTo>
                      <a:pt x="4" y="280"/>
                    </a:lnTo>
                    <a:lnTo>
                      <a:pt x="7" y="283"/>
                    </a:lnTo>
                    <a:lnTo>
                      <a:pt x="10" y="285"/>
                    </a:lnTo>
                    <a:lnTo>
                      <a:pt x="13" y="287"/>
                    </a:lnTo>
                    <a:lnTo>
                      <a:pt x="18" y="289"/>
                    </a:lnTo>
                    <a:lnTo>
                      <a:pt x="23" y="290"/>
                    </a:lnTo>
                    <a:lnTo>
                      <a:pt x="36" y="291"/>
                    </a:lnTo>
                    <a:lnTo>
                      <a:pt x="119" y="291"/>
                    </a:lnTo>
                    <a:lnTo>
                      <a:pt x="119" y="291"/>
                    </a:lnTo>
                    <a:lnTo>
                      <a:pt x="133" y="290"/>
                    </a:lnTo>
                    <a:lnTo>
                      <a:pt x="138" y="289"/>
                    </a:lnTo>
                    <a:lnTo>
                      <a:pt x="142" y="287"/>
                    </a:lnTo>
                    <a:lnTo>
                      <a:pt x="146" y="285"/>
                    </a:lnTo>
                    <a:lnTo>
                      <a:pt x="149" y="283"/>
                    </a:lnTo>
                    <a:lnTo>
                      <a:pt x="151" y="280"/>
                    </a:lnTo>
                    <a:lnTo>
                      <a:pt x="153" y="276"/>
                    </a:lnTo>
                    <a:lnTo>
                      <a:pt x="155" y="267"/>
                    </a:lnTo>
                    <a:lnTo>
                      <a:pt x="156" y="258"/>
                    </a:lnTo>
                    <a:lnTo>
                      <a:pt x="156" y="233"/>
                    </a:lnTo>
                    <a:lnTo>
                      <a:pt x="156" y="126"/>
                    </a:lnTo>
                    <a:lnTo>
                      <a:pt x="156" y="126"/>
                    </a:lnTo>
                    <a:lnTo>
                      <a:pt x="155" y="118"/>
                    </a:lnTo>
                    <a:lnTo>
                      <a:pt x="154" y="111"/>
                    </a:lnTo>
                    <a:lnTo>
                      <a:pt x="152" y="105"/>
                    </a:lnTo>
                    <a:lnTo>
                      <a:pt x="149" y="98"/>
                    </a:lnTo>
                    <a:lnTo>
                      <a:pt x="145" y="92"/>
                    </a:lnTo>
                    <a:lnTo>
                      <a:pt x="141" y="86"/>
                    </a:lnTo>
                    <a:lnTo>
                      <a:pt x="136" y="82"/>
                    </a:lnTo>
                    <a:lnTo>
                      <a:pt x="130" y="77"/>
                    </a:lnTo>
                    <a:lnTo>
                      <a:pt x="130" y="77"/>
                    </a:lnTo>
                    <a:lnTo>
                      <a:pt x="125" y="73"/>
                    </a:lnTo>
                    <a:lnTo>
                      <a:pt x="117" y="66"/>
                    </a:lnTo>
                    <a:lnTo>
                      <a:pt x="114" y="62"/>
                    </a:lnTo>
                    <a:lnTo>
                      <a:pt x="111" y="58"/>
                    </a:lnTo>
                    <a:lnTo>
                      <a:pt x="110" y="52"/>
                    </a:lnTo>
                    <a:lnTo>
                      <a:pt x="109" y="47"/>
                    </a:lnTo>
                    <a:lnTo>
                      <a:pt x="109" y="41"/>
                    </a:lnTo>
                    <a:lnTo>
                      <a:pt x="114" y="41"/>
                    </a:lnTo>
                    <a:lnTo>
                      <a:pt x="114" y="41"/>
                    </a:lnTo>
                    <a:lnTo>
                      <a:pt x="115" y="40"/>
                    </a:lnTo>
                    <a:lnTo>
                      <a:pt x="117" y="39"/>
                    </a:lnTo>
                    <a:lnTo>
                      <a:pt x="117" y="38"/>
                    </a:lnTo>
                    <a:lnTo>
                      <a:pt x="118" y="36"/>
                    </a:lnTo>
                    <a:lnTo>
                      <a:pt x="118" y="4"/>
                    </a:lnTo>
                    <a:lnTo>
                      <a:pt x="118" y="4"/>
                    </a:lnTo>
                    <a:lnTo>
                      <a:pt x="117" y="3"/>
                    </a:lnTo>
                    <a:lnTo>
                      <a:pt x="117" y="1"/>
                    </a:lnTo>
                    <a:lnTo>
                      <a:pt x="115" y="0"/>
                    </a:lnTo>
                    <a:lnTo>
                      <a:pt x="114" y="0"/>
                    </a:lnTo>
                    <a:lnTo>
                      <a:pt x="42" y="0"/>
                    </a:lnTo>
                    <a:lnTo>
                      <a:pt x="42" y="0"/>
                    </a:lnTo>
                    <a:lnTo>
                      <a:pt x="40" y="0"/>
                    </a:lnTo>
                    <a:lnTo>
                      <a:pt x="39" y="1"/>
                    </a:lnTo>
                    <a:lnTo>
                      <a:pt x="38" y="3"/>
                    </a:lnTo>
                    <a:lnTo>
                      <a:pt x="38" y="4"/>
                    </a:lnTo>
                    <a:lnTo>
                      <a:pt x="38" y="36"/>
                    </a:lnTo>
                    <a:lnTo>
                      <a:pt x="38" y="36"/>
                    </a:lnTo>
                    <a:lnTo>
                      <a:pt x="38" y="38"/>
                    </a:lnTo>
                    <a:lnTo>
                      <a:pt x="39" y="39"/>
                    </a:lnTo>
                    <a:lnTo>
                      <a:pt x="40" y="40"/>
                    </a:lnTo>
                    <a:lnTo>
                      <a:pt x="42" y="41"/>
                    </a:lnTo>
                    <a:lnTo>
                      <a:pt x="77" y="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5" name="Freeform 272"/>
              <p:cNvSpPr>
                <a:spLocks/>
              </p:cNvSpPr>
              <p:nvPr/>
            </p:nvSpPr>
            <p:spPr bwMode="auto">
              <a:xfrm>
                <a:off x="2500" y="857"/>
                <a:ext cx="111" cy="151"/>
              </a:xfrm>
              <a:custGeom>
                <a:avLst/>
                <a:gdLst>
                  <a:gd name="T0" fmla="*/ 111 w 111"/>
                  <a:gd name="T1" fmla="*/ 129 h 151"/>
                  <a:gd name="T2" fmla="*/ 111 w 111"/>
                  <a:gd name="T3" fmla="*/ 129 h 151"/>
                  <a:gd name="T4" fmla="*/ 110 w 111"/>
                  <a:gd name="T5" fmla="*/ 135 h 151"/>
                  <a:gd name="T6" fmla="*/ 110 w 111"/>
                  <a:gd name="T7" fmla="*/ 139 h 151"/>
                  <a:gd name="T8" fmla="*/ 108 w 111"/>
                  <a:gd name="T9" fmla="*/ 143 h 151"/>
                  <a:gd name="T10" fmla="*/ 106 w 111"/>
                  <a:gd name="T11" fmla="*/ 146 h 151"/>
                  <a:gd name="T12" fmla="*/ 103 w 111"/>
                  <a:gd name="T13" fmla="*/ 148 h 151"/>
                  <a:gd name="T14" fmla="*/ 98 w 111"/>
                  <a:gd name="T15" fmla="*/ 150 h 151"/>
                  <a:gd name="T16" fmla="*/ 93 w 111"/>
                  <a:gd name="T17" fmla="*/ 151 h 151"/>
                  <a:gd name="T18" fmla="*/ 88 w 111"/>
                  <a:gd name="T19" fmla="*/ 151 h 151"/>
                  <a:gd name="T20" fmla="*/ 22 w 111"/>
                  <a:gd name="T21" fmla="*/ 151 h 151"/>
                  <a:gd name="T22" fmla="*/ 22 w 111"/>
                  <a:gd name="T23" fmla="*/ 151 h 151"/>
                  <a:gd name="T24" fmla="*/ 16 w 111"/>
                  <a:gd name="T25" fmla="*/ 151 h 151"/>
                  <a:gd name="T26" fmla="*/ 12 w 111"/>
                  <a:gd name="T27" fmla="*/ 150 h 151"/>
                  <a:gd name="T28" fmla="*/ 8 w 111"/>
                  <a:gd name="T29" fmla="*/ 148 h 151"/>
                  <a:gd name="T30" fmla="*/ 5 w 111"/>
                  <a:gd name="T31" fmla="*/ 146 h 151"/>
                  <a:gd name="T32" fmla="*/ 2 w 111"/>
                  <a:gd name="T33" fmla="*/ 143 h 151"/>
                  <a:gd name="T34" fmla="*/ 1 w 111"/>
                  <a:gd name="T35" fmla="*/ 139 h 151"/>
                  <a:gd name="T36" fmla="*/ 0 w 111"/>
                  <a:gd name="T37" fmla="*/ 135 h 151"/>
                  <a:gd name="T38" fmla="*/ 0 w 111"/>
                  <a:gd name="T39" fmla="*/ 129 h 151"/>
                  <a:gd name="T40" fmla="*/ 0 w 111"/>
                  <a:gd name="T41" fmla="*/ 23 h 151"/>
                  <a:gd name="T42" fmla="*/ 0 w 111"/>
                  <a:gd name="T43" fmla="*/ 23 h 151"/>
                  <a:gd name="T44" fmla="*/ 0 w 111"/>
                  <a:gd name="T45" fmla="*/ 16 h 151"/>
                  <a:gd name="T46" fmla="*/ 1 w 111"/>
                  <a:gd name="T47" fmla="*/ 12 h 151"/>
                  <a:gd name="T48" fmla="*/ 2 w 111"/>
                  <a:gd name="T49" fmla="*/ 8 h 151"/>
                  <a:gd name="T50" fmla="*/ 5 w 111"/>
                  <a:gd name="T51" fmla="*/ 5 h 151"/>
                  <a:gd name="T52" fmla="*/ 8 w 111"/>
                  <a:gd name="T53" fmla="*/ 2 h 151"/>
                  <a:gd name="T54" fmla="*/ 12 w 111"/>
                  <a:gd name="T55" fmla="*/ 1 h 151"/>
                  <a:gd name="T56" fmla="*/ 16 w 111"/>
                  <a:gd name="T57" fmla="*/ 0 h 151"/>
                  <a:gd name="T58" fmla="*/ 22 w 111"/>
                  <a:gd name="T59" fmla="*/ 0 h 151"/>
                  <a:gd name="T60" fmla="*/ 88 w 111"/>
                  <a:gd name="T61" fmla="*/ 0 h 151"/>
                  <a:gd name="T62" fmla="*/ 88 w 111"/>
                  <a:gd name="T63" fmla="*/ 0 h 151"/>
                  <a:gd name="T64" fmla="*/ 93 w 111"/>
                  <a:gd name="T65" fmla="*/ 0 h 151"/>
                  <a:gd name="T66" fmla="*/ 98 w 111"/>
                  <a:gd name="T67" fmla="*/ 1 h 151"/>
                  <a:gd name="T68" fmla="*/ 103 w 111"/>
                  <a:gd name="T69" fmla="*/ 2 h 151"/>
                  <a:gd name="T70" fmla="*/ 106 w 111"/>
                  <a:gd name="T71" fmla="*/ 5 h 151"/>
                  <a:gd name="T72" fmla="*/ 108 w 111"/>
                  <a:gd name="T73" fmla="*/ 8 h 151"/>
                  <a:gd name="T74" fmla="*/ 110 w 111"/>
                  <a:gd name="T75" fmla="*/ 12 h 151"/>
                  <a:gd name="T76" fmla="*/ 110 w 111"/>
                  <a:gd name="T77" fmla="*/ 16 h 151"/>
                  <a:gd name="T78" fmla="*/ 111 w 111"/>
                  <a:gd name="T79" fmla="*/ 23 h 151"/>
                  <a:gd name="T80" fmla="*/ 111 w 111"/>
                  <a:gd name="T81" fmla="*/ 1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151">
                    <a:moveTo>
                      <a:pt x="111" y="129"/>
                    </a:moveTo>
                    <a:lnTo>
                      <a:pt x="111" y="129"/>
                    </a:lnTo>
                    <a:lnTo>
                      <a:pt x="110" y="135"/>
                    </a:lnTo>
                    <a:lnTo>
                      <a:pt x="110" y="139"/>
                    </a:lnTo>
                    <a:lnTo>
                      <a:pt x="108" y="143"/>
                    </a:lnTo>
                    <a:lnTo>
                      <a:pt x="106" y="146"/>
                    </a:lnTo>
                    <a:lnTo>
                      <a:pt x="103" y="148"/>
                    </a:lnTo>
                    <a:lnTo>
                      <a:pt x="98" y="150"/>
                    </a:lnTo>
                    <a:lnTo>
                      <a:pt x="93" y="151"/>
                    </a:lnTo>
                    <a:lnTo>
                      <a:pt x="88" y="151"/>
                    </a:lnTo>
                    <a:lnTo>
                      <a:pt x="22" y="151"/>
                    </a:lnTo>
                    <a:lnTo>
                      <a:pt x="22" y="151"/>
                    </a:lnTo>
                    <a:lnTo>
                      <a:pt x="16" y="151"/>
                    </a:lnTo>
                    <a:lnTo>
                      <a:pt x="12" y="150"/>
                    </a:lnTo>
                    <a:lnTo>
                      <a:pt x="8" y="148"/>
                    </a:lnTo>
                    <a:lnTo>
                      <a:pt x="5" y="146"/>
                    </a:lnTo>
                    <a:lnTo>
                      <a:pt x="2" y="143"/>
                    </a:lnTo>
                    <a:lnTo>
                      <a:pt x="1" y="139"/>
                    </a:lnTo>
                    <a:lnTo>
                      <a:pt x="0" y="135"/>
                    </a:lnTo>
                    <a:lnTo>
                      <a:pt x="0" y="129"/>
                    </a:lnTo>
                    <a:lnTo>
                      <a:pt x="0" y="23"/>
                    </a:lnTo>
                    <a:lnTo>
                      <a:pt x="0" y="23"/>
                    </a:lnTo>
                    <a:lnTo>
                      <a:pt x="0" y="16"/>
                    </a:lnTo>
                    <a:lnTo>
                      <a:pt x="1" y="12"/>
                    </a:lnTo>
                    <a:lnTo>
                      <a:pt x="2" y="8"/>
                    </a:lnTo>
                    <a:lnTo>
                      <a:pt x="5" y="5"/>
                    </a:lnTo>
                    <a:lnTo>
                      <a:pt x="8" y="2"/>
                    </a:lnTo>
                    <a:lnTo>
                      <a:pt x="12" y="1"/>
                    </a:lnTo>
                    <a:lnTo>
                      <a:pt x="16" y="0"/>
                    </a:lnTo>
                    <a:lnTo>
                      <a:pt x="22" y="0"/>
                    </a:lnTo>
                    <a:lnTo>
                      <a:pt x="88" y="0"/>
                    </a:lnTo>
                    <a:lnTo>
                      <a:pt x="88" y="0"/>
                    </a:lnTo>
                    <a:lnTo>
                      <a:pt x="93" y="0"/>
                    </a:lnTo>
                    <a:lnTo>
                      <a:pt x="98" y="1"/>
                    </a:lnTo>
                    <a:lnTo>
                      <a:pt x="103" y="2"/>
                    </a:lnTo>
                    <a:lnTo>
                      <a:pt x="106" y="5"/>
                    </a:lnTo>
                    <a:lnTo>
                      <a:pt x="108" y="8"/>
                    </a:lnTo>
                    <a:lnTo>
                      <a:pt x="110" y="12"/>
                    </a:lnTo>
                    <a:lnTo>
                      <a:pt x="110" y="16"/>
                    </a:lnTo>
                    <a:lnTo>
                      <a:pt x="111" y="23"/>
                    </a:lnTo>
                    <a:lnTo>
                      <a:pt x="111" y="1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6" name="Freeform 273"/>
              <p:cNvSpPr>
                <a:spLocks/>
              </p:cNvSpPr>
              <p:nvPr/>
            </p:nvSpPr>
            <p:spPr bwMode="auto">
              <a:xfrm>
                <a:off x="2523" y="874"/>
                <a:ext cx="64" cy="62"/>
              </a:xfrm>
              <a:custGeom>
                <a:avLst/>
                <a:gdLst>
                  <a:gd name="T0" fmla="*/ 50 w 64"/>
                  <a:gd name="T1" fmla="*/ 62 h 62"/>
                  <a:gd name="T2" fmla="*/ 50 w 64"/>
                  <a:gd name="T3" fmla="*/ 62 h 62"/>
                  <a:gd name="T4" fmla="*/ 51 w 64"/>
                  <a:gd name="T5" fmla="*/ 55 h 62"/>
                  <a:gd name="T6" fmla="*/ 51 w 64"/>
                  <a:gd name="T7" fmla="*/ 55 h 62"/>
                  <a:gd name="T8" fmla="*/ 52 w 64"/>
                  <a:gd name="T9" fmla="*/ 53 h 62"/>
                  <a:gd name="T10" fmla="*/ 54 w 64"/>
                  <a:gd name="T11" fmla="*/ 51 h 62"/>
                  <a:gd name="T12" fmla="*/ 54 w 64"/>
                  <a:gd name="T13" fmla="*/ 51 h 62"/>
                  <a:gd name="T14" fmla="*/ 63 w 64"/>
                  <a:gd name="T15" fmla="*/ 45 h 62"/>
                  <a:gd name="T16" fmla="*/ 63 w 64"/>
                  <a:gd name="T17" fmla="*/ 45 h 62"/>
                  <a:gd name="T18" fmla="*/ 64 w 64"/>
                  <a:gd name="T19" fmla="*/ 27 h 62"/>
                  <a:gd name="T20" fmla="*/ 64 w 64"/>
                  <a:gd name="T21" fmla="*/ 27 h 62"/>
                  <a:gd name="T22" fmla="*/ 63 w 64"/>
                  <a:gd name="T23" fmla="*/ 22 h 62"/>
                  <a:gd name="T24" fmla="*/ 61 w 64"/>
                  <a:gd name="T25" fmla="*/ 17 h 62"/>
                  <a:gd name="T26" fmla="*/ 58 w 64"/>
                  <a:gd name="T27" fmla="*/ 12 h 62"/>
                  <a:gd name="T28" fmla="*/ 54 w 64"/>
                  <a:gd name="T29" fmla="*/ 8 h 62"/>
                  <a:gd name="T30" fmla="*/ 50 w 64"/>
                  <a:gd name="T31" fmla="*/ 5 h 62"/>
                  <a:gd name="T32" fmla="*/ 45 w 64"/>
                  <a:gd name="T33" fmla="*/ 2 h 62"/>
                  <a:gd name="T34" fmla="*/ 38 w 64"/>
                  <a:gd name="T35" fmla="*/ 0 h 62"/>
                  <a:gd name="T36" fmla="*/ 32 w 64"/>
                  <a:gd name="T37" fmla="*/ 0 h 62"/>
                  <a:gd name="T38" fmla="*/ 32 w 64"/>
                  <a:gd name="T39" fmla="*/ 0 h 62"/>
                  <a:gd name="T40" fmla="*/ 26 w 64"/>
                  <a:gd name="T41" fmla="*/ 0 h 62"/>
                  <a:gd name="T42" fmla="*/ 20 w 64"/>
                  <a:gd name="T43" fmla="*/ 2 h 62"/>
                  <a:gd name="T44" fmla="*/ 15 w 64"/>
                  <a:gd name="T45" fmla="*/ 5 h 62"/>
                  <a:gd name="T46" fmla="*/ 10 w 64"/>
                  <a:gd name="T47" fmla="*/ 8 h 62"/>
                  <a:gd name="T48" fmla="*/ 6 w 64"/>
                  <a:gd name="T49" fmla="*/ 12 h 62"/>
                  <a:gd name="T50" fmla="*/ 2 w 64"/>
                  <a:gd name="T51" fmla="*/ 17 h 62"/>
                  <a:gd name="T52" fmla="*/ 0 w 64"/>
                  <a:gd name="T53" fmla="*/ 22 h 62"/>
                  <a:gd name="T54" fmla="*/ 0 w 64"/>
                  <a:gd name="T55" fmla="*/ 27 h 62"/>
                  <a:gd name="T56" fmla="*/ 0 w 64"/>
                  <a:gd name="T57" fmla="*/ 27 h 62"/>
                  <a:gd name="T58" fmla="*/ 1 w 64"/>
                  <a:gd name="T59" fmla="*/ 45 h 62"/>
                  <a:gd name="T60" fmla="*/ 1 w 64"/>
                  <a:gd name="T61" fmla="*/ 45 h 62"/>
                  <a:gd name="T62" fmla="*/ 10 w 64"/>
                  <a:gd name="T63" fmla="*/ 51 h 62"/>
                  <a:gd name="T64" fmla="*/ 10 w 64"/>
                  <a:gd name="T65" fmla="*/ 51 h 62"/>
                  <a:gd name="T66" fmla="*/ 12 w 64"/>
                  <a:gd name="T67" fmla="*/ 53 h 62"/>
                  <a:gd name="T68" fmla="*/ 13 w 64"/>
                  <a:gd name="T69" fmla="*/ 55 h 62"/>
                  <a:gd name="T70" fmla="*/ 13 w 64"/>
                  <a:gd name="T71" fmla="*/ 55 h 62"/>
                  <a:gd name="T72" fmla="*/ 14 w 64"/>
                  <a:gd name="T7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62">
                    <a:moveTo>
                      <a:pt x="50" y="62"/>
                    </a:moveTo>
                    <a:lnTo>
                      <a:pt x="50" y="62"/>
                    </a:lnTo>
                    <a:lnTo>
                      <a:pt x="51" y="55"/>
                    </a:lnTo>
                    <a:lnTo>
                      <a:pt x="51" y="55"/>
                    </a:lnTo>
                    <a:lnTo>
                      <a:pt x="52" y="53"/>
                    </a:lnTo>
                    <a:lnTo>
                      <a:pt x="54" y="51"/>
                    </a:lnTo>
                    <a:lnTo>
                      <a:pt x="54" y="51"/>
                    </a:lnTo>
                    <a:lnTo>
                      <a:pt x="63" y="45"/>
                    </a:lnTo>
                    <a:lnTo>
                      <a:pt x="63" y="45"/>
                    </a:lnTo>
                    <a:lnTo>
                      <a:pt x="64" y="27"/>
                    </a:lnTo>
                    <a:lnTo>
                      <a:pt x="64" y="27"/>
                    </a:lnTo>
                    <a:lnTo>
                      <a:pt x="63" y="22"/>
                    </a:lnTo>
                    <a:lnTo>
                      <a:pt x="61" y="17"/>
                    </a:lnTo>
                    <a:lnTo>
                      <a:pt x="58" y="12"/>
                    </a:lnTo>
                    <a:lnTo>
                      <a:pt x="54" y="8"/>
                    </a:lnTo>
                    <a:lnTo>
                      <a:pt x="50" y="5"/>
                    </a:lnTo>
                    <a:lnTo>
                      <a:pt x="45" y="2"/>
                    </a:lnTo>
                    <a:lnTo>
                      <a:pt x="38" y="0"/>
                    </a:lnTo>
                    <a:lnTo>
                      <a:pt x="32" y="0"/>
                    </a:lnTo>
                    <a:lnTo>
                      <a:pt x="32" y="0"/>
                    </a:lnTo>
                    <a:lnTo>
                      <a:pt x="26" y="0"/>
                    </a:lnTo>
                    <a:lnTo>
                      <a:pt x="20" y="2"/>
                    </a:lnTo>
                    <a:lnTo>
                      <a:pt x="15" y="5"/>
                    </a:lnTo>
                    <a:lnTo>
                      <a:pt x="10" y="8"/>
                    </a:lnTo>
                    <a:lnTo>
                      <a:pt x="6" y="12"/>
                    </a:lnTo>
                    <a:lnTo>
                      <a:pt x="2" y="17"/>
                    </a:lnTo>
                    <a:lnTo>
                      <a:pt x="0" y="22"/>
                    </a:lnTo>
                    <a:lnTo>
                      <a:pt x="0" y="27"/>
                    </a:lnTo>
                    <a:lnTo>
                      <a:pt x="0" y="27"/>
                    </a:lnTo>
                    <a:lnTo>
                      <a:pt x="1" y="45"/>
                    </a:lnTo>
                    <a:lnTo>
                      <a:pt x="1" y="45"/>
                    </a:lnTo>
                    <a:lnTo>
                      <a:pt x="10" y="51"/>
                    </a:lnTo>
                    <a:lnTo>
                      <a:pt x="10" y="51"/>
                    </a:lnTo>
                    <a:lnTo>
                      <a:pt x="12" y="53"/>
                    </a:lnTo>
                    <a:lnTo>
                      <a:pt x="13" y="55"/>
                    </a:lnTo>
                    <a:lnTo>
                      <a:pt x="13" y="55"/>
                    </a:lnTo>
                    <a:lnTo>
                      <a:pt x="14" y="6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7" name="Freeform 274"/>
              <p:cNvSpPr>
                <a:spLocks/>
              </p:cNvSpPr>
              <p:nvPr/>
            </p:nvSpPr>
            <p:spPr bwMode="auto">
              <a:xfrm>
                <a:off x="2535" y="901"/>
                <a:ext cx="13" cy="14"/>
              </a:xfrm>
              <a:custGeom>
                <a:avLst/>
                <a:gdLst>
                  <a:gd name="T0" fmla="*/ 6 w 13"/>
                  <a:gd name="T1" fmla="*/ 14 h 14"/>
                  <a:gd name="T2" fmla="*/ 6 w 13"/>
                  <a:gd name="T3" fmla="*/ 14 h 14"/>
                  <a:gd name="T4" fmla="*/ 4 w 13"/>
                  <a:gd name="T5" fmla="*/ 13 h 14"/>
                  <a:gd name="T6" fmla="*/ 1 w 13"/>
                  <a:gd name="T7" fmla="*/ 11 h 14"/>
                  <a:gd name="T8" fmla="*/ 0 w 13"/>
                  <a:gd name="T9" fmla="*/ 9 h 14"/>
                  <a:gd name="T10" fmla="*/ 0 w 13"/>
                  <a:gd name="T11" fmla="*/ 6 h 14"/>
                  <a:gd name="T12" fmla="*/ 0 w 13"/>
                  <a:gd name="T13" fmla="*/ 6 h 14"/>
                  <a:gd name="T14" fmla="*/ 0 w 13"/>
                  <a:gd name="T15" fmla="*/ 4 h 14"/>
                  <a:gd name="T16" fmla="*/ 1 w 13"/>
                  <a:gd name="T17" fmla="*/ 2 h 14"/>
                  <a:gd name="T18" fmla="*/ 4 w 13"/>
                  <a:gd name="T19" fmla="*/ 0 h 14"/>
                  <a:gd name="T20" fmla="*/ 6 w 13"/>
                  <a:gd name="T21" fmla="*/ 0 h 14"/>
                  <a:gd name="T22" fmla="*/ 6 w 13"/>
                  <a:gd name="T23" fmla="*/ 0 h 14"/>
                  <a:gd name="T24" fmla="*/ 9 w 13"/>
                  <a:gd name="T25" fmla="*/ 0 h 14"/>
                  <a:gd name="T26" fmla="*/ 11 w 13"/>
                  <a:gd name="T27" fmla="*/ 2 h 14"/>
                  <a:gd name="T28" fmla="*/ 12 w 13"/>
                  <a:gd name="T29" fmla="*/ 4 h 14"/>
                  <a:gd name="T30" fmla="*/ 13 w 13"/>
                  <a:gd name="T31" fmla="*/ 6 h 14"/>
                  <a:gd name="T32" fmla="*/ 13 w 13"/>
                  <a:gd name="T33" fmla="*/ 6 h 14"/>
                  <a:gd name="T34" fmla="*/ 12 w 13"/>
                  <a:gd name="T35" fmla="*/ 9 h 14"/>
                  <a:gd name="T36" fmla="*/ 11 w 13"/>
                  <a:gd name="T37" fmla="*/ 11 h 14"/>
                  <a:gd name="T38" fmla="*/ 9 w 13"/>
                  <a:gd name="T39" fmla="*/ 13 h 14"/>
                  <a:gd name="T40" fmla="*/ 6 w 13"/>
                  <a:gd name="T41" fmla="*/ 14 h 14"/>
                  <a:gd name="T42" fmla="*/ 6 w 13"/>
                  <a:gd name="T4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6" y="14"/>
                    </a:moveTo>
                    <a:lnTo>
                      <a:pt x="6" y="14"/>
                    </a:lnTo>
                    <a:lnTo>
                      <a:pt x="4" y="13"/>
                    </a:lnTo>
                    <a:lnTo>
                      <a:pt x="1" y="11"/>
                    </a:lnTo>
                    <a:lnTo>
                      <a:pt x="0" y="9"/>
                    </a:lnTo>
                    <a:lnTo>
                      <a:pt x="0" y="6"/>
                    </a:lnTo>
                    <a:lnTo>
                      <a:pt x="0" y="6"/>
                    </a:lnTo>
                    <a:lnTo>
                      <a:pt x="0" y="4"/>
                    </a:lnTo>
                    <a:lnTo>
                      <a:pt x="1" y="2"/>
                    </a:lnTo>
                    <a:lnTo>
                      <a:pt x="4" y="0"/>
                    </a:lnTo>
                    <a:lnTo>
                      <a:pt x="6" y="0"/>
                    </a:lnTo>
                    <a:lnTo>
                      <a:pt x="6" y="0"/>
                    </a:lnTo>
                    <a:lnTo>
                      <a:pt x="9" y="0"/>
                    </a:lnTo>
                    <a:lnTo>
                      <a:pt x="11" y="2"/>
                    </a:lnTo>
                    <a:lnTo>
                      <a:pt x="12" y="4"/>
                    </a:lnTo>
                    <a:lnTo>
                      <a:pt x="13" y="6"/>
                    </a:lnTo>
                    <a:lnTo>
                      <a:pt x="13" y="6"/>
                    </a:lnTo>
                    <a:lnTo>
                      <a:pt x="12" y="9"/>
                    </a:lnTo>
                    <a:lnTo>
                      <a:pt x="11" y="11"/>
                    </a:lnTo>
                    <a:lnTo>
                      <a:pt x="9" y="13"/>
                    </a:lnTo>
                    <a:lnTo>
                      <a:pt x="6" y="14"/>
                    </a:lnTo>
                    <a:lnTo>
                      <a:pt x="6" y="1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8" name="Freeform 275"/>
              <p:cNvSpPr>
                <a:spLocks/>
              </p:cNvSpPr>
              <p:nvPr/>
            </p:nvSpPr>
            <p:spPr bwMode="auto">
              <a:xfrm>
                <a:off x="2562" y="901"/>
                <a:ext cx="14" cy="14"/>
              </a:xfrm>
              <a:custGeom>
                <a:avLst/>
                <a:gdLst>
                  <a:gd name="T0" fmla="*/ 7 w 14"/>
                  <a:gd name="T1" fmla="*/ 14 h 14"/>
                  <a:gd name="T2" fmla="*/ 7 w 14"/>
                  <a:gd name="T3" fmla="*/ 14 h 14"/>
                  <a:gd name="T4" fmla="*/ 5 w 14"/>
                  <a:gd name="T5" fmla="*/ 13 h 14"/>
                  <a:gd name="T6" fmla="*/ 2 w 14"/>
                  <a:gd name="T7" fmla="*/ 11 h 14"/>
                  <a:gd name="T8" fmla="*/ 0 w 14"/>
                  <a:gd name="T9" fmla="*/ 9 h 14"/>
                  <a:gd name="T10" fmla="*/ 0 w 14"/>
                  <a:gd name="T11" fmla="*/ 6 h 14"/>
                  <a:gd name="T12" fmla="*/ 0 w 14"/>
                  <a:gd name="T13" fmla="*/ 6 h 14"/>
                  <a:gd name="T14" fmla="*/ 0 w 14"/>
                  <a:gd name="T15" fmla="*/ 4 h 14"/>
                  <a:gd name="T16" fmla="*/ 2 w 14"/>
                  <a:gd name="T17" fmla="*/ 2 h 14"/>
                  <a:gd name="T18" fmla="*/ 5 w 14"/>
                  <a:gd name="T19" fmla="*/ 0 h 14"/>
                  <a:gd name="T20" fmla="*/ 7 w 14"/>
                  <a:gd name="T21" fmla="*/ 0 h 14"/>
                  <a:gd name="T22" fmla="*/ 7 w 14"/>
                  <a:gd name="T23" fmla="*/ 0 h 14"/>
                  <a:gd name="T24" fmla="*/ 10 w 14"/>
                  <a:gd name="T25" fmla="*/ 0 h 14"/>
                  <a:gd name="T26" fmla="*/ 12 w 14"/>
                  <a:gd name="T27" fmla="*/ 2 h 14"/>
                  <a:gd name="T28" fmla="*/ 13 w 14"/>
                  <a:gd name="T29" fmla="*/ 4 h 14"/>
                  <a:gd name="T30" fmla="*/ 14 w 14"/>
                  <a:gd name="T31" fmla="*/ 6 h 14"/>
                  <a:gd name="T32" fmla="*/ 14 w 14"/>
                  <a:gd name="T33" fmla="*/ 6 h 14"/>
                  <a:gd name="T34" fmla="*/ 13 w 14"/>
                  <a:gd name="T35" fmla="*/ 9 h 14"/>
                  <a:gd name="T36" fmla="*/ 12 w 14"/>
                  <a:gd name="T37" fmla="*/ 11 h 14"/>
                  <a:gd name="T38" fmla="*/ 10 w 14"/>
                  <a:gd name="T39" fmla="*/ 13 h 14"/>
                  <a:gd name="T40" fmla="*/ 7 w 14"/>
                  <a:gd name="T41" fmla="*/ 14 h 14"/>
                  <a:gd name="T42" fmla="*/ 7 w 14"/>
                  <a:gd name="T4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7" y="14"/>
                    </a:moveTo>
                    <a:lnTo>
                      <a:pt x="7" y="14"/>
                    </a:lnTo>
                    <a:lnTo>
                      <a:pt x="5" y="13"/>
                    </a:lnTo>
                    <a:lnTo>
                      <a:pt x="2" y="11"/>
                    </a:lnTo>
                    <a:lnTo>
                      <a:pt x="0" y="9"/>
                    </a:lnTo>
                    <a:lnTo>
                      <a:pt x="0" y="6"/>
                    </a:lnTo>
                    <a:lnTo>
                      <a:pt x="0" y="6"/>
                    </a:lnTo>
                    <a:lnTo>
                      <a:pt x="0" y="4"/>
                    </a:lnTo>
                    <a:lnTo>
                      <a:pt x="2" y="2"/>
                    </a:lnTo>
                    <a:lnTo>
                      <a:pt x="5" y="0"/>
                    </a:lnTo>
                    <a:lnTo>
                      <a:pt x="7" y="0"/>
                    </a:lnTo>
                    <a:lnTo>
                      <a:pt x="7" y="0"/>
                    </a:lnTo>
                    <a:lnTo>
                      <a:pt x="10" y="0"/>
                    </a:lnTo>
                    <a:lnTo>
                      <a:pt x="12" y="2"/>
                    </a:lnTo>
                    <a:lnTo>
                      <a:pt x="13" y="4"/>
                    </a:lnTo>
                    <a:lnTo>
                      <a:pt x="14" y="6"/>
                    </a:lnTo>
                    <a:lnTo>
                      <a:pt x="14" y="6"/>
                    </a:lnTo>
                    <a:lnTo>
                      <a:pt x="13" y="9"/>
                    </a:lnTo>
                    <a:lnTo>
                      <a:pt x="12" y="11"/>
                    </a:lnTo>
                    <a:lnTo>
                      <a:pt x="10" y="13"/>
                    </a:lnTo>
                    <a:lnTo>
                      <a:pt x="7" y="14"/>
                    </a:lnTo>
                    <a:lnTo>
                      <a:pt x="7" y="1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9" name="Freeform 276"/>
              <p:cNvSpPr>
                <a:spLocks/>
              </p:cNvSpPr>
              <p:nvPr/>
            </p:nvSpPr>
            <p:spPr bwMode="auto">
              <a:xfrm>
                <a:off x="2337" y="510"/>
                <a:ext cx="70" cy="70"/>
              </a:xfrm>
              <a:custGeom>
                <a:avLst/>
                <a:gdLst>
                  <a:gd name="T0" fmla="*/ 35 w 70"/>
                  <a:gd name="T1" fmla="*/ 70 h 70"/>
                  <a:gd name="T2" fmla="*/ 35 w 70"/>
                  <a:gd name="T3" fmla="*/ 70 h 70"/>
                  <a:gd name="T4" fmla="*/ 28 w 70"/>
                  <a:gd name="T5" fmla="*/ 70 h 70"/>
                  <a:gd name="T6" fmla="*/ 22 w 70"/>
                  <a:gd name="T7" fmla="*/ 68 h 70"/>
                  <a:gd name="T8" fmla="*/ 16 w 70"/>
                  <a:gd name="T9" fmla="*/ 64 h 70"/>
                  <a:gd name="T10" fmla="*/ 10 w 70"/>
                  <a:gd name="T11" fmla="*/ 60 h 70"/>
                  <a:gd name="T12" fmla="*/ 6 w 70"/>
                  <a:gd name="T13" fmla="*/ 55 h 70"/>
                  <a:gd name="T14" fmla="*/ 3 w 70"/>
                  <a:gd name="T15" fmla="*/ 50 h 70"/>
                  <a:gd name="T16" fmla="*/ 1 w 70"/>
                  <a:gd name="T17" fmla="*/ 43 h 70"/>
                  <a:gd name="T18" fmla="*/ 0 w 70"/>
                  <a:gd name="T19" fmla="*/ 35 h 70"/>
                  <a:gd name="T20" fmla="*/ 0 w 70"/>
                  <a:gd name="T21" fmla="*/ 35 h 70"/>
                  <a:gd name="T22" fmla="*/ 1 w 70"/>
                  <a:gd name="T23" fmla="*/ 28 h 70"/>
                  <a:gd name="T24" fmla="*/ 3 w 70"/>
                  <a:gd name="T25" fmla="*/ 22 h 70"/>
                  <a:gd name="T26" fmla="*/ 6 w 70"/>
                  <a:gd name="T27" fmla="*/ 16 h 70"/>
                  <a:gd name="T28" fmla="*/ 10 w 70"/>
                  <a:gd name="T29" fmla="*/ 11 h 70"/>
                  <a:gd name="T30" fmla="*/ 16 w 70"/>
                  <a:gd name="T31" fmla="*/ 7 h 70"/>
                  <a:gd name="T32" fmla="*/ 22 w 70"/>
                  <a:gd name="T33" fmla="*/ 3 h 70"/>
                  <a:gd name="T34" fmla="*/ 28 w 70"/>
                  <a:gd name="T35" fmla="*/ 1 h 70"/>
                  <a:gd name="T36" fmla="*/ 35 w 70"/>
                  <a:gd name="T37" fmla="*/ 0 h 70"/>
                  <a:gd name="T38" fmla="*/ 35 w 70"/>
                  <a:gd name="T39" fmla="*/ 0 h 70"/>
                  <a:gd name="T40" fmla="*/ 42 w 70"/>
                  <a:gd name="T41" fmla="*/ 1 h 70"/>
                  <a:gd name="T42" fmla="*/ 49 w 70"/>
                  <a:gd name="T43" fmla="*/ 3 h 70"/>
                  <a:gd name="T44" fmla="*/ 55 w 70"/>
                  <a:gd name="T45" fmla="*/ 7 h 70"/>
                  <a:gd name="T46" fmla="*/ 60 w 70"/>
                  <a:gd name="T47" fmla="*/ 11 h 70"/>
                  <a:gd name="T48" fmla="*/ 64 w 70"/>
                  <a:gd name="T49" fmla="*/ 16 h 70"/>
                  <a:gd name="T50" fmla="*/ 67 w 70"/>
                  <a:gd name="T51" fmla="*/ 22 h 70"/>
                  <a:gd name="T52" fmla="*/ 69 w 70"/>
                  <a:gd name="T53" fmla="*/ 28 h 70"/>
                  <a:gd name="T54" fmla="*/ 70 w 70"/>
                  <a:gd name="T55" fmla="*/ 35 h 70"/>
                  <a:gd name="T56" fmla="*/ 70 w 70"/>
                  <a:gd name="T57" fmla="*/ 35 h 70"/>
                  <a:gd name="T58" fmla="*/ 69 w 70"/>
                  <a:gd name="T59" fmla="*/ 43 h 70"/>
                  <a:gd name="T60" fmla="*/ 67 w 70"/>
                  <a:gd name="T61" fmla="*/ 50 h 70"/>
                  <a:gd name="T62" fmla="*/ 64 w 70"/>
                  <a:gd name="T63" fmla="*/ 55 h 70"/>
                  <a:gd name="T64" fmla="*/ 60 w 70"/>
                  <a:gd name="T65" fmla="*/ 60 h 70"/>
                  <a:gd name="T66" fmla="*/ 55 w 70"/>
                  <a:gd name="T67" fmla="*/ 64 h 70"/>
                  <a:gd name="T68" fmla="*/ 49 w 70"/>
                  <a:gd name="T69" fmla="*/ 68 h 70"/>
                  <a:gd name="T70" fmla="*/ 42 w 70"/>
                  <a:gd name="T71" fmla="*/ 70 h 70"/>
                  <a:gd name="T72" fmla="*/ 35 w 70"/>
                  <a:gd name="T73" fmla="*/ 70 h 70"/>
                  <a:gd name="T74" fmla="*/ 35 w 70"/>
                  <a:gd name="T7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0">
                    <a:moveTo>
                      <a:pt x="35" y="70"/>
                    </a:moveTo>
                    <a:lnTo>
                      <a:pt x="35" y="70"/>
                    </a:lnTo>
                    <a:lnTo>
                      <a:pt x="28" y="70"/>
                    </a:lnTo>
                    <a:lnTo>
                      <a:pt x="22" y="68"/>
                    </a:lnTo>
                    <a:lnTo>
                      <a:pt x="16" y="64"/>
                    </a:lnTo>
                    <a:lnTo>
                      <a:pt x="10" y="60"/>
                    </a:lnTo>
                    <a:lnTo>
                      <a:pt x="6" y="55"/>
                    </a:lnTo>
                    <a:lnTo>
                      <a:pt x="3" y="50"/>
                    </a:lnTo>
                    <a:lnTo>
                      <a:pt x="1" y="43"/>
                    </a:lnTo>
                    <a:lnTo>
                      <a:pt x="0" y="35"/>
                    </a:lnTo>
                    <a:lnTo>
                      <a:pt x="0" y="35"/>
                    </a:lnTo>
                    <a:lnTo>
                      <a:pt x="1" y="28"/>
                    </a:lnTo>
                    <a:lnTo>
                      <a:pt x="3" y="22"/>
                    </a:lnTo>
                    <a:lnTo>
                      <a:pt x="6" y="16"/>
                    </a:lnTo>
                    <a:lnTo>
                      <a:pt x="10" y="11"/>
                    </a:lnTo>
                    <a:lnTo>
                      <a:pt x="16" y="7"/>
                    </a:lnTo>
                    <a:lnTo>
                      <a:pt x="22" y="3"/>
                    </a:lnTo>
                    <a:lnTo>
                      <a:pt x="28" y="1"/>
                    </a:lnTo>
                    <a:lnTo>
                      <a:pt x="35" y="0"/>
                    </a:lnTo>
                    <a:lnTo>
                      <a:pt x="35" y="0"/>
                    </a:lnTo>
                    <a:lnTo>
                      <a:pt x="42" y="1"/>
                    </a:lnTo>
                    <a:lnTo>
                      <a:pt x="49" y="3"/>
                    </a:lnTo>
                    <a:lnTo>
                      <a:pt x="55" y="7"/>
                    </a:lnTo>
                    <a:lnTo>
                      <a:pt x="60" y="11"/>
                    </a:lnTo>
                    <a:lnTo>
                      <a:pt x="64" y="16"/>
                    </a:lnTo>
                    <a:lnTo>
                      <a:pt x="67" y="22"/>
                    </a:lnTo>
                    <a:lnTo>
                      <a:pt x="69" y="28"/>
                    </a:lnTo>
                    <a:lnTo>
                      <a:pt x="70" y="35"/>
                    </a:lnTo>
                    <a:lnTo>
                      <a:pt x="70" y="35"/>
                    </a:lnTo>
                    <a:lnTo>
                      <a:pt x="69" y="43"/>
                    </a:lnTo>
                    <a:lnTo>
                      <a:pt x="67" y="50"/>
                    </a:lnTo>
                    <a:lnTo>
                      <a:pt x="64" y="55"/>
                    </a:lnTo>
                    <a:lnTo>
                      <a:pt x="60" y="60"/>
                    </a:lnTo>
                    <a:lnTo>
                      <a:pt x="55" y="64"/>
                    </a:lnTo>
                    <a:lnTo>
                      <a:pt x="49" y="68"/>
                    </a:lnTo>
                    <a:lnTo>
                      <a:pt x="42" y="70"/>
                    </a:lnTo>
                    <a:lnTo>
                      <a:pt x="35" y="70"/>
                    </a:lnTo>
                    <a:lnTo>
                      <a:pt x="35" y="7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0" name="Freeform 277"/>
              <p:cNvSpPr>
                <a:spLocks/>
              </p:cNvSpPr>
              <p:nvPr/>
            </p:nvSpPr>
            <p:spPr bwMode="auto">
              <a:xfrm>
                <a:off x="2327" y="591"/>
                <a:ext cx="90" cy="165"/>
              </a:xfrm>
              <a:custGeom>
                <a:avLst/>
                <a:gdLst>
                  <a:gd name="T0" fmla="*/ 68 w 90"/>
                  <a:gd name="T1" fmla="*/ 165 h 165"/>
                  <a:gd name="T2" fmla="*/ 68 w 90"/>
                  <a:gd name="T3" fmla="*/ 165 h 165"/>
                  <a:gd name="T4" fmla="*/ 71 w 90"/>
                  <a:gd name="T5" fmla="*/ 152 h 165"/>
                  <a:gd name="T6" fmla="*/ 73 w 90"/>
                  <a:gd name="T7" fmla="*/ 136 h 165"/>
                  <a:gd name="T8" fmla="*/ 78 w 90"/>
                  <a:gd name="T9" fmla="*/ 108 h 165"/>
                  <a:gd name="T10" fmla="*/ 78 w 90"/>
                  <a:gd name="T11" fmla="*/ 108 h 165"/>
                  <a:gd name="T12" fmla="*/ 80 w 90"/>
                  <a:gd name="T13" fmla="*/ 101 h 165"/>
                  <a:gd name="T14" fmla="*/ 82 w 90"/>
                  <a:gd name="T15" fmla="*/ 98 h 165"/>
                  <a:gd name="T16" fmla="*/ 84 w 90"/>
                  <a:gd name="T17" fmla="*/ 95 h 165"/>
                  <a:gd name="T18" fmla="*/ 86 w 90"/>
                  <a:gd name="T19" fmla="*/ 90 h 165"/>
                  <a:gd name="T20" fmla="*/ 86 w 90"/>
                  <a:gd name="T21" fmla="*/ 90 h 165"/>
                  <a:gd name="T22" fmla="*/ 88 w 90"/>
                  <a:gd name="T23" fmla="*/ 76 h 165"/>
                  <a:gd name="T24" fmla="*/ 89 w 90"/>
                  <a:gd name="T25" fmla="*/ 61 h 165"/>
                  <a:gd name="T26" fmla="*/ 90 w 90"/>
                  <a:gd name="T27" fmla="*/ 39 h 165"/>
                  <a:gd name="T28" fmla="*/ 90 w 90"/>
                  <a:gd name="T29" fmla="*/ 23 h 165"/>
                  <a:gd name="T30" fmla="*/ 89 w 90"/>
                  <a:gd name="T31" fmla="*/ 17 h 165"/>
                  <a:gd name="T32" fmla="*/ 89 w 90"/>
                  <a:gd name="T33" fmla="*/ 17 h 165"/>
                  <a:gd name="T34" fmla="*/ 88 w 90"/>
                  <a:gd name="T35" fmla="*/ 14 h 165"/>
                  <a:gd name="T36" fmla="*/ 86 w 90"/>
                  <a:gd name="T37" fmla="*/ 11 h 165"/>
                  <a:gd name="T38" fmla="*/ 81 w 90"/>
                  <a:gd name="T39" fmla="*/ 8 h 165"/>
                  <a:gd name="T40" fmla="*/ 76 w 90"/>
                  <a:gd name="T41" fmla="*/ 5 h 165"/>
                  <a:gd name="T42" fmla="*/ 69 w 90"/>
                  <a:gd name="T43" fmla="*/ 3 h 165"/>
                  <a:gd name="T44" fmla="*/ 62 w 90"/>
                  <a:gd name="T45" fmla="*/ 2 h 165"/>
                  <a:gd name="T46" fmla="*/ 53 w 90"/>
                  <a:gd name="T47" fmla="*/ 1 h 165"/>
                  <a:gd name="T48" fmla="*/ 45 w 90"/>
                  <a:gd name="T49" fmla="*/ 0 h 165"/>
                  <a:gd name="T50" fmla="*/ 45 w 90"/>
                  <a:gd name="T51" fmla="*/ 0 h 165"/>
                  <a:gd name="T52" fmla="*/ 37 w 90"/>
                  <a:gd name="T53" fmla="*/ 1 h 165"/>
                  <a:gd name="T54" fmla="*/ 29 w 90"/>
                  <a:gd name="T55" fmla="*/ 2 h 165"/>
                  <a:gd name="T56" fmla="*/ 22 w 90"/>
                  <a:gd name="T57" fmla="*/ 3 h 165"/>
                  <a:gd name="T58" fmla="*/ 14 w 90"/>
                  <a:gd name="T59" fmla="*/ 5 h 165"/>
                  <a:gd name="T60" fmla="*/ 9 w 90"/>
                  <a:gd name="T61" fmla="*/ 8 h 165"/>
                  <a:gd name="T62" fmla="*/ 5 w 90"/>
                  <a:gd name="T63" fmla="*/ 11 h 165"/>
                  <a:gd name="T64" fmla="*/ 2 w 90"/>
                  <a:gd name="T65" fmla="*/ 14 h 165"/>
                  <a:gd name="T66" fmla="*/ 1 w 90"/>
                  <a:gd name="T67" fmla="*/ 17 h 165"/>
                  <a:gd name="T68" fmla="*/ 1 w 90"/>
                  <a:gd name="T69" fmla="*/ 17 h 165"/>
                  <a:gd name="T70" fmla="*/ 1 w 90"/>
                  <a:gd name="T71" fmla="*/ 23 h 165"/>
                  <a:gd name="T72" fmla="*/ 0 w 90"/>
                  <a:gd name="T73" fmla="*/ 39 h 165"/>
                  <a:gd name="T74" fmla="*/ 1 w 90"/>
                  <a:gd name="T75" fmla="*/ 61 h 165"/>
                  <a:gd name="T76" fmla="*/ 3 w 90"/>
                  <a:gd name="T77" fmla="*/ 76 h 165"/>
                  <a:gd name="T78" fmla="*/ 5 w 90"/>
                  <a:gd name="T79" fmla="*/ 90 h 165"/>
                  <a:gd name="T80" fmla="*/ 5 w 90"/>
                  <a:gd name="T81" fmla="*/ 90 h 165"/>
                  <a:gd name="T82" fmla="*/ 6 w 90"/>
                  <a:gd name="T83" fmla="*/ 95 h 165"/>
                  <a:gd name="T84" fmla="*/ 8 w 90"/>
                  <a:gd name="T85" fmla="*/ 98 h 165"/>
                  <a:gd name="T86" fmla="*/ 10 w 90"/>
                  <a:gd name="T87" fmla="*/ 101 h 165"/>
                  <a:gd name="T88" fmla="*/ 12 w 90"/>
                  <a:gd name="T89" fmla="*/ 108 h 165"/>
                  <a:gd name="T90" fmla="*/ 12 w 90"/>
                  <a:gd name="T91" fmla="*/ 108 h 165"/>
                  <a:gd name="T92" fmla="*/ 17 w 90"/>
                  <a:gd name="T93" fmla="*/ 136 h 165"/>
                  <a:gd name="T94" fmla="*/ 20 w 90"/>
                  <a:gd name="T95" fmla="*/ 152 h 165"/>
                  <a:gd name="T96" fmla="*/ 24 w 90"/>
                  <a:gd name="T97"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165">
                    <a:moveTo>
                      <a:pt x="68" y="165"/>
                    </a:moveTo>
                    <a:lnTo>
                      <a:pt x="68" y="165"/>
                    </a:lnTo>
                    <a:lnTo>
                      <a:pt x="71" y="152"/>
                    </a:lnTo>
                    <a:lnTo>
                      <a:pt x="73" y="136"/>
                    </a:lnTo>
                    <a:lnTo>
                      <a:pt x="78" y="108"/>
                    </a:lnTo>
                    <a:lnTo>
                      <a:pt x="78" y="108"/>
                    </a:lnTo>
                    <a:lnTo>
                      <a:pt x="80" y="101"/>
                    </a:lnTo>
                    <a:lnTo>
                      <a:pt x="82" y="98"/>
                    </a:lnTo>
                    <a:lnTo>
                      <a:pt x="84" y="95"/>
                    </a:lnTo>
                    <a:lnTo>
                      <a:pt x="86" y="90"/>
                    </a:lnTo>
                    <a:lnTo>
                      <a:pt x="86" y="90"/>
                    </a:lnTo>
                    <a:lnTo>
                      <a:pt x="88" y="76"/>
                    </a:lnTo>
                    <a:lnTo>
                      <a:pt x="89" y="61"/>
                    </a:lnTo>
                    <a:lnTo>
                      <a:pt x="90" y="39"/>
                    </a:lnTo>
                    <a:lnTo>
                      <a:pt x="90" y="23"/>
                    </a:lnTo>
                    <a:lnTo>
                      <a:pt x="89" y="17"/>
                    </a:lnTo>
                    <a:lnTo>
                      <a:pt x="89" y="17"/>
                    </a:lnTo>
                    <a:lnTo>
                      <a:pt x="88" y="14"/>
                    </a:lnTo>
                    <a:lnTo>
                      <a:pt x="86" y="11"/>
                    </a:lnTo>
                    <a:lnTo>
                      <a:pt x="81" y="8"/>
                    </a:lnTo>
                    <a:lnTo>
                      <a:pt x="76" y="5"/>
                    </a:lnTo>
                    <a:lnTo>
                      <a:pt x="69" y="3"/>
                    </a:lnTo>
                    <a:lnTo>
                      <a:pt x="62" y="2"/>
                    </a:lnTo>
                    <a:lnTo>
                      <a:pt x="53" y="1"/>
                    </a:lnTo>
                    <a:lnTo>
                      <a:pt x="45" y="0"/>
                    </a:lnTo>
                    <a:lnTo>
                      <a:pt x="45" y="0"/>
                    </a:lnTo>
                    <a:lnTo>
                      <a:pt x="37" y="1"/>
                    </a:lnTo>
                    <a:lnTo>
                      <a:pt x="29" y="2"/>
                    </a:lnTo>
                    <a:lnTo>
                      <a:pt x="22" y="3"/>
                    </a:lnTo>
                    <a:lnTo>
                      <a:pt x="14" y="5"/>
                    </a:lnTo>
                    <a:lnTo>
                      <a:pt x="9" y="8"/>
                    </a:lnTo>
                    <a:lnTo>
                      <a:pt x="5" y="11"/>
                    </a:lnTo>
                    <a:lnTo>
                      <a:pt x="2" y="14"/>
                    </a:lnTo>
                    <a:lnTo>
                      <a:pt x="1" y="17"/>
                    </a:lnTo>
                    <a:lnTo>
                      <a:pt x="1" y="17"/>
                    </a:lnTo>
                    <a:lnTo>
                      <a:pt x="1" y="23"/>
                    </a:lnTo>
                    <a:lnTo>
                      <a:pt x="0" y="39"/>
                    </a:lnTo>
                    <a:lnTo>
                      <a:pt x="1" y="61"/>
                    </a:lnTo>
                    <a:lnTo>
                      <a:pt x="3" y="76"/>
                    </a:lnTo>
                    <a:lnTo>
                      <a:pt x="5" y="90"/>
                    </a:lnTo>
                    <a:lnTo>
                      <a:pt x="5" y="90"/>
                    </a:lnTo>
                    <a:lnTo>
                      <a:pt x="6" y="95"/>
                    </a:lnTo>
                    <a:lnTo>
                      <a:pt x="8" y="98"/>
                    </a:lnTo>
                    <a:lnTo>
                      <a:pt x="10" y="101"/>
                    </a:lnTo>
                    <a:lnTo>
                      <a:pt x="12" y="108"/>
                    </a:lnTo>
                    <a:lnTo>
                      <a:pt x="12" y="108"/>
                    </a:lnTo>
                    <a:lnTo>
                      <a:pt x="17" y="136"/>
                    </a:lnTo>
                    <a:lnTo>
                      <a:pt x="20" y="152"/>
                    </a:lnTo>
                    <a:lnTo>
                      <a:pt x="24" y="16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1" name="Freeform 278"/>
              <p:cNvSpPr>
                <a:spLocks/>
              </p:cNvSpPr>
              <p:nvPr/>
            </p:nvSpPr>
            <p:spPr bwMode="auto">
              <a:xfrm>
                <a:off x="2221" y="514"/>
                <a:ext cx="67" cy="66"/>
              </a:xfrm>
              <a:custGeom>
                <a:avLst/>
                <a:gdLst>
                  <a:gd name="T0" fmla="*/ 33 w 67"/>
                  <a:gd name="T1" fmla="*/ 66 h 66"/>
                  <a:gd name="T2" fmla="*/ 33 w 67"/>
                  <a:gd name="T3" fmla="*/ 66 h 66"/>
                  <a:gd name="T4" fmla="*/ 40 w 67"/>
                  <a:gd name="T5" fmla="*/ 66 h 66"/>
                  <a:gd name="T6" fmla="*/ 46 w 67"/>
                  <a:gd name="T7" fmla="*/ 64 h 66"/>
                  <a:gd name="T8" fmla="*/ 51 w 67"/>
                  <a:gd name="T9" fmla="*/ 61 h 66"/>
                  <a:gd name="T10" fmla="*/ 57 w 67"/>
                  <a:gd name="T11" fmla="*/ 57 h 66"/>
                  <a:gd name="T12" fmla="*/ 61 w 67"/>
                  <a:gd name="T13" fmla="*/ 52 h 66"/>
                  <a:gd name="T14" fmla="*/ 64 w 67"/>
                  <a:gd name="T15" fmla="*/ 47 h 66"/>
                  <a:gd name="T16" fmla="*/ 66 w 67"/>
                  <a:gd name="T17" fmla="*/ 41 h 66"/>
                  <a:gd name="T18" fmla="*/ 67 w 67"/>
                  <a:gd name="T19" fmla="*/ 33 h 66"/>
                  <a:gd name="T20" fmla="*/ 67 w 67"/>
                  <a:gd name="T21" fmla="*/ 33 h 66"/>
                  <a:gd name="T22" fmla="*/ 66 w 67"/>
                  <a:gd name="T23" fmla="*/ 26 h 66"/>
                  <a:gd name="T24" fmla="*/ 64 w 67"/>
                  <a:gd name="T25" fmla="*/ 20 h 66"/>
                  <a:gd name="T26" fmla="*/ 61 w 67"/>
                  <a:gd name="T27" fmla="*/ 15 h 66"/>
                  <a:gd name="T28" fmla="*/ 57 w 67"/>
                  <a:gd name="T29" fmla="*/ 10 h 66"/>
                  <a:gd name="T30" fmla="*/ 51 w 67"/>
                  <a:gd name="T31" fmla="*/ 6 h 66"/>
                  <a:gd name="T32" fmla="*/ 46 w 67"/>
                  <a:gd name="T33" fmla="*/ 3 h 66"/>
                  <a:gd name="T34" fmla="*/ 40 w 67"/>
                  <a:gd name="T35" fmla="*/ 0 h 66"/>
                  <a:gd name="T36" fmla="*/ 33 w 67"/>
                  <a:gd name="T37" fmla="*/ 0 h 66"/>
                  <a:gd name="T38" fmla="*/ 33 w 67"/>
                  <a:gd name="T39" fmla="*/ 0 h 66"/>
                  <a:gd name="T40" fmla="*/ 27 w 67"/>
                  <a:gd name="T41" fmla="*/ 0 h 66"/>
                  <a:gd name="T42" fmla="*/ 21 w 67"/>
                  <a:gd name="T43" fmla="*/ 3 h 66"/>
                  <a:gd name="T44" fmla="*/ 14 w 67"/>
                  <a:gd name="T45" fmla="*/ 6 h 66"/>
                  <a:gd name="T46" fmla="*/ 10 w 67"/>
                  <a:gd name="T47" fmla="*/ 10 h 66"/>
                  <a:gd name="T48" fmla="*/ 6 w 67"/>
                  <a:gd name="T49" fmla="*/ 15 h 66"/>
                  <a:gd name="T50" fmla="*/ 3 w 67"/>
                  <a:gd name="T51" fmla="*/ 20 h 66"/>
                  <a:gd name="T52" fmla="*/ 1 w 67"/>
                  <a:gd name="T53" fmla="*/ 26 h 66"/>
                  <a:gd name="T54" fmla="*/ 0 w 67"/>
                  <a:gd name="T55" fmla="*/ 33 h 66"/>
                  <a:gd name="T56" fmla="*/ 0 w 67"/>
                  <a:gd name="T57" fmla="*/ 33 h 66"/>
                  <a:gd name="T58" fmla="*/ 1 w 67"/>
                  <a:gd name="T59" fmla="*/ 41 h 66"/>
                  <a:gd name="T60" fmla="*/ 3 w 67"/>
                  <a:gd name="T61" fmla="*/ 47 h 66"/>
                  <a:gd name="T62" fmla="*/ 6 w 67"/>
                  <a:gd name="T63" fmla="*/ 52 h 66"/>
                  <a:gd name="T64" fmla="*/ 10 w 67"/>
                  <a:gd name="T65" fmla="*/ 57 h 66"/>
                  <a:gd name="T66" fmla="*/ 14 w 67"/>
                  <a:gd name="T67" fmla="*/ 61 h 66"/>
                  <a:gd name="T68" fmla="*/ 21 w 67"/>
                  <a:gd name="T69" fmla="*/ 64 h 66"/>
                  <a:gd name="T70" fmla="*/ 27 w 67"/>
                  <a:gd name="T71" fmla="*/ 66 h 66"/>
                  <a:gd name="T72" fmla="*/ 33 w 67"/>
                  <a:gd name="T73" fmla="*/ 66 h 66"/>
                  <a:gd name="T74" fmla="*/ 33 w 67"/>
                  <a:gd name="T7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6">
                    <a:moveTo>
                      <a:pt x="33" y="66"/>
                    </a:moveTo>
                    <a:lnTo>
                      <a:pt x="33" y="66"/>
                    </a:lnTo>
                    <a:lnTo>
                      <a:pt x="40" y="66"/>
                    </a:lnTo>
                    <a:lnTo>
                      <a:pt x="46" y="64"/>
                    </a:lnTo>
                    <a:lnTo>
                      <a:pt x="51" y="61"/>
                    </a:lnTo>
                    <a:lnTo>
                      <a:pt x="57" y="57"/>
                    </a:lnTo>
                    <a:lnTo>
                      <a:pt x="61" y="52"/>
                    </a:lnTo>
                    <a:lnTo>
                      <a:pt x="64" y="47"/>
                    </a:lnTo>
                    <a:lnTo>
                      <a:pt x="66" y="41"/>
                    </a:lnTo>
                    <a:lnTo>
                      <a:pt x="67" y="33"/>
                    </a:lnTo>
                    <a:lnTo>
                      <a:pt x="67" y="33"/>
                    </a:lnTo>
                    <a:lnTo>
                      <a:pt x="66" y="26"/>
                    </a:lnTo>
                    <a:lnTo>
                      <a:pt x="64" y="20"/>
                    </a:lnTo>
                    <a:lnTo>
                      <a:pt x="61" y="15"/>
                    </a:lnTo>
                    <a:lnTo>
                      <a:pt x="57" y="10"/>
                    </a:lnTo>
                    <a:lnTo>
                      <a:pt x="51" y="6"/>
                    </a:lnTo>
                    <a:lnTo>
                      <a:pt x="46" y="3"/>
                    </a:lnTo>
                    <a:lnTo>
                      <a:pt x="40" y="0"/>
                    </a:lnTo>
                    <a:lnTo>
                      <a:pt x="33" y="0"/>
                    </a:lnTo>
                    <a:lnTo>
                      <a:pt x="33" y="0"/>
                    </a:lnTo>
                    <a:lnTo>
                      <a:pt x="27" y="0"/>
                    </a:lnTo>
                    <a:lnTo>
                      <a:pt x="21" y="3"/>
                    </a:lnTo>
                    <a:lnTo>
                      <a:pt x="14" y="6"/>
                    </a:lnTo>
                    <a:lnTo>
                      <a:pt x="10" y="10"/>
                    </a:lnTo>
                    <a:lnTo>
                      <a:pt x="6" y="15"/>
                    </a:lnTo>
                    <a:lnTo>
                      <a:pt x="3" y="20"/>
                    </a:lnTo>
                    <a:lnTo>
                      <a:pt x="1" y="26"/>
                    </a:lnTo>
                    <a:lnTo>
                      <a:pt x="0" y="33"/>
                    </a:lnTo>
                    <a:lnTo>
                      <a:pt x="0" y="33"/>
                    </a:lnTo>
                    <a:lnTo>
                      <a:pt x="1" y="41"/>
                    </a:lnTo>
                    <a:lnTo>
                      <a:pt x="3" y="47"/>
                    </a:lnTo>
                    <a:lnTo>
                      <a:pt x="6" y="52"/>
                    </a:lnTo>
                    <a:lnTo>
                      <a:pt x="10" y="57"/>
                    </a:lnTo>
                    <a:lnTo>
                      <a:pt x="14" y="61"/>
                    </a:lnTo>
                    <a:lnTo>
                      <a:pt x="21" y="64"/>
                    </a:lnTo>
                    <a:lnTo>
                      <a:pt x="27" y="66"/>
                    </a:lnTo>
                    <a:lnTo>
                      <a:pt x="33" y="66"/>
                    </a:lnTo>
                    <a:lnTo>
                      <a:pt x="33" y="6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2" name="Freeform 279"/>
              <p:cNvSpPr>
                <a:spLocks/>
              </p:cNvSpPr>
              <p:nvPr/>
            </p:nvSpPr>
            <p:spPr bwMode="auto">
              <a:xfrm>
                <a:off x="2196" y="591"/>
                <a:ext cx="107" cy="164"/>
              </a:xfrm>
              <a:custGeom>
                <a:avLst/>
                <a:gdLst>
                  <a:gd name="T0" fmla="*/ 72 w 107"/>
                  <a:gd name="T1" fmla="*/ 164 h 164"/>
                  <a:gd name="T2" fmla="*/ 77 w 107"/>
                  <a:gd name="T3" fmla="*/ 138 h 164"/>
                  <a:gd name="T4" fmla="*/ 107 w 107"/>
                  <a:gd name="T5" fmla="*/ 138 h 164"/>
                  <a:gd name="T6" fmla="*/ 88 w 107"/>
                  <a:gd name="T7" fmla="*/ 77 h 164"/>
                  <a:gd name="T8" fmla="*/ 88 w 107"/>
                  <a:gd name="T9" fmla="*/ 77 h 164"/>
                  <a:gd name="T10" fmla="*/ 96 w 107"/>
                  <a:gd name="T11" fmla="*/ 71 h 164"/>
                  <a:gd name="T12" fmla="*/ 102 w 107"/>
                  <a:gd name="T13" fmla="*/ 66 h 164"/>
                  <a:gd name="T14" fmla="*/ 106 w 107"/>
                  <a:gd name="T15" fmla="*/ 62 h 164"/>
                  <a:gd name="T16" fmla="*/ 96 w 107"/>
                  <a:gd name="T17" fmla="*/ 14 h 164"/>
                  <a:gd name="T18" fmla="*/ 96 w 107"/>
                  <a:gd name="T19" fmla="*/ 14 h 164"/>
                  <a:gd name="T20" fmla="*/ 94 w 107"/>
                  <a:gd name="T21" fmla="*/ 12 h 164"/>
                  <a:gd name="T22" fmla="*/ 91 w 107"/>
                  <a:gd name="T23" fmla="*/ 9 h 164"/>
                  <a:gd name="T24" fmla="*/ 87 w 107"/>
                  <a:gd name="T25" fmla="*/ 7 h 164"/>
                  <a:gd name="T26" fmla="*/ 83 w 107"/>
                  <a:gd name="T27" fmla="*/ 5 h 164"/>
                  <a:gd name="T28" fmla="*/ 71 w 107"/>
                  <a:gd name="T29" fmla="*/ 2 h 164"/>
                  <a:gd name="T30" fmla="*/ 65 w 107"/>
                  <a:gd name="T31" fmla="*/ 1 h 164"/>
                  <a:gd name="T32" fmla="*/ 58 w 107"/>
                  <a:gd name="T33" fmla="*/ 0 h 164"/>
                  <a:gd name="T34" fmla="*/ 58 w 107"/>
                  <a:gd name="T35" fmla="*/ 0 h 164"/>
                  <a:gd name="T36" fmla="*/ 48 w 107"/>
                  <a:gd name="T37" fmla="*/ 1 h 164"/>
                  <a:gd name="T38" fmla="*/ 37 w 107"/>
                  <a:gd name="T39" fmla="*/ 4 h 164"/>
                  <a:gd name="T40" fmla="*/ 29 w 107"/>
                  <a:gd name="T41" fmla="*/ 7 h 164"/>
                  <a:gd name="T42" fmla="*/ 24 w 107"/>
                  <a:gd name="T43" fmla="*/ 11 h 164"/>
                  <a:gd name="T44" fmla="*/ 24 w 107"/>
                  <a:gd name="T45" fmla="*/ 11 h 164"/>
                  <a:gd name="T46" fmla="*/ 21 w 107"/>
                  <a:gd name="T47" fmla="*/ 14 h 164"/>
                  <a:gd name="T48" fmla="*/ 21 w 107"/>
                  <a:gd name="T49" fmla="*/ 14 h 164"/>
                  <a:gd name="T50" fmla="*/ 0 w 107"/>
                  <a:gd name="T51" fmla="*/ 63 h 164"/>
                  <a:gd name="T52" fmla="*/ 0 w 107"/>
                  <a:gd name="T53" fmla="*/ 63 h 164"/>
                  <a:gd name="T54" fmla="*/ 9 w 107"/>
                  <a:gd name="T55" fmla="*/ 68 h 164"/>
                  <a:gd name="T56" fmla="*/ 18 w 107"/>
                  <a:gd name="T57" fmla="*/ 73 h 164"/>
                  <a:gd name="T58" fmla="*/ 28 w 107"/>
                  <a:gd name="T59" fmla="*/ 77 h 164"/>
                  <a:gd name="T60" fmla="*/ 9 w 107"/>
                  <a:gd name="T61" fmla="*/ 138 h 164"/>
                  <a:gd name="T62" fmla="*/ 39 w 107"/>
                  <a:gd name="T63" fmla="*/ 138 h 164"/>
                  <a:gd name="T64" fmla="*/ 45 w 107"/>
                  <a:gd name="T6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64">
                    <a:moveTo>
                      <a:pt x="72" y="164"/>
                    </a:moveTo>
                    <a:lnTo>
                      <a:pt x="77" y="138"/>
                    </a:lnTo>
                    <a:lnTo>
                      <a:pt x="107" y="138"/>
                    </a:lnTo>
                    <a:lnTo>
                      <a:pt x="88" y="77"/>
                    </a:lnTo>
                    <a:lnTo>
                      <a:pt x="88" y="77"/>
                    </a:lnTo>
                    <a:lnTo>
                      <a:pt x="96" y="71"/>
                    </a:lnTo>
                    <a:lnTo>
                      <a:pt x="102" y="66"/>
                    </a:lnTo>
                    <a:lnTo>
                      <a:pt x="106" y="62"/>
                    </a:lnTo>
                    <a:lnTo>
                      <a:pt x="96" y="14"/>
                    </a:lnTo>
                    <a:lnTo>
                      <a:pt x="96" y="14"/>
                    </a:lnTo>
                    <a:lnTo>
                      <a:pt x="94" y="12"/>
                    </a:lnTo>
                    <a:lnTo>
                      <a:pt x="91" y="9"/>
                    </a:lnTo>
                    <a:lnTo>
                      <a:pt x="87" y="7"/>
                    </a:lnTo>
                    <a:lnTo>
                      <a:pt x="83" y="5"/>
                    </a:lnTo>
                    <a:lnTo>
                      <a:pt x="71" y="2"/>
                    </a:lnTo>
                    <a:lnTo>
                      <a:pt x="65" y="1"/>
                    </a:lnTo>
                    <a:lnTo>
                      <a:pt x="58" y="0"/>
                    </a:lnTo>
                    <a:lnTo>
                      <a:pt x="58" y="0"/>
                    </a:lnTo>
                    <a:lnTo>
                      <a:pt x="48" y="1"/>
                    </a:lnTo>
                    <a:lnTo>
                      <a:pt x="37" y="4"/>
                    </a:lnTo>
                    <a:lnTo>
                      <a:pt x="29" y="7"/>
                    </a:lnTo>
                    <a:lnTo>
                      <a:pt x="24" y="11"/>
                    </a:lnTo>
                    <a:lnTo>
                      <a:pt x="24" y="11"/>
                    </a:lnTo>
                    <a:lnTo>
                      <a:pt x="21" y="14"/>
                    </a:lnTo>
                    <a:lnTo>
                      <a:pt x="21" y="14"/>
                    </a:lnTo>
                    <a:lnTo>
                      <a:pt x="0" y="63"/>
                    </a:lnTo>
                    <a:lnTo>
                      <a:pt x="0" y="63"/>
                    </a:lnTo>
                    <a:lnTo>
                      <a:pt x="9" y="68"/>
                    </a:lnTo>
                    <a:lnTo>
                      <a:pt x="18" y="73"/>
                    </a:lnTo>
                    <a:lnTo>
                      <a:pt x="28" y="77"/>
                    </a:lnTo>
                    <a:lnTo>
                      <a:pt x="9" y="138"/>
                    </a:lnTo>
                    <a:lnTo>
                      <a:pt x="39" y="138"/>
                    </a:lnTo>
                    <a:lnTo>
                      <a:pt x="45" y="16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3" name="Freeform 280"/>
              <p:cNvSpPr>
                <a:spLocks/>
              </p:cNvSpPr>
              <p:nvPr/>
            </p:nvSpPr>
            <p:spPr bwMode="auto">
              <a:xfrm>
                <a:off x="2219" y="625"/>
                <a:ext cx="24" cy="22"/>
              </a:xfrm>
              <a:custGeom>
                <a:avLst/>
                <a:gdLst>
                  <a:gd name="T0" fmla="*/ 23 w 24"/>
                  <a:gd name="T1" fmla="*/ 16 h 22"/>
                  <a:gd name="T2" fmla="*/ 23 w 24"/>
                  <a:gd name="T3" fmla="*/ 16 h 22"/>
                  <a:gd name="T4" fmla="*/ 19 w 24"/>
                  <a:gd name="T5" fmla="*/ 19 h 22"/>
                  <a:gd name="T6" fmla="*/ 15 w 24"/>
                  <a:gd name="T7" fmla="*/ 21 h 22"/>
                  <a:gd name="T8" fmla="*/ 11 w 24"/>
                  <a:gd name="T9" fmla="*/ 22 h 22"/>
                  <a:gd name="T10" fmla="*/ 7 w 24"/>
                  <a:gd name="T11" fmla="*/ 21 h 22"/>
                  <a:gd name="T12" fmla="*/ 7 w 24"/>
                  <a:gd name="T13" fmla="*/ 21 h 22"/>
                  <a:gd name="T14" fmla="*/ 3 w 24"/>
                  <a:gd name="T15" fmla="*/ 18 h 22"/>
                  <a:gd name="T16" fmla="*/ 1 w 24"/>
                  <a:gd name="T17" fmla="*/ 14 h 22"/>
                  <a:gd name="T18" fmla="*/ 0 w 24"/>
                  <a:gd name="T19" fmla="*/ 10 h 22"/>
                  <a:gd name="T20" fmla="*/ 2 w 24"/>
                  <a:gd name="T21" fmla="*/ 6 h 22"/>
                  <a:gd name="T22" fmla="*/ 2 w 24"/>
                  <a:gd name="T23" fmla="*/ 6 h 22"/>
                  <a:gd name="T24" fmla="*/ 4 w 24"/>
                  <a:gd name="T25" fmla="*/ 2 h 22"/>
                  <a:gd name="T26" fmla="*/ 8 w 24"/>
                  <a:gd name="T27" fmla="*/ 0 h 22"/>
                  <a:gd name="T28" fmla="*/ 12 w 24"/>
                  <a:gd name="T29" fmla="*/ 0 h 22"/>
                  <a:gd name="T30" fmla="*/ 17 w 24"/>
                  <a:gd name="T31" fmla="*/ 1 h 22"/>
                  <a:gd name="T32" fmla="*/ 17 w 24"/>
                  <a:gd name="T33" fmla="*/ 1 h 22"/>
                  <a:gd name="T34" fmla="*/ 21 w 24"/>
                  <a:gd name="T35" fmla="*/ 3 h 22"/>
                  <a:gd name="T36" fmla="*/ 23 w 24"/>
                  <a:gd name="T37" fmla="*/ 7 h 22"/>
                  <a:gd name="T38" fmla="*/ 24 w 24"/>
                  <a:gd name="T39" fmla="*/ 11 h 22"/>
                  <a:gd name="T40" fmla="*/ 23 w 24"/>
                  <a:gd name="T41" fmla="*/ 16 h 22"/>
                  <a:gd name="T42" fmla="*/ 23 w 24"/>
                  <a:gd name="T43"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2">
                    <a:moveTo>
                      <a:pt x="23" y="16"/>
                    </a:moveTo>
                    <a:lnTo>
                      <a:pt x="23" y="16"/>
                    </a:lnTo>
                    <a:lnTo>
                      <a:pt x="19" y="19"/>
                    </a:lnTo>
                    <a:lnTo>
                      <a:pt x="15" y="21"/>
                    </a:lnTo>
                    <a:lnTo>
                      <a:pt x="11" y="22"/>
                    </a:lnTo>
                    <a:lnTo>
                      <a:pt x="7" y="21"/>
                    </a:lnTo>
                    <a:lnTo>
                      <a:pt x="7" y="21"/>
                    </a:lnTo>
                    <a:lnTo>
                      <a:pt x="3" y="18"/>
                    </a:lnTo>
                    <a:lnTo>
                      <a:pt x="1" y="14"/>
                    </a:lnTo>
                    <a:lnTo>
                      <a:pt x="0" y="10"/>
                    </a:lnTo>
                    <a:lnTo>
                      <a:pt x="2" y="6"/>
                    </a:lnTo>
                    <a:lnTo>
                      <a:pt x="2" y="6"/>
                    </a:lnTo>
                    <a:lnTo>
                      <a:pt x="4" y="2"/>
                    </a:lnTo>
                    <a:lnTo>
                      <a:pt x="8" y="0"/>
                    </a:lnTo>
                    <a:lnTo>
                      <a:pt x="12" y="0"/>
                    </a:lnTo>
                    <a:lnTo>
                      <a:pt x="17" y="1"/>
                    </a:lnTo>
                    <a:lnTo>
                      <a:pt x="17" y="1"/>
                    </a:lnTo>
                    <a:lnTo>
                      <a:pt x="21" y="3"/>
                    </a:lnTo>
                    <a:lnTo>
                      <a:pt x="23" y="7"/>
                    </a:lnTo>
                    <a:lnTo>
                      <a:pt x="24" y="11"/>
                    </a:lnTo>
                    <a:lnTo>
                      <a:pt x="23" y="16"/>
                    </a:lnTo>
                    <a:lnTo>
                      <a:pt x="23"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4" name="Freeform 281"/>
              <p:cNvSpPr>
                <a:spLocks/>
              </p:cNvSpPr>
              <p:nvPr/>
            </p:nvSpPr>
            <p:spPr bwMode="auto">
              <a:xfrm>
                <a:off x="2245" y="637"/>
                <a:ext cx="35" cy="24"/>
              </a:xfrm>
              <a:custGeom>
                <a:avLst/>
                <a:gdLst>
                  <a:gd name="T0" fmla="*/ 32 w 35"/>
                  <a:gd name="T1" fmla="*/ 14 h 24"/>
                  <a:gd name="T2" fmla="*/ 32 w 35"/>
                  <a:gd name="T3" fmla="*/ 14 h 24"/>
                  <a:gd name="T4" fmla="*/ 30 w 35"/>
                  <a:gd name="T5" fmla="*/ 14 h 24"/>
                  <a:gd name="T6" fmla="*/ 30 w 35"/>
                  <a:gd name="T7" fmla="*/ 14 h 24"/>
                  <a:gd name="T8" fmla="*/ 24 w 35"/>
                  <a:gd name="T9" fmla="*/ 18 h 24"/>
                  <a:gd name="T10" fmla="*/ 19 w 35"/>
                  <a:gd name="T11" fmla="*/ 21 h 24"/>
                  <a:gd name="T12" fmla="*/ 12 w 35"/>
                  <a:gd name="T13" fmla="*/ 24 h 24"/>
                  <a:gd name="T14" fmla="*/ 7 w 35"/>
                  <a:gd name="T15" fmla="*/ 21 h 24"/>
                  <a:gd name="T16" fmla="*/ 7 w 35"/>
                  <a:gd name="T17" fmla="*/ 21 h 24"/>
                  <a:gd name="T18" fmla="*/ 3 w 35"/>
                  <a:gd name="T19" fmla="*/ 18 h 24"/>
                  <a:gd name="T20" fmla="*/ 1 w 35"/>
                  <a:gd name="T21" fmla="*/ 15 h 24"/>
                  <a:gd name="T22" fmla="*/ 0 w 35"/>
                  <a:gd name="T23" fmla="*/ 10 h 24"/>
                  <a:gd name="T24" fmla="*/ 2 w 35"/>
                  <a:gd name="T25" fmla="*/ 6 h 24"/>
                  <a:gd name="T26" fmla="*/ 2 w 35"/>
                  <a:gd name="T27" fmla="*/ 6 h 24"/>
                  <a:gd name="T28" fmla="*/ 4 w 35"/>
                  <a:gd name="T29" fmla="*/ 2 h 24"/>
                  <a:gd name="T30" fmla="*/ 8 w 35"/>
                  <a:gd name="T31" fmla="*/ 0 h 24"/>
                  <a:gd name="T32" fmla="*/ 12 w 35"/>
                  <a:gd name="T33" fmla="*/ 0 h 24"/>
                  <a:gd name="T34" fmla="*/ 17 w 35"/>
                  <a:gd name="T35" fmla="*/ 1 h 24"/>
                  <a:gd name="T36" fmla="*/ 30 w 35"/>
                  <a:gd name="T37" fmla="*/ 7 h 24"/>
                  <a:gd name="T38" fmla="*/ 30 w 35"/>
                  <a:gd name="T39" fmla="*/ 7 h 24"/>
                  <a:gd name="T40" fmla="*/ 33 w 35"/>
                  <a:gd name="T41" fmla="*/ 9 h 24"/>
                  <a:gd name="T42" fmla="*/ 35 w 35"/>
                  <a:gd name="T43" fmla="*/ 12 h 24"/>
                  <a:gd name="T44" fmla="*/ 35 w 35"/>
                  <a:gd name="T45" fmla="*/ 12 h 24"/>
                  <a:gd name="T46" fmla="*/ 32 w 35"/>
                  <a:gd name="T47" fmla="*/ 14 h 24"/>
                  <a:gd name="T48" fmla="*/ 32 w 35"/>
                  <a:gd name="T4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24">
                    <a:moveTo>
                      <a:pt x="32" y="14"/>
                    </a:moveTo>
                    <a:lnTo>
                      <a:pt x="32" y="14"/>
                    </a:lnTo>
                    <a:lnTo>
                      <a:pt x="30" y="14"/>
                    </a:lnTo>
                    <a:lnTo>
                      <a:pt x="30" y="14"/>
                    </a:lnTo>
                    <a:lnTo>
                      <a:pt x="24" y="18"/>
                    </a:lnTo>
                    <a:lnTo>
                      <a:pt x="19" y="21"/>
                    </a:lnTo>
                    <a:lnTo>
                      <a:pt x="12" y="24"/>
                    </a:lnTo>
                    <a:lnTo>
                      <a:pt x="7" y="21"/>
                    </a:lnTo>
                    <a:lnTo>
                      <a:pt x="7" y="21"/>
                    </a:lnTo>
                    <a:lnTo>
                      <a:pt x="3" y="18"/>
                    </a:lnTo>
                    <a:lnTo>
                      <a:pt x="1" y="15"/>
                    </a:lnTo>
                    <a:lnTo>
                      <a:pt x="0" y="10"/>
                    </a:lnTo>
                    <a:lnTo>
                      <a:pt x="2" y="6"/>
                    </a:lnTo>
                    <a:lnTo>
                      <a:pt x="2" y="6"/>
                    </a:lnTo>
                    <a:lnTo>
                      <a:pt x="4" y="2"/>
                    </a:lnTo>
                    <a:lnTo>
                      <a:pt x="8" y="0"/>
                    </a:lnTo>
                    <a:lnTo>
                      <a:pt x="12" y="0"/>
                    </a:lnTo>
                    <a:lnTo>
                      <a:pt x="17" y="1"/>
                    </a:lnTo>
                    <a:lnTo>
                      <a:pt x="30" y="7"/>
                    </a:lnTo>
                    <a:lnTo>
                      <a:pt x="30" y="7"/>
                    </a:lnTo>
                    <a:lnTo>
                      <a:pt x="33" y="9"/>
                    </a:lnTo>
                    <a:lnTo>
                      <a:pt x="35" y="12"/>
                    </a:lnTo>
                    <a:lnTo>
                      <a:pt x="35" y="12"/>
                    </a:lnTo>
                    <a:lnTo>
                      <a:pt x="32" y="14"/>
                    </a:lnTo>
                    <a:lnTo>
                      <a:pt x="32" y="1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5" name="Freeform 282"/>
              <p:cNvSpPr>
                <a:spLocks noEditPoints="1"/>
              </p:cNvSpPr>
              <p:nvPr/>
            </p:nvSpPr>
            <p:spPr bwMode="auto">
              <a:xfrm>
                <a:off x="1979" y="2281"/>
                <a:ext cx="314" cy="206"/>
              </a:xfrm>
              <a:custGeom>
                <a:avLst/>
                <a:gdLst>
                  <a:gd name="T0" fmla="*/ 272 w 314"/>
                  <a:gd name="T1" fmla="*/ 156 h 206"/>
                  <a:gd name="T2" fmla="*/ 279 w 314"/>
                  <a:gd name="T3" fmla="*/ 159 h 206"/>
                  <a:gd name="T4" fmla="*/ 287 w 314"/>
                  <a:gd name="T5" fmla="*/ 168 h 206"/>
                  <a:gd name="T6" fmla="*/ 290 w 314"/>
                  <a:gd name="T7" fmla="*/ 180 h 206"/>
                  <a:gd name="T8" fmla="*/ 288 w 314"/>
                  <a:gd name="T9" fmla="*/ 191 h 206"/>
                  <a:gd name="T10" fmla="*/ 279 w 314"/>
                  <a:gd name="T11" fmla="*/ 202 h 206"/>
                  <a:gd name="T12" fmla="*/ 264 w 314"/>
                  <a:gd name="T13" fmla="*/ 206 h 206"/>
                  <a:gd name="T14" fmla="*/ 254 w 314"/>
                  <a:gd name="T15" fmla="*/ 204 h 206"/>
                  <a:gd name="T16" fmla="*/ 242 w 314"/>
                  <a:gd name="T17" fmla="*/ 195 h 206"/>
                  <a:gd name="T18" fmla="*/ 238 w 314"/>
                  <a:gd name="T19" fmla="*/ 180 h 206"/>
                  <a:gd name="T20" fmla="*/ 239 w 314"/>
                  <a:gd name="T21" fmla="*/ 172 h 206"/>
                  <a:gd name="T22" fmla="*/ 246 w 314"/>
                  <a:gd name="T23" fmla="*/ 162 h 206"/>
                  <a:gd name="T24" fmla="*/ 256 w 314"/>
                  <a:gd name="T25" fmla="*/ 156 h 206"/>
                  <a:gd name="T26" fmla="*/ 55 w 314"/>
                  <a:gd name="T27" fmla="*/ 156 h 206"/>
                  <a:gd name="T28" fmla="*/ 62 w 314"/>
                  <a:gd name="T29" fmla="*/ 159 h 206"/>
                  <a:gd name="T30" fmla="*/ 70 w 314"/>
                  <a:gd name="T31" fmla="*/ 168 h 206"/>
                  <a:gd name="T32" fmla="*/ 73 w 314"/>
                  <a:gd name="T33" fmla="*/ 180 h 206"/>
                  <a:gd name="T34" fmla="*/ 71 w 314"/>
                  <a:gd name="T35" fmla="*/ 191 h 206"/>
                  <a:gd name="T36" fmla="*/ 62 w 314"/>
                  <a:gd name="T37" fmla="*/ 202 h 206"/>
                  <a:gd name="T38" fmla="*/ 48 w 314"/>
                  <a:gd name="T39" fmla="*/ 206 h 206"/>
                  <a:gd name="T40" fmla="*/ 37 w 314"/>
                  <a:gd name="T41" fmla="*/ 204 h 206"/>
                  <a:gd name="T42" fmla="*/ 26 w 314"/>
                  <a:gd name="T43" fmla="*/ 195 h 206"/>
                  <a:gd name="T44" fmla="*/ 21 w 314"/>
                  <a:gd name="T45" fmla="*/ 180 h 206"/>
                  <a:gd name="T46" fmla="*/ 23 w 314"/>
                  <a:gd name="T47" fmla="*/ 172 h 206"/>
                  <a:gd name="T48" fmla="*/ 29 w 314"/>
                  <a:gd name="T49" fmla="*/ 162 h 206"/>
                  <a:gd name="T50" fmla="*/ 39 w 314"/>
                  <a:gd name="T51" fmla="*/ 156 h 206"/>
                  <a:gd name="T52" fmla="*/ 4 w 314"/>
                  <a:gd name="T53" fmla="*/ 21 h 206"/>
                  <a:gd name="T54" fmla="*/ 0 w 314"/>
                  <a:gd name="T55" fmla="*/ 13 h 206"/>
                  <a:gd name="T56" fmla="*/ 2 w 314"/>
                  <a:gd name="T57" fmla="*/ 4 h 206"/>
                  <a:gd name="T58" fmla="*/ 15 w 314"/>
                  <a:gd name="T59" fmla="*/ 0 h 206"/>
                  <a:gd name="T60" fmla="*/ 299 w 314"/>
                  <a:gd name="T61" fmla="*/ 49 h 206"/>
                  <a:gd name="T62" fmla="*/ 307 w 314"/>
                  <a:gd name="T63" fmla="*/ 49 h 206"/>
                  <a:gd name="T64" fmla="*/ 314 w 314"/>
                  <a:gd name="T65" fmla="*/ 54 h 206"/>
                  <a:gd name="T66" fmla="*/ 311 w 314"/>
                  <a:gd name="T67" fmla="*/ 66 h 206"/>
                  <a:gd name="T68" fmla="*/ 48 w 314"/>
                  <a:gd name="T69" fmla="*/ 169 h 206"/>
                  <a:gd name="T70" fmla="*/ 39 w 314"/>
                  <a:gd name="T71" fmla="*/ 172 h 206"/>
                  <a:gd name="T72" fmla="*/ 36 w 314"/>
                  <a:gd name="T73" fmla="*/ 180 h 206"/>
                  <a:gd name="T74" fmla="*/ 43 w 314"/>
                  <a:gd name="T75" fmla="*/ 191 h 206"/>
                  <a:gd name="T76" fmla="*/ 52 w 314"/>
                  <a:gd name="T77" fmla="*/ 191 h 206"/>
                  <a:gd name="T78" fmla="*/ 58 w 314"/>
                  <a:gd name="T79" fmla="*/ 180 h 206"/>
                  <a:gd name="T80" fmla="*/ 55 w 314"/>
                  <a:gd name="T81" fmla="*/ 172 h 206"/>
                  <a:gd name="T82" fmla="*/ 48 w 314"/>
                  <a:gd name="T83" fmla="*/ 169 h 206"/>
                  <a:gd name="T84" fmla="*/ 259 w 314"/>
                  <a:gd name="T85" fmla="*/ 170 h 206"/>
                  <a:gd name="T86" fmla="*/ 253 w 314"/>
                  <a:gd name="T87" fmla="*/ 180 h 206"/>
                  <a:gd name="T88" fmla="*/ 256 w 314"/>
                  <a:gd name="T89" fmla="*/ 189 h 206"/>
                  <a:gd name="T90" fmla="*/ 264 w 314"/>
                  <a:gd name="T91" fmla="*/ 192 h 206"/>
                  <a:gd name="T92" fmla="*/ 274 w 314"/>
                  <a:gd name="T93" fmla="*/ 184 h 206"/>
                  <a:gd name="T94" fmla="*/ 274 w 314"/>
                  <a:gd name="T95" fmla="*/ 176 h 206"/>
                  <a:gd name="T96" fmla="*/ 264 w 314"/>
                  <a:gd name="T97" fmla="*/ 16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4" h="206">
                    <a:moveTo>
                      <a:pt x="308" y="69"/>
                    </a:moveTo>
                    <a:lnTo>
                      <a:pt x="272" y="85"/>
                    </a:lnTo>
                    <a:lnTo>
                      <a:pt x="272" y="156"/>
                    </a:lnTo>
                    <a:lnTo>
                      <a:pt x="272" y="156"/>
                    </a:lnTo>
                    <a:lnTo>
                      <a:pt x="276" y="157"/>
                    </a:lnTo>
                    <a:lnTo>
                      <a:pt x="279" y="159"/>
                    </a:lnTo>
                    <a:lnTo>
                      <a:pt x="282" y="162"/>
                    </a:lnTo>
                    <a:lnTo>
                      <a:pt x="285" y="165"/>
                    </a:lnTo>
                    <a:lnTo>
                      <a:pt x="287" y="168"/>
                    </a:lnTo>
                    <a:lnTo>
                      <a:pt x="289" y="172"/>
                    </a:lnTo>
                    <a:lnTo>
                      <a:pt x="290" y="176"/>
                    </a:lnTo>
                    <a:lnTo>
                      <a:pt x="290" y="180"/>
                    </a:lnTo>
                    <a:lnTo>
                      <a:pt x="290" y="180"/>
                    </a:lnTo>
                    <a:lnTo>
                      <a:pt x="289" y="186"/>
                    </a:lnTo>
                    <a:lnTo>
                      <a:pt x="288" y="191"/>
                    </a:lnTo>
                    <a:lnTo>
                      <a:pt x="286" y="195"/>
                    </a:lnTo>
                    <a:lnTo>
                      <a:pt x="282" y="199"/>
                    </a:lnTo>
                    <a:lnTo>
                      <a:pt x="279" y="202"/>
                    </a:lnTo>
                    <a:lnTo>
                      <a:pt x="274" y="204"/>
                    </a:lnTo>
                    <a:lnTo>
                      <a:pt x="270" y="206"/>
                    </a:lnTo>
                    <a:lnTo>
                      <a:pt x="264" y="206"/>
                    </a:lnTo>
                    <a:lnTo>
                      <a:pt x="264" y="206"/>
                    </a:lnTo>
                    <a:lnTo>
                      <a:pt x="258" y="206"/>
                    </a:lnTo>
                    <a:lnTo>
                      <a:pt x="254" y="204"/>
                    </a:lnTo>
                    <a:lnTo>
                      <a:pt x="249" y="202"/>
                    </a:lnTo>
                    <a:lnTo>
                      <a:pt x="245" y="199"/>
                    </a:lnTo>
                    <a:lnTo>
                      <a:pt x="242" y="195"/>
                    </a:lnTo>
                    <a:lnTo>
                      <a:pt x="240" y="191"/>
                    </a:lnTo>
                    <a:lnTo>
                      <a:pt x="238" y="186"/>
                    </a:lnTo>
                    <a:lnTo>
                      <a:pt x="238" y="180"/>
                    </a:lnTo>
                    <a:lnTo>
                      <a:pt x="238" y="180"/>
                    </a:lnTo>
                    <a:lnTo>
                      <a:pt x="238" y="176"/>
                    </a:lnTo>
                    <a:lnTo>
                      <a:pt x="239" y="172"/>
                    </a:lnTo>
                    <a:lnTo>
                      <a:pt x="241" y="168"/>
                    </a:lnTo>
                    <a:lnTo>
                      <a:pt x="243" y="165"/>
                    </a:lnTo>
                    <a:lnTo>
                      <a:pt x="246" y="162"/>
                    </a:lnTo>
                    <a:lnTo>
                      <a:pt x="249" y="159"/>
                    </a:lnTo>
                    <a:lnTo>
                      <a:pt x="252" y="157"/>
                    </a:lnTo>
                    <a:lnTo>
                      <a:pt x="256" y="156"/>
                    </a:lnTo>
                    <a:lnTo>
                      <a:pt x="256" y="147"/>
                    </a:lnTo>
                    <a:lnTo>
                      <a:pt x="55" y="147"/>
                    </a:lnTo>
                    <a:lnTo>
                      <a:pt x="55" y="156"/>
                    </a:lnTo>
                    <a:lnTo>
                      <a:pt x="55" y="156"/>
                    </a:lnTo>
                    <a:lnTo>
                      <a:pt x="59" y="157"/>
                    </a:lnTo>
                    <a:lnTo>
                      <a:pt x="62" y="159"/>
                    </a:lnTo>
                    <a:lnTo>
                      <a:pt x="65" y="162"/>
                    </a:lnTo>
                    <a:lnTo>
                      <a:pt x="68" y="165"/>
                    </a:lnTo>
                    <a:lnTo>
                      <a:pt x="70" y="168"/>
                    </a:lnTo>
                    <a:lnTo>
                      <a:pt x="72" y="172"/>
                    </a:lnTo>
                    <a:lnTo>
                      <a:pt x="73" y="176"/>
                    </a:lnTo>
                    <a:lnTo>
                      <a:pt x="73" y="180"/>
                    </a:lnTo>
                    <a:lnTo>
                      <a:pt x="73" y="180"/>
                    </a:lnTo>
                    <a:lnTo>
                      <a:pt x="73" y="186"/>
                    </a:lnTo>
                    <a:lnTo>
                      <a:pt x="71" y="191"/>
                    </a:lnTo>
                    <a:lnTo>
                      <a:pt x="69" y="195"/>
                    </a:lnTo>
                    <a:lnTo>
                      <a:pt x="66" y="199"/>
                    </a:lnTo>
                    <a:lnTo>
                      <a:pt x="62" y="202"/>
                    </a:lnTo>
                    <a:lnTo>
                      <a:pt x="58" y="204"/>
                    </a:lnTo>
                    <a:lnTo>
                      <a:pt x="53" y="206"/>
                    </a:lnTo>
                    <a:lnTo>
                      <a:pt x="48" y="206"/>
                    </a:lnTo>
                    <a:lnTo>
                      <a:pt x="48" y="206"/>
                    </a:lnTo>
                    <a:lnTo>
                      <a:pt x="42" y="206"/>
                    </a:lnTo>
                    <a:lnTo>
                      <a:pt x="37" y="204"/>
                    </a:lnTo>
                    <a:lnTo>
                      <a:pt x="32" y="202"/>
                    </a:lnTo>
                    <a:lnTo>
                      <a:pt x="29" y="199"/>
                    </a:lnTo>
                    <a:lnTo>
                      <a:pt x="26" y="195"/>
                    </a:lnTo>
                    <a:lnTo>
                      <a:pt x="23" y="191"/>
                    </a:lnTo>
                    <a:lnTo>
                      <a:pt x="22" y="186"/>
                    </a:lnTo>
                    <a:lnTo>
                      <a:pt x="21" y="180"/>
                    </a:lnTo>
                    <a:lnTo>
                      <a:pt x="21" y="180"/>
                    </a:lnTo>
                    <a:lnTo>
                      <a:pt x="22" y="176"/>
                    </a:lnTo>
                    <a:lnTo>
                      <a:pt x="23" y="172"/>
                    </a:lnTo>
                    <a:lnTo>
                      <a:pt x="24" y="168"/>
                    </a:lnTo>
                    <a:lnTo>
                      <a:pt x="26" y="165"/>
                    </a:lnTo>
                    <a:lnTo>
                      <a:pt x="29" y="162"/>
                    </a:lnTo>
                    <a:lnTo>
                      <a:pt x="32" y="159"/>
                    </a:lnTo>
                    <a:lnTo>
                      <a:pt x="36" y="157"/>
                    </a:lnTo>
                    <a:lnTo>
                      <a:pt x="39" y="156"/>
                    </a:lnTo>
                    <a:lnTo>
                      <a:pt x="39" y="48"/>
                    </a:lnTo>
                    <a:lnTo>
                      <a:pt x="4" y="21"/>
                    </a:lnTo>
                    <a:lnTo>
                      <a:pt x="4" y="21"/>
                    </a:lnTo>
                    <a:lnTo>
                      <a:pt x="4" y="21"/>
                    </a:lnTo>
                    <a:lnTo>
                      <a:pt x="1" y="17"/>
                    </a:lnTo>
                    <a:lnTo>
                      <a:pt x="0" y="13"/>
                    </a:lnTo>
                    <a:lnTo>
                      <a:pt x="0" y="9"/>
                    </a:lnTo>
                    <a:lnTo>
                      <a:pt x="2" y="4"/>
                    </a:lnTo>
                    <a:lnTo>
                      <a:pt x="2" y="4"/>
                    </a:lnTo>
                    <a:lnTo>
                      <a:pt x="5" y="1"/>
                    </a:lnTo>
                    <a:lnTo>
                      <a:pt x="10" y="0"/>
                    </a:lnTo>
                    <a:lnTo>
                      <a:pt x="15" y="0"/>
                    </a:lnTo>
                    <a:lnTo>
                      <a:pt x="19" y="2"/>
                    </a:lnTo>
                    <a:lnTo>
                      <a:pt x="158" y="109"/>
                    </a:lnTo>
                    <a:lnTo>
                      <a:pt x="299" y="49"/>
                    </a:lnTo>
                    <a:lnTo>
                      <a:pt x="299" y="49"/>
                    </a:lnTo>
                    <a:lnTo>
                      <a:pt x="303" y="48"/>
                    </a:lnTo>
                    <a:lnTo>
                      <a:pt x="307" y="49"/>
                    </a:lnTo>
                    <a:lnTo>
                      <a:pt x="311" y="51"/>
                    </a:lnTo>
                    <a:lnTo>
                      <a:pt x="314" y="54"/>
                    </a:lnTo>
                    <a:lnTo>
                      <a:pt x="314" y="54"/>
                    </a:lnTo>
                    <a:lnTo>
                      <a:pt x="314" y="59"/>
                    </a:lnTo>
                    <a:lnTo>
                      <a:pt x="314" y="63"/>
                    </a:lnTo>
                    <a:lnTo>
                      <a:pt x="311" y="66"/>
                    </a:lnTo>
                    <a:lnTo>
                      <a:pt x="308" y="69"/>
                    </a:lnTo>
                    <a:lnTo>
                      <a:pt x="308" y="69"/>
                    </a:lnTo>
                    <a:close/>
                    <a:moveTo>
                      <a:pt x="48" y="169"/>
                    </a:moveTo>
                    <a:lnTo>
                      <a:pt x="48" y="169"/>
                    </a:lnTo>
                    <a:lnTo>
                      <a:pt x="43" y="170"/>
                    </a:lnTo>
                    <a:lnTo>
                      <a:pt x="39" y="172"/>
                    </a:lnTo>
                    <a:lnTo>
                      <a:pt x="37" y="176"/>
                    </a:lnTo>
                    <a:lnTo>
                      <a:pt x="36" y="180"/>
                    </a:lnTo>
                    <a:lnTo>
                      <a:pt x="36" y="180"/>
                    </a:lnTo>
                    <a:lnTo>
                      <a:pt x="37" y="184"/>
                    </a:lnTo>
                    <a:lnTo>
                      <a:pt x="39" y="189"/>
                    </a:lnTo>
                    <a:lnTo>
                      <a:pt x="43" y="191"/>
                    </a:lnTo>
                    <a:lnTo>
                      <a:pt x="48" y="192"/>
                    </a:lnTo>
                    <a:lnTo>
                      <a:pt x="48" y="192"/>
                    </a:lnTo>
                    <a:lnTo>
                      <a:pt x="52" y="191"/>
                    </a:lnTo>
                    <a:lnTo>
                      <a:pt x="55" y="189"/>
                    </a:lnTo>
                    <a:lnTo>
                      <a:pt x="58" y="184"/>
                    </a:lnTo>
                    <a:lnTo>
                      <a:pt x="58" y="180"/>
                    </a:lnTo>
                    <a:lnTo>
                      <a:pt x="58" y="180"/>
                    </a:lnTo>
                    <a:lnTo>
                      <a:pt x="58" y="176"/>
                    </a:lnTo>
                    <a:lnTo>
                      <a:pt x="55" y="172"/>
                    </a:lnTo>
                    <a:lnTo>
                      <a:pt x="52" y="170"/>
                    </a:lnTo>
                    <a:lnTo>
                      <a:pt x="48" y="169"/>
                    </a:lnTo>
                    <a:lnTo>
                      <a:pt x="48" y="169"/>
                    </a:lnTo>
                    <a:close/>
                    <a:moveTo>
                      <a:pt x="264" y="169"/>
                    </a:moveTo>
                    <a:lnTo>
                      <a:pt x="264" y="169"/>
                    </a:lnTo>
                    <a:lnTo>
                      <a:pt x="259" y="170"/>
                    </a:lnTo>
                    <a:lnTo>
                      <a:pt x="256" y="172"/>
                    </a:lnTo>
                    <a:lnTo>
                      <a:pt x="253" y="176"/>
                    </a:lnTo>
                    <a:lnTo>
                      <a:pt x="253" y="180"/>
                    </a:lnTo>
                    <a:lnTo>
                      <a:pt x="253" y="180"/>
                    </a:lnTo>
                    <a:lnTo>
                      <a:pt x="253" y="184"/>
                    </a:lnTo>
                    <a:lnTo>
                      <a:pt x="256" y="189"/>
                    </a:lnTo>
                    <a:lnTo>
                      <a:pt x="259" y="191"/>
                    </a:lnTo>
                    <a:lnTo>
                      <a:pt x="264" y="192"/>
                    </a:lnTo>
                    <a:lnTo>
                      <a:pt x="264" y="192"/>
                    </a:lnTo>
                    <a:lnTo>
                      <a:pt x="269" y="191"/>
                    </a:lnTo>
                    <a:lnTo>
                      <a:pt x="272" y="189"/>
                    </a:lnTo>
                    <a:lnTo>
                      <a:pt x="274" y="184"/>
                    </a:lnTo>
                    <a:lnTo>
                      <a:pt x="275" y="180"/>
                    </a:lnTo>
                    <a:lnTo>
                      <a:pt x="275" y="180"/>
                    </a:lnTo>
                    <a:lnTo>
                      <a:pt x="274" y="176"/>
                    </a:lnTo>
                    <a:lnTo>
                      <a:pt x="272" y="172"/>
                    </a:lnTo>
                    <a:lnTo>
                      <a:pt x="269" y="170"/>
                    </a:lnTo>
                    <a:lnTo>
                      <a:pt x="264" y="169"/>
                    </a:lnTo>
                    <a:lnTo>
                      <a:pt x="264" y="16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6" name="Freeform 283"/>
              <p:cNvSpPr>
                <a:spLocks/>
              </p:cNvSpPr>
              <p:nvPr/>
            </p:nvSpPr>
            <p:spPr bwMode="auto">
              <a:xfrm>
                <a:off x="2009" y="2237"/>
                <a:ext cx="49" cy="50"/>
              </a:xfrm>
              <a:custGeom>
                <a:avLst/>
                <a:gdLst>
                  <a:gd name="T0" fmla="*/ 49 w 49"/>
                  <a:gd name="T1" fmla="*/ 25 h 50"/>
                  <a:gd name="T2" fmla="*/ 49 w 49"/>
                  <a:gd name="T3" fmla="*/ 25 h 50"/>
                  <a:gd name="T4" fmla="*/ 49 w 49"/>
                  <a:gd name="T5" fmla="*/ 30 h 50"/>
                  <a:gd name="T6" fmla="*/ 48 w 49"/>
                  <a:gd name="T7" fmla="*/ 34 h 50"/>
                  <a:gd name="T8" fmla="*/ 45 w 49"/>
                  <a:gd name="T9" fmla="*/ 39 h 50"/>
                  <a:gd name="T10" fmla="*/ 42 w 49"/>
                  <a:gd name="T11" fmla="*/ 42 h 50"/>
                  <a:gd name="T12" fmla="*/ 39 w 49"/>
                  <a:gd name="T13" fmla="*/ 45 h 50"/>
                  <a:gd name="T14" fmla="*/ 35 w 49"/>
                  <a:gd name="T15" fmla="*/ 47 h 50"/>
                  <a:gd name="T16" fmla="*/ 30 w 49"/>
                  <a:gd name="T17" fmla="*/ 50 h 50"/>
                  <a:gd name="T18" fmla="*/ 25 w 49"/>
                  <a:gd name="T19" fmla="*/ 50 h 50"/>
                  <a:gd name="T20" fmla="*/ 25 w 49"/>
                  <a:gd name="T21" fmla="*/ 50 h 50"/>
                  <a:gd name="T22" fmla="*/ 20 w 49"/>
                  <a:gd name="T23" fmla="*/ 50 h 50"/>
                  <a:gd name="T24" fmla="*/ 15 w 49"/>
                  <a:gd name="T25" fmla="*/ 47 h 50"/>
                  <a:gd name="T26" fmla="*/ 10 w 49"/>
                  <a:gd name="T27" fmla="*/ 45 h 50"/>
                  <a:gd name="T28" fmla="*/ 7 w 49"/>
                  <a:gd name="T29" fmla="*/ 42 h 50"/>
                  <a:gd name="T30" fmla="*/ 4 w 49"/>
                  <a:gd name="T31" fmla="*/ 39 h 50"/>
                  <a:gd name="T32" fmla="*/ 1 w 49"/>
                  <a:gd name="T33" fmla="*/ 34 h 50"/>
                  <a:gd name="T34" fmla="*/ 0 w 49"/>
                  <a:gd name="T35" fmla="*/ 30 h 50"/>
                  <a:gd name="T36" fmla="*/ 0 w 49"/>
                  <a:gd name="T37" fmla="*/ 25 h 50"/>
                  <a:gd name="T38" fmla="*/ 0 w 49"/>
                  <a:gd name="T39" fmla="*/ 25 h 50"/>
                  <a:gd name="T40" fmla="*/ 0 w 49"/>
                  <a:gd name="T41" fmla="*/ 20 h 50"/>
                  <a:gd name="T42" fmla="*/ 1 w 49"/>
                  <a:gd name="T43" fmla="*/ 15 h 50"/>
                  <a:gd name="T44" fmla="*/ 4 w 49"/>
                  <a:gd name="T45" fmla="*/ 10 h 50"/>
                  <a:gd name="T46" fmla="*/ 7 w 49"/>
                  <a:gd name="T47" fmla="*/ 7 h 50"/>
                  <a:gd name="T48" fmla="*/ 10 w 49"/>
                  <a:gd name="T49" fmla="*/ 4 h 50"/>
                  <a:gd name="T50" fmla="*/ 15 w 49"/>
                  <a:gd name="T51" fmla="*/ 1 h 50"/>
                  <a:gd name="T52" fmla="*/ 20 w 49"/>
                  <a:gd name="T53" fmla="*/ 0 h 50"/>
                  <a:gd name="T54" fmla="*/ 25 w 49"/>
                  <a:gd name="T55" fmla="*/ 0 h 50"/>
                  <a:gd name="T56" fmla="*/ 25 w 49"/>
                  <a:gd name="T57" fmla="*/ 0 h 50"/>
                  <a:gd name="T58" fmla="*/ 30 w 49"/>
                  <a:gd name="T59" fmla="*/ 0 h 50"/>
                  <a:gd name="T60" fmla="*/ 35 w 49"/>
                  <a:gd name="T61" fmla="*/ 1 h 50"/>
                  <a:gd name="T62" fmla="*/ 39 w 49"/>
                  <a:gd name="T63" fmla="*/ 4 h 50"/>
                  <a:gd name="T64" fmla="*/ 42 w 49"/>
                  <a:gd name="T65" fmla="*/ 7 h 50"/>
                  <a:gd name="T66" fmla="*/ 45 w 49"/>
                  <a:gd name="T67" fmla="*/ 10 h 50"/>
                  <a:gd name="T68" fmla="*/ 48 w 49"/>
                  <a:gd name="T69" fmla="*/ 15 h 50"/>
                  <a:gd name="T70" fmla="*/ 49 w 49"/>
                  <a:gd name="T71" fmla="*/ 20 h 50"/>
                  <a:gd name="T72" fmla="*/ 49 w 49"/>
                  <a:gd name="T73" fmla="*/ 25 h 50"/>
                  <a:gd name="T74" fmla="*/ 49 w 49"/>
                  <a:gd name="T7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50">
                    <a:moveTo>
                      <a:pt x="49" y="25"/>
                    </a:moveTo>
                    <a:lnTo>
                      <a:pt x="49" y="25"/>
                    </a:lnTo>
                    <a:lnTo>
                      <a:pt x="49" y="30"/>
                    </a:lnTo>
                    <a:lnTo>
                      <a:pt x="48" y="34"/>
                    </a:lnTo>
                    <a:lnTo>
                      <a:pt x="45" y="39"/>
                    </a:lnTo>
                    <a:lnTo>
                      <a:pt x="42" y="42"/>
                    </a:lnTo>
                    <a:lnTo>
                      <a:pt x="39" y="45"/>
                    </a:lnTo>
                    <a:lnTo>
                      <a:pt x="35" y="47"/>
                    </a:lnTo>
                    <a:lnTo>
                      <a:pt x="30" y="50"/>
                    </a:lnTo>
                    <a:lnTo>
                      <a:pt x="25" y="50"/>
                    </a:lnTo>
                    <a:lnTo>
                      <a:pt x="25" y="50"/>
                    </a:lnTo>
                    <a:lnTo>
                      <a:pt x="20" y="50"/>
                    </a:lnTo>
                    <a:lnTo>
                      <a:pt x="15" y="47"/>
                    </a:lnTo>
                    <a:lnTo>
                      <a:pt x="10" y="45"/>
                    </a:lnTo>
                    <a:lnTo>
                      <a:pt x="7" y="42"/>
                    </a:lnTo>
                    <a:lnTo>
                      <a:pt x="4" y="39"/>
                    </a:lnTo>
                    <a:lnTo>
                      <a:pt x="1" y="34"/>
                    </a:lnTo>
                    <a:lnTo>
                      <a:pt x="0" y="30"/>
                    </a:lnTo>
                    <a:lnTo>
                      <a:pt x="0" y="25"/>
                    </a:lnTo>
                    <a:lnTo>
                      <a:pt x="0" y="25"/>
                    </a:lnTo>
                    <a:lnTo>
                      <a:pt x="0" y="20"/>
                    </a:lnTo>
                    <a:lnTo>
                      <a:pt x="1" y="15"/>
                    </a:lnTo>
                    <a:lnTo>
                      <a:pt x="4" y="10"/>
                    </a:lnTo>
                    <a:lnTo>
                      <a:pt x="7" y="7"/>
                    </a:lnTo>
                    <a:lnTo>
                      <a:pt x="10" y="4"/>
                    </a:lnTo>
                    <a:lnTo>
                      <a:pt x="15" y="1"/>
                    </a:lnTo>
                    <a:lnTo>
                      <a:pt x="20" y="0"/>
                    </a:lnTo>
                    <a:lnTo>
                      <a:pt x="25" y="0"/>
                    </a:lnTo>
                    <a:lnTo>
                      <a:pt x="25" y="0"/>
                    </a:lnTo>
                    <a:lnTo>
                      <a:pt x="30" y="0"/>
                    </a:lnTo>
                    <a:lnTo>
                      <a:pt x="35" y="1"/>
                    </a:lnTo>
                    <a:lnTo>
                      <a:pt x="39" y="4"/>
                    </a:lnTo>
                    <a:lnTo>
                      <a:pt x="42" y="7"/>
                    </a:lnTo>
                    <a:lnTo>
                      <a:pt x="45" y="10"/>
                    </a:lnTo>
                    <a:lnTo>
                      <a:pt x="48" y="15"/>
                    </a:lnTo>
                    <a:lnTo>
                      <a:pt x="49" y="20"/>
                    </a:lnTo>
                    <a:lnTo>
                      <a:pt x="49" y="25"/>
                    </a:lnTo>
                    <a:lnTo>
                      <a:pt x="49" y="2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7" name="Freeform 284"/>
              <p:cNvSpPr>
                <a:spLocks/>
              </p:cNvSpPr>
              <p:nvPr/>
            </p:nvSpPr>
            <p:spPr bwMode="auto">
              <a:xfrm>
                <a:off x="2054" y="2278"/>
                <a:ext cx="204" cy="57"/>
              </a:xfrm>
              <a:custGeom>
                <a:avLst/>
                <a:gdLst>
                  <a:gd name="T0" fmla="*/ 196 w 204"/>
                  <a:gd name="T1" fmla="*/ 48 h 57"/>
                  <a:gd name="T2" fmla="*/ 196 w 204"/>
                  <a:gd name="T3" fmla="*/ 48 h 57"/>
                  <a:gd name="T4" fmla="*/ 198 w 204"/>
                  <a:gd name="T5" fmla="*/ 47 h 57"/>
                  <a:gd name="T6" fmla="*/ 200 w 204"/>
                  <a:gd name="T7" fmla="*/ 45 h 57"/>
                  <a:gd name="T8" fmla="*/ 203 w 204"/>
                  <a:gd name="T9" fmla="*/ 39 h 57"/>
                  <a:gd name="T10" fmla="*/ 204 w 204"/>
                  <a:gd name="T11" fmla="*/ 34 h 57"/>
                  <a:gd name="T12" fmla="*/ 204 w 204"/>
                  <a:gd name="T13" fmla="*/ 31 h 57"/>
                  <a:gd name="T14" fmla="*/ 203 w 204"/>
                  <a:gd name="T15" fmla="*/ 28 h 57"/>
                  <a:gd name="T16" fmla="*/ 203 w 204"/>
                  <a:gd name="T17" fmla="*/ 28 h 57"/>
                  <a:gd name="T18" fmla="*/ 202 w 204"/>
                  <a:gd name="T19" fmla="*/ 25 h 57"/>
                  <a:gd name="T20" fmla="*/ 200 w 204"/>
                  <a:gd name="T21" fmla="*/ 23 h 57"/>
                  <a:gd name="T22" fmla="*/ 195 w 204"/>
                  <a:gd name="T23" fmla="*/ 20 h 57"/>
                  <a:gd name="T24" fmla="*/ 189 w 204"/>
                  <a:gd name="T25" fmla="*/ 19 h 57"/>
                  <a:gd name="T26" fmla="*/ 186 w 204"/>
                  <a:gd name="T27" fmla="*/ 20 h 57"/>
                  <a:gd name="T28" fmla="*/ 183 w 204"/>
                  <a:gd name="T29" fmla="*/ 20 h 57"/>
                  <a:gd name="T30" fmla="*/ 101 w 204"/>
                  <a:gd name="T31" fmla="*/ 57 h 57"/>
                  <a:gd name="T32" fmla="*/ 101 w 204"/>
                  <a:gd name="T33" fmla="*/ 57 h 57"/>
                  <a:gd name="T34" fmla="*/ 31 w 204"/>
                  <a:gd name="T35" fmla="*/ 4 h 57"/>
                  <a:gd name="T36" fmla="*/ 31 w 204"/>
                  <a:gd name="T37" fmla="*/ 4 h 57"/>
                  <a:gd name="T38" fmla="*/ 28 w 204"/>
                  <a:gd name="T39" fmla="*/ 2 h 57"/>
                  <a:gd name="T40" fmla="*/ 24 w 204"/>
                  <a:gd name="T41" fmla="*/ 0 h 57"/>
                  <a:gd name="T42" fmla="*/ 21 w 204"/>
                  <a:gd name="T43" fmla="*/ 0 h 57"/>
                  <a:gd name="T44" fmla="*/ 17 w 204"/>
                  <a:gd name="T45" fmla="*/ 0 h 57"/>
                  <a:gd name="T46" fmla="*/ 14 w 204"/>
                  <a:gd name="T47" fmla="*/ 1 h 57"/>
                  <a:gd name="T48" fmla="*/ 10 w 204"/>
                  <a:gd name="T49" fmla="*/ 2 h 57"/>
                  <a:gd name="T50" fmla="*/ 8 w 204"/>
                  <a:gd name="T51" fmla="*/ 4 h 57"/>
                  <a:gd name="T52" fmla="*/ 4 w 204"/>
                  <a:gd name="T53" fmla="*/ 7 h 57"/>
                  <a:gd name="T54" fmla="*/ 4 w 204"/>
                  <a:gd name="T55" fmla="*/ 7 h 57"/>
                  <a:gd name="T56" fmla="*/ 2 w 204"/>
                  <a:gd name="T57" fmla="*/ 11 h 57"/>
                  <a:gd name="T58" fmla="*/ 1 w 204"/>
                  <a:gd name="T59" fmla="*/ 15 h 57"/>
                  <a:gd name="T60" fmla="*/ 0 w 204"/>
                  <a:gd name="T61" fmla="*/ 18 h 57"/>
                  <a:gd name="T62" fmla="*/ 0 w 204"/>
                  <a:gd name="T63" fmla="*/ 22 h 57"/>
                  <a:gd name="T64" fmla="*/ 1 w 204"/>
                  <a:gd name="T65" fmla="*/ 25 h 57"/>
                  <a:gd name="T66" fmla="*/ 3 w 204"/>
                  <a:gd name="T67" fmla="*/ 28 h 57"/>
                  <a:gd name="T68" fmla="*/ 6 w 204"/>
                  <a:gd name="T69" fmla="*/ 31 h 57"/>
                  <a:gd name="T70" fmla="*/ 9 w 204"/>
                  <a:gd name="T71"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4" h="57">
                    <a:moveTo>
                      <a:pt x="196" y="48"/>
                    </a:moveTo>
                    <a:lnTo>
                      <a:pt x="196" y="48"/>
                    </a:lnTo>
                    <a:lnTo>
                      <a:pt x="198" y="47"/>
                    </a:lnTo>
                    <a:lnTo>
                      <a:pt x="200" y="45"/>
                    </a:lnTo>
                    <a:lnTo>
                      <a:pt x="203" y="39"/>
                    </a:lnTo>
                    <a:lnTo>
                      <a:pt x="204" y="34"/>
                    </a:lnTo>
                    <a:lnTo>
                      <a:pt x="204" y="31"/>
                    </a:lnTo>
                    <a:lnTo>
                      <a:pt x="203" y="28"/>
                    </a:lnTo>
                    <a:lnTo>
                      <a:pt x="203" y="28"/>
                    </a:lnTo>
                    <a:lnTo>
                      <a:pt x="202" y="25"/>
                    </a:lnTo>
                    <a:lnTo>
                      <a:pt x="200" y="23"/>
                    </a:lnTo>
                    <a:lnTo>
                      <a:pt x="195" y="20"/>
                    </a:lnTo>
                    <a:lnTo>
                      <a:pt x="189" y="19"/>
                    </a:lnTo>
                    <a:lnTo>
                      <a:pt x="186" y="20"/>
                    </a:lnTo>
                    <a:lnTo>
                      <a:pt x="183" y="20"/>
                    </a:lnTo>
                    <a:lnTo>
                      <a:pt x="101" y="57"/>
                    </a:lnTo>
                    <a:lnTo>
                      <a:pt x="101" y="57"/>
                    </a:lnTo>
                    <a:lnTo>
                      <a:pt x="31" y="4"/>
                    </a:lnTo>
                    <a:lnTo>
                      <a:pt x="31" y="4"/>
                    </a:lnTo>
                    <a:lnTo>
                      <a:pt x="28" y="2"/>
                    </a:lnTo>
                    <a:lnTo>
                      <a:pt x="24" y="0"/>
                    </a:lnTo>
                    <a:lnTo>
                      <a:pt x="21" y="0"/>
                    </a:lnTo>
                    <a:lnTo>
                      <a:pt x="17" y="0"/>
                    </a:lnTo>
                    <a:lnTo>
                      <a:pt x="14" y="1"/>
                    </a:lnTo>
                    <a:lnTo>
                      <a:pt x="10" y="2"/>
                    </a:lnTo>
                    <a:lnTo>
                      <a:pt x="8" y="4"/>
                    </a:lnTo>
                    <a:lnTo>
                      <a:pt x="4" y="7"/>
                    </a:lnTo>
                    <a:lnTo>
                      <a:pt x="4" y="7"/>
                    </a:lnTo>
                    <a:lnTo>
                      <a:pt x="2" y="11"/>
                    </a:lnTo>
                    <a:lnTo>
                      <a:pt x="1" y="15"/>
                    </a:lnTo>
                    <a:lnTo>
                      <a:pt x="0" y="18"/>
                    </a:lnTo>
                    <a:lnTo>
                      <a:pt x="0" y="22"/>
                    </a:lnTo>
                    <a:lnTo>
                      <a:pt x="1" y="25"/>
                    </a:lnTo>
                    <a:lnTo>
                      <a:pt x="3" y="28"/>
                    </a:lnTo>
                    <a:lnTo>
                      <a:pt x="6" y="31"/>
                    </a:lnTo>
                    <a:lnTo>
                      <a:pt x="9" y="3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8" name="Freeform 285"/>
              <p:cNvSpPr>
                <a:spLocks noEditPoints="1"/>
              </p:cNvSpPr>
              <p:nvPr/>
            </p:nvSpPr>
            <p:spPr bwMode="auto">
              <a:xfrm>
                <a:off x="96" y="250"/>
                <a:ext cx="187" cy="261"/>
              </a:xfrm>
              <a:custGeom>
                <a:avLst/>
                <a:gdLst>
                  <a:gd name="T0" fmla="*/ 124 w 187"/>
                  <a:gd name="T1" fmla="*/ 27 h 261"/>
                  <a:gd name="T2" fmla="*/ 122 w 187"/>
                  <a:gd name="T3" fmla="*/ 37 h 261"/>
                  <a:gd name="T4" fmla="*/ 115 w 187"/>
                  <a:gd name="T5" fmla="*/ 45 h 261"/>
                  <a:gd name="T6" fmla="*/ 107 w 187"/>
                  <a:gd name="T7" fmla="*/ 52 h 261"/>
                  <a:gd name="T8" fmla="*/ 97 w 187"/>
                  <a:gd name="T9" fmla="*/ 54 h 261"/>
                  <a:gd name="T10" fmla="*/ 92 w 187"/>
                  <a:gd name="T11" fmla="*/ 53 h 261"/>
                  <a:gd name="T12" fmla="*/ 82 w 187"/>
                  <a:gd name="T13" fmla="*/ 48 h 261"/>
                  <a:gd name="T14" fmla="*/ 75 w 187"/>
                  <a:gd name="T15" fmla="*/ 41 h 261"/>
                  <a:gd name="T16" fmla="*/ 71 w 187"/>
                  <a:gd name="T17" fmla="*/ 32 h 261"/>
                  <a:gd name="T18" fmla="*/ 70 w 187"/>
                  <a:gd name="T19" fmla="*/ 27 h 261"/>
                  <a:gd name="T20" fmla="*/ 72 w 187"/>
                  <a:gd name="T21" fmla="*/ 17 h 261"/>
                  <a:gd name="T22" fmla="*/ 78 w 187"/>
                  <a:gd name="T23" fmla="*/ 8 h 261"/>
                  <a:gd name="T24" fmla="*/ 87 w 187"/>
                  <a:gd name="T25" fmla="*/ 2 h 261"/>
                  <a:gd name="T26" fmla="*/ 97 w 187"/>
                  <a:gd name="T27" fmla="*/ 0 h 261"/>
                  <a:gd name="T28" fmla="*/ 102 w 187"/>
                  <a:gd name="T29" fmla="*/ 1 h 261"/>
                  <a:gd name="T30" fmla="*/ 112 w 187"/>
                  <a:gd name="T31" fmla="*/ 4 h 261"/>
                  <a:gd name="T32" fmla="*/ 119 w 187"/>
                  <a:gd name="T33" fmla="*/ 11 h 261"/>
                  <a:gd name="T34" fmla="*/ 123 w 187"/>
                  <a:gd name="T35" fmla="*/ 22 h 261"/>
                  <a:gd name="T36" fmla="*/ 124 w 187"/>
                  <a:gd name="T37" fmla="*/ 27 h 261"/>
                  <a:gd name="T38" fmla="*/ 187 w 187"/>
                  <a:gd name="T39" fmla="*/ 243 h 261"/>
                  <a:gd name="T40" fmla="*/ 146 w 187"/>
                  <a:gd name="T41" fmla="*/ 152 h 261"/>
                  <a:gd name="T42" fmla="*/ 97 w 187"/>
                  <a:gd name="T43" fmla="*/ 88 h 261"/>
                  <a:gd name="T44" fmla="*/ 97 w 187"/>
                  <a:gd name="T45" fmla="*/ 79 h 261"/>
                  <a:gd name="T46" fmla="*/ 92 w 187"/>
                  <a:gd name="T47" fmla="*/ 69 h 261"/>
                  <a:gd name="T48" fmla="*/ 81 w 187"/>
                  <a:gd name="T49" fmla="*/ 63 h 261"/>
                  <a:gd name="T50" fmla="*/ 68 w 187"/>
                  <a:gd name="T51" fmla="*/ 63 h 261"/>
                  <a:gd name="T52" fmla="*/ 62 w 187"/>
                  <a:gd name="T53" fmla="*/ 65 h 261"/>
                  <a:gd name="T54" fmla="*/ 2 w 187"/>
                  <a:gd name="T55" fmla="*/ 162 h 261"/>
                  <a:gd name="T56" fmla="*/ 3 w 187"/>
                  <a:gd name="T57" fmla="*/ 166 h 261"/>
                  <a:gd name="T58" fmla="*/ 9 w 187"/>
                  <a:gd name="T59" fmla="*/ 172 h 261"/>
                  <a:gd name="T60" fmla="*/ 15 w 187"/>
                  <a:gd name="T61" fmla="*/ 173 h 261"/>
                  <a:gd name="T62" fmla="*/ 15 w 187"/>
                  <a:gd name="T63" fmla="*/ 173 h 261"/>
                  <a:gd name="T64" fmla="*/ 23 w 187"/>
                  <a:gd name="T65" fmla="*/ 170 h 261"/>
                  <a:gd name="T66" fmla="*/ 27 w 187"/>
                  <a:gd name="T67" fmla="*/ 161 h 261"/>
                  <a:gd name="T68" fmla="*/ 25 w 187"/>
                  <a:gd name="T69" fmla="*/ 107 h 261"/>
                  <a:gd name="T70" fmla="*/ 37 w 187"/>
                  <a:gd name="T71" fmla="*/ 159 h 261"/>
                  <a:gd name="T72" fmla="*/ 37 w 187"/>
                  <a:gd name="T73" fmla="*/ 164 h 261"/>
                  <a:gd name="T74" fmla="*/ 39 w 187"/>
                  <a:gd name="T75" fmla="*/ 174 h 261"/>
                  <a:gd name="T76" fmla="*/ 45 w 187"/>
                  <a:gd name="T77" fmla="*/ 181 h 261"/>
                  <a:gd name="T78" fmla="*/ 54 w 187"/>
                  <a:gd name="T79" fmla="*/ 185 h 261"/>
                  <a:gd name="T80" fmla="*/ 125 w 187"/>
                  <a:gd name="T81" fmla="*/ 185 h 261"/>
                  <a:gd name="T82" fmla="*/ 155 w 187"/>
                  <a:gd name="T83" fmla="*/ 252 h 261"/>
                  <a:gd name="T84" fmla="*/ 158 w 187"/>
                  <a:gd name="T85" fmla="*/ 255 h 261"/>
                  <a:gd name="T86" fmla="*/ 162 w 187"/>
                  <a:gd name="T87" fmla="*/ 259 h 261"/>
                  <a:gd name="T88" fmla="*/ 168 w 187"/>
                  <a:gd name="T89" fmla="*/ 261 h 261"/>
                  <a:gd name="T90" fmla="*/ 175 w 187"/>
                  <a:gd name="T91" fmla="*/ 261 h 261"/>
                  <a:gd name="T92" fmla="*/ 178 w 187"/>
                  <a:gd name="T93" fmla="*/ 260 h 261"/>
                  <a:gd name="T94" fmla="*/ 185 w 187"/>
                  <a:gd name="T95" fmla="*/ 253 h 261"/>
                  <a:gd name="T96" fmla="*/ 187 w 187"/>
                  <a:gd name="T97" fmla="*/ 24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7" h="261">
                    <a:moveTo>
                      <a:pt x="124" y="27"/>
                    </a:moveTo>
                    <a:lnTo>
                      <a:pt x="124" y="27"/>
                    </a:lnTo>
                    <a:lnTo>
                      <a:pt x="123" y="32"/>
                    </a:lnTo>
                    <a:lnTo>
                      <a:pt x="122" y="37"/>
                    </a:lnTo>
                    <a:lnTo>
                      <a:pt x="119" y="41"/>
                    </a:lnTo>
                    <a:lnTo>
                      <a:pt x="115" y="45"/>
                    </a:lnTo>
                    <a:lnTo>
                      <a:pt x="112" y="48"/>
                    </a:lnTo>
                    <a:lnTo>
                      <a:pt x="107" y="52"/>
                    </a:lnTo>
                    <a:lnTo>
                      <a:pt x="102" y="53"/>
                    </a:lnTo>
                    <a:lnTo>
                      <a:pt x="97" y="54"/>
                    </a:lnTo>
                    <a:lnTo>
                      <a:pt x="97" y="54"/>
                    </a:lnTo>
                    <a:lnTo>
                      <a:pt x="92" y="53"/>
                    </a:lnTo>
                    <a:lnTo>
                      <a:pt x="87" y="52"/>
                    </a:lnTo>
                    <a:lnTo>
                      <a:pt x="82" y="48"/>
                    </a:lnTo>
                    <a:lnTo>
                      <a:pt x="78" y="45"/>
                    </a:lnTo>
                    <a:lnTo>
                      <a:pt x="75" y="41"/>
                    </a:lnTo>
                    <a:lnTo>
                      <a:pt x="72" y="37"/>
                    </a:lnTo>
                    <a:lnTo>
                      <a:pt x="71" y="32"/>
                    </a:lnTo>
                    <a:lnTo>
                      <a:pt x="70" y="27"/>
                    </a:lnTo>
                    <a:lnTo>
                      <a:pt x="70" y="27"/>
                    </a:lnTo>
                    <a:lnTo>
                      <a:pt x="71" y="22"/>
                    </a:lnTo>
                    <a:lnTo>
                      <a:pt x="72" y="17"/>
                    </a:lnTo>
                    <a:lnTo>
                      <a:pt x="75" y="11"/>
                    </a:lnTo>
                    <a:lnTo>
                      <a:pt x="78" y="8"/>
                    </a:lnTo>
                    <a:lnTo>
                      <a:pt x="82" y="4"/>
                    </a:lnTo>
                    <a:lnTo>
                      <a:pt x="87" y="2"/>
                    </a:lnTo>
                    <a:lnTo>
                      <a:pt x="92" y="1"/>
                    </a:lnTo>
                    <a:lnTo>
                      <a:pt x="97" y="0"/>
                    </a:lnTo>
                    <a:lnTo>
                      <a:pt x="97" y="0"/>
                    </a:lnTo>
                    <a:lnTo>
                      <a:pt x="102" y="1"/>
                    </a:lnTo>
                    <a:lnTo>
                      <a:pt x="107" y="2"/>
                    </a:lnTo>
                    <a:lnTo>
                      <a:pt x="112" y="4"/>
                    </a:lnTo>
                    <a:lnTo>
                      <a:pt x="115" y="8"/>
                    </a:lnTo>
                    <a:lnTo>
                      <a:pt x="119" y="11"/>
                    </a:lnTo>
                    <a:lnTo>
                      <a:pt x="122" y="17"/>
                    </a:lnTo>
                    <a:lnTo>
                      <a:pt x="123" y="22"/>
                    </a:lnTo>
                    <a:lnTo>
                      <a:pt x="124" y="27"/>
                    </a:lnTo>
                    <a:lnTo>
                      <a:pt x="124" y="27"/>
                    </a:lnTo>
                    <a:close/>
                    <a:moveTo>
                      <a:pt x="187" y="243"/>
                    </a:moveTo>
                    <a:lnTo>
                      <a:pt x="187" y="243"/>
                    </a:lnTo>
                    <a:lnTo>
                      <a:pt x="186" y="238"/>
                    </a:lnTo>
                    <a:lnTo>
                      <a:pt x="146" y="152"/>
                    </a:lnTo>
                    <a:lnTo>
                      <a:pt x="85" y="152"/>
                    </a:lnTo>
                    <a:lnTo>
                      <a:pt x="97" y="88"/>
                    </a:lnTo>
                    <a:lnTo>
                      <a:pt x="97" y="88"/>
                    </a:lnTo>
                    <a:lnTo>
                      <a:pt x="97" y="79"/>
                    </a:lnTo>
                    <a:lnTo>
                      <a:pt x="96" y="73"/>
                    </a:lnTo>
                    <a:lnTo>
                      <a:pt x="92" y="69"/>
                    </a:lnTo>
                    <a:lnTo>
                      <a:pt x="88" y="65"/>
                    </a:lnTo>
                    <a:lnTo>
                      <a:pt x="81" y="63"/>
                    </a:lnTo>
                    <a:lnTo>
                      <a:pt x="75" y="63"/>
                    </a:lnTo>
                    <a:lnTo>
                      <a:pt x="68" y="63"/>
                    </a:lnTo>
                    <a:lnTo>
                      <a:pt x="62" y="65"/>
                    </a:lnTo>
                    <a:lnTo>
                      <a:pt x="62" y="65"/>
                    </a:lnTo>
                    <a:lnTo>
                      <a:pt x="0" y="91"/>
                    </a:lnTo>
                    <a:lnTo>
                      <a:pt x="2" y="162"/>
                    </a:lnTo>
                    <a:lnTo>
                      <a:pt x="2" y="162"/>
                    </a:lnTo>
                    <a:lnTo>
                      <a:pt x="3" y="166"/>
                    </a:lnTo>
                    <a:lnTo>
                      <a:pt x="6" y="170"/>
                    </a:lnTo>
                    <a:lnTo>
                      <a:pt x="9" y="172"/>
                    </a:lnTo>
                    <a:lnTo>
                      <a:pt x="15" y="173"/>
                    </a:lnTo>
                    <a:lnTo>
                      <a:pt x="15" y="173"/>
                    </a:lnTo>
                    <a:lnTo>
                      <a:pt x="15" y="173"/>
                    </a:lnTo>
                    <a:lnTo>
                      <a:pt x="15" y="173"/>
                    </a:lnTo>
                    <a:lnTo>
                      <a:pt x="20" y="172"/>
                    </a:lnTo>
                    <a:lnTo>
                      <a:pt x="23" y="170"/>
                    </a:lnTo>
                    <a:lnTo>
                      <a:pt x="26" y="166"/>
                    </a:lnTo>
                    <a:lnTo>
                      <a:pt x="27" y="161"/>
                    </a:lnTo>
                    <a:lnTo>
                      <a:pt x="27" y="161"/>
                    </a:lnTo>
                    <a:lnTo>
                      <a:pt x="25" y="107"/>
                    </a:lnTo>
                    <a:lnTo>
                      <a:pt x="50" y="97"/>
                    </a:lnTo>
                    <a:lnTo>
                      <a:pt x="37" y="159"/>
                    </a:lnTo>
                    <a:lnTo>
                      <a:pt x="37" y="159"/>
                    </a:lnTo>
                    <a:lnTo>
                      <a:pt x="37" y="164"/>
                    </a:lnTo>
                    <a:lnTo>
                      <a:pt x="38" y="169"/>
                    </a:lnTo>
                    <a:lnTo>
                      <a:pt x="39" y="174"/>
                    </a:lnTo>
                    <a:lnTo>
                      <a:pt x="42" y="178"/>
                    </a:lnTo>
                    <a:lnTo>
                      <a:pt x="45" y="181"/>
                    </a:lnTo>
                    <a:lnTo>
                      <a:pt x="50" y="183"/>
                    </a:lnTo>
                    <a:lnTo>
                      <a:pt x="54" y="185"/>
                    </a:lnTo>
                    <a:lnTo>
                      <a:pt x="60" y="185"/>
                    </a:lnTo>
                    <a:lnTo>
                      <a:pt x="125" y="185"/>
                    </a:lnTo>
                    <a:lnTo>
                      <a:pt x="125" y="185"/>
                    </a:lnTo>
                    <a:lnTo>
                      <a:pt x="155" y="252"/>
                    </a:lnTo>
                    <a:lnTo>
                      <a:pt x="155" y="252"/>
                    </a:lnTo>
                    <a:lnTo>
                      <a:pt x="158" y="255"/>
                    </a:lnTo>
                    <a:lnTo>
                      <a:pt x="160" y="257"/>
                    </a:lnTo>
                    <a:lnTo>
                      <a:pt x="162" y="259"/>
                    </a:lnTo>
                    <a:lnTo>
                      <a:pt x="165" y="260"/>
                    </a:lnTo>
                    <a:lnTo>
                      <a:pt x="168" y="261"/>
                    </a:lnTo>
                    <a:lnTo>
                      <a:pt x="171" y="261"/>
                    </a:lnTo>
                    <a:lnTo>
                      <a:pt x="175" y="261"/>
                    </a:lnTo>
                    <a:lnTo>
                      <a:pt x="178" y="260"/>
                    </a:lnTo>
                    <a:lnTo>
                      <a:pt x="178" y="260"/>
                    </a:lnTo>
                    <a:lnTo>
                      <a:pt x="182" y="257"/>
                    </a:lnTo>
                    <a:lnTo>
                      <a:pt x="185" y="253"/>
                    </a:lnTo>
                    <a:lnTo>
                      <a:pt x="187" y="248"/>
                    </a:lnTo>
                    <a:lnTo>
                      <a:pt x="187" y="243"/>
                    </a:lnTo>
                    <a:lnTo>
                      <a:pt x="187" y="24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9" name="Freeform 286"/>
              <p:cNvSpPr>
                <a:spLocks/>
              </p:cNvSpPr>
              <p:nvPr/>
            </p:nvSpPr>
            <p:spPr bwMode="auto">
              <a:xfrm>
                <a:off x="92" y="432"/>
                <a:ext cx="138" cy="103"/>
              </a:xfrm>
              <a:custGeom>
                <a:avLst/>
                <a:gdLst>
                  <a:gd name="T0" fmla="*/ 138 w 138"/>
                  <a:gd name="T1" fmla="*/ 50 h 103"/>
                  <a:gd name="T2" fmla="*/ 138 w 138"/>
                  <a:gd name="T3" fmla="*/ 50 h 103"/>
                  <a:gd name="T4" fmla="*/ 135 w 138"/>
                  <a:gd name="T5" fmla="*/ 59 h 103"/>
                  <a:gd name="T6" fmla="*/ 131 w 138"/>
                  <a:gd name="T7" fmla="*/ 68 h 103"/>
                  <a:gd name="T8" fmla="*/ 126 w 138"/>
                  <a:gd name="T9" fmla="*/ 75 h 103"/>
                  <a:gd name="T10" fmla="*/ 119 w 138"/>
                  <a:gd name="T11" fmla="*/ 82 h 103"/>
                  <a:gd name="T12" fmla="*/ 119 w 138"/>
                  <a:gd name="T13" fmla="*/ 82 h 103"/>
                  <a:gd name="T14" fmla="*/ 114 w 138"/>
                  <a:gd name="T15" fmla="*/ 88 h 103"/>
                  <a:gd name="T16" fmla="*/ 109 w 138"/>
                  <a:gd name="T17" fmla="*/ 92 h 103"/>
                  <a:gd name="T18" fmla="*/ 104 w 138"/>
                  <a:gd name="T19" fmla="*/ 95 h 103"/>
                  <a:gd name="T20" fmla="*/ 98 w 138"/>
                  <a:gd name="T21" fmla="*/ 98 h 103"/>
                  <a:gd name="T22" fmla="*/ 91 w 138"/>
                  <a:gd name="T23" fmla="*/ 100 h 103"/>
                  <a:gd name="T24" fmla="*/ 84 w 138"/>
                  <a:gd name="T25" fmla="*/ 102 h 103"/>
                  <a:gd name="T26" fmla="*/ 77 w 138"/>
                  <a:gd name="T27" fmla="*/ 103 h 103"/>
                  <a:gd name="T28" fmla="*/ 70 w 138"/>
                  <a:gd name="T29" fmla="*/ 103 h 103"/>
                  <a:gd name="T30" fmla="*/ 70 w 138"/>
                  <a:gd name="T31" fmla="*/ 103 h 103"/>
                  <a:gd name="T32" fmla="*/ 63 w 138"/>
                  <a:gd name="T33" fmla="*/ 103 h 103"/>
                  <a:gd name="T34" fmla="*/ 56 w 138"/>
                  <a:gd name="T35" fmla="*/ 102 h 103"/>
                  <a:gd name="T36" fmla="*/ 49 w 138"/>
                  <a:gd name="T37" fmla="*/ 100 h 103"/>
                  <a:gd name="T38" fmla="*/ 43 w 138"/>
                  <a:gd name="T39" fmla="*/ 98 h 103"/>
                  <a:gd name="T40" fmla="*/ 37 w 138"/>
                  <a:gd name="T41" fmla="*/ 95 h 103"/>
                  <a:gd name="T42" fmla="*/ 31 w 138"/>
                  <a:gd name="T43" fmla="*/ 92 h 103"/>
                  <a:gd name="T44" fmla="*/ 26 w 138"/>
                  <a:gd name="T45" fmla="*/ 88 h 103"/>
                  <a:gd name="T46" fmla="*/ 21 w 138"/>
                  <a:gd name="T47" fmla="*/ 82 h 103"/>
                  <a:gd name="T48" fmla="*/ 21 w 138"/>
                  <a:gd name="T49" fmla="*/ 82 h 103"/>
                  <a:gd name="T50" fmla="*/ 17 w 138"/>
                  <a:gd name="T51" fmla="*/ 77 h 103"/>
                  <a:gd name="T52" fmla="*/ 12 w 138"/>
                  <a:gd name="T53" fmla="*/ 72 h 103"/>
                  <a:gd name="T54" fmla="*/ 8 w 138"/>
                  <a:gd name="T55" fmla="*/ 67 h 103"/>
                  <a:gd name="T56" fmla="*/ 6 w 138"/>
                  <a:gd name="T57" fmla="*/ 61 h 103"/>
                  <a:gd name="T58" fmla="*/ 3 w 138"/>
                  <a:gd name="T59" fmla="*/ 54 h 103"/>
                  <a:gd name="T60" fmla="*/ 2 w 138"/>
                  <a:gd name="T61" fmla="*/ 47 h 103"/>
                  <a:gd name="T62" fmla="*/ 1 w 138"/>
                  <a:gd name="T63" fmla="*/ 40 h 103"/>
                  <a:gd name="T64" fmla="*/ 0 w 138"/>
                  <a:gd name="T65" fmla="*/ 33 h 103"/>
                  <a:gd name="T66" fmla="*/ 0 w 138"/>
                  <a:gd name="T67" fmla="*/ 33 h 103"/>
                  <a:gd name="T68" fmla="*/ 1 w 138"/>
                  <a:gd name="T69" fmla="*/ 25 h 103"/>
                  <a:gd name="T70" fmla="*/ 2 w 138"/>
                  <a:gd name="T71" fmla="*/ 16 h 103"/>
                  <a:gd name="T72" fmla="*/ 5 w 138"/>
                  <a:gd name="T73" fmla="*/ 8 h 103"/>
                  <a:gd name="T74" fmla="*/ 8 w 138"/>
                  <a:gd name="T7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103">
                    <a:moveTo>
                      <a:pt x="138" y="50"/>
                    </a:moveTo>
                    <a:lnTo>
                      <a:pt x="138" y="50"/>
                    </a:lnTo>
                    <a:lnTo>
                      <a:pt x="135" y="59"/>
                    </a:lnTo>
                    <a:lnTo>
                      <a:pt x="131" y="68"/>
                    </a:lnTo>
                    <a:lnTo>
                      <a:pt x="126" y="75"/>
                    </a:lnTo>
                    <a:lnTo>
                      <a:pt x="119" y="82"/>
                    </a:lnTo>
                    <a:lnTo>
                      <a:pt x="119" y="82"/>
                    </a:lnTo>
                    <a:lnTo>
                      <a:pt x="114" y="88"/>
                    </a:lnTo>
                    <a:lnTo>
                      <a:pt x="109" y="92"/>
                    </a:lnTo>
                    <a:lnTo>
                      <a:pt x="104" y="95"/>
                    </a:lnTo>
                    <a:lnTo>
                      <a:pt x="98" y="98"/>
                    </a:lnTo>
                    <a:lnTo>
                      <a:pt x="91" y="100"/>
                    </a:lnTo>
                    <a:lnTo>
                      <a:pt x="84" y="102"/>
                    </a:lnTo>
                    <a:lnTo>
                      <a:pt x="77" y="103"/>
                    </a:lnTo>
                    <a:lnTo>
                      <a:pt x="70" y="103"/>
                    </a:lnTo>
                    <a:lnTo>
                      <a:pt x="70" y="103"/>
                    </a:lnTo>
                    <a:lnTo>
                      <a:pt x="63" y="103"/>
                    </a:lnTo>
                    <a:lnTo>
                      <a:pt x="56" y="102"/>
                    </a:lnTo>
                    <a:lnTo>
                      <a:pt x="49" y="100"/>
                    </a:lnTo>
                    <a:lnTo>
                      <a:pt x="43" y="98"/>
                    </a:lnTo>
                    <a:lnTo>
                      <a:pt x="37" y="95"/>
                    </a:lnTo>
                    <a:lnTo>
                      <a:pt x="31" y="92"/>
                    </a:lnTo>
                    <a:lnTo>
                      <a:pt x="26" y="88"/>
                    </a:lnTo>
                    <a:lnTo>
                      <a:pt x="21" y="82"/>
                    </a:lnTo>
                    <a:lnTo>
                      <a:pt x="21" y="82"/>
                    </a:lnTo>
                    <a:lnTo>
                      <a:pt x="17" y="77"/>
                    </a:lnTo>
                    <a:lnTo>
                      <a:pt x="12" y="72"/>
                    </a:lnTo>
                    <a:lnTo>
                      <a:pt x="8" y="67"/>
                    </a:lnTo>
                    <a:lnTo>
                      <a:pt x="6" y="61"/>
                    </a:lnTo>
                    <a:lnTo>
                      <a:pt x="3" y="54"/>
                    </a:lnTo>
                    <a:lnTo>
                      <a:pt x="2" y="47"/>
                    </a:lnTo>
                    <a:lnTo>
                      <a:pt x="1" y="40"/>
                    </a:lnTo>
                    <a:lnTo>
                      <a:pt x="0" y="33"/>
                    </a:lnTo>
                    <a:lnTo>
                      <a:pt x="0" y="33"/>
                    </a:lnTo>
                    <a:lnTo>
                      <a:pt x="1" y="25"/>
                    </a:lnTo>
                    <a:lnTo>
                      <a:pt x="2" y="16"/>
                    </a:lnTo>
                    <a:lnTo>
                      <a:pt x="5" y="8"/>
                    </a:lnTo>
                    <a:lnTo>
                      <a:pt x="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0" name="Freeform 287"/>
              <p:cNvSpPr>
                <a:spLocks/>
              </p:cNvSpPr>
              <p:nvPr/>
            </p:nvSpPr>
            <p:spPr bwMode="auto">
              <a:xfrm>
                <a:off x="69" y="412"/>
                <a:ext cx="174" cy="146"/>
              </a:xfrm>
              <a:custGeom>
                <a:avLst/>
                <a:gdLst>
                  <a:gd name="T0" fmla="*/ 18 w 174"/>
                  <a:gd name="T1" fmla="*/ 0 h 146"/>
                  <a:gd name="T2" fmla="*/ 18 w 174"/>
                  <a:gd name="T3" fmla="*/ 0 h 146"/>
                  <a:gd name="T4" fmla="*/ 18 w 174"/>
                  <a:gd name="T5" fmla="*/ 0 h 146"/>
                  <a:gd name="T6" fmla="*/ 18 w 174"/>
                  <a:gd name="T7" fmla="*/ 0 h 146"/>
                  <a:gd name="T8" fmla="*/ 11 w 174"/>
                  <a:gd name="T9" fmla="*/ 11 h 146"/>
                  <a:gd name="T10" fmla="*/ 6 w 174"/>
                  <a:gd name="T11" fmla="*/ 24 h 146"/>
                  <a:gd name="T12" fmla="*/ 1 w 174"/>
                  <a:gd name="T13" fmla="*/ 39 h 146"/>
                  <a:gd name="T14" fmla="*/ 0 w 174"/>
                  <a:gd name="T15" fmla="*/ 53 h 146"/>
                  <a:gd name="T16" fmla="*/ 0 w 174"/>
                  <a:gd name="T17" fmla="*/ 53 h 146"/>
                  <a:gd name="T18" fmla="*/ 1 w 174"/>
                  <a:gd name="T19" fmla="*/ 62 h 146"/>
                  <a:gd name="T20" fmla="*/ 3 w 174"/>
                  <a:gd name="T21" fmla="*/ 72 h 146"/>
                  <a:gd name="T22" fmla="*/ 5 w 174"/>
                  <a:gd name="T23" fmla="*/ 81 h 146"/>
                  <a:gd name="T24" fmla="*/ 8 w 174"/>
                  <a:gd name="T25" fmla="*/ 89 h 146"/>
                  <a:gd name="T26" fmla="*/ 12 w 174"/>
                  <a:gd name="T27" fmla="*/ 97 h 146"/>
                  <a:gd name="T28" fmla="*/ 17 w 174"/>
                  <a:gd name="T29" fmla="*/ 106 h 146"/>
                  <a:gd name="T30" fmla="*/ 22 w 174"/>
                  <a:gd name="T31" fmla="*/ 112 h 146"/>
                  <a:gd name="T32" fmla="*/ 28 w 174"/>
                  <a:gd name="T33" fmla="*/ 119 h 146"/>
                  <a:gd name="T34" fmla="*/ 34 w 174"/>
                  <a:gd name="T35" fmla="*/ 125 h 146"/>
                  <a:gd name="T36" fmla="*/ 42 w 174"/>
                  <a:gd name="T37" fmla="*/ 130 h 146"/>
                  <a:gd name="T38" fmla="*/ 49 w 174"/>
                  <a:gd name="T39" fmla="*/ 134 h 146"/>
                  <a:gd name="T40" fmla="*/ 57 w 174"/>
                  <a:gd name="T41" fmla="*/ 138 h 146"/>
                  <a:gd name="T42" fmla="*/ 65 w 174"/>
                  <a:gd name="T43" fmla="*/ 142 h 146"/>
                  <a:gd name="T44" fmla="*/ 75 w 174"/>
                  <a:gd name="T45" fmla="*/ 144 h 146"/>
                  <a:gd name="T46" fmla="*/ 84 w 174"/>
                  <a:gd name="T47" fmla="*/ 146 h 146"/>
                  <a:gd name="T48" fmla="*/ 93 w 174"/>
                  <a:gd name="T49" fmla="*/ 146 h 146"/>
                  <a:gd name="T50" fmla="*/ 93 w 174"/>
                  <a:gd name="T51" fmla="*/ 146 h 146"/>
                  <a:gd name="T52" fmla="*/ 106 w 174"/>
                  <a:gd name="T53" fmla="*/ 145 h 146"/>
                  <a:gd name="T54" fmla="*/ 119 w 174"/>
                  <a:gd name="T55" fmla="*/ 143 h 146"/>
                  <a:gd name="T56" fmla="*/ 130 w 174"/>
                  <a:gd name="T57" fmla="*/ 138 h 146"/>
                  <a:gd name="T58" fmla="*/ 140 w 174"/>
                  <a:gd name="T59" fmla="*/ 132 h 146"/>
                  <a:gd name="T60" fmla="*/ 151 w 174"/>
                  <a:gd name="T61" fmla="*/ 126 h 146"/>
                  <a:gd name="T62" fmla="*/ 160 w 174"/>
                  <a:gd name="T63" fmla="*/ 118 h 146"/>
                  <a:gd name="T64" fmla="*/ 167 w 174"/>
                  <a:gd name="T65" fmla="*/ 109 h 146"/>
                  <a:gd name="T66" fmla="*/ 174 w 174"/>
                  <a:gd name="T67" fmla="*/ 9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4" h="146">
                    <a:moveTo>
                      <a:pt x="18" y="0"/>
                    </a:moveTo>
                    <a:lnTo>
                      <a:pt x="18" y="0"/>
                    </a:lnTo>
                    <a:lnTo>
                      <a:pt x="18" y="0"/>
                    </a:lnTo>
                    <a:lnTo>
                      <a:pt x="18" y="0"/>
                    </a:lnTo>
                    <a:lnTo>
                      <a:pt x="11" y="11"/>
                    </a:lnTo>
                    <a:lnTo>
                      <a:pt x="6" y="24"/>
                    </a:lnTo>
                    <a:lnTo>
                      <a:pt x="1" y="39"/>
                    </a:lnTo>
                    <a:lnTo>
                      <a:pt x="0" y="53"/>
                    </a:lnTo>
                    <a:lnTo>
                      <a:pt x="0" y="53"/>
                    </a:lnTo>
                    <a:lnTo>
                      <a:pt x="1" y="62"/>
                    </a:lnTo>
                    <a:lnTo>
                      <a:pt x="3" y="72"/>
                    </a:lnTo>
                    <a:lnTo>
                      <a:pt x="5" y="81"/>
                    </a:lnTo>
                    <a:lnTo>
                      <a:pt x="8" y="89"/>
                    </a:lnTo>
                    <a:lnTo>
                      <a:pt x="12" y="97"/>
                    </a:lnTo>
                    <a:lnTo>
                      <a:pt x="17" y="106"/>
                    </a:lnTo>
                    <a:lnTo>
                      <a:pt x="22" y="112"/>
                    </a:lnTo>
                    <a:lnTo>
                      <a:pt x="28" y="119"/>
                    </a:lnTo>
                    <a:lnTo>
                      <a:pt x="34" y="125"/>
                    </a:lnTo>
                    <a:lnTo>
                      <a:pt x="42" y="130"/>
                    </a:lnTo>
                    <a:lnTo>
                      <a:pt x="49" y="134"/>
                    </a:lnTo>
                    <a:lnTo>
                      <a:pt x="57" y="138"/>
                    </a:lnTo>
                    <a:lnTo>
                      <a:pt x="65" y="142"/>
                    </a:lnTo>
                    <a:lnTo>
                      <a:pt x="75" y="144"/>
                    </a:lnTo>
                    <a:lnTo>
                      <a:pt x="84" y="146"/>
                    </a:lnTo>
                    <a:lnTo>
                      <a:pt x="93" y="146"/>
                    </a:lnTo>
                    <a:lnTo>
                      <a:pt x="93" y="146"/>
                    </a:lnTo>
                    <a:lnTo>
                      <a:pt x="106" y="145"/>
                    </a:lnTo>
                    <a:lnTo>
                      <a:pt x="119" y="143"/>
                    </a:lnTo>
                    <a:lnTo>
                      <a:pt x="130" y="138"/>
                    </a:lnTo>
                    <a:lnTo>
                      <a:pt x="140" y="132"/>
                    </a:lnTo>
                    <a:lnTo>
                      <a:pt x="151" y="126"/>
                    </a:lnTo>
                    <a:lnTo>
                      <a:pt x="160" y="118"/>
                    </a:lnTo>
                    <a:lnTo>
                      <a:pt x="167" y="109"/>
                    </a:lnTo>
                    <a:lnTo>
                      <a:pt x="174" y="9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1" name="Freeform 288"/>
              <p:cNvSpPr>
                <a:spLocks noEditPoints="1"/>
              </p:cNvSpPr>
              <p:nvPr/>
            </p:nvSpPr>
            <p:spPr bwMode="auto">
              <a:xfrm>
                <a:off x="1790" y="471"/>
                <a:ext cx="200" cy="147"/>
              </a:xfrm>
              <a:custGeom>
                <a:avLst/>
                <a:gdLst>
                  <a:gd name="T0" fmla="*/ 21 w 200"/>
                  <a:gd name="T1" fmla="*/ 0 h 147"/>
                  <a:gd name="T2" fmla="*/ 21 w 200"/>
                  <a:gd name="T3" fmla="*/ 0 h 147"/>
                  <a:gd name="T4" fmla="*/ 17 w 200"/>
                  <a:gd name="T5" fmla="*/ 1 h 147"/>
                  <a:gd name="T6" fmla="*/ 12 w 200"/>
                  <a:gd name="T7" fmla="*/ 2 h 147"/>
                  <a:gd name="T8" fmla="*/ 9 w 200"/>
                  <a:gd name="T9" fmla="*/ 4 h 147"/>
                  <a:gd name="T10" fmla="*/ 6 w 200"/>
                  <a:gd name="T11" fmla="*/ 6 h 147"/>
                  <a:gd name="T12" fmla="*/ 3 w 200"/>
                  <a:gd name="T13" fmla="*/ 10 h 147"/>
                  <a:gd name="T14" fmla="*/ 2 w 200"/>
                  <a:gd name="T15" fmla="*/ 13 h 147"/>
                  <a:gd name="T16" fmla="*/ 0 w 200"/>
                  <a:gd name="T17" fmla="*/ 17 h 147"/>
                  <a:gd name="T18" fmla="*/ 0 w 200"/>
                  <a:gd name="T19" fmla="*/ 21 h 147"/>
                  <a:gd name="T20" fmla="*/ 0 w 200"/>
                  <a:gd name="T21" fmla="*/ 127 h 147"/>
                  <a:gd name="T22" fmla="*/ 0 w 200"/>
                  <a:gd name="T23" fmla="*/ 127 h 147"/>
                  <a:gd name="T24" fmla="*/ 0 w 200"/>
                  <a:gd name="T25" fmla="*/ 131 h 147"/>
                  <a:gd name="T26" fmla="*/ 2 w 200"/>
                  <a:gd name="T27" fmla="*/ 135 h 147"/>
                  <a:gd name="T28" fmla="*/ 3 w 200"/>
                  <a:gd name="T29" fmla="*/ 138 h 147"/>
                  <a:gd name="T30" fmla="*/ 6 w 200"/>
                  <a:gd name="T31" fmla="*/ 141 h 147"/>
                  <a:gd name="T32" fmla="*/ 9 w 200"/>
                  <a:gd name="T33" fmla="*/ 143 h 147"/>
                  <a:gd name="T34" fmla="*/ 12 w 200"/>
                  <a:gd name="T35" fmla="*/ 145 h 147"/>
                  <a:gd name="T36" fmla="*/ 17 w 200"/>
                  <a:gd name="T37" fmla="*/ 146 h 147"/>
                  <a:gd name="T38" fmla="*/ 21 w 200"/>
                  <a:gd name="T39" fmla="*/ 147 h 147"/>
                  <a:gd name="T40" fmla="*/ 179 w 200"/>
                  <a:gd name="T41" fmla="*/ 147 h 147"/>
                  <a:gd name="T42" fmla="*/ 179 w 200"/>
                  <a:gd name="T43" fmla="*/ 147 h 147"/>
                  <a:gd name="T44" fmla="*/ 183 w 200"/>
                  <a:gd name="T45" fmla="*/ 146 h 147"/>
                  <a:gd name="T46" fmla="*/ 187 w 200"/>
                  <a:gd name="T47" fmla="*/ 145 h 147"/>
                  <a:gd name="T48" fmla="*/ 190 w 200"/>
                  <a:gd name="T49" fmla="*/ 143 h 147"/>
                  <a:gd name="T50" fmla="*/ 193 w 200"/>
                  <a:gd name="T51" fmla="*/ 141 h 147"/>
                  <a:gd name="T52" fmla="*/ 195 w 200"/>
                  <a:gd name="T53" fmla="*/ 138 h 147"/>
                  <a:gd name="T54" fmla="*/ 198 w 200"/>
                  <a:gd name="T55" fmla="*/ 135 h 147"/>
                  <a:gd name="T56" fmla="*/ 199 w 200"/>
                  <a:gd name="T57" fmla="*/ 131 h 147"/>
                  <a:gd name="T58" fmla="*/ 200 w 200"/>
                  <a:gd name="T59" fmla="*/ 127 h 147"/>
                  <a:gd name="T60" fmla="*/ 200 w 200"/>
                  <a:gd name="T61" fmla="*/ 21 h 147"/>
                  <a:gd name="T62" fmla="*/ 200 w 200"/>
                  <a:gd name="T63" fmla="*/ 21 h 147"/>
                  <a:gd name="T64" fmla="*/ 199 w 200"/>
                  <a:gd name="T65" fmla="*/ 17 h 147"/>
                  <a:gd name="T66" fmla="*/ 198 w 200"/>
                  <a:gd name="T67" fmla="*/ 13 h 147"/>
                  <a:gd name="T68" fmla="*/ 195 w 200"/>
                  <a:gd name="T69" fmla="*/ 10 h 147"/>
                  <a:gd name="T70" fmla="*/ 193 w 200"/>
                  <a:gd name="T71" fmla="*/ 6 h 147"/>
                  <a:gd name="T72" fmla="*/ 190 w 200"/>
                  <a:gd name="T73" fmla="*/ 4 h 147"/>
                  <a:gd name="T74" fmla="*/ 187 w 200"/>
                  <a:gd name="T75" fmla="*/ 2 h 147"/>
                  <a:gd name="T76" fmla="*/ 183 w 200"/>
                  <a:gd name="T77" fmla="*/ 1 h 147"/>
                  <a:gd name="T78" fmla="*/ 179 w 200"/>
                  <a:gd name="T79" fmla="*/ 0 h 147"/>
                  <a:gd name="T80" fmla="*/ 21 w 200"/>
                  <a:gd name="T81" fmla="*/ 0 h 147"/>
                  <a:gd name="T82" fmla="*/ 135 w 200"/>
                  <a:gd name="T83" fmla="*/ 89 h 147"/>
                  <a:gd name="T84" fmla="*/ 113 w 200"/>
                  <a:gd name="T85" fmla="*/ 89 h 147"/>
                  <a:gd name="T86" fmla="*/ 113 w 200"/>
                  <a:gd name="T87" fmla="*/ 110 h 147"/>
                  <a:gd name="T88" fmla="*/ 86 w 200"/>
                  <a:gd name="T89" fmla="*/ 110 h 147"/>
                  <a:gd name="T90" fmla="*/ 86 w 200"/>
                  <a:gd name="T91" fmla="*/ 89 h 147"/>
                  <a:gd name="T92" fmla="*/ 64 w 200"/>
                  <a:gd name="T93" fmla="*/ 89 h 147"/>
                  <a:gd name="T94" fmla="*/ 64 w 200"/>
                  <a:gd name="T95" fmla="*/ 62 h 147"/>
                  <a:gd name="T96" fmla="*/ 86 w 200"/>
                  <a:gd name="T97" fmla="*/ 62 h 147"/>
                  <a:gd name="T98" fmla="*/ 86 w 200"/>
                  <a:gd name="T99" fmla="*/ 39 h 147"/>
                  <a:gd name="T100" fmla="*/ 113 w 200"/>
                  <a:gd name="T101" fmla="*/ 39 h 147"/>
                  <a:gd name="T102" fmla="*/ 113 w 200"/>
                  <a:gd name="T103" fmla="*/ 62 h 147"/>
                  <a:gd name="T104" fmla="*/ 135 w 200"/>
                  <a:gd name="T105" fmla="*/ 62 h 147"/>
                  <a:gd name="T106" fmla="*/ 135 w 200"/>
                  <a:gd name="T107" fmla="*/ 8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47">
                    <a:moveTo>
                      <a:pt x="21" y="0"/>
                    </a:moveTo>
                    <a:lnTo>
                      <a:pt x="21" y="0"/>
                    </a:lnTo>
                    <a:lnTo>
                      <a:pt x="17" y="1"/>
                    </a:lnTo>
                    <a:lnTo>
                      <a:pt x="12" y="2"/>
                    </a:lnTo>
                    <a:lnTo>
                      <a:pt x="9" y="4"/>
                    </a:lnTo>
                    <a:lnTo>
                      <a:pt x="6" y="6"/>
                    </a:lnTo>
                    <a:lnTo>
                      <a:pt x="3" y="10"/>
                    </a:lnTo>
                    <a:lnTo>
                      <a:pt x="2" y="13"/>
                    </a:lnTo>
                    <a:lnTo>
                      <a:pt x="0" y="17"/>
                    </a:lnTo>
                    <a:lnTo>
                      <a:pt x="0" y="21"/>
                    </a:lnTo>
                    <a:lnTo>
                      <a:pt x="0" y="127"/>
                    </a:lnTo>
                    <a:lnTo>
                      <a:pt x="0" y="127"/>
                    </a:lnTo>
                    <a:lnTo>
                      <a:pt x="0" y="131"/>
                    </a:lnTo>
                    <a:lnTo>
                      <a:pt x="2" y="135"/>
                    </a:lnTo>
                    <a:lnTo>
                      <a:pt x="3" y="138"/>
                    </a:lnTo>
                    <a:lnTo>
                      <a:pt x="6" y="141"/>
                    </a:lnTo>
                    <a:lnTo>
                      <a:pt x="9" y="143"/>
                    </a:lnTo>
                    <a:lnTo>
                      <a:pt x="12" y="145"/>
                    </a:lnTo>
                    <a:lnTo>
                      <a:pt x="17" y="146"/>
                    </a:lnTo>
                    <a:lnTo>
                      <a:pt x="21" y="147"/>
                    </a:lnTo>
                    <a:lnTo>
                      <a:pt x="179" y="147"/>
                    </a:lnTo>
                    <a:lnTo>
                      <a:pt x="179" y="147"/>
                    </a:lnTo>
                    <a:lnTo>
                      <a:pt x="183" y="146"/>
                    </a:lnTo>
                    <a:lnTo>
                      <a:pt x="187" y="145"/>
                    </a:lnTo>
                    <a:lnTo>
                      <a:pt x="190" y="143"/>
                    </a:lnTo>
                    <a:lnTo>
                      <a:pt x="193" y="141"/>
                    </a:lnTo>
                    <a:lnTo>
                      <a:pt x="195" y="138"/>
                    </a:lnTo>
                    <a:lnTo>
                      <a:pt x="198" y="135"/>
                    </a:lnTo>
                    <a:lnTo>
                      <a:pt x="199" y="131"/>
                    </a:lnTo>
                    <a:lnTo>
                      <a:pt x="200" y="127"/>
                    </a:lnTo>
                    <a:lnTo>
                      <a:pt x="200" y="21"/>
                    </a:lnTo>
                    <a:lnTo>
                      <a:pt x="200" y="21"/>
                    </a:lnTo>
                    <a:lnTo>
                      <a:pt x="199" y="17"/>
                    </a:lnTo>
                    <a:lnTo>
                      <a:pt x="198" y="13"/>
                    </a:lnTo>
                    <a:lnTo>
                      <a:pt x="195" y="10"/>
                    </a:lnTo>
                    <a:lnTo>
                      <a:pt x="193" y="6"/>
                    </a:lnTo>
                    <a:lnTo>
                      <a:pt x="190" y="4"/>
                    </a:lnTo>
                    <a:lnTo>
                      <a:pt x="187" y="2"/>
                    </a:lnTo>
                    <a:lnTo>
                      <a:pt x="183" y="1"/>
                    </a:lnTo>
                    <a:lnTo>
                      <a:pt x="179" y="0"/>
                    </a:lnTo>
                    <a:lnTo>
                      <a:pt x="21" y="0"/>
                    </a:lnTo>
                    <a:close/>
                    <a:moveTo>
                      <a:pt x="135" y="89"/>
                    </a:moveTo>
                    <a:lnTo>
                      <a:pt x="113" y="89"/>
                    </a:lnTo>
                    <a:lnTo>
                      <a:pt x="113" y="110"/>
                    </a:lnTo>
                    <a:lnTo>
                      <a:pt x="86" y="110"/>
                    </a:lnTo>
                    <a:lnTo>
                      <a:pt x="86" y="89"/>
                    </a:lnTo>
                    <a:lnTo>
                      <a:pt x="64" y="89"/>
                    </a:lnTo>
                    <a:lnTo>
                      <a:pt x="64" y="62"/>
                    </a:lnTo>
                    <a:lnTo>
                      <a:pt x="86" y="62"/>
                    </a:lnTo>
                    <a:lnTo>
                      <a:pt x="86" y="39"/>
                    </a:lnTo>
                    <a:lnTo>
                      <a:pt x="113" y="39"/>
                    </a:lnTo>
                    <a:lnTo>
                      <a:pt x="113" y="62"/>
                    </a:lnTo>
                    <a:lnTo>
                      <a:pt x="135" y="62"/>
                    </a:lnTo>
                    <a:lnTo>
                      <a:pt x="135" y="8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2" name="Freeform 289"/>
              <p:cNvSpPr>
                <a:spLocks/>
              </p:cNvSpPr>
              <p:nvPr/>
            </p:nvSpPr>
            <p:spPr bwMode="auto">
              <a:xfrm>
                <a:off x="1841" y="423"/>
                <a:ext cx="97" cy="36"/>
              </a:xfrm>
              <a:custGeom>
                <a:avLst/>
                <a:gdLst>
                  <a:gd name="T0" fmla="*/ 97 w 97"/>
                  <a:gd name="T1" fmla="*/ 36 h 36"/>
                  <a:gd name="T2" fmla="*/ 97 w 97"/>
                  <a:gd name="T3" fmla="*/ 36 h 36"/>
                  <a:gd name="T4" fmla="*/ 96 w 97"/>
                  <a:gd name="T5" fmla="*/ 33 h 36"/>
                  <a:gd name="T6" fmla="*/ 95 w 97"/>
                  <a:gd name="T7" fmla="*/ 31 h 36"/>
                  <a:gd name="T8" fmla="*/ 93 w 97"/>
                  <a:gd name="T9" fmla="*/ 29 h 36"/>
                  <a:gd name="T10" fmla="*/ 90 w 97"/>
                  <a:gd name="T11" fmla="*/ 28 h 36"/>
                  <a:gd name="T12" fmla="*/ 90 w 97"/>
                  <a:gd name="T13" fmla="*/ 26 h 36"/>
                  <a:gd name="T14" fmla="*/ 90 w 97"/>
                  <a:gd name="T15" fmla="*/ 26 h 36"/>
                  <a:gd name="T16" fmla="*/ 90 w 97"/>
                  <a:gd name="T17" fmla="*/ 21 h 36"/>
                  <a:gd name="T18" fmla="*/ 88 w 97"/>
                  <a:gd name="T19" fmla="*/ 15 h 36"/>
                  <a:gd name="T20" fmla="*/ 86 w 97"/>
                  <a:gd name="T21" fmla="*/ 11 h 36"/>
                  <a:gd name="T22" fmla="*/ 83 w 97"/>
                  <a:gd name="T23" fmla="*/ 7 h 36"/>
                  <a:gd name="T24" fmla="*/ 79 w 97"/>
                  <a:gd name="T25" fmla="*/ 4 h 36"/>
                  <a:gd name="T26" fmla="*/ 75 w 97"/>
                  <a:gd name="T27" fmla="*/ 2 h 36"/>
                  <a:gd name="T28" fmla="*/ 69 w 97"/>
                  <a:gd name="T29" fmla="*/ 0 h 36"/>
                  <a:gd name="T30" fmla="*/ 64 w 97"/>
                  <a:gd name="T31" fmla="*/ 0 h 36"/>
                  <a:gd name="T32" fmla="*/ 32 w 97"/>
                  <a:gd name="T33" fmla="*/ 0 h 36"/>
                  <a:gd name="T34" fmla="*/ 32 w 97"/>
                  <a:gd name="T35" fmla="*/ 0 h 36"/>
                  <a:gd name="T36" fmla="*/ 27 w 97"/>
                  <a:gd name="T37" fmla="*/ 0 h 36"/>
                  <a:gd name="T38" fmla="*/ 23 w 97"/>
                  <a:gd name="T39" fmla="*/ 2 h 36"/>
                  <a:gd name="T40" fmla="*/ 19 w 97"/>
                  <a:gd name="T41" fmla="*/ 4 h 36"/>
                  <a:gd name="T42" fmla="*/ 15 w 97"/>
                  <a:gd name="T43" fmla="*/ 7 h 36"/>
                  <a:gd name="T44" fmla="*/ 12 w 97"/>
                  <a:gd name="T45" fmla="*/ 11 h 36"/>
                  <a:gd name="T46" fmla="*/ 10 w 97"/>
                  <a:gd name="T47" fmla="*/ 15 h 36"/>
                  <a:gd name="T48" fmla="*/ 8 w 97"/>
                  <a:gd name="T49" fmla="*/ 21 h 36"/>
                  <a:gd name="T50" fmla="*/ 8 w 97"/>
                  <a:gd name="T51" fmla="*/ 26 h 36"/>
                  <a:gd name="T52" fmla="*/ 8 w 97"/>
                  <a:gd name="T53" fmla="*/ 28 h 36"/>
                  <a:gd name="T54" fmla="*/ 8 w 97"/>
                  <a:gd name="T55" fmla="*/ 28 h 36"/>
                  <a:gd name="T56" fmla="*/ 5 w 97"/>
                  <a:gd name="T57" fmla="*/ 29 h 36"/>
                  <a:gd name="T58" fmla="*/ 3 w 97"/>
                  <a:gd name="T59" fmla="*/ 31 h 36"/>
                  <a:gd name="T60" fmla="*/ 0 w 97"/>
                  <a:gd name="T61" fmla="*/ 33 h 36"/>
                  <a:gd name="T62" fmla="*/ 0 w 9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36">
                    <a:moveTo>
                      <a:pt x="97" y="36"/>
                    </a:moveTo>
                    <a:lnTo>
                      <a:pt x="97" y="36"/>
                    </a:lnTo>
                    <a:lnTo>
                      <a:pt x="96" y="33"/>
                    </a:lnTo>
                    <a:lnTo>
                      <a:pt x="95" y="31"/>
                    </a:lnTo>
                    <a:lnTo>
                      <a:pt x="93" y="29"/>
                    </a:lnTo>
                    <a:lnTo>
                      <a:pt x="90" y="28"/>
                    </a:lnTo>
                    <a:lnTo>
                      <a:pt x="90" y="26"/>
                    </a:lnTo>
                    <a:lnTo>
                      <a:pt x="90" y="26"/>
                    </a:lnTo>
                    <a:lnTo>
                      <a:pt x="90" y="21"/>
                    </a:lnTo>
                    <a:lnTo>
                      <a:pt x="88" y="15"/>
                    </a:lnTo>
                    <a:lnTo>
                      <a:pt x="86" y="11"/>
                    </a:lnTo>
                    <a:lnTo>
                      <a:pt x="83" y="7"/>
                    </a:lnTo>
                    <a:lnTo>
                      <a:pt x="79" y="4"/>
                    </a:lnTo>
                    <a:lnTo>
                      <a:pt x="75" y="2"/>
                    </a:lnTo>
                    <a:lnTo>
                      <a:pt x="69" y="0"/>
                    </a:lnTo>
                    <a:lnTo>
                      <a:pt x="64" y="0"/>
                    </a:lnTo>
                    <a:lnTo>
                      <a:pt x="32" y="0"/>
                    </a:lnTo>
                    <a:lnTo>
                      <a:pt x="32" y="0"/>
                    </a:lnTo>
                    <a:lnTo>
                      <a:pt x="27" y="0"/>
                    </a:lnTo>
                    <a:lnTo>
                      <a:pt x="23" y="2"/>
                    </a:lnTo>
                    <a:lnTo>
                      <a:pt x="19" y="4"/>
                    </a:lnTo>
                    <a:lnTo>
                      <a:pt x="15" y="7"/>
                    </a:lnTo>
                    <a:lnTo>
                      <a:pt x="12" y="11"/>
                    </a:lnTo>
                    <a:lnTo>
                      <a:pt x="10" y="15"/>
                    </a:lnTo>
                    <a:lnTo>
                      <a:pt x="8" y="21"/>
                    </a:lnTo>
                    <a:lnTo>
                      <a:pt x="8" y="26"/>
                    </a:lnTo>
                    <a:lnTo>
                      <a:pt x="8" y="28"/>
                    </a:lnTo>
                    <a:lnTo>
                      <a:pt x="8" y="28"/>
                    </a:lnTo>
                    <a:lnTo>
                      <a:pt x="5" y="29"/>
                    </a:lnTo>
                    <a:lnTo>
                      <a:pt x="3" y="31"/>
                    </a:lnTo>
                    <a:lnTo>
                      <a:pt x="0" y="33"/>
                    </a:lnTo>
                    <a:lnTo>
                      <a:pt x="0" y="3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3" name="Freeform 290"/>
              <p:cNvSpPr>
                <a:spLocks/>
              </p:cNvSpPr>
              <p:nvPr/>
            </p:nvSpPr>
            <p:spPr bwMode="auto">
              <a:xfrm>
                <a:off x="1859" y="433"/>
                <a:ext cx="62" cy="26"/>
              </a:xfrm>
              <a:custGeom>
                <a:avLst/>
                <a:gdLst>
                  <a:gd name="T0" fmla="*/ 7 w 62"/>
                  <a:gd name="T1" fmla="*/ 26 h 26"/>
                  <a:gd name="T2" fmla="*/ 7 w 62"/>
                  <a:gd name="T3" fmla="*/ 26 h 26"/>
                  <a:gd name="T4" fmla="*/ 6 w 62"/>
                  <a:gd name="T5" fmla="*/ 23 h 26"/>
                  <a:gd name="T6" fmla="*/ 4 w 62"/>
                  <a:gd name="T7" fmla="*/ 21 h 26"/>
                  <a:gd name="T8" fmla="*/ 2 w 62"/>
                  <a:gd name="T9" fmla="*/ 19 h 26"/>
                  <a:gd name="T10" fmla="*/ 0 w 62"/>
                  <a:gd name="T11" fmla="*/ 18 h 26"/>
                  <a:gd name="T12" fmla="*/ 0 w 62"/>
                  <a:gd name="T13" fmla="*/ 16 h 26"/>
                  <a:gd name="T14" fmla="*/ 0 w 62"/>
                  <a:gd name="T15" fmla="*/ 16 h 26"/>
                  <a:gd name="T16" fmla="*/ 0 w 62"/>
                  <a:gd name="T17" fmla="*/ 13 h 26"/>
                  <a:gd name="T18" fmla="*/ 1 w 62"/>
                  <a:gd name="T19" fmla="*/ 9 h 26"/>
                  <a:gd name="T20" fmla="*/ 4 w 62"/>
                  <a:gd name="T21" fmla="*/ 4 h 26"/>
                  <a:gd name="T22" fmla="*/ 9 w 62"/>
                  <a:gd name="T23" fmla="*/ 1 h 26"/>
                  <a:gd name="T24" fmla="*/ 11 w 62"/>
                  <a:gd name="T25" fmla="*/ 0 h 26"/>
                  <a:gd name="T26" fmla="*/ 14 w 62"/>
                  <a:gd name="T27" fmla="*/ 0 h 26"/>
                  <a:gd name="T28" fmla="*/ 46 w 62"/>
                  <a:gd name="T29" fmla="*/ 0 h 26"/>
                  <a:gd name="T30" fmla="*/ 46 w 62"/>
                  <a:gd name="T31" fmla="*/ 0 h 26"/>
                  <a:gd name="T32" fmla="*/ 49 w 62"/>
                  <a:gd name="T33" fmla="*/ 0 h 26"/>
                  <a:gd name="T34" fmla="*/ 52 w 62"/>
                  <a:gd name="T35" fmla="*/ 1 h 26"/>
                  <a:gd name="T36" fmla="*/ 58 w 62"/>
                  <a:gd name="T37" fmla="*/ 4 h 26"/>
                  <a:gd name="T38" fmla="*/ 61 w 62"/>
                  <a:gd name="T39" fmla="*/ 9 h 26"/>
                  <a:gd name="T40" fmla="*/ 62 w 62"/>
                  <a:gd name="T41" fmla="*/ 13 h 26"/>
                  <a:gd name="T42" fmla="*/ 62 w 62"/>
                  <a:gd name="T43" fmla="*/ 16 h 26"/>
                  <a:gd name="T44" fmla="*/ 62 w 62"/>
                  <a:gd name="T45" fmla="*/ 18 h 26"/>
                  <a:gd name="T46" fmla="*/ 62 w 62"/>
                  <a:gd name="T47" fmla="*/ 18 h 26"/>
                  <a:gd name="T48" fmla="*/ 60 w 62"/>
                  <a:gd name="T49" fmla="*/ 19 h 26"/>
                  <a:gd name="T50" fmla="*/ 58 w 62"/>
                  <a:gd name="T51" fmla="*/ 21 h 26"/>
                  <a:gd name="T52" fmla="*/ 56 w 62"/>
                  <a:gd name="T53" fmla="*/ 23 h 26"/>
                  <a:gd name="T54" fmla="*/ 54 w 62"/>
                  <a:gd name="T5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 h="26">
                    <a:moveTo>
                      <a:pt x="7" y="26"/>
                    </a:moveTo>
                    <a:lnTo>
                      <a:pt x="7" y="26"/>
                    </a:lnTo>
                    <a:lnTo>
                      <a:pt x="6" y="23"/>
                    </a:lnTo>
                    <a:lnTo>
                      <a:pt x="4" y="21"/>
                    </a:lnTo>
                    <a:lnTo>
                      <a:pt x="2" y="19"/>
                    </a:lnTo>
                    <a:lnTo>
                      <a:pt x="0" y="18"/>
                    </a:lnTo>
                    <a:lnTo>
                      <a:pt x="0" y="16"/>
                    </a:lnTo>
                    <a:lnTo>
                      <a:pt x="0" y="16"/>
                    </a:lnTo>
                    <a:lnTo>
                      <a:pt x="0" y="13"/>
                    </a:lnTo>
                    <a:lnTo>
                      <a:pt x="1" y="9"/>
                    </a:lnTo>
                    <a:lnTo>
                      <a:pt x="4" y="4"/>
                    </a:lnTo>
                    <a:lnTo>
                      <a:pt x="9" y="1"/>
                    </a:lnTo>
                    <a:lnTo>
                      <a:pt x="11" y="0"/>
                    </a:lnTo>
                    <a:lnTo>
                      <a:pt x="14" y="0"/>
                    </a:lnTo>
                    <a:lnTo>
                      <a:pt x="46" y="0"/>
                    </a:lnTo>
                    <a:lnTo>
                      <a:pt x="46" y="0"/>
                    </a:lnTo>
                    <a:lnTo>
                      <a:pt x="49" y="0"/>
                    </a:lnTo>
                    <a:lnTo>
                      <a:pt x="52" y="1"/>
                    </a:lnTo>
                    <a:lnTo>
                      <a:pt x="58" y="4"/>
                    </a:lnTo>
                    <a:lnTo>
                      <a:pt x="61" y="9"/>
                    </a:lnTo>
                    <a:lnTo>
                      <a:pt x="62" y="13"/>
                    </a:lnTo>
                    <a:lnTo>
                      <a:pt x="62" y="16"/>
                    </a:lnTo>
                    <a:lnTo>
                      <a:pt x="62" y="18"/>
                    </a:lnTo>
                    <a:lnTo>
                      <a:pt x="62" y="18"/>
                    </a:lnTo>
                    <a:lnTo>
                      <a:pt x="60" y="19"/>
                    </a:lnTo>
                    <a:lnTo>
                      <a:pt x="58" y="21"/>
                    </a:lnTo>
                    <a:lnTo>
                      <a:pt x="56" y="23"/>
                    </a:lnTo>
                    <a:lnTo>
                      <a:pt x="54" y="2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4" name="Freeform 291"/>
              <p:cNvSpPr>
                <a:spLocks noEditPoints="1"/>
              </p:cNvSpPr>
              <p:nvPr/>
            </p:nvSpPr>
            <p:spPr bwMode="auto">
              <a:xfrm>
                <a:off x="184" y="1380"/>
                <a:ext cx="250" cy="164"/>
              </a:xfrm>
              <a:custGeom>
                <a:avLst/>
                <a:gdLst>
                  <a:gd name="T0" fmla="*/ 7 w 250"/>
                  <a:gd name="T1" fmla="*/ 0 h 164"/>
                  <a:gd name="T2" fmla="*/ 0 w 250"/>
                  <a:gd name="T3" fmla="*/ 123 h 164"/>
                  <a:gd name="T4" fmla="*/ 29 w 250"/>
                  <a:gd name="T5" fmla="*/ 136 h 164"/>
                  <a:gd name="T6" fmla="*/ 33 w 250"/>
                  <a:gd name="T7" fmla="*/ 148 h 164"/>
                  <a:gd name="T8" fmla="*/ 44 w 250"/>
                  <a:gd name="T9" fmla="*/ 160 h 164"/>
                  <a:gd name="T10" fmla="*/ 60 w 250"/>
                  <a:gd name="T11" fmla="*/ 164 h 164"/>
                  <a:gd name="T12" fmla="*/ 73 w 250"/>
                  <a:gd name="T13" fmla="*/ 162 h 164"/>
                  <a:gd name="T14" fmla="*/ 86 w 250"/>
                  <a:gd name="T15" fmla="*/ 152 h 164"/>
                  <a:gd name="T16" fmla="*/ 92 w 250"/>
                  <a:gd name="T17" fmla="*/ 136 h 164"/>
                  <a:gd name="T18" fmla="*/ 179 w 250"/>
                  <a:gd name="T19" fmla="*/ 142 h 164"/>
                  <a:gd name="T20" fmla="*/ 188 w 250"/>
                  <a:gd name="T21" fmla="*/ 156 h 164"/>
                  <a:gd name="T22" fmla="*/ 203 w 250"/>
                  <a:gd name="T23" fmla="*/ 164 h 164"/>
                  <a:gd name="T24" fmla="*/ 216 w 250"/>
                  <a:gd name="T25" fmla="*/ 164 h 164"/>
                  <a:gd name="T26" fmla="*/ 230 w 250"/>
                  <a:gd name="T27" fmla="*/ 156 h 164"/>
                  <a:gd name="T28" fmla="*/ 239 w 250"/>
                  <a:gd name="T29" fmla="*/ 142 h 164"/>
                  <a:gd name="T30" fmla="*/ 250 w 250"/>
                  <a:gd name="T31" fmla="*/ 126 h 164"/>
                  <a:gd name="T32" fmla="*/ 224 w 250"/>
                  <a:gd name="T33" fmla="*/ 68 h 164"/>
                  <a:gd name="T34" fmla="*/ 202 w 250"/>
                  <a:gd name="T35" fmla="*/ 22 h 164"/>
                  <a:gd name="T36" fmla="*/ 190 w 250"/>
                  <a:gd name="T37" fmla="*/ 17 h 164"/>
                  <a:gd name="T38" fmla="*/ 60 w 250"/>
                  <a:gd name="T39" fmla="*/ 149 h 164"/>
                  <a:gd name="T40" fmla="*/ 49 w 250"/>
                  <a:gd name="T41" fmla="*/ 143 h 164"/>
                  <a:gd name="T42" fmla="*/ 45 w 250"/>
                  <a:gd name="T43" fmla="*/ 132 h 164"/>
                  <a:gd name="T44" fmla="*/ 46 w 250"/>
                  <a:gd name="T45" fmla="*/ 126 h 164"/>
                  <a:gd name="T46" fmla="*/ 57 w 250"/>
                  <a:gd name="T47" fmla="*/ 117 h 164"/>
                  <a:gd name="T48" fmla="*/ 64 w 250"/>
                  <a:gd name="T49" fmla="*/ 117 h 164"/>
                  <a:gd name="T50" fmla="*/ 76 w 250"/>
                  <a:gd name="T51" fmla="*/ 126 h 164"/>
                  <a:gd name="T52" fmla="*/ 77 w 250"/>
                  <a:gd name="T53" fmla="*/ 132 h 164"/>
                  <a:gd name="T54" fmla="*/ 73 w 250"/>
                  <a:gd name="T55" fmla="*/ 143 h 164"/>
                  <a:gd name="T56" fmla="*/ 60 w 250"/>
                  <a:gd name="T57" fmla="*/ 149 h 164"/>
                  <a:gd name="T58" fmla="*/ 128 w 250"/>
                  <a:gd name="T59" fmla="*/ 87 h 164"/>
                  <a:gd name="T60" fmla="*/ 122 w 250"/>
                  <a:gd name="T61" fmla="*/ 97 h 164"/>
                  <a:gd name="T62" fmla="*/ 53 w 250"/>
                  <a:gd name="T63" fmla="*/ 97 h 164"/>
                  <a:gd name="T64" fmla="*/ 44 w 250"/>
                  <a:gd name="T65" fmla="*/ 91 h 164"/>
                  <a:gd name="T66" fmla="*/ 43 w 250"/>
                  <a:gd name="T67" fmla="*/ 23 h 164"/>
                  <a:gd name="T68" fmla="*/ 49 w 250"/>
                  <a:gd name="T69" fmla="*/ 14 h 164"/>
                  <a:gd name="T70" fmla="*/ 118 w 250"/>
                  <a:gd name="T71" fmla="*/ 13 h 164"/>
                  <a:gd name="T72" fmla="*/ 127 w 250"/>
                  <a:gd name="T73" fmla="*/ 19 h 164"/>
                  <a:gd name="T74" fmla="*/ 163 w 250"/>
                  <a:gd name="T75" fmla="*/ 63 h 164"/>
                  <a:gd name="T76" fmla="*/ 190 w 250"/>
                  <a:gd name="T77" fmla="*/ 27 h 164"/>
                  <a:gd name="T78" fmla="*/ 209 w 250"/>
                  <a:gd name="T79" fmla="*/ 63 h 164"/>
                  <a:gd name="T80" fmla="*/ 209 w 250"/>
                  <a:gd name="T81" fmla="*/ 149 h 164"/>
                  <a:gd name="T82" fmla="*/ 198 w 250"/>
                  <a:gd name="T83" fmla="*/ 143 h 164"/>
                  <a:gd name="T84" fmla="*/ 193 w 250"/>
                  <a:gd name="T85" fmla="*/ 132 h 164"/>
                  <a:gd name="T86" fmla="*/ 194 w 250"/>
                  <a:gd name="T87" fmla="*/ 126 h 164"/>
                  <a:gd name="T88" fmla="*/ 206 w 250"/>
                  <a:gd name="T89" fmla="*/ 117 h 164"/>
                  <a:gd name="T90" fmla="*/ 213 w 250"/>
                  <a:gd name="T91" fmla="*/ 117 h 164"/>
                  <a:gd name="T92" fmla="*/ 224 w 250"/>
                  <a:gd name="T93" fmla="*/ 126 h 164"/>
                  <a:gd name="T94" fmla="*/ 226 w 250"/>
                  <a:gd name="T95" fmla="*/ 132 h 164"/>
                  <a:gd name="T96" fmla="*/ 221 w 250"/>
                  <a:gd name="T97" fmla="*/ 143 h 164"/>
                  <a:gd name="T98" fmla="*/ 209 w 250"/>
                  <a:gd name="T99" fmla="*/ 14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164">
                    <a:moveTo>
                      <a:pt x="163" y="17"/>
                    </a:moveTo>
                    <a:lnTo>
                      <a:pt x="163" y="0"/>
                    </a:lnTo>
                    <a:lnTo>
                      <a:pt x="7" y="0"/>
                    </a:lnTo>
                    <a:lnTo>
                      <a:pt x="7" y="110"/>
                    </a:lnTo>
                    <a:lnTo>
                      <a:pt x="0" y="110"/>
                    </a:lnTo>
                    <a:lnTo>
                      <a:pt x="0" y="123"/>
                    </a:lnTo>
                    <a:lnTo>
                      <a:pt x="18" y="123"/>
                    </a:lnTo>
                    <a:lnTo>
                      <a:pt x="26" y="136"/>
                    </a:lnTo>
                    <a:lnTo>
                      <a:pt x="29" y="136"/>
                    </a:lnTo>
                    <a:lnTo>
                      <a:pt x="29" y="136"/>
                    </a:lnTo>
                    <a:lnTo>
                      <a:pt x="30" y="142"/>
                    </a:lnTo>
                    <a:lnTo>
                      <a:pt x="33" y="148"/>
                    </a:lnTo>
                    <a:lnTo>
                      <a:pt x="36" y="152"/>
                    </a:lnTo>
                    <a:lnTo>
                      <a:pt x="40" y="156"/>
                    </a:lnTo>
                    <a:lnTo>
                      <a:pt x="44" y="160"/>
                    </a:lnTo>
                    <a:lnTo>
                      <a:pt x="49" y="162"/>
                    </a:lnTo>
                    <a:lnTo>
                      <a:pt x="55" y="164"/>
                    </a:lnTo>
                    <a:lnTo>
                      <a:pt x="60" y="164"/>
                    </a:lnTo>
                    <a:lnTo>
                      <a:pt x="60" y="164"/>
                    </a:lnTo>
                    <a:lnTo>
                      <a:pt x="66" y="164"/>
                    </a:lnTo>
                    <a:lnTo>
                      <a:pt x="73" y="162"/>
                    </a:lnTo>
                    <a:lnTo>
                      <a:pt x="78" y="160"/>
                    </a:lnTo>
                    <a:lnTo>
                      <a:pt x="82" y="156"/>
                    </a:lnTo>
                    <a:lnTo>
                      <a:pt x="86" y="152"/>
                    </a:lnTo>
                    <a:lnTo>
                      <a:pt x="89" y="148"/>
                    </a:lnTo>
                    <a:lnTo>
                      <a:pt x="91" y="142"/>
                    </a:lnTo>
                    <a:lnTo>
                      <a:pt x="92" y="136"/>
                    </a:lnTo>
                    <a:lnTo>
                      <a:pt x="178" y="136"/>
                    </a:lnTo>
                    <a:lnTo>
                      <a:pt x="178" y="136"/>
                    </a:lnTo>
                    <a:lnTo>
                      <a:pt x="179" y="142"/>
                    </a:lnTo>
                    <a:lnTo>
                      <a:pt x="181" y="148"/>
                    </a:lnTo>
                    <a:lnTo>
                      <a:pt x="184" y="152"/>
                    </a:lnTo>
                    <a:lnTo>
                      <a:pt x="188" y="156"/>
                    </a:lnTo>
                    <a:lnTo>
                      <a:pt x="193" y="160"/>
                    </a:lnTo>
                    <a:lnTo>
                      <a:pt x="198" y="162"/>
                    </a:lnTo>
                    <a:lnTo>
                      <a:pt x="203" y="164"/>
                    </a:lnTo>
                    <a:lnTo>
                      <a:pt x="209" y="164"/>
                    </a:lnTo>
                    <a:lnTo>
                      <a:pt x="209" y="164"/>
                    </a:lnTo>
                    <a:lnTo>
                      <a:pt x="216" y="164"/>
                    </a:lnTo>
                    <a:lnTo>
                      <a:pt x="221" y="162"/>
                    </a:lnTo>
                    <a:lnTo>
                      <a:pt x="226" y="160"/>
                    </a:lnTo>
                    <a:lnTo>
                      <a:pt x="230" y="156"/>
                    </a:lnTo>
                    <a:lnTo>
                      <a:pt x="234" y="152"/>
                    </a:lnTo>
                    <a:lnTo>
                      <a:pt x="237" y="148"/>
                    </a:lnTo>
                    <a:lnTo>
                      <a:pt x="239" y="142"/>
                    </a:lnTo>
                    <a:lnTo>
                      <a:pt x="241" y="136"/>
                    </a:lnTo>
                    <a:lnTo>
                      <a:pt x="250" y="136"/>
                    </a:lnTo>
                    <a:lnTo>
                      <a:pt x="250" y="126"/>
                    </a:lnTo>
                    <a:lnTo>
                      <a:pt x="248" y="126"/>
                    </a:lnTo>
                    <a:lnTo>
                      <a:pt x="248" y="85"/>
                    </a:lnTo>
                    <a:lnTo>
                      <a:pt x="224" y="68"/>
                    </a:lnTo>
                    <a:lnTo>
                      <a:pt x="204" y="26"/>
                    </a:lnTo>
                    <a:lnTo>
                      <a:pt x="204" y="26"/>
                    </a:lnTo>
                    <a:lnTo>
                      <a:pt x="202" y="22"/>
                    </a:lnTo>
                    <a:lnTo>
                      <a:pt x="198" y="19"/>
                    </a:lnTo>
                    <a:lnTo>
                      <a:pt x="194" y="17"/>
                    </a:lnTo>
                    <a:lnTo>
                      <a:pt x="190" y="17"/>
                    </a:lnTo>
                    <a:lnTo>
                      <a:pt x="163" y="17"/>
                    </a:lnTo>
                    <a:close/>
                    <a:moveTo>
                      <a:pt x="60" y="149"/>
                    </a:moveTo>
                    <a:lnTo>
                      <a:pt x="60" y="149"/>
                    </a:lnTo>
                    <a:lnTo>
                      <a:pt x="57" y="149"/>
                    </a:lnTo>
                    <a:lnTo>
                      <a:pt x="54" y="148"/>
                    </a:lnTo>
                    <a:lnTo>
                      <a:pt x="49" y="143"/>
                    </a:lnTo>
                    <a:lnTo>
                      <a:pt x="46" y="138"/>
                    </a:lnTo>
                    <a:lnTo>
                      <a:pt x="45" y="136"/>
                    </a:lnTo>
                    <a:lnTo>
                      <a:pt x="45" y="132"/>
                    </a:lnTo>
                    <a:lnTo>
                      <a:pt x="45" y="132"/>
                    </a:lnTo>
                    <a:lnTo>
                      <a:pt x="45" y="129"/>
                    </a:lnTo>
                    <a:lnTo>
                      <a:pt x="46" y="126"/>
                    </a:lnTo>
                    <a:lnTo>
                      <a:pt x="49" y="121"/>
                    </a:lnTo>
                    <a:lnTo>
                      <a:pt x="54" y="118"/>
                    </a:lnTo>
                    <a:lnTo>
                      <a:pt x="57" y="117"/>
                    </a:lnTo>
                    <a:lnTo>
                      <a:pt x="60" y="117"/>
                    </a:lnTo>
                    <a:lnTo>
                      <a:pt x="60" y="117"/>
                    </a:lnTo>
                    <a:lnTo>
                      <a:pt x="64" y="117"/>
                    </a:lnTo>
                    <a:lnTo>
                      <a:pt x="67" y="118"/>
                    </a:lnTo>
                    <a:lnTo>
                      <a:pt x="73" y="121"/>
                    </a:lnTo>
                    <a:lnTo>
                      <a:pt x="76" y="126"/>
                    </a:lnTo>
                    <a:lnTo>
                      <a:pt x="77" y="129"/>
                    </a:lnTo>
                    <a:lnTo>
                      <a:pt x="77" y="132"/>
                    </a:lnTo>
                    <a:lnTo>
                      <a:pt x="77" y="132"/>
                    </a:lnTo>
                    <a:lnTo>
                      <a:pt x="77" y="136"/>
                    </a:lnTo>
                    <a:lnTo>
                      <a:pt x="76" y="138"/>
                    </a:lnTo>
                    <a:lnTo>
                      <a:pt x="73" y="143"/>
                    </a:lnTo>
                    <a:lnTo>
                      <a:pt x="67" y="148"/>
                    </a:lnTo>
                    <a:lnTo>
                      <a:pt x="64" y="149"/>
                    </a:lnTo>
                    <a:lnTo>
                      <a:pt x="60" y="149"/>
                    </a:lnTo>
                    <a:lnTo>
                      <a:pt x="60" y="149"/>
                    </a:lnTo>
                    <a:close/>
                    <a:moveTo>
                      <a:pt x="128" y="87"/>
                    </a:moveTo>
                    <a:lnTo>
                      <a:pt x="128" y="87"/>
                    </a:lnTo>
                    <a:lnTo>
                      <a:pt x="127" y="91"/>
                    </a:lnTo>
                    <a:lnTo>
                      <a:pt x="125" y="94"/>
                    </a:lnTo>
                    <a:lnTo>
                      <a:pt x="122" y="97"/>
                    </a:lnTo>
                    <a:lnTo>
                      <a:pt x="118" y="97"/>
                    </a:lnTo>
                    <a:lnTo>
                      <a:pt x="53" y="97"/>
                    </a:lnTo>
                    <a:lnTo>
                      <a:pt x="53" y="97"/>
                    </a:lnTo>
                    <a:lnTo>
                      <a:pt x="49" y="97"/>
                    </a:lnTo>
                    <a:lnTo>
                      <a:pt x="46" y="94"/>
                    </a:lnTo>
                    <a:lnTo>
                      <a:pt x="44" y="91"/>
                    </a:lnTo>
                    <a:lnTo>
                      <a:pt x="43" y="87"/>
                    </a:lnTo>
                    <a:lnTo>
                      <a:pt x="43" y="23"/>
                    </a:lnTo>
                    <a:lnTo>
                      <a:pt x="43" y="23"/>
                    </a:lnTo>
                    <a:lnTo>
                      <a:pt x="44" y="19"/>
                    </a:lnTo>
                    <a:lnTo>
                      <a:pt x="46" y="16"/>
                    </a:lnTo>
                    <a:lnTo>
                      <a:pt x="49" y="14"/>
                    </a:lnTo>
                    <a:lnTo>
                      <a:pt x="53" y="13"/>
                    </a:lnTo>
                    <a:lnTo>
                      <a:pt x="118" y="13"/>
                    </a:lnTo>
                    <a:lnTo>
                      <a:pt x="118" y="13"/>
                    </a:lnTo>
                    <a:lnTo>
                      <a:pt x="122" y="14"/>
                    </a:lnTo>
                    <a:lnTo>
                      <a:pt x="125" y="16"/>
                    </a:lnTo>
                    <a:lnTo>
                      <a:pt x="127" y="19"/>
                    </a:lnTo>
                    <a:lnTo>
                      <a:pt x="128" y="23"/>
                    </a:lnTo>
                    <a:lnTo>
                      <a:pt x="128" y="87"/>
                    </a:lnTo>
                    <a:close/>
                    <a:moveTo>
                      <a:pt x="163" y="63"/>
                    </a:moveTo>
                    <a:lnTo>
                      <a:pt x="163" y="27"/>
                    </a:lnTo>
                    <a:lnTo>
                      <a:pt x="190" y="27"/>
                    </a:lnTo>
                    <a:lnTo>
                      <a:pt x="190" y="27"/>
                    </a:lnTo>
                    <a:lnTo>
                      <a:pt x="193" y="28"/>
                    </a:lnTo>
                    <a:lnTo>
                      <a:pt x="195" y="30"/>
                    </a:lnTo>
                    <a:lnTo>
                      <a:pt x="209" y="63"/>
                    </a:lnTo>
                    <a:lnTo>
                      <a:pt x="163" y="63"/>
                    </a:lnTo>
                    <a:close/>
                    <a:moveTo>
                      <a:pt x="209" y="149"/>
                    </a:moveTo>
                    <a:lnTo>
                      <a:pt x="209" y="149"/>
                    </a:lnTo>
                    <a:lnTo>
                      <a:pt x="206" y="149"/>
                    </a:lnTo>
                    <a:lnTo>
                      <a:pt x="203" y="148"/>
                    </a:lnTo>
                    <a:lnTo>
                      <a:pt x="198" y="143"/>
                    </a:lnTo>
                    <a:lnTo>
                      <a:pt x="194" y="138"/>
                    </a:lnTo>
                    <a:lnTo>
                      <a:pt x="193" y="136"/>
                    </a:lnTo>
                    <a:lnTo>
                      <a:pt x="193" y="132"/>
                    </a:lnTo>
                    <a:lnTo>
                      <a:pt x="193" y="132"/>
                    </a:lnTo>
                    <a:lnTo>
                      <a:pt x="193" y="129"/>
                    </a:lnTo>
                    <a:lnTo>
                      <a:pt x="194" y="126"/>
                    </a:lnTo>
                    <a:lnTo>
                      <a:pt x="198" y="121"/>
                    </a:lnTo>
                    <a:lnTo>
                      <a:pt x="203" y="118"/>
                    </a:lnTo>
                    <a:lnTo>
                      <a:pt x="206" y="117"/>
                    </a:lnTo>
                    <a:lnTo>
                      <a:pt x="209" y="117"/>
                    </a:lnTo>
                    <a:lnTo>
                      <a:pt x="209" y="117"/>
                    </a:lnTo>
                    <a:lnTo>
                      <a:pt x="213" y="117"/>
                    </a:lnTo>
                    <a:lnTo>
                      <a:pt x="216" y="118"/>
                    </a:lnTo>
                    <a:lnTo>
                      <a:pt x="221" y="121"/>
                    </a:lnTo>
                    <a:lnTo>
                      <a:pt x="224" y="126"/>
                    </a:lnTo>
                    <a:lnTo>
                      <a:pt x="225" y="129"/>
                    </a:lnTo>
                    <a:lnTo>
                      <a:pt x="226" y="132"/>
                    </a:lnTo>
                    <a:lnTo>
                      <a:pt x="226" y="132"/>
                    </a:lnTo>
                    <a:lnTo>
                      <a:pt x="225" y="136"/>
                    </a:lnTo>
                    <a:lnTo>
                      <a:pt x="224" y="138"/>
                    </a:lnTo>
                    <a:lnTo>
                      <a:pt x="221" y="143"/>
                    </a:lnTo>
                    <a:lnTo>
                      <a:pt x="216" y="148"/>
                    </a:lnTo>
                    <a:lnTo>
                      <a:pt x="213" y="149"/>
                    </a:lnTo>
                    <a:lnTo>
                      <a:pt x="209" y="149"/>
                    </a:lnTo>
                    <a:lnTo>
                      <a:pt x="209" y="14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5" name="Freeform 292"/>
              <p:cNvSpPr>
                <a:spLocks/>
              </p:cNvSpPr>
              <p:nvPr/>
            </p:nvSpPr>
            <p:spPr bwMode="auto">
              <a:xfrm>
                <a:off x="245" y="1410"/>
                <a:ext cx="50" cy="50"/>
              </a:xfrm>
              <a:custGeom>
                <a:avLst/>
                <a:gdLst>
                  <a:gd name="T0" fmla="*/ 50 w 50"/>
                  <a:gd name="T1" fmla="*/ 34 h 50"/>
                  <a:gd name="T2" fmla="*/ 33 w 50"/>
                  <a:gd name="T3" fmla="*/ 34 h 50"/>
                  <a:gd name="T4" fmla="*/ 33 w 50"/>
                  <a:gd name="T5" fmla="*/ 50 h 50"/>
                  <a:gd name="T6" fmla="*/ 16 w 50"/>
                  <a:gd name="T7" fmla="*/ 50 h 50"/>
                  <a:gd name="T8" fmla="*/ 16 w 50"/>
                  <a:gd name="T9" fmla="*/ 34 h 50"/>
                  <a:gd name="T10" fmla="*/ 0 w 50"/>
                  <a:gd name="T11" fmla="*/ 34 h 50"/>
                  <a:gd name="T12" fmla="*/ 0 w 50"/>
                  <a:gd name="T13" fmla="*/ 16 h 50"/>
                  <a:gd name="T14" fmla="*/ 16 w 50"/>
                  <a:gd name="T15" fmla="*/ 16 h 50"/>
                  <a:gd name="T16" fmla="*/ 16 w 50"/>
                  <a:gd name="T17" fmla="*/ 0 h 50"/>
                  <a:gd name="T18" fmla="*/ 33 w 50"/>
                  <a:gd name="T19" fmla="*/ 0 h 50"/>
                  <a:gd name="T20" fmla="*/ 33 w 50"/>
                  <a:gd name="T21" fmla="*/ 16 h 50"/>
                  <a:gd name="T22" fmla="*/ 50 w 50"/>
                  <a:gd name="T23" fmla="*/ 16 h 50"/>
                  <a:gd name="T24" fmla="*/ 50 w 50"/>
                  <a:gd name="T25"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50">
                    <a:moveTo>
                      <a:pt x="50" y="34"/>
                    </a:moveTo>
                    <a:lnTo>
                      <a:pt x="33" y="34"/>
                    </a:lnTo>
                    <a:lnTo>
                      <a:pt x="33" y="50"/>
                    </a:lnTo>
                    <a:lnTo>
                      <a:pt x="16" y="50"/>
                    </a:lnTo>
                    <a:lnTo>
                      <a:pt x="16" y="34"/>
                    </a:lnTo>
                    <a:lnTo>
                      <a:pt x="0" y="34"/>
                    </a:lnTo>
                    <a:lnTo>
                      <a:pt x="0" y="16"/>
                    </a:lnTo>
                    <a:lnTo>
                      <a:pt x="16" y="16"/>
                    </a:lnTo>
                    <a:lnTo>
                      <a:pt x="16" y="0"/>
                    </a:lnTo>
                    <a:lnTo>
                      <a:pt x="33" y="0"/>
                    </a:lnTo>
                    <a:lnTo>
                      <a:pt x="33" y="16"/>
                    </a:lnTo>
                    <a:lnTo>
                      <a:pt x="50" y="16"/>
                    </a:lnTo>
                    <a:lnTo>
                      <a:pt x="50" y="3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6" name="Freeform 293"/>
              <p:cNvSpPr>
                <a:spLocks/>
              </p:cNvSpPr>
              <p:nvPr/>
            </p:nvSpPr>
            <p:spPr bwMode="auto">
              <a:xfrm>
                <a:off x="355" y="1380"/>
                <a:ext cx="18" cy="12"/>
              </a:xfrm>
              <a:custGeom>
                <a:avLst/>
                <a:gdLst>
                  <a:gd name="T0" fmla="*/ 18 w 18"/>
                  <a:gd name="T1" fmla="*/ 12 h 12"/>
                  <a:gd name="T2" fmla="*/ 18 w 18"/>
                  <a:gd name="T3" fmla="*/ 9 h 12"/>
                  <a:gd name="T4" fmla="*/ 18 w 18"/>
                  <a:gd name="T5" fmla="*/ 9 h 12"/>
                  <a:gd name="T6" fmla="*/ 17 w 18"/>
                  <a:gd name="T7" fmla="*/ 6 h 12"/>
                  <a:gd name="T8" fmla="*/ 16 w 18"/>
                  <a:gd name="T9" fmla="*/ 2 h 12"/>
                  <a:gd name="T10" fmla="*/ 13 w 18"/>
                  <a:gd name="T11" fmla="*/ 1 h 12"/>
                  <a:gd name="T12" fmla="*/ 10 w 18"/>
                  <a:gd name="T13" fmla="*/ 0 h 12"/>
                  <a:gd name="T14" fmla="*/ 10 w 18"/>
                  <a:gd name="T15" fmla="*/ 0 h 12"/>
                  <a:gd name="T16" fmla="*/ 6 w 18"/>
                  <a:gd name="T17" fmla="*/ 1 h 12"/>
                  <a:gd name="T18" fmla="*/ 3 w 18"/>
                  <a:gd name="T19" fmla="*/ 2 h 12"/>
                  <a:gd name="T20" fmla="*/ 1 w 18"/>
                  <a:gd name="T21" fmla="*/ 6 h 12"/>
                  <a:gd name="T22" fmla="*/ 0 w 18"/>
                  <a:gd name="T23" fmla="*/ 9 h 12"/>
                  <a:gd name="T24" fmla="*/ 0 w 18"/>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2">
                    <a:moveTo>
                      <a:pt x="18" y="12"/>
                    </a:moveTo>
                    <a:lnTo>
                      <a:pt x="18" y="9"/>
                    </a:lnTo>
                    <a:lnTo>
                      <a:pt x="18" y="9"/>
                    </a:lnTo>
                    <a:lnTo>
                      <a:pt x="17" y="6"/>
                    </a:lnTo>
                    <a:lnTo>
                      <a:pt x="16" y="2"/>
                    </a:lnTo>
                    <a:lnTo>
                      <a:pt x="13" y="1"/>
                    </a:lnTo>
                    <a:lnTo>
                      <a:pt x="10" y="0"/>
                    </a:lnTo>
                    <a:lnTo>
                      <a:pt x="10" y="0"/>
                    </a:lnTo>
                    <a:lnTo>
                      <a:pt x="6" y="1"/>
                    </a:lnTo>
                    <a:lnTo>
                      <a:pt x="3" y="2"/>
                    </a:lnTo>
                    <a:lnTo>
                      <a:pt x="1" y="6"/>
                    </a:lnTo>
                    <a:lnTo>
                      <a:pt x="0" y="9"/>
                    </a:lnTo>
                    <a:lnTo>
                      <a:pt x="0"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7" name="Freeform 294"/>
              <p:cNvSpPr>
                <a:spLocks/>
              </p:cNvSpPr>
              <p:nvPr/>
            </p:nvSpPr>
            <p:spPr bwMode="auto">
              <a:xfrm>
                <a:off x="3569" y="2401"/>
                <a:ext cx="271" cy="231"/>
              </a:xfrm>
              <a:custGeom>
                <a:avLst/>
                <a:gdLst>
                  <a:gd name="T0" fmla="*/ 136 w 271"/>
                  <a:gd name="T1" fmla="*/ 0 h 231"/>
                  <a:gd name="T2" fmla="*/ 0 w 271"/>
                  <a:gd name="T3" fmla="*/ 127 h 231"/>
                  <a:gd name="T4" fmla="*/ 16 w 271"/>
                  <a:gd name="T5" fmla="*/ 145 h 231"/>
                  <a:gd name="T6" fmla="*/ 23 w 271"/>
                  <a:gd name="T7" fmla="*/ 139 h 231"/>
                  <a:gd name="T8" fmla="*/ 23 w 271"/>
                  <a:gd name="T9" fmla="*/ 231 h 231"/>
                  <a:gd name="T10" fmla="*/ 248 w 271"/>
                  <a:gd name="T11" fmla="*/ 231 h 231"/>
                  <a:gd name="T12" fmla="*/ 248 w 271"/>
                  <a:gd name="T13" fmla="*/ 139 h 231"/>
                  <a:gd name="T14" fmla="*/ 255 w 271"/>
                  <a:gd name="T15" fmla="*/ 145 h 231"/>
                  <a:gd name="T16" fmla="*/ 271 w 271"/>
                  <a:gd name="T17" fmla="*/ 127 h 231"/>
                  <a:gd name="T18" fmla="*/ 136 w 271"/>
                  <a:gd name="T19"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31">
                    <a:moveTo>
                      <a:pt x="136" y="0"/>
                    </a:moveTo>
                    <a:lnTo>
                      <a:pt x="0" y="127"/>
                    </a:lnTo>
                    <a:lnTo>
                      <a:pt x="16" y="145"/>
                    </a:lnTo>
                    <a:lnTo>
                      <a:pt x="23" y="139"/>
                    </a:lnTo>
                    <a:lnTo>
                      <a:pt x="23" y="231"/>
                    </a:lnTo>
                    <a:lnTo>
                      <a:pt x="248" y="231"/>
                    </a:lnTo>
                    <a:lnTo>
                      <a:pt x="248" y="139"/>
                    </a:lnTo>
                    <a:lnTo>
                      <a:pt x="255" y="145"/>
                    </a:lnTo>
                    <a:lnTo>
                      <a:pt x="271" y="127"/>
                    </a:lnTo>
                    <a:lnTo>
                      <a:pt x="13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8" name="Freeform 295"/>
              <p:cNvSpPr>
                <a:spLocks/>
              </p:cNvSpPr>
              <p:nvPr/>
            </p:nvSpPr>
            <p:spPr bwMode="auto">
              <a:xfrm>
                <a:off x="3774" y="2532"/>
                <a:ext cx="23" cy="23"/>
              </a:xfrm>
              <a:custGeom>
                <a:avLst/>
                <a:gdLst>
                  <a:gd name="T0" fmla="*/ 11 w 23"/>
                  <a:gd name="T1" fmla="*/ 0 h 23"/>
                  <a:gd name="T2" fmla="*/ 11 w 23"/>
                  <a:gd name="T3" fmla="*/ 0 h 23"/>
                  <a:gd name="T4" fmla="*/ 15 w 23"/>
                  <a:gd name="T5" fmla="*/ 1 h 23"/>
                  <a:gd name="T6" fmla="*/ 20 w 23"/>
                  <a:gd name="T7" fmla="*/ 3 h 23"/>
                  <a:gd name="T8" fmla="*/ 22 w 23"/>
                  <a:gd name="T9" fmla="*/ 8 h 23"/>
                  <a:gd name="T10" fmla="*/ 23 w 23"/>
                  <a:gd name="T11" fmla="*/ 12 h 23"/>
                  <a:gd name="T12" fmla="*/ 23 w 23"/>
                  <a:gd name="T13" fmla="*/ 12 h 23"/>
                  <a:gd name="T14" fmla="*/ 22 w 23"/>
                  <a:gd name="T15" fmla="*/ 16 h 23"/>
                  <a:gd name="T16" fmla="*/ 20 w 23"/>
                  <a:gd name="T17" fmla="*/ 19 h 23"/>
                  <a:gd name="T18" fmla="*/ 15 w 23"/>
                  <a:gd name="T19" fmla="*/ 22 h 23"/>
                  <a:gd name="T20" fmla="*/ 11 w 23"/>
                  <a:gd name="T21" fmla="*/ 23 h 23"/>
                  <a:gd name="T22" fmla="*/ 11 w 23"/>
                  <a:gd name="T23" fmla="*/ 23 h 23"/>
                  <a:gd name="T24" fmla="*/ 7 w 23"/>
                  <a:gd name="T25" fmla="*/ 22 h 23"/>
                  <a:gd name="T26" fmla="*/ 3 w 23"/>
                  <a:gd name="T27" fmla="*/ 19 h 23"/>
                  <a:gd name="T28" fmla="*/ 1 w 23"/>
                  <a:gd name="T29" fmla="*/ 16 h 23"/>
                  <a:gd name="T30" fmla="*/ 0 w 23"/>
                  <a:gd name="T31" fmla="*/ 12 h 23"/>
                  <a:gd name="T32" fmla="*/ 0 w 23"/>
                  <a:gd name="T33" fmla="*/ 12 h 23"/>
                  <a:gd name="T34" fmla="*/ 1 w 23"/>
                  <a:gd name="T35" fmla="*/ 8 h 23"/>
                  <a:gd name="T36" fmla="*/ 3 w 23"/>
                  <a:gd name="T37" fmla="*/ 3 h 23"/>
                  <a:gd name="T38" fmla="*/ 7 w 23"/>
                  <a:gd name="T39" fmla="*/ 1 h 23"/>
                  <a:gd name="T40" fmla="*/ 11 w 23"/>
                  <a:gd name="T41" fmla="*/ 0 h 23"/>
                  <a:gd name="T42" fmla="*/ 11 w 23"/>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3">
                    <a:moveTo>
                      <a:pt x="11" y="0"/>
                    </a:moveTo>
                    <a:lnTo>
                      <a:pt x="11" y="0"/>
                    </a:lnTo>
                    <a:lnTo>
                      <a:pt x="15" y="1"/>
                    </a:lnTo>
                    <a:lnTo>
                      <a:pt x="20" y="3"/>
                    </a:lnTo>
                    <a:lnTo>
                      <a:pt x="22" y="8"/>
                    </a:lnTo>
                    <a:lnTo>
                      <a:pt x="23" y="12"/>
                    </a:lnTo>
                    <a:lnTo>
                      <a:pt x="23" y="12"/>
                    </a:lnTo>
                    <a:lnTo>
                      <a:pt x="22" y="16"/>
                    </a:lnTo>
                    <a:lnTo>
                      <a:pt x="20" y="19"/>
                    </a:lnTo>
                    <a:lnTo>
                      <a:pt x="15" y="22"/>
                    </a:lnTo>
                    <a:lnTo>
                      <a:pt x="11" y="23"/>
                    </a:lnTo>
                    <a:lnTo>
                      <a:pt x="11" y="23"/>
                    </a:lnTo>
                    <a:lnTo>
                      <a:pt x="7" y="22"/>
                    </a:lnTo>
                    <a:lnTo>
                      <a:pt x="3" y="19"/>
                    </a:lnTo>
                    <a:lnTo>
                      <a:pt x="1" y="16"/>
                    </a:lnTo>
                    <a:lnTo>
                      <a:pt x="0" y="12"/>
                    </a:lnTo>
                    <a:lnTo>
                      <a:pt x="0" y="12"/>
                    </a:lnTo>
                    <a:lnTo>
                      <a:pt x="1" y="8"/>
                    </a:lnTo>
                    <a:lnTo>
                      <a:pt x="3" y="3"/>
                    </a:lnTo>
                    <a:lnTo>
                      <a:pt x="7" y="1"/>
                    </a:lnTo>
                    <a:lnTo>
                      <a:pt x="11" y="0"/>
                    </a:lnTo>
                    <a:lnTo>
                      <a:pt x="1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9" name="Freeform 296"/>
              <p:cNvSpPr>
                <a:spLocks/>
              </p:cNvSpPr>
              <p:nvPr/>
            </p:nvSpPr>
            <p:spPr bwMode="auto">
              <a:xfrm>
                <a:off x="3724" y="2491"/>
                <a:ext cx="34" cy="34"/>
              </a:xfrm>
              <a:custGeom>
                <a:avLst/>
                <a:gdLst>
                  <a:gd name="T0" fmla="*/ 17 w 34"/>
                  <a:gd name="T1" fmla="*/ 0 h 34"/>
                  <a:gd name="T2" fmla="*/ 17 w 34"/>
                  <a:gd name="T3" fmla="*/ 0 h 34"/>
                  <a:gd name="T4" fmla="*/ 20 w 34"/>
                  <a:gd name="T5" fmla="*/ 0 h 34"/>
                  <a:gd name="T6" fmla="*/ 23 w 34"/>
                  <a:gd name="T7" fmla="*/ 1 h 34"/>
                  <a:gd name="T8" fmla="*/ 26 w 34"/>
                  <a:gd name="T9" fmla="*/ 3 h 34"/>
                  <a:gd name="T10" fmla="*/ 28 w 34"/>
                  <a:gd name="T11" fmla="*/ 5 h 34"/>
                  <a:gd name="T12" fmla="*/ 30 w 34"/>
                  <a:gd name="T13" fmla="*/ 7 h 34"/>
                  <a:gd name="T14" fmla="*/ 32 w 34"/>
                  <a:gd name="T15" fmla="*/ 10 h 34"/>
                  <a:gd name="T16" fmla="*/ 34 w 34"/>
                  <a:gd name="T17" fmla="*/ 14 h 34"/>
                  <a:gd name="T18" fmla="*/ 34 w 34"/>
                  <a:gd name="T19" fmla="*/ 17 h 34"/>
                  <a:gd name="T20" fmla="*/ 34 w 34"/>
                  <a:gd name="T21" fmla="*/ 17 h 34"/>
                  <a:gd name="T22" fmla="*/ 34 w 34"/>
                  <a:gd name="T23" fmla="*/ 21 h 34"/>
                  <a:gd name="T24" fmla="*/ 32 w 34"/>
                  <a:gd name="T25" fmla="*/ 24 h 34"/>
                  <a:gd name="T26" fmla="*/ 30 w 34"/>
                  <a:gd name="T27" fmla="*/ 26 h 34"/>
                  <a:gd name="T28" fmla="*/ 28 w 34"/>
                  <a:gd name="T29" fmla="*/ 29 h 34"/>
                  <a:gd name="T30" fmla="*/ 26 w 34"/>
                  <a:gd name="T31" fmla="*/ 31 h 34"/>
                  <a:gd name="T32" fmla="*/ 23 w 34"/>
                  <a:gd name="T33" fmla="*/ 32 h 34"/>
                  <a:gd name="T34" fmla="*/ 20 w 34"/>
                  <a:gd name="T35" fmla="*/ 33 h 34"/>
                  <a:gd name="T36" fmla="*/ 17 w 34"/>
                  <a:gd name="T37" fmla="*/ 34 h 34"/>
                  <a:gd name="T38" fmla="*/ 17 w 34"/>
                  <a:gd name="T39" fmla="*/ 34 h 34"/>
                  <a:gd name="T40" fmla="*/ 13 w 34"/>
                  <a:gd name="T41" fmla="*/ 33 h 34"/>
                  <a:gd name="T42" fmla="*/ 10 w 34"/>
                  <a:gd name="T43" fmla="*/ 32 h 34"/>
                  <a:gd name="T44" fmla="*/ 8 w 34"/>
                  <a:gd name="T45" fmla="*/ 31 h 34"/>
                  <a:gd name="T46" fmla="*/ 5 w 34"/>
                  <a:gd name="T47" fmla="*/ 29 h 34"/>
                  <a:gd name="T48" fmla="*/ 3 w 34"/>
                  <a:gd name="T49" fmla="*/ 26 h 34"/>
                  <a:gd name="T50" fmla="*/ 2 w 34"/>
                  <a:gd name="T51" fmla="*/ 24 h 34"/>
                  <a:gd name="T52" fmla="*/ 1 w 34"/>
                  <a:gd name="T53" fmla="*/ 21 h 34"/>
                  <a:gd name="T54" fmla="*/ 0 w 34"/>
                  <a:gd name="T55" fmla="*/ 17 h 34"/>
                  <a:gd name="T56" fmla="*/ 0 w 34"/>
                  <a:gd name="T57" fmla="*/ 17 h 34"/>
                  <a:gd name="T58" fmla="*/ 1 w 34"/>
                  <a:gd name="T59" fmla="*/ 14 h 34"/>
                  <a:gd name="T60" fmla="*/ 2 w 34"/>
                  <a:gd name="T61" fmla="*/ 10 h 34"/>
                  <a:gd name="T62" fmla="*/ 3 w 34"/>
                  <a:gd name="T63" fmla="*/ 7 h 34"/>
                  <a:gd name="T64" fmla="*/ 5 w 34"/>
                  <a:gd name="T65" fmla="*/ 5 h 34"/>
                  <a:gd name="T66" fmla="*/ 8 w 34"/>
                  <a:gd name="T67" fmla="*/ 3 h 34"/>
                  <a:gd name="T68" fmla="*/ 10 w 34"/>
                  <a:gd name="T69" fmla="*/ 1 h 34"/>
                  <a:gd name="T70" fmla="*/ 13 w 34"/>
                  <a:gd name="T71" fmla="*/ 0 h 34"/>
                  <a:gd name="T72" fmla="*/ 17 w 34"/>
                  <a:gd name="T73" fmla="*/ 0 h 34"/>
                  <a:gd name="T74" fmla="*/ 17 w 34"/>
                  <a:gd name="T7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34">
                    <a:moveTo>
                      <a:pt x="17" y="0"/>
                    </a:moveTo>
                    <a:lnTo>
                      <a:pt x="17" y="0"/>
                    </a:lnTo>
                    <a:lnTo>
                      <a:pt x="20" y="0"/>
                    </a:lnTo>
                    <a:lnTo>
                      <a:pt x="23" y="1"/>
                    </a:lnTo>
                    <a:lnTo>
                      <a:pt x="26" y="3"/>
                    </a:lnTo>
                    <a:lnTo>
                      <a:pt x="28" y="5"/>
                    </a:lnTo>
                    <a:lnTo>
                      <a:pt x="30" y="7"/>
                    </a:lnTo>
                    <a:lnTo>
                      <a:pt x="32" y="10"/>
                    </a:lnTo>
                    <a:lnTo>
                      <a:pt x="34" y="14"/>
                    </a:lnTo>
                    <a:lnTo>
                      <a:pt x="34" y="17"/>
                    </a:lnTo>
                    <a:lnTo>
                      <a:pt x="34" y="17"/>
                    </a:lnTo>
                    <a:lnTo>
                      <a:pt x="34" y="21"/>
                    </a:lnTo>
                    <a:lnTo>
                      <a:pt x="32" y="24"/>
                    </a:lnTo>
                    <a:lnTo>
                      <a:pt x="30" y="26"/>
                    </a:lnTo>
                    <a:lnTo>
                      <a:pt x="28" y="29"/>
                    </a:lnTo>
                    <a:lnTo>
                      <a:pt x="26" y="31"/>
                    </a:lnTo>
                    <a:lnTo>
                      <a:pt x="23" y="32"/>
                    </a:lnTo>
                    <a:lnTo>
                      <a:pt x="20" y="33"/>
                    </a:lnTo>
                    <a:lnTo>
                      <a:pt x="17" y="34"/>
                    </a:lnTo>
                    <a:lnTo>
                      <a:pt x="17" y="34"/>
                    </a:lnTo>
                    <a:lnTo>
                      <a:pt x="13" y="33"/>
                    </a:lnTo>
                    <a:lnTo>
                      <a:pt x="10" y="32"/>
                    </a:lnTo>
                    <a:lnTo>
                      <a:pt x="8" y="31"/>
                    </a:lnTo>
                    <a:lnTo>
                      <a:pt x="5" y="29"/>
                    </a:lnTo>
                    <a:lnTo>
                      <a:pt x="3" y="26"/>
                    </a:lnTo>
                    <a:lnTo>
                      <a:pt x="2" y="24"/>
                    </a:lnTo>
                    <a:lnTo>
                      <a:pt x="1" y="21"/>
                    </a:lnTo>
                    <a:lnTo>
                      <a:pt x="0" y="17"/>
                    </a:lnTo>
                    <a:lnTo>
                      <a:pt x="0" y="17"/>
                    </a:lnTo>
                    <a:lnTo>
                      <a:pt x="1" y="14"/>
                    </a:lnTo>
                    <a:lnTo>
                      <a:pt x="2" y="10"/>
                    </a:lnTo>
                    <a:lnTo>
                      <a:pt x="3" y="7"/>
                    </a:lnTo>
                    <a:lnTo>
                      <a:pt x="5" y="5"/>
                    </a:lnTo>
                    <a:lnTo>
                      <a:pt x="8" y="3"/>
                    </a:lnTo>
                    <a:lnTo>
                      <a:pt x="10" y="1"/>
                    </a:lnTo>
                    <a:lnTo>
                      <a:pt x="13" y="0"/>
                    </a:lnTo>
                    <a:lnTo>
                      <a:pt x="17" y="0"/>
                    </a:lnTo>
                    <a:lnTo>
                      <a:pt x="1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0" name="Freeform 297"/>
              <p:cNvSpPr>
                <a:spLocks/>
              </p:cNvSpPr>
              <p:nvPr/>
            </p:nvSpPr>
            <p:spPr bwMode="auto">
              <a:xfrm>
                <a:off x="3666" y="2491"/>
                <a:ext cx="33" cy="34"/>
              </a:xfrm>
              <a:custGeom>
                <a:avLst/>
                <a:gdLst>
                  <a:gd name="T0" fmla="*/ 16 w 33"/>
                  <a:gd name="T1" fmla="*/ 0 h 34"/>
                  <a:gd name="T2" fmla="*/ 16 w 33"/>
                  <a:gd name="T3" fmla="*/ 0 h 34"/>
                  <a:gd name="T4" fmla="*/ 20 w 33"/>
                  <a:gd name="T5" fmla="*/ 0 h 34"/>
                  <a:gd name="T6" fmla="*/ 23 w 33"/>
                  <a:gd name="T7" fmla="*/ 1 h 34"/>
                  <a:gd name="T8" fmla="*/ 26 w 33"/>
                  <a:gd name="T9" fmla="*/ 3 h 34"/>
                  <a:gd name="T10" fmla="*/ 29 w 33"/>
                  <a:gd name="T11" fmla="*/ 5 h 34"/>
                  <a:gd name="T12" fmla="*/ 31 w 33"/>
                  <a:gd name="T13" fmla="*/ 7 h 34"/>
                  <a:gd name="T14" fmla="*/ 32 w 33"/>
                  <a:gd name="T15" fmla="*/ 10 h 34"/>
                  <a:gd name="T16" fmla="*/ 33 w 33"/>
                  <a:gd name="T17" fmla="*/ 14 h 34"/>
                  <a:gd name="T18" fmla="*/ 33 w 33"/>
                  <a:gd name="T19" fmla="*/ 17 h 34"/>
                  <a:gd name="T20" fmla="*/ 33 w 33"/>
                  <a:gd name="T21" fmla="*/ 17 h 34"/>
                  <a:gd name="T22" fmla="*/ 33 w 33"/>
                  <a:gd name="T23" fmla="*/ 21 h 34"/>
                  <a:gd name="T24" fmla="*/ 32 w 33"/>
                  <a:gd name="T25" fmla="*/ 24 h 34"/>
                  <a:gd name="T26" fmla="*/ 31 w 33"/>
                  <a:gd name="T27" fmla="*/ 26 h 34"/>
                  <a:gd name="T28" fmla="*/ 29 w 33"/>
                  <a:gd name="T29" fmla="*/ 29 h 34"/>
                  <a:gd name="T30" fmla="*/ 26 w 33"/>
                  <a:gd name="T31" fmla="*/ 31 h 34"/>
                  <a:gd name="T32" fmla="*/ 23 w 33"/>
                  <a:gd name="T33" fmla="*/ 32 h 34"/>
                  <a:gd name="T34" fmla="*/ 20 w 33"/>
                  <a:gd name="T35" fmla="*/ 33 h 34"/>
                  <a:gd name="T36" fmla="*/ 16 w 33"/>
                  <a:gd name="T37" fmla="*/ 34 h 34"/>
                  <a:gd name="T38" fmla="*/ 16 w 33"/>
                  <a:gd name="T39" fmla="*/ 34 h 34"/>
                  <a:gd name="T40" fmla="*/ 13 w 33"/>
                  <a:gd name="T41" fmla="*/ 33 h 34"/>
                  <a:gd name="T42" fmla="*/ 10 w 33"/>
                  <a:gd name="T43" fmla="*/ 32 h 34"/>
                  <a:gd name="T44" fmla="*/ 7 w 33"/>
                  <a:gd name="T45" fmla="*/ 31 h 34"/>
                  <a:gd name="T46" fmla="*/ 5 w 33"/>
                  <a:gd name="T47" fmla="*/ 29 h 34"/>
                  <a:gd name="T48" fmla="*/ 3 w 33"/>
                  <a:gd name="T49" fmla="*/ 26 h 34"/>
                  <a:gd name="T50" fmla="*/ 1 w 33"/>
                  <a:gd name="T51" fmla="*/ 24 h 34"/>
                  <a:gd name="T52" fmla="*/ 0 w 33"/>
                  <a:gd name="T53" fmla="*/ 21 h 34"/>
                  <a:gd name="T54" fmla="*/ 0 w 33"/>
                  <a:gd name="T55" fmla="*/ 17 h 34"/>
                  <a:gd name="T56" fmla="*/ 0 w 33"/>
                  <a:gd name="T57" fmla="*/ 17 h 34"/>
                  <a:gd name="T58" fmla="*/ 0 w 33"/>
                  <a:gd name="T59" fmla="*/ 14 h 34"/>
                  <a:gd name="T60" fmla="*/ 1 w 33"/>
                  <a:gd name="T61" fmla="*/ 10 h 34"/>
                  <a:gd name="T62" fmla="*/ 3 w 33"/>
                  <a:gd name="T63" fmla="*/ 7 h 34"/>
                  <a:gd name="T64" fmla="*/ 5 w 33"/>
                  <a:gd name="T65" fmla="*/ 5 h 34"/>
                  <a:gd name="T66" fmla="*/ 7 w 33"/>
                  <a:gd name="T67" fmla="*/ 3 h 34"/>
                  <a:gd name="T68" fmla="*/ 10 w 33"/>
                  <a:gd name="T69" fmla="*/ 1 h 34"/>
                  <a:gd name="T70" fmla="*/ 13 w 33"/>
                  <a:gd name="T71" fmla="*/ 0 h 34"/>
                  <a:gd name="T72" fmla="*/ 16 w 33"/>
                  <a:gd name="T73" fmla="*/ 0 h 34"/>
                  <a:gd name="T74" fmla="*/ 16 w 33"/>
                  <a:gd name="T7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4">
                    <a:moveTo>
                      <a:pt x="16" y="0"/>
                    </a:moveTo>
                    <a:lnTo>
                      <a:pt x="16" y="0"/>
                    </a:lnTo>
                    <a:lnTo>
                      <a:pt x="20" y="0"/>
                    </a:lnTo>
                    <a:lnTo>
                      <a:pt x="23" y="1"/>
                    </a:lnTo>
                    <a:lnTo>
                      <a:pt x="26" y="3"/>
                    </a:lnTo>
                    <a:lnTo>
                      <a:pt x="29" y="5"/>
                    </a:lnTo>
                    <a:lnTo>
                      <a:pt x="31" y="7"/>
                    </a:lnTo>
                    <a:lnTo>
                      <a:pt x="32" y="10"/>
                    </a:lnTo>
                    <a:lnTo>
                      <a:pt x="33" y="14"/>
                    </a:lnTo>
                    <a:lnTo>
                      <a:pt x="33" y="17"/>
                    </a:lnTo>
                    <a:lnTo>
                      <a:pt x="33" y="17"/>
                    </a:lnTo>
                    <a:lnTo>
                      <a:pt x="33" y="21"/>
                    </a:lnTo>
                    <a:lnTo>
                      <a:pt x="32" y="24"/>
                    </a:lnTo>
                    <a:lnTo>
                      <a:pt x="31" y="26"/>
                    </a:lnTo>
                    <a:lnTo>
                      <a:pt x="29" y="29"/>
                    </a:lnTo>
                    <a:lnTo>
                      <a:pt x="26" y="31"/>
                    </a:lnTo>
                    <a:lnTo>
                      <a:pt x="23" y="32"/>
                    </a:lnTo>
                    <a:lnTo>
                      <a:pt x="20" y="33"/>
                    </a:lnTo>
                    <a:lnTo>
                      <a:pt x="16" y="34"/>
                    </a:lnTo>
                    <a:lnTo>
                      <a:pt x="16" y="34"/>
                    </a:lnTo>
                    <a:lnTo>
                      <a:pt x="13" y="33"/>
                    </a:lnTo>
                    <a:lnTo>
                      <a:pt x="10" y="32"/>
                    </a:lnTo>
                    <a:lnTo>
                      <a:pt x="7" y="31"/>
                    </a:lnTo>
                    <a:lnTo>
                      <a:pt x="5" y="29"/>
                    </a:lnTo>
                    <a:lnTo>
                      <a:pt x="3" y="26"/>
                    </a:lnTo>
                    <a:lnTo>
                      <a:pt x="1" y="24"/>
                    </a:lnTo>
                    <a:lnTo>
                      <a:pt x="0" y="21"/>
                    </a:lnTo>
                    <a:lnTo>
                      <a:pt x="0" y="17"/>
                    </a:lnTo>
                    <a:lnTo>
                      <a:pt x="0" y="17"/>
                    </a:lnTo>
                    <a:lnTo>
                      <a:pt x="0" y="14"/>
                    </a:lnTo>
                    <a:lnTo>
                      <a:pt x="1" y="10"/>
                    </a:lnTo>
                    <a:lnTo>
                      <a:pt x="3" y="7"/>
                    </a:lnTo>
                    <a:lnTo>
                      <a:pt x="5" y="5"/>
                    </a:lnTo>
                    <a:lnTo>
                      <a:pt x="7" y="3"/>
                    </a:lnTo>
                    <a:lnTo>
                      <a:pt x="10" y="1"/>
                    </a:lnTo>
                    <a:lnTo>
                      <a:pt x="13" y="0"/>
                    </a:lnTo>
                    <a:lnTo>
                      <a:pt x="16" y="0"/>
                    </a:lnTo>
                    <a:lnTo>
                      <a:pt x="1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1" name="Freeform 298"/>
              <p:cNvSpPr>
                <a:spLocks/>
              </p:cNvSpPr>
              <p:nvPr/>
            </p:nvSpPr>
            <p:spPr bwMode="auto">
              <a:xfrm>
                <a:off x="3619" y="2532"/>
                <a:ext cx="21" cy="23"/>
              </a:xfrm>
              <a:custGeom>
                <a:avLst/>
                <a:gdLst>
                  <a:gd name="T0" fmla="*/ 11 w 21"/>
                  <a:gd name="T1" fmla="*/ 0 h 23"/>
                  <a:gd name="T2" fmla="*/ 11 w 21"/>
                  <a:gd name="T3" fmla="*/ 0 h 23"/>
                  <a:gd name="T4" fmla="*/ 15 w 21"/>
                  <a:gd name="T5" fmla="*/ 1 h 23"/>
                  <a:gd name="T6" fmla="*/ 18 w 21"/>
                  <a:gd name="T7" fmla="*/ 3 h 23"/>
                  <a:gd name="T8" fmla="*/ 21 w 21"/>
                  <a:gd name="T9" fmla="*/ 8 h 23"/>
                  <a:gd name="T10" fmla="*/ 21 w 21"/>
                  <a:gd name="T11" fmla="*/ 12 h 23"/>
                  <a:gd name="T12" fmla="*/ 21 w 21"/>
                  <a:gd name="T13" fmla="*/ 12 h 23"/>
                  <a:gd name="T14" fmla="*/ 21 w 21"/>
                  <a:gd name="T15" fmla="*/ 16 h 23"/>
                  <a:gd name="T16" fmla="*/ 18 w 21"/>
                  <a:gd name="T17" fmla="*/ 19 h 23"/>
                  <a:gd name="T18" fmla="*/ 15 w 21"/>
                  <a:gd name="T19" fmla="*/ 22 h 23"/>
                  <a:gd name="T20" fmla="*/ 11 w 21"/>
                  <a:gd name="T21" fmla="*/ 23 h 23"/>
                  <a:gd name="T22" fmla="*/ 11 w 21"/>
                  <a:gd name="T23" fmla="*/ 23 h 23"/>
                  <a:gd name="T24" fmla="*/ 6 w 21"/>
                  <a:gd name="T25" fmla="*/ 22 h 23"/>
                  <a:gd name="T26" fmla="*/ 3 w 21"/>
                  <a:gd name="T27" fmla="*/ 19 h 23"/>
                  <a:gd name="T28" fmla="*/ 1 w 21"/>
                  <a:gd name="T29" fmla="*/ 16 h 23"/>
                  <a:gd name="T30" fmla="*/ 0 w 21"/>
                  <a:gd name="T31" fmla="*/ 12 h 23"/>
                  <a:gd name="T32" fmla="*/ 0 w 21"/>
                  <a:gd name="T33" fmla="*/ 12 h 23"/>
                  <a:gd name="T34" fmla="*/ 1 w 21"/>
                  <a:gd name="T35" fmla="*/ 8 h 23"/>
                  <a:gd name="T36" fmla="*/ 3 w 21"/>
                  <a:gd name="T37" fmla="*/ 3 h 23"/>
                  <a:gd name="T38" fmla="*/ 6 w 21"/>
                  <a:gd name="T39" fmla="*/ 1 h 23"/>
                  <a:gd name="T40" fmla="*/ 11 w 21"/>
                  <a:gd name="T41" fmla="*/ 0 h 23"/>
                  <a:gd name="T42" fmla="*/ 11 w 21"/>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11" y="0"/>
                    </a:moveTo>
                    <a:lnTo>
                      <a:pt x="11" y="0"/>
                    </a:lnTo>
                    <a:lnTo>
                      <a:pt x="15" y="1"/>
                    </a:lnTo>
                    <a:lnTo>
                      <a:pt x="18" y="3"/>
                    </a:lnTo>
                    <a:lnTo>
                      <a:pt x="21" y="8"/>
                    </a:lnTo>
                    <a:lnTo>
                      <a:pt x="21" y="12"/>
                    </a:lnTo>
                    <a:lnTo>
                      <a:pt x="21" y="12"/>
                    </a:lnTo>
                    <a:lnTo>
                      <a:pt x="21" y="16"/>
                    </a:lnTo>
                    <a:lnTo>
                      <a:pt x="18" y="19"/>
                    </a:lnTo>
                    <a:lnTo>
                      <a:pt x="15" y="22"/>
                    </a:lnTo>
                    <a:lnTo>
                      <a:pt x="11" y="23"/>
                    </a:lnTo>
                    <a:lnTo>
                      <a:pt x="11" y="23"/>
                    </a:lnTo>
                    <a:lnTo>
                      <a:pt x="6" y="22"/>
                    </a:lnTo>
                    <a:lnTo>
                      <a:pt x="3" y="19"/>
                    </a:lnTo>
                    <a:lnTo>
                      <a:pt x="1" y="16"/>
                    </a:lnTo>
                    <a:lnTo>
                      <a:pt x="0" y="12"/>
                    </a:lnTo>
                    <a:lnTo>
                      <a:pt x="0" y="12"/>
                    </a:lnTo>
                    <a:lnTo>
                      <a:pt x="1" y="8"/>
                    </a:lnTo>
                    <a:lnTo>
                      <a:pt x="3" y="3"/>
                    </a:lnTo>
                    <a:lnTo>
                      <a:pt x="6" y="1"/>
                    </a:lnTo>
                    <a:lnTo>
                      <a:pt x="11" y="0"/>
                    </a:lnTo>
                    <a:lnTo>
                      <a:pt x="1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2" name="Freeform 299"/>
              <p:cNvSpPr>
                <a:spLocks/>
              </p:cNvSpPr>
              <p:nvPr/>
            </p:nvSpPr>
            <p:spPr bwMode="auto">
              <a:xfrm>
                <a:off x="3636" y="2581"/>
                <a:ext cx="8" cy="32"/>
              </a:xfrm>
              <a:custGeom>
                <a:avLst/>
                <a:gdLst>
                  <a:gd name="T0" fmla="*/ 2 w 8"/>
                  <a:gd name="T1" fmla="*/ 0 h 32"/>
                  <a:gd name="T2" fmla="*/ 8 w 8"/>
                  <a:gd name="T3" fmla="*/ 18 h 32"/>
                  <a:gd name="T4" fmla="*/ 1 w 8"/>
                  <a:gd name="T5" fmla="*/ 18 h 32"/>
                  <a:gd name="T6" fmla="*/ 1 w 8"/>
                  <a:gd name="T7" fmla="*/ 18 h 32"/>
                  <a:gd name="T8" fmla="*/ 0 w 8"/>
                  <a:gd name="T9" fmla="*/ 27 h 32"/>
                  <a:gd name="T10" fmla="*/ 0 w 8"/>
                  <a:gd name="T11" fmla="*/ 32 h 32"/>
                </a:gdLst>
                <a:ahLst/>
                <a:cxnLst>
                  <a:cxn ang="0">
                    <a:pos x="T0" y="T1"/>
                  </a:cxn>
                  <a:cxn ang="0">
                    <a:pos x="T2" y="T3"/>
                  </a:cxn>
                  <a:cxn ang="0">
                    <a:pos x="T4" y="T5"/>
                  </a:cxn>
                  <a:cxn ang="0">
                    <a:pos x="T6" y="T7"/>
                  </a:cxn>
                  <a:cxn ang="0">
                    <a:pos x="T8" y="T9"/>
                  </a:cxn>
                  <a:cxn ang="0">
                    <a:pos x="T10" y="T11"/>
                  </a:cxn>
                </a:cxnLst>
                <a:rect l="0" t="0" r="r" b="b"/>
                <a:pathLst>
                  <a:path w="8" h="32">
                    <a:moveTo>
                      <a:pt x="2" y="0"/>
                    </a:moveTo>
                    <a:lnTo>
                      <a:pt x="8" y="18"/>
                    </a:lnTo>
                    <a:lnTo>
                      <a:pt x="1" y="18"/>
                    </a:lnTo>
                    <a:lnTo>
                      <a:pt x="1" y="18"/>
                    </a:lnTo>
                    <a:lnTo>
                      <a:pt x="0" y="27"/>
                    </a:lnTo>
                    <a:lnTo>
                      <a:pt x="0" y="3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3" name="Freeform 300"/>
              <p:cNvSpPr>
                <a:spLocks/>
              </p:cNvSpPr>
              <p:nvPr/>
            </p:nvSpPr>
            <p:spPr bwMode="auto">
              <a:xfrm>
                <a:off x="3610" y="2558"/>
                <a:ext cx="38" cy="28"/>
              </a:xfrm>
              <a:custGeom>
                <a:avLst/>
                <a:gdLst>
                  <a:gd name="T0" fmla="*/ 7 w 38"/>
                  <a:gd name="T1" fmla="*/ 26 h 28"/>
                  <a:gd name="T2" fmla="*/ 7 w 38"/>
                  <a:gd name="T3" fmla="*/ 26 h 28"/>
                  <a:gd name="T4" fmla="*/ 6 w 38"/>
                  <a:gd name="T5" fmla="*/ 27 h 28"/>
                  <a:gd name="T6" fmla="*/ 4 w 38"/>
                  <a:gd name="T7" fmla="*/ 28 h 28"/>
                  <a:gd name="T8" fmla="*/ 4 w 38"/>
                  <a:gd name="T9" fmla="*/ 28 h 28"/>
                  <a:gd name="T10" fmla="*/ 2 w 38"/>
                  <a:gd name="T11" fmla="*/ 28 h 28"/>
                  <a:gd name="T12" fmla="*/ 2 w 38"/>
                  <a:gd name="T13" fmla="*/ 28 h 28"/>
                  <a:gd name="T14" fmla="*/ 0 w 38"/>
                  <a:gd name="T15" fmla="*/ 26 h 28"/>
                  <a:gd name="T16" fmla="*/ 0 w 38"/>
                  <a:gd name="T17" fmla="*/ 24 h 28"/>
                  <a:gd name="T18" fmla="*/ 8 w 38"/>
                  <a:gd name="T19" fmla="*/ 4 h 28"/>
                  <a:gd name="T20" fmla="*/ 8 w 38"/>
                  <a:gd name="T21" fmla="*/ 4 h 28"/>
                  <a:gd name="T22" fmla="*/ 10 w 38"/>
                  <a:gd name="T23" fmla="*/ 3 h 28"/>
                  <a:gd name="T24" fmla="*/ 12 w 38"/>
                  <a:gd name="T25" fmla="*/ 1 h 28"/>
                  <a:gd name="T26" fmla="*/ 16 w 38"/>
                  <a:gd name="T27" fmla="*/ 0 h 28"/>
                  <a:gd name="T28" fmla="*/ 20 w 38"/>
                  <a:gd name="T29" fmla="*/ 0 h 28"/>
                  <a:gd name="T30" fmla="*/ 20 w 38"/>
                  <a:gd name="T31" fmla="*/ 0 h 28"/>
                  <a:gd name="T32" fmla="*/ 24 w 38"/>
                  <a:gd name="T33" fmla="*/ 0 h 28"/>
                  <a:gd name="T34" fmla="*/ 27 w 38"/>
                  <a:gd name="T35" fmla="*/ 1 h 28"/>
                  <a:gd name="T36" fmla="*/ 30 w 38"/>
                  <a:gd name="T37" fmla="*/ 3 h 28"/>
                  <a:gd name="T38" fmla="*/ 31 w 38"/>
                  <a:gd name="T39" fmla="*/ 4 h 28"/>
                  <a:gd name="T40" fmla="*/ 38 w 38"/>
                  <a:gd name="T41" fmla="*/ 24 h 28"/>
                  <a:gd name="T42" fmla="*/ 38 w 38"/>
                  <a:gd name="T43" fmla="*/ 24 h 28"/>
                  <a:gd name="T44" fmla="*/ 38 w 38"/>
                  <a:gd name="T45" fmla="*/ 26 h 28"/>
                  <a:gd name="T46" fmla="*/ 36 w 38"/>
                  <a:gd name="T47" fmla="*/ 28 h 28"/>
                  <a:gd name="T48" fmla="*/ 36 w 38"/>
                  <a:gd name="T49" fmla="*/ 28 h 28"/>
                  <a:gd name="T50" fmla="*/ 35 w 38"/>
                  <a:gd name="T51" fmla="*/ 28 h 28"/>
                  <a:gd name="T52" fmla="*/ 35 w 38"/>
                  <a:gd name="T53" fmla="*/ 28 h 28"/>
                  <a:gd name="T54" fmla="*/ 33 w 38"/>
                  <a:gd name="T55" fmla="*/ 27 h 28"/>
                  <a:gd name="T56" fmla="*/ 32 w 38"/>
                  <a:gd name="T5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28">
                    <a:moveTo>
                      <a:pt x="7" y="26"/>
                    </a:moveTo>
                    <a:lnTo>
                      <a:pt x="7" y="26"/>
                    </a:lnTo>
                    <a:lnTo>
                      <a:pt x="6" y="27"/>
                    </a:lnTo>
                    <a:lnTo>
                      <a:pt x="4" y="28"/>
                    </a:lnTo>
                    <a:lnTo>
                      <a:pt x="4" y="28"/>
                    </a:lnTo>
                    <a:lnTo>
                      <a:pt x="2" y="28"/>
                    </a:lnTo>
                    <a:lnTo>
                      <a:pt x="2" y="28"/>
                    </a:lnTo>
                    <a:lnTo>
                      <a:pt x="0" y="26"/>
                    </a:lnTo>
                    <a:lnTo>
                      <a:pt x="0" y="24"/>
                    </a:lnTo>
                    <a:lnTo>
                      <a:pt x="8" y="4"/>
                    </a:lnTo>
                    <a:lnTo>
                      <a:pt x="8" y="4"/>
                    </a:lnTo>
                    <a:lnTo>
                      <a:pt x="10" y="3"/>
                    </a:lnTo>
                    <a:lnTo>
                      <a:pt x="12" y="1"/>
                    </a:lnTo>
                    <a:lnTo>
                      <a:pt x="16" y="0"/>
                    </a:lnTo>
                    <a:lnTo>
                      <a:pt x="20" y="0"/>
                    </a:lnTo>
                    <a:lnTo>
                      <a:pt x="20" y="0"/>
                    </a:lnTo>
                    <a:lnTo>
                      <a:pt x="24" y="0"/>
                    </a:lnTo>
                    <a:lnTo>
                      <a:pt x="27" y="1"/>
                    </a:lnTo>
                    <a:lnTo>
                      <a:pt x="30" y="3"/>
                    </a:lnTo>
                    <a:lnTo>
                      <a:pt x="31" y="4"/>
                    </a:lnTo>
                    <a:lnTo>
                      <a:pt x="38" y="24"/>
                    </a:lnTo>
                    <a:lnTo>
                      <a:pt x="38" y="24"/>
                    </a:lnTo>
                    <a:lnTo>
                      <a:pt x="38" y="26"/>
                    </a:lnTo>
                    <a:lnTo>
                      <a:pt x="36" y="28"/>
                    </a:lnTo>
                    <a:lnTo>
                      <a:pt x="36" y="28"/>
                    </a:lnTo>
                    <a:lnTo>
                      <a:pt x="35" y="28"/>
                    </a:lnTo>
                    <a:lnTo>
                      <a:pt x="35" y="28"/>
                    </a:lnTo>
                    <a:lnTo>
                      <a:pt x="33" y="27"/>
                    </a:lnTo>
                    <a:lnTo>
                      <a:pt x="32" y="2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4" name="Freeform 301"/>
              <p:cNvSpPr>
                <a:spLocks/>
              </p:cNvSpPr>
              <p:nvPr/>
            </p:nvSpPr>
            <p:spPr bwMode="auto">
              <a:xfrm>
                <a:off x="3615" y="2581"/>
                <a:ext cx="9" cy="32"/>
              </a:xfrm>
              <a:custGeom>
                <a:avLst/>
                <a:gdLst>
                  <a:gd name="T0" fmla="*/ 9 w 9"/>
                  <a:gd name="T1" fmla="*/ 32 h 32"/>
                  <a:gd name="T2" fmla="*/ 9 w 9"/>
                  <a:gd name="T3" fmla="*/ 32 h 32"/>
                  <a:gd name="T4" fmla="*/ 8 w 9"/>
                  <a:gd name="T5" fmla="*/ 27 h 32"/>
                  <a:gd name="T6" fmla="*/ 7 w 9"/>
                  <a:gd name="T7" fmla="*/ 18 h 32"/>
                  <a:gd name="T8" fmla="*/ 0 w 9"/>
                  <a:gd name="T9" fmla="*/ 18 h 32"/>
                  <a:gd name="T10" fmla="*/ 7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9" y="32"/>
                    </a:moveTo>
                    <a:lnTo>
                      <a:pt x="9" y="32"/>
                    </a:lnTo>
                    <a:lnTo>
                      <a:pt x="8" y="27"/>
                    </a:lnTo>
                    <a:lnTo>
                      <a:pt x="7" y="18"/>
                    </a:lnTo>
                    <a:lnTo>
                      <a:pt x="0" y="18"/>
                    </a:lnTo>
                    <a:lnTo>
                      <a:pt x="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5" name="Freeform 302"/>
              <p:cNvSpPr>
                <a:spLocks/>
              </p:cNvSpPr>
              <p:nvPr/>
            </p:nvSpPr>
            <p:spPr bwMode="auto">
              <a:xfrm>
                <a:off x="3692" y="2564"/>
                <a:ext cx="13" cy="49"/>
              </a:xfrm>
              <a:custGeom>
                <a:avLst/>
                <a:gdLst>
                  <a:gd name="T0" fmla="*/ 3 w 13"/>
                  <a:gd name="T1" fmla="*/ 0 h 49"/>
                  <a:gd name="T2" fmla="*/ 13 w 13"/>
                  <a:gd name="T3" fmla="*/ 28 h 49"/>
                  <a:gd name="T4" fmla="*/ 3 w 13"/>
                  <a:gd name="T5" fmla="*/ 28 h 49"/>
                  <a:gd name="T6" fmla="*/ 3 w 13"/>
                  <a:gd name="T7" fmla="*/ 28 h 49"/>
                  <a:gd name="T8" fmla="*/ 2 w 13"/>
                  <a:gd name="T9" fmla="*/ 41 h 49"/>
                  <a:gd name="T10" fmla="*/ 1 w 13"/>
                  <a:gd name="T11" fmla="*/ 46 h 49"/>
                  <a:gd name="T12" fmla="*/ 0 w 13"/>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13" h="49">
                    <a:moveTo>
                      <a:pt x="3" y="0"/>
                    </a:moveTo>
                    <a:lnTo>
                      <a:pt x="13" y="28"/>
                    </a:lnTo>
                    <a:lnTo>
                      <a:pt x="3" y="28"/>
                    </a:lnTo>
                    <a:lnTo>
                      <a:pt x="3" y="28"/>
                    </a:lnTo>
                    <a:lnTo>
                      <a:pt x="2" y="41"/>
                    </a:lnTo>
                    <a:lnTo>
                      <a:pt x="1" y="46"/>
                    </a:lnTo>
                    <a:lnTo>
                      <a:pt x="0" y="4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6" name="Freeform 303"/>
              <p:cNvSpPr>
                <a:spLocks/>
              </p:cNvSpPr>
              <p:nvPr/>
            </p:nvSpPr>
            <p:spPr bwMode="auto">
              <a:xfrm>
                <a:off x="3654" y="2529"/>
                <a:ext cx="57" cy="42"/>
              </a:xfrm>
              <a:custGeom>
                <a:avLst/>
                <a:gdLst>
                  <a:gd name="T0" fmla="*/ 9 w 57"/>
                  <a:gd name="T1" fmla="*/ 39 h 42"/>
                  <a:gd name="T2" fmla="*/ 9 w 57"/>
                  <a:gd name="T3" fmla="*/ 39 h 42"/>
                  <a:gd name="T4" fmla="*/ 7 w 57"/>
                  <a:gd name="T5" fmla="*/ 42 h 42"/>
                  <a:gd name="T6" fmla="*/ 5 w 57"/>
                  <a:gd name="T7" fmla="*/ 42 h 42"/>
                  <a:gd name="T8" fmla="*/ 5 w 57"/>
                  <a:gd name="T9" fmla="*/ 42 h 42"/>
                  <a:gd name="T10" fmla="*/ 3 w 57"/>
                  <a:gd name="T11" fmla="*/ 42 h 42"/>
                  <a:gd name="T12" fmla="*/ 3 w 57"/>
                  <a:gd name="T13" fmla="*/ 42 h 42"/>
                  <a:gd name="T14" fmla="*/ 2 w 57"/>
                  <a:gd name="T15" fmla="*/ 41 h 42"/>
                  <a:gd name="T16" fmla="*/ 1 w 57"/>
                  <a:gd name="T17" fmla="*/ 40 h 42"/>
                  <a:gd name="T18" fmla="*/ 0 w 57"/>
                  <a:gd name="T19" fmla="*/ 38 h 42"/>
                  <a:gd name="T20" fmla="*/ 0 w 57"/>
                  <a:gd name="T21" fmla="*/ 36 h 42"/>
                  <a:gd name="T22" fmla="*/ 11 w 57"/>
                  <a:gd name="T23" fmla="*/ 7 h 42"/>
                  <a:gd name="T24" fmla="*/ 11 w 57"/>
                  <a:gd name="T25" fmla="*/ 7 h 42"/>
                  <a:gd name="T26" fmla="*/ 13 w 57"/>
                  <a:gd name="T27" fmla="*/ 5 h 42"/>
                  <a:gd name="T28" fmla="*/ 17 w 57"/>
                  <a:gd name="T29" fmla="*/ 2 h 42"/>
                  <a:gd name="T30" fmla="*/ 22 w 57"/>
                  <a:gd name="T31" fmla="*/ 1 h 42"/>
                  <a:gd name="T32" fmla="*/ 28 w 57"/>
                  <a:gd name="T33" fmla="*/ 0 h 42"/>
                  <a:gd name="T34" fmla="*/ 28 w 57"/>
                  <a:gd name="T35" fmla="*/ 0 h 42"/>
                  <a:gd name="T36" fmla="*/ 35 w 57"/>
                  <a:gd name="T37" fmla="*/ 1 h 42"/>
                  <a:gd name="T38" fmla="*/ 40 w 57"/>
                  <a:gd name="T39" fmla="*/ 2 h 42"/>
                  <a:gd name="T40" fmla="*/ 44 w 57"/>
                  <a:gd name="T41" fmla="*/ 5 h 42"/>
                  <a:gd name="T42" fmla="*/ 46 w 57"/>
                  <a:gd name="T43" fmla="*/ 7 h 42"/>
                  <a:gd name="T44" fmla="*/ 57 w 57"/>
                  <a:gd name="T45" fmla="*/ 36 h 42"/>
                  <a:gd name="T46" fmla="*/ 57 w 57"/>
                  <a:gd name="T47" fmla="*/ 36 h 42"/>
                  <a:gd name="T48" fmla="*/ 57 w 57"/>
                  <a:gd name="T49" fmla="*/ 38 h 42"/>
                  <a:gd name="T50" fmla="*/ 57 w 57"/>
                  <a:gd name="T51" fmla="*/ 40 h 42"/>
                  <a:gd name="T52" fmla="*/ 56 w 57"/>
                  <a:gd name="T53" fmla="*/ 41 h 42"/>
                  <a:gd name="T54" fmla="*/ 54 w 57"/>
                  <a:gd name="T55" fmla="*/ 42 h 42"/>
                  <a:gd name="T56" fmla="*/ 54 w 57"/>
                  <a:gd name="T57" fmla="*/ 42 h 42"/>
                  <a:gd name="T58" fmla="*/ 53 w 57"/>
                  <a:gd name="T59" fmla="*/ 42 h 42"/>
                  <a:gd name="T60" fmla="*/ 53 w 57"/>
                  <a:gd name="T61" fmla="*/ 42 h 42"/>
                  <a:gd name="T62" fmla="*/ 50 w 57"/>
                  <a:gd name="T63" fmla="*/ 42 h 42"/>
                  <a:gd name="T64" fmla="*/ 48 w 57"/>
                  <a:gd name="T6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42">
                    <a:moveTo>
                      <a:pt x="9" y="39"/>
                    </a:moveTo>
                    <a:lnTo>
                      <a:pt x="9" y="39"/>
                    </a:lnTo>
                    <a:lnTo>
                      <a:pt x="7" y="42"/>
                    </a:lnTo>
                    <a:lnTo>
                      <a:pt x="5" y="42"/>
                    </a:lnTo>
                    <a:lnTo>
                      <a:pt x="5" y="42"/>
                    </a:lnTo>
                    <a:lnTo>
                      <a:pt x="3" y="42"/>
                    </a:lnTo>
                    <a:lnTo>
                      <a:pt x="3" y="42"/>
                    </a:lnTo>
                    <a:lnTo>
                      <a:pt x="2" y="41"/>
                    </a:lnTo>
                    <a:lnTo>
                      <a:pt x="1" y="40"/>
                    </a:lnTo>
                    <a:lnTo>
                      <a:pt x="0" y="38"/>
                    </a:lnTo>
                    <a:lnTo>
                      <a:pt x="0" y="36"/>
                    </a:lnTo>
                    <a:lnTo>
                      <a:pt x="11" y="7"/>
                    </a:lnTo>
                    <a:lnTo>
                      <a:pt x="11" y="7"/>
                    </a:lnTo>
                    <a:lnTo>
                      <a:pt x="13" y="5"/>
                    </a:lnTo>
                    <a:lnTo>
                      <a:pt x="17" y="2"/>
                    </a:lnTo>
                    <a:lnTo>
                      <a:pt x="22" y="1"/>
                    </a:lnTo>
                    <a:lnTo>
                      <a:pt x="28" y="0"/>
                    </a:lnTo>
                    <a:lnTo>
                      <a:pt x="28" y="0"/>
                    </a:lnTo>
                    <a:lnTo>
                      <a:pt x="35" y="1"/>
                    </a:lnTo>
                    <a:lnTo>
                      <a:pt x="40" y="2"/>
                    </a:lnTo>
                    <a:lnTo>
                      <a:pt x="44" y="5"/>
                    </a:lnTo>
                    <a:lnTo>
                      <a:pt x="46" y="7"/>
                    </a:lnTo>
                    <a:lnTo>
                      <a:pt x="57" y="36"/>
                    </a:lnTo>
                    <a:lnTo>
                      <a:pt x="57" y="36"/>
                    </a:lnTo>
                    <a:lnTo>
                      <a:pt x="57" y="38"/>
                    </a:lnTo>
                    <a:lnTo>
                      <a:pt x="57" y="40"/>
                    </a:lnTo>
                    <a:lnTo>
                      <a:pt x="56" y="41"/>
                    </a:lnTo>
                    <a:lnTo>
                      <a:pt x="54" y="42"/>
                    </a:lnTo>
                    <a:lnTo>
                      <a:pt x="54" y="42"/>
                    </a:lnTo>
                    <a:lnTo>
                      <a:pt x="53" y="42"/>
                    </a:lnTo>
                    <a:lnTo>
                      <a:pt x="53" y="42"/>
                    </a:lnTo>
                    <a:lnTo>
                      <a:pt x="50" y="42"/>
                    </a:lnTo>
                    <a:lnTo>
                      <a:pt x="48" y="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7" name="Freeform 304"/>
              <p:cNvSpPr>
                <a:spLocks/>
              </p:cNvSpPr>
              <p:nvPr/>
            </p:nvSpPr>
            <p:spPr bwMode="auto">
              <a:xfrm>
                <a:off x="3660" y="2564"/>
                <a:ext cx="13" cy="49"/>
              </a:xfrm>
              <a:custGeom>
                <a:avLst/>
                <a:gdLst>
                  <a:gd name="T0" fmla="*/ 13 w 13"/>
                  <a:gd name="T1" fmla="*/ 49 h 49"/>
                  <a:gd name="T2" fmla="*/ 13 w 13"/>
                  <a:gd name="T3" fmla="*/ 49 h 49"/>
                  <a:gd name="T4" fmla="*/ 12 w 13"/>
                  <a:gd name="T5" fmla="*/ 46 h 49"/>
                  <a:gd name="T6" fmla="*/ 12 w 13"/>
                  <a:gd name="T7" fmla="*/ 41 h 49"/>
                  <a:gd name="T8" fmla="*/ 11 w 13"/>
                  <a:gd name="T9" fmla="*/ 28 h 49"/>
                  <a:gd name="T10" fmla="*/ 0 w 13"/>
                  <a:gd name="T11" fmla="*/ 28 h 49"/>
                  <a:gd name="T12" fmla="*/ 10 w 13"/>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3" h="49">
                    <a:moveTo>
                      <a:pt x="13" y="49"/>
                    </a:moveTo>
                    <a:lnTo>
                      <a:pt x="13" y="49"/>
                    </a:lnTo>
                    <a:lnTo>
                      <a:pt x="12" y="46"/>
                    </a:lnTo>
                    <a:lnTo>
                      <a:pt x="12" y="41"/>
                    </a:lnTo>
                    <a:lnTo>
                      <a:pt x="11" y="28"/>
                    </a:lnTo>
                    <a:lnTo>
                      <a:pt x="0" y="28"/>
                    </a:lnTo>
                    <a:lnTo>
                      <a:pt x="1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8" name="Freeform 305"/>
              <p:cNvSpPr>
                <a:spLocks/>
              </p:cNvSpPr>
              <p:nvPr/>
            </p:nvSpPr>
            <p:spPr bwMode="auto">
              <a:xfrm>
                <a:off x="3719" y="2529"/>
                <a:ext cx="44" cy="79"/>
              </a:xfrm>
              <a:custGeom>
                <a:avLst/>
                <a:gdLst>
                  <a:gd name="T0" fmla="*/ 11 w 44"/>
                  <a:gd name="T1" fmla="*/ 79 h 79"/>
                  <a:gd name="T2" fmla="*/ 11 w 44"/>
                  <a:gd name="T3" fmla="*/ 79 h 79"/>
                  <a:gd name="T4" fmla="*/ 9 w 44"/>
                  <a:gd name="T5" fmla="*/ 66 h 79"/>
                  <a:gd name="T6" fmla="*/ 6 w 44"/>
                  <a:gd name="T7" fmla="*/ 52 h 79"/>
                  <a:gd name="T8" fmla="*/ 6 w 44"/>
                  <a:gd name="T9" fmla="*/ 52 h 79"/>
                  <a:gd name="T10" fmla="*/ 5 w 44"/>
                  <a:gd name="T11" fmla="*/ 50 h 79"/>
                  <a:gd name="T12" fmla="*/ 4 w 44"/>
                  <a:gd name="T13" fmla="*/ 48 h 79"/>
                  <a:gd name="T14" fmla="*/ 3 w 44"/>
                  <a:gd name="T15" fmla="*/ 47 h 79"/>
                  <a:gd name="T16" fmla="*/ 3 w 44"/>
                  <a:gd name="T17" fmla="*/ 43 h 79"/>
                  <a:gd name="T18" fmla="*/ 3 w 44"/>
                  <a:gd name="T19" fmla="*/ 43 h 79"/>
                  <a:gd name="T20" fmla="*/ 0 w 44"/>
                  <a:gd name="T21" fmla="*/ 30 h 79"/>
                  <a:gd name="T22" fmla="*/ 0 w 44"/>
                  <a:gd name="T23" fmla="*/ 19 h 79"/>
                  <a:gd name="T24" fmla="*/ 0 w 44"/>
                  <a:gd name="T25" fmla="*/ 9 h 79"/>
                  <a:gd name="T26" fmla="*/ 0 w 44"/>
                  <a:gd name="T27" fmla="*/ 9 h 79"/>
                  <a:gd name="T28" fmla="*/ 0 w 44"/>
                  <a:gd name="T29" fmla="*/ 7 h 79"/>
                  <a:gd name="T30" fmla="*/ 3 w 44"/>
                  <a:gd name="T31" fmla="*/ 5 h 79"/>
                  <a:gd name="T32" fmla="*/ 7 w 44"/>
                  <a:gd name="T33" fmla="*/ 3 h 79"/>
                  <a:gd name="T34" fmla="*/ 14 w 44"/>
                  <a:gd name="T35" fmla="*/ 1 h 79"/>
                  <a:gd name="T36" fmla="*/ 22 w 44"/>
                  <a:gd name="T37" fmla="*/ 0 h 79"/>
                  <a:gd name="T38" fmla="*/ 22 w 44"/>
                  <a:gd name="T39" fmla="*/ 0 h 79"/>
                  <a:gd name="T40" fmla="*/ 29 w 44"/>
                  <a:gd name="T41" fmla="*/ 1 h 79"/>
                  <a:gd name="T42" fmla="*/ 36 w 44"/>
                  <a:gd name="T43" fmla="*/ 3 h 79"/>
                  <a:gd name="T44" fmla="*/ 42 w 44"/>
                  <a:gd name="T45" fmla="*/ 5 h 79"/>
                  <a:gd name="T46" fmla="*/ 43 w 44"/>
                  <a:gd name="T47" fmla="*/ 7 h 79"/>
                  <a:gd name="T48" fmla="*/ 43 w 44"/>
                  <a:gd name="T49" fmla="*/ 9 h 79"/>
                  <a:gd name="T50" fmla="*/ 43 w 44"/>
                  <a:gd name="T51" fmla="*/ 9 h 79"/>
                  <a:gd name="T52" fmla="*/ 44 w 44"/>
                  <a:gd name="T53" fmla="*/ 19 h 79"/>
                  <a:gd name="T54" fmla="*/ 43 w 44"/>
                  <a:gd name="T55" fmla="*/ 30 h 79"/>
                  <a:gd name="T56" fmla="*/ 42 w 44"/>
                  <a:gd name="T57" fmla="*/ 43 h 79"/>
                  <a:gd name="T58" fmla="*/ 42 w 44"/>
                  <a:gd name="T59" fmla="*/ 43 h 79"/>
                  <a:gd name="T60" fmla="*/ 41 w 44"/>
                  <a:gd name="T61" fmla="*/ 47 h 79"/>
                  <a:gd name="T62" fmla="*/ 40 w 44"/>
                  <a:gd name="T63" fmla="*/ 48 h 79"/>
                  <a:gd name="T64" fmla="*/ 39 w 44"/>
                  <a:gd name="T65" fmla="*/ 50 h 79"/>
                  <a:gd name="T66" fmla="*/ 37 w 44"/>
                  <a:gd name="T67" fmla="*/ 52 h 79"/>
                  <a:gd name="T68" fmla="*/ 37 w 44"/>
                  <a:gd name="T69" fmla="*/ 52 h 79"/>
                  <a:gd name="T70" fmla="*/ 35 w 44"/>
                  <a:gd name="T71" fmla="*/ 66 h 79"/>
                  <a:gd name="T72" fmla="*/ 32 w 44"/>
                  <a:gd name="T7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79">
                    <a:moveTo>
                      <a:pt x="11" y="79"/>
                    </a:moveTo>
                    <a:lnTo>
                      <a:pt x="11" y="79"/>
                    </a:lnTo>
                    <a:lnTo>
                      <a:pt x="9" y="66"/>
                    </a:lnTo>
                    <a:lnTo>
                      <a:pt x="6" y="52"/>
                    </a:lnTo>
                    <a:lnTo>
                      <a:pt x="6" y="52"/>
                    </a:lnTo>
                    <a:lnTo>
                      <a:pt x="5" y="50"/>
                    </a:lnTo>
                    <a:lnTo>
                      <a:pt x="4" y="48"/>
                    </a:lnTo>
                    <a:lnTo>
                      <a:pt x="3" y="47"/>
                    </a:lnTo>
                    <a:lnTo>
                      <a:pt x="3" y="43"/>
                    </a:lnTo>
                    <a:lnTo>
                      <a:pt x="3" y="43"/>
                    </a:lnTo>
                    <a:lnTo>
                      <a:pt x="0" y="30"/>
                    </a:lnTo>
                    <a:lnTo>
                      <a:pt x="0" y="19"/>
                    </a:lnTo>
                    <a:lnTo>
                      <a:pt x="0" y="9"/>
                    </a:lnTo>
                    <a:lnTo>
                      <a:pt x="0" y="9"/>
                    </a:lnTo>
                    <a:lnTo>
                      <a:pt x="0" y="7"/>
                    </a:lnTo>
                    <a:lnTo>
                      <a:pt x="3" y="5"/>
                    </a:lnTo>
                    <a:lnTo>
                      <a:pt x="7" y="3"/>
                    </a:lnTo>
                    <a:lnTo>
                      <a:pt x="14" y="1"/>
                    </a:lnTo>
                    <a:lnTo>
                      <a:pt x="22" y="0"/>
                    </a:lnTo>
                    <a:lnTo>
                      <a:pt x="22" y="0"/>
                    </a:lnTo>
                    <a:lnTo>
                      <a:pt x="29" y="1"/>
                    </a:lnTo>
                    <a:lnTo>
                      <a:pt x="36" y="3"/>
                    </a:lnTo>
                    <a:lnTo>
                      <a:pt x="42" y="5"/>
                    </a:lnTo>
                    <a:lnTo>
                      <a:pt x="43" y="7"/>
                    </a:lnTo>
                    <a:lnTo>
                      <a:pt x="43" y="9"/>
                    </a:lnTo>
                    <a:lnTo>
                      <a:pt x="43" y="9"/>
                    </a:lnTo>
                    <a:lnTo>
                      <a:pt x="44" y="19"/>
                    </a:lnTo>
                    <a:lnTo>
                      <a:pt x="43" y="30"/>
                    </a:lnTo>
                    <a:lnTo>
                      <a:pt x="42" y="43"/>
                    </a:lnTo>
                    <a:lnTo>
                      <a:pt x="42" y="43"/>
                    </a:lnTo>
                    <a:lnTo>
                      <a:pt x="41" y="47"/>
                    </a:lnTo>
                    <a:lnTo>
                      <a:pt x="40" y="48"/>
                    </a:lnTo>
                    <a:lnTo>
                      <a:pt x="39" y="50"/>
                    </a:lnTo>
                    <a:lnTo>
                      <a:pt x="37" y="52"/>
                    </a:lnTo>
                    <a:lnTo>
                      <a:pt x="37" y="52"/>
                    </a:lnTo>
                    <a:lnTo>
                      <a:pt x="35" y="66"/>
                    </a:lnTo>
                    <a:lnTo>
                      <a:pt x="32" y="7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9" name="Freeform 306"/>
              <p:cNvSpPr>
                <a:spLocks/>
              </p:cNvSpPr>
              <p:nvPr/>
            </p:nvSpPr>
            <p:spPr bwMode="auto">
              <a:xfrm>
                <a:off x="3771" y="2558"/>
                <a:ext cx="29" cy="52"/>
              </a:xfrm>
              <a:custGeom>
                <a:avLst/>
                <a:gdLst>
                  <a:gd name="T0" fmla="*/ 7 w 29"/>
                  <a:gd name="T1" fmla="*/ 52 h 52"/>
                  <a:gd name="T2" fmla="*/ 7 w 29"/>
                  <a:gd name="T3" fmla="*/ 52 h 52"/>
                  <a:gd name="T4" fmla="*/ 5 w 29"/>
                  <a:gd name="T5" fmla="*/ 43 h 52"/>
                  <a:gd name="T6" fmla="*/ 4 w 29"/>
                  <a:gd name="T7" fmla="*/ 34 h 52"/>
                  <a:gd name="T8" fmla="*/ 4 w 29"/>
                  <a:gd name="T9" fmla="*/ 34 h 52"/>
                  <a:gd name="T10" fmla="*/ 3 w 29"/>
                  <a:gd name="T11" fmla="*/ 31 h 52"/>
                  <a:gd name="T12" fmla="*/ 2 w 29"/>
                  <a:gd name="T13" fmla="*/ 29 h 52"/>
                  <a:gd name="T14" fmla="*/ 2 w 29"/>
                  <a:gd name="T15" fmla="*/ 29 h 52"/>
                  <a:gd name="T16" fmla="*/ 0 w 29"/>
                  <a:gd name="T17" fmla="*/ 20 h 52"/>
                  <a:gd name="T18" fmla="*/ 0 w 29"/>
                  <a:gd name="T19" fmla="*/ 12 h 52"/>
                  <a:gd name="T20" fmla="*/ 0 w 29"/>
                  <a:gd name="T21" fmla="*/ 5 h 52"/>
                  <a:gd name="T22" fmla="*/ 0 w 29"/>
                  <a:gd name="T23" fmla="*/ 5 h 52"/>
                  <a:gd name="T24" fmla="*/ 2 w 29"/>
                  <a:gd name="T25" fmla="*/ 3 h 52"/>
                  <a:gd name="T26" fmla="*/ 5 w 29"/>
                  <a:gd name="T27" fmla="*/ 1 h 52"/>
                  <a:gd name="T28" fmla="*/ 9 w 29"/>
                  <a:gd name="T29" fmla="*/ 0 h 52"/>
                  <a:gd name="T30" fmla="*/ 14 w 29"/>
                  <a:gd name="T31" fmla="*/ 0 h 52"/>
                  <a:gd name="T32" fmla="*/ 14 w 29"/>
                  <a:gd name="T33" fmla="*/ 0 h 52"/>
                  <a:gd name="T34" fmla="*/ 19 w 29"/>
                  <a:gd name="T35" fmla="*/ 0 h 52"/>
                  <a:gd name="T36" fmla="*/ 24 w 29"/>
                  <a:gd name="T37" fmla="*/ 1 h 52"/>
                  <a:gd name="T38" fmla="*/ 28 w 29"/>
                  <a:gd name="T39" fmla="*/ 3 h 52"/>
                  <a:gd name="T40" fmla="*/ 29 w 29"/>
                  <a:gd name="T41" fmla="*/ 5 h 52"/>
                  <a:gd name="T42" fmla="*/ 29 w 29"/>
                  <a:gd name="T43" fmla="*/ 5 h 52"/>
                  <a:gd name="T44" fmla="*/ 29 w 29"/>
                  <a:gd name="T45" fmla="*/ 12 h 52"/>
                  <a:gd name="T46" fmla="*/ 29 w 29"/>
                  <a:gd name="T47" fmla="*/ 20 h 52"/>
                  <a:gd name="T48" fmla="*/ 28 w 29"/>
                  <a:gd name="T49" fmla="*/ 29 h 52"/>
                  <a:gd name="T50" fmla="*/ 28 w 29"/>
                  <a:gd name="T51" fmla="*/ 29 h 52"/>
                  <a:gd name="T52" fmla="*/ 26 w 29"/>
                  <a:gd name="T53" fmla="*/ 31 h 52"/>
                  <a:gd name="T54" fmla="*/ 25 w 29"/>
                  <a:gd name="T55" fmla="*/ 34 h 52"/>
                  <a:gd name="T56" fmla="*/ 25 w 29"/>
                  <a:gd name="T57" fmla="*/ 34 h 52"/>
                  <a:gd name="T58" fmla="*/ 24 w 29"/>
                  <a:gd name="T59" fmla="*/ 43 h 52"/>
                  <a:gd name="T60" fmla="*/ 21 w 29"/>
                  <a:gd name="T6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52">
                    <a:moveTo>
                      <a:pt x="7" y="52"/>
                    </a:moveTo>
                    <a:lnTo>
                      <a:pt x="7" y="52"/>
                    </a:lnTo>
                    <a:lnTo>
                      <a:pt x="5" y="43"/>
                    </a:lnTo>
                    <a:lnTo>
                      <a:pt x="4" y="34"/>
                    </a:lnTo>
                    <a:lnTo>
                      <a:pt x="4" y="34"/>
                    </a:lnTo>
                    <a:lnTo>
                      <a:pt x="3" y="31"/>
                    </a:lnTo>
                    <a:lnTo>
                      <a:pt x="2" y="29"/>
                    </a:lnTo>
                    <a:lnTo>
                      <a:pt x="2" y="29"/>
                    </a:lnTo>
                    <a:lnTo>
                      <a:pt x="0" y="20"/>
                    </a:lnTo>
                    <a:lnTo>
                      <a:pt x="0" y="12"/>
                    </a:lnTo>
                    <a:lnTo>
                      <a:pt x="0" y="5"/>
                    </a:lnTo>
                    <a:lnTo>
                      <a:pt x="0" y="5"/>
                    </a:lnTo>
                    <a:lnTo>
                      <a:pt x="2" y="3"/>
                    </a:lnTo>
                    <a:lnTo>
                      <a:pt x="5" y="1"/>
                    </a:lnTo>
                    <a:lnTo>
                      <a:pt x="9" y="0"/>
                    </a:lnTo>
                    <a:lnTo>
                      <a:pt x="14" y="0"/>
                    </a:lnTo>
                    <a:lnTo>
                      <a:pt x="14" y="0"/>
                    </a:lnTo>
                    <a:lnTo>
                      <a:pt x="19" y="0"/>
                    </a:lnTo>
                    <a:lnTo>
                      <a:pt x="24" y="1"/>
                    </a:lnTo>
                    <a:lnTo>
                      <a:pt x="28" y="3"/>
                    </a:lnTo>
                    <a:lnTo>
                      <a:pt x="29" y="5"/>
                    </a:lnTo>
                    <a:lnTo>
                      <a:pt x="29" y="5"/>
                    </a:lnTo>
                    <a:lnTo>
                      <a:pt x="29" y="12"/>
                    </a:lnTo>
                    <a:lnTo>
                      <a:pt x="29" y="20"/>
                    </a:lnTo>
                    <a:lnTo>
                      <a:pt x="28" y="29"/>
                    </a:lnTo>
                    <a:lnTo>
                      <a:pt x="28" y="29"/>
                    </a:lnTo>
                    <a:lnTo>
                      <a:pt x="26" y="31"/>
                    </a:lnTo>
                    <a:lnTo>
                      <a:pt x="25" y="34"/>
                    </a:lnTo>
                    <a:lnTo>
                      <a:pt x="25" y="34"/>
                    </a:lnTo>
                    <a:lnTo>
                      <a:pt x="24" y="43"/>
                    </a:lnTo>
                    <a:lnTo>
                      <a:pt x="21" y="5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0" name="Freeform 307"/>
              <p:cNvSpPr>
                <a:spLocks/>
              </p:cNvSpPr>
              <p:nvPr/>
            </p:nvSpPr>
            <p:spPr bwMode="auto">
              <a:xfrm>
                <a:off x="3760" y="2429"/>
                <a:ext cx="37" cy="48"/>
              </a:xfrm>
              <a:custGeom>
                <a:avLst/>
                <a:gdLst>
                  <a:gd name="T0" fmla="*/ 37 w 37"/>
                  <a:gd name="T1" fmla="*/ 48 h 48"/>
                  <a:gd name="T2" fmla="*/ 37 w 37"/>
                  <a:gd name="T3" fmla="*/ 0 h 48"/>
                  <a:gd name="T4" fmla="*/ 0 w 37"/>
                  <a:gd name="T5" fmla="*/ 0 h 48"/>
                  <a:gd name="T6" fmla="*/ 0 w 37"/>
                  <a:gd name="T7" fmla="*/ 12 h 48"/>
                </a:gdLst>
                <a:ahLst/>
                <a:cxnLst>
                  <a:cxn ang="0">
                    <a:pos x="T0" y="T1"/>
                  </a:cxn>
                  <a:cxn ang="0">
                    <a:pos x="T2" y="T3"/>
                  </a:cxn>
                  <a:cxn ang="0">
                    <a:pos x="T4" y="T5"/>
                  </a:cxn>
                  <a:cxn ang="0">
                    <a:pos x="T6" y="T7"/>
                  </a:cxn>
                </a:cxnLst>
                <a:rect l="0" t="0" r="r" b="b"/>
                <a:pathLst>
                  <a:path w="37" h="48">
                    <a:moveTo>
                      <a:pt x="37" y="48"/>
                    </a:moveTo>
                    <a:lnTo>
                      <a:pt x="37" y="0"/>
                    </a:lnTo>
                    <a:lnTo>
                      <a:pt x="0" y="0"/>
                    </a:lnTo>
                    <a:lnTo>
                      <a:pt x="0"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1" name="Freeform 308"/>
              <p:cNvSpPr>
                <a:spLocks/>
              </p:cNvSpPr>
              <p:nvPr/>
            </p:nvSpPr>
            <p:spPr bwMode="auto">
              <a:xfrm>
                <a:off x="357" y="356"/>
                <a:ext cx="212" cy="175"/>
              </a:xfrm>
              <a:custGeom>
                <a:avLst/>
                <a:gdLst>
                  <a:gd name="T0" fmla="*/ 75 w 212"/>
                  <a:gd name="T1" fmla="*/ 148 h 175"/>
                  <a:gd name="T2" fmla="*/ 41 w 212"/>
                  <a:gd name="T3" fmla="*/ 144 h 175"/>
                  <a:gd name="T4" fmla="*/ 35 w 212"/>
                  <a:gd name="T5" fmla="*/ 140 h 175"/>
                  <a:gd name="T6" fmla="*/ 32 w 212"/>
                  <a:gd name="T7" fmla="*/ 120 h 175"/>
                  <a:gd name="T8" fmla="*/ 40 w 212"/>
                  <a:gd name="T9" fmla="*/ 115 h 175"/>
                  <a:gd name="T10" fmla="*/ 40 w 212"/>
                  <a:gd name="T11" fmla="*/ 109 h 175"/>
                  <a:gd name="T12" fmla="*/ 32 w 212"/>
                  <a:gd name="T13" fmla="*/ 105 h 175"/>
                  <a:gd name="T14" fmla="*/ 6 w 212"/>
                  <a:gd name="T15" fmla="*/ 105 h 175"/>
                  <a:gd name="T16" fmla="*/ 0 w 212"/>
                  <a:gd name="T17" fmla="*/ 112 h 175"/>
                  <a:gd name="T18" fmla="*/ 4 w 212"/>
                  <a:gd name="T19" fmla="*/ 118 h 175"/>
                  <a:gd name="T20" fmla="*/ 19 w 212"/>
                  <a:gd name="T21" fmla="*/ 120 h 175"/>
                  <a:gd name="T22" fmla="*/ 25 w 212"/>
                  <a:gd name="T23" fmla="*/ 142 h 175"/>
                  <a:gd name="T24" fmla="*/ 32 w 212"/>
                  <a:gd name="T25" fmla="*/ 151 h 175"/>
                  <a:gd name="T26" fmla="*/ 34 w 212"/>
                  <a:gd name="T27" fmla="*/ 155 h 175"/>
                  <a:gd name="T28" fmla="*/ 33 w 212"/>
                  <a:gd name="T29" fmla="*/ 162 h 175"/>
                  <a:gd name="T30" fmla="*/ 40 w 212"/>
                  <a:gd name="T31" fmla="*/ 168 h 175"/>
                  <a:gd name="T32" fmla="*/ 72 w 212"/>
                  <a:gd name="T33" fmla="*/ 173 h 175"/>
                  <a:gd name="T34" fmla="*/ 123 w 212"/>
                  <a:gd name="T35" fmla="*/ 174 h 175"/>
                  <a:gd name="T36" fmla="*/ 173 w 212"/>
                  <a:gd name="T37" fmla="*/ 168 h 175"/>
                  <a:gd name="T38" fmla="*/ 178 w 212"/>
                  <a:gd name="T39" fmla="*/ 165 h 175"/>
                  <a:gd name="T40" fmla="*/ 179 w 212"/>
                  <a:gd name="T41" fmla="*/ 158 h 175"/>
                  <a:gd name="T42" fmla="*/ 176 w 212"/>
                  <a:gd name="T43" fmla="*/ 153 h 175"/>
                  <a:gd name="T44" fmla="*/ 187 w 212"/>
                  <a:gd name="T45" fmla="*/ 146 h 175"/>
                  <a:gd name="T46" fmla="*/ 194 w 212"/>
                  <a:gd name="T47" fmla="*/ 120 h 175"/>
                  <a:gd name="T48" fmla="*/ 207 w 212"/>
                  <a:gd name="T49" fmla="*/ 119 h 175"/>
                  <a:gd name="T50" fmla="*/ 212 w 212"/>
                  <a:gd name="T51" fmla="*/ 112 h 175"/>
                  <a:gd name="T52" fmla="*/ 210 w 212"/>
                  <a:gd name="T53" fmla="*/ 107 h 175"/>
                  <a:gd name="T54" fmla="*/ 181 w 212"/>
                  <a:gd name="T55" fmla="*/ 105 h 175"/>
                  <a:gd name="T56" fmla="*/ 175 w 212"/>
                  <a:gd name="T57" fmla="*/ 107 h 175"/>
                  <a:gd name="T58" fmla="*/ 173 w 212"/>
                  <a:gd name="T59" fmla="*/ 112 h 175"/>
                  <a:gd name="T60" fmla="*/ 178 w 212"/>
                  <a:gd name="T61" fmla="*/ 119 h 175"/>
                  <a:gd name="T62" fmla="*/ 182 w 212"/>
                  <a:gd name="T63" fmla="*/ 120 h 175"/>
                  <a:gd name="T64" fmla="*/ 176 w 212"/>
                  <a:gd name="T65" fmla="*/ 142 h 175"/>
                  <a:gd name="T66" fmla="*/ 158 w 212"/>
                  <a:gd name="T67" fmla="*/ 143 h 175"/>
                  <a:gd name="T68" fmla="*/ 161 w 212"/>
                  <a:gd name="T69" fmla="*/ 122 h 175"/>
                  <a:gd name="T70" fmla="*/ 174 w 212"/>
                  <a:gd name="T71" fmla="*/ 76 h 175"/>
                  <a:gd name="T72" fmla="*/ 176 w 212"/>
                  <a:gd name="T73" fmla="*/ 49 h 175"/>
                  <a:gd name="T74" fmla="*/ 173 w 212"/>
                  <a:gd name="T75" fmla="*/ 29 h 175"/>
                  <a:gd name="T76" fmla="*/ 163 w 212"/>
                  <a:gd name="T77" fmla="*/ 14 h 175"/>
                  <a:gd name="T78" fmla="*/ 145 w 212"/>
                  <a:gd name="T79" fmla="*/ 5 h 175"/>
                  <a:gd name="T80" fmla="*/ 118 w 212"/>
                  <a:gd name="T81" fmla="*/ 0 h 175"/>
                  <a:gd name="T82" fmla="*/ 95 w 212"/>
                  <a:gd name="T83" fmla="*/ 1 h 175"/>
                  <a:gd name="T84" fmla="*/ 67 w 212"/>
                  <a:gd name="T85" fmla="*/ 5 h 175"/>
                  <a:gd name="T86" fmla="*/ 50 w 212"/>
                  <a:gd name="T87" fmla="*/ 16 h 175"/>
                  <a:gd name="T88" fmla="*/ 41 w 212"/>
                  <a:gd name="T89" fmla="*/ 31 h 175"/>
                  <a:gd name="T90" fmla="*/ 37 w 212"/>
                  <a:gd name="T91" fmla="*/ 59 h 175"/>
                  <a:gd name="T92" fmla="*/ 43 w 212"/>
                  <a:gd name="T93" fmla="*/ 91 h 175"/>
                  <a:gd name="T94" fmla="*/ 55 w 212"/>
                  <a:gd name="T95"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2" h="175">
                    <a:moveTo>
                      <a:pt x="95" y="149"/>
                    </a:moveTo>
                    <a:lnTo>
                      <a:pt x="95" y="149"/>
                    </a:lnTo>
                    <a:lnTo>
                      <a:pt x="75" y="148"/>
                    </a:lnTo>
                    <a:lnTo>
                      <a:pt x="59" y="146"/>
                    </a:lnTo>
                    <a:lnTo>
                      <a:pt x="41" y="144"/>
                    </a:lnTo>
                    <a:lnTo>
                      <a:pt x="41" y="144"/>
                    </a:lnTo>
                    <a:lnTo>
                      <a:pt x="37" y="142"/>
                    </a:lnTo>
                    <a:lnTo>
                      <a:pt x="35" y="140"/>
                    </a:lnTo>
                    <a:lnTo>
                      <a:pt x="35" y="140"/>
                    </a:lnTo>
                    <a:lnTo>
                      <a:pt x="30" y="120"/>
                    </a:lnTo>
                    <a:lnTo>
                      <a:pt x="32" y="120"/>
                    </a:lnTo>
                    <a:lnTo>
                      <a:pt x="32" y="120"/>
                    </a:lnTo>
                    <a:lnTo>
                      <a:pt x="35" y="119"/>
                    </a:lnTo>
                    <a:lnTo>
                      <a:pt x="37" y="118"/>
                    </a:lnTo>
                    <a:lnTo>
                      <a:pt x="40" y="115"/>
                    </a:lnTo>
                    <a:lnTo>
                      <a:pt x="40" y="112"/>
                    </a:lnTo>
                    <a:lnTo>
                      <a:pt x="40" y="112"/>
                    </a:lnTo>
                    <a:lnTo>
                      <a:pt x="40" y="109"/>
                    </a:lnTo>
                    <a:lnTo>
                      <a:pt x="37" y="107"/>
                    </a:lnTo>
                    <a:lnTo>
                      <a:pt x="35" y="105"/>
                    </a:lnTo>
                    <a:lnTo>
                      <a:pt x="32" y="105"/>
                    </a:lnTo>
                    <a:lnTo>
                      <a:pt x="9" y="105"/>
                    </a:lnTo>
                    <a:lnTo>
                      <a:pt x="9" y="105"/>
                    </a:lnTo>
                    <a:lnTo>
                      <a:pt x="6" y="105"/>
                    </a:lnTo>
                    <a:lnTo>
                      <a:pt x="4" y="107"/>
                    </a:lnTo>
                    <a:lnTo>
                      <a:pt x="1" y="109"/>
                    </a:lnTo>
                    <a:lnTo>
                      <a:pt x="0" y="112"/>
                    </a:lnTo>
                    <a:lnTo>
                      <a:pt x="0" y="112"/>
                    </a:lnTo>
                    <a:lnTo>
                      <a:pt x="1" y="115"/>
                    </a:lnTo>
                    <a:lnTo>
                      <a:pt x="4" y="118"/>
                    </a:lnTo>
                    <a:lnTo>
                      <a:pt x="6" y="119"/>
                    </a:lnTo>
                    <a:lnTo>
                      <a:pt x="9" y="120"/>
                    </a:lnTo>
                    <a:lnTo>
                      <a:pt x="19" y="120"/>
                    </a:lnTo>
                    <a:lnTo>
                      <a:pt x="19" y="120"/>
                    </a:lnTo>
                    <a:lnTo>
                      <a:pt x="25" y="142"/>
                    </a:lnTo>
                    <a:lnTo>
                      <a:pt x="25" y="142"/>
                    </a:lnTo>
                    <a:lnTo>
                      <a:pt x="26" y="146"/>
                    </a:lnTo>
                    <a:lnTo>
                      <a:pt x="29" y="149"/>
                    </a:lnTo>
                    <a:lnTo>
                      <a:pt x="32" y="151"/>
                    </a:lnTo>
                    <a:lnTo>
                      <a:pt x="37" y="153"/>
                    </a:lnTo>
                    <a:lnTo>
                      <a:pt x="37" y="153"/>
                    </a:lnTo>
                    <a:lnTo>
                      <a:pt x="34" y="155"/>
                    </a:lnTo>
                    <a:lnTo>
                      <a:pt x="33" y="158"/>
                    </a:lnTo>
                    <a:lnTo>
                      <a:pt x="33" y="158"/>
                    </a:lnTo>
                    <a:lnTo>
                      <a:pt x="33" y="162"/>
                    </a:lnTo>
                    <a:lnTo>
                      <a:pt x="34" y="165"/>
                    </a:lnTo>
                    <a:lnTo>
                      <a:pt x="37" y="167"/>
                    </a:lnTo>
                    <a:lnTo>
                      <a:pt x="40" y="168"/>
                    </a:lnTo>
                    <a:lnTo>
                      <a:pt x="40" y="168"/>
                    </a:lnTo>
                    <a:lnTo>
                      <a:pt x="56" y="171"/>
                    </a:lnTo>
                    <a:lnTo>
                      <a:pt x="72" y="173"/>
                    </a:lnTo>
                    <a:lnTo>
                      <a:pt x="90" y="174"/>
                    </a:lnTo>
                    <a:lnTo>
                      <a:pt x="106" y="175"/>
                    </a:lnTo>
                    <a:lnTo>
                      <a:pt x="123" y="174"/>
                    </a:lnTo>
                    <a:lnTo>
                      <a:pt x="140" y="173"/>
                    </a:lnTo>
                    <a:lnTo>
                      <a:pt x="157" y="171"/>
                    </a:lnTo>
                    <a:lnTo>
                      <a:pt x="173" y="168"/>
                    </a:lnTo>
                    <a:lnTo>
                      <a:pt x="173" y="168"/>
                    </a:lnTo>
                    <a:lnTo>
                      <a:pt x="176" y="167"/>
                    </a:lnTo>
                    <a:lnTo>
                      <a:pt x="178" y="165"/>
                    </a:lnTo>
                    <a:lnTo>
                      <a:pt x="179" y="162"/>
                    </a:lnTo>
                    <a:lnTo>
                      <a:pt x="179" y="158"/>
                    </a:lnTo>
                    <a:lnTo>
                      <a:pt x="179" y="158"/>
                    </a:lnTo>
                    <a:lnTo>
                      <a:pt x="178" y="156"/>
                    </a:lnTo>
                    <a:lnTo>
                      <a:pt x="176" y="153"/>
                    </a:lnTo>
                    <a:lnTo>
                      <a:pt x="176" y="153"/>
                    </a:lnTo>
                    <a:lnTo>
                      <a:pt x="180" y="151"/>
                    </a:lnTo>
                    <a:lnTo>
                      <a:pt x="185" y="149"/>
                    </a:lnTo>
                    <a:lnTo>
                      <a:pt x="187" y="146"/>
                    </a:lnTo>
                    <a:lnTo>
                      <a:pt x="189" y="142"/>
                    </a:lnTo>
                    <a:lnTo>
                      <a:pt x="189" y="142"/>
                    </a:lnTo>
                    <a:lnTo>
                      <a:pt x="194" y="120"/>
                    </a:lnTo>
                    <a:lnTo>
                      <a:pt x="204" y="120"/>
                    </a:lnTo>
                    <a:lnTo>
                      <a:pt x="204" y="120"/>
                    </a:lnTo>
                    <a:lnTo>
                      <a:pt x="207" y="119"/>
                    </a:lnTo>
                    <a:lnTo>
                      <a:pt x="210" y="118"/>
                    </a:lnTo>
                    <a:lnTo>
                      <a:pt x="211" y="115"/>
                    </a:lnTo>
                    <a:lnTo>
                      <a:pt x="212" y="112"/>
                    </a:lnTo>
                    <a:lnTo>
                      <a:pt x="212" y="112"/>
                    </a:lnTo>
                    <a:lnTo>
                      <a:pt x="211" y="109"/>
                    </a:lnTo>
                    <a:lnTo>
                      <a:pt x="210" y="107"/>
                    </a:lnTo>
                    <a:lnTo>
                      <a:pt x="207" y="105"/>
                    </a:lnTo>
                    <a:lnTo>
                      <a:pt x="204" y="105"/>
                    </a:lnTo>
                    <a:lnTo>
                      <a:pt x="181" y="105"/>
                    </a:lnTo>
                    <a:lnTo>
                      <a:pt x="181" y="105"/>
                    </a:lnTo>
                    <a:lnTo>
                      <a:pt x="178" y="105"/>
                    </a:lnTo>
                    <a:lnTo>
                      <a:pt x="175" y="107"/>
                    </a:lnTo>
                    <a:lnTo>
                      <a:pt x="174" y="109"/>
                    </a:lnTo>
                    <a:lnTo>
                      <a:pt x="173" y="112"/>
                    </a:lnTo>
                    <a:lnTo>
                      <a:pt x="173" y="112"/>
                    </a:lnTo>
                    <a:lnTo>
                      <a:pt x="174" y="115"/>
                    </a:lnTo>
                    <a:lnTo>
                      <a:pt x="175" y="118"/>
                    </a:lnTo>
                    <a:lnTo>
                      <a:pt x="178" y="119"/>
                    </a:lnTo>
                    <a:lnTo>
                      <a:pt x="181" y="120"/>
                    </a:lnTo>
                    <a:lnTo>
                      <a:pt x="182" y="120"/>
                    </a:lnTo>
                    <a:lnTo>
                      <a:pt x="182" y="120"/>
                    </a:lnTo>
                    <a:lnTo>
                      <a:pt x="177" y="140"/>
                    </a:lnTo>
                    <a:lnTo>
                      <a:pt x="177" y="140"/>
                    </a:lnTo>
                    <a:lnTo>
                      <a:pt x="176" y="142"/>
                    </a:lnTo>
                    <a:lnTo>
                      <a:pt x="172" y="144"/>
                    </a:lnTo>
                    <a:lnTo>
                      <a:pt x="172" y="144"/>
                    </a:lnTo>
                    <a:lnTo>
                      <a:pt x="158" y="143"/>
                    </a:lnTo>
                    <a:lnTo>
                      <a:pt x="158" y="143"/>
                    </a:lnTo>
                    <a:lnTo>
                      <a:pt x="159" y="133"/>
                    </a:lnTo>
                    <a:lnTo>
                      <a:pt x="161" y="122"/>
                    </a:lnTo>
                    <a:lnTo>
                      <a:pt x="165" y="106"/>
                    </a:lnTo>
                    <a:lnTo>
                      <a:pt x="170" y="91"/>
                    </a:lnTo>
                    <a:lnTo>
                      <a:pt x="174" y="76"/>
                    </a:lnTo>
                    <a:lnTo>
                      <a:pt x="174" y="76"/>
                    </a:lnTo>
                    <a:lnTo>
                      <a:pt x="176" y="58"/>
                    </a:lnTo>
                    <a:lnTo>
                      <a:pt x="176" y="49"/>
                    </a:lnTo>
                    <a:lnTo>
                      <a:pt x="175" y="42"/>
                    </a:lnTo>
                    <a:lnTo>
                      <a:pt x="174" y="35"/>
                    </a:lnTo>
                    <a:lnTo>
                      <a:pt x="173" y="29"/>
                    </a:lnTo>
                    <a:lnTo>
                      <a:pt x="170" y="24"/>
                    </a:lnTo>
                    <a:lnTo>
                      <a:pt x="167" y="19"/>
                    </a:lnTo>
                    <a:lnTo>
                      <a:pt x="163" y="14"/>
                    </a:lnTo>
                    <a:lnTo>
                      <a:pt x="158" y="10"/>
                    </a:lnTo>
                    <a:lnTo>
                      <a:pt x="152" y="7"/>
                    </a:lnTo>
                    <a:lnTo>
                      <a:pt x="145" y="5"/>
                    </a:lnTo>
                    <a:lnTo>
                      <a:pt x="137" y="3"/>
                    </a:lnTo>
                    <a:lnTo>
                      <a:pt x="128" y="1"/>
                    </a:lnTo>
                    <a:lnTo>
                      <a:pt x="118" y="0"/>
                    </a:lnTo>
                    <a:lnTo>
                      <a:pt x="106" y="0"/>
                    </a:lnTo>
                    <a:lnTo>
                      <a:pt x="106" y="0"/>
                    </a:lnTo>
                    <a:lnTo>
                      <a:pt x="95" y="1"/>
                    </a:lnTo>
                    <a:lnTo>
                      <a:pt x="85" y="1"/>
                    </a:lnTo>
                    <a:lnTo>
                      <a:pt x="75" y="3"/>
                    </a:lnTo>
                    <a:lnTo>
                      <a:pt x="67" y="5"/>
                    </a:lnTo>
                    <a:lnTo>
                      <a:pt x="61" y="8"/>
                    </a:lnTo>
                    <a:lnTo>
                      <a:pt x="55" y="11"/>
                    </a:lnTo>
                    <a:lnTo>
                      <a:pt x="50" y="16"/>
                    </a:lnTo>
                    <a:lnTo>
                      <a:pt x="46" y="21"/>
                    </a:lnTo>
                    <a:lnTo>
                      <a:pt x="43" y="25"/>
                    </a:lnTo>
                    <a:lnTo>
                      <a:pt x="41" y="31"/>
                    </a:lnTo>
                    <a:lnTo>
                      <a:pt x="38" y="37"/>
                    </a:lnTo>
                    <a:lnTo>
                      <a:pt x="37" y="44"/>
                    </a:lnTo>
                    <a:lnTo>
                      <a:pt x="37" y="59"/>
                    </a:lnTo>
                    <a:lnTo>
                      <a:pt x="40" y="76"/>
                    </a:lnTo>
                    <a:lnTo>
                      <a:pt x="40" y="76"/>
                    </a:lnTo>
                    <a:lnTo>
                      <a:pt x="43" y="91"/>
                    </a:lnTo>
                    <a:lnTo>
                      <a:pt x="47" y="105"/>
                    </a:lnTo>
                    <a:lnTo>
                      <a:pt x="52" y="120"/>
                    </a:lnTo>
                    <a:lnTo>
                      <a:pt x="55" y="1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2" name="Freeform 309"/>
              <p:cNvSpPr>
                <a:spLocks/>
              </p:cNvSpPr>
              <p:nvPr/>
            </p:nvSpPr>
            <p:spPr bwMode="auto">
              <a:xfrm>
                <a:off x="378" y="537"/>
                <a:ext cx="172" cy="76"/>
              </a:xfrm>
              <a:custGeom>
                <a:avLst/>
                <a:gdLst>
                  <a:gd name="T0" fmla="*/ 172 w 172"/>
                  <a:gd name="T1" fmla="*/ 76 h 76"/>
                  <a:gd name="T2" fmla="*/ 172 w 172"/>
                  <a:gd name="T3" fmla="*/ 47 h 76"/>
                  <a:gd name="T4" fmla="*/ 166 w 172"/>
                  <a:gd name="T5" fmla="*/ 47 h 76"/>
                  <a:gd name="T6" fmla="*/ 166 w 172"/>
                  <a:gd name="T7" fmla="*/ 47 h 76"/>
                  <a:gd name="T8" fmla="*/ 157 w 172"/>
                  <a:gd name="T9" fmla="*/ 41 h 76"/>
                  <a:gd name="T10" fmla="*/ 143 w 172"/>
                  <a:gd name="T11" fmla="*/ 32 h 76"/>
                  <a:gd name="T12" fmla="*/ 134 w 172"/>
                  <a:gd name="T13" fmla="*/ 28 h 76"/>
                  <a:gd name="T14" fmla="*/ 123 w 172"/>
                  <a:gd name="T15" fmla="*/ 24 h 76"/>
                  <a:gd name="T16" fmla="*/ 112 w 172"/>
                  <a:gd name="T17" fmla="*/ 21 h 76"/>
                  <a:gd name="T18" fmla="*/ 101 w 172"/>
                  <a:gd name="T19" fmla="*/ 19 h 76"/>
                  <a:gd name="T20" fmla="*/ 101 w 172"/>
                  <a:gd name="T21" fmla="*/ 19 h 76"/>
                  <a:gd name="T22" fmla="*/ 101 w 172"/>
                  <a:gd name="T23" fmla="*/ 18 h 76"/>
                  <a:gd name="T24" fmla="*/ 101 w 172"/>
                  <a:gd name="T25" fmla="*/ 18 h 76"/>
                  <a:gd name="T26" fmla="*/ 100 w 172"/>
                  <a:gd name="T27" fmla="*/ 13 h 76"/>
                  <a:gd name="T28" fmla="*/ 98 w 172"/>
                  <a:gd name="T29" fmla="*/ 9 h 76"/>
                  <a:gd name="T30" fmla="*/ 96 w 172"/>
                  <a:gd name="T31" fmla="*/ 6 h 76"/>
                  <a:gd name="T32" fmla="*/ 92 w 172"/>
                  <a:gd name="T33" fmla="*/ 4 h 76"/>
                  <a:gd name="T34" fmla="*/ 92 w 172"/>
                  <a:gd name="T35" fmla="*/ 0 h 76"/>
                  <a:gd name="T36" fmla="*/ 79 w 172"/>
                  <a:gd name="T37" fmla="*/ 0 h 76"/>
                  <a:gd name="T38" fmla="*/ 79 w 172"/>
                  <a:gd name="T39" fmla="*/ 4 h 76"/>
                  <a:gd name="T40" fmla="*/ 79 w 172"/>
                  <a:gd name="T41" fmla="*/ 4 h 76"/>
                  <a:gd name="T42" fmla="*/ 77 w 172"/>
                  <a:gd name="T43" fmla="*/ 6 h 76"/>
                  <a:gd name="T44" fmla="*/ 74 w 172"/>
                  <a:gd name="T45" fmla="*/ 8 h 76"/>
                  <a:gd name="T46" fmla="*/ 73 w 172"/>
                  <a:gd name="T47" fmla="*/ 10 h 76"/>
                  <a:gd name="T48" fmla="*/ 71 w 172"/>
                  <a:gd name="T49" fmla="*/ 13 h 76"/>
                  <a:gd name="T50" fmla="*/ 71 w 172"/>
                  <a:gd name="T51" fmla="*/ 13 h 76"/>
                  <a:gd name="T52" fmla="*/ 78 w 172"/>
                  <a:gd name="T53" fmla="*/ 13 h 76"/>
                  <a:gd name="T54" fmla="*/ 78 w 172"/>
                  <a:gd name="T55" fmla="*/ 13 h 76"/>
                  <a:gd name="T56" fmla="*/ 80 w 172"/>
                  <a:gd name="T57" fmla="*/ 13 h 76"/>
                  <a:gd name="T58" fmla="*/ 80 w 172"/>
                  <a:gd name="T59" fmla="*/ 16 h 76"/>
                  <a:gd name="T60" fmla="*/ 80 w 172"/>
                  <a:gd name="T61" fmla="*/ 16 h 76"/>
                  <a:gd name="T62" fmla="*/ 80 w 172"/>
                  <a:gd name="T63" fmla="*/ 18 h 76"/>
                  <a:gd name="T64" fmla="*/ 78 w 172"/>
                  <a:gd name="T65" fmla="*/ 19 h 76"/>
                  <a:gd name="T66" fmla="*/ 78 w 172"/>
                  <a:gd name="T67" fmla="*/ 19 h 76"/>
                  <a:gd name="T68" fmla="*/ 70 w 172"/>
                  <a:gd name="T69" fmla="*/ 19 h 76"/>
                  <a:gd name="T70" fmla="*/ 70 w 172"/>
                  <a:gd name="T71" fmla="*/ 19 h 76"/>
                  <a:gd name="T72" fmla="*/ 59 w 172"/>
                  <a:gd name="T73" fmla="*/ 21 h 76"/>
                  <a:gd name="T74" fmla="*/ 48 w 172"/>
                  <a:gd name="T75" fmla="*/ 24 h 76"/>
                  <a:gd name="T76" fmla="*/ 38 w 172"/>
                  <a:gd name="T77" fmla="*/ 28 h 76"/>
                  <a:gd name="T78" fmla="*/ 29 w 172"/>
                  <a:gd name="T79" fmla="*/ 32 h 76"/>
                  <a:gd name="T80" fmla="*/ 13 w 172"/>
                  <a:gd name="T81" fmla="*/ 41 h 76"/>
                  <a:gd name="T82" fmla="*/ 6 w 172"/>
                  <a:gd name="T83" fmla="*/ 47 h 76"/>
                  <a:gd name="T84" fmla="*/ 0 w 172"/>
                  <a:gd name="T85" fmla="*/ 47 h 76"/>
                  <a:gd name="T86" fmla="*/ 0 w 172"/>
                  <a:gd name="T8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2" h="76">
                    <a:moveTo>
                      <a:pt x="172" y="76"/>
                    </a:moveTo>
                    <a:lnTo>
                      <a:pt x="172" y="47"/>
                    </a:lnTo>
                    <a:lnTo>
                      <a:pt x="166" y="47"/>
                    </a:lnTo>
                    <a:lnTo>
                      <a:pt x="166" y="47"/>
                    </a:lnTo>
                    <a:lnTo>
                      <a:pt x="157" y="41"/>
                    </a:lnTo>
                    <a:lnTo>
                      <a:pt x="143" y="32"/>
                    </a:lnTo>
                    <a:lnTo>
                      <a:pt x="134" y="28"/>
                    </a:lnTo>
                    <a:lnTo>
                      <a:pt x="123" y="24"/>
                    </a:lnTo>
                    <a:lnTo>
                      <a:pt x="112" y="21"/>
                    </a:lnTo>
                    <a:lnTo>
                      <a:pt x="101" y="19"/>
                    </a:lnTo>
                    <a:lnTo>
                      <a:pt x="101" y="19"/>
                    </a:lnTo>
                    <a:lnTo>
                      <a:pt x="101" y="18"/>
                    </a:lnTo>
                    <a:lnTo>
                      <a:pt x="101" y="18"/>
                    </a:lnTo>
                    <a:lnTo>
                      <a:pt x="100" y="13"/>
                    </a:lnTo>
                    <a:lnTo>
                      <a:pt x="98" y="9"/>
                    </a:lnTo>
                    <a:lnTo>
                      <a:pt x="96" y="6"/>
                    </a:lnTo>
                    <a:lnTo>
                      <a:pt x="92" y="4"/>
                    </a:lnTo>
                    <a:lnTo>
                      <a:pt x="92" y="0"/>
                    </a:lnTo>
                    <a:lnTo>
                      <a:pt x="79" y="0"/>
                    </a:lnTo>
                    <a:lnTo>
                      <a:pt x="79" y="4"/>
                    </a:lnTo>
                    <a:lnTo>
                      <a:pt x="79" y="4"/>
                    </a:lnTo>
                    <a:lnTo>
                      <a:pt x="77" y="6"/>
                    </a:lnTo>
                    <a:lnTo>
                      <a:pt x="74" y="8"/>
                    </a:lnTo>
                    <a:lnTo>
                      <a:pt x="73" y="10"/>
                    </a:lnTo>
                    <a:lnTo>
                      <a:pt x="71" y="13"/>
                    </a:lnTo>
                    <a:lnTo>
                      <a:pt x="71" y="13"/>
                    </a:lnTo>
                    <a:lnTo>
                      <a:pt x="78" y="13"/>
                    </a:lnTo>
                    <a:lnTo>
                      <a:pt x="78" y="13"/>
                    </a:lnTo>
                    <a:lnTo>
                      <a:pt x="80" y="13"/>
                    </a:lnTo>
                    <a:lnTo>
                      <a:pt x="80" y="16"/>
                    </a:lnTo>
                    <a:lnTo>
                      <a:pt x="80" y="16"/>
                    </a:lnTo>
                    <a:lnTo>
                      <a:pt x="80" y="18"/>
                    </a:lnTo>
                    <a:lnTo>
                      <a:pt x="78" y="19"/>
                    </a:lnTo>
                    <a:lnTo>
                      <a:pt x="78" y="19"/>
                    </a:lnTo>
                    <a:lnTo>
                      <a:pt x="70" y="19"/>
                    </a:lnTo>
                    <a:lnTo>
                      <a:pt x="70" y="19"/>
                    </a:lnTo>
                    <a:lnTo>
                      <a:pt x="59" y="21"/>
                    </a:lnTo>
                    <a:lnTo>
                      <a:pt x="48" y="24"/>
                    </a:lnTo>
                    <a:lnTo>
                      <a:pt x="38" y="28"/>
                    </a:lnTo>
                    <a:lnTo>
                      <a:pt x="29" y="32"/>
                    </a:lnTo>
                    <a:lnTo>
                      <a:pt x="13" y="41"/>
                    </a:lnTo>
                    <a:lnTo>
                      <a:pt x="6" y="47"/>
                    </a:lnTo>
                    <a:lnTo>
                      <a:pt x="0" y="47"/>
                    </a:lnTo>
                    <a:lnTo>
                      <a:pt x="0" y="7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3" name="Freeform 310"/>
              <p:cNvSpPr>
                <a:spLocks/>
              </p:cNvSpPr>
              <p:nvPr/>
            </p:nvSpPr>
            <p:spPr bwMode="auto">
              <a:xfrm>
                <a:off x="470" y="572"/>
                <a:ext cx="60" cy="41"/>
              </a:xfrm>
              <a:custGeom>
                <a:avLst/>
                <a:gdLst>
                  <a:gd name="T0" fmla="*/ 3 w 60"/>
                  <a:gd name="T1" fmla="*/ 41 h 41"/>
                  <a:gd name="T2" fmla="*/ 3 w 60"/>
                  <a:gd name="T3" fmla="*/ 12 h 41"/>
                  <a:gd name="T4" fmla="*/ 0 w 60"/>
                  <a:gd name="T5" fmla="*/ 12 h 41"/>
                  <a:gd name="T6" fmla="*/ 0 w 60"/>
                  <a:gd name="T7" fmla="*/ 0 h 41"/>
                  <a:gd name="T8" fmla="*/ 0 w 60"/>
                  <a:gd name="T9" fmla="*/ 0 h 41"/>
                  <a:gd name="T10" fmla="*/ 1 w 60"/>
                  <a:gd name="T11" fmla="*/ 0 h 41"/>
                  <a:gd name="T12" fmla="*/ 1 w 60"/>
                  <a:gd name="T13" fmla="*/ 0 h 41"/>
                  <a:gd name="T14" fmla="*/ 12 w 60"/>
                  <a:gd name="T15" fmla="*/ 1 h 41"/>
                  <a:gd name="T16" fmla="*/ 22 w 60"/>
                  <a:gd name="T17" fmla="*/ 2 h 41"/>
                  <a:gd name="T18" fmla="*/ 31 w 60"/>
                  <a:gd name="T19" fmla="*/ 3 h 41"/>
                  <a:gd name="T20" fmla="*/ 39 w 60"/>
                  <a:gd name="T21" fmla="*/ 5 h 41"/>
                  <a:gd name="T22" fmla="*/ 51 w 60"/>
                  <a:gd name="T23" fmla="*/ 9 h 41"/>
                  <a:gd name="T24" fmla="*/ 60 w 60"/>
                  <a:gd name="T25" fmla="*/ 14 h 41"/>
                  <a:gd name="T26" fmla="*/ 60 w 6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1">
                    <a:moveTo>
                      <a:pt x="3" y="41"/>
                    </a:moveTo>
                    <a:lnTo>
                      <a:pt x="3" y="12"/>
                    </a:lnTo>
                    <a:lnTo>
                      <a:pt x="0" y="12"/>
                    </a:lnTo>
                    <a:lnTo>
                      <a:pt x="0" y="0"/>
                    </a:lnTo>
                    <a:lnTo>
                      <a:pt x="0" y="0"/>
                    </a:lnTo>
                    <a:lnTo>
                      <a:pt x="1" y="0"/>
                    </a:lnTo>
                    <a:lnTo>
                      <a:pt x="1" y="0"/>
                    </a:lnTo>
                    <a:lnTo>
                      <a:pt x="12" y="1"/>
                    </a:lnTo>
                    <a:lnTo>
                      <a:pt x="22" y="2"/>
                    </a:lnTo>
                    <a:lnTo>
                      <a:pt x="31" y="3"/>
                    </a:lnTo>
                    <a:lnTo>
                      <a:pt x="39" y="5"/>
                    </a:lnTo>
                    <a:lnTo>
                      <a:pt x="51" y="9"/>
                    </a:lnTo>
                    <a:lnTo>
                      <a:pt x="60" y="14"/>
                    </a:lnTo>
                    <a:lnTo>
                      <a:pt x="60" y="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4" name="Freeform 311"/>
              <p:cNvSpPr>
                <a:spLocks/>
              </p:cNvSpPr>
              <p:nvPr/>
            </p:nvSpPr>
            <p:spPr bwMode="auto">
              <a:xfrm>
                <a:off x="398" y="572"/>
                <a:ext cx="59" cy="41"/>
              </a:xfrm>
              <a:custGeom>
                <a:avLst/>
                <a:gdLst>
                  <a:gd name="T0" fmla="*/ 0 w 59"/>
                  <a:gd name="T1" fmla="*/ 41 h 41"/>
                  <a:gd name="T2" fmla="*/ 0 w 59"/>
                  <a:gd name="T3" fmla="*/ 14 h 41"/>
                  <a:gd name="T4" fmla="*/ 0 w 59"/>
                  <a:gd name="T5" fmla="*/ 14 h 41"/>
                  <a:gd name="T6" fmla="*/ 8 w 59"/>
                  <a:gd name="T7" fmla="*/ 9 h 41"/>
                  <a:gd name="T8" fmla="*/ 20 w 59"/>
                  <a:gd name="T9" fmla="*/ 5 h 41"/>
                  <a:gd name="T10" fmla="*/ 28 w 59"/>
                  <a:gd name="T11" fmla="*/ 3 h 41"/>
                  <a:gd name="T12" fmla="*/ 38 w 59"/>
                  <a:gd name="T13" fmla="*/ 2 h 41"/>
                  <a:gd name="T14" fmla="*/ 47 w 59"/>
                  <a:gd name="T15" fmla="*/ 1 h 41"/>
                  <a:gd name="T16" fmla="*/ 58 w 59"/>
                  <a:gd name="T17" fmla="*/ 0 h 41"/>
                  <a:gd name="T18" fmla="*/ 58 w 59"/>
                  <a:gd name="T19" fmla="*/ 0 h 41"/>
                  <a:gd name="T20" fmla="*/ 59 w 59"/>
                  <a:gd name="T21" fmla="*/ 0 h 41"/>
                  <a:gd name="T22" fmla="*/ 59 w 59"/>
                  <a:gd name="T23" fmla="*/ 12 h 41"/>
                  <a:gd name="T24" fmla="*/ 56 w 59"/>
                  <a:gd name="T25" fmla="*/ 12 h 41"/>
                  <a:gd name="T26" fmla="*/ 56 w 59"/>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41">
                    <a:moveTo>
                      <a:pt x="0" y="41"/>
                    </a:moveTo>
                    <a:lnTo>
                      <a:pt x="0" y="14"/>
                    </a:lnTo>
                    <a:lnTo>
                      <a:pt x="0" y="14"/>
                    </a:lnTo>
                    <a:lnTo>
                      <a:pt x="8" y="9"/>
                    </a:lnTo>
                    <a:lnTo>
                      <a:pt x="20" y="5"/>
                    </a:lnTo>
                    <a:lnTo>
                      <a:pt x="28" y="3"/>
                    </a:lnTo>
                    <a:lnTo>
                      <a:pt x="38" y="2"/>
                    </a:lnTo>
                    <a:lnTo>
                      <a:pt x="47" y="1"/>
                    </a:lnTo>
                    <a:lnTo>
                      <a:pt x="58" y="0"/>
                    </a:lnTo>
                    <a:lnTo>
                      <a:pt x="58" y="0"/>
                    </a:lnTo>
                    <a:lnTo>
                      <a:pt x="59" y="0"/>
                    </a:lnTo>
                    <a:lnTo>
                      <a:pt x="59" y="12"/>
                    </a:lnTo>
                    <a:lnTo>
                      <a:pt x="56" y="12"/>
                    </a:lnTo>
                    <a:lnTo>
                      <a:pt x="56" y="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5" name="Freeform 312"/>
              <p:cNvSpPr>
                <a:spLocks noEditPoints="1"/>
              </p:cNvSpPr>
              <p:nvPr/>
            </p:nvSpPr>
            <p:spPr bwMode="auto">
              <a:xfrm>
                <a:off x="463" y="1297"/>
                <a:ext cx="187" cy="91"/>
              </a:xfrm>
              <a:custGeom>
                <a:avLst/>
                <a:gdLst>
                  <a:gd name="T0" fmla="*/ 162 w 187"/>
                  <a:gd name="T1" fmla="*/ 23 h 91"/>
                  <a:gd name="T2" fmla="*/ 159 w 187"/>
                  <a:gd name="T3" fmla="*/ 27 h 91"/>
                  <a:gd name="T4" fmla="*/ 155 w 187"/>
                  <a:gd name="T5" fmla="*/ 30 h 91"/>
                  <a:gd name="T6" fmla="*/ 148 w 187"/>
                  <a:gd name="T7" fmla="*/ 26 h 91"/>
                  <a:gd name="T8" fmla="*/ 146 w 187"/>
                  <a:gd name="T9" fmla="*/ 23 h 91"/>
                  <a:gd name="T10" fmla="*/ 142 w 187"/>
                  <a:gd name="T11" fmla="*/ 24 h 91"/>
                  <a:gd name="T12" fmla="*/ 136 w 187"/>
                  <a:gd name="T13" fmla="*/ 32 h 91"/>
                  <a:gd name="T14" fmla="*/ 130 w 187"/>
                  <a:gd name="T15" fmla="*/ 34 h 91"/>
                  <a:gd name="T16" fmla="*/ 125 w 187"/>
                  <a:gd name="T17" fmla="*/ 28 h 91"/>
                  <a:gd name="T18" fmla="*/ 120 w 187"/>
                  <a:gd name="T19" fmla="*/ 23 h 91"/>
                  <a:gd name="T20" fmla="*/ 116 w 187"/>
                  <a:gd name="T21" fmla="*/ 25 h 91"/>
                  <a:gd name="T22" fmla="*/ 111 w 187"/>
                  <a:gd name="T23" fmla="*/ 29 h 91"/>
                  <a:gd name="T24" fmla="*/ 105 w 187"/>
                  <a:gd name="T25" fmla="*/ 27 h 91"/>
                  <a:gd name="T26" fmla="*/ 101 w 187"/>
                  <a:gd name="T27" fmla="*/ 23 h 91"/>
                  <a:gd name="T28" fmla="*/ 90 w 187"/>
                  <a:gd name="T29" fmla="*/ 23 h 91"/>
                  <a:gd name="T30" fmla="*/ 88 w 187"/>
                  <a:gd name="T31" fmla="*/ 21 h 91"/>
                  <a:gd name="T32" fmla="*/ 84 w 187"/>
                  <a:gd name="T33" fmla="*/ 16 h 91"/>
                  <a:gd name="T34" fmla="*/ 79 w 187"/>
                  <a:gd name="T35" fmla="*/ 14 h 91"/>
                  <a:gd name="T36" fmla="*/ 64 w 187"/>
                  <a:gd name="T37" fmla="*/ 3 h 91"/>
                  <a:gd name="T38" fmla="*/ 47 w 187"/>
                  <a:gd name="T39" fmla="*/ 0 h 91"/>
                  <a:gd name="T40" fmla="*/ 21 w 187"/>
                  <a:gd name="T41" fmla="*/ 7 h 91"/>
                  <a:gd name="T42" fmla="*/ 4 w 187"/>
                  <a:gd name="T43" fmla="*/ 28 h 91"/>
                  <a:gd name="T44" fmla="*/ 0 w 187"/>
                  <a:gd name="T45" fmla="*/ 45 h 91"/>
                  <a:gd name="T46" fmla="*/ 9 w 187"/>
                  <a:gd name="T47" fmla="*/ 71 h 91"/>
                  <a:gd name="T48" fmla="*/ 28 w 187"/>
                  <a:gd name="T49" fmla="*/ 88 h 91"/>
                  <a:gd name="T50" fmla="*/ 47 w 187"/>
                  <a:gd name="T51" fmla="*/ 91 h 91"/>
                  <a:gd name="T52" fmla="*/ 72 w 187"/>
                  <a:gd name="T53" fmla="*/ 82 h 91"/>
                  <a:gd name="T54" fmla="*/ 81 w 187"/>
                  <a:gd name="T55" fmla="*/ 76 h 91"/>
                  <a:gd name="T56" fmla="*/ 85 w 187"/>
                  <a:gd name="T57" fmla="*/ 74 h 91"/>
                  <a:gd name="T58" fmla="*/ 88 w 187"/>
                  <a:gd name="T59" fmla="*/ 70 h 91"/>
                  <a:gd name="T60" fmla="*/ 164 w 187"/>
                  <a:gd name="T61" fmla="*/ 69 h 91"/>
                  <a:gd name="T62" fmla="*/ 172 w 187"/>
                  <a:gd name="T63" fmla="*/ 67 h 91"/>
                  <a:gd name="T64" fmla="*/ 182 w 187"/>
                  <a:gd name="T65" fmla="*/ 60 h 91"/>
                  <a:gd name="T66" fmla="*/ 187 w 187"/>
                  <a:gd name="T67" fmla="*/ 45 h 91"/>
                  <a:gd name="T68" fmla="*/ 184 w 187"/>
                  <a:gd name="T69" fmla="*/ 37 h 91"/>
                  <a:gd name="T70" fmla="*/ 177 w 187"/>
                  <a:gd name="T71" fmla="*/ 27 h 91"/>
                  <a:gd name="T72" fmla="*/ 165 w 187"/>
                  <a:gd name="T73" fmla="*/ 23 h 91"/>
                  <a:gd name="T74" fmla="*/ 19 w 187"/>
                  <a:gd name="T75" fmla="*/ 54 h 91"/>
                  <a:gd name="T76" fmla="*/ 12 w 187"/>
                  <a:gd name="T77" fmla="*/ 48 h 91"/>
                  <a:gd name="T78" fmla="*/ 12 w 187"/>
                  <a:gd name="T79" fmla="*/ 42 h 91"/>
                  <a:gd name="T80" fmla="*/ 19 w 187"/>
                  <a:gd name="T81" fmla="*/ 37 h 91"/>
                  <a:gd name="T82" fmla="*/ 25 w 187"/>
                  <a:gd name="T83" fmla="*/ 39 h 91"/>
                  <a:gd name="T84" fmla="*/ 27 w 187"/>
                  <a:gd name="T85" fmla="*/ 45 h 91"/>
                  <a:gd name="T86" fmla="*/ 22 w 187"/>
                  <a:gd name="T87"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 h="91">
                    <a:moveTo>
                      <a:pt x="165" y="23"/>
                    </a:moveTo>
                    <a:lnTo>
                      <a:pt x="165" y="23"/>
                    </a:lnTo>
                    <a:lnTo>
                      <a:pt x="162" y="23"/>
                    </a:lnTo>
                    <a:lnTo>
                      <a:pt x="161" y="25"/>
                    </a:lnTo>
                    <a:lnTo>
                      <a:pt x="161" y="25"/>
                    </a:lnTo>
                    <a:lnTo>
                      <a:pt x="159" y="27"/>
                    </a:lnTo>
                    <a:lnTo>
                      <a:pt x="159" y="27"/>
                    </a:lnTo>
                    <a:lnTo>
                      <a:pt x="157" y="29"/>
                    </a:lnTo>
                    <a:lnTo>
                      <a:pt x="155" y="30"/>
                    </a:lnTo>
                    <a:lnTo>
                      <a:pt x="152" y="29"/>
                    </a:lnTo>
                    <a:lnTo>
                      <a:pt x="149" y="27"/>
                    </a:lnTo>
                    <a:lnTo>
                      <a:pt x="148" y="26"/>
                    </a:lnTo>
                    <a:lnTo>
                      <a:pt x="148" y="26"/>
                    </a:lnTo>
                    <a:lnTo>
                      <a:pt x="147" y="24"/>
                    </a:lnTo>
                    <a:lnTo>
                      <a:pt x="146" y="23"/>
                    </a:lnTo>
                    <a:lnTo>
                      <a:pt x="144" y="23"/>
                    </a:lnTo>
                    <a:lnTo>
                      <a:pt x="144" y="23"/>
                    </a:lnTo>
                    <a:lnTo>
                      <a:pt x="142" y="24"/>
                    </a:lnTo>
                    <a:lnTo>
                      <a:pt x="140" y="26"/>
                    </a:lnTo>
                    <a:lnTo>
                      <a:pt x="136" y="32"/>
                    </a:lnTo>
                    <a:lnTo>
                      <a:pt x="136" y="32"/>
                    </a:lnTo>
                    <a:lnTo>
                      <a:pt x="134" y="34"/>
                    </a:lnTo>
                    <a:lnTo>
                      <a:pt x="132" y="34"/>
                    </a:lnTo>
                    <a:lnTo>
                      <a:pt x="130" y="34"/>
                    </a:lnTo>
                    <a:lnTo>
                      <a:pt x="128" y="32"/>
                    </a:lnTo>
                    <a:lnTo>
                      <a:pt x="125" y="28"/>
                    </a:lnTo>
                    <a:lnTo>
                      <a:pt x="125" y="28"/>
                    </a:lnTo>
                    <a:lnTo>
                      <a:pt x="122" y="24"/>
                    </a:lnTo>
                    <a:lnTo>
                      <a:pt x="121" y="23"/>
                    </a:lnTo>
                    <a:lnTo>
                      <a:pt x="120" y="23"/>
                    </a:lnTo>
                    <a:lnTo>
                      <a:pt x="120" y="23"/>
                    </a:lnTo>
                    <a:lnTo>
                      <a:pt x="117" y="23"/>
                    </a:lnTo>
                    <a:lnTo>
                      <a:pt x="116" y="25"/>
                    </a:lnTo>
                    <a:lnTo>
                      <a:pt x="113" y="27"/>
                    </a:lnTo>
                    <a:lnTo>
                      <a:pt x="113" y="27"/>
                    </a:lnTo>
                    <a:lnTo>
                      <a:pt x="111" y="29"/>
                    </a:lnTo>
                    <a:lnTo>
                      <a:pt x="109" y="30"/>
                    </a:lnTo>
                    <a:lnTo>
                      <a:pt x="107" y="29"/>
                    </a:lnTo>
                    <a:lnTo>
                      <a:pt x="105" y="27"/>
                    </a:lnTo>
                    <a:lnTo>
                      <a:pt x="103" y="25"/>
                    </a:lnTo>
                    <a:lnTo>
                      <a:pt x="103" y="25"/>
                    </a:lnTo>
                    <a:lnTo>
                      <a:pt x="101" y="23"/>
                    </a:lnTo>
                    <a:lnTo>
                      <a:pt x="99" y="23"/>
                    </a:lnTo>
                    <a:lnTo>
                      <a:pt x="90" y="23"/>
                    </a:lnTo>
                    <a:lnTo>
                      <a:pt x="90" y="23"/>
                    </a:lnTo>
                    <a:lnTo>
                      <a:pt x="88" y="22"/>
                    </a:lnTo>
                    <a:lnTo>
                      <a:pt x="88" y="21"/>
                    </a:lnTo>
                    <a:lnTo>
                      <a:pt x="88" y="21"/>
                    </a:lnTo>
                    <a:lnTo>
                      <a:pt x="85" y="17"/>
                    </a:lnTo>
                    <a:lnTo>
                      <a:pt x="85" y="17"/>
                    </a:lnTo>
                    <a:lnTo>
                      <a:pt x="84" y="16"/>
                    </a:lnTo>
                    <a:lnTo>
                      <a:pt x="82" y="16"/>
                    </a:lnTo>
                    <a:lnTo>
                      <a:pt x="82" y="16"/>
                    </a:lnTo>
                    <a:lnTo>
                      <a:pt x="79" y="14"/>
                    </a:lnTo>
                    <a:lnTo>
                      <a:pt x="79" y="14"/>
                    </a:lnTo>
                    <a:lnTo>
                      <a:pt x="71" y="7"/>
                    </a:lnTo>
                    <a:lnTo>
                      <a:pt x="64" y="3"/>
                    </a:lnTo>
                    <a:lnTo>
                      <a:pt x="55" y="1"/>
                    </a:lnTo>
                    <a:lnTo>
                      <a:pt x="47" y="0"/>
                    </a:lnTo>
                    <a:lnTo>
                      <a:pt x="47" y="0"/>
                    </a:lnTo>
                    <a:lnTo>
                      <a:pt x="37" y="1"/>
                    </a:lnTo>
                    <a:lnTo>
                      <a:pt x="28" y="3"/>
                    </a:lnTo>
                    <a:lnTo>
                      <a:pt x="21" y="7"/>
                    </a:lnTo>
                    <a:lnTo>
                      <a:pt x="14" y="14"/>
                    </a:lnTo>
                    <a:lnTo>
                      <a:pt x="9" y="20"/>
                    </a:lnTo>
                    <a:lnTo>
                      <a:pt x="4" y="28"/>
                    </a:lnTo>
                    <a:lnTo>
                      <a:pt x="1" y="36"/>
                    </a:lnTo>
                    <a:lnTo>
                      <a:pt x="0" y="45"/>
                    </a:lnTo>
                    <a:lnTo>
                      <a:pt x="0" y="45"/>
                    </a:lnTo>
                    <a:lnTo>
                      <a:pt x="1" y="55"/>
                    </a:lnTo>
                    <a:lnTo>
                      <a:pt x="4" y="63"/>
                    </a:lnTo>
                    <a:lnTo>
                      <a:pt x="9" y="71"/>
                    </a:lnTo>
                    <a:lnTo>
                      <a:pt x="14" y="77"/>
                    </a:lnTo>
                    <a:lnTo>
                      <a:pt x="21" y="83"/>
                    </a:lnTo>
                    <a:lnTo>
                      <a:pt x="28" y="88"/>
                    </a:lnTo>
                    <a:lnTo>
                      <a:pt x="37" y="91"/>
                    </a:lnTo>
                    <a:lnTo>
                      <a:pt x="47" y="91"/>
                    </a:lnTo>
                    <a:lnTo>
                      <a:pt x="47" y="91"/>
                    </a:lnTo>
                    <a:lnTo>
                      <a:pt x="56" y="90"/>
                    </a:lnTo>
                    <a:lnTo>
                      <a:pt x="64" y="88"/>
                    </a:lnTo>
                    <a:lnTo>
                      <a:pt x="72" y="82"/>
                    </a:lnTo>
                    <a:lnTo>
                      <a:pt x="79" y="77"/>
                    </a:lnTo>
                    <a:lnTo>
                      <a:pt x="79" y="77"/>
                    </a:lnTo>
                    <a:lnTo>
                      <a:pt x="81" y="76"/>
                    </a:lnTo>
                    <a:lnTo>
                      <a:pt x="81" y="76"/>
                    </a:lnTo>
                    <a:lnTo>
                      <a:pt x="84" y="75"/>
                    </a:lnTo>
                    <a:lnTo>
                      <a:pt x="85" y="74"/>
                    </a:lnTo>
                    <a:lnTo>
                      <a:pt x="85" y="74"/>
                    </a:lnTo>
                    <a:lnTo>
                      <a:pt x="88" y="70"/>
                    </a:lnTo>
                    <a:lnTo>
                      <a:pt x="88" y="70"/>
                    </a:lnTo>
                    <a:lnTo>
                      <a:pt x="89" y="69"/>
                    </a:lnTo>
                    <a:lnTo>
                      <a:pt x="90" y="69"/>
                    </a:lnTo>
                    <a:lnTo>
                      <a:pt x="164" y="69"/>
                    </a:lnTo>
                    <a:lnTo>
                      <a:pt x="164" y="69"/>
                    </a:lnTo>
                    <a:lnTo>
                      <a:pt x="168" y="68"/>
                    </a:lnTo>
                    <a:lnTo>
                      <a:pt x="172" y="67"/>
                    </a:lnTo>
                    <a:lnTo>
                      <a:pt x="176" y="65"/>
                    </a:lnTo>
                    <a:lnTo>
                      <a:pt x="179" y="63"/>
                    </a:lnTo>
                    <a:lnTo>
                      <a:pt x="182" y="60"/>
                    </a:lnTo>
                    <a:lnTo>
                      <a:pt x="184" y="56"/>
                    </a:lnTo>
                    <a:lnTo>
                      <a:pt x="187" y="51"/>
                    </a:lnTo>
                    <a:lnTo>
                      <a:pt x="187" y="45"/>
                    </a:lnTo>
                    <a:lnTo>
                      <a:pt x="187" y="45"/>
                    </a:lnTo>
                    <a:lnTo>
                      <a:pt x="187" y="41"/>
                    </a:lnTo>
                    <a:lnTo>
                      <a:pt x="184" y="37"/>
                    </a:lnTo>
                    <a:lnTo>
                      <a:pt x="182" y="33"/>
                    </a:lnTo>
                    <a:lnTo>
                      <a:pt x="180" y="30"/>
                    </a:lnTo>
                    <a:lnTo>
                      <a:pt x="177" y="27"/>
                    </a:lnTo>
                    <a:lnTo>
                      <a:pt x="173" y="25"/>
                    </a:lnTo>
                    <a:lnTo>
                      <a:pt x="169" y="23"/>
                    </a:lnTo>
                    <a:lnTo>
                      <a:pt x="165" y="23"/>
                    </a:lnTo>
                    <a:lnTo>
                      <a:pt x="165" y="23"/>
                    </a:lnTo>
                    <a:close/>
                    <a:moveTo>
                      <a:pt x="19" y="54"/>
                    </a:moveTo>
                    <a:lnTo>
                      <a:pt x="19" y="54"/>
                    </a:lnTo>
                    <a:lnTo>
                      <a:pt x="16" y="53"/>
                    </a:lnTo>
                    <a:lnTo>
                      <a:pt x="14" y="52"/>
                    </a:lnTo>
                    <a:lnTo>
                      <a:pt x="12" y="48"/>
                    </a:lnTo>
                    <a:lnTo>
                      <a:pt x="11" y="45"/>
                    </a:lnTo>
                    <a:lnTo>
                      <a:pt x="11" y="45"/>
                    </a:lnTo>
                    <a:lnTo>
                      <a:pt x="12" y="42"/>
                    </a:lnTo>
                    <a:lnTo>
                      <a:pt x="14" y="39"/>
                    </a:lnTo>
                    <a:lnTo>
                      <a:pt x="16" y="38"/>
                    </a:lnTo>
                    <a:lnTo>
                      <a:pt x="19" y="37"/>
                    </a:lnTo>
                    <a:lnTo>
                      <a:pt x="19" y="37"/>
                    </a:lnTo>
                    <a:lnTo>
                      <a:pt x="22" y="38"/>
                    </a:lnTo>
                    <a:lnTo>
                      <a:pt x="25" y="39"/>
                    </a:lnTo>
                    <a:lnTo>
                      <a:pt x="27" y="42"/>
                    </a:lnTo>
                    <a:lnTo>
                      <a:pt x="27" y="45"/>
                    </a:lnTo>
                    <a:lnTo>
                      <a:pt x="27" y="45"/>
                    </a:lnTo>
                    <a:lnTo>
                      <a:pt x="27" y="48"/>
                    </a:lnTo>
                    <a:lnTo>
                      <a:pt x="25" y="52"/>
                    </a:lnTo>
                    <a:lnTo>
                      <a:pt x="22" y="53"/>
                    </a:lnTo>
                    <a:lnTo>
                      <a:pt x="19" y="54"/>
                    </a:lnTo>
                    <a:lnTo>
                      <a:pt x="19" y="5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6" name="Freeform 313"/>
              <p:cNvSpPr>
                <a:spLocks/>
              </p:cNvSpPr>
              <p:nvPr/>
            </p:nvSpPr>
            <p:spPr bwMode="auto">
              <a:xfrm>
                <a:off x="492" y="1470"/>
                <a:ext cx="120" cy="54"/>
              </a:xfrm>
              <a:custGeom>
                <a:avLst/>
                <a:gdLst>
                  <a:gd name="T0" fmla="*/ 0 w 120"/>
                  <a:gd name="T1" fmla="*/ 5 h 54"/>
                  <a:gd name="T2" fmla="*/ 0 w 120"/>
                  <a:gd name="T3" fmla="*/ 54 h 54"/>
                  <a:gd name="T4" fmla="*/ 27 w 120"/>
                  <a:gd name="T5" fmla="*/ 54 h 54"/>
                  <a:gd name="T6" fmla="*/ 27 w 120"/>
                  <a:gd name="T7" fmla="*/ 0 h 54"/>
                  <a:gd name="T8" fmla="*/ 58 w 120"/>
                  <a:gd name="T9" fmla="*/ 0 h 54"/>
                  <a:gd name="T10" fmla="*/ 58 w 120"/>
                  <a:gd name="T11" fmla="*/ 54 h 54"/>
                  <a:gd name="T12" fmla="*/ 120 w 120"/>
                  <a:gd name="T13" fmla="*/ 54 h 54"/>
                  <a:gd name="T14" fmla="*/ 120 w 120"/>
                  <a:gd name="T15" fmla="*/ 5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54">
                    <a:moveTo>
                      <a:pt x="0" y="5"/>
                    </a:moveTo>
                    <a:lnTo>
                      <a:pt x="0" y="54"/>
                    </a:lnTo>
                    <a:lnTo>
                      <a:pt x="27" y="54"/>
                    </a:lnTo>
                    <a:lnTo>
                      <a:pt x="27" y="0"/>
                    </a:lnTo>
                    <a:lnTo>
                      <a:pt x="58" y="0"/>
                    </a:lnTo>
                    <a:lnTo>
                      <a:pt x="58" y="54"/>
                    </a:lnTo>
                    <a:lnTo>
                      <a:pt x="120" y="54"/>
                    </a:lnTo>
                    <a:lnTo>
                      <a:pt x="120" y="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7" name="Freeform 314"/>
              <p:cNvSpPr>
                <a:spLocks/>
              </p:cNvSpPr>
              <p:nvPr/>
            </p:nvSpPr>
            <p:spPr bwMode="auto">
              <a:xfrm>
                <a:off x="480" y="1401"/>
                <a:ext cx="144" cy="68"/>
              </a:xfrm>
              <a:custGeom>
                <a:avLst/>
                <a:gdLst>
                  <a:gd name="T0" fmla="*/ 144 w 144"/>
                  <a:gd name="T1" fmla="*/ 68 h 68"/>
                  <a:gd name="T2" fmla="*/ 121 w 144"/>
                  <a:gd name="T3" fmla="*/ 46 h 68"/>
                  <a:gd name="T4" fmla="*/ 121 w 144"/>
                  <a:gd name="T5" fmla="*/ 15 h 68"/>
                  <a:gd name="T6" fmla="*/ 102 w 144"/>
                  <a:gd name="T7" fmla="*/ 15 h 68"/>
                  <a:gd name="T8" fmla="*/ 102 w 144"/>
                  <a:gd name="T9" fmla="*/ 28 h 68"/>
                  <a:gd name="T10" fmla="*/ 72 w 144"/>
                  <a:gd name="T11" fmla="*/ 0 h 68"/>
                  <a:gd name="T12" fmla="*/ 0 w 144"/>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144" h="68">
                    <a:moveTo>
                      <a:pt x="144" y="68"/>
                    </a:moveTo>
                    <a:lnTo>
                      <a:pt x="121" y="46"/>
                    </a:lnTo>
                    <a:lnTo>
                      <a:pt x="121" y="15"/>
                    </a:lnTo>
                    <a:lnTo>
                      <a:pt x="102" y="15"/>
                    </a:lnTo>
                    <a:lnTo>
                      <a:pt x="102" y="28"/>
                    </a:lnTo>
                    <a:lnTo>
                      <a:pt x="72" y="0"/>
                    </a:lnTo>
                    <a:lnTo>
                      <a:pt x="0" y="6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8" name="Rectangle 315"/>
              <p:cNvSpPr>
                <a:spLocks noChangeArrowheads="1"/>
              </p:cNvSpPr>
              <p:nvPr/>
            </p:nvSpPr>
            <p:spPr bwMode="auto">
              <a:xfrm>
                <a:off x="565" y="1470"/>
                <a:ext cx="22" cy="24"/>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9" name="Freeform 316"/>
              <p:cNvSpPr>
                <a:spLocks/>
              </p:cNvSpPr>
              <p:nvPr/>
            </p:nvSpPr>
            <p:spPr bwMode="auto">
              <a:xfrm>
                <a:off x="811" y="802"/>
                <a:ext cx="136" cy="61"/>
              </a:xfrm>
              <a:custGeom>
                <a:avLst/>
                <a:gdLst>
                  <a:gd name="T0" fmla="*/ 0 w 136"/>
                  <a:gd name="T1" fmla="*/ 6 h 61"/>
                  <a:gd name="T2" fmla="*/ 0 w 136"/>
                  <a:gd name="T3" fmla="*/ 61 h 61"/>
                  <a:gd name="T4" fmla="*/ 31 w 136"/>
                  <a:gd name="T5" fmla="*/ 61 h 61"/>
                  <a:gd name="T6" fmla="*/ 31 w 136"/>
                  <a:gd name="T7" fmla="*/ 0 h 61"/>
                  <a:gd name="T8" fmla="*/ 65 w 136"/>
                  <a:gd name="T9" fmla="*/ 0 h 61"/>
                  <a:gd name="T10" fmla="*/ 65 w 136"/>
                  <a:gd name="T11" fmla="*/ 61 h 61"/>
                  <a:gd name="T12" fmla="*/ 136 w 136"/>
                  <a:gd name="T13" fmla="*/ 61 h 61"/>
                  <a:gd name="T14" fmla="*/ 136 w 136"/>
                  <a:gd name="T15" fmla="*/ 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61">
                    <a:moveTo>
                      <a:pt x="0" y="6"/>
                    </a:moveTo>
                    <a:lnTo>
                      <a:pt x="0" y="61"/>
                    </a:lnTo>
                    <a:lnTo>
                      <a:pt x="31" y="61"/>
                    </a:lnTo>
                    <a:lnTo>
                      <a:pt x="31" y="0"/>
                    </a:lnTo>
                    <a:lnTo>
                      <a:pt x="65" y="0"/>
                    </a:lnTo>
                    <a:lnTo>
                      <a:pt x="65" y="61"/>
                    </a:lnTo>
                    <a:lnTo>
                      <a:pt x="136" y="61"/>
                    </a:lnTo>
                    <a:lnTo>
                      <a:pt x="136" y="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0" name="Freeform 317"/>
              <p:cNvSpPr>
                <a:spLocks/>
              </p:cNvSpPr>
              <p:nvPr/>
            </p:nvSpPr>
            <p:spPr bwMode="auto">
              <a:xfrm>
                <a:off x="799" y="725"/>
                <a:ext cx="160" cy="76"/>
              </a:xfrm>
              <a:custGeom>
                <a:avLst/>
                <a:gdLst>
                  <a:gd name="T0" fmla="*/ 160 w 160"/>
                  <a:gd name="T1" fmla="*/ 76 h 76"/>
                  <a:gd name="T2" fmla="*/ 134 w 160"/>
                  <a:gd name="T3" fmla="*/ 52 h 76"/>
                  <a:gd name="T4" fmla="*/ 134 w 160"/>
                  <a:gd name="T5" fmla="*/ 17 h 76"/>
                  <a:gd name="T6" fmla="*/ 113 w 160"/>
                  <a:gd name="T7" fmla="*/ 17 h 76"/>
                  <a:gd name="T8" fmla="*/ 113 w 160"/>
                  <a:gd name="T9" fmla="*/ 31 h 76"/>
                  <a:gd name="T10" fmla="*/ 80 w 160"/>
                  <a:gd name="T11" fmla="*/ 0 h 76"/>
                  <a:gd name="T12" fmla="*/ 0 w 160"/>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60" h="76">
                    <a:moveTo>
                      <a:pt x="160" y="76"/>
                    </a:moveTo>
                    <a:lnTo>
                      <a:pt x="134" y="52"/>
                    </a:lnTo>
                    <a:lnTo>
                      <a:pt x="134" y="17"/>
                    </a:lnTo>
                    <a:lnTo>
                      <a:pt x="113" y="17"/>
                    </a:lnTo>
                    <a:lnTo>
                      <a:pt x="113" y="31"/>
                    </a:lnTo>
                    <a:lnTo>
                      <a:pt x="80" y="0"/>
                    </a:lnTo>
                    <a:lnTo>
                      <a:pt x="0" y="7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1" name="Rectangle 318"/>
              <p:cNvSpPr>
                <a:spLocks noChangeArrowheads="1"/>
              </p:cNvSpPr>
              <p:nvPr/>
            </p:nvSpPr>
            <p:spPr bwMode="auto">
              <a:xfrm>
                <a:off x="893" y="801"/>
                <a:ext cx="25" cy="27"/>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2" name="Line 319"/>
              <p:cNvSpPr>
                <a:spLocks noChangeShapeType="1"/>
              </p:cNvSpPr>
              <p:nvPr/>
            </p:nvSpPr>
            <p:spPr bwMode="auto">
              <a:xfrm>
                <a:off x="824" y="930"/>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3" name="Freeform 320"/>
              <p:cNvSpPr>
                <a:spLocks/>
              </p:cNvSpPr>
              <p:nvPr/>
            </p:nvSpPr>
            <p:spPr bwMode="auto">
              <a:xfrm>
                <a:off x="766" y="887"/>
                <a:ext cx="59" cy="41"/>
              </a:xfrm>
              <a:custGeom>
                <a:avLst/>
                <a:gdLst>
                  <a:gd name="T0" fmla="*/ 0 w 59"/>
                  <a:gd name="T1" fmla="*/ 6 h 41"/>
                  <a:gd name="T2" fmla="*/ 0 w 59"/>
                  <a:gd name="T3" fmla="*/ 6 h 41"/>
                  <a:gd name="T4" fmla="*/ 1 w 59"/>
                  <a:gd name="T5" fmla="*/ 4 h 41"/>
                  <a:gd name="T6" fmla="*/ 3 w 59"/>
                  <a:gd name="T7" fmla="*/ 2 h 41"/>
                  <a:gd name="T8" fmla="*/ 3 w 59"/>
                  <a:gd name="T9" fmla="*/ 2 h 41"/>
                  <a:gd name="T10" fmla="*/ 6 w 59"/>
                  <a:gd name="T11" fmla="*/ 0 h 41"/>
                  <a:gd name="T12" fmla="*/ 10 w 59"/>
                  <a:gd name="T13" fmla="*/ 0 h 41"/>
                  <a:gd name="T14" fmla="*/ 14 w 59"/>
                  <a:gd name="T15" fmla="*/ 0 h 41"/>
                  <a:gd name="T16" fmla="*/ 17 w 59"/>
                  <a:gd name="T17" fmla="*/ 3 h 41"/>
                  <a:gd name="T18" fmla="*/ 17 w 59"/>
                  <a:gd name="T19" fmla="*/ 3 h 41"/>
                  <a:gd name="T20" fmla="*/ 59 w 59"/>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1">
                    <a:moveTo>
                      <a:pt x="0" y="6"/>
                    </a:moveTo>
                    <a:lnTo>
                      <a:pt x="0" y="6"/>
                    </a:lnTo>
                    <a:lnTo>
                      <a:pt x="1" y="4"/>
                    </a:lnTo>
                    <a:lnTo>
                      <a:pt x="3" y="2"/>
                    </a:lnTo>
                    <a:lnTo>
                      <a:pt x="3" y="2"/>
                    </a:lnTo>
                    <a:lnTo>
                      <a:pt x="6" y="0"/>
                    </a:lnTo>
                    <a:lnTo>
                      <a:pt x="10" y="0"/>
                    </a:lnTo>
                    <a:lnTo>
                      <a:pt x="14" y="0"/>
                    </a:lnTo>
                    <a:lnTo>
                      <a:pt x="17" y="3"/>
                    </a:lnTo>
                    <a:lnTo>
                      <a:pt x="17" y="3"/>
                    </a:lnTo>
                    <a:lnTo>
                      <a:pt x="59" y="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4" name="Freeform 321"/>
              <p:cNvSpPr>
                <a:spLocks/>
              </p:cNvSpPr>
              <p:nvPr/>
            </p:nvSpPr>
            <p:spPr bwMode="auto">
              <a:xfrm>
                <a:off x="797" y="891"/>
                <a:ext cx="49" cy="34"/>
              </a:xfrm>
              <a:custGeom>
                <a:avLst/>
                <a:gdLst>
                  <a:gd name="T0" fmla="*/ 49 w 49"/>
                  <a:gd name="T1" fmla="*/ 34 h 34"/>
                  <a:gd name="T2" fmla="*/ 49 w 49"/>
                  <a:gd name="T3" fmla="*/ 34 h 34"/>
                  <a:gd name="T4" fmla="*/ 15 w 49"/>
                  <a:gd name="T5" fmla="*/ 3 h 34"/>
                  <a:gd name="T6" fmla="*/ 15 w 49"/>
                  <a:gd name="T7" fmla="*/ 3 h 34"/>
                  <a:gd name="T8" fmla="*/ 11 w 49"/>
                  <a:gd name="T9" fmla="*/ 1 h 34"/>
                  <a:gd name="T10" fmla="*/ 7 w 49"/>
                  <a:gd name="T11" fmla="*/ 0 h 34"/>
                  <a:gd name="T12" fmla="*/ 4 w 49"/>
                  <a:gd name="T13" fmla="*/ 0 h 34"/>
                  <a:gd name="T14" fmla="*/ 0 w 49"/>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4">
                    <a:moveTo>
                      <a:pt x="49" y="34"/>
                    </a:moveTo>
                    <a:lnTo>
                      <a:pt x="49" y="34"/>
                    </a:lnTo>
                    <a:lnTo>
                      <a:pt x="15" y="3"/>
                    </a:lnTo>
                    <a:lnTo>
                      <a:pt x="15" y="3"/>
                    </a:lnTo>
                    <a:lnTo>
                      <a:pt x="11" y="1"/>
                    </a:lnTo>
                    <a:lnTo>
                      <a:pt x="7" y="0"/>
                    </a:lnTo>
                    <a:lnTo>
                      <a:pt x="4" y="0"/>
                    </a:lnTo>
                    <a:lnTo>
                      <a:pt x="0"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5" name="Freeform 322"/>
              <p:cNvSpPr>
                <a:spLocks/>
              </p:cNvSpPr>
              <p:nvPr/>
            </p:nvSpPr>
            <p:spPr bwMode="auto">
              <a:xfrm>
                <a:off x="852" y="901"/>
                <a:ext cx="151" cy="92"/>
              </a:xfrm>
              <a:custGeom>
                <a:avLst/>
                <a:gdLst>
                  <a:gd name="T0" fmla="*/ 151 w 151"/>
                  <a:gd name="T1" fmla="*/ 92 h 92"/>
                  <a:gd name="T2" fmla="*/ 151 w 151"/>
                  <a:gd name="T3" fmla="*/ 92 h 92"/>
                  <a:gd name="T4" fmla="*/ 119 w 151"/>
                  <a:gd name="T5" fmla="*/ 35 h 92"/>
                  <a:gd name="T6" fmla="*/ 119 w 151"/>
                  <a:gd name="T7" fmla="*/ 35 h 92"/>
                  <a:gd name="T8" fmla="*/ 114 w 151"/>
                  <a:gd name="T9" fmla="*/ 25 h 92"/>
                  <a:gd name="T10" fmla="*/ 107 w 151"/>
                  <a:gd name="T11" fmla="*/ 18 h 92"/>
                  <a:gd name="T12" fmla="*/ 101 w 151"/>
                  <a:gd name="T13" fmla="*/ 11 h 92"/>
                  <a:gd name="T14" fmla="*/ 94 w 151"/>
                  <a:gd name="T15" fmla="*/ 7 h 92"/>
                  <a:gd name="T16" fmla="*/ 88 w 151"/>
                  <a:gd name="T17" fmla="*/ 4 h 92"/>
                  <a:gd name="T18" fmla="*/ 80 w 151"/>
                  <a:gd name="T19" fmla="*/ 2 h 92"/>
                  <a:gd name="T20" fmla="*/ 73 w 151"/>
                  <a:gd name="T21" fmla="*/ 1 h 92"/>
                  <a:gd name="T22" fmla="*/ 66 w 151"/>
                  <a:gd name="T23" fmla="*/ 0 h 92"/>
                  <a:gd name="T24" fmla="*/ 66 w 151"/>
                  <a:gd name="T25" fmla="*/ 0 h 92"/>
                  <a:gd name="T26" fmla="*/ 11 w 151"/>
                  <a:gd name="T27" fmla="*/ 4 h 92"/>
                  <a:gd name="T28" fmla="*/ 11 w 151"/>
                  <a:gd name="T29" fmla="*/ 4 h 92"/>
                  <a:gd name="T30" fmla="*/ 7 w 151"/>
                  <a:gd name="T31" fmla="*/ 5 h 92"/>
                  <a:gd name="T32" fmla="*/ 4 w 151"/>
                  <a:gd name="T33" fmla="*/ 7 h 92"/>
                  <a:gd name="T34" fmla="*/ 1 w 151"/>
                  <a:gd name="T35" fmla="*/ 10 h 92"/>
                  <a:gd name="T36" fmla="*/ 0 w 151"/>
                  <a:gd name="T37" fmla="*/ 16 h 92"/>
                  <a:gd name="T38" fmla="*/ 0 w 151"/>
                  <a:gd name="T39" fmla="*/ 16 h 92"/>
                  <a:gd name="T40" fmla="*/ 1 w 151"/>
                  <a:gd name="T41" fmla="*/ 20 h 92"/>
                  <a:gd name="T42" fmla="*/ 3 w 151"/>
                  <a:gd name="T43" fmla="*/ 23 h 92"/>
                  <a:gd name="T44" fmla="*/ 7 w 151"/>
                  <a:gd name="T45" fmla="*/ 26 h 92"/>
                  <a:gd name="T46" fmla="*/ 11 w 151"/>
                  <a:gd name="T47" fmla="*/ 2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92">
                    <a:moveTo>
                      <a:pt x="151" y="92"/>
                    </a:moveTo>
                    <a:lnTo>
                      <a:pt x="151" y="92"/>
                    </a:lnTo>
                    <a:lnTo>
                      <a:pt x="119" y="35"/>
                    </a:lnTo>
                    <a:lnTo>
                      <a:pt x="119" y="35"/>
                    </a:lnTo>
                    <a:lnTo>
                      <a:pt x="114" y="25"/>
                    </a:lnTo>
                    <a:lnTo>
                      <a:pt x="107" y="18"/>
                    </a:lnTo>
                    <a:lnTo>
                      <a:pt x="101" y="11"/>
                    </a:lnTo>
                    <a:lnTo>
                      <a:pt x="94" y="7"/>
                    </a:lnTo>
                    <a:lnTo>
                      <a:pt x="88" y="4"/>
                    </a:lnTo>
                    <a:lnTo>
                      <a:pt x="80" y="2"/>
                    </a:lnTo>
                    <a:lnTo>
                      <a:pt x="73" y="1"/>
                    </a:lnTo>
                    <a:lnTo>
                      <a:pt x="66" y="0"/>
                    </a:lnTo>
                    <a:lnTo>
                      <a:pt x="66" y="0"/>
                    </a:lnTo>
                    <a:lnTo>
                      <a:pt x="11" y="4"/>
                    </a:lnTo>
                    <a:lnTo>
                      <a:pt x="11" y="4"/>
                    </a:lnTo>
                    <a:lnTo>
                      <a:pt x="7" y="5"/>
                    </a:lnTo>
                    <a:lnTo>
                      <a:pt x="4" y="7"/>
                    </a:lnTo>
                    <a:lnTo>
                      <a:pt x="1" y="10"/>
                    </a:lnTo>
                    <a:lnTo>
                      <a:pt x="0" y="16"/>
                    </a:lnTo>
                    <a:lnTo>
                      <a:pt x="0" y="16"/>
                    </a:lnTo>
                    <a:lnTo>
                      <a:pt x="1" y="20"/>
                    </a:lnTo>
                    <a:lnTo>
                      <a:pt x="3" y="23"/>
                    </a:lnTo>
                    <a:lnTo>
                      <a:pt x="7" y="26"/>
                    </a:lnTo>
                    <a:lnTo>
                      <a:pt x="11" y="2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6" name="Freeform 323"/>
              <p:cNvSpPr>
                <a:spLocks/>
              </p:cNvSpPr>
              <p:nvPr/>
            </p:nvSpPr>
            <p:spPr bwMode="auto">
              <a:xfrm>
                <a:off x="754" y="897"/>
                <a:ext cx="172" cy="96"/>
              </a:xfrm>
              <a:custGeom>
                <a:avLst/>
                <a:gdLst>
                  <a:gd name="T0" fmla="*/ 146 w 172"/>
                  <a:gd name="T1" fmla="*/ 38 h 96"/>
                  <a:gd name="T2" fmla="*/ 146 w 172"/>
                  <a:gd name="T3" fmla="*/ 38 h 96"/>
                  <a:gd name="T4" fmla="*/ 70 w 172"/>
                  <a:gd name="T5" fmla="*/ 38 h 96"/>
                  <a:gd name="T6" fmla="*/ 70 w 172"/>
                  <a:gd name="T7" fmla="*/ 38 h 96"/>
                  <a:gd name="T8" fmla="*/ 63 w 172"/>
                  <a:gd name="T9" fmla="*/ 37 h 96"/>
                  <a:gd name="T10" fmla="*/ 57 w 172"/>
                  <a:gd name="T11" fmla="*/ 36 h 96"/>
                  <a:gd name="T12" fmla="*/ 52 w 172"/>
                  <a:gd name="T13" fmla="*/ 35 h 96"/>
                  <a:gd name="T14" fmla="*/ 49 w 172"/>
                  <a:gd name="T15" fmla="*/ 32 h 96"/>
                  <a:gd name="T16" fmla="*/ 49 w 172"/>
                  <a:gd name="T17" fmla="*/ 32 h 96"/>
                  <a:gd name="T18" fmla="*/ 18 w 172"/>
                  <a:gd name="T19" fmla="*/ 4 h 96"/>
                  <a:gd name="T20" fmla="*/ 18 w 172"/>
                  <a:gd name="T21" fmla="*/ 4 h 96"/>
                  <a:gd name="T22" fmla="*/ 15 w 172"/>
                  <a:gd name="T23" fmla="*/ 1 h 96"/>
                  <a:gd name="T24" fmla="*/ 11 w 172"/>
                  <a:gd name="T25" fmla="*/ 0 h 96"/>
                  <a:gd name="T26" fmla="*/ 7 w 172"/>
                  <a:gd name="T27" fmla="*/ 1 h 96"/>
                  <a:gd name="T28" fmla="*/ 3 w 172"/>
                  <a:gd name="T29" fmla="*/ 3 h 96"/>
                  <a:gd name="T30" fmla="*/ 3 w 172"/>
                  <a:gd name="T31" fmla="*/ 3 h 96"/>
                  <a:gd name="T32" fmla="*/ 1 w 172"/>
                  <a:gd name="T33" fmla="*/ 6 h 96"/>
                  <a:gd name="T34" fmla="*/ 0 w 172"/>
                  <a:gd name="T35" fmla="*/ 10 h 96"/>
                  <a:gd name="T36" fmla="*/ 0 w 172"/>
                  <a:gd name="T37" fmla="*/ 14 h 96"/>
                  <a:gd name="T38" fmla="*/ 2 w 172"/>
                  <a:gd name="T39" fmla="*/ 18 h 96"/>
                  <a:gd name="T40" fmla="*/ 2 w 172"/>
                  <a:gd name="T41" fmla="*/ 18 h 96"/>
                  <a:gd name="T42" fmla="*/ 15 w 172"/>
                  <a:gd name="T43" fmla="*/ 31 h 96"/>
                  <a:gd name="T44" fmla="*/ 36 w 172"/>
                  <a:gd name="T45" fmla="*/ 55 h 96"/>
                  <a:gd name="T46" fmla="*/ 36 w 172"/>
                  <a:gd name="T47" fmla="*/ 55 h 96"/>
                  <a:gd name="T48" fmla="*/ 42 w 172"/>
                  <a:gd name="T49" fmla="*/ 61 h 96"/>
                  <a:gd name="T50" fmla="*/ 45 w 172"/>
                  <a:gd name="T51" fmla="*/ 64 h 96"/>
                  <a:gd name="T52" fmla="*/ 49 w 172"/>
                  <a:gd name="T53" fmla="*/ 66 h 96"/>
                  <a:gd name="T54" fmla="*/ 53 w 172"/>
                  <a:gd name="T55" fmla="*/ 68 h 96"/>
                  <a:gd name="T56" fmla="*/ 59 w 172"/>
                  <a:gd name="T57" fmla="*/ 69 h 96"/>
                  <a:gd name="T58" fmla="*/ 74 w 172"/>
                  <a:gd name="T59" fmla="*/ 70 h 96"/>
                  <a:gd name="T60" fmla="*/ 141 w 172"/>
                  <a:gd name="T61" fmla="*/ 70 h 96"/>
                  <a:gd name="T62" fmla="*/ 141 w 172"/>
                  <a:gd name="T63" fmla="*/ 70 h 96"/>
                  <a:gd name="T64" fmla="*/ 149 w 172"/>
                  <a:gd name="T65" fmla="*/ 70 h 96"/>
                  <a:gd name="T66" fmla="*/ 154 w 172"/>
                  <a:gd name="T67" fmla="*/ 71 h 96"/>
                  <a:gd name="T68" fmla="*/ 158 w 172"/>
                  <a:gd name="T69" fmla="*/ 73 h 96"/>
                  <a:gd name="T70" fmla="*/ 160 w 172"/>
                  <a:gd name="T71" fmla="*/ 76 h 96"/>
                  <a:gd name="T72" fmla="*/ 160 w 172"/>
                  <a:gd name="T73" fmla="*/ 76 h 96"/>
                  <a:gd name="T74" fmla="*/ 172 w 172"/>
                  <a:gd name="T7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2" h="96">
                    <a:moveTo>
                      <a:pt x="146" y="38"/>
                    </a:moveTo>
                    <a:lnTo>
                      <a:pt x="146" y="38"/>
                    </a:lnTo>
                    <a:lnTo>
                      <a:pt x="70" y="38"/>
                    </a:lnTo>
                    <a:lnTo>
                      <a:pt x="70" y="38"/>
                    </a:lnTo>
                    <a:lnTo>
                      <a:pt x="63" y="37"/>
                    </a:lnTo>
                    <a:lnTo>
                      <a:pt x="57" y="36"/>
                    </a:lnTo>
                    <a:lnTo>
                      <a:pt x="52" y="35"/>
                    </a:lnTo>
                    <a:lnTo>
                      <a:pt x="49" y="32"/>
                    </a:lnTo>
                    <a:lnTo>
                      <a:pt x="49" y="32"/>
                    </a:lnTo>
                    <a:lnTo>
                      <a:pt x="18" y="4"/>
                    </a:lnTo>
                    <a:lnTo>
                      <a:pt x="18" y="4"/>
                    </a:lnTo>
                    <a:lnTo>
                      <a:pt x="15" y="1"/>
                    </a:lnTo>
                    <a:lnTo>
                      <a:pt x="11" y="0"/>
                    </a:lnTo>
                    <a:lnTo>
                      <a:pt x="7" y="1"/>
                    </a:lnTo>
                    <a:lnTo>
                      <a:pt x="3" y="3"/>
                    </a:lnTo>
                    <a:lnTo>
                      <a:pt x="3" y="3"/>
                    </a:lnTo>
                    <a:lnTo>
                      <a:pt x="1" y="6"/>
                    </a:lnTo>
                    <a:lnTo>
                      <a:pt x="0" y="10"/>
                    </a:lnTo>
                    <a:lnTo>
                      <a:pt x="0" y="14"/>
                    </a:lnTo>
                    <a:lnTo>
                      <a:pt x="2" y="18"/>
                    </a:lnTo>
                    <a:lnTo>
                      <a:pt x="2" y="18"/>
                    </a:lnTo>
                    <a:lnTo>
                      <a:pt x="15" y="31"/>
                    </a:lnTo>
                    <a:lnTo>
                      <a:pt x="36" y="55"/>
                    </a:lnTo>
                    <a:lnTo>
                      <a:pt x="36" y="55"/>
                    </a:lnTo>
                    <a:lnTo>
                      <a:pt x="42" y="61"/>
                    </a:lnTo>
                    <a:lnTo>
                      <a:pt x="45" y="64"/>
                    </a:lnTo>
                    <a:lnTo>
                      <a:pt x="49" y="66"/>
                    </a:lnTo>
                    <a:lnTo>
                      <a:pt x="53" y="68"/>
                    </a:lnTo>
                    <a:lnTo>
                      <a:pt x="59" y="69"/>
                    </a:lnTo>
                    <a:lnTo>
                      <a:pt x="74" y="70"/>
                    </a:lnTo>
                    <a:lnTo>
                      <a:pt x="141" y="70"/>
                    </a:lnTo>
                    <a:lnTo>
                      <a:pt x="141" y="70"/>
                    </a:lnTo>
                    <a:lnTo>
                      <a:pt x="149" y="70"/>
                    </a:lnTo>
                    <a:lnTo>
                      <a:pt x="154" y="71"/>
                    </a:lnTo>
                    <a:lnTo>
                      <a:pt x="158" y="73"/>
                    </a:lnTo>
                    <a:lnTo>
                      <a:pt x="160" y="76"/>
                    </a:lnTo>
                    <a:lnTo>
                      <a:pt x="160" y="76"/>
                    </a:lnTo>
                    <a:lnTo>
                      <a:pt x="172" y="9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7" name="Freeform 324"/>
              <p:cNvSpPr>
                <a:spLocks/>
              </p:cNvSpPr>
              <p:nvPr/>
            </p:nvSpPr>
            <p:spPr bwMode="auto">
              <a:xfrm>
                <a:off x="4536" y="2413"/>
                <a:ext cx="70" cy="33"/>
              </a:xfrm>
              <a:custGeom>
                <a:avLst/>
                <a:gdLst>
                  <a:gd name="T0" fmla="*/ 0 w 70"/>
                  <a:gd name="T1" fmla="*/ 0 h 33"/>
                  <a:gd name="T2" fmla="*/ 0 w 70"/>
                  <a:gd name="T3" fmla="*/ 13 h 33"/>
                  <a:gd name="T4" fmla="*/ 0 w 70"/>
                  <a:gd name="T5" fmla="*/ 13 h 33"/>
                  <a:gd name="T6" fmla="*/ 1 w 70"/>
                  <a:gd name="T7" fmla="*/ 18 h 33"/>
                  <a:gd name="T8" fmla="*/ 3 w 70"/>
                  <a:gd name="T9" fmla="*/ 23 h 33"/>
                  <a:gd name="T10" fmla="*/ 7 w 70"/>
                  <a:gd name="T11" fmla="*/ 29 h 33"/>
                  <a:gd name="T12" fmla="*/ 7 w 70"/>
                  <a:gd name="T13" fmla="*/ 29 h 33"/>
                  <a:gd name="T14" fmla="*/ 9 w 70"/>
                  <a:gd name="T15" fmla="*/ 30 h 33"/>
                  <a:gd name="T16" fmla="*/ 11 w 70"/>
                  <a:gd name="T17" fmla="*/ 32 h 33"/>
                  <a:gd name="T18" fmla="*/ 17 w 70"/>
                  <a:gd name="T19" fmla="*/ 33 h 33"/>
                  <a:gd name="T20" fmla="*/ 17 w 70"/>
                  <a:gd name="T21" fmla="*/ 33 h 33"/>
                  <a:gd name="T22" fmla="*/ 54 w 70"/>
                  <a:gd name="T23" fmla="*/ 33 h 33"/>
                  <a:gd name="T24" fmla="*/ 54 w 70"/>
                  <a:gd name="T25" fmla="*/ 33 h 33"/>
                  <a:gd name="T26" fmla="*/ 59 w 70"/>
                  <a:gd name="T27" fmla="*/ 32 h 33"/>
                  <a:gd name="T28" fmla="*/ 63 w 70"/>
                  <a:gd name="T29" fmla="*/ 29 h 33"/>
                  <a:gd name="T30" fmla="*/ 67 w 70"/>
                  <a:gd name="T31" fmla="*/ 23 h 33"/>
                  <a:gd name="T32" fmla="*/ 67 w 70"/>
                  <a:gd name="T33" fmla="*/ 23 h 33"/>
                  <a:gd name="T34" fmla="*/ 69 w 70"/>
                  <a:gd name="T35" fmla="*/ 18 h 33"/>
                  <a:gd name="T36" fmla="*/ 70 w 70"/>
                  <a:gd name="T37" fmla="*/ 13 h 33"/>
                  <a:gd name="T38" fmla="*/ 70 w 70"/>
                  <a:gd name="T3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33">
                    <a:moveTo>
                      <a:pt x="0" y="0"/>
                    </a:moveTo>
                    <a:lnTo>
                      <a:pt x="0" y="13"/>
                    </a:lnTo>
                    <a:lnTo>
                      <a:pt x="0" y="13"/>
                    </a:lnTo>
                    <a:lnTo>
                      <a:pt x="1" y="18"/>
                    </a:lnTo>
                    <a:lnTo>
                      <a:pt x="3" y="23"/>
                    </a:lnTo>
                    <a:lnTo>
                      <a:pt x="7" y="29"/>
                    </a:lnTo>
                    <a:lnTo>
                      <a:pt x="7" y="29"/>
                    </a:lnTo>
                    <a:lnTo>
                      <a:pt x="9" y="30"/>
                    </a:lnTo>
                    <a:lnTo>
                      <a:pt x="11" y="32"/>
                    </a:lnTo>
                    <a:lnTo>
                      <a:pt x="17" y="33"/>
                    </a:lnTo>
                    <a:lnTo>
                      <a:pt x="17" y="33"/>
                    </a:lnTo>
                    <a:lnTo>
                      <a:pt x="54" y="33"/>
                    </a:lnTo>
                    <a:lnTo>
                      <a:pt x="54" y="33"/>
                    </a:lnTo>
                    <a:lnTo>
                      <a:pt x="59" y="32"/>
                    </a:lnTo>
                    <a:lnTo>
                      <a:pt x="63" y="29"/>
                    </a:lnTo>
                    <a:lnTo>
                      <a:pt x="67" y="23"/>
                    </a:lnTo>
                    <a:lnTo>
                      <a:pt x="67" y="23"/>
                    </a:lnTo>
                    <a:lnTo>
                      <a:pt x="69" y="18"/>
                    </a:lnTo>
                    <a:lnTo>
                      <a:pt x="70" y="13"/>
                    </a:lnTo>
                    <a:lnTo>
                      <a:pt x="7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8" name="Line 325"/>
              <p:cNvSpPr>
                <a:spLocks noChangeShapeType="1"/>
              </p:cNvSpPr>
              <p:nvPr/>
            </p:nvSpPr>
            <p:spPr bwMode="auto">
              <a:xfrm>
                <a:off x="4548" y="2425"/>
                <a:ext cx="14"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9" name="Freeform 326"/>
              <p:cNvSpPr>
                <a:spLocks/>
              </p:cNvSpPr>
              <p:nvPr/>
            </p:nvSpPr>
            <p:spPr bwMode="auto">
              <a:xfrm>
                <a:off x="4501" y="2231"/>
                <a:ext cx="140" cy="175"/>
              </a:xfrm>
              <a:custGeom>
                <a:avLst/>
                <a:gdLst>
                  <a:gd name="T0" fmla="*/ 35 w 140"/>
                  <a:gd name="T1" fmla="*/ 154 h 175"/>
                  <a:gd name="T2" fmla="*/ 35 w 140"/>
                  <a:gd name="T3" fmla="*/ 154 h 175"/>
                  <a:gd name="T4" fmla="*/ 34 w 140"/>
                  <a:gd name="T5" fmla="*/ 147 h 175"/>
                  <a:gd name="T6" fmla="*/ 30 w 140"/>
                  <a:gd name="T7" fmla="*/ 139 h 175"/>
                  <a:gd name="T8" fmla="*/ 18 w 140"/>
                  <a:gd name="T9" fmla="*/ 116 h 175"/>
                  <a:gd name="T10" fmla="*/ 11 w 140"/>
                  <a:gd name="T11" fmla="*/ 104 h 175"/>
                  <a:gd name="T12" fmla="*/ 6 w 140"/>
                  <a:gd name="T13" fmla="*/ 92 h 175"/>
                  <a:gd name="T14" fmla="*/ 2 w 140"/>
                  <a:gd name="T15" fmla="*/ 80 h 175"/>
                  <a:gd name="T16" fmla="*/ 1 w 140"/>
                  <a:gd name="T17" fmla="*/ 75 h 175"/>
                  <a:gd name="T18" fmla="*/ 0 w 140"/>
                  <a:gd name="T19" fmla="*/ 70 h 175"/>
                  <a:gd name="T20" fmla="*/ 0 w 140"/>
                  <a:gd name="T21" fmla="*/ 70 h 175"/>
                  <a:gd name="T22" fmla="*/ 1 w 140"/>
                  <a:gd name="T23" fmla="*/ 63 h 175"/>
                  <a:gd name="T24" fmla="*/ 2 w 140"/>
                  <a:gd name="T25" fmla="*/ 56 h 175"/>
                  <a:gd name="T26" fmla="*/ 3 w 140"/>
                  <a:gd name="T27" fmla="*/ 49 h 175"/>
                  <a:gd name="T28" fmla="*/ 6 w 140"/>
                  <a:gd name="T29" fmla="*/ 43 h 175"/>
                  <a:gd name="T30" fmla="*/ 8 w 140"/>
                  <a:gd name="T31" fmla="*/ 37 h 175"/>
                  <a:gd name="T32" fmla="*/ 12 w 140"/>
                  <a:gd name="T33" fmla="*/ 31 h 175"/>
                  <a:gd name="T34" fmla="*/ 17 w 140"/>
                  <a:gd name="T35" fmla="*/ 26 h 175"/>
                  <a:gd name="T36" fmla="*/ 21 w 140"/>
                  <a:gd name="T37" fmla="*/ 21 h 175"/>
                  <a:gd name="T38" fmla="*/ 26 w 140"/>
                  <a:gd name="T39" fmla="*/ 16 h 175"/>
                  <a:gd name="T40" fmla="*/ 31 w 140"/>
                  <a:gd name="T41" fmla="*/ 12 h 175"/>
                  <a:gd name="T42" fmla="*/ 37 w 140"/>
                  <a:gd name="T43" fmla="*/ 8 h 175"/>
                  <a:gd name="T44" fmla="*/ 43 w 140"/>
                  <a:gd name="T45" fmla="*/ 5 h 175"/>
                  <a:gd name="T46" fmla="*/ 49 w 140"/>
                  <a:gd name="T47" fmla="*/ 3 h 175"/>
                  <a:gd name="T48" fmla="*/ 56 w 140"/>
                  <a:gd name="T49" fmla="*/ 1 h 175"/>
                  <a:gd name="T50" fmla="*/ 63 w 140"/>
                  <a:gd name="T51" fmla="*/ 0 h 175"/>
                  <a:gd name="T52" fmla="*/ 70 w 140"/>
                  <a:gd name="T53" fmla="*/ 0 h 175"/>
                  <a:gd name="T54" fmla="*/ 70 w 140"/>
                  <a:gd name="T55" fmla="*/ 0 h 175"/>
                  <a:gd name="T56" fmla="*/ 77 w 140"/>
                  <a:gd name="T57" fmla="*/ 0 h 175"/>
                  <a:gd name="T58" fmla="*/ 84 w 140"/>
                  <a:gd name="T59" fmla="*/ 1 h 175"/>
                  <a:gd name="T60" fmla="*/ 91 w 140"/>
                  <a:gd name="T61" fmla="*/ 3 h 175"/>
                  <a:gd name="T62" fmla="*/ 98 w 140"/>
                  <a:gd name="T63" fmla="*/ 5 h 175"/>
                  <a:gd name="T64" fmla="*/ 103 w 140"/>
                  <a:gd name="T65" fmla="*/ 8 h 175"/>
                  <a:gd name="T66" fmla="*/ 109 w 140"/>
                  <a:gd name="T67" fmla="*/ 12 h 175"/>
                  <a:gd name="T68" fmla="*/ 114 w 140"/>
                  <a:gd name="T69" fmla="*/ 16 h 175"/>
                  <a:gd name="T70" fmla="*/ 119 w 140"/>
                  <a:gd name="T71" fmla="*/ 21 h 175"/>
                  <a:gd name="T72" fmla="*/ 125 w 140"/>
                  <a:gd name="T73" fmla="*/ 26 h 175"/>
                  <a:gd name="T74" fmla="*/ 128 w 140"/>
                  <a:gd name="T75" fmla="*/ 31 h 175"/>
                  <a:gd name="T76" fmla="*/ 132 w 140"/>
                  <a:gd name="T77" fmla="*/ 37 h 175"/>
                  <a:gd name="T78" fmla="*/ 135 w 140"/>
                  <a:gd name="T79" fmla="*/ 43 h 175"/>
                  <a:gd name="T80" fmla="*/ 137 w 140"/>
                  <a:gd name="T81" fmla="*/ 49 h 175"/>
                  <a:gd name="T82" fmla="*/ 139 w 140"/>
                  <a:gd name="T83" fmla="*/ 56 h 175"/>
                  <a:gd name="T84" fmla="*/ 140 w 140"/>
                  <a:gd name="T85" fmla="*/ 63 h 175"/>
                  <a:gd name="T86" fmla="*/ 140 w 140"/>
                  <a:gd name="T87" fmla="*/ 70 h 175"/>
                  <a:gd name="T88" fmla="*/ 140 w 140"/>
                  <a:gd name="T89" fmla="*/ 70 h 175"/>
                  <a:gd name="T90" fmla="*/ 140 w 140"/>
                  <a:gd name="T91" fmla="*/ 75 h 175"/>
                  <a:gd name="T92" fmla="*/ 139 w 140"/>
                  <a:gd name="T93" fmla="*/ 80 h 175"/>
                  <a:gd name="T94" fmla="*/ 135 w 140"/>
                  <a:gd name="T95" fmla="*/ 93 h 175"/>
                  <a:gd name="T96" fmla="*/ 129 w 140"/>
                  <a:gd name="T97" fmla="*/ 106 h 175"/>
                  <a:gd name="T98" fmla="*/ 122 w 140"/>
                  <a:gd name="T99" fmla="*/ 118 h 175"/>
                  <a:gd name="T100" fmla="*/ 110 w 140"/>
                  <a:gd name="T101" fmla="*/ 142 h 175"/>
                  <a:gd name="T102" fmla="*/ 106 w 140"/>
                  <a:gd name="T103" fmla="*/ 151 h 175"/>
                  <a:gd name="T104" fmla="*/ 105 w 140"/>
                  <a:gd name="T105" fmla="*/ 157 h 175"/>
                  <a:gd name="T106" fmla="*/ 105 w 140"/>
                  <a:gd name="T107" fmla="*/ 157 h 175"/>
                  <a:gd name="T108" fmla="*/ 105 w 140"/>
                  <a:gd name="T109" fmla="*/ 175 h 175"/>
                  <a:gd name="T110" fmla="*/ 35 w 140"/>
                  <a:gd name="T111" fmla="*/ 175 h 175"/>
                  <a:gd name="T112" fmla="*/ 35 w 140"/>
                  <a:gd name="T113" fmla="*/ 175 h 175"/>
                  <a:gd name="T114" fmla="*/ 35 w 140"/>
                  <a:gd name="T115" fmla="*/ 154 h 175"/>
                  <a:gd name="T116" fmla="*/ 35 w 140"/>
                  <a:gd name="T117" fmla="*/ 15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75">
                    <a:moveTo>
                      <a:pt x="35" y="154"/>
                    </a:moveTo>
                    <a:lnTo>
                      <a:pt x="35" y="154"/>
                    </a:lnTo>
                    <a:lnTo>
                      <a:pt x="34" y="147"/>
                    </a:lnTo>
                    <a:lnTo>
                      <a:pt x="30" y="139"/>
                    </a:lnTo>
                    <a:lnTo>
                      <a:pt x="18" y="116"/>
                    </a:lnTo>
                    <a:lnTo>
                      <a:pt x="11" y="104"/>
                    </a:lnTo>
                    <a:lnTo>
                      <a:pt x="6" y="92"/>
                    </a:lnTo>
                    <a:lnTo>
                      <a:pt x="2" y="80"/>
                    </a:lnTo>
                    <a:lnTo>
                      <a:pt x="1" y="75"/>
                    </a:lnTo>
                    <a:lnTo>
                      <a:pt x="0" y="70"/>
                    </a:lnTo>
                    <a:lnTo>
                      <a:pt x="0" y="70"/>
                    </a:lnTo>
                    <a:lnTo>
                      <a:pt x="1" y="63"/>
                    </a:lnTo>
                    <a:lnTo>
                      <a:pt x="2" y="56"/>
                    </a:lnTo>
                    <a:lnTo>
                      <a:pt x="3" y="49"/>
                    </a:lnTo>
                    <a:lnTo>
                      <a:pt x="6" y="43"/>
                    </a:lnTo>
                    <a:lnTo>
                      <a:pt x="8" y="37"/>
                    </a:lnTo>
                    <a:lnTo>
                      <a:pt x="12" y="31"/>
                    </a:lnTo>
                    <a:lnTo>
                      <a:pt x="17" y="26"/>
                    </a:lnTo>
                    <a:lnTo>
                      <a:pt x="21" y="21"/>
                    </a:lnTo>
                    <a:lnTo>
                      <a:pt x="26" y="16"/>
                    </a:lnTo>
                    <a:lnTo>
                      <a:pt x="31" y="12"/>
                    </a:lnTo>
                    <a:lnTo>
                      <a:pt x="37" y="8"/>
                    </a:lnTo>
                    <a:lnTo>
                      <a:pt x="43" y="5"/>
                    </a:lnTo>
                    <a:lnTo>
                      <a:pt x="49" y="3"/>
                    </a:lnTo>
                    <a:lnTo>
                      <a:pt x="56" y="1"/>
                    </a:lnTo>
                    <a:lnTo>
                      <a:pt x="63" y="0"/>
                    </a:lnTo>
                    <a:lnTo>
                      <a:pt x="70" y="0"/>
                    </a:lnTo>
                    <a:lnTo>
                      <a:pt x="70" y="0"/>
                    </a:lnTo>
                    <a:lnTo>
                      <a:pt x="77" y="0"/>
                    </a:lnTo>
                    <a:lnTo>
                      <a:pt x="84" y="1"/>
                    </a:lnTo>
                    <a:lnTo>
                      <a:pt x="91" y="3"/>
                    </a:lnTo>
                    <a:lnTo>
                      <a:pt x="98" y="5"/>
                    </a:lnTo>
                    <a:lnTo>
                      <a:pt x="103" y="8"/>
                    </a:lnTo>
                    <a:lnTo>
                      <a:pt x="109" y="12"/>
                    </a:lnTo>
                    <a:lnTo>
                      <a:pt x="114" y="16"/>
                    </a:lnTo>
                    <a:lnTo>
                      <a:pt x="119" y="21"/>
                    </a:lnTo>
                    <a:lnTo>
                      <a:pt x="125" y="26"/>
                    </a:lnTo>
                    <a:lnTo>
                      <a:pt x="128" y="31"/>
                    </a:lnTo>
                    <a:lnTo>
                      <a:pt x="132" y="37"/>
                    </a:lnTo>
                    <a:lnTo>
                      <a:pt x="135" y="43"/>
                    </a:lnTo>
                    <a:lnTo>
                      <a:pt x="137" y="49"/>
                    </a:lnTo>
                    <a:lnTo>
                      <a:pt x="139" y="56"/>
                    </a:lnTo>
                    <a:lnTo>
                      <a:pt x="140" y="63"/>
                    </a:lnTo>
                    <a:lnTo>
                      <a:pt x="140" y="70"/>
                    </a:lnTo>
                    <a:lnTo>
                      <a:pt x="140" y="70"/>
                    </a:lnTo>
                    <a:lnTo>
                      <a:pt x="140" y="75"/>
                    </a:lnTo>
                    <a:lnTo>
                      <a:pt x="139" y="80"/>
                    </a:lnTo>
                    <a:lnTo>
                      <a:pt x="135" y="93"/>
                    </a:lnTo>
                    <a:lnTo>
                      <a:pt x="129" y="106"/>
                    </a:lnTo>
                    <a:lnTo>
                      <a:pt x="122" y="118"/>
                    </a:lnTo>
                    <a:lnTo>
                      <a:pt x="110" y="142"/>
                    </a:lnTo>
                    <a:lnTo>
                      <a:pt x="106" y="151"/>
                    </a:lnTo>
                    <a:lnTo>
                      <a:pt x="105" y="157"/>
                    </a:lnTo>
                    <a:lnTo>
                      <a:pt x="105" y="157"/>
                    </a:lnTo>
                    <a:lnTo>
                      <a:pt x="105" y="175"/>
                    </a:lnTo>
                    <a:lnTo>
                      <a:pt x="35" y="175"/>
                    </a:lnTo>
                    <a:lnTo>
                      <a:pt x="35" y="175"/>
                    </a:lnTo>
                    <a:lnTo>
                      <a:pt x="35" y="154"/>
                    </a:lnTo>
                    <a:lnTo>
                      <a:pt x="35" y="15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0" name="Freeform 327"/>
              <p:cNvSpPr>
                <a:spLocks/>
              </p:cNvSpPr>
              <p:nvPr/>
            </p:nvSpPr>
            <p:spPr bwMode="auto">
              <a:xfrm>
                <a:off x="4545" y="2265"/>
                <a:ext cx="52" cy="125"/>
              </a:xfrm>
              <a:custGeom>
                <a:avLst/>
                <a:gdLst>
                  <a:gd name="T0" fmla="*/ 24 w 52"/>
                  <a:gd name="T1" fmla="*/ 36 h 125"/>
                  <a:gd name="T2" fmla="*/ 24 w 52"/>
                  <a:gd name="T3" fmla="*/ 97 h 125"/>
                  <a:gd name="T4" fmla="*/ 24 w 52"/>
                  <a:gd name="T5" fmla="*/ 97 h 125"/>
                  <a:gd name="T6" fmla="*/ 23 w 52"/>
                  <a:gd name="T7" fmla="*/ 103 h 125"/>
                  <a:gd name="T8" fmla="*/ 22 w 52"/>
                  <a:gd name="T9" fmla="*/ 109 h 125"/>
                  <a:gd name="T10" fmla="*/ 20 w 52"/>
                  <a:gd name="T11" fmla="*/ 113 h 125"/>
                  <a:gd name="T12" fmla="*/ 18 w 52"/>
                  <a:gd name="T13" fmla="*/ 117 h 125"/>
                  <a:gd name="T14" fmla="*/ 18 w 52"/>
                  <a:gd name="T15" fmla="*/ 117 h 125"/>
                  <a:gd name="T16" fmla="*/ 17 w 52"/>
                  <a:gd name="T17" fmla="*/ 119 h 125"/>
                  <a:gd name="T18" fmla="*/ 17 w 52"/>
                  <a:gd name="T19" fmla="*/ 120 h 125"/>
                  <a:gd name="T20" fmla="*/ 17 w 52"/>
                  <a:gd name="T21" fmla="*/ 122 h 125"/>
                  <a:gd name="T22" fmla="*/ 18 w 52"/>
                  <a:gd name="T23" fmla="*/ 124 h 125"/>
                  <a:gd name="T24" fmla="*/ 18 w 52"/>
                  <a:gd name="T25" fmla="*/ 124 h 125"/>
                  <a:gd name="T26" fmla="*/ 20 w 52"/>
                  <a:gd name="T27" fmla="*/ 125 h 125"/>
                  <a:gd name="T28" fmla="*/ 21 w 52"/>
                  <a:gd name="T29" fmla="*/ 125 h 125"/>
                  <a:gd name="T30" fmla="*/ 21 w 52"/>
                  <a:gd name="T31" fmla="*/ 125 h 125"/>
                  <a:gd name="T32" fmla="*/ 23 w 52"/>
                  <a:gd name="T33" fmla="*/ 125 h 125"/>
                  <a:gd name="T34" fmla="*/ 25 w 52"/>
                  <a:gd name="T35" fmla="*/ 123 h 125"/>
                  <a:gd name="T36" fmla="*/ 25 w 52"/>
                  <a:gd name="T37" fmla="*/ 123 h 125"/>
                  <a:gd name="T38" fmla="*/ 28 w 52"/>
                  <a:gd name="T39" fmla="*/ 118 h 125"/>
                  <a:gd name="T40" fmla="*/ 31 w 52"/>
                  <a:gd name="T41" fmla="*/ 112 h 125"/>
                  <a:gd name="T42" fmla="*/ 33 w 52"/>
                  <a:gd name="T43" fmla="*/ 105 h 125"/>
                  <a:gd name="T44" fmla="*/ 33 w 52"/>
                  <a:gd name="T45" fmla="*/ 97 h 125"/>
                  <a:gd name="T46" fmla="*/ 33 w 52"/>
                  <a:gd name="T47" fmla="*/ 83 h 125"/>
                  <a:gd name="T48" fmla="*/ 33 w 52"/>
                  <a:gd name="T49" fmla="*/ 83 h 125"/>
                  <a:gd name="T50" fmla="*/ 37 w 52"/>
                  <a:gd name="T51" fmla="*/ 81 h 125"/>
                  <a:gd name="T52" fmla="*/ 40 w 52"/>
                  <a:gd name="T53" fmla="*/ 78 h 125"/>
                  <a:gd name="T54" fmla="*/ 44 w 52"/>
                  <a:gd name="T55" fmla="*/ 75 h 125"/>
                  <a:gd name="T56" fmla="*/ 47 w 52"/>
                  <a:gd name="T57" fmla="*/ 71 h 125"/>
                  <a:gd name="T58" fmla="*/ 49 w 52"/>
                  <a:gd name="T59" fmla="*/ 67 h 125"/>
                  <a:gd name="T60" fmla="*/ 51 w 52"/>
                  <a:gd name="T61" fmla="*/ 62 h 125"/>
                  <a:gd name="T62" fmla="*/ 52 w 52"/>
                  <a:gd name="T63" fmla="*/ 56 h 125"/>
                  <a:gd name="T64" fmla="*/ 52 w 52"/>
                  <a:gd name="T65" fmla="*/ 51 h 125"/>
                  <a:gd name="T66" fmla="*/ 52 w 52"/>
                  <a:gd name="T67" fmla="*/ 51 h 125"/>
                  <a:gd name="T68" fmla="*/ 51 w 52"/>
                  <a:gd name="T69" fmla="*/ 45 h 125"/>
                  <a:gd name="T70" fmla="*/ 49 w 52"/>
                  <a:gd name="T71" fmla="*/ 38 h 125"/>
                  <a:gd name="T72" fmla="*/ 46 w 52"/>
                  <a:gd name="T73" fmla="*/ 32 h 125"/>
                  <a:gd name="T74" fmla="*/ 42 w 52"/>
                  <a:gd name="T75" fmla="*/ 25 h 125"/>
                  <a:gd name="T76" fmla="*/ 35 w 52"/>
                  <a:gd name="T77" fmla="*/ 12 h 125"/>
                  <a:gd name="T78" fmla="*/ 32 w 52"/>
                  <a:gd name="T79" fmla="*/ 6 h 125"/>
                  <a:gd name="T80" fmla="*/ 30 w 52"/>
                  <a:gd name="T81" fmla="*/ 0 h 125"/>
                  <a:gd name="T82" fmla="*/ 30 w 52"/>
                  <a:gd name="T83" fmla="*/ 0 h 125"/>
                  <a:gd name="T84" fmla="*/ 25 w 52"/>
                  <a:gd name="T85" fmla="*/ 4 h 125"/>
                  <a:gd name="T86" fmla="*/ 20 w 52"/>
                  <a:gd name="T87" fmla="*/ 9 h 125"/>
                  <a:gd name="T88" fmla="*/ 15 w 52"/>
                  <a:gd name="T89" fmla="*/ 15 h 125"/>
                  <a:gd name="T90" fmla="*/ 10 w 52"/>
                  <a:gd name="T91" fmla="*/ 22 h 125"/>
                  <a:gd name="T92" fmla="*/ 6 w 52"/>
                  <a:gd name="T93" fmla="*/ 30 h 125"/>
                  <a:gd name="T94" fmla="*/ 3 w 52"/>
                  <a:gd name="T95" fmla="*/ 37 h 125"/>
                  <a:gd name="T96" fmla="*/ 1 w 52"/>
                  <a:gd name="T97" fmla="*/ 44 h 125"/>
                  <a:gd name="T98" fmla="*/ 0 w 52"/>
                  <a:gd name="T99" fmla="*/ 51 h 125"/>
                  <a:gd name="T100" fmla="*/ 0 w 52"/>
                  <a:gd name="T101" fmla="*/ 51 h 125"/>
                  <a:gd name="T102" fmla="*/ 1 w 52"/>
                  <a:gd name="T103" fmla="*/ 56 h 125"/>
                  <a:gd name="T104" fmla="*/ 2 w 52"/>
                  <a:gd name="T105" fmla="*/ 62 h 125"/>
                  <a:gd name="T106" fmla="*/ 3 w 52"/>
                  <a:gd name="T107" fmla="*/ 67 h 125"/>
                  <a:gd name="T108" fmla="*/ 5 w 52"/>
                  <a:gd name="T109" fmla="*/ 71 h 125"/>
                  <a:gd name="T110" fmla="*/ 9 w 52"/>
                  <a:gd name="T111" fmla="*/ 75 h 125"/>
                  <a:gd name="T112" fmla="*/ 12 w 52"/>
                  <a:gd name="T113" fmla="*/ 78 h 125"/>
                  <a:gd name="T114" fmla="*/ 15 w 52"/>
                  <a:gd name="T115" fmla="*/ 81 h 125"/>
                  <a:gd name="T116" fmla="*/ 19 w 52"/>
                  <a:gd name="T117" fmla="*/ 8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125">
                    <a:moveTo>
                      <a:pt x="24" y="36"/>
                    </a:moveTo>
                    <a:lnTo>
                      <a:pt x="24" y="97"/>
                    </a:lnTo>
                    <a:lnTo>
                      <a:pt x="24" y="97"/>
                    </a:lnTo>
                    <a:lnTo>
                      <a:pt x="23" y="103"/>
                    </a:lnTo>
                    <a:lnTo>
                      <a:pt x="22" y="109"/>
                    </a:lnTo>
                    <a:lnTo>
                      <a:pt x="20" y="113"/>
                    </a:lnTo>
                    <a:lnTo>
                      <a:pt x="18" y="117"/>
                    </a:lnTo>
                    <a:lnTo>
                      <a:pt x="18" y="117"/>
                    </a:lnTo>
                    <a:lnTo>
                      <a:pt x="17" y="119"/>
                    </a:lnTo>
                    <a:lnTo>
                      <a:pt x="17" y="120"/>
                    </a:lnTo>
                    <a:lnTo>
                      <a:pt x="17" y="122"/>
                    </a:lnTo>
                    <a:lnTo>
                      <a:pt x="18" y="124"/>
                    </a:lnTo>
                    <a:lnTo>
                      <a:pt x="18" y="124"/>
                    </a:lnTo>
                    <a:lnTo>
                      <a:pt x="20" y="125"/>
                    </a:lnTo>
                    <a:lnTo>
                      <a:pt x="21" y="125"/>
                    </a:lnTo>
                    <a:lnTo>
                      <a:pt x="21" y="125"/>
                    </a:lnTo>
                    <a:lnTo>
                      <a:pt x="23" y="125"/>
                    </a:lnTo>
                    <a:lnTo>
                      <a:pt x="25" y="123"/>
                    </a:lnTo>
                    <a:lnTo>
                      <a:pt x="25" y="123"/>
                    </a:lnTo>
                    <a:lnTo>
                      <a:pt x="28" y="118"/>
                    </a:lnTo>
                    <a:lnTo>
                      <a:pt x="31" y="112"/>
                    </a:lnTo>
                    <a:lnTo>
                      <a:pt x="33" y="105"/>
                    </a:lnTo>
                    <a:lnTo>
                      <a:pt x="33" y="97"/>
                    </a:lnTo>
                    <a:lnTo>
                      <a:pt x="33" y="83"/>
                    </a:lnTo>
                    <a:lnTo>
                      <a:pt x="33" y="83"/>
                    </a:lnTo>
                    <a:lnTo>
                      <a:pt x="37" y="81"/>
                    </a:lnTo>
                    <a:lnTo>
                      <a:pt x="40" y="78"/>
                    </a:lnTo>
                    <a:lnTo>
                      <a:pt x="44" y="75"/>
                    </a:lnTo>
                    <a:lnTo>
                      <a:pt x="47" y="71"/>
                    </a:lnTo>
                    <a:lnTo>
                      <a:pt x="49" y="67"/>
                    </a:lnTo>
                    <a:lnTo>
                      <a:pt x="51" y="62"/>
                    </a:lnTo>
                    <a:lnTo>
                      <a:pt x="52" y="56"/>
                    </a:lnTo>
                    <a:lnTo>
                      <a:pt x="52" y="51"/>
                    </a:lnTo>
                    <a:lnTo>
                      <a:pt x="52" y="51"/>
                    </a:lnTo>
                    <a:lnTo>
                      <a:pt x="51" y="45"/>
                    </a:lnTo>
                    <a:lnTo>
                      <a:pt x="49" y="38"/>
                    </a:lnTo>
                    <a:lnTo>
                      <a:pt x="46" y="32"/>
                    </a:lnTo>
                    <a:lnTo>
                      <a:pt x="42" y="25"/>
                    </a:lnTo>
                    <a:lnTo>
                      <a:pt x="35" y="12"/>
                    </a:lnTo>
                    <a:lnTo>
                      <a:pt x="32" y="6"/>
                    </a:lnTo>
                    <a:lnTo>
                      <a:pt x="30" y="0"/>
                    </a:lnTo>
                    <a:lnTo>
                      <a:pt x="30" y="0"/>
                    </a:lnTo>
                    <a:lnTo>
                      <a:pt x="25" y="4"/>
                    </a:lnTo>
                    <a:lnTo>
                      <a:pt x="20" y="9"/>
                    </a:lnTo>
                    <a:lnTo>
                      <a:pt x="15" y="15"/>
                    </a:lnTo>
                    <a:lnTo>
                      <a:pt x="10" y="22"/>
                    </a:lnTo>
                    <a:lnTo>
                      <a:pt x="6" y="30"/>
                    </a:lnTo>
                    <a:lnTo>
                      <a:pt x="3" y="37"/>
                    </a:lnTo>
                    <a:lnTo>
                      <a:pt x="1" y="44"/>
                    </a:lnTo>
                    <a:lnTo>
                      <a:pt x="0" y="51"/>
                    </a:lnTo>
                    <a:lnTo>
                      <a:pt x="0" y="51"/>
                    </a:lnTo>
                    <a:lnTo>
                      <a:pt x="1" y="56"/>
                    </a:lnTo>
                    <a:lnTo>
                      <a:pt x="2" y="62"/>
                    </a:lnTo>
                    <a:lnTo>
                      <a:pt x="3" y="67"/>
                    </a:lnTo>
                    <a:lnTo>
                      <a:pt x="5" y="71"/>
                    </a:lnTo>
                    <a:lnTo>
                      <a:pt x="9" y="75"/>
                    </a:lnTo>
                    <a:lnTo>
                      <a:pt x="12" y="78"/>
                    </a:lnTo>
                    <a:lnTo>
                      <a:pt x="15" y="81"/>
                    </a:lnTo>
                    <a:lnTo>
                      <a:pt x="19" y="8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1" name="Freeform 328"/>
              <p:cNvSpPr>
                <a:spLocks/>
              </p:cNvSpPr>
              <p:nvPr/>
            </p:nvSpPr>
            <p:spPr bwMode="auto">
              <a:xfrm>
                <a:off x="4559" y="2451"/>
                <a:ext cx="25" cy="9"/>
              </a:xfrm>
              <a:custGeom>
                <a:avLst/>
                <a:gdLst>
                  <a:gd name="T0" fmla="*/ 25 w 25"/>
                  <a:gd name="T1" fmla="*/ 0 h 9"/>
                  <a:gd name="T2" fmla="*/ 25 w 25"/>
                  <a:gd name="T3" fmla="*/ 0 h 9"/>
                  <a:gd name="T4" fmla="*/ 24 w 25"/>
                  <a:gd name="T5" fmla="*/ 2 h 9"/>
                  <a:gd name="T6" fmla="*/ 22 w 25"/>
                  <a:gd name="T7" fmla="*/ 5 h 9"/>
                  <a:gd name="T8" fmla="*/ 17 w 25"/>
                  <a:gd name="T9" fmla="*/ 8 h 9"/>
                  <a:gd name="T10" fmla="*/ 15 w 25"/>
                  <a:gd name="T11" fmla="*/ 9 h 9"/>
                  <a:gd name="T12" fmla="*/ 12 w 25"/>
                  <a:gd name="T13" fmla="*/ 9 h 9"/>
                  <a:gd name="T14" fmla="*/ 12 w 25"/>
                  <a:gd name="T15" fmla="*/ 9 h 9"/>
                  <a:gd name="T16" fmla="*/ 9 w 25"/>
                  <a:gd name="T17" fmla="*/ 9 h 9"/>
                  <a:gd name="T18" fmla="*/ 7 w 25"/>
                  <a:gd name="T19" fmla="*/ 8 h 9"/>
                  <a:gd name="T20" fmla="*/ 3 w 25"/>
                  <a:gd name="T21" fmla="*/ 5 h 9"/>
                  <a:gd name="T22" fmla="*/ 0 w 25"/>
                  <a:gd name="T23" fmla="*/ 2 h 9"/>
                  <a:gd name="T24" fmla="*/ 0 w 2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9">
                    <a:moveTo>
                      <a:pt x="25" y="0"/>
                    </a:moveTo>
                    <a:lnTo>
                      <a:pt x="25" y="0"/>
                    </a:lnTo>
                    <a:lnTo>
                      <a:pt x="24" y="2"/>
                    </a:lnTo>
                    <a:lnTo>
                      <a:pt x="22" y="5"/>
                    </a:lnTo>
                    <a:lnTo>
                      <a:pt x="17" y="8"/>
                    </a:lnTo>
                    <a:lnTo>
                      <a:pt x="15" y="9"/>
                    </a:lnTo>
                    <a:lnTo>
                      <a:pt x="12" y="9"/>
                    </a:lnTo>
                    <a:lnTo>
                      <a:pt x="12" y="9"/>
                    </a:lnTo>
                    <a:lnTo>
                      <a:pt x="9" y="9"/>
                    </a:lnTo>
                    <a:lnTo>
                      <a:pt x="7" y="8"/>
                    </a:lnTo>
                    <a:lnTo>
                      <a:pt x="3" y="5"/>
                    </a:lnTo>
                    <a:lnTo>
                      <a:pt x="0" y="2"/>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2" name="Freeform 329"/>
              <p:cNvSpPr>
                <a:spLocks/>
              </p:cNvSpPr>
              <p:nvPr/>
            </p:nvSpPr>
            <p:spPr bwMode="auto">
              <a:xfrm>
                <a:off x="3959" y="2454"/>
                <a:ext cx="271" cy="232"/>
              </a:xfrm>
              <a:custGeom>
                <a:avLst/>
                <a:gdLst>
                  <a:gd name="T0" fmla="*/ 135 w 271"/>
                  <a:gd name="T1" fmla="*/ 0 h 232"/>
                  <a:gd name="T2" fmla="*/ 0 w 271"/>
                  <a:gd name="T3" fmla="*/ 129 h 232"/>
                  <a:gd name="T4" fmla="*/ 16 w 271"/>
                  <a:gd name="T5" fmla="*/ 145 h 232"/>
                  <a:gd name="T6" fmla="*/ 22 w 271"/>
                  <a:gd name="T7" fmla="*/ 139 h 232"/>
                  <a:gd name="T8" fmla="*/ 22 w 271"/>
                  <a:gd name="T9" fmla="*/ 232 h 232"/>
                  <a:gd name="T10" fmla="*/ 30 w 271"/>
                  <a:gd name="T11" fmla="*/ 232 h 232"/>
                  <a:gd name="T12" fmla="*/ 84 w 271"/>
                  <a:gd name="T13" fmla="*/ 179 h 232"/>
                  <a:gd name="T14" fmla="*/ 84 w 271"/>
                  <a:gd name="T15" fmla="*/ 179 h 232"/>
                  <a:gd name="T16" fmla="*/ 80 w 271"/>
                  <a:gd name="T17" fmla="*/ 171 h 232"/>
                  <a:gd name="T18" fmla="*/ 76 w 271"/>
                  <a:gd name="T19" fmla="*/ 163 h 232"/>
                  <a:gd name="T20" fmla="*/ 74 w 271"/>
                  <a:gd name="T21" fmla="*/ 153 h 232"/>
                  <a:gd name="T22" fmla="*/ 74 w 271"/>
                  <a:gd name="T23" fmla="*/ 144 h 232"/>
                  <a:gd name="T24" fmla="*/ 74 w 271"/>
                  <a:gd name="T25" fmla="*/ 144 h 232"/>
                  <a:gd name="T26" fmla="*/ 74 w 271"/>
                  <a:gd name="T27" fmla="*/ 138 h 232"/>
                  <a:gd name="T28" fmla="*/ 75 w 271"/>
                  <a:gd name="T29" fmla="*/ 132 h 232"/>
                  <a:gd name="T30" fmla="*/ 78 w 271"/>
                  <a:gd name="T31" fmla="*/ 120 h 232"/>
                  <a:gd name="T32" fmla="*/ 84 w 271"/>
                  <a:gd name="T33" fmla="*/ 109 h 232"/>
                  <a:gd name="T34" fmla="*/ 92 w 271"/>
                  <a:gd name="T35" fmla="*/ 101 h 232"/>
                  <a:gd name="T36" fmla="*/ 101 w 271"/>
                  <a:gd name="T37" fmla="*/ 93 h 232"/>
                  <a:gd name="T38" fmla="*/ 111 w 271"/>
                  <a:gd name="T39" fmla="*/ 88 h 232"/>
                  <a:gd name="T40" fmla="*/ 122 w 271"/>
                  <a:gd name="T41" fmla="*/ 83 h 232"/>
                  <a:gd name="T42" fmla="*/ 129 w 271"/>
                  <a:gd name="T43" fmla="*/ 82 h 232"/>
                  <a:gd name="T44" fmla="*/ 135 w 271"/>
                  <a:gd name="T45" fmla="*/ 82 h 232"/>
                  <a:gd name="T46" fmla="*/ 135 w 271"/>
                  <a:gd name="T47" fmla="*/ 82 h 232"/>
                  <a:gd name="T48" fmla="*/ 141 w 271"/>
                  <a:gd name="T49" fmla="*/ 82 h 232"/>
                  <a:gd name="T50" fmla="*/ 147 w 271"/>
                  <a:gd name="T51" fmla="*/ 83 h 232"/>
                  <a:gd name="T52" fmla="*/ 160 w 271"/>
                  <a:gd name="T53" fmla="*/ 88 h 232"/>
                  <a:gd name="T54" fmla="*/ 170 w 271"/>
                  <a:gd name="T55" fmla="*/ 93 h 232"/>
                  <a:gd name="T56" fmla="*/ 179 w 271"/>
                  <a:gd name="T57" fmla="*/ 101 h 232"/>
                  <a:gd name="T58" fmla="*/ 186 w 271"/>
                  <a:gd name="T59" fmla="*/ 109 h 232"/>
                  <a:gd name="T60" fmla="*/ 191 w 271"/>
                  <a:gd name="T61" fmla="*/ 120 h 232"/>
                  <a:gd name="T62" fmla="*/ 195 w 271"/>
                  <a:gd name="T63" fmla="*/ 132 h 232"/>
                  <a:gd name="T64" fmla="*/ 197 w 271"/>
                  <a:gd name="T65" fmla="*/ 138 h 232"/>
                  <a:gd name="T66" fmla="*/ 197 w 271"/>
                  <a:gd name="T67" fmla="*/ 144 h 232"/>
                  <a:gd name="T68" fmla="*/ 197 w 271"/>
                  <a:gd name="T69" fmla="*/ 144 h 232"/>
                  <a:gd name="T70" fmla="*/ 197 w 271"/>
                  <a:gd name="T71" fmla="*/ 150 h 232"/>
                  <a:gd name="T72" fmla="*/ 195 w 271"/>
                  <a:gd name="T73" fmla="*/ 156 h 232"/>
                  <a:gd name="T74" fmla="*/ 191 w 271"/>
                  <a:gd name="T75" fmla="*/ 168 h 232"/>
                  <a:gd name="T76" fmla="*/ 186 w 271"/>
                  <a:gd name="T77" fmla="*/ 178 h 232"/>
                  <a:gd name="T78" fmla="*/ 179 w 271"/>
                  <a:gd name="T79" fmla="*/ 187 h 232"/>
                  <a:gd name="T80" fmla="*/ 170 w 271"/>
                  <a:gd name="T81" fmla="*/ 195 h 232"/>
                  <a:gd name="T82" fmla="*/ 160 w 271"/>
                  <a:gd name="T83" fmla="*/ 201 h 232"/>
                  <a:gd name="T84" fmla="*/ 147 w 271"/>
                  <a:gd name="T85" fmla="*/ 204 h 232"/>
                  <a:gd name="T86" fmla="*/ 141 w 271"/>
                  <a:gd name="T87" fmla="*/ 205 h 232"/>
                  <a:gd name="T88" fmla="*/ 135 w 271"/>
                  <a:gd name="T89" fmla="*/ 206 h 232"/>
                  <a:gd name="T90" fmla="*/ 135 w 271"/>
                  <a:gd name="T91" fmla="*/ 206 h 232"/>
                  <a:gd name="T92" fmla="*/ 126 w 271"/>
                  <a:gd name="T93" fmla="*/ 205 h 232"/>
                  <a:gd name="T94" fmla="*/ 116 w 271"/>
                  <a:gd name="T95" fmla="*/ 203 h 232"/>
                  <a:gd name="T96" fmla="*/ 108 w 271"/>
                  <a:gd name="T97" fmla="*/ 200 h 232"/>
                  <a:gd name="T98" fmla="*/ 100 w 271"/>
                  <a:gd name="T99" fmla="*/ 195 h 232"/>
                  <a:gd name="T100" fmla="*/ 64 w 271"/>
                  <a:gd name="T101" fmla="*/ 232 h 232"/>
                  <a:gd name="T102" fmla="*/ 248 w 271"/>
                  <a:gd name="T103" fmla="*/ 232 h 232"/>
                  <a:gd name="T104" fmla="*/ 248 w 271"/>
                  <a:gd name="T105" fmla="*/ 139 h 232"/>
                  <a:gd name="T106" fmla="*/ 254 w 271"/>
                  <a:gd name="T107" fmla="*/ 145 h 232"/>
                  <a:gd name="T108" fmla="*/ 271 w 271"/>
                  <a:gd name="T109" fmla="*/ 129 h 232"/>
                  <a:gd name="T110" fmla="*/ 135 w 271"/>
                  <a:gd name="T11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232">
                    <a:moveTo>
                      <a:pt x="135" y="0"/>
                    </a:moveTo>
                    <a:lnTo>
                      <a:pt x="0" y="129"/>
                    </a:lnTo>
                    <a:lnTo>
                      <a:pt x="16" y="145"/>
                    </a:lnTo>
                    <a:lnTo>
                      <a:pt x="22" y="139"/>
                    </a:lnTo>
                    <a:lnTo>
                      <a:pt x="22" y="232"/>
                    </a:lnTo>
                    <a:lnTo>
                      <a:pt x="30" y="232"/>
                    </a:lnTo>
                    <a:lnTo>
                      <a:pt x="84" y="179"/>
                    </a:lnTo>
                    <a:lnTo>
                      <a:pt x="84" y="179"/>
                    </a:lnTo>
                    <a:lnTo>
                      <a:pt x="80" y="171"/>
                    </a:lnTo>
                    <a:lnTo>
                      <a:pt x="76" y="163"/>
                    </a:lnTo>
                    <a:lnTo>
                      <a:pt x="74" y="153"/>
                    </a:lnTo>
                    <a:lnTo>
                      <a:pt x="74" y="144"/>
                    </a:lnTo>
                    <a:lnTo>
                      <a:pt x="74" y="144"/>
                    </a:lnTo>
                    <a:lnTo>
                      <a:pt x="74" y="138"/>
                    </a:lnTo>
                    <a:lnTo>
                      <a:pt x="75" y="132"/>
                    </a:lnTo>
                    <a:lnTo>
                      <a:pt x="78" y="120"/>
                    </a:lnTo>
                    <a:lnTo>
                      <a:pt x="84" y="109"/>
                    </a:lnTo>
                    <a:lnTo>
                      <a:pt x="92" y="101"/>
                    </a:lnTo>
                    <a:lnTo>
                      <a:pt x="101" y="93"/>
                    </a:lnTo>
                    <a:lnTo>
                      <a:pt x="111" y="88"/>
                    </a:lnTo>
                    <a:lnTo>
                      <a:pt x="122" y="83"/>
                    </a:lnTo>
                    <a:lnTo>
                      <a:pt x="129" y="82"/>
                    </a:lnTo>
                    <a:lnTo>
                      <a:pt x="135" y="82"/>
                    </a:lnTo>
                    <a:lnTo>
                      <a:pt x="135" y="82"/>
                    </a:lnTo>
                    <a:lnTo>
                      <a:pt x="141" y="82"/>
                    </a:lnTo>
                    <a:lnTo>
                      <a:pt x="147" y="83"/>
                    </a:lnTo>
                    <a:lnTo>
                      <a:pt x="160" y="88"/>
                    </a:lnTo>
                    <a:lnTo>
                      <a:pt x="170" y="93"/>
                    </a:lnTo>
                    <a:lnTo>
                      <a:pt x="179" y="101"/>
                    </a:lnTo>
                    <a:lnTo>
                      <a:pt x="186" y="109"/>
                    </a:lnTo>
                    <a:lnTo>
                      <a:pt x="191" y="120"/>
                    </a:lnTo>
                    <a:lnTo>
                      <a:pt x="195" y="132"/>
                    </a:lnTo>
                    <a:lnTo>
                      <a:pt x="197" y="138"/>
                    </a:lnTo>
                    <a:lnTo>
                      <a:pt x="197" y="144"/>
                    </a:lnTo>
                    <a:lnTo>
                      <a:pt x="197" y="144"/>
                    </a:lnTo>
                    <a:lnTo>
                      <a:pt x="197" y="150"/>
                    </a:lnTo>
                    <a:lnTo>
                      <a:pt x="195" y="156"/>
                    </a:lnTo>
                    <a:lnTo>
                      <a:pt x="191" y="168"/>
                    </a:lnTo>
                    <a:lnTo>
                      <a:pt x="186" y="178"/>
                    </a:lnTo>
                    <a:lnTo>
                      <a:pt x="179" y="187"/>
                    </a:lnTo>
                    <a:lnTo>
                      <a:pt x="170" y="195"/>
                    </a:lnTo>
                    <a:lnTo>
                      <a:pt x="160" y="201"/>
                    </a:lnTo>
                    <a:lnTo>
                      <a:pt x="147" y="204"/>
                    </a:lnTo>
                    <a:lnTo>
                      <a:pt x="141" y="205"/>
                    </a:lnTo>
                    <a:lnTo>
                      <a:pt x="135" y="206"/>
                    </a:lnTo>
                    <a:lnTo>
                      <a:pt x="135" y="206"/>
                    </a:lnTo>
                    <a:lnTo>
                      <a:pt x="126" y="205"/>
                    </a:lnTo>
                    <a:lnTo>
                      <a:pt x="116" y="203"/>
                    </a:lnTo>
                    <a:lnTo>
                      <a:pt x="108" y="200"/>
                    </a:lnTo>
                    <a:lnTo>
                      <a:pt x="100" y="195"/>
                    </a:lnTo>
                    <a:lnTo>
                      <a:pt x="64" y="232"/>
                    </a:lnTo>
                    <a:lnTo>
                      <a:pt x="248" y="232"/>
                    </a:lnTo>
                    <a:lnTo>
                      <a:pt x="248" y="139"/>
                    </a:lnTo>
                    <a:lnTo>
                      <a:pt x="254" y="145"/>
                    </a:lnTo>
                    <a:lnTo>
                      <a:pt x="271" y="129"/>
                    </a:lnTo>
                    <a:lnTo>
                      <a:pt x="135"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3" name="Freeform 330"/>
              <p:cNvSpPr>
                <a:spLocks/>
              </p:cNvSpPr>
              <p:nvPr/>
            </p:nvSpPr>
            <p:spPr bwMode="auto">
              <a:xfrm>
                <a:off x="4148" y="2483"/>
                <a:ext cx="38" cy="47"/>
              </a:xfrm>
              <a:custGeom>
                <a:avLst/>
                <a:gdLst>
                  <a:gd name="T0" fmla="*/ 38 w 38"/>
                  <a:gd name="T1" fmla="*/ 47 h 47"/>
                  <a:gd name="T2" fmla="*/ 38 w 38"/>
                  <a:gd name="T3" fmla="*/ 0 h 47"/>
                  <a:gd name="T4" fmla="*/ 0 w 38"/>
                  <a:gd name="T5" fmla="*/ 0 h 47"/>
                  <a:gd name="T6" fmla="*/ 0 w 38"/>
                  <a:gd name="T7" fmla="*/ 11 h 47"/>
                </a:gdLst>
                <a:ahLst/>
                <a:cxnLst>
                  <a:cxn ang="0">
                    <a:pos x="T0" y="T1"/>
                  </a:cxn>
                  <a:cxn ang="0">
                    <a:pos x="T2" y="T3"/>
                  </a:cxn>
                  <a:cxn ang="0">
                    <a:pos x="T4" y="T5"/>
                  </a:cxn>
                  <a:cxn ang="0">
                    <a:pos x="T6" y="T7"/>
                  </a:cxn>
                </a:cxnLst>
                <a:rect l="0" t="0" r="r" b="b"/>
                <a:pathLst>
                  <a:path w="38" h="47">
                    <a:moveTo>
                      <a:pt x="38" y="47"/>
                    </a:moveTo>
                    <a:lnTo>
                      <a:pt x="38" y="0"/>
                    </a:lnTo>
                    <a:lnTo>
                      <a:pt x="0" y="0"/>
                    </a:lnTo>
                    <a:lnTo>
                      <a:pt x="0" y="1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4" name="Freeform 331"/>
              <p:cNvSpPr>
                <a:spLocks/>
              </p:cNvSpPr>
              <p:nvPr/>
            </p:nvSpPr>
            <p:spPr bwMode="auto">
              <a:xfrm>
                <a:off x="4058" y="2562"/>
                <a:ext cx="36" cy="36"/>
              </a:xfrm>
              <a:custGeom>
                <a:avLst/>
                <a:gdLst>
                  <a:gd name="T0" fmla="*/ 0 w 36"/>
                  <a:gd name="T1" fmla="*/ 36 h 36"/>
                  <a:gd name="T2" fmla="*/ 0 w 36"/>
                  <a:gd name="T3" fmla="*/ 36 h 36"/>
                  <a:gd name="T4" fmla="*/ 1 w 36"/>
                  <a:gd name="T5" fmla="*/ 29 h 36"/>
                  <a:gd name="T6" fmla="*/ 3 w 36"/>
                  <a:gd name="T7" fmla="*/ 22 h 36"/>
                  <a:gd name="T8" fmla="*/ 6 w 36"/>
                  <a:gd name="T9" fmla="*/ 16 h 36"/>
                  <a:gd name="T10" fmla="*/ 10 w 36"/>
                  <a:gd name="T11" fmla="*/ 10 h 36"/>
                  <a:gd name="T12" fmla="*/ 16 w 36"/>
                  <a:gd name="T13" fmla="*/ 6 h 36"/>
                  <a:gd name="T14" fmla="*/ 22 w 36"/>
                  <a:gd name="T15" fmla="*/ 2 h 36"/>
                  <a:gd name="T16" fmla="*/ 29 w 36"/>
                  <a:gd name="T17" fmla="*/ 0 h 36"/>
                  <a:gd name="T18" fmla="*/ 36 w 36"/>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0" y="36"/>
                    </a:moveTo>
                    <a:lnTo>
                      <a:pt x="0" y="36"/>
                    </a:lnTo>
                    <a:lnTo>
                      <a:pt x="1" y="29"/>
                    </a:lnTo>
                    <a:lnTo>
                      <a:pt x="3" y="22"/>
                    </a:lnTo>
                    <a:lnTo>
                      <a:pt x="6" y="16"/>
                    </a:lnTo>
                    <a:lnTo>
                      <a:pt x="10" y="10"/>
                    </a:lnTo>
                    <a:lnTo>
                      <a:pt x="16" y="6"/>
                    </a:lnTo>
                    <a:lnTo>
                      <a:pt x="22" y="2"/>
                    </a:lnTo>
                    <a:lnTo>
                      <a:pt x="29" y="0"/>
                    </a:lnTo>
                    <a:lnTo>
                      <a:pt x="3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5" name="Freeform 332"/>
              <p:cNvSpPr>
                <a:spLocks/>
              </p:cNvSpPr>
              <p:nvPr/>
            </p:nvSpPr>
            <p:spPr bwMode="auto">
              <a:xfrm>
                <a:off x="2734" y="2403"/>
                <a:ext cx="204" cy="32"/>
              </a:xfrm>
              <a:custGeom>
                <a:avLst/>
                <a:gdLst>
                  <a:gd name="T0" fmla="*/ 0 w 204"/>
                  <a:gd name="T1" fmla="*/ 32 h 32"/>
                  <a:gd name="T2" fmla="*/ 0 w 204"/>
                  <a:gd name="T3" fmla="*/ 32 h 32"/>
                  <a:gd name="T4" fmla="*/ 7 w 204"/>
                  <a:gd name="T5" fmla="*/ 24 h 32"/>
                  <a:gd name="T6" fmla="*/ 18 w 204"/>
                  <a:gd name="T7" fmla="*/ 18 h 32"/>
                  <a:gd name="T8" fmla="*/ 29 w 204"/>
                  <a:gd name="T9" fmla="*/ 13 h 32"/>
                  <a:gd name="T10" fmla="*/ 41 w 204"/>
                  <a:gd name="T11" fmla="*/ 8 h 32"/>
                  <a:gd name="T12" fmla="*/ 55 w 204"/>
                  <a:gd name="T13" fmla="*/ 5 h 32"/>
                  <a:gd name="T14" fmla="*/ 70 w 204"/>
                  <a:gd name="T15" fmla="*/ 2 h 32"/>
                  <a:gd name="T16" fmla="*/ 86 w 204"/>
                  <a:gd name="T17" fmla="*/ 0 h 32"/>
                  <a:gd name="T18" fmla="*/ 102 w 204"/>
                  <a:gd name="T19" fmla="*/ 0 h 32"/>
                  <a:gd name="T20" fmla="*/ 102 w 204"/>
                  <a:gd name="T21" fmla="*/ 0 h 32"/>
                  <a:gd name="T22" fmla="*/ 118 w 204"/>
                  <a:gd name="T23" fmla="*/ 0 h 32"/>
                  <a:gd name="T24" fmla="*/ 134 w 204"/>
                  <a:gd name="T25" fmla="*/ 2 h 32"/>
                  <a:gd name="T26" fmla="*/ 149 w 204"/>
                  <a:gd name="T27" fmla="*/ 5 h 32"/>
                  <a:gd name="T28" fmla="*/ 163 w 204"/>
                  <a:gd name="T29" fmla="*/ 8 h 32"/>
                  <a:gd name="T30" fmla="*/ 175 w 204"/>
                  <a:gd name="T31" fmla="*/ 13 h 32"/>
                  <a:gd name="T32" fmla="*/ 186 w 204"/>
                  <a:gd name="T33" fmla="*/ 18 h 32"/>
                  <a:gd name="T34" fmla="*/ 196 w 204"/>
                  <a:gd name="T35" fmla="*/ 24 h 32"/>
                  <a:gd name="T36" fmla="*/ 204 w 204"/>
                  <a:gd name="T3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32">
                    <a:moveTo>
                      <a:pt x="0" y="32"/>
                    </a:moveTo>
                    <a:lnTo>
                      <a:pt x="0" y="32"/>
                    </a:lnTo>
                    <a:lnTo>
                      <a:pt x="7" y="24"/>
                    </a:lnTo>
                    <a:lnTo>
                      <a:pt x="18" y="18"/>
                    </a:lnTo>
                    <a:lnTo>
                      <a:pt x="29" y="13"/>
                    </a:lnTo>
                    <a:lnTo>
                      <a:pt x="41" y="8"/>
                    </a:lnTo>
                    <a:lnTo>
                      <a:pt x="55" y="5"/>
                    </a:lnTo>
                    <a:lnTo>
                      <a:pt x="70" y="2"/>
                    </a:lnTo>
                    <a:lnTo>
                      <a:pt x="86" y="0"/>
                    </a:lnTo>
                    <a:lnTo>
                      <a:pt x="102" y="0"/>
                    </a:lnTo>
                    <a:lnTo>
                      <a:pt x="102" y="0"/>
                    </a:lnTo>
                    <a:lnTo>
                      <a:pt x="118" y="0"/>
                    </a:lnTo>
                    <a:lnTo>
                      <a:pt x="134" y="2"/>
                    </a:lnTo>
                    <a:lnTo>
                      <a:pt x="149" y="5"/>
                    </a:lnTo>
                    <a:lnTo>
                      <a:pt x="163" y="8"/>
                    </a:lnTo>
                    <a:lnTo>
                      <a:pt x="175" y="13"/>
                    </a:lnTo>
                    <a:lnTo>
                      <a:pt x="186" y="18"/>
                    </a:lnTo>
                    <a:lnTo>
                      <a:pt x="196" y="24"/>
                    </a:lnTo>
                    <a:lnTo>
                      <a:pt x="204" y="3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6" name="Freeform 333"/>
              <p:cNvSpPr>
                <a:spLocks/>
              </p:cNvSpPr>
              <p:nvPr/>
            </p:nvSpPr>
            <p:spPr bwMode="auto">
              <a:xfrm>
                <a:off x="2692" y="2437"/>
                <a:ext cx="288" cy="127"/>
              </a:xfrm>
              <a:custGeom>
                <a:avLst/>
                <a:gdLst>
                  <a:gd name="T0" fmla="*/ 288 w 288"/>
                  <a:gd name="T1" fmla="*/ 22 h 127"/>
                  <a:gd name="T2" fmla="*/ 286 w 288"/>
                  <a:gd name="T3" fmla="*/ 13 h 127"/>
                  <a:gd name="T4" fmla="*/ 281 w 288"/>
                  <a:gd name="T5" fmla="*/ 6 h 127"/>
                  <a:gd name="T6" fmla="*/ 274 w 288"/>
                  <a:gd name="T7" fmla="*/ 2 h 127"/>
                  <a:gd name="T8" fmla="*/ 265 w 288"/>
                  <a:gd name="T9" fmla="*/ 0 h 127"/>
                  <a:gd name="T10" fmla="*/ 258 w 288"/>
                  <a:gd name="T11" fmla="*/ 1 h 127"/>
                  <a:gd name="T12" fmla="*/ 246 w 288"/>
                  <a:gd name="T13" fmla="*/ 6 h 127"/>
                  <a:gd name="T14" fmla="*/ 238 w 288"/>
                  <a:gd name="T15" fmla="*/ 19 h 127"/>
                  <a:gd name="T16" fmla="*/ 233 w 288"/>
                  <a:gd name="T17" fmla="*/ 40 h 127"/>
                  <a:gd name="T18" fmla="*/ 232 w 288"/>
                  <a:gd name="T19" fmla="*/ 53 h 127"/>
                  <a:gd name="T20" fmla="*/ 232 w 288"/>
                  <a:gd name="T21" fmla="*/ 80 h 127"/>
                  <a:gd name="T22" fmla="*/ 193 w 288"/>
                  <a:gd name="T23" fmla="*/ 69 h 127"/>
                  <a:gd name="T24" fmla="*/ 144 w 288"/>
                  <a:gd name="T25" fmla="*/ 64 h 127"/>
                  <a:gd name="T26" fmla="*/ 118 w 288"/>
                  <a:gd name="T27" fmla="*/ 65 h 127"/>
                  <a:gd name="T28" fmla="*/ 73 w 288"/>
                  <a:gd name="T29" fmla="*/ 74 h 127"/>
                  <a:gd name="T30" fmla="*/ 56 w 288"/>
                  <a:gd name="T31" fmla="*/ 80 h 127"/>
                  <a:gd name="T32" fmla="*/ 56 w 288"/>
                  <a:gd name="T33" fmla="*/ 53 h 127"/>
                  <a:gd name="T34" fmla="*/ 52 w 288"/>
                  <a:gd name="T35" fmla="*/ 28 h 127"/>
                  <a:gd name="T36" fmla="*/ 46 w 288"/>
                  <a:gd name="T37" fmla="*/ 12 h 127"/>
                  <a:gd name="T38" fmla="*/ 36 w 288"/>
                  <a:gd name="T39" fmla="*/ 3 h 127"/>
                  <a:gd name="T40" fmla="*/ 23 w 288"/>
                  <a:gd name="T41" fmla="*/ 0 h 127"/>
                  <a:gd name="T42" fmla="*/ 18 w 288"/>
                  <a:gd name="T43" fmla="*/ 0 h 127"/>
                  <a:gd name="T44" fmla="*/ 10 w 288"/>
                  <a:gd name="T45" fmla="*/ 4 h 127"/>
                  <a:gd name="T46" fmla="*/ 4 w 288"/>
                  <a:gd name="T47" fmla="*/ 10 h 127"/>
                  <a:gd name="T48" fmla="*/ 0 w 288"/>
                  <a:gd name="T49" fmla="*/ 18 h 127"/>
                  <a:gd name="T50" fmla="*/ 0 w 288"/>
                  <a:gd name="T51" fmla="*/ 22 h 127"/>
                  <a:gd name="T52" fmla="*/ 1 w 288"/>
                  <a:gd name="T53" fmla="*/ 31 h 127"/>
                  <a:gd name="T54" fmla="*/ 5 w 288"/>
                  <a:gd name="T55" fmla="*/ 38 h 127"/>
                  <a:gd name="T56" fmla="*/ 12 w 288"/>
                  <a:gd name="T57" fmla="*/ 42 h 127"/>
                  <a:gd name="T58" fmla="*/ 20 w 288"/>
                  <a:gd name="T59" fmla="*/ 45 h 127"/>
                  <a:gd name="T60" fmla="*/ 26 w 288"/>
                  <a:gd name="T61" fmla="*/ 54 h 127"/>
                  <a:gd name="T62" fmla="*/ 34 w 288"/>
                  <a:gd name="T63" fmla="*/ 77 h 127"/>
                  <a:gd name="T64" fmla="*/ 35 w 288"/>
                  <a:gd name="T65" fmla="*/ 91 h 127"/>
                  <a:gd name="T66" fmla="*/ 33 w 288"/>
                  <a:gd name="T67" fmla="*/ 111 h 127"/>
                  <a:gd name="T68" fmla="*/ 27 w 288"/>
                  <a:gd name="T69" fmla="*/ 127 h 127"/>
                  <a:gd name="T70" fmla="*/ 34 w 288"/>
                  <a:gd name="T71" fmla="*/ 127 h 127"/>
                  <a:gd name="T72" fmla="*/ 49 w 288"/>
                  <a:gd name="T73" fmla="*/ 107 h 127"/>
                  <a:gd name="T74" fmla="*/ 239 w 288"/>
                  <a:gd name="T75" fmla="*/ 107 h 127"/>
                  <a:gd name="T76" fmla="*/ 254 w 288"/>
                  <a:gd name="T77" fmla="*/ 127 h 127"/>
                  <a:gd name="T78" fmla="*/ 261 w 288"/>
                  <a:gd name="T79" fmla="*/ 127 h 127"/>
                  <a:gd name="T80" fmla="*/ 255 w 288"/>
                  <a:gd name="T81" fmla="*/ 111 h 127"/>
                  <a:gd name="T82" fmla="*/ 253 w 288"/>
                  <a:gd name="T83" fmla="*/ 91 h 127"/>
                  <a:gd name="T84" fmla="*/ 254 w 288"/>
                  <a:gd name="T85" fmla="*/ 77 h 127"/>
                  <a:gd name="T86" fmla="*/ 261 w 288"/>
                  <a:gd name="T87" fmla="*/ 54 h 127"/>
                  <a:gd name="T88" fmla="*/ 267 w 288"/>
                  <a:gd name="T89" fmla="*/ 45 h 127"/>
                  <a:gd name="T90" fmla="*/ 276 w 288"/>
                  <a:gd name="T91" fmla="*/ 42 h 127"/>
                  <a:gd name="T92" fmla="*/ 282 w 288"/>
                  <a:gd name="T93" fmla="*/ 38 h 127"/>
                  <a:gd name="T94" fmla="*/ 286 w 288"/>
                  <a:gd name="T95" fmla="*/ 31 h 127"/>
                  <a:gd name="T96" fmla="*/ 288 w 288"/>
                  <a:gd name="T97" fmla="*/ 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 h="127">
                    <a:moveTo>
                      <a:pt x="288" y="22"/>
                    </a:moveTo>
                    <a:lnTo>
                      <a:pt x="288" y="22"/>
                    </a:lnTo>
                    <a:lnTo>
                      <a:pt x="287" y="18"/>
                    </a:lnTo>
                    <a:lnTo>
                      <a:pt x="286" y="13"/>
                    </a:lnTo>
                    <a:lnTo>
                      <a:pt x="284" y="10"/>
                    </a:lnTo>
                    <a:lnTo>
                      <a:pt x="281" y="6"/>
                    </a:lnTo>
                    <a:lnTo>
                      <a:pt x="278" y="4"/>
                    </a:lnTo>
                    <a:lnTo>
                      <a:pt x="274" y="2"/>
                    </a:lnTo>
                    <a:lnTo>
                      <a:pt x="269" y="0"/>
                    </a:lnTo>
                    <a:lnTo>
                      <a:pt x="265" y="0"/>
                    </a:lnTo>
                    <a:lnTo>
                      <a:pt x="265" y="0"/>
                    </a:lnTo>
                    <a:lnTo>
                      <a:pt x="258" y="1"/>
                    </a:lnTo>
                    <a:lnTo>
                      <a:pt x="252" y="3"/>
                    </a:lnTo>
                    <a:lnTo>
                      <a:pt x="246" y="6"/>
                    </a:lnTo>
                    <a:lnTo>
                      <a:pt x="242" y="12"/>
                    </a:lnTo>
                    <a:lnTo>
                      <a:pt x="238" y="19"/>
                    </a:lnTo>
                    <a:lnTo>
                      <a:pt x="235" y="28"/>
                    </a:lnTo>
                    <a:lnTo>
                      <a:pt x="233" y="40"/>
                    </a:lnTo>
                    <a:lnTo>
                      <a:pt x="232" y="53"/>
                    </a:lnTo>
                    <a:lnTo>
                      <a:pt x="232" y="53"/>
                    </a:lnTo>
                    <a:lnTo>
                      <a:pt x="232" y="80"/>
                    </a:lnTo>
                    <a:lnTo>
                      <a:pt x="232" y="80"/>
                    </a:lnTo>
                    <a:lnTo>
                      <a:pt x="214" y="74"/>
                    </a:lnTo>
                    <a:lnTo>
                      <a:pt x="193" y="69"/>
                    </a:lnTo>
                    <a:lnTo>
                      <a:pt x="170" y="65"/>
                    </a:lnTo>
                    <a:lnTo>
                      <a:pt x="144" y="64"/>
                    </a:lnTo>
                    <a:lnTo>
                      <a:pt x="144" y="64"/>
                    </a:lnTo>
                    <a:lnTo>
                      <a:pt x="118" y="65"/>
                    </a:lnTo>
                    <a:lnTo>
                      <a:pt x="95" y="69"/>
                    </a:lnTo>
                    <a:lnTo>
                      <a:pt x="73" y="74"/>
                    </a:lnTo>
                    <a:lnTo>
                      <a:pt x="56" y="80"/>
                    </a:lnTo>
                    <a:lnTo>
                      <a:pt x="56" y="80"/>
                    </a:lnTo>
                    <a:lnTo>
                      <a:pt x="56" y="53"/>
                    </a:lnTo>
                    <a:lnTo>
                      <a:pt x="56" y="53"/>
                    </a:lnTo>
                    <a:lnTo>
                      <a:pt x="55" y="40"/>
                    </a:lnTo>
                    <a:lnTo>
                      <a:pt x="52" y="28"/>
                    </a:lnTo>
                    <a:lnTo>
                      <a:pt x="50" y="19"/>
                    </a:lnTo>
                    <a:lnTo>
                      <a:pt x="46" y="12"/>
                    </a:lnTo>
                    <a:lnTo>
                      <a:pt x="41" y="6"/>
                    </a:lnTo>
                    <a:lnTo>
                      <a:pt x="36" y="3"/>
                    </a:lnTo>
                    <a:lnTo>
                      <a:pt x="30" y="1"/>
                    </a:lnTo>
                    <a:lnTo>
                      <a:pt x="23" y="0"/>
                    </a:lnTo>
                    <a:lnTo>
                      <a:pt x="23" y="0"/>
                    </a:lnTo>
                    <a:lnTo>
                      <a:pt x="18" y="0"/>
                    </a:lnTo>
                    <a:lnTo>
                      <a:pt x="13" y="2"/>
                    </a:lnTo>
                    <a:lnTo>
                      <a:pt x="10" y="4"/>
                    </a:lnTo>
                    <a:lnTo>
                      <a:pt x="6" y="6"/>
                    </a:lnTo>
                    <a:lnTo>
                      <a:pt x="4" y="10"/>
                    </a:lnTo>
                    <a:lnTo>
                      <a:pt x="2" y="13"/>
                    </a:lnTo>
                    <a:lnTo>
                      <a:pt x="0" y="18"/>
                    </a:lnTo>
                    <a:lnTo>
                      <a:pt x="0" y="22"/>
                    </a:lnTo>
                    <a:lnTo>
                      <a:pt x="0" y="22"/>
                    </a:lnTo>
                    <a:lnTo>
                      <a:pt x="0" y="26"/>
                    </a:lnTo>
                    <a:lnTo>
                      <a:pt x="1" y="31"/>
                    </a:lnTo>
                    <a:lnTo>
                      <a:pt x="3" y="34"/>
                    </a:lnTo>
                    <a:lnTo>
                      <a:pt x="5" y="38"/>
                    </a:lnTo>
                    <a:lnTo>
                      <a:pt x="8" y="40"/>
                    </a:lnTo>
                    <a:lnTo>
                      <a:pt x="12" y="42"/>
                    </a:lnTo>
                    <a:lnTo>
                      <a:pt x="15" y="44"/>
                    </a:lnTo>
                    <a:lnTo>
                      <a:pt x="20" y="45"/>
                    </a:lnTo>
                    <a:lnTo>
                      <a:pt x="20" y="45"/>
                    </a:lnTo>
                    <a:lnTo>
                      <a:pt x="26" y="54"/>
                    </a:lnTo>
                    <a:lnTo>
                      <a:pt x="31" y="64"/>
                    </a:lnTo>
                    <a:lnTo>
                      <a:pt x="34" y="77"/>
                    </a:lnTo>
                    <a:lnTo>
                      <a:pt x="35" y="91"/>
                    </a:lnTo>
                    <a:lnTo>
                      <a:pt x="35" y="91"/>
                    </a:lnTo>
                    <a:lnTo>
                      <a:pt x="34" y="101"/>
                    </a:lnTo>
                    <a:lnTo>
                      <a:pt x="33" y="111"/>
                    </a:lnTo>
                    <a:lnTo>
                      <a:pt x="30" y="120"/>
                    </a:lnTo>
                    <a:lnTo>
                      <a:pt x="27" y="127"/>
                    </a:lnTo>
                    <a:lnTo>
                      <a:pt x="34" y="127"/>
                    </a:lnTo>
                    <a:lnTo>
                      <a:pt x="34" y="127"/>
                    </a:lnTo>
                    <a:lnTo>
                      <a:pt x="39" y="121"/>
                    </a:lnTo>
                    <a:lnTo>
                      <a:pt x="49" y="107"/>
                    </a:lnTo>
                    <a:lnTo>
                      <a:pt x="239" y="107"/>
                    </a:lnTo>
                    <a:lnTo>
                      <a:pt x="239" y="107"/>
                    </a:lnTo>
                    <a:lnTo>
                      <a:pt x="249" y="121"/>
                    </a:lnTo>
                    <a:lnTo>
                      <a:pt x="254" y="127"/>
                    </a:lnTo>
                    <a:lnTo>
                      <a:pt x="261" y="127"/>
                    </a:lnTo>
                    <a:lnTo>
                      <a:pt x="261" y="127"/>
                    </a:lnTo>
                    <a:lnTo>
                      <a:pt x="258" y="120"/>
                    </a:lnTo>
                    <a:lnTo>
                      <a:pt x="255" y="111"/>
                    </a:lnTo>
                    <a:lnTo>
                      <a:pt x="253" y="101"/>
                    </a:lnTo>
                    <a:lnTo>
                      <a:pt x="253" y="91"/>
                    </a:lnTo>
                    <a:lnTo>
                      <a:pt x="253" y="91"/>
                    </a:lnTo>
                    <a:lnTo>
                      <a:pt x="254" y="77"/>
                    </a:lnTo>
                    <a:lnTo>
                      <a:pt x="257" y="64"/>
                    </a:lnTo>
                    <a:lnTo>
                      <a:pt x="261" y="54"/>
                    </a:lnTo>
                    <a:lnTo>
                      <a:pt x="267" y="45"/>
                    </a:lnTo>
                    <a:lnTo>
                      <a:pt x="267" y="45"/>
                    </a:lnTo>
                    <a:lnTo>
                      <a:pt x="272" y="44"/>
                    </a:lnTo>
                    <a:lnTo>
                      <a:pt x="276" y="42"/>
                    </a:lnTo>
                    <a:lnTo>
                      <a:pt x="279" y="40"/>
                    </a:lnTo>
                    <a:lnTo>
                      <a:pt x="282" y="38"/>
                    </a:lnTo>
                    <a:lnTo>
                      <a:pt x="285" y="34"/>
                    </a:lnTo>
                    <a:lnTo>
                      <a:pt x="286" y="31"/>
                    </a:lnTo>
                    <a:lnTo>
                      <a:pt x="287" y="26"/>
                    </a:lnTo>
                    <a:lnTo>
                      <a:pt x="288" y="22"/>
                    </a:lnTo>
                    <a:lnTo>
                      <a:pt x="288" y="2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7" name="Freeform 334"/>
              <p:cNvSpPr>
                <a:spLocks/>
              </p:cNvSpPr>
              <p:nvPr/>
            </p:nvSpPr>
            <p:spPr bwMode="auto">
              <a:xfrm>
                <a:off x="119" y="85"/>
                <a:ext cx="150" cy="48"/>
              </a:xfrm>
              <a:custGeom>
                <a:avLst/>
                <a:gdLst>
                  <a:gd name="T0" fmla="*/ 0 w 150"/>
                  <a:gd name="T1" fmla="*/ 48 h 48"/>
                  <a:gd name="T2" fmla="*/ 0 w 150"/>
                  <a:gd name="T3" fmla="*/ 10 h 48"/>
                  <a:gd name="T4" fmla="*/ 0 w 150"/>
                  <a:gd name="T5" fmla="*/ 10 h 48"/>
                  <a:gd name="T6" fmla="*/ 1 w 150"/>
                  <a:gd name="T7" fmla="*/ 6 h 48"/>
                  <a:gd name="T8" fmla="*/ 3 w 150"/>
                  <a:gd name="T9" fmla="*/ 3 h 48"/>
                  <a:gd name="T10" fmla="*/ 7 w 150"/>
                  <a:gd name="T11" fmla="*/ 1 h 48"/>
                  <a:gd name="T12" fmla="*/ 11 w 150"/>
                  <a:gd name="T13" fmla="*/ 0 h 48"/>
                  <a:gd name="T14" fmla="*/ 140 w 150"/>
                  <a:gd name="T15" fmla="*/ 0 h 48"/>
                  <a:gd name="T16" fmla="*/ 140 w 150"/>
                  <a:gd name="T17" fmla="*/ 0 h 48"/>
                  <a:gd name="T18" fmla="*/ 144 w 150"/>
                  <a:gd name="T19" fmla="*/ 1 h 48"/>
                  <a:gd name="T20" fmla="*/ 147 w 150"/>
                  <a:gd name="T21" fmla="*/ 3 h 48"/>
                  <a:gd name="T22" fmla="*/ 149 w 150"/>
                  <a:gd name="T23" fmla="*/ 6 h 48"/>
                  <a:gd name="T24" fmla="*/ 150 w 150"/>
                  <a:gd name="T25" fmla="*/ 10 h 48"/>
                  <a:gd name="T26" fmla="*/ 150 w 150"/>
                  <a:gd name="T2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48">
                    <a:moveTo>
                      <a:pt x="0" y="48"/>
                    </a:moveTo>
                    <a:lnTo>
                      <a:pt x="0" y="10"/>
                    </a:lnTo>
                    <a:lnTo>
                      <a:pt x="0" y="10"/>
                    </a:lnTo>
                    <a:lnTo>
                      <a:pt x="1" y="6"/>
                    </a:lnTo>
                    <a:lnTo>
                      <a:pt x="3" y="3"/>
                    </a:lnTo>
                    <a:lnTo>
                      <a:pt x="7" y="1"/>
                    </a:lnTo>
                    <a:lnTo>
                      <a:pt x="11" y="0"/>
                    </a:lnTo>
                    <a:lnTo>
                      <a:pt x="140" y="0"/>
                    </a:lnTo>
                    <a:lnTo>
                      <a:pt x="140" y="0"/>
                    </a:lnTo>
                    <a:lnTo>
                      <a:pt x="144" y="1"/>
                    </a:lnTo>
                    <a:lnTo>
                      <a:pt x="147" y="3"/>
                    </a:lnTo>
                    <a:lnTo>
                      <a:pt x="149" y="6"/>
                    </a:lnTo>
                    <a:lnTo>
                      <a:pt x="150" y="10"/>
                    </a:lnTo>
                    <a:lnTo>
                      <a:pt x="150" y="4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8" name="Freeform 335"/>
              <p:cNvSpPr>
                <a:spLocks/>
              </p:cNvSpPr>
              <p:nvPr/>
            </p:nvSpPr>
            <p:spPr bwMode="auto">
              <a:xfrm>
                <a:off x="61" y="85"/>
                <a:ext cx="49" cy="48"/>
              </a:xfrm>
              <a:custGeom>
                <a:avLst/>
                <a:gdLst>
                  <a:gd name="T0" fmla="*/ 25 w 49"/>
                  <a:gd name="T1" fmla="*/ 48 h 48"/>
                  <a:gd name="T2" fmla="*/ 25 w 49"/>
                  <a:gd name="T3" fmla="*/ 48 h 48"/>
                  <a:gd name="T4" fmla="*/ 30 w 49"/>
                  <a:gd name="T5" fmla="*/ 47 h 48"/>
                  <a:gd name="T6" fmla="*/ 34 w 49"/>
                  <a:gd name="T7" fmla="*/ 46 h 48"/>
                  <a:gd name="T8" fmla="*/ 38 w 49"/>
                  <a:gd name="T9" fmla="*/ 44 h 48"/>
                  <a:gd name="T10" fmla="*/ 41 w 49"/>
                  <a:gd name="T11" fmla="*/ 41 h 48"/>
                  <a:gd name="T12" fmla="*/ 44 w 49"/>
                  <a:gd name="T13" fmla="*/ 37 h 48"/>
                  <a:gd name="T14" fmla="*/ 48 w 49"/>
                  <a:gd name="T15" fmla="*/ 32 h 48"/>
                  <a:gd name="T16" fmla="*/ 49 w 49"/>
                  <a:gd name="T17" fmla="*/ 28 h 48"/>
                  <a:gd name="T18" fmla="*/ 49 w 49"/>
                  <a:gd name="T19" fmla="*/ 23 h 48"/>
                  <a:gd name="T20" fmla="*/ 49 w 49"/>
                  <a:gd name="T21" fmla="*/ 23 h 48"/>
                  <a:gd name="T22" fmla="*/ 49 w 49"/>
                  <a:gd name="T23" fmla="*/ 18 h 48"/>
                  <a:gd name="T24" fmla="*/ 48 w 49"/>
                  <a:gd name="T25" fmla="*/ 14 h 48"/>
                  <a:gd name="T26" fmla="*/ 44 w 49"/>
                  <a:gd name="T27" fmla="*/ 10 h 48"/>
                  <a:gd name="T28" fmla="*/ 41 w 49"/>
                  <a:gd name="T29" fmla="*/ 6 h 48"/>
                  <a:gd name="T30" fmla="*/ 38 w 49"/>
                  <a:gd name="T31" fmla="*/ 4 h 48"/>
                  <a:gd name="T32" fmla="*/ 34 w 49"/>
                  <a:gd name="T33" fmla="*/ 1 h 48"/>
                  <a:gd name="T34" fmla="*/ 30 w 49"/>
                  <a:gd name="T35" fmla="*/ 0 h 48"/>
                  <a:gd name="T36" fmla="*/ 25 w 49"/>
                  <a:gd name="T37" fmla="*/ 0 h 48"/>
                  <a:gd name="T38" fmla="*/ 25 w 49"/>
                  <a:gd name="T39" fmla="*/ 0 h 48"/>
                  <a:gd name="T40" fmla="*/ 20 w 49"/>
                  <a:gd name="T41" fmla="*/ 0 h 48"/>
                  <a:gd name="T42" fmla="*/ 16 w 49"/>
                  <a:gd name="T43" fmla="*/ 1 h 48"/>
                  <a:gd name="T44" fmla="*/ 12 w 49"/>
                  <a:gd name="T45" fmla="*/ 4 h 48"/>
                  <a:gd name="T46" fmla="*/ 7 w 49"/>
                  <a:gd name="T47" fmla="*/ 6 h 48"/>
                  <a:gd name="T48" fmla="*/ 4 w 49"/>
                  <a:gd name="T49" fmla="*/ 10 h 48"/>
                  <a:gd name="T50" fmla="*/ 2 w 49"/>
                  <a:gd name="T51" fmla="*/ 14 h 48"/>
                  <a:gd name="T52" fmla="*/ 1 w 49"/>
                  <a:gd name="T53" fmla="*/ 18 h 48"/>
                  <a:gd name="T54" fmla="*/ 0 w 49"/>
                  <a:gd name="T55" fmla="*/ 23 h 48"/>
                  <a:gd name="T56" fmla="*/ 0 w 49"/>
                  <a:gd name="T57" fmla="*/ 23 h 48"/>
                  <a:gd name="T58" fmla="*/ 1 w 49"/>
                  <a:gd name="T59" fmla="*/ 28 h 48"/>
                  <a:gd name="T60" fmla="*/ 2 w 49"/>
                  <a:gd name="T61" fmla="*/ 32 h 48"/>
                  <a:gd name="T62" fmla="*/ 4 w 49"/>
                  <a:gd name="T63" fmla="*/ 37 h 48"/>
                  <a:gd name="T64" fmla="*/ 7 w 49"/>
                  <a:gd name="T65" fmla="*/ 41 h 48"/>
                  <a:gd name="T66" fmla="*/ 12 w 49"/>
                  <a:gd name="T67" fmla="*/ 44 h 48"/>
                  <a:gd name="T68" fmla="*/ 16 w 49"/>
                  <a:gd name="T69" fmla="*/ 46 h 48"/>
                  <a:gd name="T70" fmla="*/ 20 w 49"/>
                  <a:gd name="T71" fmla="*/ 47 h 48"/>
                  <a:gd name="T72" fmla="*/ 25 w 49"/>
                  <a:gd name="T73" fmla="*/ 48 h 48"/>
                  <a:gd name="T74" fmla="*/ 25 w 49"/>
                  <a:gd name="T7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8">
                    <a:moveTo>
                      <a:pt x="25" y="48"/>
                    </a:moveTo>
                    <a:lnTo>
                      <a:pt x="25" y="48"/>
                    </a:lnTo>
                    <a:lnTo>
                      <a:pt x="30" y="47"/>
                    </a:lnTo>
                    <a:lnTo>
                      <a:pt x="34" y="46"/>
                    </a:lnTo>
                    <a:lnTo>
                      <a:pt x="38" y="44"/>
                    </a:lnTo>
                    <a:lnTo>
                      <a:pt x="41" y="41"/>
                    </a:lnTo>
                    <a:lnTo>
                      <a:pt x="44" y="37"/>
                    </a:lnTo>
                    <a:lnTo>
                      <a:pt x="48" y="32"/>
                    </a:lnTo>
                    <a:lnTo>
                      <a:pt x="49" y="28"/>
                    </a:lnTo>
                    <a:lnTo>
                      <a:pt x="49" y="23"/>
                    </a:lnTo>
                    <a:lnTo>
                      <a:pt x="49" y="23"/>
                    </a:lnTo>
                    <a:lnTo>
                      <a:pt x="49" y="18"/>
                    </a:lnTo>
                    <a:lnTo>
                      <a:pt x="48" y="14"/>
                    </a:lnTo>
                    <a:lnTo>
                      <a:pt x="44" y="10"/>
                    </a:lnTo>
                    <a:lnTo>
                      <a:pt x="41" y="6"/>
                    </a:lnTo>
                    <a:lnTo>
                      <a:pt x="38" y="4"/>
                    </a:lnTo>
                    <a:lnTo>
                      <a:pt x="34" y="1"/>
                    </a:lnTo>
                    <a:lnTo>
                      <a:pt x="30" y="0"/>
                    </a:lnTo>
                    <a:lnTo>
                      <a:pt x="25" y="0"/>
                    </a:lnTo>
                    <a:lnTo>
                      <a:pt x="25" y="0"/>
                    </a:lnTo>
                    <a:lnTo>
                      <a:pt x="20" y="0"/>
                    </a:lnTo>
                    <a:lnTo>
                      <a:pt x="16" y="1"/>
                    </a:lnTo>
                    <a:lnTo>
                      <a:pt x="12" y="4"/>
                    </a:lnTo>
                    <a:lnTo>
                      <a:pt x="7" y="6"/>
                    </a:lnTo>
                    <a:lnTo>
                      <a:pt x="4" y="10"/>
                    </a:lnTo>
                    <a:lnTo>
                      <a:pt x="2" y="14"/>
                    </a:lnTo>
                    <a:lnTo>
                      <a:pt x="1" y="18"/>
                    </a:lnTo>
                    <a:lnTo>
                      <a:pt x="0" y="23"/>
                    </a:lnTo>
                    <a:lnTo>
                      <a:pt x="0" y="23"/>
                    </a:lnTo>
                    <a:lnTo>
                      <a:pt x="1" y="28"/>
                    </a:lnTo>
                    <a:lnTo>
                      <a:pt x="2" y="32"/>
                    </a:lnTo>
                    <a:lnTo>
                      <a:pt x="4" y="37"/>
                    </a:lnTo>
                    <a:lnTo>
                      <a:pt x="7" y="41"/>
                    </a:lnTo>
                    <a:lnTo>
                      <a:pt x="12" y="44"/>
                    </a:lnTo>
                    <a:lnTo>
                      <a:pt x="16" y="46"/>
                    </a:lnTo>
                    <a:lnTo>
                      <a:pt x="20" y="47"/>
                    </a:lnTo>
                    <a:lnTo>
                      <a:pt x="25" y="48"/>
                    </a:lnTo>
                    <a:lnTo>
                      <a:pt x="25" y="48"/>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9" name="Freeform 336"/>
              <p:cNvSpPr>
                <a:spLocks/>
              </p:cNvSpPr>
              <p:nvPr/>
            </p:nvSpPr>
            <p:spPr bwMode="auto">
              <a:xfrm>
                <a:off x="33" y="45"/>
                <a:ext cx="261" cy="155"/>
              </a:xfrm>
              <a:custGeom>
                <a:avLst/>
                <a:gdLst>
                  <a:gd name="T0" fmla="*/ 261 w 261"/>
                  <a:gd name="T1" fmla="*/ 155 h 155"/>
                  <a:gd name="T2" fmla="*/ 261 w 261"/>
                  <a:gd name="T3" fmla="*/ 155 h 155"/>
                  <a:gd name="T4" fmla="*/ 261 w 261"/>
                  <a:gd name="T5" fmla="*/ 62 h 155"/>
                  <a:gd name="T6" fmla="*/ 261 w 261"/>
                  <a:gd name="T7" fmla="*/ 62 h 155"/>
                  <a:gd name="T8" fmla="*/ 244 w 261"/>
                  <a:gd name="T9" fmla="*/ 62 h 155"/>
                  <a:gd name="T10" fmla="*/ 244 w 261"/>
                  <a:gd name="T11" fmla="*/ 96 h 155"/>
                  <a:gd name="T12" fmla="*/ 17 w 261"/>
                  <a:gd name="T13" fmla="*/ 96 h 155"/>
                  <a:gd name="T14" fmla="*/ 17 w 261"/>
                  <a:gd name="T15" fmla="*/ 0 h 155"/>
                  <a:gd name="T16" fmla="*/ 0 w 261"/>
                  <a:gd name="T17" fmla="*/ 0 h 155"/>
                  <a:gd name="T18" fmla="*/ 0 w 261"/>
                  <a:gd name="T19"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155">
                    <a:moveTo>
                      <a:pt x="261" y="155"/>
                    </a:moveTo>
                    <a:lnTo>
                      <a:pt x="261" y="155"/>
                    </a:lnTo>
                    <a:lnTo>
                      <a:pt x="261" y="62"/>
                    </a:lnTo>
                    <a:lnTo>
                      <a:pt x="261" y="62"/>
                    </a:lnTo>
                    <a:lnTo>
                      <a:pt x="244" y="62"/>
                    </a:lnTo>
                    <a:lnTo>
                      <a:pt x="244" y="96"/>
                    </a:lnTo>
                    <a:lnTo>
                      <a:pt x="17" y="96"/>
                    </a:lnTo>
                    <a:lnTo>
                      <a:pt x="17" y="0"/>
                    </a:lnTo>
                    <a:lnTo>
                      <a:pt x="0" y="0"/>
                    </a:lnTo>
                    <a:lnTo>
                      <a:pt x="0" y="15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0" name="Freeform 337"/>
              <p:cNvSpPr>
                <a:spLocks/>
              </p:cNvSpPr>
              <p:nvPr/>
            </p:nvSpPr>
            <p:spPr bwMode="auto">
              <a:xfrm>
                <a:off x="50" y="184"/>
                <a:ext cx="227" cy="16"/>
              </a:xfrm>
              <a:custGeom>
                <a:avLst/>
                <a:gdLst>
                  <a:gd name="T0" fmla="*/ 0 w 227"/>
                  <a:gd name="T1" fmla="*/ 16 h 16"/>
                  <a:gd name="T2" fmla="*/ 0 w 227"/>
                  <a:gd name="T3" fmla="*/ 0 h 16"/>
                  <a:gd name="T4" fmla="*/ 227 w 227"/>
                  <a:gd name="T5" fmla="*/ 0 h 16"/>
                  <a:gd name="T6" fmla="*/ 227 w 227"/>
                  <a:gd name="T7" fmla="*/ 16 h 16"/>
                </a:gdLst>
                <a:ahLst/>
                <a:cxnLst>
                  <a:cxn ang="0">
                    <a:pos x="T0" y="T1"/>
                  </a:cxn>
                  <a:cxn ang="0">
                    <a:pos x="T2" y="T3"/>
                  </a:cxn>
                  <a:cxn ang="0">
                    <a:pos x="T4" y="T5"/>
                  </a:cxn>
                  <a:cxn ang="0">
                    <a:pos x="T6" y="T7"/>
                  </a:cxn>
                </a:cxnLst>
                <a:rect l="0" t="0" r="r" b="b"/>
                <a:pathLst>
                  <a:path w="227" h="16">
                    <a:moveTo>
                      <a:pt x="0" y="16"/>
                    </a:moveTo>
                    <a:lnTo>
                      <a:pt x="0" y="0"/>
                    </a:lnTo>
                    <a:lnTo>
                      <a:pt x="227" y="0"/>
                    </a:lnTo>
                    <a:lnTo>
                      <a:pt x="227"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1" name="Rectangle 338"/>
              <p:cNvSpPr>
                <a:spLocks noChangeArrowheads="1"/>
              </p:cNvSpPr>
              <p:nvPr/>
            </p:nvSpPr>
            <p:spPr bwMode="auto">
              <a:xfrm>
                <a:off x="2682" y="1396"/>
                <a:ext cx="217" cy="170"/>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2" name="Freeform 339"/>
              <p:cNvSpPr>
                <a:spLocks/>
              </p:cNvSpPr>
              <p:nvPr/>
            </p:nvSpPr>
            <p:spPr bwMode="auto">
              <a:xfrm>
                <a:off x="2699" y="1547"/>
                <a:ext cx="8" cy="6"/>
              </a:xfrm>
              <a:custGeom>
                <a:avLst/>
                <a:gdLst>
                  <a:gd name="T0" fmla="*/ 0 w 8"/>
                  <a:gd name="T1" fmla="*/ 6 h 6"/>
                  <a:gd name="T2" fmla="*/ 0 w 8"/>
                  <a:gd name="T3" fmla="*/ 0 h 6"/>
                  <a:gd name="T4" fmla="*/ 8 w 8"/>
                  <a:gd name="T5" fmla="*/ 0 h 6"/>
                </a:gdLst>
                <a:ahLst/>
                <a:cxnLst>
                  <a:cxn ang="0">
                    <a:pos x="T0" y="T1"/>
                  </a:cxn>
                  <a:cxn ang="0">
                    <a:pos x="T2" y="T3"/>
                  </a:cxn>
                  <a:cxn ang="0">
                    <a:pos x="T4" y="T5"/>
                  </a:cxn>
                </a:cxnLst>
                <a:rect l="0" t="0" r="r" b="b"/>
                <a:pathLst>
                  <a:path w="8" h="6">
                    <a:moveTo>
                      <a:pt x="0" y="6"/>
                    </a:moveTo>
                    <a:lnTo>
                      <a:pt x="0" y="0"/>
                    </a:lnTo>
                    <a:lnTo>
                      <a:pt x="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3" name="Freeform 340"/>
              <p:cNvSpPr>
                <a:spLocks/>
              </p:cNvSpPr>
              <p:nvPr/>
            </p:nvSpPr>
            <p:spPr bwMode="auto">
              <a:xfrm>
                <a:off x="2840"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4" name="Freeform 341"/>
              <p:cNvSpPr>
                <a:spLocks/>
              </p:cNvSpPr>
              <p:nvPr/>
            </p:nvSpPr>
            <p:spPr bwMode="auto">
              <a:xfrm>
                <a:off x="2857"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5" name="Freeform 342"/>
              <p:cNvSpPr>
                <a:spLocks/>
              </p:cNvSpPr>
              <p:nvPr/>
            </p:nvSpPr>
            <p:spPr bwMode="auto">
              <a:xfrm>
                <a:off x="2873"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6" name="Freeform 343"/>
              <p:cNvSpPr>
                <a:spLocks/>
              </p:cNvSpPr>
              <p:nvPr/>
            </p:nvSpPr>
            <p:spPr bwMode="auto">
              <a:xfrm>
                <a:off x="2699" y="1410"/>
                <a:ext cx="183" cy="127"/>
              </a:xfrm>
              <a:custGeom>
                <a:avLst/>
                <a:gdLst>
                  <a:gd name="T0" fmla="*/ 183 w 183"/>
                  <a:gd name="T1" fmla="*/ 115 h 127"/>
                  <a:gd name="T2" fmla="*/ 183 w 183"/>
                  <a:gd name="T3" fmla="*/ 115 h 127"/>
                  <a:gd name="T4" fmla="*/ 182 w 183"/>
                  <a:gd name="T5" fmla="*/ 120 h 127"/>
                  <a:gd name="T6" fmla="*/ 180 w 183"/>
                  <a:gd name="T7" fmla="*/ 124 h 127"/>
                  <a:gd name="T8" fmla="*/ 177 w 183"/>
                  <a:gd name="T9" fmla="*/ 126 h 127"/>
                  <a:gd name="T10" fmla="*/ 173 w 183"/>
                  <a:gd name="T11" fmla="*/ 127 h 127"/>
                  <a:gd name="T12" fmla="*/ 11 w 183"/>
                  <a:gd name="T13" fmla="*/ 127 h 127"/>
                  <a:gd name="T14" fmla="*/ 11 w 183"/>
                  <a:gd name="T15" fmla="*/ 127 h 127"/>
                  <a:gd name="T16" fmla="*/ 6 w 183"/>
                  <a:gd name="T17" fmla="*/ 126 h 127"/>
                  <a:gd name="T18" fmla="*/ 2 w 183"/>
                  <a:gd name="T19" fmla="*/ 124 h 127"/>
                  <a:gd name="T20" fmla="*/ 0 w 183"/>
                  <a:gd name="T21" fmla="*/ 120 h 127"/>
                  <a:gd name="T22" fmla="*/ 0 w 183"/>
                  <a:gd name="T23" fmla="*/ 115 h 127"/>
                  <a:gd name="T24" fmla="*/ 0 w 183"/>
                  <a:gd name="T25" fmla="*/ 11 h 127"/>
                  <a:gd name="T26" fmla="*/ 0 w 183"/>
                  <a:gd name="T27" fmla="*/ 11 h 127"/>
                  <a:gd name="T28" fmla="*/ 0 w 183"/>
                  <a:gd name="T29" fmla="*/ 6 h 127"/>
                  <a:gd name="T30" fmla="*/ 2 w 183"/>
                  <a:gd name="T31" fmla="*/ 3 h 127"/>
                  <a:gd name="T32" fmla="*/ 6 w 183"/>
                  <a:gd name="T33" fmla="*/ 0 h 127"/>
                  <a:gd name="T34" fmla="*/ 11 w 183"/>
                  <a:gd name="T35" fmla="*/ 0 h 127"/>
                  <a:gd name="T36" fmla="*/ 173 w 183"/>
                  <a:gd name="T37" fmla="*/ 0 h 127"/>
                  <a:gd name="T38" fmla="*/ 173 w 183"/>
                  <a:gd name="T39" fmla="*/ 0 h 127"/>
                  <a:gd name="T40" fmla="*/ 177 w 183"/>
                  <a:gd name="T41" fmla="*/ 0 h 127"/>
                  <a:gd name="T42" fmla="*/ 180 w 183"/>
                  <a:gd name="T43" fmla="*/ 3 h 127"/>
                  <a:gd name="T44" fmla="*/ 182 w 183"/>
                  <a:gd name="T45" fmla="*/ 6 h 127"/>
                  <a:gd name="T46" fmla="*/ 183 w 183"/>
                  <a:gd name="T47" fmla="*/ 11 h 127"/>
                  <a:gd name="T48" fmla="*/ 183 w 183"/>
                  <a:gd name="T49" fmla="*/ 1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127">
                    <a:moveTo>
                      <a:pt x="183" y="115"/>
                    </a:moveTo>
                    <a:lnTo>
                      <a:pt x="183" y="115"/>
                    </a:lnTo>
                    <a:lnTo>
                      <a:pt x="182" y="120"/>
                    </a:lnTo>
                    <a:lnTo>
                      <a:pt x="180" y="124"/>
                    </a:lnTo>
                    <a:lnTo>
                      <a:pt x="177" y="126"/>
                    </a:lnTo>
                    <a:lnTo>
                      <a:pt x="173" y="127"/>
                    </a:lnTo>
                    <a:lnTo>
                      <a:pt x="11" y="127"/>
                    </a:lnTo>
                    <a:lnTo>
                      <a:pt x="11" y="127"/>
                    </a:lnTo>
                    <a:lnTo>
                      <a:pt x="6" y="126"/>
                    </a:lnTo>
                    <a:lnTo>
                      <a:pt x="2" y="124"/>
                    </a:lnTo>
                    <a:lnTo>
                      <a:pt x="0" y="120"/>
                    </a:lnTo>
                    <a:lnTo>
                      <a:pt x="0" y="115"/>
                    </a:lnTo>
                    <a:lnTo>
                      <a:pt x="0" y="11"/>
                    </a:lnTo>
                    <a:lnTo>
                      <a:pt x="0" y="11"/>
                    </a:lnTo>
                    <a:lnTo>
                      <a:pt x="0" y="6"/>
                    </a:lnTo>
                    <a:lnTo>
                      <a:pt x="2" y="3"/>
                    </a:lnTo>
                    <a:lnTo>
                      <a:pt x="6" y="0"/>
                    </a:lnTo>
                    <a:lnTo>
                      <a:pt x="11" y="0"/>
                    </a:lnTo>
                    <a:lnTo>
                      <a:pt x="173" y="0"/>
                    </a:lnTo>
                    <a:lnTo>
                      <a:pt x="173" y="0"/>
                    </a:lnTo>
                    <a:lnTo>
                      <a:pt x="177" y="0"/>
                    </a:lnTo>
                    <a:lnTo>
                      <a:pt x="180" y="3"/>
                    </a:lnTo>
                    <a:lnTo>
                      <a:pt x="182" y="6"/>
                    </a:lnTo>
                    <a:lnTo>
                      <a:pt x="183" y="11"/>
                    </a:lnTo>
                    <a:lnTo>
                      <a:pt x="183" y="1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7" name="Line 344"/>
              <p:cNvSpPr>
                <a:spLocks noChangeShapeType="1"/>
              </p:cNvSpPr>
              <p:nvPr/>
            </p:nvSpPr>
            <p:spPr bwMode="auto">
              <a:xfrm>
                <a:off x="2717" y="1428"/>
                <a:ext cx="53"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8" name="Freeform 345"/>
              <p:cNvSpPr>
                <a:spLocks/>
              </p:cNvSpPr>
              <p:nvPr/>
            </p:nvSpPr>
            <p:spPr bwMode="auto">
              <a:xfrm>
                <a:off x="2799" y="1345"/>
                <a:ext cx="36" cy="43"/>
              </a:xfrm>
              <a:custGeom>
                <a:avLst/>
                <a:gdLst>
                  <a:gd name="T0" fmla="*/ 6 w 36"/>
                  <a:gd name="T1" fmla="*/ 43 h 43"/>
                  <a:gd name="T2" fmla="*/ 6 w 36"/>
                  <a:gd name="T3" fmla="*/ 43 h 43"/>
                  <a:gd name="T4" fmla="*/ 3 w 36"/>
                  <a:gd name="T5" fmla="*/ 40 h 43"/>
                  <a:gd name="T6" fmla="*/ 0 w 36"/>
                  <a:gd name="T7" fmla="*/ 36 h 43"/>
                  <a:gd name="T8" fmla="*/ 36 w 36"/>
                  <a:gd name="T9" fmla="*/ 0 h 43"/>
                </a:gdLst>
                <a:ahLst/>
                <a:cxnLst>
                  <a:cxn ang="0">
                    <a:pos x="T0" y="T1"/>
                  </a:cxn>
                  <a:cxn ang="0">
                    <a:pos x="T2" y="T3"/>
                  </a:cxn>
                  <a:cxn ang="0">
                    <a:pos x="T4" y="T5"/>
                  </a:cxn>
                  <a:cxn ang="0">
                    <a:pos x="T6" y="T7"/>
                  </a:cxn>
                  <a:cxn ang="0">
                    <a:pos x="T8" y="T9"/>
                  </a:cxn>
                </a:cxnLst>
                <a:rect l="0" t="0" r="r" b="b"/>
                <a:pathLst>
                  <a:path w="36" h="43">
                    <a:moveTo>
                      <a:pt x="6" y="43"/>
                    </a:moveTo>
                    <a:lnTo>
                      <a:pt x="6" y="43"/>
                    </a:lnTo>
                    <a:lnTo>
                      <a:pt x="3" y="40"/>
                    </a:lnTo>
                    <a:lnTo>
                      <a:pt x="0" y="36"/>
                    </a:lnTo>
                    <a:lnTo>
                      <a:pt x="3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9" name="Freeform 346"/>
              <p:cNvSpPr>
                <a:spLocks/>
              </p:cNvSpPr>
              <p:nvPr/>
            </p:nvSpPr>
            <p:spPr bwMode="auto">
              <a:xfrm>
                <a:off x="2747" y="1345"/>
                <a:ext cx="36" cy="43"/>
              </a:xfrm>
              <a:custGeom>
                <a:avLst/>
                <a:gdLst>
                  <a:gd name="T0" fmla="*/ 0 w 36"/>
                  <a:gd name="T1" fmla="*/ 0 h 43"/>
                  <a:gd name="T2" fmla="*/ 36 w 36"/>
                  <a:gd name="T3" fmla="*/ 36 h 43"/>
                  <a:gd name="T4" fmla="*/ 36 w 36"/>
                  <a:gd name="T5" fmla="*/ 36 h 43"/>
                  <a:gd name="T6" fmla="*/ 31 w 36"/>
                  <a:gd name="T7" fmla="*/ 40 h 43"/>
                  <a:gd name="T8" fmla="*/ 28 w 36"/>
                  <a:gd name="T9" fmla="*/ 43 h 43"/>
                </a:gdLst>
                <a:ahLst/>
                <a:cxnLst>
                  <a:cxn ang="0">
                    <a:pos x="T0" y="T1"/>
                  </a:cxn>
                  <a:cxn ang="0">
                    <a:pos x="T2" y="T3"/>
                  </a:cxn>
                  <a:cxn ang="0">
                    <a:pos x="T4" y="T5"/>
                  </a:cxn>
                  <a:cxn ang="0">
                    <a:pos x="T6" y="T7"/>
                  </a:cxn>
                  <a:cxn ang="0">
                    <a:pos x="T8" y="T9"/>
                  </a:cxn>
                </a:cxnLst>
                <a:rect l="0" t="0" r="r" b="b"/>
                <a:pathLst>
                  <a:path w="36" h="43">
                    <a:moveTo>
                      <a:pt x="0" y="0"/>
                    </a:moveTo>
                    <a:lnTo>
                      <a:pt x="36" y="36"/>
                    </a:lnTo>
                    <a:lnTo>
                      <a:pt x="36" y="36"/>
                    </a:lnTo>
                    <a:lnTo>
                      <a:pt x="31" y="40"/>
                    </a:lnTo>
                    <a:lnTo>
                      <a:pt x="28" y="4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0" name="Freeform 347"/>
              <p:cNvSpPr>
                <a:spLocks/>
              </p:cNvSpPr>
              <p:nvPr/>
            </p:nvSpPr>
            <p:spPr bwMode="auto">
              <a:xfrm>
                <a:off x="2691" y="1573"/>
                <a:ext cx="198" cy="12"/>
              </a:xfrm>
              <a:custGeom>
                <a:avLst/>
                <a:gdLst>
                  <a:gd name="T0" fmla="*/ 198 w 198"/>
                  <a:gd name="T1" fmla="*/ 0 h 12"/>
                  <a:gd name="T2" fmla="*/ 193 w 198"/>
                  <a:gd name="T3" fmla="*/ 12 h 12"/>
                  <a:gd name="T4" fmla="*/ 5 w 198"/>
                  <a:gd name="T5" fmla="*/ 12 h 12"/>
                  <a:gd name="T6" fmla="*/ 0 w 198"/>
                  <a:gd name="T7" fmla="*/ 0 h 12"/>
                </a:gdLst>
                <a:ahLst/>
                <a:cxnLst>
                  <a:cxn ang="0">
                    <a:pos x="T0" y="T1"/>
                  </a:cxn>
                  <a:cxn ang="0">
                    <a:pos x="T2" y="T3"/>
                  </a:cxn>
                  <a:cxn ang="0">
                    <a:pos x="T4" y="T5"/>
                  </a:cxn>
                  <a:cxn ang="0">
                    <a:pos x="T6" y="T7"/>
                  </a:cxn>
                </a:cxnLst>
                <a:rect l="0" t="0" r="r" b="b"/>
                <a:pathLst>
                  <a:path w="198" h="12">
                    <a:moveTo>
                      <a:pt x="198" y="0"/>
                    </a:moveTo>
                    <a:lnTo>
                      <a:pt x="193" y="12"/>
                    </a:lnTo>
                    <a:lnTo>
                      <a:pt x="5" y="12"/>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1" name="Freeform 348"/>
              <p:cNvSpPr>
                <a:spLocks/>
              </p:cNvSpPr>
              <p:nvPr/>
            </p:nvSpPr>
            <p:spPr bwMode="auto">
              <a:xfrm>
                <a:off x="4197" y="2059"/>
                <a:ext cx="14" cy="15"/>
              </a:xfrm>
              <a:custGeom>
                <a:avLst/>
                <a:gdLst>
                  <a:gd name="T0" fmla="*/ 0 w 14"/>
                  <a:gd name="T1" fmla="*/ 7 h 15"/>
                  <a:gd name="T2" fmla="*/ 0 w 14"/>
                  <a:gd name="T3" fmla="*/ 7 h 15"/>
                  <a:gd name="T4" fmla="*/ 1 w 14"/>
                  <a:gd name="T5" fmla="*/ 11 h 15"/>
                  <a:gd name="T6" fmla="*/ 2 w 14"/>
                  <a:gd name="T7" fmla="*/ 13 h 15"/>
                  <a:gd name="T8" fmla="*/ 4 w 14"/>
                  <a:gd name="T9" fmla="*/ 14 h 15"/>
                  <a:gd name="T10" fmla="*/ 7 w 14"/>
                  <a:gd name="T11" fmla="*/ 15 h 15"/>
                  <a:gd name="T12" fmla="*/ 7 w 14"/>
                  <a:gd name="T13" fmla="*/ 15 h 15"/>
                  <a:gd name="T14" fmla="*/ 9 w 14"/>
                  <a:gd name="T15" fmla="*/ 14 h 15"/>
                  <a:gd name="T16" fmla="*/ 12 w 14"/>
                  <a:gd name="T17" fmla="*/ 13 h 15"/>
                  <a:gd name="T18" fmla="*/ 13 w 14"/>
                  <a:gd name="T19" fmla="*/ 11 h 15"/>
                  <a:gd name="T20" fmla="*/ 14 w 14"/>
                  <a:gd name="T21" fmla="*/ 7 h 15"/>
                  <a:gd name="T22" fmla="*/ 14 w 14"/>
                  <a:gd name="T23" fmla="*/ 7 h 15"/>
                  <a:gd name="T24" fmla="*/ 13 w 14"/>
                  <a:gd name="T25" fmla="*/ 4 h 15"/>
                  <a:gd name="T26" fmla="*/ 12 w 14"/>
                  <a:gd name="T27" fmla="*/ 2 h 15"/>
                  <a:gd name="T28" fmla="*/ 9 w 14"/>
                  <a:gd name="T29" fmla="*/ 1 h 15"/>
                  <a:gd name="T30" fmla="*/ 7 w 14"/>
                  <a:gd name="T31" fmla="*/ 0 h 15"/>
                  <a:gd name="T32" fmla="*/ 7 w 14"/>
                  <a:gd name="T33" fmla="*/ 0 h 15"/>
                  <a:gd name="T34" fmla="*/ 4 w 14"/>
                  <a:gd name="T35" fmla="*/ 1 h 15"/>
                  <a:gd name="T36" fmla="*/ 2 w 14"/>
                  <a:gd name="T37" fmla="*/ 2 h 15"/>
                  <a:gd name="T38" fmla="*/ 1 w 14"/>
                  <a:gd name="T39" fmla="*/ 4 h 15"/>
                  <a:gd name="T40" fmla="*/ 0 w 14"/>
                  <a:gd name="T41" fmla="*/ 7 h 15"/>
                  <a:gd name="T42" fmla="*/ 0 w 14"/>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7"/>
                    </a:moveTo>
                    <a:lnTo>
                      <a:pt x="0" y="7"/>
                    </a:lnTo>
                    <a:lnTo>
                      <a:pt x="1" y="11"/>
                    </a:lnTo>
                    <a:lnTo>
                      <a:pt x="2" y="13"/>
                    </a:lnTo>
                    <a:lnTo>
                      <a:pt x="4" y="14"/>
                    </a:lnTo>
                    <a:lnTo>
                      <a:pt x="7" y="15"/>
                    </a:lnTo>
                    <a:lnTo>
                      <a:pt x="7" y="15"/>
                    </a:lnTo>
                    <a:lnTo>
                      <a:pt x="9" y="14"/>
                    </a:lnTo>
                    <a:lnTo>
                      <a:pt x="12" y="13"/>
                    </a:lnTo>
                    <a:lnTo>
                      <a:pt x="13" y="11"/>
                    </a:lnTo>
                    <a:lnTo>
                      <a:pt x="14" y="7"/>
                    </a:lnTo>
                    <a:lnTo>
                      <a:pt x="14" y="7"/>
                    </a:lnTo>
                    <a:lnTo>
                      <a:pt x="13" y="4"/>
                    </a:lnTo>
                    <a:lnTo>
                      <a:pt x="12" y="2"/>
                    </a:lnTo>
                    <a:lnTo>
                      <a:pt x="9" y="1"/>
                    </a:lnTo>
                    <a:lnTo>
                      <a:pt x="7" y="0"/>
                    </a:lnTo>
                    <a:lnTo>
                      <a:pt x="7" y="0"/>
                    </a:lnTo>
                    <a:lnTo>
                      <a:pt x="4" y="1"/>
                    </a:lnTo>
                    <a:lnTo>
                      <a:pt x="2" y="2"/>
                    </a:lnTo>
                    <a:lnTo>
                      <a:pt x="1" y="4"/>
                    </a:lnTo>
                    <a:lnTo>
                      <a:pt x="0" y="7"/>
                    </a:lnTo>
                    <a:lnTo>
                      <a:pt x="0" y="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2" name="Freeform 349"/>
              <p:cNvSpPr>
                <a:spLocks/>
              </p:cNvSpPr>
              <p:nvPr/>
            </p:nvSpPr>
            <p:spPr bwMode="auto">
              <a:xfrm>
                <a:off x="4098" y="2059"/>
                <a:ext cx="14" cy="15"/>
              </a:xfrm>
              <a:custGeom>
                <a:avLst/>
                <a:gdLst>
                  <a:gd name="T0" fmla="*/ 0 w 14"/>
                  <a:gd name="T1" fmla="*/ 7 h 15"/>
                  <a:gd name="T2" fmla="*/ 0 w 14"/>
                  <a:gd name="T3" fmla="*/ 7 h 15"/>
                  <a:gd name="T4" fmla="*/ 1 w 14"/>
                  <a:gd name="T5" fmla="*/ 11 h 15"/>
                  <a:gd name="T6" fmla="*/ 2 w 14"/>
                  <a:gd name="T7" fmla="*/ 13 h 15"/>
                  <a:gd name="T8" fmla="*/ 4 w 14"/>
                  <a:gd name="T9" fmla="*/ 14 h 15"/>
                  <a:gd name="T10" fmla="*/ 7 w 14"/>
                  <a:gd name="T11" fmla="*/ 15 h 15"/>
                  <a:gd name="T12" fmla="*/ 7 w 14"/>
                  <a:gd name="T13" fmla="*/ 15 h 15"/>
                  <a:gd name="T14" fmla="*/ 10 w 14"/>
                  <a:gd name="T15" fmla="*/ 14 h 15"/>
                  <a:gd name="T16" fmla="*/ 12 w 14"/>
                  <a:gd name="T17" fmla="*/ 13 h 15"/>
                  <a:gd name="T18" fmla="*/ 13 w 14"/>
                  <a:gd name="T19" fmla="*/ 11 h 15"/>
                  <a:gd name="T20" fmla="*/ 14 w 14"/>
                  <a:gd name="T21" fmla="*/ 7 h 15"/>
                  <a:gd name="T22" fmla="*/ 14 w 14"/>
                  <a:gd name="T23" fmla="*/ 7 h 15"/>
                  <a:gd name="T24" fmla="*/ 13 w 14"/>
                  <a:gd name="T25" fmla="*/ 4 h 15"/>
                  <a:gd name="T26" fmla="*/ 12 w 14"/>
                  <a:gd name="T27" fmla="*/ 2 h 15"/>
                  <a:gd name="T28" fmla="*/ 10 w 14"/>
                  <a:gd name="T29" fmla="*/ 1 h 15"/>
                  <a:gd name="T30" fmla="*/ 7 w 14"/>
                  <a:gd name="T31" fmla="*/ 0 h 15"/>
                  <a:gd name="T32" fmla="*/ 7 w 14"/>
                  <a:gd name="T33" fmla="*/ 0 h 15"/>
                  <a:gd name="T34" fmla="*/ 4 w 14"/>
                  <a:gd name="T35" fmla="*/ 1 h 15"/>
                  <a:gd name="T36" fmla="*/ 2 w 14"/>
                  <a:gd name="T37" fmla="*/ 2 h 15"/>
                  <a:gd name="T38" fmla="*/ 1 w 14"/>
                  <a:gd name="T39" fmla="*/ 4 h 15"/>
                  <a:gd name="T40" fmla="*/ 0 w 14"/>
                  <a:gd name="T41" fmla="*/ 7 h 15"/>
                  <a:gd name="T42" fmla="*/ 0 w 14"/>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7"/>
                    </a:moveTo>
                    <a:lnTo>
                      <a:pt x="0" y="7"/>
                    </a:lnTo>
                    <a:lnTo>
                      <a:pt x="1" y="11"/>
                    </a:lnTo>
                    <a:lnTo>
                      <a:pt x="2" y="13"/>
                    </a:lnTo>
                    <a:lnTo>
                      <a:pt x="4" y="14"/>
                    </a:lnTo>
                    <a:lnTo>
                      <a:pt x="7" y="15"/>
                    </a:lnTo>
                    <a:lnTo>
                      <a:pt x="7" y="15"/>
                    </a:lnTo>
                    <a:lnTo>
                      <a:pt x="10" y="14"/>
                    </a:lnTo>
                    <a:lnTo>
                      <a:pt x="12" y="13"/>
                    </a:lnTo>
                    <a:lnTo>
                      <a:pt x="13" y="11"/>
                    </a:lnTo>
                    <a:lnTo>
                      <a:pt x="14" y="7"/>
                    </a:lnTo>
                    <a:lnTo>
                      <a:pt x="14" y="7"/>
                    </a:lnTo>
                    <a:lnTo>
                      <a:pt x="13" y="4"/>
                    </a:lnTo>
                    <a:lnTo>
                      <a:pt x="12" y="2"/>
                    </a:lnTo>
                    <a:lnTo>
                      <a:pt x="10" y="1"/>
                    </a:lnTo>
                    <a:lnTo>
                      <a:pt x="7" y="0"/>
                    </a:lnTo>
                    <a:lnTo>
                      <a:pt x="7" y="0"/>
                    </a:lnTo>
                    <a:lnTo>
                      <a:pt x="4" y="1"/>
                    </a:lnTo>
                    <a:lnTo>
                      <a:pt x="2" y="2"/>
                    </a:lnTo>
                    <a:lnTo>
                      <a:pt x="1" y="4"/>
                    </a:lnTo>
                    <a:lnTo>
                      <a:pt x="0" y="7"/>
                    </a:lnTo>
                    <a:lnTo>
                      <a:pt x="0" y="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3" name="Freeform 350"/>
              <p:cNvSpPr>
                <a:spLocks/>
              </p:cNvSpPr>
              <p:nvPr/>
            </p:nvSpPr>
            <p:spPr bwMode="auto">
              <a:xfrm>
                <a:off x="4103" y="2101"/>
                <a:ext cx="103" cy="8"/>
              </a:xfrm>
              <a:custGeom>
                <a:avLst/>
                <a:gdLst>
                  <a:gd name="T0" fmla="*/ 103 w 103"/>
                  <a:gd name="T1" fmla="*/ 8 h 8"/>
                  <a:gd name="T2" fmla="*/ 103 w 103"/>
                  <a:gd name="T3" fmla="*/ 0 h 8"/>
                  <a:gd name="T4" fmla="*/ 103 w 103"/>
                  <a:gd name="T5" fmla="*/ 0 h 8"/>
                  <a:gd name="T6" fmla="*/ 82 w 103"/>
                  <a:gd name="T7" fmla="*/ 1 h 8"/>
                  <a:gd name="T8" fmla="*/ 51 w 103"/>
                  <a:gd name="T9" fmla="*/ 1 h 8"/>
                  <a:gd name="T10" fmla="*/ 51 w 103"/>
                  <a:gd name="T11" fmla="*/ 1 h 8"/>
                  <a:gd name="T12" fmla="*/ 21 w 103"/>
                  <a:gd name="T13" fmla="*/ 1 h 8"/>
                  <a:gd name="T14" fmla="*/ 0 w 103"/>
                  <a:gd name="T15" fmla="*/ 0 h 8"/>
                  <a:gd name="T16" fmla="*/ 0 w 103"/>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8">
                    <a:moveTo>
                      <a:pt x="103" y="8"/>
                    </a:moveTo>
                    <a:lnTo>
                      <a:pt x="103" y="0"/>
                    </a:lnTo>
                    <a:lnTo>
                      <a:pt x="103" y="0"/>
                    </a:lnTo>
                    <a:lnTo>
                      <a:pt x="82" y="1"/>
                    </a:lnTo>
                    <a:lnTo>
                      <a:pt x="51" y="1"/>
                    </a:lnTo>
                    <a:lnTo>
                      <a:pt x="51" y="1"/>
                    </a:lnTo>
                    <a:lnTo>
                      <a:pt x="21" y="1"/>
                    </a:lnTo>
                    <a:lnTo>
                      <a:pt x="0" y="0"/>
                    </a:lnTo>
                    <a:lnTo>
                      <a:pt x="0" y="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4" name="Freeform 351"/>
              <p:cNvSpPr>
                <a:spLocks/>
              </p:cNvSpPr>
              <p:nvPr/>
            </p:nvSpPr>
            <p:spPr bwMode="auto">
              <a:xfrm>
                <a:off x="4087" y="1993"/>
                <a:ext cx="135" cy="116"/>
              </a:xfrm>
              <a:custGeom>
                <a:avLst/>
                <a:gdLst>
                  <a:gd name="T0" fmla="*/ 0 w 135"/>
                  <a:gd name="T1" fmla="*/ 116 h 116"/>
                  <a:gd name="T2" fmla="*/ 0 w 135"/>
                  <a:gd name="T3" fmla="*/ 65 h 116"/>
                  <a:gd name="T4" fmla="*/ 0 w 135"/>
                  <a:gd name="T5" fmla="*/ 65 h 116"/>
                  <a:gd name="T6" fmla="*/ 2 w 135"/>
                  <a:gd name="T7" fmla="*/ 59 h 116"/>
                  <a:gd name="T8" fmla="*/ 5 w 135"/>
                  <a:gd name="T9" fmla="*/ 53 h 116"/>
                  <a:gd name="T10" fmla="*/ 5 w 135"/>
                  <a:gd name="T11" fmla="*/ 53 h 116"/>
                  <a:gd name="T12" fmla="*/ 2 w 135"/>
                  <a:gd name="T13" fmla="*/ 50 h 116"/>
                  <a:gd name="T14" fmla="*/ 1 w 135"/>
                  <a:gd name="T15" fmla="*/ 47 h 116"/>
                  <a:gd name="T16" fmla="*/ 2 w 135"/>
                  <a:gd name="T17" fmla="*/ 45 h 116"/>
                  <a:gd name="T18" fmla="*/ 3 w 135"/>
                  <a:gd name="T19" fmla="*/ 44 h 116"/>
                  <a:gd name="T20" fmla="*/ 5 w 135"/>
                  <a:gd name="T21" fmla="*/ 44 h 116"/>
                  <a:gd name="T22" fmla="*/ 5 w 135"/>
                  <a:gd name="T23" fmla="*/ 44 h 116"/>
                  <a:gd name="T24" fmla="*/ 14 w 135"/>
                  <a:gd name="T25" fmla="*/ 44 h 116"/>
                  <a:gd name="T26" fmla="*/ 14 w 135"/>
                  <a:gd name="T27" fmla="*/ 44 h 116"/>
                  <a:gd name="T28" fmla="*/ 18 w 135"/>
                  <a:gd name="T29" fmla="*/ 20 h 116"/>
                  <a:gd name="T30" fmla="*/ 18 w 135"/>
                  <a:gd name="T31" fmla="*/ 20 h 116"/>
                  <a:gd name="T32" fmla="*/ 20 w 135"/>
                  <a:gd name="T33" fmla="*/ 14 h 116"/>
                  <a:gd name="T34" fmla="*/ 23 w 135"/>
                  <a:gd name="T35" fmla="*/ 10 h 116"/>
                  <a:gd name="T36" fmla="*/ 26 w 135"/>
                  <a:gd name="T37" fmla="*/ 7 h 116"/>
                  <a:gd name="T38" fmla="*/ 32 w 135"/>
                  <a:gd name="T39" fmla="*/ 5 h 116"/>
                  <a:gd name="T40" fmla="*/ 32 w 135"/>
                  <a:gd name="T41" fmla="*/ 5 h 116"/>
                  <a:gd name="T42" fmla="*/ 49 w 135"/>
                  <a:gd name="T43" fmla="*/ 1 h 116"/>
                  <a:gd name="T44" fmla="*/ 69 w 135"/>
                  <a:gd name="T45" fmla="*/ 0 h 116"/>
                  <a:gd name="T46" fmla="*/ 69 w 135"/>
                  <a:gd name="T47" fmla="*/ 0 h 116"/>
                  <a:gd name="T48" fmla="*/ 87 w 135"/>
                  <a:gd name="T49" fmla="*/ 1 h 116"/>
                  <a:gd name="T50" fmla="*/ 105 w 135"/>
                  <a:gd name="T51" fmla="*/ 5 h 116"/>
                  <a:gd name="T52" fmla="*/ 105 w 135"/>
                  <a:gd name="T53" fmla="*/ 5 h 116"/>
                  <a:gd name="T54" fmla="*/ 110 w 135"/>
                  <a:gd name="T55" fmla="*/ 7 h 116"/>
                  <a:gd name="T56" fmla="*/ 113 w 135"/>
                  <a:gd name="T57" fmla="*/ 10 h 116"/>
                  <a:gd name="T58" fmla="*/ 116 w 135"/>
                  <a:gd name="T59" fmla="*/ 14 h 116"/>
                  <a:gd name="T60" fmla="*/ 118 w 135"/>
                  <a:gd name="T61" fmla="*/ 20 h 116"/>
                  <a:gd name="T62" fmla="*/ 118 w 135"/>
                  <a:gd name="T63" fmla="*/ 20 h 116"/>
                  <a:gd name="T64" fmla="*/ 122 w 135"/>
                  <a:gd name="T65" fmla="*/ 44 h 116"/>
                  <a:gd name="T66" fmla="*/ 122 w 135"/>
                  <a:gd name="T67" fmla="*/ 44 h 116"/>
                  <a:gd name="T68" fmla="*/ 130 w 135"/>
                  <a:gd name="T69" fmla="*/ 44 h 116"/>
                  <a:gd name="T70" fmla="*/ 130 w 135"/>
                  <a:gd name="T71" fmla="*/ 44 h 116"/>
                  <a:gd name="T72" fmla="*/ 132 w 135"/>
                  <a:gd name="T73" fmla="*/ 44 h 116"/>
                  <a:gd name="T74" fmla="*/ 133 w 135"/>
                  <a:gd name="T75" fmla="*/ 45 h 116"/>
                  <a:gd name="T76" fmla="*/ 134 w 135"/>
                  <a:gd name="T77" fmla="*/ 47 h 116"/>
                  <a:gd name="T78" fmla="*/ 133 w 135"/>
                  <a:gd name="T79" fmla="*/ 50 h 116"/>
                  <a:gd name="T80" fmla="*/ 130 w 135"/>
                  <a:gd name="T81" fmla="*/ 53 h 116"/>
                  <a:gd name="T82" fmla="*/ 130 w 135"/>
                  <a:gd name="T83" fmla="*/ 53 h 116"/>
                  <a:gd name="T84" fmla="*/ 133 w 135"/>
                  <a:gd name="T85" fmla="*/ 59 h 116"/>
                  <a:gd name="T86" fmla="*/ 135 w 135"/>
                  <a:gd name="T87" fmla="*/ 65 h 116"/>
                  <a:gd name="T88" fmla="*/ 135 w 135"/>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5" h="116">
                    <a:moveTo>
                      <a:pt x="0" y="116"/>
                    </a:moveTo>
                    <a:lnTo>
                      <a:pt x="0" y="65"/>
                    </a:lnTo>
                    <a:lnTo>
                      <a:pt x="0" y="65"/>
                    </a:lnTo>
                    <a:lnTo>
                      <a:pt x="2" y="59"/>
                    </a:lnTo>
                    <a:lnTo>
                      <a:pt x="5" y="53"/>
                    </a:lnTo>
                    <a:lnTo>
                      <a:pt x="5" y="53"/>
                    </a:lnTo>
                    <a:lnTo>
                      <a:pt x="2" y="50"/>
                    </a:lnTo>
                    <a:lnTo>
                      <a:pt x="1" y="47"/>
                    </a:lnTo>
                    <a:lnTo>
                      <a:pt x="2" y="45"/>
                    </a:lnTo>
                    <a:lnTo>
                      <a:pt x="3" y="44"/>
                    </a:lnTo>
                    <a:lnTo>
                      <a:pt x="5" y="44"/>
                    </a:lnTo>
                    <a:lnTo>
                      <a:pt x="5" y="44"/>
                    </a:lnTo>
                    <a:lnTo>
                      <a:pt x="14" y="44"/>
                    </a:lnTo>
                    <a:lnTo>
                      <a:pt x="14" y="44"/>
                    </a:lnTo>
                    <a:lnTo>
                      <a:pt x="18" y="20"/>
                    </a:lnTo>
                    <a:lnTo>
                      <a:pt x="18" y="20"/>
                    </a:lnTo>
                    <a:lnTo>
                      <a:pt x="20" y="14"/>
                    </a:lnTo>
                    <a:lnTo>
                      <a:pt x="23" y="10"/>
                    </a:lnTo>
                    <a:lnTo>
                      <a:pt x="26" y="7"/>
                    </a:lnTo>
                    <a:lnTo>
                      <a:pt x="32" y="5"/>
                    </a:lnTo>
                    <a:lnTo>
                      <a:pt x="32" y="5"/>
                    </a:lnTo>
                    <a:lnTo>
                      <a:pt x="49" y="1"/>
                    </a:lnTo>
                    <a:lnTo>
                      <a:pt x="69" y="0"/>
                    </a:lnTo>
                    <a:lnTo>
                      <a:pt x="69" y="0"/>
                    </a:lnTo>
                    <a:lnTo>
                      <a:pt x="87" y="1"/>
                    </a:lnTo>
                    <a:lnTo>
                      <a:pt x="105" y="5"/>
                    </a:lnTo>
                    <a:lnTo>
                      <a:pt x="105" y="5"/>
                    </a:lnTo>
                    <a:lnTo>
                      <a:pt x="110" y="7"/>
                    </a:lnTo>
                    <a:lnTo>
                      <a:pt x="113" y="10"/>
                    </a:lnTo>
                    <a:lnTo>
                      <a:pt x="116" y="14"/>
                    </a:lnTo>
                    <a:lnTo>
                      <a:pt x="118" y="20"/>
                    </a:lnTo>
                    <a:lnTo>
                      <a:pt x="118" y="20"/>
                    </a:lnTo>
                    <a:lnTo>
                      <a:pt x="122" y="44"/>
                    </a:lnTo>
                    <a:lnTo>
                      <a:pt x="122" y="44"/>
                    </a:lnTo>
                    <a:lnTo>
                      <a:pt x="130" y="44"/>
                    </a:lnTo>
                    <a:lnTo>
                      <a:pt x="130" y="44"/>
                    </a:lnTo>
                    <a:lnTo>
                      <a:pt x="132" y="44"/>
                    </a:lnTo>
                    <a:lnTo>
                      <a:pt x="133" y="45"/>
                    </a:lnTo>
                    <a:lnTo>
                      <a:pt x="134" y="47"/>
                    </a:lnTo>
                    <a:lnTo>
                      <a:pt x="133" y="50"/>
                    </a:lnTo>
                    <a:lnTo>
                      <a:pt x="130" y="53"/>
                    </a:lnTo>
                    <a:lnTo>
                      <a:pt x="130" y="53"/>
                    </a:lnTo>
                    <a:lnTo>
                      <a:pt x="133" y="59"/>
                    </a:lnTo>
                    <a:lnTo>
                      <a:pt x="135" y="65"/>
                    </a:lnTo>
                    <a:lnTo>
                      <a:pt x="135" y="1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5" name="Freeform 352"/>
              <p:cNvSpPr>
                <a:spLocks/>
              </p:cNvSpPr>
              <p:nvPr/>
            </p:nvSpPr>
            <p:spPr bwMode="auto">
              <a:xfrm>
                <a:off x="4124" y="2028"/>
                <a:ext cx="14" cy="4"/>
              </a:xfrm>
              <a:custGeom>
                <a:avLst/>
                <a:gdLst>
                  <a:gd name="T0" fmla="*/ 14 w 14"/>
                  <a:gd name="T1" fmla="*/ 3 h 4"/>
                  <a:gd name="T2" fmla="*/ 14 w 14"/>
                  <a:gd name="T3" fmla="*/ 3 h 4"/>
                  <a:gd name="T4" fmla="*/ 11 w 14"/>
                  <a:gd name="T5" fmla="*/ 1 h 4"/>
                  <a:gd name="T6" fmla="*/ 7 w 14"/>
                  <a:gd name="T7" fmla="*/ 0 h 4"/>
                  <a:gd name="T8" fmla="*/ 7 w 14"/>
                  <a:gd name="T9" fmla="*/ 0 h 4"/>
                  <a:gd name="T10" fmla="*/ 5 w 14"/>
                  <a:gd name="T11" fmla="*/ 0 h 4"/>
                  <a:gd name="T12" fmla="*/ 3 w 14"/>
                  <a:gd name="T13" fmla="*/ 1 h 4"/>
                  <a:gd name="T14" fmla="*/ 0 w 14"/>
                  <a:gd name="T15" fmla="*/ 4 h 4"/>
                  <a:gd name="T16" fmla="*/ 0 w 14"/>
                  <a:gd name="T17" fmla="*/ 4 h 4"/>
                  <a:gd name="T18" fmla="*/ 14 w 14"/>
                  <a:gd name="T19" fmla="*/ 3 h 4"/>
                  <a:gd name="T20" fmla="*/ 14 w 1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3"/>
                    </a:moveTo>
                    <a:lnTo>
                      <a:pt x="14" y="3"/>
                    </a:lnTo>
                    <a:lnTo>
                      <a:pt x="11" y="1"/>
                    </a:lnTo>
                    <a:lnTo>
                      <a:pt x="7" y="0"/>
                    </a:lnTo>
                    <a:lnTo>
                      <a:pt x="7" y="0"/>
                    </a:lnTo>
                    <a:lnTo>
                      <a:pt x="5" y="0"/>
                    </a:lnTo>
                    <a:lnTo>
                      <a:pt x="3" y="1"/>
                    </a:lnTo>
                    <a:lnTo>
                      <a:pt x="0" y="4"/>
                    </a:lnTo>
                    <a:lnTo>
                      <a:pt x="0" y="4"/>
                    </a:lnTo>
                    <a:lnTo>
                      <a:pt x="14" y="3"/>
                    </a:lnTo>
                    <a:lnTo>
                      <a:pt x="14" y="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6" name="Freeform 353"/>
              <p:cNvSpPr>
                <a:spLocks/>
              </p:cNvSpPr>
              <p:nvPr/>
            </p:nvSpPr>
            <p:spPr bwMode="auto">
              <a:xfrm>
                <a:off x="4109" y="2024"/>
                <a:ext cx="92" cy="12"/>
              </a:xfrm>
              <a:custGeom>
                <a:avLst/>
                <a:gdLst>
                  <a:gd name="T0" fmla="*/ 0 w 92"/>
                  <a:gd name="T1" fmla="*/ 12 h 12"/>
                  <a:gd name="T2" fmla="*/ 0 w 92"/>
                  <a:gd name="T3" fmla="*/ 12 h 12"/>
                  <a:gd name="T4" fmla="*/ 10 w 92"/>
                  <a:gd name="T5" fmla="*/ 10 h 12"/>
                  <a:gd name="T6" fmla="*/ 10 w 92"/>
                  <a:gd name="T7" fmla="*/ 10 h 12"/>
                  <a:gd name="T8" fmla="*/ 12 w 92"/>
                  <a:gd name="T9" fmla="*/ 5 h 12"/>
                  <a:gd name="T10" fmla="*/ 14 w 92"/>
                  <a:gd name="T11" fmla="*/ 2 h 12"/>
                  <a:gd name="T12" fmla="*/ 18 w 92"/>
                  <a:gd name="T13" fmla="*/ 0 h 12"/>
                  <a:gd name="T14" fmla="*/ 22 w 92"/>
                  <a:gd name="T15" fmla="*/ 0 h 12"/>
                  <a:gd name="T16" fmla="*/ 22 w 92"/>
                  <a:gd name="T17" fmla="*/ 0 h 12"/>
                  <a:gd name="T18" fmla="*/ 26 w 92"/>
                  <a:gd name="T19" fmla="*/ 0 h 12"/>
                  <a:gd name="T20" fmla="*/ 29 w 92"/>
                  <a:gd name="T21" fmla="*/ 2 h 12"/>
                  <a:gd name="T22" fmla="*/ 32 w 92"/>
                  <a:gd name="T23" fmla="*/ 4 h 12"/>
                  <a:gd name="T24" fmla="*/ 34 w 92"/>
                  <a:gd name="T25" fmla="*/ 7 h 12"/>
                  <a:gd name="T26" fmla="*/ 34 w 92"/>
                  <a:gd name="T27" fmla="*/ 7 h 12"/>
                  <a:gd name="T28" fmla="*/ 45 w 92"/>
                  <a:gd name="T29" fmla="*/ 7 h 12"/>
                  <a:gd name="T30" fmla="*/ 45 w 92"/>
                  <a:gd name="T31" fmla="*/ 7 h 12"/>
                  <a:gd name="T32" fmla="*/ 71 w 92"/>
                  <a:gd name="T33" fmla="*/ 8 h 12"/>
                  <a:gd name="T34" fmla="*/ 83 w 92"/>
                  <a:gd name="T35" fmla="*/ 10 h 12"/>
                  <a:gd name="T36" fmla="*/ 92 w 92"/>
                  <a:gd name="T3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
                    <a:moveTo>
                      <a:pt x="0" y="12"/>
                    </a:moveTo>
                    <a:lnTo>
                      <a:pt x="0" y="12"/>
                    </a:lnTo>
                    <a:lnTo>
                      <a:pt x="10" y="10"/>
                    </a:lnTo>
                    <a:lnTo>
                      <a:pt x="10" y="10"/>
                    </a:lnTo>
                    <a:lnTo>
                      <a:pt x="12" y="5"/>
                    </a:lnTo>
                    <a:lnTo>
                      <a:pt x="14" y="2"/>
                    </a:lnTo>
                    <a:lnTo>
                      <a:pt x="18" y="0"/>
                    </a:lnTo>
                    <a:lnTo>
                      <a:pt x="22" y="0"/>
                    </a:lnTo>
                    <a:lnTo>
                      <a:pt x="22" y="0"/>
                    </a:lnTo>
                    <a:lnTo>
                      <a:pt x="26" y="0"/>
                    </a:lnTo>
                    <a:lnTo>
                      <a:pt x="29" y="2"/>
                    </a:lnTo>
                    <a:lnTo>
                      <a:pt x="32" y="4"/>
                    </a:lnTo>
                    <a:lnTo>
                      <a:pt x="34" y="7"/>
                    </a:lnTo>
                    <a:lnTo>
                      <a:pt x="34" y="7"/>
                    </a:lnTo>
                    <a:lnTo>
                      <a:pt x="45" y="7"/>
                    </a:lnTo>
                    <a:lnTo>
                      <a:pt x="45" y="7"/>
                    </a:lnTo>
                    <a:lnTo>
                      <a:pt x="71" y="8"/>
                    </a:lnTo>
                    <a:lnTo>
                      <a:pt x="83" y="10"/>
                    </a:lnTo>
                    <a:lnTo>
                      <a:pt x="92"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7" name="Freeform 354"/>
              <p:cNvSpPr>
                <a:spLocks/>
              </p:cNvSpPr>
              <p:nvPr/>
            </p:nvSpPr>
            <p:spPr bwMode="auto">
              <a:xfrm>
                <a:off x="4008" y="1887"/>
                <a:ext cx="292" cy="225"/>
              </a:xfrm>
              <a:custGeom>
                <a:avLst/>
                <a:gdLst>
                  <a:gd name="T0" fmla="*/ 277 w 292"/>
                  <a:gd name="T1" fmla="*/ 225 h 225"/>
                  <a:gd name="T2" fmla="*/ 277 w 292"/>
                  <a:gd name="T3" fmla="*/ 123 h 225"/>
                  <a:gd name="T4" fmla="*/ 283 w 292"/>
                  <a:gd name="T5" fmla="*/ 125 h 225"/>
                  <a:gd name="T6" fmla="*/ 292 w 292"/>
                  <a:gd name="T7" fmla="*/ 102 h 225"/>
                  <a:gd name="T8" fmla="*/ 10 w 292"/>
                  <a:gd name="T9" fmla="*/ 0 h 225"/>
                  <a:gd name="T10" fmla="*/ 0 w 292"/>
                  <a:gd name="T11" fmla="*/ 23 h 225"/>
                  <a:gd name="T12" fmla="*/ 16 w 292"/>
                  <a:gd name="T13" fmla="*/ 28 h 225"/>
                  <a:gd name="T14" fmla="*/ 16 w 292"/>
                  <a:gd name="T15" fmla="*/ 225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25">
                    <a:moveTo>
                      <a:pt x="277" y="225"/>
                    </a:moveTo>
                    <a:lnTo>
                      <a:pt x="277" y="123"/>
                    </a:lnTo>
                    <a:lnTo>
                      <a:pt x="283" y="125"/>
                    </a:lnTo>
                    <a:lnTo>
                      <a:pt x="292" y="102"/>
                    </a:lnTo>
                    <a:lnTo>
                      <a:pt x="10" y="0"/>
                    </a:lnTo>
                    <a:lnTo>
                      <a:pt x="0" y="23"/>
                    </a:lnTo>
                    <a:lnTo>
                      <a:pt x="16" y="28"/>
                    </a:lnTo>
                    <a:lnTo>
                      <a:pt x="16" y="22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8" name="Line 355"/>
              <p:cNvSpPr>
                <a:spLocks noChangeShapeType="1"/>
              </p:cNvSpPr>
              <p:nvPr/>
            </p:nvSpPr>
            <p:spPr bwMode="auto">
              <a:xfrm>
                <a:off x="4016" y="2132"/>
                <a:ext cx="277"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9" name="Freeform 356"/>
              <p:cNvSpPr>
                <a:spLocks/>
              </p:cNvSpPr>
              <p:nvPr/>
            </p:nvSpPr>
            <p:spPr bwMode="auto">
              <a:xfrm>
                <a:off x="767" y="87"/>
                <a:ext cx="58" cy="191"/>
              </a:xfrm>
              <a:custGeom>
                <a:avLst/>
                <a:gdLst>
                  <a:gd name="T0" fmla="*/ 0 w 58"/>
                  <a:gd name="T1" fmla="*/ 191 h 191"/>
                  <a:gd name="T2" fmla="*/ 0 w 58"/>
                  <a:gd name="T3" fmla="*/ 0 h 191"/>
                  <a:gd name="T4" fmla="*/ 58 w 58"/>
                  <a:gd name="T5" fmla="*/ 0 h 191"/>
                </a:gdLst>
                <a:ahLst/>
                <a:cxnLst>
                  <a:cxn ang="0">
                    <a:pos x="T0" y="T1"/>
                  </a:cxn>
                  <a:cxn ang="0">
                    <a:pos x="T2" y="T3"/>
                  </a:cxn>
                  <a:cxn ang="0">
                    <a:pos x="T4" y="T5"/>
                  </a:cxn>
                </a:cxnLst>
                <a:rect l="0" t="0" r="r" b="b"/>
                <a:pathLst>
                  <a:path w="58" h="191">
                    <a:moveTo>
                      <a:pt x="0" y="191"/>
                    </a:moveTo>
                    <a:lnTo>
                      <a:pt x="0" y="0"/>
                    </a:lnTo>
                    <a:lnTo>
                      <a:pt x="5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0" name="Freeform 357"/>
              <p:cNvSpPr>
                <a:spLocks/>
              </p:cNvSpPr>
              <p:nvPr/>
            </p:nvSpPr>
            <p:spPr bwMode="auto">
              <a:xfrm>
                <a:off x="784" y="10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1" name="Freeform 358"/>
              <p:cNvSpPr>
                <a:spLocks/>
              </p:cNvSpPr>
              <p:nvPr/>
            </p:nvSpPr>
            <p:spPr bwMode="auto">
              <a:xfrm>
                <a:off x="784" y="151"/>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2" name="Freeform 359"/>
              <p:cNvSpPr>
                <a:spLocks/>
              </p:cNvSpPr>
              <p:nvPr/>
            </p:nvSpPr>
            <p:spPr bwMode="auto">
              <a:xfrm>
                <a:off x="784" y="194"/>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3" name="Freeform 360"/>
              <p:cNvSpPr>
                <a:spLocks/>
              </p:cNvSpPr>
              <p:nvPr/>
            </p:nvSpPr>
            <p:spPr bwMode="auto">
              <a:xfrm>
                <a:off x="784" y="236"/>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4" name="Freeform 361"/>
              <p:cNvSpPr>
                <a:spLocks/>
              </p:cNvSpPr>
              <p:nvPr/>
            </p:nvSpPr>
            <p:spPr bwMode="auto">
              <a:xfrm>
                <a:off x="836" y="45"/>
                <a:ext cx="136" cy="233"/>
              </a:xfrm>
              <a:custGeom>
                <a:avLst/>
                <a:gdLst>
                  <a:gd name="T0" fmla="*/ 0 w 136"/>
                  <a:gd name="T1" fmla="*/ 233 h 233"/>
                  <a:gd name="T2" fmla="*/ 0 w 136"/>
                  <a:gd name="T3" fmla="*/ 0 h 233"/>
                  <a:gd name="T4" fmla="*/ 136 w 136"/>
                  <a:gd name="T5" fmla="*/ 0 h 233"/>
                  <a:gd name="T6" fmla="*/ 136 w 136"/>
                  <a:gd name="T7" fmla="*/ 233 h 233"/>
                </a:gdLst>
                <a:ahLst/>
                <a:cxnLst>
                  <a:cxn ang="0">
                    <a:pos x="T0" y="T1"/>
                  </a:cxn>
                  <a:cxn ang="0">
                    <a:pos x="T2" y="T3"/>
                  </a:cxn>
                  <a:cxn ang="0">
                    <a:pos x="T4" y="T5"/>
                  </a:cxn>
                  <a:cxn ang="0">
                    <a:pos x="T6" y="T7"/>
                  </a:cxn>
                </a:cxnLst>
                <a:rect l="0" t="0" r="r" b="b"/>
                <a:pathLst>
                  <a:path w="136" h="233">
                    <a:moveTo>
                      <a:pt x="0" y="233"/>
                    </a:moveTo>
                    <a:lnTo>
                      <a:pt x="0" y="0"/>
                    </a:lnTo>
                    <a:lnTo>
                      <a:pt x="136" y="0"/>
                    </a:lnTo>
                    <a:lnTo>
                      <a:pt x="136" y="23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5" name="Freeform 362"/>
              <p:cNvSpPr>
                <a:spLocks/>
              </p:cNvSpPr>
              <p:nvPr/>
            </p:nvSpPr>
            <p:spPr bwMode="auto">
              <a:xfrm>
                <a:off x="854"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6" name="Freeform 363"/>
              <p:cNvSpPr>
                <a:spLocks/>
              </p:cNvSpPr>
              <p:nvPr/>
            </p:nvSpPr>
            <p:spPr bwMode="auto">
              <a:xfrm>
                <a:off x="892"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7" name="Freeform 364"/>
              <p:cNvSpPr>
                <a:spLocks/>
              </p:cNvSpPr>
              <p:nvPr/>
            </p:nvSpPr>
            <p:spPr bwMode="auto">
              <a:xfrm>
                <a:off x="931"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8" name="Freeform 365"/>
              <p:cNvSpPr>
                <a:spLocks/>
              </p:cNvSpPr>
              <p:nvPr/>
            </p:nvSpPr>
            <p:spPr bwMode="auto">
              <a:xfrm>
                <a:off x="854"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9" name="Freeform 366"/>
              <p:cNvSpPr>
                <a:spLocks/>
              </p:cNvSpPr>
              <p:nvPr/>
            </p:nvSpPr>
            <p:spPr bwMode="auto">
              <a:xfrm>
                <a:off x="892"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0" name="Freeform 367"/>
              <p:cNvSpPr>
                <a:spLocks/>
              </p:cNvSpPr>
              <p:nvPr/>
            </p:nvSpPr>
            <p:spPr bwMode="auto">
              <a:xfrm>
                <a:off x="931"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1" name="Freeform 368"/>
              <p:cNvSpPr>
                <a:spLocks/>
              </p:cNvSpPr>
              <p:nvPr/>
            </p:nvSpPr>
            <p:spPr bwMode="auto">
              <a:xfrm>
                <a:off x="854"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2" name="Freeform 369"/>
              <p:cNvSpPr>
                <a:spLocks/>
              </p:cNvSpPr>
              <p:nvPr/>
            </p:nvSpPr>
            <p:spPr bwMode="auto">
              <a:xfrm>
                <a:off x="892"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3" name="Freeform 370"/>
              <p:cNvSpPr>
                <a:spLocks/>
              </p:cNvSpPr>
              <p:nvPr/>
            </p:nvSpPr>
            <p:spPr bwMode="auto">
              <a:xfrm>
                <a:off x="931"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4" name="Freeform 371"/>
              <p:cNvSpPr>
                <a:spLocks/>
              </p:cNvSpPr>
              <p:nvPr/>
            </p:nvSpPr>
            <p:spPr bwMode="auto">
              <a:xfrm>
                <a:off x="854"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5" name="Freeform 372"/>
              <p:cNvSpPr>
                <a:spLocks/>
              </p:cNvSpPr>
              <p:nvPr/>
            </p:nvSpPr>
            <p:spPr bwMode="auto">
              <a:xfrm>
                <a:off x="892"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6" name="Freeform 373"/>
              <p:cNvSpPr>
                <a:spLocks/>
              </p:cNvSpPr>
              <p:nvPr/>
            </p:nvSpPr>
            <p:spPr bwMode="auto">
              <a:xfrm>
                <a:off x="931"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7" name="Freeform 374"/>
              <p:cNvSpPr>
                <a:spLocks/>
              </p:cNvSpPr>
              <p:nvPr/>
            </p:nvSpPr>
            <p:spPr bwMode="auto">
              <a:xfrm>
                <a:off x="854"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8" name="Freeform 375"/>
              <p:cNvSpPr>
                <a:spLocks/>
              </p:cNvSpPr>
              <p:nvPr/>
            </p:nvSpPr>
            <p:spPr bwMode="auto">
              <a:xfrm>
                <a:off x="892"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9" name="Freeform 376"/>
              <p:cNvSpPr>
                <a:spLocks/>
              </p:cNvSpPr>
              <p:nvPr/>
            </p:nvSpPr>
            <p:spPr bwMode="auto">
              <a:xfrm>
                <a:off x="931"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0" name="Line 377"/>
              <p:cNvSpPr>
                <a:spLocks noChangeShapeType="1"/>
              </p:cNvSpPr>
              <p:nvPr/>
            </p:nvSpPr>
            <p:spPr bwMode="auto">
              <a:xfrm flipH="1">
                <a:off x="752" y="298"/>
                <a:ext cx="235"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1" name="Freeform 378"/>
              <p:cNvSpPr>
                <a:spLocks/>
              </p:cNvSpPr>
              <p:nvPr/>
            </p:nvSpPr>
            <p:spPr bwMode="auto">
              <a:xfrm>
                <a:off x="3100" y="2193"/>
                <a:ext cx="97" cy="175"/>
              </a:xfrm>
              <a:custGeom>
                <a:avLst/>
                <a:gdLst>
                  <a:gd name="T0" fmla="*/ 0 w 97"/>
                  <a:gd name="T1" fmla="*/ 0 h 175"/>
                  <a:gd name="T2" fmla="*/ 0 w 97"/>
                  <a:gd name="T3" fmla="*/ 175 h 175"/>
                  <a:gd name="T4" fmla="*/ 97 w 97"/>
                  <a:gd name="T5" fmla="*/ 175 h 175"/>
                  <a:gd name="T6" fmla="*/ 97 w 97"/>
                  <a:gd name="T7" fmla="*/ 27 h 175"/>
                  <a:gd name="T8" fmla="*/ 0 w 97"/>
                  <a:gd name="T9" fmla="*/ 0 h 175"/>
                </a:gdLst>
                <a:ahLst/>
                <a:cxnLst>
                  <a:cxn ang="0">
                    <a:pos x="T0" y="T1"/>
                  </a:cxn>
                  <a:cxn ang="0">
                    <a:pos x="T2" y="T3"/>
                  </a:cxn>
                  <a:cxn ang="0">
                    <a:pos x="T4" y="T5"/>
                  </a:cxn>
                  <a:cxn ang="0">
                    <a:pos x="T6" y="T7"/>
                  </a:cxn>
                  <a:cxn ang="0">
                    <a:pos x="T8" y="T9"/>
                  </a:cxn>
                </a:cxnLst>
                <a:rect l="0" t="0" r="r" b="b"/>
                <a:pathLst>
                  <a:path w="97" h="175">
                    <a:moveTo>
                      <a:pt x="0" y="0"/>
                    </a:moveTo>
                    <a:lnTo>
                      <a:pt x="0" y="175"/>
                    </a:lnTo>
                    <a:lnTo>
                      <a:pt x="97" y="175"/>
                    </a:lnTo>
                    <a:lnTo>
                      <a:pt x="97" y="27"/>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2" name="Line 379"/>
              <p:cNvSpPr>
                <a:spLocks noChangeShapeType="1"/>
              </p:cNvSpPr>
              <p:nvPr/>
            </p:nvSpPr>
            <p:spPr bwMode="auto">
              <a:xfrm>
                <a:off x="3154" y="2352"/>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3" name="Line 380"/>
              <p:cNvSpPr>
                <a:spLocks noChangeShapeType="1"/>
              </p:cNvSpPr>
              <p:nvPr/>
            </p:nvSpPr>
            <p:spPr bwMode="auto">
              <a:xfrm>
                <a:off x="3174" y="2352"/>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4" name="Freeform 381"/>
              <p:cNvSpPr>
                <a:spLocks/>
              </p:cNvSpPr>
              <p:nvPr/>
            </p:nvSpPr>
            <p:spPr bwMode="auto">
              <a:xfrm>
                <a:off x="3028" y="2210"/>
                <a:ext cx="27" cy="38"/>
              </a:xfrm>
              <a:custGeom>
                <a:avLst/>
                <a:gdLst>
                  <a:gd name="T0" fmla="*/ 0 w 27"/>
                  <a:gd name="T1" fmla="*/ 9 h 38"/>
                  <a:gd name="T2" fmla="*/ 0 w 27"/>
                  <a:gd name="T3" fmla="*/ 38 h 38"/>
                  <a:gd name="T4" fmla="*/ 27 w 27"/>
                  <a:gd name="T5" fmla="*/ 32 h 38"/>
                  <a:gd name="T6" fmla="*/ 27 w 27"/>
                  <a:gd name="T7" fmla="*/ 0 h 38"/>
                </a:gdLst>
                <a:ahLst/>
                <a:cxnLst>
                  <a:cxn ang="0">
                    <a:pos x="T0" y="T1"/>
                  </a:cxn>
                  <a:cxn ang="0">
                    <a:pos x="T2" y="T3"/>
                  </a:cxn>
                  <a:cxn ang="0">
                    <a:pos x="T4" y="T5"/>
                  </a:cxn>
                  <a:cxn ang="0">
                    <a:pos x="T6" y="T7"/>
                  </a:cxn>
                </a:cxnLst>
                <a:rect l="0" t="0" r="r" b="b"/>
                <a:pathLst>
                  <a:path w="27" h="38">
                    <a:moveTo>
                      <a:pt x="0" y="9"/>
                    </a:moveTo>
                    <a:lnTo>
                      <a:pt x="0" y="38"/>
                    </a:lnTo>
                    <a:lnTo>
                      <a:pt x="27" y="32"/>
                    </a:lnTo>
                    <a:lnTo>
                      <a:pt x="2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5" name="Freeform 382"/>
              <p:cNvSpPr>
                <a:spLocks/>
              </p:cNvSpPr>
              <p:nvPr/>
            </p:nvSpPr>
            <p:spPr bwMode="auto">
              <a:xfrm>
                <a:off x="2995" y="2193"/>
                <a:ext cx="97" cy="175"/>
              </a:xfrm>
              <a:custGeom>
                <a:avLst/>
                <a:gdLst>
                  <a:gd name="T0" fmla="*/ 97 w 97"/>
                  <a:gd name="T1" fmla="*/ 0 h 175"/>
                  <a:gd name="T2" fmla="*/ 0 w 97"/>
                  <a:gd name="T3" fmla="*/ 27 h 175"/>
                  <a:gd name="T4" fmla="*/ 0 w 97"/>
                  <a:gd name="T5" fmla="*/ 175 h 175"/>
                  <a:gd name="T6" fmla="*/ 97 w 97"/>
                  <a:gd name="T7" fmla="*/ 175 h 175"/>
                </a:gdLst>
                <a:ahLst/>
                <a:cxnLst>
                  <a:cxn ang="0">
                    <a:pos x="T0" y="T1"/>
                  </a:cxn>
                  <a:cxn ang="0">
                    <a:pos x="T2" y="T3"/>
                  </a:cxn>
                  <a:cxn ang="0">
                    <a:pos x="T4" y="T5"/>
                  </a:cxn>
                  <a:cxn ang="0">
                    <a:pos x="T6" y="T7"/>
                  </a:cxn>
                </a:cxnLst>
                <a:rect l="0" t="0" r="r" b="b"/>
                <a:pathLst>
                  <a:path w="97" h="175">
                    <a:moveTo>
                      <a:pt x="97" y="0"/>
                    </a:moveTo>
                    <a:lnTo>
                      <a:pt x="0" y="27"/>
                    </a:lnTo>
                    <a:lnTo>
                      <a:pt x="0" y="175"/>
                    </a:lnTo>
                    <a:lnTo>
                      <a:pt x="97" y="17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6" name="Freeform 383"/>
              <p:cNvSpPr>
                <a:spLocks/>
              </p:cNvSpPr>
              <p:nvPr/>
            </p:nvSpPr>
            <p:spPr bwMode="auto">
              <a:xfrm>
                <a:off x="3020" y="2303"/>
                <a:ext cx="40" cy="10"/>
              </a:xfrm>
              <a:custGeom>
                <a:avLst/>
                <a:gdLst>
                  <a:gd name="T0" fmla="*/ 40 w 40"/>
                  <a:gd name="T1" fmla="*/ 0 h 10"/>
                  <a:gd name="T2" fmla="*/ 0 w 40"/>
                  <a:gd name="T3" fmla="*/ 2 h 10"/>
                  <a:gd name="T4" fmla="*/ 0 w 40"/>
                  <a:gd name="T5" fmla="*/ 10 h 10"/>
                </a:gdLst>
                <a:ahLst/>
                <a:cxnLst>
                  <a:cxn ang="0">
                    <a:pos x="T0" y="T1"/>
                  </a:cxn>
                  <a:cxn ang="0">
                    <a:pos x="T2" y="T3"/>
                  </a:cxn>
                  <a:cxn ang="0">
                    <a:pos x="T4" y="T5"/>
                  </a:cxn>
                </a:cxnLst>
                <a:rect l="0" t="0" r="r" b="b"/>
                <a:pathLst>
                  <a:path w="40" h="10">
                    <a:moveTo>
                      <a:pt x="40" y="0"/>
                    </a:moveTo>
                    <a:lnTo>
                      <a:pt x="0" y="2"/>
                    </a:lnTo>
                    <a:lnTo>
                      <a:pt x="0" y="1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7" name="Freeform 384"/>
              <p:cNvSpPr>
                <a:spLocks/>
              </p:cNvSpPr>
              <p:nvPr/>
            </p:nvSpPr>
            <p:spPr bwMode="auto">
              <a:xfrm>
                <a:off x="3020" y="2278"/>
                <a:ext cx="53" cy="13"/>
              </a:xfrm>
              <a:custGeom>
                <a:avLst/>
                <a:gdLst>
                  <a:gd name="T0" fmla="*/ 53 w 53"/>
                  <a:gd name="T1" fmla="*/ 0 h 13"/>
                  <a:gd name="T2" fmla="*/ 0 w 53"/>
                  <a:gd name="T3" fmla="*/ 5 h 13"/>
                  <a:gd name="T4" fmla="*/ 0 w 53"/>
                  <a:gd name="T5" fmla="*/ 13 h 13"/>
                </a:gdLst>
                <a:ahLst/>
                <a:cxnLst>
                  <a:cxn ang="0">
                    <a:pos x="T0" y="T1"/>
                  </a:cxn>
                  <a:cxn ang="0">
                    <a:pos x="T2" y="T3"/>
                  </a:cxn>
                  <a:cxn ang="0">
                    <a:pos x="T4" y="T5"/>
                  </a:cxn>
                </a:cxnLst>
                <a:rect l="0" t="0" r="r" b="b"/>
                <a:pathLst>
                  <a:path w="53" h="13">
                    <a:moveTo>
                      <a:pt x="53" y="0"/>
                    </a:moveTo>
                    <a:lnTo>
                      <a:pt x="0" y="5"/>
                    </a:lnTo>
                    <a:lnTo>
                      <a:pt x="0" y="1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8" name="Line 385"/>
              <p:cNvSpPr>
                <a:spLocks noChangeShapeType="1"/>
              </p:cNvSpPr>
              <p:nvPr/>
            </p:nvSpPr>
            <p:spPr bwMode="auto">
              <a:xfrm>
                <a:off x="3786" y="1844"/>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9" name="Line 386"/>
              <p:cNvSpPr>
                <a:spLocks noChangeShapeType="1"/>
              </p:cNvSpPr>
              <p:nvPr/>
            </p:nvSpPr>
            <p:spPr bwMode="auto">
              <a:xfrm>
                <a:off x="3784" y="1838"/>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0" name="Freeform 387"/>
              <p:cNvSpPr>
                <a:spLocks/>
              </p:cNvSpPr>
              <p:nvPr/>
            </p:nvSpPr>
            <p:spPr bwMode="auto">
              <a:xfrm>
                <a:off x="3778" y="1796"/>
                <a:ext cx="170" cy="98"/>
              </a:xfrm>
              <a:custGeom>
                <a:avLst/>
                <a:gdLst>
                  <a:gd name="T0" fmla="*/ 148 w 170"/>
                  <a:gd name="T1" fmla="*/ 0 h 98"/>
                  <a:gd name="T2" fmla="*/ 164 w 170"/>
                  <a:gd name="T3" fmla="*/ 6 h 98"/>
                  <a:gd name="T4" fmla="*/ 164 w 170"/>
                  <a:gd name="T5" fmla="*/ 6 h 98"/>
                  <a:gd name="T6" fmla="*/ 164 w 170"/>
                  <a:gd name="T7" fmla="*/ 6 h 98"/>
                  <a:gd name="T8" fmla="*/ 164 w 170"/>
                  <a:gd name="T9" fmla="*/ 6 h 98"/>
                  <a:gd name="T10" fmla="*/ 167 w 170"/>
                  <a:gd name="T11" fmla="*/ 8 h 98"/>
                  <a:gd name="T12" fmla="*/ 169 w 170"/>
                  <a:gd name="T13" fmla="*/ 10 h 98"/>
                  <a:gd name="T14" fmla="*/ 170 w 170"/>
                  <a:gd name="T15" fmla="*/ 14 h 98"/>
                  <a:gd name="T16" fmla="*/ 169 w 170"/>
                  <a:gd name="T17" fmla="*/ 18 h 98"/>
                  <a:gd name="T18" fmla="*/ 169 w 170"/>
                  <a:gd name="T19" fmla="*/ 18 h 98"/>
                  <a:gd name="T20" fmla="*/ 169 w 170"/>
                  <a:gd name="T21" fmla="*/ 18 h 98"/>
                  <a:gd name="T22" fmla="*/ 169 w 170"/>
                  <a:gd name="T23" fmla="*/ 18 h 98"/>
                  <a:gd name="T24" fmla="*/ 169 w 170"/>
                  <a:gd name="T25" fmla="*/ 18 h 98"/>
                  <a:gd name="T26" fmla="*/ 142 w 170"/>
                  <a:gd name="T27" fmla="*/ 91 h 98"/>
                  <a:gd name="T28" fmla="*/ 142 w 170"/>
                  <a:gd name="T29" fmla="*/ 91 h 98"/>
                  <a:gd name="T30" fmla="*/ 140 w 170"/>
                  <a:gd name="T31" fmla="*/ 95 h 98"/>
                  <a:gd name="T32" fmla="*/ 137 w 170"/>
                  <a:gd name="T33" fmla="*/ 97 h 98"/>
                  <a:gd name="T34" fmla="*/ 137 w 170"/>
                  <a:gd name="T35" fmla="*/ 97 h 98"/>
                  <a:gd name="T36" fmla="*/ 134 w 170"/>
                  <a:gd name="T37" fmla="*/ 98 h 98"/>
                  <a:gd name="T38" fmla="*/ 130 w 170"/>
                  <a:gd name="T39" fmla="*/ 98 h 98"/>
                  <a:gd name="T40" fmla="*/ 130 w 170"/>
                  <a:gd name="T41" fmla="*/ 98 h 98"/>
                  <a:gd name="T42" fmla="*/ 7 w 170"/>
                  <a:gd name="T43" fmla="*/ 52 h 98"/>
                  <a:gd name="T44" fmla="*/ 7 w 170"/>
                  <a:gd name="T45" fmla="*/ 52 h 98"/>
                  <a:gd name="T46" fmla="*/ 7 w 170"/>
                  <a:gd name="T47" fmla="*/ 52 h 98"/>
                  <a:gd name="T48" fmla="*/ 7 w 170"/>
                  <a:gd name="T49" fmla="*/ 52 h 98"/>
                  <a:gd name="T50" fmla="*/ 3 w 170"/>
                  <a:gd name="T51" fmla="*/ 50 h 98"/>
                  <a:gd name="T52" fmla="*/ 1 w 170"/>
                  <a:gd name="T53" fmla="*/ 47 h 98"/>
                  <a:gd name="T54" fmla="*/ 0 w 170"/>
                  <a:gd name="T55" fmla="*/ 44 h 98"/>
                  <a:gd name="T56" fmla="*/ 1 w 170"/>
                  <a:gd name="T57" fmla="*/ 40 h 98"/>
                  <a:gd name="T58" fmla="*/ 1 w 170"/>
                  <a:gd name="T59"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98">
                    <a:moveTo>
                      <a:pt x="148" y="0"/>
                    </a:moveTo>
                    <a:lnTo>
                      <a:pt x="164" y="6"/>
                    </a:lnTo>
                    <a:lnTo>
                      <a:pt x="164" y="6"/>
                    </a:lnTo>
                    <a:lnTo>
                      <a:pt x="164" y="6"/>
                    </a:lnTo>
                    <a:lnTo>
                      <a:pt x="164" y="6"/>
                    </a:lnTo>
                    <a:lnTo>
                      <a:pt x="167" y="8"/>
                    </a:lnTo>
                    <a:lnTo>
                      <a:pt x="169" y="10"/>
                    </a:lnTo>
                    <a:lnTo>
                      <a:pt x="170" y="14"/>
                    </a:lnTo>
                    <a:lnTo>
                      <a:pt x="169" y="18"/>
                    </a:lnTo>
                    <a:lnTo>
                      <a:pt x="169" y="18"/>
                    </a:lnTo>
                    <a:lnTo>
                      <a:pt x="169" y="18"/>
                    </a:lnTo>
                    <a:lnTo>
                      <a:pt x="169" y="18"/>
                    </a:lnTo>
                    <a:lnTo>
                      <a:pt x="169" y="18"/>
                    </a:lnTo>
                    <a:lnTo>
                      <a:pt x="142" y="91"/>
                    </a:lnTo>
                    <a:lnTo>
                      <a:pt x="142" y="91"/>
                    </a:lnTo>
                    <a:lnTo>
                      <a:pt x="140" y="95"/>
                    </a:lnTo>
                    <a:lnTo>
                      <a:pt x="137" y="97"/>
                    </a:lnTo>
                    <a:lnTo>
                      <a:pt x="137" y="97"/>
                    </a:lnTo>
                    <a:lnTo>
                      <a:pt x="134" y="98"/>
                    </a:lnTo>
                    <a:lnTo>
                      <a:pt x="130" y="98"/>
                    </a:lnTo>
                    <a:lnTo>
                      <a:pt x="130" y="98"/>
                    </a:lnTo>
                    <a:lnTo>
                      <a:pt x="7" y="52"/>
                    </a:lnTo>
                    <a:lnTo>
                      <a:pt x="7" y="52"/>
                    </a:lnTo>
                    <a:lnTo>
                      <a:pt x="7" y="52"/>
                    </a:lnTo>
                    <a:lnTo>
                      <a:pt x="7" y="52"/>
                    </a:lnTo>
                    <a:lnTo>
                      <a:pt x="3" y="50"/>
                    </a:lnTo>
                    <a:lnTo>
                      <a:pt x="1" y="47"/>
                    </a:lnTo>
                    <a:lnTo>
                      <a:pt x="0" y="44"/>
                    </a:lnTo>
                    <a:lnTo>
                      <a:pt x="1" y="40"/>
                    </a:lnTo>
                    <a:lnTo>
                      <a:pt x="1" y="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1" name="Line 388"/>
              <p:cNvSpPr>
                <a:spLocks noChangeShapeType="1"/>
              </p:cNvSpPr>
              <p:nvPr/>
            </p:nvSpPr>
            <p:spPr bwMode="auto">
              <a:xfrm>
                <a:off x="3939" y="1822"/>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2" name="Freeform 389"/>
              <p:cNvSpPr>
                <a:spLocks/>
              </p:cNvSpPr>
              <p:nvPr/>
            </p:nvSpPr>
            <p:spPr bwMode="auto">
              <a:xfrm>
                <a:off x="3759" y="1735"/>
                <a:ext cx="163" cy="133"/>
              </a:xfrm>
              <a:custGeom>
                <a:avLst/>
                <a:gdLst>
                  <a:gd name="T0" fmla="*/ 136 w 163"/>
                  <a:gd name="T1" fmla="*/ 128 h 133"/>
                  <a:gd name="T2" fmla="*/ 136 w 163"/>
                  <a:gd name="T3" fmla="*/ 128 h 133"/>
                  <a:gd name="T4" fmla="*/ 135 w 163"/>
                  <a:gd name="T5" fmla="*/ 130 h 133"/>
                  <a:gd name="T6" fmla="*/ 132 w 163"/>
                  <a:gd name="T7" fmla="*/ 132 h 133"/>
                  <a:gd name="T8" fmla="*/ 130 w 163"/>
                  <a:gd name="T9" fmla="*/ 133 h 133"/>
                  <a:gd name="T10" fmla="*/ 127 w 163"/>
                  <a:gd name="T11" fmla="*/ 132 h 133"/>
                  <a:gd name="T12" fmla="*/ 5 w 163"/>
                  <a:gd name="T13" fmla="*/ 88 h 133"/>
                  <a:gd name="T14" fmla="*/ 5 w 163"/>
                  <a:gd name="T15" fmla="*/ 88 h 133"/>
                  <a:gd name="T16" fmla="*/ 2 w 163"/>
                  <a:gd name="T17" fmla="*/ 86 h 133"/>
                  <a:gd name="T18" fmla="*/ 1 w 163"/>
                  <a:gd name="T19" fmla="*/ 84 h 133"/>
                  <a:gd name="T20" fmla="*/ 0 w 163"/>
                  <a:gd name="T21" fmla="*/ 80 h 133"/>
                  <a:gd name="T22" fmla="*/ 0 w 163"/>
                  <a:gd name="T23" fmla="*/ 78 h 133"/>
                  <a:gd name="T24" fmla="*/ 26 w 163"/>
                  <a:gd name="T25" fmla="*/ 4 h 133"/>
                  <a:gd name="T26" fmla="*/ 26 w 163"/>
                  <a:gd name="T27" fmla="*/ 4 h 133"/>
                  <a:gd name="T28" fmla="*/ 28 w 163"/>
                  <a:gd name="T29" fmla="*/ 2 h 133"/>
                  <a:gd name="T30" fmla="*/ 30 w 163"/>
                  <a:gd name="T31" fmla="*/ 0 h 133"/>
                  <a:gd name="T32" fmla="*/ 33 w 163"/>
                  <a:gd name="T33" fmla="*/ 0 h 133"/>
                  <a:gd name="T34" fmla="*/ 36 w 163"/>
                  <a:gd name="T35" fmla="*/ 0 h 133"/>
                  <a:gd name="T36" fmla="*/ 159 w 163"/>
                  <a:gd name="T37" fmla="*/ 46 h 133"/>
                  <a:gd name="T38" fmla="*/ 159 w 163"/>
                  <a:gd name="T39" fmla="*/ 46 h 133"/>
                  <a:gd name="T40" fmla="*/ 161 w 163"/>
                  <a:gd name="T41" fmla="*/ 47 h 133"/>
                  <a:gd name="T42" fmla="*/ 163 w 163"/>
                  <a:gd name="T43" fmla="*/ 49 h 133"/>
                  <a:gd name="T44" fmla="*/ 163 w 163"/>
                  <a:gd name="T45" fmla="*/ 52 h 133"/>
                  <a:gd name="T46" fmla="*/ 163 w 163"/>
                  <a:gd name="T47" fmla="*/ 55 h 133"/>
                  <a:gd name="T48" fmla="*/ 136 w 163"/>
                  <a:gd name="T49" fmla="*/ 1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33">
                    <a:moveTo>
                      <a:pt x="136" y="128"/>
                    </a:moveTo>
                    <a:lnTo>
                      <a:pt x="136" y="128"/>
                    </a:lnTo>
                    <a:lnTo>
                      <a:pt x="135" y="130"/>
                    </a:lnTo>
                    <a:lnTo>
                      <a:pt x="132" y="132"/>
                    </a:lnTo>
                    <a:lnTo>
                      <a:pt x="130" y="133"/>
                    </a:lnTo>
                    <a:lnTo>
                      <a:pt x="127" y="132"/>
                    </a:lnTo>
                    <a:lnTo>
                      <a:pt x="5" y="88"/>
                    </a:lnTo>
                    <a:lnTo>
                      <a:pt x="5" y="88"/>
                    </a:lnTo>
                    <a:lnTo>
                      <a:pt x="2" y="86"/>
                    </a:lnTo>
                    <a:lnTo>
                      <a:pt x="1" y="84"/>
                    </a:lnTo>
                    <a:lnTo>
                      <a:pt x="0" y="80"/>
                    </a:lnTo>
                    <a:lnTo>
                      <a:pt x="0" y="78"/>
                    </a:lnTo>
                    <a:lnTo>
                      <a:pt x="26" y="4"/>
                    </a:lnTo>
                    <a:lnTo>
                      <a:pt x="26" y="4"/>
                    </a:lnTo>
                    <a:lnTo>
                      <a:pt x="28" y="2"/>
                    </a:lnTo>
                    <a:lnTo>
                      <a:pt x="30" y="0"/>
                    </a:lnTo>
                    <a:lnTo>
                      <a:pt x="33" y="0"/>
                    </a:lnTo>
                    <a:lnTo>
                      <a:pt x="36" y="0"/>
                    </a:lnTo>
                    <a:lnTo>
                      <a:pt x="159" y="46"/>
                    </a:lnTo>
                    <a:lnTo>
                      <a:pt x="159" y="46"/>
                    </a:lnTo>
                    <a:lnTo>
                      <a:pt x="161" y="47"/>
                    </a:lnTo>
                    <a:lnTo>
                      <a:pt x="163" y="49"/>
                    </a:lnTo>
                    <a:lnTo>
                      <a:pt x="163" y="52"/>
                    </a:lnTo>
                    <a:lnTo>
                      <a:pt x="163" y="55"/>
                    </a:lnTo>
                    <a:lnTo>
                      <a:pt x="136" y="1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3" name="Freeform 390"/>
              <p:cNvSpPr>
                <a:spLocks/>
              </p:cNvSpPr>
              <p:nvPr/>
            </p:nvSpPr>
            <p:spPr bwMode="auto">
              <a:xfrm>
                <a:off x="3783" y="1793"/>
                <a:ext cx="107" cy="39"/>
              </a:xfrm>
              <a:custGeom>
                <a:avLst/>
                <a:gdLst>
                  <a:gd name="T0" fmla="*/ 0 w 107"/>
                  <a:gd name="T1" fmla="*/ 0 h 39"/>
                  <a:gd name="T2" fmla="*/ 0 w 107"/>
                  <a:gd name="T3" fmla="*/ 0 h 39"/>
                  <a:gd name="T4" fmla="*/ 107 w 107"/>
                  <a:gd name="T5" fmla="*/ 39 h 39"/>
                </a:gdLst>
                <a:ahLst/>
                <a:cxnLst>
                  <a:cxn ang="0">
                    <a:pos x="T0" y="T1"/>
                  </a:cxn>
                  <a:cxn ang="0">
                    <a:pos x="T2" y="T3"/>
                  </a:cxn>
                  <a:cxn ang="0">
                    <a:pos x="T4" y="T5"/>
                  </a:cxn>
                </a:cxnLst>
                <a:rect l="0" t="0" r="r" b="b"/>
                <a:pathLst>
                  <a:path w="107" h="39">
                    <a:moveTo>
                      <a:pt x="0" y="0"/>
                    </a:moveTo>
                    <a:lnTo>
                      <a:pt x="0" y="0"/>
                    </a:lnTo>
                    <a:lnTo>
                      <a:pt x="107" y="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4" name="Freeform 391"/>
              <p:cNvSpPr>
                <a:spLocks/>
              </p:cNvSpPr>
              <p:nvPr/>
            </p:nvSpPr>
            <p:spPr bwMode="auto">
              <a:xfrm>
                <a:off x="3779" y="1809"/>
                <a:ext cx="59" cy="22"/>
              </a:xfrm>
              <a:custGeom>
                <a:avLst/>
                <a:gdLst>
                  <a:gd name="T0" fmla="*/ 0 w 59"/>
                  <a:gd name="T1" fmla="*/ 0 h 22"/>
                  <a:gd name="T2" fmla="*/ 0 w 59"/>
                  <a:gd name="T3" fmla="*/ 0 h 22"/>
                  <a:gd name="T4" fmla="*/ 59 w 59"/>
                  <a:gd name="T5" fmla="*/ 22 h 22"/>
                </a:gdLst>
                <a:ahLst/>
                <a:cxnLst>
                  <a:cxn ang="0">
                    <a:pos x="T0" y="T1"/>
                  </a:cxn>
                  <a:cxn ang="0">
                    <a:pos x="T2" y="T3"/>
                  </a:cxn>
                  <a:cxn ang="0">
                    <a:pos x="T4" y="T5"/>
                  </a:cxn>
                </a:cxnLst>
                <a:rect l="0" t="0" r="r" b="b"/>
                <a:pathLst>
                  <a:path w="59" h="22">
                    <a:moveTo>
                      <a:pt x="0" y="0"/>
                    </a:moveTo>
                    <a:lnTo>
                      <a:pt x="0" y="0"/>
                    </a:lnTo>
                    <a:lnTo>
                      <a:pt x="59" y="2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5" name="Freeform 392"/>
              <p:cNvSpPr>
                <a:spLocks/>
              </p:cNvSpPr>
              <p:nvPr/>
            </p:nvSpPr>
            <p:spPr bwMode="auto">
              <a:xfrm>
                <a:off x="3878" y="1784"/>
                <a:ext cx="25" cy="24"/>
              </a:xfrm>
              <a:custGeom>
                <a:avLst/>
                <a:gdLst>
                  <a:gd name="T0" fmla="*/ 16 w 25"/>
                  <a:gd name="T1" fmla="*/ 1 h 24"/>
                  <a:gd name="T2" fmla="*/ 16 w 25"/>
                  <a:gd name="T3" fmla="*/ 1 h 24"/>
                  <a:gd name="T4" fmla="*/ 11 w 25"/>
                  <a:gd name="T5" fmla="*/ 0 h 24"/>
                  <a:gd name="T6" fmla="*/ 7 w 25"/>
                  <a:gd name="T7" fmla="*/ 2 h 24"/>
                  <a:gd name="T8" fmla="*/ 3 w 25"/>
                  <a:gd name="T9" fmla="*/ 4 h 24"/>
                  <a:gd name="T10" fmla="*/ 1 w 25"/>
                  <a:gd name="T11" fmla="*/ 8 h 24"/>
                  <a:gd name="T12" fmla="*/ 1 w 25"/>
                  <a:gd name="T13" fmla="*/ 8 h 24"/>
                  <a:gd name="T14" fmla="*/ 0 w 25"/>
                  <a:gd name="T15" fmla="*/ 13 h 24"/>
                  <a:gd name="T16" fmla="*/ 1 w 25"/>
                  <a:gd name="T17" fmla="*/ 17 h 24"/>
                  <a:gd name="T18" fmla="*/ 4 w 25"/>
                  <a:gd name="T19" fmla="*/ 21 h 24"/>
                  <a:gd name="T20" fmla="*/ 8 w 25"/>
                  <a:gd name="T21" fmla="*/ 23 h 24"/>
                  <a:gd name="T22" fmla="*/ 8 w 25"/>
                  <a:gd name="T23" fmla="*/ 23 h 24"/>
                  <a:gd name="T24" fmla="*/ 13 w 25"/>
                  <a:gd name="T25" fmla="*/ 24 h 24"/>
                  <a:gd name="T26" fmla="*/ 17 w 25"/>
                  <a:gd name="T27" fmla="*/ 23 h 24"/>
                  <a:gd name="T28" fmla="*/ 21 w 25"/>
                  <a:gd name="T29" fmla="*/ 20 h 24"/>
                  <a:gd name="T30" fmla="*/ 23 w 25"/>
                  <a:gd name="T31" fmla="*/ 16 h 24"/>
                  <a:gd name="T32" fmla="*/ 23 w 25"/>
                  <a:gd name="T33" fmla="*/ 16 h 24"/>
                  <a:gd name="T34" fmla="*/ 25 w 25"/>
                  <a:gd name="T35" fmla="*/ 12 h 24"/>
                  <a:gd name="T36" fmla="*/ 23 w 25"/>
                  <a:gd name="T37" fmla="*/ 7 h 24"/>
                  <a:gd name="T38" fmla="*/ 20 w 25"/>
                  <a:gd name="T39" fmla="*/ 4 h 24"/>
                  <a:gd name="T40" fmla="*/ 16 w 25"/>
                  <a:gd name="T41" fmla="*/ 1 h 24"/>
                  <a:gd name="T42" fmla="*/ 16 w 25"/>
                  <a:gd name="T4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4">
                    <a:moveTo>
                      <a:pt x="16" y="1"/>
                    </a:moveTo>
                    <a:lnTo>
                      <a:pt x="16" y="1"/>
                    </a:lnTo>
                    <a:lnTo>
                      <a:pt x="11" y="0"/>
                    </a:lnTo>
                    <a:lnTo>
                      <a:pt x="7" y="2"/>
                    </a:lnTo>
                    <a:lnTo>
                      <a:pt x="3" y="4"/>
                    </a:lnTo>
                    <a:lnTo>
                      <a:pt x="1" y="8"/>
                    </a:lnTo>
                    <a:lnTo>
                      <a:pt x="1" y="8"/>
                    </a:lnTo>
                    <a:lnTo>
                      <a:pt x="0" y="13"/>
                    </a:lnTo>
                    <a:lnTo>
                      <a:pt x="1" y="17"/>
                    </a:lnTo>
                    <a:lnTo>
                      <a:pt x="4" y="21"/>
                    </a:lnTo>
                    <a:lnTo>
                      <a:pt x="8" y="23"/>
                    </a:lnTo>
                    <a:lnTo>
                      <a:pt x="8" y="23"/>
                    </a:lnTo>
                    <a:lnTo>
                      <a:pt x="13" y="24"/>
                    </a:lnTo>
                    <a:lnTo>
                      <a:pt x="17" y="23"/>
                    </a:lnTo>
                    <a:lnTo>
                      <a:pt x="21" y="20"/>
                    </a:lnTo>
                    <a:lnTo>
                      <a:pt x="23" y="16"/>
                    </a:lnTo>
                    <a:lnTo>
                      <a:pt x="23" y="16"/>
                    </a:lnTo>
                    <a:lnTo>
                      <a:pt x="25" y="12"/>
                    </a:lnTo>
                    <a:lnTo>
                      <a:pt x="23" y="7"/>
                    </a:lnTo>
                    <a:lnTo>
                      <a:pt x="20" y="4"/>
                    </a:lnTo>
                    <a:lnTo>
                      <a:pt x="16" y="1"/>
                    </a:lnTo>
                    <a:lnTo>
                      <a:pt x="16" y="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6" name="Freeform 393"/>
              <p:cNvSpPr>
                <a:spLocks/>
              </p:cNvSpPr>
              <p:nvPr/>
            </p:nvSpPr>
            <p:spPr bwMode="auto">
              <a:xfrm>
                <a:off x="1722" y="1289"/>
                <a:ext cx="86" cy="85"/>
              </a:xfrm>
              <a:custGeom>
                <a:avLst/>
                <a:gdLst>
                  <a:gd name="T0" fmla="*/ 59 w 86"/>
                  <a:gd name="T1" fmla="*/ 85 h 85"/>
                  <a:gd name="T2" fmla="*/ 0 w 86"/>
                  <a:gd name="T3" fmla="*/ 41 h 85"/>
                  <a:gd name="T4" fmla="*/ 72 w 86"/>
                  <a:gd name="T5" fmla="*/ 70 h 85"/>
                  <a:gd name="T6" fmla="*/ 41 w 86"/>
                  <a:gd name="T7" fmla="*/ 0 h 85"/>
                  <a:gd name="T8" fmla="*/ 86 w 86"/>
                  <a:gd name="T9" fmla="*/ 54 h 85"/>
                </a:gdLst>
                <a:ahLst/>
                <a:cxnLst>
                  <a:cxn ang="0">
                    <a:pos x="T0" y="T1"/>
                  </a:cxn>
                  <a:cxn ang="0">
                    <a:pos x="T2" y="T3"/>
                  </a:cxn>
                  <a:cxn ang="0">
                    <a:pos x="T4" y="T5"/>
                  </a:cxn>
                  <a:cxn ang="0">
                    <a:pos x="T6" y="T7"/>
                  </a:cxn>
                  <a:cxn ang="0">
                    <a:pos x="T8" y="T9"/>
                  </a:cxn>
                </a:cxnLst>
                <a:rect l="0" t="0" r="r" b="b"/>
                <a:pathLst>
                  <a:path w="86" h="85">
                    <a:moveTo>
                      <a:pt x="59" y="85"/>
                    </a:moveTo>
                    <a:lnTo>
                      <a:pt x="0" y="41"/>
                    </a:lnTo>
                    <a:lnTo>
                      <a:pt x="72" y="70"/>
                    </a:lnTo>
                    <a:lnTo>
                      <a:pt x="41" y="0"/>
                    </a:lnTo>
                    <a:lnTo>
                      <a:pt x="86" y="5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7" name="Freeform 394"/>
              <p:cNvSpPr>
                <a:spLocks/>
              </p:cNvSpPr>
              <p:nvPr/>
            </p:nvSpPr>
            <p:spPr bwMode="auto">
              <a:xfrm>
                <a:off x="1830" y="1404"/>
                <a:ext cx="87" cy="85"/>
              </a:xfrm>
              <a:custGeom>
                <a:avLst/>
                <a:gdLst>
                  <a:gd name="T0" fmla="*/ 0 w 87"/>
                  <a:gd name="T1" fmla="*/ 26 h 85"/>
                  <a:gd name="T2" fmla="*/ 43 w 87"/>
                  <a:gd name="T3" fmla="*/ 85 h 85"/>
                  <a:gd name="T4" fmla="*/ 17 w 87"/>
                  <a:gd name="T5" fmla="*/ 14 h 85"/>
                  <a:gd name="T6" fmla="*/ 87 w 87"/>
                  <a:gd name="T7" fmla="*/ 47 h 85"/>
                  <a:gd name="T8" fmla="*/ 31 w 87"/>
                  <a:gd name="T9" fmla="*/ 0 h 85"/>
                </a:gdLst>
                <a:ahLst/>
                <a:cxnLst>
                  <a:cxn ang="0">
                    <a:pos x="T0" y="T1"/>
                  </a:cxn>
                  <a:cxn ang="0">
                    <a:pos x="T2" y="T3"/>
                  </a:cxn>
                  <a:cxn ang="0">
                    <a:pos x="T4" y="T5"/>
                  </a:cxn>
                  <a:cxn ang="0">
                    <a:pos x="T6" y="T7"/>
                  </a:cxn>
                  <a:cxn ang="0">
                    <a:pos x="T8" y="T9"/>
                  </a:cxn>
                </a:cxnLst>
                <a:rect l="0" t="0" r="r" b="b"/>
                <a:pathLst>
                  <a:path w="87" h="85">
                    <a:moveTo>
                      <a:pt x="0" y="26"/>
                    </a:moveTo>
                    <a:lnTo>
                      <a:pt x="43" y="85"/>
                    </a:lnTo>
                    <a:lnTo>
                      <a:pt x="17" y="14"/>
                    </a:lnTo>
                    <a:lnTo>
                      <a:pt x="87" y="47"/>
                    </a:lnTo>
                    <a:lnTo>
                      <a:pt x="3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8" name="Freeform 395"/>
              <p:cNvSpPr>
                <a:spLocks/>
              </p:cNvSpPr>
              <p:nvPr/>
            </p:nvSpPr>
            <p:spPr bwMode="auto">
              <a:xfrm>
                <a:off x="1888" y="1339"/>
                <a:ext cx="37" cy="25"/>
              </a:xfrm>
              <a:custGeom>
                <a:avLst/>
                <a:gdLst>
                  <a:gd name="T0" fmla="*/ 0 w 37"/>
                  <a:gd name="T1" fmla="*/ 25 h 25"/>
                  <a:gd name="T2" fmla="*/ 37 w 37"/>
                  <a:gd name="T3" fmla="*/ 0 h 25"/>
                  <a:gd name="T4" fmla="*/ 1 w 37"/>
                  <a:gd name="T5" fmla="*/ 13 h 25"/>
                </a:gdLst>
                <a:ahLst/>
                <a:cxnLst>
                  <a:cxn ang="0">
                    <a:pos x="T0" y="T1"/>
                  </a:cxn>
                  <a:cxn ang="0">
                    <a:pos x="T2" y="T3"/>
                  </a:cxn>
                  <a:cxn ang="0">
                    <a:pos x="T4" y="T5"/>
                  </a:cxn>
                </a:cxnLst>
                <a:rect l="0" t="0" r="r" b="b"/>
                <a:pathLst>
                  <a:path w="37" h="25">
                    <a:moveTo>
                      <a:pt x="0" y="25"/>
                    </a:moveTo>
                    <a:lnTo>
                      <a:pt x="37" y="0"/>
                    </a:lnTo>
                    <a:lnTo>
                      <a:pt x="1" y="1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9" name="Freeform 396"/>
              <p:cNvSpPr>
                <a:spLocks/>
              </p:cNvSpPr>
              <p:nvPr/>
            </p:nvSpPr>
            <p:spPr bwMode="auto">
              <a:xfrm>
                <a:off x="1863" y="1385"/>
                <a:ext cx="72" cy="17"/>
              </a:xfrm>
              <a:custGeom>
                <a:avLst/>
                <a:gdLst>
                  <a:gd name="T0" fmla="*/ 0 w 72"/>
                  <a:gd name="T1" fmla="*/ 17 h 17"/>
                  <a:gd name="T2" fmla="*/ 72 w 72"/>
                  <a:gd name="T3" fmla="*/ 11 h 17"/>
                  <a:gd name="T4" fmla="*/ 13 w 72"/>
                  <a:gd name="T5" fmla="*/ 0 h 17"/>
                </a:gdLst>
                <a:ahLst/>
                <a:cxnLst>
                  <a:cxn ang="0">
                    <a:pos x="T0" y="T1"/>
                  </a:cxn>
                  <a:cxn ang="0">
                    <a:pos x="T2" y="T3"/>
                  </a:cxn>
                  <a:cxn ang="0">
                    <a:pos x="T4" y="T5"/>
                  </a:cxn>
                </a:cxnLst>
                <a:rect l="0" t="0" r="r" b="b"/>
                <a:pathLst>
                  <a:path w="72" h="17">
                    <a:moveTo>
                      <a:pt x="0" y="17"/>
                    </a:moveTo>
                    <a:lnTo>
                      <a:pt x="72" y="11"/>
                    </a:lnTo>
                    <a:lnTo>
                      <a:pt x="13"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0" name="Freeform 397"/>
              <p:cNvSpPr>
                <a:spLocks/>
              </p:cNvSpPr>
              <p:nvPr/>
            </p:nvSpPr>
            <p:spPr bwMode="auto">
              <a:xfrm>
                <a:off x="1823" y="1273"/>
                <a:ext cx="12" cy="48"/>
              </a:xfrm>
              <a:custGeom>
                <a:avLst/>
                <a:gdLst>
                  <a:gd name="T0" fmla="*/ 12 w 12"/>
                  <a:gd name="T1" fmla="*/ 43 h 48"/>
                  <a:gd name="T2" fmla="*/ 10 w 12"/>
                  <a:gd name="T3" fmla="*/ 0 h 48"/>
                  <a:gd name="T4" fmla="*/ 0 w 12"/>
                  <a:gd name="T5" fmla="*/ 48 h 48"/>
                </a:gdLst>
                <a:ahLst/>
                <a:cxnLst>
                  <a:cxn ang="0">
                    <a:pos x="T0" y="T1"/>
                  </a:cxn>
                  <a:cxn ang="0">
                    <a:pos x="T2" y="T3"/>
                  </a:cxn>
                  <a:cxn ang="0">
                    <a:pos x="T4" y="T5"/>
                  </a:cxn>
                </a:cxnLst>
                <a:rect l="0" t="0" r="r" b="b"/>
                <a:pathLst>
                  <a:path w="12" h="48">
                    <a:moveTo>
                      <a:pt x="12" y="43"/>
                    </a:moveTo>
                    <a:lnTo>
                      <a:pt x="10" y="0"/>
                    </a:lnTo>
                    <a:lnTo>
                      <a:pt x="0" y="4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1" name="Freeform 398"/>
              <p:cNvSpPr>
                <a:spLocks/>
              </p:cNvSpPr>
              <p:nvPr/>
            </p:nvSpPr>
            <p:spPr bwMode="auto">
              <a:xfrm>
                <a:off x="1707" y="1376"/>
                <a:ext cx="73" cy="18"/>
              </a:xfrm>
              <a:custGeom>
                <a:avLst/>
                <a:gdLst>
                  <a:gd name="T0" fmla="*/ 73 w 73"/>
                  <a:gd name="T1" fmla="*/ 0 h 18"/>
                  <a:gd name="T2" fmla="*/ 0 w 73"/>
                  <a:gd name="T3" fmla="*/ 11 h 18"/>
                  <a:gd name="T4" fmla="*/ 56 w 73"/>
                  <a:gd name="T5" fmla="*/ 18 h 18"/>
                </a:gdLst>
                <a:ahLst/>
                <a:cxnLst>
                  <a:cxn ang="0">
                    <a:pos x="T0" y="T1"/>
                  </a:cxn>
                  <a:cxn ang="0">
                    <a:pos x="T2" y="T3"/>
                  </a:cxn>
                  <a:cxn ang="0">
                    <a:pos x="T4" y="T5"/>
                  </a:cxn>
                </a:cxnLst>
                <a:rect l="0" t="0" r="r" b="b"/>
                <a:pathLst>
                  <a:path w="73" h="18">
                    <a:moveTo>
                      <a:pt x="73" y="0"/>
                    </a:moveTo>
                    <a:lnTo>
                      <a:pt x="0" y="11"/>
                    </a:lnTo>
                    <a:lnTo>
                      <a:pt x="56" y="1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2" name="Freeform 399"/>
              <p:cNvSpPr>
                <a:spLocks/>
              </p:cNvSpPr>
              <p:nvPr/>
            </p:nvSpPr>
            <p:spPr bwMode="auto">
              <a:xfrm>
                <a:off x="1810" y="1433"/>
                <a:ext cx="17" cy="69"/>
              </a:xfrm>
              <a:custGeom>
                <a:avLst/>
                <a:gdLst>
                  <a:gd name="T0" fmla="*/ 0 w 17"/>
                  <a:gd name="T1" fmla="*/ 9 h 69"/>
                  <a:gd name="T2" fmla="*/ 6 w 17"/>
                  <a:gd name="T3" fmla="*/ 69 h 69"/>
                  <a:gd name="T4" fmla="*/ 17 w 17"/>
                  <a:gd name="T5" fmla="*/ 0 h 69"/>
                </a:gdLst>
                <a:ahLst/>
                <a:cxnLst>
                  <a:cxn ang="0">
                    <a:pos x="T0" y="T1"/>
                  </a:cxn>
                  <a:cxn ang="0">
                    <a:pos x="T2" y="T3"/>
                  </a:cxn>
                  <a:cxn ang="0">
                    <a:pos x="T4" y="T5"/>
                  </a:cxn>
                </a:cxnLst>
                <a:rect l="0" t="0" r="r" b="b"/>
                <a:pathLst>
                  <a:path w="17" h="69">
                    <a:moveTo>
                      <a:pt x="0" y="9"/>
                    </a:moveTo>
                    <a:lnTo>
                      <a:pt x="6" y="69"/>
                    </a:lnTo>
                    <a:lnTo>
                      <a:pt x="1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3" name="Freeform 400"/>
              <p:cNvSpPr>
                <a:spLocks/>
              </p:cNvSpPr>
              <p:nvPr/>
            </p:nvSpPr>
            <p:spPr bwMode="auto">
              <a:xfrm>
                <a:off x="1760" y="1451"/>
                <a:ext cx="27" cy="34"/>
              </a:xfrm>
              <a:custGeom>
                <a:avLst/>
                <a:gdLst>
                  <a:gd name="T0" fmla="*/ 14 w 27"/>
                  <a:gd name="T1" fmla="*/ 5 h 34"/>
                  <a:gd name="T2" fmla="*/ 0 w 27"/>
                  <a:gd name="T3" fmla="*/ 34 h 34"/>
                  <a:gd name="T4" fmla="*/ 27 w 27"/>
                  <a:gd name="T5" fmla="*/ 0 h 34"/>
                </a:gdLst>
                <a:ahLst/>
                <a:cxnLst>
                  <a:cxn ang="0">
                    <a:pos x="T0" y="T1"/>
                  </a:cxn>
                  <a:cxn ang="0">
                    <a:pos x="T2" y="T3"/>
                  </a:cxn>
                  <a:cxn ang="0">
                    <a:pos x="T4" y="T5"/>
                  </a:cxn>
                </a:cxnLst>
                <a:rect l="0" t="0" r="r" b="b"/>
                <a:pathLst>
                  <a:path w="27" h="34">
                    <a:moveTo>
                      <a:pt x="14" y="5"/>
                    </a:moveTo>
                    <a:lnTo>
                      <a:pt x="0" y="34"/>
                    </a:lnTo>
                    <a:lnTo>
                      <a:pt x="2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4" name="Freeform 401"/>
              <p:cNvSpPr>
                <a:spLocks/>
              </p:cNvSpPr>
              <p:nvPr/>
            </p:nvSpPr>
            <p:spPr bwMode="auto">
              <a:xfrm>
                <a:off x="1826" y="1269"/>
                <a:ext cx="81" cy="99"/>
              </a:xfrm>
              <a:custGeom>
                <a:avLst/>
                <a:gdLst>
                  <a:gd name="T0" fmla="*/ 81 w 81"/>
                  <a:gd name="T1" fmla="*/ 9 h 99"/>
                  <a:gd name="T2" fmla="*/ 79 w 81"/>
                  <a:gd name="T3" fmla="*/ 3 h 99"/>
                  <a:gd name="T4" fmla="*/ 75 w 81"/>
                  <a:gd name="T5" fmla="*/ 0 h 99"/>
                  <a:gd name="T6" fmla="*/ 72 w 81"/>
                  <a:gd name="T7" fmla="*/ 1 h 99"/>
                  <a:gd name="T8" fmla="*/ 68 w 81"/>
                  <a:gd name="T9" fmla="*/ 4 h 99"/>
                  <a:gd name="T10" fmla="*/ 68 w 81"/>
                  <a:gd name="T11" fmla="*/ 7 h 99"/>
                  <a:gd name="T12" fmla="*/ 65 w 81"/>
                  <a:gd name="T13" fmla="*/ 21 h 99"/>
                  <a:gd name="T14" fmla="*/ 58 w 81"/>
                  <a:gd name="T15" fmla="*/ 35 h 99"/>
                  <a:gd name="T16" fmla="*/ 39 w 81"/>
                  <a:gd name="T17" fmla="*/ 62 h 99"/>
                  <a:gd name="T18" fmla="*/ 32 w 81"/>
                  <a:gd name="T19" fmla="*/ 59 h 99"/>
                  <a:gd name="T20" fmla="*/ 21 w 81"/>
                  <a:gd name="T21" fmla="*/ 56 h 99"/>
                  <a:gd name="T22" fmla="*/ 11 w 81"/>
                  <a:gd name="T23" fmla="*/ 58 h 99"/>
                  <a:gd name="T24" fmla="*/ 2 w 81"/>
                  <a:gd name="T25" fmla="*/ 62 h 99"/>
                  <a:gd name="T26" fmla="*/ 0 w 81"/>
                  <a:gd name="T27" fmla="*/ 64 h 99"/>
                  <a:gd name="T28" fmla="*/ 1 w 81"/>
                  <a:gd name="T29" fmla="*/ 66 h 99"/>
                  <a:gd name="T30" fmla="*/ 3 w 81"/>
                  <a:gd name="T31" fmla="*/ 66 h 99"/>
                  <a:gd name="T32" fmla="*/ 19 w 81"/>
                  <a:gd name="T33" fmla="*/ 66 h 99"/>
                  <a:gd name="T34" fmla="*/ 29 w 81"/>
                  <a:gd name="T35" fmla="*/ 70 h 99"/>
                  <a:gd name="T36" fmla="*/ 32 w 81"/>
                  <a:gd name="T37" fmla="*/ 76 h 99"/>
                  <a:gd name="T38" fmla="*/ 34 w 81"/>
                  <a:gd name="T39" fmla="*/ 90 h 99"/>
                  <a:gd name="T40" fmla="*/ 33 w 81"/>
                  <a:gd name="T41" fmla="*/ 98 h 99"/>
                  <a:gd name="T42" fmla="*/ 42 w 81"/>
                  <a:gd name="T43" fmla="*/ 85 h 99"/>
                  <a:gd name="T44" fmla="*/ 44 w 81"/>
                  <a:gd name="T45" fmla="*/ 89 h 99"/>
                  <a:gd name="T46" fmla="*/ 47 w 81"/>
                  <a:gd name="T47" fmla="*/ 96 h 99"/>
                  <a:gd name="T48" fmla="*/ 48 w 81"/>
                  <a:gd name="T49" fmla="*/ 99 h 99"/>
                  <a:gd name="T50" fmla="*/ 49 w 81"/>
                  <a:gd name="T51" fmla="*/ 97 h 99"/>
                  <a:gd name="T52" fmla="*/ 50 w 81"/>
                  <a:gd name="T53" fmla="*/ 82 h 99"/>
                  <a:gd name="T54" fmla="*/ 47 w 81"/>
                  <a:gd name="T55" fmla="*/ 70 h 99"/>
                  <a:gd name="T56" fmla="*/ 59 w 81"/>
                  <a:gd name="T57" fmla="*/ 58 h 99"/>
                  <a:gd name="T58" fmla="*/ 69 w 81"/>
                  <a:gd name="T59" fmla="*/ 43 h 99"/>
                  <a:gd name="T60" fmla="*/ 77 w 81"/>
                  <a:gd name="T61" fmla="*/ 26 h 99"/>
                  <a:gd name="T62" fmla="*/ 81 w 81"/>
                  <a:gd name="T63" fmla="*/ 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81" y="9"/>
                    </a:moveTo>
                    <a:lnTo>
                      <a:pt x="81" y="9"/>
                    </a:lnTo>
                    <a:lnTo>
                      <a:pt x="81" y="6"/>
                    </a:lnTo>
                    <a:lnTo>
                      <a:pt x="79" y="3"/>
                    </a:lnTo>
                    <a:lnTo>
                      <a:pt x="77" y="1"/>
                    </a:lnTo>
                    <a:lnTo>
                      <a:pt x="75" y="0"/>
                    </a:lnTo>
                    <a:lnTo>
                      <a:pt x="75" y="0"/>
                    </a:lnTo>
                    <a:lnTo>
                      <a:pt x="72" y="1"/>
                    </a:lnTo>
                    <a:lnTo>
                      <a:pt x="70" y="2"/>
                    </a:lnTo>
                    <a:lnTo>
                      <a:pt x="68" y="4"/>
                    </a:lnTo>
                    <a:lnTo>
                      <a:pt x="68" y="7"/>
                    </a:lnTo>
                    <a:lnTo>
                      <a:pt x="68" y="7"/>
                    </a:lnTo>
                    <a:lnTo>
                      <a:pt x="66" y="14"/>
                    </a:lnTo>
                    <a:lnTo>
                      <a:pt x="65" y="21"/>
                    </a:lnTo>
                    <a:lnTo>
                      <a:pt x="62" y="28"/>
                    </a:lnTo>
                    <a:lnTo>
                      <a:pt x="58" y="35"/>
                    </a:lnTo>
                    <a:lnTo>
                      <a:pt x="49" y="49"/>
                    </a:lnTo>
                    <a:lnTo>
                      <a:pt x="39" y="62"/>
                    </a:lnTo>
                    <a:lnTo>
                      <a:pt x="39" y="62"/>
                    </a:lnTo>
                    <a:lnTo>
                      <a:pt x="32" y="59"/>
                    </a:lnTo>
                    <a:lnTo>
                      <a:pt x="27" y="57"/>
                    </a:lnTo>
                    <a:lnTo>
                      <a:pt x="21" y="56"/>
                    </a:lnTo>
                    <a:lnTo>
                      <a:pt x="15" y="57"/>
                    </a:lnTo>
                    <a:lnTo>
                      <a:pt x="11" y="58"/>
                    </a:lnTo>
                    <a:lnTo>
                      <a:pt x="7" y="59"/>
                    </a:lnTo>
                    <a:lnTo>
                      <a:pt x="2" y="62"/>
                    </a:lnTo>
                    <a:lnTo>
                      <a:pt x="2" y="62"/>
                    </a:lnTo>
                    <a:lnTo>
                      <a:pt x="0" y="64"/>
                    </a:lnTo>
                    <a:lnTo>
                      <a:pt x="0" y="65"/>
                    </a:lnTo>
                    <a:lnTo>
                      <a:pt x="1" y="66"/>
                    </a:lnTo>
                    <a:lnTo>
                      <a:pt x="3" y="66"/>
                    </a:lnTo>
                    <a:lnTo>
                      <a:pt x="3" y="66"/>
                    </a:lnTo>
                    <a:lnTo>
                      <a:pt x="10" y="65"/>
                    </a:lnTo>
                    <a:lnTo>
                      <a:pt x="19" y="66"/>
                    </a:lnTo>
                    <a:lnTo>
                      <a:pt x="25" y="68"/>
                    </a:lnTo>
                    <a:lnTo>
                      <a:pt x="29" y="70"/>
                    </a:lnTo>
                    <a:lnTo>
                      <a:pt x="29" y="70"/>
                    </a:lnTo>
                    <a:lnTo>
                      <a:pt x="32" y="76"/>
                    </a:lnTo>
                    <a:lnTo>
                      <a:pt x="33" y="83"/>
                    </a:lnTo>
                    <a:lnTo>
                      <a:pt x="34" y="90"/>
                    </a:lnTo>
                    <a:lnTo>
                      <a:pt x="33" y="98"/>
                    </a:lnTo>
                    <a:lnTo>
                      <a:pt x="33" y="98"/>
                    </a:lnTo>
                    <a:lnTo>
                      <a:pt x="38" y="91"/>
                    </a:lnTo>
                    <a:lnTo>
                      <a:pt x="42" y="85"/>
                    </a:lnTo>
                    <a:lnTo>
                      <a:pt x="42" y="85"/>
                    </a:lnTo>
                    <a:lnTo>
                      <a:pt x="44" y="89"/>
                    </a:lnTo>
                    <a:lnTo>
                      <a:pt x="47" y="96"/>
                    </a:lnTo>
                    <a:lnTo>
                      <a:pt x="47" y="96"/>
                    </a:lnTo>
                    <a:lnTo>
                      <a:pt x="48" y="99"/>
                    </a:lnTo>
                    <a:lnTo>
                      <a:pt x="48" y="99"/>
                    </a:lnTo>
                    <a:lnTo>
                      <a:pt x="49" y="97"/>
                    </a:lnTo>
                    <a:lnTo>
                      <a:pt x="49" y="97"/>
                    </a:lnTo>
                    <a:lnTo>
                      <a:pt x="50" y="89"/>
                    </a:lnTo>
                    <a:lnTo>
                      <a:pt x="50" y="82"/>
                    </a:lnTo>
                    <a:lnTo>
                      <a:pt x="49" y="75"/>
                    </a:lnTo>
                    <a:lnTo>
                      <a:pt x="47" y="70"/>
                    </a:lnTo>
                    <a:lnTo>
                      <a:pt x="47" y="70"/>
                    </a:lnTo>
                    <a:lnTo>
                      <a:pt x="59" y="58"/>
                    </a:lnTo>
                    <a:lnTo>
                      <a:pt x="64" y="51"/>
                    </a:lnTo>
                    <a:lnTo>
                      <a:pt x="69" y="43"/>
                    </a:lnTo>
                    <a:lnTo>
                      <a:pt x="73" y="34"/>
                    </a:lnTo>
                    <a:lnTo>
                      <a:pt x="77" y="26"/>
                    </a:lnTo>
                    <a:lnTo>
                      <a:pt x="79" y="17"/>
                    </a:lnTo>
                    <a:lnTo>
                      <a:pt x="81" y="9"/>
                    </a:lnTo>
                    <a:lnTo>
                      <a:pt x="81" y="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5" name="Freeform 402"/>
              <p:cNvSpPr>
                <a:spLocks/>
              </p:cNvSpPr>
              <p:nvPr/>
            </p:nvSpPr>
            <p:spPr bwMode="auto">
              <a:xfrm>
                <a:off x="1715" y="1341"/>
                <a:ext cx="154" cy="106"/>
              </a:xfrm>
              <a:custGeom>
                <a:avLst/>
                <a:gdLst>
                  <a:gd name="T0" fmla="*/ 154 w 154"/>
                  <a:gd name="T1" fmla="*/ 33 h 106"/>
                  <a:gd name="T2" fmla="*/ 154 w 154"/>
                  <a:gd name="T3" fmla="*/ 33 h 106"/>
                  <a:gd name="T4" fmla="*/ 146 w 154"/>
                  <a:gd name="T5" fmla="*/ 45 h 106"/>
                  <a:gd name="T6" fmla="*/ 136 w 154"/>
                  <a:gd name="T7" fmla="*/ 57 h 106"/>
                  <a:gd name="T8" fmla="*/ 121 w 154"/>
                  <a:gd name="T9" fmla="*/ 69 h 106"/>
                  <a:gd name="T10" fmla="*/ 106 w 154"/>
                  <a:gd name="T11" fmla="*/ 82 h 106"/>
                  <a:gd name="T12" fmla="*/ 106 w 154"/>
                  <a:gd name="T13" fmla="*/ 82 h 106"/>
                  <a:gd name="T14" fmla="*/ 98 w 154"/>
                  <a:gd name="T15" fmla="*/ 87 h 106"/>
                  <a:gd name="T16" fmla="*/ 88 w 154"/>
                  <a:gd name="T17" fmla="*/ 92 h 106"/>
                  <a:gd name="T18" fmla="*/ 80 w 154"/>
                  <a:gd name="T19" fmla="*/ 95 h 106"/>
                  <a:gd name="T20" fmla="*/ 71 w 154"/>
                  <a:gd name="T21" fmla="*/ 98 h 106"/>
                  <a:gd name="T22" fmla="*/ 53 w 154"/>
                  <a:gd name="T23" fmla="*/ 103 h 106"/>
                  <a:gd name="T24" fmla="*/ 37 w 154"/>
                  <a:gd name="T25" fmla="*/ 106 h 106"/>
                  <a:gd name="T26" fmla="*/ 24 w 154"/>
                  <a:gd name="T27" fmla="*/ 106 h 106"/>
                  <a:gd name="T28" fmla="*/ 11 w 154"/>
                  <a:gd name="T29" fmla="*/ 106 h 106"/>
                  <a:gd name="T30" fmla="*/ 4 w 154"/>
                  <a:gd name="T31" fmla="*/ 105 h 106"/>
                  <a:gd name="T32" fmla="*/ 1 w 154"/>
                  <a:gd name="T33" fmla="*/ 104 h 106"/>
                  <a:gd name="T34" fmla="*/ 0 w 154"/>
                  <a:gd name="T35" fmla="*/ 103 h 106"/>
                  <a:gd name="T36" fmla="*/ 0 w 154"/>
                  <a:gd name="T37" fmla="*/ 103 h 106"/>
                  <a:gd name="T38" fmla="*/ 0 w 154"/>
                  <a:gd name="T39" fmla="*/ 102 h 106"/>
                  <a:gd name="T40" fmla="*/ 0 w 154"/>
                  <a:gd name="T41" fmla="*/ 101 h 106"/>
                  <a:gd name="T42" fmla="*/ 3 w 154"/>
                  <a:gd name="T43" fmla="*/ 98 h 106"/>
                  <a:gd name="T44" fmla="*/ 15 w 154"/>
                  <a:gd name="T45" fmla="*/ 92 h 106"/>
                  <a:gd name="T46" fmla="*/ 25 w 154"/>
                  <a:gd name="T47" fmla="*/ 86 h 106"/>
                  <a:gd name="T48" fmla="*/ 35 w 154"/>
                  <a:gd name="T49" fmla="*/ 79 h 106"/>
                  <a:gd name="T50" fmla="*/ 47 w 154"/>
                  <a:gd name="T51" fmla="*/ 68 h 106"/>
                  <a:gd name="T52" fmla="*/ 61 w 154"/>
                  <a:gd name="T53" fmla="*/ 56 h 106"/>
                  <a:gd name="T54" fmla="*/ 61 w 154"/>
                  <a:gd name="T55" fmla="*/ 56 h 106"/>
                  <a:gd name="T56" fmla="*/ 78 w 154"/>
                  <a:gd name="T57" fmla="*/ 37 h 106"/>
                  <a:gd name="T58" fmla="*/ 92 w 154"/>
                  <a:gd name="T59" fmla="*/ 22 h 106"/>
                  <a:gd name="T60" fmla="*/ 109 w 154"/>
                  <a:gd name="T6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 h="106">
                    <a:moveTo>
                      <a:pt x="154" y="33"/>
                    </a:moveTo>
                    <a:lnTo>
                      <a:pt x="154" y="33"/>
                    </a:lnTo>
                    <a:lnTo>
                      <a:pt x="146" y="45"/>
                    </a:lnTo>
                    <a:lnTo>
                      <a:pt x="136" y="57"/>
                    </a:lnTo>
                    <a:lnTo>
                      <a:pt x="121" y="69"/>
                    </a:lnTo>
                    <a:lnTo>
                      <a:pt x="106" y="82"/>
                    </a:lnTo>
                    <a:lnTo>
                      <a:pt x="106" y="82"/>
                    </a:lnTo>
                    <a:lnTo>
                      <a:pt x="98" y="87"/>
                    </a:lnTo>
                    <a:lnTo>
                      <a:pt x="88" y="92"/>
                    </a:lnTo>
                    <a:lnTo>
                      <a:pt x="80" y="95"/>
                    </a:lnTo>
                    <a:lnTo>
                      <a:pt x="71" y="98"/>
                    </a:lnTo>
                    <a:lnTo>
                      <a:pt x="53" y="103"/>
                    </a:lnTo>
                    <a:lnTo>
                      <a:pt x="37" y="106"/>
                    </a:lnTo>
                    <a:lnTo>
                      <a:pt x="24" y="106"/>
                    </a:lnTo>
                    <a:lnTo>
                      <a:pt x="11" y="106"/>
                    </a:lnTo>
                    <a:lnTo>
                      <a:pt x="4" y="105"/>
                    </a:lnTo>
                    <a:lnTo>
                      <a:pt x="1" y="104"/>
                    </a:lnTo>
                    <a:lnTo>
                      <a:pt x="0" y="103"/>
                    </a:lnTo>
                    <a:lnTo>
                      <a:pt x="0" y="103"/>
                    </a:lnTo>
                    <a:lnTo>
                      <a:pt x="0" y="102"/>
                    </a:lnTo>
                    <a:lnTo>
                      <a:pt x="0" y="101"/>
                    </a:lnTo>
                    <a:lnTo>
                      <a:pt x="3" y="98"/>
                    </a:lnTo>
                    <a:lnTo>
                      <a:pt x="15" y="92"/>
                    </a:lnTo>
                    <a:lnTo>
                      <a:pt x="25" y="86"/>
                    </a:lnTo>
                    <a:lnTo>
                      <a:pt x="35" y="79"/>
                    </a:lnTo>
                    <a:lnTo>
                      <a:pt x="47" y="68"/>
                    </a:lnTo>
                    <a:lnTo>
                      <a:pt x="61" y="56"/>
                    </a:lnTo>
                    <a:lnTo>
                      <a:pt x="61" y="56"/>
                    </a:lnTo>
                    <a:lnTo>
                      <a:pt x="78" y="37"/>
                    </a:lnTo>
                    <a:lnTo>
                      <a:pt x="92" y="22"/>
                    </a:lnTo>
                    <a:lnTo>
                      <a:pt x="10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6" name="Freeform 403"/>
              <p:cNvSpPr>
                <a:spLocks/>
              </p:cNvSpPr>
              <p:nvPr/>
            </p:nvSpPr>
            <p:spPr bwMode="auto">
              <a:xfrm>
                <a:off x="1813" y="1356"/>
                <a:ext cx="14" cy="17"/>
              </a:xfrm>
              <a:custGeom>
                <a:avLst/>
                <a:gdLst>
                  <a:gd name="T0" fmla="*/ 14 w 14"/>
                  <a:gd name="T1" fmla="*/ 0 h 17"/>
                  <a:gd name="T2" fmla="*/ 14 w 14"/>
                  <a:gd name="T3" fmla="*/ 0 h 17"/>
                  <a:gd name="T4" fmla="*/ 0 w 14"/>
                  <a:gd name="T5" fmla="*/ 17 h 17"/>
                </a:gdLst>
                <a:ahLst/>
                <a:cxnLst>
                  <a:cxn ang="0">
                    <a:pos x="T0" y="T1"/>
                  </a:cxn>
                  <a:cxn ang="0">
                    <a:pos x="T2" y="T3"/>
                  </a:cxn>
                  <a:cxn ang="0">
                    <a:pos x="T4" y="T5"/>
                  </a:cxn>
                </a:cxnLst>
                <a:rect l="0" t="0" r="r" b="b"/>
                <a:pathLst>
                  <a:path w="14" h="17">
                    <a:moveTo>
                      <a:pt x="14" y="0"/>
                    </a:moveTo>
                    <a:lnTo>
                      <a:pt x="14" y="0"/>
                    </a:lnTo>
                    <a:lnTo>
                      <a:pt x="0"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7" name="Freeform 404"/>
              <p:cNvSpPr>
                <a:spLocks/>
              </p:cNvSpPr>
              <p:nvPr/>
            </p:nvSpPr>
            <p:spPr bwMode="auto">
              <a:xfrm>
                <a:off x="3461" y="2299"/>
                <a:ext cx="204" cy="99"/>
              </a:xfrm>
              <a:custGeom>
                <a:avLst/>
                <a:gdLst>
                  <a:gd name="T0" fmla="*/ 0 w 204"/>
                  <a:gd name="T1" fmla="*/ 0 h 99"/>
                  <a:gd name="T2" fmla="*/ 14 w 204"/>
                  <a:gd name="T3" fmla="*/ 99 h 99"/>
                  <a:gd name="T4" fmla="*/ 191 w 204"/>
                  <a:gd name="T5" fmla="*/ 99 h 99"/>
                  <a:gd name="T6" fmla="*/ 204 w 204"/>
                  <a:gd name="T7" fmla="*/ 0 h 99"/>
                </a:gdLst>
                <a:ahLst/>
                <a:cxnLst>
                  <a:cxn ang="0">
                    <a:pos x="T0" y="T1"/>
                  </a:cxn>
                  <a:cxn ang="0">
                    <a:pos x="T2" y="T3"/>
                  </a:cxn>
                  <a:cxn ang="0">
                    <a:pos x="T4" y="T5"/>
                  </a:cxn>
                  <a:cxn ang="0">
                    <a:pos x="T6" y="T7"/>
                  </a:cxn>
                </a:cxnLst>
                <a:rect l="0" t="0" r="r" b="b"/>
                <a:pathLst>
                  <a:path w="204" h="99">
                    <a:moveTo>
                      <a:pt x="0" y="0"/>
                    </a:moveTo>
                    <a:lnTo>
                      <a:pt x="14" y="99"/>
                    </a:lnTo>
                    <a:lnTo>
                      <a:pt x="191" y="99"/>
                    </a:lnTo>
                    <a:lnTo>
                      <a:pt x="20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8" name="Freeform 405"/>
              <p:cNvSpPr>
                <a:spLocks/>
              </p:cNvSpPr>
              <p:nvPr/>
            </p:nvSpPr>
            <p:spPr bwMode="auto">
              <a:xfrm>
                <a:off x="3450" y="2269"/>
                <a:ext cx="226" cy="27"/>
              </a:xfrm>
              <a:custGeom>
                <a:avLst/>
                <a:gdLst>
                  <a:gd name="T0" fmla="*/ 198 w 226"/>
                  <a:gd name="T1" fmla="*/ 27 h 27"/>
                  <a:gd name="T2" fmla="*/ 198 w 226"/>
                  <a:gd name="T3" fmla="*/ 27 h 27"/>
                  <a:gd name="T4" fmla="*/ 198 w 226"/>
                  <a:gd name="T5" fmla="*/ 25 h 27"/>
                  <a:gd name="T6" fmla="*/ 201 w 226"/>
                  <a:gd name="T7" fmla="*/ 24 h 27"/>
                  <a:gd name="T8" fmla="*/ 226 w 226"/>
                  <a:gd name="T9" fmla="*/ 24 h 27"/>
                  <a:gd name="T10" fmla="*/ 226 w 226"/>
                  <a:gd name="T11" fmla="*/ 0 h 27"/>
                  <a:gd name="T12" fmla="*/ 0 w 226"/>
                  <a:gd name="T13" fmla="*/ 0 h 27"/>
                  <a:gd name="T14" fmla="*/ 0 w 226"/>
                  <a:gd name="T15" fmla="*/ 24 h 27"/>
                  <a:gd name="T16" fmla="*/ 26 w 226"/>
                  <a:gd name="T17" fmla="*/ 24 h 27"/>
                  <a:gd name="T18" fmla="*/ 26 w 226"/>
                  <a:gd name="T19" fmla="*/ 24 h 27"/>
                  <a:gd name="T20" fmla="*/ 27 w 226"/>
                  <a:gd name="T21" fmla="*/ 25 h 27"/>
                  <a:gd name="T22" fmla="*/ 28 w 226"/>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27">
                    <a:moveTo>
                      <a:pt x="198" y="27"/>
                    </a:moveTo>
                    <a:lnTo>
                      <a:pt x="198" y="27"/>
                    </a:lnTo>
                    <a:lnTo>
                      <a:pt x="198" y="25"/>
                    </a:lnTo>
                    <a:lnTo>
                      <a:pt x="201" y="24"/>
                    </a:lnTo>
                    <a:lnTo>
                      <a:pt x="226" y="24"/>
                    </a:lnTo>
                    <a:lnTo>
                      <a:pt x="226" y="0"/>
                    </a:lnTo>
                    <a:lnTo>
                      <a:pt x="0" y="0"/>
                    </a:lnTo>
                    <a:lnTo>
                      <a:pt x="0" y="24"/>
                    </a:lnTo>
                    <a:lnTo>
                      <a:pt x="26" y="24"/>
                    </a:lnTo>
                    <a:lnTo>
                      <a:pt x="26" y="24"/>
                    </a:lnTo>
                    <a:lnTo>
                      <a:pt x="27" y="25"/>
                    </a:lnTo>
                    <a:lnTo>
                      <a:pt x="28" y="2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sp>
          <p:nvSpPr>
            <p:cNvPr id="1130" name="Freeform 407"/>
            <p:cNvSpPr>
              <a:spLocks/>
            </p:cNvSpPr>
            <p:nvPr/>
          </p:nvSpPr>
          <p:spPr bwMode="auto">
            <a:xfrm>
              <a:off x="5567363" y="3659188"/>
              <a:ext cx="26988" cy="111125"/>
            </a:xfrm>
            <a:custGeom>
              <a:avLst/>
              <a:gdLst>
                <a:gd name="T0" fmla="*/ 17 w 17"/>
                <a:gd name="T1" fmla="*/ 61 h 70"/>
                <a:gd name="T2" fmla="*/ 17 w 17"/>
                <a:gd name="T3" fmla="*/ 61 h 70"/>
                <a:gd name="T4" fmla="*/ 17 w 17"/>
                <a:gd name="T5" fmla="*/ 65 h 70"/>
                <a:gd name="T6" fmla="*/ 15 w 17"/>
                <a:gd name="T7" fmla="*/ 68 h 70"/>
                <a:gd name="T8" fmla="*/ 12 w 17"/>
                <a:gd name="T9" fmla="*/ 70 h 70"/>
                <a:gd name="T10" fmla="*/ 9 w 17"/>
                <a:gd name="T11" fmla="*/ 70 h 70"/>
                <a:gd name="T12" fmla="*/ 9 w 17"/>
                <a:gd name="T13" fmla="*/ 70 h 70"/>
                <a:gd name="T14" fmla="*/ 5 w 17"/>
                <a:gd name="T15" fmla="*/ 70 h 70"/>
                <a:gd name="T16" fmla="*/ 2 w 17"/>
                <a:gd name="T17" fmla="*/ 68 h 70"/>
                <a:gd name="T18" fmla="*/ 0 w 17"/>
                <a:gd name="T19" fmla="*/ 65 h 70"/>
                <a:gd name="T20" fmla="*/ 0 w 17"/>
                <a:gd name="T21" fmla="*/ 61 h 70"/>
                <a:gd name="T22" fmla="*/ 0 w 17"/>
                <a:gd name="T23" fmla="*/ 8 h 70"/>
                <a:gd name="T24" fmla="*/ 0 w 17"/>
                <a:gd name="T25" fmla="*/ 8 h 70"/>
                <a:gd name="T26" fmla="*/ 0 w 17"/>
                <a:gd name="T27" fmla="*/ 5 h 70"/>
                <a:gd name="T28" fmla="*/ 2 w 17"/>
                <a:gd name="T29" fmla="*/ 2 h 70"/>
                <a:gd name="T30" fmla="*/ 5 w 17"/>
                <a:gd name="T31" fmla="*/ 0 h 70"/>
                <a:gd name="T32" fmla="*/ 9 w 17"/>
                <a:gd name="T33" fmla="*/ 0 h 70"/>
                <a:gd name="T34" fmla="*/ 9 w 17"/>
                <a:gd name="T35" fmla="*/ 0 h 70"/>
                <a:gd name="T36" fmla="*/ 12 w 17"/>
                <a:gd name="T37" fmla="*/ 0 h 70"/>
                <a:gd name="T38" fmla="*/ 15 w 17"/>
                <a:gd name="T39" fmla="*/ 2 h 70"/>
                <a:gd name="T40" fmla="*/ 17 w 17"/>
                <a:gd name="T41" fmla="*/ 5 h 70"/>
                <a:gd name="T42" fmla="*/ 17 w 17"/>
                <a:gd name="T43" fmla="*/ 8 h 70"/>
                <a:gd name="T44" fmla="*/ 17 w 17"/>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0">
                  <a:moveTo>
                    <a:pt x="17" y="61"/>
                  </a:moveTo>
                  <a:lnTo>
                    <a:pt x="17" y="61"/>
                  </a:lnTo>
                  <a:lnTo>
                    <a:pt x="17" y="65"/>
                  </a:lnTo>
                  <a:lnTo>
                    <a:pt x="15" y="68"/>
                  </a:lnTo>
                  <a:lnTo>
                    <a:pt x="12" y="70"/>
                  </a:lnTo>
                  <a:lnTo>
                    <a:pt x="9" y="70"/>
                  </a:lnTo>
                  <a:lnTo>
                    <a:pt x="9" y="70"/>
                  </a:lnTo>
                  <a:lnTo>
                    <a:pt x="5" y="70"/>
                  </a:lnTo>
                  <a:lnTo>
                    <a:pt x="2" y="68"/>
                  </a:lnTo>
                  <a:lnTo>
                    <a:pt x="0" y="65"/>
                  </a:lnTo>
                  <a:lnTo>
                    <a:pt x="0" y="61"/>
                  </a:lnTo>
                  <a:lnTo>
                    <a:pt x="0" y="8"/>
                  </a:lnTo>
                  <a:lnTo>
                    <a:pt x="0" y="8"/>
                  </a:lnTo>
                  <a:lnTo>
                    <a:pt x="0" y="5"/>
                  </a:lnTo>
                  <a:lnTo>
                    <a:pt x="2" y="2"/>
                  </a:lnTo>
                  <a:lnTo>
                    <a:pt x="5" y="0"/>
                  </a:lnTo>
                  <a:lnTo>
                    <a:pt x="9" y="0"/>
                  </a:lnTo>
                  <a:lnTo>
                    <a:pt x="9" y="0"/>
                  </a:lnTo>
                  <a:lnTo>
                    <a:pt x="12" y="0"/>
                  </a:lnTo>
                  <a:lnTo>
                    <a:pt x="15" y="2"/>
                  </a:lnTo>
                  <a:lnTo>
                    <a:pt x="17" y="5"/>
                  </a:lnTo>
                  <a:lnTo>
                    <a:pt x="17" y="8"/>
                  </a:lnTo>
                  <a:lnTo>
                    <a:pt x="17" y="6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1" name="Freeform 408"/>
            <p:cNvSpPr>
              <a:spLocks/>
            </p:cNvSpPr>
            <p:nvPr/>
          </p:nvSpPr>
          <p:spPr bwMode="auto">
            <a:xfrm>
              <a:off x="5641976" y="3659188"/>
              <a:ext cx="28575" cy="111125"/>
            </a:xfrm>
            <a:custGeom>
              <a:avLst/>
              <a:gdLst>
                <a:gd name="T0" fmla="*/ 18 w 18"/>
                <a:gd name="T1" fmla="*/ 61 h 70"/>
                <a:gd name="T2" fmla="*/ 18 w 18"/>
                <a:gd name="T3" fmla="*/ 61 h 70"/>
                <a:gd name="T4" fmla="*/ 17 w 18"/>
                <a:gd name="T5" fmla="*/ 65 h 70"/>
                <a:gd name="T6" fmla="*/ 16 w 18"/>
                <a:gd name="T7" fmla="*/ 68 h 70"/>
                <a:gd name="T8" fmla="*/ 13 w 18"/>
                <a:gd name="T9" fmla="*/ 70 h 70"/>
                <a:gd name="T10" fmla="*/ 9 w 18"/>
                <a:gd name="T11" fmla="*/ 70 h 70"/>
                <a:gd name="T12" fmla="*/ 9 w 18"/>
                <a:gd name="T13" fmla="*/ 70 h 70"/>
                <a:gd name="T14" fmla="*/ 6 w 18"/>
                <a:gd name="T15" fmla="*/ 70 h 70"/>
                <a:gd name="T16" fmla="*/ 3 w 18"/>
                <a:gd name="T17" fmla="*/ 68 h 70"/>
                <a:gd name="T18" fmla="*/ 1 w 18"/>
                <a:gd name="T19" fmla="*/ 65 h 70"/>
                <a:gd name="T20" fmla="*/ 0 w 18"/>
                <a:gd name="T21" fmla="*/ 61 h 70"/>
                <a:gd name="T22" fmla="*/ 0 w 18"/>
                <a:gd name="T23" fmla="*/ 8 h 70"/>
                <a:gd name="T24" fmla="*/ 0 w 18"/>
                <a:gd name="T25" fmla="*/ 8 h 70"/>
                <a:gd name="T26" fmla="*/ 1 w 18"/>
                <a:gd name="T27" fmla="*/ 5 h 70"/>
                <a:gd name="T28" fmla="*/ 3 w 18"/>
                <a:gd name="T29" fmla="*/ 2 h 70"/>
                <a:gd name="T30" fmla="*/ 6 w 18"/>
                <a:gd name="T31" fmla="*/ 0 h 70"/>
                <a:gd name="T32" fmla="*/ 9 w 18"/>
                <a:gd name="T33" fmla="*/ 0 h 70"/>
                <a:gd name="T34" fmla="*/ 9 w 18"/>
                <a:gd name="T35" fmla="*/ 0 h 70"/>
                <a:gd name="T36" fmla="*/ 13 w 18"/>
                <a:gd name="T37" fmla="*/ 0 h 70"/>
                <a:gd name="T38" fmla="*/ 16 w 18"/>
                <a:gd name="T39" fmla="*/ 2 h 70"/>
                <a:gd name="T40" fmla="*/ 17 w 18"/>
                <a:gd name="T41" fmla="*/ 5 h 70"/>
                <a:gd name="T42" fmla="*/ 18 w 18"/>
                <a:gd name="T43" fmla="*/ 8 h 70"/>
                <a:gd name="T44" fmla="*/ 18 w 18"/>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70">
                  <a:moveTo>
                    <a:pt x="18" y="61"/>
                  </a:moveTo>
                  <a:lnTo>
                    <a:pt x="18" y="61"/>
                  </a:lnTo>
                  <a:lnTo>
                    <a:pt x="17" y="65"/>
                  </a:lnTo>
                  <a:lnTo>
                    <a:pt x="16" y="68"/>
                  </a:lnTo>
                  <a:lnTo>
                    <a:pt x="13" y="70"/>
                  </a:lnTo>
                  <a:lnTo>
                    <a:pt x="9" y="70"/>
                  </a:lnTo>
                  <a:lnTo>
                    <a:pt x="9" y="70"/>
                  </a:lnTo>
                  <a:lnTo>
                    <a:pt x="6" y="70"/>
                  </a:lnTo>
                  <a:lnTo>
                    <a:pt x="3" y="68"/>
                  </a:lnTo>
                  <a:lnTo>
                    <a:pt x="1" y="65"/>
                  </a:lnTo>
                  <a:lnTo>
                    <a:pt x="0" y="61"/>
                  </a:lnTo>
                  <a:lnTo>
                    <a:pt x="0" y="8"/>
                  </a:lnTo>
                  <a:lnTo>
                    <a:pt x="0" y="8"/>
                  </a:lnTo>
                  <a:lnTo>
                    <a:pt x="1" y="5"/>
                  </a:lnTo>
                  <a:lnTo>
                    <a:pt x="3" y="2"/>
                  </a:lnTo>
                  <a:lnTo>
                    <a:pt x="6" y="0"/>
                  </a:lnTo>
                  <a:lnTo>
                    <a:pt x="9" y="0"/>
                  </a:lnTo>
                  <a:lnTo>
                    <a:pt x="9" y="0"/>
                  </a:lnTo>
                  <a:lnTo>
                    <a:pt x="13" y="0"/>
                  </a:lnTo>
                  <a:lnTo>
                    <a:pt x="16" y="2"/>
                  </a:lnTo>
                  <a:lnTo>
                    <a:pt x="17" y="5"/>
                  </a:lnTo>
                  <a:lnTo>
                    <a:pt x="18" y="8"/>
                  </a:lnTo>
                  <a:lnTo>
                    <a:pt x="18" y="6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2" name="Freeform 409"/>
            <p:cNvSpPr>
              <a:spLocks/>
            </p:cNvSpPr>
            <p:nvPr/>
          </p:nvSpPr>
          <p:spPr bwMode="auto">
            <a:xfrm>
              <a:off x="5718176" y="3659188"/>
              <a:ext cx="30163" cy="111125"/>
            </a:xfrm>
            <a:custGeom>
              <a:avLst/>
              <a:gdLst>
                <a:gd name="T0" fmla="*/ 19 w 19"/>
                <a:gd name="T1" fmla="*/ 61 h 70"/>
                <a:gd name="T2" fmla="*/ 19 w 19"/>
                <a:gd name="T3" fmla="*/ 61 h 70"/>
                <a:gd name="T4" fmla="*/ 18 w 19"/>
                <a:gd name="T5" fmla="*/ 65 h 70"/>
                <a:gd name="T6" fmla="*/ 16 w 19"/>
                <a:gd name="T7" fmla="*/ 68 h 70"/>
                <a:gd name="T8" fmla="*/ 13 w 19"/>
                <a:gd name="T9" fmla="*/ 70 h 70"/>
                <a:gd name="T10" fmla="*/ 9 w 19"/>
                <a:gd name="T11" fmla="*/ 70 h 70"/>
                <a:gd name="T12" fmla="*/ 9 w 19"/>
                <a:gd name="T13" fmla="*/ 70 h 70"/>
                <a:gd name="T14" fmla="*/ 5 w 19"/>
                <a:gd name="T15" fmla="*/ 70 h 70"/>
                <a:gd name="T16" fmla="*/ 3 w 19"/>
                <a:gd name="T17" fmla="*/ 68 h 70"/>
                <a:gd name="T18" fmla="*/ 1 w 19"/>
                <a:gd name="T19" fmla="*/ 65 h 70"/>
                <a:gd name="T20" fmla="*/ 0 w 19"/>
                <a:gd name="T21" fmla="*/ 61 h 70"/>
                <a:gd name="T22" fmla="*/ 0 w 19"/>
                <a:gd name="T23" fmla="*/ 8 h 70"/>
                <a:gd name="T24" fmla="*/ 0 w 19"/>
                <a:gd name="T25" fmla="*/ 8 h 70"/>
                <a:gd name="T26" fmla="*/ 1 w 19"/>
                <a:gd name="T27" fmla="*/ 5 h 70"/>
                <a:gd name="T28" fmla="*/ 3 w 19"/>
                <a:gd name="T29" fmla="*/ 2 h 70"/>
                <a:gd name="T30" fmla="*/ 5 w 19"/>
                <a:gd name="T31" fmla="*/ 0 h 70"/>
                <a:gd name="T32" fmla="*/ 9 w 19"/>
                <a:gd name="T33" fmla="*/ 0 h 70"/>
                <a:gd name="T34" fmla="*/ 9 w 19"/>
                <a:gd name="T35" fmla="*/ 0 h 70"/>
                <a:gd name="T36" fmla="*/ 13 w 19"/>
                <a:gd name="T37" fmla="*/ 0 h 70"/>
                <a:gd name="T38" fmla="*/ 16 w 19"/>
                <a:gd name="T39" fmla="*/ 2 h 70"/>
                <a:gd name="T40" fmla="*/ 18 w 19"/>
                <a:gd name="T41" fmla="*/ 5 h 70"/>
                <a:gd name="T42" fmla="*/ 19 w 19"/>
                <a:gd name="T43" fmla="*/ 8 h 70"/>
                <a:gd name="T44" fmla="*/ 19 w 19"/>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70">
                  <a:moveTo>
                    <a:pt x="19" y="61"/>
                  </a:moveTo>
                  <a:lnTo>
                    <a:pt x="19" y="61"/>
                  </a:lnTo>
                  <a:lnTo>
                    <a:pt x="18" y="65"/>
                  </a:lnTo>
                  <a:lnTo>
                    <a:pt x="16" y="68"/>
                  </a:lnTo>
                  <a:lnTo>
                    <a:pt x="13" y="70"/>
                  </a:lnTo>
                  <a:lnTo>
                    <a:pt x="9" y="70"/>
                  </a:lnTo>
                  <a:lnTo>
                    <a:pt x="9" y="70"/>
                  </a:lnTo>
                  <a:lnTo>
                    <a:pt x="5" y="70"/>
                  </a:lnTo>
                  <a:lnTo>
                    <a:pt x="3" y="68"/>
                  </a:lnTo>
                  <a:lnTo>
                    <a:pt x="1" y="65"/>
                  </a:lnTo>
                  <a:lnTo>
                    <a:pt x="0" y="61"/>
                  </a:lnTo>
                  <a:lnTo>
                    <a:pt x="0" y="8"/>
                  </a:lnTo>
                  <a:lnTo>
                    <a:pt x="0" y="8"/>
                  </a:lnTo>
                  <a:lnTo>
                    <a:pt x="1" y="5"/>
                  </a:lnTo>
                  <a:lnTo>
                    <a:pt x="3" y="2"/>
                  </a:lnTo>
                  <a:lnTo>
                    <a:pt x="5" y="0"/>
                  </a:lnTo>
                  <a:lnTo>
                    <a:pt x="9" y="0"/>
                  </a:lnTo>
                  <a:lnTo>
                    <a:pt x="9" y="0"/>
                  </a:lnTo>
                  <a:lnTo>
                    <a:pt x="13" y="0"/>
                  </a:lnTo>
                  <a:lnTo>
                    <a:pt x="16" y="2"/>
                  </a:lnTo>
                  <a:lnTo>
                    <a:pt x="18" y="5"/>
                  </a:lnTo>
                  <a:lnTo>
                    <a:pt x="19" y="8"/>
                  </a:lnTo>
                  <a:lnTo>
                    <a:pt x="19" y="6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3" name="Freeform 410"/>
            <p:cNvSpPr>
              <a:spLocks/>
            </p:cNvSpPr>
            <p:nvPr/>
          </p:nvSpPr>
          <p:spPr bwMode="auto">
            <a:xfrm>
              <a:off x="5668963" y="3506788"/>
              <a:ext cx="93663" cy="84138"/>
            </a:xfrm>
            <a:custGeom>
              <a:avLst/>
              <a:gdLst>
                <a:gd name="T0" fmla="*/ 59 w 59"/>
                <a:gd name="T1" fmla="*/ 53 h 53"/>
                <a:gd name="T2" fmla="*/ 23 w 59"/>
                <a:gd name="T3" fmla="*/ 13 h 53"/>
                <a:gd name="T4" fmla="*/ 23 w 59"/>
                <a:gd name="T5" fmla="*/ 13 h 53"/>
                <a:gd name="T6" fmla="*/ 23 w 59"/>
                <a:gd name="T7" fmla="*/ 12 h 53"/>
                <a:gd name="T8" fmla="*/ 23 w 59"/>
                <a:gd name="T9" fmla="*/ 12 h 53"/>
                <a:gd name="T10" fmla="*/ 22 w 59"/>
                <a:gd name="T11" fmla="*/ 8 h 53"/>
                <a:gd name="T12" fmla="*/ 20 w 59"/>
                <a:gd name="T13" fmla="*/ 3 h 53"/>
                <a:gd name="T14" fmla="*/ 16 w 59"/>
                <a:gd name="T15" fmla="*/ 1 h 53"/>
                <a:gd name="T16" fmla="*/ 12 w 59"/>
                <a:gd name="T17" fmla="*/ 0 h 53"/>
                <a:gd name="T18" fmla="*/ 12 w 59"/>
                <a:gd name="T19" fmla="*/ 0 h 53"/>
                <a:gd name="T20" fmla="*/ 7 w 59"/>
                <a:gd name="T21" fmla="*/ 1 h 53"/>
                <a:gd name="T22" fmla="*/ 3 w 59"/>
                <a:gd name="T23" fmla="*/ 3 h 53"/>
                <a:gd name="T24" fmla="*/ 1 w 59"/>
                <a:gd name="T25" fmla="*/ 8 h 53"/>
                <a:gd name="T26" fmla="*/ 0 w 59"/>
                <a:gd name="T27" fmla="*/ 12 h 53"/>
                <a:gd name="T28" fmla="*/ 0 w 59"/>
                <a:gd name="T29" fmla="*/ 12 h 53"/>
                <a:gd name="T30" fmla="*/ 1 w 59"/>
                <a:gd name="T31" fmla="*/ 16 h 53"/>
                <a:gd name="T32" fmla="*/ 3 w 59"/>
                <a:gd name="T33" fmla="*/ 20 h 53"/>
                <a:gd name="T34" fmla="*/ 7 w 59"/>
                <a:gd name="T35" fmla="*/ 22 h 53"/>
                <a:gd name="T36" fmla="*/ 11 w 59"/>
                <a:gd name="T37" fmla="*/ 23 h 53"/>
                <a:gd name="T38" fmla="*/ 38 w 59"/>
                <a:gd name="T3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53">
                  <a:moveTo>
                    <a:pt x="59" y="53"/>
                  </a:moveTo>
                  <a:lnTo>
                    <a:pt x="23" y="13"/>
                  </a:lnTo>
                  <a:lnTo>
                    <a:pt x="23" y="13"/>
                  </a:lnTo>
                  <a:lnTo>
                    <a:pt x="23" y="12"/>
                  </a:lnTo>
                  <a:lnTo>
                    <a:pt x="23" y="12"/>
                  </a:lnTo>
                  <a:lnTo>
                    <a:pt x="22" y="8"/>
                  </a:lnTo>
                  <a:lnTo>
                    <a:pt x="20" y="3"/>
                  </a:lnTo>
                  <a:lnTo>
                    <a:pt x="16" y="1"/>
                  </a:lnTo>
                  <a:lnTo>
                    <a:pt x="12" y="0"/>
                  </a:lnTo>
                  <a:lnTo>
                    <a:pt x="12" y="0"/>
                  </a:lnTo>
                  <a:lnTo>
                    <a:pt x="7" y="1"/>
                  </a:lnTo>
                  <a:lnTo>
                    <a:pt x="3" y="3"/>
                  </a:lnTo>
                  <a:lnTo>
                    <a:pt x="1" y="8"/>
                  </a:lnTo>
                  <a:lnTo>
                    <a:pt x="0" y="12"/>
                  </a:lnTo>
                  <a:lnTo>
                    <a:pt x="0" y="12"/>
                  </a:lnTo>
                  <a:lnTo>
                    <a:pt x="1" y="16"/>
                  </a:lnTo>
                  <a:lnTo>
                    <a:pt x="3" y="20"/>
                  </a:lnTo>
                  <a:lnTo>
                    <a:pt x="7" y="22"/>
                  </a:lnTo>
                  <a:lnTo>
                    <a:pt x="11" y="23"/>
                  </a:lnTo>
                  <a:lnTo>
                    <a:pt x="38" y="5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4" name="Freeform 411"/>
            <p:cNvSpPr>
              <a:spLocks/>
            </p:cNvSpPr>
            <p:nvPr/>
          </p:nvSpPr>
          <p:spPr bwMode="auto">
            <a:xfrm>
              <a:off x="5549901" y="3506788"/>
              <a:ext cx="95250" cy="84138"/>
            </a:xfrm>
            <a:custGeom>
              <a:avLst/>
              <a:gdLst>
                <a:gd name="T0" fmla="*/ 22 w 60"/>
                <a:gd name="T1" fmla="*/ 53 h 53"/>
                <a:gd name="T2" fmla="*/ 49 w 60"/>
                <a:gd name="T3" fmla="*/ 23 h 53"/>
                <a:gd name="T4" fmla="*/ 49 w 60"/>
                <a:gd name="T5" fmla="*/ 23 h 53"/>
                <a:gd name="T6" fmla="*/ 53 w 60"/>
                <a:gd name="T7" fmla="*/ 22 h 53"/>
                <a:gd name="T8" fmla="*/ 57 w 60"/>
                <a:gd name="T9" fmla="*/ 20 h 53"/>
                <a:gd name="T10" fmla="*/ 59 w 60"/>
                <a:gd name="T11" fmla="*/ 16 h 53"/>
                <a:gd name="T12" fmla="*/ 60 w 60"/>
                <a:gd name="T13" fmla="*/ 12 h 53"/>
                <a:gd name="T14" fmla="*/ 60 w 60"/>
                <a:gd name="T15" fmla="*/ 12 h 53"/>
                <a:gd name="T16" fmla="*/ 59 w 60"/>
                <a:gd name="T17" fmla="*/ 8 h 53"/>
                <a:gd name="T18" fmla="*/ 57 w 60"/>
                <a:gd name="T19" fmla="*/ 3 h 53"/>
                <a:gd name="T20" fmla="*/ 53 w 60"/>
                <a:gd name="T21" fmla="*/ 1 h 53"/>
                <a:gd name="T22" fmla="*/ 49 w 60"/>
                <a:gd name="T23" fmla="*/ 0 h 53"/>
                <a:gd name="T24" fmla="*/ 49 w 60"/>
                <a:gd name="T25" fmla="*/ 0 h 53"/>
                <a:gd name="T26" fmla="*/ 43 w 60"/>
                <a:gd name="T27" fmla="*/ 1 h 53"/>
                <a:gd name="T28" fmla="*/ 40 w 60"/>
                <a:gd name="T29" fmla="*/ 3 h 53"/>
                <a:gd name="T30" fmla="*/ 38 w 60"/>
                <a:gd name="T31" fmla="*/ 8 h 53"/>
                <a:gd name="T32" fmla="*/ 37 w 60"/>
                <a:gd name="T33" fmla="*/ 12 h 53"/>
                <a:gd name="T34" fmla="*/ 37 w 60"/>
                <a:gd name="T35" fmla="*/ 12 h 53"/>
                <a:gd name="T36" fmla="*/ 37 w 60"/>
                <a:gd name="T37" fmla="*/ 13 h 53"/>
                <a:gd name="T38" fmla="*/ 0 w 60"/>
                <a:gd name="T3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53">
                  <a:moveTo>
                    <a:pt x="22" y="53"/>
                  </a:moveTo>
                  <a:lnTo>
                    <a:pt x="49" y="23"/>
                  </a:lnTo>
                  <a:lnTo>
                    <a:pt x="49" y="23"/>
                  </a:lnTo>
                  <a:lnTo>
                    <a:pt x="53" y="22"/>
                  </a:lnTo>
                  <a:lnTo>
                    <a:pt x="57" y="20"/>
                  </a:lnTo>
                  <a:lnTo>
                    <a:pt x="59" y="16"/>
                  </a:lnTo>
                  <a:lnTo>
                    <a:pt x="60" y="12"/>
                  </a:lnTo>
                  <a:lnTo>
                    <a:pt x="60" y="12"/>
                  </a:lnTo>
                  <a:lnTo>
                    <a:pt x="59" y="8"/>
                  </a:lnTo>
                  <a:lnTo>
                    <a:pt x="57" y="3"/>
                  </a:lnTo>
                  <a:lnTo>
                    <a:pt x="53" y="1"/>
                  </a:lnTo>
                  <a:lnTo>
                    <a:pt x="49" y="0"/>
                  </a:lnTo>
                  <a:lnTo>
                    <a:pt x="49" y="0"/>
                  </a:lnTo>
                  <a:lnTo>
                    <a:pt x="43" y="1"/>
                  </a:lnTo>
                  <a:lnTo>
                    <a:pt x="40" y="3"/>
                  </a:lnTo>
                  <a:lnTo>
                    <a:pt x="38" y="8"/>
                  </a:lnTo>
                  <a:lnTo>
                    <a:pt x="37" y="12"/>
                  </a:lnTo>
                  <a:lnTo>
                    <a:pt x="37" y="12"/>
                  </a:lnTo>
                  <a:lnTo>
                    <a:pt x="37" y="13"/>
                  </a:lnTo>
                  <a:lnTo>
                    <a:pt x="0" y="5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5" name="Freeform 412"/>
            <p:cNvSpPr>
              <a:spLocks/>
            </p:cNvSpPr>
            <p:nvPr/>
          </p:nvSpPr>
          <p:spPr bwMode="auto">
            <a:xfrm>
              <a:off x="4002088" y="2379663"/>
              <a:ext cx="79375" cy="92075"/>
            </a:xfrm>
            <a:custGeom>
              <a:avLst/>
              <a:gdLst>
                <a:gd name="T0" fmla="*/ 0 w 50"/>
                <a:gd name="T1" fmla="*/ 4 h 58"/>
                <a:gd name="T2" fmla="*/ 0 w 50"/>
                <a:gd name="T3" fmla="*/ 4 h 58"/>
                <a:gd name="T4" fmla="*/ 1 w 50"/>
                <a:gd name="T5" fmla="*/ 3 h 58"/>
                <a:gd name="T6" fmla="*/ 2 w 50"/>
                <a:gd name="T7" fmla="*/ 2 h 58"/>
                <a:gd name="T8" fmla="*/ 3 w 50"/>
                <a:gd name="T9" fmla="*/ 1 h 58"/>
                <a:gd name="T10" fmla="*/ 4 w 50"/>
                <a:gd name="T11" fmla="*/ 0 h 58"/>
                <a:gd name="T12" fmla="*/ 30 w 50"/>
                <a:gd name="T13" fmla="*/ 0 h 58"/>
                <a:gd name="T14" fmla="*/ 30 w 50"/>
                <a:gd name="T15" fmla="*/ 0 h 58"/>
                <a:gd name="T16" fmla="*/ 33 w 50"/>
                <a:gd name="T17" fmla="*/ 1 h 58"/>
                <a:gd name="T18" fmla="*/ 36 w 50"/>
                <a:gd name="T19" fmla="*/ 4 h 58"/>
                <a:gd name="T20" fmla="*/ 36 w 50"/>
                <a:gd name="T21" fmla="*/ 4 h 58"/>
                <a:gd name="T22" fmla="*/ 40 w 50"/>
                <a:gd name="T23" fmla="*/ 16 h 58"/>
                <a:gd name="T24" fmla="*/ 43 w 50"/>
                <a:gd name="T25" fmla="*/ 26 h 58"/>
                <a:gd name="T26" fmla="*/ 43 w 50"/>
                <a:gd name="T27" fmla="*/ 26 h 58"/>
                <a:gd name="T28" fmla="*/ 47 w 50"/>
                <a:gd name="T29" fmla="*/ 40 h 58"/>
                <a:gd name="T30" fmla="*/ 50 w 50"/>
                <a:gd name="T31" fmla="*/ 55 h 58"/>
                <a:gd name="T32" fmla="*/ 50 w 50"/>
                <a:gd name="T33" fmla="*/ 55 h 58"/>
                <a:gd name="T34" fmla="*/ 50 w 50"/>
                <a:gd name="T35" fmla="*/ 58 h 58"/>
                <a:gd name="T36" fmla="*/ 49 w 50"/>
                <a:gd name="T37" fmla="*/ 58 h 58"/>
                <a:gd name="T38" fmla="*/ 47 w 50"/>
                <a:gd name="T39" fmla="*/ 58 h 58"/>
                <a:gd name="T40" fmla="*/ 47 w 50"/>
                <a:gd name="T41" fmla="*/ 58 h 58"/>
                <a:gd name="T42" fmla="*/ 33 w 50"/>
                <a:gd name="T43" fmla="*/ 57 h 58"/>
                <a:gd name="T44" fmla="*/ 20 w 50"/>
                <a:gd name="T45" fmla="*/ 55 h 58"/>
                <a:gd name="T46" fmla="*/ 4 w 50"/>
                <a:gd name="T47" fmla="*/ 51 h 58"/>
                <a:gd name="T48" fmla="*/ 4 w 50"/>
                <a:gd name="T49" fmla="*/ 51 h 58"/>
                <a:gd name="T50" fmla="*/ 1 w 50"/>
                <a:gd name="T51" fmla="*/ 49 h 58"/>
                <a:gd name="T52" fmla="*/ 0 w 50"/>
                <a:gd name="T53" fmla="*/ 46 h 58"/>
                <a:gd name="T54" fmla="*/ 0 w 50"/>
                <a:gd name="T55"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58">
                  <a:moveTo>
                    <a:pt x="0" y="4"/>
                  </a:moveTo>
                  <a:lnTo>
                    <a:pt x="0" y="4"/>
                  </a:lnTo>
                  <a:lnTo>
                    <a:pt x="1" y="3"/>
                  </a:lnTo>
                  <a:lnTo>
                    <a:pt x="2" y="2"/>
                  </a:lnTo>
                  <a:lnTo>
                    <a:pt x="3" y="1"/>
                  </a:lnTo>
                  <a:lnTo>
                    <a:pt x="4" y="0"/>
                  </a:lnTo>
                  <a:lnTo>
                    <a:pt x="30" y="0"/>
                  </a:lnTo>
                  <a:lnTo>
                    <a:pt x="30" y="0"/>
                  </a:lnTo>
                  <a:lnTo>
                    <a:pt x="33" y="1"/>
                  </a:lnTo>
                  <a:lnTo>
                    <a:pt x="36" y="4"/>
                  </a:lnTo>
                  <a:lnTo>
                    <a:pt x="36" y="4"/>
                  </a:lnTo>
                  <a:lnTo>
                    <a:pt x="40" y="16"/>
                  </a:lnTo>
                  <a:lnTo>
                    <a:pt x="43" y="26"/>
                  </a:lnTo>
                  <a:lnTo>
                    <a:pt x="43" y="26"/>
                  </a:lnTo>
                  <a:lnTo>
                    <a:pt x="47" y="40"/>
                  </a:lnTo>
                  <a:lnTo>
                    <a:pt x="50" y="55"/>
                  </a:lnTo>
                  <a:lnTo>
                    <a:pt x="50" y="55"/>
                  </a:lnTo>
                  <a:lnTo>
                    <a:pt x="50" y="58"/>
                  </a:lnTo>
                  <a:lnTo>
                    <a:pt x="49" y="58"/>
                  </a:lnTo>
                  <a:lnTo>
                    <a:pt x="47" y="58"/>
                  </a:lnTo>
                  <a:lnTo>
                    <a:pt x="47" y="58"/>
                  </a:lnTo>
                  <a:lnTo>
                    <a:pt x="33" y="57"/>
                  </a:lnTo>
                  <a:lnTo>
                    <a:pt x="20" y="55"/>
                  </a:lnTo>
                  <a:lnTo>
                    <a:pt x="4" y="51"/>
                  </a:lnTo>
                  <a:lnTo>
                    <a:pt x="4" y="51"/>
                  </a:lnTo>
                  <a:lnTo>
                    <a:pt x="1" y="49"/>
                  </a:lnTo>
                  <a:lnTo>
                    <a:pt x="0" y="46"/>
                  </a:lnTo>
                  <a:lnTo>
                    <a:pt x="0" y="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6" name="Freeform 413"/>
            <p:cNvSpPr>
              <a:spLocks/>
            </p:cNvSpPr>
            <p:nvPr/>
          </p:nvSpPr>
          <p:spPr bwMode="auto">
            <a:xfrm>
              <a:off x="3879851" y="2557463"/>
              <a:ext cx="92075" cy="14288"/>
            </a:xfrm>
            <a:custGeom>
              <a:avLst/>
              <a:gdLst>
                <a:gd name="T0" fmla="*/ 0 w 58"/>
                <a:gd name="T1" fmla="*/ 5 h 9"/>
                <a:gd name="T2" fmla="*/ 0 w 58"/>
                <a:gd name="T3" fmla="*/ 5 h 9"/>
                <a:gd name="T4" fmla="*/ 0 w 58"/>
                <a:gd name="T5" fmla="*/ 9 h 9"/>
                <a:gd name="T6" fmla="*/ 11 w 58"/>
                <a:gd name="T7" fmla="*/ 9 h 9"/>
                <a:gd name="T8" fmla="*/ 22 w 58"/>
                <a:gd name="T9" fmla="*/ 0 h 9"/>
                <a:gd name="T10" fmla="*/ 37 w 58"/>
                <a:gd name="T11" fmla="*/ 0 h 9"/>
                <a:gd name="T12" fmla="*/ 47 w 58"/>
                <a:gd name="T13" fmla="*/ 9 h 9"/>
                <a:gd name="T14" fmla="*/ 58 w 58"/>
                <a:gd name="T15" fmla="*/ 9 h 9"/>
                <a:gd name="T16" fmla="*/ 58 w 58"/>
                <a:gd name="T17" fmla="*/ 9 h 9"/>
                <a:gd name="T18" fmla="*/ 58 w 58"/>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9">
                  <a:moveTo>
                    <a:pt x="0" y="5"/>
                  </a:moveTo>
                  <a:lnTo>
                    <a:pt x="0" y="5"/>
                  </a:lnTo>
                  <a:lnTo>
                    <a:pt x="0" y="9"/>
                  </a:lnTo>
                  <a:lnTo>
                    <a:pt x="11" y="9"/>
                  </a:lnTo>
                  <a:lnTo>
                    <a:pt x="22" y="0"/>
                  </a:lnTo>
                  <a:lnTo>
                    <a:pt x="37" y="0"/>
                  </a:lnTo>
                  <a:lnTo>
                    <a:pt x="47" y="9"/>
                  </a:lnTo>
                  <a:lnTo>
                    <a:pt x="58" y="9"/>
                  </a:lnTo>
                  <a:lnTo>
                    <a:pt x="58" y="9"/>
                  </a:lnTo>
                  <a:lnTo>
                    <a:pt x="58" y="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7" name="Freeform 414"/>
            <p:cNvSpPr>
              <a:spLocks/>
            </p:cNvSpPr>
            <p:nvPr/>
          </p:nvSpPr>
          <p:spPr bwMode="auto">
            <a:xfrm>
              <a:off x="3725863" y="2333625"/>
              <a:ext cx="382588" cy="238125"/>
            </a:xfrm>
            <a:custGeom>
              <a:avLst/>
              <a:gdLst>
                <a:gd name="T0" fmla="*/ 233 w 241"/>
                <a:gd name="T1" fmla="*/ 146 h 150"/>
                <a:gd name="T2" fmla="*/ 233 w 241"/>
                <a:gd name="T3" fmla="*/ 146 h 150"/>
                <a:gd name="T4" fmla="*/ 233 w 241"/>
                <a:gd name="T5" fmla="*/ 150 h 150"/>
                <a:gd name="T6" fmla="*/ 241 w 241"/>
                <a:gd name="T7" fmla="*/ 150 h 150"/>
                <a:gd name="T8" fmla="*/ 241 w 241"/>
                <a:gd name="T9" fmla="*/ 150 h 150"/>
                <a:gd name="T10" fmla="*/ 241 w 241"/>
                <a:gd name="T11" fmla="*/ 140 h 150"/>
                <a:gd name="T12" fmla="*/ 240 w 241"/>
                <a:gd name="T13" fmla="*/ 140 h 150"/>
                <a:gd name="T14" fmla="*/ 240 w 241"/>
                <a:gd name="T15" fmla="*/ 115 h 150"/>
                <a:gd name="T16" fmla="*/ 240 w 241"/>
                <a:gd name="T17" fmla="*/ 115 h 150"/>
                <a:gd name="T18" fmla="*/ 240 w 241"/>
                <a:gd name="T19" fmla="*/ 102 h 150"/>
                <a:gd name="T20" fmla="*/ 240 w 241"/>
                <a:gd name="T21" fmla="*/ 102 h 150"/>
                <a:gd name="T22" fmla="*/ 240 w 241"/>
                <a:gd name="T23" fmla="*/ 91 h 150"/>
                <a:gd name="T24" fmla="*/ 238 w 241"/>
                <a:gd name="T25" fmla="*/ 79 h 150"/>
                <a:gd name="T26" fmla="*/ 235 w 241"/>
                <a:gd name="T27" fmla="*/ 65 h 150"/>
                <a:gd name="T28" fmla="*/ 231 w 241"/>
                <a:gd name="T29" fmla="*/ 50 h 150"/>
                <a:gd name="T30" fmla="*/ 227 w 241"/>
                <a:gd name="T31" fmla="*/ 37 h 150"/>
                <a:gd name="T32" fmla="*/ 223 w 241"/>
                <a:gd name="T33" fmla="*/ 27 h 150"/>
                <a:gd name="T34" fmla="*/ 219 w 241"/>
                <a:gd name="T35" fmla="*/ 18 h 150"/>
                <a:gd name="T36" fmla="*/ 216 w 241"/>
                <a:gd name="T37" fmla="*/ 16 h 150"/>
                <a:gd name="T38" fmla="*/ 214 w 241"/>
                <a:gd name="T39" fmla="*/ 16 h 150"/>
                <a:gd name="T40" fmla="*/ 214 w 241"/>
                <a:gd name="T41" fmla="*/ 16 h 150"/>
                <a:gd name="T42" fmla="*/ 167 w 241"/>
                <a:gd name="T43" fmla="*/ 16 h 150"/>
                <a:gd name="T44" fmla="*/ 167 w 241"/>
                <a:gd name="T45" fmla="*/ 0 h 150"/>
                <a:gd name="T46" fmla="*/ 8 w 241"/>
                <a:gd name="T47" fmla="*/ 0 h 150"/>
                <a:gd name="T48" fmla="*/ 8 w 241"/>
                <a:gd name="T49" fmla="*/ 108 h 150"/>
                <a:gd name="T50" fmla="*/ 8 w 241"/>
                <a:gd name="T51" fmla="*/ 117 h 150"/>
                <a:gd name="T52" fmla="*/ 8 w 241"/>
                <a:gd name="T53" fmla="*/ 118 h 150"/>
                <a:gd name="T54" fmla="*/ 0 w 241"/>
                <a:gd name="T55" fmla="*/ 118 h 150"/>
                <a:gd name="T56" fmla="*/ 0 w 241"/>
                <a:gd name="T57" fmla="*/ 132 h 150"/>
                <a:gd name="T58" fmla="*/ 11 w 241"/>
                <a:gd name="T59" fmla="*/ 132 h 150"/>
                <a:gd name="T60" fmla="*/ 19 w 241"/>
                <a:gd name="T61" fmla="*/ 14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50">
                  <a:moveTo>
                    <a:pt x="233" y="146"/>
                  </a:moveTo>
                  <a:lnTo>
                    <a:pt x="233" y="146"/>
                  </a:lnTo>
                  <a:lnTo>
                    <a:pt x="233" y="150"/>
                  </a:lnTo>
                  <a:lnTo>
                    <a:pt x="241" y="150"/>
                  </a:lnTo>
                  <a:lnTo>
                    <a:pt x="241" y="150"/>
                  </a:lnTo>
                  <a:lnTo>
                    <a:pt x="241" y="140"/>
                  </a:lnTo>
                  <a:lnTo>
                    <a:pt x="240" y="140"/>
                  </a:lnTo>
                  <a:lnTo>
                    <a:pt x="240" y="115"/>
                  </a:lnTo>
                  <a:lnTo>
                    <a:pt x="240" y="115"/>
                  </a:lnTo>
                  <a:lnTo>
                    <a:pt x="240" y="102"/>
                  </a:lnTo>
                  <a:lnTo>
                    <a:pt x="240" y="102"/>
                  </a:lnTo>
                  <a:lnTo>
                    <a:pt x="240" y="91"/>
                  </a:lnTo>
                  <a:lnTo>
                    <a:pt x="238" y="79"/>
                  </a:lnTo>
                  <a:lnTo>
                    <a:pt x="235" y="65"/>
                  </a:lnTo>
                  <a:lnTo>
                    <a:pt x="231" y="50"/>
                  </a:lnTo>
                  <a:lnTo>
                    <a:pt x="227" y="37"/>
                  </a:lnTo>
                  <a:lnTo>
                    <a:pt x="223" y="27"/>
                  </a:lnTo>
                  <a:lnTo>
                    <a:pt x="219" y="18"/>
                  </a:lnTo>
                  <a:lnTo>
                    <a:pt x="216" y="16"/>
                  </a:lnTo>
                  <a:lnTo>
                    <a:pt x="214" y="16"/>
                  </a:lnTo>
                  <a:lnTo>
                    <a:pt x="214" y="16"/>
                  </a:lnTo>
                  <a:lnTo>
                    <a:pt x="167" y="16"/>
                  </a:lnTo>
                  <a:lnTo>
                    <a:pt x="167" y="0"/>
                  </a:lnTo>
                  <a:lnTo>
                    <a:pt x="8" y="0"/>
                  </a:lnTo>
                  <a:lnTo>
                    <a:pt x="8" y="108"/>
                  </a:lnTo>
                  <a:lnTo>
                    <a:pt x="8" y="117"/>
                  </a:lnTo>
                  <a:lnTo>
                    <a:pt x="8" y="118"/>
                  </a:lnTo>
                  <a:lnTo>
                    <a:pt x="0" y="118"/>
                  </a:lnTo>
                  <a:lnTo>
                    <a:pt x="0" y="132"/>
                  </a:lnTo>
                  <a:lnTo>
                    <a:pt x="11" y="132"/>
                  </a:lnTo>
                  <a:lnTo>
                    <a:pt x="19" y="14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8" name="Freeform 415"/>
            <p:cNvSpPr>
              <a:spLocks noEditPoints="1"/>
            </p:cNvSpPr>
            <p:nvPr/>
          </p:nvSpPr>
          <p:spPr bwMode="auto">
            <a:xfrm>
              <a:off x="3767138" y="2514600"/>
              <a:ext cx="101600" cy="101600"/>
            </a:xfrm>
            <a:custGeom>
              <a:avLst/>
              <a:gdLst>
                <a:gd name="T0" fmla="*/ 32 w 64"/>
                <a:gd name="T1" fmla="*/ 0 h 64"/>
                <a:gd name="T2" fmla="*/ 32 w 64"/>
                <a:gd name="T3" fmla="*/ 0 h 64"/>
                <a:gd name="T4" fmla="*/ 26 w 64"/>
                <a:gd name="T5" fmla="*/ 0 h 64"/>
                <a:gd name="T6" fmla="*/ 20 w 64"/>
                <a:gd name="T7" fmla="*/ 2 h 64"/>
                <a:gd name="T8" fmla="*/ 15 w 64"/>
                <a:gd name="T9" fmla="*/ 5 h 64"/>
                <a:gd name="T10" fmla="*/ 9 w 64"/>
                <a:gd name="T11" fmla="*/ 9 h 64"/>
                <a:gd name="T12" fmla="*/ 5 w 64"/>
                <a:gd name="T13" fmla="*/ 14 h 64"/>
                <a:gd name="T14" fmla="*/ 2 w 64"/>
                <a:gd name="T15" fmla="*/ 20 h 64"/>
                <a:gd name="T16" fmla="*/ 0 w 64"/>
                <a:gd name="T17" fmla="*/ 26 h 64"/>
                <a:gd name="T18" fmla="*/ 0 w 64"/>
                <a:gd name="T19" fmla="*/ 32 h 64"/>
                <a:gd name="T20" fmla="*/ 0 w 64"/>
                <a:gd name="T21" fmla="*/ 32 h 64"/>
                <a:gd name="T22" fmla="*/ 0 w 64"/>
                <a:gd name="T23" fmla="*/ 38 h 64"/>
                <a:gd name="T24" fmla="*/ 2 w 64"/>
                <a:gd name="T25" fmla="*/ 44 h 64"/>
                <a:gd name="T26" fmla="*/ 5 w 64"/>
                <a:gd name="T27" fmla="*/ 49 h 64"/>
                <a:gd name="T28" fmla="*/ 9 w 64"/>
                <a:gd name="T29" fmla="*/ 55 h 64"/>
                <a:gd name="T30" fmla="*/ 15 w 64"/>
                <a:gd name="T31" fmla="*/ 59 h 64"/>
                <a:gd name="T32" fmla="*/ 20 w 64"/>
                <a:gd name="T33" fmla="*/ 62 h 64"/>
                <a:gd name="T34" fmla="*/ 26 w 64"/>
                <a:gd name="T35" fmla="*/ 64 h 64"/>
                <a:gd name="T36" fmla="*/ 32 w 64"/>
                <a:gd name="T37" fmla="*/ 64 h 64"/>
                <a:gd name="T38" fmla="*/ 32 w 64"/>
                <a:gd name="T39" fmla="*/ 64 h 64"/>
                <a:gd name="T40" fmla="*/ 38 w 64"/>
                <a:gd name="T41" fmla="*/ 64 h 64"/>
                <a:gd name="T42" fmla="*/ 44 w 64"/>
                <a:gd name="T43" fmla="*/ 62 h 64"/>
                <a:gd name="T44" fmla="*/ 50 w 64"/>
                <a:gd name="T45" fmla="*/ 59 h 64"/>
                <a:gd name="T46" fmla="*/ 55 w 64"/>
                <a:gd name="T47" fmla="*/ 55 h 64"/>
                <a:gd name="T48" fmla="*/ 59 w 64"/>
                <a:gd name="T49" fmla="*/ 49 h 64"/>
                <a:gd name="T50" fmla="*/ 62 w 64"/>
                <a:gd name="T51" fmla="*/ 44 h 64"/>
                <a:gd name="T52" fmla="*/ 63 w 64"/>
                <a:gd name="T53" fmla="*/ 38 h 64"/>
                <a:gd name="T54" fmla="*/ 64 w 64"/>
                <a:gd name="T55" fmla="*/ 32 h 64"/>
                <a:gd name="T56" fmla="*/ 64 w 64"/>
                <a:gd name="T57" fmla="*/ 32 h 64"/>
                <a:gd name="T58" fmla="*/ 63 w 64"/>
                <a:gd name="T59" fmla="*/ 26 h 64"/>
                <a:gd name="T60" fmla="*/ 62 w 64"/>
                <a:gd name="T61" fmla="*/ 20 h 64"/>
                <a:gd name="T62" fmla="*/ 59 w 64"/>
                <a:gd name="T63" fmla="*/ 14 h 64"/>
                <a:gd name="T64" fmla="*/ 55 w 64"/>
                <a:gd name="T65" fmla="*/ 9 h 64"/>
                <a:gd name="T66" fmla="*/ 50 w 64"/>
                <a:gd name="T67" fmla="*/ 5 h 64"/>
                <a:gd name="T68" fmla="*/ 44 w 64"/>
                <a:gd name="T69" fmla="*/ 2 h 64"/>
                <a:gd name="T70" fmla="*/ 38 w 64"/>
                <a:gd name="T71" fmla="*/ 0 h 64"/>
                <a:gd name="T72" fmla="*/ 32 w 64"/>
                <a:gd name="T73" fmla="*/ 0 h 64"/>
                <a:gd name="T74" fmla="*/ 32 w 64"/>
                <a:gd name="T75" fmla="*/ 0 h 64"/>
                <a:gd name="T76" fmla="*/ 32 w 64"/>
                <a:gd name="T77" fmla="*/ 46 h 64"/>
                <a:gd name="T78" fmla="*/ 32 w 64"/>
                <a:gd name="T79" fmla="*/ 46 h 64"/>
                <a:gd name="T80" fmla="*/ 27 w 64"/>
                <a:gd name="T81" fmla="*/ 45 h 64"/>
                <a:gd name="T82" fmla="*/ 22 w 64"/>
                <a:gd name="T83" fmla="*/ 42 h 64"/>
                <a:gd name="T84" fmla="*/ 19 w 64"/>
                <a:gd name="T85" fmla="*/ 37 h 64"/>
                <a:gd name="T86" fmla="*/ 18 w 64"/>
                <a:gd name="T87" fmla="*/ 32 h 64"/>
                <a:gd name="T88" fmla="*/ 18 w 64"/>
                <a:gd name="T89" fmla="*/ 32 h 64"/>
                <a:gd name="T90" fmla="*/ 19 w 64"/>
                <a:gd name="T91" fmla="*/ 27 h 64"/>
                <a:gd name="T92" fmla="*/ 22 w 64"/>
                <a:gd name="T93" fmla="*/ 22 h 64"/>
                <a:gd name="T94" fmla="*/ 27 w 64"/>
                <a:gd name="T95" fmla="*/ 19 h 64"/>
                <a:gd name="T96" fmla="*/ 32 w 64"/>
                <a:gd name="T97" fmla="*/ 18 h 64"/>
                <a:gd name="T98" fmla="*/ 32 w 64"/>
                <a:gd name="T99" fmla="*/ 18 h 64"/>
                <a:gd name="T100" fmla="*/ 37 w 64"/>
                <a:gd name="T101" fmla="*/ 19 h 64"/>
                <a:gd name="T102" fmla="*/ 42 w 64"/>
                <a:gd name="T103" fmla="*/ 22 h 64"/>
                <a:gd name="T104" fmla="*/ 45 w 64"/>
                <a:gd name="T105" fmla="*/ 27 h 64"/>
                <a:gd name="T106" fmla="*/ 46 w 64"/>
                <a:gd name="T107" fmla="*/ 32 h 64"/>
                <a:gd name="T108" fmla="*/ 46 w 64"/>
                <a:gd name="T109" fmla="*/ 32 h 64"/>
                <a:gd name="T110" fmla="*/ 45 w 64"/>
                <a:gd name="T111" fmla="*/ 37 h 64"/>
                <a:gd name="T112" fmla="*/ 42 w 64"/>
                <a:gd name="T113" fmla="*/ 42 h 64"/>
                <a:gd name="T114" fmla="*/ 37 w 64"/>
                <a:gd name="T115" fmla="*/ 45 h 64"/>
                <a:gd name="T116" fmla="*/ 32 w 64"/>
                <a:gd name="T117" fmla="*/ 46 h 64"/>
                <a:gd name="T118" fmla="*/ 32 w 64"/>
                <a:gd name="T119"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64">
                  <a:moveTo>
                    <a:pt x="32" y="0"/>
                  </a:moveTo>
                  <a:lnTo>
                    <a:pt x="32" y="0"/>
                  </a:lnTo>
                  <a:lnTo>
                    <a:pt x="26" y="0"/>
                  </a:lnTo>
                  <a:lnTo>
                    <a:pt x="20" y="2"/>
                  </a:lnTo>
                  <a:lnTo>
                    <a:pt x="15" y="5"/>
                  </a:lnTo>
                  <a:lnTo>
                    <a:pt x="9" y="9"/>
                  </a:lnTo>
                  <a:lnTo>
                    <a:pt x="5" y="14"/>
                  </a:lnTo>
                  <a:lnTo>
                    <a:pt x="2" y="20"/>
                  </a:lnTo>
                  <a:lnTo>
                    <a:pt x="0" y="26"/>
                  </a:lnTo>
                  <a:lnTo>
                    <a:pt x="0" y="32"/>
                  </a:lnTo>
                  <a:lnTo>
                    <a:pt x="0" y="32"/>
                  </a:lnTo>
                  <a:lnTo>
                    <a:pt x="0" y="38"/>
                  </a:lnTo>
                  <a:lnTo>
                    <a:pt x="2" y="44"/>
                  </a:lnTo>
                  <a:lnTo>
                    <a:pt x="5" y="49"/>
                  </a:lnTo>
                  <a:lnTo>
                    <a:pt x="9" y="55"/>
                  </a:lnTo>
                  <a:lnTo>
                    <a:pt x="15" y="59"/>
                  </a:lnTo>
                  <a:lnTo>
                    <a:pt x="20" y="62"/>
                  </a:lnTo>
                  <a:lnTo>
                    <a:pt x="26" y="64"/>
                  </a:lnTo>
                  <a:lnTo>
                    <a:pt x="32" y="64"/>
                  </a:lnTo>
                  <a:lnTo>
                    <a:pt x="32" y="64"/>
                  </a:lnTo>
                  <a:lnTo>
                    <a:pt x="38" y="64"/>
                  </a:lnTo>
                  <a:lnTo>
                    <a:pt x="44" y="62"/>
                  </a:lnTo>
                  <a:lnTo>
                    <a:pt x="50" y="59"/>
                  </a:lnTo>
                  <a:lnTo>
                    <a:pt x="55" y="55"/>
                  </a:lnTo>
                  <a:lnTo>
                    <a:pt x="59" y="49"/>
                  </a:lnTo>
                  <a:lnTo>
                    <a:pt x="62" y="44"/>
                  </a:lnTo>
                  <a:lnTo>
                    <a:pt x="63" y="38"/>
                  </a:lnTo>
                  <a:lnTo>
                    <a:pt x="64" y="32"/>
                  </a:lnTo>
                  <a:lnTo>
                    <a:pt x="64" y="32"/>
                  </a:lnTo>
                  <a:lnTo>
                    <a:pt x="63" y="26"/>
                  </a:lnTo>
                  <a:lnTo>
                    <a:pt x="62" y="20"/>
                  </a:lnTo>
                  <a:lnTo>
                    <a:pt x="59" y="14"/>
                  </a:lnTo>
                  <a:lnTo>
                    <a:pt x="55" y="9"/>
                  </a:lnTo>
                  <a:lnTo>
                    <a:pt x="50" y="5"/>
                  </a:lnTo>
                  <a:lnTo>
                    <a:pt x="44" y="2"/>
                  </a:lnTo>
                  <a:lnTo>
                    <a:pt x="38" y="0"/>
                  </a:lnTo>
                  <a:lnTo>
                    <a:pt x="32" y="0"/>
                  </a:lnTo>
                  <a:lnTo>
                    <a:pt x="32" y="0"/>
                  </a:lnTo>
                  <a:close/>
                  <a:moveTo>
                    <a:pt x="32" y="46"/>
                  </a:moveTo>
                  <a:lnTo>
                    <a:pt x="32" y="46"/>
                  </a:lnTo>
                  <a:lnTo>
                    <a:pt x="27" y="45"/>
                  </a:lnTo>
                  <a:lnTo>
                    <a:pt x="22" y="42"/>
                  </a:lnTo>
                  <a:lnTo>
                    <a:pt x="19" y="37"/>
                  </a:lnTo>
                  <a:lnTo>
                    <a:pt x="18" y="32"/>
                  </a:lnTo>
                  <a:lnTo>
                    <a:pt x="18" y="32"/>
                  </a:lnTo>
                  <a:lnTo>
                    <a:pt x="19" y="27"/>
                  </a:lnTo>
                  <a:lnTo>
                    <a:pt x="22" y="22"/>
                  </a:lnTo>
                  <a:lnTo>
                    <a:pt x="27" y="19"/>
                  </a:lnTo>
                  <a:lnTo>
                    <a:pt x="32" y="18"/>
                  </a:lnTo>
                  <a:lnTo>
                    <a:pt x="32" y="18"/>
                  </a:lnTo>
                  <a:lnTo>
                    <a:pt x="37" y="19"/>
                  </a:lnTo>
                  <a:lnTo>
                    <a:pt x="42" y="22"/>
                  </a:lnTo>
                  <a:lnTo>
                    <a:pt x="45" y="27"/>
                  </a:lnTo>
                  <a:lnTo>
                    <a:pt x="46" y="32"/>
                  </a:lnTo>
                  <a:lnTo>
                    <a:pt x="46" y="32"/>
                  </a:lnTo>
                  <a:lnTo>
                    <a:pt x="45" y="37"/>
                  </a:lnTo>
                  <a:lnTo>
                    <a:pt x="42" y="42"/>
                  </a:lnTo>
                  <a:lnTo>
                    <a:pt x="37" y="45"/>
                  </a:lnTo>
                  <a:lnTo>
                    <a:pt x="32" y="46"/>
                  </a:lnTo>
                  <a:lnTo>
                    <a:pt x="32" y="4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9" name="Freeform 416"/>
            <p:cNvSpPr>
              <a:spLocks noEditPoints="1"/>
            </p:cNvSpPr>
            <p:nvPr/>
          </p:nvSpPr>
          <p:spPr bwMode="auto">
            <a:xfrm>
              <a:off x="3983038" y="2514600"/>
              <a:ext cx="101600" cy="101600"/>
            </a:xfrm>
            <a:custGeom>
              <a:avLst/>
              <a:gdLst>
                <a:gd name="T0" fmla="*/ 32 w 64"/>
                <a:gd name="T1" fmla="*/ 0 h 64"/>
                <a:gd name="T2" fmla="*/ 32 w 64"/>
                <a:gd name="T3" fmla="*/ 0 h 64"/>
                <a:gd name="T4" fmla="*/ 26 w 64"/>
                <a:gd name="T5" fmla="*/ 0 h 64"/>
                <a:gd name="T6" fmla="*/ 20 w 64"/>
                <a:gd name="T7" fmla="*/ 2 h 64"/>
                <a:gd name="T8" fmla="*/ 14 w 64"/>
                <a:gd name="T9" fmla="*/ 5 h 64"/>
                <a:gd name="T10" fmla="*/ 9 w 64"/>
                <a:gd name="T11" fmla="*/ 9 h 64"/>
                <a:gd name="T12" fmla="*/ 5 w 64"/>
                <a:gd name="T13" fmla="*/ 14 h 64"/>
                <a:gd name="T14" fmla="*/ 2 w 64"/>
                <a:gd name="T15" fmla="*/ 20 h 64"/>
                <a:gd name="T16" fmla="*/ 1 w 64"/>
                <a:gd name="T17" fmla="*/ 26 h 64"/>
                <a:gd name="T18" fmla="*/ 0 w 64"/>
                <a:gd name="T19" fmla="*/ 32 h 64"/>
                <a:gd name="T20" fmla="*/ 0 w 64"/>
                <a:gd name="T21" fmla="*/ 32 h 64"/>
                <a:gd name="T22" fmla="*/ 1 w 64"/>
                <a:gd name="T23" fmla="*/ 38 h 64"/>
                <a:gd name="T24" fmla="*/ 2 w 64"/>
                <a:gd name="T25" fmla="*/ 44 h 64"/>
                <a:gd name="T26" fmla="*/ 5 w 64"/>
                <a:gd name="T27" fmla="*/ 49 h 64"/>
                <a:gd name="T28" fmla="*/ 9 w 64"/>
                <a:gd name="T29" fmla="*/ 55 h 64"/>
                <a:gd name="T30" fmla="*/ 14 w 64"/>
                <a:gd name="T31" fmla="*/ 59 h 64"/>
                <a:gd name="T32" fmla="*/ 20 w 64"/>
                <a:gd name="T33" fmla="*/ 62 h 64"/>
                <a:gd name="T34" fmla="*/ 26 w 64"/>
                <a:gd name="T35" fmla="*/ 64 h 64"/>
                <a:gd name="T36" fmla="*/ 32 w 64"/>
                <a:gd name="T37" fmla="*/ 64 h 64"/>
                <a:gd name="T38" fmla="*/ 32 w 64"/>
                <a:gd name="T39" fmla="*/ 64 h 64"/>
                <a:gd name="T40" fmla="*/ 38 w 64"/>
                <a:gd name="T41" fmla="*/ 64 h 64"/>
                <a:gd name="T42" fmla="*/ 44 w 64"/>
                <a:gd name="T43" fmla="*/ 62 h 64"/>
                <a:gd name="T44" fmla="*/ 49 w 64"/>
                <a:gd name="T45" fmla="*/ 59 h 64"/>
                <a:gd name="T46" fmla="*/ 54 w 64"/>
                <a:gd name="T47" fmla="*/ 55 h 64"/>
                <a:gd name="T48" fmla="*/ 59 w 64"/>
                <a:gd name="T49" fmla="*/ 49 h 64"/>
                <a:gd name="T50" fmla="*/ 62 w 64"/>
                <a:gd name="T51" fmla="*/ 44 h 64"/>
                <a:gd name="T52" fmla="*/ 64 w 64"/>
                <a:gd name="T53" fmla="*/ 38 h 64"/>
                <a:gd name="T54" fmla="*/ 64 w 64"/>
                <a:gd name="T55" fmla="*/ 32 h 64"/>
                <a:gd name="T56" fmla="*/ 64 w 64"/>
                <a:gd name="T57" fmla="*/ 32 h 64"/>
                <a:gd name="T58" fmla="*/ 64 w 64"/>
                <a:gd name="T59" fmla="*/ 26 h 64"/>
                <a:gd name="T60" fmla="*/ 62 w 64"/>
                <a:gd name="T61" fmla="*/ 20 h 64"/>
                <a:gd name="T62" fmla="*/ 59 w 64"/>
                <a:gd name="T63" fmla="*/ 14 h 64"/>
                <a:gd name="T64" fmla="*/ 54 w 64"/>
                <a:gd name="T65" fmla="*/ 9 h 64"/>
                <a:gd name="T66" fmla="*/ 49 w 64"/>
                <a:gd name="T67" fmla="*/ 5 h 64"/>
                <a:gd name="T68" fmla="*/ 44 w 64"/>
                <a:gd name="T69" fmla="*/ 2 h 64"/>
                <a:gd name="T70" fmla="*/ 38 w 64"/>
                <a:gd name="T71" fmla="*/ 0 h 64"/>
                <a:gd name="T72" fmla="*/ 32 w 64"/>
                <a:gd name="T73" fmla="*/ 0 h 64"/>
                <a:gd name="T74" fmla="*/ 32 w 64"/>
                <a:gd name="T75" fmla="*/ 0 h 64"/>
                <a:gd name="T76" fmla="*/ 32 w 64"/>
                <a:gd name="T77" fmla="*/ 46 h 64"/>
                <a:gd name="T78" fmla="*/ 32 w 64"/>
                <a:gd name="T79" fmla="*/ 46 h 64"/>
                <a:gd name="T80" fmla="*/ 27 w 64"/>
                <a:gd name="T81" fmla="*/ 45 h 64"/>
                <a:gd name="T82" fmla="*/ 22 w 64"/>
                <a:gd name="T83" fmla="*/ 42 h 64"/>
                <a:gd name="T84" fmla="*/ 18 w 64"/>
                <a:gd name="T85" fmla="*/ 37 h 64"/>
                <a:gd name="T86" fmla="*/ 17 w 64"/>
                <a:gd name="T87" fmla="*/ 32 h 64"/>
                <a:gd name="T88" fmla="*/ 17 w 64"/>
                <a:gd name="T89" fmla="*/ 32 h 64"/>
                <a:gd name="T90" fmla="*/ 18 w 64"/>
                <a:gd name="T91" fmla="*/ 27 h 64"/>
                <a:gd name="T92" fmla="*/ 22 w 64"/>
                <a:gd name="T93" fmla="*/ 22 h 64"/>
                <a:gd name="T94" fmla="*/ 27 w 64"/>
                <a:gd name="T95" fmla="*/ 19 h 64"/>
                <a:gd name="T96" fmla="*/ 32 w 64"/>
                <a:gd name="T97" fmla="*/ 18 h 64"/>
                <a:gd name="T98" fmla="*/ 32 w 64"/>
                <a:gd name="T99" fmla="*/ 18 h 64"/>
                <a:gd name="T100" fmla="*/ 37 w 64"/>
                <a:gd name="T101" fmla="*/ 19 h 64"/>
                <a:gd name="T102" fmla="*/ 42 w 64"/>
                <a:gd name="T103" fmla="*/ 22 h 64"/>
                <a:gd name="T104" fmla="*/ 45 w 64"/>
                <a:gd name="T105" fmla="*/ 27 h 64"/>
                <a:gd name="T106" fmla="*/ 46 w 64"/>
                <a:gd name="T107" fmla="*/ 32 h 64"/>
                <a:gd name="T108" fmla="*/ 46 w 64"/>
                <a:gd name="T109" fmla="*/ 32 h 64"/>
                <a:gd name="T110" fmla="*/ 45 w 64"/>
                <a:gd name="T111" fmla="*/ 37 h 64"/>
                <a:gd name="T112" fmla="*/ 42 w 64"/>
                <a:gd name="T113" fmla="*/ 42 h 64"/>
                <a:gd name="T114" fmla="*/ 37 w 64"/>
                <a:gd name="T115" fmla="*/ 45 h 64"/>
                <a:gd name="T116" fmla="*/ 32 w 64"/>
                <a:gd name="T117" fmla="*/ 46 h 64"/>
                <a:gd name="T118" fmla="*/ 32 w 64"/>
                <a:gd name="T119"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64">
                  <a:moveTo>
                    <a:pt x="32" y="0"/>
                  </a:moveTo>
                  <a:lnTo>
                    <a:pt x="32" y="0"/>
                  </a:lnTo>
                  <a:lnTo>
                    <a:pt x="26" y="0"/>
                  </a:lnTo>
                  <a:lnTo>
                    <a:pt x="20" y="2"/>
                  </a:lnTo>
                  <a:lnTo>
                    <a:pt x="14" y="5"/>
                  </a:lnTo>
                  <a:lnTo>
                    <a:pt x="9" y="9"/>
                  </a:lnTo>
                  <a:lnTo>
                    <a:pt x="5" y="14"/>
                  </a:lnTo>
                  <a:lnTo>
                    <a:pt x="2" y="20"/>
                  </a:lnTo>
                  <a:lnTo>
                    <a:pt x="1" y="26"/>
                  </a:lnTo>
                  <a:lnTo>
                    <a:pt x="0" y="32"/>
                  </a:lnTo>
                  <a:lnTo>
                    <a:pt x="0" y="32"/>
                  </a:lnTo>
                  <a:lnTo>
                    <a:pt x="1" y="38"/>
                  </a:lnTo>
                  <a:lnTo>
                    <a:pt x="2" y="44"/>
                  </a:lnTo>
                  <a:lnTo>
                    <a:pt x="5" y="49"/>
                  </a:lnTo>
                  <a:lnTo>
                    <a:pt x="9" y="55"/>
                  </a:lnTo>
                  <a:lnTo>
                    <a:pt x="14" y="59"/>
                  </a:lnTo>
                  <a:lnTo>
                    <a:pt x="20" y="62"/>
                  </a:lnTo>
                  <a:lnTo>
                    <a:pt x="26" y="64"/>
                  </a:lnTo>
                  <a:lnTo>
                    <a:pt x="32" y="64"/>
                  </a:lnTo>
                  <a:lnTo>
                    <a:pt x="32" y="64"/>
                  </a:lnTo>
                  <a:lnTo>
                    <a:pt x="38" y="64"/>
                  </a:lnTo>
                  <a:lnTo>
                    <a:pt x="44" y="62"/>
                  </a:lnTo>
                  <a:lnTo>
                    <a:pt x="49" y="59"/>
                  </a:lnTo>
                  <a:lnTo>
                    <a:pt x="54" y="55"/>
                  </a:lnTo>
                  <a:lnTo>
                    <a:pt x="59" y="49"/>
                  </a:lnTo>
                  <a:lnTo>
                    <a:pt x="62" y="44"/>
                  </a:lnTo>
                  <a:lnTo>
                    <a:pt x="64" y="38"/>
                  </a:lnTo>
                  <a:lnTo>
                    <a:pt x="64" y="32"/>
                  </a:lnTo>
                  <a:lnTo>
                    <a:pt x="64" y="32"/>
                  </a:lnTo>
                  <a:lnTo>
                    <a:pt x="64" y="26"/>
                  </a:lnTo>
                  <a:lnTo>
                    <a:pt x="62" y="20"/>
                  </a:lnTo>
                  <a:lnTo>
                    <a:pt x="59" y="14"/>
                  </a:lnTo>
                  <a:lnTo>
                    <a:pt x="54" y="9"/>
                  </a:lnTo>
                  <a:lnTo>
                    <a:pt x="49" y="5"/>
                  </a:lnTo>
                  <a:lnTo>
                    <a:pt x="44" y="2"/>
                  </a:lnTo>
                  <a:lnTo>
                    <a:pt x="38" y="0"/>
                  </a:lnTo>
                  <a:lnTo>
                    <a:pt x="32" y="0"/>
                  </a:lnTo>
                  <a:lnTo>
                    <a:pt x="32" y="0"/>
                  </a:lnTo>
                  <a:close/>
                  <a:moveTo>
                    <a:pt x="32" y="46"/>
                  </a:moveTo>
                  <a:lnTo>
                    <a:pt x="32" y="46"/>
                  </a:lnTo>
                  <a:lnTo>
                    <a:pt x="27" y="45"/>
                  </a:lnTo>
                  <a:lnTo>
                    <a:pt x="22" y="42"/>
                  </a:lnTo>
                  <a:lnTo>
                    <a:pt x="18" y="37"/>
                  </a:lnTo>
                  <a:lnTo>
                    <a:pt x="17" y="32"/>
                  </a:lnTo>
                  <a:lnTo>
                    <a:pt x="17" y="32"/>
                  </a:lnTo>
                  <a:lnTo>
                    <a:pt x="18" y="27"/>
                  </a:lnTo>
                  <a:lnTo>
                    <a:pt x="22" y="22"/>
                  </a:lnTo>
                  <a:lnTo>
                    <a:pt x="27" y="19"/>
                  </a:lnTo>
                  <a:lnTo>
                    <a:pt x="32" y="18"/>
                  </a:lnTo>
                  <a:lnTo>
                    <a:pt x="32" y="18"/>
                  </a:lnTo>
                  <a:lnTo>
                    <a:pt x="37" y="19"/>
                  </a:lnTo>
                  <a:lnTo>
                    <a:pt x="42" y="22"/>
                  </a:lnTo>
                  <a:lnTo>
                    <a:pt x="45" y="27"/>
                  </a:lnTo>
                  <a:lnTo>
                    <a:pt x="46" y="32"/>
                  </a:lnTo>
                  <a:lnTo>
                    <a:pt x="46" y="32"/>
                  </a:lnTo>
                  <a:lnTo>
                    <a:pt x="45" y="37"/>
                  </a:lnTo>
                  <a:lnTo>
                    <a:pt x="42" y="42"/>
                  </a:lnTo>
                  <a:lnTo>
                    <a:pt x="37" y="45"/>
                  </a:lnTo>
                  <a:lnTo>
                    <a:pt x="32" y="46"/>
                  </a:lnTo>
                  <a:lnTo>
                    <a:pt x="32" y="4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0" name="Freeform 417"/>
            <p:cNvSpPr>
              <a:spLocks/>
            </p:cNvSpPr>
            <p:nvPr/>
          </p:nvSpPr>
          <p:spPr bwMode="auto">
            <a:xfrm>
              <a:off x="7780338" y="4071938"/>
              <a:ext cx="38100" cy="34925"/>
            </a:xfrm>
            <a:custGeom>
              <a:avLst/>
              <a:gdLst>
                <a:gd name="T0" fmla="*/ 18 w 24"/>
                <a:gd name="T1" fmla="*/ 0 h 22"/>
                <a:gd name="T2" fmla="*/ 18 w 24"/>
                <a:gd name="T3" fmla="*/ 0 h 22"/>
                <a:gd name="T4" fmla="*/ 21 w 24"/>
                <a:gd name="T5" fmla="*/ 2 h 22"/>
                <a:gd name="T6" fmla="*/ 23 w 24"/>
                <a:gd name="T7" fmla="*/ 6 h 22"/>
                <a:gd name="T8" fmla="*/ 24 w 24"/>
                <a:gd name="T9" fmla="*/ 11 h 22"/>
                <a:gd name="T10" fmla="*/ 23 w 24"/>
                <a:gd name="T11" fmla="*/ 15 h 22"/>
                <a:gd name="T12" fmla="*/ 23 w 24"/>
                <a:gd name="T13" fmla="*/ 15 h 22"/>
                <a:gd name="T14" fmla="*/ 21 w 24"/>
                <a:gd name="T15" fmla="*/ 19 h 22"/>
                <a:gd name="T16" fmla="*/ 17 w 24"/>
                <a:gd name="T17" fmla="*/ 21 h 22"/>
                <a:gd name="T18" fmla="*/ 13 w 24"/>
                <a:gd name="T19" fmla="*/ 22 h 22"/>
                <a:gd name="T20" fmla="*/ 8 w 24"/>
                <a:gd name="T21" fmla="*/ 22 h 22"/>
                <a:gd name="T22" fmla="*/ 8 w 24"/>
                <a:gd name="T23" fmla="*/ 22 h 22"/>
                <a:gd name="T24" fmla="*/ 4 w 24"/>
                <a:gd name="T25" fmla="*/ 20 h 22"/>
                <a:gd name="T26" fmla="*/ 2 w 24"/>
                <a:gd name="T27" fmla="*/ 17 h 22"/>
                <a:gd name="T28" fmla="*/ 0 w 24"/>
                <a:gd name="T29" fmla="*/ 13 h 22"/>
                <a:gd name="T30" fmla="*/ 0 w 24"/>
                <a:gd name="T31" fmla="*/ 9 h 22"/>
                <a:gd name="T32" fmla="*/ 0 w 24"/>
                <a:gd name="T33" fmla="*/ 9 h 22"/>
                <a:gd name="T34" fmla="*/ 0 w 24"/>
                <a:gd name="T3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2">
                  <a:moveTo>
                    <a:pt x="18" y="0"/>
                  </a:moveTo>
                  <a:lnTo>
                    <a:pt x="18" y="0"/>
                  </a:lnTo>
                  <a:lnTo>
                    <a:pt x="21" y="2"/>
                  </a:lnTo>
                  <a:lnTo>
                    <a:pt x="23" y="6"/>
                  </a:lnTo>
                  <a:lnTo>
                    <a:pt x="24" y="11"/>
                  </a:lnTo>
                  <a:lnTo>
                    <a:pt x="23" y="15"/>
                  </a:lnTo>
                  <a:lnTo>
                    <a:pt x="23" y="15"/>
                  </a:lnTo>
                  <a:lnTo>
                    <a:pt x="21" y="19"/>
                  </a:lnTo>
                  <a:lnTo>
                    <a:pt x="17" y="21"/>
                  </a:lnTo>
                  <a:lnTo>
                    <a:pt x="13" y="22"/>
                  </a:lnTo>
                  <a:lnTo>
                    <a:pt x="8" y="22"/>
                  </a:lnTo>
                  <a:lnTo>
                    <a:pt x="8" y="22"/>
                  </a:lnTo>
                  <a:lnTo>
                    <a:pt x="4" y="20"/>
                  </a:lnTo>
                  <a:lnTo>
                    <a:pt x="2" y="17"/>
                  </a:lnTo>
                  <a:lnTo>
                    <a:pt x="0" y="13"/>
                  </a:lnTo>
                  <a:lnTo>
                    <a:pt x="0" y="9"/>
                  </a:lnTo>
                  <a:lnTo>
                    <a:pt x="0" y="9"/>
                  </a:lnTo>
                  <a:lnTo>
                    <a:pt x="0" y="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1" name="Freeform 418"/>
            <p:cNvSpPr>
              <a:spLocks/>
            </p:cNvSpPr>
            <p:nvPr/>
          </p:nvSpPr>
          <p:spPr bwMode="auto">
            <a:xfrm>
              <a:off x="7758113" y="3995738"/>
              <a:ext cx="319088" cy="279400"/>
            </a:xfrm>
            <a:custGeom>
              <a:avLst/>
              <a:gdLst>
                <a:gd name="T0" fmla="*/ 7 w 201"/>
                <a:gd name="T1" fmla="*/ 43 h 176"/>
                <a:gd name="T2" fmla="*/ 0 w 201"/>
                <a:gd name="T3" fmla="*/ 49 h 176"/>
                <a:gd name="T4" fmla="*/ 13 w 201"/>
                <a:gd name="T5" fmla="*/ 123 h 176"/>
                <a:gd name="T6" fmla="*/ 157 w 201"/>
                <a:gd name="T7" fmla="*/ 176 h 176"/>
                <a:gd name="T8" fmla="*/ 201 w 201"/>
                <a:gd name="T9" fmla="*/ 52 h 176"/>
                <a:gd name="T10" fmla="*/ 57 w 201"/>
                <a:gd name="T11" fmla="*/ 0 h 176"/>
                <a:gd name="T12" fmla="*/ 21 w 201"/>
                <a:gd name="T13" fmla="*/ 31 h 176"/>
              </a:gdLst>
              <a:ahLst/>
              <a:cxnLst>
                <a:cxn ang="0">
                  <a:pos x="T0" y="T1"/>
                </a:cxn>
                <a:cxn ang="0">
                  <a:pos x="T2" y="T3"/>
                </a:cxn>
                <a:cxn ang="0">
                  <a:pos x="T4" y="T5"/>
                </a:cxn>
                <a:cxn ang="0">
                  <a:pos x="T6" y="T7"/>
                </a:cxn>
                <a:cxn ang="0">
                  <a:pos x="T8" y="T9"/>
                </a:cxn>
                <a:cxn ang="0">
                  <a:pos x="T10" y="T11"/>
                </a:cxn>
                <a:cxn ang="0">
                  <a:pos x="T12" y="T13"/>
                </a:cxn>
              </a:cxnLst>
              <a:rect l="0" t="0" r="r" b="b"/>
              <a:pathLst>
                <a:path w="201" h="176">
                  <a:moveTo>
                    <a:pt x="7" y="43"/>
                  </a:moveTo>
                  <a:lnTo>
                    <a:pt x="0" y="49"/>
                  </a:lnTo>
                  <a:lnTo>
                    <a:pt x="13" y="123"/>
                  </a:lnTo>
                  <a:lnTo>
                    <a:pt x="157" y="176"/>
                  </a:lnTo>
                  <a:lnTo>
                    <a:pt x="201" y="52"/>
                  </a:lnTo>
                  <a:lnTo>
                    <a:pt x="57" y="0"/>
                  </a:lnTo>
                  <a:lnTo>
                    <a:pt x="21" y="3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2" name="Freeform 419"/>
            <p:cNvSpPr>
              <a:spLocks/>
            </p:cNvSpPr>
            <p:nvPr/>
          </p:nvSpPr>
          <p:spPr bwMode="auto">
            <a:xfrm>
              <a:off x="7654926" y="4011613"/>
              <a:ext cx="141288" cy="98425"/>
            </a:xfrm>
            <a:custGeom>
              <a:avLst/>
              <a:gdLst>
                <a:gd name="T0" fmla="*/ 89 w 89"/>
                <a:gd name="T1" fmla="*/ 47 h 62"/>
                <a:gd name="T2" fmla="*/ 89 w 89"/>
                <a:gd name="T3" fmla="*/ 47 h 62"/>
                <a:gd name="T4" fmla="*/ 86 w 89"/>
                <a:gd name="T5" fmla="*/ 41 h 62"/>
                <a:gd name="T6" fmla="*/ 83 w 89"/>
                <a:gd name="T7" fmla="*/ 36 h 62"/>
                <a:gd name="T8" fmla="*/ 78 w 89"/>
                <a:gd name="T9" fmla="*/ 29 h 62"/>
                <a:gd name="T10" fmla="*/ 73 w 89"/>
                <a:gd name="T11" fmla="*/ 22 h 62"/>
                <a:gd name="T12" fmla="*/ 65 w 89"/>
                <a:gd name="T13" fmla="*/ 15 h 62"/>
                <a:gd name="T14" fmla="*/ 56 w 89"/>
                <a:gd name="T15" fmla="*/ 8 h 62"/>
                <a:gd name="T16" fmla="*/ 45 w 89"/>
                <a:gd name="T17" fmla="*/ 3 h 62"/>
                <a:gd name="T18" fmla="*/ 45 w 89"/>
                <a:gd name="T19" fmla="*/ 3 h 62"/>
                <a:gd name="T20" fmla="*/ 37 w 89"/>
                <a:gd name="T21" fmla="*/ 0 h 62"/>
                <a:gd name="T22" fmla="*/ 30 w 89"/>
                <a:gd name="T23" fmla="*/ 0 h 62"/>
                <a:gd name="T24" fmla="*/ 23 w 89"/>
                <a:gd name="T25" fmla="*/ 0 h 62"/>
                <a:gd name="T26" fmla="*/ 16 w 89"/>
                <a:gd name="T27" fmla="*/ 2 h 62"/>
                <a:gd name="T28" fmla="*/ 11 w 89"/>
                <a:gd name="T29" fmla="*/ 5 h 62"/>
                <a:gd name="T30" fmla="*/ 7 w 89"/>
                <a:gd name="T31" fmla="*/ 8 h 62"/>
                <a:gd name="T32" fmla="*/ 3 w 89"/>
                <a:gd name="T33" fmla="*/ 13 h 62"/>
                <a:gd name="T34" fmla="*/ 1 w 89"/>
                <a:gd name="T35" fmla="*/ 18 h 62"/>
                <a:gd name="T36" fmla="*/ 1 w 89"/>
                <a:gd name="T37" fmla="*/ 18 h 62"/>
                <a:gd name="T38" fmla="*/ 0 w 89"/>
                <a:gd name="T39" fmla="*/ 23 h 62"/>
                <a:gd name="T40" fmla="*/ 0 w 89"/>
                <a:gd name="T41" fmla="*/ 28 h 62"/>
                <a:gd name="T42" fmla="*/ 1 w 89"/>
                <a:gd name="T43" fmla="*/ 34 h 62"/>
                <a:gd name="T44" fmla="*/ 3 w 89"/>
                <a:gd name="T45" fmla="*/ 39 h 62"/>
                <a:gd name="T46" fmla="*/ 6 w 89"/>
                <a:gd name="T47" fmla="*/ 44 h 62"/>
                <a:gd name="T48" fmla="*/ 11 w 89"/>
                <a:gd name="T49" fmla="*/ 50 h 62"/>
                <a:gd name="T50" fmla="*/ 17 w 89"/>
                <a:gd name="T51" fmla="*/ 54 h 62"/>
                <a:gd name="T52" fmla="*/ 26 w 89"/>
                <a:gd name="T53" fmla="*/ 58 h 62"/>
                <a:gd name="T54" fmla="*/ 26 w 89"/>
                <a:gd name="T55" fmla="*/ 58 h 62"/>
                <a:gd name="T56" fmla="*/ 39 w 89"/>
                <a:gd name="T57" fmla="*/ 61 h 62"/>
                <a:gd name="T58" fmla="*/ 50 w 89"/>
                <a:gd name="T59" fmla="*/ 62 h 62"/>
                <a:gd name="T60" fmla="*/ 50 w 89"/>
                <a:gd name="T61" fmla="*/ 62 h 62"/>
                <a:gd name="T62" fmla="*/ 59 w 89"/>
                <a:gd name="T6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62">
                  <a:moveTo>
                    <a:pt x="89" y="47"/>
                  </a:moveTo>
                  <a:lnTo>
                    <a:pt x="89" y="47"/>
                  </a:lnTo>
                  <a:lnTo>
                    <a:pt x="86" y="41"/>
                  </a:lnTo>
                  <a:lnTo>
                    <a:pt x="83" y="36"/>
                  </a:lnTo>
                  <a:lnTo>
                    <a:pt x="78" y="29"/>
                  </a:lnTo>
                  <a:lnTo>
                    <a:pt x="73" y="22"/>
                  </a:lnTo>
                  <a:lnTo>
                    <a:pt x="65" y="15"/>
                  </a:lnTo>
                  <a:lnTo>
                    <a:pt x="56" y="8"/>
                  </a:lnTo>
                  <a:lnTo>
                    <a:pt x="45" y="3"/>
                  </a:lnTo>
                  <a:lnTo>
                    <a:pt x="45" y="3"/>
                  </a:lnTo>
                  <a:lnTo>
                    <a:pt x="37" y="0"/>
                  </a:lnTo>
                  <a:lnTo>
                    <a:pt x="30" y="0"/>
                  </a:lnTo>
                  <a:lnTo>
                    <a:pt x="23" y="0"/>
                  </a:lnTo>
                  <a:lnTo>
                    <a:pt x="16" y="2"/>
                  </a:lnTo>
                  <a:lnTo>
                    <a:pt x="11" y="5"/>
                  </a:lnTo>
                  <a:lnTo>
                    <a:pt x="7" y="8"/>
                  </a:lnTo>
                  <a:lnTo>
                    <a:pt x="3" y="13"/>
                  </a:lnTo>
                  <a:lnTo>
                    <a:pt x="1" y="18"/>
                  </a:lnTo>
                  <a:lnTo>
                    <a:pt x="1" y="18"/>
                  </a:lnTo>
                  <a:lnTo>
                    <a:pt x="0" y="23"/>
                  </a:lnTo>
                  <a:lnTo>
                    <a:pt x="0" y="28"/>
                  </a:lnTo>
                  <a:lnTo>
                    <a:pt x="1" y="34"/>
                  </a:lnTo>
                  <a:lnTo>
                    <a:pt x="3" y="39"/>
                  </a:lnTo>
                  <a:lnTo>
                    <a:pt x="6" y="44"/>
                  </a:lnTo>
                  <a:lnTo>
                    <a:pt x="11" y="50"/>
                  </a:lnTo>
                  <a:lnTo>
                    <a:pt x="17" y="54"/>
                  </a:lnTo>
                  <a:lnTo>
                    <a:pt x="26" y="58"/>
                  </a:lnTo>
                  <a:lnTo>
                    <a:pt x="26" y="58"/>
                  </a:lnTo>
                  <a:lnTo>
                    <a:pt x="39" y="61"/>
                  </a:lnTo>
                  <a:lnTo>
                    <a:pt x="50" y="62"/>
                  </a:lnTo>
                  <a:lnTo>
                    <a:pt x="50" y="62"/>
                  </a:lnTo>
                  <a:lnTo>
                    <a:pt x="59" y="6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3" name="Freeform 420"/>
            <p:cNvSpPr>
              <a:spLocks noEditPoints="1"/>
            </p:cNvSpPr>
            <p:nvPr/>
          </p:nvSpPr>
          <p:spPr bwMode="auto">
            <a:xfrm>
              <a:off x="2719388" y="2681288"/>
              <a:ext cx="250825" cy="206375"/>
            </a:xfrm>
            <a:custGeom>
              <a:avLst/>
              <a:gdLst>
                <a:gd name="T0" fmla="*/ 158 w 158"/>
                <a:gd name="T1" fmla="*/ 121 h 130"/>
                <a:gd name="T2" fmla="*/ 158 w 158"/>
                <a:gd name="T3" fmla="*/ 121 h 130"/>
                <a:gd name="T4" fmla="*/ 157 w 158"/>
                <a:gd name="T5" fmla="*/ 124 h 130"/>
                <a:gd name="T6" fmla="*/ 155 w 158"/>
                <a:gd name="T7" fmla="*/ 126 h 130"/>
                <a:gd name="T8" fmla="*/ 153 w 158"/>
                <a:gd name="T9" fmla="*/ 129 h 130"/>
                <a:gd name="T10" fmla="*/ 150 w 158"/>
                <a:gd name="T11" fmla="*/ 130 h 130"/>
                <a:gd name="T12" fmla="*/ 9 w 158"/>
                <a:gd name="T13" fmla="*/ 130 h 130"/>
                <a:gd name="T14" fmla="*/ 9 w 158"/>
                <a:gd name="T15" fmla="*/ 130 h 130"/>
                <a:gd name="T16" fmla="*/ 5 w 158"/>
                <a:gd name="T17" fmla="*/ 129 h 130"/>
                <a:gd name="T18" fmla="*/ 3 w 158"/>
                <a:gd name="T19" fmla="*/ 126 h 130"/>
                <a:gd name="T20" fmla="*/ 1 w 158"/>
                <a:gd name="T21" fmla="*/ 124 h 130"/>
                <a:gd name="T22" fmla="*/ 0 w 158"/>
                <a:gd name="T23" fmla="*/ 121 h 130"/>
                <a:gd name="T24" fmla="*/ 0 w 158"/>
                <a:gd name="T25" fmla="*/ 8 h 130"/>
                <a:gd name="T26" fmla="*/ 0 w 158"/>
                <a:gd name="T27" fmla="*/ 8 h 130"/>
                <a:gd name="T28" fmla="*/ 1 w 158"/>
                <a:gd name="T29" fmla="*/ 5 h 130"/>
                <a:gd name="T30" fmla="*/ 3 w 158"/>
                <a:gd name="T31" fmla="*/ 3 h 130"/>
                <a:gd name="T32" fmla="*/ 5 w 158"/>
                <a:gd name="T33" fmla="*/ 1 h 130"/>
                <a:gd name="T34" fmla="*/ 9 w 158"/>
                <a:gd name="T35" fmla="*/ 0 h 130"/>
                <a:gd name="T36" fmla="*/ 150 w 158"/>
                <a:gd name="T37" fmla="*/ 0 h 130"/>
                <a:gd name="T38" fmla="*/ 150 w 158"/>
                <a:gd name="T39" fmla="*/ 0 h 130"/>
                <a:gd name="T40" fmla="*/ 153 w 158"/>
                <a:gd name="T41" fmla="*/ 1 h 130"/>
                <a:gd name="T42" fmla="*/ 155 w 158"/>
                <a:gd name="T43" fmla="*/ 3 h 130"/>
                <a:gd name="T44" fmla="*/ 157 w 158"/>
                <a:gd name="T45" fmla="*/ 5 h 130"/>
                <a:gd name="T46" fmla="*/ 158 w 158"/>
                <a:gd name="T47" fmla="*/ 8 h 130"/>
                <a:gd name="T48" fmla="*/ 158 w 158"/>
                <a:gd name="T49" fmla="*/ 121 h 130"/>
                <a:gd name="T50" fmla="*/ 96 w 158"/>
                <a:gd name="T51" fmla="*/ 47 h 130"/>
                <a:gd name="T52" fmla="*/ 96 w 158"/>
                <a:gd name="T53" fmla="*/ 47 h 130"/>
                <a:gd name="T54" fmla="*/ 96 w 158"/>
                <a:gd name="T55" fmla="*/ 44 h 130"/>
                <a:gd name="T56" fmla="*/ 95 w 158"/>
                <a:gd name="T57" fmla="*/ 41 h 130"/>
                <a:gd name="T58" fmla="*/ 90 w 158"/>
                <a:gd name="T59" fmla="*/ 36 h 130"/>
                <a:gd name="T60" fmla="*/ 85 w 158"/>
                <a:gd name="T61" fmla="*/ 33 h 130"/>
                <a:gd name="T62" fmla="*/ 82 w 158"/>
                <a:gd name="T63" fmla="*/ 32 h 130"/>
                <a:gd name="T64" fmla="*/ 79 w 158"/>
                <a:gd name="T65" fmla="*/ 31 h 130"/>
                <a:gd name="T66" fmla="*/ 79 w 158"/>
                <a:gd name="T67" fmla="*/ 31 h 130"/>
                <a:gd name="T68" fmla="*/ 76 w 158"/>
                <a:gd name="T69" fmla="*/ 32 h 130"/>
                <a:gd name="T70" fmla="*/ 73 w 158"/>
                <a:gd name="T71" fmla="*/ 33 h 130"/>
                <a:gd name="T72" fmla="*/ 68 w 158"/>
                <a:gd name="T73" fmla="*/ 36 h 130"/>
                <a:gd name="T74" fmla="*/ 64 w 158"/>
                <a:gd name="T75" fmla="*/ 41 h 130"/>
                <a:gd name="T76" fmla="*/ 63 w 158"/>
                <a:gd name="T77" fmla="*/ 44 h 130"/>
                <a:gd name="T78" fmla="*/ 63 w 158"/>
                <a:gd name="T79" fmla="*/ 47 h 130"/>
                <a:gd name="T80" fmla="*/ 63 w 158"/>
                <a:gd name="T81" fmla="*/ 47 h 130"/>
                <a:gd name="T82" fmla="*/ 64 w 158"/>
                <a:gd name="T83" fmla="*/ 51 h 130"/>
                <a:gd name="T84" fmla="*/ 65 w 158"/>
                <a:gd name="T85" fmla="*/ 54 h 130"/>
                <a:gd name="T86" fmla="*/ 67 w 158"/>
                <a:gd name="T87" fmla="*/ 58 h 130"/>
                <a:gd name="T88" fmla="*/ 69 w 158"/>
                <a:gd name="T89" fmla="*/ 61 h 130"/>
                <a:gd name="T90" fmla="*/ 69 w 158"/>
                <a:gd name="T91" fmla="*/ 93 h 130"/>
                <a:gd name="T92" fmla="*/ 69 w 158"/>
                <a:gd name="T93" fmla="*/ 93 h 130"/>
                <a:gd name="T94" fmla="*/ 70 w 158"/>
                <a:gd name="T95" fmla="*/ 97 h 130"/>
                <a:gd name="T96" fmla="*/ 72 w 158"/>
                <a:gd name="T97" fmla="*/ 100 h 130"/>
                <a:gd name="T98" fmla="*/ 75 w 158"/>
                <a:gd name="T99" fmla="*/ 102 h 130"/>
                <a:gd name="T100" fmla="*/ 79 w 158"/>
                <a:gd name="T101" fmla="*/ 103 h 130"/>
                <a:gd name="T102" fmla="*/ 79 w 158"/>
                <a:gd name="T103" fmla="*/ 103 h 130"/>
                <a:gd name="T104" fmla="*/ 83 w 158"/>
                <a:gd name="T105" fmla="*/ 102 h 130"/>
                <a:gd name="T106" fmla="*/ 86 w 158"/>
                <a:gd name="T107" fmla="*/ 100 h 130"/>
                <a:gd name="T108" fmla="*/ 88 w 158"/>
                <a:gd name="T109" fmla="*/ 97 h 130"/>
                <a:gd name="T110" fmla="*/ 89 w 158"/>
                <a:gd name="T111" fmla="*/ 93 h 130"/>
                <a:gd name="T112" fmla="*/ 89 w 158"/>
                <a:gd name="T113" fmla="*/ 61 h 130"/>
                <a:gd name="T114" fmla="*/ 89 w 158"/>
                <a:gd name="T115" fmla="*/ 61 h 130"/>
                <a:gd name="T116" fmla="*/ 91 w 158"/>
                <a:gd name="T117" fmla="*/ 58 h 130"/>
                <a:gd name="T118" fmla="*/ 94 w 158"/>
                <a:gd name="T119" fmla="*/ 54 h 130"/>
                <a:gd name="T120" fmla="*/ 95 w 158"/>
                <a:gd name="T121" fmla="*/ 51 h 130"/>
                <a:gd name="T122" fmla="*/ 96 w 158"/>
                <a:gd name="T123" fmla="*/ 47 h 130"/>
                <a:gd name="T124" fmla="*/ 96 w 158"/>
                <a:gd name="T125" fmla="*/ 4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 h="130">
                  <a:moveTo>
                    <a:pt x="158" y="121"/>
                  </a:moveTo>
                  <a:lnTo>
                    <a:pt x="158" y="121"/>
                  </a:lnTo>
                  <a:lnTo>
                    <a:pt x="157" y="124"/>
                  </a:lnTo>
                  <a:lnTo>
                    <a:pt x="155" y="126"/>
                  </a:lnTo>
                  <a:lnTo>
                    <a:pt x="153" y="129"/>
                  </a:lnTo>
                  <a:lnTo>
                    <a:pt x="150" y="130"/>
                  </a:lnTo>
                  <a:lnTo>
                    <a:pt x="9" y="130"/>
                  </a:lnTo>
                  <a:lnTo>
                    <a:pt x="9" y="130"/>
                  </a:lnTo>
                  <a:lnTo>
                    <a:pt x="5" y="129"/>
                  </a:lnTo>
                  <a:lnTo>
                    <a:pt x="3" y="126"/>
                  </a:lnTo>
                  <a:lnTo>
                    <a:pt x="1" y="124"/>
                  </a:lnTo>
                  <a:lnTo>
                    <a:pt x="0" y="121"/>
                  </a:lnTo>
                  <a:lnTo>
                    <a:pt x="0" y="8"/>
                  </a:lnTo>
                  <a:lnTo>
                    <a:pt x="0" y="8"/>
                  </a:lnTo>
                  <a:lnTo>
                    <a:pt x="1" y="5"/>
                  </a:lnTo>
                  <a:lnTo>
                    <a:pt x="3" y="3"/>
                  </a:lnTo>
                  <a:lnTo>
                    <a:pt x="5" y="1"/>
                  </a:lnTo>
                  <a:lnTo>
                    <a:pt x="9" y="0"/>
                  </a:lnTo>
                  <a:lnTo>
                    <a:pt x="150" y="0"/>
                  </a:lnTo>
                  <a:lnTo>
                    <a:pt x="150" y="0"/>
                  </a:lnTo>
                  <a:lnTo>
                    <a:pt x="153" y="1"/>
                  </a:lnTo>
                  <a:lnTo>
                    <a:pt x="155" y="3"/>
                  </a:lnTo>
                  <a:lnTo>
                    <a:pt x="157" y="5"/>
                  </a:lnTo>
                  <a:lnTo>
                    <a:pt x="158" y="8"/>
                  </a:lnTo>
                  <a:lnTo>
                    <a:pt x="158" y="121"/>
                  </a:lnTo>
                  <a:close/>
                  <a:moveTo>
                    <a:pt x="96" y="47"/>
                  </a:moveTo>
                  <a:lnTo>
                    <a:pt x="96" y="47"/>
                  </a:lnTo>
                  <a:lnTo>
                    <a:pt x="96" y="44"/>
                  </a:lnTo>
                  <a:lnTo>
                    <a:pt x="95" y="41"/>
                  </a:lnTo>
                  <a:lnTo>
                    <a:pt x="90" y="36"/>
                  </a:lnTo>
                  <a:lnTo>
                    <a:pt x="85" y="33"/>
                  </a:lnTo>
                  <a:lnTo>
                    <a:pt x="82" y="32"/>
                  </a:lnTo>
                  <a:lnTo>
                    <a:pt x="79" y="31"/>
                  </a:lnTo>
                  <a:lnTo>
                    <a:pt x="79" y="31"/>
                  </a:lnTo>
                  <a:lnTo>
                    <a:pt x="76" y="32"/>
                  </a:lnTo>
                  <a:lnTo>
                    <a:pt x="73" y="33"/>
                  </a:lnTo>
                  <a:lnTo>
                    <a:pt x="68" y="36"/>
                  </a:lnTo>
                  <a:lnTo>
                    <a:pt x="64" y="41"/>
                  </a:lnTo>
                  <a:lnTo>
                    <a:pt x="63" y="44"/>
                  </a:lnTo>
                  <a:lnTo>
                    <a:pt x="63" y="47"/>
                  </a:lnTo>
                  <a:lnTo>
                    <a:pt x="63" y="47"/>
                  </a:lnTo>
                  <a:lnTo>
                    <a:pt x="64" y="51"/>
                  </a:lnTo>
                  <a:lnTo>
                    <a:pt x="65" y="54"/>
                  </a:lnTo>
                  <a:lnTo>
                    <a:pt x="67" y="58"/>
                  </a:lnTo>
                  <a:lnTo>
                    <a:pt x="69" y="61"/>
                  </a:lnTo>
                  <a:lnTo>
                    <a:pt x="69" y="93"/>
                  </a:lnTo>
                  <a:lnTo>
                    <a:pt x="69" y="93"/>
                  </a:lnTo>
                  <a:lnTo>
                    <a:pt x="70" y="97"/>
                  </a:lnTo>
                  <a:lnTo>
                    <a:pt x="72" y="100"/>
                  </a:lnTo>
                  <a:lnTo>
                    <a:pt x="75" y="102"/>
                  </a:lnTo>
                  <a:lnTo>
                    <a:pt x="79" y="103"/>
                  </a:lnTo>
                  <a:lnTo>
                    <a:pt x="79" y="103"/>
                  </a:lnTo>
                  <a:lnTo>
                    <a:pt x="83" y="102"/>
                  </a:lnTo>
                  <a:lnTo>
                    <a:pt x="86" y="100"/>
                  </a:lnTo>
                  <a:lnTo>
                    <a:pt x="88" y="97"/>
                  </a:lnTo>
                  <a:lnTo>
                    <a:pt x="89" y="93"/>
                  </a:lnTo>
                  <a:lnTo>
                    <a:pt x="89" y="61"/>
                  </a:lnTo>
                  <a:lnTo>
                    <a:pt x="89" y="61"/>
                  </a:lnTo>
                  <a:lnTo>
                    <a:pt x="91" y="58"/>
                  </a:lnTo>
                  <a:lnTo>
                    <a:pt x="94" y="54"/>
                  </a:lnTo>
                  <a:lnTo>
                    <a:pt x="95" y="51"/>
                  </a:lnTo>
                  <a:lnTo>
                    <a:pt x="96" y="47"/>
                  </a:lnTo>
                  <a:lnTo>
                    <a:pt x="96" y="47"/>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4" name="Freeform 421"/>
            <p:cNvSpPr>
              <a:spLocks/>
            </p:cNvSpPr>
            <p:nvPr/>
          </p:nvSpPr>
          <p:spPr bwMode="auto">
            <a:xfrm>
              <a:off x="2784476" y="2581275"/>
              <a:ext cx="120650" cy="88900"/>
            </a:xfrm>
            <a:custGeom>
              <a:avLst/>
              <a:gdLst>
                <a:gd name="T0" fmla="*/ 76 w 76"/>
                <a:gd name="T1" fmla="*/ 56 h 56"/>
                <a:gd name="T2" fmla="*/ 76 w 76"/>
                <a:gd name="T3" fmla="*/ 39 h 56"/>
                <a:gd name="T4" fmla="*/ 76 w 76"/>
                <a:gd name="T5" fmla="*/ 39 h 56"/>
                <a:gd name="T6" fmla="*/ 76 w 76"/>
                <a:gd name="T7" fmla="*/ 31 h 56"/>
                <a:gd name="T8" fmla="*/ 73 w 76"/>
                <a:gd name="T9" fmla="*/ 24 h 56"/>
                <a:gd name="T10" fmla="*/ 70 w 76"/>
                <a:gd name="T11" fmla="*/ 18 h 56"/>
                <a:gd name="T12" fmla="*/ 65 w 76"/>
                <a:gd name="T13" fmla="*/ 12 h 56"/>
                <a:gd name="T14" fmla="*/ 60 w 76"/>
                <a:gd name="T15" fmla="*/ 7 h 56"/>
                <a:gd name="T16" fmla="*/ 54 w 76"/>
                <a:gd name="T17" fmla="*/ 3 h 56"/>
                <a:gd name="T18" fmla="*/ 46 w 76"/>
                <a:gd name="T19" fmla="*/ 1 h 56"/>
                <a:gd name="T20" fmla="*/ 38 w 76"/>
                <a:gd name="T21" fmla="*/ 0 h 56"/>
                <a:gd name="T22" fmla="*/ 38 w 76"/>
                <a:gd name="T23" fmla="*/ 0 h 56"/>
                <a:gd name="T24" fmla="*/ 30 w 76"/>
                <a:gd name="T25" fmla="*/ 1 h 56"/>
                <a:gd name="T26" fmla="*/ 23 w 76"/>
                <a:gd name="T27" fmla="*/ 3 h 56"/>
                <a:gd name="T28" fmla="*/ 17 w 76"/>
                <a:gd name="T29" fmla="*/ 7 h 56"/>
                <a:gd name="T30" fmla="*/ 11 w 76"/>
                <a:gd name="T31" fmla="*/ 12 h 56"/>
                <a:gd name="T32" fmla="*/ 6 w 76"/>
                <a:gd name="T33" fmla="*/ 18 h 56"/>
                <a:gd name="T34" fmla="*/ 3 w 76"/>
                <a:gd name="T35" fmla="*/ 24 h 56"/>
                <a:gd name="T36" fmla="*/ 0 w 76"/>
                <a:gd name="T37" fmla="*/ 31 h 56"/>
                <a:gd name="T38" fmla="*/ 0 w 76"/>
                <a:gd name="T39" fmla="*/ 39 h 56"/>
                <a:gd name="T40" fmla="*/ 0 w 76"/>
                <a:gd name="T4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56">
                  <a:moveTo>
                    <a:pt x="76" y="56"/>
                  </a:moveTo>
                  <a:lnTo>
                    <a:pt x="76" y="39"/>
                  </a:lnTo>
                  <a:lnTo>
                    <a:pt x="76" y="39"/>
                  </a:lnTo>
                  <a:lnTo>
                    <a:pt x="76" y="31"/>
                  </a:lnTo>
                  <a:lnTo>
                    <a:pt x="73" y="24"/>
                  </a:lnTo>
                  <a:lnTo>
                    <a:pt x="70" y="18"/>
                  </a:lnTo>
                  <a:lnTo>
                    <a:pt x="65" y="12"/>
                  </a:lnTo>
                  <a:lnTo>
                    <a:pt x="60" y="7"/>
                  </a:lnTo>
                  <a:lnTo>
                    <a:pt x="54" y="3"/>
                  </a:lnTo>
                  <a:lnTo>
                    <a:pt x="46" y="1"/>
                  </a:lnTo>
                  <a:lnTo>
                    <a:pt x="38" y="0"/>
                  </a:lnTo>
                  <a:lnTo>
                    <a:pt x="38" y="0"/>
                  </a:lnTo>
                  <a:lnTo>
                    <a:pt x="30" y="1"/>
                  </a:lnTo>
                  <a:lnTo>
                    <a:pt x="23" y="3"/>
                  </a:lnTo>
                  <a:lnTo>
                    <a:pt x="17" y="7"/>
                  </a:lnTo>
                  <a:lnTo>
                    <a:pt x="11" y="12"/>
                  </a:lnTo>
                  <a:lnTo>
                    <a:pt x="6" y="18"/>
                  </a:lnTo>
                  <a:lnTo>
                    <a:pt x="3" y="24"/>
                  </a:lnTo>
                  <a:lnTo>
                    <a:pt x="0" y="31"/>
                  </a:lnTo>
                  <a:lnTo>
                    <a:pt x="0" y="39"/>
                  </a:lnTo>
                  <a:lnTo>
                    <a:pt x="0" y="5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5" name="Freeform 422"/>
            <p:cNvSpPr>
              <a:spLocks/>
            </p:cNvSpPr>
            <p:nvPr/>
          </p:nvSpPr>
          <p:spPr bwMode="auto">
            <a:xfrm>
              <a:off x="2743201" y="2543175"/>
              <a:ext cx="203200" cy="127000"/>
            </a:xfrm>
            <a:custGeom>
              <a:avLst/>
              <a:gdLst>
                <a:gd name="T0" fmla="*/ 0 w 128"/>
                <a:gd name="T1" fmla="*/ 80 h 80"/>
                <a:gd name="T2" fmla="*/ 0 w 128"/>
                <a:gd name="T3" fmla="*/ 63 h 80"/>
                <a:gd name="T4" fmla="*/ 0 w 128"/>
                <a:gd name="T5" fmla="*/ 63 h 80"/>
                <a:gd name="T6" fmla="*/ 0 w 128"/>
                <a:gd name="T7" fmla="*/ 56 h 80"/>
                <a:gd name="T8" fmla="*/ 1 w 128"/>
                <a:gd name="T9" fmla="*/ 50 h 80"/>
                <a:gd name="T10" fmla="*/ 3 w 128"/>
                <a:gd name="T11" fmla="*/ 44 h 80"/>
                <a:gd name="T12" fmla="*/ 6 w 128"/>
                <a:gd name="T13" fmla="*/ 39 h 80"/>
                <a:gd name="T14" fmla="*/ 11 w 128"/>
                <a:gd name="T15" fmla="*/ 27 h 80"/>
                <a:gd name="T16" fmla="*/ 19 w 128"/>
                <a:gd name="T17" fmla="*/ 18 h 80"/>
                <a:gd name="T18" fmla="*/ 28 w 128"/>
                <a:gd name="T19" fmla="*/ 10 h 80"/>
                <a:gd name="T20" fmla="*/ 39 w 128"/>
                <a:gd name="T21" fmla="*/ 4 h 80"/>
                <a:gd name="T22" fmla="*/ 46 w 128"/>
                <a:gd name="T23" fmla="*/ 2 h 80"/>
                <a:gd name="T24" fmla="*/ 51 w 128"/>
                <a:gd name="T25" fmla="*/ 1 h 80"/>
                <a:gd name="T26" fmla="*/ 58 w 128"/>
                <a:gd name="T27" fmla="*/ 0 h 80"/>
                <a:gd name="T28" fmla="*/ 64 w 128"/>
                <a:gd name="T29" fmla="*/ 0 h 80"/>
                <a:gd name="T30" fmla="*/ 64 w 128"/>
                <a:gd name="T31" fmla="*/ 0 h 80"/>
                <a:gd name="T32" fmla="*/ 70 w 128"/>
                <a:gd name="T33" fmla="*/ 0 h 80"/>
                <a:gd name="T34" fmla="*/ 77 w 128"/>
                <a:gd name="T35" fmla="*/ 1 h 80"/>
                <a:gd name="T36" fmla="*/ 84 w 128"/>
                <a:gd name="T37" fmla="*/ 2 h 80"/>
                <a:gd name="T38" fmla="*/ 89 w 128"/>
                <a:gd name="T39" fmla="*/ 4 h 80"/>
                <a:gd name="T40" fmla="*/ 100 w 128"/>
                <a:gd name="T41" fmla="*/ 10 h 80"/>
                <a:gd name="T42" fmla="*/ 109 w 128"/>
                <a:gd name="T43" fmla="*/ 18 h 80"/>
                <a:gd name="T44" fmla="*/ 118 w 128"/>
                <a:gd name="T45" fmla="*/ 27 h 80"/>
                <a:gd name="T46" fmla="*/ 123 w 128"/>
                <a:gd name="T47" fmla="*/ 39 h 80"/>
                <a:gd name="T48" fmla="*/ 125 w 128"/>
                <a:gd name="T49" fmla="*/ 44 h 80"/>
                <a:gd name="T50" fmla="*/ 127 w 128"/>
                <a:gd name="T51" fmla="*/ 50 h 80"/>
                <a:gd name="T52" fmla="*/ 128 w 128"/>
                <a:gd name="T53" fmla="*/ 56 h 80"/>
                <a:gd name="T54" fmla="*/ 128 w 128"/>
                <a:gd name="T55" fmla="*/ 63 h 80"/>
                <a:gd name="T56" fmla="*/ 128 w 128"/>
                <a:gd name="T5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8" h="80">
                  <a:moveTo>
                    <a:pt x="0" y="80"/>
                  </a:moveTo>
                  <a:lnTo>
                    <a:pt x="0" y="63"/>
                  </a:lnTo>
                  <a:lnTo>
                    <a:pt x="0" y="63"/>
                  </a:lnTo>
                  <a:lnTo>
                    <a:pt x="0" y="56"/>
                  </a:lnTo>
                  <a:lnTo>
                    <a:pt x="1" y="50"/>
                  </a:lnTo>
                  <a:lnTo>
                    <a:pt x="3" y="44"/>
                  </a:lnTo>
                  <a:lnTo>
                    <a:pt x="6" y="39"/>
                  </a:lnTo>
                  <a:lnTo>
                    <a:pt x="11" y="27"/>
                  </a:lnTo>
                  <a:lnTo>
                    <a:pt x="19" y="18"/>
                  </a:lnTo>
                  <a:lnTo>
                    <a:pt x="28" y="10"/>
                  </a:lnTo>
                  <a:lnTo>
                    <a:pt x="39" y="4"/>
                  </a:lnTo>
                  <a:lnTo>
                    <a:pt x="46" y="2"/>
                  </a:lnTo>
                  <a:lnTo>
                    <a:pt x="51" y="1"/>
                  </a:lnTo>
                  <a:lnTo>
                    <a:pt x="58" y="0"/>
                  </a:lnTo>
                  <a:lnTo>
                    <a:pt x="64" y="0"/>
                  </a:lnTo>
                  <a:lnTo>
                    <a:pt x="64" y="0"/>
                  </a:lnTo>
                  <a:lnTo>
                    <a:pt x="70" y="0"/>
                  </a:lnTo>
                  <a:lnTo>
                    <a:pt x="77" y="1"/>
                  </a:lnTo>
                  <a:lnTo>
                    <a:pt x="84" y="2"/>
                  </a:lnTo>
                  <a:lnTo>
                    <a:pt x="89" y="4"/>
                  </a:lnTo>
                  <a:lnTo>
                    <a:pt x="100" y="10"/>
                  </a:lnTo>
                  <a:lnTo>
                    <a:pt x="109" y="18"/>
                  </a:lnTo>
                  <a:lnTo>
                    <a:pt x="118" y="27"/>
                  </a:lnTo>
                  <a:lnTo>
                    <a:pt x="123" y="39"/>
                  </a:lnTo>
                  <a:lnTo>
                    <a:pt x="125" y="44"/>
                  </a:lnTo>
                  <a:lnTo>
                    <a:pt x="127" y="50"/>
                  </a:lnTo>
                  <a:lnTo>
                    <a:pt x="128" y="56"/>
                  </a:lnTo>
                  <a:lnTo>
                    <a:pt x="128" y="63"/>
                  </a:lnTo>
                  <a:lnTo>
                    <a:pt x="128" y="8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6" name="Freeform 423"/>
            <p:cNvSpPr>
              <a:spLocks/>
            </p:cNvSpPr>
            <p:nvPr/>
          </p:nvSpPr>
          <p:spPr bwMode="auto">
            <a:xfrm>
              <a:off x="3003551" y="3000375"/>
              <a:ext cx="87313" cy="61913"/>
            </a:xfrm>
            <a:custGeom>
              <a:avLst/>
              <a:gdLst>
                <a:gd name="T0" fmla="*/ 0 w 55"/>
                <a:gd name="T1" fmla="*/ 39 h 39"/>
                <a:gd name="T2" fmla="*/ 0 w 55"/>
                <a:gd name="T3" fmla="*/ 39 h 39"/>
                <a:gd name="T4" fmla="*/ 2 w 55"/>
                <a:gd name="T5" fmla="*/ 29 h 39"/>
                <a:gd name="T6" fmla="*/ 5 w 55"/>
                <a:gd name="T7" fmla="*/ 22 h 39"/>
                <a:gd name="T8" fmla="*/ 8 w 55"/>
                <a:gd name="T9" fmla="*/ 15 h 39"/>
                <a:gd name="T10" fmla="*/ 12 w 55"/>
                <a:gd name="T11" fmla="*/ 10 h 39"/>
                <a:gd name="T12" fmla="*/ 15 w 55"/>
                <a:gd name="T13" fmla="*/ 5 h 39"/>
                <a:gd name="T14" fmla="*/ 19 w 55"/>
                <a:gd name="T15" fmla="*/ 2 h 39"/>
                <a:gd name="T16" fmla="*/ 24 w 55"/>
                <a:gd name="T17" fmla="*/ 0 h 39"/>
                <a:gd name="T18" fmla="*/ 28 w 55"/>
                <a:gd name="T19" fmla="*/ 0 h 39"/>
                <a:gd name="T20" fmla="*/ 28 w 55"/>
                <a:gd name="T21" fmla="*/ 0 h 39"/>
                <a:gd name="T22" fmla="*/ 32 w 55"/>
                <a:gd name="T23" fmla="*/ 0 h 39"/>
                <a:gd name="T24" fmla="*/ 35 w 55"/>
                <a:gd name="T25" fmla="*/ 2 h 39"/>
                <a:gd name="T26" fmla="*/ 39 w 55"/>
                <a:gd name="T27" fmla="*/ 5 h 39"/>
                <a:gd name="T28" fmla="*/ 43 w 55"/>
                <a:gd name="T29" fmla="*/ 10 h 39"/>
                <a:gd name="T30" fmla="*/ 46 w 55"/>
                <a:gd name="T31" fmla="*/ 15 h 39"/>
                <a:gd name="T32" fmla="*/ 49 w 55"/>
                <a:gd name="T33" fmla="*/ 22 h 39"/>
                <a:gd name="T34" fmla="*/ 52 w 55"/>
                <a:gd name="T35" fmla="*/ 29 h 39"/>
                <a:gd name="T36" fmla="*/ 55 w 55"/>
                <a:gd name="T3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39">
                  <a:moveTo>
                    <a:pt x="0" y="39"/>
                  </a:moveTo>
                  <a:lnTo>
                    <a:pt x="0" y="39"/>
                  </a:lnTo>
                  <a:lnTo>
                    <a:pt x="2" y="29"/>
                  </a:lnTo>
                  <a:lnTo>
                    <a:pt x="5" y="22"/>
                  </a:lnTo>
                  <a:lnTo>
                    <a:pt x="8" y="15"/>
                  </a:lnTo>
                  <a:lnTo>
                    <a:pt x="12" y="10"/>
                  </a:lnTo>
                  <a:lnTo>
                    <a:pt x="15" y="5"/>
                  </a:lnTo>
                  <a:lnTo>
                    <a:pt x="19" y="2"/>
                  </a:lnTo>
                  <a:lnTo>
                    <a:pt x="24" y="0"/>
                  </a:lnTo>
                  <a:lnTo>
                    <a:pt x="28" y="0"/>
                  </a:lnTo>
                  <a:lnTo>
                    <a:pt x="28" y="0"/>
                  </a:lnTo>
                  <a:lnTo>
                    <a:pt x="32" y="0"/>
                  </a:lnTo>
                  <a:lnTo>
                    <a:pt x="35" y="2"/>
                  </a:lnTo>
                  <a:lnTo>
                    <a:pt x="39" y="5"/>
                  </a:lnTo>
                  <a:lnTo>
                    <a:pt x="43" y="10"/>
                  </a:lnTo>
                  <a:lnTo>
                    <a:pt x="46" y="15"/>
                  </a:lnTo>
                  <a:lnTo>
                    <a:pt x="49" y="22"/>
                  </a:lnTo>
                  <a:lnTo>
                    <a:pt x="52" y="29"/>
                  </a:lnTo>
                  <a:lnTo>
                    <a:pt x="55" y="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7" name="Freeform 424"/>
            <p:cNvSpPr>
              <a:spLocks/>
            </p:cNvSpPr>
            <p:nvPr/>
          </p:nvSpPr>
          <p:spPr bwMode="auto">
            <a:xfrm>
              <a:off x="2944813" y="3094038"/>
              <a:ext cx="39688" cy="36513"/>
            </a:xfrm>
            <a:custGeom>
              <a:avLst/>
              <a:gdLst>
                <a:gd name="T0" fmla="*/ 22 w 25"/>
                <a:gd name="T1" fmla="*/ 2 h 23"/>
                <a:gd name="T2" fmla="*/ 22 w 25"/>
                <a:gd name="T3" fmla="*/ 2 h 23"/>
                <a:gd name="T4" fmla="*/ 25 w 25"/>
                <a:gd name="T5" fmla="*/ 5 h 23"/>
                <a:gd name="T6" fmla="*/ 25 w 25"/>
                <a:gd name="T7" fmla="*/ 10 h 23"/>
                <a:gd name="T8" fmla="*/ 25 w 25"/>
                <a:gd name="T9" fmla="*/ 10 h 23"/>
                <a:gd name="T10" fmla="*/ 24 w 25"/>
                <a:gd name="T11" fmla="*/ 15 h 23"/>
                <a:gd name="T12" fmla="*/ 21 w 25"/>
                <a:gd name="T13" fmla="*/ 19 h 23"/>
                <a:gd name="T14" fmla="*/ 17 w 25"/>
                <a:gd name="T15" fmla="*/ 22 h 23"/>
                <a:gd name="T16" fmla="*/ 12 w 25"/>
                <a:gd name="T17" fmla="*/ 23 h 23"/>
                <a:gd name="T18" fmla="*/ 12 w 25"/>
                <a:gd name="T19" fmla="*/ 23 h 23"/>
                <a:gd name="T20" fmla="*/ 8 w 25"/>
                <a:gd name="T21" fmla="*/ 22 h 23"/>
                <a:gd name="T22" fmla="*/ 4 w 25"/>
                <a:gd name="T23" fmla="*/ 19 h 23"/>
                <a:gd name="T24" fmla="*/ 1 w 25"/>
                <a:gd name="T25" fmla="*/ 15 h 23"/>
                <a:gd name="T26" fmla="*/ 0 w 25"/>
                <a:gd name="T27" fmla="*/ 10 h 23"/>
                <a:gd name="T28" fmla="*/ 0 w 25"/>
                <a:gd name="T29" fmla="*/ 10 h 23"/>
                <a:gd name="T30" fmla="*/ 1 w 25"/>
                <a:gd name="T31" fmla="*/ 7 h 23"/>
                <a:gd name="T32" fmla="*/ 2 w 25"/>
                <a:gd name="T33" fmla="*/ 4 h 23"/>
                <a:gd name="T34" fmla="*/ 4 w 25"/>
                <a:gd name="T35" fmla="*/ 2 h 23"/>
                <a:gd name="T36" fmla="*/ 6 w 25"/>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3">
                  <a:moveTo>
                    <a:pt x="22" y="2"/>
                  </a:moveTo>
                  <a:lnTo>
                    <a:pt x="22" y="2"/>
                  </a:lnTo>
                  <a:lnTo>
                    <a:pt x="25" y="5"/>
                  </a:lnTo>
                  <a:lnTo>
                    <a:pt x="25" y="10"/>
                  </a:lnTo>
                  <a:lnTo>
                    <a:pt x="25" y="10"/>
                  </a:lnTo>
                  <a:lnTo>
                    <a:pt x="24" y="15"/>
                  </a:lnTo>
                  <a:lnTo>
                    <a:pt x="21" y="19"/>
                  </a:lnTo>
                  <a:lnTo>
                    <a:pt x="17" y="22"/>
                  </a:lnTo>
                  <a:lnTo>
                    <a:pt x="12" y="23"/>
                  </a:lnTo>
                  <a:lnTo>
                    <a:pt x="12" y="23"/>
                  </a:lnTo>
                  <a:lnTo>
                    <a:pt x="8" y="22"/>
                  </a:lnTo>
                  <a:lnTo>
                    <a:pt x="4" y="19"/>
                  </a:lnTo>
                  <a:lnTo>
                    <a:pt x="1" y="15"/>
                  </a:lnTo>
                  <a:lnTo>
                    <a:pt x="0" y="10"/>
                  </a:lnTo>
                  <a:lnTo>
                    <a:pt x="0" y="10"/>
                  </a:lnTo>
                  <a:lnTo>
                    <a:pt x="1" y="7"/>
                  </a:lnTo>
                  <a:lnTo>
                    <a:pt x="2" y="4"/>
                  </a:lnTo>
                  <a:lnTo>
                    <a:pt x="4" y="2"/>
                  </a:lnTo>
                  <a:lnTo>
                    <a:pt x="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8" name="Line 425"/>
            <p:cNvSpPr>
              <a:spLocks noChangeShapeType="1"/>
            </p:cNvSpPr>
            <p:nvPr/>
          </p:nvSpPr>
          <p:spPr bwMode="auto">
            <a:xfrm flipH="1">
              <a:off x="2986088" y="3073400"/>
              <a:ext cx="123825"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9" name="Freeform 426"/>
            <p:cNvSpPr>
              <a:spLocks/>
            </p:cNvSpPr>
            <p:nvPr/>
          </p:nvSpPr>
          <p:spPr bwMode="auto">
            <a:xfrm>
              <a:off x="3109913" y="3094038"/>
              <a:ext cx="38100" cy="36513"/>
            </a:xfrm>
            <a:custGeom>
              <a:avLst/>
              <a:gdLst>
                <a:gd name="T0" fmla="*/ 19 w 24"/>
                <a:gd name="T1" fmla="*/ 0 h 23"/>
                <a:gd name="T2" fmla="*/ 19 w 24"/>
                <a:gd name="T3" fmla="*/ 0 h 23"/>
                <a:gd name="T4" fmla="*/ 21 w 24"/>
                <a:gd name="T5" fmla="*/ 2 h 23"/>
                <a:gd name="T6" fmla="*/ 22 w 24"/>
                <a:gd name="T7" fmla="*/ 4 h 23"/>
                <a:gd name="T8" fmla="*/ 24 w 24"/>
                <a:gd name="T9" fmla="*/ 7 h 23"/>
                <a:gd name="T10" fmla="*/ 24 w 24"/>
                <a:gd name="T11" fmla="*/ 10 h 23"/>
                <a:gd name="T12" fmla="*/ 24 w 24"/>
                <a:gd name="T13" fmla="*/ 10 h 23"/>
                <a:gd name="T14" fmla="*/ 23 w 24"/>
                <a:gd name="T15" fmla="*/ 15 h 23"/>
                <a:gd name="T16" fmla="*/ 20 w 24"/>
                <a:gd name="T17" fmla="*/ 19 h 23"/>
                <a:gd name="T18" fmla="*/ 17 w 24"/>
                <a:gd name="T19" fmla="*/ 22 h 23"/>
                <a:gd name="T20" fmla="*/ 12 w 24"/>
                <a:gd name="T21" fmla="*/ 23 h 23"/>
                <a:gd name="T22" fmla="*/ 12 w 24"/>
                <a:gd name="T23" fmla="*/ 23 h 23"/>
                <a:gd name="T24" fmla="*/ 7 w 24"/>
                <a:gd name="T25" fmla="*/ 22 h 23"/>
                <a:gd name="T26" fmla="*/ 4 w 24"/>
                <a:gd name="T27" fmla="*/ 19 h 23"/>
                <a:gd name="T28" fmla="*/ 1 w 24"/>
                <a:gd name="T29" fmla="*/ 15 h 23"/>
                <a:gd name="T30" fmla="*/ 0 w 24"/>
                <a:gd name="T31" fmla="*/ 10 h 23"/>
                <a:gd name="T32" fmla="*/ 0 w 24"/>
                <a:gd name="T33" fmla="*/ 10 h 23"/>
                <a:gd name="T34" fmla="*/ 1 w 24"/>
                <a:gd name="T35" fmla="*/ 5 h 23"/>
                <a:gd name="T36" fmla="*/ 3 w 24"/>
                <a:gd name="T3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3">
                  <a:moveTo>
                    <a:pt x="19" y="0"/>
                  </a:moveTo>
                  <a:lnTo>
                    <a:pt x="19" y="0"/>
                  </a:lnTo>
                  <a:lnTo>
                    <a:pt x="21" y="2"/>
                  </a:lnTo>
                  <a:lnTo>
                    <a:pt x="22" y="4"/>
                  </a:lnTo>
                  <a:lnTo>
                    <a:pt x="24" y="7"/>
                  </a:lnTo>
                  <a:lnTo>
                    <a:pt x="24" y="10"/>
                  </a:lnTo>
                  <a:lnTo>
                    <a:pt x="24" y="10"/>
                  </a:lnTo>
                  <a:lnTo>
                    <a:pt x="23" y="15"/>
                  </a:lnTo>
                  <a:lnTo>
                    <a:pt x="20" y="19"/>
                  </a:lnTo>
                  <a:lnTo>
                    <a:pt x="17" y="22"/>
                  </a:lnTo>
                  <a:lnTo>
                    <a:pt x="12" y="23"/>
                  </a:lnTo>
                  <a:lnTo>
                    <a:pt x="12" y="23"/>
                  </a:lnTo>
                  <a:lnTo>
                    <a:pt x="7" y="22"/>
                  </a:lnTo>
                  <a:lnTo>
                    <a:pt x="4" y="19"/>
                  </a:lnTo>
                  <a:lnTo>
                    <a:pt x="1" y="15"/>
                  </a:lnTo>
                  <a:lnTo>
                    <a:pt x="0" y="10"/>
                  </a:lnTo>
                  <a:lnTo>
                    <a:pt x="0" y="10"/>
                  </a:lnTo>
                  <a:lnTo>
                    <a:pt x="1" y="5"/>
                  </a:lnTo>
                  <a:lnTo>
                    <a:pt x="3"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0" name="Freeform 427"/>
            <p:cNvSpPr>
              <a:spLocks/>
            </p:cNvSpPr>
            <p:nvPr/>
          </p:nvSpPr>
          <p:spPr bwMode="auto">
            <a:xfrm>
              <a:off x="2922588" y="3073400"/>
              <a:ext cx="249238" cy="269875"/>
            </a:xfrm>
            <a:custGeom>
              <a:avLst/>
              <a:gdLst>
                <a:gd name="T0" fmla="*/ 23 w 157"/>
                <a:gd name="T1" fmla="*/ 0 h 170"/>
                <a:gd name="T2" fmla="*/ 0 w 157"/>
                <a:gd name="T3" fmla="*/ 0 h 170"/>
                <a:gd name="T4" fmla="*/ 7 w 157"/>
                <a:gd name="T5" fmla="*/ 85 h 170"/>
                <a:gd name="T6" fmla="*/ 0 w 157"/>
                <a:gd name="T7" fmla="*/ 170 h 170"/>
                <a:gd name="T8" fmla="*/ 157 w 157"/>
                <a:gd name="T9" fmla="*/ 170 h 170"/>
                <a:gd name="T10" fmla="*/ 150 w 157"/>
                <a:gd name="T11" fmla="*/ 85 h 170"/>
                <a:gd name="T12" fmla="*/ 157 w 157"/>
                <a:gd name="T13" fmla="*/ 0 h 170"/>
                <a:gd name="T14" fmla="*/ 134 w 157"/>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70">
                  <a:moveTo>
                    <a:pt x="23" y="0"/>
                  </a:moveTo>
                  <a:lnTo>
                    <a:pt x="0" y="0"/>
                  </a:lnTo>
                  <a:lnTo>
                    <a:pt x="7" y="85"/>
                  </a:lnTo>
                  <a:lnTo>
                    <a:pt x="0" y="170"/>
                  </a:lnTo>
                  <a:lnTo>
                    <a:pt x="157" y="170"/>
                  </a:lnTo>
                  <a:lnTo>
                    <a:pt x="150" y="85"/>
                  </a:lnTo>
                  <a:lnTo>
                    <a:pt x="157" y="0"/>
                  </a:lnTo>
                  <a:lnTo>
                    <a:pt x="13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1" name="Line 428"/>
            <p:cNvSpPr>
              <a:spLocks noChangeShapeType="1"/>
            </p:cNvSpPr>
            <p:nvPr/>
          </p:nvSpPr>
          <p:spPr bwMode="auto">
            <a:xfrm>
              <a:off x="3122613" y="3109913"/>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2" name="Freeform 429"/>
            <p:cNvSpPr>
              <a:spLocks/>
            </p:cNvSpPr>
            <p:nvPr/>
          </p:nvSpPr>
          <p:spPr bwMode="auto">
            <a:xfrm>
              <a:off x="2963863" y="2979738"/>
              <a:ext cx="165100" cy="123825"/>
            </a:xfrm>
            <a:custGeom>
              <a:avLst/>
              <a:gdLst>
                <a:gd name="T0" fmla="*/ 0 w 104"/>
                <a:gd name="T1" fmla="*/ 78 h 78"/>
                <a:gd name="T2" fmla="*/ 0 w 104"/>
                <a:gd name="T3" fmla="*/ 78 h 78"/>
                <a:gd name="T4" fmla="*/ 3 w 104"/>
                <a:gd name="T5" fmla="*/ 62 h 78"/>
                <a:gd name="T6" fmla="*/ 7 w 104"/>
                <a:gd name="T7" fmla="*/ 46 h 78"/>
                <a:gd name="T8" fmla="*/ 13 w 104"/>
                <a:gd name="T9" fmla="*/ 33 h 78"/>
                <a:gd name="T10" fmla="*/ 19 w 104"/>
                <a:gd name="T11" fmla="*/ 22 h 78"/>
                <a:gd name="T12" fmla="*/ 26 w 104"/>
                <a:gd name="T13" fmla="*/ 13 h 78"/>
                <a:gd name="T14" fmla="*/ 34 w 104"/>
                <a:gd name="T15" fmla="*/ 5 h 78"/>
                <a:gd name="T16" fmla="*/ 38 w 104"/>
                <a:gd name="T17" fmla="*/ 3 h 78"/>
                <a:gd name="T18" fmla="*/ 43 w 104"/>
                <a:gd name="T19" fmla="*/ 1 h 78"/>
                <a:gd name="T20" fmla="*/ 48 w 104"/>
                <a:gd name="T21" fmla="*/ 0 h 78"/>
                <a:gd name="T22" fmla="*/ 53 w 104"/>
                <a:gd name="T23" fmla="*/ 0 h 78"/>
                <a:gd name="T24" fmla="*/ 53 w 104"/>
                <a:gd name="T25" fmla="*/ 0 h 78"/>
                <a:gd name="T26" fmla="*/ 57 w 104"/>
                <a:gd name="T27" fmla="*/ 0 h 78"/>
                <a:gd name="T28" fmla="*/ 62 w 104"/>
                <a:gd name="T29" fmla="*/ 1 h 78"/>
                <a:gd name="T30" fmla="*/ 66 w 104"/>
                <a:gd name="T31" fmla="*/ 3 h 78"/>
                <a:gd name="T32" fmla="*/ 70 w 104"/>
                <a:gd name="T33" fmla="*/ 5 h 78"/>
                <a:gd name="T34" fmla="*/ 78 w 104"/>
                <a:gd name="T35" fmla="*/ 13 h 78"/>
                <a:gd name="T36" fmla="*/ 86 w 104"/>
                <a:gd name="T37" fmla="*/ 22 h 78"/>
                <a:gd name="T38" fmla="*/ 92 w 104"/>
                <a:gd name="T39" fmla="*/ 33 h 78"/>
                <a:gd name="T40" fmla="*/ 98 w 104"/>
                <a:gd name="T41" fmla="*/ 46 h 78"/>
                <a:gd name="T42" fmla="*/ 101 w 104"/>
                <a:gd name="T43" fmla="*/ 62 h 78"/>
                <a:gd name="T44" fmla="*/ 104 w 104"/>
                <a:gd name="T4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78">
                  <a:moveTo>
                    <a:pt x="0" y="78"/>
                  </a:moveTo>
                  <a:lnTo>
                    <a:pt x="0" y="78"/>
                  </a:lnTo>
                  <a:lnTo>
                    <a:pt x="3" y="62"/>
                  </a:lnTo>
                  <a:lnTo>
                    <a:pt x="7" y="46"/>
                  </a:lnTo>
                  <a:lnTo>
                    <a:pt x="13" y="33"/>
                  </a:lnTo>
                  <a:lnTo>
                    <a:pt x="19" y="22"/>
                  </a:lnTo>
                  <a:lnTo>
                    <a:pt x="26" y="13"/>
                  </a:lnTo>
                  <a:lnTo>
                    <a:pt x="34" y="5"/>
                  </a:lnTo>
                  <a:lnTo>
                    <a:pt x="38" y="3"/>
                  </a:lnTo>
                  <a:lnTo>
                    <a:pt x="43" y="1"/>
                  </a:lnTo>
                  <a:lnTo>
                    <a:pt x="48" y="0"/>
                  </a:lnTo>
                  <a:lnTo>
                    <a:pt x="53" y="0"/>
                  </a:lnTo>
                  <a:lnTo>
                    <a:pt x="53" y="0"/>
                  </a:lnTo>
                  <a:lnTo>
                    <a:pt x="57" y="0"/>
                  </a:lnTo>
                  <a:lnTo>
                    <a:pt x="62" y="1"/>
                  </a:lnTo>
                  <a:lnTo>
                    <a:pt x="66" y="3"/>
                  </a:lnTo>
                  <a:lnTo>
                    <a:pt x="70" y="5"/>
                  </a:lnTo>
                  <a:lnTo>
                    <a:pt x="78" y="13"/>
                  </a:lnTo>
                  <a:lnTo>
                    <a:pt x="86" y="22"/>
                  </a:lnTo>
                  <a:lnTo>
                    <a:pt x="92" y="33"/>
                  </a:lnTo>
                  <a:lnTo>
                    <a:pt x="98" y="46"/>
                  </a:lnTo>
                  <a:lnTo>
                    <a:pt x="101" y="62"/>
                  </a:lnTo>
                  <a:lnTo>
                    <a:pt x="104" y="7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3" name="Freeform 430"/>
            <p:cNvSpPr>
              <a:spLocks/>
            </p:cNvSpPr>
            <p:nvPr/>
          </p:nvSpPr>
          <p:spPr bwMode="auto">
            <a:xfrm>
              <a:off x="2422526" y="3035300"/>
              <a:ext cx="255588" cy="163513"/>
            </a:xfrm>
            <a:custGeom>
              <a:avLst/>
              <a:gdLst>
                <a:gd name="T0" fmla="*/ 18 w 161"/>
                <a:gd name="T1" fmla="*/ 103 h 103"/>
                <a:gd name="T2" fmla="*/ 149 w 161"/>
                <a:gd name="T3" fmla="*/ 103 h 103"/>
                <a:gd name="T4" fmla="*/ 161 w 161"/>
                <a:gd name="T5" fmla="*/ 9 h 103"/>
                <a:gd name="T6" fmla="*/ 161 w 161"/>
                <a:gd name="T7" fmla="*/ 9 h 103"/>
                <a:gd name="T8" fmla="*/ 0 w 161"/>
                <a:gd name="T9" fmla="*/ 0 h 103"/>
              </a:gdLst>
              <a:ahLst/>
              <a:cxnLst>
                <a:cxn ang="0">
                  <a:pos x="T0" y="T1"/>
                </a:cxn>
                <a:cxn ang="0">
                  <a:pos x="T2" y="T3"/>
                </a:cxn>
                <a:cxn ang="0">
                  <a:pos x="T4" y="T5"/>
                </a:cxn>
                <a:cxn ang="0">
                  <a:pos x="T6" y="T7"/>
                </a:cxn>
                <a:cxn ang="0">
                  <a:pos x="T8" y="T9"/>
                </a:cxn>
              </a:cxnLst>
              <a:rect l="0" t="0" r="r" b="b"/>
              <a:pathLst>
                <a:path w="161" h="103">
                  <a:moveTo>
                    <a:pt x="18" y="103"/>
                  </a:moveTo>
                  <a:lnTo>
                    <a:pt x="149" y="103"/>
                  </a:lnTo>
                  <a:lnTo>
                    <a:pt x="161" y="9"/>
                  </a:lnTo>
                  <a:lnTo>
                    <a:pt x="161" y="9"/>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4" name="Freeform 431"/>
            <p:cNvSpPr>
              <a:spLocks/>
            </p:cNvSpPr>
            <p:nvPr/>
          </p:nvSpPr>
          <p:spPr bwMode="auto">
            <a:xfrm>
              <a:off x="2459038" y="3133725"/>
              <a:ext cx="185738" cy="25400"/>
            </a:xfrm>
            <a:custGeom>
              <a:avLst/>
              <a:gdLst>
                <a:gd name="T0" fmla="*/ 108 w 117"/>
                <a:gd name="T1" fmla="*/ 16 h 16"/>
                <a:gd name="T2" fmla="*/ 9 w 117"/>
                <a:gd name="T3" fmla="*/ 16 h 16"/>
                <a:gd name="T4" fmla="*/ 9 w 117"/>
                <a:gd name="T5" fmla="*/ 16 h 16"/>
                <a:gd name="T6" fmla="*/ 6 w 117"/>
                <a:gd name="T7" fmla="*/ 15 h 16"/>
                <a:gd name="T8" fmla="*/ 2 w 117"/>
                <a:gd name="T9" fmla="*/ 14 h 16"/>
                <a:gd name="T10" fmla="*/ 1 w 117"/>
                <a:gd name="T11" fmla="*/ 11 h 16"/>
                <a:gd name="T12" fmla="*/ 0 w 117"/>
                <a:gd name="T13" fmla="*/ 8 h 16"/>
                <a:gd name="T14" fmla="*/ 0 w 117"/>
                <a:gd name="T15" fmla="*/ 8 h 16"/>
                <a:gd name="T16" fmla="*/ 1 w 117"/>
                <a:gd name="T17" fmla="*/ 5 h 16"/>
                <a:gd name="T18" fmla="*/ 2 w 117"/>
                <a:gd name="T19" fmla="*/ 3 h 16"/>
                <a:gd name="T20" fmla="*/ 6 w 117"/>
                <a:gd name="T21" fmla="*/ 1 h 16"/>
                <a:gd name="T22" fmla="*/ 9 w 117"/>
                <a:gd name="T23" fmla="*/ 0 h 16"/>
                <a:gd name="T24" fmla="*/ 108 w 117"/>
                <a:gd name="T25" fmla="*/ 0 h 16"/>
                <a:gd name="T26" fmla="*/ 108 w 117"/>
                <a:gd name="T27" fmla="*/ 0 h 16"/>
                <a:gd name="T28" fmla="*/ 111 w 117"/>
                <a:gd name="T29" fmla="*/ 1 h 16"/>
                <a:gd name="T30" fmla="*/ 115 w 117"/>
                <a:gd name="T31" fmla="*/ 3 h 16"/>
                <a:gd name="T32" fmla="*/ 116 w 117"/>
                <a:gd name="T33" fmla="*/ 5 h 16"/>
                <a:gd name="T34" fmla="*/ 117 w 117"/>
                <a:gd name="T35" fmla="*/ 8 h 16"/>
                <a:gd name="T36" fmla="*/ 117 w 117"/>
                <a:gd name="T37" fmla="*/ 8 h 16"/>
                <a:gd name="T38" fmla="*/ 116 w 117"/>
                <a:gd name="T39" fmla="*/ 11 h 16"/>
                <a:gd name="T40" fmla="*/ 115 w 117"/>
                <a:gd name="T41" fmla="*/ 14 h 16"/>
                <a:gd name="T42" fmla="*/ 111 w 117"/>
                <a:gd name="T43" fmla="*/ 15 h 16"/>
                <a:gd name="T44" fmla="*/ 108 w 117"/>
                <a:gd name="T45" fmla="*/ 16 h 16"/>
                <a:gd name="T46" fmla="*/ 108 w 117"/>
                <a:gd name="T4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6">
                  <a:moveTo>
                    <a:pt x="108" y="16"/>
                  </a:moveTo>
                  <a:lnTo>
                    <a:pt x="9" y="16"/>
                  </a:lnTo>
                  <a:lnTo>
                    <a:pt x="9" y="16"/>
                  </a:lnTo>
                  <a:lnTo>
                    <a:pt x="6" y="15"/>
                  </a:lnTo>
                  <a:lnTo>
                    <a:pt x="2" y="14"/>
                  </a:lnTo>
                  <a:lnTo>
                    <a:pt x="1" y="11"/>
                  </a:lnTo>
                  <a:lnTo>
                    <a:pt x="0" y="8"/>
                  </a:lnTo>
                  <a:lnTo>
                    <a:pt x="0" y="8"/>
                  </a:lnTo>
                  <a:lnTo>
                    <a:pt x="1" y="5"/>
                  </a:lnTo>
                  <a:lnTo>
                    <a:pt x="2" y="3"/>
                  </a:lnTo>
                  <a:lnTo>
                    <a:pt x="6" y="1"/>
                  </a:lnTo>
                  <a:lnTo>
                    <a:pt x="9" y="0"/>
                  </a:lnTo>
                  <a:lnTo>
                    <a:pt x="108" y="0"/>
                  </a:lnTo>
                  <a:lnTo>
                    <a:pt x="108" y="0"/>
                  </a:lnTo>
                  <a:lnTo>
                    <a:pt x="111" y="1"/>
                  </a:lnTo>
                  <a:lnTo>
                    <a:pt x="115" y="3"/>
                  </a:lnTo>
                  <a:lnTo>
                    <a:pt x="116" y="5"/>
                  </a:lnTo>
                  <a:lnTo>
                    <a:pt x="117" y="8"/>
                  </a:lnTo>
                  <a:lnTo>
                    <a:pt x="117" y="8"/>
                  </a:lnTo>
                  <a:lnTo>
                    <a:pt x="116" y="11"/>
                  </a:lnTo>
                  <a:lnTo>
                    <a:pt x="115" y="14"/>
                  </a:lnTo>
                  <a:lnTo>
                    <a:pt x="111" y="15"/>
                  </a:lnTo>
                  <a:lnTo>
                    <a:pt x="108" y="16"/>
                  </a:lnTo>
                  <a:lnTo>
                    <a:pt x="108"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5" name="Freeform 432"/>
            <p:cNvSpPr>
              <a:spLocks/>
            </p:cNvSpPr>
            <p:nvPr/>
          </p:nvSpPr>
          <p:spPr bwMode="auto">
            <a:xfrm>
              <a:off x="2452688" y="3081338"/>
              <a:ext cx="198438" cy="23813"/>
            </a:xfrm>
            <a:custGeom>
              <a:avLst/>
              <a:gdLst>
                <a:gd name="T0" fmla="*/ 117 w 125"/>
                <a:gd name="T1" fmla="*/ 15 h 15"/>
                <a:gd name="T2" fmla="*/ 9 w 125"/>
                <a:gd name="T3" fmla="*/ 15 h 15"/>
                <a:gd name="T4" fmla="*/ 9 w 125"/>
                <a:gd name="T5" fmla="*/ 15 h 15"/>
                <a:gd name="T6" fmla="*/ 5 w 125"/>
                <a:gd name="T7" fmla="*/ 14 h 15"/>
                <a:gd name="T8" fmla="*/ 2 w 125"/>
                <a:gd name="T9" fmla="*/ 13 h 15"/>
                <a:gd name="T10" fmla="*/ 1 w 125"/>
                <a:gd name="T11" fmla="*/ 10 h 15"/>
                <a:gd name="T12" fmla="*/ 0 w 125"/>
                <a:gd name="T13" fmla="*/ 7 h 15"/>
                <a:gd name="T14" fmla="*/ 0 w 125"/>
                <a:gd name="T15" fmla="*/ 7 h 15"/>
                <a:gd name="T16" fmla="*/ 1 w 125"/>
                <a:gd name="T17" fmla="*/ 4 h 15"/>
                <a:gd name="T18" fmla="*/ 2 w 125"/>
                <a:gd name="T19" fmla="*/ 2 h 15"/>
                <a:gd name="T20" fmla="*/ 5 w 125"/>
                <a:gd name="T21" fmla="*/ 0 h 15"/>
                <a:gd name="T22" fmla="*/ 9 w 125"/>
                <a:gd name="T23" fmla="*/ 0 h 15"/>
                <a:gd name="T24" fmla="*/ 117 w 125"/>
                <a:gd name="T25" fmla="*/ 0 h 15"/>
                <a:gd name="T26" fmla="*/ 117 w 125"/>
                <a:gd name="T27" fmla="*/ 0 h 15"/>
                <a:gd name="T28" fmla="*/ 120 w 125"/>
                <a:gd name="T29" fmla="*/ 0 h 15"/>
                <a:gd name="T30" fmla="*/ 123 w 125"/>
                <a:gd name="T31" fmla="*/ 2 h 15"/>
                <a:gd name="T32" fmla="*/ 124 w 125"/>
                <a:gd name="T33" fmla="*/ 4 h 15"/>
                <a:gd name="T34" fmla="*/ 125 w 125"/>
                <a:gd name="T35" fmla="*/ 7 h 15"/>
                <a:gd name="T36" fmla="*/ 125 w 125"/>
                <a:gd name="T37" fmla="*/ 7 h 15"/>
                <a:gd name="T38" fmla="*/ 124 w 125"/>
                <a:gd name="T39" fmla="*/ 10 h 15"/>
                <a:gd name="T40" fmla="*/ 123 w 125"/>
                <a:gd name="T41" fmla="*/ 13 h 15"/>
                <a:gd name="T42" fmla="*/ 120 w 125"/>
                <a:gd name="T43" fmla="*/ 14 h 15"/>
                <a:gd name="T44" fmla="*/ 117 w 125"/>
                <a:gd name="T45" fmla="*/ 15 h 15"/>
                <a:gd name="T46" fmla="*/ 117 w 125"/>
                <a:gd name="T4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5" h="15">
                  <a:moveTo>
                    <a:pt x="117" y="15"/>
                  </a:moveTo>
                  <a:lnTo>
                    <a:pt x="9" y="15"/>
                  </a:lnTo>
                  <a:lnTo>
                    <a:pt x="9" y="15"/>
                  </a:lnTo>
                  <a:lnTo>
                    <a:pt x="5" y="14"/>
                  </a:lnTo>
                  <a:lnTo>
                    <a:pt x="2" y="13"/>
                  </a:lnTo>
                  <a:lnTo>
                    <a:pt x="1" y="10"/>
                  </a:lnTo>
                  <a:lnTo>
                    <a:pt x="0" y="7"/>
                  </a:lnTo>
                  <a:lnTo>
                    <a:pt x="0" y="7"/>
                  </a:lnTo>
                  <a:lnTo>
                    <a:pt x="1" y="4"/>
                  </a:lnTo>
                  <a:lnTo>
                    <a:pt x="2" y="2"/>
                  </a:lnTo>
                  <a:lnTo>
                    <a:pt x="5" y="0"/>
                  </a:lnTo>
                  <a:lnTo>
                    <a:pt x="9" y="0"/>
                  </a:lnTo>
                  <a:lnTo>
                    <a:pt x="117" y="0"/>
                  </a:lnTo>
                  <a:lnTo>
                    <a:pt x="117" y="0"/>
                  </a:lnTo>
                  <a:lnTo>
                    <a:pt x="120" y="0"/>
                  </a:lnTo>
                  <a:lnTo>
                    <a:pt x="123" y="2"/>
                  </a:lnTo>
                  <a:lnTo>
                    <a:pt x="124" y="4"/>
                  </a:lnTo>
                  <a:lnTo>
                    <a:pt x="125" y="7"/>
                  </a:lnTo>
                  <a:lnTo>
                    <a:pt x="125" y="7"/>
                  </a:lnTo>
                  <a:lnTo>
                    <a:pt x="124" y="10"/>
                  </a:lnTo>
                  <a:lnTo>
                    <a:pt x="123" y="13"/>
                  </a:lnTo>
                  <a:lnTo>
                    <a:pt x="120" y="14"/>
                  </a:lnTo>
                  <a:lnTo>
                    <a:pt x="117" y="15"/>
                  </a:lnTo>
                  <a:lnTo>
                    <a:pt x="117" y="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6" name="Freeform 433"/>
            <p:cNvSpPr>
              <a:spLocks noEditPoints="1"/>
            </p:cNvSpPr>
            <p:nvPr/>
          </p:nvSpPr>
          <p:spPr bwMode="auto">
            <a:xfrm>
              <a:off x="2439988" y="3263900"/>
              <a:ext cx="68263" cy="68263"/>
            </a:xfrm>
            <a:custGeom>
              <a:avLst/>
              <a:gdLst>
                <a:gd name="T0" fmla="*/ 22 w 43"/>
                <a:gd name="T1" fmla="*/ 0 h 43"/>
                <a:gd name="T2" fmla="*/ 22 w 43"/>
                <a:gd name="T3" fmla="*/ 0 h 43"/>
                <a:gd name="T4" fmla="*/ 18 w 43"/>
                <a:gd name="T5" fmla="*/ 0 h 43"/>
                <a:gd name="T6" fmla="*/ 13 w 43"/>
                <a:gd name="T7" fmla="*/ 1 h 43"/>
                <a:gd name="T8" fmla="*/ 9 w 43"/>
                <a:gd name="T9" fmla="*/ 3 h 43"/>
                <a:gd name="T10" fmla="*/ 6 w 43"/>
                <a:gd name="T11" fmla="*/ 6 h 43"/>
                <a:gd name="T12" fmla="*/ 3 w 43"/>
                <a:gd name="T13" fmla="*/ 9 h 43"/>
                <a:gd name="T14" fmla="*/ 1 w 43"/>
                <a:gd name="T15" fmla="*/ 14 h 43"/>
                <a:gd name="T16" fmla="*/ 0 w 43"/>
                <a:gd name="T17" fmla="*/ 18 h 43"/>
                <a:gd name="T18" fmla="*/ 0 w 43"/>
                <a:gd name="T19" fmla="*/ 22 h 43"/>
                <a:gd name="T20" fmla="*/ 0 w 43"/>
                <a:gd name="T21" fmla="*/ 22 h 43"/>
                <a:gd name="T22" fmla="*/ 0 w 43"/>
                <a:gd name="T23" fmla="*/ 26 h 43"/>
                <a:gd name="T24" fmla="*/ 1 w 43"/>
                <a:gd name="T25" fmla="*/ 30 h 43"/>
                <a:gd name="T26" fmla="*/ 3 w 43"/>
                <a:gd name="T27" fmla="*/ 34 h 43"/>
                <a:gd name="T28" fmla="*/ 6 w 43"/>
                <a:gd name="T29" fmla="*/ 37 h 43"/>
                <a:gd name="T30" fmla="*/ 9 w 43"/>
                <a:gd name="T31" fmla="*/ 39 h 43"/>
                <a:gd name="T32" fmla="*/ 13 w 43"/>
                <a:gd name="T33" fmla="*/ 41 h 43"/>
                <a:gd name="T34" fmla="*/ 18 w 43"/>
                <a:gd name="T35" fmla="*/ 43 h 43"/>
                <a:gd name="T36" fmla="*/ 22 w 43"/>
                <a:gd name="T37" fmla="*/ 43 h 43"/>
                <a:gd name="T38" fmla="*/ 22 w 43"/>
                <a:gd name="T39" fmla="*/ 43 h 43"/>
                <a:gd name="T40" fmla="*/ 26 w 43"/>
                <a:gd name="T41" fmla="*/ 43 h 43"/>
                <a:gd name="T42" fmla="*/ 30 w 43"/>
                <a:gd name="T43" fmla="*/ 41 h 43"/>
                <a:gd name="T44" fmla="*/ 34 w 43"/>
                <a:gd name="T45" fmla="*/ 39 h 43"/>
                <a:gd name="T46" fmla="*/ 37 w 43"/>
                <a:gd name="T47" fmla="*/ 37 h 43"/>
                <a:gd name="T48" fmla="*/ 39 w 43"/>
                <a:gd name="T49" fmla="*/ 34 h 43"/>
                <a:gd name="T50" fmla="*/ 41 w 43"/>
                <a:gd name="T51" fmla="*/ 30 h 43"/>
                <a:gd name="T52" fmla="*/ 43 w 43"/>
                <a:gd name="T53" fmla="*/ 26 h 43"/>
                <a:gd name="T54" fmla="*/ 43 w 43"/>
                <a:gd name="T55" fmla="*/ 22 h 43"/>
                <a:gd name="T56" fmla="*/ 43 w 43"/>
                <a:gd name="T57" fmla="*/ 22 h 43"/>
                <a:gd name="T58" fmla="*/ 43 w 43"/>
                <a:gd name="T59" fmla="*/ 18 h 43"/>
                <a:gd name="T60" fmla="*/ 41 w 43"/>
                <a:gd name="T61" fmla="*/ 14 h 43"/>
                <a:gd name="T62" fmla="*/ 39 w 43"/>
                <a:gd name="T63" fmla="*/ 9 h 43"/>
                <a:gd name="T64" fmla="*/ 37 w 43"/>
                <a:gd name="T65" fmla="*/ 6 h 43"/>
                <a:gd name="T66" fmla="*/ 34 w 43"/>
                <a:gd name="T67" fmla="*/ 3 h 43"/>
                <a:gd name="T68" fmla="*/ 30 w 43"/>
                <a:gd name="T69" fmla="*/ 1 h 43"/>
                <a:gd name="T70" fmla="*/ 26 w 43"/>
                <a:gd name="T71" fmla="*/ 0 h 43"/>
                <a:gd name="T72" fmla="*/ 22 w 43"/>
                <a:gd name="T73" fmla="*/ 0 h 43"/>
                <a:gd name="T74" fmla="*/ 22 w 43"/>
                <a:gd name="T75" fmla="*/ 0 h 43"/>
                <a:gd name="T76" fmla="*/ 22 w 43"/>
                <a:gd name="T77" fmla="*/ 28 h 43"/>
                <a:gd name="T78" fmla="*/ 22 w 43"/>
                <a:gd name="T79" fmla="*/ 28 h 43"/>
                <a:gd name="T80" fmla="*/ 19 w 43"/>
                <a:gd name="T81" fmla="*/ 28 h 43"/>
                <a:gd name="T82" fmla="*/ 17 w 43"/>
                <a:gd name="T83" fmla="*/ 26 h 43"/>
                <a:gd name="T84" fmla="*/ 15 w 43"/>
                <a:gd name="T85" fmla="*/ 24 h 43"/>
                <a:gd name="T86" fmla="*/ 15 w 43"/>
                <a:gd name="T87" fmla="*/ 22 h 43"/>
                <a:gd name="T88" fmla="*/ 15 w 43"/>
                <a:gd name="T89" fmla="*/ 22 h 43"/>
                <a:gd name="T90" fmla="*/ 15 w 43"/>
                <a:gd name="T91" fmla="*/ 19 h 43"/>
                <a:gd name="T92" fmla="*/ 17 w 43"/>
                <a:gd name="T93" fmla="*/ 17 h 43"/>
                <a:gd name="T94" fmla="*/ 19 w 43"/>
                <a:gd name="T95" fmla="*/ 16 h 43"/>
                <a:gd name="T96" fmla="*/ 22 w 43"/>
                <a:gd name="T97" fmla="*/ 16 h 43"/>
                <a:gd name="T98" fmla="*/ 22 w 43"/>
                <a:gd name="T99" fmla="*/ 16 h 43"/>
                <a:gd name="T100" fmla="*/ 24 w 43"/>
                <a:gd name="T101" fmla="*/ 16 h 43"/>
                <a:gd name="T102" fmla="*/ 26 w 43"/>
                <a:gd name="T103" fmla="*/ 17 h 43"/>
                <a:gd name="T104" fmla="*/ 28 w 43"/>
                <a:gd name="T105" fmla="*/ 19 h 43"/>
                <a:gd name="T106" fmla="*/ 28 w 43"/>
                <a:gd name="T107" fmla="*/ 22 h 43"/>
                <a:gd name="T108" fmla="*/ 28 w 43"/>
                <a:gd name="T109" fmla="*/ 22 h 43"/>
                <a:gd name="T110" fmla="*/ 28 w 43"/>
                <a:gd name="T111" fmla="*/ 24 h 43"/>
                <a:gd name="T112" fmla="*/ 26 w 43"/>
                <a:gd name="T113" fmla="*/ 26 h 43"/>
                <a:gd name="T114" fmla="*/ 24 w 43"/>
                <a:gd name="T115" fmla="*/ 28 h 43"/>
                <a:gd name="T116" fmla="*/ 22 w 43"/>
                <a:gd name="T117" fmla="*/ 28 h 43"/>
                <a:gd name="T118" fmla="*/ 22 w 43"/>
                <a:gd name="T119"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43">
                  <a:moveTo>
                    <a:pt x="22" y="0"/>
                  </a:moveTo>
                  <a:lnTo>
                    <a:pt x="22" y="0"/>
                  </a:lnTo>
                  <a:lnTo>
                    <a:pt x="18" y="0"/>
                  </a:lnTo>
                  <a:lnTo>
                    <a:pt x="13" y="1"/>
                  </a:lnTo>
                  <a:lnTo>
                    <a:pt x="9" y="3"/>
                  </a:lnTo>
                  <a:lnTo>
                    <a:pt x="6" y="6"/>
                  </a:lnTo>
                  <a:lnTo>
                    <a:pt x="3" y="9"/>
                  </a:lnTo>
                  <a:lnTo>
                    <a:pt x="1" y="14"/>
                  </a:lnTo>
                  <a:lnTo>
                    <a:pt x="0" y="18"/>
                  </a:lnTo>
                  <a:lnTo>
                    <a:pt x="0" y="22"/>
                  </a:lnTo>
                  <a:lnTo>
                    <a:pt x="0" y="22"/>
                  </a:lnTo>
                  <a:lnTo>
                    <a:pt x="0" y="26"/>
                  </a:lnTo>
                  <a:lnTo>
                    <a:pt x="1" y="30"/>
                  </a:lnTo>
                  <a:lnTo>
                    <a:pt x="3" y="34"/>
                  </a:lnTo>
                  <a:lnTo>
                    <a:pt x="6" y="37"/>
                  </a:lnTo>
                  <a:lnTo>
                    <a:pt x="9" y="39"/>
                  </a:lnTo>
                  <a:lnTo>
                    <a:pt x="13" y="41"/>
                  </a:lnTo>
                  <a:lnTo>
                    <a:pt x="18" y="43"/>
                  </a:lnTo>
                  <a:lnTo>
                    <a:pt x="22" y="43"/>
                  </a:lnTo>
                  <a:lnTo>
                    <a:pt x="22" y="43"/>
                  </a:lnTo>
                  <a:lnTo>
                    <a:pt x="26" y="43"/>
                  </a:lnTo>
                  <a:lnTo>
                    <a:pt x="30" y="41"/>
                  </a:lnTo>
                  <a:lnTo>
                    <a:pt x="34" y="39"/>
                  </a:lnTo>
                  <a:lnTo>
                    <a:pt x="37" y="37"/>
                  </a:lnTo>
                  <a:lnTo>
                    <a:pt x="39" y="34"/>
                  </a:lnTo>
                  <a:lnTo>
                    <a:pt x="41" y="30"/>
                  </a:lnTo>
                  <a:lnTo>
                    <a:pt x="43" y="26"/>
                  </a:lnTo>
                  <a:lnTo>
                    <a:pt x="43" y="22"/>
                  </a:lnTo>
                  <a:lnTo>
                    <a:pt x="43" y="22"/>
                  </a:lnTo>
                  <a:lnTo>
                    <a:pt x="43" y="18"/>
                  </a:lnTo>
                  <a:lnTo>
                    <a:pt x="41" y="14"/>
                  </a:lnTo>
                  <a:lnTo>
                    <a:pt x="39" y="9"/>
                  </a:lnTo>
                  <a:lnTo>
                    <a:pt x="37" y="6"/>
                  </a:lnTo>
                  <a:lnTo>
                    <a:pt x="34" y="3"/>
                  </a:lnTo>
                  <a:lnTo>
                    <a:pt x="30" y="1"/>
                  </a:lnTo>
                  <a:lnTo>
                    <a:pt x="26" y="0"/>
                  </a:lnTo>
                  <a:lnTo>
                    <a:pt x="22" y="0"/>
                  </a:lnTo>
                  <a:lnTo>
                    <a:pt x="22" y="0"/>
                  </a:lnTo>
                  <a:close/>
                  <a:moveTo>
                    <a:pt x="22" y="28"/>
                  </a:moveTo>
                  <a:lnTo>
                    <a:pt x="22" y="28"/>
                  </a:lnTo>
                  <a:lnTo>
                    <a:pt x="19" y="28"/>
                  </a:lnTo>
                  <a:lnTo>
                    <a:pt x="17" y="26"/>
                  </a:lnTo>
                  <a:lnTo>
                    <a:pt x="15" y="24"/>
                  </a:lnTo>
                  <a:lnTo>
                    <a:pt x="15" y="22"/>
                  </a:lnTo>
                  <a:lnTo>
                    <a:pt x="15" y="22"/>
                  </a:lnTo>
                  <a:lnTo>
                    <a:pt x="15" y="19"/>
                  </a:lnTo>
                  <a:lnTo>
                    <a:pt x="17" y="17"/>
                  </a:lnTo>
                  <a:lnTo>
                    <a:pt x="19" y="16"/>
                  </a:lnTo>
                  <a:lnTo>
                    <a:pt x="22" y="16"/>
                  </a:lnTo>
                  <a:lnTo>
                    <a:pt x="22" y="16"/>
                  </a:lnTo>
                  <a:lnTo>
                    <a:pt x="24" y="16"/>
                  </a:lnTo>
                  <a:lnTo>
                    <a:pt x="26" y="17"/>
                  </a:lnTo>
                  <a:lnTo>
                    <a:pt x="28" y="19"/>
                  </a:lnTo>
                  <a:lnTo>
                    <a:pt x="28" y="22"/>
                  </a:lnTo>
                  <a:lnTo>
                    <a:pt x="28" y="22"/>
                  </a:lnTo>
                  <a:lnTo>
                    <a:pt x="28" y="24"/>
                  </a:lnTo>
                  <a:lnTo>
                    <a:pt x="26" y="26"/>
                  </a:lnTo>
                  <a:lnTo>
                    <a:pt x="24" y="28"/>
                  </a:lnTo>
                  <a:lnTo>
                    <a:pt x="22" y="28"/>
                  </a:lnTo>
                  <a:lnTo>
                    <a:pt x="22" y="28"/>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7" name="Freeform 434"/>
            <p:cNvSpPr>
              <a:spLocks noEditPoints="1"/>
            </p:cNvSpPr>
            <p:nvPr/>
          </p:nvSpPr>
          <p:spPr bwMode="auto">
            <a:xfrm>
              <a:off x="2586038" y="3263900"/>
              <a:ext cx="68263" cy="68263"/>
            </a:xfrm>
            <a:custGeom>
              <a:avLst/>
              <a:gdLst>
                <a:gd name="T0" fmla="*/ 21 w 43"/>
                <a:gd name="T1" fmla="*/ 0 h 43"/>
                <a:gd name="T2" fmla="*/ 21 w 43"/>
                <a:gd name="T3" fmla="*/ 0 h 43"/>
                <a:gd name="T4" fmla="*/ 16 w 43"/>
                <a:gd name="T5" fmla="*/ 0 h 43"/>
                <a:gd name="T6" fmla="*/ 12 w 43"/>
                <a:gd name="T7" fmla="*/ 1 h 43"/>
                <a:gd name="T8" fmla="*/ 9 w 43"/>
                <a:gd name="T9" fmla="*/ 3 h 43"/>
                <a:gd name="T10" fmla="*/ 6 w 43"/>
                <a:gd name="T11" fmla="*/ 6 h 43"/>
                <a:gd name="T12" fmla="*/ 3 w 43"/>
                <a:gd name="T13" fmla="*/ 9 h 43"/>
                <a:gd name="T14" fmla="*/ 1 w 43"/>
                <a:gd name="T15" fmla="*/ 14 h 43"/>
                <a:gd name="T16" fmla="*/ 0 w 43"/>
                <a:gd name="T17" fmla="*/ 18 h 43"/>
                <a:gd name="T18" fmla="*/ 0 w 43"/>
                <a:gd name="T19" fmla="*/ 22 h 43"/>
                <a:gd name="T20" fmla="*/ 0 w 43"/>
                <a:gd name="T21" fmla="*/ 22 h 43"/>
                <a:gd name="T22" fmla="*/ 0 w 43"/>
                <a:gd name="T23" fmla="*/ 26 h 43"/>
                <a:gd name="T24" fmla="*/ 1 w 43"/>
                <a:gd name="T25" fmla="*/ 30 h 43"/>
                <a:gd name="T26" fmla="*/ 3 w 43"/>
                <a:gd name="T27" fmla="*/ 34 h 43"/>
                <a:gd name="T28" fmla="*/ 6 w 43"/>
                <a:gd name="T29" fmla="*/ 37 h 43"/>
                <a:gd name="T30" fmla="*/ 9 w 43"/>
                <a:gd name="T31" fmla="*/ 39 h 43"/>
                <a:gd name="T32" fmla="*/ 12 w 43"/>
                <a:gd name="T33" fmla="*/ 41 h 43"/>
                <a:gd name="T34" fmla="*/ 16 w 43"/>
                <a:gd name="T35" fmla="*/ 43 h 43"/>
                <a:gd name="T36" fmla="*/ 21 w 43"/>
                <a:gd name="T37" fmla="*/ 43 h 43"/>
                <a:gd name="T38" fmla="*/ 21 w 43"/>
                <a:gd name="T39" fmla="*/ 43 h 43"/>
                <a:gd name="T40" fmla="*/ 25 w 43"/>
                <a:gd name="T41" fmla="*/ 43 h 43"/>
                <a:gd name="T42" fmla="*/ 29 w 43"/>
                <a:gd name="T43" fmla="*/ 41 h 43"/>
                <a:gd name="T44" fmla="*/ 34 w 43"/>
                <a:gd name="T45" fmla="*/ 39 h 43"/>
                <a:gd name="T46" fmla="*/ 37 w 43"/>
                <a:gd name="T47" fmla="*/ 37 h 43"/>
                <a:gd name="T48" fmla="*/ 39 w 43"/>
                <a:gd name="T49" fmla="*/ 34 h 43"/>
                <a:gd name="T50" fmla="*/ 41 w 43"/>
                <a:gd name="T51" fmla="*/ 30 h 43"/>
                <a:gd name="T52" fmla="*/ 42 w 43"/>
                <a:gd name="T53" fmla="*/ 26 h 43"/>
                <a:gd name="T54" fmla="*/ 43 w 43"/>
                <a:gd name="T55" fmla="*/ 22 h 43"/>
                <a:gd name="T56" fmla="*/ 43 w 43"/>
                <a:gd name="T57" fmla="*/ 22 h 43"/>
                <a:gd name="T58" fmla="*/ 42 w 43"/>
                <a:gd name="T59" fmla="*/ 18 h 43"/>
                <a:gd name="T60" fmla="*/ 41 w 43"/>
                <a:gd name="T61" fmla="*/ 14 h 43"/>
                <a:gd name="T62" fmla="*/ 39 w 43"/>
                <a:gd name="T63" fmla="*/ 9 h 43"/>
                <a:gd name="T64" fmla="*/ 37 w 43"/>
                <a:gd name="T65" fmla="*/ 6 h 43"/>
                <a:gd name="T66" fmla="*/ 34 w 43"/>
                <a:gd name="T67" fmla="*/ 3 h 43"/>
                <a:gd name="T68" fmla="*/ 29 w 43"/>
                <a:gd name="T69" fmla="*/ 1 h 43"/>
                <a:gd name="T70" fmla="*/ 25 w 43"/>
                <a:gd name="T71" fmla="*/ 0 h 43"/>
                <a:gd name="T72" fmla="*/ 21 w 43"/>
                <a:gd name="T73" fmla="*/ 0 h 43"/>
                <a:gd name="T74" fmla="*/ 21 w 43"/>
                <a:gd name="T75" fmla="*/ 0 h 43"/>
                <a:gd name="T76" fmla="*/ 21 w 43"/>
                <a:gd name="T77" fmla="*/ 28 h 43"/>
                <a:gd name="T78" fmla="*/ 21 w 43"/>
                <a:gd name="T79" fmla="*/ 28 h 43"/>
                <a:gd name="T80" fmla="*/ 18 w 43"/>
                <a:gd name="T81" fmla="*/ 28 h 43"/>
                <a:gd name="T82" fmla="*/ 16 w 43"/>
                <a:gd name="T83" fmla="*/ 26 h 43"/>
                <a:gd name="T84" fmla="*/ 15 w 43"/>
                <a:gd name="T85" fmla="*/ 24 h 43"/>
                <a:gd name="T86" fmla="*/ 14 w 43"/>
                <a:gd name="T87" fmla="*/ 22 h 43"/>
                <a:gd name="T88" fmla="*/ 14 w 43"/>
                <a:gd name="T89" fmla="*/ 22 h 43"/>
                <a:gd name="T90" fmla="*/ 15 w 43"/>
                <a:gd name="T91" fmla="*/ 19 h 43"/>
                <a:gd name="T92" fmla="*/ 16 w 43"/>
                <a:gd name="T93" fmla="*/ 17 h 43"/>
                <a:gd name="T94" fmla="*/ 18 w 43"/>
                <a:gd name="T95" fmla="*/ 16 h 43"/>
                <a:gd name="T96" fmla="*/ 21 w 43"/>
                <a:gd name="T97" fmla="*/ 16 h 43"/>
                <a:gd name="T98" fmla="*/ 21 w 43"/>
                <a:gd name="T99" fmla="*/ 16 h 43"/>
                <a:gd name="T100" fmla="*/ 23 w 43"/>
                <a:gd name="T101" fmla="*/ 16 h 43"/>
                <a:gd name="T102" fmla="*/ 25 w 43"/>
                <a:gd name="T103" fmla="*/ 17 h 43"/>
                <a:gd name="T104" fmla="*/ 26 w 43"/>
                <a:gd name="T105" fmla="*/ 19 h 43"/>
                <a:gd name="T106" fmla="*/ 27 w 43"/>
                <a:gd name="T107" fmla="*/ 22 h 43"/>
                <a:gd name="T108" fmla="*/ 27 w 43"/>
                <a:gd name="T109" fmla="*/ 22 h 43"/>
                <a:gd name="T110" fmla="*/ 26 w 43"/>
                <a:gd name="T111" fmla="*/ 24 h 43"/>
                <a:gd name="T112" fmla="*/ 25 w 43"/>
                <a:gd name="T113" fmla="*/ 26 h 43"/>
                <a:gd name="T114" fmla="*/ 23 w 43"/>
                <a:gd name="T115" fmla="*/ 28 h 43"/>
                <a:gd name="T116" fmla="*/ 21 w 43"/>
                <a:gd name="T117" fmla="*/ 28 h 43"/>
                <a:gd name="T118" fmla="*/ 21 w 43"/>
                <a:gd name="T119"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43">
                  <a:moveTo>
                    <a:pt x="21" y="0"/>
                  </a:moveTo>
                  <a:lnTo>
                    <a:pt x="21" y="0"/>
                  </a:lnTo>
                  <a:lnTo>
                    <a:pt x="16" y="0"/>
                  </a:lnTo>
                  <a:lnTo>
                    <a:pt x="12" y="1"/>
                  </a:lnTo>
                  <a:lnTo>
                    <a:pt x="9" y="3"/>
                  </a:lnTo>
                  <a:lnTo>
                    <a:pt x="6" y="6"/>
                  </a:lnTo>
                  <a:lnTo>
                    <a:pt x="3" y="9"/>
                  </a:lnTo>
                  <a:lnTo>
                    <a:pt x="1" y="14"/>
                  </a:lnTo>
                  <a:lnTo>
                    <a:pt x="0" y="18"/>
                  </a:lnTo>
                  <a:lnTo>
                    <a:pt x="0" y="22"/>
                  </a:lnTo>
                  <a:lnTo>
                    <a:pt x="0" y="22"/>
                  </a:lnTo>
                  <a:lnTo>
                    <a:pt x="0" y="26"/>
                  </a:lnTo>
                  <a:lnTo>
                    <a:pt x="1" y="30"/>
                  </a:lnTo>
                  <a:lnTo>
                    <a:pt x="3" y="34"/>
                  </a:lnTo>
                  <a:lnTo>
                    <a:pt x="6" y="37"/>
                  </a:lnTo>
                  <a:lnTo>
                    <a:pt x="9" y="39"/>
                  </a:lnTo>
                  <a:lnTo>
                    <a:pt x="12" y="41"/>
                  </a:lnTo>
                  <a:lnTo>
                    <a:pt x="16" y="43"/>
                  </a:lnTo>
                  <a:lnTo>
                    <a:pt x="21" y="43"/>
                  </a:lnTo>
                  <a:lnTo>
                    <a:pt x="21" y="43"/>
                  </a:lnTo>
                  <a:lnTo>
                    <a:pt x="25" y="43"/>
                  </a:lnTo>
                  <a:lnTo>
                    <a:pt x="29" y="41"/>
                  </a:lnTo>
                  <a:lnTo>
                    <a:pt x="34" y="39"/>
                  </a:lnTo>
                  <a:lnTo>
                    <a:pt x="37" y="37"/>
                  </a:lnTo>
                  <a:lnTo>
                    <a:pt x="39" y="34"/>
                  </a:lnTo>
                  <a:lnTo>
                    <a:pt x="41" y="30"/>
                  </a:lnTo>
                  <a:lnTo>
                    <a:pt x="42" y="26"/>
                  </a:lnTo>
                  <a:lnTo>
                    <a:pt x="43" y="22"/>
                  </a:lnTo>
                  <a:lnTo>
                    <a:pt x="43" y="22"/>
                  </a:lnTo>
                  <a:lnTo>
                    <a:pt x="42" y="18"/>
                  </a:lnTo>
                  <a:lnTo>
                    <a:pt x="41" y="14"/>
                  </a:lnTo>
                  <a:lnTo>
                    <a:pt x="39" y="9"/>
                  </a:lnTo>
                  <a:lnTo>
                    <a:pt x="37" y="6"/>
                  </a:lnTo>
                  <a:lnTo>
                    <a:pt x="34" y="3"/>
                  </a:lnTo>
                  <a:lnTo>
                    <a:pt x="29" y="1"/>
                  </a:lnTo>
                  <a:lnTo>
                    <a:pt x="25" y="0"/>
                  </a:lnTo>
                  <a:lnTo>
                    <a:pt x="21" y="0"/>
                  </a:lnTo>
                  <a:lnTo>
                    <a:pt x="21" y="0"/>
                  </a:lnTo>
                  <a:close/>
                  <a:moveTo>
                    <a:pt x="21" y="28"/>
                  </a:moveTo>
                  <a:lnTo>
                    <a:pt x="21" y="28"/>
                  </a:lnTo>
                  <a:lnTo>
                    <a:pt x="18" y="28"/>
                  </a:lnTo>
                  <a:lnTo>
                    <a:pt x="16" y="26"/>
                  </a:lnTo>
                  <a:lnTo>
                    <a:pt x="15" y="24"/>
                  </a:lnTo>
                  <a:lnTo>
                    <a:pt x="14" y="22"/>
                  </a:lnTo>
                  <a:lnTo>
                    <a:pt x="14" y="22"/>
                  </a:lnTo>
                  <a:lnTo>
                    <a:pt x="15" y="19"/>
                  </a:lnTo>
                  <a:lnTo>
                    <a:pt x="16" y="17"/>
                  </a:lnTo>
                  <a:lnTo>
                    <a:pt x="18" y="16"/>
                  </a:lnTo>
                  <a:lnTo>
                    <a:pt x="21" y="16"/>
                  </a:lnTo>
                  <a:lnTo>
                    <a:pt x="21" y="16"/>
                  </a:lnTo>
                  <a:lnTo>
                    <a:pt x="23" y="16"/>
                  </a:lnTo>
                  <a:lnTo>
                    <a:pt x="25" y="17"/>
                  </a:lnTo>
                  <a:lnTo>
                    <a:pt x="26" y="19"/>
                  </a:lnTo>
                  <a:lnTo>
                    <a:pt x="27" y="22"/>
                  </a:lnTo>
                  <a:lnTo>
                    <a:pt x="27" y="22"/>
                  </a:lnTo>
                  <a:lnTo>
                    <a:pt x="26" y="24"/>
                  </a:lnTo>
                  <a:lnTo>
                    <a:pt x="25" y="26"/>
                  </a:lnTo>
                  <a:lnTo>
                    <a:pt x="23" y="28"/>
                  </a:lnTo>
                  <a:lnTo>
                    <a:pt x="21" y="28"/>
                  </a:lnTo>
                  <a:lnTo>
                    <a:pt x="21" y="28"/>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8" name="Freeform 435"/>
            <p:cNvSpPr>
              <a:spLocks/>
            </p:cNvSpPr>
            <p:nvPr/>
          </p:nvSpPr>
          <p:spPr bwMode="auto">
            <a:xfrm>
              <a:off x="2320926" y="3005138"/>
              <a:ext cx="38100" cy="36513"/>
            </a:xfrm>
            <a:custGeom>
              <a:avLst/>
              <a:gdLst>
                <a:gd name="T0" fmla="*/ 24 w 24"/>
                <a:gd name="T1" fmla="*/ 12 h 23"/>
                <a:gd name="T2" fmla="*/ 24 w 24"/>
                <a:gd name="T3" fmla="*/ 12 h 23"/>
                <a:gd name="T4" fmla="*/ 24 w 24"/>
                <a:gd name="T5" fmla="*/ 16 h 23"/>
                <a:gd name="T6" fmla="*/ 21 w 24"/>
                <a:gd name="T7" fmla="*/ 20 h 23"/>
                <a:gd name="T8" fmla="*/ 16 w 24"/>
                <a:gd name="T9" fmla="*/ 23 h 23"/>
                <a:gd name="T10" fmla="*/ 12 w 24"/>
                <a:gd name="T11" fmla="*/ 23 h 23"/>
                <a:gd name="T12" fmla="*/ 12 w 24"/>
                <a:gd name="T13" fmla="*/ 23 h 23"/>
                <a:gd name="T14" fmla="*/ 7 w 24"/>
                <a:gd name="T15" fmla="*/ 23 h 23"/>
                <a:gd name="T16" fmla="*/ 4 w 24"/>
                <a:gd name="T17" fmla="*/ 20 h 23"/>
                <a:gd name="T18" fmla="*/ 1 w 24"/>
                <a:gd name="T19" fmla="*/ 16 h 23"/>
                <a:gd name="T20" fmla="*/ 0 w 24"/>
                <a:gd name="T21" fmla="*/ 12 h 23"/>
                <a:gd name="T22" fmla="*/ 0 w 24"/>
                <a:gd name="T23" fmla="*/ 12 h 23"/>
                <a:gd name="T24" fmla="*/ 1 w 24"/>
                <a:gd name="T25" fmla="*/ 7 h 23"/>
                <a:gd name="T26" fmla="*/ 4 w 24"/>
                <a:gd name="T27" fmla="*/ 4 h 23"/>
                <a:gd name="T28" fmla="*/ 7 w 24"/>
                <a:gd name="T29" fmla="*/ 1 h 23"/>
                <a:gd name="T30" fmla="*/ 12 w 24"/>
                <a:gd name="T31" fmla="*/ 0 h 23"/>
                <a:gd name="T32" fmla="*/ 12 w 24"/>
                <a:gd name="T33" fmla="*/ 0 h 23"/>
                <a:gd name="T34" fmla="*/ 16 w 24"/>
                <a:gd name="T35" fmla="*/ 1 h 23"/>
                <a:gd name="T36" fmla="*/ 21 w 24"/>
                <a:gd name="T37" fmla="*/ 4 h 23"/>
                <a:gd name="T38" fmla="*/ 24 w 24"/>
                <a:gd name="T39" fmla="*/ 7 h 23"/>
                <a:gd name="T40" fmla="*/ 24 w 24"/>
                <a:gd name="T41" fmla="*/ 12 h 23"/>
                <a:gd name="T42" fmla="*/ 24 w 24"/>
                <a:gd name="T4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24" y="12"/>
                  </a:moveTo>
                  <a:lnTo>
                    <a:pt x="24" y="12"/>
                  </a:lnTo>
                  <a:lnTo>
                    <a:pt x="24" y="16"/>
                  </a:lnTo>
                  <a:lnTo>
                    <a:pt x="21" y="20"/>
                  </a:lnTo>
                  <a:lnTo>
                    <a:pt x="16" y="23"/>
                  </a:lnTo>
                  <a:lnTo>
                    <a:pt x="12" y="23"/>
                  </a:lnTo>
                  <a:lnTo>
                    <a:pt x="12" y="23"/>
                  </a:lnTo>
                  <a:lnTo>
                    <a:pt x="7" y="23"/>
                  </a:lnTo>
                  <a:lnTo>
                    <a:pt x="4" y="20"/>
                  </a:lnTo>
                  <a:lnTo>
                    <a:pt x="1" y="16"/>
                  </a:lnTo>
                  <a:lnTo>
                    <a:pt x="0" y="12"/>
                  </a:lnTo>
                  <a:lnTo>
                    <a:pt x="0" y="12"/>
                  </a:lnTo>
                  <a:lnTo>
                    <a:pt x="1" y="7"/>
                  </a:lnTo>
                  <a:lnTo>
                    <a:pt x="4" y="4"/>
                  </a:lnTo>
                  <a:lnTo>
                    <a:pt x="7" y="1"/>
                  </a:lnTo>
                  <a:lnTo>
                    <a:pt x="12" y="0"/>
                  </a:lnTo>
                  <a:lnTo>
                    <a:pt x="12" y="0"/>
                  </a:lnTo>
                  <a:lnTo>
                    <a:pt x="16" y="1"/>
                  </a:lnTo>
                  <a:lnTo>
                    <a:pt x="21" y="4"/>
                  </a:lnTo>
                  <a:lnTo>
                    <a:pt x="24" y="7"/>
                  </a:lnTo>
                  <a:lnTo>
                    <a:pt x="24" y="12"/>
                  </a:lnTo>
                  <a:lnTo>
                    <a:pt x="24" y="1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9" name="Freeform 436"/>
            <p:cNvSpPr>
              <a:spLocks/>
            </p:cNvSpPr>
            <p:nvPr/>
          </p:nvSpPr>
          <p:spPr bwMode="auto">
            <a:xfrm>
              <a:off x="2354263" y="3028950"/>
              <a:ext cx="285750" cy="222250"/>
            </a:xfrm>
            <a:custGeom>
              <a:avLst/>
              <a:gdLst>
                <a:gd name="T0" fmla="*/ 180 w 180"/>
                <a:gd name="T1" fmla="*/ 140 h 140"/>
                <a:gd name="T2" fmla="*/ 47 w 180"/>
                <a:gd name="T3" fmla="*/ 140 h 140"/>
                <a:gd name="T4" fmla="*/ 22 w 180"/>
                <a:gd name="T5" fmla="*/ 4 h 140"/>
                <a:gd name="T6" fmla="*/ 0 w 180"/>
                <a:gd name="T7" fmla="*/ 0 h 140"/>
              </a:gdLst>
              <a:ahLst/>
              <a:cxnLst>
                <a:cxn ang="0">
                  <a:pos x="T0" y="T1"/>
                </a:cxn>
                <a:cxn ang="0">
                  <a:pos x="T2" y="T3"/>
                </a:cxn>
                <a:cxn ang="0">
                  <a:pos x="T4" y="T5"/>
                </a:cxn>
                <a:cxn ang="0">
                  <a:pos x="T6" y="T7"/>
                </a:cxn>
              </a:cxnLst>
              <a:rect l="0" t="0" r="r" b="b"/>
              <a:pathLst>
                <a:path w="180" h="140">
                  <a:moveTo>
                    <a:pt x="180" y="140"/>
                  </a:moveTo>
                  <a:lnTo>
                    <a:pt x="47" y="140"/>
                  </a:lnTo>
                  <a:lnTo>
                    <a:pt x="22" y="4"/>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0" name="Freeform 437"/>
            <p:cNvSpPr>
              <a:spLocks/>
            </p:cNvSpPr>
            <p:nvPr/>
          </p:nvSpPr>
          <p:spPr bwMode="auto">
            <a:xfrm>
              <a:off x="3455988" y="3033713"/>
              <a:ext cx="125413" cy="127000"/>
            </a:xfrm>
            <a:custGeom>
              <a:avLst/>
              <a:gdLst>
                <a:gd name="T0" fmla="*/ 59 w 79"/>
                <a:gd name="T1" fmla="*/ 80 h 80"/>
                <a:gd name="T2" fmla="*/ 59 w 79"/>
                <a:gd name="T3" fmla="*/ 60 h 80"/>
                <a:gd name="T4" fmla="*/ 71 w 79"/>
                <a:gd name="T5" fmla="*/ 63 h 80"/>
                <a:gd name="T6" fmla="*/ 71 w 79"/>
                <a:gd name="T7" fmla="*/ 63 h 80"/>
                <a:gd name="T8" fmla="*/ 75 w 79"/>
                <a:gd name="T9" fmla="*/ 63 h 80"/>
                <a:gd name="T10" fmla="*/ 78 w 79"/>
                <a:gd name="T11" fmla="*/ 62 h 80"/>
                <a:gd name="T12" fmla="*/ 79 w 79"/>
                <a:gd name="T13" fmla="*/ 61 h 80"/>
                <a:gd name="T14" fmla="*/ 79 w 79"/>
                <a:gd name="T15" fmla="*/ 59 h 80"/>
                <a:gd name="T16" fmla="*/ 77 w 79"/>
                <a:gd name="T17" fmla="*/ 55 h 80"/>
                <a:gd name="T18" fmla="*/ 77 w 79"/>
                <a:gd name="T19" fmla="*/ 55 h 80"/>
                <a:gd name="T20" fmla="*/ 39 w 79"/>
                <a:gd name="T21" fmla="*/ 0 h 80"/>
                <a:gd name="T22" fmla="*/ 39 w 79"/>
                <a:gd name="T23" fmla="*/ 0 h 80"/>
                <a:gd name="T24" fmla="*/ 2 w 79"/>
                <a:gd name="T25" fmla="*/ 55 h 80"/>
                <a:gd name="T26" fmla="*/ 2 w 79"/>
                <a:gd name="T27" fmla="*/ 55 h 80"/>
                <a:gd name="T28" fmla="*/ 0 w 79"/>
                <a:gd name="T29" fmla="*/ 59 h 80"/>
                <a:gd name="T30" fmla="*/ 0 w 79"/>
                <a:gd name="T31" fmla="*/ 61 h 80"/>
                <a:gd name="T32" fmla="*/ 1 w 79"/>
                <a:gd name="T33" fmla="*/ 62 h 80"/>
                <a:gd name="T34" fmla="*/ 4 w 79"/>
                <a:gd name="T35" fmla="*/ 63 h 80"/>
                <a:gd name="T36" fmla="*/ 8 w 79"/>
                <a:gd name="T37" fmla="*/ 63 h 80"/>
                <a:gd name="T38" fmla="*/ 18 w 79"/>
                <a:gd name="T39" fmla="*/ 60 h 80"/>
                <a:gd name="T40" fmla="*/ 18 w 79"/>
                <a:gd name="T4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0">
                  <a:moveTo>
                    <a:pt x="59" y="80"/>
                  </a:moveTo>
                  <a:lnTo>
                    <a:pt x="59" y="60"/>
                  </a:lnTo>
                  <a:lnTo>
                    <a:pt x="71" y="63"/>
                  </a:lnTo>
                  <a:lnTo>
                    <a:pt x="71" y="63"/>
                  </a:lnTo>
                  <a:lnTo>
                    <a:pt x="75" y="63"/>
                  </a:lnTo>
                  <a:lnTo>
                    <a:pt x="78" y="62"/>
                  </a:lnTo>
                  <a:lnTo>
                    <a:pt x="79" y="61"/>
                  </a:lnTo>
                  <a:lnTo>
                    <a:pt x="79" y="59"/>
                  </a:lnTo>
                  <a:lnTo>
                    <a:pt x="77" y="55"/>
                  </a:lnTo>
                  <a:lnTo>
                    <a:pt x="77" y="55"/>
                  </a:lnTo>
                  <a:lnTo>
                    <a:pt x="39" y="0"/>
                  </a:lnTo>
                  <a:lnTo>
                    <a:pt x="39" y="0"/>
                  </a:lnTo>
                  <a:lnTo>
                    <a:pt x="2" y="55"/>
                  </a:lnTo>
                  <a:lnTo>
                    <a:pt x="2" y="55"/>
                  </a:lnTo>
                  <a:lnTo>
                    <a:pt x="0" y="59"/>
                  </a:lnTo>
                  <a:lnTo>
                    <a:pt x="0" y="61"/>
                  </a:lnTo>
                  <a:lnTo>
                    <a:pt x="1" y="62"/>
                  </a:lnTo>
                  <a:lnTo>
                    <a:pt x="4" y="63"/>
                  </a:lnTo>
                  <a:lnTo>
                    <a:pt x="8" y="63"/>
                  </a:lnTo>
                  <a:lnTo>
                    <a:pt x="18" y="60"/>
                  </a:lnTo>
                  <a:lnTo>
                    <a:pt x="18" y="8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1" name="Freeform 438"/>
            <p:cNvSpPr>
              <a:spLocks/>
            </p:cNvSpPr>
            <p:nvPr/>
          </p:nvSpPr>
          <p:spPr bwMode="auto">
            <a:xfrm>
              <a:off x="3359151" y="3281363"/>
              <a:ext cx="153988" cy="163513"/>
            </a:xfrm>
            <a:custGeom>
              <a:avLst/>
              <a:gdLst>
                <a:gd name="T0" fmla="*/ 0 w 97"/>
                <a:gd name="T1" fmla="*/ 0 h 103"/>
                <a:gd name="T2" fmla="*/ 0 w 97"/>
                <a:gd name="T3" fmla="*/ 103 h 103"/>
                <a:gd name="T4" fmla="*/ 97 w 97"/>
                <a:gd name="T5" fmla="*/ 103 h 103"/>
              </a:gdLst>
              <a:ahLst/>
              <a:cxnLst>
                <a:cxn ang="0">
                  <a:pos x="T0" y="T1"/>
                </a:cxn>
                <a:cxn ang="0">
                  <a:pos x="T2" y="T3"/>
                </a:cxn>
                <a:cxn ang="0">
                  <a:pos x="T4" y="T5"/>
                </a:cxn>
              </a:cxnLst>
              <a:rect l="0" t="0" r="r" b="b"/>
              <a:pathLst>
                <a:path w="97" h="103">
                  <a:moveTo>
                    <a:pt x="0" y="0"/>
                  </a:moveTo>
                  <a:lnTo>
                    <a:pt x="0" y="103"/>
                  </a:lnTo>
                  <a:lnTo>
                    <a:pt x="97" y="10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2" name="Freeform 439"/>
            <p:cNvSpPr>
              <a:spLocks/>
            </p:cNvSpPr>
            <p:nvPr/>
          </p:nvSpPr>
          <p:spPr bwMode="auto">
            <a:xfrm>
              <a:off x="3525838" y="3194050"/>
              <a:ext cx="153988" cy="250825"/>
            </a:xfrm>
            <a:custGeom>
              <a:avLst/>
              <a:gdLst>
                <a:gd name="T0" fmla="*/ 0 w 97"/>
                <a:gd name="T1" fmla="*/ 0 h 158"/>
                <a:gd name="T2" fmla="*/ 0 w 97"/>
                <a:gd name="T3" fmla="*/ 158 h 158"/>
                <a:gd name="T4" fmla="*/ 97 w 97"/>
                <a:gd name="T5" fmla="*/ 158 h 158"/>
                <a:gd name="T6" fmla="*/ 97 w 97"/>
                <a:gd name="T7" fmla="*/ 55 h 158"/>
              </a:gdLst>
              <a:ahLst/>
              <a:cxnLst>
                <a:cxn ang="0">
                  <a:pos x="T0" y="T1"/>
                </a:cxn>
                <a:cxn ang="0">
                  <a:pos x="T2" y="T3"/>
                </a:cxn>
                <a:cxn ang="0">
                  <a:pos x="T4" y="T5"/>
                </a:cxn>
                <a:cxn ang="0">
                  <a:pos x="T6" y="T7"/>
                </a:cxn>
              </a:cxnLst>
              <a:rect l="0" t="0" r="r" b="b"/>
              <a:pathLst>
                <a:path w="97" h="158">
                  <a:moveTo>
                    <a:pt x="0" y="0"/>
                  </a:moveTo>
                  <a:lnTo>
                    <a:pt x="0" y="158"/>
                  </a:lnTo>
                  <a:lnTo>
                    <a:pt x="97" y="158"/>
                  </a:lnTo>
                  <a:lnTo>
                    <a:pt x="97" y="5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3" name="Freeform 440"/>
            <p:cNvSpPr>
              <a:spLocks/>
            </p:cNvSpPr>
            <p:nvPr/>
          </p:nvSpPr>
          <p:spPr bwMode="auto">
            <a:xfrm>
              <a:off x="3302001" y="3163888"/>
              <a:ext cx="217488" cy="117475"/>
            </a:xfrm>
            <a:custGeom>
              <a:avLst/>
              <a:gdLst>
                <a:gd name="T0" fmla="*/ 137 w 137"/>
                <a:gd name="T1" fmla="*/ 0 h 74"/>
                <a:gd name="T2" fmla="*/ 97 w 137"/>
                <a:gd name="T3" fmla="*/ 52 h 74"/>
                <a:gd name="T4" fmla="*/ 0 w 137"/>
                <a:gd name="T5" fmla="*/ 74 h 74"/>
                <a:gd name="T6" fmla="*/ 37 w 137"/>
                <a:gd name="T7" fmla="*/ 28 h 74"/>
                <a:gd name="T8" fmla="*/ 137 w 137"/>
                <a:gd name="T9" fmla="*/ 0 h 74"/>
              </a:gdLst>
              <a:ahLst/>
              <a:cxnLst>
                <a:cxn ang="0">
                  <a:pos x="T0" y="T1"/>
                </a:cxn>
                <a:cxn ang="0">
                  <a:pos x="T2" y="T3"/>
                </a:cxn>
                <a:cxn ang="0">
                  <a:pos x="T4" y="T5"/>
                </a:cxn>
                <a:cxn ang="0">
                  <a:pos x="T6" y="T7"/>
                </a:cxn>
                <a:cxn ang="0">
                  <a:pos x="T8" y="T9"/>
                </a:cxn>
              </a:cxnLst>
              <a:rect l="0" t="0" r="r" b="b"/>
              <a:pathLst>
                <a:path w="137" h="74">
                  <a:moveTo>
                    <a:pt x="137" y="0"/>
                  </a:moveTo>
                  <a:lnTo>
                    <a:pt x="97" y="52"/>
                  </a:lnTo>
                  <a:lnTo>
                    <a:pt x="0" y="74"/>
                  </a:lnTo>
                  <a:lnTo>
                    <a:pt x="37" y="28"/>
                  </a:lnTo>
                  <a:lnTo>
                    <a:pt x="137"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4" name="Freeform 441"/>
            <p:cNvSpPr>
              <a:spLocks/>
            </p:cNvSpPr>
            <p:nvPr/>
          </p:nvSpPr>
          <p:spPr bwMode="auto">
            <a:xfrm>
              <a:off x="3400426" y="3343275"/>
              <a:ext cx="61913" cy="14288"/>
            </a:xfrm>
            <a:custGeom>
              <a:avLst/>
              <a:gdLst>
                <a:gd name="T0" fmla="*/ 39 w 39"/>
                <a:gd name="T1" fmla="*/ 0 h 9"/>
                <a:gd name="T2" fmla="*/ 0 w 39"/>
                <a:gd name="T3" fmla="*/ 2 h 9"/>
                <a:gd name="T4" fmla="*/ 0 w 39"/>
                <a:gd name="T5" fmla="*/ 9 h 9"/>
              </a:gdLst>
              <a:ahLst/>
              <a:cxnLst>
                <a:cxn ang="0">
                  <a:pos x="T0" y="T1"/>
                </a:cxn>
                <a:cxn ang="0">
                  <a:pos x="T2" y="T3"/>
                </a:cxn>
                <a:cxn ang="0">
                  <a:pos x="T4" y="T5"/>
                </a:cxn>
              </a:cxnLst>
              <a:rect l="0" t="0" r="r" b="b"/>
              <a:pathLst>
                <a:path w="39" h="9">
                  <a:moveTo>
                    <a:pt x="39" y="0"/>
                  </a:moveTo>
                  <a:lnTo>
                    <a:pt x="0" y="2"/>
                  </a:lnTo>
                  <a:lnTo>
                    <a:pt x="0" y="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5" name="Freeform 442"/>
            <p:cNvSpPr>
              <a:spLocks/>
            </p:cNvSpPr>
            <p:nvPr/>
          </p:nvSpPr>
          <p:spPr bwMode="auto">
            <a:xfrm>
              <a:off x="3400426" y="3303588"/>
              <a:ext cx="80963" cy="19050"/>
            </a:xfrm>
            <a:custGeom>
              <a:avLst/>
              <a:gdLst>
                <a:gd name="T0" fmla="*/ 51 w 51"/>
                <a:gd name="T1" fmla="*/ 0 h 12"/>
                <a:gd name="T2" fmla="*/ 0 w 51"/>
                <a:gd name="T3" fmla="*/ 5 h 12"/>
                <a:gd name="T4" fmla="*/ 0 w 51"/>
                <a:gd name="T5" fmla="*/ 12 h 12"/>
              </a:gdLst>
              <a:ahLst/>
              <a:cxnLst>
                <a:cxn ang="0">
                  <a:pos x="T0" y="T1"/>
                </a:cxn>
                <a:cxn ang="0">
                  <a:pos x="T2" y="T3"/>
                </a:cxn>
                <a:cxn ang="0">
                  <a:pos x="T4" y="T5"/>
                </a:cxn>
              </a:cxnLst>
              <a:rect l="0" t="0" r="r" b="b"/>
              <a:pathLst>
                <a:path w="51" h="12">
                  <a:moveTo>
                    <a:pt x="51" y="0"/>
                  </a:moveTo>
                  <a:lnTo>
                    <a:pt x="0" y="5"/>
                  </a:lnTo>
                  <a:lnTo>
                    <a:pt x="0"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6" name="Freeform 443"/>
            <p:cNvSpPr>
              <a:spLocks/>
            </p:cNvSpPr>
            <p:nvPr/>
          </p:nvSpPr>
          <p:spPr bwMode="auto">
            <a:xfrm>
              <a:off x="3519488" y="3163888"/>
              <a:ext cx="217488" cy="117475"/>
            </a:xfrm>
            <a:custGeom>
              <a:avLst/>
              <a:gdLst>
                <a:gd name="T0" fmla="*/ 0 w 137"/>
                <a:gd name="T1" fmla="*/ 0 h 74"/>
                <a:gd name="T2" fmla="*/ 39 w 137"/>
                <a:gd name="T3" fmla="*/ 52 h 74"/>
                <a:gd name="T4" fmla="*/ 137 w 137"/>
                <a:gd name="T5" fmla="*/ 74 h 74"/>
                <a:gd name="T6" fmla="*/ 99 w 137"/>
                <a:gd name="T7" fmla="*/ 28 h 74"/>
                <a:gd name="T8" fmla="*/ 0 w 137"/>
                <a:gd name="T9" fmla="*/ 0 h 74"/>
              </a:gdLst>
              <a:ahLst/>
              <a:cxnLst>
                <a:cxn ang="0">
                  <a:pos x="T0" y="T1"/>
                </a:cxn>
                <a:cxn ang="0">
                  <a:pos x="T2" y="T3"/>
                </a:cxn>
                <a:cxn ang="0">
                  <a:pos x="T4" y="T5"/>
                </a:cxn>
                <a:cxn ang="0">
                  <a:pos x="T6" y="T7"/>
                </a:cxn>
                <a:cxn ang="0">
                  <a:pos x="T8" y="T9"/>
                </a:cxn>
              </a:cxnLst>
              <a:rect l="0" t="0" r="r" b="b"/>
              <a:pathLst>
                <a:path w="137" h="74">
                  <a:moveTo>
                    <a:pt x="0" y="0"/>
                  </a:moveTo>
                  <a:lnTo>
                    <a:pt x="39" y="52"/>
                  </a:lnTo>
                  <a:lnTo>
                    <a:pt x="137" y="74"/>
                  </a:lnTo>
                  <a:lnTo>
                    <a:pt x="99" y="28"/>
                  </a:lnTo>
                  <a:lnTo>
                    <a:pt x="0"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7" name="Freeform 444"/>
            <p:cNvSpPr>
              <a:spLocks/>
            </p:cNvSpPr>
            <p:nvPr/>
          </p:nvSpPr>
          <p:spPr bwMode="auto">
            <a:xfrm>
              <a:off x="3844926" y="1873250"/>
              <a:ext cx="152400" cy="279400"/>
            </a:xfrm>
            <a:custGeom>
              <a:avLst/>
              <a:gdLst>
                <a:gd name="T0" fmla="*/ 0 w 96"/>
                <a:gd name="T1" fmla="*/ 0 h 176"/>
                <a:gd name="T2" fmla="*/ 0 w 96"/>
                <a:gd name="T3" fmla="*/ 176 h 176"/>
                <a:gd name="T4" fmla="*/ 90 w 96"/>
                <a:gd name="T5" fmla="*/ 176 h 176"/>
                <a:gd name="T6" fmla="*/ 90 w 96"/>
                <a:gd name="T7" fmla="*/ 79 h 176"/>
                <a:gd name="T8" fmla="*/ 96 w 96"/>
                <a:gd name="T9" fmla="*/ 73 h 176"/>
                <a:gd name="T10" fmla="*/ 96 w 96"/>
                <a:gd name="T11" fmla="*/ 27 h 176"/>
                <a:gd name="T12" fmla="*/ 0 w 96"/>
                <a:gd name="T13" fmla="*/ 0 h 176"/>
              </a:gdLst>
              <a:ahLst/>
              <a:cxnLst>
                <a:cxn ang="0">
                  <a:pos x="T0" y="T1"/>
                </a:cxn>
                <a:cxn ang="0">
                  <a:pos x="T2" y="T3"/>
                </a:cxn>
                <a:cxn ang="0">
                  <a:pos x="T4" y="T5"/>
                </a:cxn>
                <a:cxn ang="0">
                  <a:pos x="T6" y="T7"/>
                </a:cxn>
                <a:cxn ang="0">
                  <a:pos x="T8" y="T9"/>
                </a:cxn>
                <a:cxn ang="0">
                  <a:pos x="T10" y="T11"/>
                </a:cxn>
                <a:cxn ang="0">
                  <a:pos x="T12" y="T13"/>
                </a:cxn>
              </a:cxnLst>
              <a:rect l="0" t="0" r="r" b="b"/>
              <a:pathLst>
                <a:path w="96" h="176">
                  <a:moveTo>
                    <a:pt x="0" y="0"/>
                  </a:moveTo>
                  <a:lnTo>
                    <a:pt x="0" y="176"/>
                  </a:lnTo>
                  <a:lnTo>
                    <a:pt x="90" y="176"/>
                  </a:lnTo>
                  <a:lnTo>
                    <a:pt x="90" y="79"/>
                  </a:lnTo>
                  <a:lnTo>
                    <a:pt x="96" y="73"/>
                  </a:lnTo>
                  <a:lnTo>
                    <a:pt x="96" y="27"/>
                  </a:lnTo>
                  <a:lnTo>
                    <a:pt x="0"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8" name="Freeform 445"/>
            <p:cNvSpPr>
              <a:spLocks/>
            </p:cNvSpPr>
            <p:nvPr/>
          </p:nvSpPr>
          <p:spPr bwMode="auto">
            <a:xfrm>
              <a:off x="3678238" y="1873250"/>
              <a:ext cx="152400" cy="279400"/>
            </a:xfrm>
            <a:custGeom>
              <a:avLst/>
              <a:gdLst>
                <a:gd name="T0" fmla="*/ 96 w 96"/>
                <a:gd name="T1" fmla="*/ 0 h 176"/>
                <a:gd name="T2" fmla="*/ 0 w 96"/>
                <a:gd name="T3" fmla="*/ 28 h 176"/>
                <a:gd name="T4" fmla="*/ 0 w 96"/>
                <a:gd name="T5" fmla="*/ 73 h 176"/>
                <a:gd name="T6" fmla="*/ 6 w 96"/>
                <a:gd name="T7" fmla="*/ 79 h 176"/>
                <a:gd name="T8" fmla="*/ 6 w 96"/>
                <a:gd name="T9" fmla="*/ 176 h 176"/>
                <a:gd name="T10" fmla="*/ 96 w 96"/>
                <a:gd name="T11" fmla="*/ 176 h 176"/>
              </a:gdLst>
              <a:ahLst/>
              <a:cxnLst>
                <a:cxn ang="0">
                  <a:pos x="T0" y="T1"/>
                </a:cxn>
                <a:cxn ang="0">
                  <a:pos x="T2" y="T3"/>
                </a:cxn>
                <a:cxn ang="0">
                  <a:pos x="T4" y="T5"/>
                </a:cxn>
                <a:cxn ang="0">
                  <a:pos x="T6" y="T7"/>
                </a:cxn>
                <a:cxn ang="0">
                  <a:pos x="T8" y="T9"/>
                </a:cxn>
                <a:cxn ang="0">
                  <a:pos x="T10" y="T11"/>
                </a:cxn>
              </a:cxnLst>
              <a:rect l="0" t="0" r="r" b="b"/>
              <a:pathLst>
                <a:path w="96" h="176">
                  <a:moveTo>
                    <a:pt x="96" y="0"/>
                  </a:moveTo>
                  <a:lnTo>
                    <a:pt x="0" y="28"/>
                  </a:lnTo>
                  <a:lnTo>
                    <a:pt x="0" y="73"/>
                  </a:lnTo>
                  <a:lnTo>
                    <a:pt x="6" y="79"/>
                  </a:lnTo>
                  <a:lnTo>
                    <a:pt x="6" y="176"/>
                  </a:lnTo>
                  <a:lnTo>
                    <a:pt x="96" y="17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9" name="Line 446"/>
            <p:cNvSpPr>
              <a:spLocks noChangeShapeType="1"/>
            </p:cNvSpPr>
            <p:nvPr/>
          </p:nvSpPr>
          <p:spPr bwMode="auto">
            <a:xfrm flipV="1">
              <a:off x="3767138" y="1903413"/>
              <a:ext cx="0" cy="68263"/>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0" name="Freeform 447"/>
            <p:cNvSpPr>
              <a:spLocks/>
            </p:cNvSpPr>
            <p:nvPr/>
          </p:nvSpPr>
          <p:spPr bwMode="auto">
            <a:xfrm>
              <a:off x="3771901" y="1970088"/>
              <a:ext cx="58738" cy="169863"/>
            </a:xfrm>
            <a:custGeom>
              <a:avLst/>
              <a:gdLst>
                <a:gd name="T0" fmla="*/ 0 w 37"/>
                <a:gd name="T1" fmla="*/ 107 h 107"/>
                <a:gd name="T2" fmla="*/ 0 w 37"/>
                <a:gd name="T3" fmla="*/ 6 h 107"/>
                <a:gd name="T4" fmla="*/ 37 w 37"/>
                <a:gd name="T5" fmla="*/ 0 h 107"/>
              </a:gdLst>
              <a:ahLst/>
              <a:cxnLst>
                <a:cxn ang="0">
                  <a:pos x="T0" y="T1"/>
                </a:cxn>
                <a:cxn ang="0">
                  <a:pos x="T2" y="T3"/>
                </a:cxn>
                <a:cxn ang="0">
                  <a:pos x="T4" y="T5"/>
                </a:cxn>
              </a:cxnLst>
              <a:rect l="0" t="0" r="r" b="b"/>
              <a:pathLst>
                <a:path w="37" h="107">
                  <a:moveTo>
                    <a:pt x="0" y="107"/>
                  </a:moveTo>
                  <a:lnTo>
                    <a:pt x="0" y="6"/>
                  </a:lnTo>
                  <a:lnTo>
                    <a:pt x="3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1" name="Freeform 448"/>
            <p:cNvSpPr>
              <a:spLocks/>
            </p:cNvSpPr>
            <p:nvPr/>
          </p:nvSpPr>
          <p:spPr bwMode="auto">
            <a:xfrm>
              <a:off x="3697288" y="1987550"/>
              <a:ext cx="31750" cy="152400"/>
            </a:xfrm>
            <a:custGeom>
              <a:avLst/>
              <a:gdLst>
                <a:gd name="T0" fmla="*/ 0 w 20"/>
                <a:gd name="T1" fmla="*/ 3 h 96"/>
                <a:gd name="T2" fmla="*/ 20 w 20"/>
                <a:gd name="T3" fmla="*/ 0 h 96"/>
                <a:gd name="T4" fmla="*/ 20 w 20"/>
                <a:gd name="T5" fmla="*/ 96 h 96"/>
              </a:gdLst>
              <a:ahLst/>
              <a:cxnLst>
                <a:cxn ang="0">
                  <a:pos x="T0" y="T1"/>
                </a:cxn>
                <a:cxn ang="0">
                  <a:pos x="T2" y="T3"/>
                </a:cxn>
                <a:cxn ang="0">
                  <a:pos x="T4" y="T5"/>
                </a:cxn>
              </a:cxnLst>
              <a:rect l="0" t="0" r="r" b="b"/>
              <a:pathLst>
                <a:path w="20" h="96">
                  <a:moveTo>
                    <a:pt x="0" y="3"/>
                  </a:moveTo>
                  <a:lnTo>
                    <a:pt x="20" y="0"/>
                  </a:lnTo>
                  <a:lnTo>
                    <a:pt x="20" y="9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2" name="Line 449"/>
            <p:cNvSpPr>
              <a:spLocks noChangeShapeType="1"/>
            </p:cNvSpPr>
            <p:nvPr/>
          </p:nvSpPr>
          <p:spPr bwMode="auto">
            <a:xfrm>
              <a:off x="3724276" y="1916113"/>
              <a:ext cx="0" cy="61913"/>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3" name="Freeform 450"/>
            <p:cNvSpPr>
              <a:spLocks/>
            </p:cNvSpPr>
            <p:nvPr/>
          </p:nvSpPr>
          <p:spPr bwMode="auto">
            <a:xfrm>
              <a:off x="3884613" y="1849438"/>
              <a:ext cx="68263" cy="31750"/>
            </a:xfrm>
            <a:custGeom>
              <a:avLst/>
              <a:gdLst>
                <a:gd name="T0" fmla="*/ 0 w 43"/>
                <a:gd name="T1" fmla="*/ 14 h 20"/>
                <a:gd name="T2" fmla="*/ 0 w 43"/>
                <a:gd name="T3" fmla="*/ 14 h 20"/>
                <a:gd name="T4" fmla="*/ 30 w 43"/>
                <a:gd name="T5" fmla="*/ 0 h 20"/>
                <a:gd name="T6" fmla="*/ 30 w 43"/>
                <a:gd name="T7" fmla="*/ 0 h 20"/>
                <a:gd name="T8" fmla="*/ 35 w 43"/>
                <a:gd name="T9" fmla="*/ 0 h 20"/>
                <a:gd name="T10" fmla="*/ 38 w 43"/>
                <a:gd name="T11" fmla="*/ 0 h 20"/>
                <a:gd name="T12" fmla="*/ 41 w 43"/>
                <a:gd name="T13" fmla="*/ 3 h 20"/>
                <a:gd name="T14" fmla="*/ 43 w 43"/>
                <a:gd name="T15" fmla="*/ 6 h 20"/>
                <a:gd name="T16" fmla="*/ 43 w 43"/>
                <a:gd name="T17" fmla="*/ 6 h 20"/>
                <a:gd name="T18" fmla="*/ 43 w 43"/>
                <a:gd name="T19" fmla="*/ 9 h 20"/>
                <a:gd name="T20" fmla="*/ 40 w 43"/>
                <a:gd name="T21" fmla="*/ 12 h 20"/>
                <a:gd name="T22" fmla="*/ 34 w 43"/>
                <a:gd name="T23" fmla="*/ 16 h 20"/>
                <a:gd name="T24" fmla="*/ 23 w 43"/>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20">
                  <a:moveTo>
                    <a:pt x="0" y="14"/>
                  </a:moveTo>
                  <a:lnTo>
                    <a:pt x="0" y="14"/>
                  </a:lnTo>
                  <a:lnTo>
                    <a:pt x="30" y="0"/>
                  </a:lnTo>
                  <a:lnTo>
                    <a:pt x="30" y="0"/>
                  </a:lnTo>
                  <a:lnTo>
                    <a:pt x="35" y="0"/>
                  </a:lnTo>
                  <a:lnTo>
                    <a:pt x="38" y="0"/>
                  </a:lnTo>
                  <a:lnTo>
                    <a:pt x="41" y="3"/>
                  </a:lnTo>
                  <a:lnTo>
                    <a:pt x="43" y="6"/>
                  </a:lnTo>
                  <a:lnTo>
                    <a:pt x="43" y="6"/>
                  </a:lnTo>
                  <a:lnTo>
                    <a:pt x="43" y="9"/>
                  </a:lnTo>
                  <a:lnTo>
                    <a:pt x="40" y="12"/>
                  </a:lnTo>
                  <a:lnTo>
                    <a:pt x="34" y="16"/>
                  </a:lnTo>
                  <a:lnTo>
                    <a:pt x="23" y="2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4" name="Freeform 451"/>
            <p:cNvSpPr>
              <a:spLocks/>
            </p:cNvSpPr>
            <p:nvPr/>
          </p:nvSpPr>
          <p:spPr bwMode="auto">
            <a:xfrm>
              <a:off x="3729038" y="1849438"/>
              <a:ext cx="68263" cy="31750"/>
            </a:xfrm>
            <a:custGeom>
              <a:avLst/>
              <a:gdLst>
                <a:gd name="T0" fmla="*/ 20 w 43"/>
                <a:gd name="T1" fmla="*/ 20 h 20"/>
                <a:gd name="T2" fmla="*/ 20 w 43"/>
                <a:gd name="T3" fmla="*/ 20 h 20"/>
                <a:gd name="T4" fmla="*/ 9 w 43"/>
                <a:gd name="T5" fmla="*/ 16 h 20"/>
                <a:gd name="T6" fmla="*/ 3 w 43"/>
                <a:gd name="T7" fmla="*/ 12 h 20"/>
                <a:gd name="T8" fmla="*/ 1 w 43"/>
                <a:gd name="T9" fmla="*/ 9 h 20"/>
                <a:gd name="T10" fmla="*/ 0 w 43"/>
                <a:gd name="T11" fmla="*/ 6 h 20"/>
                <a:gd name="T12" fmla="*/ 0 w 43"/>
                <a:gd name="T13" fmla="*/ 6 h 20"/>
                <a:gd name="T14" fmla="*/ 2 w 43"/>
                <a:gd name="T15" fmla="*/ 3 h 20"/>
                <a:gd name="T16" fmla="*/ 5 w 43"/>
                <a:gd name="T17" fmla="*/ 0 h 20"/>
                <a:gd name="T18" fmla="*/ 9 w 43"/>
                <a:gd name="T19" fmla="*/ 0 h 20"/>
                <a:gd name="T20" fmla="*/ 13 w 43"/>
                <a:gd name="T21" fmla="*/ 0 h 20"/>
                <a:gd name="T22" fmla="*/ 13 w 43"/>
                <a:gd name="T23" fmla="*/ 0 h 20"/>
                <a:gd name="T24" fmla="*/ 43 w 43"/>
                <a:gd name="T2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20">
                  <a:moveTo>
                    <a:pt x="20" y="20"/>
                  </a:moveTo>
                  <a:lnTo>
                    <a:pt x="20" y="20"/>
                  </a:lnTo>
                  <a:lnTo>
                    <a:pt x="9" y="16"/>
                  </a:lnTo>
                  <a:lnTo>
                    <a:pt x="3" y="12"/>
                  </a:lnTo>
                  <a:lnTo>
                    <a:pt x="1" y="9"/>
                  </a:lnTo>
                  <a:lnTo>
                    <a:pt x="0" y="6"/>
                  </a:lnTo>
                  <a:lnTo>
                    <a:pt x="0" y="6"/>
                  </a:lnTo>
                  <a:lnTo>
                    <a:pt x="2" y="3"/>
                  </a:lnTo>
                  <a:lnTo>
                    <a:pt x="5" y="0"/>
                  </a:lnTo>
                  <a:lnTo>
                    <a:pt x="9" y="0"/>
                  </a:lnTo>
                  <a:lnTo>
                    <a:pt x="13" y="0"/>
                  </a:lnTo>
                  <a:lnTo>
                    <a:pt x="13" y="0"/>
                  </a:lnTo>
                  <a:lnTo>
                    <a:pt x="43" y="1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5" name="Freeform 452"/>
            <p:cNvSpPr>
              <a:spLocks/>
            </p:cNvSpPr>
            <p:nvPr/>
          </p:nvSpPr>
          <p:spPr bwMode="auto">
            <a:xfrm>
              <a:off x="3713163" y="1811338"/>
              <a:ext cx="255588" cy="77788"/>
            </a:xfrm>
            <a:custGeom>
              <a:avLst/>
              <a:gdLst>
                <a:gd name="T0" fmla="*/ 146 w 161"/>
                <a:gd name="T1" fmla="*/ 49 h 49"/>
                <a:gd name="T2" fmla="*/ 146 w 161"/>
                <a:gd name="T3" fmla="*/ 49 h 49"/>
                <a:gd name="T4" fmla="*/ 154 w 161"/>
                <a:gd name="T5" fmla="*/ 45 h 49"/>
                <a:gd name="T6" fmla="*/ 154 w 161"/>
                <a:gd name="T7" fmla="*/ 45 h 49"/>
                <a:gd name="T8" fmla="*/ 157 w 161"/>
                <a:gd name="T9" fmla="*/ 43 h 49"/>
                <a:gd name="T10" fmla="*/ 159 w 161"/>
                <a:gd name="T11" fmla="*/ 41 h 49"/>
                <a:gd name="T12" fmla="*/ 160 w 161"/>
                <a:gd name="T13" fmla="*/ 39 h 49"/>
                <a:gd name="T14" fmla="*/ 161 w 161"/>
                <a:gd name="T15" fmla="*/ 36 h 49"/>
                <a:gd name="T16" fmla="*/ 161 w 161"/>
                <a:gd name="T17" fmla="*/ 30 h 49"/>
                <a:gd name="T18" fmla="*/ 159 w 161"/>
                <a:gd name="T19" fmla="*/ 22 h 49"/>
                <a:gd name="T20" fmla="*/ 159 w 161"/>
                <a:gd name="T21" fmla="*/ 22 h 49"/>
                <a:gd name="T22" fmla="*/ 155 w 161"/>
                <a:gd name="T23" fmla="*/ 13 h 49"/>
                <a:gd name="T24" fmla="*/ 151 w 161"/>
                <a:gd name="T25" fmla="*/ 9 h 49"/>
                <a:gd name="T26" fmla="*/ 148 w 161"/>
                <a:gd name="T27" fmla="*/ 5 h 49"/>
                <a:gd name="T28" fmla="*/ 144 w 161"/>
                <a:gd name="T29" fmla="*/ 2 h 49"/>
                <a:gd name="T30" fmla="*/ 140 w 161"/>
                <a:gd name="T31" fmla="*/ 0 h 49"/>
                <a:gd name="T32" fmla="*/ 135 w 161"/>
                <a:gd name="T33" fmla="*/ 0 h 49"/>
                <a:gd name="T34" fmla="*/ 130 w 161"/>
                <a:gd name="T35" fmla="*/ 1 h 49"/>
                <a:gd name="T36" fmla="*/ 95 w 161"/>
                <a:gd name="T37" fmla="*/ 22 h 49"/>
                <a:gd name="T38" fmla="*/ 95 w 161"/>
                <a:gd name="T39" fmla="*/ 22 h 49"/>
                <a:gd name="T40" fmla="*/ 95 w 161"/>
                <a:gd name="T41" fmla="*/ 22 h 49"/>
                <a:gd name="T42" fmla="*/ 95 w 161"/>
                <a:gd name="T43" fmla="*/ 22 h 49"/>
                <a:gd name="T44" fmla="*/ 95 w 161"/>
                <a:gd name="T45" fmla="*/ 24 h 49"/>
                <a:gd name="T46" fmla="*/ 94 w 161"/>
                <a:gd name="T47" fmla="*/ 26 h 49"/>
                <a:gd name="T48" fmla="*/ 94 w 161"/>
                <a:gd name="T49" fmla="*/ 26 h 49"/>
                <a:gd name="T50" fmla="*/ 93 w 161"/>
                <a:gd name="T51" fmla="*/ 24 h 49"/>
                <a:gd name="T52" fmla="*/ 93 w 161"/>
                <a:gd name="T53" fmla="*/ 24 h 49"/>
                <a:gd name="T54" fmla="*/ 91 w 161"/>
                <a:gd name="T55" fmla="*/ 21 h 49"/>
                <a:gd name="T56" fmla="*/ 88 w 161"/>
                <a:gd name="T57" fmla="*/ 19 h 49"/>
                <a:gd name="T58" fmla="*/ 85 w 161"/>
                <a:gd name="T59" fmla="*/ 17 h 49"/>
                <a:gd name="T60" fmla="*/ 80 w 161"/>
                <a:gd name="T61" fmla="*/ 16 h 49"/>
                <a:gd name="T62" fmla="*/ 80 w 161"/>
                <a:gd name="T63" fmla="*/ 16 h 49"/>
                <a:gd name="T64" fmla="*/ 76 w 161"/>
                <a:gd name="T65" fmla="*/ 17 h 49"/>
                <a:gd name="T66" fmla="*/ 73 w 161"/>
                <a:gd name="T67" fmla="*/ 19 h 49"/>
                <a:gd name="T68" fmla="*/ 70 w 161"/>
                <a:gd name="T69" fmla="*/ 21 h 49"/>
                <a:gd name="T70" fmla="*/ 69 w 161"/>
                <a:gd name="T71" fmla="*/ 24 h 49"/>
                <a:gd name="T72" fmla="*/ 69 w 161"/>
                <a:gd name="T73" fmla="*/ 24 h 49"/>
                <a:gd name="T74" fmla="*/ 67 w 161"/>
                <a:gd name="T75" fmla="*/ 26 h 49"/>
                <a:gd name="T76" fmla="*/ 67 w 161"/>
                <a:gd name="T77" fmla="*/ 26 h 49"/>
                <a:gd name="T78" fmla="*/ 66 w 161"/>
                <a:gd name="T79" fmla="*/ 24 h 49"/>
                <a:gd name="T80" fmla="*/ 66 w 161"/>
                <a:gd name="T81" fmla="*/ 22 h 49"/>
                <a:gd name="T82" fmla="*/ 66 w 161"/>
                <a:gd name="T83" fmla="*/ 22 h 49"/>
                <a:gd name="T84" fmla="*/ 66 w 161"/>
                <a:gd name="T85" fmla="*/ 22 h 49"/>
                <a:gd name="T86" fmla="*/ 31 w 161"/>
                <a:gd name="T87" fmla="*/ 1 h 49"/>
                <a:gd name="T88" fmla="*/ 31 w 161"/>
                <a:gd name="T89" fmla="*/ 1 h 49"/>
                <a:gd name="T90" fmla="*/ 26 w 161"/>
                <a:gd name="T91" fmla="*/ 0 h 49"/>
                <a:gd name="T92" fmla="*/ 21 w 161"/>
                <a:gd name="T93" fmla="*/ 0 h 49"/>
                <a:gd name="T94" fmla="*/ 17 w 161"/>
                <a:gd name="T95" fmla="*/ 2 h 49"/>
                <a:gd name="T96" fmla="*/ 13 w 161"/>
                <a:gd name="T97" fmla="*/ 5 h 49"/>
                <a:gd name="T98" fmla="*/ 10 w 161"/>
                <a:gd name="T99" fmla="*/ 9 h 49"/>
                <a:gd name="T100" fmla="*/ 6 w 161"/>
                <a:gd name="T101" fmla="*/ 13 h 49"/>
                <a:gd name="T102" fmla="*/ 2 w 161"/>
                <a:gd name="T103" fmla="*/ 22 h 49"/>
                <a:gd name="T104" fmla="*/ 2 w 161"/>
                <a:gd name="T105" fmla="*/ 22 h 49"/>
                <a:gd name="T106" fmla="*/ 0 w 161"/>
                <a:gd name="T107" fmla="*/ 30 h 49"/>
                <a:gd name="T108" fmla="*/ 0 w 161"/>
                <a:gd name="T109" fmla="*/ 36 h 49"/>
                <a:gd name="T110" fmla="*/ 1 w 161"/>
                <a:gd name="T111" fmla="*/ 39 h 49"/>
                <a:gd name="T112" fmla="*/ 2 w 161"/>
                <a:gd name="T113" fmla="*/ 41 h 49"/>
                <a:gd name="T114" fmla="*/ 5 w 161"/>
                <a:gd name="T115" fmla="*/ 43 h 49"/>
                <a:gd name="T116" fmla="*/ 7 w 161"/>
                <a:gd name="T117" fmla="*/ 45 h 49"/>
                <a:gd name="T118" fmla="*/ 7 w 161"/>
                <a:gd name="T119" fmla="*/ 45 h 49"/>
                <a:gd name="T120" fmla="*/ 15 w 161"/>
                <a:gd name="T1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49">
                  <a:moveTo>
                    <a:pt x="146" y="49"/>
                  </a:moveTo>
                  <a:lnTo>
                    <a:pt x="146" y="49"/>
                  </a:lnTo>
                  <a:lnTo>
                    <a:pt x="154" y="45"/>
                  </a:lnTo>
                  <a:lnTo>
                    <a:pt x="154" y="45"/>
                  </a:lnTo>
                  <a:lnTo>
                    <a:pt x="157" y="43"/>
                  </a:lnTo>
                  <a:lnTo>
                    <a:pt x="159" y="41"/>
                  </a:lnTo>
                  <a:lnTo>
                    <a:pt x="160" y="39"/>
                  </a:lnTo>
                  <a:lnTo>
                    <a:pt x="161" y="36"/>
                  </a:lnTo>
                  <a:lnTo>
                    <a:pt x="161" y="30"/>
                  </a:lnTo>
                  <a:lnTo>
                    <a:pt x="159" y="22"/>
                  </a:lnTo>
                  <a:lnTo>
                    <a:pt x="159" y="22"/>
                  </a:lnTo>
                  <a:lnTo>
                    <a:pt x="155" y="13"/>
                  </a:lnTo>
                  <a:lnTo>
                    <a:pt x="151" y="9"/>
                  </a:lnTo>
                  <a:lnTo>
                    <a:pt x="148" y="5"/>
                  </a:lnTo>
                  <a:lnTo>
                    <a:pt x="144" y="2"/>
                  </a:lnTo>
                  <a:lnTo>
                    <a:pt x="140" y="0"/>
                  </a:lnTo>
                  <a:lnTo>
                    <a:pt x="135" y="0"/>
                  </a:lnTo>
                  <a:lnTo>
                    <a:pt x="130" y="1"/>
                  </a:lnTo>
                  <a:lnTo>
                    <a:pt x="95" y="22"/>
                  </a:lnTo>
                  <a:lnTo>
                    <a:pt x="95" y="22"/>
                  </a:lnTo>
                  <a:lnTo>
                    <a:pt x="95" y="22"/>
                  </a:lnTo>
                  <a:lnTo>
                    <a:pt x="95" y="22"/>
                  </a:lnTo>
                  <a:lnTo>
                    <a:pt x="95" y="24"/>
                  </a:lnTo>
                  <a:lnTo>
                    <a:pt x="94" y="26"/>
                  </a:lnTo>
                  <a:lnTo>
                    <a:pt x="94" y="26"/>
                  </a:lnTo>
                  <a:lnTo>
                    <a:pt x="93" y="24"/>
                  </a:lnTo>
                  <a:lnTo>
                    <a:pt x="93" y="24"/>
                  </a:lnTo>
                  <a:lnTo>
                    <a:pt x="91" y="21"/>
                  </a:lnTo>
                  <a:lnTo>
                    <a:pt x="88" y="19"/>
                  </a:lnTo>
                  <a:lnTo>
                    <a:pt x="85" y="17"/>
                  </a:lnTo>
                  <a:lnTo>
                    <a:pt x="80" y="16"/>
                  </a:lnTo>
                  <a:lnTo>
                    <a:pt x="80" y="16"/>
                  </a:lnTo>
                  <a:lnTo>
                    <a:pt x="76" y="17"/>
                  </a:lnTo>
                  <a:lnTo>
                    <a:pt x="73" y="19"/>
                  </a:lnTo>
                  <a:lnTo>
                    <a:pt x="70" y="21"/>
                  </a:lnTo>
                  <a:lnTo>
                    <a:pt x="69" y="24"/>
                  </a:lnTo>
                  <a:lnTo>
                    <a:pt x="69" y="24"/>
                  </a:lnTo>
                  <a:lnTo>
                    <a:pt x="67" y="26"/>
                  </a:lnTo>
                  <a:lnTo>
                    <a:pt x="67" y="26"/>
                  </a:lnTo>
                  <a:lnTo>
                    <a:pt x="66" y="24"/>
                  </a:lnTo>
                  <a:lnTo>
                    <a:pt x="66" y="22"/>
                  </a:lnTo>
                  <a:lnTo>
                    <a:pt x="66" y="22"/>
                  </a:lnTo>
                  <a:lnTo>
                    <a:pt x="66" y="22"/>
                  </a:lnTo>
                  <a:lnTo>
                    <a:pt x="31" y="1"/>
                  </a:lnTo>
                  <a:lnTo>
                    <a:pt x="31" y="1"/>
                  </a:lnTo>
                  <a:lnTo>
                    <a:pt x="26" y="0"/>
                  </a:lnTo>
                  <a:lnTo>
                    <a:pt x="21" y="0"/>
                  </a:lnTo>
                  <a:lnTo>
                    <a:pt x="17" y="2"/>
                  </a:lnTo>
                  <a:lnTo>
                    <a:pt x="13" y="5"/>
                  </a:lnTo>
                  <a:lnTo>
                    <a:pt x="10" y="9"/>
                  </a:lnTo>
                  <a:lnTo>
                    <a:pt x="6" y="13"/>
                  </a:lnTo>
                  <a:lnTo>
                    <a:pt x="2" y="22"/>
                  </a:lnTo>
                  <a:lnTo>
                    <a:pt x="2" y="22"/>
                  </a:lnTo>
                  <a:lnTo>
                    <a:pt x="0" y="30"/>
                  </a:lnTo>
                  <a:lnTo>
                    <a:pt x="0" y="36"/>
                  </a:lnTo>
                  <a:lnTo>
                    <a:pt x="1" y="39"/>
                  </a:lnTo>
                  <a:lnTo>
                    <a:pt x="2" y="41"/>
                  </a:lnTo>
                  <a:lnTo>
                    <a:pt x="5" y="43"/>
                  </a:lnTo>
                  <a:lnTo>
                    <a:pt x="7" y="45"/>
                  </a:lnTo>
                  <a:lnTo>
                    <a:pt x="7" y="45"/>
                  </a:lnTo>
                  <a:lnTo>
                    <a:pt x="15" y="4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6" name="Freeform 453"/>
            <p:cNvSpPr>
              <a:spLocks/>
            </p:cNvSpPr>
            <p:nvPr/>
          </p:nvSpPr>
          <p:spPr bwMode="auto">
            <a:xfrm>
              <a:off x="3895726" y="3094038"/>
              <a:ext cx="79375" cy="161925"/>
            </a:xfrm>
            <a:custGeom>
              <a:avLst/>
              <a:gdLst>
                <a:gd name="T0" fmla="*/ 27 w 50"/>
                <a:gd name="T1" fmla="*/ 0 h 102"/>
                <a:gd name="T2" fmla="*/ 1 w 50"/>
                <a:gd name="T3" fmla="*/ 77 h 102"/>
                <a:gd name="T4" fmla="*/ 1 w 50"/>
                <a:gd name="T5" fmla="*/ 77 h 102"/>
                <a:gd name="T6" fmla="*/ 0 w 50"/>
                <a:gd name="T7" fmla="*/ 80 h 102"/>
                <a:gd name="T8" fmla="*/ 0 w 50"/>
                <a:gd name="T9" fmla="*/ 85 h 102"/>
                <a:gd name="T10" fmla="*/ 1 w 50"/>
                <a:gd name="T11" fmla="*/ 88 h 102"/>
                <a:gd name="T12" fmla="*/ 3 w 50"/>
                <a:gd name="T13" fmla="*/ 92 h 102"/>
                <a:gd name="T14" fmla="*/ 5 w 50"/>
                <a:gd name="T15" fmla="*/ 95 h 102"/>
                <a:gd name="T16" fmla="*/ 8 w 50"/>
                <a:gd name="T17" fmla="*/ 97 h 102"/>
                <a:gd name="T18" fmla="*/ 11 w 50"/>
                <a:gd name="T19" fmla="*/ 99 h 102"/>
                <a:gd name="T20" fmla="*/ 14 w 50"/>
                <a:gd name="T21" fmla="*/ 101 h 102"/>
                <a:gd name="T22" fmla="*/ 14 w 50"/>
                <a:gd name="T23" fmla="*/ 101 h 102"/>
                <a:gd name="T24" fmla="*/ 20 w 50"/>
                <a:gd name="T25" fmla="*/ 102 h 102"/>
                <a:gd name="T26" fmla="*/ 20 w 50"/>
                <a:gd name="T27" fmla="*/ 102 h 102"/>
                <a:gd name="T28" fmla="*/ 25 w 50"/>
                <a:gd name="T29" fmla="*/ 101 h 102"/>
                <a:gd name="T30" fmla="*/ 30 w 50"/>
                <a:gd name="T31" fmla="*/ 98 h 102"/>
                <a:gd name="T32" fmla="*/ 35 w 50"/>
                <a:gd name="T33" fmla="*/ 94 h 102"/>
                <a:gd name="T34" fmla="*/ 37 w 50"/>
                <a:gd name="T35" fmla="*/ 89 h 102"/>
                <a:gd name="T36" fmla="*/ 50 w 50"/>
                <a:gd name="T37" fmla="*/ 5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102">
                  <a:moveTo>
                    <a:pt x="27" y="0"/>
                  </a:moveTo>
                  <a:lnTo>
                    <a:pt x="1" y="77"/>
                  </a:lnTo>
                  <a:lnTo>
                    <a:pt x="1" y="77"/>
                  </a:lnTo>
                  <a:lnTo>
                    <a:pt x="0" y="80"/>
                  </a:lnTo>
                  <a:lnTo>
                    <a:pt x="0" y="85"/>
                  </a:lnTo>
                  <a:lnTo>
                    <a:pt x="1" y="88"/>
                  </a:lnTo>
                  <a:lnTo>
                    <a:pt x="3" y="92"/>
                  </a:lnTo>
                  <a:lnTo>
                    <a:pt x="5" y="95"/>
                  </a:lnTo>
                  <a:lnTo>
                    <a:pt x="8" y="97"/>
                  </a:lnTo>
                  <a:lnTo>
                    <a:pt x="11" y="99"/>
                  </a:lnTo>
                  <a:lnTo>
                    <a:pt x="14" y="101"/>
                  </a:lnTo>
                  <a:lnTo>
                    <a:pt x="14" y="101"/>
                  </a:lnTo>
                  <a:lnTo>
                    <a:pt x="20" y="102"/>
                  </a:lnTo>
                  <a:lnTo>
                    <a:pt x="20" y="102"/>
                  </a:lnTo>
                  <a:lnTo>
                    <a:pt x="25" y="101"/>
                  </a:lnTo>
                  <a:lnTo>
                    <a:pt x="30" y="98"/>
                  </a:lnTo>
                  <a:lnTo>
                    <a:pt x="35" y="94"/>
                  </a:lnTo>
                  <a:lnTo>
                    <a:pt x="37" y="89"/>
                  </a:lnTo>
                  <a:lnTo>
                    <a:pt x="50" y="5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7" name="Freeform 454"/>
            <p:cNvSpPr>
              <a:spLocks/>
            </p:cNvSpPr>
            <p:nvPr/>
          </p:nvSpPr>
          <p:spPr bwMode="auto">
            <a:xfrm>
              <a:off x="4102101" y="3036888"/>
              <a:ext cx="19050" cy="215900"/>
            </a:xfrm>
            <a:custGeom>
              <a:avLst/>
              <a:gdLst>
                <a:gd name="T0" fmla="*/ 0 w 12"/>
                <a:gd name="T1" fmla="*/ 1 h 136"/>
                <a:gd name="T2" fmla="*/ 0 w 12"/>
                <a:gd name="T3" fmla="*/ 130 h 136"/>
                <a:gd name="T4" fmla="*/ 0 w 12"/>
                <a:gd name="T5" fmla="*/ 130 h 136"/>
                <a:gd name="T6" fmla="*/ 1 w 12"/>
                <a:gd name="T7" fmla="*/ 133 h 136"/>
                <a:gd name="T8" fmla="*/ 2 w 12"/>
                <a:gd name="T9" fmla="*/ 135 h 136"/>
                <a:gd name="T10" fmla="*/ 4 w 12"/>
                <a:gd name="T11" fmla="*/ 136 h 136"/>
                <a:gd name="T12" fmla="*/ 6 w 12"/>
                <a:gd name="T13" fmla="*/ 136 h 136"/>
                <a:gd name="T14" fmla="*/ 6 w 12"/>
                <a:gd name="T15" fmla="*/ 136 h 136"/>
                <a:gd name="T16" fmla="*/ 9 w 12"/>
                <a:gd name="T17" fmla="*/ 136 h 136"/>
                <a:gd name="T18" fmla="*/ 11 w 12"/>
                <a:gd name="T19" fmla="*/ 135 h 136"/>
                <a:gd name="T20" fmla="*/ 12 w 12"/>
                <a:gd name="T21" fmla="*/ 133 h 136"/>
                <a:gd name="T22" fmla="*/ 12 w 12"/>
                <a:gd name="T23" fmla="*/ 130 h 136"/>
                <a:gd name="T24" fmla="*/ 12 w 12"/>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6">
                  <a:moveTo>
                    <a:pt x="0" y="1"/>
                  </a:moveTo>
                  <a:lnTo>
                    <a:pt x="0" y="130"/>
                  </a:lnTo>
                  <a:lnTo>
                    <a:pt x="0" y="130"/>
                  </a:lnTo>
                  <a:lnTo>
                    <a:pt x="1" y="133"/>
                  </a:lnTo>
                  <a:lnTo>
                    <a:pt x="2" y="135"/>
                  </a:lnTo>
                  <a:lnTo>
                    <a:pt x="4" y="136"/>
                  </a:lnTo>
                  <a:lnTo>
                    <a:pt x="6" y="136"/>
                  </a:lnTo>
                  <a:lnTo>
                    <a:pt x="6" y="136"/>
                  </a:lnTo>
                  <a:lnTo>
                    <a:pt x="9" y="136"/>
                  </a:lnTo>
                  <a:lnTo>
                    <a:pt x="11" y="135"/>
                  </a:lnTo>
                  <a:lnTo>
                    <a:pt x="12" y="133"/>
                  </a:lnTo>
                  <a:lnTo>
                    <a:pt x="12" y="130"/>
                  </a:lnTo>
                  <a:lnTo>
                    <a:pt x="12"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8" name="Freeform 455"/>
            <p:cNvSpPr>
              <a:spLocks/>
            </p:cNvSpPr>
            <p:nvPr/>
          </p:nvSpPr>
          <p:spPr bwMode="auto">
            <a:xfrm>
              <a:off x="4102101" y="2925763"/>
              <a:ext cx="19050" cy="34925"/>
            </a:xfrm>
            <a:custGeom>
              <a:avLst/>
              <a:gdLst>
                <a:gd name="T0" fmla="*/ 12 w 12"/>
                <a:gd name="T1" fmla="*/ 22 h 22"/>
                <a:gd name="T2" fmla="*/ 12 w 12"/>
                <a:gd name="T3" fmla="*/ 6 h 22"/>
                <a:gd name="T4" fmla="*/ 12 w 12"/>
                <a:gd name="T5" fmla="*/ 6 h 22"/>
                <a:gd name="T6" fmla="*/ 12 w 12"/>
                <a:gd name="T7" fmla="*/ 3 h 22"/>
                <a:gd name="T8" fmla="*/ 11 w 12"/>
                <a:gd name="T9" fmla="*/ 1 h 22"/>
                <a:gd name="T10" fmla="*/ 9 w 12"/>
                <a:gd name="T11" fmla="*/ 0 h 22"/>
                <a:gd name="T12" fmla="*/ 6 w 12"/>
                <a:gd name="T13" fmla="*/ 0 h 22"/>
                <a:gd name="T14" fmla="*/ 6 w 12"/>
                <a:gd name="T15" fmla="*/ 0 h 22"/>
                <a:gd name="T16" fmla="*/ 4 w 12"/>
                <a:gd name="T17" fmla="*/ 0 h 22"/>
                <a:gd name="T18" fmla="*/ 2 w 12"/>
                <a:gd name="T19" fmla="*/ 1 h 22"/>
                <a:gd name="T20" fmla="*/ 1 w 12"/>
                <a:gd name="T21" fmla="*/ 3 h 22"/>
                <a:gd name="T22" fmla="*/ 0 w 12"/>
                <a:gd name="T23" fmla="*/ 6 h 22"/>
                <a:gd name="T24" fmla="*/ 0 w 12"/>
                <a:gd name="T2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2">
                  <a:moveTo>
                    <a:pt x="12" y="22"/>
                  </a:moveTo>
                  <a:lnTo>
                    <a:pt x="12" y="6"/>
                  </a:lnTo>
                  <a:lnTo>
                    <a:pt x="12" y="6"/>
                  </a:lnTo>
                  <a:lnTo>
                    <a:pt x="12" y="3"/>
                  </a:lnTo>
                  <a:lnTo>
                    <a:pt x="11" y="1"/>
                  </a:lnTo>
                  <a:lnTo>
                    <a:pt x="9" y="0"/>
                  </a:lnTo>
                  <a:lnTo>
                    <a:pt x="6" y="0"/>
                  </a:lnTo>
                  <a:lnTo>
                    <a:pt x="6" y="0"/>
                  </a:lnTo>
                  <a:lnTo>
                    <a:pt x="4" y="0"/>
                  </a:lnTo>
                  <a:lnTo>
                    <a:pt x="2" y="1"/>
                  </a:lnTo>
                  <a:lnTo>
                    <a:pt x="1" y="3"/>
                  </a:lnTo>
                  <a:lnTo>
                    <a:pt x="0" y="6"/>
                  </a:lnTo>
                  <a:lnTo>
                    <a:pt x="0" y="2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9" name="Freeform 456"/>
            <p:cNvSpPr>
              <a:spLocks/>
            </p:cNvSpPr>
            <p:nvPr/>
          </p:nvSpPr>
          <p:spPr bwMode="auto">
            <a:xfrm>
              <a:off x="3941763" y="2890838"/>
              <a:ext cx="192088" cy="365125"/>
            </a:xfrm>
            <a:custGeom>
              <a:avLst/>
              <a:gdLst>
                <a:gd name="T0" fmla="*/ 107 w 121"/>
                <a:gd name="T1" fmla="*/ 54 h 230"/>
                <a:gd name="T2" fmla="*/ 79 w 121"/>
                <a:gd name="T3" fmla="*/ 54 h 230"/>
                <a:gd name="T4" fmla="*/ 60 w 121"/>
                <a:gd name="T5" fmla="*/ 15 h 230"/>
                <a:gd name="T6" fmla="*/ 60 w 121"/>
                <a:gd name="T7" fmla="*/ 15 h 230"/>
                <a:gd name="T8" fmla="*/ 58 w 121"/>
                <a:gd name="T9" fmla="*/ 12 h 230"/>
                <a:gd name="T10" fmla="*/ 55 w 121"/>
                <a:gd name="T11" fmla="*/ 9 h 230"/>
                <a:gd name="T12" fmla="*/ 48 w 121"/>
                <a:gd name="T13" fmla="*/ 4 h 230"/>
                <a:gd name="T14" fmla="*/ 38 w 121"/>
                <a:gd name="T15" fmla="*/ 1 h 230"/>
                <a:gd name="T16" fmla="*/ 34 w 121"/>
                <a:gd name="T17" fmla="*/ 0 h 230"/>
                <a:gd name="T18" fmla="*/ 29 w 121"/>
                <a:gd name="T19" fmla="*/ 0 h 230"/>
                <a:gd name="T20" fmla="*/ 29 w 121"/>
                <a:gd name="T21" fmla="*/ 0 h 230"/>
                <a:gd name="T22" fmla="*/ 22 w 121"/>
                <a:gd name="T23" fmla="*/ 1 h 230"/>
                <a:gd name="T24" fmla="*/ 16 w 121"/>
                <a:gd name="T25" fmla="*/ 3 h 230"/>
                <a:gd name="T26" fmla="*/ 11 w 121"/>
                <a:gd name="T27" fmla="*/ 5 h 230"/>
                <a:gd name="T28" fmla="*/ 6 w 121"/>
                <a:gd name="T29" fmla="*/ 8 h 230"/>
                <a:gd name="T30" fmla="*/ 3 w 121"/>
                <a:gd name="T31" fmla="*/ 12 h 230"/>
                <a:gd name="T32" fmla="*/ 2 w 121"/>
                <a:gd name="T33" fmla="*/ 16 h 230"/>
                <a:gd name="T34" fmla="*/ 1 w 121"/>
                <a:gd name="T35" fmla="*/ 19 h 230"/>
                <a:gd name="T36" fmla="*/ 0 w 121"/>
                <a:gd name="T37" fmla="*/ 23 h 230"/>
                <a:gd name="T38" fmla="*/ 0 w 121"/>
                <a:gd name="T39" fmla="*/ 106 h 230"/>
                <a:gd name="T40" fmla="*/ 50 w 121"/>
                <a:gd name="T41" fmla="*/ 219 h 230"/>
                <a:gd name="T42" fmla="*/ 50 w 121"/>
                <a:gd name="T43" fmla="*/ 219 h 230"/>
                <a:gd name="T44" fmla="*/ 53 w 121"/>
                <a:gd name="T45" fmla="*/ 223 h 230"/>
                <a:gd name="T46" fmla="*/ 57 w 121"/>
                <a:gd name="T47" fmla="*/ 227 h 230"/>
                <a:gd name="T48" fmla="*/ 62 w 121"/>
                <a:gd name="T49" fmla="*/ 229 h 230"/>
                <a:gd name="T50" fmla="*/ 67 w 121"/>
                <a:gd name="T51" fmla="*/ 230 h 230"/>
                <a:gd name="T52" fmla="*/ 67 w 121"/>
                <a:gd name="T53" fmla="*/ 230 h 230"/>
                <a:gd name="T54" fmla="*/ 71 w 121"/>
                <a:gd name="T55" fmla="*/ 229 h 230"/>
                <a:gd name="T56" fmla="*/ 74 w 121"/>
                <a:gd name="T57" fmla="*/ 228 h 230"/>
                <a:gd name="T58" fmla="*/ 74 w 121"/>
                <a:gd name="T59" fmla="*/ 228 h 230"/>
                <a:gd name="T60" fmla="*/ 77 w 121"/>
                <a:gd name="T61" fmla="*/ 226 h 230"/>
                <a:gd name="T62" fmla="*/ 80 w 121"/>
                <a:gd name="T63" fmla="*/ 224 h 230"/>
                <a:gd name="T64" fmla="*/ 83 w 121"/>
                <a:gd name="T65" fmla="*/ 221 h 230"/>
                <a:gd name="T66" fmla="*/ 85 w 121"/>
                <a:gd name="T67" fmla="*/ 218 h 230"/>
                <a:gd name="T68" fmla="*/ 86 w 121"/>
                <a:gd name="T69" fmla="*/ 215 h 230"/>
                <a:gd name="T70" fmla="*/ 86 w 121"/>
                <a:gd name="T71" fmla="*/ 210 h 230"/>
                <a:gd name="T72" fmla="*/ 86 w 121"/>
                <a:gd name="T73" fmla="*/ 207 h 230"/>
                <a:gd name="T74" fmla="*/ 85 w 121"/>
                <a:gd name="T75" fmla="*/ 203 h 230"/>
                <a:gd name="T76" fmla="*/ 52 w 121"/>
                <a:gd name="T77" fmla="*/ 129 h 230"/>
                <a:gd name="T78" fmla="*/ 52 w 121"/>
                <a:gd name="T79" fmla="*/ 62 h 230"/>
                <a:gd name="T80" fmla="*/ 63 w 121"/>
                <a:gd name="T81" fmla="*/ 82 h 230"/>
                <a:gd name="T82" fmla="*/ 107 w 121"/>
                <a:gd name="T83" fmla="*/ 82 h 230"/>
                <a:gd name="T84" fmla="*/ 107 w 121"/>
                <a:gd name="T85" fmla="*/ 82 h 230"/>
                <a:gd name="T86" fmla="*/ 112 w 121"/>
                <a:gd name="T87" fmla="*/ 81 h 230"/>
                <a:gd name="T88" fmla="*/ 116 w 121"/>
                <a:gd name="T89" fmla="*/ 78 h 230"/>
                <a:gd name="T90" fmla="*/ 120 w 121"/>
                <a:gd name="T91" fmla="*/ 74 h 230"/>
                <a:gd name="T92" fmla="*/ 121 w 121"/>
                <a:gd name="T93" fmla="*/ 69 h 230"/>
                <a:gd name="T94" fmla="*/ 121 w 121"/>
                <a:gd name="T95" fmla="*/ 69 h 230"/>
                <a:gd name="T96" fmla="*/ 120 w 121"/>
                <a:gd name="T97" fmla="*/ 62 h 230"/>
                <a:gd name="T98" fmla="*/ 116 w 121"/>
                <a:gd name="T99" fmla="*/ 58 h 230"/>
                <a:gd name="T100" fmla="*/ 112 w 121"/>
                <a:gd name="T101" fmla="*/ 55 h 230"/>
                <a:gd name="T102" fmla="*/ 107 w 121"/>
                <a:gd name="T103" fmla="*/ 54 h 230"/>
                <a:gd name="T104" fmla="*/ 107 w 121"/>
                <a:gd name="T105" fmla="*/ 5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1" h="230">
                  <a:moveTo>
                    <a:pt x="107" y="54"/>
                  </a:moveTo>
                  <a:lnTo>
                    <a:pt x="79" y="54"/>
                  </a:lnTo>
                  <a:lnTo>
                    <a:pt x="60" y="15"/>
                  </a:lnTo>
                  <a:lnTo>
                    <a:pt x="60" y="15"/>
                  </a:lnTo>
                  <a:lnTo>
                    <a:pt x="58" y="12"/>
                  </a:lnTo>
                  <a:lnTo>
                    <a:pt x="55" y="9"/>
                  </a:lnTo>
                  <a:lnTo>
                    <a:pt x="48" y="4"/>
                  </a:lnTo>
                  <a:lnTo>
                    <a:pt x="38" y="1"/>
                  </a:lnTo>
                  <a:lnTo>
                    <a:pt x="34" y="0"/>
                  </a:lnTo>
                  <a:lnTo>
                    <a:pt x="29" y="0"/>
                  </a:lnTo>
                  <a:lnTo>
                    <a:pt x="29" y="0"/>
                  </a:lnTo>
                  <a:lnTo>
                    <a:pt x="22" y="1"/>
                  </a:lnTo>
                  <a:lnTo>
                    <a:pt x="16" y="3"/>
                  </a:lnTo>
                  <a:lnTo>
                    <a:pt x="11" y="5"/>
                  </a:lnTo>
                  <a:lnTo>
                    <a:pt x="6" y="8"/>
                  </a:lnTo>
                  <a:lnTo>
                    <a:pt x="3" y="12"/>
                  </a:lnTo>
                  <a:lnTo>
                    <a:pt x="2" y="16"/>
                  </a:lnTo>
                  <a:lnTo>
                    <a:pt x="1" y="19"/>
                  </a:lnTo>
                  <a:lnTo>
                    <a:pt x="0" y="23"/>
                  </a:lnTo>
                  <a:lnTo>
                    <a:pt x="0" y="106"/>
                  </a:lnTo>
                  <a:lnTo>
                    <a:pt x="50" y="219"/>
                  </a:lnTo>
                  <a:lnTo>
                    <a:pt x="50" y="219"/>
                  </a:lnTo>
                  <a:lnTo>
                    <a:pt x="53" y="223"/>
                  </a:lnTo>
                  <a:lnTo>
                    <a:pt x="57" y="227"/>
                  </a:lnTo>
                  <a:lnTo>
                    <a:pt x="62" y="229"/>
                  </a:lnTo>
                  <a:lnTo>
                    <a:pt x="67" y="230"/>
                  </a:lnTo>
                  <a:lnTo>
                    <a:pt x="67" y="230"/>
                  </a:lnTo>
                  <a:lnTo>
                    <a:pt x="71" y="229"/>
                  </a:lnTo>
                  <a:lnTo>
                    <a:pt x="74" y="228"/>
                  </a:lnTo>
                  <a:lnTo>
                    <a:pt x="74" y="228"/>
                  </a:lnTo>
                  <a:lnTo>
                    <a:pt x="77" y="226"/>
                  </a:lnTo>
                  <a:lnTo>
                    <a:pt x="80" y="224"/>
                  </a:lnTo>
                  <a:lnTo>
                    <a:pt x="83" y="221"/>
                  </a:lnTo>
                  <a:lnTo>
                    <a:pt x="85" y="218"/>
                  </a:lnTo>
                  <a:lnTo>
                    <a:pt x="86" y="215"/>
                  </a:lnTo>
                  <a:lnTo>
                    <a:pt x="86" y="210"/>
                  </a:lnTo>
                  <a:lnTo>
                    <a:pt x="86" y="207"/>
                  </a:lnTo>
                  <a:lnTo>
                    <a:pt x="85" y="203"/>
                  </a:lnTo>
                  <a:lnTo>
                    <a:pt x="52" y="129"/>
                  </a:lnTo>
                  <a:lnTo>
                    <a:pt x="52" y="62"/>
                  </a:lnTo>
                  <a:lnTo>
                    <a:pt x="63" y="82"/>
                  </a:lnTo>
                  <a:lnTo>
                    <a:pt x="107" y="82"/>
                  </a:lnTo>
                  <a:lnTo>
                    <a:pt x="107" y="82"/>
                  </a:lnTo>
                  <a:lnTo>
                    <a:pt x="112" y="81"/>
                  </a:lnTo>
                  <a:lnTo>
                    <a:pt x="116" y="78"/>
                  </a:lnTo>
                  <a:lnTo>
                    <a:pt x="120" y="74"/>
                  </a:lnTo>
                  <a:lnTo>
                    <a:pt x="121" y="69"/>
                  </a:lnTo>
                  <a:lnTo>
                    <a:pt x="121" y="69"/>
                  </a:lnTo>
                  <a:lnTo>
                    <a:pt x="120" y="62"/>
                  </a:lnTo>
                  <a:lnTo>
                    <a:pt x="116" y="58"/>
                  </a:lnTo>
                  <a:lnTo>
                    <a:pt x="112" y="55"/>
                  </a:lnTo>
                  <a:lnTo>
                    <a:pt x="107" y="54"/>
                  </a:lnTo>
                  <a:lnTo>
                    <a:pt x="107" y="5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0" name="Freeform 457"/>
            <p:cNvSpPr>
              <a:spLocks/>
            </p:cNvSpPr>
            <p:nvPr/>
          </p:nvSpPr>
          <p:spPr bwMode="auto">
            <a:xfrm>
              <a:off x="3938588" y="2762250"/>
              <a:ext cx="109538" cy="111125"/>
            </a:xfrm>
            <a:custGeom>
              <a:avLst/>
              <a:gdLst>
                <a:gd name="T0" fmla="*/ 0 w 69"/>
                <a:gd name="T1" fmla="*/ 35 h 70"/>
                <a:gd name="T2" fmla="*/ 0 w 69"/>
                <a:gd name="T3" fmla="*/ 35 h 70"/>
                <a:gd name="T4" fmla="*/ 0 w 69"/>
                <a:gd name="T5" fmla="*/ 28 h 70"/>
                <a:gd name="T6" fmla="*/ 2 w 69"/>
                <a:gd name="T7" fmla="*/ 22 h 70"/>
                <a:gd name="T8" fmla="*/ 5 w 69"/>
                <a:gd name="T9" fmla="*/ 16 h 70"/>
                <a:gd name="T10" fmla="*/ 10 w 69"/>
                <a:gd name="T11" fmla="*/ 11 h 70"/>
                <a:gd name="T12" fmla="*/ 16 w 69"/>
                <a:gd name="T13" fmla="*/ 7 h 70"/>
                <a:gd name="T14" fmla="*/ 21 w 69"/>
                <a:gd name="T15" fmla="*/ 3 h 70"/>
                <a:gd name="T16" fmla="*/ 28 w 69"/>
                <a:gd name="T17" fmla="*/ 1 h 70"/>
                <a:gd name="T18" fmla="*/ 35 w 69"/>
                <a:gd name="T19" fmla="*/ 0 h 70"/>
                <a:gd name="T20" fmla="*/ 35 w 69"/>
                <a:gd name="T21" fmla="*/ 0 h 70"/>
                <a:gd name="T22" fmla="*/ 41 w 69"/>
                <a:gd name="T23" fmla="*/ 1 h 70"/>
                <a:gd name="T24" fmla="*/ 49 w 69"/>
                <a:gd name="T25" fmla="*/ 3 h 70"/>
                <a:gd name="T26" fmla="*/ 54 w 69"/>
                <a:gd name="T27" fmla="*/ 7 h 70"/>
                <a:gd name="T28" fmla="*/ 60 w 69"/>
                <a:gd name="T29" fmla="*/ 11 h 70"/>
                <a:gd name="T30" fmla="*/ 64 w 69"/>
                <a:gd name="T31" fmla="*/ 16 h 70"/>
                <a:gd name="T32" fmla="*/ 67 w 69"/>
                <a:gd name="T33" fmla="*/ 22 h 70"/>
                <a:gd name="T34" fmla="*/ 69 w 69"/>
                <a:gd name="T35" fmla="*/ 28 h 70"/>
                <a:gd name="T36" fmla="*/ 69 w 69"/>
                <a:gd name="T37" fmla="*/ 35 h 70"/>
                <a:gd name="T38" fmla="*/ 69 w 69"/>
                <a:gd name="T39" fmla="*/ 35 h 70"/>
                <a:gd name="T40" fmla="*/ 69 w 69"/>
                <a:gd name="T41" fmla="*/ 43 h 70"/>
                <a:gd name="T42" fmla="*/ 67 w 69"/>
                <a:gd name="T43" fmla="*/ 49 h 70"/>
                <a:gd name="T44" fmla="*/ 64 w 69"/>
                <a:gd name="T45" fmla="*/ 55 h 70"/>
                <a:gd name="T46" fmla="*/ 60 w 69"/>
                <a:gd name="T47" fmla="*/ 60 h 70"/>
                <a:gd name="T48" fmla="*/ 54 w 69"/>
                <a:gd name="T49" fmla="*/ 64 h 70"/>
                <a:gd name="T50" fmla="*/ 49 w 69"/>
                <a:gd name="T51" fmla="*/ 67 h 70"/>
                <a:gd name="T52" fmla="*/ 41 w 69"/>
                <a:gd name="T53" fmla="*/ 69 h 70"/>
                <a:gd name="T54" fmla="*/ 35 w 69"/>
                <a:gd name="T55" fmla="*/ 70 h 70"/>
                <a:gd name="T56" fmla="*/ 35 w 69"/>
                <a:gd name="T57" fmla="*/ 70 h 70"/>
                <a:gd name="T58" fmla="*/ 28 w 69"/>
                <a:gd name="T59" fmla="*/ 69 h 70"/>
                <a:gd name="T60" fmla="*/ 21 w 69"/>
                <a:gd name="T61" fmla="*/ 67 h 70"/>
                <a:gd name="T62" fmla="*/ 16 w 69"/>
                <a:gd name="T63" fmla="*/ 64 h 70"/>
                <a:gd name="T64" fmla="*/ 10 w 69"/>
                <a:gd name="T65" fmla="*/ 60 h 70"/>
                <a:gd name="T66" fmla="*/ 5 w 69"/>
                <a:gd name="T67" fmla="*/ 55 h 70"/>
                <a:gd name="T68" fmla="*/ 2 w 69"/>
                <a:gd name="T69" fmla="*/ 49 h 70"/>
                <a:gd name="T70" fmla="*/ 0 w 69"/>
                <a:gd name="T71" fmla="*/ 43 h 70"/>
                <a:gd name="T72" fmla="*/ 0 w 69"/>
                <a:gd name="T73" fmla="*/ 35 h 70"/>
                <a:gd name="T74" fmla="*/ 0 w 69"/>
                <a:gd name="T75"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70">
                  <a:moveTo>
                    <a:pt x="0" y="35"/>
                  </a:moveTo>
                  <a:lnTo>
                    <a:pt x="0" y="35"/>
                  </a:lnTo>
                  <a:lnTo>
                    <a:pt x="0" y="28"/>
                  </a:lnTo>
                  <a:lnTo>
                    <a:pt x="2" y="22"/>
                  </a:lnTo>
                  <a:lnTo>
                    <a:pt x="5" y="16"/>
                  </a:lnTo>
                  <a:lnTo>
                    <a:pt x="10" y="11"/>
                  </a:lnTo>
                  <a:lnTo>
                    <a:pt x="16" y="7"/>
                  </a:lnTo>
                  <a:lnTo>
                    <a:pt x="21" y="3"/>
                  </a:lnTo>
                  <a:lnTo>
                    <a:pt x="28" y="1"/>
                  </a:lnTo>
                  <a:lnTo>
                    <a:pt x="35" y="0"/>
                  </a:lnTo>
                  <a:lnTo>
                    <a:pt x="35" y="0"/>
                  </a:lnTo>
                  <a:lnTo>
                    <a:pt x="41" y="1"/>
                  </a:lnTo>
                  <a:lnTo>
                    <a:pt x="49" y="3"/>
                  </a:lnTo>
                  <a:lnTo>
                    <a:pt x="54" y="7"/>
                  </a:lnTo>
                  <a:lnTo>
                    <a:pt x="60" y="11"/>
                  </a:lnTo>
                  <a:lnTo>
                    <a:pt x="64" y="16"/>
                  </a:lnTo>
                  <a:lnTo>
                    <a:pt x="67" y="22"/>
                  </a:lnTo>
                  <a:lnTo>
                    <a:pt x="69" y="28"/>
                  </a:lnTo>
                  <a:lnTo>
                    <a:pt x="69" y="35"/>
                  </a:lnTo>
                  <a:lnTo>
                    <a:pt x="69" y="35"/>
                  </a:lnTo>
                  <a:lnTo>
                    <a:pt x="69" y="43"/>
                  </a:lnTo>
                  <a:lnTo>
                    <a:pt x="67" y="49"/>
                  </a:lnTo>
                  <a:lnTo>
                    <a:pt x="64" y="55"/>
                  </a:lnTo>
                  <a:lnTo>
                    <a:pt x="60" y="60"/>
                  </a:lnTo>
                  <a:lnTo>
                    <a:pt x="54" y="64"/>
                  </a:lnTo>
                  <a:lnTo>
                    <a:pt x="49" y="67"/>
                  </a:lnTo>
                  <a:lnTo>
                    <a:pt x="41" y="69"/>
                  </a:lnTo>
                  <a:lnTo>
                    <a:pt x="35" y="70"/>
                  </a:lnTo>
                  <a:lnTo>
                    <a:pt x="35" y="70"/>
                  </a:lnTo>
                  <a:lnTo>
                    <a:pt x="28" y="69"/>
                  </a:lnTo>
                  <a:lnTo>
                    <a:pt x="21" y="67"/>
                  </a:lnTo>
                  <a:lnTo>
                    <a:pt x="16" y="64"/>
                  </a:lnTo>
                  <a:lnTo>
                    <a:pt x="10" y="60"/>
                  </a:lnTo>
                  <a:lnTo>
                    <a:pt x="5" y="55"/>
                  </a:lnTo>
                  <a:lnTo>
                    <a:pt x="2" y="49"/>
                  </a:lnTo>
                  <a:lnTo>
                    <a:pt x="0" y="43"/>
                  </a:lnTo>
                  <a:lnTo>
                    <a:pt x="0" y="35"/>
                  </a:lnTo>
                  <a:lnTo>
                    <a:pt x="0" y="3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1" name="Freeform 458"/>
            <p:cNvSpPr>
              <a:spLocks/>
            </p:cNvSpPr>
            <p:nvPr/>
          </p:nvSpPr>
          <p:spPr bwMode="auto">
            <a:xfrm>
              <a:off x="3868738" y="2892425"/>
              <a:ext cx="57150" cy="138113"/>
            </a:xfrm>
            <a:custGeom>
              <a:avLst/>
              <a:gdLst>
                <a:gd name="T0" fmla="*/ 36 w 36"/>
                <a:gd name="T1" fmla="*/ 70 h 87"/>
                <a:gd name="T2" fmla="*/ 36 w 36"/>
                <a:gd name="T3" fmla="*/ 70 h 87"/>
                <a:gd name="T4" fmla="*/ 36 w 36"/>
                <a:gd name="T5" fmla="*/ 73 h 87"/>
                <a:gd name="T6" fmla="*/ 35 w 36"/>
                <a:gd name="T7" fmla="*/ 77 h 87"/>
                <a:gd name="T8" fmla="*/ 33 w 36"/>
                <a:gd name="T9" fmla="*/ 80 h 87"/>
                <a:gd name="T10" fmla="*/ 31 w 36"/>
                <a:gd name="T11" fmla="*/ 82 h 87"/>
                <a:gd name="T12" fmla="*/ 28 w 36"/>
                <a:gd name="T13" fmla="*/ 84 h 87"/>
                <a:gd name="T14" fmla="*/ 25 w 36"/>
                <a:gd name="T15" fmla="*/ 86 h 87"/>
                <a:gd name="T16" fmla="*/ 22 w 36"/>
                <a:gd name="T17" fmla="*/ 87 h 87"/>
                <a:gd name="T18" fmla="*/ 17 w 36"/>
                <a:gd name="T19" fmla="*/ 87 h 87"/>
                <a:gd name="T20" fmla="*/ 17 w 36"/>
                <a:gd name="T21" fmla="*/ 87 h 87"/>
                <a:gd name="T22" fmla="*/ 14 w 36"/>
                <a:gd name="T23" fmla="*/ 87 h 87"/>
                <a:gd name="T24" fmla="*/ 11 w 36"/>
                <a:gd name="T25" fmla="*/ 86 h 87"/>
                <a:gd name="T26" fmla="*/ 8 w 36"/>
                <a:gd name="T27" fmla="*/ 84 h 87"/>
                <a:gd name="T28" fmla="*/ 5 w 36"/>
                <a:gd name="T29" fmla="*/ 82 h 87"/>
                <a:gd name="T30" fmla="*/ 3 w 36"/>
                <a:gd name="T31" fmla="*/ 80 h 87"/>
                <a:gd name="T32" fmla="*/ 1 w 36"/>
                <a:gd name="T33" fmla="*/ 77 h 87"/>
                <a:gd name="T34" fmla="*/ 0 w 36"/>
                <a:gd name="T35" fmla="*/ 73 h 87"/>
                <a:gd name="T36" fmla="*/ 0 w 36"/>
                <a:gd name="T37" fmla="*/ 70 h 87"/>
                <a:gd name="T38" fmla="*/ 0 w 36"/>
                <a:gd name="T39" fmla="*/ 18 h 87"/>
                <a:gd name="T40" fmla="*/ 0 w 36"/>
                <a:gd name="T41" fmla="*/ 18 h 87"/>
                <a:gd name="T42" fmla="*/ 0 w 36"/>
                <a:gd name="T43" fmla="*/ 15 h 87"/>
                <a:gd name="T44" fmla="*/ 1 w 36"/>
                <a:gd name="T45" fmla="*/ 11 h 87"/>
                <a:gd name="T46" fmla="*/ 3 w 36"/>
                <a:gd name="T47" fmla="*/ 8 h 87"/>
                <a:gd name="T48" fmla="*/ 5 w 36"/>
                <a:gd name="T49" fmla="*/ 6 h 87"/>
                <a:gd name="T50" fmla="*/ 8 w 36"/>
                <a:gd name="T51" fmla="*/ 3 h 87"/>
                <a:gd name="T52" fmla="*/ 11 w 36"/>
                <a:gd name="T53" fmla="*/ 2 h 87"/>
                <a:gd name="T54" fmla="*/ 14 w 36"/>
                <a:gd name="T55" fmla="*/ 1 h 87"/>
                <a:gd name="T56" fmla="*/ 17 w 36"/>
                <a:gd name="T57" fmla="*/ 0 h 87"/>
                <a:gd name="T58" fmla="*/ 17 w 36"/>
                <a:gd name="T59" fmla="*/ 0 h 87"/>
                <a:gd name="T60" fmla="*/ 22 w 36"/>
                <a:gd name="T61" fmla="*/ 1 h 87"/>
                <a:gd name="T62" fmla="*/ 25 w 36"/>
                <a:gd name="T63" fmla="*/ 2 h 87"/>
                <a:gd name="T64" fmla="*/ 28 w 36"/>
                <a:gd name="T65" fmla="*/ 3 h 87"/>
                <a:gd name="T66" fmla="*/ 31 w 36"/>
                <a:gd name="T67" fmla="*/ 6 h 87"/>
                <a:gd name="T68" fmla="*/ 33 w 36"/>
                <a:gd name="T69" fmla="*/ 8 h 87"/>
                <a:gd name="T70" fmla="*/ 35 w 36"/>
                <a:gd name="T71" fmla="*/ 11 h 87"/>
                <a:gd name="T72" fmla="*/ 36 w 36"/>
                <a:gd name="T73" fmla="*/ 15 h 87"/>
                <a:gd name="T74" fmla="*/ 36 w 36"/>
                <a:gd name="T75" fmla="*/ 1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87">
                  <a:moveTo>
                    <a:pt x="36" y="70"/>
                  </a:moveTo>
                  <a:lnTo>
                    <a:pt x="36" y="70"/>
                  </a:lnTo>
                  <a:lnTo>
                    <a:pt x="36" y="73"/>
                  </a:lnTo>
                  <a:lnTo>
                    <a:pt x="35" y="77"/>
                  </a:lnTo>
                  <a:lnTo>
                    <a:pt x="33" y="80"/>
                  </a:lnTo>
                  <a:lnTo>
                    <a:pt x="31" y="82"/>
                  </a:lnTo>
                  <a:lnTo>
                    <a:pt x="28" y="84"/>
                  </a:lnTo>
                  <a:lnTo>
                    <a:pt x="25" y="86"/>
                  </a:lnTo>
                  <a:lnTo>
                    <a:pt x="22" y="87"/>
                  </a:lnTo>
                  <a:lnTo>
                    <a:pt x="17" y="87"/>
                  </a:lnTo>
                  <a:lnTo>
                    <a:pt x="17" y="87"/>
                  </a:lnTo>
                  <a:lnTo>
                    <a:pt x="14" y="87"/>
                  </a:lnTo>
                  <a:lnTo>
                    <a:pt x="11" y="86"/>
                  </a:lnTo>
                  <a:lnTo>
                    <a:pt x="8" y="84"/>
                  </a:lnTo>
                  <a:lnTo>
                    <a:pt x="5" y="82"/>
                  </a:lnTo>
                  <a:lnTo>
                    <a:pt x="3" y="80"/>
                  </a:lnTo>
                  <a:lnTo>
                    <a:pt x="1" y="77"/>
                  </a:lnTo>
                  <a:lnTo>
                    <a:pt x="0" y="73"/>
                  </a:lnTo>
                  <a:lnTo>
                    <a:pt x="0" y="70"/>
                  </a:lnTo>
                  <a:lnTo>
                    <a:pt x="0" y="18"/>
                  </a:lnTo>
                  <a:lnTo>
                    <a:pt x="0" y="18"/>
                  </a:lnTo>
                  <a:lnTo>
                    <a:pt x="0" y="15"/>
                  </a:lnTo>
                  <a:lnTo>
                    <a:pt x="1" y="11"/>
                  </a:lnTo>
                  <a:lnTo>
                    <a:pt x="3" y="8"/>
                  </a:lnTo>
                  <a:lnTo>
                    <a:pt x="5" y="6"/>
                  </a:lnTo>
                  <a:lnTo>
                    <a:pt x="8" y="3"/>
                  </a:lnTo>
                  <a:lnTo>
                    <a:pt x="11" y="2"/>
                  </a:lnTo>
                  <a:lnTo>
                    <a:pt x="14" y="1"/>
                  </a:lnTo>
                  <a:lnTo>
                    <a:pt x="17" y="0"/>
                  </a:lnTo>
                  <a:lnTo>
                    <a:pt x="17" y="0"/>
                  </a:lnTo>
                  <a:lnTo>
                    <a:pt x="22" y="1"/>
                  </a:lnTo>
                  <a:lnTo>
                    <a:pt x="25" y="2"/>
                  </a:lnTo>
                  <a:lnTo>
                    <a:pt x="28" y="3"/>
                  </a:lnTo>
                  <a:lnTo>
                    <a:pt x="31" y="6"/>
                  </a:lnTo>
                  <a:lnTo>
                    <a:pt x="33" y="8"/>
                  </a:lnTo>
                  <a:lnTo>
                    <a:pt x="35" y="11"/>
                  </a:lnTo>
                  <a:lnTo>
                    <a:pt x="36" y="15"/>
                  </a:lnTo>
                  <a:lnTo>
                    <a:pt x="36" y="1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2" name="Freeform 459"/>
            <p:cNvSpPr>
              <a:spLocks/>
            </p:cNvSpPr>
            <p:nvPr/>
          </p:nvSpPr>
          <p:spPr bwMode="auto">
            <a:xfrm>
              <a:off x="3167063" y="2814638"/>
              <a:ext cx="547688" cy="160338"/>
            </a:xfrm>
            <a:custGeom>
              <a:avLst/>
              <a:gdLst>
                <a:gd name="T0" fmla="*/ 10 w 345"/>
                <a:gd name="T1" fmla="*/ 0 h 101"/>
                <a:gd name="T2" fmla="*/ 10 w 345"/>
                <a:gd name="T3" fmla="*/ 0 h 101"/>
                <a:gd name="T4" fmla="*/ 10 w 345"/>
                <a:gd name="T5" fmla="*/ 37 h 101"/>
                <a:gd name="T6" fmla="*/ 10 w 345"/>
                <a:gd name="T7" fmla="*/ 37 h 101"/>
                <a:gd name="T8" fmla="*/ 0 w 345"/>
                <a:gd name="T9" fmla="*/ 37 h 101"/>
                <a:gd name="T10" fmla="*/ 0 w 345"/>
                <a:gd name="T11" fmla="*/ 58 h 101"/>
                <a:gd name="T12" fmla="*/ 79 w 345"/>
                <a:gd name="T13" fmla="*/ 58 h 101"/>
                <a:gd name="T14" fmla="*/ 79 w 345"/>
                <a:gd name="T15" fmla="*/ 58 h 101"/>
                <a:gd name="T16" fmla="*/ 80 w 345"/>
                <a:gd name="T17" fmla="*/ 67 h 101"/>
                <a:gd name="T18" fmla="*/ 84 w 345"/>
                <a:gd name="T19" fmla="*/ 75 h 101"/>
                <a:gd name="T20" fmla="*/ 88 w 345"/>
                <a:gd name="T21" fmla="*/ 83 h 101"/>
                <a:gd name="T22" fmla="*/ 94 w 345"/>
                <a:gd name="T23" fmla="*/ 89 h 101"/>
                <a:gd name="T24" fmla="*/ 102 w 345"/>
                <a:gd name="T25" fmla="*/ 94 h 101"/>
                <a:gd name="T26" fmla="*/ 109 w 345"/>
                <a:gd name="T27" fmla="*/ 98 h 101"/>
                <a:gd name="T28" fmla="*/ 118 w 345"/>
                <a:gd name="T29" fmla="*/ 100 h 101"/>
                <a:gd name="T30" fmla="*/ 127 w 345"/>
                <a:gd name="T31" fmla="*/ 101 h 101"/>
                <a:gd name="T32" fmla="*/ 127 w 345"/>
                <a:gd name="T33" fmla="*/ 101 h 101"/>
                <a:gd name="T34" fmla="*/ 137 w 345"/>
                <a:gd name="T35" fmla="*/ 100 h 101"/>
                <a:gd name="T36" fmla="*/ 145 w 345"/>
                <a:gd name="T37" fmla="*/ 98 h 101"/>
                <a:gd name="T38" fmla="*/ 153 w 345"/>
                <a:gd name="T39" fmla="*/ 94 h 101"/>
                <a:gd name="T40" fmla="*/ 159 w 345"/>
                <a:gd name="T41" fmla="*/ 89 h 101"/>
                <a:gd name="T42" fmla="*/ 165 w 345"/>
                <a:gd name="T43" fmla="*/ 83 h 101"/>
                <a:gd name="T44" fmla="*/ 170 w 345"/>
                <a:gd name="T45" fmla="*/ 75 h 101"/>
                <a:gd name="T46" fmla="*/ 174 w 345"/>
                <a:gd name="T47" fmla="*/ 67 h 101"/>
                <a:gd name="T48" fmla="*/ 176 w 345"/>
                <a:gd name="T49" fmla="*/ 58 h 101"/>
                <a:gd name="T50" fmla="*/ 345 w 345"/>
                <a:gd name="T51" fmla="*/ 58 h 101"/>
                <a:gd name="T52" fmla="*/ 345 w 345"/>
                <a:gd name="T53" fmla="*/ 44 h 101"/>
                <a:gd name="T54" fmla="*/ 345 w 345"/>
                <a:gd name="T55" fmla="*/ 44 h 101"/>
                <a:gd name="T56" fmla="*/ 318 w 345"/>
                <a:gd name="T57" fmla="*/ 44 h 101"/>
                <a:gd name="T58" fmla="*/ 318 w 345"/>
                <a:gd name="T59" fmla="*/ 44 h 101"/>
                <a:gd name="T60" fmla="*/ 318 w 345"/>
                <a:gd name="T6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5" h="101">
                  <a:moveTo>
                    <a:pt x="10" y="0"/>
                  </a:moveTo>
                  <a:lnTo>
                    <a:pt x="10" y="0"/>
                  </a:lnTo>
                  <a:lnTo>
                    <a:pt x="10" y="37"/>
                  </a:lnTo>
                  <a:lnTo>
                    <a:pt x="10" y="37"/>
                  </a:lnTo>
                  <a:lnTo>
                    <a:pt x="0" y="37"/>
                  </a:lnTo>
                  <a:lnTo>
                    <a:pt x="0" y="58"/>
                  </a:lnTo>
                  <a:lnTo>
                    <a:pt x="79" y="58"/>
                  </a:lnTo>
                  <a:lnTo>
                    <a:pt x="79" y="58"/>
                  </a:lnTo>
                  <a:lnTo>
                    <a:pt x="80" y="67"/>
                  </a:lnTo>
                  <a:lnTo>
                    <a:pt x="84" y="75"/>
                  </a:lnTo>
                  <a:lnTo>
                    <a:pt x="88" y="83"/>
                  </a:lnTo>
                  <a:lnTo>
                    <a:pt x="94" y="89"/>
                  </a:lnTo>
                  <a:lnTo>
                    <a:pt x="102" y="94"/>
                  </a:lnTo>
                  <a:lnTo>
                    <a:pt x="109" y="98"/>
                  </a:lnTo>
                  <a:lnTo>
                    <a:pt x="118" y="100"/>
                  </a:lnTo>
                  <a:lnTo>
                    <a:pt x="127" y="101"/>
                  </a:lnTo>
                  <a:lnTo>
                    <a:pt x="127" y="101"/>
                  </a:lnTo>
                  <a:lnTo>
                    <a:pt x="137" y="100"/>
                  </a:lnTo>
                  <a:lnTo>
                    <a:pt x="145" y="98"/>
                  </a:lnTo>
                  <a:lnTo>
                    <a:pt x="153" y="94"/>
                  </a:lnTo>
                  <a:lnTo>
                    <a:pt x="159" y="89"/>
                  </a:lnTo>
                  <a:lnTo>
                    <a:pt x="165" y="83"/>
                  </a:lnTo>
                  <a:lnTo>
                    <a:pt x="170" y="75"/>
                  </a:lnTo>
                  <a:lnTo>
                    <a:pt x="174" y="67"/>
                  </a:lnTo>
                  <a:lnTo>
                    <a:pt x="176" y="58"/>
                  </a:lnTo>
                  <a:lnTo>
                    <a:pt x="345" y="58"/>
                  </a:lnTo>
                  <a:lnTo>
                    <a:pt x="345" y="44"/>
                  </a:lnTo>
                  <a:lnTo>
                    <a:pt x="345" y="44"/>
                  </a:lnTo>
                  <a:lnTo>
                    <a:pt x="318" y="44"/>
                  </a:lnTo>
                  <a:lnTo>
                    <a:pt x="318" y="44"/>
                  </a:lnTo>
                  <a:lnTo>
                    <a:pt x="31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3" name="Freeform 460"/>
            <p:cNvSpPr>
              <a:spLocks/>
            </p:cNvSpPr>
            <p:nvPr/>
          </p:nvSpPr>
          <p:spPr bwMode="auto">
            <a:xfrm>
              <a:off x="3333751" y="2860675"/>
              <a:ext cx="71438" cy="71438"/>
            </a:xfrm>
            <a:custGeom>
              <a:avLst/>
              <a:gdLst>
                <a:gd name="T0" fmla="*/ 22 w 45"/>
                <a:gd name="T1" fmla="*/ 45 h 45"/>
                <a:gd name="T2" fmla="*/ 22 w 45"/>
                <a:gd name="T3" fmla="*/ 45 h 45"/>
                <a:gd name="T4" fmla="*/ 17 w 45"/>
                <a:gd name="T5" fmla="*/ 45 h 45"/>
                <a:gd name="T6" fmla="*/ 13 w 45"/>
                <a:gd name="T7" fmla="*/ 43 h 45"/>
                <a:gd name="T8" fmla="*/ 9 w 45"/>
                <a:gd name="T9" fmla="*/ 41 h 45"/>
                <a:gd name="T10" fmla="*/ 6 w 45"/>
                <a:gd name="T11" fmla="*/ 39 h 45"/>
                <a:gd name="T12" fmla="*/ 3 w 45"/>
                <a:gd name="T13" fmla="*/ 36 h 45"/>
                <a:gd name="T14" fmla="*/ 1 w 45"/>
                <a:gd name="T15" fmla="*/ 32 h 45"/>
                <a:gd name="T16" fmla="*/ 0 w 45"/>
                <a:gd name="T17" fmla="*/ 28 h 45"/>
                <a:gd name="T18" fmla="*/ 0 w 45"/>
                <a:gd name="T19" fmla="*/ 23 h 45"/>
                <a:gd name="T20" fmla="*/ 0 w 45"/>
                <a:gd name="T21" fmla="*/ 23 h 45"/>
                <a:gd name="T22" fmla="*/ 0 w 45"/>
                <a:gd name="T23" fmla="*/ 19 h 45"/>
                <a:gd name="T24" fmla="*/ 1 w 45"/>
                <a:gd name="T25" fmla="*/ 15 h 45"/>
                <a:gd name="T26" fmla="*/ 3 w 45"/>
                <a:gd name="T27" fmla="*/ 10 h 45"/>
                <a:gd name="T28" fmla="*/ 6 w 45"/>
                <a:gd name="T29" fmla="*/ 7 h 45"/>
                <a:gd name="T30" fmla="*/ 9 w 45"/>
                <a:gd name="T31" fmla="*/ 4 h 45"/>
                <a:gd name="T32" fmla="*/ 13 w 45"/>
                <a:gd name="T33" fmla="*/ 2 h 45"/>
                <a:gd name="T34" fmla="*/ 17 w 45"/>
                <a:gd name="T35" fmla="*/ 1 h 45"/>
                <a:gd name="T36" fmla="*/ 22 w 45"/>
                <a:gd name="T37" fmla="*/ 0 h 45"/>
                <a:gd name="T38" fmla="*/ 22 w 45"/>
                <a:gd name="T39" fmla="*/ 0 h 45"/>
                <a:gd name="T40" fmla="*/ 26 w 45"/>
                <a:gd name="T41" fmla="*/ 1 h 45"/>
                <a:gd name="T42" fmla="*/ 30 w 45"/>
                <a:gd name="T43" fmla="*/ 2 h 45"/>
                <a:gd name="T44" fmla="*/ 35 w 45"/>
                <a:gd name="T45" fmla="*/ 4 h 45"/>
                <a:gd name="T46" fmla="*/ 38 w 45"/>
                <a:gd name="T47" fmla="*/ 7 h 45"/>
                <a:gd name="T48" fmla="*/ 41 w 45"/>
                <a:gd name="T49" fmla="*/ 10 h 45"/>
                <a:gd name="T50" fmla="*/ 43 w 45"/>
                <a:gd name="T51" fmla="*/ 15 h 45"/>
                <a:gd name="T52" fmla="*/ 44 w 45"/>
                <a:gd name="T53" fmla="*/ 19 h 45"/>
                <a:gd name="T54" fmla="*/ 45 w 45"/>
                <a:gd name="T55" fmla="*/ 23 h 45"/>
                <a:gd name="T56" fmla="*/ 45 w 45"/>
                <a:gd name="T57" fmla="*/ 23 h 45"/>
                <a:gd name="T58" fmla="*/ 44 w 45"/>
                <a:gd name="T59" fmla="*/ 28 h 45"/>
                <a:gd name="T60" fmla="*/ 43 w 45"/>
                <a:gd name="T61" fmla="*/ 32 h 45"/>
                <a:gd name="T62" fmla="*/ 41 w 45"/>
                <a:gd name="T63" fmla="*/ 36 h 45"/>
                <a:gd name="T64" fmla="*/ 38 w 45"/>
                <a:gd name="T65" fmla="*/ 39 h 45"/>
                <a:gd name="T66" fmla="*/ 35 w 45"/>
                <a:gd name="T67" fmla="*/ 41 h 45"/>
                <a:gd name="T68" fmla="*/ 30 w 45"/>
                <a:gd name="T69" fmla="*/ 43 h 45"/>
                <a:gd name="T70" fmla="*/ 26 w 45"/>
                <a:gd name="T71" fmla="*/ 45 h 45"/>
                <a:gd name="T72" fmla="*/ 22 w 45"/>
                <a:gd name="T73" fmla="*/ 45 h 45"/>
                <a:gd name="T74" fmla="*/ 22 w 45"/>
                <a:gd name="T7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5">
                  <a:moveTo>
                    <a:pt x="22" y="45"/>
                  </a:moveTo>
                  <a:lnTo>
                    <a:pt x="22" y="45"/>
                  </a:lnTo>
                  <a:lnTo>
                    <a:pt x="17" y="45"/>
                  </a:lnTo>
                  <a:lnTo>
                    <a:pt x="13" y="43"/>
                  </a:lnTo>
                  <a:lnTo>
                    <a:pt x="9" y="41"/>
                  </a:lnTo>
                  <a:lnTo>
                    <a:pt x="6" y="39"/>
                  </a:lnTo>
                  <a:lnTo>
                    <a:pt x="3" y="36"/>
                  </a:lnTo>
                  <a:lnTo>
                    <a:pt x="1" y="32"/>
                  </a:lnTo>
                  <a:lnTo>
                    <a:pt x="0" y="28"/>
                  </a:lnTo>
                  <a:lnTo>
                    <a:pt x="0" y="23"/>
                  </a:lnTo>
                  <a:lnTo>
                    <a:pt x="0" y="23"/>
                  </a:lnTo>
                  <a:lnTo>
                    <a:pt x="0" y="19"/>
                  </a:lnTo>
                  <a:lnTo>
                    <a:pt x="1" y="15"/>
                  </a:lnTo>
                  <a:lnTo>
                    <a:pt x="3" y="10"/>
                  </a:lnTo>
                  <a:lnTo>
                    <a:pt x="6" y="7"/>
                  </a:lnTo>
                  <a:lnTo>
                    <a:pt x="9" y="4"/>
                  </a:lnTo>
                  <a:lnTo>
                    <a:pt x="13" y="2"/>
                  </a:lnTo>
                  <a:lnTo>
                    <a:pt x="17" y="1"/>
                  </a:lnTo>
                  <a:lnTo>
                    <a:pt x="22" y="0"/>
                  </a:lnTo>
                  <a:lnTo>
                    <a:pt x="22" y="0"/>
                  </a:lnTo>
                  <a:lnTo>
                    <a:pt x="26" y="1"/>
                  </a:lnTo>
                  <a:lnTo>
                    <a:pt x="30" y="2"/>
                  </a:lnTo>
                  <a:lnTo>
                    <a:pt x="35" y="4"/>
                  </a:lnTo>
                  <a:lnTo>
                    <a:pt x="38" y="7"/>
                  </a:lnTo>
                  <a:lnTo>
                    <a:pt x="41" y="10"/>
                  </a:lnTo>
                  <a:lnTo>
                    <a:pt x="43" y="15"/>
                  </a:lnTo>
                  <a:lnTo>
                    <a:pt x="44" y="19"/>
                  </a:lnTo>
                  <a:lnTo>
                    <a:pt x="45" y="23"/>
                  </a:lnTo>
                  <a:lnTo>
                    <a:pt x="45" y="23"/>
                  </a:lnTo>
                  <a:lnTo>
                    <a:pt x="44" y="28"/>
                  </a:lnTo>
                  <a:lnTo>
                    <a:pt x="43" y="32"/>
                  </a:lnTo>
                  <a:lnTo>
                    <a:pt x="41" y="36"/>
                  </a:lnTo>
                  <a:lnTo>
                    <a:pt x="38" y="39"/>
                  </a:lnTo>
                  <a:lnTo>
                    <a:pt x="35" y="41"/>
                  </a:lnTo>
                  <a:lnTo>
                    <a:pt x="30" y="43"/>
                  </a:lnTo>
                  <a:lnTo>
                    <a:pt x="26" y="45"/>
                  </a:lnTo>
                  <a:lnTo>
                    <a:pt x="22" y="45"/>
                  </a:lnTo>
                  <a:lnTo>
                    <a:pt x="22" y="4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4" name="Freeform 461"/>
            <p:cNvSpPr>
              <a:spLocks/>
            </p:cNvSpPr>
            <p:nvPr/>
          </p:nvSpPr>
          <p:spPr bwMode="auto">
            <a:xfrm>
              <a:off x="3665538" y="2925763"/>
              <a:ext cx="49213" cy="49213"/>
            </a:xfrm>
            <a:custGeom>
              <a:avLst/>
              <a:gdLst>
                <a:gd name="T0" fmla="*/ 31 w 31"/>
                <a:gd name="T1" fmla="*/ 16 h 31"/>
                <a:gd name="T2" fmla="*/ 31 w 31"/>
                <a:gd name="T3" fmla="*/ 16 h 31"/>
                <a:gd name="T4" fmla="*/ 30 w 31"/>
                <a:gd name="T5" fmla="*/ 19 h 31"/>
                <a:gd name="T6" fmla="*/ 29 w 31"/>
                <a:gd name="T7" fmla="*/ 22 h 31"/>
                <a:gd name="T8" fmla="*/ 26 w 31"/>
                <a:gd name="T9" fmla="*/ 26 h 31"/>
                <a:gd name="T10" fmla="*/ 22 w 31"/>
                <a:gd name="T11" fmla="*/ 30 h 31"/>
                <a:gd name="T12" fmla="*/ 19 w 31"/>
                <a:gd name="T13" fmla="*/ 30 h 31"/>
                <a:gd name="T14" fmla="*/ 16 w 31"/>
                <a:gd name="T15" fmla="*/ 31 h 31"/>
                <a:gd name="T16" fmla="*/ 16 w 31"/>
                <a:gd name="T17" fmla="*/ 31 h 31"/>
                <a:gd name="T18" fmla="*/ 13 w 31"/>
                <a:gd name="T19" fmla="*/ 30 h 31"/>
                <a:gd name="T20" fmla="*/ 10 w 31"/>
                <a:gd name="T21" fmla="*/ 30 h 31"/>
                <a:gd name="T22" fmla="*/ 5 w 31"/>
                <a:gd name="T23" fmla="*/ 26 h 31"/>
                <a:gd name="T24" fmla="*/ 1 w 31"/>
                <a:gd name="T25" fmla="*/ 22 h 31"/>
                <a:gd name="T26" fmla="*/ 0 w 31"/>
                <a:gd name="T27" fmla="*/ 19 h 31"/>
                <a:gd name="T28" fmla="*/ 0 w 31"/>
                <a:gd name="T29" fmla="*/ 16 h 31"/>
                <a:gd name="T30" fmla="*/ 0 w 31"/>
                <a:gd name="T31" fmla="*/ 16 h 31"/>
                <a:gd name="T32" fmla="*/ 0 w 31"/>
                <a:gd name="T33" fmla="*/ 13 h 31"/>
                <a:gd name="T34" fmla="*/ 1 w 31"/>
                <a:gd name="T35" fmla="*/ 10 h 31"/>
                <a:gd name="T36" fmla="*/ 5 w 31"/>
                <a:gd name="T37" fmla="*/ 4 h 31"/>
                <a:gd name="T38" fmla="*/ 10 w 31"/>
                <a:gd name="T39" fmla="*/ 1 h 31"/>
                <a:gd name="T40" fmla="*/ 13 w 31"/>
                <a:gd name="T41" fmla="*/ 0 h 31"/>
                <a:gd name="T42" fmla="*/ 16 w 31"/>
                <a:gd name="T43" fmla="*/ 0 h 31"/>
                <a:gd name="T44" fmla="*/ 16 w 31"/>
                <a:gd name="T45" fmla="*/ 0 h 31"/>
                <a:gd name="T46" fmla="*/ 19 w 31"/>
                <a:gd name="T47" fmla="*/ 0 h 31"/>
                <a:gd name="T48" fmla="*/ 22 w 31"/>
                <a:gd name="T49" fmla="*/ 1 h 31"/>
                <a:gd name="T50" fmla="*/ 26 w 31"/>
                <a:gd name="T51" fmla="*/ 4 h 31"/>
                <a:gd name="T52" fmla="*/ 29 w 31"/>
                <a:gd name="T53" fmla="*/ 10 h 31"/>
                <a:gd name="T54" fmla="*/ 30 w 31"/>
                <a:gd name="T55" fmla="*/ 13 h 31"/>
                <a:gd name="T56" fmla="*/ 31 w 31"/>
                <a:gd name="T57" fmla="*/ 16 h 31"/>
                <a:gd name="T58" fmla="*/ 31 w 31"/>
                <a:gd name="T5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1">
                  <a:moveTo>
                    <a:pt x="31" y="16"/>
                  </a:moveTo>
                  <a:lnTo>
                    <a:pt x="31" y="16"/>
                  </a:lnTo>
                  <a:lnTo>
                    <a:pt x="30" y="19"/>
                  </a:lnTo>
                  <a:lnTo>
                    <a:pt x="29" y="22"/>
                  </a:lnTo>
                  <a:lnTo>
                    <a:pt x="26" y="26"/>
                  </a:lnTo>
                  <a:lnTo>
                    <a:pt x="22" y="30"/>
                  </a:lnTo>
                  <a:lnTo>
                    <a:pt x="19" y="30"/>
                  </a:lnTo>
                  <a:lnTo>
                    <a:pt x="16" y="31"/>
                  </a:lnTo>
                  <a:lnTo>
                    <a:pt x="16" y="31"/>
                  </a:lnTo>
                  <a:lnTo>
                    <a:pt x="13" y="30"/>
                  </a:lnTo>
                  <a:lnTo>
                    <a:pt x="10" y="30"/>
                  </a:lnTo>
                  <a:lnTo>
                    <a:pt x="5" y="26"/>
                  </a:lnTo>
                  <a:lnTo>
                    <a:pt x="1" y="22"/>
                  </a:lnTo>
                  <a:lnTo>
                    <a:pt x="0" y="19"/>
                  </a:lnTo>
                  <a:lnTo>
                    <a:pt x="0" y="16"/>
                  </a:lnTo>
                  <a:lnTo>
                    <a:pt x="0" y="16"/>
                  </a:lnTo>
                  <a:lnTo>
                    <a:pt x="0" y="13"/>
                  </a:lnTo>
                  <a:lnTo>
                    <a:pt x="1" y="10"/>
                  </a:lnTo>
                  <a:lnTo>
                    <a:pt x="5" y="4"/>
                  </a:lnTo>
                  <a:lnTo>
                    <a:pt x="10" y="1"/>
                  </a:lnTo>
                  <a:lnTo>
                    <a:pt x="13" y="0"/>
                  </a:lnTo>
                  <a:lnTo>
                    <a:pt x="16" y="0"/>
                  </a:lnTo>
                  <a:lnTo>
                    <a:pt x="16" y="0"/>
                  </a:lnTo>
                  <a:lnTo>
                    <a:pt x="19" y="0"/>
                  </a:lnTo>
                  <a:lnTo>
                    <a:pt x="22" y="1"/>
                  </a:lnTo>
                  <a:lnTo>
                    <a:pt x="26" y="4"/>
                  </a:lnTo>
                  <a:lnTo>
                    <a:pt x="29" y="10"/>
                  </a:lnTo>
                  <a:lnTo>
                    <a:pt x="30" y="13"/>
                  </a:lnTo>
                  <a:lnTo>
                    <a:pt x="31" y="16"/>
                  </a:lnTo>
                  <a:lnTo>
                    <a:pt x="31" y="1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5" name="Freeform 462"/>
            <p:cNvSpPr>
              <a:spLocks noEditPoints="1"/>
            </p:cNvSpPr>
            <p:nvPr/>
          </p:nvSpPr>
          <p:spPr bwMode="auto">
            <a:xfrm>
              <a:off x="3182938" y="2628900"/>
              <a:ext cx="488950" cy="168275"/>
            </a:xfrm>
            <a:custGeom>
              <a:avLst/>
              <a:gdLst>
                <a:gd name="T0" fmla="*/ 308 w 308"/>
                <a:gd name="T1" fmla="*/ 106 h 106"/>
                <a:gd name="T2" fmla="*/ 308 w 308"/>
                <a:gd name="T3" fmla="*/ 106 h 106"/>
                <a:gd name="T4" fmla="*/ 308 w 308"/>
                <a:gd name="T5" fmla="*/ 42 h 106"/>
                <a:gd name="T6" fmla="*/ 308 w 308"/>
                <a:gd name="T7" fmla="*/ 42 h 106"/>
                <a:gd name="T8" fmla="*/ 306 w 308"/>
                <a:gd name="T9" fmla="*/ 35 h 106"/>
                <a:gd name="T10" fmla="*/ 305 w 308"/>
                <a:gd name="T11" fmla="*/ 28 h 106"/>
                <a:gd name="T12" fmla="*/ 303 w 308"/>
                <a:gd name="T13" fmla="*/ 22 h 106"/>
                <a:gd name="T14" fmla="*/ 300 w 308"/>
                <a:gd name="T15" fmla="*/ 17 h 106"/>
                <a:gd name="T16" fmla="*/ 296 w 308"/>
                <a:gd name="T17" fmla="*/ 12 h 106"/>
                <a:gd name="T18" fmla="*/ 291 w 308"/>
                <a:gd name="T19" fmla="*/ 8 h 106"/>
                <a:gd name="T20" fmla="*/ 284 w 308"/>
                <a:gd name="T21" fmla="*/ 6 h 106"/>
                <a:gd name="T22" fmla="*/ 276 w 308"/>
                <a:gd name="T23" fmla="*/ 4 h 106"/>
                <a:gd name="T24" fmla="*/ 276 w 308"/>
                <a:gd name="T25" fmla="*/ 4 h 106"/>
                <a:gd name="T26" fmla="*/ 254 w 308"/>
                <a:gd name="T27" fmla="*/ 3 h 106"/>
                <a:gd name="T28" fmla="*/ 226 w 308"/>
                <a:gd name="T29" fmla="*/ 1 h 106"/>
                <a:gd name="T30" fmla="*/ 193 w 308"/>
                <a:gd name="T31" fmla="*/ 0 h 106"/>
                <a:gd name="T32" fmla="*/ 153 w 308"/>
                <a:gd name="T33" fmla="*/ 0 h 106"/>
                <a:gd name="T34" fmla="*/ 153 w 308"/>
                <a:gd name="T35" fmla="*/ 0 h 106"/>
                <a:gd name="T36" fmla="*/ 114 w 308"/>
                <a:gd name="T37" fmla="*/ 0 h 106"/>
                <a:gd name="T38" fmla="*/ 80 w 308"/>
                <a:gd name="T39" fmla="*/ 1 h 106"/>
                <a:gd name="T40" fmla="*/ 52 w 308"/>
                <a:gd name="T41" fmla="*/ 3 h 106"/>
                <a:gd name="T42" fmla="*/ 32 w 308"/>
                <a:gd name="T43" fmla="*/ 4 h 106"/>
                <a:gd name="T44" fmla="*/ 32 w 308"/>
                <a:gd name="T45" fmla="*/ 4 h 106"/>
                <a:gd name="T46" fmla="*/ 24 w 308"/>
                <a:gd name="T47" fmla="*/ 6 h 106"/>
                <a:gd name="T48" fmla="*/ 16 w 308"/>
                <a:gd name="T49" fmla="*/ 8 h 106"/>
                <a:gd name="T50" fmla="*/ 11 w 308"/>
                <a:gd name="T51" fmla="*/ 12 h 106"/>
                <a:gd name="T52" fmla="*/ 6 w 308"/>
                <a:gd name="T53" fmla="*/ 17 h 106"/>
                <a:gd name="T54" fmla="*/ 3 w 308"/>
                <a:gd name="T55" fmla="*/ 22 h 106"/>
                <a:gd name="T56" fmla="*/ 1 w 308"/>
                <a:gd name="T57" fmla="*/ 28 h 106"/>
                <a:gd name="T58" fmla="*/ 0 w 308"/>
                <a:gd name="T59" fmla="*/ 35 h 106"/>
                <a:gd name="T60" fmla="*/ 0 w 308"/>
                <a:gd name="T61" fmla="*/ 42 h 106"/>
                <a:gd name="T62" fmla="*/ 0 w 308"/>
                <a:gd name="T63" fmla="*/ 42 h 106"/>
                <a:gd name="T64" fmla="*/ 0 w 308"/>
                <a:gd name="T65" fmla="*/ 106 h 106"/>
                <a:gd name="T66" fmla="*/ 308 w 308"/>
                <a:gd name="T67" fmla="*/ 106 h 106"/>
                <a:gd name="T68" fmla="*/ 223 w 308"/>
                <a:gd name="T69" fmla="*/ 43 h 106"/>
                <a:gd name="T70" fmla="*/ 265 w 308"/>
                <a:gd name="T71" fmla="*/ 43 h 106"/>
                <a:gd name="T72" fmla="*/ 265 w 308"/>
                <a:gd name="T73" fmla="*/ 81 h 106"/>
                <a:gd name="T74" fmla="*/ 223 w 308"/>
                <a:gd name="T75" fmla="*/ 81 h 106"/>
                <a:gd name="T76" fmla="*/ 223 w 308"/>
                <a:gd name="T77" fmla="*/ 43 h 106"/>
                <a:gd name="T78" fmla="*/ 95 w 308"/>
                <a:gd name="T79" fmla="*/ 43 h 106"/>
                <a:gd name="T80" fmla="*/ 137 w 308"/>
                <a:gd name="T81" fmla="*/ 43 h 106"/>
                <a:gd name="T82" fmla="*/ 137 w 308"/>
                <a:gd name="T83" fmla="*/ 81 h 106"/>
                <a:gd name="T84" fmla="*/ 95 w 308"/>
                <a:gd name="T85" fmla="*/ 81 h 106"/>
                <a:gd name="T86" fmla="*/ 95 w 308"/>
                <a:gd name="T87" fmla="*/ 43 h 106"/>
                <a:gd name="T88" fmla="*/ 43 w 308"/>
                <a:gd name="T89" fmla="*/ 43 h 106"/>
                <a:gd name="T90" fmla="*/ 85 w 308"/>
                <a:gd name="T91" fmla="*/ 43 h 106"/>
                <a:gd name="T92" fmla="*/ 85 w 308"/>
                <a:gd name="T93" fmla="*/ 81 h 106"/>
                <a:gd name="T94" fmla="*/ 43 w 308"/>
                <a:gd name="T95" fmla="*/ 81 h 106"/>
                <a:gd name="T96" fmla="*/ 43 w 308"/>
                <a:gd name="T97" fmla="*/ 4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106">
                  <a:moveTo>
                    <a:pt x="308" y="106"/>
                  </a:moveTo>
                  <a:lnTo>
                    <a:pt x="308" y="106"/>
                  </a:lnTo>
                  <a:lnTo>
                    <a:pt x="308" y="42"/>
                  </a:lnTo>
                  <a:lnTo>
                    <a:pt x="308" y="42"/>
                  </a:lnTo>
                  <a:lnTo>
                    <a:pt x="306" y="35"/>
                  </a:lnTo>
                  <a:lnTo>
                    <a:pt x="305" y="28"/>
                  </a:lnTo>
                  <a:lnTo>
                    <a:pt x="303" y="22"/>
                  </a:lnTo>
                  <a:lnTo>
                    <a:pt x="300" y="17"/>
                  </a:lnTo>
                  <a:lnTo>
                    <a:pt x="296" y="12"/>
                  </a:lnTo>
                  <a:lnTo>
                    <a:pt x="291" y="8"/>
                  </a:lnTo>
                  <a:lnTo>
                    <a:pt x="284" y="6"/>
                  </a:lnTo>
                  <a:lnTo>
                    <a:pt x="276" y="4"/>
                  </a:lnTo>
                  <a:lnTo>
                    <a:pt x="276" y="4"/>
                  </a:lnTo>
                  <a:lnTo>
                    <a:pt x="254" y="3"/>
                  </a:lnTo>
                  <a:lnTo>
                    <a:pt x="226" y="1"/>
                  </a:lnTo>
                  <a:lnTo>
                    <a:pt x="193" y="0"/>
                  </a:lnTo>
                  <a:lnTo>
                    <a:pt x="153" y="0"/>
                  </a:lnTo>
                  <a:lnTo>
                    <a:pt x="153" y="0"/>
                  </a:lnTo>
                  <a:lnTo>
                    <a:pt x="114" y="0"/>
                  </a:lnTo>
                  <a:lnTo>
                    <a:pt x="80" y="1"/>
                  </a:lnTo>
                  <a:lnTo>
                    <a:pt x="52" y="3"/>
                  </a:lnTo>
                  <a:lnTo>
                    <a:pt x="32" y="4"/>
                  </a:lnTo>
                  <a:lnTo>
                    <a:pt x="32" y="4"/>
                  </a:lnTo>
                  <a:lnTo>
                    <a:pt x="24" y="6"/>
                  </a:lnTo>
                  <a:lnTo>
                    <a:pt x="16" y="8"/>
                  </a:lnTo>
                  <a:lnTo>
                    <a:pt x="11" y="12"/>
                  </a:lnTo>
                  <a:lnTo>
                    <a:pt x="6" y="17"/>
                  </a:lnTo>
                  <a:lnTo>
                    <a:pt x="3" y="22"/>
                  </a:lnTo>
                  <a:lnTo>
                    <a:pt x="1" y="28"/>
                  </a:lnTo>
                  <a:lnTo>
                    <a:pt x="0" y="35"/>
                  </a:lnTo>
                  <a:lnTo>
                    <a:pt x="0" y="42"/>
                  </a:lnTo>
                  <a:lnTo>
                    <a:pt x="0" y="42"/>
                  </a:lnTo>
                  <a:lnTo>
                    <a:pt x="0" y="106"/>
                  </a:lnTo>
                  <a:lnTo>
                    <a:pt x="308" y="106"/>
                  </a:lnTo>
                  <a:close/>
                  <a:moveTo>
                    <a:pt x="223" y="43"/>
                  </a:moveTo>
                  <a:lnTo>
                    <a:pt x="265" y="43"/>
                  </a:lnTo>
                  <a:lnTo>
                    <a:pt x="265" y="81"/>
                  </a:lnTo>
                  <a:lnTo>
                    <a:pt x="223" y="81"/>
                  </a:lnTo>
                  <a:lnTo>
                    <a:pt x="223" y="43"/>
                  </a:lnTo>
                  <a:close/>
                  <a:moveTo>
                    <a:pt x="95" y="43"/>
                  </a:moveTo>
                  <a:lnTo>
                    <a:pt x="137" y="43"/>
                  </a:lnTo>
                  <a:lnTo>
                    <a:pt x="137" y="81"/>
                  </a:lnTo>
                  <a:lnTo>
                    <a:pt x="95" y="81"/>
                  </a:lnTo>
                  <a:lnTo>
                    <a:pt x="95" y="43"/>
                  </a:lnTo>
                  <a:close/>
                  <a:moveTo>
                    <a:pt x="43" y="43"/>
                  </a:moveTo>
                  <a:lnTo>
                    <a:pt x="85" y="43"/>
                  </a:lnTo>
                  <a:lnTo>
                    <a:pt x="85" y="81"/>
                  </a:lnTo>
                  <a:lnTo>
                    <a:pt x="43" y="81"/>
                  </a:lnTo>
                  <a:lnTo>
                    <a:pt x="43" y="4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6" name="Freeform 463"/>
            <p:cNvSpPr>
              <a:spLocks/>
            </p:cNvSpPr>
            <p:nvPr/>
          </p:nvSpPr>
          <p:spPr bwMode="auto">
            <a:xfrm>
              <a:off x="4411663" y="3367088"/>
              <a:ext cx="30163" cy="44450"/>
            </a:xfrm>
            <a:custGeom>
              <a:avLst/>
              <a:gdLst>
                <a:gd name="T0" fmla="*/ 19 w 19"/>
                <a:gd name="T1" fmla="*/ 28 h 28"/>
                <a:gd name="T2" fmla="*/ 19 w 19"/>
                <a:gd name="T3" fmla="*/ 28 h 28"/>
                <a:gd name="T4" fmla="*/ 12 w 19"/>
                <a:gd name="T5" fmla="*/ 27 h 28"/>
                <a:gd name="T6" fmla="*/ 6 w 19"/>
                <a:gd name="T7" fmla="*/ 24 h 28"/>
                <a:gd name="T8" fmla="*/ 4 w 19"/>
                <a:gd name="T9" fmla="*/ 22 h 28"/>
                <a:gd name="T10" fmla="*/ 1 w 19"/>
                <a:gd name="T11" fmla="*/ 19 h 28"/>
                <a:gd name="T12" fmla="*/ 0 w 19"/>
                <a:gd name="T13" fmla="*/ 16 h 28"/>
                <a:gd name="T14" fmla="*/ 0 w 19"/>
                <a:gd name="T15" fmla="*/ 13 h 28"/>
                <a:gd name="T16" fmla="*/ 0 w 19"/>
                <a:gd name="T17" fmla="*/ 13 h 28"/>
                <a:gd name="T18" fmla="*/ 0 w 19"/>
                <a:gd name="T19" fmla="*/ 11 h 28"/>
                <a:gd name="T20" fmla="*/ 1 w 19"/>
                <a:gd name="T21" fmla="*/ 8 h 28"/>
                <a:gd name="T22" fmla="*/ 4 w 19"/>
                <a:gd name="T23" fmla="*/ 6 h 28"/>
                <a:gd name="T24" fmla="*/ 6 w 19"/>
                <a:gd name="T25" fmla="*/ 4 h 28"/>
                <a:gd name="T26" fmla="*/ 12 w 19"/>
                <a:gd name="T27" fmla="*/ 1 h 28"/>
                <a:gd name="T28" fmla="*/ 19 w 19"/>
                <a:gd name="T29" fmla="*/ 0 h 28"/>
                <a:gd name="T30" fmla="*/ 19 w 19"/>
                <a:gd name="T3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8">
                  <a:moveTo>
                    <a:pt x="19" y="28"/>
                  </a:moveTo>
                  <a:lnTo>
                    <a:pt x="19" y="28"/>
                  </a:lnTo>
                  <a:lnTo>
                    <a:pt x="12" y="27"/>
                  </a:lnTo>
                  <a:lnTo>
                    <a:pt x="6" y="24"/>
                  </a:lnTo>
                  <a:lnTo>
                    <a:pt x="4" y="22"/>
                  </a:lnTo>
                  <a:lnTo>
                    <a:pt x="1" y="19"/>
                  </a:lnTo>
                  <a:lnTo>
                    <a:pt x="0" y="16"/>
                  </a:lnTo>
                  <a:lnTo>
                    <a:pt x="0" y="13"/>
                  </a:lnTo>
                  <a:lnTo>
                    <a:pt x="0" y="13"/>
                  </a:lnTo>
                  <a:lnTo>
                    <a:pt x="0" y="11"/>
                  </a:lnTo>
                  <a:lnTo>
                    <a:pt x="1" y="8"/>
                  </a:lnTo>
                  <a:lnTo>
                    <a:pt x="4" y="6"/>
                  </a:lnTo>
                  <a:lnTo>
                    <a:pt x="6" y="4"/>
                  </a:lnTo>
                  <a:lnTo>
                    <a:pt x="12" y="1"/>
                  </a:lnTo>
                  <a:lnTo>
                    <a:pt x="19" y="0"/>
                  </a:lnTo>
                  <a:lnTo>
                    <a:pt x="19" y="28"/>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7" name="Freeform 464"/>
            <p:cNvSpPr>
              <a:spLocks noEditPoints="1"/>
            </p:cNvSpPr>
            <p:nvPr/>
          </p:nvSpPr>
          <p:spPr bwMode="auto">
            <a:xfrm>
              <a:off x="4383088" y="3486150"/>
              <a:ext cx="146050" cy="149225"/>
            </a:xfrm>
            <a:custGeom>
              <a:avLst/>
              <a:gdLst>
                <a:gd name="T0" fmla="*/ 46 w 92"/>
                <a:gd name="T1" fmla="*/ 0 h 94"/>
                <a:gd name="T2" fmla="*/ 28 w 92"/>
                <a:gd name="T3" fmla="*/ 4 h 94"/>
                <a:gd name="T4" fmla="*/ 13 w 92"/>
                <a:gd name="T5" fmla="*/ 14 h 94"/>
                <a:gd name="T6" fmla="*/ 3 w 92"/>
                <a:gd name="T7" fmla="*/ 29 h 94"/>
                <a:gd name="T8" fmla="*/ 0 w 92"/>
                <a:gd name="T9" fmla="*/ 46 h 94"/>
                <a:gd name="T10" fmla="*/ 1 w 92"/>
                <a:gd name="T11" fmla="*/ 57 h 94"/>
                <a:gd name="T12" fmla="*/ 8 w 92"/>
                <a:gd name="T13" fmla="*/ 73 h 94"/>
                <a:gd name="T14" fmla="*/ 21 w 92"/>
                <a:gd name="T15" fmla="*/ 85 h 94"/>
                <a:gd name="T16" fmla="*/ 37 w 92"/>
                <a:gd name="T17" fmla="*/ 93 h 94"/>
                <a:gd name="T18" fmla="*/ 46 w 92"/>
                <a:gd name="T19" fmla="*/ 94 h 94"/>
                <a:gd name="T20" fmla="*/ 65 w 92"/>
                <a:gd name="T21" fmla="*/ 89 h 94"/>
                <a:gd name="T22" fmla="*/ 79 w 92"/>
                <a:gd name="T23" fmla="*/ 79 h 94"/>
                <a:gd name="T24" fmla="*/ 89 w 92"/>
                <a:gd name="T25" fmla="*/ 65 h 94"/>
                <a:gd name="T26" fmla="*/ 92 w 92"/>
                <a:gd name="T27" fmla="*/ 46 h 94"/>
                <a:gd name="T28" fmla="*/ 91 w 92"/>
                <a:gd name="T29" fmla="*/ 37 h 94"/>
                <a:gd name="T30" fmla="*/ 85 w 92"/>
                <a:gd name="T31" fmla="*/ 21 h 94"/>
                <a:gd name="T32" fmla="*/ 72 w 92"/>
                <a:gd name="T33" fmla="*/ 8 h 94"/>
                <a:gd name="T34" fmla="*/ 55 w 92"/>
                <a:gd name="T35" fmla="*/ 1 h 94"/>
                <a:gd name="T36" fmla="*/ 46 w 92"/>
                <a:gd name="T37" fmla="*/ 0 h 94"/>
                <a:gd name="T38" fmla="*/ 46 w 92"/>
                <a:gd name="T39" fmla="*/ 64 h 94"/>
                <a:gd name="T40" fmla="*/ 40 w 92"/>
                <a:gd name="T41" fmla="*/ 63 h 94"/>
                <a:gd name="T42" fmla="*/ 34 w 92"/>
                <a:gd name="T43" fmla="*/ 59 h 94"/>
                <a:gd name="T44" fmla="*/ 30 w 92"/>
                <a:gd name="T45" fmla="*/ 53 h 94"/>
                <a:gd name="T46" fmla="*/ 29 w 92"/>
                <a:gd name="T47" fmla="*/ 46 h 94"/>
                <a:gd name="T48" fmla="*/ 30 w 92"/>
                <a:gd name="T49" fmla="*/ 43 h 94"/>
                <a:gd name="T50" fmla="*/ 32 w 92"/>
                <a:gd name="T51" fmla="*/ 37 h 94"/>
                <a:gd name="T52" fmla="*/ 37 w 92"/>
                <a:gd name="T53" fmla="*/ 32 h 94"/>
                <a:gd name="T54" fmla="*/ 43 w 92"/>
                <a:gd name="T55" fmla="*/ 30 h 94"/>
                <a:gd name="T56" fmla="*/ 46 w 92"/>
                <a:gd name="T57" fmla="*/ 30 h 94"/>
                <a:gd name="T58" fmla="*/ 53 w 92"/>
                <a:gd name="T59" fmla="*/ 31 h 94"/>
                <a:gd name="T60" fmla="*/ 59 w 92"/>
                <a:gd name="T61" fmla="*/ 34 h 94"/>
                <a:gd name="T62" fmla="*/ 63 w 92"/>
                <a:gd name="T63" fmla="*/ 40 h 94"/>
                <a:gd name="T64" fmla="*/ 64 w 92"/>
                <a:gd name="T65" fmla="*/ 46 h 94"/>
                <a:gd name="T66" fmla="*/ 64 w 92"/>
                <a:gd name="T67" fmla="*/ 50 h 94"/>
                <a:gd name="T68" fmla="*/ 61 w 92"/>
                <a:gd name="T69" fmla="*/ 57 h 94"/>
                <a:gd name="T70" fmla="*/ 56 w 92"/>
                <a:gd name="T71" fmla="*/ 62 h 94"/>
                <a:gd name="T72" fmla="*/ 50 w 92"/>
                <a:gd name="T73" fmla="*/ 64 h 94"/>
                <a:gd name="T74" fmla="*/ 46 w 92"/>
                <a:gd name="T75"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4">
                  <a:moveTo>
                    <a:pt x="46" y="0"/>
                  </a:moveTo>
                  <a:lnTo>
                    <a:pt x="46" y="0"/>
                  </a:lnTo>
                  <a:lnTo>
                    <a:pt x="37" y="1"/>
                  </a:lnTo>
                  <a:lnTo>
                    <a:pt x="28" y="4"/>
                  </a:lnTo>
                  <a:lnTo>
                    <a:pt x="21" y="8"/>
                  </a:lnTo>
                  <a:lnTo>
                    <a:pt x="13" y="14"/>
                  </a:lnTo>
                  <a:lnTo>
                    <a:pt x="8" y="21"/>
                  </a:lnTo>
                  <a:lnTo>
                    <a:pt x="3" y="29"/>
                  </a:lnTo>
                  <a:lnTo>
                    <a:pt x="1" y="37"/>
                  </a:lnTo>
                  <a:lnTo>
                    <a:pt x="0" y="46"/>
                  </a:lnTo>
                  <a:lnTo>
                    <a:pt x="0" y="46"/>
                  </a:lnTo>
                  <a:lnTo>
                    <a:pt x="1" y="57"/>
                  </a:lnTo>
                  <a:lnTo>
                    <a:pt x="3" y="65"/>
                  </a:lnTo>
                  <a:lnTo>
                    <a:pt x="8" y="73"/>
                  </a:lnTo>
                  <a:lnTo>
                    <a:pt x="13" y="79"/>
                  </a:lnTo>
                  <a:lnTo>
                    <a:pt x="21" y="85"/>
                  </a:lnTo>
                  <a:lnTo>
                    <a:pt x="28" y="89"/>
                  </a:lnTo>
                  <a:lnTo>
                    <a:pt x="37" y="93"/>
                  </a:lnTo>
                  <a:lnTo>
                    <a:pt x="46" y="94"/>
                  </a:lnTo>
                  <a:lnTo>
                    <a:pt x="46" y="94"/>
                  </a:lnTo>
                  <a:lnTo>
                    <a:pt x="55" y="93"/>
                  </a:lnTo>
                  <a:lnTo>
                    <a:pt x="65" y="89"/>
                  </a:lnTo>
                  <a:lnTo>
                    <a:pt x="72" y="85"/>
                  </a:lnTo>
                  <a:lnTo>
                    <a:pt x="79" y="79"/>
                  </a:lnTo>
                  <a:lnTo>
                    <a:pt x="85" y="73"/>
                  </a:lnTo>
                  <a:lnTo>
                    <a:pt x="89" y="65"/>
                  </a:lnTo>
                  <a:lnTo>
                    <a:pt x="91" y="57"/>
                  </a:lnTo>
                  <a:lnTo>
                    <a:pt x="92" y="46"/>
                  </a:lnTo>
                  <a:lnTo>
                    <a:pt x="92" y="46"/>
                  </a:lnTo>
                  <a:lnTo>
                    <a:pt x="91" y="37"/>
                  </a:lnTo>
                  <a:lnTo>
                    <a:pt x="89" y="29"/>
                  </a:lnTo>
                  <a:lnTo>
                    <a:pt x="85" y="21"/>
                  </a:lnTo>
                  <a:lnTo>
                    <a:pt x="79" y="14"/>
                  </a:lnTo>
                  <a:lnTo>
                    <a:pt x="72" y="8"/>
                  </a:lnTo>
                  <a:lnTo>
                    <a:pt x="65" y="4"/>
                  </a:lnTo>
                  <a:lnTo>
                    <a:pt x="55" y="1"/>
                  </a:lnTo>
                  <a:lnTo>
                    <a:pt x="46" y="0"/>
                  </a:lnTo>
                  <a:lnTo>
                    <a:pt x="46" y="0"/>
                  </a:lnTo>
                  <a:close/>
                  <a:moveTo>
                    <a:pt x="46" y="64"/>
                  </a:moveTo>
                  <a:lnTo>
                    <a:pt x="46" y="64"/>
                  </a:lnTo>
                  <a:lnTo>
                    <a:pt x="43" y="64"/>
                  </a:lnTo>
                  <a:lnTo>
                    <a:pt x="40" y="63"/>
                  </a:lnTo>
                  <a:lnTo>
                    <a:pt x="37" y="62"/>
                  </a:lnTo>
                  <a:lnTo>
                    <a:pt x="34" y="59"/>
                  </a:lnTo>
                  <a:lnTo>
                    <a:pt x="32" y="57"/>
                  </a:lnTo>
                  <a:lnTo>
                    <a:pt x="30" y="53"/>
                  </a:lnTo>
                  <a:lnTo>
                    <a:pt x="30" y="50"/>
                  </a:lnTo>
                  <a:lnTo>
                    <a:pt x="29" y="46"/>
                  </a:lnTo>
                  <a:lnTo>
                    <a:pt x="29" y="46"/>
                  </a:lnTo>
                  <a:lnTo>
                    <a:pt x="30" y="43"/>
                  </a:lnTo>
                  <a:lnTo>
                    <a:pt x="30" y="40"/>
                  </a:lnTo>
                  <a:lnTo>
                    <a:pt x="32" y="37"/>
                  </a:lnTo>
                  <a:lnTo>
                    <a:pt x="34" y="34"/>
                  </a:lnTo>
                  <a:lnTo>
                    <a:pt x="37" y="32"/>
                  </a:lnTo>
                  <a:lnTo>
                    <a:pt x="40" y="31"/>
                  </a:lnTo>
                  <a:lnTo>
                    <a:pt x="43" y="30"/>
                  </a:lnTo>
                  <a:lnTo>
                    <a:pt x="46" y="30"/>
                  </a:lnTo>
                  <a:lnTo>
                    <a:pt x="46" y="30"/>
                  </a:lnTo>
                  <a:lnTo>
                    <a:pt x="50" y="30"/>
                  </a:lnTo>
                  <a:lnTo>
                    <a:pt x="53" y="31"/>
                  </a:lnTo>
                  <a:lnTo>
                    <a:pt x="56" y="32"/>
                  </a:lnTo>
                  <a:lnTo>
                    <a:pt x="59" y="34"/>
                  </a:lnTo>
                  <a:lnTo>
                    <a:pt x="61" y="37"/>
                  </a:lnTo>
                  <a:lnTo>
                    <a:pt x="63" y="40"/>
                  </a:lnTo>
                  <a:lnTo>
                    <a:pt x="64" y="43"/>
                  </a:lnTo>
                  <a:lnTo>
                    <a:pt x="64" y="46"/>
                  </a:lnTo>
                  <a:lnTo>
                    <a:pt x="64" y="46"/>
                  </a:lnTo>
                  <a:lnTo>
                    <a:pt x="64" y="50"/>
                  </a:lnTo>
                  <a:lnTo>
                    <a:pt x="63" y="53"/>
                  </a:lnTo>
                  <a:lnTo>
                    <a:pt x="61" y="57"/>
                  </a:lnTo>
                  <a:lnTo>
                    <a:pt x="59" y="59"/>
                  </a:lnTo>
                  <a:lnTo>
                    <a:pt x="56" y="62"/>
                  </a:lnTo>
                  <a:lnTo>
                    <a:pt x="53" y="63"/>
                  </a:lnTo>
                  <a:lnTo>
                    <a:pt x="50" y="64"/>
                  </a:lnTo>
                  <a:lnTo>
                    <a:pt x="46" y="64"/>
                  </a:lnTo>
                  <a:lnTo>
                    <a:pt x="46" y="6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8" name="Freeform 465"/>
            <p:cNvSpPr>
              <a:spLocks/>
            </p:cNvSpPr>
            <p:nvPr/>
          </p:nvSpPr>
          <p:spPr bwMode="auto">
            <a:xfrm>
              <a:off x="4127501" y="3409950"/>
              <a:ext cx="263525" cy="87313"/>
            </a:xfrm>
            <a:custGeom>
              <a:avLst/>
              <a:gdLst>
                <a:gd name="T0" fmla="*/ 166 w 166"/>
                <a:gd name="T1" fmla="*/ 0 h 55"/>
                <a:gd name="T2" fmla="*/ 143 w 166"/>
                <a:gd name="T3" fmla="*/ 32 h 55"/>
                <a:gd name="T4" fmla="*/ 114 w 166"/>
                <a:gd name="T5" fmla="*/ 26 h 55"/>
                <a:gd name="T6" fmla="*/ 114 w 166"/>
                <a:gd name="T7" fmla="*/ 26 h 55"/>
                <a:gd name="T8" fmla="*/ 93 w 166"/>
                <a:gd name="T9" fmla="*/ 18 h 55"/>
                <a:gd name="T10" fmla="*/ 82 w 166"/>
                <a:gd name="T11" fmla="*/ 14 h 55"/>
                <a:gd name="T12" fmla="*/ 68 w 166"/>
                <a:gd name="T13" fmla="*/ 10 h 55"/>
                <a:gd name="T14" fmla="*/ 55 w 166"/>
                <a:gd name="T15" fmla="*/ 7 h 55"/>
                <a:gd name="T16" fmla="*/ 41 w 166"/>
                <a:gd name="T17" fmla="*/ 4 h 55"/>
                <a:gd name="T18" fmla="*/ 24 w 166"/>
                <a:gd name="T19" fmla="*/ 2 h 55"/>
                <a:gd name="T20" fmla="*/ 8 w 166"/>
                <a:gd name="T21" fmla="*/ 2 h 55"/>
                <a:gd name="T22" fmla="*/ 8 w 166"/>
                <a:gd name="T23" fmla="*/ 20 h 55"/>
                <a:gd name="T24" fmla="*/ 21 w 166"/>
                <a:gd name="T25" fmla="*/ 34 h 55"/>
                <a:gd name="T26" fmla="*/ 21 w 166"/>
                <a:gd name="T27" fmla="*/ 34 h 55"/>
                <a:gd name="T28" fmla="*/ 10 w 166"/>
                <a:gd name="T29" fmla="*/ 40 h 55"/>
                <a:gd name="T30" fmla="*/ 0 w 166"/>
                <a:gd name="T31" fmla="*/ 47 h 55"/>
                <a:gd name="T32" fmla="*/ 10 w 166"/>
                <a:gd name="T3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55">
                  <a:moveTo>
                    <a:pt x="166" y="0"/>
                  </a:moveTo>
                  <a:lnTo>
                    <a:pt x="143" y="32"/>
                  </a:lnTo>
                  <a:lnTo>
                    <a:pt x="114" y="26"/>
                  </a:lnTo>
                  <a:lnTo>
                    <a:pt x="114" y="26"/>
                  </a:lnTo>
                  <a:lnTo>
                    <a:pt x="93" y="18"/>
                  </a:lnTo>
                  <a:lnTo>
                    <a:pt x="82" y="14"/>
                  </a:lnTo>
                  <a:lnTo>
                    <a:pt x="68" y="10"/>
                  </a:lnTo>
                  <a:lnTo>
                    <a:pt x="55" y="7"/>
                  </a:lnTo>
                  <a:lnTo>
                    <a:pt x="41" y="4"/>
                  </a:lnTo>
                  <a:lnTo>
                    <a:pt x="24" y="2"/>
                  </a:lnTo>
                  <a:lnTo>
                    <a:pt x="8" y="2"/>
                  </a:lnTo>
                  <a:lnTo>
                    <a:pt x="8" y="20"/>
                  </a:lnTo>
                  <a:lnTo>
                    <a:pt x="21" y="34"/>
                  </a:lnTo>
                  <a:lnTo>
                    <a:pt x="21" y="34"/>
                  </a:lnTo>
                  <a:lnTo>
                    <a:pt x="10" y="40"/>
                  </a:lnTo>
                  <a:lnTo>
                    <a:pt x="0" y="47"/>
                  </a:lnTo>
                  <a:lnTo>
                    <a:pt x="10" y="5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9" name="Freeform 466"/>
            <p:cNvSpPr>
              <a:spLocks/>
            </p:cNvSpPr>
            <p:nvPr/>
          </p:nvSpPr>
          <p:spPr bwMode="auto">
            <a:xfrm>
              <a:off x="4319588" y="3362325"/>
              <a:ext cx="212725" cy="134938"/>
            </a:xfrm>
            <a:custGeom>
              <a:avLst/>
              <a:gdLst>
                <a:gd name="T0" fmla="*/ 125 w 134"/>
                <a:gd name="T1" fmla="*/ 85 h 85"/>
                <a:gd name="T2" fmla="*/ 134 w 134"/>
                <a:gd name="T3" fmla="*/ 77 h 85"/>
                <a:gd name="T4" fmla="*/ 134 w 134"/>
                <a:gd name="T5" fmla="*/ 77 h 85"/>
                <a:gd name="T6" fmla="*/ 128 w 134"/>
                <a:gd name="T7" fmla="*/ 72 h 85"/>
                <a:gd name="T8" fmla="*/ 122 w 134"/>
                <a:gd name="T9" fmla="*/ 68 h 85"/>
                <a:gd name="T10" fmla="*/ 116 w 134"/>
                <a:gd name="T11" fmla="*/ 65 h 85"/>
                <a:gd name="T12" fmla="*/ 110 w 134"/>
                <a:gd name="T13" fmla="*/ 62 h 85"/>
                <a:gd name="T14" fmla="*/ 112 w 134"/>
                <a:gd name="T15" fmla="*/ 51 h 85"/>
                <a:gd name="T16" fmla="*/ 53 w 134"/>
                <a:gd name="T17" fmla="*/ 33 h 85"/>
                <a:gd name="T18" fmla="*/ 45 w 134"/>
                <a:gd name="T19" fmla="*/ 15 h 85"/>
                <a:gd name="T20" fmla="*/ 45 w 134"/>
                <a:gd name="T21" fmla="*/ 15 h 85"/>
                <a:gd name="T22" fmla="*/ 44 w 134"/>
                <a:gd name="T23" fmla="*/ 12 h 85"/>
                <a:gd name="T24" fmla="*/ 41 w 134"/>
                <a:gd name="T25" fmla="*/ 9 h 85"/>
                <a:gd name="T26" fmla="*/ 38 w 134"/>
                <a:gd name="T27" fmla="*/ 7 h 85"/>
                <a:gd name="T28" fmla="*/ 35 w 134"/>
                <a:gd name="T29" fmla="*/ 5 h 85"/>
                <a:gd name="T30" fmla="*/ 35 w 134"/>
                <a:gd name="T31" fmla="*/ 5 h 85"/>
                <a:gd name="T32" fmla="*/ 34 w 134"/>
                <a:gd name="T33" fmla="*/ 3 h 85"/>
                <a:gd name="T34" fmla="*/ 32 w 134"/>
                <a:gd name="T35" fmla="*/ 2 h 85"/>
                <a:gd name="T36" fmla="*/ 30 w 134"/>
                <a:gd name="T37" fmla="*/ 1 h 85"/>
                <a:gd name="T38" fmla="*/ 28 w 134"/>
                <a:gd name="T39" fmla="*/ 0 h 85"/>
                <a:gd name="T40" fmla="*/ 0 w 134"/>
                <a:gd name="T4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85">
                  <a:moveTo>
                    <a:pt x="125" y="85"/>
                  </a:moveTo>
                  <a:lnTo>
                    <a:pt x="134" y="77"/>
                  </a:lnTo>
                  <a:lnTo>
                    <a:pt x="134" y="77"/>
                  </a:lnTo>
                  <a:lnTo>
                    <a:pt x="128" y="72"/>
                  </a:lnTo>
                  <a:lnTo>
                    <a:pt x="122" y="68"/>
                  </a:lnTo>
                  <a:lnTo>
                    <a:pt x="116" y="65"/>
                  </a:lnTo>
                  <a:lnTo>
                    <a:pt x="110" y="62"/>
                  </a:lnTo>
                  <a:lnTo>
                    <a:pt x="112" y="51"/>
                  </a:lnTo>
                  <a:lnTo>
                    <a:pt x="53" y="33"/>
                  </a:lnTo>
                  <a:lnTo>
                    <a:pt x="45" y="15"/>
                  </a:lnTo>
                  <a:lnTo>
                    <a:pt x="45" y="15"/>
                  </a:lnTo>
                  <a:lnTo>
                    <a:pt x="44" y="12"/>
                  </a:lnTo>
                  <a:lnTo>
                    <a:pt x="41" y="9"/>
                  </a:lnTo>
                  <a:lnTo>
                    <a:pt x="38" y="7"/>
                  </a:lnTo>
                  <a:lnTo>
                    <a:pt x="35" y="5"/>
                  </a:lnTo>
                  <a:lnTo>
                    <a:pt x="35" y="5"/>
                  </a:lnTo>
                  <a:lnTo>
                    <a:pt x="34" y="3"/>
                  </a:lnTo>
                  <a:lnTo>
                    <a:pt x="32" y="2"/>
                  </a:lnTo>
                  <a:lnTo>
                    <a:pt x="30" y="1"/>
                  </a:lnTo>
                  <a:lnTo>
                    <a:pt x="28" y="0"/>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0" name="Freeform 467"/>
            <p:cNvSpPr>
              <a:spLocks/>
            </p:cNvSpPr>
            <p:nvPr/>
          </p:nvSpPr>
          <p:spPr bwMode="auto">
            <a:xfrm>
              <a:off x="4291013" y="3559175"/>
              <a:ext cx="77788" cy="6350"/>
            </a:xfrm>
            <a:custGeom>
              <a:avLst/>
              <a:gdLst>
                <a:gd name="T0" fmla="*/ 1 w 49"/>
                <a:gd name="T1" fmla="*/ 0 h 4"/>
                <a:gd name="T2" fmla="*/ 1 w 49"/>
                <a:gd name="T3" fmla="*/ 0 h 4"/>
                <a:gd name="T4" fmla="*/ 0 w 49"/>
                <a:gd name="T5" fmla="*/ 4 h 4"/>
                <a:gd name="T6" fmla="*/ 49 w 49"/>
                <a:gd name="T7" fmla="*/ 4 h 4"/>
                <a:gd name="T8" fmla="*/ 49 w 49"/>
                <a:gd name="T9" fmla="*/ 4 h 4"/>
                <a:gd name="T10" fmla="*/ 49 w 49"/>
                <a:gd name="T11" fmla="*/ 0 h 4"/>
              </a:gdLst>
              <a:ahLst/>
              <a:cxnLst>
                <a:cxn ang="0">
                  <a:pos x="T0" y="T1"/>
                </a:cxn>
                <a:cxn ang="0">
                  <a:pos x="T2" y="T3"/>
                </a:cxn>
                <a:cxn ang="0">
                  <a:pos x="T4" y="T5"/>
                </a:cxn>
                <a:cxn ang="0">
                  <a:pos x="T6" y="T7"/>
                </a:cxn>
                <a:cxn ang="0">
                  <a:pos x="T8" y="T9"/>
                </a:cxn>
                <a:cxn ang="0">
                  <a:pos x="T10" y="T11"/>
                </a:cxn>
              </a:cxnLst>
              <a:rect l="0" t="0" r="r" b="b"/>
              <a:pathLst>
                <a:path w="49" h="4">
                  <a:moveTo>
                    <a:pt x="1" y="0"/>
                  </a:moveTo>
                  <a:lnTo>
                    <a:pt x="1" y="0"/>
                  </a:lnTo>
                  <a:lnTo>
                    <a:pt x="0" y="4"/>
                  </a:lnTo>
                  <a:lnTo>
                    <a:pt x="49" y="4"/>
                  </a:lnTo>
                  <a:lnTo>
                    <a:pt x="49" y="4"/>
                  </a:lnTo>
                  <a:lnTo>
                    <a:pt x="4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1" name="Freeform 468"/>
            <p:cNvSpPr>
              <a:spLocks noEditPoints="1"/>
            </p:cNvSpPr>
            <p:nvPr/>
          </p:nvSpPr>
          <p:spPr bwMode="auto">
            <a:xfrm>
              <a:off x="4132263" y="3486150"/>
              <a:ext cx="146050" cy="149225"/>
            </a:xfrm>
            <a:custGeom>
              <a:avLst/>
              <a:gdLst>
                <a:gd name="T0" fmla="*/ 46 w 92"/>
                <a:gd name="T1" fmla="*/ 0 h 94"/>
                <a:gd name="T2" fmla="*/ 27 w 92"/>
                <a:gd name="T3" fmla="*/ 4 h 94"/>
                <a:gd name="T4" fmla="*/ 13 w 92"/>
                <a:gd name="T5" fmla="*/ 14 h 94"/>
                <a:gd name="T6" fmla="*/ 3 w 92"/>
                <a:gd name="T7" fmla="*/ 29 h 94"/>
                <a:gd name="T8" fmla="*/ 0 w 92"/>
                <a:gd name="T9" fmla="*/ 46 h 94"/>
                <a:gd name="T10" fmla="*/ 0 w 92"/>
                <a:gd name="T11" fmla="*/ 57 h 94"/>
                <a:gd name="T12" fmla="*/ 7 w 92"/>
                <a:gd name="T13" fmla="*/ 73 h 94"/>
                <a:gd name="T14" fmla="*/ 19 w 92"/>
                <a:gd name="T15" fmla="*/ 85 h 94"/>
                <a:gd name="T16" fmla="*/ 37 w 92"/>
                <a:gd name="T17" fmla="*/ 93 h 94"/>
                <a:gd name="T18" fmla="*/ 46 w 92"/>
                <a:gd name="T19" fmla="*/ 94 h 94"/>
                <a:gd name="T20" fmla="*/ 63 w 92"/>
                <a:gd name="T21" fmla="*/ 89 h 94"/>
                <a:gd name="T22" fmla="*/ 79 w 92"/>
                <a:gd name="T23" fmla="*/ 79 h 94"/>
                <a:gd name="T24" fmla="*/ 88 w 92"/>
                <a:gd name="T25" fmla="*/ 65 h 94"/>
                <a:gd name="T26" fmla="*/ 92 w 92"/>
                <a:gd name="T27" fmla="*/ 46 h 94"/>
                <a:gd name="T28" fmla="*/ 91 w 92"/>
                <a:gd name="T29" fmla="*/ 37 h 94"/>
                <a:gd name="T30" fmla="*/ 84 w 92"/>
                <a:gd name="T31" fmla="*/ 21 h 94"/>
                <a:gd name="T32" fmla="*/ 72 w 92"/>
                <a:gd name="T33" fmla="*/ 8 h 94"/>
                <a:gd name="T34" fmla="*/ 55 w 92"/>
                <a:gd name="T35" fmla="*/ 1 h 94"/>
                <a:gd name="T36" fmla="*/ 46 w 92"/>
                <a:gd name="T37" fmla="*/ 0 h 94"/>
                <a:gd name="T38" fmla="*/ 46 w 92"/>
                <a:gd name="T39" fmla="*/ 64 h 94"/>
                <a:gd name="T40" fmla="*/ 39 w 92"/>
                <a:gd name="T41" fmla="*/ 63 h 94"/>
                <a:gd name="T42" fmla="*/ 33 w 92"/>
                <a:gd name="T43" fmla="*/ 59 h 94"/>
                <a:gd name="T44" fmla="*/ 29 w 92"/>
                <a:gd name="T45" fmla="*/ 53 h 94"/>
                <a:gd name="T46" fmla="*/ 28 w 92"/>
                <a:gd name="T47" fmla="*/ 46 h 94"/>
                <a:gd name="T48" fmla="*/ 28 w 92"/>
                <a:gd name="T49" fmla="*/ 43 h 94"/>
                <a:gd name="T50" fmla="*/ 31 w 92"/>
                <a:gd name="T51" fmla="*/ 37 h 94"/>
                <a:gd name="T52" fmla="*/ 36 w 92"/>
                <a:gd name="T53" fmla="*/ 32 h 94"/>
                <a:gd name="T54" fmla="*/ 42 w 92"/>
                <a:gd name="T55" fmla="*/ 30 h 94"/>
                <a:gd name="T56" fmla="*/ 46 w 92"/>
                <a:gd name="T57" fmla="*/ 30 h 94"/>
                <a:gd name="T58" fmla="*/ 52 w 92"/>
                <a:gd name="T59" fmla="*/ 31 h 94"/>
                <a:gd name="T60" fmla="*/ 58 w 92"/>
                <a:gd name="T61" fmla="*/ 34 h 94"/>
                <a:gd name="T62" fmla="*/ 61 w 92"/>
                <a:gd name="T63" fmla="*/ 40 h 94"/>
                <a:gd name="T64" fmla="*/ 63 w 92"/>
                <a:gd name="T65" fmla="*/ 46 h 94"/>
                <a:gd name="T66" fmla="*/ 62 w 92"/>
                <a:gd name="T67" fmla="*/ 50 h 94"/>
                <a:gd name="T68" fmla="*/ 60 w 92"/>
                <a:gd name="T69" fmla="*/ 57 h 94"/>
                <a:gd name="T70" fmla="*/ 55 w 92"/>
                <a:gd name="T71" fmla="*/ 62 h 94"/>
                <a:gd name="T72" fmla="*/ 49 w 92"/>
                <a:gd name="T73" fmla="*/ 64 h 94"/>
                <a:gd name="T74" fmla="*/ 46 w 92"/>
                <a:gd name="T75"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4">
                  <a:moveTo>
                    <a:pt x="46" y="0"/>
                  </a:moveTo>
                  <a:lnTo>
                    <a:pt x="46" y="0"/>
                  </a:lnTo>
                  <a:lnTo>
                    <a:pt x="37" y="1"/>
                  </a:lnTo>
                  <a:lnTo>
                    <a:pt x="27" y="4"/>
                  </a:lnTo>
                  <a:lnTo>
                    <a:pt x="19" y="8"/>
                  </a:lnTo>
                  <a:lnTo>
                    <a:pt x="13" y="14"/>
                  </a:lnTo>
                  <a:lnTo>
                    <a:pt x="7" y="21"/>
                  </a:lnTo>
                  <a:lnTo>
                    <a:pt x="3" y="29"/>
                  </a:lnTo>
                  <a:lnTo>
                    <a:pt x="0" y="37"/>
                  </a:lnTo>
                  <a:lnTo>
                    <a:pt x="0" y="46"/>
                  </a:lnTo>
                  <a:lnTo>
                    <a:pt x="0" y="46"/>
                  </a:lnTo>
                  <a:lnTo>
                    <a:pt x="0" y="57"/>
                  </a:lnTo>
                  <a:lnTo>
                    <a:pt x="3" y="65"/>
                  </a:lnTo>
                  <a:lnTo>
                    <a:pt x="7" y="73"/>
                  </a:lnTo>
                  <a:lnTo>
                    <a:pt x="13" y="79"/>
                  </a:lnTo>
                  <a:lnTo>
                    <a:pt x="19" y="85"/>
                  </a:lnTo>
                  <a:lnTo>
                    <a:pt x="27" y="89"/>
                  </a:lnTo>
                  <a:lnTo>
                    <a:pt x="37" y="93"/>
                  </a:lnTo>
                  <a:lnTo>
                    <a:pt x="46" y="94"/>
                  </a:lnTo>
                  <a:lnTo>
                    <a:pt x="46" y="94"/>
                  </a:lnTo>
                  <a:lnTo>
                    <a:pt x="55" y="93"/>
                  </a:lnTo>
                  <a:lnTo>
                    <a:pt x="63" y="89"/>
                  </a:lnTo>
                  <a:lnTo>
                    <a:pt x="72" y="85"/>
                  </a:lnTo>
                  <a:lnTo>
                    <a:pt x="79" y="79"/>
                  </a:lnTo>
                  <a:lnTo>
                    <a:pt x="84" y="73"/>
                  </a:lnTo>
                  <a:lnTo>
                    <a:pt x="88" y="65"/>
                  </a:lnTo>
                  <a:lnTo>
                    <a:pt x="91" y="57"/>
                  </a:lnTo>
                  <a:lnTo>
                    <a:pt x="92" y="46"/>
                  </a:lnTo>
                  <a:lnTo>
                    <a:pt x="92" y="46"/>
                  </a:lnTo>
                  <a:lnTo>
                    <a:pt x="91" y="37"/>
                  </a:lnTo>
                  <a:lnTo>
                    <a:pt x="88" y="29"/>
                  </a:lnTo>
                  <a:lnTo>
                    <a:pt x="84" y="21"/>
                  </a:lnTo>
                  <a:lnTo>
                    <a:pt x="79" y="14"/>
                  </a:lnTo>
                  <a:lnTo>
                    <a:pt x="72" y="8"/>
                  </a:lnTo>
                  <a:lnTo>
                    <a:pt x="63" y="4"/>
                  </a:lnTo>
                  <a:lnTo>
                    <a:pt x="55" y="1"/>
                  </a:lnTo>
                  <a:lnTo>
                    <a:pt x="46" y="0"/>
                  </a:lnTo>
                  <a:lnTo>
                    <a:pt x="46" y="0"/>
                  </a:lnTo>
                  <a:close/>
                  <a:moveTo>
                    <a:pt x="46" y="64"/>
                  </a:moveTo>
                  <a:lnTo>
                    <a:pt x="46" y="64"/>
                  </a:lnTo>
                  <a:lnTo>
                    <a:pt x="42" y="64"/>
                  </a:lnTo>
                  <a:lnTo>
                    <a:pt x="39" y="63"/>
                  </a:lnTo>
                  <a:lnTo>
                    <a:pt x="36" y="62"/>
                  </a:lnTo>
                  <a:lnTo>
                    <a:pt x="33" y="59"/>
                  </a:lnTo>
                  <a:lnTo>
                    <a:pt x="31" y="57"/>
                  </a:lnTo>
                  <a:lnTo>
                    <a:pt x="29" y="53"/>
                  </a:lnTo>
                  <a:lnTo>
                    <a:pt x="28" y="50"/>
                  </a:lnTo>
                  <a:lnTo>
                    <a:pt x="28" y="46"/>
                  </a:lnTo>
                  <a:lnTo>
                    <a:pt x="28" y="46"/>
                  </a:lnTo>
                  <a:lnTo>
                    <a:pt x="28" y="43"/>
                  </a:lnTo>
                  <a:lnTo>
                    <a:pt x="29" y="40"/>
                  </a:lnTo>
                  <a:lnTo>
                    <a:pt x="31" y="37"/>
                  </a:lnTo>
                  <a:lnTo>
                    <a:pt x="33" y="34"/>
                  </a:lnTo>
                  <a:lnTo>
                    <a:pt x="36" y="32"/>
                  </a:lnTo>
                  <a:lnTo>
                    <a:pt x="39" y="31"/>
                  </a:lnTo>
                  <a:lnTo>
                    <a:pt x="42" y="30"/>
                  </a:lnTo>
                  <a:lnTo>
                    <a:pt x="46" y="30"/>
                  </a:lnTo>
                  <a:lnTo>
                    <a:pt x="46" y="30"/>
                  </a:lnTo>
                  <a:lnTo>
                    <a:pt x="49" y="30"/>
                  </a:lnTo>
                  <a:lnTo>
                    <a:pt x="52" y="31"/>
                  </a:lnTo>
                  <a:lnTo>
                    <a:pt x="55" y="32"/>
                  </a:lnTo>
                  <a:lnTo>
                    <a:pt x="58" y="34"/>
                  </a:lnTo>
                  <a:lnTo>
                    <a:pt x="60" y="37"/>
                  </a:lnTo>
                  <a:lnTo>
                    <a:pt x="61" y="40"/>
                  </a:lnTo>
                  <a:lnTo>
                    <a:pt x="62" y="43"/>
                  </a:lnTo>
                  <a:lnTo>
                    <a:pt x="63" y="46"/>
                  </a:lnTo>
                  <a:lnTo>
                    <a:pt x="63" y="46"/>
                  </a:lnTo>
                  <a:lnTo>
                    <a:pt x="62" y="50"/>
                  </a:lnTo>
                  <a:lnTo>
                    <a:pt x="61" y="53"/>
                  </a:lnTo>
                  <a:lnTo>
                    <a:pt x="60" y="57"/>
                  </a:lnTo>
                  <a:lnTo>
                    <a:pt x="58" y="59"/>
                  </a:lnTo>
                  <a:lnTo>
                    <a:pt x="55" y="62"/>
                  </a:lnTo>
                  <a:lnTo>
                    <a:pt x="52" y="63"/>
                  </a:lnTo>
                  <a:lnTo>
                    <a:pt x="49" y="64"/>
                  </a:lnTo>
                  <a:lnTo>
                    <a:pt x="46" y="64"/>
                  </a:lnTo>
                  <a:lnTo>
                    <a:pt x="46" y="6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2" name="Freeform 469"/>
            <p:cNvSpPr>
              <a:spLocks/>
            </p:cNvSpPr>
            <p:nvPr/>
          </p:nvSpPr>
          <p:spPr bwMode="auto">
            <a:xfrm>
              <a:off x="4324351" y="2786063"/>
              <a:ext cx="95250" cy="103188"/>
            </a:xfrm>
            <a:custGeom>
              <a:avLst/>
              <a:gdLst>
                <a:gd name="T0" fmla="*/ 60 w 60"/>
                <a:gd name="T1" fmla="*/ 50 h 65"/>
                <a:gd name="T2" fmla="*/ 60 w 60"/>
                <a:gd name="T3" fmla="*/ 50 h 65"/>
                <a:gd name="T4" fmla="*/ 54 w 60"/>
                <a:gd name="T5" fmla="*/ 56 h 65"/>
                <a:gd name="T6" fmla="*/ 48 w 60"/>
                <a:gd name="T7" fmla="*/ 60 h 65"/>
                <a:gd name="T8" fmla="*/ 40 w 60"/>
                <a:gd name="T9" fmla="*/ 64 h 65"/>
                <a:gd name="T10" fmla="*/ 32 w 60"/>
                <a:gd name="T11" fmla="*/ 65 h 65"/>
                <a:gd name="T12" fmla="*/ 32 w 60"/>
                <a:gd name="T13" fmla="*/ 65 h 65"/>
                <a:gd name="T14" fmla="*/ 26 w 60"/>
                <a:gd name="T15" fmla="*/ 65 h 65"/>
                <a:gd name="T16" fmla="*/ 19 w 60"/>
                <a:gd name="T17" fmla="*/ 63 h 65"/>
                <a:gd name="T18" fmla="*/ 14 w 60"/>
                <a:gd name="T19" fmla="*/ 59 h 65"/>
                <a:gd name="T20" fmla="*/ 9 w 60"/>
                <a:gd name="T21" fmla="*/ 55 h 65"/>
                <a:gd name="T22" fmla="*/ 5 w 60"/>
                <a:gd name="T23" fmla="*/ 50 h 65"/>
                <a:gd name="T24" fmla="*/ 2 w 60"/>
                <a:gd name="T25" fmla="*/ 45 h 65"/>
                <a:gd name="T26" fmla="*/ 0 w 60"/>
                <a:gd name="T27" fmla="*/ 39 h 65"/>
                <a:gd name="T28" fmla="*/ 0 w 60"/>
                <a:gd name="T29" fmla="*/ 33 h 65"/>
                <a:gd name="T30" fmla="*/ 0 w 60"/>
                <a:gd name="T31" fmla="*/ 33 h 65"/>
                <a:gd name="T32" fmla="*/ 0 w 60"/>
                <a:gd name="T33" fmla="*/ 26 h 65"/>
                <a:gd name="T34" fmla="*/ 2 w 60"/>
                <a:gd name="T35" fmla="*/ 19 h 65"/>
                <a:gd name="T36" fmla="*/ 5 w 60"/>
                <a:gd name="T37" fmla="*/ 14 h 65"/>
                <a:gd name="T38" fmla="*/ 9 w 60"/>
                <a:gd name="T39" fmla="*/ 9 h 65"/>
                <a:gd name="T40" fmla="*/ 14 w 60"/>
                <a:gd name="T41" fmla="*/ 5 h 65"/>
                <a:gd name="T42" fmla="*/ 19 w 60"/>
                <a:gd name="T43" fmla="*/ 2 h 65"/>
                <a:gd name="T44" fmla="*/ 26 w 60"/>
                <a:gd name="T45" fmla="*/ 0 h 65"/>
                <a:gd name="T46" fmla="*/ 32 w 60"/>
                <a:gd name="T47" fmla="*/ 0 h 65"/>
                <a:gd name="T48" fmla="*/ 32 w 60"/>
                <a:gd name="T49" fmla="*/ 0 h 65"/>
                <a:gd name="T50" fmla="*/ 39 w 60"/>
                <a:gd name="T51" fmla="*/ 1 h 65"/>
                <a:gd name="T52" fmla="*/ 45 w 60"/>
                <a:gd name="T53" fmla="*/ 2 h 65"/>
                <a:gd name="T54" fmla="*/ 51 w 60"/>
                <a:gd name="T55" fmla="*/ 6 h 65"/>
                <a:gd name="T56" fmla="*/ 55 w 60"/>
                <a:gd name="T57"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65">
                  <a:moveTo>
                    <a:pt x="60" y="50"/>
                  </a:moveTo>
                  <a:lnTo>
                    <a:pt x="60" y="50"/>
                  </a:lnTo>
                  <a:lnTo>
                    <a:pt x="54" y="56"/>
                  </a:lnTo>
                  <a:lnTo>
                    <a:pt x="48" y="60"/>
                  </a:lnTo>
                  <a:lnTo>
                    <a:pt x="40" y="64"/>
                  </a:lnTo>
                  <a:lnTo>
                    <a:pt x="32" y="65"/>
                  </a:lnTo>
                  <a:lnTo>
                    <a:pt x="32" y="65"/>
                  </a:lnTo>
                  <a:lnTo>
                    <a:pt x="26" y="65"/>
                  </a:lnTo>
                  <a:lnTo>
                    <a:pt x="19" y="63"/>
                  </a:lnTo>
                  <a:lnTo>
                    <a:pt x="14" y="59"/>
                  </a:lnTo>
                  <a:lnTo>
                    <a:pt x="9" y="55"/>
                  </a:lnTo>
                  <a:lnTo>
                    <a:pt x="5" y="50"/>
                  </a:lnTo>
                  <a:lnTo>
                    <a:pt x="2" y="45"/>
                  </a:lnTo>
                  <a:lnTo>
                    <a:pt x="0" y="39"/>
                  </a:lnTo>
                  <a:lnTo>
                    <a:pt x="0" y="33"/>
                  </a:lnTo>
                  <a:lnTo>
                    <a:pt x="0" y="33"/>
                  </a:lnTo>
                  <a:lnTo>
                    <a:pt x="0" y="26"/>
                  </a:lnTo>
                  <a:lnTo>
                    <a:pt x="2" y="19"/>
                  </a:lnTo>
                  <a:lnTo>
                    <a:pt x="5" y="14"/>
                  </a:lnTo>
                  <a:lnTo>
                    <a:pt x="9" y="9"/>
                  </a:lnTo>
                  <a:lnTo>
                    <a:pt x="14" y="5"/>
                  </a:lnTo>
                  <a:lnTo>
                    <a:pt x="19" y="2"/>
                  </a:lnTo>
                  <a:lnTo>
                    <a:pt x="26" y="0"/>
                  </a:lnTo>
                  <a:lnTo>
                    <a:pt x="32" y="0"/>
                  </a:lnTo>
                  <a:lnTo>
                    <a:pt x="32" y="0"/>
                  </a:lnTo>
                  <a:lnTo>
                    <a:pt x="39" y="1"/>
                  </a:lnTo>
                  <a:lnTo>
                    <a:pt x="45" y="2"/>
                  </a:lnTo>
                  <a:lnTo>
                    <a:pt x="51" y="6"/>
                  </a:lnTo>
                  <a:lnTo>
                    <a:pt x="55" y="1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3" name="Freeform 470"/>
            <p:cNvSpPr>
              <a:spLocks/>
            </p:cNvSpPr>
            <p:nvPr/>
          </p:nvSpPr>
          <p:spPr bwMode="auto">
            <a:xfrm>
              <a:off x="4283076" y="2744788"/>
              <a:ext cx="180975" cy="184150"/>
            </a:xfrm>
            <a:custGeom>
              <a:avLst/>
              <a:gdLst>
                <a:gd name="T0" fmla="*/ 110 w 114"/>
                <a:gd name="T1" fmla="*/ 33 h 116"/>
                <a:gd name="T2" fmla="*/ 110 w 114"/>
                <a:gd name="T3" fmla="*/ 33 h 116"/>
                <a:gd name="T4" fmla="*/ 107 w 114"/>
                <a:gd name="T5" fmla="*/ 27 h 116"/>
                <a:gd name="T6" fmla="*/ 102 w 114"/>
                <a:gd name="T7" fmla="*/ 20 h 116"/>
                <a:gd name="T8" fmla="*/ 96 w 114"/>
                <a:gd name="T9" fmla="*/ 14 h 116"/>
                <a:gd name="T10" fmla="*/ 90 w 114"/>
                <a:gd name="T11" fmla="*/ 9 h 116"/>
                <a:gd name="T12" fmla="*/ 82 w 114"/>
                <a:gd name="T13" fmla="*/ 5 h 116"/>
                <a:gd name="T14" fmla="*/ 75 w 114"/>
                <a:gd name="T15" fmla="*/ 2 h 116"/>
                <a:gd name="T16" fmla="*/ 67 w 114"/>
                <a:gd name="T17" fmla="*/ 1 h 116"/>
                <a:gd name="T18" fmla="*/ 58 w 114"/>
                <a:gd name="T19" fmla="*/ 0 h 116"/>
                <a:gd name="T20" fmla="*/ 58 w 114"/>
                <a:gd name="T21" fmla="*/ 0 h 116"/>
                <a:gd name="T22" fmla="*/ 46 w 114"/>
                <a:gd name="T23" fmla="*/ 1 h 116"/>
                <a:gd name="T24" fmla="*/ 35 w 114"/>
                <a:gd name="T25" fmla="*/ 5 h 116"/>
                <a:gd name="T26" fmla="*/ 26 w 114"/>
                <a:gd name="T27" fmla="*/ 10 h 116"/>
                <a:gd name="T28" fmla="*/ 18 w 114"/>
                <a:gd name="T29" fmla="*/ 18 h 116"/>
                <a:gd name="T30" fmla="*/ 10 w 114"/>
                <a:gd name="T31" fmla="*/ 26 h 116"/>
                <a:gd name="T32" fmla="*/ 4 w 114"/>
                <a:gd name="T33" fmla="*/ 36 h 116"/>
                <a:gd name="T34" fmla="*/ 1 w 114"/>
                <a:gd name="T35" fmla="*/ 46 h 116"/>
                <a:gd name="T36" fmla="*/ 0 w 114"/>
                <a:gd name="T37" fmla="*/ 59 h 116"/>
                <a:gd name="T38" fmla="*/ 0 w 114"/>
                <a:gd name="T39" fmla="*/ 59 h 116"/>
                <a:gd name="T40" fmla="*/ 1 w 114"/>
                <a:gd name="T41" fmla="*/ 70 h 116"/>
                <a:gd name="T42" fmla="*/ 4 w 114"/>
                <a:gd name="T43" fmla="*/ 81 h 116"/>
                <a:gd name="T44" fmla="*/ 10 w 114"/>
                <a:gd name="T45" fmla="*/ 91 h 116"/>
                <a:gd name="T46" fmla="*/ 18 w 114"/>
                <a:gd name="T47" fmla="*/ 99 h 116"/>
                <a:gd name="T48" fmla="*/ 26 w 114"/>
                <a:gd name="T49" fmla="*/ 106 h 116"/>
                <a:gd name="T50" fmla="*/ 35 w 114"/>
                <a:gd name="T51" fmla="*/ 112 h 116"/>
                <a:gd name="T52" fmla="*/ 46 w 114"/>
                <a:gd name="T53" fmla="*/ 115 h 116"/>
                <a:gd name="T54" fmla="*/ 58 w 114"/>
                <a:gd name="T55" fmla="*/ 116 h 116"/>
                <a:gd name="T56" fmla="*/ 58 w 114"/>
                <a:gd name="T57" fmla="*/ 116 h 116"/>
                <a:gd name="T58" fmla="*/ 68 w 114"/>
                <a:gd name="T59" fmla="*/ 115 h 116"/>
                <a:gd name="T60" fmla="*/ 77 w 114"/>
                <a:gd name="T61" fmla="*/ 113 h 116"/>
                <a:gd name="T62" fmla="*/ 86 w 114"/>
                <a:gd name="T63" fmla="*/ 109 h 116"/>
                <a:gd name="T64" fmla="*/ 94 w 114"/>
                <a:gd name="T65" fmla="*/ 104 h 116"/>
                <a:gd name="T66" fmla="*/ 100 w 114"/>
                <a:gd name="T67" fmla="*/ 98 h 116"/>
                <a:gd name="T68" fmla="*/ 106 w 114"/>
                <a:gd name="T69" fmla="*/ 92 h 116"/>
                <a:gd name="T70" fmla="*/ 110 w 114"/>
                <a:gd name="T71" fmla="*/ 83 h 116"/>
                <a:gd name="T72" fmla="*/ 114 w 114"/>
                <a:gd name="T73" fmla="*/ 7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16">
                  <a:moveTo>
                    <a:pt x="110" y="33"/>
                  </a:moveTo>
                  <a:lnTo>
                    <a:pt x="110" y="33"/>
                  </a:lnTo>
                  <a:lnTo>
                    <a:pt x="107" y="27"/>
                  </a:lnTo>
                  <a:lnTo>
                    <a:pt x="102" y="20"/>
                  </a:lnTo>
                  <a:lnTo>
                    <a:pt x="96" y="14"/>
                  </a:lnTo>
                  <a:lnTo>
                    <a:pt x="90" y="9"/>
                  </a:lnTo>
                  <a:lnTo>
                    <a:pt x="82" y="5"/>
                  </a:lnTo>
                  <a:lnTo>
                    <a:pt x="75" y="2"/>
                  </a:lnTo>
                  <a:lnTo>
                    <a:pt x="67" y="1"/>
                  </a:lnTo>
                  <a:lnTo>
                    <a:pt x="58" y="0"/>
                  </a:lnTo>
                  <a:lnTo>
                    <a:pt x="58" y="0"/>
                  </a:lnTo>
                  <a:lnTo>
                    <a:pt x="46" y="1"/>
                  </a:lnTo>
                  <a:lnTo>
                    <a:pt x="35" y="5"/>
                  </a:lnTo>
                  <a:lnTo>
                    <a:pt x="26" y="10"/>
                  </a:lnTo>
                  <a:lnTo>
                    <a:pt x="18" y="18"/>
                  </a:lnTo>
                  <a:lnTo>
                    <a:pt x="10" y="26"/>
                  </a:lnTo>
                  <a:lnTo>
                    <a:pt x="4" y="36"/>
                  </a:lnTo>
                  <a:lnTo>
                    <a:pt x="1" y="46"/>
                  </a:lnTo>
                  <a:lnTo>
                    <a:pt x="0" y="59"/>
                  </a:lnTo>
                  <a:lnTo>
                    <a:pt x="0" y="59"/>
                  </a:lnTo>
                  <a:lnTo>
                    <a:pt x="1" y="70"/>
                  </a:lnTo>
                  <a:lnTo>
                    <a:pt x="4" y="81"/>
                  </a:lnTo>
                  <a:lnTo>
                    <a:pt x="10" y="91"/>
                  </a:lnTo>
                  <a:lnTo>
                    <a:pt x="18" y="99"/>
                  </a:lnTo>
                  <a:lnTo>
                    <a:pt x="26" y="106"/>
                  </a:lnTo>
                  <a:lnTo>
                    <a:pt x="35" y="112"/>
                  </a:lnTo>
                  <a:lnTo>
                    <a:pt x="46" y="115"/>
                  </a:lnTo>
                  <a:lnTo>
                    <a:pt x="58" y="116"/>
                  </a:lnTo>
                  <a:lnTo>
                    <a:pt x="58" y="116"/>
                  </a:lnTo>
                  <a:lnTo>
                    <a:pt x="68" y="115"/>
                  </a:lnTo>
                  <a:lnTo>
                    <a:pt x="77" y="113"/>
                  </a:lnTo>
                  <a:lnTo>
                    <a:pt x="86" y="109"/>
                  </a:lnTo>
                  <a:lnTo>
                    <a:pt x="94" y="104"/>
                  </a:lnTo>
                  <a:lnTo>
                    <a:pt x="100" y="98"/>
                  </a:lnTo>
                  <a:lnTo>
                    <a:pt x="106" y="92"/>
                  </a:lnTo>
                  <a:lnTo>
                    <a:pt x="110" y="83"/>
                  </a:lnTo>
                  <a:lnTo>
                    <a:pt x="114" y="7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4" name="Freeform 471"/>
            <p:cNvSpPr>
              <a:spLocks/>
            </p:cNvSpPr>
            <p:nvPr/>
          </p:nvSpPr>
          <p:spPr bwMode="auto">
            <a:xfrm>
              <a:off x="4625976" y="2789238"/>
              <a:ext cx="104775" cy="100013"/>
            </a:xfrm>
            <a:custGeom>
              <a:avLst/>
              <a:gdLst>
                <a:gd name="T0" fmla="*/ 44 w 66"/>
                <a:gd name="T1" fmla="*/ 0 h 63"/>
                <a:gd name="T2" fmla="*/ 44 w 66"/>
                <a:gd name="T3" fmla="*/ 0 h 63"/>
                <a:gd name="T4" fmla="*/ 49 w 66"/>
                <a:gd name="T5" fmla="*/ 2 h 63"/>
                <a:gd name="T6" fmla="*/ 53 w 66"/>
                <a:gd name="T7" fmla="*/ 4 h 63"/>
                <a:gd name="T8" fmla="*/ 57 w 66"/>
                <a:gd name="T9" fmla="*/ 7 h 63"/>
                <a:gd name="T10" fmla="*/ 60 w 66"/>
                <a:gd name="T11" fmla="*/ 11 h 63"/>
                <a:gd name="T12" fmla="*/ 62 w 66"/>
                <a:gd name="T13" fmla="*/ 15 h 63"/>
                <a:gd name="T14" fmla="*/ 64 w 66"/>
                <a:gd name="T15" fmla="*/ 20 h 63"/>
                <a:gd name="T16" fmla="*/ 65 w 66"/>
                <a:gd name="T17" fmla="*/ 25 h 63"/>
                <a:gd name="T18" fmla="*/ 66 w 66"/>
                <a:gd name="T19" fmla="*/ 31 h 63"/>
                <a:gd name="T20" fmla="*/ 66 w 66"/>
                <a:gd name="T21" fmla="*/ 31 h 63"/>
                <a:gd name="T22" fmla="*/ 65 w 66"/>
                <a:gd name="T23" fmla="*/ 37 h 63"/>
                <a:gd name="T24" fmla="*/ 63 w 66"/>
                <a:gd name="T25" fmla="*/ 43 h 63"/>
                <a:gd name="T26" fmla="*/ 60 w 66"/>
                <a:gd name="T27" fmla="*/ 48 h 63"/>
                <a:gd name="T28" fmla="*/ 57 w 66"/>
                <a:gd name="T29" fmla="*/ 53 h 63"/>
                <a:gd name="T30" fmla="*/ 52 w 66"/>
                <a:gd name="T31" fmla="*/ 57 h 63"/>
                <a:gd name="T32" fmla="*/ 45 w 66"/>
                <a:gd name="T33" fmla="*/ 61 h 63"/>
                <a:gd name="T34" fmla="*/ 39 w 66"/>
                <a:gd name="T35" fmla="*/ 63 h 63"/>
                <a:gd name="T36" fmla="*/ 33 w 66"/>
                <a:gd name="T37" fmla="*/ 63 h 63"/>
                <a:gd name="T38" fmla="*/ 33 w 66"/>
                <a:gd name="T39" fmla="*/ 63 h 63"/>
                <a:gd name="T40" fmla="*/ 27 w 66"/>
                <a:gd name="T41" fmla="*/ 63 h 63"/>
                <a:gd name="T42" fmla="*/ 21 w 66"/>
                <a:gd name="T43" fmla="*/ 61 h 63"/>
                <a:gd name="T44" fmla="*/ 15 w 66"/>
                <a:gd name="T45" fmla="*/ 57 h 63"/>
                <a:gd name="T46" fmla="*/ 10 w 66"/>
                <a:gd name="T47" fmla="*/ 53 h 63"/>
                <a:gd name="T48" fmla="*/ 6 w 66"/>
                <a:gd name="T49" fmla="*/ 48 h 63"/>
                <a:gd name="T50" fmla="*/ 3 w 66"/>
                <a:gd name="T51" fmla="*/ 43 h 63"/>
                <a:gd name="T52" fmla="*/ 1 w 66"/>
                <a:gd name="T53" fmla="*/ 37 h 63"/>
                <a:gd name="T54" fmla="*/ 0 w 66"/>
                <a:gd name="T55" fmla="*/ 31 h 63"/>
                <a:gd name="T56" fmla="*/ 0 w 66"/>
                <a:gd name="T57" fmla="*/ 31 h 63"/>
                <a:gd name="T58" fmla="*/ 1 w 66"/>
                <a:gd name="T59" fmla="*/ 26 h 63"/>
                <a:gd name="T60" fmla="*/ 2 w 66"/>
                <a:gd name="T61" fmla="*/ 21 h 63"/>
                <a:gd name="T62" fmla="*/ 5 w 66"/>
                <a:gd name="T63"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63">
                  <a:moveTo>
                    <a:pt x="44" y="0"/>
                  </a:moveTo>
                  <a:lnTo>
                    <a:pt x="44" y="0"/>
                  </a:lnTo>
                  <a:lnTo>
                    <a:pt x="49" y="2"/>
                  </a:lnTo>
                  <a:lnTo>
                    <a:pt x="53" y="4"/>
                  </a:lnTo>
                  <a:lnTo>
                    <a:pt x="57" y="7"/>
                  </a:lnTo>
                  <a:lnTo>
                    <a:pt x="60" y="11"/>
                  </a:lnTo>
                  <a:lnTo>
                    <a:pt x="62" y="15"/>
                  </a:lnTo>
                  <a:lnTo>
                    <a:pt x="64" y="20"/>
                  </a:lnTo>
                  <a:lnTo>
                    <a:pt x="65" y="25"/>
                  </a:lnTo>
                  <a:lnTo>
                    <a:pt x="66" y="31"/>
                  </a:lnTo>
                  <a:lnTo>
                    <a:pt x="66" y="31"/>
                  </a:lnTo>
                  <a:lnTo>
                    <a:pt x="65" y="37"/>
                  </a:lnTo>
                  <a:lnTo>
                    <a:pt x="63" y="43"/>
                  </a:lnTo>
                  <a:lnTo>
                    <a:pt x="60" y="48"/>
                  </a:lnTo>
                  <a:lnTo>
                    <a:pt x="57" y="53"/>
                  </a:lnTo>
                  <a:lnTo>
                    <a:pt x="52" y="57"/>
                  </a:lnTo>
                  <a:lnTo>
                    <a:pt x="45" y="61"/>
                  </a:lnTo>
                  <a:lnTo>
                    <a:pt x="39" y="63"/>
                  </a:lnTo>
                  <a:lnTo>
                    <a:pt x="33" y="63"/>
                  </a:lnTo>
                  <a:lnTo>
                    <a:pt x="33" y="63"/>
                  </a:lnTo>
                  <a:lnTo>
                    <a:pt x="27" y="63"/>
                  </a:lnTo>
                  <a:lnTo>
                    <a:pt x="21" y="61"/>
                  </a:lnTo>
                  <a:lnTo>
                    <a:pt x="15" y="57"/>
                  </a:lnTo>
                  <a:lnTo>
                    <a:pt x="10" y="53"/>
                  </a:lnTo>
                  <a:lnTo>
                    <a:pt x="6" y="48"/>
                  </a:lnTo>
                  <a:lnTo>
                    <a:pt x="3" y="43"/>
                  </a:lnTo>
                  <a:lnTo>
                    <a:pt x="1" y="37"/>
                  </a:lnTo>
                  <a:lnTo>
                    <a:pt x="0" y="31"/>
                  </a:lnTo>
                  <a:lnTo>
                    <a:pt x="0" y="31"/>
                  </a:lnTo>
                  <a:lnTo>
                    <a:pt x="1" y="26"/>
                  </a:lnTo>
                  <a:lnTo>
                    <a:pt x="2" y="21"/>
                  </a:lnTo>
                  <a:lnTo>
                    <a:pt x="5" y="1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5" name="Freeform 472"/>
            <p:cNvSpPr>
              <a:spLocks/>
            </p:cNvSpPr>
            <p:nvPr/>
          </p:nvSpPr>
          <p:spPr bwMode="auto">
            <a:xfrm>
              <a:off x="4586288" y="2744788"/>
              <a:ext cx="185738" cy="184150"/>
            </a:xfrm>
            <a:custGeom>
              <a:avLst/>
              <a:gdLst>
                <a:gd name="T0" fmla="*/ 21 w 117"/>
                <a:gd name="T1" fmla="*/ 13 h 116"/>
                <a:gd name="T2" fmla="*/ 21 w 117"/>
                <a:gd name="T3" fmla="*/ 13 h 116"/>
                <a:gd name="T4" fmla="*/ 17 w 117"/>
                <a:gd name="T5" fmla="*/ 18 h 116"/>
                <a:gd name="T6" fmla="*/ 17 w 117"/>
                <a:gd name="T7" fmla="*/ 18 h 116"/>
                <a:gd name="T8" fmla="*/ 10 w 117"/>
                <a:gd name="T9" fmla="*/ 26 h 116"/>
                <a:gd name="T10" fmla="*/ 5 w 117"/>
                <a:gd name="T11" fmla="*/ 36 h 116"/>
                <a:gd name="T12" fmla="*/ 2 w 117"/>
                <a:gd name="T13" fmla="*/ 46 h 116"/>
                <a:gd name="T14" fmla="*/ 0 w 117"/>
                <a:gd name="T15" fmla="*/ 59 h 116"/>
                <a:gd name="T16" fmla="*/ 0 w 117"/>
                <a:gd name="T17" fmla="*/ 59 h 116"/>
                <a:gd name="T18" fmla="*/ 2 w 117"/>
                <a:gd name="T19" fmla="*/ 70 h 116"/>
                <a:gd name="T20" fmla="*/ 5 w 117"/>
                <a:gd name="T21" fmla="*/ 81 h 116"/>
                <a:gd name="T22" fmla="*/ 10 w 117"/>
                <a:gd name="T23" fmla="*/ 91 h 116"/>
                <a:gd name="T24" fmla="*/ 17 w 117"/>
                <a:gd name="T25" fmla="*/ 99 h 116"/>
                <a:gd name="T26" fmla="*/ 17 w 117"/>
                <a:gd name="T27" fmla="*/ 99 h 116"/>
                <a:gd name="T28" fmla="*/ 26 w 117"/>
                <a:gd name="T29" fmla="*/ 106 h 116"/>
                <a:gd name="T30" fmla="*/ 35 w 117"/>
                <a:gd name="T31" fmla="*/ 112 h 116"/>
                <a:gd name="T32" fmla="*/ 47 w 117"/>
                <a:gd name="T33" fmla="*/ 115 h 116"/>
                <a:gd name="T34" fmla="*/ 58 w 117"/>
                <a:gd name="T35" fmla="*/ 116 h 116"/>
                <a:gd name="T36" fmla="*/ 58 w 117"/>
                <a:gd name="T37" fmla="*/ 116 h 116"/>
                <a:gd name="T38" fmla="*/ 69 w 117"/>
                <a:gd name="T39" fmla="*/ 115 h 116"/>
                <a:gd name="T40" fmla="*/ 81 w 117"/>
                <a:gd name="T41" fmla="*/ 112 h 116"/>
                <a:gd name="T42" fmla="*/ 91 w 117"/>
                <a:gd name="T43" fmla="*/ 106 h 116"/>
                <a:gd name="T44" fmla="*/ 99 w 117"/>
                <a:gd name="T45" fmla="*/ 99 h 116"/>
                <a:gd name="T46" fmla="*/ 99 w 117"/>
                <a:gd name="T47" fmla="*/ 99 h 116"/>
                <a:gd name="T48" fmla="*/ 106 w 117"/>
                <a:gd name="T49" fmla="*/ 91 h 116"/>
                <a:gd name="T50" fmla="*/ 112 w 117"/>
                <a:gd name="T51" fmla="*/ 81 h 116"/>
                <a:gd name="T52" fmla="*/ 115 w 117"/>
                <a:gd name="T53" fmla="*/ 70 h 116"/>
                <a:gd name="T54" fmla="*/ 117 w 117"/>
                <a:gd name="T55" fmla="*/ 59 h 116"/>
                <a:gd name="T56" fmla="*/ 117 w 117"/>
                <a:gd name="T57" fmla="*/ 59 h 116"/>
                <a:gd name="T58" fmla="*/ 115 w 117"/>
                <a:gd name="T59" fmla="*/ 46 h 116"/>
                <a:gd name="T60" fmla="*/ 112 w 117"/>
                <a:gd name="T61" fmla="*/ 36 h 116"/>
                <a:gd name="T62" fmla="*/ 106 w 117"/>
                <a:gd name="T63" fmla="*/ 26 h 116"/>
                <a:gd name="T64" fmla="*/ 99 w 117"/>
                <a:gd name="T65" fmla="*/ 18 h 116"/>
                <a:gd name="T66" fmla="*/ 99 w 117"/>
                <a:gd name="T67" fmla="*/ 18 h 116"/>
                <a:gd name="T68" fmla="*/ 91 w 117"/>
                <a:gd name="T69" fmla="*/ 10 h 116"/>
                <a:gd name="T70" fmla="*/ 82 w 117"/>
                <a:gd name="T71" fmla="*/ 5 h 116"/>
                <a:gd name="T72" fmla="*/ 70 w 117"/>
                <a:gd name="T73" fmla="*/ 1 h 116"/>
                <a:gd name="T74" fmla="*/ 59 w 117"/>
                <a:gd name="T7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16">
                  <a:moveTo>
                    <a:pt x="21" y="13"/>
                  </a:moveTo>
                  <a:lnTo>
                    <a:pt x="21" y="13"/>
                  </a:lnTo>
                  <a:lnTo>
                    <a:pt x="17" y="18"/>
                  </a:lnTo>
                  <a:lnTo>
                    <a:pt x="17" y="18"/>
                  </a:lnTo>
                  <a:lnTo>
                    <a:pt x="10" y="26"/>
                  </a:lnTo>
                  <a:lnTo>
                    <a:pt x="5" y="36"/>
                  </a:lnTo>
                  <a:lnTo>
                    <a:pt x="2" y="46"/>
                  </a:lnTo>
                  <a:lnTo>
                    <a:pt x="0" y="59"/>
                  </a:lnTo>
                  <a:lnTo>
                    <a:pt x="0" y="59"/>
                  </a:lnTo>
                  <a:lnTo>
                    <a:pt x="2" y="70"/>
                  </a:lnTo>
                  <a:lnTo>
                    <a:pt x="5" y="81"/>
                  </a:lnTo>
                  <a:lnTo>
                    <a:pt x="10" y="91"/>
                  </a:lnTo>
                  <a:lnTo>
                    <a:pt x="17" y="99"/>
                  </a:lnTo>
                  <a:lnTo>
                    <a:pt x="17" y="99"/>
                  </a:lnTo>
                  <a:lnTo>
                    <a:pt x="26" y="106"/>
                  </a:lnTo>
                  <a:lnTo>
                    <a:pt x="35" y="112"/>
                  </a:lnTo>
                  <a:lnTo>
                    <a:pt x="47" y="115"/>
                  </a:lnTo>
                  <a:lnTo>
                    <a:pt x="58" y="116"/>
                  </a:lnTo>
                  <a:lnTo>
                    <a:pt x="58" y="116"/>
                  </a:lnTo>
                  <a:lnTo>
                    <a:pt x="69" y="115"/>
                  </a:lnTo>
                  <a:lnTo>
                    <a:pt x="81" y="112"/>
                  </a:lnTo>
                  <a:lnTo>
                    <a:pt x="91" y="106"/>
                  </a:lnTo>
                  <a:lnTo>
                    <a:pt x="99" y="99"/>
                  </a:lnTo>
                  <a:lnTo>
                    <a:pt x="99" y="99"/>
                  </a:lnTo>
                  <a:lnTo>
                    <a:pt x="106" y="91"/>
                  </a:lnTo>
                  <a:lnTo>
                    <a:pt x="112" y="81"/>
                  </a:lnTo>
                  <a:lnTo>
                    <a:pt x="115" y="70"/>
                  </a:lnTo>
                  <a:lnTo>
                    <a:pt x="117" y="59"/>
                  </a:lnTo>
                  <a:lnTo>
                    <a:pt x="117" y="59"/>
                  </a:lnTo>
                  <a:lnTo>
                    <a:pt x="115" y="46"/>
                  </a:lnTo>
                  <a:lnTo>
                    <a:pt x="112" y="36"/>
                  </a:lnTo>
                  <a:lnTo>
                    <a:pt x="106" y="26"/>
                  </a:lnTo>
                  <a:lnTo>
                    <a:pt x="99" y="18"/>
                  </a:lnTo>
                  <a:lnTo>
                    <a:pt x="99" y="18"/>
                  </a:lnTo>
                  <a:lnTo>
                    <a:pt x="91" y="10"/>
                  </a:lnTo>
                  <a:lnTo>
                    <a:pt x="82" y="5"/>
                  </a:lnTo>
                  <a:lnTo>
                    <a:pt x="70" y="1"/>
                  </a:lnTo>
                  <a:lnTo>
                    <a:pt x="5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6" name="Freeform 473"/>
            <p:cNvSpPr>
              <a:spLocks/>
            </p:cNvSpPr>
            <p:nvPr/>
          </p:nvSpPr>
          <p:spPr bwMode="auto">
            <a:xfrm>
              <a:off x="4327526" y="2714625"/>
              <a:ext cx="365125" cy="138113"/>
            </a:xfrm>
            <a:custGeom>
              <a:avLst/>
              <a:gdLst>
                <a:gd name="T0" fmla="*/ 0 w 230"/>
                <a:gd name="T1" fmla="*/ 6 h 87"/>
                <a:gd name="T2" fmla="*/ 0 w 230"/>
                <a:gd name="T3" fmla="*/ 6 h 87"/>
                <a:gd name="T4" fmla="*/ 7 w 230"/>
                <a:gd name="T5" fmla="*/ 4 h 87"/>
                <a:gd name="T6" fmla="*/ 14 w 230"/>
                <a:gd name="T7" fmla="*/ 2 h 87"/>
                <a:gd name="T8" fmla="*/ 22 w 230"/>
                <a:gd name="T9" fmla="*/ 1 h 87"/>
                <a:gd name="T10" fmla="*/ 29 w 230"/>
                <a:gd name="T11" fmla="*/ 0 h 87"/>
                <a:gd name="T12" fmla="*/ 37 w 230"/>
                <a:gd name="T13" fmla="*/ 1 h 87"/>
                <a:gd name="T14" fmla="*/ 44 w 230"/>
                <a:gd name="T15" fmla="*/ 2 h 87"/>
                <a:gd name="T16" fmla="*/ 51 w 230"/>
                <a:gd name="T17" fmla="*/ 4 h 87"/>
                <a:gd name="T18" fmla="*/ 59 w 230"/>
                <a:gd name="T19" fmla="*/ 6 h 87"/>
                <a:gd name="T20" fmla="*/ 59 w 230"/>
                <a:gd name="T21" fmla="*/ 6 h 87"/>
                <a:gd name="T22" fmla="*/ 65 w 230"/>
                <a:gd name="T23" fmla="*/ 9 h 87"/>
                <a:gd name="T24" fmla="*/ 72 w 230"/>
                <a:gd name="T25" fmla="*/ 13 h 87"/>
                <a:gd name="T26" fmla="*/ 77 w 230"/>
                <a:gd name="T27" fmla="*/ 17 h 87"/>
                <a:gd name="T28" fmla="*/ 83 w 230"/>
                <a:gd name="T29" fmla="*/ 22 h 87"/>
                <a:gd name="T30" fmla="*/ 83 w 230"/>
                <a:gd name="T31" fmla="*/ 22 h 87"/>
                <a:gd name="T32" fmla="*/ 89 w 230"/>
                <a:gd name="T33" fmla="*/ 29 h 87"/>
                <a:gd name="T34" fmla="*/ 101 w 230"/>
                <a:gd name="T35" fmla="*/ 62 h 87"/>
                <a:gd name="T36" fmla="*/ 30 w 230"/>
                <a:gd name="T37" fmla="*/ 67 h 87"/>
                <a:gd name="T38" fmla="*/ 30 w 230"/>
                <a:gd name="T39" fmla="*/ 67 h 87"/>
                <a:gd name="T40" fmla="*/ 26 w 230"/>
                <a:gd name="T41" fmla="*/ 68 h 87"/>
                <a:gd name="T42" fmla="*/ 23 w 230"/>
                <a:gd name="T43" fmla="*/ 72 h 87"/>
                <a:gd name="T44" fmla="*/ 22 w 230"/>
                <a:gd name="T45" fmla="*/ 75 h 87"/>
                <a:gd name="T46" fmla="*/ 21 w 230"/>
                <a:gd name="T47" fmla="*/ 78 h 87"/>
                <a:gd name="T48" fmla="*/ 21 w 230"/>
                <a:gd name="T49" fmla="*/ 78 h 87"/>
                <a:gd name="T50" fmla="*/ 22 w 230"/>
                <a:gd name="T51" fmla="*/ 82 h 87"/>
                <a:gd name="T52" fmla="*/ 24 w 230"/>
                <a:gd name="T53" fmla="*/ 84 h 87"/>
                <a:gd name="T54" fmla="*/ 27 w 230"/>
                <a:gd name="T55" fmla="*/ 86 h 87"/>
                <a:gd name="T56" fmla="*/ 30 w 230"/>
                <a:gd name="T57" fmla="*/ 87 h 87"/>
                <a:gd name="T58" fmla="*/ 30 w 230"/>
                <a:gd name="T59" fmla="*/ 87 h 87"/>
                <a:gd name="T60" fmla="*/ 31 w 230"/>
                <a:gd name="T61" fmla="*/ 87 h 87"/>
                <a:gd name="T62" fmla="*/ 113 w 230"/>
                <a:gd name="T63" fmla="*/ 80 h 87"/>
                <a:gd name="T64" fmla="*/ 113 w 230"/>
                <a:gd name="T65" fmla="*/ 80 h 87"/>
                <a:gd name="T66" fmla="*/ 125 w 230"/>
                <a:gd name="T67" fmla="*/ 77 h 87"/>
                <a:gd name="T68" fmla="*/ 131 w 230"/>
                <a:gd name="T69" fmla="*/ 75 h 87"/>
                <a:gd name="T70" fmla="*/ 135 w 230"/>
                <a:gd name="T71" fmla="*/ 72 h 87"/>
                <a:gd name="T72" fmla="*/ 139 w 230"/>
                <a:gd name="T73" fmla="*/ 67 h 87"/>
                <a:gd name="T74" fmla="*/ 143 w 230"/>
                <a:gd name="T75" fmla="*/ 62 h 87"/>
                <a:gd name="T76" fmla="*/ 147 w 230"/>
                <a:gd name="T77" fmla="*/ 55 h 87"/>
                <a:gd name="T78" fmla="*/ 151 w 230"/>
                <a:gd name="T79" fmla="*/ 46 h 87"/>
                <a:gd name="T80" fmla="*/ 151 w 230"/>
                <a:gd name="T81" fmla="*/ 46 h 87"/>
                <a:gd name="T82" fmla="*/ 154 w 230"/>
                <a:gd name="T83" fmla="*/ 40 h 87"/>
                <a:gd name="T84" fmla="*/ 157 w 230"/>
                <a:gd name="T85" fmla="*/ 33 h 87"/>
                <a:gd name="T86" fmla="*/ 162 w 230"/>
                <a:gd name="T87" fmla="*/ 27 h 87"/>
                <a:gd name="T88" fmla="*/ 167 w 230"/>
                <a:gd name="T89" fmla="*/ 22 h 87"/>
                <a:gd name="T90" fmla="*/ 167 w 230"/>
                <a:gd name="T91" fmla="*/ 22 h 87"/>
                <a:gd name="T92" fmla="*/ 177 w 230"/>
                <a:gd name="T93" fmla="*/ 14 h 87"/>
                <a:gd name="T94" fmla="*/ 187 w 230"/>
                <a:gd name="T95" fmla="*/ 8 h 87"/>
                <a:gd name="T96" fmla="*/ 212 w 230"/>
                <a:gd name="T97" fmla="*/ 81 h 87"/>
                <a:gd name="T98" fmla="*/ 212 w 230"/>
                <a:gd name="T99" fmla="*/ 81 h 87"/>
                <a:gd name="T100" fmla="*/ 214 w 230"/>
                <a:gd name="T101" fmla="*/ 83 h 87"/>
                <a:gd name="T102" fmla="*/ 216 w 230"/>
                <a:gd name="T103" fmla="*/ 85 h 87"/>
                <a:gd name="T104" fmla="*/ 218 w 230"/>
                <a:gd name="T105" fmla="*/ 86 h 87"/>
                <a:gd name="T106" fmla="*/ 221 w 230"/>
                <a:gd name="T107" fmla="*/ 87 h 87"/>
                <a:gd name="T108" fmla="*/ 221 w 230"/>
                <a:gd name="T109" fmla="*/ 87 h 87"/>
                <a:gd name="T110" fmla="*/ 224 w 230"/>
                <a:gd name="T111" fmla="*/ 86 h 87"/>
                <a:gd name="T112" fmla="*/ 224 w 230"/>
                <a:gd name="T113" fmla="*/ 86 h 87"/>
                <a:gd name="T114" fmla="*/ 227 w 230"/>
                <a:gd name="T115" fmla="*/ 84 h 87"/>
                <a:gd name="T116" fmla="*/ 229 w 230"/>
                <a:gd name="T117" fmla="*/ 82 h 87"/>
                <a:gd name="T118" fmla="*/ 230 w 230"/>
                <a:gd name="T119" fmla="*/ 78 h 87"/>
                <a:gd name="T120" fmla="*/ 230 w 230"/>
                <a:gd name="T121" fmla="*/ 74 h 87"/>
                <a:gd name="T122" fmla="*/ 205 w 230"/>
                <a:gd name="T123"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 h="87">
                  <a:moveTo>
                    <a:pt x="0" y="6"/>
                  </a:moveTo>
                  <a:lnTo>
                    <a:pt x="0" y="6"/>
                  </a:lnTo>
                  <a:lnTo>
                    <a:pt x="7" y="4"/>
                  </a:lnTo>
                  <a:lnTo>
                    <a:pt x="14" y="2"/>
                  </a:lnTo>
                  <a:lnTo>
                    <a:pt x="22" y="1"/>
                  </a:lnTo>
                  <a:lnTo>
                    <a:pt x="29" y="0"/>
                  </a:lnTo>
                  <a:lnTo>
                    <a:pt x="37" y="1"/>
                  </a:lnTo>
                  <a:lnTo>
                    <a:pt x="44" y="2"/>
                  </a:lnTo>
                  <a:lnTo>
                    <a:pt x="51" y="4"/>
                  </a:lnTo>
                  <a:lnTo>
                    <a:pt x="59" y="6"/>
                  </a:lnTo>
                  <a:lnTo>
                    <a:pt x="59" y="6"/>
                  </a:lnTo>
                  <a:lnTo>
                    <a:pt x="65" y="9"/>
                  </a:lnTo>
                  <a:lnTo>
                    <a:pt x="72" y="13"/>
                  </a:lnTo>
                  <a:lnTo>
                    <a:pt x="77" y="17"/>
                  </a:lnTo>
                  <a:lnTo>
                    <a:pt x="83" y="22"/>
                  </a:lnTo>
                  <a:lnTo>
                    <a:pt x="83" y="22"/>
                  </a:lnTo>
                  <a:lnTo>
                    <a:pt x="89" y="29"/>
                  </a:lnTo>
                  <a:lnTo>
                    <a:pt x="101" y="62"/>
                  </a:lnTo>
                  <a:lnTo>
                    <a:pt x="30" y="67"/>
                  </a:lnTo>
                  <a:lnTo>
                    <a:pt x="30" y="67"/>
                  </a:lnTo>
                  <a:lnTo>
                    <a:pt x="26" y="68"/>
                  </a:lnTo>
                  <a:lnTo>
                    <a:pt x="23" y="72"/>
                  </a:lnTo>
                  <a:lnTo>
                    <a:pt x="22" y="75"/>
                  </a:lnTo>
                  <a:lnTo>
                    <a:pt x="21" y="78"/>
                  </a:lnTo>
                  <a:lnTo>
                    <a:pt x="21" y="78"/>
                  </a:lnTo>
                  <a:lnTo>
                    <a:pt x="22" y="82"/>
                  </a:lnTo>
                  <a:lnTo>
                    <a:pt x="24" y="84"/>
                  </a:lnTo>
                  <a:lnTo>
                    <a:pt x="27" y="86"/>
                  </a:lnTo>
                  <a:lnTo>
                    <a:pt x="30" y="87"/>
                  </a:lnTo>
                  <a:lnTo>
                    <a:pt x="30" y="87"/>
                  </a:lnTo>
                  <a:lnTo>
                    <a:pt x="31" y="87"/>
                  </a:lnTo>
                  <a:lnTo>
                    <a:pt x="113" y="80"/>
                  </a:lnTo>
                  <a:lnTo>
                    <a:pt x="113" y="80"/>
                  </a:lnTo>
                  <a:lnTo>
                    <a:pt x="125" y="77"/>
                  </a:lnTo>
                  <a:lnTo>
                    <a:pt x="131" y="75"/>
                  </a:lnTo>
                  <a:lnTo>
                    <a:pt x="135" y="72"/>
                  </a:lnTo>
                  <a:lnTo>
                    <a:pt x="139" y="67"/>
                  </a:lnTo>
                  <a:lnTo>
                    <a:pt x="143" y="62"/>
                  </a:lnTo>
                  <a:lnTo>
                    <a:pt x="147" y="55"/>
                  </a:lnTo>
                  <a:lnTo>
                    <a:pt x="151" y="46"/>
                  </a:lnTo>
                  <a:lnTo>
                    <a:pt x="151" y="46"/>
                  </a:lnTo>
                  <a:lnTo>
                    <a:pt x="154" y="40"/>
                  </a:lnTo>
                  <a:lnTo>
                    <a:pt x="157" y="33"/>
                  </a:lnTo>
                  <a:lnTo>
                    <a:pt x="162" y="27"/>
                  </a:lnTo>
                  <a:lnTo>
                    <a:pt x="167" y="22"/>
                  </a:lnTo>
                  <a:lnTo>
                    <a:pt x="167" y="22"/>
                  </a:lnTo>
                  <a:lnTo>
                    <a:pt x="177" y="14"/>
                  </a:lnTo>
                  <a:lnTo>
                    <a:pt x="187" y="8"/>
                  </a:lnTo>
                  <a:lnTo>
                    <a:pt x="212" y="81"/>
                  </a:lnTo>
                  <a:lnTo>
                    <a:pt x="212" y="81"/>
                  </a:lnTo>
                  <a:lnTo>
                    <a:pt x="214" y="83"/>
                  </a:lnTo>
                  <a:lnTo>
                    <a:pt x="216" y="85"/>
                  </a:lnTo>
                  <a:lnTo>
                    <a:pt x="218" y="86"/>
                  </a:lnTo>
                  <a:lnTo>
                    <a:pt x="221" y="87"/>
                  </a:lnTo>
                  <a:lnTo>
                    <a:pt x="221" y="87"/>
                  </a:lnTo>
                  <a:lnTo>
                    <a:pt x="224" y="86"/>
                  </a:lnTo>
                  <a:lnTo>
                    <a:pt x="224" y="86"/>
                  </a:lnTo>
                  <a:lnTo>
                    <a:pt x="227" y="84"/>
                  </a:lnTo>
                  <a:lnTo>
                    <a:pt x="229" y="82"/>
                  </a:lnTo>
                  <a:lnTo>
                    <a:pt x="230" y="78"/>
                  </a:lnTo>
                  <a:lnTo>
                    <a:pt x="230" y="74"/>
                  </a:lnTo>
                  <a:lnTo>
                    <a:pt x="205"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7" name="Freeform 474"/>
            <p:cNvSpPr>
              <a:spLocks/>
            </p:cNvSpPr>
            <p:nvPr/>
          </p:nvSpPr>
          <p:spPr bwMode="auto">
            <a:xfrm>
              <a:off x="4322763" y="2589213"/>
              <a:ext cx="407988" cy="120650"/>
            </a:xfrm>
            <a:custGeom>
              <a:avLst/>
              <a:gdLst>
                <a:gd name="T0" fmla="*/ 257 w 257"/>
                <a:gd name="T1" fmla="*/ 76 h 76"/>
                <a:gd name="T2" fmla="*/ 241 w 257"/>
                <a:gd name="T3" fmla="*/ 71 h 76"/>
                <a:gd name="T4" fmla="*/ 224 w 257"/>
                <a:gd name="T5" fmla="*/ 69 h 76"/>
                <a:gd name="T6" fmla="*/ 214 w 257"/>
                <a:gd name="T7" fmla="*/ 70 h 76"/>
                <a:gd name="T8" fmla="*/ 190 w 257"/>
                <a:gd name="T9" fmla="*/ 31 h 76"/>
                <a:gd name="T10" fmla="*/ 189 w 257"/>
                <a:gd name="T11" fmla="*/ 29 h 76"/>
                <a:gd name="T12" fmla="*/ 183 w 257"/>
                <a:gd name="T13" fmla="*/ 25 h 76"/>
                <a:gd name="T14" fmla="*/ 181 w 257"/>
                <a:gd name="T15" fmla="*/ 19 h 76"/>
                <a:gd name="T16" fmla="*/ 175 w 257"/>
                <a:gd name="T17" fmla="*/ 12 h 76"/>
                <a:gd name="T18" fmla="*/ 166 w 257"/>
                <a:gd name="T19" fmla="*/ 7 h 76"/>
                <a:gd name="T20" fmla="*/ 165 w 257"/>
                <a:gd name="T21" fmla="*/ 4 h 76"/>
                <a:gd name="T22" fmla="*/ 161 w 257"/>
                <a:gd name="T23" fmla="*/ 1 h 76"/>
                <a:gd name="T24" fmla="*/ 136 w 257"/>
                <a:gd name="T25" fmla="*/ 0 h 76"/>
                <a:gd name="T26" fmla="*/ 133 w 257"/>
                <a:gd name="T27" fmla="*/ 1 h 76"/>
                <a:gd name="T28" fmla="*/ 127 w 257"/>
                <a:gd name="T29" fmla="*/ 6 h 76"/>
                <a:gd name="T30" fmla="*/ 126 w 257"/>
                <a:gd name="T31" fmla="*/ 10 h 76"/>
                <a:gd name="T32" fmla="*/ 129 w 257"/>
                <a:gd name="T33" fmla="*/ 16 h 76"/>
                <a:gd name="T34" fmla="*/ 136 w 257"/>
                <a:gd name="T35" fmla="*/ 18 h 76"/>
                <a:gd name="T36" fmla="*/ 158 w 257"/>
                <a:gd name="T37" fmla="*/ 18 h 76"/>
                <a:gd name="T38" fmla="*/ 164 w 257"/>
                <a:gd name="T39" fmla="*/ 15 h 76"/>
                <a:gd name="T40" fmla="*/ 170 w 257"/>
                <a:gd name="T41" fmla="*/ 19 h 76"/>
                <a:gd name="T42" fmla="*/ 175 w 257"/>
                <a:gd name="T43" fmla="*/ 27 h 76"/>
                <a:gd name="T44" fmla="*/ 173 w 257"/>
                <a:gd name="T45" fmla="*/ 29 h 76"/>
                <a:gd name="T46" fmla="*/ 172 w 257"/>
                <a:gd name="T47" fmla="*/ 34 h 76"/>
                <a:gd name="T48" fmla="*/ 177 w 257"/>
                <a:gd name="T49" fmla="*/ 51 h 76"/>
                <a:gd name="T50" fmla="*/ 169 w 257"/>
                <a:gd name="T51" fmla="*/ 47 h 76"/>
                <a:gd name="T52" fmla="*/ 160 w 257"/>
                <a:gd name="T53" fmla="*/ 45 h 76"/>
                <a:gd name="T54" fmla="*/ 157 w 257"/>
                <a:gd name="T55" fmla="*/ 42 h 76"/>
                <a:gd name="T56" fmla="*/ 153 w 257"/>
                <a:gd name="T57" fmla="*/ 39 h 76"/>
                <a:gd name="T58" fmla="*/ 148 w 257"/>
                <a:gd name="T59" fmla="*/ 39 h 76"/>
                <a:gd name="T60" fmla="*/ 144 w 257"/>
                <a:gd name="T61" fmla="*/ 42 h 76"/>
                <a:gd name="T62" fmla="*/ 142 w 257"/>
                <a:gd name="T63" fmla="*/ 46 h 76"/>
                <a:gd name="T64" fmla="*/ 133 w 257"/>
                <a:gd name="T65" fmla="*/ 49 h 76"/>
                <a:gd name="T66" fmla="*/ 118 w 257"/>
                <a:gd name="T67" fmla="*/ 57 h 76"/>
                <a:gd name="T68" fmla="*/ 0 w 257"/>
                <a:gd name="T69" fmla="*/ 46 h 76"/>
                <a:gd name="T70" fmla="*/ 19 w 257"/>
                <a:gd name="T71"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 h="76">
                  <a:moveTo>
                    <a:pt x="257" y="76"/>
                  </a:moveTo>
                  <a:lnTo>
                    <a:pt x="257" y="76"/>
                  </a:lnTo>
                  <a:lnTo>
                    <a:pt x="249" y="73"/>
                  </a:lnTo>
                  <a:lnTo>
                    <a:pt x="241" y="71"/>
                  </a:lnTo>
                  <a:lnTo>
                    <a:pt x="232" y="70"/>
                  </a:lnTo>
                  <a:lnTo>
                    <a:pt x="224" y="69"/>
                  </a:lnTo>
                  <a:lnTo>
                    <a:pt x="224" y="69"/>
                  </a:lnTo>
                  <a:lnTo>
                    <a:pt x="214" y="70"/>
                  </a:lnTo>
                  <a:lnTo>
                    <a:pt x="205" y="72"/>
                  </a:lnTo>
                  <a:lnTo>
                    <a:pt x="190" y="31"/>
                  </a:lnTo>
                  <a:lnTo>
                    <a:pt x="190" y="31"/>
                  </a:lnTo>
                  <a:lnTo>
                    <a:pt x="189" y="29"/>
                  </a:lnTo>
                  <a:lnTo>
                    <a:pt x="187" y="27"/>
                  </a:lnTo>
                  <a:lnTo>
                    <a:pt x="183" y="25"/>
                  </a:lnTo>
                  <a:lnTo>
                    <a:pt x="181" y="19"/>
                  </a:lnTo>
                  <a:lnTo>
                    <a:pt x="181" y="19"/>
                  </a:lnTo>
                  <a:lnTo>
                    <a:pt x="178" y="15"/>
                  </a:lnTo>
                  <a:lnTo>
                    <a:pt x="175" y="12"/>
                  </a:lnTo>
                  <a:lnTo>
                    <a:pt x="171" y="9"/>
                  </a:lnTo>
                  <a:lnTo>
                    <a:pt x="166" y="7"/>
                  </a:lnTo>
                  <a:lnTo>
                    <a:pt x="166" y="7"/>
                  </a:lnTo>
                  <a:lnTo>
                    <a:pt x="165" y="4"/>
                  </a:lnTo>
                  <a:lnTo>
                    <a:pt x="163" y="2"/>
                  </a:lnTo>
                  <a:lnTo>
                    <a:pt x="161" y="1"/>
                  </a:lnTo>
                  <a:lnTo>
                    <a:pt x="158" y="0"/>
                  </a:lnTo>
                  <a:lnTo>
                    <a:pt x="136" y="0"/>
                  </a:lnTo>
                  <a:lnTo>
                    <a:pt x="136" y="0"/>
                  </a:lnTo>
                  <a:lnTo>
                    <a:pt x="133" y="1"/>
                  </a:lnTo>
                  <a:lnTo>
                    <a:pt x="129" y="3"/>
                  </a:lnTo>
                  <a:lnTo>
                    <a:pt x="127" y="6"/>
                  </a:lnTo>
                  <a:lnTo>
                    <a:pt x="126" y="10"/>
                  </a:lnTo>
                  <a:lnTo>
                    <a:pt x="126" y="10"/>
                  </a:lnTo>
                  <a:lnTo>
                    <a:pt x="127" y="13"/>
                  </a:lnTo>
                  <a:lnTo>
                    <a:pt x="129" y="16"/>
                  </a:lnTo>
                  <a:lnTo>
                    <a:pt x="133" y="17"/>
                  </a:lnTo>
                  <a:lnTo>
                    <a:pt x="136" y="18"/>
                  </a:lnTo>
                  <a:lnTo>
                    <a:pt x="158" y="18"/>
                  </a:lnTo>
                  <a:lnTo>
                    <a:pt x="158" y="18"/>
                  </a:lnTo>
                  <a:lnTo>
                    <a:pt x="162" y="17"/>
                  </a:lnTo>
                  <a:lnTo>
                    <a:pt x="164" y="15"/>
                  </a:lnTo>
                  <a:lnTo>
                    <a:pt x="164" y="15"/>
                  </a:lnTo>
                  <a:lnTo>
                    <a:pt x="170" y="19"/>
                  </a:lnTo>
                  <a:lnTo>
                    <a:pt x="173" y="23"/>
                  </a:lnTo>
                  <a:lnTo>
                    <a:pt x="175" y="27"/>
                  </a:lnTo>
                  <a:lnTo>
                    <a:pt x="175" y="27"/>
                  </a:lnTo>
                  <a:lnTo>
                    <a:pt x="173" y="29"/>
                  </a:lnTo>
                  <a:lnTo>
                    <a:pt x="172" y="32"/>
                  </a:lnTo>
                  <a:lnTo>
                    <a:pt x="172" y="34"/>
                  </a:lnTo>
                  <a:lnTo>
                    <a:pt x="173" y="37"/>
                  </a:lnTo>
                  <a:lnTo>
                    <a:pt x="177" y="51"/>
                  </a:lnTo>
                  <a:lnTo>
                    <a:pt x="177" y="51"/>
                  </a:lnTo>
                  <a:lnTo>
                    <a:pt x="169" y="47"/>
                  </a:lnTo>
                  <a:lnTo>
                    <a:pt x="160" y="45"/>
                  </a:lnTo>
                  <a:lnTo>
                    <a:pt x="160" y="45"/>
                  </a:lnTo>
                  <a:lnTo>
                    <a:pt x="158" y="43"/>
                  </a:lnTo>
                  <a:lnTo>
                    <a:pt x="157" y="42"/>
                  </a:lnTo>
                  <a:lnTo>
                    <a:pt x="155" y="40"/>
                  </a:lnTo>
                  <a:lnTo>
                    <a:pt x="153" y="39"/>
                  </a:lnTo>
                  <a:lnTo>
                    <a:pt x="148" y="39"/>
                  </a:lnTo>
                  <a:lnTo>
                    <a:pt x="148" y="39"/>
                  </a:lnTo>
                  <a:lnTo>
                    <a:pt x="146" y="40"/>
                  </a:lnTo>
                  <a:lnTo>
                    <a:pt x="144" y="42"/>
                  </a:lnTo>
                  <a:lnTo>
                    <a:pt x="142" y="43"/>
                  </a:lnTo>
                  <a:lnTo>
                    <a:pt x="142" y="46"/>
                  </a:lnTo>
                  <a:lnTo>
                    <a:pt x="142" y="46"/>
                  </a:lnTo>
                  <a:lnTo>
                    <a:pt x="133" y="49"/>
                  </a:lnTo>
                  <a:lnTo>
                    <a:pt x="125" y="53"/>
                  </a:lnTo>
                  <a:lnTo>
                    <a:pt x="118" y="57"/>
                  </a:lnTo>
                  <a:lnTo>
                    <a:pt x="113" y="62"/>
                  </a:lnTo>
                  <a:lnTo>
                    <a:pt x="0" y="46"/>
                  </a:lnTo>
                  <a:lnTo>
                    <a:pt x="0" y="61"/>
                  </a:lnTo>
                  <a:lnTo>
                    <a:pt x="19" y="7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8" name="Freeform 475"/>
            <p:cNvSpPr>
              <a:spLocks/>
            </p:cNvSpPr>
            <p:nvPr/>
          </p:nvSpPr>
          <p:spPr bwMode="auto">
            <a:xfrm>
              <a:off x="5113338" y="3057525"/>
              <a:ext cx="139700" cy="379413"/>
            </a:xfrm>
            <a:custGeom>
              <a:avLst/>
              <a:gdLst>
                <a:gd name="T0" fmla="*/ 24 w 88"/>
                <a:gd name="T1" fmla="*/ 95 h 239"/>
                <a:gd name="T2" fmla="*/ 24 w 88"/>
                <a:gd name="T3" fmla="*/ 95 h 239"/>
                <a:gd name="T4" fmla="*/ 23 w 88"/>
                <a:gd name="T5" fmla="*/ 92 h 239"/>
                <a:gd name="T6" fmla="*/ 23 w 88"/>
                <a:gd name="T7" fmla="*/ 90 h 239"/>
                <a:gd name="T8" fmla="*/ 23 w 88"/>
                <a:gd name="T9" fmla="*/ 90 h 239"/>
                <a:gd name="T10" fmla="*/ 23 w 88"/>
                <a:gd name="T11" fmla="*/ 10 h 239"/>
                <a:gd name="T12" fmla="*/ 23 w 88"/>
                <a:gd name="T13" fmla="*/ 10 h 239"/>
                <a:gd name="T14" fmla="*/ 22 w 88"/>
                <a:gd name="T15" fmla="*/ 6 h 239"/>
                <a:gd name="T16" fmla="*/ 20 w 88"/>
                <a:gd name="T17" fmla="*/ 3 h 239"/>
                <a:gd name="T18" fmla="*/ 17 w 88"/>
                <a:gd name="T19" fmla="*/ 1 h 239"/>
                <a:gd name="T20" fmla="*/ 13 w 88"/>
                <a:gd name="T21" fmla="*/ 0 h 239"/>
                <a:gd name="T22" fmla="*/ 13 w 88"/>
                <a:gd name="T23" fmla="*/ 0 h 239"/>
                <a:gd name="T24" fmla="*/ 9 w 88"/>
                <a:gd name="T25" fmla="*/ 1 h 239"/>
                <a:gd name="T26" fmla="*/ 6 w 88"/>
                <a:gd name="T27" fmla="*/ 3 h 239"/>
                <a:gd name="T28" fmla="*/ 4 w 88"/>
                <a:gd name="T29" fmla="*/ 6 h 239"/>
                <a:gd name="T30" fmla="*/ 4 w 88"/>
                <a:gd name="T31" fmla="*/ 10 h 239"/>
                <a:gd name="T32" fmla="*/ 4 w 88"/>
                <a:gd name="T33" fmla="*/ 10 h 239"/>
                <a:gd name="T34" fmla="*/ 0 w 88"/>
                <a:gd name="T35" fmla="*/ 95 h 239"/>
                <a:gd name="T36" fmla="*/ 0 w 88"/>
                <a:gd name="T37" fmla="*/ 95 h 239"/>
                <a:gd name="T38" fmla="*/ 1 w 88"/>
                <a:gd name="T39" fmla="*/ 98 h 239"/>
                <a:gd name="T40" fmla="*/ 2 w 88"/>
                <a:gd name="T41" fmla="*/ 101 h 239"/>
                <a:gd name="T42" fmla="*/ 2 w 88"/>
                <a:gd name="T43" fmla="*/ 101 h 239"/>
                <a:gd name="T44" fmla="*/ 14 w 88"/>
                <a:gd name="T45" fmla="*/ 134 h 239"/>
                <a:gd name="T46" fmla="*/ 23 w 88"/>
                <a:gd name="T47" fmla="*/ 159 h 239"/>
                <a:gd name="T48" fmla="*/ 32 w 88"/>
                <a:gd name="T49" fmla="*/ 177 h 239"/>
                <a:gd name="T50" fmla="*/ 32 w 88"/>
                <a:gd name="T51" fmla="*/ 177 h 239"/>
                <a:gd name="T52" fmla="*/ 35 w 88"/>
                <a:gd name="T53" fmla="*/ 183 h 239"/>
                <a:gd name="T54" fmla="*/ 38 w 88"/>
                <a:gd name="T55" fmla="*/ 186 h 239"/>
                <a:gd name="T56" fmla="*/ 38 w 88"/>
                <a:gd name="T57" fmla="*/ 186 h 239"/>
                <a:gd name="T58" fmla="*/ 48 w 88"/>
                <a:gd name="T59" fmla="*/ 192 h 239"/>
                <a:gd name="T60" fmla="*/ 62 w 88"/>
                <a:gd name="T61" fmla="*/ 199 h 239"/>
                <a:gd name="T62" fmla="*/ 75 w 88"/>
                <a:gd name="T63" fmla="*/ 206 h 239"/>
                <a:gd name="T64" fmla="*/ 84 w 88"/>
                <a:gd name="T65" fmla="*/ 211 h 239"/>
                <a:gd name="T66" fmla="*/ 84 w 88"/>
                <a:gd name="T67" fmla="*/ 211 h 239"/>
                <a:gd name="T68" fmla="*/ 86 w 88"/>
                <a:gd name="T69" fmla="*/ 213 h 239"/>
                <a:gd name="T70" fmla="*/ 87 w 88"/>
                <a:gd name="T71" fmla="*/ 216 h 239"/>
                <a:gd name="T72" fmla="*/ 88 w 88"/>
                <a:gd name="T73" fmla="*/ 221 h 239"/>
                <a:gd name="T74" fmla="*/ 88 w 88"/>
                <a:gd name="T75" fmla="*/ 221 h 239"/>
                <a:gd name="T76" fmla="*/ 87 w 88"/>
                <a:gd name="T77"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239">
                  <a:moveTo>
                    <a:pt x="24" y="95"/>
                  </a:moveTo>
                  <a:lnTo>
                    <a:pt x="24" y="95"/>
                  </a:lnTo>
                  <a:lnTo>
                    <a:pt x="23" y="92"/>
                  </a:lnTo>
                  <a:lnTo>
                    <a:pt x="23" y="90"/>
                  </a:lnTo>
                  <a:lnTo>
                    <a:pt x="23" y="90"/>
                  </a:lnTo>
                  <a:lnTo>
                    <a:pt x="23" y="10"/>
                  </a:lnTo>
                  <a:lnTo>
                    <a:pt x="23" y="10"/>
                  </a:lnTo>
                  <a:lnTo>
                    <a:pt x="22" y="6"/>
                  </a:lnTo>
                  <a:lnTo>
                    <a:pt x="20" y="3"/>
                  </a:lnTo>
                  <a:lnTo>
                    <a:pt x="17" y="1"/>
                  </a:lnTo>
                  <a:lnTo>
                    <a:pt x="13" y="0"/>
                  </a:lnTo>
                  <a:lnTo>
                    <a:pt x="13" y="0"/>
                  </a:lnTo>
                  <a:lnTo>
                    <a:pt x="9" y="1"/>
                  </a:lnTo>
                  <a:lnTo>
                    <a:pt x="6" y="3"/>
                  </a:lnTo>
                  <a:lnTo>
                    <a:pt x="4" y="6"/>
                  </a:lnTo>
                  <a:lnTo>
                    <a:pt x="4" y="10"/>
                  </a:lnTo>
                  <a:lnTo>
                    <a:pt x="4" y="10"/>
                  </a:lnTo>
                  <a:lnTo>
                    <a:pt x="0" y="95"/>
                  </a:lnTo>
                  <a:lnTo>
                    <a:pt x="0" y="95"/>
                  </a:lnTo>
                  <a:lnTo>
                    <a:pt x="1" y="98"/>
                  </a:lnTo>
                  <a:lnTo>
                    <a:pt x="2" y="101"/>
                  </a:lnTo>
                  <a:lnTo>
                    <a:pt x="2" y="101"/>
                  </a:lnTo>
                  <a:lnTo>
                    <a:pt x="14" y="134"/>
                  </a:lnTo>
                  <a:lnTo>
                    <a:pt x="23" y="159"/>
                  </a:lnTo>
                  <a:lnTo>
                    <a:pt x="32" y="177"/>
                  </a:lnTo>
                  <a:lnTo>
                    <a:pt x="32" y="177"/>
                  </a:lnTo>
                  <a:lnTo>
                    <a:pt x="35" y="183"/>
                  </a:lnTo>
                  <a:lnTo>
                    <a:pt x="38" y="186"/>
                  </a:lnTo>
                  <a:lnTo>
                    <a:pt x="38" y="186"/>
                  </a:lnTo>
                  <a:lnTo>
                    <a:pt x="48" y="192"/>
                  </a:lnTo>
                  <a:lnTo>
                    <a:pt x="62" y="199"/>
                  </a:lnTo>
                  <a:lnTo>
                    <a:pt x="75" y="206"/>
                  </a:lnTo>
                  <a:lnTo>
                    <a:pt x="84" y="211"/>
                  </a:lnTo>
                  <a:lnTo>
                    <a:pt x="84" y="211"/>
                  </a:lnTo>
                  <a:lnTo>
                    <a:pt x="86" y="213"/>
                  </a:lnTo>
                  <a:lnTo>
                    <a:pt x="87" y="216"/>
                  </a:lnTo>
                  <a:lnTo>
                    <a:pt x="88" y="221"/>
                  </a:lnTo>
                  <a:lnTo>
                    <a:pt x="88" y="221"/>
                  </a:lnTo>
                  <a:lnTo>
                    <a:pt x="87" y="2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9" name="Freeform 476"/>
            <p:cNvSpPr>
              <a:spLocks/>
            </p:cNvSpPr>
            <p:nvPr/>
          </p:nvSpPr>
          <p:spPr bwMode="auto">
            <a:xfrm>
              <a:off x="5168901" y="3192463"/>
              <a:ext cx="177800" cy="246063"/>
            </a:xfrm>
            <a:custGeom>
              <a:avLst/>
              <a:gdLst>
                <a:gd name="T0" fmla="*/ 112 w 112"/>
                <a:gd name="T1" fmla="*/ 155 h 155"/>
                <a:gd name="T2" fmla="*/ 112 w 112"/>
                <a:gd name="T3" fmla="*/ 139 h 155"/>
                <a:gd name="T4" fmla="*/ 112 w 112"/>
                <a:gd name="T5" fmla="*/ 139 h 155"/>
                <a:gd name="T6" fmla="*/ 112 w 112"/>
                <a:gd name="T7" fmla="*/ 128 h 155"/>
                <a:gd name="T8" fmla="*/ 110 w 112"/>
                <a:gd name="T9" fmla="*/ 119 h 155"/>
                <a:gd name="T10" fmla="*/ 107 w 112"/>
                <a:gd name="T11" fmla="*/ 111 h 155"/>
                <a:gd name="T12" fmla="*/ 103 w 112"/>
                <a:gd name="T13" fmla="*/ 103 h 155"/>
                <a:gd name="T14" fmla="*/ 98 w 112"/>
                <a:gd name="T15" fmla="*/ 97 h 155"/>
                <a:gd name="T16" fmla="*/ 92 w 112"/>
                <a:gd name="T17" fmla="*/ 90 h 155"/>
                <a:gd name="T18" fmla="*/ 85 w 112"/>
                <a:gd name="T19" fmla="*/ 84 h 155"/>
                <a:gd name="T20" fmla="*/ 76 w 112"/>
                <a:gd name="T21" fmla="*/ 78 h 155"/>
                <a:gd name="T22" fmla="*/ 76 w 112"/>
                <a:gd name="T23" fmla="*/ 78 h 155"/>
                <a:gd name="T24" fmla="*/ 71 w 112"/>
                <a:gd name="T25" fmla="*/ 75 h 155"/>
                <a:gd name="T26" fmla="*/ 68 w 112"/>
                <a:gd name="T27" fmla="*/ 71 h 155"/>
                <a:gd name="T28" fmla="*/ 68 w 112"/>
                <a:gd name="T29" fmla="*/ 71 h 155"/>
                <a:gd name="T30" fmla="*/ 41 w 112"/>
                <a:gd name="T31" fmla="*/ 33 h 155"/>
                <a:gd name="T32" fmla="*/ 22 w 112"/>
                <a:gd name="T33" fmla="*/ 6 h 155"/>
                <a:gd name="T34" fmla="*/ 22 w 112"/>
                <a:gd name="T35" fmla="*/ 6 h 155"/>
                <a:gd name="T36" fmla="*/ 18 w 112"/>
                <a:gd name="T37" fmla="*/ 2 h 155"/>
                <a:gd name="T38" fmla="*/ 14 w 112"/>
                <a:gd name="T39" fmla="*/ 0 h 155"/>
                <a:gd name="T40" fmla="*/ 9 w 112"/>
                <a:gd name="T41" fmla="*/ 0 h 155"/>
                <a:gd name="T42" fmla="*/ 5 w 112"/>
                <a:gd name="T43" fmla="*/ 1 h 155"/>
                <a:gd name="T44" fmla="*/ 2 w 112"/>
                <a:gd name="T45" fmla="*/ 4 h 155"/>
                <a:gd name="T46" fmla="*/ 0 w 112"/>
                <a:gd name="T47" fmla="*/ 8 h 155"/>
                <a:gd name="T48" fmla="*/ 0 w 112"/>
                <a:gd name="T49" fmla="*/ 12 h 155"/>
                <a:gd name="T50" fmla="*/ 1 w 112"/>
                <a:gd name="T51" fmla="*/ 16 h 155"/>
                <a:gd name="T52" fmla="*/ 22 w 112"/>
                <a:gd name="T5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55">
                  <a:moveTo>
                    <a:pt x="112" y="155"/>
                  </a:moveTo>
                  <a:lnTo>
                    <a:pt x="112" y="139"/>
                  </a:lnTo>
                  <a:lnTo>
                    <a:pt x="112" y="139"/>
                  </a:lnTo>
                  <a:lnTo>
                    <a:pt x="112" y="128"/>
                  </a:lnTo>
                  <a:lnTo>
                    <a:pt x="110" y="119"/>
                  </a:lnTo>
                  <a:lnTo>
                    <a:pt x="107" y="111"/>
                  </a:lnTo>
                  <a:lnTo>
                    <a:pt x="103" y="103"/>
                  </a:lnTo>
                  <a:lnTo>
                    <a:pt x="98" y="97"/>
                  </a:lnTo>
                  <a:lnTo>
                    <a:pt x="92" y="90"/>
                  </a:lnTo>
                  <a:lnTo>
                    <a:pt x="85" y="84"/>
                  </a:lnTo>
                  <a:lnTo>
                    <a:pt x="76" y="78"/>
                  </a:lnTo>
                  <a:lnTo>
                    <a:pt x="76" y="78"/>
                  </a:lnTo>
                  <a:lnTo>
                    <a:pt x="71" y="75"/>
                  </a:lnTo>
                  <a:lnTo>
                    <a:pt x="68" y="71"/>
                  </a:lnTo>
                  <a:lnTo>
                    <a:pt x="68" y="71"/>
                  </a:lnTo>
                  <a:lnTo>
                    <a:pt x="41" y="33"/>
                  </a:lnTo>
                  <a:lnTo>
                    <a:pt x="22" y="6"/>
                  </a:lnTo>
                  <a:lnTo>
                    <a:pt x="22" y="6"/>
                  </a:lnTo>
                  <a:lnTo>
                    <a:pt x="18" y="2"/>
                  </a:lnTo>
                  <a:lnTo>
                    <a:pt x="14" y="0"/>
                  </a:lnTo>
                  <a:lnTo>
                    <a:pt x="9" y="0"/>
                  </a:lnTo>
                  <a:lnTo>
                    <a:pt x="5" y="1"/>
                  </a:lnTo>
                  <a:lnTo>
                    <a:pt x="2" y="4"/>
                  </a:lnTo>
                  <a:lnTo>
                    <a:pt x="0" y="8"/>
                  </a:lnTo>
                  <a:lnTo>
                    <a:pt x="0" y="12"/>
                  </a:lnTo>
                  <a:lnTo>
                    <a:pt x="1" y="16"/>
                  </a:lnTo>
                  <a:lnTo>
                    <a:pt x="22" y="5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0" name="Freeform 477"/>
            <p:cNvSpPr>
              <a:spLocks/>
            </p:cNvSpPr>
            <p:nvPr/>
          </p:nvSpPr>
          <p:spPr bwMode="auto">
            <a:xfrm>
              <a:off x="5472113" y="3057525"/>
              <a:ext cx="139700" cy="379413"/>
            </a:xfrm>
            <a:custGeom>
              <a:avLst/>
              <a:gdLst>
                <a:gd name="T0" fmla="*/ 64 w 88"/>
                <a:gd name="T1" fmla="*/ 95 h 239"/>
                <a:gd name="T2" fmla="*/ 64 w 88"/>
                <a:gd name="T3" fmla="*/ 95 h 239"/>
                <a:gd name="T4" fmla="*/ 65 w 88"/>
                <a:gd name="T5" fmla="*/ 92 h 239"/>
                <a:gd name="T6" fmla="*/ 66 w 88"/>
                <a:gd name="T7" fmla="*/ 90 h 239"/>
                <a:gd name="T8" fmla="*/ 66 w 88"/>
                <a:gd name="T9" fmla="*/ 90 h 239"/>
                <a:gd name="T10" fmla="*/ 66 w 88"/>
                <a:gd name="T11" fmla="*/ 10 h 239"/>
                <a:gd name="T12" fmla="*/ 66 w 88"/>
                <a:gd name="T13" fmla="*/ 10 h 239"/>
                <a:gd name="T14" fmla="*/ 67 w 88"/>
                <a:gd name="T15" fmla="*/ 6 h 239"/>
                <a:gd name="T16" fmla="*/ 69 w 88"/>
                <a:gd name="T17" fmla="*/ 3 h 239"/>
                <a:gd name="T18" fmla="*/ 72 w 88"/>
                <a:gd name="T19" fmla="*/ 1 h 239"/>
                <a:gd name="T20" fmla="*/ 75 w 88"/>
                <a:gd name="T21" fmla="*/ 0 h 239"/>
                <a:gd name="T22" fmla="*/ 75 w 88"/>
                <a:gd name="T23" fmla="*/ 0 h 239"/>
                <a:gd name="T24" fmla="*/ 79 w 88"/>
                <a:gd name="T25" fmla="*/ 1 h 239"/>
                <a:gd name="T26" fmla="*/ 82 w 88"/>
                <a:gd name="T27" fmla="*/ 3 h 239"/>
                <a:gd name="T28" fmla="*/ 84 w 88"/>
                <a:gd name="T29" fmla="*/ 6 h 239"/>
                <a:gd name="T30" fmla="*/ 85 w 88"/>
                <a:gd name="T31" fmla="*/ 10 h 239"/>
                <a:gd name="T32" fmla="*/ 85 w 88"/>
                <a:gd name="T33" fmla="*/ 10 h 239"/>
                <a:gd name="T34" fmla="*/ 88 w 88"/>
                <a:gd name="T35" fmla="*/ 95 h 239"/>
                <a:gd name="T36" fmla="*/ 88 w 88"/>
                <a:gd name="T37" fmla="*/ 95 h 239"/>
                <a:gd name="T38" fmla="*/ 88 w 88"/>
                <a:gd name="T39" fmla="*/ 98 h 239"/>
                <a:gd name="T40" fmla="*/ 87 w 88"/>
                <a:gd name="T41" fmla="*/ 101 h 239"/>
                <a:gd name="T42" fmla="*/ 87 w 88"/>
                <a:gd name="T43" fmla="*/ 101 h 239"/>
                <a:gd name="T44" fmla="*/ 75 w 88"/>
                <a:gd name="T45" fmla="*/ 134 h 239"/>
                <a:gd name="T46" fmla="*/ 65 w 88"/>
                <a:gd name="T47" fmla="*/ 159 h 239"/>
                <a:gd name="T48" fmla="*/ 58 w 88"/>
                <a:gd name="T49" fmla="*/ 177 h 239"/>
                <a:gd name="T50" fmla="*/ 58 w 88"/>
                <a:gd name="T51" fmla="*/ 177 h 239"/>
                <a:gd name="T52" fmla="*/ 54 w 88"/>
                <a:gd name="T53" fmla="*/ 183 h 239"/>
                <a:gd name="T54" fmla="*/ 50 w 88"/>
                <a:gd name="T55" fmla="*/ 186 h 239"/>
                <a:gd name="T56" fmla="*/ 50 w 88"/>
                <a:gd name="T57" fmla="*/ 186 h 239"/>
                <a:gd name="T58" fmla="*/ 40 w 88"/>
                <a:gd name="T59" fmla="*/ 192 h 239"/>
                <a:gd name="T60" fmla="*/ 27 w 88"/>
                <a:gd name="T61" fmla="*/ 199 h 239"/>
                <a:gd name="T62" fmla="*/ 13 w 88"/>
                <a:gd name="T63" fmla="*/ 206 h 239"/>
                <a:gd name="T64" fmla="*/ 4 w 88"/>
                <a:gd name="T65" fmla="*/ 211 h 239"/>
                <a:gd name="T66" fmla="*/ 4 w 88"/>
                <a:gd name="T67" fmla="*/ 211 h 239"/>
                <a:gd name="T68" fmla="*/ 3 w 88"/>
                <a:gd name="T69" fmla="*/ 213 h 239"/>
                <a:gd name="T70" fmla="*/ 1 w 88"/>
                <a:gd name="T71" fmla="*/ 216 h 239"/>
                <a:gd name="T72" fmla="*/ 0 w 88"/>
                <a:gd name="T73" fmla="*/ 221 h 239"/>
                <a:gd name="T74" fmla="*/ 0 w 88"/>
                <a:gd name="T75" fmla="*/ 221 h 239"/>
                <a:gd name="T76" fmla="*/ 2 w 88"/>
                <a:gd name="T77"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239">
                  <a:moveTo>
                    <a:pt x="64" y="95"/>
                  </a:moveTo>
                  <a:lnTo>
                    <a:pt x="64" y="95"/>
                  </a:lnTo>
                  <a:lnTo>
                    <a:pt x="65" y="92"/>
                  </a:lnTo>
                  <a:lnTo>
                    <a:pt x="66" y="90"/>
                  </a:lnTo>
                  <a:lnTo>
                    <a:pt x="66" y="90"/>
                  </a:lnTo>
                  <a:lnTo>
                    <a:pt x="66" y="10"/>
                  </a:lnTo>
                  <a:lnTo>
                    <a:pt x="66" y="10"/>
                  </a:lnTo>
                  <a:lnTo>
                    <a:pt x="67" y="6"/>
                  </a:lnTo>
                  <a:lnTo>
                    <a:pt x="69" y="3"/>
                  </a:lnTo>
                  <a:lnTo>
                    <a:pt x="72" y="1"/>
                  </a:lnTo>
                  <a:lnTo>
                    <a:pt x="75" y="0"/>
                  </a:lnTo>
                  <a:lnTo>
                    <a:pt x="75" y="0"/>
                  </a:lnTo>
                  <a:lnTo>
                    <a:pt x="79" y="1"/>
                  </a:lnTo>
                  <a:lnTo>
                    <a:pt x="82" y="3"/>
                  </a:lnTo>
                  <a:lnTo>
                    <a:pt x="84" y="6"/>
                  </a:lnTo>
                  <a:lnTo>
                    <a:pt x="85" y="10"/>
                  </a:lnTo>
                  <a:lnTo>
                    <a:pt x="85" y="10"/>
                  </a:lnTo>
                  <a:lnTo>
                    <a:pt x="88" y="95"/>
                  </a:lnTo>
                  <a:lnTo>
                    <a:pt x="88" y="95"/>
                  </a:lnTo>
                  <a:lnTo>
                    <a:pt x="88" y="98"/>
                  </a:lnTo>
                  <a:lnTo>
                    <a:pt x="87" y="101"/>
                  </a:lnTo>
                  <a:lnTo>
                    <a:pt x="87" y="101"/>
                  </a:lnTo>
                  <a:lnTo>
                    <a:pt x="75" y="134"/>
                  </a:lnTo>
                  <a:lnTo>
                    <a:pt x="65" y="159"/>
                  </a:lnTo>
                  <a:lnTo>
                    <a:pt x="58" y="177"/>
                  </a:lnTo>
                  <a:lnTo>
                    <a:pt x="58" y="177"/>
                  </a:lnTo>
                  <a:lnTo>
                    <a:pt x="54" y="183"/>
                  </a:lnTo>
                  <a:lnTo>
                    <a:pt x="50" y="186"/>
                  </a:lnTo>
                  <a:lnTo>
                    <a:pt x="50" y="186"/>
                  </a:lnTo>
                  <a:lnTo>
                    <a:pt x="40" y="192"/>
                  </a:lnTo>
                  <a:lnTo>
                    <a:pt x="27" y="199"/>
                  </a:lnTo>
                  <a:lnTo>
                    <a:pt x="13" y="206"/>
                  </a:lnTo>
                  <a:lnTo>
                    <a:pt x="4" y="211"/>
                  </a:lnTo>
                  <a:lnTo>
                    <a:pt x="4" y="211"/>
                  </a:lnTo>
                  <a:lnTo>
                    <a:pt x="3" y="213"/>
                  </a:lnTo>
                  <a:lnTo>
                    <a:pt x="1" y="216"/>
                  </a:lnTo>
                  <a:lnTo>
                    <a:pt x="0" y="221"/>
                  </a:lnTo>
                  <a:lnTo>
                    <a:pt x="0" y="221"/>
                  </a:lnTo>
                  <a:lnTo>
                    <a:pt x="2" y="2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1" name="Freeform 478"/>
            <p:cNvSpPr>
              <a:spLocks/>
            </p:cNvSpPr>
            <p:nvPr/>
          </p:nvSpPr>
          <p:spPr bwMode="auto">
            <a:xfrm>
              <a:off x="5378451" y="3192463"/>
              <a:ext cx="179388" cy="246063"/>
            </a:xfrm>
            <a:custGeom>
              <a:avLst/>
              <a:gdLst>
                <a:gd name="T0" fmla="*/ 0 w 113"/>
                <a:gd name="T1" fmla="*/ 155 h 155"/>
                <a:gd name="T2" fmla="*/ 0 w 113"/>
                <a:gd name="T3" fmla="*/ 139 h 155"/>
                <a:gd name="T4" fmla="*/ 0 w 113"/>
                <a:gd name="T5" fmla="*/ 139 h 155"/>
                <a:gd name="T6" fmla="*/ 1 w 113"/>
                <a:gd name="T7" fmla="*/ 128 h 155"/>
                <a:gd name="T8" fmla="*/ 2 w 113"/>
                <a:gd name="T9" fmla="*/ 119 h 155"/>
                <a:gd name="T10" fmla="*/ 5 w 113"/>
                <a:gd name="T11" fmla="*/ 111 h 155"/>
                <a:gd name="T12" fmla="*/ 10 w 113"/>
                <a:gd name="T13" fmla="*/ 103 h 155"/>
                <a:gd name="T14" fmla="*/ 14 w 113"/>
                <a:gd name="T15" fmla="*/ 97 h 155"/>
                <a:gd name="T16" fmla="*/ 20 w 113"/>
                <a:gd name="T17" fmla="*/ 90 h 155"/>
                <a:gd name="T18" fmla="*/ 28 w 113"/>
                <a:gd name="T19" fmla="*/ 84 h 155"/>
                <a:gd name="T20" fmla="*/ 36 w 113"/>
                <a:gd name="T21" fmla="*/ 78 h 155"/>
                <a:gd name="T22" fmla="*/ 36 w 113"/>
                <a:gd name="T23" fmla="*/ 78 h 155"/>
                <a:gd name="T24" fmla="*/ 41 w 113"/>
                <a:gd name="T25" fmla="*/ 75 h 155"/>
                <a:gd name="T26" fmla="*/ 46 w 113"/>
                <a:gd name="T27" fmla="*/ 71 h 155"/>
                <a:gd name="T28" fmla="*/ 46 w 113"/>
                <a:gd name="T29" fmla="*/ 71 h 155"/>
                <a:gd name="T30" fmla="*/ 71 w 113"/>
                <a:gd name="T31" fmla="*/ 33 h 155"/>
                <a:gd name="T32" fmla="*/ 90 w 113"/>
                <a:gd name="T33" fmla="*/ 6 h 155"/>
                <a:gd name="T34" fmla="*/ 90 w 113"/>
                <a:gd name="T35" fmla="*/ 6 h 155"/>
                <a:gd name="T36" fmla="*/ 94 w 113"/>
                <a:gd name="T37" fmla="*/ 2 h 155"/>
                <a:gd name="T38" fmla="*/ 99 w 113"/>
                <a:gd name="T39" fmla="*/ 0 h 155"/>
                <a:gd name="T40" fmla="*/ 103 w 113"/>
                <a:gd name="T41" fmla="*/ 0 h 155"/>
                <a:gd name="T42" fmla="*/ 107 w 113"/>
                <a:gd name="T43" fmla="*/ 1 h 155"/>
                <a:gd name="T44" fmla="*/ 110 w 113"/>
                <a:gd name="T45" fmla="*/ 4 h 155"/>
                <a:gd name="T46" fmla="*/ 112 w 113"/>
                <a:gd name="T47" fmla="*/ 8 h 155"/>
                <a:gd name="T48" fmla="*/ 113 w 113"/>
                <a:gd name="T49" fmla="*/ 12 h 155"/>
                <a:gd name="T50" fmla="*/ 111 w 113"/>
                <a:gd name="T51" fmla="*/ 16 h 155"/>
                <a:gd name="T52" fmla="*/ 91 w 113"/>
                <a:gd name="T5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155">
                  <a:moveTo>
                    <a:pt x="0" y="155"/>
                  </a:moveTo>
                  <a:lnTo>
                    <a:pt x="0" y="139"/>
                  </a:lnTo>
                  <a:lnTo>
                    <a:pt x="0" y="139"/>
                  </a:lnTo>
                  <a:lnTo>
                    <a:pt x="1" y="128"/>
                  </a:lnTo>
                  <a:lnTo>
                    <a:pt x="2" y="119"/>
                  </a:lnTo>
                  <a:lnTo>
                    <a:pt x="5" y="111"/>
                  </a:lnTo>
                  <a:lnTo>
                    <a:pt x="10" y="103"/>
                  </a:lnTo>
                  <a:lnTo>
                    <a:pt x="14" y="97"/>
                  </a:lnTo>
                  <a:lnTo>
                    <a:pt x="20" y="90"/>
                  </a:lnTo>
                  <a:lnTo>
                    <a:pt x="28" y="84"/>
                  </a:lnTo>
                  <a:lnTo>
                    <a:pt x="36" y="78"/>
                  </a:lnTo>
                  <a:lnTo>
                    <a:pt x="36" y="78"/>
                  </a:lnTo>
                  <a:lnTo>
                    <a:pt x="41" y="75"/>
                  </a:lnTo>
                  <a:lnTo>
                    <a:pt x="46" y="71"/>
                  </a:lnTo>
                  <a:lnTo>
                    <a:pt x="46" y="71"/>
                  </a:lnTo>
                  <a:lnTo>
                    <a:pt x="71" y="33"/>
                  </a:lnTo>
                  <a:lnTo>
                    <a:pt x="90" y="6"/>
                  </a:lnTo>
                  <a:lnTo>
                    <a:pt x="90" y="6"/>
                  </a:lnTo>
                  <a:lnTo>
                    <a:pt x="94" y="2"/>
                  </a:lnTo>
                  <a:lnTo>
                    <a:pt x="99" y="0"/>
                  </a:lnTo>
                  <a:lnTo>
                    <a:pt x="103" y="0"/>
                  </a:lnTo>
                  <a:lnTo>
                    <a:pt x="107" y="1"/>
                  </a:lnTo>
                  <a:lnTo>
                    <a:pt x="110" y="4"/>
                  </a:lnTo>
                  <a:lnTo>
                    <a:pt x="112" y="8"/>
                  </a:lnTo>
                  <a:lnTo>
                    <a:pt x="113" y="12"/>
                  </a:lnTo>
                  <a:lnTo>
                    <a:pt x="111" y="16"/>
                  </a:lnTo>
                  <a:lnTo>
                    <a:pt x="91" y="5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2" name="Freeform 479"/>
            <p:cNvSpPr>
              <a:spLocks/>
            </p:cNvSpPr>
            <p:nvPr/>
          </p:nvSpPr>
          <p:spPr bwMode="auto">
            <a:xfrm>
              <a:off x="5414963" y="2987675"/>
              <a:ext cx="39688" cy="44450"/>
            </a:xfrm>
            <a:custGeom>
              <a:avLst/>
              <a:gdLst>
                <a:gd name="T0" fmla="*/ 0 w 25"/>
                <a:gd name="T1" fmla="*/ 12 h 28"/>
                <a:gd name="T2" fmla="*/ 0 w 25"/>
                <a:gd name="T3" fmla="*/ 0 h 28"/>
                <a:gd name="T4" fmla="*/ 25 w 25"/>
                <a:gd name="T5" fmla="*/ 0 h 28"/>
                <a:gd name="T6" fmla="*/ 25 w 25"/>
                <a:gd name="T7" fmla="*/ 28 h 28"/>
              </a:gdLst>
              <a:ahLst/>
              <a:cxnLst>
                <a:cxn ang="0">
                  <a:pos x="T0" y="T1"/>
                </a:cxn>
                <a:cxn ang="0">
                  <a:pos x="T2" y="T3"/>
                </a:cxn>
                <a:cxn ang="0">
                  <a:pos x="T4" y="T5"/>
                </a:cxn>
                <a:cxn ang="0">
                  <a:pos x="T6" y="T7"/>
                </a:cxn>
              </a:cxnLst>
              <a:rect l="0" t="0" r="r" b="b"/>
              <a:pathLst>
                <a:path w="25" h="28">
                  <a:moveTo>
                    <a:pt x="0" y="12"/>
                  </a:moveTo>
                  <a:lnTo>
                    <a:pt x="0" y="0"/>
                  </a:lnTo>
                  <a:lnTo>
                    <a:pt x="25" y="0"/>
                  </a:lnTo>
                  <a:lnTo>
                    <a:pt x="25" y="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3" name="Rectangle 480"/>
            <p:cNvSpPr>
              <a:spLocks noChangeArrowheads="1"/>
            </p:cNvSpPr>
            <p:nvPr/>
          </p:nvSpPr>
          <p:spPr bwMode="auto">
            <a:xfrm>
              <a:off x="5380038" y="3111500"/>
              <a:ext cx="55563" cy="44450"/>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4" name="Freeform 481"/>
            <p:cNvSpPr>
              <a:spLocks/>
            </p:cNvSpPr>
            <p:nvPr/>
          </p:nvSpPr>
          <p:spPr bwMode="auto">
            <a:xfrm>
              <a:off x="5254626" y="3087688"/>
              <a:ext cx="215900" cy="119063"/>
            </a:xfrm>
            <a:custGeom>
              <a:avLst/>
              <a:gdLst>
                <a:gd name="T0" fmla="*/ 0 w 136"/>
                <a:gd name="T1" fmla="*/ 0 h 75"/>
                <a:gd name="T2" fmla="*/ 0 w 136"/>
                <a:gd name="T3" fmla="*/ 75 h 75"/>
                <a:gd name="T4" fmla="*/ 27 w 136"/>
                <a:gd name="T5" fmla="*/ 75 h 75"/>
                <a:gd name="T6" fmla="*/ 27 w 136"/>
                <a:gd name="T7" fmla="*/ 15 h 75"/>
                <a:gd name="T8" fmla="*/ 63 w 136"/>
                <a:gd name="T9" fmla="*/ 15 h 75"/>
                <a:gd name="T10" fmla="*/ 63 w 136"/>
                <a:gd name="T11" fmla="*/ 75 h 75"/>
                <a:gd name="T12" fmla="*/ 136 w 136"/>
                <a:gd name="T13" fmla="*/ 75 h 75"/>
                <a:gd name="T14" fmla="*/ 136 w 136"/>
                <a:gd name="T15" fmla="*/ 0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75">
                  <a:moveTo>
                    <a:pt x="0" y="0"/>
                  </a:moveTo>
                  <a:lnTo>
                    <a:pt x="0" y="75"/>
                  </a:lnTo>
                  <a:lnTo>
                    <a:pt x="27" y="75"/>
                  </a:lnTo>
                  <a:lnTo>
                    <a:pt x="27" y="15"/>
                  </a:lnTo>
                  <a:lnTo>
                    <a:pt x="63" y="15"/>
                  </a:lnTo>
                  <a:lnTo>
                    <a:pt x="63" y="75"/>
                  </a:lnTo>
                  <a:lnTo>
                    <a:pt x="136" y="75"/>
                  </a:lnTo>
                  <a:lnTo>
                    <a:pt x="13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5" name="Freeform 482"/>
            <p:cNvSpPr>
              <a:spLocks/>
            </p:cNvSpPr>
            <p:nvPr/>
          </p:nvSpPr>
          <p:spPr bwMode="auto">
            <a:xfrm>
              <a:off x="5221288" y="2986088"/>
              <a:ext cx="282575" cy="95250"/>
            </a:xfrm>
            <a:custGeom>
              <a:avLst/>
              <a:gdLst>
                <a:gd name="T0" fmla="*/ 178 w 178"/>
                <a:gd name="T1" fmla="*/ 60 h 60"/>
                <a:gd name="T2" fmla="*/ 89 w 178"/>
                <a:gd name="T3" fmla="*/ 0 h 60"/>
                <a:gd name="T4" fmla="*/ 0 w 178"/>
                <a:gd name="T5" fmla="*/ 60 h 60"/>
              </a:gdLst>
              <a:ahLst/>
              <a:cxnLst>
                <a:cxn ang="0">
                  <a:pos x="T0" y="T1"/>
                </a:cxn>
                <a:cxn ang="0">
                  <a:pos x="T2" y="T3"/>
                </a:cxn>
                <a:cxn ang="0">
                  <a:pos x="T4" y="T5"/>
                </a:cxn>
              </a:cxnLst>
              <a:rect l="0" t="0" r="r" b="b"/>
              <a:pathLst>
                <a:path w="178" h="60">
                  <a:moveTo>
                    <a:pt x="178" y="60"/>
                  </a:moveTo>
                  <a:lnTo>
                    <a:pt x="89" y="0"/>
                  </a:lnTo>
                  <a:lnTo>
                    <a:pt x="0" y="6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6" name="Line 483"/>
            <p:cNvSpPr>
              <a:spLocks noChangeShapeType="1"/>
            </p:cNvSpPr>
            <p:nvPr/>
          </p:nvSpPr>
          <p:spPr bwMode="auto">
            <a:xfrm>
              <a:off x="4538663" y="3119438"/>
              <a:ext cx="11113"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7" name="Line 484"/>
            <p:cNvSpPr>
              <a:spLocks noChangeShapeType="1"/>
            </p:cNvSpPr>
            <p:nvPr/>
          </p:nvSpPr>
          <p:spPr bwMode="auto">
            <a:xfrm>
              <a:off x="4538663" y="3152775"/>
              <a:ext cx="60325"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8" name="Line 485"/>
            <p:cNvSpPr>
              <a:spLocks noChangeShapeType="1"/>
            </p:cNvSpPr>
            <p:nvPr/>
          </p:nvSpPr>
          <p:spPr bwMode="auto">
            <a:xfrm>
              <a:off x="4538663" y="3216275"/>
              <a:ext cx="3810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9" name="Line 486"/>
            <p:cNvSpPr>
              <a:spLocks noChangeShapeType="1"/>
            </p:cNvSpPr>
            <p:nvPr/>
          </p:nvSpPr>
          <p:spPr bwMode="auto">
            <a:xfrm>
              <a:off x="4538663" y="3184525"/>
              <a:ext cx="60325"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0" name="Freeform 487"/>
            <p:cNvSpPr>
              <a:spLocks/>
            </p:cNvSpPr>
            <p:nvPr/>
          </p:nvSpPr>
          <p:spPr bwMode="auto">
            <a:xfrm>
              <a:off x="4435476" y="2962275"/>
              <a:ext cx="225425" cy="336550"/>
            </a:xfrm>
            <a:custGeom>
              <a:avLst/>
              <a:gdLst>
                <a:gd name="T0" fmla="*/ 65 w 142"/>
                <a:gd name="T1" fmla="*/ 36 h 212"/>
                <a:gd name="T2" fmla="*/ 127 w 142"/>
                <a:gd name="T3" fmla="*/ 36 h 212"/>
                <a:gd name="T4" fmla="*/ 127 w 142"/>
                <a:gd name="T5" fmla="*/ 36 h 212"/>
                <a:gd name="T6" fmla="*/ 133 w 142"/>
                <a:gd name="T7" fmla="*/ 38 h 212"/>
                <a:gd name="T8" fmla="*/ 138 w 142"/>
                <a:gd name="T9" fmla="*/ 41 h 212"/>
                <a:gd name="T10" fmla="*/ 141 w 142"/>
                <a:gd name="T11" fmla="*/ 45 h 212"/>
                <a:gd name="T12" fmla="*/ 142 w 142"/>
                <a:gd name="T13" fmla="*/ 50 h 212"/>
                <a:gd name="T14" fmla="*/ 142 w 142"/>
                <a:gd name="T15" fmla="*/ 197 h 212"/>
                <a:gd name="T16" fmla="*/ 142 w 142"/>
                <a:gd name="T17" fmla="*/ 197 h 212"/>
                <a:gd name="T18" fmla="*/ 141 w 142"/>
                <a:gd name="T19" fmla="*/ 202 h 212"/>
                <a:gd name="T20" fmla="*/ 138 w 142"/>
                <a:gd name="T21" fmla="*/ 208 h 212"/>
                <a:gd name="T22" fmla="*/ 133 w 142"/>
                <a:gd name="T23" fmla="*/ 211 h 212"/>
                <a:gd name="T24" fmla="*/ 127 w 142"/>
                <a:gd name="T25" fmla="*/ 212 h 212"/>
                <a:gd name="T26" fmla="*/ 14 w 142"/>
                <a:gd name="T27" fmla="*/ 212 h 212"/>
                <a:gd name="T28" fmla="*/ 14 w 142"/>
                <a:gd name="T29" fmla="*/ 212 h 212"/>
                <a:gd name="T30" fmla="*/ 9 w 142"/>
                <a:gd name="T31" fmla="*/ 211 h 212"/>
                <a:gd name="T32" fmla="*/ 4 w 142"/>
                <a:gd name="T33" fmla="*/ 208 h 212"/>
                <a:gd name="T34" fmla="*/ 1 w 142"/>
                <a:gd name="T35" fmla="*/ 202 h 212"/>
                <a:gd name="T36" fmla="*/ 0 w 142"/>
                <a:gd name="T37" fmla="*/ 197 h 212"/>
                <a:gd name="T38" fmla="*/ 0 w 142"/>
                <a:gd name="T39" fmla="*/ 44 h 212"/>
                <a:gd name="T40" fmla="*/ 0 w 142"/>
                <a:gd name="T41" fmla="*/ 44 h 212"/>
                <a:gd name="T42" fmla="*/ 1 w 142"/>
                <a:gd name="T43" fmla="*/ 40 h 212"/>
                <a:gd name="T44" fmla="*/ 3 w 142"/>
                <a:gd name="T45" fmla="*/ 35 h 212"/>
                <a:gd name="T46" fmla="*/ 5 w 142"/>
                <a:gd name="T47" fmla="*/ 31 h 212"/>
                <a:gd name="T48" fmla="*/ 9 w 142"/>
                <a:gd name="T49" fmla="*/ 28 h 212"/>
                <a:gd name="T50" fmla="*/ 51 w 142"/>
                <a:gd name="T51" fmla="*/ 1 h 212"/>
                <a:gd name="T52" fmla="*/ 51 w 142"/>
                <a:gd name="T53" fmla="*/ 1 h 212"/>
                <a:gd name="T54" fmla="*/ 54 w 142"/>
                <a:gd name="T55" fmla="*/ 0 h 212"/>
                <a:gd name="T56" fmla="*/ 57 w 142"/>
                <a:gd name="T57" fmla="*/ 0 h 212"/>
                <a:gd name="T58" fmla="*/ 58 w 142"/>
                <a:gd name="T59" fmla="*/ 2 h 212"/>
                <a:gd name="T60" fmla="*/ 59 w 142"/>
                <a:gd name="T61" fmla="*/ 5 h 212"/>
                <a:gd name="T62" fmla="*/ 59 w 142"/>
                <a:gd name="T63" fmla="*/ 160 h 212"/>
                <a:gd name="T64" fmla="*/ 59 w 142"/>
                <a:gd name="T65" fmla="*/ 160 h 212"/>
                <a:gd name="T66" fmla="*/ 58 w 142"/>
                <a:gd name="T67" fmla="*/ 164 h 212"/>
                <a:gd name="T68" fmla="*/ 57 w 142"/>
                <a:gd name="T69" fmla="*/ 170 h 212"/>
                <a:gd name="T70" fmla="*/ 54 w 142"/>
                <a:gd name="T71" fmla="*/ 174 h 212"/>
                <a:gd name="T72" fmla="*/ 51 w 142"/>
                <a:gd name="T73" fmla="*/ 176 h 212"/>
                <a:gd name="T74" fmla="*/ 11 w 142"/>
                <a:gd name="T75" fmla="*/ 20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212">
                  <a:moveTo>
                    <a:pt x="65" y="36"/>
                  </a:moveTo>
                  <a:lnTo>
                    <a:pt x="127" y="36"/>
                  </a:lnTo>
                  <a:lnTo>
                    <a:pt x="127" y="36"/>
                  </a:lnTo>
                  <a:lnTo>
                    <a:pt x="133" y="38"/>
                  </a:lnTo>
                  <a:lnTo>
                    <a:pt x="138" y="41"/>
                  </a:lnTo>
                  <a:lnTo>
                    <a:pt x="141" y="45"/>
                  </a:lnTo>
                  <a:lnTo>
                    <a:pt x="142" y="50"/>
                  </a:lnTo>
                  <a:lnTo>
                    <a:pt x="142" y="197"/>
                  </a:lnTo>
                  <a:lnTo>
                    <a:pt x="142" y="197"/>
                  </a:lnTo>
                  <a:lnTo>
                    <a:pt x="141" y="202"/>
                  </a:lnTo>
                  <a:lnTo>
                    <a:pt x="138" y="208"/>
                  </a:lnTo>
                  <a:lnTo>
                    <a:pt x="133" y="211"/>
                  </a:lnTo>
                  <a:lnTo>
                    <a:pt x="127" y="212"/>
                  </a:lnTo>
                  <a:lnTo>
                    <a:pt x="14" y="212"/>
                  </a:lnTo>
                  <a:lnTo>
                    <a:pt x="14" y="212"/>
                  </a:lnTo>
                  <a:lnTo>
                    <a:pt x="9" y="211"/>
                  </a:lnTo>
                  <a:lnTo>
                    <a:pt x="4" y="208"/>
                  </a:lnTo>
                  <a:lnTo>
                    <a:pt x="1" y="202"/>
                  </a:lnTo>
                  <a:lnTo>
                    <a:pt x="0" y="197"/>
                  </a:lnTo>
                  <a:lnTo>
                    <a:pt x="0" y="44"/>
                  </a:lnTo>
                  <a:lnTo>
                    <a:pt x="0" y="44"/>
                  </a:lnTo>
                  <a:lnTo>
                    <a:pt x="1" y="40"/>
                  </a:lnTo>
                  <a:lnTo>
                    <a:pt x="3" y="35"/>
                  </a:lnTo>
                  <a:lnTo>
                    <a:pt x="5" y="31"/>
                  </a:lnTo>
                  <a:lnTo>
                    <a:pt x="9" y="28"/>
                  </a:lnTo>
                  <a:lnTo>
                    <a:pt x="51" y="1"/>
                  </a:lnTo>
                  <a:lnTo>
                    <a:pt x="51" y="1"/>
                  </a:lnTo>
                  <a:lnTo>
                    <a:pt x="54" y="0"/>
                  </a:lnTo>
                  <a:lnTo>
                    <a:pt x="57" y="0"/>
                  </a:lnTo>
                  <a:lnTo>
                    <a:pt x="58" y="2"/>
                  </a:lnTo>
                  <a:lnTo>
                    <a:pt x="59" y="5"/>
                  </a:lnTo>
                  <a:lnTo>
                    <a:pt x="59" y="160"/>
                  </a:lnTo>
                  <a:lnTo>
                    <a:pt x="59" y="160"/>
                  </a:lnTo>
                  <a:lnTo>
                    <a:pt x="58" y="164"/>
                  </a:lnTo>
                  <a:lnTo>
                    <a:pt x="57" y="170"/>
                  </a:lnTo>
                  <a:lnTo>
                    <a:pt x="54" y="174"/>
                  </a:lnTo>
                  <a:lnTo>
                    <a:pt x="51" y="176"/>
                  </a:lnTo>
                  <a:lnTo>
                    <a:pt x="11" y="20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1" name="Freeform 488"/>
            <p:cNvSpPr>
              <a:spLocks/>
            </p:cNvSpPr>
            <p:nvPr/>
          </p:nvSpPr>
          <p:spPr bwMode="auto">
            <a:xfrm>
              <a:off x="4538663" y="3054350"/>
              <a:ext cx="77788" cy="57150"/>
            </a:xfrm>
            <a:custGeom>
              <a:avLst/>
              <a:gdLst>
                <a:gd name="T0" fmla="*/ 49 w 49"/>
                <a:gd name="T1" fmla="*/ 36 h 36"/>
                <a:gd name="T2" fmla="*/ 30 w 49"/>
                <a:gd name="T3" fmla="*/ 36 h 36"/>
                <a:gd name="T4" fmla="*/ 30 w 49"/>
                <a:gd name="T5" fmla="*/ 34 h 36"/>
                <a:gd name="T6" fmla="*/ 30 w 49"/>
                <a:gd name="T7" fmla="*/ 34 h 36"/>
                <a:gd name="T8" fmla="*/ 30 w 49"/>
                <a:gd name="T9" fmla="*/ 7 h 36"/>
                <a:gd name="T10" fmla="*/ 30 w 49"/>
                <a:gd name="T11" fmla="*/ 7 h 36"/>
                <a:gd name="T12" fmla="*/ 29 w 49"/>
                <a:gd name="T13" fmla="*/ 5 h 36"/>
                <a:gd name="T14" fmla="*/ 28 w 49"/>
                <a:gd name="T15" fmla="*/ 3 h 36"/>
                <a:gd name="T16" fmla="*/ 28 w 49"/>
                <a:gd name="T17" fmla="*/ 3 h 36"/>
                <a:gd name="T18" fmla="*/ 27 w 49"/>
                <a:gd name="T19" fmla="*/ 2 h 36"/>
                <a:gd name="T20" fmla="*/ 25 w 49"/>
                <a:gd name="T21" fmla="*/ 0 h 36"/>
                <a:gd name="T22" fmla="*/ 0 w 49"/>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6">
                  <a:moveTo>
                    <a:pt x="49" y="36"/>
                  </a:moveTo>
                  <a:lnTo>
                    <a:pt x="30" y="36"/>
                  </a:lnTo>
                  <a:lnTo>
                    <a:pt x="30" y="34"/>
                  </a:lnTo>
                  <a:lnTo>
                    <a:pt x="30" y="34"/>
                  </a:lnTo>
                  <a:lnTo>
                    <a:pt x="30" y="7"/>
                  </a:lnTo>
                  <a:lnTo>
                    <a:pt x="30" y="7"/>
                  </a:lnTo>
                  <a:lnTo>
                    <a:pt x="29" y="5"/>
                  </a:lnTo>
                  <a:lnTo>
                    <a:pt x="28" y="3"/>
                  </a:lnTo>
                  <a:lnTo>
                    <a:pt x="28" y="3"/>
                  </a:lnTo>
                  <a:lnTo>
                    <a:pt x="27" y="2"/>
                  </a:lnTo>
                  <a:lnTo>
                    <a:pt x="25" y="0"/>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2" name="Freeform 489"/>
            <p:cNvSpPr>
              <a:spLocks/>
            </p:cNvSpPr>
            <p:nvPr/>
          </p:nvSpPr>
          <p:spPr bwMode="auto">
            <a:xfrm>
              <a:off x="4498976" y="3068638"/>
              <a:ext cx="131763" cy="193675"/>
            </a:xfrm>
            <a:custGeom>
              <a:avLst/>
              <a:gdLst>
                <a:gd name="T0" fmla="*/ 0 w 83"/>
                <a:gd name="T1" fmla="*/ 122 h 122"/>
                <a:gd name="T2" fmla="*/ 83 w 83"/>
                <a:gd name="T3" fmla="*/ 122 h 122"/>
                <a:gd name="T4" fmla="*/ 83 w 83"/>
                <a:gd name="T5" fmla="*/ 27 h 122"/>
                <a:gd name="T6" fmla="*/ 83 w 83"/>
                <a:gd name="T7" fmla="*/ 27 h 122"/>
                <a:gd name="T8" fmla="*/ 82 w 83"/>
                <a:gd name="T9" fmla="*/ 24 h 122"/>
                <a:gd name="T10" fmla="*/ 81 w 83"/>
                <a:gd name="T11" fmla="*/ 22 h 122"/>
                <a:gd name="T12" fmla="*/ 64 w 83"/>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83" h="122">
                  <a:moveTo>
                    <a:pt x="0" y="122"/>
                  </a:moveTo>
                  <a:lnTo>
                    <a:pt x="83" y="122"/>
                  </a:lnTo>
                  <a:lnTo>
                    <a:pt x="83" y="27"/>
                  </a:lnTo>
                  <a:lnTo>
                    <a:pt x="83" y="27"/>
                  </a:lnTo>
                  <a:lnTo>
                    <a:pt x="82" y="24"/>
                  </a:lnTo>
                  <a:lnTo>
                    <a:pt x="81" y="22"/>
                  </a:lnTo>
                  <a:lnTo>
                    <a:pt x="6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3" name="Freeform 490"/>
            <p:cNvSpPr>
              <a:spLocks/>
            </p:cNvSpPr>
            <p:nvPr/>
          </p:nvSpPr>
          <p:spPr bwMode="auto">
            <a:xfrm>
              <a:off x="4956176" y="2943225"/>
              <a:ext cx="85725" cy="93663"/>
            </a:xfrm>
            <a:custGeom>
              <a:avLst/>
              <a:gdLst>
                <a:gd name="T0" fmla="*/ 27 w 54"/>
                <a:gd name="T1" fmla="*/ 59 h 59"/>
                <a:gd name="T2" fmla="*/ 27 w 54"/>
                <a:gd name="T3" fmla="*/ 59 h 59"/>
                <a:gd name="T4" fmla="*/ 22 w 54"/>
                <a:gd name="T5" fmla="*/ 58 h 59"/>
                <a:gd name="T6" fmla="*/ 16 w 54"/>
                <a:gd name="T7" fmla="*/ 57 h 59"/>
                <a:gd name="T8" fmla="*/ 11 w 54"/>
                <a:gd name="T9" fmla="*/ 54 h 59"/>
                <a:gd name="T10" fmla="*/ 7 w 54"/>
                <a:gd name="T11" fmla="*/ 51 h 59"/>
                <a:gd name="T12" fmla="*/ 4 w 54"/>
                <a:gd name="T13" fmla="*/ 47 h 59"/>
                <a:gd name="T14" fmla="*/ 2 w 54"/>
                <a:gd name="T15" fmla="*/ 42 h 59"/>
                <a:gd name="T16" fmla="*/ 0 w 54"/>
                <a:gd name="T17" fmla="*/ 37 h 59"/>
                <a:gd name="T18" fmla="*/ 0 w 54"/>
                <a:gd name="T19" fmla="*/ 31 h 59"/>
                <a:gd name="T20" fmla="*/ 0 w 54"/>
                <a:gd name="T21" fmla="*/ 31 h 59"/>
                <a:gd name="T22" fmla="*/ 0 w 54"/>
                <a:gd name="T23" fmla="*/ 26 h 59"/>
                <a:gd name="T24" fmla="*/ 2 w 54"/>
                <a:gd name="T25" fmla="*/ 21 h 59"/>
                <a:gd name="T26" fmla="*/ 4 w 54"/>
                <a:gd name="T27" fmla="*/ 16 h 59"/>
                <a:gd name="T28" fmla="*/ 7 w 54"/>
                <a:gd name="T29" fmla="*/ 12 h 59"/>
                <a:gd name="T30" fmla="*/ 7 w 54"/>
                <a:gd name="T31" fmla="*/ 12 h 59"/>
                <a:gd name="T32" fmla="*/ 10 w 54"/>
                <a:gd name="T33" fmla="*/ 10 h 59"/>
                <a:gd name="T34" fmla="*/ 12 w 54"/>
                <a:gd name="T35" fmla="*/ 10 h 59"/>
                <a:gd name="T36" fmla="*/ 15 w 54"/>
                <a:gd name="T37" fmla="*/ 10 h 59"/>
                <a:gd name="T38" fmla="*/ 18 w 54"/>
                <a:gd name="T39" fmla="*/ 12 h 59"/>
                <a:gd name="T40" fmla="*/ 18 w 54"/>
                <a:gd name="T41" fmla="*/ 12 h 59"/>
                <a:gd name="T42" fmla="*/ 19 w 54"/>
                <a:gd name="T43" fmla="*/ 14 h 59"/>
                <a:gd name="T44" fmla="*/ 20 w 54"/>
                <a:gd name="T45" fmla="*/ 17 h 59"/>
                <a:gd name="T46" fmla="*/ 19 w 54"/>
                <a:gd name="T47" fmla="*/ 20 h 59"/>
                <a:gd name="T48" fmla="*/ 18 w 54"/>
                <a:gd name="T49" fmla="*/ 22 h 59"/>
                <a:gd name="T50" fmla="*/ 18 w 54"/>
                <a:gd name="T51" fmla="*/ 22 h 59"/>
                <a:gd name="T52" fmla="*/ 15 w 54"/>
                <a:gd name="T53" fmla="*/ 26 h 59"/>
                <a:gd name="T54" fmla="*/ 14 w 54"/>
                <a:gd name="T55" fmla="*/ 31 h 59"/>
                <a:gd name="T56" fmla="*/ 14 w 54"/>
                <a:gd name="T57" fmla="*/ 31 h 59"/>
                <a:gd name="T58" fmla="*/ 15 w 54"/>
                <a:gd name="T59" fmla="*/ 37 h 59"/>
                <a:gd name="T60" fmla="*/ 18 w 54"/>
                <a:gd name="T61" fmla="*/ 41 h 59"/>
                <a:gd name="T62" fmla="*/ 23 w 54"/>
                <a:gd name="T63" fmla="*/ 44 h 59"/>
                <a:gd name="T64" fmla="*/ 27 w 54"/>
                <a:gd name="T65" fmla="*/ 45 h 59"/>
                <a:gd name="T66" fmla="*/ 27 w 54"/>
                <a:gd name="T67" fmla="*/ 45 h 59"/>
                <a:gd name="T68" fmla="*/ 32 w 54"/>
                <a:gd name="T69" fmla="*/ 44 h 59"/>
                <a:gd name="T70" fmla="*/ 36 w 54"/>
                <a:gd name="T71" fmla="*/ 41 h 59"/>
                <a:gd name="T72" fmla="*/ 39 w 54"/>
                <a:gd name="T73" fmla="*/ 37 h 59"/>
                <a:gd name="T74" fmla="*/ 40 w 54"/>
                <a:gd name="T75" fmla="*/ 31 h 59"/>
                <a:gd name="T76" fmla="*/ 40 w 54"/>
                <a:gd name="T77" fmla="*/ 8 h 59"/>
                <a:gd name="T78" fmla="*/ 40 w 54"/>
                <a:gd name="T79" fmla="*/ 8 h 59"/>
                <a:gd name="T80" fmla="*/ 41 w 54"/>
                <a:gd name="T81" fmla="*/ 5 h 59"/>
                <a:gd name="T82" fmla="*/ 42 w 54"/>
                <a:gd name="T83" fmla="*/ 2 h 59"/>
                <a:gd name="T84" fmla="*/ 44 w 54"/>
                <a:gd name="T85" fmla="*/ 1 h 59"/>
                <a:gd name="T86" fmla="*/ 47 w 54"/>
                <a:gd name="T87" fmla="*/ 0 h 59"/>
                <a:gd name="T88" fmla="*/ 47 w 54"/>
                <a:gd name="T89" fmla="*/ 0 h 59"/>
                <a:gd name="T90" fmla="*/ 50 w 54"/>
                <a:gd name="T91" fmla="*/ 1 h 59"/>
                <a:gd name="T92" fmla="*/ 52 w 54"/>
                <a:gd name="T93" fmla="*/ 2 h 59"/>
                <a:gd name="T94" fmla="*/ 54 w 54"/>
                <a:gd name="T95" fmla="*/ 5 h 59"/>
                <a:gd name="T96" fmla="*/ 54 w 54"/>
                <a:gd name="T97" fmla="*/ 8 h 59"/>
                <a:gd name="T98" fmla="*/ 54 w 54"/>
                <a:gd name="T99" fmla="*/ 31 h 59"/>
                <a:gd name="T100" fmla="*/ 54 w 54"/>
                <a:gd name="T101" fmla="*/ 31 h 59"/>
                <a:gd name="T102" fmla="*/ 54 w 54"/>
                <a:gd name="T103" fmla="*/ 37 h 59"/>
                <a:gd name="T104" fmla="*/ 52 w 54"/>
                <a:gd name="T105" fmla="*/ 42 h 59"/>
                <a:gd name="T106" fmla="*/ 50 w 54"/>
                <a:gd name="T107" fmla="*/ 47 h 59"/>
                <a:gd name="T108" fmla="*/ 47 w 54"/>
                <a:gd name="T109" fmla="*/ 51 h 59"/>
                <a:gd name="T110" fmla="*/ 43 w 54"/>
                <a:gd name="T111" fmla="*/ 54 h 59"/>
                <a:gd name="T112" fmla="*/ 38 w 54"/>
                <a:gd name="T113" fmla="*/ 57 h 59"/>
                <a:gd name="T114" fmla="*/ 33 w 54"/>
                <a:gd name="T115" fmla="*/ 58 h 59"/>
                <a:gd name="T116" fmla="*/ 27 w 54"/>
                <a:gd name="T117" fmla="*/ 59 h 59"/>
                <a:gd name="T118" fmla="*/ 27 w 5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59">
                  <a:moveTo>
                    <a:pt x="27" y="59"/>
                  </a:moveTo>
                  <a:lnTo>
                    <a:pt x="27" y="59"/>
                  </a:lnTo>
                  <a:lnTo>
                    <a:pt x="22" y="58"/>
                  </a:lnTo>
                  <a:lnTo>
                    <a:pt x="16" y="57"/>
                  </a:lnTo>
                  <a:lnTo>
                    <a:pt x="11" y="54"/>
                  </a:lnTo>
                  <a:lnTo>
                    <a:pt x="7" y="51"/>
                  </a:lnTo>
                  <a:lnTo>
                    <a:pt x="4" y="47"/>
                  </a:lnTo>
                  <a:lnTo>
                    <a:pt x="2" y="42"/>
                  </a:lnTo>
                  <a:lnTo>
                    <a:pt x="0" y="37"/>
                  </a:lnTo>
                  <a:lnTo>
                    <a:pt x="0" y="31"/>
                  </a:lnTo>
                  <a:lnTo>
                    <a:pt x="0" y="31"/>
                  </a:lnTo>
                  <a:lnTo>
                    <a:pt x="0" y="26"/>
                  </a:lnTo>
                  <a:lnTo>
                    <a:pt x="2" y="21"/>
                  </a:lnTo>
                  <a:lnTo>
                    <a:pt x="4" y="16"/>
                  </a:lnTo>
                  <a:lnTo>
                    <a:pt x="7" y="12"/>
                  </a:lnTo>
                  <a:lnTo>
                    <a:pt x="7" y="12"/>
                  </a:lnTo>
                  <a:lnTo>
                    <a:pt x="10" y="10"/>
                  </a:lnTo>
                  <a:lnTo>
                    <a:pt x="12" y="10"/>
                  </a:lnTo>
                  <a:lnTo>
                    <a:pt x="15" y="10"/>
                  </a:lnTo>
                  <a:lnTo>
                    <a:pt x="18" y="12"/>
                  </a:lnTo>
                  <a:lnTo>
                    <a:pt x="18" y="12"/>
                  </a:lnTo>
                  <a:lnTo>
                    <a:pt x="19" y="14"/>
                  </a:lnTo>
                  <a:lnTo>
                    <a:pt x="20" y="17"/>
                  </a:lnTo>
                  <a:lnTo>
                    <a:pt x="19" y="20"/>
                  </a:lnTo>
                  <a:lnTo>
                    <a:pt x="18" y="22"/>
                  </a:lnTo>
                  <a:lnTo>
                    <a:pt x="18" y="22"/>
                  </a:lnTo>
                  <a:lnTo>
                    <a:pt x="15" y="26"/>
                  </a:lnTo>
                  <a:lnTo>
                    <a:pt x="14" y="31"/>
                  </a:lnTo>
                  <a:lnTo>
                    <a:pt x="14" y="31"/>
                  </a:lnTo>
                  <a:lnTo>
                    <a:pt x="15" y="37"/>
                  </a:lnTo>
                  <a:lnTo>
                    <a:pt x="18" y="41"/>
                  </a:lnTo>
                  <a:lnTo>
                    <a:pt x="23" y="44"/>
                  </a:lnTo>
                  <a:lnTo>
                    <a:pt x="27" y="45"/>
                  </a:lnTo>
                  <a:lnTo>
                    <a:pt x="27" y="45"/>
                  </a:lnTo>
                  <a:lnTo>
                    <a:pt x="32" y="44"/>
                  </a:lnTo>
                  <a:lnTo>
                    <a:pt x="36" y="41"/>
                  </a:lnTo>
                  <a:lnTo>
                    <a:pt x="39" y="37"/>
                  </a:lnTo>
                  <a:lnTo>
                    <a:pt x="40" y="31"/>
                  </a:lnTo>
                  <a:lnTo>
                    <a:pt x="40" y="8"/>
                  </a:lnTo>
                  <a:lnTo>
                    <a:pt x="40" y="8"/>
                  </a:lnTo>
                  <a:lnTo>
                    <a:pt x="41" y="5"/>
                  </a:lnTo>
                  <a:lnTo>
                    <a:pt x="42" y="2"/>
                  </a:lnTo>
                  <a:lnTo>
                    <a:pt x="44" y="1"/>
                  </a:lnTo>
                  <a:lnTo>
                    <a:pt x="47" y="0"/>
                  </a:lnTo>
                  <a:lnTo>
                    <a:pt x="47" y="0"/>
                  </a:lnTo>
                  <a:lnTo>
                    <a:pt x="50" y="1"/>
                  </a:lnTo>
                  <a:lnTo>
                    <a:pt x="52" y="2"/>
                  </a:lnTo>
                  <a:lnTo>
                    <a:pt x="54" y="5"/>
                  </a:lnTo>
                  <a:lnTo>
                    <a:pt x="54" y="8"/>
                  </a:lnTo>
                  <a:lnTo>
                    <a:pt x="54" y="31"/>
                  </a:lnTo>
                  <a:lnTo>
                    <a:pt x="54" y="31"/>
                  </a:lnTo>
                  <a:lnTo>
                    <a:pt x="54" y="37"/>
                  </a:lnTo>
                  <a:lnTo>
                    <a:pt x="52" y="42"/>
                  </a:lnTo>
                  <a:lnTo>
                    <a:pt x="50" y="47"/>
                  </a:lnTo>
                  <a:lnTo>
                    <a:pt x="47" y="51"/>
                  </a:lnTo>
                  <a:lnTo>
                    <a:pt x="43" y="54"/>
                  </a:lnTo>
                  <a:lnTo>
                    <a:pt x="38" y="57"/>
                  </a:lnTo>
                  <a:lnTo>
                    <a:pt x="33" y="58"/>
                  </a:lnTo>
                  <a:lnTo>
                    <a:pt x="27" y="59"/>
                  </a:lnTo>
                  <a:lnTo>
                    <a:pt x="27" y="5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4" name="Line 491"/>
            <p:cNvSpPr>
              <a:spLocks noChangeShapeType="1"/>
            </p:cNvSpPr>
            <p:nvPr/>
          </p:nvSpPr>
          <p:spPr bwMode="auto">
            <a:xfrm>
              <a:off x="5024438" y="2865438"/>
              <a:ext cx="0" cy="66675"/>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5" name="Line 492"/>
            <p:cNvSpPr>
              <a:spLocks noChangeShapeType="1"/>
            </p:cNvSpPr>
            <p:nvPr/>
          </p:nvSpPr>
          <p:spPr bwMode="auto">
            <a:xfrm flipV="1">
              <a:off x="5037138" y="2865438"/>
              <a:ext cx="0" cy="66675"/>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6" name="Freeform 493"/>
            <p:cNvSpPr>
              <a:spLocks/>
            </p:cNvSpPr>
            <p:nvPr/>
          </p:nvSpPr>
          <p:spPr bwMode="auto">
            <a:xfrm>
              <a:off x="5024438" y="2687638"/>
              <a:ext cx="12700" cy="19050"/>
            </a:xfrm>
            <a:custGeom>
              <a:avLst/>
              <a:gdLst>
                <a:gd name="T0" fmla="*/ 8 w 8"/>
                <a:gd name="T1" fmla="*/ 12 h 12"/>
                <a:gd name="T2" fmla="*/ 8 w 8"/>
                <a:gd name="T3" fmla="*/ 4 h 12"/>
                <a:gd name="T4" fmla="*/ 8 w 8"/>
                <a:gd name="T5" fmla="*/ 4 h 12"/>
                <a:gd name="T6" fmla="*/ 8 w 8"/>
                <a:gd name="T7" fmla="*/ 2 h 12"/>
                <a:gd name="T8" fmla="*/ 7 w 8"/>
                <a:gd name="T9" fmla="*/ 1 h 12"/>
                <a:gd name="T10" fmla="*/ 6 w 8"/>
                <a:gd name="T11" fmla="*/ 0 h 12"/>
                <a:gd name="T12" fmla="*/ 4 w 8"/>
                <a:gd name="T13" fmla="*/ 0 h 12"/>
                <a:gd name="T14" fmla="*/ 4 w 8"/>
                <a:gd name="T15" fmla="*/ 0 h 12"/>
                <a:gd name="T16" fmla="*/ 3 w 8"/>
                <a:gd name="T17" fmla="*/ 0 h 12"/>
                <a:gd name="T18" fmla="*/ 1 w 8"/>
                <a:gd name="T19" fmla="*/ 1 h 12"/>
                <a:gd name="T20" fmla="*/ 0 w 8"/>
                <a:gd name="T21" fmla="*/ 2 h 12"/>
                <a:gd name="T22" fmla="*/ 0 w 8"/>
                <a:gd name="T23" fmla="*/ 4 h 12"/>
                <a:gd name="T24" fmla="*/ 0 w 8"/>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12"/>
                  </a:moveTo>
                  <a:lnTo>
                    <a:pt x="8" y="4"/>
                  </a:lnTo>
                  <a:lnTo>
                    <a:pt x="8" y="4"/>
                  </a:lnTo>
                  <a:lnTo>
                    <a:pt x="8" y="2"/>
                  </a:lnTo>
                  <a:lnTo>
                    <a:pt x="7" y="1"/>
                  </a:lnTo>
                  <a:lnTo>
                    <a:pt x="6" y="0"/>
                  </a:lnTo>
                  <a:lnTo>
                    <a:pt x="4" y="0"/>
                  </a:lnTo>
                  <a:lnTo>
                    <a:pt x="4" y="0"/>
                  </a:lnTo>
                  <a:lnTo>
                    <a:pt x="3" y="0"/>
                  </a:lnTo>
                  <a:lnTo>
                    <a:pt x="1" y="1"/>
                  </a:lnTo>
                  <a:lnTo>
                    <a:pt x="0" y="2"/>
                  </a:lnTo>
                  <a:lnTo>
                    <a:pt x="0" y="4"/>
                  </a:lnTo>
                  <a:lnTo>
                    <a:pt x="0"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7" name="Freeform 494"/>
            <p:cNvSpPr>
              <a:spLocks/>
            </p:cNvSpPr>
            <p:nvPr/>
          </p:nvSpPr>
          <p:spPr bwMode="auto">
            <a:xfrm>
              <a:off x="4840288" y="2719388"/>
              <a:ext cx="382588" cy="136525"/>
            </a:xfrm>
            <a:custGeom>
              <a:avLst/>
              <a:gdLst>
                <a:gd name="T0" fmla="*/ 28 w 241"/>
                <a:gd name="T1" fmla="*/ 76 h 86"/>
                <a:gd name="T2" fmla="*/ 45 w 241"/>
                <a:gd name="T3" fmla="*/ 79 h 86"/>
                <a:gd name="T4" fmla="*/ 59 w 241"/>
                <a:gd name="T5" fmla="*/ 86 h 86"/>
                <a:gd name="T6" fmla="*/ 65 w 241"/>
                <a:gd name="T7" fmla="*/ 82 h 86"/>
                <a:gd name="T8" fmla="*/ 80 w 241"/>
                <a:gd name="T9" fmla="*/ 77 h 86"/>
                <a:gd name="T10" fmla="*/ 89 w 241"/>
                <a:gd name="T11" fmla="*/ 76 h 86"/>
                <a:gd name="T12" fmla="*/ 107 w 241"/>
                <a:gd name="T13" fmla="*/ 79 h 86"/>
                <a:gd name="T14" fmla="*/ 120 w 241"/>
                <a:gd name="T15" fmla="*/ 86 h 86"/>
                <a:gd name="T16" fmla="*/ 126 w 241"/>
                <a:gd name="T17" fmla="*/ 82 h 86"/>
                <a:gd name="T18" fmla="*/ 143 w 241"/>
                <a:gd name="T19" fmla="*/ 77 h 86"/>
                <a:gd name="T20" fmla="*/ 151 w 241"/>
                <a:gd name="T21" fmla="*/ 76 h 86"/>
                <a:gd name="T22" fmla="*/ 169 w 241"/>
                <a:gd name="T23" fmla="*/ 79 h 86"/>
                <a:gd name="T24" fmla="*/ 183 w 241"/>
                <a:gd name="T25" fmla="*/ 86 h 86"/>
                <a:gd name="T26" fmla="*/ 189 w 241"/>
                <a:gd name="T27" fmla="*/ 82 h 86"/>
                <a:gd name="T28" fmla="*/ 205 w 241"/>
                <a:gd name="T29" fmla="*/ 77 h 86"/>
                <a:gd name="T30" fmla="*/ 214 w 241"/>
                <a:gd name="T31" fmla="*/ 76 h 86"/>
                <a:gd name="T32" fmla="*/ 228 w 241"/>
                <a:gd name="T33" fmla="*/ 78 h 86"/>
                <a:gd name="T34" fmla="*/ 241 w 241"/>
                <a:gd name="T35" fmla="*/ 84 h 86"/>
                <a:gd name="T36" fmla="*/ 239 w 241"/>
                <a:gd name="T37" fmla="*/ 76 h 86"/>
                <a:gd name="T38" fmla="*/ 232 w 241"/>
                <a:gd name="T39" fmla="*/ 59 h 86"/>
                <a:gd name="T40" fmla="*/ 222 w 241"/>
                <a:gd name="T41" fmla="*/ 45 h 86"/>
                <a:gd name="T42" fmla="*/ 209 w 241"/>
                <a:gd name="T43" fmla="*/ 32 h 86"/>
                <a:gd name="T44" fmla="*/ 192 w 241"/>
                <a:gd name="T45" fmla="*/ 19 h 86"/>
                <a:gd name="T46" fmla="*/ 174 w 241"/>
                <a:gd name="T47" fmla="*/ 10 h 86"/>
                <a:gd name="T48" fmla="*/ 154 w 241"/>
                <a:gd name="T49" fmla="*/ 4 h 86"/>
                <a:gd name="T50" fmla="*/ 132 w 241"/>
                <a:gd name="T51" fmla="*/ 0 h 86"/>
                <a:gd name="T52" fmla="*/ 120 w 241"/>
                <a:gd name="T53" fmla="*/ 0 h 86"/>
                <a:gd name="T54" fmla="*/ 98 w 241"/>
                <a:gd name="T55" fmla="*/ 1 h 86"/>
                <a:gd name="T56" fmla="*/ 77 w 241"/>
                <a:gd name="T57" fmla="*/ 7 h 86"/>
                <a:gd name="T58" fmla="*/ 57 w 241"/>
                <a:gd name="T59" fmla="*/ 14 h 86"/>
                <a:gd name="T60" fmla="*/ 40 w 241"/>
                <a:gd name="T61" fmla="*/ 25 h 86"/>
                <a:gd name="T62" fmla="*/ 26 w 241"/>
                <a:gd name="T63" fmla="*/ 38 h 86"/>
                <a:gd name="T64" fmla="*/ 14 w 241"/>
                <a:gd name="T65" fmla="*/ 52 h 86"/>
                <a:gd name="T66" fmla="*/ 5 w 241"/>
                <a:gd name="T67" fmla="*/ 68 h 86"/>
                <a:gd name="T68" fmla="*/ 0 w 241"/>
                <a:gd name="T69" fmla="*/ 84 h 86"/>
                <a:gd name="T70" fmla="*/ 6 w 241"/>
                <a:gd name="T71" fmla="*/ 81 h 86"/>
                <a:gd name="T72" fmla="*/ 19 w 241"/>
                <a:gd name="T73" fmla="*/ 77 h 86"/>
                <a:gd name="T74" fmla="*/ 28 w 241"/>
                <a:gd name="T75" fmla="*/ 7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86">
                  <a:moveTo>
                    <a:pt x="28" y="76"/>
                  </a:moveTo>
                  <a:lnTo>
                    <a:pt x="28" y="76"/>
                  </a:lnTo>
                  <a:lnTo>
                    <a:pt x="37" y="77"/>
                  </a:lnTo>
                  <a:lnTo>
                    <a:pt x="45" y="79"/>
                  </a:lnTo>
                  <a:lnTo>
                    <a:pt x="52" y="82"/>
                  </a:lnTo>
                  <a:lnTo>
                    <a:pt x="59" y="86"/>
                  </a:lnTo>
                  <a:lnTo>
                    <a:pt x="59" y="86"/>
                  </a:lnTo>
                  <a:lnTo>
                    <a:pt x="65" y="82"/>
                  </a:lnTo>
                  <a:lnTo>
                    <a:pt x="72" y="79"/>
                  </a:lnTo>
                  <a:lnTo>
                    <a:pt x="80" y="77"/>
                  </a:lnTo>
                  <a:lnTo>
                    <a:pt x="89" y="76"/>
                  </a:lnTo>
                  <a:lnTo>
                    <a:pt x="89" y="76"/>
                  </a:lnTo>
                  <a:lnTo>
                    <a:pt x="99" y="77"/>
                  </a:lnTo>
                  <a:lnTo>
                    <a:pt x="107" y="79"/>
                  </a:lnTo>
                  <a:lnTo>
                    <a:pt x="114" y="82"/>
                  </a:lnTo>
                  <a:lnTo>
                    <a:pt x="120" y="86"/>
                  </a:lnTo>
                  <a:lnTo>
                    <a:pt x="120" y="86"/>
                  </a:lnTo>
                  <a:lnTo>
                    <a:pt x="126" y="82"/>
                  </a:lnTo>
                  <a:lnTo>
                    <a:pt x="135" y="79"/>
                  </a:lnTo>
                  <a:lnTo>
                    <a:pt x="143" y="77"/>
                  </a:lnTo>
                  <a:lnTo>
                    <a:pt x="151" y="76"/>
                  </a:lnTo>
                  <a:lnTo>
                    <a:pt x="151" y="76"/>
                  </a:lnTo>
                  <a:lnTo>
                    <a:pt x="160" y="77"/>
                  </a:lnTo>
                  <a:lnTo>
                    <a:pt x="169" y="79"/>
                  </a:lnTo>
                  <a:lnTo>
                    <a:pt x="176" y="82"/>
                  </a:lnTo>
                  <a:lnTo>
                    <a:pt x="183" y="86"/>
                  </a:lnTo>
                  <a:lnTo>
                    <a:pt x="183" y="86"/>
                  </a:lnTo>
                  <a:lnTo>
                    <a:pt x="189" y="82"/>
                  </a:lnTo>
                  <a:lnTo>
                    <a:pt x="196" y="79"/>
                  </a:lnTo>
                  <a:lnTo>
                    <a:pt x="205" y="77"/>
                  </a:lnTo>
                  <a:lnTo>
                    <a:pt x="214" y="76"/>
                  </a:lnTo>
                  <a:lnTo>
                    <a:pt x="214" y="76"/>
                  </a:lnTo>
                  <a:lnTo>
                    <a:pt x="221" y="77"/>
                  </a:lnTo>
                  <a:lnTo>
                    <a:pt x="228" y="78"/>
                  </a:lnTo>
                  <a:lnTo>
                    <a:pt x="234" y="81"/>
                  </a:lnTo>
                  <a:lnTo>
                    <a:pt x="241" y="84"/>
                  </a:lnTo>
                  <a:lnTo>
                    <a:pt x="241" y="84"/>
                  </a:lnTo>
                  <a:lnTo>
                    <a:pt x="239" y="76"/>
                  </a:lnTo>
                  <a:lnTo>
                    <a:pt x="235" y="68"/>
                  </a:lnTo>
                  <a:lnTo>
                    <a:pt x="232" y="59"/>
                  </a:lnTo>
                  <a:lnTo>
                    <a:pt x="227" y="52"/>
                  </a:lnTo>
                  <a:lnTo>
                    <a:pt x="222" y="45"/>
                  </a:lnTo>
                  <a:lnTo>
                    <a:pt x="215" y="38"/>
                  </a:lnTo>
                  <a:lnTo>
                    <a:pt x="209" y="32"/>
                  </a:lnTo>
                  <a:lnTo>
                    <a:pt x="200" y="25"/>
                  </a:lnTo>
                  <a:lnTo>
                    <a:pt x="192" y="19"/>
                  </a:lnTo>
                  <a:lnTo>
                    <a:pt x="183" y="14"/>
                  </a:lnTo>
                  <a:lnTo>
                    <a:pt x="174" y="10"/>
                  </a:lnTo>
                  <a:lnTo>
                    <a:pt x="164" y="7"/>
                  </a:lnTo>
                  <a:lnTo>
                    <a:pt x="154" y="4"/>
                  </a:lnTo>
                  <a:lnTo>
                    <a:pt x="143" y="1"/>
                  </a:lnTo>
                  <a:lnTo>
                    <a:pt x="132" y="0"/>
                  </a:lnTo>
                  <a:lnTo>
                    <a:pt x="120" y="0"/>
                  </a:lnTo>
                  <a:lnTo>
                    <a:pt x="120" y="0"/>
                  </a:lnTo>
                  <a:lnTo>
                    <a:pt x="109" y="0"/>
                  </a:lnTo>
                  <a:lnTo>
                    <a:pt x="98" y="1"/>
                  </a:lnTo>
                  <a:lnTo>
                    <a:pt x="87" y="4"/>
                  </a:lnTo>
                  <a:lnTo>
                    <a:pt x="77" y="7"/>
                  </a:lnTo>
                  <a:lnTo>
                    <a:pt x="67" y="10"/>
                  </a:lnTo>
                  <a:lnTo>
                    <a:pt x="57" y="14"/>
                  </a:lnTo>
                  <a:lnTo>
                    <a:pt x="48" y="19"/>
                  </a:lnTo>
                  <a:lnTo>
                    <a:pt x="40" y="25"/>
                  </a:lnTo>
                  <a:lnTo>
                    <a:pt x="33" y="32"/>
                  </a:lnTo>
                  <a:lnTo>
                    <a:pt x="26" y="38"/>
                  </a:lnTo>
                  <a:lnTo>
                    <a:pt x="19" y="45"/>
                  </a:lnTo>
                  <a:lnTo>
                    <a:pt x="14" y="52"/>
                  </a:lnTo>
                  <a:lnTo>
                    <a:pt x="9" y="59"/>
                  </a:lnTo>
                  <a:lnTo>
                    <a:pt x="5" y="68"/>
                  </a:lnTo>
                  <a:lnTo>
                    <a:pt x="2" y="76"/>
                  </a:lnTo>
                  <a:lnTo>
                    <a:pt x="0" y="84"/>
                  </a:lnTo>
                  <a:lnTo>
                    <a:pt x="0" y="84"/>
                  </a:lnTo>
                  <a:lnTo>
                    <a:pt x="6" y="81"/>
                  </a:lnTo>
                  <a:lnTo>
                    <a:pt x="12" y="78"/>
                  </a:lnTo>
                  <a:lnTo>
                    <a:pt x="19" y="77"/>
                  </a:lnTo>
                  <a:lnTo>
                    <a:pt x="28" y="76"/>
                  </a:lnTo>
                  <a:lnTo>
                    <a:pt x="28" y="7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8" name="Freeform 495"/>
            <p:cNvSpPr>
              <a:spLocks/>
            </p:cNvSpPr>
            <p:nvPr/>
          </p:nvSpPr>
          <p:spPr bwMode="auto">
            <a:xfrm>
              <a:off x="2701926" y="1670050"/>
              <a:ext cx="466725" cy="254000"/>
            </a:xfrm>
            <a:custGeom>
              <a:avLst/>
              <a:gdLst>
                <a:gd name="T0" fmla="*/ 294 w 294"/>
                <a:gd name="T1" fmla="*/ 76 h 160"/>
                <a:gd name="T2" fmla="*/ 294 w 294"/>
                <a:gd name="T3" fmla="*/ 0 h 160"/>
                <a:gd name="T4" fmla="*/ 0 w 294"/>
                <a:gd name="T5" fmla="*/ 0 h 160"/>
                <a:gd name="T6" fmla="*/ 0 w 294"/>
                <a:gd name="T7" fmla="*/ 160 h 160"/>
                <a:gd name="T8" fmla="*/ 213 w 294"/>
                <a:gd name="T9" fmla="*/ 160 h 160"/>
                <a:gd name="T10" fmla="*/ 213 w 294"/>
                <a:gd name="T11" fmla="*/ 160 h 160"/>
                <a:gd name="T12" fmla="*/ 213 w 294"/>
                <a:gd name="T13" fmla="*/ 159 h 160"/>
              </a:gdLst>
              <a:ahLst/>
              <a:cxnLst>
                <a:cxn ang="0">
                  <a:pos x="T0" y="T1"/>
                </a:cxn>
                <a:cxn ang="0">
                  <a:pos x="T2" y="T3"/>
                </a:cxn>
                <a:cxn ang="0">
                  <a:pos x="T4" y="T5"/>
                </a:cxn>
                <a:cxn ang="0">
                  <a:pos x="T6" y="T7"/>
                </a:cxn>
                <a:cxn ang="0">
                  <a:pos x="T8" y="T9"/>
                </a:cxn>
                <a:cxn ang="0">
                  <a:pos x="T10" y="T11"/>
                </a:cxn>
                <a:cxn ang="0">
                  <a:pos x="T12" y="T13"/>
                </a:cxn>
              </a:cxnLst>
              <a:rect l="0" t="0" r="r" b="b"/>
              <a:pathLst>
                <a:path w="294" h="160">
                  <a:moveTo>
                    <a:pt x="294" y="76"/>
                  </a:moveTo>
                  <a:lnTo>
                    <a:pt x="294" y="0"/>
                  </a:lnTo>
                  <a:lnTo>
                    <a:pt x="0" y="0"/>
                  </a:lnTo>
                  <a:lnTo>
                    <a:pt x="0" y="160"/>
                  </a:lnTo>
                  <a:lnTo>
                    <a:pt x="213" y="160"/>
                  </a:lnTo>
                  <a:lnTo>
                    <a:pt x="213" y="160"/>
                  </a:lnTo>
                  <a:lnTo>
                    <a:pt x="213" y="15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9" name="Freeform 496"/>
            <p:cNvSpPr>
              <a:spLocks/>
            </p:cNvSpPr>
            <p:nvPr/>
          </p:nvSpPr>
          <p:spPr bwMode="auto">
            <a:xfrm>
              <a:off x="2851151" y="1704975"/>
              <a:ext cx="166688" cy="182563"/>
            </a:xfrm>
            <a:custGeom>
              <a:avLst/>
              <a:gdLst>
                <a:gd name="T0" fmla="*/ 53 w 105"/>
                <a:gd name="T1" fmla="*/ 115 h 115"/>
                <a:gd name="T2" fmla="*/ 53 w 105"/>
                <a:gd name="T3" fmla="*/ 115 h 115"/>
                <a:gd name="T4" fmla="*/ 42 w 105"/>
                <a:gd name="T5" fmla="*/ 114 h 115"/>
                <a:gd name="T6" fmla="*/ 32 w 105"/>
                <a:gd name="T7" fmla="*/ 111 h 115"/>
                <a:gd name="T8" fmla="*/ 23 w 105"/>
                <a:gd name="T9" fmla="*/ 106 h 115"/>
                <a:gd name="T10" fmla="*/ 16 w 105"/>
                <a:gd name="T11" fmla="*/ 99 h 115"/>
                <a:gd name="T12" fmla="*/ 9 w 105"/>
                <a:gd name="T13" fmla="*/ 90 h 115"/>
                <a:gd name="T14" fmla="*/ 4 w 105"/>
                <a:gd name="T15" fmla="*/ 80 h 115"/>
                <a:gd name="T16" fmla="*/ 1 w 105"/>
                <a:gd name="T17" fmla="*/ 69 h 115"/>
                <a:gd name="T18" fmla="*/ 0 w 105"/>
                <a:gd name="T19" fmla="*/ 58 h 115"/>
                <a:gd name="T20" fmla="*/ 0 w 105"/>
                <a:gd name="T21" fmla="*/ 58 h 115"/>
                <a:gd name="T22" fmla="*/ 1 w 105"/>
                <a:gd name="T23" fmla="*/ 46 h 115"/>
                <a:gd name="T24" fmla="*/ 4 w 105"/>
                <a:gd name="T25" fmla="*/ 35 h 115"/>
                <a:gd name="T26" fmla="*/ 9 w 105"/>
                <a:gd name="T27" fmla="*/ 26 h 115"/>
                <a:gd name="T28" fmla="*/ 16 w 105"/>
                <a:gd name="T29" fmla="*/ 16 h 115"/>
                <a:gd name="T30" fmla="*/ 23 w 105"/>
                <a:gd name="T31" fmla="*/ 9 h 115"/>
                <a:gd name="T32" fmla="*/ 32 w 105"/>
                <a:gd name="T33" fmla="*/ 4 h 115"/>
                <a:gd name="T34" fmla="*/ 42 w 105"/>
                <a:gd name="T35" fmla="*/ 1 h 115"/>
                <a:gd name="T36" fmla="*/ 53 w 105"/>
                <a:gd name="T37" fmla="*/ 0 h 115"/>
                <a:gd name="T38" fmla="*/ 53 w 105"/>
                <a:gd name="T39" fmla="*/ 0 h 115"/>
                <a:gd name="T40" fmla="*/ 63 w 105"/>
                <a:gd name="T41" fmla="*/ 1 h 115"/>
                <a:gd name="T42" fmla="*/ 73 w 105"/>
                <a:gd name="T43" fmla="*/ 4 h 115"/>
                <a:gd name="T44" fmla="*/ 83 w 105"/>
                <a:gd name="T45" fmla="*/ 9 h 115"/>
                <a:gd name="T46" fmla="*/ 90 w 105"/>
                <a:gd name="T47" fmla="*/ 16 h 115"/>
                <a:gd name="T48" fmla="*/ 97 w 105"/>
                <a:gd name="T49" fmla="*/ 26 h 115"/>
                <a:gd name="T50" fmla="*/ 101 w 105"/>
                <a:gd name="T51" fmla="*/ 35 h 115"/>
                <a:gd name="T52" fmla="*/ 104 w 105"/>
                <a:gd name="T53" fmla="*/ 46 h 115"/>
                <a:gd name="T54" fmla="*/ 105 w 105"/>
                <a:gd name="T55" fmla="*/ 58 h 115"/>
                <a:gd name="T56" fmla="*/ 105 w 105"/>
                <a:gd name="T57" fmla="*/ 58 h 115"/>
                <a:gd name="T58" fmla="*/ 104 w 105"/>
                <a:gd name="T59" fmla="*/ 69 h 115"/>
                <a:gd name="T60" fmla="*/ 101 w 105"/>
                <a:gd name="T61" fmla="*/ 80 h 115"/>
                <a:gd name="T62" fmla="*/ 97 w 105"/>
                <a:gd name="T63" fmla="*/ 90 h 115"/>
                <a:gd name="T64" fmla="*/ 90 w 105"/>
                <a:gd name="T65" fmla="*/ 99 h 115"/>
                <a:gd name="T66" fmla="*/ 83 w 105"/>
                <a:gd name="T67" fmla="*/ 106 h 115"/>
                <a:gd name="T68" fmla="*/ 73 w 105"/>
                <a:gd name="T69" fmla="*/ 111 h 115"/>
                <a:gd name="T70" fmla="*/ 63 w 105"/>
                <a:gd name="T71" fmla="*/ 114 h 115"/>
                <a:gd name="T72" fmla="*/ 53 w 105"/>
                <a:gd name="T73" fmla="*/ 115 h 115"/>
                <a:gd name="T74" fmla="*/ 53 w 105"/>
                <a:gd name="T75"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15">
                  <a:moveTo>
                    <a:pt x="53" y="115"/>
                  </a:moveTo>
                  <a:lnTo>
                    <a:pt x="53" y="115"/>
                  </a:lnTo>
                  <a:lnTo>
                    <a:pt x="42" y="114"/>
                  </a:lnTo>
                  <a:lnTo>
                    <a:pt x="32" y="111"/>
                  </a:lnTo>
                  <a:lnTo>
                    <a:pt x="23" y="106"/>
                  </a:lnTo>
                  <a:lnTo>
                    <a:pt x="16" y="99"/>
                  </a:lnTo>
                  <a:lnTo>
                    <a:pt x="9" y="90"/>
                  </a:lnTo>
                  <a:lnTo>
                    <a:pt x="4" y="80"/>
                  </a:lnTo>
                  <a:lnTo>
                    <a:pt x="1" y="69"/>
                  </a:lnTo>
                  <a:lnTo>
                    <a:pt x="0" y="58"/>
                  </a:lnTo>
                  <a:lnTo>
                    <a:pt x="0" y="58"/>
                  </a:lnTo>
                  <a:lnTo>
                    <a:pt x="1" y="46"/>
                  </a:lnTo>
                  <a:lnTo>
                    <a:pt x="4" y="35"/>
                  </a:lnTo>
                  <a:lnTo>
                    <a:pt x="9" y="26"/>
                  </a:lnTo>
                  <a:lnTo>
                    <a:pt x="16" y="16"/>
                  </a:lnTo>
                  <a:lnTo>
                    <a:pt x="23" y="9"/>
                  </a:lnTo>
                  <a:lnTo>
                    <a:pt x="32" y="4"/>
                  </a:lnTo>
                  <a:lnTo>
                    <a:pt x="42" y="1"/>
                  </a:lnTo>
                  <a:lnTo>
                    <a:pt x="53" y="0"/>
                  </a:lnTo>
                  <a:lnTo>
                    <a:pt x="53" y="0"/>
                  </a:lnTo>
                  <a:lnTo>
                    <a:pt x="63" y="1"/>
                  </a:lnTo>
                  <a:lnTo>
                    <a:pt x="73" y="4"/>
                  </a:lnTo>
                  <a:lnTo>
                    <a:pt x="83" y="9"/>
                  </a:lnTo>
                  <a:lnTo>
                    <a:pt x="90" y="16"/>
                  </a:lnTo>
                  <a:lnTo>
                    <a:pt x="97" y="26"/>
                  </a:lnTo>
                  <a:lnTo>
                    <a:pt x="101" y="35"/>
                  </a:lnTo>
                  <a:lnTo>
                    <a:pt x="104" y="46"/>
                  </a:lnTo>
                  <a:lnTo>
                    <a:pt x="105" y="58"/>
                  </a:lnTo>
                  <a:lnTo>
                    <a:pt x="105" y="58"/>
                  </a:lnTo>
                  <a:lnTo>
                    <a:pt x="104" y="69"/>
                  </a:lnTo>
                  <a:lnTo>
                    <a:pt x="101" y="80"/>
                  </a:lnTo>
                  <a:lnTo>
                    <a:pt x="97" y="90"/>
                  </a:lnTo>
                  <a:lnTo>
                    <a:pt x="90" y="99"/>
                  </a:lnTo>
                  <a:lnTo>
                    <a:pt x="83" y="106"/>
                  </a:lnTo>
                  <a:lnTo>
                    <a:pt x="73" y="111"/>
                  </a:lnTo>
                  <a:lnTo>
                    <a:pt x="63" y="114"/>
                  </a:lnTo>
                  <a:lnTo>
                    <a:pt x="53" y="115"/>
                  </a:lnTo>
                  <a:lnTo>
                    <a:pt x="53" y="1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0" name="Line 497"/>
            <p:cNvSpPr>
              <a:spLocks noChangeShapeType="1"/>
            </p:cNvSpPr>
            <p:nvPr/>
          </p:nvSpPr>
          <p:spPr bwMode="auto">
            <a:xfrm>
              <a:off x="2971801" y="1814513"/>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1" name="Freeform 498"/>
            <p:cNvSpPr>
              <a:spLocks/>
            </p:cNvSpPr>
            <p:nvPr/>
          </p:nvSpPr>
          <p:spPr bwMode="auto">
            <a:xfrm>
              <a:off x="3060701" y="1901825"/>
              <a:ext cx="134938" cy="42863"/>
            </a:xfrm>
            <a:custGeom>
              <a:avLst/>
              <a:gdLst>
                <a:gd name="T0" fmla="*/ 85 w 85"/>
                <a:gd name="T1" fmla="*/ 0 h 27"/>
                <a:gd name="T2" fmla="*/ 85 w 85"/>
                <a:gd name="T3" fmla="*/ 0 h 27"/>
                <a:gd name="T4" fmla="*/ 84 w 85"/>
                <a:gd name="T5" fmla="*/ 2 h 27"/>
                <a:gd name="T6" fmla="*/ 82 w 85"/>
                <a:gd name="T7" fmla="*/ 5 h 27"/>
                <a:gd name="T8" fmla="*/ 78 w 85"/>
                <a:gd name="T9" fmla="*/ 7 h 27"/>
                <a:gd name="T10" fmla="*/ 73 w 85"/>
                <a:gd name="T11" fmla="*/ 9 h 27"/>
                <a:gd name="T12" fmla="*/ 60 w 85"/>
                <a:gd name="T13" fmla="*/ 11 h 27"/>
                <a:gd name="T14" fmla="*/ 43 w 85"/>
                <a:gd name="T15" fmla="*/ 12 h 27"/>
                <a:gd name="T16" fmla="*/ 43 w 85"/>
                <a:gd name="T17" fmla="*/ 12 h 27"/>
                <a:gd name="T18" fmla="*/ 27 w 85"/>
                <a:gd name="T19" fmla="*/ 11 h 27"/>
                <a:gd name="T20" fmla="*/ 13 w 85"/>
                <a:gd name="T21" fmla="*/ 9 h 27"/>
                <a:gd name="T22" fmla="*/ 7 w 85"/>
                <a:gd name="T23" fmla="*/ 7 h 27"/>
                <a:gd name="T24" fmla="*/ 4 w 85"/>
                <a:gd name="T25" fmla="*/ 5 h 27"/>
                <a:gd name="T26" fmla="*/ 1 w 85"/>
                <a:gd name="T27" fmla="*/ 2 h 27"/>
                <a:gd name="T28" fmla="*/ 0 w 85"/>
                <a:gd name="T29" fmla="*/ 0 h 27"/>
                <a:gd name="T30" fmla="*/ 0 w 85"/>
                <a:gd name="T31" fmla="*/ 17 h 27"/>
                <a:gd name="T32" fmla="*/ 0 w 85"/>
                <a:gd name="T33" fmla="*/ 17 h 27"/>
                <a:gd name="T34" fmla="*/ 1 w 85"/>
                <a:gd name="T35" fmla="*/ 19 h 27"/>
                <a:gd name="T36" fmla="*/ 4 w 85"/>
                <a:gd name="T37" fmla="*/ 21 h 27"/>
                <a:gd name="T38" fmla="*/ 7 w 85"/>
                <a:gd name="T39" fmla="*/ 22 h 27"/>
                <a:gd name="T40" fmla="*/ 13 w 85"/>
                <a:gd name="T41" fmla="*/ 24 h 27"/>
                <a:gd name="T42" fmla="*/ 27 w 85"/>
                <a:gd name="T43" fmla="*/ 26 h 27"/>
                <a:gd name="T44" fmla="*/ 43 w 85"/>
                <a:gd name="T45" fmla="*/ 27 h 27"/>
                <a:gd name="T46" fmla="*/ 43 w 85"/>
                <a:gd name="T47" fmla="*/ 27 h 27"/>
                <a:gd name="T48" fmla="*/ 60 w 85"/>
                <a:gd name="T49" fmla="*/ 26 h 27"/>
                <a:gd name="T50" fmla="*/ 73 w 85"/>
                <a:gd name="T51" fmla="*/ 24 h 27"/>
                <a:gd name="T52" fmla="*/ 78 w 85"/>
                <a:gd name="T53" fmla="*/ 22 h 27"/>
                <a:gd name="T54" fmla="*/ 82 w 85"/>
                <a:gd name="T55" fmla="*/ 21 h 27"/>
                <a:gd name="T56" fmla="*/ 84 w 85"/>
                <a:gd name="T57" fmla="*/ 19 h 27"/>
                <a:gd name="T58" fmla="*/ 85 w 85"/>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27">
                  <a:moveTo>
                    <a:pt x="85" y="0"/>
                  </a:moveTo>
                  <a:lnTo>
                    <a:pt x="85" y="0"/>
                  </a:lnTo>
                  <a:lnTo>
                    <a:pt x="84" y="2"/>
                  </a:lnTo>
                  <a:lnTo>
                    <a:pt x="82" y="5"/>
                  </a:lnTo>
                  <a:lnTo>
                    <a:pt x="78" y="7"/>
                  </a:lnTo>
                  <a:lnTo>
                    <a:pt x="73" y="9"/>
                  </a:lnTo>
                  <a:lnTo>
                    <a:pt x="60" y="11"/>
                  </a:lnTo>
                  <a:lnTo>
                    <a:pt x="43" y="12"/>
                  </a:lnTo>
                  <a:lnTo>
                    <a:pt x="43" y="12"/>
                  </a:lnTo>
                  <a:lnTo>
                    <a:pt x="27" y="11"/>
                  </a:lnTo>
                  <a:lnTo>
                    <a:pt x="13" y="9"/>
                  </a:lnTo>
                  <a:lnTo>
                    <a:pt x="7" y="7"/>
                  </a:lnTo>
                  <a:lnTo>
                    <a:pt x="4" y="5"/>
                  </a:lnTo>
                  <a:lnTo>
                    <a:pt x="1" y="2"/>
                  </a:lnTo>
                  <a:lnTo>
                    <a:pt x="0" y="0"/>
                  </a:lnTo>
                  <a:lnTo>
                    <a:pt x="0" y="17"/>
                  </a:lnTo>
                  <a:lnTo>
                    <a:pt x="0" y="17"/>
                  </a:lnTo>
                  <a:lnTo>
                    <a:pt x="1" y="19"/>
                  </a:lnTo>
                  <a:lnTo>
                    <a:pt x="4" y="21"/>
                  </a:lnTo>
                  <a:lnTo>
                    <a:pt x="7" y="22"/>
                  </a:lnTo>
                  <a:lnTo>
                    <a:pt x="13" y="24"/>
                  </a:lnTo>
                  <a:lnTo>
                    <a:pt x="27" y="26"/>
                  </a:lnTo>
                  <a:lnTo>
                    <a:pt x="43" y="27"/>
                  </a:lnTo>
                  <a:lnTo>
                    <a:pt x="43" y="27"/>
                  </a:lnTo>
                  <a:lnTo>
                    <a:pt x="60" y="26"/>
                  </a:lnTo>
                  <a:lnTo>
                    <a:pt x="73" y="24"/>
                  </a:lnTo>
                  <a:lnTo>
                    <a:pt x="78" y="22"/>
                  </a:lnTo>
                  <a:lnTo>
                    <a:pt x="82" y="21"/>
                  </a:lnTo>
                  <a:lnTo>
                    <a:pt x="84" y="19"/>
                  </a:lnTo>
                  <a:lnTo>
                    <a:pt x="85"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2" name="Freeform 499"/>
            <p:cNvSpPr>
              <a:spLocks/>
            </p:cNvSpPr>
            <p:nvPr/>
          </p:nvSpPr>
          <p:spPr bwMode="auto">
            <a:xfrm>
              <a:off x="3060701" y="1878013"/>
              <a:ext cx="134938" cy="23813"/>
            </a:xfrm>
            <a:custGeom>
              <a:avLst/>
              <a:gdLst>
                <a:gd name="T0" fmla="*/ 85 w 85"/>
                <a:gd name="T1" fmla="*/ 0 h 15"/>
                <a:gd name="T2" fmla="*/ 85 w 85"/>
                <a:gd name="T3" fmla="*/ 0 h 15"/>
                <a:gd name="T4" fmla="*/ 84 w 85"/>
                <a:gd name="T5" fmla="*/ 2 h 15"/>
                <a:gd name="T6" fmla="*/ 82 w 85"/>
                <a:gd name="T7" fmla="*/ 4 h 15"/>
                <a:gd name="T8" fmla="*/ 78 w 85"/>
                <a:gd name="T9" fmla="*/ 5 h 15"/>
                <a:gd name="T10" fmla="*/ 73 w 85"/>
                <a:gd name="T11" fmla="*/ 7 h 15"/>
                <a:gd name="T12" fmla="*/ 60 w 85"/>
                <a:gd name="T13" fmla="*/ 9 h 15"/>
                <a:gd name="T14" fmla="*/ 43 w 85"/>
                <a:gd name="T15" fmla="*/ 10 h 15"/>
                <a:gd name="T16" fmla="*/ 43 w 85"/>
                <a:gd name="T17" fmla="*/ 10 h 15"/>
                <a:gd name="T18" fmla="*/ 27 w 85"/>
                <a:gd name="T19" fmla="*/ 9 h 15"/>
                <a:gd name="T20" fmla="*/ 13 w 85"/>
                <a:gd name="T21" fmla="*/ 7 h 15"/>
                <a:gd name="T22" fmla="*/ 7 w 85"/>
                <a:gd name="T23" fmla="*/ 5 h 15"/>
                <a:gd name="T24" fmla="*/ 4 w 85"/>
                <a:gd name="T25" fmla="*/ 4 h 15"/>
                <a:gd name="T26" fmla="*/ 1 w 85"/>
                <a:gd name="T27" fmla="*/ 2 h 15"/>
                <a:gd name="T28" fmla="*/ 0 w 85"/>
                <a:gd name="T29" fmla="*/ 0 h 15"/>
                <a:gd name="T30" fmla="*/ 0 w 85"/>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5">
                  <a:moveTo>
                    <a:pt x="85" y="0"/>
                  </a:moveTo>
                  <a:lnTo>
                    <a:pt x="85" y="0"/>
                  </a:lnTo>
                  <a:lnTo>
                    <a:pt x="84" y="2"/>
                  </a:lnTo>
                  <a:lnTo>
                    <a:pt x="82" y="4"/>
                  </a:lnTo>
                  <a:lnTo>
                    <a:pt x="78" y="5"/>
                  </a:lnTo>
                  <a:lnTo>
                    <a:pt x="73" y="7"/>
                  </a:lnTo>
                  <a:lnTo>
                    <a:pt x="60" y="9"/>
                  </a:lnTo>
                  <a:lnTo>
                    <a:pt x="43" y="10"/>
                  </a:lnTo>
                  <a:lnTo>
                    <a:pt x="43" y="10"/>
                  </a:lnTo>
                  <a:lnTo>
                    <a:pt x="27" y="9"/>
                  </a:lnTo>
                  <a:lnTo>
                    <a:pt x="13" y="7"/>
                  </a:lnTo>
                  <a:lnTo>
                    <a:pt x="7" y="5"/>
                  </a:lnTo>
                  <a:lnTo>
                    <a:pt x="4" y="4"/>
                  </a:lnTo>
                  <a:lnTo>
                    <a:pt x="1" y="2"/>
                  </a:lnTo>
                  <a:lnTo>
                    <a:pt x="0" y="0"/>
                  </a:lnTo>
                  <a:lnTo>
                    <a:pt x="0" y="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3" name="Freeform 500"/>
            <p:cNvSpPr>
              <a:spLocks/>
            </p:cNvSpPr>
            <p:nvPr/>
          </p:nvSpPr>
          <p:spPr bwMode="auto">
            <a:xfrm>
              <a:off x="3060701" y="1852613"/>
              <a:ext cx="134938" cy="23813"/>
            </a:xfrm>
            <a:custGeom>
              <a:avLst/>
              <a:gdLst>
                <a:gd name="T0" fmla="*/ 85 w 85"/>
                <a:gd name="T1" fmla="*/ 0 h 15"/>
                <a:gd name="T2" fmla="*/ 85 w 85"/>
                <a:gd name="T3" fmla="*/ 0 h 15"/>
                <a:gd name="T4" fmla="*/ 84 w 85"/>
                <a:gd name="T5" fmla="*/ 2 h 15"/>
                <a:gd name="T6" fmla="*/ 82 w 85"/>
                <a:gd name="T7" fmla="*/ 4 h 15"/>
                <a:gd name="T8" fmla="*/ 78 w 85"/>
                <a:gd name="T9" fmla="*/ 6 h 15"/>
                <a:gd name="T10" fmla="*/ 73 w 85"/>
                <a:gd name="T11" fmla="*/ 7 h 15"/>
                <a:gd name="T12" fmla="*/ 60 w 85"/>
                <a:gd name="T13" fmla="*/ 9 h 15"/>
                <a:gd name="T14" fmla="*/ 43 w 85"/>
                <a:gd name="T15" fmla="*/ 10 h 15"/>
                <a:gd name="T16" fmla="*/ 43 w 85"/>
                <a:gd name="T17" fmla="*/ 10 h 15"/>
                <a:gd name="T18" fmla="*/ 27 w 85"/>
                <a:gd name="T19" fmla="*/ 9 h 15"/>
                <a:gd name="T20" fmla="*/ 13 w 85"/>
                <a:gd name="T21" fmla="*/ 7 h 15"/>
                <a:gd name="T22" fmla="*/ 7 w 85"/>
                <a:gd name="T23" fmla="*/ 6 h 15"/>
                <a:gd name="T24" fmla="*/ 4 w 85"/>
                <a:gd name="T25" fmla="*/ 4 h 15"/>
                <a:gd name="T26" fmla="*/ 1 w 85"/>
                <a:gd name="T27" fmla="*/ 2 h 15"/>
                <a:gd name="T28" fmla="*/ 0 w 85"/>
                <a:gd name="T29" fmla="*/ 0 h 15"/>
                <a:gd name="T30" fmla="*/ 0 w 85"/>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5">
                  <a:moveTo>
                    <a:pt x="85" y="0"/>
                  </a:moveTo>
                  <a:lnTo>
                    <a:pt x="85" y="0"/>
                  </a:lnTo>
                  <a:lnTo>
                    <a:pt x="84" y="2"/>
                  </a:lnTo>
                  <a:lnTo>
                    <a:pt x="82" y="4"/>
                  </a:lnTo>
                  <a:lnTo>
                    <a:pt x="78" y="6"/>
                  </a:lnTo>
                  <a:lnTo>
                    <a:pt x="73" y="7"/>
                  </a:lnTo>
                  <a:lnTo>
                    <a:pt x="60" y="9"/>
                  </a:lnTo>
                  <a:lnTo>
                    <a:pt x="43" y="10"/>
                  </a:lnTo>
                  <a:lnTo>
                    <a:pt x="43" y="10"/>
                  </a:lnTo>
                  <a:lnTo>
                    <a:pt x="27" y="9"/>
                  </a:lnTo>
                  <a:lnTo>
                    <a:pt x="13" y="7"/>
                  </a:lnTo>
                  <a:lnTo>
                    <a:pt x="7" y="6"/>
                  </a:lnTo>
                  <a:lnTo>
                    <a:pt x="4" y="4"/>
                  </a:lnTo>
                  <a:lnTo>
                    <a:pt x="1" y="2"/>
                  </a:lnTo>
                  <a:lnTo>
                    <a:pt x="0" y="0"/>
                  </a:lnTo>
                  <a:lnTo>
                    <a:pt x="0" y="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4" name="Line 501"/>
            <p:cNvSpPr>
              <a:spLocks noChangeShapeType="1"/>
            </p:cNvSpPr>
            <p:nvPr/>
          </p:nvSpPr>
          <p:spPr bwMode="auto">
            <a:xfrm>
              <a:off x="3195638" y="1876425"/>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5" name="Freeform 502"/>
            <p:cNvSpPr>
              <a:spLocks/>
            </p:cNvSpPr>
            <p:nvPr/>
          </p:nvSpPr>
          <p:spPr bwMode="auto">
            <a:xfrm>
              <a:off x="3060701" y="1825625"/>
              <a:ext cx="134938" cy="26988"/>
            </a:xfrm>
            <a:custGeom>
              <a:avLst/>
              <a:gdLst>
                <a:gd name="T0" fmla="*/ 85 w 85"/>
                <a:gd name="T1" fmla="*/ 0 h 17"/>
                <a:gd name="T2" fmla="*/ 85 w 85"/>
                <a:gd name="T3" fmla="*/ 0 h 17"/>
                <a:gd name="T4" fmla="*/ 84 w 85"/>
                <a:gd name="T5" fmla="*/ 2 h 17"/>
                <a:gd name="T6" fmla="*/ 82 w 85"/>
                <a:gd name="T7" fmla="*/ 4 h 17"/>
                <a:gd name="T8" fmla="*/ 78 w 85"/>
                <a:gd name="T9" fmla="*/ 6 h 17"/>
                <a:gd name="T10" fmla="*/ 73 w 85"/>
                <a:gd name="T11" fmla="*/ 8 h 17"/>
                <a:gd name="T12" fmla="*/ 60 w 85"/>
                <a:gd name="T13" fmla="*/ 10 h 17"/>
                <a:gd name="T14" fmla="*/ 43 w 85"/>
                <a:gd name="T15" fmla="*/ 11 h 17"/>
                <a:gd name="T16" fmla="*/ 43 w 85"/>
                <a:gd name="T17" fmla="*/ 11 h 17"/>
                <a:gd name="T18" fmla="*/ 27 w 85"/>
                <a:gd name="T19" fmla="*/ 10 h 17"/>
                <a:gd name="T20" fmla="*/ 13 w 85"/>
                <a:gd name="T21" fmla="*/ 8 h 17"/>
                <a:gd name="T22" fmla="*/ 7 w 85"/>
                <a:gd name="T23" fmla="*/ 6 h 17"/>
                <a:gd name="T24" fmla="*/ 4 w 85"/>
                <a:gd name="T25" fmla="*/ 4 h 17"/>
                <a:gd name="T26" fmla="*/ 1 w 85"/>
                <a:gd name="T27" fmla="*/ 2 h 17"/>
                <a:gd name="T28" fmla="*/ 0 w 85"/>
                <a:gd name="T29" fmla="*/ 0 h 17"/>
                <a:gd name="T30" fmla="*/ 0 w 85"/>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7">
                  <a:moveTo>
                    <a:pt x="85" y="0"/>
                  </a:moveTo>
                  <a:lnTo>
                    <a:pt x="85" y="0"/>
                  </a:lnTo>
                  <a:lnTo>
                    <a:pt x="84" y="2"/>
                  </a:lnTo>
                  <a:lnTo>
                    <a:pt x="82" y="4"/>
                  </a:lnTo>
                  <a:lnTo>
                    <a:pt x="78" y="6"/>
                  </a:lnTo>
                  <a:lnTo>
                    <a:pt x="73" y="8"/>
                  </a:lnTo>
                  <a:lnTo>
                    <a:pt x="60" y="10"/>
                  </a:lnTo>
                  <a:lnTo>
                    <a:pt x="43" y="11"/>
                  </a:lnTo>
                  <a:lnTo>
                    <a:pt x="43" y="11"/>
                  </a:lnTo>
                  <a:lnTo>
                    <a:pt x="27" y="10"/>
                  </a:lnTo>
                  <a:lnTo>
                    <a:pt x="13" y="8"/>
                  </a:lnTo>
                  <a:lnTo>
                    <a:pt x="7" y="6"/>
                  </a:lnTo>
                  <a:lnTo>
                    <a:pt x="4" y="4"/>
                  </a:lnTo>
                  <a:lnTo>
                    <a:pt x="1" y="2"/>
                  </a:lnTo>
                  <a:lnTo>
                    <a:pt x="0" y="0"/>
                  </a:lnTo>
                  <a:lnTo>
                    <a:pt x="0"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6" name="Freeform 503"/>
            <p:cNvSpPr>
              <a:spLocks/>
            </p:cNvSpPr>
            <p:nvPr/>
          </p:nvSpPr>
          <p:spPr bwMode="auto">
            <a:xfrm>
              <a:off x="3060701" y="1809750"/>
              <a:ext cx="134938" cy="15875"/>
            </a:xfrm>
            <a:custGeom>
              <a:avLst/>
              <a:gdLst>
                <a:gd name="T0" fmla="*/ 0 w 85"/>
                <a:gd name="T1" fmla="*/ 10 h 10"/>
                <a:gd name="T2" fmla="*/ 0 w 85"/>
                <a:gd name="T3" fmla="*/ 10 h 10"/>
                <a:gd name="T4" fmla="*/ 1 w 85"/>
                <a:gd name="T5" fmla="*/ 8 h 10"/>
                <a:gd name="T6" fmla="*/ 4 w 85"/>
                <a:gd name="T7" fmla="*/ 6 h 10"/>
                <a:gd name="T8" fmla="*/ 8 w 85"/>
                <a:gd name="T9" fmla="*/ 4 h 10"/>
                <a:gd name="T10" fmla="*/ 13 w 85"/>
                <a:gd name="T11" fmla="*/ 3 h 10"/>
                <a:gd name="T12" fmla="*/ 27 w 85"/>
                <a:gd name="T13" fmla="*/ 1 h 10"/>
                <a:gd name="T14" fmla="*/ 43 w 85"/>
                <a:gd name="T15" fmla="*/ 0 h 10"/>
                <a:gd name="T16" fmla="*/ 43 w 85"/>
                <a:gd name="T17" fmla="*/ 0 h 10"/>
                <a:gd name="T18" fmla="*/ 60 w 85"/>
                <a:gd name="T19" fmla="*/ 1 h 10"/>
                <a:gd name="T20" fmla="*/ 73 w 85"/>
                <a:gd name="T21" fmla="*/ 3 h 10"/>
                <a:gd name="T22" fmla="*/ 78 w 85"/>
                <a:gd name="T23" fmla="*/ 4 h 10"/>
                <a:gd name="T24" fmla="*/ 82 w 85"/>
                <a:gd name="T25" fmla="*/ 6 h 10"/>
                <a:gd name="T26" fmla="*/ 84 w 85"/>
                <a:gd name="T27" fmla="*/ 8 h 10"/>
                <a:gd name="T28" fmla="*/ 85 w 85"/>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0">
                  <a:moveTo>
                    <a:pt x="0" y="10"/>
                  </a:moveTo>
                  <a:lnTo>
                    <a:pt x="0" y="10"/>
                  </a:lnTo>
                  <a:lnTo>
                    <a:pt x="1" y="8"/>
                  </a:lnTo>
                  <a:lnTo>
                    <a:pt x="4" y="6"/>
                  </a:lnTo>
                  <a:lnTo>
                    <a:pt x="8" y="4"/>
                  </a:lnTo>
                  <a:lnTo>
                    <a:pt x="13" y="3"/>
                  </a:lnTo>
                  <a:lnTo>
                    <a:pt x="27" y="1"/>
                  </a:lnTo>
                  <a:lnTo>
                    <a:pt x="43" y="0"/>
                  </a:lnTo>
                  <a:lnTo>
                    <a:pt x="43" y="0"/>
                  </a:lnTo>
                  <a:lnTo>
                    <a:pt x="60" y="1"/>
                  </a:lnTo>
                  <a:lnTo>
                    <a:pt x="73" y="3"/>
                  </a:lnTo>
                  <a:lnTo>
                    <a:pt x="78" y="4"/>
                  </a:lnTo>
                  <a:lnTo>
                    <a:pt x="82" y="6"/>
                  </a:lnTo>
                  <a:lnTo>
                    <a:pt x="84" y="8"/>
                  </a:lnTo>
                  <a:lnTo>
                    <a:pt x="85" y="1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7" name="Freeform 504"/>
            <p:cNvSpPr>
              <a:spLocks/>
            </p:cNvSpPr>
            <p:nvPr/>
          </p:nvSpPr>
          <p:spPr bwMode="auto">
            <a:xfrm>
              <a:off x="2905126" y="1744663"/>
              <a:ext cx="60325" cy="103188"/>
            </a:xfrm>
            <a:custGeom>
              <a:avLst/>
              <a:gdLst>
                <a:gd name="T0" fmla="*/ 32 w 38"/>
                <a:gd name="T1" fmla="*/ 3 h 65"/>
                <a:gd name="T2" fmla="*/ 32 w 38"/>
                <a:gd name="T3" fmla="*/ 3 h 65"/>
                <a:gd name="T4" fmla="*/ 27 w 38"/>
                <a:gd name="T5" fmla="*/ 1 h 65"/>
                <a:gd name="T6" fmla="*/ 23 w 38"/>
                <a:gd name="T7" fmla="*/ 0 h 65"/>
                <a:gd name="T8" fmla="*/ 18 w 38"/>
                <a:gd name="T9" fmla="*/ 0 h 65"/>
                <a:gd name="T10" fmla="*/ 18 w 38"/>
                <a:gd name="T11" fmla="*/ 0 h 65"/>
                <a:gd name="T12" fmla="*/ 11 w 38"/>
                <a:gd name="T13" fmla="*/ 1 h 65"/>
                <a:gd name="T14" fmla="*/ 7 w 38"/>
                <a:gd name="T15" fmla="*/ 3 h 65"/>
                <a:gd name="T16" fmla="*/ 5 w 38"/>
                <a:gd name="T17" fmla="*/ 7 h 65"/>
                <a:gd name="T18" fmla="*/ 4 w 38"/>
                <a:gd name="T19" fmla="*/ 10 h 65"/>
                <a:gd name="T20" fmla="*/ 4 w 38"/>
                <a:gd name="T21" fmla="*/ 10 h 65"/>
                <a:gd name="T22" fmla="*/ 5 w 38"/>
                <a:gd name="T23" fmla="*/ 15 h 65"/>
                <a:gd name="T24" fmla="*/ 7 w 38"/>
                <a:gd name="T25" fmla="*/ 18 h 65"/>
                <a:gd name="T26" fmla="*/ 13 w 38"/>
                <a:gd name="T27" fmla="*/ 21 h 65"/>
                <a:gd name="T28" fmla="*/ 19 w 38"/>
                <a:gd name="T29" fmla="*/ 24 h 65"/>
                <a:gd name="T30" fmla="*/ 19 w 38"/>
                <a:gd name="T31" fmla="*/ 24 h 65"/>
                <a:gd name="T32" fmla="*/ 27 w 38"/>
                <a:gd name="T33" fmla="*/ 27 h 65"/>
                <a:gd name="T34" fmla="*/ 33 w 38"/>
                <a:gd name="T35" fmla="*/ 33 h 65"/>
                <a:gd name="T36" fmla="*/ 35 w 38"/>
                <a:gd name="T37" fmla="*/ 35 h 65"/>
                <a:gd name="T38" fmla="*/ 36 w 38"/>
                <a:gd name="T39" fmla="*/ 38 h 65"/>
                <a:gd name="T40" fmla="*/ 37 w 38"/>
                <a:gd name="T41" fmla="*/ 42 h 65"/>
                <a:gd name="T42" fmla="*/ 38 w 38"/>
                <a:gd name="T43" fmla="*/ 45 h 65"/>
                <a:gd name="T44" fmla="*/ 38 w 38"/>
                <a:gd name="T45" fmla="*/ 45 h 65"/>
                <a:gd name="T46" fmla="*/ 37 w 38"/>
                <a:gd name="T47" fmla="*/ 49 h 65"/>
                <a:gd name="T48" fmla="*/ 36 w 38"/>
                <a:gd name="T49" fmla="*/ 53 h 65"/>
                <a:gd name="T50" fmla="*/ 34 w 38"/>
                <a:gd name="T51" fmla="*/ 56 h 65"/>
                <a:gd name="T52" fmla="*/ 31 w 38"/>
                <a:gd name="T53" fmla="*/ 59 h 65"/>
                <a:gd name="T54" fmla="*/ 28 w 38"/>
                <a:gd name="T55" fmla="*/ 62 h 65"/>
                <a:gd name="T56" fmla="*/ 23 w 38"/>
                <a:gd name="T57" fmla="*/ 64 h 65"/>
                <a:gd name="T58" fmla="*/ 18 w 38"/>
                <a:gd name="T59" fmla="*/ 65 h 65"/>
                <a:gd name="T60" fmla="*/ 11 w 38"/>
                <a:gd name="T61" fmla="*/ 65 h 65"/>
                <a:gd name="T62" fmla="*/ 11 w 38"/>
                <a:gd name="T63" fmla="*/ 65 h 65"/>
                <a:gd name="T64" fmla="*/ 5 w 38"/>
                <a:gd name="T65" fmla="*/ 65 h 65"/>
                <a:gd name="T66" fmla="*/ 0 w 38"/>
                <a:gd name="T6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65">
                  <a:moveTo>
                    <a:pt x="32" y="3"/>
                  </a:moveTo>
                  <a:lnTo>
                    <a:pt x="32" y="3"/>
                  </a:lnTo>
                  <a:lnTo>
                    <a:pt x="27" y="1"/>
                  </a:lnTo>
                  <a:lnTo>
                    <a:pt x="23" y="0"/>
                  </a:lnTo>
                  <a:lnTo>
                    <a:pt x="18" y="0"/>
                  </a:lnTo>
                  <a:lnTo>
                    <a:pt x="18" y="0"/>
                  </a:lnTo>
                  <a:lnTo>
                    <a:pt x="11" y="1"/>
                  </a:lnTo>
                  <a:lnTo>
                    <a:pt x="7" y="3"/>
                  </a:lnTo>
                  <a:lnTo>
                    <a:pt x="5" y="7"/>
                  </a:lnTo>
                  <a:lnTo>
                    <a:pt x="4" y="10"/>
                  </a:lnTo>
                  <a:lnTo>
                    <a:pt x="4" y="10"/>
                  </a:lnTo>
                  <a:lnTo>
                    <a:pt x="5" y="15"/>
                  </a:lnTo>
                  <a:lnTo>
                    <a:pt x="7" y="18"/>
                  </a:lnTo>
                  <a:lnTo>
                    <a:pt x="13" y="21"/>
                  </a:lnTo>
                  <a:lnTo>
                    <a:pt x="19" y="24"/>
                  </a:lnTo>
                  <a:lnTo>
                    <a:pt x="19" y="24"/>
                  </a:lnTo>
                  <a:lnTo>
                    <a:pt x="27" y="27"/>
                  </a:lnTo>
                  <a:lnTo>
                    <a:pt x="33" y="33"/>
                  </a:lnTo>
                  <a:lnTo>
                    <a:pt x="35" y="35"/>
                  </a:lnTo>
                  <a:lnTo>
                    <a:pt x="36" y="38"/>
                  </a:lnTo>
                  <a:lnTo>
                    <a:pt x="37" y="42"/>
                  </a:lnTo>
                  <a:lnTo>
                    <a:pt x="38" y="45"/>
                  </a:lnTo>
                  <a:lnTo>
                    <a:pt x="38" y="45"/>
                  </a:lnTo>
                  <a:lnTo>
                    <a:pt x="37" y="49"/>
                  </a:lnTo>
                  <a:lnTo>
                    <a:pt x="36" y="53"/>
                  </a:lnTo>
                  <a:lnTo>
                    <a:pt x="34" y="56"/>
                  </a:lnTo>
                  <a:lnTo>
                    <a:pt x="31" y="59"/>
                  </a:lnTo>
                  <a:lnTo>
                    <a:pt x="28" y="62"/>
                  </a:lnTo>
                  <a:lnTo>
                    <a:pt x="23" y="64"/>
                  </a:lnTo>
                  <a:lnTo>
                    <a:pt x="18" y="65"/>
                  </a:lnTo>
                  <a:lnTo>
                    <a:pt x="11" y="65"/>
                  </a:lnTo>
                  <a:lnTo>
                    <a:pt x="11" y="65"/>
                  </a:lnTo>
                  <a:lnTo>
                    <a:pt x="5" y="65"/>
                  </a:lnTo>
                  <a:lnTo>
                    <a:pt x="0" y="6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8" name="Line 505"/>
            <p:cNvSpPr>
              <a:spLocks noChangeShapeType="1"/>
            </p:cNvSpPr>
            <p:nvPr/>
          </p:nvSpPr>
          <p:spPr bwMode="auto">
            <a:xfrm>
              <a:off x="2935288" y="1719263"/>
              <a:ext cx="0" cy="153988"/>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sp>
        <p:nvSpPr>
          <p:cNvPr id="1630" name="Prostokąt 1629"/>
          <p:cNvSpPr/>
          <p:nvPr userDrawn="1"/>
        </p:nvSpPr>
        <p:spPr>
          <a:xfrm>
            <a:off x="5580112" y="692696"/>
            <a:ext cx="2952328" cy="369332"/>
          </a:xfrm>
          <a:prstGeom prst="rect">
            <a:avLst/>
          </a:prstGeom>
        </p:spPr>
        <p:txBody>
          <a:bodyPr wrap="square">
            <a:spAutoFit/>
          </a:bodyPr>
          <a:lstStyle/>
          <a:p>
            <a:pPr algn="r"/>
            <a:r>
              <a:rPr lang="pl-PL">
                <a:solidFill>
                  <a:srgbClr val="004B88"/>
                </a:solidFill>
              </a:rPr>
              <a:t>Dziękujemy za uwagę</a:t>
            </a:r>
          </a:p>
        </p:txBody>
      </p:sp>
      <p:sp>
        <p:nvSpPr>
          <p:cNvPr id="558" name="Prostokąt 557"/>
          <p:cNvSpPr/>
          <p:nvPr userDrawn="1"/>
        </p:nvSpPr>
        <p:spPr>
          <a:xfrm>
            <a:off x="1979712" y="5517232"/>
            <a:ext cx="1512168" cy="848950"/>
          </a:xfrm>
          <a:prstGeom prst="rect">
            <a:avLst/>
          </a:prstGeom>
        </p:spPr>
        <p:txBody>
          <a:bodyPr wrap="square">
            <a:spAutoFit/>
          </a:bodyPr>
          <a:lstStyle/>
          <a:p>
            <a:r>
              <a:rPr lang="pl-PL" sz="800" b="1">
                <a:solidFill>
                  <a:srgbClr val="004B88"/>
                </a:solidFill>
              </a:rPr>
              <a:t>81-812 Sopot</a:t>
            </a:r>
            <a:endParaRPr lang="pl-PL" sz="800">
              <a:solidFill>
                <a:srgbClr val="004B88"/>
              </a:solidFill>
            </a:endParaRPr>
          </a:p>
          <a:p>
            <a:r>
              <a:rPr lang="pl-PL" sz="800" b="1">
                <a:solidFill>
                  <a:srgbClr val="004B88"/>
                </a:solidFill>
              </a:rPr>
              <a:t>ul. Junaków 2</a:t>
            </a:r>
            <a:endParaRPr lang="pl-PL" sz="800">
              <a:solidFill>
                <a:srgbClr val="004B88"/>
              </a:solidFill>
            </a:endParaRPr>
          </a:p>
          <a:p>
            <a:pPr>
              <a:lnSpc>
                <a:spcPts val="1100"/>
              </a:lnSpc>
            </a:pPr>
            <a:r>
              <a:rPr lang="pl-PL" sz="800">
                <a:solidFill>
                  <a:srgbClr val="004B88"/>
                </a:solidFill>
              </a:rPr>
              <a:t>Tel.: (48-58) 550 60 70</a:t>
            </a:r>
          </a:p>
          <a:p>
            <a:r>
              <a:rPr lang="pl-PL" sz="800">
                <a:solidFill>
                  <a:srgbClr val="004B88"/>
                </a:solidFill>
              </a:rPr>
              <a:t>Fax: (48-58) 550 66 70</a:t>
            </a:r>
          </a:p>
          <a:p>
            <a:pPr eaLnBrk="0" fontAlgn="base" hangingPunct="0">
              <a:spcBef>
                <a:spcPct val="0"/>
              </a:spcBef>
              <a:spcAft>
                <a:spcPct val="0"/>
              </a:spcAft>
            </a:pPr>
            <a:r>
              <a:rPr lang="pl-PL" sz="800">
                <a:solidFill>
                  <a:srgbClr val="004B88"/>
                </a:solidFill>
              </a:rPr>
              <a:t>kontakt@pbs.pl</a:t>
            </a:r>
          </a:p>
          <a:p>
            <a:pPr eaLnBrk="0" fontAlgn="base" hangingPunct="0">
              <a:spcBef>
                <a:spcPct val="0"/>
              </a:spcBef>
              <a:spcAft>
                <a:spcPct val="0"/>
              </a:spcAft>
            </a:pPr>
            <a:r>
              <a:rPr lang="pl-PL" sz="800">
                <a:solidFill>
                  <a:srgbClr val="004B88"/>
                </a:solidFill>
              </a:rPr>
              <a:t>www.pbs.pl</a:t>
            </a:r>
          </a:p>
        </p:txBody>
      </p:sp>
    </p:spTree>
    <p:extLst>
      <p:ext uri="{BB962C8B-B14F-4D97-AF65-F5344CB8AC3E}">
        <p14:creationId xmlns:p14="http://schemas.microsoft.com/office/powerpoint/2010/main" val="29338475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2 kolumny tekstu">
    <p:spTree>
      <p:nvGrpSpPr>
        <p:cNvPr id="1" name=""/>
        <p:cNvGrpSpPr/>
        <p:nvPr/>
      </p:nvGrpSpPr>
      <p:grpSpPr>
        <a:xfrm>
          <a:off x="0" y="0"/>
          <a:ext cx="0" cy="0"/>
          <a:chOff x="0" y="0"/>
          <a:chExt cx="0" cy="0"/>
        </a:xfrm>
      </p:grpSpPr>
      <p:sp>
        <p:nvSpPr>
          <p:cNvPr id="2" name="Prostokąt 1"/>
          <p:cNvSpPr/>
          <p:nvPr userDrawn="1"/>
        </p:nvSpPr>
        <p:spPr>
          <a:xfrm>
            <a:off x="467544" y="5517232"/>
            <a:ext cx="2318687" cy="3134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8" name="Symbol zastępczy tekstu 58"/>
          <p:cNvSpPr>
            <a:spLocks noGrp="1"/>
          </p:cNvSpPr>
          <p:nvPr>
            <p:ph type="body" sz="quarter" idx="10" hasCustomPrompt="1"/>
          </p:nvPr>
        </p:nvSpPr>
        <p:spPr>
          <a:xfrm>
            <a:off x="323850" y="908050"/>
            <a:ext cx="4103688" cy="4752975"/>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Stosuj, gdy jest dużo tekstu</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lvl="0"/>
            <a:endParaRPr lang="pl-PL"/>
          </a:p>
          <a:p>
            <a:pPr lvl="0"/>
            <a:endParaRPr lang="pl-PL"/>
          </a:p>
          <a:p>
            <a:pPr lvl="0"/>
            <a:endParaRPr lang="pl-PL"/>
          </a:p>
        </p:txBody>
      </p:sp>
      <p:sp>
        <p:nvSpPr>
          <p:cNvPr id="50" name="Symbol zastępczy tekstu 49"/>
          <p:cNvSpPr>
            <a:spLocks noGrp="1"/>
          </p:cNvSpPr>
          <p:nvPr>
            <p:ph type="body" sz="quarter" idx="11" hasCustomPrompt="1"/>
          </p:nvPr>
        </p:nvSpPr>
        <p:spPr>
          <a:xfrm>
            <a:off x="4716463" y="908049"/>
            <a:ext cx="4103687" cy="4752975"/>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sz="1000" baseline="0"/>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buFont typeface="Arial" panose="020B0604020202020204" pitchFamily="34" charset="0"/>
              <a:buChar char="•"/>
              <a:defRPr lang="pl-PL" sz="1000" kern="1200" dirty="0" smtClean="0">
                <a:solidFill>
                  <a:schemeClr val="tx1"/>
                </a:solidFill>
                <a:latin typeface="+mn-lt"/>
                <a:ea typeface="+mn-ea"/>
                <a:cs typeface="+mn-cs"/>
              </a:defRPr>
            </a:lvl3pPr>
          </a:lstStyle>
          <a:p>
            <a:pPr lvl="0"/>
            <a:r>
              <a:rPr lang="pl-PL"/>
              <a:t>Miejsce na drugą kolumnę tekstu</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endParaRPr lang="pl-PL"/>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endParaRPr lang="pl-PL"/>
          </a:p>
          <a:p>
            <a:pPr marL="742950" lvl="1"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endParaRPr lang="pl-PL"/>
          </a:p>
          <a:p>
            <a:pPr lvl="0"/>
            <a:endParaRPr lang="pl-PL"/>
          </a:p>
        </p:txBody>
      </p:sp>
      <p:sp>
        <p:nvSpPr>
          <p:cNvPr id="51" name="Symbol zastępczy tekstu 49"/>
          <p:cNvSpPr>
            <a:spLocks noGrp="1"/>
          </p:cNvSpPr>
          <p:nvPr>
            <p:ph type="body" sz="quarter" idx="12"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Tree>
    <p:extLst>
      <p:ext uri="{BB962C8B-B14F-4D97-AF65-F5344CB8AC3E}">
        <p14:creationId xmlns:p14="http://schemas.microsoft.com/office/powerpoint/2010/main" val="17637687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1 pytanie">
    <p:spTree>
      <p:nvGrpSpPr>
        <p:cNvPr id="1" name=""/>
        <p:cNvGrpSpPr/>
        <p:nvPr/>
      </p:nvGrpSpPr>
      <p:grpSpPr>
        <a:xfrm>
          <a:off x="0" y="0"/>
          <a:ext cx="0" cy="0"/>
          <a:chOff x="0" y="0"/>
          <a:chExt cx="0" cy="0"/>
        </a:xfrm>
      </p:grpSpPr>
      <p:sp>
        <p:nvSpPr>
          <p:cNvPr id="53"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baseline="0">
                <a:solidFill>
                  <a:schemeClr val="tx2"/>
                </a:solidFill>
                <a:latin typeface="Century Gothic" panose="020B0502020202020204" pitchFamily="34" charset="0"/>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55" name="Symbol zastępczy tekstu 54"/>
          <p:cNvSpPr>
            <a:spLocks noGrp="1"/>
          </p:cNvSpPr>
          <p:nvPr>
            <p:ph type="body" sz="quarter" idx="11" hasCustomPrompt="1"/>
          </p:nvPr>
        </p:nvSpPr>
        <p:spPr>
          <a:xfrm>
            <a:off x="333052" y="908050"/>
            <a:ext cx="8487419" cy="252698"/>
          </a:xfrm>
          <a:prstGeom prst="rect">
            <a:avLst/>
          </a:prstGeom>
        </p:spPr>
        <p:txBody>
          <a:bodyPr/>
          <a:lstStyle>
            <a:lvl1pPr marL="0" indent="0" algn="l">
              <a:buNone/>
              <a:defRPr sz="1200" b="0"/>
            </a:lvl1pPr>
            <a:lvl2pPr marL="457200" indent="0" algn="l">
              <a:buNone/>
              <a:defRPr sz="1000"/>
            </a:lvl2pPr>
            <a:lvl3pPr marL="914400" indent="0" algn="l">
              <a:buNone/>
              <a:defRPr sz="1000"/>
            </a:lvl3pPr>
            <a:lvl4pPr marL="1371600" indent="0" algn="l">
              <a:buNone/>
              <a:defRPr sz="1000"/>
            </a:lvl4pPr>
            <a:lvl5pPr marL="1828800" indent="0" algn="l">
              <a:buNone/>
              <a:defRPr sz="1000"/>
            </a:lvl5pPr>
          </a:lstStyle>
          <a:p>
            <a:pPr lvl="0"/>
            <a:r>
              <a:rPr lang="pl-PL"/>
              <a:t>Treść pytania</a:t>
            </a:r>
          </a:p>
        </p:txBody>
      </p:sp>
      <p:sp>
        <p:nvSpPr>
          <p:cNvPr id="56" name="Symbol zastępczy tekstu 54"/>
          <p:cNvSpPr>
            <a:spLocks noGrp="1"/>
          </p:cNvSpPr>
          <p:nvPr>
            <p:ph type="body" sz="quarter" idx="12" hasCustomPrompt="1"/>
          </p:nvPr>
        </p:nvSpPr>
        <p:spPr>
          <a:xfrm>
            <a:off x="333053" y="5517256"/>
            <a:ext cx="8487418" cy="216000"/>
          </a:xfrm>
          <a:prstGeom prst="rect">
            <a:avLst/>
          </a:prstGeom>
        </p:spPr>
        <p:txBody>
          <a:bodyPr/>
          <a:lstStyle>
            <a:lvl1pPr marL="0" indent="0" algn="l">
              <a:buNone/>
              <a:defRPr sz="800" b="0" i="1"/>
            </a:lvl1pPr>
            <a:lvl2pPr marL="457200" indent="0" algn="l">
              <a:buNone/>
              <a:defRPr sz="1000"/>
            </a:lvl2pPr>
            <a:lvl3pPr marL="914400" indent="0" algn="l">
              <a:buNone/>
              <a:defRPr sz="1000"/>
            </a:lvl3pPr>
            <a:lvl4pPr marL="1371600" indent="0" algn="l">
              <a:buNone/>
              <a:defRPr sz="1000"/>
            </a:lvl4pPr>
            <a:lvl5pPr marL="1828800" indent="0" algn="l">
              <a:buNone/>
              <a:defRPr sz="1000"/>
            </a:lvl5pPr>
          </a:lstStyle>
          <a:p>
            <a:pPr lvl="0"/>
            <a:r>
              <a:rPr lang="pl-PL"/>
              <a:t>Próba:</a:t>
            </a:r>
          </a:p>
        </p:txBody>
      </p:sp>
      <p:sp>
        <p:nvSpPr>
          <p:cNvPr id="8"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2" name="Prostokąt 1"/>
          <p:cNvSpPr/>
          <p:nvPr userDrawn="1"/>
        </p:nvSpPr>
        <p:spPr>
          <a:xfrm>
            <a:off x="395536" y="5373216"/>
            <a:ext cx="8568952" cy="43204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Tree>
    <p:extLst>
      <p:ext uri="{BB962C8B-B14F-4D97-AF65-F5344CB8AC3E}">
        <p14:creationId xmlns:p14="http://schemas.microsoft.com/office/powerpoint/2010/main" val="87054757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przekladka_pusta">
    <p:spTree>
      <p:nvGrpSpPr>
        <p:cNvPr id="1" name=""/>
        <p:cNvGrpSpPr/>
        <p:nvPr/>
      </p:nvGrpSpPr>
      <p:grpSpPr>
        <a:xfrm>
          <a:off x="0" y="0"/>
          <a:ext cx="0" cy="0"/>
          <a:chOff x="0" y="0"/>
          <a:chExt cx="0" cy="0"/>
        </a:xfrm>
      </p:grpSpPr>
      <p:cxnSp>
        <p:nvCxnSpPr>
          <p:cNvPr id="26" name="Łącznik prosty 25"/>
          <p:cNvCxnSpPr/>
          <p:nvPr userDrawn="1"/>
        </p:nvCxnSpPr>
        <p:spPr>
          <a:xfrm>
            <a:off x="323528" y="2890116"/>
            <a:ext cx="8568952" cy="0"/>
          </a:xfrm>
          <a:prstGeom prst="line">
            <a:avLst/>
          </a:prstGeom>
          <a:ln w="6350">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27" name="Łącznik prosty 26"/>
          <p:cNvCxnSpPr/>
          <p:nvPr userDrawn="1"/>
        </p:nvCxnSpPr>
        <p:spPr>
          <a:xfrm>
            <a:off x="323528" y="3933056"/>
            <a:ext cx="8568952" cy="0"/>
          </a:xfrm>
          <a:prstGeom prst="line">
            <a:avLst/>
          </a:prstGeom>
          <a:ln w="6350">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30" name="Freeform 20"/>
          <p:cNvSpPr>
            <a:spLocks/>
          </p:cNvSpPr>
          <p:nvPr/>
        </p:nvSpPr>
        <p:spPr bwMode="auto">
          <a:xfrm>
            <a:off x="4211930"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36" name="Freeform 20"/>
          <p:cNvSpPr>
            <a:spLocks/>
          </p:cNvSpPr>
          <p:nvPr/>
        </p:nvSpPr>
        <p:spPr bwMode="auto">
          <a:xfrm>
            <a:off x="5012585"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42" name="Freeform 20"/>
          <p:cNvSpPr>
            <a:spLocks/>
          </p:cNvSpPr>
          <p:nvPr/>
        </p:nvSpPr>
        <p:spPr bwMode="auto">
          <a:xfrm>
            <a:off x="5813240"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48" name="Freeform 20"/>
          <p:cNvSpPr>
            <a:spLocks/>
          </p:cNvSpPr>
          <p:nvPr/>
        </p:nvSpPr>
        <p:spPr bwMode="auto">
          <a:xfrm>
            <a:off x="2615668"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54" name="Freeform 20"/>
          <p:cNvSpPr>
            <a:spLocks/>
          </p:cNvSpPr>
          <p:nvPr/>
        </p:nvSpPr>
        <p:spPr bwMode="auto">
          <a:xfrm>
            <a:off x="3416323"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3" name="Symbol zastępczy tekstu 2"/>
          <p:cNvSpPr>
            <a:spLocks noGrp="1"/>
          </p:cNvSpPr>
          <p:nvPr userDrawn="1">
            <p:ph type="body" sz="quarter" idx="10" hasCustomPrompt="1"/>
          </p:nvPr>
        </p:nvSpPr>
        <p:spPr>
          <a:xfrm>
            <a:off x="3199891" y="3967653"/>
            <a:ext cx="2816225" cy="368300"/>
          </a:xfrm>
          <a:prstGeom prst="rect">
            <a:avLst/>
          </a:prstGeom>
        </p:spPr>
        <p:txBody>
          <a:bodyPr anchor="ctr"/>
          <a:lstStyle>
            <a:lvl1pPr marL="0" indent="0" algn="ctr">
              <a:buNone/>
              <a:defRPr sz="2000" baseline="0">
                <a:solidFill>
                  <a:schemeClr val="tx2"/>
                </a:solidFill>
              </a:defRPr>
            </a:lvl1pPr>
          </a:lstStyle>
          <a:p>
            <a:pPr algn="ctr"/>
            <a:r>
              <a:rPr lang="pl-PL"/>
              <a:t>tytuł slajdu</a:t>
            </a:r>
            <a:endParaRPr lang="en-US"/>
          </a:p>
        </p:txBody>
      </p:sp>
    </p:spTree>
    <p:extLst>
      <p:ext uri="{BB962C8B-B14F-4D97-AF65-F5344CB8AC3E}">
        <p14:creationId xmlns:p14="http://schemas.microsoft.com/office/powerpoint/2010/main" val="2104424265"/>
      </p:ext>
    </p:extLst>
  </p:cSld>
  <p:clrMapOvr>
    <a:masterClrMapping/>
  </p:clrMapOvr>
  <p:extLst>
    <p:ext uri="{DCECCB84-F9BA-43D5-87BE-67443E8EF086}">
      <p15:sldGuideLst xmlns:p15="http://schemas.microsoft.com/office/powerpoint/2012/main">
        <p15:guide id="1" orient="horz" pos="2024">
          <p15:clr>
            <a:srgbClr val="FBAE40"/>
          </p15:clr>
        </p15:guide>
        <p15:guide id="2" pos="2540">
          <p15:clr>
            <a:srgbClr val="FBAE40"/>
          </p15:clr>
        </p15:guide>
        <p15:guide id="3" pos="3039">
          <p15:clr>
            <a:srgbClr val="FBAE40"/>
          </p15:clr>
        </p15:guide>
        <p15:guide id="4" orient="horz" pos="2296">
          <p15:clr>
            <a:srgbClr val="FBAE40"/>
          </p15:clr>
        </p15:guide>
        <p15:guide id="5" pos="2222">
          <p15:clr>
            <a:srgbClr val="FBAE40"/>
          </p15:clr>
        </p15:guide>
        <p15:guide id="6" pos="2018">
          <p15:clr>
            <a:srgbClr val="FBAE40"/>
          </p15:clr>
        </p15:guide>
        <p15:guide id="7" pos="1701">
          <p15:clr>
            <a:srgbClr val="FBAE40"/>
          </p15:clr>
        </p15:guide>
        <p15:guide id="8" pos="3220">
          <p15:clr>
            <a:srgbClr val="FBAE40"/>
          </p15:clr>
        </p15:guide>
        <p15:guide id="9" pos="3538">
          <p15:clr>
            <a:srgbClr val="FBAE40"/>
          </p15:clr>
        </p15:guide>
        <p15:guide id="10" pos="3719">
          <p15:clr>
            <a:srgbClr val="FBAE40"/>
          </p15:clr>
        </p15:guide>
        <p15:guide id="11" pos="4059">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trona tytułowa_ciemny">
    <p:spTree>
      <p:nvGrpSpPr>
        <p:cNvPr id="1" name=""/>
        <p:cNvGrpSpPr/>
        <p:nvPr/>
      </p:nvGrpSpPr>
      <p:grpSpPr>
        <a:xfrm>
          <a:off x="0" y="0"/>
          <a:ext cx="0" cy="0"/>
          <a:chOff x="0" y="0"/>
          <a:chExt cx="0" cy="0"/>
        </a:xfrm>
      </p:grpSpPr>
      <p:pic>
        <p:nvPicPr>
          <p:cNvPr id="54" name="Obraz 5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5157192"/>
          </a:xfrm>
          <a:prstGeom prst="rect">
            <a:avLst/>
          </a:prstGeom>
        </p:spPr>
      </p:pic>
      <p:grpSp>
        <p:nvGrpSpPr>
          <p:cNvPr id="342" name="Grupa 341"/>
          <p:cNvGrpSpPr/>
          <p:nvPr userDrawn="1"/>
        </p:nvGrpSpPr>
        <p:grpSpPr>
          <a:xfrm>
            <a:off x="8100392" y="5517232"/>
            <a:ext cx="709945" cy="792088"/>
            <a:chOff x="3951130" y="2132856"/>
            <a:chExt cx="2298915" cy="2564904"/>
          </a:xfrm>
        </p:grpSpPr>
        <p:sp>
          <p:nvSpPr>
            <p:cNvPr id="343" name="Freeform 164"/>
            <p:cNvSpPr>
              <a:spLocks noEditPoints="1"/>
            </p:cNvSpPr>
            <p:nvPr/>
          </p:nvSpPr>
          <p:spPr bwMode="auto">
            <a:xfrm>
              <a:off x="4744350" y="3897415"/>
              <a:ext cx="112215" cy="179306"/>
            </a:xfrm>
            <a:custGeom>
              <a:avLst/>
              <a:gdLst>
                <a:gd name="T0" fmla="*/ 198 w 567"/>
                <a:gd name="T1" fmla="*/ 547 h 906"/>
                <a:gd name="T2" fmla="*/ 109 w 567"/>
                <a:gd name="T3" fmla="*/ 881 h 906"/>
                <a:gd name="T4" fmla="*/ 107 w 567"/>
                <a:gd name="T5" fmla="*/ 890 h 906"/>
                <a:gd name="T6" fmla="*/ 100 w 567"/>
                <a:gd name="T7" fmla="*/ 901 h 906"/>
                <a:gd name="T8" fmla="*/ 87 w 567"/>
                <a:gd name="T9" fmla="*/ 906 h 906"/>
                <a:gd name="T10" fmla="*/ 17 w 567"/>
                <a:gd name="T11" fmla="*/ 905 h 906"/>
                <a:gd name="T12" fmla="*/ 6 w 567"/>
                <a:gd name="T13" fmla="*/ 898 h 906"/>
                <a:gd name="T14" fmla="*/ 0 w 567"/>
                <a:gd name="T15" fmla="*/ 886 h 906"/>
                <a:gd name="T16" fmla="*/ 0 w 567"/>
                <a:gd name="T17" fmla="*/ 40 h 906"/>
                <a:gd name="T18" fmla="*/ 4 w 567"/>
                <a:gd name="T19" fmla="*/ 24 h 906"/>
                <a:gd name="T20" fmla="*/ 16 w 567"/>
                <a:gd name="T21" fmla="*/ 13 h 906"/>
                <a:gd name="T22" fmla="*/ 29 w 567"/>
                <a:gd name="T23" fmla="*/ 10 h 906"/>
                <a:gd name="T24" fmla="*/ 175 w 567"/>
                <a:gd name="T25" fmla="*/ 1 h 906"/>
                <a:gd name="T26" fmla="*/ 265 w 567"/>
                <a:gd name="T27" fmla="*/ 1 h 906"/>
                <a:gd name="T28" fmla="*/ 365 w 567"/>
                <a:gd name="T29" fmla="*/ 13 h 906"/>
                <a:gd name="T30" fmla="*/ 435 w 567"/>
                <a:gd name="T31" fmla="*/ 38 h 906"/>
                <a:gd name="T32" fmla="*/ 471 w 567"/>
                <a:gd name="T33" fmla="*/ 58 h 906"/>
                <a:gd name="T34" fmla="*/ 502 w 567"/>
                <a:gd name="T35" fmla="*/ 83 h 906"/>
                <a:gd name="T36" fmla="*/ 528 w 567"/>
                <a:gd name="T37" fmla="*/ 116 h 906"/>
                <a:gd name="T38" fmla="*/ 547 w 567"/>
                <a:gd name="T39" fmla="*/ 152 h 906"/>
                <a:gd name="T40" fmla="*/ 561 w 567"/>
                <a:gd name="T41" fmla="*/ 195 h 906"/>
                <a:gd name="T42" fmla="*/ 567 w 567"/>
                <a:gd name="T43" fmla="*/ 244 h 906"/>
                <a:gd name="T44" fmla="*/ 567 w 567"/>
                <a:gd name="T45" fmla="*/ 277 h 906"/>
                <a:gd name="T46" fmla="*/ 563 w 567"/>
                <a:gd name="T47" fmla="*/ 331 h 906"/>
                <a:gd name="T48" fmla="*/ 553 w 567"/>
                <a:gd name="T49" fmla="*/ 377 h 906"/>
                <a:gd name="T50" fmla="*/ 536 w 567"/>
                <a:gd name="T51" fmla="*/ 417 h 906"/>
                <a:gd name="T52" fmla="*/ 511 w 567"/>
                <a:gd name="T53" fmla="*/ 452 h 906"/>
                <a:gd name="T54" fmla="*/ 483 w 567"/>
                <a:gd name="T55" fmla="*/ 480 h 906"/>
                <a:gd name="T56" fmla="*/ 447 w 567"/>
                <a:gd name="T57" fmla="*/ 503 h 906"/>
                <a:gd name="T58" fmla="*/ 394 w 567"/>
                <a:gd name="T59" fmla="*/ 526 h 906"/>
                <a:gd name="T60" fmla="*/ 299 w 567"/>
                <a:gd name="T61" fmla="*/ 544 h 906"/>
                <a:gd name="T62" fmla="*/ 229 w 567"/>
                <a:gd name="T63" fmla="*/ 548 h 906"/>
                <a:gd name="T64" fmla="*/ 456 w 567"/>
                <a:gd name="T65" fmla="*/ 239 h 906"/>
                <a:gd name="T66" fmla="*/ 444 w 567"/>
                <a:gd name="T67" fmla="*/ 184 h 906"/>
                <a:gd name="T68" fmla="*/ 415 w 567"/>
                <a:gd name="T69" fmla="*/ 143 h 906"/>
                <a:gd name="T70" fmla="*/ 369 w 567"/>
                <a:gd name="T71" fmla="*/ 114 h 906"/>
                <a:gd name="T72" fmla="*/ 308 w 567"/>
                <a:gd name="T73" fmla="*/ 98 h 906"/>
                <a:gd name="T74" fmla="*/ 229 w 567"/>
                <a:gd name="T75" fmla="*/ 93 h 906"/>
                <a:gd name="T76" fmla="*/ 109 w 567"/>
                <a:gd name="T77" fmla="*/ 97 h 906"/>
                <a:gd name="T78" fmla="*/ 167 w 567"/>
                <a:gd name="T79" fmla="*/ 454 h 906"/>
                <a:gd name="T80" fmla="*/ 229 w 567"/>
                <a:gd name="T81" fmla="*/ 456 h 906"/>
                <a:gd name="T82" fmla="*/ 312 w 567"/>
                <a:gd name="T83" fmla="*/ 450 h 906"/>
                <a:gd name="T84" fmla="*/ 374 w 567"/>
                <a:gd name="T85" fmla="*/ 433 h 906"/>
                <a:gd name="T86" fmla="*/ 417 w 567"/>
                <a:gd name="T87" fmla="*/ 402 h 906"/>
                <a:gd name="T88" fmla="*/ 445 w 567"/>
                <a:gd name="T89" fmla="*/ 359 h 906"/>
                <a:gd name="T90" fmla="*/ 456 w 567"/>
                <a:gd name="T91" fmla="*/ 30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7" h="906">
                  <a:moveTo>
                    <a:pt x="229" y="548"/>
                  </a:moveTo>
                  <a:lnTo>
                    <a:pt x="229" y="548"/>
                  </a:lnTo>
                  <a:lnTo>
                    <a:pt x="198" y="547"/>
                  </a:lnTo>
                  <a:lnTo>
                    <a:pt x="166" y="546"/>
                  </a:lnTo>
                  <a:lnTo>
                    <a:pt x="109" y="542"/>
                  </a:lnTo>
                  <a:lnTo>
                    <a:pt x="109" y="881"/>
                  </a:lnTo>
                  <a:lnTo>
                    <a:pt x="109" y="881"/>
                  </a:lnTo>
                  <a:lnTo>
                    <a:pt x="108" y="885"/>
                  </a:lnTo>
                  <a:lnTo>
                    <a:pt x="107" y="890"/>
                  </a:lnTo>
                  <a:lnTo>
                    <a:pt x="105" y="894"/>
                  </a:lnTo>
                  <a:lnTo>
                    <a:pt x="102" y="898"/>
                  </a:lnTo>
                  <a:lnTo>
                    <a:pt x="100" y="901"/>
                  </a:lnTo>
                  <a:lnTo>
                    <a:pt x="95" y="904"/>
                  </a:lnTo>
                  <a:lnTo>
                    <a:pt x="92" y="905"/>
                  </a:lnTo>
                  <a:lnTo>
                    <a:pt x="87" y="906"/>
                  </a:lnTo>
                  <a:lnTo>
                    <a:pt x="22" y="906"/>
                  </a:lnTo>
                  <a:lnTo>
                    <a:pt x="22" y="906"/>
                  </a:lnTo>
                  <a:lnTo>
                    <a:pt x="17" y="905"/>
                  </a:lnTo>
                  <a:lnTo>
                    <a:pt x="12" y="904"/>
                  </a:lnTo>
                  <a:lnTo>
                    <a:pt x="9" y="901"/>
                  </a:lnTo>
                  <a:lnTo>
                    <a:pt x="6" y="898"/>
                  </a:lnTo>
                  <a:lnTo>
                    <a:pt x="3" y="894"/>
                  </a:lnTo>
                  <a:lnTo>
                    <a:pt x="1" y="891"/>
                  </a:lnTo>
                  <a:lnTo>
                    <a:pt x="0" y="886"/>
                  </a:lnTo>
                  <a:lnTo>
                    <a:pt x="0" y="881"/>
                  </a:lnTo>
                  <a:lnTo>
                    <a:pt x="0" y="40"/>
                  </a:lnTo>
                  <a:lnTo>
                    <a:pt x="0" y="40"/>
                  </a:lnTo>
                  <a:lnTo>
                    <a:pt x="0" y="34"/>
                  </a:lnTo>
                  <a:lnTo>
                    <a:pt x="2" y="28"/>
                  </a:lnTo>
                  <a:lnTo>
                    <a:pt x="4" y="24"/>
                  </a:lnTo>
                  <a:lnTo>
                    <a:pt x="8" y="19"/>
                  </a:lnTo>
                  <a:lnTo>
                    <a:pt x="11" y="16"/>
                  </a:lnTo>
                  <a:lnTo>
                    <a:pt x="16" y="13"/>
                  </a:lnTo>
                  <a:lnTo>
                    <a:pt x="22" y="11"/>
                  </a:lnTo>
                  <a:lnTo>
                    <a:pt x="29" y="10"/>
                  </a:lnTo>
                  <a:lnTo>
                    <a:pt x="29" y="10"/>
                  </a:lnTo>
                  <a:lnTo>
                    <a:pt x="72" y="5"/>
                  </a:lnTo>
                  <a:lnTo>
                    <a:pt x="123" y="2"/>
                  </a:lnTo>
                  <a:lnTo>
                    <a:pt x="175" y="1"/>
                  </a:lnTo>
                  <a:lnTo>
                    <a:pt x="229" y="0"/>
                  </a:lnTo>
                  <a:lnTo>
                    <a:pt x="229" y="0"/>
                  </a:lnTo>
                  <a:lnTo>
                    <a:pt x="265" y="1"/>
                  </a:lnTo>
                  <a:lnTo>
                    <a:pt x="299" y="3"/>
                  </a:lnTo>
                  <a:lnTo>
                    <a:pt x="333" y="8"/>
                  </a:lnTo>
                  <a:lnTo>
                    <a:pt x="365" y="13"/>
                  </a:lnTo>
                  <a:lnTo>
                    <a:pt x="394" y="21"/>
                  </a:lnTo>
                  <a:lnTo>
                    <a:pt x="422" y="32"/>
                  </a:lnTo>
                  <a:lnTo>
                    <a:pt x="435" y="38"/>
                  </a:lnTo>
                  <a:lnTo>
                    <a:pt x="447" y="43"/>
                  </a:lnTo>
                  <a:lnTo>
                    <a:pt x="460" y="50"/>
                  </a:lnTo>
                  <a:lnTo>
                    <a:pt x="471" y="58"/>
                  </a:lnTo>
                  <a:lnTo>
                    <a:pt x="483" y="66"/>
                  </a:lnTo>
                  <a:lnTo>
                    <a:pt x="493" y="74"/>
                  </a:lnTo>
                  <a:lnTo>
                    <a:pt x="502" y="83"/>
                  </a:lnTo>
                  <a:lnTo>
                    <a:pt x="511" y="94"/>
                  </a:lnTo>
                  <a:lnTo>
                    <a:pt x="521" y="104"/>
                  </a:lnTo>
                  <a:lnTo>
                    <a:pt x="528" y="116"/>
                  </a:lnTo>
                  <a:lnTo>
                    <a:pt x="536" y="127"/>
                  </a:lnTo>
                  <a:lnTo>
                    <a:pt x="541" y="138"/>
                  </a:lnTo>
                  <a:lnTo>
                    <a:pt x="547" y="152"/>
                  </a:lnTo>
                  <a:lnTo>
                    <a:pt x="553" y="166"/>
                  </a:lnTo>
                  <a:lnTo>
                    <a:pt x="557" y="180"/>
                  </a:lnTo>
                  <a:lnTo>
                    <a:pt x="561" y="195"/>
                  </a:lnTo>
                  <a:lnTo>
                    <a:pt x="563" y="211"/>
                  </a:lnTo>
                  <a:lnTo>
                    <a:pt x="565" y="227"/>
                  </a:lnTo>
                  <a:lnTo>
                    <a:pt x="567" y="244"/>
                  </a:lnTo>
                  <a:lnTo>
                    <a:pt x="567" y="262"/>
                  </a:lnTo>
                  <a:lnTo>
                    <a:pt x="567" y="277"/>
                  </a:lnTo>
                  <a:lnTo>
                    <a:pt x="567" y="277"/>
                  </a:lnTo>
                  <a:lnTo>
                    <a:pt x="567" y="296"/>
                  </a:lnTo>
                  <a:lnTo>
                    <a:pt x="565" y="314"/>
                  </a:lnTo>
                  <a:lnTo>
                    <a:pt x="563" y="331"/>
                  </a:lnTo>
                  <a:lnTo>
                    <a:pt x="561" y="347"/>
                  </a:lnTo>
                  <a:lnTo>
                    <a:pt x="557" y="362"/>
                  </a:lnTo>
                  <a:lnTo>
                    <a:pt x="553" y="377"/>
                  </a:lnTo>
                  <a:lnTo>
                    <a:pt x="547" y="392"/>
                  </a:lnTo>
                  <a:lnTo>
                    <a:pt x="541" y="405"/>
                  </a:lnTo>
                  <a:lnTo>
                    <a:pt x="536" y="417"/>
                  </a:lnTo>
                  <a:lnTo>
                    <a:pt x="528" y="430"/>
                  </a:lnTo>
                  <a:lnTo>
                    <a:pt x="521" y="441"/>
                  </a:lnTo>
                  <a:lnTo>
                    <a:pt x="511" y="452"/>
                  </a:lnTo>
                  <a:lnTo>
                    <a:pt x="502" y="462"/>
                  </a:lnTo>
                  <a:lnTo>
                    <a:pt x="493" y="471"/>
                  </a:lnTo>
                  <a:lnTo>
                    <a:pt x="483" y="480"/>
                  </a:lnTo>
                  <a:lnTo>
                    <a:pt x="471" y="488"/>
                  </a:lnTo>
                  <a:lnTo>
                    <a:pt x="460" y="496"/>
                  </a:lnTo>
                  <a:lnTo>
                    <a:pt x="447" y="503"/>
                  </a:lnTo>
                  <a:lnTo>
                    <a:pt x="435" y="510"/>
                  </a:lnTo>
                  <a:lnTo>
                    <a:pt x="422" y="516"/>
                  </a:lnTo>
                  <a:lnTo>
                    <a:pt x="394" y="526"/>
                  </a:lnTo>
                  <a:lnTo>
                    <a:pt x="365" y="534"/>
                  </a:lnTo>
                  <a:lnTo>
                    <a:pt x="333" y="540"/>
                  </a:lnTo>
                  <a:lnTo>
                    <a:pt x="299" y="544"/>
                  </a:lnTo>
                  <a:lnTo>
                    <a:pt x="265" y="547"/>
                  </a:lnTo>
                  <a:lnTo>
                    <a:pt x="229" y="548"/>
                  </a:lnTo>
                  <a:lnTo>
                    <a:pt x="229" y="548"/>
                  </a:lnTo>
                  <a:close/>
                  <a:moveTo>
                    <a:pt x="458" y="262"/>
                  </a:moveTo>
                  <a:lnTo>
                    <a:pt x="458" y="262"/>
                  </a:lnTo>
                  <a:lnTo>
                    <a:pt x="456" y="239"/>
                  </a:lnTo>
                  <a:lnTo>
                    <a:pt x="454" y="220"/>
                  </a:lnTo>
                  <a:lnTo>
                    <a:pt x="450" y="202"/>
                  </a:lnTo>
                  <a:lnTo>
                    <a:pt x="444" y="184"/>
                  </a:lnTo>
                  <a:lnTo>
                    <a:pt x="436" y="168"/>
                  </a:lnTo>
                  <a:lnTo>
                    <a:pt x="427" y="155"/>
                  </a:lnTo>
                  <a:lnTo>
                    <a:pt x="415" y="143"/>
                  </a:lnTo>
                  <a:lnTo>
                    <a:pt x="401" y="132"/>
                  </a:lnTo>
                  <a:lnTo>
                    <a:pt x="386" y="122"/>
                  </a:lnTo>
                  <a:lnTo>
                    <a:pt x="369" y="114"/>
                  </a:lnTo>
                  <a:lnTo>
                    <a:pt x="351" y="107"/>
                  </a:lnTo>
                  <a:lnTo>
                    <a:pt x="330" y="102"/>
                  </a:lnTo>
                  <a:lnTo>
                    <a:pt x="308" y="98"/>
                  </a:lnTo>
                  <a:lnTo>
                    <a:pt x="283" y="95"/>
                  </a:lnTo>
                  <a:lnTo>
                    <a:pt x="257" y="94"/>
                  </a:lnTo>
                  <a:lnTo>
                    <a:pt x="229" y="93"/>
                  </a:lnTo>
                  <a:lnTo>
                    <a:pt x="229" y="93"/>
                  </a:lnTo>
                  <a:lnTo>
                    <a:pt x="165" y="95"/>
                  </a:lnTo>
                  <a:lnTo>
                    <a:pt x="109" y="97"/>
                  </a:lnTo>
                  <a:lnTo>
                    <a:pt x="109" y="452"/>
                  </a:lnTo>
                  <a:lnTo>
                    <a:pt x="109" y="452"/>
                  </a:lnTo>
                  <a:lnTo>
                    <a:pt x="167" y="454"/>
                  </a:lnTo>
                  <a:lnTo>
                    <a:pt x="201" y="456"/>
                  </a:lnTo>
                  <a:lnTo>
                    <a:pt x="229" y="456"/>
                  </a:lnTo>
                  <a:lnTo>
                    <a:pt x="229" y="456"/>
                  </a:lnTo>
                  <a:lnTo>
                    <a:pt x="259" y="456"/>
                  </a:lnTo>
                  <a:lnTo>
                    <a:pt x="287" y="454"/>
                  </a:lnTo>
                  <a:lnTo>
                    <a:pt x="312" y="450"/>
                  </a:lnTo>
                  <a:lnTo>
                    <a:pt x="335" y="446"/>
                  </a:lnTo>
                  <a:lnTo>
                    <a:pt x="355" y="440"/>
                  </a:lnTo>
                  <a:lnTo>
                    <a:pt x="374" y="433"/>
                  </a:lnTo>
                  <a:lnTo>
                    <a:pt x="391" y="424"/>
                  </a:lnTo>
                  <a:lnTo>
                    <a:pt x="405" y="414"/>
                  </a:lnTo>
                  <a:lnTo>
                    <a:pt x="417" y="402"/>
                  </a:lnTo>
                  <a:lnTo>
                    <a:pt x="429" y="390"/>
                  </a:lnTo>
                  <a:lnTo>
                    <a:pt x="438" y="375"/>
                  </a:lnTo>
                  <a:lnTo>
                    <a:pt x="445" y="359"/>
                  </a:lnTo>
                  <a:lnTo>
                    <a:pt x="451" y="340"/>
                  </a:lnTo>
                  <a:lnTo>
                    <a:pt x="454" y="321"/>
                  </a:lnTo>
                  <a:lnTo>
                    <a:pt x="456" y="300"/>
                  </a:lnTo>
                  <a:lnTo>
                    <a:pt x="458" y="277"/>
                  </a:lnTo>
                  <a:lnTo>
                    <a:pt x="458" y="2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4" name="Freeform 165"/>
            <p:cNvSpPr>
              <a:spLocks noEditPoints="1"/>
            </p:cNvSpPr>
            <p:nvPr/>
          </p:nvSpPr>
          <p:spPr bwMode="auto">
            <a:xfrm>
              <a:off x="4873190" y="3943726"/>
              <a:ext cx="96778" cy="134776"/>
            </a:xfrm>
            <a:custGeom>
              <a:avLst/>
              <a:gdLst>
                <a:gd name="T0" fmla="*/ 408 w 487"/>
                <a:gd name="T1" fmla="*/ 673 h 681"/>
                <a:gd name="T2" fmla="*/ 394 w 487"/>
                <a:gd name="T3" fmla="*/ 668 h 681"/>
                <a:gd name="T4" fmla="*/ 385 w 487"/>
                <a:gd name="T5" fmla="*/ 658 h 681"/>
                <a:gd name="T6" fmla="*/ 382 w 487"/>
                <a:gd name="T7" fmla="*/ 621 h 681"/>
                <a:gd name="T8" fmla="*/ 339 w 487"/>
                <a:gd name="T9" fmla="*/ 645 h 681"/>
                <a:gd name="T10" fmla="*/ 270 w 487"/>
                <a:gd name="T11" fmla="*/ 671 h 681"/>
                <a:gd name="T12" fmla="*/ 197 w 487"/>
                <a:gd name="T13" fmla="*/ 681 h 681"/>
                <a:gd name="T14" fmla="*/ 159 w 487"/>
                <a:gd name="T15" fmla="*/ 679 h 681"/>
                <a:gd name="T16" fmla="*/ 106 w 487"/>
                <a:gd name="T17" fmla="*/ 666 h 681"/>
                <a:gd name="T18" fmla="*/ 60 w 487"/>
                <a:gd name="T19" fmla="*/ 640 h 681"/>
                <a:gd name="T20" fmla="*/ 26 w 487"/>
                <a:gd name="T21" fmla="*/ 597 h 681"/>
                <a:gd name="T22" fmla="*/ 5 w 487"/>
                <a:gd name="T23" fmla="*/ 537 h 681"/>
                <a:gd name="T24" fmla="*/ 0 w 487"/>
                <a:gd name="T25" fmla="*/ 471 h 681"/>
                <a:gd name="T26" fmla="*/ 4 w 487"/>
                <a:gd name="T27" fmla="*/ 425 h 681"/>
                <a:gd name="T28" fmla="*/ 24 w 487"/>
                <a:gd name="T29" fmla="*/ 368 h 681"/>
                <a:gd name="T30" fmla="*/ 42 w 487"/>
                <a:gd name="T31" fmla="*/ 344 h 681"/>
                <a:gd name="T32" fmla="*/ 65 w 487"/>
                <a:gd name="T33" fmla="*/ 324 h 681"/>
                <a:gd name="T34" fmla="*/ 129 w 487"/>
                <a:gd name="T35" fmla="*/ 294 h 681"/>
                <a:gd name="T36" fmla="*/ 217 w 487"/>
                <a:gd name="T37" fmla="*/ 278 h 681"/>
                <a:gd name="T38" fmla="*/ 380 w 487"/>
                <a:gd name="T39" fmla="*/ 275 h 681"/>
                <a:gd name="T40" fmla="*/ 380 w 487"/>
                <a:gd name="T41" fmla="*/ 208 h 681"/>
                <a:gd name="T42" fmla="*/ 373 w 487"/>
                <a:gd name="T43" fmla="*/ 162 h 681"/>
                <a:gd name="T44" fmla="*/ 358 w 487"/>
                <a:gd name="T45" fmla="*/ 129 h 681"/>
                <a:gd name="T46" fmla="*/ 333 w 487"/>
                <a:gd name="T47" fmla="*/ 107 h 681"/>
                <a:gd name="T48" fmla="*/ 299 w 487"/>
                <a:gd name="T49" fmla="*/ 95 h 681"/>
                <a:gd name="T50" fmla="*/ 252 w 487"/>
                <a:gd name="T51" fmla="*/ 90 h 681"/>
                <a:gd name="T52" fmla="*/ 147 w 487"/>
                <a:gd name="T53" fmla="*/ 94 h 681"/>
                <a:gd name="T54" fmla="*/ 67 w 487"/>
                <a:gd name="T55" fmla="*/ 100 h 681"/>
                <a:gd name="T56" fmla="*/ 52 w 487"/>
                <a:gd name="T57" fmla="*/ 99 h 681"/>
                <a:gd name="T58" fmla="*/ 43 w 487"/>
                <a:gd name="T59" fmla="*/ 94 h 681"/>
                <a:gd name="T60" fmla="*/ 38 w 487"/>
                <a:gd name="T61" fmla="*/ 81 h 681"/>
                <a:gd name="T62" fmla="*/ 39 w 487"/>
                <a:gd name="T63" fmla="*/ 34 h 681"/>
                <a:gd name="T64" fmla="*/ 45 w 487"/>
                <a:gd name="T65" fmla="*/ 22 h 681"/>
                <a:gd name="T66" fmla="*/ 65 w 487"/>
                <a:gd name="T67" fmla="*/ 16 h 681"/>
                <a:gd name="T68" fmla="*/ 146 w 487"/>
                <a:gd name="T69" fmla="*/ 4 h 681"/>
                <a:gd name="T70" fmla="*/ 252 w 487"/>
                <a:gd name="T71" fmla="*/ 0 h 681"/>
                <a:gd name="T72" fmla="*/ 310 w 487"/>
                <a:gd name="T73" fmla="*/ 4 h 681"/>
                <a:gd name="T74" fmla="*/ 380 w 487"/>
                <a:gd name="T75" fmla="*/ 24 h 681"/>
                <a:gd name="T76" fmla="*/ 432 w 487"/>
                <a:gd name="T77" fmla="*/ 60 h 681"/>
                <a:gd name="T78" fmla="*/ 466 w 487"/>
                <a:gd name="T79" fmla="*/ 111 h 681"/>
                <a:gd name="T80" fmla="*/ 483 w 487"/>
                <a:gd name="T81" fmla="*/ 176 h 681"/>
                <a:gd name="T82" fmla="*/ 487 w 487"/>
                <a:gd name="T83" fmla="*/ 648 h 681"/>
                <a:gd name="T84" fmla="*/ 484 w 487"/>
                <a:gd name="T85" fmla="*/ 658 h 681"/>
                <a:gd name="T86" fmla="*/ 476 w 487"/>
                <a:gd name="T87" fmla="*/ 668 h 681"/>
                <a:gd name="T88" fmla="*/ 463 w 487"/>
                <a:gd name="T89" fmla="*/ 673 h 681"/>
                <a:gd name="T90" fmla="*/ 291 w 487"/>
                <a:gd name="T91" fmla="*/ 352 h 681"/>
                <a:gd name="T92" fmla="*/ 241 w 487"/>
                <a:gd name="T93" fmla="*/ 353 h 681"/>
                <a:gd name="T94" fmla="*/ 184 w 487"/>
                <a:gd name="T95" fmla="*/ 361 h 681"/>
                <a:gd name="T96" fmla="*/ 144 w 487"/>
                <a:gd name="T97" fmla="*/ 378 h 681"/>
                <a:gd name="T98" fmla="*/ 120 w 487"/>
                <a:gd name="T99" fmla="*/ 404 h 681"/>
                <a:gd name="T100" fmla="*/ 108 w 487"/>
                <a:gd name="T101" fmla="*/ 440 h 681"/>
                <a:gd name="T102" fmla="*/ 106 w 487"/>
                <a:gd name="T103" fmla="*/ 484 h 681"/>
                <a:gd name="T104" fmla="*/ 108 w 487"/>
                <a:gd name="T105" fmla="*/ 513 h 681"/>
                <a:gd name="T106" fmla="*/ 119 w 487"/>
                <a:gd name="T107" fmla="*/ 548 h 681"/>
                <a:gd name="T108" fmla="*/ 136 w 487"/>
                <a:gd name="T109" fmla="*/ 572 h 681"/>
                <a:gd name="T110" fmla="*/ 161 w 487"/>
                <a:gd name="T111" fmla="*/ 586 h 681"/>
                <a:gd name="T112" fmla="*/ 193 w 487"/>
                <a:gd name="T113" fmla="*/ 593 h 681"/>
                <a:gd name="T114" fmla="*/ 238 w 487"/>
                <a:gd name="T115" fmla="*/ 593 h 681"/>
                <a:gd name="T116" fmla="*/ 299 w 487"/>
                <a:gd name="T117" fmla="*/ 581 h 681"/>
                <a:gd name="T118" fmla="*/ 359 w 487"/>
                <a:gd name="T119" fmla="*/ 557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7" h="681">
                  <a:moveTo>
                    <a:pt x="463" y="673"/>
                  </a:moveTo>
                  <a:lnTo>
                    <a:pt x="408" y="673"/>
                  </a:lnTo>
                  <a:lnTo>
                    <a:pt x="408" y="673"/>
                  </a:lnTo>
                  <a:lnTo>
                    <a:pt x="402" y="672"/>
                  </a:lnTo>
                  <a:lnTo>
                    <a:pt x="397" y="671"/>
                  </a:lnTo>
                  <a:lnTo>
                    <a:pt x="394" y="668"/>
                  </a:lnTo>
                  <a:lnTo>
                    <a:pt x="390" y="665"/>
                  </a:lnTo>
                  <a:lnTo>
                    <a:pt x="387" y="661"/>
                  </a:lnTo>
                  <a:lnTo>
                    <a:pt x="385" y="658"/>
                  </a:lnTo>
                  <a:lnTo>
                    <a:pt x="384" y="653"/>
                  </a:lnTo>
                  <a:lnTo>
                    <a:pt x="382" y="648"/>
                  </a:lnTo>
                  <a:lnTo>
                    <a:pt x="382" y="621"/>
                  </a:lnTo>
                  <a:lnTo>
                    <a:pt x="382" y="621"/>
                  </a:lnTo>
                  <a:lnTo>
                    <a:pt x="361" y="634"/>
                  </a:lnTo>
                  <a:lnTo>
                    <a:pt x="339" y="645"/>
                  </a:lnTo>
                  <a:lnTo>
                    <a:pt x="317" y="656"/>
                  </a:lnTo>
                  <a:lnTo>
                    <a:pt x="294" y="664"/>
                  </a:lnTo>
                  <a:lnTo>
                    <a:pt x="270" y="671"/>
                  </a:lnTo>
                  <a:lnTo>
                    <a:pt x="246" y="676"/>
                  </a:lnTo>
                  <a:lnTo>
                    <a:pt x="222" y="680"/>
                  </a:lnTo>
                  <a:lnTo>
                    <a:pt x="197" y="681"/>
                  </a:lnTo>
                  <a:lnTo>
                    <a:pt x="197" y="681"/>
                  </a:lnTo>
                  <a:lnTo>
                    <a:pt x="178" y="680"/>
                  </a:lnTo>
                  <a:lnTo>
                    <a:pt x="159" y="679"/>
                  </a:lnTo>
                  <a:lnTo>
                    <a:pt x="140" y="675"/>
                  </a:lnTo>
                  <a:lnTo>
                    <a:pt x="123" y="672"/>
                  </a:lnTo>
                  <a:lnTo>
                    <a:pt x="106" y="666"/>
                  </a:lnTo>
                  <a:lnTo>
                    <a:pt x="90" y="659"/>
                  </a:lnTo>
                  <a:lnTo>
                    <a:pt x="74" y="650"/>
                  </a:lnTo>
                  <a:lnTo>
                    <a:pt x="60" y="640"/>
                  </a:lnTo>
                  <a:lnTo>
                    <a:pt x="47" y="627"/>
                  </a:lnTo>
                  <a:lnTo>
                    <a:pt x="36" y="613"/>
                  </a:lnTo>
                  <a:lnTo>
                    <a:pt x="26" y="597"/>
                  </a:lnTo>
                  <a:lnTo>
                    <a:pt x="16" y="580"/>
                  </a:lnTo>
                  <a:lnTo>
                    <a:pt x="10" y="559"/>
                  </a:lnTo>
                  <a:lnTo>
                    <a:pt x="5" y="537"/>
                  </a:lnTo>
                  <a:lnTo>
                    <a:pt x="2" y="512"/>
                  </a:lnTo>
                  <a:lnTo>
                    <a:pt x="0" y="485"/>
                  </a:lnTo>
                  <a:lnTo>
                    <a:pt x="0" y="471"/>
                  </a:lnTo>
                  <a:lnTo>
                    <a:pt x="0" y="471"/>
                  </a:lnTo>
                  <a:lnTo>
                    <a:pt x="2" y="447"/>
                  </a:lnTo>
                  <a:lnTo>
                    <a:pt x="4" y="425"/>
                  </a:lnTo>
                  <a:lnTo>
                    <a:pt x="8" y="404"/>
                  </a:lnTo>
                  <a:lnTo>
                    <a:pt x="15" y="385"/>
                  </a:lnTo>
                  <a:lnTo>
                    <a:pt x="24" y="368"/>
                  </a:lnTo>
                  <a:lnTo>
                    <a:pt x="30" y="360"/>
                  </a:lnTo>
                  <a:lnTo>
                    <a:pt x="36" y="352"/>
                  </a:lnTo>
                  <a:lnTo>
                    <a:pt x="42" y="344"/>
                  </a:lnTo>
                  <a:lnTo>
                    <a:pt x="49" y="337"/>
                  </a:lnTo>
                  <a:lnTo>
                    <a:pt x="57" y="330"/>
                  </a:lnTo>
                  <a:lnTo>
                    <a:pt x="65" y="324"/>
                  </a:lnTo>
                  <a:lnTo>
                    <a:pt x="84" y="313"/>
                  </a:lnTo>
                  <a:lnTo>
                    <a:pt x="105" y="302"/>
                  </a:lnTo>
                  <a:lnTo>
                    <a:pt x="129" y="294"/>
                  </a:lnTo>
                  <a:lnTo>
                    <a:pt x="155" y="287"/>
                  </a:lnTo>
                  <a:lnTo>
                    <a:pt x="184" y="282"/>
                  </a:lnTo>
                  <a:lnTo>
                    <a:pt x="217" y="278"/>
                  </a:lnTo>
                  <a:lnTo>
                    <a:pt x="253" y="276"/>
                  </a:lnTo>
                  <a:lnTo>
                    <a:pt x="291" y="275"/>
                  </a:lnTo>
                  <a:lnTo>
                    <a:pt x="380" y="275"/>
                  </a:lnTo>
                  <a:lnTo>
                    <a:pt x="380" y="227"/>
                  </a:lnTo>
                  <a:lnTo>
                    <a:pt x="380" y="227"/>
                  </a:lnTo>
                  <a:lnTo>
                    <a:pt x="380" y="208"/>
                  </a:lnTo>
                  <a:lnTo>
                    <a:pt x="379" y="192"/>
                  </a:lnTo>
                  <a:lnTo>
                    <a:pt x="377" y="176"/>
                  </a:lnTo>
                  <a:lnTo>
                    <a:pt x="373" y="162"/>
                  </a:lnTo>
                  <a:lnTo>
                    <a:pt x="370" y="150"/>
                  </a:lnTo>
                  <a:lnTo>
                    <a:pt x="364" y="139"/>
                  </a:lnTo>
                  <a:lnTo>
                    <a:pt x="358" y="129"/>
                  </a:lnTo>
                  <a:lnTo>
                    <a:pt x="351" y="121"/>
                  </a:lnTo>
                  <a:lnTo>
                    <a:pt x="343" y="113"/>
                  </a:lnTo>
                  <a:lnTo>
                    <a:pt x="333" y="107"/>
                  </a:lnTo>
                  <a:lnTo>
                    <a:pt x="323" y="102"/>
                  </a:lnTo>
                  <a:lnTo>
                    <a:pt x="311" y="97"/>
                  </a:lnTo>
                  <a:lnTo>
                    <a:pt x="299" y="95"/>
                  </a:lnTo>
                  <a:lnTo>
                    <a:pt x="284" y="92"/>
                  </a:lnTo>
                  <a:lnTo>
                    <a:pt x="269" y="91"/>
                  </a:lnTo>
                  <a:lnTo>
                    <a:pt x="252" y="90"/>
                  </a:lnTo>
                  <a:lnTo>
                    <a:pt x="252" y="90"/>
                  </a:lnTo>
                  <a:lnTo>
                    <a:pt x="197" y="91"/>
                  </a:lnTo>
                  <a:lnTo>
                    <a:pt x="147" y="94"/>
                  </a:lnTo>
                  <a:lnTo>
                    <a:pt x="105" y="97"/>
                  </a:lnTo>
                  <a:lnTo>
                    <a:pt x="67" y="100"/>
                  </a:lnTo>
                  <a:lnTo>
                    <a:pt x="67" y="100"/>
                  </a:lnTo>
                  <a:lnTo>
                    <a:pt x="60" y="100"/>
                  </a:lnTo>
                  <a:lnTo>
                    <a:pt x="60" y="100"/>
                  </a:lnTo>
                  <a:lnTo>
                    <a:pt x="52" y="99"/>
                  </a:lnTo>
                  <a:lnTo>
                    <a:pt x="49" y="98"/>
                  </a:lnTo>
                  <a:lnTo>
                    <a:pt x="45" y="96"/>
                  </a:lnTo>
                  <a:lnTo>
                    <a:pt x="43" y="94"/>
                  </a:lnTo>
                  <a:lnTo>
                    <a:pt x="41" y="90"/>
                  </a:lnTo>
                  <a:lnTo>
                    <a:pt x="39" y="87"/>
                  </a:lnTo>
                  <a:lnTo>
                    <a:pt x="38" y="81"/>
                  </a:lnTo>
                  <a:lnTo>
                    <a:pt x="38" y="39"/>
                  </a:lnTo>
                  <a:lnTo>
                    <a:pt x="38" y="39"/>
                  </a:lnTo>
                  <a:lnTo>
                    <a:pt x="39" y="34"/>
                  </a:lnTo>
                  <a:lnTo>
                    <a:pt x="41" y="29"/>
                  </a:lnTo>
                  <a:lnTo>
                    <a:pt x="43" y="26"/>
                  </a:lnTo>
                  <a:lnTo>
                    <a:pt x="45" y="22"/>
                  </a:lnTo>
                  <a:lnTo>
                    <a:pt x="49" y="20"/>
                  </a:lnTo>
                  <a:lnTo>
                    <a:pt x="53" y="18"/>
                  </a:lnTo>
                  <a:lnTo>
                    <a:pt x="65" y="16"/>
                  </a:lnTo>
                  <a:lnTo>
                    <a:pt x="65" y="16"/>
                  </a:lnTo>
                  <a:lnTo>
                    <a:pt x="102" y="10"/>
                  </a:lnTo>
                  <a:lnTo>
                    <a:pt x="146" y="4"/>
                  </a:lnTo>
                  <a:lnTo>
                    <a:pt x="194" y="1"/>
                  </a:lnTo>
                  <a:lnTo>
                    <a:pt x="222" y="1"/>
                  </a:lnTo>
                  <a:lnTo>
                    <a:pt x="252" y="0"/>
                  </a:lnTo>
                  <a:lnTo>
                    <a:pt x="252" y="0"/>
                  </a:lnTo>
                  <a:lnTo>
                    <a:pt x="281" y="1"/>
                  </a:lnTo>
                  <a:lnTo>
                    <a:pt x="310" y="4"/>
                  </a:lnTo>
                  <a:lnTo>
                    <a:pt x="335" y="9"/>
                  </a:lnTo>
                  <a:lnTo>
                    <a:pt x="359" y="16"/>
                  </a:lnTo>
                  <a:lnTo>
                    <a:pt x="380" y="24"/>
                  </a:lnTo>
                  <a:lnTo>
                    <a:pt x="400" y="34"/>
                  </a:lnTo>
                  <a:lnTo>
                    <a:pt x="417" y="47"/>
                  </a:lnTo>
                  <a:lnTo>
                    <a:pt x="432" y="60"/>
                  </a:lnTo>
                  <a:lnTo>
                    <a:pt x="445" y="75"/>
                  </a:lnTo>
                  <a:lnTo>
                    <a:pt x="457" y="92"/>
                  </a:lnTo>
                  <a:lnTo>
                    <a:pt x="466" y="111"/>
                  </a:lnTo>
                  <a:lnTo>
                    <a:pt x="473" y="131"/>
                  </a:lnTo>
                  <a:lnTo>
                    <a:pt x="480" y="153"/>
                  </a:lnTo>
                  <a:lnTo>
                    <a:pt x="483" y="176"/>
                  </a:lnTo>
                  <a:lnTo>
                    <a:pt x="486" y="200"/>
                  </a:lnTo>
                  <a:lnTo>
                    <a:pt x="487" y="227"/>
                  </a:lnTo>
                  <a:lnTo>
                    <a:pt x="487" y="648"/>
                  </a:lnTo>
                  <a:lnTo>
                    <a:pt x="487" y="648"/>
                  </a:lnTo>
                  <a:lnTo>
                    <a:pt x="487" y="653"/>
                  </a:lnTo>
                  <a:lnTo>
                    <a:pt x="484" y="658"/>
                  </a:lnTo>
                  <a:lnTo>
                    <a:pt x="482" y="661"/>
                  </a:lnTo>
                  <a:lnTo>
                    <a:pt x="480" y="665"/>
                  </a:lnTo>
                  <a:lnTo>
                    <a:pt x="476" y="668"/>
                  </a:lnTo>
                  <a:lnTo>
                    <a:pt x="472" y="671"/>
                  </a:lnTo>
                  <a:lnTo>
                    <a:pt x="467" y="672"/>
                  </a:lnTo>
                  <a:lnTo>
                    <a:pt x="463" y="673"/>
                  </a:lnTo>
                  <a:lnTo>
                    <a:pt x="463" y="673"/>
                  </a:lnTo>
                  <a:close/>
                  <a:moveTo>
                    <a:pt x="380" y="352"/>
                  </a:moveTo>
                  <a:lnTo>
                    <a:pt x="291" y="352"/>
                  </a:lnTo>
                  <a:lnTo>
                    <a:pt x="291" y="352"/>
                  </a:lnTo>
                  <a:lnTo>
                    <a:pt x="265" y="352"/>
                  </a:lnTo>
                  <a:lnTo>
                    <a:pt x="241" y="353"/>
                  </a:lnTo>
                  <a:lnTo>
                    <a:pt x="219" y="355"/>
                  </a:lnTo>
                  <a:lnTo>
                    <a:pt x="201" y="357"/>
                  </a:lnTo>
                  <a:lnTo>
                    <a:pt x="184" y="361"/>
                  </a:lnTo>
                  <a:lnTo>
                    <a:pt x="169" y="365"/>
                  </a:lnTo>
                  <a:lnTo>
                    <a:pt x="155" y="371"/>
                  </a:lnTo>
                  <a:lnTo>
                    <a:pt x="144" y="378"/>
                  </a:lnTo>
                  <a:lnTo>
                    <a:pt x="135" y="386"/>
                  </a:lnTo>
                  <a:lnTo>
                    <a:pt x="127" y="394"/>
                  </a:lnTo>
                  <a:lnTo>
                    <a:pt x="120" y="404"/>
                  </a:lnTo>
                  <a:lnTo>
                    <a:pt x="115" y="415"/>
                  </a:lnTo>
                  <a:lnTo>
                    <a:pt x="111" y="426"/>
                  </a:lnTo>
                  <a:lnTo>
                    <a:pt x="108" y="440"/>
                  </a:lnTo>
                  <a:lnTo>
                    <a:pt x="107" y="454"/>
                  </a:lnTo>
                  <a:lnTo>
                    <a:pt x="106" y="470"/>
                  </a:lnTo>
                  <a:lnTo>
                    <a:pt x="106" y="484"/>
                  </a:lnTo>
                  <a:lnTo>
                    <a:pt x="106" y="484"/>
                  </a:lnTo>
                  <a:lnTo>
                    <a:pt x="107" y="500"/>
                  </a:lnTo>
                  <a:lnTo>
                    <a:pt x="108" y="513"/>
                  </a:lnTo>
                  <a:lnTo>
                    <a:pt x="111" y="526"/>
                  </a:lnTo>
                  <a:lnTo>
                    <a:pt x="114" y="537"/>
                  </a:lnTo>
                  <a:lnTo>
                    <a:pt x="119" y="548"/>
                  </a:lnTo>
                  <a:lnTo>
                    <a:pt x="123" y="557"/>
                  </a:lnTo>
                  <a:lnTo>
                    <a:pt x="129" y="565"/>
                  </a:lnTo>
                  <a:lnTo>
                    <a:pt x="136" y="572"/>
                  </a:lnTo>
                  <a:lnTo>
                    <a:pt x="144" y="578"/>
                  </a:lnTo>
                  <a:lnTo>
                    <a:pt x="152" y="582"/>
                  </a:lnTo>
                  <a:lnTo>
                    <a:pt x="161" y="586"/>
                  </a:lnTo>
                  <a:lnTo>
                    <a:pt x="170" y="589"/>
                  </a:lnTo>
                  <a:lnTo>
                    <a:pt x="182" y="591"/>
                  </a:lnTo>
                  <a:lnTo>
                    <a:pt x="193" y="593"/>
                  </a:lnTo>
                  <a:lnTo>
                    <a:pt x="217" y="594"/>
                  </a:lnTo>
                  <a:lnTo>
                    <a:pt x="217" y="594"/>
                  </a:lnTo>
                  <a:lnTo>
                    <a:pt x="238" y="593"/>
                  </a:lnTo>
                  <a:lnTo>
                    <a:pt x="258" y="590"/>
                  </a:lnTo>
                  <a:lnTo>
                    <a:pt x="278" y="587"/>
                  </a:lnTo>
                  <a:lnTo>
                    <a:pt x="299" y="581"/>
                  </a:lnTo>
                  <a:lnTo>
                    <a:pt x="318" y="574"/>
                  </a:lnTo>
                  <a:lnTo>
                    <a:pt x="339" y="566"/>
                  </a:lnTo>
                  <a:lnTo>
                    <a:pt x="359" y="557"/>
                  </a:lnTo>
                  <a:lnTo>
                    <a:pt x="380" y="545"/>
                  </a:lnTo>
                  <a:lnTo>
                    <a:pt x="380" y="35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5" name="Freeform 166"/>
            <p:cNvSpPr>
              <a:spLocks/>
            </p:cNvSpPr>
            <p:nvPr/>
          </p:nvSpPr>
          <p:spPr bwMode="auto">
            <a:xfrm>
              <a:off x="5002028" y="3943726"/>
              <a:ext cx="59373" cy="132995"/>
            </a:xfrm>
            <a:custGeom>
              <a:avLst/>
              <a:gdLst>
                <a:gd name="T0" fmla="*/ 273 w 298"/>
                <a:gd name="T1" fmla="*/ 91 h 673"/>
                <a:gd name="T2" fmla="*/ 231 w 298"/>
                <a:gd name="T3" fmla="*/ 95 h 673"/>
                <a:gd name="T4" fmla="*/ 191 w 298"/>
                <a:gd name="T5" fmla="*/ 104 h 673"/>
                <a:gd name="T6" fmla="*/ 150 w 298"/>
                <a:gd name="T7" fmla="*/ 119 h 673"/>
                <a:gd name="T8" fmla="*/ 106 w 298"/>
                <a:gd name="T9" fmla="*/ 142 h 673"/>
                <a:gd name="T10" fmla="*/ 106 w 298"/>
                <a:gd name="T11" fmla="*/ 648 h 673"/>
                <a:gd name="T12" fmla="*/ 104 w 298"/>
                <a:gd name="T13" fmla="*/ 657 h 673"/>
                <a:gd name="T14" fmla="*/ 98 w 298"/>
                <a:gd name="T15" fmla="*/ 665 h 673"/>
                <a:gd name="T16" fmla="*/ 92 w 298"/>
                <a:gd name="T17" fmla="*/ 671 h 673"/>
                <a:gd name="T18" fmla="*/ 82 w 298"/>
                <a:gd name="T19" fmla="*/ 673 h 673"/>
                <a:gd name="T20" fmla="*/ 23 w 298"/>
                <a:gd name="T21" fmla="*/ 673 h 673"/>
                <a:gd name="T22" fmla="*/ 14 w 298"/>
                <a:gd name="T23" fmla="*/ 671 h 673"/>
                <a:gd name="T24" fmla="*/ 7 w 298"/>
                <a:gd name="T25" fmla="*/ 665 h 673"/>
                <a:gd name="T26" fmla="*/ 2 w 298"/>
                <a:gd name="T27" fmla="*/ 658 h 673"/>
                <a:gd name="T28" fmla="*/ 0 w 298"/>
                <a:gd name="T29" fmla="*/ 648 h 673"/>
                <a:gd name="T30" fmla="*/ 0 w 298"/>
                <a:gd name="T31" fmla="*/ 33 h 673"/>
                <a:gd name="T32" fmla="*/ 2 w 298"/>
                <a:gd name="T33" fmla="*/ 24 h 673"/>
                <a:gd name="T34" fmla="*/ 7 w 298"/>
                <a:gd name="T35" fmla="*/ 16 h 673"/>
                <a:gd name="T36" fmla="*/ 14 w 298"/>
                <a:gd name="T37" fmla="*/ 10 h 673"/>
                <a:gd name="T38" fmla="*/ 23 w 298"/>
                <a:gd name="T39" fmla="*/ 9 h 673"/>
                <a:gd name="T40" fmla="*/ 79 w 298"/>
                <a:gd name="T41" fmla="*/ 9 h 673"/>
                <a:gd name="T42" fmla="*/ 89 w 298"/>
                <a:gd name="T43" fmla="*/ 10 h 673"/>
                <a:gd name="T44" fmla="*/ 96 w 298"/>
                <a:gd name="T45" fmla="*/ 16 h 673"/>
                <a:gd name="T46" fmla="*/ 101 w 298"/>
                <a:gd name="T47" fmla="*/ 24 h 673"/>
                <a:gd name="T48" fmla="*/ 103 w 298"/>
                <a:gd name="T49" fmla="*/ 33 h 673"/>
                <a:gd name="T50" fmla="*/ 103 w 298"/>
                <a:gd name="T51" fmla="*/ 58 h 673"/>
                <a:gd name="T52" fmla="*/ 147 w 298"/>
                <a:gd name="T53" fmla="*/ 30 h 673"/>
                <a:gd name="T54" fmla="*/ 190 w 298"/>
                <a:gd name="T55" fmla="*/ 13 h 673"/>
                <a:gd name="T56" fmla="*/ 231 w 298"/>
                <a:gd name="T57" fmla="*/ 3 h 673"/>
                <a:gd name="T58" fmla="*/ 273 w 298"/>
                <a:gd name="T59" fmla="*/ 0 h 673"/>
                <a:gd name="T60" fmla="*/ 278 w 298"/>
                <a:gd name="T61" fmla="*/ 1 h 673"/>
                <a:gd name="T62" fmla="*/ 288 w 298"/>
                <a:gd name="T63" fmla="*/ 3 h 673"/>
                <a:gd name="T64" fmla="*/ 295 w 298"/>
                <a:gd name="T65" fmla="*/ 9 h 673"/>
                <a:gd name="T66" fmla="*/ 298 w 298"/>
                <a:gd name="T67" fmla="*/ 17 h 673"/>
                <a:gd name="T68" fmla="*/ 298 w 298"/>
                <a:gd name="T69" fmla="*/ 71 h 673"/>
                <a:gd name="T70" fmla="*/ 298 w 298"/>
                <a:gd name="T71" fmla="*/ 76 h 673"/>
                <a:gd name="T72" fmla="*/ 295 w 298"/>
                <a:gd name="T73" fmla="*/ 83 h 673"/>
                <a:gd name="T74" fmla="*/ 288 w 298"/>
                <a:gd name="T75" fmla="*/ 89 h 673"/>
                <a:gd name="T76" fmla="*/ 278 w 298"/>
                <a:gd name="T77" fmla="*/ 91 h 673"/>
                <a:gd name="T78" fmla="*/ 273 w 298"/>
                <a:gd name="T79" fmla="*/ 9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3">
                  <a:moveTo>
                    <a:pt x="273" y="91"/>
                  </a:moveTo>
                  <a:lnTo>
                    <a:pt x="273" y="91"/>
                  </a:lnTo>
                  <a:lnTo>
                    <a:pt x="252" y="92"/>
                  </a:lnTo>
                  <a:lnTo>
                    <a:pt x="231" y="95"/>
                  </a:lnTo>
                  <a:lnTo>
                    <a:pt x="212" y="98"/>
                  </a:lnTo>
                  <a:lnTo>
                    <a:pt x="191" y="104"/>
                  </a:lnTo>
                  <a:lnTo>
                    <a:pt x="171" y="111"/>
                  </a:lnTo>
                  <a:lnTo>
                    <a:pt x="150" y="119"/>
                  </a:lnTo>
                  <a:lnTo>
                    <a:pt x="128" y="130"/>
                  </a:lnTo>
                  <a:lnTo>
                    <a:pt x="106" y="142"/>
                  </a:lnTo>
                  <a:lnTo>
                    <a:pt x="106" y="648"/>
                  </a:lnTo>
                  <a:lnTo>
                    <a:pt x="106" y="648"/>
                  </a:lnTo>
                  <a:lnTo>
                    <a:pt x="105" y="652"/>
                  </a:lnTo>
                  <a:lnTo>
                    <a:pt x="104" y="657"/>
                  </a:lnTo>
                  <a:lnTo>
                    <a:pt x="102" y="661"/>
                  </a:lnTo>
                  <a:lnTo>
                    <a:pt x="98" y="665"/>
                  </a:lnTo>
                  <a:lnTo>
                    <a:pt x="95" y="668"/>
                  </a:lnTo>
                  <a:lnTo>
                    <a:pt x="92" y="671"/>
                  </a:lnTo>
                  <a:lnTo>
                    <a:pt x="87" y="672"/>
                  </a:lnTo>
                  <a:lnTo>
                    <a:pt x="82" y="673"/>
                  </a:lnTo>
                  <a:lnTo>
                    <a:pt x="23" y="673"/>
                  </a:lnTo>
                  <a:lnTo>
                    <a:pt x="23" y="673"/>
                  </a:lnTo>
                  <a:lnTo>
                    <a:pt x="18" y="672"/>
                  </a:lnTo>
                  <a:lnTo>
                    <a:pt x="14" y="671"/>
                  </a:lnTo>
                  <a:lnTo>
                    <a:pt x="10" y="668"/>
                  </a:lnTo>
                  <a:lnTo>
                    <a:pt x="7" y="665"/>
                  </a:lnTo>
                  <a:lnTo>
                    <a:pt x="4" y="661"/>
                  </a:lnTo>
                  <a:lnTo>
                    <a:pt x="2" y="658"/>
                  </a:lnTo>
                  <a:lnTo>
                    <a:pt x="0" y="653"/>
                  </a:lnTo>
                  <a:lnTo>
                    <a:pt x="0" y="648"/>
                  </a:lnTo>
                  <a:lnTo>
                    <a:pt x="0" y="33"/>
                  </a:lnTo>
                  <a:lnTo>
                    <a:pt x="0" y="33"/>
                  </a:lnTo>
                  <a:lnTo>
                    <a:pt x="0" y="28"/>
                  </a:lnTo>
                  <a:lnTo>
                    <a:pt x="2" y="24"/>
                  </a:lnTo>
                  <a:lnTo>
                    <a:pt x="3" y="19"/>
                  </a:lnTo>
                  <a:lnTo>
                    <a:pt x="7" y="16"/>
                  </a:lnTo>
                  <a:lnTo>
                    <a:pt x="10" y="12"/>
                  </a:lnTo>
                  <a:lnTo>
                    <a:pt x="14" y="10"/>
                  </a:lnTo>
                  <a:lnTo>
                    <a:pt x="18" y="9"/>
                  </a:lnTo>
                  <a:lnTo>
                    <a:pt x="23" y="9"/>
                  </a:lnTo>
                  <a:lnTo>
                    <a:pt x="79" y="9"/>
                  </a:lnTo>
                  <a:lnTo>
                    <a:pt x="79" y="9"/>
                  </a:lnTo>
                  <a:lnTo>
                    <a:pt x="85" y="9"/>
                  </a:lnTo>
                  <a:lnTo>
                    <a:pt x="89" y="10"/>
                  </a:lnTo>
                  <a:lnTo>
                    <a:pt x="93" y="12"/>
                  </a:lnTo>
                  <a:lnTo>
                    <a:pt x="96" y="16"/>
                  </a:lnTo>
                  <a:lnTo>
                    <a:pt x="98" y="19"/>
                  </a:lnTo>
                  <a:lnTo>
                    <a:pt x="101" y="24"/>
                  </a:lnTo>
                  <a:lnTo>
                    <a:pt x="102" y="28"/>
                  </a:lnTo>
                  <a:lnTo>
                    <a:pt x="103" y="33"/>
                  </a:lnTo>
                  <a:lnTo>
                    <a:pt x="103" y="58"/>
                  </a:lnTo>
                  <a:lnTo>
                    <a:pt x="103" y="58"/>
                  </a:lnTo>
                  <a:lnTo>
                    <a:pt x="125" y="43"/>
                  </a:lnTo>
                  <a:lnTo>
                    <a:pt x="147" y="30"/>
                  </a:lnTo>
                  <a:lnTo>
                    <a:pt x="168" y="21"/>
                  </a:lnTo>
                  <a:lnTo>
                    <a:pt x="190" y="13"/>
                  </a:lnTo>
                  <a:lnTo>
                    <a:pt x="211" y="8"/>
                  </a:lnTo>
                  <a:lnTo>
                    <a:pt x="231" y="3"/>
                  </a:lnTo>
                  <a:lnTo>
                    <a:pt x="252" y="1"/>
                  </a:lnTo>
                  <a:lnTo>
                    <a:pt x="273" y="0"/>
                  </a:lnTo>
                  <a:lnTo>
                    <a:pt x="273" y="0"/>
                  </a:lnTo>
                  <a:lnTo>
                    <a:pt x="278" y="1"/>
                  </a:lnTo>
                  <a:lnTo>
                    <a:pt x="284" y="1"/>
                  </a:lnTo>
                  <a:lnTo>
                    <a:pt x="288" y="3"/>
                  </a:lnTo>
                  <a:lnTo>
                    <a:pt x="291" y="5"/>
                  </a:lnTo>
                  <a:lnTo>
                    <a:pt x="295" y="9"/>
                  </a:lnTo>
                  <a:lnTo>
                    <a:pt x="297" y="12"/>
                  </a:lnTo>
                  <a:lnTo>
                    <a:pt x="298" y="17"/>
                  </a:lnTo>
                  <a:lnTo>
                    <a:pt x="298" y="21"/>
                  </a:lnTo>
                  <a:lnTo>
                    <a:pt x="298" y="71"/>
                  </a:lnTo>
                  <a:lnTo>
                    <a:pt x="298" y="71"/>
                  </a:lnTo>
                  <a:lnTo>
                    <a:pt x="298" y="76"/>
                  </a:lnTo>
                  <a:lnTo>
                    <a:pt x="297" y="80"/>
                  </a:lnTo>
                  <a:lnTo>
                    <a:pt x="295" y="83"/>
                  </a:lnTo>
                  <a:lnTo>
                    <a:pt x="291" y="87"/>
                  </a:lnTo>
                  <a:lnTo>
                    <a:pt x="288" y="89"/>
                  </a:lnTo>
                  <a:lnTo>
                    <a:pt x="284" y="90"/>
                  </a:lnTo>
                  <a:lnTo>
                    <a:pt x="278" y="91"/>
                  </a:lnTo>
                  <a:lnTo>
                    <a:pt x="273" y="91"/>
                  </a:lnTo>
                  <a:lnTo>
                    <a:pt x="273" y="9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6" name="Freeform 167"/>
            <p:cNvSpPr>
              <a:spLocks/>
            </p:cNvSpPr>
            <p:nvPr/>
          </p:nvSpPr>
          <p:spPr bwMode="auto">
            <a:xfrm>
              <a:off x="5073870" y="3915227"/>
              <a:ext cx="79560" cy="163275"/>
            </a:xfrm>
            <a:custGeom>
              <a:avLst/>
              <a:gdLst>
                <a:gd name="T0" fmla="*/ 382 w 404"/>
                <a:gd name="T1" fmla="*/ 819 h 825"/>
                <a:gd name="T2" fmla="*/ 343 w 404"/>
                <a:gd name="T3" fmla="*/ 823 h 825"/>
                <a:gd name="T4" fmla="*/ 304 w 404"/>
                <a:gd name="T5" fmla="*/ 825 h 825"/>
                <a:gd name="T6" fmla="*/ 283 w 404"/>
                <a:gd name="T7" fmla="*/ 825 h 825"/>
                <a:gd name="T8" fmla="*/ 248 w 404"/>
                <a:gd name="T9" fmla="*/ 821 h 825"/>
                <a:gd name="T10" fmla="*/ 217 w 404"/>
                <a:gd name="T11" fmla="*/ 815 h 825"/>
                <a:gd name="T12" fmla="*/ 190 w 404"/>
                <a:gd name="T13" fmla="*/ 802 h 825"/>
                <a:gd name="T14" fmla="*/ 171 w 404"/>
                <a:gd name="T15" fmla="*/ 784 h 825"/>
                <a:gd name="T16" fmla="*/ 155 w 404"/>
                <a:gd name="T17" fmla="*/ 759 h 825"/>
                <a:gd name="T18" fmla="*/ 146 w 404"/>
                <a:gd name="T19" fmla="*/ 727 h 825"/>
                <a:gd name="T20" fmla="*/ 140 w 404"/>
                <a:gd name="T21" fmla="*/ 687 h 825"/>
                <a:gd name="T22" fmla="*/ 140 w 404"/>
                <a:gd name="T23" fmla="*/ 242 h 825"/>
                <a:gd name="T24" fmla="*/ 23 w 404"/>
                <a:gd name="T25" fmla="*/ 228 h 825"/>
                <a:gd name="T26" fmla="*/ 9 w 404"/>
                <a:gd name="T27" fmla="*/ 225 h 825"/>
                <a:gd name="T28" fmla="*/ 4 w 404"/>
                <a:gd name="T29" fmla="*/ 219 h 825"/>
                <a:gd name="T30" fmla="*/ 0 w 404"/>
                <a:gd name="T31" fmla="*/ 211 h 825"/>
                <a:gd name="T32" fmla="*/ 0 w 404"/>
                <a:gd name="T33" fmla="*/ 174 h 825"/>
                <a:gd name="T34" fmla="*/ 0 w 404"/>
                <a:gd name="T35" fmla="*/ 169 h 825"/>
                <a:gd name="T36" fmla="*/ 4 w 404"/>
                <a:gd name="T37" fmla="*/ 162 h 825"/>
                <a:gd name="T38" fmla="*/ 9 w 404"/>
                <a:gd name="T39" fmla="*/ 156 h 825"/>
                <a:gd name="T40" fmla="*/ 17 w 404"/>
                <a:gd name="T41" fmla="*/ 153 h 825"/>
                <a:gd name="T42" fmla="*/ 140 w 404"/>
                <a:gd name="T43" fmla="*/ 153 h 825"/>
                <a:gd name="T44" fmla="*/ 140 w 404"/>
                <a:gd name="T45" fmla="*/ 33 h 825"/>
                <a:gd name="T46" fmla="*/ 141 w 404"/>
                <a:gd name="T47" fmla="*/ 25 h 825"/>
                <a:gd name="T48" fmla="*/ 146 w 404"/>
                <a:gd name="T49" fmla="*/ 18 h 825"/>
                <a:gd name="T50" fmla="*/ 153 w 404"/>
                <a:gd name="T51" fmla="*/ 13 h 825"/>
                <a:gd name="T52" fmla="*/ 162 w 404"/>
                <a:gd name="T53" fmla="*/ 9 h 825"/>
                <a:gd name="T54" fmla="*/ 224 w 404"/>
                <a:gd name="T55" fmla="*/ 0 h 825"/>
                <a:gd name="T56" fmla="*/ 228 w 404"/>
                <a:gd name="T57" fmla="*/ 0 h 825"/>
                <a:gd name="T58" fmla="*/ 235 w 404"/>
                <a:gd name="T59" fmla="*/ 1 h 825"/>
                <a:gd name="T60" fmla="*/ 241 w 404"/>
                <a:gd name="T61" fmla="*/ 6 h 825"/>
                <a:gd name="T62" fmla="*/ 244 w 404"/>
                <a:gd name="T63" fmla="*/ 13 h 825"/>
                <a:gd name="T64" fmla="*/ 246 w 404"/>
                <a:gd name="T65" fmla="*/ 21 h 825"/>
                <a:gd name="T66" fmla="*/ 376 w 404"/>
                <a:gd name="T67" fmla="*/ 153 h 825"/>
                <a:gd name="T68" fmla="*/ 381 w 404"/>
                <a:gd name="T69" fmla="*/ 153 h 825"/>
                <a:gd name="T70" fmla="*/ 390 w 404"/>
                <a:gd name="T71" fmla="*/ 156 h 825"/>
                <a:gd name="T72" fmla="*/ 397 w 404"/>
                <a:gd name="T73" fmla="*/ 163 h 825"/>
                <a:gd name="T74" fmla="*/ 400 w 404"/>
                <a:gd name="T75" fmla="*/ 172 h 825"/>
                <a:gd name="T76" fmla="*/ 400 w 404"/>
                <a:gd name="T77" fmla="*/ 218 h 825"/>
                <a:gd name="T78" fmla="*/ 400 w 404"/>
                <a:gd name="T79" fmla="*/ 223 h 825"/>
                <a:gd name="T80" fmla="*/ 397 w 404"/>
                <a:gd name="T81" fmla="*/ 231 h 825"/>
                <a:gd name="T82" fmla="*/ 390 w 404"/>
                <a:gd name="T83" fmla="*/ 238 h 825"/>
                <a:gd name="T84" fmla="*/ 381 w 404"/>
                <a:gd name="T85" fmla="*/ 241 h 825"/>
                <a:gd name="T86" fmla="*/ 246 w 404"/>
                <a:gd name="T87" fmla="*/ 242 h 825"/>
                <a:gd name="T88" fmla="*/ 246 w 404"/>
                <a:gd name="T89" fmla="*/ 663 h 825"/>
                <a:gd name="T90" fmla="*/ 249 w 404"/>
                <a:gd name="T91" fmla="*/ 703 h 825"/>
                <a:gd name="T92" fmla="*/ 254 w 404"/>
                <a:gd name="T93" fmla="*/ 716 h 825"/>
                <a:gd name="T94" fmla="*/ 260 w 404"/>
                <a:gd name="T95" fmla="*/ 726 h 825"/>
                <a:gd name="T96" fmla="*/ 270 w 404"/>
                <a:gd name="T97" fmla="*/ 733 h 825"/>
                <a:gd name="T98" fmla="*/ 281 w 404"/>
                <a:gd name="T99" fmla="*/ 737 h 825"/>
                <a:gd name="T100" fmla="*/ 311 w 404"/>
                <a:gd name="T101" fmla="*/ 739 h 825"/>
                <a:gd name="T102" fmla="*/ 379 w 404"/>
                <a:gd name="T103" fmla="*/ 739 h 825"/>
                <a:gd name="T104" fmla="*/ 395 w 404"/>
                <a:gd name="T105" fmla="*/ 741 h 825"/>
                <a:gd name="T106" fmla="*/ 400 w 404"/>
                <a:gd name="T107" fmla="*/ 746 h 825"/>
                <a:gd name="T108" fmla="*/ 404 w 404"/>
                <a:gd name="T109" fmla="*/ 751 h 825"/>
                <a:gd name="T110" fmla="*/ 404 w 404"/>
                <a:gd name="T111" fmla="*/ 798 h 825"/>
                <a:gd name="T112" fmla="*/ 403 w 404"/>
                <a:gd name="T113" fmla="*/ 805 h 825"/>
                <a:gd name="T114" fmla="*/ 399 w 404"/>
                <a:gd name="T115" fmla="*/ 812 h 825"/>
                <a:gd name="T116" fmla="*/ 392 w 404"/>
                <a:gd name="T117" fmla="*/ 816 h 825"/>
                <a:gd name="T118" fmla="*/ 382 w 404"/>
                <a:gd name="T119" fmla="*/ 819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2" y="819"/>
                  </a:moveTo>
                  <a:lnTo>
                    <a:pt x="382" y="819"/>
                  </a:lnTo>
                  <a:lnTo>
                    <a:pt x="364" y="821"/>
                  </a:lnTo>
                  <a:lnTo>
                    <a:pt x="343" y="823"/>
                  </a:lnTo>
                  <a:lnTo>
                    <a:pt x="322" y="825"/>
                  </a:lnTo>
                  <a:lnTo>
                    <a:pt x="304" y="825"/>
                  </a:lnTo>
                  <a:lnTo>
                    <a:pt x="304" y="825"/>
                  </a:lnTo>
                  <a:lnTo>
                    <a:pt x="283" y="825"/>
                  </a:lnTo>
                  <a:lnTo>
                    <a:pt x="265" y="824"/>
                  </a:lnTo>
                  <a:lnTo>
                    <a:pt x="248" y="821"/>
                  </a:lnTo>
                  <a:lnTo>
                    <a:pt x="232" y="818"/>
                  </a:lnTo>
                  <a:lnTo>
                    <a:pt x="217" y="815"/>
                  </a:lnTo>
                  <a:lnTo>
                    <a:pt x="203" y="809"/>
                  </a:lnTo>
                  <a:lnTo>
                    <a:pt x="190" y="802"/>
                  </a:lnTo>
                  <a:lnTo>
                    <a:pt x="180" y="794"/>
                  </a:lnTo>
                  <a:lnTo>
                    <a:pt x="171" y="784"/>
                  </a:lnTo>
                  <a:lnTo>
                    <a:pt x="163" y="772"/>
                  </a:lnTo>
                  <a:lnTo>
                    <a:pt x="155" y="759"/>
                  </a:lnTo>
                  <a:lnTo>
                    <a:pt x="149" y="745"/>
                  </a:lnTo>
                  <a:lnTo>
                    <a:pt x="146" y="727"/>
                  </a:lnTo>
                  <a:lnTo>
                    <a:pt x="142" y="708"/>
                  </a:lnTo>
                  <a:lnTo>
                    <a:pt x="140" y="687"/>
                  </a:lnTo>
                  <a:lnTo>
                    <a:pt x="140" y="663"/>
                  </a:lnTo>
                  <a:lnTo>
                    <a:pt x="140" y="242"/>
                  </a:lnTo>
                  <a:lnTo>
                    <a:pt x="23" y="228"/>
                  </a:lnTo>
                  <a:lnTo>
                    <a:pt x="23" y="228"/>
                  </a:lnTo>
                  <a:lnTo>
                    <a:pt x="14" y="226"/>
                  </a:lnTo>
                  <a:lnTo>
                    <a:pt x="9" y="225"/>
                  </a:lnTo>
                  <a:lnTo>
                    <a:pt x="6" y="222"/>
                  </a:lnTo>
                  <a:lnTo>
                    <a:pt x="4" y="219"/>
                  </a:lnTo>
                  <a:lnTo>
                    <a:pt x="1" y="216"/>
                  </a:lnTo>
                  <a:lnTo>
                    <a:pt x="0" y="211"/>
                  </a:lnTo>
                  <a:lnTo>
                    <a:pt x="0" y="207"/>
                  </a:lnTo>
                  <a:lnTo>
                    <a:pt x="0" y="174"/>
                  </a:lnTo>
                  <a:lnTo>
                    <a:pt x="0" y="174"/>
                  </a:lnTo>
                  <a:lnTo>
                    <a:pt x="0" y="169"/>
                  </a:lnTo>
                  <a:lnTo>
                    <a:pt x="1" y="165"/>
                  </a:lnTo>
                  <a:lnTo>
                    <a:pt x="4" y="162"/>
                  </a:lnTo>
                  <a:lnTo>
                    <a:pt x="6" y="158"/>
                  </a:lnTo>
                  <a:lnTo>
                    <a:pt x="9" y="156"/>
                  </a:lnTo>
                  <a:lnTo>
                    <a:pt x="14" y="154"/>
                  </a:lnTo>
                  <a:lnTo>
                    <a:pt x="17" y="153"/>
                  </a:lnTo>
                  <a:lnTo>
                    <a:pt x="23" y="153"/>
                  </a:lnTo>
                  <a:lnTo>
                    <a:pt x="140" y="153"/>
                  </a:lnTo>
                  <a:lnTo>
                    <a:pt x="140" y="33"/>
                  </a:lnTo>
                  <a:lnTo>
                    <a:pt x="140" y="33"/>
                  </a:lnTo>
                  <a:lnTo>
                    <a:pt x="140" y="30"/>
                  </a:lnTo>
                  <a:lnTo>
                    <a:pt x="141" y="25"/>
                  </a:lnTo>
                  <a:lnTo>
                    <a:pt x="143" y="22"/>
                  </a:lnTo>
                  <a:lnTo>
                    <a:pt x="146" y="18"/>
                  </a:lnTo>
                  <a:lnTo>
                    <a:pt x="149" y="15"/>
                  </a:lnTo>
                  <a:lnTo>
                    <a:pt x="153" y="13"/>
                  </a:lnTo>
                  <a:lnTo>
                    <a:pt x="157" y="12"/>
                  </a:lnTo>
                  <a:lnTo>
                    <a:pt x="162" y="9"/>
                  </a:lnTo>
                  <a:lnTo>
                    <a:pt x="224" y="0"/>
                  </a:lnTo>
                  <a:lnTo>
                    <a:pt x="224" y="0"/>
                  </a:lnTo>
                  <a:lnTo>
                    <a:pt x="228" y="0"/>
                  </a:lnTo>
                  <a:lnTo>
                    <a:pt x="228" y="0"/>
                  </a:lnTo>
                  <a:lnTo>
                    <a:pt x="232" y="0"/>
                  </a:lnTo>
                  <a:lnTo>
                    <a:pt x="235" y="1"/>
                  </a:lnTo>
                  <a:lnTo>
                    <a:pt x="238" y="4"/>
                  </a:lnTo>
                  <a:lnTo>
                    <a:pt x="241" y="6"/>
                  </a:lnTo>
                  <a:lnTo>
                    <a:pt x="243" y="9"/>
                  </a:lnTo>
                  <a:lnTo>
                    <a:pt x="244" y="13"/>
                  </a:lnTo>
                  <a:lnTo>
                    <a:pt x="246" y="16"/>
                  </a:lnTo>
                  <a:lnTo>
                    <a:pt x="246" y="21"/>
                  </a:lnTo>
                  <a:lnTo>
                    <a:pt x="246" y="153"/>
                  </a:lnTo>
                  <a:lnTo>
                    <a:pt x="376" y="153"/>
                  </a:lnTo>
                  <a:lnTo>
                    <a:pt x="376" y="153"/>
                  </a:lnTo>
                  <a:lnTo>
                    <a:pt x="381" y="153"/>
                  </a:lnTo>
                  <a:lnTo>
                    <a:pt x="385" y="154"/>
                  </a:lnTo>
                  <a:lnTo>
                    <a:pt x="390" y="156"/>
                  </a:lnTo>
                  <a:lnTo>
                    <a:pt x="394" y="160"/>
                  </a:lnTo>
                  <a:lnTo>
                    <a:pt x="397" y="163"/>
                  </a:lnTo>
                  <a:lnTo>
                    <a:pt x="398" y="168"/>
                  </a:lnTo>
                  <a:lnTo>
                    <a:pt x="400" y="172"/>
                  </a:lnTo>
                  <a:lnTo>
                    <a:pt x="400" y="177"/>
                  </a:lnTo>
                  <a:lnTo>
                    <a:pt x="400" y="218"/>
                  </a:lnTo>
                  <a:lnTo>
                    <a:pt x="400" y="218"/>
                  </a:lnTo>
                  <a:lnTo>
                    <a:pt x="400" y="223"/>
                  </a:lnTo>
                  <a:lnTo>
                    <a:pt x="398" y="227"/>
                  </a:lnTo>
                  <a:lnTo>
                    <a:pt x="397" y="231"/>
                  </a:lnTo>
                  <a:lnTo>
                    <a:pt x="394" y="234"/>
                  </a:lnTo>
                  <a:lnTo>
                    <a:pt x="390" y="238"/>
                  </a:lnTo>
                  <a:lnTo>
                    <a:pt x="385" y="240"/>
                  </a:lnTo>
                  <a:lnTo>
                    <a:pt x="381" y="241"/>
                  </a:lnTo>
                  <a:lnTo>
                    <a:pt x="376" y="242"/>
                  </a:lnTo>
                  <a:lnTo>
                    <a:pt x="246" y="242"/>
                  </a:lnTo>
                  <a:lnTo>
                    <a:pt x="246" y="663"/>
                  </a:lnTo>
                  <a:lnTo>
                    <a:pt x="246" y="663"/>
                  </a:lnTo>
                  <a:lnTo>
                    <a:pt x="247" y="685"/>
                  </a:lnTo>
                  <a:lnTo>
                    <a:pt x="249" y="703"/>
                  </a:lnTo>
                  <a:lnTo>
                    <a:pt x="251" y="710"/>
                  </a:lnTo>
                  <a:lnTo>
                    <a:pt x="254" y="716"/>
                  </a:lnTo>
                  <a:lnTo>
                    <a:pt x="257" y="722"/>
                  </a:lnTo>
                  <a:lnTo>
                    <a:pt x="260" y="726"/>
                  </a:lnTo>
                  <a:lnTo>
                    <a:pt x="265" y="730"/>
                  </a:lnTo>
                  <a:lnTo>
                    <a:pt x="270" y="733"/>
                  </a:lnTo>
                  <a:lnTo>
                    <a:pt x="274" y="735"/>
                  </a:lnTo>
                  <a:lnTo>
                    <a:pt x="281" y="737"/>
                  </a:lnTo>
                  <a:lnTo>
                    <a:pt x="295" y="739"/>
                  </a:lnTo>
                  <a:lnTo>
                    <a:pt x="311" y="739"/>
                  </a:lnTo>
                  <a:lnTo>
                    <a:pt x="379" y="739"/>
                  </a:lnTo>
                  <a:lnTo>
                    <a:pt x="379" y="739"/>
                  </a:lnTo>
                  <a:lnTo>
                    <a:pt x="390" y="740"/>
                  </a:lnTo>
                  <a:lnTo>
                    <a:pt x="395" y="741"/>
                  </a:lnTo>
                  <a:lnTo>
                    <a:pt x="398" y="743"/>
                  </a:lnTo>
                  <a:lnTo>
                    <a:pt x="400" y="746"/>
                  </a:lnTo>
                  <a:lnTo>
                    <a:pt x="403" y="748"/>
                  </a:lnTo>
                  <a:lnTo>
                    <a:pt x="404" y="751"/>
                  </a:lnTo>
                  <a:lnTo>
                    <a:pt x="404" y="756"/>
                  </a:lnTo>
                  <a:lnTo>
                    <a:pt x="404" y="798"/>
                  </a:lnTo>
                  <a:lnTo>
                    <a:pt x="404" y="798"/>
                  </a:lnTo>
                  <a:lnTo>
                    <a:pt x="403" y="805"/>
                  </a:lnTo>
                  <a:lnTo>
                    <a:pt x="402" y="809"/>
                  </a:lnTo>
                  <a:lnTo>
                    <a:pt x="399" y="812"/>
                  </a:lnTo>
                  <a:lnTo>
                    <a:pt x="396" y="815"/>
                  </a:lnTo>
                  <a:lnTo>
                    <a:pt x="392" y="816"/>
                  </a:lnTo>
                  <a:lnTo>
                    <a:pt x="382" y="819"/>
                  </a:lnTo>
                  <a:lnTo>
                    <a:pt x="382" y="819"/>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7" name="Freeform 168"/>
            <p:cNvSpPr>
              <a:spLocks/>
            </p:cNvSpPr>
            <p:nvPr/>
          </p:nvSpPr>
          <p:spPr bwMode="auto">
            <a:xfrm>
              <a:off x="5175991" y="3943726"/>
              <a:ext cx="100340" cy="132995"/>
            </a:xfrm>
            <a:custGeom>
              <a:avLst/>
              <a:gdLst>
                <a:gd name="T0" fmla="*/ 427 w 508"/>
                <a:gd name="T1" fmla="*/ 673 h 673"/>
                <a:gd name="T2" fmla="*/ 421 w 508"/>
                <a:gd name="T3" fmla="*/ 672 h 673"/>
                <a:gd name="T4" fmla="*/ 413 w 508"/>
                <a:gd name="T5" fmla="*/ 668 h 673"/>
                <a:gd name="T6" fmla="*/ 406 w 508"/>
                <a:gd name="T7" fmla="*/ 661 h 673"/>
                <a:gd name="T8" fmla="*/ 403 w 508"/>
                <a:gd name="T9" fmla="*/ 653 h 673"/>
                <a:gd name="T10" fmla="*/ 403 w 508"/>
                <a:gd name="T11" fmla="*/ 251 h 673"/>
                <a:gd name="T12" fmla="*/ 402 w 508"/>
                <a:gd name="T13" fmla="*/ 229 h 673"/>
                <a:gd name="T14" fmla="*/ 398 w 508"/>
                <a:gd name="T15" fmla="*/ 191 h 673"/>
                <a:gd name="T16" fmla="*/ 390 w 508"/>
                <a:gd name="T17" fmla="*/ 160 h 673"/>
                <a:gd name="T18" fmla="*/ 378 w 508"/>
                <a:gd name="T19" fmla="*/ 136 h 673"/>
                <a:gd name="T20" fmla="*/ 362 w 508"/>
                <a:gd name="T21" fmla="*/ 118 h 673"/>
                <a:gd name="T22" fmla="*/ 341 w 508"/>
                <a:gd name="T23" fmla="*/ 104 h 673"/>
                <a:gd name="T24" fmla="*/ 316 w 508"/>
                <a:gd name="T25" fmla="*/ 96 h 673"/>
                <a:gd name="T26" fmla="*/ 286 w 508"/>
                <a:gd name="T27" fmla="*/ 92 h 673"/>
                <a:gd name="T28" fmla="*/ 270 w 508"/>
                <a:gd name="T29" fmla="*/ 91 h 673"/>
                <a:gd name="T30" fmla="*/ 231 w 508"/>
                <a:gd name="T31" fmla="*/ 95 h 673"/>
                <a:gd name="T32" fmla="*/ 190 w 508"/>
                <a:gd name="T33" fmla="*/ 105 h 673"/>
                <a:gd name="T34" fmla="*/ 148 w 508"/>
                <a:gd name="T35" fmla="*/ 120 h 673"/>
                <a:gd name="T36" fmla="*/ 107 w 508"/>
                <a:gd name="T37" fmla="*/ 138 h 673"/>
                <a:gd name="T38" fmla="*/ 107 w 508"/>
                <a:gd name="T39" fmla="*/ 648 h 673"/>
                <a:gd name="T40" fmla="*/ 105 w 508"/>
                <a:gd name="T41" fmla="*/ 657 h 673"/>
                <a:gd name="T42" fmla="*/ 100 w 508"/>
                <a:gd name="T43" fmla="*/ 665 h 673"/>
                <a:gd name="T44" fmla="*/ 92 w 508"/>
                <a:gd name="T45" fmla="*/ 671 h 673"/>
                <a:gd name="T46" fmla="*/ 83 w 508"/>
                <a:gd name="T47" fmla="*/ 673 h 673"/>
                <a:gd name="T48" fmla="*/ 23 w 508"/>
                <a:gd name="T49" fmla="*/ 673 h 673"/>
                <a:gd name="T50" fmla="*/ 14 w 508"/>
                <a:gd name="T51" fmla="*/ 671 h 673"/>
                <a:gd name="T52" fmla="*/ 7 w 508"/>
                <a:gd name="T53" fmla="*/ 665 h 673"/>
                <a:gd name="T54" fmla="*/ 3 w 508"/>
                <a:gd name="T55" fmla="*/ 658 h 673"/>
                <a:gd name="T56" fmla="*/ 0 w 508"/>
                <a:gd name="T57" fmla="*/ 648 h 673"/>
                <a:gd name="T58" fmla="*/ 0 w 508"/>
                <a:gd name="T59" fmla="*/ 33 h 673"/>
                <a:gd name="T60" fmla="*/ 3 w 508"/>
                <a:gd name="T61" fmla="*/ 24 h 673"/>
                <a:gd name="T62" fmla="*/ 7 w 508"/>
                <a:gd name="T63" fmla="*/ 16 h 673"/>
                <a:gd name="T64" fmla="*/ 14 w 508"/>
                <a:gd name="T65" fmla="*/ 10 h 673"/>
                <a:gd name="T66" fmla="*/ 23 w 508"/>
                <a:gd name="T67" fmla="*/ 9 h 673"/>
                <a:gd name="T68" fmla="*/ 84 w 508"/>
                <a:gd name="T69" fmla="*/ 9 h 673"/>
                <a:gd name="T70" fmla="*/ 93 w 508"/>
                <a:gd name="T71" fmla="*/ 10 h 673"/>
                <a:gd name="T72" fmla="*/ 100 w 508"/>
                <a:gd name="T73" fmla="*/ 16 h 673"/>
                <a:gd name="T74" fmla="*/ 105 w 508"/>
                <a:gd name="T75" fmla="*/ 24 h 673"/>
                <a:gd name="T76" fmla="*/ 107 w 508"/>
                <a:gd name="T77" fmla="*/ 33 h 673"/>
                <a:gd name="T78" fmla="*/ 107 w 508"/>
                <a:gd name="T79" fmla="*/ 56 h 673"/>
                <a:gd name="T80" fmla="*/ 155 w 508"/>
                <a:gd name="T81" fmla="*/ 30 h 673"/>
                <a:gd name="T82" fmla="*/ 201 w 508"/>
                <a:gd name="T83" fmla="*/ 13 h 673"/>
                <a:gd name="T84" fmla="*/ 248 w 508"/>
                <a:gd name="T85" fmla="*/ 3 h 673"/>
                <a:gd name="T86" fmla="*/ 298 w 508"/>
                <a:gd name="T87" fmla="*/ 0 h 673"/>
                <a:gd name="T88" fmla="*/ 325 w 508"/>
                <a:gd name="T89" fmla="*/ 1 h 673"/>
                <a:gd name="T90" fmla="*/ 372 w 508"/>
                <a:gd name="T91" fmla="*/ 9 h 673"/>
                <a:gd name="T92" fmla="*/ 411 w 508"/>
                <a:gd name="T93" fmla="*/ 26 h 673"/>
                <a:gd name="T94" fmla="*/ 444 w 508"/>
                <a:gd name="T95" fmla="*/ 50 h 673"/>
                <a:gd name="T96" fmla="*/ 469 w 508"/>
                <a:gd name="T97" fmla="*/ 82 h 673"/>
                <a:gd name="T98" fmla="*/ 489 w 508"/>
                <a:gd name="T99" fmla="*/ 121 h 673"/>
                <a:gd name="T100" fmla="*/ 501 w 508"/>
                <a:gd name="T101" fmla="*/ 168 h 673"/>
                <a:gd name="T102" fmla="*/ 508 w 508"/>
                <a:gd name="T103" fmla="*/ 222 h 673"/>
                <a:gd name="T104" fmla="*/ 508 w 508"/>
                <a:gd name="T105" fmla="*/ 648 h 673"/>
                <a:gd name="T106" fmla="*/ 508 w 508"/>
                <a:gd name="T107" fmla="*/ 653 h 673"/>
                <a:gd name="T108" fmla="*/ 505 w 508"/>
                <a:gd name="T109" fmla="*/ 661 h 673"/>
                <a:gd name="T110" fmla="*/ 498 w 508"/>
                <a:gd name="T111" fmla="*/ 668 h 673"/>
                <a:gd name="T112" fmla="*/ 489 w 508"/>
                <a:gd name="T113" fmla="*/ 672 h 673"/>
                <a:gd name="T114" fmla="*/ 484 w 508"/>
                <a:gd name="T115" fmla="*/ 67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4" y="673"/>
                  </a:moveTo>
                  <a:lnTo>
                    <a:pt x="427" y="673"/>
                  </a:lnTo>
                  <a:lnTo>
                    <a:pt x="427" y="673"/>
                  </a:lnTo>
                  <a:lnTo>
                    <a:pt x="421" y="672"/>
                  </a:lnTo>
                  <a:lnTo>
                    <a:pt x="417" y="671"/>
                  </a:lnTo>
                  <a:lnTo>
                    <a:pt x="413" y="668"/>
                  </a:lnTo>
                  <a:lnTo>
                    <a:pt x="410" y="665"/>
                  </a:lnTo>
                  <a:lnTo>
                    <a:pt x="406" y="661"/>
                  </a:lnTo>
                  <a:lnTo>
                    <a:pt x="404" y="658"/>
                  </a:lnTo>
                  <a:lnTo>
                    <a:pt x="403" y="653"/>
                  </a:lnTo>
                  <a:lnTo>
                    <a:pt x="403" y="648"/>
                  </a:lnTo>
                  <a:lnTo>
                    <a:pt x="403" y="251"/>
                  </a:lnTo>
                  <a:lnTo>
                    <a:pt x="403" y="251"/>
                  </a:lnTo>
                  <a:lnTo>
                    <a:pt x="402" y="229"/>
                  </a:lnTo>
                  <a:lnTo>
                    <a:pt x="401" y="209"/>
                  </a:lnTo>
                  <a:lnTo>
                    <a:pt x="398" y="191"/>
                  </a:lnTo>
                  <a:lnTo>
                    <a:pt x="395" y="175"/>
                  </a:lnTo>
                  <a:lnTo>
                    <a:pt x="390" y="160"/>
                  </a:lnTo>
                  <a:lnTo>
                    <a:pt x="384" y="147"/>
                  </a:lnTo>
                  <a:lnTo>
                    <a:pt x="378" y="136"/>
                  </a:lnTo>
                  <a:lnTo>
                    <a:pt x="371" y="126"/>
                  </a:lnTo>
                  <a:lnTo>
                    <a:pt x="362" y="118"/>
                  </a:lnTo>
                  <a:lnTo>
                    <a:pt x="352" y="110"/>
                  </a:lnTo>
                  <a:lnTo>
                    <a:pt x="341" y="104"/>
                  </a:lnTo>
                  <a:lnTo>
                    <a:pt x="329" y="99"/>
                  </a:lnTo>
                  <a:lnTo>
                    <a:pt x="316" y="96"/>
                  </a:lnTo>
                  <a:lnTo>
                    <a:pt x="302" y="94"/>
                  </a:lnTo>
                  <a:lnTo>
                    <a:pt x="286" y="92"/>
                  </a:lnTo>
                  <a:lnTo>
                    <a:pt x="270" y="91"/>
                  </a:lnTo>
                  <a:lnTo>
                    <a:pt x="270" y="91"/>
                  </a:lnTo>
                  <a:lnTo>
                    <a:pt x="250" y="92"/>
                  </a:lnTo>
                  <a:lnTo>
                    <a:pt x="231" y="95"/>
                  </a:lnTo>
                  <a:lnTo>
                    <a:pt x="210" y="99"/>
                  </a:lnTo>
                  <a:lnTo>
                    <a:pt x="190" y="105"/>
                  </a:lnTo>
                  <a:lnTo>
                    <a:pt x="169" y="112"/>
                  </a:lnTo>
                  <a:lnTo>
                    <a:pt x="148" y="120"/>
                  </a:lnTo>
                  <a:lnTo>
                    <a:pt x="128" y="129"/>
                  </a:lnTo>
                  <a:lnTo>
                    <a:pt x="107" y="138"/>
                  </a:lnTo>
                  <a:lnTo>
                    <a:pt x="107" y="648"/>
                  </a:lnTo>
                  <a:lnTo>
                    <a:pt x="107" y="648"/>
                  </a:lnTo>
                  <a:lnTo>
                    <a:pt x="106" y="652"/>
                  </a:lnTo>
                  <a:lnTo>
                    <a:pt x="105" y="657"/>
                  </a:lnTo>
                  <a:lnTo>
                    <a:pt x="102" y="661"/>
                  </a:lnTo>
                  <a:lnTo>
                    <a:pt x="100" y="665"/>
                  </a:lnTo>
                  <a:lnTo>
                    <a:pt x="95" y="668"/>
                  </a:lnTo>
                  <a:lnTo>
                    <a:pt x="92" y="671"/>
                  </a:lnTo>
                  <a:lnTo>
                    <a:pt x="87" y="672"/>
                  </a:lnTo>
                  <a:lnTo>
                    <a:pt x="83" y="673"/>
                  </a:lnTo>
                  <a:lnTo>
                    <a:pt x="23" y="673"/>
                  </a:lnTo>
                  <a:lnTo>
                    <a:pt x="23" y="673"/>
                  </a:lnTo>
                  <a:lnTo>
                    <a:pt x="19" y="672"/>
                  </a:lnTo>
                  <a:lnTo>
                    <a:pt x="14" y="671"/>
                  </a:lnTo>
                  <a:lnTo>
                    <a:pt x="11" y="668"/>
                  </a:lnTo>
                  <a:lnTo>
                    <a:pt x="7" y="665"/>
                  </a:lnTo>
                  <a:lnTo>
                    <a:pt x="5" y="661"/>
                  </a:lnTo>
                  <a:lnTo>
                    <a:pt x="3" y="658"/>
                  </a:lnTo>
                  <a:lnTo>
                    <a:pt x="1" y="653"/>
                  </a:lnTo>
                  <a:lnTo>
                    <a:pt x="0" y="648"/>
                  </a:lnTo>
                  <a:lnTo>
                    <a:pt x="0" y="33"/>
                  </a:lnTo>
                  <a:lnTo>
                    <a:pt x="0" y="33"/>
                  </a:lnTo>
                  <a:lnTo>
                    <a:pt x="0" y="28"/>
                  </a:lnTo>
                  <a:lnTo>
                    <a:pt x="3" y="24"/>
                  </a:lnTo>
                  <a:lnTo>
                    <a:pt x="4" y="19"/>
                  </a:lnTo>
                  <a:lnTo>
                    <a:pt x="7" y="16"/>
                  </a:lnTo>
                  <a:lnTo>
                    <a:pt x="11" y="12"/>
                  </a:lnTo>
                  <a:lnTo>
                    <a:pt x="14" y="10"/>
                  </a:lnTo>
                  <a:lnTo>
                    <a:pt x="19" y="9"/>
                  </a:lnTo>
                  <a:lnTo>
                    <a:pt x="23" y="9"/>
                  </a:lnTo>
                  <a:lnTo>
                    <a:pt x="84" y="9"/>
                  </a:lnTo>
                  <a:lnTo>
                    <a:pt x="84" y="9"/>
                  </a:lnTo>
                  <a:lnTo>
                    <a:pt x="89" y="9"/>
                  </a:lnTo>
                  <a:lnTo>
                    <a:pt x="93" y="10"/>
                  </a:lnTo>
                  <a:lnTo>
                    <a:pt x="97" y="12"/>
                  </a:lnTo>
                  <a:lnTo>
                    <a:pt x="100" y="16"/>
                  </a:lnTo>
                  <a:lnTo>
                    <a:pt x="102" y="19"/>
                  </a:lnTo>
                  <a:lnTo>
                    <a:pt x="105" y="24"/>
                  </a:lnTo>
                  <a:lnTo>
                    <a:pt x="106" y="28"/>
                  </a:lnTo>
                  <a:lnTo>
                    <a:pt x="107" y="33"/>
                  </a:lnTo>
                  <a:lnTo>
                    <a:pt x="107" y="56"/>
                  </a:lnTo>
                  <a:lnTo>
                    <a:pt x="107" y="56"/>
                  </a:lnTo>
                  <a:lnTo>
                    <a:pt x="131" y="42"/>
                  </a:lnTo>
                  <a:lnTo>
                    <a:pt x="155" y="30"/>
                  </a:lnTo>
                  <a:lnTo>
                    <a:pt x="178" y="21"/>
                  </a:lnTo>
                  <a:lnTo>
                    <a:pt x="201" y="13"/>
                  </a:lnTo>
                  <a:lnTo>
                    <a:pt x="224" y="8"/>
                  </a:lnTo>
                  <a:lnTo>
                    <a:pt x="248" y="3"/>
                  </a:lnTo>
                  <a:lnTo>
                    <a:pt x="272" y="1"/>
                  </a:lnTo>
                  <a:lnTo>
                    <a:pt x="298" y="0"/>
                  </a:lnTo>
                  <a:lnTo>
                    <a:pt x="298" y="0"/>
                  </a:lnTo>
                  <a:lnTo>
                    <a:pt x="325" y="1"/>
                  </a:lnTo>
                  <a:lnTo>
                    <a:pt x="349" y="4"/>
                  </a:lnTo>
                  <a:lnTo>
                    <a:pt x="372" y="9"/>
                  </a:lnTo>
                  <a:lnTo>
                    <a:pt x="393" y="17"/>
                  </a:lnTo>
                  <a:lnTo>
                    <a:pt x="411" y="26"/>
                  </a:lnTo>
                  <a:lnTo>
                    <a:pt x="428" y="37"/>
                  </a:lnTo>
                  <a:lnTo>
                    <a:pt x="444" y="50"/>
                  </a:lnTo>
                  <a:lnTo>
                    <a:pt x="458" y="65"/>
                  </a:lnTo>
                  <a:lnTo>
                    <a:pt x="469" y="82"/>
                  </a:lnTo>
                  <a:lnTo>
                    <a:pt x="481" y="100"/>
                  </a:lnTo>
                  <a:lnTo>
                    <a:pt x="489" y="121"/>
                  </a:lnTo>
                  <a:lnTo>
                    <a:pt x="496" y="144"/>
                  </a:lnTo>
                  <a:lnTo>
                    <a:pt x="501" y="168"/>
                  </a:lnTo>
                  <a:lnTo>
                    <a:pt x="505" y="194"/>
                  </a:lnTo>
                  <a:lnTo>
                    <a:pt x="508" y="222"/>
                  </a:lnTo>
                  <a:lnTo>
                    <a:pt x="508" y="251"/>
                  </a:lnTo>
                  <a:lnTo>
                    <a:pt x="508" y="648"/>
                  </a:lnTo>
                  <a:lnTo>
                    <a:pt x="508" y="648"/>
                  </a:lnTo>
                  <a:lnTo>
                    <a:pt x="508" y="653"/>
                  </a:lnTo>
                  <a:lnTo>
                    <a:pt x="507" y="658"/>
                  </a:lnTo>
                  <a:lnTo>
                    <a:pt x="505" y="661"/>
                  </a:lnTo>
                  <a:lnTo>
                    <a:pt x="501" y="665"/>
                  </a:lnTo>
                  <a:lnTo>
                    <a:pt x="498" y="668"/>
                  </a:lnTo>
                  <a:lnTo>
                    <a:pt x="493" y="671"/>
                  </a:lnTo>
                  <a:lnTo>
                    <a:pt x="489" y="672"/>
                  </a:lnTo>
                  <a:lnTo>
                    <a:pt x="484" y="673"/>
                  </a:lnTo>
                  <a:lnTo>
                    <a:pt x="484" y="67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8" name="Freeform 169"/>
            <p:cNvSpPr>
              <a:spLocks noEditPoints="1"/>
            </p:cNvSpPr>
            <p:nvPr/>
          </p:nvSpPr>
          <p:spPr bwMode="auto">
            <a:xfrm>
              <a:off x="5304830" y="3943726"/>
              <a:ext cx="105090" cy="134776"/>
            </a:xfrm>
            <a:custGeom>
              <a:avLst/>
              <a:gdLst>
                <a:gd name="T0" fmla="*/ 106 w 533"/>
                <a:gd name="T1" fmla="*/ 391 h 681"/>
                <a:gd name="T2" fmla="*/ 109 w 533"/>
                <a:gd name="T3" fmla="*/ 441 h 681"/>
                <a:gd name="T4" fmla="*/ 122 w 533"/>
                <a:gd name="T5" fmla="*/ 501 h 681"/>
                <a:gd name="T6" fmla="*/ 149 w 533"/>
                <a:gd name="T7" fmla="*/ 543 h 681"/>
                <a:gd name="T8" fmla="*/ 185 w 533"/>
                <a:gd name="T9" fmla="*/ 571 h 681"/>
                <a:gd name="T10" fmla="*/ 235 w 533"/>
                <a:gd name="T11" fmla="*/ 586 h 681"/>
                <a:gd name="T12" fmla="*/ 274 w 533"/>
                <a:gd name="T13" fmla="*/ 588 h 681"/>
                <a:gd name="T14" fmla="*/ 441 w 533"/>
                <a:gd name="T15" fmla="*/ 580 h 681"/>
                <a:gd name="T16" fmla="*/ 495 w 533"/>
                <a:gd name="T17" fmla="*/ 574 h 681"/>
                <a:gd name="T18" fmla="*/ 508 w 533"/>
                <a:gd name="T19" fmla="*/ 579 h 681"/>
                <a:gd name="T20" fmla="*/ 513 w 533"/>
                <a:gd name="T21" fmla="*/ 587 h 681"/>
                <a:gd name="T22" fmla="*/ 515 w 533"/>
                <a:gd name="T23" fmla="*/ 633 h 681"/>
                <a:gd name="T24" fmla="*/ 509 w 533"/>
                <a:gd name="T25" fmla="*/ 651 h 681"/>
                <a:gd name="T26" fmla="*/ 496 w 533"/>
                <a:gd name="T27" fmla="*/ 659 h 681"/>
                <a:gd name="T28" fmla="*/ 439 w 533"/>
                <a:gd name="T29" fmla="*/ 669 h 681"/>
                <a:gd name="T30" fmla="*/ 332 w 533"/>
                <a:gd name="T31" fmla="*/ 680 h 681"/>
                <a:gd name="T32" fmla="*/ 274 w 533"/>
                <a:gd name="T33" fmla="*/ 681 h 681"/>
                <a:gd name="T34" fmla="*/ 197 w 533"/>
                <a:gd name="T35" fmla="*/ 673 h 681"/>
                <a:gd name="T36" fmla="*/ 126 w 533"/>
                <a:gd name="T37" fmla="*/ 649 h 681"/>
                <a:gd name="T38" fmla="*/ 95 w 533"/>
                <a:gd name="T39" fmla="*/ 628 h 681"/>
                <a:gd name="T40" fmla="*/ 66 w 533"/>
                <a:gd name="T41" fmla="*/ 602 h 681"/>
                <a:gd name="T42" fmla="*/ 42 w 533"/>
                <a:gd name="T43" fmla="*/ 570 h 681"/>
                <a:gd name="T44" fmla="*/ 24 w 533"/>
                <a:gd name="T45" fmla="*/ 531 h 681"/>
                <a:gd name="T46" fmla="*/ 9 w 533"/>
                <a:gd name="T47" fmla="*/ 485 h 681"/>
                <a:gd name="T48" fmla="*/ 2 w 533"/>
                <a:gd name="T49" fmla="*/ 431 h 681"/>
                <a:gd name="T50" fmla="*/ 0 w 533"/>
                <a:gd name="T51" fmla="*/ 283 h 681"/>
                <a:gd name="T52" fmla="*/ 4 w 533"/>
                <a:gd name="T53" fmla="*/ 221 h 681"/>
                <a:gd name="T54" fmla="*/ 27 w 533"/>
                <a:gd name="T55" fmla="*/ 141 h 681"/>
                <a:gd name="T56" fmla="*/ 54 w 533"/>
                <a:gd name="T57" fmla="*/ 96 h 681"/>
                <a:gd name="T58" fmla="*/ 78 w 533"/>
                <a:gd name="T59" fmla="*/ 67 h 681"/>
                <a:gd name="T60" fmla="*/ 107 w 533"/>
                <a:gd name="T61" fmla="*/ 44 h 681"/>
                <a:gd name="T62" fmla="*/ 141 w 533"/>
                <a:gd name="T63" fmla="*/ 25 h 681"/>
                <a:gd name="T64" fmla="*/ 180 w 533"/>
                <a:gd name="T65" fmla="*/ 11 h 681"/>
                <a:gd name="T66" fmla="*/ 237 w 533"/>
                <a:gd name="T67" fmla="*/ 1 h 681"/>
                <a:gd name="T68" fmla="*/ 300 w 533"/>
                <a:gd name="T69" fmla="*/ 1 h 681"/>
                <a:gd name="T70" fmla="*/ 357 w 533"/>
                <a:gd name="T71" fmla="*/ 11 h 681"/>
                <a:gd name="T72" fmla="*/ 396 w 533"/>
                <a:gd name="T73" fmla="*/ 25 h 681"/>
                <a:gd name="T74" fmla="*/ 430 w 533"/>
                <a:gd name="T75" fmla="*/ 44 h 681"/>
                <a:gd name="T76" fmla="*/ 458 w 533"/>
                <a:gd name="T77" fmla="*/ 68 h 681"/>
                <a:gd name="T78" fmla="*/ 483 w 533"/>
                <a:gd name="T79" fmla="*/ 96 h 681"/>
                <a:gd name="T80" fmla="*/ 508 w 533"/>
                <a:gd name="T81" fmla="*/ 141 h 681"/>
                <a:gd name="T82" fmla="*/ 530 w 533"/>
                <a:gd name="T83" fmla="*/ 221 h 681"/>
                <a:gd name="T84" fmla="*/ 533 w 533"/>
                <a:gd name="T85" fmla="*/ 347 h 681"/>
                <a:gd name="T86" fmla="*/ 532 w 533"/>
                <a:gd name="T87" fmla="*/ 359 h 681"/>
                <a:gd name="T88" fmla="*/ 524 w 533"/>
                <a:gd name="T89" fmla="*/ 370 h 681"/>
                <a:gd name="T90" fmla="*/ 510 w 533"/>
                <a:gd name="T91" fmla="*/ 375 h 681"/>
                <a:gd name="T92" fmla="*/ 426 w 533"/>
                <a:gd name="T93" fmla="*/ 283 h 681"/>
                <a:gd name="T94" fmla="*/ 421 w 533"/>
                <a:gd name="T95" fmla="*/ 214 h 681"/>
                <a:gd name="T96" fmla="*/ 405 w 533"/>
                <a:gd name="T97" fmla="*/ 162 h 681"/>
                <a:gd name="T98" fmla="*/ 376 w 533"/>
                <a:gd name="T99" fmla="*/ 126 h 681"/>
                <a:gd name="T100" fmla="*/ 338 w 533"/>
                <a:gd name="T101" fmla="*/ 103 h 681"/>
                <a:gd name="T102" fmla="*/ 288 w 533"/>
                <a:gd name="T103" fmla="*/ 94 h 681"/>
                <a:gd name="T104" fmla="*/ 249 w 533"/>
                <a:gd name="T105" fmla="*/ 94 h 681"/>
                <a:gd name="T106" fmla="*/ 199 w 533"/>
                <a:gd name="T107" fmla="*/ 104 h 681"/>
                <a:gd name="T108" fmla="*/ 159 w 533"/>
                <a:gd name="T109" fmla="*/ 128 h 681"/>
                <a:gd name="T110" fmla="*/ 130 w 533"/>
                <a:gd name="T111" fmla="*/ 165 h 681"/>
                <a:gd name="T112" fmla="*/ 112 w 533"/>
                <a:gd name="T113" fmla="*/ 216 h 681"/>
                <a:gd name="T114" fmla="*/ 106 w 533"/>
                <a:gd name="T115" fmla="*/ 283 h 681"/>
                <a:gd name="T116" fmla="*/ 426 w 533"/>
                <a:gd name="T117" fmla="*/ 28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3" h="681">
                  <a:moveTo>
                    <a:pt x="510" y="375"/>
                  </a:moveTo>
                  <a:lnTo>
                    <a:pt x="106" y="375"/>
                  </a:lnTo>
                  <a:lnTo>
                    <a:pt x="106" y="391"/>
                  </a:lnTo>
                  <a:lnTo>
                    <a:pt x="106" y="391"/>
                  </a:lnTo>
                  <a:lnTo>
                    <a:pt x="106" y="417"/>
                  </a:lnTo>
                  <a:lnTo>
                    <a:pt x="109" y="441"/>
                  </a:lnTo>
                  <a:lnTo>
                    <a:pt x="112" y="463"/>
                  </a:lnTo>
                  <a:lnTo>
                    <a:pt x="117" y="482"/>
                  </a:lnTo>
                  <a:lnTo>
                    <a:pt x="122" y="501"/>
                  </a:lnTo>
                  <a:lnTo>
                    <a:pt x="130" y="517"/>
                  </a:lnTo>
                  <a:lnTo>
                    <a:pt x="138" y="531"/>
                  </a:lnTo>
                  <a:lnTo>
                    <a:pt x="149" y="543"/>
                  </a:lnTo>
                  <a:lnTo>
                    <a:pt x="159" y="555"/>
                  </a:lnTo>
                  <a:lnTo>
                    <a:pt x="172" y="564"/>
                  </a:lnTo>
                  <a:lnTo>
                    <a:pt x="185" y="571"/>
                  </a:lnTo>
                  <a:lnTo>
                    <a:pt x="200" y="578"/>
                  </a:lnTo>
                  <a:lnTo>
                    <a:pt x="218" y="582"/>
                  </a:lnTo>
                  <a:lnTo>
                    <a:pt x="235" y="586"/>
                  </a:lnTo>
                  <a:lnTo>
                    <a:pt x="254" y="587"/>
                  </a:lnTo>
                  <a:lnTo>
                    <a:pt x="274" y="588"/>
                  </a:lnTo>
                  <a:lnTo>
                    <a:pt x="274" y="588"/>
                  </a:lnTo>
                  <a:lnTo>
                    <a:pt x="329" y="587"/>
                  </a:lnTo>
                  <a:lnTo>
                    <a:pt x="387" y="584"/>
                  </a:lnTo>
                  <a:lnTo>
                    <a:pt x="441" y="580"/>
                  </a:lnTo>
                  <a:lnTo>
                    <a:pt x="489" y="574"/>
                  </a:lnTo>
                  <a:lnTo>
                    <a:pt x="489" y="574"/>
                  </a:lnTo>
                  <a:lnTo>
                    <a:pt x="495" y="574"/>
                  </a:lnTo>
                  <a:lnTo>
                    <a:pt x="495" y="574"/>
                  </a:lnTo>
                  <a:lnTo>
                    <a:pt x="502" y="575"/>
                  </a:lnTo>
                  <a:lnTo>
                    <a:pt x="508" y="579"/>
                  </a:lnTo>
                  <a:lnTo>
                    <a:pt x="511" y="581"/>
                  </a:lnTo>
                  <a:lnTo>
                    <a:pt x="512" y="583"/>
                  </a:lnTo>
                  <a:lnTo>
                    <a:pt x="513" y="587"/>
                  </a:lnTo>
                  <a:lnTo>
                    <a:pt x="515" y="591"/>
                  </a:lnTo>
                  <a:lnTo>
                    <a:pt x="515" y="633"/>
                  </a:lnTo>
                  <a:lnTo>
                    <a:pt x="515" y="633"/>
                  </a:lnTo>
                  <a:lnTo>
                    <a:pt x="513" y="643"/>
                  </a:lnTo>
                  <a:lnTo>
                    <a:pt x="511" y="648"/>
                  </a:lnTo>
                  <a:lnTo>
                    <a:pt x="509" y="651"/>
                  </a:lnTo>
                  <a:lnTo>
                    <a:pt x="507" y="654"/>
                  </a:lnTo>
                  <a:lnTo>
                    <a:pt x="502" y="657"/>
                  </a:lnTo>
                  <a:lnTo>
                    <a:pt x="496" y="659"/>
                  </a:lnTo>
                  <a:lnTo>
                    <a:pt x="491" y="660"/>
                  </a:lnTo>
                  <a:lnTo>
                    <a:pt x="491" y="660"/>
                  </a:lnTo>
                  <a:lnTo>
                    <a:pt x="439" y="669"/>
                  </a:lnTo>
                  <a:lnTo>
                    <a:pt x="386" y="675"/>
                  </a:lnTo>
                  <a:lnTo>
                    <a:pt x="360" y="677"/>
                  </a:lnTo>
                  <a:lnTo>
                    <a:pt x="332" y="680"/>
                  </a:lnTo>
                  <a:lnTo>
                    <a:pt x="304" y="681"/>
                  </a:lnTo>
                  <a:lnTo>
                    <a:pt x="274" y="681"/>
                  </a:lnTo>
                  <a:lnTo>
                    <a:pt x="274" y="681"/>
                  </a:lnTo>
                  <a:lnTo>
                    <a:pt x="249" y="680"/>
                  </a:lnTo>
                  <a:lnTo>
                    <a:pt x="222" y="677"/>
                  </a:lnTo>
                  <a:lnTo>
                    <a:pt x="197" y="673"/>
                  </a:lnTo>
                  <a:lnTo>
                    <a:pt x="173" y="667"/>
                  </a:lnTo>
                  <a:lnTo>
                    <a:pt x="149" y="659"/>
                  </a:lnTo>
                  <a:lnTo>
                    <a:pt x="126" y="649"/>
                  </a:lnTo>
                  <a:lnTo>
                    <a:pt x="115" y="642"/>
                  </a:lnTo>
                  <a:lnTo>
                    <a:pt x="105" y="635"/>
                  </a:lnTo>
                  <a:lnTo>
                    <a:pt x="95" y="628"/>
                  </a:lnTo>
                  <a:lnTo>
                    <a:pt x="84" y="620"/>
                  </a:lnTo>
                  <a:lnTo>
                    <a:pt x="75" y="611"/>
                  </a:lnTo>
                  <a:lnTo>
                    <a:pt x="66" y="602"/>
                  </a:lnTo>
                  <a:lnTo>
                    <a:pt x="58" y="593"/>
                  </a:lnTo>
                  <a:lnTo>
                    <a:pt x="50" y="581"/>
                  </a:lnTo>
                  <a:lnTo>
                    <a:pt x="42" y="570"/>
                  </a:lnTo>
                  <a:lnTo>
                    <a:pt x="35" y="558"/>
                  </a:lnTo>
                  <a:lnTo>
                    <a:pt x="29" y="544"/>
                  </a:lnTo>
                  <a:lnTo>
                    <a:pt x="24" y="531"/>
                  </a:lnTo>
                  <a:lnTo>
                    <a:pt x="18" y="517"/>
                  </a:lnTo>
                  <a:lnTo>
                    <a:pt x="13" y="501"/>
                  </a:lnTo>
                  <a:lnTo>
                    <a:pt x="9" y="485"/>
                  </a:lnTo>
                  <a:lnTo>
                    <a:pt x="6" y="467"/>
                  </a:lnTo>
                  <a:lnTo>
                    <a:pt x="3" y="450"/>
                  </a:lnTo>
                  <a:lnTo>
                    <a:pt x="2" y="431"/>
                  </a:lnTo>
                  <a:lnTo>
                    <a:pt x="1" y="411"/>
                  </a:lnTo>
                  <a:lnTo>
                    <a:pt x="0" y="391"/>
                  </a:lnTo>
                  <a:lnTo>
                    <a:pt x="0" y="283"/>
                  </a:lnTo>
                  <a:lnTo>
                    <a:pt x="0" y="283"/>
                  </a:lnTo>
                  <a:lnTo>
                    <a:pt x="1" y="251"/>
                  </a:lnTo>
                  <a:lnTo>
                    <a:pt x="4" y="221"/>
                  </a:lnTo>
                  <a:lnTo>
                    <a:pt x="10" y="192"/>
                  </a:lnTo>
                  <a:lnTo>
                    <a:pt x="18" y="166"/>
                  </a:lnTo>
                  <a:lnTo>
                    <a:pt x="27" y="141"/>
                  </a:lnTo>
                  <a:lnTo>
                    <a:pt x="40" y="118"/>
                  </a:lnTo>
                  <a:lnTo>
                    <a:pt x="45" y="106"/>
                  </a:lnTo>
                  <a:lnTo>
                    <a:pt x="54" y="96"/>
                  </a:lnTo>
                  <a:lnTo>
                    <a:pt x="60" y="86"/>
                  </a:lnTo>
                  <a:lnTo>
                    <a:pt x="70" y="76"/>
                  </a:lnTo>
                  <a:lnTo>
                    <a:pt x="78" y="67"/>
                  </a:lnTo>
                  <a:lnTo>
                    <a:pt x="87" y="59"/>
                  </a:lnTo>
                  <a:lnTo>
                    <a:pt x="97" y="51"/>
                  </a:lnTo>
                  <a:lnTo>
                    <a:pt x="107" y="44"/>
                  </a:lnTo>
                  <a:lnTo>
                    <a:pt x="118" y="37"/>
                  </a:lnTo>
                  <a:lnTo>
                    <a:pt x="129" y="30"/>
                  </a:lnTo>
                  <a:lnTo>
                    <a:pt x="141" y="25"/>
                  </a:lnTo>
                  <a:lnTo>
                    <a:pt x="153" y="20"/>
                  </a:lnTo>
                  <a:lnTo>
                    <a:pt x="166" y="16"/>
                  </a:lnTo>
                  <a:lnTo>
                    <a:pt x="180" y="11"/>
                  </a:lnTo>
                  <a:lnTo>
                    <a:pt x="192" y="8"/>
                  </a:lnTo>
                  <a:lnTo>
                    <a:pt x="207" y="5"/>
                  </a:lnTo>
                  <a:lnTo>
                    <a:pt x="237" y="1"/>
                  </a:lnTo>
                  <a:lnTo>
                    <a:pt x="268" y="0"/>
                  </a:lnTo>
                  <a:lnTo>
                    <a:pt x="268" y="0"/>
                  </a:lnTo>
                  <a:lnTo>
                    <a:pt x="300" y="1"/>
                  </a:lnTo>
                  <a:lnTo>
                    <a:pt x="330" y="5"/>
                  </a:lnTo>
                  <a:lnTo>
                    <a:pt x="344" y="8"/>
                  </a:lnTo>
                  <a:lnTo>
                    <a:pt x="357" y="11"/>
                  </a:lnTo>
                  <a:lnTo>
                    <a:pt x="371" y="16"/>
                  </a:lnTo>
                  <a:lnTo>
                    <a:pt x="384" y="20"/>
                  </a:lnTo>
                  <a:lnTo>
                    <a:pt x="396" y="25"/>
                  </a:lnTo>
                  <a:lnTo>
                    <a:pt x="408" y="30"/>
                  </a:lnTo>
                  <a:lnTo>
                    <a:pt x="418" y="37"/>
                  </a:lnTo>
                  <a:lnTo>
                    <a:pt x="430" y="44"/>
                  </a:lnTo>
                  <a:lnTo>
                    <a:pt x="440" y="51"/>
                  </a:lnTo>
                  <a:lnTo>
                    <a:pt x="449" y="59"/>
                  </a:lnTo>
                  <a:lnTo>
                    <a:pt x="458" y="68"/>
                  </a:lnTo>
                  <a:lnTo>
                    <a:pt x="466" y="76"/>
                  </a:lnTo>
                  <a:lnTo>
                    <a:pt x="474" y="87"/>
                  </a:lnTo>
                  <a:lnTo>
                    <a:pt x="483" y="96"/>
                  </a:lnTo>
                  <a:lnTo>
                    <a:pt x="489" y="106"/>
                  </a:lnTo>
                  <a:lnTo>
                    <a:pt x="496" y="118"/>
                  </a:lnTo>
                  <a:lnTo>
                    <a:pt x="508" y="141"/>
                  </a:lnTo>
                  <a:lnTo>
                    <a:pt x="517" y="166"/>
                  </a:lnTo>
                  <a:lnTo>
                    <a:pt x="524" y="192"/>
                  </a:lnTo>
                  <a:lnTo>
                    <a:pt x="530" y="221"/>
                  </a:lnTo>
                  <a:lnTo>
                    <a:pt x="533" y="251"/>
                  </a:lnTo>
                  <a:lnTo>
                    <a:pt x="533" y="283"/>
                  </a:lnTo>
                  <a:lnTo>
                    <a:pt x="533" y="347"/>
                  </a:lnTo>
                  <a:lnTo>
                    <a:pt x="533" y="347"/>
                  </a:lnTo>
                  <a:lnTo>
                    <a:pt x="533" y="353"/>
                  </a:lnTo>
                  <a:lnTo>
                    <a:pt x="532" y="359"/>
                  </a:lnTo>
                  <a:lnTo>
                    <a:pt x="530" y="363"/>
                  </a:lnTo>
                  <a:lnTo>
                    <a:pt x="527" y="367"/>
                  </a:lnTo>
                  <a:lnTo>
                    <a:pt x="524" y="370"/>
                  </a:lnTo>
                  <a:lnTo>
                    <a:pt x="520" y="372"/>
                  </a:lnTo>
                  <a:lnTo>
                    <a:pt x="516" y="373"/>
                  </a:lnTo>
                  <a:lnTo>
                    <a:pt x="510" y="375"/>
                  </a:lnTo>
                  <a:lnTo>
                    <a:pt x="510" y="375"/>
                  </a:lnTo>
                  <a:close/>
                  <a:moveTo>
                    <a:pt x="426" y="283"/>
                  </a:moveTo>
                  <a:lnTo>
                    <a:pt x="426" y="283"/>
                  </a:lnTo>
                  <a:lnTo>
                    <a:pt x="425" y="258"/>
                  </a:lnTo>
                  <a:lnTo>
                    <a:pt x="424" y="235"/>
                  </a:lnTo>
                  <a:lnTo>
                    <a:pt x="421" y="214"/>
                  </a:lnTo>
                  <a:lnTo>
                    <a:pt x="416" y="196"/>
                  </a:lnTo>
                  <a:lnTo>
                    <a:pt x="410" y="178"/>
                  </a:lnTo>
                  <a:lnTo>
                    <a:pt x="405" y="162"/>
                  </a:lnTo>
                  <a:lnTo>
                    <a:pt x="396" y="149"/>
                  </a:lnTo>
                  <a:lnTo>
                    <a:pt x="387" y="136"/>
                  </a:lnTo>
                  <a:lnTo>
                    <a:pt x="376" y="126"/>
                  </a:lnTo>
                  <a:lnTo>
                    <a:pt x="364" y="116"/>
                  </a:lnTo>
                  <a:lnTo>
                    <a:pt x="352" y="110"/>
                  </a:lnTo>
                  <a:lnTo>
                    <a:pt x="338" y="103"/>
                  </a:lnTo>
                  <a:lnTo>
                    <a:pt x="322" y="98"/>
                  </a:lnTo>
                  <a:lnTo>
                    <a:pt x="305" y="96"/>
                  </a:lnTo>
                  <a:lnTo>
                    <a:pt x="288" y="94"/>
                  </a:lnTo>
                  <a:lnTo>
                    <a:pt x="268" y="92"/>
                  </a:lnTo>
                  <a:lnTo>
                    <a:pt x="268" y="92"/>
                  </a:lnTo>
                  <a:lnTo>
                    <a:pt x="249" y="94"/>
                  </a:lnTo>
                  <a:lnTo>
                    <a:pt x="231" y="96"/>
                  </a:lnTo>
                  <a:lnTo>
                    <a:pt x="214" y="99"/>
                  </a:lnTo>
                  <a:lnTo>
                    <a:pt x="199" y="104"/>
                  </a:lnTo>
                  <a:lnTo>
                    <a:pt x="184" y="111"/>
                  </a:lnTo>
                  <a:lnTo>
                    <a:pt x="171" y="119"/>
                  </a:lnTo>
                  <a:lnTo>
                    <a:pt x="159" y="128"/>
                  </a:lnTo>
                  <a:lnTo>
                    <a:pt x="148" y="138"/>
                  </a:lnTo>
                  <a:lnTo>
                    <a:pt x="138" y="151"/>
                  </a:lnTo>
                  <a:lnTo>
                    <a:pt x="130" y="165"/>
                  </a:lnTo>
                  <a:lnTo>
                    <a:pt x="122" y="181"/>
                  </a:lnTo>
                  <a:lnTo>
                    <a:pt x="117" y="198"/>
                  </a:lnTo>
                  <a:lnTo>
                    <a:pt x="112" y="216"/>
                  </a:lnTo>
                  <a:lnTo>
                    <a:pt x="109" y="237"/>
                  </a:lnTo>
                  <a:lnTo>
                    <a:pt x="106" y="259"/>
                  </a:lnTo>
                  <a:lnTo>
                    <a:pt x="106" y="283"/>
                  </a:lnTo>
                  <a:lnTo>
                    <a:pt x="106" y="293"/>
                  </a:lnTo>
                  <a:lnTo>
                    <a:pt x="426" y="293"/>
                  </a:lnTo>
                  <a:lnTo>
                    <a:pt x="426" y="28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9" name="Freeform 170"/>
            <p:cNvSpPr>
              <a:spLocks/>
            </p:cNvSpPr>
            <p:nvPr/>
          </p:nvSpPr>
          <p:spPr bwMode="auto">
            <a:xfrm>
              <a:off x="5439012" y="3943726"/>
              <a:ext cx="58779" cy="132995"/>
            </a:xfrm>
            <a:custGeom>
              <a:avLst/>
              <a:gdLst>
                <a:gd name="T0" fmla="*/ 271 w 298"/>
                <a:gd name="T1" fmla="*/ 91 h 673"/>
                <a:gd name="T2" fmla="*/ 231 w 298"/>
                <a:gd name="T3" fmla="*/ 95 h 673"/>
                <a:gd name="T4" fmla="*/ 190 w 298"/>
                <a:gd name="T5" fmla="*/ 104 h 673"/>
                <a:gd name="T6" fmla="*/ 149 w 298"/>
                <a:gd name="T7" fmla="*/ 119 h 673"/>
                <a:gd name="T8" fmla="*/ 105 w 298"/>
                <a:gd name="T9" fmla="*/ 142 h 673"/>
                <a:gd name="T10" fmla="*/ 105 w 298"/>
                <a:gd name="T11" fmla="*/ 648 h 673"/>
                <a:gd name="T12" fmla="*/ 104 w 298"/>
                <a:gd name="T13" fmla="*/ 657 h 673"/>
                <a:gd name="T14" fmla="*/ 98 w 298"/>
                <a:gd name="T15" fmla="*/ 665 h 673"/>
                <a:gd name="T16" fmla="*/ 90 w 298"/>
                <a:gd name="T17" fmla="*/ 671 h 673"/>
                <a:gd name="T18" fmla="*/ 81 w 298"/>
                <a:gd name="T19" fmla="*/ 673 h 673"/>
                <a:gd name="T20" fmla="*/ 23 w 298"/>
                <a:gd name="T21" fmla="*/ 673 h 673"/>
                <a:gd name="T22" fmla="*/ 13 w 298"/>
                <a:gd name="T23" fmla="*/ 671 h 673"/>
                <a:gd name="T24" fmla="*/ 7 w 298"/>
                <a:gd name="T25" fmla="*/ 665 h 673"/>
                <a:gd name="T26" fmla="*/ 1 w 298"/>
                <a:gd name="T27" fmla="*/ 658 h 673"/>
                <a:gd name="T28" fmla="*/ 0 w 298"/>
                <a:gd name="T29" fmla="*/ 648 h 673"/>
                <a:gd name="T30" fmla="*/ 0 w 298"/>
                <a:gd name="T31" fmla="*/ 33 h 673"/>
                <a:gd name="T32" fmla="*/ 1 w 298"/>
                <a:gd name="T33" fmla="*/ 24 h 673"/>
                <a:gd name="T34" fmla="*/ 5 w 298"/>
                <a:gd name="T35" fmla="*/ 16 h 673"/>
                <a:gd name="T36" fmla="*/ 13 w 298"/>
                <a:gd name="T37" fmla="*/ 10 h 673"/>
                <a:gd name="T38" fmla="*/ 23 w 298"/>
                <a:gd name="T39" fmla="*/ 9 h 673"/>
                <a:gd name="T40" fmla="*/ 79 w 298"/>
                <a:gd name="T41" fmla="*/ 9 h 673"/>
                <a:gd name="T42" fmla="*/ 88 w 298"/>
                <a:gd name="T43" fmla="*/ 10 h 673"/>
                <a:gd name="T44" fmla="*/ 95 w 298"/>
                <a:gd name="T45" fmla="*/ 16 h 673"/>
                <a:gd name="T46" fmla="*/ 101 w 298"/>
                <a:gd name="T47" fmla="*/ 24 h 673"/>
                <a:gd name="T48" fmla="*/ 102 w 298"/>
                <a:gd name="T49" fmla="*/ 33 h 673"/>
                <a:gd name="T50" fmla="*/ 102 w 298"/>
                <a:gd name="T51" fmla="*/ 58 h 673"/>
                <a:gd name="T52" fmla="*/ 146 w 298"/>
                <a:gd name="T53" fmla="*/ 30 h 673"/>
                <a:gd name="T54" fmla="*/ 189 w 298"/>
                <a:gd name="T55" fmla="*/ 13 h 673"/>
                <a:gd name="T56" fmla="*/ 231 w 298"/>
                <a:gd name="T57" fmla="*/ 3 h 673"/>
                <a:gd name="T58" fmla="*/ 271 w 298"/>
                <a:gd name="T59" fmla="*/ 0 h 673"/>
                <a:gd name="T60" fmla="*/ 278 w 298"/>
                <a:gd name="T61" fmla="*/ 1 h 673"/>
                <a:gd name="T62" fmla="*/ 288 w 298"/>
                <a:gd name="T63" fmla="*/ 3 h 673"/>
                <a:gd name="T64" fmla="*/ 293 w 298"/>
                <a:gd name="T65" fmla="*/ 9 h 673"/>
                <a:gd name="T66" fmla="*/ 297 w 298"/>
                <a:gd name="T67" fmla="*/ 17 h 673"/>
                <a:gd name="T68" fmla="*/ 298 w 298"/>
                <a:gd name="T69" fmla="*/ 71 h 673"/>
                <a:gd name="T70" fmla="*/ 297 w 298"/>
                <a:gd name="T71" fmla="*/ 76 h 673"/>
                <a:gd name="T72" fmla="*/ 293 w 298"/>
                <a:gd name="T73" fmla="*/ 83 h 673"/>
                <a:gd name="T74" fmla="*/ 288 w 298"/>
                <a:gd name="T75" fmla="*/ 89 h 673"/>
                <a:gd name="T76" fmla="*/ 278 w 298"/>
                <a:gd name="T77" fmla="*/ 91 h 673"/>
                <a:gd name="T78" fmla="*/ 271 w 298"/>
                <a:gd name="T79" fmla="*/ 9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3">
                  <a:moveTo>
                    <a:pt x="271" y="91"/>
                  </a:moveTo>
                  <a:lnTo>
                    <a:pt x="271" y="91"/>
                  </a:lnTo>
                  <a:lnTo>
                    <a:pt x="251" y="92"/>
                  </a:lnTo>
                  <a:lnTo>
                    <a:pt x="231" y="95"/>
                  </a:lnTo>
                  <a:lnTo>
                    <a:pt x="211" y="98"/>
                  </a:lnTo>
                  <a:lnTo>
                    <a:pt x="190" y="104"/>
                  </a:lnTo>
                  <a:lnTo>
                    <a:pt x="171" y="111"/>
                  </a:lnTo>
                  <a:lnTo>
                    <a:pt x="149" y="119"/>
                  </a:lnTo>
                  <a:lnTo>
                    <a:pt x="128" y="130"/>
                  </a:lnTo>
                  <a:lnTo>
                    <a:pt x="105" y="142"/>
                  </a:lnTo>
                  <a:lnTo>
                    <a:pt x="105" y="648"/>
                  </a:lnTo>
                  <a:lnTo>
                    <a:pt x="105" y="648"/>
                  </a:lnTo>
                  <a:lnTo>
                    <a:pt x="105" y="652"/>
                  </a:lnTo>
                  <a:lnTo>
                    <a:pt x="104" y="657"/>
                  </a:lnTo>
                  <a:lnTo>
                    <a:pt x="102" y="661"/>
                  </a:lnTo>
                  <a:lnTo>
                    <a:pt x="98" y="665"/>
                  </a:lnTo>
                  <a:lnTo>
                    <a:pt x="95" y="668"/>
                  </a:lnTo>
                  <a:lnTo>
                    <a:pt x="90" y="671"/>
                  </a:lnTo>
                  <a:lnTo>
                    <a:pt x="86" y="672"/>
                  </a:lnTo>
                  <a:lnTo>
                    <a:pt x="81" y="673"/>
                  </a:lnTo>
                  <a:lnTo>
                    <a:pt x="23" y="673"/>
                  </a:lnTo>
                  <a:lnTo>
                    <a:pt x="23" y="673"/>
                  </a:lnTo>
                  <a:lnTo>
                    <a:pt x="18" y="672"/>
                  </a:lnTo>
                  <a:lnTo>
                    <a:pt x="13" y="671"/>
                  </a:lnTo>
                  <a:lnTo>
                    <a:pt x="10" y="668"/>
                  </a:lnTo>
                  <a:lnTo>
                    <a:pt x="7" y="665"/>
                  </a:lnTo>
                  <a:lnTo>
                    <a:pt x="3" y="661"/>
                  </a:lnTo>
                  <a:lnTo>
                    <a:pt x="1" y="658"/>
                  </a:lnTo>
                  <a:lnTo>
                    <a:pt x="0" y="653"/>
                  </a:lnTo>
                  <a:lnTo>
                    <a:pt x="0" y="648"/>
                  </a:lnTo>
                  <a:lnTo>
                    <a:pt x="0" y="33"/>
                  </a:lnTo>
                  <a:lnTo>
                    <a:pt x="0" y="33"/>
                  </a:lnTo>
                  <a:lnTo>
                    <a:pt x="0" y="28"/>
                  </a:lnTo>
                  <a:lnTo>
                    <a:pt x="1" y="24"/>
                  </a:lnTo>
                  <a:lnTo>
                    <a:pt x="3" y="19"/>
                  </a:lnTo>
                  <a:lnTo>
                    <a:pt x="5" y="16"/>
                  </a:lnTo>
                  <a:lnTo>
                    <a:pt x="9" y="12"/>
                  </a:lnTo>
                  <a:lnTo>
                    <a:pt x="13" y="10"/>
                  </a:lnTo>
                  <a:lnTo>
                    <a:pt x="17" y="9"/>
                  </a:lnTo>
                  <a:lnTo>
                    <a:pt x="23" y="9"/>
                  </a:lnTo>
                  <a:lnTo>
                    <a:pt x="79" y="9"/>
                  </a:lnTo>
                  <a:lnTo>
                    <a:pt x="79" y="9"/>
                  </a:lnTo>
                  <a:lnTo>
                    <a:pt x="83" y="9"/>
                  </a:lnTo>
                  <a:lnTo>
                    <a:pt x="88" y="10"/>
                  </a:lnTo>
                  <a:lnTo>
                    <a:pt x="93" y="12"/>
                  </a:lnTo>
                  <a:lnTo>
                    <a:pt x="95" y="16"/>
                  </a:lnTo>
                  <a:lnTo>
                    <a:pt x="98" y="19"/>
                  </a:lnTo>
                  <a:lnTo>
                    <a:pt x="101" y="24"/>
                  </a:lnTo>
                  <a:lnTo>
                    <a:pt x="102" y="28"/>
                  </a:lnTo>
                  <a:lnTo>
                    <a:pt x="102" y="33"/>
                  </a:lnTo>
                  <a:lnTo>
                    <a:pt x="102" y="58"/>
                  </a:lnTo>
                  <a:lnTo>
                    <a:pt x="102" y="58"/>
                  </a:lnTo>
                  <a:lnTo>
                    <a:pt x="125" y="43"/>
                  </a:lnTo>
                  <a:lnTo>
                    <a:pt x="146" y="30"/>
                  </a:lnTo>
                  <a:lnTo>
                    <a:pt x="168" y="21"/>
                  </a:lnTo>
                  <a:lnTo>
                    <a:pt x="189" y="13"/>
                  </a:lnTo>
                  <a:lnTo>
                    <a:pt x="211" y="8"/>
                  </a:lnTo>
                  <a:lnTo>
                    <a:pt x="231" y="3"/>
                  </a:lnTo>
                  <a:lnTo>
                    <a:pt x="252" y="1"/>
                  </a:lnTo>
                  <a:lnTo>
                    <a:pt x="271" y="0"/>
                  </a:lnTo>
                  <a:lnTo>
                    <a:pt x="271" y="0"/>
                  </a:lnTo>
                  <a:lnTo>
                    <a:pt x="278" y="1"/>
                  </a:lnTo>
                  <a:lnTo>
                    <a:pt x="283" y="1"/>
                  </a:lnTo>
                  <a:lnTo>
                    <a:pt x="288" y="3"/>
                  </a:lnTo>
                  <a:lnTo>
                    <a:pt x="291" y="5"/>
                  </a:lnTo>
                  <a:lnTo>
                    <a:pt x="293" y="9"/>
                  </a:lnTo>
                  <a:lnTo>
                    <a:pt x="296" y="12"/>
                  </a:lnTo>
                  <a:lnTo>
                    <a:pt x="297" y="17"/>
                  </a:lnTo>
                  <a:lnTo>
                    <a:pt x="298" y="21"/>
                  </a:lnTo>
                  <a:lnTo>
                    <a:pt x="298" y="71"/>
                  </a:lnTo>
                  <a:lnTo>
                    <a:pt x="298" y="71"/>
                  </a:lnTo>
                  <a:lnTo>
                    <a:pt x="297" y="76"/>
                  </a:lnTo>
                  <a:lnTo>
                    <a:pt x="296" y="80"/>
                  </a:lnTo>
                  <a:lnTo>
                    <a:pt x="293" y="83"/>
                  </a:lnTo>
                  <a:lnTo>
                    <a:pt x="291" y="87"/>
                  </a:lnTo>
                  <a:lnTo>
                    <a:pt x="288" y="89"/>
                  </a:lnTo>
                  <a:lnTo>
                    <a:pt x="283" y="90"/>
                  </a:lnTo>
                  <a:lnTo>
                    <a:pt x="278" y="91"/>
                  </a:lnTo>
                  <a:lnTo>
                    <a:pt x="271" y="91"/>
                  </a:lnTo>
                  <a:lnTo>
                    <a:pt x="271" y="9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0" name="Freeform 171"/>
            <p:cNvSpPr>
              <a:spLocks noEditPoints="1"/>
            </p:cNvSpPr>
            <p:nvPr/>
          </p:nvSpPr>
          <p:spPr bwMode="auto">
            <a:xfrm>
              <a:off x="5582101" y="3895634"/>
              <a:ext cx="21375" cy="181088"/>
            </a:xfrm>
            <a:custGeom>
              <a:avLst/>
              <a:gdLst>
                <a:gd name="T0" fmla="*/ 24 w 110"/>
                <a:gd name="T1" fmla="*/ 145 h 916"/>
                <a:gd name="T2" fmla="*/ 20 w 110"/>
                <a:gd name="T3" fmla="*/ 145 h 916"/>
                <a:gd name="T4" fmla="*/ 11 w 110"/>
                <a:gd name="T5" fmla="*/ 142 h 916"/>
                <a:gd name="T6" fmla="*/ 5 w 110"/>
                <a:gd name="T7" fmla="*/ 135 h 916"/>
                <a:gd name="T8" fmla="*/ 0 w 110"/>
                <a:gd name="T9" fmla="*/ 126 h 916"/>
                <a:gd name="T10" fmla="*/ 0 w 110"/>
                <a:gd name="T11" fmla="*/ 25 h 916"/>
                <a:gd name="T12" fmla="*/ 0 w 110"/>
                <a:gd name="T13" fmla="*/ 20 h 916"/>
                <a:gd name="T14" fmla="*/ 5 w 110"/>
                <a:gd name="T15" fmla="*/ 11 h 916"/>
                <a:gd name="T16" fmla="*/ 11 w 110"/>
                <a:gd name="T17" fmla="*/ 4 h 916"/>
                <a:gd name="T18" fmla="*/ 20 w 110"/>
                <a:gd name="T19" fmla="*/ 0 h 916"/>
                <a:gd name="T20" fmla="*/ 86 w 110"/>
                <a:gd name="T21" fmla="*/ 0 h 916"/>
                <a:gd name="T22" fmla="*/ 91 w 110"/>
                <a:gd name="T23" fmla="*/ 0 h 916"/>
                <a:gd name="T24" fmla="*/ 99 w 110"/>
                <a:gd name="T25" fmla="*/ 4 h 916"/>
                <a:gd name="T26" fmla="*/ 106 w 110"/>
                <a:gd name="T27" fmla="*/ 11 h 916"/>
                <a:gd name="T28" fmla="*/ 109 w 110"/>
                <a:gd name="T29" fmla="*/ 20 h 916"/>
                <a:gd name="T30" fmla="*/ 110 w 110"/>
                <a:gd name="T31" fmla="*/ 121 h 916"/>
                <a:gd name="T32" fmla="*/ 109 w 110"/>
                <a:gd name="T33" fmla="*/ 126 h 916"/>
                <a:gd name="T34" fmla="*/ 106 w 110"/>
                <a:gd name="T35" fmla="*/ 135 h 916"/>
                <a:gd name="T36" fmla="*/ 99 w 110"/>
                <a:gd name="T37" fmla="*/ 142 h 916"/>
                <a:gd name="T38" fmla="*/ 91 w 110"/>
                <a:gd name="T39" fmla="*/ 145 h 916"/>
                <a:gd name="T40" fmla="*/ 86 w 110"/>
                <a:gd name="T41" fmla="*/ 145 h 916"/>
                <a:gd name="T42" fmla="*/ 26 w 110"/>
                <a:gd name="T43" fmla="*/ 916 h 916"/>
                <a:gd name="T44" fmla="*/ 21 w 110"/>
                <a:gd name="T45" fmla="*/ 915 h 916"/>
                <a:gd name="T46" fmla="*/ 12 w 110"/>
                <a:gd name="T47" fmla="*/ 911 h 916"/>
                <a:gd name="T48" fmla="*/ 6 w 110"/>
                <a:gd name="T49" fmla="*/ 904 h 916"/>
                <a:gd name="T50" fmla="*/ 1 w 110"/>
                <a:gd name="T51" fmla="*/ 896 h 916"/>
                <a:gd name="T52" fmla="*/ 1 w 110"/>
                <a:gd name="T53" fmla="*/ 276 h 916"/>
                <a:gd name="T54" fmla="*/ 1 w 110"/>
                <a:gd name="T55" fmla="*/ 271 h 916"/>
                <a:gd name="T56" fmla="*/ 6 w 110"/>
                <a:gd name="T57" fmla="*/ 262 h 916"/>
                <a:gd name="T58" fmla="*/ 12 w 110"/>
                <a:gd name="T59" fmla="*/ 255 h 916"/>
                <a:gd name="T60" fmla="*/ 21 w 110"/>
                <a:gd name="T61" fmla="*/ 252 h 916"/>
                <a:gd name="T62" fmla="*/ 84 w 110"/>
                <a:gd name="T63" fmla="*/ 252 h 916"/>
                <a:gd name="T64" fmla="*/ 89 w 110"/>
                <a:gd name="T65" fmla="*/ 252 h 916"/>
                <a:gd name="T66" fmla="*/ 97 w 110"/>
                <a:gd name="T67" fmla="*/ 255 h 916"/>
                <a:gd name="T68" fmla="*/ 104 w 110"/>
                <a:gd name="T69" fmla="*/ 262 h 916"/>
                <a:gd name="T70" fmla="*/ 107 w 110"/>
                <a:gd name="T71" fmla="*/ 271 h 916"/>
                <a:gd name="T72" fmla="*/ 108 w 110"/>
                <a:gd name="T73" fmla="*/ 891 h 916"/>
                <a:gd name="T74" fmla="*/ 107 w 110"/>
                <a:gd name="T75" fmla="*/ 896 h 916"/>
                <a:gd name="T76" fmla="*/ 104 w 110"/>
                <a:gd name="T77" fmla="*/ 904 h 916"/>
                <a:gd name="T78" fmla="*/ 97 w 110"/>
                <a:gd name="T79" fmla="*/ 911 h 916"/>
                <a:gd name="T80" fmla="*/ 89 w 110"/>
                <a:gd name="T81" fmla="*/ 915 h 916"/>
                <a:gd name="T82" fmla="*/ 84 w 110"/>
                <a:gd name="T83" fmla="*/ 916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6">
                  <a:moveTo>
                    <a:pt x="86" y="145"/>
                  </a:moveTo>
                  <a:lnTo>
                    <a:pt x="24" y="145"/>
                  </a:lnTo>
                  <a:lnTo>
                    <a:pt x="24" y="145"/>
                  </a:lnTo>
                  <a:lnTo>
                    <a:pt x="20" y="145"/>
                  </a:lnTo>
                  <a:lnTo>
                    <a:pt x="15" y="143"/>
                  </a:lnTo>
                  <a:lnTo>
                    <a:pt x="11" y="142"/>
                  </a:lnTo>
                  <a:lnTo>
                    <a:pt x="7" y="138"/>
                  </a:lnTo>
                  <a:lnTo>
                    <a:pt x="5" y="135"/>
                  </a:lnTo>
                  <a:lnTo>
                    <a:pt x="3" y="130"/>
                  </a:lnTo>
                  <a:lnTo>
                    <a:pt x="0" y="126"/>
                  </a:lnTo>
                  <a:lnTo>
                    <a:pt x="0" y="121"/>
                  </a:lnTo>
                  <a:lnTo>
                    <a:pt x="0" y="25"/>
                  </a:lnTo>
                  <a:lnTo>
                    <a:pt x="0" y="25"/>
                  </a:lnTo>
                  <a:lnTo>
                    <a:pt x="0" y="20"/>
                  </a:lnTo>
                  <a:lnTo>
                    <a:pt x="3" y="15"/>
                  </a:lnTo>
                  <a:lnTo>
                    <a:pt x="5" y="11"/>
                  </a:lnTo>
                  <a:lnTo>
                    <a:pt x="7" y="7"/>
                  </a:lnTo>
                  <a:lnTo>
                    <a:pt x="11" y="4"/>
                  </a:lnTo>
                  <a:lnTo>
                    <a:pt x="15" y="2"/>
                  </a:lnTo>
                  <a:lnTo>
                    <a:pt x="20" y="0"/>
                  </a:lnTo>
                  <a:lnTo>
                    <a:pt x="24" y="0"/>
                  </a:lnTo>
                  <a:lnTo>
                    <a:pt x="86" y="0"/>
                  </a:lnTo>
                  <a:lnTo>
                    <a:pt x="86" y="0"/>
                  </a:lnTo>
                  <a:lnTo>
                    <a:pt x="91" y="0"/>
                  </a:lnTo>
                  <a:lnTo>
                    <a:pt x="95" y="2"/>
                  </a:lnTo>
                  <a:lnTo>
                    <a:pt x="99" y="4"/>
                  </a:lnTo>
                  <a:lnTo>
                    <a:pt x="104" y="7"/>
                  </a:lnTo>
                  <a:lnTo>
                    <a:pt x="106" y="11"/>
                  </a:lnTo>
                  <a:lnTo>
                    <a:pt x="108" y="15"/>
                  </a:lnTo>
                  <a:lnTo>
                    <a:pt x="109" y="20"/>
                  </a:lnTo>
                  <a:lnTo>
                    <a:pt x="110" y="25"/>
                  </a:lnTo>
                  <a:lnTo>
                    <a:pt x="110" y="121"/>
                  </a:lnTo>
                  <a:lnTo>
                    <a:pt x="110" y="121"/>
                  </a:lnTo>
                  <a:lnTo>
                    <a:pt x="109" y="126"/>
                  </a:lnTo>
                  <a:lnTo>
                    <a:pt x="108" y="130"/>
                  </a:lnTo>
                  <a:lnTo>
                    <a:pt x="106" y="135"/>
                  </a:lnTo>
                  <a:lnTo>
                    <a:pt x="104" y="138"/>
                  </a:lnTo>
                  <a:lnTo>
                    <a:pt x="99" y="142"/>
                  </a:lnTo>
                  <a:lnTo>
                    <a:pt x="95" y="143"/>
                  </a:lnTo>
                  <a:lnTo>
                    <a:pt x="91" y="145"/>
                  </a:lnTo>
                  <a:lnTo>
                    <a:pt x="86" y="145"/>
                  </a:lnTo>
                  <a:lnTo>
                    <a:pt x="86" y="145"/>
                  </a:lnTo>
                  <a:close/>
                  <a:moveTo>
                    <a:pt x="84" y="916"/>
                  </a:moveTo>
                  <a:lnTo>
                    <a:pt x="26" y="916"/>
                  </a:lnTo>
                  <a:lnTo>
                    <a:pt x="26" y="916"/>
                  </a:lnTo>
                  <a:lnTo>
                    <a:pt x="21" y="915"/>
                  </a:lnTo>
                  <a:lnTo>
                    <a:pt x="16" y="914"/>
                  </a:lnTo>
                  <a:lnTo>
                    <a:pt x="12" y="911"/>
                  </a:lnTo>
                  <a:lnTo>
                    <a:pt x="8" y="908"/>
                  </a:lnTo>
                  <a:lnTo>
                    <a:pt x="6" y="904"/>
                  </a:lnTo>
                  <a:lnTo>
                    <a:pt x="4" y="901"/>
                  </a:lnTo>
                  <a:lnTo>
                    <a:pt x="1" y="896"/>
                  </a:lnTo>
                  <a:lnTo>
                    <a:pt x="1" y="891"/>
                  </a:lnTo>
                  <a:lnTo>
                    <a:pt x="1" y="276"/>
                  </a:lnTo>
                  <a:lnTo>
                    <a:pt x="1" y="276"/>
                  </a:lnTo>
                  <a:lnTo>
                    <a:pt x="1" y="271"/>
                  </a:lnTo>
                  <a:lnTo>
                    <a:pt x="4" y="267"/>
                  </a:lnTo>
                  <a:lnTo>
                    <a:pt x="6" y="262"/>
                  </a:lnTo>
                  <a:lnTo>
                    <a:pt x="8" y="259"/>
                  </a:lnTo>
                  <a:lnTo>
                    <a:pt x="12" y="255"/>
                  </a:lnTo>
                  <a:lnTo>
                    <a:pt x="16" y="253"/>
                  </a:lnTo>
                  <a:lnTo>
                    <a:pt x="21" y="252"/>
                  </a:lnTo>
                  <a:lnTo>
                    <a:pt x="26" y="252"/>
                  </a:lnTo>
                  <a:lnTo>
                    <a:pt x="84" y="252"/>
                  </a:lnTo>
                  <a:lnTo>
                    <a:pt x="84" y="252"/>
                  </a:lnTo>
                  <a:lnTo>
                    <a:pt x="89" y="252"/>
                  </a:lnTo>
                  <a:lnTo>
                    <a:pt x="93" y="253"/>
                  </a:lnTo>
                  <a:lnTo>
                    <a:pt x="97" y="255"/>
                  </a:lnTo>
                  <a:lnTo>
                    <a:pt x="100" y="259"/>
                  </a:lnTo>
                  <a:lnTo>
                    <a:pt x="104" y="262"/>
                  </a:lnTo>
                  <a:lnTo>
                    <a:pt x="106" y="267"/>
                  </a:lnTo>
                  <a:lnTo>
                    <a:pt x="107" y="271"/>
                  </a:lnTo>
                  <a:lnTo>
                    <a:pt x="108" y="276"/>
                  </a:lnTo>
                  <a:lnTo>
                    <a:pt x="108" y="891"/>
                  </a:lnTo>
                  <a:lnTo>
                    <a:pt x="108" y="891"/>
                  </a:lnTo>
                  <a:lnTo>
                    <a:pt x="107" y="896"/>
                  </a:lnTo>
                  <a:lnTo>
                    <a:pt x="106" y="901"/>
                  </a:lnTo>
                  <a:lnTo>
                    <a:pt x="104" y="904"/>
                  </a:lnTo>
                  <a:lnTo>
                    <a:pt x="100" y="908"/>
                  </a:lnTo>
                  <a:lnTo>
                    <a:pt x="97" y="911"/>
                  </a:lnTo>
                  <a:lnTo>
                    <a:pt x="93" y="914"/>
                  </a:lnTo>
                  <a:lnTo>
                    <a:pt x="89" y="915"/>
                  </a:lnTo>
                  <a:lnTo>
                    <a:pt x="84" y="916"/>
                  </a:lnTo>
                  <a:lnTo>
                    <a:pt x="84" y="916"/>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1" name="Freeform 172"/>
            <p:cNvSpPr>
              <a:spLocks/>
            </p:cNvSpPr>
            <p:nvPr/>
          </p:nvSpPr>
          <p:spPr bwMode="auto">
            <a:xfrm>
              <a:off x="5638505" y="3943726"/>
              <a:ext cx="100340" cy="132995"/>
            </a:xfrm>
            <a:custGeom>
              <a:avLst/>
              <a:gdLst>
                <a:gd name="T0" fmla="*/ 427 w 508"/>
                <a:gd name="T1" fmla="*/ 673 h 673"/>
                <a:gd name="T2" fmla="*/ 422 w 508"/>
                <a:gd name="T3" fmla="*/ 672 h 673"/>
                <a:gd name="T4" fmla="*/ 413 w 508"/>
                <a:gd name="T5" fmla="*/ 668 h 673"/>
                <a:gd name="T6" fmla="*/ 406 w 508"/>
                <a:gd name="T7" fmla="*/ 661 h 673"/>
                <a:gd name="T8" fmla="*/ 403 w 508"/>
                <a:gd name="T9" fmla="*/ 653 h 673"/>
                <a:gd name="T10" fmla="*/ 403 w 508"/>
                <a:gd name="T11" fmla="*/ 251 h 673"/>
                <a:gd name="T12" fmla="*/ 401 w 508"/>
                <a:gd name="T13" fmla="*/ 229 h 673"/>
                <a:gd name="T14" fmla="*/ 398 w 508"/>
                <a:gd name="T15" fmla="*/ 191 h 673"/>
                <a:gd name="T16" fmla="*/ 390 w 508"/>
                <a:gd name="T17" fmla="*/ 160 h 673"/>
                <a:gd name="T18" fmla="*/ 378 w 508"/>
                <a:gd name="T19" fmla="*/ 136 h 673"/>
                <a:gd name="T20" fmla="*/ 361 w 508"/>
                <a:gd name="T21" fmla="*/ 118 h 673"/>
                <a:gd name="T22" fmla="*/ 341 w 508"/>
                <a:gd name="T23" fmla="*/ 104 h 673"/>
                <a:gd name="T24" fmla="*/ 315 w 508"/>
                <a:gd name="T25" fmla="*/ 96 h 673"/>
                <a:gd name="T26" fmla="*/ 287 w 508"/>
                <a:gd name="T27" fmla="*/ 92 h 673"/>
                <a:gd name="T28" fmla="*/ 269 w 508"/>
                <a:gd name="T29" fmla="*/ 91 h 673"/>
                <a:gd name="T30" fmla="*/ 230 w 508"/>
                <a:gd name="T31" fmla="*/ 95 h 673"/>
                <a:gd name="T32" fmla="*/ 190 w 508"/>
                <a:gd name="T33" fmla="*/ 105 h 673"/>
                <a:gd name="T34" fmla="*/ 148 w 508"/>
                <a:gd name="T35" fmla="*/ 120 h 673"/>
                <a:gd name="T36" fmla="*/ 107 w 508"/>
                <a:gd name="T37" fmla="*/ 138 h 673"/>
                <a:gd name="T38" fmla="*/ 107 w 508"/>
                <a:gd name="T39" fmla="*/ 648 h 673"/>
                <a:gd name="T40" fmla="*/ 104 w 508"/>
                <a:gd name="T41" fmla="*/ 657 h 673"/>
                <a:gd name="T42" fmla="*/ 100 w 508"/>
                <a:gd name="T43" fmla="*/ 665 h 673"/>
                <a:gd name="T44" fmla="*/ 92 w 508"/>
                <a:gd name="T45" fmla="*/ 671 h 673"/>
                <a:gd name="T46" fmla="*/ 82 w 508"/>
                <a:gd name="T47" fmla="*/ 673 h 673"/>
                <a:gd name="T48" fmla="*/ 23 w 508"/>
                <a:gd name="T49" fmla="*/ 673 h 673"/>
                <a:gd name="T50" fmla="*/ 15 w 508"/>
                <a:gd name="T51" fmla="*/ 671 h 673"/>
                <a:gd name="T52" fmla="*/ 7 w 508"/>
                <a:gd name="T53" fmla="*/ 665 h 673"/>
                <a:gd name="T54" fmla="*/ 2 w 508"/>
                <a:gd name="T55" fmla="*/ 658 h 673"/>
                <a:gd name="T56" fmla="*/ 0 w 508"/>
                <a:gd name="T57" fmla="*/ 648 h 673"/>
                <a:gd name="T58" fmla="*/ 0 w 508"/>
                <a:gd name="T59" fmla="*/ 33 h 673"/>
                <a:gd name="T60" fmla="*/ 2 w 508"/>
                <a:gd name="T61" fmla="*/ 24 h 673"/>
                <a:gd name="T62" fmla="*/ 7 w 508"/>
                <a:gd name="T63" fmla="*/ 16 h 673"/>
                <a:gd name="T64" fmla="*/ 14 w 508"/>
                <a:gd name="T65" fmla="*/ 10 h 673"/>
                <a:gd name="T66" fmla="*/ 23 w 508"/>
                <a:gd name="T67" fmla="*/ 9 h 673"/>
                <a:gd name="T68" fmla="*/ 84 w 508"/>
                <a:gd name="T69" fmla="*/ 9 h 673"/>
                <a:gd name="T70" fmla="*/ 93 w 508"/>
                <a:gd name="T71" fmla="*/ 10 h 673"/>
                <a:gd name="T72" fmla="*/ 100 w 508"/>
                <a:gd name="T73" fmla="*/ 16 h 673"/>
                <a:gd name="T74" fmla="*/ 104 w 508"/>
                <a:gd name="T75" fmla="*/ 24 h 673"/>
                <a:gd name="T76" fmla="*/ 107 w 508"/>
                <a:gd name="T77" fmla="*/ 33 h 673"/>
                <a:gd name="T78" fmla="*/ 107 w 508"/>
                <a:gd name="T79" fmla="*/ 56 h 673"/>
                <a:gd name="T80" fmla="*/ 155 w 508"/>
                <a:gd name="T81" fmla="*/ 30 h 673"/>
                <a:gd name="T82" fmla="*/ 201 w 508"/>
                <a:gd name="T83" fmla="*/ 13 h 673"/>
                <a:gd name="T84" fmla="*/ 248 w 508"/>
                <a:gd name="T85" fmla="*/ 3 h 673"/>
                <a:gd name="T86" fmla="*/ 298 w 508"/>
                <a:gd name="T87" fmla="*/ 0 h 673"/>
                <a:gd name="T88" fmla="*/ 325 w 508"/>
                <a:gd name="T89" fmla="*/ 1 h 673"/>
                <a:gd name="T90" fmla="*/ 372 w 508"/>
                <a:gd name="T91" fmla="*/ 9 h 673"/>
                <a:gd name="T92" fmla="*/ 412 w 508"/>
                <a:gd name="T93" fmla="*/ 26 h 673"/>
                <a:gd name="T94" fmla="*/ 444 w 508"/>
                <a:gd name="T95" fmla="*/ 50 h 673"/>
                <a:gd name="T96" fmla="*/ 470 w 508"/>
                <a:gd name="T97" fmla="*/ 82 h 673"/>
                <a:gd name="T98" fmla="*/ 489 w 508"/>
                <a:gd name="T99" fmla="*/ 121 h 673"/>
                <a:gd name="T100" fmla="*/ 501 w 508"/>
                <a:gd name="T101" fmla="*/ 168 h 673"/>
                <a:gd name="T102" fmla="*/ 508 w 508"/>
                <a:gd name="T103" fmla="*/ 222 h 673"/>
                <a:gd name="T104" fmla="*/ 508 w 508"/>
                <a:gd name="T105" fmla="*/ 648 h 673"/>
                <a:gd name="T106" fmla="*/ 508 w 508"/>
                <a:gd name="T107" fmla="*/ 653 h 673"/>
                <a:gd name="T108" fmla="*/ 505 w 508"/>
                <a:gd name="T109" fmla="*/ 661 h 673"/>
                <a:gd name="T110" fmla="*/ 498 w 508"/>
                <a:gd name="T111" fmla="*/ 668 h 673"/>
                <a:gd name="T112" fmla="*/ 490 w 508"/>
                <a:gd name="T113" fmla="*/ 672 h 673"/>
                <a:gd name="T114" fmla="*/ 484 w 508"/>
                <a:gd name="T115" fmla="*/ 67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4" y="673"/>
                  </a:moveTo>
                  <a:lnTo>
                    <a:pt x="427" y="673"/>
                  </a:lnTo>
                  <a:lnTo>
                    <a:pt x="427" y="673"/>
                  </a:lnTo>
                  <a:lnTo>
                    <a:pt x="422" y="672"/>
                  </a:lnTo>
                  <a:lnTo>
                    <a:pt x="417" y="671"/>
                  </a:lnTo>
                  <a:lnTo>
                    <a:pt x="413" y="668"/>
                  </a:lnTo>
                  <a:lnTo>
                    <a:pt x="409" y="665"/>
                  </a:lnTo>
                  <a:lnTo>
                    <a:pt x="406" y="661"/>
                  </a:lnTo>
                  <a:lnTo>
                    <a:pt x="405" y="658"/>
                  </a:lnTo>
                  <a:lnTo>
                    <a:pt x="403" y="653"/>
                  </a:lnTo>
                  <a:lnTo>
                    <a:pt x="403" y="648"/>
                  </a:lnTo>
                  <a:lnTo>
                    <a:pt x="403" y="251"/>
                  </a:lnTo>
                  <a:lnTo>
                    <a:pt x="403" y="251"/>
                  </a:lnTo>
                  <a:lnTo>
                    <a:pt x="401" y="229"/>
                  </a:lnTo>
                  <a:lnTo>
                    <a:pt x="400" y="209"/>
                  </a:lnTo>
                  <a:lnTo>
                    <a:pt x="398" y="191"/>
                  </a:lnTo>
                  <a:lnTo>
                    <a:pt x="394" y="175"/>
                  </a:lnTo>
                  <a:lnTo>
                    <a:pt x="390" y="160"/>
                  </a:lnTo>
                  <a:lnTo>
                    <a:pt x="384" y="147"/>
                  </a:lnTo>
                  <a:lnTo>
                    <a:pt x="378" y="136"/>
                  </a:lnTo>
                  <a:lnTo>
                    <a:pt x="370" y="126"/>
                  </a:lnTo>
                  <a:lnTo>
                    <a:pt x="361" y="118"/>
                  </a:lnTo>
                  <a:lnTo>
                    <a:pt x="352" y="110"/>
                  </a:lnTo>
                  <a:lnTo>
                    <a:pt x="341" y="104"/>
                  </a:lnTo>
                  <a:lnTo>
                    <a:pt x="329" y="99"/>
                  </a:lnTo>
                  <a:lnTo>
                    <a:pt x="315" y="96"/>
                  </a:lnTo>
                  <a:lnTo>
                    <a:pt x="302" y="94"/>
                  </a:lnTo>
                  <a:lnTo>
                    <a:pt x="287" y="92"/>
                  </a:lnTo>
                  <a:lnTo>
                    <a:pt x="269" y="91"/>
                  </a:lnTo>
                  <a:lnTo>
                    <a:pt x="269" y="91"/>
                  </a:lnTo>
                  <a:lnTo>
                    <a:pt x="250" y="92"/>
                  </a:lnTo>
                  <a:lnTo>
                    <a:pt x="230" y="95"/>
                  </a:lnTo>
                  <a:lnTo>
                    <a:pt x="210" y="99"/>
                  </a:lnTo>
                  <a:lnTo>
                    <a:pt x="190" y="105"/>
                  </a:lnTo>
                  <a:lnTo>
                    <a:pt x="170" y="112"/>
                  </a:lnTo>
                  <a:lnTo>
                    <a:pt x="148" y="120"/>
                  </a:lnTo>
                  <a:lnTo>
                    <a:pt x="127" y="129"/>
                  </a:lnTo>
                  <a:lnTo>
                    <a:pt x="107" y="138"/>
                  </a:lnTo>
                  <a:lnTo>
                    <a:pt x="107" y="648"/>
                  </a:lnTo>
                  <a:lnTo>
                    <a:pt x="107" y="648"/>
                  </a:lnTo>
                  <a:lnTo>
                    <a:pt x="107" y="652"/>
                  </a:lnTo>
                  <a:lnTo>
                    <a:pt x="104" y="657"/>
                  </a:lnTo>
                  <a:lnTo>
                    <a:pt x="102" y="661"/>
                  </a:lnTo>
                  <a:lnTo>
                    <a:pt x="100" y="665"/>
                  </a:lnTo>
                  <a:lnTo>
                    <a:pt x="96" y="668"/>
                  </a:lnTo>
                  <a:lnTo>
                    <a:pt x="92" y="671"/>
                  </a:lnTo>
                  <a:lnTo>
                    <a:pt x="87" y="672"/>
                  </a:lnTo>
                  <a:lnTo>
                    <a:pt x="82" y="673"/>
                  </a:lnTo>
                  <a:lnTo>
                    <a:pt x="23" y="673"/>
                  </a:lnTo>
                  <a:lnTo>
                    <a:pt x="23" y="673"/>
                  </a:lnTo>
                  <a:lnTo>
                    <a:pt x="18" y="672"/>
                  </a:lnTo>
                  <a:lnTo>
                    <a:pt x="15" y="671"/>
                  </a:lnTo>
                  <a:lnTo>
                    <a:pt x="10" y="668"/>
                  </a:lnTo>
                  <a:lnTo>
                    <a:pt x="7" y="665"/>
                  </a:lnTo>
                  <a:lnTo>
                    <a:pt x="4" y="661"/>
                  </a:lnTo>
                  <a:lnTo>
                    <a:pt x="2" y="658"/>
                  </a:lnTo>
                  <a:lnTo>
                    <a:pt x="1" y="653"/>
                  </a:lnTo>
                  <a:lnTo>
                    <a:pt x="0" y="648"/>
                  </a:lnTo>
                  <a:lnTo>
                    <a:pt x="0" y="33"/>
                  </a:lnTo>
                  <a:lnTo>
                    <a:pt x="0" y="33"/>
                  </a:lnTo>
                  <a:lnTo>
                    <a:pt x="1" y="28"/>
                  </a:lnTo>
                  <a:lnTo>
                    <a:pt x="2" y="24"/>
                  </a:lnTo>
                  <a:lnTo>
                    <a:pt x="4" y="19"/>
                  </a:lnTo>
                  <a:lnTo>
                    <a:pt x="7" y="16"/>
                  </a:lnTo>
                  <a:lnTo>
                    <a:pt x="10" y="12"/>
                  </a:lnTo>
                  <a:lnTo>
                    <a:pt x="14" y="10"/>
                  </a:lnTo>
                  <a:lnTo>
                    <a:pt x="18" y="9"/>
                  </a:lnTo>
                  <a:lnTo>
                    <a:pt x="23" y="9"/>
                  </a:lnTo>
                  <a:lnTo>
                    <a:pt x="84" y="9"/>
                  </a:lnTo>
                  <a:lnTo>
                    <a:pt x="84" y="9"/>
                  </a:lnTo>
                  <a:lnTo>
                    <a:pt x="88" y="9"/>
                  </a:lnTo>
                  <a:lnTo>
                    <a:pt x="93" y="10"/>
                  </a:lnTo>
                  <a:lnTo>
                    <a:pt x="96" y="12"/>
                  </a:lnTo>
                  <a:lnTo>
                    <a:pt x="100" y="16"/>
                  </a:lnTo>
                  <a:lnTo>
                    <a:pt x="103" y="19"/>
                  </a:lnTo>
                  <a:lnTo>
                    <a:pt x="104" y="24"/>
                  </a:lnTo>
                  <a:lnTo>
                    <a:pt x="107" y="28"/>
                  </a:lnTo>
                  <a:lnTo>
                    <a:pt x="107" y="33"/>
                  </a:lnTo>
                  <a:lnTo>
                    <a:pt x="107" y="56"/>
                  </a:lnTo>
                  <a:lnTo>
                    <a:pt x="107" y="56"/>
                  </a:lnTo>
                  <a:lnTo>
                    <a:pt x="131" y="42"/>
                  </a:lnTo>
                  <a:lnTo>
                    <a:pt x="155" y="30"/>
                  </a:lnTo>
                  <a:lnTo>
                    <a:pt x="178" y="21"/>
                  </a:lnTo>
                  <a:lnTo>
                    <a:pt x="201" y="13"/>
                  </a:lnTo>
                  <a:lnTo>
                    <a:pt x="224" y="8"/>
                  </a:lnTo>
                  <a:lnTo>
                    <a:pt x="248" y="3"/>
                  </a:lnTo>
                  <a:lnTo>
                    <a:pt x="273" y="1"/>
                  </a:lnTo>
                  <a:lnTo>
                    <a:pt x="298" y="0"/>
                  </a:lnTo>
                  <a:lnTo>
                    <a:pt x="298" y="0"/>
                  </a:lnTo>
                  <a:lnTo>
                    <a:pt x="325" y="1"/>
                  </a:lnTo>
                  <a:lnTo>
                    <a:pt x="349" y="4"/>
                  </a:lnTo>
                  <a:lnTo>
                    <a:pt x="372" y="9"/>
                  </a:lnTo>
                  <a:lnTo>
                    <a:pt x="392" y="17"/>
                  </a:lnTo>
                  <a:lnTo>
                    <a:pt x="412" y="26"/>
                  </a:lnTo>
                  <a:lnTo>
                    <a:pt x="429" y="37"/>
                  </a:lnTo>
                  <a:lnTo>
                    <a:pt x="444" y="50"/>
                  </a:lnTo>
                  <a:lnTo>
                    <a:pt x="458" y="65"/>
                  </a:lnTo>
                  <a:lnTo>
                    <a:pt x="470" y="82"/>
                  </a:lnTo>
                  <a:lnTo>
                    <a:pt x="481" y="100"/>
                  </a:lnTo>
                  <a:lnTo>
                    <a:pt x="489" y="121"/>
                  </a:lnTo>
                  <a:lnTo>
                    <a:pt x="497" y="144"/>
                  </a:lnTo>
                  <a:lnTo>
                    <a:pt x="501" y="168"/>
                  </a:lnTo>
                  <a:lnTo>
                    <a:pt x="506" y="194"/>
                  </a:lnTo>
                  <a:lnTo>
                    <a:pt x="508" y="222"/>
                  </a:lnTo>
                  <a:lnTo>
                    <a:pt x="508" y="251"/>
                  </a:lnTo>
                  <a:lnTo>
                    <a:pt x="508" y="648"/>
                  </a:lnTo>
                  <a:lnTo>
                    <a:pt x="508" y="648"/>
                  </a:lnTo>
                  <a:lnTo>
                    <a:pt x="508" y="653"/>
                  </a:lnTo>
                  <a:lnTo>
                    <a:pt x="507" y="658"/>
                  </a:lnTo>
                  <a:lnTo>
                    <a:pt x="505" y="661"/>
                  </a:lnTo>
                  <a:lnTo>
                    <a:pt x="501" y="665"/>
                  </a:lnTo>
                  <a:lnTo>
                    <a:pt x="498" y="668"/>
                  </a:lnTo>
                  <a:lnTo>
                    <a:pt x="494" y="671"/>
                  </a:lnTo>
                  <a:lnTo>
                    <a:pt x="490" y="672"/>
                  </a:lnTo>
                  <a:lnTo>
                    <a:pt x="484" y="673"/>
                  </a:lnTo>
                  <a:lnTo>
                    <a:pt x="484" y="67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2" name="Freeform 173"/>
            <p:cNvSpPr>
              <a:spLocks noEditPoints="1"/>
            </p:cNvSpPr>
            <p:nvPr/>
          </p:nvSpPr>
          <p:spPr bwMode="auto">
            <a:xfrm>
              <a:off x="4744350" y="4184186"/>
              <a:ext cx="116371" cy="180494"/>
            </a:xfrm>
            <a:custGeom>
              <a:avLst/>
              <a:gdLst>
                <a:gd name="T0" fmla="*/ 125 w 588"/>
                <a:gd name="T1" fmla="*/ 911 h 914"/>
                <a:gd name="T2" fmla="*/ 30 w 588"/>
                <a:gd name="T3" fmla="*/ 902 h 914"/>
                <a:gd name="T4" fmla="*/ 4 w 588"/>
                <a:gd name="T5" fmla="*/ 885 h 914"/>
                <a:gd name="T6" fmla="*/ 0 w 588"/>
                <a:gd name="T7" fmla="*/ 54 h 914"/>
                <a:gd name="T8" fmla="*/ 6 w 588"/>
                <a:gd name="T9" fmla="*/ 29 h 914"/>
                <a:gd name="T10" fmla="*/ 30 w 588"/>
                <a:gd name="T11" fmla="*/ 12 h 914"/>
                <a:gd name="T12" fmla="*/ 120 w 588"/>
                <a:gd name="T13" fmla="*/ 4 h 914"/>
                <a:gd name="T14" fmla="*/ 266 w 588"/>
                <a:gd name="T15" fmla="*/ 0 h 914"/>
                <a:gd name="T16" fmla="*/ 398 w 588"/>
                <a:gd name="T17" fmla="*/ 18 h 914"/>
                <a:gd name="T18" fmla="*/ 479 w 588"/>
                <a:gd name="T19" fmla="*/ 49 h 914"/>
                <a:gd name="T20" fmla="*/ 523 w 588"/>
                <a:gd name="T21" fmla="*/ 79 h 914"/>
                <a:gd name="T22" fmla="*/ 556 w 588"/>
                <a:gd name="T23" fmla="*/ 120 h 914"/>
                <a:gd name="T24" fmla="*/ 577 w 588"/>
                <a:gd name="T25" fmla="*/ 171 h 914"/>
                <a:gd name="T26" fmla="*/ 584 w 588"/>
                <a:gd name="T27" fmla="*/ 233 h 914"/>
                <a:gd name="T28" fmla="*/ 581 w 588"/>
                <a:gd name="T29" fmla="*/ 285 h 914"/>
                <a:gd name="T30" fmla="*/ 564 w 588"/>
                <a:gd name="T31" fmla="*/ 343 h 914"/>
                <a:gd name="T32" fmla="*/ 532 w 588"/>
                <a:gd name="T33" fmla="*/ 391 h 914"/>
                <a:gd name="T34" fmla="*/ 484 w 588"/>
                <a:gd name="T35" fmla="*/ 428 h 914"/>
                <a:gd name="T36" fmla="*/ 470 w 588"/>
                <a:gd name="T37" fmla="*/ 448 h 914"/>
                <a:gd name="T38" fmla="*/ 523 w 588"/>
                <a:gd name="T39" fmla="*/ 482 h 914"/>
                <a:gd name="T40" fmla="*/ 561 w 588"/>
                <a:gd name="T41" fmla="*/ 529 h 914"/>
                <a:gd name="T42" fmla="*/ 584 w 588"/>
                <a:gd name="T43" fmla="*/ 588 h 914"/>
                <a:gd name="T44" fmla="*/ 588 w 588"/>
                <a:gd name="T45" fmla="*/ 659 h 914"/>
                <a:gd name="T46" fmla="*/ 585 w 588"/>
                <a:gd name="T47" fmla="*/ 711 h 914"/>
                <a:gd name="T48" fmla="*/ 567 w 588"/>
                <a:gd name="T49" fmla="*/ 771 h 914"/>
                <a:gd name="T50" fmla="*/ 537 w 588"/>
                <a:gd name="T51" fmla="*/ 818 h 914"/>
                <a:gd name="T52" fmla="*/ 495 w 588"/>
                <a:gd name="T53" fmla="*/ 855 h 914"/>
                <a:gd name="T54" fmla="*/ 445 w 588"/>
                <a:gd name="T55" fmla="*/ 881 h 914"/>
                <a:gd name="T56" fmla="*/ 338 w 588"/>
                <a:gd name="T57" fmla="*/ 908 h 914"/>
                <a:gd name="T58" fmla="*/ 236 w 588"/>
                <a:gd name="T59" fmla="*/ 914 h 914"/>
                <a:gd name="T60" fmla="*/ 470 w 588"/>
                <a:gd name="T61" fmla="*/ 194 h 914"/>
                <a:gd name="T62" fmla="*/ 436 w 588"/>
                <a:gd name="T63" fmla="*/ 138 h 914"/>
                <a:gd name="T64" fmla="*/ 373 w 588"/>
                <a:gd name="T65" fmla="*/ 107 h 914"/>
                <a:gd name="T66" fmla="*/ 283 w 588"/>
                <a:gd name="T67" fmla="*/ 94 h 914"/>
                <a:gd name="T68" fmla="*/ 167 w 588"/>
                <a:gd name="T69" fmla="*/ 94 h 914"/>
                <a:gd name="T70" fmla="*/ 297 w 588"/>
                <a:gd name="T71" fmla="*/ 396 h 914"/>
                <a:gd name="T72" fmla="*/ 383 w 588"/>
                <a:gd name="T73" fmla="*/ 385 h 914"/>
                <a:gd name="T74" fmla="*/ 438 w 588"/>
                <a:gd name="T75" fmla="*/ 352 h 914"/>
                <a:gd name="T76" fmla="*/ 466 w 588"/>
                <a:gd name="T77" fmla="*/ 307 h 914"/>
                <a:gd name="T78" fmla="*/ 474 w 588"/>
                <a:gd name="T79" fmla="*/ 253 h 914"/>
                <a:gd name="T80" fmla="*/ 478 w 588"/>
                <a:gd name="T81" fmla="*/ 623 h 914"/>
                <a:gd name="T82" fmla="*/ 466 w 588"/>
                <a:gd name="T83" fmla="*/ 567 h 914"/>
                <a:gd name="T84" fmla="*/ 430 w 588"/>
                <a:gd name="T85" fmla="*/ 521 h 914"/>
                <a:gd name="T86" fmla="*/ 367 w 588"/>
                <a:gd name="T87" fmla="*/ 491 h 914"/>
                <a:gd name="T88" fmla="*/ 111 w 588"/>
                <a:gd name="T89" fmla="*/ 484 h 914"/>
                <a:gd name="T90" fmla="*/ 204 w 588"/>
                <a:gd name="T91" fmla="*/ 820 h 914"/>
                <a:gd name="T92" fmla="*/ 290 w 588"/>
                <a:gd name="T93" fmla="*/ 819 h 914"/>
                <a:gd name="T94" fmla="*/ 378 w 588"/>
                <a:gd name="T95" fmla="*/ 804 h 914"/>
                <a:gd name="T96" fmla="*/ 441 w 588"/>
                <a:gd name="T97" fmla="*/ 768 h 914"/>
                <a:gd name="T98" fmla="*/ 475 w 588"/>
                <a:gd name="T99" fmla="*/ 702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8" h="914">
                  <a:moveTo>
                    <a:pt x="236" y="914"/>
                  </a:moveTo>
                  <a:lnTo>
                    <a:pt x="236" y="914"/>
                  </a:lnTo>
                  <a:lnTo>
                    <a:pt x="179" y="913"/>
                  </a:lnTo>
                  <a:lnTo>
                    <a:pt x="125" y="911"/>
                  </a:lnTo>
                  <a:lnTo>
                    <a:pt x="78" y="908"/>
                  </a:lnTo>
                  <a:lnTo>
                    <a:pt x="40" y="903"/>
                  </a:lnTo>
                  <a:lnTo>
                    <a:pt x="40" y="903"/>
                  </a:lnTo>
                  <a:lnTo>
                    <a:pt x="30" y="902"/>
                  </a:lnTo>
                  <a:lnTo>
                    <a:pt x="22" y="900"/>
                  </a:lnTo>
                  <a:lnTo>
                    <a:pt x="15" y="895"/>
                  </a:lnTo>
                  <a:lnTo>
                    <a:pt x="9" y="890"/>
                  </a:lnTo>
                  <a:lnTo>
                    <a:pt x="4" y="885"/>
                  </a:lnTo>
                  <a:lnTo>
                    <a:pt x="2" y="878"/>
                  </a:lnTo>
                  <a:lnTo>
                    <a:pt x="0" y="869"/>
                  </a:lnTo>
                  <a:lnTo>
                    <a:pt x="0" y="858"/>
                  </a:lnTo>
                  <a:lnTo>
                    <a:pt x="0" y="54"/>
                  </a:lnTo>
                  <a:lnTo>
                    <a:pt x="0" y="54"/>
                  </a:lnTo>
                  <a:lnTo>
                    <a:pt x="0" y="45"/>
                  </a:lnTo>
                  <a:lnTo>
                    <a:pt x="2" y="36"/>
                  </a:lnTo>
                  <a:lnTo>
                    <a:pt x="6" y="29"/>
                  </a:lnTo>
                  <a:lnTo>
                    <a:pt x="9" y="23"/>
                  </a:lnTo>
                  <a:lnTo>
                    <a:pt x="15" y="18"/>
                  </a:lnTo>
                  <a:lnTo>
                    <a:pt x="22" y="14"/>
                  </a:lnTo>
                  <a:lnTo>
                    <a:pt x="30" y="12"/>
                  </a:lnTo>
                  <a:lnTo>
                    <a:pt x="38" y="10"/>
                  </a:lnTo>
                  <a:lnTo>
                    <a:pt x="38" y="10"/>
                  </a:lnTo>
                  <a:lnTo>
                    <a:pt x="74" y="6"/>
                  </a:lnTo>
                  <a:lnTo>
                    <a:pt x="120" y="4"/>
                  </a:lnTo>
                  <a:lnTo>
                    <a:pt x="173" y="1"/>
                  </a:lnTo>
                  <a:lnTo>
                    <a:pt x="230" y="0"/>
                  </a:lnTo>
                  <a:lnTo>
                    <a:pt x="230" y="0"/>
                  </a:lnTo>
                  <a:lnTo>
                    <a:pt x="266" y="0"/>
                  </a:lnTo>
                  <a:lnTo>
                    <a:pt x="300" y="3"/>
                  </a:lnTo>
                  <a:lnTo>
                    <a:pt x="334" y="6"/>
                  </a:lnTo>
                  <a:lnTo>
                    <a:pt x="367" y="11"/>
                  </a:lnTo>
                  <a:lnTo>
                    <a:pt x="398" y="18"/>
                  </a:lnTo>
                  <a:lnTo>
                    <a:pt x="427" y="26"/>
                  </a:lnTo>
                  <a:lnTo>
                    <a:pt x="454" y="36"/>
                  </a:lnTo>
                  <a:lnTo>
                    <a:pt x="467" y="42"/>
                  </a:lnTo>
                  <a:lnTo>
                    <a:pt x="479" y="49"/>
                  </a:lnTo>
                  <a:lnTo>
                    <a:pt x="491" y="55"/>
                  </a:lnTo>
                  <a:lnTo>
                    <a:pt x="502" y="62"/>
                  </a:lnTo>
                  <a:lnTo>
                    <a:pt x="513" y="71"/>
                  </a:lnTo>
                  <a:lnTo>
                    <a:pt x="523" y="79"/>
                  </a:lnTo>
                  <a:lnTo>
                    <a:pt x="532" y="89"/>
                  </a:lnTo>
                  <a:lnTo>
                    <a:pt x="540" y="99"/>
                  </a:lnTo>
                  <a:lnTo>
                    <a:pt x="548" y="109"/>
                  </a:lnTo>
                  <a:lnTo>
                    <a:pt x="556" y="120"/>
                  </a:lnTo>
                  <a:lnTo>
                    <a:pt x="562" y="132"/>
                  </a:lnTo>
                  <a:lnTo>
                    <a:pt x="568" y="144"/>
                  </a:lnTo>
                  <a:lnTo>
                    <a:pt x="572" y="157"/>
                  </a:lnTo>
                  <a:lnTo>
                    <a:pt x="577" y="171"/>
                  </a:lnTo>
                  <a:lnTo>
                    <a:pt x="580" y="185"/>
                  </a:lnTo>
                  <a:lnTo>
                    <a:pt x="583" y="201"/>
                  </a:lnTo>
                  <a:lnTo>
                    <a:pt x="584" y="217"/>
                  </a:lnTo>
                  <a:lnTo>
                    <a:pt x="584" y="233"/>
                  </a:lnTo>
                  <a:lnTo>
                    <a:pt x="584" y="253"/>
                  </a:lnTo>
                  <a:lnTo>
                    <a:pt x="584" y="253"/>
                  </a:lnTo>
                  <a:lnTo>
                    <a:pt x="584" y="269"/>
                  </a:lnTo>
                  <a:lnTo>
                    <a:pt x="581" y="285"/>
                  </a:lnTo>
                  <a:lnTo>
                    <a:pt x="579" y="301"/>
                  </a:lnTo>
                  <a:lnTo>
                    <a:pt x="576" y="316"/>
                  </a:lnTo>
                  <a:lnTo>
                    <a:pt x="571" y="330"/>
                  </a:lnTo>
                  <a:lnTo>
                    <a:pt x="564" y="343"/>
                  </a:lnTo>
                  <a:lnTo>
                    <a:pt x="558" y="357"/>
                  </a:lnTo>
                  <a:lnTo>
                    <a:pt x="550" y="369"/>
                  </a:lnTo>
                  <a:lnTo>
                    <a:pt x="541" y="381"/>
                  </a:lnTo>
                  <a:lnTo>
                    <a:pt x="532" y="391"/>
                  </a:lnTo>
                  <a:lnTo>
                    <a:pt x="521" y="402"/>
                  </a:lnTo>
                  <a:lnTo>
                    <a:pt x="509" y="412"/>
                  </a:lnTo>
                  <a:lnTo>
                    <a:pt x="498" y="420"/>
                  </a:lnTo>
                  <a:lnTo>
                    <a:pt x="484" y="428"/>
                  </a:lnTo>
                  <a:lnTo>
                    <a:pt x="470" y="436"/>
                  </a:lnTo>
                  <a:lnTo>
                    <a:pt x="455" y="442"/>
                  </a:lnTo>
                  <a:lnTo>
                    <a:pt x="455" y="442"/>
                  </a:lnTo>
                  <a:lnTo>
                    <a:pt x="470" y="448"/>
                  </a:lnTo>
                  <a:lnTo>
                    <a:pt x="484" y="455"/>
                  </a:lnTo>
                  <a:lnTo>
                    <a:pt x="498" y="463"/>
                  </a:lnTo>
                  <a:lnTo>
                    <a:pt x="510" y="472"/>
                  </a:lnTo>
                  <a:lnTo>
                    <a:pt x="523" y="482"/>
                  </a:lnTo>
                  <a:lnTo>
                    <a:pt x="533" y="492"/>
                  </a:lnTo>
                  <a:lnTo>
                    <a:pt x="544" y="504"/>
                  </a:lnTo>
                  <a:lnTo>
                    <a:pt x="553" y="516"/>
                  </a:lnTo>
                  <a:lnTo>
                    <a:pt x="561" y="529"/>
                  </a:lnTo>
                  <a:lnTo>
                    <a:pt x="569" y="543"/>
                  </a:lnTo>
                  <a:lnTo>
                    <a:pt x="575" y="557"/>
                  </a:lnTo>
                  <a:lnTo>
                    <a:pt x="579" y="572"/>
                  </a:lnTo>
                  <a:lnTo>
                    <a:pt x="584" y="588"/>
                  </a:lnTo>
                  <a:lnTo>
                    <a:pt x="586" y="604"/>
                  </a:lnTo>
                  <a:lnTo>
                    <a:pt x="588" y="621"/>
                  </a:lnTo>
                  <a:lnTo>
                    <a:pt x="588" y="638"/>
                  </a:lnTo>
                  <a:lnTo>
                    <a:pt x="588" y="659"/>
                  </a:lnTo>
                  <a:lnTo>
                    <a:pt x="588" y="659"/>
                  </a:lnTo>
                  <a:lnTo>
                    <a:pt x="588" y="677"/>
                  </a:lnTo>
                  <a:lnTo>
                    <a:pt x="587" y="694"/>
                  </a:lnTo>
                  <a:lnTo>
                    <a:pt x="585" y="711"/>
                  </a:lnTo>
                  <a:lnTo>
                    <a:pt x="581" y="728"/>
                  </a:lnTo>
                  <a:lnTo>
                    <a:pt x="577" y="742"/>
                  </a:lnTo>
                  <a:lnTo>
                    <a:pt x="572" y="757"/>
                  </a:lnTo>
                  <a:lnTo>
                    <a:pt x="567" y="771"/>
                  </a:lnTo>
                  <a:lnTo>
                    <a:pt x="561" y="784"/>
                  </a:lnTo>
                  <a:lnTo>
                    <a:pt x="553" y="796"/>
                  </a:lnTo>
                  <a:lnTo>
                    <a:pt x="545" y="808"/>
                  </a:lnTo>
                  <a:lnTo>
                    <a:pt x="537" y="818"/>
                  </a:lnTo>
                  <a:lnTo>
                    <a:pt x="526" y="828"/>
                  </a:lnTo>
                  <a:lnTo>
                    <a:pt x="517" y="838"/>
                  </a:lnTo>
                  <a:lnTo>
                    <a:pt x="506" y="847"/>
                  </a:lnTo>
                  <a:lnTo>
                    <a:pt x="495" y="855"/>
                  </a:lnTo>
                  <a:lnTo>
                    <a:pt x="483" y="862"/>
                  </a:lnTo>
                  <a:lnTo>
                    <a:pt x="471" y="869"/>
                  </a:lnTo>
                  <a:lnTo>
                    <a:pt x="458" y="875"/>
                  </a:lnTo>
                  <a:lnTo>
                    <a:pt x="445" y="881"/>
                  </a:lnTo>
                  <a:lnTo>
                    <a:pt x="431" y="887"/>
                  </a:lnTo>
                  <a:lnTo>
                    <a:pt x="401" y="896"/>
                  </a:lnTo>
                  <a:lnTo>
                    <a:pt x="370" y="903"/>
                  </a:lnTo>
                  <a:lnTo>
                    <a:pt x="338" y="908"/>
                  </a:lnTo>
                  <a:lnTo>
                    <a:pt x="305" y="911"/>
                  </a:lnTo>
                  <a:lnTo>
                    <a:pt x="272" y="913"/>
                  </a:lnTo>
                  <a:lnTo>
                    <a:pt x="236" y="914"/>
                  </a:lnTo>
                  <a:lnTo>
                    <a:pt x="236" y="914"/>
                  </a:lnTo>
                  <a:close/>
                  <a:moveTo>
                    <a:pt x="474" y="233"/>
                  </a:moveTo>
                  <a:lnTo>
                    <a:pt x="474" y="233"/>
                  </a:lnTo>
                  <a:lnTo>
                    <a:pt x="472" y="213"/>
                  </a:lnTo>
                  <a:lnTo>
                    <a:pt x="470" y="194"/>
                  </a:lnTo>
                  <a:lnTo>
                    <a:pt x="464" y="177"/>
                  </a:lnTo>
                  <a:lnTo>
                    <a:pt x="456" y="162"/>
                  </a:lnTo>
                  <a:lnTo>
                    <a:pt x="447" y="149"/>
                  </a:lnTo>
                  <a:lnTo>
                    <a:pt x="436" y="138"/>
                  </a:lnTo>
                  <a:lnTo>
                    <a:pt x="422" y="128"/>
                  </a:lnTo>
                  <a:lnTo>
                    <a:pt x="407" y="120"/>
                  </a:lnTo>
                  <a:lnTo>
                    <a:pt x="391" y="113"/>
                  </a:lnTo>
                  <a:lnTo>
                    <a:pt x="373" y="107"/>
                  </a:lnTo>
                  <a:lnTo>
                    <a:pt x="352" y="102"/>
                  </a:lnTo>
                  <a:lnTo>
                    <a:pt x="330" y="99"/>
                  </a:lnTo>
                  <a:lnTo>
                    <a:pt x="307" y="97"/>
                  </a:lnTo>
                  <a:lnTo>
                    <a:pt x="283" y="94"/>
                  </a:lnTo>
                  <a:lnTo>
                    <a:pt x="257" y="93"/>
                  </a:lnTo>
                  <a:lnTo>
                    <a:pt x="230" y="93"/>
                  </a:lnTo>
                  <a:lnTo>
                    <a:pt x="230" y="93"/>
                  </a:lnTo>
                  <a:lnTo>
                    <a:pt x="167" y="94"/>
                  </a:lnTo>
                  <a:lnTo>
                    <a:pt x="111" y="97"/>
                  </a:lnTo>
                  <a:lnTo>
                    <a:pt x="111" y="396"/>
                  </a:lnTo>
                  <a:lnTo>
                    <a:pt x="297" y="396"/>
                  </a:lnTo>
                  <a:lnTo>
                    <a:pt x="297" y="396"/>
                  </a:lnTo>
                  <a:lnTo>
                    <a:pt x="322" y="395"/>
                  </a:lnTo>
                  <a:lnTo>
                    <a:pt x="344" y="393"/>
                  </a:lnTo>
                  <a:lnTo>
                    <a:pt x="365" y="389"/>
                  </a:lnTo>
                  <a:lnTo>
                    <a:pt x="383" y="385"/>
                  </a:lnTo>
                  <a:lnTo>
                    <a:pt x="400" y="378"/>
                  </a:lnTo>
                  <a:lnTo>
                    <a:pt x="414" y="371"/>
                  </a:lnTo>
                  <a:lnTo>
                    <a:pt x="427" y="363"/>
                  </a:lnTo>
                  <a:lnTo>
                    <a:pt x="438" y="352"/>
                  </a:lnTo>
                  <a:lnTo>
                    <a:pt x="447" y="342"/>
                  </a:lnTo>
                  <a:lnTo>
                    <a:pt x="455" y="332"/>
                  </a:lnTo>
                  <a:lnTo>
                    <a:pt x="461" y="319"/>
                  </a:lnTo>
                  <a:lnTo>
                    <a:pt x="466" y="307"/>
                  </a:lnTo>
                  <a:lnTo>
                    <a:pt x="470" y="294"/>
                  </a:lnTo>
                  <a:lnTo>
                    <a:pt x="472" y="280"/>
                  </a:lnTo>
                  <a:lnTo>
                    <a:pt x="474" y="266"/>
                  </a:lnTo>
                  <a:lnTo>
                    <a:pt x="474" y="253"/>
                  </a:lnTo>
                  <a:lnTo>
                    <a:pt x="474" y="233"/>
                  </a:lnTo>
                  <a:close/>
                  <a:moveTo>
                    <a:pt x="479" y="638"/>
                  </a:moveTo>
                  <a:lnTo>
                    <a:pt x="479" y="638"/>
                  </a:lnTo>
                  <a:lnTo>
                    <a:pt x="478" y="623"/>
                  </a:lnTo>
                  <a:lnTo>
                    <a:pt x="477" y="608"/>
                  </a:lnTo>
                  <a:lnTo>
                    <a:pt x="475" y="594"/>
                  </a:lnTo>
                  <a:lnTo>
                    <a:pt x="470" y="580"/>
                  </a:lnTo>
                  <a:lnTo>
                    <a:pt x="466" y="567"/>
                  </a:lnTo>
                  <a:lnTo>
                    <a:pt x="459" y="554"/>
                  </a:lnTo>
                  <a:lnTo>
                    <a:pt x="451" y="542"/>
                  </a:lnTo>
                  <a:lnTo>
                    <a:pt x="441" y="531"/>
                  </a:lnTo>
                  <a:lnTo>
                    <a:pt x="430" y="521"/>
                  </a:lnTo>
                  <a:lnTo>
                    <a:pt x="417" y="512"/>
                  </a:lnTo>
                  <a:lnTo>
                    <a:pt x="402" y="504"/>
                  </a:lnTo>
                  <a:lnTo>
                    <a:pt x="385" y="497"/>
                  </a:lnTo>
                  <a:lnTo>
                    <a:pt x="367" y="491"/>
                  </a:lnTo>
                  <a:lnTo>
                    <a:pt x="345" y="488"/>
                  </a:lnTo>
                  <a:lnTo>
                    <a:pt x="322" y="486"/>
                  </a:lnTo>
                  <a:lnTo>
                    <a:pt x="297" y="484"/>
                  </a:lnTo>
                  <a:lnTo>
                    <a:pt x="111" y="484"/>
                  </a:lnTo>
                  <a:lnTo>
                    <a:pt x="111" y="816"/>
                  </a:lnTo>
                  <a:lnTo>
                    <a:pt x="111" y="816"/>
                  </a:lnTo>
                  <a:lnTo>
                    <a:pt x="173" y="819"/>
                  </a:lnTo>
                  <a:lnTo>
                    <a:pt x="204" y="820"/>
                  </a:lnTo>
                  <a:lnTo>
                    <a:pt x="236" y="822"/>
                  </a:lnTo>
                  <a:lnTo>
                    <a:pt x="236" y="822"/>
                  </a:lnTo>
                  <a:lnTo>
                    <a:pt x="264" y="820"/>
                  </a:lnTo>
                  <a:lnTo>
                    <a:pt x="290" y="819"/>
                  </a:lnTo>
                  <a:lnTo>
                    <a:pt x="314" y="817"/>
                  </a:lnTo>
                  <a:lnTo>
                    <a:pt x="337" y="814"/>
                  </a:lnTo>
                  <a:lnTo>
                    <a:pt x="359" y="810"/>
                  </a:lnTo>
                  <a:lnTo>
                    <a:pt x="378" y="804"/>
                  </a:lnTo>
                  <a:lnTo>
                    <a:pt x="397" y="797"/>
                  </a:lnTo>
                  <a:lnTo>
                    <a:pt x="414" y="788"/>
                  </a:lnTo>
                  <a:lnTo>
                    <a:pt x="429" y="779"/>
                  </a:lnTo>
                  <a:lnTo>
                    <a:pt x="441" y="768"/>
                  </a:lnTo>
                  <a:lnTo>
                    <a:pt x="453" y="754"/>
                  </a:lnTo>
                  <a:lnTo>
                    <a:pt x="462" y="739"/>
                  </a:lnTo>
                  <a:lnTo>
                    <a:pt x="469" y="722"/>
                  </a:lnTo>
                  <a:lnTo>
                    <a:pt x="475" y="702"/>
                  </a:lnTo>
                  <a:lnTo>
                    <a:pt x="478" y="682"/>
                  </a:lnTo>
                  <a:lnTo>
                    <a:pt x="479" y="659"/>
                  </a:lnTo>
                  <a:lnTo>
                    <a:pt x="479" y="6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3" name="Freeform 174"/>
            <p:cNvSpPr>
              <a:spLocks/>
            </p:cNvSpPr>
            <p:nvPr/>
          </p:nvSpPr>
          <p:spPr bwMode="auto">
            <a:xfrm>
              <a:off x="4889220" y="4231684"/>
              <a:ext cx="100934" cy="132995"/>
            </a:xfrm>
            <a:custGeom>
              <a:avLst/>
              <a:gdLst>
                <a:gd name="T0" fmla="*/ 424 w 508"/>
                <a:gd name="T1" fmla="*/ 664 h 673"/>
                <a:gd name="T2" fmla="*/ 420 w 508"/>
                <a:gd name="T3" fmla="*/ 664 h 673"/>
                <a:gd name="T4" fmla="*/ 411 w 508"/>
                <a:gd name="T5" fmla="*/ 661 h 673"/>
                <a:gd name="T6" fmla="*/ 405 w 508"/>
                <a:gd name="T7" fmla="*/ 654 h 673"/>
                <a:gd name="T8" fmla="*/ 401 w 508"/>
                <a:gd name="T9" fmla="*/ 646 h 673"/>
                <a:gd name="T10" fmla="*/ 401 w 508"/>
                <a:gd name="T11" fmla="*/ 617 h 673"/>
                <a:gd name="T12" fmla="*/ 377 w 508"/>
                <a:gd name="T13" fmla="*/ 631 h 673"/>
                <a:gd name="T14" fmla="*/ 330 w 508"/>
                <a:gd name="T15" fmla="*/ 652 h 673"/>
                <a:gd name="T16" fmla="*/ 284 w 508"/>
                <a:gd name="T17" fmla="*/ 665 h 673"/>
                <a:gd name="T18" fmla="*/ 235 w 508"/>
                <a:gd name="T19" fmla="*/ 672 h 673"/>
                <a:gd name="T20" fmla="*/ 210 w 508"/>
                <a:gd name="T21" fmla="*/ 673 h 673"/>
                <a:gd name="T22" fmla="*/ 159 w 508"/>
                <a:gd name="T23" fmla="*/ 669 h 673"/>
                <a:gd name="T24" fmla="*/ 116 w 508"/>
                <a:gd name="T25" fmla="*/ 656 h 673"/>
                <a:gd name="T26" fmla="*/ 79 w 508"/>
                <a:gd name="T27" fmla="*/ 636 h 673"/>
                <a:gd name="T28" fmla="*/ 50 w 508"/>
                <a:gd name="T29" fmla="*/ 608 h 673"/>
                <a:gd name="T30" fmla="*/ 27 w 508"/>
                <a:gd name="T31" fmla="*/ 573 h 673"/>
                <a:gd name="T32" fmla="*/ 11 w 508"/>
                <a:gd name="T33" fmla="*/ 529 h 673"/>
                <a:gd name="T34" fmla="*/ 2 w 508"/>
                <a:gd name="T35" fmla="*/ 479 h 673"/>
                <a:gd name="T36" fmla="*/ 0 w 508"/>
                <a:gd name="T37" fmla="*/ 422 h 673"/>
                <a:gd name="T38" fmla="*/ 0 w 508"/>
                <a:gd name="T39" fmla="*/ 25 h 673"/>
                <a:gd name="T40" fmla="*/ 1 w 508"/>
                <a:gd name="T41" fmla="*/ 15 h 673"/>
                <a:gd name="T42" fmla="*/ 7 w 508"/>
                <a:gd name="T43" fmla="*/ 8 h 673"/>
                <a:gd name="T44" fmla="*/ 13 w 508"/>
                <a:gd name="T45" fmla="*/ 2 h 673"/>
                <a:gd name="T46" fmla="*/ 24 w 508"/>
                <a:gd name="T47" fmla="*/ 0 h 673"/>
                <a:gd name="T48" fmla="*/ 81 w 508"/>
                <a:gd name="T49" fmla="*/ 0 h 673"/>
                <a:gd name="T50" fmla="*/ 90 w 508"/>
                <a:gd name="T51" fmla="*/ 2 h 673"/>
                <a:gd name="T52" fmla="*/ 98 w 508"/>
                <a:gd name="T53" fmla="*/ 8 h 673"/>
                <a:gd name="T54" fmla="*/ 104 w 508"/>
                <a:gd name="T55" fmla="*/ 15 h 673"/>
                <a:gd name="T56" fmla="*/ 105 w 508"/>
                <a:gd name="T57" fmla="*/ 25 h 673"/>
                <a:gd name="T58" fmla="*/ 105 w 508"/>
                <a:gd name="T59" fmla="*/ 422 h 673"/>
                <a:gd name="T60" fmla="*/ 108 w 508"/>
                <a:gd name="T61" fmla="*/ 464 h 673"/>
                <a:gd name="T62" fmla="*/ 113 w 508"/>
                <a:gd name="T63" fmla="*/ 498 h 673"/>
                <a:gd name="T64" fmla="*/ 124 w 508"/>
                <a:gd name="T65" fmla="*/ 526 h 673"/>
                <a:gd name="T66" fmla="*/ 137 w 508"/>
                <a:gd name="T67" fmla="*/ 547 h 673"/>
                <a:gd name="T68" fmla="*/ 156 w 508"/>
                <a:gd name="T69" fmla="*/ 563 h 673"/>
                <a:gd name="T70" fmla="*/ 179 w 508"/>
                <a:gd name="T71" fmla="*/ 574 h 673"/>
                <a:gd name="T72" fmla="*/ 206 w 508"/>
                <a:gd name="T73" fmla="*/ 579 h 673"/>
                <a:gd name="T74" fmla="*/ 238 w 508"/>
                <a:gd name="T75" fmla="*/ 582 h 673"/>
                <a:gd name="T76" fmla="*/ 258 w 508"/>
                <a:gd name="T77" fmla="*/ 581 h 673"/>
                <a:gd name="T78" fmla="*/ 298 w 508"/>
                <a:gd name="T79" fmla="*/ 574 h 673"/>
                <a:gd name="T80" fmla="*/ 338 w 508"/>
                <a:gd name="T81" fmla="*/ 561 h 673"/>
                <a:gd name="T82" fmla="*/ 381 w 508"/>
                <a:gd name="T83" fmla="*/ 544 h 673"/>
                <a:gd name="T84" fmla="*/ 401 w 508"/>
                <a:gd name="T85" fmla="*/ 25 h 673"/>
                <a:gd name="T86" fmla="*/ 401 w 508"/>
                <a:gd name="T87" fmla="*/ 21 h 673"/>
                <a:gd name="T88" fmla="*/ 406 w 508"/>
                <a:gd name="T89" fmla="*/ 12 h 673"/>
                <a:gd name="T90" fmla="*/ 411 w 508"/>
                <a:gd name="T91" fmla="*/ 5 h 673"/>
                <a:gd name="T92" fmla="*/ 421 w 508"/>
                <a:gd name="T93" fmla="*/ 1 h 673"/>
                <a:gd name="T94" fmla="*/ 485 w 508"/>
                <a:gd name="T95" fmla="*/ 0 h 673"/>
                <a:gd name="T96" fmla="*/ 489 w 508"/>
                <a:gd name="T97" fmla="*/ 1 h 673"/>
                <a:gd name="T98" fmla="*/ 497 w 508"/>
                <a:gd name="T99" fmla="*/ 5 h 673"/>
                <a:gd name="T100" fmla="*/ 503 w 508"/>
                <a:gd name="T101" fmla="*/ 12 h 673"/>
                <a:gd name="T102" fmla="*/ 507 w 508"/>
                <a:gd name="T103" fmla="*/ 20 h 673"/>
                <a:gd name="T104" fmla="*/ 508 w 508"/>
                <a:gd name="T105" fmla="*/ 640 h 673"/>
                <a:gd name="T106" fmla="*/ 507 w 508"/>
                <a:gd name="T107" fmla="*/ 646 h 673"/>
                <a:gd name="T108" fmla="*/ 503 w 508"/>
                <a:gd name="T109" fmla="*/ 654 h 673"/>
                <a:gd name="T110" fmla="*/ 497 w 508"/>
                <a:gd name="T111" fmla="*/ 661 h 673"/>
                <a:gd name="T112" fmla="*/ 489 w 508"/>
                <a:gd name="T113" fmla="*/ 664 h 673"/>
                <a:gd name="T114" fmla="*/ 485 w 508"/>
                <a:gd name="T115" fmla="*/ 664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5" y="664"/>
                  </a:moveTo>
                  <a:lnTo>
                    <a:pt x="424" y="664"/>
                  </a:lnTo>
                  <a:lnTo>
                    <a:pt x="424" y="664"/>
                  </a:lnTo>
                  <a:lnTo>
                    <a:pt x="420" y="664"/>
                  </a:lnTo>
                  <a:lnTo>
                    <a:pt x="415" y="663"/>
                  </a:lnTo>
                  <a:lnTo>
                    <a:pt x="411" y="661"/>
                  </a:lnTo>
                  <a:lnTo>
                    <a:pt x="408" y="657"/>
                  </a:lnTo>
                  <a:lnTo>
                    <a:pt x="405" y="654"/>
                  </a:lnTo>
                  <a:lnTo>
                    <a:pt x="403" y="649"/>
                  </a:lnTo>
                  <a:lnTo>
                    <a:pt x="401" y="646"/>
                  </a:lnTo>
                  <a:lnTo>
                    <a:pt x="401" y="640"/>
                  </a:lnTo>
                  <a:lnTo>
                    <a:pt x="401" y="617"/>
                  </a:lnTo>
                  <a:lnTo>
                    <a:pt x="401" y="617"/>
                  </a:lnTo>
                  <a:lnTo>
                    <a:pt x="377" y="631"/>
                  </a:lnTo>
                  <a:lnTo>
                    <a:pt x="353" y="643"/>
                  </a:lnTo>
                  <a:lnTo>
                    <a:pt x="330" y="652"/>
                  </a:lnTo>
                  <a:lnTo>
                    <a:pt x="307" y="660"/>
                  </a:lnTo>
                  <a:lnTo>
                    <a:pt x="284" y="665"/>
                  </a:lnTo>
                  <a:lnTo>
                    <a:pt x="260" y="670"/>
                  </a:lnTo>
                  <a:lnTo>
                    <a:pt x="235" y="672"/>
                  </a:lnTo>
                  <a:lnTo>
                    <a:pt x="210" y="673"/>
                  </a:lnTo>
                  <a:lnTo>
                    <a:pt x="210" y="673"/>
                  </a:lnTo>
                  <a:lnTo>
                    <a:pt x="183" y="672"/>
                  </a:lnTo>
                  <a:lnTo>
                    <a:pt x="159" y="669"/>
                  </a:lnTo>
                  <a:lnTo>
                    <a:pt x="136" y="663"/>
                  </a:lnTo>
                  <a:lnTo>
                    <a:pt x="116" y="656"/>
                  </a:lnTo>
                  <a:lnTo>
                    <a:pt x="96" y="647"/>
                  </a:lnTo>
                  <a:lnTo>
                    <a:pt x="79" y="636"/>
                  </a:lnTo>
                  <a:lnTo>
                    <a:pt x="64" y="623"/>
                  </a:lnTo>
                  <a:lnTo>
                    <a:pt x="50" y="608"/>
                  </a:lnTo>
                  <a:lnTo>
                    <a:pt x="38" y="591"/>
                  </a:lnTo>
                  <a:lnTo>
                    <a:pt x="27" y="573"/>
                  </a:lnTo>
                  <a:lnTo>
                    <a:pt x="19" y="552"/>
                  </a:lnTo>
                  <a:lnTo>
                    <a:pt x="11" y="529"/>
                  </a:lnTo>
                  <a:lnTo>
                    <a:pt x="7" y="505"/>
                  </a:lnTo>
                  <a:lnTo>
                    <a:pt x="2" y="479"/>
                  </a:lnTo>
                  <a:lnTo>
                    <a:pt x="0" y="451"/>
                  </a:lnTo>
                  <a:lnTo>
                    <a:pt x="0" y="422"/>
                  </a:lnTo>
                  <a:lnTo>
                    <a:pt x="0" y="25"/>
                  </a:lnTo>
                  <a:lnTo>
                    <a:pt x="0" y="25"/>
                  </a:lnTo>
                  <a:lnTo>
                    <a:pt x="0" y="20"/>
                  </a:lnTo>
                  <a:lnTo>
                    <a:pt x="1" y="15"/>
                  </a:lnTo>
                  <a:lnTo>
                    <a:pt x="3" y="12"/>
                  </a:lnTo>
                  <a:lnTo>
                    <a:pt x="7" y="8"/>
                  </a:lnTo>
                  <a:lnTo>
                    <a:pt x="10" y="5"/>
                  </a:lnTo>
                  <a:lnTo>
                    <a:pt x="13" y="2"/>
                  </a:lnTo>
                  <a:lnTo>
                    <a:pt x="18" y="1"/>
                  </a:lnTo>
                  <a:lnTo>
                    <a:pt x="24" y="0"/>
                  </a:lnTo>
                  <a:lnTo>
                    <a:pt x="81" y="0"/>
                  </a:lnTo>
                  <a:lnTo>
                    <a:pt x="81" y="0"/>
                  </a:lnTo>
                  <a:lnTo>
                    <a:pt x="86" y="1"/>
                  </a:lnTo>
                  <a:lnTo>
                    <a:pt x="90" y="2"/>
                  </a:lnTo>
                  <a:lnTo>
                    <a:pt x="95" y="5"/>
                  </a:lnTo>
                  <a:lnTo>
                    <a:pt x="98" y="8"/>
                  </a:lnTo>
                  <a:lnTo>
                    <a:pt x="102" y="12"/>
                  </a:lnTo>
                  <a:lnTo>
                    <a:pt x="104" y="15"/>
                  </a:lnTo>
                  <a:lnTo>
                    <a:pt x="105" y="20"/>
                  </a:lnTo>
                  <a:lnTo>
                    <a:pt x="105" y="25"/>
                  </a:lnTo>
                  <a:lnTo>
                    <a:pt x="105" y="422"/>
                  </a:lnTo>
                  <a:lnTo>
                    <a:pt x="105" y="422"/>
                  </a:lnTo>
                  <a:lnTo>
                    <a:pt x="106" y="444"/>
                  </a:lnTo>
                  <a:lnTo>
                    <a:pt x="108" y="464"/>
                  </a:lnTo>
                  <a:lnTo>
                    <a:pt x="110" y="482"/>
                  </a:lnTo>
                  <a:lnTo>
                    <a:pt x="113" y="498"/>
                  </a:lnTo>
                  <a:lnTo>
                    <a:pt x="118" y="513"/>
                  </a:lnTo>
                  <a:lnTo>
                    <a:pt x="124" y="526"/>
                  </a:lnTo>
                  <a:lnTo>
                    <a:pt x="129" y="537"/>
                  </a:lnTo>
                  <a:lnTo>
                    <a:pt x="137" y="547"/>
                  </a:lnTo>
                  <a:lnTo>
                    <a:pt x="147" y="556"/>
                  </a:lnTo>
                  <a:lnTo>
                    <a:pt x="156" y="563"/>
                  </a:lnTo>
                  <a:lnTo>
                    <a:pt x="167" y="569"/>
                  </a:lnTo>
                  <a:lnTo>
                    <a:pt x="179" y="574"/>
                  </a:lnTo>
                  <a:lnTo>
                    <a:pt x="192" y="577"/>
                  </a:lnTo>
                  <a:lnTo>
                    <a:pt x="206" y="579"/>
                  </a:lnTo>
                  <a:lnTo>
                    <a:pt x="221" y="581"/>
                  </a:lnTo>
                  <a:lnTo>
                    <a:pt x="238" y="582"/>
                  </a:lnTo>
                  <a:lnTo>
                    <a:pt x="238" y="582"/>
                  </a:lnTo>
                  <a:lnTo>
                    <a:pt x="258" y="581"/>
                  </a:lnTo>
                  <a:lnTo>
                    <a:pt x="277" y="578"/>
                  </a:lnTo>
                  <a:lnTo>
                    <a:pt x="298" y="574"/>
                  </a:lnTo>
                  <a:lnTo>
                    <a:pt x="317" y="568"/>
                  </a:lnTo>
                  <a:lnTo>
                    <a:pt x="338" y="561"/>
                  </a:lnTo>
                  <a:lnTo>
                    <a:pt x="360" y="553"/>
                  </a:lnTo>
                  <a:lnTo>
                    <a:pt x="381" y="544"/>
                  </a:lnTo>
                  <a:lnTo>
                    <a:pt x="401" y="535"/>
                  </a:lnTo>
                  <a:lnTo>
                    <a:pt x="401" y="25"/>
                  </a:lnTo>
                  <a:lnTo>
                    <a:pt x="401" y="25"/>
                  </a:lnTo>
                  <a:lnTo>
                    <a:pt x="401" y="21"/>
                  </a:lnTo>
                  <a:lnTo>
                    <a:pt x="403" y="16"/>
                  </a:lnTo>
                  <a:lnTo>
                    <a:pt x="406" y="12"/>
                  </a:lnTo>
                  <a:lnTo>
                    <a:pt x="408" y="8"/>
                  </a:lnTo>
                  <a:lnTo>
                    <a:pt x="411" y="5"/>
                  </a:lnTo>
                  <a:lnTo>
                    <a:pt x="416" y="2"/>
                  </a:lnTo>
                  <a:lnTo>
                    <a:pt x="421" y="1"/>
                  </a:lnTo>
                  <a:lnTo>
                    <a:pt x="425" y="0"/>
                  </a:lnTo>
                  <a:lnTo>
                    <a:pt x="485" y="0"/>
                  </a:lnTo>
                  <a:lnTo>
                    <a:pt x="485" y="0"/>
                  </a:lnTo>
                  <a:lnTo>
                    <a:pt x="489" y="1"/>
                  </a:lnTo>
                  <a:lnTo>
                    <a:pt x="493" y="2"/>
                  </a:lnTo>
                  <a:lnTo>
                    <a:pt x="497" y="5"/>
                  </a:lnTo>
                  <a:lnTo>
                    <a:pt x="501" y="8"/>
                  </a:lnTo>
                  <a:lnTo>
                    <a:pt x="503" y="12"/>
                  </a:lnTo>
                  <a:lnTo>
                    <a:pt x="506" y="15"/>
                  </a:lnTo>
                  <a:lnTo>
                    <a:pt x="507" y="20"/>
                  </a:lnTo>
                  <a:lnTo>
                    <a:pt x="508" y="25"/>
                  </a:lnTo>
                  <a:lnTo>
                    <a:pt x="508" y="640"/>
                  </a:lnTo>
                  <a:lnTo>
                    <a:pt x="508" y="640"/>
                  </a:lnTo>
                  <a:lnTo>
                    <a:pt x="507" y="646"/>
                  </a:lnTo>
                  <a:lnTo>
                    <a:pt x="506" y="649"/>
                  </a:lnTo>
                  <a:lnTo>
                    <a:pt x="503" y="654"/>
                  </a:lnTo>
                  <a:lnTo>
                    <a:pt x="501" y="657"/>
                  </a:lnTo>
                  <a:lnTo>
                    <a:pt x="497" y="661"/>
                  </a:lnTo>
                  <a:lnTo>
                    <a:pt x="494" y="663"/>
                  </a:lnTo>
                  <a:lnTo>
                    <a:pt x="489" y="664"/>
                  </a:lnTo>
                  <a:lnTo>
                    <a:pt x="485" y="664"/>
                  </a:lnTo>
                  <a:lnTo>
                    <a:pt x="485" y="66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4" name="Freeform 175"/>
            <p:cNvSpPr>
              <a:spLocks/>
            </p:cNvSpPr>
            <p:nvPr/>
          </p:nvSpPr>
          <p:spPr bwMode="auto">
            <a:xfrm>
              <a:off x="5018059" y="4229903"/>
              <a:ext cx="87278" cy="134776"/>
            </a:xfrm>
            <a:custGeom>
              <a:avLst/>
              <a:gdLst>
                <a:gd name="T0" fmla="*/ 176 w 442"/>
                <a:gd name="T1" fmla="*/ 680 h 681"/>
                <a:gd name="T2" fmla="*/ 73 w 442"/>
                <a:gd name="T3" fmla="*/ 672 h 681"/>
                <a:gd name="T4" fmla="*/ 25 w 442"/>
                <a:gd name="T5" fmla="*/ 663 h 681"/>
                <a:gd name="T6" fmla="*/ 7 w 442"/>
                <a:gd name="T7" fmla="*/ 655 h 681"/>
                <a:gd name="T8" fmla="*/ 0 w 442"/>
                <a:gd name="T9" fmla="*/ 644 h 681"/>
                <a:gd name="T10" fmla="*/ 0 w 442"/>
                <a:gd name="T11" fmla="*/ 597 h 681"/>
                <a:gd name="T12" fmla="*/ 3 w 442"/>
                <a:gd name="T13" fmla="*/ 586 h 681"/>
                <a:gd name="T14" fmla="*/ 13 w 442"/>
                <a:gd name="T15" fmla="*/ 579 h 681"/>
                <a:gd name="T16" fmla="*/ 26 w 442"/>
                <a:gd name="T17" fmla="*/ 578 h 681"/>
                <a:gd name="T18" fmla="*/ 126 w 442"/>
                <a:gd name="T19" fmla="*/ 587 h 681"/>
                <a:gd name="T20" fmla="*/ 216 w 442"/>
                <a:gd name="T21" fmla="*/ 592 h 681"/>
                <a:gd name="T22" fmla="*/ 267 w 442"/>
                <a:gd name="T23" fmla="*/ 587 h 681"/>
                <a:gd name="T24" fmla="*/ 297 w 442"/>
                <a:gd name="T25" fmla="*/ 578 h 681"/>
                <a:gd name="T26" fmla="*/ 318 w 442"/>
                <a:gd name="T27" fmla="*/ 562 h 681"/>
                <a:gd name="T28" fmla="*/ 332 w 442"/>
                <a:gd name="T29" fmla="*/ 538 h 681"/>
                <a:gd name="T30" fmla="*/ 335 w 442"/>
                <a:gd name="T31" fmla="*/ 506 h 681"/>
                <a:gd name="T32" fmla="*/ 330 w 442"/>
                <a:gd name="T33" fmla="*/ 481 h 681"/>
                <a:gd name="T34" fmla="*/ 304 w 442"/>
                <a:gd name="T35" fmla="*/ 446 h 681"/>
                <a:gd name="T36" fmla="*/ 244 w 442"/>
                <a:gd name="T37" fmla="*/ 406 h 681"/>
                <a:gd name="T38" fmla="*/ 96 w 442"/>
                <a:gd name="T39" fmla="*/ 317 h 681"/>
                <a:gd name="T40" fmla="*/ 52 w 442"/>
                <a:gd name="T41" fmla="*/ 280 h 681"/>
                <a:gd name="T42" fmla="*/ 26 w 442"/>
                <a:gd name="T43" fmla="*/ 249 h 681"/>
                <a:gd name="T44" fmla="*/ 9 w 442"/>
                <a:gd name="T45" fmla="*/ 214 h 681"/>
                <a:gd name="T46" fmla="*/ 0 w 442"/>
                <a:gd name="T47" fmla="*/ 175 h 681"/>
                <a:gd name="T48" fmla="*/ 1 w 442"/>
                <a:gd name="T49" fmla="*/ 138 h 681"/>
                <a:gd name="T50" fmla="*/ 16 w 442"/>
                <a:gd name="T51" fmla="*/ 83 h 681"/>
                <a:gd name="T52" fmla="*/ 48 w 442"/>
                <a:gd name="T53" fmla="*/ 44 h 681"/>
                <a:gd name="T54" fmla="*/ 94 w 442"/>
                <a:gd name="T55" fmla="*/ 19 h 681"/>
                <a:gd name="T56" fmla="*/ 151 w 442"/>
                <a:gd name="T57" fmla="*/ 5 h 681"/>
                <a:gd name="T58" fmla="*/ 218 w 442"/>
                <a:gd name="T59" fmla="*/ 0 h 681"/>
                <a:gd name="T60" fmla="*/ 317 w 442"/>
                <a:gd name="T61" fmla="*/ 5 h 681"/>
                <a:gd name="T62" fmla="*/ 406 w 442"/>
                <a:gd name="T63" fmla="*/ 16 h 681"/>
                <a:gd name="T64" fmla="*/ 421 w 442"/>
                <a:gd name="T65" fmla="*/ 21 h 681"/>
                <a:gd name="T66" fmla="*/ 428 w 442"/>
                <a:gd name="T67" fmla="*/ 31 h 681"/>
                <a:gd name="T68" fmla="*/ 429 w 442"/>
                <a:gd name="T69" fmla="*/ 80 h 681"/>
                <a:gd name="T70" fmla="*/ 428 w 442"/>
                <a:gd name="T71" fmla="*/ 90 h 681"/>
                <a:gd name="T72" fmla="*/ 421 w 442"/>
                <a:gd name="T73" fmla="*/ 98 h 681"/>
                <a:gd name="T74" fmla="*/ 410 w 442"/>
                <a:gd name="T75" fmla="*/ 100 h 681"/>
                <a:gd name="T76" fmla="*/ 321 w 442"/>
                <a:gd name="T77" fmla="*/ 94 h 681"/>
                <a:gd name="T78" fmla="*/ 218 w 442"/>
                <a:gd name="T79" fmla="*/ 91 h 681"/>
                <a:gd name="T80" fmla="*/ 153 w 442"/>
                <a:gd name="T81" fmla="*/ 97 h 681"/>
                <a:gd name="T82" fmla="*/ 130 w 442"/>
                <a:gd name="T83" fmla="*/ 107 h 681"/>
                <a:gd name="T84" fmla="*/ 114 w 442"/>
                <a:gd name="T85" fmla="*/ 124 h 681"/>
                <a:gd name="T86" fmla="*/ 107 w 442"/>
                <a:gd name="T87" fmla="*/ 150 h 681"/>
                <a:gd name="T88" fmla="*/ 107 w 442"/>
                <a:gd name="T89" fmla="*/ 173 h 681"/>
                <a:gd name="T90" fmla="*/ 126 w 442"/>
                <a:gd name="T91" fmla="*/ 208 h 681"/>
                <a:gd name="T92" fmla="*/ 170 w 442"/>
                <a:gd name="T93" fmla="*/ 241 h 681"/>
                <a:gd name="T94" fmla="*/ 309 w 442"/>
                <a:gd name="T95" fmla="*/ 324 h 681"/>
                <a:gd name="T96" fmla="*/ 358 w 442"/>
                <a:gd name="T97" fmla="*/ 357 h 681"/>
                <a:gd name="T98" fmla="*/ 395 w 442"/>
                <a:gd name="T99" fmla="*/ 389 h 681"/>
                <a:gd name="T100" fmla="*/ 420 w 442"/>
                <a:gd name="T101" fmla="*/ 421 h 681"/>
                <a:gd name="T102" fmla="*/ 435 w 442"/>
                <a:gd name="T103" fmla="*/ 456 h 681"/>
                <a:gd name="T104" fmla="*/ 442 w 442"/>
                <a:gd name="T105" fmla="*/ 493 h 681"/>
                <a:gd name="T106" fmla="*/ 441 w 442"/>
                <a:gd name="T107" fmla="*/ 529 h 681"/>
                <a:gd name="T108" fmla="*/ 426 w 442"/>
                <a:gd name="T109" fmla="*/ 585 h 681"/>
                <a:gd name="T110" fmla="*/ 393 w 442"/>
                <a:gd name="T111" fmla="*/ 629 h 681"/>
                <a:gd name="T112" fmla="*/ 346 w 442"/>
                <a:gd name="T113" fmla="*/ 659 h 681"/>
                <a:gd name="T114" fmla="*/ 287 w 442"/>
                <a:gd name="T115" fmla="*/ 676 h 681"/>
                <a:gd name="T116" fmla="*/ 216 w 442"/>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2" h="681">
                  <a:moveTo>
                    <a:pt x="216" y="681"/>
                  </a:moveTo>
                  <a:lnTo>
                    <a:pt x="216" y="681"/>
                  </a:lnTo>
                  <a:lnTo>
                    <a:pt x="176" y="680"/>
                  </a:lnTo>
                  <a:lnTo>
                    <a:pt x="126" y="678"/>
                  </a:lnTo>
                  <a:lnTo>
                    <a:pt x="100" y="675"/>
                  </a:lnTo>
                  <a:lnTo>
                    <a:pt x="73" y="672"/>
                  </a:lnTo>
                  <a:lnTo>
                    <a:pt x="48" y="668"/>
                  </a:lnTo>
                  <a:lnTo>
                    <a:pt x="25" y="663"/>
                  </a:lnTo>
                  <a:lnTo>
                    <a:pt x="25" y="663"/>
                  </a:lnTo>
                  <a:lnTo>
                    <a:pt x="15" y="660"/>
                  </a:lnTo>
                  <a:lnTo>
                    <a:pt x="10" y="657"/>
                  </a:lnTo>
                  <a:lnTo>
                    <a:pt x="7" y="655"/>
                  </a:lnTo>
                  <a:lnTo>
                    <a:pt x="3" y="652"/>
                  </a:lnTo>
                  <a:lnTo>
                    <a:pt x="1" y="648"/>
                  </a:lnTo>
                  <a:lnTo>
                    <a:pt x="0" y="644"/>
                  </a:lnTo>
                  <a:lnTo>
                    <a:pt x="0" y="639"/>
                  </a:lnTo>
                  <a:lnTo>
                    <a:pt x="0" y="597"/>
                  </a:lnTo>
                  <a:lnTo>
                    <a:pt x="0" y="597"/>
                  </a:lnTo>
                  <a:lnTo>
                    <a:pt x="0" y="593"/>
                  </a:lnTo>
                  <a:lnTo>
                    <a:pt x="1" y="590"/>
                  </a:lnTo>
                  <a:lnTo>
                    <a:pt x="3" y="586"/>
                  </a:lnTo>
                  <a:lnTo>
                    <a:pt x="6" y="584"/>
                  </a:lnTo>
                  <a:lnTo>
                    <a:pt x="9" y="582"/>
                  </a:lnTo>
                  <a:lnTo>
                    <a:pt x="13" y="579"/>
                  </a:lnTo>
                  <a:lnTo>
                    <a:pt x="22" y="578"/>
                  </a:lnTo>
                  <a:lnTo>
                    <a:pt x="22" y="578"/>
                  </a:lnTo>
                  <a:lnTo>
                    <a:pt x="26" y="578"/>
                  </a:lnTo>
                  <a:lnTo>
                    <a:pt x="26" y="578"/>
                  </a:lnTo>
                  <a:lnTo>
                    <a:pt x="75" y="584"/>
                  </a:lnTo>
                  <a:lnTo>
                    <a:pt x="126" y="587"/>
                  </a:lnTo>
                  <a:lnTo>
                    <a:pt x="176" y="591"/>
                  </a:lnTo>
                  <a:lnTo>
                    <a:pt x="216" y="592"/>
                  </a:lnTo>
                  <a:lnTo>
                    <a:pt x="216" y="592"/>
                  </a:lnTo>
                  <a:lnTo>
                    <a:pt x="243" y="591"/>
                  </a:lnTo>
                  <a:lnTo>
                    <a:pt x="256" y="590"/>
                  </a:lnTo>
                  <a:lnTo>
                    <a:pt x="267" y="587"/>
                  </a:lnTo>
                  <a:lnTo>
                    <a:pt x="279" y="585"/>
                  </a:lnTo>
                  <a:lnTo>
                    <a:pt x="288" y="582"/>
                  </a:lnTo>
                  <a:lnTo>
                    <a:pt x="297" y="578"/>
                  </a:lnTo>
                  <a:lnTo>
                    <a:pt x="305" y="574"/>
                  </a:lnTo>
                  <a:lnTo>
                    <a:pt x="312" y="568"/>
                  </a:lnTo>
                  <a:lnTo>
                    <a:pt x="318" y="562"/>
                  </a:lnTo>
                  <a:lnTo>
                    <a:pt x="324" y="555"/>
                  </a:lnTo>
                  <a:lnTo>
                    <a:pt x="328" y="547"/>
                  </a:lnTo>
                  <a:lnTo>
                    <a:pt x="332" y="538"/>
                  </a:lnTo>
                  <a:lnTo>
                    <a:pt x="334" y="529"/>
                  </a:lnTo>
                  <a:lnTo>
                    <a:pt x="335" y="517"/>
                  </a:lnTo>
                  <a:lnTo>
                    <a:pt x="335" y="506"/>
                  </a:lnTo>
                  <a:lnTo>
                    <a:pt x="335" y="506"/>
                  </a:lnTo>
                  <a:lnTo>
                    <a:pt x="334" y="493"/>
                  </a:lnTo>
                  <a:lnTo>
                    <a:pt x="330" y="481"/>
                  </a:lnTo>
                  <a:lnTo>
                    <a:pt x="325" y="469"/>
                  </a:lnTo>
                  <a:lnTo>
                    <a:pt x="315" y="458"/>
                  </a:lnTo>
                  <a:lnTo>
                    <a:pt x="304" y="446"/>
                  </a:lnTo>
                  <a:lnTo>
                    <a:pt x="288" y="434"/>
                  </a:lnTo>
                  <a:lnTo>
                    <a:pt x="268" y="420"/>
                  </a:lnTo>
                  <a:lnTo>
                    <a:pt x="244" y="406"/>
                  </a:lnTo>
                  <a:lnTo>
                    <a:pt x="123" y="334"/>
                  </a:lnTo>
                  <a:lnTo>
                    <a:pt x="123" y="334"/>
                  </a:lnTo>
                  <a:lnTo>
                    <a:pt x="96" y="317"/>
                  </a:lnTo>
                  <a:lnTo>
                    <a:pt x="72" y="298"/>
                  </a:lnTo>
                  <a:lnTo>
                    <a:pt x="62" y="289"/>
                  </a:lnTo>
                  <a:lnTo>
                    <a:pt x="52" y="280"/>
                  </a:lnTo>
                  <a:lnTo>
                    <a:pt x="42" y="270"/>
                  </a:lnTo>
                  <a:lnTo>
                    <a:pt x="33" y="259"/>
                  </a:lnTo>
                  <a:lnTo>
                    <a:pt x="26" y="249"/>
                  </a:lnTo>
                  <a:lnTo>
                    <a:pt x="20" y="238"/>
                  </a:lnTo>
                  <a:lnTo>
                    <a:pt x="14" y="226"/>
                  </a:lnTo>
                  <a:lnTo>
                    <a:pt x="9" y="214"/>
                  </a:lnTo>
                  <a:lnTo>
                    <a:pt x="5" y="201"/>
                  </a:lnTo>
                  <a:lnTo>
                    <a:pt x="2" y="188"/>
                  </a:lnTo>
                  <a:lnTo>
                    <a:pt x="0" y="175"/>
                  </a:lnTo>
                  <a:lnTo>
                    <a:pt x="0" y="161"/>
                  </a:lnTo>
                  <a:lnTo>
                    <a:pt x="0" y="161"/>
                  </a:lnTo>
                  <a:lnTo>
                    <a:pt x="1" y="138"/>
                  </a:lnTo>
                  <a:lnTo>
                    <a:pt x="5" y="118"/>
                  </a:lnTo>
                  <a:lnTo>
                    <a:pt x="9" y="100"/>
                  </a:lnTo>
                  <a:lnTo>
                    <a:pt x="16" y="83"/>
                  </a:lnTo>
                  <a:lnTo>
                    <a:pt x="25" y="68"/>
                  </a:lnTo>
                  <a:lnTo>
                    <a:pt x="36" y="55"/>
                  </a:lnTo>
                  <a:lnTo>
                    <a:pt x="48" y="44"/>
                  </a:lnTo>
                  <a:lnTo>
                    <a:pt x="62" y="33"/>
                  </a:lnTo>
                  <a:lnTo>
                    <a:pt x="78" y="25"/>
                  </a:lnTo>
                  <a:lnTo>
                    <a:pt x="94" y="19"/>
                  </a:lnTo>
                  <a:lnTo>
                    <a:pt x="112" y="13"/>
                  </a:lnTo>
                  <a:lnTo>
                    <a:pt x="132" y="8"/>
                  </a:lnTo>
                  <a:lnTo>
                    <a:pt x="151" y="5"/>
                  </a:lnTo>
                  <a:lnTo>
                    <a:pt x="173" y="2"/>
                  </a:lnTo>
                  <a:lnTo>
                    <a:pt x="195" y="1"/>
                  </a:lnTo>
                  <a:lnTo>
                    <a:pt x="218" y="0"/>
                  </a:lnTo>
                  <a:lnTo>
                    <a:pt x="218" y="0"/>
                  </a:lnTo>
                  <a:lnTo>
                    <a:pt x="268" y="1"/>
                  </a:lnTo>
                  <a:lnTo>
                    <a:pt x="317" y="5"/>
                  </a:lnTo>
                  <a:lnTo>
                    <a:pt x="363" y="9"/>
                  </a:lnTo>
                  <a:lnTo>
                    <a:pt x="406" y="16"/>
                  </a:lnTo>
                  <a:lnTo>
                    <a:pt x="406" y="16"/>
                  </a:lnTo>
                  <a:lnTo>
                    <a:pt x="412" y="17"/>
                  </a:lnTo>
                  <a:lnTo>
                    <a:pt x="416" y="19"/>
                  </a:lnTo>
                  <a:lnTo>
                    <a:pt x="421" y="21"/>
                  </a:lnTo>
                  <a:lnTo>
                    <a:pt x="424" y="24"/>
                  </a:lnTo>
                  <a:lnTo>
                    <a:pt x="427" y="28"/>
                  </a:lnTo>
                  <a:lnTo>
                    <a:pt x="428" y="31"/>
                  </a:lnTo>
                  <a:lnTo>
                    <a:pt x="429" y="36"/>
                  </a:lnTo>
                  <a:lnTo>
                    <a:pt x="429" y="40"/>
                  </a:lnTo>
                  <a:lnTo>
                    <a:pt x="429" y="80"/>
                  </a:lnTo>
                  <a:lnTo>
                    <a:pt x="429" y="80"/>
                  </a:lnTo>
                  <a:lnTo>
                    <a:pt x="429" y="85"/>
                  </a:lnTo>
                  <a:lnTo>
                    <a:pt x="428" y="90"/>
                  </a:lnTo>
                  <a:lnTo>
                    <a:pt x="427" y="93"/>
                  </a:lnTo>
                  <a:lnTo>
                    <a:pt x="423" y="95"/>
                  </a:lnTo>
                  <a:lnTo>
                    <a:pt x="421" y="98"/>
                  </a:lnTo>
                  <a:lnTo>
                    <a:pt x="418" y="99"/>
                  </a:lnTo>
                  <a:lnTo>
                    <a:pt x="410" y="100"/>
                  </a:lnTo>
                  <a:lnTo>
                    <a:pt x="410" y="100"/>
                  </a:lnTo>
                  <a:lnTo>
                    <a:pt x="405" y="100"/>
                  </a:lnTo>
                  <a:lnTo>
                    <a:pt x="405" y="100"/>
                  </a:lnTo>
                  <a:lnTo>
                    <a:pt x="321" y="94"/>
                  </a:lnTo>
                  <a:lnTo>
                    <a:pt x="270" y="92"/>
                  </a:lnTo>
                  <a:lnTo>
                    <a:pt x="218" y="91"/>
                  </a:lnTo>
                  <a:lnTo>
                    <a:pt x="218" y="91"/>
                  </a:lnTo>
                  <a:lnTo>
                    <a:pt x="194" y="91"/>
                  </a:lnTo>
                  <a:lnTo>
                    <a:pt x="172" y="93"/>
                  </a:lnTo>
                  <a:lnTo>
                    <a:pt x="153" y="97"/>
                  </a:lnTo>
                  <a:lnTo>
                    <a:pt x="145" y="100"/>
                  </a:lnTo>
                  <a:lnTo>
                    <a:pt x="137" y="102"/>
                  </a:lnTo>
                  <a:lnTo>
                    <a:pt x="130" y="107"/>
                  </a:lnTo>
                  <a:lnTo>
                    <a:pt x="124" y="111"/>
                  </a:lnTo>
                  <a:lnTo>
                    <a:pt x="118" y="117"/>
                  </a:lnTo>
                  <a:lnTo>
                    <a:pt x="114" y="124"/>
                  </a:lnTo>
                  <a:lnTo>
                    <a:pt x="110" y="131"/>
                  </a:lnTo>
                  <a:lnTo>
                    <a:pt x="108" y="140"/>
                  </a:lnTo>
                  <a:lnTo>
                    <a:pt x="107" y="150"/>
                  </a:lnTo>
                  <a:lnTo>
                    <a:pt x="106" y="161"/>
                  </a:lnTo>
                  <a:lnTo>
                    <a:pt x="106" y="161"/>
                  </a:lnTo>
                  <a:lnTo>
                    <a:pt x="107" y="173"/>
                  </a:lnTo>
                  <a:lnTo>
                    <a:pt x="111" y="186"/>
                  </a:lnTo>
                  <a:lnTo>
                    <a:pt x="118" y="197"/>
                  </a:lnTo>
                  <a:lnTo>
                    <a:pt x="126" y="208"/>
                  </a:lnTo>
                  <a:lnTo>
                    <a:pt x="139" y="219"/>
                  </a:lnTo>
                  <a:lnTo>
                    <a:pt x="153" y="230"/>
                  </a:lnTo>
                  <a:lnTo>
                    <a:pt x="170" y="241"/>
                  </a:lnTo>
                  <a:lnTo>
                    <a:pt x="189" y="253"/>
                  </a:lnTo>
                  <a:lnTo>
                    <a:pt x="309" y="324"/>
                  </a:lnTo>
                  <a:lnTo>
                    <a:pt x="309" y="324"/>
                  </a:lnTo>
                  <a:lnTo>
                    <a:pt x="327" y="335"/>
                  </a:lnTo>
                  <a:lnTo>
                    <a:pt x="343" y="345"/>
                  </a:lnTo>
                  <a:lnTo>
                    <a:pt x="358" y="357"/>
                  </a:lnTo>
                  <a:lnTo>
                    <a:pt x="372" y="367"/>
                  </a:lnTo>
                  <a:lnTo>
                    <a:pt x="384" y="378"/>
                  </a:lnTo>
                  <a:lnTo>
                    <a:pt x="395" y="389"/>
                  </a:lnTo>
                  <a:lnTo>
                    <a:pt x="405" y="399"/>
                  </a:lnTo>
                  <a:lnTo>
                    <a:pt x="413" y="411"/>
                  </a:lnTo>
                  <a:lnTo>
                    <a:pt x="420" y="421"/>
                  </a:lnTo>
                  <a:lnTo>
                    <a:pt x="426" y="433"/>
                  </a:lnTo>
                  <a:lnTo>
                    <a:pt x="431" y="444"/>
                  </a:lnTo>
                  <a:lnTo>
                    <a:pt x="435" y="456"/>
                  </a:lnTo>
                  <a:lnTo>
                    <a:pt x="438" y="468"/>
                  </a:lnTo>
                  <a:lnTo>
                    <a:pt x="441" y="481"/>
                  </a:lnTo>
                  <a:lnTo>
                    <a:pt x="442" y="493"/>
                  </a:lnTo>
                  <a:lnTo>
                    <a:pt x="442" y="506"/>
                  </a:lnTo>
                  <a:lnTo>
                    <a:pt x="442" y="506"/>
                  </a:lnTo>
                  <a:lnTo>
                    <a:pt x="441" y="529"/>
                  </a:lnTo>
                  <a:lnTo>
                    <a:pt x="437" y="548"/>
                  </a:lnTo>
                  <a:lnTo>
                    <a:pt x="432" y="568"/>
                  </a:lnTo>
                  <a:lnTo>
                    <a:pt x="426" y="585"/>
                  </a:lnTo>
                  <a:lnTo>
                    <a:pt x="416" y="601"/>
                  </a:lnTo>
                  <a:lnTo>
                    <a:pt x="406" y="616"/>
                  </a:lnTo>
                  <a:lnTo>
                    <a:pt x="393" y="629"/>
                  </a:lnTo>
                  <a:lnTo>
                    <a:pt x="380" y="640"/>
                  </a:lnTo>
                  <a:lnTo>
                    <a:pt x="364" y="649"/>
                  </a:lnTo>
                  <a:lnTo>
                    <a:pt x="346" y="659"/>
                  </a:lnTo>
                  <a:lnTo>
                    <a:pt x="328" y="665"/>
                  </a:lnTo>
                  <a:lnTo>
                    <a:pt x="309" y="671"/>
                  </a:lnTo>
                  <a:lnTo>
                    <a:pt x="287" y="676"/>
                  </a:lnTo>
                  <a:lnTo>
                    <a:pt x="264" y="678"/>
                  </a:lnTo>
                  <a:lnTo>
                    <a:pt x="241" y="680"/>
                  </a:lnTo>
                  <a:lnTo>
                    <a:pt x="216" y="681"/>
                  </a:lnTo>
                  <a:lnTo>
                    <a:pt x="216"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5" name="Freeform 176"/>
            <p:cNvSpPr>
              <a:spLocks noEditPoints="1"/>
            </p:cNvSpPr>
            <p:nvPr/>
          </p:nvSpPr>
          <p:spPr bwMode="auto">
            <a:xfrm>
              <a:off x="5135618" y="4182405"/>
              <a:ext cx="21968" cy="180494"/>
            </a:xfrm>
            <a:custGeom>
              <a:avLst/>
              <a:gdLst>
                <a:gd name="T0" fmla="*/ 26 w 110"/>
                <a:gd name="T1" fmla="*/ 145 h 914"/>
                <a:gd name="T2" fmla="*/ 20 w 110"/>
                <a:gd name="T3" fmla="*/ 144 h 914"/>
                <a:gd name="T4" fmla="*/ 12 w 110"/>
                <a:gd name="T5" fmla="*/ 140 h 914"/>
                <a:gd name="T6" fmla="*/ 5 w 110"/>
                <a:gd name="T7" fmla="*/ 134 h 914"/>
                <a:gd name="T8" fmla="*/ 2 w 110"/>
                <a:gd name="T9" fmla="*/ 125 h 914"/>
                <a:gd name="T10" fmla="*/ 0 w 110"/>
                <a:gd name="T11" fmla="*/ 24 h 914"/>
                <a:gd name="T12" fmla="*/ 2 w 110"/>
                <a:gd name="T13" fmla="*/ 19 h 914"/>
                <a:gd name="T14" fmla="*/ 5 w 110"/>
                <a:gd name="T15" fmla="*/ 10 h 914"/>
                <a:gd name="T16" fmla="*/ 12 w 110"/>
                <a:gd name="T17" fmla="*/ 4 h 914"/>
                <a:gd name="T18" fmla="*/ 20 w 110"/>
                <a:gd name="T19" fmla="*/ 0 h 914"/>
                <a:gd name="T20" fmla="*/ 86 w 110"/>
                <a:gd name="T21" fmla="*/ 0 h 914"/>
                <a:gd name="T22" fmla="*/ 92 w 110"/>
                <a:gd name="T23" fmla="*/ 0 h 914"/>
                <a:gd name="T24" fmla="*/ 100 w 110"/>
                <a:gd name="T25" fmla="*/ 4 h 914"/>
                <a:gd name="T26" fmla="*/ 107 w 110"/>
                <a:gd name="T27" fmla="*/ 10 h 914"/>
                <a:gd name="T28" fmla="*/ 110 w 110"/>
                <a:gd name="T29" fmla="*/ 19 h 914"/>
                <a:gd name="T30" fmla="*/ 110 w 110"/>
                <a:gd name="T31" fmla="*/ 121 h 914"/>
                <a:gd name="T32" fmla="*/ 110 w 110"/>
                <a:gd name="T33" fmla="*/ 125 h 914"/>
                <a:gd name="T34" fmla="*/ 107 w 110"/>
                <a:gd name="T35" fmla="*/ 134 h 914"/>
                <a:gd name="T36" fmla="*/ 100 w 110"/>
                <a:gd name="T37" fmla="*/ 140 h 914"/>
                <a:gd name="T38" fmla="*/ 92 w 110"/>
                <a:gd name="T39" fmla="*/ 144 h 914"/>
                <a:gd name="T40" fmla="*/ 86 w 110"/>
                <a:gd name="T41" fmla="*/ 145 h 914"/>
                <a:gd name="T42" fmla="*/ 27 w 110"/>
                <a:gd name="T43" fmla="*/ 914 h 914"/>
                <a:gd name="T44" fmla="*/ 21 w 110"/>
                <a:gd name="T45" fmla="*/ 914 h 914"/>
                <a:gd name="T46" fmla="*/ 13 w 110"/>
                <a:gd name="T47" fmla="*/ 911 h 914"/>
                <a:gd name="T48" fmla="*/ 6 w 110"/>
                <a:gd name="T49" fmla="*/ 904 h 914"/>
                <a:gd name="T50" fmla="*/ 3 w 110"/>
                <a:gd name="T51" fmla="*/ 896 h 914"/>
                <a:gd name="T52" fmla="*/ 3 w 110"/>
                <a:gd name="T53" fmla="*/ 275 h 914"/>
                <a:gd name="T54" fmla="*/ 3 w 110"/>
                <a:gd name="T55" fmla="*/ 270 h 914"/>
                <a:gd name="T56" fmla="*/ 6 w 110"/>
                <a:gd name="T57" fmla="*/ 262 h 914"/>
                <a:gd name="T58" fmla="*/ 13 w 110"/>
                <a:gd name="T59" fmla="*/ 255 h 914"/>
                <a:gd name="T60" fmla="*/ 21 w 110"/>
                <a:gd name="T61" fmla="*/ 251 h 914"/>
                <a:gd name="T62" fmla="*/ 84 w 110"/>
                <a:gd name="T63" fmla="*/ 250 h 914"/>
                <a:gd name="T64" fmla="*/ 89 w 110"/>
                <a:gd name="T65" fmla="*/ 251 h 914"/>
                <a:gd name="T66" fmla="*/ 98 w 110"/>
                <a:gd name="T67" fmla="*/ 255 h 914"/>
                <a:gd name="T68" fmla="*/ 105 w 110"/>
                <a:gd name="T69" fmla="*/ 262 h 914"/>
                <a:gd name="T70" fmla="*/ 108 w 110"/>
                <a:gd name="T71" fmla="*/ 270 h 914"/>
                <a:gd name="T72" fmla="*/ 108 w 110"/>
                <a:gd name="T73" fmla="*/ 890 h 914"/>
                <a:gd name="T74" fmla="*/ 108 w 110"/>
                <a:gd name="T75" fmla="*/ 896 h 914"/>
                <a:gd name="T76" fmla="*/ 105 w 110"/>
                <a:gd name="T77" fmla="*/ 904 h 914"/>
                <a:gd name="T78" fmla="*/ 98 w 110"/>
                <a:gd name="T79" fmla="*/ 911 h 914"/>
                <a:gd name="T80" fmla="*/ 89 w 110"/>
                <a:gd name="T81" fmla="*/ 914 h 914"/>
                <a:gd name="T82" fmla="*/ 84 w 110"/>
                <a:gd name="T83" fmla="*/ 91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4">
                  <a:moveTo>
                    <a:pt x="86" y="145"/>
                  </a:moveTo>
                  <a:lnTo>
                    <a:pt x="26" y="145"/>
                  </a:lnTo>
                  <a:lnTo>
                    <a:pt x="26" y="145"/>
                  </a:lnTo>
                  <a:lnTo>
                    <a:pt x="20" y="144"/>
                  </a:lnTo>
                  <a:lnTo>
                    <a:pt x="15" y="142"/>
                  </a:lnTo>
                  <a:lnTo>
                    <a:pt x="12" y="140"/>
                  </a:lnTo>
                  <a:lnTo>
                    <a:pt x="8" y="138"/>
                  </a:lnTo>
                  <a:lnTo>
                    <a:pt x="5" y="134"/>
                  </a:lnTo>
                  <a:lnTo>
                    <a:pt x="3" y="130"/>
                  </a:lnTo>
                  <a:lnTo>
                    <a:pt x="2" y="125"/>
                  </a:lnTo>
                  <a:lnTo>
                    <a:pt x="0" y="121"/>
                  </a:lnTo>
                  <a:lnTo>
                    <a:pt x="0" y="24"/>
                  </a:lnTo>
                  <a:lnTo>
                    <a:pt x="0" y="24"/>
                  </a:lnTo>
                  <a:lnTo>
                    <a:pt x="2" y="19"/>
                  </a:lnTo>
                  <a:lnTo>
                    <a:pt x="3" y="14"/>
                  </a:lnTo>
                  <a:lnTo>
                    <a:pt x="5" y="10"/>
                  </a:lnTo>
                  <a:lnTo>
                    <a:pt x="8" y="7"/>
                  </a:lnTo>
                  <a:lnTo>
                    <a:pt x="12" y="4"/>
                  </a:lnTo>
                  <a:lnTo>
                    <a:pt x="15" y="1"/>
                  </a:lnTo>
                  <a:lnTo>
                    <a:pt x="20" y="0"/>
                  </a:lnTo>
                  <a:lnTo>
                    <a:pt x="26" y="0"/>
                  </a:lnTo>
                  <a:lnTo>
                    <a:pt x="86" y="0"/>
                  </a:lnTo>
                  <a:lnTo>
                    <a:pt x="86" y="0"/>
                  </a:lnTo>
                  <a:lnTo>
                    <a:pt x="92" y="0"/>
                  </a:lnTo>
                  <a:lnTo>
                    <a:pt x="96" y="1"/>
                  </a:lnTo>
                  <a:lnTo>
                    <a:pt x="100" y="4"/>
                  </a:lnTo>
                  <a:lnTo>
                    <a:pt x="104" y="7"/>
                  </a:lnTo>
                  <a:lnTo>
                    <a:pt x="107" y="10"/>
                  </a:lnTo>
                  <a:lnTo>
                    <a:pt x="109" y="14"/>
                  </a:lnTo>
                  <a:lnTo>
                    <a:pt x="110" y="19"/>
                  </a:lnTo>
                  <a:lnTo>
                    <a:pt x="110" y="24"/>
                  </a:lnTo>
                  <a:lnTo>
                    <a:pt x="110" y="121"/>
                  </a:lnTo>
                  <a:lnTo>
                    <a:pt x="110" y="121"/>
                  </a:lnTo>
                  <a:lnTo>
                    <a:pt x="110" y="125"/>
                  </a:lnTo>
                  <a:lnTo>
                    <a:pt x="109" y="130"/>
                  </a:lnTo>
                  <a:lnTo>
                    <a:pt x="107" y="134"/>
                  </a:lnTo>
                  <a:lnTo>
                    <a:pt x="104" y="138"/>
                  </a:lnTo>
                  <a:lnTo>
                    <a:pt x="100" y="140"/>
                  </a:lnTo>
                  <a:lnTo>
                    <a:pt x="96" y="142"/>
                  </a:lnTo>
                  <a:lnTo>
                    <a:pt x="92" y="144"/>
                  </a:lnTo>
                  <a:lnTo>
                    <a:pt x="86" y="145"/>
                  </a:lnTo>
                  <a:lnTo>
                    <a:pt x="86" y="145"/>
                  </a:lnTo>
                  <a:close/>
                  <a:moveTo>
                    <a:pt x="84" y="914"/>
                  </a:moveTo>
                  <a:lnTo>
                    <a:pt x="27" y="914"/>
                  </a:lnTo>
                  <a:lnTo>
                    <a:pt x="27" y="914"/>
                  </a:lnTo>
                  <a:lnTo>
                    <a:pt x="21" y="914"/>
                  </a:lnTo>
                  <a:lnTo>
                    <a:pt x="16" y="913"/>
                  </a:lnTo>
                  <a:lnTo>
                    <a:pt x="13" y="911"/>
                  </a:lnTo>
                  <a:lnTo>
                    <a:pt x="10" y="907"/>
                  </a:lnTo>
                  <a:lnTo>
                    <a:pt x="6" y="904"/>
                  </a:lnTo>
                  <a:lnTo>
                    <a:pt x="4" y="899"/>
                  </a:lnTo>
                  <a:lnTo>
                    <a:pt x="3" y="896"/>
                  </a:lnTo>
                  <a:lnTo>
                    <a:pt x="3" y="890"/>
                  </a:lnTo>
                  <a:lnTo>
                    <a:pt x="3" y="275"/>
                  </a:lnTo>
                  <a:lnTo>
                    <a:pt x="3" y="275"/>
                  </a:lnTo>
                  <a:lnTo>
                    <a:pt x="3" y="270"/>
                  </a:lnTo>
                  <a:lnTo>
                    <a:pt x="4" y="265"/>
                  </a:lnTo>
                  <a:lnTo>
                    <a:pt x="6" y="262"/>
                  </a:lnTo>
                  <a:lnTo>
                    <a:pt x="10" y="258"/>
                  </a:lnTo>
                  <a:lnTo>
                    <a:pt x="13" y="255"/>
                  </a:lnTo>
                  <a:lnTo>
                    <a:pt x="16" y="252"/>
                  </a:lnTo>
                  <a:lnTo>
                    <a:pt x="21" y="251"/>
                  </a:lnTo>
                  <a:lnTo>
                    <a:pt x="27" y="250"/>
                  </a:lnTo>
                  <a:lnTo>
                    <a:pt x="84" y="250"/>
                  </a:lnTo>
                  <a:lnTo>
                    <a:pt x="84" y="250"/>
                  </a:lnTo>
                  <a:lnTo>
                    <a:pt x="89" y="251"/>
                  </a:lnTo>
                  <a:lnTo>
                    <a:pt x="93" y="252"/>
                  </a:lnTo>
                  <a:lnTo>
                    <a:pt x="98" y="255"/>
                  </a:lnTo>
                  <a:lnTo>
                    <a:pt x="101" y="258"/>
                  </a:lnTo>
                  <a:lnTo>
                    <a:pt x="105" y="262"/>
                  </a:lnTo>
                  <a:lnTo>
                    <a:pt x="107" y="265"/>
                  </a:lnTo>
                  <a:lnTo>
                    <a:pt x="108" y="270"/>
                  </a:lnTo>
                  <a:lnTo>
                    <a:pt x="108" y="275"/>
                  </a:lnTo>
                  <a:lnTo>
                    <a:pt x="108" y="890"/>
                  </a:lnTo>
                  <a:lnTo>
                    <a:pt x="108" y="890"/>
                  </a:lnTo>
                  <a:lnTo>
                    <a:pt x="108" y="896"/>
                  </a:lnTo>
                  <a:lnTo>
                    <a:pt x="107" y="899"/>
                  </a:lnTo>
                  <a:lnTo>
                    <a:pt x="105" y="904"/>
                  </a:lnTo>
                  <a:lnTo>
                    <a:pt x="101" y="907"/>
                  </a:lnTo>
                  <a:lnTo>
                    <a:pt x="98" y="911"/>
                  </a:lnTo>
                  <a:lnTo>
                    <a:pt x="93" y="913"/>
                  </a:lnTo>
                  <a:lnTo>
                    <a:pt x="89" y="914"/>
                  </a:lnTo>
                  <a:lnTo>
                    <a:pt x="84" y="914"/>
                  </a:lnTo>
                  <a:lnTo>
                    <a:pt x="84" y="9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6" name="Freeform 177"/>
            <p:cNvSpPr>
              <a:spLocks/>
            </p:cNvSpPr>
            <p:nvPr/>
          </p:nvSpPr>
          <p:spPr bwMode="auto">
            <a:xfrm>
              <a:off x="5192616" y="4229903"/>
              <a:ext cx="100340" cy="132995"/>
            </a:xfrm>
            <a:custGeom>
              <a:avLst/>
              <a:gdLst>
                <a:gd name="T0" fmla="*/ 426 w 508"/>
                <a:gd name="T1" fmla="*/ 672 h 672"/>
                <a:gd name="T2" fmla="*/ 421 w 508"/>
                <a:gd name="T3" fmla="*/ 672 h 672"/>
                <a:gd name="T4" fmla="*/ 413 w 508"/>
                <a:gd name="T5" fmla="*/ 669 h 672"/>
                <a:gd name="T6" fmla="*/ 406 w 508"/>
                <a:gd name="T7" fmla="*/ 662 h 672"/>
                <a:gd name="T8" fmla="*/ 403 w 508"/>
                <a:gd name="T9" fmla="*/ 654 h 672"/>
                <a:gd name="T10" fmla="*/ 402 w 508"/>
                <a:gd name="T11" fmla="*/ 251 h 672"/>
                <a:gd name="T12" fmla="*/ 402 w 508"/>
                <a:gd name="T13" fmla="*/ 230 h 672"/>
                <a:gd name="T14" fmla="*/ 398 w 508"/>
                <a:gd name="T15" fmla="*/ 192 h 672"/>
                <a:gd name="T16" fmla="*/ 390 w 508"/>
                <a:gd name="T17" fmla="*/ 161 h 672"/>
                <a:gd name="T18" fmla="*/ 377 w 508"/>
                <a:gd name="T19" fmla="*/ 136 h 672"/>
                <a:gd name="T20" fmla="*/ 361 w 508"/>
                <a:gd name="T21" fmla="*/ 117 h 672"/>
                <a:gd name="T22" fmla="*/ 341 w 508"/>
                <a:gd name="T23" fmla="*/ 105 h 672"/>
                <a:gd name="T24" fmla="*/ 316 w 508"/>
                <a:gd name="T25" fmla="*/ 97 h 672"/>
                <a:gd name="T26" fmla="*/ 286 w 508"/>
                <a:gd name="T27" fmla="*/ 93 h 672"/>
                <a:gd name="T28" fmla="*/ 270 w 508"/>
                <a:gd name="T29" fmla="*/ 92 h 672"/>
                <a:gd name="T30" fmla="*/ 231 w 508"/>
                <a:gd name="T31" fmla="*/ 95 h 672"/>
                <a:gd name="T32" fmla="*/ 189 w 508"/>
                <a:gd name="T33" fmla="*/ 106 h 672"/>
                <a:gd name="T34" fmla="*/ 148 w 508"/>
                <a:gd name="T35" fmla="*/ 121 h 672"/>
                <a:gd name="T36" fmla="*/ 107 w 508"/>
                <a:gd name="T37" fmla="*/ 139 h 672"/>
                <a:gd name="T38" fmla="*/ 107 w 508"/>
                <a:gd name="T39" fmla="*/ 648 h 672"/>
                <a:gd name="T40" fmla="*/ 105 w 508"/>
                <a:gd name="T41" fmla="*/ 657 h 672"/>
                <a:gd name="T42" fmla="*/ 99 w 508"/>
                <a:gd name="T43" fmla="*/ 665 h 672"/>
                <a:gd name="T44" fmla="*/ 92 w 508"/>
                <a:gd name="T45" fmla="*/ 671 h 672"/>
                <a:gd name="T46" fmla="*/ 82 w 508"/>
                <a:gd name="T47" fmla="*/ 672 h 672"/>
                <a:gd name="T48" fmla="*/ 23 w 508"/>
                <a:gd name="T49" fmla="*/ 672 h 672"/>
                <a:gd name="T50" fmla="*/ 14 w 508"/>
                <a:gd name="T51" fmla="*/ 671 h 672"/>
                <a:gd name="T52" fmla="*/ 7 w 508"/>
                <a:gd name="T53" fmla="*/ 665 h 672"/>
                <a:gd name="T54" fmla="*/ 2 w 508"/>
                <a:gd name="T55" fmla="*/ 657 h 672"/>
                <a:gd name="T56" fmla="*/ 0 w 508"/>
                <a:gd name="T57" fmla="*/ 648 h 672"/>
                <a:gd name="T58" fmla="*/ 0 w 508"/>
                <a:gd name="T59" fmla="*/ 33 h 672"/>
                <a:gd name="T60" fmla="*/ 1 w 508"/>
                <a:gd name="T61" fmla="*/ 23 h 672"/>
                <a:gd name="T62" fmla="*/ 7 w 508"/>
                <a:gd name="T63" fmla="*/ 16 h 672"/>
                <a:gd name="T64" fmla="*/ 14 w 508"/>
                <a:gd name="T65" fmla="*/ 10 h 672"/>
                <a:gd name="T66" fmla="*/ 23 w 508"/>
                <a:gd name="T67" fmla="*/ 8 h 672"/>
                <a:gd name="T68" fmla="*/ 84 w 508"/>
                <a:gd name="T69" fmla="*/ 8 h 672"/>
                <a:gd name="T70" fmla="*/ 93 w 508"/>
                <a:gd name="T71" fmla="*/ 10 h 672"/>
                <a:gd name="T72" fmla="*/ 100 w 508"/>
                <a:gd name="T73" fmla="*/ 16 h 672"/>
                <a:gd name="T74" fmla="*/ 105 w 508"/>
                <a:gd name="T75" fmla="*/ 23 h 672"/>
                <a:gd name="T76" fmla="*/ 107 w 508"/>
                <a:gd name="T77" fmla="*/ 33 h 672"/>
                <a:gd name="T78" fmla="*/ 107 w 508"/>
                <a:gd name="T79" fmla="*/ 55 h 672"/>
                <a:gd name="T80" fmla="*/ 154 w 508"/>
                <a:gd name="T81" fmla="*/ 31 h 672"/>
                <a:gd name="T82" fmla="*/ 201 w 508"/>
                <a:gd name="T83" fmla="*/ 14 h 672"/>
                <a:gd name="T84" fmla="*/ 248 w 508"/>
                <a:gd name="T85" fmla="*/ 4 h 672"/>
                <a:gd name="T86" fmla="*/ 298 w 508"/>
                <a:gd name="T87" fmla="*/ 0 h 672"/>
                <a:gd name="T88" fmla="*/ 325 w 508"/>
                <a:gd name="T89" fmla="*/ 1 h 672"/>
                <a:gd name="T90" fmla="*/ 372 w 508"/>
                <a:gd name="T91" fmla="*/ 9 h 672"/>
                <a:gd name="T92" fmla="*/ 411 w 508"/>
                <a:gd name="T93" fmla="*/ 27 h 672"/>
                <a:gd name="T94" fmla="*/ 444 w 508"/>
                <a:gd name="T95" fmla="*/ 51 h 672"/>
                <a:gd name="T96" fmla="*/ 469 w 508"/>
                <a:gd name="T97" fmla="*/ 83 h 672"/>
                <a:gd name="T98" fmla="*/ 489 w 508"/>
                <a:gd name="T99" fmla="*/ 122 h 672"/>
                <a:gd name="T100" fmla="*/ 501 w 508"/>
                <a:gd name="T101" fmla="*/ 169 h 672"/>
                <a:gd name="T102" fmla="*/ 507 w 508"/>
                <a:gd name="T103" fmla="*/ 222 h 672"/>
                <a:gd name="T104" fmla="*/ 508 w 508"/>
                <a:gd name="T105" fmla="*/ 648 h 672"/>
                <a:gd name="T106" fmla="*/ 508 w 508"/>
                <a:gd name="T107" fmla="*/ 654 h 672"/>
                <a:gd name="T108" fmla="*/ 504 w 508"/>
                <a:gd name="T109" fmla="*/ 662 h 672"/>
                <a:gd name="T110" fmla="*/ 498 w 508"/>
                <a:gd name="T111" fmla="*/ 669 h 672"/>
                <a:gd name="T112" fmla="*/ 489 w 508"/>
                <a:gd name="T113" fmla="*/ 672 h 672"/>
                <a:gd name="T114" fmla="*/ 484 w 508"/>
                <a:gd name="T11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2">
                  <a:moveTo>
                    <a:pt x="484" y="672"/>
                  </a:moveTo>
                  <a:lnTo>
                    <a:pt x="426" y="672"/>
                  </a:lnTo>
                  <a:lnTo>
                    <a:pt x="426" y="672"/>
                  </a:lnTo>
                  <a:lnTo>
                    <a:pt x="421" y="672"/>
                  </a:lnTo>
                  <a:lnTo>
                    <a:pt x="416" y="671"/>
                  </a:lnTo>
                  <a:lnTo>
                    <a:pt x="413" y="669"/>
                  </a:lnTo>
                  <a:lnTo>
                    <a:pt x="410" y="665"/>
                  </a:lnTo>
                  <a:lnTo>
                    <a:pt x="406" y="662"/>
                  </a:lnTo>
                  <a:lnTo>
                    <a:pt x="404" y="657"/>
                  </a:lnTo>
                  <a:lnTo>
                    <a:pt x="403" y="654"/>
                  </a:lnTo>
                  <a:lnTo>
                    <a:pt x="402" y="648"/>
                  </a:lnTo>
                  <a:lnTo>
                    <a:pt x="402" y="251"/>
                  </a:lnTo>
                  <a:lnTo>
                    <a:pt x="402" y="251"/>
                  </a:lnTo>
                  <a:lnTo>
                    <a:pt x="402" y="230"/>
                  </a:lnTo>
                  <a:lnTo>
                    <a:pt x="400" y="210"/>
                  </a:lnTo>
                  <a:lnTo>
                    <a:pt x="398" y="192"/>
                  </a:lnTo>
                  <a:lnTo>
                    <a:pt x="395" y="175"/>
                  </a:lnTo>
                  <a:lnTo>
                    <a:pt x="390" y="161"/>
                  </a:lnTo>
                  <a:lnTo>
                    <a:pt x="384" y="147"/>
                  </a:lnTo>
                  <a:lnTo>
                    <a:pt x="377" y="136"/>
                  </a:lnTo>
                  <a:lnTo>
                    <a:pt x="369" y="126"/>
                  </a:lnTo>
                  <a:lnTo>
                    <a:pt x="361" y="117"/>
                  </a:lnTo>
                  <a:lnTo>
                    <a:pt x="351" y="110"/>
                  </a:lnTo>
                  <a:lnTo>
                    <a:pt x="341" y="105"/>
                  </a:lnTo>
                  <a:lnTo>
                    <a:pt x="328" y="100"/>
                  </a:lnTo>
                  <a:lnTo>
                    <a:pt x="316" y="97"/>
                  </a:lnTo>
                  <a:lnTo>
                    <a:pt x="302" y="94"/>
                  </a:lnTo>
                  <a:lnTo>
                    <a:pt x="286" y="93"/>
                  </a:lnTo>
                  <a:lnTo>
                    <a:pt x="270" y="92"/>
                  </a:lnTo>
                  <a:lnTo>
                    <a:pt x="270" y="92"/>
                  </a:lnTo>
                  <a:lnTo>
                    <a:pt x="250" y="93"/>
                  </a:lnTo>
                  <a:lnTo>
                    <a:pt x="231" y="95"/>
                  </a:lnTo>
                  <a:lnTo>
                    <a:pt x="210" y="100"/>
                  </a:lnTo>
                  <a:lnTo>
                    <a:pt x="189" y="106"/>
                  </a:lnTo>
                  <a:lnTo>
                    <a:pt x="169" y="113"/>
                  </a:lnTo>
                  <a:lnTo>
                    <a:pt x="148" y="121"/>
                  </a:lnTo>
                  <a:lnTo>
                    <a:pt x="127" y="129"/>
                  </a:lnTo>
                  <a:lnTo>
                    <a:pt x="107" y="139"/>
                  </a:lnTo>
                  <a:lnTo>
                    <a:pt x="107" y="648"/>
                  </a:lnTo>
                  <a:lnTo>
                    <a:pt x="107" y="648"/>
                  </a:lnTo>
                  <a:lnTo>
                    <a:pt x="106" y="653"/>
                  </a:lnTo>
                  <a:lnTo>
                    <a:pt x="105" y="657"/>
                  </a:lnTo>
                  <a:lnTo>
                    <a:pt x="102" y="662"/>
                  </a:lnTo>
                  <a:lnTo>
                    <a:pt x="99" y="665"/>
                  </a:lnTo>
                  <a:lnTo>
                    <a:pt x="95" y="668"/>
                  </a:lnTo>
                  <a:lnTo>
                    <a:pt x="92" y="671"/>
                  </a:lnTo>
                  <a:lnTo>
                    <a:pt x="87" y="672"/>
                  </a:lnTo>
                  <a:lnTo>
                    <a:pt x="82" y="672"/>
                  </a:lnTo>
                  <a:lnTo>
                    <a:pt x="23" y="672"/>
                  </a:lnTo>
                  <a:lnTo>
                    <a:pt x="23" y="672"/>
                  </a:lnTo>
                  <a:lnTo>
                    <a:pt x="18" y="672"/>
                  </a:lnTo>
                  <a:lnTo>
                    <a:pt x="14" y="671"/>
                  </a:lnTo>
                  <a:lnTo>
                    <a:pt x="10" y="669"/>
                  </a:lnTo>
                  <a:lnTo>
                    <a:pt x="7" y="665"/>
                  </a:lnTo>
                  <a:lnTo>
                    <a:pt x="4" y="662"/>
                  </a:lnTo>
                  <a:lnTo>
                    <a:pt x="2" y="657"/>
                  </a:lnTo>
                  <a:lnTo>
                    <a:pt x="0" y="654"/>
                  </a:lnTo>
                  <a:lnTo>
                    <a:pt x="0" y="648"/>
                  </a:lnTo>
                  <a:lnTo>
                    <a:pt x="0" y="33"/>
                  </a:lnTo>
                  <a:lnTo>
                    <a:pt x="0" y="33"/>
                  </a:lnTo>
                  <a:lnTo>
                    <a:pt x="0" y="28"/>
                  </a:lnTo>
                  <a:lnTo>
                    <a:pt x="1" y="23"/>
                  </a:lnTo>
                  <a:lnTo>
                    <a:pt x="4" y="20"/>
                  </a:lnTo>
                  <a:lnTo>
                    <a:pt x="7" y="16"/>
                  </a:lnTo>
                  <a:lnTo>
                    <a:pt x="9" y="13"/>
                  </a:lnTo>
                  <a:lnTo>
                    <a:pt x="14" y="10"/>
                  </a:lnTo>
                  <a:lnTo>
                    <a:pt x="18" y="9"/>
                  </a:lnTo>
                  <a:lnTo>
                    <a:pt x="23" y="8"/>
                  </a:lnTo>
                  <a:lnTo>
                    <a:pt x="84" y="8"/>
                  </a:lnTo>
                  <a:lnTo>
                    <a:pt x="84" y="8"/>
                  </a:lnTo>
                  <a:lnTo>
                    <a:pt x="88" y="9"/>
                  </a:lnTo>
                  <a:lnTo>
                    <a:pt x="93" y="10"/>
                  </a:lnTo>
                  <a:lnTo>
                    <a:pt x="96" y="13"/>
                  </a:lnTo>
                  <a:lnTo>
                    <a:pt x="100" y="16"/>
                  </a:lnTo>
                  <a:lnTo>
                    <a:pt x="102" y="20"/>
                  </a:lnTo>
                  <a:lnTo>
                    <a:pt x="105" y="23"/>
                  </a:lnTo>
                  <a:lnTo>
                    <a:pt x="106" y="28"/>
                  </a:lnTo>
                  <a:lnTo>
                    <a:pt x="107" y="33"/>
                  </a:lnTo>
                  <a:lnTo>
                    <a:pt x="107" y="55"/>
                  </a:lnTo>
                  <a:lnTo>
                    <a:pt x="107" y="55"/>
                  </a:lnTo>
                  <a:lnTo>
                    <a:pt x="131" y="43"/>
                  </a:lnTo>
                  <a:lnTo>
                    <a:pt x="154" y="31"/>
                  </a:lnTo>
                  <a:lnTo>
                    <a:pt x="178" y="22"/>
                  </a:lnTo>
                  <a:lnTo>
                    <a:pt x="201" y="14"/>
                  </a:lnTo>
                  <a:lnTo>
                    <a:pt x="224" y="8"/>
                  </a:lnTo>
                  <a:lnTo>
                    <a:pt x="248" y="4"/>
                  </a:lnTo>
                  <a:lnTo>
                    <a:pt x="272" y="1"/>
                  </a:lnTo>
                  <a:lnTo>
                    <a:pt x="298" y="0"/>
                  </a:lnTo>
                  <a:lnTo>
                    <a:pt x="298" y="0"/>
                  </a:lnTo>
                  <a:lnTo>
                    <a:pt x="325" y="1"/>
                  </a:lnTo>
                  <a:lnTo>
                    <a:pt x="349" y="5"/>
                  </a:lnTo>
                  <a:lnTo>
                    <a:pt x="372" y="9"/>
                  </a:lnTo>
                  <a:lnTo>
                    <a:pt x="392" y="17"/>
                  </a:lnTo>
                  <a:lnTo>
                    <a:pt x="411" y="27"/>
                  </a:lnTo>
                  <a:lnTo>
                    <a:pt x="428" y="37"/>
                  </a:lnTo>
                  <a:lnTo>
                    <a:pt x="444" y="51"/>
                  </a:lnTo>
                  <a:lnTo>
                    <a:pt x="458" y="66"/>
                  </a:lnTo>
                  <a:lnTo>
                    <a:pt x="469" y="83"/>
                  </a:lnTo>
                  <a:lnTo>
                    <a:pt x="480" y="101"/>
                  </a:lnTo>
                  <a:lnTo>
                    <a:pt x="489" y="122"/>
                  </a:lnTo>
                  <a:lnTo>
                    <a:pt x="496" y="145"/>
                  </a:lnTo>
                  <a:lnTo>
                    <a:pt x="501" y="169"/>
                  </a:lnTo>
                  <a:lnTo>
                    <a:pt x="505" y="194"/>
                  </a:lnTo>
                  <a:lnTo>
                    <a:pt x="507" y="222"/>
                  </a:lnTo>
                  <a:lnTo>
                    <a:pt x="508" y="251"/>
                  </a:lnTo>
                  <a:lnTo>
                    <a:pt x="508" y="648"/>
                  </a:lnTo>
                  <a:lnTo>
                    <a:pt x="508" y="648"/>
                  </a:lnTo>
                  <a:lnTo>
                    <a:pt x="508" y="654"/>
                  </a:lnTo>
                  <a:lnTo>
                    <a:pt x="506" y="657"/>
                  </a:lnTo>
                  <a:lnTo>
                    <a:pt x="504" y="662"/>
                  </a:lnTo>
                  <a:lnTo>
                    <a:pt x="501" y="665"/>
                  </a:lnTo>
                  <a:lnTo>
                    <a:pt x="498" y="669"/>
                  </a:lnTo>
                  <a:lnTo>
                    <a:pt x="493" y="671"/>
                  </a:lnTo>
                  <a:lnTo>
                    <a:pt x="489" y="672"/>
                  </a:lnTo>
                  <a:lnTo>
                    <a:pt x="484" y="672"/>
                  </a:lnTo>
                  <a:lnTo>
                    <a:pt x="484" y="67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7" name="Freeform 178"/>
            <p:cNvSpPr>
              <a:spLocks noEditPoints="1"/>
            </p:cNvSpPr>
            <p:nvPr/>
          </p:nvSpPr>
          <p:spPr bwMode="auto">
            <a:xfrm>
              <a:off x="5321454" y="4229903"/>
              <a:ext cx="105684" cy="134776"/>
            </a:xfrm>
            <a:custGeom>
              <a:avLst/>
              <a:gdLst>
                <a:gd name="T0" fmla="*/ 107 w 534"/>
                <a:gd name="T1" fmla="*/ 391 h 681"/>
                <a:gd name="T2" fmla="*/ 109 w 534"/>
                <a:gd name="T3" fmla="*/ 441 h 681"/>
                <a:gd name="T4" fmla="*/ 123 w 534"/>
                <a:gd name="T5" fmla="*/ 500 h 681"/>
                <a:gd name="T6" fmla="*/ 150 w 534"/>
                <a:gd name="T7" fmla="*/ 544 h 681"/>
                <a:gd name="T8" fmla="*/ 186 w 534"/>
                <a:gd name="T9" fmla="*/ 571 h 681"/>
                <a:gd name="T10" fmla="*/ 236 w 534"/>
                <a:gd name="T11" fmla="*/ 585 h 681"/>
                <a:gd name="T12" fmla="*/ 275 w 534"/>
                <a:gd name="T13" fmla="*/ 589 h 681"/>
                <a:gd name="T14" fmla="*/ 442 w 534"/>
                <a:gd name="T15" fmla="*/ 581 h 681"/>
                <a:gd name="T16" fmla="*/ 496 w 534"/>
                <a:gd name="T17" fmla="*/ 575 h 681"/>
                <a:gd name="T18" fmla="*/ 509 w 534"/>
                <a:gd name="T19" fmla="*/ 578 h 681"/>
                <a:gd name="T20" fmla="*/ 514 w 534"/>
                <a:gd name="T21" fmla="*/ 587 h 681"/>
                <a:gd name="T22" fmla="*/ 514 w 534"/>
                <a:gd name="T23" fmla="*/ 633 h 681"/>
                <a:gd name="T24" fmla="*/ 510 w 534"/>
                <a:gd name="T25" fmla="*/ 652 h 681"/>
                <a:gd name="T26" fmla="*/ 497 w 534"/>
                <a:gd name="T27" fmla="*/ 659 h 681"/>
                <a:gd name="T28" fmla="*/ 440 w 534"/>
                <a:gd name="T29" fmla="*/ 669 h 681"/>
                <a:gd name="T30" fmla="*/ 333 w 534"/>
                <a:gd name="T31" fmla="*/ 679 h 681"/>
                <a:gd name="T32" fmla="*/ 275 w 534"/>
                <a:gd name="T33" fmla="*/ 681 h 681"/>
                <a:gd name="T34" fmla="*/ 198 w 534"/>
                <a:gd name="T35" fmla="*/ 673 h 681"/>
                <a:gd name="T36" fmla="*/ 127 w 534"/>
                <a:gd name="T37" fmla="*/ 648 h 681"/>
                <a:gd name="T38" fmla="*/ 96 w 534"/>
                <a:gd name="T39" fmla="*/ 629 h 681"/>
                <a:gd name="T40" fmla="*/ 67 w 534"/>
                <a:gd name="T41" fmla="*/ 602 h 681"/>
                <a:gd name="T42" fmla="*/ 43 w 534"/>
                <a:gd name="T43" fmla="*/ 570 h 681"/>
                <a:gd name="T44" fmla="*/ 23 w 534"/>
                <a:gd name="T45" fmla="*/ 531 h 681"/>
                <a:gd name="T46" fmla="*/ 10 w 534"/>
                <a:gd name="T47" fmla="*/ 485 h 681"/>
                <a:gd name="T48" fmla="*/ 3 w 534"/>
                <a:gd name="T49" fmla="*/ 431 h 681"/>
                <a:gd name="T50" fmla="*/ 0 w 534"/>
                <a:gd name="T51" fmla="*/ 282 h 681"/>
                <a:gd name="T52" fmla="*/ 5 w 534"/>
                <a:gd name="T53" fmla="*/ 222 h 681"/>
                <a:gd name="T54" fmla="*/ 28 w 534"/>
                <a:gd name="T55" fmla="*/ 141 h 681"/>
                <a:gd name="T56" fmla="*/ 54 w 534"/>
                <a:gd name="T57" fmla="*/ 97 h 681"/>
                <a:gd name="T58" fmla="*/ 78 w 534"/>
                <a:gd name="T59" fmla="*/ 68 h 681"/>
                <a:gd name="T60" fmla="*/ 108 w 534"/>
                <a:gd name="T61" fmla="*/ 44 h 681"/>
                <a:gd name="T62" fmla="*/ 142 w 534"/>
                <a:gd name="T63" fmla="*/ 25 h 681"/>
                <a:gd name="T64" fmla="*/ 179 w 534"/>
                <a:gd name="T65" fmla="*/ 12 h 681"/>
                <a:gd name="T66" fmla="*/ 237 w 534"/>
                <a:gd name="T67" fmla="*/ 1 h 681"/>
                <a:gd name="T68" fmla="*/ 301 w 534"/>
                <a:gd name="T69" fmla="*/ 1 h 681"/>
                <a:gd name="T70" fmla="*/ 358 w 534"/>
                <a:gd name="T71" fmla="*/ 12 h 681"/>
                <a:gd name="T72" fmla="*/ 396 w 534"/>
                <a:gd name="T73" fmla="*/ 25 h 681"/>
                <a:gd name="T74" fmla="*/ 431 w 534"/>
                <a:gd name="T75" fmla="*/ 45 h 681"/>
                <a:gd name="T76" fmla="*/ 459 w 534"/>
                <a:gd name="T77" fmla="*/ 68 h 681"/>
                <a:gd name="T78" fmla="*/ 483 w 534"/>
                <a:gd name="T79" fmla="*/ 97 h 681"/>
                <a:gd name="T80" fmla="*/ 509 w 534"/>
                <a:gd name="T81" fmla="*/ 141 h 681"/>
                <a:gd name="T82" fmla="*/ 530 w 534"/>
                <a:gd name="T83" fmla="*/ 222 h 681"/>
                <a:gd name="T84" fmla="*/ 534 w 534"/>
                <a:gd name="T85" fmla="*/ 348 h 681"/>
                <a:gd name="T86" fmla="*/ 533 w 534"/>
                <a:gd name="T87" fmla="*/ 359 h 681"/>
                <a:gd name="T88" fmla="*/ 525 w 534"/>
                <a:gd name="T89" fmla="*/ 371 h 681"/>
                <a:gd name="T90" fmla="*/ 511 w 534"/>
                <a:gd name="T91" fmla="*/ 374 h 681"/>
                <a:gd name="T92" fmla="*/ 427 w 534"/>
                <a:gd name="T93" fmla="*/ 282 h 681"/>
                <a:gd name="T94" fmla="*/ 421 w 534"/>
                <a:gd name="T95" fmla="*/ 215 h 681"/>
                <a:gd name="T96" fmla="*/ 404 w 534"/>
                <a:gd name="T97" fmla="*/ 163 h 681"/>
                <a:gd name="T98" fmla="*/ 377 w 534"/>
                <a:gd name="T99" fmla="*/ 126 h 681"/>
                <a:gd name="T100" fmla="*/ 338 w 534"/>
                <a:gd name="T101" fmla="*/ 103 h 681"/>
                <a:gd name="T102" fmla="*/ 288 w 534"/>
                <a:gd name="T103" fmla="*/ 94 h 681"/>
                <a:gd name="T104" fmla="*/ 249 w 534"/>
                <a:gd name="T105" fmla="*/ 94 h 681"/>
                <a:gd name="T106" fmla="*/ 200 w 534"/>
                <a:gd name="T107" fmla="*/ 105 h 681"/>
                <a:gd name="T108" fmla="*/ 160 w 534"/>
                <a:gd name="T109" fmla="*/ 129 h 681"/>
                <a:gd name="T110" fmla="*/ 131 w 534"/>
                <a:gd name="T111" fmla="*/ 165 h 681"/>
                <a:gd name="T112" fmla="*/ 113 w 534"/>
                <a:gd name="T113" fmla="*/ 217 h 681"/>
                <a:gd name="T114" fmla="*/ 107 w 534"/>
                <a:gd name="T115" fmla="*/ 282 h 681"/>
                <a:gd name="T116" fmla="*/ 427 w 534"/>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4" h="681">
                  <a:moveTo>
                    <a:pt x="511" y="374"/>
                  </a:moveTo>
                  <a:lnTo>
                    <a:pt x="107" y="374"/>
                  </a:lnTo>
                  <a:lnTo>
                    <a:pt x="107" y="391"/>
                  </a:lnTo>
                  <a:lnTo>
                    <a:pt x="107" y="391"/>
                  </a:lnTo>
                  <a:lnTo>
                    <a:pt x="107" y="418"/>
                  </a:lnTo>
                  <a:lnTo>
                    <a:pt x="109" y="441"/>
                  </a:lnTo>
                  <a:lnTo>
                    <a:pt x="113" y="462"/>
                  </a:lnTo>
                  <a:lnTo>
                    <a:pt x="117" y="483"/>
                  </a:lnTo>
                  <a:lnTo>
                    <a:pt x="123" y="500"/>
                  </a:lnTo>
                  <a:lnTo>
                    <a:pt x="131" y="516"/>
                  </a:lnTo>
                  <a:lnTo>
                    <a:pt x="139" y="531"/>
                  </a:lnTo>
                  <a:lnTo>
                    <a:pt x="150" y="544"/>
                  </a:lnTo>
                  <a:lnTo>
                    <a:pt x="160" y="554"/>
                  </a:lnTo>
                  <a:lnTo>
                    <a:pt x="173" y="563"/>
                  </a:lnTo>
                  <a:lnTo>
                    <a:pt x="186" y="571"/>
                  </a:lnTo>
                  <a:lnTo>
                    <a:pt x="201" y="577"/>
                  </a:lnTo>
                  <a:lnTo>
                    <a:pt x="218" y="583"/>
                  </a:lnTo>
                  <a:lnTo>
                    <a:pt x="236" y="585"/>
                  </a:lnTo>
                  <a:lnTo>
                    <a:pt x="254" y="587"/>
                  </a:lnTo>
                  <a:lnTo>
                    <a:pt x="275" y="589"/>
                  </a:lnTo>
                  <a:lnTo>
                    <a:pt x="275" y="589"/>
                  </a:lnTo>
                  <a:lnTo>
                    <a:pt x="330" y="587"/>
                  </a:lnTo>
                  <a:lnTo>
                    <a:pt x="387" y="585"/>
                  </a:lnTo>
                  <a:lnTo>
                    <a:pt x="442" y="581"/>
                  </a:lnTo>
                  <a:lnTo>
                    <a:pt x="489" y="575"/>
                  </a:lnTo>
                  <a:lnTo>
                    <a:pt x="489" y="575"/>
                  </a:lnTo>
                  <a:lnTo>
                    <a:pt x="496" y="575"/>
                  </a:lnTo>
                  <a:lnTo>
                    <a:pt x="496" y="575"/>
                  </a:lnTo>
                  <a:lnTo>
                    <a:pt x="503" y="576"/>
                  </a:lnTo>
                  <a:lnTo>
                    <a:pt x="509" y="578"/>
                  </a:lnTo>
                  <a:lnTo>
                    <a:pt x="511" y="582"/>
                  </a:lnTo>
                  <a:lnTo>
                    <a:pt x="513" y="584"/>
                  </a:lnTo>
                  <a:lnTo>
                    <a:pt x="514" y="587"/>
                  </a:lnTo>
                  <a:lnTo>
                    <a:pt x="514" y="592"/>
                  </a:lnTo>
                  <a:lnTo>
                    <a:pt x="514" y="633"/>
                  </a:lnTo>
                  <a:lnTo>
                    <a:pt x="514" y="633"/>
                  </a:lnTo>
                  <a:lnTo>
                    <a:pt x="514" y="644"/>
                  </a:lnTo>
                  <a:lnTo>
                    <a:pt x="512" y="647"/>
                  </a:lnTo>
                  <a:lnTo>
                    <a:pt x="510" y="652"/>
                  </a:lnTo>
                  <a:lnTo>
                    <a:pt x="506" y="654"/>
                  </a:lnTo>
                  <a:lnTo>
                    <a:pt x="503" y="657"/>
                  </a:lnTo>
                  <a:lnTo>
                    <a:pt x="497" y="659"/>
                  </a:lnTo>
                  <a:lnTo>
                    <a:pt x="490" y="661"/>
                  </a:lnTo>
                  <a:lnTo>
                    <a:pt x="490" y="661"/>
                  </a:lnTo>
                  <a:lnTo>
                    <a:pt x="440" y="669"/>
                  </a:lnTo>
                  <a:lnTo>
                    <a:pt x="387" y="676"/>
                  </a:lnTo>
                  <a:lnTo>
                    <a:pt x="361" y="678"/>
                  </a:lnTo>
                  <a:lnTo>
                    <a:pt x="333" y="679"/>
                  </a:lnTo>
                  <a:lnTo>
                    <a:pt x="304" y="680"/>
                  </a:lnTo>
                  <a:lnTo>
                    <a:pt x="275" y="681"/>
                  </a:lnTo>
                  <a:lnTo>
                    <a:pt x="275" y="681"/>
                  </a:lnTo>
                  <a:lnTo>
                    <a:pt x="248" y="680"/>
                  </a:lnTo>
                  <a:lnTo>
                    <a:pt x="223" y="678"/>
                  </a:lnTo>
                  <a:lnTo>
                    <a:pt x="198" y="673"/>
                  </a:lnTo>
                  <a:lnTo>
                    <a:pt x="174" y="668"/>
                  </a:lnTo>
                  <a:lnTo>
                    <a:pt x="150" y="660"/>
                  </a:lnTo>
                  <a:lnTo>
                    <a:pt x="127" y="648"/>
                  </a:lnTo>
                  <a:lnTo>
                    <a:pt x="116" y="642"/>
                  </a:lnTo>
                  <a:lnTo>
                    <a:pt x="106" y="636"/>
                  </a:lnTo>
                  <a:lnTo>
                    <a:pt x="96" y="629"/>
                  </a:lnTo>
                  <a:lnTo>
                    <a:pt x="85" y="621"/>
                  </a:lnTo>
                  <a:lnTo>
                    <a:pt x="76" y="612"/>
                  </a:lnTo>
                  <a:lnTo>
                    <a:pt x="67" y="602"/>
                  </a:lnTo>
                  <a:lnTo>
                    <a:pt x="59" y="592"/>
                  </a:lnTo>
                  <a:lnTo>
                    <a:pt x="51" y="582"/>
                  </a:lnTo>
                  <a:lnTo>
                    <a:pt x="43" y="570"/>
                  </a:lnTo>
                  <a:lnTo>
                    <a:pt x="36" y="558"/>
                  </a:lnTo>
                  <a:lnTo>
                    <a:pt x="30" y="545"/>
                  </a:lnTo>
                  <a:lnTo>
                    <a:pt x="23" y="531"/>
                  </a:lnTo>
                  <a:lnTo>
                    <a:pt x="19" y="517"/>
                  </a:lnTo>
                  <a:lnTo>
                    <a:pt x="14" y="501"/>
                  </a:lnTo>
                  <a:lnTo>
                    <a:pt x="10" y="485"/>
                  </a:lnTo>
                  <a:lnTo>
                    <a:pt x="6" y="468"/>
                  </a:lnTo>
                  <a:lnTo>
                    <a:pt x="4" y="451"/>
                  </a:lnTo>
                  <a:lnTo>
                    <a:pt x="3" y="431"/>
                  </a:lnTo>
                  <a:lnTo>
                    <a:pt x="2" y="412"/>
                  </a:lnTo>
                  <a:lnTo>
                    <a:pt x="0" y="391"/>
                  </a:lnTo>
                  <a:lnTo>
                    <a:pt x="0" y="282"/>
                  </a:lnTo>
                  <a:lnTo>
                    <a:pt x="0" y="282"/>
                  </a:lnTo>
                  <a:lnTo>
                    <a:pt x="2" y="251"/>
                  </a:lnTo>
                  <a:lnTo>
                    <a:pt x="5" y="222"/>
                  </a:lnTo>
                  <a:lnTo>
                    <a:pt x="11" y="193"/>
                  </a:lnTo>
                  <a:lnTo>
                    <a:pt x="19" y="165"/>
                  </a:lnTo>
                  <a:lnTo>
                    <a:pt x="28" y="141"/>
                  </a:lnTo>
                  <a:lnTo>
                    <a:pt x="39" y="117"/>
                  </a:lnTo>
                  <a:lnTo>
                    <a:pt x="46" y="107"/>
                  </a:lnTo>
                  <a:lnTo>
                    <a:pt x="54" y="97"/>
                  </a:lnTo>
                  <a:lnTo>
                    <a:pt x="61" y="86"/>
                  </a:lnTo>
                  <a:lnTo>
                    <a:pt x="70" y="77"/>
                  </a:lnTo>
                  <a:lnTo>
                    <a:pt x="78" y="68"/>
                  </a:lnTo>
                  <a:lnTo>
                    <a:pt x="88" y="60"/>
                  </a:lnTo>
                  <a:lnTo>
                    <a:pt x="98" y="52"/>
                  </a:lnTo>
                  <a:lnTo>
                    <a:pt x="108" y="44"/>
                  </a:lnTo>
                  <a:lnTo>
                    <a:pt x="119" y="37"/>
                  </a:lnTo>
                  <a:lnTo>
                    <a:pt x="130" y="31"/>
                  </a:lnTo>
                  <a:lnTo>
                    <a:pt x="142" y="25"/>
                  </a:lnTo>
                  <a:lnTo>
                    <a:pt x="154" y="20"/>
                  </a:lnTo>
                  <a:lnTo>
                    <a:pt x="167" y="15"/>
                  </a:lnTo>
                  <a:lnTo>
                    <a:pt x="179" y="12"/>
                  </a:lnTo>
                  <a:lnTo>
                    <a:pt x="193" y="8"/>
                  </a:lnTo>
                  <a:lnTo>
                    <a:pt x="208" y="6"/>
                  </a:lnTo>
                  <a:lnTo>
                    <a:pt x="237" y="1"/>
                  </a:lnTo>
                  <a:lnTo>
                    <a:pt x="269" y="0"/>
                  </a:lnTo>
                  <a:lnTo>
                    <a:pt x="269" y="0"/>
                  </a:lnTo>
                  <a:lnTo>
                    <a:pt x="301" y="1"/>
                  </a:lnTo>
                  <a:lnTo>
                    <a:pt x="331" y="6"/>
                  </a:lnTo>
                  <a:lnTo>
                    <a:pt x="345" y="8"/>
                  </a:lnTo>
                  <a:lnTo>
                    <a:pt x="358" y="12"/>
                  </a:lnTo>
                  <a:lnTo>
                    <a:pt x="372" y="16"/>
                  </a:lnTo>
                  <a:lnTo>
                    <a:pt x="385" y="21"/>
                  </a:lnTo>
                  <a:lnTo>
                    <a:pt x="396" y="25"/>
                  </a:lnTo>
                  <a:lnTo>
                    <a:pt x="409" y="31"/>
                  </a:lnTo>
                  <a:lnTo>
                    <a:pt x="419" y="38"/>
                  </a:lnTo>
                  <a:lnTo>
                    <a:pt x="431" y="45"/>
                  </a:lnTo>
                  <a:lnTo>
                    <a:pt x="440" y="52"/>
                  </a:lnTo>
                  <a:lnTo>
                    <a:pt x="450" y="60"/>
                  </a:lnTo>
                  <a:lnTo>
                    <a:pt x="459" y="68"/>
                  </a:lnTo>
                  <a:lnTo>
                    <a:pt x="467" y="77"/>
                  </a:lnTo>
                  <a:lnTo>
                    <a:pt x="475" y="86"/>
                  </a:lnTo>
                  <a:lnTo>
                    <a:pt x="483" y="97"/>
                  </a:lnTo>
                  <a:lnTo>
                    <a:pt x="490" y="107"/>
                  </a:lnTo>
                  <a:lnTo>
                    <a:pt x="497" y="118"/>
                  </a:lnTo>
                  <a:lnTo>
                    <a:pt x="509" y="141"/>
                  </a:lnTo>
                  <a:lnTo>
                    <a:pt x="518" y="166"/>
                  </a:lnTo>
                  <a:lnTo>
                    <a:pt x="525" y="193"/>
                  </a:lnTo>
                  <a:lnTo>
                    <a:pt x="530" y="222"/>
                  </a:lnTo>
                  <a:lnTo>
                    <a:pt x="533" y="251"/>
                  </a:lnTo>
                  <a:lnTo>
                    <a:pt x="534" y="282"/>
                  </a:lnTo>
                  <a:lnTo>
                    <a:pt x="534" y="348"/>
                  </a:lnTo>
                  <a:lnTo>
                    <a:pt x="534" y="348"/>
                  </a:lnTo>
                  <a:lnTo>
                    <a:pt x="534" y="353"/>
                  </a:lnTo>
                  <a:lnTo>
                    <a:pt x="533" y="359"/>
                  </a:lnTo>
                  <a:lnTo>
                    <a:pt x="530" y="364"/>
                  </a:lnTo>
                  <a:lnTo>
                    <a:pt x="528" y="367"/>
                  </a:lnTo>
                  <a:lnTo>
                    <a:pt x="525" y="371"/>
                  </a:lnTo>
                  <a:lnTo>
                    <a:pt x="521" y="373"/>
                  </a:lnTo>
                  <a:lnTo>
                    <a:pt x="517" y="374"/>
                  </a:lnTo>
                  <a:lnTo>
                    <a:pt x="511" y="374"/>
                  </a:lnTo>
                  <a:lnTo>
                    <a:pt x="511" y="374"/>
                  </a:lnTo>
                  <a:close/>
                  <a:moveTo>
                    <a:pt x="427" y="282"/>
                  </a:moveTo>
                  <a:lnTo>
                    <a:pt x="427" y="282"/>
                  </a:lnTo>
                  <a:lnTo>
                    <a:pt x="426" y="258"/>
                  </a:lnTo>
                  <a:lnTo>
                    <a:pt x="425" y="235"/>
                  </a:lnTo>
                  <a:lnTo>
                    <a:pt x="421" y="215"/>
                  </a:lnTo>
                  <a:lnTo>
                    <a:pt x="417" y="195"/>
                  </a:lnTo>
                  <a:lnTo>
                    <a:pt x="411" y="178"/>
                  </a:lnTo>
                  <a:lnTo>
                    <a:pt x="404" y="163"/>
                  </a:lnTo>
                  <a:lnTo>
                    <a:pt x="397" y="149"/>
                  </a:lnTo>
                  <a:lnTo>
                    <a:pt x="387" y="137"/>
                  </a:lnTo>
                  <a:lnTo>
                    <a:pt x="377" y="126"/>
                  </a:lnTo>
                  <a:lnTo>
                    <a:pt x="365" y="117"/>
                  </a:lnTo>
                  <a:lnTo>
                    <a:pt x="353" y="109"/>
                  </a:lnTo>
                  <a:lnTo>
                    <a:pt x="338" y="103"/>
                  </a:lnTo>
                  <a:lnTo>
                    <a:pt x="323" y="99"/>
                  </a:lnTo>
                  <a:lnTo>
                    <a:pt x="306" y="95"/>
                  </a:lnTo>
                  <a:lnTo>
                    <a:pt x="288" y="94"/>
                  </a:lnTo>
                  <a:lnTo>
                    <a:pt x="269" y="93"/>
                  </a:lnTo>
                  <a:lnTo>
                    <a:pt x="269" y="93"/>
                  </a:lnTo>
                  <a:lnTo>
                    <a:pt x="249" y="94"/>
                  </a:lnTo>
                  <a:lnTo>
                    <a:pt x="232" y="97"/>
                  </a:lnTo>
                  <a:lnTo>
                    <a:pt x="215" y="100"/>
                  </a:lnTo>
                  <a:lnTo>
                    <a:pt x="200" y="105"/>
                  </a:lnTo>
                  <a:lnTo>
                    <a:pt x="185" y="111"/>
                  </a:lnTo>
                  <a:lnTo>
                    <a:pt x="171" y="118"/>
                  </a:lnTo>
                  <a:lnTo>
                    <a:pt x="160" y="129"/>
                  </a:lnTo>
                  <a:lnTo>
                    <a:pt x="148" y="139"/>
                  </a:lnTo>
                  <a:lnTo>
                    <a:pt x="139" y="152"/>
                  </a:lnTo>
                  <a:lnTo>
                    <a:pt x="131" y="165"/>
                  </a:lnTo>
                  <a:lnTo>
                    <a:pt x="123" y="181"/>
                  </a:lnTo>
                  <a:lnTo>
                    <a:pt x="117" y="199"/>
                  </a:lnTo>
                  <a:lnTo>
                    <a:pt x="113" y="217"/>
                  </a:lnTo>
                  <a:lnTo>
                    <a:pt x="109" y="238"/>
                  </a:lnTo>
                  <a:lnTo>
                    <a:pt x="107" y="259"/>
                  </a:lnTo>
                  <a:lnTo>
                    <a:pt x="107" y="282"/>
                  </a:lnTo>
                  <a:lnTo>
                    <a:pt x="107" y="294"/>
                  </a:lnTo>
                  <a:lnTo>
                    <a:pt x="427" y="294"/>
                  </a:lnTo>
                  <a:lnTo>
                    <a:pt x="427"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8" name="Freeform 179"/>
            <p:cNvSpPr>
              <a:spLocks/>
            </p:cNvSpPr>
            <p:nvPr/>
          </p:nvSpPr>
          <p:spPr bwMode="auto">
            <a:xfrm>
              <a:off x="5451481" y="4229903"/>
              <a:ext cx="87278" cy="134776"/>
            </a:xfrm>
            <a:custGeom>
              <a:avLst/>
              <a:gdLst>
                <a:gd name="T0" fmla="*/ 175 w 441"/>
                <a:gd name="T1" fmla="*/ 680 h 681"/>
                <a:gd name="T2" fmla="*/ 73 w 441"/>
                <a:gd name="T3" fmla="*/ 672 h 681"/>
                <a:gd name="T4" fmla="*/ 25 w 441"/>
                <a:gd name="T5" fmla="*/ 663 h 681"/>
                <a:gd name="T6" fmla="*/ 5 w 441"/>
                <a:gd name="T7" fmla="*/ 655 h 681"/>
                <a:gd name="T8" fmla="*/ 0 w 441"/>
                <a:gd name="T9" fmla="*/ 644 h 681"/>
                <a:gd name="T10" fmla="*/ 0 w 441"/>
                <a:gd name="T11" fmla="*/ 597 h 681"/>
                <a:gd name="T12" fmla="*/ 3 w 441"/>
                <a:gd name="T13" fmla="*/ 586 h 681"/>
                <a:gd name="T14" fmla="*/ 12 w 441"/>
                <a:gd name="T15" fmla="*/ 579 h 681"/>
                <a:gd name="T16" fmla="*/ 26 w 441"/>
                <a:gd name="T17" fmla="*/ 578 h 681"/>
                <a:gd name="T18" fmla="*/ 126 w 441"/>
                <a:gd name="T19" fmla="*/ 587 h 681"/>
                <a:gd name="T20" fmla="*/ 215 w 441"/>
                <a:gd name="T21" fmla="*/ 592 h 681"/>
                <a:gd name="T22" fmla="*/ 267 w 441"/>
                <a:gd name="T23" fmla="*/ 587 h 681"/>
                <a:gd name="T24" fmla="*/ 297 w 441"/>
                <a:gd name="T25" fmla="*/ 578 h 681"/>
                <a:gd name="T26" fmla="*/ 317 w 441"/>
                <a:gd name="T27" fmla="*/ 562 h 681"/>
                <a:gd name="T28" fmla="*/ 330 w 441"/>
                <a:gd name="T29" fmla="*/ 538 h 681"/>
                <a:gd name="T30" fmla="*/ 335 w 441"/>
                <a:gd name="T31" fmla="*/ 506 h 681"/>
                <a:gd name="T32" fmla="*/ 330 w 441"/>
                <a:gd name="T33" fmla="*/ 481 h 681"/>
                <a:gd name="T34" fmla="*/ 304 w 441"/>
                <a:gd name="T35" fmla="*/ 446 h 681"/>
                <a:gd name="T36" fmla="*/ 244 w 441"/>
                <a:gd name="T37" fmla="*/ 406 h 681"/>
                <a:gd name="T38" fmla="*/ 96 w 441"/>
                <a:gd name="T39" fmla="*/ 317 h 681"/>
                <a:gd name="T40" fmla="*/ 51 w 441"/>
                <a:gd name="T41" fmla="*/ 280 h 681"/>
                <a:gd name="T42" fmla="*/ 25 w 441"/>
                <a:gd name="T43" fmla="*/ 249 h 681"/>
                <a:gd name="T44" fmla="*/ 8 w 441"/>
                <a:gd name="T45" fmla="*/ 214 h 681"/>
                <a:gd name="T46" fmla="*/ 0 w 441"/>
                <a:gd name="T47" fmla="*/ 175 h 681"/>
                <a:gd name="T48" fmla="*/ 0 w 441"/>
                <a:gd name="T49" fmla="*/ 138 h 681"/>
                <a:gd name="T50" fmla="*/ 16 w 441"/>
                <a:gd name="T51" fmla="*/ 83 h 681"/>
                <a:gd name="T52" fmla="*/ 48 w 441"/>
                <a:gd name="T53" fmla="*/ 44 h 681"/>
                <a:gd name="T54" fmla="*/ 94 w 441"/>
                <a:gd name="T55" fmla="*/ 19 h 681"/>
                <a:gd name="T56" fmla="*/ 151 w 441"/>
                <a:gd name="T57" fmla="*/ 5 h 681"/>
                <a:gd name="T58" fmla="*/ 218 w 441"/>
                <a:gd name="T59" fmla="*/ 0 h 681"/>
                <a:gd name="T60" fmla="*/ 316 w 441"/>
                <a:gd name="T61" fmla="*/ 5 h 681"/>
                <a:gd name="T62" fmla="*/ 406 w 441"/>
                <a:gd name="T63" fmla="*/ 16 h 681"/>
                <a:gd name="T64" fmla="*/ 421 w 441"/>
                <a:gd name="T65" fmla="*/ 21 h 681"/>
                <a:gd name="T66" fmla="*/ 428 w 441"/>
                <a:gd name="T67" fmla="*/ 31 h 681"/>
                <a:gd name="T68" fmla="*/ 429 w 441"/>
                <a:gd name="T69" fmla="*/ 80 h 681"/>
                <a:gd name="T70" fmla="*/ 428 w 441"/>
                <a:gd name="T71" fmla="*/ 90 h 681"/>
                <a:gd name="T72" fmla="*/ 421 w 441"/>
                <a:gd name="T73" fmla="*/ 98 h 681"/>
                <a:gd name="T74" fmla="*/ 408 w 441"/>
                <a:gd name="T75" fmla="*/ 100 h 681"/>
                <a:gd name="T76" fmla="*/ 321 w 441"/>
                <a:gd name="T77" fmla="*/ 94 h 681"/>
                <a:gd name="T78" fmla="*/ 218 w 441"/>
                <a:gd name="T79" fmla="*/ 91 h 681"/>
                <a:gd name="T80" fmla="*/ 152 w 441"/>
                <a:gd name="T81" fmla="*/ 97 h 681"/>
                <a:gd name="T82" fmla="*/ 129 w 441"/>
                <a:gd name="T83" fmla="*/ 107 h 681"/>
                <a:gd name="T84" fmla="*/ 113 w 441"/>
                <a:gd name="T85" fmla="*/ 124 h 681"/>
                <a:gd name="T86" fmla="*/ 106 w 441"/>
                <a:gd name="T87" fmla="*/ 150 h 681"/>
                <a:gd name="T88" fmla="*/ 106 w 441"/>
                <a:gd name="T89" fmla="*/ 173 h 681"/>
                <a:gd name="T90" fmla="*/ 126 w 441"/>
                <a:gd name="T91" fmla="*/ 208 h 681"/>
                <a:gd name="T92" fmla="*/ 169 w 441"/>
                <a:gd name="T93" fmla="*/ 241 h 681"/>
                <a:gd name="T94" fmla="*/ 308 w 441"/>
                <a:gd name="T95" fmla="*/ 324 h 681"/>
                <a:gd name="T96" fmla="*/ 358 w 441"/>
                <a:gd name="T97" fmla="*/ 357 h 681"/>
                <a:gd name="T98" fmla="*/ 394 w 441"/>
                <a:gd name="T99" fmla="*/ 389 h 681"/>
                <a:gd name="T100" fmla="*/ 420 w 441"/>
                <a:gd name="T101" fmla="*/ 421 h 681"/>
                <a:gd name="T102" fmla="*/ 434 w 441"/>
                <a:gd name="T103" fmla="*/ 456 h 681"/>
                <a:gd name="T104" fmla="*/ 440 w 441"/>
                <a:gd name="T105" fmla="*/ 493 h 681"/>
                <a:gd name="T106" fmla="*/ 440 w 441"/>
                <a:gd name="T107" fmla="*/ 529 h 681"/>
                <a:gd name="T108" fmla="*/ 425 w 441"/>
                <a:gd name="T109" fmla="*/ 585 h 681"/>
                <a:gd name="T110" fmla="*/ 393 w 441"/>
                <a:gd name="T111" fmla="*/ 629 h 681"/>
                <a:gd name="T112" fmla="*/ 346 w 441"/>
                <a:gd name="T113" fmla="*/ 659 h 681"/>
                <a:gd name="T114" fmla="*/ 286 w 441"/>
                <a:gd name="T115" fmla="*/ 676 h 681"/>
                <a:gd name="T116" fmla="*/ 215 w 441"/>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681">
                  <a:moveTo>
                    <a:pt x="215" y="681"/>
                  </a:moveTo>
                  <a:lnTo>
                    <a:pt x="215" y="681"/>
                  </a:lnTo>
                  <a:lnTo>
                    <a:pt x="175" y="680"/>
                  </a:lnTo>
                  <a:lnTo>
                    <a:pt x="126" y="678"/>
                  </a:lnTo>
                  <a:lnTo>
                    <a:pt x="100" y="675"/>
                  </a:lnTo>
                  <a:lnTo>
                    <a:pt x="73" y="672"/>
                  </a:lnTo>
                  <a:lnTo>
                    <a:pt x="48" y="668"/>
                  </a:lnTo>
                  <a:lnTo>
                    <a:pt x="25" y="663"/>
                  </a:lnTo>
                  <a:lnTo>
                    <a:pt x="25" y="663"/>
                  </a:lnTo>
                  <a:lnTo>
                    <a:pt x="14" y="660"/>
                  </a:lnTo>
                  <a:lnTo>
                    <a:pt x="10" y="657"/>
                  </a:lnTo>
                  <a:lnTo>
                    <a:pt x="5" y="655"/>
                  </a:lnTo>
                  <a:lnTo>
                    <a:pt x="3" y="652"/>
                  </a:lnTo>
                  <a:lnTo>
                    <a:pt x="1" y="648"/>
                  </a:lnTo>
                  <a:lnTo>
                    <a:pt x="0" y="644"/>
                  </a:lnTo>
                  <a:lnTo>
                    <a:pt x="0" y="639"/>
                  </a:lnTo>
                  <a:lnTo>
                    <a:pt x="0" y="597"/>
                  </a:lnTo>
                  <a:lnTo>
                    <a:pt x="0" y="597"/>
                  </a:lnTo>
                  <a:lnTo>
                    <a:pt x="0" y="593"/>
                  </a:lnTo>
                  <a:lnTo>
                    <a:pt x="1" y="590"/>
                  </a:lnTo>
                  <a:lnTo>
                    <a:pt x="3" y="586"/>
                  </a:lnTo>
                  <a:lnTo>
                    <a:pt x="5" y="584"/>
                  </a:lnTo>
                  <a:lnTo>
                    <a:pt x="9" y="582"/>
                  </a:lnTo>
                  <a:lnTo>
                    <a:pt x="12" y="579"/>
                  </a:lnTo>
                  <a:lnTo>
                    <a:pt x="20" y="578"/>
                  </a:lnTo>
                  <a:lnTo>
                    <a:pt x="20" y="578"/>
                  </a:lnTo>
                  <a:lnTo>
                    <a:pt x="26" y="578"/>
                  </a:lnTo>
                  <a:lnTo>
                    <a:pt x="26" y="578"/>
                  </a:lnTo>
                  <a:lnTo>
                    <a:pt x="73" y="584"/>
                  </a:lnTo>
                  <a:lnTo>
                    <a:pt x="126" y="587"/>
                  </a:lnTo>
                  <a:lnTo>
                    <a:pt x="175" y="591"/>
                  </a:lnTo>
                  <a:lnTo>
                    <a:pt x="215" y="592"/>
                  </a:lnTo>
                  <a:lnTo>
                    <a:pt x="215" y="592"/>
                  </a:lnTo>
                  <a:lnTo>
                    <a:pt x="243" y="591"/>
                  </a:lnTo>
                  <a:lnTo>
                    <a:pt x="256" y="590"/>
                  </a:lnTo>
                  <a:lnTo>
                    <a:pt x="267" y="587"/>
                  </a:lnTo>
                  <a:lnTo>
                    <a:pt x="277" y="585"/>
                  </a:lnTo>
                  <a:lnTo>
                    <a:pt x="288" y="582"/>
                  </a:lnTo>
                  <a:lnTo>
                    <a:pt x="297" y="578"/>
                  </a:lnTo>
                  <a:lnTo>
                    <a:pt x="305" y="574"/>
                  </a:lnTo>
                  <a:lnTo>
                    <a:pt x="312" y="568"/>
                  </a:lnTo>
                  <a:lnTo>
                    <a:pt x="317" y="562"/>
                  </a:lnTo>
                  <a:lnTo>
                    <a:pt x="323" y="555"/>
                  </a:lnTo>
                  <a:lnTo>
                    <a:pt x="327" y="547"/>
                  </a:lnTo>
                  <a:lnTo>
                    <a:pt x="330" y="538"/>
                  </a:lnTo>
                  <a:lnTo>
                    <a:pt x="332" y="529"/>
                  </a:lnTo>
                  <a:lnTo>
                    <a:pt x="335" y="517"/>
                  </a:lnTo>
                  <a:lnTo>
                    <a:pt x="335" y="506"/>
                  </a:lnTo>
                  <a:lnTo>
                    <a:pt x="335" y="506"/>
                  </a:lnTo>
                  <a:lnTo>
                    <a:pt x="334" y="493"/>
                  </a:lnTo>
                  <a:lnTo>
                    <a:pt x="330" y="481"/>
                  </a:lnTo>
                  <a:lnTo>
                    <a:pt x="324" y="469"/>
                  </a:lnTo>
                  <a:lnTo>
                    <a:pt x="315" y="458"/>
                  </a:lnTo>
                  <a:lnTo>
                    <a:pt x="304" y="446"/>
                  </a:lnTo>
                  <a:lnTo>
                    <a:pt x="288" y="434"/>
                  </a:lnTo>
                  <a:lnTo>
                    <a:pt x="268" y="420"/>
                  </a:lnTo>
                  <a:lnTo>
                    <a:pt x="244" y="406"/>
                  </a:lnTo>
                  <a:lnTo>
                    <a:pt x="122" y="334"/>
                  </a:lnTo>
                  <a:lnTo>
                    <a:pt x="122" y="334"/>
                  </a:lnTo>
                  <a:lnTo>
                    <a:pt x="96" y="317"/>
                  </a:lnTo>
                  <a:lnTo>
                    <a:pt x="72" y="298"/>
                  </a:lnTo>
                  <a:lnTo>
                    <a:pt x="62" y="289"/>
                  </a:lnTo>
                  <a:lnTo>
                    <a:pt x="51" y="280"/>
                  </a:lnTo>
                  <a:lnTo>
                    <a:pt x="42" y="270"/>
                  </a:lnTo>
                  <a:lnTo>
                    <a:pt x="33" y="259"/>
                  </a:lnTo>
                  <a:lnTo>
                    <a:pt x="25" y="249"/>
                  </a:lnTo>
                  <a:lnTo>
                    <a:pt x="19" y="238"/>
                  </a:lnTo>
                  <a:lnTo>
                    <a:pt x="14" y="226"/>
                  </a:lnTo>
                  <a:lnTo>
                    <a:pt x="8" y="214"/>
                  </a:lnTo>
                  <a:lnTo>
                    <a:pt x="4" y="201"/>
                  </a:lnTo>
                  <a:lnTo>
                    <a:pt x="2" y="188"/>
                  </a:lnTo>
                  <a:lnTo>
                    <a:pt x="0" y="175"/>
                  </a:lnTo>
                  <a:lnTo>
                    <a:pt x="0" y="161"/>
                  </a:lnTo>
                  <a:lnTo>
                    <a:pt x="0" y="161"/>
                  </a:lnTo>
                  <a:lnTo>
                    <a:pt x="0" y="138"/>
                  </a:lnTo>
                  <a:lnTo>
                    <a:pt x="3" y="118"/>
                  </a:lnTo>
                  <a:lnTo>
                    <a:pt x="9" y="100"/>
                  </a:lnTo>
                  <a:lnTo>
                    <a:pt x="16" y="83"/>
                  </a:lnTo>
                  <a:lnTo>
                    <a:pt x="25" y="68"/>
                  </a:lnTo>
                  <a:lnTo>
                    <a:pt x="35" y="55"/>
                  </a:lnTo>
                  <a:lnTo>
                    <a:pt x="48" y="44"/>
                  </a:lnTo>
                  <a:lnTo>
                    <a:pt x="62" y="33"/>
                  </a:lnTo>
                  <a:lnTo>
                    <a:pt x="78" y="25"/>
                  </a:lnTo>
                  <a:lnTo>
                    <a:pt x="94" y="19"/>
                  </a:lnTo>
                  <a:lnTo>
                    <a:pt x="112" y="13"/>
                  </a:lnTo>
                  <a:lnTo>
                    <a:pt x="132" y="8"/>
                  </a:lnTo>
                  <a:lnTo>
                    <a:pt x="151" y="5"/>
                  </a:lnTo>
                  <a:lnTo>
                    <a:pt x="173" y="2"/>
                  </a:lnTo>
                  <a:lnTo>
                    <a:pt x="195" y="1"/>
                  </a:lnTo>
                  <a:lnTo>
                    <a:pt x="218" y="0"/>
                  </a:lnTo>
                  <a:lnTo>
                    <a:pt x="218" y="0"/>
                  </a:lnTo>
                  <a:lnTo>
                    <a:pt x="268" y="1"/>
                  </a:lnTo>
                  <a:lnTo>
                    <a:pt x="316" y="5"/>
                  </a:lnTo>
                  <a:lnTo>
                    <a:pt x="362" y="9"/>
                  </a:lnTo>
                  <a:lnTo>
                    <a:pt x="406" y="16"/>
                  </a:lnTo>
                  <a:lnTo>
                    <a:pt x="406" y="16"/>
                  </a:lnTo>
                  <a:lnTo>
                    <a:pt x="412" y="17"/>
                  </a:lnTo>
                  <a:lnTo>
                    <a:pt x="416" y="19"/>
                  </a:lnTo>
                  <a:lnTo>
                    <a:pt x="421" y="21"/>
                  </a:lnTo>
                  <a:lnTo>
                    <a:pt x="423" y="24"/>
                  </a:lnTo>
                  <a:lnTo>
                    <a:pt x="426" y="28"/>
                  </a:lnTo>
                  <a:lnTo>
                    <a:pt x="428" y="31"/>
                  </a:lnTo>
                  <a:lnTo>
                    <a:pt x="429" y="36"/>
                  </a:lnTo>
                  <a:lnTo>
                    <a:pt x="429" y="40"/>
                  </a:lnTo>
                  <a:lnTo>
                    <a:pt x="429" y="80"/>
                  </a:lnTo>
                  <a:lnTo>
                    <a:pt x="429" y="80"/>
                  </a:lnTo>
                  <a:lnTo>
                    <a:pt x="429" y="85"/>
                  </a:lnTo>
                  <a:lnTo>
                    <a:pt x="428" y="90"/>
                  </a:lnTo>
                  <a:lnTo>
                    <a:pt x="425" y="93"/>
                  </a:lnTo>
                  <a:lnTo>
                    <a:pt x="423" y="95"/>
                  </a:lnTo>
                  <a:lnTo>
                    <a:pt x="421" y="98"/>
                  </a:lnTo>
                  <a:lnTo>
                    <a:pt x="417" y="99"/>
                  </a:lnTo>
                  <a:lnTo>
                    <a:pt x="408" y="100"/>
                  </a:lnTo>
                  <a:lnTo>
                    <a:pt x="408" y="100"/>
                  </a:lnTo>
                  <a:lnTo>
                    <a:pt x="405" y="100"/>
                  </a:lnTo>
                  <a:lnTo>
                    <a:pt x="405" y="100"/>
                  </a:lnTo>
                  <a:lnTo>
                    <a:pt x="321" y="94"/>
                  </a:lnTo>
                  <a:lnTo>
                    <a:pt x="269" y="92"/>
                  </a:lnTo>
                  <a:lnTo>
                    <a:pt x="218" y="91"/>
                  </a:lnTo>
                  <a:lnTo>
                    <a:pt x="218" y="91"/>
                  </a:lnTo>
                  <a:lnTo>
                    <a:pt x="194" y="91"/>
                  </a:lnTo>
                  <a:lnTo>
                    <a:pt x="172" y="93"/>
                  </a:lnTo>
                  <a:lnTo>
                    <a:pt x="152" y="97"/>
                  </a:lnTo>
                  <a:lnTo>
                    <a:pt x="144" y="100"/>
                  </a:lnTo>
                  <a:lnTo>
                    <a:pt x="136" y="102"/>
                  </a:lnTo>
                  <a:lnTo>
                    <a:pt x="129" y="107"/>
                  </a:lnTo>
                  <a:lnTo>
                    <a:pt x="124" y="111"/>
                  </a:lnTo>
                  <a:lnTo>
                    <a:pt x="118" y="117"/>
                  </a:lnTo>
                  <a:lnTo>
                    <a:pt x="113" y="124"/>
                  </a:lnTo>
                  <a:lnTo>
                    <a:pt x="110" y="131"/>
                  </a:lnTo>
                  <a:lnTo>
                    <a:pt x="108" y="140"/>
                  </a:lnTo>
                  <a:lnTo>
                    <a:pt x="106" y="150"/>
                  </a:lnTo>
                  <a:lnTo>
                    <a:pt x="105" y="161"/>
                  </a:lnTo>
                  <a:lnTo>
                    <a:pt x="105" y="161"/>
                  </a:lnTo>
                  <a:lnTo>
                    <a:pt x="106" y="173"/>
                  </a:lnTo>
                  <a:lnTo>
                    <a:pt x="111" y="186"/>
                  </a:lnTo>
                  <a:lnTo>
                    <a:pt x="117" y="197"/>
                  </a:lnTo>
                  <a:lnTo>
                    <a:pt x="126" y="208"/>
                  </a:lnTo>
                  <a:lnTo>
                    <a:pt x="137" y="219"/>
                  </a:lnTo>
                  <a:lnTo>
                    <a:pt x="152" y="230"/>
                  </a:lnTo>
                  <a:lnTo>
                    <a:pt x="169" y="241"/>
                  </a:lnTo>
                  <a:lnTo>
                    <a:pt x="189" y="253"/>
                  </a:lnTo>
                  <a:lnTo>
                    <a:pt x="308" y="324"/>
                  </a:lnTo>
                  <a:lnTo>
                    <a:pt x="308" y="324"/>
                  </a:lnTo>
                  <a:lnTo>
                    <a:pt x="327" y="335"/>
                  </a:lnTo>
                  <a:lnTo>
                    <a:pt x="343" y="345"/>
                  </a:lnTo>
                  <a:lnTo>
                    <a:pt x="358" y="357"/>
                  </a:lnTo>
                  <a:lnTo>
                    <a:pt x="371" y="367"/>
                  </a:lnTo>
                  <a:lnTo>
                    <a:pt x="384" y="378"/>
                  </a:lnTo>
                  <a:lnTo>
                    <a:pt x="394" y="389"/>
                  </a:lnTo>
                  <a:lnTo>
                    <a:pt x="403" y="399"/>
                  </a:lnTo>
                  <a:lnTo>
                    <a:pt x="413" y="411"/>
                  </a:lnTo>
                  <a:lnTo>
                    <a:pt x="420" y="421"/>
                  </a:lnTo>
                  <a:lnTo>
                    <a:pt x="425" y="433"/>
                  </a:lnTo>
                  <a:lnTo>
                    <a:pt x="431" y="444"/>
                  </a:lnTo>
                  <a:lnTo>
                    <a:pt x="434" y="456"/>
                  </a:lnTo>
                  <a:lnTo>
                    <a:pt x="438" y="468"/>
                  </a:lnTo>
                  <a:lnTo>
                    <a:pt x="439" y="481"/>
                  </a:lnTo>
                  <a:lnTo>
                    <a:pt x="440" y="493"/>
                  </a:lnTo>
                  <a:lnTo>
                    <a:pt x="441" y="506"/>
                  </a:lnTo>
                  <a:lnTo>
                    <a:pt x="441" y="506"/>
                  </a:lnTo>
                  <a:lnTo>
                    <a:pt x="440" y="529"/>
                  </a:lnTo>
                  <a:lnTo>
                    <a:pt x="437" y="548"/>
                  </a:lnTo>
                  <a:lnTo>
                    <a:pt x="432" y="568"/>
                  </a:lnTo>
                  <a:lnTo>
                    <a:pt x="425" y="585"/>
                  </a:lnTo>
                  <a:lnTo>
                    <a:pt x="416" y="601"/>
                  </a:lnTo>
                  <a:lnTo>
                    <a:pt x="406" y="616"/>
                  </a:lnTo>
                  <a:lnTo>
                    <a:pt x="393" y="629"/>
                  </a:lnTo>
                  <a:lnTo>
                    <a:pt x="379" y="640"/>
                  </a:lnTo>
                  <a:lnTo>
                    <a:pt x="363" y="649"/>
                  </a:lnTo>
                  <a:lnTo>
                    <a:pt x="346" y="659"/>
                  </a:lnTo>
                  <a:lnTo>
                    <a:pt x="328" y="665"/>
                  </a:lnTo>
                  <a:lnTo>
                    <a:pt x="307" y="671"/>
                  </a:lnTo>
                  <a:lnTo>
                    <a:pt x="286" y="676"/>
                  </a:lnTo>
                  <a:lnTo>
                    <a:pt x="264" y="678"/>
                  </a:lnTo>
                  <a:lnTo>
                    <a:pt x="241" y="680"/>
                  </a:lnTo>
                  <a:lnTo>
                    <a:pt x="215" y="681"/>
                  </a:lnTo>
                  <a:lnTo>
                    <a:pt x="215"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9" name="Freeform 180"/>
            <p:cNvSpPr>
              <a:spLocks/>
            </p:cNvSpPr>
            <p:nvPr/>
          </p:nvSpPr>
          <p:spPr bwMode="auto">
            <a:xfrm>
              <a:off x="5562508" y="4229903"/>
              <a:ext cx="87278" cy="134776"/>
            </a:xfrm>
            <a:custGeom>
              <a:avLst/>
              <a:gdLst>
                <a:gd name="T0" fmla="*/ 175 w 441"/>
                <a:gd name="T1" fmla="*/ 680 h 681"/>
                <a:gd name="T2" fmla="*/ 73 w 441"/>
                <a:gd name="T3" fmla="*/ 672 h 681"/>
                <a:gd name="T4" fmla="*/ 25 w 441"/>
                <a:gd name="T5" fmla="*/ 663 h 681"/>
                <a:gd name="T6" fmla="*/ 7 w 441"/>
                <a:gd name="T7" fmla="*/ 655 h 681"/>
                <a:gd name="T8" fmla="*/ 0 w 441"/>
                <a:gd name="T9" fmla="*/ 644 h 681"/>
                <a:gd name="T10" fmla="*/ 0 w 441"/>
                <a:gd name="T11" fmla="*/ 597 h 681"/>
                <a:gd name="T12" fmla="*/ 3 w 441"/>
                <a:gd name="T13" fmla="*/ 586 h 681"/>
                <a:gd name="T14" fmla="*/ 12 w 441"/>
                <a:gd name="T15" fmla="*/ 579 h 681"/>
                <a:gd name="T16" fmla="*/ 26 w 441"/>
                <a:gd name="T17" fmla="*/ 578 h 681"/>
                <a:gd name="T18" fmla="*/ 126 w 441"/>
                <a:gd name="T19" fmla="*/ 587 h 681"/>
                <a:gd name="T20" fmla="*/ 215 w 441"/>
                <a:gd name="T21" fmla="*/ 592 h 681"/>
                <a:gd name="T22" fmla="*/ 267 w 441"/>
                <a:gd name="T23" fmla="*/ 587 h 681"/>
                <a:gd name="T24" fmla="*/ 297 w 441"/>
                <a:gd name="T25" fmla="*/ 578 h 681"/>
                <a:gd name="T26" fmla="*/ 319 w 441"/>
                <a:gd name="T27" fmla="*/ 562 h 681"/>
                <a:gd name="T28" fmla="*/ 331 w 441"/>
                <a:gd name="T29" fmla="*/ 538 h 681"/>
                <a:gd name="T30" fmla="*/ 336 w 441"/>
                <a:gd name="T31" fmla="*/ 506 h 681"/>
                <a:gd name="T32" fmla="*/ 331 w 441"/>
                <a:gd name="T33" fmla="*/ 481 h 681"/>
                <a:gd name="T34" fmla="*/ 304 w 441"/>
                <a:gd name="T35" fmla="*/ 446 h 681"/>
                <a:gd name="T36" fmla="*/ 245 w 441"/>
                <a:gd name="T37" fmla="*/ 406 h 681"/>
                <a:gd name="T38" fmla="*/ 96 w 441"/>
                <a:gd name="T39" fmla="*/ 317 h 681"/>
                <a:gd name="T40" fmla="*/ 51 w 441"/>
                <a:gd name="T41" fmla="*/ 280 h 681"/>
                <a:gd name="T42" fmla="*/ 26 w 441"/>
                <a:gd name="T43" fmla="*/ 249 h 681"/>
                <a:gd name="T44" fmla="*/ 9 w 441"/>
                <a:gd name="T45" fmla="*/ 214 h 681"/>
                <a:gd name="T46" fmla="*/ 0 w 441"/>
                <a:gd name="T47" fmla="*/ 175 h 681"/>
                <a:gd name="T48" fmla="*/ 1 w 441"/>
                <a:gd name="T49" fmla="*/ 138 h 681"/>
                <a:gd name="T50" fmla="*/ 16 w 441"/>
                <a:gd name="T51" fmla="*/ 83 h 681"/>
                <a:gd name="T52" fmla="*/ 48 w 441"/>
                <a:gd name="T53" fmla="*/ 44 h 681"/>
                <a:gd name="T54" fmla="*/ 95 w 441"/>
                <a:gd name="T55" fmla="*/ 19 h 681"/>
                <a:gd name="T56" fmla="*/ 152 w 441"/>
                <a:gd name="T57" fmla="*/ 5 h 681"/>
                <a:gd name="T58" fmla="*/ 218 w 441"/>
                <a:gd name="T59" fmla="*/ 0 h 681"/>
                <a:gd name="T60" fmla="*/ 316 w 441"/>
                <a:gd name="T61" fmla="*/ 5 h 681"/>
                <a:gd name="T62" fmla="*/ 407 w 441"/>
                <a:gd name="T63" fmla="*/ 16 h 681"/>
                <a:gd name="T64" fmla="*/ 421 w 441"/>
                <a:gd name="T65" fmla="*/ 21 h 681"/>
                <a:gd name="T66" fmla="*/ 428 w 441"/>
                <a:gd name="T67" fmla="*/ 31 h 681"/>
                <a:gd name="T68" fmla="*/ 430 w 441"/>
                <a:gd name="T69" fmla="*/ 80 h 681"/>
                <a:gd name="T70" fmla="*/ 428 w 441"/>
                <a:gd name="T71" fmla="*/ 90 h 681"/>
                <a:gd name="T72" fmla="*/ 421 w 441"/>
                <a:gd name="T73" fmla="*/ 98 h 681"/>
                <a:gd name="T74" fmla="*/ 409 w 441"/>
                <a:gd name="T75" fmla="*/ 100 h 681"/>
                <a:gd name="T76" fmla="*/ 321 w 441"/>
                <a:gd name="T77" fmla="*/ 94 h 681"/>
                <a:gd name="T78" fmla="*/ 218 w 441"/>
                <a:gd name="T79" fmla="*/ 91 h 681"/>
                <a:gd name="T80" fmla="*/ 153 w 441"/>
                <a:gd name="T81" fmla="*/ 97 h 681"/>
                <a:gd name="T82" fmla="*/ 129 w 441"/>
                <a:gd name="T83" fmla="*/ 107 h 681"/>
                <a:gd name="T84" fmla="*/ 114 w 441"/>
                <a:gd name="T85" fmla="*/ 124 h 681"/>
                <a:gd name="T86" fmla="*/ 106 w 441"/>
                <a:gd name="T87" fmla="*/ 150 h 681"/>
                <a:gd name="T88" fmla="*/ 108 w 441"/>
                <a:gd name="T89" fmla="*/ 173 h 681"/>
                <a:gd name="T90" fmla="*/ 127 w 441"/>
                <a:gd name="T91" fmla="*/ 208 h 681"/>
                <a:gd name="T92" fmla="*/ 170 w 441"/>
                <a:gd name="T93" fmla="*/ 241 h 681"/>
                <a:gd name="T94" fmla="*/ 308 w 441"/>
                <a:gd name="T95" fmla="*/ 324 h 681"/>
                <a:gd name="T96" fmla="*/ 358 w 441"/>
                <a:gd name="T97" fmla="*/ 357 h 681"/>
                <a:gd name="T98" fmla="*/ 394 w 441"/>
                <a:gd name="T99" fmla="*/ 389 h 681"/>
                <a:gd name="T100" fmla="*/ 420 w 441"/>
                <a:gd name="T101" fmla="*/ 421 h 681"/>
                <a:gd name="T102" fmla="*/ 435 w 441"/>
                <a:gd name="T103" fmla="*/ 456 h 681"/>
                <a:gd name="T104" fmla="*/ 441 w 441"/>
                <a:gd name="T105" fmla="*/ 493 h 681"/>
                <a:gd name="T106" fmla="*/ 440 w 441"/>
                <a:gd name="T107" fmla="*/ 529 h 681"/>
                <a:gd name="T108" fmla="*/ 425 w 441"/>
                <a:gd name="T109" fmla="*/ 585 h 681"/>
                <a:gd name="T110" fmla="*/ 393 w 441"/>
                <a:gd name="T111" fmla="*/ 629 h 681"/>
                <a:gd name="T112" fmla="*/ 346 w 441"/>
                <a:gd name="T113" fmla="*/ 659 h 681"/>
                <a:gd name="T114" fmla="*/ 287 w 441"/>
                <a:gd name="T115" fmla="*/ 676 h 681"/>
                <a:gd name="T116" fmla="*/ 215 w 441"/>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681">
                  <a:moveTo>
                    <a:pt x="215" y="681"/>
                  </a:moveTo>
                  <a:lnTo>
                    <a:pt x="215" y="681"/>
                  </a:lnTo>
                  <a:lnTo>
                    <a:pt x="175" y="680"/>
                  </a:lnTo>
                  <a:lnTo>
                    <a:pt x="126" y="678"/>
                  </a:lnTo>
                  <a:lnTo>
                    <a:pt x="100" y="675"/>
                  </a:lnTo>
                  <a:lnTo>
                    <a:pt x="73" y="672"/>
                  </a:lnTo>
                  <a:lnTo>
                    <a:pt x="48" y="668"/>
                  </a:lnTo>
                  <a:lnTo>
                    <a:pt x="25" y="663"/>
                  </a:lnTo>
                  <a:lnTo>
                    <a:pt x="25" y="663"/>
                  </a:lnTo>
                  <a:lnTo>
                    <a:pt x="15" y="660"/>
                  </a:lnTo>
                  <a:lnTo>
                    <a:pt x="10" y="657"/>
                  </a:lnTo>
                  <a:lnTo>
                    <a:pt x="7" y="655"/>
                  </a:lnTo>
                  <a:lnTo>
                    <a:pt x="3" y="652"/>
                  </a:lnTo>
                  <a:lnTo>
                    <a:pt x="1" y="648"/>
                  </a:lnTo>
                  <a:lnTo>
                    <a:pt x="0" y="644"/>
                  </a:lnTo>
                  <a:lnTo>
                    <a:pt x="0" y="639"/>
                  </a:lnTo>
                  <a:lnTo>
                    <a:pt x="0" y="597"/>
                  </a:lnTo>
                  <a:lnTo>
                    <a:pt x="0" y="597"/>
                  </a:lnTo>
                  <a:lnTo>
                    <a:pt x="0" y="593"/>
                  </a:lnTo>
                  <a:lnTo>
                    <a:pt x="1" y="590"/>
                  </a:lnTo>
                  <a:lnTo>
                    <a:pt x="3" y="586"/>
                  </a:lnTo>
                  <a:lnTo>
                    <a:pt x="6" y="584"/>
                  </a:lnTo>
                  <a:lnTo>
                    <a:pt x="9" y="582"/>
                  </a:lnTo>
                  <a:lnTo>
                    <a:pt x="12" y="579"/>
                  </a:lnTo>
                  <a:lnTo>
                    <a:pt x="22" y="578"/>
                  </a:lnTo>
                  <a:lnTo>
                    <a:pt x="22" y="578"/>
                  </a:lnTo>
                  <a:lnTo>
                    <a:pt x="26" y="578"/>
                  </a:lnTo>
                  <a:lnTo>
                    <a:pt x="26" y="578"/>
                  </a:lnTo>
                  <a:lnTo>
                    <a:pt x="74" y="584"/>
                  </a:lnTo>
                  <a:lnTo>
                    <a:pt x="126" y="587"/>
                  </a:lnTo>
                  <a:lnTo>
                    <a:pt x="176" y="591"/>
                  </a:lnTo>
                  <a:lnTo>
                    <a:pt x="215" y="592"/>
                  </a:lnTo>
                  <a:lnTo>
                    <a:pt x="215" y="592"/>
                  </a:lnTo>
                  <a:lnTo>
                    <a:pt x="243" y="591"/>
                  </a:lnTo>
                  <a:lnTo>
                    <a:pt x="256" y="590"/>
                  </a:lnTo>
                  <a:lnTo>
                    <a:pt x="267" y="587"/>
                  </a:lnTo>
                  <a:lnTo>
                    <a:pt x="279" y="585"/>
                  </a:lnTo>
                  <a:lnTo>
                    <a:pt x="288" y="582"/>
                  </a:lnTo>
                  <a:lnTo>
                    <a:pt x="297" y="578"/>
                  </a:lnTo>
                  <a:lnTo>
                    <a:pt x="305" y="574"/>
                  </a:lnTo>
                  <a:lnTo>
                    <a:pt x="312" y="568"/>
                  </a:lnTo>
                  <a:lnTo>
                    <a:pt x="319" y="562"/>
                  </a:lnTo>
                  <a:lnTo>
                    <a:pt x="323" y="555"/>
                  </a:lnTo>
                  <a:lnTo>
                    <a:pt x="328" y="547"/>
                  </a:lnTo>
                  <a:lnTo>
                    <a:pt x="331" y="538"/>
                  </a:lnTo>
                  <a:lnTo>
                    <a:pt x="334" y="529"/>
                  </a:lnTo>
                  <a:lnTo>
                    <a:pt x="335" y="517"/>
                  </a:lnTo>
                  <a:lnTo>
                    <a:pt x="336" y="506"/>
                  </a:lnTo>
                  <a:lnTo>
                    <a:pt x="336" y="506"/>
                  </a:lnTo>
                  <a:lnTo>
                    <a:pt x="335" y="493"/>
                  </a:lnTo>
                  <a:lnTo>
                    <a:pt x="331" y="481"/>
                  </a:lnTo>
                  <a:lnTo>
                    <a:pt x="324" y="469"/>
                  </a:lnTo>
                  <a:lnTo>
                    <a:pt x="316" y="458"/>
                  </a:lnTo>
                  <a:lnTo>
                    <a:pt x="304" y="446"/>
                  </a:lnTo>
                  <a:lnTo>
                    <a:pt x="288" y="434"/>
                  </a:lnTo>
                  <a:lnTo>
                    <a:pt x="268" y="420"/>
                  </a:lnTo>
                  <a:lnTo>
                    <a:pt x="245" y="406"/>
                  </a:lnTo>
                  <a:lnTo>
                    <a:pt x="123" y="334"/>
                  </a:lnTo>
                  <a:lnTo>
                    <a:pt x="123" y="334"/>
                  </a:lnTo>
                  <a:lnTo>
                    <a:pt x="96" y="317"/>
                  </a:lnTo>
                  <a:lnTo>
                    <a:pt x="72" y="298"/>
                  </a:lnTo>
                  <a:lnTo>
                    <a:pt x="62" y="289"/>
                  </a:lnTo>
                  <a:lnTo>
                    <a:pt x="51" y="280"/>
                  </a:lnTo>
                  <a:lnTo>
                    <a:pt x="42" y="270"/>
                  </a:lnTo>
                  <a:lnTo>
                    <a:pt x="34" y="259"/>
                  </a:lnTo>
                  <a:lnTo>
                    <a:pt x="26" y="249"/>
                  </a:lnTo>
                  <a:lnTo>
                    <a:pt x="19" y="238"/>
                  </a:lnTo>
                  <a:lnTo>
                    <a:pt x="14" y="226"/>
                  </a:lnTo>
                  <a:lnTo>
                    <a:pt x="9" y="214"/>
                  </a:lnTo>
                  <a:lnTo>
                    <a:pt x="4" y="201"/>
                  </a:lnTo>
                  <a:lnTo>
                    <a:pt x="2" y="188"/>
                  </a:lnTo>
                  <a:lnTo>
                    <a:pt x="0" y="175"/>
                  </a:lnTo>
                  <a:lnTo>
                    <a:pt x="0" y="161"/>
                  </a:lnTo>
                  <a:lnTo>
                    <a:pt x="0" y="161"/>
                  </a:lnTo>
                  <a:lnTo>
                    <a:pt x="1" y="138"/>
                  </a:lnTo>
                  <a:lnTo>
                    <a:pt x="4" y="118"/>
                  </a:lnTo>
                  <a:lnTo>
                    <a:pt x="9" y="100"/>
                  </a:lnTo>
                  <a:lnTo>
                    <a:pt x="16" y="83"/>
                  </a:lnTo>
                  <a:lnTo>
                    <a:pt x="25" y="68"/>
                  </a:lnTo>
                  <a:lnTo>
                    <a:pt x="36" y="55"/>
                  </a:lnTo>
                  <a:lnTo>
                    <a:pt x="48" y="44"/>
                  </a:lnTo>
                  <a:lnTo>
                    <a:pt x="63" y="33"/>
                  </a:lnTo>
                  <a:lnTo>
                    <a:pt x="78" y="25"/>
                  </a:lnTo>
                  <a:lnTo>
                    <a:pt x="95" y="19"/>
                  </a:lnTo>
                  <a:lnTo>
                    <a:pt x="112" y="13"/>
                  </a:lnTo>
                  <a:lnTo>
                    <a:pt x="132" y="8"/>
                  </a:lnTo>
                  <a:lnTo>
                    <a:pt x="152" y="5"/>
                  </a:lnTo>
                  <a:lnTo>
                    <a:pt x="173" y="2"/>
                  </a:lnTo>
                  <a:lnTo>
                    <a:pt x="195" y="1"/>
                  </a:lnTo>
                  <a:lnTo>
                    <a:pt x="218" y="0"/>
                  </a:lnTo>
                  <a:lnTo>
                    <a:pt x="218" y="0"/>
                  </a:lnTo>
                  <a:lnTo>
                    <a:pt x="268" y="1"/>
                  </a:lnTo>
                  <a:lnTo>
                    <a:pt x="316" y="5"/>
                  </a:lnTo>
                  <a:lnTo>
                    <a:pt x="362" y="9"/>
                  </a:lnTo>
                  <a:lnTo>
                    <a:pt x="407" y="16"/>
                  </a:lnTo>
                  <a:lnTo>
                    <a:pt x="407" y="16"/>
                  </a:lnTo>
                  <a:lnTo>
                    <a:pt x="412" y="17"/>
                  </a:lnTo>
                  <a:lnTo>
                    <a:pt x="416" y="19"/>
                  </a:lnTo>
                  <a:lnTo>
                    <a:pt x="421" y="21"/>
                  </a:lnTo>
                  <a:lnTo>
                    <a:pt x="424" y="24"/>
                  </a:lnTo>
                  <a:lnTo>
                    <a:pt x="426" y="28"/>
                  </a:lnTo>
                  <a:lnTo>
                    <a:pt x="428" y="31"/>
                  </a:lnTo>
                  <a:lnTo>
                    <a:pt x="429" y="36"/>
                  </a:lnTo>
                  <a:lnTo>
                    <a:pt x="430" y="40"/>
                  </a:lnTo>
                  <a:lnTo>
                    <a:pt x="430" y="80"/>
                  </a:lnTo>
                  <a:lnTo>
                    <a:pt x="430" y="80"/>
                  </a:lnTo>
                  <a:lnTo>
                    <a:pt x="429" y="85"/>
                  </a:lnTo>
                  <a:lnTo>
                    <a:pt x="428" y="90"/>
                  </a:lnTo>
                  <a:lnTo>
                    <a:pt x="426" y="93"/>
                  </a:lnTo>
                  <a:lnTo>
                    <a:pt x="424" y="95"/>
                  </a:lnTo>
                  <a:lnTo>
                    <a:pt x="421" y="98"/>
                  </a:lnTo>
                  <a:lnTo>
                    <a:pt x="417" y="99"/>
                  </a:lnTo>
                  <a:lnTo>
                    <a:pt x="409" y="100"/>
                  </a:lnTo>
                  <a:lnTo>
                    <a:pt x="409" y="100"/>
                  </a:lnTo>
                  <a:lnTo>
                    <a:pt x="406" y="100"/>
                  </a:lnTo>
                  <a:lnTo>
                    <a:pt x="406" y="100"/>
                  </a:lnTo>
                  <a:lnTo>
                    <a:pt x="321" y="94"/>
                  </a:lnTo>
                  <a:lnTo>
                    <a:pt x="270" y="92"/>
                  </a:lnTo>
                  <a:lnTo>
                    <a:pt x="218" y="91"/>
                  </a:lnTo>
                  <a:lnTo>
                    <a:pt x="218" y="91"/>
                  </a:lnTo>
                  <a:lnTo>
                    <a:pt x="194" y="91"/>
                  </a:lnTo>
                  <a:lnTo>
                    <a:pt x="172" y="93"/>
                  </a:lnTo>
                  <a:lnTo>
                    <a:pt x="153" y="97"/>
                  </a:lnTo>
                  <a:lnTo>
                    <a:pt x="144" y="100"/>
                  </a:lnTo>
                  <a:lnTo>
                    <a:pt x="136" y="102"/>
                  </a:lnTo>
                  <a:lnTo>
                    <a:pt x="129" y="107"/>
                  </a:lnTo>
                  <a:lnTo>
                    <a:pt x="124" y="111"/>
                  </a:lnTo>
                  <a:lnTo>
                    <a:pt x="118" y="117"/>
                  </a:lnTo>
                  <a:lnTo>
                    <a:pt x="114" y="124"/>
                  </a:lnTo>
                  <a:lnTo>
                    <a:pt x="111" y="131"/>
                  </a:lnTo>
                  <a:lnTo>
                    <a:pt x="108" y="140"/>
                  </a:lnTo>
                  <a:lnTo>
                    <a:pt x="106" y="150"/>
                  </a:lnTo>
                  <a:lnTo>
                    <a:pt x="106" y="161"/>
                  </a:lnTo>
                  <a:lnTo>
                    <a:pt x="106" y="161"/>
                  </a:lnTo>
                  <a:lnTo>
                    <a:pt x="108" y="173"/>
                  </a:lnTo>
                  <a:lnTo>
                    <a:pt x="111" y="186"/>
                  </a:lnTo>
                  <a:lnTo>
                    <a:pt x="118" y="197"/>
                  </a:lnTo>
                  <a:lnTo>
                    <a:pt x="127" y="208"/>
                  </a:lnTo>
                  <a:lnTo>
                    <a:pt x="139" y="219"/>
                  </a:lnTo>
                  <a:lnTo>
                    <a:pt x="152" y="230"/>
                  </a:lnTo>
                  <a:lnTo>
                    <a:pt x="170" y="241"/>
                  </a:lnTo>
                  <a:lnTo>
                    <a:pt x="189" y="253"/>
                  </a:lnTo>
                  <a:lnTo>
                    <a:pt x="308" y="324"/>
                  </a:lnTo>
                  <a:lnTo>
                    <a:pt x="308" y="324"/>
                  </a:lnTo>
                  <a:lnTo>
                    <a:pt x="327" y="335"/>
                  </a:lnTo>
                  <a:lnTo>
                    <a:pt x="343" y="345"/>
                  </a:lnTo>
                  <a:lnTo>
                    <a:pt x="358" y="357"/>
                  </a:lnTo>
                  <a:lnTo>
                    <a:pt x="371" y="367"/>
                  </a:lnTo>
                  <a:lnTo>
                    <a:pt x="384" y="378"/>
                  </a:lnTo>
                  <a:lnTo>
                    <a:pt x="394" y="389"/>
                  </a:lnTo>
                  <a:lnTo>
                    <a:pt x="405" y="399"/>
                  </a:lnTo>
                  <a:lnTo>
                    <a:pt x="413" y="411"/>
                  </a:lnTo>
                  <a:lnTo>
                    <a:pt x="420" y="421"/>
                  </a:lnTo>
                  <a:lnTo>
                    <a:pt x="425" y="433"/>
                  </a:lnTo>
                  <a:lnTo>
                    <a:pt x="431" y="444"/>
                  </a:lnTo>
                  <a:lnTo>
                    <a:pt x="435" y="456"/>
                  </a:lnTo>
                  <a:lnTo>
                    <a:pt x="438" y="468"/>
                  </a:lnTo>
                  <a:lnTo>
                    <a:pt x="440" y="481"/>
                  </a:lnTo>
                  <a:lnTo>
                    <a:pt x="441" y="493"/>
                  </a:lnTo>
                  <a:lnTo>
                    <a:pt x="441" y="506"/>
                  </a:lnTo>
                  <a:lnTo>
                    <a:pt x="441" y="506"/>
                  </a:lnTo>
                  <a:lnTo>
                    <a:pt x="440" y="529"/>
                  </a:lnTo>
                  <a:lnTo>
                    <a:pt x="437" y="548"/>
                  </a:lnTo>
                  <a:lnTo>
                    <a:pt x="432" y="568"/>
                  </a:lnTo>
                  <a:lnTo>
                    <a:pt x="425" y="585"/>
                  </a:lnTo>
                  <a:lnTo>
                    <a:pt x="416" y="601"/>
                  </a:lnTo>
                  <a:lnTo>
                    <a:pt x="406" y="616"/>
                  </a:lnTo>
                  <a:lnTo>
                    <a:pt x="393" y="629"/>
                  </a:lnTo>
                  <a:lnTo>
                    <a:pt x="379" y="640"/>
                  </a:lnTo>
                  <a:lnTo>
                    <a:pt x="363" y="649"/>
                  </a:lnTo>
                  <a:lnTo>
                    <a:pt x="346" y="659"/>
                  </a:lnTo>
                  <a:lnTo>
                    <a:pt x="328" y="665"/>
                  </a:lnTo>
                  <a:lnTo>
                    <a:pt x="308" y="671"/>
                  </a:lnTo>
                  <a:lnTo>
                    <a:pt x="287" y="676"/>
                  </a:lnTo>
                  <a:lnTo>
                    <a:pt x="265" y="678"/>
                  </a:lnTo>
                  <a:lnTo>
                    <a:pt x="241" y="680"/>
                  </a:lnTo>
                  <a:lnTo>
                    <a:pt x="215" y="681"/>
                  </a:lnTo>
                  <a:lnTo>
                    <a:pt x="215"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0" name="Freeform 181"/>
            <p:cNvSpPr>
              <a:spLocks/>
            </p:cNvSpPr>
            <p:nvPr/>
          </p:nvSpPr>
          <p:spPr bwMode="auto">
            <a:xfrm>
              <a:off x="4737819" y="4470956"/>
              <a:ext cx="107465" cy="180494"/>
            </a:xfrm>
            <a:custGeom>
              <a:avLst/>
              <a:gdLst>
                <a:gd name="T0" fmla="*/ 186 w 544"/>
                <a:gd name="T1" fmla="*/ 912 h 914"/>
                <a:gd name="T2" fmla="*/ 45 w 544"/>
                <a:gd name="T3" fmla="*/ 897 h 914"/>
                <a:gd name="T4" fmla="*/ 25 w 544"/>
                <a:gd name="T5" fmla="*/ 887 h 914"/>
                <a:gd name="T6" fmla="*/ 22 w 544"/>
                <a:gd name="T7" fmla="*/ 827 h 914"/>
                <a:gd name="T8" fmla="*/ 29 w 544"/>
                <a:gd name="T9" fmla="*/ 812 h 914"/>
                <a:gd name="T10" fmla="*/ 43 w 544"/>
                <a:gd name="T11" fmla="*/ 807 h 914"/>
                <a:gd name="T12" fmla="*/ 146 w 544"/>
                <a:gd name="T13" fmla="*/ 813 h 914"/>
                <a:gd name="T14" fmla="*/ 272 w 544"/>
                <a:gd name="T15" fmla="*/ 814 h 914"/>
                <a:gd name="T16" fmla="*/ 353 w 544"/>
                <a:gd name="T17" fmla="*/ 798 h 914"/>
                <a:gd name="T18" fmla="*/ 402 w 544"/>
                <a:gd name="T19" fmla="*/ 765 h 914"/>
                <a:gd name="T20" fmla="*/ 425 w 544"/>
                <a:gd name="T21" fmla="*/ 717 h 914"/>
                <a:gd name="T22" fmla="*/ 429 w 544"/>
                <a:gd name="T23" fmla="*/ 672 h 914"/>
                <a:gd name="T24" fmla="*/ 423 w 544"/>
                <a:gd name="T25" fmla="*/ 631 h 914"/>
                <a:gd name="T26" fmla="*/ 398 w 544"/>
                <a:gd name="T27" fmla="*/ 594 h 914"/>
                <a:gd name="T28" fmla="*/ 323 w 544"/>
                <a:gd name="T29" fmla="*/ 534 h 914"/>
                <a:gd name="T30" fmla="*/ 129 w 544"/>
                <a:gd name="T31" fmla="*/ 414 h 914"/>
                <a:gd name="T32" fmla="*/ 66 w 544"/>
                <a:gd name="T33" fmla="*/ 364 h 914"/>
                <a:gd name="T34" fmla="*/ 25 w 544"/>
                <a:gd name="T35" fmla="*/ 310 h 914"/>
                <a:gd name="T36" fmla="*/ 4 w 544"/>
                <a:gd name="T37" fmla="*/ 248 h 914"/>
                <a:gd name="T38" fmla="*/ 2 w 544"/>
                <a:gd name="T39" fmla="*/ 187 h 914"/>
                <a:gd name="T40" fmla="*/ 20 w 544"/>
                <a:gd name="T41" fmla="*/ 118 h 914"/>
                <a:gd name="T42" fmla="*/ 44 w 544"/>
                <a:gd name="T43" fmla="*/ 81 h 914"/>
                <a:gd name="T44" fmla="*/ 96 w 544"/>
                <a:gd name="T45" fmla="*/ 39 h 914"/>
                <a:gd name="T46" fmla="*/ 194 w 544"/>
                <a:gd name="T47" fmla="*/ 7 h 914"/>
                <a:gd name="T48" fmla="*/ 290 w 544"/>
                <a:gd name="T49" fmla="*/ 0 h 914"/>
                <a:gd name="T50" fmla="*/ 499 w 544"/>
                <a:gd name="T51" fmla="*/ 14 h 914"/>
                <a:gd name="T52" fmla="*/ 517 w 544"/>
                <a:gd name="T53" fmla="*/ 24 h 914"/>
                <a:gd name="T54" fmla="*/ 520 w 544"/>
                <a:gd name="T55" fmla="*/ 87 h 914"/>
                <a:gd name="T56" fmla="*/ 517 w 544"/>
                <a:gd name="T57" fmla="*/ 99 h 914"/>
                <a:gd name="T58" fmla="*/ 504 w 544"/>
                <a:gd name="T59" fmla="*/ 106 h 914"/>
                <a:gd name="T60" fmla="*/ 497 w 544"/>
                <a:gd name="T61" fmla="*/ 106 h 914"/>
                <a:gd name="T62" fmla="*/ 290 w 544"/>
                <a:gd name="T63" fmla="*/ 99 h 914"/>
                <a:gd name="T64" fmla="*/ 226 w 544"/>
                <a:gd name="T65" fmla="*/ 102 h 914"/>
                <a:gd name="T66" fmla="*/ 166 w 544"/>
                <a:gd name="T67" fmla="*/ 117 h 914"/>
                <a:gd name="T68" fmla="*/ 128 w 544"/>
                <a:gd name="T69" fmla="*/ 148 h 914"/>
                <a:gd name="T70" fmla="*/ 113 w 544"/>
                <a:gd name="T71" fmla="*/ 197 h 914"/>
                <a:gd name="T72" fmla="*/ 114 w 544"/>
                <a:gd name="T73" fmla="*/ 234 h 914"/>
                <a:gd name="T74" fmla="*/ 129 w 544"/>
                <a:gd name="T75" fmla="*/ 270 h 914"/>
                <a:gd name="T76" fmla="*/ 161 w 544"/>
                <a:gd name="T77" fmla="*/ 304 h 914"/>
                <a:gd name="T78" fmla="*/ 355 w 544"/>
                <a:gd name="T79" fmla="*/ 426 h 914"/>
                <a:gd name="T80" fmla="*/ 424 w 544"/>
                <a:gd name="T81" fmla="*/ 471 h 914"/>
                <a:gd name="T82" fmla="*/ 490 w 544"/>
                <a:gd name="T83" fmla="*/ 530 h 914"/>
                <a:gd name="T84" fmla="*/ 528 w 544"/>
                <a:gd name="T85" fmla="*/ 588 h 914"/>
                <a:gd name="T86" fmla="*/ 543 w 544"/>
                <a:gd name="T87" fmla="*/ 655 h 914"/>
                <a:gd name="T88" fmla="*/ 541 w 544"/>
                <a:gd name="T89" fmla="*/ 716 h 914"/>
                <a:gd name="T90" fmla="*/ 512 w 544"/>
                <a:gd name="T91" fmla="*/ 799 h 914"/>
                <a:gd name="T92" fmla="*/ 475 w 544"/>
                <a:gd name="T93" fmla="*/ 844 h 914"/>
                <a:gd name="T94" fmla="*/ 433 w 544"/>
                <a:gd name="T95" fmla="*/ 874 h 914"/>
                <a:gd name="T96" fmla="*/ 378 w 544"/>
                <a:gd name="T97" fmla="*/ 897 h 914"/>
                <a:gd name="T98" fmla="*/ 308 w 544"/>
                <a:gd name="T99" fmla="*/ 911 h 914"/>
                <a:gd name="T100" fmla="*/ 246 w 544"/>
                <a:gd name="T101" fmla="*/ 91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4" h="914">
                  <a:moveTo>
                    <a:pt x="246" y="914"/>
                  </a:moveTo>
                  <a:lnTo>
                    <a:pt x="246" y="914"/>
                  </a:lnTo>
                  <a:lnTo>
                    <a:pt x="215" y="913"/>
                  </a:lnTo>
                  <a:lnTo>
                    <a:pt x="186" y="912"/>
                  </a:lnTo>
                  <a:lnTo>
                    <a:pt x="134" y="908"/>
                  </a:lnTo>
                  <a:lnTo>
                    <a:pt x="88" y="903"/>
                  </a:lnTo>
                  <a:lnTo>
                    <a:pt x="45" y="897"/>
                  </a:lnTo>
                  <a:lnTo>
                    <a:pt x="45" y="897"/>
                  </a:lnTo>
                  <a:lnTo>
                    <a:pt x="34" y="894"/>
                  </a:lnTo>
                  <a:lnTo>
                    <a:pt x="29" y="891"/>
                  </a:lnTo>
                  <a:lnTo>
                    <a:pt x="27" y="889"/>
                  </a:lnTo>
                  <a:lnTo>
                    <a:pt x="25" y="887"/>
                  </a:lnTo>
                  <a:lnTo>
                    <a:pt x="23" y="883"/>
                  </a:lnTo>
                  <a:lnTo>
                    <a:pt x="22" y="875"/>
                  </a:lnTo>
                  <a:lnTo>
                    <a:pt x="22" y="827"/>
                  </a:lnTo>
                  <a:lnTo>
                    <a:pt x="22" y="827"/>
                  </a:lnTo>
                  <a:lnTo>
                    <a:pt x="23" y="822"/>
                  </a:lnTo>
                  <a:lnTo>
                    <a:pt x="25" y="818"/>
                  </a:lnTo>
                  <a:lnTo>
                    <a:pt x="26" y="814"/>
                  </a:lnTo>
                  <a:lnTo>
                    <a:pt x="29" y="812"/>
                  </a:lnTo>
                  <a:lnTo>
                    <a:pt x="31" y="810"/>
                  </a:lnTo>
                  <a:lnTo>
                    <a:pt x="35" y="809"/>
                  </a:lnTo>
                  <a:lnTo>
                    <a:pt x="43" y="807"/>
                  </a:lnTo>
                  <a:lnTo>
                    <a:pt x="43" y="807"/>
                  </a:lnTo>
                  <a:lnTo>
                    <a:pt x="46" y="807"/>
                  </a:lnTo>
                  <a:lnTo>
                    <a:pt x="46" y="807"/>
                  </a:lnTo>
                  <a:lnTo>
                    <a:pt x="93" y="811"/>
                  </a:lnTo>
                  <a:lnTo>
                    <a:pt x="146" y="813"/>
                  </a:lnTo>
                  <a:lnTo>
                    <a:pt x="199" y="814"/>
                  </a:lnTo>
                  <a:lnTo>
                    <a:pt x="246" y="814"/>
                  </a:lnTo>
                  <a:lnTo>
                    <a:pt x="246" y="814"/>
                  </a:lnTo>
                  <a:lnTo>
                    <a:pt x="272" y="814"/>
                  </a:lnTo>
                  <a:lnTo>
                    <a:pt x="295" y="812"/>
                  </a:lnTo>
                  <a:lnTo>
                    <a:pt x="317" y="809"/>
                  </a:lnTo>
                  <a:lnTo>
                    <a:pt x="335" y="804"/>
                  </a:lnTo>
                  <a:lnTo>
                    <a:pt x="353" y="798"/>
                  </a:lnTo>
                  <a:lnTo>
                    <a:pt x="368" y="791"/>
                  </a:lnTo>
                  <a:lnTo>
                    <a:pt x="381" y="783"/>
                  </a:lnTo>
                  <a:lnTo>
                    <a:pt x="392" y="775"/>
                  </a:lnTo>
                  <a:lnTo>
                    <a:pt x="402" y="765"/>
                  </a:lnTo>
                  <a:lnTo>
                    <a:pt x="410" y="755"/>
                  </a:lnTo>
                  <a:lnTo>
                    <a:pt x="416" y="742"/>
                  </a:lnTo>
                  <a:lnTo>
                    <a:pt x="421" y="729"/>
                  </a:lnTo>
                  <a:lnTo>
                    <a:pt x="425" y="717"/>
                  </a:lnTo>
                  <a:lnTo>
                    <a:pt x="427" y="703"/>
                  </a:lnTo>
                  <a:lnTo>
                    <a:pt x="429" y="688"/>
                  </a:lnTo>
                  <a:lnTo>
                    <a:pt x="429" y="672"/>
                  </a:lnTo>
                  <a:lnTo>
                    <a:pt x="429" y="672"/>
                  </a:lnTo>
                  <a:lnTo>
                    <a:pt x="429" y="661"/>
                  </a:lnTo>
                  <a:lnTo>
                    <a:pt x="428" y="650"/>
                  </a:lnTo>
                  <a:lnTo>
                    <a:pt x="426" y="641"/>
                  </a:lnTo>
                  <a:lnTo>
                    <a:pt x="423" y="631"/>
                  </a:lnTo>
                  <a:lnTo>
                    <a:pt x="418" y="622"/>
                  </a:lnTo>
                  <a:lnTo>
                    <a:pt x="412" y="612"/>
                  </a:lnTo>
                  <a:lnTo>
                    <a:pt x="407" y="603"/>
                  </a:lnTo>
                  <a:lnTo>
                    <a:pt x="398" y="594"/>
                  </a:lnTo>
                  <a:lnTo>
                    <a:pt x="389" y="585"/>
                  </a:lnTo>
                  <a:lnTo>
                    <a:pt x="379" y="576"/>
                  </a:lnTo>
                  <a:lnTo>
                    <a:pt x="354" y="555"/>
                  </a:lnTo>
                  <a:lnTo>
                    <a:pt x="323" y="534"/>
                  </a:lnTo>
                  <a:lnTo>
                    <a:pt x="285" y="510"/>
                  </a:lnTo>
                  <a:lnTo>
                    <a:pt x="168" y="439"/>
                  </a:lnTo>
                  <a:lnTo>
                    <a:pt x="168" y="439"/>
                  </a:lnTo>
                  <a:lnTo>
                    <a:pt x="129" y="414"/>
                  </a:lnTo>
                  <a:lnTo>
                    <a:pt x="111" y="401"/>
                  </a:lnTo>
                  <a:lnTo>
                    <a:pt x="95" y="389"/>
                  </a:lnTo>
                  <a:lnTo>
                    <a:pt x="80" y="376"/>
                  </a:lnTo>
                  <a:lnTo>
                    <a:pt x="66" y="364"/>
                  </a:lnTo>
                  <a:lnTo>
                    <a:pt x="53" y="351"/>
                  </a:lnTo>
                  <a:lnTo>
                    <a:pt x="43" y="337"/>
                  </a:lnTo>
                  <a:lnTo>
                    <a:pt x="33" y="323"/>
                  </a:lnTo>
                  <a:lnTo>
                    <a:pt x="25" y="310"/>
                  </a:lnTo>
                  <a:lnTo>
                    <a:pt x="18" y="295"/>
                  </a:lnTo>
                  <a:lnTo>
                    <a:pt x="11" y="280"/>
                  </a:lnTo>
                  <a:lnTo>
                    <a:pt x="6" y="264"/>
                  </a:lnTo>
                  <a:lnTo>
                    <a:pt x="4" y="248"/>
                  </a:lnTo>
                  <a:lnTo>
                    <a:pt x="2" y="232"/>
                  </a:lnTo>
                  <a:lnTo>
                    <a:pt x="0" y="213"/>
                  </a:lnTo>
                  <a:lnTo>
                    <a:pt x="0" y="213"/>
                  </a:lnTo>
                  <a:lnTo>
                    <a:pt x="2" y="187"/>
                  </a:lnTo>
                  <a:lnTo>
                    <a:pt x="6" y="162"/>
                  </a:lnTo>
                  <a:lnTo>
                    <a:pt x="12" y="140"/>
                  </a:lnTo>
                  <a:lnTo>
                    <a:pt x="15" y="128"/>
                  </a:lnTo>
                  <a:lnTo>
                    <a:pt x="20" y="118"/>
                  </a:lnTo>
                  <a:lnTo>
                    <a:pt x="26" y="109"/>
                  </a:lnTo>
                  <a:lnTo>
                    <a:pt x="30" y="99"/>
                  </a:lnTo>
                  <a:lnTo>
                    <a:pt x="37" y="91"/>
                  </a:lnTo>
                  <a:lnTo>
                    <a:pt x="44" y="81"/>
                  </a:lnTo>
                  <a:lnTo>
                    <a:pt x="51" y="73"/>
                  </a:lnTo>
                  <a:lnTo>
                    <a:pt x="59" y="65"/>
                  </a:lnTo>
                  <a:lnTo>
                    <a:pt x="76" y="52"/>
                  </a:lnTo>
                  <a:lnTo>
                    <a:pt x="96" y="39"/>
                  </a:lnTo>
                  <a:lnTo>
                    <a:pt x="117" y="29"/>
                  </a:lnTo>
                  <a:lnTo>
                    <a:pt x="142" y="19"/>
                  </a:lnTo>
                  <a:lnTo>
                    <a:pt x="167" y="13"/>
                  </a:lnTo>
                  <a:lnTo>
                    <a:pt x="194" y="7"/>
                  </a:lnTo>
                  <a:lnTo>
                    <a:pt x="224" y="2"/>
                  </a:lnTo>
                  <a:lnTo>
                    <a:pt x="256" y="0"/>
                  </a:lnTo>
                  <a:lnTo>
                    <a:pt x="290" y="0"/>
                  </a:lnTo>
                  <a:lnTo>
                    <a:pt x="290" y="0"/>
                  </a:lnTo>
                  <a:lnTo>
                    <a:pt x="346" y="1"/>
                  </a:lnTo>
                  <a:lnTo>
                    <a:pt x="404" y="5"/>
                  </a:lnTo>
                  <a:lnTo>
                    <a:pt x="457" y="9"/>
                  </a:lnTo>
                  <a:lnTo>
                    <a:pt x="499" y="14"/>
                  </a:lnTo>
                  <a:lnTo>
                    <a:pt x="499" y="14"/>
                  </a:lnTo>
                  <a:lnTo>
                    <a:pt x="507" y="17"/>
                  </a:lnTo>
                  <a:lnTo>
                    <a:pt x="514" y="21"/>
                  </a:lnTo>
                  <a:lnTo>
                    <a:pt x="517" y="24"/>
                  </a:lnTo>
                  <a:lnTo>
                    <a:pt x="519" y="26"/>
                  </a:lnTo>
                  <a:lnTo>
                    <a:pt x="520" y="31"/>
                  </a:lnTo>
                  <a:lnTo>
                    <a:pt x="520" y="34"/>
                  </a:lnTo>
                  <a:lnTo>
                    <a:pt x="520" y="87"/>
                  </a:lnTo>
                  <a:lnTo>
                    <a:pt x="520" y="87"/>
                  </a:lnTo>
                  <a:lnTo>
                    <a:pt x="520" y="91"/>
                  </a:lnTo>
                  <a:lnTo>
                    <a:pt x="519" y="95"/>
                  </a:lnTo>
                  <a:lnTo>
                    <a:pt x="517" y="99"/>
                  </a:lnTo>
                  <a:lnTo>
                    <a:pt x="514" y="101"/>
                  </a:lnTo>
                  <a:lnTo>
                    <a:pt x="511" y="103"/>
                  </a:lnTo>
                  <a:lnTo>
                    <a:pt x="507" y="104"/>
                  </a:lnTo>
                  <a:lnTo>
                    <a:pt x="504" y="106"/>
                  </a:lnTo>
                  <a:lnTo>
                    <a:pt x="499" y="106"/>
                  </a:lnTo>
                  <a:lnTo>
                    <a:pt x="499" y="106"/>
                  </a:lnTo>
                  <a:lnTo>
                    <a:pt x="497" y="106"/>
                  </a:lnTo>
                  <a:lnTo>
                    <a:pt x="497" y="106"/>
                  </a:lnTo>
                  <a:lnTo>
                    <a:pt x="452" y="103"/>
                  </a:lnTo>
                  <a:lnTo>
                    <a:pt x="400" y="101"/>
                  </a:lnTo>
                  <a:lnTo>
                    <a:pt x="343" y="100"/>
                  </a:lnTo>
                  <a:lnTo>
                    <a:pt x="290" y="99"/>
                  </a:lnTo>
                  <a:lnTo>
                    <a:pt x="290" y="99"/>
                  </a:lnTo>
                  <a:lnTo>
                    <a:pt x="267" y="99"/>
                  </a:lnTo>
                  <a:lnTo>
                    <a:pt x="246" y="100"/>
                  </a:lnTo>
                  <a:lnTo>
                    <a:pt x="226" y="102"/>
                  </a:lnTo>
                  <a:lnTo>
                    <a:pt x="209" y="104"/>
                  </a:lnTo>
                  <a:lnTo>
                    <a:pt x="193" y="108"/>
                  </a:lnTo>
                  <a:lnTo>
                    <a:pt x="178" y="111"/>
                  </a:lnTo>
                  <a:lnTo>
                    <a:pt x="166" y="117"/>
                  </a:lnTo>
                  <a:lnTo>
                    <a:pt x="154" y="123"/>
                  </a:lnTo>
                  <a:lnTo>
                    <a:pt x="144" y="130"/>
                  </a:lnTo>
                  <a:lnTo>
                    <a:pt x="136" y="139"/>
                  </a:lnTo>
                  <a:lnTo>
                    <a:pt x="128" y="148"/>
                  </a:lnTo>
                  <a:lnTo>
                    <a:pt x="122" y="158"/>
                  </a:lnTo>
                  <a:lnTo>
                    <a:pt x="117" y="170"/>
                  </a:lnTo>
                  <a:lnTo>
                    <a:pt x="114" y="184"/>
                  </a:lnTo>
                  <a:lnTo>
                    <a:pt x="113" y="197"/>
                  </a:lnTo>
                  <a:lnTo>
                    <a:pt x="112" y="213"/>
                  </a:lnTo>
                  <a:lnTo>
                    <a:pt x="112" y="213"/>
                  </a:lnTo>
                  <a:lnTo>
                    <a:pt x="113" y="224"/>
                  </a:lnTo>
                  <a:lnTo>
                    <a:pt x="114" y="234"/>
                  </a:lnTo>
                  <a:lnTo>
                    <a:pt x="116" y="243"/>
                  </a:lnTo>
                  <a:lnTo>
                    <a:pt x="120" y="252"/>
                  </a:lnTo>
                  <a:lnTo>
                    <a:pt x="124" y="262"/>
                  </a:lnTo>
                  <a:lnTo>
                    <a:pt x="129" y="270"/>
                  </a:lnTo>
                  <a:lnTo>
                    <a:pt x="136" y="279"/>
                  </a:lnTo>
                  <a:lnTo>
                    <a:pt x="144" y="287"/>
                  </a:lnTo>
                  <a:lnTo>
                    <a:pt x="152" y="295"/>
                  </a:lnTo>
                  <a:lnTo>
                    <a:pt x="161" y="304"/>
                  </a:lnTo>
                  <a:lnTo>
                    <a:pt x="184" y="321"/>
                  </a:lnTo>
                  <a:lnTo>
                    <a:pt x="212" y="340"/>
                  </a:lnTo>
                  <a:lnTo>
                    <a:pt x="244" y="359"/>
                  </a:lnTo>
                  <a:lnTo>
                    <a:pt x="355" y="426"/>
                  </a:lnTo>
                  <a:lnTo>
                    <a:pt x="355" y="426"/>
                  </a:lnTo>
                  <a:lnTo>
                    <a:pt x="380" y="442"/>
                  </a:lnTo>
                  <a:lnTo>
                    <a:pt x="403" y="457"/>
                  </a:lnTo>
                  <a:lnTo>
                    <a:pt x="424" y="471"/>
                  </a:lnTo>
                  <a:lnTo>
                    <a:pt x="443" y="486"/>
                  </a:lnTo>
                  <a:lnTo>
                    <a:pt x="460" y="500"/>
                  </a:lnTo>
                  <a:lnTo>
                    <a:pt x="476" y="515"/>
                  </a:lnTo>
                  <a:lnTo>
                    <a:pt x="490" y="530"/>
                  </a:lnTo>
                  <a:lnTo>
                    <a:pt x="502" y="544"/>
                  </a:lnTo>
                  <a:lnTo>
                    <a:pt x="512" y="559"/>
                  </a:lnTo>
                  <a:lnTo>
                    <a:pt x="521" y="573"/>
                  </a:lnTo>
                  <a:lnTo>
                    <a:pt x="528" y="588"/>
                  </a:lnTo>
                  <a:lnTo>
                    <a:pt x="534" y="604"/>
                  </a:lnTo>
                  <a:lnTo>
                    <a:pt x="538" y="621"/>
                  </a:lnTo>
                  <a:lnTo>
                    <a:pt x="542" y="638"/>
                  </a:lnTo>
                  <a:lnTo>
                    <a:pt x="543" y="655"/>
                  </a:lnTo>
                  <a:lnTo>
                    <a:pt x="544" y="672"/>
                  </a:lnTo>
                  <a:lnTo>
                    <a:pt x="544" y="672"/>
                  </a:lnTo>
                  <a:lnTo>
                    <a:pt x="543" y="694"/>
                  </a:lnTo>
                  <a:lnTo>
                    <a:pt x="541" y="716"/>
                  </a:lnTo>
                  <a:lnTo>
                    <a:pt x="537" y="738"/>
                  </a:lnTo>
                  <a:lnTo>
                    <a:pt x="532" y="759"/>
                  </a:lnTo>
                  <a:lnTo>
                    <a:pt x="522" y="780"/>
                  </a:lnTo>
                  <a:lnTo>
                    <a:pt x="512" y="799"/>
                  </a:lnTo>
                  <a:lnTo>
                    <a:pt x="499" y="819"/>
                  </a:lnTo>
                  <a:lnTo>
                    <a:pt x="493" y="827"/>
                  </a:lnTo>
                  <a:lnTo>
                    <a:pt x="485" y="836"/>
                  </a:lnTo>
                  <a:lnTo>
                    <a:pt x="475" y="844"/>
                  </a:lnTo>
                  <a:lnTo>
                    <a:pt x="466" y="853"/>
                  </a:lnTo>
                  <a:lnTo>
                    <a:pt x="456" y="860"/>
                  </a:lnTo>
                  <a:lnTo>
                    <a:pt x="444" y="868"/>
                  </a:lnTo>
                  <a:lnTo>
                    <a:pt x="433" y="874"/>
                  </a:lnTo>
                  <a:lnTo>
                    <a:pt x="420" y="881"/>
                  </a:lnTo>
                  <a:lnTo>
                    <a:pt x="408" y="887"/>
                  </a:lnTo>
                  <a:lnTo>
                    <a:pt x="393" y="892"/>
                  </a:lnTo>
                  <a:lnTo>
                    <a:pt x="378" y="897"/>
                  </a:lnTo>
                  <a:lnTo>
                    <a:pt x="362" y="902"/>
                  </a:lnTo>
                  <a:lnTo>
                    <a:pt x="345" y="905"/>
                  </a:lnTo>
                  <a:lnTo>
                    <a:pt x="327" y="908"/>
                  </a:lnTo>
                  <a:lnTo>
                    <a:pt x="308" y="911"/>
                  </a:lnTo>
                  <a:lnTo>
                    <a:pt x="288" y="912"/>
                  </a:lnTo>
                  <a:lnTo>
                    <a:pt x="268" y="913"/>
                  </a:lnTo>
                  <a:lnTo>
                    <a:pt x="246" y="914"/>
                  </a:lnTo>
                  <a:lnTo>
                    <a:pt x="246" y="9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1" name="Freeform 182"/>
            <p:cNvSpPr>
              <a:spLocks/>
            </p:cNvSpPr>
            <p:nvPr/>
          </p:nvSpPr>
          <p:spPr bwMode="auto">
            <a:xfrm>
              <a:off x="4854190" y="4488174"/>
              <a:ext cx="79560" cy="163275"/>
            </a:xfrm>
            <a:custGeom>
              <a:avLst/>
              <a:gdLst>
                <a:gd name="T0" fmla="*/ 382 w 404"/>
                <a:gd name="T1" fmla="*/ 818 h 825"/>
                <a:gd name="T2" fmla="*/ 343 w 404"/>
                <a:gd name="T3" fmla="*/ 823 h 825"/>
                <a:gd name="T4" fmla="*/ 304 w 404"/>
                <a:gd name="T5" fmla="*/ 825 h 825"/>
                <a:gd name="T6" fmla="*/ 283 w 404"/>
                <a:gd name="T7" fmla="*/ 824 h 825"/>
                <a:gd name="T8" fmla="*/ 248 w 404"/>
                <a:gd name="T9" fmla="*/ 821 h 825"/>
                <a:gd name="T10" fmla="*/ 217 w 404"/>
                <a:gd name="T11" fmla="*/ 814 h 825"/>
                <a:gd name="T12" fmla="*/ 191 w 404"/>
                <a:gd name="T13" fmla="*/ 802 h 825"/>
                <a:gd name="T14" fmla="*/ 171 w 404"/>
                <a:gd name="T15" fmla="*/ 784 h 825"/>
                <a:gd name="T16" fmla="*/ 155 w 404"/>
                <a:gd name="T17" fmla="*/ 759 h 825"/>
                <a:gd name="T18" fmla="*/ 145 w 404"/>
                <a:gd name="T19" fmla="*/ 727 h 825"/>
                <a:gd name="T20" fmla="*/ 140 w 404"/>
                <a:gd name="T21" fmla="*/ 686 h 825"/>
                <a:gd name="T22" fmla="*/ 140 w 404"/>
                <a:gd name="T23" fmla="*/ 241 h 825"/>
                <a:gd name="T24" fmla="*/ 23 w 404"/>
                <a:gd name="T25" fmla="*/ 229 h 825"/>
                <a:gd name="T26" fmla="*/ 9 w 404"/>
                <a:gd name="T27" fmla="*/ 224 h 825"/>
                <a:gd name="T28" fmla="*/ 3 w 404"/>
                <a:gd name="T29" fmla="*/ 218 h 825"/>
                <a:gd name="T30" fmla="*/ 0 w 404"/>
                <a:gd name="T31" fmla="*/ 212 h 825"/>
                <a:gd name="T32" fmla="*/ 0 w 404"/>
                <a:gd name="T33" fmla="*/ 174 h 825"/>
                <a:gd name="T34" fmla="*/ 0 w 404"/>
                <a:gd name="T35" fmla="*/ 169 h 825"/>
                <a:gd name="T36" fmla="*/ 3 w 404"/>
                <a:gd name="T37" fmla="*/ 161 h 825"/>
                <a:gd name="T38" fmla="*/ 9 w 404"/>
                <a:gd name="T39" fmla="*/ 155 h 825"/>
                <a:gd name="T40" fmla="*/ 18 w 404"/>
                <a:gd name="T41" fmla="*/ 153 h 825"/>
                <a:gd name="T42" fmla="*/ 140 w 404"/>
                <a:gd name="T43" fmla="*/ 152 h 825"/>
                <a:gd name="T44" fmla="*/ 140 w 404"/>
                <a:gd name="T45" fmla="*/ 34 h 825"/>
                <a:gd name="T46" fmla="*/ 141 w 404"/>
                <a:gd name="T47" fmla="*/ 26 h 825"/>
                <a:gd name="T48" fmla="*/ 145 w 404"/>
                <a:gd name="T49" fmla="*/ 18 h 825"/>
                <a:gd name="T50" fmla="*/ 152 w 404"/>
                <a:gd name="T51" fmla="*/ 13 h 825"/>
                <a:gd name="T52" fmla="*/ 161 w 404"/>
                <a:gd name="T53" fmla="*/ 10 h 825"/>
                <a:gd name="T54" fmla="*/ 225 w 404"/>
                <a:gd name="T55" fmla="*/ 0 h 825"/>
                <a:gd name="T56" fmla="*/ 228 w 404"/>
                <a:gd name="T57" fmla="*/ 0 h 825"/>
                <a:gd name="T58" fmla="*/ 235 w 404"/>
                <a:gd name="T59" fmla="*/ 2 h 825"/>
                <a:gd name="T60" fmla="*/ 241 w 404"/>
                <a:gd name="T61" fmla="*/ 6 h 825"/>
                <a:gd name="T62" fmla="*/ 244 w 404"/>
                <a:gd name="T63" fmla="*/ 12 h 825"/>
                <a:gd name="T64" fmla="*/ 245 w 404"/>
                <a:gd name="T65" fmla="*/ 20 h 825"/>
                <a:gd name="T66" fmla="*/ 376 w 404"/>
                <a:gd name="T67" fmla="*/ 152 h 825"/>
                <a:gd name="T68" fmla="*/ 381 w 404"/>
                <a:gd name="T69" fmla="*/ 153 h 825"/>
                <a:gd name="T70" fmla="*/ 390 w 404"/>
                <a:gd name="T71" fmla="*/ 156 h 825"/>
                <a:gd name="T72" fmla="*/ 397 w 404"/>
                <a:gd name="T73" fmla="*/ 163 h 825"/>
                <a:gd name="T74" fmla="*/ 400 w 404"/>
                <a:gd name="T75" fmla="*/ 171 h 825"/>
                <a:gd name="T76" fmla="*/ 400 w 404"/>
                <a:gd name="T77" fmla="*/ 217 h 825"/>
                <a:gd name="T78" fmla="*/ 400 w 404"/>
                <a:gd name="T79" fmla="*/ 222 h 825"/>
                <a:gd name="T80" fmla="*/ 397 w 404"/>
                <a:gd name="T81" fmla="*/ 231 h 825"/>
                <a:gd name="T82" fmla="*/ 390 w 404"/>
                <a:gd name="T83" fmla="*/ 238 h 825"/>
                <a:gd name="T84" fmla="*/ 381 w 404"/>
                <a:gd name="T85" fmla="*/ 241 h 825"/>
                <a:gd name="T86" fmla="*/ 245 w 404"/>
                <a:gd name="T87" fmla="*/ 241 h 825"/>
                <a:gd name="T88" fmla="*/ 245 w 404"/>
                <a:gd name="T89" fmla="*/ 662 h 825"/>
                <a:gd name="T90" fmla="*/ 249 w 404"/>
                <a:gd name="T91" fmla="*/ 702 h 825"/>
                <a:gd name="T92" fmla="*/ 253 w 404"/>
                <a:gd name="T93" fmla="*/ 716 h 825"/>
                <a:gd name="T94" fmla="*/ 260 w 404"/>
                <a:gd name="T95" fmla="*/ 725 h 825"/>
                <a:gd name="T96" fmla="*/ 269 w 404"/>
                <a:gd name="T97" fmla="*/ 732 h 825"/>
                <a:gd name="T98" fmla="*/ 281 w 404"/>
                <a:gd name="T99" fmla="*/ 737 h 825"/>
                <a:gd name="T100" fmla="*/ 311 w 404"/>
                <a:gd name="T101" fmla="*/ 739 h 825"/>
                <a:gd name="T102" fmla="*/ 378 w 404"/>
                <a:gd name="T103" fmla="*/ 739 h 825"/>
                <a:gd name="T104" fmla="*/ 394 w 404"/>
                <a:gd name="T105" fmla="*/ 741 h 825"/>
                <a:gd name="T106" fmla="*/ 400 w 404"/>
                <a:gd name="T107" fmla="*/ 745 h 825"/>
                <a:gd name="T108" fmla="*/ 404 w 404"/>
                <a:gd name="T109" fmla="*/ 752 h 825"/>
                <a:gd name="T110" fmla="*/ 404 w 404"/>
                <a:gd name="T111" fmla="*/ 798 h 825"/>
                <a:gd name="T112" fmla="*/ 402 w 404"/>
                <a:gd name="T113" fmla="*/ 806 h 825"/>
                <a:gd name="T114" fmla="*/ 399 w 404"/>
                <a:gd name="T115" fmla="*/ 811 h 825"/>
                <a:gd name="T116" fmla="*/ 392 w 404"/>
                <a:gd name="T117" fmla="*/ 816 h 825"/>
                <a:gd name="T118" fmla="*/ 382 w 404"/>
                <a:gd name="T119" fmla="*/ 818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2" y="818"/>
                  </a:moveTo>
                  <a:lnTo>
                    <a:pt x="382" y="818"/>
                  </a:lnTo>
                  <a:lnTo>
                    <a:pt x="363" y="821"/>
                  </a:lnTo>
                  <a:lnTo>
                    <a:pt x="343" y="823"/>
                  </a:lnTo>
                  <a:lnTo>
                    <a:pt x="322" y="824"/>
                  </a:lnTo>
                  <a:lnTo>
                    <a:pt x="304" y="825"/>
                  </a:lnTo>
                  <a:lnTo>
                    <a:pt x="304" y="825"/>
                  </a:lnTo>
                  <a:lnTo>
                    <a:pt x="283" y="824"/>
                  </a:lnTo>
                  <a:lnTo>
                    <a:pt x="265" y="823"/>
                  </a:lnTo>
                  <a:lnTo>
                    <a:pt x="248" y="821"/>
                  </a:lnTo>
                  <a:lnTo>
                    <a:pt x="231" y="818"/>
                  </a:lnTo>
                  <a:lnTo>
                    <a:pt x="217" y="814"/>
                  </a:lnTo>
                  <a:lnTo>
                    <a:pt x="203" y="808"/>
                  </a:lnTo>
                  <a:lnTo>
                    <a:pt x="191" y="802"/>
                  </a:lnTo>
                  <a:lnTo>
                    <a:pt x="180" y="793"/>
                  </a:lnTo>
                  <a:lnTo>
                    <a:pt x="171" y="784"/>
                  </a:lnTo>
                  <a:lnTo>
                    <a:pt x="163" y="772"/>
                  </a:lnTo>
                  <a:lnTo>
                    <a:pt x="155" y="759"/>
                  </a:lnTo>
                  <a:lnTo>
                    <a:pt x="150" y="744"/>
                  </a:lnTo>
                  <a:lnTo>
                    <a:pt x="145" y="727"/>
                  </a:lnTo>
                  <a:lnTo>
                    <a:pt x="142" y="708"/>
                  </a:lnTo>
                  <a:lnTo>
                    <a:pt x="140" y="686"/>
                  </a:lnTo>
                  <a:lnTo>
                    <a:pt x="140" y="662"/>
                  </a:lnTo>
                  <a:lnTo>
                    <a:pt x="140" y="241"/>
                  </a:lnTo>
                  <a:lnTo>
                    <a:pt x="23" y="229"/>
                  </a:lnTo>
                  <a:lnTo>
                    <a:pt x="23" y="229"/>
                  </a:lnTo>
                  <a:lnTo>
                    <a:pt x="14" y="226"/>
                  </a:lnTo>
                  <a:lnTo>
                    <a:pt x="9" y="224"/>
                  </a:lnTo>
                  <a:lnTo>
                    <a:pt x="5" y="222"/>
                  </a:lnTo>
                  <a:lnTo>
                    <a:pt x="3" y="218"/>
                  </a:lnTo>
                  <a:lnTo>
                    <a:pt x="1" y="215"/>
                  </a:lnTo>
                  <a:lnTo>
                    <a:pt x="0" y="212"/>
                  </a:lnTo>
                  <a:lnTo>
                    <a:pt x="0" y="207"/>
                  </a:lnTo>
                  <a:lnTo>
                    <a:pt x="0" y="174"/>
                  </a:lnTo>
                  <a:lnTo>
                    <a:pt x="0" y="174"/>
                  </a:lnTo>
                  <a:lnTo>
                    <a:pt x="0" y="169"/>
                  </a:lnTo>
                  <a:lnTo>
                    <a:pt x="1" y="164"/>
                  </a:lnTo>
                  <a:lnTo>
                    <a:pt x="3" y="161"/>
                  </a:lnTo>
                  <a:lnTo>
                    <a:pt x="5" y="158"/>
                  </a:lnTo>
                  <a:lnTo>
                    <a:pt x="9" y="155"/>
                  </a:lnTo>
                  <a:lnTo>
                    <a:pt x="14" y="154"/>
                  </a:lnTo>
                  <a:lnTo>
                    <a:pt x="18" y="153"/>
                  </a:lnTo>
                  <a:lnTo>
                    <a:pt x="23" y="152"/>
                  </a:lnTo>
                  <a:lnTo>
                    <a:pt x="140" y="152"/>
                  </a:lnTo>
                  <a:lnTo>
                    <a:pt x="140" y="34"/>
                  </a:lnTo>
                  <a:lnTo>
                    <a:pt x="140" y="34"/>
                  </a:lnTo>
                  <a:lnTo>
                    <a:pt x="140" y="29"/>
                  </a:lnTo>
                  <a:lnTo>
                    <a:pt x="141" y="26"/>
                  </a:lnTo>
                  <a:lnTo>
                    <a:pt x="143" y="21"/>
                  </a:lnTo>
                  <a:lnTo>
                    <a:pt x="145" y="18"/>
                  </a:lnTo>
                  <a:lnTo>
                    <a:pt x="149" y="15"/>
                  </a:lnTo>
                  <a:lnTo>
                    <a:pt x="152" y="13"/>
                  </a:lnTo>
                  <a:lnTo>
                    <a:pt x="157" y="11"/>
                  </a:lnTo>
                  <a:lnTo>
                    <a:pt x="161" y="10"/>
                  </a:lnTo>
                  <a:lnTo>
                    <a:pt x="225" y="0"/>
                  </a:lnTo>
                  <a:lnTo>
                    <a:pt x="225" y="0"/>
                  </a:lnTo>
                  <a:lnTo>
                    <a:pt x="228" y="0"/>
                  </a:lnTo>
                  <a:lnTo>
                    <a:pt x="228" y="0"/>
                  </a:lnTo>
                  <a:lnTo>
                    <a:pt x="231" y="0"/>
                  </a:lnTo>
                  <a:lnTo>
                    <a:pt x="235" y="2"/>
                  </a:lnTo>
                  <a:lnTo>
                    <a:pt x="237" y="4"/>
                  </a:lnTo>
                  <a:lnTo>
                    <a:pt x="241" y="6"/>
                  </a:lnTo>
                  <a:lnTo>
                    <a:pt x="243" y="8"/>
                  </a:lnTo>
                  <a:lnTo>
                    <a:pt x="244" y="12"/>
                  </a:lnTo>
                  <a:lnTo>
                    <a:pt x="245" y="17"/>
                  </a:lnTo>
                  <a:lnTo>
                    <a:pt x="245" y="20"/>
                  </a:lnTo>
                  <a:lnTo>
                    <a:pt x="245" y="152"/>
                  </a:lnTo>
                  <a:lnTo>
                    <a:pt x="376" y="152"/>
                  </a:lnTo>
                  <a:lnTo>
                    <a:pt x="376" y="152"/>
                  </a:lnTo>
                  <a:lnTo>
                    <a:pt x="381" y="153"/>
                  </a:lnTo>
                  <a:lnTo>
                    <a:pt x="385" y="154"/>
                  </a:lnTo>
                  <a:lnTo>
                    <a:pt x="390" y="156"/>
                  </a:lnTo>
                  <a:lnTo>
                    <a:pt x="393" y="159"/>
                  </a:lnTo>
                  <a:lnTo>
                    <a:pt x="397" y="163"/>
                  </a:lnTo>
                  <a:lnTo>
                    <a:pt x="398" y="167"/>
                  </a:lnTo>
                  <a:lnTo>
                    <a:pt x="400" y="171"/>
                  </a:lnTo>
                  <a:lnTo>
                    <a:pt x="400" y="176"/>
                  </a:lnTo>
                  <a:lnTo>
                    <a:pt x="400" y="217"/>
                  </a:lnTo>
                  <a:lnTo>
                    <a:pt x="400" y="217"/>
                  </a:lnTo>
                  <a:lnTo>
                    <a:pt x="400" y="222"/>
                  </a:lnTo>
                  <a:lnTo>
                    <a:pt x="398" y="226"/>
                  </a:lnTo>
                  <a:lnTo>
                    <a:pt x="397" y="231"/>
                  </a:lnTo>
                  <a:lnTo>
                    <a:pt x="393" y="234"/>
                  </a:lnTo>
                  <a:lnTo>
                    <a:pt x="390" y="238"/>
                  </a:lnTo>
                  <a:lnTo>
                    <a:pt x="385" y="239"/>
                  </a:lnTo>
                  <a:lnTo>
                    <a:pt x="381" y="241"/>
                  </a:lnTo>
                  <a:lnTo>
                    <a:pt x="376" y="241"/>
                  </a:lnTo>
                  <a:lnTo>
                    <a:pt x="245" y="241"/>
                  </a:lnTo>
                  <a:lnTo>
                    <a:pt x="245" y="662"/>
                  </a:lnTo>
                  <a:lnTo>
                    <a:pt x="245" y="662"/>
                  </a:lnTo>
                  <a:lnTo>
                    <a:pt x="246" y="685"/>
                  </a:lnTo>
                  <a:lnTo>
                    <a:pt x="249" y="702"/>
                  </a:lnTo>
                  <a:lnTo>
                    <a:pt x="251" y="709"/>
                  </a:lnTo>
                  <a:lnTo>
                    <a:pt x="253" y="716"/>
                  </a:lnTo>
                  <a:lnTo>
                    <a:pt x="257" y="721"/>
                  </a:lnTo>
                  <a:lnTo>
                    <a:pt x="260" y="725"/>
                  </a:lnTo>
                  <a:lnTo>
                    <a:pt x="265" y="729"/>
                  </a:lnTo>
                  <a:lnTo>
                    <a:pt x="269" y="732"/>
                  </a:lnTo>
                  <a:lnTo>
                    <a:pt x="274" y="735"/>
                  </a:lnTo>
                  <a:lnTo>
                    <a:pt x="281" y="737"/>
                  </a:lnTo>
                  <a:lnTo>
                    <a:pt x="295" y="738"/>
                  </a:lnTo>
                  <a:lnTo>
                    <a:pt x="311" y="739"/>
                  </a:lnTo>
                  <a:lnTo>
                    <a:pt x="378" y="739"/>
                  </a:lnTo>
                  <a:lnTo>
                    <a:pt x="378" y="739"/>
                  </a:lnTo>
                  <a:lnTo>
                    <a:pt x="390" y="740"/>
                  </a:lnTo>
                  <a:lnTo>
                    <a:pt x="394" y="741"/>
                  </a:lnTo>
                  <a:lnTo>
                    <a:pt x="398" y="743"/>
                  </a:lnTo>
                  <a:lnTo>
                    <a:pt x="400" y="745"/>
                  </a:lnTo>
                  <a:lnTo>
                    <a:pt x="402" y="748"/>
                  </a:lnTo>
                  <a:lnTo>
                    <a:pt x="404" y="752"/>
                  </a:lnTo>
                  <a:lnTo>
                    <a:pt x="404" y="755"/>
                  </a:lnTo>
                  <a:lnTo>
                    <a:pt x="404" y="798"/>
                  </a:lnTo>
                  <a:lnTo>
                    <a:pt x="404" y="798"/>
                  </a:lnTo>
                  <a:lnTo>
                    <a:pt x="402" y="806"/>
                  </a:lnTo>
                  <a:lnTo>
                    <a:pt x="401" y="809"/>
                  </a:lnTo>
                  <a:lnTo>
                    <a:pt x="399" y="811"/>
                  </a:lnTo>
                  <a:lnTo>
                    <a:pt x="395" y="814"/>
                  </a:lnTo>
                  <a:lnTo>
                    <a:pt x="392" y="816"/>
                  </a:lnTo>
                  <a:lnTo>
                    <a:pt x="382" y="818"/>
                  </a:lnTo>
                  <a:lnTo>
                    <a:pt x="382" y="81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2" name="Freeform 183"/>
            <p:cNvSpPr>
              <a:spLocks/>
            </p:cNvSpPr>
            <p:nvPr/>
          </p:nvSpPr>
          <p:spPr bwMode="auto">
            <a:xfrm>
              <a:off x="4956311" y="4516673"/>
              <a:ext cx="58779" cy="132995"/>
            </a:xfrm>
            <a:custGeom>
              <a:avLst/>
              <a:gdLst>
                <a:gd name="T0" fmla="*/ 273 w 298"/>
                <a:gd name="T1" fmla="*/ 92 h 672"/>
                <a:gd name="T2" fmla="*/ 232 w 298"/>
                <a:gd name="T3" fmla="*/ 94 h 672"/>
                <a:gd name="T4" fmla="*/ 191 w 298"/>
                <a:gd name="T5" fmla="*/ 103 h 672"/>
                <a:gd name="T6" fmla="*/ 150 w 298"/>
                <a:gd name="T7" fmla="*/ 119 h 672"/>
                <a:gd name="T8" fmla="*/ 107 w 298"/>
                <a:gd name="T9" fmla="*/ 142 h 672"/>
                <a:gd name="T10" fmla="*/ 107 w 298"/>
                <a:gd name="T11" fmla="*/ 648 h 672"/>
                <a:gd name="T12" fmla="*/ 104 w 298"/>
                <a:gd name="T13" fmla="*/ 657 h 672"/>
                <a:gd name="T14" fmla="*/ 100 w 298"/>
                <a:gd name="T15" fmla="*/ 665 h 672"/>
                <a:gd name="T16" fmla="*/ 92 w 298"/>
                <a:gd name="T17" fmla="*/ 670 h 672"/>
                <a:gd name="T18" fmla="*/ 83 w 298"/>
                <a:gd name="T19" fmla="*/ 672 h 672"/>
                <a:gd name="T20" fmla="*/ 23 w 298"/>
                <a:gd name="T21" fmla="*/ 672 h 672"/>
                <a:gd name="T22" fmla="*/ 15 w 298"/>
                <a:gd name="T23" fmla="*/ 670 h 672"/>
                <a:gd name="T24" fmla="*/ 7 w 298"/>
                <a:gd name="T25" fmla="*/ 665 h 672"/>
                <a:gd name="T26" fmla="*/ 2 w 298"/>
                <a:gd name="T27" fmla="*/ 657 h 672"/>
                <a:gd name="T28" fmla="*/ 0 w 298"/>
                <a:gd name="T29" fmla="*/ 648 h 672"/>
                <a:gd name="T30" fmla="*/ 0 w 298"/>
                <a:gd name="T31" fmla="*/ 32 h 672"/>
                <a:gd name="T32" fmla="*/ 2 w 298"/>
                <a:gd name="T33" fmla="*/ 23 h 672"/>
                <a:gd name="T34" fmla="*/ 7 w 298"/>
                <a:gd name="T35" fmla="*/ 15 h 672"/>
                <a:gd name="T36" fmla="*/ 14 w 298"/>
                <a:gd name="T37" fmla="*/ 10 h 672"/>
                <a:gd name="T38" fmla="*/ 23 w 298"/>
                <a:gd name="T39" fmla="*/ 8 h 672"/>
                <a:gd name="T40" fmla="*/ 80 w 298"/>
                <a:gd name="T41" fmla="*/ 8 h 672"/>
                <a:gd name="T42" fmla="*/ 89 w 298"/>
                <a:gd name="T43" fmla="*/ 10 h 672"/>
                <a:gd name="T44" fmla="*/ 96 w 298"/>
                <a:gd name="T45" fmla="*/ 15 h 672"/>
                <a:gd name="T46" fmla="*/ 101 w 298"/>
                <a:gd name="T47" fmla="*/ 23 h 672"/>
                <a:gd name="T48" fmla="*/ 103 w 298"/>
                <a:gd name="T49" fmla="*/ 32 h 672"/>
                <a:gd name="T50" fmla="*/ 103 w 298"/>
                <a:gd name="T51" fmla="*/ 57 h 672"/>
                <a:gd name="T52" fmla="*/ 147 w 298"/>
                <a:gd name="T53" fmla="*/ 31 h 672"/>
                <a:gd name="T54" fmla="*/ 190 w 298"/>
                <a:gd name="T55" fmla="*/ 12 h 672"/>
                <a:gd name="T56" fmla="*/ 232 w 298"/>
                <a:gd name="T57" fmla="*/ 3 h 672"/>
                <a:gd name="T58" fmla="*/ 273 w 298"/>
                <a:gd name="T59" fmla="*/ 0 h 672"/>
                <a:gd name="T60" fmla="*/ 279 w 298"/>
                <a:gd name="T61" fmla="*/ 0 h 672"/>
                <a:gd name="T62" fmla="*/ 288 w 298"/>
                <a:gd name="T63" fmla="*/ 3 h 672"/>
                <a:gd name="T64" fmla="*/ 295 w 298"/>
                <a:gd name="T65" fmla="*/ 8 h 672"/>
                <a:gd name="T66" fmla="*/ 298 w 298"/>
                <a:gd name="T67" fmla="*/ 16 h 672"/>
                <a:gd name="T68" fmla="*/ 298 w 298"/>
                <a:gd name="T69" fmla="*/ 71 h 672"/>
                <a:gd name="T70" fmla="*/ 298 w 298"/>
                <a:gd name="T71" fmla="*/ 76 h 672"/>
                <a:gd name="T72" fmla="*/ 295 w 298"/>
                <a:gd name="T73" fmla="*/ 84 h 672"/>
                <a:gd name="T74" fmla="*/ 288 w 298"/>
                <a:gd name="T75" fmla="*/ 88 h 672"/>
                <a:gd name="T76" fmla="*/ 279 w 298"/>
                <a:gd name="T77" fmla="*/ 92 h 672"/>
                <a:gd name="T78" fmla="*/ 273 w 298"/>
                <a:gd name="T79" fmla="*/ 9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2">
                  <a:moveTo>
                    <a:pt x="273" y="92"/>
                  </a:moveTo>
                  <a:lnTo>
                    <a:pt x="273" y="92"/>
                  </a:lnTo>
                  <a:lnTo>
                    <a:pt x="252" y="92"/>
                  </a:lnTo>
                  <a:lnTo>
                    <a:pt x="232" y="94"/>
                  </a:lnTo>
                  <a:lnTo>
                    <a:pt x="212" y="98"/>
                  </a:lnTo>
                  <a:lnTo>
                    <a:pt x="191" y="103"/>
                  </a:lnTo>
                  <a:lnTo>
                    <a:pt x="171" y="110"/>
                  </a:lnTo>
                  <a:lnTo>
                    <a:pt x="150" y="119"/>
                  </a:lnTo>
                  <a:lnTo>
                    <a:pt x="128" y="129"/>
                  </a:lnTo>
                  <a:lnTo>
                    <a:pt x="107" y="142"/>
                  </a:lnTo>
                  <a:lnTo>
                    <a:pt x="107" y="648"/>
                  </a:lnTo>
                  <a:lnTo>
                    <a:pt x="107" y="648"/>
                  </a:lnTo>
                  <a:lnTo>
                    <a:pt x="105" y="652"/>
                  </a:lnTo>
                  <a:lnTo>
                    <a:pt x="104" y="657"/>
                  </a:lnTo>
                  <a:lnTo>
                    <a:pt x="102" y="661"/>
                  </a:lnTo>
                  <a:lnTo>
                    <a:pt x="100" y="665"/>
                  </a:lnTo>
                  <a:lnTo>
                    <a:pt x="95" y="667"/>
                  </a:lnTo>
                  <a:lnTo>
                    <a:pt x="92" y="670"/>
                  </a:lnTo>
                  <a:lnTo>
                    <a:pt x="87" y="672"/>
                  </a:lnTo>
                  <a:lnTo>
                    <a:pt x="83" y="672"/>
                  </a:lnTo>
                  <a:lnTo>
                    <a:pt x="23" y="672"/>
                  </a:lnTo>
                  <a:lnTo>
                    <a:pt x="23" y="672"/>
                  </a:lnTo>
                  <a:lnTo>
                    <a:pt x="18" y="672"/>
                  </a:lnTo>
                  <a:lnTo>
                    <a:pt x="15" y="670"/>
                  </a:lnTo>
                  <a:lnTo>
                    <a:pt x="10" y="667"/>
                  </a:lnTo>
                  <a:lnTo>
                    <a:pt x="7" y="665"/>
                  </a:lnTo>
                  <a:lnTo>
                    <a:pt x="5" y="662"/>
                  </a:lnTo>
                  <a:lnTo>
                    <a:pt x="2" y="657"/>
                  </a:lnTo>
                  <a:lnTo>
                    <a:pt x="1" y="652"/>
                  </a:lnTo>
                  <a:lnTo>
                    <a:pt x="0" y="648"/>
                  </a:lnTo>
                  <a:lnTo>
                    <a:pt x="0" y="32"/>
                  </a:lnTo>
                  <a:lnTo>
                    <a:pt x="0" y="32"/>
                  </a:lnTo>
                  <a:lnTo>
                    <a:pt x="0" y="27"/>
                  </a:lnTo>
                  <a:lnTo>
                    <a:pt x="2" y="23"/>
                  </a:lnTo>
                  <a:lnTo>
                    <a:pt x="3" y="19"/>
                  </a:lnTo>
                  <a:lnTo>
                    <a:pt x="7" y="15"/>
                  </a:lnTo>
                  <a:lnTo>
                    <a:pt x="10" y="12"/>
                  </a:lnTo>
                  <a:lnTo>
                    <a:pt x="14" y="10"/>
                  </a:lnTo>
                  <a:lnTo>
                    <a:pt x="18" y="9"/>
                  </a:lnTo>
                  <a:lnTo>
                    <a:pt x="23" y="8"/>
                  </a:lnTo>
                  <a:lnTo>
                    <a:pt x="80" y="8"/>
                  </a:lnTo>
                  <a:lnTo>
                    <a:pt x="80" y="8"/>
                  </a:lnTo>
                  <a:lnTo>
                    <a:pt x="85" y="9"/>
                  </a:lnTo>
                  <a:lnTo>
                    <a:pt x="89" y="10"/>
                  </a:lnTo>
                  <a:lnTo>
                    <a:pt x="93" y="12"/>
                  </a:lnTo>
                  <a:lnTo>
                    <a:pt x="96" y="15"/>
                  </a:lnTo>
                  <a:lnTo>
                    <a:pt x="99" y="19"/>
                  </a:lnTo>
                  <a:lnTo>
                    <a:pt x="101" y="23"/>
                  </a:lnTo>
                  <a:lnTo>
                    <a:pt x="102" y="27"/>
                  </a:lnTo>
                  <a:lnTo>
                    <a:pt x="103" y="32"/>
                  </a:lnTo>
                  <a:lnTo>
                    <a:pt x="103" y="57"/>
                  </a:lnTo>
                  <a:lnTo>
                    <a:pt x="103" y="57"/>
                  </a:lnTo>
                  <a:lnTo>
                    <a:pt x="125" y="43"/>
                  </a:lnTo>
                  <a:lnTo>
                    <a:pt x="147" y="31"/>
                  </a:lnTo>
                  <a:lnTo>
                    <a:pt x="169" y="20"/>
                  </a:lnTo>
                  <a:lnTo>
                    <a:pt x="190" y="12"/>
                  </a:lnTo>
                  <a:lnTo>
                    <a:pt x="211" y="7"/>
                  </a:lnTo>
                  <a:lnTo>
                    <a:pt x="232" y="3"/>
                  </a:lnTo>
                  <a:lnTo>
                    <a:pt x="252" y="1"/>
                  </a:lnTo>
                  <a:lnTo>
                    <a:pt x="273" y="0"/>
                  </a:lnTo>
                  <a:lnTo>
                    <a:pt x="273" y="0"/>
                  </a:lnTo>
                  <a:lnTo>
                    <a:pt x="279" y="0"/>
                  </a:lnTo>
                  <a:lnTo>
                    <a:pt x="284" y="1"/>
                  </a:lnTo>
                  <a:lnTo>
                    <a:pt x="288" y="3"/>
                  </a:lnTo>
                  <a:lnTo>
                    <a:pt x="292" y="6"/>
                  </a:lnTo>
                  <a:lnTo>
                    <a:pt x="295" y="8"/>
                  </a:lnTo>
                  <a:lnTo>
                    <a:pt x="297" y="12"/>
                  </a:lnTo>
                  <a:lnTo>
                    <a:pt x="298" y="16"/>
                  </a:lnTo>
                  <a:lnTo>
                    <a:pt x="298" y="22"/>
                  </a:lnTo>
                  <a:lnTo>
                    <a:pt x="298" y="71"/>
                  </a:lnTo>
                  <a:lnTo>
                    <a:pt x="298" y="71"/>
                  </a:lnTo>
                  <a:lnTo>
                    <a:pt x="298" y="76"/>
                  </a:lnTo>
                  <a:lnTo>
                    <a:pt x="297" y="80"/>
                  </a:lnTo>
                  <a:lnTo>
                    <a:pt x="295" y="84"/>
                  </a:lnTo>
                  <a:lnTo>
                    <a:pt x="292" y="86"/>
                  </a:lnTo>
                  <a:lnTo>
                    <a:pt x="288" y="88"/>
                  </a:lnTo>
                  <a:lnTo>
                    <a:pt x="284" y="90"/>
                  </a:lnTo>
                  <a:lnTo>
                    <a:pt x="279" y="92"/>
                  </a:lnTo>
                  <a:lnTo>
                    <a:pt x="273" y="92"/>
                  </a:lnTo>
                  <a:lnTo>
                    <a:pt x="273" y="9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3" name="Freeform 184"/>
            <p:cNvSpPr>
              <a:spLocks noEditPoints="1"/>
            </p:cNvSpPr>
            <p:nvPr/>
          </p:nvSpPr>
          <p:spPr bwMode="auto">
            <a:xfrm>
              <a:off x="5026372" y="4516673"/>
              <a:ext cx="96778" cy="134776"/>
            </a:xfrm>
            <a:custGeom>
              <a:avLst/>
              <a:gdLst>
                <a:gd name="T0" fmla="*/ 408 w 488"/>
                <a:gd name="T1" fmla="*/ 672 h 681"/>
                <a:gd name="T2" fmla="*/ 394 w 488"/>
                <a:gd name="T3" fmla="*/ 667 h 681"/>
                <a:gd name="T4" fmla="*/ 386 w 488"/>
                <a:gd name="T5" fmla="*/ 657 h 681"/>
                <a:gd name="T6" fmla="*/ 384 w 488"/>
                <a:gd name="T7" fmla="*/ 622 h 681"/>
                <a:gd name="T8" fmla="*/ 340 w 488"/>
                <a:gd name="T9" fmla="*/ 644 h 681"/>
                <a:gd name="T10" fmla="*/ 271 w 488"/>
                <a:gd name="T11" fmla="*/ 671 h 681"/>
                <a:gd name="T12" fmla="*/ 198 w 488"/>
                <a:gd name="T13" fmla="*/ 681 h 681"/>
                <a:gd name="T14" fmla="*/ 160 w 488"/>
                <a:gd name="T15" fmla="*/ 679 h 681"/>
                <a:gd name="T16" fmla="*/ 107 w 488"/>
                <a:gd name="T17" fmla="*/ 665 h 681"/>
                <a:gd name="T18" fmla="*/ 61 w 488"/>
                <a:gd name="T19" fmla="*/ 640 h 681"/>
                <a:gd name="T20" fmla="*/ 26 w 488"/>
                <a:gd name="T21" fmla="*/ 597 h 681"/>
                <a:gd name="T22" fmla="*/ 5 w 488"/>
                <a:gd name="T23" fmla="*/ 537 h 681"/>
                <a:gd name="T24" fmla="*/ 0 w 488"/>
                <a:gd name="T25" fmla="*/ 470 h 681"/>
                <a:gd name="T26" fmla="*/ 5 w 488"/>
                <a:gd name="T27" fmla="*/ 424 h 681"/>
                <a:gd name="T28" fmla="*/ 26 w 488"/>
                <a:gd name="T29" fmla="*/ 367 h 681"/>
                <a:gd name="T30" fmla="*/ 43 w 488"/>
                <a:gd name="T31" fmla="*/ 344 h 681"/>
                <a:gd name="T32" fmla="*/ 66 w 488"/>
                <a:gd name="T33" fmla="*/ 323 h 681"/>
                <a:gd name="T34" fmla="*/ 129 w 488"/>
                <a:gd name="T35" fmla="*/ 293 h 681"/>
                <a:gd name="T36" fmla="*/ 217 w 488"/>
                <a:gd name="T37" fmla="*/ 277 h 681"/>
                <a:gd name="T38" fmla="*/ 381 w 488"/>
                <a:gd name="T39" fmla="*/ 275 h 681"/>
                <a:gd name="T40" fmla="*/ 381 w 488"/>
                <a:gd name="T41" fmla="*/ 209 h 681"/>
                <a:gd name="T42" fmla="*/ 374 w 488"/>
                <a:gd name="T43" fmla="*/ 163 h 681"/>
                <a:gd name="T44" fmla="*/ 360 w 488"/>
                <a:gd name="T45" fmla="*/ 129 h 681"/>
                <a:gd name="T46" fmla="*/ 334 w 488"/>
                <a:gd name="T47" fmla="*/ 107 h 681"/>
                <a:gd name="T48" fmla="*/ 299 w 488"/>
                <a:gd name="T49" fmla="*/ 94 h 681"/>
                <a:gd name="T50" fmla="*/ 252 w 488"/>
                <a:gd name="T51" fmla="*/ 90 h 681"/>
                <a:gd name="T52" fmla="*/ 148 w 488"/>
                <a:gd name="T53" fmla="*/ 93 h 681"/>
                <a:gd name="T54" fmla="*/ 67 w 488"/>
                <a:gd name="T55" fmla="*/ 100 h 681"/>
                <a:gd name="T56" fmla="*/ 53 w 488"/>
                <a:gd name="T57" fmla="*/ 100 h 681"/>
                <a:gd name="T58" fmla="*/ 44 w 488"/>
                <a:gd name="T59" fmla="*/ 94 h 681"/>
                <a:gd name="T60" fmla="*/ 39 w 488"/>
                <a:gd name="T61" fmla="*/ 80 h 681"/>
                <a:gd name="T62" fmla="*/ 39 w 488"/>
                <a:gd name="T63" fmla="*/ 33 h 681"/>
                <a:gd name="T64" fmla="*/ 46 w 488"/>
                <a:gd name="T65" fmla="*/ 23 h 681"/>
                <a:gd name="T66" fmla="*/ 65 w 488"/>
                <a:gd name="T67" fmla="*/ 16 h 681"/>
                <a:gd name="T68" fmla="*/ 146 w 488"/>
                <a:gd name="T69" fmla="*/ 4 h 681"/>
                <a:gd name="T70" fmla="*/ 252 w 488"/>
                <a:gd name="T71" fmla="*/ 0 h 681"/>
                <a:gd name="T72" fmla="*/ 337 w 488"/>
                <a:gd name="T73" fmla="*/ 9 h 681"/>
                <a:gd name="T74" fmla="*/ 401 w 488"/>
                <a:gd name="T75" fmla="*/ 34 h 681"/>
                <a:gd name="T76" fmla="*/ 446 w 488"/>
                <a:gd name="T77" fmla="*/ 76 h 681"/>
                <a:gd name="T78" fmla="*/ 474 w 488"/>
                <a:gd name="T79" fmla="*/ 131 h 681"/>
                <a:gd name="T80" fmla="*/ 487 w 488"/>
                <a:gd name="T81" fmla="*/ 201 h 681"/>
                <a:gd name="T82" fmla="*/ 488 w 488"/>
                <a:gd name="T83" fmla="*/ 648 h 681"/>
                <a:gd name="T84" fmla="*/ 483 w 488"/>
                <a:gd name="T85" fmla="*/ 662 h 681"/>
                <a:gd name="T86" fmla="*/ 473 w 488"/>
                <a:gd name="T87" fmla="*/ 670 h 681"/>
                <a:gd name="T88" fmla="*/ 463 w 488"/>
                <a:gd name="T89" fmla="*/ 672 h 681"/>
                <a:gd name="T90" fmla="*/ 292 w 488"/>
                <a:gd name="T91" fmla="*/ 351 h 681"/>
                <a:gd name="T92" fmla="*/ 221 w 488"/>
                <a:gd name="T93" fmla="*/ 354 h 681"/>
                <a:gd name="T94" fmla="*/ 169 w 488"/>
                <a:gd name="T95" fmla="*/ 366 h 681"/>
                <a:gd name="T96" fmla="*/ 135 w 488"/>
                <a:gd name="T97" fmla="*/ 385 h 681"/>
                <a:gd name="T98" fmla="*/ 115 w 488"/>
                <a:gd name="T99" fmla="*/ 415 h 681"/>
                <a:gd name="T100" fmla="*/ 107 w 488"/>
                <a:gd name="T101" fmla="*/ 454 h 681"/>
                <a:gd name="T102" fmla="*/ 107 w 488"/>
                <a:gd name="T103" fmla="*/ 484 h 681"/>
                <a:gd name="T104" fmla="*/ 112 w 488"/>
                <a:gd name="T105" fmla="*/ 526 h 681"/>
                <a:gd name="T106" fmla="*/ 124 w 488"/>
                <a:gd name="T107" fmla="*/ 557 h 681"/>
                <a:gd name="T108" fmla="*/ 144 w 488"/>
                <a:gd name="T109" fmla="*/ 577 h 681"/>
                <a:gd name="T110" fmla="*/ 171 w 488"/>
                <a:gd name="T111" fmla="*/ 588 h 681"/>
                <a:gd name="T112" fmla="*/ 218 w 488"/>
                <a:gd name="T113" fmla="*/ 594 h 681"/>
                <a:gd name="T114" fmla="*/ 259 w 488"/>
                <a:gd name="T115" fmla="*/ 591 h 681"/>
                <a:gd name="T116" fmla="*/ 319 w 488"/>
                <a:gd name="T117" fmla="*/ 574 h 681"/>
                <a:gd name="T118" fmla="*/ 381 w 488"/>
                <a:gd name="T119" fmla="*/ 54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681">
                  <a:moveTo>
                    <a:pt x="463" y="672"/>
                  </a:moveTo>
                  <a:lnTo>
                    <a:pt x="408" y="672"/>
                  </a:lnTo>
                  <a:lnTo>
                    <a:pt x="408" y="672"/>
                  </a:lnTo>
                  <a:lnTo>
                    <a:pt x="403" y="672"/>
                  </a:lnTo>
                  <a:lnTo>
                    <a:pt x="399" y="670"/>
                  </a:lnTo>
                  <a:lnTo>
                    <a:pt x="394" y="667"/>
                  </a:lnTo>
                  <a:lnTo>
                    <a:pt x="390" y="665"/>
                  </a:lnTo>
                  <a:lnTo>
                    <a:pt x="388" y="662"/>
                  </a:lnTo>
                  <a:lnTo>
                    <a:pt x="386" y="657"/>
                  </a:lnTo>
                  <a:lnTo>
                    <a:pt x="384" y="652"/>
                  </a:lnTo>
                  <a:lnTo>
                    <a:pt x="384" y="648"/>
                  </a:lnTo>
                  <a:lnTo>
                    <a:pt x="384" y="622"/>
                  </a:lnTo>
                  <a:lnTo>
                    <a:pt x="384" y="622"/>
                  </a:lnTo>
                  <a:lnTo>
                    <a:pt x="362" y="634"/>
                  </a:lnTo>
                  <a:lnTo>
                    <a:pt x="340" y="644"/>
                  </a:lnTo>
                  <a:lnTo>
                    <a:pt x="317" y="655"/>
                  </a:lnTo>
                  <a:lnTo>
                    <a:pt x="294" y="664"/>
                  </a:lnTo>
                  <a:lnTo>
                    <a:pt x="271" y="671"/>
                  </a:lnTo>
                  <a:lnTo>
                    <a:pt x="247" y="677"/>
                  </a:lnTo>
                  <a:lnTo>
                    <a:pt x="223" y="680"/>
                  </a:lnTo>
                  <a:lnTo>
                    <a:pt x="198" y="681"/>
                  </a:lnTo>
                  <a:lnTo>
                    <a:pt x="198" y="681"/>
                  </a:lnTo>
                  <a:lnTo>
                    <a:pt x="178" y="680"/>
                  </a:lnTo>
                  <a:lnTo>
                    <a:pt x="160" y="679"/>
                  </a:lnTo>
                  <a:lnTo>
                    <a:pt x="142" y="675"/>
                  </a:lnTo>
                  <a:lnTo>
                    <a:pt x="123" y="671"/>
                  </a:lnTo>
                  <a:lnTo>
                    <a:pt x="107" y="665"/>
                  </a:lnTo>
                  <a:lnTo>
                    <a:pt x="90" y="658"/>
                  </a:lnTo>
                  <a:lnTo>
                    <a:pt x="75" y="650"/>
                  </a:lnTo>
                  <a:lnTo>
                    <a:pt x="61" y="640"/>
                  </a:lnTo>
                  <a:lnTo>
                    <a:pt x="48" y="627"/>
                  </a:lnTo>
                  <a:lnTo>
                    <a:pt x="36" y="613"/>
                  </a:lnTo>
                  <a:lnTo>
                    <a:pt x="26" y="597"/>
                  </a:lnTo>
                  <a:lnTo>
                    <a:pt x="18" y="579"/>
                  </a:lnTo>
                  <a:lnTo>
                    <a:pt x="11" y="560"/>
                  </a:lnTo>
                  <a:lnTo>
                    <a:pt x="5" y="537"/>
                  </a:lnTo>
                  <a:lnTo>
                    <a:pt x="2" y="513"/>
                  </a:lnTo>
                  <a:lnTo>
                    <a:pt x="0" y="485"/>
                  </a:lnTo>
                  <a:lnTo>
                    <a:pt x="0" y="470"/>
                  </a:lnTo>
                  <a:lnTo>
                    <a:pt x="0" y="470"/>
                  </a:lnTo>
                  <a:lnTo>
                    <a:pt x="2" y="447"/>
                  </a:lnTo>
                  <a:lnTo>
                    <a:pt x="5" y="424"/>
                  </a:lnTo>
                  <a:lnTo>
                    <a:pt x="10" y="404"/>
                  </a:lnTo>
                  <a:lnTo>
                    <a:pt x="17" y="385"/>
                  </a:lnTo>
                  <a:lnTo>
                    <a:pt x="26" y="367"/>
                  </a:lnTo>
                  <a:lnTo>
                    <a:pt x="30" y="359"/>
                  </a:lnTo>
                  <a:lnTo>
                    <a:pt x="36" y="351"/>
                  </a:lnTo>
                  <a:lnTo>
                    <a:pt x="43" y="344"/>
                  </a:lnTo>
                  <a:lnTo>
                    <a:pt x="50" y="337"/>
                  </a:lnTo>
                  <a:lnTo>
                    <a:pt x="58" y="330"/>
                  </a:lnTo>
                  <a:lnTo>
                    <a:pt x="66" y="323"/>
                  </a:lnTo>
                  <a:lnTo>
                    <a:pt x="84" y="312"/>
                  </a:lnTo>
                  <a:lnTo>
                    <a:pt x="105" y="303"/>
                  </a:lnTo>
                  <a:lnTo>
                    <a:pt x="129" y="293"/>
                  </a:lnTo>
                  <a:lnTo>
                    <a:pt x="155" y="287"/>
                  </a:lnTo>
                  <a:lnTo>
                    <a:pt x="185" y="282"/>
                  </a:lnTo>
                  <a:lnTo>
                    <a:pt x="217" y="277"/>
                  </a:lnTo>
                  <a:lnTo>
                    <a:pt x="253" y="275"/>
                  </a:lnTo>
                  <a:lnTo>
                    <a:pt x="292" y="275"/>
                  </a:lnTo>
                  <a:lnTo>
                    <a:pt x="381" y="275"/>
                  </a:lnTo>
                  <a:lnTo>
                    <a:pt x="381" y="227"/>
                  </a:lnTo>
                  <a:lnTo>
                    <a:pt x="381" y="227"/>
                  </a:lnTo>
                  <a:lnTo>
                    <a:pt x="381" y="209"/>
                  </a:lnTo>
                  <a:lnTo>
                    <a:pt x="379" y="191"/>
                  </a:lnTo>
                  <a:lnTo>
                    <a:pt x="378" y="176"/>
                  </a:lnTo>
                  <a:lnTo>
                    <a:pt x="374" y="163"/>
                  </a:lnTo>
                  <a:lnTo>
                    <a:pt x="370" y="150"/>
                  </a:lnTo>
                  <a:lnTo>
                    <a:pt x="365" y="139"/>
                  </a:lnTo>
                  <a:lnTo>
                    <a:pt x="360" y="129"/>
                  </a:lnTo>
                  <a:lnTo>
                    <a:pt x="351" y="120"/>
                  </a:lnTo>
                  <a:lnTo>
                    <a:pt x="343" y="113"/>
                  </a:lnTo>
                  <a:lnTo>
                    <a:pt x="334" y="107"/>
                  </a:lnTo>
                  <a:lnTo>
                    <a:pt x="324" y="102"/>
                  </a:lnTo>
                  <a:lnTo>
                    <a:pt x="312" y="97"/>
                  </a:lnTo>
                  <a:lnTo>
                    <a:pt x="299" y="94"/>
                  </a:lnTo>
                  <a:lnTo>
                    <a:pt x="285" y="92"/>
                  </a:lnTo>
                  <a:lnTo>
                    <a:pt x="269" y="90"/>
                  </a:lnTo>
                  <a:lnTo>
                    <a:pt x="252" y="90"/>
                  </a:lnTo>
                  <a:lnTo>
                    <a:pt x="252" y="90"/>
                  </a:lnTo>
                  <a:lnTo>
                    <a:pt x="197" y="92"/>
                  </a:lnTo>
                  <a:lnTo>
                    <a:pt x="148" y="93"/>
                  </a:lnTo>
                  <a:lnTo>
                    <a:pt x="106" y="96"/>
                  </a:lnTo>
                  <a:lnTo>
                    <a:pt x="67" y="100"/>
                  </a:lnTo>
                  <a:lnTo>
                    <a:pt x="67" y="100"/>
                  </a:lnTo>
                  <a:lnTo>
                    <a:pt x="61" y="100"/>
                  </a:lnTo>
                  <a:lnTo>
                    <a:pt x="61" y="100"/>
                  </a:lnTo>
                  <a:lnTo>
                    <a:pt x="53" y="100"/>
                  </a:lnTo>
                  <a:lnTo>
                    <a:pt x="50" y="98"/>
                  </a:lnTo>
                  <a:lnTo>
                    <a:pt x="46" y="96"/>
                  </a:lnTo>
                  <a:lnTo>
                    <a:pt x="44" y="94"/>
                  </a:lnTo>
                  <a:lnTo>
                    <a:pt x="42" y="90"/>
                  </a:lnTo>
                  <a:lnTo>
                    <a:pt x="39" y="86"/>
                  </a:lnTo>
                  <a:lnTo>
                    <a:pt x="39" y="80"/>
                  </a:lnTo>
                  <a:lnTo>
                    <a:pt x="39" y="38"/>
                  </a:lnTo>
                  <a:lnTo>
                    <a:pt x="39" y="38"/>
                  </a:lnTo>
                  <a:lnTo>
                    <a:pt x="39" y="33"/>
                  </a:lnTo>
                  <a:lnTo>
                    <a:pt x="41" y="30"/>
                  </a:lnTo>
                  <a:lnTo>
                    <a:pt x="43" y="26"/>
                  </a:lnTo>
                  <a:lnTo>
                    <a:pt x="46" y="23"/>
                  </a:lnTo>
                  <a:lnTo>
                    <a:pt x="50" y="20"/>
                  </a:lnTo>
                  <a:lnTo>
                    <a:pt x="54" y="18"/>
                  </a:lnTo>
                  <a:lnTo>
                    <a:pt x="65" y="16"/>
                  </a:lnTo>
                  <a:lnTo>
                    <a:pt x="65" y="16"/>
                  </a:lnTo>
                  <a:lnTo>
                    <a:pt x="104" y="9"/>
                  </a:lnTo>
                  <a:lnTo>
                    <a:pt x="146" y="4"/>
                  </a:lnTo>
                  <a:lnTo>
                    <a:pt x="195" y="1"/>
                  </a:lnTo>
                  <a:lnTo>
                    <a:pt x="252" y="0"/>
                  </a:lnTo>
                  <a:lnTo>
                    <a:pt x="252" y="0"/>
                  </a:lnTo>
                  <a:lnTo>
                    <a:pt x="283" y="1"/>
                  </a:lnTo>
                  <a:lnTo>
                    <a:pt x="310" y="3"/>
                  </a:lnTo>
                  <a:lnTo>
                    <a:pt x="337" y="9"/>
                  </a:lnTo>
                  <a:lnTo>
                    <a:pt x="360" y="15"/>
                  </a:lnTo>
                  <a:lnTo>
                    <a:pt x="381" y="24"/>
                  </a:lnTo>
                  <a:lnTo>
                    <a:pt x="401" y="34"/>
                  </a:lnTo>
                  <a:lnTo>
                    <a:pt x="418" y="46"/>
                  </a:lnTo>
                  <a:lnTo>
                    <a:pt x="433" y="59"/>
                  </a:lnTo>
                  <a:lnTo>
                    <a:pt x="446" y="76"/>
                  </a:lnTo>
                  <a:lnTo>
                    <a:pt x="457" y="93"/>
                  </a:lnTo>
                  <a:lnTo>
                    <a:pt x="466" y="111"/>
                  </a:lnTo>
                  <a:lnTo>
                    <a:pt x="474" y="131"/>
                  </a:lnTo>
                  <a:lnTo>
                    <a:pt x="480" y="152"/>
                  </a:lnTo>
                  <a:lnTo>
                    <a:pt x="485" y="176"/>
                  </a:lnTo>
                  <a:lnTo>
                    <a:pt x="487" y="201"/>
                  </a:lnTo>
                  <a:lnTo>
                    <a:pt x="488" y="227"/>
                  </a:lnTo>
                  <a:lnTo>
                    <a:pt x="488" y="648"/>
                  </a:lnTo>
                  <a:lnTo>
                    <a:pt x="488" y="648"/>
                  </a:lnTo>
                  <a:lnTo>
                    <a:pt x="487" y="652"/>
                  </a:lnTo>
                  <a:lnTo>
                    <a:pt x="486" y="657"/>
                  </a:lnTo>
                  <a:lnTo>
                    <a:pt x="483" y="662"/>
                  </a:lnTo>
                  <a:lnTo>
                    <a:pt x="480" y="665"/>
                  </a:lnTo>
                  <a:lnTo>
                    <a:pt x="477" y="667"/>
                  </a:lnTo>
                  <a:lnTo>
                    <a:pt x="473" y="670"/>
                  </a:lnTo>
                  <a:lnTo>
                    <a:pt x="468" y="672"/>
                  </a:lnTo>
                  <a:lnTo>
                    <a:pt x="463" y="672"/>
                  </a:lnTo>
                  <a:lnTo>
                    <a:pt x="463" y="672"/>
                  </a:lnTo>
                  <a:close/>
                  <a:moveTo>
                    <a:pt x="381" y="351"/>
                  </a:moveTo>
                  <a:lnTo>
                    <a:pt x="292" y="351"/>
                  </a:lnTo>
                  <a:lnTo>
                    <a:pt x="292" y="351"/>
                  </a:lnTo>
                  <a:lnTo>
                    <a:pt x="265" y="351"/>
                  </a:lnTo>
                  <a:lnTo>
                    <a:pt x="243" y="353"/>
                  </a:lnTo>
                  <a:lnTo>
                    <a:pt x="221" y="354"/>
                  </a:lnTo>
                  <a:lnTo>
                    <a:pt x="201" y="358"/>
                  </a:lnTo>
                  <a:lnTo>
                    <a:pt x="184" y="361"/>
                  </a:lnTo>
                  <a:lnTo>
                    <a:pt x="169" y="366"/>
                  </a:lnTo>
                  <a:lnTo>
                    <a:pt x="156" y="371"/>
                  </a:lnTo>
                  <a:lnTo>
                    <a:pt x="145" y="378"/>
                  </a:lnTo>
                  <a:lnTo>
                    <a:pt x="135" y="385"/>
                  </a:lnTo>
                  <a:lnTo>
                    <a:pt x="127" y="394"/>
                  </a:lnTo>
                  <a:lnTo>
                    <a:pt x="121" y="404"/>
                  </a:lnTo>
                  <a:lnTo>
                    <a:pt x="115" y="415"/>
                  </a:lnTo>
                  <a:lnTo>
                    <a:pt x="112" y="427"/>
                  </a:lnTo>
                  <a:lnTo>
                    <a:pt x="109" y="439"/>
                  </a:lnTo>
                  <a:lnTo>
                    <a:pt x="107" y="454"/>
                  </a:lnTo>
                  <a:lnTo>
                    <a:pt x="107" y="469"/>
                  </a:lnTo>
                  <a:lnTo>
                    <a:pt x="107" y="484"/>
                  </a:lnTo>
                  <a:lnTo>
                    <a:pt x="107" y="484"/>
                  </a:lnTo>
                  <a:lnTo>
                    <a:pt x="107" y="500"/>
                  </a:lnTo>
                  <a:lnTo>
                    <a:pt x="109" y="514"/>
                  </a:lnTo>
                  <a:lnTo>
                    <a:pt x="112" y="526"/>
                  </a:lnTo>
                  <a:lnTo>
                    <a:pt x="115" y="538"/>
                  </a:lnTo>
                  <a:lnTo>
                    <a:pt x="119" y="548"/>
                  </a:lnTo>
                  <a:lnTo>
                    <a:pt x="124" y="557"/>
                  </a:lnTo>
                  <a:lnTo>
                    <a:pt x="130" y="564"/>
                  </a:lnTo>
                  <a:lnTo>
                    <a:pt x="137" y="571"/>
                  </a:lnTo>
                  <a:lnTo>
                    <a:pt x="144" y="577"/>
                  </a:lnTo>
                  <a:lnTo>
                    <a:pt x="152" y="581"/>
                  </a:lnTo>
                  <a:lnTo>
                    <a:pt x="161" y="586"/>
                  </a:lnTo>
                  <a:lnTo>
                    <a:pt x="171" y="588"/>
                  </a:lnTo>
                  <a:lnTo>
                    <a:pt x="182" y="591"/>
                  </a:lnTo>
                  <a:lnTo>
                    <a:pt x="193" y="593"/>
                  </a:lnTo>
                  <a:lnTo>
                    <a:pt x="218" y="594"/>
                  </a:lnTo>
                  <a:lnTo>
                    <a:pt x="218" y="594"/>
                  </a:lnTo>
                  <a:lnTo>
                    <a:pt x="239" y="593"/>
                  </a:lnTo>
                  <a:lnTo>
                    <a:pt x="259" y="591"/>
                  </a:lnTo>
                  <a:lnTo>
                    <a:pt x="279" y="587"/>
                  </a:lnTo>
                  <a:lnTo>
                    <a:pt x="299" y="581"/>
                  </a:lnTo>
                  <a:lnTo>
                    <a:pt x="319" y="574"/>
                  </a:lnTo>
                  <a:lnTo>
                    <a:pt x="339" y="566"/>
                  </a:lnTo>
                  <a:lnTo>
                    <a:pt x="360" y="556"/>
                  </a:lnTo>
                  <a:lnTo>
                    <a:pt x="381" y="546"/>
                  </a:lnTo>
                  <a:lnTo>
                    <a:pt x="381" y="35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4" name="Freeform 185"/>
            <p:cNvSpPr>
              <a:spLocks/>
            </p:cNvSpPr>
            <p:nvPr/>
          </p:nvSpPr>
          <p:spPr bwMode="auto">
            <a:xfrm>
              <a:off x="5139180" y="4488174"/>
              <a:ext cx="80153" cy="163275"/>
            </a:xfrm>
            <a:custGeom>
              <a:avLst/>
              <a:gdLst>
                <a:gd name="T0" fmla="*/ 383 w 404"/>
                <a:gd name="T1" fmla="*/ 818 h 825"/>
                <a:gd name="T2" fmla="*/ 343 w 404"/>
                <a:gd name="T3" fmla="*/ 823 h 825"/>
                <a:gd name="T4" fmla="*/ 304 w 404"/>
                <a:gd name="T5" fmla="*/ 825 h 825"/>
                <a:gd name="T6" fmla="*/ 284 w 404"/>
                <a:gd name="T7" fmla="*/ 824 h 825"/>
                <a:gd name="T8" fmla="*/ 247 w 404"/>
                <a:gd name="T9" fmla="*/ 821 h 825"/>
                <a:gd name="T10" fmla="*/ 216 w 404"/>
                <a:gd name="T11" fmla="*/ 814 h 825"/>
                <a:gd name="T12" fmla="*/ 191 w 404"/>
                <a:gd name="T13" fmla="*/ 802 h 825"/>
                <a:gd name="T14" fmla="*/ 170 w 404"/>
                <a:gd name="T15" fmla="*/ 784 h 825"/>
                <a:gd name="T16" fmla="*/ 156 w 404"/>
                <a:gd name="T17" fmla="*/ 759 h 825"/>
                <a:gd name="T18" fmla="*/ 145 w 404"/>
                <a:gd name="T19" fmla="*/ 727 h 825"/>
                <a:gd name="T20" fmla="*/ 141 w 404"/>
                <a:gd name="T21" fmla="*/ 686 h 825"/>
                <a:gd name="T22" fmla="*/ 140 w 404"/>
                <a:gd name="T23" fmla="*/ 241 h 825"/>
                <a:gd name="T24" fmla="*/ 23 w 404"/>
                <a:gd name="T25" fmla="*/ 229 h 825"/>
                <a:gd name="T26" fmla="*/ 9 w 404"/>
                <a:gd name="T27" fmla="*/ 224 h 825"/>
                <a:gd name="T28" fmla="*/ 3 w 404"/>
                <a:gd name="T29" fmla="*/ 218 h 825"/>
                <a:gd name="T30" fmla="*/ 0 w 404"/>
                <a:gd name="T31" fmla="*/ 212 h 825"/>
                <a:gd name="T32" fmla="*/ 0 w 404"/>
                <a:gd name="T33" fmla="*/ 174 h 825"/>
                <a:gd name="T34" fmla="*/ 0 w 404"/>
                <a:gd name="T35" fmla="*/ 169 h 825"/>
                <a:gd name="T36" fmla="*/ 3 w 404"/>
                <a:gd name="T37" fmla="*/ 161 h 825"/>
                <a:gd name="T38" fmla="*/ 9 w 404"/>
                <a:gd name="T39" fmla="*/ 155 h 825"/>
                <a:gd name="T40" fmla="*/ 18 w 404"/>
                <a:gd name="T41" fmla="*/ 153 h 825"/>
                <a:gd name="T42" fmla="*/ 140 w 404"/>
                <a:gd name="T43" fmla="*/ 152 h 825"/>
                <a:gd name="T44" fmla="*/ 140 w 404"/>
                <a:gd name="T45" fmla="*/ 34 h 825"/>
                <a:gd name="T46" fmla="*/ 141 w 404"/>
                <a:gd name="T47" fmla="*/ 26 h 825"/>
                <a:gd name="T48" fmla="*/ 145 w 404"/>
                <a:gd name="T49" fmla="*/ 18 h 825"/>
                <a:gd name="T50" fmla="*/ 152 w 404"/>
                <a:gd name="T51" fmla="*/ 13 h 825"/>
                <a:gd name="T52" fmla="*/ 161 w 404"/>
                <a:gd name="T53" fmla="*/ 10 h 825"/>
                <a:gd name="T54" fmla="*/ 224 w 404"/>
                <a:gd name="T55" fmla="*/ 0 h 825"/>
                <a:gd name="T56" fmla="*/ 228 w 404"/>
                <a:gd name="T57" fmla="*/ 0 h 825"/>
                <a:gd name="T58" fmla="*/ 235 w 404"/>
                <a:gd name="T59" fmla="*/ 2 h 825"/>
                <a:gd name="T60" fmla="*/ 240 w 404"/>
                <a:gd name="T61" fmla="*/ 6 h 825"/>
                <a:gd name="T62" fmla="*/ 244 w 404"/>
                <a:gd name="T63" fmla="*/ 12 h 825"/>
                <a:gd name="T64" fmla="*/ 246 w 404"/>
                <a:gd name="T65" fmla="*/ 20 h 825"/>
                <a:gd name="T66" fmla="*/ 376 w 404"/>
                <a:gd name="T67" fmla="*/ 152 h 825"/>
                <a:gd name="T68" fmla="*/ 382 w 404"/>
                <a:gd name="T69" fmla="*/ 153 h 825"/>
                <a:gd name="T70" fmla="*/ 390 w 404"/>
                <a:gd name="T71" fmla="*/ 156 h 825"/>
                <a:gd name="T72" fmla="*/ 396 w 404"/>
                <a:gd name="T73" fmla="*/ 163 h 825"/>
                <a:gd name="T74" fmla="*/ 400 w 404"/>
                <a:gd name="T75" fmla="*/ 171 h 825"/>
                <a:gd name="T76" fmla="*/ 400 w 404"/>
                <a:gd name="T77" fmla="*/ 217 h 825"/>
                <a:gd name="T78" fmla="*/ 400 w 404"/>
                <a:gd name="T79" fmla="*/ 222 h 825"/>
                <a:gd name="T80" fmla="*/ 396 w 404"/>
                <a:gd name="T81" fmla="*/ 231 h 825"/>
                <a:gd name="T82" fmla="*/ 390 w 404"/>
                <a:gd name="T83" fmla="*/ 238 h 825"/>
                <a:gd name="T84" fmla="*/ 382 w 404"/>
                <a:gd name="T85" fmla="*/ 241 h 825"/>
                <a:gd name="T86" fmla="*/ 246 w 404"/>
                <a:gd name="T87" fmla="*/ 241 h 825"/>
                <a:gd name="T88" fmla="*/ 246 w 404"/>
                <a:gd name="T89" fmla="*/ 662 h 825"/>
                <a:gd name="T90" fmla="*/ 250 w 404"/>
                <a:gd name="T91" fmla="*/ 702 h 825"/>
                <a:gd name="T92" fmla="*/ 254 w 404"/>
                <a:gd name="T93" fmla="*/ 716 h 825"/>
                <a:gd name="T94" fmla="*/ 260 w 404"/>
                <a:gd name="T95" fmla="*/ 725 h 825"/>
                <a:gd name="T96" fmla="*/ 269 w 404"/>
                <a:gd name="T97" fmla="*/ 732 h 825"/>
                <a:gd name="T98" fmla="*/ 281 w 404"/>
                <a:gd name="T99" fmla="*/ 737 h 825"/>
                <a:gd name="T100" fmla="*/ 310 w 404"/>
                <a:gd name="T101" fmla="*/ 739 h 825"/>
                <a:gd name="T102" fmla="*/ 378 w 404"/>
                <a:gd name="T103" fmla="*/ 739 h 825"/>
                <a:gd name="T104" fmla="*/ 394 w 404"/>
                <a:gd name="T105" fmla="*/ 741 h 825"/>
                <a:gd name="T106" fmla="*/ 400 w 404"/>
                <a:gd name="T107" fmla="*/ 745 h 825"/>
                <a:gd name="T108" fmla="*/ 403 w 404"/>
                <a:gd name="T109" fmla="*/ 752 h 825"/>
                <a:gd name="T110" fmla="*/ 404 w 404"/>
                <a:gd name="T111" fmla="*/ 798 h 825"/>
                <a:gd name="T112" fmla="*/ 402 w 404"/>
                <a:gd name="T113" fmla="*/ 806 h 825"/>
                <a:gd name="T114" fmla="*/ 399 w 404"/>
                <a:gd name="T115" fmla="*/ 811 h 825"/>
                <a:gd name="T116" fmla="*/ 392 w 404"/>
                <a:gd name="T117" fmla="*/ 816 h 825"/>
                <a:gd name="T118" fmla="*/ 383 w 404"/>
                <a:gd name="T119" fmla="*/ 818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3" y="818"/>
                  </a:moveTo>
                  <a:lnTo>
                    <a:pt x="383" y="818"/>
                  </a:lnTo>
                  <a:lnTo>
                    <a:pt x="363" y="821"/>
                  </a:lnTo>
                  <a:lnTo>
                    <a:pt x="343" y="823"/>
                  </a:lnTo>
                  <a:lnTo>
                    <a:pt x="322" y="824"/>
                  </a:lnTo>
                  <a:lnTo>
                    <a:pt x="304" y="825"/>
                  </a:lnTo>
                  <a:lnTo>
                    <a:pt x="304" y="825"/>
                  </a:lnTo>
                  <a:lnTo>
                    <a:pt x="284" y="824"/>
                  </a:lnTo>
                  <a:lnTo>
                    <a:pt x="265" y="823"/>
                  </a:lnTo>
                  <a:lnTo>
                    <a:pt x="247" y="821"/>
                  </a:lnTo>
                  <a:lnTo>
                    <a:pt x="231" y="818"/>
                  </a:lnTo>
                  <a:lnTo>
                    <a:pt x="216" y="814"/>
                  </a:lnTo>
                  <a:lnTo>
                    <a:pt x="203" y="808"/>
                  </a:lnTo>
                  <a:lnTo>
                    <a:pt x="191" y="802"/>
                  </a:lnTo>
                  <a:lnTo>
                    <a:pt x="180" y="793"/>
                  </a:lnTo>
                  <a:lnTo>
                    <a:pt x="170" y="784"/>
                  </a:lnTo>
                  <a:lnTo>
                    <a:pt x="162" y="772"/>
                  </a:lnTo>
                  <a:lnTo>
                    <a:pt x="156" y="759"/>
                  </a:lnTo>
                  <a:lnTo>
                    <a:pt x="150" y="744"/>
                  </a:lnTo>
                  <a:lnTo>
                    <a:pt x="145" y="727"/>
                  </a:lnTo>
                  <a:lnTo>
                    <a:pt x="142" y="708"/>
                  </a:lnTo>
                  <a:lnTo>
                    <a:pt x="141" y="686"/>
                  </a:lnTo>
                  <a:lnTo>
                    <a:pt x="140" y="662"/>
                  </a:lnTo>
                  <a:lnTo>
                    <a:pt x="140" y="241"/>
                  </a:lnTo>
                  <a:lnTo>
                    <a:pt x="23" y="229"/>
                  </a:lnTo>
                  <a:lnTo>
                    <a:pt x="23" y="229"/>
                  </a:lnTo>
                  <a:lnTo>
                    <a:pt x="13" y="226"/>
                  </a:lnTo>
                  <a:lnTo>
                    <a:pt x="9" y="224"/>
                  </a:lnTo>
                  <a:lnTo>
                    <a:pt x="6" y="222"/>
                  </a:lnTo>
                  <a:lnTo>
                    <a:pt x="3" y="218"/>
                  </a:lnTo>
                  <a:lnTo>
                    <a:pt x="1" y="215"/>
                  </a:lnTo>
                  <a:lnTo>
                    <a:pt x="0" y="212"/>
                  </a:lnTo>
                  <a:lnTo>
                    <a:pt x="0" y="207"/>
                  </a:lnTo>
                  <a:lnTo>
                    <a:pt x="0" y="174"/>
                  </a:lnTo>
                  <a:lnTo>
                    <a:pt x="0" y="174"/>
                  </a:lnTo>
                  <a:lnTo>
                    <a:pt x="0" y="169"/>
                  </a:lnTo>
                  <a:lnTo>
                    <a:pt x="1" y="164"/>
                  </a:lnTo>
                  <a:lnTo>
                    <a:pt x="3" y="161"/>
                  </a:lnTo>
                  <a:lnTo>
                    <a:pt x="6" y="158"/>
                  </a:lnTo>
                  <a:lnTo>
                    <a:pt x="9" y="155"/>
                  </a:lnTo>
                  <a:lnTo>
                    <a:pt x="13" y="154"/>
                  </a:lnTo>
                  <a:lnTo>
                    <a:pt x="18" y="153"/>
                  </a:lnTo>
                  <a:lnTo>
                    <a:pt x="23" y="152"/>
                  </a:lnTo>
                  <a:lnTo>
                    <a:pt x="140" y="152"/>
                  </a:lnTo>
                  <a:lnTo>
                    <a:pt x="140" y="34"/>
                  </a:lnTo>
                  <a:lnTo>
                    <a:pt x="140" y="34"/>
                  </a:lnTo>
                  <a:lnTo>
                    <a:pt x="140" y="29"/>
                  </a:lnTo>
                  <a:lnTo>
                    <a:pt x="141" y="26"/>
                  </a:lnTo>
                  <a:lnTo>
                    <a:pt x="143" y="21"/>
                  </a:lnTo>
                  <a:lnTo>
                    <a:pt x="145" y="18"/>
                  </a:lnTo>
                  <a:lnTo>
                    <a:pt x="149" y="15"/>
                  </a:lnTo>
                  <a:lnTo>
                    <a:pt x="152" y="13"/>
                  </a:lnTo>
                  <a:lnTo>
                    <a:pt x="157" y="11"/>
                  </a:lnTo>
                  <a:lnTo>
                    <a:pt x="161" y="10"/>
                  </a:lnTo>
                  <a:lnTo>
                    <a:pt x="224" y="0"/>
                  </a:lnTo>
                  <a:lnTo>
                    <a:pt x="224" y="0"/>
                  </a:lnTo>
                  <a:lnTo>
                    <a:pt x="228" y="0"/>
                  </a:lnTo>
                  <a:lnTo>
                    <a:pt x="228" y="0"/>
                  </a:lnTo>
                  <a:lnTo>
                    <a:pt x="231" y="0"/>
                  </a:lnTo>
                  <a:lnTo>
                    <a:pt x="235" y="2"/>
                  </a:lnTo>
                  <a:lnTo>
                    <a:pt x="238" y="4"/>
                  </a:lnTo>
                  <a:lnTo>
                    <a:pt x="240" y="6"/>
                  </a:lnTo>
                  <a:lnTo>
                    <a:pt x="243" y="8"/>
                  </a:lnTo>
                  <a:lnTo>
                    <a:pt x="244" y="12"/>
                  </a:lnTo>
                  <a:lnTo>
                    <a:pt x="245" y="17"/>
                  </a:lnTo>
                  <a:lnTo>
                    <a:pt x="246" y="20"/>
                  </a:lnTo>
                  <a:lnTo>
                    <a:pt x="246" y="152"/>
                  </a:lnTo>
                  <a:lnTo>
                    <a:pt x="376" y="152"/>
                  </a:lnTo>
                  <a:lnTo>
                    <a:pt x="376" y="152"/>
                  </a:lnTo>
                  <a:lnTo>
                    <a:pt x="382" y="153"/>
                  </a:lnTo>
                  <a:lnTo>
                    <a:pt x="385" y="154"/>
                  </a:lnTo>
                  <a:lnTo>
                    <a:pt x="390" y="156"/>
                  </a:lnTo>
                  <a:lnTo>
                    <a:pt x="393" y="159"/>
                  </a:lnTo>
                  <a:lnTo>
                    <a:pt x="396" y="163"/>
                  </a:lnTo>
                  <a:lnTo>
                    <a:pt x="399" y="167"/>
                  </a:lnTo>
                  <a:lnTo>
                    <a:pt x="400" y="171"/>
                  </a:lnTo>
                  <a:lnTo>
                    <a:pt x="400" y="176"/>
                  </a:lnTo>
                  <a:lnTo>
                    <a:pt x="400" y="217"/>
                  </a:lnTo>
                  <a:lnTo>
                    <a:pt x="400" y="217"/>
                  </a:lnTo>
                  <a:lnTo>
                    <a:pt x="400" y="222"/>
                  </a:lnTo>
                  <a:lnTo>
                    <a:pt x="399" y="226"/>
                  </a:lnTo>
                  <a:lnTo>
                    <a:pt x="396" y="231"/>
                  </a:lnTo>
                  <a:lnTo>
                    <a:pt x="393" y="234"/>
                  </a:lnTo>
                  <a:lnTo>
                    <a:pt x="390" y="238"/>
                  </a:lnTo>
                  <a:lnTo>
                    <a:pt x="385" y="239"/>
                  </a:lnTo>
                  <a:lnTo>
                    <a:pt x="382" y="241"/>
                  </a:lnTo>
                  <a:lnTo>
                    <a:pt x="376" y="241"/>
                  </a:lnTo>
                  <a:lnTo>
                    <a:pt x="246" y="241"/>
                  </a:lnTo>
                  <a:lnTo>
                    <a:pt x="246" y="662"/>
                  </a:lnTo>
                  <a:lnTo>
                    <a:pt x="246" y="662"/>
                  </a:lnTo>
                  <a:lnTo>
                    <a:pt x="246" y="685"/>
                  </a:lnTo>
                  <a:lnTo>
                    <a:pt x="250" y="702"/>
                  </a:lnTo>
                  <a:lnTo>
                    <a:pt x="251" y="709"/>
                  </a:lnTo>
                  <a:lnTo>
                    <a:pt x="254" y="716"/>
                  </a:lnTo>
                  <a:lnTo>
                    <a:pt x="257" y="721"/>
                  </a:lnTo>
                  <a:lnTo>
                    <a:pt x="260" y="725"/>
                  </a:lnTo>
                  <a:lnTo>
                    <a:pt x="265" y="729"/>
                  </a:lnTo>
                  <a:lnTo>
                    <a:pt x="269" y="732"/>
                  </a:lnTo>
                  <a:lnTo>
                    <a:pt x="275" y="735"/>
                  </a:lnTo>
                  <a:lnTo>
                    <a:pt x="281" y="737"/>
                  </a:lnTo>
                  <a:lnTo>
                    <a:pt x="294" y="738"/>
                  </a:lnTo>
                  <a:lnTo>
                    <a:pt x="310" y="739"/>
                  </a:lnTo>
                  <a:lnTo>
                    <a:pt x="378" y="739"/>
                  </a:lnTo>
                  <a:lnTo>
                    <a:pt x="378" y="739"/>
                  </a:lnTo>
                  <a:lnTo>
                    <a:pt x="390" y="740"/>
                  </a:lnTo>
                  <a:lnTo>
                    <a:pt x="394" y="741"/>
                  </a:lnTo>
                  <a:lnTo>
                    <a:pt x="398" y="743"/>
                  </a:lnTo>
                  <a:lnTo>
                    <a:pt x="400" y="745"/>
                  </a:lnTo>
                  <a:lnTo>
                    <a:pt x="402" y="748"/>
                  </a:lnTo>
                  <a:lnTo>
                    <a:pt x="403" y="752"/>
                  </a:lnTo>
                  <a:lnTo>
                    <a:pt x="404" y="755"/>
                  </a:lnTo>
                  <a:lnTo>
                    <a:pt x="404" y="798"/>
                  </a:lnTo>
                  <a:lnTo>
                    <a:pt x="404" y="798"/>
                  </a:lnTo>
                  <a:lnTo>
                    <a:pt x="402" y="806"/>
                  </a:lnTo>
                  <a:lnTo>
                    <a:pt x="401" y="809"/>
                  </a:lnTo>
                  <a:lnTo>
                    <a:pt x="399" y="811"/>
                  </a:lnTo>
                  <a:lnTo>
                    <a:pt x="396" y="814"/>
                  </a:lnTo>
                  <a:lnTo>
                    <a:pt x="392" y="816"/>
                  </a:lnTo>
                  <a:lnTo>
                    <a:pt x="383" y="818"/>
                  </a:lnTo>
                  <a:lnTo>
                    <a:pt x="383" y="81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5" name="Freeform 186"/>
            <p:cNvSpPr>
              <a:spLocks noEditPoints="1"/>
            </p:cNvSpPr>
            <p:nvPr/>
          </p:nvSpPr>
          <p:spPr bwMode="auto">
            <a:xfrm>
              <a:off x="5237145" y="4516673"/>
              <a:ext cx="105684" cy="134776"/>
            </a:xfrm>
            <a:custGeom>
              <a:avLst/>
              <a:gdLst>
                <a:gd name="T0" fmla="*/ 107 w 534"/>
                <a:gd name="T1" fmla="*/ 391 h 681"/>
                <a:gd name="T2" fmla="*/ 109 w 534"/>
                <a:gd name="T3" fmla="*/ 440 h 681"/>
                <a:gd name="T4" fmla="*/ 123 w 534"/>
                <a:gd name="T5" fmla="*/ 500 h 681"/>
                <a:gd name="T6" fmla="*/ 149 w 534"/>
                <a:gd name="T7" fmla="*/ 544 h 681"/>
                <a:gd name="T8" fmla="*/ 186 w 534"/>
                <a:gd name="T9" fmla="*/ 571 h 681"/>
                <a:gd name="T10" fmla="*/ 235 w 534"/>
                <a:gd name="T11" fmla="*/ 585 h 681"/>
                <a:gd name="T12" fmla="*/ 274 w 534"/>
                <a:gd name="T13" fmla="*/ 587 h 681"/>
                <a:gd name="T14" fmla="*/ 443 w 534"/>
                <a:gd name="T15" fmla="*/ 580 h 681"/>
                <a:gd name="T16" fmla="*/ 495 w 534"/>
                <a:gd name="T17" fmla="*/ 574 h 681"/>
                <a:gd name="T18" fmla="*/ 509 w 534"/>
                <a:gd name="T19" fmla="*/ 578 h 681"/>
                <a:gd name="T20" fmla="*/ 514 w 534"/>
                <a:gd name="T21" fmla="*/ 587 h 681"/>
                <a:gd name="T22" fmla="*/ 515 w 534"/>
                <a:gd name="T23" fmla="*/ 632 h 681"/>
                <a:gd name="T24" fmla="*/ 510 w 534"/>
                <a:gd name="T25" fmla="*/ 650 h 681"/>
                <a:gd name="T26" fmla="*/ 497 w 534"/>
                <a:gd name="T27" fmla="*/ 658 h 681"/>
                <a:gd name="T28" fmla="*/ 439 w 534"/>
                <a:gd name="T29" fmla="*/ 669 h 681"/>
                <a:gd name="T30" fmla="*/ 333 w 534"/>
                <a:gd name="T31" fmla="*/ 679 h 681"/>
                <a:gd name="T32" fmla="*/ 274 w 534"/>
                <a:gd name="T33" fmla="*/ 681 h 681"/>
                <a:gd name="T34" fmla="*/ 197 w 534"/>
                <a:gd name="T35" fmla="*/ 673 h 681"/>
                <a:gd name="T36" fmla="*/ 127 w 534"/>
                <a:gd name="T37" fmla="*/ 648 h 681"/>
                <a:gd name="T38" fmla="*/ 95 w 534"/>
                <a:gd name="T39" fmla="*/ 628 h 681"/>
                <a:gd name="T40" fmla="*/ 66 w 534"/>
                <a:gd name="T41" fmla="*/ 602 h 681"/>
                <a:gd name="T42" fmla="*/ 44 w 534"/>
                <a:gd name="T43" fmla="*/ 570 h 681"/>
                <a:gd name="T44" fmla="*/ 24 w 534"/>
                <a:gd name="T45" fmla="*/ 531 h 681"/>
                <a:gd name="T46" fmla="*/ 10 w 534"/>
                <a:gd name="T47" fmla="*/ 485 h 681"/>
                <a:gd name="T48" fmla="*/ 2 w 534"/>
                <a:gd name="T49" fmla="*/ 431 h 681"/>
                <a:gd name="T50" fmla="*/ 0 w 534"/>
                <a:gd name="T51" fmla="*/ 282 h 681"/>
                <a:gd name="T52" fmla="*/ 5 w 534"/>
                <a:gd name="T53" fmla="*/ 220 h 681"/>
                <a:gd name="T54" fmla="*/ 27 w 534"/>
                <a:gd name="T55" fmla="*/ 140 h 681"/>
                <a:gd name="T56" fmla="*/ 54 w 534"/>
                <a:gd name="T57" fmla="*/ 96 h 681"/>
                <a:gd name="T58" fmla="*/ 78 w 534"/>
                <a:gd name="T59" fmla="*/ 68 h 681"/>
                <a:gd name="T60" fmla="*/ 108 w 534"/>
                <a:gd name="T61" fmla="*/ 43 h 681"/>
                <a:gd name="T62" fmla="*/ 141 w 534"/>
                <a:gd name="T63" fmla="*/ 25 h 681"/>
                <a:gd name="T64" fmla="*/ 180 w 534"/>
                <a:gd name="T65" fmla="*/ 11 h 681"/>
                <a:gd name="T66" fmla="*/ 237 w 534"/>
                <a:gd name="T67" fmla="*/ 1 h 681"/>
                <a:gd name="T68" fmla="*/ 300 w 534"/>
                <a:gd name="T69" fmla="*/ 1 h 681"/>
                <a:gd name="T70" fmla="*/ 359 w 534"/>
                <a:gd name="T71" fmla="*/ 11 h 681"/>
                <a:gd name="T72" fmla="*/ 397 w 534"/>
                <a:gd name="T73" fmla="*/ 25 h 681"/>
                <a:gd name="T74" fmla="*/ 430 w 534"/>
                <a:gd name="T75" fmla="*/ 43 h 681"/>
                <a:gd name="T76" fmla="*/ 459 w 534"/>
                <a:gd name="T77" fmla="*/ 68 h 681"/>
                <a:gd name="T78" fmla="*/ 483 w 534"/>
                <a:gd name="T79" fmla="*/ 96 h 681"/>
                <a:gd name="T80" fmla="*/ 508 w 534"/>
                <a:gd name="T81" fmla="*/ 141 h 681"/>
                <a:gd name="T82" fmla="*/ 530 w 534"/>
                <a:gd name="T83" fmla="*/ 221 h 681"/>
                <a:gd name="T84" fmla="*/ 534 w 534"/>
                <a:gd name="T85" fmla="*/ 347 h 681"/>
                <a:gd name="T86" fmla="*/ 532 w 534"/>
                <a:gd name="T87" fmla="*/ 358 h 681"/>
                <a:gd name="T88" fmla="*/ 524 w 534"/>
                <a:gd name="T89" fmla="*/ 369 h 681"/>
                <a:gd name="T90" fmla="*/ 512 w 534"/>
                <a:gd name="T91" fmla="*/ 374 h 681"/>
                <a:gd name="T92" fmla="*/ 427 w 534"/>
                <a:gd name="T93" fmla="*/ 282 h 681"/>
                <a:gd name="T94" fmla="*/ 421 w 534"/>
                <a:gd name="T95" fmla="*/ 214 h 681"/>
                <a:gd name="T96" fmla="*/ 405 w 534"/>
                <a:gd name="T97" fmla="*/ 163 h 681"/>
                <a:gd name="T98" fmla="*/ 377 w 534"/>
                <a:gd name="T99" fmla="*/ 126 h 681"/>
                <a:gd name="T100" fmla="*/ 338 w 534"/>
                <a:gd name="T101" fmla="*/ 103 h 681"/>
                <a:gd name="T102" fmla="*/ 288 w 534"/>
                <a:gd name="T103" fmla="*/ 94 h 681"/>
                <a:gd name="T104" fmla="*/ 250 w 534"/>
                <a:gd name="T105" fmla="*/ 94 h 681"/>
                <a:gd name="T106" fmla="*/ 200 w 534"/>
                <a:gd name="T107" fmla="*/ 104 h 681"/>
                <a:gd name="T108" fmla="*/ 159 w 534"/>
                <a:gd name="T109" fmla="*/ 127 h 681"/>
                <a:gd name="T110" fmla="*/ 131 w 534"/>
                <a:gd name="T111" fmla="*/ 165 h 681"/>
                <a:gd name="T112" fmla="*/ 112 w 534"/>
                <a:gd name="T113" fmla="*/ 217 h 681"/>
                <a:gd name="T114" fmla="*/ 107 w 534"/>
                <a:gd name="T115" fmla="*/ 282 h 681"/>
                <a:gd name="T116" fmla="*/ 427 w 534"/>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4" h="681">
                  <a:moveTo>
                    <a:pt x="512" y="374"/>
                  </a:moveTo>
                  <a:lnTo>
                    <a:pt x="107" y="374"/>
                  </a:lnTo>
                  <a:lnTo>
                    <a:pt x="107" y="391"/>
                  </a:lnTo>
                  <a:lnTo>
                    <a:pt x="107" y="391"/>
                  </a:lnTo>
                  <a:lnTo>
                    <a:pt x="108" y="416"/>
                  </a:lnTo>
                  <a:lnTo>
                    <a:pt x="109" y="440"/>
                  </a:lnTo>
                  <a:lnTo>
                    <a:pt x="112" y="462"/>
                  </a:lnTo>
                  <a:lnTo>
                    <a:pt x="117" y="483"/>
                  </a:lnTo>
                  <a:lnTo>
                    <a:pt x="123" y="500"/>
                  </a:lnTo>
                  <a:lnTo>
                    <a:pt x="131" y="516"/>
                  </a:lnTo>
                  <a:lnTo>
                    <a:pt x="139" y="531"/>
                  </a:lnTo>
                  <a:lnTo>
                    <a:pt x="149" y="544"/>
                  </a:lnTo>
                  <a:lnTo>
                    <a:pt x="161" y="554"/>
                  </a:lnTo>
                  <a:lnTo>
                    <a:pt x="172" y="563"/>
                  </a:lnTo>
                  <a:lnTo>
                    <a:pt x="186" y="571"/>
                  </a:lnTo>
                  <a:lnTo>
                    <a:pt x="202" y="577"/>
                  </a:lnTo>
                  <a:lnTo>
                    <a:pt x="218" y="581"/>
                  </a:lnTo>
                  <a:lnTo>
                    <a:pt x="235" y="585"/>
                  </a:lnTo>
                  <a:lnTo>
                    <a:pt x="255" y="587"/>
                  </a:lnTo>
                  <a:lnTo>
                    <a:pt x="274" y="587"/>
                  </a:lnTo>
                  <a:lnTo>
                    <a:pt x="274" y="587"/>
                  </a:lnTo>
                  <a:lnTo>
                    <a:pt x="330" y="587"/>
                  </a:lnTo>
                  <a:lnTo>
                    <a:pt x="388" y="584"/>
                  </a:lnTo>
                  <a:lnTo>
                    <a:pt x="443" y="580"/>
                  </a:lnTo>
                  <a:lnTo>
                    <a:pt x="490" y="574"/>
                  </a:lnTo>
                  <a:lnTo>
                    <a:pt x="490" y="574"/>
                  </a:lnTo>
                  <a:lnTo>
                    <a:pt x="495" y="574"/>
                  </a:lnTo>
                  <a:lnTo>
                    <a:pt x="495" y="574"/>
                  </a:lnTo>
                  <a:lnTo>
                    <a:pt x="502" y="576"/>
                  </a:lnTo>
                  <a:lnTo>
                    <a:pt x="509" y="578"/>
                  </a:lnTo>
                  <a:lnTo>
                    <a:pt x="512" y="580"/>
                  </a:lnTo>
                  <a:lnTo>
                    <a:pt x="513" y="584"/>
                  </a:lnTo>
                  <a:lnTo>
                    <a:pt x="514" y="587"/>
                  </a:lnTo>
                  <a:lnTo>
                    <a:pt x="515" y="592"/>
                  </a:lnTo>
                  <a:lnTo>
                    <a:pt x="515" y="632"/>
                  </a:lnTo>
                  <a:lnTo>
                    <a:pt x="515" y="632"/>
                  </a:lnTo>
                  <a:lnTo>
                    <a:pt x="514" y="642"/>
                  </a:lnTo>
                  <a:lnTo>
                    <a:pt x="513" y="647"/>
                  </a:lnTo>
                  <a:lnTo>
                    <a:pt x="510" y="650"/>
                  </a:lnTo>
                  <a:lnTo>
                    <a:pt x="507" y="654"/>
                  </a:lnTo>
                  <a:lnTo>
                    <a:pt x="502" y="656"/>
                  </a:lnTo>
                  <a:lnTo>
                    <a:pt x="497" y="658"/>
                  </a:lnTo>
                  <a:lnTo>
                    <a:pt x="491" y="661"/>
                  </a:lnTo>
                  <a:lnTo>
                    <a:pt x="491" y="661"/>
                  </a:lnTo>
                  <a:lnTo>
                    <a:pt x="439" y="669"/>
                  </a:lnTo>
                  <a:lnTo>
                    <a:pt x="386" y="675"/>
                  </a:lnTo>
                  <a:lnTo>
                    <a:pt x="360" y="678"/>
                  </a:lnTo>
                  <a:lnTo>
                    <a:pt x="333" y="679"/>
                  </a:lnTo>
                  <a:lnTo>
                    <a:pt x="304" y="680"/>
                  </a:lnTo>
                  <a:lnTo>
                    <a:pt x="274" y="681"/>
                  </a:lnTo>
                  <a:lnTo>
                    <a:pt x="274" y="681"/>
                  </a:lnTo>
                  <a:lnTo>
                    <a:pt x="249" y="680"/>
                  </a:lnTo>
                  <a:lnTo>
                    <a:pt x="222" y="678"/>
                  </a:lnTo>
                  <a:lnTo>
                    <a:pt x="197" y="673"/>
                  </a:lnTo>
                  <a:lnTo>
                    <a:pt x="173" y="667"/>
                  </a:lnTo>
                  <a:lnTo>
                    <a:pt x="149" y="658"/>
                  </a:lnTo>
                  <a:lnTo>
                    <a:pt x="127" y="648"/>
                  </a:lnTo>
                  <a:lnTo>
                    <a:pt x="116" y="642"/>
                  </a:lnTo>
                  <a:lnTo>
                    <a:pt x="105" y="635"/>
                  </a:lnTo>
                  <a:lnTo>
                    <a:pt x="95" y="628"/>
                  </a:lnTo>
                  <a:lnTo>
                    <a:pt x="85" y="620"/>
                  </a:lnTo>
                  <a:lnTo>
                    <a:pt x="76" y="611"/>
                  </a:lnTo>
                  <a:lnTo>
                    <a:pt x="66" y="602"/>
                  </a:lnTo>
                  <a:lnTo>
                    <a:pt x="58" y="592"/>
                  </a:lnTo>
                  <a:lnTo>
                    <a:pt x="50" y="581"/>
                  </a:lnTo>
                  <a:lnTo>
                    <a:pt x="44" y="570"/>
                  </a:lnTo>
                  <a:lnTo>
                    <a:pt x="35" y="557"/>
                  </a:lnTo>
                  <a:lnTo>
                    <a:pt x="30" y="545"/>
                  </a:lnTo>
                  <a:lnTo>
                    <a:pt x="24" y="531"/>
                  </a:lnTo>
                  <a:lnTo>
                    <a:pt x="18" y="516"/>
                  </a:lnTo>
                  <a:lnTo>
                    <a:pt x="14" y="501"/>
                  </a:lnTo>
                  <a:lnTo>
                    <a:pt x="10" y="485"/>
                  </a:lnTo>
                  <a:lnTo>
                    <a:pt x="7" y="468"/>
                  </a:lnTo>
                  <a:lnTo>
                    <a:pt x="3" y="449"/>
                  </a:lnTo>
                  <a:lnTo>
                    <a:pt x="2" y="431"/>
                  </a:lnTo>
                  <a:lnTo>
                    <a:pt x="1" y="412"/>
                  </a:lnTo>
                  <a:lnTo>
                    <a:pt x="0" y="391"/>
                  </a:lnTo>
                  <a:lnTo>
                    <a:pt x="0" y="282"/>
                  </a:lnTo>
                  <a:lnTo>
                    <a:pt x="0" y="282"/>
                  </a:lnTo>
                  <a:lnTo>
                    <a:pt x="1" y="251"/>
                  </a:lnTo>
                  <a:lnTo>
                    <a:pt x="5" y="220"/>
                  </a:lnTo>
                  <a:lnTo>
                    <a:pt x="10" y="193"/>
                  </a:lnTo>
                  <a:lnTo>
                    <a:pt x="18" y="165"/>
                  </a:lnTo>
                  <a:lnTo>
                    <a:pt x="27" y="140"/>
                  </a:lnTo>
                  <a:lnTo>
                    <a:pt x="40" y="117"/>
                  </a:lnTo>
                  <a:lnTo>
                    <a:pt x="46" y="107"/>
                  </a:lnTo>
                  <a:lnTo>
                    <a:pt x="54" y="96"/>
                  </a:lnTo>
                  <a:lnTo>
                    <a:pt x="62" y="86"/>
                  </a:lnTo>
                  <a:lnTo>
                    <a:pt x="70" y="77"/>
                  </a:lnTo>
                  <a:lnTo>
                    <a:pt x="78" y="68"/>
                  </a:lnTo>
                  <a:lnTo>
                    <a:pt x="88" y="58"/>
                  </a:lnTo>
                  <a:lnTo>
                    <a:pt x="97" y="51"/>
                  </a:lnTo>
                  <a:lnTo>
                    <a:pt x="108" y="43"/>
                  </a:lnTo>
                  <a:lnTo>
                    <a:pt x="118" y="37"/>
                  </a:lnTo>
                  <a:lnTo>
                    <a:pt x="130" y="31"/>
                  </a:lnTo>
                  <a:lnTo>
                    <a:pt x="141" y="25"/>
                  </a:lnTo>
                  <a:lnTo>
                    <a:pt x="154" y="19"/>
                  </a:lnTo>
                  <a:lnTo>
                    <a:pt x="166" y="15"/>
                  </a:lnTo>
                  <a:lnTo>
                    <a:pt x="180" y="11"/>
                  </a:lnTo>
                  <a:lnTo>
                    <a:pt x="194" y="8"/>
                  </a:lnTo>
                  <a:lnTo>
                    <a:pt x="208" y="4"/>
                  </a:lnTo>
                  <a:lnTo>
                    <a:pt x="237" y="1"/>
                  </a:lnTo>
                  <a:lnTo>
                    <a:pt x="268" y="0"/>
                  </a:lnTo>
                  <a:lnTo>
                    <a:pt x="268" y="0"/>
                  </a:lnTo>
                  <a:lnTo>
                    <a:pt x="300" y="1"/>
                  </a:lnTo>
                  <a:lnTo>
                    <a:pt x="330" y="4"/>
                  </a:lnTo>
                  <a:lnTo>
                    <a:pt x="345" y="8"/>
                  </a:lnTo>
                  <a:lnTo>
                    <a:pt x="359" y="11"/>
                  </a:lnTo>
                  <a:lnTo>
                    <a:pt x="372" y="15"/>
                  </a:lnTo>
                  <a:lnTo>
                    <a:pt x="384" y="19"/>
                  </a:lnTo>
                  <a:lnTo>
                    <a:pt x="397" y="25"/>
                  </a:lnTo>
                  <a:lnTo>
                    <a:pt x="408" y="31"/>
                  </a:lnTo>
                  <a:lnTo>
                    <a:pt x="420" y="37"/>
                  </a:lnTo>
                  <a:lnTo>
                    <a:pt x="430" y="43"/>
                  </a:lnTo>
                  <a:lnTo>
                    <a:pt x="440" y="51"/>
                  </a:lnTo>
                  <a:lnTo>
                    <a:pt x="450" y="59"/>
                  </a:lnTo>
                  <a:lnTo>
                    <a:pt x="459" y="68"/>
                  </a:lnTo>
                  <a:lnTo>
                    <a:pt x="467" y="77"/>
                  </a:lnTo>
                  <a:lnTo>
                    <a:pt x="475" y="86"/>
                  </a:lnTo>
                  <a:lnTo>
                    <a:pt x="483" y="96"/>
                  </a:lnTo>
                  <a:lnTo>
                    <a:pt x="490" y="107"/>
                  </a:lnTo>
                  <a:lnTo>
                    <a:pt x="497" y="118"/>
                  </a:lnTo>
                  <a:lnTo>
                    <a:pt x="508" y="141"/>
                  </a:lnTo>
                  <a:lnTo>
                    <a:pt x="517" y="166"/>
                  </a:lnTo>
                  <a:lnTo>
                    <a:pt x="524" y="193"/>
                  </a:lnTo>
                  <a:lnTo>
                    <a:pt x="530" y="221"/>
                  </a:lnTo>
                  <a:lnTo>
                    <a:pt x="533" y="251"/>
                  </a:lnTo>
                  <a:lnTo>
                    <a:pt x="534" y="282"/>
                  </a:lnTo>
                  <a:lnTo>
                    <a:pt x="534" y="347"/>
                  </a:lnTo>
                  <a:lnTo>
                    <a:pt x="534" y="347"/>
                  </a:lnTo>
                  <a:lnTo>
                    <a:pt x="533" y="353"/>
                  </a:lnTo>
                  <a:lnTo>
                    <a:pt x="532" y="358"/>
                  </a:lnTo>
                  <a:lnTo>
                    <a:pt x="531" y="362"/>
                  </a:lnTo>
                  <a:lnTo>
                    <a:pt x="528" y="367"/>
                  </a:lnTo>
                  <a:lnTo>
                    <a:pt x="524" y="369"/>
                  </a:lnTo>
                  <a:lnTo>
                    <a:pt x="521" y="371"/>
                  </a:lnTo>
                  <a:lnTo>
                    <a:pt x="516" y="374"/>
                  </a:lnTo>
                  <a:lnTo>
                    <a:pt x="512" y="374"/>
                  </a:lnTo>
                  <a:lnTo>
                    <a:pt x="512" y="374"/>
                  </a:lnTo>
                  <a:close/>
                  <a:moveTo>
                    <a:pt x="427" y="282"/>
                  </a:moveTo>
                  <a:lnTo>
                    <a:pt x="427" y="282"/>
                  </a:lnTo>
                  <a:lnTo>
                    <a:pt x="425" y="258"/>
                  </a:lnTo>
                  <a:lnTo>
                    <a:pt x="424" y="235"/>
                  </a:lnTo>
                  <a:lnTo>
                    <a:pt x="421" y="214"/>
                  </a:lnTo>
                  <a:lnTo>
                    <a:pt x="416" y="195"/>
                  </a:lnTo>
                  <a:lnTo>
                    <a:pt x="412" y="178"/>
                  </a:lnTo>
                  <a:lnTo>
                    <a:pt x="405" y="163"/>
                  </a:lnTo>
                  <a:lnTo>
                    <a:pt x="397" y="149"/>
                  </a:lnTo>
                  <a:lnTo>
                    <a:pt x="388" y="136"/>
                  </a:lnTo>
                  <a:lnTo>
                    <a:pt x="377" y="126"/>
                  </a:lnTo>
                  <a:lnTo>
                    <a:pt x="365" y="117"/>
                  </a:lnTo>
                  <a:lnTo>
                    <a:pt x="352" y="109"/>
                  </a:lnTo>
                  <a:lnTo>
                    <a:pt x="338" y="103"/>
                  </a:lnTo>
                  <a:lnTo>
                    <a:pt x="322" y="98"/>
                  </a:lnTo>
                  <a:lnTo>
                    <a:pt x="306" y="95"/>
                  </a:lnTo>
                  <a:lnTo>
                    <a:pt x="288" y="94"/>
                  </a:lnTo>
                  <a:lnTo>
                    <a:pt x="268" y="93"/>
                  </a:lnTo>
                  <a:lnTo>
                    <a:pt x="268" y="93"/>
                  </a:lnTo>
                  <a:lnTo>
                    <a:pt x="250" y="94"/>
                  </a:lnTo>
                  <a:lnTo>
                    <a:pt x="232" y="95"/>
                  </a:lnTo>
                  <a:lnTo>
                    <a:pt x="214" y="98"/>
                  </a:lnTo>
                  <a:lnTo>
                    <a:pt x="200" y="104"/>
                  </a:lnTo>
                  <a:lnTo>
                    <a:pt x="185" y="110"/>
                  </a:lnTo>
                  <a:lnTo>
                    <a:pt x="172" y="118"/>
                  </a:lnTo>
                  <a:lnTo>
                    <a:pt x="159" y="127"/>
                  </a:lnTo>
                  <a:lnTo>
                    <a:pt x="149" y="139"/>
                  </a:lnTo>
                  <a:lnTo>
                    <a:pt x="139" y="151"/>
                  </a:lnTo>
                  <a:lnTo>
                    <a:pt x="131" y="165"/>
                  </a:lnTo>
                  <a:lnTo>
                    <a:pt x="123" y="181"/>
                  </a:lnTo>
                  <a:lnTo>
                    <a:pt x="117" y="197"/>
                  </a:lnTo>
                  <a:lnTo>
                    <a:pt x="112" y="217"/>
                  </a:lnTo>
                  <a:lnTo>
                    <a:pt x="109" y="236"/>
                  </a:lnTo>
                  <a:lnTo>
                    <a:pt x="108" y="259"/>
                  </a:lnTo>
                  <a:lnTo>
                    <a:pt x="107" y="282"/>
                  </a:lnTo>
                  <a:lnTo>
                    <a:pt x="107" y="293"/>
                  </a:lnTo>
                  <a:lnTo>
                    <a:pt x="427" y="293"/>
                  </a:lnTo>
                  <a:lnTo>
                    <a:pt x="427"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6" name="Freeform 187"/>
            <p:cNvSpPr>
              <a:spLocks noEditPoints="1"/>
            </p:cNvSpPr>
            <p:nvPr/>
          </p:nvSpPr>
          <p:spPr bwMode="auto">
            <a:xfrm>
              <a:off x="5368359" y="4518454"/>
              <a:ext cx="111621" cy="179306"/>
            </a:xfrm>
            <a:custGeom>
              <a:avLst/>
              <a:gdLst>
                <a:gd name="T0" fmla="*/ 523 w 566"/>
                <a:gd name="T1" fmla="*/ 121 h 906"/>
                <a:gd name="T2" fmla="*/ 542 w 566"/>
                <a:gd name="T3" fmla="*/ 224 h 906"/>
                <a:gd name="T4" fmla="*/ 517 w 566"/>
                <a:gd name="T5" fmla="*/ 330 h 906"/>
                <a:gd name="T6" fmla="*/ 418 w 566"/>
                <a:gd name="T7" fmla="*/ 409 h 906"/>
                <a:gd name="T8" fmla="*/ 274 w 566"/>
                <a:gd name="T9" fmla="*/ 430 h 906"/>
                <a:gd name="T10" fmla="*/ 162 w 566"/>
                <a:gd name="T11" fmla="*/ 416 h 906"/>
                <a:gd name="T12" fmla="*/ 116 w 566"/>
                <a:gd name="T13" fmla="*/ 419 h 906"/>
                <a:gd name="T14" fmla="*/ 104 w 566"/>
                <a:gd name="T15" fmla="*/ 447 h 906"/>
                <a:gd name="T16" fmla="*/ 124 w 566"/>
                <a:gd name="T17" fmla="*/ 479 h 906"/>
                <a:gd name="T18" fmla="*/ 407 w 566"/>
                <a:gd name="T19" fmla="*/ 556 h 906"/>
                <a:gd name="T20" fmla="*/ 510 w 566"/>
                <a:gd name="T21" fmla="*/ 611 h 906"/>
                <a:gd name="T22" fmla="*/ 553 w 566"/>
                <a:gd name="T23" fmla="*/ 709 h 906"/>
                <a:gd name="T24" fmla="*/ 538 w 566"/>
                <a:gd name="T25" fmla="*/ 797 h 906"/>
                <a:gd name="T26" fmla="*/ 452 w 566"/>
                <a:gd name="T27" fmla="*/ 877 h 906"/>
                <a:gd name="T28" fmla="*/ 277 w 566"/>
                <a:gd name="T29" fmla="*/ 906 h 906"/>
                <a:gd name="T30" fmla="*/ 128 w 566"/>
                <a:gd name="T31" fmla="*/ 885 h 906"/>
                <a:gd name="T32" fmla="*/ 26 w 566"/>
                <a:gd name="T33" fmla="*/ 811 h 906"/>
                <a:gd name="T34" fmla="*/ 0 w 566"/>
                <a:gd name="T35" fmla="*/ 703 h 906"/>
                <a:gd name="T36" fmla="*/ 9 w 566"/>
                <a:gd name="T37" fmla="*/ 643 h 906"/>
                <a:gd name="T38" fmla="*/ 75 w 566"/>
                <a:gd name="T39" fmla="*/ 549 h 906"/>
                <a:gd name="T40" fmla="*/ 33 w 566"/>
                <a:gd name="T41" fmla="*/ 518 h 906"/>
                <a:gd name="T42" fmla="*/ 12 w 566"/>
                <a:gd name="T43" fmla="*/ 451 h 906"/>
                <a:gd name="T44" fmla="*/ 31 w 566"/>
                <a:gd name="T45" fmla="*/ 391 h 906"/>
                <a:gd name="T46" fmla="*/ 36 w 566"/>
                <a:gd name="T47" fmla="*/ 336 h 906"/>
                <a:gd name="T48" fmla="*/ 6 w 566"/>
                <a:gd name="T49" fmla="*/ 224 h 906"/>
                <a:gd name="T50" fmla="*/ 18 w 566"/>
                <a:gd name="T51" fmla="*/ 135 h 906"/>
                <a:gd name="T52" fmla="*/ 97 w 566"/>
                <a:gd name="T53" fmla="*/ 40 h 906"/>
                <a:gd name="T54" fmla="*/ 236 w 566"/>
                <a:gd name="T55" fmla="*/ 1 h 906"/>
                <a:gd name="T56" fmla="*/ 554 w 566"/>
                <a:gd name="T57" fmla="*/ 4 h 906"/>
                <a:gd name="T58" fmla="*/ 566 w 566"/>
                <a:gd name="T59" fmla="*/ 58 h 906"/>
                <a:gd name="T60" fmla="*/ 557 w 566"/>
                <a:gd name="T61" fmla="*/ 77 h 906"/>
                <a:gd name="T62" fmla="*/ 446 w 566"/>
                <a:gd name="T63" fmla="*/ 701 h 906"/>
                <a:gd name="T64" fmla="*/ 422 w 566"/>
                <a:gd name="T65" fmla="*/ 659 h 906"/>
                <a:gd name="T66" fmla="*/ 299 w 566"/>
                <a:gd name="T67" fmla="*/ 615 h 906"/>
                <a:gd name="T68" fmla="*/ 120 w 566"/>
                <a:gd name="T69" fmla="*/ 628 h 906"/>
                <a:gd name="T70" fmla="*/ 104 w 566"/>
                <a:gd name="T71" fmla="*/ 713 h 906"/>
                <a:gd name="T72" fmla="*/ 124 w 566"/>
                <a:gd name="T73" fmla="*/ 778 h 906"/>
                <a:gd name="T74" fmla="*/ 194 w 566"/>
                <a:gd name="T75" fmla="*/ 815 h 906"/>
                <a:gd name="T76" fmla="*/ 301 w 566"/>
                <a:gd name="T77" fmla="*/ 823 h 906"/>
                <a:gd name="T78" fmla="*/ 404 w 566"/>
                <a:gd name="T79" fmla="*/ 802 h 906"/>
                <a:gd name="T80" fmla="*/ 443 w 566"/>
                <a:gd name="T81" fmla="*/ 752 h 906"/>
                <a:gd name="T82" fmla="*/ 437 w 566"/>
                <a:gd name="T83" fmla="*/ 214 h 906"/>
                <a:gd name="T84" fmla="*/ 420 w 566"/>
                <a:gd name="T85" fmla="*/ 141 h 906"/>
                <a:gd name="T86" fmla="*/ 354 w 566"/>
                <a:gd name="T87" fmla="*/ 95 h 906"/>
                <a:gd name="T88" fmla="*/ 250 w 566"/>
                <a:gd name="T89" fmla="*/ 86 h 906"/>
                <a:gd name="T90" fmla="*/ 151 w 566"/>
                <a:gd name="T91" fmla="*/ 116 h 906"/>
                <a:gd name="T92" fmla="*/ 114 w 566"/>
                <a:gd name="T93" fmla="*/ 177 h 906"/>
                <a:gd name="T94" fmla="*/ 111 w 566"/>
                <a:gd name="T95" fmla="*/ 234 h 906"/>
                <a:gd name="T96" fmla="*/ 133 w 566"/>
                <a:gd name="T97" fmla="*/ 296 h 906"/>
                <a:gd name="T98" fmla="*/ 207 w 566"/>
                <a:gd name="T99" fmla="*/ 339 h 906"/>
                <a:gd name="T100" fmla="*/ 319 w 566"/>
                <a:gd name="T101" fmla="*/ 344 h 906"/>
                <a:gd name="T102" fmla="*/ 405 w 566"/>
                <a:gd name="T103" fmla="*/ 312 h 906"/>
                <a:gd name="T104" fmla="*/ 436 w 566"/>
                <a:gd name="T105" fmla="*/ 2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6" h="906">
                  <a:moveTo>
                    <a:pt x="545" y="81"/>
                  </a:moveTo>
                  <a:lnTo>
                    <a:pt x="501" y="89"/>
                  </a:lnTo>
                  <a:lnTo>
                    <a:pt x="501" y="89"/>
                  </a:lnTo>
                  <a:lnTo>
                    <a:pt x="509" y="99"/>
                  </a:lnTo>
                  <a:lnTo>
                    <a:pt x="516" y="110"/>
                  </a:lnTo>
                  <a:lnTo>
                    <a:pt x="523" y="121"/>
                  </a:lnTo>
                  <a:lnTo>
                    <a:pt x="530" y="136"/>
                  </a:lnTo>
                  <a:lnTo>
                    <a:pt x="534" y="152"/>
                  </a:lnTo>
                  <a:lnTo>
                    <a:pt x="539" y="170"/>
                  </a:lnTo>
                  <a:lnTo>
                    <a:pt x="541" y="190"/>
                  </a:lnTo>
                  <a:lnTo>
                    <a:pt x="542" y="214"/>
                  </a:lnTo>
                  <a:lnTo>
                    <a:pt x="542" y="224"/>
                  </a:lnTo>
                  <a:lnTo>
                    <a:pt x="542" y="224"/>
                  </a:lnTo>
                  <a:lnTo>
                    <a:pt x="541" y="248"/>
                  </a:lnTo>
                  <a:lnTo>
                    <a:pt x="538" y="271"/>
                  </a:lnTo>
                  <a:lnTo>
                    <a:pt x="533" y="292"/>
                  </a:lnTo>
                  <a:lnTo>
                    <a:pt x="526" y="312"/>
                  </a:lnTo>
                  <a:lnTo>
                    <a:pt x="517" y="330"/>
                  </a:lnTo>
                  <a:lnTo>
                    <a:pt x="506" y="347"/>
                  </a:lnTo>
                  <a:lnTo>
                    <a:pt x="493" y="362"/>
                  </a:lnTo>
                  <a:lnTo>
                    <a:pt x="478" y="376"/>
                  </a:lnTo>
                  <a:lnTo>
                    <a:pt x="460" y="389"/>
                  </a:lnTo>
                  <a:lnTo>
                    <a:pt x="440" y="400"/>
                  </a:lnTo>
                  <a:lnTo>
                    <a:pt x="418" y="409"/>
                  </a:lnTo>
                  <a:lnTo>
                    <a:pt x="394" y="416"/>
                  </a:lnTo>
                  <a:lnTo>
                    <a:pt x="368" y="422"/>
                  </a:lnTo>
                  <a:lnTo>
                    <a:pt x="339" y="427"/>
                  </a:lnTo>
                  <a:lnTo>
                    <a:pt x="307" y="429"/>
                  </a:lnTo>
                  <a:lnTo>
                    <a:pt x="274" y="430"/>
                  </a:lnTo>
                  <a:lnTo>
                    <a:pt x="274" y="430"/>
                  </a:lnTo>
                  <a:lnTo>
                    <a:pt x="251" y="430"/>
                  </a:lnTo>
                  <a:lnTo>
                    <a:pt x="230" y="428"/>
                  </a:lnTo>
                  <a:lnTo>
                    <a:pt x="211" y="427"/>
                  </a:lnTo>
                  <a:lnTo>
                    <a:pt x="192" y="423"/>
                  </a:lnTo>
                  <a:lnTo>
                    <a:pt x="176" y="420"/>
                  </a:lnTo>
                  <a:lnTo>
                    <a:pt x="162" y="416"/>
                  </a:lnTo>
                  <a:lnTo>
                    <a:pt x="148" y="410"/>
                  </a:lnTo>
                  <a:lnTo>
                    <a:pt x="134" y="406"/>
                  </a:lnTo>
                  <a:lnTo>
                    <a:pt x="134" y="406"/>
                  </a:lnTo>
                  <a:lnTo>
                    <a:pt x="127" y="409"/>
                  </a:lnTo>
                  <a:lnTo>
                    <a:pt x="120" y="414"/>
                  </a:lnTo>
                  <a:lnTo>
                    <a:pt x="116" y="419"/>
                  </a:lnTo>
                  <a:lnTo>
                    <a:pt x="111" y="423"/>
                  </a:lnTo>
                  <a:lnTo>
                    <a:pt x="108" y="429"/>
                  </a:lnTo>
                  <a:lnTo>
                    <a:pt x="105" y="435"/>
                  </a:lnTo>
                  <a:lnTo>
                    <a:pt x="104" y="440"/>
                  </a:lnTo>
                  <a:lnTo>
                    <a:pt x="104" y="447"/>
                  </a:lnTo>
                  <a:lnTo>
                    <a:pt x="104" y="447"/>
                  </a:lnTo>
                  <a:lnTo>
                    <a:pt x="104" y="454"/>
                  </a:lnTo>
                  <a:lnTo>
                    <a:pt x="105" y="461"/>
                  </a:lnTo>
                  <a:lnTo>
                    <a:pt x="108" y="467"/>
                  </a:lnTo>
                  <a:lnTo>
                    <a:pt x="112" y="471"/>
                  </a:lnTo>
                  <a:lnTo>
                    <a:pt x="117" y="476"/>
                  </a:lnTo>
                  <a:lnTo>
                    <a:pt x="124" y="479"/>
                  </a:lnTo>
                  <a:lnTo>
                    <a:pt x="132" y="483"/>
                  </a:lnTo>
                  <a:lnTo>
                    <a:pt x="141" y="485"/>
                  </a:lnTo>
                  <a:lnTo>
                    <a:pt x="321" y="531"/>
                  </a:lnTo>
                  <a:lnTo>
                    <a:pt x="321" y="531"/>
                  </a:lnTo>
                  <a:lnTo>
                    <a:pt x="365" y="542"/>
                  </a:lnTo>
                  <a:lnTo>
                    <a:pt x="407" y="556"/>
                  </a:lnTo>
                  <a:lnTo>
                    <a:pt x="428" y="563"/>
                  </a:lnTo>
                  <a:lnTo>
                    <a:pt x="446" y="571"/>
                  </a:lnTo>
                  <a:lnTo>
                    <a:pt x="464" y="579"/>
                  </a:lnTo>
                  <a:lnTo>
                    <a:pt x="482" y="588"/>
                  </a:lnTo>
                  <a:lnTo>
                    <a:pt x="496" y="600"/>
                  </a:lnTo>
                  <a:lnTo>
                    <a:pt x="510" y="611"/>
                  </a:lnTo>
                  <a:lnTo>
                    <a:pt x="523" y="624"/>
                  </a:lnTo>
                  <a:lnTo>
                    <a:pt x="533" y="638"/>
                  </a:lnTo>
                  <a:lnTo>
                    <a:pt x="541" y="653"/>
                  </a:lnTo>
                  <a:lnTo>
                    <a:pt x="548" y="670"/>
                  </a:lnTo>
                  <a:lnTo>
                    <a:pt x="552" y="688"/>
                  </a:lnTo>
                  <a:lnTo>
                    <a:pt x="553" y="709"/>
                  </a:lnTo>
                  <a:lnTo>
                    <a:pt x="553" y="718"/>
                  </a:lnTo>
                  <a:lnTo>
                    <a:pt x="553" y="718"/>
                  </a:lnTo>
                  <a:lnTo>
                    <a:pt x="552" y="740"/>
                  </a:lnTo>
                  <a:lnTo>
                    <a:pt x="549" y="759"/>
                  </a:lnTo>
                  <a:lnTo>
                    <a:pt x="545" y="779"/>
                  </a:lnTo>
                  <a:lnTo>
                    <a:pt x="538" y="797"/>
                  </a:lnTo>
                  <a:lnTo>
                    <a:pt x="529" y="813"/>
                  </a:lnTo>
                  <a:lnTo>
                    <a:pt x="518" y="828"/>
                  </a:lnTo>
                  <a:lnTo>
                    <a:pt x="504" y="843"/>
                  </a:lnTo>
                  <a:lnTo>
                    <a:pt x="490" y="856"/>
                  </a:lnTo>
                  <a:lnTo>
                    <a:pt x="471" y="867"/>
                  </a:lnTo>
                  <a:lnTo>
                    <a:pt x="452" y="877"/>
                  </a:lnTo>
                  <a:lnTo>
                    <a:pt x="429" y="885"/>
                  </a:lnTo>
                  <a:lnTo>
                    <a:pt x="404" y="892"/>
                  </a:lnTo>
                  <a:lnTo>
                    <a:pt x="376" y="898"/>
                  </a:lnTo>
                  <a:lnTo>
                    <a:pt x="346" y="903"/>
                  </a:lnTo>
                  <a:lnTo>
                    <a:pt x="313" y="905"/>
                  </a:lnTo>
                  <a:lnTo>
                    <a:pt x="277" y="906"/>
                  </a:lnTo>
                  <a:lnTo>
                    <a:pt x="277" y="906"/>
                  </a:lnTo>
                  <a:lnTo>
                    <a:pt x="243" y="905"/>
                  </a:lnTo>
                  <a:lnTo>
                    <a:pt x="211" y="903"/>
                  </a:lnTo>
                  <a:lnTo>
                    <a:pt x="181" y="898"/>
                  </a:lnTo>
                  <a:lnTo>
                    <a:pt x="153" y="892"/>
                  </a:lnTo>
                  <a:lnTo>
                    <a:pt x="128" y="885"/>
                  </a:lnTo>
                  <a:lnTo>
                    <a:pt x="105" y="876"/>
                  </a:lnTo>
                  <a:lnTo>
                    <a:pt x="86" y="866"/>
                  </a:lnTo>
                  <a:lnTo>
                    <a:pt x="67" y="854"/>
                  </a:lnTo>
                  <a:lnTo>
                    <a:pt x="51" y="841"/>
                  </a:lnTo>
                  <a:lnTo>
                    <a:pt x="38" y="827"/>
                  </a:lnTo>
                  <a:lnTo>
                    <a:pt x="26" y="811"/>
                  </a:lnTo>
                  <a:lnTo>
                    <a:pt x="16" y="794"/>
                  </a:lnTo>
                  <a:lnTo>
                    <a:pt x="9" y="775"/>
                  </a:lnTo>
                  <a:lnTo>
                    <a:pt x="4" y="756"/>
                  </a:lnTo>
                  <a:lnTo>
                    <a:pt x="1" y="735"/>
                  </a:lnTo>
                  <a:lnTo>
                    <a:pt x="0" y="713"/>
                  </a:lnTo>
                  <a:lnTo>
                    <a:pt x="0" y="703"/>
                  </a:lnTo>
                  <a:lnTo>
                    <a:pt x="0" y="703"/>
                  </a:lnTo>
                  <a:lnTo>
                    <a:pt x="0" y="690"/>
                  </a:lnTo>
                  <a:lnTo>
                    <a:pt x="1" y="678"/>
                  </a:lnTo>
                  <a:lnTo>
                    <a:pt x="3" y="666"/>
                  </a:lnTo>
                  <a:lnTo>
                    <a:pt x="7" y="655"/>
                  </a:lnTo>
                  <a:lnTo>
                    <a:pt x="9" y="643"/>
                  </a:lnTo>
                  <a:lnTo>
                    <a:pt x="14" y="633"/>
                  </a:lnTo>
                  <a:lnTo>
                    <a:pt x="23" y="612"/>
                  </a:lnTo>
                  <a:lnTo>
                    <a:pt x="34" y="593"/>
                  </a:lnTo>
                  <a:lnTo>
                    <a:pt x="47" y="577"/>
                  </a:lnTo>
                  <a:lnTo>
                    <a:pt x="61" y="562"/>
                  </a:lnTo>
                  <a:lnTo>
                    <a:pt x="75" y="549"/>
                  </a:lnTo>
                  <a:lnTo>
                    <a:pt x="67" y="546"/>
                  </a:lnTo>
                  <a:lnTo>
                    <a:pt x="67" y="546"/>
                  </a:lnTo>
                  <a:lnTo>
                    <a:pt x="61" y="542"/>
                  </a:lnTo>
                  <a:lnTo>
                    <a:pt x="54" y="539"/>
                  </a:lnTo>
                  <a:lnTo>
                    <a:pt x="42" y="530"/>
                  </a:lnTo>
                  <a:lnTo>
                    <a:pt x="33" y="518"/>
                  </a:lnTo>
                  <a:lnTo>
                    <a:pt x="25" y="507"/>
                  </a:lnTo>
                  <a:lnTo>
                    <a:pt x="19" y="493"/>
                  </a:lnTo>
                  <a:lnTo>
                    <a:pt x="15" y="479"/>
                  </a:lnTo>
                  <a:lnTo>
                    <a:pt x="12" y="466"/>
                  </a:lnTo>
                  <a:lnTo>
                    <a:pt x="12" y="452"/>
                  </a:lnTo>
                  <a:lnTo>
                    <a:pt x="12" y="451"/>
                  </a:lnTo>
                  <a:lnTo>
                    <a:pt x="12" y="451"/>
                  </a:lnTo>
                  <a:lnTo>
                    <a:pt x="12" y="438"/>
                  </a:lnTo>
                  <a:lnTo>
                    <a:pt x="15" y="425"/>
                  </a:lnTo>
                  <a:lnTo>
                    <a:pt x="18" y="414"/>
                  </a:lnTo>
                  <a:lnTo>
                    <a:pt x="24" y="402"/>
                  </a:lnTo>
                  <a:lnTo>
                    <a:pt x="31" y="391"/>
                  </a:lnTo>
                  <a:lnTo>
                    <a:pt x="39" y="381"/>
                  </a:lnTo>
                  <a:lnTo>
                    <a:pt x="49" y="371"/>
                  </a:lnTo>
                  <a:lnTo>
                    <a:pt x="62" y="363"/>
                  </a:lnTo>
                  <a:lnTo>
                    <a:pt x="62" y="363"/>
                  </a:lnTo>
                  <a:lnTo>
                    <a:pt x="48" y="350"/>
                  </a:lnTo>
                  <a:lnTo>
                    <a:pt x="36" y="336"/>
                  </a:lnTo>
                  <a:lnTo>
                    <a:pt x="27" y="320"/>
                  </a:lnTo>
                  <a:lnTo>
                    <a:pt x="19" y="304"/>
                  </a:lnTo>
                  <a:lnTo>
                    <a:pt x="14" y="285"/>
                  </a:lnTo>
                  <a:lnTo>
                    <a:pt x="9" y="266"/>
                  </a:lnTo>
                  <a:lnTo>
                    <a:pt x="7" y="245"/>
                  </a:lnTo>
                  <a:lnTo>
                    <a:pt x="6" y="224"/>
                  </a:lnTo>
                  <a:lnTo>
                    <a:pt x="6" y="214"/>
                  </a:lnTo>
                  <a:lnTo>
                    <a:pt x="6" y="214"/>
                  </a:lnTo>
                  <a:lnTo>
                    <a:pt x="7" y="194"/>
                  </a:lnTo>
                  <a:lnTo>
                    <a:pt x="9" y="174"/>
                  </a:lnTo>
                  <a:lnTo>
                    <a:pt x="12" y="155"/>
                  </a:lnTo>
                  <a:lnTo>
                    <a:pt x="18" y="135"/>
                  </a:lnTo>
                  <a:lnTo>
                    <a:pt x="26" y="117"/>
                  </a:lnTo>
                  <a:lnTo>
                    <a:pt x="35" y="99"/>
                  </a:lnTo>
                  <a:lnTo>
                    <a:pt x="48" y="82"/>
                  </a:lnTo>
                  <a:lnTo>
                    <a:pt x="62" y="66"/>
                  </a:lnTo>
                  <a:lnTo>
                    <a:pt x="79" y="53"/>
                  </a:lnTo>
                  <a:lnTo>
                    <a:pt x="97" y="40"/>
                  </a:lnTo>
                  <a:lnTo>
                    <a:pt x="109" y="33"/>
                  </a:lnTo>
                  <a:lnTo>
                    <a:pt x="120" y="29"/>
                  </a:lnTo>
                  <a:lnTo>
                    <a:pt x="144" y="18"/>
                  </a:lnTo>
                  <a:lnTo>
                    <a:pt x="172" y="10"/>
                  </a:lnTo>
                  <a:lnTo>
                    <a:pt x="203" y="4"/>
                  </a:lnTo>
                  <a:lnTo>
                    <a:pt x="236" y="1"/>
                  </a:lnTo>
                  <a:lnTo>
                    <a:pt x="274" y="0"/>
                  </a:lnTo>
                  <a:lnTo>
                    <a:pt x="538" y="0"/>
                  </a:lnTo>
                  <a:lnTo>
                    <a:pt x="538" y="0"/>
                  </a:lnTo>
                  <a:lnTo>
                    <a:pt x="543" y="1"/>
                  </a:lnTo>
                  <a:lnTo>
                    <a:pt x="549" y="2"/>
                  </a:lnTo>
                  <a:lnTo>
                    <a:pt x="554" y="4"/>
                  </a:lnTo>
                  <a:lnTo>
                    <a:pt x="557" y="8"/>
                  </a:lnTo>
                  <a:lnTo>
                    <a:pt x="561" y="12"/>
                  </a:lnTo>
                  <a:lnTo>
                    <a:pt x="564" y="16"/>
                  </a:lnTo>
                  <a:lnTo>
                    <a:pt x="565" y="22"/>
                  </a:lnTo>
                  <a:lnTo>
                    <a:pt x="566" y="26"/>
                  </a:lnTo>
                  <a:lnTo>
                    <a:pt x="566" y="58"/>
                  </a:lnTo>
                  <a:lnTo>
                    <a:pt x="566" y="58"/>
                  </a:lnTo>
                  <a:lnTo>
                    <a:pt x="565" y="63"/>
                  </a:lnTo>
                  <a:lnTo>
                    <a:pt x="564" y="68"/>
                  </a:lnTo>
                  <a:lnTo>
                    <a:pt x="563" y="72"/>
                  </a:lnTo>
                  <a:lnTo>
                    <a:pt x="560" y="74"/>
                  </a:lnTo>
                  <a:lnTo>
                    <a:pt x="557" y="77"/>
                  </a:lnTo>
                  <a:lnTo>
                    <a:pt x="554" y="79"/>
                  </a:lnTo>
                  <a:lnTo>
                    <a:pt x="545" y="81"/>
                  </a:lnTo>
                  <a:lnTo>
                    <a:pt x="545" y="81"/>
                  </a:lnTo>
                  <a:close/>
                  <a:moveTo>
                    <a:pt x="446" y="709"/>
                  </a:moveTo>
                  <a:lnTo>
                    <a:pt x="446" y="709"/>
                  </a:lnTo>
                  <a:lnTo>
                    <a:pt x="446" y="701"/>
                  </a:lnTo>
                  <a:lnTo>
                    <a:pt x="445" y="693"/>
                  </a:lnTo>
                  <a:lnTo>
                    <a:pt x="443" y="685"/>
                  </a:lnTo>
                  <a:lnTo>
                    <a:pt x="439" y="678"/>
                  </a:lnTo>
                  <a:lnTo>
                    <a:pt x="435" y="672"/>
                  </a:lnTo>
                  <a:lnTo>
                    <a:pt x="429" y="665"/>
                  </a:lnTo>
                  <a:lnTo>
                    <a:pt x="422" y="659"/>
                  </a:lnTo>
                  <a:lnTo>
                    <a:pt x="414" y="655"/>
                  </a:lnTo>
                  <a:lnTo>
                    <a:pt x="405" y="649"/>
                  </a:lnTo>
                  <a:lnTo>
                    <a:pt x="393" y="644"/>
                  </a:lnTo>
                  <a:lnTo>
                    <a:pt x="368" y="634"/>
                  </a:lnTo>
                  <a:lnTo>
                    <a:pt x="337" y="625"/>
                  </a:lnTo>
                  <a:lnTo>
                    <a:pt x="299" y="615"/>
                  </a:lnTo>
                  <a:lnTo>
                    <a:pt x="163" y="579"/>
                  </a:lnTo>
                  <a:lnTo>
                    <a:pt x="163" y="579"/>
                  </a:lnTo>
                  <a:lnTo>
                    <a:pt x="150" y="591"/>
                  </a:lnTo>
                  <a:lnTo>
                    <a:pt x="139" y="603"/>
                  </a:lnTo>
                  <a:lnTo>
                    <a:pt x="128" y="616"/>
                  </a:lnTo>
                  <a:lnTo>
                    <a:pt x="120" y="628"/>
                  </a:lnTo>
                  <a:lnTo>
                    <a:pt x="113" y="644"/>
                  </a:lnTo>
                  <a:lnTo>
                    <a:pt x="108" y="662"/>
                  </a:lnTo>
                  <a:lnTo>
                    <a:pt x="104" y="681"/>
                  </a:lnTo>
                  <a:lnTo>
                    <a:pt x="104" y="703"/>
                  </a:lnTo>
                  <a:lnTo>
                    <a:pt x="104" y="713"/>
                  </a:lnTo>
                  <a:lnTo>
                    <a:pt x="104" y="713"/>
                  </a:lnTo>
                  <a:lnTo>
                    <a:pt x="104" y="726"/>
                  </a:lnTo>
                  <a:lnTo>
                    <a:pt x="105" y="737"/>
                  </a:lnTo>
                  <a:lnTo>
                    <a:pt x="108" y="749"/>
                  </a:lnTo>
                  <a:lnTo>
                    <a:pt x="112" y="759"/>
                  </a:lnTo>
                  <a:lnTo>
                    <a:pt x="117" y="770"/>
                  </a:lnTo>
                  <a:lnTo>
                    <a:pt x="124" y="778"/>
                  </a:lnTo>
                  <a:lnTo>
                    <a:pt x="131" y="787"/>
                  </a:lnTo>
                  <a:lnTo>
                    <a:pt x="140" y="794"/>
                  </a:lnTo>
                  <a:lnTo>
                    <a:pt x="151" y="800"/>
                  </a:lnTo>
                  <a:lnTo>
                    <a:pt x="164" y="806"/>
                  </a:lnTo>
                  <a:lnTo>
                    <a:pt x="178" y="812"/>
                  </a:lnTo>
                  <a:lnTo>
                    <a:pt x="194" y="815"/>
                  </a:lnTo>
                  <a:lnTo>
                    <a:pt x="212" y="819"/>
                  </a:lnTo>
                  <a:lnTo>
                    <a:pt x="231" y="821"/>
                  </a:lnTo>
                  <a:lnTo>
                    <a:pt x="253" y="823"/>
                  </a:lnTo>
                  <a:lnTo>
                    <a:pt x="277" y="823"/>
                  </a:lnTo>
                  <a:lnTo>
                    <a:pt x="277" y="823"/>
                  </a:lnTo>
                  <a:lnTo>
                    <a:pt x="301" y="823"/>
                  </a:lnTo>
                  <a:lnTo>
                    <a:pt x="324" y="821"/>
                  </a:lnTo>
                  <a:lnTo>
                    <a:pt x="344" y="820"/>
                  </a:lnTo>
                  <a:lnTo>
                    <a:pt x="362" y="817"/>
                  </a:lnTo>
                  <a:lnTo>
                    <a:pt x="377" y="812"/>
                  </a:lnTo>
                  <a:lnTo>
                    <a:pt x="391" y="807"/>
                  </a:lnTo>
                  <a:lnTo>
                    <a:pt x="404" y="802"/>
                  </a:lnTo>
                  <a:lnTo>
                    <a:pt x="414" y="796"/>
                  </a:lnTo>
                  <a:lnTo>
                    <a:pt x="422" y="789"/>
                  </a:lnTo>
                  <a:lnTo>
                    <a:pt x="429" y="781"/>
                  </a:lnTo>
                  <a:lnTo>
                    <a:pt x="435" y="772"/>
                  </a:lnTo>
                  <a:lnTo>
                    <a:pt x="439" y="763"/>
                  </a:lnTo>
                  <a:lnTo>
                    <a:pt x="443" y="752"/>
                  </a:lnTo>
                  <a:lnTo>
                    <a:pt x="445" y="742"/>
                  </a:lnTo>
                  <a:lnTo>
                    <a:pt x="446" y="731"/>
                  </a:lnTo>
                  <a:lnTo>
                    <a:pt x="446" y="718"/>
                  </a:lnTo>
                  <a:lnTo>
                    <a:pt x="446" y="709"/>
                  </a:lnTo>
                  <a:close/>
                  <a:moveTo>
                    <a:pt x="437" y="214"/>
                  </a:moveTo>
                  <a:lnTo>
                    <a:pt x="437" y="214"/>
                  </a:lnTo>
                  <a:lnTo>
                    <a:pt x="437" y="201"/>
                  </a:lnTo>
                  <a:lnTo>
                    <a:pt x="436" y="188"/>
                  </a:lnTo>
                  <a:lnTo>
                    <a:pt x="433" y="175"/>
                  </a:lnTo>
                  <a:lnTo>
                    <a:pt x="430" y="163"/>
                  </a:lnTo>
                  <a:lnTo>
                    <a:pt x="425" y="151"/>
                  </a:lnTo>
                  <a:lnTo>
                    <a:pt x="420" y="141"/>
                  </a:lnTo>
                  <a:lnTo>
                    <a:pt x="413" y="132"/>
                  </a:lnTo>
                  <a:lnTo>
                    <a:pt x="405" y="123"/>
                  </a:lnTo>
                  <a:lnTo>
                    <a:pt x="394" y="113"/>
                  </a:lnTo>
                  <a:lnTo>
                    <a:pt x="383" y="107"/>
                  </a:lnTo>
                  <a:lnTo>
                    <a:pt x="369" y="100"/>
                  </a:lnTo>
                  <a:lnTo>
                    <a:pt x="354" y="95"/>
                  </a:lnTo>
                  <a:lnTo>
                    <a:pt x="337" y="90"/>
                  </a:lnTo>
                  <a:lnTo>
                    <a:pt x="319" y="87"/>
                  </a:lnTo>
                  <a:lnTo>
                    <a:pt x="297" y="86"/>
                  </a:lnTo>
                  <a:lnTo>
                    <a:pt x="274" y="85"/>
                  </a:lnTo>
                  <a:lnTo>
                    <a:pt x="274" y="85"/>
                  </a:lnTo>
                  <a:lnTo>
                    <a:pt x="250" y="86"/>
                  </a:lnTo>
                  <a:lnTo>
                    <a:pt x="228" y="87"/>
                  </a:lnTo>
                  <a:lnTo>
                    <a:pt x="209" y="90"/>
                  </a:lnTo>
                  <a:lnTo>
                    <a:pt x="191" y="95"/>
                  </a:lnTo>
                  <a:lnTo>
                    <a:pt x="176" y="101"/>
                  </a:lnTo>
                  <a:lnTo>
                    <a:pt x="163" y="108"/>
                  </a:lnTo>
                  <a:lnTo>
                    <a:pt x="151" y="116"/>
                  </a:lnTo>
                  <a:lnTo>
                    <a:pt x="142" y="124"/>
                  </a:lnTo>
                  <a:lnTo>
                    <a:pt x="134" y="133"/>
                  </a:lnTo>
                  <a:lnTo>
                    <a:pt x="127" y="143"/>
                  </a:lnTo>
                  <a:lnTo>
                    <a:pt x="121" y="154"/>
                  </a:lnTo>
                  <a:lnTo>
                    <a:pt x="117" y="165"/>
                  </a:lnTo>
                  <a:lnTo>
                    <a:pt x="114" y="177"/>
                  </a:lnTo>
                  <a:lnTo>
                    <a:pt x="112" y="189"/>
                  </a:lnTo>
                  <a:lnTo>
                    <a:pt x="111" y="202"/>
                  </a:lnTo>
                  <a:lnTo>
                    <a:pt x="111" y="214"/>
                  </a:lnTo>
                  <a:lnTo>
                    <a:pt x="111" y="224"/>
                  </a:lnTo>
                  <a:lnTo>
                    <a:pt x="111" y="224"/>
                  </a:lnTo>
                  <a:lnTo>
                    <a:pt x="111" y="234"/>
                  </a:lnTo>
                  <a:lnTo>
                    <a:pt x="112" y="244"/>
                  </a:lnTo>
                  <a:lnTo>
                    <a:pt x="114" y="255"/>
                  </a:lnTo>
                  <a:lnTo>
                    <a:pt x="117" y="265"/>
                  </a:lnTo>
                  <a:lnTo>
                    <a:pt x="120" y="275"/>
                  </a:lnTo>
                  <a:lnTo>
                    <a:pt x="126" y="285"/>
                  </a:lnTo>
                  <a:lnTo>
                    <a:pt x="133" y="296"/>
                  </a:lnTo>
                  <a:lnTo>
                    <a:pt x="140" y="305"/>
                  </a:lnTo>
                  <a:lnTo>
                    <a:pt x="150" y="314"/>
                  </a:lnTo>
                  <a:lnTo>
                    <a:pt x="162" y="322"/>
                  </a:lnTo>
                  <a:lnTo>
                    <a:pt x="174" y="329"/>
                  </a:lnTo>
                  <a:lnTo>
                    <a:pt x="190" y="335"/>
                  </a:lnTo>
                  <a:lnTo>
                    <a:pt x="207" y="339"/>
                  </a:lnTo>
                  <a:lnTo>
                    <a:pt x="227" y="344"/>
                  </a:lnTo>
                  <a:lnTo>
                    <a:pt x="249" y="346"/>
                  </a:lnTo>
                  <a:lnTo>
                    <a:pt x="274" y="346"/>
                  </a:lnTo>
                  <a:lnTo>
                    <a:pt x="274" y="346"/>
                  </a:lnTo>
                  <a:lnTo>
                    <a:pt x="297" y="346"/>
                  </a:lnTo>
                  <a:lnTo>
                    <a:pt x="319" y="344"/>
                  </a:lnTo>
                  <a:lnTo>
                    <a:pt x="337" y="342"/>
                  </a:lnTo>
                  <a:lnTo>
                    <a:pt x="354" y="337"/>
                  </a:lnTo>
                  <a:lnTo>
                    <a:pt x="369" y="332"/>
                  </a:lnTo>
                  <a:lnTo>
                    <a:pt x="383" y="327"/>
                  </a:lnTo>
                  <a:lnTo>
                    <a:pt x="394" y="320"/>
                  </a:lnTo>
                  <a:lnTo>
                    <a:pt x="405" y="312"/>
                  </a:lnTo>
                  <a:lnTo>
                    <a:pt x="413" y="304"/>
                  </a:lnTo>
                  <a:lnTo>
                    <a:pt x="420" y="295"/>
                  </a:lnTo>
                  <a:lnTo>
                    <a:pt x="425" y="284"/>
                  </a:lnTo>
                  <a:lnTo>
                    <a:pt x="430" y="273"/>
                  </a:lnTo>
                  <a:lnTo>
                    <a:pt x="433" y="261"/>
                  </a:lnTo>
                  <a:lnTo>
                    <a:pt x="436" y="250"/>
                  </a:lnTo>
                  <a:lnTo>
                    <a:pt x="437" y="237"/>
                  </a:lnTo>
                  <a:lnTo>
                    <a:pt x="437" y="224"/>
                  </a:lnTo>
                  <a:lnTo>
                    <a:pt x="437" y="2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7" name="Freeform 188"/>
            <p:cNvSpPr>
              <a:spLocks noEditPoints="1"/>
            </p:cNvSpPr>
            <p:nvPr/>
          </p:nvSpPr>
          <p:spPr bwMode="auto">
            <a:xfrm>
              <a:off x="5507291" y="4468581"/>
              <a:ext cx="21968" cy="181088"/>
            </a:xfrm>
            <a:custGeom>
              <a:avLst/>
              <a:gdLst>
                <a:gd name="T0" fmla="*/ 25 w 110"/>
                <a:gd name="T1" fmla="*/ 145 h 915"/>
                <a:gd name="T2" fmla="*/ 19 w 110"/>
                <a:gd name="T3" fmla="*/ 144 h 915"/>
                <a:gd name="T4" fmla="*/ 11 w 110"/>
                <a:gd name="T5" fmla="*/ 141 h 915"/>
                <a:gd name="T6" fmla="*/ 4 w 110"/>
                <a:gd name="T7" fmla="*/ 134 h 915"/>
                <a:gd name="T8" fmla="*/ 1 w 110"/>
                <a:gd name="T9" fmla="*/ 126 h 915"/>
                <a:gd name="T10" fmla="*/ 0 w 110"/>
                <a:gd name="T11" fmla="*/ 24 h 915"/>
                <a:gd name="T12" fmla="*/ 1 w 110"/>
                <a:gd name="T13" fmla="*/ 19 h 915"/>
                <a:gd name="T14" fmla="*/ 4 w 110"/>
                <a:gd name="T15" fmla="*/ 11 h 915"/>
                <a:gd name="T16" fmla="*/ 11 w 110"/>
                <a:gd name="T17" fmla="*/ 4 h 915"/>
                <a:gd name="T18" fmla="*/ 19 w 110"/>
                <a:gd name="T19" fmla="*/ 1 h 915"/>
                <a:gd name="T20" fmla="*/ 86 w 110"/>
                <a:gd name="T21" fmla="*/ 0 h 915"/>
                <a:gd name="T22" fmla="*/ 91 w 110"/>
                <a:gd name="T23" fmla="*/ 1 h 915"/>
                <a:gd name="T24" fmla="*/ 100 w 110"/>
                <a:gd name="T25" fmla="*/ 4 h 915"/>
                <a:gd name="T26" fmla="*/ 107 w 110"/>
                <a:gd name="T27" fmla="*/ 11 h 915"/>
                <a:gd name="T28" fmla="*/ 110 w 110"/>
                <a:gd name="T29" fmla="*/ 19 h 915"/>
                <a:gd name="T30" fmla="*/ 110 w 110"/>
                <a:gd name="T31" fmla="*/ 121 h 915"/>
                <a:gd name="T32" fmla="*/ 110 w 110"/>
                <a:gd name="T33" fmla="*/ 126 h 915"/>
                <a:gd name="T34" fmla="*/ 107 w 110"/>
                <a:gd name="T35" fmla="*/ 134 h 915"/>
                <a:gd name="T36" fmla="*/ 100 w 110"/>
                <a:gd name="T37" fmla="*/ 141 h 915"/>
                <a:gd name="T38" fmla="*/ 91 w 110"/>
                <a:gd name="T39" fmla="*/ 144 h 915"/>
                <a:gd name="T40" fmla="*/ 86 w 110"/>
                <a:gd name="T41" fmla="*/ 145 h 915"/>
                <a:gd name="T42" fmla="*/ 26 w 110"/>
                <a:gd name="T43" fmla="*/ 915 h 915"/>
                <a:gd name="T44" fmla="*/ 21 w 110"/>
                <a:gd name="T45" fmla="*/ 915 h 915"/>
                <a:gd name="T46" fmla="*/ 13 w 110"/>
                <a:gd name="T47" fmla="*/ 910 h 915"/>
                <a:gd name="T48" fmla="*/ 6 w 110"/>
                <a:gd name="T49" fmla="*/ 905 h 915"/>
                <a:gd name="T50" fmla="*/ 2 w 110"/>
                <a:gd name="T51" fmla="*/ 895 h 915"/>
                <a:gd name="T52" fmla="*/ 2 w 110"/>
                <a:gd name="T53" fmla="*/ 275 h 915"/>
                <a:gd name="T54" fmla="*/ 2 w 110"/>
                <a:gd name="T55" fmla="*/ 270 h 915"/>
                <a:gd name="T56" fmla="*/ 6 w 110"/>
                <a:gd name="T57" fmla="*/ 262 h 915"/>
                <a:gd name="T58" fmla="*/ 13 w 110"/>
                <a:gd name="T59" fmla="*/ 255 h 915"/>
                <a:gd name="T60" fmla="*/ 21 w 110"/>
                <a:gd name="T61" fmla="*/ 252 h 915"/>
                <a:gd name="T62" fmla="*/ 84 w 110"/>
                <a:gd name="T63" fmla="*/ 251 h 915"/>
                <a:gd name="T64" fmla="*/ 88 w 110"/>
                <a:gd name="T65" fmla="*/ 252 h 915"/>
                <a:gd name="T66" fmla="*/ 97 w 110"/>
                <a:gd name="T67" fmla="*/ 255 h 915"/>
                <a:gd name="T68" fmla="*/ 104 w 110"/>
                <a:gd name="T69" fmla="*/ 262 h 915"/>
                <a:gd name="T70" fmla="*/ 108 w 110"/>
                <a:gd name="T71" fmla="*/ 270 h 915"/>
                <a:gd name="T72" fmla="*/ 108 w 110"/>
                <a:gd name="T73" fmla="*/ 891 h 915"/>
                <a:gd name="T74" fmla="*/ 108 w 110"/>
                <a:gd name="T75" fmla="*/ 895 h 915"/>
                <a:gd name="T76" fmla="*/ 104 w 110"/>
                <a:gd name="T77" fmla="*/ 905 h 915"/>
                <a:gd name="T78" fmla="*/ 97 w 110"/>
                <a:gd name="T79" fmla="*/ 910 h 915"/>
                <a:gd name="T80" fmla="*/ 88 w 110"/>
                <a:gd name="T81" fmla="*/ 915 h 915"/>
                <a:gd name="T82" fmla="*/ 84 w 110"/>
                <a:gd name="T83" fmla="*/ 91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5">
                  <a:moveTo>
                    <a:pt x="86" y="145"/>
                  </a:moveTo>
                  <a:lnTo>
                    <a:pt x="25" y="145"/>
                  </a:lnTo>
                  <a:lnTo>
                    <a:pt x="25" y="145"/>
                  </a:lnTo>
                  <a:lnTo>
                    <a:pt x="19" y="144"/>
                  </a:lnTo>
                  <a:lnTo>
                    <a:pt x="15" y="143"/>
                  </a:lnTo>
                  <a:lnTo>
                    <a:pt x="11" y="141"/>
                  </a:lnTo>
                  <a:lnTo>
                    <a:pt x="8" y="137"/>
                  </a:lnTo>
                  <a:lnTo>
                    <a:pt x="4" y="134"/>
                  </a:lnTo>
                  <a:lnTo>
                    <a:pt x="2" y="130"/>
                  </a:lnTo>
                  <a:lnTo>
                    <a:pt x="1" y="126"/>
                  </a:lnTo>
                  <a:lnTo>
                    <a:pt x="0" y="121"/>
                  </a:lnTo>
                  <a:lnTo>
                    <a:pt x="0" y="24"/>
                  </a:lnTo>
                  <a:lnTo>
                    <a:pt x="0" y="24"/>
                  </a:lnTo>
                  <a:lnTo>
                    <a:pt x="1" y="19"/>
                  </a:lnTo>
                  <a:lnTo>
                    <a:pt x="2" y="15"/>
                  </a:lnTo>
                  <a:lnTo>
                    <a:pt x="4" y="11"/>
                  </a:lnTo>
                  <a:lnTo>
                    <a:pt x="8" y="8"/>
                  </a:lnTo>
                  <a:lnTo>
                    <a:pt x="11" y="4"/>
                  </a:lnTo>
                  <a:lnTo>
                    <a:pt x="15" y="2"/>
                  </a:lnTo>
                  <a:lnTo>
                    <a:pt x="19" y="1"/>
                  </a:lnTo>
                  <a:lnTo>
                    <a:pt x="25" y="0"/>
                  </a:lnTo>
                  <a:lnTo>
                    <a:pt x="86" y="0"/>
                  </a:lnTo>
                  <a:lnTo>
                    <a:pt x="86" y="0"/>
                  </a:lnTo>
                  <a:lnTo>
                    <a:pt x="91" y="1"/>
                  </a:lnTo>
                  <a:lnTo>
                    <a:pt x="95" y="2"/>
                  </a:lnTo>
                  <a:lnTo>
                    <a:pt x="100" y="4"/>
                  </a:lnTo>
                  <a:lnTo>
                    <a:pt x="103" y="8"/>
                  </a:lnTo>
                  <a:lnTo>
                    <a:pt x="107" y="11"/>
                  </a:lnTo>
                  <a:lnTo>
                    <a:pt x="109" y="15"/>
                  </a:lnTo>
                  <a:lnTo>
                    <a:pt x="110" y="19"/>
                  </a:lnTo>
                  <a:lnTo>
                    <a:pt x="110" y="24"/>
                  </a:lnTo>
                  <a:lnTo>
                    <a:pt x="110" y="121"/>
                  </a:lnTo>
                  <a:lnTo>
                    <a:pt x="110" y="121"/>
                  </a:lnTo>
                  <a:lnTo>
                    <a:pt x="110" y="126"/>
                  </a:lnTo>
                  <a:lnTo>
                    <a:pt x="109" y="130"/>
                  </a:lnTo>
                  <a:lnTo>
                    <a:pt x="107" y="134"/>
                  </a:lnTo>
                  <a:lnTo>
                    <a:pt x="103" y="137"/>
                  </a:lnTo>
                  <a:lnTo>
                    <a:pt x="100" y="141"/>
                  </a:lnTo>
                  <a:lnTo>
                    <a:pt x="95" y="143"/>
                  </a:lnTo>
                  <a:lnTo>
                    <a:pt x="91" y="144"/>
                  </a:lnTo>
                  <a:lnTo>
                    <a:pt x="86" y="145"/>
                  </a:lnTo>
                  <a:lnTo>
                    <a:pt x="86" y="145"/>
                  </a:lnTo>
                  <a:close/>
                  <a:moveTo>
                    <a:pt x="84" y="915"/>
                  </a:moveTo>
                  <a:lnTo>
                    <a:pt x="26" y="915"/>
                  </a:lnTo>
                  <a:lnTo>
                    <a:pt x="26" y="915"/>
                  </a:lnTo>
                  <a:lnTo>
                    <a:pt x="21" y="915"/>
                  </a:lnTo>
                  <a:lnTo>
                    <a:pt x="16" y="913"/>
                  </a:lnTo>
                  <a:lnTo>
                    <a:pt x="13" y="910"/>
                  </a:lnTo>
                  <a:lnTo>
                    <a:pt x="9" y="908"/>
                  </a:lnTo>
                  <a:lnTo>
                    <a:pt x="6" y="905"/>
                  </a:lnTo>
                  <a:lnTo>
                    <a:pt x="3" y="900"/>
                  </a:lnTo>
                  <a:lnTo>
                    <a:pt x="2" y="895"/>
                  </a:lnTo>
                  <a:lnTo>
                    <a:pt x="2" y="891"/>
                  </a:lnTo>
                  <a:lnTo>
                    <a:pt x="2" y="275"/>
                  </a:lnTo>
                  <a:lnTo>
                    <a:pt x="2" y="275"/>
                  </a:lnTo>
                  <a:lnTo>
                    <a:pt x="2" y="270"/>
                  </a:lnTo>
                  <a:lnTo>
                    <a:pt x="3" y="266"/>
                  </a:lnTo>
                  <a:lnTo>
                    <a:pt x="6" y="262"/>
                  </a:lnTo>
                  <a:lnTo>
                    <a:pt x="9" y="258"/>
                  </a:lnTo>
                  <a:lnTo>
                    <a:pt x="13" y="255"/>
                  </a:lnTo>
                  <a:lnTo>
                    <a:pt x="16" y="253"/>
                  </a:lnTo>
                  <a:lnTo>
                    <a:pt x="21" y="252"/>
                  </a:lnTo>
                  <a:lnTo>
                    <a:pt x="26" y="251"/>
                  </a:lnTo>
                  <a:lnTo>
                    <a:pt x="84" y="251"/>
                  </a:lnTo>
                  <a:lnTo>
                    <a:pt x="84" y="251"/>
                  </a:lnTo>
                  <a:lnTo>
                    <a:pt x="88" y="252"/>
                  </a:lnTo>
                  <a:lnTo>
                    <a:pt x="93" y="253"/>
                  </a:lnTo>
                  <a:lnTo>
                    <a:pt x="97" y="255"/>
                  </a:lnTo>
                  <a:lnTo>
                    <a:pt x="101" y="258"/>
                  </a:lnTo>
                  <a:lnTo>
                    <a:pt x="104" y="262"/>
                  </a:lnTo>
                  <a:lnTo>
                    <a:pt x="105" y="266"/>
                  </a:lnTo>
                  <a:lnTo>
                    <a:pt x="108" y="270"/>
                  </a:lnTo>
                  <a:lnTo>
                    <a:pt x="108" y="275"/>
                  </a:lnTo>
                  <a:lnTo>
                    <a:pt x="108" y="891"/>
                  </a:lnTo>
                  <a:lnTo>
                    <a:pt x="108" y="891"/>
                  </a:lnTo>
                  <a:lnTo>
                    <a:pt x="108" y="895"/>
                  </a:lnTo>
                  <a:lnTo>
                    <a:pt x="105" y="900"/>
                  </a:lnTo>
                  <a:lnTo>
                    <a:pt x="104" y="905"/>
                  </a:lnTo>
                  <a:lnTo>
                    <a:pt x="101" y="908"/>
                  </a:lnTo>
                  <a:lnTo>
                    <a:pt x="97" y="910"/>
                  </a:lnTo>
                  <a:lnTo>
                    <a:pt x="93" y="913"/>
                  </a:lnTo>
                  <a:lnTo>
                    <a:pt x="88" y="915"/>
                  </a:lnTo>
                  <a:lnTo>
                    <a:pt x="84" y="915"/>
                  </a:lnTo>
                  <a:lnTo>
                    <a:pt x="84" y="915"/>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8" name="Freeform 189"/>
            <p:cNvSpPr>
              <a:spLocks noEditPoints="1"/>
            </p:cNvSpPr>
            <p:nvPr/>
          </p:nvSpPr>
          <p:spPr bwMode="auto">
            <a:xfrm>
              <a:off x="5559539" y="4516673"/>
              <a:ext cx="105684" cy="134776"/>
            </a:xfrm>
            <a:custGeom>
              <a:avLst/>
              <a:gdLst>
                <a:gd name="T0" fmla="*/ 107 w 533"/>
                <a:gd name="T1" fmla="*/ 391 h 681"/>
                <a:gd name="T2" fmla="*/ 109 w 533"/>
                <a:gd name="T3" fmla="*/ 440 h 681"/>
                <a:gd name="T4" fmla="*/ 123 w 533"/>
                <a:gd name="T5" fmla="*/ 500 h 681"/>
                <a:gd name="T6" fmla="*/ 148 w 533"/>
                <a:gd name="T7" fmla="*/ 544 h 681"/>
                <a:gd name="T8" fmla="*/ 186 w 533"/>
                <a:gd name="T9" fmla="*/ 571 h 681"/>
                <a:gd name="T10" fmla="*/ 235 w 533"/>
                <a:gd name="T11" fmla="*/ 585 h 681"/>
                <a:gd name="T12" fmla="*/ 274 w 533"/>
                <a:gd name="T13" fmla="*/ 587 h 681"/>
                <a:gd name="T14" fmla="*/ 441 w 533"/>
                <a:gd name="T15" fmla="*/ 580 h 681"/>
                <a:gd name="T16" fmla="*/ 494 w 533"/>
                <a:gd name="T17" fmla="*/ 574 h 681"/>
                <a:gd name="T18" fmla="*/ 508 w 533"/>
                <a:gd name="T19" fmla="*/ 578 h 681"/>
                <a:gd name="T20" fmla="*/ 514 w 533"/>
                <a:gd name="T21" fmla="*/ 587 h 681"/>
                <a:gd name="T22" fmla="*/ 514 w 533"/>
                <a:gd name="T23" fmla="*/ 632 h 681"/>
                <a:gd name="T24" fmla="*/ 509 w 533"/>
                <a:gd name="T25" fmla="*/ 650 h 681"/>
                <a:gd name="T26" fmla="*/ 497 w 533"/>
                <a:gd name="T27" fmla="*/ 658 h 681"/>
                <a:gd name="T28" fmla="*/ 438 w 533"/>
                <a:gd name="T29" fmla="*/ 669 h 681"/>
                <a:gd name="T30" fmla="*/ 333 w 533"/>
                <a:gd name="T31" fmla="*/ 679 h 681"/>
                <a:gd name="T32" fmla="*/ 274 w 533"/>
                <a:gd name="T33" fmla="*/ 681 h 681"/>
                <a:gd name="T34" fmla="*/ 197 w 533"/>
                <a:gd name="T35" fmla="*/ 673 h 681"/>
                <a:gd name="T36" fmla="*/ 126 w 533"/>
                <a:gd name="T37" fmla="*/ 648 h 681"/>
                <a:gd name="T38" fmla="*/ 95 w 533"/>
                <a:gd name="T39" fmla="*/ 628 h 681"/>
                <a:gd name="T40" fmla="*/ 66 w 533"/>
                <a:gd name="T41" fmla="*/ 602 h 681"/>
                <a:gd name="T42" fmla="*/ 42 w 533"/>
                <a:gd name="T43" fmla="*/ 570 h 681"/>
                <a:gd name="T44" fmla="*/ 23 w 533"/>
                <a:gd name="T45" fmla="*/ 531 h 681"/>
                <a:gd name="T46" fmla="*/ 9 w 533"/>
                <a:gd name="T47" fmla="*/ 485 h 681"/>
                <a:gd name="T48" fmla="*/ 1 w 533"/>
                <a:gd name="T49" fmla="*/ 431 h 681"/>
                <a:gd name="T50" fmla="*/ 0 w 533"/>
                <a:gd name="T51" fmla="*/ 282 h 681"/>
                <a:gd name="T52" fmla="*/ 4 w 533"/>
                <a:gd name="T53" fmla="*/ 220 h 681"/>
                <a:gd name="T54" fmla="*/ 27 w 533"/>
                <a:gd name="T55" fmla="*/ 140 h 681"/>
                <a:gd name="T56" fmla="*/ 53 w 533"/>
                <a:gd name="T57" fmla="*/ 96 h 681"/>
                <a:gd name="T58" fmla="*/ 78 w 533"/>
                <a:gd name="T59" fmla="*/ 68 h 681"/>
                <a:gd name="T60" fmla="*/ 108 w 533"/>
                <a:gd name="T61" fmla="*/ 43 h 681"/>
                <a:gd name="T62" fmla="*/ 141 w 533"/>
                <a:gd name="T63" fmla="*/ 25 h 681"/>
                <a:gd name="T64" fmla="*/ 179 w 533"/>
                <a:gd name="T65" fmla="*/ 11 h 681"/>
                <a:gd name="T66" fmla="*/ 236 w 533"/>
                <a:gd name="T67" fmla="*/ 1 h 681"/>
                <a:gd name="T68" fmla="*/ 300 w 533"/>
                <a:gd name="T69" fmla="*/ 1 h 681"/>
                <a:gd name="T70" fmla="*/ 358 w 533"/>
                <a:gd name="T71" fmla="*/ 11 h 681"/>
                <a:gd name="T72" fmla="*/ 396 w 533"/>
                <a:gd name="T73" fmla="*/ 25 h 681"/>
                <a:gd name="T74" fmla="*/ 429 w 533"/>
                <a:gd name="T75" fmla="*/ 43 h 681"/>
                <a:gd name="T76" fmla="*/ 459 w 533"/>
                <a:gd name="T77" fmla="*/ 68 h 681"/>
                <a:gd name="T78" fmla="*/ 483 w 533"/>
                <a:gd name="T79" fmla="*/ 96 h 681"/>
                <a:gd name="T80" fmla="*/ 507 w 533"/>
                <a:gd name="T81" fmla="*/ 141 h 681"/>
                <a:gd name="T82" fmla="*/ 529 w 533"/>
                <a:gd name="T83" fmla="*/ 221 h 681"/>
                <a:gd name="T84" fmla="*/ 533 w 533"/>
                <a:gd name="T85" fmla="*/ 347 h 681"/>
                <a:gd name="T86" fmla="*/ 532 w 533"/>
                <a:gd name="T87" fmla="*/ 358 h 681"/>
                <a:gd name="T88" fmla="*/ 524 w 533"/>
                <a:gd name="T89" fmla="*/ 369 h 681"/>
                <a:gd name="T90" fmla="*/ 510 w 533"/>
                <a:gd name="T91" fmla="*/ 374 h 681"/>
                <a:gd name="T92" fmla="*/ 425 w 533"/>
                <a:gd name="T93" fmla="*/ 282 h 681"/>
                <a:gd name="T94" fmla="*/ 421 w 533"/>
                <a:gd name="T95" fmla="*/ 214 h 681"/>
                <a:gd name="T96" fmla="*/ 404 w 533"/>
                <a:gd name="T97" fmla="*/ 163 h 681"/>
                <a:gd name="T98" fmla="*/ 376 w 533"/>
                <a:gd name="T99" fmla="*/ 126 h 681"/>
                <a:gd name="T100" fmla="*/ 337 w 533"/>
                <a:gd name="T101" fmla="*/ 103 h 681"/>
                <a:gd name="T102" fmla="*/ 287 w 533"/>
                <a:gd name="T103" fmla="*/ 94 h 681"/>
                <a:gd name="T104" fmla="*/ 249 w 533"/>
                <a:gd name="T105" fmla="*/ 94 h 681"/>
                <a:gd name="T106" fmla="*/ 198 w 533"/>
                <a:gd name="T107" fmla="*/ 104 h 681"/>
                <a:gd name="T108" fmla="*/ 159 w 533"/>
                <a:gd name="T109" fmla="*/ 127 h 681"/>
                <a:gd name="T110" fmla="*/ 129 w 533"/>
                <a:gd name="T111" fmla="*/ 165 h 681"/>
                <a:gd name="T112" fmla="*/ 112 w 533"/>
                <a:gd name="T113" fmla="*/ 217 h 681"/>
                <a:gd name="T114" fmla="*/ 107 w 533"/>
                <a:gd name="T115" fmla="*/ 282 h 681"/>
                <a:gd name="T116" fmla="*/ 425 w 533"/>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3" h="681">
                  <a:moveTo>
                    <a:pt x="510" y="374"/>
                  </a:moveTo>
                  <a:lnTo>
                    <a:pt x="107" y="374"/>
                  </a:lnTo>
                  <a:lnTo>
                    <a:pt x="107" y="391"/>
                  </a:lnTo>
                  <a:lnTo>
                    <a:pt x="107" y="391"/>
                  </a:lnTo>
                  <a:lnTo>
                    <a:pt x="107" y="416"/>
                  </a:lnTo>
                  <a:lnTo>
                    <a:pt x="109" y="440"/>
                  </a:lnTo>
                  <a:lnTo>
                    <a:pt x="112" y="462"/>
                  </a:lnTo>
                  <a:lnTo>
                    <a:pt x="117" y="483"/>
                  </a:lnTo>
                  <a:lnTo>
                    <a:pt x="123" y="500"/>
                  </a:lnTo>
                  <a:lnTo>
                    <a:pt x="129" y="516"/>
                  </a:lnTo>
                  <a:lnTo>
                    <a:pt x="139" y="531"/>
                  </a:lnTo>
                  <a:lnTo>
                    <a:pt x="148" y="544"/>
                  </a:lnTo>
                  <a:lnTo>
                    <a:pt x="159" y="554"/>
                  </a:lnTo>
                  <a:lnTo>
                    <a:pt x="172" y="563"/>
                  </a:lnTo>
                  <a:lnTo>
                    <a:pt x="186" y="571"/>
                  </a:lnTo>
                  <a:lnTo>
                    <a:pt x="201" y="577"/>
                  </a:lnTo>
                  <a:lnTo>
                    <a:pt x="217" y="581"/>
                  </a:lnTo>
                  <a:lnTo>
                    <a:pt x="235" y="585"/>
                  </a:lnTo>
                  <a:lnTo>
                    <a:pt x="253" y="587"/>
                  </a:lnTo>
                  <a:lnTo>
                    <a:pt x="274" y="587"/>
                  </a:lnTo>
                  <a:lnTo>
                    <a:pt x="274" y="587"/>
                  </a:lnTo>
                  <a:lnTo>
                    <a:pt x="329" y="587"/>
                  </a:lnTo>
                  <a:lnTo>
                    <a:pt x="386" y="584"/>
                  </a:lnTo>
                  <a:lnTo>
                    <a:pt x="441" y="580"/>
                  </a:lnTo>
                  <a:lnTo>
                    <a:pt x="489" y="574"/>
                  </a:lnTo>
                  <a:lnTo>
                    <a:pt x="489" y="574"/>
                  </a:lnTo>
                  <a:lnTo>
                    <a:pt x="494" y="574"/>
                  </a:lnTo>
                  <a:lnTo>
                    <a:pt x="494" y="574"/>
                  </a:lnTo>
                  <a:lnTo>
                    <a:pt x="502" y="576"/>
                  </a:lnTo>
                  <a:lnTo>
                    <a:pt x="508" y="578"/>
                  </a:lnTo>
                  <a:lnTo>
                    <a:pt x="510" y="580"/>
                  </a:lnTo>
                  <a:lnTo>
                    <a:pt x="513" y="584"/>
                  </a:lnTo>
                  <a:lnTo>
                    <a:pt x="514" y="587"/>
                  </a:lnTo>
                  <a:lnTo>
                    <a:pt x="514" y="592"/>
                  </a:lnTo>
                  <a:lnTo>
                    <a:pt x="514" y="632"/>
                  </a:lnTo>
                  <a:lnTo>
                    <a:pt x="514" y="632"/>
                  </a:lnTo>
                  <a:lnTo>
                    <a:pt x="513" y="642"/>
                  </a:lnTo>
                  <a:lnTo>
                    <a:pt x="511" y="647"/>
                  </a:lnTo>
                  <a:lnTo>
                    <a:pt x="509" y="650"/>
                  </a:lnTo>
                  <a:lnTo>
                    <a:pt x="506" y="654"/>
                  </a:lnTo>
                  <a:lnTo>
                    <a:pt x="502" y="656"/>
                  </a:lnTo>
                  <a:lnTo>
                    <a:pt x="497" y="658"/>
                  </a:lnTo>
                  <a:lnTo>
                    <a:pt x="490" y="661"/>
                  </a:lnTo>
                  <a:lnTo>
                    <a:pt x="490" y="661"/>
                  </a:lnTo>
                  <a:lnTo>
                    <a:pt x="438" y="669"/>
                  </a:lnTo>
                  <a:lnTo>
                    <a:pt x="386" y="675"/>
                  </a:lnTo>
                  <a:lnTo>
                    <a:pt x="360" y="678"/>
                  </a:lnTo>
                  <a:lnTo>
                    <a:pt x="333" y="679"/>
                  </a:lnTo>
                  <a:lnTo>
                    <a:pt x="304" y="680"/>
                  </a:lnTo>
                  <a:lnTo>
                    <a:pt x="274" y="681"/>
                  </a:lnTo>
                  <a:lnTo>
                    <a:pt x="274" y="681"/>
                  </a:lnTo>
                  <a:lnTo>
                    <a:pt x="248" y="680"/>
                  </a:lnTo>
                  <a:lnTo>
                    <a:pt x="222" y="678"/>
                  </a:lnTo>
                  <a:lnTo>
                    <a:pt x="197" y="673"/>
                  </a:lnTo>
                  <a:lnTo>
                    <a:pt x="172" y="667"/>
                  </a:lnTo>
                  <a:lnTo>
                    <a:pt x="149" y="658"/>
                  </a:lnTo>
                  <a:lnTo>
                    <a:pt x="126" y="648"/>
                  </a:lnTo>
                  <a:lnTo>
                    <a:pt x="116" y="642"/>
                  </a:lnTo>
                  <a:lnTo>
                    <a:pt x="104" y="635"/>
                  </a:lnTo>
                  <a:lnTo>
                    <a:pt x="95" y="628"/>
                  </a:lnTo>
                  <a:lnTo>
                    <a:pt x="85" y="620"/>
                  </a:lnTo>
                  <a:lnTo>
                    <a:pt x="76" y="611"/>
                  </a:lnTo>
                  <a:lnTo>
                    <a:pt x="66" y="602"/>
                  </a:lnTo>
                  <a:lnTo>
                    <a:pt x="58" y="592"/>
                  </a:lnTo>
                  <a:lnTo>
                    <a:pt x="50" y="581"/>
                  </a:lnTo>
                  <a:lnTo>
                    <a:pt x="42" y="570"/>
                  </a:lnTo>
                  <a:lnTo>
                    <a:pt x="35" y="557"/>
                  </a:lnTo>
                  <a:lnTo>
                    <a:pt x="29" y="545"/>
                  </a:lnTo>
                  <a:lnTo>
                    <a:pt x="23" y="531"/>
                  </a:lnTo>
                  <a:lnTo>
                    <a:pt x="18" y="516"/>
                  </a:lnTo>
                  <a:lnTo>
                    <a:pt x="14" y="501"/>
                  </a:lnTo>
                  <a:lnTo>
                    <a:pt x="9" y="485"/>
                  </a:lnTo>
                  <a:lnTo>
                    <a:pt x="6" y="468"/>
                  </a:lnTo>
                  <a:lnTo>
                    <a:pt x="3" y="449"/>
                  </a:lnTo>
                  <a:lnTo>
                    <a:pt x="1" y="431"/>
                  </a:lnTo>
                  <a:lnTo>
                    <a:pt x="0" y="412"/>
                  </a:lnTo>
                  <a:lnTo>
                    <a:pt x="0" y="391"/>
                  </a:lnTo>
                  <a:lnTo>
                    <a:pt x="0" y="282"/>
                  </a:lnTo>
                  <a:lnTo>
                    <a:pt x="0" y="282"/>
                  </a:lnTo>
                  <a:lnTo>
                    <a:pt x="1" y="251"/>
                  </a:lnTo>
                  <a:lnTo>
                    <a:pt x="4" y="220"/>
                  </a:lnTo>
                  <a:lnTo>
                    <a:pt x="10" y="193"/>
                  </a:lnTo>
                  <a:lnTo>
                    <a:pt x="17" y="165"/>
                  </a:lnTo>
                  <a:lnTo>
                    <a:pt x="27" y="140"/>
                  </a:lnTo>
                  <a:lnTo>
                    <a:pt x="39" y="117"/>
                  </a:lnTo>
                  <a:lnTo>
                    <a:pt x="46" y="107"/>
                  </a:lnTo>
                  <a:lnTo>
                    <a:pt x="53" y="96"/>
                  </a:lnTo>
                  <a:lnTo>
                    <a:pt x="61" y="86"/>
                  </a:lnTo>
                  <a:lnTo>
                    <a:pt x="69" y="77"/>
                  </a:lnTo>
                  <a:lnTo>
                    <a:pt x="78" y="68"/>
                  </a:lnTo>
                  <a:lnTo>
                    <a:pt x="87" y="58"/>
                  </a:lnTo>
                  <a:lnTo>
                    <a:pt x="97" y="51"/>
                  </a:lnTo>
                  <a:lnTo>
                    <a:pt x="108" y="43"/>
                  </a:lnTo>
                  <a:lnTo>
                    <a:pt x="118" y="37"/>
                  </a:lnTo>
                  <a:lnTo>
                    <a:pt x="129" y="31"/>
                  </a:lnTo>
                  <a:lnTo>
                    <a:pt x="141" y="25"/>
                  </a:lnTo>
                  <a:lnTo>
                    <a:pt x="154" y="19"/>
                  </a:lnTo>
                  <a:lnTo>
                    <a:pt x="166" y="15"/>
                  </a:lnTo>
                  <a:lnTo>
                    <a:pt x="179" y="11"/>
                  </a:lnTo>
                  <a:lnTo>
                    <a:pt x="193" y="8"/>
                  </a:lnTo>
                  <a:lnTo>
                    <a:pt x="206" y="4"/>
                  </a:lnTo>
                  <a:lnTo>
                    <a:pt x="236" y="1"/>
                  </a:lnTo>
                  <a:lnTo>
                    <a:pt x="268" y="0"/>
                  </a:lnTo>
                  <a:lnTo>
                    <a:pt x="268" y="0"/>
                  </a:lnTo>
                  <a:lnTo>
                    <a:pt x="300" y="1"/>
                  </a:lnTo>
                  <a:lnTo>
                    <a:pt x="330" y="4"/>
                  </a:lnTo>
                  <a:lnTo>
                    <a:pt x="344" y="8"/>
                  </a:lnTo>
                  <a:lnTo>
                    <a:pt x="358" y="11"/>
                  </a:lnTo>
                  <a:lnTo>
                    <a:pt x="372" y="15"/>
                  </a:lnTo>
                  <a:lnTo>
                    <a:pt x="384" y="19"/>
                  </a:lnTo>
                  <a:lnTo>
                    <a:pt x="396" y="25"/>
                  </a:lnTo>
                  <a:lnTo>
                    <a:pt x="407" y="31"/>
                  </a:lnTo>
                  <a:lnTo>
                    <a:pt x="419" y="37"/>
                  </a:lnTo>
                  <a:lnTo>
                    <a:pt x="429" y="43"/>
                  </a:lnTo>
                  <a:lnTo>
                    <a:pt x="439" y="51"/>
                  </a:lnTo>
                  <a:lnTo>
                    <a:pt x="450" y="59"/>
                  </a:lnTo>
                  <a:lnTo>
                    <a:pt x="459" y="68"/>
                  </a:lnTo>
                  <a:lnTo>
                    <a:pt x="467" y="77"/>
                  </a:lnTo>
                  <a:lnTo>
                    <a:pt x="475" y="86"/>
                  </a:lnTo>
                  <a:lnTo>
                    <a:pt x="483" y="96"/>
                  </a:lnTo>
                  <a:lnTo>
                    <a:pt x="490" y="107"/>
                  </a:lnTo>
                  <a:lnTo>
                    <a:pt x="495" y="118"/>
                  </a:lnTo>
                  <a:lnTo>
                    <a:pt x="507" y="141"/>
                  </a:lnTo>
                  <a:lnTo>
                    <a:pt x="517" y="166"/>
                  </a:lnTo>
                  <a:lnTo>
                    <a:pt x="524" y="193"/>
                  </a:lnTo>
                  <a:lnTo>
                    <a:pt x="529" y="221"/>
                  </a:lnTo>
                  <a:lnTo>
                    <a:pt x="532" y="251"/>
                  </a:lnTo>
                  <a:lnTo>
                    <a:pt x="533" y="282"/>
                  </a:lnTo>
                  <a:lnTo>
                    <a:pt x="533" y="347"/>
                  </a:lnTo>
                  <a:lnTo>
                    <a:pt x="533" y="347"/>
                  </a:lnTo>
                  <a:lnTo>
                    <a:pt x="533" y="353"/>
                  </a:lnTo>
                  <a:lnTo>
                    <a:pt x="532" y="358"/>
                  </a:lnTo>
                  <a:lnTo>
                    <a:pt x="530" y="362"/>
                  </a:lnTo>
                  <a:lnTo>
                    <a:pt x="528" y="367"/>
                  </a:lnTo>
                  <a:lnTo>
                    <a:pt x="524" y="369"/>
                  </a:lnTo>
                  <a:lnTo>
                    <a:pt x="521" y="371"/>
                  </a:lnTo>
                  <a:lnTo>
                    <a:pt x="516" y="374"/>
                  </a:lnTo>
                  <a:lnTo>
                    <a:pt x="510" y="374"/>
                  </a:lnTo>
                  <a:lnTo>
                    <a:pt x="510" y="374"/>
                  </a:lnTo>
                  <a:close/>
                  <a:moveTo>
                    <a:pt x="425" y="282"/>
                  </a:moveTo>
                  <a:lnTo>
                    <a:pt x="425" y="282"/>
                  </a:lnTo>
                  <a:lnTo>
                    <a:pt x="425" y="258"/>
                  </a:lnTo>
                  <a:lnTo>
                    <a:pt x="423" y="235"/>
                  </a:lnTo>
                  <a:lnTo>
                    <a:pt x="421" y="214"/>
                  </a:lnTo>
                  <a:lnTo>
                    <a:pt x="416" y="195"/>
                  </a:lnTo>
                  <a:lnTo>
                    <a:pt x="411" y="178"/>
                  </a:lnTo>
                  <a:lnTo>
                    <a:pt x="404" y="163"/>
                  </a:lnTo>
                  <a:lnTo>
                    <a:pt x="396" y="149"/>
                  </a:lnTo>
                  <a:lnTo>
                    <a:pt x="386" y="136"/>
                  </a:lnTo>
                  <a:lnTo>
                    <a:pt x="376" y="126"/>
                  </a:lnTo>
                  <a:lnTo>
                    <a:pt x="365" y="117"/>
                  </a:lnTo>
                  <a:lnTo>
                    <a:pt x="352" y="109"/>
                  </a:lnTo>
                  <a:lnTo>
                    <a:pt x="337" y="103"/>
                  </a:lnTo>
                  <a:lnTo>
                    <a:pt x="322" y="98"/>
                  </a:lnTo>
                  <a:lnTo>
                    <a:pt x="305" y="95"/>
                  </a:lnTo>
                  <a:lnTo>
                    <a:pt x="287" y="94"/>
                  </a:lnTo>
                  <a:lnTo>
                    <a:pt x="268" y="93"/>
                  </a:lnTo>
                  <a:lnTo>
                    <a:pt x="268" y="93"/>
                  </a:lnTo>
                  <a:lnTo>
                    <a:pt x="249" y="94"/>
                  </a:lnTo>
                  <a:lnTo>
                    <a:pt x="232" y="95"/>
                  </a:lnTo>
                  <a:lnTo>
                    <a:pt x="214" y="98"/>
                  </a:lnTo>
                  <a:lnTo>
                    <a:pt x="198" y="104"/>
                  </a:lnTo>
                  <a:lnTo>
                    <a:pt x="185" y="110"/>
                  </a:lnTo>
                  <a:lnTo>
                    <a:pt x="171" y="118"/>
                  </a:lnTo>
                  <a:lnTo>
                    <a:pt x="159" y="127"/>
                  </a:lnTo>
                  <a:lnTo>
                    <a:pt x="148" y="139"/>
                  </a:lnTo>
                  <a:lnTo>
                    <a:pt x="139" y="151"/>
                  </a:lnTo>
                  <a:lnTo>
                    <a:pt x="129" y="165"/>
                  </a:lnTo>
                  <a:lnTo>
                    <a:pt x="123" y="181"/>
                  </a:lnTo>
                  <a:lnTo>
                    <a:pt x="117" y="197"/>
                  </a:lnTo>
                  <a:lnTo>
                    <a:pt x="112" y="217"/>
                  </a:lnTo>
                  <a:lnTo>
                    <a:pt x="109" y="236"/>
                  </a:lnTo>
                  <a:lnTo>
                    <a:pt x="107" y="259"/>
                  </a:lnTo>
                  <a:lnTo>
                    <a:pt x="107" y="282"/>
                  </a:lnTo>
                  <a:lnTo>
                    <a:pt x="107" y="293"/>
                  </a:lnTo>
                  <a:lnTo>
                    <a:pt x="425" y="293"/>
                  </a:lnTo>
                  <a:lnTo>
                    <a:pt x="425"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9" name="Freeform 190"/>
            <p:cNvSpPr>
              <a:spLocks/>
            </p:cNvSpPr>
            <p:nvPr/>
          </p:nvSpPr>
          <p:spPr bwMode="auto">
            <a:xfrm>
              <a:off x="5689566" y="4516673"/>
              <a:ext cx="87871" cy="134776"/>
            </a:xfrm>
            <a:custGeom>
              <a:avLst/>
              <a:gdLst>
                <a:gd name="T0" fmla="*/ 177 w 443"/>
                <a:gd name="T1" fmla="*/ 680 h 681"/>
                <a:gd name="T2" fmla="*/ 75 w 443"/>
                <a:gd name="T3" fmla="*/ 671 h 681"/>
                <a:gd name="T4" fmla="*/ 25 w 443"/>
                <a:gd name="T5" fmla="*/ 663 h 681"/>
                <a:gd name="T6" fmla="*/ 7 w 443"/>
                <a:gd name="T7" fmla="*/ 654 h 681"/>
                <a:gd name="T8" fmla="*/ 1 w 443"/>
                <a:gd name="T9" fmla="*/ 643 h 681"/>
                <a:gd name="T10" fmla="*/ 0 w 443"/>
                <a:gd name="T11" fmla="*/ 596 h 681"/>
                <a:gd name="T12" fmla="*/ 5 w 443"/>
                <a:gd name="T13" fmla="*/ 586 h 681"/>
                <a:gd name="T14" fmla="*/ 14 w 443"/>
                <a:gd name="T15" fmla="*/ 579 h 681"/>
                <a:gd name="T16" fmla="*/ 28 w 443"/>
                <a:gd name="T17" fmla="*/ 578 h 681"/>
                <a:gd name="T18" fmla="*/ 127 w 443"/>
                <a:gd name="T19" fmla="*/ 587 h 681"/>
                <a:gd name="T20" fmla="*/ 217 w 443"/>
                <a:gd name="T21" fmla="*/ 592 h 681"/>
                <a:gd name="T22" fmla="*/ 268 w 443"/>
                <a:gd name="T23" fmla="*/ 587 h 681"/>
                <a:gd name="T24" fmla="*/ 298 w 443"/>
                <a:gd name="T25" fmla="*/ 578 h 681"/>
                <a:gd name="T26" fmla="*/ 319 w 443"/>
                <a:gd name="T27" fmla="*/ 562 h 681"/>
                <a:gd name="T28" fmla="*/ 331 w 443"/>
                <a:gd name="T29" fmla="*/ 538 h 681"/>
                <a:gd name="T30" fmla="*/ 336 w 443"/>
                <a:gd name="T31" fmla="*/ 506 h 681"/>
                <a:gd name="T32" fmla="*/ 331 w 443"/>
                <a:gd name="T33" fmla="*/ 480 h 681"/>
                <a:gd name="T34" fmla="*/ 304 w 443"/>
                <a:gd name="T35" fmla="*/ 446 h 681"/>
                <a:gd name="T36" fmla="*/ 245 w 443"/>
                <a:gd name="T37" fmla="*/ 405 h 681"/>
                <a:gd name="T38" fmla="*/ 97 w 443"/>
                <a:gd name="T39" fmla="*/ 316 h 681"/>
                <a:gd name="T40" fmla="*/ 53 w 443"/>
                <a:gd name="T41" fmla="*/ 280 h 681"/>
                <a:gd name="T42" fmla="*/ 26 w 443"/>
                <a:gd name="T43" fmla="*/ 248 h 681"/>
                <a:gd name="T44" fmla="*/ 9 w 443"/>
                <a:gd name="T45" fmla="*/ 213 h 681"/>
                <a:gd name="T46" fmla="*/ 1 w 443"/>
                <a:gd name="T47" fmla="*/ 174 h 681"/>
                <a:gd name="T48" fmla="*/ 1 w 443"/>
                <a:gd name="T49" fmla="*/ 137 h 681"/>
                <a:gd name="T50" fmla="*/ 17 w 443"/>
                <a:gd name="T51" fmla="*/ 82 h 681"/>
                <a:gd name="T52" fmla="*/ 49 w 443"/>
                <a:gd name="T53" fmla="*/ 42 h 681"/>
                <a:gd name="T54" fmla="*/ 95 w 443"/>
                <a:gd name="T55" fmla="*/ 17 h 681"/>
                <a:gd name="T56" fmla="*/ 153 w 443"/>
                <a:gd name="T57" fmla="*/ 3 h 681"/>
                <a:gd name="T58" fmla="*/ 219 w 443"/>
                <a:gd name="T59" fmla="*/ 0 h 681"/>
                <a:gd name="T60" fmla="*/ 318 w 443"/>
                <a:gd name="T61" fmla="*/ 4 h 681"/>
                <a:gd name="T62" fmla="*/ 407 w 443"/>
                <a:gd name="T63" fmla="*/ 16 h 681"/>
                <a:gd name="T64" fmla="*/ 421 w 443"/>
                <a:gd name="T65" fmla="*/ 20 h 681"/>
                <a:gd name="T66" fmla="*/ 429 w 443"/>
                <a:gd name="T67" fmla="*/ 31 h 681"/>
                <a:gd name="T68" fmla="*/ 430 w 443"/>
                <a:gd name="T69" fmla="*/ 79 h 681"/>
                <a:gd name="T70" fmla="*/ 429 w 443"/>
                <a:gd name="T71" fmla="*/ 88 h 681"/>
                <a:gd name="T72" fmla="*/ 421 w 443"/>
                <a:gd name="T73" fmla="*/ 97 h 681"/>
                <a:gd name="T74" fmla="*/ 409 w 443"/>
                <a:gd name="T75" fmla="*/ 100 h 681"/>
                <a:gd name="T76" fmla="*/ 368 w 443"/>
                <a:gd name="T77" fmla="*/ 97 h 681"/>
                <a:gd name="T78" fmla="*/ 219 w 443"/>
                <a:gd name="T79" fmla="*/ 90 h 681"/>
                <a:gd name="T80" fmla="*/ 173 w 443"/>
                <a:gd name="T81" fmla="*/ 93 h 681"/>
                <a:gd name="T82" fmla="*/ 138 w 443"/>
                <a:gd name="T83" fmla="*/ 102 h 681"/>
                <a:gd name="T84" fmla="*/ 119 w 443"/>
                <a:gd name="T85" fmla="*/ 117 h 681"/>
                <a:gd name="T86" fmla="*/ 109 w 443"/>
                <a:gd name="T87" fmla="*/ 140 h 681"/>
                <a:gd name="T88" fmla="*/ 107 w 443"/>
                <a:gd name="T89" fmla="*/ 160 h 681"/>
                <a:gd name="T90" fmla="*/ 118 w 443"/>
                <a:gd name="T91" fmla="*/ 197 h 681"/>
                <a:gd name="T92" fmla="*/ 154 w 443"/>
                <a:gd name="T93" fmla="*/ 229 h 681"/>
                <a:gd name="T94" fmla="*/ 310 w 443"/>
                <a:gd name="T95" fmla="*/ 323 h 681"/>
                <a:gd name="T96" fmla="*/ 344 w 443"/>
                <a:gd name="T97" fmla="*/ 345 h 681"/>
                <a:gd name="T98" fmla="*/ 384 w 443"/>
                <a:gd name="T99" fmla="*/ 377 h 681"/>
                <a:gd name="T100" fmla="*/ 413 w 443"/>
                <a:gd name="T101" fmla="*/ 409 h 681"/>
                <a:gd name="T102" fmla="*/ 431 w 443"/>
                <a:gd name="T103" fmla="*/ 444 h 681"/>
                <a:gd name="T104" fmla="*/ 440 w 443"/>
                <a:gd name="T105" fmla="*/ 479 h 681"/>
                <a:gd name="T106" fmla="*/ 443 w 443"/>
                <a:gd name="T107" fmla="*/ 506 h 681"/>
                <a:gd name="T108" fmla="*/ 432 w 443"/>
                <a:gd name="T109" fmla="*/ 568 h 681"/>
                <a:gd name="T110" fmla="*/ 406 w 443"/>
                <a:gd name="T111" fmla="*/ 615 h 681"/>
                <a:gd name="T112" fmla="*/ 365 w 443"/>
                <a:gd name="T113" fmla="*/ 649 h 681"/>
                <a:gd name="T114" fmla="*/ 309 w 443"/>
                <a:gd name="T115" fmla="*/ 671 h 681"/>
                <a:gd name="T116" fmla="*/ 241 w 443"/>
                <a:gd name="T117" fmla="*/ 68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3" h="681">
                  <a:moveTo>
                    <a:pt x="217" y="681"/>
                  </a:moveTo>
                  <a:lnTo>
                    <a:pt x="217" y="681"/>
                  </a:lnTo>
                  <a:lnTo>
                    <a:pt x="177" y="680"/>
                  </a:lnTo>
                  <a:lnTo>
                    <a:pt x="126" y="677"/>
                  </a:lnTo>
                  <a:lnTo>
                    <a:pt x="100" y="674"/>
                  </a:lnTo>
                  <a:lnTo>
                    <a:pt x="75" y="671"/>
                  </a:lnTo>
                  <a:lnTo>
                    <a:pt x="49" y="667"/>
                  </a:lnTo>
                  <a:lnTo>
                    <a:pt x="25" y="663"/>
                  </a:lnTo>
                  <a:lnTo>
                    <a:pt x="25" y="663"/>
                  </a:lnTo>
                  <a:lnTo>
                    <a:pt x="15" y="659"/>
                  </a:lnTo>
                  <a:lnTo>
                    <a:pt x="10" y="657"/>
                  </a:lnTo>
                  <a:lnTo>
                    <a:pt x="7" y="654"/>
                  </a:lnTo>
                  <a:lnTo>
                    <a:pt x="5" y="651"/>
                  </a:lnTo>
                  <a:lnTo>
                    <a:pt x="2" y="647"/>
                  </a:lnTo>
                  <a:lnTo>
                    <a:pt x="1" y="643"/>
                  </a:lnTo>
                  <a:lnTo>
                    <a:pt x="0" y="639"/>
                  </a:lnTo>
                  <a:lnTo>
                    <a:pt x="0" y="596"/>
                  </a:lnTo>
                  <a:lnTo>
                    <a:pt x="0" y="596"/>
                  </a:lnTo>
                  <a:lnTo>
                    <a:pt x="1" y="592"/>
                  </a:lnTo>
                  <a:lnTo>
                    <a:pt x="2" y="588"/>
                  </a:lnTo>
                  <a:lnTo>
                    <a:pt x="5" y="586"/>
                  </a:lnTo>
                  <a:lnTo>
                    <a:pt x="7" y="583"/>
                  </a:lnTo>
                  <a:lnTo>
                    <a:pt x="10" y="581"/>
                  </a:lnTo>
                  <a:lnTo>
                    <a:pt x="14" y="579"/>
                  </a:lnTo>
                  <a:lnTo>
                    <a:pt x="22" y="578"/>
                  </a:lnTo>
                  <a:lnTo>
                    <a:pt x="22" y="578"/>
                  </a:lnTo>
                  <a:lnTo>
                    <a:pt x="28" y="578"/>
                  </a:lnTo>
                  <a:lnTo>
                    <a:pt x="28" y="578"/>
                  </a:lnTo>
                  <a:lnTo>
                    <a:pt x="75" y="584"/>
                  </a:lnTo>
                  <a:lnTo>
                    <a:pt x="127" y="587"/>
                  </a:lnTo>
                  <a:lnTo>
                    <a:pt x="177" y="591"/>
                  </a:lnTo>
                  <a:lnTo>
                    <a:pt x="217" y="592"/>
                  </a:lnTo>
                  <a:lnTo>
                    <a:pt x="217" y="592"/>
                  </a:lnTo>
                  <a:lnTo>
                    <a:pt x="244" y="591"/>
                  </a:lnTo>
                  <a:lnTo>
                    <a:pt x="257" y="589"/>
                  </a:lnTo>
                  <a:lnTo>
                    <a:pt x="268" y="587"/>
                  </a:lnTo>
                  <a:lnTo>
                    <a:pt x="279" y="585"/>
                  </a:lnTo>
                  <a:lnTo>
                    <a:pt x="289" y="581"/>
                  </a:lnTo>
                  <a:lnTo>
                    <a:pt x="298" y="578"/>
                  </a:lnTo>
                  <a:lnTo>
                    <a:pt x="305" y="573"/>
                  </a:lnTo>
                  <a:lnTo>
                    <a:pt x="313" y="568"/>
                  </a:lnTo>
                  <a:lnTo>
                    <a:pt x="319" y="562"/>
                  </a:lnTo>
                  <a:lnTo>
                    <a:pt x="325" y="554"/>
                  </a:lnTo>
                  <a:lnTo>
                    <a:pt x="328" y="547"/>
                  </a:lnTo>
                  <a:lnTo>
                    <a:pt x="331" y="538"/>
                  </a:lnTo>
                  <a:lnTo>
                    <a:pt x="334" y="527"/>
                  </a:lnTo>
                  <a:lnTo>
                    <a:pt x="336" y="517"/>
                  </a:lnTo>
                  <a:lnTo>
                    <a:pt x="336" y="506"/>
                  </a:lnTo>
                  <a:lnTo>
                    <a:pt x="336" y="506"/>
                  </a:lnTo>
                  <a:lnTo>
                    <a:pt x="335" y="493"/>
                  </a:lnTo>
                  <a:lnTo>
                    <a:pt x="331" y="480"/>
                  </a:lnTo>
                  <a:lnTo>
                    <a:pt x="326" y="469"/>
                  </a:lnTo>
                  <a:lnTo>
                    <a:pt x="317" y="457"/>
                  </a:lnTo>
                  <a:lnTo>
                    <a:pt x="304" y="446"/>
                  </a:lnTo>
                  <a:lnTo>
                    <a:pt x="289" y="433"/>
                  </a:lnTo>
                  <a:lnTo>
                    <a:pt x="270" y="420"/>
                  </a:lnTo>
                  <a:lnTo>
                    <a:pt x="245" y="405"/>
                  </a:lnTo>
                  <a:lnTo>
                    <a:pt x="124" y="332"/>
                  </a:lnTo>
                  <a:lnTo>
                    <a:pt x="124" y="332"/>
                  </a:lnTo>
                  <a:lnTo>
                    <a:pt x="97" y="316"/>
                  </a:lnTo>
                  <a:lnTo>
                    <a:pt x="73" y="298"/>
                  </a:lnTo>
                  <a:lnTo>
                    <a:pt x="62" y="289"/>
                  </a:lnTo>
                  <a:lnTo>
                    <a:pt x="53" y="280"/>
                  </a:lnTo>
                  <a:lnTo>
                    <a:pt x="42" y="269"/>
                  </a:lnTo>
                  <a:lnTo>
                    <a:pt x="34" y="259"/>
                  </a:lnTo>
                  <a:lnTo>
                    <a:pt x="26" y="248"/>
                  </a:lnTo>
                  <a:lnTo>
                    <a:pt x="19" y="237"/>
                  </a:lnTo>
                  <a:lnTo>
                    <a:pt x="14" y="226"/>
                  </a:lnTo>
                  <a:lnTo>
                    <a:pt x="9" y="213"/>
                  </a:lnTo>
                  <a:lnTo>
                    <a:pt x="6" y="201"/>
                  </a:lnTo>
                  <a:lnTo>
                    <a:pt x="2" y="188"/>
                  </a:lnTo>
                  <a:lnTo>
                    <a:pt x="1" y="174"/>
                  </a:lnTo>
                  <a:lnTo>
                    <a:pt x="0" y="160"/>
                  </a:lnTo>
                  <a:lnTo>
                    <a:pt x="0" y="160"/>
                  </a:lnTo>
                  <a:lnTo>
                    <a:pt x="1" y="137"/>
                  </a:lnTo>
                  <a:lnTo>
                    <a:pt x="5" y="117"/>
                  </a:lnTo>
                  <a:lnTo>
                    <a:pt x="10" y="98"/>
                  </a:lnTo>
                  <a:lnTo>
                    <a:pt x="17" y="82"/>
                  </a:lnTo>
                  <a:lnTo>
                    <a:pt x="26" y="68"/>
                  </a:lnTo>
                  <a:lnTo>
                    <a:pt x="37" y="54"/>
                  </a:lnTo>
                  <a:lnTo>
                    <a:pt x="49" y="42"/>
                  </a:lnTo>
                  <a:lnTo>
                    <a:pt x="63" y="33"/>
                  </a:lnTo>
                  <a:lnTo>
                    <a:pt x="78" y="24"/>
                  </a:lnTo>
                  <a:lnTo>
                    <a:pt x="95" y="17"/>
                  </a:lnTo>
                  <a:lnTo>
                    <a:pt x="114" y="11"/>
                  </a:lnTo>
                  <a:lnTo>
                    <a:pt x="132" y="7"/>
                  </a:lnTo>
                  <a:lnTo>
                    <a:pt x="153" y="3"/>
                  </a:lnTo>
                  <a:lnTo>
                    <a:pt x="174" y="1"/>
                  </a:lnTo>
                  <a:lnTo>
                    <a:pt x="196" y="0"/>
                  </a:lnTo>
                  <a:lnTo>
                    <a:pt x="219" y="0"/>
                  </a:lnTo>
                  <a:lnTo>
                    <a:pt x="219" y="0"/>
                  </a:lnTo>
                  <a:lnTo>
                    <a:pt x="268" y="1"/>
                  </a:lnTo>
                  <a:lnTo>
                    <a:pt x="318" y="4"/>
                  </a:lnTo>
                  <a:lnTo>
                    <a:pt x="364" y="9"/>
                  </a:lnTo>
                  <a:lnTo>
                    <a:pt x="407" y="16"/>
                  </a:lnTo>
                  <a:lnTo>
                    <a:pt x="407" y="16"/>
                  </a:lnTo>
                  <a:lnTo>
                    <a:pt x="413" y="17"/>
                  </a:lnTo>
                  <a:lnTo>
                    <a:pt x="417" y="18"/>
                  </a:lnTo>
                  <a:lnTo>
                    <a:pt x="421" y="20"/>
                  </a:lnTo>
                  <a:lnTo>
                    <a:pt x="424" y="24"/>
                  </a:lnTo>
                  <a:lnTo>
                    <a:pt x="427" y="26"/>
                  </a:lnTo>
                  <a:lnTo>
                    <a:pt x="429" y="31"/>
                  </a:lnTo>
                  <a:lnTo>
                    <a:pt x="430" y="34"/>
                  </a:lnTo>
                  <a:lnTo>
                    <a:pt x="430" y="40"/>
                  </a:lnTo>
                  <a:lnTo>
                    <a:pt x="430" y="79"/>
                  </a:lnTo>
                  <a:lnTo>
                    <a:pt x="430" y="79"/>
                  </a:lnTo>
                  <a:lnTo>
                    <a:pt x="430" y="85"/>
                  </a:lnTo>
                  <a:lnTo>
                    <a:pt x="429" y="88"/>
                  </a:lnTo>
                  <a:lnTo>
                    <a:pt x="427" y="93"/>
                  </a:lnTo>
                  <a:lnTo>
                    <a:pt x="424" y="95"/>
                  </a:lnTo>
                  <a:lnTo>
                    <a:pt x="421" y="97"/>
                  </a:lnTo>
                  <a:lnTo>
                    <a:pt x="417" y="98"/>
                  </a:lnTo>
                  <a:lnTo>
                    <a:pt x="409" y="100"/>
                  </a:lnTo>
                  <a:lnTo>
                    <a:pt x="409" y="100"/>
                  </a:lnTo>
                  <a:lnTo>
                    <a:pt x="406" y="100"/>
                  </a:lnTo>
                  <a:lnTo>
                    <a:pt x="406" y="100"/>
                  </a:lnTo>
                  <a:lnTo>
                    <a:pt x="368" y="97"/>
                  </a:lnTo>
                  <a:lnTo>
                    <a:pt x="322" y="94"/>
                  </a:lnTo>
                  <a:lnTo>
                    <a:pt x="271" y="92"/>
                  </a:lnTo>
                  <a:lnTo>
                    <a:pt x="219" y="90"/>
                  </a:lnTo>
                  <a:lnTo>
                    <a:pt x="219" y="90"/>
                  </a:lnTo>
                  <a:lnTo>
                    <a:pt x="195" y="90"/>
                  </a:lnTo>
                  <a:lnTo>
                    <a:pt x="173" y="93"/>
                  </a:lnTo>
                  <a:lnTo>
                    <a:pt x="154" y="96"/>
                  </a:lnTo>
                  <a:lnTo>
                    <a:pt x="146" y="98"/>
                  </a:lnTo>
                  <a:lnTo>
                    <a:pt x="138" y="102"/>
                  </a:lnTo>
                  <a:lnTo>
                    <a:pt x="131" y="107"/>
                  </a:lnTo>
                  <a:lnTo>
                    <a:pt x="124" y="111"/>
                  </a:lnTo>
                  <a:lnTo>
                    <a:pt x="119" y="117"/>
                  </a:lnTo>
                  <a:lnTo>
                    <a:pt x="115" y="124"/>
                  </a:lnTo>
                  <a:lnTo>
                    <a:pt x="111" y="131"/>
                  </a:lnTo>
                  <a:lnTo>
                    <a:pt x="109" y="140"/>
                  </a:lnTo>
                  <a:lnTo>
                    <a:pt x="107" y="149"/>
                  </a:lnTo>
                  <a:lnTo>
                    <a:pt x="107" y="160"/>
                  </a:lnTo>
                  <a:lnTo>
                    <a:pt x="107" y="160"/>
                  </a:lnTo>
                  <a:lnTo>
                    <a:pt x="108" y="173"/>
                  </a:lnTo>
                  <a:lnTo>
                    <a:pt x="112" y="186"/>
                  </a:lnTo>
                  <a:lnTo>
                    <a:pt x="118" y="197"/>
                  </a:lnTo>
                  <a:lnTo>
                    <a:pt x="127" y="207"/>
                  </a:lnTo>
                  <a:lnTo>
                    <a:pt x="139" y="218"/>
                  </a:lnTo>
                  <a:lnTo>
                    <a:pt x="154" y="229"/>
                  </a:lnTo>
                  <a:lnTo>
                    <a:pt x="171" y="241"/>
                  </a:lnTo>
                  <a:lnTo>
                    <a:pt x="190" y="252"/>
                  </a:lnTo>
                  <a:lnTo>
                    <a:pt x="310" y="323"/>
                  </a:lnTo>
                  <a:lnTo>
                    <a:pt x="310" y="323"/>
                  </a:lnTo>
                  <a:lnTo>
                    <a:pt x="328" y="335"/>
                  </a:lnTo>
                  <a:lnTo>
                    <a:pt x="344" y="345"/>
                  </a:lnTo>
                  <a:lnTo>
                    <a:pt x="359" y="355"/>
                  </a:lnTo>
                  <a:lnTo>
                    <a:pt x="373" y="367"/>
                  </a:lnTo>
                  <a:lnTo>
                    <a:pt x="384" y="377"/>
                  </a:lnTo>
                  <a:lnTo>
                    <a:pt x="396" y="389"/>
                  </a:lnTo>
                  <a:lnTo>
                    <a:pt x="405" y="399"/>
                  </a:lnTo>
                  <a:lnTo>
                    <a:pt x="413" y="409"/>
                  </a:lnTo>
                  <a:lnTo>
                    <a:pt x="421" y="421"/>
                  </a:lnTo>
                  <a:lnTo>
                    <a:pt x="427" y="432"/>
                  </a:lnTo>
                  <a:lnTo>
                    <a:pt x="431" y="444"/>
                  </a:lnTo>
                  <a:lnTo>
                    <a:pt x="436" y="455"/>
                  </a:lnTo>
                  <a:lnTo>
                    <a:pt x="438" y="468"/>
                  </a:lnTo>
                  <a:lnTo>
                    <a:pt x="440" y="479"/>
                  </a:lnTo>
                  <a:lnTo>
                    <a:pt x="442" y="492"/>
                  </a:lnTo>
                  <a:lnTo>
                    <a:pt x="443" y="506"/>
                  </a:lnTo>
                  <a:lnTo>
                    <a:pt x="443" y="506"/>
                  </a:lnTo>
                  <a:lnTo>
                    <a:pt x="442" y="527"/>
                  </a:lnTo>
                  <a:lnTo>
                    <a:pt x="438" y="548"/>
                  </a:lnTo>
                  <a:lnTo>
                    <a:pt x="432" y="568"/>
                  </a:lnTo>
                  <a:lnTo>
                    <a:pt x="426" y="585"/>
                  </a:lnTo>
                  <a:lnTo>
                    <a:pt x="417" y="601"/>
                  </a:lnTo>
                  <a:lnTo>
                    <a:pt x="406" y="615"/>
                  </a:lnTo>
                  <a:lnTo>
                    <a:pt x="395" y="628"/>
                  </a:lnTo>
                  <a:lnTo>
                    <a:pt x="380" y="639"/>
                  </a:lnTo>
                  <a:lnTo>
                    <a:pt x="365" y="649"/>
                  </a:lnTo>
                  <a:lnTo>
                    <a:pt x="348" y="658"/>
                  </a:lnTo>
                  <a:lnTo>
                    <a:pt x="329" y="665"/>
                  </a:lnTo>
                  <a:lnTo>
                    <a:pt x="309" y="671"/>
                  </a:lnTo>
                  <a:lnTo>
                    <a:pt x="288" y="675"/>
                  </a:lnTo>
                  <a:lnTo>
                    <a:pt x="265" y="678"/>
                  </a:lnTo>
                  <a:lnTo>
                    <a:pt x="241" y="680"/>
                  </a:lnTo>
                  <a:lnTo>
                    <a:pt x="217" y="681"/>
                  </a:lnTo>
                  <a:lnTo>
                    <a:pt x="217"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0" name="Freeform 192"/>
            <p:cNvSpPr>
              <a:spLocks noEditPoints="1"/>
            </p:cNvSpPr>
            <p:nvPr/>
          </p:nvSpPr>
          <p:spPr bwMode="auto">
            <a:xfrm>
              <a:off x="3951130" y="2395283"/>
              <a:ext cx="1497382" cy="1517569"/>
            </a:xfrm>
            <a:custGeom>
              <a:avLst/>
              <a:gdLst>
                <a:gd name="T0" fmla="*/ 6426 w 7566"/>
                <a:gd name="T1" fmla="*/ 3577 h 7669"/>
                <a:gd name="T2" fmla="*/ 6030 w 7566"/>
                <a:gd name="T3" fmla="*/ 3166 h 7669"/>
                <a:gd name="T4" fmla="*/ 5444 w 7566"/>
                <a:gd name="T5" fmla="*/ 3147 h 7669"/>
                <a:gd name="T6" fmla="*/ 5018 w 7566"/>
                <a:gd name="T7" fmla="*/ 3524 h 7669"/>
                <a:gd name="T8" fmla="*/ 4873 w 7566"/>
                <a:gd name="T9" fmla="*/ 4239 h 7669"/>
                <a:gd name="T10" fmla="*/ 5030 w 7566"/>
                <a:gd name="T11" fmla="*/ 5062 h 7669"/>
                <a:gd name="T12" fmla="*/ 5325 w 7566"/>
                <a:gd name="T13" fmla="*/ 5359 h 7669"/>
                <a:gd name="T14" fmla="*/ 5844 w 7566"/>
                <a:gd name="T15" fmla="*/ 5436 h 7669"/>
                <a:gd name="T16" fmla="*/ 6191 w 7566"/>
                <a:gd name="T17" fmla="*/ 5286 h 7669"/>
                <a:gd name="T18" fmla="*/ 6464 w 7566"/>
                <a:gd name="T19" fmla="*/ 4867 h 7669"/>
                <a:gd name="T20" fmla="*/ 2676 w 7566"/>
                <a:gd name="T21" fmla="*/ 4144 h 7669"/>
                <a:gd name="T22" fmla="*/ 2458 w 7566"/>
                <a:gd name="T23" fmla="*/ 3401 h 7669"/>
                <a:gd name="T24" fmla="*/ 2209 w 7566"/>
                <a:gd name="T25" fmla="*/ 3178 h 7669"/>
                <a:gd name="T26" fmla="*/ 1729 w 7566"/>
                <a:gd name="T27" fmla="*/ 3096 h 7669"/>
                <a:gd name="T28" fmla="*/ 1328 w 7566"/>
                <a:gd name="T29" fmla="*/ 3265 h 7669"/>
                <a:gd name="T30" fmla="*/ 1053 w 7566"/>
                <a:gd name="T31" fmla="*/ 3761 h 7669"/>
                <a:gd name="T32" fmla="*/ 1022 w 7566"/>
                <a:gd name="T33" fmla="*/ 4605 h 7669"/>
                <a:gd name="T34" fmla="*/ 1280 w 7566"/>
                <a:gd name="T35" fmla="*/ 5195 h 7669"/>
                <a:gd name="T36" fmla="*/ 1552 w 7566"/>
                <a:gd name="T37" fmla="*/ 5381 h 7669"/>
                <a:gd name="T38" fmla="*/ 2120 w 7566"/>
                <a:gd name="T39" fmla="*/ 5389 h 7669"/>
                <a:gd name="T40" fmla="*/ 2533 w 7566"/>
                <a:gd name="T41" fmla="*/ 4999 h 7669"/>
                <a:gd name="T42" fmla="*/ 2679 w 7566"/>
                <a:gd name="T43" fmla="*/ 4283 h 7669"/>
                <a:gd name="T44" fmla="*/ 4634 w 7566"/>
                <a:gd name="T45" fmla="*/ 57 h 7669"/>
                <a:gd name="T46" fmla="*/ 4850 w 7566"/>
                <a:gd name="T47" fmla="*/ 259 h 7669"/>
                <a:gd name="T48" fmla="*/ 4995 w 7566"/>
                <a:gd name="T49" fmla="*/ 2653 h 7669"/>
                <a:gd name="T50" fmla="*/ 5412 w 7566"/>
                <a:gd name="T51" fmla="*/ 2335 h 7669"/>
                <a:gd name="T52" fmla="*/ 5992 w 7566"/>
                <a:gd name="T53" fmla="*/ 2222 h 7669"/>
                <a:gd name="T54" fmla="*/ 6512 w 7566"/>
                <a:gd name="T55" fmla="*/ 2317 h 7669"/>
                <a:gd name="T56" fmla="*/ 6981 w 7566"/>
                <a:gd name="T57" fmla="*/ 2632 h 7669"/>
                <a:gd name="T58" fmla="*/ 7318 w 7566"/>
                <a:gd name="T59" fmla="*/ 3105 h 7669"/>
                <a:gd name="T60" fmla="*/ 7522 w 7566"/>
                <a:gd name="T61" fmla="*/ 3746 h 7669"/>
                <a:gd name="T62" fmla="*/ 7561 w 7566"/>
                <a:gd name="T63" fmla="*/ 4451 h 7669"/>
                <a:gd name="T64" fmla="*/ 7441 w 7566"/>
                <a:gd name="T65" fmla="*/ 5157 h 7669"/>
                <a:gd name="T66" fmla="*/ 7152 w 7566"/>
                <a:gd name="T67" fmla="*/ 5734 h 7669"/>
                <a:gd name="T68" fmla="*/ 6706 w 7566"/>
                <a:gd name="T69" fmla="*/ 6103 h 7669"/>
                <a:gd name="T70" fmla="*/ 6108 w 7566"/>
                <a:gd name="T71" fmla="*/ 6276 h 7669"/>
                <a:gd name="T72" fmla="*/ 5474 w 7566"/>
                <a:gd name="T73" fmla="*/ 6284 h 7669"/>
                <a:gd name="T74" fmla="*/ 4835 w 7566"/>
                <a:gd name="T75" fmla="*/ 6126 h 7669"/>
                <a:gd name="T76" fmla="*/ 4339 w 7566"/>
                <a:gd name="T77" fmla="*/ 5797 h 7669"/>
                <a:gd name="T78" fmla="*/ 4010 w 7566"/>
                <a:gd name="T79" fmla="*/ 5298 h 7669"/>
                <a:gd name="T80" fmla="*/ 3874 w 7566"/>
                <a:gd name="T81" fmla="*/ 4629 h 7669"/>
                <a:gd name="T82" fmla="*/ 3869 w 7566"/>
                <a:gd name="T83" fmla="*/ 315 h 7669"/>
                <a:gd name="T84" fmla="*/ 4046 w 7566"/>
                <a:gd name="T85" fmla="*/ 91 h 7669"/>
                <a:gd name="T86" fmla="*/ 4370 w 7566"/>
                <a:gd name="T87" fmla="*/ 0 h 7669"/>
                <a:gd name="T88" fmla="*/ 931 w 7566"/>
                <a:gd name="T89" fmla="*/ 7423 h 7669"/>
                <a:gd name="T90" fmla="*/ 692 w 7566"/>
                <a:gd name="T91" fmla="*/ 7632 h 7669"/>
                <a:gd name="T92" fmla="*/ 5 w 7566"/>
                <a:gd name="T93" fmla="*/ 3841 h 7669"/>
                <a:gd name="T94" fmla="*/ 157 w 7566"/>
                <a:gd name="T95" fmla="*/ 3187 h 7669"/>
                <a:gd name="T96" fmla="*/ 501 w 7566"/>
                <a:gd name="T97" fmla="*/ 2700 h 7669"/>
                <a:gd name="T98" fmla="*/ 1009 w 7566"/>
                <a:gd name="T99" fmla="*/ 2381 h 7669"/>
                <a:gd name="T100" fmla="*/ 1654 w 7566"/>
                <a:gd name="T101" fmla="*/ 2233 h 7669"/>
                <a:gd name="T102" fmla="*/ 2284 w 7566"/>
                <a:gd name="T103" fmla="*/ 2257 h 7669"/>
                <a:gd name="T104" fmla="*/ 2876 w 7566"/>
                <a:gd name="T105" fmla="*/ 2463 h 7669"/>
                <a:gd name="T106" fmla="*/ 3307 w 7566"/>
                <a:gd name="T107" fmla="*/ 2840 h 7669"/>
                <a:gd name="T108" fmla="*/ 3584 w 7566"/>
                <a:gd name="T109" fmla="*/ 3423 h 7669"/>
                <a:gd name="T110" fmla="*/ 3692 w 7566"/>
                <a:gd name="T111" fmla="*/ 4128 h 7669"/>
                <a:gd name="T112" fmla="*/ 3642 w 7566"/>
                <a:gd name="T113" fmla="*/ 4836 h 7669"/>
                <a:gd name="T114" fmla="*/ 3425 w 7566"/>
                <a:gd name="T115" fmla="*/ 5472 h 7669"/>
                <a:gd name="T116" fmla="*/ 3079 w 7566"/>
                <a:gd name="T117" fmla="*/ 5930 h 7669"/>
                <a:gd name="T118" fmla="*/ 2604 w 7566"/>
                <a:gd name="T119" fmla="*/ 6221 h 7669"/>
                <a:gd name="T120" fmla="*/ 2075 w 7566"/>
                <a:gd name="T121" fmla="*/ 6300 h 7669"/>
                <a:gd name="T122" fmla="*/ 1507 w 7566"/>
                <a:gd name="T123" fmla="*/ 6183 h 7669"/>
                <a:gd name="T124" fmla="*/ 1097 w 7566"/>
                <a:gd name="T125" fmla="*/ 5855 h 7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6" h="7669">
                  <a:moveTo>
                    <a:pt x="6551" y="4239"/>
                  </a:moveTo>
                  <a:lnTo>
                    <a:pt x="6551" y="4239"/>
                  </a:lnTo>
                  <a:lnTo>
                    <a:pt x="6550" y="4174"/>
                  </a:lnTo>
                  <a:lnTo>
                    <a:pt x="6547" y="4111"/>
                  </a:lnTo>
                  <a:lnTo>
                    <a:pt x="6543" y="4049"/>
                  </a:lnTo>
                  <a:lnTo>
                    <a:pt x="6537" y="3989"/>
                  </a:lnTo>
                  <a:lnTo>
                    <a:pt x="6529" y="3932"/>
                  </a:lnTo>
                  <a:lnTo>
                    <a:pt x="6520" y="3876"/>
                  </a:lnTo>
                  <a:lnTo>
                    <a:pt x="6508" y="3821"/>
                  </a:lnTo>
                  <a:lnTo>
                    <a:pt x="6496" y="3769"/>
                  </a:lnTo>
                  <a:lnTo>
                    <a:pt x="6481" y="3717"/>
                  </a:lnTo>
                  <a:lnTo>
                    <a:pt x="6464" y="3669"/>
                  </a:lnTo>
                  <a:lnTo>
                    <a:pt x="6446" y="3622"/>
                  </a:lnTo>
                  <a:lnTo>
                    <a:pt x="6426" y="3577"/>
                  </a:lnTo>
                  <a:lnTo>
                    <a:pt x="6405" y="3534"/>
                  </a:lnTo>
                  <a:lnTo>
                    <a:pt x="6381" y="3493"/>
                  </a:lnTo>
                  <a:lnTo>
                    <a:pt x="6356" y="3452"/>
                  </a:lnTo>
                  <a:lnTo>
                    <a:pt x="6329" y="3416"/>
                  </a:lnTo>
                  <a:lnTo>
                    <a:pt x="6329" y="3416"/>
                  </a:lnTo>
                  <a:lnTo>
                    <a:pt x="6302" y="3378"/>
                  </a:lnTo>
                  <a:lnTo>
                    <a:pt x="6272" y="3342"/>
                  </a:lnTo>
                  <a:lnTo>
                    <a:pt x="6241" y="3310"/>
                  </a:lnTo>
                  <a:lnTo>
                    <a:pt x="6209" y="3280"/>
                  </a:lnTo>
                  <a:lnTo>
                    <a:pt x="6176" y="3253"/>
                  </a:lnTo>
                  <a:lnTo>
                    <a:pt x="6141" y="3226"/>
                  </a:lnTo>
                  <a:lnTo>
                    <a:pt x="6106" y="3204"/>
                  </a:lnTo>
                  <a:lnTo>
                    <a:pt x="6069" y="3184"/>
                  </a:lnTo>
                  <a:lnTo>
                    <a:pt x="6030" y="3166"/>
                  </a:lnTo>
                  <a:lnTo>
                    <a:pt x="5991" y="3150"/>
                  </a:lnTo>
                  <a:lnTo>
                    <a:pt x="5950" y="3137"/>
                  </a:lnTo>
                  <a:lnTo>
                    <a:pt x="5907" y="3126"/>
                  </a:lnTo>
                  <a:lnTo>
                    <a:pt x="5865" y="3117"/>
                  </a:lnTo>
                  <a:lnTo>
                    <a:pt x="5820" y="3111"/>
                  </a:lnTo>
                  <a:lnTo>
                    <a:pt x="5774" y="3107"/>
                  </a:lnTo>
                  <a:lnTo>
                    <a:pt x="5726" y="3106"/>
                  </a:lnTo>
                  <a:lnTo>
                    <a:pt x="5726" y="3106"/>
                  </a:lnTo>
                  <a:lnTo>
                    <a:pt x="5676" y="3107"/>
                  </a:lnTo>
                  <a:lnTo>
                    <a:pt x="5626" y="3111"/>
                  </a:lnTo>
                  <a:lnTo>
                    <a:pt x="5578" y="3116"/>
                  </a:lnTo>
                  <a:lnTo>
                    <a:pt x="5532" y="3124"/>
                  </a:lnTo>
                  <a:lnTo>
                    <a:pt x="5487" y="3135"/>
                  </a:lnTo>
                  <a:lnTo>
                    <a:pt x="5444" y="3147"/>
                  </a:lnTo>
                  <a:lnTo>
                    <a:pt x="5403" y="3162"/>
                  </a:lnTo>
                  <a:lnTo>
                    <a:pt x="5362" y="3179"/>
                  </a:lnTo>
                  <a:lnTo>
                    <a:pt x="5323" y="3199"/>
                  </a:lnTo>
                  <a:lnTo>
                    <a:pt x="5286" y="3221"/>
                  </a:lnTo>
                  <a:lnTo>
                    <a:pt x="5250" y="3245"/>
                  </a:lnTo>
                  <a:lnTo>
                    <a:pt x="5216" y="3271"/>
                  </a:lnTo>
                  <a:lnTo>
                    <a:pt x="5183" y="3300"/>
                  </a:lnTo>
                  <a:lnTo>
                    <a:pt x="5151" y="3331"/>
                  </a:lnTo>
                  <a:lnTo>
                    <a:pt x="5122" y="3364"/>
                  </a:lnTo>
                  <a:lnTo>
                    <a:pt x="5094" y="3401"/>
                  </a:lnTo>
                  <a:lnTo>
                    <a:pt x="5094" y="3401"/>
                  </a:lnTo>
                  <a:lnTo>
                    <a:pt x="5066" y="3440"/>
                  </a:lnTo>
                  <a:lnTo>
                    <a:pt x="5041" y="3481"/>
                  </a:lnTo>
                  <a:lnTo>
                    <a:pt x="5018" y="3524"/>
                  </a:lnTo>
                  <a:lnTo>
                    <a:pt x="4996" y="3568"/>
                  </a:lnTo>
                  <a:lnTo>
                    <a:pt x="4977" y="3615"/>
                  </a:lnTo>
                  <a:lnTo>
                    <a:pt x="4959" y="3663"/>
                  </a:lnTo>
                  <a:lnTo>
                    <a:pt x="4943" y="3713"/>
                  </a:lnTo>
                  <a:lnTo>
                    <a:pt x="4928" y="3764"/>
                  </a:lnTo>
                  <a:lnTo>
                    <a:pt x="4915" y="3818"/>
                  </a:lnTo>
                  <a:lnTo>
                    <a:pt x="4904" y="3873"/>
                  </a:lnTo>
                  <a:lnTo>
                    <a:pt x="4894" y="3930"/>
                  </a:lnTo>
                  <a:lnTo>
                    <a:pt x="4886" y="3988"/>
                  </a:lnTo>
                  <a:lnTo>
                    <a:pt x="4881" y="4049"/>
                  </a:lnTo>
                  <a:lnTo>
                    <a:pt x="4876" y="4111"/>
                  </a:lnTo>
                  <a:lnTo>
                    <a:pt x="4874" y="4174"/>
                  </a:lnTo>
                  <a:lnTo>
                    <a:pt x="4873" y="4239"/>
                  </a:lnTo>
                  <a:lnTo>
                    <a:pt x="4873" y="4239"/>
                  </a:lnTo>
                  <a:lnTo>
                    <a:pt x="4874" y="4315"/>
                  </a:lnTo>
                  <a:lnTo>
                    <a:pt x="4876" y="4388"/>
                  </a:lnTo>
                  <a:lnTo>
                    <a:pt x="4879" y="4459"/>
                  </a:lnTo>
                  <a:lnTo>
                    <a:pt x="4885" y="4527"/>
                  </a:lnTo>
                  <a:lnTo>
                    <a:pt x="4892" y="4593"/>
                  </a:lnTo>
                  <a:lnTo>
                    <a:pt x="4901" y="4656"/>
                  </a:lnTo>
                  <a:lnTo>
                    <a:pt x="4912" y="4715"/>
                  </a:lnTo>
                  <a:lnTo>
                    <a:pt x="4924" y="4773"/>
                  </a:lnTo>
                  <a:lnTo>
                    <a:pt x="4938" y="4828"/>
                  </a:lnTo>
                  <a:lnTo>
                    <a:pt x="4953" y="4879"/>
                  </a:lnTo>
                  <a:lnTo>
                    <a:pt x="4970" y="4929"/>
                  </a:lnTo>
                  <a:lnTo>
                    <a:pt x="4988" y="4976"/>
                  </a:lnTo>
                  <a:lnTo>
                    <a:pt x="5009" y="5020"/>
                  </a:lnTo>
                  <a:lnTo>
                    <a:pt x="5030" y="5062"/>
                  </a:lnTo>
                  <a:lnTo>
                    <a:pt x="5054" y="5101"/>
                  </a:lnTo>
                  <a:lnTo>
                    <a:pt x="5065" y="5119"/>
                  </a:lnTo>
                  <a:lnTo>
                    <a:pt x="5078" y="5137"/>
                  </a:lnTo>
                  <a:lnTo>
                    <a:pt x="5078" y="5137"/>
                  </a:lnTo>
                  <a:lnTo>
                    <a:pt x="5107" y="5175"/>
                  </a:lnTo>
                  <a:lnTo>
                    <a:pt x="5136" y="5210"/>
                  </a:lnTo>
                  <a:lnTo>
                    <a:pt x="5167" y="5243"/>
                  </a:lnTo>
                  <a:lnTo>
                    <a:pt x="5199" y="5273"/>
                  </a:lnTo>
                  <a:lnTo>
                    <a:pt x="5234" y="5300"/>
                  </a:lnTo>
                  <a:lnTo>
                    <a:pt x="5251" y="5313"/>
                  </a:lnTo>
                  <a:lnTo>
                    <a:pt x="5268" y="5325"/>
                  </a:lnTo>
                  <a:lnTo>
                    <a:pt x="5287" y="5337"/>
                  </a:lnTo>
                  <a:lnTo>
                    <a:pt x="5305" y="5348"/>
                  </a:lnTo>
                  <a:lnTo>
                    <a:pt x="5325" y="5359"/>
                  </a:lnTo>
                  <a:lnTo>
                    <a:pt x="5343" y="5369"/>
                  </a:lnTo>
                  <a:lnTo>
                    <a:pt x="5362" y="5378"/>
                  </a:lnTo>
                  <a:lnTo>
                    <a:pt x="5382" y="5387"/>
                  </a:lnTo>
                  <a:lnTo>
                    <a:pt x="5423" y="5403"/>
                  </a:lnTo>
                  <a:lnTo>
                    <a:pt x="5466" y="5416"/>
                  </a:lnTo>
                  <a:lnTo>
                    <a:pt x="5509" y="5428"/>
                  </a:lnTo>
                  <a:lnTo>
                    <a:pt x="5554" y="5436"/>
                  </a:lnTo>
                  <a:lnTo>
                    <a:pt x="5600" y="5441"/>
                  </a:lnTo>
                  <a:lnTo>
                    <a:pt x="5648" y="5445"/>
                  </a:lnTo>
                  <a:lnTo>
                    <a:pt x="5696" y="5446"/>
                  </a:lnTo>
                  <a:lnTo>
                    <a:pt x="5696" y="5446"/>
                  </a:lnTo>
                  <a:lnTo>
                    <a:pt x="5748" y="5445"/>
                  </a:lnTo>
                  <a:lnTo>
                    <a:pt x="5797" y="5441"/>
                  </a:lnTo>
                  <a:lnTo>
                    <a:pt x="5844" y="5436"/>
                  </a:lnTo>
                  <a:lnTo>
                    <a:pt x="5891" y="5428"/>
                  </a:lnTo>
                  <a:lnTo>
                    <a:pt x="5936" y="5416"/>
                  </a:lnTo>
                  <a:lnTo>
                    <a:pt x="5978" y="5403"/>
                  </a:lnTo>
                  <a:lnTo>
                    <a:pt x="6000" y="5395"/>
                  </a:lnTo>
                  <a:lnTo>
                    <a:pt x="6021" y="5387"/>
                  </a:lnTo>
                  <a:lnTo>
                    <a:pt x="6041" y="5378"/>
                  </a:lnTo>
                  <a:lnTo>
                    <a:pt x="6061" y="5369"/>
                  </a:lnTo>
                  <a:lnTo>
                    <a:pt x="6080" y="5359"/>
                  </a:lnTo>
                  <a:lnTo>
                    <a:pt x="6100" y="5348"/>
                  </a:lnTo>
                  <a:lnTo>
                    <a:pt x="6118" y="5337"/>
                  </a:lnTo>
                  <a:lnTo>
                    <a:pt x="6137" y="5325"/>
                  </a:lnTo>
                  <a:lnTo>
                    <a:pt x="6155" y="5313"/>
                  </a:lnTo>
                  <a:lnTo>
                    <a:pt x="6173" y="5300"/>
                  </a:lnTo>
                  <a:lnTo>
                    <a:pt x="6191" y="5286"/>
                  </a:lnTo>
                  <a:lnTo>
                    <a:pt x="6208" y="5273"/>
                  </a:lnTo>
                  <a:lnTo>
                    <a:pt x="6224" y="5258"/>
                  </a:lnTo>
                  <a:lnTo>
                    <a:pt x="6240" y="5243"/>
                  </a:lnTo>
                  <a:lnTo>
                    <a:pt x="6256" y="5227"/>
                  </a:lnTo>
                  <a:lnTo>
                    <a:pt x="6272" y="5210"/>
                  </a:lnTo>
                  <a:lnTo>
                    <a:pt x="6302" y="5175"/>
                  </a:lnTo>
                  <a:lnTo>
                    <a:pt x="6329" y="5137"/>
                  </a:lnTo>
                  <a:lnTo>
                    <a:pt x="6329" y="5137"/>
                  </a:lnTo>
                  <a:lnTo>
                    <a:pt x="6356" y="5097"/>
                  </a:lnTo>
                  <a:lnTo>
                    <a:pt x="6381" y="5056"/>
                  </a:lnTo>
                  <a:lnTo>
                    <a:pt x="6405" y="5011"/>
                  </a:lnTo>
                  <a:lnTo>
                    <a:pt x="6426" y="4965"/>
                  </a:lnTo>
                  <a:lnTo>
                    <a:pt x="6446" y="4917"/>
                  </a:lnTo>
                  <a:lnTo>
                    <a:pt x="6464" y="4867"/>
                  </a:lnTo>
                  <a:lnTo>
                    <a:pt x="6481" y="4813"/>
                  </a:lnTo>
                  <a:lnTo>
                    <a:pt x="6496" y="4758"/>
                  </a:lnTo>
                  <a:lnTo>
                    <a:pt x="6508" y="4702"/>
                  </a:lnTo>
                  <a:lnTo>
                    <a:pt x="6520" y="4642"/>
                  </a:lnTo>
                  <a:lnTo>
                    <a:pt x="6529" y="4580"/>
                  </a:lnTo>
                  <a:lnTo>
                    <a:pt x="6537" y="4516"/>
                  </a:lnTo>
                  <a:lnTo>
                    <a:pt x="6543" y="4450"/>
                  </a:lnTo>
                  <a:lnTo>
                    <a:pt x="6547" y="4383"/>
                  </a:lnTo>
                  <a:lnTo>
                    <a:pt x="6550" y="4312"/>
                  </a:lnTo>
                  <a:lnTo>
                    <a:pt x="6551" y="4239"/>
                  </a:lnTo>
                  <a:close/>
                  <a:moveTo>
                    <a:pt x="2679" y="4283"/>
                  </a:moveTo>
                  <a:lnTo>
                    <a:pt x="2679" y="4283"/>
                  </a:lnTo>
                  <a:lnTo>
                    <a:pt x="2678" y="4213"/>
                  </a:lnTo>
                  <a:lnTo>
                    <a:pt x="2676" y="4144"/>
                  </a:lnTo>
                  <a:lnTo>
                    <a:pt x="2671" y="4078"/>
                  </a:lnTo>
                  <a:lnTo>
                    <a:pt x="2666" y="4012"/>
                  </a:lnTo>
                  <a:lnTo>
                    <a:pt x="2658" y="3950"/>
                  </a:lnTo>
                  <a:lnTo>
                    <a:pt x="2648" y="3889"/>
                  </a:lnTo>
                  <a:lnTo>
                    <a:pt x="2637" y="3832"/>
                  </a:lnTo>
                  <a:lnTo>
                    <a:pt x="2623" y="3776"/>
                  </a:lnTo>
                  <a:lnTo>
                    <a:pt x="2609" y="3721"/>
                  </a:lnTo>
                  <a:lnTo>
                    <a:pt x="2592" y="3669"/>
                  </a:lnTo>
                  <a:lnTo>
                    <a:pt x="2575" y="3619"/>
                  </a:lnTo>
                  <a:lnTo>
                    <a:pt x="2554" y="3572"/>
                  </a:lnTo>
                  <a:lnTo>
                    <a:pt x="2533" y="3526"/>
                  </a:lnTo>
                  <a:lnTo>
                    <a:pt x="2510" y="3481"/>
                  </a:lnTo>
                  <a:lnTo>
                    <a:pt x="2484" y="3440"/>
                  </a:lnTo>
                  <a:lnTo>
                    <a:pt x="2458" y="3401"/>
                  </a:lnTo>
                  <a:lnTo>
                    <a:pt x="2458" y="3401"/>
                  </a:lnTo>
                  <a:lnTo>
                    <a:pt x="2429" y="3363"/>
                  </a:lnTo>
                  <a:lnTo>
                    <a:pt x="2400" y="3327"/>
                  </a:lnTo>
                  <a:lnTo>
                    <a:pt x="2385" y="3311"/>
                  </a:lnTo>
                  <a:lnTo>
                    <a:pt x="2369" y="3295"/>
                  </a:lnTo>
                  <a:lnTo>
                    <a:pt x="2353" y="3280"/>
                  </a:lnTo>
                  <a:lnTo>
                    <a:pt x="2335" y="3265"/>
                  </a:lnTo>
                  <a:lnTo>
                    <a:pt x="2319" y="3251"/>
                  </a:lnTo>
                  <a:lnTo>
                    <a:pt x="2302" y="3237"/>
                  </a:lnTo>
                  <a:lnTo>
                    <a:pt x="2284" y="3224"/>
                  </a:lnTo>
                  <a:lnTo>
                    <a:pt x="2265" y="3212"/>
                  </a:lnTo>
                  <a:lnTo>
                    <a:pt x="2247" y="3200"/>
                  </a:lnTo>
                  <a:lnTo>
                    <a:pt x="2229" y="3189"/>
                  </a:lnTo>
                  <a:lnTo>
                    <a:pt x="2209" y="3178"/>
                  </a:lnTo>
                  <a:lnTo>
                    <a:pt x="2190" y="3168"/>
                  </a:lnTo>
                  <a:lnTo>
                    <a:pt x="2170" y="3159"/>
                  </a:lnTo>
                  <a:lnTo>
                    <a:pt x="2150" y="3151"/>
                  </a:lnTo>
                  <a:lnTo>
                    <a:pt x="2129" y="3143"/>
                  </a:lnTo>
                  <a:lnTo>
                    <a:pt x="2107" y="3135"/>
                  </a:lnTo>
                  <a:lnTo>
                    <a:pt x="2065" y="3121"/>
                  </a:lnTo>
                  <a:lnTo>
                    <a:pt x="2020" y="3111"/>
                  </a:lnTo>
                  <a:lnTo>
                    <a:pt x="1973" y="3103"/>
                  </a:lnTo>
                  <a:lnTo>
                    <a:pt x="1925" y="3096"/>
                  </a:lnTo>
                  <a:lnTo>
                    <a:pt x="1875" y="3092"/>
                  </a:lnTo>
                  <a:lnTo>
                    <a:pt x="1825" y="3091"/>
                  </a:lnTo>
                  <a:lnTo>
                    <a:pt x="1825" y="3091"/>
                  </a:lnTo>
                  <a:lnTo>
                    <a:pt x="1776" y="3092"/>
                  </a:lnTo>
                  <a:lnTo>
                    <a:pt x="1729" y="3096"/>
                  </a:lnTo>
                  <a:lnTo>
                    <a:pt x="1683" y="3103"/>
                  </a:lnTo>
                  <a:lnTo>
                    <a:pt x="1637" y="3111"/>
                  </a:lnTo>
                  <a:lnTo>
                    <a:pt x="1594" y="3121"/>
                  </a:lnTo>
                  <a:lnTo>
                    <a:pt x="1552" y="3135"/>
                  </a:lnTo>
                  <a:lnTo>
                    <a:pt x="1511" y="3151"/>
                  </a:lnTo>
                  <a:lnTo>
                    <a:pt x="1491" y="3159"/>
                  </a:lnTo>
                  <a:lnTo>
                    <a:pt x="1472" y="3168"/>
                  </a:lnTo>
                  <a:lnTo>
                    <a:pt x="1452" y="3178"/>
                  </a:lnTo>
                  <a:lnTo>
                    <a:pt x="1434" y="3189"/>
                  </a:lnTo>
                  <a:lnTo>
                    <a:pt x="1415" y="3200"/>
                  </a:lnTo>
                  <a:lnTo>
                    <a:pt x="1397" y="3212"/>
                  </a:lnTo>
                  <a:lnTo>
                    <a:pt x="1380" y="3224"/>
                  </a:lnTo>
                  <a:lnTo>
                    <a:pt x="1363" y="3237"/>
                  </a:lnTo>
                  <a:lnTo>
                    <a:pt x="1328" y="3265"/>
                  </a:lnTo>
                  <a:lnTo>
                    <a:pt x="1296" y="3295"/>
                  </a:lnTo>
                  <a:lnTo>
                    <a:pt x="1265" y="3327"/>
                  </a:lnTo>
                  <a:lnTo>
                    <a:pt x="1235" y="3363"/>
                  </a:lnTo>
                  <a:lnTo>
                    <a:pt x="1207" y="3401"/>
                  </a:lnTo>
                  <a:lnTo>
                    <a:pt x="1207" y="3401"/>
                  </a:lnTo>
                  <a:lnTo>
                    <a:pt x="1194" y="3418"/>
                  </a:lnTo>
                  <a:lnTo>
                    <a:pt x="1183" y="3436"/>
                  </a:lnTo>
                  <a:lnTo>
                    <a:pt x="1159" y="3475"/>
                  </a:lnTo>
                  <a:lnTo>
                    <a:pt x="1137" y="3517"/>
                  </a:lnTo>
                  <a:lnTo>
                    <a:pt x="1117" y="3560"/>
                  </a:lnTo>
                  <a:lnTo>
                    <a:pt x="1099" y="3606"/>
                  </a:lnTo>
                  <a:lnTo>
                    <a:pt x="1082" y="3655"/>
                  </a:lnTo>
                  <a:lnTo>
                    <a:pt x="1067" y="3707"/>
                  </a:lnTo>
                  <a:lnTo>
                    <a:pt x="1053" y="3761"/>
                  </a:lnTo>
                  <a:lnTo>
                    <a:pt x="1040" y="3817"/>
                  </a:lnTo>
                  <a:lnTo>
                    <a:pt x="1030" y="3877"/>
                  </a:lnTo>
                  <a:lnTo>
                    <a:pt x="1021" y="3938"/>
                  </a:lnTo>
                  <a:lnTo>
                    <a:pt x="1014" y="4002"/>
                  </a:lnTo>
                  <a:lnTo>
                    <a:pt x="1008" y="4068"/>
                  </a:lnTo>
                  <a:lnTo>
                    <a:pt x="1005" y="4137"/>
                  </a:lnTo>
                  <a:lnTo>
                    <a:pt x="1001" y="4209"/>
                  </a:lnTo>
                  <a:lnTo>
                    <a:pt x="1001" y="4283"/>
                  </a:lnTo>
                  <a:lnTo>
                    <a:pt x="1001" y="4283"/>
                  </a:lnTo>
                  <a:lnTo>
                    <a:pt x="1001" y="4352"/>
                  </a:lnTo>
                  <a:lnTo>
                    <a:pt x="1005" y="4419"/>
                  </a:lnTo>
                  <a:lnTo>
                    <a:pt x="1008" y="4484"/>
                  </a:lnTo>
                  <a:lnTo>
                    <a:pt x="1015" y="4546"/>
                  </a:lnTo>
                  <a:lnTo>
                    <a:pt x="1022" y="4605"/>
                  </a:lnTo>
                  <a:lnTo>
                    <a:pt x="1032" y="4664"/>
                  </a:lnTo>
                  <a:lnTo>
                    <a:pt x="1043" y="4720"/>
                  </a:lnTo>
                  <a:lnTo>
                    <a:pt x="1056" y="4773"/>
                  </a:lnTo>
                  <a:lnTo>
                    <a:pt x="1070" y="4824"/>
                  </a:lnTo>
                  <a:lnTo>
                    <a:pt x="1087" y="4874"/>
                  </a:lnTo>
                  <a:lnTo>
                    <a:pt x="1106" y="4921"/>
                  </a:lnTo>
                  <a:lnTo>
                    <a:pt x="1125" y="4965"/>
                  </a:lnTo>
                  <a:lnTo>
                    <a:pt x="1147" y="5008"/>
                  </a:lnTo>
                  <a:lnTo>
                    <a:pt x="1170" y="5048"/>
                  </a:lnTo>
                  <a:lnTo>
                    <a:pt x="1195" y="5086"/>
                  </a:lnTo>
                  <a:lnTo>
                    <a:pt x="1222" y="5122"/>
                  </a:lnTo>
                  <a:lnTo>
                    <a:pt x="1222" y="5122"/>
                  </a:lnTo>
                  <a:lnTo>
                    <a:pt x="1250" y="5159"/>
                  </a:lnTo>
                  <a:lnTo>
                    <a:pt x="1280" y="5195"/>
                  </a:lnTo>
                  <a:lnTo>
                    <a:pt x="1311" y="5227"/>
                  </a:lnTo>
                  <a:lnTo>
                    <a:pt x="1328" y="5243"/>
                  </a:lnTo>
                  <a:lnTo>
                    <a:pt x="1344" y="5258"/>
                  </a:lnTo>
                  <a:lnTo>
                    <a:pt x="1362" y="5272"/>
                  </a:lnTo>
                  <a:lnTo>
                    <a:pt x="1379" y="5285"/>
                  </a:lnTo>
                  <a:lnTo>
                    <a:pt x="1396" y="5298"/>
                  </a:lnTo>
                  <a:lnTo>
                    <a:pt x="1414" y="5311"/>
                  </a:lnTo>
                  <a:lnTo>
                    <a:pt x="1433" y="5322"/>
                  </a:lnTo>
                  <a:lnTo>
                    <a:pt x="1452" y="5334"/>
                  </a:lnTo>
                  <a:lnTo>
                    <a:pt x="1470" y="5344"/>
                  </a:lnTo>
                  <a:lnTo>
                    <a:pt x="1491" y="5354"/>
                  </a:lnTo>
                  <a:lnTo>
                    <a:pt x="1511" y="5363"/>
                  </a:lnTo>
                  <a:lnTo>
                    <a:pt x="1531" y="5373"/>
                  </a:lnTo>
                  <a:lnTo>
                    <a:pt x="1552" y="5381"/>
                  </a:lnTo>
                  <a:lnTo>
                    <a:pt x="1573" y="5389"/>
                  </a:lnTo>
                  <a:lnTo>
                    <a:pt x="1616" y="5401"/>
                  </a:lnTo>
                  <a:lnTo>
                    <a:pt x="1661" y="5413"/>
                  </a:lnTo>
                  <a:lnTo>
                    <a:pt x="1707" y="5421"/>
                  </a:lnTo>
                  <a:lnTo>
                    <a:pt x="1755" y="5426"/>
                  </a:lnTo>
                  <a:lnTo>
                    <a:pt x="1804" y="5430"/>
                  </a:lnTo>
                  <a:lnTo>
                    <a:pt x="1855" y="5432"/>
                  </a:lnTo>
                  <a:lnTo>
                    <a:pt x="1855" y="5432"/>
                  </a:lnTo>
                  <a:lnTo>
                    <a:pt x="1902" y="5430"/>
                  </a:lnTo>
                  <a:lnTo>
                    <a:pt x="1949" y="5426"/>
                  </a:lnTo>
                  <a:lnTo>
                    <a:pt x="1992" y="5421"/>
                  </a:lnTo>
                  <a:lnTo>
                    <a:pt x="2036" y="5413"/>
                  </a:lnTo>
                  <a:lnTo>
                    <a:pt x="2078" y="5401"/>
                  </a:lnTo>
                  <a:lnTo>
                    <a:pt x="2120" y="5389"/>
                  </a:lnTo>
                  <a:lnTo>
                    <a:pt x="2159" y="5373"/>
                  </a:lnTo>
                  <a:lnTo>
                    <a:pt x="2198" y="5354"/>
                  </a:lnTo>
                  <a:lnTo>
                    <a:pt x="2234" y="5334"/>
                  </a:lnTo>
                  <a:lnTo>
                    <a:pt x="2270" y="5311"/>
                  </a:lnTo>
                  <a:lnTo>
                    <a:pt x="2304" y="5285"/>
                  </a:lnTo>
                  <a:lnTo>
                    <a:pt x="2338" y="5258"/>
                  </a:lnTo>
                  <a:lnTo>
                    <a:pt x="2370" y="5227"/>
                  </a:lnTo>
                  <a:lnTo>
                    <a:pt x="2401" y="5195"/>
                  </a:lnTo>
                  <a:lnTo>
                    <a:pt x="2429" y="5159"/>
                  </a:lnTo>
                  <a:lnTo>
                    <a:pt x="2458" y="5122"/>
                  </a:lnTo>
                  <a:lnTo>
                    <a:pt x="2458" y="5122"/>
                  </a:lnTo>
                  <a:lnTo>
                    <a:pt x="2484" y="5082"/>
                  </a:lnTo>
                  <a:lnTo>
                    <a:pt x="2510" y="5041"/>
                  </a:lnTo>
                  <a:lnTo>
                    <a:pt x="2533" y="4999"/>
                  </a:lnTo>
                  <a:lnTo>
                    <a:pt x="2554" y="4954"/>
                  </a:lnTo>
                  <a:lnTo>
                    <a:pt x="2575" y="4908"/>
                  </a:lnTo>
                  <a:lnTo>
                    <a:pt x="2592" y="4860"/>
                  </a:lnTo>
                  <a:lnTo>
                    <a:pt x="2609" y="4809"/>
                  </a:lnTo>
                  <a:lnTo>
                    <a:pt x="2623" y="4758"/>
                  </a:lnTo>
                  <a:lnTo>
                    <a:pt x="2637" y="4705"/>
                  </a:lnTo>
                  <a:lnTo>
                    <a:pt x="2648" y="4650"/>
                  </a:lnTo>
                  <a:lnTo>
                    <a:pt x="2658" y="4593"/>
                  </a:lnTo>
                  <a:lnTo>
                    <a:pt x="2666" y="4534"/>
                  </a:lnTo>
                  <a:lnTo>
                    <a:pt x="2671" y="4474"/>
                  </a:lnTo>
                  <a:lnTo>
                    <a:pt x="2676" y="4412"/>
                  </a:lnTo>
                  <a:lnTo>
                    <a:pt x="2678" y="4348"/>
                  </a:lnTo>
                  <a:lnTo>
                    <a:pt x="2679" y="4283"/>
                  </a:lnTo>
                  <a:lnTo>
                    <a:pt x="2679" y="4283"/>
                  </a:lnTo>
                  <a:close/>
                  <a:moveTo>
                    <a:pt x="4370" y="0"/>
                  </a:moveTo>
                  <a:lnTo>
                    <a:pt x="4370" y="0"/>
                  </a:lnTo>
                  <a:lnTo>
                    <a:pt x="4370" y="0"/>
                  </a:lnTo>
                  <a:lnTo>
                    <a:pt x="4397" y="1"/>
                  </a:lnTo>
                  <a:lnTo>
                    <a:pt x="4422" y="2"/>
                  </a:lnTo>
                  <a:lnTo>
                    <a:pt x="4447" y="5"/>
                  </a:lnTo>
                  <a:lnTo>
                    <a:pt x="4472" y="8"/>
                  </a:lnTo>
                  <a:lnTo>
                    <a:pt x="4498" y="13"/>
                  </a:lnTo>
                  <a:lnTo>
                    <a:pt x="4522" y="18"/>
                  </a:lnTo>
                  <a:lnTo>
                    <a:pt x="4546" y="24"/>
                  </a:lnTo>
                  <a:lnTo>
                    <a:pt x="4569" y="31"/>
                  </a:lnTo>
                  <a:lnTo>
                    <a:pt x="4590" y="39"/>
                  </a:lnTo>
                  <a:lnTo>
                    <a:pt x="4613" y="48"/>
                  </a:lnTo>
                  <a:lnTo>
                    <a:pt x="4634" y="57"/>
                  </a:lnTo>
                  <a:lnTo>
                    <a:pt x="4655" y="68"/>
                  </a:lnTo>
                  <a:lnTo>
                    <a:pt x="4675" y="79"/>
                  </a:lnTo>
                  <a:lnTo>
                    <a:pt x="4695" y="91"/>
                  </a:lnTo>
                  <a:lnTo>
                    <a:pt x="4713" y="103"/>
                  </a:lnTo>
                  <a:lnTo>
                    <a:pt x="4730" y="116"/>
                  </a:lnTo>
                  <a:lnTo>
                    <a:pt x="4748" y="130"/>
                  </a:lnTo>
                  <a:lnTo>
                    <a:pt x="4764" y="144"/>
                  </a:lnTo>
                  <a:lnTo>
                    <a:pt x="4779" y="158"/>
                  </a:lnTo>
                  <a:lnTo>
                    <a:pt x="4793" y="174"/>
                  </a:lnTo>
                  <a:lnTo>
                    <a:pt x="4807" y="190"/>
                  </a:lnTo>
                  <a:lnTo>
                    <a:pt x="4819" y="206"/>
                  </a:lnTo>
                  <a:lnTo>
                    <a:pt x="4830" y="224"/>
                  </a:lnTo>
                  <a:lnTo>
                    <a:pt x="4840" y="241"/>
                  </a:lnTo>
                  <a:lnTo>
                    <a:pt x="4850" y="259"/>
                  </a:lnTo>
                  <a:lnTo>
                    <a:pt x="4858" y="278"/>
                  </a:lnTo>
                  <a:lnTo>
                    <a:pt x="4865" y="296"/>
                  </a:lnTo>
                  <a:lnTo>
                    <a:pt x="4870" y="315"/>
                  </a:lnTo>
                  <a:lnTo>
                    <a:pt x="4875" y="334"/>
                  </a:lnTo>
                  <a:lnTo>
                    <a:pt x="4878" y="354"/>
                  </a:lnTo>
                  <a:lnTo>
                    <a:pt x="4881" y="374"/>
                  </a:lnTo>
                  <a:lnTo>
                    <a:pt x="4881" y="395"/>
                  </a:lnTo>
                  <a:lnTo>
                    <a:pt x="4881" y="2811"/>
                  </a:lnTo>
                  <a:lnTo>
                    <a:pt x="4881" y="2811"/>
                  </a:lnTo>
                  <a:lnTo>
                    <a:pt x="4901" y="2778"/>
                  </a:lnTo>
                  <a:lnTo>
                    <a:pt x="4923" y="2746"/>
                  </a:lnTo>
                  <a:lnTo>
                    <a:pt x="4946" y="2714"/>
                  </a:lnTo>
                  <a:lnTo>
                    <a:pt x="4970" y="2683"/>
                  </a:lnTo>
                  <a:lnTo>
                    <a:pt x="4995" y="2653"/>
                  </a:lnTo>
                  <a:lnTo>
                    <a:pt x="5022" y="2623"/>
                  </a:lnTo>
                  <a:lnTo>
                    <a:pt x="5049" y="2594"/>
                  </a:lnTo>
                  <a:lnTo>
                    <a:pt x="5078" y="2566"/>
                  </a:lnTo>
                  <a:lnTo>
                    <a:pt x="5107" y="2539"/>
                  </a:lnTo>
                  <a:lnTo>
                    <a:pt x="5138" y="2513"/>
                  </a:lnTo>
                  <a:lnTo>
                    <a:pt x="5169" y="2487"/>
                  </a:lnTo>
                  <a:lnTo>
                    <a:pt x="5202" y="2461"/>
                  </a:lnTo>
                  <a:lnTo>
                    <a:pt x="5235" y="2437"/>
                  </a:lnTo>
                  <a:lnTo>
                    <a:pt x="5271" y="2414"/>
                  </a:lnTo>
                  <a:lnTo>
                    <a:pt x="5306" y="2391"/>
                  </a:lnTo>
                  <a:lnTo>
                    <a:pt x="5344" y="2370"/>
                  </a:lnTo>
                  <a:lnTo>
                    <a:pt x="5344" y="2370"/>
                  </a:lnTo>
                  <a:lnTo>
                    <a:pt x="5377" y="2352"/>
                  </a:lnTo>
                  <a:lnTo>
                    <a:pt x="5412" y="2335"/>
                  </a:lnTo>
                  <a:lnTo>
                    <a:pt x="5447" y="2320"/>
                  </a:lnTo>
                  <a:lnTo>
                    <a:pt x="5484" y="2305"/>
                  </a:lnTo>
                  <a:lnTo>
                    <a:pt x="5521" y="2293"/>
                  </a:lnTo>
                  <a:lnTo>
                    <a:pt x="5559" y="2280"/>
                  </a:lnTo>
                  <a:lnTo>
                    <a:pt x="5598" y="2269"/>
                  </a:lnTo>
                  <a:lnTo>
                    <a:pt x="5638" y="2260"/>
                  </a:lnTo>
                  <a:lnTo>
                    <a:pt x="5679" y="2250"/>
                  </a:lnTo>
                  <a:lnTo>
                    <a:pt x="5720" y="2243"/>
                  </a:lnTo>
                  <a:lnTo>
                    <a:pt x="5764" y="2237"/>
                  </a:lnTo>
                  <a:lnTo>
                    <a:pt x="5807" y="2231"/>
                  </a:lnTo>
                  <a:lnTo>
                    <a:pt x="5852" y="2227"/>
                  </a:lnTo>
                  <a:lnTo>
                    <a:pt x="5897" y="2224"/>
                  </a:lnTo>
                  <a:lnTo>
                    <a:pt x="5944" y="2223"/>
                  </a:lnTo>
                  <a:lnTo>
                    <a:pt x="5992" y="2222"/>
                  </a:lnTo>
                  <a:lnTo>
                    <a:pt x="5992" y="2222"/>
                  </a:lnTo>
                  <a:lnTo>
                    <a:pt x="6035" y="2223"/>
                  </a:lnTo>
                  <a:lnTo>
                    <a:pt x="6077" y="2224"/>
                  </a:lnTo>
                  <a:lnTo>
                    <a:pt x="6119" y="2227"/>
                  </a:lnTo>
                  <a:lnTo>
                    <a:pt x="6161" y="2231"/>
                  </a:lnTo>
                  <a:lnTo>
                    <a:pt x="6202" y="2235"/>
                  </a:lnTo>
                  <a:lnTo>
                    <a:pt x="6242" y="2242"/>
                  </a:lnTo>
                  <a:lnTo>
                    <a:pt x="6282" y="2249"/>
                  </a:lnTo>
                  <a:lnTo>
                    <a:pt x="6321" y="2258"/>
                  </a:lnTo>
                  <a:lnTo>
                    <a:pt x="6360" y="2268"/>
                  </a:lnTo>
                  <a:lnTo>
                    <a:pt x="6399" y="2278"/>
                  </a:lnTo>
                  <a:lnTo>
                    <a:pt x="6437" y="2291"/>
                  </a:lnTo>
                  <a:lnTo>
                    <a:pt x="6475" y="2303"/>
                  </a:lnTo>
                  <a:lnTo>
                    <a:pt x="6512" y="2317"/>
                  </a:lnTo>
                  <a:lnTo>
                    <a:pt x="6548" y="2332"/>
                  </a:lnTo>
                  <a:lnTo>
                    <a:pt x="6585" y="2349"/>
                  </a:lnTo>
                  <a:lnTo>
                    <a:pt x="6621" y="2366"/>
                  </a:lnTo>
                  <a:lnTo>
                    <a:pt x="6655" y="2385"/>
                  </a:lnTo>
                  <a:lnTo>
                    <a:pt x="6691" y="2404"/>
                  </a:lnTo>
                  <a:lnTo>
                    <a:pt x="6724" y="2425"/>
                  </a:lnTo>
                  <a:lnTo>
                    <a:pt x="6758" y="2446"/>
                  </a:lnTo>
                  <a:lnTo>
                    <a:pt x="6792" y="2469"/>
                  </a:lnTo>
                  <a:lnTo>
                    <a:pt x="6824" y="2495"/>
                  </a:lnTo>
                  <a:lnTo>
                    <a:pt x="6856" y="2520"/>
                  </a:lnTo>
                  <a:lnTo>
                    <a:pt x="6888" y="2546"/>
                  </a:lnTo>
                  <a:lnTo>
                    <a:pt x="6919" y="2574"/>
                  </a:lnTo>
                  <a:lnTo>
                    <a:pt x="6950" y="2602"/>
                  </a:lnTo>
                  <a:lnTo>
                    <a:pt x="6981" y="2632"/>
                  </a:lnTo>
                  <a:lnTo>
                    <a:pt x="7011" y="2662"/>
                  </a:lnTo>
                  <a:lnTo>
                    <a:pt x="7039" y="2694"/>
                  </a:lnTo>
                  <a:lnTo>
                    <a:pt x="7068" y="2728"/>
                  </a:lnTo>
                  <a:lnTo>
                    <a:pt x="7097" y="2762"/>
                  </a:lnTo>
                  <a:lnTo>
                    <a:pt x="7124" y="2797"/>
                  </a:lnTo>
                  <a:lnTo>
                    <a:pt x="7124" y="2797"/>
                  </a:lnTo>
                  <a:lnTo>
                    <a:pt x="7152" y="2833"/>
                  </a:lnTo>
                  <a:lnTo>
                    <a:pt x="7178" y="2871"/>
                  </a:lnTo>
                  <a:lnTo>
                    <a:pt x="7203" y="2908"/>
                  </a:lnTo>
                  <a:lnTo>
                    <a:pt x="7227" y="2945"/>
                  </a:lnTo>
                  <a:lnTo>
                    <a:pt x="7252" y="2984"/>
                  </a:lnTo>
                  <a:lnTo>
                    <a:pt x="7274" y="3025"/>
                  </a:lnTo>
                  <a:lnTo>
                    <a:pt x="7296" y="3065"/>
                  </a:lnTo>
                  <a:lnTo>
                    <a:pt x="7318" y="3105"/>
                  </a:lnTo>
                  <a:lnTo>
                    <a:pt x="7338" y="3146"/>
                  </a:lnTo>
                  <a:lnTo>
                    <a:pt x="7357" y="3189"/>
                  </a:lnTo>
                  <a:lnTo>
                    <a:pt x="7375" y="3231"/>
                  </a:lnTo>
                  <a:lnTo>
                    <a:pt x="7394" y="3275"/>
                  </a:lnTo>
                  <a:lnTo>
                    <a:pt x="7410" y="3319"/>
                  </a:lnTo>
                  <a:lnTo>
                    <a:pt x="7426" y="3364"/>
                  </a:lnTo>
                  <a:lnTo>
                    <a:pt x="7441" y="3409"/>
                  </a:lnTo>
                  <a:lnTo>
                    <a:pt x="7456" y="3456"/>
                  </a:lnTo>
                  <a:lnTo>
                    <a:pt x="7468" y="3502"/>
                  </a:lnTo>
                  <a:lnTo>
                    <a:pt x="7481" y="3550"/>
                  </a:lnTo>
                  <a:lnTo>
                    <a:pt x="7492" y="3598"/>
                  </a:lnTo>
                  <a:lnTo>
                    <a:pt x="7504" y="3646"/>
                  </a:lnTo>
                  <a:lnTo>
                    <a:pt x="7513" y="3696"/>
                  </a:lnTo>
                  <a:lnTo>
                    <a:pt x="7522" y="3746"/>
                  </a:lnTo>
                  <a:lnTo>
                    <a:pt x="7530" y="3797"/>
                  </a:lnTo>
                  <a:lnTo>
                    <a:pt x="7538" y="3848"/>
                  </a:lnTo>
                  <a:lnTo>
                    <a:pt x="7544" y="3901"/>
                  </a:lnTo>
                  <a:lnTo>
                    <a:pt x="7550" y="3953"/>
                  </a:lnTo>
                  <a:lnTo>
                    <a:pt x="7554" y="4006"/>
                  </a:lnTo>
                  <a:lnTo>
                    <a:pt x="7559" y="4060"/>
                  </a:lnTo>
                  <a:lnTo>
                    <a:pt x="7561" y="4115"/>
                  </a:lnTo>
                  <a:lnTo>
                    <a:pt x="7564" y="4170"/>
                  </a:lnTo>
                  <a:lnTo>
                    <a:pt x="7565" y="4227"/>
                  </a:lnTo>
                  <a:lnTo>
                    <a:pt x="7566" y="4283"/>
                  </a:lnTo>
                  <a:lnTo>
                    <a:pt x="7566" y="4283"/>
                  </a:lnTo>
                  <a:lnTo>
                    <a:pt x="7565" y="4340"/>
                  </a:lnTo>
                  <a:lnTo>
                    <a:pt x="7564" y="4396"/>
                  </a:lnTo>
                  <a:lnTo>
                    <a:pt x="7561" y="4451"/>
                  </a:lnTo>
                  <a:lnTo>
                    <a:pt x="7559" y="4507"/>
                  </a:lnTo>
                  <a:lnTo>
                    <a:pt x="7554" y="4560"/>
                  </a:lnTo>
                  <a:lnTo>
                    <a:pt x="7550" y="4613"/>
                  </a:lnTo>
                  <a:lnTo>
                    <a:pt x="7544" y="4666"/>
                  </a:lnTo>
                  <a:lnTo>
                    <a:pt x="7538" y="4719"/>
                  </a:lnTo>
                  <a:lnTo>
                    <a:pt x="7530" y="4769"/>
                  </a:lnTo>
                  <a:lnTo>
                    <a:pt x="7522" y="4821"/>
                  </a:lnTo>
                  <a:lnTo>
                    <a:pt x="7513" y="4870"/>
                  </a:lnTo>
                  <a:lnTo>
                    <a:pt x="7504" y="4919"/>
                  </a:lnTo>
                  <a:lnTo>
                    <a:pt x="7492" y="4969"/>
                  </a:lnTo>
                  <a:lnTo>
                    <a:pt x="7481" y="5017"/>
                  </a:lnTo>
                  <a:lnTo>
                    <a:pt x="7468" y="5064"/>
                  </a:lnTo>
                  <a:lnTo>
                    <a:pt x="7456" y="5111"/>
                  </a:lnTo>
                  <a:lnTo>
                    <a:pt x="7441" y="5157"/>
                  </a:lnTo>
                  <a:lnTo>
                    <a:pt x="7426" y="5203"/>
                  </a:lnTo>
                  <a:lnTo>
                    <a:pt x="7410" y="5247"/>
                  </a:lnTo>
                  <a:lnTo>
                    <a:pt x="7394" y="5292"/>
                  </a:lnTo>
                  <a:lnTo>
                    <a:pt x="7375" y="5336"/>
                  </a:lnTo>
                  <a:lnTo>
                    <a:pt x="7357" y="5378"/>
                  </a:lnTo>
                  <a:lnTo>
                    <a:pt x="7338" y="5421"/>
                  </a:lnTo>
                  <a:lnTo>
                    <a:pt x="7318" y="5462"/>
                  </a:lnTo>
                  <a:lnTo>
                    <a:pt x="7296" y="5503"/>
                  </a:lnTo>
                  <a:lnTo>
                    <a:pt x="7274" y="5543"/>
                  </a:lnTo>
                  <a:lnTo>
                    <a:pt x="7252" y="5582"/>
                  </a:lnTo>
                  <a:lnTo>
                    <a:pt x="7227" y="5621"/>
                  </a:lnTo>
                  <a:lnTo>
                    <a:pt x="7203" y="5659"/>
                  </a:lnTo>
                  <a:lnTo>
                    <a:pt x="7178" y="5697"/>
                  </a:lnTo>
                  <a:lnTo>
                    <a:pt x="7152" y="5734"/>
                  </a:lnTo>
                  <a:lnTo>
                    <a:pt x="7124" y="5771"/>
                  </a:lnTo>
                  <a:lnTo>
                    <a:pt x="7124" y="5771"/>
                  </a:lnTo>
                  <a:lnTo>
                    <a:pt x="7097" y="5805"/>
                  </a:lnTo>
                  <a:lnTo>
                    <a:pt x="7067" y="5838"/>
                  </a:lnTo>
                  <a:lnTo>
                    <a:pt x="7036" y="5870"/>
                  </a:lnTo>
                  <a:lnTo>
                    <a:pt x="7005" y="5900"/>
                  </a:lnTo>
                  <a:lnTo>
                    <a:pt x="6972" y="5930"/>
                  </a:lnTo>
                  <a:lnTo>
                    <a:pt x="6937" y="5959"/>
                  </a:lnTo>
                  <a:lnTo>
                    <a:pt x="6902" y="5985"/>
                  </a:lnTo>
                  <a:lnTo>
                    <a:pt x="6865" y="6011"/>
                  </a:lnTo>
                  <a:lnTo>
                    <a:pt x="6827" y="6037"/>
                  </a:lnTo>
                  <a:lnTo>
                    <a:pt x="6788" y="6060"/>
                  </a:lnTo>
                  <a:lnTo>
                    <a:pt x="6748" y="6081"/>
                  </a:lnTo>
                  <a:lnTo>
                    <a:pt x="6706" y="6103"/>
                  </a:lnTo>
                  <a:lnTo>
                    <a:pt x="6663" y="6123"/>
                  </a:lnTo>
                  <a:lnTo>
                    <a:pt x="6620" y="6141"/>
                  </a:lnTo>
                  <a:lnTo>
                    <a:pt x="6574" y="6159"/>
                  </a:lnTo>
                  <a:lnTo>
                    <a:pt x="6528" y="6175"/>
                  </a:lnTo>
                  <a:lnTo>
                    <a:pt x="6528" y="6175"/>
                  </a:lnTo>
                  <a:lnTo>
                    <a:pt x="6481" y="6190"/>
                  </a:lnTo>
                  <a:lnTo>
                    <a:pt x="6435" y="6204"/>
                  </a:lnTo>
                  <a:lnTo>
                    <a:pt x="6388" y="6218"/>
                  </a:lnTo>
                  <a:lnTo>
                    <a:pt x="6341" y="6229"/>
                  </a:lnTo>
                  <a:lnTo>
                    <a:pt x="6294" y="6241"/>
                  </a:lnTo>
                  <a:lnTo>
                    <a:pt x="6248" y="6251"/>
                  </a:lnTo>
                  <a:lnTo>
                    <a:pt x="6201" y="6260"/>
                  </a:lnTo>
                  <a:lnTo>
                    <a:pt x="6155" y="6268"/>
                  </a:lnTo>
                  <a:lnTo>
                    <a:pt x="6108" y="6276"/>
                  </a:lnTo>
                  <a:lnTo>
                    <a:pt x="6062" y="6283"/>
                  </a:lnTo>
                  <a:lnTo>
                    <a:pt x="6015" y="6288"/>
                  </a:lnTo>
                  <a:lnTo>
                    <a:pt x="5969" y="6292"/>
                  </a:lnTo>
                  <a:lnTo>
                    <a:pt x="5923" y="6296"/>
                  </a:lnTo>
                  <a:lnTo>
                    <a:pt x="5876" y="6298"/>
                  </a:lnTo>
                  <a:lnTo>
                    <a:pt x="5830" y="6300"/>
                  </a:lnTo>
                  <a:lnTo>
                    <a:pt x="5784" y="6300"/>
                  </a:lnTo>
                  <a:lnTo>
                    <a:pt x="5784" y="6300"/>
                  </a:lnTo>
                  <a:lnTo>
                    <a:pt x="5731" y="6300"/>
                  </a:lnTo>
                  <a:lnTo>
                    <a:pt x="5679" y="6299"/>
                  </a:lnTo>
                  <a:lnTo>
                    <a:pt x="5626" y="6297"/>
                  </a:lnTo>
                  <a:lnTo>
                    <a:pt x="5575" y="6294"/>
                  </a:lnTo>
                  <a:lnTo>
                    <a:pt x="5524" y="6290"/>
                  </a:lnTo>
                  <a:lnTo>
                    <a:pt x="5474" y="6284"/>
                  </a:lnTo>
                  <a:lnTo>
                    <a:pt x="5424" y="6279"/>
                  </a:lnTo>
                  <a:lnTo>
                    <a:pt x="5375" y="6273"/>
                  </a:lnTo>
                  <a:lnTo>
                    <a:pt x="5326" y="6265"/>
                  </a:lnTo>
                  <a:lnTo>
                    <a:pt x="5279" y="6257"/>
                  </a:lnTo>
                  <a:lnTo>
                    <a:pt x="5230" y="6248"/>
                  </a:lnTo>
                  <a:lnTo>
                    <a:pt x="5185" y="6237"/>
                  </a:lnTo>
                  <a:lnTo>
                    <a:pt x="5139" y="6227"/>
                  </a:lnTo>
                  <a:lnTo>
                    <a:pt x="5093" y="6216"/>
                  </a:lnTo>
                  <a:lnTo>
                    <a:pt x="5048" y="6203"/>
                  </a:lnTo>
                  <a:lnTo>
                    <a:pt x="5005" y="6189"/>
                  </a:lnTo>
                  <a:lnTo>
                    <a:pt x="4961" y="6174"/>
                  </a:lnTo>
                  <a:lnTo>
                    <a:pt x="4918" y="6159"/>
                  </a:lnTo>
                  <a:lnTo>
                    <a:pt x="4876" y="6143"/>
                  </a:lnTo>
                  <a:lnTo>
                    <a:pt x="4835" y="6126"/>
                  </a:lnTo>
                  <a:lnTo>
                    <a:pt x="4795" y="6109"/>
                  </a:lnTo>
                  <a:lnTo>
                    <a:pt x="4754" y="6089"/>
                  </a:lnTo>
                  <a:lnTo>
                    <a:pt x="4717" y="6070"/>
                  </a:lnTo>
                  <a:lnTo>
                    <a:pt x="4678" y="6049"/>
                  </a:lnTo>
                  <a:lnTo>
                    <a:pt x="4640" y="6029"/>
                  </a:lnTo>
                  <a:lnTo>
                    <a:pt x="4603" y="6006"/>
                  </a:lnTo>
                  <a:lnTo>
                    <a:pt x="4567" y="5983"/>
                  </a:lnTo>
                  <a:lnTo>
                    <a:pt x="4533" y="5959"/>
                  </a:lnTo>
                  <a:lnTo>
                    <a:pt x="4499" y="5935"/>
                  </a:lnTo>
                  <a:lnTo>
                    <a:pt x="4464" y="5908"/>
                  </a:lnTo>
                  <a:lnTo>
                    <a:pt x="4432" y="5882"/>
                  </a:lnTo>
                  <a:lnTo>
                    <a:pt x="4400" y="5854"/>
                  </a:lnTo>
                  <a:lnTo>
                    <a:pt x="4369" y="5827"/>
                  </a:lnTo>
                  <a:lnTo>
                    <a:pt x="4339" y="5797"/>
                  </a:lnTo>
                  <a:lnTo>
                    <a:pt x="4309" y="5767"/>
                  </a:lnTo>
                  <a:lnTo>
                    <a:pt x="4281" y="5736"/>
                  </a:lnTo>
                  <a:lnTo>
                    <a:pt x="4253" y="5704"/>
                  </a:lnTo>
                  <a:lnTo>
                    <a:pt x="4227" y="5672"/>
                  </a:lnTo>
                  <a:lnTo>
                    <a:pt x="4200" y="5639"/>
                  </a:lnTo>
                  <a:lnTo>
                    <a:pt x="4176" y="5604"/>
                  </a:lnTo>
                  <a:lnTo>
                    <a:pt x="4152" y="5569"/>
                  </a:lnTo>
                  <a:lnTo>
                    <a:pt x="4128" y="5533"/>
                  </a:lnTo>
                  <a:lnTo>
                    <a:pt x="4106" y="5495"/>
                  </a:lnTo>
                  <a:lnTo>
                    <a:pt x="4086" y="5457"/>
                  </a:lnTo>
                  <a:lnTo>
                    <a:pt x="4065" y="5420"/>
                  </a:lnTo>
                  <a:lnTo>
                    <a:pt x="4046" y="5379"/>
                  </a:lnTo>
                  <a:lnTo>
                    <a:pt x="4027" y="5339"/>
                  </a:lnTo>
                  <a:lnTo>
                    <a:pt x="4010" y="5298"/>
                  </a:lnTo>
                  <a:lnTo>
                    <a:pt x="3993" y="5256"/>
                  </a:lnTo>
                  <a:lnTo>
                    <a:pt x="3978" y="5213"/>
                  </a:lnTo>
                  <a:lnTo>
                    <a:pt x="3963" y="5168"/>
                  </a:lnTo>
                  <a:lnTo>
                    <a:pt x="3950" y="5124"/>
                  </a:lnTo>
                  <a:lnTo>
                    <a:pt x="3938" y="5079"/>
                  </a:lnTo>
                  <a:lnTo>
                    <a:pt x="3926" y="5032"/>
                  </a:lnTo>
                  <a:lnTo>
                    <a:pt x="3916" y="4985"/>
                  </a:lnTo>
                  <a:lnTo>
                    <a:pt x="3907" y="4937"/>
                  </a:lnTo>
                  <a:lnTo>
                    <a:pt x="3899" y="4887"/>
                  </a:lnTo>
                  <a:lnTo>
                    <a:pt x="3891" y="4837"/>
                  </a:lnTo>
                  <a:lnTo>
                    <a:pt x="3885" y="4786"/>
                  </a:lnTo>
                  <a:lnTo>
                    <a:pt x="3880" y="4735"/>
                  </a:lnTo>
                  <a:lnTo>
                    <a:pt x="3876" y="4682"/>
                  </a:lnTo>
                  <a:lnTo>
                    <a:pt x="3874" y="4629"/>
                  </a:lnTo>
                  <a:lnTo>
                    <a:pt x="3871" y="4574"/>
                  </a:lnTo>
                  <a:lnTo>
                    <a:pt x="3871" y="4519"/>
                  </a:lnTo>
                  <a:lnTo>
                    <a:pt x="3871" y="4519"/>
                  </a:lnTo>
                  <a:lnTo>
                    <a:pt x="3871" y="4004"/>
                  </a:lnTo>
                  <a:lnTo>
                    <a:pt x="3869" y="3488"/>
                  </a:lnTo>
                  <a:lnTo>
                    <a:pt x="3866" y="2457"/>
                  </a:lnTo>
                  <a:lnTo>
                    <a:pt x="3861" y="1426"/>
                  </a:lnTo>
                  <a:lnTo>
                    <a:pt x="3860" y="910"/>
                  </a:lnTo>
                  <a:lnTo>
                    <a:pt x="3859" y="395"/>
                  </a:lnTo>
                  <a:lnTo>
                    <a:pt x="3859" y="395"/>
                  </a:lnTo>
                  <a:lnTo>
                    <a:pt x="3860" y="374"/>
                  </a:lnTo>
                  <a:lnTo>
                    <a:pt x="3861" y="354"/>
                  </a:lnTo>
                  <a:lnTo>
                    <a:pt x="3864" y="334"/>
                  </a:lnTo>
                  <a:lnTo>
                    <a:pt x="3869" y="315"/>
                  </a:lnTo>
                  <a:lnTo>
                    <a:pt x="3875" y="296"/>
                  </a:lnTo>
                  <a:lnTo>
                    <a:pt x="3882" y="278"/>
                  </a:lnTo>
                  <a:lnTo>
                    <a:pt x="3890" y="259"/>
                  </a:lnTo>
                  <a:lnTo>
                    <a:pt x="3899" y="241"/>
                  </a:lnTo>
                  <a:lnTo>
                    <a:pt x="3909" y="224"/>
                  </a:lnTo>
                  <a:lnTo>
                    <a:pt x="3921" y="206"/>
                  </a:lnTo>
                  <a:lnTo>
                    <a:pt x="3933" y="190"/>
                  </a:lnTo>
                  <a:lnTo>
                    <a:pt x="3946" y="174"/>
                  </a:lnTo>
                  <a:lnTo>
                    <a:pt x="3961" y="158"/>
                  </a:lnTo>
                  <a:lnTo>
                    <a:pt x="3976" y="144"/>
                  </a:lnTo>
                  <a:lnTo>
                    <a:pt x="3992" y="130"/>
                  </a:lnTo>
                  <a:lnTo>
                    <a:pt x="4009" y="116"/>
                  </a:lnTo>
                  <a:lnTo>
                    <a:pt x="4026" y="103"/>
                  </a:lnTo>
                  <a:lnTo>
                    <a:pt x="4046" y="91"/>
                  </a:lnTo>
                  <a:lnTo>
                    <a:pt x="4064" y="79"/>
                  </a:lnTo>
                  <a:lnTo>
                    <a:pt x="4085" y="68"/>
                  </a:lnTo>
                  <a:lnTo>
                    <a:pt x="4105" y="57"/>
                  </a:lnTo>
                  <a:lnTo>
                    <a:pt x="4127" y="48"/>
                  </a:lnTo>
                  <a:lnTo>
                    <a:pt x="4149" y="39"/>
                  </a:lnTo>
                  <a:lnTo>
                    <a:pt x="4172" y="31"/>
                  </a:lnTo>
                  <a:lnTo>
                    <a:pt x="4195" y="24"/>
                  </a:lnTo>
                  <a:lnTo>
                    <a:pt x="4219" y="18"/>
                  </a:lnTo>
                  <a:lnTo>
                    <a:pt x="4243" y="13"/>
                  </a:lnTo>
                  <a:lnTo>
                    <a:pt x="4267" y="8"/>
                  </a:lnTo>
                  <a:lnTo>
                    <a:pt x="4292" y="5"/>
                  </a:lnTo>
                  <a:lnTo>
                    <a:pt x="4317" y="2"/>
                  </a:lnTo>
                  <a:lnTo>
                    <a:pt x="4344" y="1"/>
                  </a:lnTo>
                  <a:lnTo>
                    <a:pt x="4370" y="0"/>
                  </a:lnTo>
                  <a:lnTo>
                    <a:pt x="4370" y="0"/>
                  </a:lnTo>
                  <a:close/>
                  <a:moveTo>
                    <a:pt x="1001" y="7169"/>
                  </a:moveTo>
                  <a:lnTo>
                    <a:pt x="1001" y="7169"/>
                  </a:lnTo>
                  <a:lnTo>
                    <a:pt x="1000" y="7194"/>
                  </a:lnTo>
                  <a:lnTo>
                    <a:pt x="999" y="7219"/>
                  </a:lnTo>
                  <a:lnTo>
                    <a:pt x="996" y="7243"/>
                  </a:lnTo>
                  <a:lnTo>
                    <a:pt x="992" y="7267"/>
                  </a:lnTo>
                  <a:lnTo>
                    <a:pt x="986" y="7291"/>
                  </a:lnTo>
                  <a:lnTo>
                    <a:pt x="981" y="7314"/>
                  </a:lnTo>
                  <a:lnTo>
                    <a:pt x="973" y="7337"/>
                  </a:lnTo>
                  <a:lnTo>
                    <a:pt x="965" y="7359"/>
                  </a:lnTo>
                  <a:lnTo>
                    <a:pt x="954" y="7381"/>
                  </a:lnTo>
                  <a:lnTo>
                    <a:pt x="944" y="7403"/>
                  </a:lnTo>
                  <a:lnTo>
                    <a:pt x="931" y="7423"/>
                  </a:lnTo>
                  <a:lnTo>
                    <a:pt x="919" y="7444"/>
                  </a:lnTo>
                  <a:lnTo>
                    <a:pt x="904" y="7465"/>
                  </a:lnTo>
                  <a:lnTo>
                    <a:pt x="889" y="7484"/>
                  </a:lnTo>
                  <a:lnTo>
                    <a:pt x="872" y="7502"/>
                  </a:lnTo>
                  <a:lnTo>
                    <a:pt x="855" y="7522"/>
                  </a:lnTo>
                  <a:lnTo>
                    <a:pt x="855" y="7522"/>
                  </a:lnTo>
                  <a:lnTo>
                    <a:pt x="835" y="7539"/>
                  </a:lnTo>
                  <a:lnTo>
                    <a:pt x="817" y="7556"/>
                  </a:lnTo>
                  <a:lnTo>
                    <a:pt x="797" y="7571"/>
                  </a:lnTo>
                  <a:lnTo>
                    <a:pt x="777" y="7586"/>
                  </a:lnTo>
                  <a:lnTo>
                    <a:pt x="756" y="7599"/>
                  </a:lnTo>
                  <a:lnTo>
                    <a:pt x="735" y="7611"/>
                  </a:lnTo>
                  <a:lnTo>
                    <a:pt x="713" y="7622"/>
                  </a:lnTo>
                  <a:lnTo>
                    <a:pt x="692" y="7632"/>
                  </a:lnTo>
                  <a:lnTo>
                    <a:pt x="670" y="7640"/>
                  </a:lnTo>
                  <a:lnTo>
                    <a:pt x="647" y="7648"/>
                  </a:lnTo>
                  <a:lnTo>
                    <a:pt x="624" y="7654"/>
                  </a:lnTo>
                  <a:lnTo>
                    <a:pt x="600" y="7660"/>
                  </a:lnTo>
                  <a:lnTo>
                    <a:pt x="576" y="7663"/>
                  </a:lnTo>
                  <a:lnTo>
                    <a:pt x="551" y="7667"/>
                  </a:lnTo>
                  <a:lnTo>
                    <a:pt x="525" y="7668"/>
                  </a:lnTo>
                  <a:lnTo>
                    <a:pt x="500" y="7669"/>
                  </a:lnTo>
                  <a:lnTo>
                    <a:pt x="0" y="7669"/>
                  </a:lnTo>
                  <a:lnTo>
                    <a:pt x="0" y="4003"/>
                  </a:lnTo>
                  <a:lnTo>
                    <a:pt x="0" y="4003"/>
                  </a:lnTo>
                  <a:lnTo>
                    <a:pt x="1" y="3948"/>
                  </a:lnTo>
                  <a:lnTo>
                    <a:pt x="2" y="3895"/>
                  </a:lnTo>
                  <a:lnTo>
                    <a:pt x="5" y="3841"/>
                  </a:lnTo>
                  <a:lnTo>
                    <a:pt x="9" y="3790"/>
                  </a:lnTo>
                  <a:lnTo>
                    <a:pt x="14" y="3738"/>
                  </a:lnTo>
                  <a:lnTo>
                    <a:pt x="21" y="3688"/>
                  </a:lnTo>
                  <a:lnTo>
                    <a:pt x="28" y="3638"/>
                  </a:lnTo>
                  <a:lnTo>
                    <a:pt x="36" y="3589"/>
                  </a:lnTo>
                  <a:lnTo>
                    <a:pt x="45" y="3541"/>
                  </a:lnTo>
                  <a:lnTo>
                    <a:pt x="55" y="3494"/>
                  </a:lnTo>
                  <a:lnTo>
                    <a:pt x="68" y="3448"/>
                  </a:lnTo>
                  <a:lnTo>
                    <a:pt x="79" y="3402"/>
                  </a:lnTo>
                  <a:lnTo>
                    <a:pt x="93" y="3358"/>
                  </a:lnTo>
                  <a:lnTo>
                    <a:pt x="108" y="3314"/>
                  </a:lnTo>
                  <a:lnTo>
                    <a:pt x="123" y="3271"/>
                  </a:lnTo>
                  <a:lnTo>
                    <a:pt x="140" y="3229"/>
                  </a:lnTo>
                  <a:lnTo>
                    <a:pt x="157" y="3187"/>
                  </a:lnTo>
                  <a:lnTo>
                    <a:pt x="175" y="3147"/>
                  </a:lnTo>
                  <a:lnTo>
                    <a:pt x="195" y="3108"/>
                  </a:lnTo>
                  <a:lnTo>
                    <a:pt x="216" y="3069"/>
                  </a:lnTo>
                  <a:lnTo>
                    <a:pt x="237" y="3031"/>
                  </a:lnTo>
                  <a:lnTo>
                    <a:pt x="259" y="2995"/>
                  </a:lnTo>
                  <a:lnTo>
                    <a:pt x="283" y="2958"/>
                  </a:lnTo>
                  <a:lnTo>
                    <a:pt x="307" y="2924"/>
                  </a:lnTo>
                  <a:lnTo>
                    <a:pt x="331" y="2889"/>
                  </a:lnTo>
                  <a:lnTo>
                    <a:pt x="358" y="2855"/>
                  </a:lnTo>
                  <a:lnTo>
                    <a:pt x="385" y="2823"/>
                  </a:lnTo>
                  <a:lnTo>
                    <a:pt x="413" y="2791"/>
                  </a:lnTo>
                  <a:lnTo>
                    <a:pt x="442" y="2760"/>
                  </a:lnTo>
                  <a:lnTo>
                    <a:pt x="470" y="2730"/>
                  </a:lnTo>
                  <a:lnTo>
                    <a:pt x="501" y="2700"/>
                  </a:lnTo>
                  <a:lnTo>
                    <a:pt x="532" y="2671"/>
                  </a:lnTo>
                  <a:lnTo>
                    <a:pt x="564" y="2644"/>
                  </a:lnTo>
                  <a:lnTo>
                    <a:pt x="596" y="2617"/>
                  </a:lnTo>
                  <a:lnTo>
                    <a:pt x="631" y="2592"/>
                  </a:lnTo>
                  <a:lnTo>
                    <a:pt x="665" y="2567"/>
                  </a:lnTo>
                  <a:lnTo>
                    <a:pt x="700" y="2543"/>
                  </a:lnTo>
                  <a:lnTo>
                    <a:pt x="736" y="2520"/>
                  </a:lnTo>
                  <a:lnTo>
                    <a:pt x="773" y="2497"/>
                  </a:lnTo>
                  <a:lnTo>
                    <a:pt x="811" y="2475"/>
                  </a:lnTo>
                  <a:lnTo>
                    <a:pt x="849" y="2455"/>
                  </a:lnTo>
                  <a:lnTo>
                    <a:pt x="888" y="2435"/>
                  </a:lnTo>
                  <a:lnTo>
                    <a:pt x="928" y="2417"/>
                  </a:lnTo>
                  <a:lnTo>
                    <a:pt x="968" y="2398"/>
                  </a:lnTo>
                  <a:lnTo>
                    <a:pt x="1009" y="2381"/>
                  </a:lnTo>
                  <a:lnTo>
                    <a:pt x="1051" y="2365"/>
                  </a:lnTo>
                  <a:lnTo>
                    <a:pt x="1093" y="2349"/>
                  </a:lnTo>
                  <a:lnTo>
                    <a:pt x="1137" y="2335"/>
                  </a:lnTo>
                  <a:lnTo>
                    <a:pt x="1180" y="2321"/>
                  </a:lnTo>
                  <a:lnTo>
                    <a:pt x="1225" y="2309"/>
                  </a:lnTo>
                  <a:lnTo>
                    <a:pt x="1271" y="2296"/>
                  </a:lnTo>
                  <a:lnTo>
                    <a:pt x="1317" y="2286"/>
                  </a:lnTo>
                  <a:lnTo>
                    <a:pt x="1363" y="2276"/>
                  </a:lnTo>
                  <a:lnTo>
                    <a:pt x="1410" y="2266"/>
                  </a:lnTo>
                  <a:lnTo>
                    <a:pt x="1458" y="2257"/>
                  </a:lnTo>
                  <a:lnTo>
                    <a:pt x="1506" y="2250"/>
                  </a:lnTo>
                  <a:lnTo>
                    <a:pt x="1554" y="2243"/>
                  </a:lnTo>
                  <a:lnTo>
                    <a:pt x="1605" y="2238"/>
                  </a:lnTo>
                  <a:lnTo>
                    <a:pt x="1654" y="2233"/>
                  </a:lnTo>
                  <a:lnTo>
                    <a:pt x="1704" y="2229"/>
                  </a:lnTo>
                  <a:lnTo>
                    <a:pt x="1756" y="2226"/>
                  </a:lnTo>
                  <a:lnTo>
                    <a:pt x="1808" y="2224"/>
                  </a:lnTo>
                  <a:lnTo>
                    <a:pt x="1860" y="2223"/>
                  </a:lnTo>
                  <a:lnTo>
                    <a:pt x="1913" y="2222"/>
                  </a:lnTo>
                  <a:lnTo>
                    <a:pt x="1913" y="2222"/>
                  </a:lnTo>
                  <a:lnTo>
                    <a:pt x="1959" y="2223"/>
                  </a:lnTo>
                  <a:lnTo>
                    <a:pt x="2005" y="2224"/>
                  </a:lnTo>
                  <a:lnTo>
                    <a:pt x="2052" y="2227"/>
                  </a:lnTo>
                  <a:lnTo>
                    <a:pt x="2098" y="2231"/>
                  </a:lnTo>
                  <a:lnTo>
                    <a:pt x="2144" y="2235"/>
                  </a:lnTo>
                  <a:lnTo>
                    <a:pt x="2191" y="2242"/>
                  </a:lnTo>
                  <a:lnTo>
                    <a:pt x="2237" y="2249"/>
                  </a:lnTo>
                  <a:lnTo>
                    <a:pt x="2284" y="2257"/>
                  </a:lnTo>
                  <a:lnTo>
                    <a:pt x="2330" y="2266"/>
                  </a:lnTo>
                  <a:lnTo>
                    <a:pt x="2377" y="2278"/>
                  </a:lnTo>
                  <a:lnTo>
                    <a:pt x="2423" y="2289"/>
                  </a:lnTo>
                  <a:lnTo>
                    <a:pt x="2470" y="2302"/>
                  </a:lnTo>
                  <a:lnTo>
                    <a:pt x="2517" y="2316"/>
                  </a:lnTo>
                  <a:lnTo>
                    <a:pt x="2562" y="2330"/>
                  </a:lnTo>
                  <a:lnTo>
                    <a:pt x="2609" y="2346"/>
                  </a:lnTo>
                  <a:lnTo>
                    <a:pt x="2657" y="2363"/>
                  </a:lnTo>
                  <a:lnTo>
                    <a:pt x="2657" y="2363"/>
                  </a:lnTo>
                  <a:lnTo>
                    <a:pt x="2702" y="2381"/>
                  </a:lnTo>
                  <a:lnTo>
                    <a:pt x="2748" y="2399"/>
                  </a:lnTo>
                  <a:lnTo>
                    <a:pt x="2792" y="2419"/>
                  </a:lnTo>
                  <a:lnTo>
                    <a:pt x="2834" y="2441"/>
                  </a:lnTo>
                  <a:lnTo>
                    <a:pt x="2876" y="2463"/>
                  </a:lnTo>
                  <a:lnTo>
                    <a:pt x="2917" y="2484"/>
                  </a:lnTo>
                  <a:lnTo>
                    <a:pt x="2956" y="2508"/>
                  </a:lnTo>
                  <a:lnTo>
                    <a:pt x="2994" y="2534"/>
                  </a:lnTo>
                  <a:lnTo>
                    <a:pt x="3030" y="2559"/>
                  </a:lnTo>
                  <a:lnTo>
                    <a:pt x="3066" y="2585"/>
                  </a:lnTo>
                  <a:lnTo>
                    <a:pt x="3100" y="2614"/>
                  </a:lnTo>
                  <a:lnTo>
                    <a:pt x="3134" y="2643"/>
                  </a:lnTo>
                  <a:lnTo>
                    <a:pt x="3165" y="2672"/>
                  </a:lnTo>
                  <a:lnTo>
                    <a:pt x="3196" y="2702"/>
                  </a:lnTo>
                  <a:lnTo>
                    <a:pt x="3225" y="2734"/>
                  </a:lnTo>
                  <a:lnTo>
                    <a:pt x="3253" y="2767"/>
                  </a:lnTo>
                  <a:lnTo>
                    <a:pt x="3253" y="2767"/>
                  </a:lnTo>
                  <a:lnTo>
                    <a:pt x="3281" y="2803"/>
                  </a:lnTo>
                  <a:lnTo>
                    <a:pt x="3307" y="2840"/>
                  </a:lnTo>
                  <a:lnTo>
                    <a:pt x="3332" y="2878"/>
                  </a:lnTo>
                  <a:lnTo>
                    <a:pt x="3356" y="2916"/>
                  </a:lnTo>
                  <a:lnTo>
                    <a:pt x="3380" y="2955"/>
                  </a:lnTo>
                  <a:lnTo>
                    <a:pt x="3403" y="2994"/>
                  </a:lnTo>
                  <a:lnTo>
                    <a:pt x="3425" y="3034"/>
                  </a:lnTo>
                  <a:lnTo>
                    <a:pt x="3446" y="3075"/>
                  </a:lnTo>
                  <a:lnTo>
                    <a:pt x="3466" y="3116"/>
                  </a:lnTo>
                  <a:lnTo>
                    <a:pt x="3486" y="3158"/>
                  </a:lnTo>
                  <a:lnTo>
                    <a:pt x="3504" y="3200"/>
                  </a:lnTo>
                  <a:lnTo>
                    <a:pt x="3523" y="3244"/>
                  </a:lnTo>
                  <a:lnTo>
                    <a:pt x="3539" y="3287"/>
                  </a:lnTo>
                  <a:lnTo>
                    <a:pt x="3555" y="3332"/>
                  </a:lnTo>
                  <a:lnTo>
                    <a:pt x="3570" y="3377"/>
                  </a:lnTo>
                  <a:lnTo>
                    <a:pt x="3584" y="3423"/>
                  </a:lnTo>
                  <a:lnTo>
                    <a:pt x="3597" y="3468"/>
                  </a:lnTo>
                  <a:lnTo>
                    <a:pt x="3610" y="3516"/>
                  </a:lnTo>
                  <a:lnTo>
                    <a:pt x="3621" y="3563"/>
                  </a:lnTo>
                  <a:lnTo>
                    <a:pt x="3633" y="3611"/>
                  </a:lnTo>
                  <a:lnTo>
                    <a:pt x="3642" y="3660"/>
                  </a:lnTo>
                  <a:lnTo>
                    <a:pt x="3651" y="3709"/>
                  </a:lnTo>
                  <a:lnTo>
                    <a:pt x="3659" y="3760"/>
                  </a:lnTo>
                  <a:lnTo>
                    <a:pt x="3667" y="3810"/>
                  </a:lnTo>
                  <a:lnTo>
                    <a:pt x="3673" y="3862"/>
                  </a:lnTo>
                  <a:lnTo>
                    <a:pt x="3679" y="3914"/>
                  </a:lnTo>
                  <a:lnTo>
                    <a:pt x="3683" y="3966"/>
                  </a:lnTo>
                  <a:lnTo>
                    <a:pt x="3688" y="4020"/>
                  </a:lnTo>
                  <a:lnTo>
                    <a:pt x="3690" y="4074"/>
                  </a:lnTo>
                  <a:lnTo>
                    <a:pt x="3692" y="4128"/>
                  </a:lnTo>
                  <a:lnTo>
                    <a:pt x="3693" y="4183"/>
                  </a:lnTo>
                  <a:lnTo>
                    <a:pt x="3695" y="4239"/>
                  </a:lnTo>
                  <a:lnTo>
                    <a:pt x="3695" y="4239"/>
                  </a:lnTo>
                  <a:lnTo>
                    <a:pt x="3693" y="4297"/>
                  </a:lnTo>
                  <a:lnTo>
                    <a:pt x="3692" y="4354"/>
                  </a:lnTo>
                  <a:lnTo>
                    <a:pt x="3690" y="4410"/>
                  </a:lnTo>
                  <a:lnTo>
                    <a:pt x="3688" y="4465"/>
                  </a:lnTo>
                  <a:lnTo>
                    <a:pt x="3683" y="4520"/>
                  </a:lnTo>
                  <a:lnTo>
                    <a:pt x="3679" y="4574"/>
                  </a:lnTo>
                  <a:lnTo>
                    <a:pt x="3673" y="4628"/>
                  </a:lnTo>
                  <a:lnTo>
                    <a:pt x="3667" y="4681"/>
                  </a:lnTo>
                  <a:lnTo>
                    <a:pt x="3659" y="4732"/>
                  </a:lnTo>
                  <a:lnTo>
                    <a:pt x="3651" y="4784"/>
                  </a:lnTo>
                  <a:lnTo>
                    <a:pt x="3642" y="4836"/>
                  </a:lnTo>
                  <a:lnTo>
                    <a:pt x="3633" y="4885"/>
                  </a:lnTo>
                  <a:lnTo>
                    <a:pt x="3621" y="4934"/>
                  </a:lnTo>
                  <a:lnTo>
                    <a:pt x="3610" y="4984"/>
                  </a:lnTo>
                  <a:lnTo>
                    <a:pt x="3597" y="5031"/>
                  </a:lnTo>
                  <a:lnTo>
                    <a:pt x="3584" y="5079"/>
                  </a:lnTo>
                  <a:lnTo>
                    <a:pt x="3570" y="5125"/>
                  </a:lnTo>
                  <a:lnTo>
                    <a:pt x="3555" y="5171"/>
                  </a:lnTo>
                  <a:lnTo>
                    <a:pt x="3539" y="5217"/>
                  </a:lnTo>
                  <a:lnTo>
                    <a:pt x="3523" y="5260"/>
                  </a:lnTo>
                  <a:lnTo>
                    <a:pt x="3504" y="5305"/>
                  </a:lnTo>
                  <a:lnTo>
                    <a:pt x="3486" y="5347"/>
                  </a:lnTo>
                  <a:lnTo>
                    <a:pt x="3466" y="5390"/>
                  </a:lnTo>
                  <a:lnTo>
                    <a:pt x="3446" y="5432"/>
                  </a:lnTo>
                  <a:lnTo>
                    <a:pt x="3425" y="5472"/>
                  </a:lnTo>
                  <a:lnTo>
                    <a:pt x="3403" y="5512"/>
                  </a:lnTo>
                  <a:lnTo>
                    <a:pt x="3380" y="5553"/>
                  </a:lnTo>
                  <a:lnTo>
                    <a:pt x="3356" y="5592"/>
                  </a:lnTo>
                  <a:lnTo>
                    <a:pt x="3332" y="5629"/>
                  </a:lnTo>
                  <a:lnTo>
                    <a:pt x="3307" y="5667"/>
                  </a:lnTo>
                  <a:lnTo>
                    <a:pt x="3281" y="5704"/>
                  </a:lnTo>
                  <a:lnTo>
                    <a:pt x="3253" y="5741"/>
                  </a:lnTo>
                  <a:lnTo>
                    <a:pt x="3253" y="5741"/>
                  </a:lnTo>
                  <a:lnTo>
                    <a:pt x="3225" y="5775"/>
                  </a:lnTo>
                  <a:lnTo>
                    <a:pt x="3197" y="5808"/>
                  </a:lnTo>
                  <a:lnTo>
                    <a:pt x="3168" y="5840"/>
                  </a:lnTo>
                  <a:lnTo>
                    <a:pt x="3138" y="5871"/>
                  </a:lnTo>
                  <a:lnTo>
                    <a:pt x="3108" y="5901"/>
                  </a:lnTo>
                  <a:lnTo>
                    <a:pt x="3079" y="5930"/>
                  </a:lnTo>
                  <a:lnTo>
                    <a:pt x="3048" y="5959"/>
                  </a:lnTo>
                  <a:lnTo>
                    <a:pt x="3017" y="5985"/>
                  </a:lnTo>
                  <a:lnTo>
                    <a:pt x="2985" y="6011"/>
                  </a:lnTo>
                  <a:lnTo>
                    <a:pt x="2952" y="6035"/>
                  </a:lnTo>
                  <a:lnTo>
                    <a:pt x="2920" y="6060"/>
                  </a:lnTo>
                  <a:lnTo>
                    <a:pt x="2887" y="6081"/>
                  </a:lnTo>
                  <a:lnTo>
                    <a:pt x="2853" y="6103"/>
                  </a:lnTo>
                  <a:lnTo>
                    <a:pt x="2818" y="6123"/>
                  </a:lnTo>
                  <a:lnTo>
                    <a:pt x="2784" y="6142"/>
                  </a:lnTo>
                  <a:lnTo>
                    <a:pt x="2749" y="6160"/>
                  </a:lnTo>
                  <a:lnTo>
                    <a:pt x="2714" y="6178"/>
                  </a:lnTo>
                  <a:lnTo>
                    <a:pt x="2677" y="6193"/>
                  </a:lnTo>
                  <a:lnTo>
                    <a:pt x="2640" y="6208"/>
                  </a:lnTo>
                  <a:lnTo>
                    <a:pt x="2604" y="6221"/>
                  </a:lnTo>
                  <a:lnTo>
                    <a:pt x="2566" y="6234"/>
                  </a:lnTo>
                  <a:lnTo>
                    <a:pt x="2528" y="6245"/>
                  </a:lnTo>
                  <a:lnTo>
                    <a:pt x="2489" y="6256"/>
                  </a:lnTo>
                  <a:lnTo>
                    <a:pt x="2450" y="6266"/>
                  </a:lnTo>
                  <a:lnTo>
                    <a:pt x="2411" y="6274"/>
                  </a:lnTo>
                  <a:lnTo>
                    <a:pt x="2371" y="6281"/>
                  </a:lnTo>
                  <a:lnTo>
                    <a:pt x="2331" y="6287"/>
                  </a:lnTo>
                  <a:lnTo>
                    <a:pt x="2289" y="6291"/>
                  </a:lnTo>
                  <a:lnTo>
                    <a:pt x="2248" y="6296"/>
                  </a:lnTo>
                  <a:lnTo>
                    <a:pt x="2206" y="6298"/>
                  </a:lnTo>
                  <a:lnTo>
                    <a:pt x="2163" y="6300"/>
                  </a:lnTo>
                  <a:lnTo>
                    <a:pt x="2120" y="6300"/>
                  </a:lnTo>
                  <a:lnTo>
                    <a:pt x="2120" y="6300"/>
                  </a:lnTo>
                  <a:lnTo>
                    <a:pt x="2075" y="6300"/>
                  </a:lnTo>
                  <a:lnTo>
                    <a:pt x="2029" y="6298"/>
                  </a:lnTo>
                  <a:lnTo>
                    <a:pt x="1986" y="6296"/>
                  </a:lnTo>
                  <a:lnTo>
                    <a:pt x="1941" y="6292"/>
                  </a:lnTo>
                  <a:lnTo>
                    <a:pt x="1898" y="6288"/>
                  </a:lnTo>
                  <a:lnTo>
                    <a:pt x="1856" y="6282"/>
                  </a:lnTo>
                  <a:lnTo>
                    <a:pt x="1815" y="6275"/>
                  </a:lnTo>
                  <a:lnTo>
                    <a:pt x="1773" y="6267"/>
                  </a:lnTo>
                  <a:lnTo>
                    <a:pt x="1733" y="6258"/>
                  </a:lnTo>
                  <a:lnTo>
                    <a:pt x="1694" y="6248"/>
                  </a:lnTo>
                  <a:lnTo>
                    <a:pt x="1655" y="6237"/>
                  </a:lnTo>
                  <a:lnTo>
                    <a:pt x="1617" y="6225"/>
                  </a:lnTo>
                  <a:lnTo>
                    <a:pt x="1579" y="6212"/>
                  </a:lnTo>
                  <a:lnTo>
                    <a:pt x="1543" y="6198"/>
                  </a:lnTo>
                  <a:lnTo>
                    <a:pt x="1507" y="6183"/>
                  </a:lnTo>
                  <a:lnTo>
                    <a:pt x="1472" y="6167"/>
                  </a:lnTo>
                  <a:lnTo>
                    <a:pt x="1472" y="6167"/>
                  </a:lnTo>
                  <a:lnTo>
                    <a:pt x="1436" y="6148"/>
                  </a:lnTo>
                  <a:lnTo>
                    <a:pt x="1401" y="6128"/>
                  </a:lnTo>
                  <a:lnTo>
                    <a:pt x="1366" y="6107"/>
                  </a:lnTo>
                  <a:lnTo>
                    <a:pt x="1333" y="6084"/>
                  </a:lnTo>
                  <a:lnTo>
                    <a:pt x="1300" y="6060"/>
                  </a:lnTo>
                  <a:lnTo>
                    <a:pt x="1267" y="6034"/>
                  </a:lnTo>
                  <a:lnTo>
                    <a:pt x="1238" y="6008"/>
                  </a:lnTo>
                  <a:lnTo>
                    <a:pt x="1208" y="5980"/>
                  </a:lnTo>
                  <a:lnTo>
                    <a:pt x="1178" y="5951"/>
                  </a:lnTo>
                  <a:lnTo>
                    <a:pt x="1150" y="5921"/>
                  </a:lnTo>
                  <a:lnTo>
                    <a:pt x="1123" y="5889"/>
                  </a:lnTo>
                  <a:lnTo>
                    <a:pt x="1097" y="5855"/>
                  </a:lnTo>
                  <a:lnTo>
                    <a:pt x="1071" y="5822"/>
                  </a:lnTo>
                  <a:lnTo>
                    <a:pt x="1047" y="5787"/>
                  </a:lnTo>
                  <a:lnTo>
                    <a:pt x="1023" y="5750"/>
                  </a:lnTo>
                  <a:lnTo>
                    <a:pt x="1001" y="5712"/>
                  </a:lnTo>
                  <a:lnTo>
                    <a:pt x="1001" y="7169"/>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1" name="Freeform 198"/>
            <p:cNvSpPr>
              <a:spLocks/>
            </p:cNvSpPr>
            <p:nvPr/>
          </p:nvSpPr>
          <p:spPr bwMode="auto">
            <a:xfrm>
              <a:off x="4715258" y="2132856"/>
              <a:ext cx="202461" cy="202461"/>
            </a:xfrm>
            <a:custGeom>
              <a:avLst/>
              <a:gdLst>
                <a:gd name="T0" fmla="*/ 538 w 1022"/>
                <a:gd name="T1" fmla="*/ 1 h 1023"/>
                <a:gd name="T2" fmla="*/ 615 w 1022"/>
                <a:gd name="T3" fmla="*/ 10 h 1023"/>
                <a:gd name="T4" fmla="*/ 687 w 1022"/>
                <a:gd name="T5" fmla="*/ 31 h 1023"/>
                <a:gd name="T6" fmla="*/ 755 w 1022"/>
                <a:gd name="T7" fmla="*/ 62 h 1023"/>
                <a:gd name="T8" fmla="*/ 817 w 1022"/>
                <a:gd name="T9" fmla="*/ 102 h 1023"/>
                <a:gd name="T10" fmla="*/ 873 w 1022"/>
                <a:gd name="T11" fmla="*/ 150 h 1023"/>
                <a:gd name="T12" fmla="*/ 921 w 1022"/>
                <a:gd name="T13" fmla="*/ 205 h 1023"/>
                <a:gd name="T14" fmla="*/ 961 w 1022"/>
                <a:gd name="T15" fmla="*/ 268 h 1023"/>
                <a:gd name="T16" fmla="*/ 991 w 1022"/>
                <a:gd name="T17" fmla="*/ 336 h 1023"/>
                <a:gd name="T18" fmla="*/ 1012 w 1022"/>
                <a:gd name="T19" fmla="*/ 408 h 1023"/>
                <a:gd name="T20" fmla="*/ 1022 w 1022"/>
                <a:gd name="T21" fmla="*/ 485 h 1023"/>
                <a:gd name="T22" fmla="*/ 1022 w 1022"/>
                <a:gd name="T23" fmla="*/ 538 h 1023"/>
                <a:gd name="T24" fmla="*/ 1012 w 1022"/>
                <a:gd name="T25" fmla="*/ 615 h 1023"/>
                <a:gd name="T26" fmla="*/ 991 w 1022"/>
                <a:gd name="T27" fmla="*/ 687 h 1023"/>
                <a:gd name="T28" fmla="*/ 961 w 1022"/>
                <a:gd name="T29" fmla="*/ 755 h 1023"/>
                <a:gd name="T30" fmla="*/ 921 w 1022"/>
                <a:gd name="T31" fmla="*/ 818 h 1023"/>
                <a:gd name="T32" fmla="*/ 873 w 1022"/>
                <a:gd name="T33" fmla="*/ 873 h 1023"/>
                <a:gd name="T34" fmla="*/ 817 w 1022"/>
                <a:gd name="T35" fmla="*/ 921 h 1023"/>
                <a:gd name="T36" fmla="*/ 755 w 1022"/>
                <a:gd name="T37" fmla="*/ 961 h 1023"/>
                <a:gd name="T38" fmla="*/ 687 w 1022"/>
                <a:gd name="T39" fmla="*/ 992 h 1023"/>
                <a:gd name="T40" fmla="*/ 615 w 1022"/>
                <a:gd name="T41" fmla="*/ 1013 h 1023"/>
                <a:gd name="T42" fmla="*/ 538 w 1022"/>
                <a:gd name="T43" fmla="*/ 1022 h 1023"/>
                <a:gd name="T44" fmla="*/ 485 w 1022"/>
                <a:gd name="T45" fmla="*/ 1022 h 1023"/>
                <a:gd name="T46" fmla="*/ 408 w 1022"/>
                <a:gd name="T47" fmla="*/ 1013 h 1023"/>
                <a:gd name="T48" fmla="*/ 336 w 1022"/>
                <a:gd name="T49" fmla="*/ 992 h 1023"/>
                <a:gd name="T50" fmla="*/ 267 w 1022"/>
                <a:gd name="T51" fmla="*/ 961 h 1023"/>
                <a:gd name="T52" fmla="*/ 205 w 1022"/>
                <a:gd name="T53" fmla="*/ 921 h 1023"/>
                <a:gd name="T54" fmla="*/ 150 w 1022"/>
                <a:gd name="T55" fmla="*/ 873 h 1023"/>
                <a:gd name="T56" fmla="*/ 102 w 1022"/>
                <a:gd name="T57" fmla="*/ 818 h 1023"/>
                <a:gd name="T58" fmla="*/ 62 w 1022"/>
                <a:gd name="T59" fmla="*/ 755 h 1023"/>
                <a:gd name="T60" fmla="*/ 31 w 1022"/>
                <a:gd name="T61" fmla="*/ 687 h 1023"/>
                <a:gd name="T62" fmla="*/ 10 w 1022"/>
                <a:gd name="T63" fmla="*/ 615 h 1023"/>
                <a:gd name="T64" fmla="*/ 1 w 1022"/>
                <a:gd name="T65" fmla="*/ 538 h 1023"/>
                <a:gd name="T66" fmla="*/ 1 w 1022"/>
                <a:gd name="T67" fmla="*/ 485 h 1023"/>
                <a:gd name="T68" fmla="*/ 10 w 1022"/>
                <a:gd name="T69" fmla="*/ 408 h 1023"/>
                <a:gd name="T70" fmla="*/ 31 w 1022"/>
                <a:gd name="T71" fmla="*/ 336 h 1023"/>
                <a:gd name="T72" fmla="*/ 62 w 1022"/>
                <a:gd name="T73" fmla="*/ 268 h 1023"/>
                <a:gd name="T74" fmla="*/ 102 w 1022"/>
                <a:gd name="T75" fmla="*/ 205 h 1023"/>
                <a:gd name="T76" fmla="*/ 150 w 1022"/>
                <a:gd name="T77" fmla="*/ 150 h 1023"/>
                <a:gd name="T78" fmla="*/ 205 w 1022"/>
                <a:gd name="T79" fmla="*/ 102 h 1023"/>
                <a:gd name="T80" fmla="*/ 267 w 1022"/>
                <a:gd name="T81" fmla="*/ 62 h 1023"/>
                <a:gd name="T82" fmla="*/ 336 w 1022"/>
                <a:gd name="T83" fmla="*/ 31 h 1023"/>
                <a:gd name="T84" fmla="*/ 408 w 1022"/>
                <a:gd name="T85" fmla="*/ 10 h 1023"/>
                <a:gd name="T86" fmla="*/ 485 w 1022"/>
                <a:gd name="T87" fmla="*/ 1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3">
                  <a:moveTo>
                    <a:pt x="512" y="0"/>
                  </a:moveTo>
                  <a:lnTo>
                    <a:pt x="512" y="0"/>
                  </a:lnTo>
                  <a:lnTo>
                    <a:pt x="538" y="1"/>
                  </a:lnTo>
                  <a:lnTo>
                    <a:pt x="563" y="3"/>
                  </a:lnTo>
                  <a:lnTo>
                    <a:pt x="590" y="7"/>
                  </a:lnTo>
                  <a:lnTo>
                    <a:pt x="615" y="10"/>
                  </a:lnTo>
                  <a:lnTo>
                    <a:pt x="639" y="16"/>
                  </a:lnTo>
                  <a:lnTo>
                    <a:pt x="663" y="23"/>
                  </a:lnTo>
                  <a:lnTo>
                    <a:pt x="687" y="31"/>
                  </a:lnTo>
                  <a:lnTo>
                    <a:pt x="710" y="40"/>
                  </a:lnTo>
                  <a:lnTo>
                    <a:pt x="733" y="50"/>
                  </a:lnTo>
                  <a:lnTo>
                    <a:pt x="755" y="62"/>
                  </a:lnTo>
                  <a:lnTo>
                    <a:pt x="777" y="75"/>
                  </a:lnTo>
                  <a:lnTo>
                    <a:pt x="797" y="88"/>
                  </a:lnTo>
                  <a:lnTo>
                    <a:pt x="817" y="102"/>
                  </a:lnTo>
                  <a:lnTo>
                    <a:pt x="836" y="117"/>
                  </a:lnTo>
                  <a:lnTo>
                    <a:pt x="855" y="133"/>
                  </a:lnTo>
                  <a:lnTo>
                    <a:pt x="873" y="150"/>
                  </a:lnTo>
                  <a:lnTo>
                    <a:pt x="890" y="167"/>
                  </a:lnTo>
                  <a:lnTo>
                    <a:pt x="906" y="187"/>
                  </a:lnTo>
                  <a:lnTo>
                    <a:pt x="921" y="205"/>
                  </a:lnTo>
                  <a:lnTo>
                    <a:pt x="935" y="226"/>
                  </a:lnTo>
                  <a:lnTo>
                    <a:pt x="949" y="247"/>
                  </a:lnTo>
                  <a:lnTo>
                    <a:pt x="961" y="268"/>
                  </a:lnTo>
                  <a:lnTo>
                    <a:pt x="972" y="290"/>
                  </a:lnTo>
                  <a:lnTo>
                    <a:pt x="982" y="313"/>
                  </a:lnTo>
                  <a:lnTo>
                    <a:pt x="991" y="336"/>
                  </a:lnTo>
                  <a:lnTo>
                    <a:pt x="999" y="360"/>
                  </a:lnTo>
                  <a:lnTo>
                    <a:pt x="1006" y="384"/>
                  </a:lnTo>
                  <a:lnTo>
                    <a:pt x="1012" y="408"/>
                  </a:lnTo>
                  <a:lnTo>
                    <a:pt x="1016" y="434"/>
                  </a:lnTo>
                  <a:lnTo>
                    <a:pt x="1020" y="460"/>
                  </a:lnTo>
                  <a:lnTo>
                    <a:pt x="1022" y="485"/>
                  </a:lnTo>
                  <a:lnTo>
                    <a:pt x="1022" y="512"/>
                  </a:lnTo>
                  <a:lnTo>
                    <a:pt x="1022" y="512"/>
                  </a:lnTo>
                  <a:lnTo>
                    <a:pt x="1022" y="538"/>
                  </a:lnTo>
                  <a:lnTo>
                    <a:pt x="1020" y="564"/>
                  </a:lnTo>
                  <a:lnTo>
                    <a:pt x="1016" y="590"/>
                  </a:lnTo>
                  <a:lnTo>
                    <a:pt x="1012" y="615"/>
                  </a:lnTo>
                  <a:lnTo>
                    <a:pt x="1006" y="639"/>
                  </a:lnTo>
                  <a:lnTo>
                    <a:pt x="999" y="664"/>
                  </a:lnTo>
                  <a:lnTo>
                    <a:pt x="991" y="687"/>
                  </a:lnTo>
                  <a:lnTo>
                    <a:pt x="982" y="711"/>
                  </a:lnTo>
                  <a:lnTo>
                    <a:pt x="972" y="733"/>
                  </a:lnTo>
                  <a:lnTo>
                    <a:pt x="961" y="755"/>
                  </a:lnTo>
                  <a:lnTo>
                    <a:pt x="949" y="777"/>
                  </a:lnTo>
                  <a:lnTo>
                    <a:pt x="935" y="797"/>
                  </a:lnTo>
                  <a:lnTo>
                    <a:pt x="921" y="818"/>
                  </a:lnTo>
                  <a:lnTo>
                    <a:pt x="906" y="837"/>
                  </a:lnTo>
                  <a:lnTo>
                    <a:pt x="890" y="856"/>
                  </a:lnTo>
                  <a:lnTo>
                    <a:pt x="873" y="873"/>
                  </a:lnTo>
                  <a:lnTo>
                    <a:pt x="855" y="890"/>
                  </a:lnTo>
                  <a:lnTo>
                    <a:pt x="836" y="906"/>
                  </a:lnTo>
                  <a:lnTo>
                    <a:pt x="817" y="921"/>
                  </a:lnTo>
                  <a:lnTo>
                    <a:pt x="797" y="936"/>
                  </a:lnTo>
                  <a:lnTo>
                    <a:pt x="777" y="949"/>
                  </a:lnTo>
                  <a:lnTo>
                    <a:pt x="755" y="961"/>
                  </a:lnTo>
                  <a:lnTo>
                    <a:pt x="733" y="973"/>
                  </a:lnTo>
                  <a:lnTo>
                    <a:pt x="710" y="983"/>
                  </a:lnTo>
                  <a:lnTo>
                    <a:pt x="687" y="992"/>
                  </a:lnTo>
                  <a:lnTo>
                    <a:pt x="663" y="1000"/>
                  </a:lnTo>
                  <a:lnTo>
                    <a:pt x="639" y="1007"/>
                  </a:lnTo>
                  <a:lnTo>
                    <a:pt x="615" y="1013"/>
                  </a:lnTo>
                  <a:lnTo>
                    <a:pt x="590" y="1017"/>
                  </a:lnTo>
                  <a:lnTo>
                    <a:pt x="563" y="1020"/>
                  </a:lnTo>
                  <a:lnTo>
                    <a:pt x="538" y="1022"/>
                  </a:lnTo>
                  <a:lnTo>
                    <a:pt x="512" y="1023"/>
                  </a:lnTo>
                  <a:lnTo>
                    <a:pt x="512" y="1023"/>
                  </a:lnTo>
                  <a:lnTo>
                    <a:pt x="485" y="1022"/>
                  </a:lnTo>
                  <a:lnTo>
                    <a:pt x="459" y="1020"/>
                  </a:lnTo>
                  <a:lnTo>
                    <a:pt x="434" y="1017"/>
                  </a:lnTo>
                  <a:lnTo>
                    <a:pt x="408" y="1013"/>
                  </a:lnTo>
                  <a:lnTo>
                    <a:pt x="383" y="1007"/>
                  </a:lnTo>
                  <a:lnTo>
                    <a:pt x="359" y="1000"/>
                  </a:lnTo>
                  <a:lnTo>
                    <a:pt x="336" y="992"/>
                  </a:lnTo>
                  <a:lnTo>
                    <a:pt x="312" y="983"/>
                  </a:lnTo>
                  <a:lnTo>
                    <a:pt x="290" y="973"/>
                  </a:lnTo>
                  <a:lnTo>
                    <a:pt x="267" y="961"/>
                  </a:lnTo>
                  <a:lnTo>
                    <a:pt x="247" y="949"/>
                  </a:lnTo>
                  <a:lnTo>
                    <a:pt x="226" y="936"/>
                  </a:lnTo>
                  <a:lnTo>
                    <a:pt x="205" y="921"/>
                  </a:lnTo>
                  <a:lnTo>
                    <a:pt x="186" y="906"/>
                  </a:lnTo>
                  <a:lnTo>
                    <a:pt x="168" y="890"/>
                  </a:lnTo>
                  <a:lnTo>
                    <a:pt x="150" y="873"/>
                  </a:lnTo>
                  <a:lnTo>
                    <a:pt x="133" y="856"/>
                  </a:lnTo>
                  <a:lnTo>
                    <a:pt x="117" y="837"/>
                  </a:lnTo>
                  <a:lnTo>
                    <a:pt x="102" y="818"/>
                  </a:lnTo>
                  <a:lnTo>
                    <a:pt x="87" y="797"/>
                  </a:lnTo>
                  <a:lnTo>
                    <a:pt x="75" y="777"/>
                  </a:lnTo>
                  <a:lnTo>
                    <a:pt x="62" y="755"/>
                  </a:lnTo>
                  <a:lnTo>
                    <a:pt x="51" y="733"/>
                  </a:lnTo>
                  <a:lnTo>
                    <a:pt x="40" y="711"/>
                  </a:lnTo>
                  <a:lnTo>
                    <a:pt x="31" y="687"/>
                  </a:lnTo>
                  <a:lnTo>
                    <a:pt x="23" y="664"/>
                  </a:lnTo>
                  <a:lnTo>
                    <a:pt x="16" y="639"/>
                  </a:lnTo>
                  <a:lnTo>
                    <a:pt x="10" y="615"/>
                  </a:lnTo>
                  <a:lnTo>
                    <a:pt x="6" y="590"/>
                  </a:lnTo>
                  <a:lnTo>
                    <a:pt x="2" y="564"/>
                  </a:lnTo>
                  <a:lnTo>
                    <a:pt x="1" y="538"/>
                  </a:lnTo>
                  <a:lnTo>
                    <a:pt x="0" y="512"/>
                  </a:lnTo>
                  <a:lnTo>
                    <a:pt x="0" y="512"/>
                  </a:lnTo>
                  <a:lnTo>
                    <a:pt x="1" y="485"/>
                  </a:lnTo>
                  <a:lnTo>
                    <a:pt x="2" y="460"/>
                  </a:lnTo>
                  <a:lnTo>
                    <a:pt x="6" y="434"/>
                  </a:lnTo>
                  <a:lnTo>
                    <a:pt x="10" y="408"/>
                  </a:lnTo>
                  <a:lnTo>
                    <a:pt x="16" y="384"/>
                  </a:lnTo>
                  <a:lnTo>
                    <a:pt x="23" y="360"/>
                  </a:lnTo>
                  <a:lnTo>
                    <a:pt x="31" y="336"/>
                  </a:lnTo>
                  <a:lnTo>
                    <a:pt x="40" y="313"/>
                  </a:lnTo>
                  <a:lnTo>
                    <a:pt x="51" y="290"/>
                  </a:lnTo>
                  <a:lnTo>
                    <a:pt x="62" y="268"/>
                  </a:lnTo>
                  <a:lnTo>
                    <a:pt x="75" y="247"/>
                  </a:lnTo>
                  <a:lnTo>
                    <a:pt x="87" y="226"/>
                  </a:lnTo>
                  <a:lnTo>
                    <a:pt x="102" y="205"/>
                  </a:lnTo>
                  <a:lnTo>
                    <a:pt x="117" y="187"/>
                  </a:lnTo>
                  <a:lnTo>
                    <a:pt x="133" y="167"/>
                  </a:lnTo>
                  <a:lnTo>
                    <a:pt x="150" y="150"/>
                  </a:lnTo>
                  <a:lnTo>
                    <a:pt x="168" y="133"/>
                  </a:lnTo>
                  <a:lnTo>
                    <a:pt x="186" y="117"/>
                  </a:lnTo>
                  <a:lnTo>
                    <a:pt x="205" y="102"/>
                  </a:lnTo>
                  <a:lnTo>
                    <a:pt x="226" y="88"/>
                  </a:lnTo>
                  <a:lnTo>
                    <a:pt x="247" y="75"/>
                  </a:lnTo>
                  <a:lnTo>
                    <a:pt x="267" y="62"/>
                  </a:lnTo>
                  <a:lnTo>
                    <a:pt x="290" y="50"/>
                  </a:lnTo>
                  <a:lnTo>
                    <a:pt x="312" y="40"/>
                  </a:lnTo>
                  <a:lnTo>
                    <a:pt x="336" y="31"/>
                  </a:lnTo>
                  <a:lnTo>
                    <a:pt x="359" y="23"/>
                  </a:lnTo>
                  <a:lnTo>
                    <a:pt x="383" y="16"/>
                  </a:lnTo>
                  <a:lnTo>
                    <a:pt x="408" y="10"/>
                  </a:lnTo>
                  <a:lnTo>
                    <a:pt x="434" y="7"/>
                  </a:lnTo>
                  <a:lnTo>
                    <a:pt x="459" y="3"/>
                  </a:lnTo>
                  <a:lnTo>
                    <a:pt x="485" y="1"/>
                  </a:lnTo>
                  <a:lnTo>
                    <a:pt x="512"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2" name="Freeform 200"/>
            <p:cNvSpPr>
              <a:spLocks/>
            </p:cNvSpPr>
            <p:nvPr/>
          </p:nvSpPr>
          <p:spPr bwMode="auto">
            <a:xfrm>
              <a:off x="4982436" y="2529467"/>
              <a:ext cx="201867" cy="283802"/>
            </a:xfrm>
            <a:custGeom>
              <a:avLst/>
              <a:gdLst>
                <a:gd name="T0" fmla="*/ 510 w 1022"/>
                <a:gd name="T1" fmla="*/ 0 h 1435"/>
                <a:gd name="T2" fmla="*/ 537 w 1022"/>
                <a:gd name="T3" fmla="*/ 0 h 1435"/>
                <a:gd name="T4" fmla="*/ 588 w 1022"/>
                <a:gd name="T5" fmla="*/ 4 h 1435"/>
                <a:gd name="T6" fmla="*/ 638 w 1022"/>
                <a:gd name="T7" fmla="*/ 11 h 1435"/>
                <a:gd name="T8" fmla="*/ 686 w 1022"/>
                <a:gd name="T9" fmla="*/ 22 h 1435"/>
                <a:gd name="T10" fmla="*/ 732 w 1022"/>
                <a:gd name="T11" fmla="*/ 37 h 1435"/>
                <a:gd name="T12" fmla="*/ 775 w 1022"/>
                <a:gd name="T13" fmla="*/ 53 h 1435"/>
                <a:gd name="T14" fmla="*/ 815 w 1022"/>
                <a:gd name="T15" fmla="*/ 73 h 1435"/>
                <a:gd name="T16" fmla="*/ 853 w 1022"/>
                <a:gd name="T17" fmla="*/ 95 h 1435"/>
                <a:gd name="T18" fmla="*/ 889 w 1022"/>
                <a:gd name="T19" fmla="*/ 120 h 1435"/>
                <a:gd name="T20" fmla="*/ 920 w 1022"/>
                <a:gd name="T21" fmla="*/ 148 h 1435"/>
                <a:gd name="T22" fmla="*/ 947 w 1022"/>
                <a:gd name="T23" fmla="*/ 176 h 1435"/>
                <a:gd name="T24" fmla="*/ 971 w 1022"/>
                <a:gd name="T25" fmla="*/ 207 h 1435"/>
                <a:gd name="T26" fmla="*/ 991 w 1022"/>
                <a:gd name="T27" fmla="*/ 241 h 1435"/>
                <a:gd name="T28" fmla="*/ 1006 w 1022"/>
                <a:gd name="T29" fmla="*/ 275 h 1435"/>
                <a:gd name="T30" fmla="*/ 1016 w 1022"/>
                <a:gd name="T31" fmla="*/ 311 h 1435"/>
                <a:gd name="T32" fmla="*/ 1021 w 1022"/>
                <a:gd name="T33" fmla="*/ 347 h 1435"/>
                <a:gd name="T34" fmla="*/ 1022 w 1022"/>
                <a:gd name="T35" fmla="*/ 1270 h 1435"/>
                <a:gd name="T36" fmla="*/ 953 w 1022"/>
                <a:gd name="T37" fmla="*/ 1260 h 1435"/>
                <a:gd name="T38" fmla="*/ 818 w 1022"/>
                <a:gd name="T39" fmla="*/ 1250 h 1435"/>
                <a:gd name="T40" fmla="*/ 683 w 1022"/>
                <a:gd name="T41" fmla="*/ 1251 h 1435"/>
                <a:gd name="T42" fmla="*/ 550 w 1022"/>
                <a:gd name="T43" fmla="*/ 1263 h 1435"/>
                <a:gd name="T44" fmla="*/ 421 w 1022"/>
                <a:gd name="T45" fmla="*/ 1283 h 1435"/>
                <a:gd name="T46" fmla="*/ 295 w 1022"/>
                <a:gd name="T47" fmla="*/ 1314 h 1435"/>
                <a:gd name="T48" fmla="*/ 173 w 1022"/>
                <a:gd name="T49" fmla="*/ 1356 h 1435"/>
                <a:gd name="T50" fmla="*/ 56 w 1022"/>
                <a:gd name="T51" fmla="*/ 1406 h 1435"/>
                <a:gd name="T52" fmla="*/ 0 w 1022"/>
                <a:gd name="T53" fmla="*/ 1435 h 1435"/>
                <a:gd name="T54" fmla="*/ 0 w 1022"/>
                <a:gd name="T55" fmla="*/ 367 h 1435"/>
                <a:gd name="T56" fmla="*/ 2 w 1022"/>
                <a:gd name="T57" fmla="*/ 329 h 1435"/>
                <a:gd name="T58" fmla="*/ 10 w 1022"/>
                <a:gd name="T59" fmla="*/ 293 h 1435"/>
                <a:gd name="T60" fmla="*/ 23 w 1022"/>
                <a:gd name="T61" fmla="*/ 258 h 1435"/>
                <a:gd name="T62" fmla="*/ 40 w 1022"/>
                <a:gd name="T63" fmla="*/ 225 h 1435"/>
                <a:gd name="T64" fmla="*/ 62 w 1022"/>
                <a:gd name="T65" fmla="*/ 193 h 1435"/>
                <a:gd name="T66" fmla="*/ 87 w 1022"/>
                <a:gd name="T67" fmla="*/ 162 h 1435"/>
                <a:gd name="T68" fmla="*/ 117 w 1022"/>
                <a:gd name="T69" fmla="*/ 134 h 1435"/>
                <a:gd name="T70" fmla="*/ 149 w 1022"/>
                <a:gd name="T71" fmla="*/ 108 h 1435"/>
                <a:gd name="T72" fmla="*/ 186 w 1022"/>
                <a:gd name="T73" fmla="*/ 84 h 1435"/>
                <a:gd name="T74" fmla="*/ 225 w 1022"/>
                <a:gd name="T75" fmla="*/ 63 h 1435"/>
                <a:gd name="T76" fmla="*/ 267 w 1022"/>
                <a:gd name="T77" fmla="*/ 45 h 1435"/>
                <a:gd name="T78" fmla="*/ 312 w 1022"/>
                <a:gd name="T79" fmla="*/ 28 h 1435"/>
                <a:gd name="T80" fmla="*/ 359 w 1022"/>
                <a:gd name="T81" fmla="*/ 16 h 1435"/>
                <a:gd name="T82" fmla="*/ 408 w 1022"/>
                <a:gd name="T83" fmla="*/ 7 h 1435"/>
                <a:gd name="T84" fmla="*/ 459 w 1022"/>
                <a:gd name="T85" fmla="*/ 2 h 1435"/>
                <a:gd name="T86" fmla="*/ 510 w 1022"/>
                <a:gd name="T87" fmla="*/ 0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435">
                  <a:moveTo>
                    <a:pt x="510" y="0"/>
                  </a:moveTo>
                  <a:lnTo>
                    <a:pt x="510" y="0"/>
                  </a:lnTo>
                  <a:lnTo>
                    <a:pt x="510" y="0"/>
                  </a:lnTo>
                  <a:lnTo>
                    <a:pt x="537" y="0"/>
                  </a:lnTo>
                  <a:lnTo>
                    <a:pt x="563" y="2"/>
                  </a:lnTo>
                  <a:lnTo>
                    <a:pt x="588" y="4"/>
                  </a:lnTo>
                  <a:lnTo>
                    <a:pt x="613" y="7"/>
                  </a:lnTo>
                  <a:lnTo>
                    <a:pt x="638" y="11"/>
                  </a:lnTo>
                  <a:lnTo>
                    <a:pt x="662" y="16"/>
                  </a:lnTo>
                  <a:lnTo>
                    <a:pt x="686" y="22"/>
                  </a:lnTo>
                  <a:lnTo>
                    <a:pt x="709" y="28"/>
                  </a:lnTo>
                  <a:lnTo>
                    <a:pt x="732" y="37"/>
                  </a:lnTo>
                  <a:lnTo>
                    <a:pt x="753" y="45"/>
                  </a:lnTo>
                  <a:lnTo>
                    <a:pt x="775" y="53"/>
                  </a:lnTo>
                  <a:lnTo>
                    <a:pt x="796" y="63"/>
                  </a:lnTo>
                  <a:lnTo>
                    <a:pt x="815" y="73"/>
                  </a:lnTo>
                  <a:lnTo>
                    <a:pt x="835" y="84"/>
                  </a:lnTo>
                  <a:lnTo>
                    <a:pt x="853" y="95"/>
                  </a:lnTo>
                  <a:lnTo>
                    <a:pt x="872" y="108"/>
                  </a:lnTo>
                  <a:lnTo>
                    <a:pt x="889" y="120"/>
                  </a:lnTo>
                  <a:lnTo>
                    <a:pt x="905" y="134"/>
                  </a:lnTo>
                  <a:lnTo>
                    <a:pt x="920" y="148"/>
                  </a:lnTo>
                  <a:lnTo>
                    <a:pt x="934" y="162"/>
                  </a:lnTo>
                  <a:lnTo>
                    <a:pt x="947" y="176"/>
                  </a:lnTo>
                  <a:lnTo>
                    <a:pt x="960" y="193"/>
                  </a:lnTo>
                  <a:lnTo>
                    <a:pt x="971" y="207"/>
                  </a:lnTo>
                  <a:lnTo>
                    <a:pt x="982" y="225"/>
                  </a:lnTo>
                  <a:lnTo>
                    <a:pt x="991" y="241"/>
                  </a:lnTo>
                  <a:lnTo>
                    <a:pt x="999" y="258"/>
                  </a:lnTo>
                  <a:lnTo>
                    <a:pt x="1006" y="275"/>
                  </a:lnTo>
                  <a:lnTo>
                    <a:pt x="1012" y="293"/>
                  </a:lnTo>
                  <a:lnTo>
                    <a:pt x="1016" y="311"/>
                  </a:lnTo>
                  <a:lnTo>
                    <a:pt x="1018" y="329"/>
                  </a:lnTo>
                  <a:lnTo>
                    <a:pt x="1021" y="347"/>
                  </a:lnTo>
                  <a:lnTo>
                    <a:pt x="1022" y="367"/>
                  </a:lnTo>
                  <a:lnTo>
                    <a:pt x="1022" y="1270"/>
                  </a:lnTo>
                  <a:lnTo>
                    <a:pt x="1022" y="1270"/>
                  </a:lnTo>
                  <a:lnTo>
                    <a:pt x="953" y="1260"/>
                  </a:lnTo>
                  <a:lnTo>
                    <a:pt x="885" y="1253"/>
                  </a:lnTo>
                  <a:lnTo>
                    <a:pt x="818" y="1250"/>
                  </a:lnTo>
                  <a:lnTo>
                    <a:pt x="750" y="1250"/>
                  </a:lnTo>
                  <a:lnTo>
                    <a:pt x="683" y="1251"/>
                  </a:lnTo>
                  <a:lnTo>
                    <a:pt x="617" y="1256"/>
                  </a:lnTo>
                  <a:lnTo>
                    <a:pt x="550" y="1263"/>
                  </a:lnTo>
                  <a:lnTo>
                    <a:pt x="485" y="1272"/>
                  </a:lnTo>
                  <a:lnTo>
                    <a:pt x="421" y="1283"/>
                  </a:lnTo>
                  <a:lnTo>
                    <a:pt x="358" y="1298"/>
                  </a:lnTo>
                  <a:lnTo>
                    <a:pt x="295" y="1314"/>
                  </a:lnTo>
                  <a:lnTo>
                    <a:pt x="233" y="1334"/>
                  </a:lnTo>
                  <a:lnTo>
                    <a:pt x="173" y="1356"/>
                  </a:lnTo>
                  <a:lnTo>
                    <a:pt x="113" y="1380"/>
                  </a:lnTo>
                  <a:lnTo>
                    <a:pt x="56" y="1406"/>
                  </a:lnTo>
                  <a:lnTo>
                    <a:pt x="27" y="1420"/>
                  </a:lnTo>
                  <a:lnTo>
                    <a:pt x="0" y="1435"/>
                  </a:lnTo>
                  <a:lnTo>
                    <a:pt x="0" y="367"/>
                  </a:lnTo>
                  <a:lnTo>
                    <a:pt x="0" y="367"/>
                  </a:lnTo>
                  <a:lnTo>
                    <a:pt x="0" y="347"/>
                  </a:lnTo>
                  <a:lnTo>
                    <a:pt x="2" y="329"/>
                  </a:lnTo>
                  <a:lnTo>
                    <a:pt x="6" y="311"/>
                  </a:lnTo>
                  <a:lnTo>
                    <a:pt x="10" y="293"/>
                  </a:lnTo>
                  <a:lnTo>
                    <a:pt x="16" y="275"/>
                  </a:lnTo>
                  <a:lnTo>
                    <a:pt x="23" y="258"/>
                  </a:lnTo>
                  <a:lnTo>
                    <a:pt x="31" y="241"/>
                  </a:lnTo>
                  <a:lnTo>
                    <a:pt x="40" y="225"/>
                  </a:lnTo>
                  <a:lnTo>
                    <a:pt x="50" y="207"/>
                  </a:lnTo>
                  <a:lnTo>
                    <a:pt x="62" y="193"/>
                  </a:lnTo>
                  <a:lnTo>
                    <a:pt x="73" y="176"/>
                  </a:lnTo>
                  <a:lnTo>
                    <a:pt x="87" y="162"/>
                  </a:lnTo>
                  <a:lnTo>
                    <a:pt x="101" y="148"/>
                  </a:lnTo>
                  <a:lnTo>
                    <a:pt x="117" y="134"/>
                  </a:lnTo>
                  <a:lnTo>
                    <a:pt x="133" y="120"/>
                  </a:lnTo>
                  <a:lnTo>
                    <a:pt x="149" y="108"/>
                  </a:lnTo>
                  <a:lnTo>
                    <a:pt x="167" y="95"/>
                  </a:lnTo>
                  <a:lnTo>
                    <a:pt x="186" y="84"/>
                  </a:lnTo>
                  <a:lnTo>
                    <a:pt x="205" y="73"/>
                  </a:lnTo>
                  <a:lnTo>
                    <a:pt x="225" y="63"/>
                  </a:lnTo>
                  <a:lnTo>
                    <a:pt x="246" y="53"/>
                  </a:lnTo>
                  <a:lnTo>
                    <a:pt x="267" y="45"/>
                  </a:lnTo>
                  <a:lnTo>
                    <a:pt x="289" y="37"/>
                  </a:lnTo>
                  <a:lnTo>
                    <a:pt x="312" y="28"/>
                  </a:lnTo>
                  <a:lnTo>
                    <a:pt x="335" y="22"/>
                  </a:lnTo>
                  <a:lnTo>
                    <a:pt x="359" y="16"/>
                  </a:lnTo>
                  <a:lnTo>
                    <a:pt x="383" y="11"/>
                  </a:lnTo>
                  <a:lnTo>
                    <a:pt x="408" y="7"/>
                  </a:lnTo>
                  <a:lnTo>
                    <a:pt x="433" y="4"/>
                  </a:lnTo>
                  <a:lnTo>
                    <a:pt x="459" y="2"/>
                  </a:lnTo>
                  <a:lnTo>
                    <a:pt x="484" y="0"/>
                  </a:lnTo>
                  <a:lnTo>
                    <a:pt x="510"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3" name="Freeform 202"/>
            <p:cNvSpPr>
              <a:spLocks/>
            </p:cNvSpPr>
            <p:nvPr/>
          </p:nvSpPr>
          <p:spPr bwMode="auto">
            <a:xfrm>
              <a:off x="4983029" y="2268226"/>
              <a:ext cx="201867" cy="202461"/>
            </a:xfrm>
            <a:custGeom>
              <a:avLst/>
              <a:gdLst>
                <a:gd name="T0" fmla="*/ 537 w 1022"/>
                <a:gd name="T1" fmla="*/ 0 h 1022"/>
                <a:gd name="T2" fmla="*/ 614 w 1022"/>
                <a:gd name="T3" fmla="*/ 10 h 1022"/>
                <a:gd name="T4" fmla="*/ 686 w 1022"/>
                <a:gd name="T5" fmla="*/ 31 h 1022"/>
                <a:gd name="T6" fmla="*/ 755 w 1022"/>
                <a:gd name="T7" fmla="*/ 61 h 1022"/>
                <a:gd name="T8" fmla="*/ 817 w 1022"/>
                <a:gd name="T9" fmla="*/ 101 h 1022"/>
                <a:gd name="T10" fmla="*/ 872 w 1022"/>
                <a:gd name="T11" fmla="*/ 149 h 1022"/>
                <a:gd name="T12" fmla="*/ 920 w 1022"/>
                <a:gd name="T13" fmla="*/ 205 h 1022"/>
                <a:gd name="T14" fmla="*/ 960 w 1022"/>
                <a:gd name="T15" fmla="*/ 267 h 1022"/>
                <a:gd name="T16" fmla="*/ 991 w 1022"/>
                <a:gd name="T17" fmla="*/ 335 h 1022"/>
                <a:gd name="T18" fmla="*/ 1012 w 1022"/>
                <a:gd name="T19" fmla="*/ 407 h 1022"/>
                <a:gd name="T20" fmla="*/ 1021 w 1022"/>
                <a:gd name="T21" fmla="*/ 484 h 1022"/>
                <a:gd name="T22" fmla="*/ 1021 w 1022"/>
                <a:gd name="T23" fmla="*/ 537 h 1022"/>
                <a:gd name="T24" fmla="*/ 1012 w 1022"/>
                <a:gd name="T25" fmla="*/ 613 h 1022"/>
                <a:gd name="T26" fmla="*/ 991 w 1022"/>
                <a:gd name="T27" fmla="*/ 686 h 1022"/>
                <a:gd name="T28" fmla="*/ 960 w 1022"/>
                <a:gd name="T29" fmla="*/ 754 h 1022"/>
                <a:gd name="T30" fmla="*/ 920 w 1022"/>
                <a:gd name="T31" fmla="*/ 816 h 1022"/>
                <a:gd name="T32" fmla="*/ 872 w 1022"/>
                <a:gd name="T33" fmla="*/ 871 h 1022"/>
                <a:gd name="T34" fmla="*/ 817 w 1022"/>
                <a:gd name="T35" fmla="*/ 920 h 1022"/>
                <a:gd name="T36" fmla="*/ 755 w 1022"/>
                <a:gd name="T37" fmla="*/ 960 h 1022"/>
                <a:gd name="T38" fmla="*/ 686 w 1022"/>
                <a:gd name="T39" fmla="*/ 991 h 1022"/>
                <a:gd name="T40" fmla="*/ 614 w 1022"/>
                <a:gd name="T41" fmla="*/ 1011 h 1022"/>
                <a:gd name="T42" fmla="*/ 537 w 1022"/>
                <a:gd name="T43" fmla="*/ 1021 h 1022"/>
                <a:gd name="T44" fmla="*/ 484 w 1022"/>
                <a:gd name="T45" fmla="*/ 1021 h 1022"/>
                <a:gd name="T46" fmla="*/ 407 w 1022"/>
                <a:gd name="T47" fmla="*/ 1011 h 1022"/>
                <a:gd name="T48" fmla="*/ 335 w 1022"/>
                <a:gd name="T49" fmla="*/ 991 h 1022"/>
                <a:gd name="T50" fmla="*/ 268 w 1022"/>
                <a:gd name="T51" fmla="*/ 960 h 1022"/>
                <a:gd name="T52" fmla="*/ 206 w 1022"/>
                <a:gd name="T53" fmla="*/ 920 h 1022"/>
                <a:gd name="T54" fmla="*/ 149 w 1022"/>
                <a:gd name="T55" fmla="*/ 871 h 1022"/>
                <a:gd name="T56" fmla="*/ 101 w 1022"/>
                <a:gd name="T57" fmla="*/ 816 h 1022"/>
                <a:gd name="T58" fmla="*/ 61 w 1022"/>
                <a:gd name="T59" fmla="*/ 754 h 1022"/>
                <a:gd name="T60" fmla="*/ 31 w 1022"/>
                <a:gd name="T61" fmla="*/ 686 h 1022"/>
                <a:gd name="T62" fmla="*/ 11 w 1022"/>
                <a:gd name="T63" fmla="*/ 613 h 1022"/>
                <a:gd name="T64" fmla="*/ 0 w 1022"/>
                <a:gd name="T65" fmla="*/ 537 h 1022"/>
                <a:gd name="T66" fmla="*/ 0 w 1022"/>
                <a:gd name="T67" fmla="*/ 484 h 1022"/>
                <a:gd name="T68" fmla="*/ 11 w 1022"/>
                <a:gd name="T69" fmla="*/ 407 h 1022"/>
                <a:gd name="T70" fmla="*/ 31 w 1022"/>
                <a:gd name="T71" fmla="*/ 335 h 1022"/>
                <a:gd name="T72" fmla="*/ 61 w 1022"/>
                <a:gd name="T73" fmla="*/ 267 h 1022"/>
                <a:gd name="T74" fmla="*/ 101 w 1022"/>
                <a:gd name="T75" fmla="*/ 205 h 1022"/>
                <a:gd name="T76" fmla="*/ 149 w 1022"/>
                <a:gd name="T77" fmla="*/ 149 h 1022"/>
                <a:gd name="T78" fmla="*/ 206 w 1022"/>
                <a:gd name="T79" fmla="*/ 101 h 1022"/>
                <a:gd name="T80" fmla="*/ 268 w 1022"/>
                <a:gd name="T81" fmla="*/ 61 h 1022"/>
                <a:gd name="T82" fmla="*/ 335 w 1022"/>
                <a:gd name="T83" fmla="*/ 31 h 1022"/>
                <a:gd name="T84" fmla="*/ 407 w 1022"/>
                <a:gd name="T85" fmla="*/ 10 h 1022"/>
                <a:gd name="T86" fmla="*/ 484 w 1022"/>
                <a:gd name="T87" fmla="*/ 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1" y="0"/>
                  </a:moveTo>
                  <a:lnTo>
                    <a:pt x="511" y="0"/>
                  </a:lnTo>
                  <a:lnTo>
                    <a:pt x="537" y="0"/>
                  </a:lnTo>
                  <a:lnTo>
                    <a:pt x="563" y="2"/>
                  </a:lnTo>
                  <a:lnTo>
                    <a:pt x="589" y="5"/>
                  </a:lnTo>
                  <a:lnTo>
                    <a:pt x="614" y="10"/>
                  </a:lnTo>
                  <a:lnTo>
                    <a:pt x="639" y="16"/>
                  </a:lnTo>
                  <a:lnTo>
                    <a:pt x="663" y="23"/>
                  </a:lnTo>
                  <a:lnTo>
                    <a:pt x="686" y="31"/>
                  </a:lnTo>
                  <a:lnTo>
                    <a:pt x="710" y="40"/>
                  </a:lnTo>
                  <a:lnTo>
                    <a:pt x="732" y="50"/>
                  </a:lnTo>
                  <a:lnTo>
                    <a:pt x="755" y="61"/>
                  </a:lnTo>
                  <a:lnTo>
                    <a:pt x="776" y="73"/>
                  </a:lnTo>
                  <a:lnTo>
                    <a:pt x="796" y="87"/>
                  </a:lnTo>
                  <a:lnTo>
                    <a:pt x="817" y="101"/>
                  </a:lnTo>
                  <a:lnTo>
                    <a:pt x="836" y="116"/>
                  </a:lnTo>
                  <a:lnTo>
                    <a:pt x="855" y="132"/>
                  </a:lnTo>
                  <a:lnTo>
                    <a:pt x="872" y="149"/>
                  </a:lnTo>
                  <a:lnTo>
                    <a:pt x="889" y="167"/>
                  </a:lnTo>
                  <a:lnTo>
                    <a:pt x="905" y="186"/>
                  </a:lnTo>
                  <a:lnTo>
                    <a:pt x="920" y="205"/>
                  </a:lnTo>
                  <a:lnTo>
                    <a:pt x="935" y="225"/>
                  </a:lnTo>
                  <a:lnTo>
                    <a:pt x="948" y="245"/>
                  </a:lnTo>
                  <a:lnTo>
                    <a:pt x="960" y="267"/>
                  </a:lnTo>
                  <a:lnTo>
                    <a:pt x="972" y="289"/>
                  </a:lnTo>
                  <a:lnTo>
                    <a:pt x="982" y="312"/>
                  </a:lnTo>
                  <a:lnTo>
                    <a:pt x="991" y="335"/>
                  </a:lnTo>
                  <a:lnTo>
                    <a:pt x="999" y="359"/>
                  </a:lnTo>
                  <a:lnTo>
                    <a:pt x="1006" y="383"/>
                  </a:lnTo>
                  <a:lnTo>
                    <a:pt x="1012" y="407"/>
                  </a:lnTo>
                  <a:lnTo>
                    <a:pt x="1017" y="432"/>
                  </a:lnTo>
                  <a:lnTo>
                    <a:pt x="1020" y="459"/>
                  </a:lnTo>
                  <a:lnTo>
                    <a:pt x="1021" y="484"/>
                  </a:lnTo>
                  <a:lnTo>
                    <a:pt x="1022" y="510"/>
                  </a:lnTo>
                  <a:lnTo>
                    <a:pt x="1022" y="510"/>
                  </a:lnTo>
                  <a:lnTo>
                    <a:pt x="1021" y="537"/>
                  </a:lnTo>
                  <a:lnTo>
                    <a:pt x="1020" y="563"/>
                  </a:lnTo>
                  <a:lnTo>
                    <a:pt x="1017" y="588"/>
                  </a:lnTo>
                  <a:lnTo>
                    <a:pt x="1012" y="613"/>
                  </a:lnTo>
                  <a:lnTo>
                    <a:pt x="1006" y="639"/>
                  </a:lnTo>
                  <a:lnTo>
                    <a:pt x="999" y="663"/>
                  </a:lnTo>
                  <a:lnTo>
                    <a:pt x="991" y="686"/>
                  </a:lnTo>
                  <a:lnTo>
                    <a:pt x="982" y="710"/>
                  </a:lnTo>
                  <a:lnTo>
                    <a:pt x="972" y="732"/>
                  </a:lnTo>
                  <a:lnTo>
                    <a:pt x="960" y="754"/>
                  </a:lnTo>
                  <a:lnTo>
                    <a:pt x="948" y="775"/>
                  </a:lnTo>
                  <a:lnTo>
                    <a:pt x="935" y="796"/>
                  </a:lnTo>
                  <a:lnTo>
                    <a:pt x="920" y="816"/>
                  </a:lnTo>
                  <a:lnTo>
                    <a:pt x="905" y="836"/>
                  </a:lnTo>
                  <a:lnTo>
                    <a:pt x="889" y="854"/>
                  </a:lnTo>
                  <a:lnTo>
                    <a:pt x="872" y="871"/>
                  </a:lnTo>
                  <a:lnTo>
                    <a:pt x="855" y="889"/>
                  </a:lnTo>
                  <a:lnTo>
                    <a:pt x="836" y="905"/>
                  </a:lnTo>
                  <a:lnTo>
                    <a:pt x="817" y="920"/>
                  </a:lnTo>
                  <a:lnTo>
                    <a:pt x="796" y="935"/>
                  </a:lnTo>
                  <a:lnTo>
                    <a:pt x="776" y="947"/>
                  </a:lnTo>
                  <a:lnTo>
                    <a:pt x="755" y="960"/>
                  </a:lnTo>
                  <a:lnTo>
                    <a:pt x="732" y="971"/>
                  </a:lnTo>
                  <a:lnTo>
                    <a:pt x="710" y="982"/>
                  </a:lnTo>
                  <a:lnTo>
                    <a:pt x="686" y="991"/>
                  </a:lnTo>
                  <a:lnTo>
                    <a:pt x="663" y="999"/>
                  </a:lnTo>
                  <a:lnTo>
                    <a:pt x="639" y="1006"/>
                  </a:lnTo>
                  <a:lnTo>
                    <a:pt x="614" y="1011"/>
                  </a:lnTo>
                  <a:lnTo>
                    <a:pt x="589" y="1016"/>
                  </a:lnTo>
                  <a:lnTo>
                    <a:pt x="563" y="1018"/>
                  </a:lnTo>
                  <a:lnTo>
                    <a:pt x="537" y="1021"/>
                  </a:lnTo>
                  <a:lnTo>
                    <a:pt x="511" y="1022"/>
                  </a:lnTo>
                  <a:lnTo>
                    <a:pt x="511" y="1022"/>
                  </a:lnTo>
                  <a:lnTo>
                    <a:pt x="484" y="1021"/>
                  </a:lnTo>
                  <a:lnTo>
                    <a:pt x="459" y="1018"/>
                  </a:lnTo>
                  <a:lnTo>
                    <a:pt x="433" y="1016"/>
                  </a:lnTo>
                  <a:lnTo>
                    <a:pt x="407" y="1011"/>
                  </a:lnTo>
                  <a:lnTo>
                    <a:pt x="383" y="1006"/>
                  </a:lnTo>
                  <a:lnTo>
                    <a:pt x="359" y="999"/>
                  </a:lnTo>
                  <a:lnTo>
                    <a:pt x="335" y="991"/>
                  </a:lnTo>
                  <a:lnTo>
                    <a:pt x="312" y="982"/>
                  </a:lnTo>
                  <a:lnTo>
                    <a:pt x="289" y="971"/>
                  </a:lnTo>
                  <a:lnTo>
                    <a:pt x="268" y="960"/>
                  </a:lnTo>
                  <a:lnTo>
                    <a:pt x="246" y="947"/>
                  </a:lnTo>
                  <a:lnTo>
                    <a:pt x="225" y="935"/>
                  </a:lnTo>
                  <a:lnTo>
                    <a:pt x="206" y="920"/>
                  </a:lnTo>
                  <a:lnTo>
                    <a:pt x="186" y="905"/>
                  </a:lnTo>
                  <a:lnTo>
                    <a:pt x="168" y="889"/>
                  </a:lnTo>
                  <a:lnTo>
                    <a:pt x="149" y="871"/>
                  </a:lnTo>
                  <a:lnTo>
                    <a:pt x="132" y="854"/>
                  </a:lnTo>
                  <a:lnTo>
                    <a:pt x="116" y="836"/>
                  </a:lnTo>
                  <a:lnTo>
                    <a:pt x="101" y="816"/>
                  </a:lnTo>
                  <a:lnTo>
                    <a:pt x="87" y="796"/>
                  </a:lnTo>
                  <a:lnTo>
                    <a:pt x="74" y="775"/>
                  </a:lnTo>
                  <a:lnTo>
                    <a:pt x="61" y="754"/>
                  </a:lnTo>
                  <a:lnTo>
                    <a:pt x="51" y="732"/>
                  </a:lnTo>
                  <a:lnTo>
                    <a:pt x="40" y="710"/>
                  </a:lnTo>
                  <a:lnTo>
                    <a:pt x="31" y="686"/>
                  </a:lnTo>
                  <a:lnTo>
                    <a:pt x="23" y="663"/>
                  </a:lnTo>
                  <a:lnTo>
                    <a:pt x="16" y="639"/>
                  </a:lnTo>
                  <a:lnTo>
                    <a:pt x="11" y="613"/>
                  </a:lnTo>
                  <a:lnTo>
                    <a:pt x="6" y="588"/>
                  </a:lnTo>
                  <a:lnTo>
                    <a:pt x="3" y="563"/>
                  </a:lnTo>
                  <a:lnTo>
                    <a:pt x="0" y="537"/>
                  </a:lnTo>
                  <a:lnTo>
                    <a:pt x="0" y="510"/>
                  </a:lnTo>
                  <a:lnTo>
                    <a:pt x="0" y="510"/>
                  </a:lnTo>
                  <a:lnTo>
                    <a:pt x="0" y="484"/>
                  </a:lnTo>
                  <a:lnTo>
                    <a:pt x="3" y="459"/>
                  </a:lnTo>
                  <a:lnTo>
                    <a:pt x="6" y="432"/>
                  </a:lnTo>
                  <a:lnTo>
                    <a:pt x="11" y="407"/>
                  </a:lnTo>
                  <a:lnTo>
                    <a:pt x="16" y="383"/>
                  </a:lnTo>
                  <a:lnTo>
                    <a:pt x="23" y="359"/>
                  </a:lnTo>
                  <a:lnTo>
                    <a:pt x="31" y="335"/>
                  </a:lnTo>
                  <a:lnTo>
                    <a:pt x="40" y="312"/>
                  </a:lnTo>
                  <a:lnTo>
                    <a:pt x="51" y="289"/>
                  </a:lnTo>
                  <a:lnTo>
                    <a:pt x="61" y="267"/>
                  </a:lnTo>
                  <a:lnTo>
                    <a:pt x="74" y="245"/>
                  </a:lnTo>
                  <a:lnTo>
                    <a:pt x="87" y="225"/>
                  </a:lnTo>
                  <a:lnTo>
                    <a:pt x="101" y="205"/>
                  </a:lnTo>
                  <a:lnTo>
                    <a:pt x="116" y="186"/>
                  </a:lnTo>
                  <a:lnTo>
                    <a:pt x="132" y="167"/>
                  </a:lnTo>
                  <a:lnTo>
                    <a:pt x="149" y="149"/>
                  </a:lnTo>
                  <a:lnTo>
                    <a:pt x="168" y="132"/>
                  </a:lnTo>
                  <a:lnTo>
                    <a:pt x="186" y="116"/>
                  </a:lnTo>
                  <a:lnTo>
                    <a:pt x="206" y="101"/>
                  </a:lnTo>
                  <a:lnTo>
                    <a:pt x="225" y="87"/>
                  </a:lnTo>
                  <a:lnTo>
                    <a:pt x="246" y="73"/>
                  </a:lnTo>
                  <a:lnTo>
                    <a:pt x="268" y="61"/>
                  </a:lnTo>
                  <a:lnTo>
                    <a:pt x="289" y="50"/>
                  </a:lnTo>
                  <a:lnTo>
                    <a:pt x="312" y="40"/>
                  </a:lnTo>
                  <a:lnTo>
                    <a:pt x="335" y="31"/>
                  </a:lnTo>
                  <a:lnTo>
                    <a:pt x="359" y="23"/>
                  </a:lnTo>
                  <a:lnTo>
                    <a:pt x="383" y="16"/>
                  </a:lnTo>
                  <a:lnTo>
                    <a:pt x="407" y="10"/>
                  </a:lnTo>
                  <a:lnTo>
                    <a:pt x="433" y="5"/>
                  </a:lnTo>
                  <a:lnTo>
                    <a:pt x="459" y="2"/>
                  </a:lnTo>
                  <a:lnTo>
                    <a:pt x="484" y="0"/>
                  </a:lnTo>
                  <a:lnTo>
                    <a:pt x="511"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4" name="Freeform 204"/>
            <p:cNvSpPr>
              <a:spLocks/>
            </p:cNvSpPr>
            <p:nvPr/>
          </p:nvSpPr>
          <p:spPr bwMode="auto">
            <a:xfrm>
              <a:off x="4195152" y="2635150"/>
              <a:ext cx="202461" cy="159713"/>
            </a:xfrm>
            <a:custGeom>
              <a:avLst/>
              <a:gdLst>
                <a:gd name="T0" fmla="*/ 510 w 1022"/>
                <a:gd name="T1" fmla="*/ 0 h 805"/>
                <a:gd name="T2" fmla="*/ 537 w 1022"/>
                <a:gd name="T3" fmla="*/ 0 h 805"/>
                <a:gd name="T4" fmla="*/ 588 w 1022"/>
                <a:gd name="T5" fmla="*/ 5 h 805"/>
                <a:gd name="T6" fmla="*/ 638 w 1022"/>
                <a:gd name="T7" fmla="*/ 12 h 805"/>
                <a:gd name="T8" fmla="*/ 686 w 1022"/>
                <a:gd name="T9" fmla="*/ 22 h 805"/>
                <a:gd name="T10" fmla="*/ 732 w 1022"/>
                <a:gd name="T11" fmla="*/ 37 h 805"/>
                <a:gd name="T12" fmla="*/ 775 w 1022"/>
                <a:gd name="T13" fmla="*/ 53 h 805"/>
                <a:gd name="T14" fmla="*/ 817 w 1022"/>
                <a:gd name="T15" fmla="*/ 74 h 805"/>
                <a:gd name="T16" fmla="*/ 855 w 1022"/>
                <a:gd name="T17" fmla="*/ 96 h 805"/>
                <a:gd name="T18" fmla="*/ 889 w 1022"/>
                <a:gd name="T19" fmla="*/ 121 h 805"/>
                <a:gd name="T20" fmla="*/ 920 w 1022"/>
                <a:gd name="T21" fmla="*/ 148 h 805"/>
                <a:gd name="T22" fmla="*/ 948 w 1022"/>
                <a:gd name="T23" fmla="*/ 177 h 805"/>
                <a:gd name="T24" fmla="*/ 972 w 1022"/>
                <a:gd name="T25" fmla="*/ 208 h 805"/>
                <a:gd name="T26" fmla="*/ 991 w 1022"/>
                <a:gd name="T27" fmla="*/ 241 h 805"/>
                <a:gd name="T28" fmla="*/ 1006 w 1022"/>
                <a:gd name="T29" fmla="*/ 276 h 805"/>
                <a:gd name="T30" fmla="*/ 1016 w 1022"/>
                <a:gd name="T31" fmla="*/ 311 h 805"/>
                <a:gd name="T32" fmla="*/ 1021 w 1022"/>
                <a:gd name="T33" fmla="*/ 348 h 805"/>
                <a:gd name="T34" fmla="*/ 1022 w 1022"/>
                <a:gd name="T35" fmla="*/ 755 h 805"/>
                <a:gd name="T36" fmla="*/ 958 w 1022"/>
                <a:gd name="T37" fmla="*/ 747 h 805"/>
                <a:gd name="T38" fmla="*/ 828 w 1022"/>
                <a:gd name="T39" fmla="*/ 735 h 805"/>
                <a:gd name="T40" fmla="*/ 699 w 1022"/>
                <a:gd name="T41" fmla="*/ 729 h 805"/>
                <a:gd name="T42" fmla="*/ 569 w 1022"/>
                <a:gd name="T43" fmla="*/ 729 h 805"/>
                <a:gd name="T44" fmla="*/ 441 w 1022"/>
                <a:gd name="T45" fmla="*/ 736 h 805"/>
                <a:gd name="T46" fmla="*/ 312 w 1022"/>
                <a:gd name="T47" fmla="*/ 748 h 805"/>
                <a:gd name="T48" fmla="*/ 186 w 1022"/>
                <a:gd name="T49" fmla="*/ 767 h 805"/>
                <a:gd name="T50" fmla="*/ 61 w 1022"/>
                <a:gd name="T51" fmla="*/ 791 h 805"/>
                <a:gd name="T52" fmla="*/ 0 w 1022"/>
                <a:gd name="T53" fmla="*/ 368 h 805"/>
                <a:gd name="T54" fmla="*/ 0 w 1022"/>
                <a:gd name="T55" fmla="*/ 348 h 805"/>
                <a:gd name="T56" fmla="*/ 6 w 1022"/>
                <a:gd name="T57" fmla="*/ 311 h 805"/>
                <a:gd name="T58" fmla="*/ 16 w 1022"/>
                <a:gd name="T59" fmla="*/ 276 h 805"/>
                <a:gd name="T60" fmla="*/ 31 w 1022"/>
                <a:gd name="T61" fmla="*/ 241 h 805"/>
                <a:gd name="T62" fmla="*/ 51 w 1022"/>
                <a:gd name="T63" fmla="*/ 208 h 805"/>
                <a:gd name="T64" fmla="*/ 73 w 1022"/>
                <a:gd name="T65" fmla="*/ 177 h 805"/>
                <a:gd name="T66" fmla="*/ 101 w 1022"/>
                <a:gd name="T67" fmla="*/ 148 h 805"/>
                <a:gd name="T68" fmla="*/ 133 w 1022"/>
                <a:gd name="T69" fmla="*/ 121 h 805"/>
                <a:gd name="T70" fmla="*/ 168 w 1022"/>
                <a:gd name="T71" fmla="*/ 96 h 805"/>
                <a:gd name="T72" fmla="*/ 205 w 1022"/>
                <a:gd name="T73" fmla="*/ 74 h 805"/>
                <a:gd name="T74" fmla="*/ 247 w 1022"/>
                <a:gd name="T75" fmla="*/ 53 h 805"/>
                <a:gd name="T76" fmla="*/ 290 w 1022"/>
                <a:gd name="T77" fmla="*/ 37 h 805"/>
                <a:gd name="T78" fmla="*/ 335 w 1022"/>
                <a:gd name="T79" fmla="*/ 22 h 805"/>
                <a:gd name="T80" fmla="*/ 383 w 1022"/>
                <a:gd name="T81" fmla="*/ 12 h 805"/>
                <a:gd name="T82" fmla="*/ 434 w 1022"/>
                <a:gd name="T83" fmla="*/ 5 h 805"/>
                <a:gd name="T84" fmla="*/ 484 w 1022"/>
                <a:gd name="T85"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805">
                  <a:moveTo>
                    <a:pt x="510" y="0"/>
                  </a:moveTo>
                  <a:lnTo>
                    <a:pt x="510" y="0"/>
                  </a:lnTo>
                  <a:lnTo>
                    <a:pt x="510" y="0"/>
                  </a:lnTo>
                  <a:lnTo>
                    <a:pt x="537" y="0"/>
                  </a:lnTo>
                  <a:lnTo>
                    <a:pt x="563" y="3"/>
                  </a:lnTo>
                  <a:lnTo>
                    <a:pt x="588" y="5"/>
                  </a:lnTo>
                  <a:lnTo>
                    <a:pt x="614" y="7"/>
                  </a:lnTo>
                  <a:lnTo>
                    <a:pt x="638" y="12"/>
                  </a:lnTo>
                  <a:lnTo>
                    <a:pt x="662" y="17"/>
                  </a:lnTo>
                  <a:lnTo>
                    <a:pt x="686" y="22"/>
                  </a:lnTo>
                  <a:lnTo>
                    <a:pt x="709" y="29"/>
                  </a:lnTo>
                  <a:lnTo>
                    <a:pt x="732" y="37"/>
                  </a:lnTo>
                  <a:lnTo>
                    <a:pt x="754" y="45"/>
                  </a:lnTo>
                  <a:lnTo>
                    <a:pt x="775" y="53"/>
                  </a:lnTo>
                  <a:lnTo>
                    <a:pt x="796" y="64"/>
                  </a:lnTo>
                  <a:lnTo>
                    <a:pt x="817" y="74"/>
                  </a:lnTo>
                  <a:lnTo>
                    <a:pt x="835" y="84"/>
                  </a:lnTo>
                  <a:lnTo>
                    <a:pt x="855" y="96"/>
                  </a:lnTo>
                  <a:lnTo>
                    <a:pt x="872" y="108"/>
                  </a:lnTo>
                  <a:lnTo>
                    <a:pt x="889" y="121"/>
                  </a:lnTo>
                  <a:lnTo>
                    <a:pt x="905" y="135"/>
                  </a:lnTo>
                  <a:lnTo>
                    <a:pt x="920" y="148"/>
                  </a:lnTo>
                  <a:lnTo>
                    <a:pt x="935" y="162"/>
                  </a:lnTo>
                  <a:lnTo>
                    <a:pt x="948" y="177"/>
                  </a:lnTo>
                  <a:lnTo>
                    <a:pt x="960" y="193"/>
                  </a:lnTo>
                  <a:lnTo>
                    <a:pt x="972" y="208"/>
                  </a:lnTo>
                  <a:lnTo>
                    <a:pt x="982" y="224"/>
                  </a:lnTo>
                  <a:lnTo>
                    <a:pt x="991" y="241"/>
                  </a:lnTo>
                  <a:lnTo>
                    <a:pt x="999" y="259"/>
                  </a:lnTo>
                  <a:lnTo>
                    <a:pt x="1006" y="276"/>
                  </a:lnTo>
                  <a:lnTo>
                    <a:pt x="1012" y="293"/>
                  </a:lnTo>
                  <a:lnTo>
                    <a:pt x="1016" y="311"/>
                  </a:lnTo>
                  <a:lnTo>
                    <a:pt x="1020" y="330"/>
                  </a:lnTo>
                  <a:lnTo>
                    <a:pt x="1021" y="348"/>
                  </a:lnTo>
                  <a:lnTo>
                    <a:pt x="1022" y="368"/>
                  </a:lnTo>
                  <a:lnTo>
                    <a:pt x="1022" y="755"/>
                  </a:lnTo>
                  <a:lnTo>
                    <a:pt x="1022" y="755"/>
                  </a:lnTo>
                  <a:lnTo>
                    <a:pt x="958" y="747"/>
                  </a:lnTo>
                  <a:lnTo>
                    <a:pt x="894" y="740"/>
                  </a:lnTo>
                  <a:lnTo>
                    <a:pt x="828" y="735"/>
                  </a:lnTo>
                  <a:lnTo>
                    <a:pt x="764" y="731"/>
                  </a:lnTo>
                  <a:lnTo>
                    <a:pt x="699" y="729"/>
                  </a:lnTo>
                  <a:lnTo>
                    <a:pt x="634" y="728"/>
                  </a:lnTo>
                  <a:lnTo>
                    <a:pt x="569" y="729"/>
                  </a:lnTo>
                  <a:lnTo>
                    <a:pt x="505" y="731"/>
                  </a:lnTo>
                  <a:lnTo>
                    <a:pt x="441" y="736"/>
                  </a:lnTo>
                  <a:lnTo>
                    <a:pt x="376" y="741"/>
                  </a:lnTo>
                  <a:lnTo>
                    <a:pt x="312" y="748"/>
                  </a:lnTo>
                  <a:lnTo>
                    <a:pt x="249" y="756"/>
                  </a:lnTo>
                  <a:lnTo>
                    <a:pt x="186" y="767"/>
                  </a:lnTo>
                  <a:lnTo>
                    <a:pt x="123" y="778"/>
                  </a:lnTo>
                  <a:lnTo>
                    <a:pt x="61" y="791"/>
                  </a:lnTo>
                  <a:lnTo>
                    <a:pt x="0" y="805"/>
                  </a:lnTo>
                  <a:lnTo>
                    <a:pt x="0" y="368"/>
                  </a:lnTo>
                  <a:lnTo>
                    <a:pt x="0" y="368"/>
                  </a:lnTo>
                  <a:lnTo>
                    <a:pt x="0" y="348"/>
                  </a:lnTo>
                  <a:lnTo>
                    <a:pt x="2" y="330"/>
                  </a:lnTo>
                  <a:lnTo>
                    <a:pt x="6" y="311"/>
                  </a:lnTo>
                  <a:lnTo>
                    <a:pt x="10" y="293"/>
                  </a:lnTo>
                  <a:lnTo>
                    <a:pt x="16" y="276"/>
                  </a:lnTo>
                  <a:lnTo>
                    <a:pt x="23" y="259"/>
                  </a:lnTo>
                  <a:lnTo>
                    <a:pt x="31" y="241"/>
                  </a:lnTo>
                  <a:lnTo>
                    <a:pt x="40" y="224"/>
                  </a:lnTo>
                  <a:lnTo>
                    <a:pt x="51" y="208"/>
                  </a:lnTo>
                  <a:lnTo>
                    <a:pt x="62" y="193"/>
                  </a:lnTo>
                  <a:lnTo>
                    <a:pt x="73" y="177"/>
                  </a:lnTo>
                  <a:lnTo>
                    <a:pt x="87" y="162"/>
                  </a:lnTo>
                  <a:lnTo>
                    <a:pt x="101" y="148"/>
                  </a:lnTo>
                  <a:lnTo>
                    <a:pt x="117" y="135"/>
                  </a:lnTo>
                  <a:lnTo>
                    <a:pt x="133" y="121"/>
                  </a:lnTo>
                  <a:lnTo>
                    <a:pt x="150" y="108"/>
                  </a:lnTo>
                  <a:lnTo>
                    <a:pt x="168" y="96"/>
                  </a:lnTo>
                  <a:lnTo>
                    <a:pt x="186" y="84"/>
                  </a:lnTo>
                  <a:lnTo>
                    <a:pt x="205" y="74"/>
                  </a:lnTo>
                  <a:lnTo>
                    <a:pt x="226" y="64"/>
                  </a:lnTo>
                  <a:lnTo>
                    <a:pt x="247" y="53"/>
                  </a:lnTo>
                  <a:lnTo>
                    <a:pt x="267" y="45"/>
                  </a:lnTo>
                  <a:lnTo>
                    <a:pt x="290" y="37"/>
                  </a:lnTo>
                  <a:lnTo>
                    <a:pt x="312" y="29"/>
                  </a:lnTo>
                  <a:lnTo>
                    <a:pt x="335" y="22"/>
                  </a:lnTo>
                  <a:lnTo>
                    <a:pt x="359" y="17"/>
                  </a:lnTo>
                  <a:lnTo>
                    <a:pt x="383" y="12"/>
                  </a:lnTo>
                  <a:lnTo>
                    <a:pt x="408" y="7"/>
                  </a:lnTo>
                  <a:lnTo>
                    <a:pt x="434" y="5"/>
                  </a:lnTo>
                  <a:lnTo>
                    <a:pt x="459" y="3"/>
                  </a:lnTo>
                  <a:lnTo>
                    <a:pt x="484" y="0"/>
                  </a:lnTo>
                  <a:lnTo>
                    <a:pt x="510" y="0"/>
                  </a:lnTo>
                  <a:close/>
                </a:path>
              </a:pathLst>
            </a:custGeom>
            <a:solidFill>
              <a:srgbClr val="004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5" name="Freeform 206"/>
            <p:cNvSpPr>
              <a:spLocks/>
            </p:cNvSpPr>
            <p:nvPr/>
          </p:nvSpPr>
          <p:spPr bwMode="auto">
            <a:xfrm>
              <a:off x="4195746" y="2373909"/>
              <a:ext cx="202461" cy="201867"/>
            </a:xfrm>
            <a:custGeom>
              <a:avLst/>
              <a:gdLst>
                <a:gd name="T0" fmla="*/ 536 w 1022"/>
                <a:gd name="T1" fmla="*/ 1 h 1022"/>
                <a:gd name="T2" fmla="*/ 613 w 1022"/>
                <a:gd name="T3" fmla="*/ 10 h 1022"/>
                <a:gd name="T4" fmla="*/ 687 w 1022"/>
                <a:gd name="T5" fmla="*/ 31 h 1022"/>
                <a:gd name="T6" fmla="*/ 754 w 1022"/>
                <a:gd name="T7" fmla="*/ 62 h 1022"/>
                <a:gd name="T8" fmla="*/ 816 w 1022"/>
                <a:gd name="T9" fmla="*/ 102 h 1022"/>
                <a:gd name="T10" fmla="*/ 871 w 1022"/>
                <a:gd name="T11" fmla="*/ 150 h 1022"/>
                <a:gd name="T12" fmla="*/ 919 w 1022"/>
                <a:gd name="T13" fmla="*/ 205 h 1022"/>
                <a:gd name="T14" fmla="*/ 960 w 1022"/>
                <a:gd name="T15" fmla="*/ 267 h 1022"/>
                <a:gd name="T16" fmla="*/ 991 w 1022"/>
                <a:gd name="T17" fmla="*/ 336 h 1022"/>
                <a:gd name="T18" fmla="*/ 1011 w 1022"/>
                <a:gd name="T19" fmla="*/ 408 h 1022"/>
                <a:gd name="T20" fmla="*/ 1020 w 1022"/>
                <a:gd name="T21" fmla="*/ 485 h 1022"/>
                <a:gd name="T22" fmla="*/ 1020 w 1022"/>
                <a:gd name="T23" fmla="*/ 538 h 1022"/>
                <a:gd name="T24" fmla="*/ 1011 w 1022"/>
                <a:gd name="T25" fmla="*/ 615 h 1022"/>
                <a:gd name="T26" fmla="*/ 991 w 1022"/>
                <a:gd name="T27" fmla="*/ 687 h 1022"/>
                <a:gd name="T28" fmla="*/ 960 w 1022"/>
                <a:gd name="T29" fmla="*/ 755 h 1022"/>
                <a:gd name="T30" fmla="*/ 919 w 1022"/>
                <a:gd name="T31" fmla="*/ 817 h 1022"/>
                <a:gd name="T32" fmla="*/ 871 w 1022"/>
                <a:gd name="T33" fmla="*/ 873 h 1022"/>
                <a:gd name="T34" fmla="*/ 816 w 1022"/>
                <a:gd name="T35" fmla="*/ 921 h 1022"/>
                <a:gd name="T36" fmla="*/ 754 w 1022"/>
                <a:gd name="T37" fmla="*/ 961 h 1022"/>
                <a:gd name="T38" fmla="*/ 687 w 1022"/>
                <a:gd name="T39" fmla="*/ 991 h 1022"/>
                <a:gd name="T40" fmla="*/ 613 w 1022"/>
                <a:gd name="T41" fmla="*/ 1012 h 1022"/>
                <a:gd name="T42" fmla="*/ 536 w 1022"/>
                <a:gd name="T43" fmla="*/ 1022 h 1022"/>
                <a:gd name="T44" fmla="*/ 484 w 1022"/>
                <a:gd name="T45" fmla="*/ 1022 h 1022"/>
                <a:gd name="T46" fmla="*/ 408 w 1022"/>
                <a:gd name="T47" fmla="*/ 1012 h 1022"/>
                <a:gd name="T48" fmla="*/ 334 w 1022"/>
                <a:gd name="T49" fmla="*/ 991 h 1022"/>
                <a:gd name="T50" fmla="*/ 267 w 1022"/>
                <a:gd name="T51" fmla="*/ 961 h 1022"/>
                <a:gd name="T52" fmla="*/ 205 w 1022"/>
                <a:gd name="T53" fmla="*/ 921 h 1022"/>
                <a:gd name="T54" fmla="*/ 149 w 1022"/>
                <a:gd name="T55" fmla="*/ 873 h 1022"/>
                <a:gd name="T56" fmla="*/ 100 w 1022"/>
                <a:gd name="T57" fmla="*/ 817 h 1022"/>
                <a:gd name="T58" fmla="*/ 61 w 1022"/>
                <a:gd name="T59" fmla="*/ 755 h 1022"/>
                <a:gd name="T60" fmla="*/ 30 w 1022"/>
                <a:gd name="T61" fmla="*/ 687 h 1022"/>
                <a:gd name="T62" fmla="*/ 10 w 1022"/>
                <a:gd name="T63" fmla="*/ 615 h 1022"/>
                <a:gd name="T64" fmla="*/ 0 w 1022"/>
                <a:gd name="T65" fmla="*/ 538 h 1022"/>
                <a:gd name="T66" fmla="*/ 0 w 1022"/>
                <a:gd name="T67" fmla="*/ 485 h 1022"/>
                <a:gd name="T68" fmla="*/ 10 w 1022"/>
                <a:gd name="T69" fmla="*/ 408 h 1022"/>
                <a:gd name="T70" fmla="*/ 30 w 1022"/>
                <a:gd name="T71" fmla="*/ 336 h 1022"/>
                <a:gd name="T72" fmla="*/ 61 w 1022"/>
                <a:gd name="T73" fmla="*/ 267 h 1022"/>
                <a:gd name="T74" fmla="*/ 100 w 1022"/>
                <a:gd name="T75" fmla="*/ 205 h 1022"/>
                <a:gd name="T76" fmla="*/ 149 w 1022"/>
                <a:gd name="T77" fmla="*/ 150 h 1022"/>
                <a:gd name="T78" fmla="*/ 205 w 1022"/>
                <a:gd name="T79" fmla="*/ 102 h 1022"/>
                <a:gd name="T80" fmla="*/ 267 w 1022"/>
                <a:gd name="T81" fmla="*/ 62 h 1022"/>
                <a:gd name="T82" fmla="*/ 334 w 1022"/>
                <a:gd name="T83" fmla="*/ 31 h 1022"/>
                <a:gd name="T84" fmla="*/ 408 w 1022"/>
                <a:gd name="T85" fmla="*/ 10 h 1022"/>
                <a:gd name="T86" fmla="*/ 484 w 1022"/>
                <a:gd name="T87" fmla="*/ 1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0" y="0"/>
                  </a:moveTo>
                  <a:lnTo>
                    <a:pt x="510" y="0"/>
                  </a:lnTo>
                  <a:lnTo>
                    <a:pt x="536" y="1"/>
                  </a:lnTo>
                  <a:lnTo>
                    <a:pt x="563" y="3"/>
                  </a:lnTo>
                  <a:lnTo>
                    <a:pt x="588" y="6"/>
                  </a:lnTo>
                  <a:lnTo>
                    <a:pt x="613" y="10"/>
                  </a:lnTo>
                  <a:lnTo>
                    <a:pt x="638" y="16"/>
                  </a:lnTo>
                  <a:lnTo>
                    <a:pt x="662" y="23"/>
                  </a:lnTo>
                  <a:lnTo>
                    <a:pt x="687" y="31"/>
                  </a:lnTo>
                  <a:lnTo>
                    <a:pt x="710" y="40"/>
                  </a:lnTo>
                  <a:lnTo>
                    <a:pt x="732" y="50"/>
                  </a:lnTo>
                  <a:lnTo>
                    <a:pt x="754" y="62"/>
                  </a:lnTo>
                  <a:lnTo>
                    <a:pt x="775" y="75"/>
                  </a:lnTo>
                  <a:lnTo>
                    <a:pt x="797" y="87"/>
                  </a:lnTo>
                  <a:lnTo>
                    <a:pt x="816" y="102"/>
                  </a:lnTo>
                  <a:lnTo>
                    <a:pt x="836" y="117"/>
                  </a:lnTo>
                  <a:lnTo>
                    <a:pt x="854" y="133"/>
                  </a:lnTo>
                  <a:lnTo>
                    <a:pt x="871" y="150"/>
                  </a:lnTo>
                  <a:lnTo>
                    <a:pt x="888" y="167"/>
                  </a:lnTo>
                  <a:lnTo>
                    <a:pt x="905" y="186"/>
                  </a:lnTo>
                  <a:lnTo>
                    <a:pt x="919" y="205"/>
                  </a:lnTo>
                  <a:lnTo>
                    <a:pt x="934" y="226"/>
                  </a:lnTo>
                  <a:lnTo>
                    <a:pt x="947" y="247"/>
                  </a:lnTo>
                  <a:lnTo>
                    <a:pt x="960" y="267"/>
                  </a:lnTo>
                  <a:lnTo>
                    <a:pt x="971" y="290"/>
                  </a:lnTo>
                  <a:lnTo>
                    <a:pt x="981" y="312"/>
                  </a:lnTo>
                  <a:lnTo>
                    <a:pt x="991" y="336"/>
                  </a:lnTo>
                  <a:lnTo>
                    <a:pt x="999" y="359"/>
                  </a:lnTo>
                  <a:lnTo>
                    <a:pt x="1005" y="383"/>
                  </a:lnTo>
                  <a:lnTo>
                    <a:pt x="1011" y="408"/>
                  </a:lnTo>
                  <a:lnTo>
                    <a:pt x="1016" y="434"/>
                  </a:lnTo>
                  <a:lnTo>
                    <a:pt x="1019" y="459"/>
                  </a:lnTo>
                  <a:lnTo>
                    <a:pt x="1020" y="485"/>
                  </a:lnTo>
                  <a:lnTo>
                    <a:pt x="1022" y="512"/>
                  </a:lnTo>
                  <a:lnTo>
                    <a:pt x="1022" y="512"/>
                  </a:lnTo>
                  <a:lnTo>
                    <a:pt x="1020" y="538"/>
                  </a:lnTo>
                  <a:lnTo>
                    <a:pt x="1019" y="563"/>
                  </a:lnTo>
                  <a:lnTo>
                    <a:pt x="1016" y="590"/>
                  </a:lnTo>
                  <a:lnTo>
                    <a:pt x="1011" y="615"/>
                  </a:lnTo>
                  <a:lnTo>
                    <a:pt x="1005" y="639"/>
                  </a:lnTo>
                  <a:lnTo>
                    <a:pt x="999" y="663"/>
                  </a:lnTo>
                  <a:lnTo>
                    <a:pt x="991" y="687"/>
                  </a:lnTo>
                  <a:lnTo>
                    <a:pt x="981" y="710"/>
                  </a:lnTo>
                  <a:lnTo>
                    <a:pt x="971" y="733"/>
                  </a:lnTo>
                  <a:lnTo>
                    <a:pt x="960" y="755"/>
                  </a:lnTo>
                  <a:lnTo>
                    <a:pt x="947" y="776"/>
                  </a:lnTo>
                  <a:lnTo>
                    <a:pt x="934" y="797"/>
                  </a:lnTo>
                  <a:lnTo>
                    <a:pt x="919" y="817"/>
                  </a:lnTo>
                  <a:lnTo>
                    <a:pt x="905" y="836"/>
                  </a:lnTo>
                  <a:lnTo>
                    <a:pt x="888" y="854"/>
                  </a:lnTo>
                  <a:lnTo>
                    <a:pt x="871" y="873"/>
                  </a:lnTo>
                  <a:lnTo>
                    <a:pt x="854" y="890"/>
                  </a:lnTo>
                  <a:lnTo>
                    <a:pt x="836" y="906"/>
                  </a:lnTo>
                  <a:lnTo>
                    <a:pt x="816" y="921"/>
                  </a:lnTo>
                  <a:lnTo>
                    <a:pt x="797" y="935"/>
                  </a:lnTo>
                  <a:lnTo>
                    <a:pt x="775" y="949"/>
                  </a:lnTo>
                  <a:lnTo>
                    <a:pt x="754" y="961"/>
                  </a:lnTo>
                  <a:lnTo>
                    <a:pt x="732" y="971"/>
                  </a:lnTo>
                  <a:lnTo>
                    <a:pt x="710" y="982"/>
                  </a:lnTo>
                  <a:lnTo>
                    <a:pt x="687" y="991"/>
                  </a:lnTo>
                  <a:lnTo>
                    <a:pt x="662" y="999"/>
                  </a:lnTo>
                  <a:lnTo>
                    <a:pt x="638" y="1006"/>
                  </a:lnTo>
                  <a:lnTo>
                    <a:pt x="613" y="1012"/>
                  </a:lnTo>
                  <a:lnTo>
                    <a:pt x="588" y="1016"/>
                  </a:lnTo>
                  <a:lnTo>
                    <a:pt x="563" y="1020"/>
                  </a:lnTo>
                  <a:lnTo>
                    <a:pt x="536" y="1022"/>
                  </a:lnTo>
                  <a:lnTo>
                    <a:pt x="510" y="1022"/>
                  </a:lnTo>
                  <a:lnTo>
                    <a:pt x="510" y="1022"/>
                  </a:lnTo>
                  <a:lnTo>
                    <a:pt x="484" y="1022"/>
                  </a:lnTo>
                  <a:lnTo>
                    <a:pt x="458" y="1020"/>
                  </a:lnTo>
                  <a:lnTo>
                    <a:pt x="433" y="1016"/>
                  </a:lnTo>
                  <a:lnTo>
                    <a:pt x="408" y="1012"/>
                  </a:lnTo>
                  <a:lnTo>
                    <a:pt x="383" y="1006"/>
                  </a:lnTo>
                  <a:lnTo>
                    <a:pt x="359" y="999"/>
                  </a:lnTo>
                  <a:lnTo>
                    <a:pt x="334" y="991"/>
                  </a:lnTo>
                  <a:lnTo>
                    <a:pt x="311" y="982"/>
                  </a:lnTo>
                  <a:lnTo>
                    <a:pt x="289" y="971"/>
                  </a:lnTo>
                  <a:lnTo>
                    <a:pt x="267" y="961"/>
                  </a:lnTo>
                  <a:lnTo>
                    <a:pt x="245" y="949"/>
                  </a:lnTo>
                  <a:lnTo>
                    <a:pt x="224" y="935"/>
                  </a:lnTo>
                  <a:lnTo>
                    <a:pt x="205" y="921"/>
                  </a:lnTo>
                  <a:lnTo>
                    <a:pt x="185" y="906"/>
                  </a:lnTo>
                  <a:lnTo>
                    <a:pt x="167" y="890"/>
                  </a:lnTo>
                  <a:lnTo>
                    <a:pt x="149" y="873"/>
                  </a:lnTo>
                  <a:lnTo>
                    <a:pt x="133" y="854"/>
                  </a:lnTo>
                  <a:lnTo>
                    <a:pt x="116" y="836"/>
                  </a:lnTo>
                  <a:lnTo>
                    <a:pt x="100" y="817"/>
                  </a:lnTo>
                  <a:lnTo>
                    <a:pt x="87" y="797"/>
                  </a:lnTo>
                  <a:lnTo>
                    <a:pt x="73" y="776"/>
                  </a:lnTo>
                  <a:lnTo>
                    <a:pt x="61" y="755"/>
                  </a:lnTo>
                  <a:lnTo>
                    <a:pt x="50" y="733"/>
                  </a:lnTo>
                  <a:lnTo>
                    <a:pt x="40" y="710"/>
                  </a:lnTo>
                  <a:lnTo>
                    <a:pt x="30" y="687"/>
                  </a:lnTo>
                  <a:lnTo>
                    <a:pt x="22" y="663"/>
                  </a:lnTo>
                  <a:lnTo>
                    <a:pt x="16" y="639"/>
                  </a:lnTo>
                  <a:lnTo>
                    <a:pt x="10" y="615"/>
                  </a:lnTo>
                  <a:lnTo>
                    <a:pt x="5" y="590"/>
                  </a:lnTo>
                  <a:lnTo>
                    <a:pt x="2" y="563"/>
                  </a:lnTo>
                  <a:lnTo>
                    <a:pt x="0" y="538"/>
                  </a:lnTo>
                  <a:lnTo>
                    <a:pt x="0" y="512"/>
                  </a:lnTo>
                  <a:lnTo>
                    <a:pt x="0" y="512"/>
                  </a:lnTo>
                  <a:lnTo>
                    <a:pt x="0" y="485"/>
                  </a:lnTo>
                  <a:lnTo>
                    <a:pt x="2" y="459"/>
                  </a:lnTo>
                  <a:lnTo>
                    <a:pt x="5" y="434"/>
                  </a:lnTo>
                  <a:lnTo>
                    <a:pt x="10" y="408"/>
                  </a:lnTo>
                  <a:lnTo>
                    <a:pt x="16" y="383"/>
                  </a:lnTo>
                  <a:lnTo>
                    <a:pt x="22" y="359"/>
                  </a:lnTo>
                  <a:lnTo>
                    <a:pt x="30" y="336"/>
                  </a:lnTo>
                  <a:lnTo>
                    <a:pt x="40" y="312"/>
                  </a:lnTo>
                  <a:lnTo>
                    <a:pt x="50" y="290"/>
                  </a:lnTo>
                  <a:lnTo>
                    <a:pt x="61" y="267"/>
                  </a:lnTo>
                  <a:lnTo>
                    <a:pt x="73" y="247"/>
                  </a:lnTo>
                  <a:lnTo>
                    <a:pt x="87" y="226"/>
                  </a:lnTo>
                  <a:lnTo>
                    <a:pt x="100" y="205"/>
                  </a:lnTo>
                  <a:lnTo>
                    <a:pt x="116" y="186"/>
                  </a:lnTo>
                  <a:lnTo>
                    <a:pt x="133" y="167"/>
                  </a:lnTo>
                  <a:lnTo>
                    <a:pt x="149" y="150"/>
                  </a:lnTo>
                  <a:lnTo>
                    <a:pt x="167" y="133"/>
                  </a:lnTo>
                  <a:lnTo>
                    <a:pt x="185" y="117"/>
                  </a:lnTo>
                  <a:lnTo>
                    <a:pt x="205" y="102"/>
                  </a:lnTo>
                  <a:lnTo>
                    <a:pt x="224" y="87"/>
                  </a:lnTo>
                  <a:lnTo>
                    <a:pt x="245" y="75"/>
                  </a:lnTo>
                  <a:lnTo>
                    <a:pt x="267" y="62"/>
                  </a:lnTo>
                  <a:lnTo>
                    <a:pt x="289" y="50"/>
                  </a:lnTo>
                  <a:lnTo>
                    <a:pt x="311" y="40"/>
                  </a:lnTo>
                  <a:lnTo>
                    <a:pt x="334" y="31"/>
                  </a:lnTo>
                  <a:lnTo>
                    <a:pt x="359" y="23"/>
                  </a:lnTo>
                  <a:lnTo>
                    <a:pt x="383" y="16"/>
                  </a:lnTo>
                  <a:lnTo>
                    <a:pt x="408" y="10"/>
                  </a:lnTo>
                  <a:lnTo>
                    <a:pt x="433" y="6"/>
                  </a:lnTo>
                  <a:lnTo>
                    <a:pt x="458" y="3"/>
                  </a:lnTo>
                  <a:lnTo>
                    <a:pt x="484" y="1"/>
                  </a:lnTo>
                  <a:lnTo>
                    <a:pt x="510" y="0"/>
                  </a:lnTo>
                  <a:lnTo>
                    <a:pt x="51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6" name="Freeform 207"/>
            <p:cNvSpPr>
              <a:spLocks/>
            </p:cNvSpPr>
            <p:nvPr/>
          </p:nvSpPr>
          <p:spPr bwMode="auto">
            <a:xfrm>
              <a:off x="4444518" y="2635744"/>
              <a:ext cx="202461" cy="284396"/>
            </a:xfrm>
            <a:custGeom>
              <a:avLst/>
              <a:gdLst>
                <a:gd name="T0" fmla="*/ 511 w 1022"/>
                <a:gd name="T1" fmla="*/ 0 h 1437"/>
                <a:gd name="T2" fmla="*/ 537 w 1022"/>
                <a:gd name="T3" fmla="*/ 0 h 1437"/>
                <a:gd name="T4" fmla="*/ 588 w 1022"/>
                <a:gd name="T5" fmla="*/ 4 h 1437"/>
                <a:gd name="T6" fmla="*/ 638 w 1022"/>
                <a:gd name="T7" fmla="*/ 11 h 1437"/>
                <a:gd name="T8" fmla="*/ 687 w 1022"/>
                <a:gd name="T9" fmla="*/ 22 h 1437"/>
                <a:gd name="T10" fmla="*/ 731 w 1022"/>
                <a:gd name="T11" fmla="*/ 35 h 1437"/>
                <a:gd name="T12" fmla="*/ 775 w 1022"/>
                <a:gd name="T13" fmla="*/ 53 h 1437"/>
                <a:gd name="T14" fmla="*/ 816 w 1022"/>
                <a:gd name="T15" fmla="*/ 73 h 1437"/>
                <a:gd name="T16" fmla="*/ 854 w 1022"/>
                <a:gd name="T17" fmla="*/ 95 h 1437"/>
                <a:gd name="T18" fmla="*/ 888 w 1022"/>
                <a:gd name="T19" fmla="*/ 120 h 1437"/>
                <a:gd name="T20" fmla="*/ 921 w 1022"/>
                <a:gd name="T21" fmla="*/ 148 h 1437"/>
                <a:gd name="T22" fmla="*/ 948 w 1022"/>
                <a:gd name="T23" fmla="*/ 176 h 1437"/>
                <a:gd name="T24" fmla="*/ 971 w 1022"/>
                <a:gd name="T25" fmla="*/ 207 h 1437"/>
                <a:gd name="T26" fmla="*/ 991 w 1022"/>
                <a:gd name="T27" fmla="*/ 241 h 1437"/>
                <a:gd name="T28" fmla="*/ 1005 w 1022"/>
                <a:gd name="T29" fmla="*/ 275 h 1437"/>
                <a:gd name="T30" fmla="*/ 1016 w 1022"/>
                <a:gd name="T31" fmla="*/ 311 h 1437"/>
                <a:gd name="T32" fmla="*/ 1022 w 1022"/>
                <a:gd name="T33" fmla="*/ 347 h 1437"/>
                <a:gd name="T34" fmla="*/ 1022 w 1022"/>
                <a:gd name="T35" fmla="*/ 1437 h 1437"/>
                <a:gd name="T36" fmla="*/ 996 w 1022"/>
                <a:gd name="T37" fmla="*/ 1407 h 1437"/>
                <a:gd name="T38" fmla="*/ 945 w 1022"/>
                <a:gd name="T39" fmla="*/ 1347 h 1437"/>
                <a:gd name="T40" fmla="*/ 891 w 1022"/>
                <a:gd name="T41" fmla="*/ 1291 h 1437"/>
                <a:gd name="T42" fmla="*/ 835 w 1022"/>
                <a:gd name="T43" fmla="*/ 1237 h 1437"/>
                <a:gd name="T44" fmla="*/ 776 w 1022"/>
                <a:gd name="T45" fmla="*/ 1187 h 1437"/>
                <a:gd name="T46" fmla="*/ 716 w 1022"/>
                <a:gd name="T47" fmla="*/ 1139 h 1437"/>
                <a:gd name="T48" fmla="*/ 654 w 1022"/>
                <a:gd name="T49" fmla="*/ 1094 h 1437"/>
                <a:gd name="T50" fmla="*/ 590 w 1022"/>
                <a:gd name="T51" fmla="*/ 1052 h 1437"/>
                <a:gd name="T52" fmla="*/ 526 w 1022"/>
                <a:gd name="T53" fmla="*/ 1013 h 1437"/>
                <a:gd name="T54" fmla="*/ 459 w 1022"/>
                <a:gd name="T55" fmla="*/ 976 h 1437"/>
                <a:gd name="T56" fmla="*/ 392 w 1022"/>
                <a:gd name="T57" fmla="*/ 941 h 1437"/>
                <a:gd name="T58" fmla="*/ 323 w 1022"/>
                <a:gd name="T59" fmla="*/ 910 h 1437"/>
                <a:gd name="T60" fmla="*/ 253 w 1022"/>
                <a:gd name="T61" fmla="*/ 882 h 1437"/>
                <a:gd name="T62" fmla="*/ 145 w 1022"/>
                <a:gd name="T63" fmla="*/ 843 h 1437"/>
                <a:gd name="T64" fmla="*/ 0 w 1022"/>
                <a:gd name="T65" fmla="*/ 800 h 1437"/>
                <a:gd name="T66" fmla="*/ 0 w 1022"/>
                <a:gd name="T67" fmla="*/ 367 h 1437"/>
                <a:gd name="T68" fmla="*/ 2 w 1022"/>
                <a:gd name="T69" fmla="*/ 329 h 1437"/>
                <a:gd name="T70" fmla="*/ 10 w 1022"/>
                <a:gd name="T71" fmla="*/ 292 h 1437"/>
                <a:gd name="T72" fmla="*/ 22 w 1022"/>
                <a:gd name="T73" fmla="*/ 258 h 1437"/>
                <a:gd name="T74" fmla="*/ 40 w 1022"/>
                <a:gd name="T75" fmla="*/ 223 h 1437"/>
                <a:gd name="T76" fmla="*/ 61 w 1022"/>
                <a:gd name="T77" fmla="*/ 191 h 1437"/>
                <a:gd name="T78" fmla="*/ 87 w 1022"/>
                <a:gd name="T79" fmla="*/ 161 h 1437"/>
                <a:gd name="T80" fmla="*/ 116 w 1022"/>
                <a:gd name="T81" fmla="*/ 133 h 1437"/>
                <a:gd name="T82" fmla="*/ 150 w 1022"/>
                <a:gd name="T83" fmla="*/ 108 h 1437"/>
                <a:gd name="T84" fmla="*/ 186 w 1022"/>
                <a:gd name="T85" fmla="*/ 83 h 1437"/>
                <a:gd name="T86" fmla="*/ 225 w 1022"/>
                <a:gd name="T87" fmla="*/ 63 h 1437"/>
                <a:gd name="T88" fmla="*/ 268 w 1022"/>
                <a:gd name="T89" fmla="*/ 44 h 1437"/>
                <a:gd name="T90" fmla="*/ 313 w 1022"/>
                <a:gd name="T91" fmla="*/ 28 h 1437"/>
                <a:gd name="T92" fmla="*/ 360 w 1022"/>
                <a:gd name="T93" fmla="*/ 16 h 1437"/>
                <a:gd name="T94" fmla="*/ 408 w 1022"/>
                <a:gd name="T95" fmla="*/ 7 h 1437"/>
                <a:gd name="T96" fmla="*/ 458 w 1022"/>
                <a:gd name="T97" fmla="*/ 2 h 1437"/>
                <a:gd name="T98" fmla="*/ 511 w 1022"/>
                <a:gd name="T99" fmla="*/ 0 h 1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2" h="1437">
                  <a:moveTo>
                    <a:pt x="511" y="0"/>
                  </a:moveTo>
                  <a:lnTo>
                    <a:pt x="511" y="0"/>
                  </a:lnTo>
                  <a:lnTo>
                    <a:pt x="511" y="0"/>
                  </a:lnTo>
                  <a:lnTo>
                    <a:pt x="537" y="0"/>
                  </a:lnTo>
                  <a:lnTo>
                    <a:pt x="563" y="2"/>
                  </a:lnTo>
                  <a:lnTo>
                    <a:pt x="588" y="4"/>
                  </a:lnTo>
                  <a:lnTo>
                    <a:pt x="613" y="7"/>
                  </a:lnTo>
                  <a:lnTo>
                    <a:pt x="638" y="11"/>
                  </a:lnTo>
                  <a:lnTo>
                    <a:pt x="662" y="16"/>
                  </a:lnTo>
                  <a:lnTo>
                    <a:pt x="687" y="22"/>
                  </a:lnTo>
                  <a:lnTo>
                    <a:pt x="710" y="28"/>
                  </a:lnTo>
                  <a:lnTo>
                    <a:pt x="731" y="35"/>
                  </a:lnTo>
                  <a:lnTo>
                    <a:pt x="754" y="44"/>
                  </a:lnTo>
                  <a:lnTo>
                    <a:pt x="775" y="53"/>
                  </a:lnTo>
                  <a:lnTo>
                    <a:pt x="796" y="63"/>
                  </a:lnTo>
                  <a:lnTo>
                    <a:pt x="816" y="73"/>
                  </a:lnTo>
                  <a:lnTo>
                    <a:pt x="836" y="83"/>
                  </a:lnTo>
                  <a:lnTo>
                    <a:pt x="854" y="95"/>
                  </a:lnTo>
                  <a:lnTo>
                    <a:pt x="871" y="108"/>
                  </a:lnTo>
                  <a:lnTo>
                    <a:pt x="888" y="120"/>
                  </a:lnTo>
                  <a:lnTo>
                    <a:pt x="905" y="133"/>
                  </a:lnTo>
                  <a:lnTo>
                    <a:pt x="921" y="148"/>
                  </a:lnTo>
                  <a:lnTo>
                    <a:pt x="934" y="161"/>
                  </a:lnTo>
                  <a:lnTo>
                    <a:pt x="948" y="176"/>
                  </a:lnTo>
                  <a:lnTo>
                    <a:pt x="960" y="191"/>
                  </a:lnTo>
                  <a:lnTo>
                    <a:pt x="971" y="207"/>
                  </a:lnTo>
                  <a:lnTo>
                    <a:pt x="981" y="223"/>
                  </a:lnTo>
                  <a:lnTo>
                    <a:pt x="991" y="241"/>
                  </a:lnTo>
                  <a:lnTo>
                    <a:pt x="999" y="258"/>
                  </a:lnTo>
                  <a:lnTo>
                    <a:pt x="1005" y="275"/>
                  </a:lnTo>
                  <a:lnTo>
                    <a:pt x="1011" y="292"/>
                  </a:lnTo>
                  <a:lnTo>
                    <a:pt x="1016" y="311"/>
                  </a:lnTo>
                  <a:lnTo>
                    <a:pt x="1019" y="329"/>
                  </a:lnTo>
                  <a:lnTo>
                    <a:pt x="1022" y="347"/>
                  </a:lnTo>
                  <a:lnTo>
                    <a:pt x="1022" y="367"/>
                  </a:lnTo>
                  <a:lnTo>
                    <a:pt x="1022" y="1437"/>
                  </a:lnTo>
                  <a:lnTo>
                    <a:pt x="1022" y="1437"/>
                  </a:lnTo>
                  <a:lnTo>
                    <a:pt x="996" y="1407"/>
                  </a:lnTo>
                  <a:lnTo>
                    <a:pt x="971" y="1376"/>
                  </a:lnTo>
                  <a:lnTo>
                    <a:pt x="945" y="1347"/>
                  </a:lnTo>
                  <a:lnTo>
                    <a:pt x="917" y="1319"/>
                  </a:lnTo>
                  <a:lnTo>
                    <a:pt x="891" y="1291"/>
                  </a:lnTo>
                  <a:lnTo>
                    <a:pt x="862" y="1264"/>
                  </a:lnTo>
                  <a:lnTo>
                    <a:pt x="835" y="1237"/>
                  </a:lnTo>
                  <a:lnTo>
                    <a:pt x="805" y="1212"/>
                  </a:lnTo>
                  <a:lnTo>
                    <a:pt x="776" y="1187"/>
                  </a:lnTo>
                  <a:lnTo>
                    <a:pt x="746" y="1163"/>
                  </a:lnTo>
                  <a:lnTo>
                    <a:pt x="716" y="1139"/>
                  </a:lnTo>
                  <a:lnTo>
                    <a:pt x="685" y="1116"/>
                  </a:lnTo>
                  <a:lnTo>
                    <a:pt x="654" y="1094"/>
                  </a:lnTo>
                  <a:lnTo>
                    <a:pt x="622" y="1072"/>
                  </a:lnTo>
                  <a:lnTo>
                    <a:pt x="590" y="1052"/>
                  </a:lnTo>
                  <a:lnTo>
                    <a:pt x="558" y="1032"/>
                  </a:lnTo>
                  <a:lnTo>
                    <a:pt x="526" y="1013"/>
                  </a:lnTo>
                  <a:lnTo>
                    <a:pt x="493" y="994"/>
                  </a:lnTo>
                  <a:lnTo>
                    <a:pt x="459" y="976"/>
                  </a:lnTo>
                  <a:lnTo>
                    <a:pt x="426" y="959"/>
                  </a:lnTo>
                  <a:lnTo>
                    <a:pt x="392" y="941"/>
                  </a:lnTo>
                  <a:lnTo>
                    <a:pt x="357" y="925"/>
                  </a:lnTo>
                  <a:lnTo>
                    <a:pt x="323" y="910"/>
                  </a:lnTo>
                  <a:lnTo>
                    <a:pt x="287" y="896"/>
                  </a:lnTo>
                  <a:lnTo>
                    <a:pt x="253" y="882"/>
                  </a:lnTo>
                  <a:lnTo>
                    <a:pt x="217" y="868"/>
                  </a:lnTo>
                  <a:lnTo>
                    <a:pt x="145" y="843"/>
                  </a:lnTo>
                  <a:lnTo>
                    <a:pt x="73" y="821"/>
                  </a:lnTo>
                  <a:lnTo>
                    <a:pt x="0" y="800"/>
                  </a:lnTo>
                  <a:lnTo>
                    <a:pt x="0" y="367"/>
                  </a:lnTo>
                  <a:lnTo>
                    <a:pt x="0" y="367"/>
                  </a:lnTo>
                  <a:lnTo>
                    <a:pt x="1" y="347"/>
                  </a:lnTo>
                  <a:lnTo>
                    <a:pt x="2" y="329"/>
                  </a:lnTo>
                  <a:lnTo>
                    <a:pt x="5" y="311"/>
                  </a:lnTo>
                  <a:lnTo>
                    <a:pt x="10" y="292"/>
                  </a:lnTo>
                  <a:lnTo>
                    <a:pt x="16" y="275"/>
                  </a:lnTo>
                  <a:lnTo>
                    <a:pt x="22" y="258"/>
                  </a:lnTo>
                  <a:lnTo>
                    <a:pt x="30" y="241"/>
                  </a:lnTo>
                  <a:lnTo>
                    <a:pt x="40" y="223"/>
                  </a:lnTo>
                  <a:lnTo>
                    <a:pt x="50" y="207"/>
                  </a:lnTo>
                  <a:lnTo>
                    <a:pt x="61" y="191"/>
                  </a:lnTo>
                  <a:lnTo>
                    <a:pt x="74" y="176"/>
                  </a:lnTo>
                  <a:lnTo>
                    <a:pt x="87" y="161"/>
                  </a:lnTo>
                  <a:lnTo>
                    <a:pt x="102" y="148"/>
                  </a:lnTo>
                  <a:lnTo>
                    <a:pt x="116" y="133"/>
                  </a:lnTo>
                  <a:lnTo>
                    <a:pt x="133" y="120"/>
                  </a:lnTo>
                  <a:lnTo>
                    <a:pt x="150" y="108"/>
                  </a:lnTo>
                  <a:lnTo>
                    <a:pt x="167" y="95"/>
                  </a:lnTo>
                  <a:lnTo>
                    <a:pt x="186" y="83"/>
                  </a:lnTo>
                  <a:lnTo>
                    <a:pt x="206" y="73"/>
                  </a:lnTo>
                  <a:lnTo>
                    <a:pt x="225" y="63"/>
                  </a:lnTo>
                  <a:lnTo>
                    <a:pt x="246" y="53"/>
                  </a:lnTo>
                  <a:lnTo>
                    <a:pt x="268" y="44"/>
                  </a:lnTo>
                  <a:lnTo>
                    <a:pt x="290" y="35"/>
                  </a:lnTo>
                  <a:lnTo>
                    <a:pt x="313" y="28"/>
                  </a:lnTo>
                  <a:lnTo>
                    <a:pt x="336" y="22"/>
                  </a:lnTo>
                  <a:lnTo>
                    <a:pt x="360" y="16"/>
                  </a:lnTo>
                  <a:lnTo>
                    <a:pt x="384" y="11"/>
                  </a:lnTo>
                  <a:lnTo>
                    <a:pt x="408" y="7"/>
                  </a:lnTo>
                  <a:lnTo>
                    <a:pt x="433" y="4"/>
                  </a:lnTo>
                  <a:lnTo>
                    <a:pt x="458" y="2"/>
                  </a:lnTo>
                  <a:lnTo>
                    <a:pt x="485" y="0"/>
                  </a:lnTo>
                  <a:lnTo>
                    <a:pt x="511"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7" name="Freeform 209"/>
            <p:cNvSpPr>
              <a:spLocks/>
            </p:cNvSpPr>
            <p:nvPr/>
          </p:nvSpPr>
          <p:spPr bwMode="auto">
            <a:xfrm>
              <a:off x="4445112" y="2373909"/>
              <a:ext cx="202461" cy="201867"/>
            </a:xfrm>
            <a:custGeom>
              <a:avLst/>
              <a:gdLst>
                <a:gd name="T0" fmla="*/ 538 w 1022"/>
                <a:gd name="T1" fmla="*/ 1 h 1022"/>
                <a:gd name="T2" fmla="*/ 615 w 1022"/>
                <a:gd name="T3" fmla="*/ 10 h 1022"/>
                <a:gd name="T4" fmla="*/ 687 w 1022"/>
                <a:gd name="T5" fmla="*/ 31 h 1022"/>
                <a:gd name="T6" fmla="*/ 755 w 1022"/>
                <a:gd name="T7" fmla="*/ 62 h 1022"/>
                <a:gd name="T8" fmla="*/ 817 w 1022"/>
                <a:gd name="T9" fmla="*/ 102 h 1022"/>
                <a:gd name="T10" fmla="*/ 873 w 1022"/>
                <a:gd name="T11" fmla="*/ 150 h 1022"/>
                <a:gd name="T12" fmla="*/ 921 w 1022"/>
                <a:gd name="T13" fmla="*/ 205 h 1022"/>
                <a:gd name="T14" fmla="*/ 961 w 1022"/>
                <a:gd name="T15" fmla="*/ 267 h 1022"/>
                <a:gd name="T16" fmla="*/ 991 w 1022"/>
                <a:gd name="T17" fmla="*/ 336 h 1022"/>
                <a:gd name="T18" fmla="*/ 1012 w 1022"/>
                <a:gd name="T19" fmla="*/ 408 h 1022"/>
                <a:gd name="T20" fmla="*/ 1022 w 1022"/>
                <a:gd name="T21" fmla="*/ 485 h 1022"/>
                <a:gd name="T22" fmla="*/ 1022 w 1022"/>
                <a:gd name="T23" fmla="*/ 538 h 1022"/>
                <a:gd name="T24" fmla="*/ 1012 w 1022"/>
                <a:gd name="T25" fmla="*/ 615 h 1022"/>
                <a:gd name="T26" fmla="*/ 991 w 1022"/>
                <a:gd name="T27" fmla="*/ 687 h 1022"/>
                <a:gd name="T28" fmla="*/ 961 w 1022"/>
                <a:gd name="T29" fmla="*/ 755 h 1022"/>
                <a:gd name="T30" fmla="*/ 921 w 1022"/>
                <a:gd name="T31" fmla="*/ 817 h 1022"/>
                <a:gd name="T32" fmla="*/ 873 w 1022"/>
                <a:gd name="T33" fmla="*/ 873 h 1022"/>
                <a:gd name="T34" fmla="*/ 817 w 1022"/>
                <a:gd name="T35" fmla="*/ 921 h 1022"/>
                <a:gd name="T36" fmla="*/ 755 w 1022"/>
                <a:gd name="T37" fmla="*/ 961 h 1022"/>
                <a:gd name="T38" fmla="*/ 687 w 1022"/>
                <a:gd name="T39" fmla="*/ 991 h 1022"/>
                <a:gd name="T40" fmla="*/ 615 w 1022"/>
                <a:gd name="T41" fmla="*/ 1012 h 1022"/>
                <a:gd name="T42" fmla="*/ 538 w 1022"/>
                <a:gd name="T43" fmla="*/ 1022 h 1022"/>
                <a:gd name="T44" fmla="*/ 485 w 1022"/>
                <a:gd name="T45" fmla="*/ 1022 h 1022"/>
                <a:gd name="T46" fmla="*/ 408 w 1022"/>
                <a:gd name="T47" fmla="*/ 1012 h 1022"/>
                <a:gd name="T48" fmla="*/ 336 w 1022"/>
                <a:gd name="T49" fmla="*/ 991 h 1022"/>
                <a:gd name="T50" fmla="*/ 267 w 1022"/>
                <a:gd name="T51" fmla="*/ 961 h 1022"/>
                <a:gd name="T52" fmla="*/ 205 w 1022"/>
                <a:gd name="T53" fmla="*/ 921 h 1022"/>
                <a:gd name="T54" fmla="*/ 150 w 1022"/>
                <a:gd name="T55" fmla="*/ 873 h 1022"/>
                <a:gd name="T56" fmla="*/ 102 w 1022"/>
                <a:gd name="T57" fmla="*/ 817 h 1022"/>
                <a:gd name="T58" fmla="*/ 62 w 1022"/>
                <a:gd name="T59" fmla="*/ 755 h 1022"/>
                <a:gd name="T60" fmla="*/ 31 w 1022"/>
                <a:gd name="T61" fmla="*/ 687 h 1022"/>
                <a:gd name="T62" fmla="*/ 10 w 1022"/>
                <a:gd name="T63" fmla="*/ 615 h 1022"/>
                <a:gd name="T64" fmla="*/ 1 w 1022"/>
                <a:gd name="T65" fmla="*/ 538 h 1022"/>
                <a:gd name="T66" fmla="*/ 1 w 1022"/>
                <a:gd name="T67" fmla="*/ 485 h 1022"/>
                <a:gd name="T68" fmla="*/ 10 w 1022"/>
                <a:gd name="T69" fmla="*/ 408 h 1022"/>
                <a:gd name="T70" fmla="*/ 31 w 1022"/>
                <a:gd name="T71" fmla="*/ 336 h 1022"/>
                <a:gd name="T72" fmla="*/ 62 w 1022"/>
                <a:gd name="T73" fmla="*/ 267 h 1022"/>
                <a:gd name="T74" fmla="*/ 102 w 1022"/>
                <a:gd name="T75" fmla="*/ 205 h 1022"/>
                <a:gd name="T76" fmla="*/ 150 w 1022"/>
                <a:gd name="T77" fmla="*/ 150 h 1022"/>
                <a:gd name="T78" fmla="*/ 205 w 1022"/>
                <a:gd name="T79" fmla="*/ 102 h 1022"/>
                <a:gd name="T80" fmla="*/ 267 w 1022"/>
                <a:gd name="T81" fmla="*/ 62 h 1022"/>
                <a:gd name="T82" fmla="*/ 336 w 1022"/>
                <a:gd name="T83" fmla="*/ 31 h 1022"/>
                <a:gd name="T84" fmla="*/ 408 w 1022"/>
                <a:gd name="T85" fmla="*/ 10 h 1022"/>
                <a:gd name="T86" fmla="*/ 485 w 1022"/>
                <a:gd name="T87" fmla="*/ 1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2" y="0"/>
                  </a:moveTo>
                  <a:lnTo>
                    <a:pt x="512" y="0"/>
                  </a:lnTo>
                  <a:lnTo>
                    <a:pt x="538" y="1"/>
                  </a:lnTo>
                  <a:lnTo>
                    <a:pt x="563" y="3"/>
                  </a:lnTo>
                  <a:lnTo>
                    <a:pt x="590" y="6"/>
                  </a:lnTo>
                  <a:lnTo>
                    <a:pt x="615" y="10"/>
                  </a:lnTo>
                  <a:lnTo>
                    <a:pt x="639" y="16"/>
                  </a:lnTo>
                  <a:lnTo>
                    <a:pt x="663" y="23"/>
                  </a:lnTo>
                  <a:lnTo>
                    <a:pt x="687" y="31"/>
                  </a:lnTo>
                  <a:lnTo>
                    <a:pt x="710" y="40"/>
                  </a:lnTo>
                  <a:lnTo>
                    <a:pt x="733" y="50"/>
                  </a:lnTo>
                  <a:lnTo>
                    <a:pt x="755" y="62"/>
                  </a:lnTo>
                  <a:lnTo>
                    <a:pt x="776" y="75"/>
                  </a:lnTo>
                  <a:lnTo>
                    <a:pt x="797" y="87"/>
                  </a:lnTo>
                  <a:lnTo>
                    <a:pt x="817" y="102"/>
                  </a:lnTo>
                  <a:lnTo>
                    <a:pt x="836" y="117"/>
                  </a:lnTo>
                  <a:lnTo>
                    <a:pt x="854" y="133"/>
                  </a:lnTo>
                  <a:lnTo>
                    <a:pt x="873" y="150"/>
                  </a:lnTo>
                  <a:lnTo>
                    <a:pt x="890" y="167"/>
                  </a:lnTo>
                  <a:lnTo>
                    <a:pt x="906" y="186"/>
                  </a:lnTo>
                  <a:lnTo>
                    <a:pt x="921" y="205"/>
                  </a:lnTo>
                  <a:lnTo>
                    <a:pt x="935" y="226"/>
                  </a:lnTo>
                  <a:lnTo>
                    <a:pt x="949" y="247"/>
                  </a:lnTo>
                  <a:lnTo>
                    <a:pt x="961" y="267"/>
                  </a:lnTo>
                  <a:lnTo>
                    <a:pt x="971" y="290"/>
                  </a:lnTo>
                  <a:lnTo>
                    <a:pt x="982" y="312"/>
                  </a:lnTo>
                  <a:lnTo>
                    <a:pt x="991" y="336"/>
                  </a:lnTo>
                  <a:lnTo>
                    <a:pt x="999" y="359"/>
                  </a:lnTo>
                  <a:lnTo>
                    <a:pt x="1006" y="383"/>
                  </a:lnTo>
                  <a:lnTo>
                    <a:pt x="1012" y="408"/>
                  </a:lnTo>
                  <a:lnTo>
                    <a:pt x="1016" y="434"/>
                  </a:lnTo>
                  <a:lnTo>
                    <a:pt x="1020" y="459"/>
                  </a:lnTo>
                  <a:lnTo>
                    <a:pt x="1022" y="485"/>
                  </a:lnTo>
                  <a:lnTo>
                    <a:pt x="1022" y="512"/>
                  </a:lnTo>
                  <a:lnTo>
                    <a:pt x="1022" y="512"/>
                  </a:lnTo>
                  <a:lnTo>
                    <a:pt x="1022" y="538"/>
                  </a:lnTo>
                  <a:lnTo>
                    <a:pt x="1020" y="563"/>
                  </a:lnTo>
                  <a:lnTo>
                    <a:pt x="1016" y="590"/>
                  </a:lnTo>
                  <a:lnTo>
                    <a:pt x="1012" y="615"/>
                  </a:lnTo>
                  <a:lnTo>
                    <a:pt x="1006" y="639"/>
                  </a:lnTo>
                  <a:lnTo>
                    <a:pt x="999" y="663"/>
                  </a:lnTo>
                  <a:lnTo>
                    <a:pt x="991" y="687"/>
                  </a:lnTo>
                  <a:lnTo>
                    <a:pt x="982" y="710"/>
                  </a:lnTo>
                  <a:lnTo>
                    <a:pt x="971" y="733"/>
                  </a:lnTo>
                  <a:lnTo>
                    <a:pt x="961" y="755"/>
                  </a:lnTo>
                  <a:lnTo>
                    <a:pt x="949" y="776"/>
                  </a:lnTo>
                  <a:lnTo>
                    <a:pt x="935" y="797"/>
                  </a:lnTo>
                  <a:lnTo>
                    <a:pt x="921" y="817"/>
                  </a:lnTo>
                  <a:lnTo>
                    <a:pt x="906" y="836"/>
                  </a:lnTo>
                  <a:lnTo>
                    <a:pt x="890" y="854"/>
                  </a:lnTo>
                  <a:lnTo>
                    <a:pt x="873" y="873"/>
                  </a:lnTo>
                  <a:lnTo>
                    <a:pt x="854" y="890"/>
                  </a:lnTo>
                  <a:lnTo>
                    <a:pt x="836" y="906"/>
                  </a:lnTo>
                  <a:lnTo>
                    <a:pt x="817" y="921"/>
                  </a:lnTo>
                  <a:lnTo>
                    <a:pt x="797" y="935"/>
                  </a:lnTo>
                  <a:lnTo>
                    <a:pt x="776" y="949"/>
                  </a:lnTo>
                  <a:lnTo>
                    <a:pt x="755" y="961"/>
                  </a:lnTo>
                  <a:lnTo>
                    <a:pt x="733" y="971"/>
                  </a:lnTo>
                  <a:lnTo>
                    <a:pt x="710" y="982"/>
                  </a:lnTo>
                  <a:lnTo>
                    <a:pt x="687" y="991"/>
                  </a:lnTo>
                  <a:lnTo>
                    <a:pt x="663" y="999"/>
                  </a:lnTo>
                  <a:lnTo>
                    <a:pt x="639" y="1006"/>
                  </a:lnTo>
                  <a:lnTo>
                    <a:pt x="615" y="1012"/>
                  </a:lnTo>
                  <a:lnTo>
                    <a:pt x="590" y="1016"/>
                  </a:lnTo>
                  <a:lnTo>
                    <a:pt x="563" y="1020"/>
                  </a:lnTo>
                  <a:lnTo>
                    <a:pt x="538" y="1022"/>
                  </a:lnTo>
                  <a:lnTo>
                    <a:pt x="512" y="1022"/>
                  </a:lnTo>
                  <a:lnTo>
                    <a:pt x="512" y="1022"/>
                  </a:lnTo>
                  <a:lnTo>
                    <a:pt x="485" y="1022"/>
                  </a:lnTo>
                  <a:lnTo>
                    <a:pt x="459" y="1020"/>
                  </a:lnTo>
                  <a:lnTo>
                    <a:pt x="434" y="1016"/>
                  </a:lnTo>
                  <a:lnTo>
                    <a:pt x="408" y="1012"/>
                  </a:lnTo>
                  <a:lnTo>
                    <a:pt x="383" y="1006"/>
                  </a:lnTo>
                  <a:lnTo>
                    <a:pt x="359" y="999"/>
                  </a:lnTo>
                  <a:lnTo>
                    <a:pt x="336" y="991"/>
                  </a:lnTo>
                  <a:lnTo>
                    <a:pt x="312" y="982"/>
                  </a:lnTo>
                  <a:lnTo>
                    <a:pt x="290" y="971"/>
                  </a:lnTo>
                  <a:lnTo>
                    <a:pt x="267" y="961"/>
                  </a:lnTo>
                  <a:lnTo>
                    <a:pt x="247" y="949"/>
                  </a:lnTo>
                  <a:lnTo>
                    <a:pt x="226" y="935"/>
                  </a:lnTo>
                  <a:lnTo>
                    <a:pt x="205" y="921"/>
                  </a:lnTo>
                  <a:lnTo>
                    <a:pt x="186" y="906"/>
                  </a:lnTo>
                  <a:lnTo>
                    <a:pt x="167" y="890"/>
                  </a:lnTo>
                  <a:lnTo>
                    <a:pt x="150" y="873"/>
                  </a:lnTo>
                  <a:lnTo>
                    <a:pt x="133" y="854"/>
                  </a:lnTo>
                  <a:lnTo>
                    <a:pt x="117" y="836"/>
                  </a:lnTo>
                  <a:lnTo>
                    <a:pt x="102" y="817"/>
                  </a:lnTo>
                  <a:lnTo>
                    <a:pt x="87" y="797"/>
                  </a:lnTo>
                  <a:lnTo>
                    <a:pt x="75" y="776"/>
                  </a:lnTo>
                  <a:lnTo>
                    <a:pt x="62" y="755"/>
                  </a:lnTo>
                  <a:lnTo>
                    <a:pt x="50" y="733"/>
                  </a:lnTo>
                  <a:lnTo>
                    <a:pt x="40" y="710"/>
                  </a:lnTo>
                  <a:lnTo>
                    <a:pt x="31" y="687"/>
                  </a:lnTo>
                  <a:lnTo>
                    <a:pt x="23" y="663"/>
                  </a:lnTo>
                  <a:lnTo>
                    <a:pt x="16" y="639"/>
                  </a:lnTo>
                  <a:lnTo>
                    <a:pt x="10" y="615"/>
                  </a:lnTo>
                  <a:lnTo>
                    <a:pt x="6" y="590"/>
                  </a:lnTo>
                  <a:lnTo>
                    <a:pt x="2" y="563"/>
                  </a:lnTo>
                  <a:lnTo>
                    <a:pt x="1" y="538"/>
                  </a:lnTo>
                  <a:lnTo>
                    <a:pt x="0" y="512"/>
                  </a:lnTo>
                  <a:lnTo>
                    <a:pt x="0" y="512"/>
                  </a:lnTo>
                  <a:lnTo>
                    <a:pt x="1" y="485"/>
                  </a:lnTo>
                  <a:lnTo>
                    <a:pt x="2" y="459"/>
                  </a:lnTo>
                  <a:lnTo>
                    <a:pt x="6" y="434"/>
                  </a:lnTo>
                  <a:lnTo>
                    <a:pt x="10" y="408"/>
                  </a:lnTo>
                  <a:lnTo>
                    <a:pt x="16" y="383"/>
                  </a:lnTo>
                  <a:lnTo>
                    <a:pt x="23" y="359"/>
                  </a:lnTo>
                  <a:lnTo>
                    <a:pt x="31" y="336"/>
                  </a:lnTo>
                  <a:lnTo>
                    <a:pt x="40" y="312"/>
                  </a:lnTo>
                  <a:lnTo>
                    <a:pt x="50" y="290"/>
                  </a:lnTo>
                  <a:lnTo>
                    <a:pt x="62" y="267"/>
                  </a:lnTo>
                  <a:lnTo>
                    <a:pt x="75" y="247"/>
                  </a:lnTo>
                  <a:lnTo>
                    <a:pt x="87" y="226"/>
                  </a:lnTo>
                  <a:lnTo>
                    <a:pt x="102" y="205"/>
                  </a:lnTo>
                  <a:lnTo>
                    <a:pt x="117" y="186"/>
                  </a:lnTo>
                  <a:lnTo>
                    <a:pt x="133" y="167"/>
                  </a:lnTo>
                  <a:lnTo>
                    <a:pt x="150" y="150"/>
                  </a:lnTo>
                  <a:lnTo>
                    <a:pt x="167" y="133"/>
                  </a:lnTo>
                  <a:lnTo>
                    <a:pt x="186" y="117"/>
                  </a:lnTo>
                  <a:lnTo>
                    <a:pt x="205" y="102"/>
                  </a:lnTo>
                  <a:lnTo>
                    <a:pt x="226" y="87"/>
                  </a:lnTo>
                  <a:lnTo>
                    <a:pt x="247" y="75"/>
                  </a:lnTo>
                  <a:lnTo>
                    <a:pt x="267" y="62"/>
                  </a:lnTo>
                  <a:lnTo>
                    <a:pt x="290" y="50"/>
                  </a:lnTo>
                  <a:lnTo>
                    <a:pt x="312" y="40"/>
                  </a:lnTo>
                  <a:lnTo>
                    <a:pt x="336" y="31"/>
                  </a:lnTo>
                  <a:lnTo>
                    <a:pt x="359" y="23"/>
                  </a:lnTo>
                  <a:lnTo>
                    <a:pt x="383" y="16"/>
                  </a:lnTo>
                  <a:lnTo>
                    <a:pt x="408" y="10"/>
                  </a:lnTo>
                  <a:lnTo>
                    <a:pt x="434" y="6"/>
                  </a:lnTo>
                  <a:lnTo>
                    <a:pt x="459" y="3"/>
                  </a:lnTo>
                  <a:lnTo>
                    <a:pt x="485" y="1"/>
                  </a:lnTo>
                  <a:lnTo>
                    <a:pt x="512"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8" name="Freeform 191"/>
            <p:cNvSpPr>
              <a:spLocks noEditPoints="1"/>
            </p:cNvSpPr>
            <p:nvPr/>
          </p:nvSpPr>
          <p:spPr bwMode="auto">
            <a:xfrm>
              <a:off x="6106957" y="2892234"/>
              <a:ext cx="143088" cy="143682"/>
            </a:xfrm>
            <a:custGeom>
              <a:avLst/>
              <a:gdLst>
                <a:gd name="T0" fmla="*/ 389 w 724"/>
                <a:gd name="T1" fmla="*/ 339 h 725"/>
                <a:gd name="T2" fmla="*/ 417 w 724"/>
                <a:gd name="T3" fmla="*/ 327 h 725"/>
                <a:gd name="T4" fmla="*/ 434 w 724"/>
                <a:gd name="T5" fmla="*/ 303 h 725"/>
                <a:gd name="T6" fmla="*/ 435 w 724"/>
                <a:gd name="T7" fmla="*/ 267 h 725"/>
                <a:gd name="T8" fmla="*/ 415 w 724"/>
                <a:gd name="T9" fmla="*/ 241 h 725"/>
                <a:gd name="T10" fmla="*/ 376 w 724"/>
                <a:gd name="T11" fmla="*/ 227 h 725"/>
                <a:gd name="T12" fmla="*/ 203 w 724"/>
                <a:gd name="T13" fmla="*/ 563 h 725"/>
                <a:gd name="T14" fmla="*/ 396 w 724"/>
                <a:gd name="T15" fmla="*/ 175 h 725"/>
                <a:gd name="T16" fmla="*/ 451 w 724"/>
                <a:gd name="T17" fmla="*/ 190 h 725"/>
                <a:gd name="T18" fmla="*/ 493 w 724"/>
                <a:gd name="T19" fmla="*/ 235 h 725"/>
                <a:gd name="T20" fmla="*/ 503 w 724"/>
                <a:gd name="T21" fmla="*/ 289 h 725"/>
                <a:gd name="T22" fmla="*/ 487 w 724"/>
                <a:gd name="T23" fmla="*/ 337 h 725"/>
                <a:gd name="T24" fmla="*/ 457 w 724"/>
                <a:gd name="T25" fmla="*/ 367 h 725"/>
                <a:gd name="T26" fmla="*/ 405 w 724"/>
                <a:gd name="T27" fmla="*/ 387 h 725"/>
                <a:gd name="T28" fmla="*/ 419 w 724"/>
                <a:gd name="T29" fmla="*/ 403 h 725"/>
                <a:gd name="T30" fmla="*/ 467 w 724"/>
                <a:gd name="T31" fmla="*/ 461 h 725"/>
                <a:gd name="T32" fmla="*/ 419 w 724"/>
                <a:gd name="T33" fmla="*/ 501 h 725"/>
                <a:gd name="T34" fmla="*/ 354 w 724"/>
                <a:gd name="T35" fmla="*/ 410 h 725"/>
                <a:gd name="T36" fmla="*/ 303 w 724"/>
                <a:gd name="T37" fmla="*/ 397 h 725"/>
                <a:gd name="T38" fmla="*/ 363 w 724"/>
                <a:gd name="T39" fmla="*/ 61 h 725"/>
                <a:gd name="T40" fmla="*/ 269 w 724"/>
                <a:gd name="T41" fmla="*/ 75 h 725"/>
                <a:gd name="T42" fmla="*/ 196 w 724"/>
                <a:gd name="T43" fmla="*/ 110 h 725"/>
                <a:gd name="T44" fmla="*/ 123 w 724"/>
                <a:gd name="T45" fmla="*/ 176 h 725"/>
                <a:gd name="T46" fmla="*/ 83 w 724"/>
                <a:gd name="T47" fmla="*/ 247 h 725"/>
                <a:gd name="T48" fmla="*/ 61 w 724"/>
                <a:gd name="T49" fmla="*/ 343 h 725"/>
                <a:gd name="T50" fmla="*/ 66 w 724"/>
                <a:gd name="T51" fmla="*/ 421 h 725"/>
                <a:gd name="T52" fmla="*/ 100 w 724"/>
                <a:gd name="T53" fmla="*/ 512 h 725"/>
                <a:gd name="T54" fmla="*/ 148 w 724"/>
                <a:gd name="T55" fmla="*/ 577 h 725"/>
                <a:gd name="T56" fmla="*/ 212 w 724"/>
                <a:gd name="T57" fmla="*/ 625 h 725"/>
                <a:gd name="T58" fmla="*/ 304 w 724"/>
                <a:gd name="T59" fmla="*/ 658 h 725"/>
                <a:gd name="T60" fmla="*/ 382 w 724"/>
                <a:gd name="T61" fmla="*/ 664 h 725"/>
                <a:gd name="T62" fmla="*/ 476 w 724"/>
                <a:gd name="T63" fmla="*/ 642 h 725"/>
                <a:gd name="T64" fmla="*/ 546 w 724"/>
                <a:gd name="T65" fmla="*/ 602 h 725"/>
                <a:gd name="T66" fmla="*/ 614 w 724"/>
                <a:gd name="T67" fmla="*/ 530 h 725"/>
                <a:gd name="T68" fmla="*/ 648 w 724"/>
                <a:gd name="T69" fmla="*/ 457 h 725"/>
                <a:gd name="T70" fmla="*/ 664 w 724"/>
                <a:gd name="T71" fmla="*/ 362 h 725"/>
                <a:gd name="T72" fmla="*/ 654 w 724"/>
                <a:gd name="T73" fmla="*/ 285 h 725"/>
                <a:gd name="T74" fmla="*/ 624 w 724"/>
                <a:gd name="T75" fmla="*/ 211 h 725"/>
                <a:gd name="T76" fmla="*/ 560 w 724"/>
                <a:gd name="T77" fmla="*/ 133 h 725"/>
                <a:gd name="T78" fmla="*/ 492 w 724"/>
                <a:gd name="T79" fmla="*/ 90 h 725"/>
                <a:gd name="T80" fmla="*/ 399 w 724"/>
                <a:gd name="T81" fmla="*/ 63 h 725"/>
                <a:gd name="T82" fmla="*/ 363 w 724"/>
                <a:gd name="T83" fmla="*/ 0 h 725"/>
                <a:gd name="T84" fmla="*/ 474 w 724"/>
                <a:gd name="T85" fmla="*/ 18 h 725"/>
                <a:gd name="T86" fmla="*/ 561 w 724"/>
                <a:gd name="T87" fmla="*/ 59 h 725"/>
                <a:gd name="T88" fmla="*/ 649 w 724"/>
                <a:gd name="T89" fmla="*/ 140 h 725"/>
                <a:gd name="T90" fmla="*/ 696 w 724"/>
                <a:gd name="T91" fmla="*/ 225 h 725"/>
                <a:gd name="T92" fmla="*/ 723 w 724"/>
                <a:gd name="T93" fmla="*/ 339 h 725"/>
                <a:gd name="T94" fmla="*/ 717 w 724"/>
                <a:gd name="T95" fmla="*/ 432 h 725"/>
                <a:gd name="T96" fmla="*/ 676 w 724"/>
                <a:gd name="T97" fmla="*/ 542 h 725"/>
                <a:gd name="T98" fmla="*/ 618 w 724"/>
                <a:gd name="T99" fmla="*/ 619 h 725"/>
                <a:gd name="T100" fmla="*/ 543 w 724"/>
                <a:gd name="T101" fmla="*/ 676 h 725"/>
                <a:gd name="T102" fmla="*/ 432 w 724"/>
                <a:gd name="T103" fmla="*/ 718 h 725"/>
                <a:gd name="T104" fmla="*/ 339 w 724"/>
                <a:gd name="T105" fmla="*/ 723 h 725"/>
                <a:gd name="T106" fmla="*/ 225 w 724"/>
                <a:gd name="T107" fmla="*/ 697 h 725"/>
                <a:gd name="T108" fmla="*/ 141 w 724"/>
                <a:gd name="T109" fmla="*/ 650 h 725"/>
                <a:gd name="T110" fmla="*/ 60 w 724"/>
                <a:gd name="T111" fmla="*/ 563 h 725"/>
                <a:gd name="T112" fmla="*/ 19 w 724"/>
                <a:gd name="T113" fmla="*/ 477 h 725"/>
                <a:gd name="T114" fmla="*/ 0 w 724"/>
                <a:gd name="T115" fmla="*/ 362 h 725"/>
                <a:gd name="T116" fmla="*/ 12 w 724"/>
                <a:gd name="T117" fmla="*/ 269 h 725"/>
                <a:gd name="T118" fmla="*/ 48 w 724"/>
                <a:gd name="T119" fmla="*/ 181 h 725"/>
                <a:gd name="T120" fmla="*/ 124 w 724"/>
                <a:gd name="T121" fmla="*/ 88 h 725"/>
                <a:gd name="T122" fmla="*/ 206 w 724"/>
                <a:gd name="T123" fmla="*/ 36 h 725"/>
                <a:gd name="T124" fmla="*/ 317 w 724"/>
                <a:gd name="T125"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725">
                  <a:moveTo>
                    <a:pt x="266" y="343"/>
                  </a:moveTo>
                  <a:lnTo>
                    <a:pt x="343" y="343"/>
                  </a:lnTo>
                  <a:lnTo>
                    <a:pt x="343" y="343"/>
                  </a:lnTo>
                  <a:lnTo>
                    <a:pt x="367" y="343"/>
                  </a:lnTo>
                  <a:lnTo>
                    <a:pt x="389" y="339"/>
                  </a:lnTo>
                  <a:lnTo>
                    <a:pt x="397" y="337"/>
                  </a:lnTo>
                  <a:lnTo>
                    <a:pt x="405" y="334"/>
                  </a:lnTo>
                  <a:lnTo>
                    <a:pt x="412" y="331"/>
                  </a:lnTo>
                  <a:lnTo>
                    <a:pt x="417" y="327"/>
                  </a:lnTo>
                  <a:lnTo>
                    <a:pt x="417" y="327"/>
                  </a:lnTo>
                  <a:lnTo>
                    <a:pt x="422" y="323"/>
                  </a:lnTo>
                  <a:lnTo>
                    <a:pt x="426" y="319"/>
                  </a:lnTo>
                  <a:lnTo>
                    <a:pt x="429" y="313"/>
                  </a:lnTo>
                  <a:lnTo>
                    <a:pt x="433" y="308"/>
                  </a:lnTo>
                  <a:lnTo>
                    <a:pt x="434" y="303"/>
                  </a:lnTo>
                  <a:lnTo>
                    <a:pt x="436" y="297"/>
                  </a:lnTo>
                  <a:lnTo>
                    <a:pt x="437" y="284"/>
                  </a:lnTo>
                  <a:lnTo>
                    <a:pt x="437" y="284"/>
                  </a:lnTo>
                  <a:lnTo>
                    <a:pt x="436" y="275"/>
                  </a:lnTo>
                  <a:lnTo>
                    <a:pt x="435" y="267"/>
                  </a:lnTo>
                  <a:lnTo>
                    <a:pt x="432" y="260"/>
                  </a:lnTo>
                  <a:lnTo>
                    <a:pt x="427" y="253"/>
                  </a:lnTo>
                  <a:lnTo>
                    <a:pt x="427" y="253"/>
                  </a:lnTo>
                  <a:lnTo>
                    <a:pt x="422" y="246"/>
                  </a:lnTo>
                  <a:lnTo>
                    <a:pt x="415" y="241"/>
                  </a:lnTo>
                  <a:lnTo>
                    <a:pt x="409" y="236"/>
                  </a:lnTo>
                  <a:lnTo>
                    <a:pt x="401" y="233"/>
                  </a:lnTo>
                  <a:lnTo>
                    <a:pt x="401" y="233"/>
                  </a:lnTo>
                  <a:lnTo>
                    <a:pt x="390" y="229"/>
                  </a:lnTo>
                  <a:lnTo>
                    <a:pt x="376" y="227"/>
                  </a:lnTo>
                  <a:lnTo>
                    <a:pt x="359" y="226"/>
                  </a:lnTo>
                  <a:lnTo>
                    <a:pt x="337" y="226"/>
                  </a:lnTo>
                  <a:lnTo>
                    <a:pt x="266" y="226"/>
                  </a:lnTo>
                  <a:lnTo>
                    <a:pt x="266" y="343"/>
                  </a:lnTo>
                  <a:close/>
                  <a:moveTo>
                    <a:pt x="203" y="563"/>
                  </a:moveTo>
                  <a:lnTo>
                    <a:pt x="203" y="173"/>
                  </a:lnTo>
                  <a:lnTo>
                    <a:pt x="337" y="173"/>
                  </a:lnTo>
                  <a:lnTo>
                    <a:pt x="337" y="173"/>
                  </a:lnTo>
                  <a:lnTo>
                    <a:pt x="370" y="174"/>
                  </a:lnTo>
                  <a:lnTo>
                    <a:pt x="396" y="175"/>
                  </a:lnTo>
                  <a:lnTo>
                    <a:pt x="419" y="179"/>
                  </a:lnTo>
                  <a:lnTo>
                    <a:pt x="428" y="181"/>
                  </a:lnTo>
                  <a:lnTo>
                    <a:pt x="437" y="183"/>
                  </a:lnTo>
                  <a:lnTo>
                    <a:pt x="437" y="183"/>
                  </a:lnTo>
                  <a:lnTo>
                    <a:pt x="451" y="190"/>
                  </a:lnTo>
                  <a:lnTo>
                    <a:pt x="464" y="198"/>
                  </a:lnTo>
                  <a:lnTo>
                    <a:pt x="475" y="208"/>
                  </a:lnTo>
                  <a:lnTo>
                    <a:pt x="485" y="221"/>
                  </a:lnTo>
                  <a:lnTo>
                    <a:pt x="485" y="221"/>
                  </a:lnTo>
                  <a:lnTo>
                    <a:pt x="493" y="235"/>
                  </a:lnTo>
                  <a:lnTo>
                    <a:pt x="499" y="249"/>
                  </a:lnTo>
                  <a:lnTo>
                    <a:pt x="503" y="264"/>
                  </a:lnTo>
                  <a:lnTo>
                    <a:pt x="504" y="278"/>
                  </a:lnTo>
                  <a:lnTo>
                    <a:pt x="504" y="278"/>
                  </a:lnTo>
                  <a:lnTo>
                    <a:pt x="503" y="289"/>
                  </a:lnTo>
                  <a:lnTo>
                    <a:pt x="501" y="299"/>
                  </a:lnTo>
                  <a:lnTo>
                    <a:pt x="499" y="309"/>
                  </a:lnTo>
                  <a:lnTo>
                    <a:pt x="496" y="319"/>
                  </a:lnTo>
                  <a:lnTo>
                    <a:pt x="492" y="328"/>
                  </a:lnTo>
                  <a:lnTo>
                    <a:pt x="487" y="337"/>
                  </a:lnTo>
                  <a:lnTo>
                    <a:pt x="481" y="345"/>
                  </a:lnTo>
                  <a:lnTo>
                    <a:pt x="473" y="353"/>
                  </a:lnTo>
                  <a:lnTo>
                    <a:pt x="473" y="353"/>
                  </a:lnTo>
                  <a:lnTo>
                    <a:pt x="466" y="360"/>
                  </a:lnTo>
                  <a:lnTo>
                    <a:pt x="457" y="367"/>
                  </a:lnTo>
                  <a:lnTo>
                    <a:pt x="448" y="373"/>
                  </a:lnTo>
                  <a:lnTo>
                    <a:pt x="437" y="377"/>
                  </a:lnTo>
                  <a:lnTo>
                    <a:pt x="427" y="382"/>
                  </a:lnTo>
                  <a:lnTo>
                    <a:pt x="417" y="385"/>
                  </a:lnTo>
                  <a:lnTo>
                    <a:pt x="405" y="387"/>
                  </a:lnTo>
                  <a:lnTo>
                    <a:pt x="393" y="389"/>
                  </a:lnTo>
                  <a:lnTo>
                    <a:pt x="393" y="389"/>
                  </a:lnTo>
                  <a:lnTo>
                    <a:pt x="402" y="393"/>
                  </a:lnTo>
                  <a:lnTo>
                    <a:pt x="411" y="398"/>
                  </a:lnTo>
                  <a:lnTo>
                    <a:pt x="419" y="403"/>
                  </a:lnTo>
                  <a:lnTo>
                    <a:pt x="426" y="409"/>
                  </a:lnTo>
                  <a:lnTo>
                    <a:pt x="426" y="409"/>
                  </a:lnTo>
                  <a:lnTo>
                    <a:pt x="438" y="423"/>
                  </a:lnTo>
                  <a:lnTo>
                    <a:pt x="452" y="440"/>
                  </a:lnTo>
                  <a:lnTo>
                    <a:pt x="467" y="461"/>
                  </a:lnTo>
                  <a:lnTo>
                    <a:pt x="483" y="486"/>
                  </a:lnTo>
                  <a:lnTo>
                    <a:pt x="531" y="563"/>
                  </a:lnTo>
                  <a:lnTo>
                    <a:pt x="454" y="563"/>
                  </a:lnTo>
                  <a:lnTo>
                    <a:pt x="419" y="501"/>
                  </a:lnTo>
                  <a:lnTo>
                    <a:pt x="419" y="501"/>
                  </a:lnTo>
                  <a:lnTo>
                    <a:pt x="399" y="469"/>
                  </a:lnTo>
                  <a:lnTo>
                    <a:pt x="382" y="442"/>
                  </a:lnTo>
                  <a:lnTo>
                    <a:pt x="367" y="423"/>
                  </a:lnTo>
                  <a:lnTo>
                    <a:pt x="360" y="416"/>
                  </a:lnTo>
                  <a:lnTo>
                    <a:pt x="354" y="410"/>
                  </a:lnTo>
                  <a:lnTo>
                    <a:pt x="354" y="410"/>
                  </a:lnTo>
                  <a:lnTo>
                    <a:pt x="344" y="405"/>
                  </a:lnTo>
                  <a:lnTo>
                    <a:pt x="332" y="400"/>
                  </a:lnTo>
                  <a:lnTo>
                    <a:pt x="319" y="398"/>
                  </a:lnTo>
                  <a:lnTo>
                    <a:pt x="303" y="397"/>
                  </a:lnTo>
                  <a:lnTo>
                    <a:pt x="266" y="397"/>
                  </a:lnTo>
                  <a:lnTo>
                    <a:pt x="266" y="563"/>
                  </a:lnTo>
                  <a:lnTo>
                    <a:pt x="203" y="563"/>
                  </a:lnTo>
                  <a:close/>
                  <a:moveTo>
                    <a:pt x="363" y="61"/>
                  </a:moveTo>
                  <a:lnTo>
                    <a:pt x="363" y="61"/>
                  </a:lnTo>
                  <a:lnTo>
                    <a:pt x="343" y="61"/>
                  </a:lnTo>
                  <a:lnTo>
                    <a:pt x="325" y="63"/>
                  </a:lnTo>
                  <a:lnTo>
                    <a:pt x="305" y="65"/>
                  </a:lnTo>
                  <a:lnTo>
                    <a:pt x="287" y="70"/>
                  </a:lnTo>
                  <a:lnTo>
                    <a:pt x="269" y="75"/>
                  </a:lnTo>
                  <a:lnTo>
                    <a:pt x="250" y="82"/>
                  </a:lnTo>
                  <a:lnTo>
                    <a:pt x="232" y="90"/>
                  </a:lnTo>
                  <a:lnTo>
                    <a:pt x="214" y="100"/>
                  </a:lnTo>
                  <a:lnTo>
                    <a:pt x="214" y="100"/>
                  </a:lnTo>
                  <a:lnTo>
                    <a:pt x="196" y="110"/>
                  </a:lnTo>
                  <a:lnTo>
                    <a:pt x="179" y="121"/>
                  </a:lnTo>
                  <a:lnTo>
                    <a:pt x="164" y="133"/>
                  </a:lnTo>
                  <a:lnTo>
                    <a:pt x="149" y="147"/>
                  </a:lnTo>
                  <a:lnTo>
                    <a:pt x="136" y="161"/>
                  </a:lnTo>
                  <a:lnTo>
                    <a:pt x="123" y="176"/>
                  </a:lnTo>
                  <a:lnTo>
                    <a:pt x="111" y="194"/>
                  </a:lnTo>
                  <a:lnTo>
                    <a:pt x="101" y="211"/>
                  </a:lnTo>
                  <a:lnTo>
                    <a:pt x="101" y="211"/>
                  </a:lnTo>
                  <a:lnTo>
                    <a:pt x="91" y="229"/>
                  </a:lnTo>
                  <a:lnTo>
                    <a:pt x="83" y="247"/>
                  </a:lnTo>
                  <a:lnTo>
                    <a:pt x="76" y="266"/>
                  </a:lnTo>
                  <a:lnTo>
                    <a:pt x="70" y="285"/>
                  </a:lnTo>
                  <a:lnTo>
                    <a:pt x="66" y="304"/>
                  </a:lnTo>
                  <a:lnTo>
                    <a:pt x="62" y="323"/>
                  </a:lnTo>
                  <a:lnTo>
                    <a:pt x="61" y="343"/>
                  </a:lnTo>
                  <a:lnTo>
                    <a:pt x="60" y="362"/>
                  </a:lnTo>
                  <a:lnTo>
                    <a:pt x="60" y="362"/>
                  </a:lnTo>
                  <a:lnTo>
                    <a:pt x="61" y="382"/>
                  </a:lnTo>
                  <a:lnTo>
                    <a:pt x="62" y="401"/>
                  </a:lnTo>
                  <a:lnTo>
                    <a:pt x="66" y="421"/>
                  </a:lnTo>
                  <a:lnTo>
                    <a:pt x="70" y="439"/>
                  </a:lnTo>
                  <a:lnTo>
                    <a:pt x="76" y="457"/>
                  </a:lnTo>
                  <a:lnTo>
                    <a:pt x="83" y="476"/>
                  </a:lnTo>
                  <a:lnTo>
                    <a:pt x="91" y="494"/>
                  </a:lnTo>
                  <a:lnTo>
                    <a:pt x="100" y="512"/>
                  </a:lnTo>
                  <a:lnTo>
                    <a:pt x="100" y="512"/>
                  </a:lnTo>
                  <a:lnTo>
                    <a:pt x="110" y="530"/>
                  </a:lnTo>
                  <a:lnTo>
                    <a:pt x="122" y="546"/>
                  </a:lnTo>
                  <a:lnTo>
                    <a:pt x="134" y="562"/>
                  </a:lnTo>
                  <a:lnTo>
                    <a:pt x="148" y="577"/>
                  </a:lnTo>
                  <a:lnTo>
                    <a:pt x="162" y="589"/>
                  </a:lnTo>
                  <a:lnTo>
                    <a:pt x="178" y="602"/>
                  </a:lnTo>
                  <a:lnTo>
                    <a:pt x="194" y="613"/>
                  </a:lnTo>
                  <a:lnTo>
                    <a:pt x="212" y="625"/>
                  </a:lnTo>
                  <a:lnTo>
                    <a:pt x="212" y="625"/>
                  </a:lnTo>
                  <a:lnTo>
                    <a:pt x="230" y="634"/>
                  </a:lnTo>
                  <a:lnTo>
                    <a:pt x="248" y="642"/>
                  </a:lnTo>
                  <a:lnTo>
                    <a:pt x="266" y="649"/>
                  </a:lnTo>
                  <a:lnTo>
                    <a:pt x="286" y="655"/>
                  </a:lnTo>
                  <a:lnTo>
                    <a:pt x="304" y="658"/>
                  </a:lnTo>
                  <a:lnTo>
                    <a:pt x="324" y="662"/>
                  </a:lnTo>
                  <a:lnTo>
                    <a:pt x="343" y="664"/>
                  </a:lnTo>
                  <a:lnTo>
                    <a:pt x="363" y="664"/>
                  </a:lnTo>
                  <a:lnTo>
                    <a:pt x="363" y="664"/>
                  </a:lnTo>
                  <a:lnTo>
                    <a:pt x="382" y="664"/>
                  </a:lnTo>
                  <a:lnTo>
                    <a:pt x="401" y="662"/>
                  </a:lnTo>
                  <a:lnTo>
                    <a:pt x="420" y="658"/>
                  </a:lnTo>
                  <a:lnTo>
                    <a:pt x="438" y="655"/>
                  </a:lnTo>
                  <a:lnTo>
                    <a:pt x="458" y="649"/>
                  </a:lnTo>
                  <a:lnTo>
                    <a:pt x="476" y="642"/>
                  </a:lnTo>
                  <a:lnTo>
                    <a:pt x="495" y="634"/>
                  </a:lnTo>
                  <a:lnTo>
                    <a:pt x="512" y="625"/>
                  </a:lnTo>
                  <a:lnTo>
                    <a:pt x="512" y="625"/>
                  </a:lnTo>
                  <a:lnTo>
                    <a:pt x="530" y="613"/>
                  </a:lnTo>
                  <a:lnTo>
                    <a:pt x="546" y="602"/>
                  </a:lnTo>
                  <a:lnTo>
                    <a:pt x="562" y="589"/>
                  </a:lnTo>
                  <a:lnTo>
                    <a:pt x="576" y="577"/>
                  </a:lnTo>
                  <a:lnTo>
                    <a:pt x="590" y="562"/>
                  </a:lnTo>
                  <a:lnTo>
                    <a:pt x="602" y="546"/>
                  </a:lnTo>
                  <a:lnTo>
                    <a:pt x="614" y="530"/>
                  </a:lnTo>
                  <a:lnTo>
                    <a:pt x="624" y="512"/>
                  </a:lnTo>
                  <a:lnTo>
                    <a:pt x="624" y="512"/>
                  </a:lnTo>
                  <a:lnTo>
                    <a:pt x="633" y="494"/>
                  </a:lnTo>
                  <a:lnTo>
                    <a:pt x="641" y="476"/>
                  </a:lnTo>
                  <a:lnTo>
                    <a:pt x="648" y="457"/>
                  </a:lnTo>
                  <a:lnTo>
                    <a:pt x="654" y="439"/>
                  </a:lnTo>
                  <a:lnTo>
                    <a:pt x="659" y="421"/>
                  </a:lnTo>
                  <a:lnTo>
                    <a:pt x="662" y="401"/>
                  </a:lnTo>
                  <a:lnTo>
                    <a:pt x="663" y="382"/>
                  </a:lnTo>
                  <a:lnTo>
                    <a:pt x="664" y="362"/>
                  </a:lnTo>
                  <a:lnTo>
                    <a:pt x="664" y="362"/>
                  </a:lnTo>
                  <a:lnTo>
                    <a:pt x="663" y="343"/>
                  </a:lnTo>
                  <a:lnTo>
                    <a:pt x="662" y="323"/>
                  </a:lnTo>
                  <a:lnTo>
                    <a:pt x="659" y="304"/>
                  </a:lnTo>
                  <a:lnTo>
                    <a:pt x="654" y="285"/>
                  </a:lnTo>
                  <a:lnTo>
                    <a:pt x="648" y="266"/>
                  </a:lnTo>
                  <a:lnTo>
                    <a:pt x="641" y="247"/>
                  </a:lnTo>
                  <a:lnTo>
                    <a:pt x="633" y="229"/>
                  </a:lnTo>
                  <a:lnTo>
                    <a:pt x="624" y="211"/>
                  </a:lnTo>
                  <a:lnTo>
                    <a:pt x="624" y="211"/>
                  </a:lnTo>
                  <a:lnTo>
                    <a:pt x="613" y="194"/>
                  </a:lnTo>
                  <a:lnTo>
                    <a:pt x="601" y="176"/>
                  </a:lnTo>
                  <a:lnTo>
                    <a:pt x="589" y="161"/>
                  </a:lnTo>
                  <a:lnTo>
                    <a:pt x="575" y="147"/>
                  </a:lnTo>
                  <a:lnTo>
                    <a:pt x="560" y="133"/>
                  </a:lnTo>
                  <a:lnTo>
                    <a:pt x="545" y="121"/>
                  </a:lnTo>
                  <a:lnTo>
                    <a:pt x="528" y="110"/>
                  </a:lnTo>
                  <a:lnTo>
                    <a:pt x="511" y="100"/>
                  </a:lnTo>
                  <a:lnTo>
                    <a:pt x="511" y="100"/>
                  </a:lnTo>
                  <a:lnTo>
                    <a:pt x="492" y="90"/>
                  </a:lnTo>
                  <a:lnTo>
                    <a:pt x="474" y="82"/>
                  </a:lnTo>
                  <a:lnTo>
                    <a:pt x="456" y="75"/>
                  </a:lnTo>
                  <a:lnTo>
                    <a:pt x="437" y="70"/>
                  </a:lnTo>
                  <a:lnTo>
                    <a:pt x="419" y="65"/>
                  </a:lnTo>
                  <a:lnTo>
                    <a:pt x="399" y="63"/>
                  </a:lnTo>
                  <a:lnTo>
                    <a:pt x="381" y="61"/>
                  </a:lnTo>
                  <a:lnTo>
                    <a:pt x="363" y="61"/>
                  </a:lnTo>
                  <a:lnTo>
                    <a:pt x="363" y="61"/>
                  </a:lnTo>
                  <a:close/>
                  <a:moveTo>
                    <a:pt x="363" y="0"/>
                  </a:moveTo>
                  <a:lnTo>
                    <a:pt x="363" y="0"/>
                  </a:lnTo>
                  <a:lnTo>
                    <a:pt x="384" y="1"/>
                  </a:lnTo>
                  <a:lnTo>
                    <a:pt x="407" y="3"/>
                  </a:lnTo>
                  <a:lnTo>
                    <a:pt x="430" y="7"/>
                  </a:lnTo>
                  <a:lnTo>
                    <a:pt x="452" y="12"/>
                  </a:lnTo>
                  <a:lnTo>
                    <a:pt x="474" y="18"/>
                  </a:lnTo>
                  <a:lnTo>
                    <a:pt x="497" y="26"/>
                  </a:lnTo>
                  <a:lnTo>
                    <a:pt x="519" y="36"/>
                  </a:lnTo>
                  <a:lnTo>
                    <a:pt x="540" y="47"/>
                  </a:lnTo>
                  <a:lnTo>
                    <a:pt x="540" y="47"/>
                  </a:lnTo>
                  <a:lnTo>
                    <a:pt x="561" y="59"/>
                  </a:lnTo>
                  <a:lnTo>
                    <a:pt x="582" y="73"/>
                  </a:lnTo>
                  <a:lnTo>
                    <a:pt x="600" y="88"/>
                  </a:lnTo>
                  <a:lnTo>
                    <a:pt x="617" y="104"/>
                  </a:lnTo>
                  <a:lnTo>
                    <a:pt x="633" y="121"/>
                  </a:lnTo>
                  <a:lnTo>
                    <a:pt x="649" y="140"/>
                  </a:lnTo>
                  <a:lnTo>
                    <a:pt x="663" y="159"/>
                  </a:lnTo>
                  <a:lnTo>
                    <a:pt x="676" y="181"/>
                  </a:lnTo>
                  <a:lnTo>
                    <a:pt x="676" y="181"/>
                  </a:lnTo>
                  <a:lnTo>
                    <a:pt x="687" y="203"/>
                  </a:lnTo>
                  <a:lnTo>
                    <a:pt x="696" y="225"/>
                  </a:lnTo>
                  <a:lnTo>
                    <a:pt x="706" y="247"/>
                  </a:lnTo>
                  <a:lnTo>
                    <a:pt x="711" y="269"/>
                  </a:lnTo>
                  <a:lnTo>
                    <a:pt x="717" y="292"/>
                  </a:lnTo>
                  <a:lnTo>
                    <a:pt x="721" y="315"/>
                  </a:lnTo>
                  <a:lnTo>
                    <a:pt x="723" y="339"/>
                  </a:lnTo>
                  <a:lnTo>
                    <a:pt x="724" y="362"/>
                  </a:lnTo>
                  <a:lnTo>
                    <a:pt x="724" y="362"/>
                  </a:lnTo>
                  <a:lnTo>
                    <a:pt x="723" y="385"/>
                  </a:lnTo>
                  <a:lnTo>
                    <a:pt x="721" y="409"/>
                  </a:lnTo>
                  <a:lnTo>
                    <a:pt x="717" y="432"/>
                  </a:lnTo>
                  <a:lnTo>
                    <a:pt x="713" y="454"/>
                  </a:lnTo>
                  <a:lnTo>
                    <a:pt x="706" y="477"/>
                  </a:lnTo>
                  <a:lnTo>
                    <a:pt x="698" y="499"/>
                  </a:lnTo>
                  <a:lnTo>
                    <a:pt x="687" y="520"/>
                  </a:lnTo>
                  <a:lnTo>
                    <a:pt x="676" y="542"/>
                  </a:lnTo>
                  <a:lnTo>
                    <a:pt x="676" y="542"/>
                  </a:lnTo>
                  <a:lnTo>
                    <a:pt x="663" y="563"/>
                  </a:lnTo>
                  <a:lnTo>
                    <a:pt x="651" y="584"/>
                  </a:lnTo>
                  <a:lnTo>
                    <a:pt x="636" y="602"/>
                  </a:lnTo>
                  <a:lnTo>
                    <a:pt x="618" y="619"/>
                  </a:lnTo>
                  <a:lnTo>
                    <a:pt x="601" y="635"/>
                  </a:lnTo>
                  <a:lnTo>
                    <a:pt x="583" y="650"/>
                  </a:lnTo>
                  <a:lnTo>
                    <a:pt x="563" y="664"/>
                  </a:lnTo>
                  <a:lnTo>
                    <a:pt x="543" y="676"/>
                  </a:lnTo>
                  <a:lnTo>
                    <a:pt x="543" y="676"/>
                  </a:lnTo>
                  <a:lnTo>
                    <a:pt x="521" y="688"/>
                  </a:lnTo>
                  <a:lnTo>
                    <a:pt x="499" y="697"/>
                  </a:lnTo>
                  <a:lnTo>
                    <a:pt x="476" y="705"/>
                  </a:lnTo>
                  <a:lnTo>
                    <a:pt x="454" y="712"/>
                  </a:lnTo>
                  <a:lnTo>
                    <a:pt x="432" y="718"/>
                  </a:lnTo>
                  <a:lnTo>
                    <a:pt x="409" y="721"/>
                  </a:lnTo>
                  <a:lnTo>
                    <a:pt x="386" y="723"/>
                  </a:lnTo>
                  <a:lnTo>
                    <a:pt x="363" y="725"/>
                  </a:lnTo>
                  <a:lnTo>
                    <a:pt x="363" y="725"/>
                  </a:lnTo>
                  <a:lnTo>
                    <a:pt x="339" y="723"/>
                  </a:lnTo>
                  <a:lnTo>
                    <a:pt x="316" y="721"/>
                  </a:lnTo>
                  <a:lnTo>
                    <a:pt x="293" y="718"/>
                  </a:lnTo>
                  <a:lnTo>
                    <a:pt x="270" y="712"/>
                  </a:lnTo>
                  <a:lnTo>
                    <a:pt x="248" y="705"/>
                  </a:lnTo>
                  <a:lnTo>
                    <a:pt x="225" y="697"/>
                  </a:lnTo>
                  <a:lnTo>
                    <a:pt x="203" y="688"/>
                  </a:lnTo>
                  <a:lnTo>
                    <a:pt x="183" y="676"/>
                  </a:lnTo>
                  <a:lnTo>
                    <a:pt x="183" y="676"/>
                  </a:lnTo>
                  <a:lnTo>
                    <a:pt x="161" y="664"/>
                  </a:lnTo>
                  <a:lnTo>
                    <a:pt x="141" y="650"/>
                  </a:lnTo>
                  <a:lnTo>
                    <a:pt x="123" y="635"/>
                  </a:lnTo>
                  <a:lnTo>
                    <a:pt x="106" y="619"/>
                  </a:lnTo>
                  <a:lnTo>
                    <a:pt x="90" y="602"/>
                  </a:lnTo>
                  <a:lnTo>
                    <a:pt x="75" y="584"/>
                  </a:lnTo>
                  <a:lnTo>
                    <a:pt x="60" y="563"/>
                  </a:lnTo>
                  <a:lnTo>
                    <a:pt x="47" y="542"/>
                  </a:lnTo>
                  <a:lnTo>
                    <a:pt x="47" y="542"/>
                  </a:lnTo>
                  <a:lnTo>
                    <a:pt x="37" y="520"/>
                  </a:lnTo>
                  <a:lnTo>
                    <a:pt x="27" y="499"/>
                  </a:lnTo>
                  <a:lnTo>
                    <a:pt x="19" y="477"/>
                  </a:lnTo>
                  <a:lnTo>
                    <a:pt x="12" y="454"/>
                  </a:lnTo>
                  <a:lnTo>
                    <a:pt x="7" y="432"/>
                  </a:lnTo>
                  <a:lnTo>
                    <a:pt x="3" y="409"/>
                  </a:lnTo>
                  <a:lnTo>
                    <a:pt x="0" y="385"/>
                  </a:lnTo>
                  <a:lnTo>
                    <a:pt x="0" y="362"/>
                  </a:lnTo>
                  <a:lnTo>
                    <a:pt x="0" y="362"/>
                  </a:lnTo>
                  <a:lnTo>
                    <a:pt x="0" y="339"/>
                  </a:lnTo>
                  <a:lnTo>
                    <a:pt x="3" y="315"/>
                  </a:lnTo>
                  <a:lnTo>
                    <a:pt x="7" y="292"/>
                  </a:lnTo>
                  <a:lnTo>
                    <a:pt x="12" y="269"/>
                  </a:lnTo>
                  <a:lnTo>
                    <a:pt x="19" y="247"/>
                  </a:lnTo>
                  <a:lnTo>
                    <a:pt x="28" y="225"/>
                  </a:lnTo>
                  <a:lnTo>
                    <a:pt x="37" y="203"/>
                  </a:lnTo>
                  <a:lnTo>
                    <a:pt x="48" y="181"/>
                  </a:lnTo>
                  <a:lnTo>
                    <a:pt x="48" y="181"/>
                  </a:lnTo>
                  <a:lnTo>
                    <a:pt x="61" y="159"/>
                  </a:lnTo>
                  <a:lnTo>
                    <a:pt x="75" y="140"/>
                  </a:lnTo>
                  <a:lnTo>
                    <a:pt x="91" y="121"/>
                  </a:lnTo>
                  <a:lnTo>
                    <a:pt x="107" y="104"/>
                  </a:lnTo>
                  <a:lnTo>
                    <a:pt x="124" y="88"/>
                  </a:lnTo>
                  <a:lnTo>
                    <a:pt x="142" y="73"/>
                  </a:lnTo>
                  <a:lnTo>
                    <a:pt x="163" y="59"/>
                  </a:lnTo>
                  <a:lnTo>
                    <a:pt x="184" y="47"/>
                  </a:lnTo>
                  <a:lnTo>
                    <a:pt x="184" y="47"/>
                  </a:lnTo>
                  <a:lnTo>
                    <a:pt x="206" y="36"/>
                  </a:lnTo>
                  <a:lnTo>
                    <a:pt x="227" y="26"/>
                  </a:lnTo>
                  <a:lnTo>
                    <a:pt x="250" y="18"/>
                  </a:lnTo>
                  <a:lnTo>
                    <a:pt x="272" y="12"/>
                  </a:lnTo>
                  <a:lnTo>
                    <a:pt x="294" y="7"/>
                  </a:lnTo>
                  <a:lnTo>
                    <a:pt x="317" y="3"/>
                  </a:lnTo>
                  <a:lnTo>
                    <a:pt x="340" y="1"/>
                  </a:lnTo>
                  <a:lnTo>
                    <a:pt x="363" y="0"/>
                  </a:lnTo>
                  <a:lnTo>
                    <a:pt x="363"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9" name="Freeform 197"/>
            <p:cNvSpPr>
              <a:spLocks/>
            </p:cNvSpPr>
            <p:nvPr/>
          </p:nvSpPr>
          <p:spPr bwMode="auto">
            <a:xfrm>
              <a:off x="5421201" y="2835236"/>
              <a:ext cx="640039" cy="798564"/>
            </a:xfrm>
            <a:custGeom>
              <a:avLst/>
              <a:gdLst>
                <a:gd name="T0" fmla="*/ 2711 w 3235"/>
                <a:gd name="T1" fmla="*/ 1850 h 4035"/>
                <a:gd name="T2" fmla="*/ 2396 w 3235"/>
                <a:gd name="T3" fmla="*/ 1702 h 4035"/>
                <a:gd name="T4" fmla="*/ 1708 w 3235"/>
                <a:gd name="T5" fmla="*/ 1454 h 4035"/>
                <a:gd name="T6" fmla="*/ 1505 w 3235"/>
                <a:gd name="T7" fmla="*/ 1352 h 4035"/>
                <a:gd name="T8" fmla="*/ 1424 w 3235"/>
                <a:gd name="T9" fmla="*/ 1269 h 4035"/>
                <a:gd name="T10" fmla="*/ 1388 w 3235"/>
                <a:gd name="T11" fmla="*/ 1157 h 4035"/>
                <a:gd name="T12" fmla="*/ 1397 w 3235"/>
                <a:gd name="T13" fmla="*/ 1033 h 4035"/>
                <a:gd name="T14" fmla="*/ 1453 w 3235"/>
                <a:gd name="T15" fmla="*/ 934 h 4035"/>
                <a:gd name="T16" fmla="*/ 1545 w 3235"/>
                <a:gd name="T17" fmla="*/ 866 h 4035"/>
                <a:gd name="T18" fmla="*/ 1686 w 3235"/>
                <a:gd name="T19" fmla="*/ 819 h 4035"/>
                <a:gd name="T20" fmla="*/ 1900 w 3235"/>
                <a:gd name="T21" fmla="*/ 798 h 4035"/>
                <a:gd name="T22" fmla="*/ 2137 w 3235"/>
                <a:gd name="T23" fmla="*/ 822 h 4035"/>
                <a:gd name="T24" fmla="*/ 2449 w 3235"/>
                <a:gd name="T25" fmla="*/ 926 h 4035"/>
                <a:gd name="T26" fmla="*/ 2617 w 3235"/>
                <a:gd name="T27" fmla="*/ 923 h 4035"/>
                <a:gd name="T28" fmla="*/ 2713 w 3235"/>
                <a:gd name="T29" fmla="*/ 756 h 4035"/>
                <a:gd name="T30" fmla="*/ 2823 w 3235"/>
                <a:gd name="T31" fmla="*/ 393 h 4035"/>
                <a:gd name="T32" fmla="*/ 2703 w 3235"/>
                <a:gd name="T33" fmla="*/ 175 h 4035"/>
                <a:gd name="T34" fmla="*/ 2266 w 3235"/>
                <a:gd name="T35" fmla="*/ 43 h 4035"/>
                <a:gd name="T36" fmla="*/ 1971 w 3235"/>
                <a:gd name="T37" fmla="*/ 4 h 4035"/>
                <a:gd name="T38" fmla="*/ 1573 w 3235"/>
                <a:gd name="T39" fmla="*/ 10 h 4035"/>
                <a:gd name="T40" fmla="*/ 1222 w 3235"/>
                <a:gd name="T41" fmla="*/ 69 h 4035"/>
                <a:gd name="T42" fmla="*/ 1013 w 3235"/>
                <a:gd name="T43" fmla="*/ 135 h 4035"/>
                <a:gd name="T44" fmla="*/ 800 w 3235"/>
                <a:gd name="T45" fmla="*/ 239 h 4035"/>
                <a:gd name="T46" fmla="*/ 644 w 3235"/>
                <a:gd name="T47" fmla="*/ 352 h 4035"/>
                <a:gd name="T48" fmla="*/ 492 w 3235"/>
                <a:gd name="T49" fmla="*/ 508 h 4035"/>
                <a:gd name="T50" fmla="*/ 376 w 3235"/>
                <a:gd name="T51" fmla="*/ 689 h 4035"/>
                <a:gd name="T52" fmla="*/ 308 w 3235"/>
                <a:gd name="T53" fmla="*/ 866 h 4035"/>
                <a:gd name="T54" fmla="*/ 267 w 3235"/>
                <a:gd name="T55" fmla="*/ 1094 h 4035"/>
                <a:gd name="T56" fmla="*/ 273 w 3235"/>
                <a:gd name="T57" fmla="*/ 1367 h 4035"/>
                <a:gd name="T58" fmla="*/ 335 w 3235"/>
                <a:gd name="T59" fmla="*/ 1608 h 4035"/>
                <a:gd name="T60" fmla="*/ 507 w 3235"/>
                <a:gd name="T61" fmla="*/ 1881 h 4035"/>
                <a:gd name="T62" fmla="*/ 725 w 3235"/>
                <a:gd name="T63" fmla="*/ 2067 h 4035"/>
                <a:gd name="T64" fmla="*/ 1000 w 3235"/>
                <a:gd name="T65" fmla="*/ 2215 h 4035"/>
                <a:gd name="T66" fmla="*/ 1617 w 3235"/>
                <a:gd name="T67" fmla="*/ 2428 h 4035"/>
                <a:gd name="T68" fmla="*/ 1919 w 3235"/>
                <a:gd name="T69" fmla="*/ 2558 h 4035"/>
                <a:gd name="T70" fmla="*/ 1998 w 3235"/>
                <a:gd name="T71" fmla="*/ 2633 h 4035"/>
                <a:gd name="T72" fmla="*/ 2048 w 3235"/>
                <a:gd name="T73" fmla="*/ 2732 h 4035"/>
                <a:gd name="T74" fmla="*/ 2055 w 3235"/>
                <a:gd name="T75" fmla="*/ 2863 h 4035"/>
                <a:gd name="T76" fmla="*/ 2001 w 3235"/>
                <a:gd name="T77" fmla="*/ 3007 h 4035"/>
                <a:gd name="T78" fmla="*/ 1878 w 3235"/>
                <a:gd name="T79" fmla="*/ 3103 h 4035"/>
                <a:gd name="T80" fmla="*/ 1724 w 3235"/>
                <a:gd name="T81" fmla="*/ 3155 h 4035"/>
                <a:gd name="T82" fmla="*/ 1495 w 3235"/>
                <a:gd name="T83" fmla="*/ 3185 h 4035"/>
                <a:gd name="T84" fmla="*/ 1163 w 3235"/>
                <a:gd name="T85" fmla="*/ 3175 h 4035"/>
                <a:gd name="T86" fmla="*/ 743 w 3235"/>
                <a:gd name="T87" fmla="*/ 3091 h 4035"/>
                <a:gd name="T88" fmla="*/ 394 w 3235"/>
                <a:gd name="T89" fmla="*/ 3036 h 4035"/>
                <a:gd name="T90" fmla="*/ 248 w 3235"/>
                <a:gd name="T91" fmla="*/ 3383 h 4035"/>
                <a:gd name="T92" fmla="*/ 50 w 3235"/>
                <a:gd name="T93" fmla="*/ 3692 h 4035"/>
                <a:gd name="T94" fmla="*/ 390 w 3235"/>
                <a:gd name="T95" fmla="*/ 3889 h 4035"/>
                <a:gd name="T96" fmla="*/ 857 w 3235"/>
                <a:gd name="T97" fmla="*/ 3994 h 4035"/>
                <a:gd name="T98" fmla="*/ 1467 w 3235"/>
                <a:gd name="T99" fmla="*/ 4035 h 4035"/>
                <a:gd name="T100" fmla="*/ 1773 w 3235"/>
                <a:gd name="T101" fmla="*/ 4022 h 4035"/>
                <a:gd name="T102" fmla="*/ 2096 w 3235"/>
                <a:gd name="T103" fmla="*/ 3976 h 4035"/>
                <a:gd name="T104" fmla="*/ 2342 w 3235"/>
                <a:gd name="T105" fmla="*/ 3910 h 4035"/>
                <a:gd name="T106" fmla="*/ 2594 w 3235"/>
                <a:gd name="T107" fmla="*/ 3804 h 4035"/>
                <a:gd name="T108" fmla="*/ 2777 w 3235"/>
                <a:gd name="T109" fmla="*/ 3691 h 4035"/>
                <a:gd name="T110" fmla="*/ 2954 w 3235"/>
                <a:gd name="T111" fmla="*/ 3532 h 4035"/>
                <a:gd name="T112" fmla="*/ 3089 w 3235"/>
                <a:gd name="T113" fmla="*/ 3350 h 4035"/>
                <a:gd name="T114" fmla="*/ 3171 w 3235"/>
                <a:gd name="T115" fmla="*/ 3175 h 4035"/>
                <a:gd name="T116" fmla="*/ 3224 w 3235"/>
                <a:gd name="T117" fmla="*/ 2950 h 4035"/>
                <a:gd name="T118" fmla="*/ 3234 w 3235"/>
                <a:gd name="T119" fmla="*/ 2710 h 4035"/>
                <a:gd name="T120" fmla="*/ 3204 w 3235"/>
                <a:gd name="T121" fmla="*/ 2473 h 4035"/>
                <a:gd name="T122" fmla="*/ 3153 w 3235"/>
                <a:gd name="T123" fmla="*/ 2321 h 4035"/>
                <a:gd name="T124" fmla="*/ 2958 w 3235"/>
                <a:gd name="T125" fmla="*/ 2036 h 4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5" h="4035">
                  <a:moveTo>
                    <a:pt x="2922" y="2001"/>
                  </a:moveTo>
                  <a:lnTo>
                    <a:pt x="2922" y="2001"/>
                  </a:lnTo>
                  <a:lnTo>
                    <a:pt x="2884" y="1968"/>
                  </a:lnTo>
                  <a:lnTo>
                    <a:pt x="2843" y="1937"/>
                  </a:lnTo>
                  <a:lnTo>
                    <a:pt x="2801" y="1907"/>
                  </a:lnTo>
                  <a:lnTo>
                    <a:pt x="2757" y="1877"/>
                  </a:lnTo>
                  <a:lnTo>
                    <a:pt x="2711" y="1850"/>
                  </a:lnTo>
                  <a:lnTo>
                    <a:pt x="2662" y="1822"/>
                  </a:lnTo>
                  <a:lnTo>
                    <a:pt x="2613" y="1797"/>
                  </a:lnTo>
                  <a:lnTo>
                    <a:pt x="2562" y="1773"/>
                  </a:lnTo>
                  <a:lnTo>
                    <a:pt x="2562" y="1773"/>
                  </a:lnTo>
                  <a:lnTo>
                    <a:pt x="2508" y="1749"/>
                  </a:lnTo>
                  <a:lnTo>
                    <a:pt x="2453" y="1726"/>
                  </a:lnTo>
                  <a:lnTo>
                    <a:pt x="2396" y="1702"/>
                  </a:lnTo>
                  <a:lnTo>
                    <a:pt x="2338" y="1679"/>
                  </a:lnTo>
                  <a:lnTo>
                    <a:pt x="2216" y="1632"/>
                  </a:lnTo>
                  <a:lnTo>
                    <a:pt x="2088" y="1586"/>
                  </a:lnTo>
                  <a:lnTo>
                    <a:pt x="1787" y="1483"/>
                  </a:lnTo>
                  <a:lnTo>
                    <a:pt x="1787" y="1483"/>
                  </a:lnTo>
                  <a:lnTo>
                    <a:pt x="1747" y="1468"/>
                  </a:lnTo>
                  <a:lnTo>
                    <a:pt x="1708" y="1454"/>
                  </a:lnTo>
                  <a:lnTo>
                    <a:pt x="1671" y="1438"/>
                  </a:lnTo>
                  <a:lnTo>
                    <a:pt x="1635" y="1422"/>
                  </a:lnTo>
                  <a:lnTo>
                    <a:pt x="1600" y="1406"/>
                  </a:lnTo>
                  <a:lnTo>
                    <a:pt x="1567" y="1389"/>
                  </a:lnTo>
                  <a:lnTo>
                    <a:pt x="1535" y="1370"/>
                  </a:lnTo>
                  <a:lnTo>
                    <a:pt x="1505" y="1352"/>
                  </a:lnTo>
                  <a:lnTo>
                    <a:pt x="1505" y="1352"/>
                  </a:lnTo>
                  <a:lnTo>
                    <a:pt x="1490" y="1342"/>
                  </a:lnTo>
                  <a:lnTo>
                    <a:pt x="1476" y="1331"/>
                  </a:lnTo>
                  <a:lnTo>
                    <a:pt x="1465" y="1321"/>
                  </a:lnTo>
                  <a:lnTo>
                    <a:pt x="1452" y="1308"/>
                  </a:lnTo>
                  <a:lnTo>
                    <a:pt x="1442" y="1297"/>
                  </a:lnTo>
                  <a:lnTo>
                    <a:pt x="1433" y="1283"/>
                  </a:lnTo>
                  <a:lnTo>
                    <a:pt x="1424" y="1269"/>
                  </a:lnTo>
                  <a:lnTo>
                    <a:pt x="1416" y="1256"/>
                  </a:lnTo>
                  <a:lnTo>
                    <a:pt x="1409" y="1241"/>
                  </a:lnTo>
                  <a:lnTo>
                    <a:pt x="1403" y="1225"/>
                  </a:lnTo>
                  <a:lnTo>
                    <a:pt x="1397" y="1209"/>
                  </a:lnTo>
                  <a:lnTo>
                    <a:pt x="1394" y="1193"/>
                  </a:lnTo>
                  <a:lnTo>
                    <a:pt x="1390" y="1174"/>
                  </a:lnTo>
                  <a:lnTo>
                    <a:pt x="1388" y="1157"/>
                  </a:lnTo>
                  <a:lnTo>
                    <a:pt x="1386" y="1138"/>
                  </a:lnTo>
                  <a:lnTo>
                    <a:pt x="1386" y="1118"/>
                  </a:lnTo>
                  <a:lnTo>
                    <a:pt x="1386" y="1118"/>
                  </a:lnTo>
                  <a:lnTo>
                    <a:pt x="1387" y="1096"/>
                  </a:lnTo>
                  <a:lnTo>
                    <a:pt x="1388" y="1074"/>
                  </a:lnTo>
                  <a:lnTo>
                    <a:pt x="1392" y="1054"/>
                  </a:lnTo>
                  <a:lnTo>
                    <a:pt x="1397" y="1033"/>
                  </a:lnTo>
                  <a:lnTo>
                    <a:pt x="1403" y="1015"/>
                  </a:lnTo>
                  <a:lnTo>
                    <a:pt x="1411" y="996"/>
                  </a:lnTo>
                  <a:lnTo>
                    <a:pt x="1419" y="979"/>
                  </a:lnTo>
                  <a:lnTo>
                    <a:pt x="1429" y="963"/>
                  </a:lnTo>
                  <a:lnTo>
                    <a:pt x="1429" y="963"/>
                  </a:lnTo>
                  <a:lnTo>
                    <a:pt x="1441" y="948"/>
                  </a:lnTo>
                  <a:lnTo>
                    <a:pt x="1453" y="934"/>
                  </a:lnTo>
                  <a:lnTo>
                    <a:pt x="1466" y="921"/>
                  </a:lnTo>
                  <a:lnTo>
                    <a:pt x="1481" y="908"/>
                  </a:lnTo>
                  <a:lnTo>
                    <a:pt x="1496" y="897"/>
                  </a:lnTo>
                  <a:lnTo>
                    <a:pt x="1512" y="885"/>
                  </a:lnTo>
                  <a:lnTo>
                    <a:pt x="1528" y="875"/>
                  </a:lnTo>
                  <a:lnTo>
                    <a:pt x="1545" y="866"/>
                  </a:lnTo>
                  <a:lnTo>
                    <a:pt x="1545" y="866"/>
                  </a:lnTo>
                  <a:lnTo>
                    <a:pt x="1564" y="858"/>
                  </a:lnTo>
                  <a:lnTo>
                    <a:pt x="1583" y="850"/>
                  </a:lnTo>
                  <a:lnTo>
                    <a:pt x="1603" y="842"/>
                  </a:lnTo>
                  <a:lnTo>
                    <a:pt x="1622" y="835"/>
                  </a:lnTo>
                  <a:lnTo>
                    <a:pt x="1643" y="829"/>
                  </a:lnTo>
                  <a:lnTo>
                    <a:pt x="1665" y="823"/>
                  </a:lnTo>
                  <a:lnTo>
                    <a:pt x="1686" y="819"/>
                  </a:lnTo>
                  <a:lnTo>
                    <a:pt x="1709" y="814"/>
                  </a:lnTo>
                  <a:lnTo>
                    <a:pt x="1709" y="814"/>
                  </a:lnTo>
                  <a:lnTo>
                    <a:pt x="1755" y="807"/>
                  </a:lnTo>
                  <a:lnTo>
                    <a:pt x="1802" y="803"/>
                  </a:lnTo>
                  <a:lnTo>
                    <a:pt x="1850" y="799"/>
                  </a:lnTo>
                  <a:lnTo>
                    <a:pt x="1900" y="798"/>
                  </a:lnTo>
                  <a:lnTo>
                    <a:pt x="1900" y="798"/>
                  </a:lnTo>
                  <a:lnTo>
                    <a:pt x="1932" y="798"/>
                  </a:lnTo>
                  <a:lnTo>
                    <a:pt x="1963" y="799"/>
                  </a:lnTo>
                  <a:lnTo>
                    <a:pt x="1993" y="801"/>
                  </a:lnTo>
                  <a:lnTo>
                    <a:pt x="2024" y="804"/>
                  </a:lnTo>
                  <a:lnTo>
                    <a:pt x="2052" y="807"/>
                  </a:lnTo>
                  <a:lnTo>
                    <a:pt x="2081" y="812"/>
                  </a:lnTo>
                  <a:lnTo>
                    <a:pt x="2137" y="822"/>
                  </a:lnTo>
                  <a:lnTo>
                    <a:pt x="2191" y="834"/>
                  </a:lnTo>
                  <a:lnTo>
                    <a:pt x="2241" y="847"/>
                  </a:lnTo>
                  <a:lnTo>
                    <a:pt x="2290" y="862"/>
                  </a:lnTo>
                  <a:lnTo>
                    <a:pt x="2334" y="878"/>
                  </a:lnTo>
                  <a:lnTo>
                    <a:pt x="2376" y="894"/>
                  </a:lnTo>
                  <a:lnTo>
                    <a:pt x="2415" y="910"/>
                  </a:lnTo>
                  <a:lnTo>
                    <a:pt x="2449" y="926"/>
                  </a:lnTo>
                  <a:lnTo>
                    <a:pt x="2480" y="941"/>
                  </a:lnTo>
                  <a:lnTo>
                    <a:pt x="2531" y="967"/>
                  </a:lnTo>
                  <a:lnTo>
                    <a:pt x="2565" y="983"/>
                  </a:lnTo>
                  <a:lnTo>
                    <a:pt x="2565" y="983"/>
                  </a:lnTo>
                  <a:lnTo>
                    <a:pt x="2583" y="964"/>
                  </a:lnTo>
                  <a:lnTo>
                    <a:pt x="2599" y="944"/>
                  </a:lnTo>
                  <a:lnTo>
                    <a:pt x="2617" y="923"/>
                  </a:lnTo>
                  <a:lnTo>
                    <a:pt x="2631" y="901"/>
                  </a:lnTo>
                  <a:lnTo>
                    <a:pt x="2646" y="878"/>
                  </a:lnTo>
                  <a:lnTo>
                    <a:pt x="2661" y="855"/>
                  </a:lnTo>
                  <a:lnTo>
                    <a:pt x="2675" y="831"/>
                  </a:lnTo>
                  <a:lnTo>
                    <a:pt x="2689" y="806"/>
                  </a:lnTo>
                  <a:lnTo>
                    <a:pt x="2701" y="782"/>
                  </a:lnTo>
                  <a:lnTo>
                    <a:pt x="2713" y="756"/>
                  </a:lnTo>
                  <a:lnTo>
                    <a:pt x="2736" y="704"/>
                  </a:lnTo>
                  <a:lnTo>
                    <a:pt x="2755" y="650"/>
                  </a:lnTo>
                  <a:lnTo>
                    <a:pt x="2774" y="597"/>
                  </a:lnTo>
                  <a:lnTo>
                    <a:pt x="2789" y="543"/>
                  </a:lnTo>
                  <a:lnTo>
                    <a:pt x="2802" y="492"/>
                  </a:lnTo>
                  <a:lnTo>
                    <a:pt x="2814" y="441"/>
                  </a:lnTo>
                  <a:lnTo>
                    <a:pt x="2823" y="393"/>
                  </a:lnTo>
                  <a:lnTo>
                    <a:pt x="2830" y="347"/>
                  </a:lnTo>
                  <a:lnTo>
                    <a:pt x="2835" y="305"/>
                  </a:lnTo>
                  <a:lnTo>
                    <a:pt x="2838" y="267"/>
                  </a:lnTo>
                  <a:lnTo>
                    <a:pt x="2839" y="233"/>
                  </a:lnTo>
                  <a:lnTo>
                    <a:pt x="2839" y="233"/>
                  </a:lnTo>
                  <a:lnTo>
                    <a:pt x="2782" y="208"/>
                  </a:lnTo>
                  <a:lnTo>
                    <a:pt x="2703" y="175"/>
                  </a:lnTo>
                  <a:lnTo>
                    <a:pt x="2654" y="156"/>
                  </a:lnTo>
                  <a:lnTo>
                    <a:pt x="2602" y="136"/>
                  </a:lnTo>
                  <a:lnTo>
                    <a:pt x="2543" y="117"/>
                  </a:lnTo>
                  <a:lnTo>
                    <a:pt x="2481" y="97"/>
                  </a:lnTo>
                  <a:lnTo>
                    <a:pt x="2414" y="78"/>
                  </a:lnTo>
                  <a:lnTo>
                    <a:pt x="2341" y="59"/>
                  </a:lnTo>
                  <a:lnTo>
                    <a:pt x="2266" y="43"/>
                  </a:lnTo>
                  <a:lnTo>
                    <a:pt x="2227" y="35"/>
                  </a:lnTo>
                  <a:lnTo>
                    <a:pt x="2186" y="28"/>
                  </a:lnTo>
                  <a:lnTo>
                    <a:pt x="2145" y="23"/>
                  </a:lnTo>
                  <a:lnTo>
                    <a:pt x="2103" y="17"/>
                  </a:lnTo>
                  <a:lnTo>
                    <a:pt x="2059" y="11"/>
                  </a:lnTo>
                  <a:lnTo>
                    <a:pt x="2016" y="8"/>
                  </a:lnTo>
                  <a:lnTo>
                    <a:pt x="1971" y="4"/>
                  </a:lnTo>
                  <a:lnTo>
                    <a:pt x="1925" y="2"/>
                  </a:lnTo>
                  <a:lnTo>
                    <a:pt x="1878" y="0"/>
                  </a:lnTo>
                  <a:lnTo>
                    <a:pt x="1831" y="0"/>
                  </a:lnTo>
                  <a:lnTo>
                    <a:pt x="1831" y="0"/>
                  </a:lnTo>
                  <a:lnTo>
                    <a:pt x="1743" y="1"/>
                  </a:lnTo>
                  <a:lnTo>
                    <a:pt x="1656" y="4"/>
                  </a:lnTo>
                  <a:lnTo>
                    <a:pt x="1573" y="10"/>
                  </a:lnTo>
                  <a:lnTo>
                    <a:pt x="1491" y="19"/>
                  </a:lnTo>
                  <a:lnTo>
                    <a:pt x="1411" y="31"/>
                  </a:lnTo>
                  <a:lnTo>
                    <a:pt x="1372" y="36"/>
                  </a:lnTo>
                  <a:lnTo>
                    <a:pt x="1334" y="43"/>
                  </a:lnTo>
                  <a:lnTo>
                    <a:pt x="1295" y="51"/>
                  </a:lnTo>
                  <a:lnTo>
                    <a:pt x="1258" y="59"/>
                  </a:lnTo>
                  <a:lnTo>
                    <a:pt x="1222" y="69"/>
                  </a:lnTo>
                  <a:lnTo>
                    <a:pt x="1185" y="78"/>
                  </a:lnTo>
                  <a:lnTo>
                    <a:pt x="1185" y="78"/>
                  </a:lnTo>
                  <a:lnTo>
                    <a:pt x="1150" y="88"/>
                  </a:lnTo>
                  <a:lnTo>
                    <a:pt x="1114" y="99"/>
                  </a:lnTo>
                  <a:lnTo>
                    <a:pt x="1080" y="110"/>
                  </a:lnTo>
                  <a:lnTo>
                    <a:pt x="1046" y="122"/>
                  </a:lnTo>
                  <a:lnTo>
                    <a:pt x="1013" y="135"/>
                  </a:lnTo>
                  <a:lnTo>
                    <a:pt x="981" y="148"/>
                  </a:lnTo>
                  <a:lnTo>
                    <a:pt x="949" y="161"/>
                  </a:lnTo>
                  <a:lnTo>
                    <a:pt x="918" y="176"/>
                  </a:lnTo>
                  <a:lnTo>
                    <a:pt x="887" y="191"/>
                  </a:lnTo>
                  <a:lnTo>
                    <a:pt x="858" y="206"/>
                  </a:lnTo>
                  <a:lnTo>
                    <a:pt x="828" y="222"/>
                  </a:lnTo>
                  <a:lnTo>
                    <a:pt x="800" y="239"/>
                  </a:lnTo>
                  <a:lnTo>
                    <a:pt x="772" y="257"/>
                  </a:lnTo>
                  <a:lnTo>
                    <a:pt x="745" y="274"/>
                  </a:lnTo>
                  <a:lnTo>
                    <a:pt x="718" y="292"/>
                  </a:lnTo>
                  <a:lnTo>
                    <a:pt x="693" y="312"/>
                  </a:lnTo>
                  <a:lnTo>
                    <a:pt x="693" y="312"/>
                  </a:lnTo>
                  <a:lnTo>
                    <a:pt x="668" y="331"/>
                  </a:lnTo>
                  <a:lnTo>
                    <a:pt x="644" y="352"/>
                  </a:lnTo>
                  <a:lnTo>
                    <a:pt x="620" y="372"/>
                  </a:lnTo>
                  <a:lnTo>
                    <a:pt x="597" y="393"/>
                  </a:lnTo>
                  <a:lnTo>
                    <a:pt x="575" y="415"/>
                  </a:lnTo>
                  <a:lnTo>
                    <a:pt x="553" y="438"/>
                  </a:lnTo>
                  <a:lnTo>
                    <a:pt x="532" y="460"/>
                  </a:lnTo>
                  <a:lnTo>
                    <a:pt x="512" y="484"/>
                  </a:lnTo>
                  <a:lnTo>
                    <a:pt x="492" y="508"/>
                  </a:lnTo>
                  <a:lnTo>
                    <a:pt x="474" y="532"/>
                  </a:lnTo>
                  <a:lnTo>
                    <a:pt x="456" y="557"/>
                  </a:lnTo>
                  <a:lnTo>
                    <a:pt x="438" y="582"/>
                  </a:lnTo>
                  <a:lnTo>
                    <a:pt x="422" y="608"/>
                  </a:lnTo>
                  <a:lnTo>
                    <a:pt x="406" y="635"/>
                  </a:lnTo>
                  <a:lnTo>
                    <a:pt x="390" y="662"/>
                  </a:lnTo>
                  <a:lnTo>
                    <a:pt x="376" y="689"/>
                  </a:lnTo>
                  <a:lnTo>
                    <a:pt x="376" y="689"/>
                  </a:lnTo>
                  <a:lnTo>
                    <a:pt x="363" y="718"/>
                  </a:lnTo>
                  <a:lnTo>
                    <a:pt x="350" y="746"/>
                  </a:lnTo>
                  <a:lnTo>
                    <a:pt x="337" y="775"/>
                  </a:lnTo>
                  <a:lnTo>
                    <a:pt x="327" y="805"/>
                  </a:lnTo>
                  <a:lnTo>
                    <a:pt x="317" y="835"/>
                  </a:lnTo>
                  <a:lnTo>
                    <a:pt x="308" y="866"/>
                  </a:lnTo>
                  <a:lnTo>
                    <a:pt x="300" y="897"/>
                  </a:lnTo>
                  <a:lnTo>
                    <a:pt x="292" y="928"/>
                  </a:lnTo>
                  <a:lnTo>
                    <a:pt x="285" y="961"/>
                  </a:lnTo>
                  <a:lnTo>
                    <a:pt x="279" y="993"/>
                  </a:lnTo>
                  <a:lnTo>
                    <a:pt x="274" y="1026"/>
                  </a:lnTo>
                  <a:lnTo>
                    <a:pt x="271" y="1060"/>
                  </a:lnTo>
                  <a:lnTo>
                    <a:pt x="267" y="1094"/>
                  </a:lnTo>
                  <a:lnTo>
                    <a:pt x="265" y="1128"/>
                  </a:lnTo>
                  <a:lnTo>
                    <a:pt x="264" y="1164"/>
                  </a:lnTo>
                  <a:lnTo>
                    <a:pt x="263" y="1199"/>
                  </a:lnTo>
                  <a:lnTo>
                    <a:pt x="263" y="1199"/>
                  </a:lnTo>
                  <a:lnTo>
                    <a:pt x="264" y="1257"/>
                  </a:lnTo>
                  <a:lnTo>
                    <a:pt x="267" y="1313"/>
                  </a:lnTo>
                  <a:lnTo>
                    <a:pt x="273" y="1367"/>
                  </a:lnTo>
                  <a:lnTo>
                    <a:pt x="281" y="1419"/>
                  </a:lnTo>
                  <a:lnTo>
                    <a:pt x="292" y="1469"/>
                  </a:lnTo>
                  <a:lnTo>
                    <a:pt x="304" y="1517"/>
                  </a:lnTo>
                  <a:lnTo>
                    <a:pt x="319" y="1563"/>
                  </a:lnTo>
                  <a:lnTo>
                    <a:pt x="327" y="1585"/>
                  </a:lnTo>
                  <a:lnTo>
                    <a:pt x="335" y="1608"/>
                  </a:lnTo>
                  <a:lnTo>
                    <a:pt x="335" y="1608"/>
                  </a:lnTo>
                  <a:lnTo>
                    <a:pt x="355" y="1650"/>
                  </a:lnTo>
                  <a:lnTo>
                    <a:pt x="375" y="1692"/>
                  </a:lnTo>
                  <a:lnTo>
                    <a:pt x="398" y="1732"/>
                  </a:lnTo>
                  <a:lnTo>
                    <a:pt x="422" y="1771"/>
                  </a:lnTo>
                  <a:lnTo>
                    <a:pt x="449" y="1809"/>
                  </a:lnTo>
                  <a:lnTo>
                    <a:pt x="477" y="1845"/>
                  </a:lnTo>
                  <a:lnTo>
                    <a:pt x="507" y="1881"/>
                  </a:lnTo>
                  <a:lnTo>
                    <a:pt x="539" y="1914"/>
                  </a:lnTo>
                  <a:lnTo>
                    <a:pt x="539" y="1914"/>
                  </a:lnTo>
                  <a:lnTo>
                    <a:pt x="573" y="1947"/>
                  </a:lnTo>
                  <a:lnTo>
                    <a:pt x="608" y="1978"/>
                  </a:lnTo>
                  <a:lnTo>
                    <a:pt x="646" y="2009"/>
                  </a:lnTo>
                  <a:lnTo>
                    <a:pt x="684" y="2038"/>
                  </a:lnTo>
                  <a:lnTo>
                    <a:pt x="725" y="2067"/>
                  </a:lnTo>
                  <a:lnTo>
                    <a:pt x="766" y="2094"/>
                  </a:lnTo>
                  <a:lnTo>
                    <a:pt x="810" y="2120"/>
                  </a:lnTo>
                  <a:lnTo>
                    <a:pt x="856" y="2145"/>
                  </a:lnTo>
                  <a:lnTo>
                    <a:pt x="856" y="2145"/>
                  </a:lnTo>
                  <a:lnTo>
                    <a:pt x="903" y="2169"/>
                  </a:lnTo>
                  <a:lnTo>
                    <a:pt x="951" y="2192"/>
                  </a:lnTo>
                  <a:lnTo>
                    <a:pt x="1000" y="2215"/>
                  </a:lnTo>
                  <a:lnTo>
                    <a:pt x="1051" y="2236"/>
                  </a:lnTo>
                  <a:lnTo>
                    <a:pt x="1104" y="2257"/>
                  </a:lnTo>
                  <a:lnTo>
                    <a:pt x="1156" y="2276"/>
                  </a:lnTo>
                  <a:lnTo>
                    <a:pt x="1210" y="2295"/>
                  </a:lnTo>
                  <a:lnTo>
                    <a:pt x="1267" y="2313"/>
                  </a:lnTo>
                  <a:lnTo>
                    <a:pt x="1617" y="2428"/>
                  </a:lnTo>
                  <a:lnTo>
                    <a:pt x="1617" y="2428"/>
                  </a:lnTo>
                  <a:lnTo>
                    <a:pt x="1699" y="2455"/>
                  </a:lnTo>
                  <a:lnTo>
                    <a:pt x="1778" y="2484"/>
                  </a:lnTo>
                  <a:lnTo>
                    <a:pt x="1778" y="2484"/>
                  </a:lnTo>
                  <a:lnTo>
                    <a:pt x="1816" y="2500"/>
                  </a:lnTo>
                  <a:lnTo>
                    <a:pt x="1853" y="2517"/>
                  </a:lnTo>
                  <a:lnTo>
                    <a:pt x="1886" y="2537"/>
                  </a:lnTo>
                  <a:lnTo>
                    <a:pt x="1919" y="2558"/>
                  </a:lnTo>
                  <a:lnTo>
                    <a:pt x="1919" y="2558"/>
                  </a:lnTo>
                  <a:lnTo>
                    <a:pt x="1934" y="2569"/>
                  </a:lnTo>
                  <a:lnTo>
                    <a:pt x="1949" y="2580"/>
                  </a:lnTo>
                  <a:lnTo>
                    <a:pt x="1963" y="2593"/>
                  </a:lnTo>
                  <a:lnTo>
                    <a:pt x="1975" y="2606"/>
                  </a:lnTo>
                  <a:lnTo>
                    <a:pt x="1987" y="2619"/>
                  </a:lnTo>
                  <a:lnTo>
                    <a:pt x="1998" y="2633"/>
                  </a:lnTo>
                  <a:lnTo>
                    <a:pt x="2010" y="2648"/>
                  </a:lnTo>
                  <a:lnTo>
                    <a:pt x="2019" y="2664"/>
                  </a:lnTo>
                  <a:lnTo>
                    <a:pt x="2019" y="2664"/>
                  </a:lnTo>
                  <a:lnTo>
                    <a:pt x="2028" y="2680"/>
                  </a:lnTo>
                  <a:lnTo>
                    <a:pt x="2035" y="2696"/>
                  </a:lnTo>
                  <a:lnTo>
                    <a:pt x="2042" y="2715"/>
                  </a:lnTo>
                  <a:lnTo>
                    <a:pt x="2048" y="2732"/>
                  </a:lnTo>
                  <a:lnTo>
                    <a:pt x="2051" y="2751"/>
                  </a:lnTo>
                  <a:lnTo>
                    <a:pt x="2055" y="2771"/>
                  </a:lnTo>
                  <a:lnTo>
                    <a:pt x="2056" y="2791"/>
                  </a:lnTo>
                  <a:lnTo>
                    <a:pt x="2057" y="2813"/>
                  </a:lnTo>
                  <a:lnTo>
                    <a:pt x="2057" y="2813"/>
                  </a:lnTo>
                  <a:lnTo>
                    <a:pt x="2056" y="2839"/>
                  </a:lnTo>
                  <a:lnTo>
                    <a:pt x="2055" y="2863"/>
                  </a:lnTo>
                  <a:lnTo>
                    <a:pt x="2051" y="2887"/>
                  </a:lnTo>
                  <a:lnTo>
                    <a:pt x="2045" y="2908"/>
                  </a:lnTo>
                  <a:lnTo>
                    <a:pt x="2040" y="2930"/>
                  </a:lnTo>
                  <a:lnTo>
                    <a:pt x="2032" y="2951"/>
                  </a:lnTo>
                  <a:lnTo>
                    <a:pt x="2022" y="2970"/>
                  </a:lnTo>
                  <a:lnTo>
                    <a:pt x="2012" y="2989"/>
                  </a:lnTo>
                  <a:lnTo>
                    <a:pt x="2001" y="3007"/>
                  </a:lnTo>
                  <a:lnTo>
                    <a:pt x="1987" y="3023"/>
                  </a:lnTo>
                  <a:lnTo>
                    <a:pt x="1972" y="3039"/>
                  </a:lnTo>
                  <a:lnTo>
                    <a:pt x="1956" y="3054"/>
                  </a:lnTo>
                  <a:lnTo>
                    <a:pt x="1939" y="3068"/>
                  </a:lnTo>
                  <a:lnTo>
                    <a:pt x="1920" y="3081"/>
                  </a:lnTo>
                  <a:lnTo>
                    <a:pt x="1900" y="3092"/>
                  </a:lnTo>
                  <a:lnTo>
                    <a:pt x="1878" y="3103"/>
                  </a:lnTo>
                  <a:lnTo>
                    <a:pt x="1878" y="3103"/>
                  </a:lnTo>
                  <a:lnTo>
                    <a:pt x="1855" y="3114"/>
                  </a:lnTo>
                  <a:lnTo>
                    <a:pt x="1831" y="3123"/>
                  </a:lnTo>
                  <a:lnTo>
                    <a:pt x="1806" y="3132"/>
                  </a:lnTo>
                  <a:lnTo>
                    <a:pt x="1780" y="3140"/>
                  </a:lnTo>
                  <a:lnTo>
                    <a:pt x="1753" y="3148"/>
                  </a:lnTo>
                  <a:lnTo>
                    <a:pt x="1724" y="3155"/>
                  </a:lnTo>
                  <a:lnTo>
                    <a:pt x="1694" y="3161"/>
                  </a:lnTo>
                  <a:lnTo>
                    <a:pt x="1665" y="3167"/>
                  </a:lnTo>
                  <a:lnTo>
                    <a:pt x="1632" y="3172"/>
                  </a:lnTo>
                  <a:lnTo>
                    <a:pt x="1599" y="3176"/>
                  </a:lnTo>
                  <a:lnTo>
                    <a:pt x="1566" y="3179"/>
                  </a:lnTo>
                  <a:lnTo>
                    <a:pt x="1530" y="3183"/>
                  </a:lnTo>
                  <a:lnTo>
                    <a:pt x="1495" y="3185"/>
                  </a:lnTo>
                  <a:lnTo>
                    <a:pt x="1457" y="3186"/>
                  </a:lnTo>
                  <a:lnTo>
                    <a:pt x="1379" y="3188"/>
                  </a:lnTo>
                  <a:lnTo>
                    <a:pt x="1379" y="3188"/>
                  </a:lnTo>
                  <a:lnTo>
                    <a:pt x="1327" y="3187"/>
                  </a:lnTo>
                  <a:lnTo>
                    <a:pt x="1273" y="3185"/>
                  </a:lnTo>
                  <a:lnTo>
                    <a:pt x="1219" y="3180"/>
                  </a:lnTo>
                  <a:lnTo>
                    <a:pt x="1163" y="3175"/>
                  </a:lnTo>
                  <a:lnTo>
                    <a:pt x="1107" y="3168"/>
                  </a:lnTo>
                  <a:lnTo>
                    <a:pt x="1050" y="3160"/>
                  </a:lnTo>
                  <a:lnTo>
                    <a:pt x="990" y="3148"/>
                  </a:lnTo>
                  <a:lnTo>
                    <a:pt x="930" y="3137"/>
                  </a:lnTo>
                  <a:lnTo>
                    <a:pt x="870" y="3123"/>
                  </a:lnTo>
                  <a:lnTo>
                    <a:pt x="807" y="3108"/>
                  </a:lnTo>
                  <a:lnTo>
                    <a:pt x="743" y="3091"/>
                  </a:lnTo>
                  <a:lnTo>
                    <a:pt x="679" y="3073"/>
                  </a:lnTo>
                  <a:lnTo>
                    <a:pt x="614" y="3053"/>
                  </a:lnTo>
                  <a:lnTo>
                    <a:pt x="547" y="3031"/>
                  </a:lnTo>
                  <a:lnTo>
                    <a:pt x="480" y="3008"/>
                  </a:lnTo>
                  <a:lnTo>
                    <a:pt x="410" y="2983"/>
                  </a:lnTo>
                  <a:lnTo>
                    <a:pt x="410" y="2983"/>
                  </a:lnTo>
                  <a:lnTo>
                    <a:pt x="394" y="3036"/>
                  </a:lnTo>
                  <a:lnTo>
                    <a:pt x="376" y="3087"/>
                  </a:lnTo>
                  <a:lnTo>
                    <a:pt x="357" y="3139"/>
                  </a:lnTo>
                  <a:lnTo>
                    <a:pt x="337" y="3190"/>
                  </a:lnTo>
                  <a:lnTo>
                    <a:pt x="317" y="3239"/>
                  </a:lnTo>
                  <a:lnTo>
                    <a:pt x="295" y="3288"/>
                  </a:lnTo>
                  <a:lnTo>
                    <a:pt x="272" y="3336"/>
                  </a:lnTo>
                  <a:lnTo>
                    <a:pt x="248" y="3383"/>
                  </a:lnTo>
                  <a:lnTo>
                    <a:pt x="223" y="3429"/>
                  </a:lnTo>
                  <a:lnTo>
                    <a:pt x="196" y="3475"/>
                  </a:lnTo>
                  <a:lnTo>
                    <a:pt x="169" y="3520"/>
                  </a:lnTo>
                  <a:lnTo>
                    <a:pt x="141" y="3565"/>
                  </a:lnTo>
                  <a:lnTo>
                    <a:pt x="111" y="3608"/>
                  </a:lnTo>
                  <a:lnTo>
                    <a:pt x="82" y="3651"/>
                  </a:lnTo>
                  <a:lnTo>
                    <a:pt x="50" y="3692"/>
                  </a:lnTo>
                  <a:lnTo>
                    <a:pt x="17" y="3733"/>
                  </a:lnTo>
                  <a:lnTo>
                    <a:pt x="0" y="3754"/>
                  </a:lnTo>
                  <a:lnTo>
                    <a:pt x="138" y="3812"/>
                  </a:lnTo>
                  <a:lnTo>
                    <a:pt x="138" y="3812"/>
                  </a:lnTo>
                  <a:lnTo>
                    <a:pt x="224" y="3840"/>
                  </a:lnTo>
                  <a:lnTo>
                    <a:pt x="308" y="3866"/>
                  </a:lnTo>
                  <a:lnTo>
                    <a:pt x="390" y="3889"/>
                  </a:lnTo>
                  <a:lnTo>
                    <a:pt x="472" y="3912"/>
                  </a:lnTo>
                  <a:lnTo>
                    <a:pt x="551" y="3932"/>
                  </a:lnTo>
                  <a:lnTo>
                    <a:pt x="629" y="3950"/>
                  </a:lnTo>
                  <a:lnTo>
                    <a:pt x="706" y="3966"/>
                  </a:lnTo>
                  <a:lnTo>
                    <a:pt x="781" y="3981"/>
                  </a:lnTo>
                  <a:lnTo>
                    <a:pt x="781" y="3981"/>
                  </a:lnTo>
                  <a:lnTo>
                    <a:pt x="857" y="3994"/>
                  </a:lnTo>
                  <a:lnTo>
                    <a:pt x="935" y="4005"/>
                  </a:lnTo>
                  <a:lnTo>
                    <a:pt x="1016" y="4014"/>
                  </a:lnTo>
                  <a:lnTo>
                    <a:pt x="1101" y="4022"/>
                  </a:lnTo>
                  <a:lnTo>
                    <a:pt x="1189" y="4028"/>
                  </a:lnTo>
                  <a:lnTo>
                    <a:pt x="1279" y="4031"/>
                  </a:lnTo>
                  <a:lnTo>
                    <a:pt x="1372" y="4035"/>
                  </a:lnTo>
                  <a:lnTo>
                    <a:pt x="1467" y="4035"/>
                  </a:lnTo>
                  <a:lnTo>
                    <a:pt x="1467" y="4035"/>
                  </a:lnTo>
                  <a:lnTo>
                    <a:pt x="1520" y="4035"/>
                  </a:lnTo>
                  <a:lnTo>
                    <a:pt x="1573" y="4034"/>
                  </a:lnTo>
                  <a:lnTo>
                    <a:pt x="1623" y="4033"/>
                  </a:lnTo>
                  <a:lnTo>
                    <a:pt x="1675" y="4029"/>
                  </a:lnTo>
                  <a:lnTo>
                    <a:pt x="1724" y="4027"/>
                  </a:lnTo>
                  <a:lnTo>
                    <a:pt x="1773" y="4022"/>
                  </a:lnTo>
                  <a:lnTo>
                    <a:pt x="1822" y="4018"/>
                  </a:lnTo>
                  <a:lnTo>
                    <a:pt x="1870" y="4013"/>
                  </a:lnTo>
                  <a:lnTo>
                    <a:pt x="1916" y="4007"/>
                  </a:lnTo>
                  <a:lnTo>
                    <a:pt x="1963" y="4000"/>
                  </a:lnTo>
                  <a:lnTo>
                    <a:pt x="2007" y="3992"/>
                  </a:lnTo>
                  <a:lnTo>
                    <a:pt x="2052" y="3984"/>
                  </a:lnTo>
                  <a:lnTo>
                    <a:pt x="2096" y="3976"/>
                  </a:lnTo>
                  <a:lnTo>
                    <a:pt x="2139" y="3967"/>
                  </a:lnTo>
                  <a:lnTo>
                    <a:pt x="2182" y="3957"/>
                  </a:lnTo>
                  <a:lnTo>
                    <a:pt x="2223" y="3945"/>
                  </a:lnTo>
                  <a:lnTo>
                    <a:pt x="2223" y="3945"/>
                  </a:lnTo>
                  <a:lnTo>
                    <a:pt x="2263" y="3934"/>
                  </a:lnTo>
                  <a:lnTo>
                    <a:pt x="2303" y="3922"/>
                  </a:lnTo>
                  <a:lnTo>
                    <a:pt x="2342" y="3910"/>
                  </a:lnTo>
                  <a:lnTo>
                    <a:pt x="2381" y="3896"/>
                  </a:lnTo>
                  <a:lnTo>
                    <a:pt x="2418" y="3882"/>
                  </a:lnTo>
                  <a:lnTo>
                    <a:pt x="2455" y="3867"/>
                  </a:lnTo>
                  <a:lnTo>
                    <a:pt x="2492" y="3852"/>
                  </a:lnTo>
                  <a:lnTo>
                    <a:pt x="2526" y="3838"/>
                  </a:lnTo>
                  <a:lnTo>
                    <a:pt x="2560" y="3820"/>
                  </a:lnTo>
                  <a:lnTo>
                    <a:pt x="2594" y="3804"/>
                  </a:lnTo>
                  <a:lnTo>
                    <a:pt x="2627" y="3786"/>
                  </a:lnTo>
                  <a:lnTo>
                    <a:pt x="2658" y="3769"/>
                  </a:lnTo>
                  <a:lnTo>
                    <a:pt x="2690" y="3750"/>
                  </a:lnTo>
                  <a:lnTo>
                    <a:pt x="2720" y="3731"/>
                  </a:lnTo>
                  <a:lnTo>
                    <a:pt x="2750" y="3710"/>
                  </a:lnTo>
                  <a:lnTo>
                    <a:pt x="2777" y="3691"/>
                  </a:lnTo>
                  <a:lnTo>
                    <a:pt x="2777" y="3691"/>
                  </a:lnTo>
                  <a:lnTo>
                    <a:pt x="2806" y="3669"/>
                  </a:lnTo>
                  <a:lnTo>
                    <a:pt x="2832" y="3648"/>
                  </a:lnTo>
                  <a:lnTo>
                    <a:pt x="2859" y="3627"/>
                  </a:lnTo>
                  <a:lnTo>
                    <a:pt x="2884" y="3604"/>
                  </a:lnTo>
                  <a:lnTo>
                    <a:pt x="2908" y="3581"/>
                  </a:lnTo>
                  <a:lnTo>
                    <a:pt x="2932" y="3557"/>
                  </a:lnTo>
                  <a:lnTo>
                    <a:pt x="2954" y="3532"/>
                  </a:lnTo>
                  <a:lnTo>
                    <a:pt x="2976" y="3508"/>
                  </a:lnTo>
                  <a:lnTo>
                    <a:pt x="2997" y="3483"/>
                  </a:lnTo>
                  <a:lnTo>
                    <a:pt x="3017" y="3458"/>
                  </a:lnTo>
                  <a:lnTo>
                    <a:pt x="3036" y="3432"/>
                  </a:lnTo>
                  <a:lnTo>
                    <a:pt x="3055" y="3405"/>
                  </a:lnTo>
                  <a:lnTo>
                    <a:pt x="3072" y="3378"/>
                  </a:lnTo>
                  <a:lnTo>
                    <a:pt x="3089" y="3350"/>
                  </a:lnTo>
                  <a:lnTo>
                    <a:pt x="3104" y="3323"/>
                  </a:lnTo>
                  <a:lnTo>
                    <a:pt x="3119" y="3294"/>
                  </a:lnTo>
                  <a:lnTo>
                    <a:pt x="3119" y="3294"/>
                  </a:lnTo>
                  <a:lnTo>
                    <a:pt x="3134" y="3265"/>
                  </a:lnTo>
                  <a:lnTo>
                    <a:pt x="3146" y="3235"/>
                  </a:lnTo>
                  <a:lnTo>
                    <a:pt x="3159" y="3206"/>
                  </a:lnTo>
                  <a:lnTo>
                    <a:pt x="3171" y="3175"/>
                  </a:lnTo>
                  <a:lnTo>
                    <a:pt x="3181" y="3144"/>
                  </a:lnTo>
                  <a:lnTo>
                    <a:pt x="3190" y="3113"/>
                  </a:lnTo>
                  <a:lnTo>
                    <a:pt x="3199" y="3081"/>
                  </a:lnTo>
                  <a:lnTo>
                    <a:pt x="3206" y="3048"/>
                  </a:lnTo>
                  <a:lnTo>
                    <a:pt x="3213" y="3016"/>
                  </a:lnTo>
                  <a:lnTo>
                    <a:pt x="3219" y="2983"/>
                  </a:lnTo>
                  <a:lnTo>
                    <a:pt x="3224" y="2950"/>
                  </a:lnTo>
                  <a:lnTo>
                    <a:pt x="3228" y="2915"/>
                  </a:lnTo>
                  <a:lnTo>
                    <a:pt x="3231" y="2881"/>
                  </a:lnTo>
                  <a:lnTo>
                    <a:pt x="3234" y="2847"/>
                  </a:lnTo>
                  <a:lnTo>
                    <a:pt x="3235" y="2811"/>
                  </a:lnTo>
                  <a:lnTo>
                    <a:pt x="3235" y="2775"/>
                  </a:lnTo>
                  <a:lnTo>
                    <a:pt x="3235" y="2775"/>
                  </a:lnTo>
                  <a:lnTo>
                    <a:pt x="3234" y="2710"/>
                  </a:lnTo>
                  <a:lnTo>
                    <a:pt x="3230" y="2647"/>
                  </a:lnTo>
                  <a:lnTo>
                    <a:pt x="3228" y="2616"/>
                  </a:lnTo>
                  <a:lnTo>
                    <a:pt x="3224" y="2586"/>
                  </a:lnTo>
                  <a:lnTo>
                    <a:pt x="3220" y="2558"/>
                  </a:lnTo>
                  <a:lnTo>
                    <a:pt x="3215" y="2529"/>
                  </a:lnTo>
                  <a:lnTo>
                    <a:pt x="3210" y="2500"/>
                  </a:lnTo>
                  <a:lnTo>
                    <a:pt x="3204" y="2473"/>
                  </a:lnTo>
                  <a:lnTo>
                    <a:pt x="3197" y="2446"/>
                  </a:lnTo>
                  <a:lnTo>
                    <a:pt x="3190" y="2420"/>
                  </a:lnTo>
                  <a:lnTo>
                    <a:pt x="3182" y="2395"/>
                  </a:lnTo>
                  <a:lnTo>
                    <a:pt x="3173" y="2369"/>
                  </a:lnTo>
                  <a:lnTo>
                    <a:pt x="3164" y="2345"/>
                  </a:lnTo>
                  <a:lnTo>
                    <a:pt x="3153" y="2321"/>
                  </a:lnTo>
                  <a:lnTo>
                    <a:pt x="3153" y="2321"/>
                  </a:lnTo>
                  <a:lnTo>
                    <a:pt x="3133" y="2275"/>
                  </a:lnTo>
                  <a:lnTo>
                    <a:pt x="3109" y="2232"/>
                  </a:lnTo>
                  <a:lnTo>
                    <a:pt x="3083" y="2188"/>
                  </a:lnTo>
                  <a:lnTo>
                    <a:pt x="3055" y="2148"/>
                  </a:lnTo>
                  <a:lnTo>
                    <a:pt x="3025" y="2109"/>
                  </a:lnTo>
                  <a:lnTo>
                    <a:pt x="2993" y="2071"/>
                  </a:lnTo>
                  <a:lnTo>
                    <a:pt x="2958" y="2036"/>
                  </a:lnTo>
                  <a:lnTo>
                    <a:pt x="2922" y="2001"/>
                  </a:lnTo>
                  <a:lnTo>
                    <a:pt x="2922" y="200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sp>
        <p:nvSpPr>
          <p:cNvPr id="53" name="Symbol zastępczy tekstu 52"/>
          <p:cNvSpPr>
            <a:spLocks noGrp="1"/>
          </p:cNvSpPr>
          <p:nvPr>
            <p:ph type="body" sz="quarter" idx="10" hasCustomPrompt="1"/>
          </p:nvPr>
        </p:nvSpPr>
        <p:spPr>
          <a:xfrm>
            <a:off x="431800" y="5361768"/>
            <a:ext cx="4140200" cy="757237"/>
          </a:xfrm>
          <a:prstGeom prst="rect">
            <a:avLst/>
          </a:prstGeom>
        </p:spPr>
        <p:txBody>
          <a:bodyPr anchor="ctr"/>
          <a:lstStyle>
            <a:lvl1pPr marL="0" indent="0">
              <a:buNone/>
              <a:defRPr sz="2000" baseline="0">
                <a:solidFill>
                  <a:schemeClr val="tx2"/>
                </a:solidFill>
              </a:defRPr>
            </a:lvl1pPr>
          </a:lstStyle>
          <a:p>
            <a:pPr lvl="0"/>
            <a:r>
              <a:rPr lang="pl-PL"/>
              <a:t>Tytuł raportu</a:t>
            </a:r>
          </a:p>
        </p:txBody>
      </p:sp>
      <p:sp>
        <p:nvSpPr>
          <p:cNvPr id="381" name="Symbol zastępczy tekstu 380"/>
          <p:cNvSpPr>
            <a:spLocks noGrp="1"/>
          </p:cNvSpPr>
          <p:nvPr>
            <p:ph type="body" sz="quarter" idx="11" hasCustomPrompt="1"/>
          </p:nvPr>
        </p:nvSpPr>
        <p:spPr>
          <a:xfrm>
            <a:off x="447674" y="6178551"/>
            <a:ext cx="2203451" cy="264582"/>
          </a:xfrm>
          <a:prstGeom prst="rect">
            <a:avLst/>
          </a:prstGeom>
        </p:spPr>
        <p:txBody>
          <a:bodyPr/>
          <a:lstStyle>
            <a:lvl1pPr marL="0" indent="0">
              <a:buNone/>
              <a:defRPr sz="1000" baseline="0">
                <a:solidFill>
                  <a:schemeClr val="tx2"/>
                </a:solidFill>
                <a:latin typeface="+mj-lt"/>
              </a:defRPr>
            </a:lvl1pPr>
          </a:lstStyle>
          <a:p>
            <a:r>
              <a:rPr lang="pl-PL" sz="1000">
                <a:solidFill>
                  <a:srgbClr val="004B88"/>
                </a:solidFill>
                <a:latin typeface="Century Gothic" panose="020B0502020202020204" pitchFamily="34" charset="0"/>
              </a:rPr>
              <a:t>Sopot/Warszawa, miesiąc, 2014</a:t>
            </a:r>
          </a:p>
        </p:txBody>
      </p:sp>
      <p:grpSp>
        <p:nvGrpSpPr>
          <p:cNvPr id="883" name="Grupa 882"/>
          <p:cNvGrpSpPr/>
          <p:nvPr userDrawn="1"/>
        </p:nvGrpSpPr>
        <p:grpSpPr>
          <a:xfrm>
            <a:off x="30163" y="49214"/>
            <a:ext cx="8358261" cy="4997950"/>
            <a:chOff x="30163" y="49213"/>
            <a:chExt cx="8426451" cy="5038725"/>
          </a:xfrm>
        </p:grpSpPr>
        <p:grpSp>
          <p:nvGrpSpPr>
            <p:cNvPr id="884" name="Group 205"/>
            <p:cNvGrpSpPr>
              <a:grpSpLocks/>
            </p:cNvGrpSpPr>
            <p:nvPr/>
          </p:nvGrpSpPr>
          <p:grpSpPr bwMode="auto">
            <a:xfrm>
              <a:off x="63501" y="61913"/>
              <a:ext cx="8393113" cy="5026025"/>
              <a:chOff x="40" y="39"/>
              <a:chExt cx="5287" cy="3166"/>
            </a:xfrm>
          </p:grpSpPr>
          <p:sp>
            <p:nvSpPr>
              <p:cNvPr id="1185" name="Freeform 5"/>
              <p:cNvSpPr>
                <a:spLocks/>
              </p:cNvSpPr>
              <p:nvPr/>
            </p:nvSpPr>
            <p:spPr bwMode="auto">
              <a:xfrm>
                <a:off x="1853" y="2228"/>
                <a:ext cx="37" cy="38"/>
              </a:xfrm>
              <a:custGeom>
                <a:avLst/>
                <a:gdLst>
                  <a:gd name="T0" fmla="*/ 18 w 37"/>
                  <a:gd name="T1" fmla="*/ 38 h 38"/>
                  <a:gd name="T2" fmla="*/ 18 w 37"/>
                  <a:gd name="T3" fmla="*/ 38 h 38"/>
                  <a:gd name="T4" fmla="*/ 14 w 37"/>
                  <a:gd name="T5" fmla="*/ 38 h 38"/>
                  <a:gd name="T6" fmla="*/ 11 w 37"/>
                  <a:gd name="T7" fmla="*/ 37 h 38"/>
                  <a:gd name="T8" fmla="*/ 8 w 37"/>
                  <a:gd name="T9" fmla="*/ 35 h 38"/>
                  <a:gd name="T10" fmla="*/ 5 w 37"/>
                  <a:gd name="T11" fmla="*/ 33 h 38"/>
                  <a:gd name="T12" fmla="*/ 3 w 37"/>
                  <a:gd name="T13" fmla="*/ 30 h 38"/>
                  <a:gd name="T14" fmla="*/ 1 w 37"/>
                  <a:gd name="T15" fmla="*/ 27 h 38"/>
                  <a:gd name="T16" fmla="*/ 0 w 37"/>
                  <a:gd name="T17" fmla="*/ 23 h 38"/>
                  <a:gd name="T18" fmla="*/ 0 w 37"/>
                  <a:gd name="T19" fmla="*/ 19 h 38"/>
                  <a:gd name="T20" fmla="*/ 0 w 37"/>
                  <a:gd name="T21" fmla="*/ 19 h 38"/>
                  <a:gd name="T22" fmla="*/ 0 w 37"/>
                  <a:gd name="T23" fmla="*/ 15 h 38"/>
                  <a:gd name="T24" fmla="*/ 1 w 37"/>
                  <a:gd name="T25" fmla="*/ 11 h 38"/>
                  <a:gd name="T26" fmla="*/ 3 w 37"/>
                  <a:gd name="T27" fmla="*/ 8 h 38"/>
                  <a:gd name="T28" fmla="*/ 5 w 37"/>
                  <a:gd name="T29" fmla="*/ 6 h 38"/>
                  <a:gd name="T30" fmla="*/ 8 w 37"/>
                  <a:gd name="T31" fmla="*/ 3 h 38"/>
                  <a:gd name="T32" fmla="*/ 11 w 37"/>
                  <a:gd name="T33" fmla="*/ 2 h 38"/>
                  <a:gd name="T34" fmla="*/ 14 w 37"/>
                  <a:gd name="T35" fmla="*/ 1 h 38"/>
                  <a:gd name="T36" fmla="*/ 18 w 37"/>
                  <a:gd name="T37" fmla="*/ 0 h 38"/>
                  <a:gd name="T38" fmla="*/ 18 w 37"/>
                  <a:gd name="T39" fmla="*/ 0 h 38"/>
                  <a:gd name="T40" fmla="*/ 22 w 37"/>
                  <a:gd name="T41" fmla="*/ 1 h 38"/>
                  <a:gd name="T42" fmla="*/ 26 w 37"/>
                  <a:gd name="T43" fmla="*/ 2 h 38"/>
                  <a:gd name="T44" fmla="*/ 29 w 37"/>
                  <a:gd name="T45" fmla="*/ 3 h 38"/>
                  <a:gd name="T46" fmla="*/ 32 w 37"/>
                  <a:gd name="T47" fmla="*/ 6 h 38"/>
                  <a:gd name="T48" fmla="*/ 34 w 37"/>
                  <a:gd name="T49" fmla="*/ 8 h 38"/>
                  <a:gd name="T50" fmla="*/ 36 w 37"/>
                  <a:gd name="T51" fmla="*/ 11 h 38"/>
                  <a:gd name="T52" fmla="*/ 37 w 37"/>
                  <a:gd name="T53" fmla="*/ 15 h 38"/>
                  <a:gd name="T54" fmla="*/ 37 w 37"/>
                  <a:gd name="T55" fmla="*/ 19 h 38"/>
                  <a:gd name="T56" fmla="*/ 37 w 37"/>
                  <a:gd name="T57" fmla="*/ 19 h 38"/>
                  <a:gd name="T58" fmla="*/ 37 w 37"/>
                  <a:gd name="T59" fmla="*/ 23 h 38"/>
                  <a:gd name="T60" fmla="*/ 36 w 37"/>
                  <a:gd name="T61" fmla="*/ 27 h 38"/>
                  <a:gd name="T62" fmla="*/ 34 w 37"/>
                  <a:gd name="T63" fmla="*/ 30 h 38"/>
                  <a:gd name="T64" fmla="*/ 32 w 37"/>
                  <a:gd name="T65" fmla="*/ 33 h 38"/>
                  <a:gd name="T66" fmla="*/ 29 w 37"/>
                  <a:gd name="T67" fmla="*/ 35 h 38"/>
                  <a:gd name="T68" fmla="*/ 26 w 37"/>
                  <a:gd name="T69" fmla="*/ 37 h 38"/>
                  <a:gd name="T70" fmla="*/ 22 w 37"/>
                  <a:gd name="T71" fmla="*/ 38 h 38"/>
                  <a:gd name="T72" fmla="*/ 18 w 37"/>
                  <a:gd name="T73" fmla="*/ 38 h 38"/>
                  <a:gd name="T74" fmla="*/ 18 w 37"/>
                  <a:gd name="T7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38">
                    <a:moveTo>
                      <a:pt x="18" y="38"/>
                    </a:moveTo>
                    <a:lnTo>
                      <a:pt x="18" y="38"/>
                    </a:lnTo>
                    <a:lnTo>
                      <a:pt x="14" y="38"/>
                    </a:lnTo>
                    <a:lnTo>
                      <a:pt x="11" y="37"/>
                    </a:lnTo>
                    <a:lnTo>
                      <a:pt x="8" y="35"/>
                    </a:lnTo>
                    <a:lnTo>
                      <a:pt x="5" y="33"/>
                    </a:lnTo>
                    <a:lnTo>
                      <a:pt x="3" y="30"/>
                    </a:lnTo>
                    <a:lnTo>
                      <a:pt x="1" y="27"/>
                    </a:lnTo>
                    <a:lnTo>
                      <a:pt x="0" y="23"/>
                    </a:lnTo>
                    <a:lnTo>
                      <a:pt x="0" y="19"/>
                    </a:lnTo>
                    <a:lnTo>
                      <a:pt x="0" y="19"/>
                    </a:lnTo>
                    <a:lnTo>
                      <a:pt x="0" y="15"/>
                    </a:lnTo>
                    <a:lnTo>
                      <a:pt x="1" y="11"/>
                    </a:lnTo>
                    <a:lnTo>
                      <a:pt x="3" y="8"/>
                    </a:lnTo>
                    <a:lnTo>
                      <a:pt x="5" y="6"/>
                    </a:lnTo>
                    <a:lnTo>
                      <a:pt x="8" y="3"/>
                    </a:lnTo>
                    <a:lnTo>
                      <a:pt x="11" y="2"/>
                    </a:lnTo>
                    <a:lnTo>
                      <a:pt x="14" y="1"/>
                    </a:lnTo>
                    <a:lnTo>
                      <a:pt x="18" y="0"/>
                    </a:lnTo>
                    <a:lnTo>
                      <a:pt x="18" y="0"/>
                    </a:lnTo>
                    <a:lnTo>
                      <a:pt x="22" y="1"/>
                    </a:lnTo>
                    <a:lnTo>
                      <a:pt x="26" y="2"/>
                    </a:lnTo>
                    <a:lnTo>
                      <a:pt x="29" y="3"/>
                    </a:lnTo>
                    <a:lnTo>
                      <a:pt x="32" y="6"/>
                    </a:lnTo>
                    <a:lnTo>
                      <a:pt x="34" y="8"/>
                    </a:lnTo>
                    <a:lnTo>
                      <a:pt x="36" y="11"/>
                    </a:lnTo>
                    <a:lnTo>
                      <a:pt x="37" y="15"/>
                    </a:lnTo>
                    <a:lnTo>
                      <a:pt x="37" y="19"/>
                    </a:lnTo>
                    <a:lnTo>
                      <a:pt x="37" y="19"/>
                    </a:lnTo>
                    <a:lnTo>
                      <a:pt x="37" y="23"/>
                    </a:lnTo>
                    <a:lnTo>
                      <a:pt x="36" y="27"/>
                    </a:lnTo>
                    <a:lnTo>
                      <a:pt x="34" y="30"/>
                    </a:lnTo>
                    <a:lnTo>
                      <a:pt x="32" y="33"/>
                    </a:lnTo>
                    <a:lnTo>
                      <a:pt x="29" y="35"/>
                    </a:lnTo>
                    <a:lnTo>
                      <a:pt x="26" y="37"/>
                    </a:lnTo>
                    <a:lnTo>
                      <a:pt x="22" y="38"/>
                    </a:lnTo>
                    <a:lnTo>
                      <a:pt x="18" y="38"/>
                    </a:lnTo>
                    <a:lnTo>
                      <a:pt x="18" y="3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6" name="Freeform 6"/>
              <p:cNvSpPr>
                <a:spLocks/>
              </p:cNvSpPr>
              <p:nvPr/>
            </p:nvSpPr>
            <p:spPr bwMode="auto">
              <a:xfrm>
                <a:off x="1855" y="2270"/>
                <a:ext cx="41" cy="97"/>
              </a:xfrm>
              <a:custGeom>
                <a:avLst/>
                <a:gdLst>
                  <a:gd name="T0" fmla="*/ 0 w 41"/>
                  <a:gd name="T1" fmla="*/ 63 h 97"/>
                  <a:gd name="T2" fmla="*/ 0 w 41"/>
                  <a:gd name="T3" fmla="*/ 63 h 97"/>
                  <a:gd name="T4" fmla="*/ 2 w 41"/>
                  <a:gd name="T5" fmla="*/ 78 h 97"/>
                  <a:gd name="T6" fmla="*/ 4 w 41"/>
                  <a:gd name="T7" fmla="*/ 93 h 97"/>
                  <a:gd name="T8" fmla="*/ 4 w 41"/>
                  <a:gd name="T9" fmla="*/ 93 h 97"/>
                  <a:gd name="T10" fmla="*/ 6 w 41"/>
                  <a:gd name="T11" fmla="*/ 97 h 97"/>
                  <a:gd name="T12" fmla="*/ 7 w 41"/>
                  <a:gd name="T13" fmla="*/ 97 h 97"/>
                  <a:gd name="T14" fmla="*/ 8 w 41"/>
                  <a:gd name="T15" fmla="*/ 97 h 97"/>
                  <a:gd name="T16" fmla="*/ 25 w 41"/>
                  <a:gd name="T17" fmla="*/ 97 h 97"/>
                  <a:gd name="T18" fmla="*/ 25 w 41"/>
                  <a:gd name="T19" fmla="*/ 97 h 97"/>
                  <a:gd name="T20" fmla="*/ 26 w 41"/>
                  <a:gd name="T21" fmla="*/ 97 h 97"/>
                  <a:gd name="T22" fmla="*/ 27 w 41"/>
                  <a:gd name="T23" fmla="*/ 97 h 97"/>
                  <a:gd name="T24" fmla="*/ 29 w 41"/>
                  <a:gd name="T25" fmla="*/ 93 h 97"/>
                  <a:gd name="T26" fmla="*/ 29 w 41"/>
                  <a:gd name="T27" fmla="*/ 93 h 97"/>
                  <a:gd name="T28" fmla="*/ 30 w 41"/>
                  <a:gd name="T29" fmla="*/ 85 h 97"/>
                  <a:gd name="T30" fmla="*/ 32 w 41"/>
                  <a:gd name="T31" fmla="*/ 75 h 97"/>
                  <a:gd name="T32" fmla="*/ 34 w 41"/>
                  <a:gd name="T33" fmla="*/ 59 h 97"/>
                  <a:gd name="T34" fmla="*/ 34 w 41"/>
                  <a:gd name="T35" fmla="*/ 59 h 97"/>
                  <a:gd name="T36" fmla="*/ 35 w 41"/>
                  <a:gd name="T37" fmla="*/ 56 h 97"/>
                  <a:gd name="T38" fmla="*/ 36 w 41"/>
                  <a:gd name="T39" fmla="*/ 54 h 97"/>
                  <a:gd name="T40" fmla="*/ 38 w 41"/>
                  <a:gd name="T41" fmla="*/ 51 h 97"/>
                  <a:gd name="T42" fmla="*/ 38 w 41"/>
                  <a:gd name="T43" fmla="*/ 49 h 97"/>
                  <a:gd name="T44" fmla="*/ 38 w 41"/>
                  <a:gd name="T45" fmla="*/ 49 h 97"/>
                  <a:gd name="T46" fmla="*/ 40 w 41"/>
                  <a:gd name="T47" fmla="*/ 33 h 97"/>
                  <a:gd name="T48" fmla="*/ 41 w 41"/>
                  <a:gd name="T49" fmla="*/ 21 h 97"/>
                  <a:gd name="T50" fmla="*/ 40 w 41"/>
                  <a:gd name="T51" fmla="*/ 9 h 97"/>
                  <a:gd name="T52" fmla="*/ 40 w 41"/>
                  <a:gd name="T53" fmla="*/ 9 h 97"/>
                  <a:gd name="T54" fmla="*/ 40 w 41"/>
                  <a:gd name="T55" fmla="*/ 8 h 97"/>
                  <a:gd name="T56" fmla="*/ 38 w 41"/>
                  <a:gd name="T57" fmla="*/ 6 h 97"/>
                  <a:gd name="T58" fmla="*/ 33 w 41"/>
                  <a:gd name="T59" fmla="*/ 3 h 97"/>
                  <a:gd name="T60" fmla="*/ 26 w 41"/>
                  <a:gd name="T61" fmla="*/ 1 h 97"/>
                  <a:gd name="T62" fmla="*/ 16 w 41"/>
                  <a:gd name="T63" fmla="*/ 0 h 97"/>
                  <a:gd name="T64" fmla="*/ 16 w 41"/>
                  <a:gd name="T65" fmla="*/ 0 h 97"/>
                  <a:gd name="T66" fmla="*/ 10 w 41"/>
                  <a:gd name="T67" fmla="*/ 1 h 97"/>
                  <a:gd name="T68" fmla="*/ 5 w 41"/>
                  <a:gd name="T69" fmla="*/ 1 h 97"/>
                  <a:gd name="T70" fmla="*/ 5 w 41"/>
                  <a:gd name="T71"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97">
                    <a:moveTo>
                      <a:pt x="0" y="63"/>
                    </a:moveTo>
                    <a:lnTo>
                      <a:pt x="0" y="63"/>
                    </a:lnTo>
                    <a:lnTo>
                      <a:pt x="2" y="78"/>
                    </a:lnTo>
                    <a:lnTo>
                      <a:pt x="4" y="93"/>
                    </a:lnTo>
                    <a:lnTo>
                      <a:pt x="4" y="93"/>
                    </a:lnTo>
                    <a:lnTo>
                      <a:pt x="6" y="97"/>
                    </a:lnTo>
                    <a:lnTo>
                      <a:pt x="7" y="97"/>
                    </a:lnTo>
                    <a:lnTo>
                      <a:pt x="8" y="97"/>
                    </a:lnTo>
                    <a:lnTo>
                      <a:pt x="25" y="97"/>
                    </a:lnTo>
                    <a:lnTo>
                      <a:pt x="25" y="97"/>
                    </a:lnTo>
                    <a:lnTo>
                      <a:pt x="26" y="97"/>
                    </a:lnTo>
                    <a:lnTo>
                      <a:pt x="27" y="97"/>
                    </a:lnTo>
                    <a:lnTo>
                      <a:pt x="29" y="93"/>
                    </a:lnTo>
                    <a:lnTo>
                      <a:pt x="29" y="93"/>
                    </a:lnTo>
                    <a:lnTo>
                      <a:pt x="30" y="85"/>
                    </a:lnTo>
                    <a:lnTo>
                      <a:pt x="32" y="75"/>
                    </a:lnTo>
                    <a:lnTo>
                      <a:pt x="34" y="59"/>
                    </a:lnTo>
                    <a:lnTo>
                      <a:pt x="34" y="59"/>
                    </a:lnTo>
                    <a:lnTo>
                      <a:pt x="35" y="56"/>
                    </a:lnTo>
                    <a:lnTo>
                      <a:pt x="36" y="54"/>
                    </a:lnTo>
                    <a:lnTo>
                      <a:pt x="38" y="51"/>
                    </a:lnTo>
                    <a:lnTo>
                      <a:pt x="38" y="49"/>
                    </a:lnTo>
                    <a:lnTo>
                      <a:pt x="38" y="49"/>
                    </a:lnTo>
                    <a:lnTo>
                      <a:pt x="40" y="33"/>
                    </a:lnTo>
                    <a:lnTo>
                      <a:pt x="41" y="21"/>
                    </a:lnTo>
                    <a:lnTo>
                      <a:pt x="40" y="9"/>
                    </a:lnTo>
                    <a:lnTo>
                      <a:pt x="40" y="9"/>
                    </a:lnTo>
                    <a:lnTo>
                      <a:pt x="40" y="8"/>
                    </a:lnTo>
                    <a:lnTo>
                      <a:pt x="38" y="6"/>
                    </a:lnTo>
                    <a:lnTo>
                      <a:pt x="33" y="3"/>
                    </a:lnTo>
                    <a:lnTo>
                      <a:pt x="26" y="1"/>
                    </a:lnTo>
                    <a:lnTo>
                      <a:pt x="16" y="0"/>
                    </a:lnTo>
                    <a:lnTo>
                      <a:pt x="16" y="0"/>
                    </a:lnTo>
                    <a:lnTo>
                      <a:pt x="10" y="1"/>
                    </a:lnTo>
                    <a:lnTo>
                      <a:pt x="5" y="1"/>
                    </a:lnTo>
                    <a:lnTo>
                      <a:pt x="5"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7" name="Freeform 7"/>
              <p:cNvSpPr>
                <a:spLocks/>
              </p:cNvSpPr>
              <p:nvPr/>
            </p:nvSpPr>
            <p:spPr bwMode="auto">
              <a:xfrm>
                <a:off x="1607" y="2228"/>
                <a:ext cx="38" cy="38"/>
              </a:xfrm>
              <a:custGeom>
                <a:avLst/>
                <a:gdLst>
                  <a:gd name="T0" fmla="*/ 20 w 38"/>
                  <a:gd name="T1" fmla="*/ 38 h 38"/>
                  <a:gd name="T2" fmla="*/ 20 w 38"/>
                  <a:gd name="T3" fmla="*/ 38 h 38"/>
                  <a:gd name="T4" fmla="*/ 23 w 38"/>
                  <a:gd name="T5" fmla="*/ 38 h 38"/>
                  <a:gd name="T6" fmla="*/ 27 w 38"/>
                  <a:gd name="T7" fmla="*/ 37 h 38"/>
                  <a:gd name="T8" fmla="*/ 30 w 38"/>
                  <a:gd name="T9" fmla="*/ 35 h 38"/>
                  <a:gd name="T10" fmla="*/ 33 w 38"/>
                  <a:gd name="T11" fmla="*/ 33 h 38"/>
                  <a:gd name="T12" fmla="*/ 35 w 38"/>
                  <a:gd name="T13" fmla="*/ 30 h 38"/>
                  <a:gd name="T14" fmla="*/ 37 w 38"/>
                  <a:gd name="T15" fmla="*/ 27 h 38"/>
                  <a:gd name="T16" fmla="*/ 38 w 38"/>
                  <a:gd name="T17" fmla="*/ 23 h 38"/>
                  <a:gd name="T18" fmla="*/ 38 w 38"/>
                  <a:gd name="T19" fmla="*/ 19 h 38"/>
                  <a:gd name="T20" fmla="*/ 38 w 38"/>
                  <a:gd name="T21" fmla="*/ 19 h 38"/>
                  <a:gd name="T22" fmla="*/ 38 w 38"/>
                  <a:gd name="T23" fmla="*/ 15 h 38"/>
                  <a:gd name="T24" fmla="*/ 37 w 38"/>
                  <a:gd name="T25" fmla="*/ 11 h 38"/>
                  <a:gd name="T26" fmla="*/ 35 w 38"/>
                  <a:gd name="T27" fmla="*/ 8 h 38"/>
                  <a:gd name="T28" fmla="*/ 33 w 38"/>
                  <a:gd name="T29" fmla="*/ 6 h 38"/>
                  <a:gd name="T30" fmla="*/ 30 w 38"/>
                  <a:gd name="T31" fmla="*/ 3 h 38"/>
                  <a:gd name="T32" fmla="*/ 27 w 38"/>
                  <a:gd name="T33" fmla="*/ 2 h 38"/>
                  <a:gd name="T34" fmla="*/ 23 w 38"/>
                  <a:gd name="T35" fmla="*/ 1 h 38"/>
                  <a:gd name="T36" fmla="*/ 20 w 38"/>
                  <a:gd name="T37" fmla="*/ 0 h 38"/>
                  <a:gd name="T38" fmla="*/ 20 w 38"/>
                  <a:gd name="T39" fmla="*/ 0 h 38"/>
                  <a:gd name="T40" fmla="*/ 15 w 38"/>
                  <a:gd name="T41" fmla="*/ 1 h 38"/>
                  <a:gd name="T42" fmla="*/ 12 w 38"/>
                  <a:gd name="T43" fmla="*/ 2 h 38"/>
                  <a:gd name="T44" fmla="*/ 8 w 38"/>
                  <a:gd name="T45" fmla="*/ 3 h 38"/>
                  <a:gd name="T46" fmla="*/ 6 w 38"/>
                  <a:gd name="T47" fmla="*/ 6 h 38"/>
                  <a:gd name="T48" fmla="*/ 3 w 38"/>
                  <a:gd name="T49" fmla="*/ 8 h 38"/>
                  <a:gd name="T50" fmla="*/ 2 w 38"/>
                  <a:gd name="T51" fmla="*/ 11 h 38"/>
                  <a:gd name="T52" fmla="*/ 1 w 38"/>
                  <a:gd name="T53" fmla="*/ 15 h 38"/>
                  <a:gd name="T54" fmla="*/ 0 w 38"/>
                  <a:gd name="T55" fmla="*/ 19 h 38"/>
                  <a:gd name="T56" fmla="*/ 0 w 38"/>
                  <a:gd name="T57" fmla="*/ 19 h 38"/>
                  <a:gd name="T58" fmla="*/ 1 w 38"/>
                  <a:gd name="T59" fmla="*/ 23 h 38"/>
                  <a:gd name="T60" fmla="*/ 2 w 38"/>
                  <a:gd name="T61" fmla="*/ 27 h 38"/>
                  <a:gd name="T62" fmla="*/ 3 w 38"/>
                  <a:gd name="T63" fmla="*/ 30 h 38"/>
                  <a:gd name="T64" fmla="*/ 6 w 38"/>
                  <a:gd name="T65" fmla="*/ 33 h 38"/>
                  <a:gd name="T66" fmla="*/ 8 w 38"/>
                  <a:gd name="T67" fmla="*/ 35 h 38"/>
                  <a:gd name="T68" fmla="*/ 12 w 38"/>
                  <a:gd name="T69" fmla="*/ 37 h 38"/>
                  <a:gd name="T70" fmla="*/ 15 w 38"/>
                  <a:gd name="T71" fmla="*/ 38 h 38"/>
                  <a:gd name="T72" fmla="*/ 20 w 38"/>
                  <a:gd name="T73" fmla="*/ 38 h 38"/>
                  <a:gd name="T74" fmla="*/ 20 w 38"/>
                  <a:gd name="T7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38">
                    <a:moveTo>
                      <a:pt x="20" y="38"/>
                    </a:moveTo>
                    <a:lnTo>
                      <a:pt x="20" y="38"/>
                    </a:lnTo>
                    <a:lnTo>
                      <a:pt x="23" y="38"/>
                    </a:lnTo>
                    <a:lnTo>
                      <a:pt x="27" y="37"/>
                    </a:lnTo>
                    <a:lnTo>
                      <a:pt x="30" y="35"/>
                    </a:lnTo>
                    <a:lnTo>
                      <a:pt x="33" y="33"/>
                    </a:lnTo>
                    <a:lnTo>
                      <a:pt x="35" y="30"/>
                    </a:lnTo>
                    <a:lnTo>
                      <a:pt x="37" y="27"/>
                    </a:lnTo>
                    <a:lnTo>
                      <a:pt x="38" y="23"/>
                    </a:lnTo>
                    <a:lnTo>
                      <a:pt x="38" y="19"/>
                    </a:lnTo>
                    <a:lnTo>
                      <a:pt x="38" y="19"/>
                    </a:lnTo>
                    <a:lnTo>
                      <a:pt x="38" y="15"/>
                    </a:lnTo>
                    <a:lnTo>
                      <a:pt x="37" y="11"/>
                    </a:lnTo>
                    <a:lnTo>
                      <a:pt x="35" y="8"/>
                    </a:lnTo>
                    <a:lnTo>
                      <a:pt x="33" y="6"/>
                    </a:lnTo>
                    <a:lnTo>
                      <a:pt x="30" y="3"/>
                    </a:lnTo>
                    <a:lnTo>
                      <a:pt x="27" y="2"/>
                    </a:lnTo>
                    <a:lnTo>
                      <a:pt x="23" y="1"/>
                    </a:lnTo>
                    <a:lnTo>
                      <a:pt x="20" y="0"/>
                    </a:lnTo>
                    <a:lnTo>
                      <a:pt x="20" y="0"/>
                    </a:lnTo>
                    <a:lnTo>
                      <a:pt x="15" y="1"/>
                    </a:lnTo>
                    <a:lnTo>
                      <a:pt x="12" y="2"/>
                    </a:lnTo>
                    <a:lnTo>
                      <a:pt x="8" y="3"/>
                    </a:lnTo>
                    <a:lnTo>
                      <a:pt x="6" y="6"/>
                    </a:lnTo>
                    <a:lnTo>
                      <a:pt x="3" y="8"/>
                    </a:lnTo>
                    <a:lnTo>
                      <a:pt x="2" y="11"/>
                    </a:lnTo>
                    <a:lnTo>
                      <a:pt x="1" y="15"/>
                    </a:lnTo>
                    <a:lnTo>
                      <a:pt x="0" y="19"/>
                    </a:lnTo>
                    <a:lnTo>
                      <a:pt x="0" y="19"/>
                    </a:lnTo>
                    <a:lnTo>
                      <a:pt x="1" y="23"/>
                    </a:lnTo>
                    <a:lnTo>
                      <a:pt x="2" y="27"/>
                    </a:lnTo>
                    <a:lnTo>
                      <a:pt x="3" y="30"/>
                    </a:lnTo>
                    <a:lnTo>
                      <a:pt x="6" y="33"/>
                    </a:lnTo>
                    <a:lnTo>
                      <a:pt x="8" y="35"/>
                    </a:lnTo>
                    <a:lnTo>
                      <a:pt x="12" y="37"/>
                    </a:lnTo>
                    <a:lnTo>
                      <a:pt x="15" y="38"/>
                    </a:lnTo>
                    <a:lnTo>
                      <a:pt x="20" y="38"/>
                    </a:lnTo>
                    <a:lnTo>
                      <a:pt x="20" y="3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8" name="Freeform 8"/>
              <p:cNvSpPr>
                <a:spLocks/>
              </p:cNvSpPr>
              <p:nvPr/>
            </p:nvSpPr>
            <p:spPr bwMode="auto">
              <a:xfrm>
                <a:off x="1602" y="2270"/>
                <a:ext cx="41" cy="97"/>
              </a:xfrm>
              <a:custGeom>
                <a:avLst/>
                <a:gdLst>
                  <a:gd name="T0" fmla="*/ 36 w 41"/>
                  <a:gd name="T1" fmla="*/ 2 h 97"/>
                  <a:gd name="T2" fmla="*/ 36 w 41"/>
                  <a:gd name="T3" fmla="*/ 2 h 97"/>
                  <a:gd name="T4" fmla="*/ 36 w 41"/>
                  <a:gd name="T5" fmla="*/ 1 h 97"/>
                  <a:gd name="T6" fmla="*/ 36 w 41"/>
                  <a:gd name="T7" fmla="*/ 1 h 97"/>
                  <a:gd name="T8" fmla="*/ 30 w 41"/>
                  <a:gd name="T9" fmla="*/ 1 h 97"/>
                  <a:gd name="T10" fmla="*/ 25 w 41"/>
                  <a:gd name="T11" fmla="*/ 0 h 97"/>
                  <a:gd name="T12" fmla="*/ 25 w 41"/>
                  <a:gd name="T13" fmla="*/ 0 h 97"/>
                  <a:gd name="T14" fmla="*/ 15 w 41"/>
                  <a:gd name="T15" fmla="*/ 1 h 97"/>
                  <a:gd name="T16" fmla="*/ 8 w 41"/>
                  <a:gd name="T17" fmla="*/ 3 h 97"/>
                  <a:gd name="T18" fmla="*/ 2 w 41"/>
                  <a:gd name="T19" fmla="*/ 6 h 97"/>
                  <a:gd name="T20" fmla="*/ 1 w 41"/>
                  <a:gd name="T21" fmla="*/ 8 h 97"/>
                  <a:gd name="T22" fmla="*/ 0 w 41"/>
                  <a:gd name="T23" fmla="*/ 9 h 97"/>
                  <a:gd name="T24" fmla="*/ 0 w 41"/>
                  <a:gd name="T25" fmla="*/ 9 h 97"/>
                  <a:gd name="T26" fmla="*/ 0 w 41"/>
                  <a:gd name="T27" fmla="*/ 21 h 97"/>
                  <a:gd name="T28" fmla="*/ 1 w 41"/>
                  <a:gd name="T29" fmla="*/ 33 h 97"/>
                  <a:gd name="T30" fmla="*/ 2 w 41"/>
                  <a:gd name="T31" fmla="*/ 49 h 97"/>
                  <a:gd name="T32" fmla="*/ 2 w 41"/>
                  <a:gd name="T33" fmla="*/ 49 h 97"/>
                  <a:gd name="T34" fmla="*/ 3 w 41"/>
                  <a:gd name="T35" fmla="*/ 51 h 97"/>
                  <a:gd name="T36" fmla="*/ 4 w 41"/>
                  <a:gd name="T37" fmla="*/ 54 h 97"/>
                  <a:gd name="T38" fmla="*/ 6 w 41"/>
                  <a:gd name="T39" fmla="*/ 56 h 97"/>
                  <a:gd name="T40" fmla="*/ 6 w 41"/>
                  <a:gd name="T41" fmla="*/ 59 h 97"/>
                  <a:gd name="T42" fmla="*/ 6 w 41"/>
                  <a:gd name="T43" fmla="*/ 59 h 97"/>
                  <a:gd name="T44" fmla="*/ 9 w 41"/>
                  <a:gd name="T45" fmla="*/ 75 h 97"/>
                  <a:gd name="T46" fmla="*/ 10 w 41"/>
                  <a:gd name="T47" fmla="*/ 85 h 97"/>
                  <a:gd name="T48" fmla="*/ 12 w 41"/>
                  <a:gd name="T49" fmla="*/ 93 h 97"/>
                  <a:gd name="T50" fmla="*/ 12 w 41"/>
                  <a:gd name="T51" fmla="*/ 93 h 97"/>
                  <a:gd name="T52" fmla="*/ 14 w 41"/>
                  <a:gd name="T53" fmla="*/ 97 h 97"/>
                  <a:gd name="T54" fmla="*/ 14 w 41"/>
                  <a:gd name="T55" fmla="*/ 97 h 97"/>
                  <a:gd name="T56" fmla="*/ 16 w 41"/>
                  <a:gd name="T57" fmla="*/ 97 h 97"/>
                  <a:gd name="T58" fmla="*/ 33 w 41"/>
                  <a:gd name="T59" fmla="*/ 97 h 97"/>
                  <a:gd name="T60" fmla="*/ 33 w 41"/>
                  <a:gd name="T61" fmla="*/ 97 h 97"/>
                  <a:gd name="T62" fmla="*/ 34 w 41"/>
                  <a:gd name="T63" fmla="*/ 97 h 97"/>
                  <a:gd name="T64" fmla="*/ 35 w 41"/>
                  <a:gd name="T65" fmla="*/ 97 h 97"/>
                  <a:gd name="T66" fmla="*/ 36 w 41"/>
                  <a:gd name="T67" fmla="*/ 93 h 97"/>
                  <a:gd name="T68" fmla="*/ 36 w 41"/>
                  <a:gd name="T69" fmla="*/ 93 h 97"/>
                  <a:gd name="T70" fmla="*/ 39 w 41"/>
                  <a:gd name="T71" fmla="*/ 78 h 97"/>
                  <a:gd name="T72" fmla="*/ 41 w 41"/>
                  <a:gd name="T73"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97">
                    <a:moveTo>
                      <a:pt x="36" y="2"/>
                    </a:moveTo>
                    <a:lnTo>
                      <a:pt x="36" y="2"/>
                    </a:lnTo>
                    <a:lnTo>
                      <a:pt x="36" y="1"/>
                    </a:lnTo>
                    <a:lnTo>
                      <a:pt x="36" y="1"/>
                    </a:lnTo>
                    <a:lnTo>
                      <a:pt x="30" y="1"/>
                    </a:lnTo>
                    <a:lnTo>
                      <a:pt x="25" y="0"/>
                    </a:lnTo>
                    <a:lnTo>
                      <a:pt x="25" y="0"/>
                    </a:lnTo>
                    <a:lnTo>
                      <a:pt x="15" y="1"/>
                    </a:lnTo>
                    <a:lnTo>
                      <a:pt x="8" y="3"/>
                    </a:lnTo>
                    <a:lnTo>
                      <a:pt x="2" y="6"/>
                    </a:lnTo>
                    <a:lnTo>
                      <a:pt x="1" y="8"/>
                    </a:lnTo>
                    <a:lnTo>
                      <a:pt x="0" y="9"/>
                    </a:lnTo>
                    <a:lnTo>
                      <a:pt x="0" y="9"/>
                    </a:lnTo>
                    <a:lnTo>
                      <a:pt x="0" y="21"/>
                    </a:lnTo>
                    <a:lnTo>
                      <a:pt x="1" y="33"/>
                    </a:lnTo>
                    <a:lnTo>
                      <a:pt x="2" y="49"/>
                    </a:lnTo>
                    <a:lnTo>
                      <a:pt x="2" y="49"/>
                    </a:lnTo>
                    <a:lnTo>
                      <a:pt x="3" y="51"/>
                    </a:lnTo>
                    <a:lnTo>
                      <a:pt x="4" y="54"/>
                    </a:lnTo>
                    <a:lnTo>
                      <a:pt x="6" y="56"/>
                    </a:lnTo>
                    <a:lnTo>
                      <a:pt x="6" y="59"/>
                    </a:lnTo>
                    <a:lnTo>
                      <a:pt x="6" y="59"/>
                    </a:lnTo>
                    <a:lnTo>
                      <a:pt x="9" y="75"/>
                    </a:lnTo>
                    <a:lnTo>
                      <a:pt x="10" y="85"/>
                    </a:lnTo>
                    <a:lnTo>
                      <a:pt x="12" y="93"/>
                    </a:lnTo>
                    <a:lnTo>
                      <a:pt x="12" y="93"/>
                    </a:lnTo>
                    <a:lnTo>
                      <a:pt x="14" y="97"/>
                    </a:lnTo>
                    <a:lnTo>
                      <a:pt x="14" y="97"/>
                    </a:lnTo>
                    <a:lnTo>
                      <a:pt x="16" y="97"/>
                    </a:lnTo>
                    <a:lnTo>
                      <a:pt x="33" y="97"/>
                    </a:lnTo>
                    <a:lnTo>
                      <a:pt x="33" y="97"/>
                    </a:lnTo>
                    <a:lnTo>
                      <a:pt x="34" y="97"/>
                    </a:lnTo>
                    <a:lnTo>
                      <a:pt x="35" y="97"/>
                    </a:lnTo>
                    <a:lnTo>
                      <a:pt x="36" y="93"/>
                    </a:lnTo>
                    <a:lnTo>
                      <a:pt x="36" y="93"/>
                    </a:lnTo>
                    <a:lnTo>
                      <a:pt x="39" y="78"/>
                    </a:lnTo>
                    <a:lnTo>
                      <a:pt x="41" y="6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9" name="Freeform 9"/>
              <p:cNvSpPr>
                <a:spLocks/>
              </p:cNvSpPr>
              <p:nvPr/>
            </p:nvSpPr>
            <p:spPr bwMode="auto">
              <a:xfrm>
                <a:off x="1794" y="2204"/>
                <a:ext cx="50" cy="49"/>
              </a:xfrm>
              <a:custGeom>
                <a:avLst/>
                <a:gdLst>
                  <a:gd name="T0" fmla="*/ 50 w 50"/>
                  <a:gd name="T1" fmla="*/ 24 h 49"/>
                  <a:gd name="T2" fmla="*/ 50 w 50"/>
                  <a:gd name="T3" fmla="*/ 24 h 49"/>
                  <a:gd name="T4" fmla="*/ 50 w 50"/>
                  <a:gd name="T5" fmla="*/ 20 h 49"/>
                  <a:gd name="T6" fmla="*/ 47 w 50"/>
                  <a:gd name="T7" fmla="*/ 15 h 49"/>
                  <a:gd name="T8" fmla="*/ 45 w 50"/>
                  <a:gd name="T9" fmla="*/ 11 h 49"/>
                  <a:gd name="T10" fmla="*/ 42 w 50"/>
                  <a:gd name="T11" fmla="*/ 7 h 49"/>
                  <a:gd name="T12" fmla="*/ 39 w 50"/>
                  <a:gd name="T13" fmla="*/ 4 h 49"/>
                  <a:gd name="T14" fmla="*/ 34 w 50"/>
                  <a:gd name="T15" fmla="*/ 1 h 49"/>
                  <a:gd name="T16" fmla="*/ 30 w 50"/>
                  <a:gd name="T17" fmla="*/ 0 h 49"/>
                  <a:gd name="T18" fmla="*/ 25 w 50"/>
                  <a:gd name="T19" fmla="*/ 0 h 49"/>
                  <a:gd name="T20" fmla="*/ 25 w 50"/>
                  <a:gd name="T21" fmla="*/ 0 h 49"/>
                  <a:gd name="T22" fmla="*/ 20 w 50"/>
                  <a:gd name="T23" fmla="*/ 0 h 49"/>
                  <a:gd name="T24" fmla="*/ 16 w 50"/>
                  <a:gd name="T25" fmla="*/ 1 h 49"/>
                  <a:gd name="T26" fmla="*/ 11 w 50"/>
                  <a:gd name="T27" fmla="*/ 4 h 49"/>
                  <a:gd name="T28" fmla="*/ 7 w 50"/>
                  <a:gd name="T29" fmla="*/ 7 h 49"/>
                  <a:gd name="T30" fmla="*/ 4 w 50"/>
                  <a:gd name="T31" fmla="*/ 11 h 49"/>
                  <a:gd name="T32" fmla="*/ 2 w 50"/>
                  <a:gd name="T33" fmla="*/ 15 h 49"/>
                  <a:gd name="T34" fmla="*/ 1 w 50"/>
                  <a:gd name="T35" fmla="*/ 20 h 49"/>
                  <a:gd name="T36" fmla="*/ 0 w 50"/>
                  <a:gd name="T37" fmla="*/ 24 h 49"/>
                  <a:gd name="T38" fmla="*/ 0 w 50"/>
                  <a:gd name="T39" fmla="*/ 24 h 49"/>
                  <a:gd name="T40" fmla="*/ 1 w 50"/>
                  <a:gd name="T41" fmla="*/ 29 h 49"/>
                  <a:gd name="T42" fmla="*/ 2 w 50"/>
                  <a:gd name="T43" fmla="*/ 34 h 49"/>
                  <a:gd name="T44" fmla="*/ 4 w 50"/>
                  <a:gd name="T45" fmla="*/ 38 h 49"/>
                  <a:gd name="T46" fmla="*/ 7 w 50"/>
                  <a:gd name="T47" fmla="*/ 41 h 49"/>
                  <a:gd name="T48" fmla="*/ 11 w 50"/>
                  <a:gd name="T49" fmla="*/ 44 h 49"/>
                  <a:gd name="T50" fmla="*/ 16 w 50"/>
                  <a:gd name="T51" fmla="*/ 47 h 49"/>
                  <a:gd name="T52" fmla="*/ 20 w 50"/>
                  <a:gd name="T53" fmla="*/ 49 h 49"/>
                  <a:gd name="T54" fmla="*/ 25 w 50"/>
                  <a:gd name="T55" fmla="*/ 49 h 49"/>
                  <a:gd name="T56" fmla="*/ 25 w 50"/>
                  <a:gd name="T57" fmla="*/ 49 h 49"/>
                  <a:gd name="T58" fmla="*/ 30 w 50"/>
                  <a:gd name="T59" fmla="*/ 49 h 49"/>
                  <a:gd name="T60" fmla="*/ 34 w 50"/>
                  <a:gd name="T61" fmla="*/ 47 h 49"/>
                  <a:gd name="T62" fmla="*/ 39 w 50"/>
                  <a:gd name="T63" fmla="*/ 44 h 49"/>
                  <a:gd name="T64" fmla="*/ 42 w 50"/>
                  <a:gd name="T65" fmla="*/ 41 h 49"/>
                  <a:gd name="T66" fmla="*/ 45 w 50"/>
                  <a:gd name="T67" fmla="*/ 38 h 49"/>
                  <a:gd name="T68" fmla="*/ 47 w 50"/>
                  <a:gd name="T69" fmla="*/ 34 h 49"/>
                  <a:gd name="T70" fmla="*/ 50 w 50"/>
                  <a:gd name="T71" fmla="*/ 29 h 49"/>
                  <a:gd name="T72" fmla="*/ 50 w 50"/>
                  <a:gd name="T73" fmla="*/ 24 h 49"/>
                  <a:gd name="T74" fmla="*/ 50 w 50"/>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9">
                    <a:moveTo>
                      <a:pt x="50" y="24"/>
                    </a:moveTo>
                    <a:lnTo>
                      <a:pt x="50" y="24"/>
                    </a:lnTo>
                    <a:lnTo>
                      <a:pt x="50" y="20"/>
                    </a:lnTo>
                    <a:lnTo>
                      <a:pt x="47" y="15"/>
                    </a:lnTo>
                    <a:lnTo>
                      <a:pt x="45" y="11"/>
                    </a:lnTo>
                    <a:lnTo>
                      <a:pt x="42" y="7"/>
                    </a:lnTo>
                    <a:lnTo>
                      <a:pt x="39" y="4"/>
                    </a:lnTo>
                    <a:lnTo>
                      <a:pt x="34" y="1"/>
                    </a:lnTo>
                    <a:lnTo>
                      <a:pt x="30" y="0"/>
                    </a:lnTo>
                    <a:lnTo>
                      <a:pt x="25" y="0"/>
                    </a:lnTo>
                    <a:lnTo>
                      <a:pt x="25" y="0"/>
                    </a:lnTo>
                    <a:lnTo>
                      <a:pt x="20" y="0"/>
                    </a:lnTo>
                    <a:lnTo>
                      <a:pt x="16" y="1"/>
                    </a:lnTo>
                    <a:lnTo>
                      <a:pt x="11" y="4"/>
                    </a:lnTo>
                    <a:lnTo>
                      <a:pt x="7" y="7"/>
                    </a:lnTo>
                    <a:lnTo>
                      <a:pt x="4" y="11"/>
                    </a:lnTo>
                    <a:lnTo>
                      <a:pt x="2" y="15"/>
                    </a:lnTo>
                    <a:lnTo>
                      <a:pt x="1" y="20"/>
                    </a:lnTo>
                    <a:lnTo>
                      <a:pt x="0" y="24"/>
                    </a:lnTo>
                    <a:lnTo>
                      <a:pt x="0" y="24"/>
                    </a:lnTo>
                    <a:lnTo>
                      <a:pt x="1" y="29"/>
                    </a:lnTo>
                    <a:lnTo>
                      <a:pt x="2" y="34"/>
                    </a:lnTo>
                    <a:lnTo>
                      <a:pt x="4" y="38"/>
                    </a:lnTo>
                    <a:lnTo>
                      <a:pt x="7" y="41"/>
                    </a:lnTo>
                    <a:lnTo>
                      <a:pt x="11" y="44"/>
                    </a:lnTo>
                    <a:lnTo>
                      <a:pt x="16" y="47"/>
                    </a:lnTo>
                    <a:lnTo>
                      <a:pt x="20" y="49"/>
                    </a:lnTo>
                    <a:lnTo>
                      <a:pt x="25" y="49"/>
                    </a:lnTo>
                    <a:lnTo>
                      <a:pt x="25" y="49"/>
                    </a:lnTo>
                    <a:lnTo>
                      <a:pt x="30" y="49"/>
                    </a:lnTo>
                    <a:lnTo>
                      <a:pt x="34" y="47"/>
                    </a:lnTo>
                    <a:lnTo>
                      <a:pt x="39" y="44"/>
                    </a:lnTo>
                    <a:lnTo>
                      <a:pt x="42" y="41"/>
                    </a:lnTo>
                    <a:lnTo>
                      <a:pt x="45" y="38"/>
                    </a:lnTo>
                    <a:lnTo>
                      <a:pt x="47" y="34"/>
                    </a:lnTo>
                    <a:lnTo>
                      <a:pt x="50" y="29"/>
                    </a:lnTo>
                    <a:lnTo>
                      <a:pt x="50" y="24"/>
                    </a:lnTo>
                    <a:lnTo>
                      <a:pt x="50" y="2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0" name="Freeform 10"/>
              <p:cNvSpPr>
                <a:spLocks/>
              </p:cNvSpPr>
              <p:nvPr/>
            </p:nvSpPr>
            <p:spPr bwMode="auto">
              <a:xfrm>
                <a:off x="1798" y="2260"/>
                <a:ext cx="53" cy="122"/>
              </a:xfrm>
              <a:custGeom>
                <a:avLst/>
                <a:gdLst>
                  <a:gd name="T0" fmla="*/ 0 w 53"/>
                  <a:gd name="T1" fmla="*/ 86 h 122"/>
                  <a:gd name="T2" fmla="*/ 0 w 53"/>
                  <a:gd name="T3" fmla="*/ 86 h 122"/>
                  <a:gd name="T4" fmla="*/ 2 w 53"/>
                  <a:gd name="T5" fmla="*/ 102 h 122"/>
                  <a:gd name="T6" fmla="*/ 5 w 53"/>
                  <a:gd name="T7" fmla="*/ 116 h 122"/>
                  <a:gd name="T8" fmla="*/ 5 w 53"/>
                  <a:gd name="T9" fmla="*/ 116 h 122"/>
                  <a:gd name="T10" fmla="*/ 7 w 53"/>
                  <a:gd name="T11" fmla="*/ 121 h 122"/>
                  <a:gd name="T12" fmla="*/ 9 w 53"/>
                  <a:gd name="T13" fmla="*/ 121 h 122"/>
                  <a:gd name="T14" fmla="*/ 11 w 53"/>
                  <a:gd name="T15" fmla="*/ 122 h 122"/>
                  <a:gd name="T16" fmla="*/ 32 w 53"/>
                  <a:gd name="T17" fmla="*/ 122 h 122"/>
                  <a:gd name="T18" fmla="*/ 32 w 53"/>
                  <a:gd name="T19" fmla="*/ 122 h 122"/>
                  <a:gd name="T20" fmla="*/ 33 w 53"/>
                  <a:gd name="T21" fmla="*/ 121 h 122"/>
                  <a:gd name="T22" fmla="*/ 34 w 53"/>
                  <a:gd name="T23" fmla="*/ 121 h 122"/>
                  <a:gd name="T24" fmla="*/ 36 w 53"/>
                  <a:gd name="T25" fmla="*/ 116 h 122"/>
                  <a:gd name="T26" fmla="*/ 36 w 53"/>
                  <a:gd name="T27" fmla="*/ 116 h 122"/>
                  <a:gd name="T28" fmla="*/ 38 w 53"/>
                  <a:gd name="T29" fmla="*/ 107 h 122"/>
                  <a:gd name="T30" fmla="*/ 40 w 53"/>
                  <a:gd name="T31" fmla="*/ 95 h 122"/>
                  <a:gd name="T32" fmla="*/ 45 w 53"/>
                  <a:gd name="T33" fmla="*/ 76 h 122"/>
                  <a:gd name="T34" fmla="*/ 45 w 53"/>
                  <a:gd name="T35" fmla="*/ 76 h 122"/>
                  <a:gd name="T36" fmla="*/ 46 w 53"/>
                  <a:gd name="T37" fmla="*/ 72 h 122"/>
                  <a:gd name="T38" fmla="*/ 47 w 53"/>
                  <a:gd name="T39" fmla="*/ 70 h 122"/>
                  <a:gd name="T40" fmla="*/ 49 w 53"/>
                  <a:gd name="T41" fmla="*/ 67 h 122"/>
                  <a:gd name="T42" fmla="*/ 50 w 53"/>
                  <a:gd name="T43" fmla="*/ 64 h 122"/>
                  <a:gd name="T44" fmla="*/ 50 w 53"/>
                  <a:gd name="T45" fmla="*/ 64 h 122"/>
                  <a:gd name="T46" fmla="*/ 52 w 53"/>
                  <a:gd name="T47" fmla="*/ 43 h 122"/>
                  <a:gd name="T48" fmla="*/ 53 w 53"/>
                  <a:gd name="T49" fmla="*/ 27 h 122"/>
                  <a:gd name="T50" fmla="*/ 52 w 53"/>
                  <a:gd name="T51" fmla="*/ 12 h 122"/>
                  <a:gd name="T52" fmla="*/ 52 w 53"/>
                  <a:gd name="T53" fmla="*/ 12 h 122"/>
                  <a:gd name="T54" fmla="*/ 52 w 53"/>
                  <a:gd name="T55" fmla="*/ 10 h 122"/>
                  <a:gd name="T56" fmla="*/ 50 w 53"/>
                  <a:gd name="T57" fmla="*/ 8 h 122"/>
                  <a:gd name="T58" fmla="*/ 47 w 53"/>
                  <a:gd name="T59" fmla="*/ 6 h 122"/>
                  <a:gd name="T60" fmla="*/ 42 w 53"/>
                  <a:gd name="T61" fmla="*/ 4 h 122"/>
                  <a:gd name="T62" fmla="*/ 32 w 53"/>
                  <a:gd name="T63" fmla="*/ 1 h 122"/>
                  <a:gd name="T64" fmla="*/ 21 w 53"/>
                  <a:gd name="T65" fmla="*/ 0 h 122"/>
                  <a:gd name="T66" fmla="*/ 21 w 53"/>
                  <a:gd name="T67" fmla="*/ 0 h 122"/>
                  <a:gd name="T68" fmla="*/ 14 w 53"/>
                  <a:gd name="T69" fmla="*/ 1 h 122"/>
                  <a:gd name="T70" fmla="*/ 5 w 53"/>
                  <a:gd name="T71" fmla="*/ 2 h 122"/>
                  <a:gd name="T72" fmla="*/ 5 w 53"/>
                  <a:gd name="T73" fmla="*/ 2 h 122"/>
                  <a:gd name="T74" fmla="*/ 5 w 53"/>
                  <a:gd name="T75" fmla="*/ 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122">
                    <a:moveTo>
                      <a:pt x="0" y="86"/>
                    </a:moveTo>
                    <a:lnTo>
                      <a:pt x="0" y="86"/>
                    </a:lnTo>
                    <a:lnTo>
                      <a:pt x="2" y="102"/>
                    </a:lnTo>
                    <a:lnTo>
                      <a:pt x="5" y="116"/>
                    </a:lnTo>
                    <a:lnTo>
                      <a:pt x="5" y="116"/>
                    </a:lnTo>
                    <a:lnTo>
                      <a:pt x="7" y="121"/>
                    </a:lnTo>
                    <a:lnTo>
                      <a:pt x="9" y="121"/>
                    </a:lnTo>
                    <a:lnTo>
                      <a:pt x="11" y="122"/>
                    </a:lnTo>
                    <a:lnTo>
                      <a:pt x="32" y="122"/>
                    </a:lnTo>
                    <a:lnTo>
                      <a:pt x="32" y="122"/>
                    </a:lnTo>
                    <a:lnTo>
                      <a:pt x="33" y="121"/>
                    </a:lnTo>
                    <a:lnTo>
                      <a:pt x="34" y="121"/>
                    </a:lnTo>
                    <a:lnTo>
                      <a:pt x="36" y="116"/>
                    </a:lnTo>
                    <a:lnTo>
                      <a:pt x="36" y="116"/>
                    </a:lnTo>
                    <a:lnTo>
                      <a:pt x="38" y="107"/>
                    </a:lnTo>
                    <a:lnTo>
                      <a:pt x="40" y="95"/>
                    </a:lnTo>
                    <a:lnTo>
                      <a:pt x="45" y="76"/>
                    </a:lnTo>
                    <a:lnTo>
                      <a:pt x="45" y="76"/>
                    </a:lnTo>
                    <a:lnTo>
                      <a:pt x="46" y="72"/>
                    </a:lnTo>
                    <a:lnTo>
                      <a:pt x="47" y="70"/>
                    </a:lnTo>
                    <a:lnTo>
                      <a:pt x="49" y="67"/>
                    </a:lnTo>
                    <a:lnTo>
                      <a:pt x="50" y="64"/>
                    </a:lnTo>
                    <a:lnTo>
                      <a:pt x="50" y="64"/>
                    </a:lnTo>
                    <a:lnTo>
                      <a:pt x="52" y="43"/>
                    </a:lnTo>
                    <a:lnTo>
                      <a:pt x="53" y="27"/>
                    </a:lnTo>
                    <a:lnTo>
                      <a:pt x="52" y="12"/>
                    </a:lnTo>
                    <a:lnTo>
                      <a:pt x="52" y="12"/>
                    </a:lnTo>
                    <a:lnTo>
                      <a:pt x="52" y="10"/>
                    </a:lnTo>
                    <a:lnTo>
                      <a:pt x="50" y="8"/>
                    </a:lnTo>
                    <a:lnTo>
                      <a:pt x="47" y="6"/>
                    </a:lnTo>
                    <a:lnTo>
                      <a:pt x="42" y="4"/>
                    </a:lnTo>
                    <a:lnTo>
                      <a:pt x="32" y="1"/>
                    </a:lnTo>
                    <a:lnTo>
                      <a:pt x="21" y="0"/>
                    </a:lnTo>
                    <a:lnTo>
                      <a:pt x="21" y="0"/>
                    </a:lnTo>
                    <a:lnTo>
                      <a:pt x="14" y="1"/>
                    </a:lnTo>
                    <a:lnTo>
                      <a:pt x="5" y="2"/>
                    </a:lnTo>
                    <a:lnTo>
                      <a:pt x="5" y="2"/>
                    </a:lnTo>
                    <a:lnTo>
                      <a:pt x="5" y="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1" name="Freeform 11"/>
              <p:cNvSpPr>
                <a:spLocks/>
              </p:cNvSpPr>
              <p:nvPr/>
            </p:nvSpPr>
            <p:spPr bwMode="auto">
              <a:xfrm>
                <a:off x="1654" y="2204"/>
                <a:ext cx="49" cy="49"/>
              </a:xfrm>
              <a:custGeom>
                <a:avLst/>
                <a:gdLst>
                  <a:gd name="T0" fmla="*/ 49 w 49"/>
                  <a:gd name="T1" fmla="*/ 24 h 49"/>
                  <a:gd name="T2" fmla="*/ 49 w 49"/>
                  <a:gd name="T3" fmla="*/ 24 h 49"/>
                  <a:gd name="T4" fmla="*/ 49 w 49"/>
                  <a:gd name="T5" fmla="*/ 20 h 49"/>
                  <a:gd name="T6" fmla="*/ 47 w 49"/>
                  <a:gd name="T7" fmla="*/ 15 h 49"/>
                  <a:gd name="T8" fmla="*/ 45 w 49"/>
                  <a:gd name="T9" fmla="*/ 11 h 49"/>
                  <a:gd name="T10" fmla="*/ 41 w 49"/>
                  <a:gd name="T11" fmla="*/ 7 h 49"/>
                  <a:gd name="T12" fmla="*/ 38 w 49"/>
                  <a:gd name="T13" fmla="*/ 4 h 49"/>
                  <a:gd name="T14" fmla="*/ 34 w 49"/>
                  <a:gd name="T15" fmla="*/ 1 h 49"/>
                  <a:gd name="T16" fmla="*/ 29 w 49"/>
                  <a:gd name="T17" fmla="*/ 0 h 49"/>
                  <a:gd name="T18" fmla="*/ 25 w 49"/>
                  <a:gd name="T19" fmla="*/ 0 h 49"/>
                  <a:gd name="T20" fmla="*/ 25 w 49"/>
                  <a:gd name="T21" fmla="*/ 0 h 49"/>
                  <a:gd name="T22" fmla="*/ 20 w 49"/>
                  <a:gd name="T23" fmla="*/ 0 h 49"/>
                  <a:gd name="T24" fmla="*/ 15 w 49"/>
                  <a:gd name="T25" fmla="*/ 1 h 49"/>
                  <a:gd name="T26" fmla="*/ 11 w 49"/>
                  <a:gd name="T27" fmla="*/ 4 h 49"/>
                  <a:gd name="T28" fmla="*/ 8 w 49"/>
                  <a:gd name="T29" fmla="*/ 7 h 49"/>
                  <a:gd name="T30" fmla="*/ 4 w 49"/>
                  <a:gd name="T31" fmla="*/ 11 h 49"/>
                  <a:gd name="T32" fmla="*/ 2 w 49"/>
                  <a:gd name="T33" fmla="*/ 15 h 49"/>
                  <a:gd name="T34" fmla="*/ 0 w 49"/>
                  <a:gd name="T35" fmla="*/ 20 h 49"/>
                  <a:gd name="T36" fmla="*/ 0 w 49"/>
                  <a:gd name="T37" fmla="*/ 24 h 49"/>
                  <a:gd name="T38" fmla="*/ 0 w 49"/>
                  <a:gd name="T39" fmla="*/ 24 h 49"/>
                  <a:gd name="T40" fmla="*/ 0 w 49"/>
                  <a:gd name="T41" fmla="*/ 29 h 49"/>
                  <a:gd name="T42" fmla="*/ 2 w 49"/>
                  <a:gd name="T43" fmla="*/ 34 h 49"/>
                  <a:gd name="T44" fmla="*/ 4 w 49"/>
                  <a:gd name="T45" fmla="*/ 38 h 49"/>
                  <a:gd name="T46" fmla="*/ 8 w 49"/>
                  <a:gd name="T47" fmla="*/ 41 h 49"/>
                  <a:gd name="T48" fmla="*/ 11 w 49"/>
                  <a:gd name="T49" fmla="*/ 44 h 49"/>
                  <a:gd name="T50" fmla="*/ 15 w 49"/>
                  <a:gd name="T51" fmla="*/ 47 h 49"/>
                  <a:gd name="T52" fmla="*/ 20 w 49"/>
                  <a:gd name="T53" fmla="*/ 49 h 49"/>
                  <a:gd name="T54" fmla="*/ 25 w 49"/>
                  <a:gd name="T55" fmla="*/ 49 h 49"/>
                  <a:gd name="T56" fmla="*/ 25 w 49"/>
                  <a:gd name="T57" fmla="*/ 49 h 49"/>
                  <a:gd name="T58" fmla="*/ 29 w 49"/>
                  <a:gd name="T59" fmla="*/ 49 h 49"/>
                  <a:gd name="T60" fmla="*/ 34 w 49"/>
                  <a:gd name="T61" fmla="*/ 47 h 49"/>
                  <a:gd name="T62" fmla="*/ 38 w 49"/>
                  <a:gd name="T63" fmla="*/ 44 h 49"/>
                  <a:gd name="T64" fmla="*/ 41 w 49"/>
                  <a:gd name="T65" fmla="*/ 41 h 49"/>
                  <a:gd name="T66" fmla="*/ 45 w 49"/>
                  <a:gd name="T67" fmla="*/ 38 h 49"/>
                  <a:gd name="T68" fmla="*/ 47 w 49"/>
                  <a:gd name="T69" fmla="*/ 34 h 49"/>
                  <a:gd name="T70" fmla="*/ 49 w 49"/>
                  <a:gd name="T71" fmla="*/ 29 h 49"/>
                  <a:gd name="T72" fmla="*/ 49 w 49"/>
                  <a:gd name="T73" fmla="*/ 24 h 49"/>
                  <a:gd name="T74" fmla="*/ 49 w 49"/>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9">
                    <a:moveTo>
                      <a:pt x="49" y="24"/>
                    </a:moveTo>
                    <a:lnTo>
                      <a:pt x="49" y="24"/>
                    </a:lnTo>
                    <a:lnTo>
                      <a:pt x="49" y="20"/>
                    </a:lnTo>
                    <a:lnTo>
                      <a:pt x="47" y="15"/>
                    </a:lnTo>
                    <a:lnTo>
                      <a:pt x="45" y="11"/>
                    </a:lnTo>
                    <a:lnTo>
                      <a:pt x="41" y="7"/>
                    </a:lnTo>
                    <a:lnTo>
                      <a:pt x="38" y="4"/>
                    </a:lnTo>
                    <a:lnTo>
                      <a:pt x="34" y="1"/>
                    </a:lnTo>
                    <a:lnTo>
                      <a:pt x="29" y="0"/>
                    </a:lnTo>
                    <a:lnTo>
                      <a:pt x="25" y="0"/>
                    </a:lnTo>
                    <a:lnTo>
                      <a:pt x="25" y="0"/>
                    </a:lnTo>
                    <a:lnTo>
                      <a:pt x="20" y="0"/>
                    </a:lnTo>
                    <a:lnTo>
                      <a:pt x="15" y="1"/>
                    </a:lnTo>
                    <a:lnTo>
                      <a:pt x="11" y="4"/>
                    </a:lnTo>
                    <a:lnTo>
                      <a:pt x="8" y="7"/>
                    </a:lnTo>
                    <a:lnTo>
                      <a:pt x="4" y="11"/>
                    </a:lnTo>
                    <a:lnTo>
                      <a:pt x="2" y="15"/>
                    </a:lnTo>
                    <a:lnTo>
                      <a:pt x="0" y="20"/>
                    </a:lnTo>
                    <a:lnTo>
                      <a:pt x="0" y="24"/>
                    </a:lnTo>
                    <a:lnTo>
                      <a:pt x="0" y="24"/>
                    </a:lnTo>
                    <a:lnTo>
                      <a:pt x="0" y="29"/>
                    </a:lnTo>
                    <a:lnTo>
                      <a:pt x="2" y="34"/>
                    </a:lnTo>
                    <a:lnTo>
                      <a:pt x="4" y="38"/>
                    </a:lnTo>
                    <a:lnTo>
                      <a:pt x="8" y="41"/>
                    </a:lnTo>
                    <a:lnTo>
                      <a:pt x="11" y="44"/>
                    </a:lnTo>
                    <a:lnTo>
                      <a:pt x="15" y="47"/>
                    </a:lnTo>
                    <a:lnTo>
                      <a:pt x="20" y="49"/>
                    </a:lnTo>
                    <a:lnTo>
                      <a:pt x="25" y="49"/>
                    </a:lnTo>
                    <a:lnTo>
                      <a:pt x="25" y="49"/>
                    </a:lnTo>
                    <a:lnTo>
                      <a:pt x="29" y="49"/>
                    </a:lnTo>
                    <a:lnTo>
                      <a:pt x="34" y="47"/>
                    </a:lnTo>
                    <a:lnTo>
                      <a:pt x="38" y="44"/>
                    </a:lnTo>
                    <a:lnTo>
                      <a:pt x="41" y="41"/>
                    </a:lnTo>
                    <a:lnTo>
                      <a:pt x="45" y="38"/>
                    </a:lnTo>
                    <a:lnTo>
                      <a:pt x="47" y="34"/>
                    </a:lnTo>
                    <a:lnTo>
                      <a:pt x="49" y="29"/>
                    </a:lnTo>
                    <a:lnTo>
                      <a:pt x="49" y="24"/>
                    </a:lnTo>
                    <a:lnTo>
                      <a:pt x="49" y="2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2" name="Freeform 12"/>
              <p:cNvSpPr>
                <a:spLocks/>
              </p:cNvSpPr>
              <p:nvPr/>
            </p:nvSpPr>
            <p:spPr bwMode="auto">
              <a:xfrm>
                <a:off x="1647" y="2260"/>
                <a:ext cx="53" cy="122"/>
              </a:xfrm>
              <a:custGeom>
                <a:avLst/>
                <a:gdLst>
                  <a:gd name="T0" fmla="*/ 46 w 53"/>
                  <a:gd name="T1" fmla="*/ 3 h 122"/>
                  <a:gd name="T2" fmla="*/ 46 w 53"/>
                  <a:gd name="T3" fmla="*/ 3 h 122"/>
                  <a:gd name="T4" fmla="*/ 46 w 53"/>
                  <a:gd name="T5" fmla="*/ 2 h 122"/>
                  <a:gd name="T6" fmla="*/ 46 w 53"/>
                  <a:gd name="T7" fmla="*/ 2 h 122"/>
                  <a:gd name="T8" fmla="*/ 39 w 53"/>
                  <a:gd name="T9" fmla="*/ 1 h 122"/>
                  <a:gd name="T10" fmla="*/ 32 w 53"/>
                  <a:gd name="T11" fmla="*/ 0 h 122"/>
                  <a:gd name="T12" fmla="*/ 32 w 53"/>
                  <a:gd name="T13" fmla="*/ 0 h 122"/>
                  <a:gd name="T14" fmla="*/ 20 w 53"/>
                  <a:gd name="T15" fmla="*/ 1 h 122"/>
                  <a:gd name="T16" fmla="*/ 10 w 53"/>
                  <a:gd name="T17" fmla="*/ 4 h 122"/>
                  <a:gd name="T18" fmla="*/ 6 w 53"/>
                  <a:gd name="T19" fmla="*/ 6 h 122"/>
                  <a:gd name="T20" fmla="*/ 3 w 53"/>
                  <a:gd name="T21" fmla="*/ 8 h 122"/>
                  <a:gd name="T22" fmla="*/ 1 w 53"/>
                  <a:gd name="T23" fmla="*/ 10 h 122"/>
                  <a:gd name="T24" fmla="*/ 0 w 53"/>
                  <a:gd name="T25" fmla="*/ 12 h 122"/>
                  <a:gd name="T26" fmla="*/ 0 w 53"/>
                  <a:gd name="T27" fmla="*/ 12 h 122"/>
                  <a:gd name="T28" fmla="*/ 0 w 53"/>
                  <a:gd name="T29" fmla="*/ 27 h 122"/>
                  <a:gd name="T30" fmla="*/ 1 w 53"/>
                  <a:gd name="T31" fmla="*/ 43 h 122"/>
                  <a:gd name="T32" fmla="*/ 3 w 53"/>
                  <a:gd name="T33" fmla="*/ 64 h 122"/>
                  <a:gd name="T34" fmla="*/ 3 w 53"/>
                  <a:gd name="T35" fmla="*/ 64 h 122"/>
                  <a:gd name="T36" fmla="*/ 4 w 53"/>
                  <a:gd name="T37" fmla="*/ 67 h 122"/>
                  <a:gd name="T38" fmla="*/ 5 w 53"/>
                  <a:gd name="T39" fmla="*/ 70 h 122"/>
                  <a:gd name="T40" fmla="*/ 7 w 53"/>
                  <a:gd name="T41" fmla="*/ 72 h 122"/>
                  <a:gd name="T42" fmla="*/ 8 w 53"/>
                  <a:gd name="T43" fmla="*/ 76 h 122"/>
                  <a:gd name="T44" fmla="*/ 8 w 53"/>
                  <a:gd name="T45" fmla="*/ 76 h 122"/>
                  <a:gd name="T46" fmla="*/ 11 w 53"/>
                  <a:gd name="T47" fmla="*/ 95 h 122"/>
                  <a:gd name="T48" fmla="*/ 13 w 53"/>
                  <a:gd name="T49" fmla="*/ 107 h 122"/>
                  <a:gd name="T50" fmla="*/ 16 w 53"/>
                  <a:gd name="T51" fmla="*/ 116 h 122"/>
                  <a:gd name="T52" fmla="*/ 16 w 53"/>
                  <a:gd name="T53" fmla="*/ 116 h 122"/>
                  <a:gd name="T54" fmla="*/ 18 w 53"/>
                  <a:gd name="T55" fmla="*/ 121 h 122"/>
                  <a:gd name="T56" fmla="*/ 19 w 53"/>
                  <a:gd name="T57" fmla="*/ 121 h 122"/>
                  <a:gd name="T58" fmla="*/ 21 w 53"/>
                  <a:gd name="T59" fmla="*/ 122 h 122"/>
                  <a:gd name="T60" fmla="*/ 42 w 53"/>
                  <a:gd name="T61" fmla="*/ 122 h 122"/>
                  <a:gd name="T62" fmla="*/ 42 w 53"/>
                  <a:gd name="T63" fmla="*/ 122 h 122"/>
                  <a:gd name="T64" fmla="*/ 44 w 53"/>
                  <a:gd name="T65" fmla="*/ 121 h 122"/>
                  <a:gd name="T66" fmla="*/ 45 w 53"/>
                  <a:gd name="T67" fmla="*/ 121 h 122"/>
                  <a:gd name="T68" fmla="*/ 47 w 53"/>
                  <a:gd name="T69" fmla="*/ 116 h 122"/>
                  <a:gd name="T70" fmla="*/ 47 w 53"/>
                  <a:gd name="T71" fmla="*/ 116 h 122"/>
                  <a:gd name="T72" fmla="*/ 51 w 53"/>
                  <a:gd name="T73" fmla="*/ 102 h 122"/>
                  <a:gd name="T74" fmla="*/ 53 w 53"/>
                  <a:gd name="T75" fmla="*/ 8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122">
                    <a:moveTo>
                      <a:pt x="46" y="3"/>
                    </a:moveTo>
                    <a:lnTo>
                      <a:pt x="46" y="3"/>
                    </a:lnTo>
                    <a:lnTo>
                      <a:pt x="46" y="2"/>
                    </a:lnTo>
                    <a:lnTo>
                      <a:pt x="46" y="2"/>
                    </a:lnTo>
                    <a:lnTo>
                      <a:pt x="39" y="1"/>
                    </a:lnTo>
                    <a:lnTo>
                      <a:pt x="32" y="0"/>
                    </a:lnTo>
                    <a:lnTo>
                      <a:pt x="32" y="0"/>
                    </a:lnTo>
                    <a:lnTo>
                      <a:pt x="20" y="1"/>
                    </a:lnTo>
                    <a:lnTo>
                      <a:pt x="10" y="4"/>
                    </a:lnTo>
                    <a:lnTo>
                      <a:pt x="6" y="6"/>
                    </a:lnTo>
                    <a:lnTo>
                      <a:pt x="3" y="8"/>
                    </a:lnTo>
                    <a:lnTo>
                      <a:pt x="1" y="10"/>
                    </a:lnTo>
                    <a:lnTo>
                      <a:pt x="0" y="12"/>
                    </a:lnTo>
                    <a:lnTo>
                      <a:pt x="0" y="12"/>
                    </a:lnTo>
                    <a:lnTo>
                      <a:pt x="0" y="27"/>
                    </a:lnTo>
                    <a:lnTo>
                      <a:pt x="1" y="43"/>
                    </a:lnTo>
                    <a:lnTo>
                      <a:pt x="3" y="64"/>
                    </a:lnTo>
                    <a:lnTo>
                      <a:pt x="3" y="64"/>
                    </a:lnTo>
                    <a:lnTo>
                      <a:pt x="4" y="67"/>
                    </a:lnTo>
                    <a:lnTo>
                      <a:pt x="5" y="70"/>
                    </a:lnTo>
                    <a:lnTo>
                      <a:pt x="7" y="72"/>
                    </a:lnTo>
                    <a:lnTo>
                      <a:pt x="8" y="76"/>
                    </a:lnTo>
                    <a:lnTo>
                      <a:pt x="8" y="76"/>
                    </a:lnTo>
                    <a:lnTo>
                      <a:pt x="11" y="95"/>
                    </a:lnTo>
                    <a:lnTo>
                      <a:pt x="13" y="107"/>
                    </a:lnTo>
                    <a:lnTo>
                      <a:pt x="16" y="116"/>
                    </a:lnTo>
                    <a:lnTo>
                      <a:pt x="16" y="116"/>
                    </a:lnTo>
                    <a:lnTo>
                      <a:pt x="18" y="121"/>
                    </a:lnTo>
                    <a:lnTo>
                      <a:pt x="19" y="121"/>
                    </a:lnTo>
                    <a:lnTo>
                      <a:pt x="21" y="122"/>
                    </a:lnTo>
                    <a:lnTo>
                      <a:pt x="42" y="122"/>
                    </a:lnTo>
                    <a:lnTo>
                      <a:pt x="42" y="122"/>
                    </a:lnTo>
                    <a:lnTo>
                      <a:pt x="44" y="121"/>
                    </a:lnTo>
                    <a:lnTo>
                      <a:pt x="45" y="121"/>
                    </a:lnTo>
                    <a:lnTo>
                      <a:pt x="47" y="116"/>
                    </a:lnTo>
                    <a:lnTo>
                      <a:pt x="47" y="116"/>
                    </a:lnTo>
                    <a:lnTo>
                      <a:pt x="51" y="102"/>
                    </a:lnTo>
                    <a:lnTo>
                      <a:pt x="53" y="8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3" name="Freeform 13"/>
              <p:cNvSpPr>
                <a:spLocks/>
              </p:cNvSpPr>
              <p:nvPr/>
            </p:nvSpPr>
            <p:spPr bwMode="auto">
              <a:xfrm>
                <a:off x="1713" y="2163"/>
                <a:ext cx="71" cy="72"/>
              </a:xfrm>
              <a:custGeom>
                <a:avLst/>
                <a:gdLst>
                  <a:gd name="T0" fmla="*/ 71 w 71"/>
                  <a:gd name="T1" fmla="*/ 36 h 72"/>
                  <a:gd name="T2" fmla="*/ 71 w 71"/>
                  <a:gd name="T3" fmla="*/ 36 h 72"/>
                  <a:gd name="T4" fmla="*/ 71 w 71"/>
                  <a:gd name="T5" fmla="*/ 29 h 72"/>
                  <a:gd name="T6" fmla="*/ 69 w 71"/>
                  <a:gd name="T7" fmla="*/ 22 h 72"/>
                  <a:gd name="T8" fmla="*/ 66 w 71"/>
                  <a:gd name="T9" fmla="*/ 17 h 72"/>
                  <a:gd name="T10" fmla="*/ 61 w 71"/>
                  <a:gd name="T11" fmla="*/ 10 h 72"/>
                  <a:gd name="T12" fmla="*/ 55 w 71"/>
                  <a:gd name="T13" fmla="*/ 6 h 72"/>
                  <a:gd name="T14" fmla="*/ 49 w 71"/>
                  <a:gd name="T15" fmla="*/ 3 h 72"/>
                  <a:gd name="T16" fmla="*/ 43 w 71"/>
                  <a:gd name="T17" fmla="*/ 1 h 72"/>
                  <a:gd name="T18" fmla="*/ 36 w 71"/>
                  <a:gd name="T19" fmla="*/ 0 h 72"/>
                  <a:gd name="T20" fmla="*/ 36 w 71"/>
                  <a:gd name="T21" fmla="*/ 0 h 72"/>
                  <a:gd name="T22" fmla="*/ 29 w 71"/>
                  <a:gd name="T23" fmla="*/ 1 h 72"/>
                  <a:gd name="T24" fmla="*/ 22 w 71"/>
                  <a:gd name="T25" fmla="*/ 3 h 72"/>
                  <a:gd name="T26" fmla="*/ 16 w 71"/>
                  <a:gd name="T27" fmla="*/ 6 h 72"/>
                  <a:gd name="T28" fmla="*/ 10 w 71"/>
                  <a:gd name="T29" fmla="*/ 10 h 72"/>
                  <a:gd name="T30" fmla="*/ 6 w 71"/>
                  <a:gd name="T31" fmla="*/ 17 h 72"/>
                  <a:gd name="T32" fmla="*/ 3 w 71"/>
                  <a:gd name="T33" fmla="*/ 22 h 72"/>
                  <a:gd name="T34" fmla="*/ 1 w 71"/>
                  <a:gd name="T35" fmla="*/ 29 h 72"/>
                  <a:gd name="T36" fmla="*/ 0 w 71"/>
                  <a:gd name="T37" fmla="*/ 36 h 72"/>
                  <a:gd name="T38" fmla="*/ 0 w 71"/>
                  <a:gd name="T39" fmla="*/ 36 h 72"/>
                  <a:gd name="T40" fmla="*/ 1 w 71"/>
                  <a:gd name="T41" fmla="*/ 43 h 72"/>
                  <a:gd name="T42" fmla="*/ 3 w 71"/>
                  <a:gd name="T43" fmla="*/ 49 h 72"/>
                  <a:gd name="T44" fmla="*/ 6 w 71"/>
                  <a:gd name="T45" fmla="*/ 56 h 72"/>
                  <a:gd name="T46" fmla="*/ 10 w 71"/>
                  <a:gd name="T47" fmla="*/ 61 h 72"/>
                  <a:gd name="T48" fmla="*/ 16 w 71"/>
                  <a:gd name="T49" fmla="*/ 66 h 72"/>
                  <a:gd name="T50" fmla="*/ 22 w 71"/>
                  <a:gd name="T51" fmla="*/ 69 h 72"/>
                  <a:gd name="T52" fmla="*/ 29 w 71"/>
                  <a:gd name="T53" fmla="*/ 71 h 72"/>
                  <a:gd name="T54" fmla="*/ 36 w 71"/>
                  <a:gd name="T55" fmla="*/ 72 h 72"/>
                  <a:gd name="T56" fmla="*/ 36 w 71"/>
                  <a:gd name="T57" fmla="*/ 72 h 72"/>
                  <a:gd name="T58" fmla="*/ 43 w 71"/>
                  <a:gd name="T59" fmla="*/ 71 h 72"/>
                  <a:gd name="T60" fmla="*/ 49 w 71"/>
                  <a:gd name="T61" fmla="*/ 69 h 72"/>
                  <a:gd name="T62" fmla="*/ 55 w 71"/>
                  <a:gd name="T63" fmla="*/ 66 h 72"/>
                  <a:gd name="T64" fmla="*/ 61 w 71"/>
                  <a:gd name="T65" fmla="*/ 61 h 72"/>
                  <a:gd name="T66" fmla="*/ 66 w 71"/>
                  <a:gd name="T67" fmla="*/ 56 h 72"/>
                  <a:gd name="T68" fmla="*/ 69 w 71"/>
                  <a:gd name="T69" fmla="*/ 49 h 72"/>
                  <a:gd name="T70" fmla="*/ 71 w 71"/>
                  <a:gd name="T71" fmla="*/ 43 h 72"/>
                  <a:gd name="T72" fmla="*/ 71 w 71"/>
                  <a:gd name="T73" fmla="*/ 36 h 72"/>
                  <a:gd name="T74" fmla="*/ 71 w 71"/>
                  <a:gd name="T7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2">
                    <a:moveTo>
                      <a:pt x="71" y="36"/>
                    </a:moveTo>
                    <a:lnTo>
                      <a:pt x="71" y="36"/>
                    </a:lnTo>
                    <a:lnTo>
                      <a:pt x="71" y="29"/>
                    </a:lnTo>
                    <a:lnTo>
                      <a:pt x="69" y="22"/>
                    </a:lnTo>
                    <a:lnTo>
                      <a:pt x="66" y="17"/>
                    </a:lnTo>
                    <a:lnTo>
                      <a:pt x="61" y="10"/>
                    </a:lnTo>
                    <a:lnTo>
                      <a:pt x="55" y="6"/>
                    </a:lnTo>
                    <a:lnTo>
                      <a:pt x="49" y="3"/>
                    </a:lnTo>
                    <a:lnTo>
                      <a:pt x="43" y="1"/>
                    </a:lnTo>
                    <a:lnTo>
                      <a:pt x="36" y="0"/>
                    </a:lnTo>
                    <a:lnTo>
                      <a:pt x="36" y="0"/>
                    </a:lnTo>
                    <a:lnTo>
                      <a:pt x="29" y="1"/>
                    </a:lnTo>
                    <a:lnTo>
                      <a:pt x="22" y="3"/>
                    </a:lnTo>
                    <a:lnTo>
                      <a:pt x="16" y="6"/>
                    </a:lnTo>
                    <a:lnTo>
                      <a:pt x="10" y="10"/>
                    </a:lnTo>
                    <a:lnTo>
                      <a:pt x="6" y="17"/>
                    </a:lnTo>
                    <a:lnTo>
                      <a:pt x="3" y="22"/>
                    </a:lnTo>
                    <a:lnTo>
                      <a:pt x="1" y="29"/>
                    </a:lnTo>
                    <a:lnTo>
                      <a:pt x="0" y="36"/>
                    </a:lnTo>
                    <a:lnTo>
                      <a:pt x="0" y="36"/>
                    </a:lnTo>
                    <a:lnTo>
                      <a:pt x="1" y="43"/>
                    </a:lnTo>
                    <a:lnTo>
                      <a:pt x="3" y="49"/>
                    </a:lnTo>
                    <a:lnTo>
                      <a:pt x="6" y="56"/>
                    </a:lnTo>
                    <a:lnTo>
                      <a:pt x="10" y="61"/>
                    </a:lnTo>
                    <a:lnTo>
                      <a:pt x="16" y="66"/>
                    </a:lnTo>
                    <a:lnTo>
                      <a:pt x="22" y="69"/>
                    </a:lnTo>
                    <a:lnTo>
                      <a:pt x="29" y="71"/>
                    </a:lnTo>
                    <a:lnTo>
                      <a:pt x="36" y="72"/>
                    </a:lnTo>
                    <a:lnTo>
                      <a:pt x="36" y="72"/>
                    </a:lnTo>
                    <a:lnTo>
                      <a:pt x="43" y="71"/>
                    </a:lnTo>
                    <a:lnTo>
                      <a:pt x="49" y="69"/>
                    </a:lnTo>
                    <a:lnTo>
                      <a:pt x="55" y="66"/>
                    </a:lnTo>
                    <a:lnTo>
                      <a:pt x="61" y="61"/>
                    </a:lnTo>
                    <a:lnTo>
                      <a:pt x="66" y="56"/>
                    </a:lnTo>
                    <a:lnTo>
                      <a:pt x="69" y="49"/>
                    </a:lnTo>
                    <a:lnTo>
                      <a:pt x="71" y="43"/>
                    </a:lnTo>
                    <a:lnTo>
                      <a:pt x="71" y="36"/>
                    </a:lnTo>
                    <a:lnTo>
                      <a:pt x="71" y="3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4" name="Freeform 14"/>
              <p:cNvSpPr>
                <a:spLocks/>
              </p:cNvSpPr>
              <p:nvPr/>
            </p:nvSpPr>
            <p:spPr bwMode="auto">
              <a:xfrm>
                <a:off x="1703" y="2245"/>
                <a:ext cx="91" cy="177"/>
              </a:xfrm>
              <a:custGeom>
                <a:avLst/>
                <a:gdLst>
                  <a:gd name="T0" fmla="*/ 61 w 91"/>
                  <a:gd name="T1" fmla="*/ 177 h 177"/>
                  <a:gd name="T2" fmla="*/ 61 w 91"/>
                  <a:gd name="T3" fmla="*/ 177 h 177"/>
                  <a:gd name="T4" fmla="*/ 63 w 91"/>
                  <a:gd name="T5" fmla="*/ 176 h 177"/>
                  <a:gd name="T6" fmla="*/ 65 w 91"/>
                  <a:gd name="T7" fmla="*/ 175 h 177"/>
                  <a:gd name="T8" fmla="*/ 66 w 91"/>
                  <a:gd name="T9" fmla="*/ 173 h 177"/>
                  <a:gd name="T10" fmla="*/ 69 w 91"/>
                  <a:gd name="T11" fmla="*/ 168 h 177"/>
                  <a:gd name="T12" fmla="*/ 69 w 91"/>
                  <a:gd name="T13" fmla="*/ 168 h 177"/>
                  <a:gd name="T14" fmla="*/ 72 w 91"/>
                  <a:gd name="T15" fmla="*/ 156 h 177"/>
                  <a:gd name="T16" fmla="*/ 75 w 91"/>
                  <a:gd name="T17" fmla="*/ 139 h 177"/>
                  <a:gd name="T18" fmla="*/ 79 w 91"/>
                  <a:gd name="T19" fmla="*/ 109 h 177"/>
                  <a:gd name="T20" fmla="*/ 79 w 91"/>
                  <a:gd name="T21" fmla="*/ 109 h 177"/>
                  <a:gd name="T22" fmla="*/ 81 w 91"/>
                  <a:gd name="T23" fmla="*/ 104 h 177"/>
                  <a:gd name="T24" fmla="*/ 83 w 91"/>
                  <a:gd name="T25" fmla="*/ 101 h 177"/>
                  <a:gd name="T26" fmla="*/ 86 w 91"/>
                  <a:gd name="T27" fmla="*/ 98 h 177"/>
                  <a:gd name="T28" fmla="*/ 87 w 91"/>
                  <a:gd name="T29" fmla="*/ 92 h 177"/>
                  <a:gd name="T30" fmla="*/ 87 w 91"/>
                  <a:gd name="T31" fmla="*/ 92 h 177"/>
                  <a:gd name="T32" fmla="*/ 89 w 91"/>
                  <a:gd name="T33" fmla="*/ 76 h 177"/>
                  <a:gd name="T34" fmla="*/ 90 w 91"/>
                  <a:gd name="T35" fmla="*/ 63 h 177"/>
                  <a:gd name="T36" fmla="*/ 91 w 91"/>
                  <a:gd name="T37" fmla="*/ 39 h 177"/>
                  <a:gd name="T38" fmla="*/ 91 w 91"/>
                  <a:gd name="T39" fmla="*/ 24 h 177"/>
                  <a:gd name="T40" fmla="*/ 91 w 91"/>
                  <a:gd name="T41" fmla="*/ 18 h 177"/>
                  <a:gd name="T42" fmla="*/ 91 w 91"/>
                  <a:gd name="T43" fmla="*/ 18 h 177"/>
                  <a:gd name="T44" fmla="*/ 90 w 91"/>
                  <a:gd name="T45" fmla="*/ 15 h 177"/>
                  <a:gd name="T46" fmla="*/ 87 w 91"/>
                  <a:gd name="T47" fmla="*/ 11 h 177"/>
                  <a:gd name="T48" fmla="*/ 83 w 91"/>
                  <a:gd name="T49" fmla="*/ 9 h 177"/>
                  <a:gd name="T50" fmla="*/ 77 w 91"/>
                  <a:gd name="T51" fmla="*/ 6 h 177"/>
                  <a:gd name="T52" fmla="*/ 71 w 91"/>
                  <a:gd name="T53" fmla="*/ 3 h 177"/>
                  <a:gd name="T54" fmla="*/ 62 w 91"/>
                  <a:gd name="T55" fmla="*/ 1 h 177"/>
                  <a:gd name="T56" fmla="*/ 54 w 91"/>
                  <a:gd name="T57" fmla="*/ 0 h 177"/>
                  <a:gd name="T58" fmla="*/ 46 w 91"/>
                  <a:gd name="T59" fmla="*/ 0 h 177"/>
                  <a:gd name="T60" fmla="*/ 46 w 91"/>
                  <a:gd name="T61" fmla="*/ 0 h 177"/>
                  <a:gd name="T62" fmla="*/ 38 w 91"/>
                  <a:gd name="T63" fmla="*/ 0 h 177"/>
                  <a:gd name="T64" fmla="*/ 29 w 91"/>
                  <a:gd name="T65" fmla="*/ 1 h 177"/>
                  <a:gd name="T66" fmla="*/ 21 w 91"/>
                  <a:gd name="T67" fmla="*/ 3 h 177"/>
                  <a:gd name="T68" fmla="*/ 15 w 91"/>
                  <a:gd name="T69" fmla="*/ 6 h 177"/>
                  <a:gd name="T70" fmla="*/ 9 w 91"/>
                  <a:gd name="T71" fmla="*/ 9 h 177"/>
                  <a:gd name="T72" fmla="*/ 5 w 91"/>
                  <a:gd name="T73" fmla="*/ 11 h 177"/>
                  <a:gd name="T74" fmla="*/ 2 w 91"/>
                  <a:gd name="T75" fmla="*/ 15 h 177"/>
                  <a:gd name="T76" fmla="*/ 1 w 91"/>
                  <a:gd name="T77" fmla="*/ 18 h 177"/>
                  <a:gd name="T78" fmla="*/ 1 w 91"/>
                  <a:gd name="T79" fmla="*/ 18 h 177"/>
                  <a:gd name="T80" fmla="*/ 1 w 91"/>
                  <a:gd name="T81" fmla="*/ 24 h 177"/>
                  <a:gd name="T82" fmla="*/ 0 w 91"/>
                  <a:gd name="T83" fmla="*/ 39 h 177"/>
                  <a:gd name="T84" fmla="*/ 1 w 91"/>
                  <a:gd name="T85" fmla="*/ 63 h 177"/>
                  <a:gd name="T86" fmla="*/ 3 w 91"/>
                  <a:gd name="T87" fmla="*/ 76 h 177"/>
                  <a:gd name="T88" fmla="*/ 5 w 91"/>
                  <a:gd name="T89" fmla="*/ 92 h 177"/>
                  <a:gd name="T90" fmla="*/ 5 w 91"/>
                  <a:gd name="T91" fmla="*/ 92 h 177"/>
                  <a:gd name="T92" fmla="*/ 6 w 91"/>
                  <a:gd name="T93" fmla="*/ 98 h 177"/>
                  <a:gd name="T94" fmla="*/ 8 w 91"/>
                  <a:gd name="T95" fmla="*/ 101 h 177"/>
                  <a:gd name="T96" fmla="*/ 11 w 91"/>
                  <a:gd name="T97" fmla="*/ 104 h 177"/>
                  <a:gd name="T98" fmla="*/ 12 w 91"/>
                  <a:gd name="T99" fmla="*/ 109 h 177"/>
                  <a:gd name="T100" fmla="*/ 12 w 91"/>
                  <a:gd name="T101" fmla="*/ 109 h 177"/>
                  <a:gd name="T102" fmla="*/ 17 w 91"/>
                  <a:gd name="T103" fmla="*/ 139 h 177"/>
                  <a:gd name="T104" fmla="*/ 20 w 91"/>
                  <a:gd name="T105" fmla="*/ 156 h 177"/>
                  <a:gd name="T106" fmla="*/ 23 w 91"/>
                  <a:gd name="T107" fmla="*/ 168 h 177"/>
                  <a:gd name="T108" fmla="*/ 23 w 91"/>
                  <a:gd name="T109" fmla="*/ 168 h 177"/>
                  <a:gd name="T110" fmla="*/ 24 w 91"/>
                  <a:gd name="T111" fmla="*/ 173 h 177"/>
                  <a:gd name="T112" fmla="*/ 26 w 91"/>
                  <a:gd name="T113" fmla="*/ 175 h 177"/>
                  <a:gd name="T114" fmla="*/ 27 w 91"/>
                  <a:gd name="T115" fmla="*/ 176 h 177"/>
                  <a:gd name="T116" fmla="*/ 31 w 91"/>
                  <a:gd name="T117" fmla="*/ 177 h 177"/>
                  <a:gd name="T118" fmla="*/ 61 w 91"/>
                  <a:gd name="T119"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77">
                    <a:moveTo>
                      <a:pt x="61" y="177"/>
                    </a:moveTo>
                    <a:lnTo>
                      <a:pt x="61" y="177"/>
                    </a:lnTo>
                    <a:lnTo>
                      <a:pt x="63" y="176"/>
                    </a:lnTo>
                    <a:lnTo>
                      <a:pt x="65" y="175"/>
                    </a:lnTo>
                    <a:lnTo>
                      <a:pt x="66" y="173"/>
                    </a:lnTo>
                    <a:lnTo>
                      <a:pt x="69" y="168"/>
                    </a:lnTo>
                    <a:lnTo>
                      <a:pt x="69" y="168"/>
                    </a:lnTo>
                    <a:lnTo>
                      <a:pt x="72" y="156"/>
                    </a:lnTo>
                    <a:lnTo>
                      <a:pt x="75" y="139"/>
                    </a:lnTo>
                    <a:lnTo>
                      <a:pt x="79" y="109"/>
                    </a:lnTo>
                    <a:lnTo>
                      <a:pt x="79" y="109"/>
                    </a:lnTo>
                    <a:lnTo>
                      <a:pt x="81" y="104"/>
                    </a:lnTo>
                    <a:lnTo>
                      <a:pt x="83" y="101"/>
                    </a:lnTo>
                    <a:lnTo>
                      <a:pt x="86" y="98"/>
                    </a:lnTo>
                    <a:lnTo>
                      <a:pt x="87" y="92"/>
                    </a:lnTo>
                    <a:lnTo>
                      <a:pt x="87" y="92"/>
                    </a:lnTo>
                    <a:lnTo>
                      <a:pt x="89" y="76"/>
                    </a:lnTo>
                    <a:lnTo>
                      <a:pt x="90" y="63"/>
                    </a:lnTo>
                    <a:lnTo>
                      <a:pt x="91" y="39"/>
                    </a:lnTo>
                    <a:lnTo>
                      <a:pt x="91" y="24"/>
                    </a:lnTo>
                    <a:lnTo>
                      <a:pt x="91" y="18"/>
                    </a:lnTo>
                    <a:lnTo>
                      <a:pt x="91" y="18"/>
                    </a:lnTo>
                    <a:lnTo>
                      <a:pt x="90" y="15"/>
                    </a:lnTo>
                    <a:lnTo>
                      <a:pt x="87" y="11"/>
                    </a:lnTo>
                    <a:lnTo>
                      <a:pt x="83" y="9"/>
                    </a:lnTo>
                    <a:lnTo>
                      <a:pt x="77" y="6"/>
                    </a:lnTo>
                    <a:lnTo>
                      <a:pt x="71" y="3"/>
                    </a:lnTo>
                    <a:lnTo>
                      <a:pt x="62" y="1"/>
                    </a:lnTo>
                    <a:lnTo>
                      <a:pt x="54" y="0"/>
                    </a:lnTo>
                    <a:lnTo>
                      <a:pt x="46" y="0"/>
                    </a:lnTo>
                    <a:lnTo>
                      <a:pt x="46" y="0"/>
                    </a:lnTo>
                    <a:lnTo>
                      <a:pt x="38" y="0"/>
                    </a:lnTo>
                    <a:lnTo>
                      <a:pt x="29" y="1"/>
                    </a:lnTo>
                    <a:lnTo>
                      <a:pt x="21" y="3"/>
                    </a:lnTo>
                    <a:lnTo>
                      <a:pt x="15" y="6"/>
                    </a:lnTo>
                    <a:lnTo>
                      <a:pt x="9" y="9"/>
                    </a:lnTo>
                    <a:lnTo>
                      <a:pt x="5" y="11"/>
                    </a:lnTo>
                    <a:lnTo>
                      <a:pt x="2" y="15"/>
                    </a:lnTo>
                    <a:lnTo>
                      <a:pt x="1" y="18"/>
                    </a:lnTo>
                    <a:lnTo>
                      <a:pt x="1" y="18"/>
                    </a:lnTo>
                    <a:lnTo>
                      <a:pt x="1" y="24"/>
                    </a:lnTo>
                    <a:lnTo>
                      <a:pt x="0" y="39"/>
                    </a:lnTo>
                    <a:lnTo>
                      <a:pt x="1" y="63"/>
                    </a:lnTo>
                    <a:lnTo>
                      <a:pt x="3" y="76"/>
                    </a:lnTo>
                    <a:lnTo>
                      <a:pt x="5" y="92"/>
                    </a:lnTo>
                    <a:lnTo>
                      <a:pt x="5" y="92"/>
                    </a:lnTo>
                    <a:lnTo>
                      <a:pt x="6" y="98"/>
                    </a:lnTo>
                    <a:lnTo>
                      <a:pt x="8" y="101"/>
                    </a:lnTo>
                    <a:lnTo>
                      <a:pt x="11" y="104"/>
                    </a:lnTo>
                    <a:lnTo>
                      <a:pt x="12" y="109"/>
                    </a:lnTo>
                    <a:lnTo>
                      <a:pt x="12" y="109"/>
                    </a:lnTo>
                    <a:lnTo>
                      <a:pt x="17" y="139"/>
                    </a:lnTo>
                    <a:lnTo>
                      <a:pt x="20" y="156"/>
                    </a:lnTo>
                    <a:lnTo>
                      <a:pt x="23" y="168"/>
                    </a:lnTo>
                    <a:lnTo>
                      <a:pt x="23" y="168"/>
                    </a:lnTo>
                    <a:lnTo>
                      <a:pt x="24" y="173"/>
                    </a:lnTo>
                    <a:lnTo>
                      <a:pt x="26" y="175"/>
                    </a:lnTo>
                    <a:lnTo>
                      <a:pt x="27" y="176"/>
                    </a:lnTo>
                    <a:lnTo>
                      <a:pt x="31" y="177"/>
                    </a:lnTo>
                    <a:lnTo>
                      <a:pt x="61" y="177"/>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5" name="Freeform 15"/>
              <p:cNvSpPr>
                <a:spLocks/>
              </p:cNvSpPr>
              <p:nvPr/>
            </p:nvSpPr>
            <p:spPr bwMode="auto">
              <a:xfrm>
                <a:off x="999" y="1082"/>
                <a:ext cx="143" cy="143"/>
              </a:xfrm>
              <a:custGeom>
                <a:avLst/>
                <a:gdLst>
                  <a:gd name="T0" fmla="*/ 143 w 143"/>
                  <a:gd name="T1" fmla="*/ 72 h 143"/>
                  <a:gd name="T2" fmla="*/ 141 w 143"/>
                  <a:gd name="T3" fmla="*/ 87 h 143"/>
                  <a:gd name="T4" fmla="*/ 137 w 143"/>
                  <a:gd name="T5" fmla="*/ 100 h 143"/>
                  <a:gd name="T6" fmla="*/ 131 w 143"/>
                  <a:gd name="T7" fmla="*/ 111 h 143"/>
                  <a:gd name="T8" fmla="*/ 122 w 143"/>
                  <a:gd name="T9" fmla="*/ 123 h 143"/>
                  <a:gd name="T10" fmla="*/ 111 w 143"/>
                  <a:gd name="T11" fmla="*/ 131 h 143"/>
                  <a:gd name="T12" fmla="*/ 99 w 143"/>
                  <a:gd name="T13" fmla="*/ 138 h 143"/>
                  <a:gd name="T14" fmla="*/ 86 w 143"/>
                  <a:gd name="T15" fmla="*/ 142 h 143"/>
                  <a:gd name="T16" fmla="*/ 71 w 143"/>
                  <a:gd name="T17" fmla="*/ 143 h 143"/>
                  <a:gd name="T18" fmla="*/ 64 w 143"/>
                  <a:gd name="T19" fmla="*/ 143 h 143"/>
                  <a:gd name="T20" fmla="*/ 50 w 143"/>
                  <a:gd name="T21" fmla="*/ 140 h 143"/>
                  <a:gd name="T22" fmla="*/ 37 w 143"/>
                  <a:gd name="T23" fmla="*/ 135 h 143"/>
                  <a:gd name="T24" fmla="*/ 26 w 143"/>
                  <a:gd name="T25" fmla="*/ 127 h 143"/>
                  <a:gd name="T26" fmla="*/ 17 w 143"/>
                  <a:gd name="T27" fmla="*/ 117 h 143"/>
                  <a:gd name="T28" fmla="*/ 8 w 143"/>
                  <a:gd name="T29" fmla="*/ 106 h 143"/>
                  <a:gd name="T30" fmla="*/ 3 w 143"/>
                  <a:gd name="T31" fmla="*/ 93 h 143"/>
                  <a:gd name="T32" fmla="*/ 0 w 143"/>
                  <a:gd name="T33" fmla="*/ 79 h 143"/>
                  <a:gd name="T34" fmla="*/ 0 w 143"/>
                  <a:gd name="T35" fmla="*/ 72 h 143"/>
                  <a:gd name="T36" fmla="*/ 1 w 143"/>
                  <a:gd name="T37" fmla="*/ 58 h 143"/>
                  <a:gd name="T38" fmla="*/ 5 w 143"/>
                  <a:gd name="T39" fmla="*/ 44 h 143"/>
                  <a:gd name="T40" fmla="*/ 13 w 143"/>
                  <a:gd name="T41" fmla="*/ 32 h 143"/>
                  <a:gd name="T42" fmla="*/ 21 w 143"/>
                  <a:gd name="T43" fmla="*/ 22 h 143"/>
                  <a:gd name="T44" fmla="*/ 31 w 143"/>
                  <a:gd name="T45" fmla="*/ 13 h 143"/>
                  <a:gd name="T46" fmla="*/ 43 w 143"/>
                  <a:gd name="T47" fmla="*/ 6 h 143"/>
                  <a:gd name="T48" fmla="*/ 57 w 143"/>
                  <a:gd name="T49" fmla="*/ 2 h 143"/>
                  <a:gd name="T50" fmla="*/ 71 w 143"/>
                  <a:gd name="T51" fmla="*/ 0 h 143"/>
                  <a:gd name="T52" fmla="*/ 78 w 143"/>
                  <a:gd name="T53" fmla="*/ 1 h 143"/>
                  <a:gd name="T54" fmla="*/ 93 w 143"/>
                  <a:gd name="T55" fmla="*/ 3 h 143"/>
                  <a:gd name="T56" fmla="*/ 105 w 143"/>
                  <a:gd name="T57" fmla="*/ 9 h 143"/>
                  <a:gd name="T58" fmla="*/ 116 w 143"/>
                  <a:gd name="T59" fmla="*/ 17 h 143"/>
                  <a:gd name="T60" fmla="*/ 127 w 143"/>
                  <a:gd name="T61" fmla="*/ 26 h 143"/>
                  <a:gd name="T62" fmla="*/ 134 w 143"/>
                  <a:gd name="T63" fmla="*/ 38 h 143"/>
                  <a:gd name="T64" fmla="*/ 139 w 143"/>
                  <a:gd name="T65" fmla="*/ 51 h 143"/>
                  <a:gd name="T66" fmla="*/ 142 w 143"/>
                  <a:gd name="T67" fmla="*/ 65 h 143"/>
                  <a:gd name="T68" fmla="*/ 143 w 143"/>
                  <a:gd name="T69" fmla="*/ 7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143">
                    <a:moveTo>
                      <a:pt x="143" y="72"/>
                    </a:moveTo>
                    <a:lnTo>
                      <a:pt x="143" y="72"/>
                    </a:lnTo>
                    <a:lnTo>
                      <a:pt x="142" y="79"/>
                    </a:lnTo>
                    <a:lnTo>
                      <a:pt x="141" y="87"/>
                    </a:lnTo>
                    <a:lnTo>
                      <a:pt x="139" y="93"/>
                    </a:lnTo>
                    <a:lnTo>
                      <a:pt x="137" y="100"/>
                    </a:lnTo>
                    <a:lnTo>
                      <a:pt x="134" y="106"/>
                    </a:lnTo>
                    <a:lnTo>
                      <a:pt x="131" y="111"/>
                    </a:lnTo>
                    <a:lnTo>
                      <a:pt x="127" y="117"/>
                    </a:lnTo>
                    <a:lnTo>
                      <a:pt x="122" y="123"/>
                    </a:lnTo>
                    <a:lnTo>
                      <a:pt x="116" y="127"/>
                    </a:lnTo>
                    <a:lnTo>
                      <a:pt x="111" y="131"/>
                    </a:lnTo>
                    <a:lnTo>
                      <a:pt x="105" y="135"/>
                    </a:lnTo>
                    <a:lnTo>
                      <a:pt x="99" y="138"/>
                    </a:lnTo>
                    <a:lnTo>
                      <a:pt x="93" y="140"/>
                    </a:lnTo>
                    <a:lnTo>
                      <a:pt x="86" y="142"/>
                    </a:lnTo>
                    <a:lnTo>
                      <a:pt x="78" y="143"/>
                    </a:lnTo>
                    <a:lnTo>
                      <a:pt x="71" y="143"/>
                    </a:lnTo>
                    <a:lnTo>
                      <a:pt x="71" y="143"/>
                    </a:lnTo>
                    <a:lnTo>
                      <a:pt x="64" y="143"/>
                    </a:lnTo>
                    <a:lnTo>
                      <a:pt x="57" y="142"/>
                    </a:lnTo>
                    <a:lnTo>
                      <a:pt x="50" y="140"/>
                    </a:lnTo>
                    <a:lnTo>
                      <a:pt x="43" y="138"/>
                    </a:lnTo>
                    <a:lnTo>
                      <a:pt x="37" y="135"/>
                    </a:lnTo>
                    <a:lnTo>
                      <a:pt x="31" y="131"/>
                    </a:lnTo>
                    <a:lnTo>
                      <a:pt x="26" y="127"/>
                    </a:lnTo>
                    <a:lnTo>
                      <a:pt x="21" y="123"/>
                    </a:lnTo>
                    <a:lnTo>
                      <a:pt x="17" y="117"/>
                    </a:lnTo>
                    <a:lnTo>
                      <a:pt x="13" y="111"/>
                    </a:lnTo>
                    <a:lnTo>
                      <a:pt x="8" y="106"/>
                    </a:lnTo>
                    <a:lnTo>
                      <a:pt x="5" y="100"/>
                    </a:lnTo>
                    <a:lnTo>
                      <a:pt x="3" y="93"/>
                    </a:lnTo>
                    <a:lnTo>
                      <a:pt x="1" y="87"/>
                    </a:lnTo>
                    <a:lnTo>
                      <a:pt x="0" y="79"/>
                    </a:lnTo>
                    <a:lnTo>
                      <a:pt x="0" y="72"/>
                    </a:lnTo>
                    <a:lnTo>
                      <a:pt x="0" y="72"/>
                    </a:lnTo>
                    <a:lnTo>
                      <a:pt x="0" y="65"/>
                    </a:lnTo>
                    <a:lnTo>
                      <a:pt x="1" y="58"/>
                    </a:lnTo>
                    <a:lnTo>
                      <a:pt x="3" y="51"/>
                    </a:lnTo>
                    <a:lnTo>
                      <a:pt x="5" y="44"/>
                    </a:lnTo>
                    <a:lnTo>
                      <a:pt x="8" y="38"/>
                    </a:lnTo>
                    <a:lnTo>
                      <a:pt x="13" y="32"/>
                    </a:lnTo>
                    <a:lnTo>
                      <a:pt x="17" y="26"/>
                    </a:lnTo>
                    <a:lnTo>
                      <a:pt x="21" y="22"/>
                    </a:lnTo>
                    <a:lnTo>
                      <a:pt x="26" y="17"/>
                    </a:lnTo>
                    <a:lnTo>
                      <a:pt x="31" y="13"/>
                    </a:lnTo>
                    <a:lnTo>
                      <a:pt x="37" y="9"/>
                    </a:lnTo>
                    <a:lnTo>
                      <a:pt x="43" y="6"/>
                    </a:lnTo>
                    <a:lnTo>
                      <a:pt x="50" y="3"/>
                    </a:lnTo>
                    <a:lnTo>
                      <a:pt x="57" y="2"/>
                    </a:lnTo>
                    <a:lnTo>
                      <a:pt x="64" y="1"/>
                    </a:lnTo>
                    <a:lnTo>
                      <a:pt x="71" y="0"/>
                    </a:lnTo>
                    <a:lnTo>
                      <a:pt x="71" y="0"/>
                    </a:lnTo>
                    <a:lnTo>
                      <a:pt x="78" y="1"/>
                    </a:lnTo>
                    <a:lnTo>
                      <a:pt x="86" y="2"/>
                    </a:lnTo>
                    <a:lnTo>
                      <a:pt x="93" y="3"/>
                    </a:lnTo>
                    <a:lnTo>
                      <a:pt x="99" y="6"/>
                    </a:lnTo>
                    <a:lnTo>
                      <a:pt x="105" y="9"/>
                    </a:lnTo>
                    <a:lnTo>
                      <a:pt x="111" y="13"/>
                    </a:lnTo>
                    <a:lnTo>
                      <a:pt x="116" y="17"/>
                    </a:lnTo>
                    <a:lnTo>
                      <a:pt x="122" y="22"/>
                    </a:lnTo>
                    <a:lnTo>
                      <a:pt x="127" y="26"/>
                    </a:lnTo>
                    <a:lnTo>
                      <a:pt x="131" y="32"/>
                    </a:lnTo>
                    <a:lnTo>
                      <a:pt x="134" y="38"/>
                    </a:lnTo>
                    <a:lnTo>
                      <a:pt x="137" y="44"/>
                    </a:lnTo>
                    <a:lnTo>
                      <a:pt x="139" y="51"/>
                    </a:lnTo>
                    <a:lnTo>
                      <a:pt x="141" y="58"/>
                    </a:lnTo>
                    <a:lnTo>
                      <a:pt x="142" y="65"/>
                    </a:lnTo>
                    <a:lnTo>
                      <a:pt x="143" y="72"/>
                    </a:lnTo>
                    <a:lnTo>
                      <a:pt x="143" y="7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6" name="Freeform 16"/>
              <p:cNvSpPr>
                <a:spLocks/>
              </p:cNvSpPr>
              <p:nvPr/>
            </p:nvSpPr>
            <p:spPr bwMode="auto">
              <a:xfrm>
                <a:off x="1016" y="1165"/>
                <a:ext cx="109" cy="47"/>
              </a:xfrm>
              <a:custGeom>
                <a:avLst/>
                <a:gdLst>
                  <a:gd name="T0" fmla="*/ 0 w 109"/>
                  <a:gd name="T1" fmla="*/ 0 h 47"/>
                  <a:gd name="T2" fmla="*/ 0 w 109"/>
                  <a:gd name="T3" fmla="*/ 0 h 47"/>
                  <a:gd name="T4" fmla="*/ 3 w 109"/>
                  <a:gd name="T5" fmla="*/ 10 h 47"/>
                  <a:gd name="T6" fmla="*/ 6 w 109"/>
                  <a:gd name="T7" fmla="*/ 19 h 47"/>
                  <a:gd name="T8" fmla="*/ 12 w 109"/>
                  <a:gd name="T9" fmla="*/ 26 h 47"/>
                  <a:gd name="T10" fmla="*/ 18 w 109"/>
                  <a:gd name="T11" fmla="*/ 33 h 47"/>
                  <a:gd name="T12" fmla="*/ 26 w 109"/>
                  <a:gd name="T13" fmla="*/ 39 h 47"/>
                  <a:gd name="T14" fmla="*/ 35 w 109"/>
                  <a:gd name="T15" fmla="*/ 43 h 47"/>
                  <a:gd name="T16" fmla="*/ 44 w 109"/>
                  <a:gd name="T17" fmla="*/ 46 h 47"/>
                  <a:gd name="T18" fmla="*/ 54 w 109"/>
                  <a:gd name="T19" fmla="*/ 47 h 47"/>
                  <a:gd name="T20" fmla="*/ 54 w 109"/>
                  <a:gd name="T21" fmla="*/ 47 h 47"/>
                  <a:gd name="T22" fmla="*/ 64 w 109"/>
                  <a:gd name="T23" fmla="*/ 46 h 47"/>
                  <a:gd name="T24" fmla="*/ 74 w 109"/>
                  <a:gd name="T25" fmla="*/ 43 h 47"/>
                  <a:gd name="T26" fmla="*/ 83 w 109"/>
                  <a:gd name="T27" fmla="*/ 39 h 47"/>
                  <a:gd name="T28" fmla="*/ 90 w 109"/>
                  <a:gd name="T29" fmla="*/ 33 h 47"/>
                  <a:gd name="T30" fmla="*/ 97 w 109"/>
                  <a:gd name="T31" fmla="*/ 26 h 47"/>
                  <a:gd name="T32" fmla="*/ 102 w 109"/>
                  <a:gd name="T33" fmla="*/ 19 h 47"/>
                  <a:gd name="T34" fmla="*/ 107 w 109"/>
                  <a:gd name="T35" fmla="*/ 10 h 47"/>
                  <a:gd name="T36" fmla="*/ 109 w 109"/>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47">
                    <a:moveTo>
                      <a:pt x="0" y="0"/>
                    </a:moveTo>
                    <a:lnTo>
                      <a:pt x="0" y="0"/>
                    </a:lnTo>
                    <a:lnTo>
                      <a:pt x="3" y="10"/>
                    </a:lnTo>
                    <a:lnTo>
                      <a:pt x="6" y="19"/>
                    </a:lnTo>
                    <a:lnTo>
                      <a:pt x="12" y="26"/>
                    </a:lnTo>
                    <a:lnTo>
                      <a:pt x="18" y="33"/>
                    </a:lnTo>
                    <a:lnTo>
                      <a:pt x="26" y="39"/>
                    </a:lnTo>
                    <a:lnTo>
                      <a:pt x="35" y="43"/>
                    </a:lnTo>
                    <a:lnTo>
                      <a:pt x="44" y="46"/>
                    </a:lnTo>
                    <a:lnTo>
                      <a:pt x="54" y="47"/>
                    </a:lnTo>
                    <a:lnTo>
                      <a:pt x="54" y="47"/>
                    </a:lnTo>
                    <a:lnTo>
                      <a:pt x="64" y="46"/>
                    </a:lnTo>
                    <a:lnTo>
                      <a:pt x="74" y="43"/>
                    </a:lnTo>
                    <a:lnTo>
                      <a:pt x="83" y="39"/>
                    </a:lnTo>
                    <a:lnTo>
                      <a:pt x="90" y="33"/>
                    </a:lnTo>
                    <a:lnTo>
                      <a:pt x="97" y="26"/>
                    </a:lnTo>
                    <a:lnTo>
                      <a:pt x="102" y="19"/>
                    </a:lnTo>
                    <a:lnTo>
                      <a:pt x="107" y="10"/>
                    </a:lnTo>
                    <a:lnTo>
                      <a:pt x="10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7" name="Freeform 17"/>
              <p:cNvSpPr>
                <a:spLocks/>
              </p:cNvSpPr>
              <p:nvPr/>
            </p:nvSpPr>
            <p:spPr bwMode="auto">
              <a:xfrm>
                <a:off x="1040" y="1112"/>
                <a:ext cx="14" cy="36"/>
              </a:xfrm>
              <a:custGeom>
                <a:avLst/>
                <a:gdLst>
                  <a:gd name="T0" fmla="*/ 8 w 14"/>
                  <a:gd name="T1" fmla="*/ 0 h 36"/>
                  <a:gd name="T2" fmla="*/ 8 w 14"/>
                  <a:gd name="T3" fmla="*/ 0 h 36"/>
                  <a:gd name="T4" fmla="*/ 5 w 14"/>
                  <a:gd name="T5" fmla="*/ 0 h 36"/>
                  <a:gd name="T6" fmla="*/ 4 w 14"/>
                  <a:gd name="T7" fmla="*/ 1 h 36"/>
                  <a:gd name="T8" fmla="*/ 2 w 14"/>
                  <a:gd name="T9" fmla="*/ 5 h 36"/>
                  <a:gd name="T10" fmla="*/ 1 w 14"/>
                  <a:gd name="T11" fmla="*/ 11 h 36"/>
                  <a:gd name="T12" fmla="*/ 0 w 14"/>
                  <a:gd name="T13" fmla="*/ 19 h 36"/>
                  <a:gd name="T14" fmla="*/ 0 w 14"/>
                  <a:gd name="T15" fmla="*/ 19 h 36"/>
                  <a:gd name="T16" fmla="*/ 1 w 14"/>
                  <a:gd name="T17" fmla="*/ 26 h 36"/>
                  <a:gd name="T18" fmla="*/ 2 w 14"/>
                  <a:gd name="T19" fmla="*/ 31 h 36"/>
                  <a:gd name="T20" fmla="*/ 4 w 14"/>
                  <a:gd name="T21" fmla="*/ 35 h 36"/>
                  <a:gd name="T22" fmla="*/ 5 w 14"/>
                  <a:gd name="T23" fmla="*/ 36 h 36"/>
                  <a:gd name="T24" fmla="*/ 8 w 14"/>
                  <a:gd name="T25" fmla="*/ 36 h 36"/>
                  <a:gd name="T26" fmla="*/ 8 w 14"/>
                  <a:gd name="T27" fmla="*/ 36 h 36"/>
                  <a:gd name="T28" fmla="*/ 9 w 14"/>
                  <a:gd name="T29" fmla="*/ 36 h 36"/>
                  <a:gd name="T30" fmla="*/ 10 w 14"/>
                  <a:gd name="T31" fmla="*/ 35 h 36"/>
                  <a:gd name="T32" fmla="*/ 13 w 14"/>
                  <a:gd name="T33" fmla="*/ 31 h 36"/>
                  <a:gd name="T34" fmla="*/ 14 w 14"/>
                  <a:gd name="T35" fmla="*/ 26 h 36"/>
                  <a:gd name="T36" fmla="*/ 14 w 14"/>
                  <a:gd name="T37" fmla="*/ 19 h 36"/>
                  <a:gd name="T38" fmla="*/ 14 w 14"/>
                  <a:gd name="T39" fmla="*/ 19 h 36"/>
                  <a:gd name="T40" fmla="*/ 14 w 14"/>
                  <a:gd name="T41" fmla="*/ 11 h 36"/>
                  <a:gd name="T42" fmla="*/ 13 w 14"/>
                  <a:gd name="T43" fmla="*/ 5 h 36"/>
                  <a:gd name="T44" fmla="*/ 10 w 14"/>
                  <a:gd name="T45" fmla="*/ 1 h 36"/>
                  <a:gd name="T46" fmla="*/ 9 w 14"/>
                  <a:gd name="T47" fmla="*/ 0 h 36"/>
                  <a:gd name="T48" fmla="*/ 8 w 14"/>
                  <a:gd name="T49" fmla="*/ 0 h 36"/>
                  <a:gd name="T50" fmla="*/ 8 w 14"/>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6">
                    <a:moveTo>
                      <a:pt x="8" y="0"/>
                    </a:moveTo>
                    <a:lnTo>
                      <a:pt x="8" y="0"/>
                    </a:lnTo>
                    <a:lnTo>
                      <a:pt x="5" y="0"/>
                    </a:lnTo>
                    <a:lnTo>
                      <a:pt x="4" y="1"/>
                    </a:lnTo>
                    <a:lnTo>
                      <a:pt x="2" y="5"/>
                    </a:lnTo>
                    <a:lnTo>
                      <a:pt x="1" y="11"/>
                    </a:lnTo>
                    <a:lnTo>
                      <a:pt x="0" y="19"/>
                    </a:lnTo>
                    <a:lnTo>
                      <a:pt x="0" y="19"/>
                    </a:lnTo>
                    <a:lnTo>
                      <a:pt x="1" y="26"/>
                    </a:lnTo>
                    <a:lnTo>
                      <a:pt x="2" y="31"/>
                    </a:lnTo>
                    <a:lnTo>
                      <a:pt x="4" y="35"/>
                    </a:lnTo>
                    <a:lnTo>
                      <a:pt x="5" y="36"/>
                    </a:lnTo>
                    <a:lnTo>
                      <a:pt x="8" y="36"/>
                    </a:lnTo>
                    <a:lnTo>
                      <a:pt x="8" y="36"/>
                    </a:lnTo>
                    <a:lnTo>
                      <a:pt x="9" y="36"/>
                    </a:lnTo>
                    <a:lnTo>
                      <a:pt x="10" y="35"/>
                    </a:lnTo>
                    <a:lnTo>
                      <a:pt x="13" y="31"/>
                    </a:lnTo>
                    <a:lnTo>
                      <a:pt x="14" y="26"/>
                    </a:lnTo>
                    <a:lnTo>
                      <a:pt x="14" y="19"/>
                    </a:lnTo>
                    <a:lnTo>
                      <a:pt x="14" y="19"/>
                    </a:lnTo>
                    <a:lnTo>
                      <a:pt x="14" y="11"/>
                    </a:lnTo>
                    <a:lnTo>
                      <a:pt x="13" y="5"/>
                    </a:lnTo>
                    <a:lnTo>
                      <a:pt x="10" y="1"/>
                    </a:lnTo>
                    <a:lnTo>
                      <a:pt x="9" y="0"/>
                    </a:lnTo>
                    <a:lnTo>
                      <a:pt x="8" y="0"/>
                    </a:lnTo>
                    <a:lnTo>
                      <a:pt x="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8" name="Freeform 18"/>
              <p:cNvSpPr>
                <a:spLocks/>
              </p:cNvSpPr>
              <p:nvPr/>
            </p:nvSpPr>
            <p:spPr bwMode="auto">
              <a:xfrm>
                <a:off x="1087" y="1112"/>
                <a:ext cx="13" cy="36"/>
              </a:xfrm>
              <a:custGeom>
                <a:avLst/>
                <a:gdLst>
                  <a:gd name="T0" fmla="*/ 7 w 13"/>
                  <a:gd name="T1" fmla="*/ 0 h 36"/>
                  <a:gd name="T2" fmla="*/ 7 w 13"/>
                  <a:gd name="T3" fmla="*/ 0 h 36"/>
                  <a:gd name="T4" fmla="*/ 5 w 13"/>
                  <a:gd name="T5" fmla="*/ 0 h 36"/>
                  <a:gd name="T6" fmla="*/ 4 w 13"/>
                  <a:gd name="T7" fmla="*/ 1 h 36"/>
                  <a:gd name="T8" fmla="*/ 2 w 13"/>
                  <a:gd name="T9" fmla="*/ 5 h 36"/>
                  <a:gd name="T10" fmla="*/ 0 w 13"/>
                  <a:gd name="T11" fmla="*/ 11 h 36"/>
                  <a:gd name="T12" fmla="*/ 0 w 13"/>
                  <a:gd name="T13" fmla="*/ 19 h 36"/>
                  <a:gd name="T14" fmla="*/ 0 w 13"/>
                  <a:gd name="T15" fmla="*/ 19 h 36"/>
                  <a:gd name="T16" fmla="*/ 0 w 13"/>
                  <a:gd name="T17" fmla="*/ 26 h 36"/>
                  <a:gd name="T18" fmla="*/ 2 w 13"/>
                  <a:gd name="T19" fmla="*/ 31 h 36"/>
                  <a:gd name="T20" fmla="*/ 4 w 13"/>
                  <a:gd name="T21" fmla="*/ 35 h 36"/>
                  <a:gd name="T22" fmla="*/ 5 w 13"/>
                  <a:gd name="T23" fmla="*/ 36 h 36"/>
                  <a:gd name="T24" fmla="*/ 7 w 13"/>
                  <a:gd name="T25" fmla="*/ 36 h 36"/>
                  <a:gd name="T26" fmla="*/ 7 w 13"/>
                  <a:gd name="T27" fmla="*/ 36 h 36"/>
                  <a:gd name="T28" fmla="*/ 8 w 13"/>
                  <a:gd name="T29" fmla="*/ 36 h 36"/>
                  <a:gd name="T30" fmla="*/ 9 w 13"/>
                  <a:gd name="T31" fmla="*/ 35 h 36"/>
                  <a:gd name="T32" fmla="*/ 11 w 13"/>
                  <a:gd name="T33" fmla="*/ 31 h 36"/>
                  <a:gd name="T34" fmla="*/ 13 w 13"/>
                  <a:gd name="T35" fmla="*/ 26 h 36"/>
                  <a:gd name="T36" fmla="*/ 13 w 13"/>
                  <a:gd name="T37" fmla="*/ 19 h 36"/>
                  <a:gd name="T38" fmla="*/ 13 w 13"/>
                  <a:gd name="T39" fmla="*/ 19 h 36"/>
                  <a:gd name="T40" fmla="*/ 13 w 13"/>
                  <a:gd name="T41" fmla="*/ 11 h 36"/>
                  <a:gd name="T42" fmla="*/ 11 w 13"/>
                  <a:gd name="T43" fmla="*/ 5 h 36"/>
                  <a:gd name="T44" fmla="*/ 9 w 13"/>
                  <a:gd name="T45" fmla="*/ 1 h 36"/>
                  <a:gd name="T46" fmla="*/ 8 w 13"/>
                  <a:gd name="T47" fmla="*/ 0 h 36"/>
                  <a:gd name="T48" fmla="*/ 7 w 13"/>
                  <a:gd name="T49" fmla="*/ 0 h 36"/>
                  <a:gd name="T50" fmla="*/ 7 w 13"/>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36">
                    <a:moveTo>
                      <a:pt x="7" y="0"/>
                    </a:moveTo>
                    <a:lnTo>
                      <a:pt x="7" y="0"/>
                    </a:lnTo>
                    <a:lnTo>
                      <a:pt x="5" y="0"/>
                    </a:lnTo>
                    <a:lnTo>
                      <a:pt x="4" y="1"/>
                    </a:lnTo>
                    <a:lnTo>
                      <a:pt x="2" y="5"/>
                    </a:lnTo>
                    <a:lnTo>
                      <a:pt x="0" y="11"/>
                    </a:lnTo>
                    <a:lnTo>
                      <a:pt x="0" y="19"/>
                    </a:lnTo>
                    <a:lnTo>
                      <a:pt x="0" y="19"/>
                    </a:lnTo>
                    <a:lnTo>
                      <a:pt x="0" y="26"/>
                    </a:lnTo>
                    <a:lnTo>
                      <a:pt x="2" y="31"/>
                    </a:lnTo>
                    <a:lnTo>
                      <a:pt x="4" y="35"/>
                    </a:lnTo>
                    <a:lnTo>
                      <a:pt x="5" y="36"/>
                    </a:lnTo>
                    <a:lnTo>
                      <a:pt x="7" y="36"/>
                    </a:lnTo>
                    <a:lnTo>
                      <a:pt x="7" y="36"/>
                    </a:lnTo>
                    <a:lnTo>
                      <a:pt x="8" y="36"/>
                    </a:lnTo>
                    <a:lnTo>
                      <a:pt x="9" y="35"/>
                    </a:lnTo>
                    <a:lnTo>
                      <a:pt x="11" y="31"/>
                    </a:lnTo>
                    <a:lnTo>
                      <a:pt x="13" y="26"/>
                    </a:lnTo>
                    <a:lnTo>
                      <a:pt x="13" y="19"/>
                    </a:lnTo>
                    <a:lnTo>
                      <a:pt x="13" y="19"/>
                    </a:lnTo>
                    <a:lnTo>
                      <a:pt x="13" y="11"/>
                    </a:lnTo>
                    <a:lnTo>
                      <a:pt x="11" y="5"/>
                    </a:lnTo>
                    <a:lnTo>
                      <a:pt x="9" y="1"/>
                    </a:lnTo>
                    <a:lnTo>
                      <a:pt x="8" y="0"/>
                    </a:lnTo>
                    <a:lnTo>
                      <a:pt x="7" y="0"/>
                    </a:lnTo>
                    <a:lnTo>
                      <a:pt x="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9" name="Freeform 19"/>
              <p:cNvSpPr>
                <a:spLocks/>
              </p:cNvSpPr>
              <p:nvPr/>
            </p:nvSpPr>
            <p:spPr bwMode="auto">
              <a:xfrm>
                <a:off x="4336" y="2612"/>
                <a:ext cx="142" cy="142"/>
              </a:xfrm>
              <a:custGeom>
                <a:avLst/>
                <a:gdLst>
                  <a:gd name="T0" fmla="*/ 142 w 142"/>
                  <a:gd name="T1" fmla="*/ 70 h 142"/>
                  <a:gd name="T2" fmla="*/ 141 w 142"/>
                  <a:gd name="T3" fmla="*/ 85 h 142"/>
                  <a:gd name="T4" fmla="*/ 137 w 142"/>
                  <a:gd name="T5" fmla="*/ 98 h 142"/>
                  <a:gd name="T6" fmla="*/ 130 w 142"/>
                  <a:gd name="T7" fmla="*/ 111 h 142"/>
                  <a:gd name="T8" fmla="*/ 122 w 142"/>
                  <a:gd name="T9" fmla="*/ 121 h 142"/>
                  <a:gd name="T10" fmla="*/ 111 w 142"/>
                  <a:gd name="T11" fmla="*/ 130 h 142"/>
                  <a:gd name="T12" fmla="*/ 99 w 142"/>
                  <a:gd name="T13" fmla="*/ 136 h 142"/>
                  <a:gd name="T14" fmla="*/ 86 w 142"/>
                  <a:gd name="T15" fmla="*/ 140 h 142"/>
                  <a:gd name="T16" fmla="*/ 71 w 142"/>
                  <a:gd name="T17" fmla="*/ 142 h 142"/>
                  <a:gd name="T18" fmla="*/ 64 w 142"/>
                  <a:gd name="T19" fmla="*/ 141 h 142"/>
                  <a:gd name="T20" fmla="*/ 50 w 142"/>
                  <a:gd name="T21" fmla="*/ 138 h 142"/>
                  <a:gd name="T22" fmla="*/ 38 w 142"/>
                  <a:gd name="T23" fmla="*/ 133 h 142"/>
                  <a:gd name="T24" fmla="*/ 25 w 142"/>
                  <a:gd name="T25" fmla="*/ 126 h 142"/>
                  <a:gd name="T26" fmla="*/ 16 w 142"/>
                  <a:gd name="T27" fmla="*/ 116 h 142"/>
                  <a:gd name="T28" fmla="*/ 9 w 142"/>
                  <a:gd name="T29" fmla="*/ 104 h 142"/>
                  <a:gd name="T30" fmla="*/ 3 w 142"/>
                  <a:gd name="T31" fmla="*/ 92 h 142"/>
                  <a:gd name="T32" fmla="*/ 1 w 142"/>
                  <a:gd name="T33" fmla="*/ 78 h 142"/>
                  <a:gd name="T34" fmla="*/ 0 w 142"/>
                  <a:gd name="T35" fmla="*/ 70 h 142"/>
                  <a:gd name="T36" fmla="*/ 2 w 142"/>
                  <a:gd name="T37" fmla="*/ 56 h 142"/>
                  <a:gd name="T38" fmla="*/ 6 w 142"/>
                  <a:gd name="T39" fmla="*/ 43 h 142"/>
                  <a:gd name="T40" fmla="*/ 12 w 142"/>
                  <a:gd name="T41" fmla="*/ 30 h 142"/>
                  <a:gd name="T42" fmla="*/ 21 w 142"/>
                  <a:gd name="T43" fmla="*/ 20 h 142"/>
                  <a:gd name="T44" fmla="*/ 31 w 142"/>
                  <a:gd name="T45" fmla="*/ 11 h 142"/>
                  <a:gd name="T46" fmla="*/ 44 w 142"/>
                  <a:gd name="T47" fmla="*/ 5 h 142"/>
                  <a:gd name="T48" fmla="*/ 57 w 142"/>
                  <a:gd name="T49" fmla="*/ 1 h 142"/>
                  <a:gd name="T50" fmla="*/ 71 w 142"/>
                  <a:gd name="T51" fmla="*/ 0 h 142"/>
                  <a:gd name="T52" fmla="*/ 79 w 142"/>
                  <a:gd name="T53" fmla="*/ 0 h 142"/>
                  <a:gd name="T54" fmla="*/ 92 w 142"/>
                  <a:gd name="T55" fmla="*/ 3 h 142"/>
                  <a:gd name="T56" fmla="*/ 105 w 142"/>
                  <a:gd name="T57" fmla="*/ 8 h 142"/>
                  <a:gd name="T58" fmla="*/ 117 w 142"/>
                  <a:gd name="T59" fmla="*/ 15 h 142"/>
                  <a:gd name="T60" fmla="*/ 126 w 142"/>
                  <a:gd name="T61" fmla="*/ 25 h 142"/>
                  <a:gd name="T62" fmla="*/ 134 w 142"/>
                  <a:gd name="T63" fmla="*/ 37 h 142"/>
                  <a:gd name="T64" fmla="*/ 139 w 142"/>
                  <a:gd name="T65" fmla="*/ 49 h 142"/>
                  <a:gd name="T66" fmla="*/ 142 w 142"/>
                  <a:gd name="T67" fmla="*/ 63 h 142"/>
                  <a:gd name="T68" fmla="*/ 142 w 142"/>
                  <a:gd name="T69" fmla="*/ 7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42">
                    <a:moveTo>
                      <a:pt x="142" y="70"/>
                    </a:moveTo>
                    <a:lnTo>
                      <a:pt x="142" y="70"/>
                    </a:lnTo>
                    <a:lnTo>
                      <a:pt x="142" y="78"/>
                    </a:lnTo>
                    <a:lnTo>
                      <a:pt x="141" y="85"/>
                    </a:lnTo>
                    <a:lnTo>
                      <a:pt x="139" y="92"/>
                    </a:lnTo>
                    <a:lnTo>
                      <a:pt x="137" y="98"/>
                    </a:lnTo>
                    <a:lnTo>
                      <a:pt x="134" y="104"/>
                    </a:lnTo>
                    <a:lnTo>
                      <a:pt x="130" y="111"/>
                    </a:lnTo>
                    <a:lnTo>
                      <a:pt x="126" y="116"/>
                    </a:lnTo>
                    <a:lnTo>
                      <a:pt x="122" y="121"/>
                    </a:lnTo>
                    <a:lnTo>
                      <a:pt x="117" y="126"/>
                    </a:lnTo>
                    <a:lnTo>
                      <a:pt x="111" y="130"/>
                    </a:lnTo>
                    <a:lnTo>
                      <a:pt x="105" y="133"/>
                    </a:lnTo>
                    <a:lnTo>
                      <a:pt x="99" y="136"/>
                    </a:lnTo>
                    <a:lnTo>
                      <a:pt x="92" y="138"/>
                    </a:lnTo>
                    <a:lnTo>
                      <a:pt x="86" y="140"/>
                    </a:lnTo>
                    <a:lnTo>
                      <a:pt x="79" y="141"/>
                    </a:lnTo>
                    <a:lnTo>
                      <a:pt x="71" y="142"/>
                    </a:lnTo>
                    <a:lnTo>
                      <a:pt x="71" y="142"/>
                    </a:lnTo>
                    <a:lnTo>
                      <a:pt x="64" y="141"/>
                    </a:lnTo>
                    <a:lnTo>
                      <a:pt x="57" y="140"/>
                    </a:lnTo>
                    <a:lnTo>
                      <a:pt x="50" y="138"/>
                    </a:lnTo>
                    <a:lnTo>
                      <a:pt x="44" y="136"/>
                    </a:lnTo>
                    <a:lnTo>
                      <a:pt x="38" y="133"/>
                    </a:lnTo>
                    <a:lnTo>
                      <a:pt x="31" y="130"/>
                    </a:lnTo>
                    <a:lnTo>
                      <a:pt x="25" y="126"/>
                    </a:lnTo>
                    <a:lnTo>
                      <a:pt x="21" y="121"/>
                    </a:lnTo>
                    <a:lnTo>
                      <a:pt x="16" y="116"/>
                    </a:lnTo>
                    <a:lnTo>
                      <a:pt x="12" y="111"/>
                    </a:lnTo>
                    <a:lnTo>
                      <a:pt x="9" y="104"/>
                    </a:lnTo>
                    <a:lnTo>
                      <a:pt x="6" y="98"/>
                    </a:lnTo>
                    <a:lnTo>
                      <a:pt x="3" y="92"/>
                    </a:lnTo>
                    <a:lnTo>
                      <a:pt x="2" y="85"/>
                    </a:lnTo>
                    <a:lnTo>
                      <a:pt x="1" y="78"/>
                    </a:lnTo>
                    <a:lnTo>
                      <a:pt x="0" y="70"/>
                    </a:lnTo>
                    <a:lnTo>
                      <a:pt x="0" y="70"/>
                    </a:lnTo>
                    <a:lnTo>
                      <a:pt x="1" y="63"/>
                    </a:lnTo>
                    <a:lnTo>
                      <a:pt x="2" y="56"/>
                    </a:lnTo>
                    <a:lnTo>
                      <a:pt x="3" y="49"/>
                    </a:lnTo>
                    <a:lnTo>
                      <a:pt x="6" y="43"/>
                    </a:lnTo>
                    <a:lnTo>
                      <a:pt x="9" y="37"/>
                    </a:lnTo>
                    <a:lnTo>
                      <a:pt x="12" y="30"/>
                    </a:lnTo>
                    <a:lnTo>
                      <a:pt x="16" y="25"/>
                    </a:lnTo>
                    <a:lnTo>
                      <a:pt x="21" y="20"/>
                    </a:lnTo>
                    <a:lnTo>
                      <a:pt x="25" y="15"/>
                    </a:lnTo>
                    <a:lnTo>
                      <a:pt x="31" y="11"/>
                    </a:lnTo>
                    <a:lnTo>
                      <a:pt x="38" y="8"/>
                    </a:lnTo>
                    <a:lnTo>
                      <a:pt x="44" y="5"/>
                    </a:lnTo>
                    <a:lnTo>
                      <a:pt x="50" y="3"/>
                    </a:lnTo>
                    <a:lnTo>
                      <a:pt x="57" y="1"/>
                    </a:lnTo>
                    <a:lnTo>
                      <a:pt x="64" y="0"/>
                    </a:lnTo>
                    <a:lnTo>
                      <a:pt x="71" y="0"/>
                    </a:lnTo>
                    <a:lnTo>
                      <a:pt x="71" y="0"/>
                    </a:lnTo>
                    <a:lnTo>
                      <a:pt x="79" y="0"/>
                    </a:lnTo>
                    <a:lnTo>
                      <a:pt x="86" y="1"/>
                    </a:lnTo>
                    <a:lnTo>
                      <a:pt x="92" y="3"/>
                    </a:lnTo>
                    <a:lnTo>
                      <a:pt x="99" y="5"/>
                    </a:lnTo>
                    <a:lnTo>
                      <a:pt x="105" y="8"/>
                    </a:lnTo>
                    <a:lnTo>
                      <a:pt x="111" y="11"/>
                    </a:lnTo>
                    <a:lnTo>
                      <a:pt x="117" y="15"/>
                    </a:lnTo>
                    <a:lnTo>
                      <a:pt x="122" y="20"/>
                    </a:lnTo>
                    <a:lnTo>
                      <a:pt x="126" y="25"/>
                    </a:lnTo>
                    <a:lnTo>
                      <a:pt x="130" y="30"/>
                    </a:lnTo>
                    <a:lnTo>
                      <a:pt x="134" y="37"/>
                    </a:lnTo>
                    <a:lnTo>
                      <a:pt x="137" y="43"/>
                    </a:lnTo>
                    <a:lnTo>
                      <a:pt x="139" y="49"/>
                    </a:lnTo>
                    <a:lnTo>
                      <a:pt x="141" y="56"/>
                    </a:lnTo>
                    <a:lnTo>
                      <a:pt x="142" y="63"/>
                    </a:lnTo>
                    <a:lnTo>
                      <a:pt x="142" y="70"/>
                    </a:lnTo>
                    <a:lnTo>
                      <a:pt x="142" y="7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0" name="Freeform 20"/>
              <p:cNvSpPr>
                <a:spLocks/>
              </p:cNvSpPr>
              <p:nvPr/>
            </p:nvSpPr>
            <p:spPr bwMode="auto">
              <a:xfrm>
                <a:off x="4353" y="2694"/>
                <a:ext cx="109" cy="46"/>
              </a:xfrm>
              <a:custGeom>
                <a:avLst/>
                <a:gdLst>
                  <a:gd name="T0" fmla="*/ 0 w 109"/>
                  <a:gd name="T1" fmla="*/ 0 h 46"/>
                  <a:gd name="T2" fmla="*/ 0 w 109"/>
                  <a:gd name="T3" fmla="*/ 0 h 46"/>
                  <a:gd name="T4" fmla="*/ 2 w 109"/>
                  <a:gd name="T5" fmla="*/ 9 h 46"/>
                  <a:gd name="T6" fmla="*/ 6 w 109"/>
                  <a:gd name="T7" fmla="*/ 18 h 46"/>
                  <a:gd name="T8" fmla="*/ 11 w 109"/>
                  <a:gd name="T9" fmla="*/ 27 h 46"/>
                  <a:gd name="T10" fmla="*/ 19 w 109"/>
                  <a:gd name="T11" fmla="*/ 33 h 46"/>
                  <a:gd name="T12" fmla="*/ 26 w 109"/>
                  <a:gd name="T13" fmla="*/ 39 h 46"/>
                  <a:gd name="T14" fmla="*/ 35 w 109"/>
                  <a:gd name="T15" fmla="*/ 43 h 46"/>
                  <a:gd name="T16" fmla="*/ 44 w 109"/>
                  <a:gd name="T17" fmla="*/ 45 h 46"/>
                  <a:gd name="T18" fmla="*/ 54 w 109"/>
                  <a:gd name="T19" fmla="*/ 46 h 46"/>
                  <a:gd name="T20" fmla="*/ 54 w 109"/>
                  <a:gd name="T21" fmla="*/ 46 h 46"/>
                  <a:gd name="T22" fmla="*/ 64 w 109"/>
                  <a:gd name="T23" fmla="*/ 45 h 46"/>
                  <a:gd name="T24" fmla="*/ 74 w 109"/>
                  <a:gd name="T25" fmla="*/ 43 h 46"/>
                  <a:gd name="T26" fmla="*/ 82 w 109"/>
                  <a:gd name="T27" fmla="*/ 39 h 46"/>
                  <a:gd name="T28" fmla="*/ 90 w 109"/>
                  <a:gd name="T29" fmla="*/ 33 h 46"/>
                  <a:gd name="T30" fmla="*/ 97 w 109"/>
                  <a:gd name="T31" fmla="*/ 27 h 46"/>
                  <a:gd name="T32" fmla="*/ 102 w 109"/>
                  <a:gd name="T33" fmla="*/ 18 h 46"/>
                  <a:gd name="T34" fmla="*/ 106 w 109"/>
                  <a:gd name="T35" fmla="*/ 9 h 46"/>
                  <a:gd name="T36" fmla="*/ 109 w 109"/>
                  <a:gd name="T3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46">
                    <a:moveTo>
                      <a:pt x="0" y="0"/>
                    </a:moveTo>
                    <a:lnTo>
                      <a:pt x="0" y="0"/>
                    </a:lnTo>
                    <a:lnTo>
                      <a:pt x="2" y="9"/>
                    </a:lnTo>
                    <a:lnTo>
                      <a:pt x="6" y="18"/>
                    </a:lnTo>
                    <a:lnTo>
                      <a:pt x="11" y="27"/>
                    </a:lnTo>
                    <a:lnTo>
                      <a:pt x="19" y="33"/>
                    </a:lnTo>
                    <a:lnTo>
                      <a:pt x="26" y="39"/>
                    </a:lnTo>
                    <a:lnTo>
                      <a:pt x="35" y="43"/>
                    </a:lnTo>
                    <a:lnTo>
                      <a:pt x="44" y="45"/>
                    </a:lnTo>
                    <a:lnTo>
                      <a:pt x="54" y="46"/>
                    </a:lnTo>
                    <a:lnTo>
                      <a:pt x="54" y="46"/>
                    </a:lnTo>
                    <a:lnTo>
                      <a:pt x="64" y="45"/>
                    </a:lnTo>
                    <a:lnTo>
                      <a:pt x="74" y="43"/>
                    </a:lnTo>
                    <a:lnTo>
                      <a:pt x="82" y="39"/>
                    </a:lnTo>
                    <a:lnTo>
                      <a:pt x="90" y="33"/>
                    </a:lnTo>
                    <a:lnTo>
                      <a:pt x="97" y="27"/>
                    </a:lnTo>
                    <a:lnTo>
                      <a:pt x="102" y="18"/>
                    </a:lnTo>
                    <a:lnTo>
                      <a:pt x="106" y="9"/>
                    </a:lnTo>
                    <a:lnTo>
                      <a:pt x="10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1" name="Freeform 21"/>
              <p:cNvSpPr>
                <a:spLocks/>
              </p:cNvSpPr>
              <p:nvPr/>
            </p:nvSpPr>
            <p:spPr bwMode="auto">
              <a:xfrm>
                <a:off x="4378" y="2640"/>
                <a:ext cx="13" cy="37"/>
              </a:xfrm>
              <a:custGeom>
                <a:avLst/>
                <a:gdLst>
                  <a:gd name="T0" fmla="*/ 6 w 13"/>
                  <a:gd name="T1" fmla="*/ 0 h 37"/>
                  <a:gd name="T2" fmla="*/ 6 w 13"/>
                  <a:gd name="T3" fmla="*/ 0 h 37"/>
                  <a:gd name="T4" fmla="*/ 5 w 13"/>
                  <a:gd name="T5" fmla="*/ 1 h 37"/>
                  <a:gd name="T6" fmla="*/ 4 w 13"/>
                  <a:gd name="T7" fmla="*/ 2 h 37"/>
                  <a:gd name="T8" fmla="*/ 2 w 13"/>
                  <a:gd name="T9" fmla="*/ 5 h 37"/>
                  <a:gd name="T10" fmla="*/ 0 w 13"/>
                  <a:gd name="T11" fmla="*/ 12 h 37"/>
                  <a:gd name="T12" fmla="*/ 0 w 13"/>
                  <a:gd name="T13" fmla="*/ 19 h 37"/>
                  <a:gd name="T14" fmla="*/ 0 w 13"/>
                  <a:gd name="T15" fmla="*/ 19 h 37"/>
                  <a:gd name="T16" fmla="*/ 0 w 13"/>
                  <a:gd name="T17" fmla="*/ 26 h 37"/>
                  <a:gd name="T18" fmla="*/ 2 w 13"/>
                  <a:gd name="T19" fmla="*/ 32 h 37"/>
                  <a:gd name="T20" fmla="*/ 4 w 13"/>
                  <a:gd name="T21" fmla="*/ 35 h 37"/>
                  <a:gd name="T22" fmla="*/ 5 w 13"/>
                  <a:gd name="T23" fmla="*/ 36 h 37"/>
                  <a:gd name="T24" fmla="*/ 6 w 13"/>
                  <a:gd name="T25" fmla="*/ 37 h 37"/>
                  <a:gd name="T26" fmla="*/ 6 w 13"/>
                  <a:gd name="T27" fmla="*/ 37 h 37"/>
                  <a:gd name="T28" fmla="*/ 8 w 13"/>
                  <a:gd name="T29" fmla="*/ 36 h 37"/>
                  <a:gd name="T30" fmla="*/ 9 w 13"/>
                  <a:gd name="T31" fmla="*/ 35 h 37"/>
                  <a:gd name="T32" fmla="*/ 11 w 13"/>
                  <a:gd name="T33" fmla="*/ 32 h 37"/>
                  <a:gd name="T34" fmla="*/ 12 w 13"/>
                  <a:gd name="T35" fmla="*/ 26 h 37"/>
                  <a:gd name="T36" fmla="*/ 13 w 13"/>
                  <a:gd name="T37" fmla="*/ 19 h 37"/>
                  <a:gd name="T38" fmla="*/ 13 w 13"/>
                  <a:gd name="T39" fmla="*/ 19 h 37"/>
                  <a:gd name="T40" fmla="*/ 12 w 13"/>
                  <a:gd name="T41" fmla="*/ 12 h 37"/>
                  <a:gd name="T42" fmla="*/ 11 w 13"/>
                  <a:gd name="T43" fmla="*/ 5 h 37"/>
                  <a:gd name="T44" fmla="*/ 9 w 13"/>
                  <a:gd name="T45" fmla="*/ 2 h 37"/>
                  <a:gd name="T46" fmla="*/ 8 w 13"/>
                  <a:gd name="T47" fmla="*/ 1 h 37"/>
                  <a:gd name="T48" fmla="*/ 6 w 13"/>
                  <a:gd name="T49" fmla="*/ 0 h 37"/>
                  <a:gd name="T50" fmla="*/ 6 w 13"/>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37">
                    <a:moveTo>
                      <a:pt x="6" y="0"/>
                    </a:moveTo>
                    <a:lnTo>
                      <a:pt x="6" y="0"/>
                    </a:lnTo>
                    <a:lnTo>
                      <a:pt x="5" y="1"/>
                    </a:lnTo>
                    <a:lnTo>
                      <a:pt x="4" y="2"/>
                    </a:lnTo>
                    <a:lnTo>
                      <a:pt x="2" y="5"/>
                    </a:lnTo>
                    <a:lnTo>
                      <a:pt x="0" y="12"/>
                    </a:lnTo>
                    <a:lnTo>
                      <a:pt x="0" y="19"/>
                    </a:lnTo>
                    <a:lnTo>
                      <a:pt x="0" y="19"/>
                    </a:lnTo>
                    <a:lnTo>
                      <a:pt x="0" y="26"/>
                    </a:lnTo>
                    <a:lnTo>
                      <a:pt x="2" y="32"/>
                    </a:lnTo>
                    <a:lnTo>
                      <a:pt x="4" y="35"/>
                    </a:lnTo>
                    <a:lnTo>
                      <a:pt x="5" y="36"/>
                    </a:lnTo>
                    <a:lnTo>
                      <a:pt x="6" y="37"/>
                    </a:lnTo>
                    <a:lnTo>
                      <a:pt x="6" y="37"/>
                    </a:lnTo>
                    <a:lnTo>
                      <a:pt x="8" y="36"/>
                    </a:lnTo>
                    <a:lnTo>
                      <a:pt x="9" y="35"/>
                    </a:lnTo>
                    <a:lnTo>
                      <a:pt x="11" y="32"/>
                    </a:lnTo>
                    <a:lnTo>
                      <a:pt x="12" y="26"/>
                    </a:lnTo>
                    <a:lnTo>
                      <a:pt x="13" y="19"/>
                    </a:lnTo>
                    <a:lnTo>
                      <a:pt x="13" y="19"/>
                    </a:lnTo>
                    <a:lnTo>
                      <a:pt x="12" y="12"/>
                    </a:lnTo>
                    <a:lnTo>
                      <a:pt x="11" y="5"/>
                    </a:lnTo>
                    <a:lnTo>
                      <a:pt x="9" y="2"/>
                    </a:lnTo>
                    <a:lnTo>
                      <a:pt x="8" y="1"/>
                    </a:lnTo>
                    <a:lnTo>
                      <a:pt x="6" y="0"/>
                    </a:lnTo>
                    <a:lnTo>
                      <a:pt x="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2" name="Freeform 22"/>
              <p:cNvSpPr>
                <a:spLocks/>
              </p:cNvSpPr>
              <p:nvPr/>
            </p:nvSpPr>
            <p:spPr bwMode="auto">
              <a:xfrm>
                <a:off x="4423" y="2640"/>
                <a:ext cx="14" cy="37"/>
              </a:xfrm>
              <a:custGeom>
                <a:avLst/>
                <a:gdLst>
                  <a:gd name="T0" fmla="*/ 7 w 14"/>
                  <a:gd name="T1" fmla="*/ 0 h 37"/>
                  <a:gd name="T2" fmla="*/ 7 w 14"/>
                  <a:gd name="T3" fmla="*/ 0 h 37"/>
                  <a:gd name="T4" fmla="*/ 6 w 14"/>
                  <a:gd name="T5" fmla="*/ 1 h 37"/>
                  <a:gd name="T6" fmla="*/ 4 w 14"/>
                  <a:gd name="T7" fmla="*/ 2 h 37"/>
                  <a:gd name="T8" fmla="*/ 2 w 14"/>
                  <a:gd name="T9" fmla="*/ 5 h 37"/>
                  <a:gd name="T10" fmla="*/ 1 w 14"/>
                  <a:gd name="T11" fmla="*/ 12 h 37"/>
                  <a:gd name="T12" fmla="*/ 0 w 14"/>
                  <a:gd name="T13" fmla="*/ 19 h 37"/>
                  <a:gd name="T14" fmla="*/ 0 w 14"/>
                  <a:gd name="T15" fmla="*/ 19 h 37"/>
                  <a:gd name="T16" fmla="*/ 1 w 14"/>
                  <a:gd name="T17" fmla="*/ 26 h 37"/>
                  <a:gd name="T18" fmla="*/ 2 w 14"/>
                  <a:gd name="T19" fmla="*/ 32 h 37"/>
                  <a:gd name="T20" fmla="*/ 4 w 14"/>
                  <a:gd name="T21" fmla="*/ 35 h 37"/>
                  <a:gd name="T22" fmla="*/ 6 w 14"/>
                  <a:gd name="T23" fmla="*/ 36 h 37"/>
                  <a:gd name="T24" fmla="*/ 7 w 14"/>
                  <a:gd name="T25" fmla="*/ 37 h 37"/>
                  <a:gd name="T26" fmla="*/ 7 w 14"/>
                  <a:gd name="T27" fmla="*/ 37 h 37"/>
                  <a:gd name="T28" fmla="*/ 8 w 14"/>
                  <a:gd name="T29" fmla="*/ 36 h 37"/>
                  <a:gd name="T30" fmla="*/ 10 w 14"/>
                  <a:gd name="T31" fmla="*/ 35 h 37"/>
                  <a:gd name="T32" fmla="*/ 12 w 14"/>
                  <a:gd name="T33" fmla="*/ 32 h 37"/>
                  <a:gd name="T34" fmla="*/ 13 w 14"/>
                  <a:gd name="T35" fmla="*/ 26 h 37"/>
                  <a:gd name="T36" fmla="*/ 14 w 14"/>
                  <a:gd name="T37" fmla="*/ 19 h 37"/>
                  <a:gd name="T38" fmla="*/ 14 w 14"/>
                  <a:gd name="T39" fmla="*/ 19 h 37"/>
                  <a:gd name="T40" fmla="*/ 13 w 14"/>
                  <a:gd name="T41" fmla="*/ 12 h 37"/>
                  <a:gd name="T42" fmla="*/ 12 w 14"/>
                  <a:gd name="T43" fmla="*/ 5 h 37"/>
                  <a:gd name="T44" fmla="*/ 10 w 14"/>
                  <a:gd name="T45" fmla="*/ 2 h 37"/>
                  <a:gd name="T46" fmla="*/ 8 w 14"/>
                  <a:gd name="T47" fmla="*/ 1 h 37"/>
                  <a:gd name="T48" fmla="*/ 7 w 14"/>
                  <a:gd name="T49" fmla="*/ 0 h 37"/>
                  <a:gd name="T50" fmla="*/ 7 w 14"/>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7">
                    <a:moveTo>
                      <a:pt x="7" y="0"/>
                    </a:moveTo>
                    <a:lnTo>
                      <a:pt x="7" y="0"/>
                    </a:lnTo>
                    <a:lnTo>
                      <a:pt x="6" y="1"/>
                    </a:lnTo>
                    <a:lnTo>
                      <a:pt x="4" y="2"/>
                    </a:lnTo>
                    <a:lnTo>
                      <a:pt x="2" y="5"/>
                    </a:lnTo>
                    <a:lnTo>
                      <a:pt x="1" y="12"/>
                    </a:lnTo>
                    <a:lnTo>
                      <a:pt x="0" y="19"/>
                    </a:lnTo>
                    <a:lnTo>
                      <a:pt x="0" y="19"/>
                    </a:lnTo>
                    <a:lnTo>
                      <a:pt x="1" y="26"/>
                    </a:lnTo>
                    <a:lnTo>
                      <a:pt x="2" y="32"/>
                    </a:lnTo>
                    <a:lnTo>
                      <a:pt x="4" y="35"/>
                    </a:lnTo>
                    <a:lnTo>
                      <a:pt x="6" y="36"/>
                    </a:lnTo>
                    <a:lnTo>
                      <a:pt x="7" y="37"/>
                    </a:lnTo>
                    <a:lnTo>
                      <a:pt x="7" y="37"/>
                    </a:lnTo>
                    <a:lnTo>
                      <a:pt x="8" y="36"/>
                    </a:lnTo>
                    <a:lnTo>
                      <a:pt x="10" y="35"/>
                    </a:lnTo>
                    <a:lnTo>
                      <a:pt x="12" y="32"/>
                    </a:lnTo>
                    <a:lnTo>
                      <a:pt x="13" y="26"/>
                    </a:lnTo>
                    <a:lnTo>
                      <a:pt x="14" y="19"/>
                    </a:lnTo>
                    <a:lnTo>
                      <a:pt x="14" y="19"/>
                    </a:lnTo>
                    <a:lnTo>
                      <a:pt x="13" y="12"/>
                    </a:lnTo>
                    <a:lnTo>
                      <a:pt x="12" y="5"/>
                    </a:lnTo>
                    <a:lnTo>
                      <a:pt x="10" y="2"/>
                    </a:lnTo>
                    <a:lnTo>
                      <a:pt x="8" y="1"/>
                    </a:lnTo>
                    <a:lnTo>
                      <a:pt x="7" y="0"/>
                    </a:lnTo>
                    <a:lnTo>
                      <a:pt x="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3" name="Freeform 23"/>
              <p:cNvSpPr>
                <a:spLocks noEditPoints="1"/>
              </p:cNvSpPr>
              <p:nvPr/>
            </p:nvSpPr>
            <p:spPr bwMode="auto">
              <a:xfrm>
                <a:off x="1907" y="861"/>
                <a:ext cx="88" cy="96"/>
              </a:xfrm>
              <a:custGeom>
                <a:avLst/>
                <a:gdLst>
                  <a:gd name="T0" fmla="*/ 40 w 88"/>
                  <a:gd name="T1" fmla="*/ 0 h 96"/>
                  <a:gd name="T2" fmla="*/ 40 w 88"/>
                  <a:gd name="T3" fmla="*/ 0 h 96"/>
                  <a:gd name="T4" fmla="*/ 34 w 88"/>
                  <a:gd name="T5" fmla="*/ 0 h 96"/>
                  <a:gd name="T6" fmla="*/ 28 w 88"/>
                  <a:gd name="T7" fmla="*/ 1 h 96"/>
                  <a:gd name="T8" fmla="*/ 23 w 88"/>
                  <a:gd name="T9" fmla="*/ 3 h 96"/>
                  <a:gd name="T10" fmla="*/ 18 w 88"/>
                  <a:gd name="T11" fmla="*/ 5 h 96"/>
                  <a:gd name="T12" fmla="*/ 13 w 88"/>
                  <a:gd name="T13" fmla="*/ 8 h 96"/>
                  <a:gd name="T14" fmla="*/ 9 w 88"/>
                  <a:gd name="T15" fmla="*/ 11 h 96"/>
                  <a:gd name="T16" fmla="*/ 4 w 88"/>
                  <a:gd name="T17" fmla="*/ 15 h 96"/>
                  <a:gd name="T18" fmla="*/ 1 w 88"/>
                  <a:gd name="T19" fmla="*/ 20 h 96"/>
                  <a:gd name="T20" fmla="*/ 28 w 88"/>
                  <a:gd name="T21" fmla="*/ 46 h 96"/>
                  <a:gd name="T22" fmla="*/ 0 w 88"/>
                  <a:gd name="T23" fmla="*/ 74 h 96"/>
                  <a:gd name="T24" fmla="*/ 0 w 88"/>
                  <a:gd name="T25" fmla="*/ 74 h 96"/>
                  <a:gd name="T26" fmla="*/ 4 w 88"/>
                  <a:gd name="T27" fmla="*/ 79 h 96"/>
                  <a:gd name="T28" fmla="*/ 8 w 88"/>
                  <a:gd name="T29" fmla="*/ 83 h 96"/>
                  <a:gd name="T30" fmla="*/ 13 w 88"/>
                  <a:gd name="T31" fmla="*/ 86 h 96"/>
                  <a:gd name="T32" fmla="*/ 18 w 88"/>
                  <a:gd name="T33" fmla="*/ 90 h 96"/>
                  <a:gd name="T34" fmla="*/ 23 w 88"/>
                  <a:gd name="T35" fmla="*/ 92 h 96"/>
                  <a:gd name="T36" fmla="*/ 28 w 88"/>
                  <a:gd name="T37" fmla="*/ 94 h 96"/>
                  <a:gd name="T38" fmla="*/ 34 w 88"/>
                  <a:gd name="T39" fmla="*/ 95 h 96"/>
                  <a:gd name="T40" fmla="*/ 40 w 88"/>
                  <a:gd name="T41" fmla="*/ 96 h 96"/>
                  <a:gd name="T42" fmla="*/ 40 w 88"/>
                  <a:gd name="T43" fmla="*/ 96 h 96"/>
                  <a:gd name="T44" fmla="*/ 50 w 88"/>
                  <a:gd name="T45" fmla="*/ 95 h 96"/>
                  <a:gd name="T46" fmla="*/ 59 w 88"/>
                  <a:gd name="T47" fmla="*/ 92 h 96"/>
                  <a:gd name="T48" fmla="*/ 67 w 88"/>
                  <a:gd name="T49" fmla="*/ 87 h 96"/>
                  <a:gd name="T50" fmla="*/ 73 w 88"/>
                  <a:gd name="T51" fmla="*/ 81 h 96"/>
                  <a:gd name="T52" fmla="*/ 80 w 88"/>
                  <a:gd name="T53" fmla="*/ 74 h 96"/>
                  <a:gd name="T54" fmla="*/ 84 w 88"/>
                  <a:gd name="T55" fmla="*/ 66 h 96"/>
                  <a:gd name="T56" fmla="*/ 87 w 88"/>
                  <a:gd name="T57" fmla="*/ 57 h 96"/>
                  <a:gd name="T58" fmla="*/ 88 w 88"/>
                  <a:gd name="T59" fmla="*/ 47 h 96"/>
                  <a:gd name="T60" fmla="*/ 88 w 88"/>
                  <a:gd name="T61" fmla="*/ 47 h 96"/>
                  <a:gd name="T62" fmla="*/ 87 w 88"/>
                  <a:gd name="T63" fmla="*/ 38 h 96"/>
                  <a:gd name="T64" fmla="*/ 84 w 88"/>
                  <a:gd name="T65" fmla="*/ 29 h 96"/>
                  <a:gd name="T66" fmla="*/ 80 w 88"/>
                  <a:gd name="T67" fmla="*/ 21 h 96"/>
                  <a:gd name="T68" fmla="*/ 73 w 88"/>
                  <a:gd name="T69" fmla="*/ 13 h 96"/>
                  <a:gd name="T70" fmla="*/ 67 w 88"/>
                  <a:gd name="T71" fmla="*/ 8 h 96"/>
                  <a:gd name="T72" fmla="*/ 59 w 88"/>
                  <a:gd name="T73" fmla="*/ 3 h 96"/>
                  <a:gd name="T74" fmla="*/ 50 w 88"/>
                  <a:gd name="T75" fmla="*/ 1 h 96"/>
                  <a:gd name="T76" fmla="*/ 40 w 88"/>
                  <a:gd name="T77" fmla="*/ 0 h 96"/>
                  <a:gd name="T78" fmla="*/ 40 w 88"/>
                  <a:gd name="T79" fmla="*/ 0 h 96"/>
                  <a:gd name="T80" fmla="*/ 42 w 88"/>
                  <a:gd name="T81" fmla="*/ 33 h 96"/>
                  <a:gd name="T82" fmla="*/ 42 w 88"/>
                  <a:gd name="T83" fmla="*/ 33 h 96"/>
                  <a:gd name="T84" fmla="*/ 39 w 88"/>
                  <a:gd name="T85" fmla="*/ 32 h 96"/>
                  <a:gd name="T86" fmla="*/ 36 w 88"/>
                  <a:gd name="T87" fmla="*/ 30 h 96"/>
                  <a:gd name="T88" fmla="*/ 35 w 88"/>
                  <a:gd name="T89" fmla="*/ 28 h 96"/>
                  <a:gd name="T90" fmla="*/ 34 w 88"/>
                  <a:gd name="T91" fmla="*/ 24 h 96"/>
                  <a:gd name="T92" fmla="*/ 34 w 88"/>
                  <a:gd name="T93" fmla="*/ 24 h 96"/>
                  <a:gd name="T94" fmla="*/ 35 w 88"/>
                  <a:gd name="T95" fmla="*/ 21 h 96"/>
                  <a:gd name="T96" fmla="*/ 36 w 88"/>
                  <a:gd name="T97" fmla="*/ 19 h 96"/>
                  <a:gd name="T98" fmla="*/ 39 w 88"/>
                  <a:gd name="T99" fmla="*/ 17 h 96"/>
                  <a:gd name="T100" fmla="*/ 42 w 88"/>
                  <a:gd name="T101" fmla="*/ 15 h 96"/>
                  <a:gd name="T102" fmla="*/ 42 w 88"/>
                  <a:gd name="T103" fmla="*/ 15 h 96"/>
                  <a:gd name="T104" fmla="*/ 46 w 88"/>
                  <a:gd name="T105" fmla="*/ 17 h 96"/>
                  <a:gd name="T106" fmla="*/ 49 w 88"/>
                  <a:gd name="T107" fmla="*/ 19 h 96"/>
                  <a:gd name="T108" fmla="*/ 51 w 88"/>
                  <a:gd name="T109" fmla="*/ 21 h 96"/>
                  <a:gd name="T110" fmla="*/ 51 w 88"/>
                  <a:gd name="T111" fmla="*/ 24 h 96"/>
                  <a:gd name="T112" fmla="*/ 51 w 88"/>
                  <a:gd name="T113" fmla="*/ 24 h 96"/>
                  <a:gd name="T114" fmla="*/ 51 w 88"/>
                  <a:gd name="T115" fmla="*/ 28 h 96"/>
                  <a:gd name="T116" fmla="*/ 49 w 88"/>
                  <a:gd name="T117" fmla="*/ 30 h 96"/>
                  <a:gd name="T118" fmla="*/ 46 w 88"/>
                  <a:gd name="T119" fmla="*/ 32 h 96"/>
                  <a:gd name="T120" fmla="*/ 42 w 88"/>
                  <a:gd name="T121" fmla="*/ 33 h 96"/>
                  <a:gd name="T122" fmla="*/ 42 w 88"/>
                  <a:gd name="T123"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96">
                    <a:moveTo>
                      <a:pt x="40" y="0"/>
                    </a:moveTo>
                    <a:lnTo>
                      <a:pt x="40" y="0"/>
                    </a:lnTo>
                    <a:lnTo>
                      <a:pt x="34" y="0"/>
                    </a:lnTo>
                    <a:lnTo>
                      <a:pt x="28" y="1"/>
                    </a:lnTo>
                    <a:lnTo>
                      <a:pt x="23" y="3"/>
                    </a:lnTo>
                    <a:lnTo>
                      <a:pt x="18" y="5"/>
                    </a:lnTo>
                    <a:lnTo>
                      <a:pt x="13" y="8"/>
                    </a:lnTo>
                    <a:lnTo>
                      <a:pt x="9" y="11"/>
                    </a:lnTo>
                    <a:lnTo>
                      <a:pt x="4" y="15"/>
                    </a:lnTo>
                    <a:lnTo>
                      <a:pt x="1" y="20"/>
                    </a:lnTo>
                    <a:lnTo>
                      <a:pt x="28" y="46"/>
                    </a:lnTo>
                    <a:lnTo>
                      <a:pt x="0" y="74"/>
                    </a:lnTo>
                    <a:lnTo>
                      <a:pt x="0" y="74"/>
                    </a:lnTo>
                    <a:lnTo>
                      <a:pt x="4" y="79"/>
                    </a:lnTo>
                    <a:lnTo>
                      <a:pt x="8" y="83"/>
                    </a:lnTo>
                    <a:lnTo>
                      <a:pt x="13" y="86"/>
                    </a:lnTo>
                    <a:lnTo>
                      <a:pt x="18" y="90"/>
                    </a:lnTo>
                    <a:lnTo>
                      <a:pt x="23" y="92"/>
                    </a:lnTo>
                    <a:lnTo>
                      <a:pt x="28" y="94"/>
                    </a:lnTo>
                    <a:lnTo>
                      <a:pt x="34" y="95"/>
                    </a:lnTo>
                    <a:lnTo>
                      <a:pt x="40" y="96"/>
                    </a:lnTo>
                    <a:lnTo>
                      <a:pt x="40" y="96"/>
                    </a:lnTo>
                    <a:lnTo>
                      <a:pt x="50" y="95"/>
                    </a:lnTo>
                    <a:lnTo>
                      <a:pt x="59" y="92"/>
                    </a:lnTo>
                    <a:lnTo>
                      <a:pt x="67" y="87"/>
                    </a:lnTo>
                    <a:lnTo>
                      <a:pt x="73" y="81"/>
                    </a:lnTo>
                    <a:lnTo>
                      <a:pt x="80" y="74"/>
                    </a:lnTo>
                    <a:lnTo>
                      <a:pt x="84" y="66"/>
                    </a:lnTo>
                    <a:lnTo>
                      <a:pt x="87" y="57"/>
                    </a:lnTo>
                    <a:lnTo>
                      <a:pt x="88" y="47"/>
                    </a:lnTo>
                    <a:lnTo>
                      <a:pt x="88" y="47"/>
                    </a:lnTo>
                    <a:lnTo>
                      <a:pt x="87" y="38"/>
                    </a:lnTo>
                    <a:lnTo>
                      <a:pt x="84" y="29"/>
                    </a:lnTo>
                    <a:lnTo>
                      <a:pt x="80" y="21"/>
                    </a:lnTo>
                    <a:lnTo>
                      <a:pt x="73" y="13"/>
                    </a:lnTo>
                    <a:lnTo>
                      <a:pt x="67" y="8"/>
                    </a:lnTo>
                    <a:lnTo>
                      <a:pt x="59" y="3"/>
                    </a:lnTo>
                    <a:lnTo>
                      <a:pt x="50" y="1"/>
                    </a:lnTo>
                    <a:lnTo>
                      <a:pt x="40" y="0"/>
                    </a:lnTo>
                    <a:lnTo>
                      <a:pt x="40" y="0"/>
                    </a:lnTo>
                    <a:close/>
                    <a:moveTo>
                      <a:pt x="42" y="33"/>
                    </a:moveTo>
                    <a:lnTo>
                      <a:pt x="42" y="33"/>
                    </a:lnTo>
                    <a:lnTo>
                      <a:pt x="39" y="32"/>
                    </a:lnTo>
                    <a:lnTo>
                      <a:pt x="36" y="30"/>
                    </a:lnTo>
                    <a:lnTo>
                      <a:pt x="35" y="28"/>
                    </a:lnTo>
                    <a:lnTo>
                      <a:pt x="34" y="24"/>
                    </a:lnTo>
                    <a:lnTo>
                      <a:pt x="34" y="24"/>
                    </a:lnTo>
                    <a:lnTo>
                      <a:pt x="35" y="21"/>
                    </a:lnTo>
                    <a:lnTo>
                      <a:pt x="36" y="19"/>
                    </a:lnTo>
                    <a:lnTo>
                      <a:pt x="39" y="17"/>
                    </a:lnTo>
                    <a:lnTo>
                      <a:pt x="42" y="15"/>
                    </a:lnTo>
                    <a:lnTo>
                      <a:pt x="42" y="15"/>
                    </a:lnTo>
                    <a:lnTo>
                      <a:pt x="46" y="17"/>
                    </a:lnTo>
                    <a:lnTo>
                      <a:pt x="49" y="19"/>
                    </a:lnTo>
                    <a:lnTo>
                      <a:pt x="51" y="21"/>
                    </a:lnTo>
                    <a:lnTo>
                      <a:pt x="51" y="24"/>
                    </a:lnTo>
                    <a:lnTo>
                      <a:pt x="51" y="24"/>
                    </a:lnTo>
                    <a:lnTo>
                      <a:pt x="51" y="28"/>
                    </a:lnTo>
                    <a:lnTo>
                      <a:pt x="49" y="30"/>
                    </a:lnTo>
                    <a:lnTo>
                      <a:pt x="46" y="32"/>
                    </a:lnTo>
                    <a:lnTo>
                      <a:pt x="42" y="33"/>
                    </a:lnTo>
                    <a:lnTo>
                      <a:pt x="42" y="3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4" name="Freeform 24"/>
              <p:cNvSpPr>
                <a:spLocks/>
              </p:cNvSpPr>
              <p:nvPr/>
            </p:nvSpPr>
            <p:spPr bwMode="auto">
              <a:xfrm>
                <a:off x="1769" y="707"/>
                <a:ext cx="226" cy="138"/>
              </a:xfrm>
              <a:custGeom>
                <a:avLst/>
                <a:gdLst>
                  <a:gd name="T0" fmla="*/ 209 w 226"/>
                  <a:gd name="T1" fmla="*/ 0 h 138"/>
                  <a:gd name="T2" fmla="*/ 17 w 226"/>
                  <a:gd name="T3" fmla="*/ 0 h 138"/>
                  <a:gd name="T4" fmla="*/ 17 w 226"/>
                  <a:gd name="T5" fmla="*/ 0 h 138"/>
                  <a:gd name="T6" fmla="*/ 13 w 226"/>
                  <a:gd name="T7" fmla="*/ 0 h 138"/>
                  <a:gd name="T8" fmla="*/ 11 w 226"/>
                  <a:gd name="T9" fmla="*/ 1 h 138"/>
                  <a:gd name="T10" fmla="*/ 6 w 226"/>
                  <a:gd name="T11" fmla="*/ 4 h 138"/>
                  <a:gd name="T12" fmla="*/ 2 w 226"/>
                  <a:gd name="T13" fmla="*/ 9 h 138"/>
                  <a:gd name="T14" fmla="*/ 0 w 226"/>
                  <a:gd name="T15" fmla="*/ 12 h 138"/>
                  <a:gd name="T16" fmla="*/ 0 w 226"/>
                  <a:gd name="T17" fmla="*/ 15 h 138"/>
                  <a:gd name="T18" fmla="*/ 0 w 226"/>
                  <a:gd name="T19" fmla="*/ 41 h 138"/>
                  <a:gd name="T20" fmla="*/ 0 w 226"/>
                  <a:gd name="T21" fmla="*/ 41 h 138"/>
                  <a:gd name="T22" fmla="*/ 0 w 226"/>
                  <a:gd name="T23" fmla="*/ 44 h 138"/>
                  <a:gd name="T24" fmla="*/ 2 w 226"/>
                  <a:gd name="T25" fmla="*/ 47 h 138"/>
                  <a:gd name="T26" fmla="*/ 6 w 226"/>
                  <a:gd name="T27" fmla="*/ 52 h 138"/>
                  <a:gd name="T28" fmla="*/ 11 w 226"/>
                  <a:gd name="T29" fmla="*/ 55 h 138"/>
                  <a:gd name="T30" fmla="*/ 13 w 226"/>
                  <a:gd name="T31" fmla="*/ 56 h 138"/>
                  <a:gd name="T32" fmla="*/ 17 w 226"/>
                  <a:gd name="T33" fmla="*/ 57 h 138"/>
                  <a:gd name="T34" fmla="*/ 169 w 226"/>
                  <a:gd name="T35" fmla="*/ 57 h 138"/>
                  <a:gd name="T36" fmla="*/ 186 w 226"/>
                  <a:gd name="T37" fmla="*/ 138 h 138"/>
                  <a:gd name="T38" fmla="*/ 201 w 226"/>
                  <a:gd name="T39" fmla="*/ 57 h 138"/>
                  <a:gd name="T40" fmla="*/ 209 w 226"/>
                  <a:gd name="T41" fmla="*/ 57 h 138"/>
                  <a:gd name="T42" fmla="*/ 209 w 226"/>
                  <a:gd name="T43" fmla="*/ 57 h 138"/>
                  <a:gd name="T44" fmla="*/ 213 w 226"/>
                  <a:gd name="T45" fmla="*/ 56 h 138"/>
                  <a:gd name="T46" fmla="*/ 216 w 226"/>
                  <a:gd name="T47" fmla="*/ 55 h 138"/>
                  <a:gd name="T48" fmla="*/ 221 w 226"/>
                  <a:gd name="T49" fmla="*/ 52 h 138"/>
                  <a:gd name="T50" fmla="*/ 225 w 226"/>
                  <a:gd name="T51" fmla="*/ 47 h 138"/>
                  <a:gd name="T52" fmla="*/ 226 w 226"/>
                  <a:gd name="T53" fmla="*/ 44 h 138"/>
                  <a:gd name="T54" fmla="*/ 226 w 226"/>
                  <a:gd name="T55" fmla="*/ 41 h 138"/>
                  <a:gd name="T56" fmla="*/ 226 w 226"/>
                  <a:gd name="T57" fmla="*/ 15 h 138"/>
                  <a:gd name="T58" fmla="*/ 226 w 226"/>
                  <a:gd name="T59" fmla="*/ 15 h 138"/>
                  <a:gd name="T60" fmla="*/ 226 w 226"/>
                  <a:gd name="T61" fmla="*/ 12 h 138"/>
                  <a:gd name="T62" fmla="*/ 225 w 226"/>
                  <a:gd name="T63" fmla="*/ 9 h 138"/>
                  <a:gd name="T64" fmla="*/ 221 w 226"/>
                  <a:gd name="T65" fmla="*/ 4 h 138"/>
                  <a:gd name="T66" fmla="*/ 216 w 226"/>
                  <a:gd name="T67" fmla="*/ 1 h 138"/>
                  <a:gd name="T68" fmla="*/ 213 w 226"/>
                  <a:gd name="T69" fmla="*/ 0 h 138"/>
                  <a:gd name="T70" fmla="*/ 209 w 226"/>
                  <a:gd name="T71" fmla="*/ 0 h 138"/>
                  <a:gd name="T72" fmla="*/ 209 w 226"/>
                  <a:gd name="T7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138">
                    <a:moveTo>
                      <a:pt x="209" y="0"/>
                    </a:moveTo>
                    <a:lnTo>
                      <a:pt x="17" y="0"/>
                    </a:lnTo>
                    <a:lnTo>
                      <a:pt x="17" y="0"/>
                    </a:lnTo>
                    <a:lnTo>
                      <a:pt x="13" y="0"/>
                    </a:lnTo>
                    <a:lnTo>
                      <a:pt x="11" y="1"/>
                    </a:lnTo>
                    <a:lnTo>
                      <a:pt x="6" y="4"/>
                    </a:lnTo>
                    <a:lnTo>
                      <a:pt x="2" y="9"/>
                    </a:lnTo>
                    <a:lnTo>
                      <a:pt x="0" y="12"/>
                    </a:lnTo>
                    <a:lnTo>
                      <a:pt x="0" y="15"/>
                    </a:lnTo>
                    <a:lnTo>
                      <a:pt x="0" y="41"/>
                    </a:lnTo>
                    <a:lnTo>
                      <a:pt x="0" y="41"/>
                    </a:lnTo>
                    <a:lnTo>
                      <a:pt x="0" y="44"/>
                    </a:lnTo>
                    <a:lnTo>
                      <a:pt x="2" y="47"/>
                    </a:lnTo>
                    <a:lnTo>
                      <a:pt x="6" y="52"/>
                    </a:lnTo>
                    <a:lnTo>
                      <a:pt x="11" y="55"/>
                    </a:lnTo>
                    <a:lnTo>
                      <a:pt x="13" y="56"/>
                    </a:lnTo>
                    <a:lnTo>
                      <a:pt x="17" y="57"/>
                    </a:lnTo>
                    <a:lnTo>
                      <a:pt x="169" y="57"/>
                    </a:lnTo>
                    <a:lnTo>
                      <a:pt x="186" y="138"/>
                    </a:lnTo>
                    <a:lnTo>
                      <a:pt x="201" y="57"/>
                    </a:lnTo>
                    <a:lnTo>
                      <a:pt x="209" y="57"/>
                    </a:lnTo>
                    <a:lnTo>
                      <a:pt x="209" y="57"/>
                    </a:lnTo>
                    <a:lnTo>
                      <a:pt x="213" y="56"/>
                    </a:lnTo>
                    <a:lnTo>
                      <a:pt x="216" y="55"/>
                    </a:lnTo>
                    <a:lnTo>
                      <a:pt x="221" y="52"/>
                    </a:lnTo>
                    <a:lnTo>
                      <a:pt x="225" y="47"/>
                    </a:lnTo>
                    <a:lnTo>
                      <a:pt x="226" y="44"/>
                    </a:lnTo>
                    <a:lnTo>
                      <a:pt x="226" y="41"/>
                    </a:lnTo>
                    <a:lnTo>
                      <a:pt x="226" y="15"/>
                    </a:lnTo>
                    <a:lnTo>
                      <a:pt x="226" y="15"/>
                    </a:lnTo>
                    <a:lnTo>
                      <a:pt x="226" y="12"/>
                    </a:lnTo>
                    <a:lnTo>
                      <a:pt x="225" y="9"/>
                    </a:lnTo>
                    <a:lnTo>
                      <a:pt x="221" y="4"/>
                    </a:lnTo>
                    <a:lnTo>
                      <a:pt x="216" y="1"/>
                    </a:lnTo>
                    <a:lnTo>
                      <a:pt x="213" y="0"/>
                    </a:lnTo>
                    <a:lnTo>
                      <a:pt x="209" y="0"/>
                    </a:lnTo>
                    <a:lnTo>
                      <a:pt x="209"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5" name="Freeform 25"/>
              <p:cNvSpPr>
                <a:spLocks noEditPoints="1"/>
              </p:cNvSpPr>
              <p:nvPr/>
            </p:nvSpPr>
            <p:spPr bwMode="auto">
              <a:xfrm>
                <a:off x="1776" y="861"/>
                <a:ext cx="87" cy="96"/>
              </a:xfrm>
              <a:custGeom>
                <a:avLst/>
                <a:gdLst>
                  <a:gd name="T0" fmla="*/ 59 w 87"/>
                  <a:gd name="T1" fmla="*/ 46 h 96"/>
                  <a:gd name="T2" fmla="*/ 86 w 87"/>
                  <a:gd name="T3" fmla="*/ 20 h 96"/>
                  <a:gd name="T4" fmla="*/ 86 w 87"/>
                  <a:gd name="T5" fmla="*/ 20 h 96"/>
                  <a:gd name="T6" fmla="*/ 82 w 87"/>
                  <a:gd name="T7" fmla="*/ 15 h 96"/>
                  <a:gd name="T8" fmla="*/ 79 w 87"/>
                  <a:gd name="T9" fmla="*/ 11 h 96"/>
                  <a:gd name="T10" fmla="*/ 74 w 87"/>
                  <a:gd name="T11" fmla="*/ 8 h 96"/>
                  <a:gd name="T12" fmla="*/ 70 w 87"/>
                  <a:gd name="T13" fmla="*/ 5 h 96"/>
                  <a:gd name="T14" fmla="*/ 64 w 87"/>
                  <a:gd name="T15" fmla="*/ 3 h 96"/>
                  <a:gd name="T16" fmla="*/ 58 w 87"/>
                  <a:gd name="T17" fmla="*/ 1 h 96"/>
                  <a:gd name="T18" fmla="*/ 53 w 87"/>
                  <a:gd name="T19" fmla="*/ 0 h 96"/>
                  <a:gd name="T20" fmla="*/ 47 w 87"/>
                  <a:gd name="T21" fmla="*/ 0 h 96"/>
                  <a:gd name="T22" fmla="*/ 47 w 87"/>
                  <a:gd name="T23" fmla="*/ 0 h 96"/>
                  <a:gd name="T24" fmla="*/ 38 w 87"/>
                  <a:gd name="T25" fmla="*/ 1 h 96"/>
                  <a:gd name="T26" fmla="*/ 28 w 87"/>
                  <a:gd name="T27" fmla="*/ 3 h 96"/>
                  <a:gd name="T28" fmla="*/ 20 w 87"/>
                  <a:gd name="T29" fmla="*/ 8 h 96"/>
                  <a:gd name="T30" fmla="*/ 13 w 87"/>
                  <a:gd name="T31" fmla="*/ 13 h 96"/>
                  <a:gd name="T32" fmla="*/ 8 w 87"/>
                  <a:gd name="T33" fmla="*/ 21 h 96"/>
                  <a:gd name="T34" fmla="*/ 3 w 87"/>
                  <a:gd name="T35" fmla="*/ 29 h 96"/>
                  <a:gd name="T36" fmla="*/ 1 w 87"/>
                  <a:gd name="T37" fmla="*/ 38 h 96"/>
                  <a:gd name="T38" fmla="*/ 0 w 87"/>
                  <a:gd name="T39" fmla="*/ 47 h 96"/>
                  <a:gd name="T40" fmla="*/ 0 w 87"/>
                  <a:gd name="T41" fmla="*/ 47 h 96"/>
                  <a:gd name="T42" fmla="*/ 1 w 87"/>
                  <a:gd name="T43" fmla="*/ 57 h 96"/>
                  <a:gd name="T44" fmla="*/ 3 w 87"/>
                  <a:gd name="T45" fmla="*/ 66 h 96"/>
                  <a:gd name="T46" fmla="*/ 8 w 87"/>
                  <a:gd name="T47" fmla="*/ 74 h 96"/>
                  <a:gd name="T48" fmla="*/ 13 w 87"/>
                  <a:gd name="T49" fmla="*/ 81 h 96"/>
                  <a:gd name="T50" fmla="*/ 20 w 87"/>
                  <a:gd name="T51" fmla="*/ 87 h 96"/>
                  <a:gd name="T52" fmla="*/ 28 w 87"/>
                  <a:gd name="T53" fmla="*/ 92 h 96"/>
                  <a:gd name="T54" fmla="*/ 38 w 87"/>
                  <a:gd name="T55" fmla="*/ 95 h 96"/>
                  <a:gd name="T56" fmla="*/ 47 w 87"/>
                  <a:gd name="T57" fmla="*/ 96 h 96"/>
                  <a:gd name="T58" fmla="*/ 47 w 87"/>
                  <a:gd name="T59" fmla="*/ 96 h 96"/>
                  <a:gd name="T60" fmla="*/ 53 w 87"/>
                  <a:gd name="T61" fmla="*/ 95 h 96"/>
                  <a:gd name="T62" fmla="*/ 59 w 87"/>
                  <a:gd name="T63" fmla="*/ 94 h 96"/>
                  <a:gd name="T64" fmla="*/ 64 w 87"/>
                  <a:gd name="T65" fmla="*/ 92 h 96"/>
                  <a:gd name="T66" fmla="*/ 70 w 87"/>
                  <a:gd name="T67" fmla="*/ 90 h 96"/>
                  <a:gd name="T68" fmla="*/ 75 w 87"/>
                  <a:gd name="T69" fmla="*/ 86 h 96"/>
                  <a:gd name="T70" fmla="*/ 79 w 87"/>
                  <a:gd name="T71" fmla="*/ 83 h 96"/>
                  <a:gd name="T72" fmla="*/ 83 w 87"/>
                  <a:gd name="T73" fmla="*/ 79 h 96"/>
                  <a:gd name="T74" fmla="*/ 87 w 87"/>
                  <a:gd name="T75" fmla="*/ 74 h 96"/>
                  <a:gd name="T76" fmla="*/ 59 w 87"/>
                  <a:gd name="T77" fmla="*/ 46 h 96"/>
                  <a:gd name="T78" fmla="*/ 44 w 87"/>
                  <a:gd name="T79" fmla="*/ 33 h 96"/>
                  <a:gd name="T80" fmla="*/ 44 w 87"/>
                  <a:gd name="T81" fmla="*/ 33 h 96"/>
                  <a:gd name="T82" fmla="*/ 41 w 87"/>
                  <a:gd name="T83" fmla="*/ 32 h 96"/>
                  <a:gd name="T84" fmla="*/ 39 w 87"/>
                  <a:gd name="T85" fmla="*/ 30 h 96"/>
                  <a:gd name="T86" fmla="*/ 37 w 87"/>
                  <a:gd name="T87" fmla="*/ 28 h 96"/>
                  <a:gd name="T88" fmla="*/ 36 w 87"/>
                  <a:gd name="T89" fmla="*/ 24 h 96"/>
                  <a:gd name="T90" fmla="*/ 36 w 87"/>
                  <a:gd name="T91" fmla="*/ 24 h 96"/>
                  <a:gd name="T92" fmla="*/ 37 w 87"/>
                  <a:gd name="T93" fmla="*/ 21 h 96"/>
                  <a:gd name="T94" fmla="*/ 39 w 87"/>
                  <a:gd name="T95" fmla="*/ 19 h 96"/>
                  <a:gd name="T96" fmla="*/ 41 w 87"/>
                  <a:gd name="T97" fmla="*/ 17 h 96"/>
                  <a:gd name="T98" fmla="*/ 44 w 87"/>
                  <a:gd name="T99" fmla="*/ 15 h 96"/>
                  <a:gd name="T100" fmla="*/ 44 w 87"/>
                  <a:gd name="T101" fmla="*/ 15 h 96"/>
                  <a:gd name="T102" fmla="*/ 48 w 87"/>
                  <a:gd name="T103" fmla="*/ 17 h 96"/>
                  <a:gd name="T104" fmla="*/ 50 w 87"/>
                  <a:gd name="T105" fmla="*/ 19 h 96"/>
                  <a:gd name="T106" fmla="*/ 52 w 87"/>
                  <a:gd name="T107" fmla="*/ 21 h 96"/>
                  <a:gd name="T108" fmla="*/ 53 w 87"/>
                  <a:gd name="T109" fmla="*/ 24 h 96"/>
                  <a:gd name="T110" fmla="*/ 53 w 87"/>
                  <a:gd name="T111" fmla="*/ 24 h 96"/>
                  <a:gd name="T112" fmla="*/ 52 w 87"/>
                  <a:gd name="T113" fmla="*/ 28 h 96"/>
                  <a:gd name="T114" fmla="*/ 50 w 87"/>
                  <a:gd name="T115" fmla="*/ 30 h 96"/>
                  <a:gd name="T116" fmla="*/ 48 w 87"/>
                  <a:gd name="T117" fmla="*/ 32 h 96"/>
                  <a:gd name="T118" fmla="*/ 44 w 87"/>
                  <a:gd name="T119" fmla="*/ 33 h 96"/>
                  <a:gd name="T120" fmla="*/ 44 w 87"/>
                  <a:gd name="T121"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96">
                    <a:moveTo>
                      <a:pt x="59" y="46"/>
                    </a:moveTo>
                    <a:lnTo>
                      <a:pt x="86" y="20"/>
                    </a:lnTo>
                    <a:lnTo>
                      <a:pt x="86" y="20"/>
                    </a:lnTo>
                    <a:lnTo>
                      <a:pt x="82" y="15"/>
                    </a:lnTo>
                    <a:lnTo>
                      <a:pt x="79" y="11"/>
                    </a:lnTo>
                    <a:lnTo>
                      <a:pt x="74" y="8"/>
                    </a:lnTo>
                    <a:lnTo>
                      <a:pt x="70" y="5"/>
                    </a:lnTo>
                    <a:lnTo>
                      <a:pt x="64" y="3"/>
                    </a:lnTo>
                    <a:lnTo>
                      <a:pt x="58" y="1"/>
                    </a:lnTo>
                    <a:lnTo>
                      <a:pt x="53" y="0"/>
                    </a:lnTo>
                    <a:lnTo>
                      <a:pt x="47" y="0"/>
                    </a:lnTo>
                    <a:lnTo>
                      <a:pt x="47" y="0"/>
                    </a:lnTo>
                    <a:lnTo>
                      <a:pt x="38" y="1"/>
                    </a:lnTo>
                    <a:lnTo>
                      <a:pt x="28" y="3"/>
                    </a:lnTo>
                    <a:lnTo>
                      <a:pt x="20" y="8"/>
                    </a:lnTo>
                    <a:lnTo>
                      <a:pt x="13" y="13"/>
                    </a:lnTo>
                    <a:lnTo>
                      <a:pt x="8" y="21"/>
                    </a:lnTo>
                    <a:lnTo>
                      <a:pt x="3" y="29"/>
                    </a:lnTo>
                    <a:lnTo>
                      <a:pt x="1" y="38"/>
                    </a:lnTo>
                    <a:lnTo>
                      <a:pt x="0" y="47"/>
                    </a:lnTo>
                    <a:lnTo>
                      <a:pt x="0" y="47"/>
                    </a:lnTo>
                    <a:lnTo>
                      <a:pt x="1" y="57"/>
                    </a:lnTo>
                    <a:lnTo>
                      <a:pt x="3" y="66"/>
                    </a:lnTo>
                    <a:lnTo>
                      <a:pt x="8" y="74"/>
                    </a:lnTo>
                    <a:lnTo>
                      <a:pt x="13" y="81"/>
                    </a:lnTo>
                    <a:lnTo>
                      <a:pt x="20" y="87"/>
                    </a:lnTo>
                    <a:lnTo>
                      <a:pt x="28" y="92"/>
                    </a:lnTo>
                    <a:lnTo>
                      <a:pt x="38" y="95"/>
                    </a:lnTo>
                    <a:lnTo>
                      <a:pt x="47" y="96"/>
                    </a:lnTo>
                    <a:lnTo>
                      <a:pt x="47" y="96"/>
                    </a:lnTo>
                    <a:lnTo>
                      <a:pt x="53" y="95"/>
                    </a:lnTo>
                    <a:lnTo>
                      <a:pt x="59" y="94"/>
                    </a:lnTo>
                    <a:lnTo>
                      <a:pt x="64" y="92"/>
                    </a:lnTo>
                    <a:lnTo>
                      <a:pt x="70" y="90"/>
                    </a:lnTo>
                    <a:lnTo>
                      <a:pt x="75" y="86"/>
                    </a:lnTo>
                    <a:lnTo>
                      <a:pt x="79" y="83"/>
                    </a:lnTo>
                    <a:lnTo>
                      <a:pt x="83" y="79"/>
                    </a:lnTo>
                    <a:lnTo>
                      <a:pt x="87" y="74"/>
                    </a:lnTo>
                    <a:lnTo>
                      <a:pt x="59" y="46"/>
                    </a:lnTo>
                    <a:close/>
                    <a:moveTo>
                      <a:pt x="44" y="33"/>
                    </a:moveTo>
                    <a:lnTo>
                      <a:pt x="44" y="33"/>
                    </a:lnTo>
                    <a:lnTo>
                      <a:pt x="41" y="32"/>
                    </a:lnTo>
                    <a:lnTo>
                      <a:pt x="39" y="30"/>
                    </a:lnTo>
                    <a:lnTo>
                      <a:pt x="37" y="28"/>
                    </a:lnTo>
                    <a:lnTo>
                      <a:pt x="36" y="24"/>
                    </a:lnTo>
                    <a:lnTo>
                      <a:pt x="36" y="24"/>
                    </a:lnTo>
                    <a:lnTo>
                      <a:pt x="37" y="21"/>
                    </a:lnTo>
                    <a:lnTo>
                      <a:pt x="39" y="19"/>
                    </a:lnTo>
                    <a:lnTo>
                      <a:pt x="41" y="17"/>
                    </a:lnTo>
                    <a:lnTo>
                      <a:pt x="44" y="15"/>
                    </a:lnTo>
                    <a:lnTo>
                      <a:pt x="44" y="15"/>
                    </a:lnTo>
                    <a:lnTo>
                      <a:pt x="48" y="17"/>
                    </a:lnTo>
                    <a:lnTo>
                      <a:pt x="50" y="19"/>
                    </a:lnTo>
                    <a:lnTo>
                      <a:pt x="52" y="21"/>
                    </a:lnTo>
                    <a:lnTo>
                      <a:pt x="53" y="24"/>
                    </a:lnTo>
                    <a:lnTo>
                      <a:pt x="53" y="24"/>
                    </a:lnTo>
                    <a:lnTo>
                      <a:pt x="52" y="28"/>
                    </a:lnTo>
                    <a:lnTo>
                      <a:pt x="50" y="30"/>
                    </a:lnTo>
                    <a:lnTo>
                      <a:pt x="48" y="32"/>
                    </a:lnTo>
                    <a:lnTo>
                      <a:pt x="44" y="33"/>
                    </a:lnTo>
                    <a:lnTo>
                      <a:pt x="44" y="3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6" name="Freeform 26"/>
              <p:cNvSpPr>
                <a:spLocks/>
              </p:cNvSpPr>
              <p:nvPr/>
            </p:nvSpPr>
            <p:spPr bwMode="auto">
              <a:xfrm>
                <a:off x="1766" y="781"/>
                <a:ext cx="162" cy="125"/>
              </a:xfrm>
              <a:custGeom>
                <a:avLst/>
                <a:gdLst>
                  <a:gd name="T0" fmla="*/ 146 w 162"/>
                  <a:gd name="T1" fmla="*/ 0 h 125"/>
                  <a:gd name="T2" fmla="*/ 17 w 162"/>
                  <a:gd name="T3" fmla="*/ 0 h 125"/>
                  <a:gd name="T4" fmla="*/ 17 w 162"/>
                  <a:gd name="T5" fmla="*/ 0 h 125"/>
                  <a:gd name="T6" fmla="*/ 14 w 162"/>
                  <a:gd name="T7" fmla="*/ 1 h 125"/>
                  <a:gd name="T8" fmla="*/ 11 w 162"/>
                  <a:gd name="T9" fmla="*/ 1 h 125"/>
                  <a:gd name="T10" fmla="*/ 6 w 162"/>
                  <a:gd name="T11" fmla="*/ 5 h 125"/>
                  <a:gd name="T12" fmla="*/ 2 w 162"/>
                  <a:gd name="T13" fmla="*/ 10 h 125"/>
                  <a:gd name="T14" fmla="*/ 1 w 162"/>
                  <a:gd name="T15" fmla="*/ 13 h 125"/>
                  <a:gd name="T16" fmla="*/ 0 w 162"/>
                  <a:gd name="T17" fmla="*/ 16 h 125"/>
                  <a:gd name="T18" fmla="*/ 0 w 162"/>
                  <a:gd name="T19" fmla="*/ 41 h 125"/>
                  <a:gd name="T20" fmla="*/ 0 w 162"/>
                  <a:gd name="T21" fmla="*/ 41 h 125"/>
                  <a:gd name="T22" fmla="*/ 1 w 162"/>
                  <a:gd name="T23" fmla="*/ 45 h 125"/>
                  <a:gd name="T24" fmla="*/ 2 w 162"/>
                  <a:gd name="T25" fmla="*/ 48 h 125"/>
                  <a:gd name="T26" fmla="*/ 6 w 162"/>
                  <a:gd name="T27" fmla="*/ 52 h 125"/>
                  <a:gd name="T28" fmla="*/ 11 w 162"/>
                  <a:gd name="T29" fmla="*/ 56 h 125"/>
                  <a:gd name="T30" fmla="*/ 14 w 162"/>
                  <a:gd name="T31" fmla="*/ 57 h 125"/>
                  <a:gd name="T32" fmla="*/ 17 w 162"/>
                  <a:gd name="T33" fmla="*/ 57 h 125"/>
                  <a:gd name="T34" fmla="*/ 100 w 162"/>
                  <a:gd name="T35" fmla="*/ 57 h 125"/>
                  <a:gd name="T36" fmla="*/ 114 w 162"/>
                  <a:gd name="T37" fmla="*/ 125 h 125"/>
                  <a:gd name="T38" fmla="*/ 128 w 162"/>
                  <a:gd name="T39" fmla="*/ 57 h 125"/>
                  <a:gd name="T40" fmla="*/ 146 w 162"/>
                  <a:gd name="T41" fmla="*/ 57 h 125"/>
                  <a:gd name="T42" fmla="*/ 146 w 162"/>
                  <a:gd name="T43" fmla="*/ 57 h 125"/>
                  <a:gd name="T44" fmla="*/ 150 w 162"/>
                  <a:gd name="T45" fmla="*/ 57 h 125"/>
                  <a:gd name="T46" fmla="*/ 153 w 162"/>
                  <a:gd name="T47" fmla="*/ 56 h 125"/>
                  <a:gd name="T48" fmla="*/ 158 w 162"/>
                  <a:gd name="T49" fmla="*/ 52 h 125"/>
                  <a:gd name="T50" fmla="*/ 161 w 162"/>
                  <a:gd name="T51" fmla="*/ 48 h 125"/>
                  <a:gd name="T52" fmla="*/ 162 w 162"/>
                  <a:gd name="T53" fmla="*/ 45 h 125"/>
                  <a:gd name="T54" fmla="*/ 162 w 162"/>
                  <a:gd name="T55" fmla="*/ 41 h 125"/>
                  <a:gd name="T56" fmla="*/ 162 w 162"/>
                  <a:gd name="T57" fmla="*/ 16 h 125"/>
                  <a:gd name="T58" fmla="*/ 162 w 162"/>
                  <a:gd name="T59" fmla="*/ 16 h 125"/>
                  <a:gd name="T60" fmla="*/ 162 w 162"/>
                  <a:gd name="T61" fmla="*/ 13 h 125"/>
                  <a:gd name="T62" fmla="*/ 161 w 162"/>
                  <a:gd name="T63" fmla="*/ 10 h 125"/>
                  <a:gd name="T64" fmla="*/ 158 w 162"/>
                  <a:gd name="T65" fmla="*/ 5 h 125"/>
                  <a:gd name="T66" fmla="*/ 153 w 162"/>
                  <a:gd name="T67" fmla="*/ 1 h 125"/>
                  <a:gd name="T68" fmla="*/ 150 w 162"/>
                  <a:gd name="T69" fmla="*/ 1 h 125"/>
                  <a:gd name="T70" fmla="*/ 146 w 162"/>
                  <a:gd name="T71" fmla="*/ 0 h 125"/>
                  <a:gd name="T72" fmla="*/ 146 w 162"/>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2" h="125">
                    <a:moveTo>
                      <a:pt x="146" y="0"/>
                    </a:moveTo>
                    <a:lnTo>
                      <a:pt x="17" y="0"/>
                    </a:lnTo>
                    <a:lnTo>
                      <a:pt x="17" y="0"/>
                    </a:lnTo>
                    <a:lnTo>
                      <a:pt x="14" y="1"/>
                    </a:lnTo>
                    <a:lnTo>
                      <a:pt x="11" y="1"/>
                    </a:lnTo>
                    <a:lnTo>
                      <a:pt x="6" y="5"/>
                    </a:lnTo>
                    <a:lnTo>
                      <a:pt x="2" y="10"/>
                    </a:lnTo>
                    <a:lnTo>
                      <a:pt x="1" y="13"/>
                    </a:lnTo>
                    <a:lnTo>
                      <a:pt x="0" y="16"/>
                    </a:lnTo>
                    <a:lnTo>
                      <a:pt x="0" y="41"/>
                    </a:lnTo>
                    <a:lnTo>
                      <a:pt x="0" y="41"/>
                    </a:lnTo>
                    <a:lnTo>
                      <a:pt x="1" y="45"/>
                    </a:lnTo>
                    <a:lnTo>
                      <a:pt x="2" y="48"/>
                    </a:lnTo>
                    <a:lnTo>
                      <a:pt x="6" y="52"/>
                    </a:lnTo>
                    <a:lnTo>
                      <a:pt x="11" y="56"/>
                    </a:lnTo>
                    <a:lnTo>
                      <a:pt x="14" y="57"/>
                    </a:lnTo>
                    <a:lnTo>
                      <a:pt x="17" y="57"/>
                    </a:lnTo>
                    <a:lnTo>
                      <a:pt x="100" y="57"/>
                    </a:lnTo>
                    <a:lnTo>
                      <a:pt x="114" y="125"/>
                    </a:lnTo>
                    <a:lnTo>
                      <a:pt x="128" y="57"/>
                    </a:lnTo>
                    <a:lnTo>
                      <a:pt x="146" y="57"/>
                    </a:lnTo>
                    <a:lnTo>
                      <a:pt x="146" y="57"/>
                    </a:lnTo>
                    <a:lnTo>
                      <a:pt x="150" y="57"/>
                    </a:lnTo>
                    <a:lnTo>
                      <a:pt x="153" y="56"/>
                    </a:lnTo>
                    <a:lnTo>
                      <a:pt x="158" y="52"/>
                    </a:lnTo>
                    <a:lnTo>
                      <a:pt x="161" y="48"/>
                    </a:lnTo>
                    <a:lnTo>
                      <a:pt x="162" y="45"/>
                    </a:lnTo>
                    <a:lnTo>
                      <a:pt x="162" y="41"/>
                    </a:lnTo>
                    <a:lnTo>
                      <a:pt x="162" y="16"/>
                    </a:lnTo>
                    <a:lnTo>
                      <a:pt x="162" y="16"/>
                    </a:lnTo>
                    <a:lnTo>
                      <a:pt x="162" y="13"/>
                    </a:lnTo>
                    <a:lnTo>
                      <a:pt x="161" y="10"/>
                    </a:lnTo>
                    <a:lnTo>
                      <a:pt x="158" y="5"/>
                    </a:lnTo>
                    <a:lnTo>
                      <a:pt x="153" y="1"/>
                    </a:lnTo>
                    <a:lnTo>
                      <a:pt x="150" y="1"/>
                    </a:lnTo>
                    <a:lnTo>
                      <a:pt x="146" y="0"/>
                    </a:lnTo>
                    <a:lnTo>
                      <a:pt x="146"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7" name="Freeform 27"/>
              <p:cNvSpPr>
                <a:spLocks/>
              </p:cNvSpPr>
              <p:nvPr/>
            </p:nvSpPr>
            <p:spPr bwMode="auto">
              <a:xfrm>
                <a:off x="4341" y="2302"/>
                <a:ext cx="9" cy="28"/>
              </a:xfrm>
              <a:custGeom>
                <a:avLst/>
                <a:gdLst>
                  <a:gd name="T0" fmla="*/ 0 w 9"/>
                  <a:gd name="T1" fmla="*/ 0 h 28"/>
                  <a:gd name="T2" fmla="*/ 0 w 9"/>
                  <a:gd name="T3" fmla="*/ 23 h 28"/>
                  <a:gd name="T4" fmla="*/ 0 w 9"/>
                  <a:gd name="T5" fmla="*/ 23 h 28"/>
                  <a:gd name="T6" fmla="*/ 0 w 9"/>
                  <a:gd name="T7" fmla="*/ 25 h 28"/>
                  <a:gd name="T8" fmla="*/ 1 w 9"/>
                  <a:gd name="T9" fmla="*/ 26 h 28"/>
                  <a:gd name="T10" fmla="*/ 3 w 9"/>
                  <a:gd name="T11" fmla="*/ 27 h 28"/>
                  <a:gd name="T12" fmla="*/ 4 w 9"/>
                  <a:gd name="T13" fmla="*/ 28 h 28"/>
                  <a:gd name="T14" fmla="*/ 4 w 9"/>
                  <a:gd name="T15" fmla="*/ 28 h 28"/>
                  <a:gd name="T16" fmla="*/ 6 w 9"/>
                  <a:gd name="T17" fmla="*/ 27 h 28"/>
                  <a:gd name="T18" fmla="*/ 8 w 9"/>
                  <a:gd name="T19" fmla="*/ 26 h 28"/>
                  <a:gd name="T20" fmla="*/ 9 w 9"/>
                  <a:gd name="T21" fmla="*/ 25 h 28"/>
                  <a:gd name="T22" fmla="*/ 9 w 9"/>
                  <a:gd name="T23" fmla="*/ 23 h 28"/>
                  <a:gd name="T24" fmla="*/ 9 w 9"/>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8">
                    <a:moveTo>
                      <a:pt x="0" y="0"/>
                    </a:moveTo>
                    <a:lnTo>
                      <a:pt x="0" y="23"/>
                    </a:lnTo>
                    <a:lnTo>
                      <a:pt x="0" y="23"/>
                    </a:lnTo>
                    <a:lnTo>
                      <a:pt x="0" y="25"/>
                    </a:lnTo>
                    <a:lnTo>
                      <a:pt x="1" y="26"/>
                    </a:lnTo>
                    <a:lnTo>
                      <a:pt x="3" y="27"/>
                    </a:lnTo>
                    <a:lnTo>
                      <a:pt x="4" y="28"/>
                    </a:lnTo>
                    <a:lnTo>
                      <a:pt x="4" y="28"/>
                    </a:lnTo>
                    <a:lnTo>
                      <a:pt x="6" y="27"/>
                    </a:lnTo>
                    <a:lnTo>
                      <a:pt x="8" y="26"/>
                    </a:lnTo>
                    <a:lnTo>
                      <a:pt x="9" y="25"/>
                    </a:lnTo>
                    <a:lnTo>
                      <a:pt x="9" y="23"/>
                    </a:lnTo>
                    <a:lnTo>
                      <a:pt x="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8" name="Freeform 28"/>
              <p:cNvSpPr>
                <a:spLocks/>
              </p:cNvSpPr>
              <p:nvPr/>
            </p:nvSpPr>
            <p:spPr bwMode="auto">
              <a:xfrm>
                <a:off x="4365" y="2299"/>
                <a:ext cx="10" cy="31"/>
              </a:xfrm>
              <a:custGeom>
                <a:avLst/>
                <a:gdLst>
                  <a:gd name="T0" fmla="*/ 0 w 10"/>
                  <a:gd name="T1" fmla="*/ 2 h 31"/>
                  <a:gd name="T2" fmla="*/ 0 w 10"/>
                  <a:gd name="T3" fmla="*/ 26 h 31"/>
                  <a:gd name="T4" fmla="*/ 0 w 10"/>
                  <a:gd name="T5" fmla="*/ 26 h 31"/>
                  <a:gd name="T6" fmla="*/ 0 w 10"/>
                  <a:gd name="T7" fmla="*/ 28 h 31"/>
                  <a:gd name="T8" fmla="*/ 1 w 10"/>
                  <a:gd name="T9" fmla="*/ 29 h 31"/>
                  <a:gd name="T10" fmla="*/ 3 w 10"/>
                  <a:gd name="T11" fmla="*/ 30 h 31"/>
                  <a:gd name="T12" fmla="*/ 4 w 10"/>
                  <a:gd name="T13" fmla="*/ 31 h 31"/>
                  <a:gd name="T14" fmla="*/ 4 w 10"/>
                  <a:gd name="T15" fmla="*/ 31 h 31"/>
                  <a:gd name="T16" fmla="*/ 7 w 10"/>
                  <a:gd name="T17" fmla="*/ 30 h 31"/>
                  <a:gd name="T18" fmla="*/ 9 w 10"/>
                  <a:gd name="T19" fmla="*/ 29 h 31"/>
                  <a:gd name="T20" fmla="*/ 10 w 10"/>
                  <a:gd name="T21" fmla="*/ 28 h 31"/>
                  <a:gd name="T22" fmla="*/ 10 w 10"/>
                  <a:gd name="T23" fmla="*/ 26 h 31"/>
                  <a:gd name="T24" fmla="*/ 10 w 1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1">
                    <a:moveTo>
                      <a:pt x="0" y="2"/>
                    </a:moveTo>
                    <a:lnTo>
                      <a:pt x="0" y="26"/>
                    </a:lnTo>
                    <a:lnTo>
                      <a:pt x="0" y="26"/>
                    </a:lnTo>
                    <a:lnTo>
                      <a:pt x="0" y="28"/>
                    </a:lnTo>
                    <a:lnTo>
                      <a:pt x="1" y="29"/>
                    </a:lnTo>
                    <a:lnTo>
                      <a:pt x="3" y="30"/>
                    </a:lnTo>
                    <a:lnTo>
                      <a:pt x="4" y="31"/>
                    </a:lnTo>
                    <a:lnTo>
                      <a:pt x="4" y="31"/>
                    </a:lnTo>
                    <a:lnTo>
                      <a:pt x="7" y="30"/>
                    </a:lnTo>
                    <a:lnTo>
                      <a:pt x="9" y="29"/>
                    </a:lnTo>
                    <a:lnTo>
                      <a:pt x="10" y="28"/>
                    </a:lnTo>
                    <a:lnTo>
                      <a:pt x="10" y="26"/>
                    </a:lnTo>
                    <a:lnTo>
                      <a:pt x="1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9" name="Freeform 29"/>
              <p:cNvSpPr>
                <a:spLocks noEditPoints="1"/>
              </p:cNvSpPr>
              <p:nvPr/>
            </p:nvSpPr>
            <p:spPr bwMode="auto">
              <a:xfrm>
                <a:off x="4242" y="2116"/>
                <a:ext cx="271" cy="177"/>
              </a:xfrm>
              <a:custGeom>
                <a:avLst/>
                <a:gdLst>
                  <a:gd name="T0" fmla="*/ 271 w 271"/>
                  <a:gd name="T1" fmla="*/ 49 h 177"/>
                  <a:gd name="T2" fmla="*/ 225 w 271"/>
                  <a:gd name="T3" fmla="*/ 31 h 177"/>
                  <a:gd name="T4" fmla="*/ 220 w 271"/>
                  <a:gd name="T5" fmla="*/ 21 h 177"/>
                  <a:gd name="T6" fmla="*/ 213 w 271"/>
                  <a:gd name="T7" fmla="*/ 12 h 177"/>
                  <a:gd name="T8" fmla="*/ 204 w 271"/>
                  <a:gd name="T9" fmla="*/ 6 h 177"/>
                  <a:gd name="T10" fmla="*/ 193 w 271"/>
                  <a:gd name="T11" fmla="*/ 1 h 177"/>
                  <a:gd name="T12" fmla="*/ 185 w 271"/>
                  <a:gd name="T13" fmla="*/ 0 h 177"/>
                  <a:gd name="T14" fmla="*/ 170 w 271"/>
                  <a:gd name="T15" fmla="*/ 0 h 177"/>
                  <a:gd name="T16" fmla="*/ 154 w 271"/>
                  <a:gd name="T17" fmla="*/ 6 h 177"/>
                  <a:gd name="T18" fmla="*/ 141 w 271"/>
                  <a:gd name="T19" fmla="*/ 17 h 177"/>
                  <a:gd name="T20" fmla="*/ 135 w 271"/>
                  <a:gd name="T21" fmla="*/ 24 h 177"/>
                  <a:gd name="T22" fmla="*/ 104 w 271"/>
                  <a:gd name="T23" fmla="*/ 67 h 177"/>
                  <a:gd name="T24" fmla="*/ 86 w 271"/>
                  <a:gd name="T25" fmla="*/ 83 h 177"/>
                  <a:gd name="T26" fmla="*/ 70 w 271"/>
                  <a:gd name="T27" fmla="*/ 96 h 177"/>
                  <a:gd name="T28" fmla="*/ 52 w 271"/>
                  <a:gd name="T29" fmla="*/ 107 h 177"/>
                  <a:gd name="T30" fmla="*/ 35 w 271"/>
                  <a:gd name="T31" fmla="*/ 112 h 177"/>
                  <a:gd name="T32" fmla="*/ 17 w 271"/>
                  <a:gd name="T33" fmla="*/ 113 h 177"/>
                  <a:gd name="T34" fmla="*/ 0 w 271"/>
                  <a:gd name="T35" fmla="*/ 109 h 177"/>
                  <a:gd name="T36" fmla="*/ 6 w 271"/>
                  <a:gd name="T37" fmla="*/ 119 h 177"/>
                  <a:gd name="T38" fmla="*/ 25 w 271"/>
                  <a:gd name="T39" fmla="*/ 143 h 177"/>
                  <a:gd name="T40" fmla="*/ 39 w 271"/>
                  <a:gd name="T41" fmla="*/ 155 h 177"/>
                  <a:gd name="T42" fmla="*/ 58 w 271"/>
                  <a:gd name="T43" fmla="*/ 166 h 177"/>
                  <a:gd name="T44" fmla="*/ 78 w 271"/>
                  <a:gd name="T45" fmla="*/ 174 h 177"/>
                  <a:gd name="T46" fmla="*/ 103 w 271"/>
                  <a:gd name="T47" fmla="*/ 177 h 177"/>
                  <a:gd name="T48" fmla="*/ 116 w 271"/>
                  <a:gd name="T49" fmla="*/ 177 h 177"/>
                  <a:gd name="T50" fmla="*/ 139 w 271"/>
                  <a:gd name="T51" fmla="*/ 172 h 177"/>
                  <a:gd name="T52" fmla="*/ 159 w 271"/>
                  <a:gd name="T53" fmla="*/ 163 h 177"/>
                  <a:gd name="T54" fmla="*/ 177 w 271"/>
                  <a:gd name="T55" fmla="*/ 151 h 177"/>
                  <a:gd name="T56" fmla="*/ 191 w 271"/>
                  <a:gd name="T57" fmla="*/ 137 h 177"/>
                  <a:gd name="T58" fmla="*/ 204 w 271"/>
                  <a:gd name="T59" fmla="*/ 119 h 177"/>
                  <a:gd name="T60" fmla="*/ 214 w 271"/>
                  <a:gd name="T61" fmla="*/ 100 h 177"/>
                  <a:gd name="T62" fmla="*/ 224 w 271"/>
                  <a:gd name="T63" fmla="*/ 69 h 177"/>
                  <a:gd name="T64" fmla="*/ 187 w 271"/>
                  <a:gd name="T65" fmla="*/ 49 h 177"/>
                  <a:gd name="T66" fmla="*/ 183 w 271"/>
                  <a:gd name="T67" fmla="*/ 48 h 177"/>
                  <a:gd name="T68" fmla="*/ 178 w 271"/>
                  <a:gd name="T69" fmla="*/ 43 h 177"/>
                  <a:gd name="T70" fmla="*/ 178 w 271"/>
                  <a:gd name="T71" fmla="*/ 39 h 177"/>
                  <a:gd name="T72" fmla="*/ 180 w 271"/>
                  <a:gd name="T73" fmla="*/ 33 h 177"/>
                  <a:gd name="T74" fmla="*/ 187 w 271"/>
                  <a:gd name="T75" fmla="*/ 30 h 177"/>
                  <a:gd name="T76" fmla="*/ 191 w 271"/>
                  <a:gd name="T77" fmla="*/ 31 h 177"/>
                  <a:gd name="T78" fmla="*/ 196 w 271"/>
                  <a:gd name="T79" fmla="*/ 36 h 177"/>
                  <a:gd name="T80" fmla="*/ 196 w 271"/>
                  <a:gd name="T81" fmla="*/ 39 h 177"/>
                  <a:gd name="T82" fmla="*/ 194 w 271"/>
                  <a:gd name="T83" fmla="*/ 46 h 177"/>
                  <a:gd name="T84" fmla="*/ 187 w 271"/>
                  <a:gd name="T85" fmla="*/ 4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1" h="177">
                    <a:moveTo>
                      <a:pt x="224" y="69"/>
                    </a:moveTo>
                    <a:lnTo>
                      <a:pt x="271" y="49"/>
                    </a:lnTo>
                    <a:lnTo>
                      <a:pt x="225" y="31"/>
                    </a:lnTo>
                    <a:lnTo>
                      <a:pt x="225" y="31"/>
                    </a:lnTo>
                    <a:lnTo>
                      <a:pt x="223" y="26"/>
                    </a:lnTo>
                    <a:lnTo>
                      <a:pt x="220" y="21"/>
                    </a:lnTo>
                    <a:lnTo>
                      <a:pt x="217" y="16"/>
                    </a:lnTo>
                    <a:lnTo>
                      <a:pt x="213" y="12"/>
                    </a:lnTo>
                    <a:lnTo>
                      <a:pt x="209" y="9"/>
                    </a:lnTo>
                    <a:lnTo>
                      <a:pt x="204" y="6"/>
                    </a:lnTo>
                    <a:lnTo>
                      <a:pt x="198" y="3"/>
                    </a:lnTo>
                    <a:lnTo>
                      <a:pt x="193" y="1"/>
                    </a:lnTo>
                    <a:lnTo>
                      <a:pt x="193" y="1"/>
                    </a:lnTo>
                    <a:lnTo>
                      <a:pt x="185" y="0"/>
                    </a:lnTo>
                    <a:lnTo>
                      <a:pt x="177" y="0"/>
                    </a:lnTo>
                    <a:lnTo>
                      <a:pt x="170" y="0"/>
                    </a:lnTo>
                    <a:lnTo>
                      <a:pt x="161" y="2"/>
                    </a:lnTo>
                    <a:lnTo>
                      <a:pt x="154" y="6"/>
                    </a:lnTo>
                    <a:lnTo>
                      <a:pt x="147" y="11"/>
                    </a:lnTo>
                    <a:lnTo>
                      <a:pt x="141" y="17"/>
                    </a:lnTo>
                    <a:lnTo>
                      <a:pt x="135" y="24"/>
                    </a:lnTo>
                    <a:lnTo>
                      <a:pt x="135" y="24"/>
                    </a:lnTo>
                    <a:lnTo>
                      <a:pt x="119" y="47"/>
                    </a:lnTo>
                    <a:lnTo>
                      <a:pt x="104" y="67"/>
                    </a:lnTo>
                    <a:lnTo>
                      <a:pt x="95" y="75"/>
                    </a:lnTo>
                    <a:lnTo>
                      <a:pt x="86" y="83"/>
                    </a:lnTo>
                    <a:lnTo>
                      <a:pt x="78" y="90"/>
                    </a:lnTo>
                    <a:lnTo>
                      <a:pt x="70" y="96"/>
                    </a:lnTo>
                    <a:lnTo>
                      <a:pt x="61" y="102"/>
                    </a:lnTo>
                    <a:lnTo>
                      <a:pt x="52" y="107"/>
                    </a:lnTo>
                    <a:lnTo>
                      <a:pt x="43" y="110"/>
                    </a:lnTo>
                    <a:lnTo>
                      <a:pt x="35" y="112"/>
                    </a:lnTo>
                    <a:lnTo>
                      <a:pt x="26" y="113"/>
                    </a:lnTo>
                    <a:lnTo>
                      <a:pt x="17" y="113"/>
                    </a:lnTo>
                    <a:lnTo>
                      <a:pt x="8" y="112"/>
                    </a:lnTo>
                    <a:lnTo>
                      <a:pt x="0" y="109"/>
                    </a:lnTo>
                    <a:lnTo>
                      <a:pt x="0" y="109"/>
                    </a:lnTo>
                    <a:lnTo>
                      <a:pt x="6" y="119"/>
                    </a:lnTo>
                    <a:lnTo>
                      <a:pt x="14" y="130"/>
                    </a:lnTo>
                    <a:lnTo>
                      <a:pt x="25" y="143"/>
                    </a:lnTo>
                    <a:lnTo>
                      <a:pt x="32" y="149"/>
                    </a:lnTo>
                    <a:lnTo>
                      <a:pt x="39" y="155"/>
                    </a:lnTo>
                    <a:lnTo>
                      <a:pt x="48" y="161"/>
                    </a:lnTo>
                    <a:lnTo>
                      <a:pt x="58" y="166"/>
                    </a:lnTo>
                    <a:lnTo>
                      <a:pt x="68" y="171"/>
                    </a:lnTo>
                    <a:lnTo>
                      <a:pt x="78" y="174"/>
                    </a:lnTo>
                    <a:lnTo>
                      <a:pt x="90" y="176"/>
                    </a:lnTo>
                    <a:lnTo>
                      <a:pt x="103" y="177"/>
                    </a:lnTo>
                    <a:lnTo>
                      <a:pt x="103" y="177"/>
                    </a:lnTo>
                    <a:lnTo>
                      <a:pt x="116" y="177"/>
                    </a:lnTo>
                    <a:lnTo>
                      <a:pt x="128" y="175"/>
                    </a:lnTo>
                    <a:lnTo>
                      <a:pt x="139" y="172"/>
                    </a:lnTo>
                    <a:lnTo>
                      <a:pt x="150" y="167"/>
                    </a:lnTo>
                    <a:lnTo>
                      <a:pt x="159" y="163"/>
                    </a:lnTo>
                    <a:lnTo>
                      <a:pt x="169" y="157"/>
                    </a:lnTo>
                    <a:lnTo>
                      <a:pt x="177" y="151"/>
                    </a:lnTo>
                    <a:lnTo>
                      <a:pt x="184" y="144"/>
                    </a:lnTo>
                    <a:lnTo>
                      <a:pt x="191" y="137"/>
                    </a:lnTo>
                    <a:lnTo>
                      <a:pt x="197" y="128"/>
                    </a:lnTo>
                    <a:lnTo>
                      <a:pt x="204" y="119"/>
                    </a:lnTo>
                    <a:lnTo>
                      <a:pt x="209" y="110"/>
                    </a:lnTo>
                    <a:lnTo>
                      <a:pt x="214" y="100"/>
                    </a:lnTo>
                    <a:lnTo>
                      <a:pt x="218" y="89"/>
                    </a:lnTo>
                    <a:lnTo>
                      <a:pt x="224" y="69"/>
                    </a:lnTo>
                    <a:lnTo>
                      <a:pt x="224" y="69"/>
                    </a:lnTo>
                    <a:close/>
                    <a:moveTo>
                      <a:pt x="187" y="49"/>
                    </a:moveTo>
                    <a:lnTo>
                      <a:pt x="187" y="49"/>
                    </a:lnTo>
                    <a:lnTo>
                      <a:pt x="183" y="48"/>
                    </a:lnTo>
                    <a:lnTo>
                      <a:pt x="180" y="46"/>
                    </a:lnTo>
                    <a:lnTo>
                      <a:pt x="178" y="43"/>
                    </a:lnTo>
                    <a:lnTo>
                      <a:pt x="178" y="39"/>
                    </a:lnTo>
                    <a:lnTo>
                      <a:pt x="178" y="39"/>
                    </a:lnTo>
                    <a:lnTo>
                      <a:pt x="178" y="36"/>
                    </a:lnTo>
                    <a:lnTo>
                      <a:pt x="180" y="33"/>
                    </a:lnTo>
                    <a:lnTo>
                      <a:pt x="183" y="31"/>
                    </a:lnTo>
                    <a:lnTo>
                      <a:pt x="187" y="30"/>
                    </a:lnTo>
                    <a:lnTo>
                      <a:pt x="187" y="30"/>
                    </a:lnTo>
                    <a:lnTo>
                      <a:pt x="191" y="31"/>
                    </a:lnTo>
                    <a:lnTo>
                      <a:pt x="194" y="33"/>
                    </a:lnTo>
                    <a:lnTo>
                      <a:pt x="196" y="36"/>
                    </a:lnTo>
                    <a:lnTo>
                      <a:pt x="196" y="39"/>
                    </a:lnTo>
                    <a:lnTo>
                      <a:pt x="196" y="39"/>
                    </a:lnTo>
                    <a:lnTo>
                      <a:pt x="196" y="43"/>
                    </a:lnTo>
                    <a:lnTo>
                      <a:pt x="194" y="46"/>
                    </a:lnTo>
                    <a:lnTo>
                      <a:pt x="191" y="48"/>
                    </a:lnTo>
                    <a:lnTo>
                      <a:pt x="187" y="49"/>
                    </a:lnTo>
                    <a:lnTo>
                      <a:pt x="187" y="4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0" name="Freeform 30"/>
              <p:cNvSpPr>
                <a:spLocks/>
              </p:cNvSpPr>
              <p:nvPr/>
            </p:nvSpPr>
            <p:spPr bwMode="auto">
              <a:xfrm>
                <a:off x="1093" y="1277"/>
                <a:ext cx="65" cy="63"/>
              </a:xfrm>
              <a:custGeom>
                <a:avLst/>
                <a:gdLst>
                  <a:gd name="T0" fmla="*/ 0 w 65"/>
                  <a:gd name="T1" fmla="*/ 31 h 63"/>
                  <a:gd name="T2" fmla="*/ 0 w 65"/>
                  <a:gd name="T3" fmla="*/ 31 h 63"/>
                  <a:gd name="T4" fmla="*/ 1 w 65"/>
                  <a:gd name="T5" fmla="*/ 25 h 63"/>
                  <a:gd name="T6" fmla="*/ 3 w 65"/>
                  <a:gd name="T7" fmla="*/ 19 h 63"/>
                  <a:gd name="T8" fmla="*/ 6 w 65"/>
                  <a:gd name="T9" fmla="*/ 13 h 63"/>
                  <a:gd name="T10" fmla="*/ 9 w 65"/>
                  <a:gd name="T11" fmla="*/ 9 h 63"/>
                  <a:gd name="T12" fmla="*/ 14 w 65"/>
                  <a:gd name="T13" fmla="*/ 5 h 63"/>
                  <a:gd name="T14" fmla="*/ 19 w 65"/>
                  <a:gd name="T15" fmla="*/ 2 h 63"/>
                  <a:gd name="T16" fmla="*/ 25 w 65"/>
                  <a:gd name="T17" fmla="*/ 0 h 63"/>
                  <a:gd name="T18" fmla="*/ 32 w 65"/>
                  <a:gd name="T19" fmla="*/ 0 h 63"/>
                  <a:gd name="T20" fmla="*/ 32 w 65"/>
                  <a:gd name="T21" fmla="*/ 0 h 63"/>
                  <a:gd name="T22" fmla="*/ 39 w 65"/>
                  <a:gd name="T23" fmla="*/ 0 h 63"/>
                  <a:gd name="T24" fmla="*/ 45 w 65"/>
                  <a:gd name="T25" fmla="*/ 2 h 63"/>
                  <a:gd name="T26" fmla="*/ 50 w 65"/>
                  <a:gd name="T27" fmla="*/ 5 h 63"/>
                  <a:gd name="T28" fmla="*/ 55 w 65"/>
                  <a:gd name="T29" fmla="*/ 9 h 63"/>
                  <a:gd name="T30" fmla="*/ 58 w 65"/>
                  <a:gd name="T31" fmla="*/ 13 h 63"/>
                  <a:gd name="T32" fmla="*/ 61 w 65"/>
                  <a:gd name="T33" fmla="*/ 19 h 63"/>
                  <a:gd name="T34" fmla="*/ 64 w 65"/>
                  <a:gd name="T35" fmla="*/ 25 h 63"/>
                  <a:gd name="T36" fmla="*/ 65 w 65"/>
                  <a:gd name="T37" fmla="*/ 31 h 63"/>
                  <a:gd name="T38" fmla="*/ 65 w 65"/>
                  <a:gd name="T39" fmla="*/ 31 h 63"/>
                  <a:gd name="T40" fmla="*/ 64 w 65"/>
                  <a:gd name="T41" fmla="*/ 38 h 63"/>
                  <a:gd name="T42" fmla="*/ 61 w 65"/>
                  <a:gd name="T43" fmla="*/ 44 h 63"/>
                  <a:gd name="T44" fmla="*/ 58 w 65"/>
                  <a:gd name="T45" fmla="*/ 49 h 63"/>
                  <a:gd name="T46" fmla="*/ 55 w 65"/>
                  <a:gd name="T47" fmla="*/ 54 h 63"/>
                  <a:gd name="T48" fmla="*/ 50 w 65"/>
                  <a:gd name="T49" fmla="*/ 58 h 63"/>
                  <a:gd name="T50" fmla="*/ 45 w 65"/>
                  <a:gd name="T51" fmla="*/ 61 h 63"/>
                  <a:gd name="T52" fmla="*/ 39 w 65"/>
                  <a:gd name="T53" fmla="*/ 63 h 63"/>
                  <a:gd name="T54" fmla="*/ 32 w 65"/>
                  <a:gd name="T55" fmla="*/ 63 h 63"/>
                  <a:gd name="T56" fmla="*/ 32 w 65"/>
                  <a:gd name="T57" fmla="*/ 63 h 63"/>
                  <a:gd name="T58" fmla="*/ 25 w 65"/>
                  <a:gd name="T59" fmla="*/ 63 h 63"/>
                  <a:gd name="T60" fmla="*/ 19 w 65"/>
                  <a:gd name="T61" fmla="*/ 61 h 63"/>
                  <a:gd name="T62" fmla="*/ 14 w 65"/>
                  <a:gd name="T63" fmla="*/ 58 h 63"/>
                  <a:gd name="T64" fmla="*/ 9 w 65"/>
                  <a:gd name="T65" fmla="*/ 54 h 63"/>
                  <a:gd name="T66" fmla="*/ 6 w 65"/>
                  <a:gd name="T67" fmla="*/ 49 h 63"/>
                  <a:gd name="T68" fmla="*/ 3 w 65"/>
                  <a:gd name="T69" fmla="*/ 44 h 63"/>
                  <a:gd name="T70" fmla="*/ 1 w 65"/>
                  <a:gd name="T71" fmla="*/ 38 h 63"/>
                  <a:gd name="T72" fmla="*/ 0 w 65"/>
                  <a:gd name="T73" fmla="*/ 31 h 63"/>
                  <a:gd name="T74" fmla="*/ 0 w 65"/>
                  <a:gd name="T7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63">
                    <a:moveTo>
                      <a:pt x="0" y="31"/>
                    </a:moveTo>
                    <a:lnTo>
                      <a:pt x="0" y="31"/>
                    </a:lnTo>
                    <a:lnTo>
                      <a:pt x="1" y="25"/>
                    </a:lnTo>
                    <a:lnTo>
                      <a:pt x="3" y="19"/>
                    </a:lnTo>
                    <a:lnTo>
                      <a:pt x="6" y="13"/>
                    </a:lnTo>
                    <a:lnTo>
                      <a:pt x="9" y="9"/>
                    </a:lnTo>
                    <a:lnTo>
                      <a:pt x="14" y="5"/>
                    </a:lnTo>
                    <a:lnTo>
                      <a:pt x="19" y="2"/>
                    </a:lnTo>
                    <a:lnTo>
                      <a:pt x="25" y="0"/>
                    </a:lnTo>
                    <a:lnTo>
                      <a:pt x="32" y="0"/>
                    </a:lnTo>
                    <a:lnTo>
                      <a:pt x="32" y="0"/>
                    </a:lnTo>
                    <a:lnTo>
                      <a:pt x="39" y="0"/>
                    </a:lnTo>
                    <a:lnTo>
                      <a:pt x="45" y="2"/>
                    </a:lnTo>
                    <a:lnTo>
                      <a:pt x="50" y="5"/>
                    </a:lnTo>
                    <a:lnTo>
                      <a:pt x="55" y="9"/>
                    </a:lnTo>
                    <a:lnTo>
                      <a:pt x="58" y="13"/>
                    </a:lnTo>
                    <a:lnTo>
                      <a:pt x="61" y="19"/>
                    </a:lnTo>
                    <a:lnTo>
                      <a:pt x="64" y="25"/>
                    </a:lnTo>
                    <a:lnTo>
                      <a:pt x="65" y="31"/>
                    </a:lnTo>
                    <a:lnTo>
                      <a:pt x="65" y="31"/>
                    </a:lnTo>
                    <a:lnTo>
                      <a:pt x="64" y="38"/>
                    </a:lnTo>
                    <a:lnTo>
                      <a:pt x="61" y="44"/>
                    </a:lnTo>
                    <a:lnTo>
                      <a:pt x="58" y="49"/>
                    </a:lnTo>
                    <a:lnTo>
                      <a:pt x="55" y="54"/>
                    </a:lnTo>
                    <a:lnTo>
                      <a:pt x="50" y="58"/>
                    </a:lnTo>
                    <a:lnTo>
                      <a:pt x="45" y="61"/>
                    </a:lnTo>
                    <a:lnTo>
                      <a:pt x="39" y="63"/>
                    </a:lnTo>
                    <a:lnTo>
                      <a:pt x="32" y="63"/>
                    </a:lnTo>
                    <a:lnTo>
                      <a:pt x="32" y="63"/>
                    </a:lnTo>
                    <a:lnTo>
                      <a:pt x="25" y="63"/>
                    </a:lnTo>
                    <a:lnTo>
                      <a:pt x="19" y="61"/>
                    </a:lnTo>
                    <a:lnTo>
                      <a:pt x="14" y="58"/>
                    </a:lnTo>
                    <a:lnTo>
                      <a:pt x="9" y="54"/>
                    </a:lnTo>
                    <a:lnTo>
                      <a:pt x="6" y="49"/>
                    </a:lnTo>
                    <a:lnTo>
                      <a:pt x="3" y="44"/>
                    </a:lnTo>
                    <a:lnTo>
                      <a:pt x="1" y="38"/>
                    </a:lnTo>
                    <a:lnTo>
                      <a:pt x="0" y="31"/>
                    </a:lnTo>
                    <a:lnTo>
                      <a:pt x="0" y="31"/>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1" name="Freeform 31"/>
              <p:cNvSpPr>
                <a:spLocks/>
              </p:cNvSpPr>
              <p:nvPr/>
            </p:nvSpPr>
            <p:spPr bwMode="auto">
              <a:xfrm>
                <a:off x="1045" y="1272"/>
                <a:ext cx="119" cy="230"/>
              </a:xfrm>
              <a:custGeom>
                <a:avLst/>
                <a:gdLst>
                  <a:gd name="T0" fmla="*/ 98 w 119"/>
                  <a:gd name="T1" fmla="*/ 230 h 230"/>
                  <a:gd name="T2" fmla="*/ 98 w 119"/>
                  <a:gd name="T3" fmla="*/ 230 h 230"/>
                  <a:gd name="T4" fmla="*/ 100 w 119"/>
                  <a:gd name="T5" fmla="*/ 218 h 230"/>
                  <a:gd name="T6" fmla="*/ 103 w 119"/>
                  <a:gd name="T7" fmla="*/ 204 h 230"/>
                  <a:gd name="T8" fmla="*/ 107 w 119"/>
                  <a:gd name="T9" fmla="*/ 177 h 230"/>
                  <a:gd name="T10" fmla="*/ 107 w 119"/>
                  <a:gd name="T11" fmla="*/ 177 h 230"/>
                  <a:gd name="T12" fmla="*/ 109 w 119"/>
                  <a:gd name="T13" fmla="*/ 172 h 230"/>
                  <a:gd name="T14" fmla="*/ 112 w 119"/>
                  <a:gd name="T15" fmla="*/ 169 h 230"/>
                  <a:gd name="T16" fmla="*/ 114 w 119"/>
                  <a:gd name="T17" fmla="*/ 166 h 230"/>
                  <a:gd name="T18" fmla="*/ 115 w 119"/>
                  <a:gd name="T19" fmla="*/ 161 h 230"/>
                  <a:gd name="T20" fmla="*/ 115 w 119"/>
                  <a:gd name="T21" fmla="*/ 161 h 230"/>
                  <a:gd name="T22" fmla="*/ 118 w 119"/>
                  <a:gd name="T23" fmla="*/ 134 h 230"/>
                  <a:gd name="T24" fmla="*/ 119 w 119"/>
                  <a:gd name="T25" fmla="*/ 114 h 230"/>
                  <a:gd name="T26" fmla="*/ 119 w 119"/>
                  <a:gd name="T27" fmla="*/ 99 h 230"/>
                  <a:gd name="T28" fmla="*/ 119 w 119"/>
                  <a:gd name="T29" fmla="*/ 94 h 230"/>
                  <a:gd name="T30" fmla="*/ 119 w 119"/>
                  <a:gd name="T31" fmla="*/ 94 h 230"/>
                  <a:gd name="T32" fmla="*/ 118 w 119"/>
                  <a:gd name="T33" fmla="*/ 91 h 230"/>
                  <a:gd name="T34" fmla="*/ 115 w 119"/>
                  <a:gd name="T35" fmla="*/ 88 h 230"/>
                  <a:gd name="T36" fmla="*/ 111 w 119"/>
                  <a:gd name="T37" fmla="*/ 85 h 230"/>
                  <a:gd name="T38" fmla="*/ 105 w 119"/>
                  <a:gd name="T39" fmla="*/ 83 h 230"/>
                  <a:gd name="T40" fmla="*/ 99 w 119"/>
                  <a:gd name="T41" fmla="*/ 81 h 230"/>
                  <a:gd name="T42" fmla="*/ 93 w 119"/>
                  <a:gd name="T43" fmla="*/ 80 h 230"/>
                  <a:gd name="T44" fmla="*/ 85 w 119"/>
                  <a:gd name="T45" fmla="*/ 79 h 230"/>
                  <a:gd name="T46" fmla="*/ 78 w 119"/>
                  <a:gd name="T47" fmla="*/ 79 h 230"/>
                  <a:gd name="T48" fmla="*/ 78 w 119"/>
                  <a:gd name="T49" fmla="*/ 79 h 230"/>
                  <a:gd name="T50" fmla="*/ 59 w 119"/>
                  <a:gd name="T51" fmla="*/ 80 h 230"/>
                  <a:gd name="T52" fmla="*/ 51 w 119"/>
                  <a:gd name="T53" fmla="*/ 79 h 230"/>
                  <a:gd name="T54" fmla="*/ 49 w 119"/>
                  <a:gd name="T55" fmla="*/ 78 h 230"/>
                  <a:gd name="T56" fmla="*/ 47 w 119"/>
                  <a:gd name="T57" fmla="*/ 76 h 230"/>
                  <a:gd name="T58" fmla="*/ 47 w 119"/>
                  <a:gd name="T59" fmla="*/ 76 h 230"/>
                  <a:gd name="T60" fmla="*/ 19 w 119"/>
                  <a:gd name="T61" fmla="*/ 7 h 230"/>
                  <a:gd name="T62" fmla="*/ 19 w 119"/>
                  <a:gd name="T63" fmla="*/ 7 h 230"/>
                  <a:gd name="T64" fmla="*/ 17 w 119"/>
                  <a:gd name="T65" fmla="*/ 4 h 230"/>
                  <a:gd name="T66" fmla="*/ 14 w 119"/>
                  <a:gd name="T67" fmla="*/ 1 h 230"/>
                  <a:gd name="T68" fmla="*/ 11 w 119"/>
                  <a:gd name="T69" fmla="*/ 0 h 230"/>
                  <a:gd name="T70" fmla="*/ 7 w 119"/>
                  <a:gd name="T71" fmla="*/ 1 h 230"/>
                  <a:gd name="T72" fmla="*/ 7 w 119"/>
                  <a:gd name="T73" fmla="*/ 1 h 230"/>
                  <a:gd name="T74" fmla="*/ 4 w 119"/>
                  <a:gd name="T75" fmla="*/ 4 h 230"/>
                  <a:gd name="T76" fmla="*/ 1 w 119"/>
                  <a:gd name="T77" fmla="*/ 7 h 230"/>
                  <a:gd name="T78" fmla="*/ 0 w 119"/>
                  <a:gd name="T79" fmla="*/ 11 h 230"/>
                  <a:gd name="T80" fmla="*/ 1 w 119"/>
                  <a:gd name="T81" fmla="*/ 14 h 230"/>
                  <a:gd name="T82" fmla="*/ 1 w 119"/>
                  <a:gd name="T83" fmla="*/ 14 h 230"/>
                  <a:gd name="T84" fmla="*/ 34 w 119"/>
                  <a:gd name="T85" fmla="*/ 97 h 230"/>
                  <a:gd name="T86" fmla="*/ 34 w 119"/>
                  <a:gd name="T87" fmla="*/ 97 h 230"/>
                  <a:gd name="T88" fmla="*/ 39 w 119"/>
                  <a:gd name="T89" fmla="*/ 109 h 230"/>
                  <a:gd name="T90" fmla="*/ 40 w 119"/>
                  <a:gd name="T91" fmla="*/ 119 h 230"/>
                  <a:gd name="T92" fmla="*/ 40 w 119"/>
                  <a:gd name="T93" fmla="*/ 119 h 230"/>
                  <a:gd name="T94" fmla="*/ 50 w 119"/>
                  <a:gd name="T95" fmla="*/ 185 h 230"/>
                  <a:gd name="T96" fmla="*/ 54 w 119"/>
                  <a:gd name="T97" fmla="*/ 213 h 230"/>
                  <a:gd name="T98" fmla="*/ 57 w 119"/>
                  <a:gd name="T9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230">
                    <a:moveTo>
                      <a:pt x="98" y="230"/>
                    </a:moveTo>
                    <a:lnTo>
                      <a:pt x="98" y="230"/>
                    </a:lnTo>
                    <a:lnTo>
                      <a:pt x="100" y="218"/>
                    </a:lnTo>
                    <a:lnTo>
                      <a:pt x="103" y="204"/>
                    </a:lnTo>
                    <a:lnTo>
                      <a:pt x="107" y="177"/>
                    </a:lnTo>
                    <a:lnTo>
                      <a:pt x="107" y="177"/>
                    </a:lnTo>
                    <a:lnTo>
                      <a:pt x="109" y="172"/>
                    </a:lnTo>
                    <a:lnTo>
                      <a:pt x="112" y="169"/>
                    </a:lnTo>
                    <a:lnTo>
                      <a:pt x="114" y="166"/>
                    </a:lnTo>
                    <a:lnTo>
                      <a:pt x="115" y="161"/>
                    </a:lnTo>
                    <a:lnTo>
                      <a:pt x="115" y="161"/>
                    </a:lnTo>
                    <a:lnTo>
                      <a:pt x="118" y="134"/>
                    </a:lnTo>
                    <a:lnTo>
                      <a:pt x="119" y="114"/>
                    </a:lnTo>
                    <a:lnTo>
                      <a:pt x="119" y="99"/>
                    </a:lnTo>
                    <a:lnTo>
                      <a:pt x="119" y="94"/>
                    </a:lnTo>
                    <a:lnTo>
                      <a:pt x="119" y="94"/>
                    </a:lnTo>
                    <a:lnTo>
                      <a:pt x="118" y="91"/>
                    </a:lnTo>
                    <a:lnTo>
                      <a:pt x="115" y="88"/>
                    </a:lnTo>
                    <a:lnTo>
                      <a:pt x="111" y="85"/>
                    </a:lnTo>
                    <a:lnTo>
                      <a:pt x="105" y="83"/>
                    </a:lnTo>
                    <a:lnTo>
                      <a:pt x="99" y="81"/>
                    </a:lnTo>
                    <a:lnTo>
                      <a:pt x="93" y="80"/>
                    </a:lnTo>
                    <a:lnTo>
                      <a:pt x="85" y="79"/>
                    </a:lnTo>
                    <a:lnTo>
                      <a:pt x="78" y="79"/>
                    </a:lnTo>
                    <a:lnTo>
                      <a:pt x="78" y="79"/>
                    </a:lnTo>
                    <a:lnTo>
                      <a:pt x="59" y="80"/>
                    </a:lnTo>
                    <a:lnTo>
                      <a:pt x="51" y="79"/>
                    </a:lnTo>
                    <a:lnTo>
                      <a:pt x="49" y="78"/>
                    </a:lnTo>
                    <a:lnTo>
                      <a:pt x="47" y="76"/>
                    </a:lnTo>
                    <a:lnTo>
                      <a:pt x="47" y="76"/>
                    </a:lnTo>
                    <a:lnTo>
                      <a:pt x="19" y="7"/>
                    </a:lnTo>
                    <a:lnTo>
                      <a:pt x="19" y="7"/>
                    </a:lnTo>
                    <a:lnTo>
                      <a:pt x="17" y="4"/>
                    </a:lnTo>
                    <a:lnTo>
                      <a:pt x="14" y="1"/>
                    </a:lnTo>
                    <a:lnTo>
                      <a:pt x="11" y="0"/>
                    </a:lnTo>
                    <a:lnTo>
                      <a:pt x="7" y="1"/>
                    </a:lnTo>
                    <a:lnTo>
                      <a:pt x="7" y="1"/>
                    </a:lnTo>
                    <a:lnTo>
                      <a:pt x="4" y="4"/>
                    </a:lnTo>
                    <a:lnTo>
                      <a:pt x="1" y="7"/>
                    </a:lnTo>
                    <a:lnTo>
                      <a:pt x="0" y="11"/>
                    </a:lnTo>
                    <a:lnTo>
                      <a:pt x="1" y="14"/>
                    </a:lnTo>
                    <a:lnTo>
                      <a:pt x="1" y="14"/>
                    </a:lnTo>
                    <a:lnTo>
                      <a:pt x="34" y="97"/>
                    </a:lnTo>
                    <a:lnTo>
                      <a:pt x="34" y="97"/>
                    </a:lnTo>
                    <a:lnTo>
                      <a:pt x="39" y="109"/>
                    </a:lnTo>
                    <a:lnTo>
                      <a:pt x="40" y="119"/>
                    </a:lnTo>
                    <a:lnTo>
                      <a:pt x="40" y="119"/>
                    </a:lnTo>
                    <a:lnTo>
                      <a:pt x="50" y="185"/>
                    </a:lnTo>
                    <a:lnTo>
                      <a:pt x="54" y="213"/>
                    </a:lnTo>
                    <a:lnTo>
                      <a:pt x="57" y="2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2" name="Freeform 32"/>
              <p:cNvSpPr>
                <a:spLocks/>
              </p:cNvSpPr>
              <p:nvPr/>
            </p:nvSpPr>
            <p:spPr bwMode="auto">
              <a:xfrm>
                <a:off x="1188" y="1277"/>
                <a:ext cx="64" cy="63"/>
              </a:xfrm>
              <a:custGeom>
                <a:avLst/>
                <a:gdLst>
                  <a:gd name="T0" fmla="*/ 64 w 64"/>
                  <a:gd name="T1" fmla="*/ 31 h 63"/>
                  <a:gd name="T2" fmla="*/ 64 w 64"/>
                  <a:gd name="T3" fmla="*/ 31 h 63"/>
                  <a:gd name="T4" fmla="*/ 64 w 64"/>
                  <a:gd name="T5" fmla="*/ 25 h 63"/>
                  <a:gd name="T6" fmla="*/ 62 w 64"/>
                  <a:gd name="T7" fmla="*/ 19 h 63"/>
                  <a:gd name="T8" fmla="*/ 59 w 64"/>
                  <a:gd name="T9" fmla="*/ 13 h 63"/>
                  <a:gd name="T10" fmla="*/ 55 w 64"/>
                  <a:gd name="T11" fmla="*/ 9 h 63"/>
                  <a:gd name="T12" fmla="*/ 51 w 64"/>
                  <a:gd name="T13" fmla="*/ 5 h 63"/>
                  <a:gd name="T14" fmla="*/ 45 w 64"/>
                  <a:gd name="T15" fmla="*/ 2 h 63"/>
                  <a:gd name="T16" fmla="*/ 38 w 64"/>
                  <a:gd name="T17" fmla="*/ 0 h 63"/>
                  <a:gd name="T18" fmla="*/ 32 w 64"/>
                  <a:gd name="T19" fmla="*/ 0 h 63"/>
                  <a:gd name="T20" fmla="*/ 32 w 64"/>
                  <a:gd name="T21" fmla="*/ 0 h 63"/>
                  <a:gd name="T22" fmla="*/ 26 w 64"/>
                  <a:gd name="T23" fmla="*/ 0 h 63"/>
                  <a:gd name="T24" fmla="*/ 20 w 64"/>
                  <a:gd name="T25" fmla="*/ 2 h 63"/>
                  <a:gd name="T26" fmla="*/ 15 w 64"/>
                  <a:gd name="T27" fmla="*/ 5 h 63"/>
                  <a:gd name="T28" fmla="*/ 10 w 64"/>
                  <a:gd name="T29" fmla="*/ 9 h 63"/>
                  <a:gd name="T30" fmla="*/ 6 w 64"/>
                  <a:gd name="T31" fmla="*/ 13 h 63"/>
                  <a:gd name="T32" fmla="*/ 2 w 64"/>
                  <a:gd name="T33" fmla="*/ 19 h 63"/>
                  <a:gd name="T34" fmla="*/ 0 w 64"/>
                  <a:gd name="T35" fmla="*/ 25 h 63"/>
                  <a:gd name="T36" fmla="*/ 0 w 64"/>
                  <a:gd name="T37" fmla="*/ 31 h 63"/>
                  <a:gd name="T38" fmla="*/ 0 w 64"/>
                  <a:gd name="T39" fmla="*/ 31 h 63"/>
                  <a:gd name="T40" fmla="*/ 0 w 64"/>
                  <a:gd name="T41" fmla="*/ 38 h 63"/>
                  <a:gd name="T42" fmla="*/ 2 w 64"/>
                  <a:gd name="T43" fmla="*/ 44 h 63"/>
                  <a:gd name="T44" fmla="*/ 6 w 64"/>
                  <a:gd name="T45" fmla="*/ 49 h 63"/>
                  <a:gd name="T46" fmla="*/ 10 w 64"/>
                  <a:gd name="T47" fmla="*/ 54 h 63"/>
                  <a:gd name="T48" fmla="*/ 15 w 64"/>
                  <a:gd name="T49" fmla="*/ 58 h 63"/>
                  <a:gd name="T50" fmla="*/ 20 w 64"/>
                  <a:gd name="T51" fmla="*/ 61 h 63"/>
                  <a:gd name="T52" fmla="*/ 26 w 64"/>
                  <a:gd name="T53" fmla="*/ 63 h 63"/>
                  <a:gd name="T54" fmla="*/ 32 w 64"/>
                  <a:gd name="T55" fmla="*/ 63 h 63"/>
                  <a:gd name="T56" fmla="*/ 32 w 64"/>
                  <a:gd name="T57" fmla="*/ 63 h 63"/>
                  <a:gd name="T58" fmla="*/ 38 w 64"/>
                  <a:gd name="T59" fmla="*/ 63 h 63"/>
                  <a:gd name="T60" fmla="*/ 45 w 64"/>
                  <a:gd name="T61" fmla="*/ 61 h 63"/>
                  <a:gd name="T62" fmla="*/ 51 w 64"/>
                  <a:gd name="T63" fmla="*/ 58 h 63"/>
                  <a:gd name="T64" fmla="*/ 55 w 64"/>
                  <a:gd name="T65" fmla="*/ 54 h 63"/>
                  <a:gd name="T66" fmla="*/ 59 w 64"/>
                  <a:gd name="T67" fmla="*/ 49 h 63"/>
                  <a:gd name="T68" fmla="*/ 62 w 64"/>
                  <a:gd name="T69" fmla="*/ 44 h 63"/>
                  <a:gd name="T70" fmla="*/ 64 w 64"/>
                  <a:gd name="T71" fmla="*/ 38 h 63"/>
                  <a:gd name="T72" fmla="*/ 64 w 64"/>
                  <a:gd name="T73" fmla="*/ 31 h 63"/>
                  <a:gd name="T74" fmla="*/ 64 w 64"/>
                  <a:gd name="T7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3">
                    <a:moveTo>
                      <a:pt x="64" y="31"/>
                    </a:moveTo>
                    <a:lnTo>
                      <a:pt x="64" y="31"/>
                    </a:lnTo>
                    <a:lnTo>
                      <a:pt x="64" y="25"/>
                    </a:lnTo>
                    <a:lnTo>
                      <a:pt x="62" y="19"/>
                    </a:lnTo>
                    <a:lnTo>
                      <a:pt x="59" y="13"/>
                    </a:lnTo>
                    <a:lnTo>
                      <a:pt x="55" y="9"/>
                    </a:lnTo>
                    <a:lnTo>
                      <a:pt x="51" y="5"/>
                    </a:lnTo>
                    <a:lnTo>
                      <a:pt x="45" y="2"/>
                    </a:lnTo>
                    <a:lnTo>
                      <a:pt x="38" y="0"/>
                    </a:lnTo>
                    <a:lnTo>
                      <a:pt x="32" y="0"/>
                    </a:lnTo>
                    <a:lnTo>
                      <a:pt x="32" y="0"/>
                    </a:lnTo>
                    <a:lnTo>
                      <a:pt x="26" y="0"/>
                    </a:lnTo>
                    <a:lnTo>
                      <a:pt x="20" y="2"/>
                    </a:lnTo>
                    <a:lnTo>
                      <a:pt x="15" y="5"/>
                    </a:lnTo>
                    <a:lnTo>
                      <a:pt x="10" y="9"/>
                    </a:lnTo>
                    <a:lnTo>
                      <a:pt x="6" y="13"/>
                    </a:lnTo>
                    <a:lnTo>
                      <a:pt x="2" y="19"/>
                    </a:lnTo>
                    <a:lnTo>
                      <a:pt x="0" y="25"/>
                    </a:lnTo>
                    <a:lnTo>
                      <a:pt x="0" y="31"/>
                    </a:lnTo>
                    <a:lnTo>
                      <a:pt x="0" y="31"/>
                    </a:lnTo>
                    <a:lnTo>
                      <a:pt x="0" y="38"/>
                    </a:lnTo>
                    <a:lnTo>
                      <a:pt x="2" y="44"/>
                    </a:lnTo>
                    <a:lnTo>
                      <a:pt x="6" y="49"/>
                    </a:lnTo>
                    <a:lnTo>
                      <a:pt x="10" y="54"/>
                    </a:lnTo>
                    <a:lnTo>
                      <a:pt x="15" y="58"/>
                    </a:lnTo>
                    <a:lnTo>
                      <a:pt x="20" y="61"/>
                    </a:lnTo>
                    <a:lnTo>
                      <a:pt x="26" y="63"/>
                    </a:lnTo>
                    <a:lnTo>
                      <a:pt x="32" y="63"/>
                    </a:lnTo>
                    <a:lnTo>
                      <a:pt x="32" y="63"/>
                    </a:lnTo>
                    <a:lnTo>
                      <a:pt x="38" y="63"/>
                    </a:lnTo>
                    <a:lnTo>
                      <a:pt x="45" y="61"/>
                    </a:lnTo>
                    <a:lnTo>
                      <a:pt x="51" y="58"/>
                    </a:lnTo>
                    <a:lnTo>
                      <a:pt x="55" y="54"/>
                    </a:lnTo>
                    <a:lnTo>
                      <a:pt x="59" y="49"/>
                    </a:lnTo>
                    <a:lnTo>
                      <a:pt x="62" y="44"/>
                    </a:lnTo>
                    <a:lnTo>
                      <a:pt x="64" y="38"/>
                    </a:lnTo>
                    <a:lnTo>
                      <a:pt x="64" y="31"/>
                    </a:lnTo>
                    <a:lnTo>
                      <a:pt x="64" y="31"/>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3" name="Freeform 33"/>
              <p:cNvSpPr>
                <a:spLocks/>
              </p:cNvSpPr>
              <p:nvPr/>
            </p:nvSpPr>
            <p:spPr bwMode="auto">
              <a:xfrm>
                <a:off x="1181" y="1272"/>
                <a:ext cx="118" cy="230"/>
              </a:xfrm>
              <a:custGeom>
                <a:avLst/>
                <a:gdLst>
                  <a:gd name="T0" fmla="*/ 22 w 118"/>
                  <a:gd name="T1" fmla="*/ 230 h 230"/>
                  <a:gd name="T2" fmla="*/ 22 w 118"/>
                  <a:gd name="T3" fmla="*/ 230 h 230"/>
                  <a:gd name="T4" fmla="*/ 19 w 118"/>
                  <a:gd name="T5" fmla="*/ 218 h 230"/>
                  <a:gd name="T6" fmla="*/ 17 w 118"/>
                  <a:gd name="T7" fmla="*/ 204 h 230"/>
                  <a:gd name="T8" fmla="*/ 12 w 118"/>
                  <a:gd name="T9" fmla="*/ 177 h 230"/>
                  <a:gd name="T10" fmla="*/ 12 w 118"/>
                  <a:gd name="T11" fmla="*/ 177 h 230"/>
                  <a:gd name="T12" fmla="*/ 11 w 118"/>
                  <a:gd name="T13" fmla="*/ 172 h 230"/>
                  <a:gd name="T14" fmla="*/ 8 w 118"/>
                  <a:gd name="T15" fmla="*/ 169 h 230"/>
                  <a:gd name="T16" fmla="*/ 6 w 118"/>
                  <a:gd name="T17" fmla="*/ 166 h 230"/>
                  <a:gd name="T18" fmla="*/ 4 w 118"/>
                  <a:gd name="T19" fmla="*/ 161 h 230"/>
                  <a:gd name="T20" fmla="*/ 4 w 118"/>
                  <a:gd name="T21" fmla="*/ 161 h 230"/>
                  <a:gd name="T22" fmla="*/ 1 w 118"/>
                  <a:gd name="T23" fmla="*/ 134 h 230"/>
                  <a:gd name="T24" fmla="*/ 0 w 118"/>
                  <a:gd name="T25" fmla="*/ 114 h 230"/>
                  <a:gd name="T26" fmla="*/ 1 w 118"/>
                  <a:gd name="T27" fmla="*/ 99 h 230"/>
                  <a:gd name="T28" fmla="*/ 1 w 118"/>
                  <a:gd name="T29" fmla="*/ 94 h 230"/>
                  <a:gd name="T30" fmla="*/ 1 w 118"/>
                  <a:gd name="T31" fmla="*/ 94 h 230"/>
                  <a:gd name="T32" fmla="*/ 2 w 118"/>
                  <a:gd name="T33" fmla="*/ 91 h 230"/>
                  <a:gd name="T34" fmla="*/ 4 w 118"/>
                  <a:gd name="T35" fmla="*/ 88 h 230"/>
                  <a:gd name="T36" fmla="*/ 8 w 118"/>
                  <a:gd name="T37" fmla="*/ 85 h 230"/>
                  <a:gd name="T38" fmla="*/ 14 w 118"/>
                  <a:gd name="T39" fmla="*/ 83 h 230"/>
                  <a:gd name="T40" fmla="*/ 20 w 118"/>
                  <a:gd name="T41" fmla="*/ 81 h 230"/>
                  <a:gd name="T42" fmla="*/ 27 w 118"/>
                  <a:gd name="T43" fmla="*/ 80 h 230"/>
                  <a:gd name="T44" fmla="*/ 34 w 118"/>
                  <a:gd name="T45" fmla="*/ 79 h 230"/>
                  <a:gd name="T46" fmla="*/ 42 w 118"/>
                  <a:gd name="T47" fmla="*/ 79 h 230"/>
                  <a:gd name="T48" fmla="*/ 42 w 118"/>
                  <a:gd name="T49" fmla="*/ 79 h 230"/>
                  <a:gd name="T50" fmla="*/ 60 w 118"/>
                  <a:gd name="T51" fmla="*/ 80 h 230"/>
                  <a:gd name="T52" fmla="*/ 68 w 118"/>
                  <a:gd name="T53" fmla="*/ 79 h 230"/>
                  <a:gd name="T54" fmla="*/ 71 w 118"/>
                  <a:gd name="T55" fmla="*/ 78 h 230"/>
                  <a:gd name="T56" fmla="*/ 73 w 118"/>
                  <a:gd name="T57" fmla="*/ 76 h 230"/>
                  <a:gd name="T58" fmla="*/ 73 w 118"/>
                  <a:gd name="T59" fmla="*/ 76 h 230"/>
                  <a:gd name="T60" fmla="*/ 100 w 118"/>
                  <a:gd name="T61" fmla="*/ 7 h 230"/>
                  <a:gd name="T62" fmla="*/ 100 w 118"/>
                  <a:gd name="T63" fmla="*/ 7 h 230"/>
                  <a:gd name="T64" fmla="*/ 102 w 118"/>
                  <a:gd name="T65" fmla="*/ 4 h 230"/>
                  <a:gd name="T66" fmla="*/ 105 w 118"/>
                  <a:gd name="T67" fmla="*/ 1 h 230"/>
                  <a:gd name="T68" fmla="*/ 109 w 118"/>
                  <a:gd name="T69" fmla="*/ 0 h 230"/>
                  <a:gd name="T70" fmla="*/ 112 w 118"/>
                  <a:gd name="T71" fmla="*/ 1 h 230"/>
                  <a:gd name="T72" fmla="*/ 112 w 118"/>
                  <a:gd name="T73" fmla="*/ 1 h 230"/>
                  <a:gd name="T74" fmla="*/ 115 w 118"/>
                  <a:gd name="T75" fmla="*/ 4 h 230"/>
                  <a:gd name="T76" fmla="*/ 117 w 118"/>
                  <a:gd name="T77" fmla="*/ 7 h 230"/>
                  <a:gd name="T78" fmla="*/ 118 w 118"/>
                  <a:gd name="T79" fmla="*/ 11 h 230"/>
                  <a:gd name="T80" fmla="*/ 117 w 118"/>
                  <a:gd name="T81" fmla="*/ 14 h 230"/>
                  <a:gd name="T82" fmla="*/ 117 w 118"/>
                  <a:gd name="T83" fmla="*/ 14 h 230"/>
                  <a:gd name="T84" fmla="*/ 85 w 118"/>
                  <a:gd name="T85" fmla="*/ 97 h 230"/>
                  <a:gd name="T86" fmla="*/ 85 w 118"/>
                  <a:gd name="T87" fmla="*/ 97 h 230"/>
                  <a:gd name="T88" fmla="*/ 81 w 118"/>
                  <a:gd name="T89" fmla="*/ 109 h 230"/>
                  <a:gd name="T90" fmla="*/ 79 w 118"/>
                  <a:gd name="T91" fmla="*/ 119 h 230"/>
                  <a:gd name="T92" fmla="*/ 79 w 118"/>
                  <a:gd name="T93" fmla="*/ 119 h 230"/>
                  <a:gd name="T94" fmla="*/ 70 w 118"/>
                  <a:gd name="T95" fmla="*/ 185 h 230"/>
                  <a:gd name="T96" fmla="*/ 65 w 118"/>
                  <a:gd name="T97" fmla="*/ 213 h 230"/>
                  <a:gd name="T98" fmla="*/ 62 w 118"/>
                  <a:gd name="T9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30">
                    <a:moveTo>
                      <a:pt x="22" y="230"/>
                    </a:moveTo>
                    <a:lnTo>
                      <a:pt x="22" y="230"/>
                    </a:lnTo>
                    <a:lnTo>
                      <a:pt x="19" y="218"/>
                    </a:lnTo>
                    <a:lnTo>
                      <a:pt x="17" y="204"/>
                    </a:lnTo>
                    <a:lnTo>
                      <a:pt x="12" y="177"/>
                    </a:lnTo>
                    <a:lnTo>
                      <a:pt x="12" y="177"/>
                    </a:lnTo>
                    <a:lnTo>
                      <a:pt x="11" y="172"/>
                    </a:lnTo>
                    <a:lnTo>
                      <a:pt x="8" y="169"/>
                    </a:lnTo>
                    <a:lnTo>
                      <a:pt x="6" y="166"/>
                    </a:lnTo>
                    <a:lnTo>
                      <a:pt x="4" y="161"/>
                    </a:lnTo>
                    <a:lnTo>
                      <a:pt x="4" y="161"/>
                    </a:lnTo>
                    <a:lnTo>
                      <a:pt x="1" y="134"/>
                    </a:lnTo>
                    <a:lnTo>
                      <a:pt x="0" y="114"/>
                    </a:lnTo>
                    <a:lnTo>
                      <a:pt x="1" y="99"/>
                    </a:lnTo>
                    <a:lnTo>
                      <a:pt x="1" y="94"/>
                    </a:lnTo>
                    <a:lnTo>
                      <a:pt x="1" y="94"/>
                    </a:lnTo>
                    <a:lnTo>
                      <a:pt x="2" y="91"/>
                    </a:lnTo>
                    <a:lnTo>
                      <a:pt x="4" y="88"/>
                    </a:lnTo>
                    <a:lnTo>
                      <a:pt x="8" y="85"/>
                    </a:lnTo>
                    <a:lnTo>
                      <a:pt x="14" y="83"/>
                    </a:lnTo>
                    <a:lnTo>
                      <a:pt x="20" y="81"/>
                    </a:lnTo>
                    <a:lnTo>
                      <a:pt x="27" y="80"/>
                    </a:lnTo>
                    <a:lnTo>
                      <a:pt x="34" y="79"/>
                    </a:lnTo>
                    <a:lnTo>
                      <a:pt x="42" y="79"/>
                    </a:lnTo>
                    <a:lnTo>
                      <a:pt x="42" y="79"/>
                    </a:lnTo>
                    <a:lnTo>
                      <a:pt x="60" y="80"/>
                    </a:lnTo>
                    <a:lnTo>
                      <a:pt x="68" y="79"/>
                    </a:lnTo>
                    <a:lnTo>
                      <a:pt x="71" y="78"/>
                    </a:lnTo>
                    <a:lnTo>
                      <a:pt x="73" y="76"/>
                    </a:lnTo>
                    <a:lnTo>
                      <a:pt x="73" y="76"/>
                    </a:lnTo>
                    <a:lnTo>
                      <a:pt x="100" y="7"/>
                    </a:lnTo>
                    <a:lnTo>
                      <a:pt x="100" y="7"/>
                    </a:lnTo>
                    <a:lnTo>
                      <a:pt x="102" y="4"/>
                    </a:lnTo>
                    <a:lnTo>
                      <a:pt x="105" y="1"/>
                    </a:lnTo>
                    <a:lnTo>
                      <a:pt x="109" y="0"/>
                    </a:lnTo>
                    <a:lnTo>
                      <a:pt x="112" y="1"/>
                    </a:lnTo>
                    <a:lnTo>
                      <a:pt x="112" y="1"/>
                    </a:lnTo>
                    <a:lnTo>
                      <a:pt x="115" y="4"/>
                    </a:lnTo>
                    <a:lnTo>
                      <a:pt x="117" y="7"/>
                    </a:lnTo>
                    <a:lnTo>
                      <a:pt x="118" y="11"/>
                    </a:lnTo>
                    <a:lnTo>
                      <a:pt x="117" y="14"/>
                    </a:lnTo>
                    <a:lnTo>
                      <a:pt x="117" y="14"/>
                    </a:lnTo>
                    <a:lnTo>
                      <a:pt x="85" y="97"/>
                    </a:lnTo>
                    <a:lnTo>
                      <a:pt x="85" y="97"/>
                    </a:lnTo>
                    <a:lnTo>
                      <a:pt x="81" y="109"/>
                    </a:lnTo>
                    <a:lnTo>
                      <a:pt x="79" y="119"/>
                    </a:lnTo>
                    <a:lnTo>
                      <a:pt x="79" y="119"/>
                    </a:lnTo>
                    <a:lnTo>
                      <a:pt x="70" y="185"/>
                    </a:lnTo>
                    <a:lnTo>
                      <a:pt x="65" y="213"/>
                    </a:lnTo>
                    <a:lnTo>
                      <a:pt x="62" y="2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4" name="Freeform 34"/>
              <p:cNvSpPr>
                <a:spLocks/>
              </p:cNvSpPr>
              <p:nvPr/>
            </p:nvSpPr>
            <p:spPr bwMode="auto">
              <a:xfrm>
                <a:off x="782" y="1050"/>
                <a:ext cx="89" cy="90"/>
              </a:xfrm>
              <a:custGeom>
                <a:avLst/>
                <a:gdLst>
                  <a:gd name="T0" fmla="*/ 89 w 89"/>
                  <a:gd name="T1" fmla="*/ 45 h 90"/>
                  <a:gd name="T2" fmla="*/ 89 w 89"/>
                  <a:gd name="T3" fmla="*/ 45 h 90"/>
                  <a:gd name="T4" fmla="*/ 88 w 89"/>
                  <a:gd name="T5" fmla="*/ 36 h 90"/>
                  <a:gd name="T6" fmla="*/ 86 w 89"/>
                  <a:gd name="T7" fmla="*/ 28 h 90"/>
                  <a:gd name="T8" fmla="*/ 81 w 89"/>
                  <a:gd name="T9" fmla="*/ 20 h 90"/>
                  <a:gd name="T10" fmla="*/ 75 w 89"/>
                  <a:gd name="T11" fmla="*/ 14 h 90"/>
                  <a:gd name="T12" fmla="*/ 69 w 89"/>
                  <a:gd name="T13" fmla="*/ 9 h 90"/>
                  <a:gd name="T14" fmla="*/ 62 w 89"/>
                  <a:gd name="T15" fmla="*/ 4 h 90"/>
                  <a:gd name="T16" fmla="*/ 54 w 89"/>
                  <a:gd name="T17" fmla="*/ 1 h 90"/>
                  <a:gd name="T18" fmla="*/ 44 w 89"/>
                  <a:gd name="T19" fmla="*/ 0 h 90"/>
                  <a:gd name="T20" fmla="*/ 44 w 89"/>
                  <a:gd name="T21" fmla="*/ 0 h 90"/>
                  <a:gd name="T22" fmla="*/ 35 w 89"/>
                  <a:gd name="T23" fmla="*/ 1 h 90"/>
                  <a:gd name="T24" fmla="*/ 27 w 89"/>
                  <a:gd name="T25" fmla="*/ 4 h 90"/>
                  <a:gd name="T26" fmla="*/ 20 w 89"/>
                  <a:gd name="T27" fmla="*/ 9 h 90"/>
                  <a:gd name="T28" fmla="*/ 13 w 89"/>
                  <a:gd name="T29" fmla="*/ 14 h 90"/>
                  <a:gd name="T30" fmla="*/ 7 w 89"/>
                  <a:gd name="T31" fmla="*/ 20 h 90"/>
                  <a:gd name="T32" fmla="*/ 3 w 89"/>
                  <a:gd name="T33" fmla="*/ 28 h 90"/>
                  <a:gd name="T34" fmla="*/ 1 w 89"/>
                  <a:gd name="T35" fmla="*/ 36 h 90"/>
                  <a:gd name="T36" fmla="*/ 0 w 89"/>
                  <a:gd name="T37" fmla="*/ 45 h 90"/>
                  <a:gd name="T38" fmla="*/ 0 w 89"/>
                  <a:gd name="T39" fmla="*/ 45 h 90"/>
                  <a:gd name="T40" fmla="*/ 1 w 89"/>
                  <a:gd name="T41" fmla="*/ 54 h 90"/>
                  <a:gd name="T42" fmla="*/ 3 w 89"/>
                  <a:gd name="T43" fmla="*/ 62 h 90"/>
                  <a:gd name="T44" fmla="*/ 7 w 89"/>
                  <a:gd name="T45" fmla="*/ 70 h 90"/>
                  <a:gd name="T46" fmla="*/ 13 w 89"/>
                  <a:gd name="T47" fmla="*/ 76 h 90"/>
                  <a:gd name="T48" fmla="*/ 20 w 89"/>
                  <a:gd name="T49" fmla="*/ 82 h 90"/>
                  <a:gd name="T50" fmla="*/ 27 w 89"/>
                  <a:gd name="T51" fmla="*/ 86 h 90"/>
                  <a:gd name="T52" fmla="*/ 35 w 89"/>
                  <a:gd name="T53" fmla="*/ 89 h 90"/>
                  <a:gd name="T54" fmla="*/ 44 w 89"/>
                  <a:gd name="T55" fmla="*/ 90 h 90"/>
                  <a:gd name="T56" fmla="*/ 44 w 89"/>
                  <a:gd name="T57" fmla="*/ 90 h 90"/>
                  <a:gd name="T58" fmla="*/ 54 w 89"/>
                  <a:gd name="T59" fmla="*/ 89 h 90"/>
                  <a:gd name="T60" fmla="*/ 62 w 89"/>
                  <a:gd name="T61" fmla="*/ 86 h 90"/>
                  <a:gd name="T62" fmla="*/ 69 w 89"/>
                  <a:gd name="T63" fmla="*/ 82 h 90"/>
                  <a:gd name="T64" fmla="*/ 75 w 89"/>
                  <a:gd name="T65" fmla="*/ 76 h 90"/>
                  <a:gd name="T66" fmla="*/ 81 w 89"/>
                  <a:gd name="T67" fmla="*/ 70 h 90"/>
                  <a:gd name="T68" fmla="*/ 86 w 89"/>
                  <a:gd name="T69" fmla="*/ 62 h 90"/>
                  <a:gd name="T70" fmla="*/ 88 w 89"/>
                  <a:gd name="T71" fmla="*/ 54 h 90"/>
                  <a:gd name="T72" fmla="*/ 89 w 89"/>
                  <a:gd name="T73" fmla="*/ 45 h 90"/>
                  <a:gd name="T74" fmla="*/ 89 w 89"/>
                  <a:gd name="T75"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90">
                    <a:moveTo>
                      <a:pt x="89" y="45"/>
                    </a:moveTo>
                    <a:lnTo>
                      <a:pt x="89" y="45"/>
                    </a:lnTo>
                    <a:lnTo>
                      <a:pt x="88" y="36"/>
                    </a:lnTo>
                    <a:lnTo>
                      <a:pt x="86" y="28"/>
                    </a:lnTo>
                    <a:lnTo>
                      <a:pt x="81" y="20"/>
                    </a:lnTo>
                    <a:lnTo>
                      <a:pt x="75" y="14"/>
                    </a:lnTo>
                    <a:lnTo>
                      <a:pt x="69" y="9"/>
                    </a:lnTo>
                    <a:lnTo>
                      <a:pt x="62" y="4"/>
                    </a:lnTo>
                    <a:lnTo>
                      <a:pt x="54" y="1"/>
                    </a:lnTo>
                    <a:lnTo>
                      <a:pt x="44" y="0"/>
                    </a:lnTo>
                    <a:lnTo>
                      <a:pt x="44" y="0"/>
                    </a:lnTo>
                    <a:lnTo>
                      <a:pt x="35" y="1"/>
                    </a:lnTo>
                    <a:lnTo>
                      <a:pt x="27" y="4"/>
                    </a:lnTo>
                    <a:lnTo>
                      <a:pt x="20" y="9"/>
                    </a:lnTo>
                    <a:lnTo>
                      <a:pt x="13" y="14"/>
                    </a:lnTo>
                    <a:lnTo>
                      <a:pt x="7" y="20"/>
                    </a:lnTo>
                    <a:lnTo>
                      <a:pt x="3" y="28"/>
                    </a:lnTo>
                    <a:lnTo>
                      <a:pt x="1" y="36"/>
                    </a:lnTo>
                    <a:lnTo>
                      <a:pt x="0" y="45"/>
                    </a:lnTo>
                    <a:lnTo>
                      <a:pt x="0" y="45"/>
                    </a:lnTo>
                    <a:lnTo>
                      <a:pt x="1" y="54"/>
                    </a:lnTo>
                    <a:lnTo>
                      <a:pt x="3" y="62"/>
                    </a:lnTo>
                    <a:lnTo>
                      <a:pt x="7" y="70"/>
                    </a:lnTo>
                    <a:lnTo>
                      <a:pt x="13" y="76"/>
                    </a:lnTo>
                    <a:lnTo>
                      <a:pt x="20" y="82"/>
                    </a:lnTo>
                    <a:lnTo>
                      <a:pt x="27" y="86"/>
                    </a:lnTo>
                    <a:lnTo>
                      <a:pt x="35" y="89"/>
                    </a:lnTo>
                    <a:lnTo>
                      <a:pt x="44" y="90"/>
                    </a:lnTo>
                    <a:lnTo>
                      <a:pt x="44" y="90"/>
                    </a:lnTo>
                    <a:lnTo>
                      <a:pt x="54" y="89"/>
                    </a:lnTo>
                    <a:lnTo>
                      <a:pt x="62" y="86"/>
                    </a:lnTo>
                    <a:lnTo>
                      <a:pt x="69" y="82"/>
                    </a:lnTo>
                    <a:lnTo>
                      <a:pt x="75" y="76"/>
                    </a:lnTo>
                    <a:lnTo>
                      <a:pt x="81" y="70"/>
                    </a:lnTo>
                    <a:lnTo>
                      <a:pt x="86" y="62"/>
                    </a:lnTo>
                    <a:lnTo>
                      <a:pt x="88" y="54"/>
                    </a:lnTo>
                    <a:lnTo>
                      <a:pt x="89" y="45"/>
                    </a:lnTo>
                    <a:lnTo>
                      <a:pt x="89" y="4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5" name="Freeform 35"/>
              <p:cNvSpPr>
                <a:spLocks/>
              </p:cNvSpPr>
              <p:nvPr/>
            </p:nvSpPr>
            <p:spPr bwMode="auto">
              <a:xfrm>
                <a:off x="779" y="1157"/>
                <a:ext cx="108" cy="50"/>
              </a:xfrm>
              <a:custGeom>
                <a:avLst/>
                <a:gdLst>
                  <a:gd name="T0" fmla="*/ 108 w 108"/>
                  <a:gd name="T1" fmla="*/ 50 h 50"/>
                  <a:gd name="T2" fmla="*/ 108 w 108"/>
                  <a:gd name="T3" fmla="*/ 50 h 50"/>
                  <a:gd name="T4" fmla="*/ 107 w 108"/>
                  <a:gd name="T5" fmla="*/ 31 h 50"/>
                  <a:gd name="T6" fmla="*/ 107 w 108"/>
                  <a:gd name="T7" fmla="*/ 25 h 50"/>
                  <a:gd name="T8" fmla="*/ 107 w 108"/>
                  <a:gd name="T9" fmla="*/ 25 h 50"/>
                  <a:gd name="T10" fmla="*/ 106 w 108"/>
                  <a:gd name="T11" fmla="*/ 23 h 50"/>
                  <a:gd name="T12" fmla="*/ 106 w 108"/>
                  <a:gd name="T13" fmla="*/ 20 h 50"/>
                  <a:gd name="T14" fmla="*/ 102 w 108"/>
                  <a:gd name="T15" fmla="*/ 16 h 50"/>
                  <a:gd name="T16" fmla="*/ 96 w 108"/>
                  <a:gd name="T17" fmla="*/ 12 h 50"/>
                  <a:gd name="T18" fmla="*/ 89 w 108"/>
                  <a:gd name="T19" fmla="*/ 7 h 50"/>
                  <a:gd name="T20" fmla="*/ 79 w 108"/>
                  <a:gd name="T21" fmla="*/ 4 h 50"/>
                  <a:gd name="T22" fmla="*/ 69 w 108"/>
                  <a:gd name="T23" fmla="*/ 2 h 50"/>
                  <a:gd name="T24" fmla="*/ 59 w 108"/>
                  <a:gd name="T25" fmla="*/ 1 h 50"/>
                  <a:gd name="T26" fmla="*/ 47 w 108"/>
                  <a:gd name="T27" fmla="*/ 0 h 50"/>
                  <a:gd name="T28" fmla="*/ 47 w 108"/>
                  <a:gd name="T29" fmla="*/ 0 h 50"/>
                  <a:gd name="T30" fmla="*/ 34 w 108"/>
                  <a:gd name="T31" fmla="*/ 1 h 50"/>
                  <a:gd name="T32" fmla="*/ 22 w 108"/>
                  <a:gd name="T33" fmla="*/ 3 h 50"/>
                  <a:gd name="T34" fmla="*/ 10 w 108"/>
                  <a:gd name="T35" fmla="*/ 6 h 50"/>
                  <a:gd name="T36" fmla="*/ 0 w 108"/>
                  <a:gd name="T3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50">
                    <a:moveTo>
                      <a:pt x="108" y="50"/>
                    </a:moveTo>
                    <a:lnTo>
                      <a:pt x="108" y="50"/>
                    </a:lnTo>
                    <a:lnTo>
                      <a:pt x="107" y="31"/>
                    </a:lnTo>
                    <a:lnTo>
                      <a:pt x="107" y="25"/>
                    </a:lnTo>
                    <a:lnTo>
                      <a:pt x="107" y="25"/>
                    </a:lnTo>
                    <a:lnTo>
                      <a:pt x="106" y="23"/>
                    </a:lnTo>
                    <a:lnTo>
                      <a:pt x="106" y="20"/>
                    </a:lnTo>
                    <a:lnTo>
                      <a:pt x="102" y="16"/>
                    </a:lnTo>
                    <a:lnTo>
                      <a:pt x="96" y="12"/>
                    </a:lnTo>
                    <a:lnTo>
                      <a:pt x="89" y="7"/>
                    </a:lnTo>
                    <a:lnTo>
                      <a:pt x="79" y="4"/>
                    </a:lnTo>
                    <a:lnTo>
                      <a:pt x="69" y="2"/>
                    </a:lnTo>
                    <a:lnTo>
                      <a:pt x="59" y="1"/>
                    </a:lnTo>
                    <a:lnTo>
                      <a:pt x="47" y="0"/>
                    </a:lnTo>
                    <a:lnTo>
                      <a:pt x="47" y="0"/>
                    </a:lnTo>
                    <a:lnTo>
                      <a:pt x="34" y="1"/>
                    </a:lnTo>
                    <a:lnTo>
                      <a:pt x="22" y="3"/>
                    </a:lnTo>
                    <a:lnTo>
                      <a:pt x="10" y="6"/>
                    </a:lnTo>
                    <a:lnTo>
                      <a:pt x="0" y="1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6" name="Freeform 36"/>
              <p:cNvSpPr>
                <a:spLocks/>
              </p:cNvSpPr>
              <p:nvPr/>
            </p:nvSpPr>
            <p:spPr bwMode="auto">
              <a:xfrm>
                <a:off x="643" y="1019"/>
                <a:ext cx="123" cy="123"/>
              </a:xfrm>
              <a:custGeom>
                <a:avLst/>
                <a:gdLst>
                  <a:gd name="T0" fmla="*/ 123 w 123"/>
                  <a:gd name="T1" fmla="*/ 61 h 123"/>
                  <a:gd name="T2" fmla="*/ 123 w 123"/>
                  <a:gd name="T3" fmla="*/ 61 h 123"/>
                  <a:gd name="T4" fmla="*/ 122 w 123"/>
                  <a:gd name="T5" fmla="*/ 55 h 123"/>
                  <a:gd name="T6" fmla="*/ 121 w 123"/>
                  <a:gd name="T7" fmla="*/ 49 h 123"/>
                  <a:gd name="T8" fmla="*/ 118 w 123"/>
                  <a:gd name="T9" fmla="*/ 37 h 123"/>
                  <a:gd name="T10" fmla="*/ 112 w 123"/>
                  <a:gd name="T11" fmla="*/ 27 h 123"/>
                  <a:gd name="T12" fmla="*/ 104 w 123"/>
                  <a:gd name="T13" fmla="*/ 18 h 123"/>
                  <a:gd name="T14" fmla="*/ 96 w 123"/>
                  <a:gd name="T15" fmla="*/ 11 h 123"/>
                  <a:gd name="T16" fmla="*/ 85 w 123"/>
                  <a:gd name="T17" fmla="*/ 6 h 123"/>
                  <a:gd name="T18" fmla="*/ 73 w 123"/>
                  <a:gd name="T19" fmla="*/ 1 h 123"/>
                  <a:gd name="T20" fmla="*/ 67 w 123"/>
                  <a:gd name="T21" fmla="*/ 0 h 123"/>
                  <a:gd name="T22" fmla="*/ 61 w 123"/>
                  <a:gd name="T23" fmla="*/ 0 h 123"/>
                  <a:gd name="T24" fmla="*/ 61 w 123"/>
                  <a:gd name="T25" fmla="*/ 0 h 123"/>
                  <a:gd name="T26" fmla="*/ 55 w 123"/>
                  <a:gd name="T27" fmla="*/ 0 h 123"/>
                  <a:gd name="T28" fmla="*/ 49 w 123"/>
                  <a:gd name="T29" fmla="*/ 1 h 123"/>
                  <a:gd name="T30" fmla="*/ 37 w 123"/>
                  <a:gd name="T31" fmla="*/ 6 h 123"/>
                  <a:gd name="T32" fmla="*/ 27 w 123"/>
                  <a:gd name="T33" fmla="*/ 11 h 123"/>
                  <a:gd name="T34" fmla="*/ 18 w 123"/>
                  <a:gd name="T35" fmla="*/ 18 h 123"/>
                  <a:gd name="T36" fmla="*/ 11 w 123"/>
                  <a:gd name="T37" fmla="*/ 27 h 123"/>
                  <a:gd name="T38" fmla="*/ 5 w 123"/>
                  <a:gd name="T39" fmla="*/ 37 h 123"/>
                  <a:gd name="T40" fmla="*/ 1 w 123"/>
                  <a:gd name="T41" fmla="*/ 49 h 123"/>
                  <a:gd name="T42" fmla="*/ 0 w 123"/>
                  <a:gd name="T43" fmla="*/ 55 h 123"/>
                  <a:gd name="T44" fmla="*/ 0 w 123"/>
                  <a:gd name="T45" fmla="*/ 61 h 123"/>
                  <a:gd name="T46" fmla="*/ 0 w 123"/>
                  <a:gd name="T47" fmla="*/ 61 h 123"/>
                  <a:gd name="T48" fmla="*/ 0 w 123"/>
                  <a:gd name="T49" fmla="*/ 67 h 123"/>
                  <a:gd name="T50" fmla="*/ 1 w 123"/>
                  <a:gd name="T51" fmla="*/ 73 h 123"/>
                  <a:gd name="T52" fmla="*/ 5 w 123"/>
                  <a:gd name="T53" fmla="*/ 85 h 123"/>
                  <a:gd name="T54" fmla="*/ 11 w 123"/>
                  <a:gd name="T55" fmla="*/ 95 h 123"/>
                  <a:gd name="T56" fmla="*/ 18 w 123"/>
                  <a:gd name="T57" fmla="*/ 104 h 123"/>
                  <a:gd name="T58" fmla="*/ 27 w 123"/>
                  <a:gd name="T59" fmla="*/ 112 h 123"/>
                  <a:gd name="T60" fmla="*/ 37 w 123"/>
                  <a:gd name="T61" fmla="*/ 118 h 123"/>
                  <a:gd name="T62" fmla="*/ 49 w 123"/>
                  <a:gd name="T63" fmla="*/ 121 h 123"/>
                  <a:gd name="T64" fmla="*/ 55 w 123"/>
                  <a:gd name="T65" fmla="*/ 122 h 123"/>
                  <a:gd name="T66" fmla="*/ 61 w 123"/>
                  <a:gd name="T67" fmla="*/ 123 h 123"/>
                  <a:gd name="T68" fmla="*/ 61 w 123"/>
                  <a:gd name="T69" fmla="*/ 123 h 123"/>
                  <a:gd name="T70" fmla="*/ 67 w 123"/>
                  <a:gd name="T71" fmla="*/ 122 h 123"/>
                  <a:gd name="T72" fmla="*/ 73 w 123"/>
                  <a:gd name="T73" fmla="*/ 121 h 123"/>
                  <a:gd name="T74" fmla="*/ 85 w 123"/>
                  <a:gd name="T75" fmla="*/ 118 h 123"/>
                  <a:gd name="T76" fmla="*/ 96 w 123"/>
                  <a:gd name="T77" fmla="*/ 112 h 123"/>
                  <a:gd name="T78" fmla="*/ 104 w 123"/>
                  <a:gd name="T79" fmla="*/ 104 h 123"/>
                  <a:gd name="T80" fmla="*/ 112 w 123"/>
                  <a:gd name="T81" fmla="*/ 95 h 123"/>
                  <a:gd name="T82" fmla="*/ 118 w 123"/>
                  <a:gd name="T83" fmla="*/ 85 h 123"/>
                  <a:gd name="T84" fmla="*/ 121 w 123"/>
                  <a:gd name="T85" fmla="*/ 73 h 123"/>
                  <a:gd name="T86" fmla="*/ 122 w 123"/>
                  <a:gd name="T87" fmla="*/ 67 h 123"/>
                  <a:gd name="T88" fmla="*/ 123 w 123"/>
                  <a:gd name="T89" fmla="*/ 61 h 123"/>
                  <a:gd name="T90" fmla="*/ 123 w 123"/>
                  <a:gd name="T91"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 h="123">
                    <a:moveTo>
                      <a:pt x="123" y="61"/>
                    </a:moveTo>
                    <a:lnTo>
                      <a:pt x="123" y="61"/>
                    </a:lnTo>
                    <a:lnTo>
                      <a:pt x="122" y="55"/>
                    </a:lnTo>
                    <a:lnTo>
                      <a:pt x="121" y="49"/>
                    </a:lnTo>
                    <a:lnTo>
                      <a:pt x="118" y="37"/>
                    </a:lnTo>
                    <a:lnTo>
                      <a:pt x="112" y="27"/>
                    </a:lnTo>
                    <a:lnTo>
                      <a:pt x="104" y="18"/>
                    </a:lnTo>
                    <a:lnTo>
                      <a:pt x="96" y="11"/>
                    </a:lnTo>
                    <a:lnTo>
                      <a:pt x="85" y="6"/>
                    </a:lnTo>
                    <a:lnTo>
                      <a:pt x="73" y="1"/>
                    </a:lnTo>
                    <a:lnTo>
                      <a:pt x="67" y="0"/>
                    </a:lnTo>
                    <a:lnTo>
                      <a:pt x="61" y="0"/>
                    </a:lnTo>
                    <a:lnTo>
                      <a:pt x="61" y="0"/>
                    </a:lnTo>
                    <a:lnTo>
                      <a:pt x="55" y="0"/>
                    </a:lnTo>
                    <a:lnTo>
                      <a:pt x="49" y="1"/>
                    </a:lnTo>
                    <a:lnTo>
                      <a:pt x="37" y="6"/>
                    </a:lnTo>
                    <a:lnTo>
                      <a:pt x="27" y="11"/>
                    </a:lnTo>
                    <a:lnTo>
                      <a:pt x="18" y="18"/>
                    </a:lnTo>
                    <a:lnTo>
                      <a:pt x="11" y="27"/>
                    </a:lnTo>
                    <a:lnTo>
                      <a:pt x="5" y="37"/>
                    </a:lnTo>
                    <a:lnTo>
                      <a:pt x="1" y="49"/>
                    </a:lnTo>
                    <a:lnTo>
                      <a:pt x="0" y="55"/>
                    </a:lnTo>
                    <a:lnTo>
                      <a:pt x="0" y="61"/>
                    </a:lnTo>
                    <a:lnTo>
                      <a:pt x="0" y="61"/>
                    </a:lnTo>
                    <a:lnTo>
                      <a:pt x="0" y="67"/>
                    </a:lnTo>
                    <a:lnTo>
                      <a:pt x="1" y="73"/>
                    </a:lnTo>
                    <a:lnTo>
                      <a:pt x="5" y="85"/>
                    </a:lnTo>
                    <a:lnTo>
                      <a:pt x="11" y="95"/>
                    </a:lnTo>
                    <a:lnTo>
                      <a:pt x="18" y="104"/>
                    </a:lnTo>
                    <a:lnTo>
                      <a:pt x="27" y="112"/>
                    </a:lnTo>
                    <a:lnTo>
                      <a:pt x="37" y="118"/>
                    </a:lnTo>
                    <a:lnTo>
                      <a:pt x="49" y="121"/>
                    </a:lnTo>
                    <a:lnTo>
                      <a:pt x="55" y="122"/>
                    </a:lnTo>
                    <a:lnTo>
                      <a:pt x="61" y="123"/>
                    </a:lnTo>
                    <a:lnTo>
                      <a:pt x="61" y="123"/>
                    </a:lnTo>
                    <a:lnTo>
                      <a:pt x="67" y="122"/>
                    </a:lnTo>
                    <a:lnTo>
                      <a:pt x="73" y="121"/>
                    </a:lnTo>
                    <a:lnTo>
                      <a:pt x="85" y="118"/>
                    </a:lnTo>
                    <a:lnTo>
                      <a:pt x="96" y="112"/>
                    </a:lnTo>
                    <a:lnTo>
                      <a:pt x="104" y="104"/>
                    </a:lnTo>
                    <a:lnTo>
                      <a:pt x="112" y="95"/>
                    </a:lnTo>
                    <a:lnTo>
                      <a:pt x="118" y="85"/>
                    </a:lnTo>
                    <a:lnTo>
                      <a:pt x="121" y="73"/>
                    </a:lnTo>
                    <a:lnTo>
                      <a:pt x="122" y="67"/>
                    </a:lnTo>
                    <a:lnTo>
                      <a:pt x="123" y="61"/>
                    </a:lnTo>
                    <a:lnTo>
                      <a:pt x="123" y="61"/>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7" name="Freeform 37"/>
              <p:cNvSpPr>
                <a:spLocks/>
              </p:cNvSpPr>
              <p:nvPr/>
            </p:nvSpPr>
            <p:spPr bwMode="auto">
              <a:xfrm>
                <a:off x="622" y="1167"/>
                <a:ext cx="165" cy="66"/>
              </a:xfrm>
              <a:custGeom>
                <a:avLst/>
                <a:gdLst>
                  <a:gd name="T0" fmla="*/ 165 w 165"/>
                  <a:gd name="T1" fmla="*/ 66 h 66"/>
                  <a:gd name="T2" fmla="*/ 165 w 165"/>
                  <a:gd name="T3" fmla="*/ 66 h 66"/>
                  <a:gd name="T4" fmla="*/ 164 w 165"/>
                  <a:gd name="T5" fmla="*/ 42 h 66"/>
                  <a:gd name="T6" fmla="*/ 164 w 165"/>
                  <a:gd name="T7" fmla="*/ 33 h 66"/>
                  <a:gd name="T8" fmla="*/ 164 w 165"/>
                  <a:gd name="T9" fmla="*/ 33 h 66"/>
                  <a:gd name="T10" fmla="*/ 163 w 165"/>
                  <a:gd name="T11" fmla="*/ 29 h 66"/>
                  <a:gd name="T12" fmla="*/ 162 w 165"/>
                  <a:gd name="T13" fmla="*/ 26 h 66"/>
                  <a:gd name="T14" fmla="*/ 160 w 165"/>
                  <a:gd name="T15" fmla="*/ 23 h 66"/>
                  <a:gd name="T16" fmla="*/ 157 w 165"/>
                  <a:gd name="T17" fmla="*/ 20 h 66"/>
                  <a:gd name="T18" fmla="*/ 149 w 165"/>
                  <a:gd name="T19" fmla="*/ 14 h 66"/>
                  <a:gd name="T20" fmla="*/ 139 w 165"/>
                  <a:gd name="T21" fmla="*/ 10 h 66"/>
                  <a:gd name="T22" fmla="*/ 126 w 165"/>
                  <a:gd name="T23" fmla="*/ 6 h 66"/>
                  <a:gd name="T24" fmla="*/ 113 w 165"/>
                  <a:gd name="T25" fmla="*/ 3 h 66"/>
                  <a:gd name="T26" fmla="*/ 97 w 165"/>
                  <a:gd name="T27" fmla="*/ 1 h 66"/>
                  <a:gd name="T28" fmla="*/ 82 w 165"/>
                  <a:gd name="T29" fmla="*/ 0 h 66"/>
                  <a:gd name="T30" fmla="*/ 82 w 165"/>
                  <a:gd name="T31" fmla="*/ 0 h 66"/>
                  <a:gd name="T32" fmla="*/ 67 w 165"/>
                  <a:gd name="T33" fmla="*/ 1 h 66"/>
                  <a:gd name="T34" fmla="*/ 52 w 165"/>
                  <a:gd name="T35" fmla="*/ 3 h 66"/>
                  <a:gd name="T36" fmla="*/ 38 w 165"/>
                  <a:gd name="T37" fmla="*/ 6 h 66"/>
                  <a:gd name="T38" fmla="*/ 25 w 165"/>
                  <a:gd name="T39" fmla="*/ 10 h 66"/>
                  <a:gd name="T40" fmla="*/ 15 w 165"/>
                  <a:gd name="T41" fmla="*/ 14 h 66"/>
                  <a:gd name="T42" fmla="*/ 8 w 165"/>
                  <a:gd name="T43" fmla="*/ 20 h 66"/>
                  <a:gd name="T44" fmla="*/ 5 w 165"/>
                  <a:gd name="T45" fmla="*/ 23 h 66"/>
                  <a:gd name="T46" fmla="*/ 3 w 165"/>
                  <a:gd name="T47" fmla="*/ 26 h 66"/>
                  <a:gd name="T48" fmla="*/ 1 w 165"/>
                  <a:gd name="T49" fmla="*/ 29 h 66"/>
                  <a:gd name="T50" fmla="*/ 1 w 165"/>
                  <a:gd name="T51" fmla="*/ 33 h 66"/>
                  <a:gd name="T52" fmla="*/ 1 w 165"/>
                  <a:gd name="T53" fmla="*/ 33 h 66"/>
                  <a:gd name="T54" fmla="*/ 0 w 165"/>
                  <a:gd name="T55" fmla="*/ 42 h 66"/>
                  <a:gd name="T56" fmla="*/ 0 w 165"/>
                  <a:gd name="T5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66">
                    <a:moveTo>
                      <a:pt x="165" y="66"/>
                    </a:moveTo>
                    <a:lnTo>
                      <a:pt x="165" y="66"/>
                    </a:lnTo>
                    <a:lnTo>
                      <a:pt x="164" y="42"/>
                    </a:lnTo>
                    <a:lnTo>
                      <a:pt x="164" y="33"/>
                    </a:lnTo>
                    <a:lnTo>
                      <a:pt x="164" y="33"/>
                    </a:lnTo>
                    <a:lnTo>
                      <a:pt x="163" y="29"/>
                    </a:lnTo>
                    <a:lnTo>
                      <a:pt x="162" y="26"/>
                    </a:lnTo>
                    <a:lnTo>
                      <a:pt x="160" y="23"/>
                    </a:lnTo>
                    <a:lnTo>
                      <a:pt x="157" y="20"/>
                    </a:lnTo>
                    <a:lnTo>
                      <a:pt x="149" y="14"/>
                    </a:lnTo>
                    <a:lnTo>
                      <a:pt x="139" y="10"/>
                    </a:lnTo>
                    <a:lnTo>
                      <a:pt x="126" y="6"/>
                    </a:lnTo>
                    <a:lnTo>
                      <a:pt x="113" y="3"/>
                    </a:lnTo>
                    <a:lnTo>
                      <a:pt x="97" y="1"/>
                    </a:lnTo>
                    <a:lnTo>
                      <a:pt x="82" y="0"/>
                    </a:lnTo>
                    <a:lnTo>
                      <a:pt x="82" y="0"/>
                    </a:lnTo>
                    <a:lnTo>
                      <a:pt x="67" y="1"/>
                    </a:lnTo>
                    <a:lnTo>
                      <a:pt x="52" y="3"/>
                    </a:lnTo>
                    <a:lnTo>
                      <a:pt x="38" y="6"/>
                    </a:lnTo>
                    <a:lnTo>
                      <a:pt x="25" y="10"/>
                    </a:lnTo>
                    <a:lnTo>
                      <a:pt x="15" y="14"/>
                    </a:lnTo>
                    <a:lnTo>
                      <a:pt x="8" y="20"/>
                    </a:lnTo>
                    <a:lnTo>
                      <a:pt x="5" y="23"/>
                    </a:lnTo>
                    <a:lnTo>
                      <a:pt x="3" y="26"/>
                    </a:lnTo>
                    <a:lnTo>
                      <a:pt x="1" y="29"/>
                    </a:lnTo>
                    <a:lnTo>
                      <a:pt x="1" y="33"/>
                    </a:lnTo>
                    <a:lnTo>
                      <a:pt x="1" y="33"/>
                    </a:lnTo>
                    <a:lnTo>
                      <a:pt x="0" y="42"/>
                    </a:lnTo>
                    <a:lnTo>
                      <a:pt x="0" y="6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8" name="Freeform 38"/>
              <p:cNvSpPr>
                <a:spLocks/>
              </p:cNvSpPr>
              <p:nvPr/>
            </p:nvSpPr>
            <p:spPr bwMode="auto">
              <a:xfrm>
                <a:off x="2048" y="438"/>
                <a:ext cx="110" cy="94"/>
              </a:xfrm>
              <a:custGeom>
                <a:avLst/>
                <a:gdLst>
                  <a:gd name="T0" fmla="*/ 0 w 110"/>
                  <a:gd name="T1" fmla="*/ 31 h 94"/>
                  <a:gd name="T2" fmla="*/ 0 w 110"/>
                  <a:gd name="T3" fmla="*/ 31 h 94"/>
                  <a:gd name="T4" fmla="*/ 23 w 110"/>
                  <a:gd name="T5" fmla="*/ 0 h 94"/>
                  <a:gd name="T6" fmla="*/ 110 w 110"/>
                  <a:gd name="T7" fmla="*/ 62 h 94"/>
                  <a:gd name="T8" fmla="*/ 88 w 110"/>
                  <a:gd name="T9" fmla="*/ 94 h 94"/>
                </a:gdLst>
                <a:ahLst/>
                <a:cxnLst>
                  <a:cxn ang="0">
                    <a:pos x="T0" y="T1"/>
                  </a:cxn>
                  <a:cxn ang="0">
                    <a:pos x="T2" y="T3"/>
                  </a:cxn>
                  <a:cxn ang="0">
                    <a:pos x="T4" y="T5"/>
                  </a:cxn>
                  <a:cxn ang="0">
                    <a:pos x="T6" y="T7"/>
                  </a:cxn>
                  <a:cxn ang="0">
                    <a:pos x="T8" y="T9"/>
                  </a:cxn>
                </a:cxnLst>
                <a:rect l="0" t="0" r="r" b="b"/>
                <a:pathLst>
                  <a:path w="110" h="94">
                    <a:moveTo>
                      <a:pt x="0" y="31"/>
                    </a:moveTo>
                    <a:lnTo>
                      <a:pt x="0" y="31"/>
                    </a:lnTo>
                    <a:lnTo>
                      <a:pt x="23" y="0"/>
                    </a:lnTo>
                    <a:lnTo>
                      <a:pt x="110" y="62"/>
                    </a:lnTo>
                    <a:lnTo>
                      <a:pt x="88" y="9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9" name="Freeform 39"/>
              <p:cNvSpPr>
                <a:spLocks/>
              </p:cNvSpPr>
              <p:nvPr/>
            </p:nvSpPr>
            <p:spPr bwMode="auto">
              <a:xfrm>
                <a:off x="2083" y="282"/>
                <a:ext cx="41" cy="154"/>
              </a:xfrm>
              <a:custGeom>
                <a:avLst/>
                <a:gdLst>
                  <a:gd name="T0" fmla="*/ 41 w 41"/>
                  <a:gd name="T1" fmla="*/ 2 h 154"/>
                  <a:gd name="T2" fmla="*/ 41 w 41"/>
                  <a:gd name="T3" fmla="*/ 2 h 154"/>
                  <a:gd name="T4" fmla="*/ 37 w 41"/>
                  <a:gd name="T5" fmla="*/ 0 h 154"/>
                  <a:gd name="T6" fmla="*/ 32 w 41"/>
                  <a:gd name="T7" fmla="*/ 0 h 154"/>
                  <a:gd name="T8" fmla="*/ 32 w 41"/>
                  <a:gd name="T9" fmla="*/ 0 h 154"/>
                  <a:gd name="T10" fmla="*/ 28 w 41"/>
                  <a:gd name="T11" fmla="*/ 1 h 154"/>
                  <a:gd name="T12" fmla="*/ 24 w 41"/>
                  <a:gd name="T13" fmla="*/ 4 h 154"/>
                  <a:gd name="T14" fmla="*/ 22 w 41"/>
                  <a:gd name="T15" fmla="*/ 8 h 154"/>
                  <a:gd name="T16" fmla="*/ 21 w 41"/>
                  <a:gd name="T17" fmla="*/ 13 h 154"/>
                  <a:gd name="T18" fmla="*/ 21 w 41"/>
                  <a:gd name="T19" fmla="*/ 13 h 154"/>
                  <a:gd name="T20" fmla="*/ 21 w 41"/>
                  <a:gd name="T21" fmla="*/ 119 h 154"/>
                  <a:gd name="T22" fmla="*/ 0 w 41"/>
                  <a:gd name="T23"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54">
                    <a:moveTo>
                      <a:pt x="41" y="2"/>
                    </a:moveTo>
                    <a:lnTo>
                      <a:pt x="41" y="2"/>
                    </a:lnTo>
                    <a:lnTo>
                      <a:pt x="37" y="0"/>
                    </a:lnTo>
                    <a:lnTo>
                      <a:pt x="32" y="0"/>
                    </a:lnTo>
                    <a:lnTo>
                      <a:pt x="32" y="0"/>
                    </a:lnTo>
                    <a:lnTo>
                      <a:pt x="28" y="1"/>
                    </a:lnTo>
                    <a:lnTo>
                      <a:pt x="24" y="4"/>
                    </a:lnTo>
                    <a:lnTo>
                      <a:pt x="22" y="8"/>
                    </a:lnTo>
                    <a:lnTo>
                      <a:pt x="21" y="13"/>
                    </a:lnTo>
                    <a:lnTo>
                      <a:pt x="21" y="13"/>
                    </a:lnTo>
                    <a:lnTo>
                      <a:pt x="21" y="119"/>
                    </a:lnTo>
                    <a:lnTo>
                      <a:pt x="0" y="15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0" name="Freeform 40"/>
              <p:cNvSpPr>
                <a:spLocks/>
              </p:cNvSpPr>
              <p:nvPr/>
            </p:nvSpPr>
            <p:spPr bwMode="auto">
              <a:xfrm>
                <a:off x="2126" y="256"/>
                <a:ext cx="30" cy="90"/>
              </a:xfrm>
              <a:custGeom>
                <a:avLst/>
                <a:gdLst>
                  <a:gd name="T0" fmla="*/ 30 w 30"/>
                  <a:gd name="T1" fmla="*/ 13 h 90"/>
                  <a:gd name="T2" fmla="*/ 30 w 30"/>
                  <a:gd name="T3" fmla="*/ 13 h 90"/>
                  <a:gd name="T4" fmla="*/ 29 w 30"/>
                  <a:gd name="T5" fmla="*/ 8 h 90"/>
                  <a:gd name="T6" fmla="*/ 27 w 30"/>
                  <a:gd name="T7" fmla="*/ 3 h 90"/>
                  <a:gd name="T8" fmla="*/ 23 w 30"/>
                  <a:gd name="T9" fmla="*/ 1 h 90"/>
                  <a:gd name="T10" fmla="*/ 18 w 30"/>
                  <a:gd name="T11" fmla="*/ 0 h 90"/>
                  <a:gd name="T12" fmla="*/ 18 w 30"/>
                  <a:gd name="T13" fmla="*/ 0 h 90"/>
                  <a:gd name="T14" fmla="*/ 13 w 30"/>
                  <a:gd name="T15" fmla="*/ 1 h 90"/>
                  <a:gd name="T16" fmla="*/ 9 w 30"/>
                  <a:gd name="T17" fmla="*/ 4 h 90"/>
                  <a:gd name="T18" fmla="*/ 7 w 30"/>
                  <a:gd name="T19" fmla="*/ 8 h 90"/>
                  <a:gd name="T20" fmla="*/ 6 w 30"/>
                  <a:gd name="T21" fmla="*/ 13 h 90"/>
                  <a:gd name="T22" fmla="*/ 6 w 30"/>
                  <a:gd name="T23" fmla="*/ 13 h 90"/>
                  <a:gd name="T24" fmla="*/ 0 w 30"/>
                  <a:gd name="T2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90">
                    <a:moveTo>
                      <a:pt x="30" y="13"/>
                    </a:moveTo>
                    <a:lnTo>
                      <a:pt x="30" y="13"/>
                    </a:lnTo>
                    <a:lnTo>
                      <a:pt x="29" y="8"/>
                    </a:lnTo>
                    <a:lnTo>
                      <a:pt x="27" y="3"/>
                    </a:lnTo>
                    <a:lnTo>
                      <a:pt x="23" y="1"/>
                    </a:lnTo>
                    <a:lnTo>
                      <a:pt x="18" y="0"/>
                    </a:lnTo>
                    <a:lnTo>
                      <a:pt x="18" y="0"/>
                    </a:lnTo>
                    <a:lnTo>
                      <a:pt x="13" y="1"/>
                    </a:lnTo>
                    <a:lnTo>
                      <a:pt x="9" y="4"/>
                    </a:lnTo>
                    <a:lnTo>
                      <a:pt x="7" y="8"/>
                    </a:lnTo>
                    <a:lnTo>
                      <a:pt x="6" y="13"/>
                    </a:lnTo>
                    <a:lnTo>
                      <a:pt x="6" y="13"/>
                    </a:lnTo>
                    <a:lnTo>
                      <a:pt x="0" y="9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1" name="Freeform 41"/>
              <p:cNvSpPr>
                <a:spLocks/>
              </p:cNvSpPr>
              <p:nvPr/>
            </p:nvSpPr>
            <p:spPr bwMode="auto">
              <a:xfrm>
                <a:off x="2146" y="244"/>
                <a:ext cx="109" cy="237"/>
              </a:xfrm>
              <a:custGeom>
                <a:avLst/>
                <a:gdLst>
                  <a:gd name="T0" fmla="*/ 5 w 109"/>
                  <a:gd name="T1" fmla="*/ 223 h 237"/>
                  <a:gd name="T2" fmla="*/ 105 w 109"/>
                  <a:gd name="T3" fmla="*/ 183 h 237"/>
                  <a:gd name="T4" fmla="*/ 108 w 109"/>
                  <a:gd name="T5" fmla="*/ 179 h 237"/>
                  <a:gd name="T6" fmla="*/ 108 w 109"/>
                  <a:gd name="T7" fmla="*/ 170 h 237"/>
                  <a:gd name="T8" fmla="*/ 106 w 109"/>
                  <a:gd name="T9" fmla="*/ 166 h 237"/>
                  <a:gd name="T10" fmla="*/ 97 w 109"/>
                  <a:gd name="T11" fmla="*/ 161 h 237"/>
                  <a:gd name="T12" fmla="*/ 87 w 109"/>
                  <a:gd name="T13" fmla="*/ 165 h 237"/>
                  <a:gd name="T14" fmla="*/ 65 w 109"/>
                  <a:gd name="T15" fmla="*/ 182 h 237"/>
                  <a:gd name="T16" fmla="*/ 59 w 109"/>
                  <a:gd name="T17" fmla="*/ 185 h 237"/>
                  <a:gd name="T18" fmla="*/ 51 w 109"/>
                  <a:gd name="T19" fmla="*/ 186 h 237"/>
                  <a:gd name="T20" fmla="*/ 42 w 109"/>
                  <a:gd name="T21" fmla="*/ 184 h 237"/>
                  <a:gd name="T22" fmla="*/ 34 w 109"/>
                  <a:gd name="T23" fmla="*/ 179 h 237"/>
                  <a:gd name="T24" fmla="*/ 29 w 109"/>
                  <a:gd name="T25" fmla="*/ 171 h 237"/>
                  <a:gd name="T26" fmla="*/ 27 w 109"/>
                  <a:gd name="T27" fmla="*/ 161 h 237"/>
                  <a:gd name="T28" fmla="*/ 27 w 109"/>
                  <a:gd name="T29" fmla="*/ 156 h 237"/>
                  <a:gd name="T30" fmla="*/ 31 w 109"/>
                  <a:gd name="T31" fmla="*/ 148 h 237"/>
                  <a:gd name="T32" fmla="*/ 38 w 109"/>
                  <a:gd name="T33" fmla="*/ 141 h 237"/>
                  <a:gd name="T34" fmla="*/ 46 w 109"/>
                  <a:gd name="T35" fmla="*/ 137 h 237"/>
                  <a:gd name="T36" fmla="*/ 51 w 109"/>
                  <a:gd name="T37" fmla="*/ 137 h 237"/>
                  <a:gd name="T38" fmla="*/ 60 w 109"/>
                  <a:gd name="T39" fmla="*/ 139 h 237"/>
                  <a:gd name="T40" fmla="*/ 68 w 109"/>
                  <a:gd name="T41" fmla="*/ 143 h 237"/>
                  <a:gd name="T42" fmla="*/ 87 w 109"/>
                  <a:gd name="T43" fmla="*/ 157 h 237"/>
                  <a:gd name="T44" fmla="*/ 92 w 109"/>
                  <a:gd name="T45" fmla="*/ 159 h 237"/>
                  <a:gd name="T46" fmla="*/ 102 w 109"/>
                  <a:gd name="T47" fmla="*/ 159 h 237"/>
                  <a:gd name="T48" fmla="*/ 106 w 109"/>
                  <a:gd name="T49" fmla="*/ 156 h 237"/>
                  <a:gd name="T50" fmla="*/ 109 w 109"/>
                  <a:gd name="T51" fmla="*/ 147 h 237"/>
                  <a:gd name="T52" fmla="*/ 105 w 109"/>
                  <a:gd name="T53" fmla="*/ 138 h 237"/>
                  <a:gd name="T54" fmla="*/ 37 w 109"/>
                  <a:gd name="T55" fmla="*/ 102 h 237"/>
                  <a:gd name="T56" fmla="*/ 50 w 109"/>
                  <a:gd name="T57" fmla="*/ 14 h 237"/>
                  <a:gd name="T58" fmla="*/ 50 w 109"/>
                  <a:gd name="T59" fmla="*/ 9 h 237"/>
                  <a:gd name="T60" fmla="*/ 44 w 109"/>
                  <a:gd name="T61" fmla="*/ 2 h 237"/>
                  <a:gd name="T62" fmla="*/ 40 w 109"/>
                  <a:gd name="T63" fmla="*/ 0 h 237"/>
                  <a:gd name="T64" fmla="*/ 31 w 109"/>
                  <a:gd name="T65" fmla="*/ 3 h 237"/>
                  <a:gd name="T66" fmla="*/ 26 w 109"/>
                  <a:gd name="T67" fmla="*/ 11 h 237"/>
                  <a:gd name="T68" fmla="*/ 7 w 109"/>
                  <a:gd name="T69" fmla="*/ 10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237">
                    <a:moveTo>
                      <a:pt x="0" y="237"/>
                    </a:moveTo>
                    <a:lnTo>
                      <a:pt x="5" y="223"/>
                    </a:lnTo>
                    <a:lnTo>
                      <a:pt x="71" y="223"/>
                    </a:lnTo>
                    <a:lnTo>
                      <a:pt x="105" y="183"/>
                    </a:lnTo>
                    <a:lnTo>
                      <a:pt x="105" y="183"/>
                    </a:lnTo>
                    <a:lnTo>
                      <a:pt x="108" y="179"/>
                    </a:lnTo>
                    <a:lnTo>
                      <a:pt x="109" y="174"/>
                    </a:lnTo>
                    <a:lnTo>
                      <a:pt x="108" y="170"/>
                    </a:lnTo>
                    <a:lnTo>
                      <a:pt x="106" y="166"/>
                    </a:lnTo>
                    <a:lnTo>
                      <a:pt x="106" y="166"/>
                    </a:lnTo>
                    <a:lnTo>
                      <a:pt x="102" y="162"/>
                    </a:lnTo>
                    <a:lnTo>
                      <a:pt x="97" y="161"/>
                    </a:lnTo>
                    <a:lnTo>
                      <a:pt x="92" y="161"/>
                    </a:lnTo>
                    <a:lnTo>
                      <a:pt x="87" y="165"/>
                    </a:lnTo>
                    <a:lnTo>
                      <a:pt x="87" y="165"/>
                    </a:lnTo>
                    <a:lnTo>
                      <a:pt x="65" y="182"/>
                    </a:lnTo>
                    <a:lnTo>
                      <a:pt x="65" y="182"/>
                    </a:lnTo>
                    <a:lnTo>
                      <a:pt x="59" y="185"/>
                    </a:lnTo>
                    <a:lnTo>
                      <a:pt x="51" y="186"/>
                    </a:lnTo>
                    <a:lnTo>
                      <a:pt x="51" y="186"/>
                    </a:lnTo>
                    <a:lnTo>
                      <a:pt x="46" y="186"/>
                    </a:lnTo>
                    <a:lnTo>
                      <a:pt x="42" y="184"/>
                    </a:lnTo>
                    <a:lnTo>
                      <a:pt x="38" y="182"/>
                    </a:lnTo>
                    <a:lnTo>
                      <a:pt x="34" y="179"/>
                    </a:lnTo>
                    <a:lnTo>
                      <a:pt x="31" y="175"/>
                    </a:lnTo>
                    <a:lnTo>
                      <a:pt x="29" y="171"/>
                    </a:lnTo>
                    <a:lnTo>
                      <a:pt x="27" y="167"/>
                    </a:lnTo>
                    <a:lnTo>
                      <a:pt x="27" y="161"/>
                    </a:lnTo>
                    <a:lnTo>
                      <a:pt x="27" y="161"/>
                    </a:lnTo>
                    <a:lnTo>
                      <a:pt x="27" y="156"/>
                    </a:lnTo>
                    <a:lnTo>
                      <a:pt x="29" y="152"/>
                    </a:lnTo>
                    <a:lnTo>
                      <a:pt x="31" y="148"/>
                    </a:lnTo>
                    <a:lnTo>
                      <a:pt x="34" y="144"/>
                    </a:lnTo>
                    <a:lnTo>
                      <a:pt x="38" y="141"/>
                    </a:lnTo>
                    <a:lnTo>
                      <a:pt x="42" y="139"/>
                    </a:lnTo>
                    <a:lnTo>
                      <a:pt x="46" y="137"/>
                    </a:lnTo>
                    <a:lnTo>
                      <a:pt x="51" y="137"/>
                    </a:lnTo>
                    <a:lnTo>
                      <a:pt x="51" y="137"/>
                    </a:lnTo>
                    <a:lnTo>
                      <a:pt x="55" y="137"/>
                    </a:lnTo>
                    <a:lnTo>
                      <a:pt x="60" y="139"/>
                    </a:lnTo>
                    <a:lnTo>
                      <a:pt x="64" y="141"/>
                    </a:lnTo>
                    <a:lnTo>
                      <a:pt x="68" y="143"/>
                    </a:lnTo>
                    <a:lnTo>
                      <a:pt x="68" y="143"/>
                    </a:lnTo>
                    <a:lnTo>
                      <a:pt x="87" y="157"/>
                    </a:lnTo>
                    <a:lnTo>
                      <a:pt x="87" y="157"/>
                    </a:lnTo>
                    <a:lnTo>
                      <a:pt x="92" y="159"/>
                    </a:lnTo>
                    <a:lnTo>
                      <a:pt x="97" y="160"/>
                    </a:lnTo>
                    <a:lnTo>
                      <a:pt x="102" y="159"/>
                    </a:lnTo>
                    <a:lnTo>
                      <a:pt x="106" y="156"/>
                    </a:lnTo>
                    <a:lnTo>
                      <a:pt x="106" y="156"/>
                    </a:lnTo>
                    <a:lnTo>
                      <a:pt x="108" y="152"/>
                    </a:lnTo>
                    <a:lnTo>
                      <a:pt x="109" y="147"/>
                    </a:lnTo>
                    <a:lnTo>
                      <a:pt x="108" y="143"/>
                    </a:lnTo>
                    <a:lnTo>
                      <a:pt x="105" y="138"/>
                    </a:lnTo>
                    <a:lnTo>
                      <a:pt x="74" y="102"/>
                    </a:lnTo>
                    <a:lnTo>
                      <a:pt x="37" y="102"/>
                    </a:lnTo>
                    <a:lnTo>
                      <a:pt x="37" y="102"/>
                    </a:lnTo>
                    <a:lnTo>
                      <a:pt x="50" y="14"/>
                    </a:lnTo>
                    <a:lnTo>
                      <a:pt x="50" y="14"/>
                    </a:lnTo>
                    <a:lnTo>
                      <a:pt x="50" y="9"/>
                    </a:lnTo>
                    <a:lnTo>
                      <a:pt x="48" y="4"/>
                    </a:lnTo>
                    <a:lnTo>
                      <a:pt x="44" y="2"/>
                    </a:lnTo>
                    <a:lnTo>
                      <a:pt x="40" y="0"/>
                    </a:lnTo>
                    <a:lnTo>
                      <a:pt x="40" y="0"/>
                    </a:lnTo>
                    <a:lnTo>
                      <a:pt x="35" y="0"/>
                    </a:lnTo>
                    <a:lnTo>
                      <a:pt x="31" y="3"/>
                    </a:lnTo>
                    <a:lnTo>
                      <a:pt x="27" y="6"/>
                    </a:lnTo>
                    <a:lnTo>
                      <a:pt x="26" y="11"/>
                    </a:lnTo>
                    <a:lnTo>
                      <a:pt x="26" y="11"/>
                    </a:lnTo>
                    <a:lnTo>
                      <a:pt x="7" y="102"/>
                    </a:lnTo>
                    <a:lnTo>
                      <a:pt x="3" y="10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2" name="Freeform 42"/>
              <p:cNvSpPr>
                <a:spLocks/>
              </p:cNvSpPr>
              <p:nvPr/>
            </p:nvSpPr>
            <p:spPr bwMode="auto">
              <a:xfrm>
                <a:off x="3511" y="1623"/>
                <a:ext cx="191" cy="261"/>
              </a:xfrm>
              <a:custGeom>
                <a:avLst/>
                <a:gdLst>
                  <a:gd name="T0" fmla="*/ 185 w 191"/>
                  <a:gd name="T1" fmla="*/ 18 h 261"/>
                  <a:gd name="T2" fmla="*/ 185 w 191"/>
                  <a:gd name="T3" fmla="*/ 18 h 261"/>
                  <a:gd name="T4" fmla="*/ 181 w 191"/>
                  <a:gd name="T5" fmla="*/ 11 h 261"/>
                  <a:gd name="T6" fmla="*/ 176 w 191"/>
                  <a:gd name="T7" fmla="*/ 5 h 261"/>
                  <a:gd name="T8" fmla="*/ 168 w 191"/>
                  <a:gd name="T9" fmla="*/ 2 h 261"/>
                  <a:gd name="T10" fmla="*/ 165 w 191"/>
                  <a:gd name="T11" fmla="*/ 1 h 261"/>
                  <a:gd name="T12" fmla="*/ 161 w 191"/>
                  <a:gd name="T13" fmla="*/ 0 h 261"/>
                  <a:gd name="T14" fmla="*/ 9 w 191"/>
                  <a:gd name="T15" fmla="*/ 0 h 261"/>
                  <a:gd name="T16" fmla="*/ 9 w 191"/>
                  <a:gd name="T17" fmla="*/ 0 h 261"/>
                  <a:gd name="T18" fmla="*/ 6 w 191"/>
                  <a:gd name="T19" fmla="*/ 1 h 261"/>
                  <a:gd name="T20" fmla="*/ 3 w 191"/>
                  <a:gd name="T21" fmla="*/ 3 h 261"/>
                  <a:gd name="T22" fmla="*/ 1 w 191"/>
                  <a:gd name="T23" fmla="*/ 6 h 261"/>
                  <a:gd name="T24" fmla="*/ 0 w 191"/>
                  <a:gd name="T25" fmla="*/ 9 h 261"/>
                  <a:gd name="T26" fmla="*/ 0 w 191"/>
                  <a:gd name="T27" fmla="*/ 243 h 261"/>
                  <a:gd name="T28" fmla="*/ 0 w 191"/>
                  <a:gd name="T29" fmla="*/ 243 h 261"/>
                  <a:gd name="T30" fmla="*/ 1 w 191"/>
                  <a:gd name="T31" fmla="*/ 247 h 261"/>
                  <a:gd name="T32" fmla="*/ 2 w 191"/>
                  <a:gd name="T33" fmla="*/ 250 h 261"/>
                  <a:gd name="T34" fmla="*/ 3 w 191"/>
                  <a:gd name="T35" fmla="*/ 253 h 261"/>
                  <a:gd name="T36" fmla="*/ 6 w 191"/>
                  <a:gd name="T37" fmla="*/ 256 h 261"/>
                  <a:gd name="T38" fmla="*/ 8 w 191"/>
                  <a:gd name="T39" fmla="*/ 258 h 261"/>
                  <a:gd name="T40" fmla="*/ 11 w 191"/>
                  <a:gd name="T41" fmla="*/ 259 h 261"/>
                  <a:gd name="T42" fmla="*/ 15 w 191"/>
                  <a:gd name="T43" fmla="*/ 261 h 261"/>
                  <a:gd name="T44" fmla="*/ 18 w 191"/>
                  <a:gd name="T45" fmla="*/ 261 h 261"/>
                  <a:gd name="T46" fmla="*/ 172 w 191"/>
                  <a:gd name="T47" fmla="*/ 261 h 261"/>
                  <a:gd name="T48" fmla="*/ 172 w 191"/>
                  <a:gd name="T49" fmla="*/ 261 h 261"/>
                  <a:gd name="T50" fmla="*/ 177 w 191"/>
                  <a:gd name="T51" fmla="*/ 261 h 261"/>
                  <a:gd name="T52" fmla="*/ 180 w 191"/>
                  <a:gd name="T53" fmla="*/ 259 h 261"/>
                  <a:gd name="T54" fmla="*/ 183 w 191"/>
                  <a:gd name="T55" fmla="*/ 258 h 261"/>
                  <a:gd name="T56" fmla="*/ 186 w 191"/>
                  <a:gd name="T57" fmla="*/ 256 h 261"/>
                  <a:gd name="T58" fmla="*/ 188 w 191"/>
                  <a:gd name="T59" fmla="*/ 253 h 261"/>
                  <a:gd name="T60" fmla="*/ 190 w 191"/>
                  <a:gd name="T61" fmla="*/ 250 h 261"/>
                  <a:gd name="T62" fmla="*/ 191 w 191"/>
                  <a:gd name="T63" fmla="*/ 247 h 261"/>
                  <a:gd name="T64" fmla="*/ 191 w 191"/>
                  <a:gd name="T65" fmla="*/ 243 h 261"/>
                  <a:gd name="T66" fmla="*/ 191 w 191"/>
                  <a:gd name="T67" fmla="*/ 32 h 261"/>
                  <a:gd name="T68" fmla="*/ 191 w 191"/>
                  <a:gd name="T69" fmla="*/ 32 h 261"/>
                  <a:gd name="T70" fmla="*/ 191 w 191"/>
                  <a:gd name="T71" fmla="*/ 28 h 261"/>
                  <a:gd name="T72" fmla="*/ 190 w 191"/>
                  <a:gd name="T73" fmla="*/ 25 h 261"/>
                  <a:gd name="T74" fmla="*/ 187 w 191"/>
                  <a:gd name="T75" fmla="*/ 21 h 261"/>
                  <a:gd name="T76" fmla="*/ 185 w 191"/>
                  <a:gd name="T77" fmla="*/ 18 h 261"/>
                  <a:gd name="T78" fmla="*/ 185 w 191"/>
                  <a:gd name="T79"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1" h="261">
                    <a:moveTo>
                      <a:pt x="185" y="18"/>
                    </a:moveTo>
                    <a:lnTo>
                      <a:pt x="185" y="18"/>
                    </a:lnTo>
                    <a:lnTo>
                      <a:pt x="181" y="11"/>
                    </a:lnTo>
                    <a:lnTo>
                      <a:pt x="176" y="5"/>
                    </a:lnTo>
                    <a:lnTo>
                      <a:pt x="168" y="2"/>
                    </a:lnTo>
                    <a:lnTo>
                      <a:pt x="165" y="1"/>
                    </a:lnTo>
                    <a:lnTo>
                      <a:pt x="161" y="0"/>
                    </a:lnTo>
                    <a:lnTo>
                      <a:pt x="9" y="0"/>
                    </a:lnTo>
                    <a:lnTo>
                      <a:pt x="9" y="0"/>
                    </a:lnTo>
                    <a:lnTo>
                      <a:pt x="6" y="1"/>
                    </a:lnTo>
                    <a:lnTo>
                      <a:pt x="3" y="3"/>
                    </a:lnTo>
                    <a:lnTo>
                      <a:pt x="1" y="6"/>
                    </a:lnTo>
                    <a:lnTo>
                      <a:pt x="0" y="9"/>
                    </a:lnTo>
                    <a:lnTo>
                      <a:pt x="0" y="243"/>
                    </a:lnTo>
                    <a:lnTo>
                      <a:pt x="0" y="243"/>
                    </a:lnTo>
                    <a:lnTo>
                      <a:pt x="1" y="247"/>
                    </a:lnTo>
                    <a:lnTo>
                      <a:pt x="2" y="250"/>
                    </a:lnTo>
                    <a:lnTo>
                      <a:pt x="3" y="253"/>
                    </a:lnTo>
                    <a:lnTo>
                      <a:pt x="6" y="256"/>
                    </a:lnTo>
                    <a:lnTo>
                      <a:pt x="8" y="258"/>
                    </a:lnTo>
                    <a:lnTo>
                      <a:pt x="11" y="259"/>
                    </a:lnTo>
                    <a:lnTo>
                      <a:pt x="15" y="261"/>
                    </a:lnTo>
                    <a:lnTo>
                      <a:pt x="18" y="261"/>
                    </a:lnTo>
                    <a:lnTo>
                      <a:pt x="172" y="261"/>
                    </a:lnTo>
                    <a:lnTo>
                      <a:pt x="172" y="261"/>
                    </a:lnTo>
                    <a:lnTo>
                      <a:pt x="177" y="261"/>
                    </a:lnTo>
                    <a:lnTo>
                      <a:pt x="180" y="259"/>
                    </a:lnTo>
                    <a:lnTo>
                      <a:pt x="183" y="258"/>
                    </a:lnTo>
                    <a:lnTo>
                      <a:pt x="186" y="256"/>
                    </a:lnTo>
                    <a:lnTo>
                      <a:pt x="188" y="253"/>
                    </a:lnTo>
                    <a:lnTo>
                      <a:pt x="190" y="250"/>
                    </a:lnTo>
                    <a:lnTo>
                      <a:pt x="191" y="247"/>
                    </a:lnTo>
                    <a:lnTo>
                      <a:pt x="191" y="243"/>
                    </a:lnTo>
                    <a:lnTo>
                      <a:pt x="191" y="32"/>
                    </a:lnTo>
                    <a:lnTo>
                      <a:pt x="191" y="32"/>
                    </a:lnTo>
                    <a:lnTo>
                      <a:pt x="191" y="28"/>
                    </a:lnTo>
                    <a:lnTo>
                      <a:pt x="190" y="25"/>
                    </a:lnTo>
                    <a:lnTo>
                      <a:pt x="187" y="21"/>
                    </a:lnTo>
                    <a:lnTo>
                      <a:pt x="185" y="18"/>
                    </a:lnTo>
                    <a:lnTo>
                      <a:pt x="185" y="1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3" name="Freeform 43"/>
              <p:cNvSpPr>
                <a:spLocks/>
              </p:cNvSpPr>
              <p:nvPr/>
            </p:nvSpPr>
            <p:spPr bwMode="auto">
              <a:xfrm>
                <a:off x="3568" y="1768"/>
                <a:ext cx="77" cy="31"/>
              </a:xfrm>
              <a:custGeom>
                <a:avLst/>
                <a:gdLst>
                  <a:gd name="T0" fmla="*/ 0 w 77"/>
                  <a:gd name="T1" fmla="*/ 31 h 31"/>
                  <a:gd name="T2" fmla="*/ 0 w 77"/>
                  <a:gd name="T3" fmla="*/ 31 h 31"/>
                  <a:gd name="T4" fmla="*/ 0 w 77"/>
                  <a:gd name="T5" fmla="*/ 16 h 31"/>
                  <a:gd name="T6" fmla="*/ 0 w 77"/>
                  <a:gd name="T7" fmla="*/ 16 h 31"/>
                  <a:gd name="T8" fmla="*/ 1 w 77"/>
                  <a:gd name="T9" fmla="*/ 13 h 31"/>
                  <a:gd name="T10" fmla="*/ 4 w 77"/>
                  <a:gd name="T11" fmla="*/ 9 h 31"/>
                  <a:gd name="T12" fmla="*/ 7 w 77"/>
                  <a:gd name="T13" fmla="*/ 7 h 31"/>
                  <a:gd name="T14" fmla="*/ 13 w 77"/>
                  <a:gd name="T15" fmla="*/ 5 h 31"/>
                  <a:gd name="T16" fmla="*/ 18 w 77"/>
                  <a:gd name="T17" fmla="*/ 3 h 31"/>
                  <a:gd name="T18" fmla="*/ 25 w 77"/>
                  <a:gd name="T19" fmla="*/ 1 h 31"/>
                  <a:gd name="T20" fmla="*/ 31 w 77"/>
                  <a:gd name="T21" fmla="*/ 0 h 31"/>
                  <a:gd name="T22" fmla="*/ 38 w 77"/>
                  <a:gd name="T23" fmla="*/ 0 h 31"/>
                  <a:gd name="T24" fmla="*/ 38 w 77"/>
                  <a:gd name="T25" fmla="*/ 0 h 31"/>
                  <a:gd name="T26" fmla="*/ 46 w 77"/>
                  <a:gd name="T27" fmla="*/ 0 h 31"/>
                  <a:gd name="T28" fmla="*/ 53 w 77"/>
                  <a:gd name="T29" fmla="*/ 1 h 31"/>
                  <a:gd name="T30" fmla="*/ 59 w 77"/>
                  <a:gd name="T31" fmla="*/ 3 h 31"/>
                  <a:gd name="T32" fmla="*/ 65 w 77"/>
                  <a:gd name="T33" fmla="*/ 5 h 31"/>
                  <a:gd name="T34" fmla="*/ 69 w 77"/>
                  <a:gd name="T35" fmla="*/ 7 h 31"/>
                  <a:gd name="T36" fmla="*/ 73 w 77"/>
                  <a:gd name="T37" fmla="*/ 9 h 31"/>
                  <a:gd name="T38" fmla="*/ 75 w 77"/>
                  <a:gd name="T39" fmla="*/ 13 h 31"/>
                  <a:gd name="T40" fmla="*/ 76 w 77"/>
                  <a:gd name="T41" fmla="*/ 16 h 31"/>
                  <a:gd name="T42" fmla="*/ 76 w 77"/>
                  <a:gd name="T43" fmla="*/ 16 h 31"/>
                  <a:gd name="T44" fmla="*/ 77 w 77"/>
                  <a:gd name="T4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31">
                    <a:moveTo>
                      <a:pt x="0" y="31"/>
                    </a:moveTo>
                    <a:lnTo>
                      <a:pt x="0" y="31"/>
                    </a:lnTo>
                    <a:lnTo>
                      <a:pt x="0" y="16"/>
                    </a:lnTo>
                    <a:lnTo>
                      <a:pt x="0" y="16"/>
                    </a:lnTo>
                    <a:lnTo>
                      <a:pt x="1" y="13"/>
                    </a:lnTo>
                    <a:lnTo>
                      <a:pt x="4" y="9"/>
                    </a:lnTo>
                    <a:lnTo>
                      <a:pt x="7" y="7"/>
                    </a:lnTo>
                    <a:lnTo>
                      <a:pt x="13" y="5"/>
                    </a:lnTo>
                    <a:lnTo>
                      <a:pt x="18" y="3"/>
                    </a:lnTo>
                    <a:lnTo>
                      <a:pt x="25" y="1"/>
                    </a:lnTo>
                    <a:lnTo>
                      <a:pt x="31" y="0"/>
                    </a:lnTo>
                    <a:lnTo>
                      <a:pt x="38" y="0"/>
                    </a:lnTo>
                    <a:lnTo>
                      <a:pt x="38" y="0"/>
                    </a:lnTo>
                    <a:lnTo>
                      <a:pt x="46" y="0"/>
                    </a:lnTo>
                    <a:lnTo>
                      <a:pt x="53" y="1"/>
                    </a:lnTo>
                    <a:lnTo>
                      <a:pt x="59" y="3"/>
                    </a:lnTo>
                    <a:lnTo>
                      <a:pt x="65" y="5"/>
                    </a:lnTo>
                    <a:lnTo>
                      <a:pt x="69" y="7"/>
                    </a:lnTo>
                    <a:lnTo>
                      <a:pt x="73" y="9"/>
                    </a:lnTo>
                    <a:lnTo>
                      <a:pt x="75" y="13"/>
                    </a:lnTo>
                    <a:lnTo>
                      <a:pt x="76" y="16"/>
                    </a:lnTo>
                    <a:lnTo>
                      <a:pt x="76" y="16"/>
                    </a:lnTo>
                    <a:lnTo>
                      <a:pt x="77" y="3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4" name="Freeform 44"/>
              <p:cNvSpPr>
                <a:spLocks/>
              </p:cNvSpPr>
              <p:nvPr/>
            </p:nvSpPr>
            <p:spPr bwMode="auto">
              <a:xfrm>
                <a:off x="3579" y="1700"/>
                <a:ext cx="56" cy="57"/>
              </a:xfrm>
              <a:custGeom>
                <a:avLst/>
                <a:gdLst>
                  <a:gd name="T0" fmla="*/ 0 w 56"/>
                  <a:gd name="T1" fmla="*/ 28 h 57"/>
                  <a:gd name="T2" fmla="*/ 0 w 56"/>
                  <a:gd name="T3" fmla="*/ 28 h 57"/>
                  <a:gd name="T4" fmla="*/ 0 w 56"/>
                  <a:gd name="T5" fmla="*/ 23 h 57"/>
                  <a:gd name="T6" fmla="*/ 2 w 56"/>
                  <a:gd name="T7" fmla="*/ 18 h 57"/>
                  <a:gd name="T8" fmla="*/ 5 w 56"/>
                  <a:gd name="T9" fmla="*/ 13 h 57"/>
                  <a:gd name="T10" fmla="*/ 8 w 56"/>
                  <a:gd name="T11" fmla="*/ 9 h 57"/>
                  <a:gd name="T12" fmla="*/ 12 w 56"/>
                  <a:gd name="T13" fmla="*/ 4 h 57"/>
                  <a:gd name="T14" fmla="*/ 17 w 56"/>
                  <a:gd name="T15" fmla="*/ 2 h 57"/>
                  <a:gd name="T16" fmla="*/ 22 w 56"/>
                  <a:gd name="T17" fmla="*/ 0 h 57"/>
                  <a:gd name="T18" fmla="*/ 27 w 56"/>
                  <a:gd name="T19" fmla="*/ 0 h 57"/>
                  <a:gd name="T20" fmla="*/ 27 w 56"/>
                  <a:gd name="T21" fmla="*/ 0 h 57"/>
                  <a:gd name="T22" fmla="*/ 33 w 56"/>
                  <a:gd name="T23" fmla="*/ 0 h 57"/>
                  <a:gd name="T24" fmla="*/ 39 w 56"/>
                  <a:gd name="T25" fmla="*/ 2 h 57"/>
                  <a:gd name="T26" fmla="*/ 44 w 56"/>
                  <a:gd name="T27" fmla="*/ 4 h 57"/>
                  <a:gd name="T28" fmla="*/ 48 w 56"/>
                  <a:gd name="T29" fmla="*/ 9 h 57"/>
                  <a:gd name="T30" fmla="*/ 51 w 56"/>
                  <a:gd name="T31" fmla="*/ 13 h 57"/>
                  <a:gd name="T32" fmla="*/ 54 w 56"/>
                  <a:gd name="T33" fmla="*/ 18 h 57"/>
                  <a:gd name="T34" fmla="*/ 55 w 56"/>
                  <a:gd name="T35" fmla="*/ 23 h 57"/>
                  <a:gd name="T36" fmla="*/ 56 w 56"/>
                  <a:gd name="T37" fmla="*/ 28 h 57"/>
                  <a:gd name="T38" fmla="*/ 56 w 56"/>
                  <a:gd name="T39" fmla="*/ 28 h 57"/>
                  <a:gd name="T40" fmla="*/ 55 w 56"/>
                  <a:gd name="T41" fmla="*/ 34 h 57"/>
                  <a:gd name="T42" fmla="*/ 54 w 56"/>
                  <a:gd name="T43" fmla="*/ 39 h 57"/>
                  <a:gd name="T44" fmla="*/ 51 w 56"/>
                  <a:gd name="T45" fmla="*/ 45 h 57"/>
                  <a:gd name="T46" fmla="*/ 48 w 56"/>
                  <a:gd name="T47" fmla="*/ 49 h 57"/>
                  <a:gd name="T48" fmla="*/ 44 w 56"/>
                  <a:gd name="T49" fmla="*/ 52 h 57"/>
                  <a:gd name="T50" fmla="*/ 39 w 56"/>
                  <a:gd name="T51" fmla="*/ 55 h 57"/>
                  <a:gd name="T52" fmla="*/ 33 w 56"/>
                  <a:gd name="T53" fmla="*/ 56 h 57"/>
                  <a:gd name="T54" fmla="*/ 27 w 56"/>
                  <a:gd name="T55" fmla="*/ 57 h 57"/>
                  <a:gd name="T56" fmla="*/ 27 w 56"/>
                  <a:gd name="T57" fmla="*/ 57 h 57"/>
                  <a:gd name="T58" fmla="*/ 22 w 56"/>
                  <a:gd name="T59" fmla="*/ 56 h 57"/>
                  <a:gd name="T60" fmla="*/ 17 w 56"/>
                  <a:gd name="T61" fmla="*/ 55 h 57"/>
                  <a:gd name="T62" fmla="*/ 12 w 56"/>
                  <a:gd name="T63" fmla="*/ 52 h 57"/>
                  <a:gd name="T64" fmla="*/ 8 w 56"/>
                  <a:gd name="T65" fmla="*/ 49 h 57"/>
                  <a:gd name="T66" fmla="*/ 5 w 56"/>
                  <a:gd name="T67" fmla="*/ 45 h 57"/>
                  <a:gd name="T68" fmla="*/ 2 w 56"/>
                  <a:gd name="T69" fmla="*/ 39 h 57"/>
                  <a:gd name="T70" fmla="*/ 0 w 56"/>
                  <a:gd name="T71" fmla="*/ 34 h 57"/>
                  <a:gd name="T72" fmla="*/ 0 w 56"/>
                  <a:gd name="T73" fmla="*/ 28 h 57"/>
                  <a:gd name="T74" fmla="*/ 0 w 56"/>
                  <a:gd name="T7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7">
                    <a:moveTo>
                      <a:pt x="0" y="28"/>
                    </a:moveTo>
                    <a:lnTo>
                      <a:pt x="0" y="28"/>
                    </a:lnTo>
                    <a:lnTo>
                      <a:pt x="0" y="23"/>
                    </a:lnTo>
                    <a:lnTo>
                      <a:pt x="2" y="18"/>
                    </a:lnTo>
                    <a:lnTo>
                      <a:pt x="5" y="13"/>
                    </a:lnTo>
                    <a:lnTo>
                      <a:pt x="8" y="9"/>
                    </a:lnTo>
                    <a:lnTo>
                      <a:pt x="12" y="4"/>
                    </a:lnTo>
                    <a:lnTo>
                      <a:pt x="17" y="2"/>
                    </a:lnTo>
                    <a:lnTo>
                      <a:pt x="22" y="0"/>
                    </a:lnTo>
                    <a:lnTo>
                      <a:pt x="27" y="0"/>
                    </a:lnTo>
                    <a:lnTo>
                      <a:pt x="27" y="0"/>
                    </a:lnTo>
                    <a:lnTo>
                      <a:pt x="33" y="0"/>
                    </a:lnTo>
                    <a:lnTo>
                      <a:pt x="39" y="2"/>
                    </a:lnTo>
                    <a:lnTo>
                      <a:pt x="44" y="4"/>
                    </a:lnTo>
                    <a:lnTo>
                      <a:pt x="48" y="9"/>
                    </a:lnTo>
                    <a:lnTo>
                      <a:pt x="51" y="13"/>
                    </a:lnTo>
                    <a:lnTo>
                      <a:pt x="54" y="18"/>
                    </a:lnTo>
                    <a:lnTo>
                      <a:pt x="55" y="23"/>
                    </a:lnTo>
                    <a:lnTo>
                      <a:pt x="56" y="28"/>
                    </a:lnTo>
                    <a:lnTo>
                      <a:pt x="56" y="28"/>
                    </a:lnTo>
                    <a:lnTo>
                      <a:pt x="55" y="34"/>
                    </a:lnTo>
                    <a:lnTo>
                      <a:pt x="54" y="39"/>
                    </a:lnTo>
                    <a:lnTo>
                      <a:pt x="51" y="45"/>
                    </a:lnTo>
                    <a:lnTo>
                      <a:pt x="48" y="49"/>
                    </a:lnTo>
                    <a:lnTo>
                      <a:pt x="44" y="52"/>
                    </a:lnTo>
                    <a:lnTo>
                      <a:pt x="39" y="55"/>
                    </a:lnTo>
                    <a:lnTo>
                      <a:pt x="33" y="56"/>
                    </a:lnTo>
                    <a:lnTo>
                      <a:pt x="27" y="57"/>
                    </a:lnTo>
                    <a:lnTo>
                      <a:pt x="27" y="57"/>
                    </a:lnTo>
                    <a:lnTo>
                      <a:pt x="22" y="56"/>
                    </a:lnTo>
                    <a:lnTo>
                      <a:pt x="17" y="55"/>
                    </a:lnTo>
                    <a:lnTo>
                      <a:pt x="12" y="52"/>
                    </a:lnTo>
                    <a:lnTo>
                      <a:pt x="8" y="49"/>
                    </a:lnTo>
                    <a:lnTo>
                      <a:pt x="5" y="45"/>
                    </a:lnTo>
                    <a:lnTo>
                      <a:pt x="2" y="39"/>
                    </a:lnTo>
                    <a:lnTo>
                      <a:pt x="0" y="34"/>
                    </a:lnTo>
                    <a:lnTo>
                      <a:pt x="0" y="28"/>
                    </a:lnTo>
                    <a:lnTo>
                      <a:pt x="0" y="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5" name="Line 45"/>
              <p:cNvSpPr>
                <a:spLocks noChangeShapeType="1"/>
              </p:cNvSpPr>
              <p:nvPr/>
            </p:nvSpPr>
            <p:spPr bwMode="auto">
              <a:xfrm flipH="1">
                <a:off x="3522" y="1637"/>
                <a:ext cx="161"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6" name="Freeform 46"/>
              <p:cNvSpPr>
                <a:spLocks/>
              </p:cNvSpPr>
              <p:nvPr/>
            </p:nvSpPr>
            <p:spPr bwMode="auto">
              <a:xfrm>
                <a:off x="5092" y="2765"/>
                <a:ext cx="50" cy="48"/>
              </a:xfrm>
              <a:custGeom>
                <a:avLst/>
                <a:gdLst>
                  <a:gd name="T0" fmla="*/ 50 w 50"/>
                  <a:gd name="T1" fmla="*/ 24 h 48"/>
                  <a:gd name="T2" fmla="*/ 50 w 50"/>
                  <a:gd name="T3" fmla="*/ 24 h 48"/>
                  <a:gd name="T4" fmla="*/ 49 w 50"/>
                  <a:gd name="T5" fmla="*/ 19 h 48"/>
                  <a:gd name="T6" fmla="*/ 48 w 50"/>
                  <a:gd name="T7" fmla="*/ 14 h 48"/>
                  <a:gd name="T8" fmla="*/ 46 w 50"/>
                  <a:gd name="T9" fmla="*/ 10 h 48"/>
                  <a:gd name="T10" fmla="*/ 43 w 50"/>
                  <a:gd name="T11" fmla="*/ 7 h 48"/>
                  <a:gd name="T12" fmla="*/ 39 w 50"/>
                  <a:gd name="T13" fmla="*/ 4 h 48"/>
                  <a:gd name="T14" fmla="*/ 34 w 50"/>
                  <a:gd name="T15" fmla="*/ 2 h 48"/>
                  <a:gd name="T16" fmla="*/ 30 w 50"/>
                  <a:gd name="T17" fmla="*/ 0 h 48"/>
                  <a:gd name="T18" fmla="*/ 25 w 50"/>
                  <a:gd name="T19" fmla="*/ 0 h 48"/>
                  <a:gd name="T20" fmla="*/ 25 w 50"/>
                  <a:gd name="T21" fmla="*/ 0 h 48"/>
                  <a:gd name="T22" fmla="*/ 20 w 50"/>
                  <a:gd name="T23" fmla="*/ 0 h 48"/>
                  <a:gd name="T24" fmla="*/ 15 w 50"/>
                  <a:gd name="T25" fmla="*/ 2 h 48"/>
                  <a:gd name="T26" fmla="*/ 11 w 50"/>
                  <a:gd name="T27" fmla="*/ 4 h 48"/>
                  <a:gd name="T28" fmla="*/ 8 w 50"/>
                  <a:gd name="T29" fmla="*/ 7 h 48"/>
                  <a:gd name="T30" fmla="*/ 5 w 50"/>
                  <a:gd name="T31" fmla="*/ 10 h 48"/>
                  <a:gd name="T32" fmla="*/ 3 w 50"/>
                  <a:gd name="T33" fmla="*/ 14 h 48"/>
                  <a:gd name="T34" fmla="*/ 0 w 50"/>
                  <a:gd name="T35" fmla="*/ 19 h 48"/>
                  <a:gd name="T36" fmla="*/ 0 w 50"/>
                  <a:gd name="T37" fmla="*/ 24 h 48"/>
                  <a:gd name="T38" fmla="*/ 0 w 50"/>
                  <a:gd name="T39" fmla="*/ 24 h 48"/>
                  <a:gd name="T40" fmla="*/ 0 w 50"/>
                  <a:gd name="T41" fmla="*/ 29 h 48"/>
                  <a:gd name="T42" fmla="*/ 3 w 50"/>
                  <a:gd name="T43" fmla="*/ 34 h 48"/>
                  <a:gd name="T44" fmla="*/ 5 w 50"/>
                  <a:gd name="T45" fmla="*/ 38 h 48"/>
                  <a:gd name="T46" fmla="*/ 8 w 50"/>
                  <a:gd name="T47" fmla="*/ 41 h 48"/>
                  <a:gd name="T48" fmla="*/ 11 w 50"/>
                  <a:gd name="T49" fmla="*/ 44 h 48"/>
                  <a:gd name="T50" fmla="*/ 15 w 50"/>
                  <a:gd name="T51" fmla="*/ 47 h 48"/>
                  <a:gd name="T52" fmla="*/ 20 w 50"/>
                  <a:gd name="T53" fmla="*/ 48 h 48"/>
                  <a:gd name="T54" fmla="*/ 25 w 50"/>
                  <a:gd name="T55" fmla="*/ 48 h 48"/>
                  <a:gd name="T56" fmla="*/ 25 w 50"/>
                  <a:gd name="T57" fmla="*/ 48 h 48"/>
                  <a:gd name="T58" fmla="*/ 30 w 50"/>
                  <a:gd name="T59" fmla="*/ 48 h 48"/>
                  <a:gd name="T60" fmla="*/ 34 w 50"/>
                  <a:gd name="T61" fmla="*/ 47 h 48"/>
                  <a:gd name="T62" fmla="*/ 39 w 50"/>
                  <a:gd name="T63" fmla="*/ 44 h 48"/>
                  <a:gd name="T64" fmla="*/ 43 w 50"/>
                  <a:gd name="T65" fmla="*/ 41 h 48"/>
                  <a:gd name="T66" fmla="*/ 46 w 50"/>
                  <a:gd name="T67" fmla="*/ 38 h 48"/>
                  <a:gd name="T68" fmla="*/ 48 w 50"/>
                  <a:gd name="T69" fmla="*/ 34 h 48"/>
                  <a:gd name="T70" fmla="*/ 49 w 50"/>
                  <a:gd name="T71" fmla="*/ 29 h 48"/>
                  <a:gd name="T72" fmla="*/ 50 w 50"/>
                  <a:gd name="T73" fmla="*/ 24 h 48"/>
                  <a:gd name="T74" fmla="*/ 50 w 50"/>
                  <a:gd name="T7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8">
                    <a:moveTo>
                      <a:pt x="50" y="24"/>
                    </a:moveTo>
                    <a:lnTo>
                      <a:pt x="50" y="24"/>
                    </a:lnTo>
                    <a:lnTo>
                      <a:pt x="49" y="19"/>
                    </a:lnTo>
                    <a:lnTo>
                      <a:pt x="48" y="14"/>
                    </a:lnTo>
                    <a:lnTo>
                      <a:pt x="46" y="10"/>
                    </a:lnTo>
                    <a:lnTo>
                      <a:pt x="43" y="7"/>
                    </a:lnTo>
                    <a:lnTo>
                      <a:pt x="39" y="4"/>
                    </a:lnTo>
                    <a:lnTo>
                      <a:pt x="34" y="2"/>
                    </a:lnTo>
                    <a:lnTo>
                      <a:pt x="30" y="0"/>
                    </a:lnTo>
                    <a:lnTo>
                      <a:pt x="25" y="0"/>
                    </a:lnTo>
                    <a:lnTo>
                      <a:pt x="25" y="0"/>
                    </a:lnTo>
                    <a:lnTo>
                      <a:pt x="20" y="0"/>
                    </a:lnTo>
                    <a:lnTo>
                      <a:pt x="15" y="2"/>
                    </a:lnTo>
                    <a:lnTo>
                      <a:pt x="11" y="4"/>
                    </a:lnTo>
                    <a:lnTo>
                      <a:pt x="8" y="7"/>
                    </a:lnTo>
                    <a:lnTo>
                      <a:pt x="5" y="10"/>
                    </a:lnTo>
                    <a:lnTo>
                      <a:pt x="3" y="14"/>
                    </a:lnTo>
                    <a:lnTo>
                      <a:pt x="0" y="19"/>
                    </a:lnTo>
                    <a:lnTo>
                      <a:pt x="0" y="24"/>
                    </a:lnTo>
                    <a:lnTo>
                      <a:pt x="0" y="24"/>
                    </a:lnTo>
                    <a:lnTo>
                      <a:pt x="0" y="29"/>
                    </a:lnTo>
                    <a:lnTo>
                      <a:pt x="3" y="34"/>
                    </a:lnTo>
                    <a:lnTo>
                      <a:pt x="5" y="38"/>
                    </a:lnTo>
                    <a:lnTo>
                      <a:pt x="8" y="41"/>
                    </a:lnTo>
                    <a:lnTo>
                      <a:pt x="11" y="44"/>
                    </a:lnTo>
                    <a:lnTo>
                      <a:pt x="15" y="47"/>
                    </a:lnTo>
                    <a:lnTo>
                      <a:pt x="20" y="48"/>
                    </a:lnTo>
                    <a:lnTo>
                      <a:pt x="25" y="48"/>
                    </a:lnTo>
                    <a:lnTo>
                      <a:pt x="25" y="48"/>
                    </a:lnTo>
                    <a:lnTo>
                      <a:pt x="30" y="48"/>
                    </a:lnTo>
                    <a:lnTo>
                      <a:pt x="34" y="47"/>
                    </a:lnTo>
                    <a:lnTo>
                      <a:pt x="39" y="44"/>
                    </a:lnTo>
                    <a:lnTo>
                      <a:pt x="43" y="41"/>
                    </a:lnTo>
                    <a:lnTo>
                      <a:pt x="46" y="38"/>
                    </a:lnTo>
                    <a:lnTo>
                      <a:pt x="48" y="34"/>
                    </a:lnTo>
                    <a:lnTo>
                      <a:pt x="49" y="29"/>
                    </a:lnTo>
                    <a:lnTo>
                      <a:pt x="50" y="24"/>
                    </a:lnTo>
                    <a:lnTo>
                      <a:pt x="50" y="2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7" name="Freeform 47"/>
              <p:cNvSpPr>
                <a:spLocks/>
              </p:cNvSpPr>
              <p:nvPr/>
            </p:nvSpPr>
            <p:spPr bwMode="auto">
              <a:xfrm>
                <a:off x="5085" y="2821"/>
                <a:ext cx="63" cy="116"/>
              </a:xfrm>
              <a:custGeom>
                <a:avLst/>
                <a:gdLst>
                  <a:gd name="T0" fmla="*/ 48 w 63"/>
                  <a:gd name="T1" fmla="*/ 116 h 116"/>
                  <a:gd name="T2" fmla="*/ 48 w 63"/>
                  <a:gd name="T3" fmla="*/ 116 h 116"/>
                  <a:gd name="T4" fmla="*/ 50 w 63"/>
                  <a:gd name="T5" fmla="*/ 106 h 116"/>
                  <a:gd name="T6" fmla="*/ 52 w 63"/>
                  <a:gd name="T7" fmla="*/ 95 h 116"/>
                  <a:gd name="T8" fmla="*/ 55 w 63"/>
                  <a:gd name="T9" fmla="*/ 75 h 116"/>
                  <a:gd name="T10" fmla="*/ 55 w 63"/>
                  <a:gd name="T11" fmla="*/ 75 h 116"/>
                  <a:gd name="T12" fmla="*/ 56 w 63"/>
                  <a:gd name="T13" fmla="*/ 71 h 116"/>
                  <a:gd name="T14" fmla="*/ 58 w 63"/>
                  <a:gd name="T15" fmla="*/ 69 h 116"/>
                  <a:gd name="T16" fmla="*/ 59 w 63"/>
                  <a:gd name="T17" fmla="*/ 67 h 116"/>
                  <a:gd name="T18" fmla="*/ 60 w 63"/>
                  <a:gd name="T19" fmla="*/ 63 h 116"/>
                  <a:gd name="T20" fmla="*/ 60 w 63"/>
                  <a:gd name="T21" fmla="*/ 63 h 116"/>
                  <a:gd name="T22" fmla="*/ 63 w 63"/>
                  <a:gd name="T23" fmla="*/ 42 h 116"/>
                  <a:gd name="T24" fmla="*/ 63 w 63"/>
                  <a:gd name="T25" fmla="*/ 27 h 116"/>
                  <a:gd name="T26" fmla="*/ 63 w 63"/>
                  <a:gd name="T27" fmla="*/ 12 h 116"/>
                  <a:gd name="T28" fmla="*/ 63 w 63"/>
                  <a:gd name="T29" fmla="*/ 12 h 116"/>
                  <a:gd name="T30" fmla="*/ 62 w 63"/>
                  <a:gd name="T31" fmla="*/ 10 h 116"/>
                  <a:gd name="T32" fmla="*/ 60 w 63"/>
                  <a:gd name="T33" fmla="*/ 8 h 116"/>
                  <a:gd name="T34" fmla="*/ 58 w 63"/>
                  <a:gd name="T35" fmla="*/ 5 h 116"/>
                  <a:gd name="T36" fmla="*/ 54 w 63"/>
                  <a:gd name="T37" fmla="*/ 3 h 116"/>
                  <a:gd name="T38" fmla="*/ 43 w 63"/>
                  <a:gd name="T39" fmla="*/ 1 h 116"/>
                  <a:gd name="T40" fmla="*/ 32 w 63"/>
                  <a:gd name="T41" fmla="*/ 0 h 116"/>
                  <a:gd name="T42" fmla="*/ 32 w 63"/>
                  <a:gd name="T43" fmla="*/ 0 h 116"/>
                  <a:gd name="T44" fmla="*/ 21 w 63"/>
                  <a:gd name="T45" fmla="*/ 1 h 116"/>
                  <a:gd name="T46" fmla="*/ 11 w 63"/>
                  <a:gd name="T47" fmla="*/ 3 h 116"/>
                  <a:gd name="T48" fmla="*/ 6 w 63"/>
                  <a:gd name="T49" fmla="*/ 5 h 116"/>
                  <a:gd name="T50" fmla="*/ 3 w 63"/>
                  <a:gd name="T51" fmla="*/ 8 h 116"/>
                  <a:gd name="T52" fmla="*/ 1 w 63"/>
                  <a:gd name="T53" fmla="*/ 10 h 116"/>
                  <a:gd name="T54" fmla="*/ 1 w 63"/>
                  <a:gd name="T55" fmla="*/ 12 h 116"/>
                  <a:gd name="T56" fmla="*/ 1 w 63"/>
                  <a:gd name="T57" fmla="*/ 12 h 116"/>
                  <a:gd name="T58" fmla="*/ 0 w 63"/>
                  <a:gd name="T59" fmla="*/ 27 h 116"/>
                  <a:gd name="T60" fmla="*/ 1 w 63"/>
                  <a:gd name="T61" fmla="*/ 42 h 116"/>
                  <a:gd name="T62" fmla="*/ 3 w 63"/>
                  <a:gd name="T63" fmla="*/ 63 h 116"/>
                  <a:gd name="T64" fmla="*/ 3 w 63"/>
                  <a:gd name="T65" fmla="*/ 63 h 116"/>
                  <a:gd name="T66" fmla="*/ 4 w 63"/>
                  <a:gd name="T67" fmla="*/ 67 h 116"/>
                  <a:gd name="T68" fmla="*/ 6 w 63"/>
                  <a:gd name="T69" fmla="*/ 69 h 116"/>
                  <a:gd name="T70" fmla="*/ 7 w 63"/>
                  <a:gd name="T71" fmla="*/ 71 h 116"/>
                  <a:gd name="T72" fmla="*/ 8 w 63"/>
                  <a:gd name="T73" fmla="*/ 75 h 116"/>
                  <a:gd name="T74" fmla="*/ 8 w 63"/>
                  <a:gd name="T75" fmla="*/ 75 h 116"/>
                  <a:gd name="T76" fmla="*/ 13 w 63"/>
                  <a:gd name="T77" fmla="*/ 95 h 116"/>
                  <a:gd name="T78" fmla="*/ 15 w 63"/>
                  <a:gd name="T79" fmla="*/ 106 h 116"/>
                  <a:gd name="T80" fmla="*/ 17 w 63"/>
                  <a:gd name="T8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16">
                    <a:moveTo>
                      <a:pt x="48" y="116"/>
                    </a:moveTo>
                    <a:lnTo>
                      <a:pt x="48" y="116"/>
                    </a:lnTo>
                    <a:lnTo>
                      <a:pt x="50" y="106"/>
                    </a:lnTo>
                    <a:lnTo>
                      <a:pt x="52" y="95"/>
                    </a:lnTo>
                    <a:lnTo>
                      <a:pt x="55" y="75"/>
                    </a:lnTo>
                    <a:lnTo>
                      <a:pt x="55" y="75"/>
                    </a:lnTo>
                    <a:lnTo>
                      <a:pt x="56" y="71"/>
                    </a:lnTo>
                    <a:lnTo>
                      <a:pt x="58" y="69"/>
                    </a:lnTo>
                    <a:lnTo>
                      <a:pt x="59" y="67"/>
                    </a:lnTo>
                    <a:lnTo>
                      <a:pt x="60" y="63"/>
                    </a:lnTo>
                    <a:lnTo>
                      <a:pt x="60" y="63"/>
                    </a:lnTo>
                    <a:lnTo>
                      <a:pt x="63" y="42"/>
                    </a:lnTo>
                    <a:lnTo>
                      <a:pt x="63" y="27"/>
                    </a:lnTo>
                    <a:lnTo>
                      <a:pt x="63" y="12"/>
                    </a:lnTo>
                    <a:lnTo>
                      <a:pt x="63" y="12"/>
                    </a:lnTo>
                    <a:lnTo>
                      <a:pt x="62" y="10"/>
                    </a:lnTo>
                    <a:lnTo>
                      <a:pt x="60" y="8"/>
                    </a:lnTo>
                    <a:lnTo>
                      <a:pt x="58" y="5"/>
                    </a:lnTo>
                    <a:lnTo>
                      <a:pt x="54" y="3"/>
                    </a:lnTo>
                    <a:lnTo>
                      <a:pt x="43" y="1"/>
                    </a:lnTo>
                    <a:lnTo>
                      <a:pt x="32" y="0"/>
                    </a:lnTo>
                    <a:lnTo>
                      <a:pt x="32" y="0"/>
                    </a:lnTo>
                    <a:lnTo>
                      <a:pt x="21" y="1"/>
                    </a:lnTo>
                    <a:lnTo>
                      <a:pt x="11" y="3"/>
                    </a:lnTo>
                    <a:lnTo>
                      <a:pt x="6" y="5"/>
                    </a:lnTo>
                    <a:lnTo>
                      <a:pt x="3" y="8"/>
                    </a:lnTo>
                    <a:lnTo>
                      <a:pt x="1" y="10"/>
                    </a:lnTo>
                    <a:lnTo>
                      <a:pt x="1" y="12"/>
                    </a:lnTo>
                    <a:lnTo>
                      <a:pt x="1" y="12"/>
                    </a:lnTo>
                    <a:lnTo>
                      <a:pt x="0" y="27"/>
                    </a:lnTo>
                    <a:lnTo>
                      <a:pt x="1" y="42"/>
                    </a:lnTo>
                    <a:lnTo>
                      <a:pt x="3" y="63"/>
                    </a:lnTo>
                    <a:lnTo>
                      <a:pt x="3" y="63"/>
                    </a:lnTo>
                    <a:lnTo>
                      <a:pt x="4" y="67"/>
                    </a:lnTo>
                    <a:lnTo>
                      <a:pt x="6" y="69"/>
                    </a:lnTo>
                    <a:lnTo>
                      <a:pt x="7" y="71"/>
                    </a:lnTo>
                    <a:lnTo>
                      <a:pt x="8" y="75"/>
                    </a:lnTo>
                    <a:lnTo>
                      <a:pt x="8" y="75"/>
                    </a:lnTo>
                    <a:lnTo>
                      <a:pt x="13" y="95"/>
                    </a:lnTo>
                    <a:lnTo>
                      <a:pt x="15" y="106"/>
                    </a:lnTo>
                    <a:lnTo>
                      <a:pt x="17" y="1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8" name="Freeform 48"/>
              <p:cNvSpPr>
                <a:spLocks/>
              </p:cNvSpPr>
              <p:nvPr/>
            </p:nvSpPr>
            <p:spPr bwMode="auto">
              <a:xfrm>
                <a:off x="4906" y="2765"/>
                <a:ext cx="49" cy="48"/>
              </a:xfrm>
              <a:custGeom>
                <a:avLst/>
                <a:gdLst>
                  <a:gd name="T0" fmla="*/ 49 w 49"/>
                  <a:gd name="T1" fmla="*/ 24 h 48"/>
                  <a:gd name="T2" fmla="*/ 49 w 49"/>
                  <a:gd name="T3" fmla="*/ 24 h 48"/>
                  <a:gd name="T4" fmla="*/ 49 w 49"/>
                  <a:gd name="T5" fmla="*/ 19 h 48"/>
                  <a:gd name="T6" fmla="*/ 48 w 49"/>
                  <a:gd name="T7" fmla="*/ 14 h 48"/>
                  <a:gd name="T8" fmla="*/ 45 w 49"/>
                  <a:gd name="T9" fmla="*/ 10 h 48"/>
                  <a:gd name="T10" fmla="*/ 41 w 49"/>
                  <a:gd name="T11" fmla="*/ 7 h 48"/>
                  <a:gd name="T12" fmla="*/ 38 w 49"/>
                  <a:gd name="T13" fmla="*/ 4 h 48"/>
                  <a:gd name="T14" fmla="*/ 34 w 49"/>
                  <a:gd name="T15" fmla="*/ 2 h 48"/>
                  <a:gd name="T16" fmla="*/ 29 w 49"/>
                  <a:gd name="T17" fmla="*/ 0 h 48"/>
                  <a:gd name="T18" fmla="*/ 25 w 49"/>
                  <a:gd name="T19" fmla="*/ 0 h 48"/>
                  <a:gd name="T20" fmla="*/ 25 w 49"/>
                  <a:gd name="T21" fmla="*/ 0 h 48"/>
                  <a:gd name="T22" fmla="*/ 20 w 49"/>
                  <a:gd name="T23" fmla="*/ 0 h 48"/>
                  <a:gd name="T24" fmla="*/ 15 w 49"/>
                  <a:gd name="T25" fmla="*/ 2 h 48"/>
                  <a:gd name="T26" fmla="*/ 11 w 49"/>
                  <a:gd name="T27" fmla="*/ 4 h 48"/>
                  <a:gd name="T28" fmla="*/ 8 w 49"/>
                  <a:gd name="T29" fmla="*/ 7 h 48"/>
                  <a:gd name="T30" fmla="*/ 4 w 49"/>
                  <a:gd name="T31" fmla="*/ 10 h 48"/>
                  <a:gd name="T32" fmla="*/ 2 w 49"/>
                  <a:gd name="T33" fmla="*/ 14 h 48"/>
                  <a:gd name="T34" fmla="*/ 0 w 49"/>
                  <a:gd name="T35" fmla="*/ 19 h 48"/>
                  <a:gd name="T36" fmla="*/ 0 w 49"/>
                  <a:gd name="T37" fmla="*/ 24 h 48"/>
                  <a:gd name="T38" fmla="*/ 0 w 49"/>
                  <a:gd name="T39" fmla="*/ 24 h 48"/>
                  <a:gd name="T40" fmla="*/ 0 w 49"/>
                  <a:gd name="T41" fmla="*/ 29 h 48"/>
                  <a:gd name="T42" fmla="*/ 2 w 49"/>
                  <a:gd name="T43" fmla="*/ 34 h 48"/>
                  <a:gd name="T44" fmla="*/ 4 w 49"/>
                  <a:gd name="T45" fmla="*/ 38 h 48"/>
                  <a:gd name="T46" fmla="*/ 8 w 49"/>
                  <a:gd name="T47" fmla="*/ 41 h 48"/>
                  <a:gd name="T48" fmla="*/ 11 w 49"/>
                  <a:gd name="T49" fmla="*/ 44 h 48"/>
                  <a:gd name="T50" fmla="*/ 15 w 49"/>
                  <a:gd name="T51" fmla="*/ 47 h 48"/>
                  <a:gd name="T52" fmla="*/ 20 w 49"/>
                  <a:gd name="T53" fmla="*/ 48 h 48"/>
                  <a:gd name="T54" fmla="*/ 25 w 49"/>
                  <a:gd name="T55" fmla="*/ 48 h 48"/>
                  <a:gd name="T56" fmla="*/ 25 w 49"/>
                  <a:gd name="T57" fmla="*/ 48 h 48"/>
                  <a:gd name="T58" fmla="*/ 29 w 49"/>
                  <a:gd name="T59" fmla="*/ 48 h 48"/>
                  <a:gd name="T60" fmla="*/ 34 w 49"/>
                  <a:gd name="T61" fmla="*/ 47 h 48"/>
                  <a:gd name="T62" fmla="*/ 38 w 49"/>
                  <a:gd name="T63" fmla="*/ 44 h 48"/>
                  <a:gd name="T64" fmla="*/ 41 w 49"/>
                  <a:gd name="T65" fmla="*/ 41 h 48"/>
                  <a:gd name="T66" fmla="*/ 45 w 49"/>
                  <a:gd name="T67" fmla="*/ 38 h 48"/>
                  <a:gd name="T68" fmla="*/ 48 w 49"/>
                  <a:gd name="T69" fmla="*/ 34 h 48"/>
                  <a:gd name="T70" fmla="*/ 49 w 49"/>
                  <a:gd name="T71" fmla="*/ 29 h 48"/>
                  <a:gd name="T72" fmla="*/ 49 w 49"/>
                  <a:gd name="T73" fmla="*/ 24 h 48"/>
                  <a:gd name="T74" fmla="*/ 49 w 49"/>
                  <a:gd name="T7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8">
                    <a:moveTo>
                      <a:pt x="49" y="24"/>
                    </a:moveTo>
                    <a:lnTo>
                      <a:pt x="49" y="24"/>
                    </a:lnTo>
                    <a:lnTo>
                      <a:pt x="49" y="19"/>
                    </a:lnTo>
                    <a:lnTo>
                      <a:pt x="48" y="14"/>
                    </a:lnTo>
                    <a:lnTo>
                      <a:pt x="45" y="10"/>
                    </a:lnTo>
                    <a:lnTo>
                      <a:pt x="41" y="7"/>
                    </a:lnTo>
                    <a:lnTo>
                      <a:pt x="38" y="4"/>
                    </a:lnTo>
                    <a:lnTo>
                      <a:pt x="34" y="2"/>
                    </a:lnTo>
                    <a:lnTo>
                      <a:pt x="29" y="0"/>
                    </a:lnTo>
                    <a:lnTo>
                      <a:pt x="25" y="0"/>
                    </a:lnTo>
                    <a:lnTo>
                      <a:pt x="25" y="0"/>
                    </a:lnTo>
                    <a:lnTo>
                      <a:pt x="20" y="0"/>
                    </a:lnTo>
                    <a:lnTo>
                      <a:pt x="15" y="2"/>
                    </a:lnTo>
                    <a:lnTo>
                      <a:pt x="11" y="4"/>
                    </a:lnTo>
                    <a:lnTo>
                      <a:pt x="8" y="7"/>
                    </a:lnTo>
                    <a:lnTo>
                      <a:pt x="4" y="10"/>
                    </a:lnTo>
                    <a:lnTo>
                      <a:pt x="2" y="14"/>
                    </a:lnTo>
                    <a:lnTo>
                      <a:pt x="0" y="19"/>
                    </a:lnTo>
                    <a:lnTo>
                      <a:pt x="0" y="24"/>
                    </a:lnTo>
                    <a:lnTo>
                      <a:pt x="0" y="24"/>
                    </a:lnTo>
                    <a:lnTo>
                      <a:pt x="0" y="29"/>
                    </a:lnTo>
                    <a:lnTo>
                      <a:pt x="2" y="34"/>
                    </a:lnTo>
                    <a:lnTo>
                      <a:pt x="4" y="38"/>
                    </a:lnTo>
                    <a:lnTo>
                      <a:pt x="8" y="41"/>
                    </a:lnTo>
                    <a:lnTo>
                      <a:pt x="11" y="44"/>
                    </a:lnTo>
                    <a:lnTo>
                      <a:pt x="15" y="47"/>
                    </a:lnTo>
                    <a:lnTo>
                      <a:pt x="20" y="48"/>
                    </a:lnTo>
                    <a:lnTo>
                      <a:pt x="25" y="48"/>
                    </a:lnTo>
                    <a:lnTo>
                      <a:pt x="25" y="48"/>
                    </a:lnTo>
                    <a:lnTo>
                      <a:pt x="29" y="48"/>
                    </a:lnTo>
                    <a:lnTo>
                      <a:pt x="34" y="47"/>
                    </a:lnTo>
                    <a:lnTo>
                      <a:pt x="38" y="44"/>
                    </a:lnTo>
                    <a:lnTo>
                      <a:pt x="41" y="41"/>
                    </a:lnTo>
                    <a:lnTo>
                      <a:pt x="45" y="38"/>
                    </a:lnTo>
                    <a:lnTo>
                      <a:pt x="48" y="34"/>
                    </a:lnTo>
                    <a:lnTo>
                      <a:pt x="49" y="29"/>
                    </a:lnTo>
                    <a:lnTo>
                      <a:pt x="49" y="24"/>
                    </a:lnTo>
                    <a:lnTo>
                      <a:pt x="49" y="2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9" name="Freeform 49"/>
              <p:cNvSpPr>
                <a:spLocks/>
              </p:cNvSpPr>
              <p:nvPr/>
            </p:nvSpPr>
            <p:spPr bwMode="auto">
              <a:xfrm>
                <a:off x="4899" y="2821"/>
                <a:ext cx="63" cy="116"/>
              </a:xfrm>
              <a:custGeom>
                <a:avLst/>
                <a:gdLst>
                  <a:gd name="T0" fmla="*/ 47 w 63"/>
                  <a:gd name="T1" fmla="*/ 116 h 116"/>
                  <a:gd name="T2" fmla="*/ 47 w 63"/>
                  <a:gd name="T3" fmla="*/ 116 h 116"/>
                  <a:gd name="T4" fmla="*/ 49 w 63"/>
                  <a:gd name="T5" fmla="*/ 106 h 116"/>
                  <a:gd name="T6" fmla="*/ 52 w 63"/>
                  <a:gd name="T7" fmla="*/ 95 h 116"/>
                  <a:gd name="T8" fmla="*/ 55 w 63"/>
                  <a:gd name="T9" fmla="*/ 75 h 116"/>
                  <a:gd name="T10" fmla="*/ 55 w 63"/>
                  <a:gd name="T11" fmla="*/ 75 h 116"/>
                  <a:gd name="T12" fmla="*/ 56 w 63"/>
                  <a:gd name="T13" fmla="*/ 71 h 116"/>
                  <a:gd name="T14" fmla="*/ 58 w 63"/>
                  <a:gd name="T15" fmla="*/ 69 h 116"/>
                  <a:gd name="T16" fmla="*/ 59 w 63"/>
                  <a:gd name="T17" fmla="*/ 67 h 116"/>
                  <a:gd name="T18" fmla="*/ 60 w 63"/>
                  <a:gd name="T19" fmla="*/ 63 h 116"/>
                  <a:gd name="T20" fmla="*/ 60 w 63"/>
                  <a:gd name="T21" fmla="*/ 63 h 116"/>
                  <a:gd name="T22" fmla="*/ 63 w 63"/>
                  <a:gd name="T23" fmla="*/ 42 h 116"/>
                  <a:gd name="T24" fmla="*/ 63 w 63"/>
                  <a:gd name="T25" fmla="*/ 27 h 116"/>
                  <a:gd name="T26" fmla="*/ 63 w 63"/>
                  <a:gd name="T27" fmla="*/ 12 h 116"/>
                  <a:gd name="T28" fmla="*/ 63 w 63"/>
                  <a:gd name="T29" fmla="*/ 12 h 116"/>
                  <a:gd name="T30" fmla="*/ 62 w 63"/>
                  <a:gd name="T31" fmla="*/ 10 h 116"/>
                  <a:gd name="T32" fmla="*/ 60 w 63"/>
                  <a:gd name="T33" fmla="*/ 8 h 116"/>
                  <a:gd name="T34" fmla="*/ 57 w 63"/>
                  <a:gd name="T35" fmla="*/ 5 h 116"/>
                  <a:gd name="T36" fmla="*/ 53 w 63"/>
                  <a:gd name="T37" fmla="*/ 3 h 116"/>
                  <a:gd name="T38" fmla="*/ 43 w 63"/>
                  <a:gd name="T39" fmla="*/ 1 h 116"/>
                  <a:gd name="T40" fmla="*/ 32 w 63"/>
                  <a:gd name="T41" fmla="*/ 0 h 116"/>
                  <a:gd name="T42" fmla="*/ 32 w 63"/>
                  <a:gd name="T43" fmla="*/ 0 h 116"/>
                  <a:gd name="T44" fmla="*/ 20 w 63"/>
                  <a:gd name="T45" fmla="*/ 1 h 116"/>
                  <a:gd name="T46" fmla="*/ 10 w 63"/>
                  <a:gd name="T47" fmla="*/ 3 h 116"/>
                  <a:gd name="T48" fmla="*/ 6 w 63"/>
                  <a:gd name="T49" fmla="*/ 5 h 116"/>
                  <a:gd name="T50" fmla="*/ 3 w 63"/>
                  <a:gd name="T51" fmla="*/ 8 h 116"/>
                  <a:gd name="T52" fmla="*/ 1 w 63"/>
                  <a:gd name="T53" fmla="*/ 10 h 116"/>
                  <a:gd name="T54" fmla="*/ 0 w 63"/>
                  <a:gd name="T55" fmla="*/ 12 h 116"/>
                  <a:gd name="T56" fmla="*/ 0 w 63"/>
                  <a:gd name="T57" fmla="*/ 12 h 116"/>
                  <a:gd name="T58" fmla="*/ 0 w 63"/>
                  <a:gd name="T59" fmla="*/ 27 h 116"/>
                  <a:gd name="T60" fmla="*/ 1 w 63"/>
                  <a:gd name="T61" fmla="*/ 42 h 116"/>
                  <a:gd name="T62" fmla="*/ 3 w 63"/>
                  <a:gd name="T63" fmla="*/ 63 h 116"/>
                  <a:gd name="T64" fmla="*/ 3 w 63"/>
                  <a:gd name="T65" fmla="*/ 63 h 116"/>
                  <a:gd name="T66" fmla="*/ 4 w 63"/>
                  <a:gd name="T67" fmla="*/ 67 h 116"/>
                  <a:gd name="T68" fmla="*/ 5 w 63"/>
                  <a:gd name="T69" fmla="*/ 69 h 116"/>
                  <a:gd name="T70" fmla="*/ 7 w 63"/>
                  <a:gd name="T71" fmla="*/ 71 h 116"/>
                  <a:gd name="T72" fmla="*/ 8 w 63"/>
                  <a:gd name="T73" fmla="*/ 75 h 116"/>
                  <a:gd name="T74" fmla="*/ 8 w 63"/>
                  <a:gd name="T75" fmla="*/ 75 h 116"/>
                  <a:gd name="T76" fmla="*/ 12 w 63"/>
                  <a:gd name="T77" fmla="*/ 95 h 116"/>
                  <a:gd name="T78" fmla="*/ 13 w 63"/>
                  <a:gd name="T79" fmla="*/ 106 h 116"/>
                  <a:gd name="T80" fmla="*/ 16 w 63"/>
                  <a:gd name="T8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16">
                    <a:moveTo>
                      <a:pt x="47" y="116"/>
                    </a:moveTo>
                    <a:lnTo>
                      <a:pt x="47" y="116"/>
                    </a:lnTo>
                    <a:lnTo>
                      <a:pt x="49" y="106"/>
                    </a:lnTo>
                    <a:lnTo>
                      <a:pt x="52" y="95"/>
                    </a:lnTo>
                    <a:lnTo>
                      <a:pt x="55" y="75"/>
                    </a:lnTo>
                    <a:lnTo>
                      <a:pt x="55" y="75"/>
                    </a:lnTo>
                    <a:lnTo>
                      <a:pt x="56" y="71"/>
                    </a:lnTo>
                    <a:lnTo>
                      <a:pt x="58" y="69"/>
                    </a:lnTo>
                    <a:lnTo>
                      <a:pt x="59" y="67"/>
                    </a:lnTo>
                    <a:lnTo>
                      <a:pt x="60" y="63"/>
                    </a:lnTo>
                    <a:lnTo>
                      <a:pt x="60" y="63"/>
                    </a:lnTo>
                    <a:lnTo>
                      <a:pt x="63" y="42"/>
                    </a:lnTo>
                    <a:lnTo>
                      <a:pt x="63" y="27"/>
                    </a:lnTo>
                    <a:lnTo>
                      <a:pt x="63" y="12"/>
                    </a:lnTo>
                    <a:lnTo>
                      <a:pt x="63" y="12"/>
                    </a:lnTo>
                    <a:lnTo>
                      <a:pt x="62" y="10"/>
                    </a:lnTo>
                    <a:lnTo>
                      <a:pt x="60" y="8"/>
                    </a:lnTo>
                    <a:lnTo>
                      <a:pt x="57" y="5"/>
                    </a:lnTo>
                    <a:lnTo>
                      <a:pt x="53" y="3"/>
                    </a:lnTo>
                    <a:lnTo>
                      <a:pt x="43" y="1"/>
                    </a:lnTo>
                    <a:lnTo>
                      <a:pt x="32" y="0"/>
                    </a:lnTo>
                    <a:lnTo>
                      <a:pt x="32" y="0"/>
                    </a:lnTo>
                    <a:lnTo>
                      <a:pt x="20" y="1"/>
                    </a:lnTo>
                    <a:lnTo>
                      <a:pt x="10" y="3"/>
                    </a:lnTo>
                    <a:lnTo>
                      <a:pt x="6" y="5"/>
                    </a:lnTo>
                    <a:lnTo>
                      <a:pt x="3" y="8"/>
                    </a:lnTo>
                    <a:lnTo>
                      <a:pt x="1" y="10"/>
                    </a:lnTo>
                    <a:lnTo>
                      <a:pt x="0" y="12"/>
                    </a:lnTo>
                    <a:lnTo>
                      <a:pt x="0" y="12"/>
                    </a:lnTo>
                    <a:lnTo>
                      <a:pt x="0" y="27"/>
                    </a:lnTo>
                    <a:lnTo>
                      <a:pt x="1" y="42"/>
                    </a:lnTo>
                    <a:lnTo>
                      <a:pt x="3" y="63"/>
                    </a:lnTo>
                    <a:lnTo>
                      <a:pt x="3" y="63"/>
                    </a:lnTo>
                    <a:lnTo>
                      <a:pt x="4" y="67"/>
                    </a:lnTo>
                    <a:lnTo>
                      <a:pt x="5" y="69"/>
                    </a:lnTo>
                    <a:lnTo>
                      <a:pt x="7" y="71"/>
                    </a:lnTo>
                    <a:lnTo>
                      <a:pt x="8" y="75"/>
                    </a:lnTo>
                    <a:lnTo>
                      <a:pt x="8" y="75"/>
                    </a:lnTo>
                    <a:lnTo>
                      <a:pt x="12" y="95"/>
                    </a:lnTo>
                    <a:lnTo>
                      <a:pt x="13" y="106"/>
                    </a:lnTo>
                    <a:lnTo>
                      <a:pt x="16" y="1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0" name="Freeform 50"/>
              <p:cNvSpPr>
                <a:spLocks/>
              </p:cNvSpPr>
              <p:nvPr/>
            </p:nvSpPr>
            <p:spPr bwMode="auto">
              <a:xfrm>
                <a:off x="4989" y="2725"/>
                <a:ext cx="71" cy="71"/>
              </a:xfrm>
              <a:custGeom>
                <a:avLst/>
                <a:gdLst>
                  <a:gd name="T0" fmla="*/ 71 w 71"/>
                  <a:gd name="T1" fmla="*/ 35 h 71"/>
                  <a:gd name="T2" fmla="*/ 71 w 71"/>
                  <a:gd name="T3" fmla="*/ 35 h 71"/>
                  <a:gd name="T4" fmla="*/ 70 w 71"/>
                  <a:gd name="T5" fmla="*/ 27 h 71"/>
                  <a:gd name="T6" fmla="*/ 67 w 71"/>
                  <a:gd name="T7" fmla="*/ 21 h 71"/>
                  <a:gd name="T8" fmla="*/ 64 w 71"/>
                  <a:gd name="T9" fmla="*/ 15 h 71"/>
                  <a:gd name="T10" fmla="*/ 60 w 71"/>
                  <a:gd name="T11" fmla="*/ 10 h 71"/>
                  <a:gd name="T12" fmla="*/ 55 w 71"/>
                  <a:gd name="T13" fmla="*/ 6 h 71"/>
                  <a:gd name="T14" fmla="*/ 49 w 71"/>
                  <a:gd name="T15" fmla="*/ 2 h 71"/>
                  <a:gd name="T16" fmla="*/ 42 w 71"/>
                  <a:gd name="T17" fmla="*/ 0 h 71"/>
                  <a:gd name="T18" fmla="*/ 35 w 71"/>
                  <a:gd name="T19" fmla="*/ 0 h 71"/>
                  <a:gd name="T20" fmla="*/ 35 w 71"/>
                  <a:gd name="T21" fmla="*/ 0 h 71"/>
                  <a:gd name="T22" fmla="*/ 27 w 71"/>
                  <a:gd name="T23" fmla="*/ 0 h 71"/>
                  <a:gd name="T24" fmla="*/ 21 w 71"/>
                  <a:gd name="T25" fmla="*/ 2 h 71"/>
                  <a:gd name="T26" fmla="*/ 15 w 71"/>
                  <a:gd name="T27" fmla="*/ 6 h 71"/>
                  <a:gd name="T28" fmla="*/ 10 w 71"/>
                  <a:gd name="T29" fmla="*/ 10 h 71"/>
                  <a:gd name="T30" fmla="*/ 5 w 71"/>
                  <a:gd name="T31" fmla="*/ 15 h 71"/>
                  <a:gd name="T32" fmla="*/ 2 w 71"/>
                  <a:gd name="T33" fmla="*/ 21 h 71"/>
                  <a:gd name="T34" fmla="*/ 0 w 71"/>
                  <a:gd name="T35" fmla="*/ 27 h 71"/>
                  <a:gd name="T36" fmla="*/ 0 w 71"/>
                  <a:gd name="T37" fmla="*/ 35 h 71"/>
                  <a:gd name="T38" fmla="*/ 0 w 71"/>
                  <a:gd name="T39" fmla="*/ 35 h 71"/>
                  <a:gd name="T40" fmla="*/ 0 w 71"/>
                  <a:gd name="T41" fmla="*/ 42 h 71"/>
                  <a:gd name="T42" fmla="*/ 2 w 71"/>
                  <a:gd name="T43" fmla="*/ 49 h 71"/>
                  <a:gd name="T44" fmla="*/ 5 w 71"/>
                  <a:gd name="T45" fmla="*/ 55 h 71"/>
                  <a:gd name="T46" fmla="*/ 10 w 71"/>
                  <a:gd name="T47" fmla="*/ 60 h 71"/>
                  <a:gd name="T48" fmla="*/ 15 w 71"/>
                  <a:gd name="T49" fmla="*/ 64 h 71"/>
                  <a:gd name="T50" fmla="*/ 21 w 71"/>
                  <a:gd name="T51" fmla="*/ 68 h 71"/>
                  <a:gd name="T52" fmla="*/ 27 w 71"/>
                  <a:gd name="T53" fmla="*/ 70 h 71"/>
                  <a:gd name="T54" fmla="*/ 35 w 71"/>
                  <a:gd name="T55" fmla="*/ 71 h 71"/>
                  <a:gd name="T56" fmla="*/ 35 w 71"/>
                  <a:gd name="T57" fmla="*/ 71 h 71"/>
                  <a:gd name="T58" fmla="*/ 42 w 71"/>
                  <a:gd name="T59" fmla="*/ 70 h 71"/>
                  <a:gd name="T60" fmla="*/ 49 w 71"/>
                  <a:gd name="T61" fmla="*/ 68 h 71"/>
                  <a:gd name="T62" fmla="*/ 55 w 71"/>
                  <a:gd name="T63" fmla="*/ 64 h 71"/>
                  <a:gd name="T64" fmla="*/ 60 w 71"/>
                  <a:gd name="T65" fmla="*/ 60 h 71"/>
                  <a:gd name="T66" fmla="*/ 64 w 71"/>
                  <a:gd name="T67" fmla="*/ 55 h 71"/>
                  <a:gd name="T68" fmla="*/ 67 w 71"/>
                  <a:gd name="T69" fmla="*/ 49 h 71"/>
                  <a:gd name="T70" fmla="*/ 70 w 71"/>
                  <a:gd name="T71" fmla="*/ 42 h 71"/>
                  <a:gd name="T72" fmla="*/ 71 w 71"/>
                  <a:gd name="T73" fmla="*/ 35 h 71"/>
                  <a:gd name="T74" fmla="*/ 71 w 71"/>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1">
                    <a:moveTo>
                      <a:pt x="71" y="35"/>
                    </a:moveTo>
                    <a:lnTo>
                      <a:pt x="71" y="35"/>
                    </a:lnTo>
                    <a:lnTo>
                      <a:pt x="70" y="27"/>
                    </a:lnTo>
                    <a:lnTo>
                      <a:pt x="67" y="21"/>
                    </a:lnTo>
                    <a:lnTo>
                      <a:pt x="64" y="15"/>
                    </a:lnTo>
                    <a:lnTo>
                      <a:pt x="60" y="10"/>
                    </a:lnTo>
                    <a:lnTo>
                      <a:pt x="55" y="6"/>
                    </a:lnTo>
                    <a:lnTo>
                      <a:pt x="49" y="2"/>
                    </a:lnTo>
                    <a:lnTo>
                      <a:pt x="42" y="0"/>
                    </a:lnTo>
                    <a:lnTo>
                      <a:pt x="35" y="0"/>
                    </a:lnTo>
                    <a:lnTo>
                      <a:pt x="35" y="0"/>
                    </a:lnTo>
                    <a:lnTo>
                      <a:pt x="27" y="0"/>
                    </a:lnTo>
                    <a:lnTo>
                      <a:pt x="21" y="2"/>
                    </a:lnTo>
                    <a:lnTo>
                      <a:pt x="15" y="6"/>
                    </a:lnTo>
                    <a:lnTo>
                      <a:pt x="10" y="10"/>
                    </a:lnTo>
                    <a:lnTo>
                      <a:pt x="5" y="15"/>
                    </a:lnTo>
                    <a:lnTo>
                      <a:pt x="2" y="21"/>
                    </a:lnTo>
                    <a:lnTo>
                      <a:pt x="0" y="27"/>
                    </a:lnTo>
                    <a:lnTo>
                      <a:pt x="0" y="35"/>
                    </a:lnTo>
                    <a:lnTo>
                      <a:pt x="0" y="35"/>
                    </a:lnTo>
                    <a:lnTo>
                      <a:pt x="0" y="42"/>
                    </a:lnTo>
                    <a:lnTo>
                      <a:pt x="2" y="49"/>
                    </a:lnTo>
                    <a:lnTo>
                      <a:pt x="5" y="55"/>
                    </a:lnTo>
                    <a:lnTo>
                      <a:pt x="10" y="60"/>
                    </a:lnTo>
                    <a:lnTo>
                      <a:pt x="15" y="64"/>
                    </a:lnTo>
                    <a:lnTo>
                      <a:pt x="21" y="68"/>
                    </a:lnTo>
                    <a:lnTo>
                      <a:pt x="27" y="70"/>
                    </a:lnTo>
                    <a:lnTo>
                      <a:pt x="35" y="71"/>
                    </a:lnTo>
                    <a:lnTo>
                      <a:pt x="35" y="71"/>
                    </a:lnTo>
                    <a:lnTo>
                      <a:pt x="42" y="70"/>
                    </a:lnTo>
                    <a:lnTo>
                      <a:pt x="49" y="68"/>
                    </a:lnTo>
                    <a:lnTo>
                      <a:pt x="55" y="64"/>
                    </a:lnTo>
                    <a:lnTo>
                      <a:pt x="60" y="60"/>
                    </a:lnTo>
                    <a:lnTo>
                      <a:pt x="64" y="55"/>
                    </a:lnTo>
                    <a:lnTo>
                      <a:pt x="67" y="49"/>
                    </a:lnTo>
                    <a:lnTo>
                      <a:pt x="70" y="42"/>
                    </a:lnTo>
                    <a:lnTo>
                      <a:pt x="71" y="35"/>
                    </a:lnTo>
                    <a:lnTo>
                      <a:pt x="71" y="3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1" name="Freeform 51"/>
              <p:cNvSpPr>
                <a:spLocks/>
              </p:cNvSpPr>
              <p:nvPr/>
            </p:nvSpPr>
            <p:spPr bwMode="auto">
              <a:xfrm>
                <a:off x="4978" y="2806"/>
                <a:ext cx="92" cy="169"/>
              </a:xfrm>
              <a:custGeom>
                <a:avLst/>
                <a:gdLst>
                  <a:gd name="T0" fmla="*/ 68 w 92"/>
                  <a:gd name="T1" fmla="*/ 169 h 169"/>
                  <a:gd name="T2" fmla="*/ 68 w 92"/>
                  <a:gd name="T3" fmla="*/ 169 h 169"/>
                  <a:gd name="T4" fmla="*/ 71 w 92"/>
                  <a:gd name="T5" fmla="*/ 155 h 169"/>
                  <a:gd name="T6" fmla="*/ 74 w 92"/>
                  <a:gd name="T7" fmla="*/ 139 h 169"/>
                  <a:gd name="T8" fmla="*/ 79 w 92"/>
                  <a:gd name="T9" fmla="*/ 110 h 169"/>
                  <a:gd name="T10" fmla="*/ 79 w 92"/>
                  <a:gd name="T11" fmla="*/ 110 h 169"/>
                  <a:gd name="T12" fmla="*/ 81 w 92"/>
                  <a:gd name="T13" fmla="*/ 104 h 169"/>
                  <a:gd name="T14" fmla="*/ 84 w 92"/>
                  <a:gd name="T15" fmla="*/ 101 h 169"/>
                  <a:gd name="T16" fmla="*/ 86 w 92"/>
                  <a:gd name="T17" fmla="*/ 98 h 169"/>
                  <a:gd name="T18" fmla="*/ 87 w 92"/>
                  <a:gd name="T19" fmla="*/ 92 h 169"/>
                  <a:gd name="T20" fmla="*/ 87 w 92"/>
                  <a:gd name="T21" fmla="*/ 92 h 169"/>
                  <a:gd name="T22" fmla="*/ 89 w 92"/>
                  <a:gd name="T23" fmla="*/ 77 h 169"/>
                  <a:gd name="T24" fmla="*/ 91 w 92"/>
                  <a:gd name="T25" fmla="*/ 63 h 169"/>
                  <a:gd name="T26" fmla="*/ 92 w 92"/>
                  <a:gd name="T27" fmla="*/ 39 h 169"/>
                  <a:gd name="T28" fmla="*/ 91 w 92"/>
                  <a:gd name="T29" fmla="*/ 24 h 169"/>
                  <a:gd name="T30" fmla="*/ 91 w 92"/>
                  <a:gd name="T31" fmla="*/ 17 h 169"/>
                  <a:gd name="T32" fmla="*/ 91 w 92"/>
                  <a:gd name="T33" fmla="*/ 17 h 169"/>
                  <a:gd name="T34" fmla="*/ 90 w 92"/>
                  <a:gd name="T35" fmla="*/ 14 h 169"/>
                  <a:gd name="T36" fmla="*/ 87 w 92"/>
                  <a:gd name="T37" fmla="*/ 11 h 169"/>
                  <a:gd name="T38" fmla="*/ 83 w 92"/>
                  <a:gd name="T39" fmla="*/ 8 h 169"/>
                  <a:gd name="T40" fmla="*/ 77 w 92"/>
                  <a:gd name="T41" fmla="*/ 5 h 169"/>
                  <a:gd name="T42" fmla="*/ 70 w 92"/>
                  <a:gd name="T43" fmla="*/ 3 h 169"/>
                  <a:gd name="T44" fmla="*/ 62 w 92"/>
                  <a:gd name="T45" fmla="*/ 2 h 169"/>
                  <a:gd name="T46" fmla="*/ 54 w 92"/>
                  <a:gd name="T47" fmla="*/ 1 h 169"/>
                  <a:gd name="T48" fmla="*/ 46 w 92"/>
                  <a:gd name="T49" fmla="*/ 0 h 169"/>
                  <a:gd name="T50" fmla="*/ 46 w 92"/>
                  <a:gd name="T51" fmla="*/ 0 h 169"/>
                  <a:gd name="T52" fmla="*/ 37 w 92"/>
                  <a:gd name="T53" fmla="*/ 1 h 169"/>
                  <a:gd name="T54" fmla="*/ 29 w 92"/>
                  <a:gd name="T55" fmla="*/ 2 h 169"/>
                  <a:gd name="T56" fmla="*/ 21 w 92"/>
                  <a:gd name="T57" fmla="*/ 3 h 169"/>
                  <a:gd name="T58" fmla="*/ 15 w 92"/>
                  <a:gd name="T59" fmla="*/ 5 h 169"/>
                  <a:gd name="T60" fmla="*/ 9 w 92"/>
                  <a:gd name="T61" fmla="*/ 8 h 169"/>
                  <a:gd name="T62" fmla="*/ 4 w 92"/>
                  <a:gd name="T63" fmla="*/ 11 h 169"/>
                  <a:gd name="T64" fmla="*/ 1 w 92"/>
                  <a:gd name="T65" fmla="*/ 14 h 169"/>
                  <a:gd name="T66" fmla="*/ 0 w 92"/>
                  <a:gd name="T67" fmla="*/ 17 h 169"/>
                  <a:gd name="T68" fmla="*/ 0 w 92"/>
                  <a:gd name="T69" fmla="*/ 17 h 169"/>
                  <a:gd name="T70" fmla="*/ 0 w 92"/>
                  <a:gd name="T71" fmla="*/ 24 h 169"/>
                  <a:gd name="T72" fmla="*/ 0 w 92"/>
                  <a:gd name="T73" fmla="*/ 39 h 169"/>
                  <a:gd name="T74" fmla="*/ 1 w 92"/>
                  <a:gd name="T75" fmla="*/ 63 h 169"/>
                  <a:gd name="T76" fmla="*/ 2 w 92"/>
                  <a:gd name="T77" fmla="*/ 77 h 169"/>
                  <a:gd name="T78" fmla="*/ 4 w 92"/>
                  <a:gd name="T79" fmla="*/ 92 h 169"/>
                  <a:gd name="T80" fmla="*/ 4 w 92"/>
                  <a:gd name="T81" fmla="*/ 92 h 169"/>
                  <a:gd name="T82" fmla="*/ 5 w 92"/>
                  <a:gd name="T83" fmla="*/ 98 h 169"/>
                  <a:gd name="T84" fmla="*/ 9 w 92"/>
                  <a:gd name="T85" fmla="*/ 101 h 169"/>
                  <a:gd name="T86" fmla="*/ 11 w 92"/>
                  <a:gd name="T87" fmla="*/ 104 h 169"/>
                  <a:gd name="T88" fmla="*/ 13 w 92"/>
                  <a:gd name="T89" fmla="*/ 110 h 169"/>
                  <a:gd name="T90" fmla="*/ 13 w 92"/>
                  <a:gd name="T91" fmla="*/ 110 h 169"/>
                  <a:gd name="T92" fmla="*/ 17 w 92"/>
                  <a:gd name="T93" fmla="*/ 139 h 169"/>
                  <a:gd name="T94" fmla="*/ 20 w 92"/>
                  <a:gd name="T95" fmla="*/ 155 h 169"/>
                  <a:gd name="T96" fmla="*/ 23 w 92"/>
                  <a:gd name="T9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169">
                    <a:moveTo>
                      <a:pt x="68" y="169"/>
                    </a:moveTo>
                    <a:lnTo>
                      <a:pt x="68" y="169"/>
                    </a:lnTo>
                    <a:lnTo>
                      <a:pt x="71" y="155"/>
                    </a:lnTo>
                    <a:lnTo>
                      <a:pt x="74" y="139"/>
                    </a:lnTo>
                    <a:lnTo>
                      <a:pt x="79" y="110"/>
                    </a:lnTo>
                    <a:lnTo>
                      <a:pt x="79" y="110"/>
                    </a:lnTo>
                    <a:lnTo>
                      <a:pt x="81" y="104"/>
                    </a:lnTo>
                    <a:lnTo>
                      <a:pt x="84" y="101"/>
                    </a:lnTo>
                    <a:lnTo>
                      <a:pt x="86" y="98"/>
                    </a:lnTo>
                    <a:lnTo>
                      <a:pt x="87" y="92"/>
                    </a:lnTo>
                    <a:lnTo>
                      <a:pt x="87" y="92"/>
                    </a:lnTo>
                    <a:lnTo>
                      <a:pt x="89" y="77"/>
                    </a:lnTo>
                    <a:lnTo>
                      <a:pt x="91" y="63"/>
                    </a:lnTo>
                    <a:lnTo>
                      <a:pt x="92" y="39"/>
                    </a:lnTo>
                    <a:lnTo>
                      <a:pt x="91" y="24"/>
                    </a:lnTo>
                    <a:lnTo>
                      <a:pt x="91" y="17"/>
                    </a:lnTo>
                    <a:lnTo>
                      <a:pt x="91" y="17"/>
                    </a:lnTo>
                    <a:lnTo>
                      <a:pt x="90" y="14"/>
                    </a:lnTo>
                    <a:lnTo>
                      <a:pt x="87" y="11"/>
                    </a:lnTo>
                    <a:lnTo>
                      <a:pt x="83" y="8"/>
                    </a:lnTo>
                    <a:lnTo>
                      <a:pt x="77" y="5"/>
                    </a:lnTo>
                    <a:lnTo>
                      <a:pt x="70" y="3"/>
                    </a:lnTo>
                    <a:lnTo>
                      <a:pt x="62" y="2"/>
                    </a:lnTo>
                    <a:lnTo>
                      <a:pt x="54" y="1"/>
                    </a:lnTo>
                    <a:lnTo>
                      <a:pt x="46" y="0"/>
                    </a:lnTo>
                    <a:lnTo>
                      <a:pt x="46" y="0"/>
                    </a:lnTo>
                    <a:lnTo>
                      <a:pt x="37" y="1"/>
                    </a:lnTo>
                    <a:lnTo>
                      <a:pt x="29" y="2"/>
                    </a:lnTo>
                    <a:lnTo>
                      <a:pt x="21" y="3"/>
                    </a:lnTo>
                    <a:lnTo>
                      <a:pt x="15" y="5"/>
                    </a:lnTo>
                    <a:lnTo>
                      <a:pt x="9" y="8"/>
                    </a:lnTo>
                    <a:lnTo>
                      <a:pt x="4" y="11"/>
                    </a:lnTo>
                    <a:lnTo>
                      <a:pt x="1" y="14"/>
                    </a:lnTo>
                    <a:lnTo>
                      <a:pt x="0" y="17"/>
                    </a:lnTo>
                    <a:lnTo>
                      <a:pt x="0" y="17"/>
                    </a:lnTo>
                    <a:lnTo>
                      <a:pt x="0" y="24"/>
                    </a:lnTo>
                    <a:lnTo>
                      <a:pt x="0" y="39"/>
                    </a:lnTo>
                    <a:lnTo>
                      <a:pt x="1" y="63"/>
                    </a:lnTo>
                    <a:lnTo>
                      <a:pt x="2" y="77"/>
                    </a:lnTo>
                    <a:lnTo>
                      <a:pt x="4" y="92"/>
                    </a:lnTo>
                    <a:lnTo>
                      <a:pt x="4" y="92"/>
                    </a:lnTo>
                    <a:lnTo>
                      <a:pt x="5" y="98"/>
                    </a:lnTo>
                    <a:lnTo>
                      <a:pt x="9" y="101"/>
                    </a:lnTo>
                    <a:lnTo>
                      <a:pt x="11" y="104"/>
                    </a:lnTo>
                    <a:lnTo>
                      <a:pt x="13" y="110"/>
                    </a:lnTo>
                    <a:lnTo>
                      <a:pt x="13" y="110"/>
                    </a:lnTo>
                    <a:lnTo>
                      <a:pt x="17" y="139"/>
                    </a:lnTo>
                    <a:lnTo>
                      <a:pt x="20" y="155"/>
                    </a:lnTo>
                    <a:lnTo>
                      <a:pt x="23" y="16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2" name="Freeform 52"/>
              <p:cNvSpPr>
                <a:spLocks/>
              </p:cNvSpPr>
              <p:nvPr/>
            </p:nvSpPr>
            <p:spPr bwMode="auto">
              <a:xfrm>
                <a:off x="998" y="1538"/>
                <a:ext cx="123" cy="122"/>
              </a:xfrm>
              <a:custGeom>
                <a:avLst/>
                <a:gdLst>
                  <a:gd name="T0" fmla="*/ 0 w 123"/>
                  <a:gd name="T1" fmla="*/ 62 h 122"/>
                  <a:gd name="T2" fmla="*/ 0 w 123"/>
                  <a:gd name="T3" fmla="*/ 62 h 122"/>
                  <a:gd name="T4" fmla="*/ 0 w 123"/>
                  <a:gd name="T5" fmla="*/ 55 h 122"/>
                  <a:gd name="T6" fmla="*/ 1 w 123"/>
                  <a:gd name="T7" fmla="*/ 49 h 122"/>
                  <a:gd name="T8" fmla="*/ 5 w 123"/>
                  <a:gd name="T9" fmla="*/ 37 h 122"/>
                  <a:gd name="T10" fmla="*/ 10 w 123"/>
                  <a:gd name="T11" fmla="*/ 27 h 122"/>
                  <a:gd name="T12" fmla="*/ 18 w 123"/>
                  <a:gd name="T13" fmla="*/ 17 h 122"/>
                  <a:gd name="T14" fmla="*/ 27 w 123"/>
                  <a:gd name="T15" fmla="*/ 10 h 122"/>
                  <a:gd name="T16" fmla="*/ 37 w 123"/>
                  <a:gd name="T17" fmla="*/ 5 h 122"/>
                  <a:gd name="T18" fmla="*/ 48 w 123"/>
                  <a:gd name="T19" fmla="*/ 1 h 122"/>
                  <a:gd name="T20" fmla="*/ 55 w 123"/>
                  <a:gd name="T21" fmla="*/ 0 h 122"/>
                  <a:gd name="T22" fmla="*/ 61 w 123"/>
                  <a:gd name="T23" fmla="*/ 0 h 122"/>
                  <a:gd name="T24" fmla="*/ 61 w 123"/>
                  <a:gd name="T25" fmla="*/ 0 h 122"/>
                  <a:gd name="T26" fmla="*/ 68 w 123"/>
                  <a:gd name="T27" fmla="*/ 0 h 122"/>
                  <a:gd name="T28" fmla="*/ 73 w 123"/>
                  <a:gd name="T29" fmla="*/ 1 h 122"/>
                  <a:gd name="T30" fmla="*/ 86 w 123"/>
                  <a:gd name="T31" fmla="*/ 5 h 122"/>
                  <a:gd name="T32" fmla="*/ 96 w 123"/>
                  <a:gd name="T33" fmla="*/ 10 h 122"/>
                  <a:gd name="T34" fmla="*/ 105 w 123"/>
                  <a:gd name="T35" fmla="*/ 17 h 122"/>
                  <a:gd name="T36" fmla="*/ 112 w 123"/>
                  <a:gd name="T37" fmla="*/ 27 h 122"/>
                  <a:gd name="T38" fmla="*/ 117 w 123"/>
                  <a:gd name="T39" fmla="*/ 37 h 122"/>
                  <a:gd name="T40" fmla="*/ 122 w 123"/>
                  <a:gd name="T41" fmla="*/ 49 h 122"/>
                  <a:gd name="T42" fmla="*/ 123 w 123"/>
                  <a:gd name="T43" fmla="*/ 55 h 122"/>
                  <a:gd name="T44" fmla="*/ 123 w 123"/>
                  <a:gd name="T45" fmla="*/ 62 h 122"/>
                  <a:gd name="T46" fmla="*/ 123 w 123"/>
                  <a:gd name="T47" fmla="*/ 62 h 122"/>
                  <a:gd name="T48" fmla="*/ 123 w 123"/>
                  <a:gd name="T49" fmla="*/ 68 h 122"/>
                  <a:gd name="T50" fmla="*/ 122 w 123"/>
                  <a:gd name="T51" fmla="*/ 74 h 122"/>
                  <a:gd name="T52" fmla="*/ 117 w 123"/>
                  <a:gd name="T53" fmla="*/ 85 h 122"/>
                  <a:gd name="T54" fmla="*/ 112 w 123"/>
                  <a:gd name="T55" fmla="*/ 95 h 122"/>
                  <a:gd name="T56" fmla="*/ 105 w 123"/>
                  <a:gd name="T57" fmla="*/ 105 h 122"/>
                  <a:gd name="T58" fmla="*/ 96 w 123"/>
                  <a:gd name="T59" fmla="*/ 112 h 122"/>
                  <a:gd name="T60" fmla="*/ 86 w 123"/>
                  <a:gd name="T61" fmla="*/ 117 h 122"/>
                  <a:gd name="T62" fmla="*/ 73 w 123"/>
                  <a:gd name="T63" fmla="*/ 121 h 122"/>
                  <a:gd name="T64" fmla="*/ 68 w 123"/>
                  <a:gd name="T65" fmla="*/ 122 h 122"/>
                  <a:gd name="T66" fmla="*/ 61 w 123"/>
                  <a:gd name="T67" fmla="*/ 122 h 122"/>
                  <a:gd name="T68" fmla="*/ 61 w 123"/>
                  <a:gd name="T69" fmla="*/ 122 h 122"/>
                  <a:gd name="T70" fmla="*/ 55 w 123"/>
                  <a:gd name="T71" fmla="*/ 122 h 122"/>
                  <a:gd name="T72" fmla="*/ 48 w 123"/>
                  <a:gd name="T73" fmla="*/ 121 h 122"/>
                  <a:gd name="T74" fmla="*/ 37 w 123"/>
                  <a:gd name="T75" fmla="*/ 117 h 122"/>
                  <a:gd name="T76" fmla="*/ 27 w 123"/>
                  <a:gd name="T77" fmla="*/ 112 h 122"/>
                  <a:gd name="T78" fmla="*/ 18 w 123"/>
                  <a:gd name="T79" fmla="*/ 105 h 122"/>
                  <a:gd name="T80" fmla="*/ 10 w 123"/>
                  <a:gd name="T81" fmla="*/ 95 h 122"/>
                  <a:gd name="T82" fmla="*/ 5 w 123"/>
                  <a:gd name="T83" fmla="*/ 85 h 122"/>
                  <a:gd name="T84" fmla="*/ 1 w 123"/>
                  <a:gd name="T85" fmla="*/ 74 h 122"/>
                  <a:gd name="T86" fmla="*/ 0 w 123"/>
                  <a:gd name="T87" fmla="*/ 68 h 122"/>
                  <a:gd name="T88" fmla="*/ 0 w 123"/>
                  <a:gd name="T89" fmla="*/ 62 h 122"/>
                  <a:gd name="T90" fmla="*/ 0 w 123"/>
                  <a:gd name="T91" fmla="*/ 6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 h="122">
                    <a:moveTo>
                      <a:pt x="0" y="62"/>
                    </a:moveTo>
                    <a:lnTo>
                      <a:pt x="0" y="62"/>
                    </a:lnTo>
                    <a:lnTo>
                      <a:pt x="0" y="55"/>
                    </a:lnTo>
                    <a:lnTo>
                      <a:pt x="1" y="49"/>
                    </a:lnTo>
                    <a:lnTo>
                      <a:pt x="5" y="37"/>
                    </a:lnTo>
                    <a:lnTo>
                      <a:pt x="10" y="27"/>
                    </a:lnTo>
                    <a:lnTo>
                      <a:pt x="18" y="17"/>
                    </a:lnTo>
                    <a:lnTo>
                      <a:pt x="27" y="10"/>
                    </a:lnTo>
                    <a:lnTo>
                      <a:pt x="37" y="5"/>
                    </a:lnTo>
                    <a:lnTo>
                      <a:pt x="48" y="1"/>
                    </a:lnTo>
                    <a:lnTo>
                      <a:pt x="55" y="0"/>
                    </a:lnTo>
                    <a:lnTo>
                      <a:pt x="61" y="0"/>
                    </a:lnTo>
                    <a:lnTo>
                      <a:pt x="61" y="0"/>
                    </a:lnTo>
                    <a:lnTo>
                      <a:pt x="68" y="0"/>
                    </a:lnTo>
                    <a:lnTo>
                      <a:pt x="73" y="1"/>
                    </a:lnTo>
                    <a:lnTo>
                      <a:pt x="86" y="5"/>
                    </a:lnTo>
                    <a:lnTo>
                      <a:pt x="96" y="10"/>
                    </a:lnTo>
                    <a:lnTo>
                      <a:pt x="105" y="17"/>
                    </a:lnTo>
                    <a:lnTo>
                      <a:pt x="112" y="27"/>
                    </a:lnTo>
                    <a:lnTo>
                      <a:pt x="117" y="37"/>
                    </a:lnTo>
                    <a:lnTo>
                      <a:pt x="122" y="49"/>
                    </a:lnTo>
                    <a:lnTo>
                      <a:pt x="123" y="55"/>
                    </a:lnTo>
                    <a:lnTo>
                      <a:pt x="123" y="62"/>
                    </a:lnTo>
                    <a:lnTo>
                      <a:pt x="123" y="62"/>
                    </a:lnTo>
                    <a:lnTo>
                      <a:pt x="123" y="68"/>
                    </a:lnTo>
                    <a:lnTo>
                      <a:pt x="122" y="74"/>
                    </a:lnTo>
                    <a:lnTo>
                      <a:pt x="117" y="85"/>
                    </a:lnTo>
                    <a:lnTo>
                      <a:pt x="112" y="95"/>
                    </a:lnTo>
                    <a:lnTo>
                      <a:pt x="105" y="105"/>
                    </a:lnTo>
                    <a:lnTo>
                      <a:pt x="96" y="112"/>
                    </a:lnTo>
                    <a:lnTo>
                      <a:pt x="86" y="117"/>
                    </a:lnTo>
                    <a:lnTo>
                      <a:pt x="73" y="121"/>
                    </a:lnTo>
                    <a:lnTo>
                      <a:pt x="68" y="122"/>
                    </a:lnTo>
                    <a:lnTo>
                      <a:pt x="61" y="122"/>
                    </a:lnTo>
                    <a:lnTo>
                      <a:pt x="61" y="122"/>
                    </a:lnTo>
                    <a:lnTo>
                      <a:pt x="55" y="122"/>
                    </a:lnTo>
                    <a:lnTo>
                      <a:pt x="48" y="121"/>
                    </a:lnTo>
                    <a:lnTo>
                      <a:pt x="37" y="117"/>
                    </a:lnTo>
                    <a:lnTo>
                      <a:pt x="27" y="112"/>
                    </a:lnTo>
                    <a:lnTo>
                      <a:pt x="18" y="105"/>
                    </a:lnTo>
                    <a:lnTo>
                      <a:pt x="10" y="95"/>
                    </a:lnTo>
                    <a:lnTo>
                      <a:pt x="5" y="85"/>
                    </a:lnTo>
                    <a:lnTo>
                      <a:pt x="1" y="74"/>
                    </a:lnTo>
                    <a:lnTo>
                      <a:pt x="0" y="68"/>
                    </a:lnTo>
                    <a:lnTo>
                      <a:pt x="0" y="62"/>
                    </a:lnTo>
                    <a:lnTo>
                      <a:pt x="0" y="6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3" name="Freeform 53"/>
              <p:cNvSpPr>
                <a:spLocks/>
              </p:cNvSpPr>
              <p:nvPr/>
            </p:nvSpPr>
            <p:spPr bwMode="auto">
              <a:xfrm>
                <a:off x="1110" y="1564"/>
                <a:ext cx="61" cy="104"/>
              </a:xfrm>
              <a:custGeom>
                <a:avLst/>
                <a:gdLst>
                  <a:gd name="T0" fmla="*/ 56 w 61"/>
                  <a:gd name="T1" fmla="*/ 62 h 104"/>
                  <a:gd name="T2" fmla="*/ 56 w 61"/>
                  <a:gd name="T3" fmla="*/ 62 h 104"/>
                  <a:gd name="T4" fmla="*/ 53 w 61"/>
                  <a:gd name="T5" fmla="*/ 70 h 104"/>
                  <a:gd name="T6" fmla="*/ 49 w 61"/>
                  <a:gd name="T7" fmla="*/ 78 h 104"/>
                  <a:gd name="T8" fmla="*/ 44 w 61"/>
                  <a:gd name="T9" fmla="*/ 84 h 104"/>
                  <a:gd name="T10" fmla="*/ 39 w 61"/>
                  <a:gd name="T11" fmla="*/ 90 h 104"/>
                  <a:gd name="T12" fmla="*/ 35 w 61"/>
                  <a:gd name="T13" fmla="*/ 95 h 104"/>
                  <a:gd name="T14" fmla="*/ 29 w 61"/>
                  <a:gd name="T15" fmla="*/ 99 h 104"/>
                  <a:gd name="T16" fmla="*/ 24 w 61"/>
                  <a:gd name="T17" fmla="*/ 102 h 104"/>
                  <a:gd name="T18" fmla="*/ 19 w 61"/>
                  <a:gd name="T19" fmla="*/ 104 h 104"/>
                  <a:gd name="T20" fmla="*/ 19 w 61"/>
                  <a:gd name="T21" fmla="*/ 104 h 104"/>
                  <a:gd name="T22" fmla="*/ 12 w 61"/>
                  <a:gd name="T23" fmla="*/ 103 h 104"/>
                  <a:gd name="T24" fmla="*/ 7 w 61"/>
                  <a:gd name="T25" fmla="*/ 102 h 104"/>
                  <a:gd name="T26" fmla="*/ 3 w 61"/>
                  <a:gd name="T27" fmla="*/ 99 h 104"/>
                  <a:gd name="T28" fmla="*/ 0 w 61"/>
                  <a:gd name="T29" fmla="*/ 91 h 104"/>
                  <a:gd name="T30" fmla="*/ 0 w 61"/>
                  <a:gd name="T31" fmla="*/ 91 h 104"/>
                  <a:gd name="T32" fmla="*/ 0 w 61"/>
                  <a:gd name="T33" fmla="*/ 89 h 104"/>
                  <a:gd name="T34" fmla="*/ 0 w 61"/>
                  <a:gd name="T35" fmla="*/ 89 h 104"/>
                  <a:gd name="T36" fmla="*/ 15 w 61"/>
                  <a:gd name="T37" fmla="*/ 76 h 104"/>
                  <a:gd name="T38" fmla="*/ 15 w 61"/>
                  <a:gd name="T39" fmla="*/ 76 h 104"/>
                  <a:gd name="T40" fmla="*/ 17 w 61"/>
                  <a:gd name="T41" fmla="*/ 74 h 104"/>
                  <a:gd name="T42" fmla="*/ 18 w 61"/>
                  <a:gd name="T43" fmla="*/ 75 h 104"/>
                  <a:gd name="T44" fmla="*/ 18 w 61"/>
                  <a:gd name="T45" fmla="*/ 75 h 104"/>
                  <a:gd name="T46" fmla="*/ 28 w 61"/>
                  <a:gd name="T47" fmla="*/ 78 h 104"/>
                  <a:gd name="T48" fmla="*/ 28 w 61"/>
                  <a:gd name="T49" fmla="*/ 78 h 104"/>
                  <a:gd name="T50" fmla="*/ 29 w 61"/>
                  <a:gd name="T51" fmla="*/ 78 h 104"/>
                  <a:gd name="T52" fmla="*/ 30 w 61"/>
                  <a:gd name="T53" fmla="*/ 78 h 104"/>
                  <a:gd name="T54" fmla="*/ 30 w 61"/>
                  <a:gd name="T55" fmla="*/ 78 h 104"/>
                  <a:gd name="T56" fmla="*/ 36 w 61"/>
                  <a:gd name="T57" fmla="*/ 68 h 104"/>
                  <a:gd name="T58" fmla="*/ 39 w 61"/>
                  <a:gd name="T59" fmla="*/ 63 h 104"/>
                  <a:gd name="T60" fmla="*/ 41 w 61"/>
                  <a:gd name="T61" fmla="*/ 57 h 104"/>
                  <a:gd name="T62" fmla="*/ 41 w 61"/>
                  <a:gd name="T63" fmla="*/ 57 h 104"/>
                  <a:gd name="T64" fmla="*/ 43 w 61"/>
                  <a:gd name="T65" fmla="*/ 51 h 104"/>
                  <a:gd name="T66" fmla="*/ 44 w 61"/>
                  <a:gd name="T67" fmla="*/ 46 h 104"/>
                  <a:gd name="T68" fmla="*/ 46 w 61"/>
                  <a:gd name="T69" fmla="*/ 34 h 104"/>
                  <a:gd name="T70" fmla="*/ 46 w 61"/>
                  <a:gd name="T71" fmla="*/ 34 h 104"/>
                  <a:gd name="T72" fmla="*/ 46 w 61"/>
                  <a:gd name="T73" fmla="*/ 33 h 104"/>
                  <a:gd name="T74" fmla="*/ 44 w 61"/>
                  <a:gd name="T75" fmla="*/ 32 h 104"/>
                  <a:gd name="T76" fmla="*/ 44 w 61"/>
                  <a:gd name="T77" fmla="*/ 32 h 104"/>
                  <a:gd name="T78" fmla="*/ 34 w 61"/>
                  <a:gd name="T79" fmla="*/ 29 h 104"/>
                  <a:gd name="T80" fmla="*/ 34 w 61"/>
                  <a:gd name="T81" fmla="*/ 29 h 104"/>
                  <a:gd name="T82" fmla="*/ 33 w 61"/>
                  <a:gd name="T83" fmla="*/ 28 h 104"/>
                  <a:gd name="T84" fmla="*/ 32 w 61"/>
                  <a:gd name="T85" fmla="*/ 26 h 104"/>
                  <a:gd name="T86" fmla="*/ 32 w 61"/>
                  <a:gd name="T87" fmla="*/ 26 h 104"/>
                  <a:gd name="T88" fmla="*/ 30 w 61"/>
                  <a:gd name="T89" fmla="*/ 6 h 104"/>
                  <a:gd name="T90" fmla="*/ 30 w 61"/>
                  <a:gd name="T91" fmla="*/ 6 h 104"/>
                  <a:gd name="T92" fmla="*/ 31 w 61"/>
                  <a:gd name="T93" fmla="*/ 5 h 104"/>
                  <a:gd name="T94" fmla="*/ 39 w 61"/>
                  <a:gd name="T95" fmla="*/ 0 h 104"/>
                  <a:gd name="T96" fmla="*/ 39 w 61"/>
                  <a:gd name="T97" fmla="*/ 0 h 104"/>
                  <a:gd name="T98" fmla="*/ 43 w 61"/>
                  <a:gd name="T99" fmla="*/ 1 h 104"/>
                  <a:gd name="T100" fmla="*/ 48 w 61"/>
                  <a:gd name="T101" fmla="*/ 3 h 104"/>
                  <a:gd name="T102" fmla="*/ 55 w 61"/>
                  <a:gd name="T103" fmla="*/ 7 h 104"/>
                  <a:gd name="T104" fmla="*/ 55 w 61"/>
                  <a:gd name="T105" fmla="*/ 7 h 104"/>
                  <a:gd name="T106" fmla="*/ 57 w 61"/>
                  <a:gd name="T107" fmla="*/ 12 h 104"/>
                  <a:gd name="T108" fmla="*/ 59 w 61"/>
                  <a:gd name="T109" fmla="*/ 17 h 104"/>
                  <a:gd name="T110" fmla="*/ 61 w 61"/>
                  <a:gd name="T111" fmla="*/ 24 h 104"/>
                  <a:gd name="T112" fmla="*/ 61 w 61"/>
                  <a:gd name="T113" fmla="*/ 30 h 104"/>
                  <a:gd name="T114" fmla="*/ 61 w 61"/>
                  <a:gd name="T115" fmla="*/ 39 h 104"/>
                  <a:gd name="T116" fmla="*/ 60 w 61"/>
                  <a:gd name="T117" fmla="*/ 46 h 104"/>
                  <a:gd name="T118" fmla="*/ 59 w 61"/>
                  <a:gd name="T119" fmla="*/ 54 h 104"/>
                  <a:gd name="T120" fmla="*/ 56 w 61"/>
                  <a:gd name="T121" fmla="*/ 62 h 104"/>
                  <a:gd name="T122" fmla="*/ 56 w 61"/>
                  <a:gd name="T123"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04">
                    <a:moveTo>
                      <a:pt x="56" y="62"/>
                    </a:moveTo>
                    <a:lnTo>
                      <a:pt x="56" y="62"/>
                    </a:lnTo>
                    <a:lnTo>
                      <a:pt x="53" y="70"/>
                    </a:lnTo>
                    <a:lnTo>
                      <a:pt x="49" y="78"/>
                    </a:lnTo>
                    <a:lnTo>
                      <a:pt x="44" y="84"/>
                    </a:lnTo>
                    <a:lnTo>
                      <a:pt x="39" y="90"/>
                    </a:lnTo>
                    <a:lnTo>
                      <a:pt x="35" y="95"/>
                    </a:lnTo>
                    <a:lnTo>
                      <a:pt x="29" y="99"/>
                    </a:lnTo>
                    <a:lnTo>
                      <a:pt x="24" y="102"/>
                    </a:lnTo>
                    <a:lnTo>
                      <a:pt x="19" y="104"/>
                    </a:lnTo>
                    <a:lnTo>
                      <a:pt x="19" y="104"/>
                    </a:lnTo>
                    <a:lnTo>
                      <a:pt x="12" y="103"/>
                    </a:lnTo>
                    <a:lnTo>
                      <a:pt x="7" y="102"/>
                    </a:lnTo>
                    <a:lnTo>
                      <a:pt x="3" y="99"/>
                    </a:lnTo>
                    <a:lnTo>
                      <a:pt x="0" y="91"/>
                    </a:lnTo>
                    <a:lnTo>
                      <a:pt x="0" y="91"/>
                    </a:lnTo>
                    <a:lnTo>
                      <a:pt x="0" y="89"/>
                    </a:lnTo>
                    <a:lnTo>
                      <a:pt x="0" y="89"/>
                    </a:lnTo>
                    <a:lnTo>
                      <a:pt x="15" y="76"/>
                    </a:lnTo>
                    <a:lnTo>
                      <a:pt x="15" y="76"/>
                    </a:lnTo>
                    <a:lnTo>
                      <a:pt x="17" y="74"/>
                    </a:lnTo>
                    <a:lnTo>
                      <a:pt x="18" y="75"/>
                    </a:lnTo>
                    <a:lnTo>
                      <a:pt x="18" y="75"/>
                    </a:lnTo>
                    <a:lnTo>
                      <a:pt x="28" y="78"/>
                    </a:lnTo>
                    <a:lnTo>
                      <a:pt x="28" y="78"/>
                    </a:lnTo>
                    <a:lnTo>
                      <a:pt x="29" y="78"/>
                    </a:lnTo>
                    <a:lnTo>
                      <a:pt x="30" y="78"/>
                    </a:lnTo>
                    <a:lnTo>
                      <a:pt x="30" y="78"/>
                    </a:lnTo>
                    <a:lnTo>
                      <a:pt x="36" y="68"/>
                    </a:lnTo>
                    <a:lnTo>
                      <a:pt x="39" y="63"/>
                    </a:lnTo>
                    <a:lnTo>
                      <a:pt x="41" y="57"/>
                    </a:lnTo>
                    <a:lnTo>
                      <a:pt x="41" y="57"/>
                    </a:lnTo>
                    <a:lnTo>
                      <a:pt x="43" y="51"/>
                    </a:lnTo>
                    <a:lnTo>
                      <a:pt x="44" y="46"/>
                    </a:lnTo>
                    <a:lnTo>
                      <a:pt x="46" y="34"/>
                    </a:lnTo>
                    <a:lnTo>
                      <a:pt x="46" y="34"/>
                    </a:lnTo>
                    <a:lnTo>
                      <a:pt x="46" y="33"/>
                    </a:lnTo>
                    <a:lnTo>
                      <a:pt x="44" y="32"/>
                    </a:lnTo>
                    <a:lnTo>
                      <a:pt x="44" y="32"/>
                    </a:lnTo>
                    <a:lnTo>
                      <a:pt x="34" y="29"/>
                    </a:lnTo>
                    <a:lnTo>
                      <a:pt x="34" y="29"/>
                    </a:lnTo>
                    <a:lnTo>
                      <a:pt x="33" y="28"/>
                    </a:lnTo>
                    <a:lnTo>
                      <a:pt x="32" y="26"/>
                    </a:lnTo>
                    <a:lnTo>
                      <a:pt x="32" y="26"/>
                    </a:lnTo>
                    <a:lnTo>
                      <a:pt x="30" y="6"/>
                    </a:lnTo>
                    <a:lnTo>
                      <a:pt x="30" y="6"/>
                    </a:lnTo>
                    <a:lnTo>
                      <a:pt x="31" y="5"/>
                    </a:lnTo>
                    <a:lnTo>
                      <a:pt x="39" y="0"/>
                    </a:lnTo>
                    <a:lnTo>
                      <a:pt x="39" y="0"/>
                    </a:lnTo>
                    <a:lnTo>
                      <a:pt x="43" y="1"/>
                    </a:lnTo>
                    <a:lnTo>
                      <a:pt x="48" y="3"/>
                    </a:lnTo>
                    <a:lnTo>
                      <a:pt x="55" y="7"/>
                    </a:lnTo>
                    <a:lnTo>
                      <a:pt x="55" y="7"/>
                    </a:lnTo>
                    <a:lnTo>
                      <a:pt x="57" y="12"/>
                    </a:lnTo>
                    <a:lnTo>
                      <a:pt x="59" y="17"/>
                    </a:lnTo>
                    <a:lnTo>
                      <a:pt x="61" y="24"/>
                    </a:lnTo>
                    <a:lnTo>
                      <a:pt x="61" y="30"/>
                    </a:lnTo>
                    <a:lnTo>
                      <a:pt x="61" y="39"/>
                    </a:lnTo>
                    <a:lnTo>
                      <a:pt x="60" y="46"/>
                    </a:lnTo>
                    <a:lnTo>
                      <a:pt x="59" y="54"/>
                    </a:lnTo>
                    <a:lnTo>
                      <a:pt x="56" y="62"/>
                    </a:lnTo>
                    <a:lnTo>
                      <a:pt x="56" y="6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4" name="Freeform 54"/>
              <p:cNvSpPr>
                <a:spLocks/>
              </p:cNvSpPr>
              <p:nvPr/>
            </p:nvSpPr>
            <p:spPr bwMode="auto">
              <a:xfrm>
                <a:off x="988" y="1653"/>
                <a:ext cx="243" cy="147"/>
              </a:xfrm>
              <a:custGeom>
                <a:avLst/>
                <a:gdLst>
                  <a:gd name="T0" fmla="*/ 3 w 243"/>
                  <a:gd name="T1" fmla="*/ 146 h 147"/>
                  <a:gd name="T2" fmla="*/ 3 w 243"/>
                  <a:gd name="T3" fmla="*/ 146 h 147"/>
                  <a:gd name="T4" fmla="*/ 1 w 243"/>
                  <a:gd name="T5" fmla="*/ 109 h 147"/>
                  <a:gd name="T6" fmla="*/ 0 w 243"/>
                  <a:gd name="T7" fmla="*/ 79 h 147"/>
                  <a:gd name="T8" fmla="*/ 1 w 243"/>
                  <a:gd name="T9" fmla="*/ 61 h 147"/>
                  <a:gd name="T10" fmla="*/ 1 w 243"/>
                  <a:gd name="T11" fmla="*/ 53 h 147"/>
                  <a:gd name="T12" fmla="*/ 1 w 243"/>
                  <a:gd name="T13" fmla="*/ 53 h 147"/>
                  <a:gd name="T14" fmla="*/ 1 w 243"/>
                  <a:gd name="T15" fmla="*/ 50 h 147"/>
                  <a:gd name="T16" fmla="*/ 2 w 243"/>
                  <a:gd name="T17" fmla="*/ 47 h 147"/>
                  <a:gd name="T18" fmla="*/ 7 w 243"/>
                  <a:gd name="T19" fmla="*/ 42 h 147"/>
                  <a:gd name="T20" fmla="*/ 13 w 243"/>
                  <a:gd name="T21" fmla="*/ 37 h 147"/>
                  <a:gd name="T22" fmla="*/ 22 w 243"/>
                  <a:gd name="T23" fmla="*/ 33 h 147"/>
                  <a:gd name="T24" fmla="*/ 33 w 243"/>
                  <a:gd name="T25" fmla="*/ 30 h 147"/>
                  <a:gd name="T26" fmla="*/ 45 w 243"/>
                  <a:gd name="T27" fmla="*/ 27 h 147"/>
                  <a:gd name="T28" fmla="*/ 58 w 243"/>
                  <a:gd name="T29" fmla="*/ 26 h 147"/>
                  <a:gd name="T30" fmla="*/ 71 w 243"/>
                  <a:gd name="T31" fmla="*/ 25 h 147"/>
                  <a:gd name="T32" fmla="*/ 71 w 243"/>
                  <a:gd name="T33" fmla="*/ 25 h 147"/>
                  <a:gd name="T34" fmla="*/ 84 w 243"/>
                  <a:gd name="T35" fmla="*/ 25 h 147"/>
                  <a:gd name="T36" fmla="*/ 94 w 243"/>
                  <a:gd name="T37" fmla="*/ 27 h 147"/>
                  <a:gd name="T38" fmla="*/ 105 w 243"/>
                  <a:gd name="T39" fmla="*/ 28 h 147"/>
                  <a:gd name="T40" fmla="*/ 113 w 243"/>
                  <a:gd name="T41" fmla="*/ 30 h 147"/>
                  <a:gd name="T42" fmla="*/ 125 w 243"/>
                  <a:gd name="T43" fmla="*/ 35 h 147"/>
                  <a:gd name="T44" fmla="*/ 135 w 243"/>
                  <a:gd name="T45" fmla="*/ 39 h 147"/>
                  <a:gd name="T46" fmla="*/ 178 w 243"/>
                  <a:gd name="T47" fmla="*/ 63 h 147"/>
                  <a:gd name="T48" fmla="*/ 161 w 243"/>
                  <a:gd name="T49" fmla="*/ 30 h 147"/>
                  <a:gd name="T50" fmla="*/ 161 w 243"/>
                  <a:gd name="T51" fmla="*/ 30 h 147"/>
                  <a:gd name="T52" fmla="*/ 160 w 243"/>
                  <a:gd name="T53" fmla="*/ 26 h 147"/>
                  <a:gd name="T54" fmla="*/ 159 w 243"/>
                  <a:gd name="T55" fmla="*/ 22 h 147"/>
                  <a:gd name="T56" fmla="*/ 159 w 243"/>
                  <a:gd name="T57" fmla="*/ 17 h 147"/>
                  <a:gd name="T58" fmla="*/ 160 w 243"/>
                  <a:gd name="T59" fmla="*/ 13 h 147"/>
                  <a:gd name="T60" fmla="*/ 162 w 243"/>
                  <a:gd name="T61" fmla="*/ 10 h 147"/>
                  <a:gd name="T62" fmla="*/ 164 w 243"/>
                  <a:gd name="T63" fmla="*/ 7 h 147"/>
                  <a:gd name="T64" fmla="*/ 168 w 243"/>
                  <a:gd name="T65" fmla="*/ 4 h 147"/>
                  <a:gd name="T66" fmla="*/ 171 w 243"/>
                  <a:gd name="T67" fmla="*/ 2 h 147"/>
                  <a:gd name="T68" fmla="*/ 171 w 243"/>
                  <a:gd name="T69" fmla="*/ 2 h 147"/>
                  <a:gd name="T70" fmla="*/ 175 w 243"/>
                  <a:gd name="T71" fmla="*/ 0 h 147"/>
                  <a:gd name="T72" fmla="*/ 179 w 243"/>
                  <a:gd name="T73" fmla="*/ 0 h 147"/>
                  <a:gd name="T74" fmla="*/ 183 w 243"/>
                  <a:gd name="T75" fmla="*/ 0 h 147"/>
                  <a:gd name="T76" fmla="*/ 187 w 243"/>
                  <a:gd name="T77" fmla="*/ 0 h 147"/>
                  <a:gd name="T78" fmla="*/ 190 w 243"/>
                  <a:gd name="T79" fmla="*/ 2 h 147"/>
                  <a:gd name="T80" fmla="*/ 194 w 243"/>
                  <a:gd name="T81" fmla="*/ 4 h 147"/>
                  <a:gd name="T82" fmla="*/ 196 w 243"/>
                  <a:gd name="T83" fmla="*/ 7 h 147"/>
                  <a:gd name="T84" fmla="*/ 199 w 243"/>
                  <a:gd name="T85" fmla="*/ 11 h 147"/>
                  <a:gd name="T86" fmla="*/ 243 w 243"/>
                  <a:gd name="T87" fmla="*/ 98 h 147"/>
                  <a:gd name="T88" fmla="*/ 204 w 243"/>
                  <a:gd name="T89" fmla="*/ 124 h 147"/>
                  <a:gd name="T90" fmla="*/ 143 w 243"/>
                  <a:gd name="T91" fmla="*/ 92 h 147"/>
                  <a:gd name="T92" fmla="*/ 143 w 243"/>
                  <a:gd name="T93" fmla="*/ 92 h 147"/>
                  <a:gd name="T94" fmla="*/ 142 w 243"/>
                  <a:gd name="T95" fmla="*/ 116 h 147"/>
                  <a:gd name="T96" fmla="*/ 140 w 243"/>
                  <a:gd name="T97" fmla="*/ 147 h 147"/>
                  <a:gd name="T98" fmla="*/ 139 w 243"/>
                  <a:gd name="T9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3" h="147">
                    <a:moveTo>
                      <a:pt x="3" y="146"/>
                    </a:moveTo>
                    <a:lnTo>
                      <a:pt x="3" y="146"/>
                    </a:lnTo>
                    <a:lnTo>
                      <a:pt x="1" y="109"/>
                    </a:lnTo>
                    <a:lnTo>
                      <a:pt x="0" y="79"/>
                    </a:lnTo>
                    <a:lnTo>
                      <a:pt x="1" y="61"/>
                    </a:lnTo>
                    <a:lnTo>
                      <a:pt x="1" y="53"/>
                    </a:lnTo>
                    <a:lnTo>
                      <a:pt x="1" y="53"/>
                    </a:lnTo>
                    <a:lnTo>
                      <a:pt x="1" y="50"/>
                    </a:lnTo>
                    <a:lnTo>
                      <a:pt x="2" y="47"/>
                    </a:lnTo>
                    <a:lnTo>
                      <a:pt x="7" y="42"/>
                    </a:lnTo>
                    <a:lnTo>
                      <a:pt x="13" y="37"/>
                    </a:lnTo>
                    <a:lnTo>
                      <a:pt x="22" y="33"/>
                    </a:lnTo>
                    <a:lnTo>
                      <a:pt x="33" y="30"/>
                    </a:lnTo>
                    <a:lnTo>
                      <a:pt x="45" y="27"/>
                    </a:lnTo>
                    <a:lnTo>
                      <a:pt x="58" y="26"/>
                    </a:lnTo>
                    <a:lnTo>
                      <a:pt x="71" y="25"/>
                    </a:lnTo>
                    <a:lnTo>
                      <a:pt x="71" y="25"/>
                    </a:lnTo>
                    <a:lnTo>
                      <a:pt x="84" y="25"/>
                    </a:lnTo>
                    <a:lnTo>
                      <a:pt x="94" y="27"/>
                    </a:lnTo>
                    <a:lnTo>
                      <a:pt x="105" y="28"/>
                    </a:lnTo>
                    <a:lnTo>
                      <a:pt x="113" y="30"/>
                    </a:lnTo>
                    <a:lnTo>
                      <a:pt x="125" y="35"/>
                    </a:lnTo>
                    <a:lnTo>
                      <a:pt x="135" y="39"/>
                    </a:lnTo>
                    <a:lnTo>
                      <a:pt x="178" y="63"/>
                    </a:lnTo>
                    <a:lnTo>
                      <a:pt x="161" y="30"/>
                    </a:lnTo>
                    <a:lnTo>
                      <a:pt x="161" y="30"/>
                    </a:lnTo>
                    <a:lnTo>
                      <a:pt x="160" y="26"/>
                    </a:lnTo>
                    <a:lnTo>
                      <a:pt x="159" y="22"/>
                    </a:lnTo>
                    <a:lnTo>
                      <a:pt x="159" y="17"/>
                    </a:lnTo>
                    <a:lnTo>
                      <a:pt x="160" y="13"/>
                    </a:lnTo>
                    <a:lnTo>
                      <a:pt x="162" y="10"/>
                    </a:lnTo>
                    <a:lnTo>
                      <a:pt x="164" y="7"/>
                    </a:lnTo>
                    <a:lnTo>
                      <a:pt x="168" y="4"/>
                    </a:lnTo>
                    <a:lnTo>
                      <a:pt x="171" y="2"/>
                    </a:lnTo>
                    <a:lnTo>
                      <a:pt x="171" y="2"/>
                    </a:lnTo>
                    <a:lnTo>
                      <a:pt x="175" y="0"/>
                    </a:lnTo>
                    <a:lnTo>
                      <a:pt x="179" y="0"/>
                    </a:lnTo>
                    <a:lnTo>
                      <a:pt x="183" y="0"/>
                    </a:lnTo>
                    <a:lnTo>
                      <a:pt x="187" y="0"/>
                    </a:lnTo>
                    <a:lnTo>
                      <a:pt x="190" y="2"/>
                    </a:lnTo>
                    <a:lnTo>
                      <a:pt x="194" y="4"/>
                    </a:lnTo>
                    <a:lnTo>
                      <a:pt x="196" y="7"/>
                    </a:lnTo>
                    <a:lnTo>
                      <a:pt x="199" y="11"/>
                    </a:lnTo>
                    <a:lnTo>
                      <a:pt x="243" y="98"/>
                    </a:lnTo>
                    <a:lnTo>
                      <a:pt x="204" y="124"/>
                    </a:lnTo>
                    <a:lnTo>
                      <a:pt x="143" y="92"/>
                    </a:lnTo>
                    <a:lnTo>
                      <a:pt x="143" y="92"/>
                    </a:lnTo>
                    <a:lnTo>
                      <a:pt x="142" y="116"/>
                    </a:lnTo>
                    <a:lnTo>
                      <a:pt x="140" y="147"/>
                    </a:lnTo>
                    <a:lnTo>
                      <a:pt x="139" y="14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5" name="Freeform 55"/>
              <p:cNvSpPr>
                <a:spLocks/>
              </p:cNvSpPr>
              <p:nvPr/>
            </p:nvSpPr>
            <p:spPr bwMode="auto">
              <a:xfrm>
                <a:off x="1560" y="941"/>
                <a:ext cx="77" cy="131"/>
              </a:xfrm>
              <a:custGeom>
                <a:avLst/>
                <a:gdLst>
                  <a:gd name="T0" fmla="*/ 7 w 77"/>
                  <a:gd name="T1" fmla="*/ 78 h 131"/>
                  <a:gd name="T2" fmla="*/ 15 w 77"/>
                  <a:gd name="T3" fmla="*/ 98 h 131"/>
                  <a:gd name="T4" fmla="*/ 26 w 77"/>
                  <a:gd name="T5" fmla="*/ 113 h 131"/>
                  <a:gd name="T6" fmla="*/ 40 w 77"/>
                  <a:gd name="T7" fmla="*/ 125 h 131"/>
                  <a:gd name="T8" fmla="*/ 53 w 77"/>
                  <a:gd name="T9" fmla="*/ 131 h 131"/>
                  <a:gd name="T10" fmla="*/ 62 w 77"/>
                  <a:gd name="T11" fmla="*/ 129 h 131"/>
                  <a:gd name="T12" fmla="*/ 73 w 77"/>
                  <a:gd name="T13" fmla="*/ 125 h 131"/>
                  <a:gd name="T14" fmla="*/ 76 w 77"/>
                  <a:gd name="T15" fmla="*/ 113 h 131"/>
                  <a:gd name="T16" fmla="*/ 76 w 77"/>
                  <a:gd name="T17" fmla="*/ 111 h 131"/>
                  <a:gd name="T18" fmla="*/ 58 w 77"/>
                  <a:gd name="T19" fmla="*/ 94 h 131"/>
                  <a:gd name="T20" fmla="*/ 56 w 77"/>
                  <a:gd name="T21" fmla="*/ 93 h 131"/>
                  <a:gd name="T22" fmla="*/ 53 w 77"/>
                  <a:gd name="T23" fmla="*/ 93 h 131"/>
                  <a:gd name="T24" fmla="*/ 42 w 77"/>
                  <a:gd name="T25" fmla="*/ 97 h 131"/>
                  <a:gd name="T26" fmla="*/ 39 w 77"/>
                  <a:gd name="T27" fmla="*/ 97 h 131"/>
                  <a:gd name="T28" fmla="*/ 35 w 77"/>
                  <a:gd name="T29" fmla="*/ 92 h 131"/>
                  <a:gd name="T30" fmla="*/ 27 w 77"/>
                  <a:gd name="T31" fmla="*/ 79 h 131"/>
                  <a:gd name="T32" fmla="*/ 24 w 77"/>
                  <a:gd name="T33" fmla="*/ 72 h 131"/>
                  <a:gd name="T34" fmla="*/ 20 w 77"/>
                  <a:gd name="T35" fmla="*/ 57 h 131"/>
                  <a:gd name="T36" fmla="*/ 19 w 77"/>
                  <a:gd name="T37" fmla="*/ 43 h 131"/>
                  <a:gd name="T38" fmla="*/ 20 w 77"/>
                  <a:gd name="T39" fmla="*/ 42 h 131"/>
                  <a:gd name="T40" fmla="*/ 21 w 77"/>
                  <a:gd name="T41" fmla="*/ 41 h 131"/>
                  <a:gd name="T42" fmla="*/ 34 w 77"/>
                  <a:gd name="T43" fmla="*/ 37 h 131"/>
                  <a:gd name="T44" fmla="*/ 36 w 77"/>
                  <a:gd name="T45" fmla="*/ 33 h 131"/>
                  <a:gd name="T46" fmla="*/ 38 w 77"/>
                  <a:gd name="T47" fmla="*/ 9 h 131"/>
                  <a:gd name="T48" fmla="*/ 38 w 77"/>
                  <a:gd name="T49" fmla="*/ 7 h 131"/>
                  <a:gd name="T50" fmla="*/ 27 w 77"/>
                  <a:gd name="T51" fmla="*/ 0 h 131"/>
                  <a:gd name="T52" fmla="*/ 21 w 77"/>
                  <a:gd name="T53" fmla="*/ 2 h 131"/>
                  <a:gd name="T54" fmla="*/ 9 w 77"/>
                  <a:gd name="T55" fmla="*/ 9 h 131"/>
                  <a:gd name="T56" fmla="*/ 5 w 77"/>
                  <a:gd name="T57" fmla="*/ 15 h 131"/>
                  <a:gd name="T58" fmla="*/ 1 w 77"/>
                  <a:gd name="T59" fmla="*/ 30 h 131"/>
                  <a:gd name="T60" fmla="*/ 0 w 77"/>
                  <a:gd name="T61" fmla="*/ 49 h 131"/>
                  <a:gd name="T62" fmla="*/ 3 w 77"/>
                  <a:gd name="T63" fmla="*/ 68 h 131"/>
                  <a:gd name="T64" fmla="*/ 7 w 77"/>
                  <a:gd name="T65" fmla="*/ 7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131">
                    <a:moveTo>
                      <a:pt x="7" y="78"/>
                    </a:moveTo>
                    <a:lnTo>
                      <a:pt x="7" y="78"/>
                    </a:lnTo>
                    <a:lnTo>
                      <a:pt x="11" y="89"/>
                    </a:lnTo>
                    <a:lnTo>
                      <a:pt x="15" y="98"/>
                    </a:lnTo>
                    <a:lnTo>
                      <a:pt x="20" y="106"/>
                    </a:lnTo>
                    <a:lnTo>
                      <a:pt x="26" y="113"/>
                    </a:lnTo>
                    <a:lnTo>
                      <a:pt x="33" y="120"/>
                    </a:lnTo>
                    <a:lnTo>
                      <a:pt x="40" y="125"/>
                    </a:lnTo>
                    <a:lnTo>
                      <a:pt x="46" y="128"/>
                    </a:lnTo>
                    <a:lnTo>
                      <a:pt x="53" y="131"/>
                    </a:lnTo>
                    <a:lnTo>
                      <a:pt x="53" y="131"/>
                    </a:lnTo>
                    <a:lnTo>
                      <a:pt x="62" y="129"/>
                    </a:lnTo>
                    <a:lnTo>
                      <a:pt x="68" y="128"/>
                    </a:lnTo>
                    <a:lnTo>
                      <a:pt x="73" y="125"/>
                    </a:lnTo>
                    <a:lnTo>
                      <a:pt x="76" y="113"/>
                    </a:lnTo>
                    <a:lnTo>
                      <a:pt x="76" y="113"/>
                    </a:lnTo>
                    <a:lnTo>
                      <a:pt x="77" y="112"/>
                    </a:lnTo>
                    <a:lnTo>
                      <a:pt x="76" y="111"/>
                    </a:lnTo>
                    <a:lnTo>
                      <a:pt x="76" y="111"/>
                    </a:lnTo>
                    <a:lnTo>
                      <a:pt x="58" y="94"/>
                    </a:lnTo>
                    <a:lnTo>
                      <a:pt x="58" y="94"/>
                    </a:lnTo>
                    <a:lnTo>
                      <a:pt x="56" y="93"/>
                    </a:lnTo>
                    <a:lnTo>
                      <a:pt x="53" y="93"/>
                    </a:lnTo>
                    <a:lnTo>
                      <a:pt x="53" y="93"/>
                    </a:lnTo>
                    <a:lnTo>
                      <a:pt x="42" y="97"/>
                    </a:lnTo>
                    <a:lnTo>
                      <a:pt x="42" y="97"/>
                    </a:lnTo>
                    <a:lnTo>
                      <a:pt x="40" y="98"/>
                    </a:lnTo>
                    <a:lnTo>
                      <a:pt x="39" y="97"/>
                    </a:lnTo>
                    <a:lnTo>
                      <a:pt x="39" y="97"/>
                    </a:lnTo>
                    <a:lnTo>
                      <a:pt x="35" y="92"/>
                    </a:lnTo>
                    <a:lnTo>
                      <a:pt x="31" y="86"/>
                    </a:lnTo>
                    <a:lnTo>
                      <a:pt x="27" y="79"/>
                    </a:lnTo>
                    <a:lnTo>
                      <a:pt x="24" y="72"/>
                    </a:lnTo>
                    <a:lnTo>
                      <a:pt x="24" y="72"/>
                    </a:lnTo>
                    <a:lnTo>
                      <a:pt x="22" y="65"/>
                    </a:lnTo>
                    <a:lnTo>
                      <a:pt x="20" y="57"/>
                    </a:lnTo>
                    <a:lnTo>
                      <a:pt x="19" y="51"/>
                    </a:lnTo>
                    <a:lnTo>
                      <a:pt x="19" y="43"/>
                    </a:lnTo>
                    <a:lnTo>
                      <a:pt x="19" y="43"/>
                    </a:lnTo>
                    <a:lnTo>
                      <a:pt x="20" y="42"/>
                    </a:lnTo>
                    <a:lnTo>
                      <a:pt x="21" y="41"/>
                    </a:lnTo>
                    <a:lnTo>
                      <a:pt x="21" y="41"/>
                    </a:lnTo>
                    <a:lnTo>
                      <a:pt x="34" y="37"/>
                    </a:lnTo>
                    <a:lnTo>
                      <a:pt x="34" y="37"/>
                    </a:lnTo>
                    <a:lnTo>
                      <a:pt x="36" y="35"/>
                    </a:lnTo>
                    <a:lnTo>
                      <a:pt x="36" y="33"/>
                    </a:lnTo>
                    <a:lnTo>
                      <a:pt x="36" y="33"/>
                    </a:lnTo>
                    <a:lnTo>
                      <a:pt x="38" y="9"/>
                    </a:lnTo>
                    <a:lnTo>
                      <a:pt x="38" y="9"/>
                    </a:lnTo>
                    <a:lnTo>
                      <a:pt x="38" y="7"/>
                    </a:lnTo>
                    <a:lnTo>
                      <a:pt x="38" y="6"/>
                    </a:lnTo>
                    <a:lnTo>
                      <a:pt x="27" y="0"/>
                    </a:lnTo>
                    <a:lnTo>
                      <a:pt x="27" y="0"/>
                    </a:lnTo>
                    <a:lnTo>
                      <a:pt x="21" y="2"/>
                    </a:lnTo>
                    <a:lnTo>
                      <a:pt x="17" y="3"/>
                    </a:lnTo>
                    <a:lnTo>
                      <a:pt x="9" y="9"/>
                    </a:lnTo>
                    <a:lnTo>
                      <a:pt x="9" y="9"/>
                    </a:lnTo>
                    <a:lnTo>
                      <a:pt x="5" y="15"/>
                    </a:lnTo>
                    <a:lnTo>
                      <a:pt x="3" y="22"/>
                    </a:lnTo>
                    <a:lnTo>
                      <a:pt x="1" y="30"/>
                    </a:lnTo>
                    <a:lnTo>
                      <a:pt x="0" y="39"/>
                    </a:lnTo>
                    <a:lnTo>
                      <a:pt x="0" y="49"/>
                    </a:lnTo>
                    <a:lnTo>
                      <a:pt x="1" y="58"/>
                    </a:lnTo>
                    <a:lnTo>
                      <a:pt x="3" y="68"/>
                    </a:lnTo>
                    <a:lnTo>
                      <a:pt x="7" y="78"/>
                    </a:lnTo>
                    <a:lnTo>
                      <a:pt x="7" y="78"/>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6" name="Freeform 56"/>
              <p:cNvSpPr>
                <a:spLocks/>
              </p:cNvSpPr>
              <p:nvPr/>
            </p:nvSpPr>
            <p:spPr bwMode="auto">
              <a:xfrm>
                <a:off x="1248" y="2107"/>
                <a:ext cx="214" cy="173"/>
              </a:xfrm>
              <a:custGeom>
                <a:avLst/>
                <a:gdLst>
                  <a:gd name="T0" fmla="*/ 214 w 214"/>
                  <a:gd name="T1" fmla="*/ 69 h 173"/>
                  <a:gd name="T2" fmla="*/ 214 w 214"/>
                  <a:gd name="T3" fmla="*/ 69 h 173"/>
                  <a:gd name="T4" fmla="*/ 213 w 214"/>
                  <a:gd name="T5" fmla="*/ 62 h 173"/>
                  <a:gd name="T6" fmla="*/ 210 w 214"/>
                  <a:gd name="T7" fmla="*/ 55 h 173"/>
                  <a:gd name="T8" fmla="*/ 207 w 214"/>
                  <a:gd name="T9" fmla="*/ 49 h 173"/>
                  <a:gd name="T10" fmla="*/ 203 w 214"/>
                  <a:gd name="T11" fmla="*/ 42 h 173"/>
                  <a:gd name="T12" fmla="*/ 199 w 214"/>
                  <a:gd name="T13" fmla="*/ 36 h 173"/>
                  <a:gd name="T14" fmla="*/ 192 w 214"/>
                  <a:gd name="T15" fmla="*/ 30 h 173"/>
                  <a:gd name="T16" fmla="*/ 186 w 214"/>
                  <a:gd name="T17" fmla="*/ 25 h 173"/>
                  <a:gd name="T18" fmla="*/ 180 w 214"/>
                  <a:gd name="T19" fmla="*/ 20 h 173"/>
                  <a:gd name="T20" fmla="*/ 172 w 214"/>
                  <a:gd name="T21" fmla="*/ 15 h 173"/>
                  <a:gd name="T22" fmla="*/ 165 w 214"/>
                  <a:gd name="T23" fmla="*/ 12 h 173"/>
                  <a:gd name="T24" fmla="*/ 155 w 214"/>
                  <a:gd name="T25" fmla="*/ 8 h 173"/>
                  <a:gd name="T26" fmla="*/ 147 w 214"/>
                  <a:gd name="T27" fmla="*/ 5 h 173"/>
                  <a:gd name="T28" fmla="*/ 138 w 214"/>
                  <a:gd name="T29" fmla="*/ 3 h 173"/>
                  <a:gd name="T30" fmla="*/ 128 w 214"/>
                  <a:gd name="T31" fmla="*/ 2 h 173"/>
                  <a:gd name="T32" fmla="*/ 117 w 214"/>
                  <a:gd name="T33" fmla="*/ 1 h 173"/>
                  <a:gd name="T34" fmla="*/ 107 w 214"/>
                  <a:gd name="T35" fmla="*/ 0 h 173"/>
                  <a:gd name="T36" fmla="*/ 107 w 214"/>
                  <a:gd name="T37" fmla="*/ 0 h 173"/>
                  <a:gd name="T38" fmla="*/ 97 w 214"/>
                  <a:gd name="T39" fmla="*/ 1 h 173"/>
                  <a:gd name="T40" fmla="*/ 85 w 214"/>
                  <a:gd name="T41" fmla="*/ 2 h 173"/>
                  <a:gd name="T42" fmla="*/ 75 w 214"/>
                  <a:gd name="T43" fmla="*/ 4 h 173"/>
                  <a:gd name="T44" fmla="*/ 66 w 214"/>
                  <a:gd name="T45" fmla="*/ 6 h 173"/>
                  <a:gd name="T46" fmla="*/ 57 w 214"/>
                  <a:gd name="T47" fmla="*/ 9 h 173"/>
                  <a:gd name="T48" fmla="*/ 47 w 214"/>
                  <a:gd name="T49" fmla="*/ 13 h 173"/>
                  <a:gd name="T50" fmla="*/ 39 w 214"/>
                  <a:gd name="T51" fmla="*/ 17 h 173"/>
                  <a:gd name="T52" fmla="*/ 32 w 214"/>
                  <a:gd name="T53" fmla="*/ 22 h 173"/>
                  <a:gd name="T54" fmla="*/ 25 w 214"/>
                  <a:gd name="T55" fmla="*/ 27 h 173"/>
                  <a:gd name="T56" fmla="*/ 19 w 214"/>
                  <a:gd name="T57" fmla="*/ 33 h 173"/>
                  <a:gd name="T58" fmla="*/ 13 w 214"/>
                  <a:gd name="T59" fmla="*/ 40 h 173"/>
                  <a:gd name="T60" fmla="*/ 8 w 214"/>
                  <a:gd name="T61" fmla="*/ 47 h 173"/>
                  <a:gd name="T62" fmla="*/ 5 w 214"/>
                  <a:gd name="T63" fmla="*/ 54 h 173"/>
                  <a:gd name="T64" fmla="*/ 2 w 214"/>
                  <a:gd name="T65" fmla="*/ 61 h 173"/>
                  <a:gd name="T66" fmla="*/ 1 w 214"/>
                  <a:gd name="T67" fmla="*/ 69 h 173"/>
                  <a:gd name="T68" fmla="*/ 0 w 214"/>
                  <a:gd name="T69" fmla="*/ 77 h 173"/>
                  <a:gd name="T70" fmla="*/ 0 w 214"/>
                  <a:gd name="T71" fmla="*/ 77 h 173"/>
                  <a:gd name="T72" fmla="*/ 1 w 214"/>
                  <a:gd name="T73" fmla="*/ 85 h 173"/>
                  <a:gd name="T74" fmla="*/ 2 w 214"/>
                  <a:gd name="T75" fmla="*/ 92 h 173"/>
                  <a:gd name="T76" fmla="*/ 5 w 214"/>
                  <a:gd name="T77" fmla="*/ 100 h 173"/>
                  <a:gd name="T78" fmla="*/ 8 w 214"/>
                  <a:gd name="T79" fmla="*/ 108 h 173"/>
                  <a:gd name="T80" fmla="*/ 13 w 214"/>
                  <a:gd name="T81" fmla="*/ 114 h 173"/>
                  <a:gd name="T82" fmla="*/ 19 w 214"/>
                  <a:gd name="T83" fmla="*/ 120 h 173"/>
                  <a:gd name="T84" fmla="*/ 25 w 214"/>
                  <a:gd name="T85" fmla="*/ 126 h 173"/>
                  <a:gd name="T86" fmla="*/ 32 w 214"/>
                  <a:gd name="T87" fmla="*/ 132 h 173"/>
                  <a:gd name="T88" fmla="*/ 13 w 214"/>
                  <a:gd name="T89" fmla="*/ 173 h 173"/>
                  <a:gd name="T90" fmla="*/ 63 w 214"/>
                  <a:gd name="T91" fmla="*/ 148 h 173"/>
                  <a:gd name="T92" fmla="*/ 63 w 214"/>
                  <a:gd name="T93" fmla="*/ 148 h 173"/>
                  <a:gd name="T94" fmla="*/ 81 w 214"/>
                  <a:gd name="T95" fmla="*/ 152 h 173"/>
                  <a:gd name="T96" fmla="*/ 91 w 214"/>
                  <a:gd name="T97" fmla="*/ 153 h 173"/>
                  <a:gd name="T98" fmla="*/ 100 w 214"/>
                  <a:gd name="T99" fmla="*/ 15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3">
                    <a:moveTo>
                      <a:pt x="214" y="69"/>
                    </a:moveTo>
                    <a:lnTo>
                      <a:pt x="214" y="69"/>
                    </a:lnTo>
                    <a:lnTo>
                      <a:pt x="213" y="62"/>
                    </a:lnTo>
                    <a:lnTo>
                      <a:pt x="210" y="55"/>
                    </a:lnTo>
                    <a:lnTo>
                      <a:pt x="207" y="49"/>
                    </a:lnTo>
                    <a:lnTo>
                      <a:pt x="203" y="42"/>
                    </a:lnTo>
                    <a:lnTo>
                      <a:pt x="199" y="36"/>
                    </a:lnTo>
                    <a:lnTo>
                      <a:pt x="192" y="30"/>
                    </a:lnTo>
                    <a:lnTo>
                      <a:pt x="186" y="25"/>
                    </a:lnTo>
                    <a:lnTo>
                      <a:pt x="180" y="20"/>
                    </a:lnTo>
                    <a:lnTo>
                      <a:pt x="172" y="15"/>
                    </a:lnTo>
                    <a:lnTo>
                      <a:pt x="165" y="12"/>
                    </a:lnTo>
                    <a:lnTo>
                      <a:pt x="155" y="8"/>
                    </a:lnTo>
                    <a:lnTo>
                      <a:pt x="147" y="5"/>
                    </a:lnTo>
                    <a:lnTo>
                      <a:pt x="138" y="3"/>
                    </a:lnTo>
                    <a:lnTo>
                      <a:pt x="128" y="2"/>
                    </a:lnTo>
                    <a:lnTo>
                      <a:pt x="117" y="1"/>
                    </a:lnTo>
                    <a:lnTo>
                      <a:pt x="107" y="0"/>
                    </a:lnTo>
                    <a:lnTo>
                      <a:pt x="107" y="0"/>
                    </a:lnTo>
                    <a:lnTo>
                      <a:pt x="97" y="1"/>
                    </a:lnTo>
                    <a:lnTo>
                      <a:pt x="85" y="2"/>
                    </a:lnTo>
                    <a:lnTo>
                      <a:pt x="75" y="4"/>
                    </a:lnTo>
                    <a:lnTo>
                      <a:pt x="66" y="6"/>
                    </a:lnTo>
                    <a:lnTo>
                      <a:pt x="57" y="9"/>
                    </a:lnTo>
                    <a:lnTo>
                      <a:pt x="47" y="13"/>
                    </a:lnTo>
                    <a:lnTo>
                      <a:pt x="39" y="17"/>
                    </a:lnTo>
                    <a:lnTo>
                      <a:pt x="32" y="22"/>
                    </a:lnTo>
                    <a:lnTo>
                      <a:pt x="25" y="27"/>
                    </a:lnTo>
                    <a:lnTo>
                      <a:pt x="19" y="33"/>
                    </a:lnTo>
                    <a:lnTo>
                      <a:pt x="13" y="40"/>
                    </a:lnTo>
                    <a:lnTo>
                      <a:pt x="8" y="47"/>
                    </a:lnTo>
                    <a:lnTo>
                      <a:pt x="5" y="54"/>
                    </a:lnTo>
                    <a:lnTo>
                      <a:pt x="2" y="61"/>
                    </a:lnTo>
                    <a:lnTo>
                      <a:pt x="1" y="69"/>
                    </a:lnTo>
                    <a:lnTo>
                      <a:pt x="0" y="77"/>
                    </a:lnTo>
                    <a:lnTo>
                      <a:pt x="0" y="77"/>
                    </a:lnTo>
                    <a:lnTo>
                      <a:pt x="1" y="85"/>
                    </a:lnTo>
                    <a:lnTo>
                      <a:pt x="2" y="92"/>
                    </a:lnTo>
                    <a:lnTo>
                      <a:pt x="5" y="100"/>
                    </a:lnTo>
                    <a:lnTo>
                      <a:pt x="8" y="108"/>
                    </a:lnTo>
                    <a:lnTo>
                      <a:pt x="13" y="114"/>
                    </a:lnTo>
                    <a:lnTo>
                      <a:pt x="19" y="120"/>
                    </a:lnTo>
                    <a:lnTo>
                      <a:pt x="25" y="126"/>
                    </a:lnTo>
                    <a:lnTo>
                      <a:pt x="32" y="132"/>
                    </a:lnTo>
                    <a:lnTo>
                      <a:pt x="13" y="173"/>
                    </a:lnTo>
                    <a:lnTo>
                      <a:pt x="63" y="148"/>
                    </a:lnTo>
                    <a:lnTo>
                      <a:pt x="63" y="148"/>
                    </a:lnTo>
                    <a:lnTo>
                      <a:pt x="81" y="152"/>
                    </a:lnTo>
                    <a:lnTo>
                      <a:pt x="91" y="153"/>
                    </a:lnTo>
                    <a:lnTo>
                      <a:pt x="100" y="15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7" name="Freeform 57"/>
              <p:cNvSpPr>
                <a:spLocks/>
              </p:cNvSpPr>
              <p:nvPr/>
            </p:nvSpPr>
            <p:spPr bwMode="auto">
              <a:xfrm>
                <a:off x="1353" y="2183"/>
                <a:ext cx="163" cy="132"/>
              </a:xfrm>
              <a:custGeom>
                <a:avLst/>
                <a:gdLst>
                  <a:gd name="T0" fmla="*/ 81 w 163"/>
                  <a:gd name="T1" fmla="*/ 0 h 132"/>
                  <a:gd name="T2" fmla="*/ 81 w 163"/>
                  <a:gd name="T3" fmla="*/ 0 h 132"/>
                  <a:gd name="T4" fmla="*/ 98 w 163"/>
                  <a:gd name="T5" fmla="*/ 1 h 132"/>
                  <a:gd name="T6" fmla="*/ 113 w 163"/>
                  <a:gd name="T7" fmla="*/ 4 h 132"/>
                  <a:gd name="T8" fmla="*/ 127 w 163"/>
                  <a:gd name="T9" fmla="*/ 10 h 132"/>
                  <a:gd name="T10" fmla="*/ 140 w 163"/>
                  <a:gd name="T11" fmla="*/ 17 h 132"/>
                  <a:gd name="T12" fmla="*/ 145 w 163"/>
                  <a:gd name="T13" fmla="*/ 21 h 132"/>
                  <a:gd name="T14" fmla="*/ 149 w 163"/>
                  <a:gd name="T15" fmla="*/ 25 h 132"/>
                  <a:gd name="T16" fmla="*/ 153 w 163"/>
                  <a:gd name="T17" fmla="*/ 30 h 132"/>
                  <a:gd name="T18" fmla="*/ 157 w 163"/>
                  <a:gd name="T19" fmla="*/ 36 h 132"/>
                  <a:gd name="T20" fmla="*/ 159 w 163"/>
                  <a:gd name="T21" fmla="*/ 41 h 132"/>
                  <a:gd name="T22" fmla="*/ 161 w 163"/>
                  <a:gd name="T23" fmla="*/ 46 h 132"/>
                  <a:gd name="T24" fmla="*/ 162 w 163"/>
                  <a:gd name="T25" fmla="*/ 52 h 132"/>
                  <a:gd name="T26" fmla="*/ 163 w 163"/>
                  <a:gd name="T27" fmla="*/ 58 h 132"/>
                  <a:gd name="T28" fmla="*/ 163 w 163"/>
                  <a:gd name="T29" fmla="*/ 58 h 132"/>
                  <a:gd name="T30" fmla="*/ 162 w 163"/>
                  <a:gd name="T31" fmla="*/ 64 h 132"/>
                  <a:gd name="T32" fmla="*/ 161 w 163"/>
                  <a:gd name="T33" fmla="*/ 71 h 132"/>
                  <a:gd name="T34" fmla="*/ 159 w 163"/>
                  <a:gd name="T35" fmla="*/ 76 h 132"/>
                  <a:gd name="T36" fmla="*/ 157 w 163"/>
                  <a:gd name="T37" fmla="*/ 81 h 132"/>
                  <a:gd name="T38" fmla="*/ 153 w 163"/>
                  <a:gd name="T39" fmla="*/ 86 h 132"/>
                  <a:gd name="T40" fmla="*/ 149 w 163"/>
                  <a:gd name="T41" fmla="*/ 91 h 132"/>
                  <a:gd name="T42" fmla="*/ 144 w 163"/>
                  <a:gd name="T43" fmla="*/ 96 h 132"/>
                  <a:gd name="T44" fmla="*/ 139 w 163"/>
                  <a:gd name="T45" fmla="*/ 100 h 132"/>
                  <a:gd name="T46" fmla="*/ 153 w 163"/>
                  <a:gd name="T47" fmla="*/ 132 h 132"/>
                  <a:gd name="T48" fmla="*/ 115 w 163"/>
                  <a:gd name="T49" fmla="*/ 112 h 132"/>
                  <a:gd name="T50" fmla="*/ 115 w 163"/>
                  <a:gd name="T51" fmla="*/ 112 h 132"/>
                  <a:gd name="T52" fmla="*/ 107 w 163"/>
                  <a:gd name="T53" fmla="*/ 114 h 132"/>
                  <a:gd name="T54" fmla="*/ 99 w 163"/>
                  <a:gd name="T55" fmla="*/ 116 h 132"/>
                  <a:gd name="T56" fmla="*/ 90 w 163"/>
                  <a:gd name="T57" fmla="*/ 117 h 132"/>
                  <a:gd name="T58" fmla="*/ 81 w 163"/>
                  <a:gd name="T59" fmla="*/ 117 h 132"/>
                  <a:gd name="T60" fmla="*/ 81 w 163"/>
                  <a:gd name="T61" fmla="*/ 117 h 132"/>
                  <a:gd name="T62" fmla="*/ 65 w 163"/>
                  <a:gd name="T63" fmla="*/ 116 h 132"/>
                  <a:gd name="T64" fmla="*/ 49 w 163"/>
                  <a:gd name="T65" fmla="*/ 113 h 132"/>
                  <a:gd name="T66" fmla="*/ 36 w 163"/>
                  <a:gd name="T67" fmla="*/ 107 h 132"/>
                  <a:gd name="T68" fmla="*/ 24 w 163"/>
                  <a:gd name="T69" fmla="*/ 100 h 132"/>
                  <a:gd name="T70" fmla="*/ 18 w 163"/>
                  <a:gd name="T71" fmla="*/ 95 h 132"/>
                  <a:gd name="T72" fmla="*/ 14 w 163"/>
                  <a:gd name="T73" fmla="*/ 91 h 132"/>
                  <a:gd name="T74" fmla="*/ 10 w 163"/>
                  <a:gd name="T75" fmla="*/ 86 h 132"/>
                  <a:gd name="T76" fmla="*/ 6 w 163"/>
                  <a:gd name="T77" fmla="*/ 81 h 132"/>
                  <a:gd name="T78" fmla="*/ 4 w 163"/>
                  <a:gd name="T79" fmla="*/ 76 h 132"/>
                  <a:gd name="T80" fmla="*/ 2 w 163"/>
                  <a:gd name="T81" fmla="*/ 71 h 132"/>
                  <a:gd name="T82" fmla="*/ 0 w 163"/>
                  <a:gd name="T83" fmla="*/ 64 h 132"/>
                  <a:gd name="T84" fmla="*/ 0 w 163"/>
                  <a:gd name="T85" fmla="*/ 58 h 132"/>
                  <a:gd name="T86" fmla="*/ 0 w 163"/>
                  <a:gd name="T87" fmla="*/ 58 h 132"/>
                  <a:gd name="T88" fmla="*/ 0 w 163"/>
                  <a:gd name="T89" fmla="*/ 52 h 132"/>
                  <a:gd name="T90" fmla="*/ 2 w 163"/>
                  <a:gd name="T91" fmla="*/ 46 h 132"/>
                  <a:gd name="T92" fmla="*/ 4 w 163"/>
                  <a:gd name="T93" fmla="*/ 41 h 132"/>
                  <a:gd name="T94" fmla="*/ 6 w 163"/>
                  <a:gd name="T95" fmla="*/ 36 h 132"/>
                  <a:gd name="T96" fmla="*/ 10 w 163"/>
                  <a:gd name="T97" fmla="*/ 30 h 132"/>
                  <a:gd name="T98" fmla="*/ 14 w 163"/>
                  <a:gd name="T99" fmla="*/ 25 h 132"/>
                  <a:gd name="T100" fmla="*/ 18 w 163"/>
                  <a:gd name="T101" fmla="*/ 21 h 132"/>
                  <a:gd name="T102" fmla="*/ 24 w 163"/>
                  <a:gd name="T103" fmla="*/ 17 h 132"/>
                  <a:gd name="T104" fmla="*/ 36 w 163"/>
                  <a:gd name="T105" fmla="*/ 10 h 132"/>
                  <a:gd name="T106" fmla="*/ 49 w 163"/>
                  <a:gd name="T107" fmla="*/ 4 h 132"/>
                  <a:gd name="T108" fmla="*/ 65 w 163"/>
                  <a:gd name="T109" fmla="*/ 1 h 132"/>
                  <a:gd name="T110" fmla="*/ 81 w 163"/>
                  <a:gd name="T111" fmla="*/ 0 h 132"/>
                  <a:gd name="T112" fmla="*/ 81 w 163"/>
                  <a:gd name="T11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32">
                    <a:moveTo>
                      <a:pt x="81" y="0"/>
                    </a:moveTo>
                    <a:lnTo>
                      <a:pt x="81" y="0"/>
                    </a:lnTo>
                    <a:lnTo>
                      <a:pt x="98" y="1"/>
                    </a:lnTo>
                    <a:lnTo>
                      <a:pt x="113" y="4"/>
                    </a:lnTo>
                    <a:lnTo>
                      <a:pt x="127" y="10"/>
                    </a:lnTo>
                    <a:lnTo>
                      <a:pt x="140" y="17"/>
                    </a:lnTo>
                    <a:lnTo>
                      <a:pt x="145" y="21"/>
                    </a:lnTo>
                    <a:lnTo>
                      <a:pt x="149" y="25"/>
                    </a:lnTo>
                    <a:lnTo>
                      <a:pt x="153" y="30"/>
                    </a:lnTo>
                    <a:lnTo>
                      <a:pt x="157" y="36"/>
                    </a:lnTo>
                    <a:lnTo>
                      <a:pt x="159" y="41"/>
                    </a:lnTo>
                    <a:lnTo>
                      <a:pt x="161" y="46"/>
                    </a:lnTo>
                    <a:lnTo>
                      <a:pt x="162" y="52"/>
                    </a:lnTo>
                    <a:lnTo>
                      <a:pt x="163" y="58"/>
                    </a:lnTo>
                    <a:lnTo>
                      <a:pt x="163" y="58"/>
                    </a:lnTo>
                    <a:lnTo>
                      <a:pt x="162" y="64"/>
                    </a:lnTo>
                    <a:lnTo>
                      <a:pt x="161" y="71"/>
                    </a:lnTo>
                    <a:lnTo>
                      <a:pt x="159" y="76"/>
                    </a:lnTo>
                    <a:lnTo>
                      <a:pt x="157" y="81"/>
                    </a:lnTo>
                    <a:lnTo>
                      <a:pt x="153" y="86"/>
                    </a:lnTo>
                    <a:lnTo>
                      <a:pt x="149" y="91"/>
                    </a:lnTo>
                    <a:lnTo>
                      <a:pt x="144" y="96"/>
                    </a:lnTo>
                    <a:lnTo>
                      <a:pt x="139" y="100"/>
                    </a:lnTo>
                    <a:lnTo>
                      <a:pt x="153" y="132"/>
                    </a:lnTo>
                    <a:lnTo>
                      <a:pt x="115" y="112"/>
                    </a:lnTo>
                    <a:lnTo>
                      <a:pt x="115" y="112"/>
                    </a:lnTo>
                    <a:lnTo>
                      <a:pt x="107" y="114"/>
                    </a:lnTo>
                    <a:lnTo>
                      <a:pt x="99" y="116"/>
                    </a:lnTo>
                    <a:lnTo>
                      <a:pt x="90" y="117"/>
                    </a:lnTo>
                    <a:lnTo>
                      <a:pt x="81" y="117"/>
                    </a:lnTo>
                    <a:lnTo>
                      <a:pt x="81" y="117"/>
                    </a:lnTo>
                    <a:lnTo>
                      <a:pt x="65" y="116"/>
                    </a:lnTo>
                    <a:lnTo>
                      <a:pt x="49" y="113"/>
                    </a:lnTo>
                    <a:lnTo>
                      <a:pt x="36" y="107"/>
                    </a:lnTo>
                    <a:lnTo>
                      <a:pt x="24" y="100"/>
                    </a:lnTo>
                    <a:lnTo>
                      <a:pt x="18" y="95"/>
                    </a:lnTo>
                    <a:lnTo>
                      <a:pt x="14" y="91"/>
                    </a:lnTo>
                    <a:lnTo>
                      <a:pt x="10" y="86"/>
                    </a:lnTo>
                    <a:lnTo>
                      <a:pt x="6" y="81"/>
                    </a:lnTo>
                    <a:lnTo>
                      <a:pt x="4" y="76"/>
                    </a:lnTo>
                    <a:lnTo>
                      <a:pt x="2" y="71"/>
                    </a:lnTo>
                    <a:lnTo>
                      <a:pt x="0" y="64"/>
                    </a:lnTo>
                    <a:lnTo>
                      <a:pt x="0" y="58"/>
                    </a:lnTo>
                    <a:lnTo>
                      <a:pt x="0" y="58"/>
                    </a:lnTo>
                    <a:lnTo>
                      <a:pt x="0" y="52"/>
                    </a:lnTo>
                    <a:lnTo>
                      <a:pt x="2" y="46"/>
                    </a:lnTo>
                    <a:lnTo>
                      <a:pt x="4" y="41"/>
                    </a:lnTo>
                    <a:lnTo>
                      <a:pt x="6" y="36"/>
                    </a:lnTo>
                    <a:lnTo>
                      <a:pt x="10" y="30"/>
                    </a:lnTo>
                    <a:lnTo>
                      <a:pt x="14" y="25"/>
                    </a:lnTo>
                    <a:lnTo>
                      <a:pt x="18" y="21"/>
                    </a:lnTo>
                    <a:lnTo>
                      <a:pt x="24" y="17"/>
                    </a:lnTo>
                    <a:lnTo>
                      <a:pt x="36" y="10"/>
                    </a:lnTo>
                    <a:lnTo>
                      <a:pt x="49" y="4"/>
                    </a:lnTo>
                    <a:lnTo>
                      <a:pt x="65" y="1"/>
                    </a:lnTo>
                    <a:lnTo>
                      <a:pt x="81" y="0"/>
                    </a:lnTo>
                    <a:lnTo>
                      <a:pt x="81"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8" name="Freeform 58"/>
              <p:cNvSpPr>
                <a:spLocks/>
              </p:cNvSpPr>
              <p:nvPr/>
            </p:nvSpPr>
            <p:spPr bwMode="auto">
              <a:xfrm>
                <a:off x="1214" y="42"/>
                <a:ext cx="72" cy="71"/>
              </a:xfrm>
              <a:custGeom>
                <a:avLst/>
                <a:gdLst>
                  <a:gd name="T0" fmla="*/ 0 w 72"/>
                  <a:gd name="T1" fmla="*/ 35 h 71"/>
                  <a:gd name="T2" fmla="*/ 0 w 72"/>
                  <a:gd name="T3" fmla="*/ 35 h 71"/>
                  <a:gd name="T4" fmla="*/ 1 w 72"/>
                  <a:gd name="T5" fmla="*/ 28 h 71"/>
                  <a:gd name="T6" fmla="*/ 3 w 72"/>
                  <a:gd name="T7" fmla="*/ 22 h 71"/>
                  <a:gd name="T8" fmla="*/ 6 w 72"/>
                  <a:gd name="T9" fmla="*/ 16 h 71"/>
                  <a:gd name="T10" fmla="*/ 11 w 72"/>
                  <a:gd name="T11" fmla="*/ 11 h 71"/>
                  <a:gd name="T12" fmla="*/ 17 w 72"/>
                  <a:gd name="T13" fmla="*/ 7 h 71"/>
                  <a:gd name="T14" fmla="*/ 23 w 72"/>
                  <a:gd name="T15" fmla="*/ 3 h 71"/>
                  <a:gd name="T16" fmla="*/ 29 w 72"/>
                  <a:gd name="T17" fmla="*/ 1 h 71"/>
                  <a:gd name="T18" fmla="*/ 36 w 72"/>
                  <a:gd name="T19" fmla="*/ 0 h 71"/>
                  <a:gd name="T20" fmla="*/ 36 w 72"/>
                  <a:gd name="T21" fmla="*/ 0 h 71"/>
                  <a:gd name="T22" fmla="*/ 43 w 72"/>
                  <a:gd name="T23" fmla="*/ 1 h 71"/>
                  <a:gd name="T24" fmla="*/ 51 w 72"/>
                  <a:gd name="T25" fmla="*/ 3 h 71"/>
                  <a:gd name="T26" fmla="*/ 56 w 72"/>
                  <a:gd name="T27" fmla="*/ 7 h 71"/>
                  <a:gd name="T28" fmla="*/ 62 w 72"/>
                  <a:gd name="T29" fmla="*/ 11 h 71"/>
                  <a:gd name="T30" fmla="*/ 66 w 72"/>
                  <a:gd name="T31" fmla="*/ 16 h 71"/>
                  <a:gd name="T32" fmla="*/ 69 w 72"/>
                  <a:gd name="T33" fmla="*/ 22 h 71"/>
                  <a:gd name="T34" fmla="*/ 71 w 72"/>
                  <a:gd name="T35" fmla="*/ 28 h 71"/>
                  <a:gd name="T36" fmla="*/ 72 w 72"/>
                  <a:gd name="T37" fmla="*/ 35 h 71"/>
                  <a:gd name="T38" fmla="*/ 72 w 72"/>
                  <a:gd name="T39" fmla="*/ 35 h 71"/>
                  <a:gd name="T40" fmla="*/ 71 w 72"/>
                  <a:gd name="T41" fmla="*/ 43 h 71"/>
                  <a:gd name="T42" fmla="*/ 69 w 72"/>
                  <a:gd name="T43" fmla="*/ 50 h 71"/>
                  <a:gd name="T44" fmla="*/ 66 w 72"/>
                  <a:gd name="T45" fmla="*/ 56 h 71"/>
                  <a:gd name="T46" fmla="*/ 62 w 72"/>
                  <a:gd name="T47" fmla="*/ 61 h 71"/>
                  <a:gd name="T48" fmla="*/ 56 w 72"/>
                  <a:gd name="T49" fmla="*/ 65 h 71"/>
                  <a:gd name="T50" fmla="*/ 51 w 72"/>
                  <a:gd name="T51" fmla="*/ 68 h 71"/>
                  <a:gd name="T52" fmla="*/ 43 w 72"/>
                  <a:gd name="T53" fmla="*/ 70 h 71"/>
                  <a:gd name="T54" fmla="*/ 36 w 72"/>
                  <a:gd name="T55" fmla="*/ 71 h 71"/>
                  <a:gd name="T56" fmla="*/ 36 w 72"/>
                  <a:gd name="T57" fmla="*/ 71 h 71"/>
                  <a:gd name="T58" fmla="*/ 29 w 72"/>
                  <a:gd name="T59" fmla="*/ 70 h 71"/>
                  <a:gd name="T60" fmla="*/ 23 w 72"/>
                  <a:gd name="T61" fmla="*/ 68 h 71"/>
                  <a:gd name="T62" fmla="*/ 17 w 72"/>
                  <a:gd name="T63" fmla="*/ 65 h 71"/>
                  <a:gd name="T64" fmla="*/ 11 w 72"/>
                  <a:gd name="T65" fmla="*/ 61 h 71"/>
                  <a:gd name="T66" fmla="*/ 6 w 72"/>
                  <a:gd name="T67" fmla="*/ 56 h 71"/>
                  <a:gd name="T68" fmla="*/ 3 w 72"/>
                  <a:gd name="T69" fmla="*/ 50 h 71"/>
                  <a:gd name="T70" fmla="*/ 1 w 72"/>
                  <a:gd name="T71" fmla="*/ 43 h 71"/>
                  <a:gd name="T72" fmla="*/ 0 w 72"/>
                  <a:gd name="T73" fmla="*/ 35 h 71"/>
                  <a:gd name="T74" fmla="*/ 0 w 72"/>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1">
                    <a:moveTo>
                      <a:pt x="0" y="35"/>
                    </a:moveTo>
                    <a:lnTo>
                      <a:pt x="0" y="35"/>
                    </a:lnTo>
                    <a:lnTo>
                      <a:pt x="1" y="28"/>
                    </a:lnTo>
                    <a:lnTo>
                      <a:pt x="3" y="22"/>
                    </a:lnTo>
                    <a:lnTo>
                      <a:pt x="6" y="16"/>
                    </a:lnTo>
                    <a:lnTo>
                      <a:pt x="11" y="11"/>
                    </a:lnTo>
                    <a:lnTo>
                      <a:pt x="17" y="7"/>
                    </a:lnTo>
                    <a:lnTo>
                      <a:pt x="23" y="3"/>
                    </a:lnTo>
                    <a:lnTo>
                      <a:pt x="29" y="1"/>
                    </a:lnTo>
                    <a:lnTo>
                      <a:pt x="36" y="0"/>
                    </a:lnTo>
                    <a:lnTo>
                      <a:pt x="36" y="0"/>
                    </a:lnTo>
                    <a:lnTo>
                      <a:pt x="43" y="1"/>
                    </a:lnTo>
                    <a:lnTo>
                      <a:pt x="51" y="3"/>
                    </a:lnTo>
                    <a:lnTo>
                      <a:pt x="56" y="7"/>
                    </a:lnTo>
                    <a:lnTo>
                      <a:pt x="62" y="11"/>
                    </a:lnTo>
                    <a:lnTo>
                      <a:pt x="66" y="16"/>
                    </a:lnTo>
                    <a:lnTo>
                      <a:pt x="69" y="22"/>
                    </a:lnTo>
                    <a:lnTo>
                      <a:pt x="71" y="28"/>
                    </a:lnTo>
                    <a:lnTo>
                      <a:pt x="72" y="35"/>
                    </a:lnTo>
                    <a:lnTo>
                      <a:pt x="72" y="35"/>
                    </a:lnTo>
                    <a:lnTo>
                      <a:pt x="71" y="43"/>
                    </a:lnTo>
                    <a:lnTo>
                      <a:pt x="69" y="50"/>
                    </a:lnTo>
                    <a:lnTo>
                      <a:pt x="66" y="56"/>
                    </a:lnTo>
                    <a:lnTo>
                      <a:pt x="62" y="61"/>
                    </a:lnTo>
                    <a:lnTo>
                      <a:pt x="56" y="65"/>
                    </a:lnTo>
                    <a:lnTo>
                      <a:pt x="51" y="68"/>
                    </a:lnTo>
                    <a:lnTo>
                      <a:pt x="43" y="70"/>
                    </a:lnTo>
                    <a:lnTo>
                      <a:pt x="36" y="71"/>
                    </a:lnTo>
                    <a:lnTo>
                      <a:pt x="36" y="71"/>
                    </a:lnTo>
                    <a:lnTo>
                      <a:pt x="29" y="70"/>
                    </a:lnTo>
                    <a:lnTo>
                      <a:pt x="23" y="68"/>
                    </a:lnTo>
                    <a:lnTo>
                      <a:pt x="17" y="65"/>
                    </a:lnTo>
                    <a:lnTo>
                      <a:pt x="11" y="61"/>
                    </a:lnTo>
                    <a:lnTo>
                      <a:pt x="6" y="56"/>
                    </a:lnTo>
                    <a:lnTo>
                      <a:pt x="3" y="50"/>
                    </a:lnTo>
                    <a:lnTo>
                      <a:pt x="1" y="43"/>
                    </a:lnTo>
                    <a:lnTo>
                      <a:pt x="0" y="35"/>
                    </a:lnTo>
                    <a:lnTo>
                      <a:pt x="0" y="3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9" name="Freeform 59"/>
              <p:cNvSpPr>
                <a:spLocks/>
              </p:cNvSpPr>
              <p:nvPr/>
            </p:nvSpPr>
            <p:spPr bwMode="auto">
              <a:xfrm>
                <a:off x="1204" y="171"/>
                <a:ext cx="23" cy="121"/>
              </a:xfrm>
              <a:custGeom>
                <a:avLst/>
                <a:gdLst>
                  <a:gd name="T0" fmla="*/ 0 w 23"/>
                  <a:gd name="T1" fmla="*/ 12 h 121"/>
                  <a:gd name="T2" fmla="*/ 11 w 23"/>
                  <a:gd name="T3" fmla="*/ 0 h 121"/>
                  <a:gd name="T4" fmla="*/ 11 w 23"/>
                  <a:gd name="T5" fmla="*/ 0 h 121"/>
                  <a:gd name="T6" fmla="*/ 11 w 23"/>
                  <a:gd name="T7" fmla="*/ 38 h 121"/>
                  <a:gd name="T8" fmla="*/ 12 w 23"/>
                  <a:gd name="T9" fmla="*/ 53 h 121"/>
                  <a:gd name="T10" fmla="*/ 13 w 23"/>
                  <a:gd name="T11" fmla="*/ 63 h 121"/>
                  <a:gd name="T12" fmla="*/ 13 w 23"/>
                  <a:gd name="T13" fmla="*/ 63 h 121"/>
                  <a:gd name="T14" fmla="*/ 17 w 23"/>
                  <a:gd name="T15" fmla="*/ 91 h 121"/>
                  <a:gd name="T16" fmla="*/ 20 w 23"/>
                  <a:gd name="T17" fmla="*/ 108 h 121"/>
                  <a:gd name="T18" fmla="*/ 23 w 23"/>
                  <a:gd name="T1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1">
                    <a:moveTo>
                      <a:pt x="0" y="12"/>
                    </a:moveTo>
                    <a:lnTo>
                      <a:pt x="11" y="0"/>
                    </a:lnTo>
                    <a:lnTo>
                      <a:pt x="11" y="0"/>
                    </a:lnTo>
                    <a:lnTo>
                      <a:pt x="11" y="38"/>
                    </a:lnTo>
                    <a:lnTo>
                      <a:pt x="12" y="53"/>
                    </a:lnTo>
                    <a:lnTo>
                      <a:pt x="13" y="63"/>
                    </a:lnTo>
                    <a:lnTo>
                      <a:pt x="13" y="63"/>
                    </a:lnTo>
                    <a:lnTo>
                      <a:pt x="17" y="91"/>
                    </a:lnTo>
                    <a:lnTo>
                      <a:pt x="20" y="108"/>
                    </a:lnTo>
                    <a:lnTo>
                      <a:pt x="23" y="12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0" name="Freeform 60"/>
              <p:cNvSpPr>
                <a:spLocks/>
              </p:cNvSpPr>
              <p:nvPr/>
            </p:nvSpPr>
            <p:spPr bwMode="auto">
              <a:xfrm>
                <a:off x="1190" y="124"/>
                <a:ext cx="106" cy="168"/>
              </a:xfrm>
              <a:custGeom>
                <a:avLst/>
                <a:gdLst>
                  <a:gd name="T0" fmla="*/ 83 w 106"/>
                  <a:gd name="T1" fmla="*/ 168 h 168"/>
                  <a:gd name="T2" fmla="*/ 83 w 106"/>
                  <a:gd name="T3" fmla="*/ 168 h 168"/>
                  <a:gd name="T4" fmla="*/ 86 w 106"/>
                  <a:gd name="T5" fmla="*/ 155 h 168"/>
                  <a:gd name="T6" fmla="*/ 89 w 106"/>
                  <a:gd name="T7" fmla="*/ 138 h 168"/>
                  <a:gd name="T8" fmla="*/ 94 w 106"/>
                  <a:gd name="T9" fmla="*/ 110 h 168"/>
                  <a:gd name="T10" fmla="*/ 94 w 106"/>
                  <a:gd name="T11" fmla="*/ 110 h 168"/>
                  <a:gd name="T12" fmla="*/ 95 w 106"/>
                  <a:gd name="T13" fmla="*/ 104 h 168"/>
                  <a:gd name="T14" fmla="*/ 98 w 106"/>
                  <a:gd name="T15" fmla="*/ 100 h 168"/>
                  <a:gd name="T16" fmla="*/ 100 w 106"/>
                  <a:gd name="T17" fmla="*/ 97 h 168"/>
                  <a:gd name="T18" fmla="*/ 101 w 106"/>
                  <a:gd name="T19" fmla="*/ 92 h 168"/>
                  <a:gd name="T20" fmla="*/ 101 w 106"/>
                  <a:gd name="T21" fmla="*/ 92 h 168"/>
                  <a:gd name="T22" fmla="*/ 103 w 106"/>
                  <a:gd name="T23" fmla="*/ 77 h 168"/>
                  <a:gd name="T24" fmla="*/ 105 w 106"/>
                  <a:gd name="T25" fmla="*/ 62 h 168"/>
                  <a:gd name="T26" fmla="*/ 106 w 106"/>
                  <a:gd name="T27" fmla="*/ 39 h 168"/>
                  <a:gd name="T28" fmla="*/ 105 w 106"/>
                  <a:gd name="T29" fmla="*/ 23 h 168"/>
                  <a:gd name="T30" fmla="*/ 105 w 106"/>
                  <a:gd name="T31" fmla="*/ 18 h 168"/>
                  <a:gd name="T32" fmla="*/ 105 w 106"/>
                  <a:gd name="T33" fmla="*/ 18 h 168"/>
                  <a:gd name="T34" fmla="*/ 104 w 106"/>
                  <a:gd name="T35" fmla="*/ 14 h 168"/>
                  <a:gd name="T36" fmla="*/ 101 w 106"/>
                  <a:gd name="T37" fmla="*/ 11 h 168"/>
                  <a:gd name="T38" fmla="*/ 97 w 106"/>
                  <a:gd name="T39" fmla="*/ 8 h 168"/>
                  <a:gd name="T40" fmla="*/ 91 w 106"/>
                  <a:gd name="T41" fmla="*/ 5 h 168"/>
                  <a:gd name="T42" fmla="*/ 85 w 106"/>
                  <a:gd name="T43" fmla="*/ 3 h 168"/>
                  <a:gd name="T44" fmla="*/ 77 w 106"/>
                  <a:gd name="T45" fmla="*/ 2 h 168"/>
                  <a:gd name="T46" fmla="*/ 68 w 106"/>
                  <a:gd name="T47" fmla="*/ 1 h 168"/>
                  <a:gd name="T48" fmla="*/ 60 w 106"/>
                  <a:gd name="T49" fmla="*/ 0 h 168"/>
                  <a:gd name="T50" fmla="*/ 60 w 106"/>
                  <a:gd name="T51" fmla="*/ 0 h 168"/>
                  <a:gd name="T52" fmla="*/ 48 w 106"/>
                  <a:gd name="T53" fmla="*/ 1 h 168"/>
                  <a:gd name="T54" fmla="*/ 39 w 106"/>
                  <a:gd name="T55" fmla="*/ 4 h 168"/>
                  <a:gd name="T56" fmla="*/ 31 w 106"/>
                  <a:gd name="T57" fmla="*/ 8 h 168"/>
                  <a:gd name="T58" fmla="*/ 26 w 106"/>
                  <a:gd name="T59" fmla="*/ 12 h 168"/>
                  <a:gd name="T60" fmla="*/ 0 w 106"/>
                  <a:gd name="T61" fmla="*/ 4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68">
                    <a:moveTo>
                      <a:pt x="83" y="168"/>
                    </a:moveTo>
                    <a:lnTo>
                      <a:pt x="83" y="168"/>
                    </a:lnTo>
                    <a:lnTo>
                      <a:pt x="86" y="155"/>
                    </a:lnTo>
                    <a:lnTo>
                      <a:pt x="89" y="138"/>
                    </a:lnTo>
                    <a:lnTo>
                      <a:pt x="94" y="110"/>
                    </a:lnTo>
                    <a:lnTo>
                      <a:pt x="94" y="110"/>
                    </a:lnTo>
                    <a:lnTo>
                      <a:pt x="95" y="104"/>
                    </a:lnTo>
                    <a:lnTo>
                      <a:pt x="98" y="100"/>
                    </a:lnTo>
                    <a:lnTo>
                      <a:pt x="100" y="97"/>
                    </a:lnTo>
                    <a:lnTo>
                      <a:pt x="101" y="92"/>
                    </a:lnTo>
                    <a:lnTo>
                      <a:pt x="101" y="92"/>
                    </a:lnTo>
                    <a:lnTo>
                      <a:pt x="103" y="77"/>
                    </a:lnTo>
                    <a:lnTo>
                      <a:pt x="105" y="62"/>
                    </a:lnTo>
                    <a:lnTo>
                      <a:pt x="106" y="39"/>
                    </a:lnTo>
                    <a:lnTo>
                      <a:pt x="105" y="23"/>
                    </a:lnTo>
                    <a:lnTo>
                      <a:pt x="105" y="18"/>
                    </a:lnTo>
                    <a:lnTo>
                      <a:pt x="105" y="18"/>
                    </a:lnTo>
                    <a:lnTo>
                      <a:pt x="104" y="14"/>
                    </a:lnTo>
                    <a:lnTo>
                      <a:pt x="101" y="11"/>
                    </a:lnTo>
                    <a:lnTo>
                      <a:pt x="97" y="8"/>
                    </a:lnTo>
                    <a:lnTo>
                      <a:pt x="91" y="5"/>
                    </a:lnTo>
                    <a:lnTo>
                      <a:pt x="85" y="3"/>
                    </a:lnTo>
                    <a:lnTo>
                      <a:pt x="77" y="2"/>
                    </a:lnTo>
                    <a:lnTo>
                      <a:pt x="68" y="1"/>
                    </a:lnTo>
                    <a:lnTo>
                      <a:pt x="60" y="0"/>
                    </a:lnTo>
                    <a:lnTo>
                      <a:pt x="60" y="0"/>
                    </a:lnTo>
                    <a:lnTo>
                      <a:pt x="48" y="1"/>
                    </a:lnTo>
                    <a:lnTo>
                      <a:pt x="39" y="4"/>
                    </a:lnTo>
                    <a:lnTo>
                      <a:pt x="31" y="8"/>
                    </a:lnTo>
                    <a:lnTo>
                      <a:pt x="26" y="12"/>
                    </a:lnTo>
                    <a:lnTo>
                      <a:pt x="0" y="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1" name="Freeform 61"/>
              <p:cNvSpPr>
                <a:spLocks/>
              </p:cNvSpPr>
              <p:nvPr/>
            </p:nvSpPr>
            <p:spPr bwMode="auto">
              <a:xfrm>
                <a:off x="1082" y="42"/>
                <a:ext cx="72" cy="71"/>
              </a:xfrm>
              <a:custGeom>
                <a:avLst/>
                <a:gdLst>
                  <a:gd name="T0" fmla="*/ 72 w 72"/>
                  <a:gd name="T1" fmla="*/ 35 h 71"/>
                  <a:gd name="T2" fmla="*/ 72 w 72"/>
                  <a:gd name="T3" fmla="*/ 35 h 71"/>
                  <a:gd name="T4" fmla="*/ 71 w 72"/>
                  <a:gd name="T5" fmla="*/ 28 h 71"/>
                  <a:gd name="T6" fmla="*/ 69 w 72"/>
                  <a:gd name="T7" fmla="*/ 22 h 71"/>
                  <a:gd name="T8" fmla="*/ 66 w 72"/>
                  <a:gd name="T9" fmla="*/ 16 h 71"/>
                  <a:gd name="T10" fmla="*/ 61 w 72"/>
                  <a:gd name="T11" fmla="*/ 11 h 71"/>
                  <a:gd name="T12" fmla="*/ 56 w 72"/>
                  <a:gd name="T13" fmla="*/ 7 h 71"/>
                  <a:gd name="T14" fmla="*/ 50 w 72"/>
                  <a:gd name="T15" fmla="*/ 3 h 71"/>
                  <a:gd name="T16" fmla="*/ 44 w 72"/>
                  <a:gd name="T17" fmla="*/ 1 h 71"/>
                  <a:gd name="T18" fmla="*/ 36 w 72"/>
                  <a:gd name="T19" fmla="*/ 0 h 71"/>
                  <a:gd name="T20" fmla="*/ 36 w 72"/>
                  <a:gd name="T21" fmla="*/ 0 h 71"/>
                  <a:gd name="T22" fmla="*/ 29 w 72"/>
                  <a:gd name="T23" fmla="*/ 1 h 71"/>
                  <a:gd name="T24" fmla="*/ 22 w 72"/>
                  <a:gd name="T25" fmla="*/ 3 h 71"/>
                  <a:gd name="T26" fmla="*/ 17 w 72"/>
                  <a:gd name="T27" fmla="*/ 7 h 71"/>
                  <a:gd name="T28" fmla="*/ 11 w 72"/>
                  <a:gd name="T29" fmla="*/ 11 h 71"/>
                  <a:gd name="T30" fmla="*/ 7 w 72"/>
                  <a:gd name="T31" fmla="*/ 16 h 71"/>
                  <a:gd name="T32" fmla="*/ 4 w 72"/>
                  <a:gd name="T33" fmla="*/ 22 h 71"/>
                  <a:gd name="T34" fmla="*/ 2 w 72"/>
                  <a:gd name="T35" fmla="*/ 28 h 71"/>
                  <a:gd name="T36" fmla="*/ 0 w 72"/>
                  <a:gd name="T37" fmla="*/ 35 h 71"/>
                  <a:gd name="T38" fmla="*/ 0 w 72"/>
                  <a:gd name="T39" fmla="*/ 35 h 71"/>
                  <a:gd name="T40" fmla="*/ 2 w 72"/>
                  <a:gd name="T41" fmla="*/ 43 h 71"/>
                  <a:gd name="T42" fmla="*/ 4 w 72"/>
                  <a:gd name="T43" fmla="*/ 50 h 71"/>
                  <a:gd name="T44" fmla="*/ 7 w 72"/>
                  <a:gd name="T45" fmla="*/ 56 h 71"/>
                  <a:gd name="T46" fmla="*/ 11 w 72"/>
                  <a:gd name="T47" fmla="*/ 61 h 71"/>
                  <a:gd name="T48" fmla="*/ 17 w 72"/>
                  <a:gd name="T49" fmla="*/ 65 h 71"/>
                  <a:gd name="T50" fmla="*/ 22 w 72"/>
                  <a:gd name="T51" fmla="*/ 68 h 71"/>
                  <a:gd name="T52" fmla="*/ 29 w 72"/>
                  <a:gd name="T53" fmla="*/ 70 h 71"/>
                  <a:gd name="T54" fmla="*/ 36 w 72"/>
                  <a:gd name="T55" fmla="*/ 71 h 71"/>
                  <a:gd name="T56" fmla="*/ 36 w 72"/>
                  <a:gd name="T57" fmla="*/ 71 h 71"/>
                  <a:gd name="T58" fmla="*/ 44 w 72"/>
                  <a:gd name="T59" fmla="*/ 70 h 71"/>
                  <a:gd name="T60" fmla="*/ 50 w 72"/>
                  <a:gd name="T61" fmla="*/ 68 h 71"/>
                  <a:gd name="T62" fmla="*/ 56 w 72"/>
                  <a:gd name="T63" fmla="*/ 65 h 71"/>
                  <a:gd name="T64" fmla="*/ 61 w 72"/>
                  <a:gd name="T65" fmla="*/ 61 h 71"/>
                  <a:gd name="T66" fmla="*/ 66 w 72"/>
                  <a:gd name="T67" fmla="*/ 56 h 71"/>
                  <a:gd name="T68" fmla="*/ 69 w 72"/>
                  <a:gd name="T69" fmla="*/ 50 h 71"/>
                  <a:gd name="T70" fmla="*/ 71 w 72"/>
                  <a:gd name="T71" fmla="*/ 43 h 71"/>
                  <a:gd name="T72" fmla="*/ 72 w 72"/>
                  <a:gd name="T73" fmla="*/ 35 h 71"/>
                  <a:gd name="T74" fmla="*/ 72 w 72"/>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1">
                    <a:moveTo>
                      <a:pt x="72" y="35"/>
                    </a:moveTo>
                    <a:lnTo>
                      <a:pt x="72" y="35"/>
                    </a:lnTo>
                    <a:lnTo>
                      <a:pt x="71" y="28"/>
                    </a:lnTo>
                    <a:lnTo>
                      <a:pt x="69" y="22"/>
                    </a:lnTo>
                    <a:lnTo>
                      <a:pt x="66" y="16"/>
                    </a:lnTo>
                    <a:lnTo>
                      <a:pt x="61" y="11"/>
                    </a:lnTo>
                    <a:lnTo>
                      <a:pt x="56" y="7"/>
                    </a:lnTo>
                    <a:lnTo>
                      <a:pt x="50" y="3"/>
                    </a:lnTo>
                    <a:lnTo>
                      <a:pt x="44" y="1"/>
                    </a:lnTo>
                    <a:lnTo>
                      <a:pt x="36" y="0"/>
                    </a:lnTo>
                    <a:lnTo>
                      <a:pt x="36" y="0"/>
                    </a:lnTo>
                    <a:lnTo>
                      <a:pt x="29" y="1"/>
                    </a:lnTo>
                    <a:lnTo>
                      <a:pt x="22" y="3"/>
                    </a:lnTo>
                    <a:lnTo>
                      <a:pt x="17" y="7"/>
                    </a:lnTo>
                    <a:lnTo>
                      <a:pt x="11" y="11"/>
                    </a:lnTo>
                    <a:lnTo>
                      <a:pt x="7" y="16"/>
                    </a:lnTo>
                    <a:lnTo>
                      <a:pt x="4" y="22"/>
                    </a:lnTo>
                    <a:lnTo>
                      <a:pt x="2" y="28"/>
                    </a:lnTo>
                    <a:lnTo>
                      <a:pt x="0" y="35"/>
                    </a:lnTo>
                    <a:lnTo>
                      <a:pt x="0" y="35"/>
                    </a:lnTo>
                    <a:lnTo>
                      <a:pt x="2" y="43"/>
                    </a:lnTo>
                    <a:lnTo>
                      <a:pt x="4" y="50"/>
                    </a:lnTo>
                    <a:lnTo>
                      <a:pt x="7" y="56"/>
                    </a:lnTo>
                    <a:lnTo>
                      <a:pt x="11" y="61"/>
                    </a:lnTo>
                    <a:lnTo>
                      <a:pt x="17" y="65"/>
                    </a:lnTo>
                    <a:lnTo>
                      <a:pt x="22" y="68"/>
                    </a:lnTo>
                    <a:lnTo>
                      <a:pt x="29" y="70"/>
                    </a:lnTo>
                    <a:lnTo>
                      <a:pt x="36" y="71"/>
                    </a:lnTo>
                    <a:lnTo>
                      <a:pt x="36" y="71"/>
                    </a:lnTo>
                    <a:lnTo>
                      <a:pt x="44" y="70"/>
                    </a:lnTo>
                    <a:lnTo>
                      <a:pt x="50" y="68"/>
                    </a:lnTo>
                    <a:lnTo>
                      <a:pt x="56" y="65"/>
                    </a:lnTo>
                    <a:lnTo>
                      <a:pt x="61" y="61"/>
                    </a:lnTo>
                    <a:lnTo>
                      <a:pt x="66" y="56"/>
                    </a:lnTo>
                    <a:lnTo>
                      <a:pt x="69" y="50"/>
                    </a:lnTo>
                    <a:lnTo>
                      <a:pt x="71" y="43"/>
                    </a:lnTo>
                    <a:lnTo>
                      <a:pt x="72" y="35"/>
                    </a:lnTo>
                    <a:lnTo>
                      <a:pt x="72" y="3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2" name="Freeform 62"/>
              <p:cNvSpPr>
                <a:spLocks/>
              </p:cNvSpPr>
              <p:nvPr/>
            </p:nvSpPr>
            <p:spPr bwMode="auto">
              <a:xfrm>
                <a:off x="1072" y="124"/>
                <a:ext cx="124" cy="168"/>
              </a:xfrm>
              <a:custGeom>
                <a:avLst/>
                <a:gdLst>
                  <a:gd name="T0" fmla="*/ 69 w 124"/>
                  <a:gd name="T1" fmla="*/ 168 h 168"/>
                  <a:gd name="T2" fmla="*/ 69 w 124"/>
                  <a:gd name="T3" fmla="*/ 168 h 168"/>
                  <a:gd name="T4" fmla="*/ 72 w 124"/>
                  <a:gd name="T5" fmla="*/ 155 h 168"/>
                  <a:gd name="T6" fmla="*/ 75 w 124"/>
                  <a:gd name="T7" fmla="*/ 138 h 168"/>
                  <a:gd name="T8" fmla="*/ 79 w 124"/>
                  <a:gd name="T9" fmla="*/ 110 h 168"/>
                  <a:gd name="T10" fmla="*/ 79 w 124"/>
                  <a:gd name="T11" fmla="*/ 110 h 168"/>
                  <a:gd name="T12" fmla="*/ 80 w 124"/>
                  <a:gd name="T13" fmla="*/ 100 h 168"/>
                  <a:gd name="T14" fmla="*/ 81 w 124"/>
                  <a:gd name="T15" fmla="*/ 85 h 168"/>
                  <a:gd name="T16" fmla="*/ 81 w 124"/>
                  <a:gd name="T17" fmla="*/ 47 h 168"/>
                  <a:gd name="T18" fmla="*/ 104 w 124"/>
                  <a:gd name="T19" fmla="*/ 72 h 168"/>
                  <a:gd name="T20" fmla="*/ 104 w 124"/>
                  <a:gd name="T21" fmla="*/ 72 h 168"/>
                  <a:gd name="T22" fmla="*/ 104 w 124"/>
                  <a:gd name="T23" fmla="*/ 72 h 168"/>
                  <a:gd name="T24" fmla="*/ 104 w 124"/>
                  <a:gd name="T25" fmla="*/ 72 h 168"/>
                  <a:gd name="T26" fmla="*/ 108 w 124"/>
                  <a:gd name="T27" fmla="*/ 75 h 168"/>
                  <a:gd name="T28" fmla="*/ 112 w 124"/>
                  <a:gd name="T29" fmla="*/ 76 h 168"/>
                  <a:gd name="T30" fmla="*/ 116 w 124"/>
                  <a:gd name="T31" fmla="*/ 75 h 168"/>
                  <a:gd name="T32" fmla="*/ 121 w 124"/>
                  <a:gd name="T33" fmla="*/ 73 h 168"/>
                  <a:gd name="T34" fmla="*/ 121 w 124"/>
                  <a:gd name="T35" fmla="*/ 73 h 168"/>
                  <a:gd name="T36" fmla="*/ 123 w 124"/>
                  <a:gd name="T37" fmla="*/ 69 h 168"/>
                  <a:gd name="T38" fmla="*/ 124 w 124"/>
                  <a:gd name="T39" fmla="*/ 64 h 168"/>
                  <a:gd name="T40" fmla="*/ 123 w 124"/>
                  <a:gd name="T41" fmla="*/ 60 h 168"/>
                  <a:gd name="T42" fmla="*/ 121 w 124"/>
                  <a:gd name="T43" fmla="*/ 56 h 168"/>
                  <a:gd name="T44" fmla="*/ 80 w 124"/>
                  <a:gd name="T45" fmla="*/ 12 h 168"/>
                  <a:gd name="T46" fmla="*/ 80 w 124"/>
                  <a:gd name="T47" fmla="*/ 12 h 168"/>
                  <a:gd name="T48" fmla="*/ 75 w 124"/>
                  <a:gd name="T49" fmla="*/ 8 h 168"/>
                  <a:gd name="T50" fmla="*/ 68 w 124"/>
                  <a:gd name="T51" fmla="*/ 4 h 168"/>
                  <a:gd name="T52" fmla="*/ 59 w 124"/>
                  <a:gd name="T53" fmla="*/ 1 h 168"/>
                  <a:gd name="T54" fmla="*/ 46 w 124"/>
                  <a:gd name="T55" fmla="*/ 0 h 168"/>
                  <a:gd name="T56" fmla="*/ 46 w 124"/>
                  <a:gd name="T57" fmla="*/ 0 h 168"/>
                  <a:gd name="T58" fmla="*/ 38 w 124"/>
                  <a:gd name="T59" fmla="*/ 1 h 168"/>
                  <a:gd name="T60" fmla="*/ 30 w 124"/>
                  <a:gd name="T61" fmla="*/ 2 h 168"/>
                  <a:gd name="T62" fmla="*/ 22 w 124"/>
                  <a:gd name="T63" fmla="*/ 3 h 168"/>
                  <a:gd name="T64" fmla="*/ 16 w 124"/>
                  <a:gd name="T65" fmla="*/ 5 h 168"/>
                  <a:gd name="T66" fmla="*/ 9 w 124"/>
                  <a:gd name="T67" fmla="*/ 8 h 168"/>
                  <a:gd name="T68" fmla="*/ 5 w 124"/>
                  <a:gd name="T69" fmla="*/ 11 h 168"/>
                  <a:gd name="T70" fmla="*/ 2 w 124"/>
                  <a:gd name="T71" fmla="*/ 14 h 168"/>
                  <a:gd name="T72" fmla="*/ 1 w 124"/>
                  <a:gd name="T73" fmla="*/ 18 h 168"/>
                  <a:gd name="T74" fmla="*/ 1 w 124"/>
                  <a:gd name="T75" fmla="*/ 18 h 168"/>
                  <a:gd name="T76" fmla="*/ 1 w 124"/>
                  <a:gd name="T77" fmla="*/ 23 h 168"/>
                  <a:gd name="T78" fmla="*/ 0 w 124"/>
                  <a:gd name="T79" fmla="*/ 39 h 168"/>
                  <a:gd name="T80" fmla="*/ 1 w 124"/>
                  <a:gd name="T81" fmla="*/ 62 h 168"/>
                  <a:gd name="T82" fmla="*/ 3 w 124"/>
                  <a:gd name="T83" fmla="*/ 77 h 168"/>
                  <a:gd name="T84" fmla="*/ 5 w 124"/>
                  <a:gd name="T85" fmla="*/ 92 h 168"/>
                  <a:gd name="T86" fmla="*/ 5 w 124"/>
                  <a:gd name="T87" fmla="*/ 92 h 168"/>
                  <a:gd name="T88" fmla="*/ 6 w 124"/>
                  <a:gd name="T89" fmla="*/ 97 h 168"/>
                  <a:gd name="T90" fmla="*/ 8 w 124"/>
                  <a:gd name="T91" fmla="*/ 100 h 168"/>
                  <a:gd name="T92" fmla="*/ 12 w 124"/>
                  <a:gd name="T93" fmla="*/ 104 h 168"/>
                  <a:gd name="T94" fmla="*/ 13 w 124"/>
                  <a:gd name="T95" fmla="*/ 110 h 168"/>
                  <a:gd name="T96" fmla="*/ 13 w 124"/>
                  <a:gd name="T97" fmla="*/ 110 h 168"/>
                  <a:gd name="T98" fmla="*/ 18 w 124"/>
                  <a:gd name="T99" fmla="*/ 138 h 168"/>
                  <a:gd name="T100" fmla="*/ 21 w 124"/>
                  <a:gd name="T101" fmla="*/ 155 h 168"/>
                  <a:gd name="T102" fmla="*/ 24 w 124"/>
                  <a:gd name="T103"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68">
                    <a:moveTo>
                      <a:pt x="69" y="168"/>
                    </a:moveTo>
                    <a:lnTo>
                      <a:pt x="69" y="168"/>
                    </a:lnTo>
                    <a:lnTo>
                      <a:pt x="72" y="155"/>
                    </a:lnTo>
                    <a:lnTo>
                      <a:pt x="75" y="138"/>
                    </a:lnTo>
                    <a:lnTo>
                      <a:pt x="79" y="110"/>
                    </a:lnTo>
                    <a:lnTo>
                      <a:pt x="79" y="110"/>
                    </a:lnTo>
                    <a:lnTo>
                      <a:pt x="80" y="100"/>
                    </a:lnTo>
                    <a:lnTo>
                      <a:pt x="81" y="85"/>
                    </a:lnTo>
                    <a:lnTo>
                      <a:pt x="81" y="47"/>
                    </a:lnTo>
                    <a:lnTo>
                      <a:pt x="104" y="72"/>
                    </a:lnTo>
                    <a:lnTo>
                      <a:pt x="104" y="72"/>
                    </a:lnTo>
                    <a:lnTo>
                      <a:pt x="104" y="72"/>
                    </a:lnTo>
                    <a:lnTo>
                      <a:pt x="104" y="72"/>
                    </a:lnTo>
                    <a:lnTo>
                      <a:pt x="108" y="75"/>
                    </a:lnTo>
                    <a:lnTo>
                      <a:pt x="112" y="76"/>
                    </a:lnTo>
                    <a:lnTo>
                      <a:pt x="116" y="75"/>
                    </a:lnTo>
                    <a:lnTo>
                      <a:pt x="121" y="73"/>
                    </a:lnTo>
                    <a:lnTo>
                      <a:pt x="121" y="73"/>
                    </a:lnTo>
                    <a:lnTo>
                      <a:pt x="123" y="69"/>
                    </a:lnTo>
                    <a:lnTo>
                      <a:pt x="124" y="64"/>
                    </a:lnTo>
                    <a:lnTo>
                      <a:pt x="123" y="60"/>
                    </a:lnTo>
                    <a:lnTo>
                      <a:pt x="121" y="56"/>
                    </a:lnTo>
                    <a:lnTo>
                      <a:pt x="80" y="12"/>
                    </a:lnTo>
                    <a:lnTo>
                      <a:pt x="80" y="12"/>
                    </a:lnTo>
                    <a:lnTo>
                      <a:pt x="75" y="8"/>
                    </a:lnTo>
                    <a:lnTo>
                      <a:pt x="68" y="4"/>
                    </a:lnTo>
                    <a:lnTo>
                      <a:pt x="59" y="1"/>
                    </a:lnTo>
                    <a:lnTo>
                      <a:pt x="46" y="0"/>
                    </a:lnTo>
                    <a:lnTo>
                      <a:pt x="46" y="0"/>
                    </a:lnTo>
                    <a:lnTo>
                      <a:pt x="38" y="1"/>
                    </a:lnTo>
                    <a:lnTo>
                      <a:pt x="30" y="2"/>
                    </a:lnTo>
                    <a:lnTo>
                      <a:pt x="22" y="3"/>
                    </a:lnTo>
                    <a:lnTo>
                      <a:pt x="16" y="5"/>
                    </a:lnTo>
                    <a:lnTo>
                      <a:pt x="9" y="8"/>
                    </a:lnTo>
                    <a:lnTo>
                      <a:pt x="5" y="11"/>
                    </a:lnTo>
                    <a:lnTo>
                      <a:pt x="2" y="14"/>
                    </a:lnTo>
                    <a:lnTo>
                      <a:pt x="1" y="18"/>
                    </a:lnTo>
                    <a:lnTo>
                      <a:pt x="1" y="18"/>
                    </a:lnTo>
                    <a:lnTo>
                      <a:pt x="1" y="23"/>
                    </a:lnTo>
                    <a:lnTo>
                      <a:pt x="0" y="39"/>
                    </a:lnTo>
                    <a:lnTo>
                      <a:pt x="1" y="62"/>
                    </a:lnTo>
                    <a:lnTo>
                      <a:pt x="3" y="77"/>
                    </a:lnTo>
                    <a:lnTo>
                      <a:pt x="5" y="92"/>
                    </a:lnTo>
                    <a:lnTo>
                      <a:pt x="5" y="92"/>
                    </a:lnTo>
                    <a:lnTo>
                      <a:pt x="6" y="97"/>
                    </a:lnTo>
                    <a:lnTo>
                      <a:pt x="8" y="100"/>
                    </a:lnTo>
                    <a:lnTo>
                      <a:pt x="12" y="104"/>
                    </a:lnTo>
                    <a:lnTo>
                      <a:pt x="13" y="110"/>
                    </a:lnTo>
                    <a:lnTo>
                      <a:pt x="13" y="110"/>
                    </a:lnTo>
                    <a:lnTo>
                      <a:pt x="18" y="138"/>
                    </a:lnTo>
                    <a:lnTo>
                      <a:pt x="21" y="155"/>
                    </a:lnTo>
                    <a:lnTo>
                      <a:pt x="24" y="16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3" name="Freeform 63"/>
              <p:cNvSpPr>
                <a:spLocks/>
              </p:cNvSpPr>
              <p:nvPr/>
            </p:nvSpPr>
            <p:spPr bwMode="auto">
              <a:xfrm>
                <a:off x="937" y="2010"/>
                <a:ext cx="63" cy="143"/>
              </a:xfrm>
              <a:custGeom>
                <a:avLst/>
                <a:gdLst>
                  <a:gd name="T0" fmla="*/ 23 w 63"/>
                  <a:gd name="T1" fmla="*/ 143 h 143"/>
                  <a:gd name="T2" fmla="*/ 63 w 63"/>
                  <a:gd name="T3" fmla="*/ 143 h 143"/>
                  <a:gd name="T4" fmla="*/ 63 w 63"/>
                  <a:gd name="T5" fmla="*/ 0 h 143"/>
                  <a:gd name="T6" fmla="*/ 0 w 63"/>
                  <a:gd name="T7" fmla="*/ 0 h 143"/>
                </a:gdLst>
                <a:ahLst/>
                <a:cxnLst>
                  <a:cxn ang="0">
                    <a:pos x="T0" y="T1"/>
                  </a:cxn>
                  <a:cxn ang="0">
                    <a:pos x="T2" y="T3"/>
                  </a:cxn>
                  <a:cxn ang="0">
                    <a:pos x="T4" y="T5"/>
                  </a:cxn>
                  <a:cxn ang="0">
                    <a:pos x="T6" y="T7"/>
                  </a:cxn>
                </a:cxnLst>
                <a:rect l="0" t="0" r="r" b="b"/>
                <a:pathLst>
                  <a:path w="63" h="143">
                    <a:moveTo>
                      <a:pt x="23" y="143"/>
                    </a:moveTo>
                    <a:lnTo>
                      <a:pt x="63" y="143"/>
                    </a:lnTo>
                    <a:lnTo>
                      <a:pt x="63" y="0"/>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4" name="Freeform 64"/>
              <p:cNvSpPr>
                <a:spLocks/>
              </p:cNvSpPr>
              <p:nvPr/>
            </p:nvSpPr>
            <p:spPr bwMode="auto">
              <a:xfrm>
                <a:off x="971" y="2121"/>
                <a:ext cx="14" cy="13"/>
              </a:xfrm>
              <a:custGeom>
                <a:avLst/>
                <a:gdLst>
                  <a:gd name="T0" fmla="*/ 8 w 14"/>
                  <a:gd name="T1" fmla="*/ 0 h 13"/>
                  <a:gd name="T2" fmla="*/ 8 w 14"/>
                  <a:gd name="T3" fmla="*/ 0 h 13"/>
                  <a:gd name="T4" fmla="*/ 10 w 14"/>
                  <a:gd name="T5" fmla="*/ 0 h 13"/>
                  <a:gd name="T6" fmla="*/ 12 w 14"/>
                  <a:gd name="T7" fmla="*/ 2 h 13"/>
                  <a:gd name="T8" fmla="*/ 14 w 14"/>
                  <a:gd name="T9" fmla="*/ 4 h 13"/>
                  <a:gd name="T10" fmla="*/ 14 w 14"/>
                  <a:gd name="T11" fmla="*/ 6 h 13"/>
                  <a:gd name="T12" fmla="*/ 14 w 14"/>
                  <a:gd name="T13" fmla="*/ 6 h 13"/>
                  <a:gd name="T14" fmla="*/ 14 w 14"/>
                  <a:gd name="T15" fmla="*/ 9 h 13"/>
                  <a:gd name="T16" fmla="*/ 12 w 14"/>
                  <a:gd name="T17" fmla="*/ 11 h 13"/>
                  <a:gd name="T18" fmla="*/ 10 w 14"/>
                  <a:gd name="T19" fmla="*/ 13 h 13"/>
                  <a:gd name="T20" fmla="*/ 8 w 14"/>
                  <a:gd name="T21" fmla="*/ 13 h 13"/>
                  <a:gd name="T22" fmla="*/ 8 w 14"/>
                  <a:gd name="T23" fmla="*/ 13 h 13"/>
                  <a:gd name="T24" fmla="*/ 5 w 14"/>
                  <a:gd name="T25" fmla="*/ 13 h 13"/>
                  <a:gd name="T26" fmla="*/ 2 w 14"/>
                  <a:gd name="T27" fmla="*/ 11 h 13"/>
                  <a:gd name="T28" fmla="*/ 0 w 14"/>
                  <a:gd name="T29" fmla="*/ 9 h 13"/>
                  <a:gd name="T30" fmla="*/ 0 w 14"/>
                  <a:gd name="T31" fmla="*/ 6 h 13"/>
                  <a:gd name="T32" fmla="*/ 0 w 14"/>
                  <a:gd name="T33" fmla="*/ 6 h 13"/>
                  <a:gd name="T34" fmla="*/ 0 w 14"/>
                  <a:gd name="T35" fmla="*/ 4 h 13"/>
                  <a:gd name="T36" fmla="*/ 2 w 14"/>
                  <a:gd name="T37" fmla="*/ 2 h 13"/>
                  <a:gd name="T38" fmla="*/ 5 w 14"/>
                  <a:gd name="T39" fmla="*/ 0 h 13"/>
                  <a:gd name="T40" fmla="*/ 8 w 14"/>
                  <a:gd name="T41" fmla="*/ 0 h 13"/>
                  <a:gd name="T42" fmla="*/ 8 w 14"/>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3">
                    <a:moveTo>
                      <a:pt x="8" y="0"/>
                    </a:moveTo>
                    <a:lnTo>
                      <a:pt x="8" y="0"/>
                    </a:lnTo>
                    <a:lnTo>
                      <a:pt x="10" y="0"/>
                    </a:lnTo>
                    <a:lnTo>
                      <a:pt x="12" y="2"/>
                    </a:lnTo>
                    <a:lnTo>
                      <a:pt x="14" y="4"/>
                    </a:lnTo>
                    <a:lnTo>
                      <a:pt x="14" y="6"/>
                    </a:lnTo>
                    <a:lnTo>
                      <a:pt x="14" y="6"/>
                    </a:lnTo>
                    <a:lnTo>
                      <a:pt x="14" y="9"/>
                    </a:lnTo>
                    <a:lnTo>
                      <a:pt x="12" y="11"/>
                    </a:lnTo>
                    <a:lnTo>
                      <a:pt x="10" y="13"/>
                    </a:lnTo>
                    <a:lnTo>
                      <a:pt x="8" y="13"/>
                    </a:lnTo>
                    <a:lnTo>
                      <a:pt x="8" y="13"/>
                    </a:lnTo>
                    <a:lnTo>
                      <a:pt x="5" y="13"/>
                    </a:lnTo>
                    <a:lnTo>
                      <a:pt x="2" y="11"/>
                    </a:lnTo>
                    <a:lnTo>
                      <a:pt x="0" y="9"/>
                    </a:lnTo>
                    <a:lnTo>
                      <a:pt x="0" y="6"/>
                    </a:lnTo>
                    <a:lnTo>
                      <a:pt x="0" y="6"/>
                    </a:lnTo>
                    <a:lnTo>
                      <a:pt x="0" y="4"/>
                    </a:lnTo>
                    <a:lnTo>
                      <a:pt x="2" y="2"/>
                    </a:lnTo>
                    <a:lnTo>
                      <a:pt x="5" y="0"/>
                    </a:lnTo>
                    <a:lnTo>
                      <a:pt x="8" y="0"/>
                    </a:lnTo>
                    <a:lnTo>
                      <a:pt x="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5" name="Freeform 65"/>
              <p:cNvSpPr>
                <a:spLocks/>
              </p:cNvSpPr>
              <p:nvPr/>
            </p:nvSpPr>
            <p:spPr bwMode="auto">
              <a:xfrm>
                <a:off x="1010" y="1919"/>
                <a:ext cx="208" cy="234"/>
              </a:xfrm>
              <a:custGeom>
                <a:avLst/>
                <a:gdLst>
                  <a:gd name="T0" fmla="*/ 0 w 208"/>
                  <a:gd name="T1" fmla="*/ 216 h 234"/>
                  <a:gd name="T2" fmla="*/ 11 w 208"/>
                  <a:gd name="T3" fmla="*/ 216 h 234"/>
                  <a:gd name="T4" fmla="*/ 25 w 208"/>
                  <a:gd name="T5" fmla="*/ 219 h 234"/>
                  <a:gd name="T6" fmla="*/ 57 w 208"/>
                  <a:gd name="T7" fmla="*/ 232 h 234"/>
                  <a:gd name="T8" fmla="*/ 71 w 208"/>
                  <a:gd name="T9" fmla="*/ 234 h 234"/>
                  <a:gd name="T10" fmla="*/ 159 w 208"/>
                  <a:gd name="T11" fmla="*/ 234 h 234"/>
                  <a:gd name="T12" fmla="*/ 166 w 208"/>
                  <a:gd name="T13" fmla="*/ 233 h 234"/>
                  <a:gd name="T14" fmla="*/ 171 w 208"/>
                  <a:gd name="T15" fmla="*/ 229 h 234"/>
                  <a:gd name="T16" fmla="*/ 175 w 208"/>
                  <a:gd name="T17" fmla="*/ 224 h 234"/>
                  <a:gd name="T18" fmla="*/ 176 w 208"/>
                  <a:gd name="T19" fmla="*/ 216 h 234"/>
                  <a:gd name="T20" fmla="*/ 176 w 208"/>
                  <a:gd name="T21" fmla="*/ 212 h 234"/>
                  <a:gd name="T22" fmla="*/ 172 w 208"/>
                  <a:gd name="T23" fmla="*/ 205 h 234"/>
                  <a:gd name="T24" fmla="*/ 170 w 208"/>
                  <a:gd name="T25" fmla="*/ 203 h 234"/>
                  <a:gd name="T26" fmla="*/ 168 w 208"/>
                  <a:gd name="T27" fmla="*/ 200 h 234"/>
                  <a:gd name="T28" fmla="*/ 170 w 208"/>
                  <a:gd name="T29" fmla="*/ 199 h 234"/>
                  <a:gd name="T30" fmla="*/ 176 w 208"/>
                  <a:gd name="T31" fmla="*/ 198 h 234"/>
                  <a:gd name="T32" fmla="*/ 183 w 208"/>
                  <a:gd name="T33" fmla="*/ 194 h 234"/>
                  <a:gd name="T34" fmla="*/ 186 w 208"/>
                  <a:gd name="T35" fmla="*/ 189 h 234"/>
                  <a:gd name="T36" fmla="*/ 188 w 208"/>
                  <a:gd name="T37" fmla="*/ 181 h 234"/>
                  <a:gd name="T38" fmla="*/ 187 w 208"/>
                  <a:gd name="T39" fmla="*/ 177 h 234"/>
                  <a:gd name="T40" fmla="*/ 183 w 208"/>
                  <a:gd name="T41" fmla="*/ 170 h 234"/>
                  <a:gd name="T42" fmla="*/ 180 w 208"/>
                  <a:gd name="T43" fmla="*/ 167 h 234"/>
                  <a:gd name="T44" fmla="*/ 179 w 208"/>
                  <a:gd name="T45" fmla="*/ 165 h 234"/>
                  <a:gd name="T46" fmla="*/ 180 w 208"/>
                  <a:gd name="T47" fmla="*/ 164 h 234"/>
                  <a:gd name="T48" fmla="*/ 188 w 208"/>
                  <a:gd name="T49" fmla="*/ 163 h 234"/>
                  <a:gd name="T50" fmla="*/ 193 w 208"/>
                  <a:gd name="T51" fmla="*/ 159 h 234"/>
                  <a:gd name="T52" fmla="*/ 197 w 208"/>
                  <a:gd name="T53" fmla="*/ 154 h 234"/>
                  <a:gd name="T54" fmla="*/ 198 w 208"/>
                  <a:gd name="T55" fmla="*/ 146 h 234"/>
                  <a:gd name="T56" fmla="*/ 197 w 208"/>
                  <a:gd name="T57" fmla="*/ 142 h 234"/>
                  <a:gd name="T58" fmla="*/ 194 w 208"/>
                  <a:gd name="T59" fmla="*/ 135 h 234"/>
                  <a:gd name="T60" fmla="*/ 191 w 208"/>
                  <a:gd name="T61" fmla="*/ 132 h 234"/>
                  <a:gd name="T62" fmla="*/ 190 w 208"/>
                  <a:gd name="T63" fmla="*/ 130 h 234"/>
                  <a:gd name="T64" fmla="*/ 191 w 208"/>
                  <a:gd name="T65" fmla="*/ 129 h 234"/>
                  <a:gd name="T66" fmla="*/ 198 w 208"/>
                  <a:gd name="T67" fmla="*/ 128 h 234"/>
                  <a:gd name="T68" fmla="*/ 203 w 208"/>
                  <a:gd name="T69" fmla="*/ 124 h 234"/>
                  <a:gd name="T70" fmla="*/ 207 w 208"/>
                  <a:gd name="T71" fmla="*/ 119 h 234"/>
                  <a:gd name="T72" fmla="*/ 208 w 208"/>
                  <a:gd name="T73" fmla="*/ 111 h 234"/>
                  <a:gd name="T74" fmla="*/ 208 w 208"/>
                  <a:gd name="T75" fmla="*/ 108 h 234"/>
                  <a:gd name="T76" fmla="*/ 205 w 208"/>
                  <a:gd name="T77" fmla="*/ 101 h 234"/>
                  <a:gd name="T78" fmla="*/ 201 w 208"/>
                  <a:gd name="T79" fmla="*/ 97 h 234"/>
                  <a:gd name="T80" fmla="*/ 195 w 208"/>
                  <a:gd name="T81" fmla="*/ 94 h 234"/>
                  <a:gd name="T82" fmla="*/ 191 w 208"/>
                  <a:gd name="T83" fmla="*/ 94 h 234"/>
                  <a:gd name="T84" fmla="*/ 116 w 208"/>
                  <a:gd name="T85" fmla="*/ 94 h 234"/>
                  <a:gd name="T86" fmla="*/ 111 w 208"/>
                  <a:gd name="T87" fmla="*/ 91 h 234"/>
                  <a:gd name="T88" fmla="*/ 111 w 208"/>
                  <a:gd name="T89" fmla="*/ 85 h 234"/>
                  <a:gd name="T90" fmla="*/ 115 w 208"/>
                  <a:gd name="T91" fmla="*/ 68 h 234"/>
                  <a:gd name="T92" fmla="*/ 117 w 208"/>
                  <a:gd name="T93" fmla="*/ 38 h 234"/>
                  <a:gd name="T94" fmla="*/ 116 w 208"/>
                  <a:gd name="T95" fmla="*/ 27 h 234"/>
                  <a:gd name="T96" fmla="*/ 112 w 208"/>
                  <a:gd name="T97" fmla="*/ 17 h 234"/>
                  <a:gd name="T98" fmla="*/ 105 w 208"/>
                  <a:gd name="T99" fmla="*/ 8 h 234"/>
                  <a:gd name="T100" fmla="*/ 97 w 208"/>
                  <a:gd name="T101" fmla="*/ 2 h 234"/>
                  <a:gd name="T102" fmla="*/ 88 w 208"/>
                  <a:gd name="T103" fmla="*/ 0 h 234"/>
                  <a:gd name="T104" fmla="*/ 84 w 208"/>
                  <a:gd name="T105" fmla="*/ 1 h 234"/>
                  <a:gd name="T106" fmla="*/ 78 w 208"/>
                  <a:gd name="T107" fmla="*/ 3 h 234"/>
                  <a:gd name="T108" fmla="*/ 75 w 208"/>
                  <a:gd name="T109" fmla="*/ 9 h 234"/>
                  <a:gd name="T110" fmla="*/ 74 w 208"/>
                  <a:gd name="T111" fmla="*/ 18 h 234"/>
                  <a:gd name="T112" fmla="*/ 74 w 208"/>
                  <a:gd name="T113" fmla="*/ 41 h 234"/>
                  <a:gd name="T114" fmla="*/ 68 w 208"/>
                  <a:gd name="T115" fmla="*/ 53 h 234"/>
                  <a:gd name="T116" fmla="*/ 42 w 208"/>
                  <a:gd name="T117" fmla="*/ 98 h 234"/>
                  <a:gd name="T118" fmla="*/ 39 w 208"/>
                  <a:gd name="T119" fmla="*/ 101 h 234"/>
                  <a:gd name="T120" fmla="*/ 30 w 208"/>
                  <a:gd name="T121" fmla="*/ 107 h 234"/>
                  <a:gd name="T122" fmla="*/ 22 w 208"/>
                  <a:gd name="T123" fmla="*/ 10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234">
                    <a:moveTo>
                      <a:pt x="0" y="216"/>
                    </a:moveTo>
                    <a:lnTo>
                      <a:pt x="0" y="216"/>
                    </a:lnTo>
                    <a:lnTo>
                      <a:pt x="11" y="216"/>
                    </a:lnTo>
                    <a:lnTo>
                      <a:pt x="11" y="216"/>
                    </a:lnTo>
                    <a:lnTo>
                      <a:pt x="18" y="217"/>
                    </a:lnTo>
                    <a:lnTo>
                      <a:pt x="25" y="219"/>
                    </a:lnTo>
                    <a:lnTo>
                      <a:pt x="42" y="226"/>
                    </a:lnTo>
                    <a:lnTo>
                      <a:pt x="57" y="232"/>
                    </a:lnTo>
                    <a:lnTo>
                      <a:pt x="64" y="234"/>
                    </a:lnTo>
                    <a:lnTo>
                      <a:pt x="71" y="234"/>
                    </a:lnTo>
                    <a:lnTo>
                      <a:pt x="159" y="234"/>
                    </a:lnTo>
                    <a:lnTo>
                      <a:pt x="159" y="234"/>
                    </a:lnTo>
                    <a:lnTo>
                      <a:pt x="163" y="234"/>
                    </a:lnTo>
                    <a:lnTo>
                      <a:pt x="166" y="233"/>
                    </a:lnTo>
                    <a:lnTo>
                      <a:pt x="169" y="231"/>
                    </a:lnTo>
                    <a:lnTo>
                      <a:pt x="171" y="229"/>
                    </a:lnTo>
                    <a:lnTo>
                      <a:pt x="173" y="227"/>
                    </a:lnTo>
                    <a:lnTo>
                      <a:pt x="175" y="224"/>
                    </a:lnTo>
                    <a:lnTo>
                      <a:pt x="176" y="220"/>
                    </a:lnTo>
                    <a:lnTo>
                      <a:pt x="176" y="216"/>
                    </a:lnTo>
                    <a:lnTo>
                      <a:pt x="176" y="216"/>
                    </a:lnTo>
                    <a:lnTo>
                      <a:pt x="176" y="212"/>
                    </a:lnTo>
                    <a:lnTo>
                      <a:pt x="174" y="209"/>
                    </a:lnTo>
                    <a:lnTo>
                      <a:pt x="172" y="205"/>
                    </a:lnTo>
                    <a:lnTo>
                      <a:pt x="170" y="203"/>
                    </a:lnTo>
                    <a:lnTo>
                      <a:pt x="170" y="203"/>
                    </a:lnTo>
                    <a:lnTo>
                      <a:pt x="168" y="201"/>
                    </a:lnTo>
                    <a:lnTo>
                      <a:pt x="168" y="200"/>
                    </a:lnTo>
                    <a:lnTo>
                      <a:pt x="170" y="199"/>
                    </a:lnTo>
                    <a:lnTo>
                      <a:pt x="170" y="199"/>
                    </a:lnTo>
                    <a:lnTo>
                      <a:pt x="173" y="199"/>
                    </a:lnTo>
                    <a:lnTo>
                      <a:pt x="176" y="198"/>
                    </a:lnTo>
                    <a:lnTo>
                      <a:pt x="179" y="196"/>
                    </a:lnTo>
                    <a:lnTo>
                      <a:pt x="183" y="194"/>
                    </a:lnTo>
                    <a:lnTo>
                      <a:pt x="185" y="192"/>
                    </a:lnTo>
                    <a:lnTo>
                      <a:pt x="186" y="189"/>
                    </a:lnTo>
                    <a:lnTo>
                      <a:pt x="187" y="185"/>
                    </a:lnTo>
                    <a:lnTo>
                      <a:pt x="188" y="181"/>
                    </a:lnTo>
                    <a:lnTo>
                      <a:pt x="188" y="181"/>
                    </a:lnTo>
                    <a:lnTo>
                      <a:pt x="187" y="177"/>
                    </a:lnTo>
                    <a:lnTo>
                      <a:pt x="186" y="173"/>
                    </a:lnTo>
                    <a:lnTo>
                      <a:pt x="183" y="170"/>
                    </a:lnTo>
                    <a:lnTo>
                      <a:pt x="180" y="167"/>
                    </a:lnTo>
                    <a:lnTo>
                      <a:pt x="180" y="167"/>
                    </a:lnTo>
                    <a:lnTo>
                      <a:pt x="178" y="166"/>
                    </a:lnTo>
                    <a:lnTo>
                      <a:pt x="179" y="165"/>
                    </a:lnTo>
                    <a:lnTo>
                      <a:pt x="180" y="164"/>
                    </a:lnTo>
                    <a:lnTo>
                      <a:pt x="180" y="164"/>
                    </a:lnTo>
                    <a:lnTo>
                      <a:pt x="184" y="164"/>
                    </a:lnTo>
                    <a:lnTo>
                      <a:pt x="188" y="163"/>
                    </a:lnTo>
                    <a:lnTo>
                      <a:pt x="190" y="161"/>
                    </a:lnTo>
                    <a:lnTo>
                      <a:pt x="193" y="159"/>
                    </a:lnTo>
                    <a:lnTo>
                      <a:pt x="195" y="157"/>
                    </a:lnTo>
                    <a:lnTo>
                      <a:pt x="197" y="154"/>
                    </a:lnTo>
                    <a:lnTo>
                      <a:pt x="198" y="151"/>
                    </a:lnTo>
                    <a:lnTo>
                      <a:pt x="198" y="146"/>
                    </a:lnTo>
                    <a:lnTo>
                      <a:pt x="198" y="146"/>
                    </a:lnTo>
                    <a:lnTo>
                      <a:pt x="197" y="142"/>
                    </a:lnTo>
                    <a:lnTo>
                      <a:pt x="196" y="138"/>
                    </a:lnTo>
                    <a:lnTo>
                      <a:pt x="194" y="135"/>
                    </a:lnTo>
                    <a:lnTo>
                      <a:pt x="191" y="132"/>
                    </a:lnTo>
                    <a:lnTo>
                      <a:pt x="191" y="132"/>
                    </a:lnTo>
                    <a:lnTo>
                      <a:pt x="190" y="131"/>
                    </a:lnTo>
                    <a:lnTo>
                      <a:pt x="190" y="130"/>
                    </a:lnTo>
                    <a:lnTo>
                      <a:pt x="191" y="129"/>
                    </a:lnTo>
                    <a:lnTo>
                      <a:pt x="191" y="129"/>
                    </a:lnTo>
                    <a:lnTo>
                      <a:pt x="195" y="129"/>
                    </a:lnTo>
                    <a:lnTo>
                      <a:pt x="198" y="128"/>
                    </a:lnTo>
                    <a:lnTo>
                      <a:pt x="201" y="126"/>
                    </a:lnTo>
                    <a:lnTo>
                      <a:pt x="203" y="124"/>
                    </a:lnTo>
                    <a:lnTo>
                      <a:pt x="205" y="122"/>
                    </a:lnTo>
                    <a:lnTo>
                      <a:pt x="207" y="119"/>
                    </a:lnTo>
                    <a:lnTo>
                      <a:pt x="208" y="115"/>
                    </a:lnTo>
                    <a:lnTo>
                      <a:pt x="208" y="111"/>
                    </a:lnTo>
                    <a:lnTo>
                      <a:pt x="208" y="111"/>
                    </a:lnTo>
                    <a:lnTo>
                      <a:pt x="208" y="108"/>
                    </a:lnTo>
                    <a:lnTo>
                      <a:pt x="207" y="104"/>
                    </a:lnTo>
                    <a:lnTo>
                      <a:pt x="205" y="101"/>
                    </a:lnTo>
                    <a:lnTo>
                      <a:pt x="203" y="99"/>
                    </a:lnTo>
                    <a:lnTo>
                      <a:pt x="201" y="97"/>
                    </a:lnTo>
                    <a:lnTo>
                      <a:pt x="198" y="95"/>
                    </a:lnTo>
                    <a:lnTo>
                      <a:pt x="195" y="94"/>
                    </a:lnTo>
                    <a:lnTo>
                      <a:pt x="191" y="94"/>
                    </a:lnTo>
                    <a:lnTo>
                      <a:pt x="191" y="94"/>
                    </a:lnTo>
                    <a:lnTo>
                      <a:pt x="116" y="94"/>
                    </a:lnTo>
                    <a:lnTo>
                      <a:pt x="116" y="94"/>
                    </a:lnTo>
                    <a:lnTo>
                      <a:pt x="113" y="93"/>
                    </a:lnTo>
                    <a:lnTo>
                      <a:pt x="111" y="91"/>
                    </a:lnTo>
                    <a:lnTo>
                      <a:pt x="111" y="88"/>
                    </a:lnTo>
                    <a:lnTo>
                      <a:pt x="111" y="85"/>
                    </a:lnTo>
                    <a:lnTo>
                      <a:pt x="111" y="85"/>
                    </a:lnTo>
                    <a:lnTo>
                      <a:pt x="115" y="68"/>
                    </a:lnTo>
                    <a:lnTo>
                      <a:pt x="117" y="53"/>
                    </a:lnTo>
                    <a:lnTo>
                      <a:pt x="117" y="38"/>
                    </a:lnTo>
                    <a:lnTo>
                      <a:pt x="116" y="27"/>
                    </a:lnTo>
                    <a:lnTo>
                      <a:pt x="116" y="27"/>
                    </a:lnTo>
                    <a:lnTo>
                      <a:pt x="114" y="22"/>
                    </a:lnTo>
                    <a:lnTo>
                      <a:pt x="112" y="17"/>
                    </a:lnTo>
                    <a:lnTo>
                      <a:pt x="108" y="12"/>
                    </a:lnTo>
                    <a:lnTo>
                      <a:pt x="105" y="8"/>
                    </a:lnTo>
                    <a:lnTo>
                      <a:pt x="101" y="4"/>
                    </a:lnTo>
                    <a:lnTo>
                      <a:pt x="97" y="2"/>
                    </a:lnTo>
                    <a:lnTo>
                      <a:pt x="92" y="1"/>
                    </a:lnTo>
                    <a:lnTo>
                      <a:pt x="88" y="0"/>
                    </a:lnTo>
                    <a:lnTo>
                      <a:pt x="88" y="0"/>
                    </a:lnTo>
                    <a:lnTo>
                      <a:pt x="84" y="1"/>
                    </a:lnTo>
                    <a:lnTo>
                      <a:pt x="81" y="2"/>
                    </a:lnTo>
                    <a:lnTo>
                      <a:pt x="78" y="3"/>
                    </a:lnTo>
                    <a:lnTo>
                      <a:pt x="77" y="5"/>
                    </a:lnTo>
                    <a:lnTo>
                      <a:pt x="75" y="9"/>
                    </a:lnTo>
                    <a:lnTo>
                      <a:pt x="74" y="11"/>
                    </a:lnTo>
                    <a:lnTo>
                      <a:pt x="74" y="18"/>
                    </a:lnTo>
                    <a:lnTo>
                      <a:pt x="74" y="41"/>
                    </a:lnTo>
                    <a:lnTo>
                      <a:pt x="74" y="41"/>
                    </a:lnTo>
                    <a:lnTo>
                      <a:pt x="72" y="46"/>
                    </a:lnTo>
                    <a:lnTo>
                      <a:pt x="68" y="53"/>
                    </a:lnTo>
                    <a:lnTo>
                      <a:pt x="58" y="71"/>
                    </a:lnTo>
                    <a:lnTo>
                      <a:pt x="42" y="98"/>
                    </a:lnTo>
                    <a:lnTo>
                      <a:pt x="42" y="98"/>
                    </a:lnTo>
                    <a:lnTo>
                      <a:pt x="39" y="101"/>
                    </a:lnTo>
                    <a:lnTo>
                      <a:pt x="35" y="104"/>
                    </a:lnTo>
                    <a:lnTo>
                      <a:pt x="30" y="107"/>
                    </a:lnTo>
                    <a:lnTo>
                      <a:pt x="22" y="108"/>
                    </a:lnTo>
                    <a:lnTo>
                      <a:pt x="22" y="108"/>
                    </a:lnTo>
                    <a:lnTo>
                      <a:pt x="0" y="10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6" name="Line 66"/>
              <p:cNvSpPr>
                <a:spLocks noChangeShapeType="1"/>
              </p:cNvSpPr>
              <p:nvPr/>
            </p:nvSpPr>
            <p:spPr bwMode="auto">
              <a:xfrm flipH="1" flipV="1">
                <a:off x="3929" y="2312"/>
                <a:ext cx="51" cy="28"/>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7" name="Line 67"/>
              <p:cNvSpPr>
                <a:spLocks noChangeShapeType="1"/>
              </p:cNvSpPr>
              <p:nvPr/>
            </p:nvSpPr>
            <p:spPr bwMode="auto">
              <a:xfrm>
                <a:off x="3939" y="2297"/>
                <a:ext cx="49" cy="28"/>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8" name="Line 68"/>
              <p:cNvSpPr>
                <a:spLocks noChangeShapeType="1"/>
              </p:cNvSpPr>
              <p:nvPr/>
            </p:nvSpPr>
            <p:spPr bwMode="auto">
              <a:xfrm flipV="1">
                <a:off x="3929" y="2366"/>
                <a:ext cx="51" cy="27"/>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9" name="Line 69"/>
              <p:cNvSpPr>
                <a:spLocks noChangeShapeType="1"/>
              </p:cNvSpPr>
              <p:nvPr/>
            </p:nvSpPr>
            <p:spPr bwMode="auto">
              <a:xfrm flipH="1">
                <a:off x="3939" y="2381"/>
                <a:ext cx="49" cy="27"/>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0" name="Freeform 70"/>
              <p:cNvSpPr>
                <a:spLocks/>
              </p:cNvSpPr>
              <p:nvPr/>
            </p:nvSpPr>
            <p:spPr bwMode="auto">
              <a:xfrm>
                <a:off x="3986" y="2316"/>
                <a:ext cx="72" cy="73"/>
              </a:xfrm>
              <a:custGeom>
                <a:avLst/>
                <a:gdLst>
                  <a:gd name="T0" fmla="*/ 0 w 72"/>
                  <a:gd name="T1" fmla="*/ 36 h 73"/>
                  <a:gd name="T2" fmla="*/ 0 w 72"/>
                  <a:gd name="T3" fmla="*/ 36 h 73"/>
                  <a:gd name="T4" fmla="*/ 0 w 72"/>
                  <a:gd name="T5" fmla="*/ 44 h 73"/>
                  <a:gd name="T6" fmla="*/ 2 w 72"/>
                  <a:gd name="T7" fmla="*/ 51 h 73"/>
                  <a:gd name="T8" fmla="*/ 6 w 72"/>
                  <a:gd name="T9" fmla="*/ 57 h 73"/>
                  <a:gd name="T10" fmla="*/ 10 w 72"/>
                  <a:gd name="T11" fmla="*/ 62 h 73"/>
                  <a:gd name="T12" fmla="*/ 15 w 72"/>
                  <a:gd name="T13" fmla="*/ 67 h 73"/>
                  <a:gd name="T14" fmla="*/ 21 w 72"/>
                  <a:gd name="T15" fmla="*/ 70 h 73"/>
                  <a:gd name="T16" fmla="*/ 29 w 72"/>
                  <a:gd name="T17" fmla="*/ 72 h 73"/>
                  <a:gd name="T18" fmla="*/ 36 w 72"/>
                  <a:gd name="T19" fmla="*/ 73 h 73"/>
                  <a:gd name="T20" fmla="*/ 36 w 72"/>
                  <a:gd name="T21" fmla="*/ 73 h 73"/>
                  <a:gd name="T22" fmla="*/ 43 w 72"/>
                  <a:gd name="T23" fmla="*/ 72 h 73"/>
                  <a:gd name="T24" fmla="*/ 50 w 72"/>
                  <a:gd name="T25" fmla="*/ 70 h 73"/>
                  <a:gd name="T26" fmla="*/ 56 w 72"/>
                  <a:gd name="T27" fmla="*/ 67 h 73"/>
                  <a:gd name="T28" fmla="*/ 62 w 72"/>
                  <a:gd name="T29" fmla="*/ 62 h 73"/>
                  <a:gd name="T30" fmla="*/ 66 w 72"/>
                  <a:gd name="T31" fmla="*/ 57 h 73"/>
                  <a:gd name="T32" fmla="*/ 70 w 72"/>
                  <a:gd name="T33" fmla="*/ 51 h 73"/>
                  <a:gd name="T34" fmla="*/ 72 w 72"/>
                  <a:gd name="T35" fmla="*/ 44 h 73"/>
                  <a:gd name="T36" fmla="*/ 72 w 72"/>
                  <a:gd name="T37" fmla="*/ 36 h 73"/>
                  <a:gd name="T38" fmla="*/ 72 w 72"/>
                  <a:gd name="T39" fmla="*/ 36 h 73"/>
                  <a:gd name="T40" fmla="*/ 72 w 72"/>
                  <a:gd name="T41" fmla="*/ 29 h 73"/>
                  <a:gd name="T42" fmla="*/ 70 w 72"/>
                  <a:gd name="T43" fmla="*/ 23 h 73"/>
                  <a:gd name="T44" fmla="*/ 66 w 72"/>
                  <a:gd name="T45" fmla="*/ 17 h 73"/>
                  <a:gd name="T46" fmla="*/ 62 w 72"/>
                  <a:gd name="T47" fmla="*/ 11 h 73"/>
                  <a:gd name="T48" fmla="*/ 56 w 72"/>
                  <a:gd name="T49" fmla="*/ 7 h 73"/>
                  <a:gd name="T50" fmla="*/ 50 w 72"/>
                  <a:gd name="T51" fmla="*/ 3 h 73"/>
                  <a:gd name="T52" fmla="*/ 43 w 72"/>
                  <a:gd name="T53" fmla="*/ 1 h 73"/>
                  <a:gd name="T54" fmla="*/ 36 w 72"/>
                  <a:gd name="T55" fmla="*/ 0 h 73"/>
                  <a:gd name="T56" fmla="*/ 36 w 72"/>
                  <a:gd name="T57" fmla="*/ 0 h 73"/>
                  <a:gd name="T58" fmla="*/ 29 w 72"/>
                  <a:gd name="T59" fmla="*/ 1 h 73"/>
                  <a:gd name="T60" fmla="*/ 21 w 72"/>
                  <a:gd name="T61" fmla="*/ 3 h 73"/>
                  <a:gd name="T62" fmla="*/ 15 w 72"/>
                  <a:gd name="T63" fmla="*/ 7 h 73"/>
                  <a:gd name="T64" fmla="*/ 10 w 72"/>
                  <a:gd name="T65" fmla="*/ 11 h 73"/>
                  <a:gd name="T66" fmla="*/ 6 w 72"/>
                  <a:gd name="T67" fmla="*/ 17 h 73"/>
                  <a:gd name="T68" fmla="*/ 2 w 72"/>
                  <a:gd name="T69" fmla="*/ 23 h 73"/>
                  <a:gd name="T70" fmla="*/ 0 w 72"/>
                  <a:gd name="T71" fmla="*/ 29 h 73"/>
                  <a:gd name="T72" fmla="*/ 0 w 72"/>
                  <a:gd name="T73" fmla="*/ 36 h 73"/>
                  <a:gd name="T74" fmla="*/ 0 w 72"/>
                  <a:gd name="T75"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3">
                    <a:moveTo>
                      <a:pt x="0" y="36"/>
                    </a:moveTo>
                    <a:lnTo>
                      <a:pt x="0" y="36"/>
                    </a:lnTo>
                    <a:lnTo>
                      <a:pt x="0" y="44"/>
                    </a:lnTo>
                    <a:lnTo>
                      <a:pt x="2" y="51"/>
                    </a:lnTo>
                    <a:lnTo>
                      <a:pt x="6" y="57"/>
                    </a:lnTo>
                    <a:lnTo>
                      <a:pt x="10" y="62"/>
                    </a:lnTo>
                    <a:lnTo>
                      <a:pt x="15" y="67"/>
                    </a:lnTo>
                    <a:lnTo>
                      <a:pt x="21" y="70"/>
                    </a:lnTo>
                    <a:lnTo>
                      <a:pt x="29" y="72"/>
                    </a:lnTo>
                    <a:lnTo>
                      <a:pt x="36" y="73"/>
                    </a:lnTo>
                    <a:lnTo>
                      <a:pt x="36" y="73"/>
                    </a:lnTo>
                    <a:lnTo>
                      <a:pt x="43" y="72"/>
                    </a:lnTo>
                    <a:lnTo>
                      <a:pt x="50" y="70"/>
                    </a:lnTo>
                    <a:lnTo>
                      <a:pt x="56" y="67"/>
                    </a:lnTo>
                    <a:lnTo>
                      <a:pt x="62" y="62"/>
                    </a:lnTo>
                    <a:lnTo>
                      <a:pt x="66" y="57"/>
                    </a:lnTo>
                    <a:lnTo>
                      <a:pt x="70" y="51"/>
                    </a:lnTo>
                    <a:lnTo>
                      <a:pt x="72" y="44"/>
                    </a:lnTo>
                    <a:lnTo>
                      <a:pt x="72" y="36"/>
                    </a:lnTo>
                    <a:lnTo>
                      <a:pt x="72" y="36"/>
                    </a:lnTo>
                    <a:lnTo>
                      <a:pt x="72" y="29"/>
                    </a:lnTo>
                    <a:lnTo>
                      <a:pt x="70" y="23"/>
                    </a:lnTo>
                    <a:lnTo>
                      <a:pt x="66" y="17"/>
                    </a:lnTo>
                    <a:lnTo>
                      <a:pt x="62" y="11"/>
                    </a:lnTo>
                    <a:lnTo>
                      <a:pt x="56" y="7"/>
                    </a:lnTo>
                    <a:lnTo>
                      <a:pt x="50" y="3"/>
                    </a:lnTo>
                    <a:lnTo>
                      <a:pt x="43" y="1"/>
                    </a:lnTo>
                    <a:lnTo>
                      <a:pt x="36" y="0"/>
                    </a:lnTo>
                    <a:lnTo>
                      <a:pt x="36" y="0"/>
                    </a:lnTo>
                    <a:lnTo>
                      <a:pt x="29" y="1"/>
                    </a:lnTo>
                    <a:lnTo>
                      <a:pt x="21" y="3"/>
                    </a:lnTo>
                    <a:lnTo>
                      <a:pt x="15" y="7"/>
                    </a:lnTo>
                    <a:lnTo>
                      <a:pt x="10" y="11"/>
                    </a:lnTo>
                    <a:lnTo>
                      <a:pt x="6" y="17"/>
                    </a:lnTo>
                    <a:lnTo>
                      <a:pt x="2" y="23"/>
                    </a:lnTo>
                    <a:lnTo>
                      <a:pt x="0" y="29"/>
                    </a:lnTo>
                    <a:lnTo>
                      <a:pt x="0" y="36"/>
                    </a:lnTo>
                    <a:lnTo>
                      <a:pt x="0" y="3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1" name="Freeform 71"/>
              <p:cNvSpPr>
                <a:spLocks/>
              </p:cNvSpPr>
              <p:nvPr/>
            </p:nvSpPr>
            <p:spPr bwMode="auto">
              <a:xfrm>
                <a:off x="3859" y="2247"/>
                <a:ext cx="73" cy="73"/>
              </a:xfrm>
              <a:custGeom>
                <a:avLst/>
                <a:gdLst>
                  <a:gd name="T0" fmla="*/ 0 w 73"/>
                  <a:gd name="T1" fmla="*/ 37 h 73"/>
                  <a:gd name="T2" fmla="*/ 0 w 73"/>
                  <a:gd name="T3" fmla="*/ 37 h 73"/>
                  <a:gd name="T4" fmla="*/ 1 w 73"/>
                  <a:gd name="T5" fmla="*/ 45 h 73"/>
                  <a:gd name="T6" fmla="*/ 3 w 73"/>
                  <a:gd name="T7" fmla="*/ 51 h 73"/>
                  <a:gd name="T8" fmla="*/ 7 w 73"/>
                  <a:gd name="T9" fmla="*/ 57 h 73"/>
                  <a:gd name="T10" fmla="*/ 12 w 73"/>
                  <a:gd name="T11" fmla="*/ 63 h 73"/>
                  <a:gd name="T12" fmla="*/ 17 w 73"/>
                  <a:gd name="T13" fmla="*/ 67 h 73"/>
                  <a:gd name="T14" fmla="*/ 23 w 73"/>
                  <a:gd name="T15" fmla="*/ 70 h 73"/>
                  <a:gd name="T16" fmla="*/ 30 w 73"/>
                  <a:gd name="T17" fmla="*/ 72 h 73"/>
                  <a:gd name="T18" fmla="*/ 37 w 73"/>
                  <a:gd name="T19" fmla="*/ 73 h 73"/>
                  <a:gd name="T20" fmla="*/ 37 w 73"/>
                  <a:gd name="T21" fmla="*/ 73 h 73"/>
                  <a:gd name="T22" fmla="*/ 45 w 73"/>
                  <a:gd name="T23" fmla="*/ 72 h 73"/>
                  <a:gd name="T24" fmla="*/ 51 w 73"/>
                  <a:gd name="T25" fmla="*/ 70 h 73"/>
                  <a:gd name="T26" fmla="*/ 57 w 73"/>
                  <a:gd name="T27" fmla="*/ 67 h 73"/>
                  <a:gd name="T28" fmla="*/ 63 w 73"/>
                  <a:gd name="T29" fmla="*/ 63 h 73"/>
                  <a:gd name="T30" fmla="*/ 67 w 73"/>
                  <a:gd name="T31" fmla="*/ 57 h 73"/>
                  <a:gd name="T32" fmla="*/ 70 w 73"/>
                  <a:gd name="T33" fmla="*/ 51 h 73"/>
                  <a:gd name="T34" fmla="*/ 72 w 73"/>
                  <a:gd name="T35" fmla="*/ 45 h 73"/>
                  <a:gd name="T36" fmla="*/ 73 w 73"/>
                  <a:gd name="T37" fmla="*/ 37 h 73"/>
                  <a:gd name="T38" fmla="*/ 73 w 73"/>
                  <a:gd name="T39" fmla="*/ 37 h 73"/>
                  <a:gd name="T40" fmla="*/ 72 w 73"/>
                  <a:gd name="T41" fmla="*/ 30 h 73"/>
                  <a:gd name="T42" fmla="*/ 70 w 73"/>
                  <a:gd name="T43" fmla="*/ 23 h 73"/>
                  <a:gd name="T44" fmla="*/ 67 w 73"/>
                  <a:gd name="T45" fmla="*/ 17 h 73"/>
                  <a:gd name="T46" fmla="*/ 63 w 73"/>
                  <a:gd name="T47" fmla="*/ 12 h 73"/>
                  <a:gd name="T48" fmla="*/ 57 w 73"/>
                  <a:gd name="T49" fmla="*/ 7 h 73"/>
                  <a:gd name="T50" fmla="*/ 51 w 73"/>
                  <a:gd name="T51" fmla="*/ 4 h 73"/>
                  <a:gd name="T52" fmla="*/ 45 w 73"/>
                  <a:gd name="T53" fmla="*/ 1 h 73"/>
                  <a:gd name="T54" fmla="*/ 37 w 73"/>
                  <a:gd name="T55" fmla="*/ 0 h 73"/>
                  <a:gd name="T56" fmla="*/ 37 w 73"/>
                  <a:gd name="T57" fmla="*/ 0 h 73"/>
                  <a:gd name="T58" fmla="*/ 30 w 73"/>
                  <a:gd name="T59" fmla="*/ 1 h 73"/>
                  <a:gd name="T60" fmla="*/ 23 w 73"/>
                  <a:gd name="T61" fmla="*/ 4 h 73"/>
                  <a:gd name="T62" fmla="*/ 17 w 73"/>
                  <a:gd name="T63" fmla="*/ 7 h 73"/>
                  <a:gd name="T64" fmla="*/ 12 w 73"/>
                  <a:gd name="T65" fmla="*/ 12 h 73"/>
                  <a:gd name="T66" fmla="*/ 7 w 73"/>
                  <a:gd name="T67" fmla="*/ 17 h 73"/>
                  <a:gd name="T68" fmla="*/ 3 w 73"/>
                  <a:gd name="T69" fmla="*/ 23 h 73"/>
                  <a:gd name="T70" fmla="*/ 1 w 73"/>
                  <a:gd name="T71" fmla="*/ 30 h 73"/>
                  <a:gd name="T72" fmla="*/ 0 w 73"/>
                  <a:gd name="T73" fmla="*/ 37 h 73"/>
                  <a:gd name="T74" fmla="*/ 0 w 73"/>
                  <a:gd name="T75"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73">
                    <a:moveTo>
                      <a:pt x="0" y="37"/>
                    </a:moveTo>
                    <a:lnTo>
                      <a:pt x="0" y="37"/>
                    </a:lnTo>
                    <a:lnTo>
                      <a:pt x="1" y="45"/>
                    </a:lnTo>
                    <a:lnTo>
                      <a:pt x="3" y="51"/>
                    </a:lnTo>
                    <a:lnTo>
                      <a:pt x="7" y="57"/>
                    </a:lnTo>
                    <a:lnTo>
                      <a:pt x="12" y="63"/>
                    </a:lnTo>
                    <a:lnTo>
                      <a:pt x="17" y="67"/>
                    </a:lnTo>
                    <a:lnTo>
                      <a:pt x="23" y="70"/>
                    </a:lnTo>
                    <a:lnTo>
                      <a:pt x="30" y="72"/>
                    </a:lnTo>
                    <a:lnTo>
                      <a:pt x="37" y="73"/>
                    </a:lnTo>
                    <a:lnTo>
                      <a:pt x="37" y="73"/>
                    </a:lnTo>
                    <a:lnTo>
                      <a:pt x="45" y="72"/>
                    </a:lnTo>
                    <a:lnTo>
                      <a:pt x="51" y="70"/>
                    </a:lnTo>
                    <a:lnTo>
                      <a:pt x="57" y="67"/>
                    </a:lnTo>
                    <a:lnTo>
                      <a:pt x="63" y="63"/>
                    </a:lnTo>
                    <a:lnTo>
                      <a:pt x="67" y="57"/>
                    </a:lnTo>
                    <a:lnTo>
                      <a:pt x="70" y="51"/>
                    </a:lnTo>
                    <a:lnTo>
                      <a:pt x="72" y="45"/>
                    </a:lnTo>
                    <a:lnTo>
                      <a:pt x="73" y="37"/>
                    </a:lnTo>
                    <a:lnTo>
                      <a:pt x="73" y="37"/>
                    </a:lnTo>
                    <a:lnTo>
                      <a:pt x="72" y="30"/>
                    </a:lnTo>
                    <a:lnTo>
                      <a:pt x="70" y="23"/>
                    </a:lnTo>
                    <a:lnTo>
                      <a:pt x="67" y="17"/>
                    </a:lnTo>
                    <a:lnTo>
                      <a:pt x="63" y="12"/>
                    </a:lnTo>
                    <a:lnTo>
                      <a:pt x="57" y="7"/>
                    </a:lnTo>
                    <a:lnTo>
                      <a:pt x="51" y="4"/>
                    </a:lnTo>
                    <a:lnTo>
                      <a:pt x="45" y="1"/>
                    </a:lnTo>
                    <a:lnTo>
                      <a:pt x="37" y="0"/>
                    </a:lnTo>
                    <a:lnTo>
                      <a:pt x="37" y="0"/>
                    </a:lnTo>
                    <a:lnTo>
                      <a:pt x="30" y="1"/>
                    </a:lnTo>
                    <a:lnTo>
                      <a:pt x="23" y="4"/>
                    </a:lnTo>
                    <a:lnTo>
                      <a:pt x="17" y="7"/>
                    </a:lnTo>
                    <a:lnTo>
                      <a:pt x="12" y="12"/>
                    </a:lnTo>
                    <a:lnTo>
                      <a:pt x="7" y="17"/>
                    </a:lnTo>
                    <a:lnTo>
                      <a:pt x="3" y="23"/>
                    </a:lnTo>
                    <a:lnTo>
                      <a:pt x="1" y="30"/>
                    </a:lnTo>
                    <a:lnTo>
                      <a:pt x="0" y="37"/>
                    </a:lnTo>
                    <a:lnTo>
                      <a:pt x="0" y="37"/>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2" name="Freeform 72"/>
              <p:cNvSpPr>
                <a:spLocks/>
              </p:cNvSpPr>
              <p:nvPr/>
            </p:nvSpPr>
            <p:spPr bwMode="auto">
              <a:xfrm>
                <a:off x="3859" y="2385"/>
                <a:ext cx="73" cy="72"/>
              </a:xfrm>
              <a:custGeom>
                <a:avLst/>
                <a:gdLst>
                  <a:gd name="T0" fmla="*/ 0 w 73"/>
                  <a:gd name="T1" fmla="*/ 36 h 72"/>
                  <a:gd name="T2" fmla="*/ 0 w 73"/>
                  <a:gd name="T3" fmla="*/ 36 h 72"/>
                  <a:gd name="T4" fmla="*/ 1 w 73"/>
                  <a:gd name="T5" fmla="*/ 43 h 72"/>
                  <a:gd name="T6" fmla="*/ 3 w 73"/>
                  <a:gd name="T7" fmla="*/ 51 h 72"/>
                  <a:gd name="T8" fmla="*/ 7 w 73"/>
                  <a:gd name="T9" fmla="*/ 57 h 72"/>
                  <a:gd name="T10" fmla="*/ 12 w 73"/>
                  <a:gd name="T11" fmla="*/ 62 h 72"/>
                  <a:gd name="T12" fmla="*/ 17 w 73"/>
                  <a:gd name="T13" fmla="*/ 66 h 72"/>
                  <a:gd name="T14" fmla="*/ 23 w 73"/>
                  <a:gd name="T15" fmla="*/ 70 h 72"/>
                  <a:gd name="T16" fmla="*/ 30 w 73"/>
                  <a:gd name="T17" fmla="*/ 72 h 72"/>
                  <a:gd name="T18" fmla="*/ 37 w 73"/>
                  <a:gd name="T19" fmla="*/ 72 h 72"/>
                  <a:gd name="T20" fmla="*/ 37 w 73"/>
                  <a:gd name="T21" fmla="*/ 72 h 72"/>
                  <a:gd name="T22" fmla="*/ 45 w 73"/>
                  <a:gd name="T23" fmla="*/ 72 h 72"/>
                  <a:gd name="T24" fmla="*/ 51 w 73"/>
                  <a:gd name="T25" fmla="*/ 70 h 72"/>
                  <a:gd name="T26" fmla="*/ 57 w 73"/>
                  <a:gd name="T27" fmla="*/ 66 h 72"/>
                  <a:gd name="T28" fmla="*/ 63 w 73"/>
                  <a:gd name="T29" fmla="*/ 62 h 72"/>
                  <a:gd name="T30" fmla="*/ 67 w 73"/>
                  <a:gd name="T31" fmla="*/ 57 h 72"/>
                  <a:gd name="T32" fmla="*/ 70 w 73"/>
                  <a:gd name="T33" fmla="*/ 51 h 72"/>
                  <a:gd name="T34" fmla="*/ 72 w 73"/>
                  <a:gd name="T35" fmla="*/ 43 h 72"/>
                  <a:gd name="T36" fmla="*/ 73 w 73"/>
                  <a:gd name="T37" fmla="*/ 36 h 72"/>
                  <a:gd name="T38" fmla="*/ 73 w 73"/>
                  <a:gd name="T39" fmla="*/ 36 h 72"/>
                  <a:gd name="T40" fmla="*/ 72 w 73"/>
                  <a:gd name="T41" fmla="*/ 29 h 72"/>
                  <a:gd name="T42" fmla="*/ 70 w 73"/>
                  <a:gd name="T43" fmla="*/ 22 h 72"/>
                  <a:gd name="T44" fmla="*/ 67 w 73"/>
                  <a:gd name="T45" fmla="*/ 16 h 72"/>
                  <a:gd name="T46" fmla="*/ 63 w 73"/>
                  <a:gd name="T47" fmla="*/ 11 h 72"/>
                  <a:gd name="T48" fmla="*/ 57 w 73"/>
                  <a:gd name="T49" fmla="*/ 6 h 72"/>
                  <a:gd name="T50" fmla="*/ 51 w 73"/>
                  <a:gd name="T51" fmla="*/ 2 h 72"/>
                  <a:gd name="T52" fmla="*/ 45 w 73"/>
                  <a:gd name="T53" fmla="*/ 0 h 72"/>
                  <a:gd name="T54" fmla="*/ 37 w 73"/>
                  <a:gd name="T55" fmla="*/ 0 h 72"/>
                  <a:gd name="T56" fmla="*/ 37 w 73"/>
                  <a:gd name="T57" fmla="*/ 0 h 72"/>
                  <a:gd name="T58" fmla="*/ 30 w 73"/>
                  <a:gd name="T59" fmla="*/ 0 h 72"/>
                  <a:gd name="T60" fmla="*/ 23 w 73"/>
                  <a:gd name="T61" fmla="*/ 2 h 72"/>
                  <a:gd name="T62" fmla="*/ 17 w 73"/>
                  <a:gd name="T63" fmla="*/ 6 h 72"/>
                  <a:gd name="T64" fmla="*/ 12 w 73"/>
                  <a:gd name="T65" fmla="*/ 11 h 72"/>
                  <a:gd name="T66" fmla="*/ 7 w 73"/>
                  <a:gd name="T67" fmla="*/ 16 h 72"/>
                  <a:gd name="T68" fmla="*/ 3 w 73"/>
                  <a:gd name="T69" fmla="*/ 22 h 72"/>
                  <a:gd name="T70" fmla="*/ 1 w 73"/>
                  <a:gd name="T71" fmla="*/ 29 h 72"/>
                  <a:gd name="T72" fmla="*/ 0 w 73"/>
                  <a:gd name="T73" fmla="*/ 36 h 72"/>
                  <a:gd name="T74" fmla="*/ 0 w 73"/>
                  <a:gd name="T7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72">
                    <a:moveTo>
                      <a:pt x="0" y="36"/>
                    </a:moveTo>
                    <a:lnTo>
                      <a:pt x="0" y="36"/>
                    </a:lnTo>
                    <a:lnTo>
                      <a:pt x="1" y="43"/>
                    </a:lnTo>
                    <a:lnTo>
                      <a:pt x="3" y="51"/>
                    </a:lnTo>
                    <a:lnTo>
                      <a:pt x="7" y="57"/>
                    </a:lnTo>
                    <a:lnTo>
                      <a:pt x="12" y="62"/>
                    </a:lnTo>
                    <a:lnTo>
                      <a:pt x="17" y="66"/>
                    </a:lnTo>
                    <a:lnTo>
                      <a:pt x="23" y="70"/>
                    </a:lnTo>
                    <a:lnTo>
                      <a:pt x="30" y="72"/>
                    </a:lnTo>
                    <a:lnTo>
                      <a:pt x="37" y="72"/>
                    </a:lnTo>
                    <a:lnTo>
                      <a:pt x="37" y="72"/>
                    </a:lnTo>
                    <a:lnTo>
                      <a:pt x="45" y="72"/>
                    </a:lnTo>
                    <a:lnTo>
                      <a:pt x="51" y="70"/>
                    </a:lnTo>
                    <a:lnTo>
                      <a:pt x="57" y="66"/>
                    </a:lnTo>
                    <a:lnTo>
                      <a:pt x="63" y="62"/>
                    </a:lnTo>
                    <a:lnTo>
                      <a:pt x="67" y="57"/>
                    </a:lnTo>
                    <a:lnTo>
                      <a:pt x="70" y="51"/>
                    </a:lnTo>
                    <a:lnTo>
                      <a:pt x="72" y="43"/>
                    </a:lnTo>
                    <a:lnTo>
                      <a:pt x="73" y="36"/>
                    </a:lnTo>
                    <a:lnTo>
                      <a:pt x="73" y="36"/>
                    </a:lnTo>
                    <a:lnTo>
                      <a:pt x="72" y="29"/>
                    </a:lnTo>
                    <a:lnTo>
                      <a:pt x="70" y="22"/>
                    </a:lnTo>
                    <a:lnTo>
                      <a:pt x="67" y="16"/>
                    </a:lnTo>
                    <a:lnTo>
                      <a:pt x="63" y="11"/>
                    </a:lnTo>
                    <a:lnTo>
                      <a:pt x="57" y="6"/>
                    </a:lnTo>
                    <a:lnTo>
                      <a:pt x="51" y="2"/>
                    </a:lnTo>
                    <a:lnTo>
                      <a:pt x="45" y="0"/>
                    </a:lnTo>
                    <a:lnTo>
                      <a:pt x="37" y="0"/>
                    </a:lnTo>
                    <a:lnTo>
                      <a:pt x="37" y="0"/>
                    </a:lnTo>
                    <a:lnTo>
                      <a:pt x="30" y="0"/>
                    </a:lnTo>
                    <a:lnTo>
                      <a:pt x="23" y="2"/>
                    </a:lnTo>
                    <a:lnTo>
                      <a:pt x="17" y="6"/>
                    </a:lnTo>
                    <a:lnTo>
                      <a:pt x="12" y="11"/>
                    </a:lnTo>
                    <a:lnTo>
                      <a:pt x="7" y="16"/>
                    </a:lnTo>
                    <a:lnTo>
                      <a:pt x="3" y="22"/>
                    </a:lnTo>
                    <a:lnTo>
                      <a:pt x="1" y="29"/>
                    </a:lnTo>
                    <a:lnTo>
                      <a:pt x="0" y="36"/>
                    </a:lnTo>
                    <a:lnTo>
                      <a:pt x="0" y="3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3" name="Freeform 73"/>
              <p:cNvSpPr>
                <a:spLocks/>
              </p:cNvSpPr>
              <p:nvPr/>
            </p:nvSpPr>
            <p:spPr bwMode="auto">
              <a:xfrm>
                <a:off x="636" y="796"/>
                <a:ext cx="14" cy="17"/>
              </a:xfrm>
              <a:custGeom>
                <a:avLst/>
                <a:gdLst>
                  <a:gd name="T0" fmla="*/ 0 w 14"/>
                  <a:gd name="T1" fmla="*/ 8 h 17"/>
                  <a:gd name="T2" fmla="*/ 0 w 14"/>
                  <a:gd name="T3" fmla="*/ 8 h 17"/>
                  <a:gd name="T4" fmla="*/ 1 w 14"/>
                  <a:gd name="T5" fmla="*/ 12 h 17"/>
                  <a:gd name="T6" fmla="*/ 2 w 14"/>
                  <a:gd name="T7" fmla="*/ 14 h 17"/>
                  <a:gd name="T8" fmla="*/ 4 w 14"/>
                  <a:gd name="T9" fmla="*/ 16 h 17"/>
                  <a:gd name="T10" fmla="*/ 7 w 14"/>
                  <a:gd name="T11" fmla="*/ 17 h 17"/>
                  <a:gd name="T12" fmla="*/ 7 w 14"/>
                  <a:gd name="T13" fmla="*/ 17 h 17"/>
                  <a:gd name="T14" fmla="*/ 9 w 14"/>
                  <a:gd name="T15" fmla="*/ 16 h 17"/>
                  <a:gd name="T16" fmla="*/ 11 w 14"/>
                  <a:gd name="T17" fmla="*/ 14 h 17"/>
                  <a:gd name="T18" fmla="*/ 14 w 14"/>
                  <a:gd name="T19" fmla="*/ 12 h 17"/>
                  <a:gd name="T20" fmla="*/ 14 w 14"/>
                  <a:gd name="T21" fmla="*/ 8 h 17"/>
                  <a:gd name="T22" fmla="*/ 14 w 14"/>
                  <a:gd name="T23" fmla="*/ 8 h 17"/>
                  <a:gd name="T24" fmla="*/ 14 w 14"/>
                  <a:gd name="T25" fmla="*/ 5 h 17"/>
                  <a:gd name="T26" fmla="*/ 11 w 14"/>
                  <a:gd name="T27" fmla="*/ 2 h 17"/>
                  <a:gd name="T28" fmla="*/ 9 w 14"/>
                  <a:gd name="T29" fmla="*/ 1 h 17"/>
                  <a:gd name="T30" fmla="*/ 7 w 14"/>
                  <a:gd name="T31" fmla="*/ 0 h 17"/>
                  <a:gd name="T32" fmla="*/ 7 w 14"/>
                  <a:gd name="T33" fmla="*/ 0 h 17"/>
                  <a:gd name="T34" fmla="*/ 4 w 14"/>
                  <a:gd name="T35" fmla="*/ 1 h 17"/>
                  <a:gd name="T36" fmla="*/ 2 w 14"/>
                  <a:gd name="T37" fmla="*/ 2 h 17"/>
                  <a:gd name="T38" fmla="*/ 1 w 14"/>
                  <a:gd name="T39" fmla="*/ 5 h 17"/>
                  <a:gd name="T40" fmla="*/ 0 w 14"/>
                  <a:gd name="T41" fmla="*/ 8 h 17"/>
                  <a:gd name="T42" fmla="*/ 0 w 14"/>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7">
                    <a:moveTo>
                      <a:pt x="0" y="8"/>
                    </a:moveTo>
                    <a:lnTo>
                      <a:pt x="0" y="8"/>
                    </a:lnTo>
                    <a:lnTo>
                      <a:pt x="1" y="12"/>
                    </a:lnTo>
                    <a:lnTo>
                      <a:pt x="2" y="14"/>
                    </a:lnTo>
                    <a:lnTo>
                      <a:pt x="4" y="16"/>
                    </a:lnTo>
                    <a:lnTo>
                      <a:pt x="7" y="17"/>
                    </a:lnTo>
                    <a:lnTo>
                      <a:pt x="7" y="17"/>
                    </a:lnTo>
                    <a:lnTo>
                      <a:pt x="9" y="16"/>
                    </a:lnTo>
                    <a:lnTo>
                      <a:pt x="11" y="14"/>
                    </a:lnTo>
                    <a:lnTo>
                      <a:pt x="14" y="12"/>
                    </a:lnTo>
                    <a:lnTo>
                      <a:pt x="14" y="8"/>
                    </a:lnTo>
                    <a:lnTo>
                      <a:pt x="14" y="8"/>
                    </a:lnTo>
                    <a:lnTo>
                      <a:pt x="14" y="5"/>
                    </a:lnTo>
                    <a:lnTo>
                      <a:pt x="11" y="2"/>
                    </a:lnTo>
                    <a:lnTo>
                      <a:pt x="9" y="1"/>
                    </a:lnTo>
                    <a:lnTo>
                      <a:pt x="7" y="0"/>
                    </a:lnTo>
                    <a:lnTo>
                      <a:pt x="7" y="0"/>
                    </a:lnTo>
                    <a:lnTo>
                      <a:pt x="4" y="1"/>
                    </a:lnTo>
                    <a:lnTo>
                      <a:pt x="2" y="2"/>
                    </a:lnTo>
                    <a:lnTo>
                      <a:pt x="1" y="5"/>
                    </a:lnTo>
                    <a:lnTo>
                      <a:pt x="0" y="8"/>
                    </a:lnTo>
                    <a:lnTo>
                      <a:pt x="0" y="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4" name="Freeform 74"/>
              <p:cNvSpPr>
                <a:spLocks/>
              </p:cNvSpPr>
              <p:nvPr/>
            </p:nvSpPr>
            <p:spPr bwMode="auto">
              <a:xfrm>
                <a:off x="521" y="750"/>
                <a:ext cx="48" cy="2"/>
              </a:xfrm>
              <a:custGeom>
                <a:avLst/>
                <a:gdLst>
                  <a:gd name="T0" fmla="*/ 0 w 48"/>
                  <a:gd name="T1" fmla="*/ 2 h 2"/>
                  <a:gd name="T2" fmla="*/ 0 w 48"/>
                  <a:gd name="T3" fmla="*/ 2 h 2"/>
                  <a:gd name="T4" fmla="*/ 12 w 48"/>
                  <a:gd name="T5" fmla="*/ 1 h 2"/>
                  <a:gd name="T6" fmla="*/ 25 w 48"/>
                  <a:gd name="T7" fmla="*/ 0 h 2"/>
                  <a:gd name="T8" fmla="*/ 25 w 48"/>
                  <a:gd name="T9" fmla="*/ 0 h 2"/>
                  <a:gd name="T10" fmla="*/ 36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0" y="2"/>
                    </a:moveTo>
                    <a:lnTo>
                      <a:pt x="0" y="2"/>
                    </a:lnTo>
                    <a:lnTo>
                      <a:pt x="12" y="1"/>
                    </a:lnTo>
                    <a:lnTo>
                      <a:pt x="25" y="0"/>
                    </a:lnTo>
                    <a:lnTo>
                      <a:pt x="25" y="0"/>
                    </a:lnTo>
                    <a:lnTo>
                      <a:pt x="36" y="1"/>
                    </a:lnTo>
                    <a:lnTo>
                      <a:pt x="48"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5" name="Freeform 75"/>
              <p:cNvSpPr>
                <a:spLocks/>
              </p:cNvSpPr>
              <p:nvPr/>
            </p:nvSpPr>
            <p:spPr bwMode="auto">
              <a:xfrm>
                <a:off x="496" y="909"/>
                <a:ext cx="98" cy="16"/>
              </a:xfrm>
              <a:custGeom>
                <a:avLst/>
                <a:gdLst>
                  <a:gd name="T0" fmla="*/ 98 w 98"/>
                  <a:gd name="T1" fmla="*/ 16 h 16"/>
                  <a:gd name="T2" fmla="*/ 98 w 98"/>
                  <a:gd name="T3" fmla="*/ 16 h 16"/>
                  <a:gd name="T4" fmla="*/ 86 w 98"/>
                  <a:gd name="T5" fmla="*/ 2 h 16"/>
                  <a:gd name="T6" fmla="*/ 86 w 98"/>
                  <a:gd name="T7" fmla="*/ 2 h 16"/>
                  <a:gd name="T8" fmla="*/ 83 w 98"/>
                  <a:gd name="T9" fmla="*/ 1 h 16"/>
                  <a:gd name="T10" fmla="*/ 78 w 98"/>
                  <a:gd name="T11" fmla="*/ 1 h 16"/>
                  <a:gd name="T12" fmla="*/ 78 w 98"/>
                  <a:gd name="T13" fmla="*/ 1 h 16"/>
                  <a:gd name="T14" fmla="*/ 64 w 98"/>
                  <a:gd name="T15" fmla="*/ 2 h 16"/>
                  <a:gd name="T16" fmla="*/ 50 w 98"/>
                  <a:gd name="T17" fmla="*/ 3 h 16"/>
                  <a:gd name="T18" fmla="*/ 50 w 98"/>
                  <a:gd name="T19" fmla="*/ 3 h 16"/>
                  <a:gd name="T20" fmla="*/ 34 w 98"/>
                  <a:gd name="T21" fmla="*/ 2 h 16"/>
                  <a:gd name="T22" fmla="*/ 19 w 98"/>
                  <a:gd name="T23" fmla="*/ 0 h 16"/>
                  <a:gd name="T24" fmla="*/ 19 w 98"/>
                  <a:gd name="T25" fmla="*/ 0 h 16"/>
                  <a:gd name="T26" fmla="*/ 17 w 98"/>
                  <a:gd name="T27" fmla="*/ 0 h 16"/>
                  <a:gd name="T28" fmla="*/ 14 w 98"/>
                  <a:gd name="T29" fmla="*/ 2 h 16"/>
                  <a:gd name="T30" fmla="*/ 14 w 98"/>
                  <a:gd name="T31" fmla="*/ 2 h 16"/>
                  <a:gd name="T32" fmla="*/ 0 w 98"/>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16">
                    <a:moveTo>
                      <a:pt x="98" y="16"/>
                    </a:moveTo>
                    <a:lnTo>
                      <a:pt x="98" y="16"/>
                    </a:lnTo>
                    <a:lnTo>
                      <a:pt x="86" y="2"/>
                    </a:lnTo>
                    <a:lnTo>
                      <a:pt x="86" y="2"/>
                    </a:lnTo>
                    <a:lnTo>
                      <a:pt x="83" y="1"/>
                    </a:lnTo>
                    <a:lnTo>
                      <a:pt x="78" y="1"/>
                    </a:lnTo>
                    <a:lnTo>
                      <a:pt x="78" y="1"/>
                    </a:lnTo>
                    <a:lnTo>
                      <a:pt x="64" y="2"/>
                    </a:lnTo>
                    <a:lnTo>
                      <a:pt x="50" y="3"/>
                    </a:lnTo>
                    <a:lnTo>
                      <a:pt x="50" y="3"/>
                    </a:lnTo>
                    <a:lnTo>
                      <a:pt x="34" y="2"/>
                    </a:lnTo>
                    <a:lnTo>
                      <a:pt x="19" y="0"/>
                    </a:lnTo>
                    <a:lnTo>
                      <a:pt x="19" y="0"/>
                    </a:lnTo>
                    <a:lnTo>
                      <a:pt x="17" y="0"/>
                    </a:lnTo>
                    <a:lnTo>
                      <a:pt x="14" y="2"/>
                    </a:lnTo>
                    <a:lnTo>
                      <a:pt x="14" y="2"/>
                    </a:lnTo>
                    <a:lnTo>
                      <a:pt x="0"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6" name="Freeform 76"/>
              <p:cNvSpPr>
                <a:spLocks/>
              </p:cNvSpPr>
              <p:nvPr/>
            </p:nvSpPr>
            <p:spPr bwMode="auto">
              <a:xfrm>
                <a:off x="403" y="729"/>
                <a:ext cx="293" cy="195"/>
              </a:xfrm>
              <a:custGeom>
                <a:avLst/>
                <a:gdLst>
                  <a:gd name="T0" fmla="*/ 49 w 293"/>
                  <a:gd name="T1" fmla="*/ 195 h 195"/>
                  <a:gd name="T2" fmla="*/ 59 w 293"/>
                  <a:gd name="T3" fmla="*/ 163 h 195"/>
                  <a:gd name="T4" fmla="*/ 58 w 293"/>
                  <a:gd name="T5" fmla="*/ 159 h 195"/>
                  <a:gd name="T6" fmla="*/ 50 w 293"/>
                  <a:gd name="T7" fmla="*/ 153 h 195"/>
                  <a:gd name="T8" fmla="*/ 36 w 293"/>
                  <a:gd name="T9" fmla="*/ 138 h 195"/>
                  <a:gd name="T10" fmla="*/ 25 w 293"/>
                  <a:gd name="T11" fmla="*/ 121 h 195"/>
                  <a:gd name="T12" fmla="*/ 20 w 293"/>
                  <a:gd name="T13" fmla="*/ 102 h 195"/>
                  <a:gd name="T14" fmla="*/ 20 w 293"/>
                  <a:gd name="T15" fmla="*/ 93 h 195"/>
                  <a:gd name="T16" fmla="*/ 22 w 293"/>
                  <a:gd name="T17" fmla="*/ 75 h 195"/>
                  <a:gd name="T18" fmla="*/ 28 w 293"/>
                  <a:gd name="T19" fmla="*/ 59 h 195"/>
                  <a:gd name="T20" fmla="*/ 29 w 293"/>
                  <a:gd name="T21" fmla="*/ 58 h 195"/>
                  <a:gd name="T22" fmla="*/ 27 w 293"/>
                  <a:gd name="T23" fmla="*/ 54 h 195"/>
                  <a:gd name="T24" fmla="*/ 25 w 293"/>
                  <a:gd name="T25" fmla="*/ 53 h 195"/>
                  <a:gd name="T26" fmla="*/ 13 w 293"/>
                  <a:gd name="T27" fmla="*/ 44 h 195"/>
                  <a:gd name="T28" fmla="*/ 4 w 293"/>
                  <a:gd name="T29" fmla="*/ 32 h 195"/>
                  <a:gd name="T30" fmla="*/ 2 w 293"/>
                  <a:gd name="T31" fmla="*/ 27 h 195"/>
                  <a:gd name="T32" fmla="*/ 0 w 293"/>
                  <a:gd name="T33" fmla="*/ 16 h 195"/>
                  <a:gd name="T34" fmla="*/ 2 w 293"/>
                  <a:gd name="T35" fmla="*/ 10 h 195"/>
                  <a:gd name="T36" fmla="*/ 7 w 293"/>
                  <a:gd name="T37" fmla="*/ 5 h 195"/>
                  <a:gd name="T38" fmla="*/ 13 w 293"/>
                  <a:gd name="T39" fmla="*/ 2 h 195"/>
                  <a:gd name="T40" fmla="*/ 20 w 293"/>
                  <a:gd name="T41" fmla="*/ 4 h 195"/>
                  <a:gd name="T42" fmla="*/ 25 w 293"/>
                  <a:gd name="T43" fmla="*/ 8 h 195"/>
                  <a:gd name="T44" fmla="*/ 27 w 293"/>
                  <a:gd name="T45" fmla="*/ 11 h 195"/>
                  <a:gd name="T46" fmla="*/ 31 w 293"/>
                  <a:gd name="T47" fmla="*/ 19 h 195"/>
                  <a:gd name="T48" fmla="*/ 31 w 293"/>
                  <a:gd name="T49" fmla="*/ 27 h 195"/>
                  <a:gd name="T50" fmla="*/ 25 w 293"/>
                  <a:gd name="T51" fmla="*/ 39 h 195"/>
                  <a:gd name="T52" fmla="*/ 34 w 293"/>
                  <a:gd name="T53" fmla="*/ 44 h 195"/>
                  <a:gd name="T54" fmla="*/ 36 w 293"/>
                  <a:gd name="T55" fmla="*/ 44 h 195"/>
                  <a:gd name="T56" fmla="*/ 42 w 293"/>
                  <a:gd name="T57" fmla="*/ 42 h 195"/>
                  <a:gd name="T58" fmla="*/ 50 w 293"/>
                  <a:gd name="T59" fmla="*/ 33 h 195"/>
                  <a:gd name="T60" fmla="*/ 72 w 293"/>
                  <a:gd name="T61" fmla="*/ 19 h 195"/>
                  <a:gd name="T62" fmla="*/ 97 w 293"/>
                  <a:gd name="T63" fmla="*/ 9 h 195"/>
                  <a:gd name="T64" fmla="*/ 127 w 293"/>
                  <a:gd name="T65" fmla="*/ 2 h 195"/>
                  <a:gd name="T66" fmla="*/ 143 w 293"/>
                  <a:gd name="T67" fmla="*/ 2 h 195"/>
                  <a:gd name="T68" fmla="*/ 163 w 293"/>
                  <a:gd name="T69" fmla="*/ 4 h 195"/>
                  <a:gd name="T70" fmla="*/ 182 w 293"/>
                  <a:gd name="T71" fmla="*/ 7 h 195"/>
                  <a:gd name="T72" fmla="*/ 200 w 293"/>
                  <a:gd name="T73" fmla="*/ 13 h 195"/>
                  <a:gd name="T74" fmla="*/ 217 w 293"/>
                  <a:gd name="T75" fmla="*/ 21 h 195"/>
                  <a:gd name="T76" fmla="*/ 226 w 293"/>
                  <a:gd name="T77" fmla="*/ 14 h 195"/>
                  <a:gd name="T78" fmla="*/ 249 w 293"/>
                  <a:gd name="T79" fmla="*/ 1 h 195"/>
                  <a:gd name="T80" fmla="*/ 257 w 293"/>
                  <a:gd name="T81" fmla="*/ 0 h 195"/>
                  <a:gd name="T82" fmla="*/ 245 w 293"/>
                  <a:gd name="T83" fmla="*/ 45 h 195"/>
                  <a:gd name="T84" fmla="*/ 255 w 293"/>
                  <a:gd name="T85" fmla="*/ 57 h 195"/>
                  <a:gd name="T86" fmla="*/ 261 w 293"/>
                  <a:gd name="T87" fmla="*/ 70 h 195"/>
                  <a:gd name="T88" fmla="*/ 262 w 293"/>
                  <a:gd name="T89" fmla="*/ 72 h 195"/>
                  <a:gd name="T90" fmla="*/ 264 w 293"/>
                  <a:gd name="T91" fmla="*/ 74 h 195"/>
                  <a:gd name="T92" fmla="*/ 289 w 293"/>
                  <a:gd name="T93" fmla="*/ 83 h 195"/>
                  <a:gd name="T94" fmla="*/ 292 w 293"/>
                  <a:gd name="T95" fmla="*/ 85 h 195"/>
                  <a:gd name="T96" fmla="*/ 292 w 293"/>
                  <a:gd name="T97" fmla="*/ 89 h 195"/>
                  <a:gd name="T98" fmla="*/ 275 w 293"/>
                  <a:gd name="T99" fmla="*/ 130 h 195"/>
                  <a:gd name="T100" fmla="*/ 272 w 293"/>
                  <a:gd name="T101" fmla="*/ 134 h 195"/>
                  <a:gd name="T102" fmla="*/ 267 w 293"/>
                  <a:gd name="T103" fmla="*/ 135 h 195"/>
                  <a:gd name="T104" fmla="*/ 255 w 293"/>
                  <a:gd name="T105" fmla="*/ 135 h 195"/>
                  <a:gd name="T106" fmla="*/ 252 w 293"/>
                  <a:gd name="T107" fmla="*/ 136 h 195"/>
                  <a:gd name="T108" fmla="*/ 248 w 293"/>
                  <a:gd name="T109" fmla="*/ 139 h 195"/>
                  <a:gd name="T110" fmla="*/ 237 w 293"/>
                  <a:gd name="T111" fmla="*/ 150 h 195"/>
                  <a:gd name="T112" fmla="*/ 226 w 293"/>
                  <a:gd name="T113" fmla="*/ 159 h 195"/>
                  <a:gd name="T114" fmla="*/ 225 w 293"/>
                  <a:gd name="T115" fmla="*/ 164 h 195"/>
                  <a:gd name="T116" fmla="*/ 235 w 293"/>
                  <a:gd name="T11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3" h="195">
                    <a:moveTo>
                      <a:pt x="49" y="195"/>
                    </a:moveTo>
                    <a:lnTo>
                      <a:pt x="49" y="195"/>
                    </a:lnTo>
                    <a:lnTo>
                      <a:pt x="59" y="163"/>
                    </a:lnTo>
                    <a:lnTo>
                      <a:pt x="59" y="163"/>
                    </a:lnTo>
                    <a:lnTo>
                      <a:pt x="59" y="161"/>
                    </a:lnTo>
                    <a:lnTo>
                      <a:pt x="58" y="159"/>
                    </a:lnTo>
                    <a:lnTo>
                      <a:pt x="58" y="159"/>
                    </a:lnTo>
                    <a:lnTo>
                      <a:pt x="50" y="153"/>
                    </a:lnTo>
                    <a:lnTo>
                      <a:pt x="43" y="145"/>
                    </a:lnTo>
                    <a:lnTo>
                      <a:pt x="36" y="138"/>
                    </a:lnTo>
                    <a:lnTo>
                      <a:pt x="31" y="130"/>
                    </a:lnTo>
                    <a:lnTo>
                      <a:pt x="25" y="121"/>
                    </a:lnTo>
                    <a:lnTo>
                      <a:pt x="22" y="111"/>
                    </a:lnTo>
                    <a:lnTo>
                      <a:pt x="20" y="102"/>
                    </a:lnTo>
                    <a:lnTo>
                      <a:pt x="20" y="93"/>
                    </a:lnTo>
                    <a:lnTo>
                      <a:pt x="20" y="93"/>
                    </a:lnTo>
                    <a:lnTo>
                      <a:pt x="20" y="84"/>
                    </a:lnTo>
                    <a:lnTo>
                      <a:pt x="22" y="75"/>
                    </a:lnTo>
                    <a:lnTo>
                      <a:pt x="24" y="67"/>
                    </a:lnTo>
                    <a:lnTo>
                      <a:pt x="28" y="59"/>
                    </a:lnTo>
                    <a:lnTo>
                      <a:pt x="28" y="59"/>
                    </a:lnTo>
                    <a:lnTo>
                      <a:pt x="29" y="58"/>
                    </a:lnTo>
                    <a:lnTo>
                      <a:pt x="28" y="56"/>
                    </a:lnTo>
                    <a:lnTo>
                      <a:pt x="27" y="54"/>
                    </a:lnTo>
                    <a:lnTo>
                      <a:pt x="25" y="53"/>
                    </a:lnTo>
                    <a:lnTo>
                      <a:pt x="25" y="53"/>
                    </a:lnTo>
                    <a:lnTo>
                      <a:pt x="19" y="48"/>
                    </a:lnTo>
                    <a:lnTo>
                      <a:pt x="13" y="44"/>
                    </a:lnTo>
                    <a:lnTo>
                      <a:pt x="9" y="38"/>
                    </a:lnTo>
                    <a:lnTo>
                      <a:pt x="4" y="32"/>
                    </a:lnTo>
                    <a:lnTo>
                      <a:pt x="4" y="32"/>
                    </a:lnTo>
                    <a:lnTo>
                      <a:pt x="2" y="27"/>
                    </a:lnTo>
                    <a:lnTo>
                      <a:pt x="0" y="21"/>
                    </a:lnTo>
                    <a:lnTo>
                      <a:pt x="0" y="16"/>
                    </a:lnTo>
                    <a:lnTo>
                      <a:pt x="2" y="10"/>
                    </a:lnTo>
                    <a:lnTo>
                      <a:pt x="2" y="10"/>
                    </a:lnTo>
                    <a:lnTo>
                      <a:pt x="4" y="7"/>
                    </a:lnTo>
                    <a:lnTo>
                      <a:pt x="7" y="5"/>
                    </a:lnTo>
                    <a:lnTo>
                      <a:pt x="10" y="4"/>
                    </a:lnTo>
                    <a:lnTo>
                      <a:pt x="13" y="2"/>
                    </a:lnTo>
                    <a:lnTo>
                      <a:pt x="17" y="2"/>
                    </a:lnTo>
                    <a:lnTo>
                      <a:pt x="20" y="4"/>
                    </a:lnTo>
                    <a:lnTo>
                      <a:pt x="22" y="6"/>
                    </a:lnTo>
                    <a:lnTo>
                      <a:pt x="25" y="8"/>
                    </a:lnTo>
                    <a:lnTo>
                      <a:pt x="25" y="8"/>
                    </a:lnTo>
                    <a:lnTo>
                      <a:pt x="27" y="11"/>
                    </a:lnTo>
                    <a:lnTo>
                      <a:pt x="29" y="15"/>
                    </a:lnTo>
                    <a:lnTo>
                      <a:pt x="31" y="19"/>
                    </a:lnTo>
                    <a:lnTo>
                      <a:pt x="31" y="23"/>
                    </a:lnTo>
                    <a:lnTo>
                      <a:pt x="31" y="27"/>
                    </a:lnTo>
                    <a:lnTo>
                      <a:pt x="29" y="31"/>
                    </a:lnTo>
                    <a:lnTo>
                      <a:pt x="25" y="39"/>
                    </a:lnTo>
                    <a:lnTo>
                      <a:pt x="25" y="39"/>
                    </a:lnTo>
                    <a:lnTo>
                      <a:pt x="34" y="44"/>
                    </a:lnTo>
                    <a:lnTo>
                      <a:pt x="34" y="44"/>
                    </a:lnTo>
                    <a:lnTo>
                      <a:pt x="36" y="44"/>
                    </a:lnTo>
                    <a:lnTo>
                      <a:pt x="38" y="44"/>
                    </a:lnTo>
                    <a:lnTo>
                      <a:pt x="42" y="42"/>
                    </a:lnTo>
                    <a:lnTo>
                      <a:pt x="42" y="42"/>
                    </a:lnTo>
                    <a:lnTo>
                      <a:pt x="50" y="33"/>
                    </a:lnTo>
                    <a:lnTo>
                      <a:pt x="60" y="25"/>
                    </a:lnTo>
                    <a:lnTo>
                      <a:pt x="72" y="19"/>
                    </a:lnTo>
                    <a:lnTo>
                      <a:pt x="84" y="13"/>
                    </a:lnTo>
                    <a:lnTo>
                      <a:pt x="97" y="9"/>
                    </a:lnTo>
                    <a:lnTo>
                      <a:pt x="112" y="5"/>
                    </a:lnTo>
                    <a:lnTo>
                      <a:pt x="127" y="2"/>
                    </a:lnTo>
                    <a:lnTo>
                      <a:pt x="143" y="2"/>
                    </a:lnTo>
                    <a:lnTo>
                      <a:pt x="143" y="2"/>
                    </a:lnTo>
                    <a:lnTo>
                      <a:pt x="153" y="2"/>
                    </a:lnTo>
                    <a:lnTo>
                      <a:pt x="163" y="4"/>
                    </a:lnTo>
                    <a:lnTo>
                      <a:pt x="172" y="5"/>
                    </a:lnTo>
                    <a:lnTo>
                      <a:pt x="182" y="7"/>
                    </a:lnTo>
                    <a:lnTo>
                      <a:pt x="191" y="10"/>
                    </a:lnTo>
                    <a:lnTo>
                      <a:pt x="200" y="13"/>
                    </a:lnTo>
                    <a:lnTo>
                      <a:pt x="208" y="17"/>
                    </a:lnTo>
                    <a:lnTo>
                      <a:pt x="217" y="21"/>
                    </a:lnTo>
                    <a:lnTo>
                      <a:pt x="217" y="21"/>
                    </a:lnTo>
                    <a:lnTo>
                      <a:pt x="226" y="14"/>
                    </a:lnTo>
                    <a:lnTo>
                      <a:pt x="237" y="7"/>
                    </a:lnTo>
                    <a:lnTo>
                      <a:pt x="249" y="1"/>
                    </a:lnTo>
                    <a:lnTo>
                      <a:pt x="253" y="0"/>
                    </a:lnTo>
                    <a:lnTo>
                      <a:pt x="257" y="0"/>
                    </a:lnTo>
                    <a:lnTo>
                      <a:pt x="245" y="45"/>
                    </a:lnTo>
                    <a:lnTo>
                      <a:pt x="245" y="45"/>
                    </a:lnTo>
                    <a:lnTo>
                      <a:pt x="251" y="51"/>
                    </a:lnTo>
                    <a:lnTo>
                      <a:pt x="255" y="57"/>
                    </a:lnTo>
                    <a:lnTo>
                      <a:pt x="258" y="63"/>
                    </a:lnTo>
                    <a:lnTo>
                      <a:pt x="261" y="70"/>
                    </a:lnTo>
                    <a:lnTo>
                      <a:pt x="261" y="70"/>
                    </a:lnTo>
                    <a:lnTo>
                      <a:pt x="262" y="72"/>
                    </a:lnTo>
                    <a:lnTo>
                      <a:pt x="264" y="74"/>
                    </a:lnTo>
                    <a:lnTo>
                      <a:pt x="264" y="74"/>
                    </a:lnTo>
                    <a:lnTo>
                      <a:pt x="289" y="83"/>
                    </a:lnTo>
                    <a:lnTo>
                      <a:pt x="289" y="83"/>
                    </a:lnTo>
                    <a:lnTo>
                      <a:pt x="291" y="84"/>
                    </a:lnTo>
                    <a:lnTo>
                      <a:pt x="292" y="85"/>
                    </a:lnTo>
                    <a:lnTo>
                      <a:pt x="293" y="87"/>
                    </a:lnTo>
                    <a:lnTo>
                      <a:pt x="292" y="89"/>
                    </a:lnTo>
                    <a:lnTo>
                      <a:pt x="275" y="130"/>
                    </a:lnTo>
                    <a:lnTo>
                      <a:pt x="275" y="130"/>
                    </a:lnTo>
                    <a:lnTo>
                      <a:pt x="274" y="132"/>
                    </a:lnTo>
                    <a:lnTo>
                      <a:pt x="272" y="134"/>
                    </a:lnTo>
                    <a:lnTo>
                      <a:pt x="270" y="135"/>
                    </a:lnTo>
                    <a:lnTo>
                      <a:pt x="267" y="135"/>
                    </a:lnTo>
                    <a:lnTo>
                      <a:pt x="267" y="135"/>
                    </a:lnTo>
                    <a:lnTo>
                      <a:pt x="255" y="135"/>
                    </a:lnTo>
                    <a:lnTo>
                      <a:pt x="255" y="135"/>
                    </a:lnTo>
                    <a:lnTo>
                      <a:pt x="252" y="136"/>
                    </a:lnTo>
                    <a:lnTo>
                      <a:pt x="250" y="137"/>
                    </a:lnTo>
                    <a:lnTo>
                      <a:pt x="248" y="139"/>
                    </a:lnTo>
                    <a:lnTo>
                      <a:pt x="248" y="139"/>
                    </a:lnTo>
                    <a:lnTo>
                      <a:pt x="237" y="150"/>
                    </a:lnTo>
                    <a:lnTo>
                      <a:pt x="226" y="159"/>
                    </a:lnTo>
                    <a:lnTo>
                      <a:pt x="226" y="159"/>
                    </a:lnTo>
                    <a:lnTo>
                      <a:pt x="225" y="161"/>
                    </a:lnTo>
                    <a:lnTo>
                      <a:pt x="225" y="164"/>
                    </a:lnTo>
                    <a:lnTo>
                      <a:pt x="225" y="164"/>
                    </a:lnTo>
                    <a:lnTo>
                      <a:pt x="235" y="19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7" name="Line 77"/>
              <p:cNvSpPr>
                <a:spLocks noChangeShapeType="1"/>
              </p:cNvSpPr>
              <p:nvPr/>
            </p:nvSpPr>
            <p:spPr bwMode="auto">
              <a:xfrm>
                <a:off x="425" y="766"/>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8" name="Freeform 78"/>
              <p:cNvSpPr>
                <a:spLocks/>
              </p:cNvSpPr>
              <p:nvPr/>
            </p:nvSpPr>
            <p:spPr bwMode="auto">
              <a:xfrm>
                <a:off x="384" y="774"/>
                <a:ext cx="32" cy="6"/>
              </a:xfrm>
              <a:custGeom>
                <a:avLst/>
                <a:gdLst>
                  <a:gd name="T0" fmla="*/ 0 w 32"/>
                  <a:gd name="T1" fmla="*/ 0 h 6"/>
                  <a:gd name="T2" fmla="*/ 0 w 32"/>
                  <a:gd name="T3" fmla="*/ 0 h 6"/>
                  <a:gd name="T4" fmla="*/ 7 w 32"/>
                  <a:gd name="T5" fmla="*/ 4 h 6"/>
                  <a:gd name="T6" fmla="*/ 16 w 32"/>
                  <a:gd name="T7" fmla="*/ 6 h 6"/>
                  <a:gd name="T8" fmla="*/ 24 w 32"/>
                  <a:gd name="T9" fmla="*/ 6 h 6"/>
                  <a:gd name="T10" fmla="*/ 32 w 32"/>
                  <a:gd name="T11" fmla="*/ 4 h 6"/>
                </a:gdLst>
                <a:ahLst/>
                <a:cxnLst>
                  <a:cxn ang="0">
                    <a:pos x="T0" y="T1"/>
                  </a:cxn>
                  <a:cxn ang="0">
                    <a:pos x="T2" y="T3"/>
                  </a:cxn>
                  <a:cxn ang="0">
                    <a:pos x="T4" y="T5"/>
                  </a:cxn>
                  <a:cxn ang="0">
                    <a:pos x="T6" y="T7"/>
                  </a:cxn>
                  <a:cxn ang="0">
                    <a:pos x="T8" y="T9"/>
                  </a:cxn>
                  <a:cxn ang="0">
                    <a:pos x="T10" y="T11"/>
                  </a:cxn>
                </a:cxnLst>
                <a:rect l="0" t="0" r="r" b="b"/>
                <a:pathLst>
                  <a:path w="32" h="6">
                    <a:moveTo>
                      <a:pt x="0" y="0"/>
                    </a:moveTo>
                    <a:lnTo>
                      <a:pt x="0" y="0"/>
                    </a:lnTo>
                    <a:lnTo>
                      <a:pt x="7" y="4"/>
                    </a:lnTo>
                    <a:lnTo>
                      <a:pt x="16" y="6"/>
                    </a:lnTo>
                    <a:lnTo>
                      <a:pt x="24" y="6"/>
                    </a:lnTo>
                    <a:lnTo>
                      <a:pt x="32" y="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9" name="Freeform 79"/>
              <p:cNvSpPr>
                <a:spLocks/>
              </p:cNvSpPr>
              <p:nvPr/>
            </p:nvSpPr>
            <p:spPr bwMode="auto">
              <a:xfrm>
                <a:off x="522" y="674"/>
                <a:ext cx="46" cy="46"/>
              </a:xfrm>
              <a:custGeom>
                <a:avLst/>
                <a:gdLst>
                  <a:gd name="T0" fmla="*/ 0 w 46"/>
                  <a:gd name="T1" fmla="*/ 24 h 46"/>
                  <a:gd name="T2" fmla="*/ 0 w 46"/>
                  <a:gd name="T3" fmla="*/ 24 h 46"/>
                  <a:gd name="T4" fmla="*/ 1 w 46"/>
                  <a:gd name="T5" fmla="*/ 28 h 46"/>
                  <a:gd name="T6" fmla="*/ 2 w 46"/>
                  <a:gd name="T7" fmla="*/ 32 h 46"/>
                  <a:gd name="T8" fmla="*/ 4 w 46"/>
                  <a:gd name="T9" fmla="*/ 36 h 46"/>
                  <a:gd name="T10" fmla="*/ 7 w 46"/>
                  <a:gd name="T11" fmla="*/ 39 h 46"/>
                  <a:gd name="T12" fmla="*/ 10 w 46"/>
                  <a:gd name="T13" fmla="*/ 42 h 46"/>
                  <a:gd name="T14" fmla="*/ 14 w 46"/>
                  <a:gd name="T15" fmla="*/ 44 h 46"/>
                  <a:gd name="T16" fmla="*/ 18 w 46"/>
                  <a:gd name="T17" fmla="*/ 46 h 46"/>
                  <a:gd name="T18" fmla="*/ 24 w 46"/>
                  <a:gd name="T19" fmla="*/ 46 h 46"/>
                  <a:gd name="T20" fmla="*/ 24 w 46"/>
                  <a:gd name="T21" fmla="*/ 46 h 46"/>
                  <a:gd name="T22" fmla="*/ 28 w 46"/>
                  <a:gd name="T23" fmla="*/ 46 h 46"/>
                  <a:gd name="T24" fmla="*/ 33 w 46"/>
                  <a:gd name="T25" fmla="*/ 44 h 46"/>
                  <a:gd name="T26" fmla="*/ 36 w 46"/>
                  <a:gd name="T27" fmla="*/ 42 h 46"/>
                  <a:gd name="T28" fmla="*/ 40 w 46"/>
                  <a:gd name="T29" fmla="*/ 39 h 46"/>
                  <a:gd name="T30" fmla="*/ 42 w 46"/>
                  <a:gd name="T31" fmla="*/ 36 h 46"/>
                  <a:gd name="T32" fmla="*/ 45 w 46"/>
                  <a:gd name="T33" fmla="*/ 32 h 46"/>
                  <a:gd name="T34" fmla="*/ 46 w 46"/>
                  <a:gd name="T35" fmla="*/ 28 h 46"/>
                  <a:gd name="T36" fmla="*/ 46 w 46"/>
                  <a:gd name="T37" fmla="*/ 24 h 46"/>
                  <a:gd name="T38" fmla="*/ 46 w 46"/>
                  <a:gd name="T39" fmla="*/ 24 h 46"/>
                  <a:gd name="T40" fmla="*/ 46 w 46"/>
                  <a:gd name="T41" fmla="*/ 18 h 46"/>
                  <a:gd name="T42" fmla="*/ 45 w 46"/>
                  <a:gd name="T43" fmla="*/ 14 h 46"/>
                  <a:gd name="T44" fmla="*/ 42 w 46"/>
                  <a:gd name="T45" fmla="*/ 10 h 46"/>
                  <a:gd name="T46" fmla="*/ 40 w 46"/>
                  <a:gd name="T47" fmla="*/ 7 h 46"/>
                  <a:gd name="T48" fmla="*/ 36 w 46"/>
                  <a:gd name="T49" fmla="*/ 4 h 46"/>
                  <a:gd name="T50" fmla="*/ 33 w 46"/>
                  <a:gd name="T51" fmla="*/ 2 h 46"/>
                  <a:gd name="T52" fmla="*/ 28 w 46"/>
                  <a:gd name="T53" fmla="*/ 1 h 46"/>
                  <a:gd name="T54" fmla="*/ 24 w 46"/>
                  <a:gd name="T55" fmla="*/ 0 h 46"/>
                  <a:gd name="T56" fmla="*/ 24 w 46"/>
                  <a:gd name="T57" fmla="*/ 0 h 46"/>
                  <a:gd name="T58" fmla="*/ 18 w 46"/>
                  <a:gd name="T59" fmla="*/ 1 h 46"/>
                  <a:gd name="T60" fmla="*/ 14 w 46"/>
                  <a:gd name="T61" fmla="*/ 2 h 46"/>
                  <a:gd name="T62" fmla="*/ 10 w 46"/>
                  <a:gd name="T63" fmla="*/ 4 h 46"/>
                  <a:gd name="T64" fmla="*/ 7 w 46"/>
                  <a:gd name="T65" fmla="*/ 7 h 46"/>
                  <a:gd name="T66" fmla="*/ 4 w 46"/>
                  <a:gd name="T67" fmla="*/ 10 h 46"/>
                  <a:gd name="T68" fmla="*/ 2 w 46"/>
                  <a:gd name="T69" fmla="*/ 14 h 46"/>
                  <a:gd name="T70" fmla="*/ 1 w 46"/>
                  <a:gd name="T71" fmla="*/ 18 h 46"/>
                  <a:gd name="T72" fmla="*/ 0 w 46"/>
                  <a:gd name="T73" fmla="*/ 24 h 46"/>
                  <a:gd name="T74" fmla="*/ 0 w 46"/>
                  <a:gd name="T75"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6">
                    <a:moveTo>
                      <a:pt x="0" y="24"/>
                    </a:moveTo>
                    <a:lnTo>
                      <a:pt x="0" y="24"/>
                    </a:lnTo>
                    <a:lnTo>
                      <a:pt x="1" y="28"/>
                    </a:lnTo>
                    <a:lnTo>
                      <a:pt x="2" y="32"/>
                    </a:lnTo>
                    <a:lnTo>
                      <a:pt x="4" y="36"/>
                    </a:lnTo>
                    <a:lnTo>
                      <a:pt x="7" y="39"/>
                    </a:lnTo>
                    <a:lnTo>
                      <a:pt x="10" y="42"/>
                    </a:lnTo>
                    <a:lnTo>
                      <a:pt x="14" y="44"/>
                    </a:lnTo>
                    <a:lnTo>
                      <a:pt x="18" y="46"/>
                    </a:lnTo>
                    <a:lnTo>
                      <a:pt x="24" y="46"/>
                    </a:lnTo>
                    <a:lnTo>
                      <a:pt x="24" y="46"/>
                    </a:lnTo>
                    <a:lnTo>
                      <a:pt x="28" y="46"/>
                    </a:lnTo>
                    <a:lnTo>
                      <a:pt x="33" y="44"/>
                    </a:lnTo>
                    <a:lnTo>
                      <a:pt x="36" y="42"/>
                    </a:lnTo>
                    <a:lnTo>
                      <a:pt x="40" y="39"/>
                    </a:lnTo>
                    <a:lnTo>
                      <a:pt x="42" y="36"/>
                    </a:lnTo>
                    <a:lnTo>
                      <a:pt x="45" y="32"/>
                    </a:lnTo>
                    <a:lnTo>
                      <a:pt x="46" y="28"/>
                    </a:lnTo>
                    <a:lnTo>
                      <a:pt x="46" y="24"/>
                    </a:lnTo>
                    <a:lnTo>
                      <a:pt x="46" y="24"/>
                    </a:lnTo>
                    <a:lnTo>
                      <a:pt x="46" y="18"/>
                    </a:lnTo>
                    <a:lnTo>
                      <a:pt x="45" y="14"/>
                    </a:lnTo>
                    <a:lnTo>
                      <a:pt x="42" y="10"/>
                    </a:lnTo>
                    <a:lnTo>
                      <a:pt x="40" y="7"/>
                    </a:lnTo>
                    <a:lnTo>
                      <a:pt x="36" y="4"/>
                    </a:lnTo>
                    <a:lnTo>
                      <a:pt x="33" y="2"/>
                    </a:lnTo>
                    <a:lnTo>
                      <a:pt x="28" y="1"/>
                    </a:lnTo>
                    <a:lnTo>
                      <a:pt x="24" y="0"/>
                    </a:lnTo>
                    <a:lnTo>
                      <a:pt x="24" y="0"/>
                    </a:lnTo>
                    <a:lnTo>
                      <a:pt x="18" y="1"/>
                    </a:lnTo>
                    <a:lnTo>
                      <a:pt x="14" y="2"/>
                    </a:lnTo>
                    <a:lnTo>
                      <a:pt x="10" y="4"/>
                    </a:lnTo>
                    <a:lnTo>
                      <a:pt x="7" y="7"/>
                    </a:lnTo>
                    <a:lnTo>
                      <a:pt x="4" y="10"/>
                    </a:lnTo>
                    <a:lnTo>
                      <a:pt x="2" y="14"/>
                    </a:lnTo>
                    <a:lnTo>
                      <a:pt x="1" y="18"/>
                    </a:lnTo>
                    <a:lnTo>
                      <a:pt x="0" y="24"/>
                    </a:lnTo>
                    <a:lnTo>
                      <a:pt x="0" y="2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0" name="Freeform 80"/>
              <p:cNvSpPr>
                <a:spLocks/>
              </p:cNvSpPr>
              <p:nvPr/>
            </p:nvSpPr>
            <p:spPr bwMode="auto">
              <a:xfrm>
                <a:off x="1048" y="404"/>
                <a:ext cx="87" cy="34"/>
              </a:xfrm>
              <a:custGeom>
                <a:avLst/>
                <a:gdLst>
                  <a:gd name="T0" fmla="*/ 70 w 87"/>
                  <a:gd name="T1" fmla="*/ 27 h 34"/>
                  <a:gd name="T2" fmla="*/ 87 w 87"/>
                  <a:gd name="T3" fmla="*/ 0 h 34"/>
                  <a:gd name="T4" fmla="*/ 0 w 87"/>
                  <a:gd name="T5" fmla="*/ 0 h 34"/>
                  <a:gd name="T6" fmla="*/ 0 w 87"/>
                  <a:gd name="T7" fmla="*/ 0 h 34"/>
                  <a:gd name="T8" fmla="*/ 21 w 87"/>
                  <a:gd name="T9" fmla="*/ 34 h 34"/>
                </a:gdLst>
                <a:ahLst/>
                <a:cxnLst>
                  <a:cxn ang="0">
                    <a:pos x="T0" y="T1"/>
                  </a:cxn>
                  <a:cxn ang="0">
                    <a:pos x="T2" y="T3"/>
                  </a:cxn>
                  <a:cxn ang="0">
                    <a:pos x="T4" y="T5"/>
                  </a:cxn>
                  <a:cxn ang="0">
                    <a:pos x="T6" y="T7"/>
                  </a:cxn>
                  <a:cxn ang="0">
                    <a:pos x="T8" y="T9"/>
                  </a:cxn>
                </a:cxnLst>
                <a:rect l="0" t="0" r="r" b="b"/>
                <a:pathLst>
                  <a:path w="87" h="34">
                    <a:moveTo>
                      <a:pt x="70" y="27"/>
                    </a:moveTo>
                    <a:lnTo>
                      <a:pt x="87" y="0"/>
                    </a:lnTo>
                    <a:lnTo>
                      <a:pt x="0" y="0"/>
                    </a:lnTo>
                    <a:lnTo>
                      <a:pt x="0" y="0"/>
                    </a:lnTo>
                    <a:lnTo>
                      <a:pt x="21" y="3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1" name="Freeform 81"/>
              <p:cNvSpPr>
                <a:spLocks/>
              </p:cNvSpPr>
              <p:nvPr/>
            </p:nvSpPr>
            <p:spPr bwMode="auto">
              <a:xfrm>
                <a:off x="1062" y="432"/>
                <a:ext cx="73" cy="18"/>
              </a:xfrm>
              <a:custGeom>
                <a:avLst/>
                <a:gdLst>
                  <a:gd name="T0" fmla="*/ 73 w 73"/>
                  <a:gd name="T1" fmla="*/ 0 h 18"/>
                  <a:gd name="T2" fmla="*/ 73 w 73"/>
                  <a:gd name="T3" fmla="*/ 0 h 18"/>
                  <a:gd name="T4" fmla="*/ 64 w 73"/>
                  <a:gd name="T5" fmla="*/ 4 h 18"/>
                  <a:gd name="T6" fmla="*/ 54 w 73"/>
                  <a:gd name="T7" fmla="*/ 8 h 18"/>
                  <a:gd name="T8" fmla="*/ 38 w 73"/>
                  <a:gd name="T9" fmla="*/ 14 h 18"/>
                  <a:gd name="T10" fmla="*/ 24 w 73"/>
                  <a:gd name="T11" fmla="*/ 16 h 18"/>
                  <a:gd name="T12" fmla="*/ 12 w 73"/>
                  <a:gd name="T13" fmla="*/ 18 h 18"/>
                  <a:gd name="T14" fmla="*/ 0 w 73"/>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8">
                    <a:moveTo>
                      <a:pt x="73" y="0"/>
                    </a:moveTo>
                    <a:lnTo>
                      <a:pt x="73" y="0"/>
                    </a:lnTo>
                    <a:lnTo>
                      <a:pt x="64" y="4"/>
                    </a:lnTo>
                    <a:lnTo>
                      <a:pt x="54" y="8"/>
                    </a:lnTo>
                    <a:lnTo>
                      <a:pt x="38" y="14"/>
                    </a:lnTo>
                    <a:lnTo>
                      <a:pt x="24" y="16"/>
                    </a:lnTo>
                    <a:lnTo>
                      <a:pt x="12" y="18"/>
                    </a:lnTo>
                    <a:lnTo>
                      <a:pt x="0" y="1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2" name="Freeform 82"/>
              <p:cNvSpPr>
                <a:spLocks/>
              </p:cNvSpPr>
              <p:nvPr/>
            </p:nvSpPr>
            <p:spPr bwMode="auto">
              <a:xfrm>
                <a:off x="1091" y="453"/>
                <a:ext cx="27" cy="2"/>
              </a:xfrm>
              <a:custGeom>
                <a:avLst/>
                <a:gdLst>
                  <a:gd name="T0" fmla="*/ 27 w 27"/>
                  <a:gd name="T1" fmla="*/ 0 h 2"/>
                  <a:gd name="T2" fmla="*/ 27 w 27"/>
                  <a:gd name="T3" fmla="*/ 0 h 2"/>
                  <a:gd name="T4" fmla="*/ 18 w 27"/>
                  <a:gd name="T5" fmla="*/ 2 h 2"/>
                  <a:gd name="T6" fmla="*/ 11 w 27"/>
                  <a:gd name="T7" fmla="*/ 2 h 2"/>
                  <a:gd name="T8" fmla="*/ 0 w 27"/>
                  <a:gd name="T9" fmla="*/ 2 h 2"/>
                </a:gdLst>
                <a:ahLst/>
                <a:cxnLst>
                  <a:cxn ang="0">
                    <a:pos x="T0" y="T1"/>
                  </a:cxn>
                  <a:cxn ang="0">
                    <a:pos x="T2" y="T3"/>
                  </a:cxn>
                  <a:cxn ang="0">
                    <a:pos x="T4" y="T5"/>
                  </a:cxn>
                  <a:cxn ang="0">
                    <a:pos x="T6" y="T7"/>
                  </a:cxn>
                  <a:cxn ang="0">
                    <a:pos x="T8" y="T9"/>
                  </a:cxn>
                </a:cxnLst>
                <a:rect l="0" t="0" r="r" b="b"/>
                <a:pathLst>
                  <a:path w="27" h="2">
                    <a:moveTo>
                      <a:pt x="27" y="0"/>
                    </a:moveTo>
                    <a:lnTo>
                      <a:pt x="27" y="0"/>
                    </a:lnTo>
                    <a:lnTo>
                      <a:pt x="18" y="2"/>
                    </a:lnTo>
                    <a:lnTo>
                      <a:pt x="11" y="2"/>
                    </a:lnTo>
                    <a:lnTo>
                      <a:pt x="0"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3" name="Line 83"/>
              <p:cNvSpPr>
                <a:spLocks noChangeShapeType="1"/>
              </p:cNvSpPr>
              <p:nvPr/>
            </p:nvSpPr>
            <p:spPr bwMode="auto">
              <a:xfrm>
                <a:off x="1137" y="458"/>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4" name="Freeform 84"/>
              <p:cNvSpPr>
                <a:spLocks noEditPoints="1"/>
              </p:cNvSpPr>
              <p:nvPr/>
            </p:nvSpPr>
            <p:spPr bwMode="auto">
              <a:xfrm>
                <a:off x="993" y="465"/>
                <a:ext cx="197" cy="220"/>
              </a:xfrm>
              <a:custGeom>
                <a:avLst/>
                <a:gdLst>
                  <a:gd name="T0" fmla="*/ 188 w 197"/>
                  <a:gd name="T1" fmla="*/ 38 h 220"/>
                  <a:gd name="T2" fmla="*/ 176 w 197"/>
                  <a:gd name="T3" fmla="*/ 24 h 220"/>
                  <a:gd name="T4" fmla="*/ 143 w 197"/>
                  <a:gd name="T5" fmla="*/ 6 h 220"/>
                  <a:gd name="T6" fmla="*/ 82 w 197"/>
                  <a:gd name="T7" fmla="*/ 0 h 220"/>
                  <a:gd name="T8" fmla="*/ 55 w 197"/>
                  <a:gd name="T9" fmla="*/ 6 h 220"/>
                  <a:gd name="T10" fmla="*/ 22 w 197"/>
                  <a:gd name="T11" fmla="*/ 24 h 220"/>
                  <a:gd name="T12" fmla="*/ 9 w 197"/>
                  <a:gd name="T13" fmla="*/ 38 h 220"/>
                  <a:gd name="T14" fmla="*/ 0 w 197"/>
                  <a:gd name="T15" fmla="*/ 187 h 220"/>
                  <a:gd name="T16" fmla="*/ 6 w 197"/>
                  <a:gd name="T17" fmla="*/ 205 h 220"/>
                  <a:gd name="T18" fmla="*/ 21 w 197"/>
                  <a:gd name="T19" fmla="*/ 217 h 220"/>
                  <a:gd name="T20" fmla="*/ 165 w 197"/>
                  <a:gd name="T21" fmla="*/ 220 h 220"/>
                  <a:gd name="T22" fmla="*/ 177 w 197"/>
                  <a:gd name="T23" fmla="*/ 217 h 220"/>
                  <a:gd name="T24" fmla="*/ 191 w 197"/>
                  <a:gd name="T25" fmla="*/ 205 h 220"/>
                  <a:gd name="T26" fmla="*/ 197 w 197"/>
                  <a:gd name="T27" fmla="*/ 187 h 220"/>
                  <a:gd name="T28" fmla="*/ 88 w 197"/>
                  <a:gd name="T29" fmla="*/ 156 h 220"/>
                  <a:gd name="T30" fmla="*/ 71 w 197"/>
                  <a:gd name="T31" fmla="*/ 152 h 220"/>
                  <a:gd name="T32" fmla="*/ 65 w 197"/>
                  <a:gd name="T33" fmla="*/ 149 h 220"/>
                  <a:gd name="T34" fmla="*/ 74 w 197"/>
                  <a:gd name="T35" fmla="*/ 129 h 220"/>
                  <a:gd name="T36" fmla="*/ 89 w 197"/>
                  <a:gd name="T37" fmla="*/ 134 h 220"/>
                  <a:gd name="T38" fmla="*/ 96 w 197"/>
                  <a:gd name="T39" fmla="*/ 135 h 220"/>
                  <a:gd name="T40" fmla="*/ 103 w 197"/>
                  <a:gd name="T41" fmla="*/ 133 h 220"/>
                  <a:gd name="T42" fmla="*/ 106 w 197"/>
                  <a:gd name="T43" fmla="*/ 129 h 220"/>
                  <a:gd name="T44" fmla="*/ 105 w 197"/>
                  <a:gd name="T45" fmla="*/ 127 h 220"/>
                  <a:gd name="T46" fmla="*/ 103 w 197"/>
                  <a:gd name="T47" fmla="*/ 125 h 220"/>
                  <a:gd name="T48" fmla="*/ 93 w 197"/>
                  <a:gd name="T49" fmla="*/ 119 h 220"/>
                  <a:gd name="T50" fmla="*/ 78 w 197"/>
                  <a:gd name="T51" fmla="*/ 113 h 220"/>
                  <a:gd name="T52" fmla="*/ 74 w 197"/>
                  <a:gd name="T53" fmla="*/ 110 h 220"/>
                  <a:gd name="T54" fmla="*/ 67 w 197"/>
                  <a:gd name="T55" fmla="*/ 97 h 220"/>
                  <a:gd name="T56" fmla="*/ 66 w 197"/>
                  <a:gd name="T57" fmla="*/ 92 h 220"/>
                  <a:gd name="T58" fmla="*/ 70 w 197"/>
                  <a:gd name="T59" fmla="*/ 79 h 220"/>
                  <a:gd name="T60" fmla="*/ 80 w 197"/>
                  <a:gd name="T61" fmla="*/ 69 h 220"/>
                  <a:gd name="T62" fmla="*/ 89 w 197"/>
                  <a:gd name="T63" fmla="*/ 65 h 220"/>
                  <a:gd name="T64" fmla="*/ 109 w 197"/>
                  <a:gd name="T65" fmla="*/ 64 h 220"/>
                  <a:gd name="T66" fmla="*/ 127 w 197"/>
                  <a:gd name="T67" fmla="*/ 69 h 220"/>
                  <a:gd name="T68" fmla="*/ 123 w 197"/>
                  <a:gd name="T69" fmla="*/ 91 h 220"/>
                  <a:gd name="T70" fmla="*/ 113 w 197"/>
                  <a:gd name="T71" fmla="*/ 86 h 220"/>
                  <a:gd name="T72" fmla="*/ 102 w 197"/>
                  <a:gd name="T73" fmla="*/ 84 h 220"/>
                  <a:gd name="T74" fmla="*/ 95 w 197"/>
                  <a:gd name="T75" fmla="*/ 86 h 220"/>
                  <a:gd name="T76" fmla="*/ 94 w 197"/>
                  <a:gd name="T77" fmla="*/ 88 h 220"/>
                  <a:gd name="T78" fmla="*/ 93 w 197"/>
                  <a:gd name="T79" fmla="*/ 90 h 220"/>
                  <a:gd name="T80" fmla="*/ 96 w 197"/>
                  <a:gd name="T81" fmla="*/ 94 h 220"/>
                  <a:gd name="T82" fmla="*/ 107 w 197"/>
                  <a:gd name="T83" fmla="*/ 99 h 220"/>
                  <a:gd name="T84" fmla="*/ 113 w 197"/>
                  <a:gd name="T85" fmla="*/ 101 h 220"/>
                  <a:gd name="T86" fmla="*/ 127 w 197"/>
                  <a:gd name="T87" fmla="*/ 110 h 220"/>
                  <a:gd name="T88" fmla="*/ 132 w 197"/>
                  <a:gd name="T89" fmla="*/ 122 h 220"/>
                  <a:gd name="T90" fmla="*/ 133 w 197"/>
                  <a:gd name="T91" fmla="*/ 127 h 220"/>
                  <a:gd name="T92" fmla="*/ 129 w 197"/>
                  <a:gd name="T93" fmla="*/ 141 h 220"/>
                  <a:gd name="T94" fmla="*/ 118 w 197"/>
                  <a:gd name="T95" fmla="*/ 151 h 220"/>
                  <a:gd name="T96" fmla="*/ 108 w 197"/>
                  <a:gd name="T97" fmla="*/ 15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 h="220">
                    <a:moveTo>
                      <a:pt x="188" y="41"/>
                    </a:moveTo>
                    <a:lnTo>
                      <a:pt x="188" y="41"/>
                    </a:lnTo>
                    <a:lnTo>
                      <a:pt x="188" y="38"/>
                    </a:lnTo>
                    <a:lnTo>
                      <a:pt x="186" y="35"/>
                    </a:lnTo>
                    <a:lnTo>
                      <a:pt x="182" y="30"/>
                    </a:lnTo>
                    <a:lnTo>
                      <a:pt x="176" y="24"/>
                    </a:lnTo>
                    <a:lnTo>
                      <a:pt x="167" y="18"/>
                    </a:lnTo>
                    <a:lnTo>
                      <a:pt x="155" y="11"/>
                    </a:lnTo>
                    <a:lnTo>
                      <a:pt x="143" y="6"/>
                    </a:lnTo>
                    <a:lnTo>
                      <a:pt x="130" y="2"/>
                    </a:lnTo>
                    <a:lnTo>
                      <a:pt x="115" y="0"/>
                    </a:lnTo>
                    <a:lnTo>
                      <a:pt x="82" y="0"/>
                    </a:lnTo>
                    <a:lnTo>
                      <a:pt x="82" y="0"/>
                    </a:lnTo>
                    <a:lnTo>
                      <a:pt x="68" y="2"/>
                    </a:lnTo>
                    <a:lnTo>
                      <a:pt x="55" y="6"/>
                    </a:lnTo>
                    <a:lnTo>
                      <a:pt x="42" y="11"/>
                    </a:lnTo>
                    <a:lnTo>
                      <a:pt x="31" y="18"/>
                    </a:lnTo>
                    <a:lnTo>
                      <a:pt x="22" y="24"/>
                    </a:lnTo>
                    <a:lnTo>
                      <a:pt x="15" y="30"/>
                    </a:lnTo>
                    <a:lnTo>
                      <a:pt x="10" y="35"/>
                    </a:lnTo>
                    <a:lnTo>
                      <a:pt x="9" y="38"/>
                    </a:lnTo>
                    <a:lnTo>
                      <a:pt x="9" y="41"/>
                    </a:lnTo>
                    <a:lnTo>
                      <a:pt x="0" y="187"/>
                    </a:lnTo>
                    <a:lnTo>
                      <a:pt x="0" y="187"/>
                    </a:lnTo>
                    <a:lnTo>
                      <a:pt x="1" y="193"/>
                    </a:lnTo>
                    <a:lnTo>
                      <a:pt x="3" y="200"/>
                    </a:lnTo>
                    <a:lnTo>
                      <a:pt x="6" y="205"/>
                    </a:lnTo>
                    <a:lnTo>
                      <a:pt x="9" y="210"/>
                    </a:lnTo>
                    <a:lnTo>
                      <a:pt x="14" y="214"/>
                    </a:lnTo>
                    <a:lnTo>
                      <a:pt x="21" y="217"/>
                    </a:lnTo>
                    <a:lnTo>
                      <a:pt x="27" y="219"/>
                    </a:lnTo>
                    <a:lnTo>
                      <a:pt x="33" y="220"/>
                    </a:lnTo>
                    <a:lnTo>
                      <a:pt x="165" y="220"/>
                    </a:lnTo>
                    <a:lnTo>
                      <a:pt x="165" y="220"/>
                    </a:lnTo>
                    <a:lnTo>
                      <a:pt x="171" y="219"/>
                    </a:lnTo>
                    <a:lnTo>
                      <a:pt x="177" y="217"/>
                    </a:lnTo>
                    <a:lnTo>
                      <a:pt x="183" y="214"/>
                    </a:lnTo>
                    <a:lnTo>
                      <a:pt x="187" y="210"/>
                    </a:lnTo>
                    <a:lnTo>
                      <a:pt x="191" y="205"/>
                    </a:lnTo>
                    <a:lnTo>
                      <a:pt x="194" y="200"/>
                    </a:lnTo>
                    <a:lnTo>
                      <a:pt x="196" y="193"/>
                    </a:lnTo>
                    <a:lnTo>
                      <a:pt x="197" y="187"/>
                    </a:lnTo>
                    <a:lnTo>
                      <a:pt x="188" y="41"/>
                    </a:lnTo>
                    <a:close/>
                    <a:moveTo>
                      <a:pt x="88" y="169"/>
                    </a:moveTo>
                    <a:lnTo>
                      <a:pt x="88" y="156"/>
                    </a:lnTo>
                    <a:lnTo>
                      <a:pt x="88" y="156"/>
                    </a:lnTo>
                    <a:lnTo>
                      <a:pt x="76" y="153"/>
                    </a:lnTo>
                    <a:lnTo>
                      <a:pt x="71" y="152"/>
                    </a:lnTo>
                    <a:lnTo>
                      <a:pt x="67" y="150"/>
                    </a:lnTo>
                    <a:lnTo>
                      <a:pt x="67" y="150"/>
                    </a:lnTo>
                    <a:lnTo>
                      <a:pt x="65" y="149"/>
                    </a:lnTo>
                    <a:lnTo>
                      <a:pt x="71" y="128"/>
                    </a:lnTo>
                    <a:lnTo>
                      <a:pt x="74" y="129"/>
                    </a:lnTo>
                    <a:lnTo>
                      <a:pt x="74" y="129"/>
                    </a:lnTo>
                    <a:lnTo>
                      <a:pt x="78" y="131"/>
                    </a:lnTo>
                    <a:lnTo>
                      <a:pt x="83" y="133"/>
                    </a:lnTo>
                    <a:lnTo>
                      <a:pt x="89" y="134"/>
                    </a:lnTo>
                    <a:lnTo>
                      <a:pt x="96" y="135"/>
                    </a:lnTo>
                    <a:lnTo>
                      <a:pt x="96" y="135"/>
                    </a:lnTo>
                    <a:lnTo>
                      <a:pt x="96" y="135"/>
                    </a:lnTo>
                    <a:lnTo>
                      <a:pt x="100" y="134"/>
                    </a:lnTo>
                    <a:lnTo>
                      <a:pt x="103" y="133"/>
                    </a:lnTo>
                    <a:lnTo>
                      <a:pt x="103" y="133"/>
                    </a:lnTo>
                    <a:lnTo>
                      <a:pt x="103" y="133"/>
                    </a:lnTo>
                    <a:lnTo>
                      <a:pt x="105" y="132"/>
                    </a:lnTo>
                    <a:lnTo>
                      <a:pt x="106" y="129"/>
                    </a:lnTo>
                    <a:lnTo>
                      <a:pt x="106" y="129"/>
                    </a:lnTo>
                    <a:lnTo>
                      <a:pt x="106" y="129"/>
                    </a:lnTo>
                    <a:lnTo>
                      <a:pt x="105" y="127"/>
                    </a:lnTo>
                    <a:lnTo>
                      <a:pt x="103" y="125"/>
                    </a:lnTo>
                    <a:lnTo>
                      <a:pt x="103" y="125"/>
                    </a:lnTo>
                    <a:lnTo>
                      <a:pt x="103" y="125"/>
                    </a:lnTo>
                    <a:lnTo>
                      <a:pt x="99" y="122"/>
                    </a:lnTo>
                    <a:lnTo>
                      <a:pt x="93" y="119"/>
                    </a:lnTo>
                    <a:lnTo>
                      <a:pt x="93" y="119"/>
                    </a:lnTo>
                    <a:lnTo>
                      <a:pt x="93" y="119"/>
                    </a:lnTo>
                    <a:lnTo>
                      <a:pt x="82" y="115"/>
                    </a:lnTo>
                    <a:lnTo>
                      <a:pt x="78" y="113"/>
                    </a:lnTo>
                    <a:lnTo>
                      <a:pt x="74" y="110"/>
                    </a:lnTo>
                    <a:lnTo>
                      <a:pt x="74" y="110"/>
                    </a:lnTo>
                    <a:lnTo>
                      <a:pt x="74" y="110"/>
                    </a:lnTo>
                    <a:lnTo>
                      <a:pt x="71" y="106"/>
                    </a:lnTo>
                    <a:lnTo>
                      <a:pt x="68" y="102"/>
                    </a:lnTo>
                    <a:lnTo>
                      <a:pt x="67" y="97"/>
                    </a:lnTo>
                    <a:lnTo>
                      <a:pt x="66" y="92"/>
                    </a:lnTo>
                    <a:lnTo>
                      <a:pt x="66" y="92"/>
                    </a:lnTo>
                    <a:lnTo>
                      <a:pt x="66" y="92"/>
                    </a:lnTo>
                    <a:lnTo>
                      <a:pt x="67" y="88"/>
                    </a:lnTo>
                    <a:lnTo>
                      <a:pt x="68" y="82"/>
                    </a:lnTo>
                    <a:lnTo>
                      <a:pt x="70" y="79"/>
                    </a:lnTo>
                    <a:lnTo>
                      <a:pt x="72" y="75"/>
                    </a:lnTo>
                    <a:lnTo>
                      <a:pt x="76" y="72"/>
                    </a:lnTo>
                    <a:lnTo>
                      <a:pt x="80" y="69"/>
                    </a:lnTo>
                    <a:lnTo>
                      <a:pt x="84" y="67"/>
                    </a:lnTo>
                    <a:lnTo>
                      <a:pt x="89" y="65"/>
                    </a:lnTo>
                    <a:lnTo>
                      <a:pt x="89" y="65"/>
                    </a:lnTo>
                    <a:lnTo>
                      <a:pt x="89" y="52"/>
                    </a:lnTo>
                    <a:lnTo>
                      <a:pt x="109" y="52"/>
                    </a:lnTo>
                    <a:lnTo>
                      <a:pt x="109" y="64"/>
                    </a:lnTo>
                    <a:lnTo>
                      <a:pt x="109" y="64"/>
                    </a:lnTo>
                    <a:lnTo>
                      <a:pt x="119" y="66"/>
                    </a:lnTo>
                    <a:lnTo>
                      <a:pt x="127" y="69"/>
                    </a:lnTo>
                    <a:lnTo>
                      <a:pt x="127" y="69"/>
                    </a:lnTo>
                    <a:lnTo>
                      <a:pt x="129" y="70"/>
                    </a:lnTo>
                    <a:lnTo>
                      <a:pt x="123" y="91"/>
                    </a:lnTo>
                    <a:lnTo>
                      <a:pt x="120" y="90"/>
                    </a:lnTo>
                    <a:lnTo>
                      <a:pt x="120" y="90"/>
                    </a:lnTo>
                    <a:lnTo>
                      <a:pt x="113" y="86"/>
                    </a:lnTo>
                    <a:lnTo>
                      <a:pt x="108" y="85"/>
                    </a:lnTo>
                    <a:lnTo>
                      <a:pt x="102" y="84"/>
                    </a:lnTo>
                    <a:lnTo>
                      <a:pt x="102" y="84"/>
                    </a:lnTo>
                    <a:lnTo>
                      <a:pt x="102" y="84"/>
                    </a:lnTo>
                    <a:lnTo>
                      <a:pt x="97" y="85"/>
                    </a:lnTo>
                    <a:lnTo>
                      <a:pt x="95" y="86"/>
                    </a:lnTo>
                    <a:lnTo>
                      <a:pt x="95" y="86"/>
                    </a:lnTo>
                    <a:lnTo>
                      <a:pt x="95" y="86"/>
                    </a:lnTo>
                    <a:lnTo>
                      <a:pt x="94" y="88"/>
                    </a:lnTo>
                    <a:lnTo>
                      <a:pt x="93" y="90"/>
                    </a:lnTo>
                    <a:lnTo>
                      <a:pt x="93" y="90"/>
                    </a:lnTo>
                    <a:lnTo>
                      <a:pt x="93" y="90"/>
                    </a:lnTo>
                    <a:lnTo>
                      <a:pt x="94" y="92"/>
                    </a:lnTo>
                    <a:lnTo>
                      <a:pt x="96" y="94"/>
                    </a:lnTo>
                    <a:lnTo>
                      <a:pt x="96" y="94"/>
                    </a:lnTo>
                    <a:lnTo>
                      <a:pt x="96" y="94"/>
                    </a:lnTo>
                    <a:lnTo>
                      <a:pt x="100" y="96"/>
                    </a:lnTo>
                    <a:lnTo>
                      <a:pt x="107" y="99"/>
                    </a:lnTo>
                    <a:lnTo>
                      <a:pt x="107" y="99"/>
                    </a:lnTo>
                    <a:lnTo>
                      <a:pt x="107" y="99"/>
                    </a:lnTo>
                    <a:lnTo>
                      <a:pt x="113" y="101"/>
                    </a:lnTo>
                    <a:lnTo>
                      <a:pt x="118" y="104"/>
                    </a:lnTo>
                    <a:lnTo>
                      <a:pt x="122" y="107"/>
                    </a:lnTo>
                    <a:lnTo>
                      <a:pt x="127" y="110"/>
                    </a:lnTo>
                    <a:lnTo>
                      <a:pt x="129" y="113"/>
                    </a:lnTo>
                    <a:lnTo>
                      <a:pt x="131" y="117"/>
                    </a:lnTo>
                    <a:lnTo>
                      <a:pt x="132" y="122"/>
                    </a:lnTo>
                    <a:lnTo>
                      <a:pt x="133" y="127"/>
                    </a:lnTo>
                    <a:lnTo>
                      <a:pt x="133" y="127"/>
                    </a:lnTo>
                    <a:lnTo>
                      <a:pt x="133" y="127"/>
                    </a:lnTo>
                    <a:lnTo>
                      <a:pt x="132" y="132"/>
                    </a:lnTo>
                    <a:lnTo>
                      <a:pt x="131" y="137"/>
                    </a:lnTo>
                    <a:lnTo>
                      <a:pt x="129" y="141"/>
                    </a:lnTo>
                    <a:lnTo>
                      <a:pt x="125" y="144"/>
                    </a:lnTo>
                    <a:lnTo>
                      <a:pt x="122" y="148"/>
                    </a:lnTo>
                    <a:lnTo>
                      <a:pt x="118" y="151"/>
                    </a:lnTo>
                    <a:lnTo>
                      <a:pt x="113" y="153"/>
                    </a:lnTo>
                    <a:lnTo>
                      <a:pt x="108" y="154"/>
                    </a:lnTo>
                    <a:lnTo>
                      <a:pt x="108" y="154"/>
                    </a:lnTo>
                    <a:lnTo>
                      <a:pt x="108" y="169"/>
                    </a:lnTo>
                    <a:lnTo>
                      <a:pt x="88" y="16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5" name="Freeform 85"/>
              <p:cNvSpPr>
                <a:spLocks/>
              </p:cNvSpPr>
              <p:nvPr/>
            </p:nvSpPr>
            <p:spPr bwMode="auto">
              <a:xfrm>
                <a:off x="1591" y="340"/>
                <a:ext cx="125" cy="228"/>
              </a:xfrm>
              <a:custGeom>
                <a:avLst/>
                <a:gdLst>
                  <a:gd name="T0" fmla="*/ 0 w 125"/>
                  <a:gd name="T1" fmla="*/ 165 h 228"/>
                  <a:gd name="T2" fmla="*/ 0 w 125"/>
                  <a:gd name="T3" fmla="*/ 165 h 228"/>
                  <a:gd name="T4" fmla="*/ 1 w 125"/>
                  <a:gd name="T5" fmla="*/ 154 h 228"/>
                  <a:gd name="T6" fmla="*/ 2 w 125"/>
                  <a:gd name="T7" fmla="*/ 144 h 228"/>
                  <a:gd name="T8" fmla="*/ 5 w 125"/>
                  <a:gd name="T9" fmla="*/ 134 h 228"/>
                  <a:gd name="T10" fmla="*/ 8 w 125"/>
                  <a:gd name="T11" fmla="*/ 124 h 228"/>
                  <a:gd name="T12" fmla="*/ 17 w 125"/>
                  <a:gd name="T13" fmla="*/ 106 h 228"/>
                  <a:gd name="T14" fmla="*/ 27 w 125"/>
                  <a:gd name="T15" fmla="*/ 86 h 228"/>
                  <a:gd name="T16" fmla="*/ 38 w 125"/>
                  <a:gd name="T17" fmla="*/ 66 h 228"/>
                  <a:gd name="T18" fmla="*/ 48 w 125"/>
                  <a:gd name="T19" fmla="*/ 46 h 228"/>
                  <a:gd name="T20" fmla="*/ 53 w 125"/>
                  <a:gd name="T21" fmla="*/ 36 h 228"/>
                  <a:gd name="T22" fmla="*/ 56 w 125"/>
                  <a:gd name="T23" fmla="*/ 24 h 228"/>
                  <a:gd name="T24" fmla="*/ 60 w 125"/>
                  <a:gd name="T25" fmla="*/ 12 h 228"/>
                  <a:gd name="T26" fmla="*/ 62 w 125"/>
                  <a:gd name="T27" fmla="*/ 0 h 228"/>
                  <a:gd name="T28" fmla="*/ 62 w 125"/>
                  <a:gd name="T29" fmla="*/ 0 h 228"/>
                  <a:gd name="T30" fmla="*/ 65 w 125"/>
                  <a:gd name="T31" fmla="*/ 12 h 228"/>
                  <a:gd name="T32" fmla="*/ 68 w 125"/>
                  <a:gd name="T33" fmla="*/ 24 h 228"/>
                  <a:gd name="T34" fmla="*/ 73 w 125"/>
                  <a:gd name="T35" fmla="*/ 36 h 228"/>
                  <a:gd name="T36" fmla="*/ 77 w 125"/>
                  <a:gd name="T37" fmla="*/ 46 h 228"/>
                  <a:gd name="T38" fmla="*/ 87 w 125"/>
                  <a:gd name="T39" fmla="*/ 66 h 228"/>
                  <a:gd name="T40" fmla="*/ 98 w 125"/>
                  <a:gd name="T41" fmla="*/ 86 h 228"/>
                  <a:gd name="T42" fmla="*/ 109 w 125"/>
                  <a:gd name="T43" fmla="*/ 106 h 228"/>
                  <a:gd name="T44" fmla="*/ 117 w 125"/>
                  <a:gd name="T45" fmla="*/ 124 h 228"/>
                  <a:gd name="T46" fmla="*/ 120 w 125"/>
                  <a:gd name="T47" fmla="*/ 134 h 228"/>
                  <a:gd name="T48" fmla="*/ 123 w 125"/>
                  <a:gd name="T49" fmla="*/ 144 h 228"/>
                  <a:gd name="T50" fmla="*/ 125 w 125"/>
                  <a:gd name="T51" fmla="*/ 154 h 228"/>
                  <a:gd name="T52" fmla="*/ 125 w 125"/>
                  <a:gd name="T53" fmla="*/ 165 h 228"/>
                  <a:gd name="T54" fmla="*/ 125 w 125"/>
                  <a:gd name="T55" fmla="*/ 165 h 228"/>
                  <a:gd name="T56" fmla="*/ 125 w 125"/>
                  <a:gd name="T57" fmla="*/ 171 h 228"/>
                  <a:gd name="T58" fmla="*/ 124 w 125"/>
                  <a:gd name="T59" fmla="*/ 178 h 228"/>
                  <a:gd name="T60" fmla="*/ 122 w 125"/>
                  <a:gd name="T61" fmla="*/ 184 h 228"/>
                  <a:gd name="T62" fmla="*/ 120 w 125"/>
                  <a:gd name="T63" fmla="*/ 189 h 228"/>
                  <a:gd name="T64" fmla="*/ 115 w 125"/>
                  <a:gd name="T65" fmla="*/ 200 h 228"/>
                  <a:gd name="T66" fmla="*/ 107 w 125"/>
                  <a:gd name="T67" fmla="*/ 209 h 228"/>
                  <a:gd name="T68" fmla="*/ 97 w 125"/>
                  <a:gd name="T69" fmla="*/ 217 h 228"/>
                  <a:gd name="T70" fmla="*/ 87 w 125"/>
                  <a:gd name="T71" fmla="*/ 223 h 228"/>
                  <a:gd name="T72" fmla="*/ 81 w 125"/>
                  <a:gd name="T73" fmla="*/ 225 h 228"/>
                  <a:gd name="T74" fmla="*/ 75 w 125"/>
                  <a:gd name="T75" fmla="*/ 226 h 228"/>
                  <a:gd name="T76" fmla="*/ 68 w 125"/>
                  <a:gd name="T77" fmla="*/ 227 h 228"/>
                  <a:gd name="T78" fmla="*/ 62 w 125"/>
                  <a:gd name="T79" fmla="*/ 228 h 228"/>
                  <a:gd name="T80" fmla="*/ 62 w 125"/>
                  <a:gd name="T81" fmla="*/ 228 h 228"/>
                  <a:gd name="T82" fmla="*/ 56 w 125"/>
                  <a:gd name="T83" fmla="*/ 227 h 228"/>
                  <a:gd name="T84" fmla="*/ 50 w 125"/>
                  <a:gd name="T85" fmla="*/ 226 h 228"/>
                  <a:gd name="T86" fmla="*/ 44 w 125"/>
                  <a:gd name="T87" fmla="*/ 225 h 228"/>
                  <a:gd name="T88" fmla="*/ 38 w 125"/>
                  <a:gd name="T89" fmla="*/ 223 h 228"/>
                  <a:gd name="T90" fmla="*/ 27 w 125"/>
                  <a:gd name="T91" fmla="*/ 217 h 228"/>
                  <a:gd name="T92" fmla="*/ 18 w 125"/>
                  <a:gd name="T93" fmla="*/ 209 h 228"/>
                  <a:gd name="T94" fmla="*/ 10 w 125"/>
                  <a:gd name="T95" fmla="*/ 200 h 228"/>
                  <a:gd name="T96" fmla="*/ 5 w 125"/>
                  <a:gd name="T97" fmla="*/ 189 h 228"/>
                  <a:gd name="T98" fmla="*/ 3 w 125"/>
                  <a:gd name="T99" fmla="*/ 184 h 228"/>
                  <a:gd name="T100" fmla="*/ 1 w 125"/>
                  <a:gd name="T101" fmla="*/ 178 h 228"/>
                  <a:gd name="T102" fmla="*/ 0 w 125"/>
                  <a:gd name="T103" fmla="*/ 171 h 228"/>
                  <a:gd name="T104" fmla="*/ 0 w 125"/>
                  <a:gd name="T105" fmla="*/ 165 h 228"/>
                  <a:gd name="T106" fmla="*/ 0 w 125"/>
                  <a:gd name="T107" fmla="*/ 16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228">
                    <a:moveTo>
                      <a:pt x="0" y="165"/>
                    </a:moveTo>
                    <a:lnTo>
                      <a:pt x="0" y="165"/>
                    </a:lnTo>
                    <a:lnTo>
                      <a:pt x="1" y="154"/>
                    </a:lnTo>
                    <a:lnTo>
                      <a:pt x="2" y="144"/>
                    </a:lnTo>
                    <a:lnTo>
                      <a:pt x="5" y="134"/>
                    </a:lnTo>
                    <a:lnTo>
                      <a:pt x="8" y="124"/>
                    </a:lnTo>
                    <a:lnTo>
                      <a:pt x="17" y="106"/>
                    </a:lnTo>
                    <a:lnTo>
                      <a:pt x="27" y="86"/>
                    </a:lnTo>
                    <a:lnTo>
                      <a:pt x="38" y="66"/>
                    </a:lnTo>
                    <a:lnTo>
                      <a:pt x="48" y="46"/>
                    </a:lnTo>
                    <a:lnTo>
                      <a:pt x="53" y="36"/>
                    </a:lnTo>
                    <a:lnTo>
                      <a:pt x="56" y="24"/>
                    </a:lnTo>
                    <a:lnTo>
                      <a:pt x="60" y="12"/>
                    </a:lnTo>
                    <a:lnTo>
                      <a:pt x="62" y="0"/>
                    </a:lnTo>
                    <a:lnTo>
                      <a:pt x="62" y="0"/>
                    </a:lnTo>
                    <a:lnTo>
                      <a:pt x="65" y="12"/>
                    </a:lnTo>
                    <a:lnTo>
                      <a:pt x="68" y="24"/>
                    </a:lnTo>
                    <a:lnTo>
                      <a:pt x="73" y="36"/>
                    </a:lnTo>
                    <a:lnTo>
                      <a:pt x="77" y="46"/>
                    </a:lnTo>
                    <a:lnTo>
                      <a:pt x="87" y="66"/>
                    </a:lnTo>
                    <a:lnTo>
                      <a:pt x="98" y="86"/>
                    </a:lnTo>
                    <a:lnTo>
                      <a:pt x="109" y="106"/>
                    </a:lnTo>
                    <a:lnTo>
                      <a:pt x="117" y="124"/>
                    </a:lnTo>
                    <a:lnTo>
                      <a:pt x="120" y="134"/>
                    </a:lnTo>
                    <a:lnTo>
                      <a:pt x="123" y="144"/>
                    </a:lnTo>
                    <a:lnTo>
                      <a:pt x="125" y="154"/>
                    </a:lnTo>
                    <a:lnTo>
                      <a:pt x="125" y="165"/>
                    </a:lnTo>
                    <a:lnTo>
                      <a:pt x="125" y="165"/>
                    </a:lnTo>
                    <a:lnTo>
                      <a:pt x="125" y="171"/>
                    </a:lnTo>
                    <a:lnTo>
                      <a:pt x="124" y="178"/>
                    </a:lnTo>
                    <a:lnTo>
                      <a:pt x="122" y="184"/>
                    </a:lnTo>
                    <a:lnTo>
                      <a:pt x="120" y="189"/>
                    </a:lnTo>
                    <a:lnTo>
                      <a:pt x="115" y="200"/>
                    </a:lnTo>
                    <a:lnTo>
                      <a:pt x="107" y="209"/>
                    </a:lnTo>
                    <a:lnTo>
                      <a:pt x="97" y="217"/>
                    </a:lnTo>
                    <a:lnTo>
                      <a:pt x="87" y="223"/>
                    </a:lnTo>
                    <a:lnTo>
                      <a:pt x="81" y="225"/>
                    </a:lnTo>
                    <a:lnTo>
                      <a:pt x="75" y="226"/>
                    </a:lnTo>
                    <a:lnTo>
                      <a:pt x="68" y="227"/>
                    </a:lnTo>
                    <a:lnTo>
                      <a:pt x="62" y="228"/>
                    </a:lnTo>
                    <a:lnTo>
                      <a:pt x="62" y="228"/>
                    </a:lnTo>
                    <a:lnTo>
                      <a:pt x="56" y="227"/>
                    </a:lnTo>
                    <a:lnTo>
                      <a:pt x="50" y="226"/>
                    </a:lnTo>
                    <a:lnTo>
                      <a:pt x="44" y="225"/>
                    </a:lnTo>
                    <a:lnTo>
                      <a:pt x="38" y="223"/>
                    </a:lnTo>
                    <a:lnTo>
                      <a:pt x="27" y="217"/>
                    </a:lnTo>
                    <a:lnTo>
                      <a:pt x="18" y="209"/>
                    </a:lnTo>
                    <a:lnTo>
                      <a:pt x="10" y="200"/>
                    </a:lnTo>
                    <a:lnTo>
                      <a:pt x="5" y="189"/>
                    </a:lnTo>
                    <a:lnTo>
                      <a:pt x="3" y="184"/>
                    </a:lnTo>
                    <a:lnTo>
                      <a:pt x="1" y="178"/>
                    </a:lnTo>
                    <a:lnTo>
                      <a:pt x="0" y="171"/>
                    </a:lnTo>
                    <a:lnTo>
                      <a:pt x="0" y="165"/>
                    </a:lnTo>
                    <a:lnTo>
                      <a:pt x="0" y="16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6" name="Line 86"/>
              <p:cNvSpPr>
                <a:spLocks noChangeShapeType="1"/>
              </p:cNvSpPr>
              <p:nvPr/>
            </p:nvSpPr>
            <p:spPr bwMode="auto">
              <a:xfrm>
                <a:off x="1613" y="505"/>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7" name="Freeform 87"/>
              <p:cNvSpPr>
                <a:spLocks/>
              </p:cNvSpPr>
              <p:nvPr/>
            </p:nvSpPr>
            <p:spPr bwMode="auto">
              <a:xfrm>
                <a:off x="1610" y="433"/>
                <a:ext cx="29" cy="68"/>
              </a:xfrm>
              <a:custGeom>
                <a:avLst/>
                <a:gdLst>
                  <a:gd name="T0" fmla="*/ 29 w 29"/>
                  <a:gd name="T1" fmla="*/ 1 h 68"/>
                  <a:gd name="T2" fmla="*/ 29 w 29"/>
                  <a:gd name="T3" fmla="*/ 1 h 68"/>
                  <a:gd name="T4" fmla="*/ 26 w 29"/>
                  <a:gd name="T5" fmla="*/ 0 h 68"/>
                  <a:gd name="T6" fmla="*/ 24 w 29"/>
                  <a:gd name="T7" fmla="*/ 2 h 68"/>
                  <a:gd name="T8" fmla="*/ 24 w 29"/>
                  <a:gd name="T9" fmla="*/ 2 h 68"/>
                  <a:gd name="T10" fmla="*/ 24 w 29"/>
                  <a:gd name="T11" fmla="*/ 2 h 68"/>
                  <a:gd name="T12" fmla="*/ 14 w 29"/>
                  <a:gd name="T13" fmla="*/ 19 h 68"/>
                  <a:gd name="T14" fmla="*/ 7 w 29"/>
                  <a:gd name="T15" fmla="*/ 35 h 68"/>
                  <a:gd name="T16" fmla="*/ 4 w 29"/>
                  <a:gd name="T17" fmla="*/ 43 h 68"/>
                  <a:gd name="T18" fmla="*/ 1 w 29"/>
                  <a:gd name="T19" fmla="*/ 52 h 68"/>
                  <a:gd name="T20" fmla="*/ 0 w 29"/>
                  <a:gd name="T21" fmla="*/ 60 h 68"/>
                  <a:gd name="T22" fmla="*/ 0 w 29"/>
                  <a:gd name="T23" fmla="*/ 68 h 68"/>
                  <a:gd name="T24" fmla="*/ 0 w 29"/>
                  <a:gd name="T2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68">
                    <a:moveTo>
                      <a:pt x="29" y="1"/>
                    </a:moveTo>
                    <a:lnTo>
                      <a:pt x="29" y="1"/>
                    </a:lnTo>
                    <a:lnTo>
                      <a:pt x="26" y="0"/>
                    </a:lnTo>
                    <a:lnTo>
                      <a:pt x="24" y="2"/>
                    </a:lnTo>
                    <a:lnTo>
                      <a:pt x="24" y="2"/>
                    </a:lnTo>
                    <a:lnTo>
                      <a:pt x="24" y="2"/>
                    </a:lnTo>
                    <a:lnTo>
                      <a:pt x="14" y="19"/>
                    </a:lnTo>
                    <a:lnTo>
                      <a:pt x="7" y="35"/>
                    </a:lnTo>
                    <a:lnTo>
                      <a:pt x="4" y="43"/>
                    </a:lnTo>
                    <a:lnTo>
                      <a:pt x="1" y="52"/>
                    </a:lnTo>
                    <a:lnTo>
                      <a:pt x="0" y="60"/>
                    </a:lnTo>
                    <a:lnTo>
                      <a:pt x="0" y="68"/>
                    </a:lnTo>
                    <a:lnTo>
                      <a:pt x="0" y="6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8" name="Freeform 88"/>
              <p:cNvSpPr>
                <a:spLocks/>
              </p:cNvSpPr>
              <p:nvPr/>
            </p:nvSpPr>
            <p:spPr bwMode="auto">
              <a:xfrm>
                <a:off x="3077" y="1985"/>
                <a:ext cx="88" cy="161"/>
              </a:xfrm>
              <a:custGeom>
                <a:avLst/>
                <a:gdLst>
                  <a:gd name="T0" fmla="*/ 0 w 88"/>
                  <a:gd name="T1" fmla="*/ 116 h 161"/>
                  <a:gd name="T2" fmla="*/ 0 w 88"/>
                  <a:gd name="T3" fmla="*/ 116 h 161"/>
                  <a:gd name="T4" fmla="*/ 0 w 88"/>
                  <a:gd name="T5" fmla="*/ 109 h 161"/>
                  <a:gd name="T6" fmla="*/ 2 w 88"/>
                  <a:gd name="T7" fmla="*/ 102 h 161"/>
                  <a:gd name="T8" fmla="*/ 3 w 88"/>
                  <a:gd name="T9" fmla="*/ 95 h 161"/>
                  <a:gd name="T10" fmla="*/ 6 w 88"/>
                  <a:gd name="T11" fmla="*/ 88 h 161"/>
                  <a:gd name="T12" fmla="*/ 12 w 88"/>
                  <a:gd name="T13" fmla="*/ 74 h 161"/>
                  <a:gd name="T14" fmla="*/ 19 w 88"/>
                  <a:gd name="T15" fmla="*/ 61 h 161"/>
                  <a:gd name="T16" fmla="*/ 26 w 88"/>
                  <a:gd name="T17" fmla="*/ 47 h 161"/>
                  <a:gd name="T18" fmla="*/ 34 w 88"/>
                  <a:gd name="T19" fmla="*/ 33 h 161"/>
                  <a:gd name="T20" fmla="*/ 40 w 88"/>
                  <a:gd name="T21" fmla="*/ 17 h 161"/>
                  <a:gd name="T22" fmla="*/ 43 w 88"/>
                  <a:gd name="T23" fmla="*/ 8 h 161"/>
                  <a:gd name="T24" fmla="*/ 44 w 88"/>
                  <a:gd name="T25" fmla="*/ 0 h 161"/>
                  <a:gd name="T26" fmla="*/ 44 w 88"/>
                  <a:gd name="T27" fmla="*/ 0 h 161"/>
                  <a:gd name="T28" fmla="*/ 46 w 88"/>
                  <a:gd name="T29" fmla="*/ 8 h 161"/>
                  <a:gd name="T30" fmla="*/ 48 w 88"/>
                  <a:gd name="T31" fmla="*/ 17 h 161"/>
                  <a:gd name="T32" fmla="*/ 54 w 88"/>
                  <a:gd name="T33" fmla="*/ 33 h 161"/>
                  <a:gd name="T34" fmla="*/ 61 w 88"/>
                  <a:gd name="T35" fmla="*/ 47 h 161"/>
                  <a:gd name="T36" fmla="*/ 70 w 88"/>
                  <a:gd name="T37" fmla="*/ 61 h 161"/>
                  <a:gd name="T38" fmla="*/ 77 w 88"/>
                  <a:gd name="T39" fmla="*/ 74 h 161"/>
                  <a:gd name="T40" fmla="*/ 83 w 88"/>
                  <a:gd name="T41" fmla="*/ 88 h 161"/>
                  <a:gd name="T42" fmla="*/ 85 w 88"/>
                  <a:gd name="T43" fmla="*/ 95 h 161"/>
                  <a:gd name="T44" fmla="*/ 87 w 88"/>
                  <a:gd name="T45" fmla="*/ 102 h 161"/>
                  <a:gd name="T46" fmla="*/ 88 w 88"/>
                  <a:gd name="T47" fmla="*/ 109 h 161"/>
                  <a:gd name="T48" fmla="*/ 88 w 88"/>
                  <a:gd name="T49" fmla="*/ 116 h 161"/>
                  <a:gd name="T50" fmla="*/ 88 w 88"/>
                  <a:gd name="T51" fmla="*/ 116 h 161"/>
                  <a:gd name="T52" fmla="*/ 88 w 88"/>
                  <a:gd name="T53" fmla="*/ 126 h 161"/>
                  <a:gd name="T54" fmla="*/ 85 w 88"/>
                  <a:gd name="T55" fmla="*/ 134 h 161"/>
                  <a:gd name="T56" fmla="*/ 81 w 88"/>
                  <a:gd name="T57" fmla="*/ 141 h 161"/>
                  <a:gd name="T58" fmla="*/ 76 w 88"/>
                  <a:gd name="T59" fmla="*/ 148 h 161"/>
                  <a:gd name="T60" fmla="*/ 69 w 88"/>
                  <a:gd name="T61" fmla="*/ 153 h 161"/>
                  <a:gd name="T62" fmla="*/ 61 w 88"/>
                  <a:gd name="T63" fmla="*/ 158 h 161"/>
                  <a:gd name="T64" fmla="*/ 53 w 88"/>
                  <a:gd name="T65" fmla="*/ 161 h 161"/>
                  <a:gd name="T66" fmla="*/ 44 w 88"/>
                  <a:gd name="T67" fmla="*/ 161 h 161"/>
                  <a:gd name="T68" fmla="*/ 44 w 88"/>
                  <a:gd name="T69" fmla="*/ 161 h 161"/>
                  <a:gd name="T70" fmla="*/ 36 w 88"/>
                  <a:gd name="T71" fmla="*/ 161 h 161"/>
                  <a:gd name="T72" fmla="*/ 26 w 88"/>
                  <a:gd name="T73" fmla="*/ 158 h 161"/>
                  <a:gd name="T74" fmla="*/ 19 w 88"/>
                  <a:gd name="T75" fmla="*/ 153 h 161"/>
                  <a:gd name="T76" fmla="*/ 13 w 88"/>
                  <a:gd name="T77" fmla="*/ 148 h 161"/>
                  <a:gd name="T78" fmla="*/ 7 w 88"/>
                  <a:gd name="T79" fmla="*/ 141 h 161"/>
                  <a:gd name="T80" fmla="*/ 3 w 88"/>
                  <a:gd name="T81" fmla="*/ 134 h 161"/>
                  <a:gd name="T82" fmla="*/ 1 w 88"/>
                  <a:gd name="T83" fmla="*/ 126 h 161"/>
                  <a:gd name="T84" fmla="*/ 0 w 88"/>
                  <a:gd name="T85" fmla="*/ 116 h 161"/>
                  <a:gd name="T86" fmla="*/ 0 w 88"/>
                  <a:gd name="T87" fmla="*/ 11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161">
                    <a:moveTo>
                      <a:pt x="0" y="116"/>
                    </a:moveTo>
                    <a:lnTo>
                      <a:pt x="0" y="116"/>
                    </a:lnTo>
                    <a:lnTo>
                      <a:pt x="0" y="109"/>
                    </a:lnTo>
                    <a:lnTo>
                      <a:pt x="2" y="102"/>
                    </a:lnTo>
                    <a:lnTo>
                      <a:pt x="3" y="95"/>
                    </a:lnTo>
                    <a:lnTo>
                      <a:pt x="6" y="88"/>
                    </a:lnTo>
                    <a:lnTo>
                      <a:pt x="12" y="74"/>
                    </a:lnTo>
                    <a:lnTo>
                      <a:pt x="19" y="61"/>
                    </a:lnTo>
                    <a:lnTo>
                      <a:pt x="26" y="47"/>
                    </a:lnTo>
                    <a:lnTo>
                      <a:pt x="34" y="33"/>
                    </a:lnTo>
                    <a:lnTo>
                      <a:pt x="40" y="17"/>
                    </a:lnTo>
                    <a:lnTo>
                      <a:pt x="43" y="8"/>
                    </a:lnTo>
                    <a:lnTo>
                      <a:pt x="44" y="0"/>
                    </a:lnTo>
                    <a:lnTo>
                      <a:pt x="44" y="0"/>
                    </a:lnTo>
                    <a:lnTo>
                      <a:pt x="46" y="8"/>
                    </a:lnTo>
                    <a:lnTo>
                      <a:pt x="48" y="17"/>
                    </a:lnTo>
                    <a:lnTo>
                      <a:pt x="54" y="33"/>
                    </a:lnTo>
                    <a:lnTo>
                      <a:pt x="61" y="47"/>
                    </a:lnTo>
                    <a:lnTo>
                      <a:pt x="70" y="61"/>
                    </a:lnTo>
                    <a:lnTo>
                      <a:pt x="77" y="74"/>
                    </a:lnTo>
                    <a:lnTo>
                      <a:pt x="83" y="88"/>
                    </a:lnTo>
                    <a:lnTo>
                      <a:pt x="85" y="95"/>
                    </a:lnTo>
                    <a:lnTo>
                      <a:pt x="87" y="102"/>
                    </a:lnTo>
                    <a:lnTo>
                      <a:pt x="88" y="109"/>
                    </a:lnTo>
                    <a:lnTo>
                      <a:pt x="88" y="116"/>
                    </a:lnTo>
                    <a:lnTo>
                      <a:pt x="88" y="116"/>
                    </a:lnTo>
                    <a:lnTo>
                      <a:pt x="88" y="126"/>
                    </a:lnTo>
                    <a:lnTo>
                      <a:pt x="85" y="134"/>
                    </a:lnTo>
                    <a:lnTo>
                      <a:pt x="81" y="141"/>
                    </a:lnTo>
                    <a:lnTo>
                      <a:pt x="76" y="148"/>
                    </a:lnTo>
                    <a:lnTo>
                      <a:pt x="69" y="153"/>
                    </a:lnTo>
                    <a:lnTo>
                      <a:pt x="61" y="158"/>
                    </a:lnTo>
                    <a:lnTo>
                      <a:pt x="53" y="161"/>
                    </a:lnTo>
                    <a:lnTo>
                      <a:pt x="44" y="161"/>
                    </a:lnTo>
                    <a:lnTo>
                      <a:pt x="44" y="161"/>
                    </a:lnTo>
                    <a:lnTo>
                      <a:pt x="36" y="161"/>
                    </a:lnTo>
                    <a:lnTo>
                      <a:pt x="26" y="158"/>
                    </a:lnTo>
                    <a:lnTo>
                      <a:pt x="19" y="153"/>
                    </a:lnTo>
                    <a:lnTo>
                      <a:pt x="13" y="148"/>
                    </a:lnTo>
                    <a:lnTo>
                      <a:pt x="7" y="141"/>
                    </a:lnTo>
                    <a:lnTo>
                      <a:pt x="3" y="134"/>
                    </a:lnTo>
                    <a:lnTo>
                      <a:pt x="1" y="126"/>
                    </a:lnTo>
                    <a:lnTo>
                      <a:pt x="0" y="116"/>
                    </a:lnTo>
                    <a:lnTo>
                      <a:pt x="0" y="1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9" name="Line 89"/>
              <p:cNvSpPr>
                <a:spLocks noChangeShapeType="1"/>
              </p:cNvSpPr>
              <p:nvPr/>
            </p:nvSpPr>
            <p:spPr bwMode="auto">
              <a:xfrm>
                <a:off x="3095" y="2099"/>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0" name="Line 90"/>
              <p:cNvSpPr>
                <a:spLocks noChangeShapeType="1"/>
              </p:cNvSpPr>
              <p:nvPr/>
            </p:nvSpPr>
            <p:spPr bwMode="auto">
              <a:xfrm>
                <a:off x="3093" y="2101"/>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1" name="Freeform 91"/>
              <p:cNvSpPr>
                <a:spLocks/>
              </p:cNvSpPr>
              <p:nvPr/>
            </p:nvSpPr>
            <p:spPr bwMode="auto">
              <a:xfrm>
                <a:off x="3090" y="2051"/>
                <a:ext cx="21" cy="48"/>
              </a:xfrm>
              <a:custGeom>
                <a:avLst/>
                <a:gdLst>
                  <a:gd name="T0" fmla="*/ 21 w 21"/>
                  <a:gd name="T1" fmla="*/ 0 h 48"/>
                  <a:gd name="T2" fmla="*/ 21 w 21"/>
                  <a:gd name="T3" fmla="*/ 0 h 48"/>
                  <a:gd name="T4" fmla="*/ 19 w 21"/>
                  <a:gd name="T5" fmla="*/ 0 h 48"/>
                  <a:gd name="T6" fmla="*/ 18 w 21"/>
                  <a:gd name="T7" fmla="*/ 1 h 48"/>
                  <a:gd name="T8" fmla="*/ 18 w 21"/>
                  <a:gd name="T9" fmla="*/ 1 h 48"/>
                  <a:gd name="T10" fmla="*/ 18 w 21"/>
                  <a:gd name="T11" fmla="*/ 1 h 48"/>
                  <a:gd name="T12" fmla="*/ 11 w 21"/>
                  <a:gd name="T13" fmla="*/ 13 h 48"/>
                  <a:gd name="T14" fmla="*/ 5 w 21"/>
                  <a:gd name="T15" fmla="*/ 25 h 48"/>
                  <a:gd name="T16" fmla="*/ 2 w 21"/>
                  <a:gd name="T17" fmla="*/ 36 h 48"/>
                  <a:gd name="T18" fmla="*/ 0 w 21"/>
                  <a:gd name="T19" fmla="*/ 42 h 48"/>
                  <a:gd name="T20" fmla="*/ 0 w 21"/>
                  <a:gd name="T21" fmla="*/ 48 h 48"/>
                  <a:gd name="T22" fmla="*/ 0 w 21"/>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lnTo>
                      <a:pt x="21" y="0"/>
                    </a:lnTo>
                    <a:lnTo>
                      <a:pt x="19" y="0"/>
                    </a:lnTo>
                    <a:lnTo>
                      <a:pt x="18" y="1"/>
                    </a:lnTo>
                    <a:lnTo>
                      <a:pt x="18" y="1"/>
                    </a:lnTo>
                    <a:lnTo>
                      <a:pt x="18" y="1"/>
                    </a:lnTo>
                    <a:lnTo>
                      <a:pt x="11" y="13"/>
                    </a:lnTo>
                    <a:lnTo>
                      <a:pt x="5" y="25"/>
                    </a:lnTo>
                    <a:lnTo>
                      <a:pt x="2" y="36"/>
                    </a:lnTo>
                    <a:lnTo>
                      <a:pt x="0" y="42"/>
                    </a:lnTo>
                    <a:lnTo>
                      <a:pt x="0" y="48"/>
                    </a:lnTo>
                    <a:lnTo>
                      <a:pt x="0" y="4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2" name="Freeform 92"/>
              <p:cNvSpPr>
                <a:spLocks/>
              </p:cNvSpPr>
              <p:nvPr/>
            </p:nvSpPr>
            <p:spPr bwMode="auto">
              <a:xfrm>
                <a:off x="825" y="1624"/>
                <a:ext cx="69" cy="126"/>
              </a:xfrm>
              <a:custGeom>
                <a:avLst/>
                <a:gdLst>
                  <a:gd name="T0" fmla="*/ 0 w 69"/>
                  <a:gd name="T1" fmla="*/ 92 h 126"/>
                  <a:gd name="T2" fmla="*/ 0 w 69"/>
                  <a:gd name="T3" fmla="*/ 92 h 126"/>
                  <a:gd name="T4" fmla="*/ 0 w 69"/>
                  <a:gd name="T5" fmla="*/ 86 h 126"/>
                  <a:gd name="T6" fmla="*/ 1 w 69"/>
                  <a:gd name="T7" fmla="*/ 80 h 126"/>
                  <a:gd name="T8" fmla="*/ 4 w 69"/>
                  <a:gd name="T9" fmla="*/ 69 h 126"/>
                  <a:gd name="T10" fmla="*/ 10 w 69"/>
                  <a:gd name="T11" fmla="*/ 59 h 126"/>
                  <a:gd name="T12" fmla="*/ 15 w 69"/>
                  <a:gd name="T13" fmla="*/ 47 h 126"/>
                  <a:gd name="T14" fmla="*/ 21 w 69"/>
                  <a:gd name="T15" fmla="*/ 37 h 126"/>
                  <a:gd name="T16" fmla="*/ 27 w 69"/>
                  <a:gd name="T17" fmla="*/ 26 h 126"/>
                  <a:gd name="T18" fmla="*/ 31 w 69"/>
                  <a:gd name="T19" fmla="*/ 14 h 126"/>
                  <a:gd name="T20" fmla="*/ 34 w 69"/>
                  <a:gd name="T21" fmla="*/ 0 h 126"/>
                  <a:gd name="T22" fmla="*/ 34 w 69"/>
                  <a:gd name="T23" fmla="*/ 0 h 126"/>
                  <a:gd name="T24" fmla="*/ 37 w 69"/>
                  <a:gd name="T25" fmla="*/ 14 h 126"/>
                  <a:gd name="T26" fmla="*/ 43 w 69"/>
                  <a:gd name="T27" fmla="*/ 26 h 126"/>
                  <a:gd name="T28" fmla="*/ 49 w 69"/>
                  <a:gd name="T29" fmla="*/ 37 h 126"/>
                  <a:gd name="T30" fmla="*/ 54 w 69"/>
                  <a:gd name="T31" fmla="*/ 47 h 126"/>
                  <a:gd name="T32" fmla="*/ 60 w 69"/>
                  <a:gd name="T33" fmla="*/ 59 h 126"/>
                  <a:gd name="T34" fmla="*/ 65 w 69"/>
                  <a:gd name="T35" fmla="*/ 69 h 126"/>
                  <a:gd name="T36" fmla="*/ 68 w 69"/>
                  <a:gd name="T37" fmla="*/ 80 h 126"/>
                  <a:gd name="T38" fmla="*/ 69 w 69"/>
                  <a:gd name="T39" fmla="*/ 86 h 126"/>
                  <a:gd name="T40" fmla="*/ 69 w 69"/>
                  <a:gd name="T41" fmla="*/ 92 h 126"/>
                  <a:gd name="T42" fmla="*/ 69 w 69"/>
                  <a:gd name="T43" fmla="*/ 92 h 126"/>
                  <a:gd name="T44" fmla="*/ 68 w 69"/>
                  <a:gd name="T45" fmla="*/ 99 h 126"/>
                  <a:gd name="T46" fmla="*/ 66 w 69"/>
                  <a:gd name="T47" fmla="*/ 105 h 126"/>
                  <a:gd name="T48" fmla="*/ 63 w 69"/>
                  <a:gd name="T49" fmla="*/ 111 h 126"/>
                  <a:gd name="T50" fmla="*/ 59 w 69"/>
                  <a:gd name="T51" fmla="*/ 116 h 126"/>
                  <a:gd name="T52" fmla="*/ 54 w 69"/>
                  <a:gd name="T53" fmla="*/ 121 h 126"/>
                  <a:gd name="T54" fmla="*/ 49 w 69"/>
                  <a:gd name="T55" fmla="*/ 124 h 126"/>
                  <a:gd name="T56" fmla="*/ 42 w 69"/>
                  <a:gd name="T57" fmla="*/ 126 h 126"/>
                  <a:gd name="T58" fmla="*/ 34 w 69"/>
                  <a:gd name="T59" fmla="*/ 126 h 126"/>
                  <a:gd name="T60" fmla="*/ 34 w 69"/>
                  <a:gd name="T61" fmla="*/ 126 h 126"/>
                  <a:gd name="T62" fmla="*/ 28 w 69"/>
                  <a:gd name="T63" fmla="*/ 126 h 126"/>
                  <a:gd name="T64" fmla="*/ 21 w 69"/>
                  <a:gd name="T65" fmla="*/ 124 h 126"/>
                  <a:gd name="T66" fmla="*/ 15 w 69"/>
                  <a:gd name="T67" fmla="*/ 121 h 126"/>
                  <a:gd name="T68" fmla="*/ 10 w 69"/>
                  <a:gd name="T69" fmla="*/ 116 h 126"/>
                  <a:gd name="T70" fmla="*/ 6 w 69"/>
                  <a:gd name="T71" fmla="*/ 111 h 126"/>
                  <a:gd name="T72" fmla="*/ 2 w 69"/>
                  <a:gd name="T73" fmla="*/ 105 h 126"/>
                  <a:gd name="T74" fmla="*/ 0 w 69"/>
                  <a:gd name="T75" fmla="*/ 99 h 126"/>
                  <a:gd name="T76" fmla="*/ 0 w 69"/>
                  <a:gd name="T77" fmla="*/ 92 h 126"/>
                  <a:gd name="T78" fmla="*/ 0 w 69"/>
                  <a:gd name="T79"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126">
                    <a:moveTo>
                      <a:pt x="0" y="92"/>
                    </a:moveTo>
                    <a:lnTo>
                      <a:pt x="0" y="92"/>
                    </a:lnTo>
                    <a:lnTo>
                      <a:pt x="0" y="86"/>
                    </a:lnTo>
                    <a:lnTo>
                      <a:pt x="1" y="80"/>
                    </a:lnTo>
                    <a:lnTo>
                      <a:pt x="4" y="69"/>
                    </a:lnTo>
                    <a:lnTo>
                      <a:pt x="10" y="59"/>
                    </a:lnTo>
                    <a:lnTo>
                      <a:pt x="15" y="47"/>
                    </a:lnTo>
                    <a:lnTo>
                      <a:pt x="21" y="37"/>
                    </a:lnTo>
                    <a:lnTo>
                      <a:pt x="27" y="26"/>
                    </a:lnTo>
                    <a:lnTo>
                      <a:pt x="31" y="14"/>
                    </a:lnTo>
                    <a:lnTo>
                      <a:pt x="34" y="0"/>
                    </a:lnTo>
                    <a:lnTo>
                      <a:pt x="34" y="0"/>
                    </a:lnTo>
                    <a:lnTo>
                      <a:pt x="37" y="14"/>
                    </a:lnTo>
                    <a:lnTo>
                      <a:pt x="43" y="26"/>
                    </a:lnTo>
                    <a:lnTo>
                      <a:pt x="49" y="37"/>
                    </a:lnTo>
                    <a:lnTo>
                      <a:pt x="54" y="47"/>
                    </a:lnTo>
                    <a:lnTo>
                      <a:pt x="60" y="59"/>
                    </a:lnTo>
                    <a:lnTo>
                      <a:pt x="65" y="69"/>
                    </a:lnTo>
                    <a:lnTo>
                      <a:pt x="68" y="80"/>
                    </a:lnTo>
                    <a:lnTo>
                      <a:pt x="69" y="86"/>
                    </a:lnTo>
                    <a:lnTo>
                      <a:pt x="69" y="92"/>
                    </a:lnTo>
                    <a:lnTo>
                      <a:pt x="69" y="92"/>
                    </a:lnTo>
                    <a:lnTo>
                      <a:pt x="68" y="99"/>
                    </a:lnTo>
                    <a:lnTo>
                      <a:pt x="66" y="105"/>
                    </a:lnTo>
                    <a:lnTo>
                      <a:pt x="63" y="111"/>
                    </a:lnTo>
                    <a:lnTo>
                      <a:pt x="59" y="116"/>
                    </a:lnTo>
                    <a:lnTo>
                      <a:pt x="54" y="121"/>
                    </a:lnTo>
                    <a:lnTo>
                      <a:pt x="49" y="124"/>
                    </a:lnTo>
                    <a:lnTo>
                      <a:pt x="42" y="126"/>
                    </a:lnTo>
                    <a:lnTo>
                      <a:pt x="34" y="126"/>
                    </a:lnTo>
                    <a:lnTo>
                      <a:pt x="34" y="126"/>
                    </a:lnTo>
                    <a:lnTo>
                      <a:pt x="28" y="126"/>
                    </a:lnTo>
                    <a:lnTo>
                      <a:pt x="21" y="124"/>
                    </a:lnTo>
                    <a:lnTo>
                      <a:pt x="15" y="121"/>
                    </a:lnTo>
                    <a:lnTo>
                      <a:pt x="10" y="116"/>
                    </a:lnTo>
                    <a:lnTo>
                      <a:pt x="6" y="111"/>
                    </a:lnTo>
                    <a:lnTo>
                      <a:pt x="2" y="105"/>
                    </a:lnTo>
                    <a:lnTo>
                      <a:pt x="0" y="99"/>
                    </a:lnTo>
                    <a:lnTo>
                      <a:pt x="0" y="92"/>
                    </a:lnTo>
                    <a:lnTo>
                      <a:pt x="0" y="9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3" name="Line 93"/>
              <p:cNvSpPr>
                <a:spLocks noChangeShapeType="1"/>
              </p:cNvSpPr>
              <p:nvPr/>
            </p:nvSpPr>
            <p:spPr bwMode="auto">
              <a:xfrm>
                <a:off x="840" y="1714"/>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4" name="Line 94"/>
              <p:cNvSpPr>
                <a:spLocks noChangeShapeType="1"/>
              </p:cNvSpPr>
              <p:nvPr/>
            </p:nvSpPr>
            <p:spPr bwMode="auto">
              <a:xfrm>
                <a:off x="838" y="1716"/>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5" name="Freeform 95"/>
              <p:cNvSpPr>
                <a:spLocks/>
              </p:cNvSpPr>
              <p:nvPr/>
            </p:nvSpPr>
            <p:spPr bwMode="auto">
              <a:xfrm>
                <a:off x="836" y="1676"/>
                <a:ext cx="16" cy="38"/>
              </a:xfrm>
              <a:custGeom>
                <a:avLst/>
                <a:gdLst>
                  <a:gd name="T0" fmla="*/ 16 w 16"/>
                  <a:gd name="T1" fmla="*/ 1 h 38"/>
                  <a:gd name="T2" fmla="*/ 16 w 16"/>
                  <a:gd name="T3" fmla="*/ 1 h 38"/>
                  <a:gd name="T4" fmla="*/ 14 w 16"/>
                  <a:gd name="T5" fmla="*/ 0 h 38"/>
                  <a:gd name="T6" fmla="*/ 13 w 16"/>
                  <a:gd name="T7" fmla="*/ 1 h 38"/>
                  <a:gd name="T8" fmla="*/ 13 w 16"/>
                  <a:gd name="T9" fmla="*/ 1 h 38"/>
                  <a:gd name="T10" fmla="*/ 13 w 16"/>
                  <a:gd name="T11" fmla="*/ 1 h 38"/>
                  <a:gd name="T12" fmla="*/ 8 w 16"/>
                  <a:gd name="T13" fmla="*/ 10 h 38"/>
                  <a:gd name="T14" fmla="*/ 4 w 16"/>
                  <a:gd name="T15" fmla="*/ 19 h 38"/>
                  <a:gd name="T16" fmla="*/ 1 w 16"/>
                  <a:gd name="T17" fmla="*/ 28 h 38"/>
                  <a:gd name="T18" fmla="*/ 0 w 16"/>
                  <a:gd name="T19" fmla="*/ 38 h 38"/>
                  <a:gd name="T20" fmla="*/ 0 w 16"/>
                  <a:gd name="T2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8">
                    <a:moveTo>
                      <a:pt x="16" y="1"/>
                    </a:moveTo>
                    <a:lnTo>
                      <a:pt x="16" y="1"/>
                    </a:lnTo>
                    <a:lnTo>
                      <a:pt x="14" y="0"/>
                    </a:lnTo>
                    <a:lnTo>
                      <a:pt x="13" y="1"/>
                    </a:lnTo>
                    <a:lnTo>
                      <a:pt x="13" y="1"/>
                    </a:lnTo>
                    <a:lnTo>
                      <a:pt x="13" y="1"/>
                    </a:lnTo>
                    <a:lnTo>
                      <a:pt x="8" y="10"/>
                    </a:lnTo>
                    <a:lnTo>
                      <a:pt x="4" y="19"/>
                    </a:lnTo>
                    <a:lnTo>
                      <a:pt x="1" y="28"/>
                    </a:lnTo>
                    <a:lnTo>
                      <a:pt x="0" y="38"/>
                    </a:lnTo>
                    <a:lnTo>
                      <a:pt x="0" y="3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6" name="Freeform 96"/>
              <p:cNvSpPr>
                <a:spLocks/>
              </p:cNvSpPr>
              <p:nvPr/>
            </p:nvSpPr>
            <p:spPr bwMode="auto">
              <a:xfrm>
                <a:off x="4110" y="2206"/>
                <a:ext cx="69" cy="127"/>
              </a:xfrm>
              <a:custGeom>
                <a:avLst/>
                <a:gdLst>
                  <a:gd name="T0" fmla="*/ 0 w 69"/>
                  <a:gd name="T1" fmla="*/ 92 h 127"/>
                  <a:gd name="T2" fmla="*/ 0 w 69"/>
                  <a:gd name="T3" fmla="*/ 92 h 127"/>
                  <a:gd name="T4" fmla="*/ 0 w 69"/>
                  <a:gd name="T5" fmla="*/ 86 h 127"/>
                  <a:gd name="T6" fmla="*/ 1 w 69"/>
                  <a:gd name="T7" fmla="*/ 81 h 127"/>
                  <a:gd name="T8" fmla="*/ 4 w 69"/>
                  <a:gd name="T9" fmla="*/ 69 h 127"/>
                  <a:gd name="T10" fmla="*/ 10 w 69"/>
                  <a:gd name="T11" fmla="*/ 59 h 127"/>
                  <a:gd name="T12" fmla="*/ 15 w 69"/>
                  <a:gd name="T13" fmla="*/ 49 h 127"/>
                  <a:gd name="T14" fmla="*/ 21 w 69"/>
                  <a:gd name="T15" fmla="*/ 37 h 127"/>
                  <a:gd name="T16" fmla="*/ 27 w 69"/>
                  <a:gd name="T17" fmla="*/ 26 h 127"/>
                  <a:gd name="T18" fmla="*/ 31 w 69"/>
                  <a:gd name="T19" fmla="*/ 14 h 127"/>
                  <a:gd name="T20" fmla="*/ 34 w 69"/>
                  <a:gd name="T21" fmla="*/ 0 h 127"/>
                  <a:gd name="T22" fmla="*/ 34 w 69"/>
                  <a:gd name="T23" fmla="*/ 0 h 127"/>
                  <a:gd name="T24" fmla="*/ 38 w 69"/>
                  <a:gd name="T25" fmla="*/ 14 h 127"/>
                  <a:gd name="T26" fmla="*/ 42 w 69"/>
                  <a:gd name="T27" fmla="*/ 26 h 127"/>
                  <a:gd name="T28" fmla="*/ 49 w 69"/>
                  <a:gd name="T29" fmla="*/ 37 h 127"/>
                  <a:gd name="T30" fmla="*/ 55 w 69"/>
                  <a:gd name="T31" fmla="*/ 49 h 127"/>
                  <a:gd name="T32" fmla="*/ 60 w 69"/>
                  <a:gd name="T33" fmla="*/ 59 h 127"/>
                  <a:gd name="T34" fmla="*/ 65 w 69"/>
                  <a:gd name="T35" fmla="*/ 69 h 127"/>
                  <a:gd name="T36" fmla="*/ 68 w 69"/>
                  <a:gd name="T37" fmla="*/ 81 h 127"/>
                  <a:gd name="T38" fmla="*/ 69 w 69"/>
                  <a:gd name="T39" fmla="*/ 86 h 127"/>
                  <a:gd name="T40" fmla="*/ 69 w 69"/>
                  <a:gd name="T41" fmla="*/ 92 h 127"/>
                  <a:gd name="T42" fmla="*/ 69 w 69"/>
                  <a:gd name="T43" fmla="*/ 92 h 127"/>
                  <a:gd name="T44" fmla="*/ 69 w 69"/>
                  <a:gd name="T45" fmla="*/ 99 h 127"/>
                  <a:gd name="T46" fmla="*/ 67 w 69"/>
                  <a:gd name="T47" fmla="*/ 105 h 127"/>
                  <a:gd name="T48" fmla="*/ 63 w 69"/>
                  <a:gd name="T49" fmla="*/ 111 h 127"/>
                  <a:gd name="T50" fmla="*/ 59 w 69"/>
                  <a:gd name="T51" fmla="*/ 117 h 127"/>
                  <a:gd name="T52" fmla="*/ 54 w 69"/>
                  <a:gd name="T53" fmla="*/ 121 h 127"/>
                  <a:gd name="T54" fmla="*/ 49 w 69"/>
                  <a:gd name="T55" fmla="*/ 124 h 127"/>
                  <a:gd name="T56" fmla="*/ 41 w 69"/>
                  <a:gd name="T57" fmla="*/ 126 h 127"/>
                  <a:gd name="T58" fmla="*/ 34 w 69"/>
                  <a:gd name="T59" fmla="*/ 127 h 127"/>
                  <a:gd name="T60" fmla="*/ 34 w 69"/>
                  <a:gd name="T61" fmla="*/ 127 h 127"/>
                  <a:gd name="T62" fmla="*/ 28 w 69"/>
                  <a:gd name="T63" fmla="*/ 126 h 127"/>
                  <a:gd name="T64" fmla="*/ 21 w 69"/>
                  <a:gd name="T65" fmla="*/ 124 h 127"/>
                  <a:gd name="T66" fmla="*/ 16 w 69"/>
                  <a:gd name="T67" fmla="*/ 121 h 127"/>
                  <a:gd name="T68" fmla="*/ 11 w 69"/>
                  <a:gd name="T69" fmla="*/ 117 h 127"/>
                  <a:gd name="T70" fmla="*/ 5 w 69"/>
                  <a:gd name="T71" fmla="*/ 111 h 127"/>
                  <a:gd name="T72" fmla="*/ 2 w 69"/>
                  <a:gd name="T73" fmla="*/ 105 h 127"/>
                  <a:gd name="T74" fmla="*/ 0 w 69"/>
                  <a:gd name="T75" fmla="*/ 99 h 127"/>
                  <a:gd name="T76" fmla="*/ 0 w 69"/>
                  <a:gd name="T77" fmla="*/ 92 h 127"/>
                  <a:gd name="T78" fmla="*/ 0 w 69"/>
                  <a:gd name="T7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127">
                    <a:moveTo>
                      <a:pt x="0" y="92"/>
                    </a:moveTo>
                    <a:lnTo>
                      <a:pt x="0" y="92"/>
                    </a:lnTo>
                    <a:lnTo>
                      <a:pt x="0" y="86"/>
                    </a:lnTo>
                    <a:lnTo>
                      <a:pt x="1" y="81"/>
                    </a:lnTo>
                    <a:lnTo>
                      <a:pt x="4" y="69"/>
                    </a:lnTo>
                    <a:lnTo>
                      <a:pt x="10" y="59"/>
                    </a:lnTo>
                    <a:lnTo>
                      <a:pt x="15" y="49"/>
                    </a:lnTo>
                    <a:lnTo>
                      <a:pt x="21" y="37"/>
                    </a:lnTo>
                    <a:lnTo>
                      <a:pt x="27" y="26"/>
                    </a:lnTo>
                    <a:lnTo>
                      <a:pt x="31" y="14"/>
                    </a:lnTo>
                    <a:lnTo>
                      <a:pt x="34" y="0"/>
                    </a:lnTo>
                    <a:lnTo>
                      <a:pt x="34" y="0"/>
                    </a:lnTo>
                    <a:lnTo>
                      <a:pt x="38" y="14"/>
                    </a:lnTo>
                    <a:lnTo>
                      <a:pt x="42" y="26"/>
                    </a:lnTo>
                    <a:lnTo>
                      <a:pt x="49" y="37"/>
                    </a:lnTo>
                    <a:lnTo>
                      <a:pt x="55" y="49"/>
                    </a:lnTo>
                    <a:lnTo>
                      <a:pt x="60" y="59"/>
                    </a:lnTo>
                    <a:lnTo>
                      <a:pt x="65" y="69"/>
                    </a:lnTo>
                    <a:lnTo>
                      <a:pt x="68" y="81"/>
                    </a:lnTo>
                    <a:lnTo>
                      <a:pt x="69" y="86"/>
                    </a:lnTo>
                    <a:lnTo>
                      <a:pt x="69" y="92"/>
                    </a:lnTo>
                    <a:lnTo>
                      <a:pt x="69" y="92"/>
                    </a:lnTo>
                    <a:lnTo>
                      <a:pt x="69" y="99"/>
                    </a:lnTo>
                    <a:lnTo>
                      <a:pt x="67" y="105"/>
                    </a:lnTo>
                    <a:lnTo>
                      <a:pt x="63" y="111"/>
                    </a:lnTo>
                    <a:lnTo>
                      <a:pt x="59" y="117"/>
                    </a:lnTo>
                    <a:lnTo>
                      <a:pt x="54" y="121"/>
                    </a:lnTo>
                    <a:lnTo>
                      <a:pt x="49" y="124"/>
                    </a:lnTo>
                    <a:lnTo>
                      <a:pt x="41" y="126"/>
                    </a:lnTo>
                    <a:lnTo>
                      <a:pt x="34" y="127"/>
                    </a:lnTo>
                    <a:lnTo>
                      <a:pt x="34" y="127"/>
                    </a:lnTo>
                    <a:lnTo>
                      <a:pt x="28" y="126"/>
                    </a:lnTo>
                    <a:lnTo>
                      <a:pt x="21" y="124"/>
                    </a:lnTo>
                    <a:lnTo>
                      <a:pt x="16" y="121"/>
                    </a:lnTo>
                    <a:lnTo>
                      <a:pt x="11" y="117"/>
                    </a:lnTo>
                    <a:lnTo>
                      <a:pt x="5" y="111"/>
                    </a:lnTo>
                    <a:lnTo>
                      <a:pt x="2" y="105"/>
                    </a:lnTo>
                    <a:lnTo>
                      <a:pt x="0" y="99"/>
                    </a:lnTo>
                    <a:lnTo>
                      <a:pt x="0" y="92"/>
                    </a:lnTo>
                    <a:lnTo>
                      <a:pt x="0" y="9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7" name="Line 97"/>
              <p:cNvSpPr>
                <a:spLocks noChangeShapeType="1"/>
              </p:cNvSpPr>
              <p:nvPr/>
            </p:nvSpPr>
            <p:spPr bwMode="auto">
              <a:xfrm>
                <a:off x="4125" y="2296"/>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8" name="Line 98"/>
              <p:cNvSpPr>
                <a:spLocks noChangeShapeType="1"/>
              </p:cNvSpPr>
              <p:nvPr/>
            </p:nvSpPr>
            <p:spPr bwMode="auto">
              <a:xfrm>
                <a:off x="4123" y="2298"/>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9" name="Freeform 99"/>
              <p:cNvSpPr>
                <a:spLocks/>
              </p:cNvSpPr>
              <p:nvPr/>
            </p:nvSpPr>
            <p:spPr bwMode="auto">
              <a:xfrm>
                <a:off x="4121" y="2259"/>
                <a:ext cx="16" cy="37"/>
              </a:xfrm>
              <a:custGeom>
                <a:avLst/>
                <a:gdLst>
                  <a:gd name="T0" fmla="*/ 16 w 16"/>
                  <a:gd name="T1" fmla="*/ 0 h 37"/>
                  <a:gd name="T2" fmla="*/ 16 w 16"/>
                  <a:gd name="T3" fmla="*/ 0 h 37"/>
                  <a:gd name="T4" fmla="*/ 14 w 16"/>
                  <a:gd name="T5" fmla="*/ 0 h 37"/>
                  <a:gd name="T6" fmla="*/ 13 w 16"/>
                  <a:gd name="T7" fmla="*/ 1 h 37"/>
                  <a:gd name="T8" fmla="*/ 13 w 16"/>
                  <a:gd name="T9" fmla="*/ 1 h 37"/>
                  <a:gd name="T10" fmla="*/ 13 w 16"/>
                  <a:gd name="T11" fmla="*/ 1 h 37"/>
                  <a:gd name="T12" fmla="*/ 8 w 16"/>
                  <a:gd name="T13" fmla="*/ 9 h 37"/>
                  <a:gd name="T14" fmla="*/ 4 w 16"/>
                  <a:gd name="T15" fmla="*/ 18 h 37"/>
                  <a:gd name="T16" fmla="*/ 1 w 16"/>
                  <a:gd name="T17" fmla="*/ 28 h 37"/>
                  <a:gd name="T18" fmla="*/ 0 w 16"/>
                  <a:gd name="T19" fmla="*/ 37 h 37"/>
                  <a:gd name="T20" fmla="*/ 0 w 1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7">
                    <a:moveTo>
                      <a:pt x="16" y="0"/>
                    </a:moveTo>
                    <a:lnTo>
                      <a:pt x="16" y="0"/>
                    </a:lnTo>
                    <a:lnTo>
                      <a:pt x="14" y="0"/>
                    </a:lnTo>
                    <a:lnTo>
                      <a:pt x="13" y="1"/>
                    </a:lnTo>
                    <a:lnTo>
                      <a:pt x="13" y="1"/>
                    </a:lnTo>
                    <a:lnTo>
                      <a:pt x="13" y="1"/>
                    </a:lnTo>
                    <a:lnTo>
                      <a:pt x="8" y="9"/>
                    </a:lnTo>
                    <a:lnTo>
                      <a:pt x="4" y="18"/>
                    </a:lnTo>
                    <a:lnTo>
                      <a:pt x="1" y="28"/>
                    </a:lnTo>
                    <a:lnTo>
                      <a:pt x="0" y="37"/>
                    </a:lnTo>
                    <a:lnTo>
                      <a:pt x="0" y="3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0" name="Freeform 100"/>
              <p:cNvSpPr>
                <a:spLocks/>
              </p:cNvSpPr>
              <p:nvPr/>
            </p:nvSpPr>
            <p:spPr bwMode="auto">
              <a:xfrm>
                <a:off x="5259" y="3082"/>
                <a:ext cx="68" cy="123"/>
              </a:xfrm>
              <a:custGeom>
                <a:avLst/>
                <a:gdLst>
                  <a:gd name="T0" fmla="*/ 0 w 68"/>
                  <a:gd name="T1" fmla="*/ 89 h 123"/>
                  <a:gd name="T2" fmla="*/ 0 w 68"/>
                  <a:gd name="T3" fmla="*/ 89 h 123"/>
                  <a:gd name="T4" fmla="*/ 0 w 68"/>
                  <a:gd name="T5" fmla="*/ 83 h 123"/>
                  <a:gd name="T6" fmla="*/ 1 w 68"/>
                  <a:gd name="T7" fmla="*/ 78 h 123"/>
                  <a:gd name="T8" fmla="*/ 4 w 68"/>
                  <a:gd name="T9" fmla="*/ 67 h 123"/>
                  <a:gd name="T10" fmla="*/ 9 w 68"/>
                  <a:gd name="T11" fmla="*/ 57 h 123"/>
                  <a:gd name="T12" fmla="*/ 14 w 68"/>
                  <a:gd name="T13" fmla="*/ 47 h 123"/>
                  <a:gd name="T14" fmla="*/ 21 w 68"/>
                  <a:gd name="T15" fmla="*/ 36 h 123"/>
                  <a:gd name="T16" fmla="*/ 26 w 68"/>
                  <a:gd name="T17" fmla="*/ 25 h 123"/>
                  <a:gd name="T18" fmla="*/ 31 w 68"/>
                  <a:gd name="T19" fmla="*/ 13 h 123"/>
                  <a:gd name="T20" fmla="*/ 34 w 68"/>
                  <a:gd name="T21" fmla="*/ 0 h 123"/>
                  <a:gd name="T22" fmla="*/ 34 w 68"/>
                  <a:gd name="T23" fmla="*/ 0 h 123"/>
                  <a:gd name="T24" fmla="*/ 37 w 68"/>
                  <a:gd name="T25" fmla="*/ 13 h 123"/>
                  <a:gd name="T26" fmla="*/ 41 w 68"/>
                  <a:gd name="T27" fmla="*/ 25 h 123"/>
                  <a:gd name="T28" fmla="*/ 47 w 68"/>
                  <a:gd name="T29" fmla="*/ 36 h 123"/>
                  <a:gd name="T30" fmla="*/ 53 w 68"/>
                  <a:gd name="T31" fmla="*/ 47 h 123"/>
                  <a:gd name="T32" fmla="*/ 59 w 68"/>
                  <a:gd name="T33" fmla="*/ 57 h 123"/>
                  <a:gd name="T34" fmla="*/ 63 w 68"/>
                  <a:gd name="T35" fmla="*/ 67 h 123"/>
                  <a:gd name="T36" fmla="*/ 67 w 68"/>
                  <a:gd name="T37" fmla="*/ 78 h 123"/>
                  <a:gd name="T38" fmla="*/ 67 w 68"/>
                  <a:gd name="T39" fmla="*/ 83 h 123"/>
                  <a:gd name="T40" fmla="*/ 68 w 68"/>
                  <a:gd name="T41" fmla="*/ 89 h 123"/>
                  <a:gd name="T42" fmla="*/ 68 w 68"/>
                  <a:gd name="T43" fmla="*/ 89 h 123"/>
                  <a:gd name="T44" fmla="*/ 67 w 68"/>
                  <a:gd name="T45" fmla="*/ 95 h 123"/>
                  <a:gd name="T46" fmla="*/ 65 w 68"/>
                  <a:gd name="T47" fmla="*/ 102 h 123"/>
                  <a:gd name="T48" fmla="*/ 62 w 68"/>
                  <a:gd name="T49" fmla="*/ 108 h 123"/>
                  <a:gd name="T50" fmla="*/ 58 w 68"/>
                  <a:gd name="T51" fmla="*/ 113 h 123"/>
                  <a:gd name="T52" fmla="*/ 53 w 68"/>
                  <a:gd name="T53" fmla="*/ 117 h 123"/>
                  <a:gd name="T54" fmla="*/ 47 w 68"/>
                  <a:gd name="T55" fmla="*/ 120 h 123"/>
                  <a:gd name="T56" fmla="*/ 41 w 68"/>
                  <a:gd name="T57" fmla="*/ 122 h 123"/>
                  <a:gd name="T58" fmla="*/ 34 w 68"/>
                  <a:gd name="T59" fmla="*/ 123 h 123"/>
                  <a:gd name="T60" fmla="*/ 34 w 68"/>
                  <a:gd name="T61" fmla="*/ 123 h 123"/>
                  <a:gd name="T62" fmla="*/ 27 w 68"/>
                  <a:gd name="T63" fmla="*/ 122 h 123"/>
                  <a:gd name="T64" fmla="*/ 21 w 68"/>
                  <a:gd name="T65" fmla="*/ 120 h 123"/>
                  <a:gd name="T66" fmla="*/ 15 w 68"/>
                  <a:gd name="T67" fmla="*/ 117 h 123"/>
                  <a:gd name="T68" fmla="*/ 10 w 68"/>
                  <a:gd name="T69" fmla="*/ 113 h 123"/>
                  <a:gd name="T70" fmla="*/ 6 w 68"/>
                  <a:gd name="T71" fmla="*/ 108 h 123"/>
                  <a:gd name="T72" fmla="*/ 3 w 68"/>
                  <a:gd name="T73" fmla="*/ 102 h 123"/>
                  <a:gd name="T74" fmla="*/ 1 w 68"/>
                  <a:gd name="T75" fmla="*/ 95 h 123"/>
                  <a:gd name="T76" fmla="*/ 0 w 68"/>
                  <a:gd name="T77" fmla="*/ 89 h 123"/>
                  <a:gd name="T78" fmla="*/ 0 w 68"/>
                  <a:gd name="T79" fmla="*/ 8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123">
                    <a:moveTo>
                      <a:pt x="0" y="89"/>
                    </a:moveTo>
                    <a:lnTo>
                      <a:pt x="0" y="89"/>
                    </a:lnTo>
                    <a:lnTo>
                      <a:pt x="0" y="83"/>
                    </a:lnTo>
                    <a:lnTo>
                      <a:pt x="1" y="78"/>
                    </a:lnTo>
                    <a:lnTo>
                      <a:pt x="4" y="67"/>
                    </a:lnTo>
                    <a:lnTo>
                      <a:pt x="9" y="57"/>
                    </a:lnTo>
                    <a:lnTo>
                      <a:pt x="14" y="47"/>
                    </a:lnTo>
                    <a:lnTo>
                      <a:pt x="21" y="36"/>
                    </a:lnTo>
                    <a:lnTo>
                      <a:pt x="26" y="25"/>
                    </a:lnTo>
                    <a:lnTo>
                      <a:pt x="31" y="13"/>
                    </a:lnTo>
                    <a:lnTo>
                      <a:pt x="34" y="0"/>
                    </a:lnTo>
                    <a:lnTo>
                      <a:pt x="34" y="0"/>
                    </a:lnTo>
                    <a:lnTo>
                      <a:pt x="37" y="13"/>
                    </a:lnTo>
                    <a:lnTo>
                      <a:pt x="41" y="25"/>
                    </a:lnTo>
                    <a:lnTo>
                      <a:pt x="47" y="36"/>
                    </a:lnTo>
                    <a:lnTo>
                      <a:pt x="53" y="47"/>
                    </a:lnTo>
                    <a:lnTo>
                      <a:pt x="59" y="57"/>
                    </a:lnTo>
                    <a:lnTo>
                      <a:pt x="63" y="67"/>
                    </a:lnTo>
                    <a:lnTo>
                      <a:pt x="67" y="78"/>
                    </a:lnTo>
                    <a:lnTo>
                      <a:pt x="67" y="83"/>
                    </a:lnTo>
                    <a:lnTo>
                      <a:pt x="68" y="89"/>
                    </a:lnTo>
                    <a:lnTo>
                      <a:pt x="68" y="89"/>
                    </a:lnTo>
                    <a:lnTo>
                      <a:pt x="67" y="95"/>
                    </a:lnTo>
                    <a:lnTo>
                      <a:pt x="65" y="102"/>
                    </a:lnTo>
                    <a:lnTo>
                      <a:pt x="62" y="108"/>
                    </a:lnTo>
                    <a:lnTo>
                      <a:pt x="58" y="113"/>
                    </a:lnTo>
                    <a:lnTo>
                      <a:pt x="53" y="117"/>
                    </a:lnTo>
                    <a:lnTo>
                      <a:pt x="47" y="120"/>
                    </a:lnTo>
                    <a:lnTo>
                      <a:pt x="41" y="122"/>
                    </a:lnTo>
                    <a:lnTo>
                      <a:pt x="34" y="123"/>
                    </a:lnTo>
                    <a:lnTo>
                      <a:pt x="34" y="123"/>
                    </a:lnTo>
                    <a:lnTo>
                      <a:pt x="27" y="122"/>
                    </a:lnTo>
                    <a:lnTo>
                      <a:pt x="21" y="120"/>
                    </a:lnTo>
                    <a:lnTo>
                      <a:pt x="15" y="117"/>
                    </a:lnTo>
                    <a:lnTo>
                      <a:pt x="10" y="113"/>
                    </a:lnTo>
                    <a:lnTo>
                      <a:pt x="6" y="108"/>
                    </a:lnTo>
                    <a:lnTo>
                      <a:pt x="3" y="102"/>
                    </a:lnTo>
                    <a:lnTo>
                      <a:pt x="1" y="95"/>
                    </a:lnTo>
                    <a:lnTo>
                      <a:pt x="0" y="89"/>
                    </a:lnTo>
                    <a:lnTo>
                      <a:pt x="0" y="8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1" name="Line 101"/>
              <p:cNvSpPr>
                <a:spLocks noChangeShapeType="1"/>
              </p:cNvSpPr>
              <p:nvPr/>
            </p:nvSpPr>
            <p:spPr bwMode="auto">
              <a:xfrm>
                <a:off x="5271" y="3171"/>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2" name="Freeform 102"/>
              <p:cNvSpPr>
                <a:spLocks/>
              </p:cNvSpPr>
              <p:nvPr/>
            </p:nvSpPr>
            <p:spPr bwMode="auto">
              <a:xfrm>
                <a:off x="5271" y="3135"/>
                <a:ext cx="14" cy="35"/>
              </a:xfrm>
              <a:custGeom>
                <a:avLst/>
                <a:gdLst>
                  <a:gd name="T0" fmla="*/ 14 w 14"/>
                  <a:gd name="T1" fmla="*/ 0 h 35"/>
                  <a:gd name="T2" fmla="*/ 14 w 14"/>
                  <a:gd name="T3" fmla="*/ 0 h 35"/>
                  <a:gd name="T4" fmla="*/ 14 w 14"/>
                  <a:gd name="T5" fmla="*/ 0 h 35"/>
                  <a:gd name="T6" fmla="*/ 9 w 14"/>
                  <a:gd name="T7" fmla="*/ 8 h 35"/>
                  <a:gd name="T8" fmla="*/ 5 w 14"/>
                  <a:gd name="T9" fmla="*/ 17 h 35"/>
                  <a:gd name="T10" fmla="*/ 1 w 14"/>
                  <a:gd name="T11" fmla="*/ 26 h 35"/>
                  <a:gd name="T12" fmla="*/ 0 w 14"/>
                  <a:gd name="T13" fmla="*/ 35 h 35"/>
                  <a:gd name="T14" fmla="*/ 0 w 14"/>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5">
                    <a:moveTo>
                      <a:pt x="14" y="0"/>
                    </a:moveTo>
                    <a:lnTo>
                      <a:pt x="14" y="0"/>
                    </a:lnTo>
                    <a:lnTo>
                      <a:pt x="14" y="0"/>
                    </a:lnTo>
                    <a:lnTo>
                      <a:pt x="9" y="8"/>
                    </a:lnTo>
                    <a:lnTo>
                      <a:pt x="5" y="17"/>
                    </a:lnTo>
                    <a:lnTo>
                      <a:pt x="1" y="26"/>
                    </a:lnTo>
                    <a:lnTo>
                      <a:pt x="0" y="35"/>
                    </a:lnTo>
                    <a:lnTo>
                      <a:pt x="0" y="3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3" name="Freeform 103"/>
              <p:cNvSpPr>
                <a:spLocks/>
              </p:cNvSpPr>
              <p:nvPr/>
            </p:nvSpPr>
            <p:spPr bwMode="auto">
              <a:xfrm>
                <a:off x="743" y="441"/>
                <a:ext cx="22" cy="9"/>
              </a:xfrm>
              <a:custGeom>
                <a:avLst/>
                <a:gdLst>
                  <a:gd name="T0" fmla="*/ 22 w 22"/>
                  <a:gd name="T1" fmla="*/ 9 h 9"/>
                  <a:gd name="T2" fmla="*/ 22 w 22"/>
                  <a:gd name="T3" fmla="*/ 9 h 9"/>
                  <a:gd name="T4" fmla="*/ 0 w 22"/>
                  <a:gd name="T5" fmla="*/ 0 h 9"/>
                </a:gdLst>
                <a:ahLst/>
                <a:cxnLst>
                  <a:cxn ang="0">
                    <a:pos x="T0" y="T1"/>
                  </a:cxn>
                  <a:cxn ang="0">
                    <a:pos x="T2" y="T3"/>
                  </a:cxn>
                  <a:cxn ang="0">
                    <a:pos x="T4" y="T5"/>
                  </a:cxn>
                </a:cxnLst>
                <a:rect l="0" t="0" r="r" b="b"/>
                <a:pathLst>
                  <a:path w="22" h="9">
                    <a:moveTo>
                      <a:pt x="22" y="9"/>
                    </a:moveTo>
                    <a:lnTo>
                      <a:pt x="22" y="9"/>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4" name="Freeform 104"/>
              <p:cNvSpPr>
                <a:spLocks/>
              </p:cNvSpPr>
              <p:nvPr/>
            </p:nvSpPr>
            <p:spPr bwMode="auto">
              <a:xfrm>
                <a:off x="623" y="430"/>
                <a:ext cx="185" cy="203"/>
              </a:xfrm>
              <a:custGeom>
                <a:avLst/>
                <a:gdLst>
                  <a:gd name="T0" fmla="*/ 82 w 185"/>
                  <a:gd name="T1" fmla="*/ 2 h 203"/>
                  <a:gd name="T2" fmla="*/ 82 w 185"/>
                  <a:gd name="T3" fmla="*/ 2 h 203"/>
                  <a:gd name="T4" fmla="*/ 69 w 185"/>
                  <a:gd name="T5" fmla="*/ 0 h 203"/>
                  <a:gd name="T6" fmla="*/ 56 w 185"/>
                  <a:gd name="T7" fmla="*/ 0 h 203"/>
                  <a:gd name="T8" fmla="*/ 56 w 185"/>
                  <a:gd name="T9" fmla="*/ 0 h 203"/>
                  <a:gd name="T10" fmla="*/ 48 w 185"/>
                  <a:gd name="T11" fmla="*/ 0 h 203"/>
                  <a:gd name="T12" fmla="*/ 40 w 185"/>
                  <a:gd name="T13" fmla="*/ 1 h 203"/>
                  <a:gd name="T14" fmla="*/ 33 w 185"/>
                  <a:gd name="T15" fmla="*/ 2 h 203"/>
                  <a:gd name="T16" fmla="*/ 25 w 185"/>
                  <a:gd name="T17" fmla="*/ 4 h 203"/>
                  <a:gd name="T18" fmla="*/ 19 w 185"/>
                  <a:gd name="T19" fmla="*/ 7 h 203"/>
                  <a:gd name="T20" fmla="*/ 14 w 185"/>
                  <a:gd name="T21" fmla="*/ 11 h 203"/>
                  <a:gd name="T22" fmla="*/ 9 w 185"/>
                  <a:gd name="T23" fmla="*/ 17 h 203"/>
                  <a:gd name="T24" fmla="*/ 5 w 185"/>
                  <a:gd name="T25" fmla="*/ 22 h 203"/>
                  <a:gd name="T26" fmla="*/ 5 w 185"/>
                  <a:gd name="T27" fmla="*/ 22 h 203"/>
                  <a:gd name="T28" fmla="*/ 3 w 185"/>
                  <a:gd name="T29" fmla="*/ 27 h 203"/>
                  <a:gd name="T30" fmla="*/ 1 w 185"/>
                  <a:gd name="T31" fmla="*/ 31 h 203"/>
                  <a:gd name="T32" fmla="*/ 0 w 185"/>
                  <a:gd name="T33" fmla="*/ 36 h 203"/>
                  <a:gd name="T34" fmla="*/ 0 w 185"/>
                  <a:gd name="T35" fmla="*/ 41 h 203"/>
                  <a:gd name="T36" fmla="*/ 0 w 185"/>
                  <a:gd name="T37" fmla="*/ 41 h 203"/>
                  <a:gd name="T38" fmla="*/ 1 w 185"/>
                  <a:gd name="T39" fmla="*/ 49 h 203"/>
                  <a:gd name="T40" fmla="*/ 2 w 185"/>
                  <a:gd name="T41" fmla="*/ 58 h 203"/>
                  <a:gd name="T42" fmla="*/ 5 w 185"/>
                  <a:gd name="T43" fmla="*/ 65 h 203"/>
                  <a:gd name="T44" fmla="*/ 9 w 185"/>
                  <a:gd name="T45" fmla="*/ 73 h 203"/>
                  <a:gd name="T46" fmla="*/ 13 w 185"/>
                  <a:gd name="T47" fmla="*/ 81 h 203"/>
                  <a:gd name="T48" fmla="*/ 19 w 185"/>
                  <a:gd name="T49" fmla="*/ 90 h 203"/>
                  <a:gd name="T50" fmla="*/ 33 w 185"/>
                  <a:gd name="T51" fmla="*/ 107 h 203"/>
                  <a:gd name="T52" fmla="*/ 33 w 185"/>
                  <a:gd name="T53" fmla="*/ 107 h 203"/>
                  <a:gd name="T54" fmla="*/ 49 w 185"/>
                  <a:gd name="T55" fmla="*/ 124 h 203"/>
                  <a:gd name="T56" fmla="*/ 69 w 185"/>
                  <a:gd name="T57" fmla="*/ 140 h 203"/>
                  <a:gd name="T58" fmla="*/ 91 w 185"/>
                  <a:gd name="T59" fmla="*/ 156 h 203"/>
                  <a:gd name="T60" fmla="*/ 116 w 185"/>
                  <a:gd name="T61" fmla="*/ 172 h 203"/>
                  <a:gd name="T62" fmla="*/ 116 w 185"/>
                  <a:gd name="T63" fmla="*/ 172 h 203"/>
                  <a:gd name="T64" fmla="*/ 133 w 185"/>
                  <a:gd name="T65" fmla="*/ 181 h 203"/>
                  <a:gd name="T66" fmla="*/ 151 w 185"/>
                  <a:gd name="T67" fmla="*/ 190 h 203"/>
                  <a:gd name="T68" fmla="*/ 168 w 185"/>
                  <a:gd name="T69" fmla="*/ 198 h 203"/>
                  <a:gd name="T70" fmla="*/ 185 w 185"/>
                  <a:gd name="T7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203">
                    <a:moveTo>
                      <a:pt x="82" y="2"/>
                    </a:moveTo>
                    <a:lnTo>
                      <a:pt x="82" y="2"/>
                    </a:lnTo>
                    <a:lnTo>
                      <a:pt x="69" y="0"/>
                    </a:lnTo>
                    <a:lnTo>
                      <a:pt x="56" y="0"/>
                    </a:lnTo>
                    <a:lnTo>
                      <a:pt x="56" y="0"/>
                    </a:lnTo>
                    <a:lnTo>
                      <a:pt x="48" y="0"/>
                    </a:lnTo>
                    <a:lnTo>
                      <a:pt x="40" y="1"/>
                    </a:lnTo>
                    <a:lnTo>
                      <a:pt x="33" y="2"/>
                    </a:lnTo>
                    <a:lnTo>
                      <a:pt x="25" y="4"/>
                    </a:lnTo>
                    <a:lnTo>
                      <a:pt x="19" y="7"/>
                    </a:lnTo>
                    <a:lnTo>
                      <a:pt x="14" y="11"/>
                    </a:lnTo>
                    <a:lnTo>
                      <a:pt x="9" y="17"/>
                    </a:lnTo>
                    <a:lnTo>
                      <a:pt x="5" y="22"/>
                    </a:lnTo>
                    <a:lnTo>
                      <a:pt x="5" y="22"/>
                    </a:lnTo>
                    <a:lnTo>
                      <a:pt x="3" y="27"/>
                    </a:lnTo>
                    <a:lnTo>
                      <a:pt x="1" y="31"/>
                    </a:lnTo>
                    <a:lnTo>
                      <a:pt x="0" y="36"/>
                    </a:lnTo>
                    <a:lnTo>
                      <a:pt x="0" y="41"/>
                    </a:lnTo>
                    <a:lnTo>
                      <a:pt x="0" y="41"/>
                    </a:lnTo>
                    <a:lnTo>
                      <a:pt x="1" y="49"/>
                    </a:lnTo>
                    <a:lnTo>
                      <a:pt x="2" y="58"/>
                    </a:lnTo>
                    <a:lnTo>
                      <a:pt x="5" y="65"/>
                    </a:lnTo>
                    <a:lnTo>
                      <a:pt x="9" y="73"/>
                    </a:lnTo>
                    <a:lnTo>
                      <a:pt x="13" y="81"/>
                    </a:lnTo>
                    <a:lnTo>
                      <a:pt x="19" y="90"/>
                    </a:lnTo>
                    <a:lnTo>
                      <a:pt x="33" y="107"/>
                    </a:lnTo>
                    <a:lnTo>
                      <a:pt x="33" y="107"/>
                    </a:lnTo>
                    <a:lnTo>
                      <a:pt x="49" y="124"/>
                    </a:lnTo>
                    <a:lnTo>
                      <a:pt x="69" y="140"/>
                    </a:lnTo>
                    <a:lnTo>
                      <a:pt x="91" y="156"/>
                    </a:lnTo>
                    <a:lnTo>
                      <a:pt x="116" y="172"/>
                    </a:lnTo>
                    <a:lnTo>
                      <a:pt x="116" y="172"/>
                    </a:lnTo>
                    <a:lnTo>
                      <a:pt x="133" y="181"/>
                    </a:lnTo>
                    <a:lnTo>
                      <a:pt x="151" y="190"/>
                    </a:lnTo>
                    <a:lnTo>
                      <a:pt x="168" y="198"/>
                    </a:lnTo>
                    <a:lnTo>
                      <a:pt x="185" y="20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5" name="Freeform 105"/>
              <p:cNvSpPr>
                <a:spLocks/>
              </p:cNvSpPr>
              <p:nvPr/>
            </p:nvSpPr>
            <p:spPr bwMode="auto">
              <a:xfrm>
                <a:off x="847" y="505"/>
                <a:ext cx="81" cy="140"/>
              </a:xfrm>
              <a:custGeom>
                <a:avLst/>
                <a:gdLst>
                  <a:gd name="T0" fmla="*/ 0 w 81"/>
                  <a:gd name="T1" fmla="*/ 138 h 140"/>
                  <a:gd name="T2" fmla="*/ 0 w 81"/>
                  <a:gd name="T3" fmla="*/ 138 h 140"/>
                  <a:gd name="T4" fmla="*/ 12 w 81"/>
                  <a:gd name="T5" fmla="*/ 139 h 140"/>
                  <a:gd name="T6" fmla="*/ 25 w 81"/>
                  <a:gd name="T7" fmla="*/ 140 h 140"/>
                  <a:gd name="T8" fmla="*/ 25 w 81"/>
                  <a:gd name="T9" fmla="*/ 140 h 140"/>
                  <a:gd name="T10" fmla="*/ 33 w 81"/>
                  <a:gd name="T11" fmla="*/ 140 h 140"/>
                  <a:gd name="T12" fmla="*/ 41 w 81"/>
                  <a:gd name="T13" fmla="*/ 139 h 140"/>
                  <a:gd name="T14" fmla="*/ 48 w 81"/>
                  <a:gd name="T15" fmla="*/ 137 h 140"/>
                  <a:gd name="T16" fmla="*/ 56 w 81"/>
                  <a:gd name="T17" fmla="*/ 135 h 140"/>
                  <a:gd name="T18" fmla="*/ 62 w 81"/>
                  <a:gd name="T19" fmla="*/ 132 h 140"/>
                  <a:gd name="T20" fmla="*/ 68 w 81"/>
                  <a:gd name="T21" fmla="*/ 128 h 140"/>
                  <a:gd name="T22" fmla="*/ 72 w 81"/>
                  <a:gd name="T23" fmla="*/ 124 h 140"/>
                  <a:gd name="T24" fmla="*/ 76 w 81"/>
                  <a:gd name="T25" fmla="*/ 117 h 140"/>
                  <a:gd name="T26" fmla="*/ 76 w 81"/>
                  <a:gd name="T27" fmla="*/ 117 h 140"/>
                  <a:gd name="T28" fmla="*/ 79 w 81"/>
                  <a:gd name="T29" fmla="*/ 113 h 140"/>
                  <a:gd name="T30" fmla="*/ 80 w 81"/>
                  <a:gd name="T31" fmla="*/ 108 h 140"/>
                  <a:gd name="T32" fmla="*/ 81 w 81"/>
                  <a:gd name="T33" fmla="*/ 103 h 140"/>
                  <a:gd name="T34" fmla="*/ 81 w 81"/>
                  <a:gd name="T35" fmla="*/ 98 h 140"/>
                  <a:gd name="T36" fmla="*/ 81 w 81"/>
                  <a:gd name="T37" fmla="*/ 98 h 140"/>
                  <a:gd name="T38" fmla="*/ 81 w 81"/>
                  <a:gd name="T39" fmla="*/ 91 h 140"/>
                  <a:gd name="T40" fmla="*/ 79 w 81"/>
                  <a:gd name="T41" fmla="*/ 82 h 140"/>
                  <a:gd name="T42" fmla="*/ 76 w 81"/>
                  <a:gd name="T43" fmla="*/ 74 h 140"/>
                  <a:gd name="T44" fmla="*/ 73 w 81"/>
                  <a:gd name="T45" fmla="*/ 66 h 140"/>
                  <a:gd name="T46" fmla="*/ 68 w 81"/>
                  <a:gd name="T47" fmla="*/ 58 h 140"/>
                  <a:gd name="T48" fmla="*/ 62 w 81"/>
                  <a:gd name="T49" fmla="*/ 50 h 140"/>
                  <a:gd name="T50" fmla="*/ 48 w 81"/>
                  <a:gd name="T51" fmla="*/ 33 h 140"/>
                  <a:gd name="T52" fmla="*/ 48 w 81"/>
                  <a:gd name="T53" fmla="*/ 33 h 140"/>
                  <a:gd name="T54" fmla="*/ 32 w 81"/>
                  <a:gd name="T55" fmla="*/ 17 h 140"/>
                  <a:gd name="T56" fmla="*/ 13 w 81"/>
                  <a:gd name="T5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40">
                    <a:moveTo>
                      <a:pt x="0" y="138"/>
                    </a:moveTo>
                    <a:lnTo>
                      <a:pt x="0" y="138"/>
                    </a:lnTo>
                    <a:lnTo>
                      <a:pt x="12" y="139"/>
                    </a:lnTo>
                    <a:lnTo>
                      <a:pt x="25" y="140"/>
                    </a:lnTo>
                    <a:lnTo>
                      <a:pt x="25" y="140"/>
                    </a:lnTo>
                    <a:lnTo>
                      <a:pt x="33" y="140"/>
                    </a:lnTo>
                    <a:lnTo>
                      <a:pt x="41" y="139"/>
                    </a:lnTo>
                    <a:lnTo>
                      <a:pt x="48" y="137"/>
                    </a:lnTo>
                    <a:lnTo>
                      <a:pt x="56" y="135"/>
                    </a:lnTo>
                    <a:lnTo>
                      <a:pt x="62" y="132"/>
                    </a:lnTo>
                    <a:lnTo>
                      <a:pt x="68" y="128"/>
                    </a:lnTo>
                    <a:lnTo>
                      <a:pt x="72" y="124"/>
                    </a:lnTo>
                    <a:lnTo>
                      <a:pt x="76" y="117"/>
                    </a:lnTo>
                    <a:lnTo>
                      <a:pt x="76" y="117"/>
                    </a:lnTo>
                    <a:lnTo>
                      <a:pt x="79" y="113"/>
                    </a:lnTo>
                    <a:lnTo>
                      <a:pt x="80" y="108"/>
                    </a:lnTo>
                    <a:lnTo>
                      <a:pt x="81" y="103"/>
                    </a:lnTo>
                    <a:lnTo>
                      <a:pt x="81" y="98"/>
                    </a:lnTo>
                    <a:lnTo>
                      <a:pt x="81" y="98"/>
                    </a:lnTo>
                    <a:lnTo>
                      <a:pt x="81" y="91"/>
                    </a:lnTo>
                    <a:lnTo>
                      <a:pt x="79" y="82"/>
                    </a:lnTo>
                    <a:lnTo>
                      <a:pt x="76" y="74"/>
                    </a:lnTo>
                    <a:lnTo>
                      <a:pt x="73" y="66"/>
                    </a:lnTo>
                    <a:lnTo>
                      <a:pt x="68" y="58"/>
                    </a:lnTo>
                    <a:lnTo>
                      <a:pt x="62" y="50"/>
                    </a:lnTo>
                    <a:lnTo>
                      <a:pt x="48" y="33"/>
                    </a:lnTo>
                    <a:lnTo>
                      <a:pt x="48" y="33"/>
                    </a:lnTo>
                    <a:lnTo>
                      <a:pt x="32" y="17"/>
                    </a:lnTo>
                    <a:lnTo>
                      <a:pt x="13"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6" name="Freeform 106"/>
              <p:cNvSpPr>
                <a:spLocks/>
              </p:cNvSpPr>
              <p:nvPr/>
            </p:nvSpPr>
            <p:spPr bwMode="auto">
              <a:xfrm>
                <a:off x="810" y="600"/>
                <a:ext cx="6" cy="4"/>
              </a:xfrm>
              <a:custGeom>
                <a:avLst/>
                <a:gdLst>
                  <a:gd name="T0" fmla="*/ 0 w 6"/>
                  <a:gd name="T1" fmla="*/ 4 h 4"/>
                  <a:gd name="T2" fmla="*/ 0 w 6"/>
                  <a:gd name="T3" fmla="*/ 4 h 4"/>
                  <a:gd name="T4" fmla="*/ 3 w 6"/>
                  <a:gd name="T5" fmla="*/ 2 h 4"/>
                  <a:gd name="T6" fmla="*/ 3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0" y="4"/>
                    </a:moveTo>
                    <a:lnTo>
                      <a:pt x="0" y="4"/>
                    </a:lnTo>
                    <a:lnTo>
                      <a:pt x="3" y="2"/>
                    </a:lnTo>
                    <a:lnTo>
                      <a:pt x="3" y="2"/>
                    </a:lnTo>
                    <a:lnTo>
                      <a:pt x="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7" name="Freeform 107"/>
              <p:cNvSpPr>
                <a:spLocks/>
              </p:cNvSpPr>
              <p:nvPr/>
            </p:nvSpPr>
            <p:spPr bwMode="auto">
              <a:xfrm>
                <a:off x="743" y="627"/>
                <a:ext cx="19" cy="6"/>
              </a:xfrm>
              <a:custGeom>
                <a:avLst/>
                <a:gdLst>
                  <a:gd name="T0" fmla="*/ 0 w 19"/>
                  <a:gd name="T1" fmla="*/ 6 h 6"/>
                  <a:gd name="T2" fmla="*/ 0 w 19"/>
                  <a:gd name="T3" fmla="*/ 6 h 6"/>
                  <a:gd name="T4" fmla="*/ 19 w 19"/>
                  <a:gd name="T5" fmla="*/ 0 h 6"/>
                </a:gdLst>
                <a:ahLst/>
                <a:cxnLst>
                  <a:cxn ang="0">
                    <a:pos x="T0" y="T1"/>
                  </a:cxn>
                  <a:cxn ang="0">
                    <a:pos x="T2" y="T3"/>
                  </a:cxn>
                  <a:cxn ang="0">
                    <a:pos x="T4" y="T5"/>
                  </a:cxn>
                </a:cxnLst>
                <a:rect l="0" t="0" r="r" b="b"/>
                <a:pathLst>
                  <a:path w="19" h="6">
                    <a:moveTo>
                      <a:pt x="0" y="6"/>
                    </a:moveTo>
                    <a:lnTo>
                      <a:pt x="0" y="6"/>
                    </a:lnTo>
                    <a:lnTo>
                      <a:pt x="1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8" name="Freeform 108"/>
              <p:cNvSpPr>
                <a:spLocks/>
              </p:cNvSpPr>
              <p:nvPr/>
            </p:nvSpPr>
            <p:spPr bwMode="auto">
              <a:xfrm>
                <a:off x="860" y="557"/>
                <a:ext cx="15" cy="13"/>
              </a:xfrm>
              <a:custGeom>
                <a:avLst/>
                <a:gdLst>
                  <a:gd name="T0" fmla="*/ 0 w 15"/>
                  <a:gd name="T1" fmla="*/ 13 h 13"/>
                  <a:gd name="T2" fmla="*/ 0 w 15"/>
                  <a:gd name="T3" fmla="*/ 13 h 13"/>
                  <a:gd name="T4" fmla="*/ 15 w 15"/>
                  <a:gd name="T5" fmla="*/ 1 h 13"/>
                  <a:gd name="T6" fmla="*/ 15 w 15"/>
                  <a:gd name="T7" fmla="*/ 1 h 13"/>
                  <a:gd name="T8" fmla="*/ 15 w 15"/>
                  <a:gd name="T9" fmla="*/ 0 h 13"/>
                </a:gdLst>
                <a:ahLst/>
                <a:cxnLst>
                  <a:cxn ang="0">
                    <a:pos x="T0" y="T1"/>
                  </a:cxn>
                  <a:cxn ang="0">
                    <a:pos x="T2" y="T3"/>
                  </a:cxn>
                  <a:cxn ang="0">
                    <a:pos x="T4" y="T5"/>
                  </a:cxn>
                  <a:cxn ang="0">
                    <a:pos x="T6" y="T7"/>
                  </a:cxn>
                  <a:cxn ang="0">
                    <a:pos x="T8" y="T9"/>
                  </a:cxn>
                </a:cxnLst>
                <a:rect l="0" t="0" r="r" b="b"/>
                <a:pathLst>
                  <a:path w="15" h="13">
                    <a:moveTo>
                      <a:pt x="0" y="13"/>
                    </a:moveTo>
                    <a:lnTo>
                      <a:pt x="0" y="13"/>
                    </a:lnTo>
                    <a:lnTo>
                      <a:pt x="15" y="1"/>
                    </a:lnTo>
                    <a:lnTo>
                      <a:pt x="15" y="1"/>
                    </a:lnTo>
                    <a:lnTo>
                      <a:pt x="1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9" name="Freeform 109"/>
              <p:cNvSpPr>
                <a:spLocks/>
              </p:cNvSpPr>
              <p:nvPr/>
            </p:nvSpPr>
            <p:spPr bwMode="auto">
              <a:xfrm>
                <a:off x="718" y="517"/>
                <a:ext cx="1" cy="38"/>
              </a:xfrm>
              <a:custGeom>
                <a:avLst/>
                <a:gdLst>
                  <a:gd name="T0" fmla="*/ 0 w 1"/>
                  <a:gd name="T1" fmla="*/ 38 h 38"/>
                  <a:gd name="T2" fmla="*/ 0 w 1"/>
                  <a:gd name="T3" fmla="*/ 38 h 38"/>
                  <a:gd name="T4" fmla="*/ 0 w 1"/>
                  <a:gd name="T5" fmla="*/ 20 h 38"/>
                  <a:gd name="T6" fmla="*/ 0 w 1"/>
                  <a:gd name="T7" fmla="*/ 20 h 38"/>
                  <a:gd name="T8" fmla="*/ 1 w 1"/>
                  <a:gd name="T9" fmla="*/ 0 h 38"/>
                </a:gdLst>
                <a:ahLst/>
                <a:cxnLst>
                  <a:cxn ang="0">
                    <a:pos x="T0" y="T1"/>
                  </a:cxn>
                  <a:cxn ang="0">
                    <a:pos x="T2" y="T3"/>
                  </a:cxn>
                  <a:cxn ang="0">
                    <a:pos x="T4" y="T5"/>
                  </a:cxn>
                  <a:cxn ang="0">
                    <a:pos x="T6" y="T7"/>
                  </a:cxn>
                  <a:cxn ang="0">
                    <a:pos x="T8" y="T9"/>
                  </a:cxn>
                </a:cxnLst>
                <a:rect l="0" t="0" r="r" b="b"/>
                <a:pathLst>
                  <a:path w="1" h="38">
                    <a:moveTo>
                      <a:pt x="0" y="38"/>
                    </a:moveTo>
                    <a:lnTo>
                      <a:pt x="0" y="38"/>
                    </a:lnTo>
                    <a:lnTo>
                      <a:pt x="0" y="20"/>
                    </a:lnTo>
                    <a:lnTo>
                      <a:pt x="0" y="20"/>
                    </a:lnTo>
                    <a:lnTo>
                      <a:pt x="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0" name="Freeform 110"/>
              <p:cNvSpPr>
                <a:spLocks/>
              </p:cNvSpPr>
              <p:nvPr/>
            </p:nvSpPr>
            <p:spPr bwMode="auto">
              <a:xfrm>
                <a:off x="725" y="384"/>
                <a:ext cx="90" cy="87"/>
              </a:xfrm>
              <a:custGeom>
                <a:avLst/>
                <a:gdLst>
                  <a:gd name="T0" fmla="*/ 0 w 90"/>
                  <a:gd name="T1" fmla="*/ 87 h 87"/>
                  <a:gd name="T2" fmla="*/ 0 w 90"/>
                  <a:gd name="T3" fmla="*/ 87 h 87"/>
                  <a:gd name="T4" fmla="*/ 5 w 90"/>
                  <a:gd name="T5" fmla="*/ 63 h 87"/>
                  <a:gd name="T6" fmla="*/ 12 w 90"/>
                  <a:gd name="T7" fmla="*/ 42 h 87"/>
                  <a:gd name="T8" fmla="*/ 12 w 90"/>
                  <a:gd name="T9" fmla="*/ 42 h 87"/>
                  <a:gd name="T10" fmla="*/ 16 w 90"/>
                  <a:gd name="T11" fmla="*/ 32 h 87"/>
                  <a:gd name="T12" fmla="*/ 21 w 90"/>
                  <a:gd name="T13" fmla="*/ 24 h 87"/>
                  <a:gd name="T14" fmla="*/ 26 w 90"/>
                  <a:gd name="T15" fmla="*/ 16 h 87"/>
                  <a:gd name="T16" fmla="*/ 31 w 90"/>
                  <a:gd name="T17" fmla="*/ 10 h 87"/>
                  <a:gd name="T18" fmla="*/ 31 w 90"/>
                  <a:gd name="T19" fmla="*/ 10 h 87"/>
                  <a:gd name="T20" fmla="*/ 37 w 90"/>
                  <a:gd name="T21" fmla="*/ 5 h 87"/>
                  <a:gd name="T22" fmla="*/ 42 w 90"/>
                  <a:gd name="T23" fmla="*/ 2 h 87"/>
                  <a:gd name="T24" fmla="*/ 46 w 90"/>
                  <a:gd name="T25" fmla="*/ 1 h 87"/>
                  <a:gd name="T26" fmla="*/ 51 w 90"/>
                  <a:gd name="T27" fmla="*/ 0 h 87"/>
                  <a:gd name="T28" fmla="*/ 51 w 90"/>
                  <a:gd name="T29" fmla="*/ 0 h 87"/>
                  <a:gd name="T30" fmla="*/ 55 w 90"/>
                  <a:gd name="T31" fmla="*/ 1 h 87"/>
                  <a:gd name="T32" fmla="*/ 60 w 90"/>
                  <a:gd name="T33" fmla="*/ 2 h 87"/>
                  <a:gd name="T34" fmla="*/ 65 w 90"/>
                  <a:gd name="T35" fmla="*/ 5 h 87"/>
                  <a:gd name="T36" fmla="*/ 71 w 90"/>
                  <a:gd name="T37" fmla="*/ 10 h 87"/>
                  <a:gd name="T38" fmla="*/ 71 w 90"/>
                  <a:gd name="T39" fmla="*/ 10 h 87"/>
                  <a:gd name="T40" fmla="*/ 76 w 90"/>
                  <a:gd name="T41" fmla="*/ 16 h 87"/>
                  <a:gd name="T42" fmla="*/ 81 w 90"/>
                  <a:gd name="T43" fmla="*/ 25 h 87"/>
                  <a:gd name="T44" fmla="*/ 86 w 90"/>
                  <a:gd name="T45" fmla="*/ 35 h 87"/>
                  <a:gd name="T46" fmla="*/ 90 w 90"/>
                  <a:gd name="T47" fmla="*/ 4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87">
                    <a:moveTo>
                      <a:pt x="0" y="87"/>
                    </a:moveTo>
                    <a:lnTo>
                      <a:pt x="0" y="87"/>
                    </a:lnTo>
                    <a:lnTo>
                      <a:pt x="5" y="63"/>
                    </a:lnTo>
                    <a:lnTo>
                      <a:pt x="12" y="42"/>
                    </a:lnTo>
                    <a:lnTo>
                      <a:pt x="12" y="42"/>
                    </a:lnTo>
                    <a:lnTo>
                      <a:pt x="16" y="32"/>
                    </a:lnTo>
                    <a:lnTo>
                      <a:pt x="21" y="24"/>
                    </a:lnTo>
                    <a:lnTo>
                      <a:pt x="26" y="16"/>
                    </a:lnTo>
                    <a:lnTo>
                      <a:pt x="31" y="10"/>
                    </a:lnTo>
                    <a:lnTo>
                      <a:pt x="31" y="10"/>
                    </a:lnTo>
                    <a:lnTo>
                      <a:pt x="37" y="5"/>
                    </a:lnTo>
                    <a:lnTo>
                      <a:pt x="42" y="2"/>
                    </a:lnTo>
                    <a:lnTo>
                      <a:pt x="46" y="1"/>
                    </a:lnTo>
                    <a:lnTo>
                      <a:pt x="51" y="0"/>
                    </a:lnTo>
                    <a:lnTo>
                      <a:pt x="51" y="0"/>
                    </a:lnTo>
                    <a:lnTo>
                      <a:pt x="55" y="1"/>
                    </a:lnTo>
                    <a:lnTo>
                      <a:pt x="60" y="2"/>
                    </a:lnTo>
                    <a:lnTo>
                      <a:pt x="65" y="5"/>
                    </a:lnTo>
                    <a:lnTo>
                      <a:pt x="71" y="10"/>
                    </a:lnTo>
                    <a:lnTo>
                      <a:pt x="71" y="10"/>
                    </a:lnTo>
                    <a:lnTo>
                      <a:pt x="76" y="16"/>
                    </a:lnTo>
                    <a:lnTo>
                      <a:pt x="81" y="25"/>
                    </a:lnTo>
                    <a:lnTo>
                      <a:pt x="86" y="35"/>
                    </a:lnTo>
                    <a:lnTo>
                      <a:pt x="90" y="4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1" name="Freeform 111"/>
              <p:cNvSpPr>
                <a:spLocks/>
              </p:cNvSpPr>
              <p:nvPr/>
            </p:nvSpPr>
            <p:spPr bwMode="auto">
              <a:xfrm>
                <a:off x="676" y="430"/>
                <a:ext cx="252" cy="99"/>
              </a:xfrm>
              <a:custGeom>
                <a:avLst/>
                <a:gdLst>
                  <a:gd name="T0" fmla="*/ 227 w 252"/>
                  <a:gd name="T1" fmla="*/ 99 h 99"/>
                  <a:gd name="T2" fmla="*/ 227 w 252"/>
                  <a:gd name="T3" fmla="*/ 99 h 99"/>
                  <a:gd name="T4" fmla="*/ 237 w 252"/>
                  <a:gd name="T5" fmla="*/ 84 h 99"/>
                  <a:gd name="T6" fmla="*/ 245 w 252"/>
                  <a:gd name="T7" fmla="*/ 69 h 99"/>
                  <a:gd name="T8" fmla="*/ 248 w 252"/>
                  <a:gd name="T9" fmla="*/ 63 h 99"/>
                  <a:gd name="T10" fmla="*/ 250 w 252"/>
                  <a:gd name="T11" fmla="*/ 56 h 99"/>
                  <a:gd name="T12" fmla="*/ 252 w 252"/>
                  <a:gd name="T13" fmla="*/ 48 h 99"/>
                  <a:gd name="T14" fmla="*/ 252 w 252"/>
                  <a:gd name="T15" fmla="*/ 41 h 99"/>
                  <a:gd name="T16" fmla="*/ 252 w 252"/>
                  <a:gd name="T17" fmla="*/ 41 h 99"/>
                  <a:gd name="T18" fmla="*/ 252 w 252"/>
                  <a:gd name="T19" fmla="*/ 36 h 99"/>
                  <a:gd name="T20" fmla="*/ 251 w 252"/>
                  <a:gd name="T21" fmla="*/ 31 h 99"/>
                  <a:gd name="T22" fmla="*/ 250 w 252"/>
                  <a:gd name="T23" fmla="*/ 27 h 99"/>
                  <a:gd name="T24" fmla="*/ 247 w 252"/>
                  <a:gd name="T25" fmla="*/ 22 h 99"/>
                  <a:gd name="T26" fmla="*/ 247 w 252"/>
                  <a:gd name="T27" fmla="*/ 22 h 99"/>
                  <a:gd name="T28" fmla="*/ 242 w 252"/>
                  <a:gd name="T29" fmla="*/ 16 h 99"/>
                  <a:gd name="T30" fmla="*/ 236 w 252"/>
                  <a:gd name="T31" fmla="*/ 9 h 99"/>
                  <a:gd name="T32" fmla="*/ 229 w 252"/>
                  <a:gd name="T33" fmla="*/ 5 h 99"/>
                  <a:gd name="T34" fmla="*/ 220 w 252"/>
                  <a:gd name="T35" fmla="*/ 3 h 99"/>
                  <a:gd name="T36" fmla="*/ 220 w 252"/>
                  <a:gd name="T37" fmla="*/ 3 h 99"/>
                  <a:gd name="T38" fmla="*/ 207 w 252"/>
                  <a:gd name="T39" fmla="*/ 0 h 99"/>
                  <a:gd name="T40" fmla="*/ 196 w 252"/>
                  <a:gd name="T41" fmla="*/ 0 h 99"/>
                  <a:gd name="T42" fmla="*/ 183 w 252"/>
                  <a:gd name="T43" fmla="*/ 0 h 99"/>
                  <a:gd name="T44" fmla="*/ 183 w 252"/>
                  <a:gd name="T45" fmla="*/ 0 h 99"/>
                  <a:gd name="T46" fmla="*/ 170 w 252"/>
                  <a:gd name="T47" fmla="*/ 2 h 99"/>
                  <a:gd name="T48" fmla="*/ 156 w 252"/>
                  <a:gd name="T49" fmla="*/ 4 h 99"/>
                  <a:gd name="T50" fmla="*/ 141 w 252"/>
                  <a:gd name="T51" fmla="*/ 8 h 99"/>
                  <a:gd name="T52" fmla="*/ 126 w 252"/>
                  <a:gd name="T53" fmla="*/ 14 h 99"/>
                  <a:gd name="T54" fmla="*/ 110 w 252"/>
                  <a:gd name="T55" fmla="*/ 20 h 99"/>
                  <a:gd name="T56" fmla="*/ 95 w 252"/>
                  <a:gd name="T57" fmla="*/ 26 h 99"/>
                  <a:gd name="T58" fmla="*/ 78 w 252"/>
                  <a:gd name="T59" fmla="*/ 34 h 99"/>
                  <a:gd name="T60" fmla="*/ 63 w 252"/>
                  <a:gd name="T61" fmla="*/ 43 h 99"/>
                  <a:gd name="T62" fmla="*/ 63 w 252"/>
                  <a:gd name="T63" fmla="*/ 43 h 99"/>
                  <a:gd name="T64" fmla="*/ 45 w 252"/>
                  <a:gd name="T65" fmla="*/ 54 h 99"/>
                  <a:gd name="T66" fmla="*/ 29 w 252"/>
                  <a:gd name="T67" fmla="*/ 65 h 99"/>
                  <a:gd name="T68" fmla="*/ 15 w 252"/>
                  <a:gd name="T69" fmla="*/ 76 h 99"/>
                  <a:gd name="T70" fmla="*/ 0 w 252"/>
                  <a:gd name="T71" fmla="*/ 88 h 99"/>
                  <a:gd name="T72" fmla="*/ 0 w 252"/>
                  <a:gd name="T73" fmla="*/ 88 h 99"/>
                  <a:gd name="T74" fmla="*/ 1 w 252"/>
                  <a:gd name="T75"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2" h="99">
                    <a:moveTo>
                      <a:pt x="227" y="99"/>
                    </a:moveTo>
                    <a:lnTo>
                      <a:pt x="227" y="99"/>
                    </a:lnTo>
                    <a:lnTo>
                      <a:pt x="237" y="84"/>
                    </a:lnTo>
                    <a:lnTo>
                      <a:pt x="245" y="69"/>
                    </a:lnTo>
                    <a:lnTo>
                      <a:pt x="248" y="63"/>
                    </a:lnTo>
                    <a:lnTo>
                      <a:pt x="250" y="56"/>
                    </a:lnTo>
                    <a:lnTo>
                      <a:pt x="252" y="48"/>
                    </a:lnTo>
                    <a:lnTo>
                      <a:pt x="252" y="41"/>
                    </a:lnTo>
                    <a:lnTo>
                      <a:pt x="252" y="41"/>
                    </a:lnTo>
                    <a:lnTo>
                      <a:pt x="252" y="36"/>
                    </a:lnTo>
                    <a:lnTo>
                      <a:pt x="251" y="31"/>
                    </a:lnTo>
                    <a:lnTo>
                      <a:pt x="250" y="27"/>
                    </a:lnTo>
                    <a:lnTo>
                      <a:pt x="247" y="22"/>
                    </a:lnTo>
                    <a:lnTo>
                      <a:pt x="247" y="22"/>
                    </a:lnTo>
                    <a:lnTo>
                      <a:pt x="242" y="16"/>
                    </a:lnTo>
                    <a:lnTo>
                      <a:pt x="236" y="9"/>
                    </a:lnTo>
                    <a:lnTo>
                      <a:pt x="229" y="5"/>
                    </a:lnTo>
                    <a:lnTo>
                      <a:pt x="220" y="3"/>
                    </a:lnTo>
                    <a:lnTo>
                      <a:pt x="220" y="3"/>
                    </a:lnTo>
                    <a:lnTo>
                      <a:pt x="207" y="0"/>
                    </a:lnTo>
                    <a:lnTo>
                      <a:pt x="196" y="0"/>
                    </a:lnTo>
                    <a:lnTo>
                      <a:pt x="183" y="0"/>
                    </a:lnTo>
                    <a:lnTo>
                      <a:pt x="183" y="0"/>
                    </a:lnTo>
                    <a:lnTo>
                      <a:pt x="170" y="2"/>
                    </a:lnTo>
                    <a:lnTo>
                      <a:pt x="156" y="4"/>
                    </a:lnTo>
                    <a:lnTo>
                      <a:pt x="141" y="8"/>
                    </a:lnTo>
                    <a:lnTo>
                      <a:pt x="126" y="14"/>
                    </a:lnTo>
                    <a:lnTo>
                      <a:pt x="110" y="20"/>
                    </a:lnTo>
                    <a:lnTo>
                      <a:pt x="95" y="26"/>
                    </a:lnTo>
                    <a:lnTo>
                      <a:pt x="78" y="34"/>
                    </a:lnTo>
                    <a:lnTo>
                      <a:pt x="63" y="43"/>
                    </a:lnTo>
                    <a:lnTo>
                      <a:pt x="63" y="43"/>
                    </a:lnTo>
                    <a:lnTo>
                      <a:pt x="45" y="54"/>
                    </a:lnTo>
                    <a:lnTo>
                      <a:pt x="29" y="65"/>
                    </a:lnTo>
                    <a:lnTo>
                      <a:pt x="15" y="76"/>
                    </a:lnTo>
                    <a:lnTo>
                      <a:pt x="0" y="88"/>
                    </a:lnTo>
                    <a:lnTo>
                      <a:pt x="0" y="88"/>
                    </a:lnTo>
                    <a:lnTo>
                      <a:pt x="1" y="8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2" name="Freeform 112"/>
              <p:cNvSpPr>
                <a:spLocks/>
              </p:cNvSpPr>
              <p:nvPr/>
            </p:nvSpPr>
            <p:spPr bwMode="auto">
              <a:xfrm>
                <a:off x="623" y="546"/>
                <a:ext cx="82" cy="99"/>
              </a:xfrm>
              <a:custGeom>
                <a:avLst/>
                <a:gdLst>
                  <a:gd name="T0" fmla="*/ 25 w 82"/>
                  <a:gd name="T1" fmla="*/ 0 h 99"/>
                  <a:gd name="T2" fmla="*/ 25 w 82"/>
                  <a:gd name="T3" fmla="*/ 0 h 99"/>
                  <a:gd name="T4" fmla="*/ 15 w 82"/>
                  <a:gd name="T5" fmla="*/ 15 h 99"/>
                  <a:gd name="T6" fmla="*/ 7 w 82"/>
                  <a:gd name="T7" fmla="*/ 29 h 99"/>
                  <a:gd name="T8" fmla="*/ 4 w 82"/>
                  <a:gd name="T9" fmla="*/ 36 h 99"/>
                  <a:gd name="T10" fmla="*/ 2 w 82"/>
                  <a:gd name="T11" fmla="*/ 44 h 99"/>
                  <a:gd name="T12" fmla="*/ 1 w 82"/>
                  <a:gd name="T13" fmla="*/ 51 h 99"/>
                  <a:gd name="T14" fmla="*/ 0 w 82"/>
                  <a:gd name="T15" fmla="*/ 57 h 99"/>
                  <a:gd name="T16" fmla="*/ 0 w 82"/>
                  <a:gd name="T17" fmla="*/ 57 h 99"/>
                  <a:gd name="T18" fmla="*/ 0 w 82"/>
                  <a:gd name="T19" fmla="*/ 57 h 99"/>
                  <a:gd name="T20" fmla="*/ 0 w 82"/>
                  <a:gd name="T21" fmla="*/ 57 h 99"/>
                  <a:gd name="T22" fmla="*/ 0 w 82"/>
                  <a:gd name="T23" fmla="*/ 57 h 99"/>
                  <a:gd name="T24" fmla="*/ 0 w 82"/>
                  <a:gd name="T25" fmla="*/ 63 h 99"/>
                  <a:gd name="T26" fmla="*/ 2 w 82"/>
                  <a:gd name="T27" fmla="*/ 68 h 99"/>
                  <a:gd name="T28" fmla="*/ 2 w 82"/>
                  <a:gd name="T29" fmla="*/ 68 h 99"/>
                  <a:gd name="T30" fmla="*/ 5 w 82"/>
                  <a:gd name="T31" fmla="*/ 76 h 99"/>
                  <a:gd name="T32" fmla="*/ 5 w 82"/>
                  <a:gd name="T33" fmla="*/ 76 h 99"/>
                  <a:gd name="T34" fmla="*/ 9 w 82"/>
                  <a:gd name="T35" fmla="*/ 83 h 99"/>
                  <a:gd name="T36" fmla="*/ 14 w 82"/>
                  <a:gd name="T37" fmla="*/ 87 h 99"/>
                  <a:gd name="T38" fmla="*/ 19 w 82"/>
                  <a:gd name="T39" fmla="*/ 91 h 99"/>
                  <a:gd name="T40" fmla="*/ 25 w 82"/>
                  <a:gd name="T41" fmla="*/ 94 h 99"/>
                  <a:gd name="T42" fmla="*/ 33 w 82"/>
                  <a:gd name="T43" fmla="*/ 96 h 99"/>
                  <a:gd name="T44" fmla="*/ 40 w 82"/>
                  <a:gd name="T45" fmla="*/ 98 h 99"/>
                  <a:gd name="T46" fmla="*/ 48 w 82"/>
                  <a:gd name="T47" fmla="*/ 99 h 99"/>
                  <a:gd name="T48" fmla="*/ 56 w 82"/>
                  <a:gd name="T49" fmla="*/ 99 h 99"/>
                  <a:gd name="T50" fmla="*/ 56 w 82"/>
                  <a:gd name="T51" fmla="*/ 99 h 99"/>
                  <a:gd name="T52" fmla="*/ 69 w 82"/>
                  <a:gd name="T53" fmla="*/ 98 h 99"/>
                  <a:gd name="T54" fmla="*/ 82 w 82"/>
                  <a:gd name="T55"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99">
                    <a:moveTo>
                      <a:pt x="25" y="0"/>
                    </a:moveTo>
                    <a:lnTo>
                      <a:pt x="25" y="0"/>
                    </a:lnTo>
                    <a:lnTo>
                      <a:pt x="15" y="15"/>
                    </a:lnTo>
                    <a:lnTo>
                      <a:pt x="7" y="29"/>
                    </a:lnTo>
                    <a:lnTo>
                      <a:pt x="4" y="36"/>
                    </a:lnTo>
                    <a:lnTo>
                      <a:pt x="2" y="44"/>
                    </a:lnTo>
                    <a:lnTo>
                      <a:pt x="1" y="51"/>
                    </a:lnTo>
                    <a:lnTo>
                      <a:pt x="0" y="57"/>
                    </a:lnTo>
                    <a:lnTo>
                      <a:pt x="0" y="57"/>
                    </a:lnTo>
                    <a:lnTo>
                      <a:pt x="0" y="57"/>
                    </a:lnTo>
                    <a:lnTo>
                      <a:pt x="0" y="57"/>
                    </a:lnTo>
                    <a:lnTo>
                      <a:pt x="0" y="57"/>
                    </a:lnTo>
                    <a:lnTo>
                      <a:pt x="0" y="63"/>
                    </a:lnTo>
                    <a:lnTo>
                      <a:pt x="2" y="68"/>
                    </a:lnTo>
                    <a:lnTo>
                      <a:pt x="2" y="68"/>
                    </a:lnTo>
                    <a:lnTo>
                      <a:pt x="5" y="76"/>
                    </a:lnTo>
                    <a:lnTo>
                      <a:pt x="5" y="76"/>
                    </a:lnTo>
                    <a:lnTo>
                      <a:pt x="9" y="83"/>
                    </a:lnTo>
                    <a:lnTo>
                      <a:pt x="14" y="87"/>
                    </a:lnTo>
                    <a:lnTo>
                      <a:pt x="19" y="91"/>
                    </a:lnTo>
                    <a:lnTo>
                      <a:pt x="25" y="94"/>
                    </a:lnTo>
                    <a:lnTo>
                      <a:pt x="33" y="96"/>
                    </a:lnTo>
                    <a:lnTo>
                      <a:pt x="40" y="98"/>
                    </a:lnTo>
                    <a:lnTo>
                      <a:pt x="48" y="99"/>
                    </a:lnTo>
                    <a:lnTo>
                      <a:pt x="56" y="99"/>
                    </a:lnTo>
                    <a:lnTo>
                      <a:pt x="56" y="99"/>
                    </a:lnTo>
                    <a:lnTo>
                      <a:pt x="69" y="98"/>
                    </a:lnTo>
                    <a:lnTo>
                      <a:pt x="82" y="9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3" name="Freeform 113"/>
              <p:cNvSpPr>
                <a:spLocks/>
              </p:cNvSpPr>
              <p:nvPr/>
            </p:nvSpPr>
            <p:spPr bwMode="auto">
              <a:xfrm>
                <a:off x="725" y="464"/>
                <a:ext cx="108" cy="227"/>
              </a:xfrm>
              <a:custGeom>
                <a:avLst/>
                <a:gdLst>
                  <a:gd name="T0" fmla="*/ 100 w 108"/>
                  <a:gd name="T1" fmla="*/ 0 h 227"/>
                  <a:gd name="T2" fmla="*/ 100 w 108"/>
                  <a:gd name="T3" fmla="*/ 0 h 227"/>
                  <a:gd name="T4" fmla="*/ 101 w 108"/>
                  <a:gd name="T5" fmla="*/ 5 h 227"/>
                  <a:gd name="T6" fmla="*/ 104 w 108"/>
                  <a:gd name="T7" fmla="*/ 22 h 227"/>
                  <a:gd name="T8" fmla="*/ 107 w 108"/>
                  <a:gd name="T9" fmla="*/ 44 h 227"/>
                  <a:gd name="T10" fmla="*/ 108 w 108"/>
                  <a:gd name="T11" fmla="*/ 73 h 227"/>
                  <a:gd name="T12" fmla="*/ 108 w 108"/>
                  <a:gd name="T13" fmla="*/ 73 h 227"/>
                  <a:gd name="T14" fmla="*/ 108 w 108"/>
                  <a:gd name="T15" fmla="*/ 90 h 227"/>
                  <a:gd name="T16" fmla="*/ 107 w 108"/>
                  <a:gd name="T17" fmla="*/ 105 h 227"/>
                  <a:gd name="T18" fmla="*/ 104 w 108"/>
                  <a:gd name="T19" fmla="*/ 120 h 227"/>
                  <a:gd name="T20" fmla="*/ 102 w 108"/>
                  <a:gd name="T21" fmla="*/ 135 h 227"/>
                  <a:gd name="T22" fmla="*/ 100 w 108"/>
                  <a:gd name="T23" fmla="*/ 149 h 227"/>
                  <a:gd name="T24" fmla="*/ 97 w 108"/>
                  <a:gd name="T25" fmla="*/ 162 h 227"/>
                  <a:gd name="T26" fmla="*/ 93 w 108"/>
                  <a:gd name="T27" fmla="*/ 174 h 227"/>
                  <a:gd name="T28" fmla="*/ 89 w 108"/>
                  <a:gd name="T29" fmla="*/ 185 h 227"/>
                  <a:gd name="T30" fmla="*/ 89 w 108"/>
                  <a:gd name="T31" fmla="*/ 185 h 227"/>
                  <a:gd name="T32" fmla="*/ 85 w 108"/>
                  <a:gd name="T33" fmla="*/ 194 h 227"/>
                  <a:gd name="T34" fmla="*/ 80 w 108"/>
                  <a:gd name="T35" fmla="*/ 204 h 227"/>
                  <a:gd name="T36" fmla="*/ 75 w 108"/>
                  <a:gd name="T37" fmla="*/ 211 h 227"/>
                  <a:gd name="T38" fmla="*/ 71 w 108"/>
                  <a:gd name="T39" fmla="*/ 217 h 227"/>
                  <a:gd name="T40" fmla="*/ 71 w 108"/>
                  <a:gd name="T41" fmla="*/ 217 h 227"/>
                  <a:gd name="T42" fmla="*/ 65 w 108"/>
                  <a:gd name="T43" fmla="*/ 221 h 227"/>
                  <a:gd name="T44" fmla="*/ 60 w 108"/>
                  <a:gd name="T45" fmla="*/ 224 h 227"/>
                  <a:gd name="T46" fmla="*/ 55 w 108"/>
                  <a:gd name="T47" fmla="*/ 226 h 227"/>
                  <a:gd name="T48" fmla="*/ 51 w 108"/>
                  <a:gd name="T49" fmla="*/ 227 h 227"/>
                  <a:gd name="T50" fmla="*/ 51 w 108"/>
                  <a:gd name="T51" fmla="*/ 227 h 227"/>
                  <a:gd name="T52" fmla="*/ 46 w 108"/>
                  <a:gd name="T53" fmla="*/ 226 h 227"/>
                  <a:gd name="T54" fmla="*/ 42 w 108"/>
                  <a:gd name="T55" fmla="*/ 224 h 227"/>
                  <a:gd name="T56" fmla="*/ 37 w 108"/>
                  <a:gd name="T57" fmla="*/ 221 h 227"/>
                  <a:gd name="T58" fmla="*/ 31 w 108"/>
                  <a:gd name="T59" fmla="*/ 217 h 227"/>
                  <a:gd name="T60" fmla="*/ 31 w 108"/>
                  <a:gd name="T61" fmla="*/ 217 h 227"/>
                  <a:gd name="T62" fmla="*/ 26 w 108"/>
                  <a:gd name="T63" fmla="*/ 211 h 227"/>
                  <a:gd name="T64" fmla="*/ 22 w 108"/>
                  <a:gd name="T65" fmla="*/ 205 h 227"/>
                  <a:gd name="T66" fmla="*/ 17 w 108"/>
                  <a:gd name="T67" fmla="*/ 197 h 227"/>
                  <a:gd name="T68" fmla="*/ 13 w 108"/>
                  <a:gd name="T69" fmla="*/ 187 h 227"/>
                  <a:gd name="T70" fmla="*/ 6 w 108"/>
                  <a:gd name="T71" fmla="*/ 167 h 227"/>
                  <a:gd name="T72" fmla="*/ 0 w 108"/>
                  <a:gd name="T73" fmla="*/ 14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227">
                    <a:moveTo>
                      <a:pt x="100" y="0"/>
                    </a:moveTo>
                    <a:lnTo>
                      <a:pt x="100" y="0"/>
                    </a:lnTo>
                    <a:lnTo>
                      <a:pt x="101" y="5"/>
                    </a:lnTo>
                    <a:lnTo>
                      <a:pt x="104" y="22"/>
                    </a:lnTo>
                    <a:lnTo>
                      <a:pt x="107" y="44"/>
                    </a:lnTo>
                    <a:lnTo>
                      <a:pt x="108" y="73"/>
                    </a:lnTo>
                    <a:lnTo>
                      <a:pt x="108" y="73"/>
                    </a:lnTo>
                    <a:lnTo>
                      <a:pt x="108" y="90"/>
                    </a:lnTo>
                    <a:lnTo>
                      <a:pt x="107" y="105"/>
                    </a:lnTo>
                    <a:lnTo>
                      <a:pt x="104" y="120"/>
                    </a:lnTo>
                    <a:lnTo>
                      <a:pt x="102" y="135"/>
                    </a:lnTo>
                    <a:lnTo>
                      <a:pt x="100" y="149"/>
                    </a:lnTo>
                    <a:lnTo>
                      <a:pt x="97" y="162"/>
                    </a:lnTo>
                    <a:lnTo>
                      <a:pt x="93" y="174"/>
                    </a:lnTo>
                    <a:lnTo>
                      <a:pt x="89" y="185"/>
                    </a:lnTo>
                    <a:lnTo>
                      <a:pt x="89" y="185"/>
                    </a:lnTo>
                    <a:lnTo>
                      <a:pt x="85" y="194"/>
                    </a:lnTo>
                    <a:lnTo>
                      <a:pt x="80" y="204"/>
                    </a:lnTo>
                    <a:lnTo>
                      <a:pt x="75" y="211"/>
                    </a:lnTo>
                    <a:lnTo>
                      <a:pt x="71" y="217"/>
                    </a:lnTo>
                    <a:lnTo>
                      <a:pt x="71" y="217"/>
                    </a:lnTo>
                    <a:lnTo>
                      <a:pt x="65" y="221"/>
                    </a:lnTo>
                    <a:lnTo>
                      <a:pt x="60" y="224"/>
                    </a:lnTo>
                    <a:lnTo>
                      <a:pt x="55" y="226"/>
                    </a:lnTo>
                    <a:lnTo>
                      <a:pt x="51" y="227"/>
                    </a:lnTo>
                    <a:lnTo>
                      <a:pt x="51" y="227"/>
                    </a:lnTo>
                    <a:lnTo>
                      <a:pt x="46" y="226"/>
                    </a:lnTo>
                    <a:lnTo>
                      <a:pt x="42" y="224"/>
                    </a:lnTo>
                    <a:lnTo>
                      <a:pt x="37" y="221"/>
                    </a:lnTo>
                    <a:lnTo>
                      <a:pt x="31" y="217"/>
                    </a:lnTo>
                    <a:lnTo>
                      <a:pt x="31" y="217"/>
                    </a:lnTo>
                    <a:lnTo>
                      <a:pt x="26" y="211"/>
                    </a:lnTo>
                    <a:lnTo>
                      <a:pt x="22" y="205"/>
                    </a:lnTo>
                    <a:lnTo>
                      <a:pt x="17" y="197"/>
                    </a:lnTo>
                    <a:lnTo>
                      <a:pt x="13" y="187"/>
                    </a:lnTo>
                    <a:lnTo>
                      <a:pt x="6" y="167"/>
                    </a:lnTo>
                    <a:lnTo>
                      <a:pt x="0" y="14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4" name="Freeform 114"/>
              <p:cNvSpPr>
                <a:spLocks/>
              </p:cNvSpPr>
              <p:nvPr/>
            </p:nvSpPr>
            <p:spPr bwMode="auto">
              <a:xfrm>
                <a:off x="807" y="469"/>
                <a:ext cx="9" cy="6"/>
              </a:xfrm>
              <a:custGeom>
                <a:avLst/>
                <a:gdLst>
                  <a:gd name="T0" fmla="*/ 9 w 9"/>
                  <a:gd name="T1" fmla="*/ 6 h 6"/>
                  <a:gd name="T2" fmla="*/ 9 w 9"/>
                  <a:gd name="T3" fmla="*/ 6 h 6"/>
                  <a:gd name="T4" fmla="*/ 6 w 9"/>
                  <a:gd name="T5" fmla="*/ 4 h 6"/>
                  <a:gd name="T6" fmla="*/ 6 w 9"/>
                  <a:gd name="T7" fmla="*/ 4 h 6"/>
                  <a:gd name="T8" fmla="*/ 0 w 9"/>
                  <a:gd name="T9" fmla="*/ 0 h 6"/>
                </a:gdLst>
                <a:ahLst/>
                <a:cxnLst>
                  <a:cxn ang="0">
                    <a:pos x="T0" y="T1"/>
                  </a:cxn>
                  <a:cxn ang="0">
                    <a:pos x="T2" y="T3"/>
                  </a:cxn>
                  <a:cxn ang="0">
                    <a:pos x="T4" y="T5"/>
                  </a:cxn>
                  <a:cxn ang="0">
                    <a:pos x="T6" y="T7"/>
                  </a:cxn>
                  <a:cxn ang="0">
                    <a:pos x="T8" y="T9"/>
                  </a:cxn>
                </a:cxnLst>
                <a:rect l="0" t="0" r="r" b="b"/>
                <a:pathLst>
                  <a:path w="9" h="6">
                    <a:moveTo>
                      <a:pt x="9" y="6"/>
                    </a:moveTo>
                    <a:lnTo>
                      <a:pt x="9" y="6"/>
                    </a:lnTo>
                    <a:lnTo>
                      <a:pt x="6" y="4"/>
                    </a:lnTo>
                    <a:lnTo>
                      <a:pt x="6" y="4"/>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5" name="Freeform 115"/>
              <p:cNvSpPr>
                <a:spLocks/>
              </p:cNvSpPr>
              <p:nvPr/>
            </p:nvSpPr>
            <p:spPr bwMode="auto">
              <a:xfrm>
                <a:off x="750" y="511"/>
                <a:ext cx="52" cy="52"/>
              </a:xfrm>
              <a:custGeom>
                <a:avLst/>
                <a:gdLst>
                  <a:gd name="T0" fmla="*/ 52 w 52"/>
                  <a:gd name="T1" fmla="*/ 26 h 52"/>
                  <a:gd name="T2" fmla="*/ 52 w 52"/>
                  <a:gd name="T3" fmla="*/ 26 h 52"/>
                  <a:gd name="T4" fmla="*/ 51 w 52"/>
                  <a:gd name="T5" fmla="*/ 31 h 52"/>
                  <a:gd name="T6" fmla="*/ 50 w 52"/>
                  <a:gd name="T7" fmla="*/ 36 h 52"/>
                  <a:gd name="T8" fmla="*/ 48 w 52"/>
                  <a:gd name="T9" fmla="*/ 40 h 52"/>
                  <a:gd name="T10" fmla="*/ 43 w 52"/>
                  <a:gd name="T11" fmla="*/ 45 h 52"/>
                  <a:gd name="T12" fmla="*/ 40 w 52"/>
                  <a:gd name="T13" fmla="*/ 48 h 52"/>
                  <a:gd name="T14" fmla="*/ 35 w 52"/>
                  <a:gd name="T15" fmla="*/ 50 h 52"/>
                  <a:gd name="T16" fmla="*/ 31 w 52"/>
                  <a:gd name="T17" fmla="*/ 52 h 52"/>
                  <a:gd name="T18" fmla="*/ 26 w 52"/>
                  <a:gd name="T19" fmla="*/ 52 h 52"/>
                  <a:gd name="T20" fmla="*/ 26 w 52"/>
                  <a:gd name="T21" fmla="*/ 52 h 52"/>
                  <a:gd name="T22" fmla="*/ 21 w 52"/>
                  <a:gd name="T23" fmla="*/ 52 h 52"/>
                  <a:gd name="T24" fmla="*/ 16 w 52"/>
                  <a:gd name="T25" fmla="*/ 50 h 52"/>
                  <a:gd name="T26" fmla="*/ 12 w 52"/>
                  <a:gd name="T27" fmla="*/ 48 h 52"/>
                  <a:gd name="T28" fmla="*/ 7 w 52"/>
                  <a:gd name="T29" fmla="*/ 45 h 52"/>
                  <a:gd name="T30" fmla="*/ 4 w 52"/>
                  <a:gd name="T31" fmla="*/ 40 h 52"/>
                  <a:gd name="T32" fmla="*/ 2 w 52"/>
                  <a:gd name="T33" fmla="*/ 36 h 52"/>
                  <a:gd name="T34" fmla="*/ 0 w 52"/>
                  <a:gd name="T35" fmla="*/ 31 h 52"/>
                  <a:gd name="T36" fmla="*/ 0 w 52"/>
                  <a:gd name="T37" fmla="*/ 26 h 52"/>
                  <a:gd name="T38" fmla="*/ 0 w 52"/>
                  <a:gd name="T39" fmla="*/ 26 h 52"/>
                  <a:gd name="T40" fmla="*/ 0 w 52"/>
                  <a:gd name="T41" fmla="*/ 21 h 52"/>
                  <a:gd name="T42" fmla="*/ 2 w 52"/>
                  <a:gd name="T43" fmla="*/ 16 h 52"/>
                  <a:gd name="T44" fmla="*/ 4 w 52"/>
                  <a:gd name="T45" fmla="*/ 12 h 52"/>
                  <a:gd name="T46" fmla="*/ 7 w 52"/>
                  <a:gd name="T47" fmla="*/ 8 h 52"/>
                  <a:gd name="T48" fmla="*/ 12 w 52"/>
                  <a:gd name="T49" fmla="*/ 4 h 52"/>
                  <a:gd name="T50" fmla="*/ 16 w 52"/>
                  <a:gd name="T51" fmla="*/ 2 h 52"/>
                  <a:gd name="T52" fmla="*/ 21 w 52"/>
                  <a:gd name="T53" fmla="*/ 1 h 52"/>
                  <a:gd name="T54" fmla="*/ 26 w 52"/>
                  <a:gd name="T55" fmla="*/ 0 h 52"/>
                  <a:gd name="T56" fmla="*/ 26 w 52"/>
                  <a:gd name="T57" fmla="*/ 0 h 52"/>
                  <a:gd name="T58" fmla="*/ 31 w 52"/>
                  <a:gd name="T59" fmla="*/ 1 h 52"/>
                  <a:gd name="T60" fmla="*/ 35 w 52"/>
                  <a:gd name="T61" fmla="*/ 2 h 52"/>
                  <a:gd name="T62" fmla="*/ 40 w 52"/>
                  <a:gd name="T63" fmla="*/ 4 h 52"/>
                  <a:gd name="T64" fmla="*/ 43 w 52"/>
                  <a:gd name="T65" fmla="*/ 8 h 52"/>
                  <a:gd name="T66" fmla="*/ 48 w 52"/>
                  <a:gd name="T67" fmla="*/ 12 h 52"/>
                  <a:gd name="T68" fmla="*/ 50 w 52"/>
                  <a:gd name="T69" fmla="*/ 16 h 52"/>
                  <a:gd name="T70" fmla="*/ 51 w 52"/>
                  <a:gd name="T71" fmla="*/ 21 h 52"/>
                  <a:gd name="T72" fmla="*/ 52 w 52"/>
                  <a:gd name="T73" fmla="*/ 26 h 52"/>
                  <a:gd name="T74" fmla="*/ 52 w 52"/>
                  <a:gd name="T7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52">
                    <a:moveTo>
                      <a:pt x="52" y="26"/>
                    </a:moveTo>
                    <a:lnTo>
                      <a:pt x="52" y="26"/>
                    </a:lnTo>
                    <a:lnTo>
                      <a:pt x="51" y="31"/>
                    </a:lnTo>
                    <a:lnTo>
                      <a:pt x="50" y="36"/>
                    </a:lnTo>
                    <a:lnTo>
                      <a:pt x="48" y="40"/>
                    </a:lnTo>
                    <a:lnTo>
                      <a:pt x="43" y="45"/>
                    </a:lnTo>
                    <a:lnTo>
                      <a:pt x="40" y="48"/>
                    </a:lnTo>
                    <a:lnTo>
                      <a:pt x="35" y="50"/>
                    </a:lnTo>
                    <a:lnTo>
                      <a:pt x="31" y="52"/>
                    </a:lnTo>
                    <a:lnTo>
                      <a:pt x="26" y="52"/>
                    </a:lnTo>
                    <a:lnTo>
                      <a:pt x="26" y="52"/>
                    </a:lnTo>
                    <a:lnTo>
                      <a:pt x="21" y="52"/>
                    </a:lnTo>
                    <a:lnTo>
                      <a:pt x="16" y="50"/>
                    </a:lnTo>
                    <a:lnTo>
                      <a:pt x="12" y="48"/>
                    </a:lnTo>
                    <a:lnTo>
                      <a:pt x="7" y="45"/>
                    </a:lnTo>
                    <a:lnTo>
                      <a:pt x="4" y="40"/>
                    </a:lnTo>
                    <a:lnTo>
                      <a:pt x="2" y="36"/>
                    </a:lnTo>
                    <a:lnTo>
                      <a:pt x="0" y="31"/>
                    </a:lnTo>
                    <a:lnTo>
                      <a:pt x="0" y="26"/>
                    </a:lnTo>
                    <a:lnTo>
                      <a:pt x="0" y="26"/>
                    </a:lnTo>
                    <a:lnTo>
                      <a:pt x="0" y="21"/>
                    </a:lnTo>
                    <a:lnTo>
                      <a:pt x="2" y="16"/>
                    </a:lnTo>
                    <a:lnTo>
                      <a:pt x="4" y="12"/>
                    </a:lnTo>
                    <a:lnTo>
                      <a:pt x="7" y="8"/>
                    </a:lnTo>
                    <a:lnTo>
                      <a:pt x="12" y="4"/>
                    </a:lnTo>
                    <a:lnTo>
                      <a:pt x="16" y="2"/>
                    </a:lnTo>
                    <a:lnTo>
                      <a:pt x="21" y="1"/>
                    </a:lnTo>
                    <a:lnTo>
                      <a:pt x="26" y="0"/>
                    </a:lnTo>
                    <a:lnTo>
                      <a:pt x="26" y="0"/>
                    </a:lnTo>
                    <a:lnTo>
                      <a:pt x="31" y="1"/>
                    </a:lnTo>
                    <a:lnTo>
                      <a:pt x="35" y="2"/>
                    </a:lnTo>
                    <a:lnTo>
                      <a:pt x="40" y="4"/>
                    </a:lnTo>
                    <a:lnTo>
                      <a:pt x="43" y="8"/>
                    </a:lnTo>
                    <a:lnTo>
                      <a:pt x="48" y="12"/>
                    </a:lnTo>
                    <a:lnTo>
                      <a:pt x="50" y="16"/>
                    </a:lnTo>
                    <a:lnTo>
                      <a:pt x="51" y="21"/>
                    </a:lnTo>
                    <a:lnTo>
                      <a:pt x="52" y="26"/>
                    </a:lnTo>
                    <a:lnTo>
                      <a:pt x="52" y="2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6" name="Freeform 116"/>
              <p:cNvSpPr>
                <a:spLocks/>
              </p:cNvSpPr>
              <p:nvPr/>
            </p:nvSpPr>
            <p:spPr bwMode="auto">
              <a:xfrm>
                <a:off x="1286" y="343"/>
                <a:ext cx="200" cy="230"/>
              </a:xfrm>
              <a:custGeom>
                <a:avLst/>
                <a:gdLst>
                  <a:gd name="T0" fmla="*/ 62 w 200"/>
                  <a:gd name="T1" fmla="*/ 207 h 230"/>
                  <a:gd name="T2" fmla="*/ 33 w 200"/>
                  <a:gd name="T3" fmla="*/ 207 h 230"/>
                  <a:gd name="T4" fmla="*/ 25 w 200"/>
                  <a:gd name="T5" fmla="*/ 203 h 230"/>
                  <a:gd name="T6" fmla="*/ 21 w 200"/>
                  <a:gd name="T7" fmla="*/ 195 h 230"/>
                  <a:gd name="T8" fmla="*/ 45 w 200"/>
                  <a:gd name="T9" fmla="*/ 179 h 230"/>
                  <a:gd name="T10" fmla="*/ 49 w 200"/>
                  <a:gd name="T11" fmla="*/ 178 h 230"/>
                  <a:gd name="T12" fmla="*/ 55 w 200"/>
                  <a:gd name="T13" fmla="*/ 172 h 230"/>
                  <a:gd name="T14" fmla="*/ 56 w 200"/>
                  <a:gd name="T15" fmla="*/ 168 h 230"/>
                  <a:gd name="T16" fmla="*/ 53 w 200"/>
                  <a:gd name="T17" fmla="*/ 161 h 230"/>
                  <a:gd name="T18" fmla="*/ 45 w 200"/>
                  <a:gd name="T19" fmla="*/ 158 h 230"/>
                  <a:gd name="T20" fmla="*/ 21 w 200"/>
                  <a:gd name="T21" fmla="*/ 141 h 230"/>
                  <a:gd name="T22" fmla="*/ 0 w 200"/>
                  <a:gd name="T23" fmla="*/ 141 h 230"/>
                  <a:gd name="T24" fmla="*/ 15 w 200"/>
                  <a:gd name="T25" fmla="*/ 69 h 230"/>
                  <a:gd name="T26" fmla="*/ 18 w 200"/>
                  <a:gd name="T27" fmla="*/ 61 h 230"/>
                  <a:gd name="T28" fmla="*/ 28 w 200"/>
                  <a:gd name="T29" fmla="*/ 41 h 230"/>
                  <a:gd name="T30" fmla="*/ 47 w 200"/>
                  <a:gd name="T31" fmla="*/ 19 h 230"/>
                  <a:gd name="T32" fmla="*/ 67 w 200"/>
                  <a:gd name="T33" fmla="*/ 8 h 230"/>
                  <a:gd name="T34" fmla="*/ 81 w 200"/>
                  <a:gd name="T35" fmla="*/ 3 h 230"/>
                  <a:gd name="T36" fmla="*/ 97 w 200"/>
                  <a:gd name="T37" fmla="*/ 0 h 230"/>
                  <a:gd name="T38" fmla="*/ 105 w 200"/>
                  <a:gd name="T39" fmla="*/ 0 h 230"/>
                  <a:gd name="T40" fmla="*/ 125 w 200"/>
                  <a:gd name="T41" fmla="*/ 2 h 230"/>
                  <a:gd name="T42" fmla="*/ 142 w 200"/>
                  <a:gd name="T43" fmla="*/ 7 h 230"/>
                  <a:gd name="T44" fmla="*/ 157 w 200"/>
                  <a:gd name="T45" fmla="*/ 16 h 230"/>
                  <a:gd name="T46" fmla="*/ 172 w 200"/>
                  <a:gd name="T47" fmla="*/ 27 h 230"/>
                  <a:gd name="T48" fmla="*/ 183 w 200"/>
                  <a:gd name="T49" fmla="*/ 41 h 230"/>
                  <a:gd name="T50" fmla="*/ 191 w 200"/>
                  <a:gd name="T51" fmla="*/ 57 h 230"/>
                  <a:gd name="T52" fmla="*/ 198 w 200"/>
                  <a:gd name="T53" fmla="*/ 75 h 230"/>
                  <a:gd name="T54" fmla="*/ 200 w 200"/>
                  <a:gd name="T55" fmla="*/ 94 h 230"/>
                  <a:gd name="T56" fmla="*/ 199 w 200"/>
                  <a:gd name="T57" fmla="*/ 106 h 230"/>
                  <a:gd name="T58" fmla="*/ 192 w 200"/>
                  <a:gd name="T59" fmla="*/ 128 h 230"/>
                  <a:gd name="T60" fmla="*/ 182 w 200"/>
                  <a:gd name="T61" fmla="*/ 148 h 230"/>
                  <a:gd name="T62" fmla="*/ 168 w 200"/>
                  <a:gd name="T63" fmla="*/ 164 h 230"/>
                  <a:gd name="T64" fmla="*/ 159 w 200"/>
                  <a:gd name="T65"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230">
                    <a:moveTo>
                      <a:pt x="62" y="230"/>
                    </a:moveTo>
                    <a:lnTo>
                      <a:pt x="62" y="207"/>
                    </a:lnTo>
                    <a:lnTo>
                      <a:pt x="33" y="207"/>
                    </a:lnTo>
                    <a:lnTo>
                      <a:pt x="33" y="207"/>
                    </a:lnTo>
                    <a:lnTo>
                      <a:pt x="28" y="206"/>
                    </a:lnTo>
                    <a:lnTo>
                      <a:pt x="25" y="203"/>
                    </a:lnTo>
                    <a:lnTo>
                      <a:pt x="22" y="200"/>
                    </a:lnTo>
                    <a:lnTo>
                      <a:pt x="21" y="195"/>
                    </a:lnTo>
                    <a:lnTo>
                      <a:pt x="21" y="179"/>
                    </a:lnTo>
                    <a:lnTo>
                      <a:pt x="45" y="179"/>
                    </a:lnTo>
                    <a:lnTo>
                      <a:pt x="45" y="179"/>
                    </a:lnTo>
                    <a:lnTo>
                      <a:pt x="49" y="178"/>
                    </a:lnTo>
                    <a:lnTo>
                      <a:pt x="53" y="176"/>
                    </a:lnTo>
                    <a:lnTo>
                      <a:pt x="55" y="172"/>
                    </a:lnTo>
                    <a:lnTo>
                      <a:pt x="56" y="168"/>
                    </a:lnTo>
                    <a:lnTo>
                      <a:pt x="56" y="168"/>
                    </a:lnTo>
                    <a:lnTo>
                      <a:pt x="55" y="164"/>
                    </a:lnTo>
                    <a:lnTo>
                      <a:pt x="53" y="161"/>
                    </a:lnTo>
                    <a:lnTo>
                      <a:pt x="49" y="159"/>
                    </a:lnTo>
                    <a:lnTo>
                      <a:pt x="45" y="158"/>
                    </a:lnTo>
                    <a:lnTo>
                      <a:pt x="21" y="158"/>
                    </a:lnTo>
                    <a:lnTo>
                      <a:pt x="21" y="141"/>
                    </a:lnTo>
                    <a:lnTo>
                      <a:pt x="0" y="141"/>
                    </a:lnTo>
                    <a:lnTo>
                      <a:pt x="0" y="141"/>
                    </a:lnTo>
                    <a:lnTo>
                      <a:pt x="6" y="110"/>
                    </a:lnTo>
                    <a:lnTo>
                      <a:pt x="15" y="69"/>
                    </a:lnTo>
                    <a:lnTo>
                      <a:pt x="15" y="69"/>
                    </a:lnTo>
                    <a:lnTo>
                      <a:pt x="18" y="61"/>
                    </a:lnTo>
                    <a:lnTo>
                      <a:pt x="20" y="54"/>
                    </a:lnTo>
                    <a:lnTo>
                      <a:pt x="28" y="41"/>
                    </a:lnTo>
                    <a:lnTo>
                      <a:pt x="37" y="30"/>
                    </a:lnTo>
                    <a:lnTo>
                      <a:pt x="47" y="19"/>
                    </a:lnTo>
                    <a:lnTo>
                      <a:pt x="61" y="11"/>
                    </a:lnTo>
                    <a:lnTo>
                      <a:pt x="67" y="8"/>
                    </a:lnTo>
                    <a:lnTo>
                      <a:pt x="74" y="5"/>
                    </a:lnTo>
                    <a:lnTo>
                      <a:pt x="81" y="3"/>
                    </a:lnTo>
                    <a:lnTo>
                      <a:pt x="90" y="1"/>
                    </a:lnTo>
                    <a:lnTo>
                      <a:pt x="97" y="0"/>
                    </a:lnTo>
                    <a:lnTo>
                      <a:pt x="105" y="0"/>
                    </a:lnTo>
                    <a:lnTo>
                      <a:pt x="105" y="0"/>
                    </a:lnTo>
                    <a:lnTo>
                      <a:pt x="115" y="1"/>
                    </a:lnTo>
                    <a:lnTo>
                      <a:pt x="125" y="2"/>
                    </a:lnTo>
                    <a:lnTo>
                      <a:pt x="133" y="4"/>
                    </a:lnTo>
                    <a:lnTo>
                      <a:pt x="142" y="7"/>
                    </a:lnTo>
                    <a:lnTo>
                      <a:pt x="150" y="11"/>
                    </a:lnTo>
                    <a:lnTo>
                      <a:pt x="157" y="16"/>
                    </a:lnTo>
                    <a:lnTo>
                      <a:pt x="165" y="21"/>
                    </a:lnTo>
                    <a:lnTo>
                      <a:pt x="172" y="27"/>
                    </a:lnTo>
                    <a:lnTo>
                      <a:pt x="178" y="34"/>
                    </a:lnTo>
                    <a:lnTo>
                      <a:pt x="183" y="41"/>
                    </a:lnTo>
                    <a:lnTo>
                      <a:pt x="188" y="49"/>
                    </a:lnTo>
                    <a:lnTo>
                      <a:pt x="191" y="57"/>
                    </a:lnTo>
                    <a:lnTo>
                      <a:pt x="196" y="66"/>
                    </a:lnTo>
                    <a:lnTo>
                      <a:pt x="198" y="75"/>
                    </a:lnTo>
                    <a:lnTo>
                      <a:pt x="199" y="84"/>
                    </a:lnTo>
                    <a:lnTo>
                      <a:pt x="200" y="94"/>
                    </a:lnTo>
                    <a:lnTo>
                      <a:pt x="200" y="94"/>
                    </a:lnTo>
                    <a:lnTo>
                      <a:pt x="199" y="106"/>
                    </a:lnTo>
                    <a:lnTo>
                      <a:pt x="197" y="117"/>
                    </a:lnTo>
                    <a:lnTo>
                      <a:pt x="192" y="128"/>
                    </a:lnTo>
                    <a:lnTo>
                      <a:pt x="188" y="139"/>
                    </a:lnTo>
                    <a:lnTo>
                      <a:pt x="182" y="148"/>
                    </a:lnTo>
                    <a:lnTo>
                      <a:pt x="175" y="156"/>
                    </a:lnTo>
                    <a:lnTo>
                      <a:pt x="168" y="164"/>
                    </a:lnTo>
                    <a:lnTo>
                      <a:pt x="159" y="171"/>
                    </a:lnTo>
                    <a:lnTo>
                      <a:pt x="159" y="2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7" name="Freeform 117"/>
              <p:cNvSpPr>
                <a:spLocks/>
              </p:cNvSpPr>
              <p:nvPr/>
            </p:nvSpPr>
            <p:spPr bwMode="auto">
              <a:xfrm>
                <a:off x="1322" y="426"/>
                <a:ext cx="23" cy="23"/>
              </a:xfrm>
              <a:custGeom>
                <a:avLst/>
                <a:gdLst>
                  <a:gd name="T0" fmla="*/ 0 w 23"/>
                  <a:gd name="T1" fmla="*/ 11 h 23"/>
                  <a:gd name="T2" fmla="*/ 0 w 23"/>
                  <a:gd name="T3" fmla="*/ 11 h 23"/>
                  <a:gd name="T4" fmla="*/ 1 w 23"/>
                  <a:gd name="T5" fmla="*/ 15 h 23"/>
                  <a:gd name="T6" fmla="*/ 3 w 23"/>
                  <a:gd name="T7" fmla="*/ 20 h 23"/>
                  <a:gd name="T8" fmla="*/ 7 w 23"/>
                  <a:gd name="T9" fmla="*/ 22 h 23"/>
                  <a:gd name="T10" fmla="*/ 11 w 23"/>
                  <a:gd name="T11" fmla="*/ 23 h 23"/>
                  <a:gd name="T12" fmla="*/ 11 w 23"/>
                  <a:gd name="T13" fmla="*/ 23 h 23"/>
                  <a:gd name="T14" fmla="*/ 16 w 23"/>
                  <a:gd name="T15" fmla="*/ 22 h 23"/>
                  <a:gd name="T16" fmla="*/ 20 w 23"/>
                  <a:gd name="T17" fmla="*/ 20 h 23"/>
                  <a:gd name="T18" fmla="*/ 22 w 23"/>
                  <a:gd name="T19" fmla="*/ 15 h 23"/>
                  <a:gd name="T20" fmla="*/ 23 w 23"/>
                  <a:gd name="T21" fmla="*/ 11 h 23"/>
                  <a:gd name="T22" fmla="*/ 23 w 23"/>
                  <a:gd name="T23" fmla="*/ 11 h 23"/>
                  <a:gd name="T24" fmla="*/ 22 w 23"/>
                  <a:gd name="T25" fmla="*/ 7 h 23"/>
                  <a:gd name="T26" fmla="*/ 20 w 23"/>
                  <a:gd name="T27" fmla="*/ 3 h 23"/>
                  <a:gd name="T28" fmla="*/ 16 w 23"/>
                  <a:gd name="T29" fmla="*/ 1 h 23"/>
                  <a:gd name="T30" fmla="*/ 11 w 23"/>
                  <a:gd name="T31" fmla="*/ 0 h 23"/>
                  <a:gd name="T32" fmla="*/ 11 w 23"/>
                  <a:gd name="T33" fmla="*/ 0 h 23"/>
                  <a:gd name="T34" fmla="*/ 7 w 23"/>
                  <a:gd name="T35" fmla="*/ 1 h 23"/>
                  <a:gd name="T36" fmla="*/ 3 w 23"/>
                  <a:gd name="T37" fmla="*/ 3 h 23"/>
                  <a:gd name="T38" fmla="*/ 1 w 23"/>
                  <a:gd name="T39" fmla="*/ 7 h 23"/>
                  <a:gd name="T40" fmla="*/ 0 w 23"/>
                  <a:gd name="T41" fmla="*/ 11 h 23"/>
                  <a:gd name="T42" fmla="*/ 0 w 23"/>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3">
                    <a:moveTo>
                      <a:pt x="0" y="11"/>
                    </a:moveTo>
                    <a:lnTo>
                      <a:pt x="0" y="11"/>
                    </a:lnTo>
                    <a:lnTo>
                      <a:pt x="1" y="15"/>
                    </a:lnTo>
                    <a:lnTo>
                      <a:pt x="3" y="20"/>
                    </a:lnTo>
                    <a:lnTo>
                      <a:pt x="7" y="22"/>
                    </a:lnTo>
                    <a:lnTo>
                      <a:pt x="11" y="23"/>
                    </a:lnTo>
                    <a:lnTo>
                      <a:pt x="11" y="23"/>
                    </a:lnTo>
                    <a:lnTo>
                      <a:pt x="16" y="22"/>
                    </a:lnTo>
                    <a:lnTo>
                      <a:pt x="20" y="20"/>
                    </a:lnTo>
                    <a:lnTo>
                      <a:pt x="22" y="15"/>
                    </a:lnTo>
                    <a:lnTo>
                      <a:pt x="23" y="11"/>
                    </a:lnTo>
                    <a:lnTo>
                      <a:pt x="23" y="11"/>
                    </a:lnTo>
                    <a:lnTo>
                      <a:pt x="22" y="7"/>
                    </a:lnTo>
                    <a:lnTo>
                      <a:pt x="20" y="3"/>
                    </a:lnTo>
                    <a:lnTo>
                      <a:pt x="16" y="1"/>
                    </a:lnTo>
                    <a:lnTo>
                      <a:pt x="11" y="0"/>
                    </a:lnTo>
                    <a:lnTo>
                      <a:pt x="11" y="0"/>
                    </a:lnTo>
                    <a:lnTo>
                      <a:pt x="7" y="1"/>
                    </a:lnTo>
                    <a:lnTo>
                      <a:pt x="3" y="3"/>
                    </a:lnTo>
                    <a:lnTo>
                      <a:pt x="1" y="7"/>
                    </a:lnTo>
                    <a:lnTo>
                      <a:pt x="0" y="11"/>
                    </a:lnTo>
                    <a:lnTo>
                      <a:pt x="0" y="1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8" name="Freeform 118"/>
              <p:cNvSpPr>
                <a:spLocks/>
              </p:cNvSpPr>
              <p:nvPr/>
            </p:nvSpPr>
            <p:spPr bwMode="auto">
              <a:xfrm>
                <a:off x="1286" y="504"/>
                <a:ext cx="13" cy="14"/>
              </a:xfrm>
              <a:custGeom>
                <a:avLst/>
                <a:gdLst>
                  <a:gd name="T0" fmla="*/ 6 w 13"/>
                  <a:gd name="T1" fmla="*/ 0 h 14"/>
                  <a:gd name="T2" fmla="*/ 6 w 13"/>
                  <a:gd name="T3" fmla="*/ 0 h 14"/>
                  <a:gd name="T4" fmla="*/ 4 w 13"/>
                  <a:gd name="T5" fmla="*/ 1 h 14"/>
                  <a:gd name="T6" fmla="*/ 2 w 13"/>
                  <a:gd name="T7" fmla="*/ 2 h 14"/>
                  <a:gd name="T8" fmla="*/ 0 w 13"/>
                  <a:gd name="T9" fmla="*/ 4 h 14"/>
                  <a:gd name="T10" fmla="*/ 0 w 13"/>
                  <a:gd name="T11" fmla="*/ 7 h 14"/>
                  <a:gd name="T12" fmla="*/ 0 w 13"/>
                  <a:gd name="T13" fmla="*/ 7 h 14"/>
                  <a:gd name="T14" fmla="*/ 0 w 13"/>
                  <a:gd name="T15" fmla="*/ 9 h 14"/>
                  <a:gd name="T16" fmla="*/ 2 w 13"/>
                  <a:gd name="T17" fmla="*/ 11 h 14"/>
                  <a:gd name="T18" fmla="*/ 4 w 13"/>
                  <a:gd name="T19" fmla="*/ 14 h 14"/>
                  <a:gd name="T20" fmla="*/ 6 w 13"/>
                  <a:gd name="T21" fmla="*/ 14 h 14"/>
                  <a:gd name="T22" fmla="*/ 6 w 13"/>
                  <a:gd name="T23" fmla="*/ 14 h 14"/>
                  <a:gd name="T24" fmla="*/ 9 w 13"/>
                  <a:gd name="T25" fmla="*/ 14 h 14"/>
                  <a:gd name="T26" fmla="*/ 11 w 13"/>
                  <a:gd name="T27" fmla="*/ 11 h 14"/>
                  <a:gd name="T28" fmla="*/ 12 w 13"/>
                  <a:gd name="T29" fmla="*/ 9 h 14"/>
                  <a:gd name="T30" fmla="*/ 13 w 13"/>
                  <a:gd name="T31" fmla="*/ 7 h 14"/>
                  <a:gd name="T32" fmla="*/ 13 w 13"/>
                  <a:gd name="T33" fmla="*/ 7 h 14"/>
                  <a:gd name="T34" fmla="*/ 12 w 13"/>
                  <a:gd name="T35" fmla="*/ 4 h 14"/>
                  <a:gd name="T36" fmla="*/ 11 w 13"/>
                  <a:gd name="T37" fmla="*/ 2 h 14"/>
                  <a:gd name="T38" fmla="*/ 9 w 13"/>
                  <a:gd name="T39" fmla="*/ 1 h 14"/>
                  <a:gd name="T40" fmla="*/ 6 w 13"/>
                  <a:gd name="T41" fmla="*/ 0 h 14"/>
                  <a:gd name="T42" fmla="*/ 6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6" y="0"/>
                    </a:moveTo>
                    <a:lnTo>
                      <a:pt x="6" y="0"/>
                    </a:lnTo>
                    <a:lnTo>
                      <a:pt x="4" y="1"/>
                    </a:lnTo>
                    <a:lnTo>
                      <a:pt x="2" y="2"/>
                    </a:lnTo>
                    <a:lnTo>
                      <a:pt x="0" y="4"/>
                    </a:lnTo>
                    <a:lnTo>
                      <a:pt x="0" y="7"/>
                    </a:lnTo>
                    <a:lnTo>
                      <a:pt x="0" y="7"/>
                    </a:lnTo>
                    <a:lnTo>
                      <a:pt x="0" y="9"/>
                    </a:lnTo>
                    <a:lnTo>
                      <a:pt x="2" y="11"/>
                    </a:lnTo>
                    <a:lnTo>
                      <a:pt x="4" y="14"/>
                    </a:lnTo>
                    <a:lnTo>
                      <a:pt x="6" y="14"/>
                    </a:lnTo>
                    <a:lnTo>
                      <a:pt x="6" y="14"/>
                    </a:lnTo>
                    <a:lnTo>
                      <a:pt x="9" y="14"/>
                    </a:lnTo>
                    <a:lnTo>
                      <a:pt x="11" y="11"/>
                    </a:lnTo>
                    <a:lnTo>
                      <a:pt x="12" y="9"/>
                    </a:lnTo>
                    <a:lnTo>
                      <a:pt x="13" y="7"/>
                    </a:lnTo>
                    <a:lnTo>
                      <a:pt x="13" y="7"/>
                    </a:lnTo>
                    <a:lnTo>
                      <a:pt x="12" y="4"/>
                    </a:lnTo>
                    <a:lnTo>
                      <a:pt x="11" y="2"/>
                    </a:lnTo>
                    <a:lnTo>
                      <a:pt x="9" y="1"/>
                    </a:lnTo>
                    <a:lnTo>
                      <a:pt x="6" y="0"/>
                    </a:lnTo>
                    <a:lnTo>
                      <a:pt x="6"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9" name="Freeform 119"/>
              <p:cNvSpPr>
                <a:spLocks/>
              </p:cNvSpPr>
              <p:nvPr/>
            </p:nvSpPr>
            <p:spPr bwMode="auto">
              <a:xfrm>
                <a:off x="1261" y="515"/>
                <a:ext cx="14" cy="14"/>
              </a:xfrm>
              <a:custGeom>
                <a:avLst/>
                <a:gdLst>
                  <a:gd name="T0" fmla="*/ 8 w 14"/>
                  <a:gd name="T1" fmla="*/ 0 h 14"/>
                  <a:gd name="T2" fmla="*/ 8 w 14"/>
                  <a:gd name="T3" fmla="*/ 0 h 14"/>
                  <a:gd name="T4" fmla="*/ 5 w 14"/>
                  <a:gd name="T5" fmla="*/ 2 h 14"/>
                  <a:gd name="T6" fmla="*/ 2 w 14"/>
                  <a:gd name="T7" fmla="*/ 3 h 14"/>
                  <a:gd name="T8" fmla="*/ 1 w 14"/>
                  <a:gd name="T9" fmla="*/ 5 h 14"/>
                  <a:gd name="T10" fmla="*/ 0 w 14"/>
                  <a:gd name="T11" fmla="*/ 8 h 14"/>
                  <a:gd name="T12" fmla="*/ 0 w 14"/>
                  <a:gd name="T13" fmla="*/ 8 h 14"/>
                  <a:gd name="T14" fmla="*/ 1 w 14"/>
                  <a:gd name="T15" fmla="*/ 10 h 14"/>
                  <a:gd name="T16" fmla="*/ 2 w 14"/>
                  <a:gd name="T17" fmla="*/ 12 h 14"/>
                  <a:gd name="T18" fmla="*/ 5 w 14"/>
                  <a:gd name="T19" fmla="*/ 14 h 14"/>
                  <a:gd name="T20" fmla="*/ 8 w 14"/>
                  <a:gd name="T21" fmla="*/ 14 h 14"/>
                  <a:gd name="T22" fmla="*/ 8 w 14"/>
                  <a:gd name="T23" fmla="*/ 14 h 14"/>
                  <a:gd name="T24" fmla="*/ 10 w 14"/>
                  <a:gd name="T25" fmla="*/ 14 h 14"/>
                  <a:gd name="T26" fmla="*/ 12 w 14"/>
                  <a:gd name="T27" fmla="*/ 12 h 14"/>
                  <a:gd name="T28" fmla="*/ 14 w 14"/>
                  <a:gd name="T29" fmla="*/ 10 h 14"/>
                  <a:gd name="T30" fmla="*/ 14 w 14"/>
                  <a:gd name="T31" fmla="*/ 8 h 14"/>
                  <a:gd name="T32" fmla="*/ 14 w 14"/>
                  <a:gd name="T33" fmla="*/ 8 h 14"/>
                  <a:gd name="T34" fmla="*/ 14 w 14"/>
                  <a:gd name="T35" fmla="*/ 5 h 14"/>
                  <a:gd name="T36" fmla="*/ 12 w 14"/>
                  <a:gd name="T37" fmla="*/ 3 h 14"/>
                  <a:gd name="T38" fmla="*/ 10 w 14"/>
                  <a:gd name="T39" fmla="*/ 2 h 14"/>
                  <a:gd name="T40" fmla="*/ 8 w 14"/>
                  <a:gd name="T41" fmla="*/ 0 h 14"/>
                  <a:gd name="T42" fmla="*/ 8 w 14"/>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8" y="0"/>
                    </a:moveTo>
                    <a:lnTo>
                      <a:pt x="8" y="0"/>
                    </a:lnTo>
                    <a:lnTo>
                      <a:pt x="5" y="2"/>
                    </a:lnTo>
                    <a:lnTo>
                      <a:pt x="2" y="3"/>
                    </a:lnTo>
                    <a:lnTo>
                      <a:pt x="1" y="5"/>
                    </a:lnTo>
                    <a:lnTo>
                      <a:pt x="0" y="8"/>
                    </a:lnTo>
                    <a:lnTo>
                      <a:pt x="0" y="8"/>
                    </a:lnTo>
                    <a:lnTo>
                      <a:pt x="1" y="10"/>
                    </a:lnTo>
                    <a:lnTo>
                      <a:pt x="2" y="12"/>
                    </a:lnTo>
                    <a:lnTo>
                      <a:pt x="5" y="14"/>
                    </a:lnTo>
                    <a:lnTo>
                      <a:pt x="8" y="14"/>
                    </a:lnTo>
                    <a:lnTo>
                      <a:pt x="8" y="14"/>
                    </a:lnTo>
                    <a:lnTo>
                      <a:pt x="10" y="14"/>
                    </a:lnTo>
                    <a:lnTo>
                      <a:pt x="12" y="12"/>
                    </a:lnTo>
                    <a:lnTo>
                      <a:pt x="14" y="10"/>
                    </a:lnTo>
                    <a:lnTo>
                      <a:pt x="14" y="8"/>
                    </a:lnTo>
                    <a:lnTo>
                      <a:pt x="14" y="8"/>
                    </a:lnTo>
                    <a:lnTo>
                      <a:pt x="14" y="5"/>
                    </a:lnTo>
                    <a:lnTo>
                      <a:pt x="12" y="3"/>
                    </a:lnTo>
                    <a:lnTo>
                      <a:pt x="10" y="2"/>
                    </a:lnTo>
                    <a:lnTo>
                      <a:pt x="8" y="0"/>
                    </a:lnTo>
                    <a:lnTo>
                      <a:pt x="8"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0" name="Freeform 120"/>
              <p:cNvSpPr>
                <a:spLocks/>
              </p:cNvSpPr>
              <p:nvPr/>
            </p:nvSpPr>
            <p:spPr bwMode="auto">
              <a:xfrm>
                <a:off x="1261" y="493"/>
                <a:ext cx="14" cy="13"/>
              </a:xfrm>
              <a:custGeom>
                <a:avLst/>
                <a:gdLst>
                  <a:gd name="T0" fmla="*/ 8 w 14"/>
                  <a:gd name="T1" fmla="*/ 0 h 13"/>
                  <a:gd name="T2" fmla="*/ 8 w 14"/>
                  <a:gd name="T3" fmla="*/ 0 h 13"/>
                  <a:gd name="T4" fmla="*/ 5 w 14"/>
                  <a:gd name="T5" fmla="*/ 1 h 13"/>
                  <a:gd name="T6" fmla="*/ 2 w 14"/>
                  <a:gd name="T7" fmla="*/ 2 h 13"/>
                  <a:gd name="T8" fmla="*/ 1 w 14"/>
                  <a:gd name="T9" fmla="*/ 4 h 13"/>
                  <a:gd name="T10" fmla="*/ 0 w 14"/>
                  <a:gd name="T11" fmla="*/ 7 h 13"/>
                  <a:gd name="T12" fmla="*/ 0 w 14"/>
                  <a:gd name="T13" fmla="*/ 7 h 13"/>
                  <a:gd name="T14" fmla="*/ 1 w 14"/>
                  <a:gd name="T15" fmla="*/ 9 h 13"/>
                  <a:gd name="T16" fmla="*/ 2 w 14"/>
                  <a:gd name="T17" fmla="*/ 11 h 13"/>
                  <a:gd name="T18" fmla="*/ 5 w 14"/>
                  <a:gd name="T19" fmla="*/ 13 h 13"/>
                  <a:gd name="T20" fmla="*/ 8 w 14"/>
                  <a:gd name="T21" fmla="*/ 13 h 13"/>
                  <a:gd name="T22" fmla="*/ 8 w 14"/>
                  <a:gd name="T23" fmla="*/ 13 h 13"/>
                  <a:gd name="T24" fmla="*/ 10 w 14"/>
                  <a:gd name="T25" fmla="*/ 13 h 13"/>
                  <a:gd name="T26" fmla="*/ 12 w 14"/>
                  <a:gd name="T27" fmla="*/ 11 h 13"/>
                  <a:gd name="T28" fmla="*/ 14 w 14"/>
                  <a:gd name="T29" fmla="*/ 9 h 13"/>
                  <a:gd name="T30" fmla="*/ 14 w 14"/>
                  <a:gd name="T31" fmla="*/ 7 h 13"/>
                  <a:gd name="T32" fmla="*/ 14 w 14"/>
                  <a:gd name="T33" fmla="*/ 7 h 13"/>
                  <a:gd name="T34" fmla="*/ 14 w 14"/>
                  <a:gd name="T35" fmla="*/ 4 h 13"/>
                  <a:gd name="T36" fmla="*/ 12 w 14"/>
                  <a:gd name="T37" fmla="*/ 2 h 13"/>
                  <a:gd name="T38" fmla="*/ 10 w 14"/>
                  <a:gd name="T39" fmla="*/ 1 h 13"/>
                  <a:gd name="T40" fmla="*/ 8 w 14"/>
                  <a:gd name="T41" fmla="*/ 0 h 13"/>
                  <a:gd name="T42" fmla="*/ 8 w 14"/>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3">
                    <a:moveTo>
                      <a:pt x="8" y="0"/>
                    </a:moveTo>
                    <a:lnTo>
                      <a:pt x="8" y="0"/>
                    </a:lnTo>
                    <a:lnTo>
                      <a:pt x="5" y="1"/>
                    </a:lnTo>
                    <a:lnTo>
                      <a:pt x="2" y="2"/>
                    </a:lnTo>
                    <a:lnTo>
                      <a:pt x="1" y="4"/>
                    </a:lnTo>
                    <a:lnTo>
                      <a:pt x="0" y="7"/>
                    </a:lnTo>
                    <a:lnTo>
                      <a:pt x="0" y="7"/>
                    </a:lnTo>
                    <a:lnTo>
                      <a:pt x="1" y="9"/>
                    </a:lnTo>
                    <a:lnTo>
                      <a:pt x="2" y="11"/>
                    </a:lnTo>
                    <a:lnTo>
                      <a:pt x="5" y="13"/>
                    </a:lnTo>
                    <a:lnTo>
                      <a:pt x="8" y="13"/>
                    </a:lnTo>
                    <a:lnTo>
                      <a:pt x="8" y="13"/>
                    </a:lnTo>
                    <a:lnTo>
                      <a:pt x="10" y="13"/>
                    </a:lnTo>
                    <a:lnTo>
                      <a:pt x="12" y="11"/>
                    </a:lnTo>
                    <a:lnTo>
                      <a:pt x="14" y="9"/>
                    </a:lnTo>
                    <a:lnTo>
                      <a:pt x="14" y="7"/>
                    </a:lnTo>
                    <a:lnTo>
                      <a:pt x="14" y="7"/>
                    </a:lnTo>
                    <a:lnTo>
                      <a:pt x="14" y="4"/>
                    </a:lnTo>
                    <a:lnTo>
                      <a:pt x="12" y="2"/>
                    </a:lnTo>
                    <a:lnTo>
                      <a:pt x="10" y="1"/>
                    </a:lnTo>
                    <a:lnTo>
                      <a:pt x="8" y="0"/>
                    </a:lnTo>
                    <a:lnTo>
                      <a:pt x="8"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1" name="Freeform 121"/>
              <p:cNvSpPr>
                <a:spLocks/>
              </p:cNvSpPr>
              <p:nvPr/>
            </p:nvSpPr>
            <p:spPr bwMode="auto">
              <a:xfrm>
                <a:off x="1238" y="527"/>
                <a:ext cx="13" cy="13"/>
              </a:xfrm>
              <a:custGeom>
                <a:avLst/>
                <a:gdLst>
                  <a:gd name="T0" fmla="*/ 7 w 13"/>
                  <a:gd name="T1" fmla="*/ 0 h 13"/>
                  <a:gd name="T2" fmla="*/ 7 w 13"/>
                  <a:gd name="T3" fmla="*/ 0 h 13"/>
                  <a:gd name="T4" fmla="*/ 4 w 13"/>
                  <a:gd name="T5" fmla="*/ 1 h 13"/>
                  <a:gd name="T6" fmla="*/ 2 w 13"/>
                  <a:gd name="T7" fmla="*/ 2 h 13"/>
                  <a:gd name="T8" fmla="*/ 1 w 13"/>
                  <a:gd name="T9" fmla="*/ 4 h 13"/>
                  <a:gd name="T10" fmla="*/ 0 w 13"/>
                  <a:gd name="T11" fmla="*/ 7 h 13"/>
                  <a:gd name="T12" fmla="*/ 0 w 13"/>
                  <a:gd name="T13" fmla="*/ 7 h 13"/>
                  <a:gd name="T14" fmla="*/ 1 w 13"/>
                  <a:gd name="T15" fmla="*/ 9 h 13"/>
                  <a:gd name="T16" fmla="*/ 2 w 13"/>
                  <a:gd name="T17" fmla="*/ 11 h 13"/>
                  <a:gd name="T18" fmla="*/ 4 w 13"/>
                  <a:gd name="T19" fmla="*/ 13 h 13"/>
                  <a:gd name="T20" fmla="*/ 7 w 13"/>
                  <a:gd name="T21" fmla="*/ 13 h 13"/>
                  <a:gd name="T22" fmla="*/ 7 w 13"/>
                  <a:gd name="T23" fmla="*/ 13 h 13"/>
                  <a:gd name="T24" fmla="*/ 9 w 13"/>
                  <a:gd name="T25" fmla="*/ 13 h 13"/>
                  <a:gd name="T26" fmla="*/ 11 w 13"/>
                  <a:gd name="T27" fmla="*/ 11 h 13"/>
                  <a:gd name="T28" fmla="*/ 12 w 13"/>
                  <a:gd name="T29" fmla="*/ 9 h 13"/>
                  <a:gd name="T30" fmla="*/ 13 w 13"/>
                  <a:gd name="T31" fmla="*/ 7 h 13"/>
                  <a:gd name="T32" fmla="*/ 13 w 13"/>
                  <a:gd name="T33" fmla="*/ 7 h 13"/>
                  <a:gd name="T34" fmla="*/ 12 w 13"/>
                  <a:gd name="T35" fmla="*/ 4 h 13"/>
                  <a:gd name="T36" fmla="*/ 11 w 13"/>
                  <a:gd name="T37" fmla="*/ 2 h 13"/>
                  <a:gd name="T38" fmla="*/ 9 w 13"/>
                  <a:gd name="T39" fmla="*/ 1 h 13"/>
                  <a:gd name="T40" fmla="*/ 7 w 13"/>
                  <a:gd name="T41" fmla="*/ 0 h 13"/>
                  <a:gd name="T42" fmla="*/ 7 w 13"/>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7" y="0"/>
                    </a:moveTo>
                    <a:lnTo>
                      <a:pt x="7" y="0"/>
                    </a:lnTo>
                    <a:lnTo>
                      <a:pt x="4" y="1"/>
                    </a:lnTo>
                    <a:lnTo>
                      <a:pt x="2" y="2"/>
                    </a:lnTo>
                    <a:lnTo>
                      <a:pt x="1" y="4"/>
                    </a:lnTo>
                    <a:lnTo>
                      <a:pt x="0" y="7"/>
                    </a:lnTo>
                    <a:lnTo>
                      <a:pt x="0" y="7"/>
                    </a:lnTo>
                    <a:lnTo>
                      <a:pt x="1" y="9"/>
                    </a:lnTo>
                    <a:lnTo>
                      <a:pt x="2" y="11"/>
                    </a:lnTo>
                    <a:lnTo>
                      <a:pt x="4" y="13"/>
                    </a:lnTo>
                    <a:lnTo>
                      <a:pt x="7" y="13"/>
                    </a:lnTo>
                    <a:lnTo>
                      <a:pt x="7" y="13"/>
                    </a:lnTo>
                    <a:lnTo>
                      <a:pt x="9" y="13"/>
                    </a:lnTo>
                    <a:lnTo>
                      <a:pt x="11" y="11"/>
                    </a:lnTo>
                    <a:lnTo>
                      <a:pt x="12" y="9"/>
                    </a:lnTo>
                    <a:lnTo>
                      <a:pt x="13" y="7"/>
                    </a:lnTo>
                    <a:lnTo>
                      <a:pt x="13" y="7"/>
                    </a:lnTo>
                    <a:lnTo>
                      <a:pt x="12" y="4"/>
                    </a:lnTo>
                    <a:lnTo>
                      <a:pt x="11" y="2"/>
                    </a:lnTo>
                    <a:lnTo>
                      <a:pt x="9" y="1"/>
                    </a:lnTo>
                    <a:lnTo>
                      <a:pt x="7" y="0"/>
                    </a:lnTo>
                    <a:lnTo>
                      <a:pt x="7"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2" name="Freeform 122"/>
              <p:cNvSpPr>
                <a:spLocks/>
              </p:cNvSpPr>
              <p:nvPr/>
            </p:nvSpPr>
            <p:spPr bwMode="auto">
              <a:xfrm>
                <a:off x="1238" y="504"/>
                <a:ext cx="13" cy="14"/>
              </a:xfrm>
              <a:custGeom>
                <a:avLst/>
                <a:gdLst>
                  <a:gd name="T0" fmla="*/ 7 w 13"/>
                  <a:gd name="T1" fmla="*/ 0 h 14"/>
                  <a:gd name="T2" fmla="*/ 7 w 13"/>
                  <a:gd name="T3" fmla="*/ 0 h 14"/>
                  <a:gd name="T4" fmla="*/ 4 w 13"/>
                  <a:gd name="T5" fmla="*/ 1 h 14"/>
                  <a:gd name="T6" fmla="*/ 2 w 13"/>
                  <a:gd name="T7" fmla="*/ 2 h 14"/>
                  <a:gd name="T8" fmla="*/ 1 w 13"/>
                  <a:gd name="T9" fmla="*/ 4 h 14"/>
                  <a:gd name="T10" fmla="*/ 0 w 13"/>
                  <a:gd name="T11" fmla="*/ 7 h 14"/>
                  <a:gd name="T12" fmla="*/ 0 w 13"/>
                  <a:gd name="T13" fmla="*/ 7 h 14"/>
                  <a:gd name="T14" fmla="*/ 1 w 13"/>
                  <a:gd name="T15" fmla="*/ 9 h 14"/>
                  <a:gd name="T16" fmla="*/ 2 w 13"/>
                  <a:gd name="T17" fmla="*/ 11 h 14"/>
                  <a:gd name="T18" fmla="*/ 4 w 13"/>
                  <a:gd name="T19" fmla="*/ 14 h 14"/>
                  <a:gd name="T20" fmla="*/ 7 w 13"/>
                  <a:gd name="T21" fmla="*/ 14 h 14"/>
                  <a:gd name="T22" fmla="*/ 7 w 13"/>
                  <a:gd name="T23" fmla="*/ 14 h 14"/>
                  <a:gd name="T24" fmla="*/ 9 w 13"/>
                  <a:gd name="T25" fmla="*/ 14 h 14"/>
                  <a:gd name="T26" fmla="*/ 11 w 13"/>
                  <a:gd name="T27" fmla="*/ 11 h 14"/>
                  <a:gd name="T28" fmla="*/ 12 w 13"/>
                  <a:gd name="T29" fmla="*/ 9 h 14"/>
                  <a:gd name="T30" fmla="*/ 13 w 13"/>
                  <a:gd name="T31" fmla="*/ 7 h 14"/>
                  <a:gd name="T32" fmla="*/ 13 w 13"/>
                  <a:gd name="T33" fmla="*/ 7 h 14"/>
                  <a:gd name="T34" fmla="*/ 12 w 13"/>
                  <a:gd name="T35" fmla="*/ 4 h 14"/>
                  <a:gd name="T36" fmla="*/ 11 w 13"/>
                  <a:gd name="T37" fmla="*/ 2 h 14"/>
                  <a:gd name="T38" fmla="*/ 9 w 13"/>
                  <a:gd name="T39" fmla="*/ 1 h 14"/>
                  <a:gd name="T40" fmla="*/ 7 w 13"/>
                  <a:gd name="T41" fmla="*/ 0 h 14"/>
                  <a:gd name="T42" fmla="*/ 7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7" y="0"/>
                    </a:moveTo>
                    <a:lnTo>
                      <a:pt x="7" y="0"/>
                    </a:lnTo>
                    <a:lnTo>
                      <a:pt x="4" y="1"/>
                    </a:lnTo>
                    <a:lnTo>
                      <a:pt x="2" y="2"/>
                    </a:lnTo>
                    <a:lnTo>
                      <a:pt x="1" y="4"/>
                    </a:lnTo>
                    <a:lnTo>
                      <a:pt x="0" y="7"/>
                    </a:lnTo>
                    <a:lnTo>
                      <a:pt x="0" y="7"/>
                    </a:lnTo>
                    <a:lnTo>
                      <a:pt x="1" y="9"/>
                    </a:lnTo>
                    <a:lnTo>
                      <a:pt x="2" y="11"/>
                    </a:lnTo>
                    <a:lnTo>
                      <a:pt x="4" y="14"/>
                    </a:lnTo>
                    <a:lnTo>
                      <a:pt x="7" y="14"/>
                    </a:lnTo>
                    <a:lnTo>
                      <a:pt x="7" y="14"/>
                    </a:lnTo>
                    <a:lnTo>
                      <a:pt x="9" y="14"/>
                    </a:lnTo>
                    <a:lnTo>
                      <a:pt x="11" y="11"/>
                    </a:lnTo>
                    <a:lnTo>
                      <a:pt x="12" y="9"/>
                    </a:lnTo>
                    <a:lnTo>
                      <a:pt x="13" y="7"/>
                    </a:lnTo>
                    <a:lnTo>
                      <a:pt x="13" y="7"/>
                    </a:lnTo>
                    <a:lnTo>
                      <a:pt x="12" y="4"/>
                    </a:lnTo>
                    <a:lnTo>
                      <a:pt x="11" y="2"/>
                    </a:lnTo>
                    <a:lnTo>
                      <a:pt x="9" y="1"/>
                    </a:lnTo>
                    <a:lnTo>
                      <a:pt x="7" y="0"/>
                    </a:lnTo>
                    <a:lnTo>
                      <a:pt x="7"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3" name="Freeform 123"/>
              <p:cNvSpPr>
                <a:spLocks/>
              </p:cNvSpPr>
              <p:nvPr/>
            </p:nvSpPr>
            <p:spPr bwMode="auto">
              <a:xfrm>
                <a:off x="1238" y="482"/>
                <a:ext cx="13" cy="13"/>
              </a:xfrm>
              <a:custGeom>
                <a:avLst/>
                <a:gdLst>
                  <a:gd name="T0" fmla="*/ 7 w 13"/>
                  <a:gd name="T1" fmla="*/ 0 h 13"/>
                  <a:gd name="T2" fmla="*/ 7 w 13"/>
                  <a:gd name="T3" fmla="*/ 0 h 13"/>
                  <a:gd name="T4" fmla="*/ 4 w 13"/>
                  <a:gd name="T5" fmla="*/ 1 h 13"/>
                  <a:gd name="T6" fmla="*/ 2 w 13"/>
                  <a:gd name="T7" fmla="*/ 2 h 13"/>
                  <a:gd name="T8" fmla="*/ 1 w 13"/>
                  <a:gd name="T9" fmla="*/ 4 h 13"/>
                  <a:gd name="T10" fmla="*/ 0 w 13"/>
                  <a:gd name="T11" fmla="*/ 7 h 13"/>
                  <a:gd name="T12" fmla="*/ 0 w 13"/>
                  <a:gd name="T13" fmla="*/ 7 h 13"/>
                  <a:gd name="T14" fmla="*/ 1 w 13"/>
                  <a:gd name="T15" fmla="*/ 9 h 13"/>
                  <a:gd name="T16" fmla="*/ 2 w 13"/>
                  <a:gd name="T17" fmla="*/ 11 h 13"/>
                  <a:gd name="T18" fmla="*/ 4 w 13"/>
                  <a:gd name="T19" fmla="*/ 13 h 13"/>
                  <a:gd name="T20" fmla="*/ 7 w 13"/>
                  <a:gd name="T21" fmla="*/ 13 h 13"/>
                  <a:gd name="T22" fmla="*/ 7 w 13"/>
                  <a:gd name="T23" fmla="*/ 13 h 13"/>
                  <a:gd name="T24" fmla="*/ 9 w 13"/>
                  <a:gd name="T25" fmla="*/ 13 h 13"/>
                  <a:gd name="T26" fmla="*/ 11 w 13"/>
                  <a:gd name="T27" fmla="*/ 11 h 13"/>
                  <a:gd name="T28" fmla="*/ 12 w 13"/>
                  <a:gd name="T29" fmla="*/ 9 h 13"/>
                  <a:gd name="T30" fmla="*/ 13 w 13"/>
                  <a:gd name="T31" fmla="*/ 7 h 13"/>
                  <a:gd name="T32" fmla="*/ 13 w 13"/>
                  <a:gd name="T33" fmla="*/ 7 h 13"/>
                  <a:gd name="T34" fmla="*/ 12 w 13"/>
                  <a:gd name="T35" fmla="*/ 4 h 13"/>
                  <a:gd name="T36" fmla="*/ 11 w 13"/>
                  <a:gd name="T37" fmla="*/ 2 h 13"/>
                  <a:gd name="T38" fmla="*/ 9 w 13"/>
                  <a:gd name="T39" fmla="*/ 1 h 13"/>
                  <a:gd name="T40" fmla="*/ 7 w 13"/>
                  <a:gd name="T41" fmla="*/ 0 h 13"/>
                  <a:gd name="T42" fmla="*/ 7 w 13"/>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7" y="0"/>
                    </a:moveTo>
                    <a:lnTo>
                      <a:pt x="7" y="0"/>
                    </a:lnTo>
                    <a:lnTo>
                      <a:pt x="4" y="1"/>
                    </a:lnTo>
                    <a:lnTo>
                      <a:pt x="2" y="2"/>
                    </a:lnTo>
                    <a:lnTo>
                      <a:pt x="1" y="4"/>
                    </a:lnTo>
                    <a:lnTo>
                      <a:pt x="0" y="7"/>
                    </a:lnTo>
                    <a:lnTo>
                      <a:pt x="0" y="7"/>
                    </a:lnTo>
                    <a:lnTo>
                      <a:pt x="1" y="9"/>
                    </a:lnTo>
                    <a:lnTo>
                      <a:pt x="2" y="11"/>
                    </a:lnTo>
                    <a:lnTo>
                      <a:pt x="4" y="13"/>
                    </a:lnTo>
                    <a:lnTo>
                      <a:pt x="7" y="13"/>
                    </a:lnTo>
                    <a:lnTo>
                      <a:pt x="7" y="13"/>
                    </a:lnTo>
                    <a:lnTo>
                      <a:pt x="9" y="13"/>
                    </a:lnTo>
                    <a:lnTo>
                      <a:pt x="11" y="11"/>
                    </a:lnTo>
                    <a:lnTo>
                      <a:pt x="12" y="9"/>
                    </a:lnTo>
                    <a:lnTo>
                      <a:pt x="13" y="7"/>
                    </a:lnTo>
                    <a:lnTo>
                      <a:pt x="13" y="7"/>
                    </a:lnTo>
                    <a:lnTo>
                      <a:pt x="12" y="4"/>
                    </a:lnTo>
                    <a:lnTo>
                      <a:pt x="11" y="2"/>
                    </a:lnTo>
                    <a:lnTo>
                      <a:pt x="9" y="1"/>
                    </a:lnTo>
                    <a:lnTo>
                      <a:pt x="7" y="0"/>
                    </a:lnTo>
                    <a:lnTo>
                      <a:pt x="7"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4" name="Freeform 124"/>
              <p:cNvSpPr>
                <a:spLocks/>
              </p:cNvSpPr>
              <p:nvPr/>
            </p:nvSpPr>
            <p:spPr bwMode="auto">
              <a:xfrm>
                <a:off x="1521" y="145"/>
                <a:ext cx="44" cy="44"/>
              </a:xfrm>
              <a:custGeom>
                <a:avLst/>
                <a:gdLst>
                  <a:gd name="T0" fmla="*/ 0 w 44"/>
                  <a:gd name="T1" fmla="*/ 44 h 44"/>
                  <a:gd name="T2" fmla="*/ 0 w 44"/>
                  <a:gd name="T3" fmla="*/ 44 h 44"/>
                  <a:gd name="T4" fmla="*/ 0 w 44"/>
                  <a:gd name="T5" fmla="*/ 36 h 44"/>
                  <a:gd name="T6" fmla="*/ 3 w 44"/>
                  <a:gd name="T7" fmla="*/ 28 h 44"/>
                  <a:gd name="T8" fmla="*/ 7 w 44"/>
                  <a:gd name="T9" fmla="*/ 20 h 44"/>
                  <a:gd name="T10" fmla="*/ 12 w 44"/>
                  <a:gd name="T11" fmla="*/ 14 h 44"/>
                  <a:gd name="T12" fmla="*/ 19 w 44"/>
                  <a:gd name="T13" fmla="*/ 8 h 44"/>
                  <a:gd name="T14" fmla="*/ 26 w 44"/>
                  <a:gd name="T15" fmla="*/ 4 h 44"/>
                  <a:gd name="T16" fmla="*/ 35 w 44"/>
                  <a:gd name="T17" fmla="*/ 1 h 44"/>
                  <a:gd name="T18" fmla="*/ 44 w 44"/>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0" y="44"/>
                    </a:moveTo>
                    <a:lnTo>
                      <a:pt x="0" y="44"/>
                    </a:lnTo>
                    <a:lnTo>
                      <a:pt x="0" y="36"/>
                    </a:lnTo>
                    <a:lnTo>
                      <a:pt x="3" y="28"/>
                    </a:lnTo>
                    <a:lnTo>
                      <a:pt x="7" y="20"/>
                    </a:lnTo>
                    <a:lnTo>
                      <a:pt x="12" y="14"/>
                    </a:lnTo>
                    <a:lnTo>
                      <a:pt x="19" y="8"/>
                    </a:lnTo>
                    <a:lnTo>
                      <a:pt x="26" y="4"/>
                    </a:lnTo>
                    <a:lnTo>
                      <a:pt x="35" y="1"/>
                    </a:lnTo>
                    <a:lnTo>
                      <a:pt x="4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5" name="Freeform 125"/>
              <p:cNvSpPr>
                <a:spLocks/>
              </p:cNvSpPr>
              <p:nvPr/>
            </p:nvSpPr>
            <p:spPr bwMode="auto">
              <a:xfrm>
                <a:off x="1396" y="39"/>
                <a:ext cx="341" cy="309"/>
              </a:xfrm>
              <a:custGeom>
                <a:avLst/>
                <a:gdLst>
                  <a:gd name="T0" fmla="*/ 262 w 341"/>
                  <a:gd name="T1" fmla="*/ 229 h 309"/>
                  <a:gd name="T2" fmla="*/ 170 w 341"/>
                  <a:gd name="T3" fmla="*/ 309 h 309"/>
                  <a:gd name="T4" fmla="*/ 126 w 341"/>
                  <a:gd name="T5" fmla="*/ 212 h 309"/>
                  <a:gd name="T6" fmla="*/ 145 w 341"/>
                  <a:gd name="T7" fmla="*/ 222 h 309"/>
                  <a:gd name="T8" fmla="*/ 169 w 341"/>
                  <a:gd name="T9" fmla="*/ 226 h 309"/>
                  <a:gd name="T10" fmla="*/ 190 w 341"/>
                  <a:gd name="T11" fmla="*/ 222 h 309"/>
                  <a:gd name="T12" fmla="*/ 210 w 341"/>
                  <a:gd name="T13" fmla="*/ 213 h 309"/>
                  <a:gd name="T14" fmla="*/ 226 w 341"/>
                  <a:gd name="T15" fmla="*/ 199 h 309"/>
                  <a:gd name="T16" fmla="*/ 238 w 341"/>
                  <a:gd name="T17" fmla="*/ 180 h 309"/>
                  <a:gd name="T18" fmla="*/ 243 w 341"/>
                  <a:gd name="T19" fmla="*/ 159 h 309"/>
                  <a:gd name="T20" fmla="*/ 243 w 341"/>
                  <a:gd name="T21" fmla="*/ 143 h 309"/>
                  <a:gd name="T22" fmla="*/ 238 w 341"/>
                  <a:gd name="T23" fmla="*/ 122 h 309"/>
                  <a:gd name="T24" fmla="*/ 226 w 341"/>
                  <a:gd name="T25" fmla="*/ 103 h 309"/>
                  <a:gd name="T26" fmla="*/ 210 w 341"/>
                  <a:gd name="T27" fmla="*/ 89 h 309"/>
                  <a:gd name="T28" fmla="*/ 190 w 341"/>
                  <a:gd name="T29" fmla="*/ 80 h 309"/>
                  <a:gd name="T30" fmla="*/ 169 w 341"/>
                  <a:gd name="T31" fmla="*/ 76 h 309"/>
                  <a:gd name="T32" fmla="*/ 153 w 341"/>
                  <a:gd name="T33" fmla="*/ 77 h 309"/>
                  <a:gd name="T34" fmla="*/ 133 w 341"/>
                  <a:gd name="T35" fmla="*/ 85 h 309"/>
                  <a:gd name="T36" fmla="*/ 115 w 341"/>
                  <a:gd name="T37" fmla="*/ 98 h 309"/>
                  <a:gd name="T38" fmla="*/ 103 w 341"/>
                  <a:gd name="T39" fmla="*/ 116 h 309"/>
                  <a:gd name="T40" fmla="*/ 95 w 341"/>
                  <a:gd name="T41" fmla="*/ 136 h 309"/>
                  <a:gd name="T42" fmla="*/ 94 w 341"/>
                  <a:gd name="T43" fmla="*/ 150 h 309"/>
                  <a:gd name="T44" fmla="*/ 101 w 341"/>
                  <a:gd name="T45" fmla="*/ 183 h 309"/>
                  <a:gd name="T46" fmla="*/ 74 w 341"/>
                  <a:gd name="T47" fmla="*/ 223 h 309"/>
                  <a:gd name="T48" fmla="*/ 32 w 341"/>
                  <a:gd name="T49" fmla="*/ 183 h 309"/>
                  <a:gd name="T50" fmla="*/ 11 w 341"/>
                  <a:gd name="T51" fmla="*/ 151 h 309"/>
                  <a:gd name="T52" fmla="*/ 1 w 341"/>
                  <a:gd name="T53" fmla="*/ 120 h 309"/>
                  <a:gd name="T54" fmla="*/ 0 w 341"/>
                  <a:gd name="T55" fmla="*/ 89 h 309"/>
                  <a:gd name="T56" fmla="*/ 8 w 341"/>
                  <a:gd name="T57" fmla="*/ 60 h 309"/>
                  <a:gd name="T58" fmla="*/ 23 w 341"/>
                  <a:gd name="T59" fmla="*/ 35 h 309"/>
                  <a:gd name="T60" fmla="*/ 42 w 341"/>
                  <a:gd name="T61" fmla="*/ 17 h 309"/>
                  <a:gd name="T62" fmla="*/ 68 w 341"/>
                  <a:gd name="T63" fmla="*/ 4 h 309"/>
                  <a:gd name="T64" fmla="*/ 97 w 341"/>
                  <a:gd name="T65" fmla="*/ 0 h 309"/>
                  <a:gd name="T66" fmla="*/ 128 w 341"/>
                  <a:gd name="T67" fmla="*/ 6 h 309"/>
                  <a:gd name="T68" fmla="*/ 160 w 341"/>
                  <a:gd name="T69" fmla="*/ 23 h 309"/>
                  <a:gd name="T70" fmla="*/ 181 w 341"/>
                  <a:gd name="T71" fmla="*/ 23 h 309"/>
                  <a:gd name="T72" fmla="*/ 213 w 341"/>
                  <a:gd name="T73" fmla="*/ 6 h 309"/>
                  <a:gd name="T74" fmla="*/ 244 w 341"/>
                  <a:gd name="T75" fmla="*/ 0 h 309"/>
                  <a:gd name="T76" fmla="*/ 273 w 341"/>
                  <a:gd name="T77" fmla="*/ 4 h 309"/>
                  <a:gd name="T78" fmla="*/ 297 w 341"/>
                  <a:gd name="T79" fmla="*/ 17 h 309"/>
                  <a:gd name="T80" fmla="*/ 318 w 341"/>
                  <a:gd name="T81" fmla="*/ 35 h 309"/>
                  <a:gd name="T82" fmla="*/ 332 w 341"/>
                  <a:gd name="T83" fmla="*/ 60 h 309"/>
                  <a:gd name="T84" fmla="*/ 341 w 341"/>
                  <a:gd name="T85" fmla="*/ 89 h 309"/>
                  <a:gd name="T86" fmla="*/ 340 w 341"/>
                  <a:gd name="T87" fmla="*/ 120 h 309"/>
                  <a:gd name="T88" fmla="*/ 329 w 341"/>
                  <a:gd name="T89" fmla="*/ 151 h 309"/>
                  <a:gd name="T90" fmla="*/ 309 w 341"/>
                  <a:gd name="T91" fmla="*/ 18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1" h="309">
                    <a:moveTo>
                      <a:pt x="299" y="194"/>
                    </a:moveTo>
                    <a:lnTo>
                      <a:pt x="299" y="194"/>
                    </a:lnTo>
                    <a:lnTo>
                      <a:pt x="262" y="229"/>
                    </a:lnTo>
                    <a:lnTo>
                      <a:pt x="220" y="267"/>
                    </a:lnTo>
                    <a:lnTo>
                      <a:pt x="170" y="309"/>
                    </a:lnTo>
                    <a:lnTo>
                      <a:pt x="170" y="309"/>
                    </a:lnTo>
                    <a:lnTo>
                      <a:pt x="147" y="289"/>
                    </a:lnTo>
                    <a:lnTo>
                      <a:pt x="96" y="244"/>
                    </a:lnTo>
                    <a:lnTo>
                      <a:pt x="126" y="212"/>
                    </a:lnTo>
                    <a:lnTo>
                      <a:pt x="126" y="212"/>
                    </a:lnTo>
                    <a:lnTo>
                      <a:pt x="135" y="218"/>
                    </a:lnTo>
                    <a:lnTo>
                      <a:pt x="145" y="222"/>
                    </a:lnTo>
                    <a:lnTo>
                      <a:pt x="156" y="225"/>
                    </a:lnTo>
                    <a:lnTo>
                      <a:pt x="169" y="226"/>
                    </a:lnTo>
                    <a:lnTo>
                      <a:pt x="169" y="226"/>
                    </a:lnTo>
                    <a:lnTo>
                      <a:pt x="176" y="226"/>
                    </a:lnTo>
                    <a:lnTo>
                      <a:pt x="183" y="225"/>
                    </a:lnTo>
                    <a:lnTo>
                      <a:pt x="190" y="222"/>
                    </a:lnTo>
                    <a:lnTo>
                      <a:pt x="198" y="219"/>
                    </a:lnTo>
                    <a:lnTo>
                      <a:pt x="204" y="216"/>
                    </a:lnTo>
                    <a:lnTo>
                      <a:pt x="210" y="213"/>
                    </a:lnTo>
                    <a:lnTo>
                      <a:pt x="216" y="209"/>
                    </a:lnTo>
                    <a:lnTo>
                      <a:pt x="221" y="204"/>
                    </a:lnTo>
                    <a:lnTo>
                      <a:pt x="226" y="199"/>
                    </a:lnTo>
                    <a:lnTo>
                      <a:pt x="231" y="193"/>
                    </a:lnTo>
                    <a:lnTo>
                      <a:pt x="235" y="186"/>
                    </a:lnTo>
                    <a:lnTo>
                      <a:pt x="238" y="180"/>
                    </a:lnTo>
                    <a:lnTo>
                      <a:pt x="240" y="173"/>
                    </a:lnTo>
                    <a:lnTo>
                      <a:pt x="242" y="166"/>
                    </a:lnTo>
                    <a:lnTo>
                      <a:pt x="243" y="159"/>
                    </a:lnTo>
                    <a:lnTo>
                      <a:pt x="243" y="150"/>
                    </a:lnTo>
                    <a:lnTo>
                      <a:pt x="243" y="150"/>
                    </a:lnTo>
                    <a:lnTo>
                      <a:pt x="243" y="143"/>
                    </a:lnTo>
                    <a:lnTo>
                      <a:pt x="242" y="136"/>
                    </a:lnTo>
                    <a:lnTo>
                      <a:pt x="240" y="129"/>
                    </a:lnTo>
                    <a:lnTo>
                      <a:pt x="238" y="122"/>
                    </a:lnTo>
                    <a:lnTo>
                      <a:pt x="235" y="116"/>
                    </a:lnTo>
                    <a:lnTo>
                      <a:pt x="231" y="109"/>
                    </a:lnTo>
                    <a:lnTo>
                      <a:pt x="226" y="103"/>
                    </a:lnTo>
                    <a:lnTo>
                      <a:pt x="221" y="98"/>
                    </a:lnTo>
                    <a:lnTo>
                      <a:pt x="216" y="93"/>
                    </a:lnTo>
                    <a:lnTo>
                      <a:pt x="210" y="89"/>
                    </a:lnTo>
                    <a:lnTo>
                      <a:pt x="204" y="85"/>
                    </a:lnTo>
                    <a:lnTo>
                      <a:pt x="198" y="82"/>
                    </a:lnTo>
                    <a:lnTo>
                      <a:pt x="190" y="80"/>
                    </a:lnTo>
                    <a:lnTo>
                      <a:pt x="183" y="77"/>
                    </a:lnTo>
                    <a:lnTo>
                      <a:pt x="176" y="76"/>
                    </a:lnTo>
                    <a:lnTo>
                      <a:pt x="169" y="76"/>
                    </a:lnTo>
                    <a:lnTo>
                      <a:pt x="169" y="76"/>
                    </a:lnTo>
                    <a:lnTo>
                      <a:pt x="161" y="76"/>
                    </a:lnTo>
                    <a:lnTo>
                      <a:pt x="153" y="77"/>
                    </a:lnTo>
                    <a:lnTo>
                      <a:pt x="146" y="80"/>
                    </a:lnTo>
                    <a:lnTo>
                      <a:pt x="139" y="82"/>
                    </a:lnTo>
                    <a:lnTo>
                      <a:pt x="133" y="85"/>
                    </a:lnTo>
                    <a:lnTo>
                      <a:pt x="127" y="89"/>
                    </a:lnTo>
                    <a:lnTo>
                      <a:pt x="120" y="93"/>
                    </a:lnTo>
                    <a:lnTo>
                      <a:pt x="115" y="98"/>
                    </a:lnTo>
                    <a:lnTo>
                      <a:pt x="110" y="103"/>
                    </a:lnTo>
                    <a:lnTo>
                      <a:pt x="106" y="109"/>
                    </a:lnTo>
                    <a:lnTo>
                      <a:pt x="103" y="116"/>
                    </a:lnTo>
                    <a:lnTo>
                      <a:pt x="99" y="122"/>
                    </a:lnTo>
                    <a:lnTo>
                      <a:pt x="97" y="129"/>
                    </a:lnTo>
                    <a:lnTo>
                      <a:pt x="95" y="136"/>
                    </a:lnTo>
                    <a:lnTo>
                      <a:pt x="94" y="143"/>
                    </a:lnTo>
                    <a:lnTo>
                      <a:pt x="94" y="150"/>
                    </a:lnTo>
                    <a:lnTo>
                      <a:pt x="94" y="150"/>
                    </a:lnTo>
                    <a:lnTo>
                      <a:pt x="95" y="163"/>
                    </a:lnTo>
                    <a:lnTo>
                      <a:pt x="97" y="173"/>
                    </a:lnTo>
                    <a:lnTo>
                      <a:pt x="101" y="183"/>
                    </a:lnTo>
                    <a:lnTo>
                      <a:pt x="107" y="194"/>
                    </a:lnTo>
                    <a:lnTo>
                      <a:pt x="74" y="223"/>
                    </a:lnTo>
                    <a:lnTo>
                      <a:pt x="74" y="223"/>
                    </a:lnTo>
                    <a:lnTo>
                      <a:pt x="41" y="194"/>
                    </a:lnTo>
                    <a:lnTo>
                      <a:pt x="41" y="194"/>
                    </a:lnTo>
                    <a:lnTo>
                      <a:pt x="32" y="183"/>
                    </a:lnTo>
                    <a:lnTo>
                      <a:pt x="24" y="173"/>
                    </a:lnTo>
                    <a:lnTo>
                      <a:pt x="18" y="162"/>
                    </a:lnTo>
                    <a:lnTo>
                      <a:pt x="11" y="151"/>
                    </a:lnTo>
                    <a:lnTo>
                      <a:pt x="7" y="141"/>
                    </a:lnTo>
                    <a:lnTo>
                      <a:pt x="3" y="130"/>
                    </a:lnTo>
                    <a:lnTo>
                      <a:pt x="1" y="120"/>
                    </a:lnTo>
                    <a:lnTo>
                      <a:pt x="0" y="109"/>
                    </a:lnTo>
                    <a:lnTo>
                      <a:pt x="0" y="98"/>
                    </a:lnTo>
                    <a:lnTo>
                      <a:pt x="0" y="89"/>
                    </a:lnTo>
                    <a:lnTo>
                      <a:pt x="2" y="78"/>
                    </a:lnTo>
                    <a:lnTo>
                      <a:pt x="4" y="69"/>
                    </a:lnTo>
                    <a:lnTo>
                      <a:pt x="8" y="60"/>
                    </a:lnTo>
                    <a:lnTo>
                      <a:pt x="13" y="52"/>
                    </a:lnTo>
                    <a:lnTo>
                      <a:pt x="17" y="44"/>
                    </a:lnTo>
                    <a:lnTo>
                      <a:pt x="23" y="35"/>
                    </a:lnTo>
                    <a:lnTo>
                      <a:pt x="29" y="28"/>
                    </a:lnTo>
                    <a:lnTo>
                      <a:pt x="35" y="22"/>
                    </a:lnTo>
                    <a:lnTo>
                      <a:pt x="42" y="17"/>
                    </a:lnTo>
                    <a:lnTo>
                      <a:pt x="51" y="12"/>
                    </a:lnTo>
                    <a:lnTo>
                      <a:pt x="59" y="8"/>
                    </a:lnTo>
                    <a:lnTo>
                      <a:pt x="68" y="4"/>
                    </a:lnTo>
                    <a:lnTo>
                      <a:pt x="77" y="1"/>
                    </a:lnTo>
                    <a:lnTo>
                      <a:pt x="87" y="0"/>
                    </a:lnTo>
                    <a:lnTo>
                      <a:pt x="97" y="0"/>
                    </a:lnTo>
                    <a:lnTo>
                      <a:pt x="106" y="1"/>
                    </a:lnTo>
                    <a:lnTo>
                      <a:pt x="117" y="3"/>
                    </a:lnTo>
                    <a:lnTo>
                      <a:pt x="128" y="6"/>
                    </a:lnTo>
                    <a:lnTo>
                      <a:pt x="138" y="11"/>
                    </a:lnTo>
                    <a:lnTo>
                      <a:pt x="149" y="16"/>
                    </a:lnTo>
                    <a:lnTo>
                      <a:pt x="160" y="23"/>
                    </a:lnTo>
                    <a:lnTo>
                      <a:pt x="170" y="31"/>
                    </a:lnTo>
                    <a:lnTo>
                      <a:pt x="170" y="31"/>
                    </a:lnTo>
                    <a:lnTo>
                      <a:pt x="181" y="23"/>
                    </a:lnTo>
                    <a:lnTo>
                      <a:pt x="191" y="16"/>
                    </a:lnTo>
                    <a:lnTo>
                      <a:pt x="203" y="11"/>
                    </a:lnTo>
                    <a:lnTo>
                      <a:pt x="213" y="6"/>
                    </a:lnTo>
                    <a:lnTo>
                      <a:pt x="223" y="3"/>
                    </a:lnTo>
                    <a:lnTo>
                      <a:pt x="235" y="1"/>
                    </a:lnTo>
                    <a:lnTo>
                      <a:pt x="244" y="0"/>
                    </a:lnTo>
                    <a:lnTo>
                      <a:pt x="254" y="0"/>
                    </a:lnTo>
                    <a:lnTo>
                      <a:pt x="263" y="1"/>
                    </a:lnTo>
                    <a:lnTo>
                      <a:pt x="273" y="4"/>
                    </a:lnTo>
                    <a:lnTo>
                      <a:pt x="282" y="8"/>
                    </a:lnTo>
                    <a:lnTo>
                      <a:pt x="290" y="12"/>
                    </a:lnTo>
                    <a:lnTo>
                      <a:pt x="297" y="17"/>
                    </a:lnTo>
                    <a:lnTo>
                      <a:pt x="306" y="22"/>
                    </a:lnTo>
                    <a:lnTo>
                      <a:pt x="312" y="28"/>
                    </a:lnTo>
                    <a:lnTo>
                      <a:pt x="318" y="35"/>
                    </a:lnTo>
                    <a:lnTo>
                      <a:pt x="324" y="44"/>
                    </a:lnTo>
                    <a:lnTo>
                      <a:pt x="328" y="52"/>
                    </a:lnTo>
                    <a:lnTo>
                      <a:pt x="332" y="60"/>
                    </a:lnTo>
                    <a:lnTo>
                      <a:pt x="336" y="69"/>
                    </a:lnTo>
                    <a:lnTo>
                      <a:pt x="339" y="78"/>
                    </a:lnTo>
                    <a:lnTo>
                      <a:pt x="341" y="89"/>
                    </a:lnTo>
                    <a:lnTo>
                      <a:pt x="341" y="98"/>
                    </a:lnTo>
                    <a:lnTo>
                      <a:pt x="341" y="109"/>
                    </a:lnTo>
                    <a:lnTo>
                      <a:pt x="340" y="120"/>
                    </a:lnTo>
                    <a:lnTo>
                      <a:pt x="338" y="130"/>
                    </a:lnTo>
                    <a:lnTo>
                      <a:pt x="333" y="141"/>
                    </a:lnTo>
                    <a:lnTo>
                      <a:pt x="329" y="151"/>
                    </a:lnTo>
                    <a:lnTo>
                      <a:pt x="323" y="162"/>
                    </a:lnTo>
                    <a:lnTo>
                      <a:pt x="317" y="173"/>
                    </a:lnTo>
                    <a:lnTo>
                      <a:pt x="309" y="183"/>
                    </a:lnTo>
                    <a:lnTo>
                      <a:pt x="299" y="194"/>
                    </a:lnTo>
                    <a:lnTo>
                      <a:pt x="299" y="19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6" name="Freeform 126"/>
              <p:cNvSpPr>
                <a:spLocks/>
              </p:cNvSpPr>
              <p:nvPr/>
            </p:nvSpPr>
            <p:spPr bwMode="auto">
              <a:xfrm>
                <a:off x="4537" y="2635"/>
                <a:ext cx="94" cy="110"/>
              </a:xfrm>
              <a:custGeom>
                <a:avLst/>
                <a:gdLst>
                  <a:gd name="T0" fmla="*/ 26 w 94"/>
                  <a:gd name="T1" fmla="*/ 0 h 110"/>
                  <a:gd name="T2" fmla="*/ 0 w 94"/>
                  <a:gd name="T3" fmla="*/ 0 h 110"/>
                  <a:gd name="T4" fmla="*/ 18 w 94"/>
                  <a:gd name="T5" fmla="*/ 110 h 110"/>
                  <a:gd name="T6" fmla="*/ 76 w 94"/>
                  <a:gd name="T7" fmla="*/ 110 h 110"/>
                  <a:gd name="T8" fmla="*/ 94 w 94"/>
                  <a:gd name="T9" fmla="*/ 0 h 110"/>
                  <a:gd name="T10" fmla="*/ 58 w 94"/>
                  <a:gd name="T11" fmla="*/ 0 h 110"/>
                  <a:gd name="T12" fmla="*/ 58 w 94"/>
                  <a:gd name="T13" fmla="*/ 0 h 110"/>
                  <a:gd name="T14" fmla="*/ 58 w 94"/>
                  <a:gd name="T15" fmla="*/ 1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10">
                    <a:moveTo>
                      <a:pt x="26" y="0"/>
                    </a:moveTo>
                    <a:lnTo>
                      <a:pt x="0" y="0"/>
                    </a:lnTo>
                    <a:lnTo>
                      <a:pt x="18" y="110"/>
                    </a:lnTo>
                    <a:lnTo>
                      <a:pt x="76" y="110"/>
                    </a:lnTo>
                    <a:lnTo>
                      <a:pt x="94" y="0"/>
                    </a:lnTo>
                    <a:lnTo>
                      <a:pt x="58" y="0"/>
                    </a:lnTo>
                    <a:lnTo>
                      <a:pt x="58" y="0"/>
                    </a:lnTo>
                    <a:lnTo>
                      <a:pt x="58" y="1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7" name="Freeform 127"/>
              <p:cNvSpPr>
                <a:spLocks/>
              </p:cNvSpPr>
              <p:nvPr/>
            </p:nvSpPr>
            <p:spPr bwMode="auto">
              <a:xfrm>
                <a:off x="4597" y="2381"/>
                <a:ext cx="232" cy="207"/>
              </a:xfrm>
              <a:custGeom>
                <a:avLst/>
                <a:gdLst>
                  <a:gd name="T0" fmla="*/ 0 w 232"/>
                  <a:gd name="T1" fmla="*/ 198 h 207"/>
                  <a:gd name="T2" fmla="*/ 5 w 232"/>
                  <a:gd name="T3" fmla="*/ 205 h 207"/>
                  <a:gd name="T4" fmla="*/ 5 w 232"/>
                  <a:gd name="T5" fmla="*/ 205 h 207"/>
                  <a:gd name="T6" fmla="*/ 7 w 232"/>
                  <a:gd name="T7" fmla="*/ 207 h 207"/>
                  <a:gd name="T8" fmla="*/ 9 w 232"/>
                  <a:gd name="T9" fmla="*/ 207 h 207"/>
                  <a:gd name="T10" fmla="*/ 11 w 232"/>
                  <a:gd name="T11" fmla="*/ 207 h 207"/>
                  <a:gd name="T12" fmla="*/ 13 w 232"/>
                  <a:gd name="T13" fmla="*/ 207 h 207"/>
                  <a:gd name="T14" fmla="*/ 30 w 232"/>
                  <a:gd name="T15" fmla="*/ 195 h 207"/>
                  <a:gd name="T16" fmla="*/ 30 w 232"/>
                  <a:gd name="T17" fmla="*/ 195 h 207"/>
                  <a:gd name="T18" fmla="*/ 30 w 232"/>
                  <a:gd name="T19" fmla="*/ 195 h 207"/>
                  <a:gd name="T20" fmla="*/ 31 w 232"/>
                  <a:gd name="T21" fmla="*/ 196 h 207"/>
                  <a:gd name="T22" fmla="*/ 33 w 232"/>
                  <a:gd name="T23" fmla="*/ 196 h 207"/>
                  <a:gd name="T24" fmla="*/ 35 w 232"/>
                  <a:gd name="T25" fmla="*/ 196 h 207"/>
                  <a:gd name="T26" fmla="*/ 37 w 232"/>
                  <a:gd name="T27" fmla="*/ 195 h 207"/>
                  <a:gd name="T28" fmla="*/ 37 w 232"/>
                  <a:gd name="T29" fmla="*/ 195 h 207"/>
                  <a:gd name="T30" fmla="*/ 39 w 232"/>
                  <a:gd name="T31" fmla="*/ 193 h 207"/>
                  <a:gd name="T32" fmla="*/ 40 w 232"/>
                  <a:gd name="T33" fmla="*/ 191 h 207"/>
                  <a:gd name="T34" fmla="*/ 40 w 232"/>
                  <a:gd name="T35" fmla="*/ 189 h 207"/>
                  <a:gd name="T36" fmla="*/ 39 w 232"/>
                  <a:gd name="T37" fmla="*/ 188 h 207"/>
                  <a:gd name="T38" fmla="*/ 41 w 232"/>
                  <a:gd name="T39" fmla="*/ 186 h 207"/>
                  <a:gd name="T40" fmla="*/ 41 w 232"/>
                  <a:gd name="T41" fmla="*/ 186 h 207"/>
                  <a:gd name="T42" fmla="*/ 46 w 232"/>
                  <a:gd name="T43" fmla="*/ 184 h 207"/>
                  <a:gd name="T44" fmla="*/ 50 w 232"/>
                  <a:gd name="T45" fmla="*/ 183 h 207"/>
                  <a:gd name="T46" fmla="*/ 59 w 232"/>
                  <a:gd name="T47" fmla="*/ 183 h 207"/>
                  <a:gd name="T48" fmla="*/ 78 w 232"/>
                  <a:gd name="T49" fmla="*/ 184 h 207"/>
                  <a:gd name="T50" fmla="*/ 89 w 232"/>
                  <a:gd name="T51" fmla="*/ 183 h 207"/>
                  <a:gd name="T52" fmla="*/ 95 w 232"/>
                  <a:gd name="T53" fmla="*/ 182 h 207"/>
                  <a:gd name="T54" fmla="*/ 103 w 232"/>
                  <a:gd name="T55" fmla="*/ 180 h 207"/>
                  <a:gd name="T56" fmla="*/ 110 w 232"/>
                  <a:gd name="T57" fmla="*/ 177 h 207"/>
                  <a:gd name="T58" fmla="*/ 118 w 232"/>
                  <a:gd name="T59" fmla="*/ 173 h 207"/>
                  <a:gd name="T60" fmla="*/ 127 w 232"/>
                  <a:gd name="T61" fmla="*/ 168 h 207"/>
                  <a:gd name="T62" fmla="*/ 138 w 232"/>
                  <a:gd name="T63" fmla="*/ 161 h 207"/>
                  <a:gd name="T64" fmla="*/ 224 w 232"/>
                  <a:gd name="T65" fmla="*/ 101 h 207"/>
                  <a:gd name="T66" fmla="*/ 224 w 232"/>
                  <a:gd name="T67" fmla="*/ 101 h 207"/>
                  <a:gd name="T68" fmla="*/ 228 w 232"/>
                  <a:gd name="T69" fmla="*/ 98 h 207"/>
                  <a:gd name="T70" fmla="*/ 230 w 232"/>
                  <a:gd name="T71" fmla="*/ 94 h 207"/>
                  <a:gd name="T72" fmla="*/ 232 w 232"/>
                  <a:gd name="T73" fmla="*/ 91 h 207"/>
                  <a:gd name="T74" fmla="*/ 232 w 232"/>
                  <a:gd name="T75" fmla="*/ 87 h 207"/>
                  <a:gd name="T76" fmla="*/ 231 w 232"/>
                  <a:gd name="T77" fmla="*/ 82 h 207"/>
                  <a:gd name="T78" fmla="*/ 230 w 232"/>
                  <a:gd name="T79" fmla="*/ 78 h 207"/>
                  <a:gd name="T80" fmla="*/ 224 w 232"/>
                  <a:gd name="T81" fmla="*/ 69 h 207"/>
                  <a:gd name="T82" fmla="*/ 186 w 232"/>
                  <a:gd name="T83" fmla="*/ 15 h 207"/>
                  <a:gd name="T84" fmla="*/ 186 w 232"/>
                  <a:gd name="T85" fmla="*/ 15 h 207"/>
                  <a:gd name="T86" fmla="*/ 179 w 232"/>
                  <a:gd name="T87" fmla="*/ 6 h 207"/>
                  <a:gd name="T88" fmla="*/ 176 w 232"/>
                  <a:gd name="T89" fmla="*/ 3 h 207"/>
                  <a:gd name="T90" fmla="*/ 173 w 232"/>
                  <a:gd name="T91" fmla="*/ 1 h 207"/>
                  <a:gd name="T92" fmla="*/ 168 w 232"/>
                  <a:gd name="T93" fmla="*/ 0 h 207"/>
                  <a:gd name="T94" fmla="*/ 165 w 232"/>
                  <a:gd name="T95" fmla="*/ 0 h 207"/>
                  <a:gd name="T96" fmla="*/ 161 w 232"/>
                  <a:gd name="T97" fmla="*/ 2 h 207"/>
                  <a:gd name="T98" fmla="*/ 156 w 232"/>
                  <a:gd name="T99" fmla="*/ 4 h 207"/>
                  <a:gd name="T100" fmla="*/ 71 w 232"/>
                  <a:gd name="T101" fmla="*/ 65 h 207"/>
                  <a:gd name="T102" fmla="*/ 71 w 232"/>
                  <a:gd name="T103" fmla="*/ 65 h 207"/>
                  <a:gd name="T104" fmla="*/ 53 w 232"/>
                  <a:gd name="T105" fmla="*/ 77 h 207"/>
                  <a:gd name="T106" fmla="*/ 42 w 232"/>
                  <a:gd name="T107" fmla="*/ 90 h 207"/>
                  <a:gd name="T108" fmla="*/ 34 w 232"/>
                  <a:gd name="T109" fmla="*/ 100 h 207"/>
                  <a:gd name="T110" fmla="*/ 30 w 232"/>
                  <a:gd name="T111" fmla="*/ 109 h 207"/>
                  <a:gd name="T112" fmla="*/ 26 w 232"/>
                  <a:gd name="T113" fmla="*/ 118 h 207"/>
                  <a:gd name="T114" fmla="*/ 24 w 232"/>
                  <a:gd name="T115" fmla="*/ 127 h 207"/>
                  <a:gd name="T116" fmla="*/ 21 w 232"/>
                  <a:gd name="T117" fmla="*/ 134 h 207"/>
                  <a:gd name="T118" fmla="*/ 17 w 232"/>
                  <a:gd name="T119" fmla="*/ 14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2" h="207">
                    <a:moveTo>
                      <a:pt x="0" y="198"/>
                    </a:moveTo>
                    <a:lnTo>
                      <a:pt x="5" y="205"/>
                    </a:lnTo>
                    <a:lnTo>
                      <a:pt x="5" y="205"/>
                    </a:lnTo>
                    <a:lnTo>
                      <a:pt x="7" y="207"/>
                    </a:lnTo>
                    <a:lnTo>
                      <a:pt x="9" y="207"/>
                    </a:lnTo>
                    <a:lnTo>
                      <a:pt x="11" y="207"/>
                    </a:lnTo>
                    <a:lnTo>
                      <a:pt x="13" y="207"/>
                    </a:lnTo>
                    <a:lnTo>
                      <a:pt x="30" y="195"/>
                    </a:lnTo>
                    <a:lnTo>
                      <a:pt x="30" y="195"/>
                    </a:lnTo>
                    <a:lnTo>
                      <a:pt x="30" y="195"/>
                    </a:lnTo>
                    <a:lnTo>
                      <a:pt x="31" y="196"/>
                    </a:lnTo>
                    <a:lnTo>
                      <a:pt x="33" y="196"/>
                    </a:lnTo>
                    <a:lnTo>
                      <a:pt x="35" y="196"/>
                    </a:lnTo>
                    <a:lnTo>
                      <a:pt x="37" y="195"/>
                    </a:lnTo>
                    <a:lnTo>
                      <a:pt x="37" y="195"/>
                    </a:lnTo>
                    <a:lnTo>
                      <a:pt x="39" y="193"/>
                    </a:lnTo>
                    <a:lnTo>
                      <a:pt x="40" y="191"/>
                    </a:lnTo>
                    <a:lnTo>
                      <a:pt x="40" y="189"/>
                    </a:lnTo>
                    <a:lnTo>
                      <a:pt x="39" y="188"/>
                    </a:lnTo>
                    <a:lnTo>
                      <a:pt x="41" y="186"/>
                    </a:lnTo>
                    <a:lnTo>
                      <a:pt x="41" y="186"/>
                    </a:lnTo>
                    <a:lnTo>
                      <a:pt x="46" y="184"/>
                    </a:lnTo>
                    <a:lnTo>
                      <a:pt x="50" y="183"/>
                    </a:lnTo>
                    <a:lnTo>
                      <a:pt x="59" y="183"/>
                    </a:lnTo>
                    <a:lnTo>
                      <a:pt x="78" y="184"/>
                    </a:lnTo>
                    <a:lnTo>
                      <a:pt x="89" y="183"/>
                    </a:lnTo>
                    <a:lnTo>
                      <a:pt x="95" y="182"/>
                    </a:lnTo>
                    <a:lnTo>
                      <a:pt x="103" y="180"/>
                    </a:lnTo>
                    <a:lnTo>
                      <a:pt x="110" y="177"/>
                    </a:lnTo>
                    <a:lnTo>
                      <a:pt x="118" y="173"/>
                    </a:lnTo>
                    <a:lnTo>
                      <a:pt x="127" y="168"/>
                    </a:lnTo>
                    <a:lnTo>
                      <a:pt x="138" y="161"/>
                    </a:lnTo>
                    <a:lnTo>
                      <a:pt x="224" y="101"/>
                    </a:lnTo>
                    <a:lnTo>
                      <a:pt x="224" y="101"/>
                    </a:lnTo>
                    <a:lnTo>
                      <a:pt x="228" y="98"/>
                    </a:lnTo>
                    <a:lnTo>
                      <a:pt x="230" y="94"/>
                    </a:lnTo>
                    <a:lnTo>
                      <a:pt x="232" y="91"/>
                    </a:lnTo>
                    <a:lnTo>
                      <a:pt x="232" y="87"/>
                    </a:lnTo>
                    <a:lnTo>
                      <a:pt x="231" y="82"/>
                    </a:lnTo>
                    <a:lnTo>
                      <a:pt x="230" y="78"/>
                    </a:lnTo>
                    <a:lnTo>
                      <a:pt x="224" y="69"/>
                    </a:lnTo>
                    <a:lnTo>
                      <a:pt x="186" y="15"/>
                    </a:lnTo>
                    <a:lnTo>
                      <a:pt x="186" y="15"/>
                    </a:lnTo>
                    <a:lnTo>
                      <a:pt x="179" y="6"/>
                    </a:lnTo>
                    <a:lnTo>
                      <a:pt x="176" y="3"/>
                    </a:lnTo>
                    <a:lnTo>
                      <a:pt x="173" y="1"/>
                    </a:lnTo>
                    <a:lnTo>
                      <a:pt x="168" y="0"/>
                    </a:lnTo>
                    <a:lnTo>
                      <a:pt x="165" y="0"/>
                    </a:lnTo>
                    <a:lnTo>
                      <a:pt x="161" y="2"/>
                    </a:lnTo>
                    <a:lnTo>
                      <a:pt x="156" y="4"/>
                    </a:lnTo>
                    <a:lnTo>
                      <a:pt x="71" y="65"/>
                    </a:lnTo>
                    <a:lnTo>
                      <a:pt x="71" y="65"/>
                    </a:lnTo>
                    <a:lnTo>
                      <a:pt x="53" y="77"/>
                    </a:lnTo>
                    <a:lnTo>
                      <a:pt x="42" y="90"/>
                    </a:lnTo>
                    <a:lnTo>
                      <a:pt x="34" y="100"/>
                    </a:lnTo>
                    <a:lnTo>
                      <a:pt x="30" y="109"/>
                    </a:lnTo>
                    <a:lnTo>
                      <a:pt x="26" y="118"/>
                    </a:lnTo>
                    <a:lnTo>
                      <a:pt x="24" y="127"/>
                    </a:lnTo>
                    <a:lnTo>
                      <a:pt x="21" y="134"/>
                    </a:lnTo>
                    <a:lnTo>
                      <a:pt x="17" y="1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8" name="Freeform 128"/>
              <p:cNvSpPr>
                <a:spLocks/>
              </p:cNvSpPr>
              <p:nvPr/>
            </p:nvSpPr>
            <p:spPr bwMode="auto">
              <a:xfrm>
                <a:off x="4564" y="2674"/>
                <a:ext cx="39" cy="51"/>
              </a:xfrm>
              <a:custGeom>
                <a:avLst/>
                <a:gdLst>
                  <a:gd name="T0" fmla="*/ 0 w 39"/>
                  <a:gd name="T1" fmla="*/ 0 h 51"/>
                  <a:gd name="T2" fmla="*/ 0 w 39"/>
                  <a:gd name="T3" fmla="*/ 0 h 51"/>
                  <a:gd name="T4" fmla="*/ 8 w 39"/>
                  <a:gd name="T5" fmla="*/ 51 h 51"/>
                  <a:gd name="T6" fmla="*/ 31 w 39"/>
                  <a:gd name="T7" fmla="*/ 51 h 51"/>
                  <a:gd name="T8" fmla="*/ 31 w 39"/>
                  <a:gd name="T9" fmla="*/ 51 h 51"/>
                  <a:gd name="T10" fmla="*/ 39 w 39"/>
                  <a:gd name="T11" fmla="*/ 0 h 51"/>
                </a:gdLst>
                <a:ahLst/>
                <a:cxnLst>
                  <a:cxn ang="0">
                    <a:pos x="T0" y="T1"/>
                  </a:cxn>
                  <a:cxn ang="0">
                    <a:pos x="T2" y="T3"/>
                  </a:cxn>
                  <a:cxn ang="0">
                    <a:pos x="T4" y="T5"/>
                  </a:cxn>
                  <a:cxn ang="0">
                    <a:pos x="T6" y="T7"/>
                  </a:cxn>
                  <a:cxn ang="0">
                    <a:pos x="T8" y="T9"/>
                  </a:cxn>
                  <a:cxn ang="0">
                    <a:pos x="T10" y="T11"/>
                  </a:cxn>
                </a:cxnLst>
                <a:rect l="0" t="0" r="r" b="b"/>
                <a:pathLst>
                  <a:path w="39" h="51">
                    <a:moveTo>
                      <a:pt x="0" y="0"/>
                    </a:moveTo>
                    <a:lnTo>
                      <a:pt x="0" y="0"/>
                    </a:lnTo>
                    <a:lnTo>
                      <a:pt x="8" y="51"/>
                    </a:lnTo>
                    <a:lnTo>
                      <a:pt x="31" y="51"/>
                    </a:lnTo>
                    <a:lnTo>
                      <a:pt x="31" y="51"/>
                    </a:lnTo>
                    <a:lnTo>
                      <a:pt x="3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9" name="Freeform 129"/>
              <p:cNvSpPr>
                <a:spLocks/>
              </p:cNvSpPr>
              <p:nvPr/>
            </p:nvSpPr>
            <p:spPr bwMode="auto">
              <a:xfrm>
                <a:off x="4579" y="2527"/>
                <a:ext cx="39" cy="147"/>
              </a:xfrm>
              <a:custGeom>
                <a:avLst/>
                <a:gdLst>
                  <a:gd name="T0" fmla="*/ 39 w 39"/>
                  <a:gd name="T1" fmla="*/ 16 h 147"/>
                  <a:gd name="T2" fmla="*/ 39 w 39"/>
                  <a:gd name="T3" fmla="*/ 16 h 147"/>
                  <a:gd name="T4" fmla="*/ 37 w 39"/>
                  <a:gd name="T5" fmla="*/ 15 h 147"/>
                  <a:gd name="T6" fmla="*/ 29 w 39"/>
                  <a:gd name="T7" fmla="*/ 2 h 147"/>
                  <a:gd name="T8" fmla="*/ 29 w 39"/>
                  <a:gd name="T9" fmla="*/ 2 h 147"/>
                  <a:gd name="T10" fmla="*/ 28 w 39"/>
                  <a:gd name="T11" fmla="*/ 1 h 147"/>
                  <a:gd name="T12" fmla="*/ 26 w 39"/>
                  <a:gd name="T13" fmla="*/ 0 h 147"/>
                  <a:gd name="T14" fmla="*/ 24 w 39"/>
                  <a:gd name="T15" fmla="*/ 1 h 147"/>
                  <a:gd name="T16" fmla="*/ 22 w 39"/>
                  <a:gd name="T17" fmla="*/ 2 h 147"/>
                  <a:gd name="T18" fmla="*/ 22 w 39"/>
                  <a:gd name="T19" fmla="*/ 2 h 147"/>
                  <a:gd name="T20" fmla="*/ 21 w 39"/>
                  <a:gd name="T21" fmla="*/ 3 h 147"/>
                  <a:gd name="T22" fmla="*/ 20 w 39"/>
                  <a:gd name="T23" fmla="*/ 5 h 147"/>
                  <a:gd name="T24" fmla="*/ 19 w 39"/>
                  <a:gd name="T25" fmla="*/ 7 h 147"/>
                  <a:gd name="T26" fmla="*/ 20 w 39"/>
                  <a:gd name="T27" fmla="*/ 8 h 147"/>
                  <a:gd name="T28" fmla="*/ 2 w 39"/>
                  <a:gd name="T29" fmla="*/ 21 h 147"/>
                  <a:gd name="T30" fmla="*/ 2 w 39"/>
                  <a:gd name="T31" fmla="*/ 21 h 147"/>
                  <a:gd name="T32" fmla="*/ 1 w 39"/>
                  <a:gd name="T33" fmla="*/ 22 h 147"/>
                  <a:gd name="T34" fmla="*/ 0 w 39"/>
                  <a:gd name="T35" fmla="*/ 24 h 147"/>
                  <a:gd name="T36" fmla="*/ 0 w 39"/>
                  <a:gd name="T37" fmla="*/ 26 h 147"/>
                  <a:gd name="T38" fmla="*/ 1 w 39"/>
                  <a:gd name="T39" fmla="*/ 28 h 147"/>
                  <a:gd name="T40" fmla="*/ 12 w 39"/>
                  <a:gd name="T41" fmla="*/ 42 h 147"/>
                  <a:gd name="T42" fmla="*/ 12 w 39"/>
                  <a:gd name="T43" fmla="*/ 42 h 147"/>
                  <a:gd name="T44" fmla="*/ 6 w 39"/>
                  <a:gd name="T45" fmla="*/ 51 h 147"/>
                  <a:gd name="T46" fmla="*/ 4 w 39"/>
                  <a:gd name="T47" fmla="*/ 59 h 147"/>
                  <a:gd name="T48" fmla="*/ 4 w 39"/>
                  <a:gd name="T49" fmla="*/ 59 h 147"/>
                  <a:gd name="T50" fmla="*/ 2 w 39"/>
                  <a:gd name="T51" fmla="*/ 65 h 147"/>
                  <a:gd name="T52" fmla="*/ 1 w 39"/>
                  <a:gd name="T53" fmla="*/ 72 h 147"/>
                  <a:gd name="T54" fmla="*/ 1 w 39"/>
                  <a:gd name="T55" fmla="*/ 90 h 147"/>
                  <a:gd name="T56" fmla="*/ 1 w 39"/>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147">
                    <a:moveTo>
                      <a:pt x="39" y="16"/>
                    </a:moveTo>
                    <a:lnTo>
                      <a:pt x="39" y="16"/>
                    </a:lnTo>
                    <a:lnTo>
                      <a:pt x="37" y="15"/>
                    </a:lnTo>
                    <a:lnTo>
                      <a:pt x="29" y="2"/>
                    </a:lnTo>
                    <a:lnTo>
                      <a:pt x="29" y="2"/>
                    </a:lnTo>
                    <a:lnTo>
                      <a:pt x="28" y="1"/>
                    </a:lnTo>
                    <a:lnTo>
                      <a:pt x="26" y="0"/>
                    </a:lnTo>
                    <a:lnTo>
                      <a:pt x="24" y="1"/>
                    </a:lnTo>
                    <a:lnTo>
                      <a:pt x="22" y="2"/>
                    </a:lnTo>
                    <a:lnTo>
                      <a:pt x="22" y="2"/>
                    </a:lnTo>
                    <a:lnTo>
                      <a:pt x="21" y="3"/>
                    </a:lnTo>
                    <a:lnTo>
                      <a:pt x="20" y="5"/>
                    </a:lnTo>
                    <a:lnTo>
                      <a:pt x="19" y="7"/>
                    </a:lnTo>
                    <a:lnTo>
                      <a:pt x="20" y="8"/>
                    </a:lnTo>
                    <a:lnTo>
                      <a:pt x="2" y="21"/>
                    </a:lnTo>
                    <a:lnTo>
                      <a:pt x="2" y="21"/>
                    </a:lnTo>
                    <a:lnTo>
                      <a:pt x="1" y="22"/>
                    </a:lnTo>
                    <a:lnTo>
                      <a:pt x="0" y="24"/>
                    </a:lnTo>
                    <a:lnTo>
                      <a:pt x="0" y="26"/>
                    </a:lnTo>
                    <a:lnTo>
                      <a:pt x="1" y="28"/>
                    </a:lnTo>
                    <a:lnTo>
                      <a:pt x="12" y="42"/>
                    </a:lnTo>
                    <a:lnTo>
                      <a:pt x="12" y="42"/>
                    </a:lnTo>
                    <a:lnTo>
                      <a:pt x="6" y="51"/>
                    </a:lnTo>
                    <a:lnTo>
                      <a:pt x="4" y="59"/>
                    </a:lnTo>
                    <a:lnTo>
                      <a:pt x="4" y="59"/>
                    </a:lnTo>
                    <a:lnTo>
                      <a:pt x="2" y="65"/>
                    </a:lnTo>
                    <a:lnTo>
                      <a:pt x="1" y="72"/>
                    </a:lnTo>
                    <a:lnTo>
                      <a:pt x="1" y="90"/>
                    </a:lnTo>
                    <a:lnTo>
                      <a:pt x="1" y="14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0" name="Freeform 130"/>
              <p:cNvSpPr>
                <a:spLocks/>
              </p:cNvSpPr>
              <p:nvPr/>
            </p:nvSpPr>
            <p:spPr bwMode="auto">
              <a:xfrm>
                <a:off x="4684" y="2427"/>
                <a:ext cx="54" cy="92"/>
              </a:xfrm>
              <a:custGeom>
                <a:avLst/>
                <a:gdLst>
                  <a:gd name="T0" fmla="*/ 38 w 54"/>
                  <a:gd name="T1" fmla="*/ 92 h 92"/>
                  <a:gd name="T2" fmla="*/ 0 w 54"/>
                  <a:gd name="T3" fmla="*/ 38 h 92"/>
                  <a:gd name="T4" fmla="*/ 54 w 54"/>
                  <a:gd name="T5" fmla="*/ 0 h 92"/>
                </a:gdLst>
                <a:ahLst/>
                <a:cxnLst>
                  <a:cxn ang="0">
                    <a:pos x="T0" y="T1"/>
                  </a:cxn>
                  <a:cxn ang="0">
                    <a:pos x="T2" y="T3"/>
                  </a:cxn>
                  <a:cxn ang="0">
                    <a:pos x="T4" y="T5"/>
                  </a:cxn>
                </a:cxnLst>
                <a:rect l="0" t="0" r="r" b="b"/>
                <a:pathLst>
                  <a:path w="54" h="92">
                    <a:moveTo>
                      <a:pt x="38" y="92"/>
                    </a:moveTo>
                    <a:lnTo>
                      <a:pt x="0" y="38"/>
                    </a:lnTo>
                    <a:lnTo>
                      <a:pt x="5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1" name="Freeform 131"/>
              <p:cNvSpPr>
                <a:spLocks/>
              </p:cNvSpPr>
              <p:nvPr/>
            </p:nvSpPr>
            <p:spPr bwMode="auto">
              <a:xfrm>
                <a:off x="2105" y="1352"/>
                <a:ext cx="50" cy="27"/>
              </a:xfrm>
              <a:custGeom>
                <a:avLst/>
                <a:gdLst>
                  <a:gd name="T0" fmla="*/ 50 w 50"/>
                  <a:gd name="T1" fmla="*/ 27 h 27"/>
                  <a:gd name="T2" fmla="*/ 50 w 50"/>
                  <a:gd name="T3" fmla="*/ 27 h 27"/>
                  <a:gd name="T4" fmla="*/ 48 w 50"/>
                  <a:gd name="T5" fmla="*/ 26 h 27"/>
                  <a:gd name="T6" fmla="*/ 47 w 50"/>
                  <a:gd name="T7" fmla="*/ 24 h 27"/>
                  <a:gd name="T8" fmla="*/ 47 w 50"/>
                  <a:gd name="T9" fmla="*/ 24 h 27"/>
                  <a:gd name="T10" fmla="*/ 47 w 50"/>
                  <a:gd name="T11" fmla="*/ 19 h 27"/>
                  <a:gd name="T12" fmla="*/ 45 w 50"/>
                  <a:gd name="T13" fmla="*/ 15 h 27"/>
                  <a:gd name="T14" fmla="*/ 43 w 50"/>
                  <a:gd name="T15" fmla="*/ 11 h 27"/>
                  <a:gd name="T16" fmla="*/ 40 w 50"/>
                  <a:gd name="T17" fmla="*/ 7 h 27"/>
                  <a:gd name="T18" fmla="*/ 40 w 50"/>
                  <a:gd name="T19" fmla="*/ 7 h 27"/>
                  <a:gd name="T20" fmla="*/ 36 w 50"/>
                  <a:gd name="T21" fmla="*/ 4 h 27"/>
                  <a:gd name="T22" fmla="*/ 32 w 50"/>
                  <a:gd name="T23" fmla="*/ 2 h 27"/>
                  <a:gd name="T24" fmla="*/ 27 w 50"/>
                  <a:gd name="T25" fmla="*/ 0 h 27"/>
                  <a:gd name="T26" fmla="*/ 21 w 50"/>
                  <a:gd name="T27" fmla="*/ 0 h 27"/>
                  <a:gd name="T28" fmla="*/ 21 w 50"/>
                  <a:gd name="T29" fmla="*/ 0 h 27"/>
                  <a:gd name="T30" fmla="*/ 16 w 50"/>
                  <a:gd name="T31" fmla="*/ 0 h 27"/>
                  <a:gd name="T32" fmla="*/ 12 w 50"/>
                  <a:gd name="T33" fmla="*/ 2 h 27"/>
                  <a:gd name="T34" fmla="*/ 8 w 50"/>
                  <a:gd name="T35" fmla="*/ 4 h 27"/>
                  <a:gd name="T36" fmla="*/ 4 w 50"/>
                  <a:gd name="T37" fmla="*/ 7 h 27"/>
                  <a:gd name="T38" fmla="*/ 4 w 50"/>
                  <a:gd name="T39" fmla="*/ 7 h 27"/>
                  <a:gd name="T40" fmla="*/ 4 w 50"/>
                  <a:gd name="T41" fmla="*/ 7 h 27"/>
                  <a:gd name="T42" fmla="*/ 2 w 50"/>
                  <a:gd name="T43" fmla="*/ 8 h 27"/>
                  <a:gd name="T44" fmla="*/ 0 w 50"/>
                  <a:gd name="T45"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27">
                    <a:moveTo>
                      <a:pt x="50" y="27"/>
                    </a:moveTo>
                    <a:lnTo>
                      <a:pt x="50" y="27"/>
                    </a:lnTo>
                    <a:lnTo>
                      <a:pt x="48" y="26"/>
                    </a:lnTo>
                    <a:lnTo>
                      <a:pt x="47" y="24"/>
                    </a:lnTo>
                    <a:lnTo>
                      <a:pt x="47" y="24"/>
                    </a:lnTo>
                    <a:lnTo>
                      <a:pt x="47" y="19"/>
                    </a:lnTo>
                    <a:lnTo>
                      <a:pt x="45" y="15"/>
                    </a:lnTo>
                    <a:lnTo>
                      <a:pt x="43" y="11"/>
                    </a:lnTo>
                    <a:lnTo>
                      <a:pt x="40" y="7"/>
                    </a:lnTo>
                    <a:lnTo>
                      <a:pt x="40" y="7"/>
                    </a:lnTo>
                    <a:lnTo>
                      <a:pt x="36" y="4"/>
                    </a:lnTo>
                    <a:lnTo>
                      <a:pt x="32" y="2"/>
                    </a:lnTo>
                    <a:lnTo>
                      <a:pt x="27" y="0"/>
                    </a:lnTo>
                    <a:lnTo>
                      <a:pt x="21" y="0"/>
                    </a:lnTo>
                    <a:lnTo>
                      <a:pt x="21" y="0"/>
                    </a:lnTo>
                    <a:lnTo>
                      <a:pt x="16" y="0"/>
                    </a:lnTo>
                    <a:lnTo>
                      <a:pt x="12" y="2"/>
                    </a:lnTo>
                    <a:lnTo>
                      <a:pt x="8" y="4"/>
                    </a:lnTo>
                    <a:lnTo>
                      <a:pt x="4" y="7"/>
                    </a:lnTo>
                    <a:lnTo>
                      <a:pt x="4" y="7"/>
                    </a:lnTo>
                    <a:lnTo>
                      <a:pt x="4" y="7"/>
                    </a:lnTo>
                    <a:lnTo>
                      <a:pt x="2" y="8"/>
                    </a:lnTo>
                    <a:lnTo>
                      <a:pt x="0" y="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2" name="Freeform 132"/>
              <p:cNvSpPr>
                <a:spLocks/>
              </p:cNvSpPr>
              <p:nvPr/>
            </p:nvSpPr>
            <p:spPr bwMode="auto">
              <a:xfrm>
                <a:off x="2044" y="1372"/>
                <a:ext cx="208" cy="199"/>
              </a:xfrm>
              <a:custGeom>
                <a:avLst/>
                <a:gdLst>
                  <a:gd name="T0" fmla="*/ 61 w 208"/>
                  <a:gd name="T1" fmla="*/ 176 h 199"/>
                  <a:gd name="T2" fmla="*/ 11 w 208"/>
                  <a:gd name="T3" fmla="*/ 176 h 199"/>
                  <a:gd name="T4" fmla="*/ 11 w 208"/>
                  <a:gd name="T5" fmla="*/ 176 h 199"/>
                  <a:gd name="T6" fmla="*/ 7 w 208"/>
                  <a:gd name="T7" fmla="*/ 177 h 199"/>
                  <a:gd name="T8" fmla="*/ 4 w 208"/>
                  <a:gd name="T9" fmla="*/ 179 h 199"/>
                  <a:gd name="T10" fmla="*/ 1 w 208"/>
                  <a:gd name="T11" fmla="*/ 182 h 199"/>
                  <a:gd name="T12" fmla="*/ 0 w 208"/>
                  <a:gd name="T13" fmla="*/ 187 h 199"/>
                  <a:gd name="T14" fmla="*/ 0 w 208"/>
                  <a:gd name="T15" fmla="*/ 187 h 199"/>
                  <a:gd name="T16" fmla="*/ 1 w 208"/>
                  <a:gd name="T17" fmla="*/ 192 h 199"/>
                  <a:gd name="T18" fmla="*/ 4 w 208"/>
                  <a:gd name="T19" fmla="*/ 196 h 199"/>
                  <a:gd name="T20" fmla="*/ 7 w 208"/>
                  <a:gd name="T21" fmla="*/ 198 h 199"/>
                  <a:gd name="T22" fmla="*/ 11 w 208"/>
                  <a:gd name="T23" fmla="*/ 199 h 199"/>
                  <a:gd name="T24" fmla="*/ 197 w 208"/>
                  <a:gd name="T25" fmla="*/ 199 h 199"/>
                  <a:gd name="T26" fmla="*/ 197 w 208"/>
                  <a:gd name="T27" fmla="*/ 199 h 199"/>
                  <a:gd name="T28" fmla="*/ 201 w 208"/>
                  <a:gd name="T29" fmla="*/ 198 h 199"/>
                  <a:gd name="T30" fmla="*/ 205 w 208"/>
                  <a:gd name="T31" fmla="*/ 196 h 199"/>
                  <a:gd name="T32" fmla="*/ 207 w 208"/>
                  <a:gd name="T33" fmla="*/ 192 h 199"/>
                  <a:gd name="T34" fmla="*/ 208 w 208"/>
                  <a:gd name="T35" fmla="*/ 187 h 199"/>
                  <a:gd name="T36" fmla="*/ 208 w 208"/>
                  <a:gd name="T37" fmla="*/ 187 h 199"/>
                  <a:gd name="T38" fmla="*/ 207 w 208"/>
                  <a:gd name="T39" fmla="*/ 182 h 199"/>
                  <a:gd name="T40" fmla="*/ 205 w 208"/>
                  <a:gd name="T41" fmla="*/ 179 h 199"/>
                  <a:gd name="T42" fmla="*/ 201 w 208"/>
                  <a:gd name="T43" fmla="*/ 177 h 199"/>
                  <a:gd name="T44" fmla="*/ 197 w 208"/>
                  <a:gd name="T45" fmla="*/ 176 h 199"/>
                  <a:gd name="T46" fmla="*/ 188 w 208"/>
                  <a:gd name="T47" fmla="*/ 176 h 199"/>
                  <a:gd name="T48" fmla="*/ 188 w 208"/>
                  <a:gd name="T49" fmla="*/ 176 h 199"/>
                  <a:gd name="T50" fmla="*/ 185 w 208"/>
                  <a:gd name="T51" fmla="*/ 167 h 199"/>
                  <a:gd name="T52" fmla="*/ 182 w 208"/>
                  <a:gd name="T53" fmla="*/ 159 h 199"/>
                  <a:gd name="T54" fmla="*/ 178 w 208"/>
                  <a:gd name="T55" fmla="*/ 151 h 199"/>
                  <a:gd name="T56" fmla="*/ 174 w 208"/>
                  <a:gd name="T57" fmla="*/ 145 h 199"/>
                  <a:gd name="T58" fmla="*/ 166 w 208"/>
                  <a:gd name="T59" fmla="*/ 134 h 199"/>
                  <a:gd name="T60" fmla="*/ 157 w 208"/>
                  <a:gd name="T61" fmla="*/ 126 h 199"/>
                  <a:gd name="T62" fmla="*/ 157 w 208"/>
                  <a:gd name="T63" fmla="*/ 126 h 199"/>
                  <a:gd name="T64" fmla="*/ 160 w 208"/>
                  <a:gd name="T65" fmla="*/ 112 h 199"/>
                  <a:gd name="T66" fmla="*/ 161 w 208"/>
                  <a:gd name="T67" fmla="*/ 100 h 199"/>
                  <a:gd name="T68" fmla="*/ 161 w 208"/>
                  <a:gd name="T69" fmla="*/ 89 h 199"/>
                  <a:gd name="T70" fmla="*/ 161 w 208"/>
                  <a:gd name="T71" fmla="*/ 77 h 199"/>
                  <a:gd name="T72" fmla="*/ 160 w 208"/>
                  <a:gd name="T73" fmla="*/ 68 h 199"/>
                  <a:gd name="T74" fmla="*/ 157 w 208"/>
                  <a:gd name="T75" fmla="*/ 59 h 199"/>
                  <a:gd name="T76" fmla="*/ 155 w 208"/>
                  <a:gd name="T77" fmla="*/ 51 h 199"/>
                  <a:gd name="T78" fmla="*/ 152 w 208"/>
                  <a:gd name="T79" fmla="*/ 42 h 199"/>
                  <a:gd name="T80" fmla="*/ 149 w 208"/>
                  <a:gd name="T81" fmla="*/ 35 h 199"/>
                  <a:gd name="T82" fmla="*/ 145 w 208"/>
                  <a:gd name="T83" fmla="*/ 29 h 199"/>
                  <a:gd name="T84" fmla="*/ 141 w 208"/>
                  <a:gd name="T85" fmla="*/ 23 h 199"/>
                  <a:gd name="T86" fmla="*/ 136 w 208"/>
                  <a:gd name="T87" fmla="*/ 17 h 199"/>
                  <a:gd name="T88" fmla="*/ 126 w 208"/>
                  <a:gd name="T89" fmla="*/ 7 h 199"/>
                  <a:gd name="T90" fmla="*/ 113 w 208"/>
                  <a:gd name="T9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8" h="199">
                    <a:moveTo>
                      <a:pt x="61" y="176"/>
                    </a:moveTo>
                    <a:lnTo>
                      <a:pt x="11" y="176"/>
                    </a:lnTo>
                    <a:lnTo>
                      <a:pt x="11" y="176"/>
                    </a:lnTo>
                    <a:lnTo>
                      <a:pt x="7" y="177"/>
                    </a:lnTo>
                    <a:lnTo>
                      <a:pt x="4" y="179"/>
                    </a:lnTo>
                    <a:lnTo>
                      <a:pt x="1" y="182"/>
                    </a:lnTo>
                    <a:lnTo>
                      <a:pt x="0" y="187"/>
                    </a:lnTo>
                    <a:lnTo>
                      <a:pt x="0" y="187"/>
                    </a:lnTo>
                    <a:lnTo>
                      <a:pt x="1" y="192"/>
                    </a:lnTo>
                    <a:lnTo>
                      <a:pt x="4" y="196"/>
                    </a:lnTo>
                    <a:lnTo>
                      <a:pt x="7" y="198"/>
                    </a:lnTo>
                    <a:lnTo>
                      <a:pt x="11" y="199"/>
                    </a:lnTo>
                    <a:lnTo>
                      <a:pt x="197" y="199"/>
                    </a:lnTo>
                    <a:lnTo>
                      <a:pt x="197" y="199"/>
                    </a:lnTo>
                    <a:lnTo>
                      <a:pt x="201" y="198"/>
                    </a:lnTo>
                    <a:lnTo>
                      <a:pt x="205" y="196"/>
                    </a:lnTo>
                    <a:lnTo>
                      <a:pt x="207" y="192"/>
                    </a:lnTo>
                    <a:lnTo>
                      <a:pt x="208" y="187"/>
                    </a:lnTo>
                    <a:lnTo>
                      <a:pt x="208" y="187"/>
                    </a:lnTo>
                    <a:lnTo>
                      <a:pt x="207" y="182"/>
                    </a:lnTo>
                    <a:lnTo>
                      <a:pt x="205" y="179"/>
                    </a:lnTo>
                    <a:lnTo>
                      <a:pt x="201" y="177"/>
                    </a:lnTo>
                    <a:lnTo>
                      <a:pt x="197" y="176"/>
                    </a:lnTo>
                    <a:lnTo>
                      <a:pt x="188" y="176"/>
                    </a:lnTo>
                    <a:lnTo>
                      <a:pt x="188" y="176"/>
                    </a:lnTo>
                    <a:lnTo>
                      <a:pt x="185" y="167"/>
                    </a:lnTo>
                    <a:lnTo>
                      <a:pt x="182" y="159"/>
                    </a:lnTo>
                    <a:lnTo>
                      <a:pt x="178" y="151"/>
                    </a:lnTo>
                    <a:lnTo>
                      <a:pt x="174" y="145"/>
                    </a:lnTo>
                    <a:lnTo>
                      <a:pt x="166" y="134"/>
                    </a:lnTo>
                    <a:lnTo>
                      <a:pt x="157" y="126"/>
                    </a:lnTo>
                    <a:lnTo>
                      <a:pt x="157" y="126"/>
                    </a:lnTo>
                    <a:lnTo>
                      <a:pt x="160" y="112"/>
                    </a:lnTo>
                    <a:lnTo>
                      <a:pt x="161" y="100"/>
                    </a:lnTo>
                    <a:lnTo>
                      <a:pt x="161" y="89"/>
                    </a:lnTo>
                    <a:lnTo>
                      <a:pt x="161" y="77"/>
                    </a:lnTo>
                    <a:lnTo>
                      <a:pt x="160" y="68"/>
                    </a:lnTo>
                    <a:lnTo>
                      <a:pt x="157" y="59"/>
                    </a:lnTo>
                    <a:lnTo>
                      <a:pt x="155" y="51"/>
                    </a:lnTo>
                    <a:lnTo>
                      <a:pt x="152" y="42"/>
                    </a:lnTo>
                    <a:lnTo>
                      <a:pt x="149" y="35"/>
                    </a:lnTo>
                    <a:lnTo>
                      <a:pt x="145" y="29"/>
                    </a:lnTo>
                    <a:lnTo>
                      <a:pt x="141" y="23"/>
                    </a:lnTo>
                    <a:lnTo>
                      <a:pt x="136" y="17"/>
                    </a:lnTo>
                    <a:lnTo>
                      <a:pt x="126" y="7"/>
                    </a:lnTo>
                    <a:lnTo>
                      <a:pt x="113"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3" name="Freeform 133"/>
              <p:cNvSpPr>
                <a:spLocks/>
              </p:cNvSpPr>
              <p:nvPr/>
            </p:nvSpPr>
            <p:spPr bwMode="auto">
              <a:xfrm>
                <a:off x="2046" y="1403"/>
                <a:ext cx="106" cy="139"/>
              </a:xfrm>
              <a:custGeom>
                <a:avLst/>
                <a:gdLst>
                  <a:gd name="T0" fmla="*/ 27 w 106"/>
                  <a:gd name="T1" fmla="*/ 19 h 139"/>
                  <a:gd name="T2" fmla="*/ 27 w 106"/>
                  <a:gd name="T3" fmla="*/ 19 h 139"/>
                  <a:gd name="T4" fmla="*/ 26 w 106"/>
                  <a:gd name="T5" fmla="*/ 20 h 139"/>
                  <a:gd name="T6" fmla="*/ 25 w 106"/>
                  <a:gd name="T7" fmla="*/ 20 h 139"/>
                  <a:gd name="T8" fmla="*/ 25 w 106"/>
                  <a:gd name="T9" fmla="*/ 20 h 139"/>
                  <a:gd name="T10" fmla="*/ 24 w 106"/>
                  <a:gd name="T11" fmla="*/ 20 h 139"/>
                  <a:gd name="T12" fmla="*/ 17 w 106"/>
                  <a:gd name="T13" fmla="*/ 17 h 139"/>
                  <a:gd name="T14" fmla="*/ 17 w 106"/>
                  <a:gd name="T15" fmla="*/ 17 h 139"/>
                  <a:gd name="T16" fmla="*/ 17 w 106"/>
                  <a:gd name="T17" fmla="*/ 17 h 139"/>
                  <a:gd name="T18" fmla="*/ 17 w 106"/>
                  <a:gd name="T19" fmla="*/ 17 h 139"/>
                  <a:gd name="T20" fmla="*/ 15 w 106"/>
                  <a:gd name="T21" fmla="*/ 17 h 139"/>
                  <a:gd name="T22" fmla="*/ 12 w 106"/>
                  <a:gd name="T23" fmla="*/ 17 h 139"/>
                  <a:gd name="T24" fmla="*/ 11 w 106"/>
                  <a:gd name="T25" fmla="*/ 18 h 139"/>
                  <a:gd name="T26" fmla="*/ 9 w 106"/>
                  <a:gd name="T27" fmla="*/ 20 h 139"/>
                  <a:gd name="T28" fmla="*/ 9 w 106"/>
                  <a:gd name="T29" fmla="*/ 20 h 139"/>
                  <a:gd name="T30" fmla="*/ 9 w 106"/>
                  <a:gd name="T31" fmla="*/ 21 h 139"/>
                  <a:gd name="T32" fmla="*/ 9 w 106"/>
                  <a:gd name="T33" fmla="*/ 23 h 139"/>
                  <a:gd name="T34" fmla="*/ 10 w 106"/>
                  <a:gd name="T35" fmla="*/ 25 h 139"/>
                  <a:gd name="T36" fmla="*/ 12 w 106"/>
                  <a:gd name="T37" fmla="*/ 26 h 139"/>
                  <a:gd name="T38" fmla="*/ 16 w 106"/>
                  <a:gd name="T39" fmla="*/ 28 h 139"/>
                  <a:gd name="T40" fmla="*/ 24 w 106"/>
                  <a:gd name="T41" fmla="*/ 49 h 139"/>
                  <a:gd name="T42" fmla="*/ 24 w 106"/>
                  <a:gd name="T43" fmla="*/ 49 h 139"/>
                  <a:gd name="T44" fmla="*/ 25 w 106"/>
                  <a:gd name="T45" fmla="*/ 51 h 139"/>
                  <a:gd name="T46" fmla="*/ 26 w 106"/>
                  <a:gd name="T47" fmla="*/ 53 h 139"/>
                  <a:gd name="T48" fmla="*/ 28 w 106"/>
                  <a:gd name="T49" fmla="*/ 53 h 139"/>
                  <a:gd name="T50" fmla="*/ 30 w 106"/>
                  <a:gd name="T51" fmla="*/ 53 h 139"/>
                  <a:gd name="T52" fmla="*/ 52 w 106"/>
                  <a:gd name="T53" fmla="*/ 44 h 139"/>
                  <a:gd name="T54" fmla="*/ 55 w 106"/>
                  <a:gd name="T55" fmla="*/ 46 h 139"/>
                  <a:gd name="T56" fmla="*/ 55 w 106"/>
                  <a:gd name="T57" fmla="*/ 46 h 139"/>
                  <a:gd name="T58" fmla="*/ 58 w 106"/>
                  <a:gd name="T59" fmla="*/ 46 h 139"/>
                  <a:gd name="T60" fmla="*/ 58 w 106"/>
                  <a:gd name="T61" fmla="*/ 46 h 139"/>
                  <a:gd name="T62" fmla="*/ 60 w 106"/>
                  <a:gd name="T63" fmla="*/ 45 h 139"/>
                  <a:gd name="T64" fmla="*/ 62 w 106"/>
                  <a:gd name="T65" fmla="*/ 43 h 139"/>
                  <a:gd name="T66" fmla="*/ 62 w 106"/>
                  <a:gd name="T67" fmla="*/ 43 h 139"/>
                  <a:gd name="T68" fmla="*/ 63 w 106"/>
                  <a:gd name="T69" fmla="*/ 41 h 139"/>
                  <a:gd name="T70" fmla="*/ 62 w 106"/>
                  <a:gd name="T71" fmla="*/ 39 h 139"/>
                  <a:gd name="T72" fmla="*/ 61 w 106"/>
                  <a:gd name="T73" fmla="*/ 38 h 139"/>
                  <a:gd name="T74" fmla="*/ 60 w 106"/>
                  <a:gd name="T75" fmla="*/ 37 h 139"/>
                  <a:gd name="T76" fmla="*/ 76 w 106"/>
                  <a:gd name="T77" fmla="*/ 1 h 139"/>
                  <a:gd name="T78" fmla="*/ 76 w 106"/>
                  <a:gd name="T79" fmla="*/ 1 h 139"/>
                  <a:gd name="T80" fmla="*/ 80 w 106"/>
                  <a:gd name="T81" fmla="*/ 2 h 139"/>
                  <a:gd name="T82" fmla="*/ 80 w 106"/>
                  <a:gd name="T83" fmla="*/ 2 h 139"/>
                  <a:gd name="T84" fmla="*/ 87 w 106"/>
                  <a:gd name="T85" fmla="*/ 1 h 139"/>
                  <a:gd name="T86" fmla="*/ 92 w 106"/>
                  <a:gd name="T87" fmla="*/ 0 h 139"/>
                  <a:gd name="T88" fmla="*/ 92 w 106"/>
                  <a:gd name="T89" fmla="*/ 0 h 139"/>
                  <a:gd name="T90" fmla="*/ 97 w 106"/>
                  <a:gd name="T91" fmla="*/ 7 h 139"/>
                  <a:gd name="T92" fmla="*/ 101 w 106"/>
                  <a:gd name="T93" fmla="*/ 18 h 139"/>
                  <a:gd name="T94" fmla="*/ 104 w 106"/>
                  <a:gd name="T95" fmla="*/ 28 h 139"/>
                  <a:gd name="T96" fmla="*/ 106 w 106"/>
                  <a:gd name="T97" fmla="*/ 39 h 139"/>
                  <a:gd name="T98" fmla="*/ 106 w 106"/>
                  <a:gd name="T99" fmla="*/ 51 h 139"/>
                  <a:gd name="T100" fmla="*/ 105 w 106"/>
                  <a:gd name="T101" fmla="*/ 64 h 139"/>
                  <a:gd name="T102" fmla="*/ 102 w 106"/>
                  <a:gd name="T103" fmla="*/ 76 h 139"/>
                  <a:gd name="T104" fmla="*/ 97 w 106"/>
                  <a:gd name="T105" fmla="*/ 87 h 139"/>
                  <a:gd name="T106" fmla="*/ 0 w 106"/>
                  <a:gd name="T107" fmla="*/ 87 h 139"/>
                  <a:gd name="T108" fmla="*/ 31 w 106"/>
                  <a:gd name="T109" fmla="*/ 127 h 139"/>
                  <a:gd name="T110" fmla="*/ 31 w 106"/>
                  <a:gd name="T111" fmla="*/ 127 h 139"/>
                  <a:gd name="T112" fmla="*/ 28 w 106"/>
                  <a:gd name="T113" fmla="*/ 133 h 139"/>
                  <a:gd name="T114" fmla="*/ 25 w 106"/>
                  <a:gd name="T115"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139">
                    <a:moveTo>
                      <a:pt x="27" y="19"/>
                    </a:moveTo>
                    <a:lnTo>
                      <a:pt x="27" y="19"/>
                    </a:lnTo>
                    <a:lnTo>
                      <a:pt x="26" y="20"/>
                    </a:lnTo>
                    <a:lnTo>
                      <a:pt x="25" y="20"/>
                    </a:lnTo>
                    <a:lnTo>
                      <a:pt x="25" y="20"/>
                    </a:lnTo>
                    <a:lnTo>
                      <a:pt x="24" y="20"/>
                    </a:lnTo>
                    <a:lnTo>
                      <a:pt x="17" y="17"/>
                    </a:lnTo>
                    <a:lnTo>
                      <a:pt x="17" y="17"/>
                    </a:lnTo>
                    <a:lnTo>
                      <a:pt x="17" y="17"/>
                    </a:lnTo>
                    <a:lnTo>
                      <a:pt x="17" y="17"/>
                    </a:lnTo>
                    <a:lnTo>
                      <a:pt x="15" y="17"/>
                    </a:lnTo>
                    <a:lnTo>
                      <a:pt x="12" y="17"/>
                    </a:lnTo>
                    <a:lnTo>
                      <a:pt x="11" y="18"/>
                    </a:lnTo>
                    <a:lnTo>
                      <a:pt x="9" y="20"/>
                    </a:lnTo>
                    <a:lnTo>
                      <a:pt x="9" y="20"/>
                    </a:lnTo>
                    <a:lnTo>
                      <a:pt x="9" y="21"/>
                    </a:lnTo>
                    <a:lnTo>
                      <a:pt x="9" y="23"/>
                    </a:lnTo>
                    <a:lnTo>
                      <a:pt x="10" y="25"/>
                    </a:lnTo>
                    <a:lnTo>
                      <a:pt x="12" y="26"/>
                    </a:lnTo>
                    <a:lnTo>
                      <a:pt x="16" y="28"/>
                    </a:lnTo>
                    <a:lnTo>
                      <a:pt x="24" y="49"/>
                    </a:lnTo>
                    <a:lnTo>
                      <a:pt x="24" y="49"/>
                    </a:lnTo>
                    <a:lnTo>
                      <a:pt x="25" y="51"/>
                    </a:lnTo>
                    <a:lnTo>
                      <a:pt x="26" y="53"/>
                    </a:lnTo>
                    <a:lnTo>
                      <a:pt x="28" y="53"/>
                    </a:lnTo>
                    <a:lnTo>
                      <a:pt x="30" y="53"/>
                    </a:lnTo>
                    <a:lnTo>
                      <a:pt x="52" y="44"/>
                    </a:lnTo>
                    <a:lnTo>
                      <a:pt x="55" y="46"/>
                    </a:lnTo>
                    <a:lnTo>
                      <a:pt x="55" y="46"/>
                    </a:lnTo>
                    <a:lnTo>
                      <a:pt x="58" y="46"/>
                    </a:lnTo>
                    <a:lnTo>
                      <a:pt x="58" y="46"/>
                    </a:lnTo>
                    <a:lnTo>
                      <a:pt x="60" y="45"/>
                    </a:lnTo>
                    <a:lnTo>
                      <a:pt x="62" y="43"/>
                    </a:lnTo>
                    <a:lnTo>
                      <a:pt x="62" y="43"/>
                    </a:lnTo>
                    <a:lnTo>
                      <a:pt x="63" y="41"/>
                    </a:lnTo>
                    <a:lnTo>
                      <a:pt x="62" y="39"/>
                    </a:lnTo>
                    <a:lnTo>
                      <a:pt x="61" y="38"/>
                    </a:lnTo>
                    <a:lnTo>
                      <a:pt x="60" y="37"/>
                    </a:lnTo>
                    <a:lnTo>
                      <a:pt x="76" y="1"/>
                    </a:lnTo>
                    <a:lnTo>
                      <a:pt x="76" y="1"/>
                    </a:lnTo>
                    <a:lnTo>
                      <a:pt x="80" y="2"/>
                    </a:lnTo>
                    <a:lnTo>
                      <a:pt x="80" y="2"/>
                    </a:lnTo>
                    <a:lnTo>
                      <a:pt x="87" y="1"/>
                    </a:lnTo>
                    <a:lnTo>
                      <a:pt x="92" y="0"/>
                    </a:lnTo>
                    <a:lnTo>
                      <a:pt x="92" y="0"/>
                    </a:lnTo>
                    <a:lnTo>
                      <a:pt x="97" y="7"/>
                    </a:lnTo>
                    <a:lnTo>
                      <a:pt x="101" y="18"/>
                    </a:lnTo>
                    <a:lnTo>
                      <a:pt x="104" y="28"/>
                    </a:lnTo>
                    <a:lnTo>
                      <a:pt x="106" y="39"/>
                    </a:lnTo>
                    <a:lnTo>
                      <a:pt x="106" y="51"/>
                    </a:lnTo>
                    <a:lnTo>
                      <a:pt x="105" y="64"/>
                    </a:lnTo>
                    <a:lnTo>
                      <a:pt x="102" y="76"/>
                    </a:lnTo>
                    <a:lnTo>
                      <a:pt x="97" y="87"/>
                    </a:lnTo>
                    <a:lnTo>
                      <a:pt x="0" y="87"/>
                    </a:lnTo>
                    <a:lnTo>
                      <a:pt x="31" y="127"/>
                    </a:lnTo>
                    <a:lnTo>
                      <a:pt x="31" y="127"/>
                    </a:lnTo>
                    <a:lnTo>
                      <a:pt x="28" y="133"/>
                    </a:lnTo>
                    <a:lnTo>
                      <a:pt x="25" y="1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4" name="Freeform 134"/>
              <p:cNvSpPr>
                <a:spLocks/>
              </p:cNvSpPr>
              <p:nvPr/>
            </p:nvSpPr>
            <p:spPr bwMode="auto">
              <a:xfrm>
                <a:off x="2065" y="1281"/>
                <a:ext cx="69" cy="133"/>
              </a:xfrm>
              <a:custGeom>
                <a:avLst/>
                <a:gdLst>
                  <a:gd name="T0" fmla="*/ 69 w 69"/>
                  <a:gd name="T1" fmla="*/ 0 h 133"/>
                  <a:gd name="T2" fmla="*/ 53 w 69"/>
                  <a:gd name="T3" fmla="*/ 33 h 133"/>
                  <a:gd name="T4" fmla="*/ 48 w 69"/>
                  <a:gd name="T5" fmla="*/ 31 h 133"/>
                  <a:gd name="T6" fmla="*/ 48 w 69"/>
                  <a:gd name="T7" fmla="*/ 31 h 133"/>
                  <a:gd name="T8" fmla="*/ 46 w 69"/>
                  <a:gd name="T9" fmla="*/ 30 h 133"/>
                  <a:gd name="T10" fmla="*/ 44 w 69"/>
                  <a:gd name="T11" fmla="*/ 30 h 133"/>
                  <a:gd name="T12" fmla="*/ 43 w 69"/>
                  <a:gd name="T13" fmla="*/ 31 h 133"/>
                  <a:gd name="T14" fmla="*/ 42 w 69"/>
                  <a:gd name="T15" fmla="*/ 33 h 133"/>
                  <a:gd name="T16" fmla="*/ 42 w 69"/>
                  <a:gd name="T17" fmla="*/ 33 h 133"/>
                  <a:gd name="T18" fmla="*/ 41 w 69"/>
                  <a:gd name="T19" fmla="*/ 35 h 133"/>
                  <a:gd name="T20" fmla="*/ 41 w 69"/>
                  <a:gd name="T21" fmla="*/ 37 h 133"/>
                  <a:gd name="T22" fmla="*/ 42 w 69"/>
                  <a:gd name="T23" fmla="*/ 38 h 133"/>
                  <a:gd name="T24" fmla="*/ 44 w 69"/>
                  <a:gd name="T25" fmla="*/ 40 h 133"/>
                  <a:gd name="T26" fmla="*/ 0 w 6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133">
                    <a:moveTo>
                      <a:pt x="69" y="0"/>
                    </a:moveTo>
                    <a:lnTo>
                      <a:pt x="53" y="33"/>
                    </a:lnTo>
                    <a:lnTo>
                      <a:pt x="48" y="31"/>
                    </a:lnTo>
                    <a:lnTo>
                      <a:pt x="48" y="31"/>
                    </a:lnTo>
                    <a:lnTo>
                      <a:pt x="46" y="30"/>
                    </a:lnTo>
                    <a:lnTo>
                      <a:pt x="44" y="30"/>
                    </a:lnTo>
                    <a:lnTo>
                      <a:pt x="43" y="31"/>
                    </a:lnTo>
                    <a:lnTo>
                      <a:pt x="42" y="33"/>
                    </a:lnTo>
                    <a:lnTo>
                      <a:pt x="42" y="33"/>
                    </a:lnTo>
                    <a:lnTo>
                      <a:pt x="41" y="35"/>
                    </a:lnTo>
                    <a:lnTo>
                      <a:pt x="41" y="37"/>
                    </a:lnTo>
                    <a:lnTo>
                      <a:pt x="42" y="38"/>
                    </a:lnTo>
                    <a:lnTo>
                      <a:pt x="44" y="40"/>
                    </a:lnTo>
                    <a:lnTo>
                      <a:pt x="0" y="13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5" name="Line 135"/>
              <p:cNvSpPr>
                <a:spLocks noChangeShapeType="1"/>
              </p:cNvSpPr>
              <p:nvPr/>
            </p:nvSpPr>
            <p:spPr bwMode="auto">
              <a:xfrm flipH="1" flipV="1">
                <a:off x="2135" y="1272"/>
                <a:ext cx="37" cy="18"/>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6" name="Freeform 136"/>
              <p:cNvSpPr>
                <a:spLocks/>
              </p:cNvSpPr>
              <p:nvPr/>
            </p:nvSpPr>
            <p:spPr bwMode="auto">
              <a:xfrm>
                <a:off x="2146" y="1296"/>
                <a:ext cx="23" cy="57"/>
              </a:xfrm>
              <a:custGeom>
                <a:avLst/>
                <a:gdLst>
                  <a:gd name="T0" fmla="*/ 0 w 23"/>
                  <a:gd name="T1" fmla="*/ 57 h 57"/>
                  <a:gd name="T2" fmla="*/ 6 w 23"/>
                  <a:gd name="T3" fmla="*/ 44 h 57"/>
                  <a:gd name="T4" fmla="*/ 6 w 23"/>
                  <a:gd name="T5" fmla="*/ 44 h 57"/>
                  <a:gd name="T6" fmla="*/ 8 w 23"/>
                  <a:gd name="T7" fmla="*/ 45 h 57"/>
                  <a:gd name="T8" fmla="*/ 8 w 23"/>
                  <a:gd name="T9" fmla="*/ 45 h 57"/>
                  <a:gd name="T10" fmla="*/ 11 w 23"/>
                  <a:gd name="T11" fmla="*/ 44 h 57"/>
                  <a:gd name="T12" fmla="*/ 12 w 23"/>
                  <a:gd name="T13" fmla="*/ 42 h 57"/>
                  <a:gd name="T14" fmla="*/ 12 w 23"/>
                  <a:gd name="T15" fmla="*/ 42 h 57"/>
                  <a:gd name="T16" fmla="*/ 13 w 23"/>
                  <a:gd name="T17" fmla="*/ 40 h 57"/>
                  <a:gd name="T18" fmla="*/ 13 w 23"/>
                  <a:gd name="T19" fmla="*/ 38 h 57"/>
                  <a:gd name="T20" fmla="*/ 12 w 23"/>
                  <a:gd name="T21" fmla="*/ 36 h 57"/>
                  <a:gd name="T22" fmla="*/ 10 w 23"/>
                  <a:gd name="T23" fmla="*/ 35 h 57"/>
                  <a:gd name="T24" fmla="*/ 5 w 23"/>
                  <a:gd name="T25" fmla="*/ 33 h 57"/>
                  <a:gd name="T26" fmla="*/ 20 w 23"/>
                  <a:gd name="T27" fmla="*/ 0 h 57"/>
                  <a:gd name="T28" fmla="*/ 23 w 23"/>
                  <a:gd name="T29"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7">
                    <a:moveTo>
                      <a:pt x="0" y="57"/>
                    </a:moveTo>
                    <a:lnTo>
                      <a:pt x="6" y="44"/>
                    </a:lnTo>
                    <a:lnTo>
                      <a:pt x="6" y="44"/>
                    </a:lnTo>
                    <a:lnTo>
                      <a:pt x="8" y="45"/>
                    </a:lnTo>
                    <a:lnTo>
                      <a:pt x="8" y="45"/>
                    </a:lnTo>
                    <a:lnTo>
                      <a:pt x="11" y="44"/>
                    </a:lnTo>
                    <a:lnTo>
                      <a:pt x="12" y="42"/>
                    </a:lnTo>
                    <a:lnTo>
                      <a:pt x="12" y="42"/>
                    </a:lnTo>
                    <a:lnTo>
                      <a:pt x="13" y="40"/>
                    </a:lnTo>
                    <a:lnTo>
                      <a:pt x="13" y="38"/>
                    </a:lnTo>
                    <a:lnTo>
                      <a:pt x="12" y="36"/>
                    </a:lnTo>
                    <a:lnTo>
                      <a:pt x="10" y="35"/>
                    </a:lnTo>
                    <a:lnTo>
                      <a:pt x="5" y="33"/>
                    </a:lnTo>
                    <a:lnTo>
                      <a:pt x="20" y="0"/>
                    </a:lnTo>
                    <a:lnTo>
                      <a:pt x="23" y="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7" name="Freeform 137"/>
              <p:cNvSpPr>
                <a:spLocks/>
              </p:cNvSpPr>
              <p:nvPr/>
            </p:nvSpPr>
            <p:spPr bwMode="auto">
              <a:xfrm>
                <a:off x="2118" y="1368"/>
                <a:ext cx="18" cy="18"/>
              </a:xfrm>
              <a:custGeom>
                <a:avLst/>
                <a:gdLst>
                  <a:gd name="T0" fmla="*/ 8 w 18"/>
                  <a:gd name="T1" fmla="*/ 18 h 18"/>
                  <a:gd name="T2" fmla="*/ 8 w 18"/>
                  <a:gd name="T3" fmla="*/ 18 h 18"/>
                  <a:gd name="T4" fmla="*/ 5 w 18"/>
                  <a:gd name="T5" fmla="*/ 18 h 18"/>
                  <a:gd name="T6" fmla="*/ 2 w 18"/>
                  <a:gd name="T7" fmla="*/ 16 h 18"/>
                  <a:gd name="T8" fmla="*/ 0 w 18"/>
                  <a:gd name="T9" fmla="*/ 12 h 18"/>
                  <a:gd name="T10" fmla="*/ 0 w 18"/>
                  <a:gd name="T11" fmla="*/ 8 h 18"/>
                  <a:gd name="T12" fmla="*/ 0 w 18"/>
                  <a:gd name="T13" fmla="*/ 8 h 18"/>
                  <a:gd name="T14" fmla="*/ 0 w 18"/>
                  <a:gd name="T15" fmla="*/ 5 h 18"/>
                  <a:gd name="T16" fmla="*/ 2 w 18"/>
                  <a:gd name="T17" fmla="*/ 2 h 18"/>
                  <a:gd name="T18" fmla="*/ 5 w 18"/>
                  <a:gd name="T19" fmla="*/ 0 h 18"/>
                  <a:gd name="T20" fmla="*/ 8 w 18"/>
                  <a:gd name="T21" fmla="*/ 0 h 18"/>
                  <a:gd name="T22" fmla="*/ 8 w 18"/>
                  <a:gd name="T23" fmla="*/ 0 h 18"/>
                  <a:gd name="T24" fmla="*/ 12 w 18"/>
                  <a:gd name="T25" fmla="*/ 0 h 18"/>
                  <a:gd name="T26" fmla="*/ 16 w 18"/>
                  <a:gd name="T27" fmla="*/ 2 h 18"/>
                  <a:gd name="T28" fmla="*/ 18 w 18"/>
                  <a:gd name="T29" fmla="*/ 5 h 18"/>
                  <a:gd name="T30" fmla="*/ 18 w 18"/>
                  <a:gd name="T31" fmla="*/ 8 h 18"/>
                  <a:gd name="T32" fmla="*/ 18 w 18"/>
                  <a:gd name="T33" fmla="*/ 8 h 18"/>
                  <a:gd name="T34" fmla="*/ 18 w 18"/>
                  <a:gd name="T35" fmla="*/ 12 h 18"/>
                  <a:gd name="T36" fmla="*/ 16 w 18"/>
                  <a:gd name="T37" fmla="*/ 16 h 18"/>
                  <a:gd name="T38" fmla="*/ 12 w 18"/>
                  <a:gd name="T39" fmla="*/ 18 h 18"/>
                  <a:gd name="T40" fmla="*/ 8 w 18"/>
                  <a:gd name="T41" fmla="*/ 18 h 18"/>
                  <a:gd name="T42" fmla="*/ 8 w 18"/>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8">
                    <a:moveTo>
                      <a:pt x="8" y="18"/>
                    </a:moveTo>
                    <a:lnTo>
                      <a:pt x="8" y="18"/>
                    </a:lnTo>
                    <a:lnTo>
                      <a:pt x="5" y="18"/>
                    </a:lnTo>
                    <a:lnTo>
                      <a:pt x="2" y="16"/>
                    </a:lnTo>
                    <a:lnTo>
                      <a:pt x="0" y="12"/>
                    </a:lnTo>
                    <a:lnTo>
                      <a:pt x="0" y="8"/>
                    </a:lnTo>
                    <a:lnTo>
                      <a:pt x="0" y="8"/>
                    </a:lnTo>
                    <a:lnTo>
                      <a:pt x="0" y="5"/>
                    </a:lnTo>
                    <a:lnTo>
                      <a:pt x="2" y="2"/>
                    </a:lnTo>
                    <a:lnTo>
                      <a:pt x="5" y="0"/>
                    </a:lnTo>
                    <a:lnTo>
                      <a:pt x="8" y="0"/>
                    </a:lnTo>
                    <a:lnTo>
                      <a:pt x="8" y="0"/>
                    </a:lnTo>
                    <a:lnTo>
                      <a:pt x="12" y="0"/>
                    </a:lnTo>
                    <a:lnTo>
                      <a:pt x="16" y="2"/>
                    </a:lnTo>
                    <a:lnTo>
                      <a:pt x="18" y="5"/>
                    </a:lnTo>
                    <a:lnTo>
                      <a:pt x="18" y="8"/>
                    </a:lnTo>
                    <a:lnTo>
                      <a:pt x="18" y="8"/>
                    </a:lnTo>
                    <a:lnTo>
                      <a:pt x="18" y="12"/>
                    </a:lnTo>
                    <a:lnTo>
                      <a:pt x="16" y="16"/>
                    </a:lnTo>
                    <a:lnTo>
                      <a:pt x="12" y="18"/>
                    </a:lnTo>
                    <a:lnTo>
                      <a:pt x="8" y="18"/>
                    </a:lnTo>
                    <a:lnTo>
                      <a:pt x="8" y="1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8" name="Freeform 138"/>
              <p:cNvSpPr>
                <a:spLocks/>
              </p:cNvSpPr>
              <p:nvPr/>
            </p:nvSpPr>
            <p:spPr bwMode="auto">
              <a:xfrm>
                <a:off x="2020" y="1471"/>
                <a:ext cx="98" cy="13"/>
              </a:xfrm>
              <a:custGeom>
                <a:avLst/>
                <a:gdLst>
                  <a:gd name="T0" fmla="*/ 98 w 98"/>
                  <a:gd name="T1" fmla="*/ 13 h 13"/>
                  <a:gd name="T2" fmla="*/ 98 w 98"/>
                  <a:gd name="T3" fmla="*/ 0 h 13"/>
                  <a:gd name="T4" fmla="*/ 0 w 98"/>
                  <a:gd name="T5" fmla="*/ 0 h 13"/>
                  <a:gd name="T6" fmla="*/ 0 w 98"/>
                  <a:gd name="T7" fmla="*/ 13 h 13"/>
                </a:gdLst>
                <a:ahLst/>
                <a:cxnLst>
                  <a:cxn ang="0">
                    <a:pos x="T0" y="T1"/>
                  </a:cxn>
                  <a:cxn ang="0">
                    <a:pos x="T2" y="T3"/>
                  </a:cxn>
                  <a:cxn ang="0">
                    <a:pos x="T4" y="T5"/>
                  </a:cxn>
                  <a:cxn ang="0">
                    <a:pos x="T6" y="T7"/>
                  </a:cxn>
                </a:cxnLst>
                <a:rect l="0" t="0" r="r" b="b"/>
                <a:pathLst>
                  <a:path w="98" h="13">
                    <a:moveTo>
                      <a:pt x="98" y="13"/>
                    </a:moveTo>
                    <a:lnTo>
                      <a:pt x="98" y="0"/>
                    </a:lnTo>
                    <a:lnTo>
                      <a:pt x="0" y="0"/>
                    </a:lnTo>
                    <a:lnTo>
                      <a:pt x="0" y="1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9" name="Freeform 139"/>
              <p:cNvSpPr>
                <a:spLocks/>
              </p:cNvSpPr>
              <p:nvPr/>
            </p:nvSpPr>
            <p:spPr bwMode="auto">
              <a:xfrm>
                <a:off x="3322" y="1702"/>
                <a:ext cx="25" cy="20"/>
              </a:xfrm>
              <a:custGeom>
                <a:avLst/>
                <a:gdLst>
                  <a:gd name="T0" fmla="*/ 0 w 25"/>
                  <a:gd name="T1" fmla="*/ 0 h 20"/>
                  <a:gd name="T2" fmla="*/ 21 w 25"/>
                  <a:gd name="T3" fmla="*/ 20 h 20"/>
                  <a:gd name="T4" fmla="*/ 21 w 25"/>
                  <a:gd name="T5" fmla="*/ 20 h 20"/>
                  <a:gd name="T6" fmla="*/ 23 w 25"/>
                  <a:gd name="T7" fmla="*/ 13 h 20"/>
                  <a:gd name="T8" fmla="*/ 25 w 25"/>
                  <a:gd name="T9" fmla="*/ 3 h 20"/>
                </a:gdLst>
                <a:ahLst/>
                <a:cxnLst>
                  <a:cxn ang="0">
                    <a:pos x="T0" y="T1"/>
                  </a:cxn>
                  <a:cxn ang="0">
                    <a:pos x="T2" y="T3"/>
                  </a:cxn>
                  <a:cxn ang="0">
                    <a:pos x="T4" y="T5"/>
                  </a:cxn>
                  <a:cxn ang="0">
                    <a:pos x="T6" y="T7"/>
                  </a:cxn>
                  <a:cxn ang="0">
                    <a:pos x="T8" y="T9"/>
                  </a:cxn>
                </a:cxnLst>
                <a:rect l="0" t="0" r="r" b="b"/>
                <a:pathLst>
                  <a:path w="25" h="20">
                    <a:moveTo>
                      <a:pt x="0" y="0"/>
                    </a:moveTo>
                    <a:lnTo>
                      <a:pt x="21" y="20"/>
                    </a:lnTo>
                    <a:lnTo>
                      <a:pt x="21" y="20"/>
                    </a:lnTo>
                    <a:lnTo>
                      <a:pt x="23" y="13"/>
                    </a:lnTo>
                    <a:lnTo>
                      <a:pt x="25" y="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0" name="Freeform 140"/>
              <p:cNvSpPr>
                <a:spLocks/>
              </p:cNvSpPr>
              <p:nvPr/>
            </p:nvSpPr>
            <p:spPr bwMode="auto">
              <a:xfrm>
                <a:off x="3506" y="1513"/>
                <a:ext cx="38" cy="26"/>
              </a:xfrm>
              <a:custGeom>
                <a:avLst/>
                <a:gdLst>
                  <a:gd name="T0" fmla="*/ 0 w 38"/>
                  <a:gd name="T1" fmla="*/ 0 h 26"/>
                  <a:gd name="T2" fmla="*/ 26 w 38"/>
                  <a:gd name="T3" fmla="*/ 26 h 26"/>
                  <a:gd name="T4" fmla="*/ 26 w 38"/>
                  <a:gd name="T5" fmla="*/ 26 h 26"/>
                  <a:gd name="T6" fmla="*/ 32 w 38"/>
                  <a:gd name="T7" fmla="*/ 22 h 26"/>
                  <a:gd name="T8" fmla="*/ 38 w 38"/>
                  <a:gd name="T9" fmla="*/ 17 h 26"/>
                </a:gdLst>
                <a:ahLst/>
                <a:cxnLst>
                  <a:cxn ang="0">
                    <a:pos x="T0" y="T1"/>
                  </a:cxn>
                  <a:cxn ang="0">
                    <a:pos x="T2" y="T3"/>
                  </a:cxn>
                  <a:cxn ang="0">
                    <a:pos x="T4" y="T5"/>
                  </a:cxn>
                  <a:cxn ang="0">
                    <a:pos x="T6" y="T7"/>
                  </a:cxn>
                  <a:cxn ang="0">
                    <a:pos x="T8" y="T9"/>
                  </a:cxn>
                </a:cxnLst>
                <a:rect l="0" t="0" r="r" b="b"/>
                <a:pathLst>
                  <a:path w="38" h="26">
                    <a:moveTo>
                      <a:pt x="0" y="0"/>
                    </a:moveTo>
                    <a:lnTo>
                      <a:pt x="26" y="26"/>
                    </a:lnTo>
                    <a:lnTo>
                      <a:pt x="26" y="26"/>
                    </a:lnTo>
                    <a:lnTo>
                      <a:pt x="32" y="22"/>
                    </a:lnTo>
                    <a:lnTo>
                      <a:pt x="38"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1" name="Freeform 141"/>
              <p:cNvSpPr>
                <a:spLocks/>
              </p:cNvSpPr>
              <p:nvPr/>
            </p:nvSpPr>
            <p:spPr bwMode="auto">
              <a:xfrm>
                <a:off x="3495" y="1541"/>
                <a:ext cx="26" cy="8"/>
              </a:xfrm>
              <a:custGeom>
                <a:avLst/>
                <a:gdLst>
                  <a:gd name="T0" fmla="*/ 0 w 26"/>
                  <a:gd name="T1" fmla="*/ 0 h 8"/>
                  <a:gd name="T2" fmla="*/ 10 w 26"/>
                  <a:gd name="T3" fmla="*/ 8 h 8"/>
                  <a:gd name="T4" fmla="*/ 10 w 26"/>
                  <a:gd name="T5" fmla="*/ 8 h 8"/>
                  <a:gd name="T6" fmla="*/ 18 w 26"/>
                  <a:gd name="T7" fmla="*/ 6 h 8"/>
                  <a:gd name="T8" fmla="*/ 26 w 26"/>
                  <a:gd name="T9" fmla="*/ 4 h 8"/>
                </a:gdLst>
                <a:ahLst/>
                <a:cxnLst>
                  <a:cxn ang="0">
                    <a:pos x="T0" y="T1"/>
                  </a:cxn>
                  <a:cxn ang="0">
                    <a:pos x="T2" y="T3"/>
                  </a:cxn>
                  <a:cxn ang="0">
                    <a:pos x="T4" y="T5"/>
                  </a:cxn>
                  <a:cxn ang="0">
                    <a:pos x="T6" y="T7"/>
                  </a:cxn>
                  <a:cxn ang="0">
                    <a:pos x="T8" y="T9"/>
                  </a:cxn>
                </a:cxnLst>
                <a:rect l="0" t="0" r="r" b="b"/>
                <a:pathLst>
                  <a:path w="26" h="8">
                    <a:moveTo>
                      <a:pt x="0" y="0"/>
                    </a:moveTo>
                    <a:lnTo>
                      <a:pt x="10" y="8"/>
                    </a:lnTo>
                    <a:lnTo>
                      <a:pt x="10" y="8"/>
                    </a:lnTo>
                    <a:lnTo>
                      <a:pt x="18" y="6"/>
                    </a:lnTo>
                    <a:lnTo>
                      <a:pt x="26" y="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2" name="Freeform 142"/>
              <p:cNvSpPr>
                <a:spLocks/>
              </p:cNvSpPr>
              <p:nvPr/>
            </p:nvSpPr>
            <p:spPr bwMode="auto">
              <a:xfrm>
                <a:off x="3299" y="1717"/>
                <a:ext cx="39" cy="29"/>
              </a:xfrm>
              <a:custGeom>
                <a:avLst/>
                <a:gdLst>
                  <a:gd name="T0" fmla="*/ 0 w 39"/>
                  <a:gd name="T1" fmla="*/ 0 h 29"/>
                  <a:gd name="T2" fmla="*/ 30 w 39"/>
                  <a:gd name="T3" fmla="*/ 29 h 29"/>
                  <a:gd name="T4" fmla="*/ 30 w 39"/>
                  <a:gd name="T5" fmla="*/ 29 h 29"/>
                  <a:gd name="T6" fmla="*/ 35 w 39"/>
                  <a:gd name="T7" fmla="*/ 22 h 29"/>
                  <a:gd name="T8" fmla="*/ 39 w 39"/>
                  <a:gd name="T9" fmla="*/ 16 h 29"/>
                </a:gdLst>
                <a:ahLst/>
                <a:cxnLst>
                  <a:cxn ang="0">
                    <a:pos x="T0" y="T1"/>
                  </a:cxn>
                  <a:cxn ang="0">
                    <a:pos x="T2" y="T3"/>
                  </a:cxn>
                  <a:cxn ang="0">
                    <a:pos x="T4" y="T5"/>
                  </a:cxn>
                  <a:cxn ang="0">
                    <a:pos x="T6" y="T7"/>
                  </a:cxn>
                  <a:cxn ang="0">
                    <a:pos x="T8" y="T9"/>
                  </a:cxn>
                </a:cxnLst>
                <a:rect l="0" t="0" r="r" b="b"/>
                <a:pathLst>
                  <a:path w="39" h="29">
                    <a:moveTo>
                      <a:pt x="0" y="0"/>
                    </a:moveTo>
                    <a:lnTo>
                      <a:pt x="30" y="29"/>
                    </a:lnTo>
                    <a:lnTo>
                      <a:pt x="30" y="29"/>
                    </a:lnTo>
                    <a:lnTo>
                      <a:pt x="35" y="22"/>
                    </a:lnTo>
                    <a:lnTo>
                      <a:pt x="39"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3" name="Freeform 143"/>
              <p:cNvSpPr>
                <a:spLocks/>
              </p:cNvSpPr>
              <p:nvPr/>
            </p:nvSpPr>
            <p:spPr bwMode="auto">
              <a:xfrm>
                <a:off x="3435" y="1590"/>
                <a:ext cx="22" cy="20"/>
              </a:xfrm>
              <a:custGeom>
                <a:avLst/>
                <a:gdLst>
                  <a:gd name="T0" fmla="*/ 0 w 22"/>
                  <a:gd name="T1" fmla="*/ 0 h 20"/>
                  <a:gd name="T2" fmla="*/ 20 w 22"/>
                  <a:gd name="T3" fmla="*/ 20 h 20"/>
                  <a:gd name="T4" fmla="*/ 20 w 22"/>
                  <a:gd name="T5" fmla="*/ 20 h 20"/>
                  <a:gd name="T6" fmla="*/ 22 w 22"/>
                  <a:gd name="T7" fmla="*/ 2 h 20"/>
                </a:gdLst>
                <a:ahLst/>
                <a:cxnLst>
                  <a:cxn ang="0">
                    <a:pos x="T0" y="T1"/>
                  </a:cxn>
                  <a:cxn ang="0">
                    <a:pos x="T2" y="T3"/>
                  </a:cxn>
                  <a:cxn ang="0">
                    <a:pos x="T4" y="T5"/>
                  </a:cxn>
                  <a:cxn ang="0">
                    <a:pos x="T6" y="T7"/>
                  </a:cxn>
                </a:cxnLst>
                <a:rect l="0" t="0" r="r" b="b"/>
                <a:pathLst>
                  <a:path w="22" h="20">
                    <a:moveTo>
                      <a:pt x="0" y="0"/>
                    </a:moveTo>
                    <a:lnTo>
                      <a:pt x="20" y="20"/>
                    </a:lnTo>
                    <a:lnTo>
                      <a:pt x="20" y="20"/>
                    </a:lnTo>
                    <a:lnTo>
                      <a:pt x="22"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4" name="Freeform 144"/>
              <p:cNvSpPr>
                <a:spLocks/>
              </p:cNvSpPr>
              <p:nvPr/>
            </p:nvSpPr>
            <p:spPr bwMode="auto">
              <a:xfrm>
                <a:off x="3408" y="1602"/>
                <a:ext cx="43" cy="35"/>
              </a:xfrm>
              <a:custGeom>
                <a:avLst/>
                <a:gdLst>
                  <a:gd name="T0" fmla="*/ 0 w 43"/>
                  <a:gd name="T1" fmla="*/ 0 h 35"/>
                  <a:gd name="T2" fmla="*/ 36 w 43"/>
                  <a:gd name="T3" fmla="*/ 35 h 35"/>
                  <a:gd name="T4" fmla="*/ 36 w 43"/>
                  <a:gd name="T5" fmla="*/ 35 h 35"/>
                  <a:gd name="T6" fmla="*/ 40 w 43"/>
                  <a:gd name="T7" fmla="*/ 28 h 35"/>
                  <a:gd name="T8" fmla="*/ 43 w 43"/>
                  <a:gd name="T9" fmla="*/ 21 h 35"/>
                </a:gdLst>
                <a:ahLst/>
                <a:cxnLst>
                  <a:cxn ang="0">
                    <a:pos x="T0" y="T1"/>
                  </a:cxn>
                  <a:cxn ang="0">
                    <a:pos x="T2" y="T3"/>
                  </a:cxn>
                  <a:cxn ang="0">
                    <a:pos x="T4" y="T5"/>
                  </a:cxn>
                  <a:cxn ang="0">
                    <a:pos x="T6" y="T7"/>
                  </a:cxn>
                  <a:cxn ang="0">
                    <a:pos x="T8" y="T9"/>
                  </a:cxn>
                </a:cxnLst>
                <a:rect l="0" t="0" r="r" b="b"/>
                <a:pathLst>
                  <a:path w="43" h="35">
                    <a:moveTo>
                      <a:pt x="0" y="0"/>
                    </a:moveTo>
                    <a:lnTo>
                      <a:pt x="36" y="35"/>
                    </a:lnTo>
                    <a:lnTo>
                      <a:pt x="36" y="35"/>
                    </a:lnTo>
                    <a:lnTo>
                      <a:pt x="40" y="28"/>
                    </a:lnTo>
                    <a:lnTo>
                      <a:pt x="43" y="2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5" name="Freeform 145"/>
              <p:cNvSpPr>
                <a:spLocks/>
              </p:cNvSpPr>
              <p:nvPr/>
            </p:nvSpPr>
            <p:spPr bwMode="auto">
              <a:xfrm>
                <a:off x="3385" y="1654"/>
                <a:ext cx="24" cy="5"/>
              </a:xfrm>
              <a:custGeom>
                <a:avLst/>
                <a:gdLst>
                  <a:gd name="T0" fmla="*/ 0 w 24"/>
                  <a:gd name="T1" fmla="*/ 0 h 5"/>
                  <a:gd name="T2" fmla="*/ 5 w 24"/>
                  <a:gd name="T3" fmla="*/ 5 h 5"/>
                  <a:gd name="T4" fmla="*/ 5 w 24"/>
                  <a:gd name="T5" fmla="*/ 5 h 5"/>
                  <a:gd name="T6" fmla="*/ 24 w 24"/>
                  <a:gd name="T7" fmla="*/ 2 h 5"/>
                </a:gdLst>
                <a:ahLst/>
                <a:cxnLst>
                  <a:cxn ang="0">
                    <a:pos x="T0" y="T1"/>
                  </a:cxn>
                  <a:cxn ang="0">
                    <a:pos x="T2" y="T3"/>
                  </a:cxn>
                  <a:cxn ang="0">
                    <a:pos x="T4" y="T5"/>
                  </a:cxn>
                  <a:cxn ang="0">
                    <a:pos x="T6" y="T7"/>
                  </a:cxn>
                </a:cxnLst>
                <a:rect l="0" t="0" r="r" b="b"/>
                <a:pathLst>
                  <a:path w="24" h="5">
                    <a:moveTo>
                      <a:pt x="0" y="0"/>
                    </a:moveTo>
                    <a:lnTo>
                      <a:pt x="5" y="5"/>
                    </a:lnTo>
                    <a:lnTo>
                      <a:pt x="5" y="5"/>
                    </a:lnTo>
                    <a:lnTo>
                      <a:pt x="24"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6" name="Freeform 146"/>
              <p:cNvSpPr>
                <a:spLocks/>
              </p:cNvSpPr>
              <p:nvPr/>
            </p:nvSpPr>
            <p:spPr bwMode="auto">
              <a:xfrm>
                <a:off x="3392" y="1623"/>
                <a:ext cx="43" cy="30"/>
              </a:xfrm>
              <a:custGeom>
                <a:avLst/>
                <a:gdLst>
                  <a:gd name="T0" fmla="*/ 0 w 43"/>
                  <a:gd name="T1" fmla="*/ 0 h 30"/>
                  <a:gd name="T2" fmla="*/ 29 w 43"/>
                  <a:gd name="T3" fmla="*/ 30 h 30"/>
                  <a:gd name="T4" fmla="*/ 29 w 43"/>
                  <a:gd name="T5" fmla="*/ 30 h 30"/>
                  <a:gd name="T6" fmla="*/ 36 w 43"/>
                  <a:gd name="T7" fmla="*/ 26 h 30"/>
                  <a:gd name="T8" fmla="*/ 43 w 43"/>
                  <a:gd name="T9" fmla="*/ 22 h 30"/>
                </a:gdLst>
                <a:ahLst/>
                <a:cxnLst>
                  <a:cxn ang="0">
                    <a:pos x="T0" y="T1"/>
                  </a:cxn>
                  <a:cxn ang="0">
                    <a:pos x="T2" y="T3"/>
                  </a:cxn>
                  <a:cxn ang="0">
                    <a:pos x="T4" y="T5"/>
                  </a:cxn>
                  <a:cxn ang="0">
                    <a:pos x="T6" y="T7"/>
                  </a:cxn>
                  <a:cxn ang="0">
                    <a:pos x="T8" y="T9"/>
                  </a:cxn>
                </a:cxnLst>
                <a:rect l="0" t="0" r="r" b="b"/>
                <a:pathLst>
                  <a:path w="43" h="30">
                    <a:moveTo>
                      <a:pt x="0" y="0"/>
                    </a:moveTo>
                    <a:lnTo>
                      <a:pt x="29" y="30"/>
                    </a:lnTo>
                    <a:lnTo>
                      <a:pt x="29" y="30"/>
                    </a:lnTo>
                    <a:lnTo>
                      <a:pt x="36" y="26"/>
                    </a:lnTo>
                    <a:lnTo>
                      <a:pt x="43" y="2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7" name="Freeform 147"/>
              <p:cNvSpPr>
                <a:spLocks/>
              </p:cNvSpPr>
              <p:nvPr/>
            </p:nvSpPr>
            <p:spPr bwMode="auto">
              <a:xfrm>
                <a:off x="3373" y="1578"/>
                <a:ext cx="86" cy="83"/>
              </a:xfrm>
              <a:custGeom>
                <a:avLst/>
                <a:gdLst>
                  <a:gd name="T0" fmla="*/ 0 w 86"/>
                  <a:gd name="T1" fmla="*/ 83 h 83"/>
                  <a:gd name="T2" fmla="*/ 0 w 86"/>
                  <a:gd name="T3" fmla="*/ 83 h 83"/>
                  <a:gd name="T4" fmla="*/ 3 w 86"/>
                  <a:gd name="T5" fmla="*/ 83 h 83"/>
                  <a:gd name="T6" fmla="*/ 3 w 86"/>
                  <a:gd name="T7" fmla="*/ 83 h 83"/>
                  <a:gd name="T8" fmla="*/ 5 w 86"/>
                  <a:gd name="T9" fmla="*/ 65 h 83"/>
                  <a:gd name="T10" fmla="*/ 9 w 86"/>
                  <a:gd name="T11" fmla="*/ 48 h 83"/>
                  <a:gd name="T12" fmla="*/ 11 w 86"/>
                  <a:gd name="T13" fmla="*/ 41 h 83"/>
                  <a:gd name="T14" fmla="*/ 15 w 86"/>
                  <a:gd name="T15" fmla="*/ 34 h 83"/>
                  <a:gd name="T16" fmla="*/ 19 w 86"/>
                  <a:gd name="T17" fmla="*/ 27 h 83"/>
                  <a:gd name="T18" fmla="*/ 25 w 86"/>
                  <a:gd name="T19" fmla="*/ 22 h 83"/>
                  <a:gd name="T20" fmla="*/ 25 w 86"/>
                  <a:gd name="T21" fmla="*/ 22 h 83"/>
                  <a:gd name="T22" fmla="*/ 31 w 86"/>
                  <a:gd name="T23" fmla="*/ 15 h 83"/>
                  <a:gd name="T24" fmla="*/ 37 w 86"/>
                  <a:gd name="T25" fmla="*/ 11 h 83"/>
                  <a:gd name="T26" fmla="*/ 44 w 86"/>
                  <a:gd name="T27" fmla="*/ 8 h 83"/>
                  <a:gd name="T28" fmla="*/ 52 w 86"/>
                  <a:gd name="T29" fmla="*/ 5 h 83"/>
                  <a:gd name="T30" fmla="*/ 69 w 86"/>
                  <a:gd name="T31" fmla="*/ 2 h 83"/>
                  <a:gd name="T32" fmla="*/ 86 w 86"/>
                  <a:gd name="T3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3">
                    <a:moveTo>
                      <a:pt x="0" y="83"/>
                    </a:moveTo>
                    <a:lnTo>
                      <a:pt x="0" y="83"/>
                    </a:lnTo>
                    <a:lnTo>
                      <a:pt x="3" y="83"/>
                    </a:lnTo>
                    <a:lnTo>
                      <a:pt x="3" y="83"/>
                    </a:lnTo>
                    <a:lnTo>
                      <a:pt x="5" y="65"/>
                    </a:lnTo>
                    <a:lnTo>
                      <a:pt x="9" y="48"/>
                    </a:lnTo>
                    <a:lnTo>
                      <a:pt x="11" y="41"/>
                    </a:lnTo>
                    <a:lnTo>
                      <a:pt x="15" y="34"/>
                    </a:lnTo>
                    <a:lnTo>
                      <a:pt x="19" y="27"/>
                    </a:lnTo>
                    <a:lnTo>
                      <a:pt x="25" y="22"/>
                    </a:lnTo>
                    <a:lnTo>
                      <a:pt x="25" y="22"/>
                    </a:lnTo>
                    <a:lnTo>
                      <a:pt x="31" y="15"/>
                    </a:lnTo>
                    <a:lnTo>
                      <a:pt x="37" y="11"/>
                    </a:lnTo>
                    <a:lnTo>
                      <a:pt x="44" y="8"/>
                    </a:lnTo>
                    <a:lnTo>
                      <a:pt x="52" y="5"/>
                    </a:lnTo>
                    <a:lnTo>
                      <a:pt x="69" y="2"/>
                    </a:lnTo>
                    <a:lnTo>
                      <a:pt x="8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8" name="Freeform 148"/>
              <p:cNvSpPr>
                <a:spLocks/>
              </p:cNvSpPr>
              <p:nvPr/>
            </p:nvSpPr>
            <p:spPr bwMode="auto">
              <a:xfrm>
                <a:off x="3491" y="1546"/>
                <a:ext cx="70" cy="29"/>
              </a:xfrm>
              <a:custGeom>
                <a:avLst/>
                <a:gdLst>
                  <a:gd name="T0" fmla="*/ 0 w 70"/>
                  <a:gd name="T1" fmla="*/ 29 h 29"/>
                  <a:gd name="T2" fmla="*/ 0 w 70"/>
                  <a:gd name="T3" fmla="*/ 29 h 29"/>
                  <a:gd name="T4" fmla="*/ 19 w 70"/>
                  <a:gd name="T5" fmla="*/ 26 h 29"/>
                  <a:gd name="T6" fmla="*/ 28 w 70"/>
                  <a:gd name="T7" fmla="*/ 24 h 29"/>
                  <a:gd name="T8" fmla="*/ 37 w 70"/>
                  <a:gd name="T9" fmla="*/ 21 h 29"/>
                  <a:gd name="T10" fmla="*/ 46 w 70"/>
                  <a:gd name="T11" fmla="*/ 16 h 29"/>
                  <a:gd name="T12" fmla="*/ 55 w 70"/>
                  <a:gd name="T13" fmla="*/ 12 h 29"/>
                  <a:gd name="T14" fmla="*/ 63 w 70"/>
                  <a:gd name="T15" fmla="*/ 6 h 29"/>
                  <a:gd name="T16" fmla="*/ 70 w 70"/>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9">
                    <a:moveTo>
                      <a:pt x="0" y="29"/>
                    </a:moveTo>
                    <a:lnTo>
                      <a:pt x="0" y="29"/>
                    </a:lnTo>
                    <a:lnTo>
                      <a:pt x="19" y="26"/>
                    </a:lnTo>
                    <a:lnTo>
                      <a:pt x="28" y="24"/>
                    </a:lnTo>
                    <a:lnTo>
                      <a:pt x="37" y="21"/>
                    </a:lnTo>
                    <a:lnTo>
                      <a:pt x="46" y="16"/>
                    </a:lnTo>
                    <a:lnTo>
                      <a:pt x="55" y="12"/>
                    </a:lnTo>
                    <a:lnTo>
                      <a:pt x="63" y="6"/>
                    </a:lnTo>
                    <a:lnTo>
                      <a:pt x="7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9" name="Freeform 149"/>
              <p:cNvSpPr>
                <a:spLocks/>
              </p:cNvSpPr>
              <p:nvPr/>
            </p:nvSpPr>
            <p:spPr bwMode="auto">
              <a:xfrm>
                <a:off x="3344" y="1693"/>
                <a:ext cx="29" cy="70"/>
              </a:xfrm>
              <a:custGeom>
                <a:avLst/>
                <a:gdLst>
                  <a:gd name="T0" fmla="*/ 0 w 29"/>
                  <a:gd name="T1" fmla="*/ 70 h 70"/>
                  <a:gd name="T2" fmla="*/ 0 w 29"/>
                  <a:gd name="T3" fmla="*/ 70 h 70"/>
                  <a:gd name="T4" fmla="*/ 7 w 29"/>
                  <a:gd name="T5" fmla="*/ 62 h 70"/>
                  <a:gd name="T6" fmla="*/ 12 w 29"/>
                  <a:gd name="T7" fmla="*/ 55 h 70"/>
                  <a:gd name="T8" fmla="*/ 18 w 29"/>
                  <a:gd name="T9" fmla="*/ 45 h 70"/>
                  <a:gd name="T10" fmla="*/ 21 w 29"/>
                  <a:gd name="T11" fmla="*/ 37 h 70"/>
                  <a:gd name="T12" fmla="*/ 24 w 29"/>
                  <a:gd name="T13" fmla="*/ 28 h 70"/>
                  <a:gd name="T14" fmla="*/ 26 w 29"/>
                  <a:gd name="T15" fmla="*/ 19 h 70"/>
                  <a:gd name="T16" fmla="*/ 29 w 29"/>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0">
                    <a:moveTo>
                      <a:pt x="0" y="70"/>
                    </a:moveTo>
                    <a:lnTo>
                      <a:pt x="0" y="70"/>
                    </a:lnTo>
                    <a:lnTo>
                      <a:pt x="7" y="62"/>
                    </a:lnTo>
                    <a:lnTo>
                      <a:pt x="12" y="55"/>
                    </a:lnTo>
                    <a:lnTo>
                      <a:pt x="18" y="45"/>
                    </a:lnTo>
                    <a:lnTo>
                      <a:pt x="21" y="37"/>
                    </a:lnTo>
                    <a:lnTo>
                      <a:pt x="24" y="28"/>
                    </a:lnTo>
                    <a:lnTo>
                      <a:pt x="26" y="19"/>
                    </a:lnTo>
                    <a:lnTo>
                      <a:pt x="2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0" name="Freeform 150"/>
              <p:cNvSpPr>
                <a:spLocks/>
              </p:cNvSpPr>
              <p:nvPr/>
            </p:nvSpPr>
            <p:spPr bwMode="auto">
              <a:xfrm>
                <a:off x="3289" y="1490"/>
                <a:ext cx="217" cy="217"/>
              </a:xfrm>
              <a:custGeom>
                <a:avLst/>
                <a:gdLst>
                  <a:gd name="T0" fmla="*/ 217 w 217"/>
                  <a:gd name="T1" fmla="*/ 0 h 217"/>
                  <a:gd name="T2" fmla="*/ 217 w 217"/>
                  <a:gd name="T3" fmla="*/ 0 h 217"/>
                  <a:gd name="T4" fmla="*/ 208 w 217"/>
                  <a:gd name="T5" fmla="*/ 11 h 217"/>
                  <a:gd name="T6" fmla="*/ 202 w 217"/>
                  <a:gd name="T7" fmla="*/ 21 h 217"/>
                  <a:gd name="T8" fmla="*/ 197 w 217"/>
                  <a:gd name="T9" fmla="*/ 32 h 217"/>
                  <a:gd name="T10" fmla="*/ 193 w 217"/>
                  <a:gd name="T11" fmla="*/ 44 h 217"/>
                  <a:gd name="T12" fmla="*/ 190 w 217"/>
                  <a:gd name="T13" fmla="*/ 56 h 217"/>
                  <a:gd name="T14" fmla="*/ 189 w 217"/>
                  <a:gd name="T15" fmla="*/ 67 h 217"/>
                  <a:gd name="T16" fmla="*/ 186 w 217"/>
                  <a:gd name="T17" fmla="*/ 92 h 217"/>
                  <a:gd name="T18" fmla="*/ 186 w 217"/>
                  <a:gd name="T19" fmla="*/ 92 h 217"/>
                  <a:gd name="T20" fmla="*/ 184 w 217"/>
                  <a:gd name="T21" fmla="*/ 113 h 217"/>
                  <a:gd name="T22" fmla="*/ 183 w 217"/>
                  <a:gd name="T23" fmla="*/ 123 h 217"/>
                  <a:gd name="T24" fmla="*/ 181 w 217"/>
                  <a:gd name="T25" fmla="*/ 132 h 217"/>
                  <a:gd name="T26" fmla="*/ 177 w 217"/>
                  <a:gd name="T27" fmla="*/ 141 h 217"/>
                  <a:gd name="T28" fmla="*/ 174 w 217"/>
                  <a:gd name="T29" fmla="*/ 150 h 217"/>
                  <a:gd name="T30" fmla="*/ 169 w 217"/>
                  <a:gd name="T31" fmla="*/ 158 h 217"/>
                  <a:gd name="T32" fmla="*/ 164 w 217"/>
                  <a:gd name="T33" fmla="*/ 164 h 217"/>
                  <a:gd name="T34" fmla="*/ 164 w 217"/>
                  <a:gd name="T35" fmla="*/ 164 h 217"/>
                  <a:gd name="T36" fmla="*/ 157 w 217"/>
                  <a:gd name="T37" fmla="*/ 170 h 217"/>
                  <a:gd name="T38" fmla="*/ 149 w 217"/>
                  <a:gd name="T39" fmla="*/ 175 h 217"/>
                  <a:gd name="T40" fmla="*/ 140 w 217"/>
                  <a:gd name="T41" fmla="*/ 178 h 217"/>
                  <a:gd name="T42" fmla="*/ 131 w 217"/>
                  <a:gd name="T43" fmla="*/ 181 h 217"/>
                  <a:gd name="T44" fmla="*/ 122 w 217"/>
                  <a:gd name="T45" fmla="*/ 184 h 217"/>
                  <a:gd name="T46" fmla="*/ 112 w 217"/>
                  <a:gd name="T47" fmla="*/ 185 h 217"/>
                  <a:gd name="T48" fmla="*/ 91 w 217"/>
                  <a:gd name="T49" fmla="*/ 187 h 217"/>
                  <a:gd name="T50" fmla="*/ 91 w 217"/>
                  <a:gd name="T51" fmla="*/ 187 h 217"/>
                  <a:gd name="T52" fmla="*/ 67 w 217"/>
                  <a:gd name="T53" fmla="*/ 189 h 217"/>
                  <a:gd name="T54" fmla="*/ 55 w 217"/>
                  <a:gd name="T55" fmla="*/ 191 h 217"/>
                  <a:gd name="T56" fmla="*/ 43 w 217"/>
                  <a:gd name="T57" fmla="*/ 194 h 217"/>
                  <a:gd name="T58" fmla="*/ 31 w 217"/>
                  <a:gd name="T59" fmla="*/ 197 h 217"/>
                  <a:gd name="T60" fmla="*/ 20 w 217"/>
                  <a:gd name="T61" fmla="*/ 202 h 217"/>
                  <a:gd name="T62" fmla="*/ 10 w 217"/>
                  <a:gd name="T63" fmla="*/ 209 h 217"/>
                  <a:gd name="T64" fmla="*/ 0 w 217"/>
                  <a:gd name="T65"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217">
                    <a:moveTo>
                      <a:pt x="217" y="0"/>
                    </a:moveTo>
                    <a:lnTo>
                      <a:pt x="217" y="0"/>
                    </a:lnTo>
                    <a:lnTo>
                      <a:pt x="208" y="11"/>
                    </a:lnTo>
                    <a:lnTo>
                      <a:pt x="202" y="21"/>
                    </a:lnTo>
                    <a:lnTo>
                      <a:pt x="197" y="32"/>
                    </a:lnTo>
                    <a:lnTo>
                      <a:pt x="193" y="44"/>
                    </a:lnTo>
                    <a:lnTo>
                      <a:pt x="190" y="56"/>
                    </a:lnTo>
                    <a:lnTo>
                      <a:pt x="189" y="67"/>
                    </a:lnTo>
                    <a:lnTo>
                      <a:pt x="186" y="92"/>
                    </a:lnTo>
                    <a:lnTo>
                      <a:pt x="186" y="92"/>
                    </a:lnTo>
                    <a:lnTo>
                      <a:pt x="184" y="113"/>
                    </a:lnTo>
                    <a:lnTo>
                      <a:pt x="183" y="123"/>
                    </a:lnTo>
                    <a:lnTo>
                      <a:pt x="181" y="132"/>
                    </a:lnTo>
                    <a:lnTo>
                      <a:pt x="177" y="141"/>
                    </a:lnTo>
                    <a:lnTo>
                      <a:pt x="174" y="150"/>
                    </a:lnTo>
                    <a:lnTo>
                      <a:pt x="169" y="158"/>
                    </a:lnTo>
                    <a:lnTo>
                      <a:pt x="164" y="164"/>
                    </a:lnTo>
                    <a:lnTo>
                      <a:pt x="164" y="164"/>
                    </a:lnTo>
                    <a:lnTo>
                      <a:pt x="157" y="170"/>
                    </a:lnTo>
                    <a:lnTo>
                      <a:pt x="149" y="175"/>
                    </a:lnTo>
                    <a:lnTo>
                      <a:pt x="140" y="178"/>
                    </a:lnTo>
                    <a:lnTo>
                      <a:pt x="131" y="181"/>
                    </a:lnTo>
                    <a:lnTo>
                      <a:pt x="122" y="184"/>
                    </a:lnTo>
                    <a:lnTo>
                      <a:pt x="112" y="185"/>
                    </a:lnTo>
                    <a:lnTo>
                      <a:pt x="91" y="187"/>
                    </a:lnTo>
                    <a:lnTo>
                      <a:pt x="91" y="187"/>
                    </a:lnTo>
                    <a:lnTo>
                      <a:pt x="67" y="189"/>
                    </a:lnTo>
                    <a:lnTo>
                      <a:pt x="55" y="191"/>
                    </a:lnTo>
                    <a:lnTo>
                      <a:pt x="43" y="194"/>
                    </a:lnTo>
                    <a:lnTo>
                      <a:pt x="31" y="197"/>
                    </a:lnTo>
                    <a:lnTo>
                      <a:pt x="20" y="202"/>
                    </a:lnTo>
                    <a:lnTo>
                      <a:pt x="10" y="209"/>
                    </a:lnTo>
                    <a:lnTo>
                      <a:pt x="0" y="2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1" name="Freeform 151"/>
              <p:cNvSpPr>
                <a:spLocks noEditPoints="1"/>
              </p:cNvSpPr>
              <p:nvPr/>
            </p:nvSpPr>
            <p:spPr bwMode="auto">
              <a:xfrm>
                <a:off x="2111" y="880"/>
                <a:ext cx="163" cy="212"/>
              </a:xfrm>
              <a:custGeom>
                <a:avLst/>
                <a:gdLst>
                  <a:gd name="T0" fmla="*/ 78 w 163"/>
                  <a:gd name="T1" fmla="*/ 6 h 212"/>
                  <a:gd name="T2" fmla="*/ 67 w 163"/>
                  <a:gd name="T3" fmla="*/ 16 h 212"/>
                  <a:gd name="T4" fmla="*/ 47 w 163"/>
                  <a:gd name="T5" fmla="*/ 54 h 212"/>
                  <a:gd name="T6" fmla="*/ 36 w 163"/>
                  <a:gd name="T7" fmla="*/ 72 h 212"/>
                  <a:gd name="T8" fmla="*/ 16 w 163"/>
                  <a:gd name="T9" fmla="*/ 94 h 212"/>
                  <a:gd name="T10" fmla="*/ 4 w 163"/>
                  <a:gd name="T11" fmla="*/ 116 h 212"/>
                  <a:gd name="T12" fmla="*/ 0 w 163"/>
                  <a:gd name="T13" fmla="*/ 136 h 212"/>
                  <a:gd name="T14" fmla="*/ 1 w 163"/>
                  <a:gd name="T15" fmla="*/ 155 h 212"/>
                  <a:gd name="T16" fmla="*/ 17 w 163"/>
                  <a:gd name="T17" fmla="*/ 187 h 212"/>
                  <a:gd name="T18" fmla="*/ 46 w 163"/>
                  <a:gd name="T19" fmla="*/ 206 h 212"/>
                  <a:gd name="T20" fmla="*/ 78 w 163"/>
                  <a:gd name="T21" fmla="*/ 212 h 212"/>
                  <a:gd name="T22" fmla="*/ 98 w 163"/>
                  <a:gd name="T23" fmla="*/ 207 h 212"/>
                  <a:gd name="T24" fmla="*/ 121 w 163"/>
                  <a:gd name="T25" fmla="*/ 194 h 212"/>
                  <a:gd name="T26" fmla="*/ 140 w 163"/>
                  <a:gd name="T27" fmla="*/ 175 h 212"/>
                  <a:gd name="T28" fmla="*/ 152 w 163"/>
                  <a:gd name="T29" fmla="*/ 152 h 212"/>
                  <a:gd name="T30" fmla="*/ 163 w 163"/>
                  <a:gd name="T31" fmla="*/ 99 h 212"/>
                  <a:gd name="T32" fmla="*/ 161 w 163"/>
                  <a:gd name="T33" fmla="*/ 70 h 212"/>
                  <a:gd name="T34" fmla="*/ 151 w 163"/>
                  <a:gd name="T35" fmla="*/ 36 h 212"/>
                  <a:gd name="T36" fmla="*/ 134 w 163"/>
                  <a:gd name="T37" fmla="*/ 14 h 212"/>
                  <a:gd name="T38" fmla="*/ 114 w 163"/>
                  <a:gd name="T39" fmla="*/ 3 h 212"/>
                  <a:gd name="T40" fmla="*/ 95 w 163"/>
                  <a:gd name="T41" fmla="*/ 1 h 212"/>
                  <a:gd name="T42" fmla="*/ 82 w 163"/>
                  <a:gd name="T43" fmla="*/ 4 h 212"/>
                  <a:gd name="T44" fmla="*/ 60 w 163"/>
                  <a:gd name="T45" fmla="*/ 164 h 212"/>
                  <a:gd name="T46" fmla="*/ 48 w 163"/>
                  <a:gd name="T47" fmla="*/ 159 h 212"/>
                  <a:gd name="T48" fmla="*/ 42 w 163"/>
                  <a:gd name="T49" fmla="*/ 148 h 212"/>
                  <a:gd name="T50" fmla="*/ 42 w 163"/>
                  <a:gd name="T51" fmla="*/ 138 h 212"/>
                  <a:gd name="T52" fmla="*/ 48 w 163"/>
                  <a:gd name="T53" fmla="*/ 127 h 212"/>
                  <a:gd name="T54" fmla="*/ 60 w 163"/>
                  <a:gd name="T55" fmla="*/ 122 h 212"/>
                  <a:gd name="T56" fmla="*/ 69 w 163"/>
                  <a:gd name="T57" fmla="*/ 122 h 212"/>
                  <a:gd name="T58" fmla="*/ 79 w 163"/>
                  <a:gd name="T59" fmla="*/ 127 h 212"/>
                  <a:gd name="T60" fmla="*/ 85 w 163"/>
                  <a:gd name="T61" fmla="*/ 138 h 212"/>
                  <a:gd name="T62" fmla="*/ 85 w 163"/>
                  <a:gd name="T63" fmla="*/ 148 h 212"/>
                  <a:gd name="T64" fmla="*/ 79 w 163"/>
                  <a:gd name="T65" fmla="*/ 159 h 212"/>
                  <a:gd name="T66" fmla="*/ 69 w 163"/>
                  <a:gd name="T67" fmla="*/ 164 h 212"/>
                  <a:gd name="T68" fmla="*/ 88 w 163"/>
                  <a:gd name="T69" fmla="*/ 65 h 212"/>
                  <a:gd name="T70" fmla="*/ 81 w 163"/>
                  <a:gd name="T71" fmla="*/ 63 h 212"/>
                  <a:gd name="T72" fmla="*/ 78 w 163"/>
                  <a:gd name="T73" fmla="*/ 56 h 212"/>
                  <a:gd name="T74" fmla="*/ 84 w 163"/>
                  <a:gd name="T75" fmla="*/ 47 h 212"/>
                  <a:gd name="T76" fmla="*/ 93 w 163"/>
                  <a:gd name="T77" fmla="*/ 47 h 212"/>
                  <a:gd name="T78" fmla="*/ 99 w 163"/>
                  <a:gd name="T79" fmla="*/ 56 h 212"/>
                  <a:gd name="T80" fmla="*/ 96 w 163"/>
                  <a:gd name="T81" fmla="*/ 63 h 212"/>
                  <a:gd name="T82" fmla="*/ 88 w 163"/>
                  <a:gd name="T83" fmla="*/ 65 h 212"/>
                  <a:gd name="T84" fmla="*/ 111 w 163"/>
                  <a:gd name="T85" fmla="*/ 111 h 212"/>
                  <a:gd name="T86" fmla="*/ 103 w 163"/>
                  <a:gd name="T87" fmla="*/ 97 h 212"/>
                  <a:gd name="T88" fmla="*/ 107 w 163"/>
                  <a:gd name="T89" fmla="*/ 88 h 212"/>
                  <a:gd name="T90" fmla="*/ 116 w 163"/>
                  <a:gd name="T91" fmla="*/ 84 h 212"/>
                  <a:gd name="T92" fmla="*/ 130 w 163"/>
                  <a:gd name="T93" fmla="*/ 92 h 212"/>
                  <a:gd name="T94" fmla="*/ 130 w 163"/>
                  <a:gd name="T95" fmla="*/ 103 h 212"/>
                  <a:gd name="T96" fmla="*/ 116 w 163"/>
                  <a:gd name="T97" fmla="*/ 1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212">
                    <a:moveTo>
                      <a:pt x="82" y="4"/>
                    </a:moveTo>
                    <a:lnTo>
                      <a:pt x="82" y="4"/>
                    </a:lnTo>
                    <a:lnTo>
                      <a:pt x="78" y="6"/>
                    </a:lnTo>
                    <a:lnTo>
                      <a:pt x="74" y="9"/>
                    </a:lnTo>
                    <a:lnTo>
                      <a:pt x="70" y="13"/>
                    </a:lnTo>
                    <a:lnTo>
                      <a:pt x="67" y="16"/>
                    </a:lnTo>
                    <a:lnTo>
                      <a:pt x="61" y="25"/>
                    </a:lnTo>
                    <a:lnTo>
                      <a:pt x="57" y="35"/>
                    </a:lnTo>
                    <a:lnTo>
                      <a:pt x="47" y="54"/>
                    </a:lnTo>
                    <a:lnTo>
                      <a:pt x="42" y="63"/>
                    </a:lnTo>
                    <a:lnTo>
                      <a:pt x="36" y="72"/>
                    </a:lnTo>
                    <a:lnTo>
                      <a:pt x="36" y="72"/>
                    </a:lnTo>
                    <a:lnTo>
                      <a:pt x="29" y="79"/>
                    </a:lnTo>
                    <a:lnTo>
                      <a:pt x="22" y="86"/>
                    </a:lnTo>
                    <a:lnTo>
                      <a:pt x="16" y="94"/>
                    </a:lnTo>
                    <a:lnTo>
                      <a:pt x="11" y="101"/>
                    </a:lnTo>
                    <a:lnTo>
                      <a:pt x="7" y="109"/>
                    </a:lnTo>
                    <a:lnTo>
                      <a:pt x="4" y="116"/>
                    </a:lnTo>
                    <a:lnTo>
                      <a:pt x="2" y="123"/>
                    </a:lnTo>
                    <a:lnTo>
                      <a:pt x="1" y="130"/>
                    </a:lnTo>
                    <a:lnTo>
                      <a:pt x="0" y="136"/>
                    </a:lnTo>
                    <a:lnTo>
                      <a:pt x="0" y="143"/>
                    </a:lnTo>
                    <a:lnTo>
                      <a:pt x="0" y="149"/>
                    </a:lnTo>
                    <a:lnTo>
                      <a:pt x="1" y="155"/>
                    </a:lnTo>
                    <a:lnTo>
                      <a:pt x="5" y="166"/>
                    </a:lnTo>
                    <a:lnTo>
                      <a:pt x="10" y="177"/>
                    </a:lnTo>
                    <a:lnTo>
                      <a:pt x="17" y="187"/>
                    </a:lnTo>
                    <a:lnTo>
                      <a:pt x="26" y="194"/>
                    </a:lnTo>
                    <a:lnTo>
                      <a:pt x="36" y="201"/>
                    </a:lnTo>
                    <a:lnTo>
                      <a:pt x="46" y="206"/>
                    </a:lnTo>
                    <a:lnTo>
                      <a:pt x="57" y="210"/>
                    </a:lnTo>
                    <a:lnTo>
                      <a:pt x="67" y="211"/>
                    </a:lnTo>
                    <a:lnTo>
                      <a:pt x="78" y="212"/>
                    </a:lnTo>
                    <a:lnTo>
                      <a:pt x="88" y="210"/>
                    </a:lnTo>
                    <a:lnTo>
                      <a:pt x="88" y="210"/>
                    </a:lnTo>
                    <a:lnTo>
                      <a:pt x="98" y="207"/>
                    </a:lnTo>
                    <a:lnTo>
                      <a:pt x="106" y="204"/>
                    </a:lnTo>
                    <a:lnTo>
                      <a:pt x="114" y="199"/>
                    </a:lnTo>
                    <a:lnTo>
                      <a:pt x="121" y="194"/>
                    </a:lnTo>
                    <a:lnTo>
                      <a:pt x="129" y="188"/>
                    </a:lnTo>
                    <a:lnTo>
                      <a:pt x="134" y="182"/>
                    </a:lnTo>
                    <a:lnTo>
                      <a:pt x="140" y="175"/>
                    </a:lnTo>
                    <a:lnTo>
                      <a:pt x="145" y="168"/>
                    </a:lnTo>
                    <a:lnTo>
                      <a:pt x="149" y="160"/>
                    </a:lnTo>
                    <a:lnTo>
                      <a:pt x="152" y="152"/>
                    </a:lnTo>
                    <a:lnTo>
                      <a:pt x="158" y="135"/>
                    </a:lnTo>
                    <a:lnTo>
                      <a:pt x="161" y="118"/>
                    </a:lnTo>
                    <a:lnTo>
                      <a:pt x="163" y="99"/>
                    </a:lnTo>
                    <a:lnTo>
                      <a:pt x="163" y="99"/>
                    </a:lnTo>
                    <a:lnTo>
                      <a:pt x="162" y="84"/>
                    </a:lnTo>
                    <a:lnTo>
                      <a:pt x="161" y="70"/>
                    </a:lnTo>
                    <a:lnTo>
                      <a:pt x="158" y="57"/>
                    </a:lnTo>
                    <a:lnTo>
                      <a:pt x="155" y="46"/>
                    </a:lnTo>
                    <a:lnTo>
                      <a:pt x="151" y="36"/>
                    </a:lnTo>
                    <a:lnTo>
                      <a:pt x="146" y="27"/>
                    </a:lnTo>
                    <a:lnTo>
                      <a:pt x="140" y="20"/>
                    </a:lnTo>
                    <a:lnTo>
                      <a:pt x="134" y="14"/>
                    </a:lnTo>
                    <a:lnTo>
                      <a:pt x="127" y="9"/>
                    </a:lnTo>
                    <a:lnTo>
                      <a:pt x="120" y="5"/>
                    </a:lnTo>
                    <a:lnTo>
                      <a:pt x="114" y="3"/>
                    </a:lnTo>
                    <a:lnTo>
                      <a:pt x="107" y="1"/>
                    </a:lnTo>
                    <a:lnTo>
                      <a:pt x="101" y="0"/>
                    </a:lnTo>
                    <a:lnTo>
                      <a:pt x="95" y="1"/>
                    </a:lnTo>
                    <a:lnTo>
                      <a:pt x="88" y="2"/>
                    </a:lnTo>
                    <a:lnTo>
                      <a:pt x="82" y="4"/>
                    </a:lnTo>
                    <a:lnTo>
                      <a:pt x="82" y="4"/>
                    </a:lnTo>
                    <a:close/>
                    <a:moveTo>
                      <a:pt x="64" y="165"/>
                    </a:moveTo>
                    <a:lnTo>
                      <a:pt x="64" y="165"/>
                    </a:lnTo>
                    <a:lnTo>
                      <a:pt x="60" y="164"/>
                    </a:lnTo>
                    <a:lnTo>
                      <a:pt x="55" y="163"/>
                    </a:lnTo>
                    <a:lnTo>
                      <a:pt x="51" y="161"/>
                    </a:lnTo>
                    <a:lnTo>
                      <a:pt x="48" y="159"/>
                    </a:lnTo>
                    <a:lnTo>
                      <a:pt x="46" y="155"/>
                    </a:lnTo>
                    <a:lnTo>
                      <a:pt x="44" y="152"/>
                    </a:lnTo>
                    <a:lnTo>
                      <a:pt x="42" y="148"/>
                    </a:lnTo>
                    <a:lnTo>
                      <a:pt x="42" y="144"/>
                    </a:lnTo>
                    <a:lnTo>
                      <a:pt x="42" y="144"/>
                    </a:lnTo>
                    <a:lnTo>
                      <a:pt x="42" y="138"/>
                    </a:lnTo>
                    <a:lnTo>
                      <a:pt x="44" y="134"/>
                    </a:lnTo>
                    <a:lnTo>
                      <a:pt x="46" y="131"/>
                    </a:lnTo>
                    <a:lnTo>
                      <a:pt x="48" y="127"/>
                    </a:lnTo>
                    <a:lnTo>
                      <a:pt x="51" y="125"/>
                    </a:lnTo>
                    <a:lnTo>
                      <a:pt x="55" y="123"/>
                    </a:lnTo>
                    <a:lnTo>
                      <a:pt x="60" y="122"/>
                    </a:lnTo>
                    <a:lnTo>
                      <a:pt x="64" y="121"/>
                    </a:lnTo>
                    <a:lnTo>
                      <a:pt x="64" y="121"/>
                    </a:lnTo>
                    <a:lnTo>
                      <a:pt x="69" y="122"/>
                    </a:lnTo>
                    <a:lnTo>
                      <a:pt x="73" y="123"/>
                    </a:lnTo>
                    <a:lnTo>
                      <a:pt x="76" y="125"/>
                    </a:lnTo>
                    <a:lnTo>
                      <a:pt x="79" y="127"/>
                    </a:lnTo>
                    <a:lnTo>
                      <a:pt x="82" y="131"/>
                    </a:lnTo>
                    <a:lnTo>
                      <a:pt x="84" y="134"/>
                    </a:lnTo>
                    <a:lnTo>
                      <a:pt x="85" y="138"/>
                    </a:lnTo>
                    <a:lnTo>
                      <a:pt x="86" y="144"/>
                    </a:lnTo>
                    <a:lnTo>
                      <a:pt x="86" y="144"/>
                    </a:lnTo>
                    <a:lnTo>
                      <a:pt x="85" y="148"/>
                    </a:lnTo>
                    <a:lnTo>
                      <a:pt x="84" y="152"/>
                    </a:lnTo>
                    <a:lnTo>
                      <a:pt x="82" y="155"/>
                    </a:lnTo>
                    <a:lnTo>
                      <a:pt x="79" y="159"/>
                    </a:lnTo>
                    <a:lnTo>
                      <a:pt x="76" y="161"/>
                    </a:lnTo>
                    <a:lnTo>
                      <a:pt x="73" y="163"/>
                    </a:lnTo>
                    <a:lnTo>
                      <a:pt x="69" y="164"/>
                    </a:lnTo>
                    <a:lnTo>
                      <a:pt x="64" y="165"/>
                    </a:lnTo>
                    <a:lnTo>
                      <a:pt x="64" y="165"/>
                    </a:lnTo>
                    <a:close/>
                    <a:moveTo>
                      <a:pt x="88" y="65"/>
                    </a:moveTo>
                    <a:lnTo>
                      <a:pt x="88" y="65"/>
                    </a:lnTo>
                    <a:lnTo>
                      <a:pt x="84" y="65"/>
                    </a:lnTo>
                    <a:lnTo>
                      <a:pt x="81" y="63"/>
                    </a:lnTo>
                    <a:lnTo>
                      <a:pt x="79" y="60"/>
                    </a:lnTo>
                    <a:lnTo>
                      <a:pt x="78" y="56"/>
                    </a:lnTo>
                    <a:lnTo>
                      <a:pt x="78" y="56"/>
                    </a:lnTo>
                    <a:lnTo>
                      <a:pt x="79" y="52"/>
                    </a:lnTo>
                    <a:lnTo>
                      <a:pt x="81" y="49"/>
                    </a:lnTo>
                    <a:lnTo>
                      <a:pt x="84" y="47"/>
                    </a:lnTo>
                    <a:lnTo>
                      <a:pt x="88" y="46"/>
                    </a:lnTo>
                    <a:lnTo>
                      <a:pt x="88" y="46"/>
                    </a:lnTo>
                    <a:lnTo>
                      <a:pt x="93" y="47"/>
                    </a:lnTo>
                    <a:lnTo>
                      <a:pt x="96" y="49"/>
                    </a:lnTo>
                    <a:lnTo>
                      <a:pt x="98" y="52"/>
                    </a:lnTo>
                    <a:lnTo>
                      <a:pt x="99" y="56"/>
                    </a:lnTo>
                    <a:lnTo>
                      <a:pt x="99" y="56"/>
                    </a:lnTo>
                    <a:lnTo>
                      <a:pt x="98" y="60"/>
                    </a:lnTo>
                    <a:lnTo>
                      <a:pt x="96" y="63"/>
                    </a:lnTo>
                    <a:lnTo>
                      <a:pt x="93" y="65"/>
                    </a:lnTo>
                    <a:lnTo>
                      <a:pt x="88" y="65"/>
                    </a:lnTo>
                    <a:lnTo>
                      <a:pt x="88" y="65"/>
                    </a:lnTo>
                    <a:close/>
                    <a:moveTo>
                      <a:pt x="116" y="112"/>
                    </a:moveTo>
                    <a:lnTo>
                      <a:pt x="116" y="112"/>
                    </a:lnTo>
                    <a:lnTo>
                      <a:pt x="111" y="111"/>
                    </a:lnTo>
                    <a:lnTo>
                      <a:pt x="107" y="108"/>
                    </a:lnTo>
                    <a:lnTo>
                      <a:pt x="104" y="103"/>
                    </a:lnTo>
                    <a:lnTo>
                      <a:pt x="103" y="97"/>
                    </a:lnTo>
                    <a:lnTo>
                      <a:pt x="103" y="97"/>
                    </a:lnTo>
                    <a:lnTo>
                      <a:pt x="104" y="92"/>
                    </a:lnTo>
                    <a:lnTo>
                      <a:pt x="107" y="88"/>
                    </a:lnTo>
                    <a:lnTo>
                      <a:pt x="111" y="85"/>
                    </a:lnTo>
                    <a:lnTo>
                      <a:pt x="116" y="84"/>
                    </a:lnTo>
                    <a:lnTo>
                      <a:pt x="116" y="84"/>
                    </a:lnTo>
                    <a:lnTo>
                      <a:pt x="122" y="85"/>
                    </a:lnTo>
                    <a:lnTo>
                      <a:pt x="126" y="88"/>
                    </a:lnTo>
                    <a:lnTo>
                      <a:pt x="130" y="92"/>
                    </a:lnTo>
                    <a:lnTo>
                      <a:pt x="131" y="97"/>
                    </a:lnTo>
                    <a:lnTo>
                      <a:pt x="131" y="97"/>
                    </a:lnTo>
                    <a:lnTo>
                      <a:pt x="130" y="103"/>
                    </a:lnTo>
                    <a:lnTo>
                      <a:pt x="126" y="108"/>
                    </a:lnTo>
                    <a:lnTo>
                      <a:pt x="122" y="111"/>
                    </a:lnTo>
                    <a:lnTo>
                      <a:pt x="116" y="112"/>
                    </a:lnTo>
                    <a:lnTo>
                      <a:pt x="116" y="11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2" name="Freeform 152"/>
              <p:cNvSpPr>
                <a:spLocks/>
              </p:cNvSpPr>
              <p:nvPr/>
            </p:nvSpPr>
            <p:spPr bwMode="auto">
              <a:xfrm>
                <a:off x="2087" y="928"/>
                <a:ext cx="43" cy="31"/>
              </a:xfrm>
              <a:custGeom>
                <a:avLst/>
                <a:gdLst>
                  <a:gd name="T0" fmla="*/ 43 w 43"/>
                  <a:gd name="T1" fmla="*/ 25 h 31"/>
                  <a:gd name="T2" fmla="*/ 30 w 43"/>
                  <a:gd name="T3" fmla="*/ 18 h 31"/>
                  <a:gd name="T4" fmla="*/ 30 w 43"/>
                  <a:gd name="T5" fmla="*/ 18 h 31"/>
                  <a:gd name="T6" fmla="*/ 31 w 43"/>
                  <a:gd name="T7" fmla="*/ 15 h 31"/>
                  <a:gd name="T8" fmla="*/ 31 w 43"/>
                  <a:gd name="T9" fmla="*/ 15 h 31"/>
                  <a:gd name="T10" fmla="*/ 30 w 43"/>
                  <a:gd name="T11" fmla="*/ 12 h 31"/>
                  <a:gd name="T12" fmla="*/ 29 w 43"/>
                  <a:gd name="T13" fmla="*/ 9 h 31"/>
                  <a:gd name="T14" fmla="*/ 26 w 43"/>
                  <a:gd name="T15" fmla="*/ 5 h 31"/>
                  <a:gd name="T16" fmla="*/ 21 w 43"/>
                  <a:gd name="T17" fmla="*/ 1 h 31"/>
                  <a:gd name="T18" fmla="*/ 19 w 43"/>
                  <a:gd name="T19" fmla="*/ 0 h 31"/>
                  <a:gd name="T20" fmla="*/ 16 w 43"/>
                  <a:gd name="T21" fmla="*/ 0 h 31"/>
                  <a:gd name="T22" fmla="*/ 16 w 43"/>
                  <a:gd name="T23" fmla="*/ 0 h 31"/>
                  <a:gd name="T24" fmla="*/ 13 w 43"/>
                  <a:gd name="T25" fmla="*/ 0 h 31"/>
                  <a:gd name="T26" fmla="*/ 10 w 43"/>
                  <a:gd name="T27" fmla="*/ 1 h 31"/>
                  <a:gd name="T28" fmla="*/ 4 w 43"/>
                  <a:gd name="T29" fmla="*/ 5 h 31"/>
                  <a:gd name="T30" fmla="*/ 1 w 43"/>
                  <a:gd name="T31" fmla="*/ 9 h 31"/>
                  <a:gd name="T32" fmla="*/ 0 w 43"/>
                  <a:gd name="T33" fmla="*/ 12 h 31"/>
                  <a:gd name="T34" fmla="*/ 0 w 43"/>
                  <a:gd name="T35" fmla="*/ 15 h 31"/>
                  <a:gd name="T36" fmla="*/ 0 w 43"/>
                  <a:gd name="T37" fmla="*/ 15 h 31"/>
                  <a:gd name="T38" fmla="*/ 0 w 43"/>
                  <a:gd name="T39" fmla="*/ 18 h 31"/>
                  <a:gd name="T40" fmla="*/ 1 w 43"/>
                  <a:gd name="T41" fmla="*/ 22 h 31"/>
                  <a:gd name="T42" fmla="*/ 4 w 43"/>
                  <a:gd name="T43" fmla="*/ 27 h 31"/>
                  <a:gd name="T44" fmla="*/ 10 w 43"/>
                  <a:gd name="T45" fmla="*/ 30 h 31"/>
                  <a:gd name="T46" fmla="*/ 13 w 43"/>
                  <a:gd name="T47" fmla="*/ 31 h 31"/>
                  <a:gd name="T48" fmla="*/ 16 w 43"/>
                  <a:gd name="T4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1">
                    <a:moveTo>
                      <a:pt x="43" y="25"/>
                    </a:moveTo>
                    <a:lnTo>
                      <a:pt x="30" y="18"/>
                    </a:lnTo>
                    <a:lnTo>
                      <a:pt x="30" y="18"/>
                    </a:lnTo>
                    <a:lnTo>
                      <a:pt x="31" y="15"/>
                    </a:lnTo>
                    <a:lnTo>
                      <a:pt x="31" y="15"/>
                    </a:lnTo>
                    <a:lnTo>
                      <a:pt x="30" y="12"/>
                    </a:lnTo>
                    <a:lnTo>
                      <a:pt x="29" y="9"/>
                    </a:lnTo>
                    <a:lnTo>
                      <a:pt x="26" y="5"/>
                    </a:lnTo>
                    <a:lnTo>
                      <a:pt x="21" y="1"/>
                    </a:lnTo>
                    <a:lnTo>
                      <a:pt x="19" y="0"/>
                    </a:lnTo>
                    <a:lnTo>
                      <a:pt x="16" y="0"/>
                    </a:lnTo>
                    <a:lnTo>
                      <a:pt x="16" y="0"/>
                    </a:lnTo>
                    <a:lnTo>
                      <a:pt x="13" y="0"/>
                    </a:lnTo>
                    <a:lnTo>
                      <a:pt x="10" y="1"/>
                    </a:lnTo>
                    <a:lnTo>
                      <a:pt x="4" y="5"/>
                    </a:lnTo>
                    <a:lnTo>
                      <a:pt x="1" y="9"/>
                    </a:lnTo>
                    <a:lnTo>
                      <a:pt x="0" y="12"/>
                    </a:lnTo>
                    <a:lnTo>
                      <a:pt x="0" y="15"/>
                    </a:lnTo>
                    <a:lnTo>
                      <a:pt x="0" y="15"/>
                    </a:lnTo>
                    <a:lnTo>
                      <a:pt x="0" y="18"/>
                    </a:lnTo>
                    <a:lnTo>
                      <a:pt x="1" y="22"/>
                    </a:lnTo>
                    <a:lnTo>
                      <a:pt x="4" y="27"/>
                    </a:lnTo>
                    <a:lnTo>
                      <a:pt x="10" y="30"/>
                    </a:lnTo>
                    <a:lnTo>
                      <a:pt x="13" y="31"/>
                    </a:lnTo>
                    <a:lnTo>
                      <a:pt x="16" y="3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3" name="Freeform 153"/>
              <p:cNvSpPr>
                <a:spLocks/>
              </p:cNvSpPr>
              <p:nvPr/>
            </p:nvSpPr>
            <p:spPr bwMode="auto">
              <a:xfrm>
                <a:off x="2122" y="881"/>
                <a:ext cx="35" cy="37"/>
              </a:xfrm>
              <a:custGeom>
                <a:avLst/>
                <a:gdLst>
                  <a:gd name="T0" fmla="*/ 33 w 35"/>
                  <a:gd name="T1" fmla="*/ 37 h 37"/>
                  <a:gd name="T2" fmla="*/ 33 w 35"/>
                  <a:gd name="T3" fmla="*/ 37 h 37"/>
                  <a:gd name="T4" fmla="*/ 35 w 35"/>
                  <a:gd name="T5" fmla="*/ 30 h 37"/>
                  <a:gd name="T6" fmla="*/ 29 w 35"/>
                  <a:gd name="T7" fmla="*/ 23 h 37"/>
                  <a:gd name="T8" fmla="*/ 29 w 35"/>
                  <a:gd name="T9" fmla="*/ 23 h 37"/>
                  <a:gd name="T10" fmla="*/ 30 w 35"/>
                  <a:gd name="T11" fmla="*/ 21 h 37"/>
                  <a:gd name="T12" fmla="*/ 30 w 35"/>
                  <a:gd name="T13" fmla="*/ 21 h 37"/>
                  <a:gd name="T14" fmla="*/ 31 w 35"/>
                  <a:gd name="T15" fmla="*/ 18 h 37"/>
                  <a:gd name="T16" fmla="*/ 31 w 35"/>
                  <a:gd name="T17" fmla="*/ 15 h 37"/>
                  <a:gd name="T18" fmla="*/ 30 w 35"/>
                  <a:gd name="T19" fmla="*/ 9 h 37"/>
                  <a:gd name="T20" fmla="*/ 27 w 35"/>
                  <a:gd name="T21" fmla="*/ 4 h 37"/>
                  <a:gd name="T22" fmla="*/ 24 w 35"/>
                  <a:gd name="T23" fmla="*/ 3 h 37"/>
                  <a:gd name="T24" fmla="*/ 22 w 35"/>
                  <a:gd name="T25" fmla="*/ 1 h 37"/>
                  <a:gd name="T26" fmla="*/ 22 w 35"/>
                  <a:gd name="T27" fmla="*/ 1 h 37"/>
                  <a:gd name="T28" fmla="*/ 19 w 35"/>
                  <a:gd name="T29" fmla="*/ 0 h 37"/>
                  <a:gd name="T30" fmla="*/ 16 w 35"/>
                  <a:gd name="T31" fmla="*/ 0 h 37"/>
                  <a:gd name="T32" fmla="*/ 10 w 35"/>
                  <a:gd name="T33" fmla="*/ 1 h 37"/>
                  <a:gd name="T34" fmla="*/ 5 w 35"/>
                  <a:gd name="T35" fmla="*/ 4 h 37"/>
                  <a:gd name="T36" fmla="*/ 3 w 35"/>
                  <a:gd name="T37" fmla="*/ 7 h 37"/>
                  <a:gd name="T38" fmla="*/ 1 w 35"/>
                  <a:gd name="T39" fmla="*/ 9 h 37"/>
                  <a:gd name="T40" fmla="*/ 1 w 35"/>
                  <a:gd name="T41" fmla="*/ 9 h 37"/>
                  <a:gd name="T42" fmla="*/ 0 w 35"/>
                  <a:gd name="T43" fmla="*/ 12 h 37"/>
                  <a:gd name="T44" fmla="*/ 0 w 35"/>
                  <a:gd name="T45" fmla="*/ 15 h 37"/>
                  <a:gd name="T46" fmla="*/ 1 w 35"/>
                  <a:gd name="T47" fmla="*/ 21 h 37"/>
                  <a:gd name="T48" fmla="*/ 5 w 35"/>
                  <a:gd name="T49" fmla="*/ 26 h 37"/>
                  <a:gd name="T50" fmla="*/ 7 w 35"/>
                  <a:gd name="T51" fmla="*/ 27 h 37"/>
                  <a:gd name="T52" fmla="*/ 10 w 35"/>
                  <a:gd name="T53"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7">
                    <a:moveTo>
                      <a:pt x="33" y="37"/>
                    </a:moveTo>
                    <a:lnTo>
                      <a:pt x="33" y="37"/>
                    </a:lnTo>
                    <a:lnTo>
                      <a:pt x="35" y="30"/>
                    </a:lnTo>
                    <a:lnTo>
                      <a:pt x="29" y="23"/>
                    </a:lnTo>
                    <a:lnTo>
                      <a:pt x="29" y="23"/>
                    </a:lnTo>
                    <a:lnTo>
                      <a:pt x="30" y="21"/>
                    </a:lnTo>
                    <a:lnTo>
                      <a:pt x="30" y="21"/>
                    </a:lnTo>
                    <a:lnTo>
                      <a:pt x="31" y="18"/>
                    </a:lnTo>
                    <a:lnTo>
                      <a:pt x="31" y="15"/>
                    </a:lnTo>
                    <a:lnTo>
                      <a:pt x="30" y="9"/>
                    </a:lnTo>
                    <a:lnTo>
                      <a:pt x="27" y="4"/>
                    </a:lnTo>
                    <a:lnTo>
                      <a:pt x="24" y="3"/>
                    </a:lnTo>
                    <a:lnTo>
                      <a:pt x="22" y="1"/>
                    </a:lnTo>
                    <a:lnTo>
                      <a:pt x="22" y="1"/>
                    </a:lnTo>
                    <a:lnTo>
                      <a:pt x="19" y="0"/>
                    </a:lnTo>
                    <a:lnTo>
                      <a:pt x="16" y="0"/>
                    </a:lnTo>
                    <a:lnTo>
                      <a:pt x="10" y="1"/>
                    </a:lnTo>
                    <a:lnTo>
                      <a:pt x="5" y="4"/>
                    </a:lnTo>
                    <a:lnTo>
                      <a:pt x="3" y="7"/>
                    </a:lnTo>
                    <a:lnTo>
                      <a:pt x="1" y="9"/>
                    </a:lnTo>
                    <a:lnTo>
                      <a:pt x="1" y="9"/>
                    </a:lnTo>
                    <a:lnTo>
                      <a:pt x="0" y="12"/>
                    </a:lnTo>
                    <a:lnTo>
                      <a:pt x="0" y="15"/>
                    </a:lnTo>
                    <a:lnTo>
                      <a:pt x="1" y="21"/>
                    </a:lnTo>
                    <a:lnTo>
                      <a:pt x="5" y="26"/>
                    </a:lnTo>
                    <a:lnTo>
                      <a:pt x="7" y="27"/>
                    </a:lnTo>
                    <a:lnTo>
                      <a:pt x="1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4" name="Freeform 154"/>
              <p:cNvSpPr>
                <a:spLocks/>
              </p:cNvSpPr>
              <p:nvPr/>
            </p:nvSpPr>
            <p:spPr bwMode="auto">
              <a:xfrm>
                <a:off x="2163" y="826"/>
                <a:ext cx="31" cy="47"/>
              </a:xfrm>
              <a:custGeom>
                <a:avLst/>
                <a:gdLst>
                  <a:gd name="T0" fmla="*/ 26 w 31"/>
                  <a:gd name="T1" fmla="*/ 47 h 47"/>
                  <a:gd name="T2" fmla="*/ 26 w 31"/>
                  <a:gd name="T3" fmla="*/ 47 h 47"/>
                  <a:gd name="T4" fmla="*/ 29 w 31"/>
                  <a:gd name="T5" fmla="*/ 46 h 47"/>
                  <a:gd name="T6" fmla="*/ 24 w 31"/>
                  <a:gd name="T7" fmla="*/ 28 h 47"/>
                  <a:gd name="T8" fmla="*/ 24 w 31"/>
                  <a:gd name="T9" fmla="*/ 28 h 47"/>
                  <a:gd name="T10" fmla="*/ 26 w 31"/>
                  <a:gd name="T11" fmla="*/ 27 h 47"/>
                  <a:gd name="T12" fmla="*/ 26 w 31"/>
                  <a:gd name="T13" fmla="*/ 27 h 47"/>
                  <a:gd name="T14" fmla="*/ 28 w 31"/>
                  <a:gd name="T15" fmla="*/ 24 h 47"/>
                  <a:gd name="T16" fmla="*/ 30 w 31"/>
                  <a:gd name="T17" fmla="*/ 22 h 47"/>
                  <a:gd name="T18" fmla="*/ 31 w 31"/>
                  <a:gd name="T19" fmla="*/ 16 h 47"/>
                  <a:gd name="T20" fmla="*/ 30 w 31"/>
                  <a:gd name="T21" fmla="*/ 10 h 47"/>
                  <a:gd name="T22" fmla="*/ 29 w 31"/>
                  <a:gd name="T23" fmla="*/ 7 h 47"/>
                  <a:gd name="T24" fmla="*/ 27 w 31"/>
                  <a:gd name="T25" fmla="*/ 5 h 47"/>
                  <a:gd name="T26" fmla="*/ 27 w 31"/>
                  <a:gd name="T27" fmla="*/ 5 h 47"/>
                  <a:gd name="T28" fmla="*/ 25 w 31"/>
                  <a:gd name="T29" fmla="*/ 3 h 47"/>
                  <a:gd name="T30" fmla="*/ 22 w 31"/>
                  <a:gd name="T31" fmla="*/ 1 h 47"/>
                  <a:gd name="T32" fmla="*/ 17 w 31"/>
                  <a:gd name="T33" fmla="*/ 0 h 47"/>
                  <a:gd name="T34" fmla="*/ 11 w 31"/>
                  <a:gd name="T35" fmla="*/ 1 h 47"/>
                  <a:gd name="T36" fmla="*/ 8 w 31"/>
                  <a:gd name="T37" fmla="*/ 2 h 47"/>
                  <a:gd name="T38" fmla="*/ 6 w 31"/>
                  <a:gd name="T39" fmla="*/ 4 h 47"/>
                  <a:gd name="T40" fmla="*/ 6 w 31"/>
                  <a:gd name="T41" fmla="*/ 4 h 47"/>
                  <a:gd name="T42" fmla="*/ 3 w 31"/>
                  <a:gd name="T43" fmla="*/ 6 h 47"/>
                  <a:gd name="T44" fmla="*/ 1 w 31"/>
                  <a:gd name="T45" fmla="*/ 9 h 47"/>
                  <a:gd name="T46" fmla="*/ 0 w 31"/>
                  <a:gd name="T47" fmla="*/ 14 h 47"/>
                  <a:gd name="T48" fmla="*/ 1 w 31"/>
                  <a:gd name="T49" fmla="*/ 21 h 47"/>
                  <a:gd name="T50" fmla="*/ 2 w 31"/>
                  <a:gd name="T51" fmla="*/ 24 h 47"/>
                  <a:gd name="T52" fmla="*/ 5 w 31"/>
                  <a:gd name="T53"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7">
                    <a:moveTo>
                      <a:pt x="26" y="47"/>
                    </a:moveTo>
                    <a:lnTo>
                      <a:pt x="26" y="47"/>
                    </a:lnTo>
                    <a:lnTo>
                      <a:pt x="29" y="46"/>
                    </a:lnTo>
                    <a:lnTo>
                      <a:pt x="24" y="28"/>
                    </a:lnTo>
                    <a:lnTo>
                      <a:pt x="24" y="28"/>
                    </a:lnTo>
                    <a:lnTo>
                      <a:pt x="26" y="27"/>
                    </a:lnTo>
                    <a:lnTo>
                      <a:pt x="26" y="27"/>
                    </a:lnTo>
                    <a:lnTo>
                      <a:pt x="28" y="24"/>
                    </a:lnTo>
                    <a:lnTo>
                      <a:pt x="30" y="22"/>
                    </a:lnTo>
                    <a:lnTo>
                      <a:pt x="31" y="16"/>
                    </a:lnTo>
                    <a:lnTo>
                      <a:pt x="30" y="10"/>
                    </a:lnTo>
                    <a:lnTo>
                      <a:pt x="29" y="7"/>
                    </a:lnTo>
                    <a:lnTo>
                      <a:pt x="27" y="5"/>
                    </a:lnTo>
                    <a:lnTo>
                      <a:pt x="27" y="5"/>
                    </a:lnTo>
                    <a:lnTo>
                      <a:pt x="25" y="3"/>
                    </a:lnTo>
                    <a:lnTo>
                      <a:pt x="22" y="1"/>
                    </a:lnTo>
                    <a:lnTo>
                      <a:pt x="17" y="0"/>
                    </a:lnTo>
                    <a:lnTo>
                      <a:pt x="11" y="1"/>
                    </a:lnTo>
                    <a:lnTo>
                      <a:pt x="8" y="2"/>
                    </a:lnTo>
                    <a:lnTo>
                      <a:pt x="6" y="4"/>
                    </a:lnTo>
                    <a:lnTo>
                      <a:pt x="6" y="4"/>
                    </a:lnTo>
                    <a:lnTo>
                      <a:pt x="3" y="6"/>
                    </a:lnTo>
                    <a:lnTo>
                      <a:pt x="1" y="9"/>
                    </a:lnTo>
                    <a:lnTo>
                      <a:pt x="0" y="14"/>
                    </a:lnTo>
                    <a:lnTo>
                      <a:pt x="1" y="21"/>
                    </a:lnTo>
                    <a:lnTo>
                      <a:pt x="2" y="24"/>
                    </a:lnTo>
                    <a:lnTo>
                      <a:pt x="5" y="2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5" name="Freeform 155"/>
              <p:cNvSpPr>
                <a:spLocks/>
              </p:cNvSpPr>
              <p:nvPr/>
            </p:nvSpPr>
            <p:spPr bwMode="auto">
              <a:xfrm>
                <a:off x="2245" y="822"/>
                <a:ext cx="30" cy="61"/>
              </a:xfrm>
              <a:custGeom>
                <a:avLst/>
                <a:gdLst>
                  <a:gd name="T0" fmla="*/ 0 w 30"/>
                  <a:gd name="T1" fmla="*/ 59 h 61"/>
                  <a:gd name="T2" fmla="*/ 0 w 30"/>
                  <a:gd name="T3" fmla="*/ 59 h 61"/>
                  <a:gd name="T4" fmla="*/ 3 w 30"/>
                  <a:gd name="T5" fmla="*/ 61 h 61"/>
                  <a:gd name="T6" fmla="*/ 14 w 30"/>
                  <a:gd name="T7" fmla="*/ 31 h 61"/>
                  <a:gd name="T8" fmla="*/ 14 w 30"/>
                  <a:gd name="T9" fmla="*/ 31 h 61"/>
                  <a:gd name="T10" fmla="*/ 17 w 30"/>
                  <a:gd name="T11" fmla="*/ 31 h 61"/>
                  <a:gd name="T12" fmla="*/ 17 w 30"/>
                  <a:gd name="T13" fmla="*/ 31 h 61"/>
                  <a:gd name="T14" fmla="*/ 20 w 30"/>
                  <a:gd name="T15" fmla="*/ 30 h 61"/>
                  <a:gd name="T16" fmla="*/ 22 w 30"/>
                  <a:gd name="T17" fmla="*/ 29 h 61"/>
                  <a:gd name="T18" fmla="*/ 27 w 30"/>
                  <a:gd name="T19" fmla="*/ 25 h 61"/>
                  <a:gd name="T20" fmla="*/ 29 w 30"/>
                  <a:gd name="T21" fmla="*/ 20 h 61"/>
                  <a:gd name="T22" fmla="*/ 30 w 30"/>
                  <a:gd name="T23" fmla="*/ 16 h 61"/>
                  <a:gd name="T24" fmla="*/ 30 w 30"/>
                  <a:gd name="T25" fmla="*/ 13 h 61"/>
                  <a:gd name="T26" fmla="*/ 30 w 30"/>
                  <a:gd name="T27" fmla="*/ 13 h 61"/>
                  <a:gd name="T28" fmla="*/ 29 w 30"/>
                  <a:gd name="T29" fmla="*/ 10 h 61"/>
                  <a:gd name="T30" fmla="*/ 28 w 30"/>
                  <a:gd name="T31" fmla="*/ 7 h 61"/>
                  <a:gd name="T32" fmla="*/ 24 w 30"/>
                  <a:gd name="T33" fmla="*/ 3 h 61"/>
                  <a:gd name="T34" fmla="*/ 19 w 30"/>
                  <a:gd name="T35" fmla="*/ 1 h 61"/>
                  <a:gd name="T36" fmla="*/ 16 w 30"/>
                  <a:gd name="T37" fmla="*/ 0 h 61"/>
                  <a:gd name="T38" fmla="*/ 13 w 30"/>
                  <a:gd name="T39" fmla="*/ 0 h 61"/>
                  <a:gd name="T40" fmla="*/ 13 w 30"/>
                  <a:gd name="T41" fmla="*/ 0 h 61"/>
                  <a:gd name="T42" fmla="*/ 10 w 30"/>
                  <a:gd name="T43" fmla="*/ 1 h 61"/>
                  <a:gd name="T44" fmla="*/ 7 w 30"/>
                  <a:gd name="T45" fmla="*/ 2 h 61"/>
                  <a:gd name="T46" fmla="*/ 3 w 30"/>
                  <a:gd name="T47" fmla="*/ 6 h 61"/>
                  <a:gd name="T48" fmla="*/ 0 w 30"/>
                  <a:gd name="T49" fmla="*/ 11 h 61"/>
                  <a:gd name="T50" fmla="*/ 0 w 30"/>
                  <a:gd name="T51" fmla="*/ 14 h 61"/>
                  <a:gd name="T52" fmla="*/ 0 w 30"/>
                  <a:gd name="T53" fmla="*/ 1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61">
                    <a:moveTo>
                      <a:pt x="0" y="59"/>
                    </a:moveTo>
                    <a:lnTo>
                      <a:pt x="0" y="59"/>
                    </a:lnTo>
                    <a:lnTo>
                      <a:pt x="3" y="61"/>
                    </a:lnTo>
                    <a:lnTo>
                      <a:pt x="14" y="31"/>
                    </a:lnTo>
                    <a:lnTo>
                      <a:pt x="14" y="31"/>
                    </a:lnTo>
                    <a:lnTo>
                      <a:pt x="17" y="31"/>
                    </a:lnTo>
                    <a:lnTo>
                      <a:pt x="17" y="31"/>
                    </a:lnTo>
                    <a:lnTo>
                      <a:pt x="20" y="30"/>
                    </a:lnTo>
                    <a:lnTo>
                      <a:pt x="22" y="29"/>
                    </a:lnTo>
                    <a:lnTo>
                      <a:pt x="27" y="25"/>
                    </a:lnTo>
                    <a:lnTo>
                      <a:pt x="29" y="20"/>
                    </a:lnTo>
                    <a:lnTo>
                      <a:pt x="30" y="16"/>
                    </a:lnTo>
                    <a:lnTo>
                      <a:pt x="30" y="13"/>
                    </a:lnTo>
                    <a:lnTo>
                      <a:pt x="30" y="13"/>
                    </a:lnTo>
                    <a:lnTo>
                      <a:pt x="29" y="10"/>
                    </a:lnTo>
                    <a:lnTo>
                      <a:pt x="28" y="7"/>
                    </a:lnTo>
                    <a:lnTo>
                      <a:pt x="24" y="3"/>
                    </a:lnTo>
                    <a:lnTo>
                      <a:pt x="19" y="1"/>
                    </a:lnTo>
                    <a:lnTo>
                      <a:pt x="16" y="0"/>
                    </a:lnTo>
                    <a:lnTo>
                      <a:pt x="13" y="0"/>
                    </a:lnTo>
                    <a:lnTo>
                      <a:pt x="13" y="0"/>
                    </a:lnTo>
                    <a:lnTo>
                      <a:pt x="10" y="1"/>
                    </a:lnTo>
                    <a:lnTo>
                      <a:pt x="7" y="2"/>
                    </a:lnTo>
                    <a:lnTo>
                      <a:pt x="3" y="6"/>
                    </a:lnTo>
                    <a:lnTo>
                      <a:pt x="0" y="11"/>
                    </a:lnTo>
                    <a:lnTo>
                      <a:pt x="0" y="14"/>
                    </a:lnTo>
                    <a:lnTo>
                      <a:pt x="0"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6" name="Freeform 156"/>
              <p:cNvSpPr>
                <a:spLocks/>
              </p:cNvSpPr>
              <p:nvPr/>
            </p:nvSpPr>
            <p:spPr bwMode="auto">
              <a:xfrm>
                <a:off x="2051" y="977"/>
                <a:ext cx="54" cy="31"/>
              </a:xfrm>
              <a:custGeom>
                <a:avLst/>
                <a:gdLst>
                  <a:gd name="T0" fmla="*/ 54 w 54"/>
                  <a:gd name="T1" fmla="*/ 18 h 31"/>
                  <a:gd name="T2" fmla="*/ 31 w 54"/>
                  <a:gd name="T3" fmla="*/ 14 h 31"/>
                  <a:gd name="T4" fmla="*/ 31 w 54"/>
                  <a:gd name="T5" fmla="*/ 14 h 31"/>
                  <a:gd name="T6" fmla="*/ 30 w 54"/>
                  <a:gd name="T7" fmla="*/ 11 h 31"/>
                  <a:gd name="T8" fmla="*/ 30 w 54"/>
                  <a:gd name="T9" fmla="*/ 11 h 31"/>
                  <a:gd name="T10" fmla="*/ 29 w 54"/>
                  <a:gd name="T11" fmla="*/ 9 h 31"/>
                  <a:gd name="T12" fmla="*/ 27 w 54"/>
                  <a:gd name="T13" fmla="*/ 5 h 31"/>
                  <a:gd name="T14" fmla="*/ 23 w 54"/>
                  <a:gd name="T15" fmla="*/ 2 h 31"/>
                  <a:gd name="T16" fmla="*/ 17 w 54"/>
                  <a:gd name="T17" fmla="*/ 0 h 31"/>
                  <a:gd name="T18" fmla="*/ 14 w 54"/>
                  <a:gd name="T19" fmla="*/ 0 h 31"/>
                  <a:gd name="T20" fmla="*/ 12 w 54"/>
                  <a:gd name="T21" fmla="*/ 1 h 31"/>
                  <a:gd name="T22" fmla="*/ 12 w 54"/>
                  <a:gd name="T23" fmla="*/ 1 h 31"/>
                  <a:gd name="T24" fmla="*/ 9 w 54"/>
                  <a:gd name="T25" fmla="*/ 2 h 31"/>
                  <a:gd name="T26" fmla="*/ 5 w 54"/>
                  <a:gd name="T27" fmla="*/ 4 h 31"/>
                  <a:gd name="T28" fmla="*/ 2 w 54"/>
                  <a:gd name="T29" fmla="*/ 10 h 31"/>
                  <a:gd name="T30" fmla="*/ 0 w 54"/>
                  <a:gd name="T31" fmla="*/ 15 h 31"/>
                  <a:gd name="T32" fmla="*/ 0 w 54"/>
                  <a:gd name="T33" fmla="*/ 18 h 31"/>
                  <a:gd name="T34" fmla="*/ 1 w 54"/>
                  <a:gd name="T35" fmla="*/ 21 h 31"/>
                  <a:gd name="T36" fmla="*/ 1 w 54"/>
                  <a:gd name="T37" fmla="*/ 21 h 31"/>
                  <a:gd name="T38" fmla="*/ 2 w 54"/>
                  <a:gd name="T39" fmla="*/ 24 h 31"/>
                  <a:gd name="T40" fmla="*/ 4 w 54"/>
                  <a:gd name="T41" fmla="*/ 26 h 31"/>
                  <a:gd name="T42" fmla="*/ 10 w 54"/>
                  <a:gd name="T43" fmla="*/ 30 h 31"/>
                  <a:gd name="T44" fmla="*/ 15 w 54"/>
                  <a:gd name="T45" fmla="*/ 31 h 31"/>
                  <a:gd name="T46" fmla="*/ 18 w 54"/>
                  <a:gd name="T47" fmla="*/ 31 h 31"/>
                  <a:gd name="T48" fmla="*/ 21 w 54"/>
                  <a:gd name="T4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31">
                    <a:moveTo>
                      <a:pt x="54" y="18"/>
                    </a:moveTo>
                    <a:lnTo>
                      <a:pt x="31" y="14"/>
                    </a:lnTo>
                    <a:lnTo>
                      <a:pt x="31" y="14"/>
                    </a:lnTo>
                    <a:lnTo>
                      <a:pt x="30" y="11"/>
                    </a:lnTo>
                    <a:lnTo>
                      <a:pt x="30" y="11"/>
                    </a:lnTo>
                    <a:lnTo>
                      <a:pt x="29" y="9"/>
                    </a:lnTo>
                    <a:lnTo>
                      <a:pt x="27" y="5"/>
                    </a:lnTo>
                    <a:lnTo>
                      <a:pt x="23" y="2"/>
                    </a:lnTo>
                    <a:lnTo>
                      <a:pt x="17" y="0"/>
                    </a:lnTo>
                    <a:lnTo>
                      <a:pt x="14" y="0"/>
                    </a:lnTo>
                    <a:lnTo>
                      <a:pt x="12" y="1"/>
                    </a:lnTo>
                    <a:lnTo>
                      <a:pt x="12" y="1"/>
                    </a:lnTo>
                    <a:lnTo>
                      <a:pt x="9" y="2"/>
                    </a:lnTo>
                    <a:lnTo>
                      <a:pt x="5" y="4"/>
                    </a:lnTo>
                    <a:lnTo>
                      <a:pt x="2" y="10"/>
                    </a:lnTo>
                    <a:lnTo>
                      <a:pt x="0" y="15"/>
                    </a:lnTo>
                    <a:lnTo>
                      <a:pt x="0" y="18"/>
                    </a:lnTo>
                    <a:lnTo>
                      <a:pt x="1" y="21"/>
                    </a:lnTo>
                    <a:lnTo>
                      <a:pt x="1" y="21"/>
                    </a:lnTo>
                    <a:lnTo>
                      <a:pt x="2" y="24"/>
                    </a:lnTo>
                    <a:lnTo>
                      <a:pt x="4" y="26"/>
                    </a:lnTo>
                    <a:lnTo>
                      <a:pt x="10" y="30"/>
                    </a:lnTo>
                    <a:lnTo>
                      <a:pt x="15" y="31"/>
                    </a:lnTo>
                    <a:lnTo>
                      <a:pt x="18" y="31"/>
                    </a:lnTo>
                    <a:lnTo>
                      <a:pt x="21"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7" name="Freeform 157"/>
              <p:cNvSpPr>
                <a:spLocks/>
              </p:cNvSpPr>
              <p:nvPr/>
            </p:nvSpPr>
            <p:spPr bwMode="auto">
              <a:xfrm>
                <a:off x="2270" y="1033"/>
                <a:ext cx="50" cy="31"/>
              </a:xfrm>
              <a:custGeom>
                <a:avLst/>
                <a:gdLst>
                  <a:gd name="T0" fmla="*/ 0 w 50"/>
                  <a:gd name="T1" fmla="*/ 9 h 31"/>
                  <a:gd name="T2" fmla="*/ 20 w 50"/>
                  <a:gd name="T3" fmla="*/ 15 h 31"/>
                  <a:gd name="T4" fmla="*/ 20 w 50"/>
                  <a:gd name="T5" fmla="*/ 15 h 31"/>
                  <a:gd name="T6" fmla="*/ 21 w 50"/>
                  <a:gd name="T7" fmla="*/ 21 h 31"/>
                  <a:gd name="T8" fmla="*/ 22 w 50"/>
                  <a:gd name="T9" fmla="*/ 23 h 31"/>
                  <a:gd name="T10" fmla="*/ 24 w 50"/>
                  <a:gd name="T11" fmla="*/ 27 h 31"/>
                  <a:gd name="T12" fmla="*/ 24 w 50"/>
                  <a:gd name="T13" fmla="*/ 27 h 31"/>
                  <a:gd name="T14" fmla="*/ 26 w 50"/>
                  <a:gd name="T15" fmla="*/ 29 h 31"/>
                  <a:gd name="T16" fmla="*/ 29 w 50"/>
                  <a:gd name="T17" fmla="*/ 30 h 31"/>
                  <a:gd name="T18" fmla="*/ 34 w 50"/>
                  <a:gd name="T19" fmla="*/ 31 h 31"/>
                  <a:gd name="T20" fmla="*/ 40 w 50"/>
                  <a:gd name="T21" fmla="*/ 30 h 31"/>
                  <a:gd name="T22" fmla="*/ 44 w 50"/>
                  <a:gd name="T23" fmla="*/ 29 h 31"/>
                  <a:gd name="T24" fmla="*/ 46 w 50"/>
                  <a:gd name="T25" fmla="*/ 27 h 31"/>
                  <a:gd name="T26" fmla="*/ 46 w 50"/>
                  <a:gd name="T27" fmla="*/ 27 h 31"/>
                  <a:gd name="T28" fmla="*/ 48 w 50"/>
                  <a:gd name="T29" fmla="*/ 24 h 31"/>
                  <a:gd name="T30" fmla="*/ 49 w 50"/>
                  <a:gd name="T31" fmla="*/ 21 h 31"/>
                  <a:gd name="T32" fmla="*/ 50 w 50"/>
                  <a:gd name="T33" fmla="*/ 16 h 31"/>
                  <a:gd name="T34" fmla="*/ 50 w 50"/>
                  <a:gd name="T35" fmla="*/ 10 h 31"/>
                  <a:gd name="T36" fmla="*/ 48 w 50"/>
                  <a:gd name="T37" fmla="*/ 7 h 31"/>
                  <a:gd name="T38" fmla="*/ 46 w 50"/>
                  <a:gd name="T39" fmla="*/ 5 h 31"/>
                  <a:gd name="T40" fmla="*/ 46 w 50"/>
                  <a:gd name="T41" fmla="*/ 5 h 31"/>
                  <a:gd name="T42" fmla="*/ 44 w 50"/>
                  <a:gd name="T43" fmla="*/ 3 h 31"/>
                  <a:gd name="T44" fmla="*/ 40 w 50"/>
                  <a:gd name="T45" fmla="*/ 2 h 31"/>
                  <a:gd name="T46" fmla="*/ 35 w 50"/>
                  <a:gd name="T47" fmla="*/ 0 h 31"/>
                  <a:gd name="T48" fmla="*/ 29 w 50"/>
                  <a:gd name="T49" fmla="*/ 1 h 31"/>
                  <a:gd name="T50" fmla="*/ 27 w 50"/>
                  <a:gd name="T51" fmla="*/ 3 h 31"/>
                  <a:gd name="T52" fmla="*/ 24 w 50"/>
                  <a:gd name="T53"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31">
                    <a:moveTo>
                      <a:pt x="0" y="9"/>
                    </a:moveTo>
                    <a:lnTo>
                      <a:pt x="20" y="15"/>
                    </a:lnTo>
                    <a:lnTo>
                      <a:pt x="20" y="15"/>
                    </a:lnTo>
                    <a:lnTo>
                      <a:pt x="21" y="21"/>
                    </a:lnTo>
                    <a:lnTo>
                      <a:pt x="22" y="23"/>
                    </a:lnTo>
                    <a:lnTo>
                      <a:pt x="24" y="27"/>
                    </a:lnTo>
                    <a:lnTo>
                      <a:pt x="24" y="27"/>
                    </a:lnTo>
                    <a:lnTo>
                      <a:pt x="26" y="29"/>
                    </a:lnTo>
                    <a:lnTo>
                      <a:pt x="29" y="30"/>
                    </a:lnTo>
                    <a:lnTo>
                      <a:pt x="34" y="31"/>
                    </a:lnTo>
                    <a:lnTo>
                      <a:pt x="40" y="30"/>
                    </a:lnTo>
                    <a:lnTo>
                      <a:pt x="44" y="29"/>
                    </a:lnTo>
                    <a:lnTo>
                      <a:pt x="46" y="27"/>
                    </a:lnTo>
                    <a:lnTo>
                      <a:pt x="46" y="27"/>
                    </a:lnTo>
                    <a:lnTo>
                      <a:pt x="48" y="24"/>
                    </a:lnTo>
                    <a:lnTo>
                      <a:pt x="49" y="21"/>
                    </a:lnTo>
                    <a:lnTo>
                      <a:pt x="50" y="16"/>
                    </a:lnTo>
                    <a:lnTo>
                      <a:pt x="50" y="10"/>
                    </a:lnTo>
                    <a:lnTo>
                      <a:pt x="48" y="7"/>
                    </a:lnTo>
                    <a:lnTo>
                      <a:pt x="46" y="5"/>
                    </a:lnTo>
                    <a:lnTo>
                      <a:pt x="46" y="5"/>
                    </a:lnTo>
                    <a:lnTo>
                      <a:pt x="44" y="3"/>
                    </a:lnTo>
                    <a:lnTo>
                      <a:pt x="40" y="2"/>
                    </a:lnTo>
                    <a:lnTo>
                      <a:pt x="35" y="0"/>
                    </a:lnTo>
                    <a:lnTo>
                      <a:pt x="29" y="1"/>
                    </a:lnTo>
                    <a:lnTo>
                      <a:pt x="27" y="3"/>
                    </a:lnTo>
                    <a:lnTo>
                      <a:pt x="24" y="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8" name="Freeform 158"/>
              <p:cNvSpPr>
                <a:spLocks/>
              </p:cNvSpPr>
              <p:nvPr/>
            </p:nvSpPr>
            <p:spPr bwMode="auto">
              <a:xfrm>
                <a:off x="2285" y="964"/>
                <a:ext cx="56" cy="30"/>
              </a:xfrm>
              <a:custGeom>
                <a:avLst/>
                <a:gdLst>
                  <a:gd name="T0" fmla="*/ 0 w 56"/>
                  <a:gd name="T1" fmla="*/ 16 h 30"/>
                  <a:gd name="T2" fmla="*/ 0 w 56"/>
                  <a:gd name="T3" fmla="*/ 16 h 30"/>
                  <a:gd name="T4" fmla="*/ 0 w 56"/>
                  <a:gd name="T5" fmla="*/ 19 h 30"/>
                  <a:gd name="T6" fmla="*/ 26 w 56"/>
                  <a:gd name="T7" fmla="*/ 19 h 30"/>
                  <a:gd name="T8" fmla="*/ 26 w 56"/>
                  <a:gd name="T9" fmla="*/ 19 h 30"/>
                  <a:gd name="T10" fmla="*/ 29 w 56"/>
                  <a:gd name="T11" fmla="*/ 25 h 30"/>
                  <a:gd name="T12" fmla="*/ 31 w 56"/>
                  <a:gd name="T13" fmla="*/ 27 h 30"/>
                  <a:gd name="T14" fmla="*/ 34 w 56"/>
                  <a:gd name="T15" fmla="*/ 29 h 30"/>
                  <a:gd name="T16" fmla="*/ 34 w 56"/>
                  <a:gd name="T17" fmla="*/ 29 h 30"/>
                  <a:gd name="T18" fmla="*/ 37 w 56"/>
                  <a:gd name="T19" fmla="*/ 30 h 30"/>
                  <a:gd name="T20" fmla="*/ 39 w 56"/>
                  <a:gd name="T21" fmla="*/ 30 h 30"/>
                  <a:gd name="T22" fmla="*/ 45 w 56"/>
                  <a:gd name="T23" fmla="*/ 30 h 30"/>
                  <a:gd name="T24" fmla="*/ 50 w 56"/>
                  <a:gd name="T25" fmla="*/ 27 h 30"/>
                  <a:gd name="T26" fmla="*/ 52 w 56"/>
                  <a:gd name="T27" fmla="*/ 25 h 30"/>
                  <a:gd name="T28" fmla="*/ 54 w 56"/>
                  <a:gd name="T29" fmla="*/ 22 h 30"/>
                  <a:gd name="T30" fmla="*/ 54 w 56"/>
                  <a:gd name="T31" fmla="*/ 22 h 30"/>
                  <a:gd name="T32" fmla="*/ 55 w 56"/>
                  <a:gd name="T33" fmla="*/ 18 h 30"/>
                  <a:gd name="T34" fmla="*/ 56 w 56"/>
                  <a:gd name="T35" fmla="*/ 16 h 30"/>
                  <a:gd name="T36" fmla="*/ 55 w 56"/>
                  <a:gd name="T37" fmla="*/ 10 h 30"/>
                  <a:gd name="T38" fmla="*/ 52 w 56"/>
                  <a:gd name="T39" fmla="*/ 5 h 30"/>
                  <a:gd name="T40" fmla="*/ 50 w 56"/>
                  <a:gd name="T41" fmla="*/ 3 h 30"/>
                  <a:gd name="T42" fmla="*/ 48 w 56"/>
                  <a:gd name="T43" fmla="*/ 1 h 30"/>
                  <a:gd name="T44" fmla="*/ 48 w 56"/>
                  <a:gd name="T45" fmla="*/ 1 h 30"/>
                  <a:gd name="T46" fmla="*/ 45 w 56"/>
                  <a:gd name="T47" fmla="*/ 0 h 30"/>
                  <a:gd name="T48" fmla="*/ 42 w 56"/>
                  <a:gd name="T49" fmla="*/ 0 h 30"/>
                  <a:gd name="T50" fmla="*/ 36 w 56"/>
                  <a:gd name="T51" fmla="*/ 0 h 30"/>
                  <a:gd name="T52" fmla="*/ 31 w 56"/>
                  <a:gd name="T53" fmla="*/ 3 h 30"/>
                  <a:gd name="T54" fmla="*/ 29 w 56"/>
                  <a:gd name="T55" fmla="*/ 5 h 30"/>
                  <a:gd name="T56" fmla="*/ 28 w 56"/>
                  <a:gd name="T5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30">
                    <a:moveTo>
                      <a:pt x="0" y="16"/>
                    </a:moveTo>
                    <a:lnTo>
                      <a:pt x="0" y="16"/>
                    </a:lnTo>
                    <a:lnTo>
                      <a:pt x="0" y="19"/>
                    </a:lnTo>
                    <a:lnTo>
                      <a:pt x="26" y="19"/>
                    </a:lnTo>
                    <a:lnTo>
                      <a:pt x="26" y="19"/>
                    </a:lnTo>
                    <a:lnTo>
                      <a:pt x="29" y="25"/>
                    </a:lnTo>
                    <a:lnTo>
                      <a:pt x="31" y="27"/>
                    </a:lnTo>
                    <a:lnTo>
                      <a:pt x="34" y="29"/>
                    </a:lnTo>
                    <a:lnTo>
                      <a:pt x="34" y="29"/>
                    </a:lnTo>
                    <a:lnTo>
                      <a:pt x="37" y="30"/>
                    </a:lnTo>
                    <a:lnTo>
                      <a:pt x="39" y="30"/>
                    </a:lnTo>
                    <a:lnTo>
                      <a:pt x="45" y="30"/>
                    </a:lnTo>
                    <a:lnTo>
                      <a:pt x="50" y="27"/>
                    </a:lnTo>
                    <a:lnTo>
                      <a:pt x="52" y="25"/>
                    </a:lnTo>
                    <a:lnTo>
                      <a:pt x="54" y="22"/>
                    </a:lnTo>
                    <a:lnTo>
                      <a:pt x="54" y="22"/>
                    </a:lnTo>
                    <a:lnTo>
                      <a:pt x="55" y="18"/>
                    </a:lnTo>
                    <a:lnTo>
                      <a:pt x="56" y="16"/>
                    </a:lnTo>
                    <a:lnTo>
                      <a:pt x="55" y="10"/>
                    </a:lnTo>
                    <a:lnTo>
                      <a:pt x="52" y="5"/>
                    </a:lnTo>
                    <a:lnTo>
                      <a:pt x="50" y="3"/>
                    </a:lnTo>
                    <a:lnTo>
                      <a:pt x="48" y="1"/>
                    </a:lnTo>
                    <a:lnTo>
                      <a:pt x="48" y="1"/>
                    </a:lnTo>
                    <a:lnTo>
                      <a:pt x="45" y="0"/>
                    </a:lnTo>
                    <a:lnTo>
                      <a:pt x="42" y="0"/>
                    </a:lnTo>
                    <a:lnTo>
                      <a:pt x="36" y="0"/>
                    </a:lnTo>
                    <a:lnTo>
                      <a:pt x="31" y="3"/>
                    </a:lnTo>
                    <a:lnTo>
                      <a:pt x="29" y="5"/>
                    </a:lnTo>
                    <a:lnTo>
                      <a:pt x="28" y="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9" name="Freeform 159"/>
              <p:cNvSpPr>
                <a:spLocks/>
              </p:cNvSpPr>
              <p:nvPr/>
            </p:nvSpPr>
            <p:spPr bwMode="auto">
              <a:xfrm>
                <a:off x="2278" y="887"/>
                <a:ext cx="48" cy="39"/>
              </a:xfrm>
              <a:custGeom>
                <a:avLst/>
                <a:gdLst>
                  <a:gd name="T0" fmla="*/ 0 w 48"/>
                  <a:gd name="T1" fmla="*/ 39 h 39"/>
                  <a:gd name="T2" fmla="*/ 22 w 48"/>
                  <a:gd name="T3" fmla="*/ 27 h 39"/>
                  <a:gd name="T4" fmla="*/ 22 w 48"/>
                  <a:gd name="T5" fmla="*/ 27 h 39"/>
                  <a:gd name="T6" fmla="*/ 26 w 48"/>
                  <a:gd name="T7" fmla="*/ 30 h 39"/>
                  <a:gd name="T8" fmla="*/ 29 w 48"/>
                  <a:gd name="T9" fmla="*/ 31 h 39"/>
                  <a:gd name="T10" fmla="*/ 32 w 48"/>
                  <a:gd name="T11" fmla="*/ 31 h 39"/>
                  <a:gd name="T12" fmla="*/ 32 w 48"/>
                  <a:gd name="T13" fmla="*/ 31 h 39"/>
                  <a:gd name="T14" fmla="*/ 36 w 48"/>
                  <a:gd name="T15" fmla="*/ 30 h 39"/>
                  <a:gd name="T16" fmla="*/ 39 w 48"/>
                  <a:gd name="T17" fmla="*/ 30 h 39"/>
                  <a:gd name="T18" fmla="*/ 44 w 48"/>
                  <a:gd name="T19" fmla="*/ 25 h 39"/>
                  <a:gd name="T20" fmla="*/ 47 w 48"/>
                  <a:gd name="T21" fmla="*/ 20 h 39"/>
                  <a:gd name="T22" fmla="*/ 47 w 48"/>
                  <a:gd name="T23" fmla="*/ 18 h 39"/>
                  <a:gd name="T24" fmla="*/ 48 w 48"/>
                  <a:gd name="T25" fmla="*/ 15 h 39"/>
                  <a:gd name="T26" fmla="*/ 48 w 48"/>
                  <a:gd name="T27" fmla="*/ 15 h 39"/>
                  <a:gd name="T28" fmla="*/ 47 w 48"/>
                  <a:gd name="T29" fmla="*/ 12 h 39"/>
                  <a:gd name="T30" fmla="*/ 46 w 48"/>
                  <a:gd name="T31" fmla="*/ 9 h 39"/>
                  <a:gd name="T32" fmla="*/ 43 w 48"/>
                  <a:gd name="T33" fmla="*/ 4 h 39"/>
                  <a:gd name="T34" fmla="*/ 38 w 48"/>
                  <a:gd name="T35" fmla="*/ 1 h 39"/>
                  <a:gd name="T36" fmla="*/ 35 w 48"/>
                  <a:gd name="T37" fmla="*/ 0 h 39"/>
                  <a:gd name="T38" fmla="*/ 31 w 48"/>
                  <a:gd name="T39" fmla="*/ 0 h 39"/>
                  <a:gd name="T40" fmla="*/ 31 w 48"/>
                  <a:gd name="T41" fmla="*/ 0 h 39"/>
                  <a:gd name="T42" fmla="*/ 28 w 48"/>
                  <a:gd name="T43" fmla="*/ 0 h 39"/>
                  <a:gd name="T44" fmla="*/ 26 w 48"/>
                  <a:gd name="T45" fmla="*/ 1 h 39"/>
                  <a:gd name="T46" fmla="*/ 21 w 48"/>
                  <a:gd name="T47" fmla="*/ 5 h 39"/>
                  <a:gd name="T48" fmla="*/ 18 w 48"/>
                  <a:gd name="T49" fmla="*/ 10 h 39"/>
                  <a:gd name="T50" fmla="*/ 17 w 48"/>
                  <a:gd name="T51" fmla="*/ 12 h 39"/>
                  <a:gd name="T52" fmla="*/ 17 w 48"/>
                  <a:gd name="T53"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9">
                    <a:moveTo>
                      <a:pt x="0" y="39"/>
                    </a:moveTo>
                    <a:lnTo>
                      <a:pt x="22" y="27"/>
                    </a:lnTo>
                    <a:lnTo>
                      <a:pt x="22" y="27"/>
                    </a:lnTo>
                    <a:lnTo>
                      <a:pt x="26" y="30"/>
                    </a:lnTo>
                    <a:lnTo>
                      <a:pt x="29" y="31"/>
                    </a:lnTo>
                    <a:lnTo>
                      <a:pt x="32" y="31"/>
                    </a:lnTo>
                    <a:lnTo>
                      <a:pt x="32" y="31"/>
                    </a:lnTo>
                    <a:lnTo>
                      <a:pt x="36" y="30"/>
                    </a:lnTo>
                    <a:lnTo>
                      <a:pt x="39" y="30"/>
                    </a:lnTo>
                    <a:lnTo>
                      <a:pt x="44" y="25"/>
                    </a:lnTo>
                    <a:lnTo>
                      <a:pt x="47" y="20"/>
                    </a:lnTo>
                    <a:lnTo>
                      <a:pt x="47" y="18"/>
                    </a:lnTo>
                    <a:lnTo>
                      <a:pt x="48" y="15"/>
                    </a:lnTo>
                    <a:lnTo>
                      <a:pt x="48" y="15"/>
                    </a:lnTo>
                    <a:lnTo>
                      <a:pt x="47" y="12"/>
                    </a:lnTo>
                    <a:lnTo>
                      <a:pt x="46" y="9"/>
                    </a:lnTo>
                    <a:lnTo>
                      <a:pt x="43" y="4"/>
                    </a:lnTo>
                    <a:lnTo>
                      <a:pt x="38" y="1"/>
                    </a:lnTo>
                    <a:lnTo>
                      <a:pt x="35" y="0"/>
                    </a:lnTo>
                    <a:lnTo>
                      <a:pt x="31" y="0"/>
                    </a:lnTo>
                    <a:lnTo>
                      <a:pt x="31" y="0"/>
                    </a:lnTo>
                    <a:lnTo>
                      <a:pt x="28" y="0"/>
                    </a:lnTo>
                    <a:lnTo>
                      <a:pt x="26" y="1"/>
                    </a:lnTo>
                    <a:lnTo>
                      <a:pt x="21" y="5"/>
                    </a:lnTo>
                    <a:lnTo>
                      <a:pt x="18" y="10"/>
                    </a:lnTo>
                    <a:lnTo>
                      <a:pt x="17" y="12"/>
                    </a:lnTo>
                    <a:lnTo>
                      <a:pt x="17" y="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0" name="Freeform 160"/>
              <p:cNvSpPr>
                <a:spLocks/>
              </p:cNvSpPr>
              <p:nvPr/>
            </p:nvSpPr>
            <p:spPr bwMode="auto">
              <a:xfrm>
                <a:off x="2237" y="1083"/>
                <a:ext cx="43" cy="39"/>
              </a:xfrm>
              <a:custGeom>
                <a:avLst/>
                <a:gdLst>
                  <a:gd name="T0" fmla="*/ 0 w 43"/>
                  <a:gd name="T1" fmla="*/ 0 h 39"/>
                  <a:gd name="T2" fmla="*/ 15 w 43"/>
                  <a:gd name="T3" fmla="*/ 16 h 39"/>
                  <a:gd name="T4" fmla="*/ 15 w 43"/>
                  <a:gd name="T5" fmla="*/ 16 h 39"/>
                  <a:gd name="T6" fmla="*/ 13 w 43"/>
                  <a:gd name="T7" fmla="*/ 22 h 39"/>
                  <a:gd name="T8" fmla="*/ 13 w 43"/>
                  <a:gd name="T9" fmla="*/ 25 h 39"/>
                  <a:gd name="T10" fmla="*/ 13 w 43"/>
                  <a:gd name="T11" fmla="*/ 27 h 39"/>
                  <a:gd name="T12" fmla="*/ 13 w 43"/>
                  <a:gd name="T13" fmla="*/ 27 h 39"/>
                  <a:gd name="T14" fmla="*/ 14 w 43"/>
                  <a:gd name="T15" fmla="*/ 30 h 39"/>
                  <a:gd name="T16" fmla="*/ 16 w 43"/>
                  <a:gd name="T17" fmla="*/ 33 h 39"/>
                  <a:gd name="T18" fmla="*/ 20 w 43"/>
                  <a:gd name="T19" fmla="*/ 37 h 39"/>
                  <a:gd name="T20" fmla="*/ 25 w 43"/>
                  <a:gd name="T21" fmla="*/ 38 h 39"/>
                  <a:gd name="T22" fmla="*/ 28 w 43"/>
                  <a:gd name="T23" fmla="*/ 39 h 39"/>
                  <a:gd name="T24" fmla="*/ 31 w 43"/>
                  <a:gd name="T25" fmla="*/ 38 h 39"/>
                  <a:gd name="T26" fmla="*/ 31 w 43"/>
                  <a:gd name="T27" fmla="*/ 38 h 39"/>
                  <a:gd name="T28" fmla="*/ 34 w 43"/>
                  <a:gd name="T29" fmla="*/ 37 h 39"/>
                  <a:gd name="T30" fmla="*/ 37 w 43"/>
                  <a:gd name="T31" fmla="*/ 36 h 39"/>
                  <a:gd name="T32" fmla="*/ 41 w 43"/>
                  <a:gd name="T33" fmla="*/ 31 h 39"/>
                  <a:gd name="T34" fmla="*/ 43 w 43"/>
                  <a:gd name="T35" fmla="*/ 26 h 39"/>
                  <a:gd name="T36" fmla="*/ 43 w 43"/>
                  <a:gd name="T37" fmla="*/ 23 h 39"/>
                  <a:gd name="T38" fmla="*/ 43 w 43"/>
                  <a:gd name="T39" fmla="*/ 20 h 39"/>
                  <a:gd name="T40" fmla="*/ 43 w 43"/>
                  <a:gd name="T41" fmla="*/ 20 h 39"/>
                  <a:gd name="T42" fmla="*/ 42 w 43"/>
                  <a:gd name="T43" fmla="*/ 17 h 39"/>
                  <a:gd name="T44" fmla="*/ 40 w 43"/>
                  <a:gd name="T45" fmla="*/ 15 h 39"/>
                  <a:gd name="T46" fmla="*/ 35 w 43"/>
                  <a:gd name="T47" fmla="*/ 10 h 39"/>
                  <a:gd name="T48" fmla="*/ 30 w 43"/>
                  <a:gd name="T49" fmla="*/ 8 h 39"/>
                  <a:gd name="T50" fmla="*/ 27 w 43"/>
                  <a:gd name="T51" fmla="*/ 8 h 39"/>
                  <a:gd name="T52" fmla="*/ 24 w 43"/>
                  <a:gd name="T5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39">
                    <a:moveTo>
                      <a:pt x="0" y="0"/>
                    </a:moveTo>
                    <a:lnTo>
                      <a:pt x="15" y="16"/>
                    </a:lnTo>
                    <a:lnTo>
                      <a:pt x="15" y="16"/>
                    </a:lnTo>
                    <a:lnTo>
                      <a:pt x="13" y="22"/>
                    </a:lnTo>
                    <a:lnTo>
                      <a:pt x="13" y="25"/>
                    </a:lnTo>
                    <a:lnTo>
                      <a:pt x="13" y="27"/>
                    </a:lnTo>
                    <a:lnTo>
                      <a:pt x="13" y="27"/>
                    </a:lnTo>
                    <a:lnTo>
                      <a:pt x="14" y="30"/>
                    </a:lnTo>
                    <a:lnTo>
                      <a:pt x="16" y="33"/>
                    </a:lnTo>
                    <a:lnTo>
                      <a:pt x="20" y="37"/>
                    </a:lnTo>
                    <a:lnTo>
                      <a:pt x="25" y="38"/>
                    </a:lnTo>
                    <a:lnTo>
                      <a:pt x="28" y="39"/>
                    </a:lnTo>
                    <a:lnTo>
                      <a:pt x="31" y="38"/>
                    </a:lnTo>
                    <a:lnTo>
                      <a:pt x="31" y="38"/>
                    </a:lnTo>
                    <a:lnTo>
                      <a:pt x="34" y="37"/>
                    </a:lnTo>
                    <a:lnTo>
                      <a:pt x="37" y="36"/>
                    </a:lnTo>
                    <a:lnTo>
                      <a:pt x="41" y="31"/>
                    </a:lnTo>
                    <a:lnTo>
                      <a:pt x="43" y="26"/>
                    </a:lnTo>
                    <a:lnTo>
                      <a:pt x="43" y="23"/>
                    </a:lnTo>
                    <a:lnTo>
                      <a:pt x="43" y="20"/>
                    </a:lnTo>
                    <a:lnTo>
                      <a:pt x="43" y="20"/>
                    </a:lnTo>
                    <a:lnTo>
                      <a:pt x="42" y="17"/>
                    </a:lnTo>
                    <a:lnTo>
                      <a:pt x="40" y="15"/>
                    </a:lnTo>
                    <a:lnTo>
                      <a:pt x="35" y="10"/>
                    </a:lnTo>
                    <a:lnTo>
                      <a:pt x="30" y="8"/>
                    </a:lnTo>
                    <a:lnTo>
                      <a:pt x="27" y="8"/>
                    </a:lnTo>
                    <a:lnTo>
                      <a:pt x="24" y="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1" name="Freeform 161"/>
              <p:cNvSpPr>
                <a:spLocks/>
              </p:cNvSpPr>
              <p:nvPr/>
            </p:nvSpPr>
            <p:spPr bwMode="auto">
              <a:xfrm>
                <a:off x="2186" y="1103"/>
                <a:ext cx="31" cy="65"/>
              </a:xfrm>
              <a:custGeom>
                <a:avLst/>
                <a:gdLst>
                  <a:gd name="T0" fmla="*/ 5 w 31"/>
                  <a:gd name="T1" fmla="*/ 0 h 65"/>
                  <a:gd name="T2" fmla="*/ 9 w 31"/>
                  <a:gd name="T3" fmla="*/ 35 h 65"/>
                  <a:gd name="T4" fmla="*/ 9 w 31"/>
                  <a:gd name="T5" fmla="*/ 35 h 65"/>
                  <a:gd name="T6" fmla="*/ 4 w 31"/>
                  <a:gd name="T7" fmla="*/ 39 h 65"/>
                  <a:gd name="T8" fmla="*/ 2 w 31"/>
                  <a:gd name="T9" fmla="*/ 41 h 65"/>
                  <a:gd name="T10" fmla="*/ 1 w 31"/>
                  <a:gd name="T11" fmla="*/ 44 h 65"/>
                  <a:gd name="T12" fmla="*/ 1 w 31"/>
                  <a:gd name="T13" fmla="*/ 44 h 65"/>
                  <a:gd name="T14" fmla="*/ 0 w 31"/>
                  <a:gd name="T15" fmla="*/ 47 h 65"/>
                  <a:gd name="T16" fmla="*/ 0 w 31"/>
                  <a:gd name="T17" fmla="*/ 50 h 65"/>
                  <a:gd name="T18" fmla="*/ 1 w 31"/>
                  <a:gd name="T19" fmla="*/ 55 h 65"/>
                  <a:gd name="T20" fmla="*/ 5 w 31"/>
                  <a:gd name="T21" fmla="*/ 60 h 65"/>
                  <a:gd name="T22" fmla="*/ 7 w 31"/>
                  <a:gd name="T23" fmla="*/ 62 h 65"/>
                  <a:gd name="T24" fmla="*/ 10 w 31"/>
                  <a:gd name="T25" fmla="*/ 64 h 65"/>
                  <a:gd name="T26" fmla="*/ 10 w 31"/>
                  <a:gd name="T27" fmla="*/ 64 h 65"/>
                  <a:gd name="T28" fmla="*/ 13 w 31"/>
                  <a:gd name="T29" fmla="*/ 65 h 65"/>
                  <a:gd name="T30" fmla="*/ 16 w 31"/>
                  <a:gd name="T31" fmla="*/ 65 h 65"/>
                  <a:gd name="T32" fmla="*/ 22 w 31"/>
                  <a:gd name="T33" fmla="*/ 62 h 65"/>
                  <a:gd name="T34" fmla="*/ 27 w 31"/>
                  <a:gd name="T35" fmla="*/ 59 h 65"/>
                  <a:gd name="T36" fmla="*/ 28 w 31"/>
                  <a:gd name="T37" fmla="*/ 57 h 65"/>
                  <a:gd name="T38" fmla="*/ 30 w 31"/>
                  <a:gd name="T39" fmla="*/ 54 h 65"/>
                  <a:gd name="T40" fmla="*/ 30 w 31"/>
                  <a:gd name="T41" fmla="*/ 54 h 65"/>
                  <a:gd name="T42" fmla="*/ 30 w 31"/>
                  <a:gd name="T43" fmla="*/ 51 h 65"/>
                  <a:gd name="T44" fmla="*/ 31 w 31"/>
                  <a:gd name="T45" fmla="*/ 48 h 65"/>
                  <a:gd name="T46" fmla="*/ 29 w 31"/>
                  <a:gd name="T47" fmla="*/ 42 h 65"/>
                  <a:gd name="T48" fmla="*/ 26 w 31"/>
                  <a:gd name="T49" fmla="*/ 38 h 65"/>
                  <a:gd name="T50" fmla="*/ 23 w 31"/>
                  <a:gd name="T51" fmla="*/ 36 h 65"/>
                  <a:gd name="T52" fmla="*/ 21 w 31"/>
                  <a:gd name="T53" fmla="*/ 3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65">
                    <a:moveTo>
                      <a:pt x="5" y="0"/>
                    </a:moveTo>
                    <a:lnTo>
                      <a:pt x="9" y="35"/>
                    </a:lnTo>
                    <a:lnTo>
                      <a:pt x="9" y="35"/>
                    </a:lnTo>
                    <a:lnTo>
                      <a:pt x="4" y="39"/>
                    </a:lnTo>
                    <a:lnTo>
                      <a:pt x="2" y="41"/>
                    </a:lnTo>
                    <a:lnTo>
                      <a:pt x="1" y="44"/>
                    </a:lnTo>
                    <a:lnTo>
                      <a:pt x="1" y="44"/>
                    </a:lnTo>
                    <a:lnTo>
                      <a:pt x="0" y="47"/>
                    </a:lnTo>
                    <a:lnTo>
                      <a:pt x="0" y="50"/>
                    </a:lnTo>
                    <a:lnTo>
                      <a:pt x="1" y="55"/>
                    </a:lnTo>
                    <a:lnTo>
                      <a:pt x="5" y="60"/>
                    </a:lnTo>
                    <a:lnTo>
                      <a:pt x="7" y="62"/>
                    </a:lnTo>
                    <a:lnTo>
                      <a:pt x="10" y="64"/>
                    </a:lnTo>
                    <a:lnTo>
                      <a:pt x="10" y="64"/>
                    </a:lnTo>
                    <a:lnTo>
                      <a:pt x="13" y="65"/>
                    </a:lnTo>
                    <a:lnTo>
                      <a:pt x="16" y="65"/>
                    </a:lnTo>
                    <a:lnTo>
                      <a:pt x="22" y="62"/>
                    </a:lnTo>
                    <a:lnTo>
                      <a:pt x="27" y="59"/>
                    </a:lnTo>
                    <a:lnTo>
                      <a:pt x="28" y="57"/>
                    </a:lnTo>
                    <a:lnTo>
                      <a:pt x="30" y="54"/>
                    </a:lnTo>
                    <a:lnTo>
                      <a:pt x="30" y="54"/>
                    </a:lnTo>
                    <a:lnTo>
                      <a:pt x="30" y="51"/>
                    </a:lnTo>
                    <a:lnTo>
                      <a:pt x="31" y="48"/>
                    </a:lnTo>
                    <a:lnTo>
                      <a:pt x="29" y="42"/>
                    </a:lnTo>
                    <a:lnTo>
                      <a:pt x="26" y="38"/>
                    </a:lnTo>
                    <a:lnTo>
                      <a:pt x="23" y="36"/>
                    </a:lnTo>
                    <a:lnTo>
                      <a:pt x="21" y="3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2" name="Freeform 162"/>
              <p:cNvSpPr>
                <a:spLocks/>
              </p:cNvSpPr>
              <p:nvPr/>
            </p:nvSpPr>
            <p:spPr bwMode="auto">
              <a:xfrm>
                <a:off x="2064" y="1048"/>
                <a:ext cx="41" cy="32"/>
              </a:xfrm>
              <a:custGeom>
                <a:avLst/>
                <a:gdLst>
                  <a:gd name="T0" fmla="*/ 41 w 41"/>
                  <a:gd name="T1" fmla="*/ 0 h 32"/>
                  <a:gd name="T2" fmla="*/ 26 w 41"/>
                  <a:gd name="T3" fmla="*/ 6 h 32"/>
                  <a:gd name="T4" fmla="*/ 26 w 41"/>
                  <a:gd name="T5" fmla="*/ 6 h 32"/>
                  <a:gd name="T6" fmla="*/ 24 w 41"/>
                  <a:gd name="T7" fmla="*/ 5 h 32"/>
                  <a:gd name="T8" fmla="*/ 24 w 41"/>
                  <a:gd name="T9" fmla="*/ 5 h 32"/>
                  <a:gd name="T10" fmla="*/ 22 w 41"/>
                  <a:gd name="T11" fmla="*/ 3 h 32"/>
                  <a:gd name="T12" fmla="*/ 19 w 41"/>
                  <a:gd name="T13" fmla="*/ 2 h 32"/>
                  <a:gd name="T14" fmla="*/ 13 w 41"/>
                  <a:gd name="T15" fmla="*/ 1 h 32"/>
                  <a:gd name="T16" fmla="*/ 8 w 41"/>
                  <a:gd name="T17" fmla="*/ 3 h 32"/>
                  <a:gd name="T18" fmla="*/ 5 w 41"/>
                  <a:gd name="T19" fmla="*/ 5 h 32"/>
                  <a:gd name="T20" fmla="*/ 3 w 41"/>
                  <a:gd name="T21" fmla="*/ 7 h 32"/>
                  <a:gd name="T22" fmla="*/ 3 w 41"/>
                  <a:gd name="T23" fmla="*/ 7 h 32"/>
                  <a:gd name="T24" fmla="*/ 2 w 41"/>
                  <a:gd name="T25" fmla="*/ 9 h 32"/>
                  <a:gd name="T26" fmla="*/ 0 w 41"/>
                  <a:gd name="T27" fmla="*/ 13 h 32"/>
                  <a:gd name="T28" fmla="*/ 0 w 41"/>
                  <a:gd name="T29" fmla="*/ 19 h 32"/>
                  <a:gd name="T30" fmla="*/ 2 w 41"/>
                  <a:gd name="T31" fmla="*/ 24 h 32"/>
                  <a:gd name="T32" fmla="*/ 3 w 41"/>
                  <a:gd name="T33" fmla="*/ 27 h 32"/>
                  <a:gd name="T34" fmla="*/ 5 w 41"/>
                  <a:gd name="T35" fmla="*/ 29 h 32"/>
                  <a:gd name="T36" fmla="*/ 5 w 41"/>
                  <a:gd name="T37" fmla="*/ 29 h 32"/>
                  <a:gd name="T38" fmla="*/ 8 w 41"/>
                  <a:gd name="T39" fmla="*/ 31 h 32"/>
                  <a:gd name="T40" fmla="*/ 11 w 41"/>
                  <a:gd name="T41" fmla="*/ 32 h 32"/>
                  <a:gd name="T42" fmla="*/ 16 w 41"/>
                  <a:gd name="T43" fmla="*/ 32 h 32"/>
                  <a:gd name="T44" fmla="*/ 22 w 41"/>
                  <a:gd name="T45" fmla="*/ 30 h 32"/>
                  <a:gd name="T46" fmla="*/ 24 w 41"/>
                  <a:gd name="T47" fmla="*/ 29 h 32"/>
                  <a:gd name="T48" fmla="*/ 26 w 41"/>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32">
                    <a:moveTo>
                      <a:pt x="41" y="0"/>
                    </a:moveTo>
                    <a:lnTo>
                      <a:pt x="26" y="6"/>
                    </a:lnTo>
                    <a:lnTo>
                      <a:pt x="26" y="6"/>
                    </a:lnTo>
                    <a:lnTo>
                      <a:pt x="24" y="5"/>
                    </a:lnTo>
                    <a:lnTo>
                      <a:pt x="24" y="5"/>
                    </a:lnTo>
                    <a:lnTo>
                      <a:pt x="22" y="3"/>
                    </a:lnTo>
                    <a:lnTo>
                      <a:pt x="19" y="2"/>
                    </a:lnTo>
                    <a:lnTo>
                      <a:pt x="13" y="1"/>
                    </a:lnTo>
                    <a:lnTo>
                      <a:pt x="8" y="3"/>
                    </a:lnTo>
                    <a:lnTo>
                      <a:pt x="5" y="5"/>
                    </a:lnTo>
                    <a:lnTo>
                      <a:pt x="3" y="7"/>
                    </a:lnTo>
                    <a:lnTo>
                      <a:pt x="3" y="7"/>
                    </a:lnTo>
                    <a:lnTo>
                      <a:pt x="2" y="9"/>
                    </a:lnTo>
                    <a:lnTo>
                      <a:pt x="0" y="13"/>
                    </a:lnTo>
                    <a:lnTo>
                      <a:pt x="0" y="19"/>
                    </a:lnTo>
                    <a:lnTo>
                      <a:pt x="2" y="24"/>
                    </a:lnTo>
                    <a:lnTo>
                      <a:pt x="3" y="27"/>
                    </a:lnTo>
                    <a:lnTo>
                      <a:pt x="5" y="29"/>
                    </a:lnTo>
                    <a:lnTo>
                      <a:pt x="5" y="29"/>
                    </a:lnTo>
                    <a:lnTo>
                      <a:pt x="8" y="31"/>
                    </a:lnTo>
                    <a:lnTo>
                      <a:pt x="11" y="32"/>
                    </a:lnTo>
                    <a:lnTo>
                      <a:pt x="16" y="32"/>
                    </a:lnTo>
                    <a:lnTo>
                      <a:pt x="22" y="30"/>
                    </a:lnTo>
                    <a:lnTo>
                      <a:pt x="24" y="29"/>
                    </a:lnTo>
                    <a:lnTo>
                      <a:pt x="26" y="2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3" name="Freeform 163"/>
              <p:cNvSpPr>
                <a:spLocks/>
              </p:cNvSpPr>
              <p:nvPr/>
            </p:nvSpPr>
            <p:spPr bwMode="auto">
              <a:xfrm>
                <a:off x="2109" y="1088"/>
                <a:ext cx="30" cy="52"/>
              </a:xfrm>
              <a:custGeom>
                <a:avLst/>
                <a:gdLst>
                  <a:gd name="T0" fmla="*/ 29 w 30"/>
                  <a:gd name="T1" fmla="*/ 0 h 52"/>
                  <a:gd name="T2" fmla="*/ 17 w 30"/>
                  <a:gd name="T3" fmla="*/ 21 h 52"/>
                  <a:gd name="T4" fmla="*/ 17 w 30"/>
                  <a:gd name="T5" fmla="*/ 21 h 52"/>
                  <a:gd name="T6" fmla="*/ 15 w 30"/>
                  <a:gd name="T7" fmla="*/ 21 h 52"/>
                  <a:gd name="T8" fmla="*/ 15 w 30"/>
                  <a:gd name="T9" fmla="*/ 21 h 52"/>
                  <a:gd name="T10" fmla="*/ 12 w 30"/>
                  <a:gd name="T11" fmla="*/ 21 h 52"/>
                  <a:gd name="T12" fmla="*/ 9 w 30"/>
                  <a:gd name="T13" fmla="*/ 22 h 52"/>
                  <a:gd name="T14" fmla="*/ 4 w 30"/>
                  <a:gd name="T15" fmla="*/ 25 h 52"/>
                  <a:gd name="T16" fmla="*/ 1 w 30"/>
                  <a:gd name="T17" fmla="*/ 30 h 52"/>
                  <a:gd name="T18" fmla="*/ 0 w 30"/>
                  <a:gd name="T19" fmla="*/ 33 h 52"/>
                  <a:gd name="T20" fmla="*/ 0 w 30"/>
                  <a:gd name="T21" fmla="*/ 36 h 52"/>
                  <a:gd name="T22" fmla="*/ 0 w 30"/>
                  <a:gd name="T23" fmla="*/ 36 h 52"/>
                  <a:gd name="T24" fmla="*/ 0 w 30"/>
                  <a:gd name="T25" fmla="*/ 39 h 52"/>
                  <a:gd name="T26" fmla="*/ 1 w 30"/>
                  <a:gd name="T27" fmla="*/ 43 h 52"/>
                  <a:gd name="T28" fmla="*/ 4 w 30"/>
                  <a:gd name="T29" fmla="*/ 47 h 52"/>
                  <a:gd name="T30" fmla="*/ 9 w 30"/>
                  <a:gd name="T31" fmla="*/ 51 h 52"/>
                  <a:gd name="T32" fmla="*/ 11 w 30"/>
                  <a:gd name="T33" fmla="*/ 51 h 52"/>
                  <a:gd name="T34" fmla="*/ 14 w 30"/>
                  <a:gd name="T35" fmla="*/ 52 h 52"/>
                  <a:gd name="T36" fmla="*/ 14 w 30"/>
                  <a:gd name="T37" fmla="*/ 52 h 52"/>
                  <a:gd name="T38" fmla="*/ 17 w 30"/>
                  <a:gd name="T39" fmla="*/ 52 h 52"/>
                  <a:gd name="T40" fmla="*/ 20 w 30"/>
                  <a:gd name="T41" fmla="*/ 51 h 52"/>
                  <a:gd name="T42" fmla="*/ 26 w 30"/>
                  <a:gd name="T43" fmla="*/ 48 h 52"/>
                  <a:gd name="T44" fmla="*/ 29 w 30"/>
                  <a:gd name="T45" fmla="*/ 43 h 52"/>
                  <a:gd name="T46" fmla="*/ 30 w 30"/>
                  <a:gd name="T47" fmla="*/ 39 h 52"/>
                  <a:gd name="T48" fmla="*/ 30 w 30"/>
                  <a:gd name="T4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52">
                    <a:moveTo>
                      <a:pt x="29" y="0"/>
                    </a:moveTo>
                    <a:lnTo>
                      <a:pt x="17" y="21"/>
                    </a:lnTo>
                    <a:lnTo>
                      <a:pt x="17" y="21"/>
                    </a:lnTo>
                    <a:lnTo>
                      <a:pt x="15" y="21"/>
                    </a:lnTo>
                    <a:lnTo>
                      <a:pt x="15" y="21"/>
                    </a:lnTo>
                    <a:lnTo>
                      <a:pt x="12" y="21"/>
                    </a:lnTo>
                    <a:lnTo>
                      <a:pt x="9" y="22"/>
                    </a:lnTo>
                    <a:lnTo>
                      <a:pt x="4" y="25"/>
                    </a:lnTo>
                    <a:lnTo>
                      <a:pt x="1" y="30"/>
                    </a:lnTo>
                    <a:lnTo>
                      <a:pt x="0" y="33"/>
                    </a:lnTo>
                    <a:lnTo>
                      <a:pt x="0" y="36"/>
                    </a:lnTo>
                    <a:lnTo>
                      <a:pt x="0" y="36"/>
                    </a:lnTo>
                    <a:lnTo>
                      <a:pt x="0" y="39"/>
                    </a:lnTo>
                    <a:lnTo>
                      <a:pt x="1" y="43"/>
                    </a:lnTo>
                    <a:lnTo>
                      <a:pt x="4" y="47"/>
                    </a:lnTo>
                    <a:lnTo>
                      <a:pt x="9" y="51"/>
                    </a:lnTo>
                    <a:lnTo>
                      <a:pt x="11" y="51"/>
                    </a:lnTo>
                    <a:lnTo>
                      <a:pt x="14" y="52"/>
                    </a:lnTo>
                    <a:lnTo>
                      <a:pt x="14" y="52"/>
                    </a:lnTo>
                    <a:lnTo>
                      <a:pt x="17" y="52"/>
                    </a:lnTo>
                    <a:lnTo>
                      <a:pt x="20" y="51"/>
                    </a:lnTo>
                    <a:lnTo>
                      <a:pt x="26" y="48"/>
                    </a:lnTo>
                    <a:lnTo>
                      <a:pt x="29" y="43"/>
                    </a:lnTo>
                    <a:lnTo>
                      <a:pt x="30" y="39"/>
                    </a:lnTo>
                    <a:lnTo>
                      <a:pt x="30" y="3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4" name="Freeform 164"/>
              <p:cNvSpPr>
                <a:spLocks/>
              </p:cNvSpPr>
              <p:nvPr/>
            </p:nvSpPr>
            <p:spPr bwMode="auto">
              <a:xfrm>
                <a:off x="2913" y="1206"/>
                <a:ext cx="175" cy="117"/>
              </a:xfrm>
              <a:custGeom>
                <a:avLst/>
                <a:gdLst>
                  <a:gd name="T0" fmla="*/ 171 w 175"/>
                  <a:gd name="T1" fmla="*/ 69 h 117"/>
                  <a:gd name="T2" fmla="*/ 144 w 175"/>
                  <a:gd name="T3" fmla="*/ 7 h 117"/>
                  <a:gd name="T4" fmla="*/ 144 w 175"/>
                  <a:gd name="T5" fmla="*/ 7 h 117"/>
                  <a:gd name="T6" fmla="*/ 142 w 175"/>
                  <a:gd name="T7" fmla="*/ 4 h 117"/>
                  <a:gd name="T8" fmla="*/ 140 w 175"/>
                  <a:gd name="T9" fmla="*/ 2 h 117"/>
                  <a:gd name="T10" fmla="*/ 137 w 175"/>
                  <a:gd name="T11" fmla="*/ 1 h 117"/>
                  <a:gd name="T12" fmla="*/ 134 w 175"/>
                  <a:gd name="T13" fmla="*/ 0 h 117"/>
                  <a:gd name="T14" fmla="*/ 41 w 175"/>
                  <a:gd name="T15" fmla="*/ 0 h 117"/>
                  <a:gd name="T16" fmla="*/ 41 w 175"/>
                  <a:gd name="T17" fmla="*/ 0 h 117"/>
                  <a:gd name="T18" fmla="*/ 41 w 175"/>
                  <a:gd name="T19" fmla="*/ 0 h 117"/>
                  <a:gd name="T20" fmla="*/ 41 w 175"/>
                  <a:gd name="T21" fmla="*/ 0 h 117"/>
                  <a:gd name="T22" fmla="*/ 38 w 175"/>
                  <a:gd name="T23" fmla="*/ 1 h 117"/>
                  <a:gd name="T24" fmla="*/ 35 w 175"/>
                  <a:gd name="T25" fmla="*/ 2 h 117"/>
                  <a:gd name="T26" fmla="*/ 33 w 175"/>
                  <a:gd name="T27" fmla="*/ 4 h 117"/>
                  <a:gd name="T28" fmla="*/ 31 w 175"/>
                  <a:gd name="T29" fmla="*/ 7 h 117"/>
                  <a:gd name="T30" fmla="*/ 4 w 175"/>
                  <a:gd name="T31" fmla="*/ 69 h 117"/>
                  <a:gd name="T32" fmla="*/ 4 w 175"/>
                  <a:gd name="T33" fmla="*/ 69 h 117"/>
                  <a:gd name="T34" fmla="*/ 2 w 175"/>
                  <a:gd name="T35" fmla="*/ 76 h 117"/>
                  <a:gd name="T36" fmla="*/ 0 w 175"/>
                  <a:gd name="T37" fmla="*/ 85 h 117"/>
                  <a:gd name="T38" fmla="*/ 0 w 175"/>
                  <a:gd name="T39" fmla="*/ 85 h 117"/>
                  <a:gd name="T40" fmla="*/ 0 w 175"/>
                  <a:gd name="T41" fmla="*/ 85 h 117"/>
                  <a:gd name="T42" fmla="*/ 0 w 175"/>
                  <a:gd name="T43" fmla="*/ 85 h 117"/>
                  <a:gd name="T44" fmla="*/ 0 w 175"/>
                  <a:gd name="T45" fmla="*/ 110 h 117"/>
                  <a:gd name="T46" fmla="*/ 0 w 175"/>
                  <a:gd name="T47" fmla="*/ 110 h 117"/>
                  <a:gd name="T48" fmla="*/ 1 w 175"/>
                  <a:gd name="T49" fmla="*/ 113 h 117"/>
                  <a:gd name="T50" fmla="*/ 2 w 175"/>
                  <a:gd name="T51" fmla="*/ 115 h 117"/>
                  <a:gd name="T52" fmla="*/ 4 w 175"/>
                  <a:gd name="T53" fmla="*/ 116 h 117"/>
                  <a:gd name="T54" fmla="*/ 6 w 175"/>
                  <a:gd name="T55" fmla="*/ 117 h 117"/>
                  <a:gd name="T56" fmla="*/ 6 w 175"/>
                  <a:gd name="T57" fmla="*/ 117 h 117"/>
                  <a:gd name="T58" fmla="*/ 7 w 175"/>
                  <a:gd name="T59" fmla="*/ 117 h 117"/>
                  <a:gd name="T60" fmla="*/ 169 w 175"/>
                  <a:gd name="T61" fmla="*/ 117 h 117"/>
                  <a:gd name="T62" fmla="*/ 169 w 175"/>
                  <a:gd name="T63" fmla="*/ 117 h 117"/>
                  <a:gd name="T64" fmla="*/ 171 w 175"/>
                  <a:gd name="T65" fmla="*/ 116 h 117"/>
                  <a:gd name="T66" fmla="*/ 173 w 175"/>
                  <a:gd name="T67" fmla="*/ 115 h 117"/>
                  <a:gd name="T68" fmla="*/ 174 w 175"/>
                  <a:gd name="T69" fmla="*/ 113 h 117"/>
                  <a:gd name="T70" fmla="*/ 175 w 175"/>
                  <a:gd name="T71" fmla="*/ 110 h 117"/>
                  <a:gd name="T72" fmla="*/ 175 w 175"/>
                  <a:gd name="T73" fmla="*/ 85 h 117"/>
                  <a:gd name="T74" fmla="*/ 175 w 175"/>
                  <a:gd name="T75" fmla="*/ 85 h 117"/>
                  <a:gd name="T76" fmla="*/ 174 w 175"/>
                  <a:gd name="T77" fmla="*/ 77 h 117"/>
                  <a:gd name="T78" fmla="*/ 171 w 175"/>
                  <a:gd name="T79" fmla="*/ 69 h 117"/>
                  <a:gd name="T80" fmla="*/ 171 w 175"/>
                  <a:gd name="T81" fmla="*/ 6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5" h="117">
                    <a:moveTo>
                      <a:pt x="171" y="69"/>
                    </a:moveTo>
                    <a:lnTo>
                      <a:pt x="144" y="7"/>
                    </a:lnTo>
                    <a:lnTo>
                      <a:pt x="144" y="7"/>
                    </a:lnTo>
                    <a:lnTo>
                      <a:pt x="142" y="4"/>
                    </a:lnTo>
                    <a:lnTo>
                      <a:pt x="140" y="2"/>
                    </a:lnTo>
                    <a:lnTo>
                      <a:pt x="137" y="1"/>
                    </a:lnTo>
                    <a:lnTo>
                      <a:pt x="134" y="0"/>
                    </a:lnTo>
                    <a:lnTo>
                      <a:pt x="41" y="0"/>
                    </a:lnTo>
                    <a:lnTo>
                      <a:pt x="41" y="0"/>
                    </a:lnTo>
                    <a:lnTo>
                      <a:pt x="41" y="0"/>
                    </a:lnTo>
                    <a:lnTo>
                      <a:pt x="41" y="0"/>
                    </a:lnTo>
                    <a:lnTo>
                      <a:pt x="38" y="1"/>
                    </a:lnTo>
                    <a:lnTo>
                      <a:pt x="35" y="2"/>
                    </a:lnTo>
                    <a:lnTo>
                      <a:pt x="33" y="4"/>
                    </a:lnTo>
                    <a:lnTo>
                      <a:pt x="31" y="7"/>
                    </a:lnTo>
                    <a:lnTo>
                      <a:pt x="4" y="69"/>
                    </a:lnTo>
                    <a:lnTo>
                      <a:pt x="4" y="69"/>
                    </a:lnTo>
                    <a:lnTo>
                      <a:pt x="2" y="76"/>
                    </a:lnTo>
                    <a:lnTo>
                      <a:pt x="0" y="85"/>
                    </a:lnTo>
                    <a:lnTo>
                      <a:pt x="0" y="85"/>
                    </a:lnTo>
                    <a:lnTo>
                      <a:pt x="0" y="85"/>
                    </a:lnTo>
                    <a:lnTo>
                      <a:pt x="0" y="85"/>
                    </a:lnTo>
                    <a:lnTo>
                      <a:pt x="0" y="110"/>
                    </a:lnTo>
                    <a:lnTo>
                      <a:pt x="0" y="110"/>
                    </a:lnTo>
                    <a:lnTo>
                      <a:pt x="1" y="113"/>
                    </a:lnTo>
                    <a:lnTo>
                      <a:pt x="2" y="115"/>
                    </a:lnTo>
                    <a:lnTo>
                      <a:pt x="4" y="116"/>
                    </a:lnTo>
                    <a:lnTo>
                      <a:pt x="6" y="117"/>
                    </a:lnTo>
                    <a:lnTo>
                      <a:pt x="6" y="117"/>
                    </a:lnTo>
                    <a:lnTo>
                      <a:pt x="7" y="117"/>
                    </a:lnTo>
                    <a:lnTo>
                      <a:pt x="169" y="117"/>
                    </a:lnTo>
                    <a:lnTo>
                      <a:pt x="169" y="117"/>
                    </a:lnTo>
                    <a:lnTo>
                      <a:pt x="171" y="116"/>
                    </a:lnTo>
                    <a:lnTo>
                      <a:pt x="173" y="115"/>
                    </a:lnTo>
                    <a:lnTo>
                      <a:pt x="174" y="113"/>
                    </a:lnTo>
                    <a:lnTo>
                      <a:pt x="175" y="110"/>
                    </a:lnTo>
                    <a:lnTo>
                      <a:pt x="175" y="85"/>
                    </a:lnTo>
                    <a:lnTo>
                      <a:pt x="175" y="85"/>
                    </a:lnTo>
                    <a:lnTo>
                      <a:pt x="174" y="77"/>
                    </a:lnTo>
                    <a:lnTo>
                      <a:pt x="171" y="69"/>
                    </a:lnTo>
                    <a:lnTo>
                      <a:pt x="171" y="6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5" name="Freeform 165"/>
              <p:cNvSpPr>
                <a:spLocks/>
              </p:cNvSpPr>
              <p:nvPr/>
            </p:nvSpPr>
            <p:spPr bwMode="auto">
              <a:xfrm>
                <a:off x="2986" y="1224"/>
                <a:ext cx="14" cy="7"/>
              </a:xfrm>
              <a:custGeom>
                <a:avLst/>
                <a:gdLst>
                  <a:gd name="T0" fmla="*/ 0 w 14"/>
                  <a:gd name="T1" fmla="*/ 7 h 7"/>
                  <a:gd name="T2" fmla="*/ 0 w 14"/>
                  <a:gd name="T3" fmla="*/ 0 h 7"/>
                  <a:gd name="T4" fmla="*/ 14 w 14"/>
                  <a:gd name="T5" fmla="*/ 0 h 7"/>
                </a:gdLst>
                <a:ahLst/>
                <a:cxnLst>
                  <a:cxn ang="0">
                    <a:pos x="T0" y="T1"/>
                  </a:cxn>
                  <a:cxn ang="0">
                    <a:pos x="T2" y="T3"/>
                  </a:cxn>
                  <a:cxn ang="0">
                    <a:pos x="T4" y="T5"/>
                  </a:cxn>
                </a:cxnLst>
                <a:rect l="0" t="0" r="r" b="b"/>
                <a:pathLst>
                  <a:path w="14" h="7">
                    <a:moveTo>
                      <a:pt x="0" y="7"/>
                    </a:moveTo>
                    <a:lnTo>
                      <a:pt x="0" y="0"/>
                    </a:lnTo>
                    <a:lnTo>
                      <a:pt x="1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6" name="Freeform 166"/>
              <p:cNvSpPr>
                <a:spLocks/>
              </p:cNvSpPr>
              <p:nvPr/>
            </p:nvSpPr>
            <p:spPr bwMode="auto">
              <a:xfrm>
                <a:off x="2984" y="1239"/>
                <a:ext cx="16" cy="8"/>
              </a:xfrm>
              <a:custGeom>
                <a:avLst/>
                <a:gdLst>
                  <a:gd name="T0" fmla="*/ 0 w 16"/>
                  <a:gd name="T1" fmla="*/ 8 h 8"/>
                  <a:gd name="T2" fmla="*/ 1 w 16"/>
                  <a:gd name="T3" fmla="*/ 0 h 8"/>
                  <a:gd name="T4" fmla="*/ 16 w 16"/>
                  <a:gd name="T5" fmla="*/ 0 h 8"/>
                </a:gdLst>
                <a:ahLst/>
                <a:cxnLst>
                  <a:cxn ang="0">
                    <a:pos x="T0" y="T1"/>
                  </a:cxn>
                  <a:cxn ang="0">
                    <a:pos x="T2" y="T3"/>
                  </a:cxn>
                  <a:cxn ang="0">
                    <a:pos x="T4" y="T5"/>
                  </a:cxn>
                </a:cxnLst>
                <a:rect l="0" t="0" r="r" b="b"/>
                <a:pathLst>
                  <a:path w="16" h="8">
                    <a:moveTo>
                      <a:pt x="0" y="8"/>
                    </a:moveTo>
                    <a:lnTo>
                      <a:pt x="1" y="0"/>
                    </a:lnTo>
                    <a:lnTo>
                      <a:pt x="1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7" name="Freeform 167"/>
              <p:cNvSpPr>
                <a:spLocks/>
              </p:cNvSpPr>
              <p:nvPr/>
            </p:nvSpPr>
            <p:spPr bwMode="auto">
              <a:xfrm>
                <a:off x="2946" y="1224"/>
                <a:ext cx="29" cy="42"/>
              </a:xfrm>
              <a:custGeom>
                <a:avLst/>
                <a:gdLst>
                  <a:gd name="T0" fmla="*/ 0 w 29"/>
                  <a:gd name="T1" fmla="*/ 42 h 42"/>
                  <a:gd name="T2" fmla="*/ 10 w 29"/>
                  <a:gd name="T3" fmla="*/ 0 h 42"/>
                  <a:gd name="T4" fmla="*/ 29 w 29"/>
                  <a:gd name="T5" fmla="*/ 0 h 42"/>
                </a:gdLst>
                <a:ahLst/>
                <a:cxnLst>
                  <a:cxn ang="0">
                    <a:pos x="T0" y="T1"/>
                  </a:cxn>
                  <a:cxn ang="0">
                    <a:pos x="T2" y="T3"/>
                  </a:cxn>
                  <a:cxn ang="0">
                    <a:pos x="T4" y="T5"/>
                  </a:cxn>
                </a:cxnLst>
                <a:rect l="0" t="0" r="r" b="b"/>
                <a:pathLst>
                  <a:path w="29" h="42">
                    <a:moveTo>
                      <a:pt x="0" y="42"/>
                    </a:moveTo>
                    <a:lnTo>
                      <a:pt x="10" y="0"/>
                    </a:lnTo>
                    <a:lnTo>
                      <a:pt x="2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8" name="Freeform 168"/>
              <p:cNvSpPr>
                <a:spLocks/>
              </p:cNvSpPr>
              <p:nvPr/>
            </p:nvSpPr>
            <p:spPr bwMode="auto">
              <a:xfrm>
                <a:off x="2983" y="1256"/>
                <a:ext cx="17" cy="10"/>
              </a:xfrm>
              <a:custGeom>
                <a:avLst/>
                <a:gdLst>
                  <a:gd name="T0" fmla="*/ 0 w 17"/>
                  <a:gd name="T1" fmla="*/ 10 h 10"/>
                  <a:gd name="T2" fmla="*/ 1 w 17"/>
                  <a:gd name="T3" fmla="*/ 0 h 10"/>
                  <a:gd name="T4" fmla="*/ 17 w 17"/>
                  <a:gd name="T5" fmla="*/ 0 h 10"/>
                </a:gdLst>
                <a:ahLst/>
                <a:cxnLst>
                  <a:cxn ang="0">
                    <a:pos x="T0" y="T1"/>
                  </a:cxn>
                  <a:cxn ang="0">
                    <a:pos x="T2" y="T3"/>
                  </a:cxn>
                  <a:cxn ang="0">
                    <a:pos x="T4" y="T5"/>
                  </a:cxn>
                </a:cxnLst>
                <a:rect l="0" t="0" r="r" b="b"/>
                <a:pathLst>
                  <a:path w="17" h="10">
                    <a:moveTo>
                      <a:pt x="0" y="10"/>
                    </a:moveTo>
                    <a:lnTo>
                      <a:pt x="1" y="0"/>
                    </a:lnTo>
                    <a:lnTo>
                      <a:pt x="1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9" name="Freeform 169"/>
              <p:cNvSpPr>
                <a:spLocks/>
              </p:cNvSpPr>
              <p:nvPr/>
            </p:nvSpPr>
            <p:spPr bwMode="auto">
              <a:xfrm>
                <a:off x="3010" y="1224"/>
                <a:ext cx="12" cy="7"/>
              </a:xfrm>
              <a:custGeom>
                <a:avLst/>
                <a:gdLst>
                  <a:gd name="T0" fmla="*/ 0 w 12"/>
                  <a:gd name="T1" fmla="*/ 7 h 7"/>
                  <a:gd name="T2" fmla="*/ 0 w 12"/>
                  <a:gd name="T3" fmla="*/ 0 h 7"/>
                  <a:gd name="T4" fmla="*/ 12 w 12"/>
                  <a:gd name="T5" fmla="*/ 0 h 7"/>
                </a:gdLst>
                <a:ahLst/>
                <a:cxnLst>
                  <a:cxn ang="0">
                    <a:pos x="T0" y="T1"/>
                  </a:cxn>
                  <a:cxn ang="0">
                    <a:pos x="T2" y="T3"/>
                  </a:cxn>
                  <a:cxn ang="0">
                    <a:pos x="T4" y="T5"/>
                  </a:cxn>
                </a:cxnLst>
                <a:rect l="0" t="0" r="r" b="b"/>
                <a:pathLst>
                  <a:path w="12" h="7">
                    <a:moveTo>
                      <a:pt x="0" y="7"/>
                    </a:moveTo>
                    <a:lnTo>
                      <a:pt x="0" y="0"/>
                    </a:lnTo>
                    <a:lnTo>
                      <a:pt x="12"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0" name="Freeform 170"/>
              <p:cNvSpPr>
                <a:spLocks/>
              </p:cNvSpPr>
              <p:nvPr/>
            </p:nvSpPr>
            <p:spPr bwMode="auto">
              <a:xfrm>
                <a:off x="3010" y="1239"/>
                <a:ext cx="14" cy="8"/>
              </a:xfrm>
              <a:custGeom>
                <a:avLst/>
                <a:gdLst>
                  <a:gd name="T0" fmla="*/ 0 w 14"/>
                  <a:gd name="T1" fmla="*/ 8 h 8"/>
                  <a:gd name="T2" fmla="*/ 0 w 14"/>
                  <a:gd name="T3" fmla="*/ 0 h 8"/>
                  <a:gd name="T4" fmla="*/ 14 w 14"/>
                  <a:gd name="T5" fmla="*/ 0 h 8"/>
                </a:gdLst>
                <a:ahLst/>
                <a:cxnLst>
                  <a:cxn ang="0">
                    <a:pos x="T0" y="T1"/>
                  </a:cxn>
                  <a:cxn ang="0">
                    <a:pos x="T2" y="T3"/>
                  </a:cxn>
                  <a:cxn ang="0">
                    <a:pos x="T4" y="T5"/>
                  </a:cxn>
                </a:cxnLst>
                <a:rect l="0" t="0" r="r" b="b"/>
                <a:pathLst>
                  <a:path w="14" h="8">
                    <a:moveTo>
                      <a:pt x="0" y="8"/>
                    </a:moveTo>
                    <a:lnTo>
                      <a:pt x="0" y="0"/>
                    </a:lnTo>
                    <a:lnTo>
                      <a:pt x="1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1" name="Freeform 171"/>
              <p:cNvSpPr>
                <a:spLocks/>
              </p:cNvSpPr>
              <p:nvPr/>
            </p:nvSpPr>
            <p:spPr bwMode="auto">
              <a:xfrm>
                <a:off x="3011" y="1256"/>
                <a:ext cx="15" cy="10"/>
              </a:xfrm>
              <a:custGeom>
                <a:avLst/>
                <a:gdLst>
                  <a:gd name="T0" fmla="*/ 0 w 15"/>
                  <a:gd name="T1" fmla="*/ 10 h 10"/>
                  <a:gd name="T2" fmla="*/ 0 w 15"/>
                  <a:gd name="T3" fmla="*/ 0 h 10"/>
                  <a:gd name="T4" fmla="*/ 15 w 15"/>
                  <a:gd name="T5" fmla="*/ 0 h 10"/>
                </a:gdLst>
                <a:ahLst/>
                <a:cxnLst>
                  <a:cxn ang="0">
                    <a:pos x="T0" y="T1"/>
                  </a:cxn>
                  <a:cxn ang="0">
                    <a:pos x="T2" y="T3"/>
                  </a:cxn>
                  <a:cxn ang="0">
                    <a:pos x="T4" y="T5"/>
                  </a:cxn>
                </a:cxnLst>
                <a:rect l="0" t="0" r="r" b="b"/>
                <a:pathLst>
                  <a:path w="15" h="10">
                    <a:moveTo>
                      <a:pt x="0" y="10"/>
                    </a:moveTo>
                    <a:lnTo>
                      <a:pt x="0" y="0"/>
                    </a:lnTo>
                    <a:lnTo>
                      <a:pt x="1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2" name="Freeform 172"/>
              <p:cNvSpPr>
                <a:spLocks/>
              </p:cNvSpPr>
              <p:nvPr/>
            </p:nvSpPr>
            <p:spPr bwMode="auto">
              <a:xfrm>
                <a:off x="3032" y="1224"/>
                <a:ext cx="13" cy="7"/>
              </a:xfrm>
              <a:custGeom>
                <a:avLst/>
                <a:gdLst>
                  <a:gd name="T0" fmla="*/ 1 w 13"/>
                  <a:gd name="T1" fmla="*/ 7 h 7"/>
                  <a:gd name="T2" fmla="*/ 0 w 13"/>
                  <a:gd name="T3" fmla="*/ 0 h 7"/>
                  <a:gd name="T4" fmla="*/ 13 w 13"/>
                  <a:gd name="T5" fmla="*/ 0 h 7"/>
                </a:gdLst>
                <a:ahLst/>
                <a:cxnLst>
                  <a:cxn ang="0">
                    <a:pos x="T0" y="T1"/>
                  </a:cxn>
                  <a:cxn ang="0">
                    <a:pos x="T2" y="T3"/>
                  </a:cxn>
                  <a:cxn ang="0">
                    <a:pos x="T4" y="T5"/>
                  </a:cxn>
                </a:cxnLst>
                <a:rect l="0" t="0" r="r" b="b"/>
                <a:pathLst>
                  <a:path w="13" h="7">
                    <a:moveTo>
                      <a:pt x="1" y="7"/>
                    </a:moveTo>
                    <a:lnTo>
                      <a:pt x="0" y="0"/>
                    </a:lnTo>
                    <a:lnTo>
                      <a:pt x="13"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3" name="Freeform 173"/>
              <p:cNvSpPr>
                <a:spLocks/>
              </p:cNvSpPr>
              <p:nvPr/>
            </p:nvSpPr>
            <p:spPr bwMode="auto">
              <a:xfrm>
                <a:off x="3035" y="1239"/>
                <a:ext cx="14" cy="8"/>
              </a:xfrm>
              <a:custGeom>
                <a:avLst/>
                <a:gdLst>
                  <a:gd name="T0" fmla="*/ 1 w 14"/>
                  <a:gd name="T1" fmla="*/ 8 h 8"/>
                  <a:gd name="T2" fmla="*/ 0 w 14"/>
                  <a:gd name="T3" fmla="*/ 0 h 8"/>
                  <a:gd name="T4" fmla="*/ 14 w 14"/>
                  <a:gd name="T5" fmla="*/ 0 h 8"/>
                </a:gdLst>
                <a:ahLst/>
                <a:cxnLst>
                  <a:cxn ang="0">
                    <a:pos x="T0" y="T1"/>
                  </a:cxn>
                  <a:cxn ang="0">
                    <a:pos x="T2" y="T3"/>
                  </a:cxn>
                  <a:cxn ang="0">
                    <a:pos x="T4" y="T5"/>
                  </a:cxn>
                </a:cxnLst>
                <a:rect l="0" t="0" r="r" b="b"/>
                <a:pathLst>
                  <a:path w="14" h="8">
                    <a:moveTo>
                      <a:pt x="1" y="8"/>
                    </a:moveTo>
                    <a:lnTo>
                      <a:pt x="0" y="0"/>
                    </a:lnTo>
                    <a:lnTo>
                      <a:pt x="1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4" name="Freeform 174"/>
              <p:cNvSpPr>
                <a:spLocks/>
              </p:cNvSpPr>
              <p:nvPr/>
            </p:nvSpPr>
            <p:spPr bwMode="auto">
              <a:xfrm>
                <a:off x="3038" y="1256"/>
                <a:ext cx="15" cy="10"/>
              </a:xfrm>
              <a:custGeom>
                <a:avLst/>
                <a:gdLst>
                  <a:gd name="T0" fmla="*/ 1 w 15"/>
                  <a:gd name="T1" fmla="*/ 10 h 10"/>
                  <a:gd name="T2" fmla="*/ 0 w 15"/>
                  <a:gd name="T3" fmla="*/ 0 h 10"/>
                  <a:gd name="T4" fmla="*/ 15 w 15"/>
                  <a:gd name="T5" fmla="*/ 0 h 10"/>
                </a:gdLst>
                <a:ahLst/>
                <a:cxnLst>
                  <a:cxn ang="0">
                    <a:pos x="T0" y="T1"/>
                  </a:cxn>
                  <a:cxn ang="0">
                    <a:pos x="T2" y="T3"/>
                  </a:cxn>
                  <a:cxn ang="0">
                    <a:pos x="T4" y="T5"/>
                  </a:cxn>
                </a:cxnLst>
                <a:rect l="0" t="0" r="r" b="b"/>
                <a:pathLst>
                  <a:path w="15" h="10">
                    <a:moveTo>
                      <a:pt x="1" y="10"/>
                    </a:moveTo>
                    <a:lnTo>
                      <a:pt x="0" y="0"/>
                    </a:lnTo>
                    <a:lnTo>
                      <a:pt x="1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5" name="Freeform 175"/>
              <p:cNvSpPr>
                <a:spLocks/>
              </p:cNvSpPr>
              <p:nvPr/>
            </p:nvSpPr>
            <p:spPr bwMode="auto">
              <a:xfrm>
                <a:off x="2869" y="1245"/>
                <a:ext cx="33" cy="50"/>
              </a:xfrm>
              <a:custGeom>
                <a:avLst/>
                <a:gdLst>
                  <a:gd name="T0" fmla="*/ 10 w 33"/>
                  <a:gd name="T1" fmla="*/ 0 h 50"/>
                  <a:gd name="T2" fmla="*/ 10 w 33"/>
                  <a:gd name="T3" fmla="*/ 0 h 50"/>
                  <a:gd name="T4" fmla="*/ 6 w 33"/>
                  <a:gd name="T5" fmla="*/ 4 h 50"/>
                  <a:gd name="T6" fmla="*/ 3 w 33"/>
                  <a:gd name="T7" fmla="*/ 8 h 50"/>
                  <a:gd name="T8" fmla="*/ 1 w 33"/>
                  <a:gd name="T9" fmla="*/ 13 h 50"/>
                  <a:gd name="T10" fmla="*/ 0 w 33"/>
                  <a:gd name="T11" fmla="*/ 18 h 50"/>
                  <a:gd name="T12" fmla="*/ 0 w 33"/>
                  <a:gd name="T13" fmla="*/ 18 h 50"/>
                  <a:gd name="T14" fmla="*/ 1 w 33"/>
                  <a:gd name="T15" fmla="*/ 23 h 50"/>
                  <a:gd name="T16" fmla="*/ 3 w 33"/>
                  <a:gd name="T17" fmla="*/ 28 h 50"/>
                  <a:gd name="T18" fmla="*/ 6 w 33"/>
                  <a:gd name="T19" fmla="*/ 33 h 50"/>
                  <a:gd name="T20" fmla="*/ 10 w 33"/>
                  <a:gd name="T21" fmla="*/ 37 h 50"/>
                  <a:gd name="T22" fmla="*/ 10 w 33"/>
                  <a:gd name="T23" fmla="*/ 37 h 50"/>
                  <a:gd name="T24" fmla="*/ 20 w 33"/>
                  <a:gd name="T25" fmla="*/ 44 h 50"/>
                  <a:gd name="T26" fmla="*/ 33 w 33"/>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50">
                    <a:moveTo>
                      <a:pt x="10" y="0"/>
                    </a:moveTo>
                    <a:lnTo>
                      <a:pt x="10" y="0"/>
                    </a:lnTo>
                    <a:lnTo>
                      <a:pt x="6" y="4"/>
                    </a:lnTo>
                    <a:lnTo>
                      <a:pt x="3" y="8"/>
                    </a:lnTo>
                    <a:lnTo>
                      <a:pt x="1" y="13"/>
                    </a:lnTo>
                    <a:lnTo>
                      <a:pt x="0" y="18"/>
                    </a:lnTo>
                    <a:lnTo>
                      <a:pt x="0" y="18"/>
                    </a:lnTo>
                    <a:lnTo>
                      <a:pt x="1" y="23"/>
                    </a:lnTo>
                    <a:lnTo>
                      <a:pt x="3" y="28"/>
                    </a:lnTo>
                    <a:lnTo>
                      <a:pt x="6" y="33"/>
                    </a:lnTo>
                    <a:lnTo>
                      <a:pt x="10" y="37"/>
                    </a:lnTo>
                    <a:lnTo>
                      <a:pt x="10" y="37"/>
                    </a:lnTo>
                    <a:lnTo>
                      <a:pt x="20" y="44"/>
                    </a:lnTo>
                    <a:lnTo>
                      <a:pt x="33" y="5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6" name="Freeform 176"/>
              <p:cNvSpPr>
                <a:spLocks/>
              </p:cNvSpPr>
              <p:nvPr/>
            </p:nvSpPr>
            <p:spPr bwMode="auto">
              <a:xfrm>
                <a:off x="2888" y="1174"/>
                <a:ext cx="227" cy="66"/>
              </a:xfrm>
              <a:custGeom>
                <a:avLst/>
                <a:gdLst>
                  <a:gd name="T0" fmla="*/ 39 w 227"/>
                  <a:gd name="T1" fmla="*/ 66 h 66"/>
                  <a:gd name="T2" fmla="*/ 39 w 227"/>
                  <a:gd name="T3" fmla="*/ 66 h 66"/>
                  <a:gd name="T4" fmla="*/ 3 w 227"/>
                  <a:gd name="T5" fmla="*/ 66 h 66"/>
                  <a:gd name="T6" fmla="*/ 3 w 227"/>
                  <a:gd name="T7" fmla="*/ 66 h 66"/>
                  <a:gd name="T8" fmla="*/ 0 w 227"/>
                  <a:gd name="T9" fmla="*/ 57 h 66"/>
                  <a:gd name="T10" fmla="*/ 0 w 227"/>
                  <a:gd name="T11" fmla="*/ 49 h 66"/>
                  <a:gd name="T12" fmla="*/ 3 w 227"/>
                  <a:gd name="T13" fmla="*/ 41 h 66"/>
                  <a:gd name="T14" fmla="*/ 4 w 227"/>
                  <a:gd name="T15" fmla="*/ 34 h 66"/>
                  <a:gd name="T16" fmla="*/ 4 w 227"/>
                  <a:gd name="T17" fmla="*/ 34 h 66"/>
                  <a:gd name="T18" fmla="*/ 8 w 227"/>
                  <a:gd name="T19" fmla="*/ 30 h 66"/>
                  <a:gd name="T20" fmla="*/ 12 w 227"/>
                  <a:gd name="T21" fmla="*/ 25 h 66"/>
                  <a:gd name="T22" fmla="*/ 22 w 227"/>
                  <a:gd name="T23" fmla="*/ 18 h 66"/>
                  <a:gd name="T24" fmla="*/ 34 w 227"/>
                  <a:gd name="T25" fmla="*/ 12 h 66"/>
                  <a:gd name="T26" fmla="*/ 48 w 227"/>
                  <a:gd name="T27" fmla="*/ 8 h 66"/>
                  <a:gd name="T28" fmla="*/ 63 w 227"/>
                  <a:gd name="T29" fmla="*/ 4 h 66"/>
                  <a:gd name="T30" fmla="*/ 79 w 227"/>
                  <a:gd name="T31" fmla="*/ 2 h 66"/>
                  <a:gd name="T32" fmla="*/ 96 w 227"/>
                  <a:gd name="T33" fmla="*/ 1 h 66"/>
                  <a:gd name="T34" fmla="*/ 114 w 227"/>
                  <a:gd name="T35" fmla="*/ 0 h 66"/>
                  <a:gd name="T36" fmla="*/ 114 w 227"/>
                  <a:gd name="T37" fmla="*/ 0 h 66"/>
                  <a:gd name="T38" fmla="*/ 131 w 227"/>
                  <a:gd name="T39" fmla="*/ 1 h 66"/>
                  <a:gd name="T40" fmla="*/ 148 w 227"/>
                  <a:gd name="T41" fmla="*/ 2 h 66"/>
                  <a:gd name="T42" fmla="*/ 164 w 227"/>
                  <a:gd name="T43" fmla="*/ 4 h 66"/>
                  <a:gd name="T44" fmla="*/ 179 w 227"/>
                  <a:gd name="T45" fmla="*/ 8 h 66"/>
                  <a:gd name="T46" fmla="*/ 193 w 227"/>
                  <a:gd name="T47" fmla="*/ 12 h 66"/>
                  <a:gd name="T48" fmla="*/ 205 w 227"/>
                  <a:gd name="T49" fmla="*/ 18 h 66"/>
                  <a:gd name="T50" fmla="*/ 215 w 227"/>
                  <a:gd name="T51" fmla="*/ 25 h 66"/>
                  <a:gd name="T52" fmla="*/ 220 w 227"/>
                  <a:gd name="T53" fmla="*/ 30 h 66"/>
                  <a:gd name="T54" fmla="*/ 223 w 227"/>
                  <a:gd name="T55" fmla="*/ 34 h 66"/>
                  <a:gd name="T56" fmla="*/ 223 w 227"/>
                  <a:gd name="T57" fmla="*/ 34 h 66"/>
                  <a:gd name="T58" fmla="*/ 225 w 227"/>
                  <a:gd name="T59" fmla="*/ 41 h 66"/>
                  <a:gd name="T60" fmla="*/ 226 w 227"/>
                  <a:gd name="T61" fmla="*/ 49 h 66"/>
                  <a:gd name="T62" fmla="*/ 227 w 227"/>
                  <a:gd name="T63" fmla="*/ 57 h 66"/>
                  <a:gd name="T64" fmla="*/ 225 w 227"/>
                  <a:gd name="T65" fmla="*/ 66 h 66"/>
                  <a:gd name="T66" fmla="*/ 225 w 227"/>
                  <a:gd name="T67" fmla="*/ 66 h 66"/>
                  <a:gd name="T68" fmla="*/ 188 w 227"/>
                  <a:gd name="T6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66">
                    <a:moveTo>
                      <a:pt x="39" y="66"/>
                    </a:moveTo>
                    <a:lnTo>
                      <a:pt x="39" y="66"/>
                    </a:lnTo>
                    <a:lnTo>
                      <a:pt x="3" y="66"/>
                    </a:lnTo>
                    <a:lnTo>
                      <a:pt x="3" y="66"/>
                    </a:lnTo>
                    <a:lnTo>
                      <a:pt x="0" y="57"/>
                    </a:lnTo>
                    <a:lnTo>
                      <a:pt x="0" y="49"/>
                    </a:lnTo>
                    <a:lnTo>
                      <a:pt x="3" y="41"/>
                    </a:lnTo>
                    <a:lnTo>
                      <a:pt x="4" y="34"/>
                    </a:lnTo>
                    <a:lnTo>
                      <a:pt x="4" y="34"/>
                    </a:lnTo>
                    <a:lnTo>
                      <a:pt x="8" y="30"/>
                    </a:lnTo>
                    <a:lnTo>
                      <a:pt x="12" y="25"/>
                    </a:lnTo>
                    <a:lnTo>
                      <a:pt x="22" y="18"/>
                    </a:lnTo>
                    <a:lnTo>
                      <a:pt x="34" y="12"/>
                    </a:lnTo>
                    <a:lnTo>
                      <a:pt x="48" y="8"/>
                    </a:lnTo>
                    <a:lnTo>
                      <a:pt x="63" y="4"/>
                    </a:lnTo>
                    <a:lnTo>
                      <a:pt x="79" y="2"/>
                    </a:lnTo>
                    <a:lnTo>
                      <a:pt x="96" y="1"/>
                    </a:lnTo>
                    <a:lnTo>
                      <a:pt x="114" y="0"/>
                    </a:lnTo>
                    <a:lnTo>
                      <a:pt x="114" y="0"/>
                    </a:lnTo>
                    <a:lnTo>
                      <a:pt x="131" y="1"/>
                    </a:lnTo>
                    <a:lnTo>
                      <a:pt x="148" y="2"/>
                    </a:lnTo>
                    <a:lnTo>
                      <a:pt x="164" y="4"/>
                    </a:lnTo>
                    <a:lnTo>
                      <a:pt x="179" y="8"/>
                    </a:lnTo>
                    <a:lnTo>
                      <a:pt x="193" y="12"/>
                    </a:lnTo>
                    <a:lnTo>
                      <a:pt x="205" y="18"/>
                    </a:lnTo>
                    <a:lnTo>
                      <a:pt x="215" y="25"/>
                    </a:lnTo>
                    <a:lnTo>
                      <a:pt x="220" y="30"/>
                    </a:lnTo>
                    <a:lnTo>
                      <a:pt x="223" y="34"/>
                    </a:lnTo>
                    <a:lnTo>
                      <a:pt x="223" y="34"/>
                    </a:lnTo>
                    <a:lnTo>
                      <a:pt x="225" y="41"/>
                    </a:lnTo>
                    <a:lnTo>
                      <a:pt x="226" y="49"/>
                    </a:lnTo>
                    <a:lnTo>
                      <a:pt x="227" y="57"/>
                    </a:lnTo>
                    <a:lnTo>
                      <a:pt x="225" y="66"/>
                    </a:lnTo>
                    <a:lnTo>
                      <a:pt x="225" y="66"/>
                    </a:lnTo>
                    <a:lnTo>
                      <a:pt x="188" y="6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7" name="Freeform 177"/>
              <p:cNvSpPr>
                <a:spLocks/>
              </p:cNvSpPr>
              <p:nvPr/>
            </p:nvSpPr>
            <p:spPr bwMode="auto">
              <a:xfrm>
                <a:off x="4704" y="2660"/>
                <a:ext cx="118" cy="30"/>
              </a:xfrm>
              <a:custGeom>
                <a:avLst/>
                <a:gdLst>
                  <a:gd name="T0" fmla="*/ 118 w 118"/>
                  <a:gd name="T1" fmla="*/ 30 h 30"/>
                  <a:gd name="T2" fmla="*/ 118 w 118"/>
                  <a:gd name="T3" fmla="*/ 30 h 30"/>
                  <a:gd name="T4" fmla="*/ 107 w 118"/>
                  <a:gd name="T5" fmla="*/ 17 h 30"/>
                  <a:gd name="T6" fmla="*/ 102 w 118"/>
                  <a:gd name="T7" fmla="*/ 11 h 30"/>
                  <a:gd name="T8" fmla="*/ 102 w 118"/>
                  <a:gd name="T9" fmla="*/ 11 h 30"/>
                  <a:gd name="T10" fmla="*/ 98 w 118"/>
                  <a:gd name="T11" fmla="*/ 9 h 30"/>
                  <a:gd name="T12" fmla="*/ 94 w 118"/>
                  <a:gd name="T13" fmla="*/ 7 h 30"/>
                  <a:gd name="T14" fmla="*/ 84 w 118"/>
                  <a:gd name="T15" fmla="*/ 3 h 30"/>
                  <a:gd name="T16" fmla="*/ 72 w 118"/>
                  <a:gd name="T17" fmla="*/ 1 h 30"/>
                  <a:gd name="T18" fmla="*/ 59 w 118"/>
                  <a:gd name="T19" fmla="*/ 0 h 30"/>
                  <a:gd name="T20" fmla="*/ 59 w 118"/>
                  <a:gd name="T21" fmla="*/ 0 h 30"/>
                  <a:gd name="T22" fmla="*/ 46 w 118"/>
                  <a:gd name="T23" fmla="*/ 1 h 30"/>
                  <a:gd name="T24" fmla="*/ 35 w 118"/>
                  <a:gd name="T25" fmla="*/ 3 h 30"/>
                  <a:gd name="T26" fmla="*/ 24 w 118"/>
                  <a:gd name="T27" fmla="*/ 7 h 30"/>
                  <a:gd name="T28" fmla="*/ 20 w 118"/>
                  <a:gd name="T29" fmla="*/ 9 h 30"/>
                  <a:gd name="T30" fmla="*/ 17 w 118"/>
                  <a:gd name="T31" fmla="*/ 11 h 30"/>
                  <a:gd name="T32" fmla="*/ 17 w 118"/>
                  <a:gd name="T33" fmla="*/ 11 h 30"/>
                  <a:gd name="T34" fmla="*/ 11 w 118"/>
                  <a:gd name="T35" fmla="*/ 17 h 30"/>
                  <a:gd name="T36" fmla="*/ 0 w 118"/>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30">
                    <a:moveTo>
                      <a:pt x="118" y="30"/>
                    </a:moveTo>
                    <a:lnTo>
                      <a:pt x="118" y="30"/>
                    </a:lnTo>
                    <a:lnTo>
                      <a:pt x="107" y="17"/>
                    </a:lnTo>
                    <a:lnTo>
                      <a:pt x="102" y="11"/>
                    </a:lnTo>
                    <a:lnTo>
                      <a:pt x="102" y="11"/>
                    </a:lnTo>
                    <a:lnTo>
                      <a:pt x="98" y="9"/>
                    </a:lnTo>
                    <a:lnTo>
                      <a:pt x="94" y="7"/>
                    </a:lnTo>
                    <a:lnTo>
                      <a:pt x="84" y="3"/>
                    </a:lnTo>
                    <a:lnTo>
                      <a:pt x="72" y="1"/>
                    </a:lnTo>
                    <a:lnTo>
                      <a:pt x="59" y="0"/>
                    </a:lnTo>
                    <a:lnTo>
                      <a:pt x="59" y="0"/>
                    </a:lnTo>
                    <a:lnTo>
                      <a:pt x="46" y="1"/>
                    </a:lnTo>
                    <a:lnTo>
                      <a:pt x="35" y="3"/>
                    </a:lnTo>
                    <a:lnTo>
                      <a:pt x="24" y="7"/>
                    </a:lnTo>
                    <a:lnTo>
                      <a:pt x="20" y="9"/>
                    </a:lnTo>
                    <a:lnTo>
                      <a:pt x="17" y="11"/>
                    </a:lnTo>
                    <a:lnTo>
                      <a:pt x="17" y="11"/>
                    </a:lnTo>
                    <a:lnTo>
                      <a:pt x="11" y="17"/>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8" name="Freeform 178"/>
              <p:cNvSpPr>
                <a:spLocks/>
              </p:cNvSpPr>
              <p:nvPr/>
            </p:nvSpPr>
            <p:spPr bwMode="auto">
              <a:xfrm>
                <a:off x="4727" y="2580"/>
                <a:ext cx="72" cy="72"/>
              </a:xfrm>
              <a:custGeom>
                <a:avLst/>
                <a:gdLst>
                  <a:gd name="T0" fmla="*/ 36 w 72"/>
                  <a:gd name="T1" fmla="*/ 72 h 72"/>
                  <a:gd name="T2" fmla="*/ 36 w 72"/>
                  <a:gd name="T3" fmla="*/ 72 h 72"/>
                  <a:gd name="T4" fmla="*/ 44 w 72"/>
                  <a:gd name="T5" fmla="*/ 72 h 72"/>
                  <a:gd name="T6" fmla="*/ 50 w 72"/>
                  <a:gd name="T7" fmla="*/ 69 h 72"/>
                  <a:gd name="T8" fmla="*/ 56 w 72"/>
                  <a:gd name="T9" fmla="*/ 65 h 72"/>
                  <a:gd name="T10" fmla="*/ 62 w 72"/>
                  <a:gd name="T11" fmla="*/ 61 h 72"/>
                  <a:gd name="T12" fmla="*/ 66 w 72"/>
                  <a:gd name="T13" fmla="*/ 56 h 72"/>
                  <a:gd name="T14" fmla="*/ 69 w 72"/>
                  <a:gd name="T15" fmla="*/ 50 h 72"/>
                  <a:gd name="T16" fmla="*/ 71 w 72"/>
                  <a:gd name="T17" fmla="*/ 43 h 72"/>
                  <a:gd name="T18" fmla="*/ 72 w 72"/>
                  <a:gd name="T19" fmla="*/ 36 h 72"/>
                  <a:gd name="T20" fmla="*/ 72 w 72"/>
                  <a:gd name="T21" fmla="*/ 36 h 72"/>
                  <a:gd name="T22" fmla="*/ 71 w 72"/>
                  <a:gd name="T23" fmla="*/ 28 h 72"/>
                  <a:gd name="T24" fmla="*/ 69 w 72"/>
                  <a:gd name="T25" fmla="*/ 21 h 72"/>
                  <a:gd name="T26" fmla="*/ 66 w 72"/>
                  <a:gd name="T27" fmla="*/ 15 h 72"/>
                  <a:gd name="T28" fmla="*/ 62 w 72"/>
                  <a:gd name="T29" fmla="*/ 10 h 72"/>
                  <a:gd name="T30" fmla="*/ 56 w 72"/>
                  <a:gd name="T31" fmla="*/ 6 h 72"/>
                  <a:gd name="T32" fmla="*/ 50 w 72"/>
                  <a:gd name="T33" fmla="*/ 3 h 72"/>
                  <a:gd name="T34" fmla="*/ 44 w 72"/>
                  <a:gd name="T35" fmla="*/ 1 h 72"/>
                  <a:gd name="T36" fmla="*/ 36 w 72"/>
                  <a:gd name="T37" fmla="*/ 0 h 72"/>
                  <a:gd name="T38" fmla="*/ 36 w 72"/>
                  <a:gd name="T39" fmla="*/ 0 h 72"/>
                  <a:gd name="T40" fmla="*/ 29 w 72"/>
                  <a:gd name="T41" fmla="*/ 1 h 72"/>
                  <a:gd name="T42" fmla="*/ 22 w 72"/>
                  <a:gd name="T43" fmla="*/ 3 h 72"/>
                  <a:gd name="T44" fmla="*/ 16 w 72"/>
                  <a:gd name="T45" fmla="*/ 6 h 72"/>
                  <a:gd name="T46" fmla="*/ 11 w 72"/>
                  <a:gd name="T47" fmla="*/ 10 h 72"/>
                  <a:gd name="T48" fmla="*/ 7 w 72"/>
                  <a:gd name="T49" fmla="*/ 15 h 72"/>
                  <a:gd name="T50" fmla="*/ 2 w 72"/>
                  <a:gd name="T51" fmla="*/ 21 h 72"/>
                  <a:gd name="T52" fmla="*/ 0 w 72"/>
                  <a:gd name="T53" fmla="*/ 28 h 72"/>
                  <a:gd name="T54" fmla="*/ 0 w 72"/>
                  <a:gd name="T55" fmla="*/ 36 h 72"/>
                  <a:gd name="T56" fmla="*/ 0 w 72"/>
                  <a:gd name="T57" fmla="*/ 36 h 72"/>
                  <a:gd name="T58" fmla="*/ 0 w 72"/>
                  <a:gd name="T59" fmla="*/ 43 h 72"/>
                  <a:gd name="T60" fmla="*/ 2 w 72"/>
                  <a:gd name="T61" fmla="*/ 50 h 72"/>
                  <a:gd name="T62" fmla="*/ 7 w 72"/>
                  <a:gd name="T63" fmla="*/ 56 h 72"/>
                  <a:gd name="T64" fmla="*/ 11 w 72"/>
                  <a:gd name="T65" fmla="*/ 61 h 72"/>
                  <a:gd name="T66" fmla="*/ 16 w 72"/>
                  <a:gd name="T67" fmla="*/ 65 h 72"/>
                  <a:gd name="T68" fmla="*/ 22 w 72"/>
                  <a:gd name="T69" fmla="*/ 69 h 72"/>
                  <a:gd name="T70" fmla="*/ 29 w 72"/>
                  <a:gd name="T71" fmla="*/ 72 h 72"/>
                  <a:gd name="T72" fmla="*/ 36 w 72"/>
                  <a:gd name="T73" fmla="*/ 72 h 72"/>
                  <a:gd name="T74" fmla="*/ 36 w 7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36" y="72"/>
                    </a:moveTo>
                    <a:lnTo>
                      <a:pt x="36" y="72"/>
                    </a:lnTo>
                    <a:lnTo>
                      <a:pt x="44" y="72"/>
                    </a:lnTo>
                    <a:lnTo>
                      <a:pt x="50" y="69"/>
                    </a:lnTo>
                    <a:lnTo>
                      <a:pt x="56" y="65"/>
                    </a:lnTo>
                    <a:lnTo>
                      <a:pt x="62" y="61"/>
                    </a:lnTo>
                    <a:lnTo>
                      <a:pt x="66" y="56"/>
                    </a:lnTo>
                    <a:lnTo>
                      <a:pt x="69" y="50"/>
                    </a:lnTo>
                    <a:lnTo>
                      <a:pt x="71" y="43"/>
                    </a:lnTo>
                    <a:lnTo>
                      <a:pt x="72" y="36"/>
                    </a:lnTo>
                    <a:lnTo>
                      <a:pt x="72" y="36"/>
                    </a:lnTo>
                    <a:lnTo>
                      <a:pt x="71" y="28"/>
                    </a:lnTo>
                    <a:lnTo>
                      <a:pt x="69" y="21"/>
                    </a:lnTo>
                    <a:lnTo>
                      <a:pt x="66" y="15"/>
                    </a:lnTo>
                    <a:lnTo>
                      <a:pt x="62" y="10"/>
                    </a:lnTo>
                    <a:lnTo>
                      <a:pt x="56" y="6"/>
                    </a:lnTo>
                    <a:lnTo>
                      <a:pt x="50" y="3"/>
                    </a:lnTo>
                    <a:lnTo>
                      <a:pt x="44" y="1"/>
                    </a:lnTo>
                    <a:lnTo>
                      <a:pt x="36" y="0"/>
                    </a:lnTo>
                    <a:lnTo>
                      <a:pt x="36" y="0"/>
                    </a:lnTo>
                    <a:lnTo>
                      <a:pt x="29" y="1"/>
                    </a:lnTo>
                    <a:lnTo>
                      <a:pt x="22" y="3"/>
                    </a:lnTo>
                    <a:lnTo>
                      <a:pt x="16" y="6"/>
                    </a:lnTo>
                    <a:lnTo>
                      <a:pt x="11" y="10"/>
                    </a:lnTo>
                    <a:lnTo>
                      <a:pt x="7" y="15"/>
                    </a:lnTo>
                    <a:lnTo>
                      <a:pt x="2" y="21"/>
                    </a:lnTo>
                    <a:lnTo>
                      <a:pt x="0" y="28"/>
                    </a:lnTo>
                    <a:lnTo>
                      <a:pt x="0" y="36"/>
                    </a:lnTo>
                    <a:lnTo>
                      <a:pt x="0" y="36"/>
                    </a:lnTo>
                    <a:lnTo>
                      <a:pt x="0" y="43"/>
                    </a:lnTo>
                    <a:lnTo>
                      <a:pt x="2" y="50"/>
                    </a:lnTo>
                    <a:lnTo>
                      <a:pt x="7" y="56"/>
                    </a:lnTo>
                    <a:lnTo>
                      <a:pt x="11" y="61"/>
                    </a:lnTo>
                    <a:lnTo>
                      <a:pt x="16" y="65"/>
                    </a:lnTo>
                    <a:lnTo>
                      <a:pt x="22" y="69"/>
                    </a:lnTo>
                    <a:lnTo>
                      <a:pt x="29" y="72"/>
                    </a:lnTo>
                    <a:lnTo>
                      <a:pt x="36" y="72"/>
                    </a:lnTo>
                    <a:lnTo>
                      <a:pt x="36" y="7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9" name="Freeform 179"/>
              <p:cNvSpPr>
                <a:spLocks/>
              </p:cNvSpPr>
              <p:nvPr/>
            </p:nvSpPr>
            <p:spPr bwMode="auto">
              <a:xfrm>
                <a:off x="4665" y="2668"/>
                <a:ext cx="243" cy="125"/>
              </a:xfrm>
              <a:custGeom>
                <a:avLst/>
                <a:gdLst>
                  <a:gd name="T0" fmla="*/ 175 w 243"/>
                  <a:gd name="T1" fmla="*/ 3 h 125"/>
                  <a:gd name="T2" fmla="*/ 175 w 243"/>
                  <a:gd name="T3" fmla="*/ 3 h 125"/>
                  <a:gd name="T4" fmla="*/ 172 w 243"/>
                  <a:gd name="T5" fmla="*/ 1 h 125"/>
                  <a:gd name="T6" fmla="*/ 170 w 243"/>
                  <a:gd name="T7" fmla="*/ 0 h 125"/>
                  <a:gd name="T8" fmla="*/ 168 w 243"/>
                  <a:gd name="T9" fmla="*/ 0 h 125"/>
                  <a:gd name="T10" fmla="*/ 166 w 243"/>
                  <a:gd name="T11" fmla="*/ 1 h 125"/>
                  <a:gd name="T12" fmla="*/ 165 w 243"/>
                  <a:gd name="T13" fmla="*/ 3 h 125"/>
                  <a:gd name="T14" fmla="*/ 165 w 243"/>
                  <a:gd name="T15" fmla="*/ 6 h 125"/>
                  <a:gd name="T16" fmla="*/ 164 w 243"/>
                  <a:gd name="T17" fmla="*/ 9 h 125"/>
                  <a:gd name="T18" fmla="*/ 165 w 243"/>
                  <a:gd name="T19" fmla="*/ 12 h 125"/>
                  <a:gd name="T20" fmla="*/ 170 w 243"/>
                  <a:gd name="T21" fmla="*/ 32 h 125"/>
                  <a:gd name="T22" fmla="*/ 0 w 243"/>
                  <a:gd name="T23" fmla="*/ 32 h 125"/>
                  <a:gd name="T24" fmla="*/ 0 w 243"/>
                  <a:gd name="T25" fmla="*/ 93 h 125"/>
                  <a:gd name="T26" fmla="*/ 170 w 243"/>
                  <a:gd name="T27" fmla="*/ 93 h 125"/>
                  <a:gd name="T28" fmla="*/ 165 w 243"/>
                  <a:gd name="T29" fmla="*/ 112 h 125"/>
                  <a:gd name="T30" fmla="*/ 165 w 243"/>
                  <a:gd name="T31" fmla="*/ 112 h 125"/>
                  <a:gd name="T32" fmla="*/ 164 w 243"/>
                  <a:gd name="T33" fmla="*/ 115 h 125"/>
                  <a:gd name="T34" fmla="*/ 165 w 243"/>
                  <a:gd name="T35" fmla="*/ 118 h 125"/>
                  <a:gd name="T36" fmla="*/ 165 w 243"/>
                  <a:gd name="T37" fmla="*/ 121 h 125"/>
                  <a:gd name="T38" fmla="*/ 166 w 243"/>
                  <a:gd name="T39" fmla="*/ 122 h 125"/>
                  <a:gd name="T40" fmla="*/ 168 w 243"/>
                  <a:gd name="T41" fmla="*/ 125 h 125"/>
                  <a:gd name="T42" fmla="*/ 170 w 243"/>
                  <a:gd name="T43" fmla="*/ 125 h 125"/>
                  <a:gd name="T44" fmla="*/ 172 w 243"/>
                  <a:gd name="T45" fmla="*/ 123 h 125"/>
                  <a:gd name="T46" fmla="*/ 175 w 243"/>
                  <a:gd name="T47" fmla="*/ 121 h 125"/>
                  <a:gd name="T48" fmla="*/ 175 w 243"/>
                  <a:gd name="T49" fmla="*/ 121 h 125"/>
                  <a:gd name="T50" fmla="*/ 243 w 243"/>
                  <a:gd name="T51" fmla="*/ 62 h 125"/>
                  <a:gd name="T52" fmla="*/ 243 w 243"/>
                  <a:gd name="T53" fmla="*/ 62 h 125"/>
                  <a:gd name="T54" fmla="*/ 175 w 243"/>
                  <a:gd name="T55" fmla="*/ 3 h 125"/>
                  <a:gd name="T56" fmla="*/ 175 w 243"/>
                  <a:gd name="T57" fmla="*/ 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3" h="125">
                    <a:moveTo>
                      <a:pt x="175" y="3"/>
                    </a:moveTo>
                    <a:lnTo>
                      <a:pt x="175" y="3"/>
                    </a:lnTo>
                    <a:lnTo>
                      <a:pt x="172" y="1"/>
                    </a:lnTo>
                    <a:lnTo>
                      <a:pt x="170" y="0"/>
                    </a:lnTo>
                    <a:lnTo>
                      <a:pt x="168" y="0"/>
                    </a:lnTo>
                    <a:lnTo>
                      <a:pt x="166" y="1"/>
                    </a:lnTo>
                    <a:lnTo>
                      <a:pt x="165" y="3"/>
                    </a:lnTo>
                    <a:lnTo>
                      <a:pt x="165" y="6"/>
                    </a:lnTo>
                    <a:lnTo>
                      <a:pt x="164" y="9"/>
                    </a:lnTo>
                    <a:lnTo>
                      <a:pt x="165" y="12"/>
                    </a:lnTo>
                    <a:lnTo>
                      <a:pt x="170" y="32"/>
                    </a:lnTo>
                    <a:lnTo>
                      <a:pt x="0" y="32"/>
                    </a:lnTo>
                    <a:lnTo>
                      <a:pt x="0" y="93"/>
                    </a:lnTo>
                    <a:lnTo>
                      <a:pt x="170" y="93"/>
                    </a:lnTo>
                    <a:lnTo>
                      <a:pt x="165" y="112"/>
                    </a:lnTo>
                    <a:lnTo>
                      <a:pt x="165" y="112"/>
                    </a:lnTo>
                    <a:lnTo>
                      <a:pt x="164" y="115"/>
                    </a:lnTo>
                    <a:lnTo>
                      <a:pt x="165" y="118"/>
                    </a:lnTo>
                    <a:lnTo>
                      <a:pt x="165" y="121"/>
                    </a:lnTo>
                    <a:lnTo>
                      <a:pt x="166" y="122"/>
                    </a:lnTo>
                    <a:lnTo>
                      <a:pt x="168" y="125"/>
                    </a:lnTo>
                    <a:lnTo>
                      <a:pt x="170" y="125"/>
                    </a:lnTo>
                    <a:lnTo>
                      <a:pt x="172" y="123"/>
                    </a:lnTo>
                    <a:lnTo>
                      <a:pt x="175" y="121"/>
                    </a:lnTo>
                    <a:lnTo>
                      <a:pt x="175" y="121"/>
                    </a:lnTo>
                    <a:lnTo>
                      <a:pt x="243" y="62"/>
                    </a:lnTo>
                    <a:lnTo>
                      <a:pt x="243" y="62"/>
                    </a:lnTo>
                    <a:lnTo>
                      <a:pt x="175" y="3"/>
                    </a:lnTo>
                    <a:lnTo>
                      <a:pt x="175" y="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0" name="Freeform 180"/>
              <p:cNvSpPr>
                <a:spLocks/>
              </p:cNvSpPr>
              <p:nvPr/>
            </p:nvSpPr>
            <p:spPr bwMode="auto">
              <a:xfrm>
                <a:off x="4729" y="2769"/>
                <a:ext cx="68" cy="77"/>
              </a:xfrm>
              <a:custGeom>
                <a:avLst/>
                <a:gdLst>
                  <a:gd name="T0" fmla="*/ 0 w 68"/>
                  <a:gd name="T1" fmla="*/ 0 h 77"/>
                  <a:gd name="T2" fmla="*/ 0 w 68"/>
                  <a:gd name="T3" fmla="*/ 0 h 77"/>
                  <a:gd name="T4" fmla="*/ 7 w 68"/>
                  <a:gd name="T5" fmla="*/ 43 h 77"/>
                  <a:gd name="T6" fmla="*/ 12 w 68"/>
                  <a:gd name="T7" fmla="*/ 68 h 77"/>
                  <a:gd name="T8" fmla="*/ 12 w 68"/>
                  <a:gd name="T9" fmla="*/ 68 h 77"/>
                  <a:gd name="T10" fmla="*/ 13 w 68"/>
                  <a:gd name="T11" fmla="*/ 73 h 77"/>
                  <a:gd name="T12" fmla="*/ 14 w 68"/>
                  <a:gd name="T13" fmla="*/ 75 h 77"/>
                  <a:gd name="T14" fmla="*/ 16 w 68"/>
                  <a:gd name="T15" fmla="*/ 76 h 77"/>
                  <a:gd name="T16" fmla="*/ 18 w 68"/>
                  <a:gd name="T17" fmla="*/ 77 h 77"/>
                  <a:gd name="T18" fmla="*/ 50 w 68"/>
                  <a:gd name="T19" fmla="*/ 77 h 77"/>
                  <a:gd name="T20" fmla="*/ 50 w 68"/>
                  <a:gd name="T21" fmla="*/ 77 h 77"/>
                  <a:gd name="T22" fmla="*/ 53 w 68"/>
                  <a:gd name="T23" fmla="*/ 76 h 77"/>
                  <a:gd name="T24" fmla="*/ 54 w 68"/>
                  <a:gd name="T25" fmla="*/ 75 h 77"/>
                  <a:gd name="T26" fmla="*/ 56 w 68"/>
                  <a:gd name="T27" fmla="*/ 73 h 77"/>
                  <a:gd name="T28" fmla="*/ 57 w 68"/>
                  <a:gd name="T29" fmla="*/ 68 h 77"/>
                  <a:gd name="T30" fmla="*/ 57 w 68"/>
                  <a:gd name="T31" fmla="*/ 68 h 77"/>
                  <a:gd name="T32" fmla="*/ 62 w 68"/>
                  <a:gd name="T33" fmla="*/ 39 h 77"/>
                  <a:gd name="T34" fmla="*/ 68 w 68"/>
                  <a:gd name="T3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77">
                    <a:moveTo>
                      <a:pt x="0" y="0"/>
                    </a:moveTo>
                    <a:lnTo>
                      <a:pt x="0" y="0"/>
                    </a:lnTo>
                    <a:lnTo>
                      <a:pt x="7" y="43"/>
                    </a:lnTo>
                    <a:lnTo>
                      <a:pt x="12" y="68"/>
                    </a:lnTo>
                    <a:lnTo>
                      <a:pt x="12" y="68"/>
                    </a:lnTo>
                    <a:lnTo>
                      <a:pt x="13" y="73"/>
                    </a:lnTo>
                    <a:lnTo>
                      <a:pt x="14" y="75"/>
                    </a:lnTo>
                    <a:lnTo>
                      <a:pt x="16" y="76"/>
                    </a:lnTo>
                    <a:lnTo>
                      <a:pt x="18" y="77"/>
                    </a:lnTo>
                    <a:lnTo>
                      <a:pt x="50" y="77"/>
                    </a:lnTo>
                    <a:lnTo>
                      <a:pt x="50" y="77"/>
                    </a:lnTo>
                    <a:lnTo>
                      <a:pt x="53" y="76"/>
                    </a:lnTo>
                    <a:lnTo>
                      <a:pt x="54" y="75"/>
                    </a:lnTo>
                    <a:lnTo>
                      <a:pt x="56" y="73"/>
                    </a:lnTo>
                    <a:lnTo>
                      <a:pt x="57" y="68"/>
                    </a:lnTo>
                    <a:lnTo>
                      <a:pt x="57" y="68"/>
                    </a:lnTo>
                    <a:lnTo>
                      <a:pt x="62" y="39"/>
                    </a:lnTo>
                    <a:lnTo>
                      <a:pt x="6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1" name="Rectangle 181"/>
              <p:cNvSpPr>
                <a:spLocks noChangeArrowheads="1"/>
              </p:cNvSpPr>
              <p:nvPr/>
            </p:nvSpPr>
            <p:spPr bwMode="auto">
              <a:xfrm>
                <a:off x="908" y="1538"/>
                <a:ext cx="1" cy="1"/>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2" name="Freeform 182"/>
              <p:cNvSpPr>
                <a:spLocks noEditPoints="1"/>
              </p:cNvSpPr>
              <p:nvPr/>
            </p:nvSpPr>
            <p:spPr bwMode="auto">
              <a:xfrm>
                <a:off x="825" y="1244"/>
                <a:ext cx="166" cy="165"/>
              </a:xfrm>
              <a:custGeom>
                <a:avLst/>
                <a:gdLst>
                  <a:gd name="T0" fmla="*/ 83 w 166"/>
                  <a:gd name="T1" fmla="*/ 165 h 165"/>
                  <a:gd name="T2" fmla="*/ 95 w 166"/>
                  <a:gd name="T3" fmla="*/ 158 h 165"/>
                  <a:gd name="T4" fmla="*/ 108 w 166"/>
                  <a:gd name="T5" fmla="*/ 144 h 165"/>
                  <a:gd name="T6" fmla="*/ 122 w 166"/>
                  <a:gd name="T7" fmla="*/ 142 h 165"/>
                  <a:gd name="T8" fmla="*/ 133 w 166"/>
                  <a:gd name="T9" fmla="*/ 148 h 165"/>
                  <a:gd name="T10" fmla="*/ 148 w 166"/>
                  <a:gd name="T11" fmla="*/ 132 h 165"/>
                  <a:gd name="T12" fmla="*/ 142 w 166"/>
                  <a:gd name="T13" fmla="*/ 114 h 165"/>
                  <a:gd name="T14" fmla="*/ 147 w 166"/>
                  <a:gd name="T15" fmla="*/ 101 h 165"/>
                  <a:gd name="T16" fmla="*/ 165 w 166"/>
                  <a:gd name="T17" fmla="*/ 92 h 165"/>
                  <a:gd name="T18" fmla="*/ 165 w 166"/>
                  <a:gd name="T19" fmla="*/ 72 h 165"/>
                  <a:gd name="T20" fmla="*/ 153 w 166"/>
                  <a:gd name="T21" fmla="*/ 67 h 165"/>
                  <a:gd name="T22" fmla="*/ 144 w 166"/>
                  <a:gd name="T23" fmla="*/ 56 h 165"/>
                  <a:gd name="T24" fmla="*/ 144 w 166"/>
                  <a:gd name="T25" fmla="*/ 37 h 165"/>
                  <a:gd name="T26" fmla="*/ 141 w 166"/>
                  <a:gd name="T27" fmla="*/ 23 h 165"/>
                  <a:gd name="T28" fmla="*/ 128 w 166"/>
                  <a:gd name="T29" fmla="*/ 20 h 165"/>
                  <a:gd name="T30" fmla="*/ 108 w 166"/>
                  <a:gd name="T31" fmla="*/ 20 h 165"/>
                  <a:gd name="T32" fmla="*/ 98 w 166"/>
                  <a:gd name="T33" fmla="*/ 12 h 165"/>
                  <a:gd name="T34" fmla="*/ 93 w 166"/>
                  <a:gd name="T35" fmla="*/ 0 h 165"/>
                  <a:gd name="T36" fmla="*/ 72 w 166"/>
                  <a:gd name="T37" fmla="*/ 0 h 165"/>
                  <a:gd name="T38" fmla="*/ 63 w 166"/>
                  <a:gd name="T39" fmla="*/ 17 h 165"/>
                  <a:gd name="T40" fmla="*/ 51 w 166"/>
                  <a:gd name="T41" fmla="*/ 22 h 165"/>
                  <a:gd name="T42" fmla="*/ 32 w 166"/>
                  <a:gd name="T43" fmla="*/ 16 h 165"/>
                  <a:gd name="T44" fmla="*/ 18 w 166"/>
                  <a:gd name="T45" fmla="*/ 32 h 165"/>
                  <a:gd name="T46" fmla="*/ 23 w 166"/>
                  <a:gd name="T47" fmla="*/ 43 h 165"/>
                  <a:gd name="T48" fmla="*/ 21 w 166"/>
                  <a:gd name="T49" fmla="*/ 56 h 165"/>
                  <a:gd name="T50" fmla="*/ 8 w 166"/>
                  <a:gd name="T51" fmla="*/ 70 h 165"/>
                  <a:gd name="T52" fmla="*/ 0 w 166"/>
                  <a:gd name="T53" fmla="*/ 82 h 165"/>
                  <a:gd name="T54" fmla="*/ 8 w 166"/>
                  <a:gd name="T55" fmla="*/ 94 h 165"/>
                  <a:gd name="T56" fmla="*/ 21 w 166"/>
                  <a:gd name="T57" fmla="*/ 108 h 165"/>
                  <a:gd name="T58" fmla="*/ 23 w 166"/>
                  <a:gd name="T59" fmla="*/ 121 h 165"/>
                  <a:gd name="T60" fmla="*/ 18 w 166"/>
                  <a:gd name="T61" fmla="*/ 132 h 165"/>
                  <a:gd name="T62" fmla="*/ 32 w 166"/>
                  <a:gd name="T63" fmla="*/ 148 h 165"/>
                  <a:gd name="T64" fmla="*/ 51 w 166"/>
                  <a:gd name="T65" fmla="*/ 142 h 165"/>
                  <a:gd name="T66" fmla="*/ 63 w 166"/>
                  <a:gd name="T67" fmla="*/ 147 h 165"/>
                  <a:gd name="T68" fmla="*/ 72 w 166"/>
                  <a:gd name="T69" fmla="*/ 164 h 165"/>
                  <a:gd name="T70" fmla="*/ 58 w 166"/>
                  <a:gd name="T71" fmla="*/ 82 h 165"/>
                  <a:gd name="T72" fmla="*/ 63 w 166"/>
                  <a:gd name="T73" fmla="*/ 69 h 165"/>
                  <a:gd name="T74" fmla="*/ 73 w 166"/>
                  <a:gd name="T75" fmla="*/ 59 h 165"/>
                  <a:gd name="T76" fmla="*/ 83 w 166"/>
                  <a:gd name="T77" fmla="*/ 57 h 165"/>
                  <a:gd name="T78" fmla="*/ 97 w 166"/>
                  <a:gd name="T79" fmla="*/ 61 h 165"/>
                  <a:gd name="T80" fmla="*/ 105 w 166"/>
                  <a:gd name="T81" fmla="*/ 73 h 165"/>
                  <a:gd name="T82" fmla="*/ 107 w 166"/>
                  <a:gd name="T83" fmla="*/ 82 h 165"/>
                  <a:gd name="T84" fmla="*/ 103 w 166"/>
                  <a:gd name="T85" fmla="*/ 95 h 165"/>
                  <a:gd name="T86" fmla="*/ 93 w 166"/>
                  <a:gd name="T87" fmla="*/ 105 h 165"/>
                  <a:gd name="T88" fmla="*/ 83 w 166"/>
                  <a:gd name="T89" fmla="*/ 107 h 165"/>
                  <a:gd name="T90" fmla="*/ 69 w 166"/>
                  <a:gd name="T91" fmla="*/ 102 h 165"/>
                  <a:gd name="T92" fmla="*/ 60 w 166"/>
                  <a:gd name="T93" fmla="*/ 91 h 165"/>
                  <a:gd name="T94" fmla="*/ 58 w 166"/>
                  <a:gd name="T9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165">
                    <a:moveTo>
                      <a:pt x="72" y="164"/>
                    </a:moveTo>
                    <a:lnTo>
                      <a:pt x="72" y="164"/>
                    </a:lnTo>
                    <a:lnTo>
                      <a:pt x="83" y="165"/>
                    </a:lnTo>
                    <a:lnTo>
                      <a:pt x="93" y="164"/>
                    </a:lnTo>
                    <a:lnTo>
                      <a:pt x="93" y="164"/>
                    </a:lnTo>
                    <a:lnTo>
                      <a:pt x="95" y="158"/>
                    </a:lnTo>
                    <a:lnTo>
                      <a:pt x="98" y="152"/>
                    </a:lnTo>
                    <a:lnTo>
                      <a:pt x="102" y="147"/>
                    </a:lnTo>
                    <a:lnTo>
                      <a:pt x="108" y="144"/>
                    </a:lnTo>
                    <a:lnTo>
                      <a:pt x="108" y="144"/>
                    </a:lnTo>
                    <a:lnTo>
                      <a:pt x="115" y="142"/>
                    </a:lnTo>
                    <a:lnTo>
                      <a:pt x="122" y="142"/>
                    </a:lnTo>
                    <a:lnTo>
                      <a:pt x="128" y="144"/>
                    </a:lnTo>
                    <a:lnTo>
                      <a:pt x="133" y="148"/>
                    </a:lnTo>
                    <a:lnTo>
                      <a:pt x="133" y="148"/>
                    </a:lnTo>
                    <a:lnTo>
                      <a:pt x="141" y="141"/>
                    </a:lnTo>
                    <a:lnTo>
                      <a:pt x="148" y="132"/>
                    </a:lnTo>
                    <a:lnTo>
                      <a:pt x="148" y="132"/>
                    </a:lnTo>
                    <a:lnTo>
                      <a:pt x="144" y="127"/>
                    </a:lnTo>
                    <a:lnTo>
                      <a:pt x="143" y="121"/>
                    </a:lnTo>
                    <a:lnTo>
                      <a:pt x="142" y="114"/>
                    </a:lnTo>
                    <a:lnTo>
                      <a:pt x="144" y="108"/>
                    </a:lnTo>
                    <a:lnTo>
                      <a:pt x="144" y="108"/>
                    </a:lnTo>
                    <a:lnTo>
                      <a:pt x="147" y="101"/>
                    </a:lnTo>
                    <a:lnTo>
                      <a:pt x="153" y="97"/>
                    </a:lnTo>
                    <a:lnTo>
                      <a:pt x="159" y="94"/>
                    </a:lnTo>
                    <a:lnTo>
                      <a:pt x="165" y="92"/>
                    </a:lnTo>
                    <a:lnTo>
                      <a:pt x="165" y="92"/>
                    </a:lnTo>
                    <a:lnTo>
                      <a:pt x="166" y="82"/>
                    </a:lnTo>
                    <a:lnTo>
                      <a:pt x="165" y="72"/>
                    </a:lnTo>
                    <a:lnTo>
                      <a:pt x="165" y="72"/>
                    </a:lnTo>
                    <a:lnTo>
                      <a:pt x="159" y="70"/>
                    </a:lnTo>
                    <a:lnTo>
                      <a:pt x="153" y="67"/>
                    </a:lnTo>
                    <a:lnTo>
                      <a:pt x="147" y="62"/>
                    </a:lnTo>
                    <a:lnTo>
                      <a:pt x="144" y="56"/>
                    </a:lnTo>
                    <a:lnTo>
                      <a:pt x="144" y="56"/>
                    </a:lnTo>
                    <a:lnTo>
                      <a:pt x="142" y="50"/>
                    </a:lnTo>
                    <a:lnTo>
                      <a:pt x="143" y="43"/>
                    </a:lnTo>
                    <a:lnTo>
                      <a:pt x="144" y="37"/>
                    </a:lnTo>
                    <a:lnTo>
                      <a:pt x="148" y="32"/>
                    </a:lnTo>
                    <a:lnTo>
                      <a:pt x="148" y="32"/>
                    </a:lnTo>
                    <a:lnTo>
                      <a:pt x="141" y="23"/>
                    </a:lnTo>
                    <a:lnTo>
                      <a:pt x="133" y="16"/>
                    </a:lnTo>
                    <a:lnTo>
                      <a:pt x="133" y="16"/>
                    </a:lnTo>
                    <a:lnTo>
                      <a:pt x="128" y="20"/>
                    </a:lnTo>
                    <a:lnTo>
                      <a:pt x="122" y="22"/>
                    </a:lnTo>
                    <a:lnTo>
                      <a:pt x="115" y="22"/>
                    </a:lnTo>
                    <a:lnTo>
                      <a:pt x="108" y="20"/>
                    </a:lnTo>
                    <a:lnTo>
                      <a:pt x="108" y="20"/>
                    </a:lnTo>
                    <a:lnTo>
                      <a:pt x="102" y="17"/>
                    </a:lnTo>
                    <a:lnTo>
                      <a:pt x="98" y="12"/>
                    </a:lnTo>
                    <a:lnTo>
                      <a:pt x="95" y="6"/>
                    </a:lnTo>
                    <a:lnTo>
                      <a:pt x="93" y="0"/>
                    </a:lnTo>
                    <a:lnTo>
                      <a:pt x="93" y="0"/>
                    </a:lnTo>
                    <a:lnTo>
                      <a:pt x="83" y="0"/>
                    </a:lnTo>
                    <a:lnTo>
                      <a:pt x="72" y="0"/>
                    </a:lnTo>
                    <a:lnTo>
                      <a:pt x="72" y="0"/>
                    </a:lnTo>
                    <a:lnTo>
                      <a:pt x="71" y="6"/>
                    </a:lnTo>
                    <a:lnTo>
                      <a:pt x="68" y="12"/>
                    </a:lnTo>
                    <a:lnTo>
                      <a:pt x="63" y="17"/>
                    </a:lnTo>
                    <a:lnTo>
                      <a:pt x="57" y="20"/>
                    </a:lnTo>
                    <a:lnTo>
                      <a:pt x="57" y="20"/>
                    </a:lnTo>
                    <a:lnTo>
                      <a:pt x="51" y="22"/>
                    </a:lnTo>
                    <a:lnTo>
                      <a:pt x="44" y="22"/>
                    </a:lnTo>
                    <a:lnTo>
                      <a:pt x="37" y="20"/>
                    </a:lnTo>
                    <a:lnTo>
                      <a:pt x="32" y="16"/>
                    </a:lnTo>
                    <a:lnTo>
                      <a:pt x="32" y="16"/>
                    </a:lnTo>
                    <a:lnTo>
                      <a:pt x="24" y="23"/>
                    </a:lnTo>
                    <a:lnTo>
                      <a:pt x="18" y="32"/>
                    </a:lnTo>
                    <a:lnTo>
                      <a:pt x="18" y="32"/>
                    </a:lnTo>
                    <a:lnTo>
                      <a:pt x="21" y="37"/>
                    </a:lnTo>
                    <a:lnTo>
                      <a:pt x="23" y="43"/>
                    </a:lnTo>
                    <a:lnTo>
                      <a:pt x="23" y="50"/>
                    </a:lnTo>
                    <a:lnTo>
                      <a:pt x="21" y="56"/>
                    </a:lnTo>
                    <a:lnTo>
                      <a:pt x="21" y="56"/>
                    </a:lnTo>
                    <a:lnTo>
                      <a:pt x="18" y="62"/>
                    </a:lnTo>
                    <a:lnTo>
                      <a:pt x="13" y="67"/>
                    </a:lnTo>
                    <a:lnTo>
                      <a:pt x="8" y="70"/>
                    </a:lnTo>
                    <a:lnTo>
                      <a:pt x="0" y="72"/>
                    </a:lnTo>
                    <a:lnTo>
                      <a:pt x="0" y="72"/>
                    </a:lnTo>
                    <a:lnTo>
                      <a:pt x="0" y="82"/>
                    </a:lnTo>
                    <a:lnTo>
                      <a:pt x="0" y="92"/>
                    </a:lnTo>
                    <a:lnTo>
                      <a:pt x="0" y="92"/>
                    </a:lnTo>
                    <a:lnTo>
                      <a:pt x="8" y="94"/>
                    </a:lnTo>
                    <a:lnTo>
                      <a:pt x="13" y="97"/>
                    </a:lnTo>
                    <a:lnTo>
                      <a:pt x="18" y="101"/>
                    </a:lnTo>
                    <a:lnTo>
                      <a:pt x="21" y="108"/>
                    </a:lnTo>
                    <a:lnTo>
                      <a:pt x="21" y="108"/>
                    </a:lnTo>
                    <a:lnTo>
                      <a:pt x="23" y="114"/>
                    </a:lnTo>
                    <a:lnTo>
                      <a:pt x="23" y="121"/>
                    </a:lnTo>
                    <a:lnTo>
                      <a:pt x="21" y="127"/>
                    </a:lnTo>
                    <a:lnTo>
                      <a:pt x="18" y="132"/>
                    </a:lnTo>
                    <a:lnTo>
                      <a:pt x="18" y="132"/>
                    </a:lnTo>
                    <a:lnTo>
                      <a:pt x="24" y="141"/>
                    </a:lnTo>
                    <a:lnTo>
                      <a:pt x="32" y="148"/>
                    </a:lnTo>
                    <a:lnTo>
                      <a:pt x="32" y="148"/>
                    </a:lnTo>
                    <a:lnTo>
                      <a:pt x="37" y="144"/>
                    </a:lnTo>
                    <a:lnTo>
                      <a:pt x="44" y="142"/>
                    </a:lnTo>
                    <a:lnTo>
                      <a:pt x="51" y="142"/>
                    </a:lnTo>
                    <a:lnTo>
                      <a:pt x="57" y="144"/>
                    </a:lnTo>
                    <a:lnTo>
                      <a:pt x="57" y="144"/>
                    </a:lnTo>
                    <a:lnTo>
                      <a:pt x="63" y="147"/>
                    </a:lnTo>
                    <a:lnTo>
                      <a:pt x="68" y="152"/>
                    </a:lnTo>
                    <a:lnTo>
                      <a:pt x="71" y="158"/>
                    </a:lnTo>
                    <a:lnTo>
                      <a:pt x="72" y="164"/>
                    </a:lnTo>
                    <a:lnTo>
                      <a:pt x="72" y="164"/>
                    </a:lnTo>
                    <a:close/>
                    <a:moveTo>
                      <a:pt x="58" y="82"/>
                    </a:moveTo>
                    <a:lnTo>
                      <a:pt x="58" y="82"/>
                    </a:lnTo>
                    <a:lnTo>
                      <a:pt x="59" y="77"/>
                    </a:lnTo>
                    <a:lnTo>
                      <a:pt x="60" y="73"/>
                    </a:lnTo>
                    <a:lnTo>
                      <a:pt x="63" y="69"/>
                    </a:lnTo>
                    <a:lnTo>
                      <a:pt x="65" y="64"/>
                    </a:lnTo>
                    <a:lnTo>
                      <a:pt x="69" y="61"/>
                    </a:lnTo>
                    <a:lnTo>
                      <a:pt x="73" y="59"/>
                    </a:lnTo>
                    <a:lnTo>
                      <a:pt x="78" y="58"/>
                    </a:lnTo>
                    <a:lnTo>
                      <a:pt x="83" y="57"/>
                    </a:lnTo>
                    <a:lnTo>
                      <a:pt x="83" y="57"/>
                    </a:lnTo>
                    <a:lnTo>
                      <a:pt x="88" y="58"/>
                    </a:lnTo>
                    <a:lnTo>
                      <a:pt x="93" y="59"/>
                    </a:lnTo>
                    <a:lnTo>
                      <a:pt x="97" y="61"/>
                    </a:lnTo>
                    <a:lnTo>
                      <a:pt x="100" y="64"/>
                    </a:lnTo>
                    <a:lnTo>
                      <a:pt x="103" y="69"/>
                    </a:lnTo>
                    <a:lnTo>
                      <a:pt x="105" y="73"/>
                    </a:lnTo>
                    <a:lnTo>
                      <a:pt x="107" y="77"/>
                    </a:lnTo>
                    <a:lnTo>
                      <a:pt x="107" y="82"/>
                    </a:lnTo>
                    <a:lnTo>
                      <a:pt x="107" y="82"/>
                    </a:lnTo>
                    <a:lnTo>
                      <a:pt x="107" y="87"/>
                    </a:lnTo>
                    <a:lnTo>
                      <a:pt x="105" y="91"/>
                    </a:lnTo>
                    <a:lnTo>
                      <a:pt x="103" y="95"/>
                    </a:lnTo>
                    <a:lnTo>
                      <a:pt x="100" y="99"/>
                    </a:lnTo>
                    <a:lnTo>
                      <a:pt x="97" y="102"/>
                    </a:lnTo>
                    <a:lnTo>
                      <a:pt x="93" y="105"/>
                    </a:lnTo>
                    <a:lnTo>
                      <a:pt x="88" y="106"/>
                    </a:lnTo>
                    <a:lnTo>
                      <a:pt x="83" y="107"/>
                    </a:lnTo>
                    <a:lnTo>
                      <a:pt x="83" y="107"/>
                    </a:lnTo>
                    <a:lnTo>
                      <a:pt x="78" y="106"/>
                    </a:lnTo>
                    <a:lnTo>
                      <a:pt x="73" y="105"/>
                    </a:lnTo>
                    <a:lnTo>
                      <a:pt x="69" y="102"/>
                    </a:lnTo>
                    <a:lnTo>
                      <a:pt x="65" y="99"/>
                    </a:lnTo>
                    <a:lnTo>
                      <a:pt x="63" y="95"/>
                    </a:lnTo>
                    <a:lnTo>
                      <a:pt x="60" y="91"/>
                    </a:lnTo>
                    <a:lnTo>
                      <a:pt x="59" y="87"/>
                    </a:lnTo>
                    <a:lnTo>
                      <a:pt x="58" y="82"/>
                    </a:lnTo>
                    <a:lnTo>
                      <a:pt x="58" y="8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3" name="Freeform 183"/>
              <p:cNvSpPr>
                <a:spLocks/>
              </p:cNvSpPr>
              <p:nvPr/>
            </p:nvSpPr>
            <p:spPr bwMode="auto">
              <a:xfrm>
                <a:off x="898" y="1402"/>
                <a:ext cx="115" cy="138"/>
              </a:xfrm>
              <a:custGeom>
                <a:avLst/>
                <a:gdLst>
                  <a:gd name="T0" fmla="*/ 0 w 115"/>
                  <a:gd name="T1" fmla="*/ 132 h 138"/>
                  <a:gd name="T2" fmla="*/ 10 w 115"/>
                  <a:gd name="T3" fmla="*/ 136 h 138"/>
                  <a:gd name="T4" fmla="*/ 10 w 115"/>
                  <a:gd name="T5" fmla="*/ 136 h 138"/>
                  <a:gd name="T6" fmla="*/ 13 w 115"/>
                  <a:gd name="T7" fmla="*/ 131 h 138"/>
                  <a:gd name="T8" fmla="*/ 17 w 115"/>
                  <a:gd name="T9" fmla="*/ 128 h 138"/>
                  <a:gd name="T10" fmla="*/ 22 w 115"/>
                  <a:gd name="T11" fmla="*/ 124 h 138"/>
                  <a:gd name="T12" fmla="*/ 27 w 115"/>
                  <a:gd name="T13" fmla="*/ 123 h 138"/>
                  <a:gd name="T14" fmla="*/ 27 w 115"/>
                  <a:gd name="T15" fmla="*/ 123 h 138"/>
                  <a:gd name="T16" fmla="*/ 28 w 115"/>
                  <a:gd name="T17" fmla="*/ 123 h 138"/>
                  <a:gd name="T18" fmla="*/ 28 w 115"/>
                  <a:gd name="T19" fmla="*/ 123 h 138"/>
                  <a:gd name="T20" fmla="*/ 34 w 115"/>
                  <a:gd name="T21" fmla="*/ 124 h 138"/>
                  <a:gd name="T22" fmla="*/ 38 w 115"/>
                  <a:gd name="T23" fmla="*/ 127 h 138"/>
                  <a:gd name="T24" fmla="*/ 43 w 115"/>
                  <a:gd name="T25" fmla="*/ 130 h 138"/>
                  <a:gd name="T26" fmla="*/ 47 w 115"/>
                  <a:gd name="T27" fmla="*/ 134 h 138"/>
                  <a:gd name="T28" fmla="*/ 49 w 115"/>
                  <a:gd name="T29" fmla="*/ 138 h 138"/>
                  <a:gd name="T30" fmla="*/ 52 w 115"/>
                  <a:gd name="T31" fmla="*/ 137 h 138"/>
                  <a:gd name="T32" fmla="*/ 52 w 115"/>
                  <a:gd name="T33" fmla="*/ 137 h 138"/>
                  <a:gd name="T34" fmla="*/ 63 w 115"/>
                  <a:gd name="T35" fmla="*/ 132 h 138"/>
                  <a:gd name="T36" fmla="*/ 73 w 115"/>
                  <a:gd name="T37" fmla="*/ 127 h 138"/>
                  <a:gd name="T38" fmla="*/ 76 w 115"/>
                  <a:gd name="T39" fmla="*/ 124 h 138"/>
                  <a:gd name="T40" fmla="*/ 75 w 115"/>
                  <a:gd name="T41" fmla="*/ 120 h 138"/>
                  <a:gd name="T42" fmla="*/ 75 w 115"/>
                  <a:gd name="T43" fmla="*/ 120 h 138"/>
                  <a:gd name="T44" fmla="*/ 74 w 115"/>
                  <a:gd name="T45" fmla="*/ 117 h 138"/>
                  <a:gd name="T46" fmla="*/ 74 w 115"/>
                  <a:gd name="T47" fmla="*/ 113 h 138"/>
                  <a:gd name="T48" fmla="*/ 74 w 115"/>
                  <a:gd name="T49" fmla="*/ 113 h 138"/>
                  <a:gd name="T50" fmla="*/ 74 w 115"/>
                  <a:gd name="T51" fmla="*/ 110 h 138"/>
                  <a:gd name="T52" fmla="*/ 75 w 115"/>
                  <a:gd name="T53" fmla="*/ 106 h 138"/>
                  <a:gd name="T54" fmla="*/ 78 w 115"/>
                  <a:gd name="T55" fmla="*/ 103 h 138"/>
                  <a:gd name="T56" fmla="*/ 80 w 115"/>
                  <a:gd name="T57" fmla="*/ 100 h 138"/>
                  <a:gd name="T58" fmla="*/ 80 w 115"/>
                  <a:gd name="T59" fmla="*/ 100 h 138"/>
                  <a:gd name="T60" fmla="*/ 83 w 115"/>
                  <a:gd name="T61" fmla="*/ 97 h 138"/>
                  <a:gd name="T62" fmla="*/ 87 w 115"/>
                  <a:gd name="T63" fmla="*/ 95 h 138"/>
                  <a:gd name="T64" fmla="*/ 90 w 115"/>
                  <a:gd name="T65" fmla="*/ 94 h 138"/>
                  <a:gd name="T66" fmla="*/ 95 w 115"/>
                  <a:gd name="T67" fmla="*/ 93 h 138"/>
                  <a:gd name="T68" fmla="*/ 95 w 115"/>
                  <a:gd name="T69" fmla="*/ 93 h 138"/>
                  <a:gd name="T70" fmla="*/ 100 w 115"/>
                  <a:gd name="T71" fmla="*/ 94 h 138"/>
                  <a:gd name="T72" fmla="*/ 104 w 115"/>
                  <a:gd name="T73" fmla="*/ 95 h 138"/>
                  <a:gd name="T74" fmla="*/ 105 w 115"/>
                  <a:gd name="T75" fmla="*/ 91 h 138"/>
                  <a:gd name="T76" fmla="*/ 105 w 115"/>
                  <a:gd name="T77" fmla="*/ 91 h 138"/>
                  <a:gd name="T78" fmla="*/ 110 w 115"/>
                  <a:gd name="T79" fmla="*/ 80 h 138"/>
                  <a:gd name="T80" fmla="*/ 114 w 115"/>
                  <a:gd name="T81" fmla="*/ 69 h 138"/>
                  <a:gd name="T82" fmla="*/ 115 w 115"/>
                  <a:gd name="T83" fmla="*/ 65 h 138"/>
                  <a:gd name="T84" fmla="*/ 110 w 115"/>
                  <a:gd name="T85" fmla="*/ 64 h 138"/>
                  <a:gd name="T86" fmla="*/ 110 w 115"/>
                  <a:gd name="T87" fmla="*/ 64 h 138"/>
                  <a:gd name="T88" fmla="*/ 106 w 115"/>
                  <a:gd name="T89" fmla="*/ 61 h 138"/>
                  <a:gd name="T90" fmla="*/ 102 w 115"/>
                  <a:gd name="T91" fmla="*/ 57 h 138"/>
                  <a:gd name="T92" fmla="*/ 100 w 115"/>
                  <a:gd name="T93" fmla="*/ 51 h 138"/>
                  <a:gd name="T94" fmla="*/ 99 w 115"/>
                  <a:gd name="T95" fmla="*/ 45 h 138"/>
                  <a:gd name="T96" fmla="*/ 99 w 115"/>
                  <a:gd name="T97" fmla="*/ 45 h 138"/>
                  <a:gd name="T98" fmla="*/ 99 w 115"/>
                  <a:gd name="T99" fmla="*/ 44 h 138"/>
                  <a:gd name="T100" fmla="*/ 99 w 115"/>
                  <a:gd name="T101" fmla="*/ 44 h 138"/>
                  <a:gd name="T102" fmla="*/ 99 w 115"/>
                  <a:gd name="T103" fmla="*/ 39 h 138"/>
                  <a:gd name="T104" fmla="*/ 101 w 115"/>
                  <a:gd name="T105" fmla="*/ 34 h 138"/>
                  <a:gd name="T106" fmla="*/ 105 w 115"/>
                  <a:gd name="T107" fmla="*/ 30 h 138"/>
                  <a:gd name="T108" fmla="*/ 109 w 115"/>
                  <a:gd name="T109" fmla="*/ 27 h 138"/>
                  <a:gd name="T110" fmla="*/ 112 w 115"/>
                  <a:gd name="T111" fmla="*/ 25 h 138"/>
                  <a:gd name="T112" fmla="*/ 111 w 115"/>
                  <a:gd name="T113" fmla="*/ 21 h 138"/>
                  <a:gd name="T114" fmla="*/ 111 w 115"/>
                  <a:gd name="T115" fmla="*/ 21 h 138"/>
                  <a:gd name="T116" fmla="*/ 107 w 115"/>
                  <a:gd name="T117" fmla="*/ 10 h 138"/>
                  <a:gd name="T118" fmla="*/ 101 w 115"/>
                  <a:gd name="T11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 h="138">
                    <a:moveTo>
                      <a:pt x="0" y="132"/>
                    </a:moveTo>
                    <a:lnTo>
                      <a:pt x="10" y="136"/>
                    </a:lnTo>
                    <a:lnTo>
                      <a:pt x="10" y="136"/>
                    </a:lnTo>
                    <a:lnTo>
                      <a:pt x="13" y="131"/>
                    </a:lnTo>
                    <a:lnTo>
                      <a:pt x="17" y="128"/>
                    </a:lnTo>
                    <a:lnTo>
                      <a:pt x="22" y="124"/>
                    </a:lnTo>
                    <a:lnTo>
                      <a:pt x="27" y="123"/>
                    </a:lnTo>
                    <a:lnTo>
                      <a:pt x="27" y="123"/>
                    </a:lnTo>
                    <a:lnTo>
                      <a:pt x="28" y="123"/>
                    </a:lnTo>
                    <a:lnTo>
                      <a:pt x="28" y="123"/>
                    </a:lnTo>
                    <a:lnTo>
                      <a:pt x="34" y="124"/>
                    </a:lnTo>
                    <a:lnTo>
                      <a:pt x="38" y="127"/>
                    </a:lnTo>
                    <a:lnTo>
                      <a:pt x="43" y="130"/>
                    </a:lnTo>
                    <a:lnTo>
                      <a:pt x="47" y="134"/>
                    </a:lnTo>
                    <a:lnTo>
                      <a:pt x="49" y="138"/>
                    </a:lnTo>
                    <a:lnTo>
                      <a:pt x="52" y="137"/>
                    </a:lnTo>
                    <a:lnTo>
                      <a:pt x="52" y="137"/>
                    </a:lnTo>
                    <a:lnTo>
                      <a:pt x="63" y="132"/>
                    </a:lnTo>
                    <a:lnTo>
                      <a:pt x="73" y="127"/>
                    </a:lnTo>
                    <a:lnTo>
                      <a:pt x="76" y="124"/>
                    </a:lnTo>
                    <a:lnTo>
                      <a:pt x="75" y="120"/>
                    </a:lnTo>
                    <a:lnTo>
                      <a:pt x="75" y="120"/>
                    </a:lnTo>
                    <a:lnTo>
                      <a:pt x="74" y="117"/>
                    </a:lnTo>
                    <a:lnTo>
                      <a:pt x="74" y="113"/>
                    </a:lnTo>
                    <a:lnTo>
                      <a:pt x="74" y="113"/>
                    </a:lnTo>
                    <a:lnTo>
                      <a:pt x="74" y="110"/>
                    </a:lnTo>
                    <a:lnTo>
                      <a:pt x="75" y="106"/>
                    </a:lnTo>
                    <a:lnTo>
                      <a:pt x="78" y="103"/>
                    </a:lnTo>
                    <a:lnTo>
                      <a:pt x="80" y="100"/>
                    </a:lnTo>
                    <a:lnTo>
                      <a:pt x="80" y="100"/>
                    </a:lnTo>
                    <a:lnTo>
                      <a:pt x="83" y="97"/>
                    </a:lnTo>
                    <a:lnTo>
                      <a:pt x="87" y="95"/>
                    </a:lnTo>
                    <a:lnTo>
                      <a:pt x="90" y="94"/>
                    </a:lnTo>
                    <a:lnTo>
                      <a:pt x="95" y="93"/>
                    </a:lnTo>
                    <a:lnTo>
                      <a:pt x="95" y="93"/>
                    </a:lnTo>
                    <a:lnTo>
                      <a:pt x="100" y="94"/>
                    </a:lnTo>
                    <a:lnTo>
                      <a:pt x="104" y="95"/>
                    </a:lnTo>
                    <a:lnTo>
                      <a:pt x="105" y="91"/>
                    </a:lnTo>
                    <a:lnTo>
                      <a:pt x="105" y="91"/>
                    </a:lnTo>
                    <a:lnTo>
                      <a:pt x="110" y="80"/>
                    </a:lnTo>
                    <a:lnTo>
                      <a:pt x="114" y="69"/>
                    </a:lnTo>
                    <a:lnTo>
                      <a:pt x="115" y="65"/>
                    </a:lnTo>
                    <a:lnTo>
                      <a:pt x="110" y="64"/>
                    </a:lnTo>
                    <a:lnTo>
                      <a:pt x="110" y="64"/>
                    </a:lnTo>
                    <a:lnTo>
                      <a:pt x="106" y="61"/>
                    </a:lnTo>
                    <a:lnTo>
                      <a:pt x="102" y="57"/>
                    </a:lnTo>
                    <a:lnTo>
                      <a:pt x="100" y="51"/>
                    </a:lnTo>
                    <a:lnTo>
                      <a:pt x="99" y="45"/>
                    </a:lnTo>
                    <a:lnTo>
                      <a:pt x="99" y="45"/>
                    </a:lnTo>
                    <a:lnTo>
                      <a:pt x="99" y="44"/>
                    </a:lnTo>
                    <a:lnTo>
                      <a:pt x="99" y="44"/>
                    </a:lnTo>
                    <a:lnTo>
                      <a:pt x="99" y="39"/>
                    </a:lnTo>
                    <a:lnTo>
                      <a:pt x="101" y="34"/>
                    </a:lnTo>
                    <a:lnTo>
                      <a:pt x="105" y="30"/>
                    </a:lnTo>
                    <a:lnTo>
                      <a:pt x="109" y="27"/>
                    </a:lnTo>
                    <a:lnTo>
                      <a:pt x="112" y="25"/>
                    </a:lnTo>
                    <a:lnTo>
                      <a:pt x="111" y="21"/>
                    </a:lnTo>
                    <a:lnTo>
                      <a:pt x="111" y="21"/>
                    </a:lnTo>
                    <a:lnTo>
                      <a:pt x="107" y="10"/>
                    </a:lnTo>
                    <a:lnTo>
                      <a:pt x="10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4" name="Line 184"/>
              <p:cNvSpPr>
                <a:spLocks noChangeShapeType="1"/>
              </p:cNvSpPr>
              <p:nvPr/>
            </p:nvSpPr>
            <p:spPr bwMode="auto">
              <a:xfrm>
                <a:off x="987" y="1448"/>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5" name="Freeform 185"/>
              <p:cNvSpPr>
                <a:spLocks/>
              </p:cNvSpPr>
              <p:nvPr/>
            </p:nvSpPr>
            <p:spPr bwMode="auto">
              <a:xfrm>
                <a:off x="888" y="1414"/>
                <a:ext cx="75" cy="75"/>
              </a:xfrm>
              <a:custGeom>
                <a:avLst/>
                <a:gdLst>
                  <a:gd name="T0" fmla="*/ 0 w 75"/>
                  <a:gd name="T1" fmla="*/ 36 h 75"/>
                  <a:gd name="T2" fmla="*/ 0 w 75"/>
                  <a:gd name="T3" fmla="*/ 36 h 75"/>
                  <a:gd name="T4" fmla="*/ 0 w 75"/>
                  <a:gd name="T5" fmla="*/ 38 h 75"/>
                  <a:gd name="T6" fmla="*/ 0 w 75"/>
                  <a:gd name="T7" fmla="*/ 38 h 75"/>
                  <a:gd name="T8" fmla="*/ 1 w 75"/>
                  <a:gd name="T9" fmla="*/ 46 h 75"/>
                  <a:gd name="T10" fmla="*/ 3 w 75"/>
                  <a:gd name="T11" fmla="*/ 53 h 75"/>
                  <a:gd name="T12" fmla="*/ 7 w 75"/>
                  <a:gd name="T13" fmla="*/ 59 h 75"/>
                  <a:gd name="T14" fmla="*/ 11 w 75"/>
                  <a:gd name="T15" fmla="*/ 64 h 75"/>
                  <a:gd name="T16" fmla="*/ 17 w 75"/>
                  <a:gd name="T17" fmla="*/ 69 h 75"/>
                  <a:gd name="T18" fmla="*/ 24 w 75"/>
                  <a:gd name="T19" fmla="*/ 72 h 75"/>
                  <a:gd name="T20" fmla="*/ 30 w 75"/>
                  <a:gd name="T21" fmla="*/ 74 h 75"/>
                  <a:gd name="T22" fmla="*/ 38 w 75"/>
                  <a:gd name="T23" fmla="*/ 75 h 75"/>
                  <a:gd name="T24" fmla="*/ 38 w 75"/>
                  <a:gd name="T25" fmla="*/ 75 h 75"/>
                  <a:gd name="T26" fmla="*/ 45 w 75"/>
                  <a:gd name="T27" fmla="*/ 74 h 75"/>
                  <a:gd name="T28" fmla="*/ 53 w 75"/>
                  <a:gd name="T29" fmla="*/ 72 h 75"/>
                  <a:gd name="T30" fmla="*/ 59 w 75"/>
                  <a:gd name="T31" fmla="*/ 69 h 75"/>
                  <a:gd name="T32" fmla="*/ 64 w 75"/>
                  <a:gd name="T33" fmla="*/ 64 h 75"/>
                  <a:gd name="T34" fmla="*/ 69 w 75"/>
                  <a:gd name="T35" fmla="*/ 59 h 75"/>
                  <a:gd name="T36" fmla="*/ 72 w 75"/>
                  <a:gd name="T37" fmla="*/ 53 h 75"/>
                  <a:gd name="T38" fmla="*/ 74 w 75"/>
                  <a:gd name="T39" fmla="*/ 46 h 75"/>
                  <a:gd name="T40" fmla="*/ 75 w 75"/>
                  <a:gd name="T41" fmla="*/ 38 h 75"/>
                  <a:gd name="T42" fmla="*/ 75 w 75"/>
                  <a:gd name="T43" fmla="*/ 38 h 75"/>
                  <a:gd name="T44" fmla="*/ 74 w 75"/>
                  <a:gd name="T45" fmla="*/ 30 h 75"/>
                  <a:gd name="T46" fmla="*/ 72 w 75"/>
                  <a:gd name="T47" fmla="*/ 24 h 75"/>
                  <a:gd name="T48" fmla="*/ 69 w 75"/>
                  <a:gd name="T49" fmla="*/ 18 h 75"/>
                  <a:gd name="T50" fmla="*/ 65 w 75"/>
                  <a:gd name="T51" fmla="*/ 12 h 75"/>
                  <a:gd name="T52" fmla="*/ 60 w 75"/>
                  <a:gd name="T53" fmla="*/ 8 h 75"/>
                  <a:gd name="T54" fmla="*/ 54 w 75"/>
                  <a:gd name="T55" fmla="*/ 3 h 75"/>
                  <a:gd name="T56" fmla="*/ 46 w 75"/>
                  <a:gd name="T57" fmla="*/ 1 h 75"/>
                  <a:gd name="T58" fmla="*/ 39 w 75"/>
                  <a:gd name="T5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75">
                    <a:moveTo>
                      <a:pt x="0" y="36"/>
                    </a:moveTo>
                    <a:lnTo>
                      <a:pt x="0" y="36"/>
                    </a:lnTo>
                    <a:lnTo>
                      <a:pt x="0" y="38"/>
                    </a:lnTo>
                    <a:lnTo>
                      <a:pt x="0" y="38"/>
                    </a:lnTo>
                    <a:lnTo>
                      <a:pt x="1" y="46"/>
                    </a:lnTo>
                    <a:lnTo>
                      <a:pt x="3" y="53"/>
                    </a:lnTo>
                    <a:lnTo>
                      <a:pt x="7" y="59"/>
                    </a:lnTo>
                    <a:lnTo>
                      <a:pt x="11" y="64"/>
                    </a:lnTo>
                    <a:lnTo>
                      <a:pt x="17" y="69"/>
                    </a:lnTo>
                    <a:lnTo>
                      <a:pt x="24" y="72"/>
                    </a:lnTo>
                    <a:lnTo>
                      <a:pt x="30" y="74"/>
                    </a:lnTo>
                    <a:lnTo>
                      <a:pt x="38" y="75"/>
                    </a:lnTo>
                    <a:lnTo>
                      <a:pt x="38" y="75"/>
                    </a:lnTo>
                    <a:lnTo>
                      <a:pt x="45" y="74"/>
                    </a:lnTo>
                    <a:lnTo>
                      <a:pt x="53" y="72"/>
                    </a:lnTo>
                    <a:lnTo>
                      <a:pt x="59" y="69"/>
                    </a:lnTo>
                    <a:lnTo>
                      <a:pt x="64" y="64"/>
                    </a:lnTo>
                    <a:lnTo>
                      <a:pt x="69" y="59"/>
                    </a:lnTo>
                    <a:lnTo>
                      <a:pt x="72" y="53"/>
                    </a:lnTo>
                    <a:lnTo>
                      <a:pt x="74" y="46"/>
                    </a:lnTo>
                    <a:lnTo>
                      <a:pt x="75" y="38"/>
                    </a:lnTo>
                    <a:lnTo>
                      <a:pt x="75" y="38"/>
                    </a:lnTo>
                    <a:lnTo>
                      <a:pt x="74" y="30"/>
                    </a:lnTo>
                    <a:lnTo>
                      <a:pt x="72" y="24"/>
                    </a:lnTo>
                    <a:lnTo>
                      <a:pt x="69" y="18"/>
                    </a:lnTo>
                    <a:lnTo>
                      <a:pt x="65" y="12"/>
                    </a:lnTo>
                    <a:lnTo>
                      <a:pt x="60" y="8"/>
                    </a:lnTo>
                    <a:lnTo>
                      <a:pt x="54" y="3"/>
                    </a:lnTo>
                    <a:lnTo>
                      <a:pt x="46" y="1"/>
                    </a:lnTo>
                    <a:lnTo>
                      <a:pt x="3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6" name="Line 186"/>
              <p:cNvSpPr>
                <a:spLocks noChangeShapeType="1"/>
              </p:cNvSpPr>
              <p:nvPr/>
            </p:nvSpPr>
            <p:spPr bwMode="auto">
              <a:xfrm>
                <a:off x="898" y="1452"/>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7" name="Freeform 187"/>
              <p:cNvSpPr>
                <a:spLocks noEditPoints="1"/>
              </p:cNvSpPr>
              <p:nvPr/>
            </p:nvSpPr>
            <p:spPr bwMode="auto">
              <a:xfrm>
                <a:off x="658" y="1356"/>
                <a:ext cx="222" cy="222"/>
              </a:xfrm>
              <a:custGeom>
                <a:avLst/>
                <a:gdLst>
                  <a:gd name="T0" fmla="*/ 217 w 222"/>
                  <a:gd name="T1" fmla="*/ 67 h 222"/>
                  <a:gd name="T2" fmla="*/ 201 w 222"/>
                  <a:gd name="T3" fmla="*/ 55 h 222"/>
                  <a:gd name="T4" fmla="*/ 184 w 222"/>
                  <a:gd name="T5" fmla="*/ 51 h 222"/>
                  <a:gd name="T6" fmla="*/ 176 w 222"/>
                  <a:gd name="T7" fmla="*/ 46 h 222"/>
                  <a:gd name="T8" fmla="*/ 168 w 222"/>
                  <a:gd name="T9" fmla="*/ 34 h 222"/>
                  <a:gd name="T10" fmla="*/ 167 w 222"/>
                  <a:gd name="T11" fmla="*/ 11 h 222"/>
                  <a:gd name="T12" fmla="*/ 141 w 222"/>
                  <a:gd name="T13" fmla="*/ 0 h 222"/>
                  <a:gd name="T14" fmla="*/ 128 w 222"/>
                  <a:gd name="T15" fmla="*/ 13 h 222"/>
                  <a:gd name="T16" fmla="*/ 116 w 222"/>
                  <a:gd name="T17" fmla="*/ 18 h 222"/>
                  <a:gd name="T18" fmla="*/ 106 w 222"/>
                  <a:gd name="T19" fmla="*/ 18 h 222"/>
                  <a:gd name="T20" fmla="*/ 92 w 222"/>
                  <a:gd name="T21" fmla="*/ 13 h 222"/>
                  <a:gd name="T22" fmla="*/ 81 w 222"/>
                  <a:gd name="T23" fmla="*/ 0 h 222"/>
                  <a:gd name="T24" fmla="*/ 53 w 222"/>
                  <a:gd name="T25" fmla="*/ 11 h 222"/>
                  <a:gd name="T26" fmla="*/ 53 w 222"/>
                  <a:gd name="T27" fmla="*/ 34 h 222"/>
                  <a:gd name="T28" fmla="*/ 45 w 222"/>
                  <a:gd name="T29" fmla="*/ 46 h 222"/>
                  <a:gd name="T30" fmla="*/ 38 w 222"/>
                  <a:gd name="T31" fmla="*/ 51 h 222"/>
                  <a:gd name="T32" fmla="*/ 20 w 222"/>
                  <a:gd name="T33" fmla="*/ 55 h 222"/>
                  <a:gd name="T34" fmla="*/ 5 w 222"/>
                  <a:gd name="T35" fmla="*/ 67 h 222"/>
                  <a:gd name="T36" fmla="*/ 4 w 222"/>
                  <a:gd name="T37" fmla="*/ 83 h 222"/>
                  <a:gd name="T38" fmla="*/ 15 w 222"/>
                  <a:gd name="T39" fmla="*/ 97 h 222"/>
                  <a:gd name="T40" fmla="*/ 18 w 222"/>
                  <a:gd name="T41" fmla="*/ 111 h 222"/>
                  <a:gd name="T42" fmla="*/ 17 w 222"/>
                  <a:gd name="T43" fmla="*/ 120 h 222"/>
                  <a:gd name="T44" fmla="*/ 7 w 222"/>
                  <a:gd name="T45" fmla="*/ 136 h 222"/>
                  <a:gd name="T46" fmla="*/ 0 w 222"/>
                  <a:gd name="T47" fmla="*/ 141 h 222"/>
                  <a:gd name="T48" fmla="*/ 11 w 222"/>
                  <a:gd name="T49" fmla="*/ 167 h 222"/>
                  <a:gd name="T50" fmla="*/ 34 w 222"/>
                  <a:gd name="T51" fmla="*/ 168 h 222"/>
                  <a:gd name="T52" fmla="*/ 45 w 222"/>
                  <a:gd name="T53" fmla="*/ 177 h 222"/>
                  <a:gd name="T54" fmla="*/ 51 w 222"/>
                  <a:gd name="T55" fmla="*/ 184 h 222"/>
                  <a:gd name="T56" fmla="*/ 55 w 222"/>
                  <a:gd name="T57" fmla="*/ 201 h 222"/>
                  <a:gd name="T58" fmla="*/ 67 w 222"/>
                  <a:gd name="T59" fmla="*/ 217 h 222"/>
                  <a:gd name="T60" fmla="*/ 83 w 222"/>
                  <a:gd name="T61" fmla="*/ 218 h 222"/>
                  <a:gd name="T62" fmla="*/ 96 w 222"/>
                  <a:gd name="T63" fmla="*/ 206 h 222"/>
                  <a:gd name="T64" fmla="*/ 111 w 222"/>
                  <a:gd name="T65" fmla="*/ 203 h 222"/>
                  <a:gd name="T66" fmla="*/ 120 w 222"/>
                  <a:gd name="T67" fmla="*/ 204 h 222"/>
                  <a:gd name="T68" fmla="*/ 135 w 222"/>
                  <a:gd name="T69" fmla="*/ 214 h 222"/>
                  <a:gd name="T70" fmla="*/ 155 w 222"/>
                  <a:gd name="T71" fmla="*/ 217 h 222"/>
                  <a:gd name="T72" fmla="*/ 166 w 222"/>
                  <a:gd name="T73" fmla="*/ 201 h 222"/>
                  <a:gd name="T74" fmla="*/ 170 w 222"/>
                  <a:gd name="T75" fmla="*/ 184 h 222"/>
                  <a:gd name="T76" fmla="*/ 176 w 222"/>
                  <a:gd name="T77" fmla="*/ 177 h 222"/>
                  <a:gd name="T78" fmla="*/ 188 w 222"/>
                  <a:gd name="T79" fmla="*/ 168 h 222"/>
                  <a:gd name="T80" fmla="*/ 211 w 222"/>
                  <a:gd name="T81" fmla="*/ 167 h 222"/>
                  <a:gd name="T82" fmla="*/ 222 w 222"/>
                  <a:gd name="T83" fmla="*/ 141 h 222"/>
                  <a:gd name="T84" fmla="*/ 209 w 222"/>
                  <a:gd name="T85" fmla="*/ 128 h 222"/>
                  <a:gd name="T86" fmla="*/ 203 w 222"/>
                  <a:gd name="T87" fmla="*/ 116 h 222"/>
                  <a:gd name="T88" fmla="*/ 203 w 222"/>
                  <a:gd name="T89" fmla="*/ 106 h 222"/>
                  <a:gd name="T90" fmla="*/ 209 w 222"/>
                  <a:gd name="T91" fmla="*/ 93 h 222"/>
                  <a:gd name="T92" fmla="*/ 222 w 222"/>
                  <a:gd name="T93" fmla="*/ 81 h 222"/>
                  <a:gd name="T94" fmla="*/ 104 w 222"/>
                  <a:gd name="T95" fmla="*/ 144 h 222"/>
                  <a:gd name="T96" fmla="*/ 87 w 222"/>
                  <a:gd name="T97" fmla="*/ 134 h 222"/>
                  <a:gd name="T98" fmla="*/ 78 w 222"/>
                  <a:gd name="T99" fmla="*/ 118 h 222"/>
                  <a:gd name="T100" fmla="*/ 78 w 222"/>
                  <a:gd name="T101" fmla="*/ 104 h 222"/>
                  <a:gd name="T102" fmla="*/ 87 w 222"/>
                  <a:gd name="T103" fmla="*/ 87 h 222"/>
                  <a:gd name="T104" fmla="*/ 104 w 222"/>
                  <a:gd name="T105" fmla="*/ 78 h 222"/>
                  <a:gd name="T106" fmla="*/ 117 w 222"/>
                  <a:gd name="T107" fmla="*/ 78 h 222"/>
                  <a:gd name="T108" fmla="*/ 134 w 222"/>
                  <a:gd name="T109" fmla="*/ 87 h 222"/>
                  <a:gd name="T110" fmla="*/ 144 w 222"/>
                  <a:gd name="T111" fmla="*/ 104 h 222"/>
                  <a:gd name="T112" fmla="*/ 144 w 222"/>
                  <a:gd name="T113" fmla="*/ 118 h 222"/>
                  <a:gd name="T114" fmla="*/ 134 w 222"/>
                  <a:gd name="T115" fmla="*/ 134 h 222"/>
                  <a:gd name="T116" fmla="*/ 117 w 222"/>
                  <a:gd name="T117" fmla="*/ 14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222">
                    <a:moveTo>
                      <a:pt x="222" y="81"/>
                    </a:moveTo>
                    <a:lnTo>
                      <a:pt x="222" y="81"/>
                    </a:lnTo>
                    <a:lnTo>
                      <a:pt x="217" y="67"/>
                    </a:lnTo>
                    <a:lnTo>
                      <a:pt x="211" y="54"/>
                    </a:lnTo>
                    <a:lnTo>
                      <a:pt x="211" y="54"/>
                    </a:lnTo>
                    <a:lnTo>
                      <a:pt x="201" y="55"/>
                    </a:lnTo>
                    <a:lnTo>
                      <a:pt x="192" y="54"/>
                    </a:lnTo>
                    <a:lnTo>
                      <a:pt x="188" y="53"/>
                    </a:lnTo>
                    <a:lnTo>
                      <a:pt x="184" y="51"/>
                    </a:lnTo>
                    <a:lnTo>
                      <a:pt x="180" y="49"/>
                    </a:lnTo>
                    <a:lnTo>
                      <a:pt x="176" y="46"/>
                    </a:lnTo>
                    <a:lnTo>
                      <a:pt x="176" y="46"/>
                    </a:lnTo>
                    <a:lnTo>
                      <a:pt x="173" y="42"/>
                    </a:lnTo>
                    <a:lnTo>
                      <a:pt x="170" y="38"/>
                    </a:lnTo>
                    <a:lnTo>
                      <a:pt x="168" y="34"/>
                    </a:lnTo>
                    <a:lnTo>
                      <a:pt x="167" y="30"/>
                    </a:lnTo>
                    <a:lnTo>
                      <a:pt x="166" y="20"/>
                    </a:lnTo>
                    <a:lnTo>
                      <a:pt x="167" y="11"/>
                    </a:lnTo>
                    <a:lnTo>
                      <a:pt x="167" y="11"/>
                    </a:lnTo>
                    <a:lnTo>
                      <a:pt x="155" y="5"/>
                    </a:lnTo>
                    <a:lnTo>
                      <a:pt x="141" y="0"/>
                    </a:lnTo>
                    <a:lnTo>
                      <a:pt x="141" y="0"/>
                    </a:lnTo>
                    <a:lnTo>
                      <a:pt x="135" y="8"/>
                    </a:lnTo>
                    <a:lnTo>
                      <a:pt x="128" y="13"/>
                    </a:lnTo>
                    <a:lnTo>
                      <a:pt x="124" y="15"/>
                    </a:lnTo>
                    <a:lnTo>
                      <a:pt x="120" y="17"/>
                    </a:lnTo>
                    <a:lnTo>
                      <a:pt x="116" y="18"/>
                    </a:lnTo>
                    <a:lnTo>
                      <a:pt x="111" y="18"/>
                    </a:lnTo>
                    <a:lnTo>
                      <a:pt x="111" y="18"/>
                    </a:lnTo>
                    <a:lnTo>
                      <a:pt x="106" y="18"/>
                    </a:lnTo>
                    <a:lnTo>
                      <a:pt x="102" y="17"/>
                    </a:lnTo>
                    <a:lnTo>
                      <a:pt x="96" y="15"/>
                    </a:lnTo>
                    <a:lnTo>
                      <a:pt x="92" y="13"/>
                    </a:lnTo>
                    <a:lnTo>
                      <a:pt x="86" y="8"/>
                    </a:lnTo>
                    <a:lnTo>
                      <a:pt x="81" y="0"/>
                    </a:lnTo>
                    <a:lnTo>
                      <a:pt x="81" y="0"/>
                    </a:lnTo>
                    <a:lnTo>
                      <a:pt x="67" y="5"/>
                    </a:lnTo>
                    <a:lnTo>
                      <a:pt x="53" y="11"/>
                    </a:lnTo>
                    <a:lnTo>
                      <a:pt x="53" y="11"/>
                    </a:lnTo>
                    <a:lnTo>
                      <a:pt x="55" y="20"/>
                    </a:lnTo>
                    <a:lnTo>
                      <a:pt x="54" y="30"/>
                    </a:lnTo>
                    <a:lnTo>
                      <a:pt x="53" y="34"/>
                    </a:lnTo>
                    <a:lnTo>
                      <a:pt x="51" y="38"/>
                    </a:lnTo>
                    <a:lnTo>
                      <a:pt x="48" y="42"/>
                    </a:lnTo>
                    <a:lnTo>
                      <a:pt x="45" y="46"/>
                    </a:lnTo>
                    <a:lnTo>
                      <a:pt x="45" y="46"/>
                    </a:lnTo>
                    <a:lnTo>
                      <a:pt x="42" y="49"/>
                    </a:lnTo>
                    <a:lnTo>
                      <a:pt x="38" y="51"/>
                    </a:lnTo>
                    <a:lnTo>
                      <a:pt x="34" y="53"/>
                    </a:lnTo>
                    <a:lnTo>
                      <a:pt x="30" y="54"/>
                    </a:lnTo>
                    <a:lnTo>
                      <a:pt x="20" y="55"/>
                    </a:lnTo>
                    <a:lnTo>
                      <a:pt x="11" y="54"/>
                    </a:lnTo>
                    <a:lnTo>
                      <a:pt x="11" y="54"/>
                    </a:lnTo>
                    <a:lnTo>
                      <a:pt x="5" y="67"/>
                    </a:lnTo>
                    <a:lnTo>
                      <a:pt x="0" y="81"/>
                    </a:lnTo>
                    <a:lnTo>
                      <a:pt x="0" y="81"/>
                    </a:lnTo>
                    <a:lnTo>
                      <a:pt x="4" y="83"/>
                    </a:lnTo>
                    <a:lnTo>
                      <a:pt x="7" y="86"/>
                    </a:lnTo>
                    <a:lnTo>
                      <a:pt x="13" y="93"/>
                    </a:lnTo>
                    <a:lnTo>
                      <a:pt x="15" y="97"/>
                    </a:lnTo>
                    <a:lnTo>
                      <a:pt x="17" y="102"/>
                    </a:lnTo>
                    <a:lnTo>
                      <a:pt x="18" y="106"/>
                    </a:lnTo>
                    <a:lnTo>
                      <a:pt x="18" y="111"/>
                    </a:lnTo>
                    <a:lnTo>
                      <a:pt x="18" y="111"/>
                    </a:lnTo>
                    <a:lnTo>
                      <a:pt x="18" y="116"/>
                    </a:lnTo>
                    <a:lnTo>
                      <a:pt x="17" y="120"/>
                    </a:lnTo>
                    <a:lnTo>
                      <a:pt x="15" y="124"/>
                    </a:lnTo>
                    <a:lnTo>
                      <a:pt x="13" y="128"/>
                    </a:lnTo>
                    <a:lnTo>
                      <a:pt x="7" y="136"/>
                    </a:lnTo>
                    <a:lnTo>
                      <a:pt x="4" y="139"/>
                    </a:lnTo>
                    <a:lnTo>
                      <a:pt x="0" y="141"/>
                    </a:lnTo>
                    <a:lnTo>
                      <a:pt x="0" y="141"/>
                    </a:lnTo>
                    <a:lnTo>
                      <a:pt x="5" y="155"/>
                    </a:lnTo>
                    <a:lnTo>
                      <a:pt x="11" y="167"/>
                    </a:lnTo>
                    <a:lnTo>
                      <a:pt x="11" y="167"/>
                    </a:lnTo>
                    <a:lnTo>
                      <a:pt x="20" y="166"/>
                    </a:lnTo>
                    <a:lnTo>
                      <a:pt x="30" y="167"/>
                    </a:lnTo>
                    <a:lnTo>
                      <a:pt x="34" y="168"/>
                    </a:lnTo>
                    <a:lnTo>
                      <a:pt x="38" y="170"/>
                    </a:lnTo>
                    <a:lnTo>
                      <a:pt x="42" y="173"/>
                    </a:lnTo>
                    <a:lnTo>
                      <a:pt x="45" y="177"/>
                    </a:lnTo>
                    <a:lnTo>
                      <a:pt x="45" y="177"/>
                    </a:lnTo>
                    <a:lnTo>
                      <a:pt x="48" y="180"/>
                    </a:lnTo>
                    <a:lnTo>
                      <a:pt x="51" y="184"/>
                    </a:lnTo>
                    <a:lnTo>
                      <a:pt x="53" y="188"/>
                    </a:lnTo>
                    <a:lnTo>
                      <a:pt x="54" y="192"/>
                    </a:lnTo>
                    <a:lnTo>
                      <a:pt x="55" y="201"/>
                    </a:lnTo>
                    <a:lnTo>
                      <a:pt x="53" y="211"/>
                    </a:lnTo>
                    <a:lnTo>
                      <a:pt x="53" y="211"/>
                    </a:lnTo>
                    <a:lnTo>
                      <a:pt x="67" y="217"/>
                    </a:lnTo>
                    <a:lnTo>
                      <a:pt x="81" y="222"/>
                    </a:lnTo>
                    <a:lnTo>
                      <a:pt x="81" y="222"/>
                    </a:lnTo>
                    <a:lnTo>
                      <a:pt x="83" y="218"/>
                    </a:lnTo>
                    <a:lnTo>
                      <a:pt x="86" y="214"/>
                    </a:lnTo>
                    <a:lnTo>
                      <a:pt x="92" y="209"/>
                    </a:lnTo>
                    <a:lnTo>
                      <a:pt x="96" y="206"/>
                    </a:lnTo>
                    <a:lnTo>
                      <a:pt x="102" y="204"/>
                    </a:lnTo>
                    <a:lnTo>
                      <a:pt x="106" y="203"/>
                    </a:lnTo>
                    <a:lnTo>
                      <a:pt x="111" y="203"/>
                    </a:lnTo>
                    <a:lnTo>
                      <a:pt x="111" y="203"/>
                    </a:lnTo>
                    <a:lnTo>
                      <a:pt x="116" y="203"/>
                    </a:lnTo>
                    <a:lnTo>
                      <a:pt x="120" y="204"/>
                    </a:lnTo>
                    <a:lnTo>
                      <a:pt x="124" y="206"/>
                    </a:lnTo>
                    <a:lnTo>
                      <a:pt x="128" y="209"/>
                    </a:lnTo>
                    <a:lnTo>
                      <a:pt x="135" y="214"/>
                    </a:lnTo>
                    <a:lnTo>
                      <a:pt x="141" y="222"/>
                    </a:lnTo>
                    <a:lnTo>
                      <a:pt x="141" y="222"/>
                    </a:lnTo>
                    <a:lnTo>
                      <a:pt x="155" y="217"/>
                    </a:lnTo>
                    <a:lnTo>
                      <a:pt x="167" y="211"/>
                    </a:lnTo>
                    <a:lnTo>
                      <a:pt x="167" y="211"/>
                    </a:lnTo>
                    <a:lnTo>
                      <a:pt x="166" y="201"/>
                    </a:lnTo>
                    <a:lnTo>
                      <a:pt x="167" y="192"/>
                    </a:lnTo>
                    <a:lnTo>
                      <a:pt x="168" y="188"/>
                    </a:lnTo>
                    <a:lnTo>
                      <a:pt x="170" y="184"/>
                    </a:lnTo>
                    <a:lnTo>
                      <a:pt x="173" y="180"/>
                    </a:lnTo>
                    <a:lnTo>
                      <a:pt x="176" y="177"/>
                    </a:lnTo>
                    <a:lnTo>
                      <a:pt x="176" y="177"/>
                    </a:lnTo>
                    <a:lnTo>
                      <a:pt x="180" y="173"/>
                    </a:lnTo>
                    <a:lnTo>
                      <a:pt x="184" y="170"/>
                    </a:lnTo>
                    <a:lnTo>
                      <a:pt x="188" y="168"/>
                    </a:lnTo>
                    <a:lnTo>
                      <a:pt x="192" y="167"/>
                    </a:lnTo>
                    <a:lnTo>
                      <a:pt x="201" y="166"/>
                    </a:lnTo>
                    <a:lnTo>
                      <a:pt x="211" y="167"/>
                    </a:lnTo>
                    <a:lnTo>
                      <a:pt x="211" y="167"/>
                    </a:lnTo>
                    <a:lnTo>
                      <a:pt x="217" y="155"/>
                    </a:lnTo>
                    <a:lnTo>
                      <a:pt x="222" y="141"/>
                    </a:lnTo>
                    <a:lnTo>
                      <a:pt x="222" y="141"/>
                    </a:lnTo>
                    <a:lnTo>
                      <a:pt x="214" y="136"/>
                    </a:lnTo>
                    <a:lnTo>
                      <a:pt x="209" y="128"/>
                    </a:lnTo>
                    <a:lnTo>
                      <a:pt x="206" y="124"/>
                    </a:lnTo>
                    <a:lnTo>
                      <a:pt x="204" y="120"/>
                    </a:lnTo>
                    <a:lnTo>
                      <a:pt x="203" y="116"/>
                    </a:lnTo>
                    <a:lnTo>
                      <a:pt x="203" y="111"/>
                    </a:lnTo>
                    <a:lnTo>
                      <a:pt x="203" y="111"/>
                    </a:lnTo>
                    <a:lnTo>
                      <a:pt x="203" y="106"/>
                    </a:lnTo>
                    <a:lnTo>
                      <a:pt x="204" y="102"/>
                    </a:lnTo>
                    <a:lnTo>
                      <a:pt x="206" y="97"/>
                    </a:lnTo>
                    <a:lnTo>
                      <a:pt x="209" y="93"/>
                    </a:lnTo>
                    <a:lnTo>
                      <a:pt x="214" y="86"/>
                    </a:lnTo>
                    <a:lnTo>
                      <a:pt x="222" y="81"/>
                    </a:lnTo>
                    <a:lnTo>
                      <a:pt x="222" y="81"/>
                    </a:lnTo>
                    <a:close/>
                    <a:moveTo>
                      <a:pt x="111" y="145"/>
                    </a:moveTo>
                    <a:lnTo>
                      <a:pt x="111" y="145"/>
                    </a:lnTo>
                    <a:lnTo>
                      <a:pt x="104" y="144"/>
                    </a:lnTo>
                    <a:lnTo>
                      <a:pt x="97" y="142"/>
                    </a:lnTo>
                    <a:lnTo>
                      <a:pt x="91" y="139"/>
                    </a:lnTo>
                    <a:lnTo>
                      <a:pt x="87" y="134"/>
                    </a:lnTo>
                    <a:lnTo>
                      <a:pt x="82" y="129"/>
                    </a:lnTo>
                    <a:lnTo>
                      <a:pt x="79" y="124"/>
                    </a:lnTo>
                    <a:lnTo>
                      <a:pt x="78" y="118"/>
                    </a:lnTo>
                    <a:lnTo>
                      <a:pt x="77" y="111"/>
                    </a:lnTo>
                    <a:lnTo>
                      <a:pt x="77" y="111"/>
                    </a:lnTo>
                    <a:lnTo>
                      <a:pt x="78" y="104"/>
                    </a:lnTo>
                    <a:lnTo>
                      <a:pt x="79" y="97"/>
                    </a:lnTo>
                    <a:lnTo>
                      <a:pt x="82" y="92"/>
                    </a:lnTo>
                    <a:lnTo>
                      <a:pt x="87" y="87"/>
                    </a:lnTo>
                    <a:lnTo>
                      <a:pt x="91" y="83"/>
                    </a:lnTo>
                    <a:lnTo>
                      <a:pt x="97" y="80"/>
                    </a:lnTo>
                    <a:lnTo>
                      <a:pt x="104" y="78"/>
                    </a:lnTo>
                    <a:lnTo>
                      <a:pt x="111" y="77"/>
                    </a:lnTo>
                    <a:lnTo>
                      <a:pt x="111" y="77"/>
                    </a:lnTo>
                    <a:lnTo>
                      <a:pt x="117" y="78"/>
                    </a:lnTo>
                    <a:lnTo>
                      <a:pt x="124" y="80"/>
                    </a:lnTo>
                    <a:lnTo>
                      <a:pt x="129" y="83"/>
                    </a:lnTo>
                    <a:lnTo>
                      <a:pt x="134" y="87"/>
                    </a:lnTo>
                    <a:lnTo>
                      <a:pt x="139" y="92"/>
                    </a:lnTo>
                    <a:lnTo>
                      <a:pt x="142" y="97"/>
                    </a:lnTo>
                    <a:lnTo>
                      <a:pt x="144" y="104"/>
                    </a:lnTo>
                    <a:lnTo>
                      <a:pt x="145" y="111"/>
                    </a:lnTo>
                    <a:lnTo>
                      <a:pt x="145" y="111"/>
                    </a:lnTo>
                    <a:lnTo>
                      <a:pt x="144" y="118"/>
                    </a:lnTo>
                    <a:lnTo>
                      <a:pt x="142" y="124"/>
                    </a:lnTo>
                    <a:lnTo>
                      <a:pt x="139" y="129"/>
                    </a:lnTo>
                    <a:lnTo>
                      <a:pt x="134" y="134"/>
                    </a:lnTo>
                    <a:lnTo>
                      <a:pt x="129" y="139"/>
                    </a:lnTo>
                    <a:lnTo>
                      <a:pt x="124" y="142"/>
                    </a:lnTo>
                    <a:lnTo>
                      <a:pt x="117" y="144"/>
                    </a:lnTo>
                    <a:lnTo>
                      <a:pt x="111" y="145"/>
                    </a:lnTo>
                    <a:lnTo>
                      <a:pt x="111" y="14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8" name="Freeform 188"/>
              <p:cNvSpPr>
                <a:spLocks noEditPoints="1"/>
              </p:cNvSpPr>
              <p:nvPr/>
            </p:nvSpPr>
            <p:spPr bwMode="auto">
              <a:xfrm>
                <a:off x="5072" y="2983"/>
                <a:ext cx="76" cy="76"/>
              </a:xfrm>
              <a:custGeom>
                <a:avLst/>
                <a:gdLst>
                  <a:gd name="T0" fmla="*/ 74 w 76"/>
                  <a:gd name="T1" fmla="*/ 22 h 76"/>
                  <a:gd name="T2" fmla="*/ 69 w 76"/>
                  <a:gd name="T3" fmla="*/ 18 h 76"/>
                  <a:gd name="T4" fmla="*/ 61 w 76"/>
                  <a:gd name="T5" fmla="*/ 15 h 76"/>
                  <a:gd name="T6" fmla="*/ 57 w 76"/>
                  <a:gd name="T7" fmla="*/ 10 h 76"/>
                  <a:gd name="T8" fmla="*/ 57 w 76"/>
                  <a:gd name="T9" fmla="*/ 4 h 76"/>
                  <a:gd name="T10" fmla="*/ 48 w 76"/>
                  <a:gd name="T11" fmla="*/ 0 h 76"/>
                  <a:gd name="T12" fmla="*/ 41 w 76"/>
                  <a:gd name="T13" fmla="*/ 6 h 76"/>
                  <a:gd name="T14" fmla="*/ 35 w 76"/>
                  <a:gd name="T15" fmla="*/ 6 h 76"/>
                  <a:gd name="T16" fmla="*/ 28 w 76"/>
                  <a:gd name="T17" fmla="*/ 0 h 76"/>
                  <a:gd name="T18" fmla="*/ 18 w 76"/>
                  <a:gd name="T19" fmla="*/ 4 h 76"/>
                  <a:gd name="T20" fmla="*/ 18 w 76"/>
                  <a:gd name="T21" fmla="*/ 10 h 76"/>
                  <a:gd name="T22" fmla="*/ 15 w 76"/>
                  <a:gd name="T23" fmla="*/ 15 h 76"/>
                  <a:gd name="T24" fmla="*/ 7 w 76"/>
                  <a:gd name="T25" fmla="*/ 18 h 76"/>
                  <a:gd name="T26" fmla="*/ 2 w 76"/>
                  <a:gd name="T27" fmla="*/ 22 h 76"/>
                  <a:gd name="T28" fmla="*/ 3 w 76"/>
                  <a:gd name="T29" fmla="*/ 30 h 76"/>
                  <a:gd name="T30" fmla="*/ 6 w 76"/>
                  <a:gd name="T31" fmla="*/ 38 h 76"/>
                  <a:gd name="T32" fmla="*/ 5 w 76"/>
                  <a:gd name="T33" fmla="*/ 44 h 76"/>
                  <a:gd name="T34" fmla="*/ 0 w 76"/>
                  <a:gd name="T35" fmla="*/ 48 h 76"/>
                  <a:gd name="T36" fmla="*/ 4 w 76"/>
                  <a:gd name="T37" fmla="*/ 57 h 76"/>
                  <a:gd name="T38" fmla="*/ 13 w 76"/>
                  <a:gd name="T39" fmla="*/ 58 h 76"/>
                  <a:gd name="T40" fmla="*/ 17 w 76"/>
                  <a:gd name="T41" fmla="*/ 63 h 76"/>
                  <a:gd name="T42" fmla="*/ 18 w 76"/>
                  <a:gd name="T43" fmla="*/ 72 h 76"/>
                  <a:gd name="T44" fmla="*/ 28 w 76"/>
                  <a:gd name="T45" fmla="*/ 76 h 76"/>
                  <a:gd name="T46" fmla="*/ 32 w 76"/>
                  <a:gd name="T47" fmla="*/ 71 h 76"/>
                  <a:gd name="T48" fmla="*/ 38 w 76"/>
                  <a:gd name="T49" fmla="*/ 70 h 76"/>
                  <a:gd name="T50" fmla="*/ 46 w 76"/>
                  <a:gd name="T51" fmla="*/ 73 h 76"/>
                  <a:gd name="T52" fmla="*/ 53 w 76"/>
                  <a:gd name="T53" fmla="*/ 74 h 76"/>
                  <a:gd name="T54" fmla="*/ 56 w 76"/>
                  <a:gd name="T55" fmla="*/ 69 h 76"/>
                  <a:gd name="T56" fmla="*/ 61 w 76"/>
                  <a:gd name="T57" fmla="*/ 60 h 76"/>
                  <a:gd name="T58" fmla="*/ 66 w 76"/>
                  <a:gd name="T59" fmla="*/ 57 h 76"/>
                  <a:gd name="T60" fmla="*/ 72 w 76"/>
                  <a:gd name="T61" fmla="*/ 57 h 76"/>
                  <a:gd name="T62" fmla="*/ 76 w 76"/>
                  <a:gd name="T63" fmla="*/ 48 h 76"/>
                  <a:gd name="T64" fmla="*/ 70 w 76"/>
                  <a:gd name="T65" fmla="*/ 41 h 76"/>
                  <a:gd name="T66" fmla="*/ 70 w 76"/>
                  <a:gd name="T67" fmla="*/ 35 h 76"/>
                  <a:gd name="T68" fmla="*/ 76 w 76"/>
                  <a:gd name="T69" fmla="*/ 28 h 76"/>
                  <a:gd name="T70" fmla="*/ 38 w 76"/>
                  <a:gd name="T71" fmla="*/ 49 h 76"/>
                  <a:gd name="T72" fmla="*/ 28 w 76"/>
                  <a:gd name="T73" fmla="*/ 42 h 76"/>
                  <a:gd name="T74" fmla="*/ 28 w 76"/>
                  <a:gd name="T75" fmla="*/ 33 h 76"/>
                  <a:gd name="T76" fmla="*/ 38 w 76"/>
                  <a:gd name="T77" fmla="*/ 27 h 76"/>
                  <a:gd name="T78" fmla="*/ 46 w 76"/>
                  <a:gd name="T79" fmla="*/ 30 h 76"/>
                  <a:gd name="T80" fmla="*/ 49 w 76"/>
                  <a:gd name="T81" fmla="*/ 38 h 76"/>
                  <a:gd name="T82" fmla="*/ 42 w 76"/>
                  <a:gd name="T83"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6">
                    <a:moveTo>
                      <a:pt x="76" y="28"/>
                    </a:moveTo>
                    <a:lnTo>
                      <a:pt x="76" y="28"/>
                    </a:lnTo>
                    <a:lnTo>
                      <a:pt x="74" y="22"/>
                    </a:lnTo>
                    <a:lnTo>
                      <a:pt x="72" y="18"/>
                    </a:lnTo>
                    <a:lnTo>
                      <a:pt x="72" y="18"/>
                    </a:lnTo>
                    <a:lnTo>
                      <a:pt x="69" y="18"/>
                    </a:lnTo>
                    <a:lnTo>
                      <a:pt x="66" y="18"/>
                    </a:lnTo>
                    <a:lnTo>
                      <a:pt x="63" y="17"/>
                    </a:lnTo>
                    <a:lnTo>
                      <a:pt x="61" y="15"/>
                    </a:lnTo>
                    <a:lnTo>
                      <a:pt x="61" y="15"/>
                    </a:lnTo>
                    <a:lnTo>
                      <a:pt x="59" y="13"/>
                    </a:lnTo>
                    <a:lnTo>
                      <a:pt x="57" y="10"/>
                    </a:lnTo>
                    <a:lnTo>
                      <a:pt x="56" y="7"/>
                    </a:lnTo>
                    <a:lnTo>
                      <a:pt x="57" y="4"/>
                    </a:lnTo>
                    <a:lnTo>
                      <a:pt x="57" y="4"/>
                    </a:lnTo>
                    <a:lnTo>
                      <a:pt x="53" y="2"/>
                    </a:lnTo>
                    <a:lnTo>
                      <a:pt x="48" y="0"/>
                    </a:lnTo>
                    <a:lnTo>
                      <a:pt x="48" y="0"/>
                    </a:lnTo>
                    <a:lnTo>
                      <a:pt x="46" y="3"/>
                    </a:lnTo>
                    <a:lnTo>
                      <a:pt x="44" y="4"/>
                    </a:lnTo>
                    <a:lnTo>
                      <a:pt x="41" y="6"/>
                    </a:lnTo>
                    <a:lnTo>
                      <a:pt x="38" y="6"/>
                    </a:lnTo>
                    <a:lnTo>
                      <a:pt x="38" y="6"/>
                    </a:lnTo>
                    <a:lnTo>
                      <a:pt x="35" y="6"/>
                    </a:lnTo>
                    <a:lnTo>
                      <a:pt x="32" y="4"/>
                    </a:lnTo>
                    <a:lnTo>
                      <a:pt x="30" y="3"/>
                    </a:lnTo>
                    <a:lnTo>
                      <a:pt x="28" y="0"/>
                    </a:lnTo>
                    <a:lnTo>
                      <a:pt x="28" y="0"/>
                    </a:lnTo>
                    <a:lnTo>
                      <a:pt x="23" y="2"/>
                    </a:lnTo>
                    <a:lnTo>
                      <a:pt x="18" y="4"/>
                    </a:lnTo>
                    <a:lnTo>
                      <a:pt x="18" y="4"/>
                    </a:lnTo>
                    <a:lnTo>
                      <a:pt x="19" y="7"/>
                    </a:lnTo>
                    <a:lnTo>
                      <a:pt x="18" y="10"/>
                    </a:lnTo>
                    <a:lnTo>
                      <a:pt x="17" y="13"/>
                    </a:lnTo>
                    <a:lnTo>
                      <a:pt x="15" y="15"/>
                    </a:lnTo>
                    <a:lnTo>
                      <a:pt x="15" y="15"/>
                    </a:lnTo>
                    <a:lnTo>
                      <a:pt x="13" y="17"/>
                    </a:lnTo>
                    <a:lnTo>
                      <a:pt x="10" y="18"/>
                    </a:lnTo>
                    <a:lnTo>
                      <a:pt x="7" y="18"/>
                    </a:lnTo>
                    <a:lnTo>
                      <a:pt x="4" y="18"/>
                    </a:lnTo>
                    <a:lnTo>
                      <a:pt x="4" y="18"/>
                    </a:lnTo>
                    <a:lnTo>
                      <a:pt x="2" y="22"/>
                    </a:lnTo>
                    <a:lnTo>
                      <a:pt x="0" y="28"/>
                    </a:lnTo>
                    <a:lnTo>
                      <a:pt x="0" y="28"/>
                    </a:lnTo>
                    <a:lnTo>
                      <a:pt x="3" y="30"/>
                    </a:lnTo>
                    <a:lnTo>
                      <a:pt x="5" y="32"/>
                    </a:lnTo>
                    <a:lnTo>
                      <a:pt x="6" y="35"/>
                    </a:lnTo>
                    <a:lnTo>
                      <a:pt x="6" y="38"/>
                    </a:lnTo>
                    <a:lnTo>
                      <a:pt x="6" y="38"/>
                    </a:lnTo>
                    <a:lnTo>
                      <a:pt x="6" y="41"/>
                    </a:lnTo>
                    <a:lnTo>
                      <a:pt x="5" y="44"/>
                    </a:lnTo>
                    <a:lnTo>
                      <a:pt x="3" y="46"/>
                    </a:lnTo>
                    <a:lnTo>
                      <a:pt x="0" y="48"/>
                    </a:lnTo>
                    <a:lnTo>
                      <a:pt x="0" y="48"/>
                    </a:lnTo>
                    <a:lnTo>
                      <a:pt x="2" y="53"/>
                    </a:lnTo>
                    <a:lnTo>
                      <a:pt x="4" y="57"/>
                    </a:lnTo>
                    <a:lnTo>
                      <a:pt x="4" y="57"/>
                    </a:lnTo>
                    <a:lnTo>
                      <a:pt x="7" y="56"/>
                    </a:lnTo>
                    <a:lnTo>
                      <a:pt x="10" y="57"/>
                    </a:lnTo>
                    <a:lnTo>
                      <a:pt x="13" y="58"/>
                    </a:lnTo>
                    <a:lnTo>
                      <a:pt x="15" y="60"/>
                    </a:lnTo>
                    <a:lnTo>
                      <a:pt x="15" y="60"/>
                    </a:lnTo>
                    <a:lnTo>
                      <a:pt x="17" y="63"/>
                    </a:lnTo>
                    <a:lnTo>
                      <a:pt x="18" y="66"/>
                    </a:lnTo>
                    <a:lnTo>
                      <a:pt x="19" y="69"/>
                    </a:lnTo>
                    <a:lnTo>
                      <a:pt x="18" y="72"/>
                    </a:lnTo>
                    <a:lnTo>
                      <a:pt x="18" y="72"/>
                    </a:lnTo>
                    <a:lnTo>
                      <a:pt x="23" y="74"/>
                    </a:lnTo>
                    <a:lnTo>
                      <a:pt x="28" y="76"/>
                    </a:lnTo>
                    <a:lnTo>
                      <a:pt x="28" y="76"/>
                    </a:lnTo>
                    <a:lnTo>
                      <a:pt x="30" y="73"/>
                    </a:lnTo>
                    <a:lnTo>
                      <a:pt x="32" y="71"/>
                    </a:lnTo>
                    <a:lnTo>
                      <a:pt x="35" y="70"/>
                    </a:lnTo>
                    <a:lnTo>
                      <a:pt x="38" y="70"/>
                    </a:lnTo>
                    <a:lnTo>
                      <a:pt x="38" y="70"/>
                    </a:lnTo>
                    <a:lnTo>
                      <a:pt x="41" y="70"/>
                    </a:lnTo>
                    <a:lnTo>
                      <a:pt x="44" y="71"/>
                    </a:lnTo>
                    <a:lnTo>
                      <a:pt x="46" y="73"/>
                    </a:lnTo>
                    <a:lnTo>
                      <a:pt x="48" y="76"/>
                    </a:lnTo>
                    <a:lnTo>
                      <a:pt x="48" y="76"/>
                    </a:lnTo>
                    <a:lnTo>
                      <a:pt x="53" y="74"/>
                    </a:lnTo>
                    <a:lnTo>
                      <a:pt x="57" y="72"/>
                    </a:lnTo>
                    <a:lnTo>
                      <a:pt x="57" y="72"/>
                    </a:lnTo>
                    <a:lnTo>
                      <a:pt x="56" y="69"/>
                    </a:lnTo>
                    <a:lnTo>
                      <a:pt x="57" y="66"/>
                    </a:lnTo>
                    <a:lnTo>
                      <a:pt x="59" y="63"/>
                    </a:lnTo>
                    <a:lnTo>
                      <a:pt x="61" y="60"/>
                    </a:lnTo>
                    <a:lnTo>
                      <a:pt x="61" y="60"/>
                    </a:lnTo>
                    <a:lnTo>
                      <a:pt x="63" y="58"/>
                    </a:lnTo>
                    <a:lnTo>
                      <a:pt x="66" y="57"/>
                    </a:lnTo>
                    <a:lnTo>
                      <a:pt x="69" y="56"/>
                    </a:lnTo>
                    <a:lnTo>
                      <a:pt x="72" y="57"/>
                    </a:lnTo>
                    <a:lnTo>
                      <a:pt x="72" y="57"/>
                    </a:lnTo>
                    <a:lnTo>
                      <a:pt x="74" y="53"/>
                    </a:lnTo>
                    <a:lnTo>
                      <a:pt x="76" y="48"/>
                    </a:lnTo>
                    <a:lnTo>
                      <a:pt x="76" y="48"/>
                    </a:lnTo>
                    <a:lnTo>
                      <a:pt x="73" y="46"/>
                    </a:lnTo>
                    <a:lnTo>
                      <a:pt x="71" y="44"/>
                    </a:lnTo>
                    <a:lnTo>
                      <a:pt x="70" y="41"/>
                    </a:lnTo>
                    <a:lnTo>
                      <a:pt x="70" y="38"/>
                    </a:lnTo>
                    <a:lnTo>
                      <a:pt x="70" y="38"/>
                    </a:lnTo>
                    <a:lnTo>
                      <a:pt x="70" y="35"/>
                    </a:lnTo>
                    <a:lnTo>
                      <a:pt x="71" y="32"/>
                    </a:lnTo>
                    <a:lnTo>
                      <a:pt x="73" y="30"/>
                    </a:lnTo>
                    <a:lnTo>
                      <a:pt x="76" y="28"/>
                    </a:lnTo>
                    <a:lnTo>
                      <a:pt x="76" y="28"/>
                    </a:lnTo>
                    <a:close/>
                    <a:moveTo>
                      <a:pt x="38" y="49"/>
                    </a:moveTo>
                    <a:lnTo>
                      <a:pt x="38" y="49"/>
                    </a:lnTo>
                    <a:lnTo>
                      <a:pt x="34" y="48"/>
                    </a:lnTo>
                    <a:lnTo>
                      <a:pt x="30" y="46"/>
                    </a:lnTo>
                    <a:lnTo>
                      <a:pt x="28" y="42"/>
                    </a:lnTo>
                    <a:lnTo>
                      <a:pt x="27" y="38"/>
                    </a:lnTo>
                    <a:lnTo>
                      <a:pt x="27" y="38"/>
                    </a:lnTo>
                    <a:lnTo>
                      <a:pt x="28" y="33"/>
                    </a:lnTo>
                    <a:lnTo>
                      <a:pt x="30" y="30"/>
                    </a:lnTo>
                    <a:lnTo>
                      <a:pt x="34" y="27"/>
                    </a:lnTo>
                    <a:lnTo>
                      <a:pt x="38" y="27"/>
                    </a:lnTo>
                    <a:lnTo>
                      <a:pt x="38" y="27"/>
                    </a:lnTo>
                    <a:lnTo>
                      <a:pt x="42" y="27"/>
                    </a:lnTo>
                    <a:lnTo>
                      <a:pt x="46" y="30"/>
                    </a:lnTo>
                    <a:lnTo>
                      <a:pt x="48" y="33"/>
                    </a:lnTo>
                    <a:lnTo>
                      <a:pt x="49" y="38"/>
                    </a:lnTo>
                    <a:lnTo>
                      <a:pt x="49" y="38"/>
                    </a:lnTo>
                    <a:lnTo>
                      <a:pt x="48" y="42"/>
                    </a:lnTo>
                    <a:lnTo>
                      <a:pt x="46" y="46"/>
                    </a:lnTo>
                    <a:lnTo>
                      <a:pt x="42" y="48"/>
                    </a:lnTo>
                    <a:lnTo>
                      <a:pt x="38" y="49"/>
                    </a:lnTo>
                    <a:lnTo>
                      <a:pt x="38" y="4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9" name="Freeform 189"/>
              <p:cNvSpPr>
                <a:spLocks noEditPoints="1"/>
              </p:cNvSpPr>
              <p:nvPr/>
            </p:nvSpPr>
            <p:spPr bwMode="auto">
              <a:xfrm>
                <a:off x="5172" y="2844"/>
                <a:ext cx="76" cy="76"/>
              </a:xfrm>
              <a:custGeom>
                <a:avLst/>
                <a:gdLst>
                  <a:gd name="T0" fmla="*/ 74 w 76"/>
                  <a:gd name="T1" fmla="*/ 23 h 76"/>
                  <a:gd name="T2" fmla="*/ 69 w 76"/>
                  <a:gd name="T3" fmla="*/ 18 h 76"/>
                  <a:gd name="T4" fmla="*/ 60 w 76"/>
                  <a:gd name="T5" fmla="*/ 15 h 76"/>
                  <a:gd name="T6" fmla="*/ 57 w 76"/>
                  <a:gd name="T7" fmla="*/ 10 h 76"/>
                  <a:gd name="T8" fmla="*/ 57 w 76"/>
                  <a:gd name="T9" fmla="*/ 4 h 76"/>
                  <a:gd name="T10" fmla="*/ 48 w 76"/>
                  <a:gd name="T11" fmla="*/ 0 h 76"/>
                  <a:gd name="T12" fmla="*/ 41 w 76"/>
                  <a:gd name="T13" fmla="*/ 6 h 76"/>
                  <a:gd name="T14" fmla="*/ 35 w 76"/>
                  <a:gd name="T15" fmla="*/ 6 h 76"/>
                  <a:gd name="T16" fmla="*/ 27 w 76"/>
                  <a:gd name="T17" fmla="*/ 0 h 76"/>
                  <a:gd name="T18" fmla="*/ 18 w 76"/>
                  <a:gd name="T19" fmla="*/ 4 h 76"/>
                  <a:gd name="T20" fmla="*/ 18 w 76"/>
                  <a:gd name="T21" fmla="*/ 10 h 76"/>
                  <a:gd name="T22" fmla="*/ 15 w 76"/>
                  <a:gd name="T23" fmla="*/ 15 h 76"/>
                  <a:gd name="T24" fmla="*/ 7 w 76"/>
                  <a:gd name="T25" fmla="*/ 18 h 76"/>
                  <a:gd name="T26" fmla="*/ 2 w 76"/>
                  <a:gd name="T27" fmla="*/ 23 h 76"/>
                  <a:gd name="T28" fmla="*/ 2 w 76"/>
                  <a:gd name="T29" fmla="*/ 29 h 76"/>
                  <a:gd name="T30" fmla="*/ 6 w 76"/>
                  <a:gd name="T31" fmla="*/ 38 h 76"/>
                  <a:gd name="T32" fmla="*/ 4 w 76"/>
                  <a:gd name="T33" fmla="*/ 44 h 76"/>
                  <a:gd name="T34" fmla="*/ 0 w 76"/>
                  <a:gd name="T35" fmla="*/ 48 h 76"/>
                  <a:gd name="T36" fmla="*/ 4 w 76"/>
                  <a:gd name="T37" fmla="*/ 58 h 76"/>
                  <a:gd name="T38" fmla="*/ 13 w 76"/>
                  <a:gd name="T39" fmla="*/ 59 h 76"/>
                  <a:gd name="T40" fmla="*/ 17 w 76"/>
                  <a:gd name="T41" fmla="*/ 63 h 76"/>
                  <a:gd name="T42" fmla="*/ 18 w 76"/>
                  <a:gd name="T43" fmla="*/ 72 h 76"/>
                  <a:gd name="T44" fmla="*/ 27 w 76"/>
                  <a:gd name="T45" fmla="*/ 76 h 76"/>
                  <a:gd name="T46" fmla="*/ 32 w 76"/>
                  <a:gd name="T47" fmla="*/ 71 h 76"/>
                  <a:gd name="T48" fmla="*/ 38 w 76"/>
                  <a:gd name="T49" fmla="*/ 69 h 76"/>
                  <a:gd name="T50" fmla="*/ 46 w 76"/>
                  <a:gd name="T51" fmla="*/ 73 h 76"/>
                  <a:gd name="T52" fmla="*/ 52 w 76"/>
                  <a:gd name="T53" fmla="*/ 74 h 76"/>
                  <a:gd name="T54" fmla="*/ 56 w 76"/>
                  <a:gd name="T55" fmla="*/ 69 h 76"/>
                  <a:gd name="T56" fmla="*/ 60 w 76"/>
                  <a:gd name="T57" fmla="*/ 60 h 76"/>
                  <a:gd name="T58" fmla="*/ 65 w 76"/>
                  <a:gd name="T59" fmla="*/ 57 h 76"/>
                  <a:gd name="T60" fmla="*/ 72 w 76"/>
                  <a:gd name="T61" fmla="*/ 58 h 76"/>
                  <a:gd name="T62" fmla="*/ 76 w 76"/>
                  <a:gd name="T63" fmla="*/ 48 h 76"/>
                  <a:gd name="T64" fmla="*/ 70 w 76"/>
                  <a:gd name="T65" fmla="*/ 41 h 76"/>
                  <a:gd name="T66" fmla="*/ 70 w 76"/>
                  <a:gd name="T67" fmla="*/ 35 h 76"/>
                  <a:gd name="T68" fmla="*/ 76 w 76"/>
                  <a:gd name="T69" fmla="*/ 28 h 76"/>
                  <a:gd name="T70" fmla="*/ 38 w 76"/>
                  <a:gd name="T71" fmla="*/ 49 h 76"/>
                  <a:gd name="T72" fmla="*/ 26 w 76"/>
                  <a:gd name="T73" fmla="*/ 42 h 76"/>
                  <a:gd name="T74" fmla="*/ 26 w 76"/>
                  <a:gd name="T75" fmla="*/ 33 h 76"/>
                  <a:gd name="T76" fmla="*/ 38 w 76"/>
                  <a:gd name="T77" fmla="*/ 26 h 76"/>
                  <a:gd name="T78" fmla="*/ 46 w 76"/>
                  <a:gd name="T79" fmla="*/ 30 h 76"/>
                  <a:gd name="T80" fmla="*/ 49 w 76"/>
                  <a:gd name="T81" fmla="*/ 38 h 76"/>
                  <a:gd name="T82" fmla="*/ 42 w 76"/>
                  <a:gd name="T83"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6">
                    <a:moveTo>
                      <a:pt x="76" y="28"/>
                    </a:moveTo>
                    <a:lnTo>
                      <a:pt x="76" y="28"/>
                    </a:lnTo>
                    <a:lnTo>
                      <a:pt x="74" y="23"/>
                    </a:lnTo>
                    <a:lnTo>
                      <a:pt x="72" y="18"/>
                    </a:lnTo>
                    <a:lnTo>
                      <a:pt x="72" y="18"/>
                    </a:lnTo>
                    <a:lnTo>
                      <a:pt x="69" y="18"/>
                    </a:lnTo>
                    <a:lnTo>
                      <a:pt x="65" y="18"/>
                    </a:lnTo>
                    <a:lnTo>
                      <a:pt x="62" y="17"/>
                    </a:lnTo>
                    <a:lnTo>
                      <a:pt x="60" y="15"/>
                    </a:lnTo>
                    <a:lnTo>
                      <a:pt x="60" y="15"/>
                    </a:lnTo>
                    <a:lnTo>
                      <a:pt x="58" y="12"/>
                    </a:lnTo>
                    <a:lnTo>
                      <a:pt x="57" y="10"/>
                    </a:lnTo>
                    <a:lnTo>
                      <a:pt x="56" y="7"/>
                    </a:lnTo>
                    <a:lnTo>
                      <a:pt x="57" y="4"/>
                    </a:lnTo>
                    <a:lnTo>
                      <a:pt x="57" y="4"/>
                    </a:lnTo>
                    <a:lnTo>
                      <a:pt x="52" y="1"/>
                    </a:lnTo>
                    <a:lnTo>
                      <a:pt x="48" y="0"/>
                    </a:lnTo>
                    <a:lnTo>
                      <a:pt x="48" y="0"/>
                    </a:lnTo>
                    <a:lnTo>
                      <a:pt x="46" y="2"/>
                    </a:lnTo>
                    <a:lnTo>
                      <a:pt x="44" y="4"/>
                    </a:lnTo>
                    <a:lnTo>
                      <a:pt x="41" y="6"/>
                    </a:lnTo>
                    <a:lnTo>
                      <a:pt x="38" y="6"/>
                    </a:lnTo>
                    <a:lnTo>
                      <a:pt x="38" y="6"/>
                    </a:lnTo>
                    <a:lnTo>
                      <a:pt x="35" y="6"/>
                    </a:lnTo>
                    <a:lnTo>
                      <a:pt x="32" y="4"/>
                    </a:lnTo>
                    <a:lnTo>
                      <a:pt x="29" y="2"/>
                    </a:lnTo>
                    <a:lnTo>
                      <a:pt x="27" y="0"/>
                    </a:lnTo>
                    <a:lnTo>
                      <a:pt x="27" y="0"/>
                    </a:lnTo>
                    <a:lnTo>
                      <a:pt x="22" y="1"/>
                    </a:lnTo>
                    <a:lnTo>
                      <a:pt x="18" y="4"/>
                    </a:lnTo>
                    <a:lnTo>
                      <a:pt x="18" y="4"/>
                    </a:lnTo>
                    <a:lnTo>
                      <a:pt x="18" y="7"/>
                    </a:lnTo>
                    <a:lnTo>
                      <a:pt x="18" y="10"/>
                    </a:lnTo>
                    <a:lnTo>
                      <a:pt x="17" y="12"/>
                    </a:lnTo>
                    <a:lnTo>
                      <a:pt x="15" y="15"/>
                    </a:lnTo>
                    <a:lnTo>
                      <a:pt x="15" y="15"/>
                    </a:lnTo>
                    <a:lnTo>
                      <a:pt x="13" y="17"/>
                    </a:lnTo>
                    <a:lnTo>
                      <a:pt x="10" y="18"/>
                    </a:lnTo>
                    <a:lnTo>
                      <a:pt x="7" y="18"/>
                    </a:lnTo>
                    <a:lnTo>
                      <a:pt x="4" y="18"/>
                    </a:lnTo>
                    <a:lnTo>
                      <a:pt x="4" y="18"/>
                    </a:lnTo>
                    <a:lnTo>
                      <a:pt x="2" y="23"/>
                    </a:lnTo>
                    <a:lnTo>
                      <a:pt x="0" y="28"/>
                    </a:lnTo>
                    <a:lnTo>
                      <a:pt x="0" y="28"/>
                    </a:lnTo>
                    <a:lnTo>
                      <a:pt x="2" y="29"/>
                    </a:lnTo>
                    <a:lnTo>
                      <a:pt x="4" y="32"/>
                    </a:lnTo>
                    <a:lnTo>
                      <a:pt x="6" y="35"/>
                    </a:lnTo>
                    <a:lnTo>
                      <a:pt x="6" y="38"/>
                    </a:lnTo>
                    <a:lnTo>
                      <a:pt x="6" y="38"/>
                    </a:lnTo>
                    <a:lnTo>
                      <a:pt x="6" y="41"/>
                    </a:lnTo>
                    <a:lnTo>
                      <a:pt x="4" y="44"/>
                    </a:lnTo>
                    <a:lnTo>
                      <a:pt x="2" y="46"/>
                    </a:lnTo>
                    <a:lnTo>
                      <a:pt x="0" y="48"/>
                    </a:lnTo>
                    <a:lnTo>
                      <a:pt x="0" y="48"/>
                    </a:lnTo>
                    <a:lnTo>
                      <a:pt x="2" y="52"/>
                    </a:lnTo>
                    <a:lnTo>
                      <a:pt x="4" y="58"/>
                    </a:lnTo>
                    <a:lnTo>
                      <a:pt x="4" y="58"/>
                    </a:lnTo>
                    <a:lnTo>
                      <a:pt x="7" y="57"/>
                    </a:lnTo>
                    <a:lnTo>
                      <a:pt x="10" y="57"/>
                    </a:lnTo>
                    <a:lnTo>
                      <a:pt x="13" y="59"/>
                    </a:lnTo>
                    <a:lnTo>
                      <a:pt x="15" y="60"/>
                    </a:lnTo>
                    <a:lnTo>
                      <a:pt x="15" y="60"/>
                    </a:lnTo>
                    <a:lnTo>
                      <a:pt x="17" y="63"/>
                    </a:lnTo>
                    <a:lnTo>
                      <a:pt x="18" y="66"/>
                    </a:lnTo>
                    <a:lnTo>
                      <a:pt x="18" y="69"/>
                    </a:lnTo>
                    <a:lnTo>
                      <a:pt x="18" y="72"/>
                    </a:lnTo>
                    <a:lnTo>
                      <a:pt x="18" y="72"/>
                    </a:lnTo>
                    <a:lnTo>
                      <a:pt x="22" y="74"/>
                    </a:lnTo>
                    <a:lnTo>
                      <a:pt x="27" y="76"/>
                    </a:lnTo>
                    <a:lnTo>
                      <a:pt x="27" y="76"/>
                    </a:lnTo>
                    <a:lnTo>
                      <a:pt x="29" y="73"/>
                    </a:lnTo>
                    <a:lnTo>
                      <a:pt x="32" y="71"/>
                    </a:lnTo>
                    <a:lnTo>
                      <a:pt x="35" y="70"/>
                    </a:lnTo>
                    <a:lnTo>
                      <a:pt x="38" y="69"/>
                    </a:lnTo>
                    <a:lnTo>
                      <a:pt x="38" y="69"/>
                    </a:lnTo>
                    <a:lnTo>
                      <a:pt x="41" y="70"/>
                    </a:lnTo>
                    <a:lnTo>
                      <a:pt x="44" y="71"/>
                    </a:lnTo>
                    <a:lnTo>
                      <a:pt x="46" y="73"/>
                    </a:lnTo>
                    <a:lnTo>
                      <a:pt x="48" y="76"/>
                    </a:lnTo>
                    <a:lnTo>
                      <a:pt x="48" y="76"/>
                    </a:lnTo>
                    <a:lnTo>
                      <a:pt x="52" y="74"/>
                    </a:lnTo>
                    <a:lnTo>
                      <a:pt x="57" y="72"/>
                    </a:lnTo>
                    <a:lnTo>
                      <a:pt x="57" y="72"/>
                    </a:lnTo>
                    <a:lnTo>
                      <a:pt x="56" y="69"/>
                    </a:lnTo>
                    <a:lnTo>
                      <a:pt x="57" y="66"/>
                    </a:lnTo>
                    <a:lnTo>
                      <a:pt x="58" y="63"/>
                    </a:lnTo>
                    <a:lnTo>
                      <a:pt x="60" y="60"/>
                    </a:lnTo>
                    <a:lnTo>
                      <a:pt x="60" y="60"/>
                    </a:lnTo>
                    <a:lnTo>
                      <a:pt x="62" y="59"/>
                    </a:lnTo>
                    <a:lnTo>
                      <a:pt x="65" y="57"/>
                    </a:lnTo>
                    <a:lnTo>
                      <a:pt x="69" y="57"/>
                    </a:lnTo>
                    <a:lnTo>
                      <a:pt x="72" y="58"/>
                    </a:lnTo>
                    <a:lnTo>
                      <a:pt x="72" y="58"/>
                    </a:lnTo>
                    <a:lnTo>
                      <a:pt x="74" y="52"/>
                    </a:lnTo>
                    <a:lnTo>
                      <a:pt x="76" y="48"/>
                    </a:lnTo>
                    <a:lnTo>
                      <a:pt x="76" y="48"/>
                    </a:lnTo>
                    <a:lnTo>
                      <a:pt x="73" y="46"/>
                    </a:lnTo>
                    <a:lnTo>
                      <a:pt x="71" y="44"/>
                    </a:lnTo>
                    <a:lnTo>
                      <a:pt x="70" y="41"/>
                    </a:lnTo>
                    <a:lnTo>
                      <a:pt x="70" y="38"/>
                    </a:lnTo>
                    <a:lnTo>
                      <a:pt x="70" y="38"/>
                    </a:lnTo>
                    <a:lnTo>
                      <a:pt x="70" y="35"/>
                    </a:lnTo>
                    <a:lnTo>
                      <a:pt x="71" y="32"/>
                    </a:lnTo>
                    <a:lnTo>
                      <a:pt x="73" y="29"/>
                    </a:lnTo>
                    <a:lnTo>
                      <a:pt x="76" y="28"/>
                    </a:lnTo>
                    <a:lnTo>
                      <a:pt x="76" y="28"/>
                    </a:lnTo>
                    <a:close/>
                    <a:moveTo>
                      <a:pt x="38" y="49"/>
                    </a:moveTo>
                    <a:lnTo>
                      <a:pt x="38" y="49"/>
                    </a:lnTo>
                    <a:lnTo>
                      <a:pt x="33" y="48"/>
                    </a:lnTo>
                    <a:lnTo>
                      <a:pt x="29" y="46"/>
                    </a:lnTo>
                    <a:lnTo>
                      <a:pt x="26" y="42"/>
                    </a:lnTo>
                    <a:lnTo>
                      <a:pt x="26" y="38"/>
                    </a:lnTo>
                    <a:lnTo>
                      <a:pt x="26" y="38"/>
                    </a:lnTo>
                    <a:lnTo>
                      <a:pt x="26" y="33"/>
                    </a:lnTo>
                    <a:lnTo>
                      <a:pt x="29" y="30"/>
                    </a:lnTo>
                    <a:lnTo>
                      <a:pt x="33" y="27"/>
                    </a:lnTo>
                    <a:lnTo>
                      <a:pt x="38" y="26"/>
                    </a:lnTo>
                    <a:lnTo>
                      <a:pt x="38" y="26"/>
                    </a:lnTo>
                    <a:lnTo>
                      <a:pt x="42" y="27"/>
                    </a:lnTo>
                    <a:lnTo>
                      <a:pt x="46" y="30"/>
                    </a:lnTo>
                    <a:lnTo>
                      <a:pt x="48" y="33"/>
                    </a:lnTo>
                    <a:lnTo>
                      <a:pt x="49" y="38"/>
                    </a:lnTo>
                    <a:lnTo>
                      <a:pt x="49" y="38"/>
                    </a:lnTo>
                    <a:lnTo>
                      <a:pt x="48" y="42"/>
                    </a:lnTo>
                    <a:lnTo>
                      <a:pt x="46" y="46"/>
                    </a:lnTo>
                    <a:lnTo>
                      <a:pt x="42" y="48"/>
                    </a:lnTo>
                    <a:lnTo>
                      <a:pt x="38" y="49"/>
                    </a:lnTo>
                    <a:lnTo>
                      <a:pt x="38" y="4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0" name="Freeform 190"/>
              <p:cNvSpPr>
                <a:spLocks/>
              </p:cNvSpPr>
              <p:nvPr/>
            </p:nvSpPr>
            <p:spPr bwMode="auto">
              <a:xfrm>
                <a:off x="477" y="44"/>
                <a:ext cx="111" cy="36"/>
              </a:xfrm>
              <a:custGeom>
                <a:avLst/>
                <a:gdLst>
                  <a:gd name="T0" fmla="*/ 111 w 111"/>
                  <a:gd name="T1" fmla="*/ 36 h 36"/>
                  <a:gd name="T2" fmla="*/ 109 w 111"/>
                  <a:gd name="T3" fmla="*/ 27 h 36"/>
                  <a:gd name="T4" fmla="*/ 109 w 111"/>
                  <a:gd name="T5" fmla="*/ 27 h 36"/>
                  <a:gd name="T6" fmla="*/ 106 w 111"/>
                  <a:gd name="T7" fmla="*/ 19 h 36"/>
                  <a:gd name="T8" fmla="*/ 104 w 111"/>
                  <a:gd name="T9" fmla="*/ 16 h 36"/>
                  <a:gd name="T10" fmla="*/ 102 w 111"/>
                  <a:gd name="T11" fmla="*/ 13 h 36"/>
                  <a:gd name="T12" fmla="*/ 102 w 111"/>
                  <a:gd name="T13" fmla="*/ 13 h 36"/>
                  <a:gd name="T14" fmla="*/ 101 w 111"/>
                  <a:gd name="T15" fmla="*/ 9 h 36"/>
                  <a:gd name="T16" fmla="*/ 97 w 111"/>
                  <a:gd name="T17" fmla="*/ 5 h 36"/>
                  <a:gd name="T18" fmla="*/ 93 w 111"/>
                  <a:gd name="T19" fmla="*/ 1 h 36"/>
                  <a:gd name="T20" fmla="*/ 88 w 111"/>
                  <a:gd name="T21" fmla="*/ 0 h 36"/>
                  <a:gd name="T22" fmla="*/ 23 w 111"/>
                  <a:gd name="T23" fmla="*/ 0 h 36"/>
                  <a:gd name="T24" fmla="*/ 23 w 111"/>
                  <a:gd name="T25" fmla="*/ 0 h 36"/>
                  <a:gd name="T26" fmla="*/ 18 w 111"/>
                  <a:gd name="T27" fmla="*/ 1 h 36"/>
                  <a:gd name="T28" fmla="*/ 14 w 111"/>
                  <a:gd name="T29" fmla="*/ 5 h 36"/>
                  <a:gd name="T30" fmla="*/ 11 w 111"/>
                  <a:gd name="T31" fmla="*/ 8 h 36"/>
                  <a:gd name="T32" fmla="*/ 10 w 111"/>
                  <a:gd name="T33" fmla="*/ 13 h 36"/>
                  <a:gd name="T34" fmla="*/ 10 w 111"/>
                  <a:gd name="T35" fmla="*/ 13 h 36"/>
                  <a:gd name="T36" fmla="*/ 8 w 111"/>
                  <a:gd name="T37" fmla="*/ 15 h 36"/>
                  <a:gd name="T38" fmla="*/ 5 w 111"/>
                  <a:gd name="T39" fmla="*/ 18 h 36"/>
                  <a:gd name="T40" fmla="*/ 4 w 111"/>
                  <a:gd name="T41" fmla="*/ 22 h 36"/>
                  <a:gd name="T42" fmla="*/ 3 w 111"/>
                  <a:gd name="T43" fmla="*/ 27 h 36"/>
                  <a:gd name="T44" fmla="*/ 0 w 111"/>
                  <a:gd name="T4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36">
                    <a:moveTo>
                      <a:pt x="111" y="36"/>
                    </a:moveTo>
                    <a:lnTo>
                      <a:pt x="109" y="27"/>
                    </a:lnTo>
                    <a:lnTo>
                      <a:pt x="109" y="27"/>
                    </a:lnTo>
                    <a:lnTo>
                      <a:pt x="106" y="19"/>
                    </a:lnTo>
                    <a:lnTo>
                      <a:pt x="104" y="16"/>
                    </a:lnTo>
                    <a:lnTo>
                      <a:pt x="102" y="13"/>
                    </a:lnTo>
                    <a:lnTo>
                      <a:pt x="102" y="13"/>
                    </a:lnTo>
                    <a:lnTo>
                      <a:pt x="101" y="9"/>
                    </a:lnTo>
                    <a:lnTo>
                      <a:pt x="97" y="5"/>
                    </a:lnTo>
                    <a:lnTo>
                      <a:pt x="93" y="1"/>
                    </a:lnTo>
                    <a:lnTo>
                      <a:pt x="88" y="0"/>
                    </a:lnTo>
                    <a:lnTo>
                      <a:pt x="23" y="0"/>
                    </a:lnTo>
                    <a:lnTo>
                      <a:pt x="23" y="0"/>
                    </a:lnTo>
                    <a:lnTo>
                      <a:pt x="18" y="1"/>
                    </a:lnTo>
                    <a:lnTo>
                      <a:pt x="14" y="5"/>
                    </a:lnTo>
                    <a:lnTo>
                      <a:pt x="11" y="8"/>
                    </a:lnTo>
                    <a:lnTo>
                      <a:pt x="10" y="13"/>
                    </a:lnTo>
                    <a:lnTo>
                      <a:pt x="10" y="13"/>
                    </a:lnTo>
                    <a:lnTo>
                      <a:pt x="8" y="15"/>
                    </a:lnTo>
                    <a:lnTo>
                      <a:pt x="5" y="18"/>
                    </a:lnTo>
                    <a:lnTo>
                      <a:pt x="4" y="22"/>
                    </a:lnTo>
                    <a:lnTo>
                      <a:pt x="3" y="27"/>
                    </a:lnTo>
                    <a:lnTo>
                      <a:pt x="0" y="3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1" name="Freeform 191"/>
              <p:cNvSpPr>
                <a:spLocks/>
              </p:cNvSpPr>
              <p:nvPr/>
            </p:nvSpPr>
            <p:spPr bwMode="auto">
              <a:xfrm>
                <a:off x="488" y="68"/>
                <a:ext cx="88" cy="12"/>
              </a:xfrm>
              <a:custGeom>
                <a:avLst/>
                <a:gdLst>
                  <a:gd name="T0" fmla="*/ 0 w 88"/>
                  <a:gd name="T1" fmla="*/ 12 h 12"/>
                  <a:gd name="T2" fmla="*/ 2 w 88"/>
                  <a:gd name="T3" fmla="*/ 6 h 12"/>
                  <a:gd name="T4" fmla="*/ 2 w 88"/>
                  <a:gd name="T5" fmla="*/ 6 h 12"/>
                  <a:gd name="T6" fmla="*/ 3 w 88"/>
                  <a:gd name="T7" fmla="*/ 2 h 12"/>
                  <a:gd name="T8" fmla="*/ 4 w 88"/>
                  <a:gd name="T9" fmla="*/ 0 h 12"/>
                  <a:gd name="T10" fmla="*/ 4 w 88"/>
                  <a:gd name="T11" fmla="*/ 0 h 12"/>
                  <a:gd name="T12" fmla="*/ 8 w 88"/>
                  <a:gd name="T13" fmla="*/ 2 h 12"/>
                  <a:gd name="T14" fmla="*/ 12 w 88"/>
                  <a:gd name="T15" fmla="*/ 3 h 12"/>
                  <a:gd name="T16" fmla="*/ 77 w 88"/>
                  <a:gd name="T17" fmla="*/ 3 h 12"/>
                  <a:gd name="T18" fmla="*/ 77 w 88"/>
                  <a:gd name="T19" fmla="*/ 3 h 12"/>
                  <a:gd name="T20" fmla="*/ 81 w 88"/>
                  <a:gd name="T21" fmla="*/ 2 h 12"/>
                  <a:gd name="T22" fmla="*/ 85 w 88"/>
                  <a:gd name="T23" fmla="*/ 0 h 12"/>
                  <a:gd name="T24" fmla="*/ 85 w 88"/>
                  <a:gd name="T25" fmla="*/ 0 h 12"/>
                  <a:gd name="T26" fmla="*/ 86 w 88"/>
                  <a:gd name="T27" fmla="*/ 6 h 12"/>
                  <a:gd name="T28" fmla="*/ 88 w 88"/>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
                    <a:moveTo>
                      <a:pt x="0" y="12"/>
                    </a:moveTo>
                    <a:lnTo>
                      <a:pt x="2" y="6"/>
                    </a:lnTo>
                    <a:lnTo>
                      <a:pt x="2" y="6"/>
                    </a:lnTo>
                    <a:lnTo>
                      <a:pt x="3" y="2"/>
                    </a:lnTo>
                    <a:lnTo>
                      <a:pt x="4" y="0"/>
                    </a:lnTo>
                    <a:lnTo>
                      <a:pt x="4" y="0"/>
                    </a:lnTo>
                    <a:lnTo>
                      <a:pt x="8" y="2"/>
                    </a:lnTo>
                    <a:lnTo>
                      <a:pt x="12" y="3"/>
                    </a:lnTo>
                    <a:lnTo>
                      <a:pt x="77" y="3"/>
                    </a:lnTo>
                    <a:lnTo>
                      <a:pt x="77" y="3"/>
                    </a:lnTo>
                    <a:lnTo>
                      <a:pt x="81" y="2"/>
                    </a:lnTo>
                    <a:lnTo>
                      <a:pt x="85" y="0"/>
                    </a:lnTo>
                    <a:lnTo>
                      <a:pt x="85" y="0"/>
                    </a:lnTo>
                    <a:lnTo>
                      <a:pt x="86" y="6"/>
                    </a:lnTo>
                    <a:lnTo>
                      <a:pt x="88"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2" name="Freeform 192"/>
              <p:cNvSpPr>
                <a:spLocks/>
              </p:cNvSpPr>
              <p:nvPr/>
            </p:nvSpPr>
            <p:spPr bwMode="auto">
              <a:xfrm>
                <a:off x="392" y="88"/>
                <a:ext cx="281" cy="95"/>
              </a:xfrm>
              <a:custGeom>
                <a:avLst/>
                <a:gdLst>
                  <a:gd name="T0" fmla="*/ 262 w 281"/>
                  <a:gd name="T1" fmla="*/ 0 h 95"/>
                  <a:gd name="T2" fmla="*/ 19 w 281"/>
                  <a:gd name="T3" fmla="*/ 0 h 95"/>
                  <a:gd name="T4" fmla="*/ 19 w 281"/>
                  <a:gd name="T5" fmla="*/ 0 h 95"/>
                  <a:gd name="T6" fmla="*/ 16 w 281"/>
                  <a:gd name="T7" fmla="*/ 1 h 95"/>
                  <a:gd name="T8" fmla="*/ 12 w 281"/>
                  <a:gd name="T9" fmla="*/ 2 h 95"/>
                  <a:gd name="T10" fmla="*/ 9 w 281"/>
                  <a:gd name="T11" fmla="*/ 4 h 95"/>
                  <a:gd name="T12" fmla="*/ 6 w 281"/>
                  <a:gd name="T13" fmla="*/ 6 h 95"/>
                  <a:gd name="T14" fmla="*/ 3 w 281"/>
                  <a:gd name="T15" fmla="*/ 9 h 95"/>
                  <a:gd name="T16" fmla="*/ 1 w 281"/>
                  <a:gd name="T17" fmla="*/ 12 h 95"/>
                  <a:gd name="T18" fmla="*/ 0 w 281"/>
                  <a:gd name="T19" fmla="*/ 15 h 95"/>
                  <a:gd name="T20" fmla="*/ 0 w 281"/>
                  <a:gd name="T21" fmla="*/ 19 h 95"/>
                  <a:gd name="T22" fmla="*/ 0 w 281"/>
                  <a:gd name="T23" fmla="*/ 42 h 95"/>
                  <a:gd name="T24" fmla="*/ 0 w 281"/>
                  <a:gd name="T25" fmla="*/ 42 h 95"/>
                  <a:gd name="T26" fmla="*/ 0 w 281"/>
                  <a:gd name="T27" fmla="*/ 49 h 95"/>
                  <a:gd name="T28" fmla="*/ 1 w 281"/>
                  <a:gd name="T29" fmla="*/ 55 h 95"/>
                  <a:gd name="T30" fmla="*/ 1 w 281"/>
                  <a:gd name="T31" fmla="*/ 55 h 95"/>
                  <a:gd name="T32" fmla="*/ 2 w 281"/>
                  <a:gd name="T33" fmla="*/ 56 h 95"/>
                  <a:gd name="T34" fmla="*/ 2 w 281"/>
                  <a:gd name="T35" fmla="*/ 56 h 95"/>
                  <a:gd name="T36" fmla="*/ 5 w 281"/>
                  <a:gd name="T37" fmla="*/ 57 h 95"/>
                  <a:gd name="T38" fmla="*/ 9 w 281"/>
                  <a:gd name="T39" fmla="*/ 59 h 95"/>
                  <a:gd name="T40" fmla="*/ 20 w 281"/>
                  <a:gd name="T41" fmla="*/ 62 h 95"/>
                  <a:gd name="T42" fmla="*/ 124 w 281"/>
                  <a:gd name="T43" fmla="*/ 94 h 95"/>
                  <a:gd name="T44" fmla="*/ 124 w 281"/>
                  <a:gd name="T45" fmla="*/ 94 h 95"/>
                  <a:gd name="T46" fmla="*/ 127 w 281"/>
                  <a:gd name="T47" fmla="*/ 95 h 95"/>
                  <a:gd name="T48" fmla="*/ 127 w 281"/>
                  <a:gd name="T49" fmla="*/ 92 h 95"/>
                  <a:gd name="T50" fmla="*/ 127 w 281"/>
                  <a:gd name="T51" fmla="*/ 92 h 95"/>
                  <a:gd name="T52" fmla="*/ 128 w 281"/>
                  <a:gd name="T53" fmla="*/ 87 h 95"/>
                  <a:gd name="T54" fmla="*/ 131 w 281"/>
                  <a:gd name="T55" fmla="*/ 82 h 95"/>
                  <a:gd name="T56" fmla="*/ 135 w 281"/>
                  <a:gd name="T57" fmla="*/ 79 h 95"/>
                  <a:gd name="T58" fmla="*/ 140 w 281"/>
                  <a:gd name="T59" fmla="*/ 78 h 95"/>
                  <a:gd name="T60" fmla="*/ 140 w 281"/>
                  <a:gd name="T61" fmla="*/ 78 h 95"/>
                  <a:gd name="T62" fmla="*/ 146 w 281"/>
                  <a:gd name="T63" fmla="*/ 79 h 95"/>
                  <a:gd name="T64" fmla="*/ 151 w 281"/>
                  <a:gd name="T65" fmla="*/ 82 h 95"/>
                  <a:gd name="T66" fmla="*/ 154 w 281"/>
                  <a:gd name="T67" fmla="*/ 87 h 95"/>
                  <a:gd name="T68" fmla="*/ 155 w 281"/>
                  <a:gd name="T69" fmla="*/ 92 h 95"/>
                  <a:gd name="T70" fmla="*/ 155 w 281"/>
                  <a:gd name="T71" fmla="*/ 95 h 95"/>
                  <a:gd name="T72" fmla="*/ 155 w 281"/>
                  <a:gd name="T73" fmla="*/ 95 h 95"/>
                  <a:gd name="T74" fmla="*/ 158 w 281"/>
                  <a:gd name="T75" fmla="*/ 94 h 95"/>
                  <a:gd name="T76" fmla="*/ 262 w 281"/>
                  <a:gd name="T77" fmla="*/ 62 h 95"/>
                  <a:gd name="T78" fmla="*/ 262 w 281"/>
                  <a:gd name="T79" fmla="*/ 62 h 95"/>
                  <a:gd name="T80" fmla="*/ 273 w 281"/>
                  <a:gd name="T81" fmla="*/ 59 h 95"/>
                  <a:gd name="T82" fmla="*/ 276 w 281"/>
                  <a:gd name="T83" fmla="*/ 57 h 95"/>
                  <a:gd name="T84" fmla="*/ 279 w 281"/>
                  <a:gd name="T85" fmla="*/ 56 h 95"/>
                  <a:gd name="T86" fmla="*/ 279 w 281"/>
                  <a:gd name="T87" fmla="*/ 56 h 95"/>
                  <a:gd name="T88" fmla="*/ 280 w 281"/>
                  <a:gd name="T89" fmla="*/ 55 h 95"/>
                  <a:gd name="T90" fmla="*/ 280 w 281"/>
                  <a:gd name="T91" fmla="*/ 55 h 95"/>
                  <a:gd name="T92" fmla="*/ 281 w 281"/>
                  <a:gd name="T93" fmla="*/ 49 h 95"/>
                  <a:gd name="T94" fmla="*/ 281 w 281"/>
                  <a:gd name="T95" fmla="*/ 42 h 95"/>
                  <a:gd name="T96" fmla="*/ 281 w 281"/>
                  <a:gd name="T97" fmla="*/ 19 h 95"/>
                  <a:gd name="T98" fmla="*/ 281 w 281"/>
                  <a:gd name="T99" fmla="*/ 19 h 95"/>
                  <a:gd name="T100" fmla="*/ 281 w 281"/>
                  <a:gd name="T101" fmla="*/ 15 h 95"/>
                  <a:gd name="T102" fmla="*/ 280 w 281"/>
                  <a:gd name="T103" fmla="*/ 12 h 95"/>
                  <a:gd name="T104" fmla="*/ 278 w 281"/>
                  <a:gd name="T105" fmla="*/ 9 h 95"/>
                  <a:gd name="T106" fmla="*/ 276 w 281"/>
                  <a:gd name="T107" fmla="*/ 6 h 95"/>
                  <a:gd name="T108" fmla="*/ 273 w 281"/>
                  <a:gd name="T109" fmla="*/ 4 h 95"/>
                  <a:gd name="T110" fmla="*/ 270 w 281"/>
                  <a:gd name="T111" fmla="*/ 2 h 95"/>
                  <a:gd name="T112" fmla="*/ 266 w 281"/>
                  <a:gd name="T113" fmla="*/ 1 h 95"/>
                  <a:gd name="T114" fmla="*/ 262 w 281"/>
                  <a:gd name="T115" fmla="*/ 0 h 95"/>
                  <a:gd name="T116" fmla="*/ 262 w 281"/>
                  <a:gd name="T1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1" h="95">
                    <a:moveTo>
                      <a:pt x="262" y="0"/>
                    </a:moveTo>
                    <a:lnTo>
                      <a:pt x="19" y="0"/>
                    </a:lnTo>
                    <a:lnTo>
                      <a:pt x="19" y="0"/>
                    </a:lnTo>
                    <a:lnTo>
                      <a:pt x="16" y="1"/>
                    </a:lnTo>
                    <a:lnTo>
                      <a:pt x="12" y="2"/>
                    </a:lnTo>
                    <a:lnTo>
                      <a:pt x="9" y="4"/>
                    </a:lnTo>
                    <a:lnTo>
                      <a:pt x="6" y="6"/>
                    </a:lnTo>
                    <a:lnTo>
                      <a:pt x="3" y="9"/>
                    </a:lnTo>
                    <a:lnTo>
                      <a:pt x="1" y="12"/>
                    </a:lnTo>
                    <a:lnTo>
                      <a:pt x="0" y="15"/>
                    </a:lnTo>
                    <a:lnTo>
                      <a:pt x="0" y="19"/>
                    </a:lnTo>
                    <a:lnTo>
                      <a:pt x="0" y="42"/>
                    </a:lnTo>
                    <a:lnTo>
                      <a:pt x="0" y="42"/>
                    </a:lnTo>
                    <a:lnTo>
                      <a:pt x="0" y="49"/>
                    </a:lnTo>
                    <a:lnTo>
                      <a:pt x="1" y="55"/>
                    </a:lnTo>
                    <a:lnTo>
                      <a:pt x="1" y="55"/>
                    </a:lnTo>
                    <a:lnTo>
                      <a:pt x="2" y="56"/>
                    </a:lnTo>
                    <a:lnTo>
                      <a:pt x="2" y="56"/>
                    </a:lnTo>
                    <a:lnTo>
                      <a:pt x="5" y="57"/>
                    </a:lnTo>
                    <a:lnTo>
                      <a:pt x="9" y="59"/>
                    </a:lnTo>
                    <a:lnTo>
                      <a:pt x="20" y="62"/>
                    </a:lnTo>
                    <a:lnTo>
                      <a:pt x="124" y="94"/>
                    </a:lnTo>
                    <a:lnTo>
                      <a:pt x="124" y="94"/>
                    </a:lnTo>
                    <a:lnTo>
                      <a:pt x="127" y="95"/>
                    </a:lnTo>
                    <a:lnTo>
                      <a:pt x="127" y="92"/>
                    </a:lnTo>
                    <a:lnTo>
                      <a:pt x="127" y="92"/>
                    </a:lnTo>
                    <a:lnTo>
                      <a:pt x="128" y="87"/>
                    </a:lnTo>
                    <a:lnTo>
                      <a:pt x="131" y="82"/>
                    </a:lnTo>
                    <a:lnTo>
                      <a:pt x="135" y="79"/>
                    </a:lnTo>
                    <a:lnTo>
                      <a:pt x="140" y="78"/>
                    </a:lnTo>
                    <a:lnTo>
                      <a:pt x="140" y="78"/>
                    </a:lnTo>
                    <a:lnTo>
                      <a:pt x="146" y="79"/>
                    </a:lnTo>
                    <a:lnTo>
                      <a:pt x="151" y="82"/>
                    </a:lnTo>
                    <a:lnTo>
                      <a:pt x="154" y="87"/>
                    </a:lnTo>
                    <a:lnTo>
                      <a:pt x="155" y="92"/>
                    </a:lnTo>
                    <a:lnTo>
                      <a:pt x="155" y="95"/>
                    </a:lnTo>
                    <a:lnTo>
                      <a:pt x="155" y="95"/>
                    </a:lnTo>
                    <a:lnTo>
                      <a:pt x="158" y="94"/>
                    </a:lnTo>
                    <a:lnTo>
                      <a:pt x="262" y="62"/>
                    </a:lnTo>
                    <a:lnTo>
                      <a:pt x="262" y="62"/>
                    </a:lnTo>
                    <a:lnTo>
                      <a:pt x="273" y="59"/>
                    </a:lnTo>
                    <a:lnTo>
                      <a:pt x="276" y="57"/>
                    </a:lnTo>
                    <a:lnTo>
                      <a:pt x="279" y="56"/>
                    </a:lnTo>
                    <a:lnTo>
                      <a:pt x="279" y="56"/>
                    </a:lnTo>
                    <a:lnTo>
                      <a:pt x="280" y="55"/>
                    </a:lnTo>
                    <a:lnTo>
                      <a:pt x="280" y="55"/>
                    </a:lnTo>
                    <a:lnTo>
                      <a:pt x="281" y="49"/>
                    </a:lnTo>
                    <a:lnTo>
                      <a:pt x="281" y="42"/>
                    </a:lnTo>
                    <a:lnTo>
                      <a:pt x="281" y="19"/>
                    </a:lnTo>
                    <a:lnTo>
                      <a:pt x="281" y="19"/>
                    </a:lnTo>
                    <a:lnTo>
                      <a:pt x="281" y="15"/>
                    </a:lnTo>
                    <a:lnTo>
                      <a:pt x="280" y="12"/>
                    </a:lnTo>
                    <a:lnTo>
                      <a:pt x="278" y="9"/>
                    </a:lnTo>
                    <a:lnTo>
                      <a:pt x="276" y="6"/>
                    </a:lnTo>
                    <a:lnTo>
                      <a:pt x="273" y="4"/>
                    </a:lnTo>
                    <a:lnTo>
                      <a:pt x="270" y="2"/>
                    </a:lnTo>
                    <a:lnTo>
                      <a:pt x="266" y="1"/>
                    </a:lnTo>
                    <a:lnTo>
                      <a:pt x="262" y="0"/>
                    </a:lnTo>
                    <a:lnTo>
                      <a:pt x="262"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3" name="Freeform 193"/>
              <p:cNvSpPr>
                <a:spLocks/>
              </p:cNvSpPr>
              <p:nvPr/>
            </p:nvSpPr>
            <p:spPr bwMode="auto">
              <a:xfrm>
                <a:off x="519" y="192"/>
                <a:ext cx="28" cy="20"/>
              </a:xfrm>
              <a:custGeom>
                <a:avLst/>
                <a:gdLst>
                  <a:gd name="T0" fmla="*/ 28 w 28"/>
                  <a:gd name="T1" fmla="*/ 0 h 20"/>
                  <a:gd name="T2" fmla="*/ 28 w 28"/>
                  <a:gd name="T3" fmla="*/ 7 h 20"/>
                  <a:gd name="T4" fmla="*/ 28 w 28"/>
                  <a:gd name="T5" fmla="*/ 7 h 20"/>
                  <a:gd name="T6" fmla="*/ 27 w 28"/>
                  <a:gd name="T7" fmla="*/ 12 h 20"/>
                  <a:gd name="T8" fmla="*/ 24 w 28"/>
                  <a:gd name="T9" fmla="*/ 16 h 20"/>
                  <a:gd name="T10" fmla="*/ 19 w 28"/>
                  <a:gd name="T11" fmla="*/ 19 h 20"/>
                  <a:gd name="T12" fmla="*/ 13 w 28"/>
                  <a:gd name="T13" fmla="*/ 20 h 20"/>
                  <a:gd name="T14" fmla="*/ 13 w 28"/>
                  <a:gd name="T15" fmla="*/ 20 h 20"/>
                  <a:gd name="T16" fmla="*/ 8 w 28"/>
                  <a:gd name="T17" fmla="*/ 19 h 20"/>
                  <a:gd name="T18" fmla="*/ 4 w 28"/>
                  <a:gd name="T19" fmla="*/ 16 h 20"/>
                  <a:gd name="T20" fmla="*/ 1 w 28"/>
                  <a:gd name="T21" fmla="*/ 12 h 20"/>
                  <a:gd name="T22" fmla="*/ 0 w 28"/>
                  <a:gd name="T23" fmla="*/ 7 h 20"/>
                  <a:gd name="T24" fmla="*/ 0 w 28"/>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0">
                    <a:moveTo>
                      <a:pt x="28" y="0"/>
                    </a:moveTo>
                    <a:lnTo>
                      <a:pt x="28" y="7"/>
                    </a:lnTo>
                    <a:lnTo>
                      <a:pt x="28" y="7"/>
                    </a:lnTo>
                    <a:lnTo>
                      <a:pt x="27" y="12"/>
                    </a:lnTo>
                    <a:lnTo>
                      <a:pt x="24" y="16"/>
                    </a:lnTo>
                    <a:lnTo>
                      <a:pt x="19" y="19"/>
                    </a:lnTo>
                    <a:lnTo>
                      <a:pt x="13" y="20"/>
                    </a:lnTo>
                    <a:lnTo>
                      <a:pt x="13" y="20"/>
                    </a:lnTo>
                    <a:lnTo>
                      <a:pt x="8" y="19"/>
                    </a:lnTo>
                    <a:lnTo>
                      <a:pt x="4" y="16"/>
                    </a:lnTo>
                    <a:lnTo>
                      <a:pt x="1" y="12"/>
                    </a:lnTo>
                    <a:lnTo>
                      <a:pt x="0" y="7"/>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4" name="Freeform 194"/>
              <p:cNvSpPr>
                <a:spLocks/>
              </p:cNvSpPr>
              <p:nvPr/>
            </p:nvSpPr>
            <p:spPr bwMode="auto">
              <a:xfrm>
                <a:off x="394" y="153"/>
                <a:ext cx="277" cy="138"/>
              </a:xfrm>
              <a:custGeom>
                <a:avLst/>
                <a:gdLst>
                  <a:gd name="T0" fmla="*/ 0 w 277"/>
                  <a:gd name="T1" fmla="*/ 0 h 138"/>
                  <a:gd name="T2" fmla="*/ 0 w 277"/>
                  <a:gd name="T3" fmla="*/ 119 h 138"/>
                  <a:gd name="T4" fmla="*/ 0 w 277"/>
                  <a:gd name="T5" fmla="*/ 119 h 138"/>
                  <a:gd name="T6" fmla="*/ 0 w 277"/>
                  <a:gd name="T7" fmla="*/ 123 h 138"/>
                  <a:gd name="T8" fmla="*/ 1 w 277"/>
                  <a:gd name="T9" fmla="*/ 126 h 138"/>
                  <a:gd name="T10" fmla="*/ 4 w 277"/>
                  <a:gd name="T11" fmla="*/ 129 h 138"/>
                  <a:gd name="T12" fmla="*/ 6 w 277"/>
                  <a:gd name="T13" fmla="*/ 132 h 138"/>
                  <a:gd name="T14" fmla="*/ 9 w 277"/>
                  <a:gd name="T15" fmla="*/ 134 h 138"/>
                  <a:gd name="T16" fmla="*/ 12 w 277"/>
                  <a:gd name="T17" fmla="*/ 136 h 138"/>
                  <a:gd name="T18" fmla="*/ 16 w 277"/>
                  <a:gd name="T19" fmla="*/ 137 h 138"/>
                  <a:gd name="T20" fmla="*/ 20 w 277"/>
                  <a:gd name="T21" fmla="*/ 138 h 138"/>
                  <a:gd name="T22" fmla="*/ 258 w 277"/>
                  <a:gd name="T23" fmla="*/ 138 h 138"/>
                  <a:gd name="T24" fmla="*/ 258 w 277"/>
                  <a:gd name="T25" fmla="*/ 138 h 138"/>
                  <a:gd name="T26" fmla="*/ 262 w 277"/>
                  <a:gd name="T27" fmla="*/ 137 h 138"/>
                  <a:gd name="T28" fmla="*/ 265 w 277"/>
                  <a:gd name="T29" fmla="*/ 136 h 138"/>
                  <a:gd name="T30" fmla="*/ 269 w 277"/>
                  <a:gd name="T31" fmla="*/ 134 h 138"/>
                  <a:gd name="T32" fmla="*/ 271 w 277"/>
                  <a:gd name="T33" fmla="*/ 132 h 138"/>
                  <a:gd name="T34" fmla="*/ 274 w 277"/>
                  <a:gd name="T35" fmla="*/ 129 h 138"/>
                  <a:gd name="T36" fmla="*/ 275 w 277"/>
                  <a:gd name="T37" fmla="*/ 126 h 138"/>
                  <a:gd name="T38" fmla="*/ 276 w 277"/>
                  <a:gd name="T39" fmla="*/ 123 h 138"/>
                  <a:gd name="T40" fmla="*/ 277 w 277"/>
                  <a:gd name="T41" fmla="*/ 119 h 138"/>
                  <a:gd name="T42" fmla="*/ 277 w 277"/>
                  <a:gd name="T4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138">
                    <a:moveTo>
                      <a:pt x="0" y="0"/>
                    </a:moveTo>
                    <a:lnTo>
                      <a:pt x="0" y="119"/>
                    </a:lnTo>
                    <a:lnTo>
                      <a:pt x="0" y="119"/>
                    </a:lnTo>
                    <a:lnTo>
                      <a:pt x="0" y="123"/>
                    </a:lnTo>
                    <a:lnTo>
                      <a:pt x="1" y="126"/>
                    </a:lnTo>
                    <a:lnTo>
                      <a:pt x="4" y="129"/>
                    </a:lnTo>
                    <a:lnTo>
                      <a:pt x="6" y="132"/>
                    </a:lnTo>
                    <a:lnTo>
                      <a:pt x="9" y="134"/>
                    </a:lnTo>
                    <a:lnTo>
                      <a:pt x="12" y="136"/>
                    </a:lnTo>
                    <a:lnTo>
                      <a:pt x="16" y="137"/>
                    </a:lnTo>
                    <a:lnTo>
                      <a:pt x="20" y="138"/>
                    </a:lnTo>
                    <a:lnTo>
                      <a:pt x="258" y="138"/>
                    </a:lnTo>
                    <a:lnTo>
                      <a:pt x="258" y="138"/>
                    </a:lnTo>
                    <a:lnTo>
                      <a:pt x="262" y="137"/>
                    </a:lnTo>
                    <a:lnTo>
                      <a:pt x="265" y="136"/>
                    </a:lnTo>
                    <a:lnTo>
                      <a:pt x="269" y="134"/>
                    </a:lnTo>
                    <a:lnTo>
                      <a:pt x="271" y="132"/>
                    </a:lnTo>
                    <a:lnTo>
                      <a:pt x="274" y="129"/>
                    </a:lnTo>
                    <a:lnTo>
                      <a:pt x="275" y="126"/>
                    </a:lnTo>
                    <a:lnTo>
                      <a:pt x="276" y="123"/>
                    </a:lnTo>
                    <a:lnTo>
                      <a:pt x="277" y="119"/>
                    </a:lnTo>
                    <a:lnTo>
                      <a:pt x="27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5" name="Freeform 195"/>
              <p:cNvSpPr>
                <a:spLocks/>
              </p:cNvSpPr>
              <p:nvPr/>
            </p:nvSpPr>
            <p:spPr bwMode="auto">
              <a:xfrm>
                <a:off x="191" y="799"/>
                <a:ext cx="89" cy="90"/>
              </a:xfrm>
              <a:custGeom>
                <a:avLst/>
                <a:gdLst>
                  <a:gd name="T0" fmla="*/ 89 w 89"/>
                  <a:gd name="T1" fmla="*/ 3 h 90"/>
                  <a:gd name="T2" fmla="*/ 89 w 89"/>
                  <a:gd name="T3" fmla="*/ 3 h 90"/>
                  <a:gd name="T4" fmla="*/ 84 w 89"/>
                  <a:gd name="T5" fmla="*/ 14 h 90"/>
                  <a:gd name="T6" fmla="*/ 79 w 89"/>
                  <a:gd name="T7" fmla="*/ 25 h 90"/>
                  <a:gd name="T8" fmla="*/ 76 w 89"/>
                  <a:gd name="T9" fmla="*/ 38 h 90"/>
                  <a:gd name="T10" fmla="*/ 75 w 89"/>
                  <a:gd name="T11" fmla="*/ 53 h 90"/>
                  <a:gd name="T12" fmla="*/ 75 w 89"/>
                  <a:gd name="T13" fmla="*/ 53 h 90"/>
                  <a:gd name="T14" fmla="*/ 76 w 89"/>
                  <a:gd name="T15" fmla="*/ 66 h 90"/>
                  <a:gd name="T16" fmla="*/ 77 w 89"/>
                  <a:gd name="T17" fmla="*/ 75 h 90"/>
                  <a:gd name="T18" fmla="*/ 77 w 89"/>
                  <a:gd name="T19" fmla="*/ 75 h 90"/>
                  <a:gd name="T20" fmla="*/ 77 w 89"/>
                  <a:gd name="T21" fmla="*/ 82 h 90"/>
                  <a:gd name="T22" fmla="*/ 74 w 89"/>
                  <a:gd name="T23" fmla="*/ 86 h 90"/>
                  <a:gd name="T24" fmla="*/ 70 w 89"/>
                  <a:gd name="T25" fmla="*/ 89 h 90"/>
                  <a:gd name="T26" fmla="*/ 65 w 89"/>
                  <a:gd name="T27" fmla="*/ 90 h 90"/>
                  <a:gd name="T28" fmla="*/ 26 w 89"/>
                  <a:gd name="T29" fmla="*/ 90 h 90"/>
                  <a:gd name="T30" fmla="*/ 26 w 89"/>
                  <a:gd name="T31" fmla="*/ 90 h 90"/>
                  <a:gd name="T32" fmla="*/ 20 w 89"/>
                  <a:gd name="T33" fmla="*/ 89 h 90"/>
                  <a:gd name="T34" fmla="*/ 16 w 89"/>
                  <a:gd name="T35" fmla="*/ 86 h 90"/>
                  <a:gd name="T36" fmla="*/ 14 w 89"/>
                  <a:gd name="T37" fmla="*/ 82 h 90"/>
                  <a:gd name="T38" fmla="*/ 14 w 89"/>
                  <a:gd name="T39" fmla="*/ 75 h 90"/>
                  <a:gd name="T40" fmla="*/ 14 w 89"/>
                  <a:gd name="T41" fmla="*/ 75 h 90"/>
                  <a:gd name="T42" fmla="*/ 16 w 89"/>
                  <a:gd name="T43" fmla="*/ 51 h 90"/>
                  <a:gd name="T44" fmla="*/ 16 w 89"/>
                  <a:gd name="T45" fmla="*/ 51 h 90"/>
                  <a:gd name="T46" fmla="*/ 5 w 89"/>
                  <a:gd name="T47" fmla="*/ 46 h 90"/>
                  <a:gd name="T48" fmla="*/ 0 w 89"/>
                  <a:gd name="T49" fmla="*/ 43 h 90"/>
                  <a:gd name="T50" fmla="*/ 0 w 89"/>
                  <a:gd name="T51" fmla="*/ 43 h 90"/>
                  <a:gd name="T52" fmla="*/ 6 w 89"/>
                  <a:gd name="T53" fmla="*/ 33 h 90"/>
                  <a:gd name="T54" fmla="*/ 12 w 89"/>
                  <a:gd name="T55" fmla="*/ 23 h 90"/>
                  <a:gd name="T56" fmla="*/ 17 w 89"/>
                  <a:gd name="T57" fmla="*/ 12 h 90"/>
                  <a:gd name="T58" fmla="*/ 20 w 89"/>
                  <a:gd name="T5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90">
                    <a:moveTo>
                      <a:pt x="89" y="3"/>
                    </a:moveTo>
                    <a:lnTo>
                      <a:pt x="89" y="3"/>
                    </a:lnTo>
                    <a:lnTo>
                      <a:pt x="84" y="14"/>
                    </a:lnTo>
                    <a:lnTo>
                      <a:pt x="79" y="25"/>
                    </a:lnTo>
                    <a:lnTo>
                      <a:pt x="76" y="38"/>
                    </a:lnTo>
                    <a:lnTo>
                      <a:pt x="75" y="53"/>
                    </a:lnTo>
                    <a:lnTo>
                      <a:pt x="75" y="53"/>
                    </a:lnTo>
                    <a:lnTo>
                      <a:pt x="76" y="66"/>
                    </a:lnTo>
                    <a:lnTo>
                      <a:pt x="77" y="75"/>
                    </a:lnTo>
                    <a:lnTo>
                      <a:pt x="77" y="75"/>
                    </a:lnTo>
                    <a:lnTo>
                      <a:pt x="77" y="82"/>
                    </a:lnTo>
                    <a:lnTo>
                      <a:pt x="74" y="86"/>
                    </a:lnTo>
                    <a:lnTo>
                      <a:pt x="70" y="89"/>
                    </a:lnTo>
                    <a:lnTo>
                      <a:pt x="65" y="90"/>
                    </a:lnTo>
                    <a:lnTo>
                      <a:pt x="26" y="90"/>
                    </a:lnTo>
                    <a:lnTo>
                      <a:pt x="26" y="90"/>
                    </a:lnTo>
                    <a:lnTo>
                      <a:pt x="20" y="89"/>
                    </a:lnTo>
                    <a:lnTo>
                      <a:pt x="16" y="86"/>
                    </a:lnTo>
                    <a:lnTo>
                      <a:pt x="14" y="82"/>
                    </a:lnTo>
                    <a:lnTo>
                      <a:pt x="14" y="75"/>
                    </a:lnTo>
                    <a:lnTo>
                      <a:pt x="14" y="75"/>
                    </a:lnTo>
                    <a:lnTo>
                      <a:pt x="16" y="51"/>
                    </a:lnTo>
                    <a:lnTo>
                      <a:pt x="16" y="51"/>
                    </a:lnTo>
                    <a:lnTo>
                      <a:pt x="5" y="46"/>
                    </a:lnTo>
                    <a:lnTo>
                      <a:pt x="0" y="43"/>
                    </a:lnTo>
                    <a:lnTo>
                      <a:pt x="0" y="43"/>
                    </a:lnTo>
                    <a:lnTo>
                      <a:pt x="6" y="33"/>
                    </a:lnTo>
                    <a:lnTo>
                      <a:pt x="12" y="23"/>
                    </a:lnTo>
                    <a:lnTo>
                      <a:pt x="17" y="12"/>
                    </a:lnTo>
                    <a:lnTo>
                      <a:pt x="2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6" name="Freeform 196"/>
              <p:cNvSpPr>
                <a:spLocks/>
              </p:cNvSpPr>
              <p:nvPr/>
            </p:nvSpPr>
            <p:spPr bwMode="auto">
              <a:xfrm>
                <a:off x="40" y="714"/>
                <a:ext cx="30" cy="56"/>
              </a:xfrm>
              <a:custGeom>
                <a:avLst/>
                <a:gdLst>
                  <a:gd name="T0" fmla="*/ 30 w 30"/>
                  <a:gd name="T1" fmla="*/ 56 h 56"/>
                  <a:gd name="T2" fmla="*/ 0 w 30"/>
                  <a:gd name="T3" fmla="*/ 49 h 56"/>
                  <a:gd name="T4" fmla="*/ 0 w 30"/>
                  <a:gd name="T5" fmla="*/ 7 h 56"/>
                  <a:gd name="T6" fmla="*/ 30 w 30"/>
                  <a:gd name="T7" fmla="*/ 0 h 56"/>
                </a:gdLst>
                <a:ahLst/>
                <a:cxnLst>
                  <a:cxn ang="0">
                    <a:pos x="T0" y="T1"/>
                  </a:cxn>
                  <a:cxn ang="0">
                    <a:pos x="T2" y="T3"/>
                  </a:cxn>
                  <a:cxn ang="0">
                    <a:pos x="T4" y="T5"/>
                  </a:cxn>
                  <a:cxn ang="0">
                    <a:pos x="T6" y="T7"/>
                  </a:cxn>
                </a:cxnLst>
                <a:rect l="0" t="0" r="r" b="b"/>
                <a:pathLst>
                  <a:path w="30" h="56">
                    <a:moveTo>
                      <a:pt x="30" y="56"/>
                    </a:moveTo>
                    <a:lnTo>
                      <a:pt x="0" y="49"/>
                    </a:lnTo>
                    <a:lnTo>
                      <a:pt x="0" y="7"/>
                    </a:lnTo>
                    <a:lnTo>
                      <a:pt x="3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7" name="Freeform 197"/>
              <p:cNvSpPr>
                <a:spLocks/>
              </p:cNvSpPr>
              <p:nvPr/>
            </p:nvSpPr>
            <p:spPr bwMode="auto">
              <a:xfrm>
                <a:off x="117" y="692"/>
                <a:ext cx="217" cy="128"/>
              </a:xfrm>
              <a:custGeom>
                <a:avLst/>
                <a:gdLst>
                  <a:gd name="T0" fmla="*/ 112 w 217"/>
                  <a:gd name="T1" fmla="*/ 6 h 128"/>
                  <a:gd name="T2" fmla="*/ 112 w 217"/>
                  <a:gd name="T3" fmla="*/ 6 h 128"/>
                  <a:gd name="T4" fmla="*/ 112 w 217"/>
                  <a:gd name="T5" fmla="*/ 6 h 128"/>
                  <a:gd name="T6" fmla="*/ 112 w 217"/>
                  <a:gd name="T7" fmla="*/ 6 h 128"/>
                  <a:gd name="T8" fmla="*/ 115 w 217"/>
                  <a:gd name="T9" fmla="*/ 3 h 128"/>
                  <a:gd name="T10" fmla="*/ 118 w 217"/>
                  <a:gd name="T11" fmla="*/ 1 h 128"/>
                  <a:gd name="T12" fmla="*/ 121 w 217"/>
                  <a:gd name="T13" fmla="*/ 0 h 128"/>
                  <a:gd name="T14" fmla="*/ 125 w 217"/>
                  <a:gd name="T15" fmla="*/ 0 h 128"/>
                  <a:gd name="T16" fmla="*/ 186 w 217"/>
                  <a:gd name="T17" fmla="*/ 0 h 128"/>
                  <a:gd name="T18" fmla="*/ 186 w 217"/>
                  <a:gd name="T19" fmla="*/ 0 h 128"/>
                  <a:gd name="T20" fmla="*/ 190 w 217"/>
                  <a:gd name="T21" fmla="*/ 0 h 128"/>
                  <a:gd name="T22" fmla="*/ 194 w 217"/>
                  <a:gd name="T23" fmla="*/ 1 h 128"/>
                  <a:gd name="T24" fmla="*/ 197 w 217"/>
                  <a:gd name="T25" fmla="*/ 3 h 128"/>
                  <a:gd name="T26" fmla="*/ 200 w 217"/>
                  <a:gd name="T27" fmla="*/ 6 h 128"/>
                  <a:gd name="T28" fmla="*/ 203 w 217"/>
                  <a:gd name="T29" fmla="*/ 9 h 128"/>
                  <a:gd name="T30" fmla="*/ 205 w 217"/>
                  <a:gd name="T31" fmla="*/ 13 h 128"/>
                  <a:gd name="T32" fmla="*/ 206 w 217"/>
                  <a:gd name="T33" fmla="*/ 16 h 128"/>
                  <a:gd name="T34" fmla="*/ 206 w 217"/>
                  <a:gd name="T35" fmla="*/ 20 h 128"/>
                  <a:gd name="T36" fmla="*/ 206 w 217"/>
                  <a:gd name="T37" fmla="*/ 33 h 128"/>
                  <a:gd name="T38" fmla="*/ 206 w 217"/>
                  <a:gd name="T39" fmla="*/ 35 h 128"/>
                  <a:gd name="T40" fmla="*/ 206 w 217"/>
                  <a:gd name="T41" fmla="*/ 35 h 128"/>
                  <a:gd name="T42" fmla="*/ 211 w 217"/>
                  <a:gd name="T43" fmla="*/ 37 h 128"/>
                  <a:gd name="T44" fmla="*/ 214 w 217"/>
                  <a:gd name="T45" fmla="*/ 42 h 128"/>
                  <a:gd name="T46" fmla="*/ 216 w 217"/>
                  <a:gd name="T47" fmla="*/ 46 h 128"/>
                  <a:gd name="T48" fmla="*/ 217 w 217"/>
                  <a:gd name="T49" fmla="*/ 50 h 128"/>
                  <a:gd name="T50" fmla="*/ 217 w 217"/>
                  <a:gd name="T51" fmla="*/ 50 h 128"/>
                  <a:gd name="T52" fmla="*/ 216 w 217"/>
                  <a:gd name="T53" fmla="*/ 55 h 128"/>
                  <a:gd name="T54" fmla="*/ 214 w 217"/>
                  <a:gd name="T55" fmla="*/ 59 h 128"/>
                  <a:gd name="T56" fmla="*/ 211 w 217"/>
                  <a:gd name="T57" fmla="*/ 63 h 128"/>
                  <a:gd name="T58" fmla="*/ 206 w 217"/>
                  <a:gd name="T59" fmla="*/ 65 h 128"/>
                  <a:gd name="T60" fmla="*/ 206 w 217"/>
                  <a:gd name="T61" fmla="*/ 67 h 128"/>
                  <a:gd name="T62" fmla="*/ 206 w 217"/>
                  <a:gd name="T63" fmla="*/ 81 h 128"/>
                  <a:gd name="T64" fmla="*/ 206 w 217"/>
                  <a:gd name="T65" fmla="*/ 81 h 128"/>
                  <a:gd name="T66" fmla="*/ 206 w 217"/>
                  <a:gd name="T67" fmla="*/ 85 h 128"/>
                  <a:gd name="T68" fmla="*/ 205 w 217"/>
                  <a:gd name="T69" fmla="*/ 89 h 128"/>
                  <a:gd name="T70" fmla="*/ 203 w 217"/>
                  <a:gd name="T71" fmla="*/ 92 h 128"/>
                  <a:gd name="T72" fmla="*/ 200 w 217"/>
                  <a:gd name="T73" fmla="*/ 95 h 128"/>
                  <a:gd name="T74" fmla="*/ 197 w 217"/>
                  <a:gd name="T75" fmla="*/ 97 h 128"/>
                  <a:gd name="T76" fmla="*/ 194 w 217"/>
                  <a:gd name="T77" fmla="*/ 99 h 128"/>
                  <a:gd name="T78" fmla="*/ 190 w 217"/>
                  <a:gd name="T79" fmla="*/ 100 h 128"/>
                  <a:gd name="T80" fmla="*/ 186 w 217"/>
                  <a:gd name="T81" fmla="*/ 101 h 128"/>
                  <a:gd name="T82" fmla="*/ 125 w 217"/>
                  <a:gd name="T83" fmla="*/ 101 h 128"/>
                  <a:gd name="T84" fmla="*/ 125 w 217"/>
                  <a:gd name="T85" fmla="*/ 101 h 128"/>
                  <a:gd name="T86" fmla="*/ 121 w 217"/>
                  <a:gd name="T87" fmla="*/ 100 h 128"/>
                  <a:gd name="T88" fmla="*/ 118 w 217"/>
                  <a:gd name="T89" fmla="*/ 99 h 128"/>
                  <a:gd name="T90" fmla="*/ 115 w 217"/>
                  <a:gd name="T91" fmla="*/ 98 h 128"/>
                  <a:gd name="T92" fmla="*/ 112 w 217"/>
                  <a:gd name="T93" fmla="*/ 95 h 128"/>
                  <a:gd name="T94" fmla="*/ 112 w 217"/>
                  <a:gd name="T95" fmla="*/ 95 h 128"/>
                  <a:gd name="T96" fmla="*/ 83 w 217"/>
                  <a:gd name="T97" fmla="*/ 100 h 128"/>
                  <a:gd name="T98" fmla="*/ 68 w 217"/>
                  <a:gd name="T99" fmla="*/ 103 h 128"/>
                  <a:gd name="T100" fmla="*/ 53 w 217"/>
                  <a:gd name="T101" fmla="*/ 106 h 128"/>
                  <a:gd name="T102" fmla="*/ 40 w 217"/>
                  <a:gd name="T103" fmla="*/ 110 h 128"/>
                  <a:gd name="T104" fmla="*/ 25 w 217"/>
                  <a:gd name="T105" fmla="*/ 116 h 128"/>
                  <a:gd name="T106" fmla="*/ 13 w 217"/>
                  <a:gd name="T107" fmla="*/ 122 h 128"/>
                  <a:gd name="T108" fmla="*/ 0 w 217"/>
                  <a:gd name="T10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7" h="128">
                    <a:moveTo>
                      <a:pt x="112" y="6"/>
                    </a:moveTo>
                    <a:lnTo>
                      <a:pt x="112" y="6"/>
                    </a:lnTo>
                    <a:lnTo>
                      <a:pt x="112" y="6"/>
                    </a:lnTo>
                    <a:lnTo>
                      <a:pt x="112" y="6"/>
                    </a:lnTo>
                    <a:lnTo>
                      <a:pt x="115" y="3"/>
                    </a:lnTo>
                    <a:lnTo>
                      <a:pt x="118" y="1"/>
                    </a:lnTo>
                    <a:lnTo>
                      <a:pt x="121" y="0"/>
                    </a:lnTo>
                    <a:lnTo>
                      <a:pt x="125" y="0"/>
                    </a:lnTo>
                    <a:lnTo>
                      <a:pt x="186" y="0"/>
                    </a:lnTo>
                    <a:lnTo>
                      <a:pt x="186" y="0"/>
                    </a:lnTo>
                    <a:lnTo>
                      <a:pt x="190" y="0"/>
                    </a:lnTo>
                    <a:lnTo>
                      <a:pt x="194" y="1"/>
                    </a:lnTo>
                    <a:lnTo>
                      <a:pt x="197" y="3"/>
                    </a:lnTo>
                    <a:lnTo>
                      <a:pt x="200" y="6"/>
                    </a:lnTo>
                    <a:lnTo>
                      <a:pt x="203" y="9"/>
                    </a:lnTo>
                    <a:lnTo>
                      <a:pt x="205" y="13"/>
                    </a:lnTo>
                    <a:lnTo>
                      <a:pt x="206" y="16"/>
                    </a:lnTo>
                    <a:lnTo>
                      <a:pt x="206" y="20"/>
                    </a:lnTo>
                    <a:lnTo>
                      <a:pt x="206" y="33"/>
                    </a:lnTo>
                    <a:lnTo>
                      <a:pt x="206" y="35"/>
                    </a:lnTo>
                    <a:lnTo>
                      <a:pt x="206" y="35"/>
                    </a:lnTo>
                    <a:lnTo>
                      <a:pt x="211" y="37"/>
                    </a:lnTo>
                    <a:lnTo>
                      <a:pt x="214" y="42"/>
                    </a:lnTo>
                    <a:lnTo>
                      <a:pt x="216" y="46"/>
                    </a:lnTo>
                    <a:lnTo>
                      <a:pt x="217" y="50"/>
                    </a:lnTo>
                    <a:lnTo>
                      <a:pt x="217" y="50"/>
                    </a:lnTo>
                    <a:lnTo>
                      <a:pt x="216" y="55"/>
                    </a:lnTo>
                    <a:lnTo>
                      <a:pt x="214" y="59"/>
                    </a:lnTo>
                    <a:lnTo>
                      <a:pt x="211" y="63"/>
                    </a:lnTo>
                    <a:lnTo>
                      <a:pt x="206" y="65"/>
                    </a:lnTo>
                    <a:lnTo>
                      <a:pt x="206" y="67"/>
                    </a:lnTo>
                    <a:lnTo>
                      <a:pt x="206" y="81"/>
                    </a:lnTo>
                    <a:lnTo>
                      <a:pt x="206" y="81"/>
                    </a:lnTo>
                    <a:lnTo>
                      <a:pt x="206" y="85"/>
                    </a:lnTo>
                    <a:lnTo>
                      <a:pt x="205" y="89"/>
                    </a:lnTo>
                    <a:lnTo>
                      <a:pt x="203" y="92"/>
                    </a:lnTo>
                    <a:lnTo>
                      <a:pt x="200" y="95"/>
                    </a:lnTo>
                    <a:lnTo>
                      <a:pt x="197" y="97"/>
                    </a:lnTo>
                    <a:lnTo>
                      <a:pt x="194" y="99"/>
                    </a:lnTo>
                    <a:lnTo>
                      <a:pt x="190" y="100"/>
                    </a:lnTo>
                    <a:lnTo>
                      <a:pt x="186" y="101"/>
                    </a:lnTo>
                    <a:lnTo>
                      <a:pt x="125" y="101"/>
                    </a:lnTo>
                    <a:lnTo>
                      <a:pt x="125" y="101"/>
                    </a:lnTo>
                    <a:lnTo>
                      <a:pt x="121" y="100"/>
                    </a:lnTo>
                    <a:lnTo>
                      <a:pt x="118" y="99"/>
                    </a:lnTo>
                    <a:lnTo>
                      <a:pt x="115" y="98"/>
                    </a:lnTo>
                    <a:lnTo>
                      <a:pt x="112" y="95"/>
                    </a:lnTo>
                    <a:lnTo>
                      <a:pt x="112" y="95"/>
                    </a:lnTo>
                    <a:lnTo>
                      <a:pt x="83" y="100"/>
                    </a:lnTo>
                    <a:lnTo>
                      <a:pt x="68" y="103"/>
                    </a:lnTo>
                    <a:lnTo>
                      <a:pt x="53" y="106"/>
                    </a:lnTo>
                    <a:lnTo>
                      <a:pt x="40" y="110"/>
                    </a:lnTo>
                    <a:lnTo>
                      <a:pt x="25" y="116"/>
                    </a:lnTo>
                    <a:lnTo>
                      <a:pt x="13" y="122"/>
                    </a:lnTo>
                    <a:lnTo>
                      <a:pt x="0" y="1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8" name="Freeform 198"/>
              <p:cNvSpPr>
                <a:spLocks/>
              </p:cNvSpPr>
              <p:nvPr/>
            </p:nvSpPr>
            <p:spPr bwMode="auto">
              <a:xfrm>
                <a:off x="117" y="665"/>
                <a:ext cx="103" cy="57"/>
              </a:xfrm>
              <a:custGeom>
                <a:avLst/>
                <a:gdLst>
                  <a:gd name="T0" fmla="*/ 0 w 103"/>
                  <a:gd name="T1" fmla="*/ 0 h 57"/>
                  <a:gd name="T2" fmla="*/ 0 w 103"/>
                  <a:gd name="T3" fmla="*/ 0 h 57"/>
                  <a:gd name="T4" fmla="*/ 12 w 103"/>
                  <a:gd name="T5" fmla="*/ 6 h 57"/>
                  <a:gd name="T6" fmla="*/ 23 w 103"/>
                  <a:gd name="T7" fmla="*/ 11 h 57"/>
                  <a:gd name="T8" fmla="*/ 36 w 103"/>
                  <a:gd name="T9" fmla="*/ 16 h 57"/>
                  <a:gd name="T10" fmla="*/ 49 w 103"/>
                  <a:gd name="T11" fmla="*/ 20 h 57"/>
                  <a:gd name="T12" fmla="*/ 76 w 103"/>
                  <a:gd name="T13" fmla="*/ 26 h 57"/>
                  <a:gd name="T14" fmla="*/ 103 w 103"/>
                  <a:gd name="T15" fmla="*/ 32 h 57"/>
                  <a:gd name="T16" fmla="*/ 103 w 103"/>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57">
                    <a:moveTo>
                      <a:pt x="0" y="0"/>
                    </a:moveTo>
                    <a:lnTo>
                      <a:pt x="0" y="0"/>
                    </a:lnTo>
                    <a:lnTo>
                      <a:pt x="12" y="6"/>
                    </a:lnTo>
                    <a:lnTo>
                      <a:pt x="23" y="11"/>
                    </a:lnTo>
                    <a:lnTo>
                      <a:pt x="36" y="16"/>
                    </a:lnTo>
                    <a:lnTo>
                      <a:pt x="49" y="20"/>
                    </a:lnTo>
                    <a:lnTo>
                      <a:pt x="76" y="26"/>
                    </a:lnTo>
                    <a:lnTo>
                      <a:pt x="103" y="32"/>
                    </a:lnTo>
                    <a:lnTo>
                      <a:pt x="103" y="5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9" name="Rectangle 199"/>
              <p:cNvSpPr>
                <a:spLocks noChangeArrowheads="1"/>
              </p:cNvSpPr>
              <p:nvPr/>
            </p:nvSpPr>
            <p:spPr bwMode="auto">
              <a:xfrm>
                <a:off x="78" y="646"/>
                <a:ext cx="32" cy="192"/>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0" name="Freeform 200"/>
              <p:cNvSpPr>
                <a:spLocks/>
              </p:cNvSpPr>
              <p:nvPr/>
            </p:nvSpPr>
            <p:spPr bwMode="auto">
              <a:xfrm>
                <a:off x="4366" y="2469"/>
                <a:ext cx="82" cy="95"/>
              </a:xfrm>
              <a:custGeom>
                <a:avLst/>
                <a:gdLst>
                  <a:gd name="T0" fmla="*/ 0 w 82"/>
                  <a:gd name="T1" fmla="*/ 23 h 95"/>
                  <a:gd name="T2" fmla="*/ 0 w 82"/>
                  <a:gd name="T3" fmla="*/ 23 h 95"/>
                  <a:gd name="T4" fmla="*/ 24 w 82"/>
                  <a:gd name="T5" fmla="*/ 57 h 95"/>
                  <a:gd name="T6" fmla="*/ 34 w 82"/>
                  <a:gd name="T7" fmla="*/ 73 h 95"/>
                  <a:gd name="T8" fmla="*/ 45 w 82"/>
                  <a:gd name="T9" fmla="*/ 85 h 95"/>
                  <a:gd name="T10" fmla="*/ 45 w 82"/>
                  <a:gd name="T11" fmla="*/ 85 h 95"/>
                  <a:gd name="T12" fmla="*/ 49 w 82"/>
                  <a:gd name="T13" fmla="*/ 89 h 95"/>
                  <a:gd name="T14" fmla="*/ 53 w 82"/>
                  <a:gd name="T15" fmla="*/ 92 h 95"/>
                  <a:gd name="T16" fmla="*/ 57 w 82"/>
                  <a:gd name="T17" fmla="*/ 94 h 95"/>
                  <a:gd name="T18" fmla="*/ 61 w 82"/>
                  <a:gd name="T19" fmla="*/ 95 h 95"/>
                  <a:gd name="T20" fmla="*/ 65 w 82"/>
                  <a:gd name="T21" fmla="*/ 95 h 95"/>
                  <a:gd name="T22" fmla="*/ 69 w 82"/>
                  <a:gd name="T23" fmla="*/ 94 h 95"/>
                  <a:gd name="T24" fmla="*/ 72 w 82"/>
                  <a:gd name="T25" fmla="*/ 93 h 95"/>
                  <a:gd name="T26" fmla="*/ 75 w 82"/>
                  <a:gd name="T27" fmla="*/ 91 h 95"/>
                  <a:gd name="T28" fmla="*/ 75 w 82"/>
                  <a:gd name="T29" fmla="*/ 91 h 95"/>
                  <a:gd name="T30" fmla="*/ 77 w 82"/>
                  <a:gd name="T31" fmla="*/ 88 h 95"/>
                  <a:gd name="T32" fmla="*/ 80 w 82"/>
                  <a:gd name="T33" fmla="*/ 85 h 95"/>
                  <a:gd name="T34" fmla="*/ 82 w 82"/>
                  <a:gd name="T35" fmla="*/ 81 h 95"/>
                  <a:gd name="T36" fmla="*/ 82 w 82"/>
                  <a:gd name="T37" fmla="*/ 77 h 95"/>
                  <a:gd name="T38" fmla="*/ 82 w 82"/>
                  <a:gd name="T39" fmla="*/ 73 h 95"/>
                  <a:gd name="T40" fmla="*/ 81 w 82"/>
                  <a:gd name="T41" fmla="*/ 68 h 95"/>
                  <a:gd name="T42" fmla="*/ 79 w 82"/>
                  <a:gd name="T43" fmla="*/ 63 h 95"/>
                  <a:gd name="T44" fmla="*/ 75 w 82"/>
                  <a:gd name="T45" fmla="*/ 59 h 95"/>
                  <a:gd name="T46" fmla="*/ 75 w 82"/>
                  <a:gd name="T47" fmla="*/ 59 h 95"/>
                  <a:gd name="T48" fmla="*/ 63 w 82"/>
                  <a:gd name="T49" fmla="*/ 46 h 95"/>
                  <a:gd name="T50" fmla="*/ 50 w 82"/>
                  <a:gd name="T51" fmla="*/ 31 h 95"/>
                  <a:gd name="T52" fmla="*/ 17 w 82"/>
                  <a:gd name="T5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5">
                    <a:moveTo>
                      <a:pt x="0" y="23"/>
                    </a:moveTo>
                    <a:lnTo>
                      <a:pt x="0" y="23"/>
                    </a:lnTo>
                    <a:lnTo>
                      <a:pt x="24" y="57"/>
                    </a:lnTo>
                    <a:lnTo>
                      <a:pt x="34" y="73"/>
                    </a:lnTo>
                    <a:lnTo>
                      <a:pt x="45" y="85"/>
                    </a:lnTo>
                    <a:lnTo>
                      <a:pt x="45" y="85"/>
                    </a:lnTo>
                    <a:lnTo>
                      <a:pt x="49" y="89"/>
                    </a:lnTo>
                    <a:lnTo>
                      <a:pt x="53" y="92"/>
                    </a:lnTo>
                    <a:lnTo>
                      <a:pt x="57" y="94"/>
                    </a:lnTo>
                    <a:lnTo>
                      <a:pt x="61" y="95"/>
                    </a:lnTo>
                    <a:lnTo>
                      <a:pt x="65" y="95"/>
                    </a:lnTo>
                    <a:lnTo>
                      <a:pt x="69" y="94"/>
                    </a:lnTo>
                    <a:lnTo>
                      <a:pt x="72" y="93"/>
                    </a:lnTo>
                    <a:lnTo>
                      <a:pt x="75" y="91"/>
                    </a:lnTo>
                    <a:lnTo>
                      <a:pt x="75" y="91"/>
                    </a:lnTo>
                    <a:lnTo>
                      <a:pt x="77" y="88"/>
                    </a:lnTo>
                    <a:lnTo>
                      <a:pt x="80" y="85"/>
                    </a:lnTo>
                    <a:lnTo>
                      <a:pt x="82" y="81"/>
                    </a:lnTo>
                    <a:lnTo>
                      <a:pt x="82" y="77"/>
                    </a:lnTo>
                    <a:lnTo>
                      <a:pt x="82" y="73"/>
                    </a:lnTo>
                    <a:lnTo>
                      <a:pt x="81" y="68"/>
                    </a:lnTo>
                    <a:lnTo>
                      <a:pt x="79" y="63"/>
                    </a:lnTo>
                    <a:lnTo>
                      <a:pt x="75" y="59"/>
                    </a:lnTo>
                    <a:lnTo>
                      <a:pt x="75" y="59"/>
                    </a:lnTo>
                    <a:lnTo>
                      <a:pt x="63" y="46"/>
                    </a:lnTo>
                    <a:lnTo>
                      <a:pt x="50" y="31"/>
                    </a:lnTo>
                    <a:lnTo>
                      <a:pt x="1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1" name="Freeform 201"/>
              <p:cNvSpPr>
                <a:spLocks/>
              </p:cNvSpPr>
              <p:nvPr/>
            </p:nvSpPr>
            <p:spPr bwMode="auto">
              <a:xfrm>
                <a:off x="4245" y="2331"/>
                <a:ext cx="110" cy="124"/>
              </a:xfrm>
              <a:custGeom>
                <a:avLst/>
                <a:gdLst>
                  <a:gd name="T0" fmla="*/ 110 w 110"/>
                  <a:gd name="T1" fmla="*/ 110 h 124"/>
                  <a:gd name="T2" fmla="*/ 110 w 110"/>
                  <a:gd name="T3" fmla="*/ 110 h 124"/>
                  <a:gd name="T4" fmla="*/ 95 w 110"/>
                  <a:gd name="T5" fmla="*/ 95 h 124"/>
                  <a:gd name="T6" fmla="*/ 95 w 110"/>
                  <a:gd name="T7" fmla="*/ 95 h 124"/>
                  <a:gd name="T8" fmla="*/ 97 w 110"/>
                  <a:gd name="T9" fmla="*/ 86 h 124"/>
                  <a:gd name="T10" fmla="*/ 98 w 110"/>
                  <a:gd name="T11" fmla="*/ 79 h 124"/>
                  <a:gd name="T12" fmla="*/ 98 w 110"/>
                  <a:gd name="T13" fmla="*/ 71 h 124"/>
                  <a:gd name="T14" fmla="*/ 97 w 110"/>
                  <a:gd name="T15" fmla="*/ 64 h 124"/>
                  <a:gd name="T16" fmla="*/ 95 w 110"/>
                  <a:gd name="T17" fmla="*/ 56 h 124"/>
                  <a:gd name="T18" fmla="*/ 92 w 110"/>
                  <a:gd name="T19" fmla="*/ 49 h 124"/>
                  <a:gd name="T20" fmla="*/ 86 w 110"/>
                  <a:gd name="T21" fmla="*/ 41 h 124"/>
                  <a:gd name="T22" fmla="*/ 80 w 110"/>
                  <a:gd name="T23" fmla="*/ 33 h 124"/>
                  <a:gd name="T24" fmla="*/ 80 w 110"/>
                  <a:gd name="T25" fmla="*/ 33 h 124"/>
                  <a:gd name="T26" fmla="*/ 71 w 110"/>
                  <a:gd name="T27" fmla="*/ 23 h 124"/>
                  <a:gd name="T28" fmla="*/ 62 w 110"/>
                  <a:gd name="T29" fmla="*/ 15 h 124"/>
                  <a:gd name="T30" fmla="*/ 51 w 110"/>
                  <a:gd name="T31" fmla="*/ 8 h 124"/>
                  <a:gd name="T32" fmla="*/ 41 w 110"/>
                  <a:gd name="T33" fmla="*/ 3 h 124"/>
                  <a:gd name="T34" fmla="*/ 32 w 110"/>
                  <a:gd name="T35" fmla="*/ 0 h 124"/>
                  <a:gd name="T36" fmla="*/ 23 w 110"/>
                  <a:gd name="T37" fmla="*/ 0 h 124"/>
                  <a:gd name="T38" fmla="*/ 19 w 110"/>
                  <a:gd name="T39" fmla="*/ 0 h 124"/>
                  <a:gd name="T40" fmla="*/ 14 w 110"/>
                  <a:gd name="T41" fmla="*/ 1 h 124"/>
                  <a:gd name="T42" fmla="*/ 11 w 110"/>
                  <a:gd name="T43" fmla="*/ 2 h 124"/>
                  <a:gd name="T44" fmla="*/ 8 w 110"/>
                  <a:gd name="T45" fmla="*/ 4 h 124"/>
                  <a:gd name="T46" fmla="*/ 8 w 110"/>
                  <a:gd name="T47" fmla="*/ 4 h 124"/>
                  <a:gd name="T48" fmla="*/ 5 w 110"/>
                  <a:gd name="T49" fmla="*/ 7 h 124"/>
                  <a:gd name="T50" fmla="*/ 3 w 110"/>
                  <a:gd name="T51" fmla="*/ 10 h 124"/>
                  <a:gd name="T52" fmla="*/ 2 w 110"/>
                  <a:gd name="T53" fmla="*/ 14 h 124"/>
                  <a:gd name="T54" fmla="*/ 1 w 110"/>
                  <a:gd name="T55" fmla="*/ 17 h 124"/>
                  <a:gd name="T56" fmla="*/ 0 w 110"/>
                  <a:gd name="T57" fmla="*/ 26 h 124"/>
                  <a:gd name="T58" fmla="*/ 1 w 110"/>
                  <a:gd name="T59" fmla="*/ 37 h 124"/>
                  <a:gd name="T60" fmla="*/ 4 w 110"/>
                  <a:gd name="T61" fmla="*/ 47 h 124"/>
                  <a:gd name="T62" fmla="*/ 9 w 110"/>
                  <a:gd name="T63" fmla="*/ 58 h 124"/>
                  <a:gd name="T64" fmla="*/ 15 w 110"/>
                  <a:gd name="T65" fmla="*/ 70 h 124"/>
                  <a:gd name="T66" fmla="*/ 24 w 110"/>
                  <a:gd name="T67" fmla="*/ 80 h 124"/>
                  <a:gd name="T68" fmla="*/ 24 w 110"/>
                  <a:gd name="T69" fmla="*/ 80 h 124"/>
                  <a:gd name="T70" fmla="*/ 31 w 110"/>
                  <a:gd name="T71" fmla="*/ 88 h 124"/>
                  <a:gd name="T72" fmla="*/ 38 w 110"/>
                  <a:gd name="T73" fmla="*/ 94 h 124"/>
                  <a:gd name="T74" fmla="*/ 44 w 110"/>
                  <a:gd name="T75" fmla="*/ 98 h 124"/>
                  <a:gd name="T76" fmla="*/ 51 w 110"/>
                  <a:gd name="T77" fmla="*/ 102 h 124"/>
                  <a:gd name="T78" fmla="*/ 59 w 110"/>
                  <a:gd name="T79" fmla="*/ 104 h 124"/>
                  <a:gd name="T80" fmla="*/ 66 w 110"/>
                  <a:gd name="T81" fmla="*/ 105 h 124"/>
                  <a:gd name="T82" fmla="*/ 74 w 110"/>
                  <a:gd name="T83" fmla="*/ 106 h 124"/>
                  <a:gd name="T84" fmla="*/ 82 w 110"/>
                  <a:gd name="T85" fmla="*/ 106 h 124"/>
                  <a:gd name="T86" fmla="*/ 82 w 110"/>
                  <a:gd name="T87" fmla="*/ 106 h 124"/>
                  <a:gd name="T88" fmla="*/ 96 w 110"/>
                  <a:gd name="T8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 h="124">
                    <a:moveTo>
                      <a:pt x="110" y="110"/>
                    </a:moveTo>
                    <a:lnTo>
                      <a:pt x="110" y="110"/>
                    </a:lnTo>
                    <a:lnTo>
                      <a:pt x="95" y="95"/>
                    </a:lnTo>
                    <a:lnTo>
                      <a:pt x="95" y="95"/>
                    </a:lnTo>
                    <a:lnTo>
                      <a:pt x="97" y="86"/>
                    </a:lnTo>
                    <a:lnTo>
                      <a:pt x="98" y="79"/>
                    </a:lnTo>
                    <a:lnTo>
                      <a:pt x="98" y="71"/>
                    </a:lnTo>
                    <a:lnTo>
                      <a:pt x="97" y="64"/>
                    </a:lnTo>
                    <a:lnTo>
                      <a:pt x="95" y="56"/>
                    </a:lnTo>
                    <a:lnTo>
                      <a:pt x="92" y="49"/>
                    </a:lnTo>
                    <a:lnTo>
                      <a:pt x="86" y="41"/>
                    </a:lnTo>
                    <a:lnTo>
                      <a:pt x="80" y="33"/>
                    </a:lnTo>
                    <a:lnTo>
                      <a:pt x="80" y="33"/>
                    </a:lnTo>
                    <a:lnTo>
                      <a:pt x="71" y="23"/>
                    </a:lnTo>
                    <a:lnTo>
                      <a:pt x="62" y="15"/>
                    </a:lnTo>
                    <a:lnTo>
                      <a:pt x="51" y="8"/>
                    </a:lnTo>
                    <a:lnTo>
                      <a:pt x="41" y="3"/>
                    </a:lnTo>
                    <a:lnTo>
                      <a:pt x="32" y="0"/>
                    </a:lnTo>
                    <a:lnTo>
                      <a:pt x="23" y="0"/>
                    </a:lnTo>
                    <a:lnTo>
                      <a:pt x="19" y="0"/>
                    </a:lnTo>
                    <a:lnTo>
                      <a:pt x="14" y="1"/>
                    </a:lnTo>
                    <a:lnTo>
                      <a:pt x="11" y="2"/>
                    </a:lnTo>
                    <a:lnTo>
                      <a:pt x="8" y="4"/>
                    </a:lnTo>
                    <a:lnTo>
                      <a:pt x="8" y="4"/>
                    </a:lnTo>
                    <a:lnTo>
                      <a:pt x="5" y="7"/>
                    </a:lnTo>
                    <a:lnTo>
                      <a:pt x="3" y="10"/>
                    </a:lnTo>
                    <a:lnTo>
                      <a:pt x="2" y="14"/>
                    </a:lnTo>
                    <a:lnTo>
                      <a:pt x="1" y="17"/>
                    </a:lnTo>
                    <a:lnTo>
                      <a:pt x="0" y="26"/>
                    </a:lnTo>
                    <a:lnTo>
                      <a:pt x="1" y="37"/>
                    </a:lnTo>
                    <a:lnTo>
                      <a:pt x="4" y="47"/>
                    </a:lnTo>
                    <a:lnTo>
                      <a:pt x="9" y="58"/>
                    </a:lnTo>
                    <a:lnTo>
                      <a:pt x="15" y="70"/>
                    </a:lnTo>
                    <a:lnTo>
                      <a:pt x="24" y="80"/>
                    </a:lnTo>
                    <a:lnTo>
                      <a:pt x="24" y="80"/>
                    </a:lnTo>
                    <a:lnTo>
                      <a:pt x="31" y="88"/>
                    </a:lnTo>
                    <a:lnTo>
                      <a:pt x="38" y="94"/>
                    </a:lnTo>
                    <a:lnTo>
                      <a:pt x="44" y="98"/>
                    </a:lnTo>
                    <a:lnTo>
                      <a:pt x="51" y="102"/>
                    </a:lnTo>
                    <a:lnTo>
                      <a:pt x="59" y="104"/>
                    </a:lnTo>
                    <a:lnTo>
                      <a:pt x="66" y="105"/>
                    </a:lnTo>
                    <a:lnTo>
                      <a:pt x="74" y="106"/>
                    </a:lnTo>
                    <a:lnTo>
                      <a:pt x="82" y="106"/>
                    </a:lnTo>
                    <a:lnTo>
                      <a:pt x="82" y="106"/>
                    </a:lnTo>
                    <a:lnTo>
                      <a:pt x="96" y="12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2" name="Freeform 202"/>
              <p:cNvSpPr>
                <a:spLocks/>
              </p:cNvSpPr>
              <p:nvPr/>
            </p:nvSpPr>
            <p:spPr bwMode="auto">
              <a:xfrm>
                <a:off x="4405" y="2335"/>
                <a:ext cx="57" cy="55"/>
              </a:xfrm>
              <a:custGeom>
                <a:avLst/>
                <a:gdLst>
                  <a:gd name="T0" fmla="*/ 57 w 57"/>
                  <a:gd name="T1" fmla="*/ 3 h 55"/>
                  <a:gd name="T2" fmla="*/ 57 w 57"/>
                  <a:gd name="T3" fmla="*/ 3 h 55"/>
                  <a:gd name="T4" fmla="*/ 57 w 57"/>
                  <a:gd name="T5" fmla="*/ 2 h 55"/>
                  <a:gd name="T6" fmla="*/ 56 w 57"/>
                  <a:gd name="T7" fmla="*/ 1 h 55"/>
                  <a:gd name="T8" fmla="*/ 56 w 57"/>
                  <a:gd name="T9" fmla="*/ 1 h 55"/>
                  <a:gd name="T10" fmla="*/ 55 w 57"/>
                  <a:gd name="T11" fmla="*/ 0 h 55"/>
                  <a:gd name="T12" fmla="*/ 54 w 57"/>
                  <a:gd name="T13" fmla="*/ 1 h 55"/>
                  <a:gd name="T14" fmla="*/ 5 w 57"/>
                  <a:gd name="T15" fmla="*/ 55 h 55"/>
                  <a:gd name="T16" fmla="*/ 5 w 57"/>
                  <a:gd name="T17" fmla="*/ 55 h 55"/>
                  <a:gd name="T18" fmla="*/ 2 w 57"/>
                  <a:gd name="T19" fmla="*/ 55 h 55"/>
                  <a:gd name="T20" fmla="*/ 1 w 57"/>
                  <a:gd name="T21" fmla="*/ 55 h 55"/>
                  <a:gd name="T22" fmla="*/ 1 w 57"/>
                  <a:gd name="T23" fmla="*/ 55 h 55"/>
                  <a:gd name="T24" fmla="*/ 0 w 57"/>
                  <a:gd name="T25" fmla="*/ 54 h 55"/>
                  <a:gd name="T26" fmla="*/ 0 w 57"/>
                  <a:gd name="T27"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5">
                    <a:moveTo>
                      <a:pt x="57" y="3"/>
                    </a:moveTo>
                    <a:lnTo>
                      <a:pt x="57" y="3"/>
                    </a:lnTo>
                    <a:lnTo>
                      <a:pt x="57" y="2"/>
                    </a:lnTo>
                    <a:lnTo>
                      <a:pt x="56" y="1"/>
                    </a:lnTo>
                    <a:lnTo>
                      <a:pt x="56" y="1"/>
                    </a:lnTo>
                    <a:lnTo>
                      <a:pt x="55" y="0"/>
                    </a:lnTo>
                    <a:lnTo>
                      <a:pt x="54" y="1"/>
                    </a:lnTo>
                    <a:lnTo>
                      <a:pt x="5" y="55"/>
                    </a:lnTo>
                    <a:lnTo>
                      <a:pt x="5" y="55"/>
                    </a:lnTo>
                    <a:lnTo>
                      <a:pt x="2" y="55"/>
                    </a:lnTo>
                    <a:lnTo>
                      <a:pt x="1" y="55"/>
                    </a:lnTo>
                    <a:lnTo>
                      <a:pt x="1" y="55"/>
                    </a:lnTo>
                    <a:lnTo>
                      <a:pt x="0" y="54"/>
                    </a:lnTo>
                    <a:lnTo>
                      <a:pt x="0" y="5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3" name="Freeform 203"/>
              <p:cNvSpPr>
                <a:spLocks/>
              </p:cNvSpPr>
              <p:nvPr/>
            </p:nvSpPr>
            <p:spPr bwMode="auto">
              <a:xfrm>
                <a:off x="4416" y="2344"/>
                <a:ext cx="56" cy="56"/>
              </a:xfrm>
              <a:custGeom>
                <a:avLst/>
                <a:gdLst>
                  <a:gd name="T0" fmla="*/ 56 w 56"/>
                  <a:gd name="T1" fmla="*/ 3 h 56"/>
                  <a:gd name="T2" fmla="*/ 56 w 56"/>
                  <a:gd name="T3" fmla="*/ 3 h 56"/>
                  <a:gd name="T4" fmla="*/ 56 w 56"/>
                  <a:gd name="T5" fmla="*/ 2 h 56"/>
                  <a:gd name="T6" fmla="*/ 55 w 56"/>
                  <a:gd name="T7" fmla="*/ 0 h 56"/>
                  <a:gd name="T8" fmla="*/ 55 w 56"/>
                  <a:gd name="T9" fmla="*/ 0 h 56"/>
                  <a:gd name="T10" fmla="*/ 54 w 56"/>
                  <a:gd name="T11" fmla="*/ 0 h 56"/>
                  <a:gd name="T12" fmla="*/ 53 w 56"/>
                  <a:gd name="T13" fmla="*/ 0 h 56"/>
                  <a:gd name="T14" fmla="*/ 4 w 56"/>
                  <a:gd name="T15" fmla="*/ 55 h 56"/>
                  <a:gd name="T16" fmla="*/ 4 w 56"/>
                  <a:gd name="T17" fmla="*/ 55 h 56"/>
                  <a:gd name="T18" fmla="*/ 2 w 56"/>
                  <a:gd name="T19" fmla="*/ 56 h 56"/>
                  <a:gd name="T20" fmla="*/ 1 w 56"/>
                  <a:gd name="T21" fmla="*/ 55 h 56"/>
                  <a:gd name="T22" fmla="*/ 1 w 56"/>
                  <a:gd name="T23" fmla="*/ 55 h 56"/>
                  <a:gd name="T24" fmla="*/ 0 w 56"/>
                  <a:gd name="T25" fmla="*/ 54 h 56"/>
                  <a:gd name="T26" fmla="*/ 1 w 56"/>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6">
                    <a:moveTo>
                      <a:pt x="56" y="3"/>
                    </a:moveTo>
                    <a:lnTo>
                      <a:pt x="56" y="3"/>
                    </a:lnTo>
                    <a:lnTo>
                      <a:pt x="56" y="2"/>
                    </a:lnTo>
                    <a:lnTo>
                      <a:pt x="55" y="0"/>
                    </a:lnTo>
                    <a:lnTo>
                      <a:pt x="55" y="0"/>
                    </a:lnTo>
                    <a:lnTo>
                      <a:pt x="54" y="0"/>
                    </a:lnTo>
                    <a:lnTo>
                      <a:pt x="53" y="0"/>
                    </a:lnTo>
                    <a:lnTo>
                      <a:pt x="4" y="55"/>
                    </a:lnTo>
                    <a:lnTo>
                      <a:pt x="4" y="55"/>
                    </a:lnTo>
                    <a:lnTo>
                      <a:pt x="2" y="56"/>
                    </a:lnTo>
                    <a:lnTo>
                      <a:pt x="1" y="55"/>
                    </a:lnTo>
                    <a:lnTo>
                      <a:pt x="1" y="55"/>
                    </a:lnTo>
                    <a:lnTo>
                      <a:pt x="0" y="54"/>
                    </a:lnTo>
                    <a:lnTo>
                      <a:pt x="1" y="5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4" name="Freeform 204"/>
              <p:cNvSpPr>
                <a:spLocks/>
              </p:cNvSpPr>
              <p:nvPr/>
            </p:nvSpPr>
            <p:spPr bwMode="auto">
              <a:xfrm>
                <a:off x="4426" y="2352"/>
                <a:ext cx="57" cy="56"/>
              </a:xfrm>
              <a:custGeom>
                <a:avLst/>
                <a:gdLst>
                  <a:gd name="T0" fmla="*/ 57 w 57"/>
                  <a:gd name="T1" fmla="*/ 3 h 56"/>
                  <a:gd name="T2" fmla="*/ 57 w 57"/>
                  <a:gd name="T3" fmla="*/ 3 h 56"/>
                  <a:gd name="T4" fmla="*/ 57 w 57"/>
                  <a:gd name="T5" fmla="*/ 2 h 56"/>
                  <a:gd name="T6" fmla="*/ 56 w 57"/>
                  <a:gd name="T7" fmla="*/ 1 h 56"/>
                  <a:gd name="T8" fmla="*/ 56 w 57"/>
                  <a:gd name="T9" fmla="*/ 1 h 56"/>
                  <a:gd name="T10" fmla="*/ 55 w 57"/>
                  <a:gd name="T11" fmla="*/ 0 h 56"/>
                  <a:gd name="T12" fmla="*/ 53 w 57"/>
                  <a:gd name="T13" fmla="*/ 1 h 56"/>
                  <a:gd name="T14" fmla="*/ 4 w 57"/>
                  <a:gd name="T15" fmla="*/ 56 h 56"/>
                  <a:gd name="T16" fmla="*/ 4 w 57"/>
                  <a:gd name="T17" fmla="*/ 56 h 56"/>
                  <a:gd name="T18" fmla="*/ 3 w 57"/>
                  <a:gd name="T19" fmla="*/ 56 h 56"/>
                  <a:gd name="T20" fmla="*/ 1 w 57"/>
                  <a:gd name="T21" fmla="*/ 56 h 56"/>
                  <a:gd name="T22" fmla="*/ 1 w 57"/>
                  <a:gd name="T23" fmla="*/ 56 h 56"/>
                  <a:gd name="T24" fmla="*/ 0 w 57"/>
                  <a:gd name="T25" fmla="*/ 55 h 56"/>
                  <a:gd name="T26" fmla="*/ 1 w 57"/>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6">
                    <a:moveTo>
                      <a:pt x="57" y="3"/>
                    </a:moveTo>
                    <a:lnTo>
                      <a:pt x="57" y="3"/>
                    </a:lnTo>
                    <a:lnTo>
                      <a:pt x="57" y="2"/>
                    </a:lnTo>
                    <a:lnTo>
                      <a:pt x="56" y="1"/>
                    </a:lnTo>
                    <a:lnTo>
                      <a:pt x="56" y="1"/>
                    </a:lnTo>
                    <a:lnTo>
                      <a:pt x="55" y="0"/>
                    </a:lnTo>
                    <a:lnTo>
                      <a:pt x="53" y="1"/>
                    </a:lnTo>
                    <a:lnTo>
                      <a:pt x="4" y="56"/>
                    </a:lnTo>
                    <a:lnTo>
                      <a:pt x="4" y="56"/>
                    </a:lnTo>
                    <a:lnTo>
                      <a:pt x="3" y="56"/>
                    </a:lnTo>
                    <a:lnTo>
                      <a:pt x="1" y="56"/>
                    </a:lnTo>
                    <a:lnTo>
                      <a:pt x="1" y="56"/>
                    </a:lnTo>
                    <a:lnTo>
                      <a:pt x="0" y="55"/>
                    </a:lnTo>
                    <a:lnTo>
                      <a:pt x="1" y="5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grpSp>
          <p:nvGrpSpPr>
            <p:cNvPr id="885" name="Group 406"/>
            <p:cNvGrpSpPr>
              <a:grpSpLocks/>
            </p:cNvGrpSpPr>
            <p:nvPr/>
          </p:nvGrpSpPr>
          <p:grpSpPr bwMode="auto">
            <a:xfrm>
              <a:off x="30163" y="49213"/>
              <a:ext cx="8328025" cy="4886325"/>
              <a:chOff x="19" y="31"/>
              <a:chExt cx="5246" cy="3078"/>
            </a:xfrm>
          </p:grpSpPr>
          <p:sp>
            <p:nvSpPr>
              <p:cNvPr id="985" name="Freeform 206"/>
              <p:cNvSpPr>
                <a:spLocks/>
              </p:cNvSpPr>
              <p:nvPr/>
            </p:nvSpPr>
            <p:spPr bwMode="auto">
              <a:xfrm>
                <a:off x="4272" y="2327"/>
                <a:ext cx="180" cy="239"/>
              </a:xfrm>
              <a:custGeom>
                <a:avLst/>
                <a:gdLst>
                  <a:gd name="T0" fmla="*/ 179 w 180"/>
                  <a:gd name="T1" fmla="*/ 3 h 239"/>
                  <a:gd name="T2" fmla="*/ 179 w 180"/>
                  <a:gd name="T3" fmla="*/ 3 h 239"/>
                  <a:gd name="T4" fmla="*/ 180 w 180"/>
                  <a:gd name="T5" fmla="*/ 1 h 239"/>
                  <a:gd name="T6" fmla="*/ 179 w 180"/>
                  <a:gd name="T7" fmla="*/ 0 h 239"/>
                  <a:gd name="T8" fmla="*/ 179 w 180"/>
                  <a:gd name="T9" fmla="*/ 0 h 239"/>
                  <a:gd name="T10" fmla="*/ 177 w 180"/>
                  <a:gd name="T11" fmla="*/ 0 h 239"/>
                  <a:gd name="T12" fmla="*/ 176 w 180"/>
                  <a:gd name="T13" fmla="*/ 0 h 239"/>
                  <a:gd name="T14" fmla="*/ 127 w 180"/>
                  <a:gd name="T15" fmla="*/ 47 h 239"/>
                  <a:gd name="T16" fmla="*/ 127 w 180"/>
                  <a:gd name="T17" fmla="*/ 47 h 239"/>
                  <a:gd name="T18" fmla="*/ 121 w 180"/>
                  <a:gd name="T19" fmla="*/ 54 h 239"/>
                  <a:gd name="T20" fmla="*/ 117 w 180"/>
                  <a:gd name="T21" fmla="*/ 61 h 239"/>
                  <a:gd name="T22" fmla="*/ 113 w 180"/>
                  <a:gd name="T23" fmla="*/ 68 h 239"/>
                  <a:gd name="T24" fmla="*/ 111 w 180"/>
                  <a:gd name="T25" fmla="*/ 75 h 239"/>
                  <a:gd name="T26" fmla="*/ 110 w 180"/>
                  <a:gd name="T27" fmla="*/ 81 h 239"/>
                  <a:gd name="T28" fmla="*/ 109 w 180"/>
                  <a:gd name="T29" fmla="*/ 87 h 239"/>
                  <a:gd name="T30" fmla="*/ 110 w 180"/>
                  <a:gd name="T31" fmla="*/ 99 h 239"/>
                  <a:gd name="T32" fmla="*/ 110 w 180"/>
                  <a:gd name="T33" fmla="*/ 99 h 239"/>
                  <a:gd name="T34" fmla="*/ 81 w 180"/>
                  <a:gd name="T35" fmla="*/ 128 h 239"/>
                  <a:gd name="T36" fmla="*/ 52 w 180"/>
                  <a:gd name="T37" fmla="*/ 156 h 239"/>
                  <a:gd name="T38" fmla="*/ 26 w 180"/>
                  <a:gd name="T39" fmla="*/ 182 h 239"/>
                  <a:gd name="T40" fmla="*/ 7 w 180"/>
                  <a:gd name="T41" fmla="*/ 203 h 239"/>
                  <a:gd name="T42" fmla="*/ 7 w 180"/>
                  <a:gd name="T43" fmla="*/ 203 h 239"/>
                  <a:gd name="T44" fmla="*/ 4 w 180"/>
                  <a:gd name="T45" fmla="*/ 208 h 239"/>
                  <a:gd name="T46" fmla="*/ 1 w 180"/>
                  <a:gd name="T47" fmla="*/ 213 h 239"/>
                  <a:gd name="T48" fmla="*/ 0 w 180"/>
                  <a:gd name="T49" fmla="*/ 218 h 239"/>
                  <a:gd name="T50" fmla="*/ 0 w 180"/>
                  <a:gd name="T51" fmla="*/ 222 h 239"/>
                  <a:gd name="T52" fmla="*/ 1 w 180"/>
                  <a:gd name="T53" fmla="*/ 226 h 239"/>
                  <a:gd name="T54" fmla="*/ 2 w 180"/>
                  <a:gd name="T55" fmla="*/ 229 h 239"/>
                  <a:gd name="T56" fmla="*/ 4 w 180"/>
                  <a:gd name="T57" fmla="*/ 232 h 239"/>
                  <a:gd name="T58" fmla="*/ 6 w 180"/>
                  <a:gd name="T59" fmla="*/ 235 h 239"/>
                  <a:gd name="T60" fmla="*/ 6 w 180"/>
                  <a:gd name="T61" fmla="*/ 235 h 239"/>
                  <a:gd name="T62" fmla="*/ 9 w 180"/>
                  <a:gd name="T63" fmla="*/ 237 h 239"/>
                  <a:gd name="T64" fmla="*/ 13 w 180"/>
                  <a:gd name="T65" fmla="*/ 238 h 239"/>
                  <a:gd name="T66" fmla="*/ 16 w 180"/>
                  <a:gd name="T67" fmla="*/ 239 h 239"/>
                  <a:gd name="T68" fmla="*/ 20 w 180"/>
                  <a:gd name="T69" fmla="*/ 239 h 239"/>
                  <a:gd name="T70" fmla="*/ 25 w 180"/>
                  <a:gd name="T71" fmla="*/ 238 h 239"/>
                  <a:gd name="T72" fmla="*/ 30 w 180"/>
                  <a:gd name="T73" fmla="*/ 236 h 239"/>
                  <a:gd name="T74" fmla="*/ 34 w 180"/>
                  <a:gd name="T75" fmla="*/ 233 h 239"/>
                  <a:gd name="T76" fmla="*/ 38 w 180"/>
                  <a:gd name="T77" fmla="*/ 229 h 239"/>
                  <a:gd name="T78" fmla="*/ 38 w 180"/>
                  <a:gd name="T79" fmla="*/ 229 h 239"/>
                  <a:gd name="T80" fmla="*/ 55 w 180"/>
                  <a:gd name="T81" fmla="*/ 206 h 239"/>
                  <a:gd name="T82" fmla="*/ 76 w 180"/>
                  <a:gd name="T83" fmla="*/ 177 h 239"/>
                  <a:gd name="T84" fmla="*/ 97 w 180"/>
                  <a:gd name="T85" fmla="*/ 145 h 239"/>
                  <a:gd name="T86" fmla="*/ 121 w 180"/>
                  <a:gd name="T87" fmla="*/ 112 h 239"/>
                  <a:gd name="T88" fmla="*/ 121 w 180"/>
                  <a:gd name="T89" fmla="*/ 112 h 239"/>
                  <a:gd name="T90" fmla="*/ 134 w 180"/>
                  <a:gd name="T91" fmla="*/ 110 h 239"/>
                  <a:gd name="T92" fmla="*/ 141 w 180"/>
                  <a:gd name="T93" fmla="*/ 109 h 239"/>
                  <a:gd name="T94" fmla="*/ 147 w 180"/>
                  <a:gd name="T95" fmla="*/ 107 h 239"/>
                  <a:gd name="T96" fmla="*/ 153 w 180"/>
                  <a:gd name="T97" fmla="*/ 102 h 239"/>
                  <a:gd name="T98" fmla="*/ 159 w 180"/>
                  <a:gd name="T99" fmla="*/ 98 h 239"/>
                  <a:gd name="T100" fmla="*/ 166 w 180"/>
                  <a:gd name="T101" fmla="*/ 92 h 239"/>
                  <a:gd name="T102" fmla="*/ 173 w 180"/>
                  <a:gd name="T103" fmla="*/ 8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0" h="239">
                    <a:moveTo>
                      <a:pt x="179" y="3"/>
                    </a:moveTo>
                    <a:lnTo>
                      <a:pt x="179" y="3"/>
                    </a:lnTo>
                    <a:lnTo>
                      <a:pt x="180" y="1"/>
                    </a:lnTo>
                    <a:lnTo>
                      <a:pt x="179" y="0"/>
                    </a:lnTo>
                    <a:lnTo>
                      <a:pt x="179" y="0"/>
                    </a:lnTo>
                    <a:lnTo>
                      <a:pt x="177" y="0"/>
                    </a:lnTo>
                    <a:lnTo>
                      <a:pt x="176" y="0"/>
                    </a:lnTo>
                    <a:lnTo>
                      <a:pt x="127" y="47"/>
                    </a:lnTo>
                    <a:lnTo>
                      <a:pt x="127" y="47"/>
                    </a:lnTo>
                    <a:lnTo>
                      <a:pt x="121" y="54"/>
                    </a:lnTo>
                    <a:lnTo>
                      <a:pt x="117" y="61"/>
                    </a:lnTo>
                    <a:lnTo>
                      <a:pt x="113" y="68"/>
                    </a:lnTo>
                    <a:lnTo>
                      <a:pt x="111" y="75"/>
                    </a:lnTo>
                    <a:lnTo>
                      <a:pt x="110" y="81"/>
                    </a:lnTo>
                    <a:lnTo>
                      <a:pt x="109" y="87"/>
                    </a:lnTo>
                    <a:lnTo>
                      <a:pt x="110" y="99"/>
                    </a:lnTo>
                    <a:lnTo>
                      <a:pt x="110" y="99"/>
                    </a:lnTo>
                    <a:lnTo>
                      <a:pt x="81" y="128"/>
                    </a:lnTo>
                    <a:lnTo>
                      <a:pt x="52" y="156"/>
                    </a:lnTo>
                    <a:lnTo>
                      <a:pt x="26" y="182"/>
                    </a:lnTo>
                    <a:lnTo>
                      <a:pt x="7" y="203"/>
                    </a:lnTo>
                    <a:lnTo>
                      <a:pt x="7" y="203"/>
                    </a:lnTo>
                    <a:lnTo>
                      <a:pt x="4" y="208"/>
                    </a:lnTo>
                    <a:lnTo>
                      <a:pt x="1" y="213"/>
                    </a:lnTo>
                    <a:lnTo>
                      <a:pt x="0" y="218"/>
                    </a:lnTo>
                    <a:lnTo>
                      <a:pt x="0" y="222"/>
                    </a:lnTo>
                    <a:lnTo>
                      <a:pt x="1" y="226"/>
                    </a:lnTo>
                    <a:lnTo>
                      <a:pt x="2" y="229"/>
                    </a:lnTo>
                    <a:lnTo>
                      <a:pt x="4" y="232"/>
                    </a:lnTo>
                    <a:lnTo>
                      <a:pt x="6" y="235"/>
                    </a:lnTo>
                    <a:lnTo>
                      <a:pt x="6" y="235"/>
                    </a:lnTo>
                    <a:lnTo>
                      <a:pt x="9" y="237"/>
                    </a:lnTo>
                    <a:lnTo>
                      <a:pt x="13" y="238"/>
                    </a:lnTo>
                    <a:lnTo>
                      <a:pt x="16" y="239"/>
                    </a:lnTo>
                    <a:lnTo>
                      <a:pt x="20" y="239"/>
                    </a:lnTo>
                    <a:lnTo>
                      <a:pt x="25" y="238"/>
                    </a:lnTo>
                    <a:lnTo>
                      <a:pt x="30" y="236"/>
                    </a:lnTo>
                    <a:lnTo>
                      <a:pt x="34" y="233"/>
                    </a:lnTo>
                    <a:lnTo>
                      <a:pt x="38" y="229"/>
                    </a:lnTo>
                    <a:lnTo>
                      <a:pt x="38" y="229"/>
                    </a:lnTo>
                    <a:lnTo>
                      <a:pt x="55" y="206"/>
                    </a:lnTo>
                    <a:lnTo>
                      <a:pt x="76" y="177"/>
                    </a:lnTo>
                    <a:lnTo>
                      <a:pt x="97" y="145"/>
                    </a:lnTo>
                    <a:lnTo>
                      <a:pt x="121" y="112"/>
                    </a:lnTo>
                    <a:lnTo>
                      <a:pt x="121" y="112"/>
                    </a:lnTo>
                    <a:lnTo>
                      <a:pt x="134" y="110"/>
                    </a:lnTo>
                    <a:lnTo>
                      <a:pt x="141" y="109"/>
                    </a:lnTo>
                    <a:lnTo>
                      <a:pt x="147" y="107"/>
                    </a:lnTo>
                    <a:lnTo>
                      <a:pt x="153" y="102"/>
                    </a:lnTo>
                    <a:lnTo>
                      <a:pt x="159" y="98"/>
                    </a:lnTo>
                    <a:lnTo>
                      <a:pt x="166" y="92"/>
                    </a:lnTo>
                    <a:lnTo>
                      <a:pt x="173" y="8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6" name="Freeform 207"/>
              <p:cNvSpPr>
                <a:spLocks/>
              </p:cNvSpPr>
              <p:nvPr/>
            </p:nvSpPr>
            <p:spPr bwMode="auto">
              <a:xfrm>
                <a:off x="714" y="1864"/>
                <a:ext cx="195" cy="173"/>
              </a:xfrm>
              <a:custGeom>
                <a:avLst/>
                <a:gdLst>
                  <a:gd name="T0" fmla="*/ 172 w 195"/>
                  <a:gd name="T1" fmla="*/ 21 h 173"/>
                  <a:gd name="T2" fmla="*/ 172 w 195"/>
                  <a:gd name="T3" fmla="*/ 0 h 173"/>
                  <a:gd name="T4" fmla="*/ 158 w 195"/>
                  <a:gd name="T5" fmla="*/ 10 h 173"/>
                  <a:gd name="T6" fmla="*/ 158 w 195"/>
                  <a:gd name="T7" fmla="*/ 10 h 173"/>
                  <a:gd name="T8" fmla="*/ 151 w 195"/>
                  <a:gd name="T9" fmla="*/ 12 h 173"/>
                  <a:gd name="T10" fmla="*/ 145 w 195"/>
                  <a:gd name="T11" fmla="*/ 14 h 173"/>
                  <a:gd name="T12" fmla="*/ 131 w 195"/>
                  <a:gd name="T13" fmla="*/ 16 h 173"/>
                  <a:gd name="T14" fmla="*/ 97 w 195"/>
                  <a:gd name="T15" fmla="*/ 17 h 173"/>
                  <a:gd name="T16" fmla="*/ 79 w 195"/>
                  <a:gd name="T17" fmla="*/ 19 h 173"/>
                  <a:gd name="T18" fmla="*/ 63 w 195"/>
                  <a:gd name="T19" fmla="*/ 22 h 173"/>
                  <a:gd name="T20" fmla="*/ 55 w 195"/>
                  <a:gd name="T21" fmla="*/ 25 h 173"/>
                  <a:gd name="T22" fmla="*/ 47 w 195"/>
                  <a:gd name="T23" fmla="*/ 27 h 173"/>
                  <a:gd name="T24" fmla="*/ 39 w 195"/>
                  <a:gd name="T25" fmla="*/ 31 h 173"/>
                  <a:gd name="T26" fmla="*/ 33 w 195"/>
                  <a:gd name="T27" fmla="*/ 35 h 173"/>
                  <a:gd name="T28" fmla="*/ 33 w 195"/>
                  <a:gd name="T29" fmla="*/ 35 h 173"/>
                  <a:gd name="T30" fmla="*/ 27 w 195"/>
                  <a:gd name="T31" fmla="*/ 39 h 173"/>
                  <a:gd name="T32" fmla="*/ 21 w 195"/>
                  <a:gd name="T33" fmla="*/ 44 h 173"/>
                  <a:gd name="T34" fmla="*/ 17 w 195"/>
                  <a:gd name="T35" fmla="*/ 50 h 173"/>
                  <a:gd name="T36" fmla="*/ 13 w 195"/>
                  <a:gd name="T37" fmla="*/ 56 h 173"/>
                  <a:gd name="T38" fmla="*/ 9 w 195"/>
                  <a:gd name="T39" fmla="*/ 63 h 173"/>
                  <a:gd name="T40" fmla="*/ 5 w 195"/>
                  <a:gd name="T41" fmla="*/ 70 h 173"/>
                  <a:gd name="T42" fmla="*/ 3 w 195"/>
                  <a:gd name="T43" fmla="*/ 76 h 173"/>
                  <a:gd name="T44" fmla="*/ 1 w 195"/>
                  <a:gd name="T45" fmla="*/ 83 h 173"/>
                  <a:gd name="T46" fmla="*/ 1 w 195"/>
                  <a:gd name="T47" fmla="*/ 90 h 173"/>
                  <a:gd name="T48" fmla="*/ 0 w 195"/>
                  <a:gd name="T49" fmla="*/ 98 h 173"/>
                  <a:gd name="T50" fmla="*/ 1 w 195"/>
                  <a:gd name="T51" fmla="*/ 105 h 173"/>
                  <a:gd name="T52" fmla="*/ 2 w 195"/>
                  <a:gd name="T53" fmla="*/ 112 h 173"/>
                  <a:gd name="T54" fmla="*/ 4 w 195"/>
                  <a:gd name="T55" fmla="*/ 119 h 173"/>
                  <a:gd name="T56" fmla="*/ 6 w 195"/>
                  <a:gd name="T57" fmla="*/ 126 h 173"/>
                  <a:gd name="T58" fmla="*/ 11 w 195"/>
                  <a:gd name="T59" fmla="*/ 134 h 173"/>
                  <a:gd name="T60" fmla="*/ 15 w 195"/>
                  <a:gd name="T61" fmla="*/ 140 h 173"/>
                  <a:gd name="T62" fmla="*/ 15 w 195"/>
                  <a:gd name="T63" fmla="*/ 140 h 173"/>
                  <a:gd name="T64" fmla="*/ 19 w 195"/>
                  <a:gd name="T65" fmla="*/ 146 h 173"/>
                  <a:gd name="T66" fmla="*/ 24 w 195"/>
                  <a:gd name="T67" fmla="*/ 152 h 173"/>
                  <a:gd name="T68" fmla="*/ 30 w 195"/>
                  <a:gd name="T69" fmla="*/ 156 h 173"/>
                  <a:gd name="T70" fmla="*/ 36 w 195"/>
                  <a:gd name="T71" fmla="*/ 160 h 173"/>
                  <a:gd name="T72" fmla="*/ 42 w 195"/>
                  <a:gd name="T73" fmla="*/ 164 h 173"/>
                  <a:gd name="T74" fmla="*/ 50 w 195"/>
                  <a:gd name="T75" fmla="*/ 167 h 173"/>
                  <a:gd name="T76" fmla="*/ 56 w 195"/>
                  <a:gd name="T77" fmla="*/ 170 h 173"/>
                  <a:gd name="T78" fmla="*/ 63 w 195"/>
                  <a:gd name="T79" fmla="*/ 172 h 173"/>
                  <a:gd name="T80" fmla="*/ 70 w 195"/>
                  <a:gd name="T81" fmla="*/ 172 h 173"/>
                  <a:gd name="T82" fmla="*/ 77 w 195"/>
                  <a:gd name="T83" fmla="*/ 173 h 173"/>
                  <a:gd name="T84" fmla="*/ 85 w 195"/>
                  <a:gd name="T85" fmla="*/ 172 h 173"/>
                  <a:gd name="T86" fmla="*/ 93 w 195"/>
                  <a:gd name="T87" fmla="*/ 171 h 173"/>
                  <a:gd name="T88" fmla="*/ 99 w 195"/>
                  <a:gd name="T89" fmla="*/ 168 h 173"/>
                  <a:gd name="T90" fmla="*/ 106 w 195"/>
                  <a:gd name="T91" fmla="*/ 166 h 173"/>
                  <a:gd name="T92" fmla="*/ 113 w 195"/>
                  <a:gd name="T93" fmla="*/ 162 h 173"/>
                  <a:gd name="T94" fmla="*/ 120 w 195"/>
                  <a:gd name="T95" fmla="*/ 158 h 173"/>
                  <a:gd name="T96" fmla="*/ 120 w 195"/>
                  <a:gd name="T97" fmla="*/ 158 h 173"/>
                  <a:gd name="T98" fmla="*/ 127 w 195"/>
                  <a:gd name="T99" fmla="*/ 153 h 173"/>
                  <a:gd name="T100" fmla="*/ 132 w 195"/>
                  <a:gd name="T101" fmla="*/ 148 h 173"/>
                  <a:gd name="T102" fmla="*/ 138 w 195"/>
                  <a:gd name="T103" fmla="*/ 141 h 173"/>
                  <a:gd name="T104" fmla="*/ 142 w 195"/>
                  <a:gd name="T105" fmla="*/ 134 h 173"/>
                  <a:gd name="T106" fmla="*/ 151 w 195"/>
                  <a:gd name="T107" fmla="*/ 118 h 173"/>
                  <a:gd name="T108" fmla="*/ 159 w 195"/>
                  <a:gd name="T109" fmla="*/ 102 h 173"/>
                  <a:gd name="T110" fmla="*/ 166 w 195"/>
                  <a:gd name="T111" fmla="*/ 85 h 173"/>
                  <a:gd name="T112" fmla="*/ 172 w 195"/>
                  <a:gd name="T113" fmla="*/ 70 h 173"/>
                  <a:gd name="T114" fmla="*/ 180 w 195"/>
                  <a:gd name="T115" fmla="*/ 56 h 173"/>
                  <a:gd name="T116" fmla="*/ 184 w 195"/>
                  <a:gd name="T117" fmla="*/ 51 h 173"/>
                  <a:gd name="T118" fmla="*/ 189 w 195"/>
                  <a:gd name="T119" fmla="*/ 47 h 173"/>
                  <a:gd name="T120" fmla="*/ 195 w 195"/>
                  <a:gd name="T121" fmla="*/ 21 h 173"/>
                  <a:gd name="T122" fmla="*/ 172 w 195"/>
                  <a:gd name="T123" fmla="*/ 2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73">
                    <a:moveTo>
                      <a:pt x="172" y="21"/>
                    </a:moveTo>
                    <a:lnTo>
                      <a:pt x="172" y="0"/>
                    </a:lnTo>
                    <a:lnTo>
                      <a:pt x="158" y="10"/>
                    </a:lnTo>
                    <a:lnTo>
                      <a:pt x="158" y="10"/>
                    </a:lnTo>
                    <a:lnTo>
                      <a:pt x="151" y="12"/>
                    </a:lnTo>
                    <a:lnTo>
                      <a:pt x="145" y="14"/>
                    </a:lnTo>
                    <a:lnTo>
                      <a:pt x="131" y="16"/>
                    </a:lnTo>
                    <a:lnTo>
                      <a:pt x="97" y="17"/>
                    </a:lnTo>
                    <a:lnTo>
                      <a:pt x="79" y="19"/>
                    </a:lnTo>
                    <a:lnTo>
                      <a:pt x="63" y="22"/>
                    </a:lnTo>
                    <a:lnTo>
                      <a:pt x="55" y="25"/>
                    </a:lnTo>
                    <a:lnTo>
                      <a:pt x="47" y="27"/>
                    </a:lnTo>
                    <a:lnTo>
                      <a:pt x="39" y="31"/>
                    </a:lnTo>
                    <a:lnTo>
                      <a:pt x="33" y="35"/>
                    </a:lnTo>
                    <a:lnTo>
                      <a:pt x="33" y="35"/>
                    </a:lnTo>
                    <a:lnTo>
                      <a:pt x="27" y="39"/>
                    </a:lnTo>
                    <a:lnTo>
                      <a:pt x="21" y="44"/>
                    </a:lnTo>
                    <a:lnTo>
                      <a:pt x="17" y="50"/>
                    </a:lnTo>
                    <a:lnTo>
                      <a:pt x="13" y="56"/>
                    </a:lnTo>
                    <a:lnTo>
                      <a:pt x="9" y="63"/>
                    </a:lnTo>
                    <a:lnTo>
                      <a:pt x="5" y="70"/>
                    </a:lnTo>
                    <a:lnTo>
                      <a:pt x="3" y="76"/>
                    </a:lnTo>
                    <a:lnTo>
                      <a:pt x="1" y="83"/>
                    </a:lnTo>
                    <a:lnTo>
                      <a:pt x="1" y="90"/>
                    </a:lnTo>
                    <a:lnTo>
                      <a:pt x="0" y="98"/>
                    </a:lnTo>
                    <a:lnTo>
                      <a:pt x="1" y="105"/>
                    </a:lnTo>
                    <a:lnTo>
                      <a:pt x="2" y="112"/>
                    </a:lnTo>
                    <a:lnTo>
                      <a:pt x="4" y="119"/>
                    </a:lnTo>
                    <a:lnTo>
                      <a:pt x="6" y="126"/>
                    </a:lnTo>
                    <a:lnTo>
                      <a:pt x="11" y="134"/>
                    </a:lnTo>
                    <a:lnTo>
                      <a:pt x="15" y="140"/>
                    </a:lnTo>
                    <a:lnTo>
                      <a:pt x="15" y="140"/>
                    </a:lnTo>
                    <a:lnTo>
                      <a:pt x="19" y="146"/>
                    </a:lnTo>
                    <a:lnTo>
                      <a:pt x="24" y="152"/>
                    </a:lnTo>
                    <a:lnTo>
                      <a:pt x="30" y="156"/>
                    </a:lnTo>
                    <a:lnTo>
                      <a:pt x="36" y="160"/>
                    </a:lnTo>
                    <a:lnTo>
                      <a:pt x="42" y="164"/>
                    </a:lnTo>
                    <a:lnTo>
                      <a:pt x="50" y="167"/>
                    </a:lnTo>
                    <a:lnTo>
                      <a:pt x="56" y="170"/>
                    </a:lnTo>
                    <a:lnTo>
                      <a:pt x="63" y="172"/>
                    </a:lnTo>
                    <a:lnTo>
                      <a:pt x="70" y="172"/>
                    </a:lnTo>
                    <a:lnTo>
                      <a:pt x="77" y="173"/>
                    </a:lnTo>
                    <a:lnTo>
                      <a:pt x="85" y="172"/>
                    </a:lnTo>
                    <a:lnTo>
                      <a:pt x="93" y="171"/>
                    </a:lnTo>
                    <a:lnTo>
                      <a:pt x="99" y="168"/>
                    </a:lnTo>
                    <a:lnTo>
                      <a:pt x="106" y="166"/>
                    </a:lnTo>
                    <a:lnTo>
                      <a:pt x="113" y="162"/>
                    </a:lnTo>
                    <a:lnTo>
                      <a:pt x="120" y="158"/>
                    </a:lnTo>
                    <a:lnTo>
                      <a:pt x="120" y="158"/>
                    </a:lnTo>
                    <a:lnTo>
                      <a:pt x="127" y="153"/>
                    </a:lnTo>
                    <a:lnTo>
                      <a:pt x="132" y="148"/>
                    </a:lnTo>
                    <a:lnTo>
                      <a:pt x="138" y="141"/>
                    </a:lnTo>
                    <a:lnTo>
                      <a:pt x="142" y="134"/>
                    </a:lnTo>
                    <a:lnTo>
                      <a:pt x="151" y="118"/>
                    </a:lnTo>
                    <a:lnTo>
                      <a:pt x="159" y="102"/>
                    </a:lnTo>
                    <a:lnTo>
                      <a:pt x="166" y="85"/>
                    </a:lnTo>
                    <a:lnTo>
                      <a:pt x="172" y="70"/>
                    </a:lnTo>
                    <a:lnTo>
                      <a:pt x="180" y="56"/>
                    </a:lnTo>
                    <a:lnTo>
                      <a:pt x="184" y="51"/>
                    </a:lnTo>
                    <a:lnTo>
                      <a:pt x="189" y="47"/>
                    </a:lnTo>
                    <a:lnTo>
                      <a:pt x="195" y="21"/>
                    </a:lnTo>
                    <a:lnTo>
                      <a:pt x="172" y="2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7" name="Freeform 208"/>
              <p:cNvSpPr>
                <a:spLocks/>
              </p:cNvSpPr>
              <p:nvPr/>
            </p:nvSpPr>
            <p:spPr bwMode="auto">
              <a:xfrm>
                <a:off x="739" y="1903"/>
                <a:ext cx="49" cy="33"/>
              </a:xfrm>
              <a:custGeom>
                <a:avLst/>
                <a:gdLst>
                  <a:gd name="T0" fmla="*/ 0 w 49"/>
                  <a:gd name="T1" fmla="*/ 33 h 33"/>
                  <a:gd name="T2" fmla="*/ 0 w 49"/>
                  <a:gd name="T3" fmla="*/ 33 h 33"/>
                  <a:gd name="T4" fmla="*/ 3 w 49"/>
                  <a:gd name="T5" fmla="*/ 27 h 33"/>
                  <a:gd name="T6" fmla="*/ 7 w 49"/>
                  <a:gd name="T7" fmla="*/ 20 h 33"/>
                  <a:gd name="T8" fmla="*/ 12 w 49"/>
                  <a:gd name="T9" fmla="*/ 15 h 33"/>
                  <a:gd name="T10" fmla="*/ 18 w 49"/>
                  <a:gd name="T11" fmla="*/ 11 h 33"/>
                  <a:gd name="T12" fmla="*/ 25 w 49"/>
                  <a:gd name="T13" fmla="*/ 7 h 33"/>
                  <a:gd name="T14" fmla="*/ 32 w 49"/>
                  <a:gd name="T15" fmla="*/ 4 h 33"/>
                  <a:gd name="T16" fmla="*/ 40 w 49"/>
                  <a:gd name="T17" fmla="*/ 1 h 33"/>
                  <a:gd name="T18" fmla="*/ 49 w 4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3">
                    <a:moveTo>
                      <a:pt x="0" y="33"/>
                    </a:moveTo>
                    <a:lnTo>
                      <a:pt x="0" y="33"/>
                    </a:lnTo>
                    <a:lnTo>
                      <a:pt x="3" y="27"/>
                    </a:lnTo>
                    <a:lnTo>
                      <a:pt x="7" y="20"/>
                    </a:lnTo>
                    <a:lnTo>
                      <a:pt x="12" y="15"/>
                    </a:lnTo>
                    <a:lnTo>
                      <a:pt x="18" y="11"/>
                    </a:lnTo>
                    <a:lnTo>
                      <a:pt x="25" y="7"/>
                    </a:lnTo>
                    <a:lnTo>
                      <a:pt x="32" y="4"/>
                    </a:lnTo>
                    <a:lnTo>
                      <a:pt x="40" y="1"/>
                    </a:lnTo>
                    <a:lnTo>
                      <a:pt x="4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8" name="Line 209"/>
              <p:cNvSpPr>
                <a:spLocks noChangeShapeType="1"/>
              </p:cNvSpPr>
              <p:nvPr/>
            </p:nvSpPr>
            <p:spPr bwMode="auto">
              <a:xfrm>
                <a:off x="745" y="1939"/>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9" name="Freeform 210"/>
              <p:cNvSpPr>
                <a:spLocks/>
              </p:cNvSpPr>
              <p:nvPr/>
            </p:nvSpPr>
            <p:spPr bwMode="auto">
              <a:xfrm>
                <a:off x="894" y="1817"/>
                <a:ext cx="88" cy="87"/>
              </a:xfrm>
              <a:custGeom>
                <a:avLst/>
                <a:gdLst>
                  <a:gd name="T0" fmla="*/ 19 w 88"/>
                  <a:gd name="T1" fmla="*/ 87 h 87"/>
                  <a:gd name="T2" fmla="*/ 42 w 88"/>
                  <a:gd name="T3" fmla="*/ 69 h 87"/>
                  <a:gd name="T4" fmla="*/ 42 w 88"/>
                  <a:gd name="T5" fmla="*/ 69 h 87"/>
                  <a:gd name="T6" fmla="*/ 42 w 88"/>
                  <a:gd name="T7" fmla="*/ 69 h 87"/>
                  <a:gd name="T8" fmla="*/ 42 w 88"/>
                  <a:gd name="T9" fmla="*/ 69 h 87"/>
                  <a:gd name="T10" fmla="*/ 47 w 88"/>
                  <a:gd name="T11" fmla="*/ 72 h 87"/>
                  <a:gd name="T12" fmla="*/ 51 w 88"/>
                  <a:gd name="T13" fmla="*/ 74 h 87"/>
                  <a:gd name="T14" fmla="*/ 55 w 88"/>
                  <a:gd name="T15" fmla="*/ 75 h 87"/>
                  <a:gd name="T16" fmla="*/ 59 w 88"/>
                  <a:gd name="T17" fmla="*/ 75 h 87"/>
                  <a:gd name="T18" fmla="*/ 59 w 88"/>
                  <a:gd name="T19" fmla="*/ 75 h 87"/>
                  <a:gd name="T20" fmla="*/ 64 w 88"/>
                  <a:gd name="T21" fmla="*/ 75 h 87"/>
                  <a:gd name="T22" fmla="*/ 68 w 88"/>
                  <a:gd name="T23" fmla="*/ 74 h 87"/>
                  <a:gd name="T24" fmla="*/ 72 w 88"/>
                  <a:gd name="T25" fmla="*/ 73 h 87"/>
                  <a:gd name="T26" fmla="*/ 75 w 88"/>
                  <a:gd name="T27" fmla="*/ 70 h 87"/>
                  <a:gd name="T28" fmla="*/ 75 w 88"/>
                  <a:gd name="T29" fmla="*/ 70 h 87"/>
                  <a:gd name="T30" fmla="*/ 79 w 88"/>
                  <a:gd name="T31" fmla="*/ 66 h 87"/>
                  <a:gd name="T32" fmla="*/ 84 w 88"/>
                  <a:gd name="T33" fmla="*/ 62 h 87"/>
                  <a:gd name="T34" fmla="*/ 86 w 88"/>
                  <a:gd name="T35" fmla="*/ 57 h 87"/>
                  <a:gd name="T36" fmla="*/ 88 w 88"/>
                  <a:gd name="T37" fmla="*/ 52 h 87"/>
                  <a:gd name="T38" fmla="*/ 88 w 88"/>
                  <a:gd name="T39" fmla="*/ 52 h 87"/>
                  <a:gd name="T40" fmla="*/ 88 w 88"/>
                  <a:gd name="T41" fmla="*/ 46 h 87"/>
                  <a:gd name="T42" fmla="*/ 87 w 88"/>
                  <a:gd name="T43" fmla="*/ 41 h 87"/>
                  <a:gd name="T44" fmla="*/ 86 w 88"/>
                  <a:gd name="T45" fmla="*/ 36 h 87"/>
                  <a:gd name="T46" fmla="*/ 83 w 88"/>
                  <a:gd name="T47" fmla="*/ 30 h 87"/>
                  <a:gd name="T48" fmla="*/ 83 w 88"/>
                  <a:gd name="T49" fmla="*/ 30 h 87"/>
                  <a:gd name="T50" fmla="*/ 78 w 88"/>
                  <a:gd name="T51" fmla="*/ 26 h 87"/>
                  <a:gd name="T52" fmla="*/ 74 w 88"/>
                  <a:gd name="T53" fmla="*/ 23 h 87"/>
                  <a:gd name="T54" fmla="*/ 69 w 88"/>
                  <a:gd name="T55" fmla="*/ 20 h 87"/>
                  <a:gd name="T56" fmla="*/ 64 w 88"/>
                  <a:gd name="T57" fmla="*/ 19 h 87"/>
                  <a:gd name="T58" fmla="*/ 64 w 88"/>
                  <a:gd name="T59" fmla="*/ 19 h 87"/>
                  <a:gd name="T60" fmla="*/ 62 w 88"/>
                  <a:gd name="T61" fmla="*/ 14 h 87"/>
                  <a:gd name="T62" fmla="*/ 60 w 88"/>
                  <a:gd name="T63" fmla="*/ 10 h 87"/>
                  <a:gd name="T64" fmla="*/ 60 w 88"/>
                  <a:gd name="T65" fmla="*/ 10 h 87"/>
                  <a:gd name="T66" fmla="*/ 56 w 88"/>
                  <a:gd name="T67" fmla="*/ 6 h 87"/>
                  <a:gd name="T68" fmla="*/ 51 w 88"/>
                  <a:gd name="T69" fmla="*/ 3 h 87"/>
                  <a:gd name="T70" fmla="*/ 46 w 88"/>
                  <a:gd name="T71" fmla="*/ 1 h 87"/>
                  <a:gd name="T72" fmla="*/ 39 w 88"/>
                  <a:gd name="T73" fmla="*/ 0 h 87"/>
                  <a:gd name="T74" fmla="*/ 39 w 88"/>
                  <a:gd name="T75" fmla="*/ 0 h 87"/>
                  <a:gd name="T76" fmla="*/ 32 w 88"/>
                  <a:gd name="T77" fmla="*/ 1 h 87"/>
                  <a:gd name="T78" fmla="*/ 25 w 88"/>
                  <a:gd name="T79" fmla="*/ 4 h 87"/>
                  <a:gd name="T80" fmla="*/ 25 w 88"/>
                  <a:gd name="T81" fmla="*/ 4 h 87"/>
                  <a:gd name="T82" fmla="*/ 20 w 88"/>
                  <a:gd name="T83" fmla="*/ 9 h 87"/>
                  <a:gd name="T84" fmla="*/ 16 w 88"/>
                  <a:gd name="T85" fmla="*/ 16 h 87"/>
                  <a:gd name="T86" fmla="*/ 15 w 88"/>
                  <a:gd name="T87" fmla="*/ 23 h 87"/>
                  <a:gd name="T88" fmla="*/ 16 w 88"/>
                  <a:gd name="T89" fmla="*/ 30 h 87"/>
                  <a:gd name="T90" fmla="*/ 0 w 88"/>
                  <a:gd name="T91" fmla="*/ 4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 h="87">
                    <a:moveTo>
                      <a:pt x="19" y="87"/>
                    </a:moveTo>
                    <a:lnTo>
                      <a:pt x="42" y="69"/>
                    </a:lnTo>
                    <a:lnTo>
                      <a:pt x="42" y="69"/>
                    </a:lnTo>
                    <a:lnTo>
                      <a:pt x="42" y="69"/>
                    </a:lnTo>
                    <a:lnTo>
                      <a:pt x="42" y="69"/>
                    </a:lnTo>
                    <a:lnTo>
                      <a:pt x="47" y="72"/>
                    </a:lnTo>
                    <a:lnTo>
                      <a:pt x="51" y="74"/>
                    </a:lnTo>
                    <a:lnTo>
                      <a:pt x="55" y="75"/>
                    </a:lnTo>
                    <a:lnTo>
                      <a:pt x="59" y="75"/>
                    </a:lnTo>
                    <a:lnTo>
                      <a:pt x="59" y="75"/>
                    </a:lnTo>
                    <a:lnTo>
                      <a:pt x="64" y="75"/>
                    </a:lnTo>
                    <a:lnTo>
                      <a:pt x="68" y="74"/>
                    </a:lnTo>
                    <a:lnTo>
                      <a:pt x="72" y="73"/>
                    </a:lnTo>
                    <a:lnTo>
                      <a:pt x="75" y="70"/>
                    </a:lnTo>
                    <a:lnTo>
                      <a:pt x="75" y="70"/>
                    </a:lnTo>
                    <a:lnTo>
                      <a:pt x="79" y="66"/>
                    </a:lnTo>
                    <a:lnTo>
                      <a:pt x="84" y="62"/>
                    </a:lnTo>
                    <a:lnTo>
                      <a:pt x="86" y="57"/>
                    </a:lnTo>
                    <a:lnTo>
                      <a:pt x="88" y="52"/>
                    </a:lnTo>
                    <a:lnTo>
                      <a:pt x="88" y="52"/>
                    </a:lnTo>
                    <a:lnTo>
                      <a:pt x="88" y="46"/>
                    </a:lnTo>
                    <a:lnTo>
                      <a:pt x="87" y="41"/>
                    </a:lnTo>
                    <a:lnTo>
                      <a:pt x="86" y="36"/>
                    </a:lnTo>
                    <a:lnTo>
                      <a:pt x="83" y="30"/>
                    </a:lnTo>
                    <a:lnTo>
                      <a:pt x="83" y="30"/>
                    </a:lnTo>
                    <a:lnTo>
                      <a:pt x="78" y="26"/>
                    </a:lnTo>
                    <a:lnTo>
                      <a:pt x="74" y="23"/>
                    </a:lnTo>
                    <a:lnTo>
                      <a:pt x="69" y="20"/>
                    </a:lnTo>
                    <a:lnTo>
                      <a:pt x="64" y="19"/>
                    </a:lnTo>
                    <a:lnTo>
                      <a:pt x="64" y="19"/>
                    </a:lnTo>
                    <a:lnTo>
                      <a:pt x="62" y="14"/>
                    </a:lnTo>
                    <a:lnTo>
                      <a:pt x="60" y="10"/>
                    </a:lnTo>
                    <a:lnTo>
                      <a:pt x="60" y="10"/>
                    </a:lnTo>
                    <a:lnTo>
                      <a:pt x="56" y="6"/>
                    </a:lnTo>
                    <a:lnTo>
                      <a:pt x="51" y="3"/>
                    </a:lnTo>
                    <a:lnTo>
                      <a:pt x="46" y="1"/>
                    </a:lnTo>
                    <a:lnTo>
                      <a:pt x="39" y="0"/>
                    </a:lnTo>
                    <a:lnTo>
                      <a:pt x="39" y="0"/>
                    </a:lnTo>
                    <a:lnTo>
                      <a:pt x="32" y="1"/>
                    </a:lnTo>
                    <a:lnTo>
                      <a:pt x="25" y="4"/>
                    </a:lnTo>
                    <a:lnTo>
                      <a:pt x="25" y="4"/>
                    </a:lnTo>
                    <a:lnTo>
                      <a:pt x="20" y="9"/>
                    </a:lnTo>
                    <a:lnTo>
                      <a:pt x="16" y="16"/>
                    </a:lnTo>
                    <a:lnTo>
                      <a:pt x="15" y="23"/>
                    </a:lnTo>
                    <a:lnTo>
                      <a:pt x="16" y="30"/>
                    </a:lnTo>
                    <a:lnTo>
                      <a:pt x="0" y="4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0" name="Line 211"/>
              <p:cNvSpPr>
                <a:spLocks noChangeShapeType="1"/>
              </p:cNvSpPr>
              <p:nvPr/>
            </p:nvSpPr>
            <p:spPr bwMode="auto">
              <a:xfrm>
                <a:off x="919" y="1850"/>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1" name="Freeform 212"/>
              <p:cNvSpPr>
                <a:spLocks/>
              </p:cNvSpPr>
              <p:nvPr/>
            </p:nvSpPr>
            <p:spPr bwMode="auto">
              <a:xfrm>
                <a:off x="3132" y="2464"/>
                <a:ext cx="295" cy="141"/>
              </a:xfrm>
              <a:custGeom>
                <a:avLst/>
                <a:gdLst>
                  <a:gd name="T0" fmla="*/ 229 w 295"/>
                  <a:gd name="T1" fmla="*/ 30 h 141"/>
                  <a:gd name="T2" fmla="*/ 238 w 295"/>
                  <a:gd name="T3" fmla="*/ 53 h 141"/>
                  <a:gd name="T4" fmla="*/ 240 w 295"/>
                  <a:gd name="T5" fmla="*/ 66 h 141"/>
                  <a:gd name="T6" fmla="*/ 236 w 295"/>
                  <a:gd name="T7" fmla="*/ 71 h 141"/>
                  <a:gd name="T8" fmla="*/ 232 w 295"/>
                  <a:gd name="T9" fmla="*/ 71 h 141"/>
                  <a:gd name="T10" fmla="*/ 229 w 295"/>
                  <a:gd name="T11" fmla="*/ 66 h 141"/>
                  <a:gd name="T12" fmla="*/ 226 w 295"/>
                  <a:gd name="T13" fmla="*/ 53 h 141"/>
                  <a:gd name="T14" fmla="*/ 218 w 295"/>
                  <a:gd name="T15" fmla="*/ 35 h 141"/>
                  <a:gd name="T16" fmla="*/ 204 w 295"/>
                  <a:gd name="T17" fmla="*/ 21 h 141"/>
                  <a:gd name="T18" fmla="*/ 204 w 295"/>
                  <a:gd name="T19" fmla="*/ 20 h 141"/>
                  <a:gd name="T20" fmla="*/ 183 w 295"/>
                  <a:gd name="T21" fmla="*/ 9 h 141"/>
                  <a:gd name="T22" fmla="*/ 160 w 295"/>
                  <a:gd name="T23" fmla="*/ 3 h 141"/>
                  <a:gd name="T24" fmla="*/ 141 w 295"/>
                  <a:gd name="T25" fmla="*/ 0 h 141"/>
                  <a:gd name="T26" fmla="*/ 115 w 295"/>
                  <a:gd name="T27" fmla="*/ 4 h 141"/>
                  <a:gd name="T28" fmla="*/ 117 w 295"/>
                  <a:gd name="T29" fmla="*/ 9 h 141"/>
                  <a:gd name="T30" fmla="*/ 144 w 295"/>
                  <a:gd name="T31" fmla="*/ 22 h 141"/>
                  <a:gd name="T32" fmla="*/ 154 w 295"/>
                  <a:gd name="T33" fmla="*/ 31 h 141"/>
                  <a:gd name="T34" fmla="*/ 167 w 295"/>
                  <a:gd name="T35" fmla="*/ 48 h 141"/>
                  <a:gd name="T36" fmla="*/ 172 w 295"/>
                  <a:gd name="T37" fmla="*/ 66 h 141"/>
                  <a:gd name="T38" fmla="*/ 171 w 295"/>
                  <a:gd name="T39" fmla="*/ 70 h 141"/>
                  <a:gd name="T40" fmla="*/ 167 w 295"/>
                  <a:gd name="T41" fmla="*/ 72 h 141"/>
                  <a:gd name="T42" fmla="*/ 165 w 295"/>
                  <a:gd name="T43" fmla="*/ 72 h 141"/>
                  <a:gd name="T44" fmla="*/ 161 w 295"/>
                  <a:gd name="T45" fmla="*/ 68 h 141"/>
                  <a:gd name="T46" fmla="*/ 159 w 295"/>
                  <a:gd name="T47" fmla="*/ 57 h 141"/>
                  <a:gd name="T48" fmla="*/ 138 w 295"/>
                  <a:gd name="T49" fmla="*/ 30 h 141"/>
                  <a:gd name="T50" fmla="*/ 114 w 295"/>
                  <a:gd name="T51" fmla="*/ 19 h 141"/>
                  <a:gd name="T52" fmla="*/ 87 w 295"/>
                  <a:gd name="T53" fmla="*/ 15 h 141"/>
                  <a:gd name="T54" fmla="*/ 81 w 295"/>
                  <a:gd name="T55" fmla="*/ 15 h 141"/>
                  <a:gd name="T56" fmla="*/ 65 w 295"/>
                  <a:gd name="T57" fmla="*/ 16 h 141"/>
                  <a:gd name="T58" fmla="*/ 42 w 295"/>
                  <a:gd name="T59" fmla="*/ 22 h 141"/>
                  <a:gd name="T60" fmla="*/ 24 w 295"/>
                  <a:gd name="T61" fmla="*/ 33 h 141"/>
                  <a:gd name="T62" fmla="*/ 10 w 295"/>
                  <a:gd name="T63" fmla="*/ 48 h 141"/>
                  <a:gd name="T64" fmla="*/ 2 w 295"/>
                  <a:gd name="T65" fmla="*/ 65 h 141"/>
                  <a:gd name="T66" fmla="*/ 0 w 295"/>
                  <a:gd name="T67" fmla="*/ 78 h 141"/>
                  <a:gd name="T68" fmla="*/ 4 w 295"/>
                  <a:gd name="T69" fmla="*/ 97 h 141"/>
                  <a:gd name="T70" fmla="*/ 14 w 295"/>
                  <a:gd name="T71" fmla="*/ 114 h 141"/>
                  <a:gd name="T72" fmla="*/ 30 w 295"/>
                  <a:gd name="T73" fmla="*/ 127 h 141"/>
                  <a:gd name="T74" fmla="*/ 50 w 295"/>
                  <a:gd name="T75" fmla="*/ 136 h 141"/>
                  <a:gd name="T76" fmla="*/ 73 w 295"/>
                  <a:gd name="T77" fmla="*/ 140 h 141"/>
                  <a:gd name="T78" fmla="*/ 225 w 295"/>
                  <a:gd name="T79" fmla="*/ 141 h 141"/>
                  <a:gd name="T80" fmla="*/ 240 w 295"/>
                  <a:gd name="T81" fmla="*/ 139 h 141"/>
                  <a:gd name="T82" fmla="*/ 266 w 295"/>
                  <a:gd name="T83" fmla="*/ 130 h 141"/>
                  <a:gd name="T84" fmla="*/ 290 w 295"/>
                  <a:gd name="T85" fmla="*/ 103 h 141"/>
                  <a:gd name="T86" fmla="*/ 295 w 295"/>
                  <a:gd name="T87" fmla="*/ 87 h 141"/>
                  <a:gd name="T88" fmla="*/ 295 w 295"/>
                  <a:gd name="T89" fmla="*/ 74 h 141"/>
                  <a:gd name="T90" fmla="*/ 289 w 295"/>
                  <a:gd name="T91" fmla="*/ 57 h 141"/>
                  <a:gd name="T92" fmla="*/ 274 w 295"/>
                  <a:gd name="T93" fmla="*/ 38 h 141"/>
                  <a:gd name="T94" fmla="*/ 236 w 295"/>
                  <a:gd name="T95" fmla="*/ 2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1">
                    <a:moveTo>
                      <a:pt x="220" y="20"/>
                    </a:moveTo>
                    <a:lnTo>
                      <a:pt x="220" y="20"/>
                    </a:lnTo>
                    <a:lnTo>
                      <a:pt x="229" y="30"/>
                    </a:lnTo>
                    <a:lnTo>
                      <a:pt x="235" y="41"/>
                    </a:lnTo>
                    <a:lnTo>
                      <a:pt x="237" y="47"/>
                    </a:lnTo>
                    <a:lnTo>
                      <a:pt x="238" y="53"/>
                    </a:lnTo>
                    <a:lnTo>
                      <a:pt x="239" y="59"/>
                    </a:lnTo>
                    <a:lnTo>
                      <a:pt x="240" y="66"/>
                    </a:lnTo>
                    <a:lnTo>
                      <a:pt x="240" y="66"/>
                    </a:lnTo>
                    <a:lnTo>
                      <a:pt x="239" y="68"/>
                    </a:lnTo>
                    <a:lnTo>
                      <a:pt x="238" y="70"/>
                    </a:lnTo>
                    <a:lnTo>
                      <a:pt x="236" y="71"/>
                    </a:lnTo>
                    <a:lnTo>
                      <a:pt x="234" y="71"/>
                    </a:lnTo>
                    <a:lnTo>
                      <a:pt x="234" y="71"/>
                    </a:lnTo>
                    <a:lnTo>
                      <a:pt x="232" y="71"/>
                    </a:lnTo>
                    <a:lnTo>
                      <a:pt x="231" y="70"/>
                    </a:lnTo>
                    <a:lnTo>
                      <a:pt x="229" y="68"/>
                    </a:lnTo>
                    <a:lnTo>
                      <a:pt x="229" y="66"/>
                    </a:lnTo>
                    <a:lnTo>
                      <a:pt x="229" y="66"/>
                    </a:lnTo>
                    <a:lnTo>
                      <a:pt x="227" y="59"/>
                    </a:lnTo>
                    <a:lnTo>
                      <a:pt x="226" y="53"/>
                    </a:lnTo>
                    <a:lnTo>
                      <a:pt x="224" y="47"/>
                    </a:lnTo>
                    <a:lnTo>
                      <a:pt x="222" y="42"/>
                    </a:lnTo>
                    <a:lnTo>
                      <a:pt x="218" y="35"/>
                    </a:lnTo>
                    <a:lnTo>
                      <a:pt x="214" y="30"/>
                    </a:lnTo>
                    <a:lnTo>
                      <a:pt x="210" y="25"/>
                    </a:lnTo>
                    <a:lnTo>
                      <a:pt x="204" y="21"/>
                    </a:lnTo>
                    <a:lnTo>
                      <a:pt x="204" y="21"/>
                    </a:lnTo>
                    <a:lnTo>
                      <a:pt x="204" y="20"/>
                    </a:lnTo>
                    <a:lnTo>
                      <a:pt x="204" y="20"/>
                    </a:lnTo>
                    <a:lnTo>
                      <a:pt x="198" y="16"/>
                    </a:lnTo>
                    <a:lnTo>
                      <a:pt x="190" y="12"/>
                    </a:lnTo>
                    <a:lnTo>
                      <a:pt x="183" y="9"/>
                    </a:lnTo>
                    <a:lnTo>
                      <a:pt x="176" y="6"/>
                    </a:lnTo>
                    <a:lnTo>
                      <a:pt x="168" y="4"/>
                    </a:lnTo>
                    <a:lnTo>
                      <a:pt x="160" y="3"/>
                    </a:lnTo>
                    <a:lnTo>
                      <a:pt x="150" y="1"/>
                    </a:lnTo>
                    <a:lnTo>
                      <a:pt x="141" y="0"/>
                    </a:lnTo>
                    <a:lnTo>
                      <a:pt x="141" y="0"/>
                    </a:lnTo>
                    <a:lnTo>
                      <a:pt x="133" y="1"/>
                    </a:lnTo>
                    <a:lnTo>
                      <a:pt x="124" y="3"/>
                    </a:lnTo>
                    <a:lnTo>
                      <a:pt x="115" y="4"/>
                    </a:lnTo>
                    <a:lnTo>
                      <a:pt x="107" y="6"/>
                    </a:lnTo>
                    <a:lnTo>
                      <a:pt x="107" y="6"/>
                    </a:lnTo>
                    <a:lnTo>
                      <a:pt x="117" y="9"/>
                    </a:lnTo>
                    <a:lnTo>
                      <a:pt x="127" y="12"/>
                    </a:lnTo>
                    <a:lnTo>
                      <a:pt x="136" y="17"/>
                    </a:lnTo>
                    <a:lnTo>
                      <a:pt x="144" y="22"/>
                    </a:lnTo>
                    <a:lnTo>
                      <a:pt x="144" y="22"/>
                    </a:lnTo>
                    <a:lnTo>
                      <a:pt x="149" y="26"/>
                    </a:lnTo>
                    <a:lnTo>
                      <a:pt x="154" y="31"/>
                    </a:lnTo>
                    <a:lnTo>
                      <a:pt x="160" y="36"/>
                    </a:lnTo>
                    <a:lnTo>
                      <a:pt x="164" y="42"/>
                    </a:lnTo>
                    <a:lnTo>
                      <a:pt x="167" y="48"/>
                    </a:lnTo>
                    <a:lnTo>
                      <a:pt x="169" y="54"/>
                    </a:lnTo>
                    <a:lnTo>
                      <a:pt x="171" y="60"/>
                    </a:lnTo>
                    <a:lnTo>
                      <a:pt x="172" y="66"/>
                    </a:lnTo>
                    <a:lnTo>
                      <a:pt x="172" y="66"/>
                    </a:lnTo>
                    <a:lnTo>
                      <a:pt x="172" y="69"/>
                    </a:lnTo>
                    <a:lnTo>
                      <a:pt x="171" y="70"/>
                    </a:lnTo>
                    <a:lnTo>
                      <a:pt x="170" y="72"/>
                    </a:lnTo>
                    <a:lnTo>
                      <a:pt x="167" y="72"/>
                    </a:lnTo>
                    <a:lnTo>
                      <a:pt x="167" y="72"/>
                    </a:lnTo>
                    <a:lnTo>
                      <a:pt x="167" y="72"/>
                    </a:lnTo>
                    <a:lnTo>
                      <a:pt x="167" y="72"/>
                    </a:lnTo>
                    <a:lnTo>
                      <a:pt x="165" y="72"/>
                    </a:lnTo>
                    <a:lnTo>
                      <a:pt x="163" y="71"/>
                    </a:lnTo>
                    <a:lnTo>
                      <a:pt x="162" y="70"/>
                    </a:lnTo>
                    <a:lnTo>
                      <a:pt x="161" y="68"/>
                    </a:lnTo>
                    <a:lnTo>
                      <a:pt x="161" y="68"/>
                    </a:lnTo>
                    <a:lnTo>
                      <a:pt x="161" y="62"/>
                    </a:lnTo>
                    <a:lnTo>
                      <a:pt x="159" y="57"/>
                    </a:lnTo>
                    <a:lnTo>
                      <a:pt x="153" y="48"/>
                    </a:lnTo>
                    <a:lnTo>
                      <a:pt x="147" y="38"/>
                    </a:lnTo>
                    <a:lnTo>
                      <a:pt x="138" y="30"/>
                    </a:lnTo>
                    <a:lnTo>
                      <a:pt x="138" y="30"/>
                    </a:lnTo>
                    <a:lnTo>
                      <a:pt x="127" y="24"/>
                    </a:lnTo>
                    <a:lnTo>
                      <a:pt x="114" y="19"/>
                    </a:lnTo>
                    <a:lnTo>
                      <a:pt x="101" y="16"/>
                    </a:lnTo>
                    <a:lnTo>
                      <a:pt x="87" y="15"/>
                    </a:lnTo>
                    <a:lnTo>
                      <a:pt x="87" y="15"/>
                    </a:lnTo>
                    <a:lnTo>
                      <a:pt x="87" y="15"/>
                    </a:lnTo>
                    <a:lnTo>
                      <a:pt x="87" y="15"/>
                    </a:lnTo>
                    <a:lnTo>
                      <a:pt x="81" y="15"/>
                    </a:lnTo>
                    <a:lnTo>
                      <a:pt x="81" y="15"/>
                    </a:lnTo>
                    <a:lnTo>
                      <a:pt x="73" y="15"/>
                    </a:lnTo>
                    <a:lnTo>
                      <a:pt x="65" y="16"/>
                    </a:lnTo>
                    <a:lnTo>
                      <a:pt x="57" y="18"/>
                    </a:lnTo>
                    <a:lnTo>
                      <a:pt x="50" y="20"/>
                    </a:lnTo>
                    <a:lnTo>
                      <a:pt x="42" y="22"/>
                    </a:lnTo>
                    <a:lnTo>
                      <a:pt x="36" y="26"/>
                    </a:lnTo>
                    <a:lnTo>
                      <a:pt x="30" y="29"/>
                    </a:lnTo>
                    <a:lnTo>
                      <a:pt x="24" y="33"/>
                    </a:lnTo>
                    <a:lnTo>
                      <a:pt x="19" y="37"/>
                    </a:lnTo>
                    <a:lnTo>
                      <a:pt x="14" y="43"/>
                    </a:lnTo>
                    <a:lnTo>
                      <a:pt x="10" y="48"/>
                    </a:lnTo>
                    <a:lnTo>
                      <a:pt x="6" y="54"/>
                    </a:lnTo>
                    <a:lnTo>
                      <a:pt x="4" y="59"/>
                    </a:lnTo>
                    <a:lnTo>
                      <a:pt x="2" y="65"/>
                    </a:lnTo>
                    <a:lnTo>
                      <a:pt x="0" y="71"/>
                    </a:lnTo>
                    <a:lnTo>
                      <a:pt x="0" y="78"/>
                    </a:lnTo>
                    <a:lnTo>
                      <a:pt x="0" y="78"/>
                    </a:lnTo>
                    <a:lnTo>
                      <a:pt x="0" y="85"/>
                    </a:lnTo>
                    <a:lnTo>
                      <a:pt x="2" y="91"/>
                    </a:lnTo>
                    <a:lnTo>
                      <a:pt x="4" y="97"/>
                    </a:lnTo>
                    <a:lnTo>
                      <a:pt x="6" y="102"/>
                    </a:lnTo>
                    <a:lnTo>
                      <a:pt x="10" y="108"/>
                    </a:lnTo>
                    <a:lnTo>
                      <a:pt x="14" y="114"/>
                    </a:lnTo>
                    <a:lnTo>
                      <a:pt x="19" y="118"/>
                    </a:lnTo>
                    <a:lnTo>
                      <a:pt x="24" y="123"/>
                    </a:lnTo>
                    <a:lnTo>
                      <a:pt x="30" y="127"/>
                    </a:lnTo>
                    <a:lnTo>
                      <a:pt x="36" y="130"/>
                    </a:lnTo>
                    <a:lnTo>
                      <a:pt x="42" y="133"/>
                    </a:lnTo>
                    <a:lnTo>
                      <a:pt x="50" y="136"/>
                    </a:lnTo>
                    <a:lnTo>
                      <a:pt x="57" y="138"/>
                    </a:lnTo>
                    <a:lnTo>
                      <a:pt x="65" y="140"/>
                    </a:lnTo>
                    <a:lnTo>
                      <a:pt x="73" y="140"/>
                    </a:lnTo>
                    <a:lnTo>
                      <a:pt x="81" y="141"/>
                    </a:lnTo>
                    <a:lnTo>
                      <a:pt x="81" y="141"/>
                    </a:lnTo>
                    <a:lnTo>
                      <a:pt x="225" y="141"/>
                    </a:lnTo>
                    <a:lnTo>
                      <a:pt x="225" y="141"/>
                    </a:lnTo>
                    <a:lnTo>
                      <a:pt x="234" y="140"/>
                    </a:lnTo>
                    <a:lnTo>
                      <a:pt x="240" y="139"/>
                    </a:lnTo>
                    <a:lnTo>
                      <a:pt x="247" y="138"/>
                    </a:lnTo>
                    <a:lnTo>
                      <a:pt x="253" y="136"/>
                    </a:lnTo>
                    <a:lnTo>
                      <a:pt x="266" y="130"/>
                    </a:lnTo>
                    <a:lnTo>
                      <a:pt x="276" y="123"/>
                    </a:lnTo>
                    <a:lnTo>
                      <a:pt x="284" y="114"/>
                    </a:lnTo>
                    <a:lnTo>
                      <a:pt x="290" y="103"/>
                    </a:lnTo>
                    <a:lnTo>
                      <a:pt x="292" y="98"/>
                    </a:lnTo>
                    <a:lnTo>
                      <a:pt x="294" y="92"/>
                    </a:lnTo>
                    <a:lnTo>
                      <a:pt x="295" y="87"/>
                    </a:lnTo>
                    <a:lnTo>
                      <a:pt x="295" y="81"/>
                    </a:lnTo>
                    <a:lnTo>
                      <a:pt x="295" y="81"/>
                    </a:lnTo>
                    <a:lnTo>
                      <a:pt x="295" y="74"/>
                    </a:lnTo>
                    <a:lnTo>
                      <a:pt x="293" y="68"/>
                    </a:lnTo>
                    <a:lnTo>
                      <a:pt x="292" y="63"/>
                    </a:lnTo>
                    <a:lnTo>
                      <a:pt x="289" y="57"/>
                    </a:lnTo>
                    <a:lnTo>
                      <a:pt x="286" y="52"/>
                    </a:lnTo>
                    <a:lnTo>
                      <a:pt x="282" y="47"/>
                    </a:lnTo>
                    <a:lnTo>
                      <a:pt x="274" y="38"/>
                    </a:lnTo>
                    <a:lnTo>
                      <a:pt x="262" y="31"/>
                    </a:lnTo>
                    <a:lnTo>
                      <a:pt x="249" y="25"/>
                    </a:lnTo>
                    <a:lnTo>
                      <a:pt x="236" y="21"/>
                    </a:lnTo>
                    <a:lnTo>
                      <a:pt x="220" y="20"/>
                    </a:lnTo>
                    <a:lnTo>
                      <a:pt x="220" y="2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2" name="Freeform 213"/>
              <p:cNvSpPr>
                <a:spLocks/>
              </p:cNvSpPr>
              <p:nvPr/>
            </p:nvSpPr>
            <p:spPr bwMode="auto">
              <a:xfrm>
                <a:off x="3261" y="2349"/>
                <a:ext cx="29" cy="99"/>
              </a:xfrm>
              <a:custGeom>
                <a:avLst/>
                <a:gdLst>
                  <a:gd name="T0" fmla="*/ 13 w 29"/>
                  <a:gd name="T1" fmla="*/ 99 h 99"/>
                  <a:gd name="T2" fmla="*/ 13 w 29"/>
                  <a:gd name="T3" fmla="*/ 99 h 99"/>
                  <a:gd name="T4" fmla="*/ 8 w 29"/>
                  <a:gd name="T5" fmla="*/ 94 h 99"/>
                  <a:gd name="T6" fmla="*/ 4 w 29"/>
                  <a:gd name="T7" fmla="*/ 89 h 99"/>
                  <a:gd name="T8" fmla="*/ 1 w 29"/>
                  <a:gd name="T9" fmla="*/ 83 h 99"/>
                  <a:gd name="T10" fmla="*/ 0 w 29"/>
                  <a:gd name="T11" fmla="*/ 75 h 99"/>
                  <a:gd name="T12" fmla="*/ 1 w 29"/>
                  <a:gd name="T13" fmla="*/ 68 h 99"/>
                  <a:gd name="T14" fmla="*/ 4 w 29"/>
                  <a:gd name="T15" fmla="*/ 61 h 99"/>
                  <a:gd name="T16" fmla="*/ 8 w 29"/>
                  <a:gd name="T17" fmla="*/ 54 h 99"/>
                  <a:gd name="T18" fmla="*/ 14 w 29"/>
                  <a:gd name="T19" fmla="*/ 46 h 99"/>
                  <a:gd name="T20" fmla="*/ 14 w 29"/>
                  <a:gd name="T21" fmla="*/ 46 h 99"/>
                  <a:gd name="T22" fmla="*/ 19 w 29"/>
                  <a:gd name="T23" fmla="*/ 38 h 99"/>
                  <a:gd name="T24" fmla="*/ 23 w 29"/>
                  <a:gd name="T25" fmla="*/ 31 h 99"/>
                  <a:gd name="T26" fmla="*/ 27 w 29"/>
                  <a:gd name="T27" fmla="*/ 25 h 99"/>
                  <a:gd name="T28" fmla="*/ 28 w 29"/>
                  <a:gd name="T29" fmla="*/ 20 h 99"/>
                  <a:gd name="T30" fmla="*/ 29 w 29"/>
                  <a:gd name="T31" fmla="*/ 15 h 99"/>
                  <a:gd name="T32" fmla="*/ 28 w 29"/>
                  <a:gd name="T33" fmla="*/ 10 h 99"/>
                  <a:gd name="T34" fmla="*/ 25 w 29"/>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99">
                    <a:moveTo>
                      <a:pt x="13" y="99"/>
                    </a:moveTo>
                    <a:lnTo>
                      <a:pt x="13" y="99"/>
                    </a:lnTo>
                    <a:lnTo>
                      <a:pt x="8" y="94"/>
                    </a:lnTo>
                    <a:lnTo>
                      <a:pt x="4" y="89"/>
                    </a:lnTo>
                    <a:lnTo>
                      <a:pt x="1" y="83"/>
                    </a:lnTo>
                    <a:lnTo>
                      <a:pt x="0" y="75"/>
                    </a:lnTo>
                    <a:lnTo>
                      <a:pt x="1" y="68"/>
                    </a:lnTo>
                    <a:lnTo>
                      <a:pt x="4" y="61"/>
                    </a:lnTo>
                    <a:lnTo>
                      <a:pt x="8" y="54"/>
                    </a:lnTo>
                    <a:lnTo>
                      <a:pt x="14" y="46"/>
                    </a:lnTo>
                    <a:lnTo>
                      <a:pt x="14" y="46"/>
                    </a:lnTo>
                    <a:lnTo>
                      <a:pt x="19" y="38"/>
                    </a:lnTo>
                    <a:lnTo>
                      <a:pt x="23" y="31"/>
                    </a:lnTo>
                    <a:lnTo>
                      <a:pt x="27" y="25"/>
                    </a:lnTo>
                    <a:lnTo>
                      <a:pt x="28" y="20"/>
                    </a:lnTo>
                    <a:lnTo>
                      <a:pt x="29" y="15"/>
                    </a:lnTo>
                    <a:lnTo>
                      <a:pt x="28" y="10"/>
                    </a:lnTo>
                    <a:lnTo>
                      <a:pt x="2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3" name="Freeform 214"/>
              <p:cNvSpPr>
                <a:spLocks/>
              </p:cNvSpPr>
              <p:nvPr/>
            </p:nvSpPr>
            <p:spPr bwMode="auto">
              <a:xfrm>
                <a:off x="3290" y="2364"/>
                <a:ext cx="25" cy="90"/>
              </a:xfrm>
              <a:custGeom>
                <a:avLst/>
                <a:gdLst>
                  <a:gd name="T0" fmla="*/ 12 w 25"/>
                  <a:gd name="T1" fmla="*/ 90 h 90"/>
                  <a:gd name="T2" fmla="*/ 12 w 25"/>
                  <a:gd name="T3" fmla="*/ 90 h 90"/>
                  <a:gd name="T4" fmla="*/ 7 w 25"/>
                  <a:gd name="T5" fmla="*/ 85 h 90"/>
                  <a:gd name="T6" fmla="*/ 3 w 25"/>
                  <a:gd name="T7" fmla="*/ 80 h 90"/>
                  <a:gd name="T8" fmla="*/ 1 w 25"/>
                  <a:gd name="T9" fmla="*/ 75 h 90"/>
                  <a:gd name="T10" fmla="*/ 0 w 25"/>
                  <a:gd name="T11" fmla="*/ 69 h 90"/>
                  <a:gd name="T12" fmla="*/ 1 w 25"/>
                  <a:gd name="T13" fmla="*/ 62 h 90"/>
                  <a:gd name="T14" fmla="*/ 3 w 25"/>
                  <a:gd name="T15" fmla="*/ 55 h 90"/>
                  <a:gd name="T16" fmla="*/ 7 w 25"/>
                  <a:gd name="T17" fmla="*/ 48 h 90"/>
                  <a:gd name="T18" fmla="*/ 13 w 25"/>
                  <a:gd name="T19" fmla="*/ 41 h 90"/>
                  <a:gd name="T20" fmla="*/ 13 w 25"/>
                  <a:gd name="T21" fmla="*/ 41 h 90"/>
                  <a:gd name="T22" fmla="*/ 18 w 25"/>
                  <a:gd name="T23" fmla="*/ 34 h 90"/>
                  <a:gd name="T24" fmla="*/ 21 w 25"/>
                  <a:gd name="T25" fmla="*/ 28 h 90"/>
                  <a:gd name="T26" fmla="*/ 24 w 25"/>
                  <a:gd name="T27" fmla="*/ 22 h 90"/>
                  <a:gd name="T28" fmla="*/ 25 w 25"/>
                  <a:gd name="T29" fmla="*/ 17 h 90"/>
                  <a:gd name="T30" fmla="*/ 25 w 25"/>
                  <a:gd name="T31" fmla="*/ 12 h 90"/>
                  <a:gd name="T32" fmla="*/ 25 w 25"/>
                  <a:gd name="T33" fmla="*/ 8 h 90"/>
                  <a:gd name="T34" fmla="*/ 23 w 25"/>
                  <a:gd name="T3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90">
                    <a:moveTo>
                      <a:pt x="12" y="90"/>
                    </a:moveTo>
                    <a:lnTo>
                      <a:pt x="12" y="90"/>
                    </a:lnTo>
                    <a:lnTo>
                      <a:pt x="7" y="85"/>
                    </a:lnTo>
                    <a:lnTo>
                      <a:pt x="3" y="80"/>
                    </a:lnTo>
                    <a:lnTo>
                      <a:pt x="1" y="75"/>
                    </a:lnTo>
                    <a:lnTo>
                      <a:pt x="0" y="69"/>
                    </a:lnTo>
                    <a:lnTo>
                      <a:pt x="1" y="62"/>
                    </a:lnTo>
                    <a:lnTo>
                      <a:pt x="3" y="55"/>
                    </a:lnTo>
                    <a:lnTo>
                      <a:pt x="7" y="48"/>
                    </a:lnTo>
                    <a:lnTo>
                      <a:pt x="13" y="41"/>
                    </a:lnTo>
                    <a:lnTo>
                      <a:pt x="13" y="41"/>
                    </a:lnTo>
                    <a:lnTo>
                      <a:pt x="18" y="34"/>
                    </a:lnTo>
                    <a:lnTo>
                      <a:pt x="21" y="28"/>
                    </a:lnTo>
                    <a:lnTo>
                      <a:pt x="24" y="22"/>
                    </a:lnTo>
                    <a:lnTo>
                      <a:pt x="25" y="17"/>
                    </a:lnTo>
                    <a:lnTo>
                      <a:pt x="25" y="12"/>
                    </a:lnTo>
                    <a:lnTo>
                      <a:pt x="25" y="8"/>
                    </a:lnTo>
                    <a:lnTo>
                      <a:pt x="23"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4" name="Freeform 215"/>
              <p:cNvSpPr>
                <a:spLocks noEditPoints="1"/>
              </p:cNvSpPr>
              <p:nvPr/>
            </p:nvSpPr>
            <p:spPr bwMode="auto">
              <a:xfrm>
                <a:off x="3776" y="1991"/>
                <a:ext cx="96" cy="99"/>
              </a:xfrm>
              <a:custGeom>
                <a:avLst/>
                <a:gdLst>
                  <a:gd name="T0" fmla="*/ 55 w 96"/>
                  <a:gd name="T1" fmla="*/ 14 h 99"/>
                  <a:gd name="T2" fmla="*/ 46 w 96"/>
                  <a:gd name="T3" fmla="*/ 16 h 99"/>
                  <a:gd name="T4" fmla="*/ 41 w 96"/>
                  <a:gd name="T5" fmla="*/ 9 h 99"/>
                  <a:gd name="T6" fmla="*/ 49 w 96"/>
                  <a:gd name="T7" fmla="*/ 0 h 99"/>
                  <a:gd name="T8" fmla="*/ 57 w 96"/>
                  <a:gd name="T9" fmla="*/ 5 h 99"/>
                  <a:gd name="T10" fmla="*/ 34 w 96"/>
                  <a:gd name="T11" fmla="*/ 11 h 99"/>
                  <a:gd name="T12" fmla="*/ 31 w 96"/>
                  <a:gd name="T13" fmla="*/ 21 h 99"/>
                  <a:gd name="T14" fmla="*/ 24 w 96"/>
                  <a:gd name="T15" fmla="*/ 20 h 99"/>
                  <a:gd name="T16" fmla="*/ 21 w 96"/>
                  <a:gd name="T17" fmla="*/ 13 h 99"/>
                  <a:gd name="T18" fmla="*/ 27 w 96"/>
                  <a:gd name="T19" fmla="*/ 8 h 99"/>
                  <a:gd name="T20" fmla="*/ 34 w 96"/>
                  <a:gd name="T21" fmla="*/ 11 h 99"/>
                  <a:gd name="T22" fmla="*/ 18 w 96"/>
                  <a:gd name="T23" fmla="*/ 28 h 99"/>
                  <a:gd name="T24" fmla="*/ 15 w 96"/>
                  <a:gd name="T25" fmla="*/ 35 h 99"/>
                  <a:gd name="T26" fmla="*/ 8 w 96"/>
                  <a:gd name="T27" fmla="*/ 35 h 99"/>
                  <a:gd name="T28" fmla="*/ 6 w 96"/>
                  <a:gd name="T29" fmla="*/ 27 h 99"/>
                  <a:gd name="T30" fmla="*/ 12 w 96"/>
                  <a:gd name="T31" fmla="*/ 24 h 99"/>
                  <a:gd name="T32" fmla="*/ 6 w 96"/>
                  <a:gd name="T33" fmla="*/ 46 h 99"/>
                  <a:gd name="T34" fmla="*/ 11 w 96"/>
                  <a:gd name="T35" fmla="*/ 52 h 99"/>
                  <a:gd name="T36" fmla="*/ 8 w 96"/>
                  <a:gd name="T37" fmla="*/ 57 h 99"/>
                  <a:gd name="T38" fmla="*/ 2 w 96"/>
                  <a:gd name="T39" fmla="*/ 56 h 99"/>
                  <a:gd name="T40" fmla="*/ 0 w 96"/>
                  <a:gd name="T41" fmla="*/ 50 h 99"/>
                  <a:gd name="T42" fmla="*/ 6 w 96"/>
                  <a:gd name="T43" fmla="*/ 46 h 99"/>
                  <a:gd name="T44" fmla="*/ 13 w 96"/>
                  <a:gd name="T45" fmla="*/ 68 h 99"/>
                  <a:gd name="T46" fmla="*/ 16 w 96"/>
                  <a:gd name="T47" fmla="*/ 73 h 99"/>
                  <a:gd name="T48" fmla="*/ 14 w 96"/>
                  <a:gd name="T49" fmla="*/ 79 h 99"/>
                  <a:gd name="T50" fmla="*/ 7 w 96"/>
                  <a:gd name="T51" fmla="*/ 76 h 99"/>
                  <a:gd name="T52" fmla="*/ 7 w 96"/>
                  <a:gd name="T53" fmla="*/ 70 h 99"/>
                  <a:gd name="T54" fmla="*/ 24 w 96"/>
                  <a:gd name="T55" fmla="*/ 87 h 99"/>
                  <a:gd name="T56" fmla="*/ 30 w 96"/>
                  <a:gd name="T57" fmla="*/ 86 h 99"/>
                  <a:gd name="T58" fmla="*/ 32 w 96"/>
                  <a:gd name="T59" fmla="*/ 90 h 99"/>
                  <a:gd name="T60" fmla="*/ 29 w 96"/>
                  <a:gd name="T61" fmla="*/ 94 h 99"/>
                  <a:gd name="T62" fmla="*/ 24 w 96"/>
                  <a:gd name="T63" fmla="*/ 92 h 99"/>
                  <a:gd name="T64" fmla="*/ 24 w 96"/>
                  <a:gd name="T65" fmla="*/ 87 h 99"/>
                  <a:gd name="T66" fmla="*/ 46 w 96"/>
                  <a:gd name="T67" fmla="*/ 92 h 99"/>
                  <a:gd name="T68" fmla="*/ 50 w 96"/>
                  <a:gd name="T69" fmla="*/ 91 h 99"/>
                  <a:gd name="T70" fmla="*/ 54 w 96"/>
                  <a:gd name="T71" fmla="*/ 95 h 99"/>
                  <a:gd name="T72" fmla="*/ 49 w 96"/>
                  <a:gd name="T73" fmla="*/ 99 h 99"/>
                  <a:gd name="T74" fmla="*/ 45 w 96"/>
                  <a:gd name="T75" fmla="*/ 97 h 99"/>
                  <a:gd name="T76" fmla="*/ 68 w 96"/>
                  <a:gd name="T77" fmla="*/ 91 h 99"/>
                  <a:gd name="T78" fmla="*/ 72 w 96"/>
                  <a:gd name="T79" fmla="*/ 86 h 99"/>
                  <a:gd name="T80" fmla="*/ 73 w 96"/>
                  <a:gd name="T81" fmla="*/ 93 h 99"/>
                  <a:gd name="T82" fmla="*/ 68 w 96"/>
                  <a:gd name="T83" fmla="*/ 91 h 99"/>
                  <a:gd name="T84" fmla="*/ 83 w 96"/>
                  <a:gd name="T85" fmla="*/ 71 h 99"/>
                  <a:gd name="T86" fmla="*/ 88 w 96"/>
                  <a:gd name="T87" fmla="*/ 70 h 99"/>
                  <a:gd name="T88" fmla="*/ 87 w 96"/>
                  <a:gd name="T89" fmla="*/ 76 h 99"/>
                  <a:gd name="T90" fmla="*/ 93 w 96"/>
                  <a:gd name="T91" fmla="*/ 55 h 99"/>
                  <a:gd name="T92" fmla="*/ 91 w 96"/>
                  <a:gd name="T93" fmla="*/ 50 h 99"/>
                  <a:gd name="T94" fmla="*/ 96 w 96"/>
                  <a:gd name="T95" fmla="*/ 52 h 99"/>
                  <a:gd name="T96" fmla="*/ 93 w 96"/>
                  <a:gd name="T97" fmla="*/ 55 h 99"/>
                  <a:gd name="T98" fmla="*/ 84 w 96"/>
                  <a:gd name="T99" fmla="*/ 31 h 99"/>
                  <a:gd name="T100" fmla="*/ 85 w 96"/>
                  <a:gd name="T101" fmla="*/ 28 h 99"/>
                  <a:gd name="T102" fmla="*/ 90 w 96"/>
                  <a:gd name="T103" fmla="*/ 31 h 99"/>
                  <a:gd name="T104" fmla="*/ 73 w 96"/>
                  <a:gd name="T105" fmla="*/ 16 h 99"/>
                  <a:gd name="T106" fmla="*/ 69 w 96"/>
                  <a:gd name="T107" fmla="*/ 15 h 99"/>
                  <a:gd name="T108" fmla="*/ 72 w 96"/>
                  <a:gd name="T109" fmla="*/ 13 h 99"/>
                  <a:gd name="T110" fmla="*/ 73 w 96"/>
                  <a:gd name="T111"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9">
                    <a:moveTo>
                      <a:pt x="58" y="9"/>
                    </a:moveTo>
                    <a:lnTo>
                      <a:pt x="58" y="9"/>
                    </a:lnTo>
                    <a:lnTo>
                      <a:pt x="57" y="12"/>
                    </a:lnTo>
                    <a:lnTo>
                      <a:pt x="55" y="14"/>
                    </a:lnTo>
                    <a:lnTo>
                      <a:pt x="52" y="16"/>
                    </a:lnTo>
                    <a:lnTo>
                      <a:pt x="49" y="17"/>
                    </a:lnTo>
                    <a:lnTo>
                      <a:pt x="49" y="17"/>
                    </a:lnTo>
                    <a:lnTo>
                      <a:pt x="46" y="16"/>
                    </a:lnTo>
                    <a:lnTo>
                      <a:pt x="43" y="14"/>
                    </a:lnTo>
                    <a:lnTo>
                      <a:pt x="42" y="12"/>
                    </a:lnTo>
                    <a:lnTo>
                      <a:pt x="41" y="9"/>
                    </a:lnTo>
                    <a:lnTo>
                      <a:pt x="41" y="9"/>
                    </a:lnTo>
                    <a:lnTo>
                      <a:pt x="42" y="5"/>
                    </a:lnTo>
                    <a:lnTo>
                      <a:pt x="43" y="2"/>
                    </a:lnTo>
                    <a:lnTo>
                      <a:pt x="46" y="1"/>
                    </a:lnTo>
                    <a:lnTo>
                      <a:pt x="49" y="0"/>
                    </a:lnTo>
                    <a:lnTo>
                      <a:pt x="49" y="0"/>
                    </a:lnTo>
                    <a:lnTo>
                      <a:pt x="52" y="1"/>
                    </a:lnTo>
                    <a:lnTo>
                      <a:pt x="55" y="2"/>
                    </a:lnTo>
                    <a:lnTo>
                      <a:pt x="57" y="5"/>
                    </a:lnTo>
                    <a:lnTo>
                      <a:pt x="58" y="9"/>
                    </a:lnTo>
                    <a:lnTo>
                      <a:pt x="58" y="9"/>
                    </a:lnTo>
                    <a:close/>
                    <a:moveTo>
                      <a:pt x="34" y="11"/>
                    </a:moveTo>
                    <a:lnTo>
                      <a:pt x="34" y="11"/>
                    </a:lnTo>
                    <a:lnTo>
                      <a:pt x="35" y="14"/>
                    </a:lnTo>
                    <a:lnTo>
                      <a:pt x="34" y="16"/>
                    </a:lnTo>
                    <a:lnTo>
                      <a:pt x="33" y="19"/>
                    </a:lnTo>
                    <a:lnTo>
                      <a:pt x="31" y="21"/>
                    </a:lnTo>
                    <a:lnTo>
                      <a:pt x="31" y="21"/>
                    </a:lnTo>
                    <a:lnTo>
                      <a:pt x="29" y="22"/>
                    </a:lnTo>
                    <a:lnTo>
                      <a:pt x="26" y="21"/>
                    </a:lnTo>
                    <a:lnTo>
                      <a:pt x="24" y="20"/>
                    </a:lnTo>
                    <a:lnTo>
                      <a:pt x="22" y="18"/>
                    </a:lnTo>
                    <a:lnTo>
                      <a:pt x="22" y="18"/>
                    </a:lnTo>
                    <a:lnTo>
                      <a:pt x="21" y="15"/>
                    </a:lnTo>
                    <a:lnTo>
                      <a:pt x="21" y="13"/>
                    </a:lnTo>
                    <a:lnTo>
                      <a:pt x="22" y="10"/>
                    </a:lnTo>
                    <a:lnTo>
                      <a:pt x="24" y="9"/>
                    </a:lnTo>
                    <a:lnTo>
                      <a:pt x="24" y="9"/>
                    </a:lnTo>
                    <a:lnTo>
                      <a:pt x="27" y="8"/>
                    </a:lnTo>
                    <a:lnTo>
                      <a:pt x="30" y="8"/>
                    </a:lnTo>
                    <a:lnTo>
                      <a:pt x="32" y="9"/>
                    </a:lnTo>
                    <a:lnTo>
                      <a:pt x="34" y="11"/>
                    </a:lnTo>
                    <a:lnTo>
                      <a:pt x="34" y="11"/>
                    </a:lnTo>
                    <a:close/>
                    <a:moveTo>
                      <a:pt x="14" y="25"/>
                    </a:moveTo>
                    <a:lnTo>
                      <a:pt x="14" y="25"/>
                    </a:lnTo>
                    <a:lnTo>
                      <a:pt x="16" y="26"/>
                    </a:lnTo>
                    <a:lnTo>
                      <a:pt x="18" y="28"/>
                    </a:lnTo>
                    <a:lnTo>
                      <a:pt x="19" y="31"/>
                    </a:lnTo>
                    <a:lnTo>
                      <a:pt x="18" y="33"/>
                    </a:lnTo>
                    <a:lnTo>
                      <a:pt x="18" y="33"/>
                    </a:lnTo>
                    <a:lnTo>
                      <a:pt x="15" y="35"/>
                    </a:lnTo>
                    <a:lnTo>
                      <a:pt x="13" y="36"/>
                    </a:lnTo>
                    <a:lnTo>
                      <a:pt x="11" y="36"/>
                    </a:lnTo>
                    <a:lnTo>
                      <a:pt x="8" y="35"/>
                    </a:lnTo>
                    <a:lnTo>
                      <a:pt x="8" y="35"/>
                    </a:lnTo>
                    <a:lnTo>
                      <a:pt x="6" y="34"/>
                    </a:lnTo>
                    <a:lnTo>
                      <a:pt x="5" y="32"/>
                    </a:lnTo>
                    <a:lnTo>
                      <a:pt x="5" y="29"/>
                    </a:lnTo>
                    <a:lnTo>
                      <a:pt x="6" y="27"/>
                    </a:lnTo>
                    <a:lnTo>
                      <a:pt x="6" y="27"/>
                    </a:lnTo>
                    <a:lnTo>
                      <a:pt x="8" y="25"/>
                    </a:lnTo>
                    <a:lnTo>
                      <a:pt x="10" y="24"/>
                    </a:lnTo>
                    <a:lnTo>
                      <a:pt x="12" y="24"/>
                    </a:lnTo>
                    <a:lnTo>
                      <a:pt x="14" y="25"/>
                    </a:lnTo>
                    <a:lnTo>
                      <a:pt x="14" y="25"/>
                    </a:lnTo>
                    <a:close/>
                    <a:moveTo>
                      <a:pt x="6" y="46"/>
                    </a:moveTo>
                    <a:lnTo>
                      <a:pt x="6" y="46"/>
                    </a:lnTo>
                    <a:lnTo>
                      <a:pt x="8" y="47"/>
                    </a:lnTo>
                    <a:lnTo>
                      <a:pt x="10" y="48"/>
                    </a:lnTo>
                    <a:lnTo>
                      <a:pt x="11" y="50"/>
                    </a:lnTo>
                    <a:lnTo>
                      <a:pt x="11" y="52"/>
                    </a:lnTo>
                    <a:lnTo>
                      <a:pt x="11" y="52"/>
                    </a:lnTo>
                    <a:lnTo>
                      <a:pt x="11" y="54"/>
                    </a:lnTo>
                    <a:lnTo>
                      <a:pt x="10" y="56"/>
                    </a:lnTo>
                    <a:lnTo>
                      <a:pt x="8" y="57"/>
                    </a:lnTo>
                    <a:lnTo>
                      <a:pt x="6" y="58"/>
                    </a:lnTo>
                    <a:lnTo>
                      <a:pt x="6" y="58"/>
                    </a:lnTo>
                    <a:lnTo>
                      <a:pt x="3" y="57"/>
                    </a:lnTo>
                    <a:lnTo>
                      <a:pt x="2" y="56"/>
                    </a:lnTo>
                    <a:lnTo>
                      <a:pt x="0" y="54"/>
                    </a:lnTo>
                    <a:lnTo>
                      <a:pt x="0" y="52"/>
                    </a:lnTo>
                    <a:lnTo>
                      <a:pt x="0" y="52"/>
                    </a:lnTo>
                    <a:lnTo>
                      <a:pt x="0" y="50"/>
                    </a:lnTo>
                    <a:lnTo>
                      <a:pt x="2" y="48"/>
                    </a:lnTo>
                    <a:lnTo>
                      <a:pt x="3" y="47"/>
                    </a:lnTo>
                    <a:lnTo>
                      <a:pt x="6" y="46"/>
                    </a:lnTo>
                    <a:lnTo>
                      <a:pt x="6" y="46"/>
                    </a:lnTo>
                    <a:close/>
                    <a:moveTo>
                      <a:pt x="9" y="69"/>
                    </a:moveTo>
                    <a:lnTo>
                      <a:pt x="9" y="69"/>
                    </a:lnTo>
                    <a:lnTo>
                      <a:pt x="11" y="68"/>
                    </a:lnTo>
                    <a:lnTo>
                      <a:pt x="13" y="68"/>
                    </a:lnTo>
                    <a:lnTo>
                      <a:pt x="14" y="69"/>
                    </a:lnTo>
                    <a:lnTo>
                      <a:pt x="16" y="71"/>
                    </a:lnTo>
                    <a:lnTo>
                      <a:pt x="16" y="71"/>
                    </a:lnTo>
                    <a:lnTo>
                      <a:pt x="16" y="73"/>
                    </a:lnTo>
                    <a:lnTo>
                      <a:pt x="16" y="74"/>
                    </a:lnTo>
                    <a:lnTo>
                      <a:pt x="15" y="76"/>
                    </a:lnTo>
                    <a:lnTo>
                      <a:pt x="14" y="79"/>
                    </a:lnTo>
                    <a:lnTo>
                      <a:pt x="14" y="79"/>
                    </a:lnTo>
                    <a:lnTo>
                      <a:pt x="12" y="79"/>
                    </a:lnTo>
                    <a:lnTo>
                      <a:pt x="10" y="79"/>
                    </a:lnTo>
                    <a:lnTo>
                      <a:pt x="8" y="77"/>
                    </a:lnTo>
                    <a:lnTo>
                      <a:pt x="7" y="76"/>
                    </a:lnTo>
                    <a:lnTo>
                      <a:pt x="7" y="76"/>
                    </a:lnTo>
                    <a:lnTo>
                      <a:pt x="6" y="74"/>
                    </a:lnTo>
                    <a:lnTo>
                      <a:pt x="6" y="72"/>
                    </a:lnTo>
                    <a:lnTo>
                      <a:pt x="7" y="70"/>
                    </a:lnTo>
                    <a:lnTo>
                      <a:pt x="9" y="69"/>
                    </a:lnTo>
                    <a:lnTo>
                      <a:pt x="9" y="69"/>
                    </a:lnTo>
                    <a:close/>
                    <a:moveTo>
                      <a:pt x="24" y="87"/>
                    </a:moveTo>
                    <a:lnTo>
                      <a:pt x="24" y="87"/>
                    </a:lnTo>
                    <a:lnTo>
                      <a:pt x="25" y="86"/>
                    </a:lnTo>
                    <a:lnTo>
                      <a:pt x="27" y="85"/>
                    </a:lnTo>
                    <a:lnTo>
                      <a:pt x="28" y="85"/>
                    </a:lnTo>
                    <a:lnTo>
                      <a:pt x="30" y="86"/>
                    </a:lnTo>
                    <a:lnTo>
                      <a:pt x="30" y="86"/>
                    </a:lnTo>
                    <a:lnTo>
                      <a:pt x="31" y="87"/>
                    </a:lnTo>
                    <a:lnTo>
                      <a:pt x="32" y="88"/>
                    </a:lnTo>
                    <a:lnTo>
                      <a:pt x="32" y="90"/>
                    </a:lnTo>
                    <a:lnTo>
                      <a:pt x="32" y="92"/>
                    </a:lnTo>
                    <a:lnTo>
                      <a:pt x="32" y="92"/>
                    </a:lnTo>
                    <a:lnTo>
                      <a:pt x="30" y="93"/>
                    </a:lnTo>
                    <a:lnTo>
                      <a:pt x="29" y="94"/>
                    </a:lnTo>
                    <a:lnTo>
                      <a:pt x="27" y="94"/>
                    </a:lnTo>
                    <a:lnTo>
                      <a:pt x="25" y="94"/>
                    </a:lnTo>
                    <a:lnTo>
                      <a:pt x="25" y="94"/>
                    </a:lnTo>
                    <a:lnTo>
                      <a:pt x="24" y="92"/>
                    </a:lnTo>
                    <a:lnTo>
                      <a:pt x="23" y="91"/>
                    </a:lnTo>
                    <a:lnTo>
                      <a:pt x="23" y="89"/>
                    </a:lnTo>
                    <a:lnTo>
                      <a:pt x="24" y="87"/>
                    </a:lnTo>
                    <a:lnTo>
                      <a:pt x="24" y="87"/>
                    </a:lnTo>
                    <a:close/>
                    <a:moveTo>
                      <a:pt x="45" y="95"/>
                    </a:moveTo>
                    <a:lnTo>
                      <a:pt x="45" y="95"/>
                    </a:lnTo>
                    <a:lnTo>
                      <a:pt x="45" y="94"/>
                    </a:lnTo>
                    <a:lnTo>
                      <a:pt x="46" y="92"/>
                    </a:lnTo>
                    <a:lnTo>
                      <a:pt x="47" y="91"/>
                    </a:lnTo>
                    <a:lnTo>
                      <a:pt x="49" y="91"/>
                    </a:lnTo>
                    <a:lnTo>
                      <a:pt x="49" y="91"/>
                    </a:lnTo>
                    <a:lnTo>
                      <a:pt x="50" y="91"/>
                    </a:lnTo>
                    <a:lnTo>
                      <a:pt x="52" y="92"/>
                    </a:lnTo>
                    <a:lnTo>
                      <a:pt x="54" y="94"/>
                    </a:lnTo>
                    <a:lnTo>
                      <a:pt x="54" y="95"/>
                    </a:lnTo>
                    <a:lnTo>
                      <a:pt x="54" y="95"/>
                    </a:lnTo>
                    <a:lnTo>
                      <a:pt x="54" y="97"/>
                    </a:lnTo>
                    <a:lnTo>
                      <a:pt x="52" y="98"/>
                    </a:lnTo>
                    <a:lnTo>
                      <a:pt x="50" y="99"/>
                    </a:lnTo>
                    <a:lnTo>
                      <a:pt x="49" y="99"/>
                    </a:lnTo>
                    <a:lnTo>
                      <a:pt x="49" y="99"/>
                    </a:lnTo>
                    <a:lnTo>
                      <a:pt x="47" y="99"/>
                    </a:lnTo>
                    <a:lnTo>
                      <a:pt x="46" y="98"/>
                    </a:lnTo>
                    <a:lnTo>
                      <a:pt x="45" y="97"/>
                    </a:lnTo>
                    <a:lnTo>
                      <a:pt x="45" y="95"/>
                    </a:lnTo>
                    <a:lnTo>
                      <a:pt x="45" y="95"/>
                    </a:lnTo>
                    <a:close/>
                    <a:moveTo>
                      <a:pt x="68" y="91"/>
                    </a:moveTo>
                    <a:lnTo>
                      <a:pt x="68" y="91"/>
                    </a:lnTo>
                    <a:lnTo>
                      <a:pt x="67" y="89"/>
                    </a:lnTo>
                    <a:lnTo>
                      <a:pt x="69" y="86"/>
                    </a:lnTo>
                    <a:lnTo>
                      <a:pt x="69" y="86"/>
                    </a:lnTo>
                    <a:lnTo>
                      <a:pt x="72" y="86"/>
                    </a:lnTo>
                    <a:lnTo>
                      <a:pt x="74" y="88"/>
                    </a:lnTo>
                    <a:lnTo>
                      <a:pt x="74" y="88"/>
                    </a:lnTo>
                    <a:lnTo>
                      <a:pt x="74" y="91"/>
                    </a:lnTo>
                    <a:lnTo>
                      <a:pt x="73" y="93"/>
                    </a:lnTo>
                    <a:lnTo>
                      <a:pt x="73" y="93"/>
                    </a:lnTo>
                    <a:lnTo>
                      <a:pt x="70" y="93"/>
                    </a:lnTo>
                    <a:lnTo>
                      <a:pt x="68" y="91"/>
                    </a:lnTo>
                    <a:lnTo>
                      <a:pt x="68" y="91"/>
                    </a:lnTo>
                    <a:close/>
                    <a:moveTo>
                      <a:pt x="85" y="76"/>
                    </a:moveTo>
                    <a:lnTo>
                      <a:pt x="85" y="76"/>
                    </a:lnTo>
                    <a:lnTo>
                      <a:pt x="83" y="74"/>
                    </a:lnTo>
                    <a:lnTo>
                      <a:pt x="83" y="71"/>
                    </a:lnTo>
                    <a:lnTo>
                      <a:pt x="83" y="71"/>
                    </a:lnTo>
                    <a:lnTo>
                      <a:pt x="85" y="70"/>
                    </a:lnTo>
                    <a:lnTo>
                      <a:pt x="88" y="70"/>
                    </a:lnTo>
                    <a:lnTo>
                      <a:pt x="88" y="70"/>
                    </a:lnTo>
                    <a:lnTo>
                      <a:pt x="90" y="72"/>
                    </a:lnTo>
                    <a:lnTo>
                      <a:pt x="90" y="75"/>
                    </a:lnTo>
                    <a:lnTo>
                      <a:pt x="90" y="75"/>
                    </a:lnTo>
                    <a:lnTo>
                      <a:pt x="87" y="76"/>
                    </a:lnTo>
                    <a:lnTo>
                      <a:pt x="85" y="76"/>
                    </a:lnTo>
                    <a:lnTo>
                      <a:pt x="85" y="76"/>
                    </a:lnTo>
                    <a:close/>
                    <a:moveTo>
                      <a:pt x="93" y="55"/>
                    </a:moveTo>
                    <a:lnTo>
                      <a:pt x="93" y="55"/>
                    </a:lnTo>
                    <a:lnTo>
                      <a:pt x="91" y="54"/>
                    </a:lnTo>
                    <a:lnTo>
                      <a:pt x="90" y="52"/>
                    </a:lnTo>
                    <a:lnTo>
                      <a:pt x="90" y="52"/>
                    </a:lnTo>
                    <a:lnTo>
                      <a:pt x="91" y="50"/>
                    </a:lnTo>
                    <a:lnTo>
                      <a:pt x="93" y="49"/>
                    </a:lnTo>
                    <a:lnTo>
                      <a:pt x="93" y="49"/>
                    </a:lnTo>
                    <a:lnTo>
                      <a:pt x="95" y="50"/>
                    </a:lnTo>
                    <a:lnTo>
                      <a:pt x="96" y="52"/>
                    </a:lnTo>
                    <a:lnTo>
                      <a:pt x="96" y="52"/>
                    </a:lnTo>
                    <a:lnTo>
                      <a:pt x="95" y="54"/>
                    </a:lnTo>
                    <a:lnTo>
                      <a:pt x="93" y="55"/>
                    </a:lnTo>
                    <a:lnTo>
                      <a:pt x="93" y="55"/>
                    </a:lnTo>
                    <a:close/>
                    <a:moveTo>
                      <a:pt x="88" y="32"/>
                    </a:moveTo>
                    <a:lnTo>
                      <a:pt x="88" y="32"/>
                    </a:lnTo>
                    <a:lnTo>
                      <a:pt x="86" y="33"/>
                    </a:lnTo>
                    <a:lnTo>
                      <a:pt x="84" y="31"/>
                    </a:lnTo>
                    <a:lnTo>
                      <a:pt x="84" y="31"/>
                    </a:lnTo>
                    <a:lnTo>
                      <a:pt x="84" y="29"/>
                    </a:lnTo>
                    <a:lnTo>
                      <a:pt x="85" y="28"/>
                    </a:lnTo>
                    <a:lnTo>
                      <a:pt x="85" y="28"/>
                    </a:lnTo>
                    <a:lnTo>
                      <a:pt x="87" y="27"/>
                    </a:lnTo>
                    <a:lnTo>
                      <a:pt x="90" y="29"/>
                    </a:lnTo>
                    <a:lnTo>
                      <a:pt x="90" y="29"/>
                    </a:lnTo>
                    <a:lnTo>
                      <a:pt x="90" y="31"/>
                    </a:lnTo>
                    <a:lnTo>
                      <a:pt x="88" y="32"/>
                    </a:lnTo>
                    <a:lnTo>
                      <a:pt x="88" y="32"/>
                    </a:lnTo>
                    <a:close/>
                    <a:moveTo>
                      <a:pt x="73" y="16"/>
                    </a:moveTo>
                    <a:lnTo>
                      <a:pt x="73" y="16"/>
                    </a:lnTo>
                    <a:lnTo>
                      <a:pt x="71" y="17"/>
                    </a:lnTo>
                    <a:lnTo>
                      <a:pt x="70" y="17"/>
                    </a:lnTo>
                    <a:lnTo>
                      <a:pt x="70" y="17"/>
                    </a:lnTo>
                    <a:lnTo>
                      <a:pt x="69" y="15"/>
                    </a:lnTo>
                    <a:lnTo>
                      <a:pt x="69" y="13"/>
                    </a:lnTo>
                    <a:lnTo>
                      <a:pt x="69" y="13"/>
                    </a:lnTo>
                    <a:lnTo>
                      <a:pt x="70" y="12"/>
                    </a:lnTo>
                    <a:lnTo>
                      <a:pt x="72" y="13"/>
                    </a:lnTo>
                    <a:lnTo>
                      <a:pt x="72" y="13"/>
                    </a:lnTo>
                    <a:lnTo>
                      <a:pt x="73" y="14"/>
                    </a:lnTo>
                    <a:lnTo>
                      <a:pt x="73" y="16"/>
                    </a:lnTo>
                    <a:lnTo>
                      <a:pt x="73" y="1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5" name="Freeform 216"/>
              <p:cNvSpPr>
                <a:spLocks/>
              </p:cNvSpPr>
              <p:nvPr/>
            </p:nvSpPr>
            <p:spPr bwMode="auto">
              <a:xfrm>
                <a:off x="3720" y="2144"/>
                <a:ext cx="64" cy="47"/>
              </a:xfrm>
              <a:custGeom>
                <a:avLst/>
                <a:gdLst>
                  <a:gd name="T0" fmla="*/ 64 w 64"/>
                  <a:gd name="T1" fmla="*/ 0 h 47"/>
                  <a:gd name="T2" fmla="*/ 63 w 64"/>
                  <a:gd name="T3" fmla="*/ 20 h 47"/>
                  <a:gd name="T4" fmla="*/ 0 w 64"/>
                  <a:gd name="T5" fmla="*/ 34 h 47"/>
                  <a:gd name="T6" fmla="*/ 0 w 64"/>
                  <a:gd name="T7" fmla="*/ 47 h 47"/>
                </a:gdLst>
                <a:ahLst/>
                <a:cxnLst>
                  <a:cxn ang="0">
                    <a:pos x="T0" y="T1"/>
                  </a:cxn>
                  <a:cxn ang="0">
                    <a:pos x="T2" y="T3"/>
                  </a:cxn>
                  <a:cxn ang="0">
                    <a:pos x="T4" y="T5"/>
                  </a:cxn>
                  <a:cxn ang="0">
                    <a:pos x="T6" y="T7"/>
                  </a:cxn>
                </a:cxnLst>
                <a:rect l="0" t="0" r="r" b="b"/>
                <a:pathLst>
                  <a:path w="64" h="47">
                    <a:moveTo>
                      <a:pt x="64" y="0"/>
                    </a:moveTo>
                    <a:lnTo>
                      <a:pt x="63" y="20"/>
                    </a:lnTo>
                    <a:lnTo>
                      <a:pt x="0" y="34"/>
                    </a:lnTo>
                    <a:lnTo>
                      <a:pt x="0" y="4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6" name="Freeform 217"/>
              <p:cNvSpPr>
                <a:spLocks/>
              </p:cNvSpPr>
              <p:nvPr/>
            </p:nvSpPr>
            <p:spPr bwMode="auto">
              <a:xfrm>
                <a:off x="3692" y="1957"/>
                <a:ext cx="264" cy="234"/>
              </a:xfrm>
              <a:custGeom>
                <a:avLst/>
                <a:gdLst>
                  <a:gd name="T0" fmla="*/ 235 w 264"/>
                  <a:gd name="T1" fmla="*/ 234 h 234"/>
                  <a:gd name="T2" fmla="*/ 235 w 264"/>
                  <a:gd name="T3" fmla="*/ 221 h 234"/>
                  <a:gd name="T4" fmla="*/ 172 w 264"/>
                  <a:gd name="T5" fmla="*/ 207 h 234"/>
                  <a:gd name="T6" fmla="*/ 170 w 264"/>
                  <a:gd name="T7" fmla="*/ 179 h 234"/>
                  <a:gd name="T8" fmla="*/ 245 w 264"/>
                  <a:gd name="T9" fmla="*/ 179 h 234"/>
                  <a:gd name="T10" fmla="*/ 245 w 264"/>
                  <a:gd name="T11" fmla="*/ 179 h 234"/>
                  <a:gd name="T12" fmla="*/ 249 w 264"/>
                  <a:gd name="T13" fmla="*/ 179 h 234"/>
                  <a:gd name="T14" fmla="*/ 253 w 264"/>
                  <a:gd name="T15" fmla="*/ 178 h 234"/>
                  <a:gd name="T16" fmla="*/ 256 w 264"/>
                  <a:gd name="T17" fmla="*/ 176 h 234"/>
                  <a:gd name="T18" fmla="*/ 259 w 264"/>
                  <a:gd name="T19" fmla="*/ 174 h 234"/>
                  <a:gd name="T20" fmla="*/ 261 w 264"/>
                  <a:gd name="T21" fmla="*/ 171 h 234"/>
                  <a:gd name="T22" fmla="*/ 262 w 264"/>
                  <a:gd name="T23" fmla="*/ 168 h 234"/>
                  <a:gd name="T24" fmla="*/ 264 w 264"/>
                  <a:gd name="T25" fmla="*/ 165 h 234"/>
                  <a:gd name="T26" fmla="*/ 264 w 264"/>
                  <a:gd name="T27" fmla="*/ 161 h 234"/>
                  <a:gd name="T28" fmla="*/ 264 w 264"/>
                  <a:gd name="T29" fmla="*/ 19 h 234"/>
                  <a:gd name="T30" fmla="*/ 264 w 264"/>
                  <a:gd name="T31" fmla="*/ 19 h 234"/>
                  <a:gd name="T32" fmla="*/ 264 w 264"/>
                  <a:gd name="T33" fmla="*/ 15 h 234"/>
                  <a:gd name="T34" fmla="*/ 262 w 264"/>
                  <a:gd name="T35" fmla="*/ 12 h 234"/>
                  <a:gd name="T36" fmla="*/ 261 w 264"/>
                  <a:gd name="T37" fmla="*/ 9 h 234"/>
                  <a:gd name="T38" fmla="*/ 259 w 264"/>
                  <a:gd name="T39" fmla="*/ 6 h 234"/>
                  <a:gd name="T40" fmla="*/ 256 w 264"/>
                  <a:gd name="T41" fmla="*/ 3 h 234"/>
                  <a:gd name="T42" fmla="*/ 253 w 264"/>
                  <a:gd name="T43" fmla="*/ 1 h 234"/>
                  <a:gd name="T44" fmla="*/ 249 w 264"/>
                  <a:gd name="T45" fmla="*/ 0 h 234"/>
                  <a:gd name="T46" fmla="*/ 245 w 264"/>
                  <a:gd name="T47" fmla="*/ 0 h 234"/>
                  <a:gd name="T48" fmla="*/ 18 w 264"/>
                  <a:gd name="T49" fmla="*/ 0 h 234"/>
                  <a:gd name="T50" fmla="*/ 18 w 264"/>
                  <a:gd name="T51" fmla="*/ 0 h 234"/>
                  <a:gd name="T52" fmla="*/ 14 w 264"/>
                  <a:gd name="T53" fmla="*/ 0 h 234"/>
                  <a:gd name="T54" fmla="*/ 11 w 264"/>
                  <a:gd name="T55" fmla="*/ 1 h 234"/>
                  <a:gd name="T56" fmla="*/ 8 w 264"/>
                  <a:gd name="T57" fmla="*/ 3 h 234"/>
                  <a:gd name="T58" fmla="*/ 5 w 264"/>
                  <a:gd name="T59" fmla="*/ 6 h 234"/>
                  <a:gd name="T60" fmla="*/ 3 w 264"/>
                  <a:gd name="T61" fmla="*/ 9 h 234"/>
                  <a:gd name="T62" fmla="*/ 1 w 264"/>
                  <a:gd name="T63" fmla="*/ 12 h 234"/>
                  <a:gd name="T64" fmla="*/ 0 w 264"/>
                  <a:gd name="T65" fmla="*/ 15 h 234"/>
                  <a:gd name="T66" fmla="*/ 0 w 264"/>
                  <a:gd name="T67" fmla="*/ 19 h 234"/>
                  <a:gd name="T68" fmla="*/ 0 w 264"/>
                  <a:gd name="T69" fmla="*/ 161 h 234"/>
                  <a:gd name="T70" fmla="*/ 0 w 264"/>
                  <a:gd name="T71" fmla="*/ 161 h 234"/>
                  <a:gd name="T72" fmla="*/ 0 w 264"/>
                  <a:gd name="T73" fmla="*/ 165 h 234"/>
                  <a:gd name="T74" fmla="*/ 1 w 264"/>
                  <a:gd name="T75" fmla="*/ 168 h 234"/>
                  <a:gd name="T76" fmla="*/ 3 w 264"/>
                  <a:gd name="T77" fmla="*/ 171 h 234"/>
                  <a:gd name="T78" fmla="*/ 5 w 264"/>
                  <a:gd name="T79" fmla="*/ 174 h 234"/>
                  <a:gd name="T80" fmla="*/ 8 w 264"/>
                  <a:gd name="T81" fmla="*/ 176 h 234"/>
                  <a:gd name="T82" fmla="*/ 11 w 264"/>
                  <a:gd name="T83" fmla="*/ 178 h 234"/>
                  <a:gd name="T84" fmla="*/ 14 w 264"/>
                  <a:gd name="T85" fmla="*/ 179 h 234"/>
                  <a:gd name="T86" fmla="*/ 18 w 264"/>
                  <a:gd name="T87" fmla="*/ 179 h 234"/>
                  <a:gd name="T88" fmla="*/ 111 w 264"/>
                  <a:gd name="T89" fmla="*/ 17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4" h="234">
                    <a:moveTo>
                      <a:pt x="235" y="234"/>
                    </a:moveTo>
                    <a:lnTo>
                      <a:pt x="235" y="221"/>
                    </a:lnTo>
                    <a:lnTo>
                      <a:pt x="172" y="207"/>
                    </a:lnTo>
                    <a:lnTo>
                      <a:pt x="170" y="179"/>
                    </a:lnTo>
                    <a:lnTo>
                      <a:pt x="245" y="179"/>
                    </a:lnTo>
                    <a:lnTo>
                      <a:pt x="245" y="179"/>
                    </a:lnTo>
                    <a:lnTo>
                      <a:pt x="249" y="179"/>
                    </a:lnTo>
                    <a:lnTo>
                      <a:pt x="253" y="178"/>
                    </a:lnTo>
                    <a:lnTo>
                      <a:pt x="256" y="176"/>
                    </a:lnTo>
                    <a:lnTo>
                      <a:pt x="259" y="174"/>
                    </a:lnTo>
                    <a:lnTo>
                      <a:pt x="261" y="171"/>
                    </a:lnTo>
                    <a:lnTo>
                      <a:pt x="262" y="168"/>
                    </a:lnTo>
                    <a:lnTo>
                      <a:pt x="264" y="165"/>
                    </a:lnTo>
                    <a:lnTo>
                      <a:pt x="264" y="161"/>
                    </a:lnTo>
                    <a:lnTo>
                      <a:pt x="264" y="19"/>
                    </a:lnTo>
                    <a:lnTo>
                      <a:pt x="264" y="19"/>
                    </a:lnTo>
                    <a:lnTo>
                      <a:pt x="264" y="15"/>
                    </a:lnTo>
                    <a:lnTo>
                      <a:pt x="262" y="12"/>
                    </a:lnTo>
                    <a:lnTo>
                      <a:pt x="261" y="9"/>
                    </a:lnTo>
                    <a:lnTo>
                      <a:pt x="259" y="6"/>
                    </a:lnTo>
                    <a:lnTo>
                      <a:pt x="256" y="3"/>
                    </a:lnTo>
                    <a:lnTo>
                      <a:pt x="253" y="1"/>
                    </a:lnTo>
                    <a:lnTo>
                      <a:pt x="249" y="0"/>
                    </a:lnTo>
                    <a:lnTo>
                      <a:pt x="245" y="0"/>
                    </a:lnTo>
                    <a:lnTo>
                      <a:pt x="18" y="0"/>
                    </a:lnTo>
                    <a:lnTo>
                      <a:pt x="18" y="0"/>
                    </a:lnTo>
                    <a:lnTo>
                      <a:pt x="14" y="0"/>
                    </a:lnTo>
                    <a:lnTo>
                      <a:pt x="11" y="1"/>
                    </a:lnTo>
                    <a:lnTo>
                      <a:pt x="8" y="3"/>
                    </a:lnTo>
                    <a:lnTo>
                      <a:pt x="5" y="6"/>
                    </a:lnTo>
                    <a:lnTo>
                      <a:pt x="3" y="9"/>
                    </a:lnTo>
                    <a:lnTo>
                      <a:pt x="1" y="12"/>
                    </a:lnTo>
                    <a:lnTo>
                      <a:pt x="0" y="15"/>
                    </a:lnTo>
                    <a:lnTo>
                      <a:pt x="0" y="19"/>
                    </a:lnTo>
                    <a:lnTo>
                      <a:pt x="0" y="161"/>
                    </a:lnTo>
                    <a:lnTo>
                      <a:pt x="0" y="161"/>
                    </a:lnTo>
                    <a:lnTo>
                      <a:pt x="0" y="165"/>
                    </a:lnTo>
                    <a:lnTo>
                      <a:pt x="1" y="168"/>
                    </a:lnTo>
                    <a:lnTo>
                      <a:pt x="3" y="171"/>
                    </a:lnTo>
                    <a:lnTo>
                      <a:pt x="5" y="174"/>
                    </a:lnTo>
                    <a:lnTo>
                      <a:pt x="8" y="176"/>
                    </a:lnTo>
                    <a:lnTo>
                      <a:pt x="11" y="178"/>
                    </a:lnTo>
                    <a:lnTo>
                      <a:pt x="14" y="179"/>
                    </a:lnTo>
                    <a:lnTo>
                      <a:pt x="18" y="179"/>
                    </a:lnTo>
                    <a:lnTo>
                      <a:pt x="111" y="17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7" name="Freeform 218"/>
              <p:cNvSpPr>
                <a:spLocks/>
              </p:cNvSpPr>
              <p:nvPr/>
            </p:nvSpPr>
            <p:spPr bwMode="auto">
              <a:xfrm>
                <a:off x="3706" y="1972"/>
                <a:ext cx="236" cy="140"/>
              </a:xfrm>
              <a:custGeom>
                <a:avLst/>
                <a:gdLst>
                  <a:gd name="T0" fmla="*/ 236 w 236"/>
                  <a:gd name="T1" fmla="*/ 140 h 140"/>
                  <a:gd name="T2" fmla="*/ 0 w 236"/>
                  <a:gd name="T3" fmla="*/ 140 h 140"/>
                  <a:gd name="T4" fmla="*/ 0 w 236"/>
                  <a:gd name="T5" fmla="*/ 4 h 140"/>
                  <a:gd name="T6" fmla="*/ 0 w 236"/>
                  <a:gd name="T7" fmla="*/ 4 h 140"/>
                  <a:gd name="T8" fmla="*/ 0 w 236"/>
                  <a:gd name="T9" fmla="*/ 2 h 140"/>
                  <a:gd name="T10" fmla="*/ 1 w 236"/>
                  <a:gd name="T11" fmla="*/ 1 h 140"/>
                  <a:gd name="T12" fmla="*/ 3 w 236"/>
                  <a:gd name="T13" fmla="*/ 0 h 140"/>
                  <a:gd name="T14" fmla="*/ 4 w 236"/>
                  <a:gd name="T15" fmla="*/ 0 h 140"/>
                  <a:gd name="T16" fmla="*/ 231 w 236"/>
                  <a:gd name="T17" fmla="*/ 0 h 140"/>
                  <a:gd name="T18" fmla="*/ 231 w 236"/>
                  <a:gd name="T19" fmla="*/ 0 h 140"/>
                  <a:gd name="T20" fmla="*/ 233 w 236"/>
                  <a:gd name="T21" fmla="*/ 0 h 140"/>
                  <a:gd name="T22" fmla="*/ 235 w 236"/>
                  <a:gd name="T23" fmla="*/ 1 h 140"/>
                  <a:gd name="T24" fmla="*/ 236 w 236"/>
                  <a:gd name="T25" fmla="*/ 2 h 140"/>
                  <a:gd name="T26" fmla="*/ 236 w 236"/>
                  <a:gd name="T27" fmla="*/ 4 h 140"/>
                  <a:gd name="T28" fmla="*/ 236 w 236"/>
                  <a:gd name="T2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40">
                    <a:moveTo>
                      <a:pt x="236" y="140"/>
                    </a:moveTo>
                    <a:lnTo>
                      <a:pt x="0" y="140"/>
                    </a:lnTo>
                    <a:lnTo>
                      <a:pt x="0" y="4"/>
                    </a:lnTo>
                    <a:lnTo>
                      <a:pt x="0" y="4"/>
                    </a:lnTo>
                    <a:lnTo>
                      <a:pt x="0" y="2"/>
                    </a:lnTo>
                    <a:lnTo>
                      <a:pt x="1" y="1"/>
                    </a:lnTo>
                    <a:lnTo>
                      <a:pt x="3" y="0"/>
                    </a:lnTo>
                    <a:lnTo>
                      <a:pt x="4" y="0"/>
                    </a:lnTo>
                    <a:lnTo>
                      <a:pt x="231" y="0"/>
                    </a:lnTo>
                    <a:lnTo>
                      <a:pt x="231" y="0"/>
                    </a:lnTo>
                    <a:lnTo>
                      <a:pt x="233" y="0"/>
                    </a:lnTo>
                    <a:lnTo>
                      <a:pt x="235" y="1"/>
                    </a:lnTo>
                    <a:lnTo>
                      <a:pt x="236" y="2"/>
                    </a:lnTo>
                    <a:lnTo>
                      <a:pt x="236" y="4"/>
                    </a:lnTo>
                    <a:lnTo>
                      <a:pt x="236" y="14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8" name="Freeform 219"/>
              <p:cNvSpPr>
                <a:spLocks/>
              </p:cNvSpPr>
              <p:nvPr/>
            </p:nvSpPr>
            <p:spPr bwMode="auto">
              <a:xfrm>
                <a:off x="3002" y="1329"/>
                <a:ext cx="376" cy="304"/>
              </a:xfrm>
              <a:custGeom>
                <a:avLst/>
                <a:gdLst>
                  <a:gd name="T0" fmla="*/ 376 w 376"/>
                  <a:gd name="T1" fmla="*/ 128 h 304"/>
                  <a:gd name="T2" fmla="*/ 372 w 376"/>
                  <a:gd name="T3" fmla="*/ 154 h 304"/>
                  <a:gd name="T4" fmla="*/ 362 w 376"/>
                  <a:gd name="T5" fmla="*/ 178 h 304"/>
                  <a:gd name="T6" fmla="*/ 344 w 376"/>
                  <a:gd name="T7" fmla="*/ 200 h 304"/>
                  <a:gd name="T8" fmla="*/ 322 w 376"/>
                  <a:gd name="T9" fmla="*/ 219 h 304"/>
                  <a:gd name="T10" fmla="*/ 293 w 376"/>
                  <a:gd name="T11" fmla="*/ 235 h 304"/>
                  <a:gd name="T12" fmla="*/ 261 w 376"/>
                  <a:gd name="T13" fmla="*/ 246 h 304"/>
                  <a:gd name="T14" fmla="*/ 226 w 376"/>
                  <a:gd name="T15" fmla="*/ 254 h 304"/>
                  <a:gd name="T16" fmla="*/ 188 w 376"/>
                  <a:gd name="T17" fmla="*/ 256 h 304"/>
                  <a:gd name="T18" fmla="*/ 167 w 376"/>
                  <a:gd name="T19" fmla="*/ 255 h 304"/>
                  <a:gd name="T20" fmla="*/ 64 w 376"/>
                  <a:gd name="T21" fmla="*/ 304 h 304"/>
                  <a:gd name="T22" fmla="*/ 86 w 376"/>
                  <a:gd name="T23" fmla="*/ 236 h 304"/>
                  <a:gd name="T24" fmla="*/ 50 w 376"/>
                  <a:gd name="T25" fmla="*/ 216 h 304"/>
                  <a:gd name="T26" fmla="*/ 29 w 376"/>
                  <a:gd name="T27" fmla="*/ 196 h 304"/>
                  <a:gd name="T28" fmla="*/ 18 w 376"/>
                  <a:gd name="T29" fmla="*/ 183 h 304"/>
                  <a:gd name="T30" fmla="*/ 9 w 376"/>
                  <a:gd name="T31" fmla="*/ 169 h 304"/>
                  <a:gd name="T32" fmla="*/ 3 w 376"/>
                  <a:gd name="T33" fmla="*/ 152 h 304"/>
                  <a:gd name="T34" fmla="*/ 0 w 376"/>
                  <a:gd name="T35" fmla="*/ 137 h 304"/>
                  <a:gd name="T36" fmla="*/ 0 w 376"/>
                  <a:gd name="T37" fmla="*/ 128 h 304"/>
                  <a:gd name="T38" fmla="*/ 4 w 376"/>
                  <a:gd name="T39" fmla="*/ 102 h 304"/>
                  <a:gd name="T40" fmla="*/ 14 w 376"/>
                  <a:gd name="T41" fmla="*/ 78 h 304"/>
                  <a:gd name="T42" fmla="*/ 31 w 376"/>
                  <a:gd name="T43" fmla="*/ 57 h 304"/>
                  <a:gd name="T44" fmla="*/ 55 w 376"/>
                  <a:gd name="T45" fmla="*/ 37 h 304"/>
                  <a:gd name="T46" fmla="*/ 83 w 376"/>
                  <a:gd name="T47" fmla="*/ 22 h 304"/>
                  <a:gd name="T48" fmla="*/ 115 w 376"/>
                  <a:gd name="T49" fmla="*/ 9 h 304"/>
                  <a:gd name="T50" fmla="*/ 150 w 376"/>
                  <a:gd name="T51" fmla="*/ 2 h 304"/>
                  <a:gd name="T52" fmla="*/ 188 w 376"/>
                  <a:gd name="T53" fmla="*/ 0 h 304"/>
                  <a:gd name="T54" fmla="*/ 207 w 376"/>
                  <a:gd name="T55" fmla="*/ 0 h 304"/>
                  <a:gd name="T56" fmla="*/ 244 w 376"/>
                  <a:gd name="T57" fmla="*/ 5 h 304"/>
                  <a:gd name="T58" fmla="*/ 277 w 376"/>
                  <a:gd name="T59" fmla="*/ 15 h 304"/>
                  <a:gd name="T60" fmla="*/ 308 w 376"/>
                  <a:gd name="T61" fmla="*/ 29 h 304"/>
                  <a:gd name="T62" fmla="*/ 333 w 376"/>
                  <a:gd name="T63" fmla="*/ 46 h 304"/>
                  <a:gd name="T64" fmla="*/ 353 w 376"/>
                  <a:gd name="T65" fmla="*/ 67 h 304"/>
                  <a:gd name="T66" fmla="*/ 368 w 376"/>
                  <a:gd name="T67" fmla="*/ 89 h 304"/>
                  <a:gd name="T68" fmla="*/ 375 w 376"/>
                  <a:gd name="T69" fmla="*/ 115 h 304"/>
                  <a:gd name="T70" fmla="*/ 376 w 376"/>
                  <a:gd name="T71" fmla="*/ 128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6" h="304">
                    <a:moveTo>
                      <a:pt x="376" y="128"/>
                    </a:moveTo>
                    <a:lnTo>
                      <a:pt x="376" y="128"/>
                    </a:lnTo>
                    <a:lnTo>
                      <a:pt x="375" y="141"/>
                    </a:lnTo>
                    <a:lnTo>
                      <a:pt x="372" y="154"/>
                    </a:lnTo>
                    <a:lnTo>
                      <a:pt x="368" y="166"/>
                    </a:lnTo>
                    <a:lnTo>
                      <a:pt x="362" y="178"/>
                    </a:lnTo>
                    <a:lnTo>
                      <a:pt x="353" y="189"/>
                    </a:lnTo>
                    <a:lnTo>
                      <a:pt x="344" y="200"/>
                    </a:lnTo>
                    <a:lnTo>
                      <a:pt x="333" y="210"/>
                    </a:lnTo>
                    <a:lnTo>
                      <a:pt x="322" y="219"/>
                    </a:lnTo>
                    <a:lnTo>
                      <a:pt x="308" y="227"/>
                    </a:lnTo>
                    <a:lnTo>
                      <a:pt x="293" y="235"/>
                    </a:lnTo>
                    <a:lnTo>
                      <a:pt x="277" y="241"/>
                    </a:lnTo>
                    <a:lnTo>
                      <a:pt x="261" y="246"/>
                    </a:lnTo>
                    <a:lnTo>
                      <a:pt x="244" y="250"/>
                    </a:lnTo>
                    <a:lnTo>
                      <a:pt x="226" y="254"/>
                    </a:lnTo>
                    <a:lnTo>
                      <a:pt x="207" y="255"/>
                    </a:lnTo>
                    <a:lnTo>
                      <a:pt x="188" y="256"/>
                    </a:lnTo>
                    <a:lnTo>
                      <a:pt x="188" y="256"/>
                    </a:lnTo>
                    <a:lnTo>
                      <a:pt x="167" y="255"/>
                    </a:lnTo>
                    <a:lnTo>
                      <a:pt x="149" y="253"/>
                    </a:lnTo>
                    <a:lnTo>
                      <a:pt x="64" y="304"/>
                    </a:lnTo>
                    <a:lnTo>
                      <a:pt x="86" y="236"/>
                    </a:lnTo>
                    <a:lnTo>
                      <a:pt x="86" y="236"/>
                    </a:lnTo>
                    <a:lnTo>
                      <a:pt x="67" y="226"/>
                    </a:lnTo>
                    <a:lnTo>
                      <a:pt x="50" y="216"/>
                    </a:lnTo>
                    <a:lnTo>
                      <a:pt x="36" y="204"/>
                    </a:lnTo>
                    <a:lnTo>
                      <a:pt x="29" y="196"/>
                    </a:lnTo>
                    <a:lnTo>
                      <a:pt x="23" y="190"/>
                    </a:lnTo>
                    <a:lnTo>
                      <a:pt x="18" y="183"/>
                    </a:lnTo>
                    <a:lnTo>
                      <a:pt x="13" y="176"/>
                    </a:lnTo>
                    <a:lnTo>
                      <a:pt x="9" y="169"/>
                    </a:lnTo>
                    <a:lnTo>
                      <a:pt x="6" y="160"/>
                    </a:lnTo>
                    <a:lnTo>
                      <a:pt x="3" y="152"/>
                    </a:lnTo>
                    <a:lnTo>
                      <a:pt x="1" y="145"/>
                    </a:lnTo>
                    <a:lnTo>
                      <a:pt x="0" y="137"/>
                    </a:lnTo>
                    <a:lnTo>
                      <a:pt x="0" y="128"/>
                    </a:lnTo>
                    <a:lnTo>
                      <a:pt x="0" y="128"/>
                    </a:lnTo>
                    <a:lnTo>
                      <a:pt x="1" y="115"/>
                    </a:lnTo>
                    <a:lnTo>
                      <a:pt x="4" y="102"/>
                    </a:lnTo>
                    <a:lnTo>
                      <a:pt x="8" y="89"/>
                    </a:lnTo>
                    <a:lnTo>
                      <a:pt x="14" y="78"/>
                    </a:lnTo>
                    <a:lnTo>
                      <a:pt x="22" y="67"/>
                    </a:lnTo>
                    <a:lnTo>
                      <a:pt x="31" y="57"/>
                    </a:lnTo>
                    <a:lnTo>
                      <a:pt x="43" y="46"/>
                    </a:lnTo>
                    <a:lnTo>
                      <a:pt x="55" y="37"/>
                    </a:lnTo>
                    <a:lnTo>
                      <a:pt x="69" y="29"/>
                    </a:lnTo>
                    <a:lnTo>
                      <a:pt x="83" y="22"/>
                    </a:lnTo>
                    <a:lnTo>
                      <a:pt x="98" y="15"/>
                    </a:lnTo>
                    <a:lnTo>
                      <a:pt x="115" y="9"/>
                    </a:lnTo>
                    <a:lnTo>
                      <a:pt x="132" y="5"/>
                    </a:lnTo>
                    <a:lnTo>
                      <a:pt x="150" y="2"/>
                    </a:lnTo>
                    <a:lnTo>
                      <a:pt x="168" y="0"/>
                    </a:lnTo>
                    <a:lnTo>
                      <a:pt x="188" y="0"/>
                    </a:lnTo>
                    <a:lnTo>
                      <a:pt x="188" y="0"/>
                    </a:lnTo>
                    <a:lnTo>
                      <a:pt x="207" y="0"/>
                    </a:lnTo>
                    <a:lnTo>
                      <a:pt x="226" y="2"/>
                    </a:lnTo>
                    <a:lnTo>
                      <a:pt x="244" y="5"/>
                    </a:lnTo>
                    <a:lnTo>
                      <a:pt x="261" y="9"/>
                    </a:lnTo>
                    <a:lnTo>
                      <a:pt x="277" y="15"/>
                    </a:lnTo>
                    <a:lnTo>
                      <a:pt x="293" y="22"/>
                    </a:lnTo>
                    <a:lnTo>
                      <a:pt x="308" y="29"/>
                    </a:lnTo>
                    <a:lnTo>
                      <a:pt x="322" y="37"/>
                    </a:lnTo>
                    <a:lnTo>
                      <a:pt x="333" y="46"/>
                    </a:lnTo>
                    <a:lnTo>
                      <a:pt x="344" y="57"/>
                    </a:lnTo>
                    <a:lnTo>
                      <a:pt x="353" y="67"/>
                    </a:lnTo>
                    <a:lnTo>
                      <a:pt x="362" y="78"/>
                    </a:lnTo>
                    <a:lnTo>
                      <a:pt x="368" y="89"/>
                    </a:lnTo>
                    <a:lnTo>
                      <a:pt x="372" y="102"/>
                    </a:lnTo>
                    <a:lnTo>
                      <a:pt x="375" y="115"/>
                    </a:lnTo>
                    <a:lnTo>
                      <a:pt x="376" y="128"/>
                    </a:lnTo>
                    <a:lnTo>
                      <a:pt x="376" y="1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9" name="Freeform 220"/>
              <p:cNvSpPr>
                <a:spLocks/>
              </p:cNvSpPr>
              <p:nvPr/>
            </p:nvSpPr>
            <p:spPr bwMode="auto">
              <a:xfrm>
                <a:off x="3146" y="1364"/>
                <a:ext cx="88" cy="87"/>
              </a:xfrm>
              <a:custGeom>
                <a:avLst/>
                <a:gdLst>
                  <a:gd name="T0" fmla="*/ 44 w 88"/>
                  <a:gd name="T1" fmla="*/ 0 h 87"/>
                  <a:gd name="T2" fmla="*/ 44 w 88"/>
                  <a:gd name="T3" fmla="*/ 0 h 87"/>
                  <a:gd name="T4" fmla="*/ 35 w 88"/>
                  <a:gd name="T5" fmla="*/ 1 h 87"/>
                  <a:gd name="T6" fmla="*/ 26 w 88"/>
                  <a:gd name="T7" fmla="*/ 3 h 87"/>
                  <a:gd name="T8" fmla="*/ 19 w 88"/>
                  <a:gd name="T9" fmla="*/ 7 h 87"/>
                  <a:gd name="T10" fmla="*/ 13 w 88"/>
                  <a:gd name="T11" fmla="*/ 12 h 87"/>
                  <a:gd name="T12" fmla="*/ 8 w 88"/>
                  <a:gd name="T13" fmla="*/ 20 h 87"/>
                  <a:gd name="T14" fmla="*/ 4 w 88"/>
                  <a:gd name="T15" fmla="*/ 27 h 87"/>
                  <a:gd name="T16" fmla="*/ 1 w 88"/>
                  <a:gd name="T17" fmla="*/ 35 h 87"/>
                  <a:gd name="T18" fmla="*/ 0 w 88"/>
                  <a:gd name="T19" fmla="*/ 44 h 87"/>
                  <a:gd name="T20" fmla="*/ 0 w 88"/>
                  <a:gd name="T21" fmla="*/ 44 h 87"/>
                  <a:gd name="T22" fmla="*/ 1 w 88"/>
                  <a:gd name="T23" fmla="*/ 52 h 87"/>
                  <a:gd name="T24" fmla="*/ 4 w 88"/>
                  <a:gd name="T25" fmla="*/ 61 h 87"/>
                  <a:gd name="T26" fmla="*/ 8 w 88"/>
                  <a:gd name="T27" fmla="*/ 68 h 87"/>
                  <a:gd name="T28" fmla="*/ 13 w 88"/>
                  <a:gd name="T29" fmla="*/ 75 h 87"/>
                  <a:gd name="T30" fmla="*/ 19 w 88"/>
                  <a:gd name="T31" fmla="*/ 80 h 87"/>
                  <a:gd name="T32" fmla="*/ 26 w 88"/>
                  <a:gd name="T33" fmla="*/ 84 h 87"/>
                  <a:gd name="T34" fmla="*/ 35 w 88"/>
                  <a:gd name="T35" fmla="*/ 86 h 87"/>
                  <a:gd name="T36" fmla="*/ 44 w 88"/>
                  <a:gd name="T37" fmla="*/ 87 h 87"/>
                  <a:gd name="T38" fmla="*/ 44 w 88"/>
                  <a:gd name="T39" fmla="*/ 87 h 87"/>
                  <a:gd name="T40" fmla="*/ 53 w 88"/>
                  <a:gd name="T41" fmla="*/ 86 h 87"/>
                  <a:gd name="T42" fmla="*/ 61 w 88"/>
                  <a:gd name="T43" fmla="*/ 84 h 87"/>
                  <a:gd name="T44" fmla="*/ 68 w 88"/>
                  <a:gd name="T45" fmla="*/ 80 h 87"/>
                  <a:gd name="T46" fmla="*/ 75 w 88"/>
                  <a:gd name="T47" fmla="*/ 75 h 87"/>
                  <a:gd name="T48" fmla="*/ 80 w 88"/>
                  <a:gd name="T49" fmla="*/ 68 h 87"/>
                  <a:gd name="T50" fmla="*/ 84 w 88"/>
                  <a:gd name="T51" fmla="*/ 61 h 87"/>
                  <a:gd name="T52" fmla="*/ 87 w 88"/>
                  <a:gd name="T53" fmla="*/ 52 h 87"/>
                  <a:gd name="T54" fmla="*/ 88 w 88"/>
                  <a:gd name="T55" fmla="*/ 44 h 87"/>
                  <a:gd name="T56" fmla="*/ 88 w 88"/>
                  <a:gd name="T57" fmla="*/ 44 h 87"/>
                  <a:gd name="T58" fmla="*/ 87 w 88"/>
                  <a:gd name="T59" fmla="*/ 35 h 87"/>
                  <a:gd name="T60" fmla="*/ 84 w 88"/>
                  <a:gd name="T61" fmla="*/ 27 h 87"/>
                  <a:gd name="T62" fmla="*/ 80 w 88"/>
                  <a:gd name="T63" fmla="*/ 20 h 87"/>
                  <a:gd name="T64" fmla="*/ 75 w 88"/>
                  <a:gd name="T65" fmla="*/ 12 h 87"/>
                  <a:gd name="T66" fmla="*/ 68 w 88"/>
                  <a:gd name="T67" fmla="*/ 7 h 87"/>
                  <a:gd name="T68" fmla="*/ 61 w 88"/>
                  <a:gd name="T69" fmla="*/ 3 h 87"/>
                  <a:gd name="T70" fmla="*/ 53 w 88"/>
                  <a:gd name="T71" fmla="*/ 1 h 87"/>
                  <a:gd name="T72" fmla="*/ 44 w 88"/>
                  <a:gd name="T73" fmla="*/ 0 h 87"/>
                  <a:gd name="T74" fmla="*/ 44 w 88"/>
                  <a:gd name="T7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7">
                    <a:moveTo>
                      <a:pt x="44" y="0"/>
                    </a:moveTo>
                    <a:lnTo>
                      <a:pt x="44" y="0"/>
                    </a:lnTo>
                    <a:lnTo>
                      <a:pt x="35" y="1"/>
                    </a:lnTo>
                    <a:lnTo>
                      <a:pt x="26" y="3"/>
                    </a:lnTo>
                    <a:lnTo>
                      <a:pt x="19" y="7"/>
                    </a:lnTo>
                    <a:lnTo>
                      <a:pt x="13" y="12"/>
                    </a:lnTo>
                    <a:lnTo>
                      <a:pt x="8" y="20"/>
                    </a:lnTo>
                    <a:lnTo>
                      <a:pt x="4" y="27"/>
                    </a:lnTo>
                    <a:lnTo>
                      <a:pt x="1" y="35"/>
                    </a:lnTo>
                    <a:lnTo>
                      <a:pt x="0" y="44"/>
                    </a:lnTo>
                    <a:lnTo>
                      <a:pt x="0" y="44"/>
                    </a:lnTo>
                    <a:lnTo>
                      <a:pt x="1" y="52"/>
                    </a:lnTo>
                    <a:lnTo>
                      <a:pt x="4" y="61"/>
                    </a:lnTo>
                    <a:lnTo>
                      <a:pt x="8" y="68"/>
                    </a:lnTo>
                    <a:lnTo>
                      <a:pt x="13" y="75"/>
                    </a:lnTo>
                    <a:lnTo>
                      <a:pt x="19" y="80"/>
                    </a:lnTo>
                    <a:lnTo>
                      <a:pt x="26" y="84"/>
                    </a:lnTo>
                    <a:lnTo>
                      <a:pt x="35" y="86"/>
                    </a:lnTo>
                    <a:lnTo>
                      <a:pt x="44" y="87"/>
                    </a:lnTo>
                    <a:lnTo>
                      <a:pt x="44" y="87"/>
                    </a:lnTo>
                    <a:lnTo>
                      <a:pt x="53" y="86"/>
                    </a:lnTo>
                    <a:lnTo>
                      <a:pt x="61" y="84"/>
                    </a:lnTo>
                    <a:lnTo>
                      <a:pt x="68" y="80"/>
                    </a:lnTo>
                    <a:lnTo>
                      <a:pt x="75" y="75"/>
                    </a:lnTo>
                    <a:lnTo>
                      <a:pt x="80" y="68"/>
                    </a:lnTo>
                    <a:lnTo>
                      <a:pt x="84" y="61"/>
                    </a:lnTo>
                    <a:lnTo>
                      <a:pt x="87" y="52"/>
                    </a:lnTo>
                    <a:lnTo>
                      <a:pt x="88" y="44"/>
                    </a:lnTo>
                    <a:lnTo>
                      <a:pt x="88" y="44"/>
                    </a:lnTo>
                    <a:lnTo>
                      <a:pt x="87" y="35"/>
                    </a:lnTo>
                    <a:lnTo>
                      <a:pt x="84" y="27"/>
                    </a:lnTo>
                    <a:lnTo>
                      <a:pt x="80" y="20"/>
                    </a:lnTo>
                    <a:lnTo>
                      <a:pt x="75" y="12"/>
                    </a:lnTo>
                    <a:lnTo>
                      <a:pt x="68" y="7"/>
                    </a:lnTo>
                    <a:lnTo>
                      <a:pt x="61" y="3"/>
                    </a:lnTo>
                    <a:lnTo>
                      <a:pt x="53" y="1"/>
                    </a:lnTo>
                    <a:lnTo>
                      <a:pt x="44" y="0"/>
                    </a:lnTo>
                    <a:lnTo>
                      <a:pt x="4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0" name="Freeform 221"/>
              <p:cNvSpPr>
                <a:spLocks/>
              </p:cNvSpPr>
              <p:nvPr/>
            </p:nvSpPr>
            <p:spPr bwMode="auto">
              <a:xfrm>
                <a:off x="3114" y="1468"/>
                <a:ext cx="153" cy="50"/>
              </a:xfrm>
              <a:custGeom>
                <a:avLst/>
                <a:gdLst>
                  <a:gd name="T0" fmla="*/ 153 w 153"/>
                  <a:gd name="T1" fmla="*/ 50 h 50"/>
                  <a:gd name="T2" fmla="*/ 153 w 153"/>
                  <a:gd name="T3" fmla="*/ 28 h 50"/>
                  <a:gd name="T4" fmla="*/ 153 w 153"/>
                  <a:gd name="T5" fmla="*/ 28 h 50"/>
                  <a:gd name="T6" fmla="*/ 152 w 153"/>
                  <a:gd name="T7" fmla="*/ 22 h 50"/>
                  <a:gd name="T8" fmla="*/ 150 w 153"/>
                  <a:gd name="T9" fmla="*/ 17 h 50"/>
                  <a:gd name="T10" fmla="*/ 147 w 153"/>
                  <a:gd name="T11" fmla="*/ 12 h 50"/>
                  <a:gd name="T12" fmla="*/ 143 w 153"/>
                  <a:gd name="T13" fmla="*/ 8 h 50"/>
                  <a:gd name="T14" fmla="*/ 138 w 153"/>
                  <a:gd name="T15" fmla="*/ 4 h 50"/>
                  <a:gd name="T16" fmla="*/ 131 w 153"/>
                  <a:gd name="T17" fmla="*/ 2 h 50"/>
                  <a:gd name="T18" fmla="*/ 125 w 153"/>
                  <a:gd name="T19" fmla="*/ 0 h 50"/>
                  <a:gd name="T20" fmla="*/ 119 w 153"/>
                  <a:gd name="T21" fmla="*/ 0 h 50"/>
                  <a:gd name="T22" fmla="*/ 33 w 153"/>
                  <a:gd name="T23" fmla="*/ 0 h 50"/>
                  <a:gd name="T24" fmla="*/ 33 w 153"/>
                  <a:gd name="T25" fmla="*/ 0 h 50"/>
                  <a:gd name="T26" fmla="*/ 26 w 153"/>
                  <a:gd name="T27" fmla="*/ 0 h 50"/>
                  <a:gd name="T28" fmla="*/ 20 w 153"/>
                  <a:gd name="T29" fmla="*/ 2 h 50"/>
                  <a:gd name="T30" fmla="*/ 14 w 153"/>
                  <a:gd name="T31" fmla="*/ 4 h 50"/>
                  <a:gd name="T32" fmla="*/ 9 w 153"/>
                  <a:gd name="T33" fmla="*/ 8 h 50"/>
                  <a:gd name="T34" fmla="*/ 5 w 153"/>
                  <a:gd name="T35" fmla="*/ 12 h 50"/>
                  <a:gd name="T36" fmla="*/ 2 w 153"/>
                  <a:gd name="T37" fmla="*/ 17 h 50"/>
                  <a:gd name="T38" fmla="*/ 0 w 153"/>
                  <a:gd name="T39" fmla="*/ 22 h 50"/>
                  <a:gd name="T40" fmla="*/ 0 w 153"/>
                  <a:gd name="T41" fmla="*/ 28 h 50"/>
                  <a:gd name="T42" fmla="*/ 0 w 153"/>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50">
                    <a:moveTo>
                      <a:pt x="153" y="50"/>
                    </a:moveTo>
                    <a:lnTo>
                      <a:pt x="153" y="28"/>
                    </a:lnTo>
                    <a:lnTo>
                      <a:pt x="153" y="28"/>
                    </a:lnTo>
                    <a:lnTo>
                      <a:pt x="152" y="22"/>
                    </a:lnTo>
                    <a:lnTo>
                      <a:pt x="150" y="17"/>
                    </a:lnTo>
                    <a:lnTo>
                      <a:pt x="147" y="12"/>
                    </a:lnTo>
                    <a:lnTo>
                      <a:pt x="143" y="8"/>
                    </a:lnTo>
                    <a:lnTo>
                      <a:pt x="138" y="4"/>
                    </a:lnTo>
                    <a:lnTo>
                      <a:pt x="131" y="2"/>
                    </a:lnTo>
                    <a:lnTo>
                      <a:pt x="125" y="0"/>
                    </a:lnTo>
                    <a:lnTo>
                      <a:pt x="119" y="0"/>
                    </a:lnTo>
                    <a:lnTo>
                      <a:pt x="33" y="0"/>
                    </a:lnTo>
                    <a:lnTo>
                      <a:pt x="33" y="0"/>
                    </a:lnTo>
                    <a:lnTo>
                      <a:pt x="26" y="0"/>
                    </a:lnTo>
                    <a:lnTo>
                      <a:pt x="20" y="2"/>
                    </a:lnTo>
                    <a:lnTo>
                      <a:pt x="14" y="4"/>
                    </a:lnTo>
                    <a:lnTo>
                      <a:pt x="9" y="8"/>
                    </a:lnTo>
                    <a:lnTo>
                      <a:pt x="5" y="12"/>
                    </a:lnTo>
                    <a:lnTo>
                      <a:pt x="2" y="17"/>
                    </a:lnTo>
                    <a:lnTo>
                      <a:pt x="0" y="22"/>
                    </a:lnTo>
                    <a:lnTo>
                      <a:pt x="0" y="28"/>
                    </a:lnTo>
                    <a:lnTo>
                      <a:pt x="0" y="5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1" name="Freeform 222"/>
              <p:cNvSpPr>
                <a:spLocks/>
              </p:cNvSpPr>
              <p:nvPr/>
            </p:nvSpPr>
            <p:spPr bwMode="auto">
              <a:xfrm>
                <a:off x="2360" y="2246"/>
                <a:ext cx="217" cy="302"/>
              </a:xfrm>
              <a:custGeom>
                <a:avLst/>
                <a:gdLst>
                  <a:gd name="T0" fmla="*/ 34 w 217"/>
                  <a:gd name="T1" fmla="*/ 196 h 302"/>
                  <a:gd name="T2" fmla="*/ 64 w 217"/>
                  <a:gd name="T3" fmla="*/ 238 h 302"/>
                  <a:gd name="T4" fmla="*/ 98 w 217"/>
                  <a:gd name="T5" fmla="*/ 270 h 302"/>
                  <a:gd name="T6" fmla="*/ 124 w 217"/>
                  <a:gd name="T7" fmla="*/ 287 h 302"/>
                  <a:gd name="T8" fmla="*/ 142 w 217"/>
                  <a:gd name="T9" fmla="*/ 296 h 302"/>
                  <a:gd name="T10" fmla="*/ 159 w 217"/>
                  <a:gd name="T11" fmla="*/ 301 h 302"/>
                  <a:gd name="T12" fmla="*/ 169 w 217"/>
                  <a:gd name="T13" fmla="*/ 302 h 302"/>
                  <a:gd name="T14" fmla="*/ 190 w 217"/>
                  <a:gd name="T15" fmla="*/ 295 h 302"/>
                  <a:gd name="T16" fmla="*/ 207 w 217"/>
                  <a:gd name="T17" fmla="*/ 284 h 302"/>
                  <a:gd name="T18" fmla="*/ 217 w 217"/>
                  <a:gd name="T19" fmla="*/ 250 h 302"/>
                  <a:gd name="T20" fmla="*/ 217 w 217"/>
                  <a:gd name="T21" fmla="*/ 248 h 302"/>
                  <a:gd name="T22" fmla="*/ 215 w 217"/>
                  <a:gd name="T23" fmla="*/ 246 h 302"/>
                  <a:gd name="T24" fmla="*/ 164 w 217"/>
                  <a:gd name="T25" fmla="*/ 212 h 302"/>
                  <a:gd name="T26" fmla="*/ 159 w 217"/>
                  <a:gd name="T27" fmla="*/ 209 h 302"/>
                  <a:gd name="T28" fmla="*/ 153 w 217"/>
                  <a:gd name="T29" fmla="*/ 211 h 302"/>
                  <a:gd name="T30" fmla="*/ 127 w 217"/>
                  <a:gd name="T31" fmla="*/ 227 h 302"/>
                  <a:gd name="T32" fmla="*/ 123 w 217"/>
                  <a:gd name="T33" fmla="*/ 228 h 302"/>
                  <a:gd name="T34" fmla="*/ 120 w 217"/>
                  <a:gd name="T35" fmla="*/ 227 h 302"/>
                  <a:gd name="T36" fmla="*/ 108 w 217"/>
                  <a:gd name="T37" fmla="*/ 215 h 302"/>
                  <a:gd name="T38" fmla="*/ 84 w 217"/>
                  <a:gd name="T39" fmla="*/ 189 h 302"/>
                  <a:gd name="T40" fmla="*/ 74 w 217"/>
                  <a:gd name="T41" fmla="*/ 173 h 302"/>
                  <a:gd name="T42" fmla="*/ 58 w 217"/>
                  <a:gd name="T43" fmla="*/ 139 h 302"/>
                  <a:gd name="T44" fmla="*/ 51 w 217"/>
                  <a:gd name="T45" fmla="*/ 106 h 302"/>
                  <a:gd name="T46" fmla="*/ 51 w 217"/>
                  <a:gd name="T47" fmla="*/ 104 h 302"/>
                  <a:gd name="T48" fmla="*/ 54 w 217"/>
                  <a:gd name="T49" fmla="*/ 100 h 302"/>
                  <a:gd name="T50" fmla="*/ 81 w 217"/>
                  <a:gd name="T51" fmla="*/ 85 h 302"/>
                  <a:gd name="T52" fmla="*/ 83 w 217"/>
                  <a:gd name="T53" fmla="*/ 83 h 302"/>
                  <a:gd name="T54" fmla="*/ 85 w 217"/>
                  <a:gd name="T55" fmla="*/ 79 h 302"/>
                  <a:gd name="T56" fmla="*/ 85 w 217"/>
                  <a:gd name="T57" fmla="*/ 74 h 302"/>
                  <a:gd name="T58" fmla="*/ 81 w 217"/>
                  <a:gd name="T59" fmla="*/ 14 h 302"/>
                  <a:gd name="T60" fmla="*/ 78 w 217"/>
                  <a:gd name="T61" fmla="*/ 11 h 302"/>
                  <a:gd name="T62" fmla="*/ 51 w 217"/>
                  <a:gd name="T63" fmla="*/ 0 h 302"/>
                  <a:gd name="T64" fmla="*/ 38 w 217"/>
                  <a:gd name="T65" fmla="*/ 6 h 302"/>
                  <a:gd name="T66" fmla="*/ 17 w 217"/>
                  <a:gd name="T67" fmla="*/ 20 h 302"/>
                  <a:gd name="T68" fmla="*/ 10 w 217"/>
                  <a:gd name="T69" fmla="*/ 27 h 302"/>
                  <a:gd name="T70" fmla="*/ 4 w 217"/>
                  <a:gd name="T71" fmla="*/ 44 h 302"/>
                  <a:gd name="T72" fmla="*/ 1 w 217"/>
                  <a:gd name="T73" fmla="*/ 62 h 302"/>
                  <a:gd name="T74" fmla="*/ 0 w 217"/>
                  <a:gd name="T75" fmla="*/ 83 h 302"/>
                  <a:gd name="T76" fmla="*/ 6 w 217"/>
                  <a:gd name="T77" fmla="*/ 127 h 302"/>
                  <a:gd name="T78" fmla="*/ 22 w 217"/>
                  <a:gd name="T79" fmla="*/ 173 h 302"/>
                  <a:gd name="T80" fmla="*/ 34 w 217"/>
                  <a:gd name="T81" fmla="*/ 1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302">
                    <a:moveTo>
                      <a:pt x="34" y="196"/>
                    </a:moveTo>
                    <a:lnTo>
                      <a:pt x="34" y="196"/>
                    </a:lnTo>
                    <a:lnTo>
                      <a:pt x="48" y="218"/>
                    </a:lnTo>
                    <a:lnTo>
                      <a:pt x="64" y="238"/>
                    </a:lnTo>
                    <a:lnTo>
                      <a:pt x="80" y="255"/>
                    </a:lnTo>
                    <a:lnTo>
                      <a:pt x="98" y="270"/>
                    </a:lnTo>
                    <a:lnTo>
                      <a:pt x="115" y="282"/>
                    </a:lnTo>
                    <a:lnTo>
                      <a:pt x="124" y="287"/>
                    </a:lnTo>
                    <a:lnTo>
                      <a:pt x="133" y="291"/>
                    </a:lnTo>
                    <a:lnTo>
                      <a:pt x="142" y="296"/>
                    </a:lnTo>
                    <a:lnTo>
                      <a:pt x="151" y="299"/>
                    </a:lnTo>
                    <a:lnTo>
                      <a:pt x="159" y="301"/>
                    </a:lnTo>
                    <a:lnTo>
                      <a:pt x="169" y="302"/>
                    </a:lnTo>
                    <a:lnTo>
                      <a:pt x="169" y="302"/>
                    </a:lnTo>
                    <a:lnTo>
                      <a:pt x="179" y="299"/>
                    </a:lnTo>
                    <a:lnTo>
                      <a:pt x="190" y="295"/>
                    </a:lnTo>
                    <a:lnTo>
                      <a:pt x="201" y="288"/>
                    </a:lnTo>
                    <a:lnTo>
                      <a:pt x="207" y="284"/>
                    </a:lnTo>
                    <a:lnTo>
                      <a:pt x="212" y="279"/>
                    </a:lnTo>
                    <a:lnTo>
                      <a:pt x="217" y="250"/>
                    </a:lnTo>
                    <a:lnTo>
                      <a:pt x="217" y="250"/>
                    </a:lnTo>
                    <a:lnTo>
                      <a:pt x="217" y="248"/>
                    </a:lnTo>
                    <a:lnTo>
                      <a:pt x="215" y="246"/>
                    </a:lnTo>
                    <a:lnTo>
                      <a:pt x="215" y="246"/>
                    </a:lnTo>
                    <a:lnTo>
                      <a:pt x="164" y="212"/>
                    </a:lnTo>
                    <a:lnTo>
                      <a:pt x="164" y="212"/>
                    </a:lnTo>
                    <a:lnTo>
                      <a:pt x="161" y="210"/>
                    </a:lnTo>
                    <a:lnTo>
                      <a:pt x="159" y="209"/>
                    </a:lnTo>
                    <a:lnTo>
                      <a:pt x="157" y="209"/>
                    </a:lnTo>
                    <a:lnTo>
                      <a:pt x="153" y="211"/>
                    </a:lnTo>
                    <a:lnTo>
                      <a:pt x="153" y="211"/>
                    </a:lnTo>
                    <a:lnTo>
                      <a:pt x="127" y="227"/>
                    </a:lnTo>
                    <a:lnTo>
                      <a:pt x="127" y="227"/>
                    </a:lnTo>
                    <a:lnTo>
                      <a:pt x="123" y="228"/>
                    </a:lnTo>
                    <a:lnTo>
                      <a:pt x="122" y="227"/>
                    </a:lnTo>
                    <a:lnTo>
                      <a:pt x="120" y="227"/>
                    </a:lnTo>
                    <a:lnTo>
                      <a:pt x="120" y="227"/>
                    </a:lnTo>
                    <a:lnTo>
                      <a:pt x="108" y="215"/>
                    </a:lnTo>
                    <a:lnTo>
                      <a:pt x="95" y="203"/>
                    </a:lnTo>
                    <a:lnTo>
                      <a:pt x="84" y="189"/>
                    </a:lnTo>
                    <a:lnTo>
                      <a:pt x="74" y="173"/>
                    </a:lnTo>
                    <a:lnTo>
                      <a:pt x="74" y="173"/>
                    </a:lnTo>
                    <a:lnTo>
                      <a:pt x="66" y="156"/>
                    </a:lnTo>
                    <a:lnTo>
                      <a:pt x="58" y="139"/>
                    </a:lnTo>
                    <a:lnTo>
                      <a:pt x="54" y="122"/>
                    </a:lnTo>
                    <a:lnTo>
                      <a:pt x="51" y="106"/>
                    </a:lnTo>
                    <a:lnTo>
                      <a:pt x="51" y="106"/>
                    </a:lnTo>
                    <a:lnTo>
                      <a:pt x="51" y="104"/>
                    </a:lnTo>
                    <a:lnTo>
                      <a:pt x="51" y="103"/>
                    </a:lnTo>
                    <a:lnTo>
                      <a:pt x="54" y="100"/>
                    </a:lnTo>
                    <a:lnTo>
                      <a:pt x="54" y="100"/>
                    </a:lnTo>
                    <a:lnTo>
                      <a:pt x="81" y="85"/>
                    </a:lnTo>
                    <a:lnTo>
                      <a:pt x="81" y="85"/>
                    </a:lnTo>
                    <a:lnTo>
                      <a:pt x="83" y="83"/>
                    </a:lnTo>
                    <a:lnTo>
                      <a:pt x="85" y="81"/>
                    </a:lnTo>
                    <a:lnTo>
                      <a:pt x="85" y="79"/>
                    </a:lnTo>
                    <a:lnTo>
                      <a:pt x="85" y="74"/>
                    </a:lnTo>
                    <a:lnTo>
                      <a:pt x="85" y="74"/>
                    </a:lnTo>
                    <a:lnTo>
                      <a:pt x="81" y="14"/>
                    </a:lnTo>
                    <a:lnTo>
                      <a:pt x="81" y="14"/>
                    </a:lnTo>
                    <a:lnTo>
                      <a:pt x="80" y="12"/>
                    </a:lnTo>
                    <a:lnTo>
                      <a:pt x="78" y="11"/>
                    </a:lnTo>
                    <a:lnTo>
                      <a:pt x="51" y="0"/>
                    </a:lnTo>
                    <a:lnTo>
                      <a:pt x="51" y="0"/>
                    </a:lnTo>
                    <a:lnTo>
                      <a:pt x="44" y="2"/>
                    </a:lnTo>
                    <a:lnTo>
                      <a:pt x="38" y="6"/>
                    </a:lnTo>
                    <a:lnTo>
                      <a:pt x="28" y="12"/>
                    </a:lnTo>
                    <a:lnTo>
                      <a:pt x="17" y="20"/>
                    </a:lnTo>
                    <a:lnTo>
                      <a:pt x="10" y="27"/>
                    </a:lnTo>
                    <a:lnTo>
                      <a:pt x="10" y="27"/>
                    </a:lnTo>
                    <a:lnTo>
                      <a:pt x="7" y="35"/>
                    </a:lnTo>
                    <a:lnTo>
                      <a:pt x="4" y="44"/>
                    </a:lnTo>
                    <a:lnTo>
                      <a:pt x="2" y="53"/>
                    </a:lnTo>
                    <a:lnTo>
                      <a:pt x="1" y="62"/>
                    </a:lnTo>
                    <a:lnTo>
                      <a:pt x="0" y="72"/>
                    </a:lnTo>
                    <a:lnTo>
                      <a:pt x="0" y="83"/>
                    </a:lnTo>
                    <a:lnTo>
                      <a:pt x="2" y="104"/>
                    </a:lnTo>
                    <a:lnTo>
                      <a:pt x="6" y="127"/>
                    </a:lnTo>
                    <a:lnTo>
                      <a:pt x="12" y="150"/>
                    </a:lnTo>
                    <a:lnTo>
                      <a:pt x="22" y="173"/>
                    </a:lnTo>
                    <a:lnTo>
                      <a:pt x="34" y="196"/>
                    </a:lnTo>
                    <a:lnTo>
                      <a:pt x="34" y="19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2" name="Freeform 223"/>
              <p:cNvSpPr>
                <a:spLocks/>
              </p:cNvSpPr>
              <p:nvPr/>
            </p:nvSpPr>
            <p:spPr bwMode="auto">
              <a:xfrm>
                <a:off x="2472" y="2317"/>
                <a:ext cx="121" cy="96"/>
              </a:xfrm>
              <a:custGeom>
                <a:avLst/>
                <a:gdLst>
                  <a:gd name="T0" fmla="*/ 36 w 121"/>
                  <a:gd name="T1" fmla="*/ 0 h 96"/>
                  <a:gd name="T2" fmla="*/ 36 w 121"/>
                  <a:gd name="T3" fmla="*/ 0 h 96"/>
                  <a:gd name="T4" fmla="*/ 31 w 121"/>
                  <a:gd name="T5" fmla="*/ 1 h 96"/>
                  <a:gd name="T6" fmla="*/ 27 w 121"/>
                  <a:gd name="T7" fmla="*/ 2 h 96"/>
                  <a:gd name="T8" fmla="*/ 24 w 121"/>
                  <a:gd name="T9" fmla="*/ 3 h 96"/>
                  <a:gd name="T10" fmla="*/ 23 w 121"/>
                  <a:gd name="T11" fmla="*/ 6 h 96"/>
                  <a:gd name="T12" fmla="*/ 23 w 121"/>
                  <a:gd name="T13" fmla="*/ 9 h 96"/>
                  <a:gd name="T14" fmla="*/ 24 w 121"/>
                  <a:gd name="T15" fmla="*/ 12 h 96"/>
                  <a:gd name="T16" fmla="*/ 26 w 121"/>
                  <a:gd name="T17" fmla="*/ 15 h 96"/>
                  <a:gd name="T18" fmla="*/ 30 w 121"/>
                  <a:gd name="T19" fmla="*/ 19 h 96"/>
                  <a:gd name="T20" fmla="*/ 39 w 121"/>
                  <a:gd name="T21" fmla="*/ 27 h 96"/>
                  <a:gd name="T22" fmla="*/ 39 w 121"/>
                  <a:gd name="T23" fmla="*/ 27 h 96"/>
                  <a:gd name="T24" fmla="*/ 46 w 121"/>
                  <a:gd name="T25" fmla="*/ 32 h 96"/>
                  <a:gd name="T26" fmla="*/ 0 w 121"/>
                  <a:gd name="T27" fmla="*/ 66 h 96"/>
                  <a:gd name="T28" fmla="*/ 22 w 121"/>
                  <a:gd name="T29" fmla="*/ 96 h 96"/>
                  <a:gd name="T30" fmla="*/ 68 w 121"/>
                  <a:gd name="T31" fmla="*/ 63 h 96"/>
                  <a:gd name="T32" fmla="*/ 68 w 121"/>
                  <a:gd name="T33" fmla="*/ 63 h 96"/>
                  <a:gd name="T34" fmla="*/ 71 w 121"/>
                  <a:gd name="T35" fmla="*/ 70 h 96"/>
                  <a:gd name="T36" fmla="*/ 76 w 121"/>
                  <a:gd name="T37" fmla="*/ 83 h 96"/>
                  <a:gd name="T38" fmla="*/ 76 w 121"/>
                  <a:gd name="T39" fmla="*/ 83 h 96"/>
                  <a:gd name="T40" fmla="*/ 78 w 121"/>
                  <a:gd name="T41" fmla="*/ 87 h 96"/>
                  <a:gd name="T42" fmla="*/ 81 w 121"/>
                  <a:gd name="T43" fmla="*/ 91 h 96"/>
                  <a:gd name="T44" fmla="*/ 83 w 121"/>
                  <a:gd name="T45" fmla="*/ 93 h 96"/>
                  <a:gd name="T46" fmla="*/ 86 w 121"/>
                  <a:gd name="T47" fmla="*/ 93 h 96"/>
                  <a:gd name="T48" fmla="*/ 88 w 121"/>
                  <a:gd name="T49" fmla="*/ 92 h 96"/>
                  <a:gd name="T50" fmla="*/ 90 w 121"/>
                  <a:gd name="T51" fmla="*/ 90 h 96"/>
                  <a:gd name="T52" fmla="*/ 94 w 121"/>
                  <a:gd name="T53" fmla="*/ 87 h 96"/>
                  <a:gd name="T54" fmla="*/ 95 w 121"/>
                  <a:gd name="T55" fmla="*/ 82 h 96"/>
                  <a:gd name="T56" fmla="*/ 121 w 121"/>
                  <a:gd name="T57" fmla="*/ 0 h 96"/>
                  <a:gd name="T58" fmla="*/ 36 w 121"/>
                  <a:gd name="T5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1" h="96">
                    <a:moveTo>
                      <a:pt x="36" y="0"/>
                    </a:moveTo>
                    <a:lnTo>
                      <a:pt x="36" y="0"/>
                    </a:lnTo>
                    <a:lnTo>
                      <a:pt x="31" y="1"/>
                    </a:lnTo>
                    <a:lnTo>
                      <a:pt x="27" y="2"/>
                    </a:lnTo>
                    <a:lnTo>
                      <a:pt x="24" y="3"/>
                    </a:lnTo>
                    <a:lnTo>
                      <a:pt x="23" y="6"/>
                    </a:lnTo>
                    <a:lnTo>
                      <a:pt x="23" y="9"/>
                    </a:lnTo>
                    <a:lnTo>
                      <a:pt x="24" y="12"/>
                    </a:lnTo>
                    <a:lnTo>
                      <a:pt x="26" y="15"/>
                    </a:lnTo>
                    <a:lnTo>
                      <a:pt x="30" y="19"/>
                    </a:lnTo>
                    <a:lnTo>
                      <a:pt x="39" y="27"/>
                    </a:lnTo>
                    <a:lnTo>
                      <a:pt x="39" y="27"/>
                    </a:lnTo>
                    <a:lnTo>
                      <a:pt x="46" y="32"/>
                    </a:lnTo>
                    <a:lnTo>
                      <a:pt x="0" y="66"/>
                    </a:lnTo>
                    <a:lnTo>
                      <a:pt x="22" y="96"/>
                    </a:lnTo>
                    <a:lnTo>
                      <a:pt x="68" y="63"/>
                    </a:lnTo>
                    <a:lnTo>
                      <a:pt x="68" y="63"/>
                    </a:lnTo>
                    <a:lnTo>
                      <a:pt x="71" y="70"/>
                    </a:lnTo>
                    <a:lnTo>
                      <a:pt x="76" y="83"/>
                    </a:lnTo>
                    <a:lnTo>
                      <a:pt x="76" y="83"/>
                    </a:lnTo>
                    <a:lnTo>
                      <a:pt x="78" y="87"/>
                    </a:lnTo>
                    <a:lnTo>
                      <a:pt x="81" y="91"/>
                    </a:lnTo>
                    <a:lnTo>
                      <a:pt x="83" y="93"/>
                    </a:lnTo>
                    <a:lnTo>
                      <a:pt x="86" y="93"/>
                    </a:lnTo>
                    <a:lnTo>
                      <a:pt x="88" y="92"/>
                    </a:lnTo>
                    <a:lnTo>
                      <a:pt x="90" y="90"/>
                    </a:lnTo>
                    <a:lnTo>
                      <a:pt x="94" y="87"/>
                    </a:lnTo>
                    <a:lnTo>
                      <a:pt x="95" y="82"/>
                    </a:lnTo>
                    <a:lnTo>
                      <a:pt x="121" y="0"/>
                    </a:lnTo>
                    <a:lnTo>
                      <a:pt x="36"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3" name="Freeform 224"/>
              <p:cNvSpPr>
                <a:spLocks/>
              </p:cNvSpPr>
              <p:nvPr/>
            </p:nvSpPr>
            <p:spPr bwMode="auto">
              <a:xfrm>
                <a:off x="2596" y="1144"/>
                <a:ext cx="101" cy="140"/>
              </a:xfrm>
              <a:custGeom>
                <a:avLst/>
                <a:gdLst>
                  <a:gd name="T0" fmla="*/ 6 w 101"/>
                  <a:gd name="T1" fmla="*/ 13 h 140"/>
                  <a:gd name="T2" fmla="*/ 14 w 101"/>
                  <a:gd name="T3" fmla="*/ 6 h 140"/>
                  <a:gd name="T4" fmla="*/ 24 w 101"/>
                  <a:gd name="T5" fmla="*/ 0 h 140"/>
                  <a:gd name="T6" fmla="*/ 37 w 101"/>
                  <a:gd name="T7" fmla="*/ 5 h 140"/>
                  <a:gd name="T8" fmla="*/ 38 w 101"/>
                  <a:gd name="T9" fmla="*/ 7 h 140"/>
                  <a:gd name="T10" fmla="*/ 40 w 101"/>
                  <a:gd name="T11" fmla="*/ 35 h 140"/>
                  <a:gd name="T12" fmla="*/ 40 w 101"/>
                  <a:gd name="T13" fmla="*/ 38 h 140"/>
                  <a:gd name="T14" fmla="*/ 38 w 101"/>
                  <a:gd name="T15" fmla="*/ 40 h 140"/>
                  <a:gd name="T16" fmla="*/ 26 w 101"/>
                  <a:gd name="T17" fmla="*/ 46 h 140"/>
                  <a:gd name="T18" fmla="*/ 24 w 101"/>
                  <a:gd name="T19" fmla="*/ 49 h 140"/>
                  <a:gd name="T20" fmla="*/ 26 w 101"/>
                  <a:gd name="T21" fmla="*/ 56 h 140"/>
                  <a:gd name="T22" fmla="*/ 31 w 101"/>
                  <a:gd name="T23" fmla="*/ 72 h 140"/>
                  <a:gd name="T24" fmla="*/ 35 w 101"/>
                  <a:gd name="T25" fmla="*/ 80 h 140"/>
                  <a:gd name="T26" fmla="*/ 46 w 101"/>
                  <a:gd name="T27" fmla="*/ 95 h 140"/>
                  <a:gd name="T28" fmla="*/ 57 w 101"/>
                  <a:gd name="T29" fmla="*/ 105 h 140"/>
                  <a:gd name="T30" fmla="*/ 58 w 101"/>
                  <a:gd name="T31" fmla="*/ 106 h 140"/>
                  <a:gd name="T32" fmla="*/ 60 w 101"/>
                  <a:gd name="T33" fmla="*/ 105 h 140"/>
                  <a:gd name="T34" fmla="*/ 72 w 101"/>
                  <a:gd name="T35" fmla="*/ 98 h 140"/>
                  <a:gd name="T36" fmla="*/ 78 w 101"/>
                  <a:gd name="T37" fmla="*/ 99 h 140"/>
                  <a:gd name="T38" fmla="*/ 100 w 101"/>
                  <a:gd name="T39" fmla="*/ 114 h 140"/>
                  <a:gd name="T40" fmla="*/ 101 w 101"/>
                  <a:gd name="T41" fmla="*/ 115 h 140"/>
                  <a:gd name="T42" fmla="*/ 99 w 101"/>
                  <a:gd name="T43" fmla="*/ 129 h 140"/>
                  <a:gd name="T44" fmla="*/ 94 w 101"/>
                  <a:gd name="T45" fmla="*/ 134 h 140"/>
                  <a:gd name="T46" fmla="*/ 84 w 101"/>
                  <a:gd name="T47" fmla="*/ 139 h 140"/>
                  <a:gd name="T48" fmla="*/ 79 w 101"/>
                  <a:gd name="T49" fmla="*/ 140 h 140"/>
                  <a:gd name="T50" fmla="*/ 62 w 101"/>
                  <a:gd name="T51" fmla="*/ 135 h 140"/>
                  <a:gd name="T52" fmla="*/ 46 w 101"/>
                  <a:gd name="T53" fmla="*/ 125 h 140"/>
                  <a:gd name="T54" fmla="*/ 30 w 101"/>
                  <a:gd name="T55" fmla="*/ 110 h 140"/>
                  <a:gd name="T56" fmla="*/ 17 w 101"/>
                  <a:gd name="T57" fmla="*/ 90 h 140"/>
                  <a:gd name="T58" fmla="*/ 11 w 101"/>
                  <a:gd name="T59" fmla="*/ 80 h 140"/>
                  <a:gd name="T60" fmla="*/ 3 w 101"/>
                  <a:gd name="T61" fmla="*/ 59 h 140"/>
                  <a:gd name="T62" fmla="*/ 0 w 101"/>
                  <a:gd name="T63" fmla="*/ 38 h 140"/>
                  <a:gd name="T64" fmla="*/ 2 w 101"/>
                  <a:gd name="T65" fmla="*/ 20 h 140"/>
                  <a:gd name="T66" fmla="*/ 6 w 101"/>
                  <a:gd name="T67"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0">
                    <a:moveTo>
                      <a:pt x="6" y="13"/>
                    </a:moveTo>
                    <a:lnTo>
                      <a:pt x="6" y="13"/>
                    </a:lnTo>
                    <a:lnTo>
                      <a:pt x="9" y="9"/>
                    </a:lnTo>
                    <a:lnTo>
                      <a:pt x="14" y="6"/>
                    </a:lnTo>
                    <a:lnTo>
                      <a:pt x="19" y="3"/>
                    </a:lnTo>
                    <a:lnTo>
                      <a:pt x="24" y="0"/>
                    </a:lnTo>
                    <a:lnTo>
                      <a:pt x="37" y="5"/>
                    </a:lnTo>
                    <a:lnTo>
                      <a:pt x="37" y="5"/>
                    </a:lnTo>
                    <a:lnTo>
                      <a:pt x="38" y="6"/>
                    </a:lnTo>
                    <a:lnTo>
                      <a:pt x="38" y="7"/>
                    </a:lnTo>
                    <a:lnTo>
                      <a:pt x="38" y="7"/>
                    </a:lnTo>
                    <a:lnTo>
                      <a:pt x="40" y="35"/>
                    </a:lnTo>
                    <a:lnTo>
                      <a:pt x="40" y="35"/>
                    </a:lnTo>
                    <a:lnTo>
                      <a:pt x="40" y="38"/>
                    </a:lnTo>
                    <a:lnTo>
                      <a:pt x="38" y="40"/>
                    </a:lnTo>
                    <a:lnTo>
                      <a:pt x="38" y="40"/>
                    </a:lnTo>
                    <a:lnTo>
                      <a:pt x="26" y="46"/>
                    </a:lnTo>
                    <a:lnTo>
                      <a:pt x="26" y="46"/>
                    </a:lnTo>
                    <a:lnTo>
                      <a:pt x="25" y="48"/>
                    </a:lnTo>
                    <a:lnTo>
                      <a:pt x="24" y="49"/>
                    </a:lnTo>
                    <a:lnTo>
                      <a:pt x="24" y="49"/>
                    </a:lnTo>
                    <a:lnTo>
                      <a:pt x="26" y="56"/>
                    </a:lnTo>
                    <a:lnTo>
                      <a:pt x="28" y="65"/>
                    </a:lnTo>
                    <a:lnTo>
                      <a:pt x="31" y="72"/>
                    </a:lnTo>
                    <a:lnTo>
                      <a:pt x="35" y="80"/>
                    </a:lnTo>
                    <a:lnTo>
                      <a:pt x="35" y="80"/>
                    </a:lnTo>
                    <a:lnTo>
                      <a:pt x="39" y="87"/>
                    </a:lnTo>
                    <a:lnTo>
                      <a:pt x="46" y="95"/>
                    </a:lnTo>
                    <a:lnTo>
                      <a:pt x="51" y="100"/>
                    </a:lnTo>
                    <a:lnTo>
                      <a:pt x="57" y="105"/>
                    </a:lnTo>
                    <a:lnTo>
                      <a:pt x="57" y="105"/>
                    </a:lnTo>
                    <a:lnTo>
                      <a:pt x="58" y="106"/>
                    </a:lnTo>
                    <a:lnTo>
                      <a:pt x="60" y="105"/>
                    </a:lnTo>
                    <a:lnTo>
                      <a:pt x="60" y="105"/>
                    </a:lnTo>
                    <a:lnTo>
                      <a:pt x="72" y="98"/>
                    </a:lnTo>
                    <a:lnTo>
                      <a:pt x="72" y="98"/>
                    </a:lnTo>
                    <a:lnTo>
                      <a:pt x="74" y="97"/>
                    </a:lnTo>
                    <a:lnTo>
                      <a:pt x="78" y="99"/>
                    </a:lnTo>
                    <a:lnTo>
                      <a:pt x="78" y="99"/>
                    </a:lnTo>
                    <a:lnTo>
                      <a:pt x="100" y="114"/>
                    </a:lnTo>
                    <a:lnTo>
                      <a:pt x="100" y="114"/>
                    </a:lnTo>
                    <a:lnTo>
                      <a:pt x="101" y="115"/>
                    </a:lnTo>
                    <a:lnTo>
                      <a:pt x="101" y="116"/>
                    </a:lnTo>
                    <a:lnTo>
                      <a:pt x="99" y="129"/>
                    </a:lnTo>
                    <a:lnTo>
                      <a:pt x="99" y="129"/>
                    </a:lnTo>
                    <a:lnTo>
                      <a:pt x="94" y="134"/>
                    </a:lnTo>
                    <a:lnTo>
                      <a:pt x="89" y="137"/>
                    </a:lnTo>
                    <a:lnTo>
                      <a:pt x="84" y="139"/>
                    </a:lnTo>
                    <a:lnTo>
                      <a:pt x="79" y="140"/>
                    </a:lnTo>
                    <a:lnTo>
                      <a:pt x="79" y="140"/>
                    </a:lnTo>
                    <a:lnTo>
                      <a:pt x="70" y="138"/>
                    </a:lnTo>
                    <a:lnTo>
                      <a:pt x="62" y="135"/>
                    </a:lnTo>
                    <a:lnTo>
                      <a:pt x="54" y="131"/>
                    </a:lnTo>
                    <a:lnTo>
                      <a:pt x="46" y="125"/>
                    </a:lnTo>
                    <a:lnTo>
                      <a:pt x="37" y="118"/>
                    </a:lnTo>
                    <a:lnTo>
                      <a:pt x="30" y="110"/>
                    </a:lnTo>
                    <a:lnTo>
                      <a:pt x="23" y="101"/>
                    </a:lnTo>
                    <a:lnTo>
                      <a:pt x="17" y="90"/>
                    </a:lnTo>
                    <a:lnTo>
                      <a:pt x="17" y="90"/>
                    </a:lnTo>
                    <a:lnTo>
                      <a:pt x="11" y="80"/>
                    </a:lnTo>
                    <a:lnTo>
                      <a:pt x="7" y="70"/>
                    </a:lnTo>
                    <a:lnTo>
                      <a:pt x="3" y="59"/>
                    </a:lnTo>
                    <a:lnTo>
                      <a:pt x="1" y="48"/>
                    </a:lnTo>
                    <a:lnTo>
                      <a:pt x="0" y="38"/>
                    </a:lnTo>
                    <a:lnTo>
                      <a:pt x="1" y="29"/>
                    </a:lnTo>
                    <a:lnTo>
                      <a:pt x="2" y="20"/>
                    </a:lnTo>
                    <a:lnTo>
                      <a:pt x="6" y="13"/>
                    </a:lnTo>
                    <a:lnTo>
                      <a:pt x="6" y="1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4" name="Freeform 225"/>
              <p:cNvSpPr>
                <a:spLocks noEditPoints="1"/>
              </p:cNvSpPr>
              <p:nvPr/>
            </p:nvSpPr>
            <p:spPr bwMode="auto">
              <a:xfrm>
                <a:off x="2654" y="1008"/>
                <a:ext cx="274" cy="221"/>
              </a:xfrm>
              <a:custGeom>
                <a:avLst/>
                <a:gdLst>
                  <a:gd name="T0" fmla="*/ 137 w 274"/>
                  <a:gd name="T1" fmla="*/ 0 h 221"/>
                  <a:gd name="T2" fmla="*/ 109 w 274"/>
                  <a:gd name="T3" fmla="*/ 2 h 221"/>
                  <a:gd name="T4" fmla="*/ 83 w 274"/>
                  <a:gd name="T5" fmla="*/ 7 h 221"/>
                  <a:gd name="T6" fmla="*/ 60 w 274"/>
                  <a:gd name="T7" fmla="*/ 16 h 221"/>
                  <a:gd name="T8" fmla="*/ 40 w 274"/>
                  <a:gd name="T9" fmla="*/ 27 h 221"/>
                  <a:gd name="T10" fmla="*/ 23 w 274"/>
                  <a:gd name="T11" fmla="*/ 41 h 221"/>
                  <a:gd name="T12" fmla="*/ 10 w 274"/>
                  <a:gd name="T13" fmla="*/ 57 h 221"/>
                  <a:gd name="T14" fmla="*/ 2 w 274"/>
                  <a:gd name="T15" fmla="*/ 74 h 221"/>
                  <a:gd name="T16" fmla="*/ 0 w 274"/>
                  <a:gd name="T17" fmla="*/ 93 h 221"/>
                  <a:gd name="T18" fmla="*/ 1 w 274"/>
                  <a:gd name="T19" fmla="*/ 105 h 221"/>
                  <a:gd name="T20" fmla="*/ 9 w 274"/>
                  <a:gd name="T21" fmla="*/ 128 h 221"/>
                  <a:gd name="T22" fmla="*/ 26 w 274"/>
                  <a:gd name="T23" fmla="*/ 148 h 221"/>
                  <a:gd name="T24" fmla="*/ 48 w 274"/>
                  <a:gd name="T25" fmla="*/ 165 h 221"/>
                  <a:gd name="T26" fmla="*/ 46 w 274"/>
                  <a:gd name="T27" fmla="*/ 221 h 221"/>
                  <a:gd name="T28" fmla="*/ 108 w 274"/>
                  <a:gd name="T29" fmla="*/ 184 h 221"/>
                  <a:gd name="T30" fmla="*/ 137 w 274"/>
                  <a:gd name="T31" fmla="*/ 186 h 221"/>
                  <a:gd name="T32" fmla="*/ 150 w 274"/>
                  <a:gd name="T33" fmla="*/ 186 h 221"/>
                  <a:gd name="T34" fmla="*/ 177 w 274"/>
                  <a:gd name="T35" fmla="*/ 182 h 221"/>
                  <a:gd name="T36" fmla="*/ 202 w 274"/>
                  <a:gd name="T37" fmla="*/ 175 h 221"/>
                  <a:gd name="T38" fmla="*/ 223 w 274"/>
                  <a:gd name="T39" fmla="*/ 165 h 221"/>
                  <a:gd name="T40" fmla="*/ 242 w 274"/>
                  <a:gd name="T41" fmla="*/ 152 h 221"/>
                  <a:gd name="T42" fmla="*/ 257 w 274"/>
                  <a:gd name="T43" fmla="*/ 138 h 221"/>
                  <a:gd name="T44" fmla="*/ 267 w 274"/>
                  <a:gd name="T45" fmla="*/ 120 h 221"/>
                  <a:gd name="T46" fmla="*/ 273 w 274"/>
                  <a:gd name="T47" fmla="*/ 103 h 221"/>
                  <a:gd name="T48" fmla="*/ 274 w 274"/>
                  <a:gd name="T49" fmla="*/ 93 h 221"/>
                  <a:gd name="T50" fmla="*/ 270 w 274"/>
                  <a:gd name="T51" fmla="*/ 74 h 221"/>
                  <a:gd name="T52" fmla="*/ 262 w 274"/>
                  <a:gd name="T53" fmla="*/ 57 h 221"/>
                  <a:gd name="T54" fmla="*/ 250 w 274"/>
                  <a:gd name="T55" fmla="*/ 41 h 221"/>
                  <a:gd name="T56" fmla="*/ 233 w 274"/>
                  <a:gd name="T57" fmla="*/ 27 h 221"/>
                  <a:gd name="T58" fmla="*/ 213 w 274"/>
                  <a:gd name="T59" fmla="*/ 16 h 221"/>
                  <a:gd name="T60" fmla="*/ 189 w 274"/>
                  <a:gd name="T61" fmla="*/ 7 h 221"/>
                  <a:gd name="T62" fmla="*/ 163 w 274"/>
                  <a:gd name="T63" fmla="*/ 2 h 221"/>
                  <a:gd name="T64" fmla="*/ 137 w 274"/>
                  <a:gd name="T65" fmla="*/ 0 h 221"/>
                  <a:gd name="T66" fmla="*/ 62 w 274"/>
                  <a:gd name="T67" fmla="*/ 79 h 221"/>
                  <a:gd name="T68" fmla="*/ 60 w 274"/>
                  <a:gd name="T69" fmla="*/ 78 h 221"/>
                  <a:gd name="T70" fmla="*/ 56 w 274"/>
                  <a:gd name="T71" fmla="*/ 74 h 221"/>
                  <a:gd name="T72" fmla="*/ 54 w 274"/>
                  <a:gd name="T73" fmla="*/ 71 h 221"/>
                  <a:gd name="T74" fmla="*/ 56 w 274"/>
                  <a:gd name="T75" fmla="*/ 69 h 221"/>
                  <a:gd name="T76" fmla="*/ 60 w 274"/>
                  <a:gd name="T77" fmla="*/ 65 h 221"/>
                  <a:gd name="T78" fmla="*/ 62 w 274"/>
                  <a:gd name="T79" fmla="*/ 64 h 221"/>
                  <a:gd name="T80" fmla="*/ 210 w 274"/>
                  <a:gd name="T81" fmla="*/ 64 h 221"/>
                  <a:gd name="T82" fmla="*/ 215 w 274"/>
                  <a:gd name="T83" fmla="*/ 66 h 221"/>
                  <a:gd name="T84" fmla="*/ 217 w 274"/>
                  <a:gd name="T85" fmla="*/ 71 h 221"/>
                  <a:gd name="T86" fmla="*/ 217 w 274"/>
                  <a:gd name="T87" fmla="*/ 71 h 221"/>
                  <a:gd name="T88" fmla="*/ 215 w 274"/>
                  <a:gd name="T89" fmla="*/ 76 h 221"/>
                  <a:gd name="T90" fmla="*/ 210 w 274"/>
                  <a:gd name="T91" fmla="*/ 79 h 221"/>
                  <a:gd name="T92" fmla="*/ 62 w 274"/>
                  <a:gd name="T93" fmla="*/ 79 h 221"/>
                  <a:gd name="T94" fmla="*/ 62 w 274"/>
                  <a:gd name="T95" fmla="*/ 124 h 221"/>
                  <a:gd name="T96" fmla="*/ 60 w 274"/>
                  <a:gd name="T97" fmla="*/ 124 h 221"/>
                  <a:gd name="T98" fmla="*/ 56 w 274"/>
                  <a:gd name="T99" fmla="*/ 119 h 221"/>
                  <a:gd name="T100" fmla="*/ 54 w 274"/>
                  <a:gd name="T101" fmla="*/ 116 h 221"/>
                  <a:gd name="T102" fmla="*/ 56 w 274"/>
                  <a:gd name="T103" fmla="*/ 113 h 221"/>
                  <a:gd name="T104" fmla="*/ 60 w 274"/>
                  <a:gd name="T105" fmla="*/ 110 h 221"/>
                  <a:gd name="T106" fmla="*/ 62 w 274"/>
                  <a:gd name="T107" fmla="*/ 109 h 221"/>
                  <a:gd name="T108" fmla="*/ 155 w 274"/>
                  <a:gd name="T109" fmla="*/ 109 h 221"/>
                  <a:gd name="T110" fmla="*/ 160 w 274"/>
                  <a:gd name="T111" fmla="*/ 111 h 221"/>
                  <a:gd name="T112" fmla="*/ 162 w 274"/>
                  <a:gd name="T113" fmla="*/ 116 h 221"/>
                  <a:gd name="T114" fmla="*/ 162 w 274"/>
                  <a:gd name="T115" fmla="*/ 116 h 221"/>
                  <a:gd name="T116" fmla="*/ 160 w 274"/>
                  <a:gd name="T117" fmla="*/ 121 h 221"/>
                  <a:gd name="T118" fmla="*/ 155 w 274"/>
                  <a:gd name="T119" fmla="*/ 124 h 221"/>
                  <a:gd name="T120" fmla="*/ 62 w 274"/>
                  <a:gd name="T121" fmla="*/ 12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221">
                    <a:moveTo>
                      <a:pt x="137" y="0"/>
                    </a:moveTo>
                    <a:lnTo>
                      <a:pt x="137" y="0"/>
                    </a:lnTo>
                    <a:lnTo>
                      <a:pt x="122" y="0"/>
                    </a:lnTo>
                    <a:lnTo>
                      <a:pt x="109" y="2"/>
                    </a:lnTo>
                    <a:lnTo>
                      <a:pt x="96" y="4"/>
                    </a:lnTo>
                    <a:lnTo>
                      <a:pt x="83" y="7"/>
                    </a:lnTo>
                    <a:lnTo>
                      <a:pt x="71" y="11"/>
                    </a:lnTo>
                    <a:lnTo>
                      <a:pt x="60" y="16"/>
                    </a:lnTo>
                    <a:lnTo>
                      <a:pt x="49" y="21"/>
                    </a:lnTo>
                    <a:lnTo>
                      <a:pt x="40" y="27"/>
                    </a:lnTo>
                    <a:lnTo>
                      <a:pt x="31" y="34"/>
                    </a:lnTo>
                    <a:lnTo>
                      <a:pt x="23" y="41"/>
                    </a:lnTo>
                    <a:lnTo>
                      <a:pt x="16" y="48"/>
                    </a:lnTo>
                    <a:lnTo>
                      <a:pt x="10" y="57"/>
                    </a:lnTo>
                    <a:lnTo>
                      <a:pt x="5" y="65"/>
                    </a:lnTo>
                    <a:lnTo>
                      <a:pt x="2" y="74"/>
                    </a:lnTo>
                    <a:lnTo>
                      <a:pt x="0" y="83"/>
                    </a:lnTo>
                    <a:lnTo>
                      <a:pt x="0" y="93"/>
                    </a:lnTo>
                    <a:lnTo>
                      <a:pt x="0" y="93"/>
                    </a:lnTo>
                    <a:lnTo>
                      <a:pt x="1" y="105"/>
                    </a:lnTo>
                    <a:lnTo>
                      <a:pt x="4" y="117"/>
                    </a:lnTo>
                    <a:lnTo>
                      <a:pt x="9" y="128"/>
                    </a:lnTo>
                    <a:lnTo>
                      <a:pt x="16" y="138"/>
                    </a:lnTo>
                    <a:lnTo>
                      <a:pt x="26" y="148"/>
                    </a:lnTo>
                    <a:lnTo>
                      <a:pt x="36" y="156"/>
                    </a:lnTo>
                    <a:lnTo>
                      <a:pt x="48" y="165"/>
                    </a:lnTo>
                    <a:lnTo>
                      <a:pt x="62" y="172"/>
                    </a:lnTo>
                    <a:lnTo>
                      <a:pt x="46" y="221"/>
                    </a:lnTo>
                    <a:lnTo>
                      <a:pt x="108" y="184"/>
                    </a:lnTo>
                    <a:lnTo>
                      <a:pt x="108" y="184"/>
                    </a:lnTo>
                    <a:lnTo>
                      <a:pt x="121" y="186"/>
                    </a:lnTo>
                    <a:lnTo>
                      <a:pt x="137" y="186"/>
                    </a:lnTo>
                    <a:lnTo>
                      <a:pt x="137" y="186"/>
                    </a:lnTo>
                    <a:lnTo>
                      <a:pt x="150" y="186"/>
                    </a:lnTo>
                    <a:lnTo>
                      <a:pt x="163" y="184"/>
                    </a:lnTo>
                    <a:lnTo>
                      <a:pt x="177" y="182"/>
                    </a:lnTo>
                    <a:lnTo>
                      <a:pt x="189" y="179"/>
                    </a:lnTo>
                    <a:lnTo>
                      <a:pt x="202" y="175"/>
                    </a:lnTo>
                    <a:lnTo>
                      <a:pt x="213" y="171"/>
                    </a:lnTo>
                    <a:lnTo>
                      <a:pt x="223" y="165"/>
                    </a:lnTo>
                    <a:lnTo>
                      <a:pt x="233" y="160"/>
                    </a:lnTo>
                    <a:lnTo>
                      <a:pt x="242" y="152"/>
                    </a:lnTo>
                    <a:lnTo>
                      <a:pt x="250" y="145"/>
                    </a:lnTo>
                    <a:lnTo>
                      <a:pt x="257" y="138"/>
                    </a:lnTo>
                    <a:lnTo>
                      <a:pt x="262" y="130"/>
                    </a:lnTo>
                    <a:lnTo>
                      <a:pt x="267" y="120"/>
                    </a:lnTo>
                    <a:lnTo>
                      <a:pt x="270" y="112"/>
                    </a:lnTo>
                    <a:lnTo>
                      <a:pt x="273" y="103"/>
                    </a:lnTo>
                    <a:lnTo>
                      <a:pt x="274" y="93"/>
                    </a:lnTo>
                    <a:lnTo>
                      <a:pt x="274" y="93"/>
                    </a:lnTo>
                    <a:lnTo>
                      <a:pt x="273" y="83"/>
                    </a:lnTo>
                    <a:lnTo>
                      <a:pt x="270" y="74"/>
                    </a:lnTo>
                    <a:lnTo>
                      <a:pt x="267" y="65"/>
                    </a:lnTo>
                    <a:lnTo>
                      <a:pt x="262" y="57"/>
                    </a:lnTo>
                    <a:lnTo>
                      <a:pt x="257" y="48"/>
                    </a:lnTo>
                    <a:lnTo>
                      <a:pt x="250" y="41"/>
                    </a:lnTo>
                    <a:lnTo>
                      <a:pt x="242" y="34"/>
                    </a:lnTo>
                    <a:lnTo>
                      <a:pt x="233" y="27"/>
                    </a:lnTo>
                    <a:lnTo>
                      <a:pt x="223" y="21"/>
                    </a:lnTo>
                    <a:lnTo>
                      <a:pt x="213" y="16"/>
                    </a:lnTo>
                    <a:lnTo>
                      <a:pt x="202" y="11"/>
                    </a:lnTo>
                    <a:lnTo>
                      <a:pt x="189" y="7"/>
                    </a:lnTo>
                    <a:lnTo>
                      <a:pt x="177" y="4"/>
                    </a:lnTo>
                    <a:lnTo>
                      <a:pt x="163" y="2"/>
                    </a:lnTo>
                    <a:lnTo>
                      <a:pt x="150" y="0"/>
                    </a:lnTo>
                    <a:lnTo>
                      <a:pt x="137" y="0"/>
                    </a:lnTo>
                    <a:lnTo>
                      <a:pt x="137" y="0"/>
                    </a:lnTo>
                    <a:close/>
                    <a:moveTo>
                      <a:pt x="62" y="79"/>
                    </a:moveTo>
                    <a:lnTo>
                      <a:pt x="62" y="79"/>
                    </a:lnTo>
                    <a:lnTo>
                      <a:pt x="60" y="78"/>
                    </a:lnTo>
                    <a:lnTo>
                      <a:pt x="57" y="76"/>
                    </a:lnTo>
                    <a:lnTo>
                      <a:pt x="56" y="74"/>
                    </a:lnTo>
                    <a:lnTo>
                      <a:pt x="54" y="71"/>
                    </a:lnTo>
                    <a:lnTo>
                      <a:pt x="54" y="71"/>
                    </a:lnTo>
                    <a:lnTo>
                      <a:pt x="54" y="71"/>
                    </a:lnTo>
                    <a:lnTo>
                      <a:pt x="56" y="69"/>
                    </a:lnTo>
                    <a:lnTo>
                      <a:pt x="57" y="66"/>
                    </a:lnTo>
                    <a:lnTo>
                      <a:pt x="60" y="65"/>
                    </a:lnTo>
                    <a:lnTo>
                      <a:pt x="62" y="64"/>
                    </a:lnTo>
                    <a:lnTo>
                      <a:pt x="62" y="64"/>
                    </a:lnTo>
                    <a:lnTo>
                      <a:pt x="210" y="64"/>
                    </a:lnTo>
                    <a:lnTo>
                      <a:pt x="210" y="64"/>
                    </a:lnTo>
                    <a:lnTo>
                      <a:pt x="213" y="65"/>
                    </a:lnTo>
                    <a:lnTo>
                      <a:pt x="215" y="66"/>
                    </a:lnTo>
                    <a:lnTo>
                      <a:pt x="217" y="69"/>
                    </a:lnTo>
                    <a:lnTo>
                      <a:pt x="217" y="71"/>
                    </a:lnTo>
                    <a:lnTo>
                      <a:pt x="217" y="71"/>
                    </a:lnTo>
                    <a:lnTo>
                      <a:pt x="217" y="71"/>
                    </a:lnTo>
                    <a:lnTo>
                      <a:pt x="217" y="74"/>
                    </a:lnTo>
                    <a:lnTo>
                      <a:pt x="215" y="76"/>
                    </a:lnTo>
                    <a:lnTo>
                      <a:pt x="213" y="78"/>
                    </a:lnTo>
                    <a:lnTo>
                      <a:pt x="210" y="79"/>
                    </a:lnTo>
                    <a:lnTo>
                      <a:pt x="210" y="79"/>
                    </a:lnTo>
                    <a:lnTo>
                      <a:pt x="62" y="79"/>
                    </a:lnTo>
                    <a:lnTo>
                      <a:pt x="62" y="79"/>
                    </a:lnTo>
                    <a:close/>
                    <a:moveTo>
                      <a:pt x="62" y="124"/>
                    </a:moveTo>
                    <a:lnTo>
                      <a:pt x="62" y="124"/>
                    </a:lnTo>
                    <a:lnTo>
                      <a:pt x="60" y="124"/>
                    </a:lnTo>
                    <a:lnTo>
                      <a:pt x="57" y="121"/>
                    </a:lnTo>
                    <a:lnTo>
                      <a:pt x="56" y="119"/>
                    </a:lnTo>
                    <a:lnTo>
                      <a:pt x="54" y="116"/>
                    </a:lnTo>
                    <a:lnTo>
                      <a:pt x="54" y="116"/>
                    </a:lnTo>
                    <a:lnTo>
                      <a:pt x="54" y="116"/>
                    </a:lnTo>
                    <a:lnTo>
                      <a:pt x="56" y="113"/>
                    </a:lnTo>
                    <a:lnTo>
                      <a:pt x="57" y="111"/>
                    </a:lnTo>
                    <a:lnTo>
                      <a:pt x="60" y="110"/>
                    </a:lnTo>
                    <a:lnTo>
                      <a:pt x="62" y="109"/>
                    </a:lnTo>
                    <a:lnTo>
                      <a:pt x="62" y="109"/>
                    </a:lnTo>
                    <a:lnTo>
                      <a:pt x="155" y="109"/>
                    </a:lnTo>
                    <a:lnTo>
                      <a:pt x="155" y="109"/>
                    </a:lnTo>
                    <a:lnTo>
                      <a:pt x="158" y="110"/>
                    </a:lnTo>
                    <a:lnTo>
                      <a:pt x="160" y="111"/>
                    </a:lnTo>
                    <a:lnTo>
                      <a:pt x="161" y="113"/>
                    </a:lnTo>
                    <a:lnTo>
                      <a:pt x="162" y="116"/>
                    </a:lnTo>
                    <a:lnTo>
                      <a:pt x="162" y="116"/>
                    </a:lnTo>
                    <a:lnTo>
                      <a:pt x="162" y="116"/>
                    </a:lnTo>
                    <a:lnTo>
                      <a:pt x="161" y="119"/>
                    </a:lnTo>
                    <a:lnTo>
                      <a:pt x="160" y="121"/>
                    </a:lnTo>
                    <a:lnTo>
                      <a:pt x="158" y="124"/>
                    </a:lnTo>
                    <a:lnTo>
                      <a:pt x="155" y="124"/>
                    </a:lnTo>
                    <a:lnTo>
                      <a:pt x="155" y="124"/>
                    </a:lnTo>
                    <a:lnTo>
                      <a:pt x="62" y="124"/>
                    </a:lnTo>
                    <a:lnTo>
                      <a:pt x="62" y="12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5" name="Freeform 226"/>
              <p:cNvSpPr>
                <a:spLocks/>
              </p:cNvSpPr>
              <p:nvPr/>
            </p:nvSpPr>
            <p:spPr bwMode="auto">
              <a:xfrm>
                <a:off x="409" y="1591"/>
                <a:ext cx="233" cy="212"/>
              </a:xfrm>
              <a:custGeom>
                <a:avLst/>
                <a:gdLst>
                  <a:gd name="T0" fmla="*/ 131 w 233"/>
                  <a:gd name="T1" fmla="*/ 158 h 212"/>
                  <a:gd name="T2" fmla="*/ 110 w 233"/>
                  <a:gd name="T3" fmla="*/ 158 h 212"/>
                  <a:gd name="T4" fmla="*/ 47 w 233"/>
                  <a:gd name="T5" fmla="*/ 212 h 212"/>
                  <a:gd name="T6" fmla="*/ 53 w 233"/>
                  <a:gd name="T7" fmla="*/ 158 h 212"/>
                  <a:gd name="T8" fmla="*/ 40 w 233"/>
                  <a:gd name="T9" fmla="*/ 158 h 212"/>
                  <a:gd name="T10" fmla="*/ 40 w 233"/>
                  <a:gd name="T11" fmla="*/ 158 h 212"/>
                  <a:gd name="T12" fmla="*/ 32 w 233"/>
                  <a:gd name="T13" fmla="*/ 158 h 212"/>
                  <a:gd name="T14" fmla="*/ 25 w 233"/>
                  <a:gd name="T15" fmla="*/ 155 h 212"/>
                  <a:gd name="T16" fmla="*/ 17 w 233"/>
                  <a:gd name="T17" fmla="*/ 151 h 212"/>
                  <a:gd name="T18" fmla="*/ 12 w 233"/>
                  <a:gd name="T19" fmla="*/ 146 h 212"/>
                  <a:gd name="T20" fmla="*/ 7 w 233"/>
                  <a:gd name="T21" fmla="*/ 140 h 212"/>
                  <a:gd name="T22" fmla="*/ 3 w 233"/>
                  <a:gd name="T23" fmla="*/ 133 h 212"/>
                  <a:gd name="T24" fmla="*/ 1 w 233"/>
                  <a:gd name="T25" fmla="*/ 126 h 212"/>
                  <a:gd name="T26" fmla="*/ 0 w 233"/>
                  <a:gd name="T27" fmla="*/ 118 h 212"/>
                  <a:gd name="T28" fmla="*/ 0 w 233"/>
                  <a:gd name="T29" fmla="*/ 41 h 212"/>
                  <a:gd name="T30" fmla="*/ 0 w 233"/>
                  <a:gd name="T31" fmla="*/ 41 h 212"/>
                  <a:gd name="T32" fmla="*/ 1 w 233"/>
                  <a:gd name="T33" fmla="*/ 33 h 212"/>
                  <a:gd name="T34" fmla="*/ 3 w 233"/>
                  <a:gd name="T35" fmla="*/ 25 h 212"/>
                  <a:gd name="T36" fmla="*/ 7 w 233"/>
                  <a:gd name="T37" fmla="*/ 19 h 212"/>
                  <a:gd name="T38" fmla="*/ 12 w 233"/>
                  <a:gd name="T39" fmla="*/ 13 h 212"/>
                  <a:gd name="T40" fmla="*/ 17 w 233"/>
                  <a:gd name="T41" fmla="*/ 7 h 212"/>
                  <a:gd name="T42" fmla="*/ 25 w 233"/>
                  <a:gd name="T43" fmla="*/ 3 h 212"/>
                  <a:gd name="T44" fmla="*/ 32 w 233"/>
                  <a:gd name="T45" fmla="*/ 1 h 212"/>
                  <a:gd name="T46" fmla="*/ 40 w 233"/>
                  <a:gd name="T47" fmla="*/ 0 h 212"/>
                  <a:gd name="T48" fmla="*/ 192 w 233"/>
                  <a:gd name="T49" fmla="*/ 0 h 212"/>
                  <a:gd name="T50" fmla="*/ 192 w 233"/>
                  <a:gd name="T51" fmla="*/ 0 h 212"/>
                  <a:gd name="T52" fmla="*/ 200 w 233"/>
                  <a:gd name="T53" fmla="*/ 1 h 212"/>
                  <a:gd name="T54" fmla="*/ 209 w 233"/>
                  <a:gd name="T55" fmla="*/ 3 h 212"/>
                  <a:gd name="T56" fmla="*/ 215 w 233"/>
                  <a:gd name="T57" fmla="*/ 7 h 212"/>
                  <a:gd name="T58" fmla="*/ 221 w 233"/>
                  <a:gd name="T59" fmla="*/ 13 h 212"/>
                  <a:gd name="T60" fmla="*/ 226 w 233"/>
                  <a:gd name="T61" fmla="*/ 19 h 212"/>
                  <a:gd name="T62" fmla="*/ 230 w 233"/>
                  <a:gd name="T63" fmla="*/ 25 h 212"/>
                  <a:gd name="T64" fmla="*/ 232 w 233"/>
                  <a:gd name="T65" fmla="*/ 33 h 212"/>
                  <a:gd name="T66" fmla="*/ 233 w 233"/>
                  <a:gd name="T67" fmla="*/ 41 h 212"/>
                  <a:gd name="T68" fmla="*/ 233 w 233"/>
                  <a:gd name="T69"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3" h="212">
                    <a:moveTo>
                      <a:pt x="131" y="158"/>
                    </a:moveTo>
                    <a:lnTo>
                      <a:pt x="110" y="158"/>
                    </a:lnTo>
                    <a:lnTo>
                      <a:pt x="47" y="212"/>
                    </a:lnTo>
                    <a:lnTo>
                      <a:pt x="53" y="158"/>
                    </a:lnTo>
                    <a:lnTo>
                      <a:pt x="40" y="158"/>
                    </a:lnTo>
                    <a:lnTo>
                      <a:pt x="40" y="158"/>
                    </a:lnTo>
                    <a:lnTo>
                      <a:pt x="32" y="158"/>
                    </a:lnTo>
                    <a:lnTo>
                      <a:pt x="25" y="155"/>
                    </a:lnTo>
                    <a:lnTo>
                      <a:pt x="17" y="151"/>
                    </a:lnTo>
                    <a:lnTo>
                      <a:pt x="12" y="146"/>
                    </a:lnTo>
                    <a:lnTo>
                      <a:pt x="7" y="140"/>
                    </a:lnTo>
                    <a:lnTo>
                      <a:pt x="3" y="133"/>
                    </a:lnTo>
                    <a:lnTo>
                      <a:pt x="1" y="126"/>
                    </a:lnTo>
                    <a:lnTo>
                      <a:pt x="0" y="118"/>
                    </a:lnTo>
                    <a:lnTo>
                      <a:pt x="0" y="41"/>
                    </a:lnTo>
                    <a:lnTo>
                      <a:pt x="0" y="41"/>
                    </a:lnTo>
                    <a:lnTo>
                      <a:pt x="1" y="33"/>
                    </a:lnTo>
                    <a:lnTo>
                      <a:pt x="3" y="25"/>
                    </a:lnTo>
                    <a:lnTo>
                      <a:pt x="7" y="19"/>
                    </a:lnTo>
                    <a:lnTo>
                      <a:pt x="12" y="13"/>
                    </a:lnTo>
                    <a:lnTo>
                      <a:pt x="17" y="7"/>
                    </a:lnTo>
                    <a:lnTo>
                      <a:pt x="25" y="3"/>
                    </a:lnTo>
                    <a:lnTo>
                      <a:pt x="32" y="1"/>
                    </a:lnTo>
                    <a:lnTo>
                      <a:pt x="40" y="0"/>
                    </a:lnTo>
                    <a:lnTo>
                      <a:pt x="192" y="0"/>
                    </a:lnTo>
                    <a:lnTo>
                      <a:pt x="192" y="0"/>
                    </a:lnTo>
                    <a:lnTo>
                      <a:pt x="200" y="1"/>
                    </a:lnTo>
                    <a:lnTo>
                      <a:pt x="209" y="3"/>
                    </a:lnTo>
                    <a:lnTo>
                      <a:pt x="215" y="7"/>
                    </a:lnTo>
                    <a:lnTo>
                      <a:pt x="221" y="13"/>
                    </a:lnTo>
                    <a:lnTo>
                      <a:pt x="226" y="19"/>
                    </a:lnTo>
                    <a:lnTo>
                      <a:pt x="230" y="25"/>
                    </a:lnTo>
                    <a:lnTo>
                      <a:pt x="232" y="33"/>
                    </a:lnTo>
                    <a:lnTo>
                      <a:pt x="233" y="41"/>
                    </a:lnTo>
                    <a:lnTo>
                      <a:pt x="233" y="8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6" name="Line 227"/>
              <p:cNvSpPr>
                <a:spLocks noChangeShapeType="1"/>
              </p:cNvSpPr>
              <p:nvPr/>
            </p:nvSpPr>
            <p:spPr bwMode="auto">
              <a:xfrm flipH="1">
                <a:off x="460" y="1634"/>
                <a:ext cx="131"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7" name="Line 228"/>
              <p:cNvSpPr>
                <a:spLocks noChangeShapeType="1"/>
              </p:cNvSpPr>
              <p:nvPr/>
            </p:nvSpPr>
            <p:spPr bwMode="auto">
              <a:xfrm flipH="1">
                <a:off x="460" y="1679"/>
                <a:ext cx="62"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8" name="Freeform 229"/>
              <p:cNvSpPr>
                <a:spLocks/>
              </p:cNvSpPr>
              <p:nvPr/>
            </p:nvSpPr>
            <p:spPr bwMode="auto">
              <a:xfrm>
                <a:off x="552" y="1685"/>
                <a:ext cx="200" cy="181"/>
              </a:xfrm>
              <a:custGeom>
                <a:avLst/>
                <a:gdLst>
                  <a:gd name="T0" fmla="*/ 35 w 200"/>
                  <a:gd name="T1" fmla="*/ 0 h 181"/>
                  <a:gd name="T2" fmla="*/ 165 w 200"/>
                  <a:gd name="T3" fmla="*/ 0 h 181"/>
                  <a:gd name="T4" fmla="*/ 165 w 200"/>
                  <a:gd name="T5" fmla="*/ 0 h 181"/>
                  <a:gd name="T6" fmla="*/ 173 w 200"/>
                  <a:gd name="T7" fmla="*/ 1 h 181"/>
                  <a:gd name="T8" fmla="*/ 179 w 200"/>
                  <a:gd name="T9" fmla="*/ 3 h 181"/>
                  <a:gd name="T10" fmla="*/ 185 w 200"/>
                  <a:gd name="T11" fmla="*/ 6 h 181"/>
                  <a:gd name="T12" fmla="*/ 190 w 200"/>
                  <a:gd name="T13" fmla="*/ 10 h 181"/>
                  <a:gd name="T14" fmla="*/ 194 w 200"/>
                  <a:gd name="T15" fmla="*/ 15 h 181"/>
                  <a:gd name="T16" fmla="*/ 197 w 200"/>
                  <a:gd name="T17" fmla="*/ 21 h 181"/>
                  <a:gd name="T18" fmla="*/ 199 w 200"/>
                  <a:gd name="T19" fmla="*/ 29 h 181"/>
                  <a:gd name="T20" fmla="*/ 200 w 200"/>
                  <a:gd name="T21" fmla="*/ 35 h 181"/>
                  <a:gd name="T22" fmla="*/ 200 w 200"/>
                  <a:gd name="T23" fmla="*/ 101 h 181"/>
                  <a:gd name="T24" fmla="*/ 200 w 200"/>
                  <a:gd name="T25" fmla="*/ 101 h 181"/>
                  <a:gd name="T26" fmla="*/ 199 w 200"/>
                  <a:gd name="T27" fmla="*/ 108 h 181"/>
                  <a:gd name="T28" fmla="*/ 197 w 200"/>
                  <a:gd name="T29" fmla="*/ 114 h 181"/>
                  <a:gd name="T30" fmla="*/ 194 w 200"/>
                  <a:gd name="T31" fmla="*/ 120 h 181"/>
                  <a:gd name="T32" fmla="*/ 190 w 200"/>
                  <a:gd name="T33" fmla="*/ 125 h 181"/>
                  <a:gd name="T34" fmla="*/ 185 w 200"/>
                  <a:gd name="T35" fmla="*/ 129 h 181"/>
                  <a:gd name="T36" fmla="*/ 179 w 200"/>
                  <a:gd name="T37" fmla="*/ 133 h 181"/>
                  <a:gd name="T38" fmla="*/ 173 w 200"/>
                  <a:gd name="T39" fmla="*/ 135 h 181"/>
                  <a:gd name="T40" fmla="*/ 165 w 200"/>
                  <a:gd name="T41" fmla="*/ 136 h 181"/>
                  <a:gd name="T42" fmla="*/ 146 w 200"/>
                  <a:gd name="T43" fmla="*/ 136 h 181"/>
                  <a:gd name="T44" fmla="*/ 151 w 200"/>
                  <a:gd name="T45" fmla="*/ 181 h 181"/>
                  <a:gd name="T46" fmla="*/ 98 w 200"/>
                  <a:gd name="T47" fmla="*/ 136 h 181"/>
                  <a:gd name="T48" fmla="*/ 35 w 200"/>
                  <a:gd name="T49" fmla="*/ 136 h 181"/>
                  <a:gd name="T50" fmla="*/ 35 w 200"/>
                  <a:gd name="T51" fmla="*/ 136 h 181"/>
                  <a:gd name="T52" fmla="*/ 28 w 200"/>
                  <a:gd name="T53" fmla="*/ 135 h 181"/>
                  <a:gd name="T54" fmla="*/ 21 w 200"/>
                  <a:gd name="T55" fmla="*/ 133 h 181"/>
                  <a:gd name="T56" fmla="*/ 15 w 200"/>
                  <a:gd name="T57" fmla="*/ 129 h 181"/>
                  <a:gd name="T58" fmla="*/ 10 w 200"/>
                  <a:gd name="T59" fmla="*/ 125 h 181"/>
                  <a:gd name="T60" fmla="*/ 6 w 200"/>
                  <a:gd name="T61" fmla="*/ 120 h 181"/>
                  <a:gd name="T62" fmla="*/ 3 w 200"/>
                  <a:gd name="T63" fmla="*/ 114 h 181"/>
                  <a:gd name="T64" fmla="*/ 1 w 200"/>
                  <a:gd name="T65" fmla="*/ 108 h 181"/>
                  <a:gd name="T66" fmla="*/ 0 w 200"/>
                  <a:gd name="T67" fmla="*/ 101 h 181"/>
                  <a:gd name="T68" fmla="*/ 0 w 200"/>
                  <a:gd name="T69" fmla="*/ 35 h 181"/>
                  <a:gd name="T70" fmla="*/ 0 w 200"/>
                  <a:gd name="T71" fmla="*/ 35 h 181"/>
                  <a:gd name="T72" fmla="*/ 1 w 200"/>
                  <a:gd name="T73" fmla="*/ 29 h 181"/>
                  <a:gd name="T74" fmla="*/ 3 w 200"/>
                  <a:gd name="T75" fmla="*/ 21 h 181"/>
                  <a:gd name="T76" fmla="*/ 6 w 200"/>
                  <a:gd name="T77" fmla="*/ 15 h 181"/>
                  <a:gd name="T78" fmla="*/ 10 w 200"/>
                  <a:gd name="T79" fmla="*/ 10 h 181"/>
                  <a:gd name="T80" fmla="*/ 15 w 200"/>
                  <a:gd name="T81" fmla="*/ 6 h 181"/>
                  <a:gd name="T82" fmla="*/ 21 w 200"/>
                  <a:gd name="T83" fmla="*/ 3 h 181"/>
                  <a:gd name="T84" fmla="*/ 28 w 200"/>
                  <a:gd name="T85" fmla="*/ 1 h 181"/>
                  <a:gd name="T86" fmla="*/ 35 w 200"/>
                  <a:gd name="T87" fmla="*/ 0 h 181"/>
                  <a:gd name="T88" fmla="*/ 35 w 200"/>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181">
                    <a:moveTo>
                      <a:pt x="35" y="0"/>
                    </a:moveTo>
                    <a:lnTo>
                      <a:pt x="165" y="0"/>
                    </a:lnTo>
                    <a:lnTo>
                      <a:pt x="165" y="0"/>
                    </a:lnTo>
                    <a:lnTo>
                      <a:pt x="173" y="1"/>
                    </a:lnTo>
                    <a:lnTo>
                      <a:pt x="179" y="3"/>
                    </a:lnTo>
                    <a:lnTo>
                      <a:pt x="185" y="6"/>
                    </a:lnTo>
                    <a:lnTo>
                      <a:pt x="190" y="10"/>
                    </a:lnTo>
                    <a:lnTo>
                      <a:pt x="194" y="15"/>
                    </a:lnTo>
                    <a:lnTo>
                      <a:pt x="197" y="21"/>
                    </a:lnTo>
                    <a:lnTo>
                      <a:pt x="199" y="29"/>
                    </a:lnTo>
                    <a:lnTo>
                      <a:pt x="200" y="35"/>
                    </a:lnTo>
                    <a:lnTo>
                      <a:pt x="200" y="101"/>
                    </a:lnTo>
                    <a:lnTo>
                      <a:pt x="200" y="101"/>
                    </a:lnTo>
                    <a:lnTo>
                      <a:pt x="199" y="108"/>
                    </a:lnTo>
                    <a:lnTo>
                      <a:pt x="197" y="114"/>
                    </a:lnTo>
                    <a:lnTo>
                      <a:pt x="194" y="120"/>
                    </a:lnTo>
                    <a:lnTo>
                      <a:pt x="190" y="125"/>
                    </a:lnTo>
                    <a:lnTo>
                      <a:pt x="185" y="129"/>
                    </a:lnTo>
                    <a:lnTo>
                      <a:pt x="179" y="133"/>
                    </a:lnTo>
                    <a:lnTo>
                      <a:pt x="173" y="135"/>
                    </a:lnTo>
                    <a:lnTo>
                      <a:pt x="165" y="136"/>
                    </a:lnTo>
                    <a:lnTo>
                      <a:pt x="146" y="136"/>
                    </a:lnTo>
                    <a:lnTo>
                      <a:pt x="151" y="181"/>
                    </a:lnTo>
                    <a:lnTo>
                      <a:pt x="98" y="136"/>
                    </a:lnTo>
                    <a:lnTo>
                      <a:pt x="35" y="136"/>
                    </a:lnTo>
                    <a:lnTo>
                      <a:pt x="35" y="136"/>
                    </a:lnTo>
                    <a:lnTo>
                      <a:pt x="28" y="135"/>
                    </a:lnTo>
                    <a:lnTo>
                      <a:pt x="21" y="133"/>
                    </a:lnTo>
                    <a:lnTo>
                      <a:pt x="15" y="129"/>
                    </a:lnTo>
                    <a:lnTo>
                      <a:pt x="10" y="125"/>
                    </a:lnTo>
                    <a:lnTo>
                      <a:pt x="6" y="120"/>
                    </a:lnTo>
                    <a:lnTo>
                      <a:pt x="3" y="114"/>
                    </a:lnTo>
                    <a:lnTo>
                      <a:pt x="1" y="108"/>
                    </a:lnTo>
                    <a:lnTo>
                      <a:pt x="0" y="101"/>
                    </a:lnTo>
                    <a:lnTo>
                      <a:pt x="0" y="35"/>
                    </a:lnTo>
                    <a:lnTo>
                      <a:pt x="0" y="35"/>
                    </a:lnTo>
                    <a:lnTo>
                      <a:pt x="1" y="29"/>
                    </a:lnTo>
                    <a:lnTo>
                      <a:pt x="3" y="21"/>
                    </a:lnTo>
                    <a:lnTo>
                      <a:pt x="6" y="15"/>
                    </a:lnTo>
                    <a:lnTo>
                      <a:pt x="10" y="10"/>
                    </a:lnTo>
                    <a:lnTo>
                      <a:pt x="15" y="6"/>
                    </a:lnTo>
                    <a:lnTo>
                      <a:pt x="21" y="3"/>
                    </a:lnTo>
                    <a:lnTo>
                      <a:pt x="28" y="1"/>
                    </a:lnTo>
                    <a:lnTo>
                      <a:pt x="35" y="0"/>
                    </a:lnTo>
                    <a:lnTo>
                      <a:pt x="3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9" name="Line 230"/>
              <p:cNvSpPr>
                <a:spLocks noChangeShapeType="1"/>
              </p:cNvSpPr>
              <p:nvPr/>
            </p:nvSpPr>
            <p:spPr bwMode="auto">
              <a:xfrm flipH="1">
                <a:off x="587" y="1727"/>
                <a:ext cx="13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0" name="Line 231"/>
              <p:cNvSpPr>
                <a:spLocks noChangeShapeType="1"/>
              </p:cNvSpPr>
              <p:nvPr/>
            </p:nvSpPr>
            <p:spPr bwMode="auto">
              <a:xfrm flipH="1">
                <a:off x="587" y="1766"/>
                <a:ext cx="69"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1" name="Freeform 232"/>
              <p:cNvSpPr>
                <a:spLocks/>
              </p:cNvSpPr>
              <p:nvPr/>
            </p:nvSpPr>
            <p:spPr bwMode="auto">
              <a:xfrm>
                <a:off x="5173" y="3053"/>
                <a:ext cx="89" cy="56"/>
              </a:xfrm>
              <a:custGeom>
                <a:avLst/>
                <a:gdLst>
                  <a:gd name="T0" fmla="*/ 0 w 89"/>
                  <a:gd name="T1" fmla="*/ 0 h 56"/>
                  <a:gd name="T2" fmla="*/ 1 w 89"/>
                  <a:gd name="T3" fmla="*/ 26 h 56"/>
                  <a:gd name="T4" fmla="*/ 1 w 89"/>
                  <a:gd name="T5" fmla="*/ 26 h 56"/>
                  <a:gd name="T6" fmla="*/ 2 w 89"/>
                  <a:gd name="T7" fmla="*/ 33 h 56"/>
                  <a:gd name="T8" fmla="*/ 4 w 89"/>
                  <a:gd name="T9" fmla="*/ 39 h 56"/>
                  <a:gd name="T10" fmla="*/ 7 w 89"/>
                  <a:gd name="T11" fmla="*/ 44 h 56"/>
                  <a:gd name="T12" fmla="*/ 11 w 89"/>
                  <a:gd name="T13" fmla="*/ 48 h 56"/>
                  <a:gd name="T14" fmla="*/ 15 w 89"/>
                  <a:gd name="T15" fmla="*/ 51 h 56"/>
                  <a:gd name="T16" fmla="*/ 20 w 89"/>
                  <a:gd name="T17" fmla="*/ 54 h 56"/>
                  <a:gd name="T18" fmla="*/ 26 w 89"/>
                  <a:gd name="T19" fmla="*/ 56 h 56"/>
                  <a:gd name="T20" fmla="*/ 32 w 89"/>
                  <a:gd name="T21" fmla="*/ 56 h 56"/>
                  <a:gd name="T22" fmla="*/ 56 w 89"/>
                  <a:gd name="T23" fmla="*/ 56 h 56"/>
                  <a:gd name="T24" fmla="*/ 56 w 89"/>
                  <a:gd name="T25" fmla="*/ 56 h 56"/>
                  <a:gd name="T26" fmla="*/ 62 w 89"/>
                  <a:gd name="T27" fmla="*/ 56 h 56"/>
                  <a:gd name="T28" fmla="*/ 68 w 89"/>
                  <a:gd name="T29" fmla="*/ 54 h 56"/>
                  <a:gd name="T30" fmla="*/ 73 w 89"/>
                  <a:gd name="T31" fmla="*/ 51 h 56"/>
                  <a:gd name="T32" fmla="*/ 78 w 89"/>
                  <a:gd name="T33" fmla="*/ 48 h 56"/>
                  <a:gd name="T34" fmla="*/ 82 w 89"/>
                  <a:gd name="T35" fmla="*/ 44 h 56"/>
                  <a:gd name="T36" fmla="*/ 85 w 89"/>
                  <a:gd name="T37" fmla="*/ 39 h 56"/>
                  <a:gd name="T38" fmla="*/ 86 w 89"/>
                  <a:gd name="T39" fmla="*/ 33 h 56"/>
                  <a:gd name="T40" fmla="*/ 87 w 89"/>
                  <a:gd name="T41" fmla="*/ 26 h 56"/>
                  <a:gd name="T42" fmla="*/ 89 w 8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56">
                    <a:moveTo>
                      <a:pt x="0" y="0"/>
                    </a:moveTo>
                    <a:lnTo>
                      <a:pt x="1" y="26"/>
                    </a:lnTo>
                    <a:lnTo>
                      <a:pt x="1" y="26"/>
                    </a:lnTo>
                    <a:lnTo>
                      <a:pt x="2" y="33"/>
                    </a:lnTo>
                    <a:lnTo>
                      <a:pt x="4" y="39"/>
                    </a:lnTo>
                    <a:lnTo>
                      <a:pt x="7" y="44"/>
                    </a:lnTo>
                    <a:lnTo>
                      <a:pt x="11" y="48"/>
                    </a:lnTo>
                    <a:lnTo>
                      <a:pt x="15" y="51"/>
                    </a:lnTo>
                    <a:lnTo>
                      <a:pt x="20" y="54"/>
                    </a:lnTo>
                    <a:lnTo>
                      <a:pt x="26" y="56"/>
                    </a:lnTo>
                    <a:lnTo>
                      <a:pt x="32" y="56"/>
                    </a:lnTo>
                    <a:lnTo>
                      <a:pt x="56" y="56"/>
                    </a:lnTo>
                    <a:lnTo>
                      <a:pt x="56" y="56"/>
                    </a:lnTo>
                    <a:lnTo>
                      <a:pt x="62" y="56"/>
                    </a:lnTo>
                    <a:lnTo>
                      <a:pt x="68" y="54"/>
                    </a:lnTo>
                    <a:lnTo>
                      <a:pt x="73" y="51"/>
                    </a:lnTo>
                    <a:lnTo>
                      <a:pt x="78" y="48"/>
                    </a:lnTo>
                    <a:lnTo>
                      <a:pt x="82" y="44"/>
                    </a:lnTo>
                    <a:lnTo>
                      <a:pt x="85" y="39"/>
                    </a:lnTo>
                    <a:lnTo>
                      <a:pt x="86" y="33"/>
                    </a:lnTo>
                    <a:lnTo>
                      <a:pt x="87" y="26"/>
                    </a:lnTo>
                    <a:lnTo>
                      <a:pt x="8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2" name="Line 233"/>
              <p:cNvSpPr>
                <a:spLocks noChangeShapeType="1"/>
              </p:cNvSpPr>
              <p:nvPr/>
            </p:nvSpPr>
            <p:spPr bwMode="auto">
              <a:xfrm>
                <a:off x="5206" y="3089"/>
                <a:ext cx="22"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3" name="Freeform 234"/>
              <p:cNvSpPr>
                <a:spLocks noEditPoints="1"/>
              </p:cNvSpPr>
              <p:nvPr/>
            </p:nvSpPr>
            <p:spPr bwMode="auto">
              <a:xfrm>
                <a:off x="5170" y="2940"/>
                <a:ext cx="95" cy="125"/>
              </a:xfrm>
              <a:custGeom>
                <a:avLst/>
                <a:gdLst>
                  <a:gd name="T0" fmla="*/ 92 w 95"/>
                  <a:gd name="T1" fmla="*/ 102 h 125"/>
                  <a:gd name="T2" fmla="*/ 92 w 95"/>
                  <a:gd name="T3" fmla="*/ 102 h 125"/>
                  <a:gd name="T4" fmla="*/ 83 w 95"/>
                  <a:gd name="T5" fmla="*/ 112 h 125"/>
                  <a:gd name="T6" fmla="*/ 73 w 95"/>
                  <a:gd name="T7" fmla="*/ 119 h 125"/>
                  <a:gd name="T8" fmla="*/ 60 w 95"/>
                  <a:gd name="T9" fmla="*/ 123 h 125"/>
                  <a:gd name="T10" fmla="*/ 47 w 95"/>
                  <a:gd name="T11" fmla="*/ 125 h 125"/>
                  <a:gd name="T12" fmla="*/ 41 w 95"/>
                  <a:gd name="T13" fmla="*/ 124 h 125"/>
                  <a:gd name="T14" fmla="*/ 27 w 95"/>
                  <a:gd name="T15" fmla="*/ 121 h 125"/>
                  <a:gd name="T16" fmla="*/ 16 w 95"/>
                  <a:gd name="T17" fmla="*/ 116 h 125"/>
                  <a:gd name="T18" fmla="*/ 7 w 95"/>
                  <a:gd name="T19" fmla="*/ 108 h 125"/>
                  <a:gd name="T20" fmla="*/ 3 w 95"/>
                  <a:gd name="T21" fmla="*/ 102 h 125"/>
                  <a:gd name="T22" fmla="*/ 0 w 95"/>
                  <a:gd name="T23" fmla="*/ 39 h 125"/>
                  <a:gd name="T24" fmla="*/ 2 w 95"/>
                  <a:gd name="T25" fmla="*/ 27 h 125"/>
                  <a:gd name="T26" fmla="*/ 7 w 95"/>
                  <a:gd name="T27" fmla="*/ 18 h 125"/>
                  <a:gd name="T28" fmla="*/ 16 w 95"/>
                  <a:gd name="T29" fmla="*/ 12 h 125"/>
                  <a:gd name="T30" fmla="*/ 28 w 95"/>
                  <a:gd name="T31" fmla="*/ 9 h 125"/>
                  <a:gd name="T32" fmla="*/ 62 w 95"/>
                  <a:gd name="T33" fmla="*/ 6 h 125"/>
                  <a:gd name="T34" fmla="*/ 62 w 95"/>
                  <a:gd name="T35" fmla="*/ 4 h 125"/>
                  <a:gd name="T36" fmla="*/ 66 w 95"/>
                  <a:gd name="T37" fmla="*/ 1 h 125"/>
                  <a:gd name="T38" fmla="*/ 68 w 95"/>
                  <a:gd name="T39" fmla="*/ 0 h 125"/>
                  <a:gd name="T40" fmla="*/ 73 w 95"/>
                  <a:gd name="T41" fmla="*/ 2 h 125"/>
                  <a:gd name="T42" fmla="*/ 75 w 95"/>
                  <a:gd name="T43" fmla="*/ 6 h 125"/>
                  <a:gd name="T44" fmla="*/ 75 w 95"/>
                  <a:gd name="T45" fmla="*/ 10 h 125"/>
                  <a:gd name="T46" fmla="*/ 83 w 95"/>
                  <a:gd name="T47" fmla="*/ 14 h 125"/>
                  <a:gd name="T48" fmla="*/ 90 w 95"/>
                  <a:gd name="T49" fmla="*/ 21 h 125"/>
                  <a:gd name="T50" fmla="*/ 94 w 95"/>
                  <a:gd name="T51" fmla="*/ 29 h 125"/>
                  <a:gd name="T52" fmla="*/ 95 w 95"/>
                  <a:gd name="T53" fmla="*/ 39 h 125"/>
                  <a:gd name="T54" fmla="*/ 66 w 95"/>
                  <a:gd name="T55" fmla="*/ 99 h 125"/>
                  <a:gd name="T56" fmla="*/ 71 w 95"/>
                  <a:gd name="T57" fmla="*/ 99 h 125"/>
                  <a:gd name="T58" fmla="*/ 76 w 95"/>
                  <a:gd name="T59" fmla="*/ 94 h 125"/>
                  <a:gd name="T60" fmla="*/ 77 w 95"/>
                  <a:gd name="T61" fmla="*/ 89 h 125"/>
                  <a:gd name="T62" fmla="*/ 79 w 95"/>
                  <a:gd name="T63" fmla="*/ 44 h 125"/>
                  <a:gd name="T64" fmla="*/ 76 w 95"/>
                  <a:gd name="T65" fmla="*/ 35 h 125"/>
                  <a:gd name="T66" fmla="*/ 72 w 95"/>
                  <a:gd name="T67" fmla="*/ 31 h 125"/>
                  <a:gd name="T68" fmla="*/ 28 w 95"/>
                  <a:gd name="T69" fmla="*/ 30 h 125"/>
                  <a:gd name="T70" fmla="*/ 23 w 95"/>
                  <a:gd name="T71" fmla="*/ 31 h 125"/>
                  <a:gd name="T72" fmla="*/ 19 w 95"/>
                  <a:gd name="T73" fmla="*/ 35 h 125"/>
                  <a:gd name="T74" fmla="*/ 15 w 95"/>
                  <a:gd name="T75" fmla="*/ 44 h 125"/>
                  <a:gd name="T76" fmla="*/ 17 w 95"/>
                  <a:gd name="T77" fmla="*/ 89 h 125"/>
                  <a:gd name="T78" fmla="*/ 18 w 95"/>
                  <a:gd name="T79" fmla="*/ 94 h 125"/>
                  <a:gd name="T80" fmla="*/ 23 w 95"/>
                  <a:gd name="T81" fmla="*/ 99 h 125"/>
                  <a:gd name="T82" fmla="*/ 66 w 95"/>
                  <a:gd name="T83" fmla="*/ 9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25">
                    <a:moveTo>
                      <a:pt x="95" y="39"/>
                    </a:moveTo>
                    <a:lnTo>
                      <a:pt x="92" y="102"/>
                    </a:lnTo>
                    <a:lnTo>
                      <a:pt x="92" y="102"/>
                    </a:lnTo>
                    <a:lnTo>
                      <a:pt x="92" y="102"/>
                    </a:lnTo>
                    <a:lnTo>
                      <a:pt x="88" y="108"/>
                    </a:lnTo>
                    <a:lnTo>
                      <a:pt x="83" y="112"/>
                    </a:lnTo>
                    <a:lnTo>
                      <a:pt x="78" y="116"/>
                    </a:lnTo>
                    <a:lnTo>
                      <a:pt x="73" y="119"/>
                    </a:lnTo>
                    <a:lnTo>
                      <a:pt x="66" y="121"/>
                    </a:lnTo>
                    <a:lnTo>
                      <a:pt x="60" y="123"/>
                    </a:lnTo>
                    <a:lnTo>
                      <a:pt x="54" y="124"/>
                    </a:lnTo>
                    <a:lnTo>
                      <a:pt x="47" y="125"/>
                    </a:lnTo>
                    <a:lnTo>
                      <a:pt x="47" y="125"/>
                    </a:lnTo>
                    <a:lnTo>
                      <a:pt x="41" y="124"/>
                    </a:lnTo>
                    <a:lnTo>
                      <a:pt x="34" y="123"/>
                    </a:lnTo>
                    <a:lnTo>
                      <a:pt x="27" y="121"/>
                    </a:lnTo>
                    <a:lnTo>
                      <a:pt x="22" y="119"/>
                    </a:lnTo>
                    <a:lnTo>
                      <a:pt x="16" y="116"/>
                    </a:lnTo>
                    <a:lnTo>
                      <a:pt x="11" y="112"/>
                    </a:lnTo>
                    <a:lnTo>
                      <a:pt x="7" y="108"/>
                    </a:lnTo>
                    <a:lnTo>
                      <a:pt x="3" y="102"/>
                    </a:lnTo>
                    <a:lnTo>
                      <a:pt x="3" y="102"/>
                    </a:lnTo>
                    <a:lnTo>
                      <a:pt x="0" y="39"/>
                    </a:lnTo>
                    <a:lnTo>
                      <a:pt x="0" y="39"/>
                    </a:lnTo>
                    <a:lnTo>
                      <a:pt x="0" y="34"/>
                    </a:lnTo>
                    <a:lnTo>
                      <a:pt x="2" y="27"/>
                    </a:lnTo>
                    <a:lnTo>
                      <a:pt x="4" y="22"/>
                    </a:lnTo>
                    <a:lnTo>
                      <a:pt x="7" y="18"/>
                    </a:lnTo>
                    <a:lnTo>
                      <a:pt x="12" y="14"/>
                    </a:lnTo>
                    <a:lnTo>
                      <a:pt x="16" y="12"/>
                    </a:lnTo>
                    <a:lnTo>
                      <a:pt x="22" y="10"/>
                    </a:lnTo>
                    <a:lnTo>
                      <a:pt x="28" y="9"/>
                    </a:lnTo>
                    <a:lnTo>
                      <a:pt x="62" y="9"/>
                    </a:lnTo>
                    <a:lnTo>
                      <a:pt x="62" y="6"/>
                    </a:lnTo>
                    <a:lnTo>
                      <a:pt x="62" y="6"/>
                    </a:lnTo>
                    <a:lnTo>
                      <a:pt x="62" y="4"/>
                    </a:lnTo>
                    <a:lnTo>
                      <a:pt x="64" y="2"/>
                    </a:lnTo>
                    <a:lnTo>
                      <a:pt x="66" y="1"/>
                    </a:lnTo>
                    <a:lnTo>
                      <a:pt x="68" y="0"/>
                    </a:lnTo>
                    <a:lnTo>
                      <a:pt x="68" y="0"/>
                    </a:lnTo>
                    <a:lnTo>
                      <a:pt x="71" y="1"/>
                    </a:lnTo>
                    <a:lnTo>
                      <a:pt x="73" y="2"/>
                    </a:lnTo>
                    <a:lnTo>
                      <a:pt x="74" y="4"/>
                    </a:lnTo>
                    <a:lnTo>
                      <a:pt x="75" y="6"/>
                    </a:lnTo>
                    <a:lnTo>
                      <a:pt x="75" y="10"/>
                    </a:lnTo>
                    <a:lnTo>
                      <a:pt x="75" y="10"/>
                    </a:lnTo>
                    <a:lnTo>
                      <a:pt x="79" y="12"/>
                    </a:lnTo>
                    <a:lnTo>
                      <a:pt x="83" y="14"/>
                    </a:lnTo>
                    <a:lnTo>
                      <a:pt x="87" y="17"/>
                    </a:lnTo>
                    <a:lnTo>
                      <a:pt x="90" y="21"/>
                    </a:lnTo>
                    <a:lnTo>
                      <a:pt x="92" y="25"/>
                    </a:lnTo>
                    <a:lnTo>
                      <a:pt x="94" y="29"/>
                    </a:lnTo>
                    <a:lnTo>
                      <a:pt x="95" y="35"/>
                    </a:lnTo>
                    <a:lnTo>
                      <a:pt x="95" y="39"/>
                    </a:lnTo>
                    <a:lnTo>
                      <a:pt x="95" y="39"/>
                    </a:lnTo>
                    <a:close/>
                    <a:moveTo>
                      <a:pt x="66" y="99"/>
                    </a:moveTo>
                    <a:lnTo>
                      <a:pt x="66" y="99"/>
                    </a:lnTo>
                    <a:lnTo>
                      <a:pt x="71" y="99"/>
                    </a:lnTo>
                    <a:lnTo>
                      <a:pt x="74" y="97"/>
                    </a:lnTo>
                    <a:lnTo>
                      <a:pt x="76" y="94"/>
                    </a:lnTo>
                    <a:lnTo>
                      <a:pt x="77" y="89"/>
                    </a:lnTo>
                    <a:lnTo>
                      <a:pt x="77" y="89"/>
                    </a:lnTo>
                    <a:lnTo>
                      <a:pt x="79" y="44"/>
                    </a:lnTo>
                    <a:lnTo>
                      <a:pt x="79" y="44"/>
                    </a:lnTo>
                    <a:lnTo>
                      <a:pt x="78" y="39"/>
                    </a:lnTo>
                    <a:lnTo>
                      <a:pt x="76" y="35"/>
                    </a:lnTo>
                    <a:lnTo>
                      <a:pt x="76" y="35"/>
                    </a:lnTo>
                    <a:lnTo>
                      <a:pt x="72" y="31"/>
                    </a:lnTo>
                    <a:lnTo>
                      <a:pt x="66" y="30"/>
                    </a:lnTo>
                    <a:lnTo>
                      <a:pt x="28" y="30"/>
                    </a:lnTo>
                    <a:lnTo>
                      <a:pt x="28" y="30"/>
                    </a:lnTo>
                    <a:lnTo>
                      <a:pt x="23" y="31"/>
                    </a:lnTo>
                    <a:lnTo>
                      <a:pt x="19" y="35"/>
                    </a:lnTo>
                    <a:lnTo>
                      <a:pt x="19" y="35"/>
                    </a:lnTo>
                    <a:lnTo>
                      <a:pt x="16" y="39"/>
                    </a:lnTo>
                    <a:lnTo>
                      <a:pt x="15" y="44"/>
                    </a:lnTo>
                    <a:lnTo>
                      <a:pt x="15" y="44"/>
                    </a:lnTo>
                    <a:lnTo>
                      <a:pt x="17" y="89"/>
                    </a:lnTo>
                    <a:lnTo>
                      <a:pt x="17" y="89"/>
                    </a:lnTo>
                    <a:lnTo>
                      <a:pt x="18" y="94"/>
                    </a:lnTo>
                    <a:lnTo>
                      <a:pt x="20" y="97"/>
                    </a:lnTo>
                    <a:lnTo>
                      <a:pt x="23" y="99"/>
                    </a:lnTo>
                    <a:lnTo>
                      <a:pt x="28" y="99"/>
                    </a:lnTo>
                    <a:lnTo>
                      <a:pt x="66" y="9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4" name="Freeform 235"/>
              <p:cNvSpPr>
                <a:spLocks/>
              </p:cNvSpPr>
              <p:nvPr/>
            </p:nvSpPr>
            <p:spPr bwMode="auto">
              <a:xfrm>
                <a:off x="2027" y="57"/>
                <a:ext cx="79" cy="80"/>
              </a:xfrm>
              <a:custGeom>
                <a:avLst/>
                <a:gdLst>
                  <a:gd name="T0" fmla="*/ 0 w 79"/>
                  <a:gd name="T1" fmla="*/ 40 h 80"/>
                  <a:gd name="T2" fmla="*/ 0 w 79"/>
                  <a:gd name="T3" fmla="*/ 40 h 80"/>
                  <a:gd name="T4" fmla="*/ 0 w 79"/>
                  <a:gd name="T5" fmla="*/ 32 h 80"/>
                  <a:gd name="T6" fmla="*/ 3 w 79"/>
                  <a:gd name="T7" fmla="*/ 24 h 80"/>
                  <a:gd name="T8" fmla="*/ 6 w 79"/>
                  <a:gd name="T9" fmla="*/ 17 h 80"/>
                  <a:gd name="T10" fmla="*/ 11 w 79"/>
                  <a:gd name="T11" fmla="*/ 11 h 80"/>
                  <a:gd name="T12" fmla="*/ 17 w 79"/>
                  <a:gd name="T13" fmla="*/ 6 h 80"/>
                  <a:gd name="T14" fmla="*/ 23 w 79"/>
                  <a:gd name="T15" fmla="*/ 3 h 80"/>
                  <a:gd name="T16" fmla="*/ 31 w 79"/>
                  <a:gd name="T17" fmla="*/ 1 h 80"/>
                  <a:gd name="T18" fmla="*/ 40 w 79"/>
                  <a:gd name="T19" fmla="*/ 0 h 80"/>
                  <a:gd name="T20" fmla="*/ 40 w 79"/>
                  <a:gd name="T21" fmla="*/ 0 h 80"/>
                  <a:gd name="T22" fmla="*/ 47 w 79"/>
                  <a:gd name="T23" fmla="*/ 1 h 80"/>
                  <a:gd name="T24" fmla="*/ 55 w 79"/>
                  <a:gd name="T25" fmla="*/ 3 h 80"/>
                  <a:gd name="T26" fmla="*/ 61 w 79"/>
                  <a:gd name="T27" fmla="*/ 6 h 80"/>
                  <a:gd name="T28" fmla="*/ 67 w 79"/>
                  <a:gd name="T29" fmla="*/ 11 h 80"/>
                  <a:gd name="T30" fmla="*/ 73 w 79"/>
                  <a:gd name="T31" fmla="*/ 17 h 80"/>
                  <a:gd name="T32" fmla="*/ 76 w 79"/>
                  <a:gd name="T33" fmla="*/ 24 h 80"/>
                  <a:gd name="T34" fmla="*/ 79 w 79"/>
                  <a:gd name="T35" fmla="*/ 32 h 80"/>
                  <a:gd name="T36" fmla="*/ 79 w 79"/>
                  <a:gd name="T37" fmla="*/ 40 h 80"/>
                  <a:gd name="T38" fmla="*/ 79 w 79"/>
                  <a:gd name="T39" fmla="*/ 40 h 80"/>
                  <a:gd name="T40" fmla="*/ 79 w 79"/>
                  <a:gd name="T41" fmla="*/ 48 h 80"/>
                  <a:gd name="T42" fmla="*/ 76 w 79"/>
                  <a:gd name="T43" fmla="*/ 55 h 80"/>
                  <a:gd name="T44" fmla="*/ 73 w 79"/>
                  <a:gd name="T45" fmla="*/ 63 h 80"/>
                  <a:gd name="T46" fmla="*/ 67 w 79"/>
                  <a:gd name="T47" fmla="*/ 68 h 80"/>
                  <a:gd name="T48" fmla="*/ 61 w 79"/>
                  <a:gd name="T49" fmla="*/ 73 h 80"/>
                  <a:gd name="T50" fmla="*/ 55 w 79"/>
                  <a:gd name="T51" fmla="*/ 77 h 80"/>
                  <a:gd name="T52" fmla="*/ 47 w 79"/>
                  <a:gd name="T53" fmla="*/ 79 h 80"/>
                  <a:gd name="T54" fmla="*/ 40 w 79"/>
                  <a:gd name="T55" fmla="*/ 80 h 80"/>
                  <a:gd name="T56" fmla="*/ 40 w 79"/>
                  <a:gd name="T57" fmla="*/ 80 h 80"/>
                  <a:gd name="T58" fmla="*/ 31 w 79"/>
                  <a:gd name="T59" fmla="*/ 79 h 80"/>
                  <a:gd name="T60" fmla="*/ 23 w 79"/>
                  <a:gd name="T61" fmla="*/ 77 h 80"/>
                  <a:gd name="T62" fmla="*/ 17 w 79"/>
                  <a:gd name="T63" fmla="*/ 73 h 80"/>
                  <a:gd name="T64" fmla="*/ 11 w 79"/>
                  <a:gd name="T65" fmla="*/ 68 h 80"/>
                  <a:gd name="T66" fmla="*/ 6 w 79"/>
                  <a:gd name="T67" fmla="*/ 63 h 80"/>
                  <a:gd name="T68" fmla="*/ 3 w 79"/>
                  <a:gd name="T69" fmla="*/ 55 h 80"/>
                  <a:gd name="T70" fmla="*/ 0 w 79"/>
                  <a:gd name="T71" fmla="*/ 48 h 80"/>
                  <a:gd name="T72" fmla="*/ 0 w 79"/>
                  <a:gd name="T73" fmla="*/ 40 h 80"/>
                  <a:gd name="T74" fmla="*/ 0 w 79"/>
                  <a:gd name="T7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80">
                    <a:moveTo>
                      <a:pt x="0" y="40"/>
                    </a:moveTo>
                    <a:lnTo>
                      <a:pt x="0" y="40"/>
                    </a:lnTo>
                    <a:lnTo>
                      <a:pt x="0" y="32"/>
                    </a:lnTo>
                    <a:lnTo>
                      <a:pt x="3" y="24"/>
                    </a:lnTo>
                    <a:lnTo>
                      <a:pt x="6" y="17"/>
                    </a:lnTo>
                    <a:lnTo>
                      <a:pt x="11" y="11"/>
                    </a:lnTo>
                    <a:lnTo>
                      <a:pt x="17" y="6"/>
                    </a:lnTo>
                    <a:lnTo>
                      <a:pt x="23" y="3"/>
                    </a:lnTo>
                    <a:lnTo>
                      <a:pt x="31" y="1"/>
                    </a:lnTo>
                    <a:lnTo>
                      <a:pt x="40" y="0"/>
                    </a:lnTo>
                    <a:lnTo>
                      <a:pt x="40" y="0"/>
                    </a:lnTo>
                    <a:lnTo>
                      <a:pt x="47" y="1"/>
                    </a:lnTo>
                    <a:lnTo>
                      <a:pt x="55" y="3"/>
                    </a:lnTo>
                    <a:lnTo>
                      <a:pt x="61" y="6"/>
                    </a:lnTo>
                    <a:lnTo>
                      <a:pt x="67" y="11"/>
                    </a:lnTo>
                    <a:lnTo>
                      <a:pt x="73" y="17"/>
                    </a:lnTo>
                    <a:lnTo>
                      <a:pt x="76" y="24"/>
                    </a:lnTo>
                    <a:lnTo>
                      <a:pt x="79" y="32"/>
                    </a:lnTo>
                    <a:lnTo>
                      <a:pt x="79" y="40"/>
                    </a:lnTo>
                    <a:lnTo>
                      <a:pt x="79" y="40"/>
                    </a:lnTo>
                    <a:lnTo>
                      <a:pt x="79" y="48"/>
                    </a:lnTo>
                    <a:lnTo>
                      <a:pt x="76" y="55"/>
                    </a:lnTo>
                    <a:lnTo>
                      <a:pt x="73" y="63"/>
                    </a:lnTo>
                    <a:lnTo>
                      <a:pt x="67" y="68"/>
                    </a:lnTo>
                    <a:lnTo>
                      <a:pt x="61" y="73"/>
                    </a:lnTo>
                    <a:lnTo>
                      <a:pt x="55" y="77"/>
                    </a:lnTo>
                    <a:lnTo>
                      <a:pt x="47" y="79"/>
                    </a:lnTo>
                    <a:lnTo>
                      <a:pt x="40" y="80"/>
                    </a:lnTo>
                    <a:lnTo>
                      <a:pt x="40" y="80"/>
                    </a:lnTo>
                    <a:lnTo>
                      <a:pt x="31" y="79"/>
                    </a:lnTo>
                    <a:lnTo>
                      <a:pt x="23" y="77"/>
                    </a:lnTo>
                    <a:lnTo>
                      <a:pt x="17" y="73"/>
                    </a:lnTo>
                    <a:lnTo>
                      <a:pt x="11" y="68"/>
                    </a:lnTo>
                    <a:lnTo>
                      <a:pt x="6" y="63"/>
                    </a:lnTo>
                    <a:lnTo>
                      <a:pt x="3" y="55"/>
                    </a:lnTo>
                    <a:lnTo>
                      <a:pt x="0" y="48"/>
                    </a:lnTo>
                    <a:lnTo>
                      <a:pt x="0" y="40"/>
                    </a:lnTo>
                    <a:lnTo>
                      <a:pt x="0" y="4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5" name="Freeform 236"/>
              <p:cNvSpPr>
                <a:spLocks/>
              </p:cNvSpPr>
              <p:nvPr/>
            </p:nvSpPr>
            <p:spPr bwMode="auto">
              <a:xfrm>
                <a:off x="1991" y="148"/>
                <a:ext cx="161" cy="54"/>
              </a:xfrm>
              <a:custGeom>
                <a:avLst/>
                <a:gdLst>
                  <a:gd name="T0" fmla="*/ 161 w 161"/>
                  <a:gd name="T1" fmla="*/ 54 h 54"/>
                  <a:gd name="T2" fmla="*/ 126 w 161"/>
                  <a:gd name="T3" fmla="*/ 54 h 54"/>
                  <a:gd name="T4" fmla="*/ 126 w 161"/>
                  <a:gd name="T5" fmla="*/ 54 h 54"/>
                  <a:gd name="T6" fmla="*/ 126 w 161"/>
                  <a:gd name="T7" fmla="*/ 30 h 54"/>
                  <a:gd name="T8" fmla="*/ 126 w 161"/>
                  <a:gd name="T9" fmla="*/ 21 h 54"/>
                  <a:gd name="T10" fmla="*/ 126 w 161"/>
                  <a:gd name="T11" fmla="*/ 21 h 54"/>
                  <a:gd name="T12" fmla="*/ 125 w 161"/>
                  <a:gd name="T13" fmla="*/ 17 h 54"/>
                  <a:gd name="T14" fmla="*/ 122 w 161"/>
                  <a:gd name="T15" fmla="*/ 13 h 54"/>
                  <a:gd name="T16" fmla="*/ 117 w 161"/>
                  <a:gd name="T17" fmla="*/ 10 h 54"/>
                  <a:gd name="T18" fmla="*/ 111 w 161"/>
                  <a:gd name="T19" fmla="*/ 7 h 54"/>
                  <a:gd name="T20" fmla="*/ 102 w 161"/>
                  <a:gd name="T21" fmla="*/ 4 h 54"/>
                  <a:gd name="T22" fmla="*/ 94 w 161"/>
                  <a:gd name="T23" fmla="*/ 2 h 54"/>
                  <a:gd name="T24" fmla="*/ 85 w 161"/>
                  <a:gd name="T25" fmla="*/ 1 h 54"/>
                  <a:gd name="T26" fmla="*/ 76 w 161"/>
                  <a:gd name="T27" fmla="*/ 0 h 54"/>
                  <a:gd name="T28" fmla="*/ 76 w 161"/>
                  <a:gd name="T29" fmla="*/ 0 h 54"/>
                  <a:gd name="T30" fmla="*/ 65 w 161"/>
                  <a:gd name="T31" fmla="*/ 1 h 54"/>
                  <a:gd name="T32" fmla="*/ 56 w 161"/>
                  <a:gd name="T33" fmla="*/ 2 h 54"/>
                  <a:gd name="T34" fmla="*/ 48 w 161"/>
                  <a:gd name="T35" fmla="*/ 4 h 54"/>
                  <a:gd name="T36" fmla="*/ 40 w 161"/>
                  <a:gd name="T37" fmla="*/ 7 h 54"/>
                  <a:gd name="T38" fmla="*/ 34 w 161"/>
                  <a:gd name="T39" fmla="*/ 10 h 54"/>
                  <a:gd name="T40" fmla="*/ 28 w 161"/>
                  <a:gd name="T41" fmla="*/ 13 h 54"/>
                  <a:gd name="T42" fmla="*/ 25 w 161"/>
                  <a:gd name="T43" fmla="*/ 17 h 54"/>
                  <a:gd name="T44" fmla="*/ 24 w 161"/>
                  <a:gd name="T45" fmla="*/ 21 h 54"/>
                  <a:gd name="T46" fmla="*/ 24 w 161"/>
                  <a:gd name="T47" fmla="*/ 21 h 54"/>
                  <a:gd name="T48" fmla="*/ 24 w 161"/>
                  <a:gd name="T49" fmla="*/ 30 h 54"/>
                  <a:gd name="T50" fmla="*/ 24 w 161"/>
                  <a:gd name="T51" fmla="*/ 54 h 54"/>
                  <a:gd name="T52" fmla="*/ 0 w 161"/>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54">
                    <a:moveTo>
                      <a:pt x="161" y="54"/>
                    </a:moveTo>
                    <a:lnTo>
                      <a:pt x="126" y="54"/>
                    </a:lnTo>
                    <a:lnTo>
                      <a:pt x="126" y="54"/>
                    </a:lnTo>
                    <a:lnTo>
                      <a:pt x="126" y="30"/>
                    </a:lnTo>
                    <a:lnTo>
                      <a:pt x="126" y="21"/>
                    </a:lnTo>
                    <a:lnTo>
                      <a:pt x="126" y="21"/>
                    </a:lnTo>
                    <a:lnTo>
                      <a:pt x="125" y="17"/>
                    </a:lnTo>
                    <a:lnTo>
                      <a:pt x="122" y="13"/>
                    </a:lnTo>
                    <a:lnTo>
                      <a:pt x="117" y="10"/>
                    </a:lnTo>
                    <a:lnTo>
                      <a:pt x="111" y="7"/>
                    </a:lnTo>
                    <a:lnTo>
                      <a:pt x="102" y="4"/>
                    </a:lnTo>
                    <a:lnTo>
                      <a:pt x="94" y="2"/>
                    </a:lnTo>
                    <a:lnTo>
                      <a:pt x="85" y="1"/>
                    </a:lnTo>
                    <a:lnTo>
                      <a:pt x="76" y="0"/>
                    </a:lnTo>
                    <a:lnTo>
                      <a:pt x="76" y="0"/>
                    </a:lnTo>
                    <a:lnTo>
                      <a:pt x="65" y="1"/>
                    </a:lnTo>
                    <a:lnTo>
                      <a:pt x="56" y="2"/>
                    </a:lnTo>
                    <a:lnTo>
                      <a:pt x="48" y="4"/>
                    </a:lnTo>
                    <a:lnTo>
                      <a:pt x="40" y="7"/>
                    </a:lnTo>
                    <a:lnTo>
                      <a:pt x="34" y="10"/>
                    </a:lnTo>
                    <a:lnTo>
                      <a:pt x="28" y="13"/>
                    </a:lnTo>
                    <a:lnTo>
                      <a:pt x="25" y="17"/>
                    </a:lnTo>
                    <a:lnTo>
                      <a:pt x="24" y="21"/>
                    </a:lnTo>
                    <a:lnTo>
                      <a:pt x="24" y="21"/>
                    </a:lnTo>
                    <a:lnTo>
                      <a:pt x="24" y="30"/>
                    </a:lnTo>
                    <a:lnTo>
                      <a:pt x="24" y="54"/>
                    </a:lnTo>
                    <a:lnTo>
                      <a:pt x="0" y="5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6" name="Line 237"/>
              <p:cNvSpPr>
                <a:spLocks noChangeShapeType="1"/>
              </p:cNvSpPr>
              <p:nvPr/>
            </p:nvSpPr>
            <p:spPr bwMode="auto">
              <a:xfrm flipH="1">
                <a:off x="1821" y="202"/>
                <a:ext cx="27"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7" name="Freeform 238"/>
              <p:cNvSpPr>
                <a:spLocks/>
              </p:cNvSpPr>
              <p:nvPr/>
            </p:nvSpPr>
            <p:spPr bwMode="auto">
              <a:xfrm>
                <a:off x="1873" y="31"/>
                <a:ext cx="92" cy="92"/>
              </a:xfrm>
              <a:custGeom>
                <a:avLst/>
                <a:gdLst>
                  <a:gd name="T0" fmla="*/ 0 w 92"/>
                  <a:gd name="T1" fmla="*/ 46 h 92"/>
                  <a:gd name="T2" fmla="*/ 0 w 92"/>
                  <a:gd name="T3" fmla="*/ 46 h 92"/>
                  <a:gd name="T4" fmla="*/ 1 w 92"/>
                  <a:gd name="T5" fmla="*/ 36 h 92"/>
                  <a:gd name="T6" fmla="*/ 3 w 92"/>
                  <a:gd name="T7" fmla="*/ 28 h 92"/>
                  <a:gd name="T8" fmla="*/ 9 w 92"/>
                  <a:gd name="T9" fmla="*/ 20 h 92"/>
                  <a:gd name="T10" fmla="*/ 14 w 92"/>
                  <a:gd name="T11" fmla="*/ 13 h 92"/>
                  <a:gd name="T12" fmla="*/ 21 w 92"/>
                  <a:gd name="T13" fmla="*/ 7 h 92"/>
                  <a:gd name="T14" fmla="*/ 28 w 92"/>
                  <a:gd name="T15" fmla="*/ 3 h 92"/>
                  <a:gd name="T16" fmla="*/ 37 w 92"/>
                  <a:gd name="T17" fmla="*/ 1 h 92"/>
                  <a:gd name="T18" fmla="*/ 47 w 92"/>
                  <a:gd name="T19" fmla="*/ 0 h 92"/>
                  <a:gd name="T20" fmla="*/ 47 w 92"/>
                  <a:gd name="T21" fmla="*/ 0 h 92"/>
                  <a:gd name="T22" fmla="*/ 56 w 92"/>
                  <a:gd name="T23" fmla="*/ 1 h 92"/>
                  <a:gd name="T24" fmla="*/ 64 w 92"/>
                  <a:gd name="T25" fmla="*/ 3 h 92"/>
                  <a:gd name="T26" fmla="*/ 72 w 92"/>
                  <a:gd name="T27" fmla="*/ 7 h 92"/>
                  <a:gd name="T28" fmla="*/ 79 w 92"/>
                  <a:gd name="T29" fmla="*/ 13 h 92"/>
                  <a:gd name="T30" fmla="*/ 85 w 92"/>
                  <a:gd name="T31" fmla="*/ 20 h 92"/>
                  <a:gd name="T32" fmla="*/ 89 w 92"/>
                  <a:gd name="T33" fmla="*/ 28 h 92"/>
                  <a:gd name="T34" fmla="*/ 92 w 92"/>
                  <a:gd name="T35" fmla="*/ 36 h 92"/>
                  <a:gd name="T36" fmla="*/ 92 w 92"/>
                  <a:gd name="T37" fmla="*/ 46 h 92"/>
                  <a:gd name="T38" fmla="*/ 92 w 92"/>
                  <a:gd name="T39" fmla="*/ 46 h 92"/>
                  <a:gd name="T40" fmla="*/ 92 w 92"/>
                  <a:gd name="T41" fmla="*/ 56 h 92"/>
                  <a:gd name="T42" fmla="*/ 89 w 92"/>
                  <a:gd name="T43" fmla="*/ 64 h 92"/>
                  <a:gd name="T44" fmla="*/ 85 w 92"/>
                  <a:gd name="T45" fmla="*/ 72 h 92"/>
                  <a:gd name="T46" fmla="*/ 79 w 92"/>
                  <a:gd name="T47" fmla="*/ 78 h 92"/>
                  <a:gd name="T48" fmla="*/ 72 w 92"/>
                  <a:gd name="T49" fmla="*/ 84 h 92"/>
                  <a:gd name="T50" fmla="*/ 64 w 92"/>
                  <a:gd name="T51" fmla="*/ 89 h 92"/>
                  <a:gd name="T52" fmla="*/ 56 w 92"/>
                  <a:gd name="T53" fmla="*/ 91 h 92"/>
                  <a:gd name="T54" fmla="*/ 47 w 92"/>
                  <a:gd name="T55" fmla="*/ 92 h 92"/>
                  <a:gd name="T56" fmla="*/ 47 w 92"/>
                  <a:gd name="T57" fmla="*/ 92 h 92"/>
                  <a:gd name="T58" fmla="*/ 37 w 92"/>
                  <a:gd name="T59" fmla="*/ 91 h 92"/>
                  <a:gd name="T60" fmla="*/ 28 w 92"/>
                  <a:gd name="T61" fmla="*/ 89 h 92"/>
                  <a:gd name="T62" fmla="*/ 21 w 92"/>
                  <a:gd name="T63" fmla="*/ 84 h 92"/>
                  <a:gd name="T64" fmla="*/ 14 w 92"/>
                  <a:gd name="T65" fmla="*/ 78 h 92"/>
                  <a:gd name="T66" fmla="*/ 9 w 92"/>
                  <a:gd name="T67" fmla="*/ 72 h 92"/>
                  <a:gd name="T68" fmla="*/ 3 w 92"/>
                  <a:gd name="T69" fmla="*/ 64 h 92"/>
                  <a:gd name="T70" fmla="*/ 1 w 92"/>
                  <a:gd name="T71" fmla="*/ 56 h 92"/>
                  <a:gd name="T72" fmla="*/ 0 w 92"/>
                  <a:gd name="T73" fmla="*/ 46 h 92"/>
                  <a:gd name="T74" fmla="*/ 0 w 92"/>
                  <a:gd name="T7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2">
                    <a:moveTo>
                      <a:pt x="0" y="46"/>
                    </a:moveTo>
                    <a:lnTo>
                      <a:pt x="0" y="46"/>
                    </a:lnTo>
                    <a:lnTo>
                      <a:pt x="1" y="36"/>
                    </a:lnTo>
                    <a:lnTo>
                      <a:pt x="3" y="28"/>
                    </a:lnTo>
                    <a:lnTo>
                      <a:pt x="9" y="20"/>
                    </a:lnTo>
                    <a:lnTo>
                      <a:pt x="14" y="13"/>
                    </a:lnTo>
                    <a:lnTo>
                      <a:pt x="21" y="7"/>
                    </a:lnTo>
                    <a:lnTo>
                      <a:pt x="28" y="3"/>
                    </a:lnTo>
                    <a:lnTo>
                      <a:pt x="37" y="1"/>
                    </a:lnTo>
                    <a:lnTo>
                      <a:pt x="47" y="0"/>
                    </a:lnTo>
                    <a:lnTo>
                      <a:pt x="47" y="0"/>
                    </a:lnTo>
                    <a:lnTo>
                      <a:pt x="56" y="1"/>
                    </a:lnTo>
                    <a:lnTo>
                      <a:pt x="64" y="3"/>
                    </a:lnTo>
                    <a:lnTo>
                      <a:pt x="72" y="7"/>
                    </a:lnTo>
                    <a:lnTo>
                      <a:pt x="79" y="13"/>
                    </a:lnTo>
                    <a:lnTo>
                      <a:pt x="85" y="20"/>
                    </a:lnTo>
                    <a:lnTo>
                      <a:pt x="89" y="28"/>
                    </a:lnTo>
                    <a:lnTo>
                      <a:pt x="92" y="36"/>
                    </a:lnTo>
                    <a:lnTo>
                      <a:pt x="92" y="46"/>
                    </a:lnTo>
                    <a:lnTo>
                      <a:pt x="92" y="46"/>
                    </a:lnTo>
                    <a:lnTo>
                      <a:pt x="92" y="56"/>
                    </a:lnTo>
                    <a:lnTo>
                      <a:pt x="89" y="64"/>
                    </a:lnTo>
                    <a:lnTo>
                      <a:pt x="85" y="72"/>
                    </a:lnTo>
                    <a:lnTo>
                      <a:pt x="79" y="78"/>
                    </a:lnTo>
                    <a:lnTo>
                      <a:pt x="72" y="84"/>
                    </a:lnTo>
                    <a:lnTo>
                      <a:pt x="64" y="89"/>
                    </a:lnTo>
                    <a:lnTo>
                      <a:pt x="56" y="91"/>
                    </a:lnTo>
                    <a:lnTo>
                      <a:pt x="47" y="92"/>
                    </a:lnTo>
                    <a:lnTo>
                      <a:pt x="47" y="92"/>
                    </a:lnTo>
                    <a:lnTo>
                      <a:pt x="37" y="91"/>
                    </a:lnTo>
                    <a:lnTo>
                      <a:pt x="28" y="89"/>
                    </a:lnTo>
                    <a:lnTo>
                      <a:pt x="21" y="84"/>
                    </a:lnTo>
                    <a:lnTo>
                      <a:pt x="14" y="78"/>
                    </a:lnTo>
                    <a:lnTo>
                      <a:pt x="9" y="72"/>
                    </a:lnTo>
                    <a:lnTo>
                      <a:pt x="3" y="64"/>
                    </a:lnTo>
                    <a:lnTo>
                      <a:pt x="1" y="56"/>
                    </a:lnTo>
                    <a:lnTo>
                      <a:pt x="0" y="46"/>
                    </a:lnTo>
                    <a:lnTo>
                      <a:pt x="0" y="4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8" name="Freeform 239"/>
              <p:cNvSpPr>
                <a:spLocks/>
              </p:cNvSpPr>
              <p:nvPr/>
            </p:nvSpPr>
            <p:spPr bwMode="auto">
              <a:xfrm>
                <a:off x="1860" y="137"/>
                <a:ext cx="118" cy="228"/>
              </a:xfrm>
              <a:custGeom>
                <a:avLst/>
                <a:gdLst>
                  <a:gd name="T0" fmla="*/ 39 w 118"/>
                  <a:gd name="T1" fmla="*/ 228 h 228"/>
                  <a:gd name="T2" fmla="*/ 34 w 118"/>
                  <a:gd name="T3" fmla="*/ 226 h 228"/>
                  <a:gd name="T4" fmla="*/ 30 w 118"/>
                  <a:gd name="T5" fmla="*/ 217 h 228"/>
                  <a:gd name="T6" fmla="*/ 26 w 118"/>
                  <a:gd name="T7" fmla="*/ 201 h 228"/>
                  <a:gd name="T8" fmla="*/ 16 w 118"/>
                  <a:gd name="T9" fmla="*/ 141 h 228"/>
                  <a:gd name="T10" fmla="*/ 15 w 118"/>
                  <a:gd name="T11" fmla="*/ 137 h 228"/>
                  <a:gd name="T12" fmla="*/ 10 w 118"/>
                  <a:gd name="T13" fmla="*/ 130 h 228"/>
                  <a:gd name="T14" fmla="*/ 6 w 118"/>
                  <a:gd name="T15" fmla="*/ 122 h 228"/>
                  <a:gd name="T16" fmla="*/ 6 w 118"/>
                  <a:gd name="T17" fmla="*/ 118 h 228"/>
                  <a:gd name="T18" fmla="*/ 1 w 118"/>
                  <a:gd name="T19" fmla="*/ 80 h 228"/>
                  <a:gd name="T20" fmla="*/ 0 w 118"/>
                  <a:gd name="T21" fmla="*/ 30 h 228"/>
                  <a:gd name="T22" fmla="*/ 1 w 118"/>
                  <a:gd name="T23" fmla="*/ 23 h 228"/>
                  <a:gd name="T24" fmla="*/ 2 w 118"/>
                  <a:gd name="T25" fmla="*/ 19 h 228"/>
                  <a:gd name="T26" fmla="*/ 11 w 118"/>
                  <a:gd name="T27" fmla="*/ 10 h 228"/>
                  <a:gd name="T28" fmla="*/ 28 w 118"/>
                  <a:gd name="T29" fmla="*/ 4 h 228"/>
                  <a:gd name="T30" fmla="*/ 48 w 118"/>
                  <a:gd name="T31" fmla="*/ 0 h 228"/>
                  <a:gd name="T32" fmla="*/ 60 w 118"/>
                  <a:gd name="T33" fmla="*/ 0 h 228"/>
                  <a:gd name="T34" fmla="*/ 81 w 118"/>
                  <a:gd name="T35" fmla="*/ 1 h 228"/>
                  <a:gd name="T36" fmla="*/ 100 w 118"/>
                  <a:gd name="T37" fmla="*/ 6 h 228"/>
                  <a:gd name="T38" fmla="*/ 113 w 118"/>
                  <a:gd name="T39" fmla="*/ 13 h 228"/>
                  <a:gd name="T40" fmla="*/ 117 w 118"/>
                  <a:gd name="T41" fmla="*/ 21 h 228"/>
                  <a:gd name="T42" fmla="*/ 118 w 118"/>
                  <a:gd name="T43" fmla="*/ 23 h 228"/>
                  <a:gd name="T44" fmla="*/ 118 w 118"/>
                  <a:gd name="T45" fmla="*/ 50 h 228"/>
                  <a:gd name="T46" fmla="*/ 115 w 118"/>
                  <a:gd name="T47" fmla="*/ 99 h 228"/>
                  <a:gd name="T48" fmla="*/ 113 w 118"/>
                  <a:gd name="T49" fmla="*/ 118 h 228"/>
                  <a:gd name="T50" fmla="*/ 111 w 118"/>
                  <a:gd name="T51" fmla="*/ 125 h 228"/>
                  <a:gd name="T52" fmla="*/ 105 w 118"/>
                  <a:gd name="T53" fmla="*/ 134 h 228"/>
                  <a:gd name="T54" fmla="*/ 103 w 118"/>
                  <a:gd name="T55" fmla="*/ 141 h 228"/>
                  <a:gd name="T56" fmla="*/ 97 w 118"/>
                  <a:gd name="T57" fmla="*/ 179 h 228"/>
                  <a:gd name="T58" fmla="*/ 88 w 118"/>
                  <a:gd name="T59" fmla="*/ 217 h 228"/>
                  <a:gd name="T60" fmla="*/ 86 w 118"/>
                  <a:gd name="T61" fmla="*/ 223 h 228"/>
                  <a:gd name="T62" fmla="*/ 82 w 118"/>
                  <a:gd name="T63"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228">
                    <a:moveTo>
                      <a:pt x="39" y="228"/>
                    </a:moveTo>
                    <a:lnTo>
                      <a:pt x="39" y="228"/>
                    </a:lnTo>
                    <a:lnTo>
                      <a:pt x="36" y="228"/>
                    </a:lnTo>
                    <a:lnTo>
                      <a:pt x="34" y="226"/>
                    </a:lnTo>
                    <a:lnTo>
                      <a:pt x="32" y="223"/>
                    </a:lnTo>
                    <a:lnTo>
                      <a:pt x="30" y="217"/>
                    </a:lnTo>
                    <a:lnTo>
                      <a:pt x="30" y="217"/>
                    </a:lnTo>
                    <a:lnTo>
                      <a:pt x="26" y="201"/>
                    </a:lnTo>
                    <a:lnTo>
                      <a:pt x="23" y="179"/>
                    </a:lnTo>
                    <a:lnTo>
                      <a:pt x="16" y="141"/>
                    </a:lnTo>
                    <a:lnTo>
                      <a:pt x="16" y="141"/>
                    </a:lnTo>
                    <a:lnTo>
                      <a:pt x="15" y="137"/>
                    </a:lnTo>
                    <a:lnTo>
                      <a:pt x="13" y="134"/>
                    </a:lnTo>
                    <a:lnTo>
                      <a:pt x="10" y="130"/>
                    </a:lnTo>
                    <a:lnTo>
                      <a:pt x="8" y="125"/>
                    </a:lnTo>
                    <a:lnTo>
                      <a:pt x="6" y="122"/>
                    </a:lnTo>
                    <a:lnTo>
                      <a:pt x="6" y="118"/>
                    </a:lnTo>
                    <a:lnTo>
                      <a:pt x="6" y="118"/>
                    </a:lnTo>
                    <a:lnTo>
                      <a:pt x="3" y="99"/>
                    </a:lnTo>
                    <a:lnTo>
                      <a:pt x="1" y="80"/>
                    </a:lnTo>
                    <a:lnTo>
                      <a:pt x="0" y="50"/>
                    </a:lnTo>
                    <a:lnTo>
                      <a:pt x="0" y="30"/>
                    </a:lnTo>
                    <a:lnTo>
                      <a:pt x="1" y="23"/>
                    </a:lnTo>
                    <a:lnTo>
                      <a:pt x="1" y="23"/>
                    </a:lnTo>
                    <a:lnTo>
                      <a:pt x="1" y="21"/>
                    </a:lnTo>
                    <a:lnTo>
                      <a:pt x="2" y="19"/>
                    </a:lnTo>
                    <a:lnTo>
                      <a:pt x="6" y="13"/>
                    </a:lnTo>
                    <a:lnTo>
                      <a:pt x="11" y="10"/>
                    </a:lnTo>
                    <a:lnTo>
                      <a:pt x="19" y="6"/>
                    </a:lnTo>
                    <a:lnTo>
                      <a:pt x="28" y="4"/>
                    </a:lnTo>
                    <a:lnTo>
                      <a:pt x="38" y="1"/>
                    </a:lnTo>
                    <a:lnTo>
                      <a:pt x="48" y="0"/>
                    </a:lnTo>
                    <a:lnTo>
                      <a:pt x="60" y="0"/>
                    </a:lnTo>
                    <a:lnTo>
                      <a:pt x="60" y="0"/>
                    </a:lnTo>
                    <a:lnTo>
                      <a:pt x="70" y="0"/>
                    </a:lnTo>
                    <a:lnTo>
                      <a:pt x="81" y="1"/>
                    </a:lnTo>
                    <a:lnTo>
                      <a:pt x="91" y="4"/>
                    </a:lnTo>
                    <a:lnTo>
                      <a:pt x="100" y="6"/>
                    </a:lnTo>
                    <a:lnTo>
                      <a:pt x="107" y="10"/>
                    </a:lnTo>
                    <a:lnTo>
                      <a:pt x="113" y="13"/>
                    </a:lnTo>
                    <a:lnTo>
                      <a:pt x="116" y="19"/>
                    </a:lnTo>
                    <a:lnTo>
                      <a:pt x="117" y="21"/>
                    </a:lnTo>
                    <a:lnTo>
                      <a:pt x="118" y="23"/>
                    </a:lnTo>
                    <a:lnTo>
                      <a:pt x="118" y="23"/>
                    </a:lnTo>
                    <a:lnTo>
                      <a:pt x="118" y="30"/>
                    </a:lnTo>
                    <a:lnTo>
                      <a:pt x="118" y="50"/>
                    </a:lnTo>
                    <a:lnTo>
                      <a:pt x="117" y="80"/>
                    </a:lnTo>
                    <a:lnTo>
                      <a:pt x="115" y="99"/>
                    </a:lnTo>
                    <a:lnTo>
                      <a:pt x="113" y="118"/>
                    </a:lnTo>
                    <a:lnTo>
                      <a:pt x="113" y="118"/>
                    </a:lnTo>
                    <a:lnTo>
                      <a:pt x="112" y="122"/>
                    </a:lnTo>
                    <a:lnTo>
                      <a:pt x="111" y="125"/>
                    </a:lnTo>
                    <a:lnTo>
                      <a:pt x="108" y="130"/>
                    </a:lnTo>
                    <a:lnTo>
                      <a:pt x="105" y="134"/>
                    </a:lnTo>
                    <a:lnTo>
                      <a:pt x="104" y="137"/>
                    </a:lnTo>
                    <a:lnTo>
                      <a:pt x="103" y="141"/>
                    </a:lnTo>
                    <a:lnTo>
                      <a:pt x="103" y="141"/>
                    </a:lnTo>
                    <a:lnTo>
                      <a:pt x="97" y="179"/>
                    </a:lnTo>
                    <a:lnTo>
                      <a:pt x="93" y="201"/>
                    </a:lnTo>
                    <a:lnTo>
                      <a:pt x="88" y="217"/>
                    </a:lnTo>
                    <a:lnTo>
                      <a:pt x="88" y="217"/>
                    </a:lnTo>
                    <a:lnTo>
                      <a:pt x="86" y="223"/>
                    </a:lnTo>
                    <a:lnTo>
                      <a:pt x="85" y="226"/>
                    </a:lnTo>
                    <a:lnTo>
                      <a:pt x="82" y="228"/>
                    </a:lnTo>
                    <a:lnTo>
                      <a:pt x="79" y="2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9" name="Freeform 240"/>
              <p:cNvSpPr>
                <a:spLocks noEditPoints="1"/>
              </p:cNvSpPr>
              <p:nvPr/>
            </p:nvSpPr>
            <p:spPr bwMode="auto">
              <a:xfrm>
                <a:off x="151" y="1193"/>
                <a:ext cx="143" cy="129"/>
              </a:xfrm>
              <a:custGeom>
                <a:avLst/>
                <a:gdLst>
                  <a:gd name="T0" fmla="*/ 143 w 143"/>
                  <a:gd name="T1" fmla="*/ 33 h 129"/>
                  <a:gd name="T2" fmla="*/ 143 w 143"/>
                  <a:gd name="T3" fmla="*/ 121 h 129"/>
                  <a:gd name="T4" fmla="*/ 143 w 143"/>
                  <a:gd name="T5" fmla="*/ 121 h 129"/>
                  <a:gd name="T6" fmla="*/ 142 w 143"/>
                  <a:gd name="T7" fmla="*/ 124 h 129"/>
                  <a:gd name="T8" fmla="*/ 141 w 143"/>
                  <a:gd name="T9" fmla="*/ 127 h 129"/>
                  <a:gd name="T10" fmla="*/ 138 w 143"/>
                  <a:gd name="T11" fmla="*/ 129 h 129"/>
                  <a:gd name="T12" fmla="*/ 134 w 143"/>
                  <a:gd name="T13" fmla="*/ 129 h 129"/>
                  <a:gd name="T14" fmla="*/ 8 w 143"/>
                  <a:gd name="T15" fmla="*/ 129 h 129"/>
                  <a:gd name="T16" fmla="*/ 8 w 143"/>
                  <a:gd name="T17" fmla="*/ 129 h 129"/>
                  <a:gd name="T18" fmla="*/ 5 w 143"/>
                  <a:gd name="T19" fmla="*/ 129 h 129"/>
                  <a:gd name="T20" fmla="*/ 3 w 143"/>
                  <a:gd name="T21" fmla="*/ 127 h 129"/>
                  <a:gd name="T22" fmla="*/ 1 w 143"/>
                  <a:gd name="T23" fmla="*/ 124 h 129"/>
                  <a:gd name="T24" fmla="*/ 0 w 143"/>
                  <a:gd name="T25" fmla="*/ 121 h 129"/>
                  <a:gd name="T26" fmla="*/ 0 w 143"/>
                  <a:gd name="T27" fmla="*/ 33 h 129"/>
                  <a:gd name="T28" fmla="*/ 0 w 143"/>
                  <a:gd name="T29" fmla="*/ 33 h 129"/>
                  <a:gd name="T30" fmla="*/ 1 w 143"/>
                  <a:gd name="T31" fmla="*/ 29 h 129"/>
                  <a:gd name="T32" fmla="*/ 3 w 143"/>
                  <a:gd name="T33" fmla="*/ 27 h 129"/>
                  <a:gd name="T34" fmla="*/ 5 w 143"/>
                  <a:gd name="T35" fmla="*/ 25 h 129"/>
                  <a:gd name="T36" fmla="*/ 8 w 143"/>
                  <a:gd name="T37" fmla="*/ 25 h 129"/>
                  <a:gd name="T38" fmla="*/ 41 w 143"/>
                  <a:gd name="T39" fmla="*/ 25 h 129"/>
                  <a:gd name="T40" fmla="*/ 41 w 143"/>
                  <a:gd name="T41" fmla="*/ 21 h 129"/>
                  <a:gd name="T42" fmla="*/ 41 w 143"/>
                  <a:gd name="T43" fmla="*/ 21 h 129"/>
                  <a:gd name="T44" fmla="*/ 42 w 143"/>
                  <a:gd name="T45" fmla="*/ 17 h 129"/>
                  <a:gd name="T46" fmla="*/ 43 w 143"/>
                  <a:gd name="T47" fmla="*/ 13 h 129"/>
                  <a:gd name="T48" fmla="*/ 45 w 143"/>
                  <a:gd name="T49" fmla="*/ 10 h 129"/>
                  <a:gd name="T50" fmla="*/ 47 w 143"/>
                  <a:gd name="T51" fmla="*/ 6 h 129"/>
                  <a:gd name="T52" fmla="*/ 50 w 143"/>
                  <a:gd name="T53" fmla="*/ 3 h 129"/>
                  <a:gd name="T54" fmla="*/ 54 w 143"/>
                  <a:gd name="T55" fmla="*/ 1 h 129"/>
                  <a:gd name="T56" fmla="*/ 58 w 143"/>
                  <a:gd name="T57" fmla="*/ 0 h 129"/>
                  <a:gd name="T58" fmla="*/ 62 w 143"/>
                  <a:gd name="T59" fmla="*/ 0 h 129"/>
                  <a:gd name="T60" fmla="*/ 81 w 143"/>
                  <a:gd name="T61" fmla="*/ 0 h 129"/>
                  <a:gd name="T62" fmla="*/ 81 w 143"/>
                  <a:gd name="T63" fmla="*/ 0 h 129"/>
                  <a:gd name="T64" fmla="*/ 85 w 143"/>
                  <a:gd name="T65" fmla="*/ 0 h 129"/>
                  <a:gd name="T66" fmla="*/ 88 w 143"/>
                  <a:gd name="T67" fmla="*/ 1 h 129"/>
                  <a:gd name="T68" fmla="*/ 92 w 143"/>
                  <a:gd name="T69" fmla="*/ 3 h 129"/>
                  <a:gd name="T70" fmla="*/ 95 w 143"/>
                  <a:gd name="T71" fmla="*/ 6 h 129"/>
                  <a:gd name="T72" fmla="*/ 97 w 143"/>
                  <a:gd name="T73" fmla="*/ 10 h 129"/>
                  <a:gd name="T74" fmla="*/ 99 w 143"/>
                  <a:gd name="T75" fmla="*/ 13 h 129"/>
                  <a:gd name="T76" fmla="*/ 100 w 143"/>
                  <a:gd name="T77" fmla="*/ 17 h 129"/>
                  <a:gd name="T78" fmla="*/ 102 w 143"/>
                  <a:gd name="T79" fmla="*/ 21 h 129"/>
                  <a:gd name="T80" fmla="*/ 102 w 143"/>
                  <a:gd name="T81" fmla="*/ 25 h 129"/>
                  <a:gd name="T82" fmla="*/ 134 w 143"/>
                  <a:gd name="T83" fmla="*/ 25 h 129"/>
                  <a:gd name="T84" fmla="*/ 134 w 143"/>
                  <a:gd name="T85" fmla="*/ 25 h 129"/>
                  <a:gd name="T86" fmla="*/ 138 w 143"/>
                  <a:gd name="T87" fmla="*/ 25 h 129"/>
                  <a:gd name="T88" fmla="*/ 141 w 143"/>
                  <a:gd name="T89" fmla="*/ 27 h 129"/>
                  <a:gd name="T90" fmla="*/ 142 w 143"/>
                  <a:gd name="T91" fmla="*/ 29 h 129"/>
                  <a:gd name="T92" fmla="*/ 143 w 143"/>
                  <a:gd name="T93" fmla="*/ 33 h 129"/>
                  <a:gd name="T94" fmla="*/ 143 w 143"/>
                  <a:gd name="T95" fmla="*/ 33 h 129"/>
                  <a:gd name="T96" fmla="*/ 54 w 143"/>
                  <a:gd name="T97" fmla="*/ 25 h 129"/>
                  <a:gd name="T98" fmla="*/ 88 w 143"/>
                  <a:gd name="T99" fmla="*/ 25 h 129"/>
                  <a:gd name="T100" fmla="*/ 88 w 143"/>
                  <a:gd name="T101" fmla="*/ 21 h 129"/>
                  <a:gd name="T102" fmla="*/ 88 w 143"/>
                  <a:gd name="T103" fmla="*/ 21 h 129"/>
                  <a:gd name="T104" fmla="*/ 88 w 143"/>
                  <a:gd name="T105" fmla="*/ 18 h 129"/>
                  <a:gd name="T106" fmla="*/ 86 w 143"/>
                  <a:gd name="T107" fmla="*/ 15 h 129"/>
                  <a:gd name="T108" fmla="*/ 84 w 143"/>
                  <a:gd name="T109" fmla="*/ 14 h 129"/>
                  <a:gd name="T110" fmla="*/ 81 w 143"/>
                  <a:gd name="T111" fmla="*/ 13 h 129"/>
                  <a:gd name="T112" fmla="*/ 62 w 143"/>
                  <a:gd name="T113" fmla="*/ 13 h 129"/>
                  <a:gd name="T114" fmla="*/ 62 w 143"/>
                  <a:gd name="T115" fmla="*/ 13 h 129"/>
                  <a:gd name="T116" fmla="*/ 59 w 143"/>
                  <a:gd name="T117" fmla="*/ 14 h 129"/>
                  <a:gd name="T118" fmla="*/ 56 w 143"/>
                  <a:gd name="T119" fmla="*/ 15 h 129"/>
                  <a:gd name="T120" fmla="*/ 55 w 143"/>
                  <a:gd name="T121" fmla="*/ 18 h 129"/>
                  <a:gd name="T122" fmla="*/ 54 w 143"/>
                  <a:gd name="T123" fmla="*/ 21 h 129"/>
                  <a:gd name="T124" fmla="*/ 54 w 143"/>
                  <a:gd name="T125" fmla="*/ 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 h="129">
                    <a:moveTo>
                      <a:pt x="143" y="33"/>
                    </a:moveTo>
                    <a:lnTo>
                      <a:pt x="143" y="121"/>
                    </a:lnTo>
                    <a:lnTo>
                      <a:pt x="143" y="121"/>
                    </a:lnTo>
                    <a:lnTo>
                      <a:pt x="142" y="124"/>
                    </a:lnTo>
                    <a:lnTo>
                      <a:pt x="141" y="127"/>
                    </a:lnTo>
                    <a:lnTo>
                      <a:pt x="138" y="129"/>
                    </a:lnTo>
                    <a:lnTo>
                      <a:pt x="134" y="129"/>
                    </a:lnTo>
                    <a:lnTo>
                      <a:pt x="8" y="129"/>
                    </a:lnTo>
                    <a:lnTo>
                      <a:pt x="8" y="129"/>
                    </a:lnTo>
                    <a:lnTo>
                      <a:pt x="5" y="129"/>
                    </a:lnTo>
                    <a:lnTo>
                      <a:pt x="3" y="127"/>
                    </a:lnTo>
                    <a:lnTo>
                      <a:pt x="1" y="124"/>
                    </a:lnTo>
                    <a:lnTo>
                      <a:pt x="0" y="121"/>
                    </a:lnTo>
                    <a:lnTo>
                      <a:pt x="0" y="33"/>
                    </a:lnTo>
                    <a:lnTo>
                      <a:pt x="0" y="33"/>
                    </a:lnTo>
                    <a:lnTo>
                      <a:pt x="1" y="29"/>
                    </a:lnTo>
                    <a:lnTo>
                      <a:pt x="3" y="27"/>
                    </a:lnTo>
                    <a:lnTo>
                      <a:pt x="5" y="25"/>
                    </a:lnTo>
                    <a:lnTo>
                      <a:pt x="8" y="25"/>
                    </a:lnTo>
                    <a:lnTo>
                      <a:pt x="41" y="25"/>
                    </a:lnTo>
                    <a:lnTo>
                      <a:pt x="41" y="21"/>
                    </a:lnTo>
                    <a:lnTo>
                      <a:pt x="41" y="21"/>
                    </a:lnTo>
                    <a:lnTo>
                      <a:pt x="42" y="17"/>
                    </a:lnTo>
                    <a:lnTo>
                      <a:pt x="43" y="13"/>
                    </a:lnTo>
                    <a:lnTo>
                      <a:pt x="45" y="10"/>
                    </a:lnTo>
                    <a:lnTo>
                      <a:pt x="47" y="6"/>
                    </a:lnTo>
                    <a:lnTo>
                      <a:pt x="50" y="3"/>
                    </a:lnTo>
                    <a:lnTo>
                      <a:pt x="54" y="1"/>
                    </a:lnTo>
                    <a:lnTo>
                      <a:pt x="58" y="0"/>
                    </a:lnTo>
                    <a:lnTo>
                      <a:pt x="62" y="0"/>
                    </a:lnTo>
                    <a:lnTo>
                      <a:pt x="81" y="0"/>
                    </a:lnTo>
                    <a:lnTo>
                      <a:pt x="81" y="0"/>
                    </a:lnTo>
                    <a:lnTo>
                      <a:pt x="85" y="0"/>
                    </a:lnTo>
                    <a:lnTo>
                      <a:pt x="88" y="1"/>
                    </a:lnTo>
                    <a:lnTo>
                      <a:pt x="92" y="3"/>
                    </a:lnTo>
                    <a:lnTo>
                      <a:pt x="95" y="6"/>
                    </a:lnTo>
                    <a:lnTo>
                      <a:pt x="97" y="10"/>
                    </a:lnTo>
                    <a:lnTo>
                      <a:pt x="99" y="13"/>
                    </a:lnTo>
                    <a:lnTo>
                      <a:pt x="100" y="17"/>
                    </a:lnTo>
                    <a:lnTo>
                      <a:pt x="102" y="21"/>
                    </a:lnTo>
                    <a:lnTo>
                      <a:pt x="102" y="25"/>
                    </a:lnTo>
                    <a:lnTo>
                      <a:pt x="134" y="25"/>
                    </a:lnTo>
                    <a:lnTo>
                      <a:pt x="134" y="25"/>
                    </a:lnTo>
                    <a:lnTo>
                      <a:pt x="138" y="25"/>
                    </a:lnTo>
                    <a:lnTo>
                      <a:pt x="141" y="27"/>
                    </a:lnTo>
                    <a:lnTo>
                      <a:pt x="142" y="29"/>
                    </a:lnTo>
                    <a:lnTo>
                      <a:pt x="143" y="33"/>
                    </a:lnTo>
                    <a:lnTo>
                      <a:pt x="143" y="33"/>
                    </a:lnTo>
                    <a:close/>
                    <a:moveTo>
                      <a:pt x="54" y="25"/>
                    </a:moveTo>
                    <a:lnTo>
                      <a:pt x="88" y="25"/>
                    </a:lnTo>
                    <a:lnTo>
                      <a:pt x="88" y="21"/>
                    </a:lnTo>
                    <a:lnTo>
                      <a:pt x="88" y="21"/>
                    </a:lnTo>
                    <a:lnTo>
                      <a:pt x="88" y="18"/>
                    </a:lnTo>
                    <a:lnTo>
                      <a:pt x="86" y="15"/>
                    </a:lnTo>
                    <a:lnTo>
                      <a:pt x="84" y="14"/>
                    </a:lnTo>
                    <a:lnTo>
                      <a:pt x="81" y="13"/>
                    </a:lnTo>
                    <a:lnTo>
                      <a:pt x="62" y="13"/>
                    </a:lnTo>
                    <a:lnTo>
                      <a:pt x="62" y="13"/>
                    </a:lnTo>
                    <a:lnTo>
                      <a:pt x="59" y="14"/>
                    </a:lnTo>
                    <a:lnTo>
                      <a:pt x="56" y="15"/>
                    </a:lnTo>
                    <a:lnTo>
                      <a:pt x="55" y="18"/>
                    </a:lnTo>
                    <a:lnTo>
                      <a:pt x="54" y="21"/>
                    </a:lnTo>
                    <a:lnTo>
                      <a:pt x="54" y="2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0" name="Freeform 241"/>
              <p:cNvSpPr>
                <a:spLocks/>
              </p:cNvSpPr>
              <p:nvPr/>
            </p:nvSpPr>
            <p:spPr bwMode="auto">
              <a:xfrm>
                <a:off x="19" y="986"/>
                <a:ext cx="168" cy="336"/>
              </a:xfrm>
              <a:custGeom>
                <a:avLst/>
                <a:gdLst>
                  <a:gd name="T0" fmla="*/ 121 w 168"/>
                  <a:gd name="T1" fmla="*/ 336 h 336"/>
                  <a:gd name="T2" fmla="*/ 87 w 168"/>
                  <a:gd name="T3" fmla="*/ 336 h 336"/>
                  <a:gd name="T4" fmla="*/ 87 w 168"/>
                  <a:gd name="T5" fmla="*/ 336 h 336"/>
                  <a:gd name="T6" fmla="*/ 84 w 168"/>
                  <a:gd name="T7" fmla="*/ 336 h 336"/>
                  <a:gd name="T8" fmla="*/ 82 w 168"/>
                  <a:gd name="T9" fmla="*/ 334 h 336"/>
                  <a:gd name="T10" fmla="*/ 80 w 168"/>
                  <a:gd name="T11" fmla="*/ 331 h 336"/>
                  <a:gd name="T12" fmla="*/ 78 w 168"/>
                  <a:gd name="T13" fmla="*/ 325 h 336"/>
                  <a:gd name="T14" fmla="*/ 78 w 168"/>
                  <a:gd name="T15" fmla="*/ 325 h 336"/>
                  <a:gd name="T16" fmla="*/ 75 w 168"/>
                  <a:gd name="T17" fmla="*/ 308 h 336"/>
                  <a:gd name="T18" fmla="*/ 71 w 168"/>
                  <a:gd name="T19" fmla="*/ 286 h 336"/>
                  <a:gd name="T20" fmla="*/ 65 w 168"/>
                  <a:gd name="T21" fmla="*/ 248 h 336"/>
                  <a:gd name="T22" fmla="*/ 65 w 168"/>
                  <a:gd name="T23" fmla="*/ 248 h 336"/>
                  <a:gd name="T24" fmla="*/ 59 w 168"/>
                  <a:gd name="T25" fmla="*/ 209 h 336"/>
                  <a:gd name="T26" fmla="*/ 53 w 168"/>
                  <a:gd name="T27" fmla="*/ 153 h 336"/>
                  <a:gd name="T28" fmla="*/ 53 w 168"/>
                  <a:gd name="T29" fmla="*/ 153 h 336"/>
                  <a:gd name="T30" fmla="*/ 20 w 168"/>
                  <a:gd name="T31" fmla="*/ 66 h 336"/>
                  <a:gd name="T32" fmla="*/ 1 w 168"/>
                  <a:gd name="T33" fmla="*/ 17 h 336"/>
                  <a:gd name="T34" fmla="*/ 1 w 168"/>
                  <a:gd name="T35" fmla="*/ 17 h 336"/>
                  <a:gd name="T36" fmla="*/ 0 w 168"/>
                  <a:gd name="T37" fmla="*/ 12 h 336"/>
                  <a:gd name="T38" fmla="*/ 1 w 168"/>
                  <a:gd name="T39" fmla="*/ 7 h 336"/>
                  <a:gd name="T40" fmla="*/ 4 w 168"/>
                  <a:gd name="T41" fmla="*/ 3 h 336"/>
                  <a:gd name="T42" fmla="*/ 9 w 168"/>
                  <a:gd name="T43" fmla="*/ 1 h 336"/>
                  <a:gd name="T44" fmla="*/ 9 w 168"/>
                  <a:gd name="T45" fmla="*/ 1 h 336"/>
                  <a:gd name="T46" fmla="*/ 13 w 168"/>
                  <a:gd name="T47" fmla="*/ 0 h 336"/>
                  <a:gd name="T48" fmla="*/ 19 w 168"/>
                  <a:gd name="T49" fmla="*/ 1 h 336"/>
                  <a:gd name="T50" fmla="*/ 23 w 168"/>
                  <a:gd name="T51" fmla="*/ 4 h 336"/>
                  <a:gd name="T52" fmla="*/ 25 w 168"/>
                  <a:gd name="T53" fmla="*/ 9 h 336"/>
                  <a:gd name="T54" fmla="*/ 74 w 168"/>
                  <a:gd name="T55" fmla="*/ 112 h 336"/>
                  <a:gd name="T56" fmla="*/ 74 w 168"/>
                  <a:gd name="T57" fmla="*/ 112 h 336"/>
                  <a:gd name="T58" fmla="*/ 91 w 168"/>
                  <a:gd name="T59" fmla="*/ 109 h 336"/>
                  <a:gd name="T60" fmla="*/ 108 w 168"/>
                  <a:gd name="T61" fmla="*/ 107 h 336"/>
                  <a:gd name="T62" fmla="*/ 108 w 168"/>
                  <a:gd name="T63" fmla="*/ 107 h 336"/>
                  <a:gd name="T64" fmla="*/ 119 w 168"/>
                  <a:gd name="T65" fmla="*/ 107 h 336"/>
                  <a:gd name="T66" fmla="*/ 130 w 168"/>
                  <a:gd name="T67" fmla="*/ 110 h 336"/>
                  <a:gd name="T68" fmla="*/ 140 w 168"/>
                  <a:gd name="T69" fmla="*/ 112 h 336"/>
                  <a:gd name="T70" fmla="*/ 148 w 168"/>
                  <a:gd name="T71" fmla="*/ 114 h 336"/>
                  <a:gd name="T72" fmla="*/ 155 w 168"/>
                  <a:gd name="T73" fmla="*/ 118 h 336"/>
                  <a:gd name="T74" fmla="*/ 162 w 168"/>
                  <a:gd name="T75" fmla="*/ 121 h 336"/>
                  <a:gd name="T76" fmla="*/ 166 w 168"/>
                  <a:gd name="T77" fmla="*/ 126 h 336"/>
                  <a:gd name="T78" fmla="*/ 166 w 168"/>
                  <a:gd name="T79" fmla="*/ 128 h 336"/>
                  <a:gd name="T80" fmla="*/ 167 w 168"/>
                  <a:gd name="T81" fmla="*/ 130 h 336"/>
                  <a:gd name="T82" fmla="*/ 167 w 168"/>
                  <a:gd name="T83" fmla="*/ 130 h 336"/>
                  <a:gd name="T84" fmla="*/ 167 w 168"/>
                  <a:gd name="T85" fmla="*/ 137 h 336"/>
                  <a:gd name="T86" fmla="*/ 168 w 168"/>
                  <a:gd name="T87" fmla="*/ 156 h 336"/>
                  <a:gd name="T88" fmla="*/ 167 w 168"/>
                  <a:gd name="T89" fmla="*/ 184 h 336"/>
                  <a:gd name="T90" fmla="*/ 165 w 168"/>
                  <a:gd name="T91" fmla="*/ 200 h 336"/>
                  <a:gd name="T92" fmla="*/ 163 w 168"/>
                  <a:gd name="T93" fmla="*/ 21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8" h="336">
                    <a:moveTo>
                      <a:pt x="121" y="336"/>
                    </a:moveTo>
                    <a:lnTo>
                      <a:pt x="87" y="336"/>
                    </a:lnTo>
                    <a:lnTo>
                      <a:pt x="87" y="336"/>
                    </a:lnTo>
                    <a:lnTo>
                      <a:pt x="84" y="336"/>
                    </a:lnTo>
                    <a:lnTo>
                      <a:pt x="82" y="334"/>
                    </a:lnTo>
                    <a:lnTo>
                      <a:pt x="80" y="331"/>
                    </a:lnTo>
                    <a:lnTo>
                      <a:pt x="78" y="325"/>
                    </a:lnTo>
                    <a:lnTo>
                      <a:pt x="78" y="325"/>
                    </a:lnTo>
                    <a:lnTo>
                      <a:pt x="75" y="308"/>
                    </a:lnTo>
                    <a:lnTo>
                      <a:pt x="71" y="286"/>
                    </a:lnTo>
                    <a:lnTo>
                      <a:pt x="65" y="248"/>
                    </a:lnTo>
                    <a:lnTo>
                      <a:pt x="65" y="248"/>
                    </a:lnTo>
                    <a:lnTo>
                      <a:pt x="59" y="209"/>
                    </a:lnTo>
                    <a:lnTo>
                      <a:pt x="53" y="153"/>
                    </a:lnTo>
                    <a:lnTo>
                      <a:pt x="53" y="153"/>
                    </a:lnTo>
                    <a:lnTo>
                      <a:pt x="20" y="66"/>
                    </a:lnTo>
                    <a:lnTo>
                      <a:pt x="1" y="17"/>
                    </a:lnTo>
                    <a:lnTo>
                      <a:pt x="1" y="17"/>
                    </a:lnTo>
                    <a:lnTo>
                      <a:pt x="0" y="12"/>
                    </a:lnTo>
                    <a:lnTo>
                      <a:pt x="1" y="7"/>
                    </a:lnTo>
                    <a:lnTo>
                      <a:pt x="4" y="3"/>
                    </a:lnTo>
                    <a:lnTo>
                      <a:pt x="9" y="1"/>
                    </a:lnTo>
                    <a:lnTo>
                      <a:pt x="9" y="1"/>
                    </a:lnTo>
                    <a:lnTo>
                      <a:pt x="13" y="0"/>
                    </a:lnTo>
                    <a:lnTo>
                      <a:pt x="19" y="1"/>
                    </a:lnTo>
                    <a:lnTo>
                      <a:pt x="23" y="4"/>
                    </a:lnTo>
                    <a:lnTo>
                      <a:pt x="25" y="9"/>
                    </a:lnTo>
                    <a:lnTo>
                      <a:pt x="74" y="112"/>
                    </a:lnTo>
                    <a:lnTo>
                      <a:pt x="74" y="112"/>
                    </a:lnTo>
                    <a:lnTo>
                      <a:pt x="91" y="109"/>
                    </a:lnTo>
                    <a:lnTo>
                      <a:pt x="108" y="107"/>
                    </a:lnTo>
                    <a:lnTo>
                      <a:pt x="108" y="107"/>
                    </a:lnTo>
                    <a:lnTo>
                      <a:pt x="119" y="107"/>
                    </a:lnTo>
                    <a:lnTo>
                      <a:pt x="130" y="110"/>
                    </a:lnTo>
                    <a:lnTo>
                      <a:pt x="140" y="112"/>
                    </a:lnTo>
                    <a:lnTo>
                      <a:pt x="148" y="114"/>
                    </a:lnTo>
                    <a:lnTo>
                      <a:pt x="155" y="118"/>
                    </a:lnTo>
                    <a:lnTo>
                      <a:pt x="162" y="121"/>
                    </a:lnTo>
                    <a:lnTo>
                      <a:pt x="166" y="126"/>
                    </a:lnTo>
                    <a:lnTo>
                      <a:pt x="166" y="128"/>
                    </a:lnTo>
                    <a:lnTo>
                      <a:pt x="167" y="130"/>
                    </a:lnTo>
                    <a:lnTo>
                      <a:pt x="167" y="130"/>
                    </a:lnTo>
                    <a:lnTo>
                      <a:pt x="167" y="137"/>
                    </a:lnTo>
                    <a:lnTo>
                      <a:pt x="168" y="156"/>
                    </a:lnTo>
                    <a:lnTo>
                      <a:pt x="167" y="184"/>
                    </a:lnTo>
                    <a:lnTo>
                      <a:pt x="165" y="200"/>
                    </a:lnTo>
                    <a:lnTo>
                      <a:pt x="163" y="21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1" name="Freeform 242"/>
              <p:cNvSpPr>
                <a:spLocks/>
              </p:cNvSpPr>
              <p:nvPr/>
            </p:nvSpPr>
            <p:spPr bwMode="auto">
              <a:xfrm>
                <a:off x="86" y="988"/>
                <a:ext cx="92" cy="91"/>
              </a:xfrm>
              <a:custGeom>
                <a:avLst/>
                <a:gdLst>
                  <a:gd name="T0" fmla="*/ 92 w 92"/>
                  <a:gd name="T1" fmla="*/ 46 h 91"/>
                  <a:gd name="T2" fmla="*/ 92 w 92"/>
                  <a:gd name="T3" fmla="*/ 46 h 91"/>
                  <a:gd name="T4" fmla="*/ 91 w 92"/>
                  <a:gd name="T5" fmla="*/ 37 h 91"/>
                  <a:gd name="T6" fmla="*/ 88 w 92"/>
                  <a:gd name="T7" fmla="*/ 27 h 91"/>
                  <a:gd name="T8" fmla="*/ 84 w 92"/>
                  <a:gd name="T9" fmla="*/ 19 h 91"/>
                  <a:gd name="T10" fmla="*/ 78 w 92"/>
                  <a:gd name="T11" fmla="*/ 13 h 91"/>
                  <a:gd name="T12" fmla="*/ 72 w 92"/>
                  <a:gd name="T13" fmla="*/ 7 h 91"/>
                  <a:gd name="T14" fmla="*/ 64 w 92"/>
                  <a:gd name="T15" fmla="*/ 3 h 91"/>
                  <a:gd name="T16" fmla="*/ 55 w 92"/>
                  <a:gd name="T17" fmla="*/ 1 h 91"/>
                  <a:gd name="T18" fmla="*/ 46 w 92"/>
                  <a:gd name="T19" fmla="*/ 0 h 91"/>
                  <a:gd name="T20" fmla="*/ 46 w 92"/>
                  <a:gd name="T21" fmla="*/ 0 h 91"/>
                  <a:gd name="T22" fmla="*/ 37 w 92"/>
                  <a:gd name="T23" fmla="*/ 1 h 91"/>
                  <a:gd name="T24" fmla="*/ 28 w 92"/>
                  <a:gd name="T25" fmla="*/ 3 h 91"/>
                  <a:gd name="T26" fmla="*/ 20 w 92"/>
                  <a:gd name="T27" fmla="*/ 7 h 91"/>
                  <a:gd name="T28" fmla="*/ 13 w 92"/>
                  <a:gd name="T29" fmla="*/ 13 h 91"/>
                  <a:gd name="T30" fmla="*/ 8 w 92"/>
                  <a:gd name="T31" fmla="*/ 19 h 91"/>
                  <a:gd name="T32" fmla="*/ 4 w 92"/>
                  <a:gd name="T33" fmla="*/ 27 h 91"/>
                  <a:gd name="T34" fmla="*/ 1 w 92"/>
                  <a:gd name="T35" fmla="*/ 37 h 91"/>
                  <a:gd name="T36" fmla="*/ 0 w 92"/>
                  <a:gd name="T37" fmla="*/ 46 h 91"/>
                  <a:gd name="T38" fmla="*/ 0 w 92"/>
                  <a:gd name="T39" fmla="*/ 46 h 91"/>
                  <a:gd name="T40" fmla="*/ 1 w 92"/>
                  <a:gd name="T41" fmla="*/ 55 h 91"/>
                  <a:gd name="T42" fmla="*/ 4 w 92"/>
                  <a:gd name="T43" fmla="*/ 63 h 91"/>
                  <a:gd name="T44" fmla="*/ 8 w 92"/>
                  <a:gd name="T45" fmla="*/ 72 h 91"/>
                  <a:gd name="T46" fmla="*/ 13 w 92"/>
                  <a:gd name="T47" fmla="*/ 78 h 91"/>
                  <a:gd name="T48" fmla="*/ 20 w 92"/>
                  <a:gd name="T49" fmla="*/ 84 h 91"/>
                  <a:gd name="T50" fmla="*/ 28 w 92"/>
                  <a:gd name="T51" fmla="*/ 88 h 91"/>
                  <a:gd name="T52" fmla="*/ 37 w 92"/>
                  <a:gd name="T53" fmla="*/ 90 h 91"/>
                  <a:gd name="T54" fmla="*/ 46 w 92"/>
                  <a:gd name="T55" fmla="*/ 91 h 91"/>
                  <a:gd name="T56" fmla="*/ 46 w 92"/>
                  <a:gd name="T57" fmla="*/ 91 h 91"/>
                  <a:gd name="T58" fmla="*/ 55 w 92"/>
                  <a:gd name="T59" fmla="*/ 90 h 91"/>
                  <a:gd name="T60" fmla="*/ 64 w 92"/>
                  <a:gd name="T61" fmla="*/ 88 h 91"/>
                  <a:gd name="T62" fmla="*/ 72 w 92"/>
                  <a:gd name="T63" fmla="*/ 84 h 91"/>
                  <a:gd name="T64" fmla="*/ 78 w 92"/>
                  <a:gd name="T65" fmla="*/ 78 h 91"/>
                  <a:gd name="T66" fmla="*/ 84 w 92"/>
                  <a:gd name="T67" fmla="*/ 72 h 91"/>
                  <a:gd name="T68" fmla="*/ 88 w 92"/>
                  <a:gd name="T69" fmla="*/ 63 h 91"/>
                  <a:gd name="T70" fmla="*/ 91 w 92"/>
                  <a:gd name="T71" fmla="*/ 55 h 91"/>
                  <a:gd name="T72" fmla="*/ 92 w 92"/>
                  <a:gd name="T73" fmla="*/ 46 h 91"/>
                  <a:gd name="T74" fmla="*/ 92 w 92"/>
                  <a:gd name="T75"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1">
                    <a:moveTo>
                      <a:pt x="92" y="46"/>
                    </a:moveTo>
                    <a:lnTo>
                      <a:pt x="92" y="46"/>
                    </a:lnTo>
                    <a:lnTo>
                      <a:pt x="91" y="37"/>
                    </a:lnTo>
                    <a:lnTo>
                      <a:pt x="88" y="27"/>
                    </a:lnTo>
                    <a:lnTo>
                      <a:pt x="84" y="19"/>
                    </a:lnTo>
                    <a:lnTo>
                      <a:pt x="78" y="13"/>
                    </a:lnTo>
                    <a:lnTo>
                      <a:pt x="72" y="7"/>
                    </a:lnTo>
                    <a:lnTo>
                      <a:pt x="64" y="3"/>
                    </a:lnTo>
                    <a:lnTo>
                      <a:pt x="55" y="1"/>
                    </a:lnTo>
                    <a:lnTo>
                      <a:pt x="46" y="0"/>
                    </a:lnTo>
                    <a:lnTo>
                      <a:pt x="46" y="0"/>
                    </a:lnTo>
                    <a:lnTo>
                      <a:pt x="37" y="1"/>
                    </a:lnTo>
                    <a:lnTo>
                      <a:pt x="28" y="3"/>
                    </a:lnTo>
                    <a:lnTo>
                      <a:pt x="20" y="7"/>
                    </a:lnTo>
                    <a:lnTo>
                      <a:pt x="13" y="13"/>
                    </a:lnTo>
                    <a:lnTo>
                      <a:pt x="8" y="19"/>
                    </a:lnTo>
                    <a:lnTo>
                      <a:pt x="4" y="27"/>
                    </a:lnTo>
                    <a:lnTo>
                      <a:pt x="1" y="37"/>
                    </a:lnTo>
                    <a:lnTo>
                      <a:pt x="0" y="46"/>
                    </a:lnTo>
                    <a:lnTo>
                      <a:pt x="0" y="46"/>
                    </a:lnTo>
                    <a:lnTo>
                      <a:pt x="1" y="55"/>
                    </a:lnTo>
                    <a:lnTo>
                      <a:pt x="4" y="63"/>
                    </a:lnTo>
                    <a:lnTo>
                      <a:pt x="8" y="72"/>
                    </a:lnTo>
                    <a:lnTo>
                      <a:pt x="13" y="78"/>
                    </a:lnTo>
                    <a:lnTo>
                      <a:pt x="20" y="84"/>
                    </a:lnTo>
                    <a:lnTo>
                      <a:pt x="28" y="88"/>
                    </a:lnTo>
                    <a:lnTo>
                      <a:pt x="37" y="90"/>
                    </a:lnTo>
                    <a:lnTo>
                      <a:pt x="46" y="91"/>
                    </a:lnTo>
                    <a:lnTo>
                      <a:pt x="46" y="91"/>
                    </a:lnTo>
                    <a:lnTo>
                      <a:pt x="55" y="90"/>
                    </a:lnTo>
                    <a:lnTo>
                      <a:pt x="64" y="88"/>
                    </a:lnTo>
                    <a:lnTo>
                      <a:pt x="72" y="84"/>
                    </a:lnTo>
                    <a:lnTo>
                      <a:pt x="78" y="78"/>
                    </a:lnTo>
                    <a:lnTo>
                      <a:pt x="84" y="72"/>
                    </a:lnTo>
                    <a:lnTo>
                      <a:pt x="88" y="63"/>
                    </a:lnTo>
                    <a:lnTo>
                      <a:pt x="91" y="55"/>
                    </a:lnTo>
                    <a:lnTo>
                      <a:pt x="92" y="46"/>
                    </a:lnTo>
                    <a:lnTo>
                      <a:pt x="92" y="4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2" name="Freeform 243"/>
              <p:cNvSpPr>
                <a:spLocks/>
              </p:cNvSpPr>
              <p:nvPr/>
            </p:nvSpPr>
            <p:spPr bwMode="auto">
              <a:xfrm>
                <a:off x="1461" y="1628"/>
                <a:ext cx="173" cy="24"/>
              </a:xfrm>
              <a:custGeom>
                <a:avLst/>
                <a:gdLst>
                  <a:gd name="T0" fmla="*/ 161 w 173"/>
                  <a:gd name="T1" fmla="*/ 0 h 24"/>
                  <a:gd name="T2" fmla="*/ 11 w 173"/>
                  <a:gd name="T3" fmla="*/ 0 h 24"/>
                  <a:gd name="T4" fmla="*/ 11 w 173"/>
                  <a:gd name="T5" fmla="*/ 0 h 24"/>
                  <a:gd name="T6" fmla="*/ 7 w 173"/>
                  <a:gd name="T7" fmla="*/ 1 h 24"/>
                  <a:gd name="T8" fmla="*/ 3 w 173"/>
                  <a:gd name="T9" fmla="*/ 3 h 24"/>
                  <a:gd name="T10" fmla="*/ 0 w 173"/>
                  <a:gd name="T11" fmla="*/ 7 h 24"/>
                  <a:gd name="T12" fmla="*/ 0 w 173"/>
                  <a:gd name="T13" fmla="*/ 12 h 24"/>
                  <a:gd name="T14" fmla="*/ 0 w 173"/>
                  <a:gd name="T15" fmla="*/ 12 h 24"/>
                  <a:gd name="T16" fmla="*/ 0 w 173"/>
                  <a:gd name="T17" fmla="*/ 17 h 24"/>
                  <a:gd name="T18" fmla="*/ 3 w 173"/>
                  <a:gd name="T19" fmla="*/ 21 h 24"/>
                  <a:gd name="T20" fmla="*/ 7 w 173"/>
                  <a:gd name="T21" fmla="*/ 23 h 24"/>
                  <a:gd name="T22" fmla="*/ 11 w 173"/>
                  <a:gd name="T23" fmla="*/ 24 h 24"/>
                  <a:gd name="T24" fmla="*/ 161 w 173"/>
                  <a:gd name="T25" fmla="*/ 24 h 24"/>
                  <a:gd name="T26" fmla="*/ 161 w 173"/>
                  <a:gd name="T27" fmla="*/ 24 h 24"/>
                  <a:gd name="T28" fmla="*/ 166 w 173"/>
                  <a:gd name="T29" fmla="*/ 23 h 24"/>
                  <a:gd name="T30" fmla="*/ 170 w 173"/>
                  <a:gd name="T31" fmla="*/ 21 h 24"/>
                  <a:gd name="T32" fmla="*/ 172 w 173"/>
                  <a:gd name="T33" fmla="*/ 17 h 24"/>
                  <a:gd name="T34" fmla="*/ 173 w 173"/>
                  <a:gd name="T35" fmla="*/ 12 h 24"/>
                  <a:gd name="T36" fmla="*/ 173 w 173"/>
                  <a:gd name="T37" fmla="*/ 12 h 24"/>
                  <a:gd name="T38" fmla="*/ 172 w 173"/>
                  <a:gd name="T39" fmla="*/ 7 h 24"/>
                  <a:gd name="T40" fmla="*/ 170 w 173"/>
                  <a:gd name="T41" fmla="*/ 3 h 24"/>
                  <a:gd name="T42" fmla="*/ 166 w 173"/>
                  <a:gd name="T43" fmla="*/ 1 h 24"/>
                  <a:gd name="T44" fmla="*/ 161 w 173"/>
                  <a:gd name="T45" fmla="*/ 0 h 24"/>
                  <a:gd name="T46" fmla="*/ 161 w 173"/>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24">
                    <a:moveTo>
                      <a:pt x="161" y="0"/>
                    </a:moveTo>
                    <a:lnTo>
                      <a:pt x="11" y="0"/>
                    </a:lnTo>
                    <a:lnTo>
                      <a:pt x="11" y="0"/>
                    </a:lnTo>
                    <a:lnTo>
                      <a:pt x="7" y="1"/>
                    </a:lnTo>
                    <a:lnTo>
                      <a:pt x="3" y="3"/>
                    </a:lnTo>
                    <a:lnTo>
                      <a:pt x="0" y="7"/>
                    </a:lnTo>
                    <a:lnTo>
                      <a:pt x="0" y="12"/>
                    </a:lnTo>
                    <a:lnTo>
                      <a:pt x="0" y="12"/>
                    </a:lnTo>
                    <a:lnTo>
                      <a:pt x="0" y="17"/>
                    </a:lnTo>
                    <a:lnTo>
                      <a:pt x="3" y="21"/>
                    </a:lnTo>
                    <a:lnTo>
                      <a:pt x="7" y="23"/>
                    </a:lnTo>
                    <a:lnTo>
                      <a:pt x="11" y="24"/>
                    </a:lnTo>
                    <a:lnTo>
                      <a:pt x="161" y="24"/>
                    </a:lnTo>
                    <a:lnTo>
                      <a:pt x="161" y="24"/>
                    </a:lnTo>
                    <a:lnTo>
                      <a:pt x="166" y="23"/>
                    </a:lnTo>
                    <a:lnTo>
                      <a:pt x="170" y="21"/>
                    </a:lnTo>
                    <a:lnTo>
                      <a:pt x="172" y="17"/>
                    </a:lnTo>
                    <a:lnTo>
                      <a:pt x="173" y="12"/>
                    </a:lnTo>
                    <a:lnTo>
                      <a:pt x="173" y="12"/>
                    </a:lnTo>
                    <a:lnTo>
                      <a:pt x="172" y="7"/>
                    </a:lnTo>
                    <a:lnTo>
                      <a:pt x="170" y="3"/>
                    </a:lnTo>
                    <a:lnTo>
                      <a:pt x="166" y="1"/>
                    </a:lnTo>
                    <a:lnTo>
                      <a:pt x="161" y="0"/>
                    </a:lnTo>
                    <a:lnTo>
                      <a:pt x="161"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3" name="Freeform 244"/>
              <p:cNvSpPr>
                <a:spLocks noEditPoints="1"/>
              </p:cNvSpPr>
              <p:nvPr/>
            </p:nvSpPr>
            <p:spPr bwMode="auto">
              <a:xfrm>
                <a:off x="1332" y="1456"/>
                <a:ext cx="307" cy="156"/>
              </a:xfrm>
              <a:custGeom>
                <a:avLst/>
                <a:gdLst>
                  <a:gd name="T0" fmla="*/ 206 w 307"/>
                  <a:gd name="T1" fmla="*/ 7 h 156"/>
                  <a:gd name="T2" fmla="*/ 204 w 307"/>
                  <a:gd name="T3" fmla="*/ 2 h 156"/>
                  <a:gd name="T4" fmla="*/ 199 w 307"/>
                  <a:gd name="T5" fmla="*/ 0 h 156"/>
                  <a:gd name="T6" fmla="*/ 193 w 307"/>
                  <a:gd name="T7" fmla="*/ 5 h 156"/>
                  <a:gd name="T8" fmla="*/ 192 w 307"/>
                  <a:gd name="T9" fmla="*/ 47 h 156"/>
                  <a:gd name="T10" fmla="*/ 57 w 307"/>
                  <a:gd name="T11" fmla="*/ 43 h 156"/>
                  <a:gd name="T12" fmla="*/ 48 w 307"/>
                  <a:gd name="T13" fmla="*/ 32 h 156"/>
                  <a:gd name="T14" fmla="*/ 35 w 307"/>
                  <a:gd name="T15" fmla="*/ 27 h 156"/>
                  <a:gd name="T16" fmla="*/ 24 w 307"/>
                  <a:gd name="T17" fmla="*/ 27 h 156"/>
                  <a:gd name="T18" fmla="*/ 10 w 307"/>
                  <a:gd name="T19" fmla="*/ 36 h 156"/>
                  <a:gd name="T20" fmla="*/ 1 w 307"/>
                  <a:gd name="T21" fmla="*/ 50 h 156"/>
                  <a:gd name="T22" fmla="*/ 1 w 307"/>
                  <a:gd name="T23" fmla="*/ 62 h 156"/>
                  <a:gd name="T24" fmla="*/ 10 w 307"/>
                  <a:gd name="T25" fmla="*/ 78 h 156"/>
                  <a:gd name="T26" fmla="*/ 24 w 307"/>
                  <a:gd name="T27" fmla="*/ 86 h 156"/>
                  <a:gd name="T28" fmla="*/ 38 w 307"/>
                  <a:gd name="T29" fmla="*/ 85 h 156"/>
                  <a:gd name="T30" fmla="*/ 56 w 307"/>
                  <a:gd name="T31" fmla="*/ 73 h 156"/>
                  <a:gd name="T32" fmla="*/ 90 w 307"/>
                  <a:gd name="T33" fmla="*/ 85 h 156"/>
                  <a:gd name="T34" fmla="*/ 127 w 307"/>
                  <a:gd name="T35" fmla="*/ 110 h 156"/>
                  <a:gd name="T36" fmla="*/ 140 w 307"/>
                  <a:gd name="T37" fmla="*/ 137 h 156"/>
                  <a:gd name="T38" fmla="*/ 163 w 307"/>
                  <a:gd name="T39" fmla="*/ 155 h 156"/>
                  <a:gd name="T40" fmla="*/ 172 w 307"/>
                  <a:gd name="T41" fmla="*/ 156 h 156"/>
                  <a:gd name="T42" fmla="*/ 253 w 307"/>
                  <a:gd name="T43" fmla="*/ 155 h 156"/>
                  <a:gd name="T44" fmla="*/ 288 w 307"/>
                  <a:gd name="T45" fmla="*/ 144 h 156"/>
                  <a:gd name="T46" fmla="*/ 306 w 307"/>
                  <a:gd name="T47" fmla="*/ 122 h 156"/>
                  <a:gd name="T48" fmla="*/ 307 w 307"/>
                  <a:gd name="T49" fmla="*/ 114 h 156"/>
                  <a:gd name="T50" fmla="*/ 302 w 307"/>
                  <a:gd name="T51" fmla="*/ 99 h 156"/>
                  <a:gd name="T52" fmla="*/ 278 w 307"/>
                  <a:gd name="T53" fmla="*/ 72 h 156"/>
                  <a:gd name="T54" fmla="*/ 242 w 307"/>
                  <a:gd name="T55" fmla="*/ 51 h 156"/>
                  <a:gd name="T56" fmla="*/ 219 w 307"/>
                  <a:gd name="T57" fmla="*/ 47 h 156"/>
                  <a:gd name="T58" fmla="*/ 30 w 307"/>
                  <a:gd name="T59" fmla="*/ 78 h 156"/>
                  <a:gd name="T60" fmla="*/ 19 w 307"/>
                  <a:gd name="T61" fmla="*/ 74 h 156"/>
                  <a:gd name="T62" fmla="*/ 11 w 307"/>
                  <a:gd name="T63" fmla="*/ 64 h 156"/>
                  <a:gd name="T64" fmla="*/ 10 w 307"/>
                  <a:gd name="T65" fmla="*/ 56 h 156"/>
                  <a:gd name="T66" fmla="*/ 13 w 307"/>
                  <a:gd name="T67" fmla="*/ 45 h 156"/>
                  <a:gd name="T68" fmla="*/ 22 w 307"/>
                  <a:gd name="T69" fmla="*/ 37 h 156"/>
                  <a:gd name="T70" fmla="*/ 30 w 307"/>
                  <a:gd name="T71" fmla="*/ 36 h 156"/>
                  <a:gd name="T72" fmla="*/ 46 w 307"/>
                  <a:gd name="T73" fmla="*/ 43 h 156"/>
                  <a:gd name="T74" fmla="*/ 30 w 307"/>
                  <a:gd name="T75" fmla="*/ 47 h 156"/>
                  <a:gd name="T76" fmla="*/ 30 w 307"/>
                  <a:gd name="T77" fmla="*/ 47 h 156"/>
                  <a:gd name="T78" fmla="*/ 23 w 307"/>
                  <a:gd name="T79" fmla="*/ 53 h 156"/>
                  <a:gd name="T80" fmla="*/ 23 w 307"/>
                  <a:gd name="T81" fmla="*/ 58 h 156"/>
                  <a:gd name="T82" fmla="*/ 28 w 307"/>
                  <a:gd name="T83" fmla="*/ 63 h 156"/>
                  <a:gd name="T84" fmla="*/ 47 w 307"/>
                  <a:gd name="T85" fmla="*/ 69 h 156"/>
                  <a:gd name="T86" fmla="*/ 35 w 307"/>
                  <a:gd name="T87" fmla="*/ 77 h 156"/>
                  <a:gd name="T88" fmla="*/ 215 w 307"/>
                  <a:gd name="T89" fmla="*/ 99 h 156"/>
                  <a:gd name="T90" fmla="*/ 219 w 307"/>
                  <a:gd name="T91" fmla="*/ 60 h 156"/>
                  <a:gd name="T92" fmla="*/ 238 w 307"/>
                  <a:gd name="T93" fmla="*/ 64 h 156"/>
                  <a:gd name="T94" fmla="*/ 266 w 307"/>
                  <a:gd name="T95" fmla="*/ 80 h 156"/>
                  <a:gd name="T96" fmla="*/ 285 w 307"/>
                  <a:gd name="T97" fmla="*/ 9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7" h="156">
                    <a:moveTo>
                      <a:pt x="219" y="47"/>
                    </a:moveTo>
                    <a:lnTo>
                      <a:pt x="206" y="47"/>
                    </a:lnTo>
                    <a:lnTo>
                      <a:pt x="206" y="7"/>
                    </a:lnTo>
                    <a:lnTo>
                      <a:pt x="206" y="7"/>
                    </a:lnTo>
                    <a:lnTo>
                      <a:pt x="206" y="5"/>
                    </a:lnTo>
                    <a:lnTo>
                      <a:pt x="204" y="2"/>
                    </a:lnTo>
                    <a:lnTo>
                      <a:pt x="202" y="1"/>
                    </a:lnTo>
                    <a:lnTo>
                      <a:pt x="199" y="0"/>
                    </a:lnTo>
                    <a:lnTo>
                      <a:pt x="199" y="0"/>
                    </a:lnTo>
                    <a:lnTo>
                      <a:pt x="196" y="1"/>
                    </a:lnTo>
                    <a:lnTo>
                      <a:pt x="194" y="2"/>
                    </a:lnTo>
                    <a:lnTo>
                      <a:pt x="193" y="5"/>
                    </a:lnTo>
                    <a:lnTo>
                      <a:pt x="192" y="7"/>
                    </a:lnTo>
                    <a:lnTo>
                      <a:pt x="192" y="47"/>
                    </a:lnTo>
                    <a:lnTo>
                      <a:pt x="192" y="47"/>
                    </a:lnTo>
                    <a:lnTo>
                      <a:pt x="59" y="47"/>
                    </a:lnTo>
                    <a:lnTo>
                      <a:pt x="59" y="47"/>
                    </a:lnTo>
                    <a:lnTo>
                      <a:pt x="57" y="43"/>
                    </a:lnTo>
                    <a:lnTo>
                      <a:pt x="55" y="39"/>
                    </a:lnTo>
                    <a:lnTo>
                      <a:pt x="52" y="36"/>
                    </a:lnTo>
                    <a:lnTo>
                      <a:pt x="48" y="32"/>
                    </a:lnTo>
                    <a:lnTo>
                      <a:pt x="45" y="30"/>
                    </a:lnTo>
                    <a:lnTo>
                      <a:pt x="39" y="28"/>
                    </a:lnTo>
                    <a:lnTo>
                      <a:pt x="35" y="27"/>
                    </a:lnTo>
                    <a:lnTo>
                      <a:pt x="30" y="26"/>
                    </a:lnTo>
                    <a:lnTo>
                      <a:pt x="30" y="26"/>
                    </a:lnTo>
                    <a:lnTo>
                      <a:pt x="24" y="27"/>
                    </a:lnTo>
                    <a:lnTo>
                      <a:pt x="19" y="29"/>
                    </a:lnTo>
                    <a:lnTo>
                      <a:pt x="14" y="31"/>
                    </a:lnTo>
                    <a:lnTo>
                      <a:pt x="10" y="36"/>
                    </a:lnTo>
                    <a:lnTo>
                      <a:pt x="6" y="40"/>
                    </a:lnTo>
                    <a:lnTo>
                      <a:pt x="3" y="45"/>
                    </a:lnTo>
                    <a:lnTo>
                      <a:pt x="1" y="50"/>
                    </a:lnTo>
                    <a:lnTo>
                      <a:pt x="0" y="56"/>
                    </a:lnTo>
                    <a:lnTo>
                      <a:pt x="0" y="56"/>
                    </a:lnTo>
                    <a:lnTo>
                      <a:pt x="1" y="62"/>
                    </a:lnTo>
                    <a:lnTo>
                      <a:pt x="3" y="68"/>
                    </a:lnTo>
                    <a:lnTo>
                      <a:pt x="6" y="73"/>
                    </a:lnTo>
                    <a:lnTo>
                      <a:pt x="10" y="78"/>
                    </a:lnTo>
                    <a:lnTo>
                      <a:pt x="14" y="81"/>
                    </a:lnTo>
                    <a:lnTo>
                      <a:pt x="19" y="84"/>
                    </a:lnTo>
                    <a:lnTo>
                      <a:pt x="24" y="86"/>
                    </a:lnTo>
                    <a:lnTo>
                      <a:pt x="30" y="86"/>
                    </a:lnTo>
                    <a:lnTo>
                      <a:pt x="30" y="86"/>
                    </a:lnTo>
                    <a:lnTo>
                      <a:pt x="38" y="85"/>
                    </a:lnTo>
                    <a:lnTo>
                      <a:pt x="45" y="82"/>
                    </a:lnTo>
                    <a:lnTo>
                      <a:pt x="51" y="78"/>
                    </a:lnTo>
                    <a:lnTo>
                      <a:pt x="56" y="73"/>
                    </a:lnTo>
                    <a:lnTo>
                      <a:pt x="56" y="73"/>
                    </a:lnTo>
                    <a:lnTo>
                      <a:pt x="72" y="78"/>
                    </a:lnTo>
                    <a:lnTo>
                      <a:pt x="90" y="85"/>
                    </a:lnTo>
                    <a:lnTo>
                      <a:pt x="126" y="99"/>
                    </a:lnTo>
                    <a:lnTo>
                      <a:pt x="126" y="99"/>
                    </a:lnTo>
                    <a:lnTo>
                      <a:pt x="127" y="110"/>
                    </a:lnTo>
                    <a:lnTo>
                      <a:pt x="129" y="119"/>
                    </a:lnTo>
                    <a:lnTo>
                      <a:pt x="134" y="129"/>
                    </a:lnTo>
                    <a:lnTo>
                      <a:pt x="140" y="137"/>
                    </a:lnTo>
                    <a:lnTo>
                      <a:pt x="146" y="146"/>
                    </a:lnTo>
                    <a:lnTo>
                      <a:pt x="155" y="151"/>
                    </a:lnTo>
                    <a:lnTo>
                      <a:pt x="163" y="155"/>
                    </a:lnTo>
                    <a:lnTo>
                      <a:pt x="167" y="156"/>
                    </a:lnTo>
                    <a:lnTo>
                      <a:pt x="172" y="156"/>
                    </a:lnTo>
                    <a:lnTo>
                      <a:pt x="172" y="156"/>
                    </a:lnTo>
                    <a:lnTo>
                      <a:pt x="238" y="156"/>
                    </a:lnTo>
                    <a:lnTo>
                      <a:pt x="238" y="156"/>
                    </a:lnTo>
                    <a:lnTo>
                      <a:pt x="253" y="155"/>
                    </a:lnTo>
                    <a:lnTo>
                      <a:pt x="267" y="153"/>
                    </a:lnTo>
                    <a:lnTo>
                      <a:pt x="278" y="149"/>
                    </a:lnTo>
                    <a:lnTo>
                      <a:pt x="288" y="144"/>
                    </a:lnTo>
                    <a:lnTo>
                      <a:pt x="297" y="137"/>
                    </a:lnTo>
                    <a:lnTo>
                      <a:pt x="302" y="130"/>
                    </a:lnTo>
                    <a:lnTo>
                      <a:pt x="306" y="122"/>
                    </a:lnTo>
                    <a:lnTo>
                      <a:pt x="307" y="118"/>
                    </a:lnTo>
                    <a:lnTo>
                      <a:pt x="307" y="114"/>
                    </a:lnTo>
                    <a:lnTo>
                      <a:pt x="307" y="114"/>
                    </a:lnTo>
                    <a:lnTo>
                      <a:pt x="306" y="110"/>
                    </a:lnTo>
                    <a:lnTo>
                      <a:pt x="305" y="104"/>
                    </a:lnTo>
                    <a:lnTo>
                      <a:pt x="302" y="99"/>
                    </a:lnTo>
                    <a:lnTo>
                      <a:pt x="299" y="93"/>
                    </a:lnTo>
                    <a:lnTo>
                      <a:pt x="289" y="83"/>
                    </a:lnTo>
                    <a:lnTo>
                      <a:pt x="278" y="72"/>
                    </a:lnTo>
                    <a:lnTo>
                      <a:pt x="265" y="62"/>
                    </a:lnTo>
                    <a:lnTo>
                      <a:pt x="249" y="54"/>
                    </a:lnTo>
                    <a:lnTo>
                      <a:pt x="242" y="51"/>
                    </a:lnTo>
                    <a:lnTo>
                      <a:pt x="234" y="49"/>
                    </a:lnTo>
                    <a:lnTo>
                      <a:pt x="227" y="48"/>
                    </a:lnTo>
                    <a:lnTo>
                      <a:pt x="219" y="47"/>
                    </a:lnTo>
                    <a:lnTo>
                      <a:pt x="219" y="47"/>
                    </a:lnTo>
                    <a:close/>
                    <a:moveTo>
                      <a:pt x="30" y="78"/>
                    </a:moveTo>
                    <a:lnTo>
                      <a:pt x="30" y="78"/>
                    </a:lnTo>
                    <a:lnTo>
                      <a:pt x="26" y="77"/>
                    </a:lnTo>
                    <a:lnTo>
                      <a:pt x="22" y="76"/>
                    </a:lnTo>
                    <a:lnTo>
                      <a:pt x="19" y="74"/>
                    </a:lnTo>
                    <a:lnTo>
                      <a:pt x="16" y="72"/>
                    </a:lnTo>
                    <a:lnTo>
                      <a:pt x="13" y="68"/>
                    </a:lnTo>
                    <a:lnTo>
                      <a:pt x="11" y="64"/>
                    </a:lnTo>
                    <a:lnTo>
                      <a:pt x="10" y="60"/>
                    </a:lnTo>
                    <a:lnTo>
                      <a:pt x="10" y="56"/>
                    </a:lnTo>
                    <a:lnTo>
                      <a:pt x="10" y="56"/>
                    </a:lnTo>
                    <a:lnTo>
                      <a:pt x="10" y="52"/>
                    </a:lnTo>
                    <a:lnTo>
                      <a:pt x="11" y="48"/>
                    </a:lnTo>
                    <a:lnTo>
                      <a:pt x="13" y="45"/>
                    </a:lnTo>
                    <a:lnTo>
                      <a:pt x="16" y="42"/>
                    </a:lnTo>
                    <a:lnTo>
                      <a:pt x="19" y="39"/>
                    </a:lnTo>
                    <a:lnTo>
                      <a:pt x="22" y="37"/>
                    </a:lnTo>
                    <a:lnTo>
                      <a:pt x="26" y="36"/>
                    </a:lnTo>
                    <a:lnTo>
                      <a:pt x="30" y="36"/>
                    </a:lnTo>
                    <a:lnTo>
                      <a:pt x="30" y="36"/>
                    </a:lnTo>
                    <a:lnTo>
                      <a:pt x="36" y="37"/>
                    </a:lnTo>
                    <a:lnTo>
                      <a:pt x="42" y="39"/>
                    </a:lnTo>
                    <a:lnTo>
                      <a:pt x="46" y="43"/>
                    </a:lnTo>
                    <a:lnTo>
                      <a:pt x="50" y="47"/>
                    </a:lnTo>
                    <a:lnTo>
                      <a:pt x="50" y="47"/>
                    </a:lnTo>
                    <a:lnTo>
                      <a:pt x="30" y="47"/>
                    </a:lnTo>
                    <a:lnTo>
                      <a:pt x="30" y="47"/>
                    </a:lnTo>
                    <a:lnTo>
                      <a:pt x="30" y="47"/>
                    </a:lnTo>
                    <a:lnTo>
                      <a:pt x="30" y="47"/>
                    </a:lnTo>
                    <a:lnTo>
                      <a:pt x="27" y="48"/>
                    </a:lnTo>
                    <a:lnTo>
                      <a:pt x="24" y="50"/>
                    </a:lnTo>
                    <a:lnTo>
                      <a:pt x="23" y="53"/>
                    </a:lnTo>
                    <a:lnTo>
                      <a:pt x="22" y="56"/>
                    </a:lnTo>
                    <a:lnTo>
                      <a:pt x="22" y="56"/>
                    </a:lnTo>
                    <a:lnTo>
                      <a:pt x="23" y="58"/>
                    </a:lnTo>
                    <a:lnTo>
                      <a:pt x="24" y="60"/>
                    </a:lnTo>
                    <a:lnTo>
                      <a:pt x="25" y="62"/>
                    </a:lnTo>
                    <a:lnTo>
                      <a:pt x="28" y="63"/>
                    </a:lnTo>
                    <a:lnTo>
                      <a:pt x="28" y="63"/>
                    </a:lnTo>
                    <a:lnTo>
                      <a:pt x="47" y="69"/>
                    </a:lnTo>
                    <a:lnTo>
                      <a:pt x="47" y="69"/>
                    </a:lnTo>
                    <a:lnTo>
                      <a:pt x="44" y="73"/>
                    </a:lnTo>
                    <a:lnTo>
                      <a:pt x="39" y="76"/>
                    </a:lnTo>
                    <a:lnTo>
                      <a:pt x="35" y="77"/>
                    </a:lnTo>
                    <a:lnTo>
                      <a:pt x="30" y="78"/>
                    </a:lnTo>
                    <a:lnTo>
                      <a:pt x="30" y="78"/>
                    </a:lnTo>
                    <a:close/>
                    <a:moveTo>
                      <a:pt x="215" y="99"/>
                    </a:moveTo>
                    <a:lnTo>
                      <a:pt x="201" y="60"/>
                    </a:lnTo>
                    <a:lnTo>
                      <a:pt x="201" y="60"/>
                    </a:lnTo>
                    <a:lnTo>
                      <a:pt x="219" y="60"/>
                    </a:lnTo>
                    <a:lnTo>
                      <a:pt x="219" y="60"/>
                    </a:lnTo>
                    <a:lnTo>
                      <a:pt x="229" y="61"/>
                    </a:lnTo>
                    <a:lnTo>
                      <a:pt x="238" y="64"/>
                    </a:lnTo>
                    <a:lnTo>
                      <a:pt x="248" y="68"/>
                    </a:lnTo>
                    <a:lnTo>
                      <a:pt x="256" y="74"/>
                    </a:lnTo>
                    <a:lnTo>
                      <a:pt x="266" y="80"/>
                    </a:lnTo>
                    <a:lnTo>
                      <a:pt x="273" y="86"/>
                    </a:lnTo>
                    <a:lnTo>
                      <a:pt x="280" y="93"/>
                    </a:lnTo>
                    <a:lnTo>
                      <a:pt x="285" y="99"/>
                    </a:lnTo>
                    <a:lnTo>
                      <a:pt x="215" y="9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4" name="Freeform 245"/>
              <p:cNvSpPr>
                <a:spLocks/>
              </p:cNvSpPr>
              <p:nvPr/>
            </p:nvSpPr>
            <p:spPr bwMode="auto">
              <a:xfrm>
                <a:off x="1401" y="1469"/>
                <a:ext cx="111" cy="12"/>
              </a:xfrm>
              <a:custGeom>
                <a:avLst/>
                <a:gdLst>
                  <a:gd name="T0" fmla="*/ 111 w 111"/>
                  <a:gd name="T1" fmla="*/ 12 h 12"/>
                  <a:gd name="T2" fmla="*/ 111 w 111"/>
                  <a:gd name="T3" fmla="*/ 12 h 12"/>
                  <a:gd name="T4" fmla="*/ 5 w 111"/>
                  <a:gd name="T5" fmla="*/ 12 h 12"/>
                  <a:gd name="T6" fmla="*/ 5 w 111"/>
                  <a:gd name="T7" fmla="*/ 12 h 12"/>
                  <a:gd name="T8" fmla="*/ 5 w 111"/>
                  <a:gd name="T9" fmla="*/ 12 h 12"/>
                  <a:gd name="T10" fmla="*/ 3 w 111"/>
                  <a:gd name="T11" fmla="*/ 11 h 12"/>
                  <a:gd name="T12" fmla="*/ 1 w 111"/>
                  <a:gd name="T13" fmla="*/ 10 h 12"/>
                  <a:gd name="T14" fmla="*/ 0 w 111"/>
                  <a:gd name="T15" fmla="*/ 8 h 12"/>
                  <a:gd name="T16" fmla="*/ 0 w 111"/>
                  <a:gd name="T17" fmla="*/ 6 h 12"/>
                  <a:gd name="T18" fmla="*/ 0 w 111"/>
                  <a:gd name="T19" fmla="*/ 6 h 12"/>
                  <a:gd name="T20" fmla="*/ 0 w 111"/>
                  <a:gd name="T21" fmla="*/ 6 h 12"/>
                  <a:gd name="T22" fmla="*/ 0 w 111"/>
                  <a:gd name="T23" fmla="*/ 4 h 12"/>
                  <a:gd name="T24" fmla="*/ 1 w 111"/>
                  <a:gd name="T25" fmla="*/ 2 h 12"/>
                  <a:gd name="T26" fmla="*/ 3 w 111"/>
                  <a:gd name="T27" fmla="*/ 1 h 12"/>
                  <a:gd name="T28" fmla="*/ 5 w 111"/>
                  <a:gd name="T29" fmla="*/ 0 h 12"/>
                  <a:gd name="T30" fmla="*/ 5 w 111"/>
                  <a:gd name="T31" fmla="*/ 0 h 12"/>
                  <a:gd name="T32" fmla="*/ 111 w 111"/>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12">
                    <a:moveTo>
                      <a:pt x="111" y="12"/>
                    </a:moveTo>
                    <a:lnTo>
                      <a:pt x="111" y="12"/>
                    </a:lnTo>
                    <a:lnTo>
                      <a:pt x="5" y="12"/>
                    </a:lnTo>
                    <a:lnTo>
                      <a:pt x="5" y="12"/>
                    </a:lnTo>
                    <a:lnTo>
                      <a:pt x="5" y="12"/>
                    </a:lnTo>
                    <a:lnTo>
                      <a:pt x="3" y="11"/>
                    </a:lnTo>
                    <a:lnTo>
                      <a:pt x="1" y="10"/>
                    </a:lnTo>
                    <a:lnTo>
                      <a:pt x="0" y="8"/>
                    </a:lnTo>
                    <a:lnTo>
                      <a:pt x="0" y="6"/>
                    </a:lnTo>
                    <a:lnTo>
                      <a:pt x="0" y="6"/>
                    </a:lnTo>
                    <a:lnTo>
                      <a:pt x="0" y="6"/>
                    </a:lnTo>
                    <a:lnTo>
                      <a:pt x="0" y="4"/>
                    </a:lnTo>
                    <a:lnTo>
                      <a:pt x="1" y="2"/>
                    </a:lnTo>
                    <a:lnTo>
                      <a:pt x="3" y="1"/>
                    </a:lnTo>
                    <a:lnTo>
                      <a:pt x="5" y="0"/>
                    </a:lnTo>
                    <a:lnTo>
                      <a:pt x="5" y="0"/>
                    </a:lnTo>
                    <a:lnTo>
                      <a:pt x="11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5" name="Freeform 246"/>
              <p:cNvSpPr>
                <a:spLocks/>
              </p:cNvSpPr>
              <p:nvPr/>
            </p:nvSpPr>
            <p:spPr bwMode="auto">
              <a:xfrm>
                <a:off x="1549" y="1469"/>
                <a:ext cx="113" cy="12"/>
              </a:xfrm>
              <a:custGeom>
                <a:avLst/>
                <a:gdLst>
                  <a:gd name="T0" fmla="*/ 0 w 113"/>
                  <a:gd name="T1" fmla="*/ 0 h 12"/>
                  <a:gd name="T2" fmla="*/ 0 w 113"/>
                  <a:gd name="T3" fmla="*/ 0 h 12"/>
                  <a:gd name="T4" fmla="*/ 106 w 113"/>
                  <a:gd name="T5" fmla="*/ 0 h 12"/>
                  <a:gd name="T6" fmla="*/ 106 w 113"/>
                  <a:gd name="T7" fmla="*/ 0 h 12"/>
                  <a:gd name="T8" fmla="*/ 108 w 113"/>
                  <a:gd name="T9" fmla="*/ 1 h 12"/>
                  <a:gd name="T10" fmla="*/ 110 w 113"/>
                  <a:gd name="T11" fmla="*/ 2 h 12"/>
                  <a:gd name="T12" fmla="*/ 113 w 113"/>
                  <a:gd name="T13" fmla="*/ 4 h 12"/>
                  <a:gd name="T14" fmla="*/ 113 w 113"/>
                  <a:gd name="T15" fmla="*/ 6 h 12"/>
                  <a:gd name="T16" fmla="*/ 113 w 113"/>
                  <a:gd name="T17" fmla="*/ 6 h 12"/>
                  <a:gd name="T18" fmla="*/ 113 w 113"/>
                  <a:gd name="T19" fmla="*/ 6 h 12"/>
                  <a:gd name="T20" fmla="*/ 113 w 113"/>
                  <a:gd name="T21" fmla="*/ 8 h 12"/>
                  <a:gd name="T22" fmla="*/ 110 w 113"/>
                  <a:gd name="T23" fmla="*/ 10 h 12"/>
                  <a:gd name="T24" fmla="*/ 108 w 113"/>
                  <a:gd name="T25" fmla="*/ 11 h 12"/>
                  <a:gd name="T26" fmla="*/ 106 w 113"/>
                  <a:gd name="T27" fmla="*/ 12 h 12"/>
                  <a:gd name="T28" fmla="*/ 106 w 113"/>
                  <a:gd name="T29" fmla="*/ 12 h 12"/>
                  <a:gd name="T30" fmla="*/ 0 w 113"/>
                  <a:gd name="T31" fmla="*/ 12 h 12"/>
                  <a:gd name="T32" fmla="*/ 0 w 113"/>
                  <a:gd name="T3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2">
                    <a:moveTo>
                      <a:pt x="0" y="0"/>
                    </a:moveTo>
                    <a:lnTo>
                      <a:pt x="0" y="0"/>
                    </a:lnTo>
                    <a:lnTo>
                      <a:pt x="106" y="0"/>
                    </a:lnTo>
                    <a:lnTo>
                      <a:pt x="106" y="0"/>
                    </a:lnTo>
                    <a:lnTo>
                      <a:pt x="108" y="1"/>
                    </a:lnTo>
                    <a:lnTo>
                      <a:pt x="110" y="2"/>
                    </a:lnTo>
                    <a:lnTo>
                      <a:pt x="113" y="4"/>
                    </a:lnTo>
                    <a:lnTo>
                      <a:pt x="113" y="6"/>
                    </a:lnTo>
                    <a:lnTo>
                      <a:pt x="113" y="6"/>
                    </a:lnTo>
                    <a:lnTo>
                      <a:pt x="113" y="6"/>
                    </a:lnTo>
                    <a:lnTo>
                      <a:pt x="113" y="8"/>
                    </a:lnTo>
                    <a:lnTo>
                      <a:pt x="110" y="10"/>
                    </a:lnTo>
                    <a:lnTo>
                      <a:pt x="108" y="11"/>
                    </a:lnTo>
                    <a:lnTo>
                      <a:pt x="106" y="12"/>
                    </a:lnTo>
                    <a:lnTo>
                      <a:pt x="106" y="12"/>
                    </a:lnTo>
                    <a:lnTo>
                      <a:pt x="0" y="12"/>
                    </a:lnTo>
                    <a:lnTo>
                      <a:pt x="0"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6" name="Freeform 247"/>
              <p:cNvSpPr>
                <a:spLocks noEditPoints="1"/>
              </p:cNvSpPr>
              <p:nvPr/>
            </p:nvSpPr>
            <p:spPr bwMode="auto">
              <a:xfrm>
                <a:off x="1081" y="760"/>
                <a:ext cx="229" cy="224"/>
              </a:xfrm>
              <a:custGeom>
                <a:avLst/>
                <a:gdLst>
                  <a:gd name="T0" fmla="*/ 10 w 229"/>
                  <a:gd name="T1" fmla="*/ 223 h 224"/>
                  <a:gd name="T2" fmla="*/ 1 w 229"/>
                  <a:gd name="T3" fmla="*/ 209 h 224"/>
                  <a:gd name="T4" fmla="*/ 0 w 229"/>
                  <a:gd name="T5" fmla="*/ 42 h 224"/>
                  <a:gd name="T6" fmla="*/ 3 w 229"/>
                  <a:gd name="T7" fmla="*/ 33 h 224"/>
                  <a:gd name="T8" fmla="*/ 13 w 229"/>
                  <a:gd name="T9" fmla="*/ 22 h 224"/>
                  <a:gd name="T10" fmla="*/ 34 w 229"/>
                  <a:gd name="T11" fmla="*/ 10 h 224"/>
                  <a:gd name="T12" fmla="*/ 76 w 229"/>
                  <a:gd name="T13" fmla="*/ 2 h 224"/>
                  <a:gd name="T14" fmla="*/ 115 w 229"/>
                  <a:gd name="T15" fmla="*/ 0 h 224"/>
                  <a:gd name="T16" fmla="*/ 170 w 229"/>
                  <a:gd name="T17" fmla="*/ 4 h 224"/>
                  <a:gd name="T18" fmla="*/ 204 w 229"/>
                  <a:gd name="T19" fmla="*/ 14 h 224"/>
                  <a:gd name="T20" fmla="*/ 222 w 229"/>
                  <a:gd name="T21" fmla="*/ 25 h 224"/>
                  <a:gd name="T22" fmla="*/ 228 w 229"/>
                  <a:gd name="T23" fmla="*/ 36 h 224"/>
                  <a:gd name="T24" fmla="*/ 229 w 229"/>
                  <a:gd name="T25" fmla="*/ 200 h 224"/>
                  <a:gd name="T26" fmla="*/ 226 w 229"/>
                  <a:gd name="T27" fmla="*/ 216 h 224"/>
                  <a:gd name="T28" fmla="*/ 217 w 229"/>
                  <a:gd name="T29" fmla="*/ 224 h 224"/>
                  <a:gd name="T30" fmla="*/ 12 w 229"/>
                  <a:gd name="T31" fmla="*/ 224 h 224"/>
                  <a:gd name="T32" fmla="*/ 211 w 229"/>
                  <a:gd name="T33" fmla="*/ 42 h 224"/>
                  <a:gd name="T34" fmla="*/ 204 w 229"/>
                  <a:gd name="T35" fmla="*/ 38 h 224"/>
                  <a:gd name="T36" fmla="*/ 23 w 229"/>
                  <a:gd name="T37" fmla="*/ 38 h 224"/>
                  <a:gd name="T38" fmla="*/ 18 w 229"/>
                  <a:gd name="T39" fmla="*/ 46 h 224"/>
                  <a:gd name="T40" fmla="*/ 19 w 229"/>
                  <a:gd name="T41" fmla="*/ 133 h 224"/>
                  <a:gd name="T42" fmla="*/ 26 w 229"/>
                  <a:gd name="T43" fmla="*/ 138 h 224"/>
                  <a:gd name="T44" fmla="*/ 207 w 229"/>
                  <a:gd name="T45" fmla="*/ 137 h 224"/>
                  <a:gd name="T46" fmla="*/ 211 w 229"/>
                  <a:gd name="T47" fmla="*/ 130 h 224"/>
                  <a:gd name="T48" fmla="*/ 33 w 229"/>
                  <a:gd name="T49" fmla="*/ 174 h 224"/>
                  <a:gd name="T50" fmla="*/ 24 w 229"/>
                  <a:gd name="T51" fmla="*/ 180 h 224"/>
                  <a:gd name="T52" fmla="*/ 24 w 229"/>
                  <a:gd name="T53" fmla="*/ 188 h 224"/>
                  <a:gd name="T54" fmla="*/ 33 w 229"/>
                  <a:gd name="T55" fmla="*/ 195 h 224"/>
                  <a:gd name="T56" fmla="*/ 41 w 229"/>
                  <a:gd name="T57" fmla="*/ 192 h 224"/>
                  <a:gd name="T58" fmla="*/ 44 w 229"/>
                  <a:gd name="T59" fmla="*/ 184 h 224"/>
                  <a:gd name="T60" fmla="*/ 37 w 229"/>
                  <a:gd name="T61" fmla="*/ 175 h 224"/>
                  <a:gd name="T62" fmla="*/ 196 w 229"/>
                  <a:gd name="T63" fmla="*/ 174 h 224"/>
                  <a:gd name="T64" fmla="*/ 189 w 229"/>
                  <a:gd name="T65" fmla="*/ 177 h 224"/>
                  <a:gd name="T66" fmla="*/ 186 w 229"/>
                  <a:gd name="T67" fmla="*/ 184 h 224"/>
                  <a:gd name="T68" fmla="*/ 192 w 229"/>
                  <a:gd name="T69" fmla="*/ 195 h 224"/>
                  <a:gd name="T70" fmla="*/ 200 w 229"/>
                  <a:gd name="T71" fmla="*/ 195 h 224"/>
                  <a:gd name="T72" fmla="*/ 206 w 229"/>
                  <a:gd name="T73" fmla="*/ 184 h 224"/>
                  <a:gd name="T74" fmla="*/ 203 w 229"/>
                  <a:gd name="T75" fmla="*/ 177 h 224"/>
                  <a:gd name="T76" fmla="*/ 196 w 229"/>
                  <a:gd name="T77" fmla="*/ 174 h 224"/>
                  <a:gd name="T78" fmla="*/ 149 w 229"/>
                  <a:gd name="T79" fmla="*/ 26 h 224"/>
                  <a:gd name="T80" fmla="*/ 152 w 229"/>
                  <a:gd name="T81" fmla="*/ 25 h 224"/>
                  <a:gd name="T82" fmla="*/ 154 w 229"/>
                  <a:gd name="T83" fmla="*/ 21 h 224"/>
                  <a:gd name="T84" fmla="*/ 152 w 229"/>
                  <a:gd name="T85" fmla="*/ 18 h 224"/>
                  <a:gd name="T86" fmla="*/ 86 w 229"/>
                  <a:gd name="T87" fmla="*/ 16 h 224"/>
                  <a:gd name="T88" fmla="*/ 84 w 229"/>
                  <a:gd name="T89" fmla="*/ 17 h 224"/>
                  <a:gd name="T90" fmla="*/ 81 w 229"/>
                  <a:gd name="T91" fmla="*/ 21 h 224"/>
                  <a:gd name="T92" fmla="*/ 81 w 229"/>
                  <a:gd name="T93" fmla="*/ 23 h 224"/>
                  <a:gd name="T94" fmla="*/ 86 w 229"/>
                  <a:gd name="T95" fmla="*/ 2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 h="224">
                    <a:moveTo>
                      <a:pt x="12" y="224"/>
                    </a:moveTo>
                    <a:lnTo>
                      <a:pt x="12" y="224"/>
                    </a:lnTo>
                    <a:lnTo>
                      <a:pt x="10" y="223"/>
                    </a:lnTo>
                    <a:lnTo>
                      <a:pt x="8" y="222"/>
                    </a:lnTo>
                    <a:lnTo>
                      <a:pt x="4" y="216"/>
                    </a:lnTo>
                    <a:lnTo>
                      <a:pt x="1" y="209"/>
                    </a:lnTo>
                    <a:lnTo>
                      <a:pt x="0" y="200"/>
                    </a:lnTo>
                    <a:lnTo>
                      <a:pt x="0" y="42"/>
                    </a:lnTo>
                    <a:lnTo>
                      <a:pt x="0" y="42"/>
                    </a:lnTo>
                    <a:lnTo>
                      <a:pt x="0" y="41"/>
                    </a:lnTo>
                    <a:lnTo>
                      <a:pt x="1" y="36"/>
                    </a:lnTo>
                    <a:lnTo>
                      <a:pt x="3" y="33"/>
                    </a:lnTo>
                    <a:lnTo>
                      <a:pt x="5" y="29"/>
                    </a:lnTo>
                    <a:lnTo>
                      <a:pt x="8" y="25"/>
                    </a:lnTo>
                    <a:lnTo>
                      <a:pt x="13" y="22"/>
                    </a:lnTo>
                    <a:lnTo>
                      <a:pt x="18" y="18"/>
                    </a:lnTo>
                    <a:lnTo>
                      <a:pt x="25" y="14"/>
                    </a:lnTo>
                    <a:lnTo>
                      <a:pt x="34" y="10"/>
                    </a:lnTo>
                    <a:lnTo>
                      <a:pt x="46" y="6"/>
                    </a:lnTo>
                    <a:lnTo>
                      <a:pt x="59" y="4"/>
                    </a:lnTo>
                    <a:lnTo>
                      <a:pt x="76" y="2"/>
                    </a:lnTo>
                    <a:lnTo>
                      <a:pt x="93" y="0"/>
                    </a:lnTo>
                    <a:lnTo>
                      <a:pt x="115" y="0"/>
                    </a:lnTo>
                    <a:lnTo>
                      <a:pt x="115" y="0"/>
                    </a:lnTo>
                    <a:lnTo>
                      <a:pt x="136" y="0"/>
                    </a:lnTo>
                    <a:lnTo>
                      <a:pt x="155" y="2"/>
                    </a:lnTo>
                    <a:lnTo>
                      <a:pt x="170" y="4"/>
                    </a:lnTo>
                    <a:lnTo>
                      <a:pt x="184" y="6"/>
                    </a:lnTo>
                    <a:lnTo>
                      <a:pt x="195" y="10"/>
                    </a:lnTo>
                    <a:lnTo>
                      <a:pt x="204" y="14"/>
                    </a:lnTo>
                    <a:lnTo>
                      <a:pt x="211" y="18"/>
                    </a:lnTo>
                    <a:lnTo>
                      <a:pt x="217" y="22"/>
                    </a:lnTo>
                    <a:lnTo>
                      <a:pt x="222" y="25"/>
                    </a:lnTo>
                    <a:lnTo>
                      <a:pt x="225" y="29"/>
                    </a:lnTo>
                    <a:lnTo>
                      <a:pt x="227" y="33"/>
                    </a:lnTo>
                    <a:lnTo>
                      <a:pt x="228" y="36"/>
                    </a:lnTo>
                    <a:lnTo>
                      <a:pt x="229" y="41"/>
                    </a:lnTo>
                    <a:lnTo>
                      <a:pt x="229" y="42"/>
                    </a:lnTo>
                    <a:lnTo>
                      <a:pt x="229" y="200"/>
                    </a:lnTo>
                    <a:lnTo>
                      <a:pt x="229" y="200"/>
                    </a:lnTo>
                    <a:lnTo>
                      <a:pt x="228" y="209"/>
                    </a:lnTo>
                    <a:lnTo>
                      <a:pt x="226" y="216"/>
                    </a:lnTo>
                    <a:lnTo>
                      <a:pt x="223" y="222"/>
                    </a:lnTo>
                    <a:lnTo>
                      <a:pt x="221" y="223"/>
                    </a:lnTo>
                    <a:lnTo>
                      <a:pt x="217" y="224"/>
                    </a:lnTo>
                    <a:lnTo>
                      <a:pt x="217" y="224"/>
                    </a:lnTo>
                    <a:lnTo>
                      <a:pt x="12" y="224"/>
                    </a:lnTo>
                    <a:lnTo>
                      <a:pt x="12" y="224"/>
                    </a:lnTo>
                    <a:close/>
                    <a:moveTo>
                      <a:pt x="211" y="46"/>
                    </a:moveTo>
                    <a:lnTo>
                      <a:pt x="211" y="46"/>
                    </a:lnTo>
                    <a:lnTo>
                      <a:pt x="211" y="42"/>
                    </a:lnTo>
                    <a:lnTo>
                      <a:pt x="209" y="40"/>
                    </a:lnTo>
                    <a:lnTo>
                      <a:pt x="207" y="38"/>
                    </a:lnTo>
                    <a:lnTo>
                      <a:pt x="204" y="38"/>
                    </a:lnTo>
                    <a:lnTo>
                      <a:pt x="26" y="38"/>
                    </a:lnTo>
                    <a:lnTo>
                      <a:pt x="26" y="38"/>
                    </a:lnTo>
                    <a:lnTo>
                      <a:pt x="23" y="38"/>
                    </a:lnTo>
                    <a:lnTo>
                      <a:pt x="20" y="40"/>
                    </a:lnTo>
                    <a:lnTo>
                      <a:pt x="19" y="42"/>
                    </a:lnTo>
                    <a:lnTo>
                      <a:pt x="18" y="46"/>
                    </a:lnTo>
                    <a:lnTo>
                      <a:pt x="18" y="130"/>
                    </a:lnTo>
                    <a:lnTo>
                      <a:pt x="18" y="130"/>
                    </a:lnTo>
                    <a:lnTo>
                      <a:pt x="19" y="133"/>
                    </a:lnTo>
                    <a:lnTo>
                      <a:pt x="20" y="135"/>
                    </a:lnTo>
                    <a:lnTo>
                      <a:pt x="23" y="137"/>
                    </a:lnTo>
                    <a:lnTo>
                      <a:pt x="26" y="138"/>
                    </a:lnTo>
                    <a:lnTo>
                      <a:pt x="204" y="138"/>
                    </a:lnTo>
                    <a:lnTo>
                      <a:pt x="204" y="138"/>
                    </a:lnTo>
                    <a:lnTo>
                      <a:pt x="207" y="137"/>
                    </a:lnTo>
                    <a:lnTo>
                      <a:pt x="209" y="135"/>
                    </a:lnTo>
                    <a:lnTo>
                      <a:pt x="211" y="133"/>
                    </a:lnTo>
                    <a:lnTo>
                      <a:pt x="211" y="130"/>
                    </a:lnTo>
                    <a:lnTo>
                      <a:pt x="211" y="46"/>
                    </a:lnTo>
                    <a:close/>
                    <a:moveTo>
                      <a:pt x="33" y="174"/>
                    </a:moveTo>
                    <a:lnTo>
                      <a:pt x="33" y="174"/>
                    </a:lnTo>
                    <a:lnTo>
                      <a:pt x="29" y="175"/>
                    </a:lnTo>
                    <a:lnTo>
                      <a:pt x="26" y="177"/>
                    </a:lnTo>
                    <a:lnTo>
                      <a:pt x="24" y="180"/>
                    </a:lnTo>
                    <a:lnTo>
                      <a:pt x="23" y="184"/>
                    </a:lnTo>
                    <a:lnTo>
                      <a:pt x="23" y="184"/>
                    </a:lnTo>
                    <a:lnTo>
                      <a:pt x="24" y="188"/>
                    </a:lnTo>
                    <a:lnTo>
                      <a:pt x="26" y="192"/>
                    </a:lnTo>
                    <a:lnTo>
                      <a:pt x="29" y="195"/>
                    </a:lnTo>
                    <a:lnTo>
                      <a:pt x="33" y="195"/>
                    </a:lnTo>
                    <a:lnTo>
                      <a:pt x="33" y="195"/>
                    </a:lnTo>
                    <a:lnTo>
                      <a:pt x="37" y="195"/>
                    </a:lnTo>
                    <a:lnTo>
                      <a:pt x="41" y="192"/>
                    </a:lnTo>
                    <a:lnTo>
                      <a:pt x="43" y="188"/>
                    </a:lnTo>
                    <a:lnTo>
                      <a:pt x="44" y="184"/>
                    </a:lnTo>
                    <a:lnTo>
                      <a:pt x="44" y="184"/>
                    </a:lnTo>
                    <a:lnTo>
                      <a:pt x="43" y="180"/>
                    </a:lnTo>
                    <a:lnTo>
                      <a:pt x="41" y="177"/>
                    </a:lnTo>
                    <a:lnTo>
                      <a:pt x="37" y="175"/>
                    </a:lnTo>
                    <a:lnTo>
                      <a:pt x="33" y="174"/>
                    </a:lnTo>
                    <a:lnTo>
                      <a:pt x="33" y="174"/>
                    </a:lnTo>
                    <a:close/>
                    <a:moveTo>
                      <a:pt x="196" y="174"/>
                    </a:moveTo>
                    <a:lnTo>
                      <a:pt x="196" y="174"/>
                    </a:lnTo>
                    <a:lnTo>
                      <a:pt x="192" y="175"/>
                    </a:lnTo>
                    <a:lnTo>
                      <a:pt x="189" y="177"/>
                    </a:lnTo>
                    <a:lnTo>
                      <a:pt x="187" y="180"/>
                    </a:lnTo>
                    <a:lnTo>
                      <a:pt x="186" y="184"/>
                    </a:lnTo>
                    <a:lnTo>
                      <a:pt x="186" y="184"/>
                    </a:lnTo>
                    <a:lnTo>
                      <a:pt x="187" y="188"/>
                    </a:lnTo>
                    <a:lnTo>
                      <a:pt x="189" y="192"/>
                    </a:lnTo>
                    <a:lnTo>
                      <a:pt x="192" y="195"/>
                    </a:lnTo>
                    <a:lnTo>
                      <a:pt x="196" y="195"/>
                    </a:lnTo>
                    <a:lnTo>
                      <a:pt x="196" y="195"/>
                    </a:lnTo>
                    <a:lnTo>
                      <a:pt x="200" y="195"/>
                    </a:lnTo>
                    <a:lnTo>
                      <a:pt x="203" y="192"/>
                    </a:lnTo>
                    <a:lnTo>
                      <a:pt x="205" y="188"/>
                    </a:lnTo>
                    <a:lnTo>
                      <a:pt x="206" y="184"/>
                    </a:lnTo>
                    <a:lnTo>
                      <a:pt x="206" y="184"/>
                    </a:lnTo>
                    <a:lnTo>
                      <a:pt x="205" y="180"/>
                    </a:lnTo>
                    <a:lnTo>
                      <a:pt x="203" y="177"/>
                    </a:lnTo>
                    <a:lnTo>
                      <a:pt x="200" y="175"/>
                    </a:lnTo>
                    <a:lnTo>
                      <a:pt x="196" y="174"/>
                    </a:lnTo>
                    <a:lnTo>
                      <a:pt x="196" y="174"/>
                    </a:lnTo>
                    <a:close/>
                    <a:moveTo>
                      <a:pt x="86" y="26"/>
                    </a:moveTo>
                    <a:lnTo>
                      <a:pt x="149" y="26"/>
                    </a:lnTo>
                    <a:lnTo>
                      <a:pt x="149" y="26"/>
                    </a:lnTo>
                    <a:lnTo>
                      <a:pt x="149" y="26"/>
                    </a:lnTo>
                    <a:lnTo>
                      <a:pt x="151" y="26"/>
                    </a:lnTo>
                    <a:lnTo>
                      <a:pt x="152" y="25"/>
                    </a:lnTo>
                    <a:lnTo>
                      <a:pt x="153" y="23"/>
                    </a:lnTo>
                    <a:lnTo>
                      <a:pt x="154" y="21"/>
                    </a:lnTo>
                    <a:lnTo>
                      <a:pt x="154" y="21"/>
                    </a:lnTo>
                    <a:lnTo>
                      <a:pt x="154" y="21"/>
                    </a:lnTo>
                    <a:lnTo>
                      <a:pt x="153" y="19"/>
                    </a:lnTo>
                    <a:lnTo>
                      <a:pt x="152" y="18"/>
                    </a:lnTo>
                    <a:lnTo>
                      <a:pt x="151" y="17"/>
                    </a:lnTo>
                    <a:lnTo>
                      <a:pt x="149" y="16"/>
                    </a:lnTo>
                    <a:lnTo>
                      <a:pt x="86" y="16"/>
                    </a:lnTo>
                    <a:lnTo>
                      <a:pt x="86" y="16"/>
                    </a:lnTo>
                    <a:lnTo>
                      <a:pt x="86" y="16"/>
                    </a:lnTo>
                    <a:lnTo>
                      <a:pt x="84" y="17"/>
                    </a:lnTo>
                    <a:lnTo>
                      <a:pt x="82" y="18"/>
                    </a:lnTo>
                    <a:lnTo>
                      <a:pt x="81" y="19"/>
                    </a:lnTo>
                    <a:lnTo>
                      <a:pt x="81" y="21"/>
                    </a:lnTo>
                    <a:lnTo>
                      <a:pt x="81" y="21"/>
                    </a:lnTo>
                    <a:lnTo>
                      <a:pt x="81" y="21"/>
                    </a:lnTo>
                    <a:lnTo>
                      <a:pt x="81" y="23"/>
                    </a:lnTo>
                    <a:lnTo>
                      <a:pt x="82" y="25"/>
                    </a:lnTo>
                    <a:lnTo>
                      <a:pt x="84" y="26"/>
                    </a:lnTo>
                    <a:lnTo>
                      <a:pt x="86" y="26"/>
                    </a:lnTo>
                    <a:lnTo>
                      <a:pt x="86" y="2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7" name="Freeform 248"/>
              <p:cNvSpPr>
                <a:spLocks/>
              </p:cNvSpPr>
              <p:nvPr/>
            </p:nvSpPr>
            <p:spPr bwMode="auto">
              <a:xfrm>
                <a:off x="1091" y="995"/>
                <a:ext cx="38" cy="32"/>
              </a:xfrm>
              <a:custGeom>
                <a:avLst/>
                <a:gdLst>
                  <a:gd name="T0" fmla="*/ 38 w 38"/>
                  <a:gd name="T1" fmla="*/ 0 h 32"/>
                  <a:gd name="T2" fmla="*/ 38 w 38"/>
                  <a:gd name="T3" fmla="*/ 27 h 32"/>
                  <a:gd name="T4" fmla="*/ 38 w 38"/>
                  <a:gd name="T5" fmla="*/ 27 h 32"/>
                  <a:gd name="T6" fmla="*/ 37 w 38"/>
                  <a:gd name="T7" fmla="*/ 29 h 32"/>
                  <a:gd name="T8" fmla="*/ 36 w 38"/>
                  <a:gd name="T9" fmla="*/ 31 h 32"/>
                  <a:gd name="T10" fmla="*/ 34 w 38"/>
                  <a:gd name="T11" fmla="*/ 32 h 32"/>
                  <a:gd name="T12" fmla="*/ 32 w 38"/>
                  <a:gd name="T13" fmla="*/ 32 h 32"/>
                  <a:gd name="T14" fmla="*/ 5 w 38"/>
                  <a:gd name="T15" fmla="*/ 32 h 32"/>
                  <a:gd name="T16" fmla="*/ 5 w 38"/>
                  <a:gd name="T17" fmla="*/ 32 h 32"/>
                  <a:gd name="T18" fmla="*/ 3 w 38"/>
                  <a:gd name="T19" fmla="*/ 32 h 32"/>
                  <a:gd name="T20" fmla="*/ 1 w 38"/>
                  <a:gd name="T21" fmla="*/ 31 h 32"/>
                  <a:gd name="T22" fmla="*/ 0 w 38"/>
                  <a:gd name="T23" fmla="*/ 29 h 32"/>
                  <a:gd name="T24" fmla="*/ 0 w 38"/>
                  <a:gd name="T25" fmla="*/ 27 h 32"/>
                  <a:gd name="T26" fmla="*/ 0 w 38"/>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2">
                    <a:moveTo>
                      <a:pt x="38" y="0"/>
                    </a:moveTo>
                    <a:lnTo>
                      <a:pt x="38" y="27"/>
                    </a:lnTo>
                    <a:lnTo>
                      <a:pt x="38" y="27"/>
                    </a:lnTo>
                    <a:lnTo>
                      <a:pt x="37" y="29"/>
                    </a:lnTo>
                    <a:lnTo>
                      <a:pt x="36" y="31"/>
                    </a:lnTo>
                    <a:lnTo>
                      <a:pt x="34" y="32"/>
                    </a:lnTo>
                    <a:lnTo>
                      <a:pt x="32" y="32"/>
                    </a:lnTo>
                    <a:lnTo>
                      <a:pt x="5" y="32"/>
                    </a:lnTo>
                    <a:lnTo>
                      <a:pt x="5" y="32"/>
                    </a:lnTo>
                    <a:lnTo>
                      <a:pt x="3" y="32"/>
                    </a:lnTo>
                    <a:lnTo>
                      <a:pt x="1" y="31"/>
                    </a:lnTo>
                    <a:lnTo>
                      <a:pt x="0" y="29"/>
                    </a:lnTo>
                    <a:lnTo>
                      <a:pt x="0" y="27"/>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8" name="Freeform 249"/>
              <p:cNvSpPr>
                <a:spLocks/>
              </p:cNvSpPr>
              <p:nvPr/>
            </p:nvSpPr>
            <p:spPr bwMode="auto">
              <a:xfrm>
                <a:off x="1263" y="995"/>
                <a:ext cx="39" cy="32"/>
              </a:xfrm>
              <a:custGeom>
                <a:avLst/>
                <a:gdLst>
                  <a:gd name="T0" fmla="*/ 39 w 39"/>
                  <a:gd name="T1" fmla="*/ 0 h 32"/>
                  <a:gd name="T2" fmla="*/ 39 w 39"/>
                  <a:gd name="T3" fmla="*/ 27 h 32"/>
                  <a:gd name="T4" fmla="*/ 39 w 39"/>
                  <a:gd name="T5" fmla="*/ 27 h 32"/>
                  <a:gd name="T6" fmla="*/ 38 w 39"/>
                  <a:gd name="T7" fmla="*/ 29 h 32"/>
                  <a:gd name="T8" fmla="*/ 36 w 39"/>
                  <a:gd name="T9" fmla="*/ 31 h 32"/>
                  <a:gd name="T10" fmla="*/ 35 w 39"/>
                  <a:gd name="T11" fmla="*/ 32 h 32"/>
                  <a:gd name="T12" fmla="*/ 33 w 39"/>
                  <a:gd name="T13" fmla="*/ 32 h 32"/>
                  <a:gd name="T14" fmla="*/ 6 w 39"/>
                  <a:gd name="T15" fmla="*/ 32 h 32"/>
                  <a:gd name="T16" fmla="*/ 6 w 39"/>
                  <a:gd name="T17" fmla="*/ 32 h 32"/>
                  <a:gd name="T18" fmla="*/ 4 w 39"/>
                  <a:gd name="T19" fmla="*/ 32 h 32"/>
                  <a:gd name="T20" fmla="*/ 2 w 39"/>
                  <a:gd name="T21" fmla="*/ 31 h 32"/>
                  <a:gd name="T22" fmla="*/ 0 w 39"/>
                  <a:gd name="T23" fmla="*/ 29 h 32"/>
                  <a:gd name="T24" fmla="*/ 0 w 39"/>
                  <a:gd name="T25" fmla="*/ 27 h 32"/>
                  <a:gd name="T26" fmla="*/ 0 w 39"/>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2">
                    <a:moveTo>
                      <a:pt x="39" y="0"/>
                    </a:moveTo>
                    <a:lnTo>
                      <a:pt x="39" y="27"/>
                    </a:lnTo>
                    <a:lnTo>
                      <a:pt x="39" y="27"/>
                    </a:lnTo>
                    <a:lnTo>
                      <a:pt x="38" y="29"/>
                    </a:lnTo>
                    <a:lnTo>
                      <a:pt x="36" y="31"/>
                    </a:lnTo>
                    <a:lnTo>
                      <a:pt x="35" y="32"/>
                    </a:lnTo>
                    <a:lnTo>
                      <a:pt x="33" y="32"/>
                    </a:lnTo>
                    <a:lnTo>
                      <a:pt x="6" y="32"/>
                    </a:lnTo>
                    <a:lnTo>
                      <a:pt x="6" y="32"/>
                    </a:lnTo>
                    <a:lnTo>
                      <a:pt x="4" y="32"/>
                    </a:lnTo>
                    <a:lnTo>
                      <a:pt x="2" y="31"/>
                    </a:lnTo>
                    <a:lnTo>
                      <a:pt x="0" y="29"/>
                    </a:lnTo>
                    <a:lnTo>
                      <a:pt x="0" y="27"/>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9" name="Freeform 250"/>
              <p:cNvSpPr>
                <a:spLocks/>
              </p:cNvSpPr>
              <p:nvPr/>
            </p:nvSpPr>
            <p:spPr bwMode="auto">
              <a:xfrm>
                <a:off x="1272" y="1092"/>
                <a:ext cx="148" cy="129"/>
              </a:xfrm>
              <a:custGeom>
                <a:avLst/>
                <a:gdLst>
                  <a:gd name="T0" fmla="*/ 148 w 148"/>
                  <a:gd name="T1" fmla="*/ 0 h 129"/>
                  <a:gd name="T2" fmla="*/ 0 w 148"/>
                  <a:gd name="T3" fmla="*/ 107 h 129"/>
                  <a:gd name="T4" fmla="*/ 0 w 148"/>
                  <a:gd name="T5" fmla="*/ 129 h 129"/>
                  <a:gd name="T6" fmla="*/ 148 w 148"/>
                  <a:gd name="T7" fmla="*/ 76 h 129"/>
                </a:gdLst>
                <a:ahLst/>
                <a:cxnLst>
                  <a:cxn ang="0">
                    <a:pos x="T0" y="T1"/>
                  </a:cxn>
                  <a:cxn ang="0">
                    <a:pos x="T2" y="T3"/>
                  </a:cxn>
                  <a:cxn ang="0">
                    <a:pos x="T4" y="T5"/>
                  </a:cxn>
                  <a:cxn ang="0">
                    <a:pos x="T6" y="T7"/>
                  </a:cxn>
                </a:cxnLst>
                <a:rect l="0" t="0" r="r" b="b"/>
                <a:pathLst>
                  <a:path w="148" h="129">
                    <a:moveTo>
                      <a:pt x="148" y="0"/>
                    </a:moveTo>
                    <a:lnTo>
                      <a:pt x="0" y="107"/>
                    </a:lnTo>
                    <a:lnTo>
                      <a:pt x="0" y="129"/>
                    </a:lnTo>
                    <a:lnTo>
                      <a:pt x="148" y="7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0" name="Freeform 251"/>
              <p:cNvSpPr>
                <a:spLocks/>
              </p:cNvSpPr>
              <p:nvPr/>
            </p:nvSpPr>
            <p:spPr bwMode="auto">
              <a:xfrm>
                <a:off x="1497" y="1095"/>
                <a:ext cx="146" cy="126"/>
              </a:xfrm>
              <a:custGeom>
                <a:avLst/>
                <a:gdLst>
                  <a:gd name="T0" fmla="*/ 0 w 146"/>
                  <a:gd name="T1" fmla="*/ 73 h 126"/>
                  <a:gd name="T2" fmla="*/ 146 w 146"/>
                  <a:gd name="T3" fmla="*/ 126 h 126"/>
                  <a:gd name="T4" fmla="*/ 146 w 146"/>
                  <a:gd name="T5" fmla="*/ 104 h 126"/>
                  <a:gd name="T6" fmla="*/ 0 w 146"/>
                  <a:gd name="T7" fmla="*/ 0 h 126"/>
                </a:gdLst>
                <a:ahLst/>
                <a:cxnLst>
                  <a:cxn ang="0">
                    <a:pos x="T0" y="T1"/>
                  </a:cxn>
                  <a:cxn ang="0">
                    <a:pos x="T2" y="T3"/>
                  </a:cxn>
                  <a:cxn ang="0">
                    <a:pos x="T4" y="T5"/>
                  </a:cxn>
                  <a:cxn ang="0">
                    <a:pos x="T6" y="T7"/>
                  </a:cxn>
                </a:cxnLst>
                <a:rect l="0" t="0" r="r" b="b"/>
                <a:pathLst>
                  <a:path w="146" h="126">
                    <a:moveTo>
                      <a:pt x="0" y="73"/>
                    </a:moveTo>
                    <a:lnTo>
                      <a:pt x="146" y="126"/>
                    </a:lnTo>
                    <a:lnTo>
                      <a:pt x="146" y="104"/>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1" name="Freeform 252"/>
              <p:cNvSpPr>
                <a:spLocks/>
              </p:cNvSpPr>
              <p:nvPr/>
            </p:nvSpPr>
            <p:spPr bwMode="auto">
              <a:xfrm>
                <a:off x="1361" y="944"/>
                <a:ext cx="193" cy="390"/>
              </a:xfrm>
              <a:custGeom>
                <a:avLst/>
                <a:gdLst>
                  <a:gd name="T0" fmla="*/ 126 w 193"/>
                  <a:gd name="T1" fmla="*/ 39 h 390"/>
                  <a:gd name="T2" fmla="*/ 126 w 193"/>
                  <a:gd name="T3" fmla="*/ 39 h 390"/>
                  <a:gd name="T4" fmla="*/ 125 w 193"/>
                  <a:gd name="T5" fmla="*/ 34 h 390"/>
                  <a:gd name="T6" fmla="*/ 124 w 193"/>
                  <a:gd name="T7" fmla="*/ 28 h 390"/>
                  <a:gd name="T8" fmla="*/ 121 w 193"/>
                  <a:gd name="T9" fmla="*/ 22 h 390"/>
                  <a:gd name="T10" fmla="*/ 117 w 193"/>
                  <a:gd name="T11" fmla="*/ 16 h 390"/>
                  <a:gd name="T12" fmla="*/ 113 w 193"/>
                  <a:gd name="T13" fmla="*/ 10 h 390"/>
                  <a:gd name="T14" fmla="*/ 108 w 193"/>
                  <a:gd name="T15" fmla="*/ 6 h 390"/>
                  <a:gd name="T16" fmla="*/ 103 w 193"/>
                  <a:gd name="T17" fmla="*/ 2 h 390"/>
                  <a:gd name="T18" fmla="*/ 98 w 193"/>
                  <a:gd name="T19" fmla="*/ 0 h 390"/>
                  <a:gd name="T20" fmla="*/ 98 w 193"/>
                  <a:gd name="T21" fmla="*/ 0 h 390"/>
                  <a:gd name="T22" fmla="*/ 92 w 193"/>
                  <a:gd name="T23" fmla="*/ 2 h 390"/>
                  <a:gd name="T24" fmla="*/ 87 w 193"/>
                  <a:gd name="T25" fmla="*/ 6 h 390"/>
                  <a:gd name="T26" fmla="*/ 81 w 193"/>
                  <a:gd name="T27" fmla="*/ 10 h 390"/>
                  <a:gd name="T28" fmla="*/ 77 w 193"/>
                  <a:gd name="T29" fmla="*/ 16 h 390"/>
                  <a:gd name="T30" fmla="*/ 74 w 193"/>
                  <a:gd name="T31" fmla="*/ 22 h 390"/>
                  <a:gd name="T32" fmla="*/ 71 w 193"/>
                  <a:gd name="T33" fmla="*/ 28 h 390"/>
                  <a:gd name="T34" fmla="*/ 70 w 193"/>
                  <a:gd name="T35" fmla="*/ 34 h 390"/>
                  <a:gd name="T36" fmla="*/ 69 w 193"/>
                  <a:gd name="T37" fmla="*/ 39 h 390"/>
                  <a:gd name="T38" fmla="*/ 69 w 193"/>
                  <a:gd name="T39" fmla="*/ 282 h 390"/>
                  <a:gd name="T40" fmla="*/ 69 w 193"/>
                  <a:gd name="T41" fmla="*/ 282 h 390"/>
                  <a:gd name="T42" fmla="*/ 70 w 193"/>
                  <a:gd name="T43" fmla="*/ 304 h 390"/>
                  <a:gd name="T44" fmla="*/ 71 w 193"/>
                  <a:gd name="T45" fmla="*/ 323 h 390"/>
                  <a:gd name="T46" fmla="*/ 0 w 193"/>
                  <a:gd name="T47" fmla="*/ 371 h 390"/>
                  <a:gd name="T48" fmla="*/ 0 w 193"/>
                  <a:gd name="T49" fmla="*/ 390 h 390"/>
                  <a:gd name="T50" fmla="*/ 97 w 193"/>
                  <a:gd name="T51" fmla="*/ 357 h 390"/>
                  <a:gd name="T52" fmla="*/ 193 w 193"/>
                  <a:gd name="T53" fmla="*/ 390 h 390"/>
                  <a:gd name="T54" fmla="*/ 193 w 193"/>
                  <a:gd name="T55" fmla="*/ 371 h 390"/>
                  <a:gd name="T56" fmla="*/ 124 w 193"/>
                  <a:gd name="T57" fmla="*/ 324 h 390"/>
                  <a:gd name="T58" fmla="*/ 124 w 193"/>
                  <a:gd name="T59" fmla="*/ 324 h 390"/>
                  <a:gd name="T60" fmla="*/ 126 w 193"/>
                  <a:gd name="T61" fmla="*/ 305 h 390"/>
                  <a:gd name="T62" fmla="*/ 126 w 193"/>
                  <a:gd name="T63" fmla="*/ 282 h 390"/>
                  <a:gd name="T64" fmla="*/ 126 w 193"/>
                  <a:gd name="T65" fmla="*/ 3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390">
                    <a:moveTo>
                      <a:pt x="126" y="39"/>
                    </a:moveTo>
                    <a:lnTo>
                      <a:pt x="126" y="39"/>
                    </a:lnTo>
                    <a:lnTo>
                      <a:pt x="125" y="34"/>
                    </a:lnTo>
                    <a:lnTo>
                      <a:pt x="124" y="28"/>
                    </a:lnTo>
                    <a:lnTo>
                      <a:pt x="121" y="22"/>
                    </a:lnTo>
                    <a:lnTo>
                      <a:pt x="117" y="16"/>
                    </a:lnTo>
                    <a:lnTo>
                      <a:pt x="113" y="10"/>
                    </a:lnTo>
                    <a:lnTo>
                      <a:pt x="108" y="6"/>
                    </a:lnTo>
                    <a:lnTo>
                      <a:pt x="103" y="2"/>
                    </a:lnTo>
                    <a:lnTo>
                      <a:pt x="98" y="0"/>
                    </a:lnTo>
                    <a:lnTo>
                      <a:pt x="98" y="0"/>
                    </a:lnTo>
                    <a:lnTo>
                      <a:pt x="92" y="2"/>
                    </a:lnTo>
                    <a:lnTo>
                      <a:pt x="87" y="6"/>
                    </a:lnTo>
                    <a:lnTo>
                      <a:pt x="81" y="10"/>
                    </a:lnTo>
                    <a:lnTo>
                      <a:pt x="77" y="16"/>
                    </a:lnTo>
                    <a:lnTo>
                      <a:pt x="74" y="22"/>
                    </a:lnTo>
                    <a:lnTo>
                      <a:pt x="71" y="28"/>
                    </a:lnTo>
                    <a:lnTo>
                      <a:pt x="70" y="34"/>
                    </a:lnTo>
                    <a:lnTo>
                      <a:pt x="69" y="39"/>
                    </a:lnTo>
                    <a:lnTo>
                      <a:pt x="69" y="282"/>
                    </a:lnTo>
                    <a:lnTo>
                      <a:pt x="69" y="282"/>
                    </a:lnTo>
                    <a:lnTo>
                      <a:pt x="70" y="304"/>
                    </a:lnTo>
                    <a:lnTo>
                      <a:pt x="71" y="323"/>
                    </a:lnTo>
                    <a:lnTo>
                      <a:pt x="0" y="371"/>
                    </a:lnTo>
                    <a:lnTo>
                      <a:pt x="0" y="390"/>
                    </a:lnTo>
                    <a:lnTo>
                      <a:pt x="97" y="357"/>
                    </a:lnTo>
                    <a:lnTo>
                      <a:pt x="193" y="390"/>
                    </a:lnTo>
                    <a:lnTo>
                      <a:pt x="193" y="371"/>
                    </a:lnTo>
                    <a:lnTo>
                      <a:pt x="124" y="324"/>
                    </a:lnTo>
                    <a:lnTo>
                      <a:pt x="124" y="324"/>
                    </a:lnTo>
                    <a:lnTo>
                      <a:pt x="126" y="305"/>
                    </a:lnTo>
                    <a:lnTo>
                      <a:pt x="126" y="282"/>
                    </a:lnTo>
                    <a:lnTo>
                      <a:pt x="126" y="3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2" name="Freeform 253"/>
              <p:cNvSpPr>
                <a:spLocks/>
              </p:cNvSpPr>
              <p:nvPr/>
            </p:nvSpPr>
            <p:spPr bwMode="auto">
              <a:xfrm>
                <a:off x="1462" y="632"/>
                <a:ext cx="113" cy="47"/>
              </a:xfrm>
              <a:custGeom>
                <a:avLst/>
                <a:gdLst>
                  <a:gd name="T0" fmla="*/ 113 w 113"/>
                  <a:gd name="T1" fmla="*/ 47 h 47"/>
                  <a:gd name="T2" fmla="*/ 113 w 113"/>
                  <a:gd name="T3" fmla="*/ 39 h 47"/>
                  <a:gd name="T4" fmla="*/ 113 w 113"/>
                  <a:gd name="T5" fmla="*/ 39 h 47"/>
                  <a:gd name="T6" fmla="*/ 113 w 113"/>
                  <a:gd name="T7" fmla="*/ 32 h 47"/>
                  <a:gd name="T8" fmla="*/ 110 w 113"/>
                  <a:gd name="T9" fmla="*/ 23 h 47"/>
                  <a:gd name="T10" fmla="*/ 107 w 113"/>
                  <a:gd name="T11" fmla="*/ 17 h 47"/>
                  <a:gd name="T12" fmla="*/ 102 w 113"/>
                  <a:gd name="T13" fmla="*/ 11 h 47"/>
                  <a:gd name="T14" fmla="*/ 97 w 113"/>
                  <a:gd name="T15" fmla="*/ 7 h 47"/>
                  <a:gd name="T16" fmla="*/ 89 w 113"/>
                  <a:gd name="T17" fmla="*/ 3 h 47"/>
                  <a:gd name="T18" fmla="*/ 82 w 113"/>
                  <a:gd name="T19" fmla="*/ 1 h 47"/>
                  <a:gd name="T20" fmla="*/ 74 w 113"/>
                  <a:gd name="T21" fmla="*/ 0 h 47"/>
                  <a:gd name="T22" fmla="*/ 39 w 113"/>
                  <a:gd name="T23" fmla="*/ 0 h 47"/>
                  <a:gd name="T24" fmla="*/ 39 w 113"/>
                  <a:gd name="T25" fmla="*/ 0 h 47"/>
                  <a:gd name="T26" fmla="*/ 32 w 113"/>
                  <a:gd name="T27" fmla="*/ 1 h 47"/>
                  <a:gd name="T28" fmla="*/ 24 w 113"/>
                  <a:gd name="T29" fmla="*/ 3 h 47"/>
                  <a:gd name="T30" fmla="*/ 17 w 113"/>
                  <a:gd name="T31" fmla="*/ 7 h 47"/>
                  <a:gd name="T32" fmla="*/ 11 w 113"/>
                  <a:gd name="T33" fmla="*/ 11 h 47"/>
                  <a:gd name="T34" fmla="*/ 7 w 113"/>
                  <a:gd name="T35" fmla="*/ 17 h 47"/>
                  <a:gd name="T36" fmla="*/ 3 w 113"/>
                  <a:gd name="T37" fmla="*/ 23 h 47"/>
                  <a:gd name="T38" fmla="*/ 1 w 113"/>
                  <a:gd name="T39" fmla="*/ 32 h 47"/>
                  <a:gd name="T40" fmla="*/ 0 w 113"/>
                  <a:gd name="T41" fmla="*/ 39 h 47"/>
                  <a:gd name="T42" fmla="*/ 0 w 113"/>
                  <a:gd name="T43" fmla="*/ 47 h 47"/>
                  <a:gd name="T44" fmla="*/ 25 w 113"/>
                  <a:gd name="T45" fmla="*/ 47 h 47"/>
                  <a:gd name="T46" fmla="*/ 25 w 113"/>
                  <a:gd name="T47" fmla="*/ 39 h 47"/>
                  <a:gd name="T48" fmla="*/ 25 w 113"/>
                  <a:gd name="T49" fmla="*/ 39 h 47"/>
                  <a:gd name="T50" fmla="*/ 26 w 113"/>
                  <a:gd name="T51" fmla="*/ 34 h 47"/>
                  <a:gd name="T52" fmla="*/ 29 w 113"/>
                  <a:gd name="T53" fmla="*/ 29 h 47"/>
                  <a:gd name="T54" fmla="*/ 34 w 113"/>
                  <a:gd name="T55" fmla="*/ 25 h 47"/>
                  <a:gd name="T56" fmla="*/ 39 w 113"/>
                  <a:gd name="T57" fmla="*/ 24 h 47"/>
                  <a:gd name="T58" fmla="*/ 74 w 113"/>
                  <a:gd name="T59" fmla="*/ 24 h 47"/>
                  <a:gd name="T60" fmla="*/ 74 w 113"/>
                  <a:gd name="T61" fmla="*/ 24 h 47"/>
                  <a:gd name="T62" fmla="*/ 80 w 113"/>
                  <a:gd name="T63" fmla="*/ 25 h 47"/>
                  <a:gd name="T64" fmla="*/ 84 w 113"/>
                  <a:gd name="T65" fmla="*/ 29 h 47"/>
                  <a:gd name="T66" fmla="*/ 88 w 113"/>
                  <a:gd name="T67" fmla="*/ 34 h 47"/>
                  <a:gd name="T68" fmla="*/ 89 w 113"/>
                  <a:gd name="T69" fmla="*/ 39 h 47"/>
                  <a:gd name="T70" fmla="*/ 89 w 113"/>
                  <a:gd name="T71" fmla="*/ 47 h 47"/>
                  <a:gd name="T72" fmla="*/ 113 w 113"/>
                  <a:gd name="T7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47">
                    <a:moveTo>
                      <a:pt x="113" y="47"/>
                    </a:moveTo>
                    <a:lnTo>
                      <a:pt x="113" y="39"/>
                    </a:lnTo>
                    <a:lnTo>
                      <a:pt x="113" y="39"/>
                    </a:lnTo>
                    <a:lnTo>
                      <a:pt x="113" y="32"/>
                    </a:lnTo>
                    <a:lnTo>
                      <a:pt x="110" y="23"/>
                    </a:lnTo>
                    <a:lnTo>
                      <a:pt x="107" y="17"/>
                    </a:lnTo>
                    <a:lnTo>
                      <a:pt x="102" y="11"/>
                    </a:lnTo>
                    <a:lnTo>
                      <a:pt x="97" y="7"/>
                    </a:lnTo>
                    <a:lnTo>
                      <a:pt x="89" y="3"/>
                    </a:lnTo>
                    <a:lnTo>
                      <a:pt x="82" y="1"/>
                    </a:lnTo>
                    <a:lnTo>
                      <a:pt x="74" y="0"/>
                    </a:lnTo>
                    <a:lnTo>
                      <a:pt x="39" y="0"/>
                    </a:lnTo>
                    <a:lnTo>
                      <a:pt x="39" y="0"/>
                    </a:lnTo>
                    <a:lnTo>
                      <a:pt x="32" y="1"/>
                    </a:lnTo>
                    <a:lnTo>
                      <a:pt x="24" y="3"/>
                    </a:lnTo>
                    <a:lnTo>
                      <a:pt x="17" y="7"/>
                    </a:lnTo>
                    <a:lnTo>
                      <a:pt x="11" y="11"/>
                    </a:lnTo>
                    <a:lnTo>
                      <a:pt x="7" y="17"/>
                    </a:lnTo>
                    <a:lnTo>
                      <a:pt x="3" y="23"/>
                    </a:lnTo>
                    <a:lnTo>
                      <a:pt x="1" y="32"/>
                    </a:lnTo>
                    <a:lnTo>
                      <a:pt x="0" y="39"/>
                    </a:lnTo>
                    <a:lnTo>
                      <a:pt x="0" y="47"/>
                    </a:lnTo>
                    <a:lnTo>
                      <a:pt x="25" y="47"/>
                    </a:lnTo>
                    <a:lnTo>
                      <a:pt x="25" y="39"/>
                    </a:lnTo>
                    <a:lnTo>
                      <a:pt x="25" y="39"/>
                    </a:lnTo>
                    <a:lnTo>
                      <a:pt x="26" y="34"/>
                    </a:lnTo>
                    <a:lnTo>
                      <a:pt x="29" y="29"/>
                    </a:lnTo>
                    <a:lnTo>
                      <a:pt x="34" y="25"/>
                    </a:lnTo>
                    <a:lnTo>
                      <a:pt x="39" y="24"/>
                    </a:lnTo>
                    <a:lnTo>
                      <a:pt x="74" y="24"/>
                    </a:lnTo>
                    <a:lnTo>
                      <a:pt x="74" y="24"/>
                    </a:lnTo>
                    <a:lnTo>
                      <a:pt x="80" y="25"/>
                    </a:lnTo>
                    <a:lnTo>
                      <a:pt x="84" y="29"/>
                    </a:lnTo>
                    <a:lnTo>
                      <a:pt x="88" y="34"/>
                    </a:lnTo>
                    <a:lnTo>
                      <a:pt x="89" y="39"/>
                    </a:lnTo>
                    <a:lnTo>
                      <a:pt x="89" y="47"/>
                    </a:lnTo>
                    <a:lnTo>
                      <a:pt x="113" y="47"/>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3" name="Freeform 254"/>
              <p:cNvSpPr>
                <a:spLocks/>
              </p:cNvSpPr>
              <p:nvPr/>
            </p:nvSpPr>
            <p:spPr bwMode="auto">
              <a:xfrm>
                <a:off x="1384" y="688"/>
                <a:ext cx="36" cy="197"/>
              </a:xfrm>
              <a:custGeom>
                <a:avLst/>
                <a:gdLst>
                  <a:gd name="T0" fmla="*/ 36 w 36"/>
                  <a:gd name="T1" fmla="*/ 0 h 197"/>
                  <a:gd name="T2" fmla="*/ 15 w 36"/>
                  <a:gd name="T3" fmla="*/ 0 h 197"/>
                  <a:gd name="T4" fmla="*/ 15 w 36"/>
                  <a:gd name="T5" fmla="*/ 0 h 197"/>
                  <a:gd name="T6" fmla="*/ 12 w 36"/>
                  <a:gd name="T7" fmla="*/ 0 h 197"/>
                  <a:gd name="T8" fmla="*/ 9 w 36"/>
                  <a:gd name="T9" fmla="*/ 1 h 197"/>
                  <a:gd name="T10" fmla="*/ 5 w 36"/>
                  <a:gd name="T11" fmla="*/ 4 h 197"/>
                  <a:gd name="T12" fmla="*/ 2 w 36"/>
                  <a:gd name="T13" fmla="*/ 10 h 197"/>
                  <a:gd name="T14" fmla="*/ 1 w 36"/>
                  <a:gd name="T15" fmla="*/ 13 h 197"/>
                  <a:gd name="T16" fmla="*/ 0 w 36"/>
                  <a:gd name="T17" fmla="*/ 16 h 197"/>
                  <a:gd name="T18" fmla="*/ 0 w 36"/>
                  <a:gd name="T19" fmla="*/ 182 h 197"/>
                  <a:gd name="T20" fmla="*/ 0 w 36"/>
                  <a:gd name="T21" fmla="*/ 182 h 197"/>
                  <a:gd name="T22" fmla="*/ 1 w 36"/>
                  <a:gd name="T23" fmla="*/ 184 h 197"/>
                  <a:gd name="T24" fmla="*/ 2 w 36"/>
                  <a:gd name="T25" fmla="*/ 187 h 197"/>
                  <a:gd name="T26" fmla="*/ 5 w 36"/>
                  <a:gd name="T27" fmla="*/ 193 h 197"/>
                  <a:gd name="T28" fmla="*/ 9 w 36"/>
                  <a:gd name="T29" fmla="*/ 196 h 197"/>
                  <a:gd name="T30" fmla="*/ 12 w 36"/>
                  <a:gd name="T31" fmla="*/ 197 h 197"/>
                  <a:gd name="T32" fmla="*/ 15 w 36"/>
                  <a:gd name="T33" fmla="*/ 197 h 197"/>
                  <a:gd name="T34" fmla="*/ 36 w 36"/>
                  <a:gd name="T35"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197">
                    <a:moveTo>
                      <a:pt x="36" y="0"/>
                    </a:moveTo>
                    <a:lnTo>
                      <a:pt x="15" y="0"/>
                    </a:lnTo>
                    <a:lnTo>
                      <a:pt x="15" y="0"/>
                    </a:lnTo>
                    <a:lnTo>
                      <a:pt x="12" y="0"/>
                    </a:lnTo>
                    <a:lnTo>
                      <a:pt x="9" y="1"/>
                    </a:lnTo>
                    <a:lnTo>
                      <a:pt x="5" y="4"/>
                    </a:lnTo>
                    <a:lnTo>
                      <a:pt x="2" y="10"/>
                    </a:lnTo>
                    <a:lnTo>
                      <a:pt x="1" y="13"/>
                    </a:lnTo>
                    <a:lnTo>
                      <a:pt x="0" y="16"/>
                    </a:lnTo>
                    <a:lnTo>
                      <a:pt x="0" y="182"/>
                    </a:lnTo>
                    <a:lnTo>
                      <a:pt x="0" y="182"/>
                    </a:lnTo>
                    <a:lnTo>
                      <a:pt x="1" y="184"/>
                    </a:lnTo>
                    <a:lnTo>
                      <a:pt x="2" y="187"/>
                    </a:lnTo>
                    <a:lnTo>
                      <a:pt x="5" y="193"/>
                    </a:lnTo>
                    <a:lnTo>
                      <a:pt x="9" y="196"/>
                    </a:lnTo>
                    <a:lnTo>
                      <a:pt x="12" y="197"/>
                    </a:lnTo>
                    <a:lnTo>
                      <a:pt x="15" y="197"/>
                    </a:lnTo>
                    <a:lnTo>
                      <a:pt x="36" y="19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4" name="Rectangle 255"/>
              <p:cNvSpPr>
                <a:spLocks noChangeArrowheads="1"/>
              </p:cNvSpPr>
              <p:nvPr/>
            </p:nvSpPr>
            <p:spPr bwMode="auto">
              <a:xfrm>
                <a:off x="1440" y="688"/>
                <a:ext cx="157" cy="197"/>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5" name="Freeform 256"/>
              <p:cNvSpPr>
                <a:spLocks/>
              </p:cNvSpPr>
              <p:nvPr/>
            </p:nvSpPr>
            <p:spPr bwMode="auto">
              <a:xfrm>
                <a:off x="1618" y="688"/>
                <a:ext cx="35" cy="197"/>
              </a:xfrm>
              <a:custGeom>
                <a:avLst/>
                <a:gdLst>
                  <a:gd name="T0" fmla="*/ 0 w 35"/>
                  <a:gd name="T1" fmla="*/ 197 h 197"/>
                  <a:gd name="T2" fmla="*/ 20 w 35"/>
                  <a:gd name="T3" fmla="*/ 197 h 197"/>
                  <a:gd name="T4" fmla="*/ 20 w 35"/>
                  <a:gd name="T5" fmla="*/ 197 h 197"/>
                  <a:gd name="T6" fmla="*/ 23 w 35"/>
                  <a:gd name="T7" fmla="*/ 197 h 197"/>
                  <a:gd name="T8" fmla="*/ 26 w 35"/>
                  <a:gd name="T9" fmla="*/ 196 h 197"/>
                  <a:gd name="T10" fmla="*/ 31 w 35"/>
                  <a:gd name="T11" fmla="*/ 193 h 197"/>
                  <a:gd name="T12" fmla="*/ 34 w 35"/>
                  <a:gd name="T13" fmla="*/ 187 h 197"/>
                  <a:gd name="T14" fmla="*/ 35 w 35"/>
                  <a:gd name="T15" fmla="*/ 184 h 197"/>
                  <a:gd name="T16" fmla="*/ 35 w 35"/>
                  <a:gd name="T17" fmla="*/ 182 h 197"/>
                  <a:gd name="T18" fmla="*/ 35 w 35"/>
                  <a:gd name="T19" fmla="*/ 16 h 197"/>
                  <a:gd name="T20" fmla="*/ 35 w 35"/>
                  <a:gd name="T21" fmla="*/ 16 h 197"/>
                  <a:gd name="T22" fmla="*/ 35 w 35"/>
                  <a:gd name="T23" fmla="*/ 13 h 197"/>
                  <a:gd name="T24" fmla="*/ 34 w 35"/>
                  <a:gd name="T25" fmla="*/ 10 h 197"/>
                  <a:gd name="T26" fmla="*/ 31 w 35"/>
                  <a:gd name="T27" fmla="*/ 4 h 197"/>
                  <a:gd name="T28" fmla="*/ 26 w 35"/>
                  <a:gd name="T29" fmla="*/ 1 h 197"/>
                  <a:gd name="T30" fmla="*/ 23 w 35"/>
                  <a:gd name="T31" fmla="*/ 0 h 197"/>
                  <a:gd name="T32" fmla="*/ 20 w 35"/>
                  <a:gd name="T33" fmla="*/ 0 h 197"/>
                  <a:gd name="T34" fmla="*/ 0 w 35"/>
                  <a:gd name="T3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97">
                    <a:moveTo>
                      <a:pt x="0" y="197"/>
                    </a:moveTo>
                    <a:lnTo>
                      <a:pt x="20" y="197"/>
                    </a:lnTo>
                    <a:lnTo>
                      <a:pt x="20" y="197"/>
                    </a:lnTo>
                    <a:lnTo>
                      <a:pt x="23" y="197"/>
                    </a:lnTo>
                    <a:lnTo>
                      <a:pt x="26" y="196"/>
                    </a:lnTo>
                    <a:lnTo>
                      <a:pt x="31" y="193"/>
                    </a:lnTo>
                    <a:lnTo>
                      <a:pt x="34" y="187"/>
                    </a:lnTo>
                    <a:lnTo>
                      <a:pt x="35" y="184"/>
                    </a:lnTo>
                    <a:lnTo>
                      <a:pt x="35" y="182"/>
                    </a:lnTo>
                    <a:lnTo>
                      <a:pt x="35" y="16"/>
                    </a:lnTo>
                    <a:lnTo>
                      <a:pt x="35" y="16"/>
                    </a:lnTo>
                    <a:lnTo>
                      <a:pt x="35" y="13"/>
                    </a:lnTo>
                    <a:lnTo>
                      <a:pt x="34" y="10"/>
                    </a:lnTo>
                    <a:lnTo>
                      <a:pt x="31" y="4"/>
                    </a:lnTo>
                    <a:lnTo>
                      <a:pt x="26" y="1"/>
                    </a:lnTo>
                    <a:lnTo>
                      <a:pt x="23" y="0"/>
                    </a:lnTo>
                    <a:lnTo>
                      <a:pt x="20" y="0"/>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6" name="Freeform 257"/>
              <p:cNvSpPr>
                <a:spLocks/>
              </p:cNvSpPr>
              <p:nvPr/>
            </p:nvSpPr>
            <p:spPr bwMode="auto">
              <a:xfrm>
                <a:off x="267" y="969"/>
                <a:ext cx="294" cy="267"/>
              </a:xfrm>
              <a:custGeom>
                <a:avLst/>
                <a:gdLst>
                  <a:gd name="T0" fmla="*/ 205 w 294"/>
                  <a:gd name="T1" fmla="*/ 115 h 267"/>
                  <a:gd name="T2" fmla="*/ 210 w 294"/>
                  <a:gd name="T3" fmla="*/ 109 h 267"/>
                  <a:gd name="T4" fmla="*/ 218 w 294"/>
                  <a:gd name="T5" fmla="*/ 106 h 267"/>
                  <a:gd name="T6" fmla="*/ 223 w 294"/>
                  <a:gd name="T7" fmla="*/ 107 h 267"/>
                  <a:gd name="T8" fmla="*/ 231 w 294"/>
                  <a:gd name="T9" fmla="*/ 115 h 267"/>
                  <a:gd name="T10" fmla="*/ 232 w 294"/>
                  <a:gd name="T11" fmla="*/ 120 h 267"/>
                  <a:gd name="T12" fmla="*/ 228 w 294"/>
                  <a:gd name="T13" fmla="*/ 131 h 267"/>
                  <a:gd name="T14" fmla="*/ 218 w 294"/>
                  <a:gd name="T15" fmla="*/ 135 h 267"/>
                  <a:gd name="T16" fmla="*/ 214 w 294"/>
                  <a:gd name="T17" fmla="*/ 135 h 267"/>
                  <a:gd name="T18" fmla="*/ 207 w 294"/>
                  <a:gd name="T19" fmla="*/ 131 h 267"/>
                  <a:gd name="T20" fmla="*/ 185 w 294"/>
                  <a:gd name="T21" fmla="*/ 127 h 267"/>
                  <a:gd name="T22" fmla="*/ 154 w 294"/>
                  <a:gd name="T23" fmla="*/ 116 h 267"/>
                  <a:gd name="T24" fmla="*/ 101 w 294"/>
                  <a:gd name="T25" fmla="*/ 78 h 267"/>
                  <a:gd name="T26" fmla="*/ 63 w 294"/>
                  <a:gd name="T27" fmla="*/ 123 h 267"/>
                  <a:gd name="T28" fmla="*/ 13 w 294"/>
                  <a:gd name="T29" fmla="*/ 137 h 267"/>
                  <a:gd name="T30" fmla="*/ 17 w 294"/>
                  <a:gd name="T31" fmla="*/ 145 h 267"/>
                  <a:gd name="T32" fmla="*/ 29 w 294"/>
                  <a:gd name="T33" fmla="*/ 159 h 267"/>
                  <a:gd name="T34" fmla="*/ 36 w 294"/>
                  <a:gd name="T35" fmla="*/ 167 h 267"/>
                  <a:gd name="T36" fmla="*/ 105 w 294"/>
                  <a:gd name="T37" fmla="*/ 230 h 267"/>
                  <a:gd name="T38" fmla="*/ 147 w 294"/>
                  <a:gd name="T39" fmla="*/ 267 h 267"/>
                  <a:gd name="T40" fmla="*/ 226 w 294"/>
                  <a:gd name="T41" fmla="*/ 198 h 267"/>
                  <a:gd name="T42" fmla="*/ 258 w 294"/>
                  <a:gd name="T43" fmla="*/ 167 h 267"/>
                  <a:gd name="T44" fmla="*/ 273 w 294"/>
                  <a:gd name="T45" fmla="*/ 149 h 267"/>
                  <a:gd name="T46" fmla="*/ 285 w 294"/>
                  <a:gd name="T47" fmla="*/ 131 h 267"/>
                  <a:gd name="T48" fmla="*/ 291 w 294"/>
                  <a:gd name="T49" fmla="*/ 112 h 267"/>
                  <a:gd name="T50" fmla="*/ 294 w 294"/>
                  <a:gd name="T51" fmla="*/ 94 h 267"/>
                  <a:gd name="T52" fmla="*/ 294 w 294"/>
                  <a:gd name="T53" fmla="*/ 76 h 267"/>
                  <a:gd name="T54" fmla="*/ 290 w 294"/>
                  <a:gd name="T55" fmla="*/ 60 h 267"/>
                  <a:gd name="T56" fmla="*/ 284 w 294"/>
                  <a:gd name="T57" fmla="*/ 44 h 267"/>
                  <a:gd name="T58" fmla="*/ 275 w 294"/>
                  <a:gd name="T59" fmla="*/ 31 h 267"/>
                  <a:gd name="T60" fmla="*/ 263 w 294"/>
                  <a:gd name="T61" fmla="*/ 19 h 267"/>
                  <a:gd name="T62" fmla="*/ 251 w 294"/>
                  <a:gd name="T63" fmla="*/ 10 h 267"/>
                  <a:gd name="T64" fmla="*/ 235 w 294"/>
                  <a:gd name="T65" fmla="*/ 3 h 267"/>
                  <a:gd name="T66" fmla="*/ 220 w 294"/>
                  <a:gd name="T67" fmla="*/ 0 h 267"/>
                  <a:gd name="T68" fmla="*/ 203 w 294"/>
                  <a:gd name="T69" fmla="*/ 1 h 267"/>
                  <a:gd name="T70" fmla="*/ 184 w 294"/>
                  <a:gd name="T71" fmla="*/ 5 h 267"/>
                  <a:gd name="T72" fmla="*/ 165 w 294"/>
                  <a:gd name="T73" fmla="*/ 14 h 267"/>
                  <a:gd name="T74" fmla="*/ 147 w 294"/>
                  <a:gd name="T75" fmla="*/ 28 h 267"/>
                  <a:gd name="T76" fmla="*/ 139 w 294"/>
                  <a:gd name="T77" fmla="*/ 21 h 267"/>
                  <a:gd name="T78" fmla="*/ 123 w 294"/>
                  <a:gd name="T79" fmla="*/ 11 h 267"/>
                  <a:gd name="T80" fmla="*/ 108 w 294"/>
                  <a:gd name="T81" fmla="*/ 4 h 267"/>
                  <a:gd name="T82" fmla="*/ 92 w 294"/>
                  <a:gd name="T83" fmla="*/ 1 h 267"/>
                  <a:gd name="T84" fmla="*/ 77 w 294"/>
                  <a:gd name="T85" fmla="*/ 0 h 267"/>
                  <a:gd name="T86" fmla="*/ 64 w 294"/>
                  <a:gd name="T87" fmla="*/ 2 h 267"/>
                  <a:gd name="T88" fmla="*/ 50 w 294"/>
                  <a:gd name="T89" fmla="*/ 7 h 267"/>
                  <a:gd name="T90" fmla="*/ 33 w 294"/>
                  <a:gd name="T91" fmla="*/ 18 h 267"/>
                  <a:gd name="T92" fmla="*/ 14 w 294"/>
                  <a:gd name="T93" fmla="*/ 38 h 267"/>
                  <a:gd name="T94" fmla="*/ 3 w 294"/>
                  <a:gd name="T95" fmla="*/ 64 h 267"/>
                  <a:gd name="T96" fmla="*/ 0 w 294"/>
                  <a:gd name="T97" fmla="*/ 94 h 267"/>
                  <a:gd name="T98" fmla="*/ 3 w 294"/>
                  <a:gd name="T99" fmla="*/ 109 h 267"/>
                  <a:gd name="T100" fmla="*/ 7 w 294"/>
                  <a:gd name="T101" fmla="*/ 12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4" h="267">
                    <a:moveTo>
                      <a:pt x="205" y="115"/>
                    </a:moveTo>
                    <a:lnTo>
                      <a:pt x="205" y="115"/>
                    </a:lnTo>
                    <a:lnTo>
                      <a:pt x="207" y="111"/>
                    </a:lnTo>
                    <a:lnTo>
                      <a:pt x="210" y="109"/>
                    </a:lnTo>
                    <a:lnTo>
                      <a:pt x="214" y="107"/>
                    </a:lnTo>
                    <a:lnTo>
                      <a:pt x="218" y="106"/>
                    </a:lnTo>
                    <a:lnTo>
                      <a:pt x="218" y="106"/>
                    </a:lnTo>
                    <a:lnTo>
                      <a:pt x="223" y="107"/>
                    </a:lnTo>
                    <a:lnTo>
                      <a:pt x="228" y="110"/>
                    </a:lnTo>
                    <a:lnTo>
                      <a:pt x="231" y="115"/>
                    </a:lnTo>
                    <a:lnTo>
                      <a:pt x="232" y="120"/>
                    </a:lnTo>
                    <a:lnTo>
                      <a:pt x="232" y="120"/>
                    </a:lnTo>
                    <a:lnTo>
                      <a:pt x="231" y="127"/>
                    </a:lnTo>
                    <a:lnTo>
                      <a:pt x="228" y="131"/>
                    </a:lnTo>
                    <a:lnTo>
                      <a:pt x="223" y="134"/>
                    </a:lnTo>
                    <a:lnTo>
                      <a:pt x="218" y="135"/>
                    </a:lnTo>
                    <a:lnTo>
                      <a:pt x="218" y="135"/>
                    </a:lnTo>
                    <a:lnTo>
                      <a:pt x="214" y="135"/>
                    </a:lnTo>
                    <a:lnTo>
                      <a:pt x="210" y="133"/>
                    </a:lnTo>
                    <a:lnTo>
                      <a:pt x="207" y="131"/>
                    </a:lnTo>
                    <a:lnTo>
                      <a:pt x="205" y="127"/>
                    </a:lnTo>
                    <a:lnTo>
                      <a:pt x="185" y="127"/>
                    </a:lnTo>
                    <a:lnTo>
                      <a:pt x="163" y="163"/>
                    </a:lnTo>
                    <a:lnTo>
                      <a:pt x="154" y="116"/>
                    </a:lnTo>
                    <a:lnTo>
                      <a:pt x="127" y="211"/>
                    </a:lnTo>
                    <a:lnTo>
                      <a:pt x="101" y="78"/>
                    </a:lnTo>
                    <a:lnTo>
                      <a:pt x="84" y="155"/>
                    </a:lnTo>
                    <a:lnTo>
                      <a:pt x="63" y="123"/>
                    </a:lnTo>
                    <a:lnTo>
                      <a:pt x="53" y="137"/>
                    </a:lnTo>
                    <a:lnTo>
                      <a:pt x="13" y="137"/>
                    </a:lnTo>
                    <a:lnTo>
                      <a:pt x="13" y="137"/>
                    </a:lnTo>
                    <a:lnTo>
                      <a:pt x="17" y="145"/>
                    </a:lnTo>
                    <a:lnTo>
                      <a:pt x="24" y="152"/>
                    </a:lnTo>
                    <a:lnTo>
                      <a:pt x="29" y="159"/>
                    </a:lnTo>
                    <a:lnTo>
                      <a:pt x="36" y="167"/>
                    </a:lnTo>
                    <a:lnTo>
                      <a:pt x="36" y="167"/>
                    </a:lnTo>
                    <a:lnTo>
                      <a:pt x="68" y="198"/>
                    </a:lnTo>
                    <a:lnTo>
                      <a:pt x="105" y="230"/>
                    </a:lnTo>
                    <a:lnTo>
                      <a:pt x="147" y="267"/>
                    </a:lnTo>
                    <a:lnTo>
                      <a:pt x="147" y="267"/>
                    </a:lnTo>
                    <a:lnTo>
                      <a:pt x="190" y="230"/>
                    </a:lnTo>
                    <a:lnTo>
                      <a:pt x="226" y="198"/>
                    </a:lnTo>
                    <a:lnTo>
                      <a:pt x="258" y="167"/>
                    </a:lnTo>
                    <a:lnTo>
                      <a:pt x="258" y="167"/>
                    </a:lnTo>
                    <a:lnTo>
                      <a:pt x="266" y="158"/>
                    </a:lnTo>
                    <a:lnTo>
                      <a:pt x="273" y="149"/>
                    </a:lnTo>
                    <a:lnTo>
                      <a:pt x="280" y="140"/>
                    </a:lnTo>
                    <a:lnTo>
                      <a:pt x="285" y="131"/>
                    </a:lnTo>
                    <a:lnTo>
                      <a:pt x="288" y="121"/>
                    </a:lnTo>
                    <a:lnTo>
                      <a:pt x="291" y="112"/>
                    </a:lnTo>
                    <a:lnTo>
                      <a:pt x="293" y="103"/>
                    </a:lnTo>
                    <a:lnTo>
                      <a:pt x="294" y="94"/>
                    </a:lnTo>
                    <a:lnTo>
                      <a:pt x="294" y="85"/>
                    </a:lnTo>
                    <a:lnTo>
                      <a:pt x="294" y="76"/>
                    </a:lnTo>
                    <a:lnTo>
                      <a:pt x="292" y="68"/>
                    </a:lnTo>
                    <a:lnTo>
                      <a:pt x="290" y="60"/>
                    </a:lnTo>
                    <a:lnTo>
                      <a:pt x="288" y="51"/>
                    </a:lnTo>
                    <a:lnTo>
                      <a:pt x="284" y="44"/>
                    </a:lnTo>
                    <a:lnTo>
                      <a:pt x="280" y="37"/>
                    </a:lnTo>
                    <a:lnTo>
                      <a:pt x="275" y="31"/>
                    </a:lnTo>
                    <a:lnTo>
                      <a:pt x="269" y="25"/>
                    </a:lnTo>
                    <a:lnTo>
                      <a:pt x="263" y="19"/>
                    </a:lnTo>
                    <a:lnTo>
                      <a:pt x="257" y="14"/>
                    </a:lnTo>
                    <a:lnTo>
                      <a:pt x="251" y="10"/>
                    </a:lnTo>
                    <a:lnTo>
                      <a:pt x="244" y="6"/>
                    </a:lnTo>
                    <a:lnTo>
                      <a:pt x="235" y="3"/>
                    </a:lnTo>
                    <a:lnTo>
                      <a:pt x="228" y="2"/>
                    </a:lnTo>
                    <a:lnTo>
                      <a:pt x="220" y="0"/>
                    </a:lnTo>
                    <a:lnTo>
                      <a:pt x="211" y="0"/>
                    </a:lnTo>
                    <a:lnTo>
                      <a:pt x="203" y="1"/>
                    </a:lnTo>
                    <a:lnTo>
                      <a:pt x="193" y="2"/>
                    </a:lnTo>
                    <a:lnTo>
                      <a:pt x="184" y="5"/>
                    </a:lnTo>
                    <a:lnTo>
                      <a:pt x="175" y="9"/>
                    </a:lnTo>
                    <a:lnTo>
                      <a:pt x="165" y="14"/>
                    </a:lnTo>
                    <a:lnTo>
                      <a:pt x="156" y="20"/>
                    </a:lnTo>
                    <a:lnTo>
                      <a:pt x="147" y="28"/>
                    </a:lnTo>
                    <a:lnTo>
                      <a:pt x="147" y="28"/>
                    </a:lnTo>
                    <a:lnTo>
                      <a:pt x="139" y="21"/>
                    </a:lnTo>
                    <a:lnTo>
                      <a:pt x="132" y="15"/>
                    </a:lnTo>
                    <a:lnTo>
                      <a:pt x="123" y="11"/>
                    </a:lnTo>
                    <a:lnTo>
                      <a:pt x="115" y="7"/>
                    </a:lnTo>
                    <a:lnTo>
                      <a:pt x="108" y="4"/>
                    </a:lnTo>
                    <a:lnTo>
                      <a:pt x="100" y="2"/>
                    </a:lnTo>
                    <a:lnTo>
                      <a:pt x="92" y="1"/>
                    </a:lnTo>
                    <a:lnTo>
                      <a:pt x="84" y="0"/>
                    </a:lnTo>
                    <a:lnTo>
                      <a:pt x="77" y="0"/>
                    </a:lnTo>
                    <a:lnTo>
                      <a:pt x="70" y="1"/>
                    </a:lnTo>
                    <a:lnTo>
                      <a:pt x="64" y="2"/>
                    </a:lnTo>
                    <a:lnTo>
                      <a:pt x="56" y="4"/>
                    </a:lnTo>
                    <a:lnTo>
                      <a:pt x="50" y="7"/>
                    </a:lnTo>
                    <a:lnTo>
                      <a:pt x="44" y="9"/>
                    </a:lnTo>
                    <a:lnTo>
                      <a:pt x="33" y="18"/>
                    </a:lnTo>
                    <a:lnTo>
                      <a:pt x="23" y="27"/>
                    </a:lnTo>
                    <a:lnTo>
                      <a:pt x="14" y="38"/>
                    </a:lnTo>
                    <a:lnTo>
                      <a:pt x="7" y="50"/>
                    </a:lnTo>
                    <a:lnTo>
                      <a:pt x="3" y="64"/>
                    </a:lnTo>
                    <a:lnTo>
                      <a:pt x="0" y="78"/>
                    </a:lnTo>
                    <a:lnTo>
                      <a:pt x="0" y="94"/>
                    </a:lnTo>
                    <a:lnTo>
                      <a:pt x="1" y="102"/>
                    </a:lnTo>
                    <a:lnTo>
                      <a:pt x="3" y="109"/>
                    </a:lnTo>
                    <a:lnTo>
                      <a:pt x="5" y="117"/>
                    </a:lnTo>
                    <a:lnTo>
                      <a:pt x="7" y="12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7" name="Freeform 258"/>
              <p:cNvSpPr>
                <a:spLocks/>
              </p:cNvSpPr>
              <p:nvPr/>
            </p:nvSpPr>
            <p:spPr bwMode="auto">
              <a:xfrm>
                <a:off x="1173" y="1701"/>
                <a:ext cx="291" cy="267"/>
              </a:xfrm>
              <a:custGeom>
                <a:avLst/>
                <a:gdLst>
                  <a:gd name="T0" fmla="*/ 141 w 291"/>
                  <a:gd name="T1" fmla="*/ 32 h 267"/>
                  <a:gd name="T2" fmla="*/ 141 w 291"/>
                  <a:gd name="T3" fmla="*/ 32 h 267"/>
                  <a:gd name="T4" fmla="*/ 140 w 291"/>
                  <a:gd name="T5" fmla="*/ 32 h 267"/>
                  <a:gd name="T6" fmla="*/ 140 w 291"/>
                  <a:gd name="T7" fmla="*/ 32 h 267"/>
                  <a:gd name="T8" fmla="*/ 13 w 291"/>
                  <a:gd name="T9" fmla="*/ 160 h 267"/>
                  <a:gd name="T10" fmla="*/ 13 w 291"/>
                  <a:gd name="T11" fmla="*/ 160 h 267"/>
                  <a:gd name="T12" fmla="*/ 7 w 291"/>
                  <a:gd name="T13" fmla="*/ 167 h 267"/>
                  <a:gd name="T14" fmla="*/ 3 w 291"/>
                  <a:gd name="T15" fmla="*/ 175 h 267"/>
                  <a:gd name="T16" fmla="*/ 1 w 291"/>
                  <a:gd name="T17" fmla="*/ 183 h 267"/>
                  <a:gd name="T18" fmla="*/ 0 w 291"/>
                  <a:gd name="T19" fmla="*/ 192 h 267"/>
                  <a:gd name="T20" fmla="*/ 1 w 291"/>
                  <a:gd name="T21" fmla="*/ 201 h 267"/>
                  <a:gd name="T22" fmla="*/ 3 w 291"/>
                  <a:gd name="T23" fmla="*/ 209 h 267"/>
                  <a:gd name="T24" fmla="*/ 7 w 291"/>
                  <a:gd name="T25" fmla="*/ 217 h 267"/>
                  <a:gd name="T26" fmla="*/ 13 w 291"/>
                  <a:gd name="T27" fmla="*/ 225 h 267"/>
                  <a:gd name="T28" fmla="*/ 42 w 291"/>
                  <a:gd name="T29" fmla="*/ 253 h 267"/>
                  <a:gd name="T30" fmla="*/ 42 w 291"/>
                  <a:gd name="T31" fmla="*/ 253 h 267"/>
                  <a:gd name="T32" fmla="*/ 49 w 291"/>
                  <a:gd name="T33" fmla="*/ 259 h 267"/>
                  <a:gd name="T34" fmla="*/ 58 w 291"/>
                  <a:gd name="T35" fmla="*/ 264 h 267"/>
                  <a:gd name="T36" fmla="*/ 66 w 291"/>
                  <a:gd name="T37" fmla="*/ 266 h 267"/>
                  <a:gd name="T38" fmla="*/ 74 w 291"/>
                  <a:gd name="T39" fmla="*/ 267 h 267"/>
                  <a:gd name="T40" fmla="*/ 83 w 291"/>
                  <a:gd name="T41" fmla="*/ 266 h 267"/>
                  <a:gd name="T42" fmla="*/ 92 w 291"/>
                  <a:gd name="T43" fmla="*/ 264 h 267"/>
                  <a:gd name="T44" fmla="*/ 100 w 291"/>
                  <a:gd name="T45" fmla="*/ 259 h 267"/>
                  <a:gd name="T46" fmla="*/ 107 w 291"/>
                  <a:gd name="T47" fmla="*/ 253 h 267"/>
                  <a:gd name="T48" fmla="*/ 278 w 291"/>
                  <a:gd name="T49" fmla="*/ 83 h 267"/>
                  <a:gd name="T50" fmla="*/ 278 w 291"/>
                  <a:gd name="T51" fmla="*/ 83 h 267"/>
                  <a:gd name="T52" fmla="*/ 284 w 291"/>
                  <a:gd name="T53" fmla="*/ 75 h 267"/>
                  <a:gd name="T54" fmla="*/ 288 w 291"/>
                  <a:gd name="T55" fmla="*/ 67 h 267"/>
                  <a:gd name="T56" fmla="*/ 290 w 291"/>
                  <a:gd name="T57" fmla="*/ 59 h 267"/>
                  <a:gd name="T58" fmla="*/ 291 w 291"/>
                  <a:gd name="T59" fmla="*/ 50 h 267"/>
                  <a:gd name="T60" fmla="*/ 290 w 291"/>
                  <a:gd name="T61" fmla="*/ 41 h 267"/>
                  <a:gd name="T62" fmla="*/ 288 w 291"/>
                  <a:gd name="T63" fmla="*/ 33 h 267"/>
                  <a:gd name="T64" fmla="*/ 284 w 291"/>
                  <a:gd name="T65" fmla="*/ 25 h 267"/>
                  <a:gd name="T66" fmla="*/ 278 w 291"/>
                  <a:gd name="T67" fmla="*/ 18 h 267"/>
                  <a:gd name="T68" fmla="*/ 278 w 291"/>
                  <a:gd name="T69" fmla="*/ 18 h 267"/>
                  <a:gd name="T70" fmla="*/ 262 w 291"/>
                  <a:gd name="T71" fmla="*/ 2 h 267"/>
                  <a:gd name="T72" fmla="*/ 262 w 291"/>
                  <a:gd name="T73" fmla="*/ 2 h 267"/>
                  <a:gd name="T74" fmla="*/ 260 w 291"/>
                  <a:gd name="T7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1" h="267">
                    <a:moveTo>
                      <a:pt x="141" y="32"/>
                    </a:moveTo>
                    <a:lnTo>
                      <a:pt x="141" y="32"/>
                    </a:lnTo>
                    <a:lnTo>
                      <a:pt x="140" y="32"/>
                    </a:lnTo>
                    <a:lnTo>
                      <a:pt x="140" y="32"/>
                    </a:lnTo>
                    <a:lnTo>
                      <a:pt x="13" y="160"/>
                    </a:lnTo>
                    <a:lnTo>
                      <a:pt x="13" y="160"/>
                    </a:lnTo>
                    <a:lnTo>
                      <a:pt x="7" y="167"/>
                    </a:lnTo>
                    <a:lnTo>
                      <a:pt x="3" y="175"/>
                    </a:lnTo>
                    <a:lnTo>
                      <a:pt x="1" y="183"/>
                    </a:lnTo>
                    <a:lnTo>
                      <a:pt x="0" y="192"/>
                    </a:lnTo>
                    <a:lnTo>
                      <a:pt x="1" y="201"/>
                    </a:lnTo>
                    <a:lnTo>
                      <a:pt x="3" y="209"/>
                    </a:lnTo>
                    <a:lnTo>
                      <a:pt x="7" y="217"/>
                    </a:lnTo>
                    <a:lnTo>
                      <a:pt x="13" y="225"/>
                    </a:lnTo>
                    <a:lnTo>
                      <a:pt x="42" y="253"/>
                    </a:lnTo>
                    <a:lnTo>
                      <a:pt x="42" y="253"/>
                    </a:lnTo>
                    <a:lnTo>
                      <a:pt x="49" y="259"/>
                    </a:lnTo>
                    <a:lnTo>
                      <a:pt x="58" y="264"/>
                    </a:lnTo>
                    <a:lnTo>
                      <a:pt x="66" y="266"/>
                    </a:lnTo>
                    <a:lnTo>
                      <a:pt x="74" y="267"/>
                    </a:lnTo>
                    <a:lnTo>
                      <a:pt x="83" y="266"/>
                    </a:lnTo>
                    <a:lnTo>
                      <a:pt x="92" y="264"/>
                    </a:lnTo>
                    <a:lnTo>
                      <a:pt x="100" y="259"/>
                    </a:lnTo>
                    <a:lnTo>
                      <a:pt x="107" y="253"/>
                    </a:lnTo>
                    <a:lnTo>
                      <a:pt x="278" y="83"/>
                    </a:lnTo>
                    <a:lnTo>
                      <a:pt x="278" y="83"/>
                    </a:lnTo>
                    <a:lnTo>
                      <a:pt x="284" y="75"/>
                    </a:lnTo>
                    <a:lnTo>
                      <a:pt x="288" y="67"/>
                    </a:lnTo>
                    <a:lnTo>
                      <a:pt x="290" y="59"/>
                    </a:lnTo>
                    <a:lnTo>
                      <a:pt x="291" y="50"/>
                    </a:lnTo>
                    <a:lnTo>
                      <a:pt x="290" y="41"/>
                    </a:lnTo>
                    <a:lnTo>
                      <a:pt x="288" y="33"/>
                    </a:lnTo>
                    <a:lnTo>
                      <a:pt x="284" y="25"/>
                    </a:lnTo>
                    <a:lnTo>
                      <a:pt x="278" y="18"/>
                    </a:lnTo>
                    <a:lnTo>
                      <a:pt x="278" y="18"/>
                    </a:lnTo>
                    <a:lnTo>
                      <a:pt x="262" y="2"/>
                    </a:lnTo>
                    <a:lnTo>
                      <a:pt x="262" y="2"/>
                    </a:lnTo>
                    <a:lnTo>
                      <a:pt x="26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8" name="Freeform 259"/>
              <p:cNvSpPr>
                <a:spLocks/>
              </p:cNvSpPr>
              <p:nvPr/>
            </p:nvSpPr>
            <p:spPr bwMode="auto">
              <a:xfrm>
                <a:off x="1259" y="1812"/>
                <a:ext cx="19" cy="20"/>
              </a:xfrm>
              <a:custGeom>
                <a:avLst/>
                <a:gdLst>
                  <a:gd name="T0" fmla="*/ 17 w 19"/>
                  <a:gd name="T1" fmla="*/ 17 h 20"/>
                  <a:gd name="T2" fmla="*/ 17 w 19"/>
                  <a:gd name="T3" fmla="*/ 17 h 20"/>
                  <a:gd name="T4" fmla="*/ 14 w 19"/>
                  <a:gd name="T5" fmla="*/ 19 h 20"/>
                  <a:gd name="T6" fmla="*/ 10 w 19"/>
                  <a:gd name="T7" fmla="*/ 20 h 20"/>
                  <a:gd name="T8" fmla="*/ 7 w 19"/>
                  <a:gd name="T9" fmla="*/ 19 h 20"/>
                  <a:gd name="T10" fmla="*/ 3 w 19"/>
                  <a:gd name="T11" fmla="*/ 17 h 20"/>
                  <a:gd name="T12" fmla="*/ 3 w 19"/>
                  <a:gd name="T13" fmla="*/ 17 h 20"/>
                  <a:gd name="T14" fmla="*/ 1 w 19"/>
                  <a:gd name="T15" fmla="*/ 14 h 20"/>
                  <a:gd name="T16" fmla="*/ 0 w 19"/>
                  <a:gd name="T17" fmla="*/ 10 h 20"/>
                  <a:gd name="T18" fmla="*/ 1 w 19"/>
                  <a:gd name="T19" fmla="*/ 7 h 20"/>
                  <a:gd name="T20" fmla="*/ 3 w 19"/>
                  <a:gd name="T21" fmla="*/ 3 h 20"/>
                  <a:gd name="T22" fmla="*/ 3 w 19"/>
                  <a:gd name="T23" fmla="*/ 3 h 20"/>
                  <a:gd name="T24" fmla="*/ 7 w 19"/>
                  <a:gd name="T25" fmla="*/ 1 h 20"/>
                  <a:gd name="T26" fmla="*/ 10 w 19"/>
                  <a:gd name="T27" fmla="*/ 0 h 20"/>
                  <a:gd name="T28" fmla="*/ 14 w 19"/>
                  <a:gd name="T29" fmla="*/ 1 h 20"/>
                  <a:gd name="T30" fmla="*/ 17 w 19"/>
                  <a:gd name="T31" fmla="*/ 3 h 20"/>
                  <a:gd name="T32" fmla="*/ 17 w 19"/>
                  <a:gd name="T33" fmla="*/ 3 h 20"/>
                  <a:gd name="T34" fmla="*/ 19 w 19"/>
                  <a:gd name="T35" fmla="*/ 7 h 20"/>
                  <a:gd name="T36" fmla="*/ 19 w 19"/>
                  <a:gd name="T37" fmla="*/ 10 h 20"/>
                  <a:gd name="T38" fmla="*/ 19 w 19"/>
                  <a:gd name="T39" fmla="*/ 14 h 20"/>
                  <a:gd name="T40" fmla="*/ 17 w 19"/>
                  <a:gd name="T41" fmla="*/ 17 h 20"/>
                  <a:gd name="T42" fmla="*/ 17 w 19"/>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7" y="17"/>
                    </a:moveTo>
                    <a:lnTo>
                      <a:pt x="17" y="17"/>
                    </a:lnTo>
                    <a:lnTo>
                      <a:pt x="14" y="19"/>
                    </a:lnTo>
                    <a:lnTo>
                      <a:pt x="10" y="20"/>
                    </a:lnTo>
                    <a:lnTo>
                      <a:pt x="7" y="19"/>
                    </a:lnTo>
                    <a:lnTo>
                      <a:pt x="3" y="17"/>
                    </a:lnTo>
                    <a:lnTo>
                      <a:pt x="3" y="17"/>
                    </a:lnTo>
                    <a:lnTo>
                      <a:pt x="1" y="14"/>
                    </a:lnTo>
                    <a:lnTo>
                      <a:pt x="0" y="10"/>
                    </a:lnTo>
                    <a:lnTo>
                      <a:pt x="1" y="7"/>
                    </a:lnTo>
                    <a:lnTo>
                      <a:pt x="3" y="3"/>
                    </a:lnTo>
                    <a:lnTo>
                      <a:pt x="3" y="3"/>
                    </a:lnTo>
                    <a:lnTo>
                      <a:pt x="7" y="1"/>
                    </a:lnTo>
                    <a:lnTo>
                      <a:pt x="10" y="0"/>
                    </a:lnTo>
                    <a:lnTo>
                      <a:pt x="14" y="1"/>
                    </a:lnTo>
                    <a:lnTo>
                      <a:pt x="17" y="3"/>
                    </a:lnTo>
                    <a:lnTo>
                      <a:pt x="17" y="3"/>
                    </a:lnTo>
                    <a:lnTo>
                      <a:pt x="19" y="7"/>
                    </a:lnTo>
                    <a:lnTo>
                      <a:pt x="19" y="10"/>
                    </a:lnTo>
                    <a:lnTo>
                      <a:pt x="19" y="14"/>
                    </a:lnTo>
                    <a:lnTo>
                      <a:pt x="17" y="17"/>
                    </a:lnTo>
                    <a:lnTo>
                      <a:pt x="17"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9" name="Freeform 260"/>
              <p:cNvSpPr>
                <a:spLocks/>
              </p:cNvSpPr>
              <p:nvPr/>
            </p:nvSpPr>
            <p:spPr bwMode="auto">
              <a:xfrm>
                <a:off x="1309" y="1763"/>
                <a:ext cx="19" cy="19"/>
              </a:xfrm>
              <a:custGeom>
                <a:avLst/>
                <a:gdLst>
                  <a:gd name="T0" fmla="*/ 3 w 19"/>
                  <a:gd name="T1" fmla="*/ 3 h 19"/>
                  <a:gd name="T2" fmla="*/ 3 w 19"/>
                  <a:gd name="T3" fmla="*/ 3 h 19"/>
                  <a:gd name="T4" fmla="*/ 6 w 19"/>
                  <a:gd name="T5" fmla="*/ 1 h 19"/>
                  <a:gd name="T6" fmla="*/ 9 w 19"/>
                  <a:gd name="T7" fmla="*/ 0 h 19"/>
                  <a:gd name="T8" fmla="*/ 13 w 19"/>
                  <a:gd name="T9" fmla="*/ 1 h 19"/>
                  <a:gd name="T10" fmla="*/ 16 w 19"/>
                  <a:gd name="T11" fmla="*/ 3 h 19"/>
                  <a:gd name="T12" fmla="*/ 16 w 19"/>
                  <a:gd name="T13" fmla="*/ 3 h 19"/>
                  <a:gd name="T14" fmla="*/ 18 w 19"/>
                  <a:gd name="T15" fmla="*/ 6 h 19"/>
                  <a:gd name="T16" fmla="*/ 19 w 19"/>
                  <a:gd name="T17" fmla="*/ 9 h 19"/>
                  <a:gd name="T18" fmla="*/ 18 w 19"/>
                  <a:gd name="T19" fmla="*/ 13 h 19"/>
                  <a:gd name="T20" fmla="*/ 16 w 19"/>
                  <a:gd name="T21" fmla="*/ 16 h 19"/>
                  <a:gd name="T22" fmla="*/ 16 w 19"/>
                  <a:gd name="T23" fmla="*/ 16 h 19"/>
                  <a:gd name="T24" fmla="*/ 13 w 19"/>
                  <a:gd name="T25" fmla="*/ 19 h 19"/>
                  <a:gd name="T26" fmla="*/ 9 w 19"/>
                  <a:gd name="T27" fmla="*/ 19 h 19"/>
                  <a:gd name="T28" fmla="*/ 6 w 19"/>
                  <a:gd name="T29" fmla="*/ 19 h 19"/>
                  <a:gd name="T30" fmla="*/ 3 w 19"/>
                  <a:gd name="T31" fmla="*/ 16 h 19"/>
                  <a:gd name="T32" fmla="*/ 3 w 19"/>
                  <a:gd name="T33" fmla="*/ 16 h 19"/>
                  <a:gd name="T34" fmla="*/ 1 w 19"/>
                  <a:gd name="T35" fmla="*/ 13 h 19"/>
                  <a:gd name="T36" fmla="*/ 0 w 19"/>
                  <a:gd name="T37" fmla="*/ 9 h 19"/>
                  <a:gd name="T38" fmla="*/ 1 w 19"/>
                  <a:gd name="T39" fmla="*/ 6 h 19"/>
                  <a:gd name="T40" fmla="*/ 3 w 19"/>
                  <a:gd name="T41" fmla="*/ 3 h 19"/>
                  <a:gd name="T42" fmla="*/ 3 w 19"/>
                  <a:gd name="T4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3" y="3"/>
                    </a:moveTo>
                    <a:lnTo>
                      <a:pt x="3" y="3"/>
                    </a:lnTo>
                    <a:lnTo>
                      <a:pt x="6" y="1"/>
                    </a:lnTo>
                    <a:lnTo>
                      <a:pt x="9" y="0"/>
                    </a:lnTo>
                    <a:lnTo>
                      <a:pt x="13" y="1"/>
                    </a:lnTo>
                    <a:lnTo>
                      <a:pt x="16" y="3"/>
                    </a:lnTo>
                    <a:lnTo>
                      <a:pt x="16" y="3"/>
                    </a:lnTo>
                    <a:lnTo>
                      <a:pt x="18" y="6"/>
                    </a:lnTo>
                    <a:lnTo>
                      <a:pt x="19" y="9"/>
                    </a:lnTo>
                    <a:lnTo>
                      <a:pt x="18" y="13"/>
                    </a:lnTo>
                    <a:lnTo>
                      <a:pt x="16" y="16"/>
                    </a:lnTo>
                    <a:lnTo>
                      <a:pt x="16" y="16"/>
                    </a:lnTo>
                    <a:lnTo>
                      <a:pt x="13" y="19"/>
                    </a:lnTo>
                    <a:lnTo>
                      <a:pt x="9" y="19"/>
                    </a:lnTo>
                    <a:lnTo>
                      <a:pt x="6" y="19"/>
                    </a:lnTo>
                    <a:lnTo>
                      <a:pt x="3" y="16"/>
                    </a:lnTo>
                    <a:lnTo>
                      <a:pt x="3" y="16"/>
                    </a:lnTo>
                    <a:lnTo>
                      <a:pt x="1" y="13"/>
                    </a:lnTo>
                    <a:lnTo>
                      <a:pt x="0" y="9"/>
                    </a:lnTo>
                    <a:lnTo>
                      <a:pt x="1" y="6"/>
                    </a:lnTo>
                    <a:lnTo>
                      <a:pt x="3" y="3"/>
                    </a:lnTo>
                    <a:lnTo>
                      <a:pt x="3" y="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0" name="Freeform 261"/>
              <p:cNvSpPr>
                <a:spLocks/>
              </p:cNvSpPr>
              <p:nvPr/>
            </p:nvSpPr>
            <p:spPr bwMode="auto">
              <a:xfrm>
                <a:off x="1284" y="1837"/>
                <a:ext cx="20" cy="20"/>
              </a:xfrm>
              <a:custGeom>
                <a:avLst/>
                <a:gdLst>
                  <a:gd name="T0" fmla="*/ 17 w 20"/>
                  <a:gd name="T1" fmla="*/ 17 h 20"/>
                  <a:gd name="T2" fmla="*/ 17 w 20"/>
                  <a:gd name="T3" fmla="*/ 17 h 20"/>
                  <a:gd name="T4" fmla="*/ 13 w 20"/>
                  <a:gd name="T5" fmla="*/ 19 h 20"/>
                  <a:gd name="T6" fmla="*/ 9 w 20"/>
                  <a:gd name="T7" fmla="*/ 20 h 20"/>
                  <a:gd name="T8" fmla="*/ 6 w 20"/>
                  <a:gd name="T9" fmla="*/ 19 h 20"/>
                  <a:gd name="T10" fmla="*/ 3 w 20"/>
                  <a:gd name="T11" fmla="*/ 17 h 20"/>
                  <a:gd name="T12" fmla="*/ 3 w 20"/>
                  <a:gd name="T13" fmla="*/ 17 h 20"/>
                  <a:gd name="T14" fmla="*/ 1 w 20"/>
                  <a:gd name="T15" fmla="*/ 13 h 20"/>
                  <a:gd name="T16" fmla="*/ 0 w 20"/>
                  <a:gd name="T17" fmla="*/ 10 h 20"/>
                  <a:gd name="T18" fmla="*/ 1 w 20"/>
                  <a:gd name="T19" fmla="*/ 6 h 20"/>
                  <a:gd name="T20" fmla="*/ 3 w 20"/>
                  <a:gd name="T21" fmla="*/ 3 h 20"/>
                  <a:gd name="T22" fmla="*/ 3 w 20"/>
                  <a:gd name="T23" fmla="*/ 3 h 20"/>
                  <a:gd name="T24" fmla="*/ 6 w 20"/>
                  <a:gd name="T25" fmla="*/ 1 h 20"/>
                  <a:gd name="T26" fmla="*/ 9 w 20"/>
                  <a:gd name="T27" fmla="*/ 0 h 20"/>
                  <a:gd name="T28" fmla="*/ 13 w 20"/>
                  <a:gd name="T29" fmla="*/ 1 h 20"/>
                  <a:gd name="T30" fmla="*/ 17 w 20"/>
                  <a:gd name="T31" fmla="*/ 3 h 20"/>
                  <a:gd name="T32" fmla="*/ 17 w 20"/>
                  <a:gd name="T33" fmla="*/ 3 h 20"/>
                  <a:gd name="T34" fmla="*/ 19 w 20"/>
                  <a:gd name="T35" fmla="*/ 6 h 20"/>
                  <a:gd name="T36" fmla="*/ 20 w 20"/>
                  <a:gd name="T37" fmla="*/ 10 h 20"/>
                  <a:gd name="T38" fmla="*/ 19 w 20"/>
                  <a:gd name="T39" fmla="*/ 13 h 20"/>
                  <a:gd name="T40" fmla="*/ 17 w 20"/>
                  <a:gd name="T41" fmla="*/ 17 h 20"/>
                  <a:gd name="T42" fmla="*/ 17 w 20"/>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7" y="17"/>
                    </a:moveTo>
                    <a:lnTo>
                      <a:pt x="17" y="17"/>
                    </a:lnTo>
                    <a:lnTo>
                      <a:pt x="13" y="19"/>
                    </a:lnTo>
                    <a:lnTo>
                      <a:pt x="9" y="20"/>
                    </a:lnTo>
                    <a:lnTo>
                      <a:pt x="6" y="19"/>
                    </a:lnTo>
                    <a:lnTo>
                      <a:pt x="3" y="17"/>
                    </a:lnTo>
                    <a:lnTo>
                      <a:pt x="3" y="17"/>
                    </a:lnTo>
                    <a:lnTo>
                      <a:pt x="1" y="13"/>
                    </a:lnTo>
                    <a:lnTo>
                      <a:pt x="0" y="10"/>
                    </a:lnTo>
                    <a:lnTo>
                      <a:pt x="1" y="6"/>
                    </a:lnTo>
                    <a:lnTo>
                      <a:pt x="3" y="3"/>
                    </a:lnTo>
                    <a:lnTo>
                      <a:pt x="3" y="3"/>
                    </a:lnTo>
                    <a:lnTo>
                      <a:pt x="6" y="1"/>
                    </a:lnTo>
                    <a:lnTo>
                      <a:pt x="9" y="0"/>
                    </a:lnTo>
                    <a:lnTo>
                      <a:pt x="13" y="1"/>
                    </a:lnTo>
                    <a:lnTo>
                      <a:pt x="17" y="3"/>
                    </a:lnTo>
                    <a:lnTo>
                      <a:pt x="17" y="3"/>
                    </a:lnTo>
                    <a:lnTo>
                      <a:pt x="19" y="6"/>
                    </a:lnTo>
                    <a:lnTo>
                      <a:pt x="20" y="10"/>
                    </a:lnTo>
                    <a:lnTo>
                      <a:pt x="19" y="13"/>
                    </a:lnTo>
                    <a:lnTo>
                      <a:pt x="17" y="17"/>
                    </a:lnTo>
                    <a:lnTo>
                      <a:pt x="17"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1" name="Freeform 262"/>
              <p:cNvSpPr>
                <a:spLocks/>
              </p:cNvSpPr>
              <p:nvPr/>
            </p:nvSpPr>
            <p:spPr bwMode="auto">
              <a:xfrm>
                <a:off x="1284" y="1788"/>
                <a:ext cx="20" cy="18"/>
              </a:xfrm>
              <a:custGeom>
                <a:avLst/>
                <a:gdLst>
                  <a:gd name="T0" fmla="*/ 17 w 20"/>
                  <a:gd name="T1" fmla="*/ 16 h 18"/>
                  <a:gd name="T2" fmla="*/ 17 w 20"/>
                  <a:gd name="T3" fmla="*/ 16 h 18"/>
                  <a:gd name="T4" fmla="*/ 13 w 20"/>
                  <a:gd name="T5" fmla="*/ 18 h 18"/>
                  <a:gd name="T6" fmla="*/ 9 w 20"/>
                  <a:gd name="T7" fmla="*/ 18 h 18"/>
                  <a:gd name="T8" fmla="*/ 6 w 20"/>
                  <a:gd name="T9" fmla="*/ 18 h 18"/>
                  <a:gd name="T10" fmla="*/ 3 w 20"/>
                  <a:gd name="T11" fmla="*/ 16 h 18"/>
                  <a:gd name="T12" fmla="*/ 3 w 20"/>
                  <a:gd name="T13" fmla="*/ 16 h 18"/>
                  <a:gd name="T14" fmla="*/ 1 w 20"/>
                  <a:gd name="T15" fmla="*/ 13 h 18"/>
                  <a:gd name="T16" fmla="*/ 0 w 20"/>
                  <a:gd name="T17" fmla="*/ 9 h 18"/>
                  <a:gd name="T18" fmla="*/ 1 w 20"/>
                  <a:gd name="T19" fmla="*/ 6 h 18"/>
                  <a:gd name="T20" fmla="*/ 3 w 20"/>
                  <a:gd name="T21" fmla="*/ 3 h 18"/>
                  <a:gd name="T22" fmla="*/ 3 w 20"/>
                  <a:gd name="T23" fmla="*/ 3 h 18"/>
                  <a:gd name="T24" fmla="*/ 6 w 20"/>
                  <a:gd name="T25" fmla="*/ 1 h 18"/>
                  <a:gd name="T26" fmla="*/ 9 w 20"/>
                  <a:gd name="T27" fmla="*/ 0 h 18"/>
                  <a:gd name="T28" fmla="*/ 13 w 20"/>
                  <a:gd name="T29" fmla="*/ 1 h 18"/>
                  <a:gd name="T30" fmla="*/ 17 w 20"/>
                  <a:gd name="T31" fmla="*/ 3 h 18"/>
                  <a:gd name="T32" fmla="*/ 17 w 20"/>
                  <a:gd name="T33" fmla="*/ 3 h 18"/>
                  <a:gd name="T34" fmla="*/ 19 w 20"/>
                  <a:gd name="T35" fmla="*/ 6 h 18"/>
                  <a:gd name="T36" fmla="*/ 20 w 20"/>
                  <a:gd name="T37" fmla="*/ 9 h 18"/>
                  <a:gd name="T38" fmla="*/ 19 w 20"/>
                  <a:gd name="T39" fmla="*/ 13 h 18"/>
                  <a:gd name="T40" fmla="*/ 17 w 20"/>
                  <a:gd name="T41" fmla="*/ 16 h 18"/>
                  <a:gd name="T42" fmla="*/ 17 w 20"/>
                  <a:gd name="T4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7" y="16"/>
                    </a:moveTo>
                    <a:lnTo>
                      <a:pt x="17" y="16"/>
                    </a:lnTo>
                    <a:lnTo>
                      <a:pt x="13" y="18"/>
                    </a:lnTo>
                    <a:lnTo>
                      <a:pt x="9" y="18"/>
                    </a:lnTo>
                    <a:lnTo>
                      <a:pt x="6" y="18"/>
                    </a:lnTo>
                    <a:lnTo>
                      <a:pt x="3" y="16"/>
                    </a:lnTo>
                    <a:lnTo>
                      <a:pt x="3" y="16"/>
                    </a:lnTo>
                    <a:lnTo>
                      <a:pt x="1" y="13"/>
                    </a:lnTo>
                    <a:lnTo>
                      <a:pt x="0" y="9"/>
                    </a:lnTo>
                    <a:lnTo>
                      <a:pt x="1" y="6"/>
                    </a:lnTo>
                    <a:lnTo>
                      <a:pt x="3" y="3"/>
                    </a:lnTo>
                    <a:lnTo>
                      <a:pt x="3" y="3"/>
                    </a:lnTo>
                    <a:lnTo>
                      <a:pt x="6" y="1"/>
                    </a:lnTo>
                    <a:lnTo>
                      <a:pt x="9" y="0"/>
                    </a:lnTo>
                    <a:lnTo>
                      <a:pt x="13" y="1"/>
                    </a:lnTo>
                    <a:lnTo>
                      <a:pt x="17" y="3"/>
                    </a:lnTo>
                    <a:lnTo>
                      <a:pt x="17" y="3"/>
                    </a:lnTo>
                    <a:lnTo>
                      <a:pt x="19" y="6"/>
                    </a:lnTo>
                    <a:lnTo>
                      <a:pt x="20" y="9"/>
                    </a:lnTo>
                    <a:lnTo>
                      <a:pt x="19" y="13"/>
                    </a:lnTo>
                    <a:lnTo>
                      <a:pt x="17" y="16"/>
                    </a:lnTo>
                    <a:lnTo>
                      <a:pt x="17"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2" name="Freeform 263"/>
              <p:cNvSpPr>
                <a:spLocks/>
              </p:cNvSpPr>
              <p:nvPr/>
            </p:nvSpPr>
            <p:spPr bwMode="auto">
              <a:xfrm>
                <a:off x="1309" y="1812"/>
                <a:ext cx="19" cy="20"/>
              </a:xfrm>
              <a:custGeom>
                <a:avLst/>
                <a:gdLst>
                  <a:gd name="T0" fmla="*/ 3 w 19"/>
                  <a:gd name="T1" fmla="*/ 3 h 20"/>
                  <a:gd name="T2" fmla="*/ 3 w 19"/>
                  <a:gd name="T3" fmla="*/ 3 h 20"/>
                  <a:gd name="T4" fmla="*/ 6 w 19"/>
                  <a:gd name="T5" fmla="*/ 1 h 20"/>
                  <a:gd name="T6" fmla="*/ 9 w 19"/>
                  <a:gd name="T7" fmla="*/ 0 h 20"/>
                  <a:gd name="T8" fmla="*/ 13 w 19"/>
                  <a:gd name="T9" fmla="*/ 1 h 20"/>
                  <a:gd name="T10" fmla="*/ 16 w 19"/>
                  <a:gd name="T11" fmla="*/ 3 h 20"/>
                  <a:gd name="T12" fmla="*/ 16 w 19"/>
                  <a:gd name="T13" fmla="*/ 3 h 20"/>
                  <a:gd name="T14" fmla="*/ 18 w 19"/>
                  <a:gd name="T15" fmla="*/ 7 h 20"/>
                  <a:gd name="T16" fmla="*/ 19 w 19"/>
                  <a:gd name="T17" fmla="*/ 10 h 20"/>
                  <a:gd name="T18" fmla="*/ 18 w 19"/>
                  <a:gd name="T19" fmla="*/ 14 h 20"/>
                  <a:gd name="T20" fmla="*/ 16 w 19"/>
                  <a:gd name="T21" fmla="*/ 17 h 20"/>
                  <a:gd name="T22" fmla="*/ 16 w 19"/>
                  <a:gd name="T23" fmla="*/ 17 h 20"/>
                  <a:gd name="T24" fmla="*/ 13 w 19"/>
                  <a:gd name="T25" fmla="*/ 19 h 20"/>
                  <a:gd name="T26" fmla="*/ 9 w 19"/>
                  <a:gd name="T27" fmla="*/ 20 h 20"/>
                  <a:gd name="T28" fmla="*/ 6 w 19"/>
                  <a:gd name="T29" fmla="*/ 19 h 20"/>
                  <a:gd name="T30" fmla="*/ 3 w 19"/>
                  <a:gd name="T31" fmla="*/ 17 h 20"/>
                  <a:gd name="T32" fmla="*/ 3 w 19"/>
                  <a:gd name="T33" fmla="*/ 17 h 20"/>
                  <a:gd name="T34" fmla="*/ 1 w 19"/>
                  <a:gd name="T35" fmla="*/ 14 h 20"/>
                  <a:gd name="T36" fmla="*/ 0 w 19"/>
                  <a:gd name="T37" fmla="*/ 10 h 20"/>
                  <a:gd name="T38" fmla="*/ 1 w 19"/>
                  <a:gd name="T39" fmla="*/ 7 h 20"/>
                  <a:gd name="T40" fmla="*/ 3 w 19"/>
                  <a:gd name="T41" fmla="*/ 3 h 20"/>
                  <a:gd name="T42" fmla="*/ 3 w 19"/>
                  <a:gd name="T43"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3" y="3"/>
                    </a:moveTo>
                    <a:lnTo>
                      <a:pt x="3" y="3"/>
                    </a:lnTo>
                    <a:lnTo>
                      <a:pt x="6" y="1"/>
                    </a:lnTo>
                    <a:lnTo>
                      <a:pt x="9" y="0"/>
                    </a:lnTo>
                    <a:lnTo>
                      <a:pt x="13" y="1"/>
                    </a:lnTo>
                    <a:lnTo>
                      <a:pt x="16" y="3"/>
                    </a:lnTo>
                    <a:lnTo>
                      <a:pt x="16" y="3"/>
                    </a:lnTo>
                    <a:lnTo>
                      <a:pt x="18" y="7"/>
                    </a:lnTo>
                    <a:lnTo>
                      <a:pt x="19" y="10"/>
                    </a:lnTo>
                    <a:lnTo>
                      <a:pt x="18" y="14"/>
                    </a:lnTo>
                    <a:lnTo>
                      <a:pt x="16" y="17"/>
                    </a:lnTo>
                    <a:lnTo>
                      <a:pt x="16" y="17"/>
                    </a:lnTo>
                    <a:lnTo>
                      <a:pt x="13" y="19"/>
                    </a:lnTo>
                    <a:lnTo>
                      <a:pt x="9" y="20"/>
                    </a:lnTo>
                    <a:lnTo>
                      <a:pt x="6" y="19"/>
                    </a:lnTo>
                    <a:lnTo>
                      <a:pt x="3" y="17"/>
                    </a:lnTo>
                    <a:lnTo>
                      <a:pt x="3" y="17"/>
                    </a:lnTo>
                    <a:lnTo>
                      <a:pt x="1" y="14"/>
                    </a:lnTo>
                    <a:lnTo>
                      <a:pt x="0" y="10"/>
                    </a:lnTo>
                    <a:lnTo>
                      <a:pt x="1" y="7"/>
                    </a:lnTo>
                    <a:lnTo>
                      <a:pt x="3" y="3"/>
                    </a:lnTo>
                    <a:lnTo>
                      <a:pt x="3" y="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3" name="Freeform 264"/>
              <p:cNvSpPr>
                <a:spLocks/>
              </p:cNvSpPr>
              <p:nvPr/>
            </p:nvSpPr>
            <p:spPr bwMode="auto">
              <a:xfrm>
                <a:off x="1309" y="1863"/>
                <a:ext cx="19" cy="18"/>
              </a:xfrm>
              <a:custGeom>
                <a:avLst/>
                <a:gdLst>
                  <a:gd name="T0" fmla="*/ 16 w 19"/>
                  <a:gd name="T1" fmla="*/ 15 h 18"/>
                  <a:gd name="T2" fmla="*/ 16 w 19"/>
                  <a:gd name="T3" fmla="*/ 15 h 18"/>
                  <a:gd name="T4" fmla="*/ 13 w 19"/>
                  <a:gd name="T5" fmla="*/ 17 h 18"/>
                  <a:gd name="T6" fmla="*/ 9 w 19"/>
                  <a:gd name="T7" fmla="*/ 18 h 18"/>
                  <a:gd name="T8" fmla="*/ 6 w 19"/>
                  <a:gd name="T9" fmla="*/ 17 h 18"/>
                  <a:gd name="T10" fmla="*/ 3 w 19"/>
                  <a:gd name="T11" fmla="*/ 15 h 18"/>
                  <a:gd name="T12" fmla="*/ 3 w 19"/>
                  <a:gd name="T13" fmla="*/ 15 h 18"/>
                  <a:gd name="T14" fmla="*/ 1 w 19"/>
                  <a:gd name="T15" fmla="*/ 12 h 18"/>
                  <a:gd name="T16" fmla="*/ 0 w 19"/>
                  <a:gd name="T17" fmla="*/ 9 h 18"/>
                  <a:gd name="T18" fmla="*/ 1 w 19"/>
                  <a:gd name="T19" fmla="*/ 5 h 18"/>
                  <a:gd name="T20" fmla="*/ 3 w 19"/>
                  <a:gd name="T21" fmla="*/ 2 h 18"/>
                  <a:gd name="T22" fmla="*/ 3 w 19"/>
                  <a:gd name="T23" fmla="*/ 2 h 18"/>
                  <a:gd name="T24" fmla="*/ 6 w 19"/>
                  <a:gd name="T25" fmla="*/ 0 h 18"/>
                  <a:gd name="T26" fmla="*/ 9 w 19"/>
                  <a:gd name="T27" fmla="*/ 0 h 18"/>
                  <a:gd name="T28" fmla="*/ 13 w 19"/>
                  <a:gd name="T29" fmla="*/ 0 h 18"/>
                  <a:gd name="T30" fmla="*/ 16 w 19"/>
                  <a:gd name="T31" fmla="*/ 2 h 18"/>
                  <a:gd name="T32" fmla="*/ 16 w 19"/>
                  <a:gd name="T33" fmla="*/ 2 h 18"/>
                  <a:gd name="T34" fmla="*/ 18 w 19"/>
                  <a:gd name="T35" fmla="*/ 5 h 18"/>
                  <a:gd name="T36" fmla="*/ 19 w 19"/>
                  <a:gd name="T37" fmla="*/ 9 h 18"/>
                  <a:gd name="T38" fmla="*/ 18 w 19"/>
                  <a:gd name="T39" fmla="*/ 12 h 18"/>
                  <a:gd name="T40" fmla="*/ 16 w 19"/>
                  <a:gd name="T41" fmla="*/ 15 h 18"/>
                  <a:gd name="T42" fmla="*/ 16 w 19"/>
                  <a:gd name="T4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6" y="15"/>
                    </a:moveTo>
                    <a:lnTo>
                      <a:pt x="16" y="15"/>
                    </a:lnTo>
                    <a:lnTo>
                      <a:pt x="13" y="17"/>
                    </a:lnTo>
                    <a:lnTo>
                      <a:pt x="9" y="18"/>
                    </a:lnTo>
                    <a:lnTo>
                      <a:pt x="6" y="17"/>
                    </a:lnTo>
                    <a:lnTo>
                      <a:pt x="3" y="15"/>
                    </a:lnTo>
                    <a:lnTo>
                      <a:pt x="3" y="15"/>
                    </a:lnTo>
                    <a:lnTo>
                      <a:pt x="1" y="12"/>
                    </a:lnTo>
                    <a:lnTo>
                      <a:pt x="0" y="9"/>
                    </a:lnTo>
                    <a:lnTo>
                      <a:pt x="1" y="5"/>
                    </a:lnTo>
                    <a:lnTo>
                      <a:pt x="3" y="2"/>
                    </a:lnTo>
                    <a:lnTo>
                      <a:pt x="3" y="2"/>
                    </a:lnTo>
                    <a:lnTo>
                      <a:pt x="6" y="0"/>
                    </a:lnTo>
                    <a:lnTo>
                      <a:pt x="9" y="0"/>
                    </a:lnTo>
                    <a:lnTo>
                      <a:pt x="13" y="0"/>
                    </a:lnTo>
                    <a:lnTo>
                      <a:pt x="16" y="2"/>
                    </a:lnTo>
                    <a:lnTo>
                      <a:pt x="16" y="2"/>
                    </a:lnTo>
                    <a:lnTo>
                      <a:pt x="18" y="5"/>
                    </a:lnTo>
                    <a:lnTo>
                      <a:pt x="19" y="9"/>
                    </a:lnTo>
                    <a:lnTo>
                      <a:pt x="18" y="12"/>
                    </a:lnTo>
                    <a:lnTo>
                      <a:pt x="16" y="15"/>
                    </a:lnTo>
                    <a:lnTo>
                      <a:pt x="16" y="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4" name="Freeform 265"/>
              <p:cNvSpPr>
                <a:spLocks/>
              </p:cNvSpPr>
              <p:nvPr/>
            </p:nvSpPr>
            <p:spPr bwMode="auto">
              <a:xfrm>
                <a:off x="1333" y="1837"/>
                <a:ext cx="20" cy="20"/>
              </a:xfrm>
              <a:custGeom>
                <a:avLst/>
                <a:gdLst>
                  <a:gd name="T0" fmla="*/ 17 w 20"/>
                  <a:gd name="T1" fmla="*/ 17 h 20"/>
                  <a:gd name="T2" fmla="*/ 17 w 20"/>
                  <a:gd name="T3" fmla="*/ 17 h 20"/>
                  <a:gd name="T4" fmla="*/ 14 w 20"/>
                  <a:gd name="T5" fmla="*/ 19 h 20"/>
                  <a:gd name="T6" fmla="*/ 11 w 20"/>
                  <a:gd name="T7" fmla="*/ 20 h 20"/>
                  <a:gd name="T8" fmla="*/ 7 w 20"/>
                  <a:gd name="T9" fmla="*/ 19 h 20"/>
                  <a:gd name="T10" fmla="*/ 4 w 20"/>
                  <a:gd name="T11" fmla="*/ 17 h 20"/>
                  <a:gd name="T12" fmla="*/ 4 w 20"/>
                  <a:gd name="T13" fmla="*/ 17 h 20"/>
                  <a:gd name="T14" fmla="*/ 1 w 20"/>
                  <a:gd name="T15" fmla="*/ 13 h 20"/>
                  <a:gd name="T16" fmla="*/ 0 w 20"/>
                  <a:gd name="T17" fmla="*/ 10 h 20"/>
                  <a:gd name="T18" fmla="*/ 1 w 20"/>
                  <a:gd name="T19" fmla="*/ 6 h 20"/>
                  <a:gd name="T20" fmla="*/ 4 w 20"/>
                  <a:gd name="T21" fmla="*/ 3 h 20"/>
                  <a:gd name="T22" fmla="*/ 4 w 20"/>
                  <a:gd name="T23" fmla="*/ 3 h 20"/>
                  <a:gd name="T24" fmla="*/ 7 w 20"/>
                  <a:gd name="T25" fmla="*/ 1 h 20"/>
                  <a:gd name="T26" fmla="*/ 11 w 20"/>
                  <a:gd name="T27" fmla="*/ 0 h 20"/>
                  <a:gd name="T28" fmla="*/ 14 w 20"/>
                  <a:gd name="T29" fmla="*/ 1 h 20"/>
                  <a:gd name="T30" fmla="*/ 17 w 20"/>
                  <a:gd name="T31" fmla="*/ 3 h 20"/>
                  <a:gd name="T32" fmla="*/ 17 w 20"/>
                  <a:gd name="T33" fmla="*/ 3 h 20"/>
                  <a:gd name="T34" fmla="*/ 19 w 20"/>
                  <a:gd name="T35" fmla="*/ 6 h 20"/>
                  <a:gd name="T36" fmla="*/ 20 w 20"/>
                  <a:gd name="T37" fmla="*/ 10 h 20"/>
                  <a:gd name="T38" fmla="*/ 19 w 20"/>
                  <a:gd name="T39" fmla="*/ 13 h 20"/>
                  <a:gd name="T40" fmla="*/ 17 w 20"/>
                  <a:gd name="T41" fmla="*/ 17 h 20"/>
                  <a:gd name="T42" fmla="*/ 17 w 20"/>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7" y="17"/>
                    </a:moveTo>
                    <a:lnTo>
                      <a:pt x="17" y="17"/>
                    </a:lnTo>
                    <a:lnTo>
                      <a:pt x="14" y="19"/>
                    </a:lnTo>
                    <a:lnTo>
                      <a:pt x="11" y="20"/>
                    </a:lnTo>
                    <a:lnTo>
                      <a:pt x="7" y="19"/>
                    </a:lnTo>
                    <a:lnTo>
                      <a:pt x="4" y="17"/>
                    </a:lnTo>
                    <a:lnTo>
                      <a:pt x="4" y="17"/>
                    </a:lnTo>
                    <a:lnTo>
                      <a:pt x="1" y="13"/>
                    </a:lnTo>
                    <a:lnTo>
                      <a:pt x="0" y="10"/>
                    </a:lnTo>
                    <a:lnTo>
                      <a:pt x="1" y="6"/>
                    </a:lnTo>
                    <a:lnTo>
                      <a:pt x="4" y="3"/>
                    </a:lnTo>
                    <a:lnTo>
                      <a:pt x="4" y="3"/>
                    </a:lnTo>
                    <a:lnTo>
                      <a:pt x="7" y="1"/>
                    </a:lnTo>
                    <a:lnTo>
                      <a:pt x="11" y="0"/>
                    </a:lnTo>
                    <a:lnTo>
                      <a:pt x="14" y="1"/>
                    </a:lnTo>
                    <a:lnTo>
                      <a:pt x="17" y="3"/>
                    </a:lnTo>
                    <a:lnTo>
                      <a:pt x="17" y="3"/>
                    </a:lnTo>
                    <a:lnTo>
                      <a:pt x="19" y="6"/>
                    </a:lnTo>
                    <a:lnTo>
                      <a:pt x="20" y="10"/>
                    </a:lnTo>
                    <a:lnTo>
                      <a:pt x="19" y="13"/>
                    </a:lnTo>
                    <a:lnTo>
                      <a:pt x="17" y="17"/>
                    </a:lnTo>
                    <a:lnTo>
                      <a:pt x="17"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5" name="Freeform 266"/>
              <p:cNvSpPr>
                <a:spLocks/>
              </p:cNvSpPr>
              <p:nvPr/>
            </p:nvSpPr>
            <p:spPr bwMode="auto">
              <a:xfrm>
                <a:off x="1333" y="1788"/>
                <a:ext cx="20" cy="19"/>
              </a:xfrm>
              <a:custGeom>
                <a:avLst/>
                <a:gdLst>
                  <a:gd name="T0" fmla="*/ 17 w 20"/>
                  <a:gd name="T1" fmla="*/ 16 h 19"/>
                  <a:gd name="T2" fmla="*/ 17 w 20"/>
                  <a:gd name="T3" fmla="*/ 16 h 19"/>
                  <a:gd name="T4" fmla="*/ 14 w 20"/>
                  <a:gd name="T5" fmla="*/ 18 h 19"/>
                  <a:gd name="T6" fmla="*/ 11 w 20"/>
                  <a:gd name="T7" fmla="*/ 19 h 19"/>
                  <a:gd name="T8" fmla="*/ 7 w 20"/>
                  <a:gd name="T9" fmla="*/ 18 h 19"/>
                  <a:gd name="T10" fmla="*/ 4 w 20"/>
                  <a:gd name="T11" fmla="*/ 16 h 19"/>
                  <a:gd name="T12" fmla="*/ 4 w 20"/>
                  <a:gd name="T13" fmla="*/ 16 h 19"/>
                  <a:gd name="T14" fmla="*/ 1 w 20"/>
                  <a:gd name="T15" fmla="*/ 13 h 19"/>
                  <a:gd name="T16" fmla="*/ 0 w 20"/>
                  <a:gd name="T17" fmla="*/ 9 h 19"/>
                  <a:gd name="T18" fmla="*/ 1 w 20"/>
                  <a:gd name="T19" fmla="*/ 6 h 19"/>
                  <a:gd name="T20" fmla="*/ 4 w 20"/>
                  <a:gd name="T21" fmla="*/ 3 h 19"/>
                  <a:gd name="T22" fmla="*/ 4 w 20"/>
                  <a:gd name="T23" fmla="*/ 3 h 19"/>
                  <a:gd name="T24" fmla="*/ 7 w 20"/>
                  <a:gd name="T25" fmla="*/ 1 h 19"/>
                  <a:gd name="T26" fmla="*/ 11 w 20"/>
                  <a:gd name="T27" fmla="*/ 0 h 19"/>
                  <a:gd name="T28" fmla="*/ 14 w 20"/>
                  <a:gd name="T29" fmla="*/ 1 h 19"/>
                  <a:gd name="T30" fmla="*/ 17 w 20"/>
                  <a:gd name="T31" fmla="*/ 3 h 19"/>
                  <a:gd name="T32" fmla="*/ 17 w 20"/>
                  <a:gd name="T33" fmla="*/ 3 h 19"/>
                  <a:gd name="T34" fmla="*/ 19 w 20"/>
                  <a:gd name="T35" fmla="*/ 6 h 19"/>
                  <a:gd name="T36" fmla="*/ 20 w 20"/>
                  <a:gd name="T37" fmla="*/ 9 h 19"/>
                  <a:gd name="T38" fmla="*/ 19 w 20"/>
                  <a:gd name="T39" fmla="*/ 13 h 19"/>
                  <a:gd name="T40" fmla="*/ 17 w 20"/>
                  <a:gd name="T41" fmla="*/ 16 h 19"/>
                  <a:gd name="T42" fmla="*/ 17 w 20"/>
                  <a:gd name="T4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9">
                    <a:moveTo>
                      <a:pt x="17" y="16"/>
                    </a:moveTo>
                    <a:lnTo>
                      <a:pt x="17" y="16"/>
                    </a:lnTo>
                    <a:lnTo>
                      <a:pt x="14" y="18"/>
                    </a:lnTo>
                    <a:lnTo>
                      <a:pt x="11" y="19"/>
                    </a:lnTo>
                    <a:lnTo>
                      <a:pt x="7" y="18"/>
                    </a:lnTo>
                    <a:lnTo>
                      <a:pt x="4" y="16"/>
                    </a:lnTo>
                    <a:lnTo>
                      <a:pt x="4" y="16"/>
                    </a:lnTo>
                    <a:lnTo>
                      <a:pt x="1" y="13"/>
                    </a:lnTo>
                    <a:lnTo>
                      <a:pt x="0" y="9"/>
                    </a:lnTo>
                    <a:lnTo>
                      <a:pt x="1" y="6"/>
                    </a:lnTo>
                    <a:lnTo>
                      <a:pt x="4" y="3"/>
                    </a:lnTo>
                    <a:lnTo>
                      <a:pt x="4" y="3"/>
                    </a:lnTo>
                    <a:lnTo>
                      <a:pt x="7" y="1"/>
                    </a:lnTo>
                    <a:lnTo>
                      <a:pt x="11" y="0"/>
                    </a:lnTo>
                    <a:lnTo>
                      <a:pt x="14" y="1"/>
                    </a:lnTo>
                    <a:lnTo>
                      <a:pt x="17" y="3"/>
                    </a:lnTo>
                    <a:lnTo>
                      <a:pt x="17" y="3"/>
                    </a:lnTo>
                    <a:lnTo>
                      <a:pt x="19" y="6"/>
                    </a:lnTo>
                    <a:lnTo>
                      <a:pt x="20" y="9"/>
                    </a:lnTo>
                    <a:lnTo>
                      <a:pt x="19" y="13"/>
                    </a:lnTo>
                    <a:lnTo>
                      <a:pt x="17" y="16"/>
                    </a:lnTo>
                    <a:lnTo>
                      <a:pt x="17"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6" name="Freeform 267"/>
              <p:cNvSpPr>
                <a:spLocks/>
              </p:cNvSpPr>
              <p:nvPr/>
            </p:nvSpPr>
            <p:spPr bwMode="auto">
              <a:xfrm>
                <a:off x="1359" y="1812"/>
                <a:ext cx="19" cy="20"/>
              </a:xfrm>
              <a:custGeom>
                <a:avLst/>
                <a:gdLst>
                  <a:gd name="T0" fmla="*/ 16 w 19"/>
                  <a:gd name="T1" fmla="*/ 17 h 20"/>
                  <a:gd name="T2" fmla="*/ 16 w 19"/>
                  <a:gd name="T3" fmla="*/ 17 h 20"/>
                  <a:gd name="T4" fmla="*/ 12 w 19"/>
                  <a:gd name="T5" fmla="*/ 19 h 20"/>
                  <a:gd name="T6" fmla="*/ 9 w 19"/>
                  <a:gd name="T7" fmla="*/ 20 h 20"/>
                  <a:gd name="T8" fmla="*/ 5 w 19"/>
                  <a:gd name="T9" fmla="*/ 19 h 20"/>
                  <a:gd name="T10" fmla="*/ 2 w 19"/>
                  <a:gd name="T11" fmla="*/ 17 h 20"/>
                  <a:gd name="T12" fmla="*/ 2 w 19"/>
                  <a:gd name="T13" fmla="*/ 17 h 20"/>
                  <a:gd name="T14" fmla="*/ 0 w 19"/>
                  <a:gd name="T15" fmla="*/ 14 h 20"/>
                  <a:gd name="T16" fmla="*/ 0 w 19"/>
                  <a:gd name="T17" fmla="*/ 10 h 20"/>
                  <a:gd name="T18" fmla="*/ 0 w 19"/>
                  <a:gd name="T19" fmla="*/ 7 h 20"/>
                  <a:gd name="T20" fmla="*/ 2 w 19"/>
                  <a:gd name="T21" fmla="*/ 3 h 20"/>
                  <a:gd name="T22" fmla="*/ 2 w 19"/>
                  <a:gd name="T23" fmla="*/ 3 h 20"/>
                  <a:gd name="T24" fmla="*/ 5 w 19"/>
                  <a:gd name="T25" fmla="*/ 1 h 20"/>
                  <a:gd name="T26" fmla="*/ 9 w 19"/>
                  <a:gd name="T27" fmla="*/ 0 h 20"/>
                  <a:gd name="T28" fmla="*/ 12 w 19"/>
                  <a:gd name="T29" fmla="*/ 1 h 20"/>
                  <a:gd name="T30" fmla="*/ 16 w 19"/>
                  <a:gd name="T31" fmla="*/ 3 h 20"/>
                  <a:gd name="T32" fmla="*/ 16 w 19"/>
                  <a:gd name="T33" fmla="*/ 3 h 20"/>
                  <a:gd name="T34" fmla="*/ 18 w 19"/>
                  <a:gd name="T35" fmla="*/ 7 h 20"/>
                  <a:gd name="T36" fmla="*/ 19 w 19"/>
                  <a:gd name="T37" fmla="*/ 10 h 20"/>
                  <a:gd name="T38" fmla="*/ 18 w 19"/>
                  <a:gd name="T39" fmla="*/ 14 h 20"/>
                  <a:gd name="T40" fmla="*/ 16 w 19"/>
                  <a:gd name="T41" fmla="*/ 17 h 20"/>
                  <a:gd name="T42" fmla="*/ 16 w 19"/>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6" y="17"/>
                    </a:moveTo>
                    <a:lnTo>
                      <a:pt x="16" y="17"/>
                    </a:lnTo>
                    <a:lnTo>
                      <a:pt x="12" y="19"/>
                    </a:lnTo>
                    <a:lnTo>
                      <a:pt x="9" y="20"/>
                    </a:lnTo>
                    <a:lnTo>
                      <a:pt x="5" y="19"/>
                    </a:lnTo>
                    <a:lnTo>
                      <a:pt x="2" y="17"/>
                    </a:lnTo>
                    <a:lnTo>
                      <a:pt x="2" y="17"/>
                    </a:lnTo>
                    <a:lnTo>
                      <a:pt x="0" y="14"/>
                    </a:lnTo>
                    <a:lnTo>
                      <a:pt x="0" y="10"/>
                    </a:lnTo>
                    <a:lnTo>
                      <a:pt x="0" y="7"/>
                    </a:lnTo>
                    <a:lnTo>
                      <a:pt x="2" y="3"/>
                    </a:lnTo>
                    <a:lnTo>
                      <a:pt x="2" y="3"/>
                    </a:lnTo>
                    <a:lnTo>
                      <a:pt x="5" y="1"/>
                    </a:lnTo>
                    <a:lnTo>
                      <a:pt x="9" y="0"/>
                    </a:lnTo>
                    <a:lnTo>
                      <a:pt x="12" y="1"/>
                    </a:lnTo>
                    <a:lnTo>
                      <a:pt x="16" y="3"/>
                    </a:lnTo>
                    <a:lnTo>
                      <a:pt x="16" y="3"/>
                    </a:lnTo>
                    <a:lnTo>
                      <a:pt x="18" y="7"/>
                    </a:lnTo>
                    <a:lnTo>
                      <a:pt x="19" y="10"/>
                    </a:lnTo>
                    <a:lnTo>
                      <a:pt x="18" y="14"/>
                    </a:lnTo>
                    <a:lnTo>
                      <a:pt x="16" y="17"/>
                    </a:lnTo>
                    <a:lnTo>
                      <a:pt x="16"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7" name="Freeform 268"/>
              <p:cNvSpPr>
                <a:spLocks/>
              </p:cNvSpPr>
              <p:nvPr/>
            </p:nvSpPr>
            <p:spPr bwMode="auto">
              <a:xfrm>
                <a:off x="1327" y="1701"/>
                <a:ext cx="97" cy="37"/>
              </a:xfrm>
              <a:custGeom>
                <a:avLst/>
                <a:gdLst>
                  <a:gd name="T0" fmla="*/ 95 w 97"/>
                  <a:gd name="T1" fmla="*/ 5 h 37"/>
                  <a:gd name="T2" fmla="*/ 95 w 97"/>
                  <a:gd name="T3" fmla="*/ 5 h 37"/>
                  <a:gd name="T4" fmla="*/ 97 w 97"/>
                  <a:gd name="T5" fmla="*/ 0 h 37"/>
                  <a:gd name="T6" fmla="*/ 0 w 97"/>
                  <a:gd name="T7" fmla="*/ 26 h 37"/>
                  <a:gd name="T8" fmla="*/ 46 w 97"/>
                  <a:gd name="T9" fmla="*/ 36 h 37"/>
                  <a:gd name="T10" fmla="*/ 46 w 97"/>
                  <a:gd name="T11" fmla="*/ 36 h 37"/>
                  <a:gd name="T12" fmla="*/ 54 w 97"/>
                  <a:gd name="T13" fmla="*/ 37 h 37"/>
                  <a:gd name="T14" fmla="*/ 62 w 97"/>
                  <a:gd name="T15" fmla="*/ 37 h 37"/>
                  <a:gd name="T16" fmla="*/ 70 w 97"/>
                  <a:gd name="T17" fmla="*/ 35 h 37"/>
                  <a:gd name="T18" fmla="*/ 76 w 97"/>
                  <a:gd name="T19" fmla="*/ 31 h 37"/>
                  <a:gd name="T20" fmla="*/ 84 w 97"/>
                  <a:gd name="T21" fmla="*/ 26 h 37"/>
                  <a:gd name="T22" fmla="*/ 89 w 97"/>
                  <a:gd name="T23" fmla="*/ 21 h 37"/>
                  <a:gd name="T24" fmla="*/ 93 w 97"/>
                  <a:gd name="T25" fmla="*/ 14 h 37"/>
                  <a:gd name="T26" fmla="*/ 95 w 97"/>
                  <a:gd name="T27" fmla="*/ 5 h 37"/>
                  <a:gd name="T28" fmla="*/ 95 w 97"/>
                  <a:gd name="T29"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37">
                    <a:moveTo>
                      <a:pt x="95" y="5"/>
                    </a:moveTo>
                    <a:lnTo>
                      <a:pt x="95" y="5"/>
                    </a:lnTo>
                    <a:lnTo>
                      <a:pt x="97" y="0"/>
                    </a:lnTo>
                    <a:lnTo>
                      <a:pt x="0" y="26"/>
                    </a:lnTo>
                    <a:lnTo>
                      <a:pt x="46" y="36"/>
                    </a:lnTo>
                    <a:lnTo>
                      <a:pt x="46" y="36"/>
                    </a:lnTo>
                    <a:lnTo>
                      <a:pt x="54" y="37"/>
                    </a:lnTo>
                    <a:lnTo>
                      <a:pt x="62" y="37"/>
                    </a:lnTo>
                    <a:lnTo>
                      <a:pt x="70" y="35"/>
                    </a:lnTo>
                    <a:lnTo>
                      <a:pt x="76" y="31"/>
                    </a:lnTo>
                    <a:lnTo>
                      <a:pt x="84" y="26"/>
                    </a:lnTo>
                    <a:lnTo>
                      <a:pt x="89" y="21"/>
                    </a:lnTo>
                    <a:lnTo>
                      <a:pt x="93" y="14"/>
                    </a:lnTo>
                    <a:lnTo>
                      <a:pt x="95" y="5"/>
                    </a:lnTo>
                    <a:lnTo>
                      <a:pt x="95" y="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8" name="Freeform 269"/>
              <p:cNvSpPr>
                <a:spLocks/>
              </p:cNvSpPr>
              <p:nvPr/>
            </p:nvSpPr>
            <p:spPr bwMode="auto">
              <a:xfrm>
                <a:off x="2558" y="964"/>
                <a:ext cx="38" cy="22"/>
              </a:xfrm>
              <a:custGeom>
                <a:avLst/>
                <a:gdLst>
                  <a:gd name="T0" fmla="*/ 0 w 38"/>
                  <a:gd name="T1" fmla="*/ 3 h 22"/>
                  <a:gd name="T2" fmla="*/ 22 w 38"/>
                  <a:gd name="T3" fmla="*/ 12 h 22"/>
                  <a:gd name="T4" fmla="*/ 22 w 38"/>
                  <a:gd name="T5" fmla="*/ 12 h 22"/>
                  <a:gd name="T6" fmla="*/ 21 w 38"/>
                  <a:gd name="T7" fmla="*/ 14 h 22"/>
                  <a:gd name="T8" fmla="*/ 21 w 38"/>
                  <a:gd name="T9" fmla="*/ 17 h 22"/>
                  <a:gd name="T10" fmla="*/ 23 w 38"/>
                  <a:gd name="T11" fmla="*/ 19 h 22"/>
                  <a:gd name="T12" fmla="*/ 24 w 38"/>
                  <a:gd name="T13" fmla="*/ 20 h 22"/>
                  <a:gd name="T14" fmla="*/ 24 w 38"/>
                  <a:gd name="T15" fmla="*/ 20 h 22"/>
                  <a:gd name="T16" fmla="*/ 27 w 38"/>
                  <a:gd name="T17" fmla="*/ 22 h 22"/>
                  <a:gd name="T18" fmla="*/ 30 w 38"/>
                  <a:gd name="T19" fmla="*/ 22 h 22"/>
                  <a:gd name="T20" fmla="*/ 32 w 38"/>
                  <a:gd name="T21" fmla="*/ 20 h 22"/>
                  <a:gd name="T22" fmla="*/ 34 w 38"/>
                  <a:gd name="T23" fmla="*/ 18 h 22"/>
                  <a:gd name="T24" fmla="*/ 34 w 38"/>
                  <a:gd name="T25" fmla="*/ 18 h 22"/>
                  <a:gd name="T26" fmla="*/ 35 w 38"/>
                  <a:gd name="T27" fmla="*/ 15 h 22"/>
                  <a:gd name="T28" fmla="*/ 34 w 38"/>
                  <a:gd name="T29" fmla="*/ 13 h 22"/>
                  <a:gd name="T30" fmla="*/ 34 w 38"/>
                  <a:gd name="T31" fmla="*/ 13 h 22"/>
                  <a:gd name="T32" fmla="*/ 36 w 38"/>
                  <a:gd name="T33" fmla="*/ 11 h 22"/>
                  <a:gd name="T34" fmla="*/ 37 w 38"/>
                  <a:gd name="T35" fmla="*/ 10 h 22"/>
                  <a:gd name="T36" fmla="*/ 37 w 38"/>
                  <a:gd name="T37" fmla="*/ 10 h 22"/>
                  <a:gd name="T38" fmla="*/ 38 w 38"/>
                  <a:gd name="T39" fmla="*/ 7 h 22"/>
                  <a:gd name="T40" fmla="*/ 38 w 38"/>
                  <a:gd name="T41" fmla="*/ 5 h 22"/>
                  <a:gd name="T42" fmla="*/ 37 w 38"/>
                  <a:gd name="T43" fmla="*/ 2 h 22"/>
                  <a:gd name="T44" fmla="*/ 35 w 38"/>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22">
                    <a:moveTo>
                      <a:pt x="0" y="3"/>
                    </a:moveTo>
                    <a:lnTo>
                      <a:pt x="22" y="12"/>
                    </a:lnTo>
                    <a:lnTo>
                      <a:pt x="22" y="12"/>
                    </a:lnTo>
                    <a:lnTo>
                      <a:pt x="21" y="14"/>
                    </a:lnTo>
                    <a:lnTo>
                      <a:pt x="21" y="17"/>
                    </a:lnTo>
                    <a:lnTo>
                      <a:pt x="23" y="19"/>
                    </a:lnTo>
                    <a:lnTo>
                      <a:pt x="24" y="20"/>
                    </a:lnTo>
                    <a:lnTo>
                      <a:pt x="24" y="20"/>
                    </a:lnTo>
                    <a:lnTo>
                      <a:pt x="27" y="22"/>
                    </a:lnTo>
                    <a:lnTo>
                      <a:pt x="30" y="22"/>
                    </a:lnTo>
                    <a:lnTo>
                      <a:pt x="32" y="20"/>
                    </a:lnTo>
                    <a:lnTo>
                      <a:pt x="34" y="18"/>
                    </a:lnTo>
                    <a:lnTo>
                      <a:pt x="34" y="18"/>
                    </a:lnTo>
                    <a:lnTo>
                      <a:pt x="35" y="15"/>
                    </a:lnTo>
                    <a:lnTo>
                      <a:pt x="34" y="13"/>
                    </a:lnTo>
                    <a:lnTo>
                      <a:pt x="34" y="13"/>
                    </a:lnTo>
                    <a:lnTo>
                      <a:pt x="36" y="11"/>
                    </a:lnTo>
                    <a:lnTo>
                      <a:pt x="37" y="10"/>
                    </a:lnTo>
                    <a:lnTo>
                      <a:pt x="37" y="10"/>
                    </a:lnTo>
                    <a:lnTo>
                      <a:pt x="38" y="7"/>
                    </a:lnTo>
                    <a:lnTo>
                      <a:pt x="38" y="5"/>
                    </a:lnTo>
                    <a:lnTo>
                      <a:pt x="37" y="2"/>
                    </a:lnTo>
                    <a:lnTo>
                      <a:pt x="3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9" name="Freeform 270"/>
              <p:cNvSpPr>
                <a:spLocks/>
              </p:cNvSpPr>
              <p:nvPr/>
            </p:nvSpPr>
            <p:spPr bwMode="auto">
              <a:xfrm>
                <a:off x="2513" y="936"/>
                <a:ext cx="83" cy="48"/>
              </a:xfrm>
              <a:custGeom>
                <a:avLst/>
                <a:gdLst>
                  <a:gd name="T0" fmla="*/ 13 w 83"/>
                  <a:gd name="T1" fmla="*/ 31 h 48"/>
                  <a:gd name="T2" fmla="*/ 13 w 83"/>
                  <a:gd name="T3" fmla="*/ 30 h 48"/>
                  <a:gd name="T4" fmla="*/ 11 w 83"/>
                  <a:gd name="T5" fmla="*/ 28 h 48"/>
                  <a:gd name="T6" fmla="*/ 6 w 83"/>
                  <a:gd name="T7" fmla="*/ 27 h 48"/>
                  <a:gd name="T8" fmla="*/ 3 w 83"/>
                  <a:gd name="T9" fmla="*/ 28 h 48"/>
                  <a:gd name="T10" fmla="*/ 0 w 83"/>
                  <a:gd name="T11" fmla="*/ 32 h 48"/>
                  <a:gd name="T12" fmla="*/ 1 w 83"/>
                  <a:gd name="T13" fmla="*/ 37 h 48"/>
                  <a:gd name="T14" fmla="*/ 2 w 83"/>
                  <a:gd name="T15" fmla="*/ 39 h 48"/>
                  <a:gd name="T16" fmla="*/ 4 w 83"/>
                  <a:gd name="T17" fmla="*/ 40 h 48"/>
                  <a:gd name="T18" fmla="*/ 5 w 83"/>
                  <a:gd name="T19" fmla="*/ 45 h 48"/>
                  <a:gd name="T20" fmla="*/ 7 w 83"/>
                  <a:gd name="T21" fmla="*/ 47 h 48"/>
                  <a:gd name="T22" fmla="*/ 11 w 83"/>
                  <a:gd name="T23" fmla="*/ 48 h 48"/>
                  <a:gd name="T24" fmla="*/ 14 w 83"/>
                  <a:gd name="T25" fmla="*/ 47 h 48"/>
                  <a:gd name="T26" fmla="*/ 18 w 83"/>
                  <a:gd name="T27" fmla="*/ 44 h 48"/>
                  <a:gd name="T28" fmla="*/ 18 w 83"/>
                  <a:gd name="T29" fmla="*/ 39 h 48"/>
                  <a:gd name="T30" fmla="*/ 70 w 83"/>
                  <a:gd name="T31" fmla="*/ 18 h 48"/>
                  <a:gd name="T32" fmla="*/ 71 w 83"/>
                  <a:gd name="T33" fmla="*/ 19 h 48"/>
                  <a:gd name="T34" fmla="*/ 75 w 83"/>
                  <a:gd name="T35" fmla="*/ 22 h 48"/>
                  <a:gd name="T36" fmla="*/ 80 w 83"/>
                  <a:gd name="T37" fmla="*/ 21 h 48"/>
                  <a:gd name="T38" fmla="*/ 82 w 83"/>
                  <a:gd name="T39" fmla="*/ 19 h 48"/>
                  <a:gd name="T40" fmla="*/ 83 w 83"/>
                  <a:gd name="T41" fmla="*/ 14 h 48"/>
                  <a:gd name="T42" fmla="*/ 82 w 83"/>
                  <a:gd name="T43" fmla="*/ 11 h 48"/>
                  <a:gd name="T44" fmla="*/ 79 w 83"/>
                  <a:gd name="T45" fmla="*/ 8 h 48"/>
                  <a:gd name="T46" fmla="*/ 80 w 83"/>
                  <a:gd name="T47" fmla="*/ 6 h 48"/>
                  <a:gd name="T48" fmla="*/ 79 w 83"/>
                  <a:gd name="T49" fmla="*/ 3 h 48"/>
                  <a:gd name="T50" fmla="*/ 75 w 83"/>
                  <a:gd name="T51" fmla="*/ 0 h 48"/>
                  <a:gd name="T52" fmla="*/ 69 w 83"/>
                  <a:gd name="T53" fmla="*/ 0 h 48"/>
                  <a:gd name="T54" fmla="*/ 68 w 83"/>
                  <a:gd name="T55" fmla="*/ 2 h 48"/>
                  <a:gd name="T56" fmla="*/ 66 w 83"/>
                  <a:gd name="T57" fmla="*/ 6 h 48"/>
                  <a:gd name="T58" fmla="*/ 41 w 83"/>
                  <a:gd name="T59" fmla="*/ 20 h 48"/>
                  <a:gd name="T60" fmla="*/ 18 w 83"/>
                  <a:gd name="T61" fmla="*/ 10 h 48"/>
                  <a:gd name="T62" fmla="*/ 18 w 83"/>
                  <a:gd name="T63" fmla="*/ 5 h 48"/>
                  <a:gd name="T64" fmla="*/ 14 w 83"/>
                  <a:gd name="T65" fmla="*/ 1 h 48"/>
                  <a:gd name="T66" fmla="*/ 11 w 83"/>
                  <a:gd name="T67" fmla="*/ 0 h 48"/>
                  <a:gd name="T68" fmla="*/ 7 w 83"/>
                  <a:gd name="T69" fmla="*/ 2 h 48"/>
                  <a:gd name="T70" fmla="*/ 5 w 83"/>
                  <a:gd name="T71" fmla="*/ 4 h 48"/>
                  <a:gd name="T72" fmla="*/ 4 w 83"/>
                  <a:gd name="T73" fmla="*/ 9 h 48"/>
                  <a:gd name="T74" fmla="*/ 2 w 83"/>
                  <a:gd name="T75" fmla="*/ 10 h 48"/>
                  <a:gd name="T76" fmla="*/ 1 w 83"/>
                  <a:gd name="T77" fmla="*/ 12 h 48"/>
                  <a:gd name="T78" fmla="*/ 0 w 83"/>
                  <a:gd name="T79" fmla="*/ 18 h 48"/>
                  <a:gd name="T80" fmla="*/ 3 w 83"/>
                  <a:gd name="T81"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 h="48">
                    <a:moveTo>
                      <a:pt x="28" y="25"/>
                    </a:moveTo>
                    <a:lnTo>
                      <a:pt x="13" y="31"/>
                    </a:lnTo>
                    <a:lnTo>
                      <a:pt x="13" y="31"/>
                    </a:lnTo>
                    <a:lnTo>
                      <a:pt x="13" y="30"/>
                    </a:lnTo>
                    <a:lnTo>
                      <a:pt x="13" y="30"/>
                    </a:lnTo>
                    <a:lnTo>
                      <a:pt x="11" y="28"/>
                    </a:lnTo>
                    <a:lnTo>
                      <a:pt x="9" y="27"/>
                    </a:lnTo>
                    <a:lnTo>
                      <a:pt x="6" y="27"/>
                    </a:lnTo>
                    <a:lnTo>
                      <a:pt x="3" y="28"/>
                    </a:lnTo>
                    <a:lnTo>
                      <a:pt x="3" y="28"/>
                    </a:lnTo>
                    <a:lnTo>
                      <a:pt x="1" y="29"/>
                    </a:lnTo>
                    <a:lnTo>
                      <a:pt x="0" y="32"/>
                    </a:lnTo>
                    <a:lnTo>
                      <a:pt x="0" y="34"/>
                    </a:lnTo>
                    <a:lnTo>
                      <a:pt x="1" y="37"/>
                    </a:lnTo>
                    <a:lnTo>
                      <a:pt x="1" y="37"/>
                    </a:lnTo>
                    <a:lnTo>
                      <a:pt x="2" y="39"/>
                    </a:lnTo>
                    <a:lnTo>
                      <a:pt x="4" y="40"/>
                    </a:lnTo>
                    <a:lnTo>
                      <a:pt x="4" y="40"/>
                    </a:lnTo>
                    <a:lnTo>
                      <a:pt x="4" y="42"/>
                    </a:lnTo>
                    <a:lnTo>
                      <a:pt x="5" y="45"/>
                    </a:lnTo>
                    <a:lnTo>
                      <a:pt x="5" y="45"/>
                    </a:lnTo>
                    <a:lnTo>
                      <a:pt x="7" y="47"/>
                    </a:lnTo>
                    <a:lnTo>
                      <a:pt x="9" y="48"/>
                    </a:lnTo>
                    <a:lnTo>
                      <a:pt x="11" y="48"/>
                    </a:lnTo>
                    <a:lnTo>
                      <a:pt x="14" y="47"/>
                    </a:lnTo>
                    <a:lnTo>
                      <a:pt x="14" y="47"/>
                    </a:lnTo>
                    <a:lnTo>
                      <a:pt x="17" y="46"/>
                    </a:lnTo>
                    <a:lnTo>
                      <a:pt x="18" y="44"/>
                    </a:lnTo>
                    <a:lnTo>
                      <a:pt x="18" y="41"/>
                    </a:lnTo>
                    <a:lnTo>
                      <a:pt x="18" y="39"/>
                    </a:lnTo>
                    <a:lnTo>
                      <a:pt x="70" y="18"/>
                    </a:lnTo>
                    <a:lnTo>
                      <a:pt x="70" y="18"/>
                    </a:lnTo>
                    <a:lnTo>
                      <a:pt x="71" y="19"/>
                    </a:lnTo>
                    <a:lnTo>
                      <a:pt x="71" y="19"/>
                    </a:lnTo>
                    <a:lnTo>
                      <a:pt x="72" y="21"/>
                    </a:lnTo>
                    <a:lnTo>
                      <a:pt x="75" y="22"/>
                    </a:lnTo>
                    <a:lnTo>
                      <a:pt x="77" y="22"/>
                    </a:lnTo>
                    <a:lnTo>
                      <a:pt x="80" y="21"/>
                    </a:lnTo>
                    <a:lnTo>
                      <a:pt x="80" y="21"/>
                    </a:lnTo>
                    <a:lnTo>
                      <a:pt x="82" y="19"/>
                    </a:lnTo>
                    <a:lnTo>
                      <a:pt x="83" y="17"/>
                    </a:lnTo>
                    <a:lnTo>
                      <a:pt x="83" y="14"/>
                    </a:lnTo>
                    <a:lnTo>
                      <a:pt x="82" y="11"/>
                    </a:lnTo>
                    <a:lnTo>
                      <a:pt x="82" y="11"/>
                    </a:lnTo>
                    <a:lnTo>
                      <a:pt x="81" y="9"/>
                    </a:lnTo>
                    <a:lnTo>
                      <a:pt x="79" y="8"/>
                    </a:lnTo>
                    <a:lnTo>
                      <a:pt x="79" y="8"/>
                    </a:lnTo>
                    <a:lnTo>
                      <a:pt x="80" y="6"/>
                    </a:lnTo>
                    <a:lnTo>
                      <a:pt x="79" y="3"/>
                    </a:lnTo>
                    <a:lnTo>
                      <a:pt x="79" y="3"/>
                    </a:lnTo>
                    <a:lnTo>
                      <a:pt x="77" y="1"/>
                    </a:lnTo>
                    <a:lnTo>
                      <a:pt x="75" y="0"/>
                    </a:lnTo>
                    <a:lnTo>
                      <a:pt x="72" y="0"/>
                    </a:lnTo>
                    <a:lnTo>
                      <a:pt x="69" y="0"/>
                    </a:lnTo>
                    <a:lnTo>
                      <a:pt x="69" y="0"/>
                    </a:lnTo>
                    <a:lnTo>
                      <a:pt x="68" y="2"/>
                    </a:lnTo>
                    <a:lnTo>
                      <a:pt x="66" y="4"/>
                    </a:lnTo>
                    <a:lnTo>
                      <a:pt x="66" y="6"/>
                    </a:lnTo>
                    <a:lnTo>
                      <a:pt x="67" y="9"/>
                    </a:lnTo>
                    <a:lnTo>
                      <a:pt x="41" y="20"/>
                    </a:lnTo>
                    <a:lnTo>
                      <a:pt x="18" y="10"/>
                    </a:lnTo>
                    <a:lnTo>
                      <a:pt x="18" y="10"/>
                    </a:lnTo>
                    <a:lnTo>
                      <a:pt x="18" y="7"/>
                    </a:lnTo>
                    <a:lnTo>
                      <a:pt x="18" y="5"/>
                    </a:lnTo>
                    <a:lnTo>
                      <a:pt x="17" y="3"/>
                    </a:lnTo>
                    <a:lnTo>
                      <a:pt x="14" y="1"/>
                    </a:lnTo>
                    <a:lnTo>
                      <a:pt x="14" y="1"/>
                    </a:lnTo>
                    <a:lnTo>
                      <a:pt x="11" y="0"/>
                    </a:lnTo>
                    <a:lnTo>
                      <a:pt x="9" y="1"/>
                    </a:lnTo>
                    <a:lnTo>
                      <a:pt x="7" y="2"/>
                    </a:lnTo>
                    <a:lnTo>
                      <a:pt x="5" y="4"/>
                    </a:lnTo>
                    <a:lnTo>
                      <a:pt x="5" y="4"/>
                    </a:lnTo>
                    <a:lnTo>
                      <a:pt x="4" y="6"/>
                    </a:lnTo>
                    <a:lnTo>
                      <a:pt x="4" y="9"/>
                    </a:lnTo>
                    <a:lnTo>
                      <a:pt x="4" y="9"/>
                    </a:lnTo>
                    <a:lnTo>
                      <a:pt x="2" y="10"/>
                    </a:lnTo>
                    <a:lnTo>
                      <a:pt x="1" y="12"/>
                    </a:lnTo>
                    <a:lnTo>
                      <a:pt x="1" y="12"/>
                    </a:lnTo>
                    <a:lnTo>
                      <a:pt x="0" y="15"/>
                    </a:lnTo>
                    <a:lnTo>
                      <a:pt x="0" y="18"/>
                    </a:lnTo>
                    <a:lnTo>
                      <a:pt x="1" y="20"/>
                    </a:lnTo>
                    <a:lnTo>
                      <a:pt x="3" y="2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0" name="Freeform 271"/>
              <p:cNvSpPr>
                <a:spLocks/>
              </p:cNvSpPr>
              <p:nvPr/>
            </p:nvSpPr>
            <p:spPr bwMode="auto">
              <a:xfrm>
                <a:off x="2477" y="748"/>
                <a:ext cx="156" cy="291"/>
              </a:xfrm>
              <a:custGeom>
                <a:avLst/>
                <a:gdLst>
                  <a:gd name="T0" fmla="*/ 46 w 156"/>
                  <a:gd name="T1" fmla="*/ 49 h 291"/>
                  <a:gd name="T2" fmla="*/ 43 w 156"/>
                  <a:gd name="T3" fmla="*/ 59 h 291"/>
                  <a:gd name="T4" fmla="*/ 31 w 156"/>
                  <a:gd name="T5" fmla="*/ 73 h 291"/>
                  <a:gd name="T6" fmla="*/ 26 w 156"/>
                  <a:gd name="T7" fmla="*/ 77 h 291"/>
                  <a:gd name="T8" fmla="*/ 16 w 156"/>
                  <a:gd name="T9" fmla="*/ 86 h 291"/>
                  <a:gd name="T10" fmla="*/ 7 w 156"/>
                  <a:gd name="T11" fmla="*/ 98 h 291"/>
                  <a:gd name="T12" fmla="*/ 1 w 156"/>
                  <a:gd name="T13" fmla="*/ 111 h 291"/>
                  <a:gd name="T14" fmla="*/ 0 w 156"/>
                  <a:gd name="T15" fmla="*/ 126 h 291"/>
                  <a:gd name="T16" fmla="*/ 0 w 156"/>
                  <a:gd name="T17" fmla="*/ 233 h 291"/>
                  <a:gd name="T18" fmla="*/ 1 w 156"/>
                  <a:gd name="T19" fmla="*/ 267 h 291"/>
                  <a:gd name="T20" fmla="*/ 4 w 156"/>
                  <a:gd name="T21" fmla="*/ 280 h 291"/>
                  <a:gd name="T22" fmla="*/ 10 w 156"/>
                  <a:gd name="T23" fmla="*/ 285 h 291"/>
                  <a:gd name="T24" fmla="*/ 18 w 156"/>
                  <a:gd name="T25" fmla="*/ 289 h 291"/>
                  <a:gd name="T26" fmla="*/ 36 w 156"/>
                  <a:gd name="T27" fmla="*/ 291 h 291"/>
                  <a:gd name="T28" fmla="*/ 119 w 156"/>
                  <a:gd name="T29" fmla="*/ 291 h 291"/>
                  <a:gd name="T30" fmla="*/ 138 w 156"/>
                  <a:gd name="T31" fmla="*/ 289 h 291"/>
                  <a:gd name="T32" fmla="*/ 146 w 156"/>
                  <a:gd name="T33" fmla="*/ 285 h 291"/>
                  <a:gd name="T34" fmla="*/ 151 w 156"/>
                  <a:gd name="T35" fmla="*/ 280 h 291"/>
                  <a:gd name="T36" fmla="*/ 155 w 156"/>
                  <a:gd name="T37" fmla="*/ 267 h 291"/>
                  <a:gd name="T38" fmla="*/ 156 w 156"/>
                  <a:gd name="T39" fmla="*/ 233 h 291"/>
                  <a:gd name="T40" fmla="*/ 156 w 156"/>
                  <a:gd name="T41" fmla="*/ 126 h 291"/>
                  <a:gd name="T42" fmla="*/ 154 w 156"/>
                  <a:gd name="T43" fmla="*/ 111 h 291"/>
                  <a:gd name="T44" fmla="*/ 149 w 156"/>
                  <a:gd name="T45" fmla="*/ 98 h 291"/>
                  <a:gd name="T46" fmla="*/ 141 w 156"/>
                  <a:gd name="T47" fmla="*/ 86 h 291"/>
                  <a:gd name="T48" fmla="*/ 130 w 156"/>
                  <a:gd name="T49" fmla="*/ 77 h 291"/>
                  <a:gd name="T50" fmla="*/ 125 w 156"/>
                  <a:gd name="T51" fmla="*/ 73 h 291"/>
                  <a:gd name="T52" fmla="*/ 114 w 156"/>
                  <a:gd name="T53" fmla="*/ 62 h 291"/>
                  <a:gd name="T54" fmla="*/ 110 w 156"/>
                  <a:gd name="T55" fmla="*/ 52 h 291"/>
                  <a:gd name="T56" fmla="*/ 109 w 156"/>
                  <a:gd name="T57" fmla="*/ 41 h 291"/>
                  <a:gd name="T58" fmla="*/ 114 w 156"/>
                  <a:gd name="T59" fmla="*/ 41 h 291"/>
                  <a:gd name="T60" fmla="*/ 117 w 156"/>
                  <a:gd name="T61" fmla="*/ 39 h 291"/>
                  <a:gd name="T62" fmla="*/ 118 w 156"/>
                  <a:gd name="T63" fmla="*/ 36 h 291"/>
                  <a:gd name="T64" fmla="*/ 118 w 156"/>
                  <a:gd name="T65" fmla="*/ 4 h 291"/>
                  <a:gd name="T66" fmla="*/ 117 w 156"/>
                  <a:gd name="T67" fmla="*/ 1 h 291"/>
                  <a:gd name="T68" fmla="*/ 114 w 156"/>
                  <a:gd name="T69" fmla="*/ 0 h 291"/>
                  <a:gd name="T70" fmla="*/ 42 w 156"/>
                  <a:gd name="T71" fmla="*/ 0 h 291"/>
                  <a:gd name="T72" fmla="*/ 39 w 156"/>
                  <a:gd name="T73" fmla="*/ 1 h 291"/>
                  <a:gd name="T74" fmla="*/ 38 w 156"/>
                  <a:gd name="T75" fmla="*/ 4 h 291"/>
                  <a:gd name="T76" fmla="*/ 38 w 156"/>
                  <a:gd name="T77" fmla="*/ 36 h 291"/>
                  <a:gd name="T78" fmla="*/ 39 w 156"/>
                  <a:gd name="T79" fmla="*/ 39 h 291"/>
                  <a:gd name="T80" fmla="*/ 42 w 156"/>
                  <a:gd name="T81" fmla="*/ 4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91">
                    <a:moveTo>
                      <a:pt x="46" y="49"/>
                    </a:moveTo>
                    <a:lnTo>
                      <a:pt x="46" y="49"/>
                    </a:lnTo>
                    <a:lnTo>
                      <a:pt x="45" y="53"/>
                    </a:lnTo>
                    <a:lnTo>
                      <a:pt x="43" y="59"/>
                    </a:lnTo>
                    <a:lnTo>
                      <a:pt x="38" y="67"/>
                    </a:lnTo>
                    <a:lnTo>
                      <a:pt x="31" y="73"/>
                    </a:lnTo>
                    <a:lnTo>
                      <a:pt x="26" y="77"/>
                    </a:lnTo>
                    <a:lnTo>
                      <a:pt x="26" y="77"/>
                    </a:lnTo>
                    <a:lnTo>
                      <a:pt x="21" y="82"/>
                    </a:lnTo>
                    <a:lnTo>
                      <a:pt x="16" y="86"/>
                    </a:lnTo>
                    <a:lnTo>
                      <a:pt x="10" y="92"/>
                    </a:lnTo>
                    <a:lnTo>
                      <a:pt x="7" y="98"/>
                    </a:lnTo>
                    <a:lnTo>
                      <a:pt x="4" y="105"/>
                    </a:lnTo>
                    <a:lnTo>
                      <a:pt x="1" y="111"/>
                    </a:lnTo>
                    <a:lnTo>
                      <a:pt x="0" y="118"/>
                    </a:lnTo>
                    <a:lnTo>
                      <a:pt x="0" y="126"/>
                    </a:lnTo>
                    <a:lnTo>
                      <a:pt x="0" y="233"/>
                    </a:lnTo>
                    <a:lnTo>
                      <a:pt x="0" y="233"/>
                    </a:lnTo>
                    <a:lnTo>
                      <a:pt x="0" y="258"/>
                    </a:lnTo>
                    <a:lnTo>
                      <a:pt x="1" y="267"/>
                    </a:lnTo>
                    <a:lnTo>
                      <a:pt x="3" y="276"/>
                    </a:lnTo>
                    <a:lnTo>
                      <a:pt x="4" y="280"/>
                    </a:lnTo>
                    <a:lnTo>
                      <a:pt x="7" y="283"/>
                    </a:lnTo>
                    <a:lnTo>
                      <a:pt x="10" y="285"/>
                    </a:lnTo>
                    <a:lnTo>
                      <a:pt x="13" y="287"/>
                    </a:lnTo>
                    <a:lnTo>
                      <a:pt x="18" y="289"/>
                    </a:lnTo>
                    <a:lnTo>
                      <a:pt x="23" y="290"/>
                    </a:lnTo>
                    <a:lnTo>
                      <a:pt x="36" y="291"/>
                    </a:lnTo>
                    <a:lnTo>
                      <a:pt x="119" y="291"/>
                    </a:lnTo>
                    <a:lnTo>
                      <a:pt x="119" y="291"/>
                    </a:lnTo>
                    <a:lnTo>
                      <a:pt x="133" y="290"/>
                    </a:lnTo>
                    <a:lnTo>
                      <a:pt x="138" y="289"/>
                    </a:lnTo>
                    <a:lnTo>
                      <a:pt x="142" y="287"/>
                    </a:lnTo>
                    <a:lnTo>
                      <a:pt x="146" y="285"/>
                    </a:lnTo>
                    <a:lnTo>
                      <a:pt x="149" y="283"/>
                    </a:lnTo>
                    <a:lnTo>
                      <a:pt x="151" y="280"/>
                    </a:lnTo>
                    <a:lnTo>
                      <a:pt x="153" y="276"/>
                    </a:lnTo>
                    <a:lnTo>
                      <a:pt x="155" y="267"/>
                    </a:lnTo>
                    <a:lnTo>
                      <a:pt x="156" y="258"/>
                    </a:lnTo>
                    <a:lnTo>
                      <a:pt x="156" y="233"/>
                    </a:lnTo>
                    <a:lnTo>
                      <a:pt x="156" y="126"/>
                    </a:lnTo>
                    <a:lnTo>
                      <a:pt x="156" y="126"/>
                    </a:lnTo>
                    <a:lnTo>
                      <a:pt x="155" y="118"/>
                    </a:lnTo>
                    <a:lnTo>
                      <a:pt x="154" y="111"/>
                    </a:lnTo>
                    <a:lnTo>
                      <a:pt x="152" y="105"/>
                    </a:lnTo>
                    <a:lnTo>
                      <a:pt x="149" y="98"/>
                    </a:lnTo>
                    <a:lnTo>
                      <a:pt x="145" y="92"/>
                    </a:lnTo>
                    <a:lnTo>
                      <a:pt x="141" y="86"/>
                    </a:lnTo>
                    <a:lnTo>
                      <a:pt x="136" y="82"/>
                    </a:lnTo>
                    <a:lnTo>
                      <a:pt x="130" y="77"/>
                    </a:lnTo>
                    <a:lnTo>
                      <a:pt x="130" y="77"/>
                    </a:lnTo>
                    <a:lnTo>
                      <a:pt x="125" y="73"/>
                    </a:lnTo>
                    <a:lnTo>
                      <a:pt x="117" y="66"/>
                    </a:lnTo>
                    <a:lnTo>
                      <a:pt x="114" y="62"/>
                    </a:lnTo>
                    <a:lnTo>
                      <a:pt x="111" y="58"/>
                    </a:lnTo>
                    <a:lnTo>
                      <a:pt x="110" y="52"/>
                    </a:lnTo>
                    <a:lnTo>
                      <a:pt x="109" y="47"/>
                    </a:lnTo>
                    <a:lnTo>
                      <a:pt x="109" y="41"/>
                    </a:lnTo>
                    <a:lnTo>
                      <a:pt x="114" y="41"/>
                    </a:lnTo>
                    <a:lnTo>
                      <a:pt x="114" y="41"/>
                    </a:lnTo>
                    <a:lnTo>
                      <a:pt x="115" y="40"/>
                    </a:lnTo>
                    <a:lnTo>
                      <a:pt x="117" y="39"/>
                    </a:lnTo>
                    <a:lnTo>
                      <a:pt x="117" y="38"/>
                    </a:lnTo>
                    <a:lnTo>
                      <a:pt x="118" y="36"/>
                    </a:lnTo>
                    <a:lnTo>
                      <a:pt x="118" y="4"/>
                    </a:lnTo>
                    <a:lnTo>
                      <a:pt x="118" y="4"/>
                    </a:lnTo>
                    <a:lnTo>
                      <a:pt x="117" y="3"/>
                    </a:lnTo>
                    <a:lnTo>
                      <a:pt x="117" y="1"/>
                    </a:lnTo>
                    <a:lnTo>
                      <a:pt x="115" y="0"/>
                    </a:lnTo>
                    <a:lnTo>
                      <a:pt x="114" y="0"/>
                    </a:lnTo>
                    <a:lnTo>
                      <a:pt x="42" y="0"/>
                    </a:lnTo>
                    <a:lnTo>
                      <a:pt x="42" y="0"/>
                    </a:lnTo>
                    <a:lnTo>
                      <a:pt x="40" y="0"/>
                    </a:lnTo>
                    <a:lnTo>
                      <a:pt x="39" y="1"/>
                    </a:lnTo>
                    <a:lnTo>
                      <a:pt x="38" y="3"/>
                    </a:lnTo>
                    <a:lnTo>
                      <a:pt x="38" y="4"/>
                    </a:lnTo>
                    <a:lnTo>
                      <a:pt x="38" y="36"/>
                    </a:lnTo>
                    <a:lnTo>
                      <a:pt x="38" y="36"/>
                    </a:lnTo>
                    <a:lnTo>
                      <a:pt x="38" y="38"/>
                    </a:lnTo>
                    <a:lnTo>
                      <a:pt x="39" y="39"/>
                    </a:lnTo>
                    <a:lnTo>
                      <a:pt x="40" y="40"/>
                    </a:lnTo>
                    <a:lnTo>
                      <a:pt x="42" y="41"/>
                    </a:lnTo>
                    <a:lnTo>
                      <a:pt x="77" y="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1" name="Freeform 272"/>
              <p:cNvSpPr>
                <a:spLocks/>
              </p:cNvSpPr>
              <p:nvPr/>
            </p:nvSpPr>
            <p:spPr bwMode="auto">
              <a:xfrm>
                <a:off x="2500" y="857"/>
                <a:ext cx="111" cy="151"/>
              </a:xfrm>
              <a:custGeom>
                <a:avLst/>
                <a:gdLst>
                  <a:gd name="T0" fmla="*/ 111 w 111"/>
                  <a:gd name="T1" fmla="*/ 129 h 151"/>
                  <a:gd name="T2" fmla="*/ 111 w 111"/>
                  <a:gd name="T3" fmla="*/ 129 h 151"/>
                  <a:gd name="T4" fmla="*/ 110 w 111"/>
                  <a:gd name="T5" fmla="*/ 135 h 151"/>
                  <a:gd name="T6" fmla="*/ 110 w 111"/>
                  <a:gd name="T7" fmla="*/ 139 h 151"/>
                  <a:gd name="T8" fmla="*/ 108 w 111"/>
                  <a:gd name="T9" fmla="*/ 143 h 151"/>
                  <a:gd name="T10" fmla="*/ 106 w 111"/>
                  <a:gd name="T11" fmla="*/ 146 h 151"/>
                  <a:gd name="T12" fmla="*/ 103 w 111"/>
                  <a:gd name="T13" fmla="*/ 148 h 151"/>
                  <a:gd name="T14" fmla="*/ 98 w 111"/>
                  <a:gd name="T15" fmla="*/ 150 h 151"/>
                  <a:gd name="T16" fmla="*/ 93 w 111"/>
                  <a:gd name="T17" fmla="*/ 151 h 151"/>
                  <a:gd name="T18" fmla="*/ 88 w 111"/>
                  <a:gd name="T19" fmla="*/ 151 h 151"/>
                  <a:gd name="T20" fmla="*/ 22 w 111"/>
                  <a:gd name="T21" fmla="*/ 151 h 151"/>
                  <a:gd name="T22" fmla="*/ 22 w 111"/>
                  <a:gd name="T23" fmla="*/ 151 h 151"/>
                  <a:gd name="T24" fmla="*/ 16 w 111"/>
                  <a:gd name="T25" fmla="*/ 151 h 151"/>
                  <a:gd name="T26" fmla="*/ 12 w 111"/>
                  <a:gd name="T27" fmla="*/ 150 h 151"/>
                  <a:gd name="T28" fmla="*/ 8 w 111"/>
                  <a:gd name="T29" fmla="*/ 148 h 151"/>
                  <a:gd name="T30" fmla="*/ 5 w 111"/>
                  <a:gd name="T31" fmla="*/ 146 h 151"/>
                  <a:gd name="T32" fmla="*/ 2 w 111"/>
                  <a:gd name="T33" fmla="*/ 143 h 151"/>
                  <a:gd name="T34" fmla="*/ 1 w 111"/>
                  <a:gd name="T35" fmla="*/ 139 h 151"/>
                  <a:gd name="T36" fmla="*/ 0 w 111"/>
                  <a:gd name="T37" fmla="*/ 135 h 151"/>
                  <a:gd name="T38" fmla="*/ 0 w 111"/>
                  <a:gd name="T39" fmla="*/ 129 h 151"/>
                  <a:gd name="T40" fmla="*/ 0 w 111"/>
                  <a:gd name="T41" fmla="*/ 23 h 151"/>
                  <a:gd name="T42" fmla="*/ 0 w 111"/>
                  <a:gd name="T43" fmla="*/ 23 h 151"/>
                  <a:gd name="T44" fmla="*/ 0 w 111"/>
                  <a:gd name="T45" fmla="*/ 16 h 151"/>
                  <a:gd name="T46" fmla="*/ 1 w 111"/>
                  <a:gd name="T47" fmla="*/ 12 h 151"/>
                  <a:gd name="T48" fmla="*/ 2 w 111"/>
                  <a:gd name="T49" fmla="*/ 8 h 151"/>
                  <a:gd name="T50" fmla="*/ 5 w 111"/>
                  <a:gd name="T51" fmla="*/ 5 h 151"/>
                  <a:gd name="T52" fmla="*/ 8 w 111"/>
                  <a:gd name="T53" fmla="*/ 2 h 151"/>
                  <a:gd name="T54" fmla="*/ 12 w 111"/>
                  <a:gd name="T55" fmla="*/ 1 h 151"/>
                  <a:gd name="T56" fmla="*/ 16 w 111"/>
                  <a:gd name="T57" fmla="*/ 0 h 151"/>
                  <a:gd name="T58" fmla="*/ 22 w 111"/>
                  <a:gd name="T59" fmla="*/ 0 h 151"/>
                  <a:gd name="T60" fmla="*/ 88 w 111"/>
                  <a:gd name="T61" fmla="*/ 0 h 151"/>
                  <a:gd name="T62" fmla="*/ 88 w 111"/>
                  <a:gd name="T63" fmla="*/ 0 h 151"/>
                  <a:gd name="T64" fmla="*/ 93 w 111"/>
                  <a:gd name="T65" fmla="*/ 0 h 151"/>
                  <a:gd name="T66" fmla="*/ 98 w 111"/>
                  <a:gd name="T67" fmla="*/ 1 h 151"/>
                  <a:gd name="T68" fmla="*/ 103 w 111"/>
                  <a:gd name="T69" fmla="*/ 2 h 151"/>
                  <a:gd name="T70" fmla="*/ 106 w 111"/>
                  <a:gd name="T71" fmla="*/ 5 h 151"/>
                  <a:gd name="T72" fmla="*/ 108 w 111"/>
                  <a:gd name="T73" fmla="*/ 8 h 151"/>
                  <a:gd name="T74" fmla="*/ 110 w 111"/>
                  <a:gd name="T75" fmla="*/ 12 h 151"/>
                  <a:gd name="T76" fmla="*/ 110 w 111"/>
                  <a:gd name="T77" fmla="*/ 16 h 151"/>
                  <a:gd name="T78" fmla="*/ 111 w 111"/>
                  <a:gd name="T79" fmla="*/ 23 h 151"/>
                  <a:gd name="T80" fmla="*/ 111 w 111"/>
                  <a:gd name="T81" fmla="*/ 1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151">
                    <a:moveTo>
                      <a:pt x="111" y="129"/>
                    </a:moveTo>
                    <a:lnTo>
                      <a:pt x="111" y="129"/>
                    </a:lnTo>
                    <a:lnTo>
                      <a:pt x="110" y="135"/>
                    </a:lnTo>
                    <a:lnTo>
                      <a:pt x="110" y="139"/>
                    </a:lnTo>
                    <a:lnTo>
                      <a:pt x="108" y="143"/>
                    </a:lnTo>
                    <a:lnTo>
                      <a:pt x="106" y="146"/>
                    </a:lnTo>
                    <a:lnTo>
                      <a:pt x="103" y="148"/>
                    </a:lnTo>
                    <a:lnTo>
                      <a:pt x="98" y="150"/>
                    </a:lnTo>
                    <a:lnTo>
                      <a:pt x="93" y="151"/>
                    </a:lnTo>
                    <a:lnTo>
                      <a:pt x="88" y="151"/>
                    </a:lnTo>
                    <a:lnTo>
                      <a:pt x="22" y="151"/>
                    </a:lnTo>
                    <a:lnTo>
                      <a:pt x="22" y="151"/>
                    </a:lnTo>
                    <a:lnTo>
                      <a:pt x="16" y="151"/>
                    </a:lnTo>
                    <a:lnTo>
                      <a:pt x="12" y="150"/>
                    </a:lnTo>
                    <a:lnTo>
                      <a:pt x="8" y="148"/>
                    </a:lnTo>
                    <a:lnTo>
                      <a:pt x="5" y="146"/>
                    </a:lnTo>
                    <a:lnTo>
                      <a:pt x="2" y="143"/>
                    </a:lnTo>
                    <a:lnTo>
                      <a:pt x="1" y="139"/>
                    </a:lnTo>
                    <a:lnTo>
                      <a:pt x="0" y="135"/>
                    </a:lnTo>
                    <a:lnTo>
                      <a:pt x="0" y="129"/>
                    </a:lnTo>
                    <a:lnTo>
                      <a:pt x="0" y="23"/>
                    </a:lnTo>
                    <a:lnTo>
                      <a:pt x="0" y="23"/>
                    </a:lnTo>
                    <a:lnTo>
                      <a:pt x="0" y="16"/>
                    </a:lnTo>
                    <a:lnTo>
                      <a:pt x="1" y="12"/>
                    </a:lnTo>
                    <a:lnTo>
                      <a:pt x="2" y="8"/>
                    </a:lnTo>
                    <a:lnTo>
                      <a:pt x="5" y="5"/>
                    </a:lnTo>
                    <a:lnTo>
                      <a:pt x="8" y="2"/>
                    </a:lnTo>
                    <a:lnTo>
                      <a:pt x="12" y="1"/>
                    </a:lnTo>
                    <a:lnTo>
                      <a:pt x="16" y="0"/>
                    </a:lnTo>
                    <a:lnTo>
                      <a:pt x="22" y="0"/>
                    </a:lnTo>
                    <a:lnTo>
                      <a:pt x="88" y="0"/>
                    </a:lnTo>
                    <a:lnTo>
                      <a:pt x="88" y="0"/>
                    </a:lnTo>
                    <a:lnTo>
                      <a:pt x="93" y="0"/>
                    </a:lnTo>
                    <a:lnTo>
                      <a:pt x="98" y="1"/>
                    </a:lnTo>
                    <a:lnTo>
                      <a:pt x="103" y="2"/>
                    </a:lnTo>
                    <a:lnTo>
                      <a:pt x="106" y="5"/>
                    </a:lnTo>
                    <a:lnTo>
                      <a:pt x="108" y="8"/>
                    </a:lnTo>
                    <a:lnTo>
                      <a:pt x="110" y="12"/>
                    </a:lnTo>
                    <a:lnTo>
                      <a:pt x="110" y="16"/>
                    </a:lnTo>
                    <a:lnTo>
                      <a:pt x="111" y="23"/>
                    </a:lnTo>
                    <a:lnTo>
                      <a:pt x="111" y="1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2" name="Freeform 273"/>
              <p:cNvSpPr>
                <a:spLocks/>
              </p:cNvSpPr>
              <p:nvPr/>
            </p:nvSpPr>
            <p:spPr bwMode="auto">
              <a:xfrm>
                <a:off x="2523" y="874"/>
                <a:ext cx="64" cy="62"/>
              </a:xfrm>
              <a:custGeom>
                <a:avLst/>
                <a:gdLst>
                  <a:gd name="T0" fmla="*/ 50 w 64"/>
                  <a:gd name="T1" fmla="*/ 62 h 62"/>
                  <a:gd name="T2" fmla="*/ 50 w 64"/>
                  <a:gd name="T3" fmla="*/ 62 h 62"/>
                  <a:gd name="T4" fmla="*/ 51 w 64"/>
                  <a:gd name="T5" fmla="*/ 55 h 62"/>
                  <a:gd name="T6" fmla="*/ 51 w 64"/>
                  <a:gd name="T7" fmla="*/ 55 h 62"/>
                  <a:gd name="T8" fmla="*/ 52 w 64"/>
                  <a:gd name="T9" fmla="*/ 53 h 62"/>
                  <a:gd name="T10" fmla="*/ 54 w 64"/>
                  <a:gd name="T11" fmla="*/ 51 h 62"/>
                  <a:gd name="T12" fmla="*/ 54 w 64"/>
                  <a:gd name="T13" fmla="*/ 51 h 62"/>
                  <a:gd name="T14" fmla="*/ 63 w 64"/>
                  <a:gd name="T15" fmla="*/ 45 h 62"/>
                  <a:gd name="T16" fmla="*/ 63 w 64"/>
                  <a:gd name="T17" fmla="*/ 45 h 62"/>
                  <a:gd name="T18" fmla="*/ 64 w 64"/>
                  <a:gd name="T19" fmla="*/ 27 h 62"/>
                  <a:gd name="T20" fmla="*/ 64 w 64"/>
                  <a:gd name="T21" fmla="*/ 27 h 62"/>
                  <a:gd name="T22" fmla="*/ 63 w 64"/>
                  <a:gd name="T23" fmla="*/ 22 h 62"/>
                  <a:gd name="T24" fmla="*/ 61 w 64"/>
                  <a:gd name="T25" fmla="*/ 17 h 62"/>
                  <a:gd name="T26" fmla="*/ 58 w 64"/>
                  <a:gd name="T27" fmla="*/ 12 h 62"/>
                  <a:gd name="T28" fmla="*/ 54 w 64"/>
                  <a:gd name="T29" fmla="*/ 8 h 62"/>
                  <a:gd name="T30" fmla="*/ 50 w 64"/>
                  <a:gd name="T31" fmla="*/ 5 h 62"/>
                  <a:gd name="T32" fmla="*/ 45 w 64"/>
                  <a:gd name="T33" fmla="*/ 2 h 62"/>
                  <a:gd name="T34" fmla="*/ 38 w 64"/>
                  <a:gd name="T35" fmla="*/ 0 h 62"/>
                  <a:gd name="T36" fmla="*/ 32 w 64"/>
                  <a:gd name="T37" fmla="*/ 0 h 62"/>
                  <a:gd name="T38" fmla="*/ 32 w 64"/>
                  <a:gd name="T39" fmla="*/ 0 h 62"/>
                  <a:gd name="T40" fmla="*/ 26 w 64"/>
                  <a:gd name="T41" fmla="*/ 0 h 62"/>
                  <a:gd name="T42" fmla="*/ 20 w 64"/>
                  <a:gd name="T43" fmla="*/ 2 h 62"/>
                  <a:gd name="T44" fmla="*/ 15 w 64"/>
                  <a:gd name="T45" fmla="*/ 5 h 62"/>
                  <a:gd name="T46" fmla="*/ 10 w 64"/>
                  <a:gd name="T47" fmla="*/ 8 h 62"/>
                  <a:gd name="T48" fmla="*/ 6 w 64"/>
                  <a:gd name="T49" fmla="*/ 12 h 62"/>
                  <a:gd name="T50" fmla="*/ 2 w 64"/>
                  <a:gd name="T51" fmla="*/ 17 h 62"/>
                  <a:gd name="T52" fmla="*/ 0 w 64"/>
                  <a:gd name="T53" fmla="*/ 22 h 62"/>
                  <a:gd name="T54" fmla="*/ 0 w 64"/>
                  <a:gd name="T55" fmla="*/ 27 h 62"/>
                  <a:gd name="T56" fmla="*/ 0 w 64"/>
                  <a:gd name="T57" fmla="*/ 27 h 62"/>
                  <a:gd name="T58" fmla="*/ 1 w 64"/>
                  <a:gd name="T59" fmla="*/ 45 h 62"/>
                  <a:gd name="T60" fmla="*/ 1 w 64"/>
                  <a:gd name="T61" fmla="*/ 45 h 62"/>
                  <a:gd name="T62" fmla="*/ 10 w 64"/>
                  <a:gd name="T63" fmla="*/ 51 h 62"/>
                  <a:gd name="T64" fmla="*/ 10 w 64"/>
                  <a:gd name="T65" fmla="*/ 51 h 62"/>
                  <a:gd name="T66" fmla="*/ 12 w 64"/>
                  <a:gd name="T67" fmla="*/ 53 h 62"/>
                  <a:gd name="T68" fmla="*/ 13 w 64"/>
                  <a:gd name="T69" fmla="*/ 55 h 62"/>
                  <a:gd name="T70" fmla="*/ 13 w 64"/>
                  <a:gd name="T71" fmla="*/ 55 h 62"/>
                  <a:gd name="T72" fmla="*/ 14 w 64"/>
                  <a:gd name="T7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62">
                    <a:moveTo>
                      <a:pt x="50" y="62"/>
                    </a:moveTo>
                    <a:lnTo>
                      <a:pt x="50" y="62"/>
                    </a:lnTo>
                    <a:lnTo>
                      <a:pt x="51" y="55"/>
                    </a:lnTo>
                    <a:lnTo>
                      <a:pt x="51" y="55"/>
                    </a:lnTo>
                    <a:lnTo>
                      <a:pt x="52" y="53"/>
                    </a:lnTo>
                    <a:lnTo>
                      <a:pt x="54" y="51"/>
                    </a:lnTo>
                    <a:lnTo>
                      <a:pt x="54" y="51"/>
                    </a:lnTo>
                    <a:lnTo>
                      <a:pt x="63" y="45"/>
                    </a:lnTo>
                    <a:lnTo>
                      <a:pt x="63" y="45"/>
                    </a:lnTo>
                    <a:lnTo>
                      <a:pt x="64" y="27"/>
                    </a:lnTo>
                    <a:lnTo>
                      <a:pt x="64" y="27"/>
                    </a:lnTo>
                    <a:lnTo>
                      <a:pt x="63" y="22"/>
                    </a:lnTo>
                    <a:lnTo>
                      <a:pt x="61" y="17"/>
                    </a:lnTo>
                    <a:lnTo>
                      <a:pt x="58" y="12"/>
                    </a:lnTo>
                    <a:lnTo>
                      <a:pt x="54" y="8"/>
                    </a:lnTo>
                    <a:lnTo>
                      <a:pt x="50" y="5"/>
                    </a:lnTo>
                    <a:lnTo>
                      <a:pt x="45" y="2"/>
                    </a:lnTo>
                    <a:lnTo>
                      <a:pt x="38" y="0"/>
                    </a:lnTo>
                    <a:lnTo>
                      <a:pt x="32" y="0"/>
                    </a:lnTo>
                    <a:lnTo>
                      <a:pt x="32" y="0"/>
                    </a:lnTo>
                    <a:lnTo>
                      <a:pt x="26" y="0"/>
                    </a:lnTo>
                    <a:lnTo>
                      <a:pt x="20" y="2"/>
                    </a:lnTo>
                    <a:lnTo>
                      <a:pt x="15" y="5"/>
                    </a:lnTo>
                    <a:lnTo>
                      <a:pt x="10" y="8"/>
                    </a:lnTo>
                    <a:lnTo>
                      <a:pt x="6" y="12"/>
                    </a:lnTo>
                    <a:lnTo>
                      <a:pt x="2" y="17"/>
                    </a:lnTo>
                    <a:lnTo>
                      <a:pt x="0" y="22"/>
                    </a:lnTo>
                    <a:lnTo>
                      <a:pt x="0" y="27"/>
                    </a:lnTo>
                    <a:lnTo>
                      <a:pt x="0" y="27"/>
                    </a:lnTo>
                    <a:lnTo>
                      <a:pt x="1" y="45"/>
                    </a:lnTo>
                    <a:lnTo>
                      <a:pt x="1" y="45"/>
                    </a:lnTo>
                    <a:lnTo>
                      <a:pt x="10" y="51"/>
                    </a:lnTo>
                    <a:lnTo>
                      <a:pt x="10" y="51"/>
                    </a:lnTo>
                    <a:lnTo>
                      <a:pt x="12" y="53"/>
                    </a:lnTo>
                    <a:lnTo>
                      <a:pt x="13" y="55"/>
                    </a:lnTo>
                    <a:lnTo>
                      <a:pt x="13" y="55"/>
                    </a:lnTo>
                    <a:lnTo>
                      <a:pt x="14" y="6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3" name="Freeform 274"/>
              <p:cNvSpPr>
                <a:spLocks/>
              </p:cNvSpPr>
              <p:nvPr/>
            </p:nvSpPr>
            <p:spPr bwMode="auto">
              <a:xfrm>
                <a:off x="2535" y="901"/>
                <a:ext cx="13" cy="14"/>
              </a:xfrm>
              <a:custGeom>
                <a:avLst/>
                <a:gdLst>
                  <a:gd name="T0" fmla="*/ 6 w 13"/>
                  <a:gd name="T1" fmla="*/ 14 h 14"/>
                  <a:gd name="T2" fmla="*/ 6 w 13"/>
                  <a:gd name="T3" fmla="*/ 14 h 14"/>
                  <a:gd name="T4" fmla="*/ 4 w 13"/>
                  <a:gd name="T5" fmla="*/ 13 h 14"/>
                  <a:gd name="T6" fmla="*/ 1 w 13"/>
                  <a:gd name="T7" fmla="*/ 11 h 14"/>
                  <a:gd name="T8" fmla="*/ 0 w 13"/>
                  <a:gd name="T9" fmla="*/ 9 h 14"/>
                  <a:gd name="T10" fmla="*/ 0 w 13"/>
                  <a:gd name="T11" fmla="*/ 6 h 14"/>
                  <a:gd name="T12" fmla="*/ 0 w 13"/>
                  <a:gd name="T13" fmla="*/ 6 h 14"/>
                  <a:gd name="T14" fmla="*/ 0 w 13"/>
                  <a:gd name="T15" fmla="*/ 4 h 14"/>
                  <a:gd name="T16" fmla="*/ 1 w 13"/>
                  <a:gd name="T17" fmla="*/ 2 h 14"/>
                  <a:gd name="T18" fmla="*/ 4 w 13"/>
                  <a:gd name="T19" fmla="*/ 0 h 14"/>
                  <a:gd name="T20" fmla="*/ 6 w 13"/>
                  <a:gd name="T21" fmla="*/ 0 h 14"/>
                  <a:gd name="T22" fmla="*/ 6 w 13"/>
                  <a:gd name="T23" fmla="*/ 0 h 14"/>
                  <a:gd name="T24" fmla="*/ 9 w 13"/>
                  <a:gd name="T25" fmla="*/ 0 h 14"/>
                  <a:gd name="T26" fmla="*/ 11 w 13"/>
                  <a:gd name="T27" fmla="*/ 2 h 14"/>
                  <a:gd name="T28" fmla="*/ 12 w 13"/>
                  <a:gd name="T29" fmla="*/ 4 h 14"/>
                  <a:gd name="T30" fmla="*/ 13 w 13"/>
                  <a:gd name="T31" fmla="*/ 6 h 14"/>
                  <a:gd name="T32" fmla="*/ 13 w 13"/>
                  <a:gd name="T33" fmla="*/ 6 h 14"/>
                  <a:gd name="T34" fmla="*/ 12 w 13"/>
                  <a:gd name="T35" fmla="*/ 9 h 14"/>
                  <a:gd name="T36" fmla="*/ 11 w 13"/>
                  <a:gd name="T37" fmla="*/ 11 h 14"/>
                  <a:gd name="T38" fmla="*/ 9 w 13"/>
                  <a:gd name="T39" fmla="*/ 13 h 14"/>
                  <a:gd name="T40" fmla="*/ 6 w 13"/>
                  <a:gd name="T41" fmla="*/ 14 h 14"/>
                  <a:gd name="T42" fmla="*/ 6 w 13"/>
                  <a:gd name="T4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6" y="14"/>
                    </a:moveTo>
                    <a:lnTo>
                      <a:pt x="6" y="14"/>
                    </a:lnTo>
                    <a:lnTo>
                      <a:pt x="4" y="13"/>
                    </a:lnTo>
                    <a:lnTo>
                      <a:pt x="1" y="11"/>
                    </a:lnTo>
                    <a:lnTo>
                      <a:pt x="0" y="9"/>
                    </a:lnTo>
                    <a:lnTo>
                      <a:pt x="0" y="6"/>
                    </a:lnTo>
                    <a:lnTo>
                      <a:pt x="0" y="6"/>
                    </a:lnTo>
                    <a:lnTo>
                      <a:pt x="0" y="4"/>
                    </a:lnTo>
                    <a:lnTo>
                      <a:pt x="1" y="2"/>
                    </a:lnTo>
                    <a:lnTo>
                      <a:pt x="4" y="0"/>
                    </a:lnTo>
                    <a:lnTo>
                      <a:pt x="6" y="0"/>
                    </a:lnTo>
                    <a:lnTo>
                      <a:pt x="6" y="0"/>
                    </a:lnTo>
                    <a:lnTo>
                      <a:pt x="9" y="0"/>
                    </a:lnTo>
                    <a:lnTo>
                      <a:pt x="11" y="2"/>
                    </a:lnTo>
                    <a:lnTo>
                      <a:pt x="12" y="4"/>
                    </a:lnTo>
                    <a:lnTo>
                      <a:pt x="13" y="6"/>
                    </a:lnTo>
                    <a:lnTo>
                      <a:pt x="13" y="6"/>
                    </a:lnTo>
                    <a:lnTo>
                      <a:pt x="12" y="9"/>
                    </a:lnTo>
                    <a:lnTo>
                      <a:pt x="11" y="11"/>
                    </a:lnTo>
                    <a:lnTo>
                      <a:pt x="9" y="13"/>
                    </a:lnTo>
                    <a:lnTo>
                      <a:pt x="6" y="14"/>
                    </a:lnTo>
                    <a:lnTo>
                      <a:pt x="6" y="1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4" name="Freeform 275"/>
              <p:cNvSpPr>
                <a:spLocks/>
              </p:cNvSpPr>
              <p:nvPr/>
            </p:nvSpPr>
            <p:spPr bwMode="auto">
              <a:xfrm>
                <a:off x="2562" y="901"/>
                <a:ext cx="14" cy="14"/>
              </a:xfrm>
              <a:custGeom>
                <a:avLst/>
                <a:gdLst>
                  <a:gd name="T0" fmla="*/ 7 w 14"/>
                  <a:gd name="T1" fmla="*/ 14 h 14"/>
                  <a:gd name="T2" fmla="*/ 7 w 14"/>
                  <a:gd name="T3" fmla="*/ 14 h 14"/>
                  <a:gd name="T4" fmla="*/ 5 w 14"/>
                  <a:gd name="T5" fmla="*/ 13 h 14"/>
                  <a:gd name="T6" fmla="*/ 2 w 14"/>
                  <a:gd name="T7" fmla="*/ 11 h 14"/>
                  <a:gd name="T8" fmla="*/ 0 w 14"/>
                  <a:gd name="T9" fmla="*/ 9 h 14"/>
                  <a:gd name="T10" fmla="*/ 0 w 14"/>
                  <a:gd name="T11" fmla="*/ 6 h 14"/>
                  <a:gd name="T12" fmla="*/ 0 w 14"/>
                  <a:gd name="T13" fmla="*/ 6 h 14"/>
                  <a:gd name="T14" fmla="*/ 0 w 14"/>
                  <a:gd name="T15" fmla="*/ 4 h 14"/>
                  <a:gd name="T16" fmla="*/ 2 w 14"/>
                  <a:gd name="T17" fmla="*/ 2 h 14"/>
                  <a:gd name="T18" fmla="*/ 5 w 14"/>
                  <a:gd name="T19" fmla="*/ 0 h 14"/>
                  <a:gd name="T20" fmla="*/ 7 w 14"/>
                  <a:gd name="T21" fmla="*/ 0 h 14"/>
                  <a:gd name="T22" fmla="*/ 7 w 14"/>
                  <a:gd name="T23" fmla="*/ 0 h 14"/>
                  <a:gd name="T24" fmla="*/ 10 w 14"/>
                  <a:gd name="T25" fmla="*/ 0 h 14"/>
                  <a:gd name="T26" fmla="*/ 12 w 14"/>
                  <a:gd name="T27" fmla="*/ 2 h 14"/>
                  <a:gd name="T28" fmla="*/ 13 w 14"/>
                  <a:gd name="T29" fmla="*/ 4 h 14"/>
                  <a:gd name="T30" fmla="*/ 14 w 14"/>
                  <a:gd name="T31" fmla="*/ 6 h 14"/>
                  <a:gd name="T32" fmla="*/ 14 w 14"/>
                  <a:gd name="T33" fmla="*/ 6 h 14"/>
                  <a:gd name="T34" fmla="*/ 13 w 14"/>
                  <a:gd name="T35" fmla="*/ 9 h 14"/>
                  <a:gd name="T36" fmla="*/ 12 w 14"/>
                  <a:gd name="T37" fmla="*/ 11 h 14"/>
                  <a:gd name="T38" fmla="*/ 10 w 14"/>
                  <a:gd name="T39" fmla="*/ 13 h 14"/>
                  <a:gd name="T40" fmla="*/ 7 w 14"/>
                  <a:gd name="T41" fmla="*/ 14 h 14"/>
                  <a:gd name="T42" fmla="*/ 7 w 14"/>
                  <a:gd name="T4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7" y="14"/>
                    </a:moveTo>
                    <a:lnTo>
                      <a:pt x="7" y="14"/>
                    </a:lnTo>
                    <a:lnTo>
                      <a:pt x="5" y="13"/>
                    </a:lnTo>
                    <a:lnTo>
                      <a:pt x="2" y="11"/>
                    </a:lnTo>
                    <a:lnTo>
                      <a:pt x="0" y="9"/>
                    </a:lnTo>
                    <a:lnTo>
                      <a:pt x="0" y="6"/>
                    </a:lnTo>
                    <a:lnTo>
                      <a:pt x="0" y="6"/>
                    </a:lnTo>
                    <a:lnTo>
                      <a:pt x="0" y="4"/>
                    </a:lnTo>
                    <a:lnTo>
                      <a:pt x="2" y="2"/>
                    </a:lnTo>
                    <a:lnTo>
                      <a:pt x="5" y="0"/>
                    </a:lnTo>
                    <a:lnTo>
                      <a:pt x="7" y="0"/>
                    </a:lnTo>
                    <a:lnTo>
                      <a:pt x="7" y="0"/>
                    </a:lnTo>
                    <a:lnTo>
                      <a:pt x="10" y="0"/>
                    </a:lnTo>
                    <a:lnTo>
                      <a:pt x="12" y="2"/>
                    </a:lnTo>
                    <a:lnTo>
                      <a:pt x="13" y="4"/>
                    </a:lnTo>
                    <a:lnTo>
                      <a:pt x="14" y="6"/>
                    </a:lnTo>
                    <a:lnTo>
                      <a:pt x="14" y="6"/>
                    </a:lnTo>
                    <a:lnTo>
                      <a:pt x="13" y="9"/>
                    </a:lnTo>
                    <a:lnTo>
                      <a:pt x="12" y="11"/>
                    </a:lnTo>
                    <a:lnTo>
                      <a:pt x="10" y="13"/>
                    </a:lnTo>
                    <a:lnTo>
                      <a:pt x="7" y="14"/>
                    </a:lnTo>
                    <a:lnTo>
                      <a:pt x="7" y="1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5" name="Freeform 276"/>
              <p:cNvSpPr>
                <a:spLocks/>
              </p:cNvSpPr>
              <p:nvPr/>
            </p:nvSpPr>
            <p:spPr bwMode="auto">
              <a:xfrm>
                <a:off x="2337" y="510"/>
                <a:ext cx="70" cy="70"/>
              </a:xfrm>
              <a:custGeom>
                <a:avLst/>
                <a:gdLst>
                  <a:gd name="T0" fmla="*/ 35 w 70"/>
                  <a:gd name="T1" fmla="*/ 70 h 70"/>
                  <a:gd name="T2" fmla="*/ 35 w 70"/>
                  <a:gd name="T3" fmla="*/ 70 h 70"/>
                  <a:gd name="T4" fmla="*/ 28 w 70"/>
                  <a:gd name="T5" fmla="*/ 70 h 70"/>
                  <a:gd name="T6" fmla="*/ 22 w 70"/>
                  <a:gd name="T7" fmla="*/ 68 h 70"/>
                  <a:gd name="T8" fmla="*/ 16 w 70"/>
                  <a:gd name="T9" fmla="*/ 64 h 70"/>
                  <a:gd name="T10" fmla="*/ 10 w 70"/>
                  <a:gd name="T11" fmla="*/ 60 h 70"/>
                  <a:gd name="T12" fmla="*/ 6 w 70"/>
                  <a:gd name="T13" fmla="*/ 55 h 70"/>
                  <a:gd name="T14" fmla="*/ 3 w 70"/>
                  <a:gd name="T15" fmla="*/ 50 h 70"/>
                  <a:gd name="T16" fmla="*/ 1 w 70"/>
                  <a:gd name="T17" fmla="*/ 43 h 70"/>
                  <a:gd name="T18" fmla="*/ 0 w 70"/>
                  <a:gd name="T19" fmla="*/ 35 h 70"/>
                  <a:gd name="T20" fmla="*/ 0 w 70"/>
                  <a:gd name="T21" fmla="*/ 35 h 70"/>
                  <a:gd name="T22" fmla="*/ 1 w 70"/>
                  <a:gd name="T23" fmla="*/ 28 h 70"/>
                  <a:gd name="T24" fmla="*/ 3 w 70"/>
                  <a:gd name="T25" fmla="*/ 22 h 70"/>
                  <a:gd name="T26" fmla="*/ 6 w 70"/>
                  <a:gd name="T27" fmla="*/ 16 h 70"/>
                  <a:gd name="T28" fmla="*/ 10 w 70"/>
                  <a:gd name="T29" fmla="*/ 11 h 70"/>
                  <a:gd name="T30" fmla="*/ 16 w 70"/>
                  <a:gd name="T31" fmla="*/ 7 h 70"/>
                  <a:gd name="T32" fmla="*/ 22 w 70"/>
                  <a:gd name="T33" fmla="*/ 3 h 70"/>
                  <a:gd name="T34" fmla="*/ 28 w 70"/>
                  <a:gd name="T35" fmla="*/ 1 h 70"/>
                  <a:gd name="T36" fmla="*/ 35 w 70"/>
                  <a:gd name="T37" fmla="*/ 0 h 70"/>
                  <a:gd name="T38" fmla="*/ 35 w 70"/>
                  <a:gd name="T39" fmla="*/ 0 h 70"/>
                  <a:gd name="T40" fmla="*/ 42 w 70"/>
                  <a:gd name="T41" fmla="*/ 1 h 70"/>
                  <a:gd name="T42" fmla="*/ 49 w 70"/>
                  <a:gd name="T43" fmla="*/ 3 h 70"/>
                  <a:gd name="T44" fmla="*/ 55 w 70"/>
                  <a:gd name="T45" fmla="*/ 7 h 70"/>
                  <a:gd name="T46" fmla="*/ 60 w 70"/>
                  <a:gd name="T47" fmla="*/ 11 h 70"/>
                  <a:gd name="T48" fmla="*/ 64 w 70"/>
                  <a:gd name="T49" fmla="*/ 16 h 70"/>
                  <a:gd name="T50" fmla="*/ 67 w 70"/>
                  <a:gd name="T51" fmla="*/ 22 h 70"/>
                  <a:gd name="T52" fmla="*/ 69 w 70"/>
                  <a:gd name="T53" fmla="*/ 28 h 70"/>
                  <a:gd name="T54" fmla="*/ 70 w 70"/>
                  <a:gd name="T55" fmla="*/ 35 h 70"/>
                  <a:gd name="T56" fmla="*/ 70 w 70"/>
                  <a:gd name="T57" fmla="*/ 35 h 70"/>
                  <a:gd name="T58" fmla="*/ 69 w 70"/>
                  <a:gd name="T59" fmla="*/ 43 h 70"/>
                  <a:gd name="T60" fmla="*/ 67 w 70"/>
                  <a:gd name="T61" fmla="*/ 50 h 70"/>
                  <a:gd name="T62" fmla="*/ 64 w 70"/>
                  <a:gd name="T63" fmla="*/ 55 h 70"/>
                  <a:gd name="T64" fmla="*/ 60 w 70"/>
                  <a:gd name="T65" fmla="*/ 60 h 70"/>
                  <a:gd name="T66" fmla="*/ 55 w 70"/>
                  <a:gd name="T67" fmla="*/ 64 h 70"/>
                  <a:gd name="T68" fmla="*/ 49 w 70"/>
                  <a:gd name="T69" fmla="*/ 68 h 70"/>
                  <a:gd name="T70" fmla="*/ 42 w 70"/>
                  <a:gd name="T71" fmla="*/ 70 h 70"/>
                  <a:gd name="T72" fmla="*/ 35 w 70"/>
                  <a:gd name="T73" fmla="*/ 70 h 70"/>
                  <a:gd name="T74" fmla="*/ 35 w 70"/>
                  <a:gd name="T7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0">
                    <a:moveTo>
                      <a:pt x="35" y="70"/>
                    </a:moveTo>
                    <a:lnTo>
                      <a:pt x="35" y="70"/>
                    </a:lnTo>
                    <a:lnTo>
                      <a:pt x="28" y="70"/>
                    </a:lnTo>
                    <a:lnTo>
                      <a:pt x="22" y="68"/>
                    </a:lnTo>
                    <a:lnTo>
                      <a:pt x="16" y="64"/>
                    </a:lnTo>
                    <a:lnTo>
                      <a:pt x="10" y="60"/>
                    </a:lnTo>
                    <a:lnTo>
                      <a:pt x="6" y="55"/>
                    </a:lnTo>
                    <a:lnTo>
                      <a:pt x="3" y="50"/>
                    </a:lnTo>
                    <a:lnTo>
                      <a:pt x="1" y="43"/>
                    </a:lnTo>
                    <a:lnTo>
                      <a:pt x="0" y="35"/>
                    </a:lnTo>
                    <a:lnTo>
                      <a:pt x="0" y="35"/>
                    </a:lnTo>
                    <a:lnTo>
                      <a:pt x="1" y="28"/>
                    </a:lnTo>
                    <a:lnTo>
                      <a:pt x="3" y="22"/>
                    </a:lnTo>
                    <a:lnTo>
                      <a:pt x="6" y="16"/>
                    </a:lnTo>
                    <a:lnTo>
                      <a:pt x="10" y="11"/>
                    </a:lnTo>
                    <a:lnTo>
                      <a:pt x="16" y="7"/>
                    </a:lnTo>
                    <a:lnTo>
                      <a:pt x="22" y="3"/>
                    </a:lnTo>
                    <a:lnTo>
                      <a:pt x="28" y="1"/>
                    </a:lnTo>
                    <a:lnTo>
                      <a:pt x="35" y="0"/>
                    </a:lnTo>
                    <a:lnTo>
                      <a:pt x="35" y="0"/>
                    </a:lnTo>
                    <a:lnTo>
                      <a:pt x="42" y="1"/>
                    </a:lnTo>
                    <a:lnTo>
                      <a:pt x="49" y="3"/>
                    </a:lnTo>
                    <a:lnTo>
                      <a:pt x="55" y="7"/>
                    </a:lnTo>
                    <a:lnTo>
                      <a:pt x="60" y="11"/>
                    </a:lnTo>
                    <a:lnTo>
                      <a:pt x="64" y="16"/>
                    </a:lnTo>
                    <a:lnTo>
                      <a:pt x="67" y="22"/>
                    </a:lnTo>
                    <a:lnTo>
                      <a:pt x="69" y="28"/>
                    </a:lnTo>
                    <a:lnTo>
                      <a:pt x="70" y="35"/>
                    </a:lnTo>
                    <a:lnTo>
                      <a:pt x="70" y="35"/>
                    </a:lnTo>
                    <a:lnTo>
                      <a:pt x="69" y="43"/>
                    </a:lnTo>
                    <a:lnTo>
                      <a:pt x="67" y="50"/>
                    </a:lnTo>
                    <a:lnTo>
                      <a:pt x="64" y="55"/>
                    </a:lnTo>
                    <a:lnTo>
                      <a:pt x="60" y="60"/>
                    </a:lnTo>
                    <a:lnTo>
                      <a:pt x="55" y="64"/>
                    </a:lnTo>
                    <a:lnTo>
                      <a:pt x="49" y="68"/>
                    </a:lnTo>
                    <a:lnTo>
                      <a:pt x="42" y="70"/>
                    </a:lnTo>
                    <a:lnTo>
                      <a:pt x="35" y="70"/>
                    </a:lnTo>
                    <a:lnTo>
                      <a:pt x="35" y="7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6" name="Freeform 277"/>
              <p:cNvSpPr>
                <a:spLocks/>
              </p:cNvSpPr>
              <p:nvPr/>
            </p:nvSpPr>
            <p:spPr bwMode="auto">
              <a:xfrm>
                <a:off x="2327" y="591"/>
                <a:ext cx="90" cy="165"/>
              </a:xfrm>
              <a:custGeom>
                <a:avLst/>
                <a:gdLst>
                  <a:gd name="T0" fmla="*/ 68 w 90"/>
                  <a:gd name="T1" fmla="*/ 165 h 165"/>
                  <a:gd name="T2" fmla="*/ 68 w 90"/>
                  <a:gd name="T3" fmla="*/ 165 h 165"/>
                  <a:gd name="T4" fmla="*/ 71 w 90"/>
                  <a:gd name="T5" fmla="*/ 152 h 165"/>
                  <a:gd name="T6" fmla="*/ 73 w 90"/>
                  <a:gd name="T7" fmla="*/ 136 h 165"/>
                  <a:gd name="T8" fmla="*/ 78 w 90"/>
                  <a:gd name="T9" fmla="*/ 108 h 165"/>
                  <a:gd name="T10" fmla="*/ 78 w 90"/>
                  <a:gd name="T11" fmla="*/ 108 h 165"/>
                  <a:gd name="T12" fmla="*/ 80 w 90"/>
                  <a:gd name="T13" fmla="*/ 101 h 165"/>
                  <a:gd name="T14" fmla="*/ 82 w 90"/>
                  <a:gd name="T15" fmla="*/ 98 h 165"/>
                  <a:gd name="T16" fmla="*/ 84 w 90"/>
                  <a:gd name="T17" fmla="*/ 95 h 165"/>
                  <a:gd name="T18" fmla="*/ 86 w 90"/>
                  <a:gd name="T19" fmla="*/ 90 h 165"/>
                  <a:gd name="T20" fmla="*/ 86 w 90"/>
                  <a:gd name="T21" fmla="*/ 90 h 165"/>
                  <a:gd name="T22" fmla="*/ 88 w 90"/>
                  <a:gd name="T23" fmla="*/ 76 h 165"/>
                  <a:gd name="T24" fmla="*/ 89 w 90"/>
                  <a:gd name="T25" fmla="*/ 61 h 165"/>
                  <a:gd name="T26" fmla="*/ 90 w 90"/>
                  <a:gd name="T27" fmla="*/ 39 h 165"/>
                  <a:gd name="T28" fmla="*/ 90 w 90"/>
                  <a:gd name="T29" fmla="*/ 23 h 165"/>
                  <a:gd name="T30" fmla="*/ 89 w 90"/>
                  <a:gd name="T31" fmla="*/ 17 h 165"/>
                  <a:gd name="T32" fmla="*/ 89 w 90"/>
                  <a:gd name="T33" fmla="*/ 17 h 165"/>
                  <a:gd name="T34" fmla="*/ 88 w 90"/>
                  <a:gd name="T35" fmla="*/ 14 h 165"/>
                  <a:gd name="T36" fmla="*/ 86 w 90"/>
                  <a:gd name="T37" fmla="*/ 11 h 165"/>
                  <a:gd name="T38" fmla="*/ 81 w 90"/>
                  <a:gd name="T39" fmla="*/ 8 h 165"/>
                  <a:gd name="T40" fmla="*/ 76 w 90"/>
                  <a:gd name="T41" fmla="*/ 5 h 165"/>
                  <a:gd name="T42" fmla="*/ 69 w 90"/>
                  <a:gd name="T43" fmla="*/ 3 h 165"/>
                  <a:gd name="T44" fmla="*/ 62 w 90"/>
                  <a:gd name="T45" fmla="*/ 2 h 165"/>
                  <a:gd name="T46" fmla="*/ 53 w 90"/>
                  <a:gd name="T47" fmla="*/ 1 h 165"/>
                  <a:gd name="T48" fmla="*/ 45 w 90"/>
                  <a:gd name="T49" fmla="*/ 0 h 165"/>
                  <a:gd name="T50" fmla="*/ 45 w 90"/>
                  <a:gd name="T51" fmla="*/ 0 h 165"/>
                  <a:gd name="T52" fmla="*/ 37 w 90"/>
                  <a:gd name="T53" fmla="*/ 1 h 165"/>
                  <a:gd name="T54" fmla="*/ 29 w 90"/>
                  <a:gd name="T55" fmla="*/ 2 h 165"/>
                  <a:gd name="T56" fmla="*/ 22 w 90"/>
                  <a:gd name="T57" fmla="*/ 3 h 165"/>
                  <a:gd name="T58" fmla="*/ 14 w 90"/>
                  <a:gd name="T59" fmla="*/ 5 h 165"/>
                  <a:gd name="T60" fmla="*/ 9 w 90"/>
                  <a:gd name="T61" fmla="*/ 8 h 165"/>
                  <a:gd name="T62" fmla="*/ 5 w 90"/>
                  <a:gd name="T63" fmla="*/ 11 h 165"/>
                  <a:gd name="T64" fmla="*/ 2 w 90"/>
                  <a:gd name="T65" fmla="*/ 14 h 165"/>
                  <a:gd name="T66" fmla="*/ 1 w 90"/>
                  <a:gd name="T67" fmla="*/ 17 h 165"/>
                  <a:gd name="T68" fmla="*/ 1 w 90"/>
                  <a:gd name="T69" fmla="*/ 17 h 165"/>
                  <a:gd name="T70" fmla="*/ 1 w 90"/>
                  <a:gd name="T71" fmla="*/ 23 h 165"/>
                  <a:gd name="T72" fmla="*/ 0 w 90"/>
                  <a:gd name="T73" fmla="*/ 39 h 165"/>
                  <a:gd name="T74" fmla="*/ 1 w 90"/>
                  <a:gd name="T75" fmla="*/ 61 h 165"/>
                  <a:gd name="T76" fmla="*/ 3 w 90"/>
                  <a:gd name="T77" fmla="*/ 76 h 165"/>
                  <a:gd name="T78" fmla="*/ 5 w 90"/>
                  <a:gd name="T79" fmla="*/ 90 h 165"/>
                  <a:gd name="T80" fmla="*/ 5 w 90"/>
                  <a:gd name="T81" fmla="*/ 90 h 165"/>
                  <a:gd name="T82" fmla="*/ 6 w 90"/>
                  <a:gd name="T83" fmla="*/ 95 h 165"/>
                  <a:gd name="T84" fmla="*/ 8 w 90"/>
                  <a:gd name="T85" fmla="*/ 98 h 165"/>
                  <a:gd name="T86" fmla="*/ 10 w 90"/>
                  <a:gd name="T87" fmla="*/ 101 h 165"/>
                  <a:gd name="T88" fmla="*/ 12 w 90"/>
                  <a:gd name="T89" fmla="*/ 108 h 165"/>
                  <a:gd name="T90" fmla="*/ 12 w 90"/>
                  <a:gd name="T91" fmla="*/ 108 h 165"/>
                  <a:gd name="T92" fmla="*/ 17 w 90"/>
                  <a:gd name="T93" fmla="*/ 136 h 165"/>
                  <a:gd name="T94" fmla="*/ 20 w 90"/>
                  <a:gd name="T95" fmla="*/ 152 h 165"/>
                  <a:gd name="T96" fmla="*/ 24 w 90"/>
                  <a:gd name="T97"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165">
                    <a:moveTo>
                      <a:pt x="68" y="165"/>
                    </a:moveTo>
                    <a:lnTo>
                      <a:pt x="68" y="165"/>
                    </a:lnTo>
                    <a:lnTo>
                      <a:pt x="71" y="152"/>
                    </a:lnTo>
                    <a:lnTo>
                      <a:pt x="73" y="136"/>
                    </a:lnTo>
                    <a:lnTo>
                      <a:pt x="78" y="108"/>
                    </a:lnTo>
                    <a:lnTo>
                      <a:pt x="78" y="108"/>
                    </a:lnTo>
                    <a:lnTo>
                      <a:pt x="80" y="101"/>
                    </a:lnTo>
                    <a:lnTo>
                      <a:pt x="82" y="98"/>
                    </a:lnTo>
                    <a:lnTo>
                      <a:pt x="84" y="95"/>
                    </a:lnTo>
                    <a:lnTo>
                      <a:pt x="86" y="90"/>
                    </a:lnTo>
                    <a:lnTo>
                      <a:pt x="86" y="90"/>
                    </a:lnTo>
                    <a:lnTo>
                      <a:pt x="88" y="76"/>
                    </a:lnTo>
                    <a:lnTo>
                      <a:pt x="89" y="61"/>
                    </a:lnTo>
                    <a:lnTo>
                      <a:pt x="90" y="39"/>
                    </a:lnTo>
                    <a:lnTo>
                      <a:pt x="90" y="23"/>
                    </a:lnTo>
                    <a:lnTo>
                      <a:pt x="89" y="17"/>
                    </a:lnTo>
                    <a:lnTo>
                      <a:pt x="89" y="17"/>
                    </a:lnTo>
                    <a:lnTo>
                      <a:pt x="88" y="14"/>
                    </a:lnTo>
                    <a:lnTo>
                      <a:pt x="86" y="11"/>
                    </a:lnTo>
                    <a:lnTo>
                      <a:pt x="81" y="8"/>
                    </a:lnTo>
                    <a:lnTo>
                      <a:pt x="76" y="5"/>
                    </a:lnTo>
                    <a:lnTo>
                      <a:pt x="69" y="3"/>
                    </a:lnTo>
                    <a:lnTo>
                      <a:pt x="62" y="2"/>
                    </a:lnTo>
                    <a:lnTo>
                      <a:pt x="53" y="1"/>
                    </a:lnTo>
                    <a:lnTo>
                      <a:pt x="45" y="0"/>
                    </a:lnTo>
                    <a:lnTo>
                      <a:pt x="45" y="0"/>
                    </a:lnTo>
                    <a:lnTo>
                      <a:pt x="37" y="1"/>
                    </a:lnTo>
                    <a:lnTo>
                      <a:pt x="29" y="2"/>
                    </a:lnTo>
                    <a:lnTo>
                      <a:pt x="22" y="3"/>
                    </a:lnTo>
                    <a:lnTo>
                      <a:pt x="14" y="5"/>
                    </a:lnTo>
                    <a:lnTo>
                      <a:pt x="9" y="8"/>
                    </a:lnTo>
                    <a:lnTo>
                      <a:pt x="5" y="11"/>
                    </a:lnTo>
                    <a:lnTo>
                      <a:pt x="2" y="14"/>
                    </a:lnTo>
                    <a:lnTo>
                      <a:pt x="1" y="17"/>
                    </a:lnTo>
                    <a:lnTo>
                      <a:pt x="1" y="17"/>
                    </a:lnTo>
                    <a:lnTo>
                      <a:pt x="1" y="23"/>
                    </a:lnTo>
                    <a:lnTo>
                      <a:pt x="0" y="39"/>
                    </a:lnTo>
                    <a:lnTo>
                      <a:pt x="1" y="61"/>
                    </a:lnTo>
                    <a:lnTo>
                      <a:pt x="3" y="76"/>
                    </a:lnTo>
                    <a:lnTo>
                      <a:pt x="5" y="90"/>
                    </a:lnTo>
                    <a:lnTo>
                      <a:pt x="5" y="90"/>
                    </a:lnTo>
                    <a:lnTo>
                      <a:pt x="6" y="95"/>
                    </a:lnTo>
                    <a:lnTo>
                      <a:pt x="8" y="98"/>
                    </a:lnTo>
                    <a:lnTo>
                      <a:pt x="10" y="101"/>
                    </a:lnTo>
                    <a:lnTo>
                      <a:pt x="12" y="108"/>
                    </a:lnTo>
                    <a:lnTo>
                      <a:pt x="12" y="108"/>
                    </a:lnTo>
                    <a:lnTo>
                      <a:pt x="17" y="136"/>
                    </a:lnTo>
                    <a:lnTo>
                      <a:pt x="20" y="152"/>
                    </a:lnTo>
                    <a:lnTo>
                      <a:pt x="24" y="16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7" name="Freeform 278"/>
              <p:cNvSpPr>
                <a:spLocks/>
              </p:cNvSpPr>
              <p:nvPr/>
            </p:nvSpPr>
            <p:spPr bwMode="auto">
              <a:xfrm>
                <a:off x="2221" y="514"/>
                <a:ext cx="67" cy="66"/>
              </a:xfrm>
              <a:custGeom>
                <a:avLst/>
                <a:gdLst>
                  <a:gd name="T0" fmla="*/ 33 w 67"/>
                  <a:gd name="T1" fmla="*/ 66 h 66"/>
                  <a:gd name="T2" fmla="*/ 33 w 67"/>
                  <a:gd name="T3" fmla="*/ 66 h 66"/>
                  <a:gd name="T4" fmla="*/ 40 w 67"/>
                  <a:gd name="T5" fmla="*/ 66 h 66"/>
                  <a:gd name="T6" fmla="*/ 46 w 67"/>
                  <a:gd name="T7" fmla="*/ 64 h 66"/>
                  <a:gd name="T8" fmla="*/ 51 w 67"/>
                  <a:gd name="T9" fmla="*/ 61 h 66"/>
                  <a:gd name="T10" fmla="*/ 57 w 67"/>
                  <a:gd name="T11" fmla="*/ 57 h 66"/>
                  <a:gd name="T12" fmla="*/ 61 w 67"/>
                  <a:gd name="T13" fmla="*/ 52 h 66"/>
                  <a:gd name="T14" fmla="*/ 64 w 67"/>
                  <a:gd name="T15" fmla="*/ 47 h 66"/>
                  <a:gd name="T16" fmla="*/ 66 w 67"/>
                  <a:gd name="T17" fmla="*/ 41 h 66"/>
                  <a:gd name="T18" fmla="*/ 67 w 67"/>
                  <a:gd name="T19" fmla="*/ 33 h 66"/>
                  <a:gd name="T20" fmla="*/ 67 w 67"/>
                  <a:gd name="T21" fmla="*/ 33 h 66"/>
                  <a:gd name="T22" fmla="*/ 66 w 67"/>
                  <a:gd name="T23" fmla="*/ 26 h 66"/>
                  <a:gd name="T24" fmla="*/ 64 w 67"/>
                  <a:gd name="T25" fmla="*/ 20 h 66"/>
                  <a:gd name="T26" fmla="*/ 61 w 67"/>
                  <a:gd name="T27" fmla="*/ 15 h 66"/>
                  <a:gd name="T28" fmla="*/ 57 w 67"/>
                  <a:gd name="T29" fmla="*/ 10 h 66"/>
                  <a:gd name="T30" fmla="*/ 51 w 67"/>
                  <a:gd name="T31" fmla="*/ 6 h 66"/>
                  <a:gd name="T32" fmla="*/ 46 w 67"/>
                  <a:gd name="T33" fmla="*/ 3 h 66"/>
                  <a:gd name="T34" fmla="*/ 40 w 67"/>
                  <a:gd name="T35" fmla="*/ 0 h 66"/>
                  <a:gd name="T36" fmla="*/ 33 w 67"/>
                  <a:gd name="T37" fmla="*/ 0 h 66"/>
                  <a:gd name="T38" fmla="*/ 33 w 67"/>
                  <a:gd name="T39" fmla="*/ 0 h 66"/>
                  <a:gd name="T40" fmla="*/ 27 w 67"/>
                  <a:gd name="T41" fmla="*/ 0 h 66"/>
                  <a:gd name="T42" fmla="*/ 21 w 67"/>
                  <a:gd name="T43" fmla="*/ 3 h 66"/>
                  <a:gd name="T44" fmla="*/ 14 w 67"/>
                  <a:gd name="T45" fmla="*/ 6 h 66"/>
                  <a:gd name="T46" fmla="*/ 10 w 67"/>
                  <a:gd name="T47" fmla="*/ 10 h 66"/>
                  <a:gd name="T48" fmla="*/ 6 w 67"/>
                  <a:gd name="T49" fmla="*/ 15 h 66"/>
                  <a:gd name="T50" fmla="*/ 3 w 67"/>
                  <a:gd name="T51" fmla="*/ 20 h 66"/>
                  <a:gd name="T52" fmla="*/ 1 w 67"/>
                  <a:gd name="T53" fmla="*/ 26 h 66"/>
                  <a:gd name="T54" fmla="*/ 0 w 67"/>
                  <a:gd name="T55" fmla="*/ 33 h 66"/>
                  <a:gd name="T56" fmla="*/ 0 w 67"/>
                  <a:gd name="T57" fmla="*/ 33 h 66"/>
                  <a:gd name="T58" fmla="*/ 1 w 67"/>
                  <a:gd name="T59" fmla="*/ 41 h 66"/>
                  <a:gd name="T60" fmla="*/ 3 w 67"/>
                  <a:gd name="T61" fmla="*/ 47 h 66"/>
                  <a:gd name="T62" fmla="*/ 6 w 67"/>
                  <a:gd name="T63" fmla="*/ 52 h 66"/>
                  <a:gd name="T64" fmla="*/ 10 w 67"/>
                  <a:gd name="T65" fmla="*/ 57 h 66"/>
                  <a:gd name="T66" fmla="*/ 14 w 67"/>
                  <a:gd name="T67" fmla="*/ 61 h 66"/>
                  <a:gd name="T68" fmla="*/ 21 w 67"/>
                  <a:gd name="T69" fmla="*/ 64 h 66"/>
                  <a:gd name="T70" fmla="*/ 27 w 67"/>
                  <a:gd name="T71" fmla="*/ 66 h 66"/>
                  <a:gd name="T72" fmla="*/ 33 w 67"/>
                  <a:gd name="T73" fmla="*/ 66 h 66"/>
                  <a:gd name="T74" fmla="*/ 33 w 67"/>
                  <a:gd name="T7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6">
                    <a:moveTo>
                      <a:pt x="33" y="66"/>
                    </a:moveTo>
                    <a:lnTo>
                      <a:pt x="33" y="66"/>
                    </a:lnTo>
                    <a:lnTo>
                      <a:pt x="40" y="66"/>
                    </a:lnTo>
                    <a:lnTo>
                      <a:pt x="46" y="64"/>
                    </a:lnTo>
                    <a:lnTo>
                      <a:pt x="51" y="61"/>
                    </a:lnTo>
                    <a:lnTo>
                      <a:pt x="57" y="57"/>
                    </a:lnTo>
                    <a:lnTo>
                      <a:pt x="61" y="52"/>
                    </a:lnTo>
                    <a:lnTo>
                      <a:pt x="64" y="47"/>
                    </a:lnTo>
                    <a:lnTo>
                      <a:pt x="66" y="41"/>
                    </a:lnTo>
                    <a:lnTo>
                      <a:pt x="67" y="33"/>
                    </a:lnTo>
                    <a:lnTo>
                      <a:pt x="67" y="33"/>
                    </a:lnTo>
                    <a:lnTo>
                      <a:pt x="66" y="26"/>
                    </a:lnTo>
                    <a:lnTo>
                      <a:pt x="64" y="20"/>
                    </a:lnTo>
                    <a:lnTo>
                      <a:pt x="61" y="15"/>
                    </a:lnTo>
                    <a:lnTo>
                      <a:pt x="57" y="10"/>
                    </a:lnTo>
                    <a:lnTo>
                      <a:pt x="51" y="6"/>
                    </a:lnTo>
                    <a:lnTo>
                      <a:pt x="46" y="3"/>
                    </a:lnTo>
                    <a:lnTo>
                      <a:pt x="40" y="0"/>
                    </a:lnTo>
                    <a:lnTo>
                      <a:pt x="33" y="0"/>
                    </a:lnTo>
                    <a:lnTo>
                      <a:pt x="33" y="0"/>
                    </a:lnTo>
                    <a:lnTo>
                      <a:pt x="27" y="0"/>
                    </a:lnTo>
                    <a:lnTo>
                      <a:pt x="21" y="3"/>
                    </a:lnTo>
                    <a:lnTo>
                      <a:pt x="14" y="6"/>
                    </a:lnTo>
                    <a:lnTo>
                      <a:pt x="10" y="10"/>
                    </a:lnTo>
                    <a:lnTo>
                      <a:pt x="6" y="15"/>
                    </a:lnTo>
                    <a:lnTo>
                      <a:pt x="3" y="20"/>
                    </a:lnTo>
                    <a:lnTo>
                      <a:pt x="1" y="26"/>
                    </a:lnTo>
                    <a:lnTo>
                      <a:pt x="0" y="33"/>
                    </a:lnTo>
                    <a:lnTo>
                      <a:pt x="0" y="33"/>
                    </a:lnTo>
                    <a:lnTo>
                      <a:pt x="1" y="41"/>
                    </a:lnTo>
                    <a:lnTo>
                      <a:pt x="3" y="47"/>
                    </a:lnTo>
                    <a:lnTo>
                      <a:pt x="6" y="52"/>
                    </a:lnTo>
                    <a:lnTo>
                      <a:pt x="10" y="57"/>
                    </a:lnTo>
                    <a:lnTo>
                      <a:pt x="14" y="61"/>
                    </a:lnTo>
                    <a:lnTo>
                      <a:pt x="21" y="64"/>
                    </a:lnTo>
                    <a:lnTo>
                      <a:pt x="27" y="66"/>
                    </a:lnTo>
                    <a:lnTo>
                      <a:pt x="33" y="66"/>
                    </a:lnTo>
                    <a:lnTo>
                      <a:pt x="33" y="6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8" name="Freeform 279"/>
              <p:cNvSpPr>
                <a:spLocks/>
              </p:cNvSpPr>
              <p:nvPr/>
            </p:nvSpPr>
            <p:spPr bwMode="auto">
              <a:xfrm>
                <a:off x="2196" y="591"/>
                <a:ext cx="107" cy="164"/>
              </a:xfrm>
              <a:custGeom>
                <a:avLst/>
                <a:gdLst>
                  <a:gd name="T0" fmla="*/ 72 w 107"/>
                  <a:gd name="T1" fmla="*/ 164 h 164"/>
                  <a:gd name="T2" fmla="*/ 77 w 107"/>
                  <a:gd name="T3" fmla="*/ 138 h 164"/>
                  <a:gd name="T4" fmla="*/ 107 w 107"/>
                  <a:gd name="T5" fmla="*/ 138 h 164"/>
                  <a:gd name="T6" fmla="*/ 88 w 107"/>
                  <a:gd name="T7" fmla="*/ 77 h 164"/>
                  <a:gd name="T8" fmla="*/ 88 w 107"/>
                  <a:gd name="T9" fmla="*/ 77 h 164"/>
                  <a:gd name="T10" fmla="*/ 96 w 107"/>
                  <a:gd name="T11" fmla="*/ 71 h 164"/>
                  <a:gd name="T12" fmla="*/ 102 w 107"/>
                  <a:gd name="T13" fmla="*/ 66 h 164"/>
                  <a:gd name="T14" fmla="*/ 106 w 107"/>
                  <a:gd name="T15" fmla="*/ 62 h 164"/>
                  <a:gd name="T16" fmla="*/ 96 w 107"/>
                  <a:gd name="T17" fmla="*/ 14 h 164"/>
                  <a:gd name="T18" fmla="*/ 96 w 107"/>
                  <a:gd name="T19" fmla="*/ 14 h 164"/>
                  <a:gd name="T20" fmla="*/ 94 w 107"/>
                  <a:gd name="T21" fmla="*/ 12 h 164"/>
                  <a:gd name="T22" fmla="*/ 91 w 107"/>
                  <a:gd name="T23" fmla="*/ 9 h 164"/>
                  <a:gd name="T24" fmla="*/ 87 w 107"/>
                  <a:gd name="T25" fmla="*/ 7 h 164"/>
                  <a:gd name="T26" fmla="*/ 83 w 107"/>
                  <a:gd name="T27" fmla="*/ 5 h 164"/>
                  <a:gd name="T28" fmla="*/ 71 w 107"/>
                  <a:gd name="T29" fmla="*/ 2 h 164"/>
                  <a:gd name="T30" fmla="*/ 65 w 107"/>
                  <a:gd name="T31" fmla="*/ 1 h 164"/>
                  <a:gd name="T32" fmla="*/ 58 w 107"/>
                  <a:gd name="T33" fmla="*/ 0 h 164"/>
                  <a:gd name="T34" fmla="*/ 58 w 107"/>
                  <a:gd name="T35" fmla="*/ 0 h 164"/>
                  <a:gd name="T36" fmla="*/ 48 w 107"/>
                  <a:gd name="T37" fmla="*/ 1 h 164"/>
                  <a:gd name="T38" fmla="*/ 37 w 107"/>
                  <a:gd name="T39" fmla="*/ 4 h 164"/>
                  <a:gd name="T40" fmla="*/ 29 w 107"/>
                  <a:gd name="T41" fmla="*/ 7 h 164"/>
                  <a:gd name="T42" fmla="*/ 24 w 107"/>
                  <a:gd name="T43" fmla="*/ 11 h 164"/>
                  <a:gd name="T44" fmla="*/ 24 w 107"/>
                  <a:gd name="T45" fmla="*/ 11 h 164"/>
                  <a:gd name="T46" fmla="*/ 21 w 107"/>
                  <a:gd name="T47" fmla="*/ 14 h 164"/>
                  <a:gd name="T48" fmla="*/ 21 w 107"/>
                  <a:gd name="T49" fmla="*/ 14 h 164"/>
                  <a:gd name="T50" fmla="*/ 0 w 107"/>
                  <a:gd name="T51" fmla="*/ 63 h 164"/>
                  <a:gd name="T52" fmla="*/ 0 w 107"/>
                  <a:gd name="T53" fmla="*/ 63 h 164"/>
                  <a:gd name="T54" fmla="*/ 9 w 107"/>
                  <a:gd name="T55" fmla="*/ 68 h 164"/>
                  <a:gd name="T56" fmla="*/ 18 w 107"/>
                  <a:gd name="T57" fmla="*/ 73 h 164"/>
                  <a:gd name="T58" fmla="*/ 28 w 107"/>
                  <a:gd name="T59" fmla="*/ 77 h 164"/>
                  <a:gd name="T60" fmla="*/ 9 w 107"/>
                  <a:gd name="T61" fmla="*/ 138 h 164"/>
                  <a:gd name="T62" fmla="*/ 39 w 107"/>
                  <a:gd name="T63" fmla="*/ 138 h 164"/>
                  <a:gd name="T64" fmla="*/ 45 w 107"/>
                  <a:gd name="T6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64">
                    <a:moveTo>
                      <a:pt x="72" y="164"/>
                    </a:moveTo>
                    <a:lnTo>
                      <a:pt x="77" y="138"/>
                    </a:lnTo>
                    <a:lnTo>
                      <a:pt x="107" y="138"/>
                    </a:lnTo>
                    <a:lnTo>
                      <a:pt x="88" y="77"/>
                    </a:lnTo>
                    <a:lnTo>
                      <a:pt x="88" y="77"/>
                    </a:lnTo>
                    <a:lnTo>
                      <a:pt x="96" y="71"/>
                    </a:lnTo>
                    <a:lnTo>
                      <a:pt x="102" y="66"/>
                    </a:lnTo>
                    <a:lnTo>
                      <a:pt x="106" y="62"/>
                    </a:lnTo>
                    <a:lnTo>
                      <a:pt x="96" y="14"/>
                    </a:lnTo>
                    <a:lnTo>
                      <a:pt x="96" y="14"/>
                    </a:lnTo>
                    <a:lnTo>
                      <a:pt x="94" y="12"/>
                    </a:lnTo>
                    <a:lnTo>
                      <a:pt x="91" y="9"/>
                    </a:lnTo>
                    <a:lnTo>
                      <a:pt x="87" y="7"/>
                    </a:lnTo>
                    <a:lnTo>
                      <a:pt x="83" y="5"/>
                    </a:lnTo>
                    <a:lnTo>
                      <a:pt x="71" y="2"/>
                    </a:lnTo>
                    <a:lnTo>
                      <a:pt x="65" y="1"/>
                    </a:lnTo>
                    <a:lnTo>
                      <a:pt x="58" y="0"/>
                    </a:lnTo>
                    <a:lnTo>
                      <a:pt x="58" y="0"/>
                    </a:lnTo>
                    <a:lnTo>
                      <a:pt x="48" y="1"/>
                    </a:lnTo>
                    <a:lnTo>
                      <a:pt x="37" y="4"/>
                    </a:lnTo>
                    <a:lnTo>
                      <a:pt x="29" y="7"/>
                    </a:lnTo>
                    <a:lnTo>
                      <a:pt x="24" y="11"/>
                    </a:lnTo>
                    <a:lnTo>
                      <a:pt x="24" y="11"/>
                    </a:lnTo>
                    <a:lnTo>
                      <a:pt x="21" y="14"/>
                    </a:lnTo>
                    <a:lnTo>
                      <a:pt x="21" y="14"/>
                    </a:lnTo>
                    <a:lnTo>
                      <a:pt x="0" y="63"/>
                    </a:lnTo>
                    <a:lnTo>
                      <a:pt x="0" y="63"/>
                    </a:lnTo>
                    <a:lnTo>
                      <a:pt x="9" y="68"/>
                    </a:lnTo>
                    <a:lnTo>
                      <a:pt x="18" y="73"/>
                    </a:lnTo>
                    <a:lnTo>
                      <a:pt x="28" y="77"/>
                    </a:lnTo>
                    <a:lnTo>
                      <a:pt x="9" y="138"/>
                    </a:lnTo>
                    <a:lnTo>
                      <a:pt x="39" y="138"/>
                    </a:lnTo>
                    <a:lnTo>
                      <a:pt x="45" y="16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9" name="Freeform 280"/>
              <p:cNvSpPr>
                <a:spLocks/>
              </p:cNvSpPr>
              <p:nvPr/>
            </p:nvSpPr>
            <p:spPr bwMode="auto">
              <a:xfrm>
                <a:off x="2219" y="625"/>
                <a:ext cx="24" cy="22"/>
              </a:xfrm>
              <a:custGeom>
                <a:avLst/>
                <a:gdLst>
                  <a:gd name="T0" fmla="*/ 23 w 24"/>
                  <a:gd name="T1" fmla="*/ 16 h 22"/>
                  <a:gd name="T2" fmla="*/ 23 w 24"/>
                  <a:gd name="T3" fmla="*/ 16 h 22"/>
                  <a:gd name="T4" fmla="*/ 19 w 24"/>
                  <a:gd name="T5" fmla="*/ 19 h 22"/>
                  <a:gd name="T6" fmla="*/ 15 w 24"/>
                  <a:gd name="T7" fmla="*/ 21 h 22"/>
                  <a:gd name="T8" fmla="*/ 11 w 24"/>
                  <a:gd name="T9" fmla="*/ 22 h 22"/>
                  <a:gd name="T10" fmla="*/ 7 w 24"/>
                  <a:gd name="T11" fmla="*/ 21 h 22"/>
                  <a:gd name="T12" fmla="*/ 7 w 24"/>
                  <a:gd name="T13" fmla="*/ 21 h 22"/>
                  <a:gd name="T14" fmla="*/ 3 w 24"/>
                  <a:gd name="T15" fmla="*/ 18 h 22"/>
                  <a:gd name="T16" fmla="*/ 1 w 24"/>
                  <a:gd name="T17" fmla="*/ 14 h 22"/>
                  <a:gd name="T18" fmla="*/ 0 w 24"/>
                  <a:gd name="T19" fmla="*/ 10 h 22"/>
                  <a:gd name="T20" fmla="*/ 2 w 24"/>
                  <a:gd name="T21" fmla="*/ 6 h 22"/>
                  <a:gd name="T22" fmla="*/ 2 w 24"/>
                  <a:gd name="T23" fmla="*/ 6 h 22"/>
                  <a:gd name="T24" fmla="*/ 4 w 24"/>
                  <a:gd name="T25" fmla="*/ 2 h 22"/>
                  <a:gd name="T26" fmla="*/ 8 w 24"/>
                  <a:gd name="T27" fmla="*/ 0 h 22"/>
                  <a:gd name="T28" fmla="*/ 12 w 24"/>
                  <a:gd name="T29" fmla="*/ 0 h 22"/>
                  <a:gd name="T30" fmla="*/ 17 w 24"/>
                  <a:gd name="T31" fmla="*/ 1 h 22"/>
                  <a:gd name="T32" fmla="*/ 17 w 24"/>
                  <a:gd name="T33" fmla="*/ 1 h 22"/>
                  <a:gd name="T34" fmla="*/ 21 w 24"/>
                  <a:gd name="T35" fmla="*/ 3 h 22"/>
                  <a:gd name="T36" fmla="*/ 23 w 24"/>
                  <a:gd name="T37" fmla="*/ 7 h 22"/>
                  <a:gd name="T38" fmla="*/ 24 w 24"/>
                  <a:gd name="T39" fmla="*/ 11 h 22"/>
                  <a:gd name="T40" fmla="*/ 23 w 24"/>
                  <a:gd name="T41" fmla="*/ 16 h 22"/>
                  <a:gd name="T42" fmla="*/ 23 w 24"/>
                  <a:gd name="T43"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2">
                    <a:moveTo>
                      <a:pt x="23" y="16"/>
                    </a:moveTo>
                    <a:lnTo>
                      <a:pt x="23" y="16"/>
                    </a:lnTo>
                    <a:lnTo>
                      <a:pt x="19" y="19"/>
                    </a:lnTo>
                    <a:lnTo>
                      <a:pt x="15" y="21"/>
                    </a:lnTo>
                    <a:lnTo>
                      <a:pt x="11" y="22"/>
                    </a:lnTo>
                    <a:lnTo>
                      <a:pt x="7" y="21"/>
                    </a:lnTo>
                    <a:lnTo>
                      <a:pt x="7" y="21"/>
                    </a:lnTo>
                    <a:lnTo>
                      <a:pt x="3" y="18"/>
                    </a:lnTo>
                    <a:lnTo>
                      <a:pt x="1" y="14"/>
                    </a:lnTo>
                    <a:lnTo>
                      <a:pt x="0" y="10"/>
                    </a:lnTo>
                    <a:lnTo>
                      <a:pt x="2" y="6"/>
                    </a:lnTo>
                    <a:lnTo>
                      <a:pt x="2" y="6"/>
                    </a:lnTo>
                    <a:lnTo>
                      <a:pt x="4" y="2"/>
                    </a:lnTo>
                    <a:lnTo>
                      <a:pt x="8" y="0"/>
                    </a:lnTo>
                    <a:lnTo>
                      <a:pt x="12" y="0"/>
                    </a:lnTo>
                    <a:lnTo>
                      <a:pt x="17" y="1"/>
                    </a:lnTo>
                    <a:lnTo>
                      <a:pt x="17" y="1"/>
                    </a:lnTo>
                    <a:lnTo>
                      <a:pt x="21" y="3"/>
                    </a:lnTo>
                    <a:lnTo>
                      <a:pt x="23" y="7"/>
                    </a:lnTo>
                    <a:lnTo>
                      <a:pt x="24" y="11"/>
                    </a:lnTo>
                    <a:lnTo>
                      <a:pt x="23" y="16"/>
                    </a:lnTo>
                    <a:lnTo>
                      <a:pt x="23"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0" name="Freeform 281"/>
              <p:cNvSpPr>
                <a:spLocks/>
              </p:cNvSpPr>
              <p:nvPr/>
            </p:nvSpPr>
            <p:spPr bwMode="auto">
              <a:xfrm>
                <a:off x="2245" y="637"/>
                <a:ext cx="35" cy="24"/>
              </a:xfrm>
              <a:custGeom>
                <a:avLst/>
                <a:gdLst>
                  <a:gd name="T0" fmla="*/ 32 w 35"/>
                  <a:gd name="T1" fmla="*/ 14 h 24"/>
                  <a:gd name="T2" fmla="*/ 32 w 35"/>
                  <a:gd name="T3" fmla="*/ 14 h 24"/>
                  <a:gd name="T4" fmla="*/ 30 w 35"/>
                  <a:gd name="T5" fmla="*/ 14 h 24"/>
                  <a:gd name="T6" fmla="*/ 30 w 35"/>
                  <a:gd name="T7" fmla="*/ 14 h 24"/>
                  <a:gd name="T8" fmla="*/ 24 w 35"/>
                  <a:gd name="T9" fmla="*/ 18 h 24"/>
                  <a:gd name="T10" fmla="*/ 19 w 35"/>
                  <a:gd name="T11" fmla="*/ 21 h 24"/>
                  <a:gd name="T12" fmla="*/ 12 w 35"/>
                  <a:gd name="T13" fmla="*/ 24 h 24"/>
                  <a:gd name="T14" fmla="*/ 7 w 35"/>
                  <a:gd name="T15" fmla="*/ 21 h 24"/>
                  <a:gd name="T16" fmla="*/ 7 w 35"/>
                  <a:gd name="T17" fmla="*/ 21 h 24"/>
                  <a:gd name="T18" fmla="*/ 3 w 35"/>
                  <a:gd name="T19" fmla="*/ 18 h 24"/>
                  <a:gd name="T20" fmla="*/ 1 w 35"/>
                  <a:gd name="T21" fmla="*/ 15 h 24"/>
                  <a:gd name="T22" fmla="*/ 0 w 35"/>
                  <a:gd name="T23" fmla="*/ 10 h 24"/>
                  <a:gd name="T24" fmla="*/ 2 w 35"/>
                  <a:gd name="T25" fmla="*/ 6 h 24"/>
                  <a:gd name="T26" fmla="*/ 2 w 35"/>
                  <a:gd name="T27" fmla="*/ 6 h 24"/>
                  <a:gd name="T28" fmla="*/ 4 w 35"/>
                  <a:gd name="T29" fmla="*/ 2 h 24"/>
                  <a:gd name="T30" fmla="*/ 8 w 35"/>
                  <a:gd name="T31" fmla="*/ 0 h 24"/>
                  <a:gd name="T32" fmla="*/ 12 w 35"/>
                  <a:gd name="T33" fmla="*/ 0 h 24"/>
                  <a:gd name="T34" fmla="*/ 17 w 35"/>
                  <a:gd name="T35" fmla="*/ 1 h 24"/>
                  <a:gd name="T36" fmla="*/ 30 w 35"/>
                  <a:gd name="T37" fmla="*/ 7 h 24"/>
                  <a:gd name="T38" fmla="*/ 30 w 35"/>
                  <a:gd name="T39" fmla="*/ 7 h 24"/>
                  <a:gd name="T40" fmla="*/ 33 w 35"/>
                  <a:gd name="T41" fmla="*/ 9 h 24"/>
                  <a:gd name="T42" fmla="*/ 35 w 35"/>
                  <a:gd name="T43" fmla="*/ 12 h 24"/>
                  <a:gd name="T44" fmla="*/ 35 w 35"/>
                  <a:gd name="T45" fmla="*/ 12 h 24"/>
                  <a:gd name="T46" fmla="*/ 32 w 35"/>
                  <a:gd name="T47" fmla="*/ 14 h 24"/>
                  <a:gd name="T48" fmla="*/ 32 w 35"/>
                  <a:gd name="T4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24">
                    <a:moveTo>
                      <a:pt x="32" y="14"/>
                    </a:moveTo>
                    <a:lnTo>
                      <a:pt x="32" y="14"/>
                    </a:lnTo>
                    <a:lnTo>
                      <a:pt x="30" y="14"/>
                    </a:lnTo>
                    <a:lnTo>
                      <a:pt x="30" y="14"/>
                    </a:lnTo>
                    <a:lnTo>
                      <a:pt x="24" y="18"/>
                    </a:lnTo>
                    <a:lnTo>
                      <a:pt x="19" y="21"/>
                    </a:lnTo>
                    <a:lnTo>
                      <a:pt x="12" y="24"/>
                    </a:lnTo>
                    <a:lnTo>
                      <a:pt x="7" y="21"/>
                    </a:lnTo>
                    <a:lnTo>
                      <a:pt x="7" y="21"/>
                    </a:lnTo>
                    <a:lnTo>
                      <a:pt x="3" y="18"/>
                    </a:lnTo>
                    <a:lnTo>
                      <a:pt x="1" y="15"/>
                    </a:lnTo>
                    <a:lnTo>
                      <a:pt x="0" y="10"/>
                    </a:lnTo>
                    <a:lnTo>
                      <a:pt x="2" y="6"/>
                    </a:lnTo>
                    <a:lnTo>
                      <a:pt x="2" y="6"/>
                    </a:lnTo>
                    <a:lnTo>
                      <a:pt x="4" y="2"/>
                    </a:lnTo>
                    <a:lnTo>
                      <a:pt x="8" y="0"/>
                    </a:lnTo>
                    <a:lnTo>
                      <a:pt x="12" y="0"/>
                    </a:lnTo>
                    <a:lnTo>
                      <a:pt x="17" y="1"/>
                    </a:lnTo>
                    <a:lnTo>
                      <a:pt x="30" y="7"/>
                    </a:lnTo>
                    <a:lnTo>
                      <a:pt x="30" y="7"/>
                    </a:lnTo>
                    <a:lnTo>
                      <a:pt x="33" y="9"/>
                    </a:lnTo>
                    <a:lnTo>
                      <a:pt x="35" y="12"/>
                    </a:lnTo>
                    <a:lnTo>
                      <a:pt x="35" y="12"/>
                    </a:lnTo>
                    <a:lnTo>
                      <a:pt x="32" y="14"/>
                    </a:lnTo>
                    <a:lnTo>
                      <a:pt x="32" y="1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1" name="Freeform 282"/>
              <p:cNvSpPr>
                <a:spLocks noEditPoints="1"/>
              </p:cNvSpPr>
              <p:nvPr/>
            </p:nvSpPr>
            <p:spPr bwMode="auto">
              <a:xfrm>
                <a:off x="1979" y="2281"/>
                <a:ext cx="314" cy="206"/>
              </a:xfrm>
              <a:custGeom>
                <a:avLst/>
                <a:gdLst>
                  <a:gd name="T0" fmla="*/ 272 w 314"/>
                  <a:gd name="T1" fmla="*/ 156 h 206"/>
                  <a:gd name="T2" fmla="*/ 279 w 314"/>
                  <a:gd name="T3" fmla="*/ 159 h 206"/>
                  <a:gd name="T4" fmla="*/ 287 w 314"/>
                  <a:gd name="T5" fmla="*/ 168 h 206"/>
                  <a:gd name="T6" fmla="*/ 290 w 314"/>
                  <a:gd name="T7" fmla="*/ 180 h 206"/>
                  <a:gd name="T8" fmla="*/ 288 w 314"/>
                  <a:gd name="T9" fmla="*/ 191 h 206"/>
                  <a:gd name="T10" fmla="*/ 279 w 314"/>
                  <a:gd name="T11" fmla="*/ 202 h 206"/>
                  <a:gd name="T12" fmla="*/ 264 w 314"/>
                  <a:gd name="T13" fmla="*/ 206 h 206"/>
                  <a:gd name="T14" fmla="*/ 254 w 314"/>
                  <a:gd name="T15" fmla="*/ 204 h 206"/>
                  <a:gd name="T16" fmla="*/ 242 w 314"/>
                  <a:gd name="T17" fmla="*/ 195 h 206"/>
                  <a:gd name="T18" fmla="*/ 238 w 314"/>
                  <a:gd name="T19" fmla="*/ 180 h 206"/>
                  <a:gd name="T20" fmla="*/ 239 w 314"/>
                  <a:gd name="T21" fmla="*/ 172 h 206"/>
                  <a:gd name="T22" fmla="*/ 246 w 314"/>
                  <a:gd name="T23" fmla="*/ 162 h 206"/>
                  <a:gd name="T24" fmla="*/ 256 w 314"/>
                  <a:gd name="T25" fmla="*/ 156 h 206"/>
                  <a:gd name="T26" fmla="*/ 55 w 314"/>
                  <a:gd name="T27" fmla="*/ 156 h 206"/>
                  <a:gd name="T28" fmla="*/ 62 w 314"/>
                  <a:gd name="T29" fmla="*/ 159 h 206"/>
                  <a:gd name="T30" fmla="*/ 70 w 314"/>
                  <a:gd name="T31" fmla="*/ 168 h 206"/>
                  <a:gd name="T32" fmla="*/ 73 w 314"/>
                  <a:gd name="T33" fmla="*/ 180 h 206"/>
                  <a:gd name="T34" fmla="*/ 71 w 314"/>
                  <a:gd name="T35" fmla="*/ 191 h 206"/>
                  <a:gd name="T36" fmla="*/ 62 w 314"/>
                  <a:gd name="T37" fmla="*/ 202 h 206"/>
                  <a:gd name="T38" fmla="*/ 48 w 314"/>
                  <a:gd name="T39" fmla="*/ 206 h 206"/>
                  <a:gd name="T40" fmla="*/ 37 w 314"/>
                  <a:gd name="T41" fmla="*/ 204 h 206"/>
                  <a:gd name="T42" fmla="*/ 26 w 314"/>
                  <a:gd name="T43" fmla="*/ 195 h 206"/>
                  <a:gd name="T44" fmla="*/ 21 w 314"/>
                  <a:gd name="T45" fmla="*/ 180 h 206"/>
                  <a:gd name="T46" fmla="*/ 23 w 314"/>
                  <a:gd name="T47" fmla="*/ 172 h 206"/>
                  <a:gd name="T48" fmla="*/ 29 w 314"/>
                  <a:gd name="T49" fmla="*/ 162 h 206"/>
                  <a:gd name="T50" fmla="*/ 39 w 314"/>
                  <a:gd name="T51" fmla="*/ 156 h 206"/>
                  <a:gd name="T52" fmla="*/ 4 w 314"/>
                  <a:gd name="T53" fmla="*/ 21 h 206"/>
                  <a:gd name="T54" fmla="*/ 0 w 314"/>
                  <a:gd name="T55" fmla="*/ 13 h 206"/>
                  <a:gd name="T56" fmla="*/ 2 w 314"/>
                  <a:gd name="T57" fmla="*/ 4 h 206"/>
                  <a:gd name="T58" fmla="*/ 15 w 314"/>
                  <a:gd name="T59" fmla="*/ 0 h 206"/>
                  <a:gd name="T60" fmla="*/ 299 w 314"/>
                  <a:gd name="T61" fmla="*/ 49 h 206"/>
                  <a:gd name="T62" fmla="*/ 307 w 314"/>
                  <a:gd name="T63" fmla="*/ 49 h 206"/>
                  <a:gd name="T64" fmla="*/ 314 w 314"/>
                  <a:gd name="T65" fmla="*/ 54 h 206"/>
                  <a:gd name="T66" fmla="*/ 311 w 314"/>
                  <a:gd name="T67" fmla="*/ 66 h 206"/>
                  <a:gd name="T68" fmla="*/ 48 w 314"/>
                  <a:gd name="T69" fmla="*/ 169 h 206"/>
                  <a:gd name="T70" fmla="*/ 39 w 314"/>
                  <a:gd name="T71" fmla="*/ 172 h 206"/>
                  <a:gd name="T72" fmla="*/ 36 w 314"/>
                  <a:gd name="T73" fmla="*/ 180 h 206"/>
                  <a:gd name="T74" fmla="*/ 43 w 314"/>
                  <a:gd name="T75" fmla="*/ 191 h 206"/>
                  <a:gd name="T76" fmla="*/ 52 w 314"/>
                  <a:gd name="T77" fmla="*/ 191 h 206"/>
                  <a:gd name="T78" fmla="*/ 58 w 314"/>
                  <a:gd name="T79" fmla="*/ 180 h 206"/>
                  <a:gd name="T80" fmla="*/ 55 w 314"/>
                  <a:gd name="T81" fmla="*/ 172 h 206"/>
                  <a:gd name="T82" fmla="*/ 48 w 314"/>
                  <a:gd name="T83" fmla="*/ 169 h 206"/>
                  <a:gd name="T84" fmla="*/ 259 w 314"/>
                  <a:gd name="T85" fmla="*/ 170 h 206"/>
                  <a:gd name="T86" fmla="*/ 253 w 314"/>
                  <a:gd name="T87" fmla="*/ 180 h 206"/>
                  <a:gd name="T88" fmla="*/ 256 w 314"/>
                  <a:gd name="T89" fmla="*/ 189 h 206"/>
                  <a:gd name="T90" fmla="*/ 264 w 314"/>
                  <a:gd name="T91" fmla="*/ 192 h 206"/>
                  <a:gd name="T92" fmla="*/ 274 w 314"/>
                  <a:gd name="T93" fmla="*/ 184 h 206"/>
                  <a:gd name="T94" fmla="*/ 274 w 314"/>
                  <a:gd name="T95" fmla="*/ 176 h 206"/>
                  <a:gd name="T96" fmla="*/ 264 w 314"/>
                  <a:gd name="T97" fmla="*/ 16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4" h="206">
                    <a:moveTo>
                      <a:pt x="308" y="69"/>
                    </a:moveTo>
                    <a:lnTo>
                      <a:pt x="272" y="85"/>
                    </a:lnTo>
                    <a:lnTo>
                      <a:pt x="272" y="156"/>
                    </a:lnTo>
                    <a:lnTo>
                      <a:pt x="272" y="156"/>
                    </a:lnTo>
                    <a:lnTo>
                      <a:pt x="276" y="157"/>
                    </a:lnTo>
                    <a:lnTo>
                      <a:pt x="279" y="159"/>
                    </a:lnTo>
                    <a:lnTo>
                      <a:pt x="282" y="162"/>
                    </a:lnTo>
                    <a:lnTo>
                      <a:pt x="285" y="165"/>
                    </a:lnTo>
                    <a:lnTo>
                      <a:pt x="287" y="168"/>
                    </a:lnTo>
                    <a:lnTo>
                      <a:pt x="289" y="172"/>
                    </a:lnTo>
                    <a:lnTo>
                      <a:pt x="290" y="176"/>
                    </a:lnTo>
                    <a:lnTo>
                      <a:pt x="290" y="180"/>
                    </a:lnTo>
                    <a:lnTo>
                      <a:pt x="290" y="180"/>
                    </a:lnTo>
                    <a:lnTo>
                      <a:pt x="289" y="186"/>
                    </a:lnTo>
                    <a:lnTo>
                      <a:pt x="288" y="191"/>
                    </a:lnTo>
                    <a:lnTo>
                      <a:pt x="286" y="195"/>
                    </a:lnTo>
                    <a:lnTo>
                      <a:pt x="282" y="199"/>
                    </a:lnTo>
                    <a:lnTo>
                      <a:pt x="279" y="202"/>
                    </a:lnTo>
                    <a:lnTo>
                      <a:pt x="274" y="204"/>
                    </a:lnTo>
                    <a:lnTo>
                      <a:pt x="270" y="206"/>
                    </a:lnTo>
                    <a:lnTo>
                      <a:pt x="264" y="206"/>
                    </a:lnTo>
                    <a:lnTo>
                      <a:pt x="264" y="206"/>
                    </a:lnTo>
                    <a:lnTo>
                      <a:pt x="258" y="206"/>
                    </a:lnTo>
                    <a:lnTo>
                      <a:pt x="254" y="204"/>
                    </a:lnTo>
                    <a:lnTo>
                      <a:pt x="249" y="202"/>
                    </a:lnTo>
                    <a:lnTo>
                      <a:pt x="245" y="199"/>
                    </a:lnTo>
                    <a:lnTo>
                      <a:pt x="242" y="195"/>
                    </a:lnTo>
                    <a:lnTo>
                      <a:pt x="240" y="191"/>
                    </a:lnTo>
                    <a:lnTo>
                      <a:pt x="238" y="186"/>
                    </a:lnTo>
                    <a:lnTo>
                      <a:pt x="238" y="180"/>
                    </a:lnTo>
                    <a:lnTo>
                      <a:pt x="238" y="180"/>
                    </a:lnTo>
                    <a:lnTo>
                      <a:pt x="238" y="176"/>
                    </a:lnTo>
                    <a:lnTo>
                      <a:pt x="239" y="172"/>
                    </a:lnTo>
                    <a:lnTo>
                      <a:pt x="241" y="168"/>
                    </a:lnTo>
                    <a:lnTo>
                      <a:pt x="243" y="165"/>
                    </a:lnTo>
                    <a:lnTo>
                      <a:pt x="246" y="162"/>
                    </a:lnTo>
                    <a:lnTo>
                      <a:pt x="249" y="159"/>
                    </a:lnTo>
                    <a:lnTo>
                      <a:pt x="252" y="157"/>
                    </a:lnTo>
                    <a:lnTo>
                      <a:pt x="256" y="156"/>
                    </a:lnTo>
                    <a:lnTo>
                      <a:pt x="256" y="147"/>
                    </a:lnTo>
                    <a:lnTo>
                      <a:pt x="55" y="147"/>
                    </a:lnTo>
                    <a:lnTo>
                      <a:pt x="55" y="156"/>
                    </a:lnTo>
                    <a:lnTo>
                      <a:pt x="55" y="156"/>
                    </a:lnTo>
                    <a:lnTo>
                      <a:pt x="59" y="157"/>
                    </a:lnTo>
                    <a:lnTo>
                      <a:pt x="62" y="159"/>
                    </a:lnTo>
                    <a:lnTo>
                      <a:pt x="65" y="162"/>
                    </a:lnTo>
                    <a:lnTo>
                      <a:pt x="68" y="165"/>
                    </a:lnTo>
                    <a:lnTo>
                      <a:pt x="70" y="168"/>
                    </a:lnTo>
                    <a:lnTo>
                      <a:pt x="72" y="172"/>
                    </a:lnTo>
                    <a:lnTo>
                      <a:pt x="73" y="176"/>
                    </a:lnTo>
                    <a:lnTo>
                      <a:pt x="73" y="180"/>
                    </a:lnTo>
                    <a:lnTo>
                      <a:pt x="73" y="180"/>
                    </a:lnTo>
                    <a:lnTo>
                      <a:pt x="73" y="186"/>
                    </a:lnTo>
                    <a:lnTo>
                      <a:pt x="71" y="191"/>
                    </a:lnTo>
                    <a:lnTo>
                      <a:pt x="69" y="195"/>
                    </a:lnTo>
                    <a:lnTo>
                      <a:pt x="66" y="199"/>
                    </a:lnTo>
                    <a:lnTo>
                      <a:pt x="62" y="202"/>
                    </a:lnTo>
                    <a:lnTo>
                      <a:pt x="58" y="204"/>
                    </a:lnTo>
                    <a:lnTo>
                      <a:pt x="53" y="206"/>
                    </a:lnTo>
                    <a:lnTo>
                      <a:pt x="48" y="206"/>
                    </a:lnTo>
                    <a:lnTo>
                      <a:pt x="48" y="206"/>
                    </a:lnTo>
                    <a:lnTo>
                      <a:pt x="42" y="206"/>
                    </a:lnTo>
                    <a:lnTo>
                      <a:pt x="37" y="204"/>
                    </a:lnTo>
                    <a:lnTo>
                      <a:pt x="32" y="202"/>
                    </a:lnTo>
                    <a:lnTo>
                      <a:pt x="29" y="199"/>
                    </a:lnTo>
                    <a:lnTo>
                      <a:pt x="26" y="195"/>
                    </a:lnTo>
                    <a:lnTo>
                      <a:pt x="23" y="191"/>
                    </a:lnTo>
                    <a:lnTo>
                      <a:pt x="22" y="186"/>
                    </a:lnTo>
                    <a:lnTo>
                      <a:pt x="21" y="180"/>
                    </a:lnTo>
                    <a:lnTo>
                      <a:pt x="21" y="180"/>
                    </a:lnTo>
                    <a:lnTo>
                      <a:pt x="22" y="176"/>
                    </a:lnTo>
                    <a:lnTo>
                      <a:pt x="23" y="172"/>
                    </a:lnTo>
                    <a:lnTo>
                      <a:pt x="24" y="168"/>
                    </a:lnTo>
                    <a:lnTo>
                      <a:pt x="26" y="165"/>
                    </a:lnTo>
                    <a:lnTo>
                      <a:pt x="29" y="162"/>
                    </a:lnTo>
                    <a:lnTo>
                      <a:pt x="32" y="159"/>
                    </a:lnTo>
                    <a:lnTo>
                      <a:pt x="36" y="157"/>
                    </a:lnTo>
                    <a:lnTo>
                      <a:pt x="39" y="156"/>
                    </a:lnTo>
                    <a:lnTo>
                      <a:pt x="39" y="48"/>
                    </a:lnTo>
                    <a:lnTo>
                      <a:pt x="4" y="21"/>
                    </a:lnTo>
                    <a:lnTo>
                      <a:pt x="4" y="21"/>
                    </a:lnTo>
                    <a:lnTo>
                      <a:pt x="4" y="21"/>
                    </a:lnTo>
                    <a:lnTo>
                      <a:pt x="1" y="17"/>
                    </a:lnTo>
                    <a:lnTo>
                      <a:pt x="0" y="13"/>
                    </a:lnTo>
                    <a:lnTo>
                      <a:pt x="0" y="9"/>
                    </a:lnTo>
                    <a:lnTo>
                      <a:pt x="2" y="4"/>
                    </a:lnTo>
                    <a:lnTo>
                      <a:pt x="2" y="4"/>
                    </a:lnTo>
                    <a:lnTo>
                      <a:pt x="5" y="1"/>
                    </a:lnTo>
                    <a:lnTo>
                      <a:pt x="10" y="0"/>
                    </a:lnTo>
                    <a:lnTo>
                      <a:pt x="15" y="0"/>
                    </a:lnTo>
                    <a:lnTo>
                      <a:pt x="19" y="2"/>
                    </a:lnTo>
                    <a:lnTo>
                      <a:pt x="158" y="109"/>
                    </a:lnTo>
                    <a:lnTo>
                      <a:pt x="299" y="49"/>
                    </a:lnTo>
                    <a:lnTo>
                      <a:pt x="299" y="49"/>
                    </a:lnTo>
                    <a:lnTo>
                      <a:pt x="303" y="48"/>
                    </a:lnTo>
                    <a:lnTo>
                      <a:pt x="307" y="49"/>
                    </a:lnTo>
                    <a:lnTo>
                      <a:pt x="311" y="51"/>
                    </a:lnTo>
                    <a:lnTo>
                      <a:pt x="314" y="54"/>
                    </a:lnTo>
                    <a:lnTo>
                      <a:pt x="314" y="54"/>
                    </a:lnTo>
                    <a:lnTo>
                      <a:pt x="314" y="59"/>
                    </a:lnTo>
                    <a:lnTo>
                      <a:pt x="314" y="63"/>
                    </a:lnTo>
                    <a:lnTo>
                      <a:pt x="311" y="66"/>
                    </a:lnTo>
                    <a:lnTo>
                      <a:pt x="308" y="69"/>
                    </a:lnTo>
                    <a:lnTo>
                      <a:pt x="308" y="69"/>
                    </a:lnTo>
                    <a:close/>
                    <a:moveTo>
                      <a:pt x="48" y="169"/>
                    </a:moveTo>
                    <a:lnTo>
                      <a:pt x="48" y="169"/>
                    </a:lnTo>
                    <a:lnTo>
                      <a:pt x="43" y="170"/>
                    </a:lnTo>
                    <a:lnTo>
                      <a:pt x="39" y="172"/>
                    </a:lnTo>
                    <a:lnTo>
                      <a:pt x="37" y="176"/>
                    </a:lnTo>
                    <a:lnTo>
                      <a:pt x="36" y="180"/>
                    </a:lnTo>
                    <a:lnTo>
                      <a:pt x="36" y="180"/>
                    </a:lnTo>
                    <a:lnTo>
                      <a:pt x="37" y="184"/>
                    </a:lnTo>
                    <a:lnTo>
                      <a:pt x="39" y="189"/>
                    </a:lnTo>
                    <a:lnTo>
                      <a:pt x="43" y="191"/>
                    </a:lnTo>
                    <a:lnTo>
                      <a:pt x="48" y="192"/>
                    </a:lnTo>
                    <a:lnTo>
                      <a:pt x="48" y="192"/>
                    </a:lnTo>
                    <a:lnTo>
                      <a:pt x="52" y="191"/>
                    </a:lnTo>
                    <a:lnTo>
                      <a:pt x="55" y="189"/>
                    </a:lnTo>
                    <a:lnTo>
                      <a:pt x="58" y="184"/>
                    </a:lnTo>
                    <a:lnTo>
                      <a:pt x="58" y="180"/>
                    </a:lnTo>
                    <a:lnTo>
                      <a:pt x="58" y="180"/>
                    </a:lnTo>
                    <a:lnTo>
                      <a:pt x="58" y="176"/>
                    </a:lnTo>
                    <a:lnTo>
                      <a:pt x="55" y="172"/>
                    </a:lnTo>
                    <a:lnTo>
                      <a:pt x="52" y="170"/>
                    </a:lnTo>
                    <a:lnTo>
                      <a:pt x="48" y="169"/>
                    </a:lnTo>
                    <a:lnTo>
                      <a:pt x="48" y="169"/>
                    </a:lnTo>
                    <a:close/>
                    <a:moveTo>
                      <a:pt x="264" y="169"/>
                    </a:moveTo>
                    <a:lnTo>
                      <a:pt x="264" y="169"/>
                    </a:lnTo>
                    <a:lnTo>
                      <a:pt x="259" y="170"/>
                    </a:lnTo>
                    <a:lnTo>
                      <a:pt x="256" y="172"/>
                    </a:lnTo>
                    <a:lnTo>
                      <a:pt x="253" y="176"/>
                    </a:lnTo>
                    <a:lnTo>
                      <a:pt x="253" y="180"/>
                    </a:lnTo>
                    <a:lnTo>
                      <a:pt x="253" y="180"/>
                    </a:lnTo>
                    <a:lnTo>
                      <a:pt x="253" y="184"/>
                    </a:lnTo>
                    <a:lnTo>
                      <a:pt x="256" y="189"/>
                    </a:lnTo>
                    <a:lnTo>
                      <a:pt x="259" y="191"/>
                    </a:lnTo>
                    <a:lnTo>
                      <a:pt x="264" y="192"/>
                    </a:lnTo>
                    <a:lnTo>
                      <a:pt x="264" y="192"/>
                    </a:lnTo>
                    <a:lnTo>
                      <a:pt x="269" y="191"/>
                    </a:lnTo>
                    <a:lnTo>
                      <a:pt x="272" y="189"/>
                    </a:lnTo>
                    <a:lnTo>
                      <a:pt x="274" y="184"/>
                    </a:lnTo>
                    <a:lnTo>
                      <a:pt x="275" y="180"/>
                    </a:lnTo>
                    <a:lnTo>
                      <a:pt x="275" y="180"/>
                    </a:lnTo>
                    <a:lnTo>
                      <a:pt x="274" y="176"/>
                    </a:lnTo>
                    <a:lnTo>
                      <a:pt x="272" y="172"/>
                    </a:lnTo>
                    <a:lnTo>
                      <a:pt x="269" y="170"/>
                    </a:lnTo>
                    <a:lnTo>
                      <a:pt x="264" y="169"/>
                    </a:lnTo>
                    <a:lnTo>
                      <a:pt x="264" y="16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2" name="Freeform 283"/>
              <p:cNvSpPr>
                <a:spLocks/>
              </p:cNvSpPr>
              <p:nvPr/>
            </p:nvSpPr>
            <p:spPr bwMode="auto">
              <a:xfrm>
                <a:off x="2009" y="2237"/>
                <a:ext cx="49" cy="50"/>
              </a:xfrm>
              <a:custGeom>
                <a:avLst/>
                <a:gdLst>
                  <a:gd name="T0" fmla="*/ 49 w 49"/>
                  <a:gd name="T1" fmla="*/ 25 h 50"/>
                  <a:gd name="T2" fmla="*/ 49 w 49"/>
                  <a:gd name="T3" fmla="*/ 25 h 50"/>
                  <a:gd name="T4" fmla="*/ 49 w 49"/>
                  <a:gd name="T5" fmla="*/ 30 h 50"/>
                  <a:gd name="T6" fmla="*/ 48 w 49"/>
                  <a:gd name="T7" fmla="*/ 34 h 50"/>
                  <a:gd name="T8" fmla="*/ 45 w 49"/>
                  <a:gd name="T9" fmla="*/ 39 h 50"/>
                  <a:gd name="T10" fmla="*/ 42 w 49"/>
                  <a:gd name="T11" fmla="*/ 42 h 50"/>
                  <a:gd name="T12" fmla="*/ 39 w 49"/>
                  <a:gd name="T13" fmla="*/ 45 h 50"/>
                  <a:gd name="T14" fmla="*/ 35 w 49"/>
                  <a:gd name="T15" fmla="*/ 47 h 50"/>
                  <a:gd name="T16" fmla="*/ 30 w 49"/>
                  <a:gd name="T17" fmla="*/ 50 h 50"/>
                  <a:gd name="T18" fmla="*/ 25 w 49"/>
                  <a:gd name="T19" fmla="*/ 50 h 50"/>
                  <a:gd name="T20" fmla="*/ 25 w 49"/>
                  <a:gd name="T21" fmla="*/ 50 h 50"/>
                  <a:gd name="T22" fmla="*/ 20 w 49"/>
                  <a:gd name="T23" fmla="*/ 50 h 50"/>
                  <a:gd name="T24" fmla="*/ 15 w 49"/>
                  <a:gd name="T25" fmla="*/ 47 h 50"/>
                  <a:gd name="T26" fmla="*/ 10 w 49"/>
                  <a:gd name="T27" fmla="*/ 45 h 50"/>
                  <a:gd name="T28" fmla="*/ 7 w 49"/>
                  <a:gd name="T29" fmla="*/ 42 h 50"/>
                  <a:gd name="T30" fmla="*/ 4 w 49"/>
                  <a:gd name="T31" fmla="*/ 39 h 50"/>
                  <a:gd name="T32" fmla="*/ 1 w 49"/>
                  <a:gd name="T33" fmla="*/ 34 h 50"/>
                  <a:gd name="T34" fmla="*/ 0 w 49"/>
                  <a:gd name="T35" fmla="*/ 30 h 50"/>
                  <a:gd name="T36" fmla="*/ 0 w 49"/>
                  <a:gd name="T37" fmla="*/ 25 h 50"/>
                  <a:gd name="T38" fmla="*/ 0 w 49"/>
                  <a:gd name="T39" fmla="*/ 25 h 50"/>
                  <a:gd name="T40" fmla="*/ 0 w 49"/>
                  <a:gd name="T41" fmla="*/ 20 h 50"/>
                  <a:gd name="T42" fmla="*/ 1 w 49"/>
                  <a:gd name="T43" fmla="*/ 15 h 50"/>
                  <a:gd name="T44" fmla="*/ 4 w 49"/>
                  <a:gd name="T45" fmla="*/ 10 h 50"/>
                  <a:gd name="T46" fmla="*/ 7 w 49"/>
                  <a:gd name="T47" fmla="*/ 7 h 50"/>
                  <a:gd name="T48" fmla="*/ 10 w 49"/>
                  <a:gd name="T49" fmla="*/ 4 h 50"/>
                  <a:gd name="T50" fmla="*/ 15 w 49"/>
                  <a:gd name="T51" fmla="*/ 1 h 50"/>
                  <a:gd name="T52" fmla="*/ 20 w 49"/>
                  <a:gd name="T53" fmla="*/ 0 h 50"/>
                  <a:gd name="T54" fmla="*/ 25 w 49"/>
                  <a:gd name="T55" fmla="*/ 0 h 50"/>
                  <a:gd name="T56" fmla="*/ 25 w 49"/>
                  <a:gd name="T57" fmla="*/ 0 h 50"/>
                  <a:gd name="T58" fmla="*/ 30 w 49"/>
                  <a:gd name="T59" fmla="*/ 0 h 50"/>
                  <a:gd name="T60" fmla="*/ 35 w 49"/>
                  <a:gd name="T61" fmla="*/ 1 h 50"/>
                  <a:gd name="T62" fmla="*/ 39 w 49"/>
                  <a:gd name="T63" fmla="*/ 4 h 50"/>
                  <a:gd name="T64" fmla="*/ 42 w 49"/>
                  <a:gd name="T65" fmla="*/ 7 h 50"/>
                  <a:gd name="T66" fmla="*/ 45 w 49"/>
                  <a:gd name="T67" fmla="*/ 10 h 50"/>
                  <a:gd name="T68" fmla="*/ 48 w 49"/>
                  <a:gd name="T69" fmla="*/ 15 h 50"/>
                  <a:gd name="T70" fmla="*/ 49 w 49"/>
                  <a:gd name="T71" fmla="*/ 20 h 50"/>
                  <a:gd name="T72" fmla="*/ 49 w 49"/>
                  <a:gd name="T73" fmla="*/ 25 h 50"/>
                  <a:gd name="T74" fmla="*/ 49 w 49"/>
                  <a:gd name="T7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50">
                    <a:moveTo>
                      <a:pt x="49" y="25"/>
                    </a:moveTo>
                    <a:lnTo>
                      <a:pt x="49" y="25"/>
                    </a:lnTo>
                    <a:lnTo>
                      <a:pt x="49" y="30"/>
                    </a:lnTo>
                    <a:lnTo>
                      <a:pt x="48" y="34"/>
                    </a:lnTo>
                    <a:lnTo>
                      <a:pt x="45" y="39"/>
                    </a:lnTo>
                    <a:lnTo>
                      <a:pt x="42" y="42"/>
                    </a:lnTo>
                    <a:lnTo>
                      <a:pt x="39" y="45"/>
                    </a:lnTo>
                    <a:lnTo>
                      <a:pt x="35" y="47"/>
                    </a:lnTo>
                    <a:lnTo>
                      <a:pt x="30" y="50"/>
                    </a:lnTo>
                    <a:lnTo>
                      <a:pt x="25" y="50"/>
                    </a:lnTo>
                    <a:lnTo>
                      <a:pt x="25" y="50"/>
                    </a:lnTo>
                    <a:lnTo>
                      <a:pt x="20" y="50"/>
                    </a:lnTo>
                    <a:lnTo>
                      <a:pt x="15" y="47"/>
                    </a:lnTo>
                    <a:lnTo>
                      <a:pt x="10" y="45"/>
                    </a:lnTo>
                    <a:lnTo>
                      <a:pt x="7" y="42"/>
                    </a:lnTo>
                    <a:lnTo>
                      <a:pt x="4" y="39"/>
                    </a:lnTo>
                    <a:lnTo>
                      <a:pt x="1" y="34"/>
                    </a:lnTo>
                    <a:lnTo>
                      <a:pt x="0" y="30"/>
                    </a:lnTo>
                    <a:lnTo>
                      <a:pt x="0" y="25"/>
                    </a:lnTo>
                    <a:lnTo>
                      <a:pt x="0" y="25"/>
                    </a:lnTo>
                    <a:lnTo>
                      <a:pt x="0" y="20"/>
                    </a:lnTo>
                    <a:lnTo>
                      <a:pt x="1" y="15"/>
                    </a:lnTo>
                    <a:lnTo>
                      <a:pt x="4" y="10"/>
                    </a:lnTo>
                    <a:lnTo>
                      <a:pt x="7" y="7"/>
                    </a:lnTo>
                    <a:lnTo>
                      <a:pt x="10" y="4"/>
                    </a:lnTo>
                    <a:lnTo>
                      <a:pt x="15" y="1"/>
                    </a:lnTo>
                    <a:lnTo>
                      <a:pt x="20" y="0"/>
                    </a:lnTo>
                    <a:lnTo>
                      <a:pt x="25" y="0"/>
                    </a:lnTo>
                    <a:lnTo>
                      <a:pt x="25" y="0"/>
                    </a:lnTo>
                    <a:lnTo>
                      <a:pt x="30" y="0"/>
                    </a:lnTo>
                    <a:lnTo>
                      <a:pt x="35" y="1"/>
                    </a:lnTo>
                    <a:lnTo>
                      <a:pt x="39" y="4"/>
                    </a:lnTo>
                    <a:lnTo>
                      <a:pt x="42" y="7"/>
                    </a:lnTo>
                    <a:lnTo>
                      <a:pt x="45" y="10"/>
                    </a:lnTo>
                    <a:lnTo>
                      <a:pt x="48" y="15"/>
                    </a:lnTo>
                    <a:lnTo>
                      <a:pt x="49" y="20"/>
                    </a:lnTo>
                    <a:lnTo>
                      <a:pt x="49" y="25"/>
                    </a:lnTo>
                    <a:lnTo>
                      <a:pt x="49" y="2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3" name="Freeform 284"/>
              <p:cNvSpPr>
                <a:spLocks/>
              </p:cNvSpPr>
              <p:nvPr/>
            </p:nvSpPr>
            <p:spPr bwMode="auto">
              <a:xfrm>
                <a:off x="2054" y="2278"/>
                <a:ext cx="204" cy="57"/>
              </a:xfrm>
              <a:custGeom>
                <a:avLst/>
                <a:gdLst>
                  <a:gd name="T0" fmla="*/ 196 w 204"/>
                  <a:gd name="T1" fmla="*/ 48 h 57"/>
                  <a:gd name="T2" fmla="*/ 196 w 204"/>
                  <a:gd name="T3" fmla="*/ 48 h 57"/>
                  <a:gd name="T4" fmla="*/ 198 w 204"/>
                  <a:gd name="T5" fmla="*/ 47 h 57"/>
                  <a:gd name="T6" fmla="*/ 200 w 204"/>
                  <a:gd name="T7" fmla="*/ 45 h 57"/>
                  <a:gd name="T8" fmla="*/ 203 w 204"/>
                  <a:gd name="T9" fmla="*/ 39 h 57"/>
                  <a:gd name="T10" fmla="*/ 204 w 204"/>
                  <a:gd name="T11" fmla="*/ 34 h 57"/>
                  <a:gd name="T12" fmla="*/ 204 w 204"/>
                  <a:gd name="T13" fmla="*/ 31 h 57"/>
                  <a:gd name="T14" fmla="*/ 203 w 204"/>
                  <a:gd name="T15" fmla="*/ 28 h 57"/>
                  <a:gd name="T16" fmla="*/ 203 w 204"/>
                  <a:gd name="T17" fmla="*/ 28 h 57"/>
                  <a:gd name="T18" fmla="*/ 202 w 204"/>
                  <a:gd name="T19" fmla="*/ 25 h 57"/>
                  <a:gd name="T20" fmla="*/ 200 w 204"/>
                  <a:gd name="T21" fmla="*/ 23 h 57"/>
                  <a:gd name="T22" fmla="*/ 195 w 204"/>
                  <a:gd name="T23" fmla="*/ 20 h 57"/>
                  <a:gd name="T24" fmla="*/ 189 w 204"/>
                  <a:gd name="T25" fmla="*/ 19 h 57"/>
                  <a:gd name="T26" fmla="*/ 186 w 204"/>
                  <a:gd name="T27" fmla="*/ 20 h 57"/>
                  <a:gd name="T28" fmla="*/ 183 w 204"/>
                  <a:gd name="T29" fmla="*/ 20 h 57"/>
                  <a:gd name="T30" fmla="*/ 101 w 204"/>
                  <a:gd name="T31" fmla="*/ 57 h 57"/>
                  <a:gd name="T32" fmla="*/ 101 w 204"/>
                  <a:gd name="T33" fmla="*/ 57 h 57"/>
                  <a:gd name="T34" fmla="*/ 31 w 204"/>
                  <a:gd name="T35" fmla="*/ 4 h 57"/>
                  <a:gd name="T36" fmla="*/ 31 w 204"/>
                  <a:gd name="T37" fmla="*/ 4 h 57"/>
                  <a:gd name="T38" fmla="*/ 28 w 204"/>
                  <a:gd name="T39" fmla="*/ 2 h 57"/>
                  <a:gd name="T40" fmla="*/ 24 w 204"/>
                  <a:gd name="T41" fmla="*/ 0 h 57"/>
                  <a:gd name="T42" fmla="*/ 21 w 204"/>
                  <a:gd name="T43" fmla="*/ 0 h 57"/>
                  <a:gd name="T44" fmla="*/ 17 w 204"/>
                  <a:gd name="T45" fmla="*/ 0 h 57"/>
                  <a:gd name="T46" fmla="*/ 14 w 204"/>
                  <a:gd name="T47" fmla="*/ 1 h 57"/>
                  <a:gd name="T48" fmla="*/ 10 w 204"/>
                  <a:gd name="T49" fmla="*/ 2 h 57"/>
                  <a:gd name="T50" fmla="*/ 8 w 204"/>
                  <a:gd name="T51" fmla="*/ 4 h 57"/>
                  <a:gd name="T52" fmla="*/ 4 w 204"/>
                  <a:gd name="T53" fmla="*/ 7 h 57"/>
                  <a:gd name="T54" fmla="*/ 4 w 204"/>
                  <a:gd name="T55" fmla="*/ 7 h 57"/>
                  <a:gd name="T56" fmla="*/ 2 w 204"/>
                  <a:gd name="T57" fmla="*/ 11 h 57"/>
                  <a:gd name="T58" fmla="*/ 1 w 204"/>
                  <a:gd name="T59" fmla="*/ 15 h 57"/>
                  <a:gd name="T60" fmla="*/ 0 w 204"/>
                  <a:gd name="T61" fmla="*/ 18 h 57"/>
                  <a:gd name="T62" fmla="*/ 0 w 204"/>
                  <a:gd name="T63" fmla="*/ 22 h 57"/>
                  <a:gd name="T64" fmla="*/ 1 w 204"/>
                  <a:gd name="T65" fmla="*/ 25 h 57"/>
                  <a:gd name="T66" fmla="*/ 3 w 204"/>
                  <a:gd name="T67" fmla="*/ 28 h 57"/>
                  <a:gd name="T68" fmla="*/ 6 w 204"/>
                  <a:gd name="T69" fmla="*/ 31 h 57"/>
                  <a:gd name="T70" fmla="*/ 9 w 204"/>
                  <a:gd name="T71"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4" h="57">
                    <a:moveTo>
                      <a:pt x="196" y="48"/>
                    </a:moveTo>
                    <a:lnTo>
                      <a:pt x="196" y="48"/>
                    </a:lnTo>
                    <a:lnTo>
                      <a:pt x="198" y="47"/>
                    </a:lnTo>
                    <a:lnTo>
                      <a:pt x="200" y="45"/>
                    </a:lnTo>
                    <a:lnTo>
                      <a:pt x="203" y="39"/>
                    </a:lnTo>
                    <a:lnTo>
                      <a:pt x="204" y="34"/>
                    </a:lnTo>
                    <a:lnTo>
                      <a:pt x="204" y="31"/>
                    </a:lnTo>
                    <a:lnTo>
                      <a:pt x="203" y="28"/>
                    </a:lnTo>
                    <a:lnTo>
                      <a:pt x="203" y="28"/>
                    </a:lnTo>
                    <a:lnTo>
                      <a:pt x="202" y="25"/>
                    </a:lnTo>
                    <a:lnTo>
                      <a:pt x="200" y="23"/>
                    </a:lnTo>
                    <a:lnTo>
                      <a:pt x="195" y="20"/>
                    </a:lnTo>
                    <a:lnTo>
                      <a:pt x="189" y="19"/>
                    </a:lnTo>
                    <a:lnTo>
                      <a:pt x="186" y="20"/>
                    </a:lnTo>
                    <a:lnTo>
                      <a:pt x="183" y="20"/>
                    </a:lnTo>
                    <a:lnTo>
                      <a:pt x="101" y="57"/>
                    </a:lnTo>
                    <a:lnTo>
                      <a:pt x="101" y="57"/>
                    </a:lnTo>
                    <a:lnTo>
                      <a:pt x="31" y="4"/>
                    </a:lnTo>
                    <a:lnTo>
                      <a:pt x="31" y="4"/>
                    </a:lnTo>
                    <a:lnTo>
                      <a:pt x="28" y="2"/>
                    </a:lnTo>
                    <a:lnTo>
                      <a:pt x="24" y="0"/>
                    </a:lnTo>
                    <a:lnTo>
                      <a:pt x="21" y="0"/>
                    </a:lnTo>
                    <a:lnTo>
                      <a:pt x="17" y="0"/>
                    </a:lnTo>
                    <a:lnTo>
                      <a:pt x="14" y="1"/>
                    </a:lnTo>
                    <a:lnTo>
                      <a:pt x="10" y="2"/>
                    </a:lnTo>
                    <a:lnTo>
                      <a:pt x="8" y="4"/>
                    </a:lnTo>
                    <a:lnTo>
                      <a:pt x="4" y="7"/>
                    </a:lnTo>
                    <a:lnTo>
                      <a:pt x="4" y="7"/>
                    </a:lnTo>
                    <a:lnTo>
                      <a:pt x="2" y="11"/>
                    </a:lnTo>
                    <a:lnTo>
                      <a:pt x="1" y="15"/>
                    </a:lnTo>
                    <a:lnTo>
                      <a:pt x="0" y="18"/>
                    </a:lnTo>
                    <a:lnTo>
                      <a:pt x="0" y="22"/>
                    </a:lnTo>
                    <a:lnTo>
                      <a:pt x="1" y="25"/>
                    </a:lnTo>
                    <a:lnTo>
                      <a:pt x="3" y="28"/>
                    </a:lnTo>
                    <a:lnTo>
                      <a:pt x="6" y="31"/>
                    </a:lnTo>
                    <a:lnTo>
                      <a:pt x="9" y="3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4" name="Freeform 285"/>
              <p:cNvSpPr>
                <a:spLocks noEditPoints="1"/>
              </p:cNvSpPr>
              <p:nvPr/>
            </p:nvSpPr>
            <p:spPr bwMode="auto">
              <a:xfrm>
                <a:off x="96" y="250"/>
                <a:ext cx="187" cy="261"/>
              </a:xfrm>
              <a:custGeom>
                <a:avLst/>
                <a:gdLst>
                  <a:gd name="T0" fmla="*/ 124 w 187"/>
                  <a:gd name="T1" fmla="*/ 27 h 261"/>
                  <a:gd name="T2" fmla="*/ 122 w 187"/>
                  <a:gd name="T3" fmla="*/ 37 h 261"/>
                  <a:gd name="T4" fmla="*/ 115 w 187"/>
                  <a:gd name="T5" fmla="*/ 45 h 261"/>
                  <a:gd name="T6" fmla="*/ 107 w 187"/>
                  <a:gd name="T7" fmla="*/ 52 h 261"/>
                  <a:gd name="T8" fmla="*/ 97 w 187"/>
                  <a:gd name="T9" fmla="*/ 54 h 261"/>
                  <a:gd name="T10" fmla="*/ 92 w 187"/>
                  <a:gd name="T11" fmla="*/ 53 h 261"/>
                  <a:gd name="T12" fmla="*/ 82 w 187"/>
                  <a:gd name="T13" fmla="*/ 48 h 261"/>
                  <a:gd name="T14" fmla="*/ 75 w 187"/>
                  <a:gd name="T15" fmla="*/ 41 h 261"/>
                  <a:gd name="T16" fmla="*/ 71 w 187"/>
                  <a:gd name="T17" fmla="*/ 32 h 261"/>
                  <a:gd name="T18" fmla="*/ 70 w 187"/>
                  <a:gd name="T19" fmla="*/ 27 h 261"/>
                  <a:gd name="T20" fmla="*/ 72 w 187"/>
                  <a:gd name="T21" fmla="*/ 17 h 261"/>
                  <a:gd name="T22" fmla="*/ 78 w 187"/>
                  <a:gd name="T23" fmla="*/ 8 h 261"/>
                  <a:gd name="T24" fmla="*/ 87 w 187"/>
                  <a:gd name="T25" fmla="*/ 2 h 261"/>
                  <a:gd name="T26" fmla="*/ 97 w 187"/>
                  <a:gd name="T27" fmla="*/ 0 h 261"/>
                  <a:gd name="T28" fmla="*/ 102 w 187"/>
                  <a:gd name="T29" fmla="*/ 1 h 261"/>
                  <a:gd name="T30" fmla="*/ 112 w 187"/>
                  <a:gd name="T31" fmla="*/ 4 h 261"/>
                  <a:gd name="T32" fmla="*/ 119 w 187"/>
                  <a:gd name="T33" fmla="*/ 11 h 261"/>
                  <a:gd name="T34" fmla="*/ 123 w 187"/>
                  <a:gd name="T35" fmla="*/ 22 h 261"/>
                  <a:gd name="T36" fmla="*/ 124 w 187"/>
                  <a:gd name="T37" fmla="*/ 27 h 261"/>
                  <a:gd name="T38" fmla="*/ 187 w 187"/>
                  <a:gd name="T39" fmla="*/ 243 h 261"/>
                  <a:gd name="T40" fmla="*/ 146 w 187"/>
                  <a:gd name="T41" fmla="*/ 152 h 261"/>
                  <a:gd name="T42" fmla="*/ 97 w 187"/>
                  <a:gd name="T43" fmla="*/ 88 h 261"/>
                  <a:gd name="T44" fmla="*/ 97 w 187"/>
                  <a:gd name="T45" fmla="*/ 79 h 261"/>
                  <a:gd name="T46" fmla="*/ 92 w 187"/>
                  <a:gd name="T47" fmla="*/ 69 h 261"/>
                  <a:gd name="T48" fmla="*/ 81 w 187"/>
                  <a:gd name="T49" fmla="*/ 63 h 261"/>
                  <a:gd name="T50" fmla="*/ 68 w 187"/>
                  <a:gd name="T51" fmla="*/ 63 h 261"/>
                  <a:gd name="T52" fmla="*/ 62 w 187"/>
                  <a:gd name="T53" fmla="*/ 65 h 261"/>
                  <a:gd name="T54" fmla="*/ 2 w 187"/>
                  <a:gd name="T55" fmla="*/ 162 h 261"/>
                  <a:gd name="T56" fmla="*/ 3 w 187"/>
                  <a:gd name="T57" fmla="*/ 166 h 261"/>
                  <a:gd name="T58" fmla="*/ 9 w 187"/>
                  <a:gd name="T59" fmla="*/ 172 h 261"/>
                  <a:gd name="T60" fmla="*/ 15 w 187"/>
                  <a:gd name="T61" fmla="*/ 173 h 261"/>
                  <a:gd name="T62" fmla="*/ 15 w 187"/>
                  <a:gd name="T63" fmla="*/ 173 h 261"/>
                  <a:gd name="T64" fmla="*/ 23 w 187"/>
                  <a:gd name="T65" fmla="*/ 170 h 261"/>
                  <a:gd name="T66" fmla="*/ 27 w 187"/>
                  <a:gd name="T67" fmla="*/ 161 h 261"/>
                  <a:gd name="T68" fmla="*/ 25 w 187"/>
                  <a:gd name="T69" fmla="*/ 107 h 261"/>
                  <a:gd name="T70" fmla="*/ 37 w 187"/>
                  <a:gd name="T71" fmla="*/ 159 h 261"/>
                  <a:gd name="T72" fmla="*/ 37 w 187"/>
                  <a:gd name="T73" fmla="*/ 164 h 261"/>
                  <a:gd name="T74" fmla="*/ 39 w 187"/>
                  <a:gd name="T75" fmla="*/ 174 h 261"/>
                  <a:gd name="T76" fmla="*/ 45 w 187"/>
                  <a:gd name="T77" fmla="*/ 181 h 261"/>
                  <a:gd name="T78" fmla="*/ 54 w 187"/>
                  <a:gd name="T79" fmla="*/ 185 h 261"/>
                  <a:gd name="T80" fmla="*/ 125 w 187"/>
                  <a:gd name="T81" fmla="*/ 185 h 261"/>
                  <a:gd name="T82" fmla="*/ 155 w 187"/>
                  <a:gd name="T83" fmla="*/ 252 h 261"/>
                  <a:gd name="T84" fmla="*/ 158 w 187"/>
                  <a:gd name="T85" fmla="*/ 255 h 261"/>
                  <a:gd name="T86" fmla="*/ 162 w 187"/>
                  <a:gd name="T87" fmla="*/ 259 h 261"/>
                  <a:gd name="T88" fmla="*/ 168 w 187"/>
                  <a:gd name="T89" fmla="*/ 261 h 261"/>
                  <a:gd name="T90" fmla="*/ 175 w 187"/>
                  <a:gd name="T91" fmla="*/ 261 h 261"/>
                  <a:gd name="T92" fmla="*/ 178 w 187"/>
                  <a:gd name="T93" fmla="*/ 260 h 261"/>
                  <a:gd name="T94" fmla="*/ 185 w 187"/>
                  <a:gd name="T95" fmla="*/ 253 h 261"/>
                  <a:gd name="T96" fmla="*/ 187 w 187"/>
                  <a:gd name="T97" fmla="*/ 24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7" h="261">
                    <a:moveTo>
                      <a:pt x="124" y="27"/>
                    </a:moveTo>
                    <a:lnTo>
                      <a:pt x="124" y="27"/>
                    </a:lnTo>
                    <a:lnTo>
                      <a:pt x="123" y="32"/>
                    </a:lnTo>
                    <a:lnTo>
                      <a:pt x="122" y="37"/>
                    </a:lnTo>
                    <a:lnTo>
                      <a:pt x="119" y="41"/>
                    </a:lnTo>
                    <a:lnTo>
                      <a:pt x="115" y="45"/>
                    </a:lnTo>
                    <a:lnTo>
                      <a:pt x="112" y="48"/>
                    </a:lnTo>
                    <a:lnTo>
                      <a:pt x="107" y="52"/>
                    </a:lnTo>
                    <a:lnTo>
                      <a:pt x="102" y="53"/>
                    </a:lnTo>
                    <a:lnTo>
                      <a:pt x="97" y="54"/>
                    </a:lnTo>
                    <a:lnTo>
                      <a:pt x="97" y="54"/>
                    </a:lnTo>
                    <a:lnTo>
                      <a:pt x="92" y="53"/>
                    </a:lnTo>
                    <a:lnTo>
                      <a:pt x="87" y="52"/>
                    </a:lnTo>
                    <a:lnTo>
                      <a:pt x="82" y="48"/>
                    </a:lnTo>
                    <a:lnTo>
                      <a:pt x="78" y="45"/>
                    </a:lnTo>
                    <a:lnTo>
                      <a:pt x="75" y="41"/>
                    </a:lnTo>
                    <a:lnTo>
                      <a:pt x="72" y="37"/>
                    </a:lnTo>
                    <a:lnTo>
                      <a:pt x="71" y="32"/>
                    </a:lnTo>
                    <a:lnTo>
                      <a:pt x="70" y="27"/>
                    </a:lnTo>
                    <a:lnTo>
                      <a:pt x="70" y="27"/>
                    </a:lnTo>
                    <a:lnTo>
                      <a:pt x="71" y="22"/>
                    </a:lnTo>
                    <a:lnTo>
                      <a:pt x="72" y="17"/>
                    </a:lnTo>
                    <a:lnTo>
                      <a:pt x="75" y="11"/>
                    </a:lnTo>
                    <a:lnTo>
                      <a:pt x="78" y="8"/>
                    </a:lnTo>
                    <a:lnTo>
                      <a:pt x="82" y="4"/>
                    </a:lnTo>
                    <a:lnTo>
                      <a:pt x="87" y="2"/>
                    </a:lnTo>
                    <a:lnTo>
                      <a:pt x="92" y="1"/>
                    </a:lnTo>
                    <a:lnTo>
                      <a:pt x="97" y="0"/>
                    </a:lnTo>
                    <a:lnTo>
                      <a:pt x="97" y="0"/>
                    </a:lnTo>
                    <a:lnTo>
                      <a:pt x="102" y="1"/>
                    </a:lnTo>
                    <a:lnTo>
                      <a:pt x="107" y="2"/>
                    </a:lnTo>
                    <a:lnTo>
                      <a:pt x="112" y="4"/>
                    </a:lnTo>
                    <a:lnTo>
                      <a:pt x="115" y="8"/>
                    </a:lnTo>
                    <a:lnTo>
                      <a:pt x="119" y="11"/>
                    </a:lnTo>
                    <a:lnTo>
                      <a:pt x="122" y="17"/>
                    </a:lnTo>
                    <a:lnTo>
                      <a:pt x="123" y="22"/>
                    </a:lnTo>
                    <a:lnTo>
                      <a:pt x="124" y="27"/>
                    </a:lnTo>
                    <a:lnTo>
                      <a:pt x="124" y="27"/>
                    </a:lnTo>
                    <a:close/>
                    <a:moveTo>
                      <a:pt x="187" y="243"/>
                    </a:moveTo>
                    <a:lnTo>
                      <a:pt x="187" y="243"/>
                    </a:lnTo>
                    <a:lnTo>
                      <a:pt x="186" y="238"/>
                    </a:lnTo>
                    <a:lnTo>
                      <a:pt x="146" y="152"/>
                    </a:lnTo>
                    <a:lnTo>
                      <a:pt x="85" y="152"/>
                    </a:lnTo>
                    <a:lnTo>
                      <a:pt x="97" y="88"/>
                    </a:lnTo>
                    <a:lnTo>
                      <a:pt x="97" y="88"/>
                    </a:lnTo>
                    <a:lnTo>
                      <a:pt x="97" y="79"/>
                    </a:lnTo>
                    <a:lnTo>
                      <a:pt x="96" y="73"/>
                    </a:lnTo>
                    <a:lnTo>
                      <a:pt x="92" y="69"/>
                    </a:lnTo>
                    <a:lnTo>
                      <a:pt x="88" y="65"/>
                    </a:lnTo>
                    <a:lnTo>
                      <a:pt x="81" y="63"/>
                    </a:lnTo>
                    <a:lnTo>
                      <a:pt x="75" y="63"/>
                    </a:lnTo>
                    <a:lnTo>
                      <a:pt x="68" y="63"/>
                    </a:lnTo>
                    <a:lnTo>
                      <a:pt x="62" y="65"/>
                    </a:lnTo>
                    <a:lnTo>
                      <a:pt x="62" y="65"/>
                    </a:lnTo>
                    <a:lnTo>
                      <a:pt x="0" y="91"/>
                    </a:lnTo>
                    <a:lnTo>
                      <a:pt x="2" y="162"/>
                    </a:lnTo>
                    <a:lnTo>
                      <a:pt x="2" y="162"/>
                    </a:lnTo>
                    <a:lnTo>
                      <a:pt x="3" y="166"/>
                    </a:lnTo>
                    <a:lnTo>
                      <a:pt x="6" y="170"/>
                    </a:lnTo>
                    <a:lnTo>
                      <a:pt x="9" y="172"/>
                    </a:lnTo>
                    <a:lnTo>
                      <a:pt x="15" y="173"/>
                    </a:lnTo>
                    <a:lnTo>
                      <a:pt x="15" y="173"/>
                    </a:lnTo>
                    <a:lnTo>
                      <a:pt x="15" y="173"/>
                    </a:lnTo>
                    <a:lnTo>
                      <a:pt x="15" y="173"/>
                    </a:lnTo>
                    <a:lnTo>
                      <a:pt x="20" y="172"/>
                    </a:lnTo>
                    <a:lnTo>
                      <a:pt x="23" y="170"/>
                    </a:lnTo>
                    <a:lnTo>
                      <a:pt x="26" y="166"/>
                    </a:lnTo>
                    <a:lnTo>
                      <a:pt x="27" y="161"/>
                    </a:lnTo>
                    <a:lnTo>
                      <a:pt x="27" y="161"/>
                    </a:lnTo>
                    <a:lnTo>
                      <a:pt x="25" y="107"/>
                    </a:lnTo>
                    <a:lnTo>
                      <a:pt x="50" y="97"/>
                    </a:lnTo>
                    <a:lnTo>
                      <a:pt x="37" y="159"/>
                    </a:lnTo>
                    <a:lnTo>
                      <a:pt x="37" y="159"/>
                    </a:lnTo>
                    <a:lnTo>
                      <a:pt x="37" y="164"/>
                    </a:lnTo>
                    <a:lnTo>
                      <a:pt x="38" y="169"/>
                    </a:lnTo>
                    <a:lnTo>
                      <a:pt x="39" y="174"/>
                    </a:lnTo>
                    <a:lnTo>
                      <a:pt x="42" y="178"/>
                    </a:lnTo>
                    <a:lnTo>
                      <a:pt x="45" y="181"/>
                    </a:lnTo>
                    <a:lnTo>
                      <a:pt x="50" y="183"/>
                    </a:lnTo>
                    <a:lnTo>
                      <a:pt x="54" y="185"/>
                    </a:lnTo>
                    <a:lnTo>
                      <a:pt x="60" y="185"/>
                    </a:lnTo>
                    <a:lnTo>
                      <a:pt x="125" y="185"/>
                    </a:lnTo>
                    <a:lnTo>
                      <a:pt x="125" y="185"/>
                    </a:lnTo>
                    <a:lnTo>
                      <a:pt x="155" y="252"/>
                    </a:lnTo>
                    <a:lnTo>
                      <a:pt x="155" y="252"/>
                    </a:lnTo>
                    <a:lnTo>
                      <a:pt x="158" y="255"/>
                    </a:lnTo>
                    <a:lnTo>
                      <a:pt x="160" y="257"/>
                    </a:lnTo>
                    <a:lnTo>
                      <a:pt x="162" y="259"/>
                    </a:lnTo>
                    <a:lnTo>
                      <a:pt x="165" y="260"/>
                    </a:lnTo>
                    <a:lnTo>
                      <a:pt x="168" y="261"/>
                    </a:lnTo>
                    <a:lnTo>
                      <a:pt x="171" y="261"/>
                    </a:lnTo>
                    <a:lnTo>
                      <a:pt x="175" y="261"/>
                    </a:lnTo>
                    <a:lnTo>
                      <a:pt x="178" y="260"/>
                    </a:lnTo>
                    <a:lnTo>
                      <a:pt x="178" y="260"/>
                    </a:lnTo>
                    <a:lnTo>
                      <a:pt x="182" y="257"/>
                    </a:lnTo>
                    <a:lnTo>
                      <a:pt x="185" y="253"/>
                    </a:lnTo>
                    <a:lnTo>
                      <a:pt x="187" y="248"/>
                    </a:lnTo>
                    <a:lnTo>
                      <a:pt x="187" y="243"/>
                    </a:lnTo>
                    <a:lnTo>
                      <a:pt x="187" y="24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5" name="Freeform 286"/>
              <p:cNvSpPr>
                <a:spLocks/>
              </p:cNvSpPr>
              <p:nvPr/>
            </p:nvSpPr>
            <p:spPr bwMode="auto">
              <a:xfrm>
                <a:off x="92" y="432"/>
                <a:ext cx="138" cy="103"/>
              </a:xfrm>
              <a:custGeom>
                <a:avLst/>
                <a:gdLst>
                  <a:gd name="T0" fmla="*/ 138 w 138"/>
                  <a:gd name="T1" fmla="*/ 50 h 103"/>
                  <a:gd name="T2" fmla="*/ 138 w 138"/>
                  <a:gd name="T3" fmla="*/ 50 h 103"/>
                  <a:gd name="T4" fmla="*/ 135 w 138"/>
                  <a:gd name="T5" fmla="*/ 59 h 103"/>
                  <a:gd name="T6" fmla="*/ 131 w 138"/>
                  <a:gd name="T7" fmla="*/ 68 h 103"/>
                  <a:gd name="T8" fmla="*/ 126 w 138"/>
                  <a:gd name="T9" fmla="*/ 75 h 103"/>
                  <a:gd name="T10" fmla="*/ 119 w 138"/>
                  <a:gd name="T11" fmla="*/ 82 h 103"/>
                  <a:gd name="T12" fmla="*/ 119 w 138"/>
                  <a:gd name="T13" fmla="*/ 82 h 103"/>
                  <a:gd name="T14" fmla="*/ 114 w 138"/>
                  <a:gd name="T15" fmla="*/ 88 h 103"/>
                  <a:gd name="T16" fmla="*/ 109 w 138"/>
                  <a:gd name="T17" fmla="*/ 92 h 103"/>
                  <a:gd name="T18" fmla="*/ 104 w 138"/>
                  <a:gd name="T19" fmla="*/ 95 h 103"/>
                  <a:gd name="T20" fmla="*/ 98 w 138"/>
                  <a:gd name="T21" fmla="*/ 98 h 103"/>
                  <a:gd name="T22" fmla="*/ 91 w 138"/>
                  <a:gd name="T23" fmla="*/ 100 h 103"/>
                  <a:gd name="T24" fmla="*/ 84 w 138"/>
                  <a:gd name="T25" fmla="*/ 102 h 103"/>
                  <a:gd name="T26" fmla="*/ 77 w 138"/>
                  <a:gd name="T27" fmla="*/ 103 h 103"/>
                  <a:gd name="T28" fmla="*/ 70 w 138"/>
                  <a:gd name="T29" fmla="*/ 103 h 103"/>
                  <a:gd name="T30" fmla="*/ 70 w 138"/>
                  <a:gd name="T31" fmla="*/ 103 h 103"/>
                  <a:gd name="T32" fmla="*/ 63 w 138"/>
                  <a:gd name="T33" fmla="*/ 103 h 103"/>
                  <a:gd name="T34" fmla="*/ 56 w 138"/>
                  <a:gd name="T35" fmla="*/ 102 h 103"/>
                  <a:gd name="T36" fmla="*/ 49 w 138"/>
                  <a:gd name="T37" fmla="*/ 100 h 103"/>
                  <a:gd name="T38" fmla="*/ 43 w 138"/>
                  <a:gd name="T39" fmla="*/ 98 h 103"/>
                  <a:gd name="T40" fmla="*/ 37 w 138"/>
                  <a:gd name="T41" fmla="*/ 95 h 103"/>
                  <a:gd name="T42" fmla="*/ 31 w 138"/>
                  <a:gd name="T43" fmla="*/ 92 h 103"/>
                  <a:gd name="T44" fmla="*/ 26 w 138"/>
                  <a:gd name="T45" fmla="*/ 88 h 103"/>
                  <a:gd name="T46" fmla="*/ 21 w 138"/>
                  <a:gd name="T47" fmla="*/ 82 h 103"/>
                  <a:gd name="T48" fmla="*/ 21 w 138"/>
                  <a:gd name="T49" fmla="*/ 82 h 103"/>
                  <a:gd name="T50" fmla="*/ 17 w 138"/>
                  <a:gd name="T51" fmla="*/ 77 h 103"/>
                  <a:gd name="T52" fmla="*/ 12 w 138"/>
                  <a:gd name="T53" fmla="*/ 72 h 103"/>
                  <a:gd name="T54" fmla="*/ 8 w 138"/>
                  <a:gd name="T55" fmla="*/ 67 h 103"/>
                  <a:gd name="T56" fmla="*/ 6 w 138"/>
                  <a:gd name="T57" fmla="*/ 61 h 103"/>
                  <a:gd name="T58" fmla="*/ 3 w 138"/>
                  <a:gd name="T59" fmla="*/ 54 h 103"/>
                  <a:gd name="T60" fmla="*/ 2 w 138"/>
                  <a:gd name="T61" fmla="*/ 47 h 103"/>
                  <a:gd name="T62" fmla="*/ 1 w 138"/>
                  <a:gd name="T63" fmla="*/ 40 h 103"/>
                  <a:gd name="T64" fmla="*/ 0 w 138"/>
                  <a:gd name="T65" fmla="*/ 33 h 103"/>
                  <a:gd name="T66" fmla="*/ 0 w 138"/>
                  <a:gd name="T67" fmla="*/ 33 h 103"/>
                  <a:gd name="T68" fmla="*/ 1 w 138"/>
                  <a:gd name="T69" fmla="*/ 25 h 103"/>
                  <a:gd name="T70" fmla="*/ 2 w 138"/>
                  <a:gd name="T71" fmla="*/ 16 h 103"/>
                  <a:gd name="T72" fmla="*/ 5 w 138"/>
                  <a:gd name="T73" fmla="*/ 8 h 103"/>
                  <a:gd name="T74" fmla="*/ 8 w 138"/>
                  <a:gd name="T7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103">
                    <a:moveTo>
                      <a:pt x="138" y="50"/>
                    </a:moveTo>
                    <a:lnTo>
                      <a:pt x="138" y="50"/>
                    </a:lnTo>
                    <a:lnTo>
                      <a:pt x="135" y="59"/>
                    </a:lnTo>
                    <a:lnTo>
                      <a:pt x="131" y="68"/>
                    </a:lnTo>
                    <a:lnTo>
                      <a:pt x="126" y="75"/>
                    </a:lnTo>
                    <a:lnTo>
                      <a:pt x="119" y="82"/>
                    </a:lnTo>
                    <a:lnTo>
                      <a:pt x="119" y="82"/>
                    </a:lnTo>
                    <a:lnTo>
                      <a:pt x="114" y="88"/>
                    </a:lnTo>
                    <a:lnTo>
                      <a:pt x="109" y="92"/>
                    </a:lnTo>
                    <a:lnTo>
                      <a:pt x="104" y="95"/>
                    </a:lnTo>
                    <a:lnTo>
                      <a:pt x="98" y="98"/>
                    </a:lnTo>
                    <a:lnTo>
                      <a:pt x="91" y="100"/>
                    </a:lnTo>
                    <a:lnTo>
                      <a:pt x="84" y="102"/>
                    </a:lnTo>
                    <a:lnTo>
                      <a:pt x="77" y="103"/>
                    </a:lnTo>
                    <a:lnTo>
                      <a:pt x="70" y="103"/>
                    </a:lnTo>
                    <a:lnTo>
                      <a:pt x="70" y="103"/>
                    </a:lnTo>
                    <a:lnTo>
                      <a:pt x="63" y="103"/>
                    </a:lnTo>
                    <a:lnTo>
                      <a:pt x="56" y="102"/>
                    </a:lnTo>
                    <a:lnTo>
                      <a:pt x="49" y="100"/>
                    </a:lnTo>
                    <a:lnTo>
                      <a:pt x="43" y="98"/>
                    </a:lnTo>
                    <a:lnTo>
                      <a:pt x="37" y="95"/>
                    </a:lnTo>
                    <a:lnTo>
                      <a:pt x="31" y="92"/>
                    </a:lnTo>
                    <a:lnTo>
                      <a:pt x="26" y="88"/>
                    </a:lnTo>
                    <a:lnTo>
                      <a:pt x="21" y="82"/>
                    </a:lnTo>
                    <a:lnTo>
                      <a:pt x="21" y="82"/>
                    </a:lnTo>
                    <a:lnTo>
                      <a:pt x="17" y="77"/>
                    </a:lnTo>
                    <a:lnTo>
                      <a:pt x="12" y="72"/>
                    </a:lnTo>
                    <a:lnTo>
                      <a:pt x="8" y="67"/>
                    </a:lnTo>
                    <a:lnTo>
                      <a:pt x="6" y="61"/>
                    </a:lnTo>
                    <a:lnTo>
                      <a:pt x="3" y="54"/>
                    </a:lnTo>
                    <a:lnTo>
                      <a:pt x="2" y="47"/>
                    </a:lnTo>
                    <a:lnTo>
                      <a:pt x="1" y="40"/>
                    </a:lnTo>
                    <a:lnTo>
                      <a:pt x="0" y="33"/>
                    </a:lnTo>
                    <a:lnTo>
                      <a:pt x="0" y="33"/>
                    </a:lnTo>
                    <a:lnTo>
                      <a:pt x="1" y="25"/>
                    </a:lnTo>
                    <a:lnTo>
                      <a:pt x="2" y="16"/>
                    </a:lnTo>
                    <a:lnTo>
                      <a:pt x="5" y="8"/>
                    </a:lnTo>
                    <a:lnTo>
                      <a:pt x="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6" name="Freeform 287"/>
              <p:cNvSpPr>
                <a:spLocks/>
              </p:cNvSpPr>
              <p:nvPr/>
            </p:nvSpPr>
            <p:spPr bwMode="auto">
              <a:xfrm>
                <a:off x="69" y="412"/>
                <a:ext cx="174" cy="146"/>
              </a:xfrm>
              <a:custGeom>
                <a:avLst/>
                <a:gdLst>
                  <a:gd name="T0" fmla="*/ 18 w 174"/>
                  <a:gd name="T1" fmla="*/ 0 h 146"/>
                  <a:gd name="T2" fmla="*/ 18 w 174"/>
                  <a:gd name="T3" fmla="*/ 0 h 146"/>
                  <a:gd name="T4" fmla="*/ 18 w 174"/>
                  <a:gd name="T5" fmla="*/ 0 h 146"/>
                  <a:gd name="T6" fmla="*/ 18 w 174"/>
                  <a:gd name="T7" fmla="*/ 0 h 146"/>
                  <a:gd name="T8" fmla="*/ 11 w 174"/>
                  <a:gd name="T9" fmla="*/ 11 h 146"/>
                  <a:gd name="T10" fmla="*/ 6 w 174"/>
                  <a:gd name="T11" fmla="*/ 24 h 146"/>
                  <a:gd name="T12" fmla="*/ 1 w 174"/>
                  <a:gd name="T13" fmla="*/ 39 h 146"/>
                  <a:gd name="T14" fmla="*/ 0 w 174"/>
                  <a:gd name="T15" fmla="*/ 53 h 146"/>
                  <a:gd name="T16" fmla="*/ 0 w 174"/>
                  <a:gd name="T17" fmla="*/ 53 h 146"/>
                  <a:gd name="T18" fmla="*/ 1 w 174"/>
                  <a:gd name="T19" fmla="*/ 62 h 146"/>
                  <a:gd name="T20" fmla="*/ 3 w 174"/>
                  <a:gd name="T21" fmla="*/ 72 h 146"/>
                  <a:gd name="T22" fmla="*/ 5 w 174"/>
                  <a:gd name="T23" fmla="*/ 81 h 146"/>
                  <a:gd name="T24" fmla="*/ 8 w 174"/>
                  <a:gd name="T25" fmla="*/ 89 h 146"/>
                  <a:gd name="T26" fmla="*/ 12 w 174"/>
                  <a:gd name="T27" fmla="*/ 97 h 146"/>
                  <a:gd name="T28" fmla="*/ 17 w 174"/>
                  <a:gd name="T29" fmla="*/ 106 h 146"/>
                  <a:gd name="T30" fmla="*/ 22 w 174"/>
                  <a:gd name="T31" fmla="*/ 112 h 146"/>
                  <a:gd name="T32" fmla="*/ 28 w 174"/>
                  <a:gd name="T33" fmla="*/ 119 h 146"/>
                  <a:gd name="T34" fmla="*/ 34 w 174"/>
                  <a:gd name="T35" fmla="*/ 125 h 146"/>
                  <a:gd name="T36" fmla="*/ 42 w 174"/>
                  <a:gd name="T37" fmla="*/ 130 h 146"/>
                  <a:gd name="T38" fmla="*/ 49 w 174"/>
                  <a:gd name="T39" fmla="*/ 134 h 146"/>
                  <a:gd name="T40" fmla="*/ 57 w 174"/>
                  <a:gd name="T41" fmla="*/ 138 h 146"/>
                  <a:gd name="T42" fmla="*/ 65 w 174"/>
                  <a:gd name="T43" fmla="*/ 142 h 146"/>
                  <a:gd name="T44" fmla="*/ 75 w 174"/>
                  <a:gd name="T45" fmla="*/ 144 h 146"/>
                  <a:gd name="T46" fmla="*/ 84 w 174"/>
                  <a:gd name="T47" fmla="*/ 146 h 146"/>
                  <a:gd name="T48" fmla="*/ 93 w 174"/>
                  <a:gd name="T49" fmla="*/ 146 h 146"/>
                  <a:gd name="T50" fmla="*/ 93 w 174"/>
                  <a:gd name="T51" fmla="*/ 146 h 146"/>
                  <a:gd name="T52" fmla="*/ 106 w 174"/>
                  <a:gd name="T53" fmla="*/ 145 h 146"/>
                  <a:gd name="T54" fmla="*/ 119 w 174"/>
                  <a:gd name="T55" fmla="*/ 143 h 146"/>
                  <a:gd name="T56" fmla="*/ 130 w 174"/>
                  <a:gd name="T57" fmla="*/ 138 h 146"/>
                  <a:gd name="T58" fmla="*/ 140 w 174"/>
                  <a:gd name="T59" fmla="*/ 132 h 146"/>
                  <a:gd name="T60" fmla="*/ 151 w 174"/>
                  <a:gd name="T61" fmla="*/ 126 h 146"/>
                  <a:gd name="T62" fmla="*/ 160 w 174"/>
                  <a:gd name="T63" fmla="*/ 118 h 146"/>
                  <a:gd name="T64" fmla="*/ 167 w 174"/>
                  <a:gd name="T65" fmla="*/ 109 h 146"/>
                  <a:gd name="T66" fmla="*/ 174 w 174"/>
                  <a:gd name="T67" fmla="*/ 9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4" h="146">
                    <a:moveTo>
                      <a:pt x="18" y="0"/>
                    </a:moveTo>
                    <a:lnTo>
                      <a:pt x="18" y="0"/>
                    </a:lnTo>
                    <a:lnTo>
                      <a:pt x="18" y="0"/>
                    </a:lnTo>
                    <a:lnTo>
                      <a:pt x="18" y="0"/>
                    </a:lnTo>
                    <a:lnTo>
                      <a:pt x="11" y="11"/>
                    </a:lnTo>
                    <a:lnTo>
                      <a:pt x="6" y="24"/>
                    </a:lnTo>
                    <a:lnTo>
                      <a:pt x="1" y="39"/>
                    </a:lnTo>
                    <a:lnTo>
                      <a:pt x="0" y="53"/>
                    </a:lnTo>
                    <a:lnTo>
                      <a:pt x="0" y="53"/>
                    </a:lnTo>
                    <a:lnTo>
                      <a:pt x="1" y="62"/>
                    </a:lnTo>
                    <a:lnTo>
                      <a:pt x="3" y="72"/>
                    </a:lnTo>
                    <a:lnTo>
                      <a:pt x="5" y="81"/>
                    </a:lnTo>
                    <a:lnTo>
                      <a:pt x="8" y="89"/>
                    </a:lnTo>
                    <a:lnTo>
                      <a:pt x="12" y="97"/>
                    </a:lnTo>
                    <a:lnTo>
                      <a:pt x="17" y="106"/>
                    </a:lnTo>
                    <a:lnTo>
                      <a:pt x="22" y="112"/>
                    </a:lnTo>
                    <a:lnTo>
                      <a:pt x="28" y="119"/>
                    </a:lnTo>
                    <a:lnTo>
                      <a:pt x="34" y="125"/>
                    </a:lnTo>
                    <a:lnTo>
                      <a:pt x="42" y="130"/>
                    </a:lnTo>
                    <a:lnTo>
                      <a:pt x="49" y="134"/>
                    </a:lnTo>
                    <a:lnTo>
                      <a:pt x="57" y="138"/>
                    </a:lnTo>
                    <a:lnTo>
                      <a:pt x="65" y="142"/>
                    </a:lnTo>
                    <a:lnTo>
                      <a:pt x="75" y="144"/>
                    </a:lnTo>
                    <a:lnTo>
                      <a:pt x="84" y="146"/>
                    </a:lnTo>
                    <a:lnTo>
                      <a:pt x="93" y="146"/>
                    </a:lnTo>
                    <a:lnTo>
                      <a:pt x="93" y="146"/>
                    </a:lnTo>
                    <a:lnTo>
                      <a:pt x="106" y="145"/>
                    </a:lnTo>
                    <a:lnTo>
                      <a:pt x="119" y="143"/>
                    </a:lnTo>
                    <a:lnTo>
                      <a:pt x="130" y="138"/>
                    </a:lnTo>
                    <a:lnTo>
                      <a:pt x="140" y="132"/>
                    </a:lnTo>
                    <a:lnTo>
                      <a:pt x="151" y="126"/>
                    </a:lnTo>
                    <a:lnTo>
                      <a:pt x="160" y="118"/>
                    </a:lnTo>
                    <a:lnTo>
                      <a:pt x="167" y="109"/>
                    </a:lnTo>
                    <a:lnTo>
                      <a:pt x="174" y="9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7" name="Freeform 288"/>
              <p:cNvSpPr>
                <a:spLocks noEditPoints="1"/>
              </p:cNvSpPr>
              <p:nvPr/>
            </p:nvSpPr>
            <p:spPr bwMode="auto">
              <a:xfrm>
                <a:off x="1790" y="471"/>
                <a:ext cx="200" cy="147"/>
              </a:xfrm>
              <a:custGeom>
                <a:avLst/>
                <a:gdLst>
                  <a:gd name="T0" fmla="*/ 21 w 200"/>
                  <a:gd name="T1" fmla="*/ 0 h 147"/>
                  <a:gd name="T2" fmla="*/ 21 w 200"/>
                  <a:gd name="T3" fmla="*/ 0 h 147"/>
                  <a:gd name="T4" fmla="*/ 17 w 200"/>
                  <a:gd name="T5" fmla="*/ 1 h 147"/>
                  <a:gd name="T6" fmla="*/ 12 w 200"/>
                  <a:gd name="T7" fmla="*/ 2 h 147"/>
                  <a:gd name="T8" fmla="*/ 9 w 200"/>
                  <a:gd name="T9" fmla="*/ 4 h 147"/>
                  <a:gd name="T10" fmla="*/ 6 w 200"/>
                  <a:gd name="T11" fmla="*/ 6 h 147"/>
                  <a:gd name="T12" fmla="*/ 3 w 200"/>
                  <a:gd name="T13" fmla="*/ 10 h 147"/>
                  <a:gd name="T14" fmla="*/ 2 w 200"/>
                  <a:gd name="T15" fmla="*/ 13 h 147"/>
                  <a:gd name="T16" fmla="*/ 0 w 200"/>
                  <a:gd name="T17" fmla="*/ 17 h 147"/>
                  <a:gd name="T18" fmla="*/ 0 w 200"/>
                  <a:gd name="T19" fmla="*/ 21 h 147"/>
                  <a:gd name="T20" fmla="*/ 0 w 200"/>
                  <a:gd name="T21" fmla="*/ 127 h 147"/>
                  <a:gd name="T22" fmla="*/ 0 w 200"/>
                  <a:gd name="T23" fmla="*/ 127 h 147"/>
                  <a:gd name="T24" fmla="*/ 0 w 200"/>
                  <a:gd name="T25" fmla="*/ 131 h 147"/>
                  <a:gd name="T26" fmla="*/ 2 w 200"/>
                  <a:gd name="T27" fmla="*/ 135 h 147"/>
                  <a:gd name="T28" fmla="*/ 3 w 200"/>
                  <a:gd name="T29" fmla="*/ 138 h 147"/>
                  <a:gd name="T30" fmla="*/ 6 w 200"/>
                  <a:gd name="T31" fmla="*/ 141 h 147"/>
                  <a:gd name="T32" fmla="*/ 9 w 200"/>
                  <a:gd name="T33" fmla="*/ 143 h 147"/>
                  <a:gd name="T34" fmla="*/ 12 w 200"/>
                  <a:gd name="T35" fmla="*/ 145 h 147"/>
                  <a:gd name="T36" fmla="*/ 17 w 200"/>
                  <a:gd name="T37" fmla="*/ 146 h 147"/>
                  <a:gd name="T38" fmla="*/ 21 w 200"/>
                  <a:gd name="T39" fmla="*/ 147 h 147"/>
                  <a:gd name="T40" fmla="*/ 179 w 200"/>
                  <a:gd name="T41" fmla="*/ 147 h 147"/>
                  <a:gd name="T42" fmla="*/ 179 w 200"/>
                  <a:gd name="T43" fmla="*/ 147 h 147"/>
                  <a:gd name="T44" fmla="*/ 183 w 200"/>
                  <a:gd name="T45" fmla="*/ 146 h 147"/>
                  <a:gd name="T46" fmla="*/ 187 w 200"/>
                  <a:gd name="T47" fmla="*/ 145 h 147"/>
                  <a:gd name="T48" fmla="*/ 190 w 200"/>
                  <a:gd name="T49" fmla="*/ 143 h 147"/>
                  <a:gd name="T50" fmla="*/ 193 w 200"/>
                  <a:gd name="T51" fmla="*/ 141 h 147"/>
                  <a:gd name="T52" fmla="*/ 195 w 200"/>
                  <a:gd name="T53" fmla="*/ 138 h 147"/>
                  <a:gd name="T54" fmla="*/ 198 w 200"/>
                  <a:gd name="T55" fmla="*/ 135 h 147"/>
                  <a:gd name="T56" fmla="*/ 199 w 200"/>
                  <a:gd name="T57" fmla="*/ 131 h 147"/>
                  <a:gd name="T58" fmla="*/ 200 w 200"/>
                  <a:gd name="T59" fmla="*/ 127 h 147"/>
                  <a:gd name="T60" fmla="*/ 200 w 200"/>
                  <a:gd name="T61" fmla="*/ 21 h 147"/>
                  <a:gd name="T62" fmla="*/ 200 w 200"/>
                  <a:gd name="T63" fmla="*/ 21 h 147"/>
                  <a:gd name="T64" fmla="*/ 199 w 200"/>
                  <a:gd name="T65" fmla="*/ 17 h 147"/>
                  <a:gd name="T66" fmla="*/ 198 w 200"/>
                  <a:gd name="T67" fmla="*/ 13 h 147"/>
                  <a:gd name="T68" fmla="*/ 195 w 200"/>
                  <a:gd name="T69" fmla="*/ 10 h 147"/>
                  <a:gd name="T70" fmla="*/ 193 w 200"/>
                  <a:gd name="T71" fmla="*/ 6 h 147"/>
                  <a:gd name="T72" fmla="*/ 190 w 200"/>
                  <a:gd name="T73" fmla="*/ 4 h 147"/>
                  <a:gd name="T74" fmla="*/ 187 w 200"/>
                  <a:gd name="T75" fmla="*/ 2 h 147"/>
                  <a:gd name="T76" fmla="*/ 183 w 200"/>
                  <a:gd name="T77" fmla="*/ 1 h 147"/>
                  <a:gd name="T78" fmla="*/ 179 w 200"/>
                  <a:gd name="T79" fmla="*/ 0 h 147"/>
                  <a:gd name="T80" fmla="*/ 21 w 200"/>
                  <a:gd name="T81" fmla="*/ 0 h 147"/>
                  <a:gd name="T82" fmla="*/ 135 w 200"/>
                  <a:gd name="T83" fmla="*/ 89 h 147"/>
                  <a:gd name="T84" fmla="*/ 113 w 200"/>
                  <a:gd name="T85" fmla="*/ 89 h 147"/>
                  <a:gd name="T86" fmla="*/ 113 w 200"/>
                  <a:gd name="T87" fmla="*/ 110 h 147"/>
                  <a:gd name="T88" fmla="*/ 86 w 200"/>
                  <a:gd name="T89" fmla="*/ 110 h 147"/>
                  <a:gd name="T90" fmla="*/ 86 w 200"/>
                  <a:gd name="T91" fmla="*/ 89 h 147"/>
                  <a:gd name="T92" fmla="*/ 64 w 200"/>
                  <a:gd name="T93" fmla="*/ 89 h 147"/>
                  <a:gd name="T94" fmla="*/ 64 w 200"/>
                  <a:gd name="T95" fmla="*/ 62 h 147"/>
                  <a:gd name="T96" fmla="*/ 86 w 200"/>
                  <a:gd name="T97" fmla="*/ 62 h 147"/>
                  <a:gd name="T98" fmla="*/ 86 w 200"/>
                  <a:gd name="T99" fmla="*/ 39 h 147"/>
                  <a:gd name="T100" fmla="*/ 113 w 200"/>
                  <a:gd name="T101" fmla="*/ 39 h 147"/>
                  <a:gd name="T102" fmla="*/ 113 w 200"/>
                  <a:gd name="T103" fmla="*/ 62 h 147"/>
                  <a:gd name="T104" fmla="*/ 135 w 200"/>
                  <a:gd name="T105" fmla="*/ 62 h 147"/>
                  <a:gd name="T106" fmla="*/ 135 w 200"/>
                  <a:gd name="T107" fmla="*/ 8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47">
                    <a:moveTo>
                      <a:pt x="21" y="0"/>
                    </a:moveTo>
                    <a:lnTo>
                      <a:pt x="21" y="0"/>
                    </a:lnTo>
                    <a:lnTo>
                      <a:pt x="17" y="1"/>
                    </a:lnTo>
                    <a:lnTo>
                      <a:pt x="12" y="2"/>
                    </a:lnTo>
                    <a:lnTo>
                      <a:pt x="9" y="4"/>
                    </a:lnTo>
                    <a:lnTo>
                      <a:pt x="6" y="6"/>
                    </a:lnTo>
                    <a:lnTo>
                      <a:pt x="3" y="10"/>
                    </a:lnTo>
                    <a:lnTo>
                      <a:pt x="2" y="13"/>
                    </a:lnTo>
                    <a:lnTo>
                      <a:pt x="0" y="17"/>
                    </a:lnTo>
                    <a:lnTo>
                      <a:pt x="0" y="21"/>
                    </a:lnTo>
                    <a:lnTo>
                      <a:pt x="0" y="127"/>
                    </a:lnTo>
                    <a:lnTo>
                      <a:pt x="0" y="127"/>
                    </a:lnTo>
                    <a:lnTo>
                      <a:pt x="0" y="131"/>
                    </a:lnTo>
                    <a:lnTo>
                      <a:pt x="2" y="135"/>
                    </a:lnTo>
                    <a:lnTo>
                      <a:pt x="3" y="138"/>
                    </a:lnTo>
                    <a:lnTo>
                      <a:pt x="6" y="141"/>
                    </a:lnTo>
                    <a:lnTo>
                      <a:pt x="9" y="143"/>
                    </a:lnTo>
                    <a:lnTo>
                      <a:pt x="12" y="145"/>
                    </a:lnTo>
                    <a:lnTo>
                      <a:pt x="17" y="146"/>
                    </a:lnTo>
                    <a:lnTo>
                      <a:pt x="21" y="147"/>
                    </a:lnTo>
                    <a:lnTo>
                      <a:pt x="179" y="147"/>
                    </a:lnTo>
                    <a:lnTo>
                      <a:pt x="179" y="147"/>
                    </a:lnTo>
                    <a:lnTo>
                      <a:pt x="183" y="146"/>
                    </a:lnTo>
                    <a:lnTo>
                      <a:pt x="187" y="145"/>
                    </a:lnTo>
                    <a:lnTo>
                      <a:pt x="190" y="143"/>
                    </a:lnTo>
                    <a:lnTo>
                      <a:pt x="193" y="141"/>
                    </a:lnTo>
                    <a:lnTo>
                      <a:pt x="195" y="138"/>
                    </a:lnTo>
                    <a:lnTo>
                      <a:pt x="198" y="135"/>
                    </a:lnTo>
                    <a:lnTo>
                      <a:pt x="199" y="131"/>
                    </a:lnTo>
                    <a:lnTo>
                      <a:pt x="200" y="127"/>
                    </a:lnTo>
                    <a:lnTo>
                      <a:pt x="200" y="21"/>
                    </a:lnTo>
                    <a:lnTo>
                      <a:pt x="200" y="21"/>
                    </a:lnTo>
                    <a:lnTo>
                      <a:pt x="199" y="17"/>
                    </a:lnTo>
                    <a:lnTo>
                      <a:pt x="198" y="13"/>
                    </a:lnTo>
                    <a:lnTo>
                      <a:pt x="195" y="10"/>
                    </a:lnTo>
                    <a:lnTo>
                      <a:pt x="193" y="6"/>
                    </a:lnTo>
                    <a:lnTo>
                      <a:pt x="190" y="4"/>
                    </a:lnTo>
                    <a:lnTo>
                      <a:pt x="187" y="2"/>
                    </a:lnTo>
                    <a:lnTo>
                      <a:pt x="183" y="1"/>
                    </a:lnTo>
                    <a:lnTo>
                      <a:pt x="179" y="0"/>
                    </a:lnTo>
                    <a:lnTo>
                      <a:pt x="21" y="0"/>
                    </a:lnTo>
                    <a:close/>
                    <a:moveTo>
                      <a:pt x="135" y="89"/>
                    </a:moveTo>
                    <a:lnTo>
                      <a:pt x="113" y="89"/>
                    </a:lnTo>
                    <a:lnTo>
                      <a:pt x="113" y="110"/>
                    </a:lnTo>
                    <a:lnTo>
                      <a:pt x="86" y="110"/>
                    </a:lnTo>
                    <a:lnTo>
                      <a:pt x="86" y="89"/>
                    </a:lnTo>
                    <a:lnTo>
                      <a:pt x="64" y="89"/>
                    </a:lnTo>
                    <a:lnTo>
                      <a:pt x="64" y="62"/>
                    </a:lnTo>
                    <a:lnTo>
                      <a:pt x="86" y="62"/>
                    </a:lnTo>
                    <a:lnTo>
                      <a:pt x="86" y="39"/>
                    </a:lnTo>
                    <a:lnTo>
                      <a:pt x="113" y="39"/>
                    </a:lnTo>
                    <a:lnTo>
                      <a:pt x="113" y="62"/>
                    </a:lnTo>
                    <a:lnTo>
                      <a:pt x="135" y="62"/>
                    </a:lnTo>
                    <a:lnTo>
                      <a:pt x="135" y="8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8" name="Freeform 289"/>
              <p:cNvSpPr>
                <a:spLocks/>
              </p:cNvSpPr>
              <p:nvPr/>
            </p:nvSpPr>
            <p:spPr bwMode="auto">
              <a:xfrm>
                <a:off x="1841" y="423"/>
                <a:ext cx="97" cy="36"/>
              </a:xfrm>
              <a:custGeom>
                <a:avLst/>
                <a:gdLst>
                  <a:gd name="T0" fmla="*/ 97 w 97"/>
                  <a:gd name="T1" fmla="*/ 36 h 36"/>
                  <a:gd name="T2" fmla="*/ 97 w 97"/>
                  <a:gd name="T3" fmla="*/ 36 h 36"/>
                  <a:gd name="T4" fmla="*/ 96 w 97"/>
                  <a:gd name="T5" fmla="*/ 33 h 36"/>
                  <a:gd name="T6" fmla="*/ 95 w 97"/>
                  <a:gd name="T7" fmla="*/ 31 h 36"/>
                  <a:gd name="T8" fmla="*/ 93 w 97"/>
                  <a:gd name="T9" fmla="*/ 29 h 36"/>
                  <a:gd name="T10" fmla="*/ 90 w 97"/>
                  <a:gd name="T11" fmla="*/ 28 h 36"/>
                  <a:gd name="T12" fmla="*/ 90 w 97"/>
                  <a:gd name="T13" fmla="*/ 26 h 36"/>
                  <a:gd name="T14" fmla="*/ 90 w 97"/>
                  <a:gd name="T15" fmla="*/ 26 h 36"/>
                  <a:gd name="T16" fmla="*/ 90 w 97"/>
                  <a:gd name="T17" fmla="*/ 21 h 36"/>
                  <a:gd name="T18" fmla="*/ 88 w 97"/>
                  <a:gd name="T19" fmla="*/ 15 h 36"/>
                  <a:gd name="T20" fmla="*/ 86 w 97"/>
                  <a:gd name="T21" fmla="*/ 11 h 36"/>
                  <a:gd name="T22" fmla="*/ 83 w 97"/>
                  <a:gd name="T23" fmla="*/ 7 h 36"/>
                  <a:gd name="T24" fmla="*/ 79 w 97"/>
                  <a:gd name="T25" fmla="*/ 4 h 36"/>
                  <a:gd name="T26" fmla="*/ 75 w 97"/>
                  <a:gd name="T27" fmla="*/ 2 h 36"/>
                  <a:gd name="T28" fmla="*/ 69 w 97"/>
                  <a:gd name="T29" fmla="*/ 0 h 36"/>
                  <a:gd name="T30" fmla="*/ 64 w 97"/>
                  <a:gd name="T31" fmla="*/ 0 h 36"/>
                  <a:gd name="T32" fmla="*/ 32 w 97"/>
                  <a:gd name="T33" fmla="*/ 0 h 36"/>
                  <a:gd name="T34" fmla="*/ 32 w 97"/>
                  <a:gd name="T35" fmla="*/ 0 h 36"/>
                  <a:gd name="T36" fmla="*/ 27 w 97"/>
                  <a:gd name="T37" fmla="*/ 0 h 36"/>
                  <a:gd name="T38" fmla="*/ 23 w 97"/>
                  <a:gd name="T39" fmla="*/ 2 h 36"/>
                  <a:gd name="T40" fmla="*/ 19 w 97"/>
                  <a:gd name="T41" fmla="*/ 4 h 36"/>
                  <a:gd name="T42" fmla="*/ 15 w 97"/>
                  <a:gd name="T43" fmla="*/ 7 h 36"/>
                  <a:gd name="T44" fmla="*/ 12 w 97"/>
                  <a:gd name="T45" fmla="*/ 11 h 36"/>
                  <a:gd name="T46" fmla="*/ 10 w 97"/>
                  <a:gd name="T47" fmla="*/ 15 h 36"/>
                  <a:gd name="T48" fmla="*/ 8 w 97"/>
                  <a:gd name="T49" fmla="*/ 21 h 36"/>
                  <a:gd name="T50" fmla="*/ 8 w 97"/>
                  <a:gd name="T51" fmla="*/ 26 h 36"/>
                  <a:gd name="T52" fmla="*/ 8 w 97"/>
                  <a:gd name="T53" fmla="*/ 28 h 36"/>
                  <a:gd name="T54" fmla="*/ 8 w 97"/>
                  <a:gd name="T55" fmla="*/ 28 h 36"/>
                  <a:gd name="T56" fmla="*/ 5 w 97"/>
                  <a:gd name="T57" fmla="*/ 29 h 36"/>
                  <a:gd name="T58" fmla="*/ 3 w 97"/>
                  <a:gd name="T59" fmla="*/ 31 h 36"/>
                  <a:gd name="T60" fmla="*/ 0 w 97"/>
                  <a:gd name="T61" fmla="*/ 33 h 36"/>
                  <a:gd name="T62" fmla="*/ 0 w 9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36">
                    <a:moveTo>
                      <a:pt x="97" y="36"/>
                    </a:moveTo>
                    <a:lnTo>
                      <a:pt x="97" y="36"/>
                    </a:lnTo>
                    <a:lnTo>
                      <a:pt x="96" y="33"/>
                    </a:lnTo>
                    <a:lnTo>
                      <a:pt x="95" y="31"/>
                    </a:lnTo>
                    <a:lnTo>
                      <a:pt x="93" y="29"/>
                    </a:lnTo>
                    <a:lnTo>
                      <a:pt x="90" y="28"/>
                    </a:lnTo>
                    <a:lnTo>
                      <a:pt x="90" y="26"/>
                    </a:lnTo>
                    <a:lnTo>
                      <a:pt x="90" y="26"/>
                    </a:lnTo>
                    <a:lnTo>
                      <a:pt x="90" y="21"/>
                    </a:lnTo>
                    <a:lnTo>
                      <a:pt x="88" y="15"/>
                    </a:lnTo>
                    <a:lnTo>
                      <a:pt x="86" y="11"/>
                    </a:lnTo>
                    <a:lnTo>
                      <a:pt x="83" y="7"/>
                    </a:lnTo>
                    <a:lnTo>
                      <a:pt x="79" y="4"/>
                    </a:lnTo>
                    <a:lnTo>
                      <a:pt x="75" y="2"/>
                    </a:lnTo>
                    <a:lnTo>
                      <a:pt x="69" y="0"/>
                    </a:lnTo>
                    <a:lnTo>
                      <a:pt x="64" y="0"/>
                    </a:lnTo>
                    <a:lnTo>
                      <a:pt x="32" y="0"/>
                    </a:lnTo>
                    <a:lnTo>
                      <a:pt x="32" y="0"/>
                    </a:lnTo>
                    <a:lnTo>
                      <a:pt x="27" y="0"/>
                    </a:lnTo>
                    <a:lnTo>
                      <a:pt x="23" y="2"/>
                    </a:lnTo>
                    <a:lnTo>
                      <a:pt x="19" y="4"/>
                    </a:lnTo>
                    <a:lnTo>
                      <a:pt x="15" y="7"/>
                    </a:lnTo>
                    <a:lnTo>
                      <a:pt x="12" y="11"/>
                    </a:lnTo>
                    <a:lnTo>
                      <a:pt x="10" y="15"/>
                    </a:lnTo>
                    <a:lnTo>
                      <a:pt x="8" y="21"/>
                    </a:lnTo>
                    <a:lnTo>
                      <a:pt x="8" y="26"/>
                    </a:lnTo>
                    <a:lnTo>
                      <a:pt x="8" y="28"/>
                    </a:lnTo>
                    <a:lnTo>
                      <a:pt x="8" y="28"/>
                    </a:lnTo>
                    <a:lnTo>
                      <a:pt x="5" y="29"/>
                    </a:lnTo>
                    <a:lnTo>
                      <a:pt x="3" y="31"/>
                    </a:lnTo>
                    <a:lnTo>
                      <a:pt x="0" y="33"/>
                    </a:lnTo>
                    <a:lnTo>
                      <a:pt x="0" y="3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9" name="Freeform 290"/>
              <p:cNvSpPr>
                <a:spLocks/>
              </p:cNvSpPr>
              <p:nvPr/>
            </p:nvSpPr>
            <p:spPr bwMode="auto">
              <a:xfrm>
                <a:off x="1859" y="433"/>
                <a:ext cx="62" cy="26"/>
              </a:xfrm>
              <a:custGeom>
                <a:avLst/>
                <a:gdLst>
                  <a:gd name="T0" fmla="*/ 7 w 62"/>
                  <a:gd name="T1" fmla="*/ 26 h 26"/>
                  <a:gd name="T2" fmla="*/ 7 w 62"/>
                  <a:gd name="T3" fmla="*/ 26 h 26"/>
                  <a:gd name="T4" fmla="*/ 6 w 62"/>
                  <a:gd name="T5" fmla="*/ 23 h 26"/>
                  <a:gd name="T6" fmla="*/ 4 w 62"/>
                  <a:gd name="T7" fmla="*/ 21 h 26"/>
                  <a:gd name="T8" fmla="*/ 2 w 62"/>
                  <a:gd name="T9" fmla="*/ 19 h 26"/>
                  <a:gd name="T10" fmla="*/ 0 w 62"/>
                  <a:gd name="T11" fmla="*/ 18 h 26"/>
                  <a:gd name="T12" fmla="*/ 0 w 62"/>
                  <a:gd name="T13" fmla="*/ 16 h 26"/>
                  <a:gd name="T14" fmla="*/ 0 w 62"/>
                  <a:gd name="T15" fmla="*/ 16 h 26"/>
                  <a:gd name="T16" fmla="*/ 0 w 62"/>
                  <a:gd name="T17" fmla="*/ 13 h 26"/>
                  <a:gd name="T18" fmla="*/ 1 w 62"/>
                  <a:gd name="T19" fmla="*/ 9 h 26"/>
                  <a:gd name="T20" fmla="*/ 4 w 62"/>
                  <a:gd name="T21" fmla="*/ 4 h 26"/>
                  <a:gd name="T22" fmla="*/ 9 w 62"/>
                  <a:gd name="T23" fmla="*/ 1 h 26"/>
                  <a:gd name="T24" fmla="*/ 11 w 62"/>
                  <a:gd name="T25" fmla="*/ 0 h 26"/>
                  <a:gd name="T26" fmla="*/ 14 w 62"/>
                  <a:gd name="T27" fmla="*/ 0 h 26"/>
                  <a:gd name="T28" fmla="*/ 46 w 62"/>
                  <a:gd name="T29" fmla="*/ 0 h 26"/>
                  <a:gd name="T30" fmla="*/ 46 w 62"/>
                  <a:gd name="T31" fmla="*/ 0 h 26"/>
                  <a:gd name="T32" fmla="*/ 49 w 62"/>
                  <a:gd name="T33" fmla="*/ 0 h 26"/>
                  <a:gd name="T34" fmla="*/ 52 w 62"/>
                  <a:gd name="T35" fmla="*/ 1 h 26"/>
                  <a:gd name="T36" fmla="*/ 58 w 62"/>
                  <a:gd name="T37" fmla="*/ 4 h 26"/>
                  <a:gd name="T38" fmla="*/ 61 w 62"/>
                  <a:gd name="T39" fmla="*/ 9 h 26"/>
                  <a:gd name="T40" fmla="*/ 62 w 62"/>
                  <a:gd name="T41" fmla="*/ 13 h 26"/>
                  <a:gd name="T42" fmla="*/ 62 w 62"/>
                  <a:gd name="T43" fmla="*/ 16 h 26"/>
                  <a:gd name="T44" fmla="*/ 62 w 62"/>
                  <a:gd name="T45" fmla="*/ 18 h 26"/>
                  <a:gd name="T46" fmla="*/ 62 w 62"/>
                  <a:gd name="T47" fmla="*/ 18 h 26"/>
                  <a:gd name="T48" fmla="*/ 60 w 62"/>
                  <a:gd name="T49" fmla="*/ 19 h 26"/>
                  <a:gd name="T50" fmla="*/ 58 w 62"/>
                  <a:gd name="T51" fmla="*/ 21 h 26"/>
                  <a:gd name="T52" fmla="*/ 56 w 62"/>
                  <a:gd name="T53" fmla="*/ 23 h 26"/>
                  <a:gd name="T54" fmla="*/ 54 w 62"/>
                  <a:gd name="T5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 h="26">
                    <a:moveTo>
                      <a:pt x="7" y="26"/>
                    </a:moveTo>
                    <a:lnTo>
                      <a:pt x="7" y="26"/>
                    </a:lnTo>
                    <a:lnTo>
                      <a:pt x="6" y="23"/>
                    </a:lnTo>
                    <a:lnTo>
                      <a:pt x="4" y="21"/>
                    </a:lnTo>
                    <a:lnTo>
                      <a:pt x="2" y="19"/>
                    </a:lnTo>
                    <a:lnTo>
                      <a:pt x="0" y="18"/>
                    </a:lnTo>
                    <a:lnTo>
                      <a:pt x="0" y="16"/>
                    </a:lnTo>
                    <a:lnTo>
                      <a:pt x="0" y="16"/>
                    </a:lnTo>
                    <a:lnTo>
                      <a:pt x="0" y="13"/>
                    </a:lnTo>
                    <a:lnTo>
                      <a:pt x="1" y="9"/>
                    </a:lnTo>
                    <a:lnTo>
                      <a:pt x="4" y="4"/>
                    </a:lnTo>
                    <a:lnTo>
                      <a:pt x="9" y="1"/>
                    </a:lnTo>
                    <a:lnTo>
                      <a:pt x="11" y="0"/>
                    </a:lnTo>
                    <a:lnTo>
                      <a:pt x="14" y="0"/>
                    </a:lnTo>
                    <a:lnTo>
                      <a:pt x="46" y="0"/>
                    </a:lnTo>
                    <a:lnTo>
                      <a:pt x="46" y="0"/>
                    </a:lnTo>
                    <a:lnTo>
                      <a:pt x="49" y="0"/>
                    </a:lnTo>
                    <a:lnTo>
                      <a:pt x="52" y="1"/>
                    </a:lnTo>
                    <a:lnTo>
                      <a:pt x="58" y="4"/>
                    </a:lnTo>
                    <a:lnTo>
                      <a:pt x="61" y="9"/>
                    </a:lnTo>
                    <a:lnTo>
                      <a:pt x="62" y="13"/>
                    </a:lnTo>
                    <a:lnTo>
                      <a:pt x="62" y="16"/>
                    </a:lnTo>
                    <a:lnTo>
                      <a:pt x="62" y="18"/>
                    </a:lnTo>
                    <a:lnTo>
                      <a:pt x="62" y="18"/>
                    </a:lnTo>
                    <a:lnTo>
                      <a:pt x="60" y="19"/>
                    </a:lnTo>
                    <a:lnTo>
                      <a:pt x="58" y="21"/>
                    </a:lnTo>
                    <a:lnTo>
                      <a:pt x="56" y="23"/>
                    </a:lnTo>
                    <a:lnTo>
                      <a:pt x="54" y="2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0" name="Freeform 291"/>
              <p:cNvSpPr>
                <a:spLocks noEditPoints="1"/>
              </p:cNvSpPr>
              <p:nvPr/>
            </p:nvSpPr>
            <p:spPr bwMode="auto">
              <a:xfrm>
                <a:off x="184" y="1380"/>
                <a:ext cx="250" cy="164"/>
              </a:xfrm>
              <a:custGeom>
                <a:avLst/>
                <a:gdLst>
                  <a:gd name="T0" fmla="*/ 7 w 250"/>
                  <a:gd name="T1" fmla="*/ 0 h 164"/>
                  <a:gd name="T2" fmla="*/ 0 w 250"/>
                  <a:gd name="T3" fmla="*/ 123 h 164"/>
                  <a:gd name="T4" fmla="*/ 29 w 250"/>
                  <a:gd name="T5" fmla="*/ 136 h 164"/>
                  <a:gd name="T6" fmla="*/ 33 w 250"/>
                  <a:gd name="T7" fmla="*/ 148 h 164"/>
                  <a:gd name="T8" fmla="*/ 44 w 250"/>
                  <a:gd name="T9" fmla="*/ 160 h 164"/>
                  <a:gd name="T10" fmla="*/ 60 w 250"/>
                  <a:gd name="T11" fmla="*/ 164 h 164"/>
                  <a:gd name="T12" fmla="*/ 73 w 250"/>
                  <a:gd name="T13" fmla="*/ 162 h 164"/>
                  <a:gd name="T14" fmla="*/ 86 w 250"/>
                  <a:gd name="T15" fmla="*/ 152 h 164"/>
                  <a:gd name="T16" fmla="*/ 92 w 250"/>
                  <a:gd name="T17" fmla="*/ 136 h 164"/>
                  <a:gd name="T18" fmla="*/ 179 w 250"/>
                  <a:gd name="T19" fmla="*/ 142 h 164"/>
                  <a:gd name="T20" fmla="*/ 188 w 250"/>
                  <a:gd name="T21" fmla="*/ 156 h 164"/>
                  <a:gd name="T22" fmla="*/ 203 w 250"/>
                  <a:gd name="T23" fmla="*/ 164 h 164"/>
                  <a:gd name="T24" fmla="*/ 216 w 250"/>
                  <a:gd name="T25" fmla="*/ 164 h 164"/>
                  <a:gd name="T26" fmla="*/ 230 w 250"/>
                  <a:gd name="T27" fmla="*/ 156 h 164"/>
                  <a:gd name="T28" fmla="*/ 239 w 250"/>
                  <a:gd name="T29" fmla="*/ 142 h 164"/>
                  <a:gd name="T30" fmla="*/ 250 w 250"/>
                  <a:gd name="T31" fmla="*/ 126 h 164"/>
                  <a:gd name="T32" fmla="*/ 224 w 250"/>
                  <a:gd name="T33" fmla="*/ 68 h 164"/>
                  <a:gd name="T34" fmla="*/ 202 w 250"/>
                  <a:gd name="T35" fmla="*/ 22 h 164"/>
                  <a:gd name="T36" fmla="*/ 190 w 250"/>
                  <a:gd name="T37" fmla="*/ 17 h 164"/>
                  <a:gd name="T38" fmla="*/ 60 w 250"/>
                  <a:gd name="T39" fmla="*/ 149 h 164"/>
                  <a:gd name="T40" fmla="*/ 49 w 250"/>
                  <a:gd name="T41" fmla="*/ 143 h 164"/>
                  <a:gd name="T42" fmla="*/ 45 w 250"/>
                  <a:gd name="T43" fmla="*/ 132 h 164"/>
                  <a:gd name="T44" fmla="*/ 46 w 250"/>
                  <a:gd name="T45" fmla="*/ 126 h 164"/>
                  <a:gd name="T46" fmla="*/ 57 w 250"/>
                  <a:gd name="T47" fmla="*/ 117 h 164"/>
                  <a:gd name="T48" fmla="*/ 64 w 250"/>
                  <a:gd name="T49" fmla="*/ 117 h 164"/>
                  <a:gd name="T50" fmla="*/ 76 w 250"/>
                  <a:gd name="T51" fmla="*/ 126 h 164"/>
                  <a:gd name="T52" fmla="*/ 77 w 250"/>
                  <a:gd name="T53" fmla="*/ 132 h 164"/>
                  <a:gd name="T54" fmla="*/ 73 w 250"/>
                  <a:gd name="T55" fmla="*/ 143 h 164"/>
                  <a:gd name="T56" fmla="*/ 60 w 250"/>
                  <a:gd name="T57" fmla="*/ 149 h 164"/>
                  <a:gd name="T58" fmla="*/ 128 w 250"/>
                  <a:gd name="T59" fmla="*/ 87 h 164"/>
                  <a:gd name="T60" fmla="*/ 122 w 250"/>
                  <a:gd name="T61" fmla="*/ 97 h 164"/>
                  <a:gd name="T62" fmla="*/ 53 w 250"/>
                  <a:gd name="T63" fmla="*/ 97 h 164"/>
                  <a:gd name="T64" fmla="*/ 44 w 250"/>
                  <a:gd name="T65" fmla="*/ 91 h 164"/>
                  <a:gd name="T66" fmla="*/ 43 w 250"/>
                  <a:gd name="T67" fmla="*/ 23 h 164"/>
                  <a:gd name="T68" fmla="*/ 49 w 250"/>
                  <a:gd name="T69" fmla="*/ 14 h 164"/>
                  <a:gd name="T70" fmla="*/ 118 w 250"/>
                  <a:gd name="T71" fmla="*/ 13 h 164"/>
                  <a:gd name="T72" fmla="*/ 127 w 250"/>
                  <a:gd name="T73" fmla="*/ 19 h 164"/>
                  <a:gd name="T74" fmla="*/ 163 w 250"/>
                  <a:gd name="T75" fmla="*/ 63 h 164"/>
                  <a:gd name="T76" fmla="*/ 190 w 250"/>
                  <a:gd name="T77" fmla="*/ 27 h 164"/>
                  <a:gd name="T78" fmla="*/ 209 w 250"/>
                  <a:gd name="T79" fmla="*/ 63 h 164"/>
                  <a:gd name="T80" fmla="*/ 209 w 250"/>
                  <a:gd name="T81" fmla="*/ 149 h 164"/>
                  <a:gd name="T82" fmla="*/ 198 w 250"/>
                  <a:gd name="T83" fmla="*/ 143 h 164"/>
                  <a:gd name="T84" fmla="*/ 193 w 250"/>
                  <a:gd name="T85" fmla="*/ 132 h 164"/>
                  <a:gd name="T86" fmla="*/ 194 w 250"/>
                  <a:gd name="T87" fmla="*/ 126 h 164"/>
                  <a:gd name="T88" fmla="*/ 206 w 250"/>
                  <a:gd name="T89" fmla="*/ 117 h 164"/>
                  <a:gd name="T90" fmla="*/ 213 w 250"/>
                  <a:gd name="T91" fmla="*/ 117 h 164"/>
                  <a:gd name="T92" fmla="*/ 224 w 250"/>
                  <a:gd name="T93" fmla="*/ 126 h 164"/>
                  <a:gd name="T94" fmla="*/ 226 w 250"/>
                  <a:gd name="T95" fmla="*/ 132 h 164"/>
                  <a:gd name="T96" fmla="*/ 221 w 250"/>
                  <a:gd name="T97" fmla="*/ 143 h 164"/>
                  <a:gd name="T98" fmla="*/ 209 w 250"/>
                  <a:gd name="T99" fmla="*/ 14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164">
                    <a:moveTo>
                      <a:pt x="163" y="17"/>
                    </a:moveTo>
                    <a:lnTo>
                      <a:pt x="163" y="0"/>
                    </a:lnTo>
                    <a:lnTo>
                      <a:pt x="7" y="0"/>
                    </a:lnTo>
                    <a:lnTo>
                      <a:pt x="7" y="110"/>
                    </a:lnTo>
                    <a:lnTo>
                      <a:pt x="0" y="110"/>
                    </a:lnTo>
                    <a:lnTo>
                      <a:pt x="0" y="123"/>
                    </a:lnTo>
                    <a:lnTo>
                      <a:pt x="18" y="123"/>
                    </a:lnTo>
                    <a:lnTo>
                      <a:pt x="26" y="136"/>
                    </a:lnTo>
                    <a:lnTo>
                      <a:pt x="29" y="136"/>
                    </a:lnTo>
                    <a:lnTo>
                      <a:pt x="29" y="136"/>
                    </a:lnTo>
                    <a:lnTo>
                      <a:pt x="30" y="142"/>
                    </a:lnTo>
                    <a:lnTo>
                      <a:pt x="33" y="148"/>
                    </a:lnTo>
                    <a:lnTo>
                      <a:pt x="36" y="152"/>
                    </a:lnTo>
                    <a:lnTo>
                      <a:pt x="40" y="156"/>
                    </a:lnTo>
                    <a:lnTo>
                      <a:pt x="44" y="160"/>
                    </a:lnTo>
                    <a:lnTo>
                      <a:pt x="49" y="162"/>
                    </a:lnTo>
                    <a:lnTo>
                      <a:pt x="55" y="164"/>
                    </a:lnTo>
                    <a:lnTo>
                      <a:pt x="60" y="164"/>
                    </a:lnTo>
                    <a:lnTo>
                      <a:pt x="60" y="164"/>
                    </a:lnTo>
                    <a:lnTo>
                      <a:pt x="66" y="164"/>
                    </a:lnTo>
                    <a:lnTo>
                      <a:pt x="73" y="162"/>
                    </a:lnTo>
                    <a:lnTo>
                      <a:pt x="78" y="160"/>
                    </a:lnTo>
                    <a:lnTo>
                      <a:pt x="82" y="156"/>
                    </a:lnTo>
                    <a:lnTo>
                      <a:pt x="86" y="152"/>
                    </a:lnTo>
                    <a:lnTo>
                      <a:pt x="89" y="148"/>
                    </a:lnTo>
                    <a:lnTo>
                      <a:pt x="91" y="142"/>
                    </a:lnTo>
                    <a:lnTo>
                      <a:pt x="92" y="136"/>
                    </a:lnTo>
                    <a:lnTo>
                      <a:pt x="178" y="136"/>
                    </a:lnTo>
                    <a:lnTo>
                      <a:pt x="178" y="136"/>
                    </a:lnTo>
                    <a:lnTo>
                      <a:pt x="179" y="142"/>
                    </a:lnTo>
                    <a:lnTo>
                      <a:pt x="181" y="148"/>
                    </a:lnTo>
                    <a:lnTo>
                      <a:pt x="184" y="152"/>
                    </a:lnTo>
                    <a:lnTo>
                      <a:pt x="188" y="156"/>
                    </a:lnTo>
                    <a:lnTo>
                      <a:pt x="193" y="160"/>
                    </a:lnTo>
                    <a:lnTo>
                      <a:pt x="198" y="162"/>
                    </a:lnTo>
                    <a:lnTo>
                      <a:pt x="203" y="164"/>
                    </a:lnTo>
                    <a:lnTo>
                      <a:pt x="209" y="164"/>
                    </a:lnTo>
                    <a:lnTo>
                      <a:pt x="209" y="164"/>
                    </a:lnTo>
                    <a:lnTo>
                      <a:pt x="216" y="164"/>
                    </a:lnTo>
                    <a:lnTo>
                      <a:pt x="221" y="162"/>
                    </a:lnTo>
                    <a:lnTo>
                      <a:pt x="226" y="160"/>
                    </a:lnTo>
                    <a:lnTo>
                      <a:pt x="230" y="156"/>
                    </a:lnTo>
                    <a:lnTo>
                      <a:pt x="234" y="152"/>
                    </a:lnTo>
                    <a:lnTo>
                      <a:pt x="237" y="148"/>
                    </a:lnTo>
                    <a:lnTo>
                      <a:pt x="239" y="142"/>
                    </a:lnTo>
                    <a:lnTo>
                      <a:pt x="241" y="136"/>
                    </a:lnTo>
                    <a:lnTo>
                      <a:pt x="250" y="136"/>
                    </a:lnTo>
                    <a:lnTo>
                      <a:pt x="250" y="126"/>
                    </a:lnTo>
                    <a:lnTo>
                      <a:pt x="248" y="126"/>
                    </a:lnTo>
                    <a:lnTo>
                      <a:pt x="248" y="85"/>
                    </a:lnTo>
                    <a:lnTo>
                      <a:pt x="224" y="68"/>
                    </a:lnTo>
                    <a:lnTo>
                      <a:pt x="204" y="26"/>
                    </a:lnTo>
                    <a:lnTo>
                      <a:pt x="204" y="26"/>
                    </a:lnTo>
                    <a:lnTo>
                      <a:pt x="202" y="22"/>
                    </a:lnTo>
                    <a:lnTo>
                      <a:pt x="198" y="19"/>
                    </a:lnTo>
                    <a:lnTo>
                      <a:pt x="194" y="17"/>
                    </a:lnTo>
                    <a:lnTo>
                      <a:pt x="190" y="17"/>
                    </a:lnTo>
                    <a:lnTo>
                      <a:pt x="163" y="17"/>
                    </a:lnTo>
                    <a:close/>
                    <a:moveTo>
                      <a:pt x="60" y="149"/>
                    </a:moveTo>
                    <a:lnTo>
                      <a:pt x="60" y="149"/>
                    </a:lnTo>
                    <a:lnTo>
                      <a:pt x="57" y="149"/>
                    </a:lnTo>
                    <a:lnTo>
                      <a:pt x="54" y="148"/>
                    </a:lnTo>
                    <a:lnTo>
                      <a:pt x="49" y="143"/>
                    </a:lnTo>
                    <a:lnTo>
                      <a:pt x="46" y="138"/>
                    </a:lnTo>
                    <a:lnTo>
                      <a:pt x="45" y="136"/>
                    </a:lnTo>
                    <a:lnTo>
                      <a:pt x="45" y="132"/>
                    </a:lnTo>
                    <a:lnTo>
                      <a:pt x="45" y="132"/>
                    </a:lnTo>
                    <a:lnTo>
                      <a:pt x="45" y="129"/>
                    </a:lnTo>
                    <a:lnTo>
                      <a:pt x="46" y="126"/>
                    </a:lnTo>
                    <a:lnTo>
                      <a:pt x="49" y="121"/>
                    </a:lnTo>
                    <a:lnTo>
                      <a:pt x="54" y="118"/>
                    </a:lnTo>
                    <a:lnTo>
                      <a:pt x="57" y="117"/>
                    </a:lnTo>
                    <a:lnTo>
                      <a:pt x="60" y="117"/>
                    </a:lnTo>
                    <a:lnTo>
                      <a:pt x="60" y="117"/>
                    </a:lnTo>
                    <a:lnTo>
                      <a:pt x="64" y="117"/>
                    </a:lnTo>
                    <a:lnTo>
                      <a:pt x="67" y="118"/>
                    </a:lnTo>
                    <a:lnTo>
                      <a:pt x="73" y="121"/>
                    </a:lnTo>
                    <a:lnTo>
                      <a:pt x="76" y="126"/>
                    </a:lnTo>
                    <a:lnTo>
                      <a:pt x="77" y="129"/>
                    </a:lnTo>
                    <a:lnTo>
                      <a:pt x="77" y="132"/>
                    </a:lnTo>
                    <a:lnTo>
                      <a:pt x="77" y="132"/>
                    </a:lnTo>
                    <a:lnTo>
                      <a:pt x="77" y="136"/>
                    </a:lnTo>
                    <a:lnTo>
                      <a:pt x="76" y="138"/>
                    </a:lnTo>
                    <a:lnTo>
                      <a:pt x="73" y="143"/>
                    </a:lnTo>
                    <a:lnTo>
                      <a:pt x="67" y="148"/>
                    </a:lnTo>
                    <a:lnTo>
                      <a:pt x="64" y="149"/>
                    </a:lnTo>
                    <a:lnTo>
                      <a:pt x="60" y="149"/>
                    </a:lnTo>
                    <a:lnTo>
                      <a:pt x="60" y="149"/>
                    </a:lnTo>
                    <a:close/>
                    <a:moveTo>
                      <a:pt x="128" y="87"/>
                    </a:moveTo>
                    <a:lnTo>
                      <a:pt x="128" y="87"/>
                    </a:lnTo>
                    <a:lnTo>
                      <a:pt x="127" y="91"/>
                    </a:lnTo>
                    <a:lnTo>
                      <a:pt x="125" y="94"/>
                    </a:lnTo>
                    <a:lnTo>
                      <a:pt x="122" y="97"/>
                    </a:lnTo>
                    <a:lnTo>
                      <a:pt x="118" y="97"/>
                    </a:lnTo>
                    <a:lnTo>
                      <a:pt x="53" y="97"/>
                    </a:lnTo>
                    <a:lnTo>
                      <a:pt x="53" y="97"/>
                    </a:lnTo>
                    <a:lnTo>
                      <a:pt x="49" y="97"/>
                    </a:lnTo>
                    <a:lnTo>
                      <a:pt x="46" y="94"/>
                    </a:lnTo>
                    <a:lnTo>
                      <a:pt x="44" y="91"/>
                    </a:lnTo>
                    <a:lnTo>
                      <a:pt x="43" y="87"/>
                    </a:lnTo>
                    <a:lnTo>
                      <a:pt x="43" y="23"/>
                    </a:lnTo>
                    <a:lnTo>
                      <a:pt x="43" y="23"/>
                    </a:lnTo>
                    <a:lnTo>
                      <a:pt x="44" y="19"/>
                    </a:lnTo>
                    <a:lnTo>
                      <a:pt x="46" y="16"/>
                    </a:lnTo>
                    <a:lnTo>
                      <a:pt x="49" y="14"/>
                    </a:lnTo>
                    <a:lnTo>
                      <a:pt x="53" y="13"/>
                    </a:lnTo>
                    <a:lnTo>
                      <a:pt x="118" y="13"/>
                    </a:lnTo>
                    <a:lnTo>
                      <a:pt x="118" y="13"/>
                    </a:lnTo>
                    <a:lnTo>
                      <a:pt x="122" y="14"/>
                    </a:lnTo>
                    <a:lnTo>
                      <a:pt x="125" y="16"/>
                    </a:lnTo>
                    <a:lnTo>
                      <a:pt x="127" y="19"/>
                    </a:lnTo>
                    <a:lnTo>
                      <a:pt x="128" y="23"/>
                    </a:lnTo>
                    <a:lnTo>
                      <a:pt x="128" y="87"/>
                    </a:lnTo>
                    <a:close/>
                    <a:moveTo>
                      <a:pt x="163" y="63"/>
                    </a:moveTo>
                    <a:lnTo>
                      <a:pt x="163" y="27"/>
                    </a:lnTo>
                    <a:lnTo>
                      <a:pt x="190" y="27"/>
                    </a:lnTo>
                    <a:lnTo>
                      <a:pt x="190" y="27"/>
                    </a:lnTo>
                    <a:lnTo>
                      <a:pt x="193" y="28"/>
                    </a:lnTo>
                    <a:lnTo>
                      <a:pt x="195" y="30"/>
                    </a:lnTo>
                    <a:lnTo>
                      <a:pt x="209" y="63"/>
                    </a:lnTo>
                    <a:lnTo>
                      <a:pt x="163" y="63"/>
                    </a:lnTo>
                    <a:close/>
                    <a:moveTo>
                      <a:pt x="209" y="149"/>
                    </a:moveTo>
                    <a:lnTo>
                      <a:pt x="209" y="149"/>
                    </a:lnTo>
                    <a:lnTo>
                      <a:pt x="206" y="149"/>
                    </a:lnTo>
                    <a:lnTo>
                      <a:pt x="203" y="148"/>
                    </a:lnTo>
                    <a:lnTo>
                      <a:pt x="198" y="143"/>
                    </a:lnTo>
                    <a:lnTo>
                      <a:pt x="194" y="138"/>
                    </a:lnTo>
                    <a:lnTo>
                      <a:pt x="193" y="136"/>
                    </a:lnTo>
                    <a:lnTo>
                      <a:pt x="193" y="132"/>
                    </a:lnTo>
                    <a:lnTo>
                      <a:pt x="193" y="132"/>
                    </a:lnTo>
                    <a:lnTo>
                      <a:pt x="193" y="129"/>
                    </a:lnTo>
                    <a:lnTo>
                      <a:pt x="194" y="126"/>
                    </a:lnTo>
                    <a:lnTo>
                      <a:pt x="198" y="121"/>
                    </a:lnTo>
                    <a:lnTo>
                      <a:pt x="203" y="118"/>
                    </a:lnTo>
                    <a:lnTo>
                      <a:pt x="206" y="117"/>
                    </a:lnTo>
                    <a:lnTo>
                      <a:pt x="209" y="117"/>
                    </a:lnTo>
                    <a:lnTo>
                      <a:pt x="209" y="117"/>
                    </a:lnTo>
                    <a:lnTo>
                      <a:pt x="213" y="117"/>
                    </a:lnTo>
                    <a:lnTo>
                      <a:pt x="216" y="118"/>
                    </a:lnTo>
                    <a:lnTo>
                      <a:pt x="221" y="121"/>
                    </a:lnTo>
                    <a:lnTo>
                      <a:pt x="224" y="126"/>
                    </a:lnTo>
                    <a:lnTo>
                      <a:pt x="225" y="129"/>
                    </a:lnTo>
                    <a:lnTo>
                      <a:pt x="226" y="132"/>
                    </a:lnTo>
                    <a:lnTo>
                      <a:pt x="226" y="132"/>
                    </a:lnTo>
                    <a:lnTo>
                      <a:pt x="225" y="136"/>
                    </a:lnTo>
                    <a:lnTo>
                      <a:pt x="224" y="138"/>
                    </a:lnTo>
                    <a:lnTo>
                      <a:pt x="221" y="143"/>
                    </a:lnTo>
                    <a:lnTo>
                      <a:pt x="216" y="148"/>
                    </a:lnTo>
                    <a:lnTo>
                      <a:pt x="213" y="149"/>
                    </a:lnTo>
                    <a:lnTo>
                      <a:pt x="209" y="149"/>
                    </a:lnTo>
                    <a:lnTo>
                      <a:pt x="209" y="14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1" name="Freeform 292"/>
              <p:cNvSpPr>
                <a:spLocks/>
              </p:cNvSpPr>
              <p:nvPr/>
            </p:nvSpPr>
            <p:spPr bwMode="auto">
              <a:xfrm>
                <a:off x="245" y="1410"/>
                <a:ext cx="50" cy="50"/>
              </a:xfrm>
              <a:custGeom>
                <a:avLst/>
                <a:gdLst>
                  <a:gd name="T0" fmla="*/ 50 w 50"/>
                  <a:gd name="T1" fmla="*/ 34 h 50"/>
                  <a:gd name="T2" fmla="*/ 33 w 50"/>
                  <a:gd name="T3" fmla="*/ 34 h 50"/>
                  <a:gd name="T4" fmla="*/ 33 w 50"/>
                  <a:gd name="T5" fmla="*/ 50 h 50"/>
                  <a:gd name="T6" fmla="*/ 16 w 50"/>
                  <a:gd name="T7" fmla="*/ 50 h 50"/>
                  <a:gd name="T8" fmla="*/ 16 w 50"/>
                  <a:gd name="T9" fmla="*/ 34 h 50"/>
                  <a:gd name="T10" fmla="*/ 0 w 50"/>
                  <a:gd name="T11" fmla="*/ 34 h 50"/>
                  <a:gd name="T12" fmla="*/ 0 w 50"/>
                  <a:gd name="T13" fmla="*/ 16 h 50"/>
                  <a:gd name="T14" fmla="*/ 16 w 50"/>
                  <a:gd name="T15" fmla="*/ 16 h 50"/>
                  <a:gd name="T16" fmla="*/ 16 w 50"/>
                  <a:gd name="T17" fmla="*/ 0 h 50"/>
                  <a:gd name="T18" fmla="*/ 33 w 50"/>
                  <a:gd name="T19" fmla="*/ 0 h 50"/>
                  <a:gd name="T20" fmla="*/ 33 w 50"/>
                  <a:gd name="T21" fmla="*/ 16 h 50"/>
                  <a:gd name="T22" fmla="*/ 50 w 50"/>
                  <a:gd name="T23" fmla="*/ 16 h 50"/>
                  <a:gd name="T24" fmla="*/ 50 w 50"/>
                  <a:gd name="T25"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50">
                    <a:moveTo>
                      <a:pt x="50" y="34"/>
                    </a:moveTo>
                    <a:lnTo>
                      <a:pt x="33" y="34"/>
                    </a:lnTo>
                    <a:lnTo>
                      <a:pt x="33" y="50"/>
                    </a:lnTo>
                    <a:lnTo>
                      <a:pt x="16" y="50"/>
                    </a:lnTo>
                    <a:lnTo>
                      <a:pt x="16" y="34"/>
                    </a:lnTo>
                    <a:lnTo>
                      <a:pt x="0" y="34"/>
                    </a:lnTo>
                    <a:lnTo>
                      <a:pt x="0" y="16"/>
                    </a:lnTo>
                    <a:lnTo>
                      <a:pt x="16" y="16"/>
                    </a:lnTo>
                    <a:lnTo>
                      <a:pt x="16" y="0"/>
                    </a:lnTo>
                    <a:lnTo>
                      <a:pt x="33" y="0"/>
                    </a:lnTo>
                    <a:lnTo>
                      <a:pt x="33" y="16"/>
                    </a:lnTo>
                    <a:lnTo>
                      <a:pt x="50" y="16"/>
                    </a:lnTo>
                    <a:lnTo>
                      <a:pt x="50" y="3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2" name="Freeform 293"/>
              <p:cNvSpPr>
                <a:spLocks/>
              </p:cNvSpPr>
              <p:nvPr/>
            </p:nvSpPr>
            <p:spPr bwMode="auto">
              <a:xfrm>
                <a:off x="355" y="1380"/>
                <a:ext cx="18" cy="12"/>
              </a:xfrm>
              <a:custGeom>
                <a:avLst/>
                <a:gdLst>
                  <a:gd name="T0" fmla="*/ 18 w 18"/>
                  <a:gd name="T1" fmla="*/ 12 h 12"/>
                  <a:gd name="T2" fmla="*/ 18 w 18"/>
                  <a:gd name="T3" fmla="*/ 9 h 12"/>
                  <a:gd name="T4" fmla="*/ 18 w 18"/>
                  <a:gd name="T5" fmla="*/ 9 h 12"/>
                  <a:gd name="T6" fmla="*/ 17 w 18"/>
                  <a:gd name="T7" fmla="*/ 6 h 12"/>
                  <a:gd name="T8" fmla="*/ 16 w 18"/>
                  <a:gd name="T9" fmla="*/ 2 h 12"/>
                  <a:gd name="T10" fmla="*/ 13 w 18"/>
                  <a:gd name="T11" fmla="*/ 1 h 12"/>
                  <a:gd name="T12" fmla="*/ 10 w 18"/>
                  <a:gd name="T13" fmla="*/ 0 h 12"/>
                  <a:gd name="T14" fmla="*/ 10 w 18"/>
                  <a:gd name="T15" fmla="*/ 0 h 12"/>
                  <a:gd name="T16" fmla="*/ 6 w 18"/>
                  <a:gd name="T17" fmla="*/ 1 h 12"/>
                  <a:gd name="T18" fmla="*/ 3 w 18"/>
                  <a:gd name="T19" fmla="*/ 2 h 12"/>
                  <a:gd name="T20" fmla="*/ 1 w 18"/>
                  <a:gd name="T21" fmla="*/ 6 h 12"/>
                  <a:gd name="T22" fmla="*/ 0 w 18"/>
                  <a:gd name="T23" fmla="*/ 9 h 12"/>
                  <a:gd name="T24" fmla="*/ 0 w 18"/>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2">
                    <a:moveTo>
                      <a:pt x="18" y="12"/>
                    </a:moveTo>
                    <a:lnTo>
                      <a:pt x="18" y="9"/>
                    </a:lnTo>
                    <a:lnTo>
                      <a:pt x="18" y="9"/>
                    </a:lnTo>
                    <a:lnTo>
                      <a:pt x="17" y="6"/>
                    </a:lnTo>
                    <a:lnTo>
                      <a:pt x="16" y="2"/>
                    </a:lnTo>
                    <a:lnTo>
                      <a:pt x="13" y="1"/>
                    </a:lnTo>
                    <a:lnTo>
                      <a:pt x="10" y="0"/>
                    </a:lnTo>
                    <a:lnTo>
                      <a:pt x="10" y="0"/>
                    </a:lnTo>
                    <a:lnTo>
                      <a:pt x="6" y="1"/>
                    </a:lnTo>
                    <a:lnTo>
                      <a:pt x="3" y="2"/>
                    </a:lnTo>
                    <a:lnTo>
                      <a:pt x="1" y="6"/>
                    </a:lnTo>
                    <a:lnTo>
                      <a:pt x="0" y="9"/>
                    </a:lnTo>
                    <a:lnTo>
                      <a:pt x="0"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3" name="Freeform 294"/>
              <p:cNvSpPr>
                <a:spLocks/>
              </p:cNvSpPr>
              <p:nvPr/>
            </p:nvSpPr>
            <p:spPr bwMode="auto">
              <a:xfrm>
                <a:off x="3569" y="2401"/>
                <a:ext cx="271" cy="231"/>
              </a:xfrm>
              <a:custGeom>
                <a:avLst/>
                <a:gdLst>
                  <a:gd name="T0" fmla="*/ 136 w 271"/>
                  <a:gd name="T1" fmla="*/ 0 h 231"/>
                  <a:gd name="T2" fmla="*/ 0 w 271"/>
                  <a:gd name="T3" fmla="*/ 127 h 231"/>
                  <a:gd name="T4" fmla="*/ 16 w 271"/>
                  <a:gd name="T5" fmla="*/ 145 h 231"/>
                  <a:gd name="T6" fmla="*/ 23 w 271"/>
                  <a:gd name="T7" fmla="*/ 139 h 231"/>
                  <a:gd name="T8" fmla="*/ 23 w 271"/>
                  <a:gd name="T9" fmla="*/ 231 h 231"/>
                  <a:gd name="T10" fmla="*/ 248 w 271"/>
                  <a:gd name="T11" fmla="*/ 231 h 231"/>
                  <a:gd name="T12" fmla="*/ 248 w 271"/>
                  <a:gd name="T13" fmla="*/ 139 h 231"/>
                  <a:gd name="T14" fmla="*/ 255 w 271"/>
                  <a:gd name="T15" fmla="*/ 145 h 231"/>
                  <a:gd name="T16" fmla="*/ 271 w 271"/>
                  <a:gd name="T17" fmla="*/ 127 h 231"/>
                  <a:gd name="T18" fmla="*/ 136 w 271"/>
                  <a:gd name="T19"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31">
                    <a:moveTo>
                      <a:pt x="136" y="0"/>
                    </a:moveTo>
                    <a:lnTo>
                      <a:pt x="0" y="127"/>
                    </a:lnTo>
                    <a:lnTo>
                      <a:pt x="16" y="145"/>
                    </a:lnTo>
                    <a:lnTo>
                      <a:pt x="23" y="139"/>
                    </a:lnTo>
                    <a:lnTo>
                      <a:pt x="23" y="231"/>
                    </a:lnTo>
                    <a:lnTo>
                      <a:pt x="248" y="231"/>
                    </a:lnTo>
                    <a:lnTo>
                      <a:pt x="248" y="139"/>
                    </a:lnTo>
                    <a:lnTo>
                      <a:pt x="255" y="145"/>
                    </a:lnTo>
                    <a:lnTo>
                      <a:pt x="271" y="127"/>
                    </a:lnTo>
                    <a:lnTo>
                      <a:pt x="13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4" name="Freeform 295"/>
              <p:cNvSpPr>
                <a:spLocks/>
              </p:cNvSpPr>
              <p:nvPr/>
            </p:nvSpPr>
            <p:spPr bwMode="auto">
              <a:xfrm>
                <a:off x="3774" y="2532"/>
                <a:ext cx="23" cy="23"/>
              </a:xfrm>
              <a:custGeom>
                <a:avLst/>
                <a:gdLst>
                  <a:gd name="T0" fmla="*/ 11 w 23"/>
                  <a:gd name="T1" fmla="*/ 0 h 23"/>
                  <a:gd name="T2" fmla="*/ 11 w 23"/>
                  <a:gd name="T3" fmla="*/ 0 h 23"/>
                  <a:gd name="T4" fmla="*/ 15 w 23"/>
                  <a:gd name="T5" fmla="*/ 1 h 23"/>
                  <a:gd name="T6" fmla="*/ 20 w 23"/>
                  <a:gd name="T7" fmla="*/ 3 h 23"/>
                  <a:gd name="T8" fmla="*/ 22 w 23"/>
                  <a:gd name="T9" fmla="*/ 8 h 23"/>
                  <a:gd name="T10" fmla="*/ 23 w 23"/>
                  <a:gd name="T11" fmla="*/ 12 h 23"/>
                  <a:gd name="T12" fmla="*/ 23 w 23"/>
                  <a:gd name="T13" fmla="*/ 12 h 23"/>
                  <a:gd name="T14" fmla="*/ 22 w 23"/>
                  <a:gd name="T15" fmla="*/ 16 h 23"/>
                  <a:gd name="T16" fmla="*/ 20 w 23"/>
                  <a:gd name="T17" fmla="*/ 19 h 23"/>
                  <a:gd name="T18" fmla="*/ 15 w 23"/>
                  <a:gd name="T19" fmla="*/ 22 h 23"/>
                  <a:gd name="T20" fmla="*/ 11 w 23"/>
                  <a:gd name="T21" fmla="*/ 23 h 23"/>
                  <a:gd name="T22" fmla="*/ 11 w 23"/>
                  <a:gd name="T23" fmla="*/ 23 h 23"/>
                  <a:gd name="T24" fmla="*/ 7 w 23"/>
                  <a:gd name="T25" fmla="*/ 22 h 23"/>
                  <a:gd name="T26" fmla="*/ 3 w 23"/>
                  <a:gd name="T27" fmla="*/ 19 h 23"/>
                  <a:gd name="T28" fmla="*/ 1 w 23"/>
                  <a:gd name="T29" fmla="*/ 16 h 23"/>
                  <a:gd name="T30" fmla="*/ 0 w 23"/>
                  <a:gd name="T31" fmla="*/ 12 h 23"/>
                  <a:gd name="T32" fmla="*/ 0 w 23"/>
                  <a:gd name="T33" fmla="*/ 12 h 23"/>
                  <a:gd name="T34" fmla="*/ 1 w 23"/>
                  <a:gd name="T35" fmla="*/ 8 h 23"/>
                  <a:gd name="T36" fmla="*/ 3 w 23"/>
                  <a:gd name="T37" fmla="*/ 3 h 23"/>
                  <a:gd name="T38" fmla="*/ 7 w 23"/>
                  <a:gd name="T39" fmla="*/ 1 h 23"/>
                  <a:gd name="T40" fmla="*/ 11 w 23"/>
                  <a:gd name="T41" fmla="*/ 0 h 23"/>
                  <a:gd name="T42" fmla="*/ 11 w 23"/>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3">
                    <a:moveTo>
                      <a:pt x="11" y="0"/>
                    </a:moveTo>
                    <a:lnTo>
                      <a:pt x="11" y="0"/>
                    </a:lnTo>
                    <a:lnTo>
                      <a:pt x="15" y="1"/>
                    </a:lnTo>
                    <a:lnTo>
                      <a:pt x="20" y="3"/>
                    </a:lnTo>
                    <a:lnTo>
                      <a:pt x="22" y="8"/>
                    </a:lnTo>
                    <a:lnTo>
                      <a:pt x="23" y="12"/>
                    </a:lnTo>
                    <a:lnTo>
                      <a:pt x="23" y="12"/>
                    </a:lnTo>
                    <a:lnTo>
                      <a:pt x="22" y="16"/>
                    </a:lnTo>
                    <a:lnTo>
                      <a:pt x="20" y="19"/>
                    </a:lnTo>
                    <a:lnTo>
                      <a:pt x="15" y="22"/>
                    </a:lnTo>
                    <a:lnTo>
                      <a:pt x="11" y="23"/>
                    </a:lnTo>
                    <a:lnTo>
                      <a:pt x="11" y="23"/>
                    </a:lnTo>
                    <a:lnTo>
                      <a:pt x="7" y="22"/>
                    </a:lnTo>
                    <a:lnTo>
                      <a:pt x="3" y="19"/>
                    </a:lnTo>
                    <a:lnTo>
                      <a:pt x="1" y="16"/>
                    </a:lnTo>
                    <a:lnTo>
                      <a:pt x="0" y="12"/>
                    </a:lnTo>
                    <a:lnTo>
                      <a:pt x="0" y="12"/>
                    </a:lnTo>
                    <a:lnTo>
                      <a:pt x="1" y="8"/>
                    </a:lnTo>
                    <a:lnTo>
                      <a:pt x="3" y="3"/>
                    </a:lnTo>
                    <a:lnTo>
                      <a:pt x="7" y="1"/>
                    </a:lnTo>
                    <a:lnTo>
                      <a:pt x="11" y="0"/>
                    </a:lnTo>
                    <a:lnTo>
                      <a:pt x="1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5" name="Freeform 296"/>
              <p:cNvSpPr>
                <a:spLocks/>
              </p:cNvSpPr>
              <p:nvPr/>
            </p:nvSpPr>
            <p:spPr bwMode="auto">
              <a:xfrm>
                <a:off x="3724" y="2491"/>
                <a:ext cx="34" cy="34"/>
              </a:xfrm>
              <a:custGeom>
                <a:avLst/>
                <a:gdLst>
                  <a:gd name="T0" fmla="*/ 17 w 34"/>
                  <a:gd name="T1" fmla="*/ 0 h 34"/>
                  <a:gd name="T2" fmla="*/ 17 w 34"/>
                  <a:gd name="T3" fmla="*/ 0 h 34"/>
                  <a:gd name="T4" fmla="*/ 20 w 34"/>
                  <a:gd name="T5" fmla="*/ 0 h 34"/>
                  <a:gd name="T6" fmla="*/ 23 w 34"/>
                  <a:gd name="T7" fmla="*/ 1 h 34"/>
                  <a:gd name="T8" fmla="*/ 26 w 34"/>
                  <a:gd name="T9" fmla="*/ 3 h 34"/>
                  <a:gd name="T10" fmla="*/ 28 w 34"/>
                  <a:gd name="T11" fmla="*/ 5 h 34"/>
                  <a:gd name="T12" fmla="*/ 30 w 34"/>
                  <a:gd name="T13" fmla="*/ 7 h 34"/>
                  <a:gd name="T14" fmla="*/ 32 w 34"/>
                  <a:gd name="T15" fmla="*/ 10 h 34"/>
                  <a:gd name="T16" fmla="*/ 34 w 34"/>
                  <a:gd name="T17" fmla="*/ 14 h 34"/>
                  <a:gd name="T18" fmla="*/ 34 w 34"/>
                  <a:gd name="T19" fmla="*/ 17 h 34"/>
                  <a:gd name="T20" fmla="*/ 34 w 34"/>
                  <a:gd name="T21" fmla="*/ 17 h 34"/>
                  <a:gd name="T22" fmla="*/ 34 w 34"/>
                  <a:gd name="T23" fmla="*/ 21 h 34"/>
                  <a:gd name="T24" fmla="*/ 32 w 34"/>
                  <a:gd name="T25" fmla="*/ 24 h 34"/>
                  <a:gd name="T26" fmla="*/ 30 w 34"/>
                  <a:gd name="T27" fmla="*/ 26 h 34"/>
                  <a:gd name="T28" fmla="*/ 28 w 34"/>
                  <a:gd name="T29" fmla="*/ 29 h 34"/>
                  <a:gd name="T30" fmla="*/ 26 w 34"/>
                  <a:gd name="T31" fmla="*/ 31 h 34"/>
                  <a:gd name="T32" fmla="*/ 23 w 34"/>
                  <a:gd name="T33" fmla="*/ 32 h 34"/>
                  <a:gd name="T34" fmla="*/ 20 w 34"/>
                  <a:gd name="T35" fmla="*/ 33 h 34"/>
                  <a:gd name="T36" fmla="*/ 17 w 34"/>
                  <a:gd name="T37" fmla="*/ 34 h 34"/>
                  <a:gd name="T38" fmla="*/ 17 w 34"/>
                  <a:gd name="T39" fmla="*/ 34 h 34"/>
                  <a:gd name="T40" fmla="*/ 13 w 34"/>
                  <a:gd name="T41" fmla="*/ 33 h 34"/>
                  <a:gd name="T42" fmla="*/ 10 w 34"/>
                  <a:gd name="T43" fmla="*/ 32 h 34"/>
                  <a:gd name="T44" fmla="*/ 8 w 34"/>
                  <a:gd name="T45" fmla="*/ 31 h 34"/>
                  <a:gd name="T46" fmla="*/ 5 w 34"/>
                  <a:gd name="T47" fmla="*/ 29 h 34"/>
                  <a:gd name="T48" fmla="*/ 3 w 34"/>
                  <a:gd name="T49" fmla="*/ 26 h 34"/>
                  <a:gd name="T50" fmla="*/ 2 w 34"/>
                  <a:gd name="T51" fmla="*/ 24 h 34"/>
                  <a:gd name="T52" fmla="*/ 1 w 34"/>
                  <a:gd name="T53" fmla="*/ 21 h 34"/>
                  <a:gd name="T54" fmla="*/ 0 w 34"/>
                  <a:gd name="T55" fmla="*/ 17 h 34"/>
                  <a:gd name="T56" fmla="*/ 0 w 34"/>
                  <a:gd name="T57" fmla="*/ 17 h 34"/>
                  <a:gd name="T58" fmla="*/ 1 w 34"/>
                  <a:gd name="T59" fmla="*/ 14 h 34"/>
                  <a:gd name="T60" fmla="*/ 2 w 34"/>
                  <a:gd name="T61" fmla="*/ 10 h 34"/>
                  <a:gd name="T62" fmla="*/ 3 w 34"/>
                  <a:gd name="T63" fmla="*/ 7 h 34"/>
                  <a:gd name="T64" fmla="*/ 5 w 34"/>
                  <a:gd name="T65" fmla="*/ 5 h 34"/>
                  <a:gd name="T66" fmla="*/ 8 w 34"/>
                  <a:gd name="T67" fmla="*/ 3 h 34"/>
                  <a:gd name="T68" fmla="*/ 10 w 34"/>
                  <a:gd name="T69" fmla="*/ 1 h 34"/>
                  <a:gd name="T70" fmla="*/ 13 w 34"/>
                  <a:gd name="T71" fmla="*/ 0 h 34"/>
                  <a:gd name="T72" fmla="*/ 17 w 34"/>
                  <a:gd name="T73" fmla="*/ 0 h 34"/>
                  <a:gd name="T74" fmla="*/ 17 w 34"/>
                  <a:gd name="T7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34">
                    <a:moveTo>
                      <a:pt x="17" y="0"/>
                    </a:moveTo>
                    <a:lnTo>
                      <a:pt x="17" y="0"/>
                    </a:lnTo>
                    <a:lnTo>
                      <a:pt x="20" y="0"/>
                    </a:lnTo>
                    <a:lnTo>
                      <a:pt x="23" y="1"/>
                    </a:lnTo>
                    <a:lnTo>
                      <a:pt x="26" y="3"/>
                    </a:lnTo>
                    <a:lnTo>
                      <a:pt x="28" y="5"/>
                    </a:lnTo>
                    <a:lnTo>
                      <a:pt x="30" y="7"/>
                    </a:lnTo>
                    <a:lnTo>
                      <a:pt x="32" y="10"/>
                    </a:lnTo>
                    <a:lnTo>
                      <a:pt x="34" y="14"/>
                    </a:lnTo>
                    <a:lnTo>
                      <a:pt x="34" y="17"/>
                    </a:lnTo>
                    <a:lnTo>
                      <a:pt x="34" y="17"/>
                    </a:lnTo>
                    <a:lnTo>
                      <a:pt x="34" y="21"/>
                    </a:lnTo>
                    <a:lnTo>
                      <a:pt x="32" y="24"/>
                    </a:lnTo>
                    <a:lnTo>
                      <a:pt x="30" y="26"/>
                    </a:lnTo>
                    <a:lnTo>
                      <a:pt x="28" y="29"/>
                    </a:lnTo>
                    <a:lnTo>
                      <a:pt x="26" y="31"/>
                    </a:lnTo>
                    <a:lnTo>
                      <a:pt x="23" y="32"/>
                    </a:lnTo>
                    <a:lnTo>
                      <a:pt x="20" y="33"/>
                    </a:lnTo>
                    <a:lnTo>
                      <a:pt x="17" y="34"/>
                    </a:lnTo>
                    <a:lnTo>
                      <a:pt x="17" y="34"/>
                    </a:lnTo>
                    <a:lnTo>
                      <a:pt x="13" y="33"/>
                    </a:lnTo>
                    <a:lnTo>
                      <a:pt x="10" y="32"/>
                    </a:lnTo>
                    <a:lnTo>
                      <a:pt x="8" y="31"/>
                    </a:lnTo>
                    <a:lnTo>
                      <a:pt x="5" y="29"/>
                    </a:lnTo>
                    <a:lnTo>
                      <a:pt x="3" y="26"/>
                    </a:lnTo>
                    <a:lnTo>
                      <a:pt x="2" y="24"/>
                    </a:lnTo>
                    <a:lnTo>
                      <a:pt x="1" y="21"/>
                    </a:lnTo>
                    <a:lnTo>
                      <a:pt x="0" y="17"/>
                    </a:lnTo>
                    <a:lnTo>
                      <a:pt x="0" y="17"/>
                    </a:lnTo>
                    <a:lnTo>
                      <a:pt x="1" y="14"/>
                    </a:lnTo>
                    <a:lnTo>
                      <a:pt x="2" y="10"/>
                    </a:lnTo>
                    <a:lnTo>
                      <a:pt x="3" y="7"/>
                    </a:lnTo>
                    <a:lnTo>
                      <a:pt x="5" y="5"/>
                    </a:lnTo>
                    <a:lnTo>
                      <a:pt x="8" y="3"/>
                    </a:lnTo>
                    <a:lnTo>
                      <a:pt x="10" y="1"/>
                    </a:lnTo>
                    <a:lnTo>
                      <a:pt x="13" y="0"/>
                    </a:lnTo>
                    <a:lnTo>
                      <a:pt x="17" y="0"/>
                    </a:lnTo>
                    <a:lnTo>
                      <a:pt x="1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6" name="Freeform 297"/>
              <p:cNvSpPr>
                <a:spLocks/>
              </p:cNvSpPr>
              <p:nvPr/>
            </p:nvSpPr>
            <p:spPr bwMode="auto">
              <a:xfrm>
                <a:off x="3666" y="2491"/>
                <a:ext cx="33" cy="34"/>
              </a:xfrm>
              <a:custGeom>
                <a:avLst/>
                <a:gdLst>
                  <a:gd name="T0" fmla="*/ 16 w 33"/>
                  <a:gd name="T1" fmla="*/ 0 h 34"/>
                  <a:gd name="T2" fmla="*/ 16 w 33"/>
                  <a:gd name="T3" fmla="*/ 0 h 34"/>
                  <a:gd name="T4" fmla="*/ 20 w 33"/>
                  <a:gd name="T5" fmla="*/ 0 h 34"/>
                  <a:gd name="T6" fmla="*/ 23 w 33"/>
                  <a:gd name="T7" fmla="*/ 1 h 34"/>
                  <a:gd name="T8" fmla="*/ 26 w 33"/>
                  <a:gd name="T9" fmla="*/ 3 h 34"/>
                  <a:gd name="T10" fmla="*/ 29 w 33"/>
                  <a:gd name="T11" fmla="*/ 5 h 34"/>
                  <a:gd name="T12" fmla="*/ 31 w 33"/>
                  <a:gd name="T13" fmla="*/ 7 h 34"/>
                  <a:gd name="T14" fmla="*/ 32 w 33"/>
                  <a:gd name="T15" fmla="*/ 10 h 34"/>
                  <a:gd name="T16" fmla="*/ 33 w 33"/>
                  <a:gd name="T17" fmla="*/ 14 h 34"/>
                  <a:gd name="T18" fmla="*/ 33 w 33"/>
                  <a:gd name="T19" fmla="*/ 17 h 34"/>
                  <a:gd name="T20" fmla="*/ 33 w 33"/>
                  <a:gd name="T21" fmla="*/ 17 h 34"/>
                  <a:gd name="T22" fmla="*/ 33 w 33"/>
                  <a:gd name="T23" fmla="*/ 21 h 34"/>
                  <a:gd name="T24" fmla="*/ 32 w 33"/>
                  <a:gd name="T25" fmla="*/ 24 h 34"/>
                  <a:gd name="T26" fmla="*/ 31 w 33"/>
                  <a:gd name="T27" fmla="*/ 26 h 34"/>
                  <a:gd name="T28" fmla="*/ 29 w 33"/>
                  <a:gd name="T29" fmla="*/ 29 h 34"/>
                  <a:gd name="T30" fmla="*/ 26 w 33"/>
                  <a:gd name="T31" fmla="*/ 31 h 34"/>
                  <a:gd name="T32" fmla="*/ 23 w 33"/>
                  <a:gd name="T33" fmla="*/ 32 h 34"/>
                  <a:gd name="T34" fmla="*/ 20 w 33"/>
                  <a:gd name="T35" fmla="*/ 33 h 34"/>
                  <a:gd name="T36" fmla="*/ 16 w 33"/>
                  <a:gd name="T37" fmla="*/ 34 h 34"/>
                  <a:gd name="T38" fmla="*/ 16 w 33"/>
                  <a:gd name="T39" fmla="*/ 34 h 34"/>
                  <a:gd name="T40" fmla="*/ 13 w 33"/>
                  <a:gd name="T41" fmla="*/ 33 h 34"/>
                  <a:gd name="T42" fmla="*/ 10 w 33"/>
                  <a:gd name="T43" fmla="*/ 32 h 34"/>
                  <a:gd name="T44" fmla="*/ 7 w 33"/>
                  <a:gd name="T45" fmla="*/ 31 h 34"/>
                  <a:gd name="T46" fmla="*/ 5 w 33"/>
                  <a:gd name="T47" fmla="*/ 29 h 34"/>
                  <a:gd name="T48" fmla="*/ 3 w 33"/>
                  <a:gd name="T49" fmla="*/ 26 h 34"/>
                  <a:gd name="T50" fmla="*/ 1 w 33"/>
                  <a:gd name="T51" fmla="*/ 24 h 34"/>
                  <a:gd name="T52" fmla="*/ 0 w 33"/>
                  <a:gd name="T53" fmla="*/ 21 h 34"/>
                  <a:gd name="T54" fmla="*/ 0 w 33"/>
                  <a:gd name="T55" fmla="*/ 17 h 34"/>
                  <a:gd name="T56" fmla="*/ 0 w 33"/>
                  <a:gd name="T57" fmla="*/ 17 h 34"/>
                  <a:gd name="T58" fmla="*/ 0 w 33"/>
                  <a:gd name="T59" fmla="*/ 14 h 34"/>
                  <a:gd name="T60" fmla="*/ 1 w 33"/>
                  <a:gd name="T61" fmla="*/ 10 h 34"/>
                  <a:gd name="T62" fmla="*/ 3 w 33"/>
                  <a:gd name="T63" fmla="*/ 7 h 34"/>
                  <a:gd name="T64" fmla="*/ 5 w 33"/>
                  <a:gd name="T65" fmla="*/ 5 h 34"/>
                  <a:gd name="T66" fmla="*/ 7 w 33"/>
                  <a:gd name="T67" fmla="*/ 3 h 34"/>
                  <a:gd name="T68" fmla="*/ 10 w 33"/>
                  <a:gd name="T69" fmla="*/ 1 h 34"/>
                  <a:gd name="T70" fmla="*/ 13 w 33"/>
                  <a:gd name="T71" fmla="*/ 0 h 34"/>
                  <a:gd name="T72" fmla="*/ 16 w 33"/>
                  <a:gd name="T73" fmla="*/ 0 h 34"/>
                  <a:gd name="T74" fmla="*/ 16 w 33"/>
                  <a:gd name="T7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4">
                    <a:moveTo>
                      <a:pt x="16" y="0"/>
                    </a:moveTo>
                    <a:lnTo>
                      <a:pt x="16" y="0"/>
                    </a:lnTo>
                    <a:lnTo>
                      <a:pt x="20" y="0"/>
                    </a:lnTo>
                    <a:lnTo>
                      <a:pt x="23" y="1"/>
                    </a:lnTo>
                    <a:lnTo>
                      <a:pt x="26" y="3"/>
                    </a:lnTo>
                    <a:lnTo>
                      <a:pt x="29" y="5"/>
                    </a:lnTo>
                    <a:lnTo>
                      <a:pt x="31" y="7"/>
                    </a:lnTo>
                    <a:lnTo>
                      <a:pt x="32" y="10"/>
                    </a:lnTo>
                    <a:lnTo>
                      <a:pt x="33" y="14"/>
                    </a:lnTo>
                    <a:lnTo>
                      <a:pt x="33" y="17"/>
                    </a:lnTo>
                    <a:lnTo>
                      <a:pt x="33" y="17"/>
                    </a:lnTo>
                    <a:lnTo>
                      <a:pt x="33" y="21"/>
                    </a:lnTo>
                    <a:lnTo>
                      <a:pt x="32" y="24"/>
                    </a:lnTo>
                    <a:lnTo>
                      <a:pt x="31" y="26"/>
                    </a:lnTo>
                    <a:lnTo>
                      <a:pt x="29" y="29"/>
                    </a:lnTo>
                    <a:lnTo>
                      <a:pt x="26" y="31"/>
                    </a:lnTo>
                    <a:lnTo>
                      <a:pt x="23" y="32"/>
                    </a:lnTo>
                    <a:lnTo>
                      <a:pt x="20" y="33"/>
                    </a:lnTo>
                    <a:lnTo>
                      <a:pt x="16" y="34"/>
                    </a:lnTo>
                    <a:lnTo>
                      <a:pt x="16" y="34"/>
                    </a:lnTo>
                    <a:lnTo>
                      <a:pt x="13" y="33"/>
                    </a:lnTo>
                    <a:lnTo>
                      <a:pt x="10" y="32"/>
                    </a:lnTo>
                    <a:lnTo>
                      <a:pt x="7" y="31"/>
                    </a:lnTo>
                    <a:lnTo>
                      <a:pt x="5" y="29"/>
                    </a:lnTo>
                    <a:lnTo>
                      <a:pt x="3" y="26"/>
                    </a:lnTo>
                    <a:lnTo>
                      <a:pt x="1" y="24"/>
                    </a:lnTo>
                    <a:lnTo>
                      <a:pt x="0" y="21"/>
                    </a:lnTo>
                    <a:lnTo>
                      <a:pt x="0" y="17"/>
                    </a:lnTo>
                    <a:lnTo>
                      <a:pt x="0" y="17"/>
                    </a:lnTo>
                    <a:lnTo>
                      <a:pt x="0" y="14"/>
                    </a:lnTo>
                    <a:lnTo>
                      <a:pt x="1" y="10"/>
                    </a:lnTo>
                    <a:lnTo>
                      <a:pt x="3" y="7"/>
                    </a:lnTo>
                    <a:lnTo>
                      <a:pt x="5" y="5"/>
                    </a:lnTo>
                    <a:lnTo>
                      <a:pt x="7" y="3"/>
                    </a:lnTo>
                    <a:lnTo>
                      <a:pt x="10" y="1"/>
                    </a:lnTo>
                    <a:lnTo>
                      <a:pt x="13" y="0"/>
                    </a:lnTo>
                    <a:lnTo>
                      <a:pt x="16" y="0"/>
                    </a:lnTo>
                    <a:lnTo>
                      <a:pt x="1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7" name="Freeform 298"/>
              <p:cNvSpPr>
                <a:spLocks/>
              </p:cNvSpPr>
              <p:nvPr/>
            </p:nvSpPr>
            <p:spPr bwMode="auto">
              <a:xfrm>
                <a:off x="3619" y="2532"/>
                <a:ext cx="21" cy="23"/>
              </a:xfrm>
              <a:custGeom>
                <a:avLst/>
                <a:gdLst>
                  <a:gd name="T0" fmla="*/ 11 w 21"/>
                  <a:gd name="T1" fmla="*/ 0 h 23"/>
                  <a:gd name="T2" fmla="*/ 11 w 21"/>
                  <a:gd name="T3" fmla="*/ 0 h 23"/>
                  <a:gd name="T4" fmla="*/ 15 w 21"/>
                  <a:gd name="T5" fmla="*/ 1 h 23"/>
                  <a:gd name="T6" fmla="*/ 18 w 21"/>
                  <a:gd name="T7" fmla="*/ 3 h 23"/>
                  <a:gd name="T8" fmla="*/ 21 w 21"/>
                  <a:gd name="T9" fmla="*/ 8 h 23"/>
                  <a:gd name="T10" fmla="*/ 21 w 21"/>
                  <a:gd name="T11" fmla="*/ 12 h 23"/>
                  <a:gd name="T12" fmla="*/ 21 w 21"/>
                  <a:gd name="T13" fmla="*/ 12 h 23"/>
                  <a:gd name="T14" fmla="*/ 21 w 21"/>
                  <a:gd name="T15" fmla="*/ 16 h 23"/>
                  <a:gd name="T16" fmla="*/ 18 w 21"/>
                  <a:gd name="T17" fmla="*/ 19 h 23"/>
                  <a:gd name="T18" fmla="*/ 15 w 21"/>
                  <a:gd name="T19" fmla="*/ 22 h 23"/>
                  <a:gd name="T20" fmla="*/ 11 w 21"/>
                  <a:gd name="T21" fmla="*/ 23 h 23"/>
                  <a:gd name="T22" fmla="*/ 11 w 21"/>
                  <a:gd name="T23" fmla="*/ 23 h 23"/>
                  <a:gd name="T24" fmla="*/ 6 w 21"/>
                  <a:gd name="T25" fmla="*/ 22 h 23"/>
                  <a:gd name="T26" fmla="*/ 3 w 21"/>
                  <a:gd name="T27" fmla="*/ 19 h 23"/>
                  <a:gd name="T28" fmla="*/ 1 w 21"/>
                  <a:gd name="T29" fmla="*/ 16 h 23"/>
                  <a:gd name="T30" fmla="*/ 0 w 21"/>
                  <a:gd name="T31" fmla="*/ 12 h 23"/>
                  <a:gd name="T32" fmla="*/ 0 w 21"/>
                  <a:gd name="T33" fmla="*/ 12 h 23"/>
                  <a:gd name="T34" fmla="*/ 1 w 21"/>
                  <a:gd name="T35" fmla="*/ 8 h 23"/>
                  <a:gd name="T36" fmla="*/ 3 w 21"/>
                  <a:gd name="T37" fmla="*/ 3 h 23"/>
                  <a:gd name="T38" fmla="*/ 6 w 21"/>
                  <a:gd name="T39" fmla="*/ 1 h 23"/>
                  <a:gd name="T40" fmla="*/ 11 w 21"/>
                  <a:gd name="T41" fmla="*/ 0 h 23"/>
                  <a:gd name="T42" fmla="*/ 11 w 21"/>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11" y="0"/>
                    </a:moveTo>
                    <a:lnTo>
                      <a:pt x="11" y="0"/>
                    </a:lnTo>
                    <a:lnTo>
                      <a:pt x="15" y="1"/>
                    </a:lnTo>
                    <a:lnTo>
                      <a:pt x="18" y="3"/>
                    </a:lnTo>
                    <a:lnTo>
                      <a:pt x="21" y="8"/>
                    </a:lnTo>
                    <a:lnTo>
                      <a:pt x="21" y="12"/>
                    </a:lnTo>
                    <a:lnTo>
                      <a:pt x="21" y="12"/>
                    </a:lnTo>
                    <a:lnTo>
                      <a:pt x="21" y="16"/>
                    </a:lnTo>
                    <a:lnTo>
                      <a:pt x="18" y="19"/>
                    </a:lnTo>
                    <a:lnTo>
                      <a:pt x="15" y="22"/>
                    </a:lnTo>
                    <a:lnTo>
                      <a:pt x="11" y="23"/>
                    </a:lnTo>
                    <a:lnTo>
                      <a:pt x="11" y="23"/>
                    </a:lnTo>
                    <a:lnTo>
                      <a:pt x="6" y="22"/>
                    </a:lnTo>
                    <a:lnTo>
                      <a:pt x="3" y="19"/>
                    </a:lnTo>
                    <a:lnTo>
                      <a:pt x="1" y="16"/>
                    </a:lnTo>
                    <a:lnTo>
                      <a:pt x="0" y="12"/>
                    </a:lnTo>
                    <a:lnTo>
                      <a:pt x="0" y="12"/>
                    </a:lnTo>
                    <a:lnTo>
                      <a:pt x="1" y="8"/>
                    </a:lnTo>
                    <a:lnTo>
                      <a:pt x="3" y="3"/>
                    </a:lnTo>
                    <a:lnTo>
                      <a:pt x="6" y="1"/>
                    </a:lnTo>
                    <a:lnTo>
                      <a:pt x="11" y="0"/>
                    </a:lnTo>
                    <a:lnTo>
                      <a:pt x="1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8" name="Freeform 299"/>
              <p:cNvSpPr>
                <a:spLocks/>
              </p:cNvSpPr>
              <p:nvPr/>
            </p:nvSpPr>
            <p:spPr bwMode="auto">
              <a:xfrm>
                <a:off x="3636" y="2581"/>
                <a:ext cx="8" cy="32"/>
              </a:xfrm>
              <a:custGeom>
                <a:avLst/>
                <a:gdLst>
                  <a:gd name="T0" fmla="*/ 2 w 8"/>
                  <a:gd name="T1" fmla="*/ 0 h 32"/>
                  <a:gd name="T2" fmla="*/ 8 w 8"/>
                  <a:gd name="T3" fmla="*/ 18 h 32"/>
                  <a:gd name="T4" fmla="*/ 1 w 8"/>
                  <a:gd name="T5" fmla="*/ 18 h 32"/>
                  <a:gd name="T6" fmla="*/ 1 w 8"/>
                  <a:gd name="T7" fmla="*/ 18 h 32"/>
                  <a:gd name="T8" fmla="*/ 0 w 8"/>
                  <a:gd name="T9" fmla="*/ 27 h 32"/>
                  <a:gd name="T10" fmla="*/ 0 w 8"/>
                  <a:gd name="T11" fmla="*/ 32 h 32"/>
                </a:gdLst>
                <a:ahLst/>
                <a:cxnLst>
                  <a:cxn ang="0">
                    <a:pos x="T0" y="T1"/>
                  </a:cxn>
                  <a:cxn ang="0">
                    <a:pos x="T2" y="T3"/>
                  </a:cxn>
                  <a:cxn ang="0">
                    <a:pos x="T4" y="T5"/>
                  </a:cxn>
                  <a:cxn ang="0">
                    <a:pos x="T6" y="T7"/>
                  </a:cxn>
                  <a:cxn ang="0">
                    <a:pos x="T8" y="T9"/>
                  </a:cxn>
                  <a:cxn ang="0">
                    <a:pos x="T10" y="T11"/>
                  </a:cxn>
                </a:cxnLst>
                <a:rect l="0" t="0" r="r" b="b"/>
                <a:pathLst>
                  <a:path w="8" h="32">
                    <a:moveTo>
                      <a:pt x="2" y="0"/>
                    </a:moveTo>
                    <a:lnTo>
                      <a:pt x="8" y="18"/>
                    </a:lnTo>
                    <a:lnTo>
                      <a:pt x="1" y="18"/>
                    </a:lnTo>
                    <a:lnTo>
                      <a:pt x="1" y="18"/>
                    </a:lnTo>
                    <a:lnTo>
                      <a:pt x="0" y="27"/>
                    </a:lnTo>
                    <a:lnTo>
                      <a:pt x="0" y="3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9" name="Freeform 300"/>
              <p:cNvSpPr>
                <a:spLocks/>
              </p:cNvSpPr>
              <p:nvPr/>
            </p:nvSpPr>
            <p:spPr bwMode="auto">
              <a:xfrm>
                <a:off x="3610" y="2558"/>
                <a:ext cx="38" cy="28"/>
              </a:xfrm>
              <a:custGeom>
                <a:avLst/>
                <a:gdLst>
                  <a:gd name="T0" fmla="*/ 7 w 38"/>
                  <a:gd name="T1" fmla="*/ 26 h 28"/>
                  <a:gd name="T2" fmla="*/ 7 w 38"/>
                  <a:gd name="T3" fmla="*/ 26 h 28"/>
                  <a:gd name="T4" fmla="*/ 6 w 38"/>
                  <a:gd name="T5" fmla="*/ 27 h 28"/>
                  <a:gd name="T6" fmla="*/ 4 w 38"/>
                  <a:gd name="T7" fmla="*/ 28 h 28"/>
                  <a:gd name="T8" fmla="*/ 4 w 38"/>
                  <a:gd name="T9" fmla="*/ 28 h 28"/>
                  <a:gd name="T10" fmla="*/ 2 w 38"/>
                  <a:gd name="T11" fmla="*/ 28 h 28"/>
                  <a:gd name="T12" fmla="*/ 2 w 38"/>
                  <a:gd name="T13" fmla="*/ 28 h 28"/>
                  <a:gd name="T14" fmla="*/ 0 w 38"/>
                  <a:gd name="T15" fmla="*/ 26 h 28"/>
                  <a:gd name="T16" fmla="*/ 0 w 38"/>
                  <a:gd name="T17" fmla="*/ 24 h 28"/>
                  <a:gd name="T18" fmla="*/ 8 w 38"/>
                  <a:gd name="T19" fmla="*/ 4 h 28"/>
                  <a:gd name="T20" fmla="*/ 8 w 38"/>
                  <a:gd name="T21" fmla="*/ 4 h 28"/>
                  <a:gd name="T22" fmla="*/ 10 w 38"/>
                  <a:gd name="T23" fmla="*/ 3 h 28"/>
                  <a:gd name="T24" fmla="*/ 12 w 38"/>
                  <a:gd name="T25" fmla="*/ 1 h 28"/>
                  <a:gd name="T26" fmla="*/ 16 w 38"/>
                  <a:gd name="T27" fmla="*/ 0 h 28"/>
                  <a:gd name="T28" fmla="*/ 20 w 38"/>
                  <a:gd name="T29" fmla="*/ 0 h 28"/>
                  <a:gd name="T30" fmla="*/ 20 w 38"/>
                  <a:gd name="T31" fmla="*/ 0 h 28"/>
                  <a:gd name="T32" fmla="*/ 24 w 38"/>
                  <a:gd name="T33" fmla="*/ 0 h 28"/>
                  <a:gd name="T34" fmla="*/ 27 w 38"/>
                  <a:gd name="T35" fmla="*/ 1 h 28"/>
                  <a:gd name="T36" fmla="*/ 30 w 38"/>
                  <a:gd name="T37" fmla="*/ 3 h 28"/>
                  <a:gd name="T38" fmla="*/ 31 w 38"/>
                  <a:gd name="T39" fmla="*/ 4 h 28"/>
                  <a:gd name="T40" fmla="*/ 38 w 38"/>
                  <a:gd name="T41" fmla="*/ 24 h 28"/>
                  <a:gd name="T42" fmla="*/ 38 w 38"/>
                  <a:gd name="T43" fmla="*/ 24 h 28"/>
                  <a:gd name="T44" fmla="*/ 38 w 38"/>
                  <a:gd name="T45" fmla="*/ 26 h 28"/>
                  <a:gd name="T46" fmla="*/ 36 w 38"/>
                  <a:gd name="T47" fmla="*/ 28 h 28"/>
                  <a:gd name="T48" fmla="*/ 36 w 38"/>
                  <a:gd name="T49" fmla="*/ 28 h 28"/>
                  <a:gd name="T50" fmla="*/ 35 w 38"/>
                  <a:gd name="T51" fmla="*/ 28 h 28"/>
                  <a:gd name="T52" fmla="*/ 35 w 38"/>
                  <a:gd name="T53" fmla="*/ 28 h 28"/>
                  <a:gd name="T54" fmla="*/ 33 w 38"/>
                  <a:gd name="T55" fmla="*/ 27 h 28"/>
                  <a:gd name="T56" fmla="*/ 32 w 38"/>
                  <a:gd name="T5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28">
                    <a:moveTo>
                      <a:pt x="7" y="26"/>
                    </a:moveTo>
                    <a:lnTo>
                      <a:pt x="7" y="26"/>
                    </a:lnTo>
                    <a:lnTo>
                      <a:pt x="6" y="27"/>
                    </a:lnTo>
                    <a:lnTo>
                      <a:pt x="4" y="28"/>
                    </a:lnTo>
                    <a:lnTo>
                      <a:pt x="4" y="28"/>
                    </a:lnTo>
                    <a:lnTo>
                      <a:pt x="2" y="28"/>
                    </a:lnTo>
                    <a:lnTo>
                      <a:pt x="2" y="28"/>
                    </a:lnTo>
                    <a:lnTo>
                      <a:pt x="0" y="26"/>
                    </a:lnTo>
                    <a:lnTo>
                      <a:pt x="0" y="24"/>
                    </a:lnTo>
                    <a:lnTo>
                      <a:pt x="8" y="4"/>
                    </a:lnTo>
                    <a:lnTo>
                      <a:pt x="8" y="4"/>
                    </a:lnTo>
                    <a:lnTo>
                      <a:pt x="10" y="3"/>
                    </a:lnTo>
                    <a:lnTo>
                      <a:pt x="12" y="1"/>
                    </a:lnTo>
                    <a:lnTo>
                      <a:pt x="16" y="0"/>
                    </a:lnTo>
                    <a:lnTo>
                      <a:pt x="20" y="0"/>
                    </a:lnTo>
                    <a:lnTo>
                      <a:pt x="20" y="0"/>
                    </a:lnTo>
                    <a:lnTo>
                      <a:pt x="24" y="0"/>
                    </a:lnTo>
                    <a:lnTo>
                      <a:pt x="27" y="1"/>
                    </a:lnTo>
                    <a:lnTo>
                      <a:pt x="30" y="3"/>
                    </a:lnTo>
                    <a:lnTo>
                      <a:pt x="31" y="4"/>
                    </a:lnTo>
                    <a:lnTo>
                      <a:pt x="38" y="24"/>
                    </a:lnTo>
                    <a:lnTo>
                      <a:pt x="38" y="24"/>
                    </a:lnTo>
                    <a:lnTo>
                      <a:pt x="38" y="26"/>
                    </a:lnTo>
                    <a:lnTo>
                      <a:pt x="36" y="28"/>
                    </a:lnTo>
                    <a:lnTo>
                      <a:pt x="36" y="28"/>
                    </a:lnTo>
                    <a:lnTo>
                      <a:pt x="35" y="28"/>
                    </a:lnTo>
                    <a:lnTo>
                      <a:pt x="35" y="28"/>
                    </a:lnTo>
                    <a:lnTo>
                      <a:pt x="33" y="27"/>
                    </a:lnTo>
                    <a:lnTo>
                      <a:pt x="32" y="2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0" name="Freeform 301"/>
              <p:cNvSpPr>
                <a:spLocks/>
              </p:cNvSpPr>
              <p:nvPr/>
            </p:nvSpPr>
            <p:spPr bwMode="auto">
              <a:xfrm>
                <a:off x="3615" y="2581"/>
                <a:ext cx="9" cy="32"/>
              </a:xfrm>
              <a:custGeom>
                <a:avLst/>
                <a:gdLst>
                  <a:gd name="T0" fmla="*/ 9 w 9"/>
                  <a:gd name="T1" fmla="*/ 32 h 32"/>
                  <a:gd name="T2" fmla="*/ 9 w 9"/>
                  <a:gd name="T3" fmla="*/ 32 h 32"/>
                  <a:gd name="T4" fmla="*/ 8 w 9"/>
                  <a:gd name="T5" fmla="*/ 27 h 32"/>
                  <a:gd name="T6" fmla="*/ 7 w 9"/>
                  <a:gd name="T7" fmla="*/ 18 h 32"/>
                  <a:gd name="T8" fmla="*/ 0 w 9"/>
                  <a:gd name="T9" fmla="*/ 18 h 32"/>
                  <a:gd name="T10" fmla="*/ 7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9" y="32"/>
                    </a:moveTo>
                    <a:lnTo>
                      <a:pt x="9" y="32"/>
                    </a:lnTo>
                    <a:lnTo>
                      <a:pt x="8" y="27"/>
                    </a:lnTo>
                    <a:lnTo>
                      <a:pt x="7" y="18"/>
                    </a:lnTo>
                    <a:lnTo>
                      <a:pt x="0" y="18"/>
                    </a:lnTo>
                    <a:lnTo>
                      <a:pt x="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1" name="Freeform 302"/>
              <p:cNvSpPr>
                <a:spLocks/>
              </p:cNvSpPr>
              <p:nvPr/>
            </p:nvSpPr>
            <p:spPr bwMode="auto">
              <a:xfrm>
                <a:off x="3692" y="2564"/>
                <a:ext cx="13" cy="49"/>
              </a:xfrm>
              <a:custGeom>
                <a:avLst/>
                <a:gdLst>
                  <a:gd name="T0" fmla="*/ 3 w 13"/>
                  <a:gd name="T1" fmla="*/ 0 h 49"/>
                  <a:gd name="T2" fmla="*/ 13 w 13"/>
                  <a:gd name="T3" fmla="*/ 28 h 49"/>
                  <a:gd name="T4" fmla="*/ 3 w 13"/>
                  <a:gd name="T5" fmla="*/ 28 h 49"/>
                  <a:gd name="T6" fmla="*/ 3 w 13"/>
                  <a:gd name="T7" fmla="*/ 28 h 49"/>
                  <a:gd name="T8" fmla="*/ 2 w 13"/>
                  <a:gd name="T9" fmla="*/ 41 h 49"/>
                  <a:gd name="T10" fmla="*/ 1 w 13"/>
                  <a:gd name="T11" fmla="*/ 46 h 49"/>
                  <a:gd name="T12" fmla="*/ 0 w 13"/>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13" h="49">
                    <a:moveTo>
                      <a:pt x="3" y="0"/>
                    </a:moveTo>
                    <a:lnTo>
                      <a:pt x="13" y="28"/>
                    </a:lnTo>
                    <a:lnTo>
                      <a:pt x="3" y="28"/>
                    </a:lnTo>
                    <a:lnTo>
                      <a:pt x="3" y="28"/>
                    </a:lnTo>
                    <a:lnTo>
                      <a:pt x="2" y="41"/>
                    </a:lnTo>
                    <a:lnTo>
                      <a:pt x="1" y="46"/>
                    </a:lnTo>
                    <a:lnTo>
                      <a:pt x="0" y="4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2" name="Freeform 303"/>
              <p:cNvSpPr>
                <a:spLocks/>
              </p:cNvSpPr>
              <p:nvPr/>
            </p:nvSpPr>
            <p:spPr bwMode="auto">
              <a:xfrm>
                <a:off x="3654" y="2529"/>
                <a:ext cx="57" cy="42"/>
              </a:xfrm>
              <a:custGeom>
                <a:avLst/>
                <a:gdLst>
                  <a:gd name="T0" fmla="*/ 9 w 57"/>
                  <a:gd name="T1" fmla="*/ 39 h 42"/>
                  <a:gd name="T2" fmla="*/ 9 w 57"/>
                  <a:gd name="T3" fmla="*/ 39 h 42"/>
                  <a:gd name="T4" fmla="*/ 7 w 57"/>
                  <a:gd name="T5" fmla="*/ 42 h 42"/>
                  <a:gd name="T6" fmla="*/ 5 w 57"/>
                  <a:gd name="T7" fmla="*/ 42 h 42"/>
                  <a:gd name="T8" fmla="*/ 5 w 57"/>
                  <a:gd name="T9" fmla="*/ 42 h 42"/>
                  <a:gd name="T10" fmla="*/ 3 w 57"/>
                  <a:gd name="T11" fmla="*/ 42 h 42"/>
                  <a:gd name="T12" fmla="*/ 3 w 57"/>
                  <a:gd name="T13" fmla="*/ 42 h 42"/>
                  <a:gd name="T14" fmla="*/ 2 w 57"/>
                  <a:gd name="T15" fmla="*/ 41 h 42"/>
                  <a:gd name="T16" fmla="*/ 1 w 57"/>
                  <a:gd name="T17" fmla="*/ 40 h 42"/>
                  <a:gd name="T18" fmla="*/ 0 w 57"/>
                  <a:gd name="T19" fmla="*/ 38 h 42"/>
                  <a:gd name="T20" fmla="*/ 0 w 57"/>
                  <a:gd name="T21" fmla="*/ 36 h 42"/>
                  <a:gd name="T22" fmla="*/ 11 w 57"/>
                  <a:gd name="T23" fmla="*/ 7 h 42"/>
                  <a:gd name="T24" fmla="*/ 11 w 57"/>
                  <a:gd name="T25" fmla="*/ 7 h 42"/>
                  <a:gd name="T26" fmla="*/ 13 w 57"/>
                  <a:gd name="T27" fmla="*/ 5 h 42"/>
                  <a:gd name="T28" fmla="*/ 17 w 57"/>
                  <a:gd name="T29" fmla="*/ 2 h 42"/>
                  <a:gd name="T30" fmla="*/ 22 w 57"/>
                  <a:gd name="T31" fmla="*/ 1 h 42"/>
                  <a:gd name="T32" fmla="*/ 28 w 57"/>
                  <a:gd name="T33" fmla="*/ 0 h 42"/>
                  <a:gd name="T34" fmla="*/ 28 w 57"/>
                  <a:gd name="T35" fmla="*/ 0 h 42"/>
                  <a:gd name="T36" fmla="*/ 35 w 57"/>
                  <a:gd name="T37" fmla="*/ 1 h 42"/>
                  <a:gd name="T38" fmla="*/ 40 w 57"/>
                  <a:gd name="T39" fmla="*/ 2 h 42"/>
                  <a:gd name="T40" fmla="*/ 44 w 57"/>
                  <a:gd name="T41" fmla="*/ 5 h 42"/>
                  <a:gd name="T42" fmla="*/ 46 w 57"/>
                  <a:gd name="T43" fmla="*/ 7 h 42"/>
                  <a:gd name="T44" fmla="*/ 57 w 57"/>
                  <a:gd name="T45" fmla="*/ 36 h 42"/>
                  <a:gd name="T46" fmla="*/ 57 w 57"/>
                  <a:gd name="T47" fmla="*/ 36 h 42"/>
                  <a:gd name="T48" fmla="*/ 57 w 57"/>
                  <a:gd name="T49" fmla="*/ 38 h 42"/>
                  <a:gd name="T50" fmla="*/ 57 w 57"/>
                  <a:gd name="T51" fmla="*/ 40 h 42"/>
                  <a:gd name="T52" fmla="*/ 56 w 57"/>
                  <a:gd name="T53" fmla="*/ 41 h 42"/>
                  <a:gd name="T54" fmla="*/ 54 w 57"/>
                  <a:gd name="T55" fmla="*/ 42 h 42"/>
                  <a:gd name="T56" fmla="*/ 54 w 57"/>
                  <a:gd name="T57" fmla="*/ 42 h 42"/>
                  <a:gd name="T58" fmla="*/ 53 w 57"/>
                  <a:gd name="T59" fmla="*/ 42 h 42"/>
                  <a:gd name="T60" fmla="*/ 53 w 57"/>
                  <a:gd name="T61" fmla="*/ 42 h 42"/>
                  <a:gd name="T62" fmla="*/ 50 w 57"/>
                  <a:gd name="T63" fmla="*/ 42 h 42"/>
                  <a:gd name="T64" fmla="*/ 48 w 57"/>
                  <a:gd name="T6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42">
                    <a:moveTo>
                      <a:pt x="9" y="39"/>
                    </a:moveTo>
                    <a:lnTo>
                      <a:pt x="9" y="39"/>
                    </a:lnTo>
                    <a:lnTo>
                      <a:pt x="7" y="42"/>
                    </a:lnTo>
                    <a:lnTo>
                      <a:pt x="5" y="42"/>
                    </a:lnTo>
                    <a:lnTo>
                      <a:pt x="5" y="42"/>
                    </a:lnTo>
                    <a:lnTo>
                      <a:pt x="3" y="42"/>
                    </a:lnTo>
                    <a:lnTo>
                      <a:pt x="3" y="42"/>
                    </a:lnTo>
                    <a:lnTo>
                      <a:pt x="2" y="41"/>
                    </a:lnTo>
                    <a:lnTo>
                      <a:pt x="1" y="40"/>
                    </a:lnTo>
                    <a:lnTo>
                      <a:pt x="0" y="38"/>
                    </a:lnTo>
                    <a:lnTo>
                      <a:pt x="0" y="36"/>
                    </a:lnTo>
                    <a:lnTo>
                      <a:pt x="11" y="7"/>
                    </a:lnTo>
                    <a:lnTo>
                      <a:pt x="11" y="7"/>
                    </a:lnTo>
                    <a:lnTo>
                      <a:pt x="13" y="5"/>
                    </a:lnTo>
                    <a:lnTo>
                      <a:pt x="17" y="2"/>
                    </a:lnTo>
                    <a:lnTo>
                      <a:pt x="22" y="1"/>
                    </a:lnTo>
                    <a:lnTo>
                      <a:pt x="28" y="0"/>
                    </a:lnTo>
                    <a:lnTo>
                      <a:pt x="28" y="0"/>
                    </a:lnTo>
                    <a:lnTo>
                      <a:pt x="35" y="1"/>
                    </a:lnTo>
                    <a:lnTo>
                      <a:pt x="40" y="2"/>
                    </a:lnTo>
                    <a:lnTo>
                      <a:pt x="44" y="5"/>
                    </a:lnTo>
                    <a:lnTo>
                      <a:pt x="46" y="7"/>
                    </a:lnTo>
                    <a:lnTo>
                      <a:pt x="57" y="36"/>
                    </a:lnTo>
                    <a:lnTo>
                      <a:pt x="57" y="36"/>
                    </a:lnTo>
                    <a:lnTo>
                      <a:pt x="57" y="38"/>
                    </a:lnTo>
                    <a:lnTo>
                      <a:pt x="57" y="40"/>
                    </a:lnTo>
                    <a:lnTo>
                      <a:pt x="56" y="41"/>
                    </a:lnTo>
                    <a:lnTo>
                      <a:pt x="54" y="42"/>
                    </a:lnTo>
                    <a:lnTo>
                      <a:pt x="54" y="42"/>
                    </a:lnTo>
                    <a:lnTo>
                      <a:pt x="53" y="42"/>
                    </a:lnTo>
                    <a:lnTo>
                      <a:pt x="53" y="42"/>
                    </a:lnTo>
                    <a:lnTo>
                      <a:pt x="50" y="42"/>
                    </a:lnTo>
                    <a:lnTo>
                      <a:pt x="48" y="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3" name="Freeform 304"/>
              <p:cNvSpPr>
                <a:spLocks/>
              </p:cNvSpPr>
              <p:nvPr/>
            </p:nvSpPr>
            <p:spPr bwMode="auto">
              <a:xfrm>
                <a:off x="3660" y="2564"/>
                <a:ext cx="13" cy="49"/>
              </a:xfrm>
              <a:custGeom>
                <a:avLst/>
                <a:gdLst>
                  <a:gd name="T0" fmla="*/ 13 w 13"/>
                  <a:gd name="T1" fmla="*/ 49 h 49"/>
                  <a:gd name="T2" fmla="*/ 13 w 13"/>
                  <a:gd name="T3" fmla="*/ 49 h 49"/>
                  <a:gd name="T4" fmla="*/ 12 w 13"/>
                  <a:gd name="T5" fmla="*/ 46 h 49"/>
                  <a:gd name="T6" fmla="*/ 12 w 13"/>
                  <a:gd name="T7" fmla="*/ 41 h 49"/>
                  <a:gd name="T8" fmla="*/ 11 w 13"/>
                  <a:gd name="T9" fmla="*/ 28 h 49"/>
                  <a:gd name="T10" fmla="*/ 0 w 13"/>
                  <a:gd name="T11" fmla="*/ 28 h 49"/>
                  <a:gd name="T12" fmla="*/ 10 w 13"/>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3" h="49">
                    <a:moveTo>
                      <a:pt x="13" y="49"/>
                    </a:moveTo>
                    <a:lnTo>
                      <a:pt x="13" y="49"/>
                    </a:lnTo>
                    <a:lnTo>
                      <a:pt x="12" y="46"/>
                    </a:lnTo>
                    <a:lnTo>
                      <a:pt x="12" y="41"/>
                    </a:lnTo>
                    <a:lnTo>
                      <a:pt x="11" y="28"/>
                    </a:lnTo>
                    <a:lnTo>
                      <a:pt x="0" y="28"/>
                    </a:lnTo>
                    <a:lnTo>
                      <a:pt x="1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4" name="Freeform 305"/>
              <p:cNvSpPr>
                <a:spLocks/>
              </p:cNvSpPr>
              <p:nvPr/>
            </p:nvSpPr>
            <p:spPr bwMode="auto">
              <a:xfrm>
                <a:off x="3719" y="2529"/>
                <a:ext cx="44" cy="79"/>
              </a:xfrm>
              <a:custGeom>
                <a:avLst/>
                <a:gdLst>
                  <a:gd name="T0" fmla="*/ 11 w 44"/>
                  <a:gd name="T1" fmla="*/ 79 h 79"/>
                  <a:gd name="T2" fmla="*/ 11 w 44"/>
                  <a:gd name="T3" fmla="*/ 79 h 79"/>
                  <a:gd name="T4" fmla="*/ 9 w 44"/>
                  <a:gd name="T5" fmla="*/ 66 h 79"/>
                  <a:gd name="T6" fmla="*/ 6 w 44"/>
                  <a:gd name="T7" fmla="*/ 52 h 79"/>
                  <a:gd name="T8" fmla="*/ 6 w 44"/>
                  <a:gd name="T9" fmla="*/ 52 h 79"/>
                  <a:gd name="T10" fmla="*/ 5 w 44"/>
                  <a:gd name="T11" fmla="*/ 50 h 79"/>
                  <a:gd name="T12" fmla="*/ 4 w 44"/>
                  <a:gd name="T13" fmla="*/ 48 h 79"/>
                  <a:gd name="T14" fmla="*/ 3 w 44"/>
                  <a:gd name="T15" fmla="*/ 47 h 79"/>
                  <a:gd name="T16" fmla="*/ 3 w 44"/>
                  <a:gd name="T17" fmla="*/ 43 h 79"/>
                  <a:gd name="T18" fmla="*/ 3 w 44"/>
                  <a:gd name="T19" fmla="*/ 43 h 79"/>
                  <a:gd name="T20" fmla="*/ 0 w 44"/>
                  <a:gd name="T21" fmla="*/ 30 h 79"/>
                  <a:gd name="T22" fmla="*/ 0 w 44"/>
                  <a:gd name="T23" fmla="*/ 19 h 79"/>
                  <a:gd name="T24" fmla="*/ 0 w 44"/>
                  <a:gd name="T25" fmla="*/ 9 h 79"/>
                  <a:gd name="T26" fmla="*/ 0 w 44"/>
                  <a:gd name="T27" fmla="*/ 9 h 79"/>
                  <a:gd name="T28" fmla="*/ 0 w 44"/>
                  <a:gd name="T29" fmla="*/ 7 h 79"/>
                  <a:gd name="T30" fmla="*/ 3 w 44"/>
                  <a:gd name="T31" fmla="*/ 5 h 79"/>
                  <a:gd name="T32" fmla="*/ 7 w 44"/>
                  <a:gd name="T33" fmla="*/ 3 h 79"/>
                  <a:gd name="T34" fmla="*/ 14 w 44"/>
                  <a:gd name="T35" fmla="*/ 1 h 79"/>
                  <a:gd name="T36" fmla="*/ 22 w 44"/>
                  <a:gd name="T37" fmla="*/ 0 h 79"/>
                  <a:gd name="T38" fmla="*/ 22 w 44"/>
                  <a:gd name="T39" fmla="*/ 0 h 79"/>
                  <a:gd name="T40" fmla="*/ 29 w 44"/>
                  <a:gd name="T41" fmla="*/ 1 h 79"/>
                  <a:gd name="T42" fmla="*/ 36 w 44"/>
                  <a:gd name="T43" fmla="*/ 3 h 79"/>
                  <a:gd name="T44" fmla="*/ 42 w 44"/>
                  <a:gd name="T45" fmla="*/ 5 h 79"/>
                  <a:gd name="T46" fmla="*/ 43 w 44"/>
                  <a:gd name="T47" fmla="*/ 7 h 79"/>
                  <a:gd name="T48" fmla="*/ 43 w 44"/>
                  <a:gd name="T49" fmla="*/ 9 h 79"/>
                  <a:gd name="T50" fmla="*/ 43 w 44"/>
                  <a:gd name="T51" fmla="*/ 9 h 79"/>
                  <a:gd name="T52" fmla="*/ 44 w 44"/>
                  <a:gd name="T53" fmla="*/ 19 h 79"/>
                  <a:gd name="T54" fmla="*/ 43 w 44"/>
                  <a:gd name="T55" fmla="*/ 30 h 79"/>
                  <a:gd name="T56" fmla="*/ 42 w 44"/>
                  <a:gd name="T57" fmla="*/ 43 h 79"/>
                  <a:gd name="T58" fmla="*/ 42 w 44"/>
                  <a:gd name="T59" fmla="*/ 43 h 79"/>
                  <a:gd name="T60" fmla="*/ 41 w 44"/>
                  <a:gd name="T61" fmla="*/ 47 h 79"/>
                  <a:gd name="T62" fmla="*/ 40 w 44"/>
                  <a:gd name="T63" fmla="*/ 48 h 79"/>
                  <a:gd name="T64" fmla="*/ 39 w 44"/>
                  <a:gd name="T65" fmla="*/ 50 h 79"/>
                  <a:gd name="T66" fmla="*/ 37 w 44"/>
                  <a:gd name="T67" fmla="*/ 52 h 79"/>
                  <a:gd name="T68" fmla="*/ 37 w 44"/>
                  <a:gd name="T69" fmla="*/ 52 h 79"/>
                  <a:gd name="T70" fmla="*/ 35 w 44"/>
                  <a:gd name="T71" fmla="*/ 66 h 79"/>
                  <a:gd name="T72" fmla="*/ 32 w 44"/>
                  <a:gd name="T7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79">
                    <a:moveTo>
                      <a:pt x="11" y="79"/>
                    </a:moveTo>
                    <a:lnTo>
                      <a:pt x="11" y="79"/>
                    </a:lnTo>
                    <a:lnTo>
                      <a:pt x="9" y="66"/>
                    </a:lnTo>
                    <a:lnTo>
                      <a:pt x="6" y="52"/>
                    </a:lnTo>
                    <a:lnTo>
                      <a:pt x="6" y="52"/>
                    </a:lnTo>
                    <a:lnTo>
                      <a:pt x="5" y="50"/>
                    </a:lnTo>
                    <a:lnTo>
                      <a:pt x="4" y="48"/>
                    </a:lnTo>
                    <a:lnTo>
                      <a:pt x="3" y="47"/>
                    </a:lnTo>
                    <a:lnTo>
                      <a:pt x="3" y="43"/>
                    </a:lnTo>
                    <a:lnTo>
                      <a:pt x="3" y="43"/>
                    </a:lnTo>
                    <a:lnTo>
                      <a:pt x="0" y="30"/>
                    </a:lnTo>
                    <a:lnTo>
                      <a:pt x="0" y="19"/>
                    </a:lnTo>
                    <a:lnTo>
                      <a:pt x="0" y="9"/>
                    </a:lnTo>
                    <a:lnTo>
                      <a:pt x="0" y="9"/>
                    </a:lnTo>
                    <a:lnTo>
                      <a:pt x="0" y="7"/>
                    </a:lnTo>
                    <a:lnTo>
                      <a:pt x="3" y="5"/>
                    </a:lnTo>
                    <a:lnTo>
                      <a:pt x="7" y="3"/>
                    </a:lnTo>
                    <a:lnTo>
                      <a:pt x="14" y="1"/>
                    </a:lnTo>
                    <a:lnTo>
                      <a:pt x="22" y="0"/>
                    </a:lnTo>
                    <a:lnTo>
                      <a:pt x="22" y="0"/>
                    </a:lnTo>
                    <a:lnTo>
                      <a:pt x="29" y="1"/>
                    </a:lnTo>
                    <a:lnTo>
                      <a:pt x="36" y="3"/>
                    </a:lnTo>
                    <a:lnTo>
                      <a:pt x="42" y="5"/>
                    </a:lnTo>
                    <a:lnTo>
                      <a:pt x="43" y="7"/>
                    </a:lnTo>
                    <a:lnTo>
                      <a:pt x="43" y="9"/>
                    </a:lnTo>
                    <a:lnTo>
                      <a:pt x="43" y="9"/>
                    </a:lnTo>
                    <a:lnTo>
                      <a:pt x="44" y="19"/>
                    </a:lnTo>
                    <a:lnTo>
                      <a:pt x="43" y="30"/>
                    </a:lnTo>
                    <a:lnTo>
                      <a:pt x="42" y="43"/>
                    </a:lnTo>
                    <a:lnTo>
                      <a:pt x="42" y="43"/>
                    </a:lnTo>
                    <a:lnTo>
                      <a:pt x="41" y="47"/>
                    </a:lnTo>
                    <a:lnTo>
                      <a:pt x="40" y="48"/>
                    </a:lnTo>
                    <a:lnTo>
                      <a:pt x="39" y="50"/>
                    </a:lnTo>
                    <a:lnTo>
                      <a:pt x="37" y="52"/>
                    </a:lnTo>
                    <a:lnTo>
                      <a:pt x="37" y="52"/>
                    </a:lnTo>
                    <a:lnTo>
                      <a:pt x="35" y="66"/>
                    </a:lnTo>
                    <a:lnTo>
                      <a:pt x="32" y="7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5" name="Freeform 306"/>
              <p:cNvSpPr>
                <a:spLocks/>
              </p:cNvSpPr>
              <p:nvPr/>
            </p:nvSpPr>
            <p:spPr bwMode="auto">
              <a:xfrm>
                <a:off x="3771" y="2558"/>
                <a:ext cx="29" cy="52"/>
              </a:xfrm>
              <a:custGeom>
                <a:avLst/>
                <a:gdLst>
                  <a:gd name="T0" fmla="*/ 7 w 29"/>
                  <a:gd name="T1" fmla="*/ 52 h 52"/>
                  <a:gd name="T2" fmla="*/ 7 w 29"/>
                  <a:gd name="T3" fmla="*/ 52 h 52"/>
                  <a:gd name="T4" fmla="*/ 5 w 29"/>
                  <a:gd name="T5" fmla="*/ 43 h 52"/>
                  <a:gd name="T6" fmla="*/ 4 w 29"/>
                  <a:gd name="T7" fmla="*/ 34 h 52"/>
                  <a:gd name="T8" fmla="*/ 4 w 29"/>
                  <a:gd name="T9" fmla="*/ 34 h 52"/>
                  <a:gd name="T10" fmla="*/ 3 w 29"/>
                  <a:gd name="T11" fmla="*/ 31 h 52"/>
                  <a:gd name="T12" fmla="*/ 2 w 29"/>
                  <a:gd name="T13" fmla="*/ 29 h 52"/>
                  <a:gd name="T14" fmla="*/ 2 w 29"/>
                  <a:gd name="T15" fmla="*/ 29 h 52"/>
                  <a:gd name="T16" fmla="*/ 0 w 29"/>
                  <a:gd name="T17" fmla="*/ 20 h 52"/>
                  <a:gd name="T18" fmla="*/ 0 w 29"/>
                  <a:gd name="T19" fmla="*/ 12 h 52"/>
                  <a:gd name="T20" fmla="*/ 0 w 29"/>
                  <a:gd name="T21" fmla="*/ 5 h 52"/>
                  <a:gd name="T22" fmla="*/ 0 w 29"/>
                  <a:gd name="T23" fmla="*/ 5 h 52"/>
                  <a:gd name="T24" fmla="*/ 2 w 29"/>
                  <a:gd name="T25" fmla="*/ 3 h 52"/>
                  <a:gd name="T26" fmla="*/ 5 w 29"/>
                  <a:gd name="T27" fmla="*/ 1 h 52"/>
                  <a:gd name="T28" fmla="*/ 9 w 29"/>
                  <a:gd name="T29" fmla="*/ 0 h 52"/>
                  <a:gd name="T30" fmla="*/ 14 w 29"/>
                  <a:gd name="T31" fmla="*/ 0 h 52"/>
                  <a:gd name="T32" fmla="*/ 14 w 29"/>
                  <a:gd name="T33" fmla="*/ 0 h 52"/>
                  <a:gd name="T34" fmla="*/ 19 w 29"/>
                  <a:gd name="T35" fmla="*/ 0 h 52"/>
                  <a:gd name="T36" fmla="*/ 24 w 29"/>
                  <a:gd name="T37" fmla="*/ 1 h 52"/>
                  <a:gd name="T38" fmla="*/ 28 w 29"/>
                  <a:gd name="T39" fmla="*/ 3 h 52"/>
                  <a:gd name="T40" fmla="*/ 29 w 29"/>
                  <a:gd name="T41" fmla="*/ 5 h 52"/>
                  <a:gd name="T42" fmla="*/ 29 w 29"/>
                  <a:gd name="T43" fmla="*/ 5 h 52"/>
                  <a:gd name="T44" fmla="*/ 29 w 29"/>
                  <a:gd name="T45" fmla="*/ 12 h 52"/>
                  <a:gd name="T46" fmla="*/ 29 w 29"/>
                  <a:gd name="T47" fmla="*/ 20 h 52"/>
                  <a:gd name="T48" fmla="*/ 28 w 29"/>
                  <a:gd name="T49" fmla="*/ 29 h 52"/>
                  <a:gd name="T50" fmla="*/ 28 w 29"/>
                  <a:gd name="T51" fmla="*/ 29 h 52"/>
                  <a:gd name="T52" fmla="*/ 26 w 29"/>
                  <a:gd name="T53" fmla="*/ 31 h 52"/>
                  <a:gd name="T54" fmla="*/ 25 w 29"/>
                  <a:gd name="T55" fmla="*/ 34 h 52"/>
                  <a:gd name="T56" fmla="*/ 25 w 29"/>
                  <a:gd name="T57" fmla="*/ 34 h 52"/>
                  <a:gd name="T58" fmla="*/ 24 w 29"/>
                  <a:gd name="T59" fmla="*/ 43 h 52"/>
                  <a:gd name="T60" fmla="*/ 21 w 29"/>
                  <a:gd name="T6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52">
                    <a:moveTo>
                      <a:pt x="7" y="52"/>
                    </a:moveTo>
                    <a:lnTo>
                      <a:pt x="7" y="52"/>
                    </a:lnTo>
                    <a:lnTo>
                      <a:pt x="5" y="43"/>
                    </a:lnTo>
                    <a:lnTo>
                      <a:pt x="4" y="34"/>
                    </a:lnTo>
                    <a:lnTo>
                      <a:pt x="4" y="34"/>
                    </a:lnTo>
                    <a:lnTo>
                      <a:pt x="3" y="31"/>
                    </a:lnTo>
                    <a:lnTo>
                      <a:pt x="2" y="29"/>
                    </a:lnTo>
                    <a:lnTo>
                      <a:pt x="2" y="29"/>
                    </a:lnTo>
                    <a:lnTo>
                      <a:pt x="0" y="20"/>
                    </a:lnTo>
                    <a:lnTo>
                      <a:pt x="0" y="12"/>
                    </a:lnTo>
                    <a:lnTo>
                      <a:pt x="0" y="5"/>
                    </a:lnTo>
                    <a:lnTo>
                      <a:pt x="0" y="5"/>
                    </a:lnTo>
                    <a:lnTo>
                      <a:pt x="2" y="3"/>
                    </a:lnTo>
                    <a:lnTo>
                      <a:pt x="5" y="1"/>
                    </a:lnTo>
                    <a:lnTo>
                      <a:pt x="9" y="0"/>
                    </a:lnTo>
                    <a:lnTo>
                      <a:pt x="14" y="0"/>
                    </a:lnTo>
                    <a:lnTo>
                      <a:pt x="14" y="0"/>
                    </a:lnTo>
                    <a:lnTo>
                      <a:pt x="19" y="0"/>
                    </a:lnTo>
                    <a:lnTo>
                      <a:pt x="24" y="1"/>
                    </a:lnTo>
                    <a:lnTo>
                      <a:pt x="28" y="3"/>
                    </a:lnTo>
                    <a:lnTo>
                      <a:pt x="29" y="5"/>
                    </a:lnTo>
                    <a:lnTo>
                      <a:pt x="29" y="5"/>
                    </a:lnTo>
                    <a:lnTo>
                      <a:pt x="29" y="12"/>
                    </a:lnTo>
                    <a:lnTo>
                      <a:pt x="29" y="20"/>
                    </a:lnTo>
                    <a:lnTo>
                      <a:pt x="28" y="29"/>
                    </a:lnTo>
                    <a:lnTo>
                      <a:pt x="28" y="29"/>
                    </a:lnTo>
                    <a:lnTo>
                      <a:pt x="26" y="31"/>
                    </a:lnTo>
                    <a:lnTo>
                      <a:pt x="25" y="34"/>
                    </a:lnTo>
                    <a:lnTo>
                      <a:pt x="25" y="34"/>
                    </a:lnTo>
                    <a:lnTo>
                      <a:pt x="24" y="43"/>
                    </a:lnTo>
                    <a:lnTo>
                      <a:pt x="21" y="5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6" name="Freeform 307"/>
              <p:cNvSpPr>
                <a:spLocks/>
              </p:cNvSpPr>
              <p:nvPr/>
            </p:nvSpPr>
            <p:spPr bwMode="auto">
              <a:xfrm>
                <a:off x="3760" y="2429"/>
                <a:ext cx="37" cy="48"/>
              </a:xfrm>
              <a:custGeom>
                <a:avLst/>
                <a:gdLst>
                  <a:gd name="T0" fmla="*/ 37 w 37"/>
                  <a:gd name="T1" fmla="*/ 48 h 48"/>
                  <a:gd name="T2" fmla="*/ 37 w 37"/>
                  <a:gd name="T3" fmla="*/ 0 h 48"/>
                  <a:gd name="T4" fmla="*/ 0 w 37"/>
                  <a:gd name="T5" fmla="*/ 0 h 48"/>
                  <a:gd name="T6" fmla="*/ 0 w 37"/>
                  <a:gd name="T7" fmla="*/ 12 h 48"/>
                </a:gdLst>
                <a:ahLst/>
                <a:cxnLst>
                  <a:cxn ang="0">
                    <a:pos x="T0" y="T1"/>
                  </a:cxn>
                  <a:cxn ang="0">
                    <a:pos x="T2" y="T3"/>
                  </a:cxn>
                  <a:cxn ang="0">
                    <a:pos x="T4" y="T5"/>
                  </a:cxn>
                  <a:cxn ang="0">
                    <a:pos x="T6" y="T7"/>
                  </a:cxn>
                </a:cxnLst>
                <a:rect l="0" t="0" r="r" b="b"/>
                <a:pathLst>
                  <a:path w="37" h="48">
                    <a:moveTo>
                      <a:pt x="37" y="48"/>
                    </a:moveTo>
                    <a:lnTo>
                      <a:pt x="37" y="0"/>
                    </a:lnTo>
                    <a:lnTo>
                      <a:pt x="0" y="0"/>
                    </a:lnTo>
                    <a:lnTo>
                      <a:pt x="0"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7" name="Freeform 308"/>
              <p:cNvSpPr>
                <a:spLocks/>
              </p:cNvSpPr>
              <p:nvPr/>
            </p:nvSpPr>
            <p:spPr bwMode="auto">
              <a:xfrm>
                <a:off x="357" y="356"/>
                <a:ext cx="212" cy="175"/>
              </a:xfrm>
              <a:custGeom>
                <a:avLst/>
                <a:gdLst>
                  <a:gd name="T0" fmla="*/ 75 w 212"/>
                  <a:gd name="T1" fmla="*/ 148 h 175"/>
                  <a:gd name="T2" fmla="*/ 41 w 212"/>
                  <a:gd name="T3" fmla="*/ 144 h 175"/>
                  <a:gd name="T4" fmla="*/ 35 w 212"/>
                  <a:gd name="T5" fmla="*/ 140 h 175"/>
                  <a:gd name="T6" fmla="*/ 32 w 212"/>
                  <a:gd name="T7" fmla="*/ 120 h 175"/>
                  <a:gd name="T8" fmla="*/ 40 w 212"/>
                  <a:gd name="T9" fmla="*/ 115 h 175"/>
                  <a:gd name="T10" fmla="*/ 40 w 212"/>
                  <a:gd name="T11" fmla="*/ 109 h 175"/>
                  <a:gd name="T12" fmla="*/ 32 w 212"/>
                  <a:gd name="T13" fmla="*/ 105 h 175"/>
                  <a:gd name="T14" fmla="*/ 6 w 212"/>
                  <a:gd name="T15" fmla="*/ 105 h 175"/>
                  <a:gd name="T16" fmla="*/ 0 w 212"/>
                  <a:gd name="T17" fmla="*/ 112 h 175"/>
                  <a:gd name="T18" fmla="*/ 4 w 212"/>
                  <a:gd name="T19" fmla="*/ 118 h 175"/>
                  <a:gd name="T20" fmla="*/ 19 w 212"/>
                  <a:gd name="T21" fmla="*/ 120 h 175"/>
                  <a:gd name="T22" fmla="*/ 25 w 212"/>
                  <a:gd name="T23" fmla="*/ 142 h 175"/>
                  <a:gd name="T24" fmla="*/ 32 w 212"/>
                  <a:gd name="T25" fmla="*/ 151 h 175"/>
                  <a:gd name="T26" fmla="*/ 34 w 212"/>
                  <a:gd name="T27" fmla="*/ 155 h 175"/>
                  <a:gd name="T28" fmla="*/ 33 w 212"/>
                  <a:gd name="T29" fmla="*/ 162 h 175"/>
                  <a:gd name="T30" fmla="*/ 40 w 212"/>
                  <a:gd name="T31" fmla="*/ 168 h 175"/>
                  <a:gd name="T32" fmla="*/ 72 w 212"/>
                  <a:gd name="T33" fmla="*/ 173 h 175"/>
                  <a:gd name="T34" fmla="*/ 123 w 212"/>
                  <a:gd name="T35" fmla="*/ 174 h 175"/>
                  <a:gd name="T36" fmla="*/ 173 w 212"/>
                  <a:gd name="T37" fmla="*/ 168 h 175"/>
                  <a:gd name="T38" fmla="*/ 178 w 212"/>
                  <a:gd name="T39" fmla="*/ 165 h 175"/>
                  <a:gd name="T40" fmla="*/ 179 w 212"/>
                  <a:gd name="T41" fmla="*/ 158 h 175"/>
                  <a:gd name="T42" fmla="*/ 176 w 212"/>
                  <a:gd name="T43" fmla="*/ 153 h 175"/>
                  <a:gd name="T44" fmla="*/ 187 w 212"/>
                  <a:gd name="T45" fmla="*/ 146 h 175"/>
                  <a:gd name="T46" fmla="*/ 194 w 212"/>
                  <a:gd name="T47" fmla="*/ 120 h 175"/>
                  <a:gd name="T48" fmla="*/ 207 w 212"/>
                  <a:gd name="T49" fmla="*/ 119 h 175"/>
                  <a:gd name="T50" fmla="*/ 212 w 212"/>
                  <a:gd name="T51" fmla="*/ 112 h 175"/>
                  <a:gd name="T52" fmla="*/ 210 w 212"/>
                  <a:gd name="T53" fmla="*/ 107 h 175"/>
                  <a:gd name="T54" fmla="*/ 181 w 212"/>
                  <a:gd name="T55" fmla="*/ 105 h 175"/>
                  <a:gd name="T56" fmla="*/ 175 w 212"/>
                  <a:gd name="T57" fmla="*/ 107 h 175"/>
                  <a:gd name="T58" fmla="*/ 173 w 212"/>
                  <a:gd name="T59" fmla="*/ 112 h 175"/>
                  <a:gd name="T60" fmla="*/ 178 w 212"/>
                  <a:gd name="T61" fmla="*/ 119 h 175"/>
                  <a:gd name="T62" fmla="*/ 182 w 212"/>
                  <a:gd name="T63" fmla="*/ 120 h 175"/>
                  <a:gd name="T64" fmla="*/ 176 w 212"/>
                  <a:gd name="T65" fmla="*/ 142 h 175"/>
                  <a:gd name="T66" fmla="*/ 158 w 212"/>
                  <a:gd name="T67" fmla="*/ 143 h 175"/>
                  <a:gd name="T68" fmla="*/ 161 w 212"/>
                  <a:gd name="T69" fmla="*/ 122 h 175"/>
                  <a:gd name="T70" fmla="*/ 174 w 212"/>
                  <a:gd name="T71" fmla="*/ 76 h 175"/>
                  <a:gd name="T72" fmla="*/ 176 w 212"/>
                  <a:gd name="T73" fmla="*/ 49 h 175"/>
                  <a:gd name="T74" fmla="*/ 173 w 212"/>
                  <a:gd name="T75" fmla="*/ 29 h 175"/>
                  <a:gd name="T76" fmla="*/ 163 w 212"/>
                  <a:gd name="T77" fmla="*/ 14 h 175"/>
                  <a:gd name="T78" fmla="*/ 145 w 212"/>
                  <a:gd name="T79" fmla="*/ 5 h 175"/>
                  <a:gd name="T80" fmla="*/ 118 w 212"/>
                  <a:gd name="T81" fmla="*/ 0 h 175"/>
                  <a:gd name="T82" fmla="*/ 95 w 212"/>
                  <a:gd name="T83" fmla="*/ 1 h 175"/>
                  <a:gd name="T84" fmla="*/ 67 w 212"/>
                  <a:gd name="T85" fmla="*/ 5 h 175"/>
                  <a:gd name="T86" fmla="*/ 50 w 212"/>
                  <a:gd name="T87" fmla="*/ 16 h 175"/>
                  <a:gd name="T88" fmla="*/ 41 w 212"/>
                  <a:gd name="T89" fmla="*/ 31 h 175"/>
                  <a:gd name="T90" fmla="*/ 37 w 212"/>
                  <a:gd name="T91" fmla="*/ 59 h 175"/>
                  <a:gd name="T92" fmla="*/ 43 w 212"/>
                  <a:gd name="T93" fmla="*/ 91 h 175"/>
                  <a:gd name="T94" fmla="*/ 55 w 212"/>
                  <a:gd name="T95"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2" h="175">
                    <a:moveTo>
                      <a:pt x="95" y="149"/>
                    </a:moveTo>
                    <a:lnTo>
                      <a:pt x="95" y="149"/>
                    </a:lnTo>
                    <a:lnTo>
                      <a:pt x="75" y="148"/>
                    </a:lnTo>
                    <a:lnTo>
                      <a:pt x="59" y="146"/>
                    </a:lnTo>
                    <a:lnTo>
                      <a:pt x="41" y="144"/>
                    </a:lnTo>
                    <a:lnTo>
                      <a:pt x="41" y="144"/>
                    </a:lnTo>
                    <a:lnTo>
                      <a:pt x="37" y="142"/>
                    </a:lnTo>
                    <a:lnTo>
                      <a:pt x="35" y="140"/>
                    </a:lnTo>
                    <a:lnTo>
                      <a:pt x="35" y="140"/>
                    </a:lnTo>
                    <a:lnTo>
                      <a:pt x="30" y="120"/>
                    </a:lnTo>
                    <a:lnTo>
                      <a:pt x="32" y="120"/>
                    </a:lnTo>
                    <a:lnTo>
                      <a:pt x="32" y="120"/>
                    </a:lnTo>
                    <a:lnTo>
                      <a:pt x="35" y="119"/>
                    </a:lnTo>
                    <a:lnTo>
                      <a:pt x="37" y="118"/>
                    </a:lnTo>
                    <a:lnTo>
                      <a:pt x="40" y="115"/>
                    </a:lnTo>
                    <a:lnTo>
                      <a:pt x="40" y="112"/>
                    </a:lnTo>
                    <a:lnTo>
                      <a:pt x="40" y="112"/>
                    </a:lnTo>
                    <a:lnTo>
                      <a:pt x="40" y="109"/>
                    </a:lnTo>
                    <a:lnTo>
                      <a:pt x="37" y="107"/>
                    </a:lnTo>
                    <a:lnTo>
                      <a:pt x="35" y="105"/>
                    </a:lnTo>
                    <a:lnTo>
                      <a:pt x="32" y="105"/>
                    </a:lnTo>
                    <a:lnTo>
                      <a:pt x="9" y="105"/>
                    </a:lnTo>
                    <a:lnTo>
                      <a:pt x="9" y="105"/>
                    </a:lnTo>
                    <a:lnTo>
                      <a:pt x="6" y="105"/>
                    </a:lnTo>
                    <a:lnTo>
                      <a:pt x="4" y="107"/>
                    </a:lnTo>
                    <a:lnTo>
                      <a:pt x="1" y="109"/>
                    </a:lnTo>
                    <a:lnTo>
                      <a:pt x="0" y="112"/>
                    </a:lnTo>
                    <a:lnTo>
                      <a:pt x="0" y="112"/>
                    </a:lnTo>
                    <a:lnTo>
                      <a:pt x="1" y="115"/>
                    </a:lnTo>
                    <a:lnTo>
                      <a:pt x="4" y="118"/>
                    </a:lnTo>
                    <a:lnTo>
                      <a:pt x="6" y="119"/>
                    </a:lnTo>
                    <a:lnTo>
                      <a:pt x="9" y="120"/>
                    </a:lnTo>
                    <a:lnTo>
                      <a:pt x="19" y="120"/>
                    </a:lnTo>
                    <a:lnTo>
                      <a:pt x="19" y="120"/>
                    </a:lnTo>
                    <a:lnTo>
                      <a:pt x="25" y="142"/>
                    </a:lnTo>
                    <a:lnTo>
                      <a:pt x="25" y="142"/>
                    </a:lnTo>
                    <a:lnTo>
                      <a:pt x="26" y="146"/>
                    </a:lnTo>
                    <a:lnTo>
                      <a:pt x="29" y="149"/>
                    </a:lnTo>
                    <a:lnTo>
                      <a:pt x="32" y="151"/>
                    </a:lnTo>
                    <a:lnTo>
                      <a:pt x="37" y="153"/>
                    </a:lnTo>
                    <a:lnTo>
                      <a:pt x="37" y="153"/>
                    </a:lnTo>
                    <a:lnTo>
                      <a:pt x="34" y="155"/>
                    </a:lnTo>
                    <a:lnTo>
                      <a:pt x="33" y="158"/>
                    </a:lnTo>
                    <a:lnTo>
                      <a:pt x="33" y="158"/>
                    </a:lnTo>
                    <a:lnTo>
                      <a:pt x="33" y="162"/>
                    </a:lnTo>
                    <a:lnTo>
                      <a:pt x="34" y="165"/>
                    </a:lnTo>
                    <a:lnTo>
                      <a:pt x="37" y="167"/>
                    </a:lnTo>
                    <a:lnTo>
                      <a:pt x="40" y="168"/>
                    </a:lnTo>
                    <a:lnTo>
                      <a:pt x="40" y="168"/>
                    </a:lnTo>
                    <a:lnTo>
                      <a:pt x="56" y="171"/>
                    </a:lnTo>
                    <a:lnTo>
                      <a:pt x="72" y="173"/>
                    </a:lnTo>
                    <a:lnTo>
                      <a:pt x="90" y="174"/>
                    </a:lnTo>
                    <a:lnTo>
                      <a:pt x="106" y="175"/>
                    </a:lnTo>
                    <a:lnTo>
                      <a:pt x="123" y="174"/>
                    </a:lnTo>
                    <a:lnTo>
                      <a:pt x="140" y="173"/>
                    </a:lnTo>
                    <a:lnTo>
                      <a:pt x="157" y="171"/>
                    </a:lnTo>
                    <a:lnTo>
                      <a:pt x="173" y="168"/>
                    </a:lnTo>
                    <a:lnTo>
                      <a:pt x="173" y="168"/>
                    </a:lnTo>
                    <a:lnTo>
                      <a:pt x="176" y="167"/>
                    </a:lnTo>
                    <a:lnTo>
                      <a:pt x="178" y="165"/>
                    </a:lnTo>
                    <a:lnTo>
                      <a:pt x="179" y="162"/>
                    </a:lnTo>
                    <a:lnTo>
                      <a:pt x="179" y="158"/>
                    </a:lnTo>
                    <a:lnTo>
                      <a:pt x="179" y="158"/>
                    </a:lnTo>
                    <a:lnTo>
                      <a:pt x="178" y="156"/>
                    </a:lnTo>
                    <a:lnTo>
                      <a:pt x="176" y="153"/>
                    </a:lnTo>
                    <a:lnTo>
                      <a:pt x="176" y="153"/>
                    </a:lnTo>
                    <a:lnTo>
                      <a:pt x="180" y="151"/>
                    </a:lnTo>
                    <a:lnTo>
                      <a:pt x="185" y="149"/>
                    </a:lnTo>
                    <a:lnTo>
                      <a:pt x="187" y="146"/>
                    </a:lnTo>
                    <a:lnTo>
                      <a:pt x="189" y="142"/>
                    </a:lnTo>
                    <a:lnTo>
                      <a:pt x="189" y="142"/>
                    </a:lnTo>
                    <a:lnTo>
                      <a:pt x="194" y="120"/>
                    </a:lnTo>
                    <a:lnTo>
                      <a:pt x="204" y="120"/>
                    </a:lnTo>
                    <a:lnTo>
                      <a:pt x="204" y="120"/>
                    </a:lnTo>
                    <a:lnTo>
                      <a:pt x="207" y="119"/>
                    </a:lnTo>
                    <a:lnTo>
                      <a:pt x="210" y="118"/>
                    </a:lnTo>
                    <a:lnTo>
                      <a:pt x="211" y="115"/>
                    </a:lnTo>
                    <a:lnTo>
                      <a:pt x="212" y="112"/>
                    </a:lnTo>
                    <a:lnTo>
                      <a:pt x="212" y="112"/>
                    </a:lnTo>
                    <a:lnTo>
                      <a:pt x="211" y="109"/>
                    </a:lnTo>
                    <a:lnTo>
                      <a:pt x="210" y="107"/>
                    </a:lnTo>
                    <a:lnTo>
                      <a:pt x="207" y="105"/>
                    </a:lnTo>
                    <a:lnTo>
                      <a:pt x="204" y="105"/>
                    </a:lnTo>
                    <a:lnTo>
                      <a:pt x="181" y="105"/>
                    </a:lnTo>
                    <a:lnTo>
                      <a:pt x="181" y="105"/>
                    </a:lnTo>
                    <a:lnTo>
                      <a:pt x="178" y="105"/>
                    </a:lnTo>
                    <a:lnTo>
                      <a:pt x="175" y="107"/>
                    </a:lnTo>
                    <a:lnTo>
                      <a:pt x="174" y="109"/>
                    </a:lnTo>
                    <a:lnTo>
                      <a:pt x="173" y="112"/>
                    </a:lnTo>
                    <a:lnTo>
                      <a:pt x="173" y="112"/>
                    </a:lnTo>
                    <a:lnTo>
                      <a:pt x="174" y="115"/>
                    </a:lnTo>
                    <a:lnTo>
                      <a:pt x="175" y="118"/>
                    </a:lnTo>
                    <a:lnTo>
                      <a:pt x="178" y="119"/>
                    </a:lnTo>
                    <a:lnTo>
                      <a:pt x="181" y="120"/>
                    </a:lnTo>
                    <a:lnTo>
                      <a:pt x="182" y="120"/>
                    </a:lnTo>
                    <a:lnTo>
                      <a:pt x="182" y="120"/>
                    </a:lnTo>
                    <a:lnTo>
                      <a:pt x="177" y="140"/>
                    </a:lnTo>
                    <a:lnTo>
                      <a:pt x="177" y="140"/>
                    </a:lnTo>
                    <a:lnTo>
                      <a:pt x="176" y="142"/>
                    </a:lnTo>
                    <a:lnTo>
                      <a:pt x="172" y="144"/>
                    </a:lnTo>
                    <a:lnTo>
                      <a:pt x="172" y="144"/>
                    </a:lnTo>
                    <a:lnTo>
                      <a:pt x="158" y="143"/>
                    </a:lnTo>
                    <a:lnTo>
                      <a:pt x="158" y="143"/>
                    </a:lnTo>
                    <a:lnTo>
                      <a:pt x="159" y="133"/>
                    </a:lnTo>
                    <a:lnTo>
                      <a:pt x="161" y="122"/>
                    </a:lnTo>
                    <a:lnTo>
                      <a:pt x="165" y="106"/>
                    </a:lnTo>
                    <a:lnTo>
                      <a:pt x="170" y="91"/>
                    </a:lnTo>
                    <a:lnTo>
                      <a:pt x="174" y="76"/>
                    </a:lnTo>
                    <a:lnTo>
                      <a:pt x="174" y="76"/>
                    </a:lnTo>
                    <a:lnTo>
                      <a:pt x="176" y="58"/>
                    </a:lnTo>
                    <a:lnTo>
                      <a:pt x="176" y="49"/>
                    </a:lnTo>
                    <a:lnTo>
                      <a:pt x="175" y="42"/>
                    </a:lnTo>
                    <a:lnTo>
                      <a:pt x="174" y="35"/>
                    </a:lnTo>
                    <a:lnTo>
                      <a:pt x="173" y="29"/>
                    </a:lnTo>
                    <a:lnTo>
                      <a:pt x="170" y="24"/>
                    </a:lnTo>
                    <a:lnTo>
                      <a:pt x="167" y="19"/>
                    </a:lnTo>
                    <a:lnTo>
                      <a:pt x="163" y="14"/>
                    </a:lnTo>
                    <a:lnTo>
                      <a:pt x="158" y="10"/>
                    </a:lnTo>
                    <a:lnTo>
                      <a:pt x="152" y="7"/>
                    </a:lnTo>
                    <a:lnTo>
                      <a:pt x="145" y="5"/>
                    </a:lnTo>
                    <a:lnTo>
                      <a:pt x="137" y="3"/>
                    </a:lnTo>
                    <a:lnTo>
                      <a:pt x="128" y="1"/>
                    </a:lnTo>
                    <a:lnTo>
                      <a:pt x="118" y="0"/>
                    </a:lnTo>
                    <a:lnTo>
                      <a:pt x="106" y="0"/>
                    </a:lnTo>
                    <a:lnTo>
                      <a:pt x="106" y="0"/>
                    </a:lnTo>
                    <a:lnTo>
                      <a:pt x="95" y="1"/>
                    </a:lnTo>
                    <a:lnTo>
                      <a:pt x="85" y="1"/>
                    </a:lnTo>
                    <a:lnTo>
                      <a:pt x="75" y="3"/>
                    </a:lnTo>
                    <a:lnTo>
                      <a:pt x="67" y="5"/>
                    </a:lnTo>
                    <a:lnTo>
                      <a:pt x="61" y="8"/>
                    </a:lnTo>
                    <a:lnTo>
                      <a:pt x="55" y="11"/>
                    </a:lnTo>
                    <a:lnTo>
                      <a:pt x="50" y="16"/>
                    </a:lnTo>
                    <a:lnTo>
                      <a:pt x="46" y="21"/>
                    </a:lnTo>
                    <a:lnTo>
                      <a:pt x="43" y="25"/>
                    </a:lnTo>
                    <a:lnTo>
                      <a:pt x="41" y="31"/>
                    </a:lnTo>
                    <a:lnTo>
                      <a:pt x="38" y="37"/>
                    </a:lnTo>
                    <a:lnTo>
                      <a:pt x="37" y="44"/>
                    </a:lnTo>
                    <a:lnTo>
                      <a:pt x="37" y="59"/>
                    </a:lnTo>
                    <a:lnTo>
                      <a:pt x="40" y="76"/>
                    </a:lnTo>
                    <a:lnTo>
                      <a:pt x="40" y="76"/>
                    </a:lnTo>
                    <a:lnTo>
                      <a:pt x="43" y="91"/>
                    </a:lnTo>
                    <a:lnTo>
                      <a:pt x="47" y="105"/>
                    </a:lnTo>
                    <a:lnTo>
                      <a:pt x="52" y="120"/>
                    </a:lnTo>
                    <a:lnTo>
                      <a:pt x="55" y="1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8" name="Freeform 309"/>
              <p:cNvSpPr>
                <a:spLocks/>
              </p:cNvSpPr>
              <p:nvPr/>
            </p:nvSpPr>
            <p:spPr bwMode="auto">
              <a:xfrm>
                <a:off x="378" y="537"/>
                <a:ext cx="172" cy="76"/>
              </a:xfrm>
              <a:custGeom>
                <a:avLst/>
                <a:gdLst>
                  <a:gd name="T0" fmla="*/ 172 w 172"/>
                  <a:gd name="T1" fmla="*/ 76 h 76"/>
                  <a:gd name="T2" fmla="*/ 172 w 172"/>
                  <a:gd name="T3" fmla="*/ 47 h 76"/>
                  <a:gd name="T4" fmla="*/ 166 w 172"/>
                  <a:gd name="T5" fmla="*/ 47 h 76"/>
                  <a:gd name="T6" fmla="*/ 166 w 172"/>
                  <a:gd name="T7" fmla="*/ 47 h 76"/>
                  <a:gd name="T8" fmla="*/ 157 w 172"/>
                  <a:gd name="T9" fmla="*/ 41 h 76"/>
                  <a:gd name="T10" fmla="*/ 143 w 172"/>
                  <a:gd name="T11" fmla="*/ 32 h 76"/>
                  <a:gd name="T12" fmla="*/ 134 w 172"/>
                  <a:gd name="T13" fmla="*/ 28 h 76"/>
                  <a:gd name="T14" fmla="*/ 123 w 172"/>
                  <a:gd name="T15" fmla="*/ 24 h 76"/>
                  <a:gd name="T16" fmla="*/ 112 w 172"/>
                  <a:gd name="T17" fmla="*/ 21 h 76"/>
                  <a:gd name="T18" fmla="*/ 101 w 172"/>
                  <a:gd name="T19" fmla="*/ 19 h 76"/>
                  <a:gd name="T20" fmla="*/ 101 w 172"/>
                  <a:gd name="T21" fmla="*/ 19 h 76"/>
                  <a:gd name="T22" fmla="*/ 101 w 172"/>
                  <a:gd name="T23" fmla="*/ 18 h 76"/>
                  <a:gd name="T24" fmla="*/ 101 w 172"/>
                  <a:gd name="T25" fmla="*/ 18 h 76"/>
                  <a:gd name="T26" fmla="*/ 100 w 172"/>
                  <a:gd name="T27" fmla="*/ 13 h 76"/>
                  <a:gd name="T28" fmla="*/ 98 w 172"/>
                  <a:gd name="T29" fmla="*/ 9 h 76"/>
                  <a:gd name="T30" fmla="*/ 96 w 172"/>
                  <a:gd name="T31" fmla="*/ 6 h 76"/>
                  <a:gd name="T32" fmla="*/ 92 w 172"/>
                  <a:gd name="T33" fmla="*/ 4 h 76"/>
                  <a:gd name="T34" fmla="*/ 92 w 172"/>
                  <a:gd name="T35" fmla="*/ 0 h 76"/>
                  <a:gd name="T36" fmla="*/ 79 w 172"/>
                  <a:gd name="T37" fmla="*/ 0 h 76"/>
                  <a:gd name="T38" fmla="*/ 79 w 172"/>
                  <a:gd name="T39" fmla="*/ 4 h 76"/>
                  <a:gd name="T40" fmla="*/ 79 w 172"/>
                  <a:gd name="T41" fmla="*/ 4 h 76"/>
                  <a:gd name="T42" fmla="*/ 77 w 172"/>
                  <a:gd name="T43" fmla="*/ 6 h 76"/>
                  <a:gd name="T44" fmla="*/ 74 w 172"/>
                  <a:gd name="T45" fmla="*/ 8 h 76"/>
                  <a:gd name="T46" fmla="*/ 73 w 172"/>
                  <a:gd name="T47" fmla="*/ 10 h 76"/>
                  <a:gd name="T48" fmla="*/ 71 w 172"/>
                  <a:gd name="T49" fmla="*/ 13 h 76"/>
                  <a:gd name="T50" fmla="*/ 71 w 172"/>
                  <a:gd name="T51" fmla="*/ 13 h 76"/>
                  <a:gd name="T52" fmla="*/ 78 w 172"/>
                  <a:gd name="T53" fmla="*/ 13 h 76"/>
                  <a:gd name="T54" fmla="*/ 78 w 172"/>
                  <a:gd name="T55" fmla="*/ 13 h 76"/>
                  <a:gd name="T56" fmla="*/ 80 w 172"/>
                  <a:gd name="T57" fmla="*/ 13 h 76"/>
                  <a:gd name="T58" fmla="*/ 80 w 172"/>
                  <a:gd name="T59" fmla="*/ 16 h 76"/>
                  <a:gd name="T60" fmla="*/ 80 w 172"/>
                  <a:gd name="T61" fmla="*/ 16 h 76"/>
                  <a:gd name="T62" fmla="*/ 80 w 172"/>
                  <a:gd name="T63" fmla="*/ 18 h 76"/>
                  <a:gd name="T64" fmla="*/ 78 w 172"/>
                  <a:gd name="T65" fmla="*/ 19 h 76"/>
                  <a:gd name="T66" fmla="*/ 78 w 172"/>
                  <a:gd name="T67" fmla="*/ 19 h 76"/>
                  <a:gd name="T68" fmla="*/ 70 w 172"/>
                  <a:gd name="T69" fmla="*/ 19 h 76"/>
                  <a:gd name="T70" fmla="*/ 70 w 172"/>
                  <a:gd name="T71" fmla="*/ 19 h 76"/>
                  <a:gd name="T72" fmla="*/ 59 w 172"/>
                  <a:gd name="T73" fmla="*/ 21 h 76"/>
                  <a:gd name="T74" fmla="*/ 48 w 172"/>
                  <a:gd name="T75" fmla="*/ 24 h 76"/>
                  <a:gd name="T76" fmla="*/ 38 w 172"/>
                  <a:gd name="T77" fmla="*/ 28 h 76"/>
                  <a:gd name="T78" fmla="*/ 29 w 172"/>
                  <a:gd name="T79" fmla="*/ 32 h 76"/>
                  <a:gd name="T80" fmla="*/ 13 w 172"/>
                  <a:gd name="T81" fmla="*/ 41 h 76"/>
                  <a:gd name="T82" fmla="*/ 6 w 172"/>
                  <a:gd name="T83" fmla="*/ 47 h 76"/>
                  <a:gd name="T84" fmla="*/ 0 w 172"/>
                  <a:gd name="T85" fmla="*/ 47 h 76"/>
                  <a:gd name="T86" fmla="*/ 0 w 172"/>
                  <a:gd name="T8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2" h="76">
                    <a:moveTo>
                      <a:pt x="172" y="76"/>
                    </a:moveTo>
                    <a:lnTo>
                      <a:pt x="172" y="47"/>
                    </a:lnTo>
                    <a:lnTo>
                      <a:pt x="166" y="47"/>
                    </a:lnTo>
                    <a:lnTo>
                      <a:pt x="166" y="47"/>
                    </a:lnTo>
                    <a:lnTo>
                      <a:pt x="157" y="41"/>
                    </a:lnTo>
                    <a:lnTo>
                      <a:pt x="143" y="32"/>
                    </a:lnTo>
                    <a:lnTo>
                      <a:pt x="134" y="28"/>
                    </a:lnTo>
                    <a:lnTo>
                      <a:pt x="123" y="24"/>
                    </a:lnTo>
                    <a:lnTo>
                      <a:pt x="112" y="21"/>
                    </a:lnTo>
                    <a:lnTo>
                      <a:pt x="101" y="19"/>
                    </a:lnTo>
                    <a:lnTo>
                      <a:pt x="101" y="19"/>
                    </a:lnTo>
                    <a:lnTo>
                      <a:pt x="101" y="18"/>
                    </a:lnTo>
                    <a:lnTo>
                      <a:pt x="101" y="18"/>
                    </a:lnTo>
                    <a:lnTo>
                      <a:pt x="100" y="13"/>
                    </a:lnTo>
                    <a:lnTo>
                      <a:pt x="98" y="9"/>
                    </a:lnTo>
                    <a:lnTo>
                      <a:pt x="96" y="6"/>
                    </a:lnTo>
                    <a:lnTo>
                      <a:pt x="92" y="4"/>
                    </a:lnTo>
                    <a:lnTo>
                      <a:pt x="92" y="0"/>
                    </a:lnTo>
                    <a:lnTo>
                      <a:pt x="79" y="0"/>
                    </a:lnTo>
                    <a:lnTo>
                      <a:pt x="79" y="4"/>
                    </a:lnTo>
                    <a:lnTo>
                      <a:pt x="79" y="4"/>
                    </a:lnTo>
                    <a:lnTo>
                      <a:pt x="77" y="6"/>
                    </a:lnTo>
                    <a:lnTo>
                      <a:pt x="74" y="8"/>
                    </a:lnTo>
                    <a:lnTo>
                      <a:pt x="73" y="10"/>
                    </a:lnTo>
                    <a:lnTo>
                      <a:pt x="71" y="13"/>
                    </a:lnTo>
                    <a:lnTo>
                      <a:pt x="71" y="13"/>
                    </a:lnTo>
                    <a:lnTo>
                      <a:pt x="78" y="13"/>
                    </a:lnTo>
                    <a:lnTo>
                      <a:pt x="78" y="13"/>
                    </a:lnTo>
                    <a:lnTo>
                      <a:pt x="80" y="13"/>
                    </a:lnTo>
                    <a:lnTo>
                      <a:pt x="80" y="16"/>
                    </a:lnTo>
                    <a:lnTo>
                      <a:pt x="80" y="16"/>
                    </a:lnTo>
                    <a:lnTo>
                      <a:pt x="80" y="18"/>
                    </a:lnTo>
                    <a:lnTo>
                      <a:pt x="78" y="19"/>
                    </a:lnTo>
                    <a:lnTo>
                      <a:pt x="78" y="19"/>
                    </a:lnTo>
                    <a:lnTo>
                      <a:pt x="70" y="19"/>
                    </a:lnTo>
                    <a:lnTo>
                      <a:pt x="70" y="19"/>
                    </a:lnTo>
                    <a:lnTo>
                      <a:pt x="59" y="21"/>
                    </a:lnTo>
                    <a:lnTo>
                      <a:pt x="48" y="24"/>
                    </a:lnTo>
                    <a:lnTo>
                      <a:pt x="38" y="28"/>
                    </a:lnTo>
                    <a:lnTo>
                      <a:pt x="29" y="32"/>
                    </a:lnTo>
                    <a:lnTo>
                      <a:pt x="13" y="41"/>
                    </a:lnTo>
                    <a:lnTo>
                      <a:pt x="6" y="47"/>
                    </a:lnTo>
                    <a:lnTo>
                      <a:pt x="0" y="47"/>
                    </a:lnTo>
                    <a:lnTo>
                      <a:pt x="0" y="7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9" name="Freeform 310"/>
              <p:cNvSpPr>
                <a:spLocks/>
              </p:cNvSpPr>
              <p:nvPr/>
            </p:nvSpPr>
            <p:spPr bwMode="auto">
              <a:xfrm>
                <a:off x="470" y="572"/>
                <a:ext cx="60" cy="41"/>
              </a:xfrm>
              <a:custGeom>
                <a:avLst/>
                <a:gdLst>
                  <a:gd name="T0" fmla="*/ 3 w 60"/>
                  <a:gd name="T1" fmla="*/ 41 h 41"/>
                  <a:gd name="T2" fmla="*/ 3 w 60"/>
                  <a:gd name="T3" fmla="*/ 12 h 41"/>
                  <a:gd name="T4" fmla="*/ 0 w 60"/>
                  <a:gd name="T5" fmla="*/ 12 h 41"/>
                  <a:gd name="T6" fmla="*/ 0 w 60"/>
                  <a:gd name="T7" fmla="*/ 0 h 41"/>
                  <a:gd name="T8" fmla="*/ 0 w 60"/>
                  <a:gd name="T9" fmla="*/ 0 h 41"/>
                  <a:gd name="T10" fmla="*/ 1 w 60"/>
                  <a:gd name="T11" fmla="*/ 0 h 41"/>
                  <a:gd name="T12" fmla="*/ 1 w 60"/>
                  <a:gd name="T13" fmla="*/ 0 h 41"/>
                  <a:gd name="T14" fmla="*/ 12 w 60"/>
                  <a:gd name="T15" fmla="*/ 1 h 41"/>
                  <a:gd name="T16" fmla="*/ 22 w 60"/>
                  <a:gd name="T17" fmla="*/ 2 h 41"/>
                  <a:gd name="T18" fmla="*/ 31 w 60"/>
                  <a:gd name="T19" fmla="*/ 3 h 41"/>
                  <a:gd name="T20" fmla="*/ 39 w 60"/>
                  <a:gd name="T21" fmla="*/ 5 h 41"/>
                  <a:gd name="T22" fmla="*/ 51 w 60"/>
                  <a:gd name="T23" fmla="*/ 9 h 41"/>
                  <a:gd name="T24" fmla="*/ 60 w 60"/>
                  <a:gd name="T25" fmla="*/ 14 h 41"/>
                  <a:gd name="T26" fmla="*/ 60 w 6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1">
                    <a:moveTo>
                      <a:pt x="3" y="41"/>
                    </a:moveTo>
                    <a:lnTo>
                      <a:pt x="3" y="12"/>
                    </a:lnTo>
                    <a:lnTo>
                      <a:pt x="0" y="12"/>
                    </a:lnTo>
                    <a:lnTo>
                      <a:pt x="0" y="0"/>
                    </a:lnTo>
                    <a:lnTo>
                      <a:pt x="0" y="0"/>
                    </a:lnTo>
                    <a:lnTo>
                      <a:pt x="1" y="0"/>
                    </a:lnTo>
                    <a:lnTo>
                      <a:pt x="1" y="0"/>
                    </a:lnTo>
                    <a:lnTo>
                      <a:pt x="12" y="1"/>
                    </a:lnTo>
                    <a:lnTo>
                      <a:pt x="22" y="2"/>
                    </a:lnTo>
                    <a:lnTo>
                      <a:pt x="31" y="3"/>
                    </a:lnTo>
                    <a:lnTo>
                      <a:pt x="39" y="5"/>
                    </a:lnTo>
                    <a:lnTo>
                      <a:pt x="51" y="9"/>
                    </a:lnTo>
                    <a:lnTo>
                      <a:pt x="60" y="14"/>
                    </a:lnTo>
                    <a:lnTo>
                      <a:pt x="60" y="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0" name="Freeform 311"/>
              <p:cNvSpPr>
                <a:spLocks/>
              </p:cNvSpPr>
              <p:nvPr/>
            </p:nvSpPr>
            <p:spPr bwMode="auto">
              <a:xfrm>
                <a:off x="398" y="572"/>
                <a:ext cx="59" cy="41"/>
              </a:xfrm>
              <a:custGeom>
                <a:avLst/>
                <a:gdLst>
                  <a:gd name="T0" fmla="*/ 0 w 59"/>
                  <a:gd name="T1" fmla="*/ 41 h 41"/>
                  <a:gd name="T2" fmla="*/ 0 w 59"/>
                  <a:gd name="T3" fmla="*/ 14 h 41"/>
                  <a:gd name="T4" fmla="*/ 0 w 59"/>
                  <a:gd name="T5" fmla="*/ 14 h 41"/>
                  <a:gd name="T6" fmla="*/ 8 w 59"/>
                  <a:gd name="T7" fmla="*/ 9 h 41"/>
                  <a:gd name="T8" fmla="*/ 20 w 59"/>
                  <a:gd name="T9" fmla="*/ 5 h 41"/>
                  <a:gd name="T10" fmla="*/ 28 w 59"/>
                  <a:gd name="T11" fmla="*/ 3 h 41"/>
                  <a:gd name="T12" fmla="*/ 38 w 59"/>
                  <a:gd name="T13" fmla="*/ 2 h 41"/>
                  <a:gd name="T14" fmla="*/ 47 w 59"/>
                  <a:gd name="T15" fmla="*/ 1 h 41"/>
                  <a:gd name="T16" fmla="*/ 58 w 59"/>
                  <a:gd name="T17" fmla="*/ 0 h 41"/>
                  <a:gd name="T18" fmla="*/ 58 w 59"/>
                  <a:gd name="T19" fmla="*/ 0 h 41"/>
                  <a:gd name="T20" fmla="*/ 59 w 59"/>
                  <a:gd name="T21" fmla="*/ 0 h 41"/>
                  <a:gd name="T22" fmla="*/ 59 w 59"/>
                  <a:gd name="T23" fmla="*/ 12 h 41"/>
                  <a:gd name="T24" fmla="*/ 56 w 59"/>
                  <a:gd name="T25" fmla="*/ 12 h 41"/>
                  <a:gd name="T26" fmla="*/ 56 w 59"/>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41">
                    <a:moveTo>
                      <a:pt x="0" y="41"/>
                    </a:moveTo>
                    <a:lnTo>
                      <a:pt x="0" y="14"/>
                    </a:lnTo>
                    <a:lnTo>
                      <a:pt x="0" y="14"/>
                    </a:lnTo>
                    <a:lnTo>
                      <a:pt x="8" y="9"/>
                    </a:lnTo>
                    <a:lnTo>
                      <a:pt x="20" y="5"/>
                    </a:lnTo>
                    <a:lnTo>
                      <a:pt x="28" y="3"/>
                    </a:lnTo>
                    <a:lnTo>
                      <a:pt x="38" y="2"/>
                    </a:lnTo>
                    <a:lnTo>
                      <a:pt x="47" y="1"/>
                    </a:lnTo>
                    <a:lnTo>
                      <a:pt x="58" y="0"/>
                    </a:lnTo>
                    <a:lnTo>
                      <a:pt x="58" y="0"/>
                    </a:lnTo>
                    <a:lnTo>
                      <a:pt x="59" y="0"/>
                    </a:lnTo>
                    <a:lnTo>
                      <a:pt x="59" y="12"/>
                    </a:lnTo>
                    <a:lnTo>
                      <a:pt x="56" y="12"/>
                    </a:lnTo>
                    <a:lnTo>
                      <a:pt x="56" y="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1" name="Freeform 312"/>
              <p:cNvSpPr>
                <a:spLocks noEditPoints="1"/>
              </p:cNvSpPr>
              <p:nvPr/>
            </p:nvSpPr>
            <p:spPr bwMode="auto">
              <a:xfrm>
                <a:off x="463" y="1297"/>
                <a:ext cx="187" cy="91"/>
              </a:xfrm>
              <a:custGeom>
                <a:avLst/>
                <a:gdLst>
                  <a:gd name="T0" fmla="*/ 162 w 187"/>
                  <a:gd name="T1" fmla="*/ 23 h 91"/>
                  <a:gd name="T2" fmla="*/ 159 w 187"/>
                  <a:gd name="T3" fmla="*/ 27 h 91"/>
                  <a:gd name="T4" fmla="*/ 155 w 187"/>
                  <a:gd name="T5" fmla="*/ 30 h 91"/>
                  <a:gd name="T6" fmla="*/ 148 w 187"/>
                  <a:gd name="T7" fmla="*/ 26 h 91"/>
                  <a:gd name="T8" fmla="*/ 146 w 187"/>
                  <a:gd name="T9" fmla="*/ 23 h 91"/>
                  <a:gd name="T10" fmla="*/ 142 w 187"/>
                  <a:gd name="T11" fmla="*/ 24 h 91"/>
                  <a:gd name="T12" fmla="*/ 136 w 187"/>
                  <a:gd name="T13" fmla="*/ 32 h 91"/>
                  <a:gd name="T14" fmla="*/ 130 w 187"/>
                  <a:gd name="T15" fmla="*/ 34 h 91"/>
                  <a:gd name="T16" fmla="*/ 125 w 187"/>
                  <a:gd name="T17" fmla="*/ 28 h 91"/>
                  <a:gd name="T18" fmla="*/ 120 w 187"/>
                  <a:gd name="T19" fmla="*/ 23 h 91"/>
                  <a:gd name="T20" fmla="*/ 116 w 187"/>
                  <a:gd name="T21" fmla="*/ 25 h 91"/>
                  <a:gd name="T22" fmla="*/ 111 w 187"/>
                  <a:gd name="T23" fmla="*/ 29 h 91"/>
                  <a:gd name="T24" fmla="*/ 105 w 187"/>
                  <a:gd name="T25" fmla="*/ 27 h 91"/>
                  <a:gd name="T26" fmla="*/ 101 w 187"/>
                  <a:gd name="T27" fmla="*/ 23 h 91"/>
                  <a:gd name="T28" fmla="*/ 90 w 187"/>
                  <a:gd name="T29" fmla="*/ 23 h 91"/>
                  <a:gd name="T30" fmla="*/ 88 w 187"/>
                  <a:gd name="T31" fmla="*/ 21 h 91"/>
                  <a:gd name="T32" fmla="*/ 84 w 187"/>
                  <a:gd name="T33" fmla="*/ 16 h 91"/>
                  <a:gd name="T34" fmla="*/ 79 w 187"/>
                  <a:gd name="T35" fmla="*/ 14 h 91"/>
                  <a:gd name="T36" fmla="*/ 64 w 187"/>
                  <a:gd name="T37" fmla="*/ 3 h 91"/>
                  <a:gd name="T38" fmla="*/ 47 w 187"/>
                  <a:gd name="T39" fmla="*/ 0 h 91"/>
                  <a:gd name="T40" fmla="*/ 21 w 187"/>
                  <a:gd name="T41" fmla="*/ 7 h 91"/>
                  <a:gd name="T42" fmla="*/ 4 w 187"/>
                  <a:gd name="T43" fmla="*/ 28 h 91"/>
                  <a:gd name="T44" fmla="*/ 0 w 187"/>
                  <a:gd name="T45" fmla="*/ 45 h 91"/>
                  <a:gd name="T46" fmla="*/ 9 w 187"/>
                  <a:gd name="T47" fmla="*/ 71 h 91"/>
                  <a:gd name="T48" fmla="*/ 28 w 187"/>
                  <a:gd name="T49" fmla="*/ 88 h 91"/>
                  <a:gd name="T50" fmla="*/ 47 w 187"/>
                  <a:gd name="T51" fmla="*/ 91 h 91"/>
                  <a:gd name="T52" fmla="*/ 72 w 187"/>
                  <a:gd name="T53" fmla="*/ 82 h 91"/>
                  <a:gd name="T54" fmla="*/ 81 w 187"/>
                  <a:gd name="T55" fmla="*/ 76 h 91"/>
                  <a:gd name="T56" fmla="*/ 85 w 187"/>
                  <a:gd name="T57" fmla="*/ 74 h 91"/>
                  <a:gd name="T58" fmla="*/ 88 w 187"/>
                  <a:gd name="T59" fmla="*/ 70 h 91"/>
                  <a:gd name="T60" fmla="*/ 164 w 187"/>
                  <a:gd name="T61" fmla="*/ 69 h 91"/>
                  <a:gd name="T62" fmla="*/ 172 w 187"/>
                  <a:gd name="T63" fmla="*/ 67 h 91"/>
                  <a:gd name="T64" fmla="*/ 182 w 187"/>
                  <a:gd name="T65" fmla="*/ 60 h 91"/>
                  <a:gd name="T66" fmla="*/ 187 w 187"/>
                  <a:gd name="T67" fmla="*/ 45 h 91"/>
                  <a:gd name="T68" fmla="*/ 184 w 187"/>
                  <a:gd name="T69" fmla="*/ 37 h 91"/>
                  <a:gd name="T70" fmla="*/ 177 w 187"/>
                  <a:gd name="T71" fmla="*/ 27 h 91"/>
                  <a:gd name="T72" fmla="*/ 165 w 187"/>
                  <a:gd name="T73" fmla="*/ 23 h 91"/>
                  <a:gd name="T74" fmla="*/ 19 w 187"/>
                  <a:gd name="T75" fmla="*/ 54 h 91"/>
                  <a:gd name="T76" fmla="*/ 12 w 187"/>
                  <a:gd name="T77" fmla="*/ 48 h 91"/>
                  <a:gd name="T78" fmla="*/ 12 w 187"/>
                  <a:gd name="T79" fmla="*/ 42 h 91"/>
                  <a:gd name="T80" fmla="*/ 19 w 187"/>
                  <a:gd name="T81" fmla="*/ 37 h 91"/>
                  <a:gd name="T82" fmla="*/ 25 w 187"/>
                  <a:gd name="T83" fmla="*/ 39 h 91"/>
                  <a:gd name="T84" fmla="*/ 27 w 187"/>
                  <a:gd name="T85" fmla="*/ 45 h 91"/>
                  <a:gd name="T86" fmla="*/ 22 w 187"/>
                  <a:gd name="T87"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 h="91">
                    <a:moveTo>
                      <a:pt x="165" y="23"/>
                    </a:moveTo>
                    <a:lnTo>
                      <a:pt x="165" y="23"/>
                    </a:lnTo>
                    <a:lnTo>
                      <a:pt x="162" y="23"/>
                    </a:lnTo>
                    <a:lnTo>
                      <a:pt x="161" y="25"/>
                    </a:lnTo>
                    <a:lnTo>
                      <a:pt x="161" y="25"/>
                    </a:lnTo>
                    <a:lnTo>
                      <a:pt x="159" y="27"/>
                    </a:lnTo>
                    <a:lnTo>
                      <a:pt x="159" y="27"/>
                    </a:lnTo>
                    <a:lnTo>
                      <a:pt x="157" y="29"/>
                    </a:lnTo>
                    <a:lnTo>
                      <a:pt x="155" y="30"/>
                    </a:lnTo>
                    <a:lnTo>
                      <a:pt x="152" y="29"/>
                    </a:lnTo>
                    <a:lnTo>
                      <a:pt x="149" y="27"/>
                    </a:lnTo>
                    <a:lnTo>
                      <a:pt x="148" y="26"/>
                    </a:lnTo>
                    <a:lnTo>
                      <a:pt x="148" y="26"/>
                    </a:lnTo>
                    <a:lnTo>
                      <a:pt x="147" y="24"/>
                    </a:lnTo>
                    <a:lnTo>
                      <a:pt x="146" y="23"/>
                    </a:lnTo>
                    <a:lnTo>
                      <a:pt x="144" y="23"/>
                    </a:lnTo>
                    <a:lnTo>
                      <a:pt x="144" y="23"/>
                    </a:lnTo>
                    <a:lnTo>
                      <a:pt x="142" y="24"/>
                    </a:lnTo>
                    <a:lnTo>
                      <a:pt x="140" y="26"/>
                    </a:lnTo>
                    <a:lnTo>
                      <a:pt x="136" y="32"/>
                    </a:lnTo>
                    <a:lnTo>
                      <a:pt x="136" y="32"/>
                    </a:lnTo>
                    <a:lnTo>
                      <a:pt x="134" y="34"/>
                    </a:lnTo>
                    <a:lnTo>
                      <a:pt x="132" y="34"/>
                    </a:lnTo>
                    <a:lnTo>
                      <a:pt x="130" y="34"/>
                    </a:lnTo>
                    <a:lnTo>
                      <a:pt x="128" y="32"/>
                    </a:lnTo>
                    <a:lnTo>
                      <a:pt x="125" y="28"/>
                    </a:lnTo>
                    <a:lnTo>
                      <a:pt x="125" y="28"/>
                    </a:lnTo>
                    <a:lnTo>
                      <a:pt x="122" y="24"/>
                    </a:lnTo>
                    <a:lnTo>
                      <a:pt x="121" y="23"/>
                    </a:lnTo>
                    <a:lnTo>
                      <a:pt x="120" y="23"/>
                    </a:lnTo>
                    <a:lnTo>
                      <a:pt x="120" y="23"/>
                    </a:lnTo>
                    <a:lnTo>
                      <a:pt x="117" y="23"/>
                    </a:lnTo>
                    <a:lnTo>
                      <a:pt x="116" y="25"/>
                    </a:lnTo>
                    <a:lnTo>
                      <a:pt x="113" y="27"/>
                    </a:lnTo>
                    <a:lnTo>
                      <a:pt x="113" y="27"/>
                    </a:lnTo>
                    <a:lnTo>
                      <a:pt x="111" y="29"/>
                    </a:lnTo>
                    <a:lnTo>
                      <a:pt x="109" y="30"/>
                    </a:lnTo>
                    <a:lnTo>
                      <a:pt x="107" y="29"/>
                    </a:lnTo>
                    <a:lnTo>
                      <a:pt x="105" y="27"/>
                    </a:lnTo>
                    <a:lnTo>
                      <a:pt x="103" y="25"/>
                    </a:lnTo>
                    <a:lnTo>
                      <a:pt x="103" y="25"/>
                    </a:lnTo>
                    <a:lnTo>
                      <a:pt x="101" y="23"/>
                    </a:lnTo>
                    <a:lnTo>
                      <a:pt x="99" y="23"/>
                    </a:lnTo>
                    <a:lnTo>
                      <a:pt x="90" y="23"/>
                    </a:lnTo>
                    <a:lnTo>
                      <a:pt x="90" y="23"/>
                    </a:lnTo>
                    <a:lnTo>
                      <a:pt x="88" y="22"/>
                    </a:lnTo>
                    <a:lnTo>
                      <a:pt x="88" y="21"/>
                    </a:lnTo>
                    <a:lnTo>
                      <a:pt x="88" y="21"/>
                    </a:lnTo>
                    <a:lnTo>
                      <a:pt x="85" y="17"/>
                    </a:lnTo>
                    <a:lnTo>
                      <a:pt x="85" y="17"/>
                    </a:lnTo>
                    <a:lnTo>
                      <a:pt x="84" y="16"/>
                    </a:lnTo>
                    <a:lnTo>
                      <a:pt x="82" y="16"/>
                    </a:lnTo>
                    <a:lnTo>
                      <a:pt x="82" y="16"/>
                    </a:lnTo>
                    <a:lnTo>
                      <a:pt x="79" y="14"/>
                    </a:lnTo>
                    <a:lnTo>
                      <a:pt x="79" y="14"/>
                    </a:lnTo>
                    <a:lnTo>
                      <a:pt x="71" y="7"/>
                    </a:lnTo>
                    <a:lnTo>
                      <a:pt x="64" y="3"/>
                    </a:lnTo>
                    <a:lnTo>
                      <a:pt x="55" y="1"/>
                    </a:lnTo>
                    <a:lnTo>
                      <a:pt x="47" y="0"/>
                    </a:lnTo>
                    <a:lnTo>
                      <a:pt x="47" y="0"/>
                    </a:lnTo>
                    <a:lnTo>
                      <a:pt x="37" y="1"/>
                    </a:lnTo>
                    <a:lnTo>
                      <a:pt x="28" y="3"/>
                    </a:lnTo>
                    <a:lnTo>
                      <a:pt x="21" y="7"/>
                    </a:lnTo>
                    <a:lnTo>
                      <a:pt x="14" y="14"/>
                    </a:lnTo>
                    <a:lnTo>
                      <a:pt x="9" y="20"/>
                    </a:lnTo>
                    <a:lnTo>
                      <a:pt x="4" y="28"/>
                    </a:lnTo>
                    <a:lnTo>
                      <a:pt x="1" y="36"/>
                    </a:lnTo>
                    <a:lnTo>
                      <a:pt x="0" y="45"/>
                    </a:lnTo>
                    <a:lnTo>
                      <a:pt x="0" y="45"/>
                    </a:lnTo>
                    <a:lnTo>
                      <a:pt x="1" y="55"/>
                    </a:lnTo>
                    <a:lnTo>
                      <a:pt x="4" y="63"/>
                    </a:lnTo>
                    <a:lnTo>
                      <a:pt x="9" y="71"/>
                    </a:lnTo>
                    <a:lnTo>
                      <a:pt x="14" y="77"/>
                    </a:lnTo>
                    <a:lnTo>
                      <a:pt x="21" y="83"/>
                    </a:lnTo>
                    <a:lnTo>
                      <a:pt x="28" y="88"/>
                    </a:lnTo>
                    <a:lnTo>
                      <a:pt x="37" y="91"/>
                    </a:lnTo>
                    <a:lnTo>
                      <a:pt x="47" y="91"/>
                    </a:lnTo>
                    <a:lnTo>
                      <a:pt x="47" y="91"/>
                    </a:lnTo>
                    <a:lnTo>
                      <a:pt x="56" y="90"/>
                    </a:lnTo>
                    <a:lnTo>
                      <a:pt x="64" y="88"/>
                    </a:lnTo>
                    <a:lnTo>
                      <a:pt x="72" y="82"/>
                    </a:lnTo>
                    <a:lnTo>
                      <a:pt x="79" y="77"/>
                    </a:lnTo>
                    <a:lnTo>
                      <a:pt x="79" y="77"/>
                    </a:lnTo>
                    <a:lnTo>
                      <a:pt x="81" y="76"/>
                    </a:lnTo>
                    <a:lnTo>
                      <a:pt x="81" y="76"/>
                    </a:lnTo>
                    <a:lnTo>
                      <a:pt x="84" y="75"/>
                    </a:lnTo>
                    <a:lnTo>
                      <a:pt x="85" y="74"/>
                    </a:lnTo>
                    <a:lnTo>
                      <a:pt x="85" y="74"/>
                    </a:lnTo>
                    <a:lnTo>
                      <a:pt x="88" y="70"/>
                    </a:lnTo>
                    <a:lnTo>
                      <a:pt x="88" y="70"/>
                    </a:lnTo>
                    <a:lnTo>
                      <a:pt x="89" y="69"/>
                    </a:lnTo>
                    <a:lnTo>
                      <a:pt x="90" y="69"/>
                    </a:lnTo>
                    <a:lnTo>
                      <a:pt x="164" y="69"/>
                    </a:lnTo>
                    <a:lnTo>
                      <a:pt x="164" y="69"/>
                    </a:lnTo>
                    <a:lnTo>
                      <a:pt x="168" y="68"/>
                    </a:lnTo>
                    <a:lnTo>
                      <a:pt x="172" y="67"/>
                    </a:lnTo>
                    <a:lnTo>
                      <a:pt x="176" y="65"/>
                    </a:lnTo>
                    <a:lnTo>
                      <a:pt x="179" y="63"/>
                    </a:lnTo>
                    <a:lnTo>
                      <a:pt x="182" y="60"/>
                    </a:lnTo>
                    <a:lnTo>
                      <a:pt x="184" y="56"/>
                    </a:lnTo>
                    <a:lnTo>
                      <a:pt x="187" y="51"/>
                    </a:lnTo>
                    <a:lnTo>
                      <a:pt x="187" y="45"/>
                    </a:lnTo>
                    <a:lnTo>
                      <a:pt x="187" y="45"/>
                    </a:lnTo>
                    <a:lnTo>
                      <a:pt x="187" y="41"/>
                    </a:lnTo>
                    <a:lnTo>
                      <a:pt x="184" y="37"/>
                    </a:lnTo>
                    <a:lnTo>
                      <a:pt x="182" y="33"/>
                    </a:lnTo>
                    <a:lnTo>
                      <a:pt x="180" y="30"/>
                    </a:lnTo>
                    <a:lnTo>
                      <a:pt x="177" y="27"/>
                    </a:lnTo>
                    <a:lnTo>
                      <a:pt x="173" y="25"/>
                    </a:lnTo>
                    <a:lnTo>
                      <a:pt x="169" y="23"/>
                    </a:lnTo>
                    <a:lnTo>
                      <a:pt x="165" y="23"/>
                    </a:lnTo>
                    <a:lnTo>
                      <a:pt x="165" y="23"/>
                    </a:lnTo>
                    <a:close/>
                    <a:moveTo>
                      <a:pt x="19" y="54"/>
                    </a:moveTo>
                    <a:lnTo>
                      <a:pt x="19" y="54"/>
                    </a:lnTo>
                    <a:lnTo>
                      <a:pt x="16" y="53"/>
                    </a:lnTo>
                    <a:lnTo>
                      <a:pt x="14" y="52"/>
                    </a:lnTo>
                    <a:lnTo>
                      <a:pt x="12" y="48"/>
                    </a:lnTo>
                    <a:lnTo>
                      <a:pt x="11" y="45"/>
                    </a:lnTo>
                    <a:lnTo>
                      <a:pt x="11" y="45"/>
                    </a:lnTo>
                    <a:lnTo>
                      <a:pt x="12" y="42"/>
                    </a:lnTo>
                    <a:lnTo>
                      <a:pt x="14" y="39"/>
                    </a:lnTo>
                    <a:lnTo>
                      <a:pt x="16" y="38"/>
                    </a:lnTo>
                    <a:lnTo>
                      <a:pt x="19" y="37"/>
                    </a:lnTo>
                    <a:lnTo>
                      <a:pt x="19" y="37"/>
                    </a:lnTo>
                    <a:lnTo>
                      <a:pt x="22" y="38"/>
                    </a:lnTo>
                    <a:lnTo>
                      <a:pt x="25" y="39"/>
                    </a:lnTo>
                    <a:lnTo>
                      <a:pt x="27" y="42"/>
                    </a:lnTo>
                    <a:lnTo>
                      <a:pt x="27" y="45"/>
                    </a:lnTo>
                    <a:lnTo>
                      <a:pt x="27" y="45"/>
                    </a:lnTo>
                    <a:lnTo>
                      <a:pt x="27" y="48"/>
                    </a:lnTo>
                    <a:lnTo>
                      <a:pt x="25" y="52"/>
                    </a:lnTo>
                    <a:lnTo>
                      <a:pt x="22" y="53"/>
                    </a:lnTo>
                    <a:lnTo>
                      <a:pt x="19" y="54"/>
                    </a:lnTo>
                    <a:lnTo>
                      <a:pt x="19" y="5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2" name="Freeform 313"/>
              <p:cNvSpPr>
                <a:spLocks/>
              </p:cNvSpPr>
              <p:nvPr/>
            </p:nvSpPr>
            <p:spPr bwMode="auto">
              <a:xfrm>
                <a:off x="492" y="1470"/>
                <a:ext cx="120" cy="54"/>
              </a:xfrm>
              <a:custGeom>
                <a:avLst/>
                <a:gdLst>
                  <a:gd name="T0" fmla="*/ 0 w 120"/>
                  <a:gd name="T1" fmla="*/ 5 h 54"/>
                  <a:gd name="T2" fmla="*/ 0 w 120"/>
                  <a:gd name="T3" fmla="*/ 54 h 54"/>
                  <a:gd name="T4" fmla="*/ 27 w 120"/>
                  <a:gd name="T5" fmla="*/ 54 h 54"/>
                  <a:gd name="T6" fmla="*/ 27 w 120"/>
                  <a:gd name="T7" fmla="*/ 0 h 54"/>
                  <a:gd name="T8" fmla="*/ 58 w 120"/>
                  <a:gd name="T9" fmla="*/ 0 h 54"/>
                  <a:gd name="T10" fmla="*/ 58 w 120"/>
                  <a:gd name="T11" fmla="*/ 54 h 54"/>
                  <a:gd name="T12" fmla="*/ 120 w 120"/>
                  <a:gd name="T13" fmla="*/ 54 h 54"/>
                  <a:gd name="T14" fmla="*/ 120 w 120"/>
                  <a:gd name="T15" fmla="*/ 5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54">
                    <a:moveTo>
                      <a:pt x="0" y="5"/>
                    </a:moveTo>
                    <a:lnTo>
                      <a:pt x="0" y="54"/>
                    </a:lnTo>
                    <a:lnTo>
                      <a:pt x="27" y="54"/>
                    </a:lnTo>
                    <a:lnTo>
                      <a:pt x="27" y="0"/>
                    </a:lnTo>
                    <a:lnTo>
                      <a:pt x="58" y="0"/>
                    </a:lnTo>
                    <a:lnTo>
                      <a:pt x="58" y="54"/>
                    </a:lnTo>
                    <a:lnTo>
                      <a:pt x="120" y="54"/>
                    </a:lnTo>
                    <a:lnTo>
                      <a:pt x="120" y="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3" name="Freeform 314"/>
              <p:cNvSpPr>
                <a:spLocks/>
              </p:cNvSpPr>
              <p:nvPr/>
            </p:nvSpPr>
            <p:spPr bwMode="auto">
              <a:xfrm>
                <a:off x="480" y="1401"/>
                <a:ext cx="144" cy="68"/>
              </a:xfrm>
              <a:custGeom>
                <a:avLst/>
                <a:gdLst>
                  <a:gd name="T0" fmla="*/ 144 w 144"/>
                  <a:gd name="T1" fmla="*/ 68 h 68"/>
                  <a:gd name="T2" fmla="*/ 121 w 144"/>
                  <a:gd name="T3" fmla="*/ 46 h 68"/>
                  <a:gd name="T4" fmla="*/ 121 w 144"/>
                  <a:gd name="T5" fmla="*/ 15 h 68"/>
                  <a:gd name="T6" fmla="*/ 102 w 144"/>
                  <a:gd name="T7" fmla="*/ 15 h 68"/>
                  <a:gd name="T8" fmla="*/ 102 w 144"/>
                  <a:gd name="T9" fmla="*/ 28 h 68"/>
                  <a:gd name="T10" fmla="*/ 72 w 144"/>
                  <a:gd name="T11" fmla="*/ 0 h 68"/>
                  <a:gd name="T12" fmla="*/ 0 w 144"/>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144" h="68">
                    <a:moveTo>
                      <a:pt x="144" y="68"/>
                    </a:moveTo>
                    <a:lnTo>
                      <a:pt x="121" y="46"/>
                    </a:lnTo>
                    <a:lnTo>
                      <a:pt x="121" y="15"/>
                    </a:lnTo>
                    <a:lnTo>
                      <a:pt x="102" y="15"/>
                    </a:lnTo>
                    <a:lnTo>
                      <a:pt x="102" y="28"/>
                    </a:lnTo>
                    <a:lnTo>
                      <a:pt x="72" y="0"/>
                    </a:lnTo>
                    <a:lnTo>
                      <a:pt x="0" y="6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4" name="Rectangle 315"/>
              <p:cNvSpPr>
                <a:spLocks noChangeArrowheads="1"/>
              </p:cNvSpPr>
              <p:nvPr/>
            </p:nvSpPr>
            <p:spPr bwMode="auto">
              <a:xfrm>
                <a:off x="565" y="1470"/>
                <a:ext cx="22" cy="24"/>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5" name="Freeform 316"/>
              <p:cNvSpPr>
                <a:spLocks/>
              </p:cNvSpPr>
              <p:nvPr/>
            </p:nvSpPr>
            <p:spPr bwMode="auto">
              <a:xfrm>
                <a:off x="811" y="802"/>
                <a:ext cx="136" cy="61"/>
              </a:xfrm>
              <a:custGeom>
                <a:avLst/>
                <a:gdLst>
                  <a:gd name="T0" fmla="*/ 0 w 136"/>
                  <a:gd name="T1" fmla="*/ 6 h 61"/>
                  <a:gd name="T2" fmla="*/ 0 w 136"/>
                  <a:gd name="T3" fmla="*/ 61 h 61"/>
                  <a:gd name="T4" fmla="*/ 31 w 136"/>
                  <a:gd name="T5" fmla="*/ 61 h 61"/>
                  <a:gd name="T6" fmla="*/ 31 w 136"/>
                  <a:gd name="T7" fmla="*/ 0 h 61"/>
                  <a:gd name="T8" fmla="*/ 65 w 136"/>
                  <a:gd name="T9" fmla="*/ 0 h 61"/>
                  <a:gd name="T10" fmla="*/ 65 w 136"/>
                  <a:gd name="T11" fmla="*/ 61 h 61"/>
                  <a:gd name="T12" fmla="*/ 136 w 136"/>
                  <a:gd name="T13" fmla="*/ 61 h 61"/>
                  <a:gd name="T14" fmla="*/ 136 w 136"/>
                  <a:gd name="T15" fmla="*/ 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61">
                    <a:moveTo>
                      <a:pt x="0" y="6"/>
                    </a:moveTo>
                    <a:lnTo>
                      <a:pt x="0" y="61"/>
                    </a:lnTo>
                    <a:lnTo>
                      <a:pt x="31" y="61"/>
                    </a:lnTo>
                    <a:lnTo>
                      <a:pt x="31" y="0"/>
                    </a:lnTo>
                    <a:lnTo>
                      <a:pt x="65" y="0"/>
                    </a:lnTo>
                    <a:lnTo>
                      <a:pt x="65" y="61"/>
                    </a:lnTo>
                    <a:lnTo>
                      <a:pt x="136" y="61"/>
                    </a:lnTo>
                    <a:lnTo>
                      <a:pt x="136" y="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6" name="Freeform 317"/>
              <p:cNvSpPr>
                <a:spLocks/>
              </p:cNvSpPr>
              <p:nvPr/>
            </p:nvSpPr>
            <p:spPr bwMode="auto">
              <a:xfrm>
                <a:off x="799" y="725"/>
                <a:ext cx="160" cy="76"/>
              </a:xfrm>
              <a:custGeom>
                <a:avLst/>
                <a:gdLst>
                  <a:gd name="T0" fmla="*/ 160 w 160"/>
                  <a:gd name="T1" fmla="*/ 76 h 76"/>
                  <a:gd name="T2" fmla="*/ 134 w 160"/>
                  <a:gd name="T3" fmla="*/ 52 h 76"/>
                  <a:gd name="T4" fmla="*/ 134 w 160"/>
                  <a:gd name="T5" fmla="*/ 17 h 76"/>
                  <a:gd name="T6" fmla="*/ 113 w 160"/>
                  <a:gd name="T7" fmla="*/ 17 h 76"/>
                  <a:gd name="T8" fmla="*/ 113 w 160"/>
                  <a:gd name="T9" fmla="*/ 31 h 76"/>
                  <a:gd name="T10" fmla="*/ 80 w 160"/>
                  <a:gd name="T11" fmla="*/ 0 h 76"/>
                  <a:gd name="T12" fmla="*/ 0 w 160"/>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60" h="76">
                    <a:moveTo>
                      <a:pt x="160" y="76"/>
                    </a:moveTo>
                    <a:lnTo>
                      <a:pt x="134" y="52"/>
                    </a:lnTo>
                    <a:lnTo>
                      <a:pt x="134" y="17"/>
                    </a:lnTo>
                    <a:lnTo>
                      <a:pt x="113" y="17"/>
                    </a:lnTo>
                    <a:lnTo>
                      <a:pt x="113" y="31"/>
                    </a:lnTo>
                    <a:lnTo>
                      <a:pt x="80" y="0"/>
                    </a:lnTo>
                    <a:lnTo>
                      <a:pt x="0" y="7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7" name="Rectangle 318"/>
              <p:cNvSpPr>
                <a:spLocks noChangeArrowheads="1"/>
              </p:cNvSpPr>
              <p:nvPr/>
            </p:nvSpPr>
            <p:spPr bwMode="auto">
              <a:xfrm>
                <a:off x="893" y="801"/>
                <a:ext cx="25" cy="27"/>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8" name="Line 319"/>
              <p:cNvSpPr>
                <a:spLocks noChangeShapeType="1"/>
              </p:cNvSpPr>
              <p:nvPr/>
            </p:nvSpPr>
            <p:spPr bwMode="auto">
              <a:xfrm>
                <a:off x="824" y="930"/>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9" name="Freeform 320"/>
              <p:cNvSpPr>
                <a:spLocks/>
              </p:cNvSpPr>
              <p:nvPr/>
            </p:nvSpPr>
            <p:spPr bwMode="auto">
              <a:xfrm>
                <a:off x="766" y="887"/>
                <a:ext cx="59" cy="41"/>
              </a:xfrm>
              <a:custGeom>
                <a:avLst/>
                <a:gdLst>
                  <a:gd name="T0" fmla="*/ 0 w 59"/>
                  <a:gd name="T1" fmla="*/ 6 h 41"/>
                  <a:gd name="T2" fmla="*/ 0 w 59"/>
                  <a:gd name="T3" fmla="*/ 6 h 41"/>
                  <a:gd name="T4" fmla="*/ 1 w 59"/>
                  <a:gd name="T5" fmla="*/ 4 h 41"/>
                  <a:gd name="T6" fmla="*/ 3 w 59"/>
                  <a:gd name="T7" fmla="*/ 2 h 41"/>
                  <a:gd name="T8" fmla="*/ 3 w 59"/>
                  <a:gd name="T9" fmla="*/ 2 h 41"/>
                  <a:gd name="T10" fmla="*/ 6 w 59"/>
                  <a:gd name="T11" fmla="*/ 0 h 41"/>
                  <a:gd name="T12" fmla="*/ 10 w 59"/>
                  <a:gd name="T13" fmla="*/ 0 h 41"/>
                  <a:gd name="T14" fmla="*/ 14 w 59"/>
                  <a:gd name="T15" fmla="*/ 0 h 41"/>
                  <a:gd name="T16" fmla="*/ 17 w 59"/>
                  <a:gd name="T17" fmla="*/ 3 h 41"/>
                  <a:gd name="T18" fmla="*/ 17 w 59"/>
                  <a:gd name="T19" fmla="*/ 3 h 41"/>
                  <a:gd name="T20" fmla="*/ 59 w 59"/>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1">
                    <a:moveTo>
                      <a:pt x="0" y="6"/>
                    </a:moveTo>
                    <a:lnTo>
                      <a:pt x="0" y="6"/>
                    </a:lnTo>
                    <a:lnTo>
                      <a:pt x="1" y="4"/>
                    </a:lnTo>
                    <a:lnTo>
                      <a:pt x="3" y="2"/>
                    </a:lnTo>
                    <a:lnTo>
                      <a:pt x="3" y="2"/>
                    </a:lnTo>
                    <a:lnTo>
                      <a:pt x="6" y="0"/>
                    </a:lnTo>
                    <a:lnTo>
                      <a:pt x="10" y="0"/>
                    </a:lnTo>
                    <a:lnTo>
                      <a:pt x="14" y="0"/>
                    </a:lnTo>
                    <a:lnTo>
                      <a:pt x="17" y="3"/>
                    </a:lnTo>
                    <a:lnTo>
                      <a:pt x="17" y="3"/>
                    </a:lnTo>
                    <a:lnTo>
                      <a:pt x="59" y="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0" name="Freeform 321"/>
              <p:cNvSpPr>
                <a:spLocks/>
              </p:cNvSpPr>
              <p:nvPr/>
            </p:nvSpPr>
            <p:spPr bwMode="auto">
              <a:xfrm>
                <a:off x="797" y="891"/>
                <a:ext cx="49" cy="34"/>
              </a:xfrm>
              <a:custGeom>
                <a:avLst/>
                <a:gdLst>
                  <a:gd name="T0" fmla="*/ 49 w 49"/>
                  <a:gd name="T1" fmla="*/ 34 h 34"/>
                  <a:gd name="T2" fmla="*/ 49 w 49"/>
                  <a:gd name="T3" fmla="*/ 34 h 34"/>
                  <a:gd name="T4" fmla="*/ 15 w 49"/>
                  <a:gd name="T5" fmla="*/ 3 h 34"/>
                  <a:gd name="T6" fmla="*/ 15 w 49"/>
                  <a:gd name="T7" fmla="*/ 3 h 34"/>
                  <a:gd name="T8" fmla="*/ 11 w 49"/>
                  <a:gd name="T9" fmla="*/ 1 h 34"/>
                  <a:gd name="T10" fmla="*/ 7 w 49"/>
                  <a:gd name="T11" fmla="*/ 0 h 34"/>
                  <a:gd name="T12" fmla="*/ 4 w 49"/>
                  <a:gd name="T13" fmla="*/ 0 h 34"/>
                  <a:gd name="T14" fmla="*/ 0 w 49"/>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4">
                    <a:moveTo>
                      <a:pt x="49" y="34"/>
                    </a:moveTo>
                    <a:lnTo>
                      <a:pt x="49" y="34"/>
                    </a:lnTo>
                    <a:lnTo>
                      <a:pt x="15" y="3"/>
                    </a:lnTo>
                    <a:lnTo>
                      <a:pt x="15" y="3"/>
                    </a:lnTo>
                    <a:lnTo>
                      <a:pt x="11" y="1"/>
                    </a:lnTo>
                    <a:lnTo>
                      <a:pt x="7" y="0"/>
                    </a:lnTo>
                    <a:lnTo>
                      <a:pt x="4" y="0"/>
                    </a:lnTo>
                    <a:lnTo>
                      <a:pt x="0"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1" name="Freeform 322"/>
              <p:cNvSpPr>
                <a:spLocks/>
              </p:cNvSpPr>
              <p:nvPr/>
            </p:nvSpPr>
            <p:spPr bwMode="auto">
              <a:xfrm>
                <a:off x="852" y="901"/>
                <a:ext cx="151" cy="92"/>
              </a:xfrm>
              <a:custGeom>
                <a:avLst/>
                <a:gdLst>
                  <a:gd name="T0" fmla="*/ 151 w 151"/>
                  <a:gd name="T1" fmla="*/ 92 h 92"/>
                  <a:gd name="T2" fmla="*/ 151 w 151"/>
                  <a:gd name="T3" fmla="*/ 92 h 92"/>
                  <a:gd name="T4" fmla="*/ 119 w 151"/>
                  <a:gd name="T5" fmla="*/ 35 h 92"/>
                  <a:gd name="T6" fmla="*/ 119 w 151"/>
                  <a:gd name="T7" fmla="*/ 35 h 92"/>
                  <a:gd name="T8" fmla="*/ 114 w 151"/>
                  <a:gd name="T9" fmla="*/ 25 h 92"/>
                  <a:gd name="T10" fmla="*/ 107 w 151"/>
                  <a:gd name="T11" fmla="*/ 18 h 92"/>
                  <a:gd name="T12" fmla="*/ 101 w 151"/>
                  <a:gd name="T13" fmla="*/ 11 h 92"/>
                  <a:gd name="T14" fmla="*/ 94 w 151"/>
                  <a:gd name="T15" fmla="*/ 7 h 92"/>
                  <a:gd name="T16" fmla="*/ 88 w 151"/>
                  <a:gd name="T17" fmla="*/ 4 h 92"/>
                  <a:gd name="T18" fmla="*/ 80 w 151"/>
                  <a:gd name="T19" fmla="*/ 2 h 92"/>
                  <a:gd name="T20" fmla="*/ 73 w 151"/>
                  <a:gd name="T21" fmla="*/ 1 h 92"/>
                  <a:gd name="T22" fmla="*/ 66 w 151"/>
                  <a:gd name="T23" fmla="*/ 0 h 92"/>
                  <a:gd name="T24" fmla="*/ 66 w 151"/>
                  <a:gd name="T25" fmla="*/ 0 h 92"/>
                  <a:gd name="T26" fmla="*/ 11 w 151"/>
                  <a:gd name="T27" fmla="*/ 4 h 92"/>
                  <a:gd name="T28" fmla="*/ 11 w 151"/>
                  <a:gd name="T29" fmla="*/ 4 h 92"/>
                  <a:gd name="T30" fmla="*/ 7 w 151"/>
                  <a:gd name="T31" fmla="*/ 5 h 92"/>
                  <a:gd name="T32" fmla="*/ 4 w 151"/>
                  <a:gd name="T33" fmla="*/ 7 h 92"/>
                  <a:gd name="T34" fmla="*/ 1 w 151"/>
                  <a:gd name="T35" fmla="*/ 10 h 92"/>
                  <a:gd name="T36" fmla="*/ 0 w 151"/>
                  <a:gd name="T37" fmla="*/ 16 h 92"/>
                  <a:gd name="T38" fmla="*/ 0 w 151"/>
                  <a:gd name="T39" fmla="*/ 16 h 92"/>
                  <a:gd name="T40" fmla="*/ 1 w 151"/>
                  <a:gd name="T41" fmla="*/ 20 h 92"/>
                  <a:gd name="T42" fmla="*/ 3 w 151"/>
                  <a:gd name="T43" fmla="*/ 23 h 92"/>
                  <a:gd name="T44" fmla="*/ 7 w 151"/>
                  <a:gd name="T45" fmla="*/ 26 h 92"/>
                  <a:gd name="T46" fmla="*/ 11 w 151"/>
                  <a:gd name="T47" fmla="*/ 2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92">
                    <a:moveTo>
                      <a:pt x="151" y="92"/>
                    </a:moveTo>
                    <a:lnTo>
                      <a:pt x="151" y="92"/>
                    </a:lnTo>
                    <a:lnTo>
                      <a:pt x="119" y="35"/>
                    </a:lnTo>
                    <a:lnTo>
                      <a:pt x="119" y="35"/>
                    </a:lnTo>
                    <a:lnTo>
                      <a:pt x="114" y="25"/>
                    </a:lnTo>
                    <a:lnTo>
                      <a:pt x="107" y="18"/>
                    </a:lnTo>
                    <a:lnTo>
                      <a:pt x="101" y="11"/>
                    </a:lnTo>
                    <a:lnTo>
                      <a:pt x="94" y="7"/>
                    </a:lnTo>
                    <a:lnTo>
                      <a:pt x="88" y="4"/>
                    </a:lnTo>
                    <a:lnTo>
                      <a:pt x="80" y="2"/>
                    </a:lnTo>
                    <a:lnTo>
                      <a:pt x="73" y="1"/>
                    </a:lnTo>
                    <a:lnTo>
                      <a:pt x="66" y="0"/>
                    </a:lnTo>
                    <a:lnTo>
                      <a:pt x="66" y="0"/>
                    </a:lnTo>
                    <a:lnTo>
                      <a:pt x="11" y="4"/>
                    </a:lnTo>
                    <a:lnTo>
                      <a:pt x="11" y="4"/>
                    </a:lnTo>
                    <a:lnTo>
                      <a:pt x="7" y="5"/>
                    </a:lnTo>
                    <a:lnTo>
                      <a:pt x="4" y="7"/>
                    </a:lnTo>
                    <a:lnTo>
                      <a:pt x="1" y="10"/>
                    </a:lnTo>
                    <a:lnTo>
                      <a:pt x="0" y="16"/>
                    </a:lnTo>
                    <a:lnTo>
                      <a:pt x="0" y="16"/>
                    </a:lnTo>
                    <a:lnTo>
                      <a:pt x="1" y="20"/>
                    </a:lnTo>
                    <a:lnTo>
                      <a:pt x="3" y="23"/>
                    </a:lnTo>
                    <a:lnTo>
                      <a:pt x="7" y="26"/>
                    </a:lnTo>
                    <a:lnTo>
                      <a:pt x="11" y="2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2" name="Freeform 323"/>
              <p:cNvSpPr>
                <a:spLocks/>
              </p:cNvSpPr>
              <p:nvPr/>
            </p:nvSpPr>
            <p:spPr bwMode="auto">
              <a:xfrm>
                <a:off x="754" y="897"/>
                <a:ext cx="172" cy="96"/>
              </a:xfrm>
              <a:custGeom>
                <a:avLst/>
                <a:gdLst>
                  <a:gd name="T0" fmla="*/ 146 w 172"/>
                  <a:gd name="T1" fmla="*/ 38 h 96"/>
                  <a:gd name="T2" fmla="*/ 146 w 172"/>
                  <a:gd name="T3" fmla="*/ 38 h 96"/>
                  <a:gd name="T4" fmla="*/ 70 w 172"/>
                  <a:gd name="T5" fmla="*/ 38 h 96"/>
                  <a:gd name="T6" fmla="*/ 70 w 172"/>
                  <a:gd name="T7" fmla="*/ 38 h 96"/>
                  <a:gd name="T8" fmla="*/ 63 w 172"/>
                  <a:gd name="T9" fmla="*/ 37 h 96"/>
                  <a:gd name="T10" fmla="*/ 57 w 172"/>
                  <a:gd name="T11" fmla="*/ 36 h 96"/>
                  <a:gd name="T12" fmla="*/ 52 w 172"/>
                  <a:gd name="T13" fmla="*/ 35 h 96"/>
                  <a:gd name="T14" fmla="*/ 49 w 172"/>
                  <a:gd name="T15" fmla="*/ 32 h 96"/>
                  <a:gd name="T16" fmla="*/ 49 w 172"/>
                  <a:gd name="T17" fmla="*/ 32 h 96"/>
                  <a:gd name="T18" fmla="*/ 18 w 172"/>
                  <a:gd name="T19" fmla="*/ 4 h 96"/>
                  <a:gd name="T20" fmla="*/ 18 w 172"/>
                  <a:gd name="T21" fmla="*/ 4 h 96"/>
                  <a:gd name="T22" fmla="*/ 15 w 172"/>
                  <a:gd name="T23" fmla="*/ 1 h 96"/>
                  <a:gd name="T24" fmla="*/ 11 w 172"/>
                  <a:gd name="T25" fmla="*/ 0 h 96"/>
                  <a:gd name="T26" fmla="*/ 7 w 172"/>
                  <a:gd name="T27" fmla="*/ 1 h 96"/>
                  <a:gd name="T28" fmla="*/ 3 w 172"/>
                  <a:gd name="T29" fmla="*/ 3 h 96"/>
                  <a:gd name="T30" fmla="*/ 3 w 172"/>
                  <a:gd name="T31" fmla="*/ 3 h 96"/>
                  <a:gd name="T32" fmla="*/ 1 w 172"/>
                  <a:gd name="T33" fmla="*/ 6 h 96"/>
                  <a:gd name="T34" fmla="*/ 0 w 172"/>
                  <a:gd name="T35" fmla="*/ 10 h 96"/>
                  <a:gd name="T36" fmla="*/ 0 w 172"/>
                  <a:gd name="T37" fmla="*/ 14 h 96"/>
                  <a:gd name="T38" fmla="*/ 2 w 172"/>
                  <a:gd name="T39" fmla="*/ 18 h 96"/>
                  <a:gd name="T40" fmla="*/ 2 w 172"/>
                  <a:gd name="T41" fmla="*/ 18 h 96"/>
                  <a:gd name="T42" fmla="*/ 15 w 172"/>
                  <a:gd name="T43" fmla="*/ 31 h 96"/>
                  <a:gd name="T44" fmla="*/ 36 w 172"/>
                  <a:gd name="T45" fmla="*/ 55 h 96"/>
                  <a:gd name="T46" fmla="*/ 36 w 172"/>
                  <a:gd name="T47" fmla="*/ 55 h 96"/>
                  <a:gd name="T48" fmla="*/ 42 w 172"/>
                  <a:gd name="T49" fmla="*/ 61 h 96"/>
                  <a:gd name="T50" fmla="*/ 45 w 172"/>
                  <a:gd name="T51" fmla="*/ 64 h 96"/>
                  <a:gd name="T52" fmla="*/ 49 w 172"/>
                  <a:gd name="T53" fmla="*/ 66 h 96"/>
                  <a:gd name="T54" fmla="*/ 53 w 172"/>
                  <a:gd name="T55" fmla="*/ 68 h 96"/>
                  <a:gd name="T56" fmla="*/ 59 w 172"/>
                  <a:gd name="T57" fmla="*/ 69 h 96"/>
                  <a:gd name="T58" fmla="*/ 74 w 172"/>
                  <a:gd name="T59" fmla="*/ 70 h 96"/>
                  <a:gd name="T60" fmla="*/ 141 w 172"/>
                  <a:gd name="T61" fmla="*/ 70 h 96"/>
                  <a:gd name="T62" fmla="*/ 141 w 172"/>
                  <a:gd name="T63" fmla="*/ 70 h 96"/>
                  <a:gd name="T64" fmla="*/ 149 w 172"/>
                  <a:gd name="T65" fmla="*/ 70 h 96"/>
                  <a:gd name="T66" fmla="*/ 154 w 172"/>
                  <a:gd name="T67" fmla="*/ 71 h 96"/>
                  <a:gd name="T68" fmla="*/ 158 w 172"/>
                  <a:gd name="T69" fmla="*/ 73 h 96"/>
                  <a:gd name="T70" fmla="*/ 160 w 172"/>
                  <a:gd name="T71" fmla="*/ 76 h 96"/>
                  <a:gd name="T72" fmla="*/ 160 w 172"/>
                  <a:gd name="T73" fmla="*/ 76 h 96"/>
                  <a:gd name="T74" fmla="*/ 172 w 172"/>
                  <a:gd name="T7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2" h="96">
                    <a:moveTo>
                      <a:pt x="146" y="38"/>
                    </a:moveTo>
                    <a:lnTo>
                      <a:pt x="146" y="38"/>
                    </a:lnTo>
                    <a:lnTo>
                      <a:pt x="70" y="38"/>
                    </a:lnTo>
                    <a:lnTo>
                      <a:pt x="70" y="38"/>
                    </a:lnTo>
                    <a:lnTo>
                      <a:pt x="63" y="37"/>
                    </a:lnTo>
                    <a:lnTo>
                      <a:pt x="57" y="36"/>
                    </a:lnTo>
                    <a:lnTo>
                      <a:pt x="52" y="35"/>
                    </a:lnTo>
                    <a:lnTo>
                      <a:pt x="49" y="32"/>
                    </a:lnTo>
                    <a:lnTo>
                      <a:pt x="49" y="32"/>
                    </a:lnTo>
                    <a:lnTo>
                      <a:pt x="18" y="4"/>
                    </a:lnTo>
                    <a:lnTo>
                      <a:pt x="18" y="4"/>
                    </a:lnTo>
                    <a:lnTo>
                      <a:pt x="15" y="1"/>
                    </a:lnTo>
                    <a:lnTo>
                      <a:pt x="11" y="0"/>
                    </a:lnTo>
                    <a:lnTo>
                      <a:pt x="7" y="1"/>
                    </a:lnTo>
                    <a:lnTo>
                      <a:pt x="3" y="3"/>
                    </a:lnTo>
                    <a:lnTo>
                      <a:pt x="3" y="3"/>
                    </a:lnTo>
                    <a:lnTo>
                      <a:pt x="1" y="6"/>
                    </a:lnTo>
                    <a:lnTo>
                      <a:pt x="0" y="10"/>
                    </a:lnTo>
                    <a:lnTo>
                      <a:pt x="0" y="14"/>
                    </a:lnTo>
                    <a:lnTo>
                      <a:pt x="2" y="18"/>
                    </a:lnTo>
                    <a:lnTo>
                      <a:pt x="2" y="18"/>
                    </a:lnTo>
                    <a:lnTo>
                      <a:pt x="15" y="31"/>
                    </a:lnTo>
                    <a:lnTo>
                      <a:pt x="36" y="55"/>
                    </a:lnTo>
                    <a:lnTo>
                      <a:pt x="36" y="55"/>
                    </a:lnTo>
                    <a:lnTo>
                      <a:pt x="42" y="61"/>
                    </a:lnTo>
                    <a:lnTo>
                      <a:pt x="45" y="64"/>
                    </a:lnTo>
                    <a:lnTo>
                      <a:pt x="49" y="66"/>
                    </a:lnTo>
                    <a:lnTo>
                      <a:pt x="53" y="68"/>
                    </a:lnTo>
                    <a:lnTo>
                      <a:pt x="59" y="69"/>
                    </a:lnTo>
                    <a:lnTo>
                      <a:pt x="74" y="70"/>
                    </a:lnTo>
                    <a:lnTo>
                      <a:pt x="141" y="70"/>
                    </a:lnTo>
                    <a:lnTo>
                      <a:pt x="141" y="70"/>
                    </a:lnTo>
                    <a:lnTo>
                      <a:pt x="149" y="70"/>
                    </a:lnTo>
                    <a:lnTo>
                      <a:pt x="154" y="71"/>
                    </a:lnTo>
                    <a:lnTo>
                      <a:pt x="158" y="73"/>
                    </a:lnTo>
                    <a:lnTo>
                      <a:pt x="160" y="76"/>
                    </a:lnTo>
                    <a:lnTo>
                      <a:pt x="160" y="76"/>
                    </a:lnTo>
                    <a:lnTo>
                      <a:pt x="172" y="9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3" name="Freeform 324"/>
              <p:cNvSpPr>
                <a:spLocks/>
              </p:cNvSpPr>
              <p:nvPr/>
            </p:nvSpPr>
            <p:spPr bwMode="auto">
              <a:xfrm>
                <a:off x="4536" y="2413"/>
                <a:ext cx="70" cy="33"/>
              </a:xfrm>
              <a:custGeom>
                <a:avLst/>
                <a:gdLst>
                  <a:gd name="T0" fmla="*/ 0 w 70"/>
                  <a:gd name="T1" fmla="*/ 0 h 33"/>
                  <a:gd name="T2" fmla="*/ 0 w 70"/>
                  <a:gd name="T3" fmla="*/ 13 h 33"/>
                  <a:gd name="T4" fmla="*/ 0 w 70"/>
                  <a:gd name="T5" fmla="*/ 13 h 33"/>
                  <a:gd name="T6" fmla="*/ 1 w 70"/>
                  <a:gd name="T7" fmla="*/ 18 h 33"/>
                  <a:gd name="T8" fmla="*/ 3 w 70"/>
                  <a:gd name="T9" fmla="*/ 23 h 33"/>
                  <a:gd name="T10" fmla="*/ 7 w 70"/>
                  <a:gd name="T11" fmla="*/ 29 h 33"/>
                  <a:gd name="T12" fmla="*/ 7 w 70"/>
                  <a:gd name="T13" fmla="*/ 29 h 33"/>
                  <a:gd name="T14" fmla="*/ 9 w 70"/>
                  <a:gd name="T15" fmla="*/ 30 h 33"/>
                  <a:gd name="T16" fmla="*/ 11 w 70"/>
                  <a:gd name="T17" fmla="*/ 32 h 33"/>
                  <a:gd name="T18" fmla="*/ 17 w 70"/>
                  <a:gd name="T19" fmla="*/ 33 h 33"/>
                  <a:gd name="T20" fmla="*/ 17 w 70"/>
                  <a:gd name="T21" fmla="*/ 33 h 33"/>
                  <a:gd name="T22" fmla="*/ 54 w 70"/>
                  <a:gd name="T23" fmla="*/ 33 h 33"/>
                  <a:gd name="T24" fmla="*/ 54 w 70"/>
                  <a:gd name="T25" fmla="*/ 33 h 33"/>
                  <a:gd name="T26" fmla="*/ 59 w 70"/>
                  <a:gd name="T27" fmla="*/ 32 h 33"/>
                  <a:gd name="T28" fmla="*/ 63 w 70"/>
                  <a:gd name="T29" fmla="*/ 29 h 33"/>
                  <a:gd name="T30" fmla="*/ 67 w 70"/>
                  <a:gd name="T31" fmla="*/ 23 h 33"/>
                  <a:gd name="T32" fmla="*/ 67 w 70"/>
                  <a:gd name="T33" fmla="*/ 23 h 33"/>
                  <a:gd name="T34" fmla="*/ 69 w 70"/>
                  <a:gd name="T35" fmla="*/ 18 h 33"/>
                  <a:gd name="T36" fmla="*/ 70 w 70"/>
                  <a:gd name="T37" fmla="*/ 13 h 33"/>
                  <a:gd name="T38" fmla="*/ 70 w 70"/>
                  <a:gd name="T3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33">
                    <a:moveTo>
                      <a:pt x="0" y="0"/>
                    </a:moveTo>
                    <a:lnTo>
                      <a:pt x="0" y="13"/>
                    </a:lnTo>
                    <a:lnTo>
                      <a:pt x="0" y="13"/>
                    </a:lnTo>
                    <a:lnTo>
                      <a:pt x="1" y="18"/>
                    </a:lnTo>
                    <a:lnTo>
                      <a:pt x="3" y="23"/>
                    </a:lnTo>
                    <a:lnTo>
                      <a:pt x="7" y="29"/>
                    </a:lnTo>
                    <a:lnTo>
                      <a:pt x="7" y="29"/>
                    </a:lnTo>
                    <a:lnTo>
                      <a:pt x="9" y="30"/>
                    </a:lnTo>
                    <a:lnTo>
                      <a:pt x="11" y="32"/>
                    </a:lnTo>
                    <a:lnTo>
                      <a:pt x="17" y="33"/>
                    </a:lnTo>
                    <a:lnTo>
                      <a:pt x="17" y="33"/>
                    </a:lnTo>
                    <a:lnTo>
                      <a:pt x="54" y="33"/>
                    </a:lnTo>
                    <a:lnTo>
                      <a:pt x="54" y="33"/>
                    </a:lnTo>
                    <a:lnTo>
                      <a:pt x="59" y="32"/>
                    </a:lnTo>
                    <a:lnTo>
                      <a:pt x="63" y="29"/>
                    </a:lnTo>
                    <a:lnTo>
                      <a:pt x="67" y="23"/>
                    </a:lnTo>
                    <a:lnTo>
                      <a:pt x="67" y="23"/>
                    </a:lnTo>
                    <a:lnTo>
                      <a:pt x="69" y="18"/>
                    </a:lnTo>
                    <a:lnTo>
                      <a:pt x="70" y="13"/>
                    </a:lnTo>
                    <a:lnTo>
                      <a:pt x="7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4" name="Line 325"/>
              <p:cNvSpPr>
                <a:spLocks noChangeShapeType="1"/>
              </p:cNvSpPr>
              <p:nvPr/>
            </p:nvSpPr>
            <p:spPr bwMode="auto">
              <a:xfrm>
                <a:off x="4548" y="2425"/>
                <a:ext cx="14"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5" name="Freeform 326"/>
              <p:cNvSpPr>
                <a:spLocks/>
              </p:cNvSpPr>
              <p:nvPr/>
            </p:nvSpPr>
            <p:spPr bwMode="auto">
              <a:xfrm>
                <a:off x="4501" y="2231"/>
                <a:ext cx="140" cy="175"/>
              </a:xfrm>
              <a:custGeom>
                <a:avLst/>
                <a:gdLst>
                  <a:gd name="T0" fmla="*/ 35 w 140"/>
                  <a:gd name="T1" fmla="*/ 154 h 175"/>
                  <a:gd name="T2" fmla="*/ 35 w 140"/>
                  <a:gd name="T3" fmla="*/ 154 h 175"/>
                  <a:gd name="T4" fmla="*/ 34 w 140"/>
                  <a:gd name="T5" fmla="*/ 147 h 175"/>
                  <a:gd name="T6" fmla="*/ 30 w 140"/>
                  <a:gd name="T7" fmla="*/ 139 h 175"/>
                  <a:gd name="T8" fmla="*/ 18 w 140"/>
                  <a:gd name="T9" fmla="*/ 116 h 175"/>
                  <a:gd name="T10" fmla="*/ 11 w 140"/>
                  <a:gd name="T11" fmla="*/ 104 h 175"/>
                  <a:gd name="T12" fmla="*/ 6 w 140"/>
                  <a:gd name="T13" fmla="*/ 92 h 175"/>
                  <a:gd name="T14" fmla="*/ 2 w 140"/>
                  <a:gd name="T15" fmla="*/ 80 h 175"/>
                  <a:gd name="T16" fmla="*/ 1 w 140"/>
                  <a:gd name="T17" fmla="*/ 75 h 175"/>
                  <a:gd name="T18" fmla="*/ 0 w 140"/>
                  <a:gd name="T19" fmla="*/ 70 h 175"/>
                  <a:gd name="T20" fmla="*/ 0 w 140"/>
                  <a:gd name="T21" fmla="*/ 70 h 175"/>
                  <a:gd name="T22" fmla="*/ 1 w 140"/>
                  <a:gd name="T23" fmla="*/ 63 h 175"/>
                  <a:gd name="T24" fmla="*/ 2 w 140"/>
                  <a:gd name="T25" fmla="*/ 56 h 175"/>
                  <a:gd name="T26" fmla="*/ 3 w 140"/>
                  <a:gd name="T27" fmla="*/ 49 h 175"/>
                  <a:gd name="T28" fmla="*/ 6 w 140"/>
                  <a:gd name="T29" fmla="*/ 43 h 175"/>
                  <a:gd name="T30" fmla="*/ 8 w 140"/>
                  <a:gd name="T31" fmla="*/ 37 h 175"/>
                  <a:gd name="T32" fmla="*/ 12 w 140"/>
                  <a:gd name="T33" fmla="*/ 31 h 175"/>
                  <a:gd name="T34" fmla="*/ 17 w 140"/>
                  <a:gd name="T35" fmla="*/ 26 h 175"/>
                  <a:gd name="T36" fmla="*/ 21 w 140"/>
                  <a:gd name="T37" fmla="*/ 21 h 175"/>
                  <a:gd name="T38" fmla="*/ 26 w 140"/>
                  <a:gd name="T39" fmla="*/ 16 h 175"/>
                  <a:gd name="T40" fmla="*/ 31 w 140"/>
                  <a:gd name="T41" fmla="*/ 12 h 175"/>
                  <a:gd name="T42" fmla="*/ 37 w 140"/>
                  <a:gd name="T43" fmla="*/ 8 h 175"/>
                  <a:gd name="T44" fmla="*/ 43 w 140"/>
                  <a:gd name="T45" fmla="*/ 5 h 175"/>
                  <a:gd name="T46" fmla="*/ 49 w 140"/>
                  <a:gd name="T47" fmla="*/ 3 h 175"/>
                  <a:gd name="T48" fmla="*/ 56 w 140"/>
                  <a:gd name="T49" fmla="*/ 1 h 175"/>
                  <a:gd name="T50" fmla="*/ 63 w 140"/>
                  <a:gd name="T51" fmla="*/ 0 h 175"/>
                  <a:gd name="T52" fmla="*/ 70 w 140"/>
                  <a:gd name="T53" fmla="*/ 0 h 175"/>
                  <a:gd name="T54" fmla="*/ 70 w 140"/>
                  <a:gd name="T55" fmla="*/ 0 h 175"/>
                  <a:gd name="T56" fmla="*/ 77 w 140"/>
                  <a:gd name="T57" fmla="*/ 0 h 175"/>
                  <a:gd name="T58" fmla="*/ 84 w 140"/>
                  <a:gd name="T59" fmla="*/ 1 h 175"/>
                  <a:gd name="T60" fmla="*/ 91 w 140"/>
                  <a:gd name="T61" fmla="*/ 3 h 175"/>
                  <a:gd name="T62" fmla="*/ 98 w 140"/>
                  <a:gd name="T63" fmla="*/ 5 h 175"/>
                  <a:gd name="T64" fmla="*/ 103 w 140"/>
                  <a:gd name="T65" fmla="*/ 8 h 175"/>
                  <a:gd name="T66" fmla="*/ 109 w 140"/>
                  <a:gd name="T67" fmla="*/ 12 h 175"/>
                  <a:gd name="T68" fmla="*/ 114 w 140"/>
                  <a:gd name="T69" fmla="*/ 16 h 175"/>
                  <a:gd name="T70" fmla="*/ 119 w 140"/>
                  <a:gd name="T71" fmla="*/ 21 h 175"/>
                  <a:gd name="T72" fmla="*/ 125 w 140"/>
                  <a:gd name="T73" fmla="*/ 26 h 175"/>
                  <a:gd name="T74" fmla="*/ 128 w 140"/>
                  <a:gd name="T75" fmla="*/ 31 h 175"/>
                  <a:gd name="T76" fmla="*/ 132 w 140"/>
                  <a:gd name="T77" fmla="*/ 37 h 175"/>
                  <a:gd name="T78" fmla="*/ 135 w 140"/>
                  <a:gd name="T79" fmla="*/ 43 h 175"/>
                  <a:gd name="T80" fmla="*/ 137 w 140"/>
                  <a:gd name="T81" fmla="*/ 49 h 175"/>
                  <a:gd name="T82" fmla="*/ 139 w 140"/>
                  <a:gd name="T83" fmla="*/ 56 h 175"/>
                  <a:gd name="T84" fmla="*/ 140 w 140"/>
                  <a:gd name="T85" fmla="*/ 63 h 175"/>
                  <a:gd name="T86" fmla="*/ 140 w 140"/>
                  <a:gd name="T87" fmla="*/ 70 h 175"/>
                  <a:gd name="T88" fmla="*/ 140 w 140"/>
                  <a:gd name="T89" fmla="*/ 70 h 175"/>
                  <a:gd name="T90" fmla="*/ 140 w 140"/>
                  <a:gd name="T91" fmla="*/ 75 h 175"/>
                  <a:gd name="T92" fmla="*/ 139 w 140"/>
                  <a:gd name="T93" fmla="*/ 80 h 175"/>
                  <a:gd name="T94" fmla="*/ 135 w 140"/>
                  <a:gd name="T95" fmla="*/ 93 h 175"/>
                  <a:gd name="T96" fmla="*/ 129 w 140"/>
                  <a:gd name="T97" fmla="*/ 106 h 175"/>
                  <a:gd name="T98" fmla="*/ 122 w 140"/>
                  <a:gd name="T99" fmla="*/ 118 h 175"/>
                  <a:gd name="T100" fmla="*/ 110 w 140"/>
                  <a:gd name="T101" fmla="*/ 142 h 175"/>
                  <a:gd name="T102" fmla="*/ 106 w 140"/>
                  <a:gd name="T103" fmla="*/ 151 h 175"/>
                  <a:gd name="T104" fmla="*/ 105 w 140"/>
                  <a:gd name="T105" fmla="*/ 157 h 175"/>
                  <a:gd name="T106" fmla="*/ 105 w 140"/>
                  <a:gd name="T107" fmla="*/ 157 h 175"/>
                  <a:gd name="T108" fmla="*/ 105 w 140"/>
                  <a:gd name="T109" fmla="*/ 175 h 175"/>
                  <a:gd name="T110" fmla="*/ 35 w 140"/>
                  <a:gd name="T111" fmla="*/ 175 h 175"/>
                  <a:gd name="T112" fmla="*/ 35 w 140"/>
                  <a:gd name="T113" fmla="*/ 175 h 175"/>
                  <a:gd name="T114" fmla="*/ 35 w 140"/>
                  <a:gd name="T115" fmla="*/ 154 h 175"/>
                  <a:gd name="T116" fmla="*/ 35 w 140"/>
                  <a:gd name="T117" fmla="*/ 15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75">
                    <a:moveTo>
                      <a:pt x="35" y="154"/>
                    </a:moveTo>
                    <a:lnTo>
                      <a:pt x="35" y="154"/>
                    </a:lnTo>
                    <a:lnTo>
                      <a:pt x="34" y="147"/>
                    </a:lnTo>
                    <a:lnTo>
                      <a:pt x="30" y="139"/>
                    </a:lnTo>
                    <a:lnTo>
                      <a:pt x="18" y="116"/>
                    </a:lnTo>
                    <a:lnTo>
                      <a:pt x="11" y="104"/>
                    </a:lnTo>
                    <a:lnTo>
                      <a:pt x="6" y="92"/>
                    </a:lnTo>
                    <a:lnTo>
                      <a:pt x="2" y="80"/>
                    </a:lnTo>
                    <a:lnTo>
                      <a:pt x="1" y="75"/>
                    </a:lnTo>
                    <a:lnTo>
                      <a:pt x="0" y="70"/>
                    </a:lnTo>
                    <a:lnTo>
                      <a:pt x="0" y="70"/>
                    </a:lnTo>
                    <a:lnTo>
                      <a:pt x="1" y="63"/>
                    </a:lnTo>
                    <a:lnTo>
                      <a:pt x="2" y="56"/>
                    </a:lnTo>
                    <a:lnTo>
                      <a:pt x="3" y="49"/>
                    </a:lnTo>
                    <a:lnTo>
                      <a:pt x="6" y="43"/>
                    </a:lnTo>
                    <a:lnTo>
                      <a:pt x="8" y="37"/>
                    </a:lnTo>
                    <a:lnTo>
                      <a:pt x="12" y="31"/>
                    </a:lnTo>
                    <a:lnTo>
                      <a:pt x="17" y="26"/>
                    </a:lnTo>
                    <a:lnTo>
                      <a:pt x="21" y="21"/>
                    </a:lnTo>
                    <a:lnTo>
                      <a:pt x="26" y="16"/>
                    </a:lnTo>
                    <a:lnTo>
                      <a:pt x="31" y="12"/>
                    </a:lnTo>
                    <a:lnTo>
                      <a:pt x="37" y="8"/>
                    </a:lnTo>
                    <a:lnTo>
                      <a:pt x="43" y="5"/>
                    </a:lnTo>
                    <a:lnTo>
                      <a:pt x="49" y="3"/>
                    </a:lnTo>
                    <a:lnTo>
                      <a:pt x="56" y="1"/>
                    </a:lnTo>
                    <a:lnTo>
                      <a:pt x="63" y="0"/>
                    </a:lnTo>
                    <a:lnTo>
                      <a:pt x="70" y="0"/>
                    </a:lnTo>
                    <a:lnTo>
                      <a:pt x="70" y="0"/>
                    </a:lnTo>
                    <a:lnTo>
                      <a:pt x="77" y="0"/>
                    </a:lnTo>
                    <a:lnTo>
                      <a:pt x="84" y="1"/>
                    </a:lnTo>
                    <a:lnTo>
                      <a:pt x="91" y="3"/>
                    </a:lnTo>
                    <a:lnTo>
                      <a:pt x="98" y="5"/>
                    </a:lnTo>
                    <a:lnTo>
                      <a:pt x="103" y="8"/>
                    </a:lnTo>
                    <a:lnTo>
                      <a:pt x="109" y="12"/>
                    </a:lnTo>
                    <a:lnTo>
                      <a:pt x="114" y="16"/>
                    </a:lnTo>
                    <a:lnTo>
                      <a:pt x="119" y="21"/>
                    </a:lnTo>
                    <a:lnTo>
                      <a:pt x="125" y="26"/>
                    </a:lnTo>
                    <a:lnTo>
                      <a:pt x="128" y="31"/>
                    </a:lnTo>
                    <a:lnTo>
                      <a:pt x="132" y="37"/>
                    </a:lnTo>
                    <a:lnTo>
                      <a:pt x="135" y="43"/>
                    </a:lnTo>
                    <a:lnTo>
                      <a:pt x="137" y="49"/>
                    </a:lnTo>
                    <a:lnTo>
                      <a:pt x="139" y="56"/>
                    </a:lnTo>
                    <a:lnTo>
                      <a:pt x="140" y="63"/>
                    </a:lnTo>
                    <a:lnTo>
                      <a:pt x="140" y="70"/>
                    </a:lnTo>
                    <a:lnTo>
                      <a:pt x="140" y="70"/>
                    </a:lnTo>
                    <a:lnTo>
                      <a:pt x="140" y="75"/>
                    </a:lnTo>
                    <a:lnTo>
                      <a:pt x="139" y="80"/>
                    </a:lnTo>
                    <a:lnTo>
                      <a:pt x="135" y="93"/>
                    </a:lnTo>
                    <a:lnTo>
                      <a:pt x="129" y="106"/>
                    </a:lnTo>
                    <a:lnTo>
                      <a:pt x="122" y="118"/>
                    </a:lnTo>
                    <a:lnTo>
                      <a:pt x="110" y="142"/>
                    </a:lnTo>
                    <a:lnTo>
                      <a:pt x="106" y="151"/>
                    </a:lnTo>
                    <a:lnTo>
                      <a:pt x="105" y="157"/>
                    </a:lnTo>
                    <a:lnTo>
                      <a:pt x="105" y="157"/>
                    </a:lnTo>
                    <a:lnTo>
                      <a:pt x="105" y="175"/>
                    </a:lnTo>
                    <a:lnTo>
                      <a:pt x="35" y="175"/>
                    </a:lnTo>
                    <a:lnTo>
                      <a:pt x="35" y="175"/>
                    </a:lnTo>
                    <a:lnTo>
                      <a:pt x="35" y="154"/>
                    </a:lnTo>
                    <a:lnTo>
                      <a:pt x="35" y="15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6" name="Freeform 327"/>
              <p:cNvSpPr>
                <a:spLocks/>
              </p:cNvSpPr>
              <p:nvPr/>
            </p:nvSpPr>
            <p:spPr bwMode="auto">
              <a:xfrm>
                <a:off x="4545" y="2265"/>
                <a:ext cx="52" cy="125"/>
              </a:xfrm>
              <a:custGeom>
                <a:avLst/>
                <a:gdLst>
                  <a:gd name="T0" fmla="*/ 24 w 52"/>
                  <a:gd name="T1" fmla="*/ 36 h 125"/>
                  <a:gd name="T2" fmla="*/ 24 w 52"/>
                  <a:gd name="T3" fmla="*/ 97 h 125"/>
                  <a:gd name="T4" fmla="*/ 24 w 52"/>
                  <a:gd name="T5" fmla="*/ 97 h 125"/>
                  <a:gd name="T6" fmla="*/ 23 w 52"/>
                  <a:gd name="T7" fmla="*/ 103 h 125"/>
                  <a:gd name="T8" fmla="*/ 22 w 52"/>
                  <a:gd name="T9" fmla="*/ 109 h 125"/>
                  <a:gd name="T10" fmla="*/ 20 w 52"/>
                  <a:gd name="T11" fmla="*/ 113 h 125"/>
                  <a:gd name="T12" fmla="*/ 18 w 52"/>
                  <a:gd name="T13" fmla="*/ 117 h 125"/>
                  <a:gd name="T14" fmla="*/ 18 w 52"/>
                  <a:gd name="T15" fmla="*/ 117 h 125"/>
                  <a:gd name="T16" fmla="*/ 17 w 52"/>
                  <a:gd name="T17" fmla="*/ 119 h 125"/>
                  <a:gd name="T18" fmla="*/ 17 w 52"/>
                  <a:gd name="T19" fmla="*/ 120 h 125"/>
                  <a:gd name="T20" fmla="*/ 17 w 52"/>
                  <a:gd name="T21" fmla="*/ 122 h 125"/>
                  <a:gd name="T22" fmla="*/ 18 w 52"/>
                  <a:gd name="T23" fmla="*/ 124 h 125"/>
                  <a:gd name="T24" fmla="*/ 18 w 52"/>
                  <a:gd name="T25" fmla="*/ 124 h 125"/>
                  <a:gd name="T26" fmla="*/ 20 w 52"/>
                  <a:gd name="T27" fmla="*/ 125 h 125"/>
                  <a:gd name="T28" fmla="*/ 21 w 52"/>
                  <a:gd name="T29" fmla="*/ 125 h 125"/>
                  <a:gd name="T30" fmla="*/ 21 w 52"/>
                  <a:gd name="T31" fmla="*/ 125 h 125"/>
                  <a:gd name="T32" fmla="*/ 23 w 52"/>
                  <a:gd name="T33" fmla="*/ 125 h 125"/>
                  <a:gd name="T34" fmla="*/ 25 w 52"/>
                  <a:gd name="T35" fmla="*/ 123 h 125"/>
                  <a:gd name="T36" fmla="*/ 25 w 52"/>
                  <a:gd name="T37" fmla="*/ 123 h 125"/>
                  <a:gd name="T38" fmla="*/ 28 w 52"/>
                  <a:gd name="T39" fmla="*/ 118 h 125"/>
                  <a:gd name="T40" fmla="*/ 31 w 52"/>
                  <a:gd name="T41" fmla="*/ 112 h 125"/>
                  <a:gd name="T42" fmla="*/ 33 w 52"/>
                  <a:gd name="T43" fmla="*/ 105 h 125"/>
                  <a:gd name="T44" fmla="*/ 33 w 52"/>
                  <a:gd name="T45" fmla="*/ 97 h 125"/>
                  <a:gd name="T46" fmla="*/ 33 w 52"/>
                  <a:gd name="T47" fmla="*/ 83 h 125"/>
                  <a:gd name="T48" fmla="*/ 33 w 52"/>
                  <a:gd name="T49" fmla="*/ 83 h 125"/>
                  <a:gd name="T50" fmla="*/ 37 w 52"/>
                  <a:gd name="T51" fmla="*/ 81 h 125"/>
                  <a:gd name="T52" fmla="*/ 40 w 52"/>
                  <a:gd name="T53" fmla="*/ 78 h 125"/>
                  <a:gd name="T54" fmla="*/ 44 w 52"/>
                  <a:gd name="T55" fmla="*/ 75 h 125"/>
                  <a:gd name="T56" fmla="*/ 47 w 52"/>
                  <a:gd name="T57" fmla="*/ 71 h 125"/>
                  <a:gd name="T58" fmla="*/ 49 w 52"/>
                  <a:gd name="T59" fmla="*/ 67 h 125"/>
                  <a:gd name="T60" fmla="*/ 51 w 52"/>
                  <a:gd name="T61" fmla="*/ 62 h 125"/>
                  <a:gd name="T62" fmla="*/ 52 w 52"/>
                  <a:gd name="T63" fmla="*/ 56 h 125"/>
                  <a:gd name="T64" fmla="*/ 52 w 52"/>
                  <a:gd name="T65" fmla="*/ 51 h 125"/>
                  <a:gd name="T66" fmla="*/ 52 w 52"/>
                  <a:gd name="T67" fmla="*/ 51 h 125"/>
                  <a:gd name="T68" fmla="*/ 51 w 52"/>
                  <a:gd name="T69" fmla="*/ 45 h 125"/>
                  <a:gd name="T70" fmla="*/ 49 w 52"/>
                  <a:gd name="T71" fmla="*/ 38 h 125"/>
                  <a:gd name="T72" fmla="*/ 46 w 52"/>
                  <a:gd name="T73" fmla="*/ 32 h 125"/>
                  <a:gd name="T74" fmla="*/ 42 w 52"/>
                  <a:gd name="T75" fmla="*/ 25 h 125"/>
                  <a:gd name="T76" fmla="*/ 35 w 52"/>
                  <a:gd name="T77" fmla="*/ 12 h 125"/>
                  <a:gd name="T78" fmla="*/ 32 w 52"/>
                  <a:gd name="T79" fmla="*/ 6 h 125"/>
                  <a:gd name="T80" fmla="*/ 30 w 52"/>
                  <a:gd name="T81" fmla="*/ 0 h 125"/>
                  <a:gd name="T82" fmla="*/ 30 w 52"/>
                  <a:gd name="T83" fmla="*/ 0 h 125"/>
                  <a:gd name="T84" fmla="*/ 25 w 52"/>
                  <a:gd name="T85" fmla="*/ 4 h 125"/>
                  <a:gd name="T86" fmla="*/ 20 w 52"/>
                  <a:gd name="T87" fmla="*/ 9 h 125"/>
                  <a:gd name="T88" fmla="*/ 15 w 52"/>
                  <a:gd name="T89" fmla="*/ 15 h 125"/>
                  <a:gd name="T90" fmla="*/ 10 w 52"/>
                  <a:gd name="T91" fmla="*/ 22 h 125"/>
                  <a:gd name="T92" fmla="*/ 6 w 52"/>
                  <a:gd name="T93" fmla="*/ 30 h 125"/>
                  <a:gd name="T94" fmla="*/ 3 w 52"/>
                  <a:gd name="T95" fmla="*/ 37 h 125"/>
                  <a:gd name="T96" fmla="*/ 1 w 52"/>
                  <a:gd name="T97" fmla="*/ 44 h 125"/>
                  <a:gd name="T98" fmla="*/ 0 w 52"/>
                  <a:gd name="T99" fmla="*/ 51 h 125"/>
                  <a:gd name="T100" fmla="*/ 0 w 52"/>
                  <a:gd name="T101" fmla="*/ 51 h 125"/>
                  <a:gd name="T102" fmla="*/ 1 w 52"/>
                  <a:gd name="T103" fmla="*/ 56 h 125"/>
                  <a:gd name="T104" fmla="*/ 2 w 52"/>
                  <a:gd name="T105" fmla="*/ 62 h 125"/>
                  <a:gd name="T106" fmla="*/ 3 w 52"/>
                  <a:gd name="T107" fmla="*/ 67 h 125"/>
                  <a:gd name="T108" fmla="*/ 5 w 52"/>
                  <a:gd name="T109" fmla="*/ 71 h 125"/>
                  <a:gd name="T110" fmla="*/ 9 w 52"/>
                  <a:gd name="T111" fmla="*/ 75 h 125"/>
                  <a:gd name="T112" fmla="*/ 12 w 52"/>
                  <a:gd name="T113" fmla="*/ 78 h 125"/>
                  <a:gd name="T114" fmla="*/ 15 w 52"/>
                  <a:gd name="T115" fmla="*/ 81 h 125"/>
                  <a:gd name="T116" fmla="*/ 19 w 52"/>
                  <a:gd name="T117" fmla="*/ 8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125">
                    <a:moveTo>
                      <a:pt x="24" y="36"/>
                    </a:moveTo>
                    <a:lnTo>
                      <a:pt x="24" y="97"/>
                    </a:lnTo>
                    <a:lnTo>
                      <a:pt x="24" y="97"/>
                    </a:lnTo>
                    <a:lnTo>
                      <a:pt x="23" y="103"/>
                    </a:lnTo>
                    <a:lnTo>
                      <a:pt x="22" y="109"/>
                    </a:lnTo>
                    <a:lnTo>
                      <a:pt x="20" y="113"/>
                    </a:lnTo>
                    <a:lnTo>
                      <a:pt x="18" y="117"/>
                    </a:lnTo>
                    <a:lnTo>
                      <a:pt x="18" y="117"/>
                    </a:lnTo>
                    <a:lnTo>
                      <a:pt x="17" y="119"/>
                    </a:lnTo>
                    <a:lnTo>
                      <a:pt x="17" y="120"/>
                    </a:lnTo>
                    <a:lnTo>
                      <a:pt x="17" y="122"/>
                    </a:lnTo>
                    <a:lnTo>
                      <a:pt x="18" y="124"/>
                    </a:lnTo>
                    <a:lnTo>
                      <a:pt x="18" y="124"/>
                    </a:lnTo>
                    <a:lnTo>
                      <a:pt x="20" y="125"/>
                    </a:lnTo>
                    <a:lnTo>
                      <a:pt x="21" y="125"/>
                    </a:lnTo>
                    <a:lnTo>
                      <a:pt x="21" y="125"/>
                    </a:lnTo>
                    <a:lnTo>
                      <a:pt x="23" y="125"/>
                    </a:lnTo>
                    <a:lnTo>
                      <a:pt x="25" y="123"/>
                    </a:lnTo>
                    <a:lnTo>
                      <a:pt x="25" y="123"/>
                    </a:lnTo>
                    <a:lnTo>
                      <a:pt x="28" y="118"/>
                    </a:lnTo>
                    <a:lnTo>
                      <a:pt x="31" y="112"/>
                    </a:lnTo>
                    <a:lnTo>
                      <a:pt x="33" y="105"/>
                    </a:lnTo>
                    <a:lnTo>
                      <a:pt x="33" y="97"/>
                    </a:lnTo>
                    <a:lnTo>
                      <a:pt x="33" y="83"/>
                    </a:lnTo>
                    <a:lnTo>
                      <a:pt x="33" y="83"/>
                    </a:lnTo>
                    <a:lnTo>
                      <a:pt x="37" y="81"/>
                    </a:lnTo>
                    <a:lnTo>
                      <a:pt x="40" y="78"/>
                    </a:lnTo>
                    <a:lnTo>
                      <a:pt x="44" y="75"/>
                    </a:lnTo>
                    <a:lnTo>
                      <a:pt x="47" y="71"/>
                    </a:lnTo>
                    <a:lnTo>
                      <a:pt x="49" y="67"/>
                    </a:lnTo>
                    <a:lnTo>
                      <a:pt x="51" y="62"/>
                    </a:lnTo>
                    <a:lnTo>
                      <a:pt x="52" y="56"/>
                    </a:lnTo>
                    <a:lnTo>
                      <a:pt x="52" y="51"/>
                    </a:lnTo>
                    <a:lnTo>
                      <a:pt x="52" y="51"/>
                    </a:lnTo>
                    <a:lnTo>
                      <a:pt x="51" y="45"/>
                    </a:lnTo>
                    <a:lnTo>
                      <a:pt x="49" y="38"/>
                    </a:lnTo>
                    <a:lnTo>
                      <a:pt x="46" y="32"/>
                    </a:lnTo>
                    <a:lnTo>
                      <a:pt x="42" y="25"/>
                    </a:lnTo>
                    <a:lnTo>
                      <a:pt x="35" y="12"/>
                    </a:lnTo>
                    <a:lnTo>
                      <a:pt x="32" y="6"/>
                    </a:lnTo>
                    <a:lnTo>
                      <a:pt x="30" y="0"/>
                    </a:lnTo>
                    <a:lnTo>
                      <a:pt x="30" y="0"/>
                    </a:lnTo>
                    <a:lnTo>
                      <a:pt x="25" y="4"/>
                    </a:lnTo>
                    <a:lnTo>
                      <a:pt x="20" y="9"/>
                    </a:lnTo>
                    <a:lnTo>
                      <a:pt x="15" y="15"/>
                    </a:lnTo>
                    <a:lnTo>
                      <a:pt x="10" y="22"/>
                    </a:lnTo>
                    <a:lnTo>
                      <a:pt x="6" y="30"/>
                    </a:lnTo>
                    <a:lnTo>
                      <a:pt x="3" y="37"/>
                    </a:lnTo>
                    <a:lnTo>
                      <a:pt x="1" y="44"/>
                    </a:lnTo>
                    <a:lnTo>
                      <a:pt x="0" y="51"/>
                    </a:lnTo>
                    <a:lnTo>
                      <a:pt x="0" y="51"/>
                    </a:lnTo>
                    <a:lnTo>
                      <a:pt x="1" y="56"/>
                    </a:lnTo>
                    <a:lnTo>
                      <a:pt x="2" y="62"/>
                    </a:lnTo>
                    <a:lnTo>
                      <a:pt x="3" y="67"/>
                    </a:lnTo>
                    <a:lnTo>
                      <a:pt x="5" y="71"/>
                    </a:lnTo>
                    <a:lnTo>
                      <a:pt x="9" y="75"/>
                    </a:lnTo>
                    <a:lnTo>
                      <a:pt x="12" y="78"/>
                    </a:lnTo>
                    <a:lnTo>
                      <a:pt x="15" y="81"/>
                    </a:lnTo>
                    <a:lnTo>
                      <a:pt x="19" y="8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7" name="Freeform 328"/>
              <p:cNvSpPr>
                <a:spLocks/>
              </p:cNvSpPr>
              <p:nvPr/>
            </p:nvSpPr>
            <p:spPr bwMode="auto">
              <a:xfrm>
                <a:off x="4559" y="2451"/>
                <a:ext cx="25" cy="9"/>
              </a:xfrm>
              <a:custGeom>
                <a:avLst/>
                <a:gdLst>
                  <a:gd name="T0" fmla="*/ 25 w 25"/>
                  <a:gd name="T1" fmla="*/ 0 h 9"/>
                  <a:gd name="T2" fmla="*/ 25 w 25"/>
                  <a:gd name="T3" fmla="*/ 0 h 9"/>
                  <a:gd name="T4" fmla="*/ 24 w 25"/>
                  <a:gd name="T5" fmla="*/ 2 h 9"/>
                  <a:gd name="T6" fmla="*/ 22 w 25"/>
                  <a:gd name="T7" fmla="*/ 5 h 9"/>
                  <a:gd name="T8" fmla="*/ 17 w 25"/>
                  <a:gd name="T9" fmla="*/ 8 h 9"/>
                  <a:gd name="T10" fmla="*/ 15 w 25"/>
                  <a:gd name="T11" fmla="*/ 9 h 9"/>
                  <a:gd name="T12" fmla="*/ 12 w 25"/>
                  <a:gd name="T13" fmla="*/ 9 h 9"/>
                  <a:gd name="T14" fmla="*/ 12 w 25"/>
                  <a:gd name="T15" fmla="*/ 9 h 9"/>
                  <a:gd name="T16" fmla="*/ 9 w 25"/>
                  <a:gd name="T17" fmla="*/ 9 h 9"/>
                  <a:gd name="T18" fmla="*/ 7 w 25"/>
                  <a:gd name="T19" fmla="*/ 8 h 9"/>
                  <a:gd name="T20" fmla="*/ 3 w 25"/>
                  <a:gd name="T21" fmla="*/ 5 h 9"/>
                  <a:gd name="T22" fmla="*/ 0 w 25"/>
                  <a:gd name="T23" fmla="*/ 2 h 9"/>
                  <a:gd name="T24" fmla="*/ 0 w 2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9">
                    <a:moveTo>
                      <a:pt x="25" y="0"/>
                    </a:moveTo>
                    <a:lnTo>
                      <a:pt x="25" y="0"/>
                    </a:lnTo>
                    <a:lnTo>
                      <a:pt x="24" y="2"/>
                    </a:lnTo>
                    <a:lnTo>
                      <a:pt x="22" y="5"/>
                    </a:lnTo>
                    <a:lnTo>
                      <a:pt x="17" y="8"/>
                    </a:lnTo>
                    <a:lnTo>
                      <a:pt x="15" y="9"/>
                    </a:lnTo>
                    <a:lnTo>
                      <a:pt x="12" y="9"/>
                    </a:lnTo>
                    <a:lnTo>
                      <a:pt x="12" y="9"/>
                    </a:lnTo>
                    <a:lnTo>
                      <a:pt x="9" y="9"/>
                    </a:lnTo>
                    <a:lnTo>
                      <a:pt x="7" y="8"/>
                    </a:lnTo>
                    <a:lnTo>
                      <a:pt x="3" y="5"/>
                    </a:lnTo>
                    <a:lnTo>
                      <a:pt x="0" y="2"/>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8" name="Freeform 329"/>
              <p:cNvSpPr>
                <a:spLocks/>
              </p:cNvSpPr>
              <p:nvPr/>
            </p:nvSpPr>
            <p:spPr bwMode="auto">
              <a:xfrm>
                <a:off x="3959" y="2454"/>
                <a:ext cx="271" cy="232"/>
              </a:xfrm>
              <a:custGeom>
                <a:avLst/>
                <a:gdLst>
                  <a:gd name="T0" fmla="*/ 135 w 271"/>
                  <a:gd name="T1" fmla="*/ 0 h 232"/>
                  <a:gd name="T2" fmla="*/ 0 w 271"/>
                  <a:gd name="T3" fmla="*/ 129 h 232"/>
                  <a:gd name="T4" fmla="*/ 16 w 271"/>
                  <a:gd name="T5" fmla="*/ 145 h 232"/>
                  <a:gd name="T6" fmla="*/ 22 w 271"/>
                  <a:gd name="T7" fmla="*/ 139 h 232"/>
                  <a:gd name="T8" fmla="*/ 22 w 271"/>
                  <a:gd name="T9" fmla="*/ 232 h 232"/>
                  <a:gd name="T10" fmla="*/ 30 w 271"/>
                  <a:gd name="T11" fmla="*/ 232 h 232"/>
                  <a:gd name="T12" fmla="*/ 84 w 271"/>
                  <a:gd name="T13" fmla="*/ 179 h 232"/>
                  <a:gd name="T14" fmla="*/ 84 w 271"/>
                  <a:gd name="T15" fmla="*/ 179 h 232"/>
                  <a:gd name="T16" fmla="*/ 80 w 271"/>
                  <a:gd name="T17" fmla="*/ 171 h 232"/>
                  <a:gd name="T18" fmla="*/ 76 w 271"/>
                  <a:gd name="T19" fmla="*/ 163 h 232"/>
                  <a:gd name="T20" fmla="*/ 74 w 271"/>
                  <a:gd name="T21" fmla="*/ 153 h 232"/>
                  <a:gd name="T22" fmla="*/ 74 w 271"/>
                  <a:gd name="T23" fmla="*/ 144 h 232"/>
                  <a:gd name="T24" fmla="*/ 74 w 271"/>
                  <a:gd name="T25" fmla="*/ 144 h 232"/>
                  <a:gd name="T26" fmla="*/ 74 w 271"/>
                  <a:gd name="T27" fmla="*/ 138 h 232"/>
                  <a:gd name="T28" fmla="*/ 75 w 271"/>
                  <a:gd name="T29" fmla="*/ 132 h 232"/>
                  <a:gd name="T30" fmla="*/ 78 w 271"/>
                  <a:gd name="T31" fmla="*/ 120 h 232"/>
                  <a:gd name="T32" fmla="*/ 84 w 271"/>
                  <a:gd name="T33" fmla="*/ 109 h 232"/>
                  <a:gd name="T34" fmla="*/ 92 w 271"/>
                  <a:gd name="T35" fmla="*/ 101 h 232"/>
                  <a:gd name="T36" fmla="*/ 101 w 271"/>
                  <a:gd name="T37" fmla="*/ 93 h 232"/>
                  <a:gd name="T38" fmla="*/ 111 w 271"/>
                  <a:gd name="T39" fmla="*/ 88 h 232"/>
                  <a:gd name="T40" fmla="*/ 122 w 271"/>
                  <a:gd name="T41" fmla="*/ 83 h 232"/>
                  <a:gd name="T42" fmla="*/ 129 w 271"/>
                  <a:gd name="T43" fmla="*/ 82 h 232"/>
                  <a:gd name="T44" fmla="*/ 135 w 271"/>
                  <a:gd name="T45" fmla="*/ 82 h 232"/>
                  <a:gd name="T46" fmla="*/ 135 w 271"/>
                  <a:gd name="T47" fmla="*/ 82 h 232"/>
                  <a:gd name="T48" fmla="*/ 141 w 271"/>
                  <a:gd name="T49" fmla="*/ 82 h 232"/>
                  <a:gd name="T50" fmla="*/ 147 w 271"/>
                  <a:gd name="T51" fmla="*/ 83 h 232"/>
                  <a:gd name="T52" fmla="*/ 160 w 271"/>
                  <a:gd name="T53" fmla="*/ 88 h 232"/>
                  <a:gd name="T54" fmla="*/ 170 w 271"/>
                  <a:gd name="T55" fmla="*/ 93 h 232"/>
                  <a:gd name="T56" fmla="*/ 179 w 271"/>
                  <a:gd name="T57" fmla="*/ 101 h 232"/>
                  <a:gd name="T58" fmla="*/ 186 w 271"/>
                  <a:gd name="T59" fmla="*/ 109 h 232"/>
                  <a:gd name="T60" fmla="*/ 191 w 271"/>
                  <a:gd name="T61" fmla="*/ 120 h 232"/>
                  <a:gd name="T62" fmla="*/ 195 w 271"/>
                  <a:gd name="T63" fmla="*/ 132 h 232"/>
                  <a:gd name="T64" fmla="*/ 197 w 271"/>
                  <a:gd name="T65" fmla="*/ 138 h 232"/>
                  <a:gd name="T66" fmla="*/ 197 w 271"/>
                  <a:gd name="T67" fmla="*/ 144 h 232"/>
                  <a:gd name="T68" fmla="*/ 197 w 271"/>
                  <a:gd name="T69" fmla="*/ 144 h 232"/>
                  <a:gd name="T70" fmla="*/ 197 w 271"/>
                  <a:gd name="T71" fmla="*/ 150 h 232"/>
                  <a:gd name="T72" fmla="*/ 195 w 271"/>
                  <a:gd name="T73" fmla="*/ 156 h 232"/>
                  <a:gd name="T74" fmla="*/ 191 w 271"/>
                  <a:gd name="T75" fmla="*/ 168 h 232"/>
                  <a:gd name="T76" fmla="*/ 186 w 271"/>
                  <a:gd name="T77" fmla="*/ 178 h 232"/>
                  <a:gd name="T78" fmla="*/ 179 w 271"/>
                  <a:gd name="T79" fmla="*/ 187 h 232"/>
                  <a:gd name="T80" fmla="*/ 170 w 271"/>
                  <a:gd name="T81" fmla="*/ 195 h 232"/>
                  <a:gd name="T82" fmla="*/ 160 w 271"/>
                  <a:gd name="T83" fmla="*/ 201 h 232"/>
                  <a:gd name="T84" fmla="*/ 147 w 271"/>
                  <a:gd name="T85" fmla="*/ 204 h 232"/>
                  <a:gd name="T86" fmla="*/ 141 w 271"/>
                  <a:gd name="T87" fmla="*/ 205 h 232"/>
                  <a:gd name="T88" fmla="*/ 135 w 271"/>
                  <a:gd name="T89" fmla="*/ 206 h 232"/>
                  <a:gd name="T90" fmla="*/ 135 w 271"/>
                  <a:gd name="T91" fmla="*/ 206 h 232"/>
                  <a:gd name="T92" fmla="*/ 126 w 271"/>
                  <a:gd name="T93" fmla="*/ 205 h 232"/>
                  <a:gd name="T94" fmla="*/ 116 w 271"/>
                  <a:gd name="T95" fmla="*/ 203 h 232"/>
                  <a:gd name="T96" fmla="*/ 108 w 271"/>
                  <a:gd name="T97" fmla="*/ 200 h 232"/>
                  <a:gd name="T98" fmla="*/ 100 w 271"/>
                  <a:gd name="T99" fmla="*/ 195 h 232"/>
                  <a:gd name="T100" fmla="*/ 64 w 271"/>
                  <a:gd name="T101" fmla="*/ 232 h 232"/>
                  <a:gd name="T102" fmla="*/ 248 w 271"/>
                  <a:gd name="T103" fmla="*/ 232 h 232"/>
                  <a:gd name="T104" fmla="*/ 248 w 271"/>
                  <a:gd name="T105" fmla="*/ 139 h 232"/>
                  <a:gd name="T106" fmla="*/ 254 w 271"/>
                  <a:gd name="T107" fmla="*/ 145 h 232"/>
                  <a:gd name="T108" fmla="*/ 271 w 271"/>
                  <a:gd name="T109" fmla="*/ 129 h 232"/>
                  <a:gd name="T110" fmla="*/ 135 w 271"/>
                  <a:gd name="T11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232">
                    <a:moveTo>
                      <a:pt x="135" y="0"/>
                    </a:moveTo>
                    <a:lnTo>
                      <a:pt x="0" y="129"/>
                    </a:lnTo>
                    <a:lnTo>
                      <a:pt x="16" y="145"/>
                    </a:lnTo>
                    <a:lnTo>
                      <a:pt x="22" y="139"/>
                    </a:lnTo>
                    <a:lnTo>
                      <a:pt x="22" y="232"/>
                    </a:lnTo>
                    <a:lnTo>
                      <a:pt x="30" y="232"/>
                    </a:lnTo>
                    <a:lnTo>
                      <a:pt x="84" y="179"/>
                    </a:lnTo>
                    <a:lnTo>
                      <a:pt x="84" y="179"/>
                    </a:lnTo>
                    <a:lnTo>
                      <a:pt x="80" y="171"/>
                    </a:lnTo>
                    <a:lnTo>
                      <a:pt x="76" y="163"/>
                    </a:lnTo>
                    <a:lnTo>
                      <a:pt x="74" y="153"/>
                    </a:lnTo>
                    <a:lnTo>
                      <a:pt x="74" y="144"/>
                    </a:lnTo>
                    <a:lnTo>
                      <a:pt x="74" y="144"/>
                    </a:lnTo>
                    <a:lnTo>
                      <a:pt x="74" y="138"/>
                    </a:lnTo>
                    <a:lnTo>
                      <a:pt x="75" y="132"/>
                    </a:lnTo>
                    <a:lnTo>
                      <a:pt x="78" y="120"/>
                    </a:lnTo>
                    <a:lnTo>
                      <a:pt x="84" y="109"/>
                    </a:lnTo>
                    <a:lnTo>
                      <a:pt x="92" y="101"/>
                    </a:lnTo>
                    <a:lnTo>
                      <a:pt x="101" y="93"/>
                    </a:lnTo>
                    <a:lnTo>
                      <a:pt x="111" y="88"/>
                    </a:lnTo>
                    <a:lnTo>
                      <a:pt x="122" y="83"/>
                    </a:lnTo>
                    <a:lnTo>
                      <a:pt x="129" y="82"/>
                    </a:lnTo>
                    <a:lnTo>
                      <a:pt x="135" y="82"/>
                    </a:lnTo>
                    <a:lnTo>
                      <a:pt x="135" y="82"/>
                    </a:lnTo>
                    <a:lnTo>
                      <a:pt x="141" y="82"/>
                    </a:lnTo>
                    <a:lnTo>
                      <a:pt x="147" y="83"/>
                    </a:lnTo>
                    <a:lnTo>
                      <a:pt x="160" y="88"/>
                    </a:lnTo>
                    <a:lnTo>
                      <a:pt x="170" y="93"/>
                    </a:lnTo>
                    <a:lnTo>
                      <a:pt x="179" y="101"/>
                    </a:lnTo>
                    <a:lnTo>
                      <a:pt x="186" y="109"/>
                    </a:lnTo>
                    <a:lnTo>
                      <a:pt x="191" y="120"/>
                    </a:lnTo>
                    <a:lnTo>
                      <a:pt x="195" y="132"/>
                    </a:lnTo>
                    <a:lnTo>
                      <a:pt x="197" y="138"/>
                    </a:lnTo>
                    <a:lnTo>
                      <a:pt x="197" y="144"/>
                    </a:lnTo>
                    <a:lnTo>
                      <a:pt x="197" y="144"/>
                    </a:lnTo>
                    <a:lnTo>
                      <a:pt x="197" y="150"/>
                    </a:lnTo>
                    <a:lnTo>
                      <a:pt x="195" y="156"/>
                    </a:lnTo>
                    <a:lnTo>
                      <a:pt x="191" y="168"/>
                    </a:lnTo>
                    <a:lnTo>
                      <a:pt x="186" y="178"/>
                    </a:lnTo>
                    <a:lnTo>
                      <a:pt x="179" y="187"/>
                    </a:lnTo>
                    <a:lnTo>
                      <a:pt x="170" y="195"/>
                    </a:lnTo>
                    <a:lnTo>
                      <a:pt x="160" y="201"/>
                    </a:lnTo>
                    <a:lnTo>
                      <a:pt x="147" y="204"/>
                    </a:lnTo>
                    <a:lnTo>
                      <a:pt x="141" y="205"/>
                    </a:lnTo>
                    <a:lnTo>
                      <a:pt x="135" y="206"/>
                    </a:lnTo>
                    <a:lnTo>
                      <a:pt x="135" y="206"/>
                    </a:lnTo>
                    <a:lnTo>
                      <a:pt x="126" y="205"/>
                    </a:lnTo>
                    <a:lnTo>
                      <a:pt x="116" y="203"/>
                    </a:lnTo>
                    <a:lnTo>
                      <a:pt x="108" y="200"/>
                    </a:lnTo>
                    <a:lnTo>
                      <a:pt x="100" y="195"/>
                    </a:lnTo>
                    <a:lnTo>
                      <a:pt x="64" y="232"/>
                    </a:lnTo>
                    <a:lnTo>
                      <a:pt x="248" y="232"/>
                    </a:lnTo>
                    <a:lnTo>
                      <a:pt x="248" y="139"/>
                    </a:lnTo>
                    <a:lnTo>
                      <a:pt x="254" y="145"/>
                    </a:lnTo>
                    <a:lnTo>
                      <a:pt x="271" y="129"/>
                    </a:lnTo>
                    <a:lnTo>
                      <a:pt x="135"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9" name="Freeform 330"/>
              <p:cNvSpPr>
                <a:spLocks/>
              </p:cNvSpPr>
              <p:nvPr/>
            </p:nvSpPr>
            <p:spPr bwMode="auto">
              <a:xfrm>
                <a:off x="4148" y="2483"/>
                <a:ext cx="38" cy="47"/>
              </a:xfrm>
              <a:custGeom>
                <a:avLst/>
                <a:gdLst>
                  <a:gd name="T0" fmla="*/ 38 w 38"/>
                  <a:gd name="T1" fmla="*/ 47 h 47"/>
                  <a:gd name="T2" fmla="*/ 38 w 38"/>
                  <a:gd name="T3" fmla="*/ 0 h 47"/>
                  <a:gd name="T4" fmla="*/ 0 w 38"/>
                  <a:gd name="T5" fmla="*/ 0 h 47"/>
                  <a:gd name="T6" fmla="*/ 0 w 38"/>
                  <a:gd name="T7" fmla="*/ 11 h 47"/>
                </a:gdLst>
                <a:ahLst/>
                <a:cxnLst>
                  <a:cxn ang="0">
                    <a:pos x="T0" y="T1"/>
                  </a:cxn>
                  <a:cxn ang="0">
                    <a:pos x="T2" y="T3"/>
                  </a:cxn>
                  <a:cxn ang="0">
                    <a:pos x="T4" y="T5"/>
                  </a:cxn>
                  <a:cxn ang="0">
                    <a:pos x="T6" y="T7"/>
                  </a:cxn>
                </a:cxnLst>
                <a:rect l="0" t="0" r="r" b="b"/>
                <a:pathLst>
                  <a:path w="38" h="47">
                    <a:moveTo>
                      <a:pt x="38" y="47"/>
                    </a:moveTo>
                    <a:lnTo>
                      <a:pt x="38" y="0"/>
                    </a:lnTo>
                    <a:lnTo>
                      <a:pt x="0" y="0"/>
                    </a:lnTo>
                    <a:lnTo>
                      <a:pt x="0" y="1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0" name="Freeform 331"/>
              <p:cNvSpPr>
                <a:spLocks/>
              </p:cNvSpPr>
              <p:nvPr/>
            </p:nvSpPr>
            <p:spPr bwMode="auto">
              <a:xfrm>
                <a:off x="4058" y="2562"/>
                <a:ext cx="36" cy="36"/>
              </a:xfrm>
              <a:custGeom>
                <a:avLst/>
                <a:gdLst>
                  <a:gd name="T0" fmla="*/ 0 w 36"/>
                  <a:gd name="T1" fmla="*/ 36 h 36"/>
                  <a:gd name="T2" fmla="*/ 0 w 36"/>
                  <a:gd name="T3" fmla="*/ 36 h 36"/>
                  <a:gd name="T4" fmla="*/ 1 w 36"/>
                  <a:gd name="T5" fmla="*/ 29 h 36"/>
                  <a:gd name="T6" fmla="*/ 3 w 36"/>
                  <a:gd name="T7" fmla="*/ 22 h 36"/>
                  <a:gd name="T8" fmla="*/ 6 w 36"/>
                  <a:gd name="T9" fmla="*/ 16 h 36"/>
                  <a:gd name="T10" fmla="*/ 10 w 36"/>
                  <a:gd name="T11" fmla="*/ 10 h 36"/>
                  <a:gd name="T12" fmla="*/ 16 w 36"/>
                  <a:gd name="T13" fmla="*/ 6 h 36"/>
                  <a:gd name="T14" fmla="*/ 22 w 36"/>
                  <a:gd name="T15" fmla="*/ 2 h 36"/>
                  <a:gd name="T16" fmla="*/ 29 w 36"/>
                  <a:gd name="T17" fmla="*/ 0 h 36"/>
                  <a:gd name="T18" fmla="*/ 36 w 36"/>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0" y="36"/>
                    </a:moveTo>
                    <a:lnTo>
                      <a:pt x="0" y="36"/>
                    </a:lnTo>
                    <a:lnTo>
                      <a:pt x="1" y="29"/>
                    </a:lnTo>
                    <a:lnTo>
                      <a:pt x="3" y="22"/>
                    </a:lnTo>
                    <a:lnTo>
                      <a:pt x="6" y="16"/>
                    </a:lnTo>
                    <a:lnTo>
                      <a:pt x="10" y="10"/>
                    </a:lnTo>
                    <a:lnTo>
                      <a:pt x="16" y="6"/>
                    </a:lnTo>
                    <a:lnTo>
                      <a:pt x="22" y="2"/>
                    </a:lnTo>
                    <a:lnTo>
                      <a:pt x="29" y="0"/>
                    </a:lnTo>
                    <a:lnTo>
                      <a:pt x="3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1" name="Freeform 332"/>
              <p:cNvSpPr>
                <a:spLocks/>
              </p:cNvSpPr>
              <p:nvPr/>
            </p:nvSpPr>
            <p:spPr bwMode="auto">
              <a:xfrm>
                <a:off x="2734" y="2403"/>
                <a:ext cx="204" cy="32"/>
              </a:xfrm>
              <a:custGeom>
                <a:avLst/>
                <a:gdLst>
                  <a:gd name="T0" fmla="*/ 0 w 204"/>
                  <a:gd name="T1" fmla="*/ 32 h 32"/>
                  <a:gd name="T2" fmla="*/ 0 w 204"/>
                  <a:gd name="T3" fmla="*/ 32 h 32"/>
                  <a:gd name="T4" fmla="*/ 7 w 204"/>
                  <a:gd name="T5" fmla="*/ 24 h 32"/>
                  <a:gd name="T6" fmla="*/ 18 w 204"/>
                  <a:gd name="T7" fmla="*/ 18 h 32"/>
                  <a:gd name="T8" fmla="*/ 29 w 204"/>
                  <a:gd name="T9" fmla="*/ 13 h 32"/>
                  <a:gd name="T10" fmla="*/ 41 w 204"/>
                  <a:gd name="T11" fmla="*/ 8 h 32"/>
                  <a:gd name="T12" fmla="*/ 55 w 204"/>
                  <a:gd name="T13" fmla="*/ 5 h 32"/>
                  <a:gd name="T14" fmla="*/ 70 w 204"/>
                  <a:gd name="T15" fmla="*/ 2 h 32"/>
                  <a:gd name="T16" fmla="*/ 86 w 204"/>
                  <a:gd name="T17" fmla="*/ 0 h 32"/>
                  <a:gd name="T18" fmla="*/ 102 w 204"/>
                  <a:gd name="T19" fmla="*/ 0 h 32"/>
                  <a:gd name="T20" fmla="*/ 102 w 204"/>
                  <a:gd name="T21" fmla="*/ 0 h 32"/>
                  <a:gd name="T22" fmla="*/ 118 w 204"/>
                  <a:gd name="T23" fmla="*/ 0 h 32"/>
                  <a:gd name="T24" fmla="*/ 134 w 204"/>
                  <a:gd name="T25" fmla="*/ 2 h 32"/>
                  <a:gd name="T26" fmla="*/ 149 w 204"/>
                  <a:gd name="T27" fmla="*/ 5 h 32"/>
                  <a:gd name="T28" fmla="*/ 163 w 204"/>
                  <a:gd name="T29" fmla="*/ 8 h 32"/>
                  <a:gd name="T30" fmla="*/ 175 w 204"/>
                  <a:gd name="T31" fmla="*/ 13 h 32"/>
                  <a:gd name="T32" fmla="*/ 186 w 204"/>
                  <a:gd name="T33" fmla="*/ 18 h 32"/>
                  <a:gd name="T34" fmla="*/ 196 w 204"/>
                  <a:gd name="T35" fmla="*/ 24 h 32"/>
                  <a:gd name="T36" fmla="*/ 204 w 204"/>
                  <a:gd name="T3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32">
                    <a:moveTo>
                      <a:pt x="0" y="32"/>
                    </a:moveTo>
                    <a:lnTo>
                      <a:pt x="0" y="32"/>
                    </a:lnTo>
                    <a:lnTo>
                      <a:pt x="7" y="24"/>
                    </a:lnTo>
                    <a:lnTo>
                      <a:pt x="18" y="18"/>
                    </a:lnTo>
                    <a:lnTo>
                      <a:pt x="29" y="13"/>
                    </a:lnTo>
                    <a:lnTo>
                      <a:pt x="41" y="8"/>
                    </a:lnTo>
                    <a:lnTo>
                      <a:pt x="55" y="5"/>
                    </a:lnTo>
                    <a:lnTo>
                      <a:pt x="70" y="2"/>
                    </a:lnTo>
                    <a:lnTo>
                      <a:pt x="86" y="0"/>
                    </a:lnTo>
                    <a:lnTo>
                      <a:pt x="102" y="0"/>
                    </a:lnTo>
                    <a:lnTo>
                      <a:pt x="102" y="0"/>
                    </a:lnTo>
                    <a:lnTo>
                      <a:pt x="118" y="0"/>
                    </a:lnTo>
                    <a:lnTo>
                      <a:pt x="134" y="2"/>
                    </a:lnTo>
                    <a:lnTo>
                      <a:pt x="149" y="5"/>
                    </a:lnTo>
                    <a:lnTo>
                      <a:pt x="163" y="8"/>
                    </a:lnTo>
                    <a:lnTo>
                      <a:pt x="175" y="13"/>
                    </a:lnTo>
                    <a:lnTo>
                      <a:pt x="186" y="18"/>
                    </a:lnTo>
                    <a:lnTo>
                      <a:pt x="196" y="24"/>
                    </a:lnTo>
                    <a:lnTo>
                      <a:pt x="204" y="3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2" name="Freeform 333"/>
              <p:cNvSpPr>
                <a:spLocks/>
              </p:cNvSpPr>
              <p:nvPr/>
            </p:nvSpPr>
            <p:spPr bwMode="auto">
              <a:xfrm>
                <a:off x="2692" y="2437"/>
                <a:ext cx="288" cy="127"/>
              </a:xfrm>
              <a:custGeom>
                <a:avLst/>
                <a:gdLst>
                  <a:gd name="T0" fmla="*/ 288 w 288"/>
                  <a:gd name="T1" fmla="*/ 22 h 127"/>
                  <a:gd name="T2" fmla="*/ 286 w 288"/>
                  <a:gd name="T3" fmla="*/ 13 h 127"/>
                  <a:gd name="T4" fmla="*/ 281 w 288"/>
                  <a:gd name="T5" fmla="*/ 6 h 127"/>
                  <a:gd name="T6" fmla="*/ 274 w 288"/>
                  <a:gd name="T7" fmla="*/ 2 h 127"/>
                  <a:gd name="T8" fmla="*/ 265 w 288"/>
                  <a:gd name="T9" fmla="*/ 0 h 127"/>
                  <a:gd name="T10" fmla="*/ 258 w 288"/>
                  <a:gd name="T11" fmla="*/ 1 h 127"/>
                  <a:gd name="T12" fmla="*/ 246 w 288"/>
                  <a:gd name="T13" fmla="*/ 6 h 127"/>
                  <a:gd name="T14" fmla="*/ 238 w 288"/>
                  <a:gd name="T15" fmla="*/ 19 h 127"/>
                  <a:gd name="T16" fmla="*/ 233 w 288"/>
                  <a:gd name="T17" fmla="*/ 40 h 127"/>
                  <a:gd name="T18" fmla="*/ 232 w 288"/>
                  <a:gd name="T19" fmla="*/ 53 h 127"/>
                  <a:gd name="T20" fmla="*/ 232 w 288"/>
                  <a:gd name="T21" fmla="*/ 80 h 127"/>
                  <a:gd name="T22" fmla="*/ 193 w 288"/>
                  <a:gd name="T23" fmla="*/ 69 h 127"/>
                  <a:gd name="T24" fmla="*/ 144 w 288"/>
                  <a:gd name="T25" fmla="*/ 64 h 127"/>
                  <a:gd name="T26" fmla="*/ 118 w 288"/>
                  <a:gd name="T27" fmla="*/ 65 h 127"/>
                  <a:gd name="T28" fmla="*/ 73 w 288"/>
                  <a:gd name="T29" fmla="*/ 74 h 127"/>
                  <a:gd name="T30" fmla="*/ 56 w 288"/>
                  <a:gd name="T31" fmla="*/ 80 h 127"/>
                  <a:gd name="T32" fmla="*/ 56 w 288"/>
                  <a:gd name="T33" fmla="*/ 53 h 127"/>
                  <a:gd name="T34" fmla="*/ 52 w 288"/>
                  <a:gd name="T35" fmla="*/ 28 h 127"/>
                  <a:gd name="T36" fmla="*/ 46 w 288"/>
                  <a:gd name="T37" fmla="*/ 12 h 127"/>
                  <a:gd name="T38" fmla="*/ 36 w 288"/>
                  <a:gd name="T39" fmla="*/ 3 h 127"/>
                  <a:gd name="T40" fmla="*/ 23 w 288"/>
                  <a:gd name="T41" fmla="*/ 0 h 127"/>
                  <a:gd name="T42" fmla="*/ 18 w 288"/>
                  <a:gd name="T43" fmla="*/ 0 h 127"/>
                  <a:gd name="T44" fmla="*/ 10 w 288"/>
                  <a:gd name="T45" fmla="*/ 4 h 127"/>
                  <a:gd name="T46" fmla="*/ 4 w 288"/>
                  <a:gd name="T47" fmla="*/ 10 h 127"/>
                  <a:gd name="T48" fmla="*/ 0 w 288"/>
                  <a:gd name="T49" fmla="*/ 18 h 127"/>
                  <a:gd name="T50" fmla="*/ 0 w 288"/>
                  <a:gd name="T51" fmla="*/ 22 h 127"/>
                  <a:gd name="T52" fmla="*/ 1 w 288"/>
                  <a:gd name="T53" fmla="*/ 31 h 127"/>
                  <a:gd name="T54" fmla="*/ 5 w 288"/>
                  <a:gd name="T55" fmla="*/ 38 h 127"/>
                  <a:gd name="T56" fmla="*/ 12 w 288"/>
                  <a:gd name="T57" fmla="*/ 42 h 127"/>
                  <a:gd name="T58" fmla="*/ 20 w 288"/>
                  <a:gd name="T59" fmla="*/ 45 h 127"/>
                  <a:gd name="T60" fmla="*/ 26 w 288"/>
                  <a:gd name="T61" fmla="*/ 54 h 127"/>
                  <a:gd name="T62" fmla="*/ 34 w 288"/>
                  <a:gd name="T63" fmla="*/ 77 h 127"/>
                  <a:gd name="T64" fmla="*/ 35 w 288"/>
                  <a:gd name="T65" fmla="*/ 91 h 127"/>
                  <a:gd name="T66" fmla="*/ 33 w 288"/>
                  <a:gd name="T67" fmla="*/ 111 h 127"/>
                  <a:gd name="T68" fmla="*/ 27 w 288"/>
                  <a:gd name="T69" fmla="*/ 127 h 127"/>
                  <a:gd name="T70" fmla="*/ 34 w 288"/>
                  <a:gd name="T71" fmla="*/ 127 h 127"/>
                  <a:gd name="T72" fmla="*/ 49 w 288"/>
                  <a:gd name="T73" fmla="*/ 107 h 127"/>
                  <a:gd name="T74" fmla="*/ 239 w 288"/>
                  <a:gd name="T75" fmla="*/ 107 h 127"/>
                  <a:gd name="T76" fmla="*/ 254 w 288"/>
                  <a:gd name="T77" fmla="*/ 127 h 127"/>
                  <a:gd name="T78" fmla="*/ 261 w 288"/>
                  <a:gd name="T79" fmla="*/ 127 h 127"/>
                  <a:gd name="T80" fmla="*/ 255 w 288"/>
                  <a:gd name="T81" fmla="*/ 111 h 127"/>
                  <a:gd name="T82" fmla="*/ 253 w 288"/>
                  <a:gd name="T83" fmla="*/ 91 h 127"/>
                  <a:gd name="T84" fmla="*/ 254 w 288"/>
                  <a:gd name="T85" fmla="*/ 77 h 127"/>
                  <a:gd name="T86" fmla="*/ 261 w 288"/>
                  <a:gd name="T87" fmla="*/ 54 h 127"/>
                  <a:gd name="T88" fmla="*/ 267 w 288"/>
                  <a:gd name="T89" fmla="*/ 45 h 127"/>
                  <a:gd name="T90" fmla="*/ 276 w 288"/>
                  <a:gd name="T91" fmla="*/ 42 h 127"/>
                  <a:gd name="T92" fmla="*/ 282 w 288"/>
                  <a:gd name="T93" fmla="*/ 38 h 127"/>
                  <a:gd name="T94" fmla="*/ 286 w 288"/>
                  <a:gd name="T95" fmla="*/ 31 h 127"/>
                  <a:gd name="T96" fmla="*/ 288 w 288"/>
                  <a:gd name="T97" fmla="*/ 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 h="127">
                    <a:moveTo>
                      <a:pt x="288" y="22"/>
                    </a:moveTo>
                    <a:lnTo>
                      <a:pt x="288" y="22"/>
                    </a:lnTo>
                    <a:lnTo>
                      <a:pt x="287" y="18"/>
                    </a:lnTo>
                    <a:lnTo>
                      <a:pt x="286" y="13"/>
                    </a:lnTo>
                    <a:lnTo>
                      <a:pt x="284" y="10"/>
                    </a:lnTo>
                    <a:lnTo>
                      <a:pt x="281" y="6"/>
                    </a:lnTo>
                    <a:lnTo>
                      <a:pt x="278" y="4"/>
                    </a:lnTo>
                    <a:lnTo>
                      <a:pt x="274" y="2"/>
                    </a:lnTo>
                    <a:lnTo>
                      <a:pt x="269" y="0"/>
                    </a:lnTo>
                    <a:lnTo>
                      <a:pt x="265" y="0"/>
                    </a:lnTo>
                    <a:lnTo>
                      <a:pt x="265" y="0"/>
                    </a:lnTo>
                    <a:lnTo>
                      <a:pt x="258" y="1"/>
                    </a:lnTo>
                    <a:lnTo>
                      <a:pt x="252" y="3"/>
                    </a:lnTo>
                    <a:lnTo>
                      <a:pt x="246" y="6"/>
                    </a:lnTo>
                    <a:lnTo>
                      <a:pt x="242" y="12"/>
                    </a:lnTo>
                    <a:lnTo>
                      <a:pt x="238" y="19"/>
                    </a:lnTo>
                    <a:lnTo>
                      <a:pt x="235" y="28"/>
                    </a:lnTo>
                    <a:lnTo>
                      <a:pt x="233" y="40"/>
                    </a:lnTo>
                    <a:lnTo>
                      <a:pt x="232" y="53"/>
                    </a:lnTo>
                    <a:lnTo>
                      <a:pt x="232" y="53"/>
                    </a:lnTo>
                    <a:lnTo>
                      <a:pt x="232" y="80"/>
                    </a:lnTo>
                    <a:lnTo>
                      <a:pt x="232" y="80"/>
                    </a:lnTo>
                    <a:lnTo>
                      <a:pt x="214" y="74"/>
                    </a:lnTo>
                    <a:lnTo>
                      <a:pt x="193" y="69"/>
                    </a:lnTo>
                    <a:lnTo>
                      <a:pt x="170" y="65"/>
                    </a:lnTo>
                    <a:lnTo>
                      <a:pt x="144" y="64"/>
                    </a:lnTo>
                    <a:lnTo>
                      <a:pt x="144" y="64"/>
                    </a:lnTo>
                    <a:lnTo>
                      <a:pt x="118" y="65"/>
                    </a:lnTo>
                    <a:lnTo>
                      <a:pt x="95" y="69"/>
                    </a:lnTo>
                    <a:lnTo>
                      <a:pt x="73" y="74"/>
                    </a:lnTo>
                    <a:lnTo>
                      <a:pt x="56" y="80"/>
                    </a:lnTo>
                    <a:lnTo>
                      <a:pt x="56" y="80"/>
                    </a:lnTo>
                    <a:lnTo>
                      <a:pt x="56" y="53"/>
                    </a:lnTo>
                    <a:lnTo>
                      <a:pt x="56" y="53"/>
                    </a:lnTo>
                    <a:lnTo>
                      <a:pt x="55" y="40"/>
                    </a:lnTo>
                    <a:lnTo>
                      <a:pt x="52" y="28"/>
                    </a:lnTo>
                    <a:lnTo>
                      <a:pt x="50" y="19"/>
                    </a:lnTo>
                    <a:lnTo>
                      <a:pt x="46" y="12"/>
                    </a:lnTo>
                    <a:lnTo>
                      <a:pt x="41" y="6"/>
                    </a:lnTo>
                    <a:lnTo>
                      <a:pt x="36" y="3"/>
                    </a:lnTo>
                    <a:lnTo>
                      <a:pt x="30" y="1"/>
                    </a:lnTo>
                    <a:lnTo>
                      <a:pt x="23" y="0"/>
                    </a:lnTo>
                    <a:lnTo>
                      <a:pt x="23" y="0"/>
                    </a:lnTo>
                    <a:lnTo>
                      <a:pt x="18" y="0"/>
                    </a:lnTo>
                    <a:lnTo>
                      <a:pt x="13" y="2"/>
                    </a:lnTo>
                    <a:lnTo>
                      <a:pt x="10" y="4"/>
                    </a:lnTo>
                    <a:lnTo>
                      <a:pt x="6" y="6"/>
                    </a:lnTo>
                    <a:lnTo>
                      <a:pt x="4" y="10"/>
                    </a:lnTo>
                    <a:lnTo>
                      <a:pt x="2" y="13"/>
                    </a:lnTo>
                    <a:lnTo>
                      <a:pt x="0" y="18"/>
                    </a:lnTo>
                    <a:lnTo>
                      <a:pt x="0" y="22"/>
                    </a:lnTo>
                    <a:lnTo>
                      <a:pt x="0" y="22"/>
                    </a:lnTo>
                    <a:lnTo>
                      <a:pt x="0" y="26"/>
                    </a:lnTo>
                    <a:lnTo>
                      <a:pt x="1" y="31"/>
                    </a:lnTo>
                    <a:lnTo>
                      <a:pt x="3" y="34"/>
                    </a:lnTo>
                    <a:lnTo>
                      <a:pt x="5" y="38"/>
                    </a:lnTo>
                    <a:lnTo>
                      <a:pt x="8" y="40"/>
                    </a:lnTo>
                    <a:lnTo>
                      <a:pt x="12" y="42"/>
                    </a:lnTo>
                    <a:lnTo>
                      <a:pt x="15" y="44"/>
                    </a:lnTo>
                    <a:lnTo>
                      <a:pt x="20" y="45"/>
                    </a:lnTo>
                    <a:lnTo>
                      <a:pt x="20" y="45"/>
                    </a:lnTo>
                    <a:lnTo>
                      <a:pt x="26" y="54"/>
                    </a:lnTo>
                    <a:lnTo>
                      <a:pt x="31" y="64"/>
                    </a:lnTo>
                    <a:lnTo>
                      <a:pt x="34" y="77"/>
                    </a:lnTo>
                    <a:lnTo>
                      <a:pt x="35" y="91"/>
                    </a:lnTo>
                    <a:lnTo>
                      <a:pt x="35" y="91"/>
                    </a:lnTo>
                    <a:lnTo>
                      <a:pt x="34" y="101"/>
                    </a:lnTo>
                    <a:lnTo>
                      <a:pt x="33" y="111"/>
                    </a:lnTo>
                    <a:lnTo>
                      <a:pt x="30" y="120"/>
                    </a:lnTo>
                    <a:lnTo>
                      <a:pt x="27" y="127"/>
                    </a:lnTo>
                    <a:lnTo>
                      <a:pt x="34" y="127"/>
                    </a:lnTo>
                    <a:lnTo>
                      <a:pt x="34" y="127"/>
                    </a:lnTo>
                    <a:lnTo>
                      <a:pt x="39" y="121"/>
                    </a:lnTo>
                    <a:lnTo>
                      <a:pt x="49" y="107"/>
                    </a:lnTo>
                    <a:lnTo>
                      <a:pt x="239" y="107"/>
                    </a:lnTo>
                    <a:lnTo>
                      <a:pt x="239" y="107"/>
                    </a:lnTo>
                    <a:lnTo>
                      <a:pt x="249" y="121"/>
                    </a:lnTo>
                    <a:lnTo>
                      <a:pt x="254" y="127"/>
                    </a:lnTo>
                    <a:lnTo>
                      <a:pt x="261" y="127"/>
                    </a:lnTo>
                    <a:lnTo>
                      <a:pt x="261" y="127"/>
                    </a:lnTo>
                    <a:lnTo>
                      <a:pt x="258" y="120"/>
                    </a:lnTo>
                    <a:lnTo>
                      <a:pt x="255" y="111"/>
                    </a:lnTo>
                    <a:lnTo>
                      <a:pt x="253" y="101"/>
                    </a:lnTo>
                    <a:lnTo>
                      <a:pt x="253" y="91"/>
                    </a:lnTo>
                    <a:lnTo>
                      <a:pt x="253" y="91"/>
                    </a:lnTo>
                    <a:lnTo>
                      <a:pt x="254" y="77"/>
                    </a:lnTo>
                    <a:lnTo>
                      <a:pt x="257" y="64"/>
                    </a:lnTo>
                    <a:lnTo>
                      <a:pt x="261" y="54"/>
                    </a:lnTo>
                    <a:lnTo>
                      <a:pt x="267" y="45"/>
                    </a:lnTo>
                    <a:lnTo>
                      <a:pt x="267" y="45"/>
                    </a:lnTo>
                    <a:lnTo>
                      <a:pt x="272" y="44"/>
                    </a:lnTo>
                    <a:lnTo>
                      <a:pt x="276" y="42"/>
                    </a:lnTo>
                    <a:lnTo>
                      <a:pt x="279" y="40"/>
                    </a:lnTo>
                    <a:lnTo>
                      <a:pt x="282" y="38"/>
                    </a:lnTo>
                    <a:lnTo>
                      <a:pt x="285" y="34"/>
                    </a:lnTo>
                    <a:lnTo>
                      <a:pt x="286" y="31"/>
                    </a:lnTo>
                    <a:lnTo>
                      <a:pt x="287" y="26"/>
                    </a:lnTo>
                    <a:lnTo>
                      <a:pt x="288" y="22"/>
                    </a:lnTo>
                    <a:lnTo>
                      <a:pt x="288" y="2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3" name="Freeform 334"/>
              <p:cNvSpPr>
                <a:spLocks/>
              </p:cNvSpPr>
              <p:nvPr/>
            </p:nvSpPr>
            <p:spPr bwMode="auto">
              <a:xfrm>
                <a:off x="119" y="85"/>
                <a:ext cx="150" cy="48"/>
              </a:xfrm>
              <a:custGeom>
                <a:avLst/>
                <a:gdLst>
                  <a:gd name="T0" fmla="*/ 0 w 150"/>
                  <a:gd name="T1" fmla="*/ 48 h 48"/>
                  <a:gd name="T2" fmla="*/ 0 w 150"/>
                  <a:gd name="T3" fmla="*/ 10 h 48"/>
                  <a:gd name="T4" fmla="*/ 0 w 150"/>
                  <a:gd name="T5" fmla="*/ 10 h 48"/>
                  <a:gd name="T6" fmla="*/ 1 w 150"/>
                  <a:gd name="T7" fmla="*/ 6 h 48"/>
                  <a:gd name="T8" fmla="*/ 3 w 150"/>
                  <a:gd name="T9" fmla="*/ 3 h 48"/>
                  <a:gd name="T10" fmla="*/ 7 w 150"/>
                  <a:gd name="T11" fmla="*/ 1 h 48"/>
                  <a:gd name="T12" fmla="*/ 11 w 150"/>
                  <a:gd name="T13" fmla="*/ 0 h 48"/>
                  <a:gd name="T14" fmla="*/ 140 w 150"/>
                  <a:gd name="T15" fmla="*/ 0 h 48"/>
                  <a:gd name="T16" fmla="*/ 140 w 150"/>
                  <a:gd name="T17" fmla="*/ 0 h 48"/>
                  <a:gd name="T18" fmla="*/ 144 w 150"/>
                  <a:gd name="T19" fmla="*/ 1 h 48"/>
                  <a:gd name="T20" fmla="*/ 147 w 150"/>
                  <a:gd name="T21" fmla="*/ 3 h 48"/>
                  <a:gd name="T22" fmla="*/ 149 w 150"/>
                  <a:gd name="T23" fmla="*/ 6 h 48"/>
                  <a:gd name="T24" fmla="*/ 150 w 150"/>
                  <a:gd name="T25" fmla="*/ 10 h 48"/>
                  <a:gd name="T26" fmla="*/ 150 w 150"/>
                  <a:gd name="T2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48">
                    <a:moveTo>
                      <a:pt x="0" y="48"/>
                    </a:moveTo>
                    <a:lnTo>
                      <a:pt x="0" y="10"/>
                    </a:lnTo>
                    <a:lnTo>
                      <a:pt x="0" y="10"/>
                    </a:lnTo>
                    <a:lnTo>
                      <a:pt x="1" y="6"/>
                    </a:lnTo>
                    <a:lnTo>
                      <a:pt x="3" y="3"/>
                    </a:lnTo>
                    <a:lnTo>
                      <a:pt x="7" y="1"/>
                    </a:lnTo>
                    <a:lnTo>
                      <a:pt x="11" y="0"/>
                    </a:lnTo>
                    <a:lnTo>
                      <a:pt x="140" y="0"/>
                    </a:lnTo>
                    <a:lnTo>
                      <a:pt x="140" y="0"/>
                    </a:lnTo>
                    <a:lnTo>
                      <a:pt x="144" y="1"/>
                    </a:lnTo>
                    <a:lnTo>
                      <a:pt x="147" y="3"/>
                    </a:lnTo>
                    <a:lnTo>
                      <a:pt x="149" y="6"/>
                    </a:lnTo>
                    <a:lnTo>
                      <a:pt x="150" y="10"/>
                    </a:lnTo>
                    <a:lnTo>
                      <a:pt x="150" y="4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4" name="Freeform 335"/>
              <p:cNvSpPr>
                <a:spLocks/>
              </p:cNvSpPr>
              <p:nvPr/>
            </p:nvSpPr>
            <p:spPr bwMode="auto">
              <a:xfrm>
                <a:off x="61" y="85"/>
                <a:ext cx="49" cy="48"/>
              </a:xfrm>
              <a:custGeom>
                <a:avLst/>
                <a:gdLst>
                  <a:gd name="T0" fmla="*/ 25 w 49"/>
                  <a:gd name="T1" fmla="*/ 48 h 48"/>
                  <a:gd name="T2" fmla="*/ 25 w 49"/>
                  <a:gd name="T3" fmla="*/ 48 h 48"/>
                  <a:gd name="T4" fmla="*/ 30 w 49"/>
                  <a:gd name="T5" fmla="*/ 47 h 48"/>
                  <a:gd name="T6" fmla="*/ 34 w 49"/>
                  <a:gd name="T7" fmla="*/ 46 h 48"/>
                  <a:gd name="T8" fmla="*/ 38 w 49"/>
                  <a:gd name="T9" fmla="*/ 44 h 48"/>
                  <a:gd name="T10" fmla="*/ 41 w 49"/>
                  <a:gd name="T11" fmla="*/ 41 h 48"/>
                  <a:gd name="T12" fmla="*/ 44 w 49"/>
                  <a:gd name="T13" fmla="*/ 37 h 48"/>
                  <a:gd name="T14" fmla="*/ 48 w 49"/>
                  <a:gd name="T15" fmla="*/ 32 h 48"/>
                  <a:gd name="T16" fmla="*/ 49 w 49"/>
                  <a:gd name="T17" fmla="*/ 28 h 48"/>
                  <a:gd name="T18" fmla="*/ 49 w 49"/>
                  <a:gd name="T19" fmla="*/ 23 h 48"/>
                  <a:gd name="T20" fmla="*/ 49 w 49"/>
                  <a:gd name="T21" fmla="*/ 23 h 48"/>
                  <a:gd name="T22" fmla="*/ 49 w 49"/>
                  <a:gd name="T23" fmla="*/ 18 h 48"/>
                  <a:gd name="T24" fmla="*/ 48 w 49"/>
                  <a:gd name="T25" fmla="*/ 14 h 48"/>
                  <a:gd name="T26" fmla="*/ 44 w 49"/>
                  <a:gd name="T27" fmla="*/ 10 h 48"/>
                  <a:gd name="T28" fmla="*/ 41 w 49"/>
                  <a:gd name="T29" fmla="*/ 6 h 48"/>
                  <a:gd name="T30" fmla="*/ 38 w 49"/>
                  <a:gd name="T31" fmla="*/ 4 h 48"/>
                  <a:gd name="T32" fmla="*/ 34 w 49"/>
                  <a:gd name="T33" fmla="*/ 1 h 48"/>
                  <a:gd name="T34" fmla="*/ 30 w 49"/>
                  <a:gd name="T35" fmla="*/ 0 h 48"/>
                  <a:gd name="T36" fmla="*/ 25 w 49"/>
                  <a:gd name="T37" fmla="*/ 0 h 48"/>
                  <a:gd name="T38" fmla="*/ 25 w 49"/>
                  <a:gd name="T39" fmla="*/ 0 h 48"/>
                  <a:gd name="T40" fmla="*/ 20 w 49"/>
                  <a:gd name="T41" fmla="*/ 0 h 48"/>
                  <a:gd name="T42" fmla="*/ 16 w 49"/>
                  <a:gd name="T43" fmla="*/ 1 h 48"/>
                  <a:gd name="T44" fmla="*/ 12 w 49"/>
                  <a:gd name="T45" fmla="*/ 4 h 48"/>
                  <a:gd name="T46" fmla="*/ 7 w 49"/>
                  <a:gd name="T47" fmla="*/ 6 h 48"/>
                  <a:gd name="T48" fmla="*/ 4 w 49"/>
                  <a:gd name="T49" fmla="*/ 10 h 48"/>
                  <a:gd name="T50" fmla="*/ 2 w 49"/>
                  <a:gd name="T51" fmla="*/ 14 h 48"/>
                  <a:gd name="T52" fmla="*/ 1 w 49"/>
                  <a:gd name="T53" fmla="*/ 18 h 48"/>
                  <a:gd name="T54" fmla="*/ 0 w 49"/>
                  <a:gd name="T55" fmla="*/ 23 h 48"/>
                  <a:gd name="T56" fmla="*/ 0 w 49"/>
                  <a:gd name="T57" fmla="*/ 23 h 48"/>
                  <a:gd name="T58" fmla="*/ 1 w 49"/>
                  <a:gd name="T59" fmla="*/ 28 h 48"/>
                  <a:gd name="T60" fmla="*/ 2 w 49"/>
                  <a:gd name="T61" fmla="*/ 32 h 48"/>
                  <a:gd name="T62" fmla="*/ 4 w 49"/>
                  <a:gd name="T63" fmla="*/ 37 h 48"/>
                  <a:gd name="T64" fmla="*/ 7 w 49"/>
                  <a:gd name="T65" fmla="*/ 41 h 48"/>
                  <a:gd name="T66" fmla="*/ 12 w 49"/>
                  <a:gd name="T67" fmla="*/ 44 h 48"/>
                  <a:gd name="T68" fmla="*/ 16 w 49"/>
                  <a:gd name="T69" fmla="*/ 46 h 48"/>
                  <a:gd name="T70" fmla="*/ 20 w 49"/>
                  <a:gd name="T71" fmla="*/ 47 h 48"/>
                  <a:gd name="T72" fmla="*/ 25 w 49"/>
                  <a:gd name="T73" fmla="*/ 48 h 48"/>
                  <a:gd name="T74" fmla="*/ 25 w 49"/>
                  <a:gd name="T7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8">
                    <a:moveTo>
                      <a:pt x="25" y="48"/>
                    </a:moveTo>
                    <a:lnTo>
                      <a:pt x="25" y="48"/>
                    </a:lnTo>
                    <a:lnTo>
                      <a:pt x="30" y="47"/>
                    </a:lnTo>
                    <a:lnTo>
                      <a:pt x="34" y="46"/>
                    </a:lnTo>
                    <a:lnTo>
                      <a:pt x="38" y="44"/>
                    </a:lnTo>
                    <a:lnTo>
                      <a:pt x="41" y="41"/>
                    </a:lnTo>
                    <a:lnTo>
                      <a:pt x="44" y="37"/>
                    </a:lnTo>
                    <a:lnTo>
                      <a:pt x="48" y="32"/>
                    </a:lnTo>
                    <a:lnTo>
                      <a:pt x="49" y="28"/>
                    </a:lnTo>
                    <a:lnTo>
                      <a:pt x="49" y="23"/>
                    </a:lnTo>
                    <a:lnTo>
                      <a:pt x="49" y="23"/>
                    </a:lnTo>
                    <a:lnTo>
                      <a:pt x="49" y="18"/>
                    </a:lnTo>
                    <a:lnTo>
                      <a:pt x="48" y="14"/>
                    </a:lnTo>
                    <a:lnTo>
                      <a:pt x="44" y="10"/>
                    </a:lnTo>
                    <a:lnTo>
                      <a:pt x="41" y="6"/>
                    </a:lnTo>
                    <a:lnTo>
                      <a:pt x="38" y="4"/>
                    </a:lnTo>
                    <a:lnTo>
                      <a:pt x="34" y="1"/>
                    </a:lnTo>
                    <a:lnTo>
                      <a:pt x="30" y="0"/>
                    </a:lnTo>
                    <a:lnTo>
                      <a:pt x="25" y="0"/>
                    </a:lnTo>
                    <a:lnTo>
                      <a:pt x="25" y="0"/>
                    </a:lnTo>
                    <a:lnTo>
                      <a:pt x="20" y="0"/>
                    </a:lnTo>
                    <a:lnTo>
                      <a:pt x="16" y="1"/>
                    </a:lnTo>
                    <a:lnTo>
                      <a:pt x="12" y="4"/>
                    </a:lnTo>
                    <a:lnTo>
                      <a:pt x="7" y="6"/>
                    </a:lnTo>
                    <a:lnTo>
                      <a:pt x="4" y="10"/>
                    </a:lnTo>
                    <a:lnTo>
                      <a:pt x="2" y="14"/>
                    </a:lnTo>
                    <a:lnTo>
                      <a:pt x="1" y="18"/>
                    </a:lnTo>
                    <a:lnTo>
                      <a:pt x="0" y="23"/>
                    </a:lnTo>
                    <a:lnTo>
                      <a:pt x="0" y="23"/>
                    </a:lnTo>
                    <a:lnTo>
                      <a:pt x="1" y="28"/>
                    </a:lnTo>
                    <a:lnTo>
                      <a:pt x="2" y="32"/>
                    </a:lnTo>
                    <a:lnTo>
                      <a:pt x="4" y="37"/>
                    </a:lnTo>
                    <a:lnTo>
                      <a:pt x="7" y="41"/>
                    </a:lnTo>
                    <a:lnTo>
                      <a:pt x="12" y="44"/>
                    </a:lnTo>
                    <a:lnTo>
                      <a:pt x="16" y="46"/>
                    </a:lnTo>
                    <a:lnTo>
                      <a:pt x="20" y="47"/>
                    </a:lnTo>
                    <a:lnTo>
                      <a:pt x="25" y="48"/>
                    </a:lnTo>
                    <a:lnTo>
                      <a:pt x="25" y="48"/>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5" name="Freeform 336"/>
              <p:cNvSpPr>
                <a:spLocks/>
              </p:cNvSpPr>
              <p:nvPr/>
            </p:nvSpPr>
            <p:spPr bwMode="auto">
              <a:xfrm>
                <a:off x="33" y="45"/>
                <a:ext cx="261" cy="155"/>
              </a:xfrm>
              <a:custGeom>
                <a:avLst/>
                <a:gdLst>
                  <a:gd name="T0" fmla="*/ 261 w 261"/>
                  <a:gd name="T1" fmla="*/ 155 h 155"/>
                  <a:gd name="T2" fmla="*/ 261 w 261"/>
                  <a:gd name="T3" fmla="*/ 155 h 155"/>
                  <a:gd name="T4" fmla="*/ 261 w 261"/>
                  <a:gd name="T5" fmla="*/ 62 h 155"/>
                  <a:gd name="T6" fmla="*/ 261 w 261"/>
                  <a:gd name="T7" fmla="*/ 62 h 155"/>
                  <a:gd name="T8" fmla="*/ 244 w 261"/>
                  <a:gd name="T9" fmla="*/ 62 h 155"/>
                  <a:gd name="T10" fmla="*/ 244 w 261"/>
                  <a:gd name="T11" fmla="*/ 96 h 155"/>
                  <a:gd name="T12" fmla="*/ 17 w 261"/>
                  <a:gd name="T13" fmla="*/ 96 h 155"/>
                  <a:gd name="T14" fmla="*/ 17 w 261"/>
                  <a:gd name="T15" fmla="*/ 0 h 155"/>
                  <a:gd name="T16" fmla="*/ 0 w 261"/>
                  <a:gd name="T17" fmla="*/ 0 h 155"/>
                  <a:gd name="T18" fmla="*/ 0 w 261"/>
                  <a:gd name="T19"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155">
                    <a:moveTo>
                      <a:pt x="261" y="155"/>
                    </a:moveTo>
                    <a:lnTo>
                      <a:pt x="261" y="155"/>
                    </a:lnTo>
                    <a:lnTo>
                      <a:pt x="261" y="62"/>
                    </a:lnTo>
                    <a:lnTo>
                      <a:pt x="261" y="62"/>
                    </a:lnTo>
                    <a:lnTo>
                      <a:pt x="244" y="62"/>
                    </a:lnTo>
                    <a:lnTo>
                      <a:pt x="244" y="96"/>
                    </a:lnTo>
                    <a:lnTo>
                      <a:pt x="17" y="96"/>
                    </a:lnTo>
                    <a:lnTo>
                      <a:pt x="17" y="0"/>
                    </a:lnTo>
                    <a:lnTo>
                      <a:pt x="0" y="0"/>
                    </a:lnTo>
                    <a:lnTo>
                      <a:pt x="0" y="15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6" name="Freeform 337"/>
              <p:cNvSpPr>
                <a:spLocks/>
              </p:cNvSpPr>
              <p:nvPr/>
            </p:nvSpPr>
            <p:spPr bwMode="auto">
              <a:xfrm>
                <a:off x="50" y="184"/>
                <a:ext cx="227" cy="16"/>
              </a:xfrm>
              <a:custGeom>
                <a:avLst/>
                <a:gdLst>
                  <a:gd name="T0" fmla="*/ 0 w 227"/>
                  <a:gd name="T1" fmla="*/ 16 h 16"/>
                  <a:gd name="T2" fmla="*/ 0 w 227"/>
                  <a:gd name="T3" fmla="*/ 0 h 16"/>
                  <a:gd name="T4" fmla="*/ 227 w 227"/>
                  <a:gd name="T5" fmla="*/ 0 h 16"/>
                  <a:gd name="T6" fmla="*/ 227 w 227"/>
                  <a:gd name="T7" fmla="*/ 16 h 16"/>
                </a:gdLst>
                <a:ahLst/>
                <a:cxnLst>
                  <a:cxn ang="0">
                    <a:pos x="T0" y="T1"/>
                  </a:cxn>
                  <a:cxn ang="0">
                    <a:pos x="T2" y="T3"/>
                  </a:cxn>
                  <a:cxn ang="0">
                    <a:pos x="T4" y="T5"/>
                  </a:cxn>
                  <a:cxn ang="0">
                    <a:pos x="T6" y="T7"/>
                  </a:cxn>
                </a:cxnLst>
                <a:rect l="0" t="0" r="r" b="b"/>
                <a:pathLst>
                  <a:path w="227" h="16">
                    <a:moveTo>
                      <a:pt x="0" y="16"/>
                    </a:moveTo>
                    <a:lnTo>
                      <a:pt x="0" y="0"/>
                    </a:lnTo>
                    <a:lnTo>
                      <a:pt x="227" y="0"/>
                    </a:lnTo>
                    <a:lnTo>
                      <a:pt x="227"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7" name="Rectangle 338"/>
              <p:cNvSpPr>
                <a:spLocks noChangeArrowheads="1"/>
              </p:cNvSpPr>
              <p:nvPr/>
            </p:nvSpPr>
            <p:spPr bwMode="auto">
              <a:xfrm>
                <a:off x="2682" y="1396"/>
                <a:ext cx="217" cy="170"/>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8" name="Freeform 339"/>
              <p:cNvSpPr>
                <a:spLocks/>
              </p:cNvSpPr>
              <p:nvPr/>
            </p:nvSpPr>
            <p:spPr bwMode="auto">
              <a:xfrm>
                <a:off x="2699" y="1547"/>
                <a:ext cx="8" cy="6"/>
              </a:xfrm>
              <a:custGeom>
                <a:avLst/>
                <a:gdLst>
                  <a:gd name="T0" fmla="*/ 0 w 8"/>
                  <a:gd name="T1" fmla="*/ 6 h 6"/>
                  <a:gd name="T2" fmla="*/ 0 w 8"/>
                  <a:gd name="T3" fmla="*/ 0 h 6"/>
                  <a:gd name="T4" fmla="*/ 8 w 8"/>
                  <a:gd name="T5" fmla="*/ 0 h 6"/>
                </a:gdLst>
                <a:ahLst/>
                <a:cxnLst>
                  <a:cxn ang="0">
                    <a:pos x="T0" y="T1"/>
                  </a:cxn>
                  <a:cxn ang="0">
                    <a:pos x="T2" y="T3"/>
                  </a:cxn>
                  <a:cxn ang="0">
                    <a:pos x="T4" y="T5"/>
                  </a:cxn>
                </a:cxnLst>
                <a:rect l="0" t="0" r="r" b="b"/>
                <a:pathLst>
                  <a:path w="8" h="6">
                    <a:moveTo>
                      <a:pt x="0" y="6"/>
                    </a:moveTo>
                    <a:lnTo>
                      <a:pt x="0" y="0"/>
                    </a:lnTo>
                    <a:lnTo>
                      <a:pt x="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9" name="Freeform 340"/>
              <p:cNvSpPr>
                <a:spLocks/>
              </p:cNvSpPr>
              <p:nvPr/>
            </p:nvSpPr>
            <p:spPr bwMode="auto">
              <a:xfrm>
                <a:off x="2840"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0" name="Freeform 341"/>
              <p:cNvSpPr>
                <a:spLocks/>
              </p:cNvSpPr>
              <p:nvPr/>
            </p:nvSpPr>
            <p:spPr bwMode="auto">
              <a:xfrm>
                <a:off x="2857"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1" name="Freeform 342"/>
              <p:cNvSpPr>
                <a:spLocks/>
              </p:cNvSpPr>
              <p:nvPr/>
            </p:nvSpPr>
            <p:spPr bwMode="auto">
              <a:xfrm>
                <a:off x="2873"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2" name="Freeform 343"/>
              <p:cNvSpPr>
                <a:spLocks/>
              </p:cNvSpPr>
              <p:nvPr/>
            </p:nvSpPr>
            <p:spPr bwMode="auto">
              <a:xfrm>
                <a:off x="2699" y="1410"/>
                <a:ext cx="183" cy="127"/>
              </a:xfrm>
              <a:custGeom>
                <a:avLst/>
                <a:gdLst>
                  <a:gd name="T0" fmla="*/ 183 w 183"/>
                  <a:gd name="T1" fmla="*/ 115 h 127"/>
                  <a:gd name="T2" fmla="*/ 183 w 183"/>
                  <a:gd name="T3" fmla="*/ 115 h 127"/>
                  <a:gd name="T4" fmla="*/ 182 w 183"/>
                  <a:gd name="T5" fmla="*/ 120 h 127"/>
                  <a:gd name="T6" fmla="*/ 180 w 183"/>
                  <a:gd name="T7" fmla="*/ 124 h 127"/>
                  <a:gd name="T8" fmla="*/ 177 w 183"/>
                  <a:gd name="T9" fmla="*/ 126 h 127"/>
                  <a:gd name="T10" fmla="*/ 173 w 183"/>
                  <a:gd name="T11" fmla="*/ 127 h 127"/>
                  <a:gd name="T12" fmla="*/ 11 w 183"/>
                  <a:gd name="T13" fmla="*/ 127 h 127"/>
                  <a:gd name="T14" fmla="*/ 11 w 183"/>
                  <a:gd name="T15" fmla="*/ 127 h 127"/>
                  <a:gd name="T16" fmla="*/ 6 w 183"/>
                  <a:gd name="T17" fmla="*/ 126 h 127"/>
                  <a:gd name="T18" fmla="*/ 2 w 183"/>
                  <a:gd name="T19" fmla="*/ 124 h 127"/>
                  <a:gd name="T20" fmla="*/ 0 w 183"/>
                  <a:gd name="T21" fmla="*/ 120 h 127"/>
                  <a:gd name="T22" fmla="*/ 0 w 183"/>
                  <a:gd name="T23" fmla="*/ 115 h 127"/>
                  <a:gd name="T24" fmla="*/ 0 w 183"/>
                  <a:gd name="T25" fmla="*/ 11 h 127"/>
                  <a:gd name="T26" fmla="*/ 0 w 183"/>
                  <a:gd name="T27" fmla="*/ 11 h 127"/>
                  <a:gd name="T28" fmla="*/ 0 w 183"/>
                  <a:gd name="T29" fmla="*/ 6 h 127"/>
                  <a:gd name="T30" fmla="*/ 2 w 183"/>
                  <a:gd name="T31" fmla="*/ 3 h 127"/>
                  <a:gd name="T32" fmla="*/ 6 w 183"/>
                  <a:gd name="T33" fmla="*/ 0 h 127"/>
                  <a:gd name="T34" fmla="*/ 11 w 183"/>
                  <a:gd name="T35" fmla="*/ 0 h 127"/>
                  <a:gd name="T36" fmla="*/ 173 w 183"/>
                  <a:gd name="T37" fmla="*/ 0 h 127"/>
                  <a:gd name="T38" fmla="*/ 173 w 183"/>
                  <a:gd name="T39" fmla="*/ 0 h 127"/>
                  <a:gd name="T40" fmla="*/ 177 w 183"/>
                  <a:gd name="T41" fmla="*/ 0 h 127"/>
                  <a:gd name="T42" fmla="*/ 180 w 183"/>
                  <a:gd name="T43" fmla="*/ 3 h 127"/>
                  <a:gd name="T44" fmla="*/ 182 w 183"/>
                  <a:gd name="T45" fmla="*/ 6 h 127"/>
                  <a:gd name="T46" fmla="*/ 183 w 183"/>
                  <a:gd name="T47" fmla="*/ 11 h 127"/>
                  <a:gd name="T48" fmla="*/ 183 w 183"/>
                  <a:gd name="T49" fmla="*/ 1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127">
                    <a:moveTo>
                      <a:pt x="183" y="115"/>
                    </a:moveTo>
                    <a:lnTo>
                      <a:pt x="183" y="115"/>
                    </a:lnTo>
                    <a:lnTo>
                      <a:pt x="182" y="120"/>
                    </a:lnTo>
                    <a:lnTo>
                      <a:pt x="180" y="124"/>
                    </a:lnTo>
                    <a:lnTo>
                      <a:pt x="177" y="126"/>
                    </a:lnTo>
                    <a:lnTo>
                      <a:pt x="173" y="127"/>
                    </a:lnTo>
                    <a:lnTo>
                      <a:pt x="11" y="127"/>
                    </a:lnTo>
                    <a:lnTo>
                      <a:pt x="11" y="127"/>
                    </a:lnTo>
                    <a:lnTo>
                      <a:pt x="6" y="126"/>
                    </a:lnTo>
                    <a:lnTo>
                      <a:pt x="2" y="124"/>
                    </a:lnTo>
                    <a:lnTo>
                      <a:pt x="0" y="120"/>
                    </a:lnTo>
                    <a:lnTo>
                      <a:pt x="0" y="115"/>
                    </a:lnTo>
                    <a:lnTo>
                      <a:pt x="0" y="11"/>
                    </a:lnTo>
                    <a:lnTo>
                      <a:pt x="0" y="11"/>
                    </a:lnTo>
                    <a:lnTo>
                      <a:pt x="0" y="6"/>
                    </a:lnTo>
                    <a:lnTo>
                      <a:pt x="2" y="3"/>
                    </a:lnTo>
                    <a:lnTo>
                      <a:pt x="6" y="0"/>
                    </a:lnTo>
                    <a:lnTo>
                      <a:pt x="11" y="0"/>
                    </a:lnTo>
                    <a:lnTo>
                      <a:pt x="173" y="0"/>
                    </a:lnTo>
                    <a:lnTo>
                      <a:pt x="173" y="0"/>
                    </a:lnTo>
                    <a:lnTo>
                      <a:pt x="177" y="0"/>
                    </a:lnTo>
                    <a:lnTo>
                      <a:pt x="180" y="3"/>
                    </a:lnTo>
                    <a:lnTo>
                      <a:pt x="182" y="6"/>
                    </a:lnTo>
                    <a:lnTo>
                      <a:pt x="183" y="11"/>
                    </a:lnTo>
                    <a:lnTo>
                      <a:pt x="183" y="1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3" name="Line 344"/>
              <p:cNvSpPr>
                <a:spLocks noChangeShapeType="1"/>
              </p:cNvSpPr>
              <p:nvPr/>
            </p:nvSpPr>
            <p:spPr bwMode="auto">
              <a:xfrm>
                <a:off x="2717" y="1428"/>
                <a:ext cx="53"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4" name="Freeform 345"/>
              <p:cNvSpPr>
                <a:spLocks/>
              </p:cNvSpPr>
              <p:nvPr/>
            </p:nvSpPr>
            <p:spPr bwMode="auto">
              <a:xfrm>
                <a:off x="2799" y="1345"/>
                <a:ext cx="36" cy="43"/>
              </a:xfrm>
              <a:custGeom>
                <a:avLst/>
                <a:gdLst>
                  <a:gd name="T0" fmla="*/ 6 w 36"/>
                  <a:gd name="T1" fmla="*/ 43 h 43"/>
                  <a:gd name="T2" fmla="*/ 6 w 36"/>
                  <a:gd name="T3" fmla="*/ 43 h 43"/>
                  <a:gd name="T4" fmla="*/ 3 w 36"/>
                  <a:gd name="T5" fmla="*/ 40 h 43"/>
                  <a:gd name="T6" fmla="*/ 0 w 36"/>
                  <a:gd name="T7" fmla="*/ 36 h 43"/>
                  <a:gd name="T8" fmla="*/ 36 w 36"/>
                  <a:gd name="T9" fmla="*/ 0 h 43"/>
                </a:gdLst>
                <a:ahLst/>
                <a:cxnLst>
                  <a:cxn ang="0">
                    <a:pos x="T0" y="T1"/>
                  </a:cxn>
                  <a:cxn ang="0">
                    <a:pos x="T2" y="T3"/>
                  </a:cxn>
                  <a:cxn ang="0">
                    <a:pos x="T4" y="T5"/>
                  </a:cxn>
                  <a:cxn ang="0">
                    <a:pos x="T6" y="T7"/>
                  </a:cxn>
                  <a:cxn ang="0">
                    <a:pos x="T8" y="T9"/>
                  </a:cxn>
                </a:cxnLst>
                <a:rect l="0" t="0" r="r" b="b"/>
                <a:pathLst>
                  <a:path w="36" h="43">
                    <a:moveTo>
                      <a:pt x="6" y="43"/>
                    </a:moveTo>
                    <a:lnTo>
                      <a:pt x="6" y="43"/>
                    </a:lnTo>
                    <a:lnTo>
                      <a:pt x="3" y="40"/>
                    </a:lnTo>
                    <a:lnTo>
                      <a:pt x="0" y="36"/>
                    </a:lnTo>
                    <a:lnTo>
                      <a:pt x="3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5" name="Freeform 346"/>
              <p:cNvSpPr>
                <a:spLocks/>
              </p:cNvSpPr>
              <p:nvPr/>
            </p:nvSpPr>
            <p:spPr bwMode="auto">
              <a:xfrm>
                <a:off x="2747" y="1345"/>
                <a:ext cx="36" cy="43"/>
              </a:xfrm>
              <a:custGeom>
                <a:avLst/>
                <a:gdLst>
                  <a:gd name="T0" fmla="*/ 0 w 36"/>
                  <a:gd name="T1" fmla="*/ 0 h 43"/>
                  <a:gd name="T2" fmla="*/ 36 w 36"/>
                  <a:gd name="T3" fmla="*/ 36 h 43"/>
                  <a:gd name="T4" fmla="*/ 36 w 36"/>
                  <a:gd name="T5" fmla="*/ 36 h 43"/>
                  <a:gd name="T6" fmla="*/ 31 w 36"/>
                  <a:gd name="T7" fmla="*/ 40 h 43"/>
                  <a:gd name="T8" fmla="*/ 28 w 36"/>
                  <a:gd name="T9" fmla="*/ 43 h 43"/>
                </a:gdLst>
                <a:ahLst/>
                <a:cxnLst>
                  <a:cxn ang="0">
                    <a:pos x="T0" y="T1"/>
                  </a:cxn>
                  <a:cxn ang="0">
                    <a:pos x="T2" y="T3"/>
                  </a:cxn>
                  <a:cxn ang="0">
                    <a:pos x="T4" y="T5"/>
                  </a:cxn>
                  <a:cxn ang="0">
                    <a:pos x="T6" y="T7"/>
                  </a:cxn>
                  <a:cxn ang="0">
                    <a:pos x="T8" y="T9"/>
                  </a:cxn>
                </a:cxnLst>
                <a:rect l="0" t="0" r="r" b="b"/>
                <a:pathLst>
                  <a:path w="36" h="43">
                    <a:moveTo>
                      <a:pt x="0" y="0"/>
                    </a:moveTo>
                    <a:lnTo>
                      <a:pt x="36" y="36"/>
                    </a:lnTo>
                    <a:lnTo>
                      <a:pt x="36" y="36"/>
                    </a:lnTo>
                    <a:lnTo>
                      <a:pt x="31" y="40"/>
                    </a:lnTo>
                    <a:lnTo>
                      <a:pt x="28" y="4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6" name="Freeform 347"/>
              <p:cNvSpPr>
                <a:spLocks/>
              </p:cNvSpPr>
              <p:nvPr/>
            </p:nvSpPr>
            <p:spPr bwMode="auto">
              <a:xfrm>
                <a:off x="2691" y="1573"/>
                <a:ext cx="198" cy="12"/>
              </a:xfrm>
              <a:custGeom>
                <a:avLst/>
                <a:gdLst>
                  <a:gd name="T0" fmla="*/ 198 w 198"/>
                  <a:gd name="T1" fmla="*/ 0 h 12"/>
                  <a:gd name="T2" fmla="*/ 193 w 198"/>
                  <a:gd name="T3" fmla="*/ 12 h 12"/>
                  <a:gd name="T4" fmla="*/ 5 w 198"/>
                  <a:gd name="T5" fmla="*/ 12 h 12"/>
                  <a:gd name="T6" fmla="*/ 0 w 198"/>
                  <a:gd name="T7" fmla="*/ 0 h 12"/>
                </a:gdLst>
                <a:ahLst/>
                <a:cxnLst>
                  <a:cxn ang="0">
                    <a:pos x="T0" y="T1"/>
                  </a:cxn>
                  <a:cxn ang="0">
                    <a:pos x="T2" y="T3"/>
                  </a:cxn>
                  <a:cxn ang="0">
                    <a:pos x="T4" y="T5"/>
                  </a:cxn>
                  <a:cxn ang="0">
                    <a:pos x="T6" y="T7"/>
                  </a:cxn>
                </a:cxnLst>
                <a:rect l="0" t="0" r="r" b="b"/>
                <a:pathLst>
                  <a:path w="198" h="12">
                    <a:moveTo>
                      <a:pt x="198" y="0"/>
                    </a:moveTo>
                    <a:lnTo>
                      <a:pt x="193" y="12"/>
                    </a:lnTo>
                    <a:lnTo>
                      <a:pt x="5" y="12"/>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7" name="Freeform 348"/>
              <p:cNvSpPr>
                <a:spLocks/>
              </p:cNvSpPr>
              <p:nvPr/>
            </p:nvSpPr>
            <p:spPr bwMode="auto">
              <a:xfrm>
                <a:off x="4197" y="2059"/>
                <a:ext cx="14" cy="15"/>
              </a:xfrm>
              <a:custGeom>
                <a:avLst/>
                <a:gdLst>
                  <a:gd name="T0" fmla="*/ 0 w 14"/>
                  <a:gd name="T1" fmla="*/ 7 h 15"/>
                  <a:gd name="T2" fmla="*/ 0 w 14"/>
                  <a:gd name="T3" fmla="*/ 7 h 15"/>
                  <a:gd name="T4" fmla="*/ 1 w 14"/>
                  <a:gd name="T5" fmla="*/ 11 h 15"/>
                  <a:gd name="T6" fmla="*/ 2 w 14"/>
                  <a:gd name="T7" fmla="*/ 13 h 15"/>
                  <a:gd name="T8" fmla="*/ 4 w 14"/>
                  <a:gd name="T9" fmla="*/ 14 h 15"/>
                  <a:gd name="T10" fmla="*/ 7 w 14"/>
                  <a:gd name="T11" fmla="*/ 15 h 15"/>
                  <a:gd name="T12" fmla="*/ 7 w 14"/>
                  <a:gd name="T13" fmla="*/ 15 h 15"/>
                  <a:gd name="T14" fmla="*/ 9 w 14"/>
                  <a:gd name="T15" fmla="*/ 14 h 15"/>
                  <a:gd name="T16" fmla="*/ 12 w 14"/>
                  <a:gd name="T17" fmla="*/ 13 h 15"/>
                  <a:gd name="T18" fmla="*/ 13 w 14"/>
                  <a:gd name="T19" fmla="*/ 11 h 15"/>
                  <a:gd name="T20" fmla="*/ 14 w 14"/>
                  <a:gd name="T21" fmla="*/ 7 h 15"/>
                  <a:gd name="T22" fmla="*/ 14 w 14"/>
                  <a:gd name="T23" fmla="*/ 7 h 15"/>
                  <a:gd name="T24" fmla="*/ 13 w 14"/>
                  <a:gd name="T25" fmla="*/ 4 h 15"/>
                  <a:gd name="T26" fmla="*/ 12 w 14"/>
                  <a:gd name="T27" fmla="*/ 2 h 15"/>
                  <a:gd name="T28" fmla="*/ 9 w 14"/>
                  <a:gd name="T29" fmla="*/ 1 h 15"/>
                  <a:gd name="T30" fmla="*/ 7 w 14"/>
                  <a:gd name="T31" fmla="*/ 0 h 15"/>
                  <a:gd name="T32" fmla="*/ 7 w 14"/>
                  <a:gd name="T33" fmla="*/ 0 h 15"/>
                  <a:gd name="T34" fmla="*/ 4 w 14"/>
                  <a:gd name="T35" fmla="*/ 1 h 15"/>
                  <a:gd name="T36" fmla="*/ 2 w 14"/>
                  <a:gd name="T37" fmla="*/ 2 h 15"/>
                  <a:gd name="T38" fmla="*/ 1 w 14"/>
                  <a:gd name="T39" fmla="*/ 4 h 15"/>
                  <a:gd name="T40" fmla="*/ 0 w 14"/>
                  <a:gd name="T41" fmla="*/ 7 h 15"/>
                  <a:gd name="T42" fmla="*/ 0 w 14"/>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7"/>
                    </a:moveTo>
                    <a:lnTo>
                      <a:pt x="0" y="7"/>
                    </a:lnTo>
                    <a:lnTo>
                      <a:pt x="1" y="11"/>
                    </a:lnTo>
                    <a:lnTo>
                      <a:pt x="2" y="13"/>
                    </a:lnTo>
                    <a:lnTo>
                      <a:pt x="4" y="14"/>
                    </a:lnTo>
                    <a:lnTo>
                      <a:pt x="7" y="15"/>
                    </a:lnTo>
                    <a:lnTo>
                      <a:pt x="7" y="15"/>
                    </a:lnTo>
                    <a:lnTo>
                      <a:pt x="9" y="14"/>
                    </a:lnTo>
                    <a:lnTo>
                      <a:pt x="12" y="13"/>
                    </a:lnTo>
                    <a:lnTo>
                      <a:pt x="13" y="11"/>
                    </a:lnTo>
                    <a:lnTo>
                      <a:pt x="14" y="7"/>
                    </a:lnTo>
                    <a:lnTo>
                      <a:pt x="14" y="7"/>
                    </a:lnTo>
                    <a:lnTo>
                      <a:pt x="13" y="4"/>
                    </a:lnTo>
                    <a:lnTo>
                      <a:pt x="12" y="2"/>
                    </a:lnTo>
                    <a:lnTo>
                      <a:pt x="9" y="1"/>
                    </a:lnTo>
                    <a:lnTo>
                      <a:pt x="7" y="0"/>
                    </a:lnTo>
                    <a:lnTo>
                      <a:pt x="7" y="0"/>
                    </a:lnTo>
                    <a:lnTo>
                      <a:pt x="4" y="1"/>
                    </a:lnTo>
                    <a:lnTo>
                      <a:pt x="2" y="2"/>
                    </a:lnTo>
                    <a:lnTo>
                      <a:pt x="1" y="4"/>
                    </a:lnTo>
                    <a:lnTo>
                      <a:pt x="0" y="7"/>
                    </a:lnTo>
                    <a:lnTo>
                      <a:pt x="0" y="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8" name="Freeform 349"/>
              <p:cNvSpPr>
                <a:spLocks/>
              </p:cNvSpPr>
              <p:nvPr/>
            </p:nvSpPr>
            <p:spPr bwMode="auto">
              <a:xfrm>
                <a:off x="4098" y="2059"/>
                <a:ext cx="14" cy="15"/>
              </a:xfrm>
              <a:custGeom>
                <a:avLst/>
                <a:gdLst>
                  <a:gd name="T0" fmla="*/ 0 w 14"/>
                  <a:gd name="T1" fmla="*/ 7 h 15"/>
                  <a:gd name="T2" fmla="*/ 0 w 14"/>
                  <a:gd name="T3" fmla="*/ 7 h 15"/>
                  <a:gd name="T4" fmla="*/ 1 w 14"/>
                  <a:gd name="T5" fmla="*/ 11 h 15"/>
                  <a:gd name="T6" fmla="*/ 2 w 14"/>
                  <a:gd name="T7" fmla="*/ 13 h 15"/>
                  <a:gd name="T8" fmla="*/ 4 w 14"/>
                  <a:gd name="T9" fmla="*/ 14 h 15"/>
                  <a:gd name="T10" fmla="*/ 7 w 14"/>
                  <a:gd name="T11" fmla="*/ 15 h 15"/>
                  <a:gd name="T12" fmla="*/ 7 w 14"/>
                  <a:gd name="T13" fmla="*/ 15 h 15"/>
                  <a:gd name="T14" fmla="*/ 10 w 14"/>
                  <a:gd name="T15" fmla="*/ 14 h 15"/>
                  <a:gd name="T16" fmla="*/ 12 w 14"/>
                  <a:gd name="T17" fmla="*/ 13 h 15"/>
                  <a:gd name="T18" fmla="*/ 13 w 14"/>
                  <a:gd name="T19" fmla="*/ 11 h 15"/>
                  <a:gd name="T20" fmla="*/ 14 w 14"/>
                  <a:gd name="T21" fmla="*/ 7 h 15"/>
                  <a:gd name="T22" fmla="*/ 14 w 14"/>
                  <a:gd name="T23" fmla="*/ 7 h 15"/>
                  <a:gd name="T24" fmla="*/ 13 w 14"/>
                  <a:gd name="T25" fmla="*/ 4 h 15"/>
                  <a:gd name="T26" fmla="*/ 12 w 14"/>
                  <a:gd name="T27" fmla="*/ 2 h 15"/>
                  <a:gd name="T28" fmla="*/ 10 w 14"/>
                  <a:gd name="T29" fmla="*/ 1 h 15"/>
                  <a:gd name="T30" fmla="*/ 7 w 14"/>
                  <a:gd name="T31" fmla="*/ 0 h 15"/>
                  <a:gd name="T32" fmla="*/ 7 w 14"/>
                  <a:gd name="T33" fmla="*/ 0 h 15"/>
                  <a:gd name="T34" fmla="*/ 4 w 14"/>
                  <a:gd name="T35" fmla="*/ 1 h 15"/>
                  <a:gd name="T36" fmla="*/ 2 w 14"/>
                  <a:gd name="T37" fmla="*/ 2 h 15"/>
                  <a:gd name="T38" fmla="*/ 1 w 14"/>
                  <a:gd name="T39" fmla="*/ 4 h 15"/>
                  <a:gd name="T40" fmla="*/ 0 w 14"/>
                  <a:gd name="T41" fmla="*/ 7 h 15"/>
                  <a:gd name="T42" fmla="*/ 0 w 14"/>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7"/>
                    </a:moveTo>
                    <a:lnTo>
                      <a:pt x="0" y="7"/>
                    </a:lnTo>
                    <a:lnTo>
                      <a:pt x="1" y="11"/>
                    </a:lnTo>
                    <a:lnTo>
                      <a:pt x="2" y="13"/>
                    </a:lnTo>
                    <a:lnTo>
                      <a:pt x="4" y="14"/>
                    </a:lnTo>
                    <a:lnTo>
                      <a:pt x="7" y="15"/>
                    </a:lnTo>
                    <a:lnTo>
                      <a:pt x="7" y="15"/>
                    </a:lnTo>
                    <a:lnTo>
                      <a:pt x="10" y="14"/>
                    </a:lnTo>
                    <a:lnTo>
                      <a:pt x="12" y="13"/>
                    </a:lnTo>
                    <a:lnTo>
                      <a:pt x="13" y="11"/>
                    </a:lnTo>
                    <a:lnTo>
                      <a:pt x="14" y="7"/>
                    </a:lnTo>
                    <a:lnTo>
                      <a:pt x="14" y="7"/>
                    </a:lnTo>
                    <a:lnTo>
                      <a:pt x="13" y="4"/>
                    </a:lnTo>
                    <a:lnTo>
                      <a:pt x="12" y="2"/>
                    </a:lnTo>
                    <a:lnTo>
                      <a:pt x="10" y="1"/>
                    </a:lnTo>
                    <a:lnTo>
                      <a:pt x="7" y="0"/>
                    </a:lnTo>
                    <a:lnTo>
                      <a:pt x="7" y="0"/>
                    </a:lnTo>
                    <a:lnTo>
                      <a:pt x="4" y="1"/>
                    </a:lnTo>
                    <a:lnTo>
                      <a:pt x="2" y="2"/>
                    </a:lnTo>
                    <a:lnTo>
                      <a:pt x="1" y="4"/>
                    </a:lnTo>
                    <a:lnTo>
                      <a:pt x="0" y="7"/>
                    </a:lnTo>
                    <a:lnTo>
                      <a:pt x="0" y="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9" name="Freeform 350"/>
              <p:cNvSpPr>
                <a:spLocks/>
              </p:cNvSpPr>
              <p:nvPr/>
            </p:nvSpPr>
            <p:spPr bwMode="auto">
              <a:xfrm>
                <a:off x="4103" y="2101"/>
                <a:ext cx="103" cy="8"/>
              </a:xfrm>
              <a:custGeom>
                <a:avLst/>
                <a:gdLst>
                  <a:gd name="T0" fmla="*/ 103 w 103"/>
                  <a:gd name="T1" fmla="*/ 8 h 8"/>
                  <a:gd name="T2" fmla="*/ 103 w 103"/>
                  <a:gd name="T3" fmla="*/ 0 h 8"/>
                  <a:gd name="T4" fmla="*/ 103 w 103"/>
                  <a:gd name="T5" fmla="*/ 0 h 8"/>
                  <a:gd name="T6" fmla="*/ 82 w 103"/>
                  <a:gd name="T7" fmla="*/ 1 h 8"/>
                  <a:gd name="T8" fmla="*/ 51 w 103"/>
                  <a:gd name="T9" fmla="*/ 1 h 8"/>
                  <a:gd name="T10" fmla="*/ 51 w 103"/>
                  <a:gd name="T11" fmla="*/ 1 h 8"/>
                  <a:gd name="T12" fmla="*/ 21 w 103"/>
                  <a:gd name="T13" fmla="*/ 1 h 8"/>
                  <a:gd name="T14" fmla="*/ 0 w 103"/>
                  <a:gd name="T15" fmla="*/ 0 h 8"/>
                  <a:gd name="T16" fmla="*/ 0 w 103"/>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8">
                    <a:moveTo>
                      <a:pt x="103" y="8"/>
                    </a:moveTo>
                    <a:lnTo>
                      <a:pt x="103" y="0"/>
                    </a:lnTo>
                    <a:lnTo>
                      <a:pt x="103" y="0"/>
                    </a:lnTo>
                    <a:lnTo>
                      <a:pt x="82" y="1"/>
                    </a:lnTo>
                    <a:lnTo>
                      <a:pt x="51" y="1"/>
                    </a:lnTo>
                    <a:lnTo>
                      <a:pt x="51" y="1"/>
                    </a:lnTo>
                    <a:lnTo>
                      <a:pt x="21" y="1"/>
                    </a:lnTo>
                    <a:lnTo>
                      <a:pt x="0" y="0"/>
                    </a:lnTo>
                    <a:lnTo>
                      <a:pt x="0" y="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0" name="Freeform 351"/>
              <p:cNvSpPr>
                <a:spLocks/>
              </p:cNvSpPr>
              <p:nvPr/>
            </p:nvSpPr>
            <p:spPr bwMode="auto">
              <a:xfrm>
                <a:off x="4087" y="1993"/>
                <a:ext cx="135" cy="116"/>
              </a:xfrm>
              <a:custGeom>
                <a:avLst/>
                <a:gdLst>
                  <a:gd name="T0" fmla="*/ 0 w 135"/>
                  <a:gd name="T1" fmla="*/ 116 h 116"/>
                  <a:gd name="T2" fmla="*/ 0 w 135"/>
                  <a:gd name="T3" fmla="*/ 65 h 116"/>
                  <a:gd name="T4" fmla="*/ 0 w 135"/>
                  <a:gd name="T5" fmla="*/ 65 h 116"/>
                  <a:gd name="T6" fmla="*/ 2 w 135"/>
                  <a:gd name="T7" fmla="*/ 59 h 116"/>
                  <a:gd name="T8" fmla="*/ 5 w 135"/>
                  <a:gd name="T9" fmla="*/ 53 h 116"/>
                  <a:gd name="T10" fmla="*/ 5 w 135"/>
                  <a:gd name="T11" fmla="*/ 53 h 116"/>
                  <a:gd name="T12" fmla="*/ 2 w 135"/>
                  <a:gd name="T13" fmla="*/ 50 h 116"/>
                  <a:gd name="T14" fmla="*/ 1 w 135"/>
                  <a:gd name="T15" fmla="*/ 47 h 116"/>
                  <a:gd name="T16" fmla="*/ 2 w 135"/>
                  <a:gd name="T17" fmla="*/ 45 h 116"/>
                  <a:gd name="T18" fmla="*/ 3 w 135"/>
                  <a:gd name="T19" fmla="*/ 44 h 116"/>
                  <a:gd name="T20" fmla="*/ 5 w 135"/>
                  <a:gd name="T21" fmla="*/ 44 h 116"/>
                  <a:gd name="T22" fmla="*/ 5 w 135"/>
                  <a:gd name="T23" fmla="*/ 44 h 116"/>
                  <a:gd name="T24" fmla="*/ 14 w 135"/>
                  <a:gd name="T25" fmla="*/ 44 h 116"/>
                  <a:gd name="T26" fmla="*/ 14 w 135"/>
                  <a:gd name="T27" fmla="*/ 44 h 116"/>
                  <a:gd name="T28" fmla="*/ 18 w 135"/>
                  <a:gd name="T29" fmla="*/ 20 h 116"/>
                  <a:gd name="T30" fmla="*/ 18 w 135"/>
                  <a:gd name="T31" fmla="*/ 20 h 116"/>
                  <a:gd name="T32" fmla="*/ 20 w 135"/>
                  <a:gd name="T33" fmla="*/ 14 h 116"/>
                  <a:gd name="T34" fmla="*/ 23 w 135"/>
                  <a:gd name="T35" fmla="*/ 10 h 116"/>
                  <a:gd name="T36" fmla="*/ 26 w 135"/>
                  <a:gd name="T37" fmla="*/ 7 h 116"/>
                  <a:gd name="T38" fmla="*/ 32 w 135"/>
                  <a:gd name="T39" fmla="*/ 5 h 116"/>
                  <a:gd name="T40" fmla="*/ 32 w 135"/>
                  <a:gd name="T41" fmla="*/ 5 h 116"/>
                  <a:gd name="T42" fmla="*/ 49 w 135"/>
                  <a:gd name="T43" fmla="*/ 1 h 116"/>
                  <a:gd name="T44" fmla="*/ 69 w 135"/>
                  <a:gd name="T45" fmla="*/ 0 h 116"/>
                  <a:gd name="T46" fmla="*/ 69 w 135"/>
                  <a:gd name="T47" fmla="*/ 0 h 116"/>
                  <a:gd name="T48" fmla="*/ 87 w 135"/>
                  <a:gd name="T49" fmla="*/ 1 h 116"/>
                  <a:gd name="T50" fmla="*/ 105 w 135"/>
                  <a:gd name="T51" fmla="*/ 5 h 116"/>
                  <a:gd name="T52" fmla="*/ 105 w 135"/>
                  <a:gd name="T53" fmla="*/ 5 h 116"/>
                  <a:gd name="T54" fmla="*/ 110 w 135"/>
                  <a:gd name="T55" fmla="*/ 7 h 116"/>
                  <a:gd name="T56" fmla="*/ 113 w 135"/>
                  <a:gd name="T57" fmla="*/ 10 h 116"/>
                  <a:gd name="T58" fmla="*/ 116 w 135"/>
                  <a:gd name="T59" fmla="*/ 14 h 116"/>
                  <a:gd name="T60" fmla="*/ 118 w 135"/>
                  <a:gd name="T61" fmla="*/ 20 h 116"/>
                  <a:gd name="T62" fmla="*/ 118 w 135"/>
                  <a:gd name="T63" fmla="*/ 20 h 116"/>
                  <a:gd name="T64" fmla="*/ 122 w 135"/>
                  <a:gd name="T65" fmla="*/ 44 h 116"/>
                  <a:gd name="T66" fmla="*/ 122 w 135"/>
                  <a:gd name="T67" fmla="*/ 44 h 116"/>
                  <a:gd name="T68" fmla="*/ 130 w 135"/>
                  <a:gd name="T69" fmla="*/ 44 h 116"/>
                  <a:gd name="T70" fmla="*/ 130 w 135"/>
                  <a:gd name="T71" fmla="*/ 44 h 116"/>
                  <a:gd name="T72" fmla="*/ 132 w 135"/>
                  <a:gd name="T73" fmla="*/ 44 h 116"/>
                  <a:gd name="T74" fmla="*/ 133 w 135"/>
                  <a:gd name="T75" fmla="*/ 45 h 116"/>
                  <a:gd name="T76" fmla="*/ 134 w 135"/>
                  <a:gd name="T77" fmla="*/ 47 h 116"/>
                  <a:gd name="T78" fmla="*/ 133 w 135"/>
                  <a:gd name="T79" fmla="*/ 50 h 116"/>
                  <a:gd name="T80" fmla="*/ 130 w 135"/>
                  <a:gd name="T81" fmla="*/ 53 h 116"/>
                  <a:gd name="T82" fmla="*/ 130 w 135"/>
                  <a:gd name="T83" fmla="*/ 53 h 116"/>
                  <a:gd name="T84" fmla="*/ 133 w 135"/>
                  <a:gd name="T85" fmla="*/ 59 h 116"/>
                  <a:gd name="T86" fmla="*/ 135 w 135"/>
                  <a:gd name="T87" fmla="*/ 65 h 116"/>
                  <a:gd name="T88" fmla="*/ 135 w 135"/>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5" h="116">
                    <a:moveTo>
                      <a:pt x="0" y="116"/>
                    </a:moveTo>
                    <a:lnTo>
                      <a:pt x="0" y="65"/>
                    </a:lnTo>
                    <a:lnTo>
                      <a:pt x="0" y="65"/>
                    </a:lnTo>
                    <a:lnTo>
                      <a:pt x="2" y="59"/>
                    </a:lnTo>
                    <a:lnTo>
                      <a:pt x="5" y="53"/>
                    </a:lnTo>
                    <a:lnTo>
                      <a:pt x="5" y="53"/>
                    </a:lnTo>
                    <a:lnTo>
                      <a:pt x="2" y="50"/>
                    </a:lnTo>
                    <a:lnTo>
                      <a:pt x="1" y="47"/>
                    </a:lnTo>
                    <a:lnTo>
                      <a:pt x="2" y="45"/>
                    </a:lnTo>
                    <a:lnTo>
                      <a:pt x="3" y="44"/>
                    </a:lnTo>
                    <a:lnTo>
                      <a:pt x="5" y="44"/>
                    </a:lnTo>
                    <a:lnTo>
                      <a:pt x="5" y="44"/>
                    </a:lnTo>
                    <a:lnTo>
                      <a:pt x="14" y="44"/>
                    </a:lnTo>
                    <a:lnTo>
                      <a:pt x="14" y="44"/>
                    </a:lnTo>
                    <a:lnTo>
                      <a:pt x="18" y="20"/>
                    </a:lnTo>
                    <a:lnTo>
                      <a:pt x="18" y="20"/>
                    </a:lnTo>
                    <a:lnTo>
                      <a:pt x="20" y="14"/>
                    </a:lnTo>
                    <a:lnTo>
                      <a:pt x="23" y="10"/>
                    </a:lnTo>
                    <a:lnTo>
                      <a:pt x="26" y="7"/>
                    </a:lnTo>
                    <a:lnTo>
                      <a:pt x="32" y="5"/>
                    </a:lnTo>
                    <a:lnTo>
                      <a:pt x="32" y="5"/>
                    </a:lnTo>
                    <a:lnTo>
                      <a:pt x="49" y="1"/>
                    </a:lnTo>
                    <a:lnTo>
                      <a:pt x="69" y="0"/>
                    </a:lnTo>
                    <a:lnTo>
                      <a:pt x="69" y="0"/>
                    </a:lnTo>
                    <a:lnTo>
                      <a:pt x="87" y="1"/>
                    </a:lnTo>
                    <a:lnTo>
                      <a:pt x="105" y="5"/>
                    </a:lnTo>
                    <a:lnTo>
                      <a:pt x="105" y="5"/>
                    </a:lnTo>
                    <a:lnTo>
                      <a:pt x="110" y="7"/>
                    </a:lnTo>
                    <a:lnTo>
                      <a:pt x="113" y="10"/>
                    </a:lnTo>
                    <a:lnTo>
                      <a:pt x="116" y="14"/>
                    </a:lnTo>
                    <a:lnTo>
                      <a:pt x="118" y="20"/>
                    </a:lnTo>
                    <a:lnTo>
                      <a:pt x="118" y="20"/>
                    </a:lnTo>
                    <a:lnTo>
                      <a:pt x="122" y="44"/>
                    </a:lnTo>
                    <a:lnTo>
                      <a:pt x="122" y="44"/>
                    </a:lnTo>
                    <a:lnTo>
                      <a:pt x="130" y="44"/>
                    </a:lnTo>
                    <a:lnTo>
                      <a:pt x="130" y="44"/>
                    </a:lnTo>
                    <a:lnTo>
                      <a:pt x="132" y="44"/>
                    </a:lnTo>
                    <a:lnTo>
                      <a:pt x="133" y="45"/>
                    </a:lnTo>
                    <a:lnTo>
                      <a:pt x="134" y="47"/>
                    </a:lnTo>
                    <a:lnTo>
                      <a:pt x="133" y="50"/>
                    </a:lnTo>
                    <a:lnTo>
                      <a:pt x="130" y="53"/>
                    </a:lnTo>
                    <a:lnTo>
                      <a:pt x="130" y="53"/>
                    </a:lnTo>
                    <a:lnTo>
                      <a:pt x="133" y="59"/>
                    </a:lnTo>
                    <a:lnTo>
                      <a:pt x="135" y="65"/>
                    </a:lnTo>
                    <a:lnTo>
                      <a:pt x="135" y="1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1" name="Freeform 352"/>
              <p:cNvSpPr>
                <a:spLocks/>
              </p:cNvSpPr>
              <p:nvPr/>
            </p:nvSpPr>
            <p:spPr bwMode="auto">
              <a:xfrm>
                <a:off x="4124" y="2028"/>
                <a:ext cx="14" cy="4"/>
              </a:xfrm>
              <a:custGeom>
                <a:avLst/>
                <a:gdLst>
                  <a:gd name="T0" fmla="*/ 14 w 14"/>
                  <a:gd name="T1" fmla="*/ 3 h 4"/>
                  <a:gd name="T2" fmla="*/ 14 w 14"/>
                  <a:gd name="T3" fmla="*/ 3 h 4"/>
                  <a:gd name="T4" fmla="*/ 11 w 14"/>
                  <a:gd name="T5" fmla="*/ 1 h 4"/>
                  <a:gd name="T6" fmla="*/ 7 w 14"/>
                  <a:gd name="T7" fmla="*/ 0 h 4"/>
                  <a:gd name="T8" fmla="*/ 7 w 14"/>
                  <a:gd name="T9" fmla="*/ 0 h 4"/>
                  <a:gd name="T10" fmla="*/ 5 w 14"/>
                  <a:gd name="T11" fmla="*/ 0 h 4"/>
                  <a:gd name="T12" fmla="*/ 3 w 14"/>
                  <a:gd name="T13" fmla="*/ 1 h 4"/>
                  <a:gd name="T14" fmla="*/ 0 w 14"/>
                  <a:gd name="T15" fmla="*/ 4 h 4"/>
                  <a:gd name="T16" fmla="*/ 0 w 14"/>
                  <a:gd name="T17" fmla="*/ 4 h 4"/>
                  <a:gd name="T18" fmla="*/ 14 w 14"/>
                  <a:gd name="T19" fmla="*/ 3 h 4"/>
                  <a:gd name="T20" fmla="*/ 14 w 1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3"/>
                    </a:moveTo>
                    <a:lnTo>
                      <a:pt x="14" y="3"/>
                    </a:lnTo>
                    <a:lnTo>
                      <a:pt x="11" y="1"/>
                    </a:lnTo>
                    <a:lnTo>
                      <a:pt x="7" y="0"/>
                    </a:lnTo>
                    <a:lnTo>
                      <a:pt x="7" y="0"/>
                    </a:lnTo>
                    <a:lnTo>
                      <a:pt x="5" y="0"/>
                    </a:lnTo>
                    <a:lnTo>
                      <a:pt x="3" y="1"/>
                    </a:lnTo>
                    <a:lnTo>
                      <a:pt x="0" y="4"/>
                    </a:lnTo>
                    <a:lnTo>
                      <a:pt x="0" y="4"/>
                    </a:lnTo>
                    <a:lnTo>
                      <a:pt x="14" y="3"/>
                    </a:lnTo>
                    <a:lnTo>
                      <a:pt x="14" y="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2" name="Freeform 353"/>
              <p:cNvSpPr>
                <a:spLocks/>
              </p:cNvSpPr>
              <p:nvPr/>
            </p:nvSpPr>
            <p:spPr bwMode="auto">
              <a:xfrm>
                <a:off x="4109" y="2024"/>
                <a:ext cx="92" cy="12"/>
              </a:xfrm>
              <a:custGeom>
                <a:avLst/>
                <a:gdLst>
                  <a:gd name="T0" fmla="*/ 0 w 92"/>
                  <a:gd name="T1" fmla="*/ 12 h 12"/>
                  <a:gd name="T2" fmla="*/ 0 w 92"/>
                  <a:gd name="T3" fmla="*/ 12 h 12"/>
                  <a:gd name="T4" fmla="*/ 10 w 92"/>
                  <a:gd name="T5" fmla="*/ 10 h 12"/>
                  <a:gd name="T6" fmla="*/ 10 w 92"/>
                  <a:gd name="T7" fmla="*/ 10 h 12"/>
                  <a:gd name="T8" fmla="*/ 12 w 92"/>
                  <a:gd name="T9" fmla="*/ 5 h 12"/>
                  <a:gd name="T10" fmla="*/ 14 w 92"/>
                  <a:gd name="T11" fmla="*/ 2 h 12"/>
                  <a:gd name="T12" fmla="*/ 18 w 92"/>
                  <a:gd name="T13" fmla="*/ 0 h 12"/>
                  <a:gd name="T14" fmla="*/ 22 w 92"/>
                  <a:gd name="T15" fmla="*/ 0 h 12"/>
                  <a:gd name="T16" fmla="*/ 22 w 92"/>
                  <a:gd name="T17" fmla="*/ 0 h 12"/>
                  <a:gd name="T18" fmla="*/ 26 w 92"/>
                  <a:gd name="T19" fmla="*/ 0 h 12"/>
                  <a:gd name="T20" fmla="*/ 29 w 92"/>
                  <a:gd name="T21" fmla="*/ 2 h 12"/>
                  <a:gd name="T22" fmla="*/ 32 w 92"/>
                  <a:gd name="T23" fmla="*/ 4 h 12"/>
                  <a:gd name="T24" fmla="*/ 34 w 92"/>
                  <a:gd name="T25" fmla="*/ 7 h 12"/>
                  <a:gd name="T26" fmla="*/ 34 w 92"/>
                  <a:gd name="T27" fmla="*/ 7 h 12"/>
                  <a:gd name="T28" fmla="*/ 45 w 92"/>
                  <a:gd name="T29" fmla="*/ 7 h 12"/>
                  <a:gd name="T30" fmla="*/ 45 w 92"/>
                  <a:gd name="T31" fmla="*/ 7 h 12"/>
                  <a:gd name="T32" fmla="*/ 71 w 92"/>
                  <a:gd name="T33" fmla="*/ 8 h 12"/>
                  <a:gd name="T34" fmla="*/ 83 w 92"/>
                  <a:gd name="T35" fmla="*/ 10 h 12"/>
                  <a:gd name="T36" fmla="*/ 92 w 92"/>
                  <a:gd name="T3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
                    <a:moveTo>
                      <a:pt x="0" y="12"/>
                    </a:moveTo>
                    <a:lnTo>
                      <a:pt x="0" y="12"/>
                    </a:lnTo>
                    <a:lnTo>
                      <a:pt x="10" y="10"/>
                    </a:lnTo>
                    <a:lnTo>
                      <a:pt x="10" y="10"/>
                    </a:lnTo>
                    <a:lnTo>
                      <a:pt x="12" y="5"/>
                    </a:lnTo>
                    <a:lnTo>
                      <a:pt x="14" y="2"/>
                    </a:lnTo>
                    <a:lnTo>
                      <a:pt x="18" y="0"/>
                    </a:lnTo>
                    <a:lnTo>
                      <a:pt x="22" y="0"/>
                    </a:lnTo>
                    <a:lnTo>
                      <a:pt x="22" y="0"/>
                    </a:lnTo>
                    <a:lnTo>
                      <a:pt x="26" y="0"/>
                    </a:lnTo>
                    <a:lnTo>
                      <a:pt x="29" y="2"/>
                    </a:lnTo>
                    <a:lnTo>
                      <a:pt x="32" y="4"/>
                    </a:lnTo>
                    <a:lnTo>
                      <a:pt x="34" y="7"/>
                    </a:lnTo>
                    <a:lnTo>
                      <a:pt x="34" y="7"/>
                    </a:lnTo>
                    <a:lnTo>
                      <a:pt x="45" y="7"/>
                    </a:lnTo>
                    <a:lnTo>
                      <a:pt x="45" y="7"/>
                    </a:lnTo>
                    <a:lnTo>
                      <a:pt x="71" y="8"/>
                    </a:lnTo>
                    <a:lnTo>
                      <a:pt x="83" y="10"/>
                    </a:lnTo>
                    <a:lnTo>
                      <a:pt x="92"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3" name="Freeform 354"/>
              <p:cNvSpPr>
                <a:spLocks/>
              </p:cNvSpPr>
              <p:nvPr/>
            </p:nvSpPr>
            <p:spPr bwMode="auto">
              <a:xfrm>
                <a:off x="4008" y="1887"/>
                <a:ext cx="292" cy="225"/>
              </a:xfrm>
              <a:custGeom>
                <a:avLst/>
                <a:gdLst>
                  <a:gd name="T0" fmla="*/ 277 w 292"/>
                  <a:gd name="T1" fmla="*/ 225 h 225"/>
                  <a:gd name="T2" fmla="*/ 277 w 292"/>
                  <a:gd name="T3" fmla="*/ 123 h 225"/>
                  <a:gd name="T4" fmla="*/ 283 w 292"/>
                  <a:gd name="T5" fmla="*/ 125 h 225"/>
                  <a:gd name="T6" fmla="*/ 292 w 292"/>
                  <a:gd name="T7" fmla="*/ 102 h 225"/>
                  <a:gd name="T8" fmla="*/ 10 w 292"/>
                  <a:gd name="T9" fmla="*/ 0 h 225"/>
                  <a:gd name="T10" fmla="*/ 0 w 292"/>
                  <a:gd name="T11" fmla="*/ 23 h 225"/>
                  <a:gd name="T12" fmla="*/ 16 w 292"/>
                  <a:gd name="T13" fmla="*/ 28 h 225"/>
                  <a:gd name="T14" fmla="*/ 16 w 292"/>
                  <a:gd name="T15" fmla="*/ 225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25">
                    <a:moveTo>
                      <a:pt x="277" y="225"/>
                    </a:moveTo>
                    <a:lnTo>
                      <a:pt x="277" y="123"/>
                    </a:lnTo>
                    <a:lnTo>
                      <a:pt x="283" y="125"/>
                    </a:lnTo>
                    <a:lnTo>
                      <a:pt x="292" y="102"/>
                    </a:lnTo>
                    <a:lnTo>
                      <a:pt x="10" y="0"/>
                    </a:lnTo>
                    <a:lnTo>
                      <a:pt x="0" y="23"/>
                    </a:lnTo>
                    <a:lnTo>
                      <a:pt x="16" y="28"/>
                    </a:lnTo>
                    <a:lnTo>
                      <a:pt x="16" y="22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4" name="Line 355"/>
              <p:cNvSpPr>
                <a:spLocks noChangeShapeType="1"/>
              </p:cNvSpPr>
              <p:nvPr/>
            </p:nvSpPr>
            <p:spPr bwMode="auto">
              <a:xfrm>
                <a:off x="4016" y="2132"/>
                <a:ext cx="277"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5" name="Freeform 356"/>
              <p:cNvSpPr>
                <a:spLocks/>
              </p:cNvSpPr>
              <p:nvPr/>
            </p:nvSpPr>
            <p:spPr bwMode="auto">
              <a:xfrm>
                <a:off x="767" y="87"/>
                <a:ext cx="58" cy="191"/>
              </a:xfrm>
              <a:custGeom>
                <a:avLst/>
                <a:gdLst>
                  <a:gd name="T0" fmla="*/ 0 w 58"/>
                  <a:gd name="T1" fmla="*/ 191 h 191"/>
                  <a:gd name="T2" fmla="*/ 0 w 58"/>
                  <a:gd name="T3" fmla="*/ 0 h 191"/>
                  <a:gd name="T4" fmla="*/ 58 w 58"/>
                  <a:gd name="T5" fmla="*/ 0 h 191"/>
                </a:gdLst>
                <a:ahLst/>
                <a:cxnLst>
                  <a:cxn ang="0">
                    <a:pos x="T0" y="T1"/>
                  </a:cxn>
                  <a:cxn ang="0">
                    <a:pos x="T2" y="T3"/>
                  </a:cxn>
                  <a:cxn ang="0">
                    <a:pos x="T4" y="T5"/>
                  </a:cxn>
                </a:cxnLst>
                <a:rect l="0" t="0" r="r" b="b"/>
                <a:pathLst>
                  <a:path w="58" h="191">
                    <a:moveTo>
                      <a:pt x="0" y="191"/>
                    </a:moveTo>
                    <a:lnTo>
                      <a:pt x="0" y="0"/>
                    </a:lnTo>
                    <a:lnTo>
                      <a:pt x="5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6" name="Freeform 357"/>
              <p:cNvSpPr>
                <a:spLocks/>
              </p:cNvSpPr>
              <p:nvPr/>
            </p:nvSpPr>
            <p:spPr bwMode="auto">
              <a:xfrm>
                <a:off x="784" y="10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7" name="Freeform 358"/>
              <p:cNvSpPr>
                <a:spLocks/>
              </p:cNvSpPr>
              <p:nvPr/>
            </p:nvSpPr>
            <p:spPr bwMode="auto">
              <a:xfrm>
                <a:off x="784" y="151"/>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8" name="Freeform 359"/>
              <p:cNvSpPr>
                <a:spLocks/>
              </p:cNvSpPr>
              <p:nvPr/>
            </p:nvSpPr>
            <p:spPr bwMode="auto">
              <a:xfrm>
                <a:off x="784" y="194"/>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9" name="Freeform 360"/>
              <p:cNvSpPr>
                <a:spLocks/>
              </p:cNvSpPr>
              <p:nvPr/>
            </p:nvSpPr>
            <p:spPr bwMode="auto">
              <a:xfrm>
                <a:off x="784" y="236"/>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0" name="Freeform 361"/>
              <p:cNvSpPr>
                <a:spLocks/>
              </p:cNvSpPr>
              <p:nvPr/>
            </p:nvSpPr>
            <p:spPr bwMode="auto">
              <a:xfrm>
                <a:off x="836" y="45"/>
                <a:ext cx="136" cy="233"/>
              </a:xfrm>
              <a:custGeom>
                <a:avLst/>
                <a:gdLst>
                  <a:gd name="T0" fmla="*/ 0 w 136"/>
                  <a:gd name="T1" fmla="*/ 233 h 233"/>
                  <a:gd name="T2" fmla="*/ 0 w 136"/>
                  <a:gd name="T3" fmla="*/ 0 h 233"/>
                  <a:gd name="T4" fmla="*/ 136 w 136"/>
                  <a:gd name="T5" fmla="*/ 0 h 233"/>
                  <a:gd name="T6" fmla="*/ 136 w 136"/>
                  <a:gd name="T7" fmla="*/ 233 h 233"/>
                </a:gdLst>
                <a:ahLst/>
                <a:cxnLst>
                  <a:cxn ang="0">
                    <a:pos x="T0" y="T1"/>
                  </a:cxn>
                  <a:cxn ang="0">
                    <a:pos x="T2" y="T3"/>
                  </a:cxn>
                  <a:cxn ang="0">
                    <a:pos x="T4" y="T5"/>
                  </a:cxn>
                  <a:cxn ang="0">
                    <a:pos x="T6" y="T7"/>
                  </a:cxn>
                </a:cxnLst>
                <a:rect l="0" t="0" r="r" b="b"/>
                <a:pathLst>
                  <a:path w="136" h="233">
                    <a:moveTo>
                      <a:pt x="0" y="233"/>
                    </a:moveTo>
                    <a:lnTo>
                      <a:pt x="0" y="0"/>
                    </a:lnTo>
                    <a:lnTo>
                      <a:pt x="136" y="0"/>
                    </a:lnTo>
                    <a:lnTo>
                      <a:pt x="136" y="23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1" name="Freeform 362"/>
              <p:cNvSpPr>
                <a:spLocks/>
              </p:cNvSpPr>
              <p:nvPr/>
            </p:nvSpPr>
            <p:spPr bwMode="auto">
              <a:xfrm>
                <a:off x="854"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2" name="Freeform 363"/>
              <p:cNvSpPr>
                <a:spLocks/>
              </p:cNvSpPr>
              <p:nvPr/>
            </p:nvSpPr>
            <p:spPr bwMode="auto">
              <a:xfrm>
                <a:off x="892"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3" name="Freeform 364"/>
              <p:cNvSpPr>
                <a:spLocks/>
              </p:cNvSpPr>
              <p:nvPr/>
            </p:nvSpPr>
            <p:spPr bwMode="auto">
              <a:xfrm>
                <a:off x="931"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4" name="Freeform 365"/>
              <p:cNvSpPr>
                <a:spLocks/>
              </p:cNvSpPr>
              <p:nvPr/>
            </p:nvSpPr>
            <p:spPr bwMode="auto">
              <a:xfrm>
                <a:off x="854"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5" name="Freeform 366"/>
              <p:cNvSpPr>
                <a:spLocks/>
              </p:cNvSpPr>
              <p:nvPr/>
            </p:nvSpPr>
            <p:spPr bwMode="auto">
              <a:xfrm>
                <a:off x="892"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6" name="Freeform 367"/>
              <p:cNvSpPr>
                <a:spLocks/>
              </p:cNvSpPr>
              <p:nvPr/>
            </p:nvSpPr>
            <p:spPr bwMode="auto">
              <a:xfrm>
                <a:off x="931"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7" name="Freeform 368"/>
              <p:cNvSpPr>
                <a:spLocks/>
              </p:cNvSpPr>
              <p:nvPr/>
            </p:nvSpPr>
            <p:spPr bwMode="auto">
              <a:xfrm>
                <a:off x="854"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8" name="Freeform 369"/>
              <p:cNvSpPr>
                <a:spLocks/>
              </p:cNvSpPr>
              <p:nvPr/>
            </p:nvSpPr>
            <p:spPr bwMode="auto">
              <a:xfrm>
                <a:off x="892"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9" name="Freeform 370"/>
              <p:cNvSpPr>
                <a:spLocks/>
              </p:cNvSpPr>
              <p:nvPr/>
            </p:nvSpPr>
            <p:spPr bwMode="auto">
              <a:xfrm>
                <a:off x="931"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0" name="Freeform 371"/>
              <p:cNvSpPr>
                <a:spLocks/>
              </p:cNvSpPr>
              <p:nvPr/>
            </p:nvSpPr>
            <p:spPr bwMode="auto">
              <a:xfrm>
                <a:off x="854"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1" name="Freeform 372"/>
              <p:cNvSpPr>
                <a:spLocks/>
              </p:cNvSpPr>
              <p:nvPr/>
            </p:nvSpPr>
            <p:spPr bwMode="auto">
              <a:xfrm>
                <a:off x="892"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2" name="Freeform 373"/>
              <p:cNvSpPr>
                <a:spLocks/>
              </p:cNvSpPr>
              <p:nvPr/>
            </p:nvSpPr>
            <p:spPr bwMode="auto">
              <a:xfrm>
                <a:off x="931"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3" name="Freeform 374"/>
              <p:cNvSpPr>
                <a:spLocks/>
              </p:cNvSpPr>
              <p:nvPr/>
            </p:nvSpPr>
            <p:spPr bwMode="auto">
              <a:xfrm>
                <a:off x="854"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4" name="Freeform 375"/>
              <p:cNvSpPr>
                <a:spLocks/>
              </p:cNvSpPr>
              <p:nvPr/>
            </p:nvSpPr>
            <p:spPr bwMode="auto">
              <a:xfrm>
                <a:off x="892"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5" name="Freeform 376"/>
              <p:cNvSpPr>
                <a:spLocks/>
              </p:cNvSpPr>
              <p:nvPr/>
            </p:nvSpPr>
            <p:spPr bwMode="auto">
              <a:xfrm>
                <a:off x="931"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6" name="Line 377"/>
              <p:cNvSpPr>
                <a:spLocks noChangeShapeType="1"/>
              </p:cNvSpPr>
              <p:nvPr/>
            </p:nvSpPr>
            <p:spPr bwMode="auto">
              <a:xfrm flipH="1">
                <a:off x="752" y="298"/>
                <a:ext cx="235"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7" name="Freeform 378"/>
              <p:cNvSpPr>
                <a:spLocks/>
              </p:cNvSpPr>
              <p:nvPr/>
            </p:nvSpPr>
            <p:spPr bwMode="auto">
              <a:xfrm>
                <a:off x="3100" y="2193"/>
                <a:ext cx="97" cy="175"/>
              </a:xfrm>
              <a:custGeom>
                <a:avLst/>
                <a:gdLst>
                  <a:gd name="T0" fmla="*/ 0 w 97"/>
                  <a:gd name="T1" fmla="*/ 0 h 175"/>
                  <a:gd name="T2" fmla="*/ 0 w 97"/>
                  <a:gd name="T3" fmla="*/ 175 h 175"/>
                  <a:gd name="T4" fmla="*/ 97 w 97"/>
                  <a:gd name="T5" fmla="*/ 175 h 175"/>
                  <a:gd name="T6" fmla="*/ 97 w 97"/>
                  <a:gd name="T7" fmla="*/ 27 h 175"/>
                  <a:gd name="T8" fmla="*/ 0 w 97"/>
                  <a:gd name="T9" fmla="*/ 0 h 175"/>
                </a:gdLst>
                <a:ahLst/>
                <a:cxnLst>
                  <a:cxn ang="0">
                    <a:pos x="T0" y="T1"/>
                  </a:cxn>
                  <a:cxn ang="0">
                    <a:pos x="T2" y="T3"/>
                  </a:cxn>
                  <a:cxn ang="0">
                    <a:pos x="T4" y="T5"/>
                  </a:cxn>
                  <a:cxn ang="0">
                    <a:pos x="T6" y="T7"/>
                  </a:cxn>
                  <a:cxn ang="0">
                    <a:pos x="T8" y="T9"/>
                  </a:cxn>
                </a:cxnLst>
                <a:rect l="0" t="0" r="r" b="b"/>
                <a:pathLst>
                  <a:path w="97" h="175">
                    <a:moveTo>
                      <a:pt x="0" y="0"/>
                    </a:moveTo>
                    <a:lnTo>
                      <a:pt x="0" y="175"/>
                    </a:lnTo>
                    <a:lnTo>
                      <a:pt x="97" y="175"/>
                    </a:lnTo>
                    <a:lnTo>
                      <a:pt x="97" y="27"/>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8" name="Line 379"/>
              <p:cNvSpPr>
                <a:spLocks noChangeShapeType="1"/>
              </p:cNvSpPr>
              <p:nvPr/>
            </p:nvSpPr>
            <p:spPr bwMode="auto">
              <a:xfrm>
                <a:off x="3154" y="2352"/>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9" name="Line 380"/>
              <p:cNvSpPr>
                <a:spLocks noChangeShapeType="1"/>
              </p:cNvSpPr>
              <p:nvPr/>
            </p:nvSpPr>
            <p:spPr bwMode="auto">
              <a:xfrm>
                <a:off x="3174" y="2352"/>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0" name="Freeform 381"/>
              <p:cNvSpPr>
                <a:spLocks/>
              </p:cNvSpPr>
              <p:nvPr/>
            </p:nvSpPr>
            <p:spPr bwMode="auto">
              <a:xfrm>
                <a:off x="3028" y="2210"/>
                <a:ext cx="27" cy="38"/>
              </a:xfrm>
              <a:custGeom>
                <a:avLst/>
                <a:gdLst>
                  <a:gd name="T0" fmla="*/ 0 w 27"/>
                  <a:gd name="T1" fmla="*/ 9 h 38"/>
                  <a:gd name="T2" fmla="*/ 0 w 27"/>
                  <a:gd name="T3" fmla="*/ 38 h 38"/>
                  <a:gd name="T4" fmla="*/ 27 w 27"/>
                  <a:gd name="T5" fmla="*/ 32 h 38"/>
                  <a:gd name="T6" fmla="*/ 27 w 27"/>
                  <a:gd name="T7" fmla="*/ 0 h 38"/>
                </a:gdLst>
                <a:ahLst/>
                <a:cxnLst>
                  <a:cxn ang="0">
                    <a:pos x="T0" y="T1"/>
                  </a:cxn>
                  <a:cxn ang="0">
                    <a:pos x="T2" y="T3"/>
                  </a:cxn>
                  <a:cxn ang="0">
                    <a:pos x="T4" y="T5"/>
                  </a:cxn>
                  <a:cxn ang="0">
                    <a:pos x="T6" y="T7"/>
                  </a:cxn>
                </a:cxnLst>
                <a:rect l="0" t="0" r="r" b="b"/>
                <a:pathLst>
                  <a:path w="27" h="38">
                    <a:moveTo>
                      <a:pt x="0" y="9"/>
                    </a:moveTo>
                    <a:lnTo>
                      <a:pt x="0" y="38"/>
                    </a:lnTo>
                    <a:lnTo>
                      <a:pt x="27" y="32"/>
                    </a:lnTo>
                    <a:lnTo>
                      <a:pt x="2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1" name="Freeform 382"/>
              <p:cNvSpPr>
                <a:spLocks/>
              </p:cNvSpPr>
              <p:nvPr/>
            </p:nvSpPr>
            <p:spPr bwMode="auto">
              <a:xfrm>
                <a:off x="2995" y="2193"/>
                <a:ext cx="97" cy="175"/>
              </a:xfrm>
              <a:custGeom>
                <a:avLst/>
                <a:gdLst>
                  <a:gd name="T0" fmla="*/ 97 w 97"/>
                  <a:gd name="T1" fmla="*/ 0 h 175"/>
                  <a:gd name="T2" fmla="*/ 0 w 97"/>
                  <a:gd name="T3" fmla="*/ 27 h 175"/>
                  <a:gd name="T4" fmla="*/ 0 w 97"/>
                  <a:gd name="T5" fmla="*/ 175 h 175"/>
                  <a:gd name="T6" fmla="*/ 97 w 97"/>
                  <a:gd name="T7" fmla="*/ 175 h 175"/>
                </a:gdLst>
                <a:ahLst/>
                <a:cxnLst>
                  <a:cxn ang="0">
                    <a:pos x="T0" y="T1"/>
                  </a:cxn>
                  <a:cxn ang="0">
                    <a:pos x="T2" y="T3"/>
                  </a:cxn>
                  <a:cxn ang="0">
                    <a:pos x="T4" y="T5"/>
                  </a:cxn>
                  <a:cxn ang="0">
                    <a:pos x="T6" y="T7"/>
                  </a:cxn>
                </a:cxnLst>
                <a:rect l="0" t="0" r="r" b="b"/>
                <a:pathLst>
                  <a:path w="97" h="175">
                    <a:moveTo>
                      <a:pt x="97" y="0"/>
                    </a:moveTo>
                    <a:lnTo>
                      <a:pt x="0" y="27"/>
                    </a:lnTo>
                    <a:lnTo>
                      <a:pt x="0" y="175"/>
                    </a:lnTo>
                    <a:lnTo>
                      <a:pt x="97" y="17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2" name="Freeform 383"/>
              <p:cNvSpPr>
                <a:spLocks/>
              </p:cNvSpPr>
              <p:nvPr/>
            </p:nvSpPr>
            <p:spPr bwMode="auto">
              <a:xfrm>
                <a:off x="3020" y="2303"/>
                <a:ext cx="40" cy="10"/>
              </a:xfrm>
              <a:custGeom>
                <a:avLst/>
                <a:gdLst>
                  <a:gd name="T0" fmla="*/ 40 w 40"/>
                  <a:gd name="T1" fmla="*/ 0 h 10"/>
                  <a:gd name="T2" fmla="*/ 0 w 40"/>
                  <a:gd name="T3" fmla="*/ 2 h 10"/>
                  <a:gd name="T4" fmla="*/ 0 w 40"/>
                  <a:gd name="T5" fmla="*/ 10 h 10"/>
                </a:gdLst>
                <a:ahLst/>
                <a:cxnLst>
                  <a:cxn ang="0">
                    <a:pos x="T0" y="T1"/>
                  </a:cxn>
                  <a:cxn ang="0">
                    <a:pos x="T2" y="T3"/>
                  </a:cxn>
                  <a:cxn ang="0">
                    <a:pos x="T4" y="T5"/>
                  </a:cxn>
                </a:cxnLst>
                <a:rect l="0" t="0" r="r" b="b"/>
                <a:pathLst>
                  <a:path w="40" h="10">
                    <a:moveTo>
                      <a:pt x="40" y="0"/>
                    </a:moveTo>
                    <a:lnTo>
                      <a:pt x="0" y="2"/>
                    </a:lnTo>
                    <a:lnTo>
                      <a:pt x="0" y="1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3" name="Freeform 384"/>
              <p:cNvSpPr>
                <a:spLocks/>
              </p:cNvSpPr>
              <p:nvPr/>
            </p:nvSpPr>
            <p:spPr bwMode="auto">
              <a:xfrm>
                <a:off x="3020" y="2278"/>
                <a:ext cx="53" cy="13"/>
              </a:xfrm>
              <a:custGeom>
                <a:avLst/>
                <a:gdLst>
                  <a:gd name="T0" fmla="*/ 53 w 53"/>
                  <a:gd name="T1" fmla="*/ 0 h 13"/>
                  <a:gd name="T2" fmla="*/ 0 w 53"/>
                  <a:gd name="T3" fmla="*/ 5 h 13"/>
                  <a:gd name="T4" fmla="*/ 0 w 53"/>
                  <a:gd name="T5" fmla="*/ 13 h 13"/>
                </a:gdLst>
                <a:ahLst/>
                <a:cxnLst>
                  <a:cxn ang="0">
                    <a:pos x="T0" y="T1"/>
                  </a:cxn>
                  <a:cxn ang="0">
                    <a:pos x="T2" y="T3"/>
                  </a:cxn>
                  <a:cxn ang="0">
                    <a:pos x="T4" y="T5"/>
                  </a:cxn>
                </a:cxnLst>
                <a:rect l="0" t="0" r="r" b="b"/>
                <a:pathLst>
                  <a:path w="53" h="13">
                    <a:moveTo>
                      <a:pt x="53" y="0"/>
                    </a:moveTo>
                    <a:lnTo>
                      <a:pt x="0" y="5"/>
                    </a:lnTo>
                    <a:lnTo>
                      <a:pt x="0" y="1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4" name="Line 385"/>
              <p:cNvSpPr>
                <a:spLocks noChangeShapeType="1"/>
              </p:cNvSpPr>
              <p:nvPr/>
            </p:nvSpPr>
            <p:spPr bwMode="auto">
              <a:xfrm>
                <a:off x="3786" y="1844"/>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5" name="Line 386"/>
              <p:cNvSpPr>
                <a:spLocks noChangeShapeType="1"/>
              </p:cNvSpPr>
              <p:nvPr/>
            </p:nvSpPr>
            <p:spPr bwMode="auto">
              <a:xfrm>
                <a:off x="3784" y="1838"/>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6" name="Freeform 387"/>
              <p:cNvSpPr>
                <a:spLocks/>
              </p:cNvSpPr>
              <p:nvPr/>
            </p:nvSpPr>
            <p:spPr bwMode="auto">
              <a:xfrm>
                <a:off x="3778" y="1796"/>
                <a:ext cx="170" cy="98"/>
              </a:xfrm>
              <a:custGeom>
                <a:avLst/>
                <a:gdLst>
                  <a:gd name="T0" fmla="*/ 148 w 170"/>
                  <a:gd name="T1" fmla="*/ 0 h 98"/>
                  <a:gd name="T2" fmla="*/ 164 w 170"/>
                  <a:gd name="T3" fmla="*/ 6 h 98"/>
                  <a:gd name="T4" fmla="*/ 164 w 170"/>
                  <a:gd name="T5" fmla="*/ 6 h 98"/>
                  <a:gd name="T6" fmla="*/ 164 w 170"/>
                  <a:gd name="T7" fmla="*/ 6 h 98"/>
                  <a:gd name="T8" fmla="*/ 164 w 170"/>
                  <a:gd name="T9" fmla="*/ 6 h 98"/>
                  <a:gd name="T10" fmla="*/ 167 w 170"/>
                  <a:gd name="T11" fmla="*/ 8 h 98"/>
                  <a:gd name="T12" fmla="*/ 169 w 170"/>
                  <a:gd name="T13" fmla="*/ 10 h 98"/>
                  <a:gd name="T14" fmla="*/ 170 w 170"/>
                  <a:gd name="T15" fmla="*/ 14 h 98"/>
                  <a:gd name="T16" fmla="*/ 169 w 170"/>
                  <a:gd name="T17" fmla="*/ 18 h 98"/>
                  <a:gd name="T18" fmla="*/ 169 w 170"/>
                  <a:gd name="T19" fmla="*/ 18 h 98"/>
                  <a:gd name="T20" fmla="*/ 169 w 170"/>
                  <a:gd name="T21" fmla="*/ 18 h 98"/>
                  <a:gd name="T22" fmla="*/ 169 w 170"/>
                  <a:gd name="T23" fmla="*/ 18 h 98"/>
                  <a:gd name="T24" fmla="*/ 169 w 170"/>
                  <a:gd name="T25" fmla="*/ 18 h 98"/>
                  <a:gd name="T26" fmla="*/ 142 w 170"/>
                  <a:gd name="T27" fmla="*/ 91 h 98"/>
                  <a:gd name="T28" fmla="*/ 142 w 170"/>
                  <a:gd name="T29" fmla="*/ 91 h 98"/>
                  <a:gd name="T30" fmla="*/ 140 w 170"/>
                  <a:gd name="T31" fmla="*/ 95 h 98"/>
                  <a:gd name="T32" fmla="*/ 137 w 170"/>
                  <a:gd name="T33" fmla="*/ 97 h 98"/>
                  <a:gd name="T34" fmla="*/ 137 w 170"/>
                  <a:gd name="T35" fmla="*/ 97 h 98"/>
                  <a:gd name="T36" fmla="*/ 134 w 170"/>
                  <a:gd name="T37" fmla="*/ 98 h 98"/>
                  <a:gd name="T38" fmla="*/ 130 w 170"/>
                  <a:gd name="T39" fmla="*/ 98 h 98"/>
                  <a:gd name="T40" fmla="*/ 130 w 170"/>
                  <a:gd name="T41" fmla="*/ 98 h 98"/>
                  <a:gd name="T42" fmla="*/ 7 w 170"/>
                  <a:gd name="T43" fmla="*/ 52 h 98"/>
                  <a:gd name="T44" fmla="*/ 7 w 170"/>
                  <a:gd name="T45" fmla="*/ 52 h 98"/>
                  <a:gd name="T46" fmla="*/ 7 w 170"/>
                  <a:gd name="T47" fmla="*/ 52 h 98"/>
                  <a:gd name="T48" fmla="*/ 7 w 170"/>
                  <a:gd name="T49" fmla="*/ 52 h 98"/>
                  <a:gd name="T50" fmla="*/ 3 w 170"/>
                  <a:gd name="T51" fmla="*/ 50 h 98"/>
                  <a:gd name="T52" fmla="*/ 1 w 170"/>
                  <a:gd name="T53" fmla="*/ 47 h 98"/>
                  <a:gd name="T54" fmla="*/ 0 w 170"/>
                  <a:gd name="T55" fmla="*/ 44 h 98"/>
                  <a:gd name="T56" fmla="*/ 1 w 170"/>
                  <a:gd name="T57" fmla="*/ 40 h 98"/>
                  <a:gd name="T58" fmla="*/ 1 w 170"/>
                  <a:gd name="T59"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98">
                    <a:moveTo>
                      <a:pt x="148" y="0"/>
                    </a:moveTo>
                    <a:lnTo>
                      <a:pt x="164" y="6"/>
                    </a:lnTo>
                    <a:lnTo>
                      <a:pt x="164" y="6"/>
                    </a:lnTo>
                    <a:lnTo>
                      <a:pt x="164" y="6"/>
                    </a:lnTo>
                    <a:lnTo>
                      <a:pt x="164" y="6"/>
                    </a:lnTo>
                    <a:lnTo>
                      <a:pt x="167" y="8"/>
                    </a:lnTo>
                    <a:lnTo>
                      <a:pt x="169" y="10"/>
                    </a:lnTo>
                    <a:lnTo>
                      <a:pt x="170" y="14"/>
                    </a:lnTo>
                    <a:lnTo>
                      <a:pt x="169" y="18"/>
                    </a:lnTo>
                    <a:lnTo>
                      <a:pt x="169" y="18"/>
                    </a:lnTo>
                    <a:lnTo>
                      <a:pt x="169" y="18"/>
                    </a:lnTo>
                    <a:lnTo>
                      <a:pt x="169" y="18"/>
                    </a:lnTo>
                    <a:lnTo>
                      <a:pt x="169" y="18"/>
                    </a:lnTo>
                    <a:lnTo>
                      <a:pt x="142" y="91"/>
                    </a:lnTo>
                    <a:lnTo>
                      <a:pt x="142" y="91"/>
                    </a:lnTo>
                    <a:lnTo>
                      <a:pt x="140" y="95"/>
                    </a:lnTo>
                    <a:lnTo>
                      <a:pt x="137" y="97"/>
                    </a:lnTo>
                    <a:lnTo>
                      <a:pt x="137" y="97"/>
                    </a:lnTo>
                    <a:lnTo>
                      <a:pt x="134" y="98"/>
                    </a:lnTo>
                    <a:lnTo>
                      <a:pt x="130" y="98"/>
                    </a:lnTo>
                    <a:lnTo>
                      <a:pt x="130" y="98"/>
                    </a:lnTo>
                    <a:lnTo>
                      <a:pt x="7" y="52"/>
                    </a:lnTo>
                    <a:lnTo>
                      <a:pt x="7" y="52"/>
                    </a:lnTo>
                    <a:lnTo>
                      <a:pt x="7" y="52"/>
                    </a:lnTo>
                    <a:lnTo>
                      <a:pt x="7" y="52"/>
                    </a:lnTo>
                    <a:lnTo>
                      <a:pt x="3" y="50"/>
                    </a:lnTo>
                    <a:lnTo>
                      <a:pt x="1" y="47"/>
                    </a:lnTo>
                    <a:lnTo>
                      <a:pt x="0" y="44"/>
                    </a:lnTo>
                    <a:lnTo>
                      <a:pt x="1" y="40"/>
                    </a:lnTo>
                    <a:lnTo>
                      <a:pt x="1" y="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7" name="Line 388"/>
              <p:cNvSpPr>
                <a:spLocks noChangeShapeType="1"/>
              </p:cNvSpPr>
              <p:nvPr/>
            </p:nvSpPr>
            <p:spPr bwMode="auto">
              <a:xfrm>
                <a:off x="3939" y="1822"/>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8" name="Freeform 389"/>
              <p:cNvSpPr>
                <a:spLocks/>
              </p:cNvSpPr>
              <p:nvPr/>
            </p:nvSpPr>
            <p:spPr bwMode="auto">
              <a:xfrm>
                <a:off x="3759" y="1735"/>
                <a:ext cx="163" cy="133"/>
              </a:xfrm>
              <a:custGeom>
                <a:avLst/>
                <a:gdLst>
                  <a:gd name="T0" fmla="*/ 136 w 163"/>
                  <a:gd name="T1" fmla="*/ 128 h 133"/>
                  <a:gd name="T2" fmla="*/ 136 w 163"/>
                  <a:gd name="T3" fmla="*/ 128 h 133"/>
                  <a:gd name="T4" fmla="*/ 135 w 163"/>
                  <a:gd name="T5" fmla="*/ 130 h 133"/>
                  <a:gd name="T6" fmla="*/ 132 w 163"/>
                  <a:gd name="T7" fmla="*/ 132 h 133"/>
                  <a:gd name="T8" fmla="*/ 130 w 163"/>
                  <a:gd name="T9" fmla="*/ 133 h 133"/>
                  <a:gd name="T10" fmla="*/ 127 w 163"/>
                  <a:gd name="T11" fmla="*/ 132 h 133"/>
                  <a:gd name="T12" fmla="*/ 5 w 163"/>
                  <a:gd name="T13" fmla="*/ 88 h 133"/>
                  <a:gd name="T14" fmla="*/ 5 w 163"/>
                  <a:gd name="T15" fmla="*/ 88 h 133"/>
                  <a:gd name="T16" fmla="*/ 2 w 163"/>
                  <a:gd name="T17" fmla="*/ 86 h 133"/>
                  <a:gd name="T18" fmla="*/ 1 w 163"/>
                  <a:gd name="T19" fmla="*/ 84 h 133"/>
                  <a:gd name="T20" fmla="*/ 0 w 163"/>
                  <a:gd name="T21" fmla="*/ 80 h 133"/>
                  <a:gd name="T22" fmla="*/ 0 w 163"/>
                  <a:gd name="T23" fmla="*/ 78 h 133"/>
                  <a:gd name="T24" fmla="*/ 26 w 163"/>
                  <a:gd name="T25" fmla="*/ 4 h 133"/>
                  <a:gd name="T26" fmla="*/ 26 w 163"/>
                  <a:gd name="T27" fmla="*/ 4 h 133"/>
                  <a:gd name="T28" fmla="*/ 28 w 163"/>
                  <a:gd name="T29" fmla="*/ 2 h 133"/>
                  <a:gd name="T30" fmla="*/ 30 w 163"/>
                  <a:gd name="T31" fmla="*/ 0 h 133"/>
                  <a:gd name="T32" fmla="*/ 33 w 163"/>
                  <a:gd name="T33" fmla="*/ 0 h 133"/>
                  <a:gd name="T34" fmla="*/ 36 w 163"/>
                  <a:gd name="T35" fmla="*/ 0 h 133"/>
                  <a:gd name="T36" fmla="*/ 159 w 163"/>
                  <a:gd name="T37" fmla="*/ 46 h 133"/>
                  <a:gd name="T38" fmla="*/ 159 w 163"/>
                  <a:gd name="T39" fmla="*/ 46 h 133"/>
                  <a:gd name="T40" fmla="*/ 161 w 163"/>
                  <a:gd name="T41" fmla="*/ 47 h 133"/>
                  <a:gd name="T42" fmla="*/ 163 w 163"/>
                  <a:gd name="T43" fmla="*/ 49 h 133"/>
                  <a:gd name="T44" fmla="*/ 163 w 163"/>
                  <a:gd name="T45" fmla="*/ 52 h 133"/>
                  <a:gd name="T46" fmla="*/ 163 w 163"/>
                  <a:gd name="T47" fmla="*/ 55 h 133"/>
                  <a:gd name="T48" fmla="*/ 136 w 163"/>
                  <a:gd name="T49" fmla="*/ 1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33">
                    <a:moveTo>
                      <a:pt x="136" y="128"/>
                    </a:moveTo>
                    <a:lnTo>
                      <a:pt x="136" y="128"/>
                    </a:lnTo>
                    <a:lnTo>
                      <a:pt x="135" y="130"/>
                    </a:lnTo>
                    <a:lnTo>
                      <a:pt x="132" y="132"/>
                    </a:lnTo>
                    <a:lnTo>
                      <a:pt x="130" y="133"/>
                    </a:lnTo>
                    <a:lnTo>
                      <a:pt x="127" y="132"/>
                    </a:lnTo>
                    <a:lnTo>
                      <a:pt x="5" y="88"/>
                    </a:lnTo>
                    <a:lnTo>
                      <a:pt x="5" y="88"/>
                    </a:lnTo>
                    <a:lnTo>
                      <a:pt x="2" y="86"/>
                    </a:lnTo>
                    <a:lnTo>
                      <a:pt x="1" y="84"/>
                    </a:lnTo>
                    <a:lnTo>
                      <a:pt x="0" y="80"/>
                    </a:lnTo>
                    <a:lnTo>
                      <a:pt x="0" y="78"/>
                    </a:lnTo>
                    <a:lnTo>
                      <a:pt x="26" y="4"/>
                    </a:lnTo>
                    <a:lnTo>
                      <a:pt x="26" y="4"/>
                    </a:lnTo>
                    <a:lnTo>
                      <a:pt x="28" y="2"/>
                    </a:lnTo>
                    <a:lnTo>
                      <a:pt x="30" y="0"/>
                    </a:lnTo>
                    <a:lnTo>
                      <a:pt x="33" y="0"/>
                    </a:lnTo>
                    <a:lnTo>
                      <a:pt x="36" y="0"/>
                    </a:lnTo>
                    <a:lnTo>
                      <a:pt x="159" y="46"/>
                    </a:lnTo>
                    <a:lnTo>
                      <a:pt x="159" y="46"/>
                    </a:lnTo>
                    <a:lnTo>
                      <a:pt x="161" y="47"/>
                    </a:lnTo>
                    <a:lnTo>
                      <a:pt x="163" y="49"/>
                    </a:lnTo>
                    <a:lnTo>
                      <a:pt x="163" y="52"/>
                    </a:lnTo>
                    <a:lnTo>
                      <a:pt x="163" y="55"/>
                    </a:lnTo>
                    <a:lnTo>
                      <a:pt x="136" y="1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9" name="Freeform 390"/>
              <p:cNvSpPr>
                <a:spLocks/>
              </p:cNvSpPr>
              <p:nvPr/>
            </p:nvSpPr>
            <p:spPr bwMode="auto">
              <a:xfrm>
                <a:off x="3783" y="1793"/>
                <a:ext cx="107" cy="39"/>
              </a:xfrm>
              <a:custGeom>
                <a:avLst/>
                <a:gdLst>
                  <a:gd name="T0" fmla="*/ 0 w 107"/>
                  <a:gd name="T1" fmla="*/ 0 h 39"/>
                  <a:gd name="T2" fmla="*/ 0 w 107"/>
                  <a:gd name="T3" fmla="*/ 0 h 39"/>
                  <a:gd name="T4" fmla="*/ 107 w 107"/>
                  <a:gd name="T5" fmla="*/ 39 h 39"/>
                </a:gdLst>
                <a:ahLst/>
                <a:cxnLst>
                  <a:cxn ang="0">
                    <a:pos x="T0" y="T1"/>
                  </a:cxn>
                  <a:cxn ang="0">
                    <a:pos x="T2" y="T3"/>
                  </a:cxn>
                  <a:cxn ang="0">
                    <a:pos x="T4" y="T5"/>
                  </a:cxn>
                </a:cxnLst>
                <a:rect l="0" t="0" r="r" b="b"/>
                <a:pathLst>
                  <a:path w="107" h="39">
                    <a:moveTo>
                      <a:pt x="0" y="0"/>
                    </a:moveTo>
                    <a:lnTo>
                      <a:pt x="0" y="0"/>
                    </a:lnTo>
                    <a:lnTo>
                      <a:pt x="107" y="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0" name="Freeform 391"/>
              <p:cNvSpPr>
                <a:spLocks/>
              </p:cNvSpPr>
              <p:nvPr/>
            </p:nvSpPr>
            <p:spPr bwMode="auto">
              <a:xfrm>
                <a:off x="3779" y="1809"/>
                <a:ext cx="59" cy="22"/>
              </a:xfrm>
              <a:custGeom>
                <a:avLst/>
                <a:gdLst>
                  <a:gd name="T0" fmla="*/ 0 w 59"/>
                  <a:gd name="T1" fmla="*/ 0 h 22"/>
                  <a:gd name="T2" fmla="*/ 0 w 59"/>
                  <a:gd name="T3" fmla="*/ 0 h 22"/>
                  <a:gd name="T4" fmla="*/ 59 w 59"/>
                  <a:gd name="T5" fmla="*/ 22 h 22"/>
                </a:gdLst>
                <a:ahLst/>
                <a:cxnLst>
                  <a:cxn ang="0">
                    <a:pos x="T0" y="T1"/>
                  </a:cxn>
                  <a:cxn ang="0">
                    <a:pos x="T2" y="T3"/>
                  </a:cxn>
                  <a:cxn ang="0">
                    <a:pos x="T4" y="T5"/>
                  </a:cxn>
                </a:cxnLst>
                <a:rect l="0" t="0" r="r" b="b"/>
                <a:pathLst>
                  <a:path w="59" h="22">
                    <a:moveTo>
                      <a:pt x="0" y="0"/>
                    </a:moveTo>
                    <a:lnTo>
                      <a:pt x="0" y="0"/>
                    </a:lnTo>
                    <a:lnTo>
                      <a:pt x="59" y="2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1" name="Freeform 392"/>
              <p:cNvSpPr>
                <a:spLocks/>
              </p:cNvSpPr>
              <p:nvPr/>
            </p:nvSpPr>
            <p:spPr bwMode="auto">
              <a:xfrm>
                <a:off x="3878" y="1784"/>
                <a:ext cx="25" cy="24"/>
              </a:xfrm>
              <a:custGeom>
                <a:avLst/>
                <a:gdLst>
                  <a:gd name="T0" fmla="*/ 16 w 25"/>
                  <a:gd name="T1" fmla="*/ 1 h 24"/>
                  <a:gd name="T2" fmla="*/ 16 w 25"/>
                  <a:gd name="T3" fmla="*/ 1 h 24"/>
                  <a:gd name="T4" fmla="*/ 11 w 25"/>
                  <a:gd name="T5" fmla="*/ 0 h 24"/>
                  <a:gd name="T6" fmla="*/ 7 w 25"/>
                  <a:gd name="T7" fmla="*/ 2 h 24"/>
                  <a:gd name="T8" fmla="*/ 3 w 25"/>
                  <a:gd name="T9" fmla="*/ 4 h 24"/>
                  <a:gd name="T10" fmla="*/ 1 w 25"/>
                  <a:gd name="T11" fmla="*/ 8 h 24"/>
                  <a:gd name="T12" fmla="*/ 1 w 25"/>
                  <a:gd name="T13" fmla="*/ 8 h 24"/>
                  <a:gd name="T14" fmla="*/ 0 w 25"/>
                  <a:gd name="T15" fmla="*/ 13 h 24"/>
                  <a:gd name="T16" fmla="*/ 1 w 25"/>
                  <a:gd name="T17" fmla="*/ 17 h 24"/>
                  <a:gd name="T18" fmla="*/ 4 w 25"/>
                  <a:gd name="T19" fmla="*/ 21 h 24"/>
                  <a:gd name="T20" fmla="*/ 8 w 25"/>
                  <a:gd name="T21" fmla="*/ 23 h 24"/>
                  <a:gd name="T22" fmla="*/ 8 w 25"/>
                  <a:gd name="T23" fmla="*/ 23 h 24"/>
                  <a:gd name="T24" fmla="*/ 13 w 25"/>
                  <a:gd name="T25" fmla="*/ 24 h 24"/>
                  <a:gd name="T26" fmla="*/ 17 w 25"/>
                  <a:gd name="T27" fmla="*/ 23 h 24"/>
                  <a:gd name="T28" fmla="*/ 21 w 25"/>
                  <a:gd name="T29" fmla="*/ 20 h 24"/>
                  <a:gd name="T30" fmla="*/ 23 w 25"/>
                  <a:gd name="T31" fmla="*/ 16 h 24"/>
                  <a:gd name="T32" fmla="*/ 23 w 25"/>
                  <a:gd name="T33" fmla="*/ 16 h 24"/>
                  <a:gd name="T34" fmla="*/ 25 w 25"/>
                  <a:gd name="T35" fmla="*/ 12 h 24"/>
                  <a:gd name="T36" fmla="*/ 23 w 25"/>
                  <a:gd name="T37" fmla="*/ 7 h 24"/>
                  <a:gd name="T38" fmla="*/ 20 w 25"/>
                  <a:gd name="T39" fmla="*/ 4 h 24"/>
                  <a:gd name="T40" fmla="*/ 16 w 25"/>
                  <a:gd name="T41" fmla="*/ 1 h 24"/>
                  <a:gd name="T42" fmla="*/ 16 w 25"/>
                  <a:gd name="T4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4">
                    <a:moveTo>
                      <a:pt x="16" y="1"/>
                    </a:moveTo>
                    <a:lnTo>
                      <a:pt x="16" y="1"/>
                    </a:lnTo>
                    <a:lnTo>
                      <a:pt x="11" y="0"/>
                    </a:lnTo>
                    <a:lnTo>
                      <a:pt x="7" y="2"/>
                    </a:lnTo>
                    <a:lnTo>
                      <a:pt x="3" y="4"/>
                    </a:lnTo>
                    <a:lnTo>
                      <a:pt x="1" y="8"/>
                    </a:lnTo>
                    <a:lnTo>
                      <a:pt x="1" y="8"/>
                    </a:lnTo>
                    <a:lnTo>
                      <a:pt x="0" y="13"/>
                    </a:lnTo>
                    <a:lnTo>
                      <a:pt x="1" y="17"/>
                    </a:lnTo>
                    <a:lnTo>
                      <a:pt x="4" y="21"/>
                    </a:lnTo>
                    <a:lnTo>
                      <a:pt x="8" y="23"/>
                    </a:lnTo>
                    <a:lnTo>
                      <a:pt x="8" y="23"/>
                    </a:lnTo>
                    <a:lnTo>
                      <a:pt x="13" y="24"/>
                    </a:lnTo>
                    <a:lnTo>
                      <a:pt x="17" y="23"/>
                    </a:lnTo>
                    <a:lnTo>
                      <a:pt x="21" y="20"/>
                    </a:lnTo>
                    <a:lnTo>
                      <a:pt x="23" y="16"/>
                    </a:lnTo>
                    <a:lnTo>
                      <a:pt x="23" y="16"/>
                    </a:lnTo>
                    <a:lnTo>
                      <a:pt x="25" y="12"/>
                    </a:lnTo>
                    <a:lnTo>
                      <a:pt x="23" y="7"/>
                    </a:lnTo>
                    <a:lnTo>
                      <a:pt x="20" y="4"/>
                    </a:lnTo>
                    <a:lnTo>
                      <a:pt x="16" y="1"/>
                    </a:lnTo>
                    <a:lnTo>
                      <a:pt x="16" y="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2" name="Freeform 393"/>
              <p:cNvSpPr>
                <a:spLocks/>
              </p:cNvSpPr>
              <p:nvPr/>
            </p:nvSpPr>
            <p:spPr bwMode="auto">
              <a:xfrm>
                <a:off x="1722" y="1289"/>
                <a:ext cx="86" cy="85"/>
              </a:xfrm>
              <a:custGeom>
                <a:avLst/>
                <a:gdLst>
                  <a:gd name="T0" fmla="*/ 59 w 86"/>
                  <a:gd name="T1" fmla="*/ 85 h 85"/>
                  <a:gd name="T2" fmla="*/ 0 w 86"/>
                  <a:gd name="T3" fmla="*/ 41 h 85"/>
                  <a:gd name="T4" fmla="*/ 72 w 86"/>
                  <a:gd name="T5" fmla="*/ 70 h 85"/>
                  <a:gd name="T6" fmla="*/ 41 w 86"/>
                  <a:gd name="T7" fmla="*/ 0 h 85"/>
                  <a:gd name="T8" fmla="*/ 86 w 86"/>
                  <a:gd name="T9" fmla="*/ 54 h 85"/>
                </a:gdLst>
                <a:ahLst/>
                <a:cxnLst>
                  <a:cxn ang="0">
                    <a:pos x="T0" y="T1"/>
                  </a:cxn>
                  <a:cxn ang="0">
                    <a:pos x="T2" y="T3"/>
                  </a:cxn>
                  <a:cxn ang="0">
                    <a:pos x="T4" y="T5"/>
                  </a:cxn>
                  <a:cxn ang="0">
                    <a:pos x="T6" y="T7"/>
                  </a:cxn>
                  <a:cxn ang="0">
                    <a:pos x="T8" y="T9"/>
                  </a:cxn>
                </a:cxnLst>
                <a:rect l="0" t="0" r="r" b="b"/>
                <a:pathLst>
                  <a:path w="86" h="85">
                    <a:moveTo>
                      <a:pt x="59" y="85"/>
                    </a:moveTo>
                    <a:lnTo>
                      <a:pt x="0" y="41"/>
                    </a:lnTo>
                    <a:lnTo>
                      <a:pt x="72" y="70"/>
                    </a:lnTo>
                    <a:lnTo>
                      <a:pt x="41" y="0"/>
                    </a:lnTo>
                    <a:lnTo>
                      <a:pt x="86" y="5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3" name="Freeform 394"/>
              <p:cNvSpPr>
                <a:spLocks/>
              </p:cNvSpPr>
              <p:nvPr/>
            </p:nvSpPr>
            <p:spPr bwMode="auto">
              <a:xfrm>
                <a:off x="1830" y="1404"/>
                <a:ext cx="87" cy="85"/>
              </a:xfrm>
              <a:custGeom>
                <a:avLst/>
                <a:gdLst>
                  <a:gd name="T0" fmla="*/ 0 w 87"/>
                  <a:gd name="T1" fmla="*/ 26 h 85"/>
                  <a:gd name="T2" fmla="*/ 43 w 87"/>
                  <a:gd name="T3" fmla="*/ 85 h 85"/>
                  <a:gd name="T4" fmla="*/ 17 w 87"/>
                  <a:gd name="T5" fmla="*/ 14 h 85"/>
                  <a:gd name="T6" fmla="*/ 87 w 87"/>
                  <a:gd name="T7" fmla="*/ 47 h 85"/>
                  <a:gd name="T8" fmla="*/ 31 w 87"/>
                  <a:gd name="T9" fmla="*/ 0 h 85"/>
                </a:gdLst>
                <a:ahLst/>
                <a:cxnLst>
                  <a:cxn ang="0">
                    <a:pos x="T0" y="T1"/>
                  </a:cxn>
                  <a:cxn ang="0">
                    <a:pos x="T2" y="T3"/>
                  </a:cxn>
                  <a:cxn ang="0">
                    <a:pos x="T4" y="T5"/>
                  </a:cxn>
                  <a:cxn ang="0">
                    <a:pos x="T6" y="T7"/>
                  </a:cxn>
                  <a:cxn ang="0">
                    <a:pos x="T8" y="T9"/>
                  </a:cxn>
                </a:cxnLst>
                <a:rect l="0" t="0" r="r" b="b"/>
                <a:pathLst>
                  <a:path w="87" h="85">
                    <a:moveTo>
                      <a:pt x="0" y="26"/>
                    </a:moveTo>
                    <a:lnTo>
                      <a:pt x="43" y="85"/>
                    </a:lnTo>
                    <a:lnTo>
                      <a:pt x="17" y="14"/>
                    </a:lnTo>
                    <a:lnTo>
                      <a:pt x="87" y="47"/>
                    </a:lnTo>
                    <a:lnTo>
                      <a:pt x="3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4" name="Freeform 395"/>
              <p:cNvSpPr>
                <a:spLocks/>
              </p:cNvSpPr>
              <p:nvPr/>
            </p:nvSpPr>
            <p:spPr bwMode="auto">
              <a:xfrm>
                <a:off x="1888" y="1339"/>
                <a:ext cx="37" cy="25"/>
              </a:xfrm>
              <a:custGeom>
                <a:avLst/>
                <a:gdLst>
                  <a:gd name="T0" fmla="*/ 0 w 37"/>
                  <a:gd name="T1" fmla="*/ 25 h 25"/>
                  <a:gd name="T2" fmla="*/ 37 w 37"/>
                  <a:gd name="T3" fmla="*/ 0 h 25"/>
                  <a:gd name="T4" fmla="*/ 1 w 37"/>
                  <a:gd name="T5" fmla="*/ 13 h 25"/>
                </a:gdLst>
                <a:ahLst/>
                <a:cxnLst>
                  <a:cxn ang="0">
                    <a:pos x="T0" y="T1"/>
                  </a:cxn>
                  <a:cxn ang="0">
                    <a:pos x="T2" y="T3"/>
                  </a:cxn>
                  <a:cxn ang="0">
                    <a:pos x="T4" y="T5"/>
                  </a:cxn>
                </a:cxnLst>
                <a:rect l="0" t="0" r="r" b="b"/>
                <a:pathLst>
                  <a:path w="37" h="25">
                    <a:moveTo>
                      <a:pt x="0" y="25"/>
                    </a:moveTo>
                    <a:lnTo>
                      <a:pt x="37" y="0"/>
                    </a:lnTo>
                    <a:lnTo>
                      <a:pt x="1" y="1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5" name="Freeform 396"/>
              <p:cNvSpPr>
                <a:spLocks/>
              </p:cNvSpPr>
              <p:nvPr/>
            </p:nvSpPr>
            <p:spPr bwMode="auto">
              <a:xfrm>
                <a:off x="1863" y="1385"/>
                <a:ext cx="72" cy="17"/>
              </a:xfrm>
              <a:custGeom>
                <a:avLst/>
                <a:gdLst>
                  <a:gd name="T0" fmla="*/ 0 w 72"/>
                  <a:gd name="T1" fmla="*/ 17 h 17"/>
                  <a:gd name="T2" fmla="*/ 72 w 72"/>
                  <a:gd name="T3" fmla="*/ 11 h 17"/>
                  <a:gd name="T4" fmla="*/ 13 w 72"/>
                  <a:gd name="T5" fmla="*/ 0 h 17"/>
                </a:gdLst>
                <a:ahLst/>
                <a:cxnLst>
                  <a:cxn ang="0">
                    <a:pos x="T0" y="T1"/>
                  </a:cxn>
                  <a:cxn ang="0">
                    <a:pos x="T2" y="T3"/>
                  </a:cxn>
                  <a:cxn ang="0">
                    <a:pos x="T4" y="T5"/>
                  </a:cxn>
                </a:cxnLst>
                <a:rect l="0" t="0" r="r" b="b"/>
                <a:pathLst>
                  <a:path w="72" h="17">
                    <a:moveTo>
                      <a:pt x="0" y="17"/>
                    </a:moveTo>
                    <a:lnTo>
                      <a:pt x="72" y="11"/>
                    </a:lnTo>
                    <a:lnTo>
                      <a:pt x="13"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6" name="Freeform 397"/>
              <p:cNvSpPr>
                <a:spLocks/>
              </p:cNvSpPr>
              <p:nvPr/>
            </p:nvSpPr>
            <p:spPr bwMode="auto">
              <a:xfrm>
                <a:off x="1823" y="1273"/>
                <a:ext cx="12" cy="48"/>
              </a:xfrm>
              <a:custGeom>
                <a:avLst/>
                <a:gdLst>
                  <a:gd name="T0" fmla="*/ 12 w 12"/>
                  <a:gd name="T1" fmla="*/ 43 h 48"/>
                  <a:gd name="T2" fmla="*/ 10 w 12"/>
                  <a:gd name="T3" fmla="*/ 0 h 48"/>
                  <a:gd name="T4" fmla="*/ 0 w 12"/>
                  <a:gd name="T5" fmla="*/ 48 h 48"/>
                </a:gdLst>
                <a:ahLst/>
                <a:cxnLst>
                  <a:cxn ang="0">
                    <a:pos x="T0" y="T1"/>
                  </a:cxn>
                  <a:cxn ang="0">
                    <a:pos x="T2" y="T3"/>
                  </a:cxn>
                  <a:cxn ang="0">
                    <a:pos x="T4" y="T5"/>
                  </a:cxn>
                </a:cxnLst>
                <a:rect l="0" t="0" r="r" b="b"/>
                <a:pathLst>
                  <a:path w="12" h="48">
                    <a:moveTo>
                      <a:pt x="12" y="43"/>
                    </a:moveTo>
                    <a:lnTo>
                      <a:pt x="10" y="0"/>
                    </a:lnTo>
                    <a:lnTo>
                      <a:pt x="0" y="4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7" name="Freeform 398"/>
              <p:cNvSpPr>
                <a:spLocks/>
              </p:cNvSpPr>
              <p:nvPr/>
            </p:nvSpPr>
            <p:spPr bwMode="auto">
              <a:xfrm>
                <a:off x="1707" y="1376"/>
                <a:ext cx="73" cy="18"/>
              </a:xfrm>
              <a:custGeom>
                <a:avLst/>
                <a:gdLst>
                  <a:gd name="T0" fmla="*/ 73 w 73"/>
                  <a:gd name="T1" fmla="*/ 0 h 18"/>
                  <a:gd name="T2" fmla="*/ 0 w 73"/>
                  <a:gd name="T3" fmla="*/ 11 h 18"/>
                  <a:gd name="T4" fmla="*/ 56 w 73"/>
                  <a:gd name="T5" fmla="*/ 18 h 18"/>
                </a:gdLst>
                <a:ahLst/>
                <a:cxnLst>
                  <a:cxn ang="0">
                    <a:pos x="T0" y="T1"/>
                  </a:cxn>
                  <a:cxn ang="0">
                    <a:pos x="T2" y="T3"/>
                  </a:cxn>
                  <a:cxn ang="0">
                    <a:pos x="T4" y="T5"/>
                  </a:cxn>
                </a:cxnLst>
                <a:rect l="0" t="0" r="r" b="b"/>
                <a:pathLst>
                  <a:path w="73" h="18">
                    <a:moveTo>
                      <a:pt x="73" y="0"/>
                    </a:moveTo>
                    <a:lnTo>
                      <a:pt x="0" y="11"/>
                    </a:lnTo>
                    <a:lnTo>
                      <a:pt x="56" y="1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8" name="Freeform 399"/>
              <p:cNvSpPr>
                <a:spLocks/>
              </p:cNvSpPr>
              <p:nvPr/>
            </p:nvSpPr>
            <p:spPr bwMode="auto">
              <a:xfrm>
                <a:off x="1810" y="1433"/>
                <a:ext cx="17" cy="69"/>
              </a:xfrm>
              <a:custGeom>
                <a:avLst/>
                <a:gdLst>
                  <a:gd name="T0" fmla="*/ 0 w 17"/>
                  <a:gd name="T1" fmla="*/ 9 h 69"/>
                  <a:gd name="T2" fmla="*/ 6 w 17"/>
                  <a:gd name="T3" fmla="*/ 69 h 69"/>
                  <a:gd name="T4" fmla="*/ 17 w 17"/>
                  <a:gd name="T5" fmla="*/ 0 h 69"/>
                </a:gdLst>
                <a:ahLst/>
                <a:cxnLst>
                  <a:cxn ang="0">
                    <a:pos x="T0" y="T1"/>
                  </a:cxn>
                  <a:cxn ang="0">
                    <a:pos x="T2" y="T3"/>
                  </a:cxn>
                  <a:cxn ang="0">
                    <a:pos x="T4" y="T5"/>
                  </a:cxn>
                </a:cxnLst>
                <a:rect l="0" t="0" r="r" b="b"/>
                <a:pathLst>
                  <a:path w="17" h="69">
                    <a:moveTo>
                      <a:pt x="0" y="9"/>
                    </a:moveTo>
                    <a:lnTo>
                      <a:pt x="6" y="69"/>
                    </a:lnTo>
                    <a:lnTo>
                      <a:pt x="1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9" name="Freeform 400"/>
              <p:cNvSpPr>
                <a:spLocks/>
              </p:cNvSpPr>
              <p:nvPr/>
            </p:nvSpPr>
            <p:spPr bwMode="auto">
              <a:xfrm>
                <a:off x="1760" y="1451"/>
                <a:ext cx="27" cy="34"/>
              </a:xfrm>
              <a:custGeom>
                <a:avLst/>
                <a:gdLst>
                  <a:gd name="T0" fmla="*/ 14 w 27"/>
                  <a:gd name="T1" fmla="*/ 5 h 34"/>
                  <a:gd name="T2" fmla="*/ 0 w 27"/>
                  <a:gd name="T3" fmla="*/ 34 h 34"/>
                  <a:gd name="T4" fmla="*/ 27 w 27"/>
                  <a:gd name="T5" fmla="*/ 0 h 34"/>
                </a:gdLst>
                <a:ahLst/>
                <a:cxnLst>
                  <a:cxn ang="0">
                    <a:pos x="T0" y="T1"/>
                  </a:cxn>
                  <a:cxn ang="0">
                    <a:pos x="T2" y="T3"/>
                  </a:cxn>
                  <a:cxn ang="0">
                    <a:pos x="T4" y="T5"/>
                  </a:cxn>
                </a:cxnLst>
                <a:rect l="0" t="0" r="r" b="b"/>
                <a:pathLst>
                  <a:path w="27" h="34">
                    <a:moveTo>
                      <a:pt x="14" y="5"/>
                    </a:moveTo>
                    <a:lnTo>
                      <a:pt x="0" y="34"/>
                    </a:lnTo>
                    <a:lnTo>
                      <a:pt x="2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0" name="Freeform 401"/>
              <p:cNvSpPr>
                <a:spLocks/>
              </p:cNvSpPr>
              <p:nvPr/>
            </p:nvSpPr>
            <p:spPr bwMode="auto">
              <a:xfrm>
                <a:off x="1826" y="1269"/>
                <a:ext cx="81" cy="99"/>
              </a:xfrm>
              <a:custGeom>
                <a:avLst/>
                <a:gdLst>
                  <a:gd name="T0" fmla="*/ 81 w 81"/>
                  <a:gd name="T1" fmla="*/ 9 h 99"/>
                  <a:gd name="T2" fmla="*/ 79 w 81"/>
                  <a:gd name="T3" fmla="*/ 3 h 99"/>
                  <a:gd name="T4" fmla="*/ 75 w 81"/>
                  <a:gd name="T5" fmla="*/ 0 h 99"/>
                  <a:gd name="T6" fmla="*/ 72 w 81"/>
                  <a:gd name="T7" fmla="*/ 1 h 99"/>
                  <a:gd name="T8" fmla="*/ 68 w 81"/>
                  <a:gd name="T9" fmla="*/ 4 h 99"/>
                  <a:gd name="T10" fmla="*/ 68 w 81"/>
                  <a:gd name="T11" fmla="*/ 7 h 99"/>
                  <a:gd name="T12" fmla="*/ 65 w 81"/>
                  <a:gd name="T13" fmla="*/ 21 h 99"/>
                  <a:gd name="T14" fmla="*/ 58 w 81"/>
                  <a:gd name="T15" fmla="*/ 35 h 99"/>
                  <a:gd name="T16" fmla="*/ 39 w 81"/>
                  <a:gd name="T17" fmla="*/ 62 h 99"/>
                  <a:gd name="T18" fmla="*/ 32 w 81"/>
                  <a:gd name="T19" fmla="*/ 59 h 99"/>
                  <a:gd name="T20" fmla="*/ 21 w 81"/>
                  <a:gd name="T21" fmla="*/ 56 h 99"/>
                  <a:gd name="T22" fmla="*/ 11 w 81"/>
                  <a:gd name="T23" fmla="*/ 58 h 99"/>
                  <a:gd name="T24" fmla="*/ 2 w 81"/>
                  <a:gd name="T25" fmla="*/ 62 h 99"/>
                  <a:gd name="T26" fmla="*/ 0 w 81"/>
                  <a:gd name="T27" fmla="*/ 64 h 99"/>
                  <a:gd name="T28" fmla="*/ 1 w 81"/>
                  <a:gd name="T29" fmla="*/ 66 h 99"/>
                  <a:gd name="T30" fmla="*/ 3 w 81"/>
                  <a:gd name="T31" fmla="*/ 66 h 99"/>
                  <a:gd name="T32" fmla="*/ 19 w 81"/>
                  <a:gd name="T33" fmla="*/ 66 h 99"/>
                  <a:gd name="T34" fmla="*/ 29 w 81"/>
                  <a:gd name="T35" fmla="*/ 70 h 99"/>
                  <a:gd name="T36" fmla="*/ 32 w 81"/>
                  <a:gd name="T37" fmla="*/ 76 h 99"/>
                  <a:gd name="T38" fmla="*/ 34 w 81"/>
                  <a:gd name="T39" fmla="*/ 90 h 99"/>
                  <a:gd name="T40" fmla="*/ 33 w 81"/>
                  <a:gd name="T41" fmla="*/ 98 h 99"/>
                  <a:gd name="T42" fmla="*/ 42 w 81"/>
                  <a:gd name="T43" fmla="*/ 85 h 99"/>
                  <a:gd name="T44" fmla="*/ 44 w 81"/>
                  <a:gd name="T45" fmla="*/ 89 h 99"/>
                  <a:gd name="T46" fmla="*/ 47 w 81"/>
                  <a:gd name="T47" fmla="*/ 96 h 99"/>
                  <a:gd name="T48" fmla="*/ 48 w 81"/>
                  <a:gd name="T49" fmla="*/ 99 h 99"/>
                  <a:gd name="T50" fmla="*/ 49 w 81"/>
                  <a:gd name="T51" fmla="*/ 97 h 99"/>
                  <a:gd name="T52" fmla="*/ 50 w 81"/>
                  <a:gd name="T53" fmla="*/ 82 h 99"/>
                  <a:gd name="T54" fmla="*/ 47 w 81"/>
                  <a:gd name="T55" fmla="*/ 70 h 99"/>
                  <a:gd name="T56" fmla="*/ 59 w 81"/>
                  <a:gd name="T57" fmla="*/ 58 h 99"/>
                  <a:gd name="T58" fmla="*/ 69 w 81"/>
                  <a:gd name="T59" fmla="*/ 43 h 99"/>
                  <a:gd name="T60" fmla="*/ 77 w 81"/>
                  <a:gd name="T61" fmla="*/ 26 h 99"/>
                  <a:gd name="T62" fmla="*/ 81 w 81"/>
                  <a:gd name="T63" fmla="*/ 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81" y="9"/>
                    </a:moveTo>
                    <a:lnTo>
                      <a:pt x="81" y="9"/>
                    </a:lnTo>
                    <a:lnTo>
                      <a:pt x="81" y="6"/>
                    </a:lnTo>
                    <a:lnTo>
                      <a:pt x="79" y="3"/>
                    </a:lnTo>
                    <a:lnTo>
                      <a:pt x="77" y="1"/>
                    </a:lnTo>
                    <a:lnTo>
                      <a:pt x="75" y="0"/>
                    </a:lnTo>
                    <a:lnTo>
                      <a:pt x="75" y="0"/>
                    </a:lnTo>
                    <a:lnTo>
                      <a:pt x="72" y="1"/>
                    </a:lnTo>
                    <a:lnTo>
                      <a:pt x="70" y="2"/>
                    </a:lnTo>
                    <a:lnTo>
                      <a:pt x="68" y="4"/>
                    </a:lnTo>
                    <a:lnTo>
                      <a:pt x="68" y="7"/>
                    </a:lnTo>
                    <a:lnTo>
                      <a:pt x="68" y="7"/>
                    </a:lnTo>
                    <a:lnTo>
                      <a:pt x="66" y="14"/>
                    </a:lnTo>
                    <a:lnTo>
                      <a:pt x="65" y="21"/>
                    </a:lnTo>
                    <a:lnTo>
                      <a:pt x="62" y="28"/>
                    </a:lnTo>
                    <a:lnTo>
                      <a:pt x="58" y="35"/>
                    </a:lnTo>
                    <a:lnTo>
                      <a:pt x="49" y="49"/>
                    </a:lnTo>
                    <a:lnTo>
                      <a:pt x="39" y="62"/>
                    </a:lnTo>
                    <a:lnTo>
                      <a:pt x="39" y="62"/>
                    </a:lnTo>
                    <a:lnTo>
                      <a:pt x="32" y="59"/>
                    </a:lnTo>
                    <a:lnTo>
                      <a:pt x="27" y="57"/>
                    </a:lnTo>
                    <a:lnTo>
                      <a:pt x="21" y="56"/>
                    </a:lnTo>
                    <a:lnTo>
                      <a:pt x="15" y="57"/>
                    </a:lnTo>
                    <a:lnTo>
                      <a:pt x="11" y="58"/>
                    </a:lnTo>
                    <a:lnTo>
                      <a:pt x="7" y="59"/>
                    </a:lnTo>
                    <a:lnTo>
                      <a:pt x="2" y="62"/>
                    </a:lnTo>
                    <a:lnTo>
                      <a:pt x="2" y="62"/>
                    </a:lnTo>
                    <a:lnTo>
                      <a:pt x="0" y="64"/>
                    </a:lnTo>
                    <a:lnTo>
                      <a:pt x="0" y="65"/>
                    </a:lnTo>
                    <a:lnTo>
                      <a:pt x="1" y="66"/>
                    </a:lnTo>
                    <a:lnTo>
                      <a:pt x="3" y="66"/>
                    </a:lnTo>
                    <a:lnTo>
                      <a:pt x="3" y="66"/>
                    </a:lnTo>
                    <a:lnTo>
                      <a:pt x="10" y="65"/>
                    </a:lnTo>
                    <a:lnTo>
                      <a:pt x="19" y="66"/>
                    </a:lnTo>
                    <a:lnTo>
                      <a:pt x="25" y="68"/>
                    </a:lnTo>
                    <a:lnTo>
                      <a:pt x="29" y="70"/>
                    </a:lnTo>
                    <a:lnTo>
                      <a:pt x="29" y="70"/>
                    </a:lnTo>
                    <a:lnTo>
                      <a:pt x="32" y="76"/>
                    </a:lnTo>
                    <a:lnTo>
                      <a:pt x="33" y="83"/>
                    </a:lnTo>
                    <a:lnTo>
                      <a:pt x="34" y="90"/>
                    </a:lnTo>
                    <a:lnTo>
                      <a:pt x="33" y="98"/>
                    </a:lnTo>
                    <a:lnTo>
                      <a:pt x="33" y="98"/>
                    </a:lnTo>
                    <a:lnTo>
                      <a:pt x="38" y="91"/>
                    </a:lnTo>
                    <a:lnTo>
                      <a:pt x="42" y="85"/>
                    </a:lnTo>
                    <a:lnTo>
                      <a:pt x="42" y="85"/>
                    </a:lnTo>
                    <a:lnTo>
                      <a:pt x="44" y="89"/>
                    </a:lnTo>
                    <a:lnTo>
                      <a:pt x="47" y="96"/>
                    </a:lnTo>
                    <a:lnTo>
                      <a:pt x="47" y="96"/>
                    </a:lnTo>
                    <a:lnTo>
                      <a:pt x="48" y="99"/>
                    </a:lnTo>
                    <a:lnTo>
                      <a:pt x="48" y="99"/>
                    </a:lnTo>
                    <a:lnTo>
                      <a:pt x="49" y="97"/>
                    </a:lnTo>
                    <a:lnTo>
                      <a:pt x="49" y="97"/>
                    </a:lnTo>
                    <a:lnTo>
                      <a:pt x="50" y="89"/>
                    </a:lnTo>
                    <a:lnTo>
                      <a:pt x="50" y="82"/>
                    </a:lnTo>
                    <a:lnTo>
                      <a:pt x="49" y="75"/>
                    </a:lnTo>
                    <a:lnTo>
                      <a:pt x="47" y="70"/>
                    </a:lnTo>
                    <a:lnTo>
                      <a:pt x="47" y="70"/>
                    </a:lnTo>
                    <a:lnTo>
                      <a:pt x="59" y="58"/>
                    </a:lnTo>
                    <a:lnTo>
                      <a:pt x="64" y="51"/>
                    </a:lnTo>
                    <a:lnTo>
                      <a:pt x="69" y="43"/>
                    </a:lnTo>
                    <a:lnTo>
                      <a:pt x="73" y="34"/>
                    </a:lnTo>
                    <a:lnTo>
                      <a:pt x="77" y="26"/>
                    </a:lnTo>
                    <a:lnTo>
                      <a:pt x="79" y="17"/>
                    </a:lnTo>
                    <a:lnTo>
                      <a:pt x="81" y="9"/>
                    </a:lnTo>
                    <a:lnTo>
                      <a:pt x="81" y="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1" name="Freeform 402"/>
              <p:cNvSpPr>
                <a:spLocks/>
              </p:cNvSpPr>
              <p:nvPr/>
            </p:nvSpPr>
            <p:spPr bwMode="auto">
              <a:xfrm>
                <a:off x="1715" y="1341"/>
                <a:ext cx="154" cy="106"/>
              </a:xfrm>
              <a:custGeom>
                <a:avLst/>
                <a:gdLst>
                  <a:gd name="T0" fmla="*/ 154 w 154"/>
                  <a:gd name="T1" fmla="*/ 33 h 106"/>
                  <a:gd name="T2" fmla="*/ 154 w 154"/>
                  <a:gd name="T3" fmla="*/ 33 h 106"/>
                  <a:gd name="T4" fmla="*/ 146 w 154"/>
                  <a:gd name="T5" fmla="*/ 45 h 106"/>
                  <a:gd name="T6" fmla="*/ 136 w 154"/>
                  <a:gd name="T7" fmla="*/ 57 h 106"/>
                  <a:gd name="T8" fmla="*/ 121 w 154"/>
                  <a:gd name="T9" fmla="*/ 69 h 106"/>
                  <a:gd name="T10" fmla="*/ 106 w 154"/>
                  <a:gd name="T11" fmla="*/ 82 h 106"/>
                  <a:gd name="T12" fmla="*/ 106 w 154"/>
                  <a:gd name="T13" fmla="*/ 82 h 106"/>
                  <a:gd name="T14" fmla="*/ 98 w 154"/>
                  <a:gd name="T15" fmla="*/ 87 h 106"/>
                  <a:gd name="T16" fmla="*/ 88 w 154"/>
                  <a:gd name="T17" fmla="*/ 92 h 106"/>
                  <a:gd name="T18" fmla="*/ 80 w 154"/>
                  <a:gd name="T19" fmla="*/ 95 h 106"/>
                  <a:gd name="T20" fmla="*/ 71 w 154"/>
                  <a:gd name="T21" fmla="*/ 98 h 106"/>
                  <a:gd name="T22" fmla="*/ 53 w 154"/>
                  <a:gd name="T23" fmla="*/ 103 h 106"/>
                  <a:gd name="T24" fmla="*/ 37 w 154"/>
                  <a:gd name="T25" fmla="*/ 106 h 106"/>
                  <a:gd name="T26" fmla="*/ 24 w 154"/>
                  <a:gd name="T27" fmla="*/ 106 h 106"/>
                  <a:gd name="T28" fmla="*/ 11 w 154"/>
                  <a:gd name="T29" fmla="*/ 106 h 106"/>
                  <a:gd name="T30" fmla="*/ 4 w 154"/>
                  <a:gd name="T31" fmla="*/ 105 h 106"/>
                  <a:gd name="T32" fmla="*/ 1 w 154"/>
                  <a:gd name="T33" fmla="*/ 104 h 106"/>
                  <a:gd name="T34" fmla="*/ 0 w 154"/>
                  <a:gd name="T35" fmla="*/ 103 h 106"/>
                  <a:gd name="T36" fmla="*/ 0 w 154"/>
                  <a:gd name="T37" fmla="*/ 103 h 106"/>
                  <a:gd name="T38" fmla="*/ 0 w 154"/>
                  <a:gd name="T39" fmla="*/ 102 h 106"/>
                  <a:gd name="T40" fmla="*/ 0 w 154"/>
                  <a:gd name="T41" fmla="*/ 101 h 106"/>
                  <a:gd name="T42" fmla="*/ 3 w 154"/>
                  <a:gd name="T43" fmla="*/ 98 h 106"/>
                  <a:gd name="T44" fmla="*/ 15 w 154"/>
                  <a:gd name="T45" fmla="*/ 92 h 106"/>
                  <a:gd name="T46" fmla="*/ 25 w 154"/>
                  <a:gd name="T47" fmla="*/ 86 h 106"/>
                  <a:gd name="T48" fmla="*/ 35 w 154"/>
                  <a:gd name="T49" fmla="*/ 79 h 106"/>
                  <a:gd name="T50" fmla="*/ 47 w 154"/>
                  <a:gd name="T51" fmla="*/ 68 h 106"/>
                  <a:gd name="T52" fmla="*/ 61 w 154"/>
                  <a:gd name="T53" fmla="*/ 56 h 106"/>
                  <a:gd name="T54" fmla="*/ 61 w 154"/>
                  <a:gd name="T55" fmla="*/ 56 h 106"/>
                  <a:gd name="T56" fmla="*/ 78 w 154"/>
                  <a:gd name="T57" fmla="*/ 37 h 106"/>
                  <a:gd name="T58" fmla="*/ 92 w 154"/>
                  <a:gd name="T59" fmla="*/ 22 h 106"/>
                  <a:gd name="T60" fmla="*/ 109 w 154"/>
                  <a:gd name="T6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 h="106">
                    <a:moveTo>
                      <a:pt x="154" y="33"/>
                    </a:moveTo>
                    <a:lnTo>
                      <a:pt x="154" y="33"/>
                    </a:lnTo>
                    <a:lnTo>
                      <a:pt x="146" y="45"/>
                    </a:lnTo>
                    <a:lnTo>
                      <a:pt x="136" y="57"/>
                    </a:lnTo>
                    <a:lnTo>
                      <a:pt x="121" y="69"/>
                    </a:lnTo>
                    <a:lnTo>
                      <a:pt x="106" y="82"/>
                    </a:lnTo>
                    <a:lnTo>
                      <a:pt x="106" y="82"/>
                    </a:lnTo>
                    <a:lnTo>
                      <a:pt x="98" y="87"/>
                    </a:lnTo>
                    <a:lnTo>
                      <a:pt x="88" y="92"/>
                    </a:lnTo>
                    <a:lnTo>
                      <a:pt x="80" y="95"/>
                    </a:lnTo>
                    <a:lnTo>
                      <a:pt x="71" y="98"/>
                    </a:lnTo>
                    <a:lnTo>
                      <a:pt x="53" y="103"/>
                    </a:lnTo>
                    <a:lnTo>
                      <a:pt x="37" y="106"/>
                    </a:lnTo>
                    <a:lnTo>
                      <a:pt x="24" y="106"/>
                    </a:lnTo>
                    <a:lnTo>
                      <a:pt x="11" y="106"/>
                    </a:lnTo>
                    <a:lnTo>
                      <a:pt x="4" y="105"/>
                    </a:lnTo>
                    <a:lnTo>
                      <a:pt x="1" y="104"/>
                    </a:lnTo>
                    <a:lnTo>
                      <a:pt x="0" y="103"/>
                    </a:lnTo>
                    <a:lnTo>
                      <a:pt x="0" y="103"/>
                    </a:lnTo>
                    <a:lnTo>
                      <a:pt x="0" y="102"/>
                    </a:lnTo>
                    <a:lnTo>
                      <a:pt x="0" y="101"/>
                    </a:lnTo>
                    <a:lnTo>
                      <a:pt x="3" y="98"/>
                    </a:lnTo>
                    <a:lnTo>
                      <a:pt x="15" y="92"/>
                    </a:lnTo>
                    <a:lnTo>
                      <a:pt x="25" y="86"/>
                    </a:lnTo>
                    <a:lnTo>
                      <a:pt x="35" y="79"/>
                    </a:lnTo>
                    <a:lnTo>
                      <a:pt x="47" y="68"/>
                    </a:lnTo>
                    <a:lnTo>
                      <a:pt x="61" y="56"/>
                    </a:lnTo>
                    <a:lnTo>
                      <a:pt x="61" y="56"/>
                    </a:lnTo>
                    <a:lnTo>
                      <a:pt x="78" y="37"/>
                    </a:lnTo>
                    <a:lnTo>
                      <a:pt x="92" y="22"/>
                    </a:lnTo>
                    <a:lnTo>
                      <a:pt x="10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2" name="Freeform 403"/>
              <p:cNvSpPr>
                <a:spLocks/>
              </p:cNvSpPr>
              <p:nvPr/>
            </p:nvSpPr>
            <p:spPr bwMode="auto">
              <a:xfrm>
                <a:off x="1813" y="1356"/>
                <a:ext cx="14" cy="17"/>
              </a:xfrm>
              <a:custGeom>
                <a:avLst/>
                <a:gdLst>
                  <a:gd name="T0" fmla="*/ 14 w 14"/>
                  <a:gd name="T1" fmla="*/ 0 h 17"/>
                  <a:gd name="T2" fmla="*/ 14 w 14"/>
                  <a:gd name="T3" fmla="*/ 0 h 17"/>
                  <a:gd name="T4" fmla="*/ 0 w 14"/>
                  <a:gd name="T5" fmla="*/ 17 h 17"/>
                </a:gdLst>
                <a:ahLst/>
                <a:cxnLst>
                  <a:cxn ang="0">
                    <a:pos x="T0" y="T1"/>
                  </a:cxn>
                  <a:cxn ang="0">
                    <a:pos x="T2" y="T3"/>
                  </a:cxn>
                  <a:cxn ang="0">
                    <a:pos x="T4" y="T5"/>
                  </a:cxn>
                </a:cxnLst>
                <a:rect l="0" t="0" r="r" b="b"/>
                <a:pathLst>
                  <a:path w="14" h="17">
                    <a:moveTo>
                      <a:pt x="14" y="0"/>
                    </a:moveTo>
                    <a:lnTo>
                      <a:pt x="14" y="0"/>
                    </a:lnTo>
                    <a:lnTo>
                      <a:pt x="0"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3" name="Freeform 404"/>
              <p:cNvSpPr>
                <a:spLocks/>
              </p:cNvSpPr>
              <p:nvPr/>
            </p:nvSpPr>
            <p:spPr bwMode="auto">
              <a:xfrm>
                <a:off x="3461" y="2299"/>
                <a:ext cx="204" cy="99"/>
              </a:xfrm>
              <a:custGeom>
                <a:avLst/>
                <a:gdLst>
                  <a:gd name="T0" fmla="*/ 0 w 204"/>
                  <a:gd name="T1" fmla="*/ 0 h 99"/>
                  <a:gd name="T2" fmla="*/ 14 w 204"/>
                  <a:gd name="T3" fmla="*/ 99 h 99"/>
                  <a:gd name="T4" fmla="*/ 191 w 204"/>
                  <a:gd name="T5" fmla="*/ 99 h 99"/>
                  <a:gd name="T6" fmla="*/ 204 w 204"/>
                  <a:gd name="T7" fmla="*/ 0 h 99"/>
                </a:gdLst>
                <a:ahLst/>
                <a:cxnLst>
                  <a:cxn ang="0">
                    <a:pos x="T0" y="T1"/>
                  </a:cxn>
                  <a:cxn ang="0">
                    <a:pos x="T2" y="T3"/>
                  </a:cxn>
                  <a:cxn ang="0">
                    <a:pos x="T4" y="T5"/>
                  </a:cxn>
                  <a:cxn ang="0">
                    <a:pos x="T6" y="T7"/>
                  </a:cxn>
                </a:cxnLst>
                <a:rect l="0" t="0" r="r" b="b"/>
                <a:pathLst>
                  <a:path w="204" h="99">
                    <a:moveTo>
                      <a:pt x="0" y="0"/>
                    </a:moveTo>
                    <a:lnTo>
                      <a:pt x="14" y="99"/>
                    </a:lnTo>
                    <a:lnTo>
                      <a:pt x="191" y="99"/>
                    </a:lnTo>
                    <a:lnTo>
                      <a:pt x="20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4" name="Freeform 405"/>
              <p:cNvSpPr>
                <a:spLocks/>
              </p:cNvSpPr>
              <p:nvPr/>
            </p:nvSpPr>
            <p:spPr bwMode="auto">
              <a:xfrm>
                <a:off x="3450" y="2269"/>
                <a:ext cx="226" cy="27"/>
              </a:xfrm>
              <a:custGeom>
                <a:avLst/>
                <a:gdLst>
                  <a:gd name="T0" fmla="*/ 198 w 226"/>
                  <a:gd name="T1" fmla="*/ 27 h 27"/>
                  <a:gd name="T2" fmla="*/ 198 w 226"/>
                  <a:gd name="T3" fmla="*/ 27 h 27"/>
                  <a:gd name="T4" fmla="*/ 198 w 226"/>
                  <a:gd name="T5" fmla="*/ 25 h 27"/>
                  <a:gd name="T6" fmla="*/ 201 w 226"/>
                  <a:gd name="T7" fmla="*/ 24 h 27"/>
                  <a:gd name="T8" fmla="*/ 226 w 226"/>
                  <a:gd name="T9" fmla="*/ 24 h 27"/>
                  <a:gd name="T10" fmla="*/ 226 w 226"/>
                  <a:gd name="T11" fmla="*/ 0 h 27"/>
                  <a:gd name="T12" fmla="*/ 0 w 226"/>
                  <a:gd name="T13" fmla="*/ 0 h 27"/>
                  <a:gd name="T14" fmla="*/ 0 w 226"/>
                  <a:gd name="T15" fmla="*/ 24 h 27"/>
                  <a:gd name="T16" fmla="*/ 26 w 226"/>
                  <a:gd name="T17" fmla="*/ 24 h 27"/>
                  <a:gd name="T18" fmla="*/ 26 w 226"/>
                  <a:gd name="T19" fmla="*/ 24 h 27"/>
                  <a:gd name="T20" fmla="*/ 27 w 226"/>
                  <a:gd name="T21" fmla="*/ 25 h 27"/>
                  <a:gd name="T22" fmla="*/ 28 w 226"/>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27">
                    <a:moveTo>
                      <a:pt x="198" y="27"/>
                    </a:moveTo>
                    <a:lnTo>
                      <a:pt x="198" y="27"/>
                    </a:lnTo>
                    <a:lnTo>
                      <a:pt x="198" y="25"/>
                    </a:lnTo>
                    <a:lnTo>
                      <a:pt x="201" y="24"/>
                    </a:lnTo>
                    <a:lnTo>
                      <a:pt x="226" y="24"/>
                    </a:lnTo>
                    <a:lnTo>
                      <a:pt x="226" y="0"/>
                    </a:lnTo>
                    <a:lnTo>
                      <a:pt x="0" y="0"/>
                    </a:lnTo>
                    <a:lnTo>
                      <a:pt x="0" y="24"/>
                    </a:lnTo>
                    <a:lnTo>
                      <a:pt x="26" y="24"/>
                    </a:lnTo>
                    <a:lnTo>
                      <a:pt x="26" y="24"/>
                    </a:lnTo>
                    <a:lnTo>
                      <a:pt x="27" y="25"/>
                    </a:lnTo>
                    <a:lnTo>
                      <a:pt x="28" y="2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sp>
          <p:nvSpPr>
            <p:cNvPr id="886" name="Freeform 407"/>
            <p:cNvSpPr>
              <a:spLocks/>
            </p:cNvSpPr>
            <p:nvPr/>
          </p:nvSpPr>
          <p:spPr bwMode="auto">
            <a:xfrm>
              <a:off x="5567363" y="3659188"/>
              <a:ext cx="26988" cy="111125"/>
            </a:xfrm>
            <a:custGeom>
              <a:avLst/>
              <a:gdLst>
                <a:gd name="T0" fmla="*/ 17 w 17"/>
                <a:gd name="T1" fmla="*/ 61 h 70"/>
                <a:gd name="T2" fmla="*/ 17 w 17"/>
                <a:gd name="T3" fmla="*/ 61 h 70"/>
                <a:gd name="T4" fmla="*/ 17 w 17"/>
                <a:gd name="T5" fmla="*/ 65 h 70"/>
                <a:gd name="T6" fmla="*/ 15 w 17"/>
                <a:gd name="T7" fmla="*/ 68 h 70"/>
                <a:gd name="T8" fmla="*/ 12 w 17"/>
                <a:gd name="T9" fmla="*/ 70 h 70"/>
                <a:gd name="T10" fmla="*/ 9 w 17"/>
                <a:gd name="T11" fmla="*/ 70 h 70"/>
                <a:gd name="T12" fmla="*/ 9 w 17"/>
                <a:gd name="T13" fmla="*/ 70 h 70"/>
                <a:gd name="T14" fmla="*/ 5 w 17"/>
                <a:gd name="T15" fmla="*/ 70 h 70"/>
                <a:gd name="T16" fmla="*/ 2 w 17"/>
                <a:gd name="T17" fmla="*/ 68 h 70"/>
                <a:gd name="T18" fmla="*/ 0 w 17"/>
                <a:gd name="T19" fmla="*/ 65 h 70"/>
                <a:gd name="T20" fmla="*/ 0 w 17"/>
                <a:gd name="T21" fmla="*/ 61 h 70"/>
                <a:gd name="T22" fmla="*/ 0 w 17"/>
                <a:gd name="T23" fmla="*/ 8 h 70"/>
                <a:gd name="T24" fmla="*/ 0 w 17"/>
                <a:gd name="T25" fmla="*/ 8 h 70"/>
                <a:gd name="T26" fmla="*/ 0 w 17"/>
                <a:gd name="T27" fmla="*/ 5 h 70"/>
                <a:gd name="T28" fmla="*/ 2 w 17"/>
                <a:gd name="T29" fmla="*/ 2 h 70"/>
                <a:gd name="T30" fmla="*/ 5 w 17"/>
                <a:gd name="T31" fmla="*/ 0 h 70"/>
                <a:gd name="T32" fmla="*/ 9 w 17"/>
                <a:gd name="T33" fmla="*/ 0 h 70"/>
                <a:gd name="T34" fmla="*/ 9 w 17"/>
                <a:gd name="T35" fmla="*/ 0 h 70"/>
                <a:gd name="T36" fmla="*/ 12 w 17"/>
                <a:gd name="T37" fmla="*/ 0 h 70"/>
                <a:gd name="T38" fmla="*/ 15 w 17"/>
                <a:gd name="T39" fmla="*/ 2 h 70"/>
                <a:gd name="T40" fmla="*/ 17 w 17"/>
                <a:gd name="T41" fmla="*/ 5 h 70"/>
                <a:gd name="T42" fmla="*/ 17 w 17"/>
                <a:gd name="T43" fmla="*/ 8 h 70"/>
                <a:gd name="T44" fmla="*/ 17 w 17"/>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0">
                  <a:moveTo>
                    <a:pt x="17" y="61"/>
                  </a:moveTo>
                  <a:lnTo>
                    <a:pt x="17" y="61"/>
                  </a:lnTo>
                  <a:lnTo>
                    <a:pt x="17" y="65"/>
                  </a:lnTo>
                  <a:lnTo>
                    <a:pt x="15" y="68"/>
                  </a:lnTo>
                  <a:lnTo>
                    <a:pt x="12" y="70"/>
                  </a:lnTo>
                  <a:lnTo>
                    <a:pt x="9" y="70"/>
                  </a:lnTo>
                  <a:lnTo>
                    <a:pt x="9" y="70"/>
                  </a:lnTo>
                  <a:lnTo>
                    <a:pt x="5" y="70"/>
                  </a:lnTo>
                  <a:lnTo>
                    <a:pt x="2" y="68"/>
                  </a:lnTo>
                  <a:lnTo>
                    <a:pt x="0" y="65"/>
                  </a:lnTo>
                  <a:lnTo>
                    <a:pt x="0" y="61"/>
                  </a:lnTo>
                  <a:lnTo>
                    <a:pt x="0" y="8"/>
                  </a:lnTo>
                  <a:lnTo>
                    <a:pt x="0" y="8"/>
                  </a:lnTo>
                  <a:lnTo>
                    <a:pt x="0" y="5"/>
                  </a:lnTo>
                  <a:lnTo>
                    <a:pt x="2" y="2"/>
                  </a:lnTo>
                  <a:lnTo>
                    <a:pt x="5" y="0"/>
                  </a:lnTo>
                  <a:lnTo>
                    <a:pt x="9" y="0"/>
                  </a:lnTo>
                  <a:lnTo>
                    <a:pt x="9" y="0"/>
                  </a:lnTo>
                  <a:lnTo>
                    <a:pt x="12" y="0"/>
                  </a:lnTo>
                  <a:lnTo>
                    <a:pt x="15" y="2"/>
                  </a:lnTo>
                  <a:lnTo>
                    <a:pt x="17" y="5"/>
                  </a:lnTo>
                  <a:lnTo>
                    <a:pt x="17" y="8"/>
                  </a:lnTo>
                  <a:lnTo>
                    <a:pt x="17" y="6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87" name="Freeform 408"/>
            <p:cNvSpPr>
              <a:spLocks/>
            </p:cNvSpPr>
            <p:nvPr/>
          </p:nvSpPr>
          <p:spPr bwMode="auto">
            <a:xfrm>
              <a:off x="5641976" y="3659188"/>
              <a:ext cx="28575" cy="111125"/>
            </a:xfrm>
            <a:custGeom>
              <a:avLst/>
              <a:gdLst>
                <a:gd name="T0" fmla="*/ 18 w 18"/>
                <a:gd name="T1" fmla="*/ 61 h 70"/>
                <a:gd name="T2" fmla="*/ 18 w 18"/>
                <a:gd name="T3" fmla="*/ 61 h 70"/>
                <a:gd name="T4" fmla="*/ 17 w 18"/>
                <a:gd name="T5" fmla="*/ 65 h 70"/>
                <a:gd name="T6" fmla="*/ 16 w 18"/>
                <a:gd name="T7" fmla="*/ 68 h 70"/>
                <a:gd name="T8" fmla="*/ 13 w 18"/>
                <a:gd name="T9" fmla="*/ 70 h 70"/>
                <a:gd name="T10" fmla="*/ 9 w 18"/>
                <a:gd name="T11" fmla="*/ 70 h 70"/>
                <a:gd name="T12" fmla="*/ 9 w 18"/>
                <a:gd name="T13" fmla="*/ 70 h 70"/>
                <a:gd name="T14" fmla="*/ 6 w 18"/>
                <a:gd name="T15" fmla="*/ 70 h 70"/>
                <a:gd name="T16" fmla="*/ 3 w 18"/>
                <a:gd name="T17" fmla="*/ 68 h 70"/>
                <a:gd name="T18" fmla="*/ 1 w 18"/>
                <a:gd name="T19" fmla="*/ 65 h 70"/>
                <a:gd name="T20" fmla="*/ 0 w 18"/>
                <a:gd name="T21" fmla="*/ 61 h 70"/>
                <a:gd name="T22" fmla="*/ 0 w 18"/>
                <a:gd name="T23" fmla="*/ 8 h 70"/>
                <a:gd name="T24" fmla="*/ 0 w 18"/>
                <a:gd name="T25" fmla="*/ 8 h 70"/>
                <a:gd name="T26" fmla="*/ 1 w 18"/>
                <a:gd name="T27" fmla="*/ 5 h 70"/>
                <a:gd name="T28" fmla="*/ 3 w 18"/>
                <a:gd name="T29" fmla="*/ 2 h 70"/>
                <a:gd name="T30" fmla="*/ 6 w 18"/>
                <a:gd name="T31" fmla="*/ 0 h 70"/>
                <a:gd name="T32" fmla="*/ 9 w 18"/>
                <a:gd name="T33" fmla="*/ 0 h 70"/>
                <a:gd name="T34" fmla="*/ 9 w 18"/>
                <a:gd name="T35" fmla="*/ 0 h 70"/>
                <a:gd name="T36" fmla="*/ 13 w 18"/>
                <a:gd name="T37" fmla="*/ 0 h 70"/>
                <a:gd name="T38" fmla="*/ 16 w 18"/>
                <a:gd name="T39" fmla="*/ 2 h 70"/>
                <a:gd name="T40" fmla="*/ 17 w 18"/>
                <a:gd name="T41" fmla="*/ 5 h 70"/>
                <a:gd name="T42" fmla="*/ 18 w 18"/>
                <a:gd name="T43" fmla="*/ 8 h 70"/>
                <a:gd name="T44" fmla="*/ 18 w 18"/>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70">
                  <a:moveTo>
                    <a:pt x="18" y="61"/>
                  </a:moveTo>
                  <a:lnTo>
                    <a:pt x="18" y="61"/>
                  </a:lnTo>
                  <a:lnTo>
                    <a:pt x="17" y="65"/>
                  </a:lnTo>
                  <a:lnTo>
                    <a:pt x="16" y="68"/>
                  </a:lnTo>
                  <a:lnTo>
                    <a:pt x="13" y="70"/>
                  </a:lnTo>
                  <a:lnTo>
                    <a:pt x="9" y="70"/>
                  </a:lnTo>
                  <a:lnTo>
                    <a:pt x="9" y="70"/>
                  </a:lnTo>
                  <a:lnTo>
                    <a:pt x="6" y="70"/>
                  </a:lnTo>
                  <a:lnTo>
                    <a:pt x="3" y="68"/>
                  </a:lnTo>
                  <a:lnTo>
                    <a:pt x="1" y="65"/>
                  </a:lnTo>
                  <a:lnTo>
                    <a:pt x="0" y="61"/>
                  </a:lnTo>
                  <a:lnTo>
                    <a:pt x="0" y="8"/>
                  </a:lnTo>
                  <a:lnTo>
                    <a:pt x="0" y="8"/>
                  </a:lnTo>
                  <a:lnTo>
                    <a:pt x="1" y="5"/>
                  </a:lnTo>
                  <a:lnTo>
                    <a:pt x="3" y="2"/>
                  </a:lnTo>
                  <a:lnTo>
                    <a:pt x="6" y="0"/>
                  </a:lnTo>
                  <a:lnTo>
                    <a:pt x="9" y="0"/>
                  </a:lnTo>
                  <a:lnTo>
                    <a:pt x="9" y="0"/>
                  </a:lnTo>
                  <a:lnTo>
                    <a:pt x="13" y="0"/>
                  </a:lnTo>
                  <a:lnTo>
                    <a:pt x="16" y="2"/>
                  </a:lnTo>
                  <a:lnTo>
                    <a:pt x="17" y="5"/>
                  </a:lnTo>
                  <a:lnTo>
                    <a:pt x="18" y="8"/>
                  </a:lnTo>
                  <a:lnTo>
                    <a:pt x="18" y="6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88" name="Freeform 409"/>
            <p:cNvSpPr>
              <a:spLocks/>
            </p:cNvSpPr>
            <p:nvPr/>
          </p:nvSpPr>
          <p:spPr bwMode="auto">
            <a:xfrm>
              <a:off x="5718176" y="3659188"/>
              <a:ext cx="30163" cy="111125"/>
            </a:xfrm>
            <a:custGeom>
              <a:avLst/>
              <a:gdLst>
                <a:gd name="T0" fmla="*/ 19 w 19"/>
                <a:gd name="T1" fmla="*/ 61 h 70"/>
                <a:gd name="T2" fmla="*/ 19 w 19"/>
                <a:gd name="T3" fmla="*/ 61 h 70"/>
                <a:gd name="T4" fmla="*/ 18 w 19"/>
                <a:gd name="T5" fmla="*/ 65 h 70"/>
                <a:gd name="T6" fmla="*/ 16 w 19"/>
                <a:gd name="T7" fmla="*/ 68 h 70"/>
                <a:gd name="T8" fmla="*/ 13 w 19"/>
                <a:gd name="T9" fmla="*/ 70 h 70"/>
                <a:gd name="T10" fmla="*/ 9 w 19"/>
                <a:gd name="T11" fmla="*/ 70 h 70"/>
                <a:gd name="T12" fmla="*/ 9 w 19"/>
                <a:gd name="T13" fmla="*/ 70 h 70"/>
                <a:gd name="T14" fmla="*/ 5 w 19"/>
                <a:gd name="T15" fmla="*/ 70 h 70"/>
                <a:gd name="T16" fmla="*/ 3 w 19"/>
                <a:gd name="T17" fmla="*/ 68 h 70"/>
                <a:gd name="T18" fmla="*/ 1 w 19"/>
                <a:gd name="T19" fmla="*/ 65 h 70"/>
                <a:gd name="T20" fmla="*/ 0 w 19"/>
                <a:gd name="T21" fmla="*/ 61 h 70"/>
                <a:gd name="T22" fmla="*/ 0 w 19"/>
                <a:gd name="T23" fmla="*/ 8 h 70"/>
                <a:gd name="T24" fmla="*/ 0 w 19"/>
                <a:gd name="T25" fmla="*/ 8 h 70"/>
                <a:gd name="T26" fmla="*/ 1 w 19"/>
                <a:gd name="T27" fmla="*/ 5 h 70"/>
                <a:gd name="T28" fmla="*/ 3 w 19"/>
                <a:gd name="T29" fmla="*/ 2 h 70"/>
                <a:gd name="T30" fmla="*/ 5 w 19"/>
                <a:gd name="T31" fmla="*/ 0 h 70"/>
                <a:gd name="T32" fmla="*/ 9 w 19"/>
                <a:gd name="T33" fmla="*/ 0 h 70"/>
                <a:gd name="T34" fmla="*/ 9 w 19"/>
                <a:gd name="T35" fmla="*/ 0 h 70"/>
                <a:gd name="T36" fmla="*/ 13 w 19"/>
                <a:gd name="T37" fmla="*/ 0 h 70"/>
                <a:gd name="T38" fmla="*/ 16 w 19"/>
                <a:gd name="T39" fmla="*/ 2 h 70"/>
                <a:gd name="T40" fmla="*/ 18 w 19"/>
                <a:gd name="T41" fmla="*/ 5 h 70"/>
                <a:gd name="T42" fmla="*/ 19 w 19"/>
                <a:gd name="T43" fmla="*/ 8 h 70"/>
                <a:gd name="T44" fmla="*/ 19 w 19"/>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70">
                  <a:moveTo>
                    <a:pt x="19" y="61"/>
                  </a:moveTo>
                  <a:lnTo>
                    <a:pt x="19" y="61"/>
                  </a:lnTo>
                  <a:lnTo>
                    <a:pt x="18" y="65"/>
                  </a:lnTo>
                  <a:lnTo>
                    <a:pt x="16" y="68"/>
                  </a:lnTo>
                  <a:lnTo>
                    <a:pt x="13" y="70"/>
                  </a:lnTo>
                  <a:lnTo>
                    <a:pt x="9" y="70"/>
                  </a:lnTo>
                  <a:lnTo>
                    <a:pt x="9" y="70"/>
                  </a:lnTo>
                  <a:lnTo>
                    <a:pt x="5" y="70"/>
                  </a:lnTo>
                  <a:lnTo>
                    <a:pt x="3" y="68"/>
                  </a:lnTo>
                  <a:lnTo>
                    <a:pt x="1" y="65"/>
                  </a:lnTo>
                  <a:lnTo>
                    <a:pt x="0" y="61"/>
                  </a:lnTo>
                  <a:lnTo>
                    <a:pt x="0" y="8"/>
                  </a:lnTo>
                  <a:lnTo>
                    <a:pt x="0" y="8"/>
                  </a:lnTo>
                  <a:lnTo>
                    <a:pt x="1" y="5"/>
                  </a:lnTo>
                  <a:lnTo>
                    <a:pt x="3" y="2"/>
                  </a:lnTo>
                  <a:lnTo>
                    <a:pt x="5" y="0"/>
                  </a:lnTo>
                  <a:lnTo>
                    <a:pt x="9" y="0"/>
                  </a:lnTo>
                  <a:lnTo>
                    <a:pt x="9" y="0"/>
                  </a:lnTo>
                  <a:lnTo>
                    <a:pt x="13" y="0"/>
                  </a:lnTo>
                  <a:lnTo>
                    <a:pt x="16" y="2"/>
                  </a:lnTo>
                  <a:lnTo>
                    <a:pt x="18" y="5"/>
                  </a:lnTo>
                  <a:lnTo>
                    <a:pt x="19" y="8"/>
                  </a:lnTo>
                  <a:lnTo>
                    <a:pt x="19" y="6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89" name="Freeform 410"/>
            <p:cNvSpPr>
              <a:spLocks/>
            </p:cNvSpPr>
            <p:nvPr/>
          </p:nvSpPr>
          <p:spPr bwMode="auto">
            <a:xfrm>
              <a:off x="5668963" y="3506788"/>
              <a:ext cx="93663" cy="84138"/>
            </a:xfrm>
            <a:custGeom>
              <a:avLst/>
              <a:gdLst>
                <a:gd name="T0" fmla="*/ 59 w 59"/>
                <a:gd name="T1" fmla="*/ 53 h 53"/>
                <a:gd name="T2" fmla="*/ 23 w 59"/>
                <a:gd name="T3" fmla="*/ 13 h 53"/>
                <a:gd name="T4" fmla="*/ 23 w 59"/>
                <a:gd name="T5" fmla="*/ 13 h 53"/>
                <a:gd name="T6" fmla="*/ 23 w 59"/>
                <a:gd name="T7" fmla="*/ 12 h 53"/>
                <a:gd name="T8" fmla="*/ 23 w 59"/>
                <a:gd name="T9" fmla="*/ 12 h 53"/>
                <a:gd name="T10" fmla="*/ 22 w 59"/>
                <a:gd name="T11" fmla="*/ 8 h 53"/>
                <a:gd name="T12" fmla="*/ 20 w 59"/>
                <a:gd name="T13" fmla="*/ 3 h 53"/>
                <a:gd name="T14" fmla="*/ 16 w 59"/>
                <a:gd name="T15" fmla="*/ 1 h 53"/>
                <a:gd name="T16" fmla="*/ 12 w 59"/>
                <a:gd name="T17" fmla="*/ 0 h 53"/>
                <a:gd name="T18" fmla="*/ 12 w 59"/>
                <a:gd name="T19" fmla="*/ 0 h 53"/>
                <a:gd name="T20" fmla="*/ 7 w 59"/>
                <a:gd name="T21" fmla="*/ 1 h 53"/>
                <a:gd name="T22" fmla="*/ 3 w 59"/>
                <a:gd name="T23" fmla="*/ 3 h 53"/>
                <a:gd name="T24" fmla="*/ 1 w 59"/>
                <a:gd name="T25" fmla="*/ 8 h 53"/>
                <a:gd name="T26" fmla="*/ 0 w 59"/>
                <a:gd name="T27" fmla="*/ 12 h 53"/>
                <a:gd name="T28" fmla="*/ 0 w 59"/>
                <a:gd name="T29" fmla="*/ 12 h 53"/>
                <a:gd name="T30" fmla="*/ 1 w 59"/>
                <a:gd name="T31" fmla="*/ 16 h 53"/>
                <a:gd name="T32" fmla="*/ 3 w 59"/>
                <a:gd name="T33" fmla="*/ 20 h 53"/>
                <a:gd name="T34" fmla="*/ 7 w 59"/>
                <a:gd name="T35" fmla="*/ 22 h 53"/>
                <a:gd name="T36" fmla="*/ 11 w 59"/>
                <a:gd name="T37" fmla="*/ 23 h 53"/>
                <a:gd name="T38" fmla="*/ 38 w 59"/>
                <a:gd name="T3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53">
                  <a:moveTo>
                    <a:pt x="59" y="53"/>
                  </a:moveTo>
                  <a:lnTo>
                    <a:pt x="23" y="13"/>
                  </a:lnTo>
                  <a:lnTo>
                    <a:pt x="23" y="13"/>
                  </a:lnTo>
                  <a:lnTo>
                    <a:pt x="23" y="12"/>
                  </a:lnTo>
                  <a:lnTo>
                    <a:pt x="23" y="12"/>
                  </a:lnTo>
                  <a:lnTo>
                    <a:pt x="22" y="8"/>
                  </a:lnTo>
                  <a:lnTo>
                    <a:pt x="20" y="3"/>
                  </a:lnTo>
                  <a:lnTo>
                    <a:pt x="16" y="1"/>
                  </a:lnTo>
                  <a:lnTo>
                    <a:pt x="12" y="0"/>
                  </a:lnTo>
                  <a:lnTo>
                    <a:pt x="12" y="0"/>
                  </a:lnTo>
                  <a:lnTo>
                    <a:pt x="7" y="1"/>
                  </a:lnTo>
                  <a:lnTo>
                    <a:pt x="3" y="3"/>
                  </a:lnTo>
                  <a:lnTo>
                    <a:pt x="1" y="8"/>
                  </a:lnTo>
                  <a:lnTo>
                    <a:pt x="0" y="12"/>
                  </a:lnTo>
                  <a:lnTo>
                    <a:pt x="0" y="12"/>
                  </a:lnTo>
                  <a:lnTo>
                    <a:pt x="1" y="16"/>
                  </a:lnTo>
                  <a:lnTo>
                    <a:pt x="3" y="20"/>
                  </a:lnTo>
                  <a:lnTo>
                    <a:pt x="7" y="22"/>
                  </a:lnTo>
                  <a:lnTo>
                    <a:pt x="11" y="23"/>
                  </a:lnTo>
                  <a:lnTo>
                    <a:pt x="38" y="5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0" name="Freeform 411"/>
            <p:cNvSpPr>
              <a:spLocks/>
            </p:cNvSpPr>
            <p:nvPr/>
          </p:nvSpPr>
          <p:spPr bwMode="auto">
            <a:xfrm>
              <a:off x="5549901" y="3506788"/>
              <a:ext cx="95250" cy="84138"/>
            </a:xfrm>
            <a:custGeom>
              <a:avLst/>
              <a:gdLst>
                <a:gd name="T0" fmla="*/ 22 w 60"/>
                <a:gd name="T1" fmla="*/ 53 h 53"/>
                <a:gd name="T2" fmla="*/ 49 w 60"/>
                <a:gd name="T3" fmla="*/ 23 h 53"/>
                <a:gd name="T4" fmla="*/ 49 w 60"/>
                <a:gd name="T5" fmla="*/ 23 h 53"/>
                <a:gd name="T6" fmla="*/ 53 w 60"/>
                <a:gd name="T7" fmla="*/ 22 h 53"/>
                <a:gd name="T8" fmla="*/ 57 w 60"/>
                <a:gd name="T9" fmla="*/ 20 h 53"/>
                <a:gd name="T10" fmla="*/ 59 w 60"/>
                <a:gd name="T11" fmla="*/ 16 h 53"/>
                <a:gd name="T12" fmla="*/ 60 w 60"/>
                <a:gd name="T13" fmla="*/ 12 h 53"/>
                <a:gd name="T14" fmla="*/ 60 w 60"/>
                <a:gd name="T15" fmla="*/ 12 h 53"/>
                <a:gd name="T16" fmla="*/ 59 w 60"/>
                <a:gd name="T17" fmla="*/ 8 h 53"/>
                <a:gd name="T18" fmla="*/ 57 w 60"/>
                <a:gd name="T19" fmla="*/ 3 h 53"/>
                <a:gd name="T20" fmla="*/ 53 w 60"/>
                <a:gd name="T21" fmla="*/ 1 h 53"/>
                <a:gd name="T22" fmla="*/ 49 w 60"/>
                <a:gd name="T23" fmla="*/ 0 h 53"/>
                <a:gd name="T24" fmla="*/ 49 w 60"/>
                <a:gd name="T25" fmla="*/ 0 h 53"/>
                <a:gd name="T26" fmla="*/ 43 w 60"/>
                <a:gd name="T27" fmla="*/ 1 h 53"/>
                <a:gd name="T28" fmla="*/ 40 w 60"/>
                <a:gd name="T29" fmla="*/ 3 h 53"/>
                <a:gd name="T30" fmla="*/ 38 w 60"/>
                <a:gd name="T31" fmla="*/ 8 h 53"/>
                <a:gd name="T32" fmla="*/ 37 w 60"/>
                <a:gd name="T33" fmla="*/ 12 h 53"/>
                <a:gd name="T34" fmla="*/ 37 w 60"/>
                <a:gd name="T35" fmla="*/ 12 h 53"/>
                <a:gd name="T36" fmla="*/ 37 w 60"/>
                <a:gd name="T37" fmla="*/ 13 h 53"/>
                <a:gd name="T38" fmla="*/ 0 w 60"/>
                <a:gd name="T3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53">
                  <a:moveTo>
                    <a:pt x="22" y="53"/>
                  </a:moveTo>
                  <a:lnTo>
                    <a:pt x="49" y="23"/>
                  </a:lnTo>
                  <a:lnTo>
                    <a:pt x="49" y="23"/>
                  </a:lnTo>
                  <a:lnTo>
                    <a:pt x="53" y="22"/>
                  </a:lnTo>
                  <a:lnTo>
                    <a:pt x="57" y="20"/>
                  </a:lnTo>
                  <a:lnTo>
                    <a:pt x="59" y="16"/>
                  </a:lnTo>
                  <a:lnTo>
                    <a:pt x="60" y="12"/>
                  </a:lnTo>
                  <a:lnTo>
                    <a:pt x="60" y="12"/>
                  </a:lnTo>
                  <a:lnTo>
                    <a:pt x="59" y="8"/>
                  </a:lnTo>
                  <a:lnTo>
                    <a:pt x="57" y="3"/>
                  </a:lnTo>
                  <a:lnTo>
                    <a:pt x="53" y="1"/>
                  </a:lnTo>
                  <a:lnTo>
                    <a:pt x="49" y="0"/>
                  </a:lnTo>
                  <a:lnTo>
                    <a:pt x="49" y="0"/>
                  </a:lnTo>
                  <a:lnTo>
                    <a:pt x="43" y="1"/>
                  </a:lnTo>
                  <a:lnTo>
                    <a:pt x="40" y="3"/>
                  </a:lnTo>
                  <a:lnTo>
                    <a:pt x="38" y="8"/>
                  </a:lnTo>
                  <a:lnTo>
                    <a:pt x="37" y="12"/>
                  </a:lnTo>
                  <a:lnTo>
                    <a:pt x="37" y="12"/>
                  </a:lnTo>
                  <a:lnTo>
                    <a:pt x="37" y="13"/>
                  </a:lnTo>
                  <a:lnTo>
                    <a:pt x="0" y="5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1" name="Freeform 412"/>
            <p:cNvSpPr>
              <a:spLocks/>
            </p:cNvSpPr>
            <p:nvPr/>
          </p:nvSpPr>
          <p:spPr bwMode="auto">
            <a:xfrm>
              <a:off x="4002088" y="2379663"/>
              <a:ext cx="79375" cy="92075"/>
            </a:xfrm>
            <a:custGeom>
              <a:avLst/>
              <a:gdLst>
                <a:gd name="T0" fmla="*/ 0 w 50"/>
                <a:gd name="T1" fmla="*/ 4 h 58"/>
                <a:gd name="T2" fmla="*/ 0 w 50"/>
                <a:gd name="T3" fmla="*/ 4 h 58"/>
                <a:gd name="T4" fmla="*/ 1 w 50"/>
                <a:gd name="T5" fmla="*/ 3 h 58"/>
                <a:gd name="T6" fmla="*/ 2 w 50"/>
                <a:gd name="T7" fmla="*/ 2 h 58"/>
                <a:gd name="T8" fmla="*/ 3 w 50"/>
                <a:gd name="T9" fmla="*/ 1 h 58"/>
                <a:gd name="T10" fmla="*/ 4 w 50"/>
                <a:gd name="T11" fmla="*/ 0 h 58"/>
                <a:gd name="T12" fmla="*/ 30 w 50"/>
                <a:gd name="T13" fmla="*/ 0 h 58"/>
                <a:gd name="T14" fmla="*/ 30 w 50"/>
                <a:gd name="T15" fmla="*/ 0 h 58"/>
                <a:gd name="T16" fmla="*/ 33 w 50"/>
                <a:gd name="T17" fmla="*/ 1 h 58"/>
                <a:gd name="T18" fmla="*/ 36 w 50"/>
                <a:gd name="T19" fmla="*/ 4 h 58"/>
                <a:gd name="T20" fmla="*/ 36 w 50"/>
                <a:gd name="T21" fmla="*/ 4 h 58"/>
                <a:gd name="T22" fmla="*/ 40 w 50"/>
                <a:gd name="T23" fmla="*/ 16 h 58"/>
                <a:gd name="T24" fmla="*/ 43 w 50"/>
                <a:gd name="T25" fmla="*/ 26 h 58"/>
                <a:gd name="T26" fmla="*/ 43 w 50"/>
                <a:gd name="T27" fmla="*/ 26 h 58"/>
                <a:gd name="T28" fmla="*/ 47 w 50"/>
                <a:gd name="T29" fmla="*/ 40 h 58"/>
                <a:gd name="T30" fmla="*/ 50 w 50"/>
                <a:gd name="T31" fmla="*/ 55 h 58"/>
                <a:gd name="T32" fmla="*/ 50 w 50"/>
                <a:gd name="T33" fmla="*/ 55 h 58"/>
                <a:gd name="T34" fmla="*/ 50 w 50"/>
                <a:gd name="T35" fmla="*/ 58 h 58"/>
                <a:gd name="T36" fmla="*/ 49 w 50"/>
                <a:gd name="T37" fmla="*/ 58 h 58"/>
                <a:gd name="T38" fmla="*/ 47 w 50"/>
                <a:gd name="T39" fmla="*/ 58 h 58"/>
                <a:gd name="T40" fmla="*/ 47 w 50"/>
                <a:gd name="T41" fmla="*/ 58 h 58"/>
                <a:gd name="T42" fmla="*/ 33 w 50"/>
                <a:gd name="T43" fmla="*/ 57 h 58"/>
                <a:gd name="T44" fmla="*/ 20 w 50"/>
                <a:gd name="T45" fmla="*/ 55 h 58"/>
                <a:gd name="T46" fmla="*/ 4 w 50"/>
                <a:gd name="T47" fmla="*/ 51 h 58"/>
                <a:gd name="T48" fmla="*/ 4 w 50"/>
                <a:gd name="T49" fmla="*/ 51 h 58"/>
                <a:gd name="T50" fmla="*/ 1 w 50"/>
                <a:gd name="T51" fmla="*/ 49 h 58"/>
                <a:gd name="T52" fmla="*/ 0 w 50"/>
                <a:gd name="T53" fmla="*/ 46 h 58"/>
                <a:gd name="T54" fmla="*/ 0 w 50"/>
                <a:gd name="T55"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58">
                  <a:moveTo>
                    <a:pt x="0" y="4"/>
                  </a:moveTo>
                  <a:lnTo>
                    <a:pt x="0" y="4"/>
                  </a:lnTo>
                  <a:lnTo>
                    <a:pt x="1" y="3"/>
                  </a:lnTo>
                  <a:lnTo>
                    <a:pt x="2" y="2"/>
                  </a:lnTo>
                  <a:lnTo>
                    <a:pt x="3" y="1"/>
                  </a:lnTo>
                  <a:lnTo>
                    <a:pt x="4" y="0"/>
                  </a:lnTo>
                  <a:lnTo>
                    <a:pt x="30" y="0"/>
                  </a:lnTo>
                  <a:lnTo>
                    <a:pt x="30" y="0"/>
                  </a:lnTo>
                  <a:lnTo>
                    <a:pt x="33" y="1"/>
                  </a:lnTo>
                  <a:lnTo>
                    <a:pt x="36" y="4"/>
                  </a:lnTo>
                  <a:lnTo>
                    <a:pt x="36" y="4"/>
                  </a:lnTo>
                  <a:lnTo>
                    <a:pt x="40" y="16"/>
                  </a:lnTo>
                  <a:lnTo>
                    <a:pt x="43" y="26"/>
                  </a:lnTo>
                  <a:lnTo>
                    <a:pt x="43" y="26"/>
                  </a:lnTo>
                  <a:lnTo>
                    <a:pt x="47" y="40"/>
                  </a:lnTo>
                  <a:lnTo>
                    <a:pt x="50" y="55"/>
                  </a:lnTo>
                  <a:lnTo>
                    <a:pt x="50" y="55"/>
                  </a:lnTo>
                  <a:lnTo>
                    <a:pt x="50" y="58"/>
                  </a:lnTo>
                  <a:lnTo>
                    <a:pt x="49" y="58"/>
                  </a:lnTo>
                  <a:lnTo>
                    <a:pt x="47" y="58"/>
                  </a:lnTo>
                  <a:lnTo>
                    <a:pt x="47" y="58"/>
                  </a:lnTo>
                  <a:lnTo>
                    <a:pt x="33" y="57"/>
                  </a:lnTo>
                  <a:lnTo>
                    <a:pt x="20" y="55"/>
                  </a:lnTo>
                  <a:lnTo>
                    <a:pt x="4" y="51"/>
                  </a:lnTo>
                  <a:lnTo>
                    <a:pt x="4" y="51"/>
                  </a:lnTo>
                  <a:lnTo>
                    <a:pt x="1" y="49"/>
                  </a:lnTo>
                  <a:lnTo>
                    <a:pt x="0" y="46"/>
                  </a:lnTo>
                  <a:lnTo>
                    <a:pt x="0" y="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2" name="Freeform 413"/>
            <p:cNvSpPr>
              <a:spLocks/>
            </p:cNvSpPr>
            <p:nvPr/>
          </p:nvSpPr>
          <p:spPr bwMode="auto">
            <a:xfrm>
              <a:off x="3879851" y="2557463"/>
              <a:ext cx="92075" cy="14288"/>
            </a:xfrm>
            <a:custGeom>
              <a:avLst/>
              <a:gdLst>
                <a:gd name="T0" fmla="*/ 0 w 58"/>
                <a:gd name="T1" fmla="*/ 5 h 9"/>
                <a:gd name="T2" fmla="*/ 0 w 58"/>
                <a:gd name="T3" fmla="*/ 5 h 9"/>
                <a:gd name="T4" fmla="*/ 0 w 58"/>
                <a:gd name="T5" fmla="*/ 9 h 9"/>
                <a:gd name="T6" fmla="*/ 11 w 58"/>
                <a:gd name="T7" fmla="*/ 9 h 9"/>
                <a:gd name="T8" fmla="*/ 22 w 58"/>
                <a:gd name="T9" fmla="*/ 0 h 9"/>
                <a:gd name="T10" fmla="*/ 37 w 58"/>
                <a:gd name="T11" fmla="*/ 0 h 9"/>
                <a:gd name="T12" fmla="*/ 47 w 58"/>
                <a:gd name="T13" fmla="*/ 9 h 9"/>
                <a:gd name="T14" fmla="*/ 58 w 58"/>
                <a:gd name="T15" fmla="*/ 9 h 9"/>
                <a:gd name="T16" fmla="*/ 58 w 58"/>
                <a:gd name="T17" fmla="*/ 9 h 9"/>
                <a:gd name="T18" fmla="*/ 58 w 58"/>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9">
                  <a:moveTo>
                    <a:pt x="0" y="5"/>
                  </a:moveTo>
                  <a:lnTo>
                    <a:pt x="0" y="5"/>
                  </a:lnTo>
                  <a:lnTo>
                    <a:pt x="0" y="9"/>
                  </a:lnTo>
                  <a:lnTo>
                    <a:pt x="11" y="9"/>
                  </a:lnTo>
                  <a:lnTo>
                    <a:pt x="22" y="0"/>
                  </a:lnTo>
                  <a:lnTo>
                    <a:pt x="37" y="0"/>
                  </a:lnTo>
                  <a:lnTo>
                    <a:pt x="47" y="9"/>
                  </a:lnTo>
                  <a:lnTo>
                    <a:pt x="58" y="9"/>
                  </a:lnTo>
                  <a:lnTo>
                    <a:pt x="58" y="9"/>
                  </a:lnTo>
                  <a:lnTo>
                    <a:pt x="58" y="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3" name="Freeform 414"/>
            <p:cNvSpPr>
              <a:spLocks/>
            </p:cNvSpPr>
            <p:nvPr/>
          </p:nvSpPr>
          <p:spPr bwMode="auto">
            <a:xfrm>
              <a:off x="3725863" y="2333625"/>
              <a:ext cx="382588" cy="238125"/>
            </a:xfrm>
            <a:custGeom>
              <a:avLst/>
              <a:gdLst>
                <a:gd name="T0" fmla="*/ 233 w 241"/>
                <a:gd name="T1" fmla="*/ 146 h 150"/>
                <a:gd name="T2" fmla="*/ 233 w 241"/>
                <a:gd name="T3" fmla="*/ 146 h 150"/>
                <a:gd name="T4" fmla="*/ 233 w 241"/>
                <a:gd name="T5" fmla="*/ 150 h 150"/>
                <a:gd name="T6" fmla="*/ 241 w 241"/>
                <a:gd name="T7" fmla="*/ 150 h 150"/>
                <a:gd name="T8" fmla="*/ 241 w 241"/>
                <a:gd name="T9" fmla="*/ 150 h 150"/>
                <a:gd name="T10" fmla="*/ 241 w 241"/>
                <a:gd name="T11" fmla="*/ 140 h 150"/>
                <a:gd name="T12" fmla="*/ 240 w 241"/>
                <a:gd name="T13" fmla="*/ 140 h 150"/>
                <a:gd name="T14" fmla="*/ 240 w 241"/>
                <a:gd name="T15" fmla="*/ 115 h 150"/>
                <a:gd name="T16" fmla="*/ 240 w 241"/>
                <a:gd name="T17" fmla="*/ 115 h 150"/>
                <a:gd name="T18" fmla="*/ 240 w 241"/>
                <a:gd name="T19" fmla="*/ 102 h 150"/>
                <a:gd name="T20" fmla="*/ 240 w 241"/>
                <a:gd name="T21" fmla="*/ 102 h 150"/>
                <a:gd name="T22" fmla="*/ 240 w 241"/>
                <a:gd name="T23" fmla="*/ 91 h 150"/>
                <a:gd name="T24" fmla="*/ 238 w 241"/>
                <a:gd name="T25" fmla="*/ 79 h 150"/>
                <a:gd name="T26" fmla="*/ 235 w 241"/>
                <a:gd name="T27" fmla="*/ 65 h 150"/>
                <a:gd name="T28" fmla="*/ 231 w 241"/>
                <a:gd name="T29" fmla="*/ 50 h 150"/>
                <a:gd name="T30" fmla="*/ 227 w 241"/>
                <a:gd name="T31" fmla="*/ 37 h 150"/>
                <a:gd name="T32" fmla="*/ 223 w 241"/>
                <a:gd name="T33" fmla="*/ 27 h 150"/>
                <a:gd name="T34" fmla="*/ 219 w 241"/>
                <a:gd name="T35" fmla="*/ 18 h 150"/>
                <a:gd name="T36" fmla="*/ 216 w 241"/>
                <a:gd name="T37" fmla="*/ 16 h 150"/>
                <a:gd name="T38" fmla="*/ 214 w 241"/>
                <a:gd name="T39" fmla="*/ 16 h 150"/>
                <a:gd name="T40" fmla="*/ 214 w 241"/>
                <a:gd name="T41" fmla="*/ 16 h 150"/>
                <a:gd name="T42" fmla="*/ 167 w 241"/>
                <a:gd name="T43" fmla="*/ 16 h 150"/>
                <a:gd name="T44" fmla="*/ 167 w 241"/>
                <a:gd name="T45" fmla="*/ 0 h 150"/>
                <a:gd name="T46" fmla="*/ 8 w 241"/>
                <a:gd name="T47" fmla="*/ 0 h 150"/>
                <a:gd name="T48" fmla="*/ 8 w 241"/>
                <a:gd name="T49" fmla="*/ 108 h 150"/>
                <a:gd name="T50" fmla="*/ 8 w 241"/>
                <a:gd name="T51" fmla="*/ 117 h 150"/>
                <a:gd name="T52" fmla="*/ 8 w 241"/>
                <a:gd name="T53" fmla="*/ 118 h 150"/>
                <a:gd name="T54" fmla="*/ 0 w 241"/>
                <a:gd name="T55" fmla="*/ 118 h 150"/>
                <a:gd name="T56" fmla="*/ 0 w 241"/>
                <a:gd name="T57" fmla="*/ 132 h 150"/>
                <a:gd name="T58" fmla="*/ 11 w 241"/>
                <a:gd name="T59" fmla="*/ 132 h 150"/>
                <a:gd name="T60" fmla="*/ 19 w 241"/>
                <a:gd name="T61" fmla="*/ 14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50">
                  <a:moveTo>
                    <a:pt x="233" y="146"/>
                  </a:moveTo>
                  <a:lnTo>
                    <a:pt x="233" y="146"/>
                  </a:lnTo>
                  <a:lnTo>
                    <a:pt x="233" y="150"/>
                  </a:lnTo>
                  <a:lnTo>
                    <a:pt x="241" y="150"/>
                  </a:lnTo>
                  <a:lnTo>
                    <a:pt x="241" y="150"/>
                  </a:lnTo>
                  <a:lnTo>
                    <a:pt x="241" y="140"/>
                  </a:lnTo>
                  <a:lnTo>
                    <a:pt x="240" y="140"/>
                  </a:lnTo>
                  <a:lnTo>
                    <a:pt x="240" y="115"/>
                  </a:lnTo>
                  <a:lnTo>
                    <a:pt x="240" y="115"/>
                  </a:lnTo>
                  <a:lnTo>
                    <a:pt x="240" y="102"/>
                  </a:lnTo>
                  <a:lnTo>
                    <a:pt x="240" y="102"/>
                  </a:lnTo>
                  <a:lnTo>
                    <a:pt x="240" y="91"/>
                  </a:lnTo>
                  <a:lnTo>
                    <a:pt x="238" y="79"/>
                  </a:lnTo>
                  <a:lnTo>
                    <a:pt x="235" y="65"/>
                  </a:lnTo>
                  <a:lnTo>
                    <a:pt x="231" y="50"/>
                  </a:lnTo>
                  <a:lnTo>
                    <a:pt x="227" y="37"/>
                  </a:lnTo>
                  <a:lnTo>
                    <a:pt x="223" y="27"/>
                  </a:lnTo>
                  <a:lnTo>
                    <a:pt x="219" y="18"/>
                  </a:lnTo>
                  <a:lnTo>
                    <a:pt x="216" y="16"/>
                  </a:lnTo>
                  <a:lnTo>
                    <a:pt x="214" y="16"/>
                  </a:lnTo>
                  <a:lnTo>
                    <a:pt x="214" y="16"/>
                  </a:lnTo>
                  <a:lnTo>
                    <a:pt x="167" y="16"/>
                  </a:lnTo>
                  <a:lnTo>
                    <a:pt x="167" y="0"/>
                  </a:lnTo>
                  <a:lnTo>
                    <a:pt x="8" y="0"/>
                  </a:lnTo>
                  <a:lnTo>
                    <a:pt x="8" y="108"/>
                  </a:lnTo>
                  <a:lnTo>
                    <a:pt x="8" y="117"/>
                  </a:lnTo>
                  <a:lnTo>
                    <a:pt x="8" y="118"/>
                  </a:lnTo>
                  <a:lnTo>
                    <a:pt x="0" y="118"/>
                  </a:lnTo>
                  <a:lnTo>
                    <a:pt x="0" y="132"/>
                  </a:lnTo>
                  <a:lnTo>
                    <a:pt x="11" y="132"/>
                  </a:lnTo>
                  <a:lnTo>
                    <a:pt x="19" y="14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4" name="Freeform 415"/>
            <p:cNvSpPr>
              <a:spLocks noEditPoints="1"/>
            </p:cNvSpPr>
            <p:nvPr/>
          </p:nvSpPr>
          <p:spPr bwMode="auto">
            <a:xfrm>
              <a:off x="3767138" y="2514600"/>
              <a:ext cx="101600" cy="101600"/>
            </a:xfrm>
            <a:custGeom>
              <a:avLst/>
              <a:gdLst>
                <a:gd name="T0" fmla="*/ 32 w 64"/>
                <a:gd name="T1" fmla="*/ 0 h 64"/>
                <a:gd name="T2" fmla="*/ 32 w 64"/>
                <a:gd name="T3" fmla="*/ 0 h 64"/>
                <a:gd name="T4" fmla="*/ 26 w 64"/>
                <a:gd name="T5" fmla="*/ 0 h 64"/>
                <a:gd name="T6" fmla="*/ 20 w 64"/>
                <a:gd name="T7" fmla="*/ 2 h 64"/>
                <a:gd name="T8" fmla="*/ 15 w 64"/>
                <a:gd name="T9" fmla="*/ 5 h 64"/>
                <a:gd name="T10" fmla="*/ 9 w 64"/>
                <a:gd name="T11" fmla="*/ 9 h 64"/>
                <a:gd name="T12" fmla="*/ 5 w 64"/>
                <a:gd name="T13" fmla="*/ 14 h 64"/>
                <a:gd name="T14" fmla="*/ 2 w 64"/>
                <a:gd name="T15" fmla="*/ 20 h 64"/>
                <a:gd name="T16" fmla="*/ 0 w 64"/>
                <a:gd name="T17" fmla="*/ 26 h 64"/>
                <a:gd name="T18" fmla="*/ 0 w 64"/>
                <a:gd name="T19" fmla="*/ 32 h 64"/>
                <a:gd name="T20" fmla="*/ 0 w 64"/>
                <a:gd name="T21" fmla="*/ 32 h 64"/>
                <a:gd name="T22" fmla="*/ 0 w 64"/>
                <a:gd name="T23" fmla="*/ 38 h 64"/>
                <a:gd name="T24" fmla="*/ 2 w 64"/>
                <a:gd name="T25" fmla="*/ 44 h 64"/>
                <a:gd name="T26" fmla="*/ 5 w 64"/>
                <a:gd name="T27" fmla="*/ 49 h 64"/>
                <a:gd name="T28" fmla="*/ 9 w 64"/>
                <a:gd name="T29" fmla="*/ 55 h 64"/>
                <a:gd name="T30" fmla="*/ 15 w 64"/>
                <a:gd name="T31" fmla="*/ 59 h 64"/>
                <a:gd name="T32" fmla="*/ 20 w 64"/>
                <a:gd name="T33" fmla="*/ 62 h 64"/>
                <a:gd name="T34" fmla="*/ 26 w 64"/>
                <a:gd name="T35" fmla="*/ 64 h 64"/>
                <a:gd name="T36" fmla="*/ 32 w 64"/>
                <a:gd name="T37" fmla="*/ 64 h 64"/>
                <a:gd name="T38" fmla="*/ 32 w 64"/>
                <a:gd name="T39" fmla="*/ 64 h 64"/>
                <a:gd name="T40" fmla="*/ 38 w 64"/>
                <a:gd name="T41" fmla="*/ 64 h 64"/>
                <a:gd name="T42" fmla="*/ 44 w 64"/>
                <a:gd name="T43" fmla="*/ 62 h 64"/>
                <a:gd name="T44" fmla="*/ 50 w 64"/>
                <a:gd name="T45" fmla="*/ 59 h 64"/>
                <a:gd name="T46" fmla="*/ 55 w 64"/>
                <a:gd name="T47" fmla="*/ 55 h 64"/>
                <a:gd name="T48" fmla="*/ 59 w 64"/>
                <a:gd name="T49" fmla="*/ 49 h 64"/>
                <a:gd name="T50" fmla="*/ 62 w 64"/>
                <a:gd name="T51" fmla="*/ 44 h 64"/>
                <a:gd name="T52" fmla="*/ 63 w 64"/>
                <a:gd name="T53" fmla="*/ 38 h 64"/>
                <a:gd name="T54" fmla="*/ 64 w 64"/>
                <a:gd name="T55" fmla="*/ 32 h 64"/>
                <a:gd name="T56" fmla="*/ 64 w 64"/>
                <a:gd name="T57" fmla="*/ 32 h 64"/>
                <a:gd name="T58" fmla="*/ 63 w 64"/>
                <a:gd name="T59" fmla="*/ 26 h 64"/>
                <a:gd name="T60" fmla="*/ 62 w 64"/>
                <a:gd name="T61" fmla="*/ 20 h 64"/>
                <a:gd name="T62" fmla="*/ 59 w 64"/>
                <a:gd name="T63" fmla="*/ 14 h 64"/>
                <a:gd name="T64" fmla="*/ 55 w 64"/>
                <a:gd name="T65" fmla="*/ 9 h 64"/>
                <a:gd name="T66" fmla="*/ 50 w 64"/>
                <a:gd name="T67" fmla="*/ 5 h 64"/>
                <a:gd name="T68" fmla="*/ 44 w 64"/>
                <a:gd name="T69" fmla="*/ 2 h 64"/>
                <a:gd name="T70" fmla="*/ 38 w 64"/>
                <a:gd name="T71" fmla="*/ 0 h 64"/>
                <a:gd name="T72" fmla="*/ 32 w 64"/>
                <a:gd name="T73" fmla="*/ 0 h 64"/>
                <a:gd name="T74" fmla="*/ 32 w 64"/>
                <a:gd name="T75" fmla="*/ 0 h 64"/>
                <a:gd name="T76" fmla="*/ 32 w 64"/>
                <a:gd name="T77" fmla="*/ 46 h 64"/>
                <a:gd name="T78" fmla="*/ 32 w 64"/>
                <a:gd name="T79" fmla="*/ 46 h 64"/>
                <a:gd name="T80" fmla="*/ 27 w 64"/>
                <a:gd name="T81" fmla="*/ 45 h 64"/>
                <a:gd name="T82" fmla="*/ 22 w 64"/>
                <a:gd name="T83" fmla="*/ 42 h 64"/>
                <a:gd name="T84" fmla="*/ 19 w 64"/>
                <a:gd name="T85" fmla="*/ 37 h 64"/>
                <a:gd name="T86" fmla="*/ 18 w 64"/>
                <a:gd name="T87" fmla="*/ 32 h 64"/>
                <a:gd name="T88" fmla="*/ 18 w 64"/>
                <a:gd name="T89" fmla="*/ 32 h 64"/>
                <a:gd name="T90" fmla="*/ 19 w 64"/>
                <a:gd name="T91" fmla="*/ 27 h 64"/>
                <a:gd name="T92" fmla="*/ 22 w 64"/>
                <a:gd name="T93" fmla="*/ 22 h 64"/>
                <a:gd name="T94" fmla="*/ 27 w 64"/>
                <a:gd name="T95" fmla="*/ 19 h 64"/>
                <a:gd name="T96" fmla="*/ 32 w 64"/>
                <a:gd name="T97" fmla="*/ 18 h 64"/>
                <a:gd name="T98" fmla="*/ 32 w 64"/>
                <a:gd name="T99" fmla="*/ 18 h 64"/>
                <a:gd name="T100" fmla="*/ 37 w 64"/>
                <a:gd name="T101" fmla="*/ 19 h 64"/>
                <a:gd name="T102" fmla="*/ 42 w 64"/>
                <a:gd name="T103" fmla="*/ 22 h 64"/>
                <a:gd name="T104" fmla="*/ 45 w 64"/>
                <a:gd name="T105" fmla="*/ 27 h 64"/>
                <a:gd name="T106" fmla="*/ 46 w 64"/>
                <a:gd name="T107" fmla="*/ 32 h 64"/>
                <a:gd name="T108" fmla="*/ 46 w 64"/>
                <a:gd name="T109" fmla="*/ 32 h 64"/>
                <a:gd name="T110" fmla="*/ 45 w 64"/>
                <a:gd name="T111" fmla="*/ 37 h 64"/>
                <a:gd name="T112" fmla="*/ 42 w 64"/>
                <a:gd name="T113" fmla="*/ 42 h 64"/>
                <a:gd name="T114" fmla="*/ 37 w 64"/>
                <a:gd name="T115" fmla="*/ 45 h 64"/>
                <a:gd name="T116" fmla="*/ 32 w 64"/>
                <a:gd name="T117" fmla="*/ 46 h 64"/>
                <a:gd name="T118" fmla="*/ 32 w 64"/>
                <a:gd name="T119"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64">
                  <a:moveTo>
                    <a:pt x="32" y="0"/>
                  </a:moveTo>
                  <a:lnTo>
                    <a:pt x="32" y="0"/>
                  </a:lnTo>
                  <a:lnTo>
                    <a:pt x="26" y="0"/>
                  </a:lnTo>
                  <a:lnTo>
                    <a:pt x="20" y="2"/>
                  </a:lnTo>
                  <a:lnTo>
                    <a:pt x="15" y="5"/>
                  </a:lnTo>
                  <a:lnTo>
                    <a:pt x="9" y="9"/>
                  </a:lnTo>
                  <a:lnTo>
                    <a:pt x="5" y="14"/>
                  </a:lnTo>
                  <a:lnTo>
                    <a:pt x="2" y="20"/>
                  </a:lnTo>
                  <a:lnTo>
                    <a:pt x="0" y="26"/>
                  </a:lnTo>
                  <a:lnTo>
                    <a:pt x="0" y="32"/>
                  </a:lnTo>
                  <a:lnTo>
                    <a:pt x="0" y="32"/>
                  </a:lnTo>
                  <a:lnTo>
                    <a:pt x="0" y="38"/>
                  </a:lnTo>
                  <a:lnTo>
                    <a:pt x="2" y="44"/>
                  </a:lnTo>
                  <a:lnTo>
                    <a:pt x="5" y="49"/>
                  </a:lnTo>
                  <a:lnTo>
                    <a:pt x="9" y="55"/>
                  </a:lnTo>
                  <a:lnTo>
                    <a:pt x="15" y="59"/>
                  </a:lnTo>
                  <a:lnTo>
                    <a:pt x="20" y="62"/>
                  </a:lnTo>
                  <a:lnTo>
                    <a:pt x="26" y="64"/>
                  </a:lnTo>
                  <a:lnTo>
                    <a:pt x="32" y="64"/>
                  </a:lnTo>
                  <a:lnTo>
                    <a:pt x="32" y="64"/>
                  </a:lnTo>
                  <a:lnTo>
                    <a:pt x="38" y="64"/>
                  </a:lnTo>
                  <a:lnTo>
                    <a:pt x="44" y="62"/>
                  </a:lnTo>
                  <a:lnTo>
                    <a:pt x="50" y="59"/>
                  </a:lnTo>
                  <a:lnTo>
                    <a:pt x="55" y="55"/>
                  </a:lnTo>
                  <a:lnTo>
                    <a:pt x="59" y="49"/>
                  </a:lnTo>
                  <a:lnTo>
                    <a:pt x="62" y="44"/>
                  </a:lnTo>
                  <a:lnTo>
                    <a:pt x="63" y="38"/>
                  </a:lnTo>
                  <a:lnTo>
                    <a:pt x="64" y="32"/>
                  </a:lnTo>
                  <a:lnTo>
                    <a:pt x="64" y="32"/>
                  </a:lnTo>
                  <a:lnTo>
                    <a:pt x="63" y="26"/>
                  </a:lnTo>
                  <a:lnTo>
                    <a:pt x="62" y="20"/>
                  </a:lnTo>
                  <a:lnTo>
                    <a:pt x="59" y="14"/>
                  </a:lnTo>
                  <a:lnTo>
                    <a:pt x="55" y="9"/>
                  </a:lnTo>
                  <a:lnTo>
                    <a:pt x="50" y="5"/>
                  </a:lnTo>
                  <a:lnTo>
                    <a:pt x="44" y="2"/>
                  </a:lnTo>
                  <a:lnTo>
                    <a:pt x="38" y="0"/>
                  </a:lnTo>
                  <a:lnTo>
                    <a:pt x="32" y="0"/>
                  </a:lnTo>
                  <a:lnTo>
                    <a:pt x="32" y="0"/>
                  </a:lnTo>
                  <a:close/>
                  <a:moveTo>
                    <a:pt x="32" y="46"/>
                  </a:moveTo>
                  <a:lnTo>
                    <a:pt x="32" y="46"/>
                  </a:lnTo>
                  <a:lnTo>
                    <a:pt x="27" y="45"/>
                  </a:lnTo>
                  <a:lnTo>
                    <a:pt x="22" y="42"/>
                  </a:lnTo>
                  <a:lnTo>
                    <a:pt x="19" y="37"/>
                  </a:lnTo>
                  <a:lnTo>
                    <a:pt x="18" y="32"/>
                  </a:lnTo>
                  <a:lnTo>
                    <a:pt x="18" y="32"/>
                  </a:lnTo>
                  <a:lnTo>
                    <a:pt x="19" y="27"/>
                  </a:lnTo>
                  <a:lnTo>
                    <a:pt x="22" y="22"/>
                  </a:lnTo>
                  <a:lnTo>
                    <a:pt x="27" y="19"/>
                  </a:lnTo>
                  <a:lnTo>
                    <a:pt x="32" y="18"/>
                  </a:lnTo>
                  <a:lnTo>
                    <a:pt x="32" y="18"/>
                  </a:lnTo>
                  <a:lnTo>
                    <a:pt x="37" y="19"/>
                  </a:lnTo>
                  <a:lnTo>
                    <a:pt x="42" y="22"/>
                  </a:lnTo>
                  <a:lnTo>
                    <a:pt x="45" y="27"/>
                  </a:lnTo>
                  <a:lnTo>
                    <a:pt x="46" y="32"/>
                  </a:lnTo>
                  <a:lnTo>
                    <a:pt x="46" y="32"/>
                  </a:lnTo>
                  <a:lnTo>
                    <a:pt x="45" y="37"/>
                  </a:lnTo>
                  <a:lnTo>
                    <a:pt x="42" y="42"/>
                  </a:lnTo>
                  <a:lnTo>
                    <a:pt x="37" y="45"/>
                  </a:lnTo>
                  <a:lnTo>
                    <a:pt x="32" y="46"/>
                  </a:lnTo>
                  <a:lnTo>
                    <a:pt x="32" y="4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5" name="Freeform 416"/>
            <p:cNvSpPr>
              <a:spLocks noEditPoints="1"/>
            </p:cNvSpPr>
            <p:nvPr/>
          </p:nvSpPr>
          <p:spPr bwMode="auto">
            <a:xfrm>
              <a:off x="3983038" y="2514600"/>
              <a:ext cx="101600" cy="101600"/>
            </a:xfrm>
            <a:custGeom>
              <a:avLst/>
              <a:gdLst>
                <a:gd name="T0" fmla="*/ 32 w 64"/>
                <a:gd name="T1" fmla="*/ 0 h 64"/>
                <a:gd name="T2" fmla="*/ 32 w 64"/>
                <a:gd name="T3" fmla="*/ 0 h 64"/>
                <a:gd name="T4" fmla="*/ 26 w 64"/>
                <a:gd name="T5" fmla="*/ 0 h 64"/>
                <a:gd name="T6" fmla="*/ 20 w 64"/>
                <a:gd name="T7" fmla="*/ 2 h 64"/>
                <a:gd name="T8" fmla="*/ 14 w 64"/>
                <a:gd name="T9" fmla="*/ 5 h 64"/>
                <a:gd name="T10" fmla="*/ 9 w 64"/>
                <a:gd name="T11" fmla="*/ 9 h 64"/>
                <a:gd name="T12" fmla="*/ 5 w 64"/>
                <a:gd name="T13" fmla="*/ 14 h 64"/>
                <a:gd name="T14" fmla="*/ 2 w 64"/>
                <a:gd name="T15" fmla="*/ 20 h 64"/>
                <a:gd name="T16" fmla="*/ 1 w 64"/>
                <a:gd name="T17" fmla="*/ 26 h 64"/>
                <a:gd name="T18" fmla="*/ 0 w 64"/>
                <a:gd name="T19" fmla="*/ 32 h 64"/>
                <a:gd name="T20" fmla="*/ 0 w 64"/>
                <a:gd name="T21" fmla="*/ 32 h 64"/>
                <a:gd name="T22" fmla="*/ 1 w 64"/>
                <a:gd name="T23" fmla="*/ 38 h 64"/>
                <a:gd name="T24" fmla="*/ 2 w 64"/>
                <a:gd name="T25" fmla="*/ 44 h 64"/>
                <a:gd name="T26" fmla="*/ 5 w 64"/>
                <a:gd name="T27" fmla="*/ 49 h 64"/>
                <a:gd name="T28" fmla="*/ 9 w 64"/>
                <a:gd name="T29" fmla="*/ 55 h 64"/>
                <a:gd name="T30" fmla="*/ 14 w 64"/>
                <a:gd name="T31" fmla="*/ 59 h 64"/>
                <a:gd name="T32" fmla="*/ 20 w 64"/>
                <a:gd name="T33" fmla="*/ 62 h 64"/>
                <a:gd name="T34" fmla="*/ 26 w 64"/>
                <a:gd name="T35" fmla="*/ 64 h 64"/>
                <a:gd name="T36" fmla="*/ 32 w 64"/>
                <a:gd name="T37" fmla="*/ 64 h 64"/>
                <a:gd name="T38" fmla="*/ 32 w 64"/>
                <a:gd name="T39" fmla="*/ 64 h 64"/>
                <a:gd name="T40" fmla="*/ 38 w 64"/>
                <a:gd name="T41" fmla="*/ 64 h 64"/>
                <a:gd name="T42" fmla="*/ 44 w 64"/>
                <a:gd name="T43" fmla="*/ 62 h 64"/>
                <a:gd name="T44" fmla="*/ 49 w 64"/>
                <a:gd name="T45" fmla="*/ 59 h 64"/>
                <a:gd name="T46" fmla="*/ 54 w 64"/>
                <a:gd name="T47" fmla="*/ 55 h 64"/>
                <a:gd name="T48" fmla="*/ 59 w 64"/>
                <a:gd name="T49" fmla="*/ 49 h 64"/>
                <a:gd name="T50" fmla="*/ 62 w 64"/>
                <a:gd name="T51" fmla="*/ 44 h 64"/>
                <a:gd name="T52" fmla="*/ 64 w 64"/>
                <a:gd name="T53" fmla="*/ 38 h 64"/>
                <a:gd name="T54" fmla="*/ 64 w 64"/>
                <a:gd name="T55" fmla="*/ 32 h 64"/>
                <a:gd name="T56" fmla="*/ 64 w 64"/>
                <a:gd name="T57" fmla="*/ 32 h 64"/>
                <a:gd name="T58" fmla="*/ 64 w 64"/>
                <a:gd name="T59" fmla="*/ 26 h 64"/>
                <a:gd name="T60" fmla="*/ 62 w 64"/>
                <a:gd name="T61" fmla="*/ 20 h 64"/>
                <a:gd name="T62" fmla="*/ 59 w 64"/>
                <a:gd name="T63" fmla="*/ 14 h 64"/>
                <a:gd name="T64" fmla="*/ 54 w 64"/>
                <a:gd name="T65" fmla="*/ 9 h 64"/>
                <a:gd name="T66" fmla="*/ 49 w 64"/>
                <a:gd name="T67" fmla="*/ 5 h 64"/>
                <a:gd name="T68" fmla="*/ 44 w 64"/>
                <a:gd name="T69" fmla="*/ 2 h 64"/>
                <a:gd name="T70" fmla="*/ 38 w 64"/>
                <a:gd name="T71" fmla="*/ 0 h 64"/>
                <a:gd name="T72" fmla="*/ 32 w 64"/>
                <a:gd name="T73" fmla="*/ 0 h 64"/>
                <a:gd name="T74" fmla="*/ 32 w 64"/>
                <a:gd name="T75" fmla="*/ 0 h 64"/>
                <a:gd name="T76" fmla="*/ 32 w 64"/>
                <a:gd name="T77" fmla="*/ 46 h 64"/>
                <a:gd name="T78" fmla="*/ 32 w 64"/>
                <a:gd name="T79" fmla="*/ 46 h 64"/>
                <a:gd name="T80" fmla="*/ 27 w 64"/>
                <a:gd name="T81" fmla="*/ 45 h 64"/>
                <a:gd name="T82" fmla="*/ 22 w 64"/>
                <a:gd name="T83" fmla="*/ 42 h 64"/>
                <a:gd name="T84" fmla="*/ 18 w 64"/>
                <a:gd name="T85" fmla="*/ 37 h 64"/>
                <a:gd name="T86" fmla="*/ 17 w 64"/>
                <a:gd name="T87" fmla="*/ 32 h 64"/>
                <a:gd name="T88" fmla="*/ 17 w 64"/>
                <a:gd name="T89" fmla="*/ 32 h 64"/>
                <a:gd name="T90" fmla="*/ 18 w 64"/>
                <a:gd name="T91" fmla="*/ 27 h 64"/>
                <a:gd name="T92" fmla="*/ 22 w 64"/>
                <a:gd name="T93" fmla="*/ 22 h 64"/>
                <a:gd name="T94" fmla="*/ 27 w 64"/>
                <a:gd name="T95" fmla="*/ 19 h 64"/>
                <a:gd name="T96" fmla="*/ 32 w 64"/>
                <a:gd name="T97" fmla="*/ 18 h 64"/>
                <a:gd name="T98" fmla="*/ 32 w 64"/>
                <a:gd name="T99" fmla="*/ 18 h 64"/>
                <a:gd name="T100" fmla="*/ 37 w 64"/>
                <a:gd name="T101" fmla="*/ 19 h 64"/>
                <a:gd name="T102" fmla="*/ 42 w 64"/>
                <a:gd name="T103" fmla="*/ 22 h 64"/>
                <a:gd name="T104" fmla="*/ 45 w 64"/>
                <a:gd name="T105" fmla="*/ 27 h 64"/>
                <a:gd name="T106" fmla="*/ 46 w 64"/>
                <a:gd name="T107" fmla="*/ 32 h 64"/>
                <a:gd name="T108" fmla="*/ 46 w 64"/>
                <a:gd name="T109" fmla="*/ 32 h 64"/>
                <a:gd name="T110" fmla="*/ 45 w 64"/>
                <a:gd name="T111" fmla="*/ 37 h 64"/>
                <a:gd name="T112" fmla="*/ 42 w 64"/>
                <a:gd name="T113" fmla="*/ 42 h 64"/>
                <a:gd name="T114" fmla="*/ 37 w 64"/>
                <a:gd name="T115" fmla="*/ 45 h 64"/>
                <a:gd name="T116" fmla="*/ 32 w 64"/>
                <a:gd name="T117" fmla="*/ 46 h 64"/>
                <a:gd name="T118" fmla="*/ 32 w 64"/>
                <a:gd name="T119"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64">
                  <a:moveTo>
                    <a:pt x="32" y="0"/>
                  </a:moveTo>
                  <a:lnTo>
                    <a:pt x="32" y="0"/>
                  </a:lnTo>
                  <a:lnTo>
                    <a:pt x="26" y="0"/>
                  </a:lnTo>
                  <a:lnTo>
                    <a:pt x="20" y="2"/>
                  </a:lnTo>
                  <a:lnTo>
                    <a:pt x="14" y="5"/>
                  </a:lnTo>
                  <a:lnTo>
                    <a:pt x="9" y="9"/>
                  </a:lnTo>
                  <a:lnTo>
                    <a:pt x="5" y="14"/>
                  </a:lnTo>
                  <a:lnTo>
                    <a:pt x="2" y="20"/>
                  </a:lnTo>
                  <a:lnTo>
                    <a:pt x="1" y="26"/>
                  </a:lnTo>
                  <a:lnTo>
                    <a:pt x="0" y="32"/>
                  </a:lnTo>
                  <a:lnTo>
                    <a:pt x="0" y="32"/>
                  </a:lnTo>
                  <a:lnTo>
                    <a:pt x="1" y="38"/>
                  </a:lnTo>
                  <a:lnTo>
                    <a:pt x="2" y="44"/>
                  </a:lnTo>
                  <a:lnTo>
                    <a:pt x="5" y="49"/>
                  </a:lnTo>
                  <a:lnTo>
                    <a:pt x="9" y="55"/>
                  </a:lnTo>
                  <a:lnTo>
                    <a:pt x="14" y="59"/>
                  </a:lnTo>
                  <a:lnTo>
                    <a:pt x="20" y="62"/>
                  </a:lnTo>
                  <a:lnTo>
                    <a:pt x="26" y="64"/>
                  </a:lnTo>
                  <a:lnTo>
                    <a:pt x="32" y="64"/>
                  </a:lnTo>
                  <a:lnTo>
                    <a:pt x="32" y="64"/>
                  </a:lnTo>
                  <a:lnTo>
                    <a:pt x="38" y="64"/>
                  </a:lnTo>
                  <a:lnTo>
                    <a:pt x="44" y="62"/>
                  </a:lnTo>
                  <a:lnTo>
                    <a:pt x="49" y="59"/>
                  </a:lnTo>
                  <a:lnTo>
                    <a:pt x="54" y="55"/>
                  </a:lnTo>
                  <a:lnTo>
                    <a:pt x="59" y="49"/>
                  </a:lnTo>
                  <a:lnTo>
                    <a:pt x="62" y="44"/>
                  </a:lnTo>
                  <a:lnTo>
                    <a:pt x="64" y="38"/>
                  </a:lnTo>
                  <a:lnTo>
                    <a:pt x="64" y="32"/>
                  </a:lnTo>
                  <a:lnTo>
                    <a:pt x="64" y="32"/>
                  </a:lnTo>
                  <a:lnTo>
                    <a:pt x="64" y="26"/>
                  </a:lnTo>
                  <a:lnTo>
                    <a:pt x="62" y="20"/>
                  </a:lnTo>
                  <a:lnTo>
                    <a:pt x="59" y="14"/>
                  </a:lnTo>
                  <a:lnTo>
                    <a:pt x="54" y="9"/>
                  </a:lnTo>
                  <a:lnTo>
                    <a:pt x="49" y="5"/>
                  </a:lnTo>
                  <a:lnTo>
                    <a:pt x="44" y="2"/>
                  </a:lnTo>
                  <a:lnTo>
                    <a:pt x="38" y="0"/>
                  </a:lnTo>
                  <a:lnTo>
                    <a:pt x="32" y="0"/>
                  </a:lnTo>
                  <a:lnTo>
                    <a:pt x="32" y="0"/>
                  </a:lnTo>
                  <a:close/>
                  <a:moveTo>
                    <a:pt x="32" y="46"/>
                  </a:moveTo>
                  <a:lnTo>
                    <a:pt x="32" y="46"/>
                  </a:lnTo>
                  <a:lnTo>
                    <a:pt x="27" y="45"/>
                  </a:lnTo>
                  <a:lnTo>
                    <a:pt x="22" y="42"/>
                  </a:lnTo>
                  <a:lnTo>
                    <a:pt x="18" y="37"/>
                  </a:lnTo>
                  <a:lnTo>
                    <a:pt x="17" y="32"/>
                  </a:lnTo>
                  <a:lnTo>
                    <a:pt x="17" y="32"/>
                  </a:lnTo>
                  <a:lnTo>
                    <a:pt x="18" y="27"/>
                  </a:lnTo>
                  <a:lnTo>
                    <a:pt x="22" y="22"/>
                  </a:lnTo>
                  <a:lnTo>
                    <a:pt x="27" y="19"/>
                  </a:lnTo>
                  <a:lnTo>
                    <a:pt x="32" y="18"/>
                  </a:lnTo>
                  <a:lnTo>
                    <a:pt x="32" y="18"/>
                  </a:lnTo>
                  <a:lnTo>
                    <a:pt x="37" y="19"/>
                  </a:lnTo>
                  <a:lnTo>
                    <a:pt x="42" y="22"/>
                  </a:lnTo>
                  <a:lnTo>
                    <a:pt x="45" y="27"/>
                  </a:lnTo>
                  <a:lnTo>
                    <a:pt x="46" y="32"/>
                  </a:lnTo>
                  <a:lnTo>
                    <a:pt x="46" y="32"/>
                  </a:lnTo>
                  <a:lnTo>
                    <a:pt x="45" y="37"/>
                  </a:lnTo>
                  <a:lnTo>
                    <a:pt x="42" y="42"/>
                  </a:lnTo>
                  <a:lnTo>
                    <a:pt x="37" y="45"/>
                  </a:lnTo>
                  <a:lnTo>
                    <a:pt x="32" y="46"/>
                  </a:lnTo>
                  <a:lnTo>
                    <a:pt x="32" y="4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6" name="Freeform 417"/>
            <p:cNvSpPr>
              <a:spLocks/>
            </p:cNvSpPr>
            <p:nvPr/>
          </p:nvSpPr>
          <p:spPr bwMode="auto">
            <a:xfrm>
              <a:off x="7780338" y="4071938"/>
              <a:ext cx="38100" cy="34925"/>
            </a:xfrm>
            <a:custGeom>
              <a:avLst/>
              <a:gdLst>
                <a:gd name="T0" fmla="*/ 18 w 24"/>
                <a:gd name="T1" fmla="*/ 0 h 22"/>
                <a:gd name="T2" fmla="*/ 18 w 24"/>
                <a:gd name="T3" fmla="*/ 0 h 22"/>
                <a:gd name="T4" fmla="*/ 21 w 24"/>
                <a:gd name="T5" fmla="*/ 2 h 22"/>
                <a:gd name="T6" fmla="*/ 23 w 24"/>
                <a:gd name="T7" fmla="*/ 6 h 22"/>
                <a:gd name="T8" fmla="*/ 24 w 24"/>
                <a:gd name="T9" fmla="*/ 11 h 22"/>
                <a:gd name="T10" fmla="*/ 23 w 24"/>
                <a:gd name="T11" fmla="*/ 15 h 22"/>
                <a:gd name="T12" fmla="*/ 23 w 24"/>
                <a:gd name="T13" fmla="*/ 15 h 22"/>
                <a:gd name="T14" fmla="*/ 21 w 24"/>
                <a:gd name="T15" fmla="*/ 19 h 22"/>
                <a:gd name="T16" fmla="*/ 17 w 24"/>
                <a:gd name="T17" fmla="*/ 21 h 22"/>
                <a:gd name="T18" fmla="*/ 13 w 24"/>
                <a:gd name="T19" fmla="*/ 22 h 22"/>
                <a:gd name="T20" fmla="*/ 8 w 24"/>
                <a:gd name="T21" fmla="*/ 22 h 22"/>
                <a:gd name="T22" fmla="*/ 8 w 24"/>
                <a:gd name="T23" fmla="*/ 22 h 22"/>
                <a:gd name="T24" fmla="*/ 4 w 24"/>
                <a:gd name="T25" fmla="*/ 20 h 22"/>
                <a:gd name="T26" fmla="*/ 2 w 24"/>
                <a:gd name="T27" fmla="*/ 17 h 22"/>
                <a:gd name="T28" fmla="*/ 0 w 24"/>
                <a:gd name="T29" fmla="*/ 13 h 22"/>
                <a:gd name="T30" fmla="*/ 0 w 24"/>
                <a:gd name="T31" fmla="*/ 9 h 22"/>
                <a:gd name="T32" fmla="*/ 0 w 24"/>
                <a:gd name="T33" fmla="*/ 9 h 22"/>
                <a:gd name="T34" fmla="*/ 0 w 24"/>
                <a:gd name="T3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2">
                  <a:moveTo>
                    <a:pt x="18" y="0"/>
                  </a:moveTo>
                  <a:lnTo>
                    <a:pt x="18" y="0"/>
                  </a:lnTo>
                  <a:lnTo>
                    <a:pt x="21" y="2"/>
                  </a:lnTo>
                  <a:lnTo>
                    <a:pt x="23" y="6"/>
                  </a:lnTo>
                  <a:lnTo>
                    <a:pt x="24" y="11"/>
                  </a:lnTo>
                  <a:lnTo>
                    <a:pt x="23" y="15"/>
                  </a:lnTo>
                  <a:lnTo>
                    <a:pt x="23" y="15"/>
                  </a:lnTo>
                  <a:lnTo>
                    <a:pt x="21" y="19"/>
                  </a:lnTo>
                  <a:lnTo>
                    <a:pt x="17" y="21"/>
                  </a:lnTo>
                  <a:lnTo>
                    <a:pt x="13" y="22"/>
                  </a:lnTo>
                  <a:lnTo>
                    <a:pt x="8" y="22"/>
                  </a:lnTo>
                  <a:lnTo>
                    <a:pt x="8" y="22"/>
                  </a:lnTo>
                  <a:lnTo>
                    <a:pt x="4" y="20"/>
                  </a:lnTo>
                  <a:lnTo>
                    <a:pt x="2" y="17"/>
                  </a:lnTo>
                  <a:lnTo>
                    <a:pt x="0" y="13"/>
                  </a:lnTo>
                  <a:lnTo>
                    <a:pt x="0" y="9"/>
                  </a:lnTo>
                  <a:lnTo>
                    <a:pt x="0" y="9"/>
                  </a:lnTo>
                  <a:lnTo>
                    <a:pt x="0" y="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7" name="Freeform 418"/>
            <p:cNvSpPr>
              <a:spLocks/>
            </p:cNvSpPr>
            <p:nvPr/>
          </p:nvSpPr>
          <p:spPr bwMode="auto">
            <a:xfrm>
              <a:off x="7758113" y="3995738"/>
              <a:ext cx="319088" cy="279400"/>
            </a:xfrm>
            <a:custGeom>
              <a:avLst/>
              <a:gdLst>
                <a:gd name="T0" fmla="*/ 7 w 201"/>
                <a:gd name="T1" fmla="*/ 43 h 176"/>
                <a:gd name="T2" fmla="*/ 0 w 201"/>
                <a:gd name="T3" fmla="*/ 49 h 176"/>
                <a:gd name="T4" fmla="*/ 13 w 201"/>
                <a:gd name="T5" fmla="*/ 123 h 176"/>
                <a:gd name="T6" fmla="*/ 157 w 201"/>
                <a:gd name="T7" fmla="*/ 176 h 176"/>
                <a:gd name="T8" fmla="*/ 201 w 201"/>
                <a:gd name="T9" fmla="*/ 52 h 176"/>
                <a:gd name="T10" fmla="*/ 57 w 201"/>
                <a:gd name="T11" fmla="*/ 0 h 176"/>
                <a:gd name="T12" fmla="*/ 21 w 201"/>
                <a:gd name="T13" fmla="*/ 31 h 176"/>
              </a:gdLst>
              <a:ahLst/>
              <a:cxnLst>
                <a:cxn ang="0">
                  <a:pos x="T0" y="T1"/>
                </a:cxn>
                <a:cxn ang="0">
                  <a:pos x="T2" y="T3"/>
                </a:cxn>
                <a:cxn ang="0">
                  <a:pos x="T4" y="T5"/>
                </a:cxn>
                <a:cxn ang="0">
                  <a:pos x="T6" y="T7"/>
                </a:cxn>
                <a:cxn ang="0">
                  <a:pos x="T8" y="T9"/>
                </a:cxn>
                <a:cxn ang="0">
                  <a:pos x="T10" y="T11"/>
                </a:cxn>
                <a:cxn ang="0">
                  <a:pos x="T12" y="T13"/>
                </a:cxn>
              </a:cxnLst>
              <a:rect l="0" t="0" r="r" b="b"/>
              <a:pathLst>
                <a:path w="201" h="176">
                  <a:moveTo>
                    <a:pt x="7" y="43"/>
                  </a:moveTo>
                  <a:lnTo>
                    <a:pt x="0" y="49"/>
                  </a:lnTo>
                  <a:lnTo>
                    <a:pt x="13" y="123"/>
                  </a:lnTo>
                  <a:lnTo>
                    <a:pt x="157" y="176"/>
                  </a:lnTo>
                  <a:lnTo>
                    <a:pt x="201" y="52"/>
                  </a:lnTo>
                  <a:lnTo>
                    <a:pt x="57" y="0"/>
                  </a:lnTo>
                  <a:lnTo>
                    <a:pt x="21" y="3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8" name="Freeform 419"/>
            <p:cNvSpPr>
              <a:spLocks/>
            </p:cNvSpPr>
            <p:nvPr/>
          </p:nvSpPr>
          <p:spPr bwMode="auto">
            <a:xfrm>
              <a:off x="7654926" y="4011613"/>
              <a:ext cx="141288" cy="98425"/>
            </a:xfrm>
            <a:custGeom>
              <a:avLst/>
              <a:gdLst>
                <a:gd name="T0" fmla="*/ 89 w 89"/>
                <a:gd name="T1" fmla="*/ 47 h 62"/>
                <a:gd name="T2" fmla="*/ 89 w 89"/>
                <a:gd name="T3" fmla="*/ 47 h 62"/>
                <a:gd name="T4" fmla="*/ 86 w 89"/>
                <a:gd name="T5" fmla="*/ 41 h 62"/>
                <a:gd name="T6" fmla="*/ 83 w 89"/>
                <a:gd name="T7" fmla="*/ 36 h 62"/>
                <a:gd name="T8" fmla="*/ 78 w 89"/>
                <a:gd name="T9" fmla="*/ 29 h 62"/>
                <a:gd name="T10" fmla="*/ 73 w 89"/>
                <a:gd name="T11" fmla="*/ 22 h 62"/>
                <a:gd name="T12" fmla="*/ 65 w 89"/>
                <a:gd name="T13" fmla="*/ 15 h 62"/>
                <a:gd name="T14" fmla="*/ 56 w 89"/>
                <a:gd name="T15" fmla="*/ 8 h 62"/>
                <a:gd name="T16" fmla="*/ 45 w 89"/>
                <a:gd name="T17" fmla="*/ 3 h 62"/>
                <a:gd name="T18" fmla="*/ 45 w 89"/>
                <a:gd name="T19" fmla="*/ 3 h 62"/>
                <a:gd name="T20" fmla="*/ 37 w 89"/>
                <a:gd name="T21" fmla="*/ 0 h 62"/>
                <a:gd name="T22" fmla="*/ 30 w 89"/>
                <a:gd name="T23" fmla="*/ 0 h 62"/>
                <a:gd name="T24" fmla="*/ 23 w 89"/>
                <a:gd name="T25" fmla="*/ 0 h 62"/>
                <a:gd name="T26" fmla="*/ 16 w 89"/>
                <a:gd name="T27" fmla="*/ 2 h 62"/>
                <a:gd name="T28" fmla="*/ 11 w 89"/>
                <a:gd name="T29" fmla="*/ 5 h 62"/>
                <a:gd name="T30" fmla="*/ 7 w 89"/>
                <a:gd name="T31" fmla="*/ 8 h 62"/>
                <a:gd name="T32" fmla="*/ 3 w 89"/>
                <a:gd name="T33" fmla="*/ 13 h 62"/>
                <a:gd name="T34" fmla="*/ 1 w 89"/>
                <a:gd name="T35" fmla="*/ 18 h 62"/>
                <a:gd name="T36" fmla="*/ 1 w 89"/>
                <a:gd name="T37" fmla="*/ 18 h 62"/>
                <a:gd name="T38" fmla="*/ 0 w 89"/>
                <a:gd name="T39" fmla="*/ 23 h 62"/>
                <a:gd name="T40" fmla="*/ 0 w 89"/>
                <a:gd name="T41" fmla="*/ 28 h 62"/>
                <a:gd name="T42" fmla="*/ 1 w 89"/>
                <a:gd name="T43" fmla="*/ 34 h 62"/>
                <a:gd name="T44" fmla="*/ 3 w 89"/>
                <a:gd name="T45" fmla="*/ 39 h 62"/>
                <a:gd name="T46" fmla="*/ 6 w 89"/>
                <a:gd name="T47" fmla="*/ 44 h 62"/>
                <a:gd name="T48" fmla="*/ 11 w 89"/>
                <a:gd name="T49" fmla="*/ 50 h 62"/>
                <a:gd name="T50" fmla="*/ 17 w 89"/>
                <a:gd name="T51" fmla="*/ 54 h 62"/>
                <a:gd name="T52" fmla="*/ 26 w 89"/>
                <a:gd name="T53" fmla="*/ 58 h 62"/>
                <a:gd name="T54" fmla="*/ 26 w 89"/>
                <a:gd name="T55" fmla="*/ 58 h 62"/>
                <a:gd name="T56" fmla="*/ 39 w 89"/>
                <a:gd name="T57" fmla="*/ 61 h 62"/>
                <a:gd name="T58" fmla="*/ 50 w 89"/>
                <a:gd name="T59" fmla="*/ 62 h 62"/>
                <a:gd name="T60" fmla="*/ 50 w 89"/>
                <a:gd name="T61" fmla="*/ 62 h 62"/>
                <a:gd name="T62" fmla="*/ 59 w 89"/>
                <a:gd name="T6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62">
                  <a:moveTo>
                    <a:pt x="89" y="47"/>
                  </a:moveTo>
                  <a:lnTo>
                    <a:pt x="89" y="47"/>
                  </a:lnTo>
                  <a:lnTo>
                    <a:pt x="86" y="41"/>
                  </a:lnTo>
                  <a:lnTo>
                    <a:pt x="83" y="36"/>
                  </a:lnTo>
                  <a:lnTo>
                    <a:pt x="78" y="29"/>
                  </a:lnTo>
                  <a:lnTo>
                    <a:pt x="73" y="22"/>
                  </a:lnTo>
                  <a:lnTo>
                    <a:pt x="65" y="15"/>
                  </a:lnTo>
                  <a:lnTo>
                    <a:pt x="56" y="8"/>
                  </a:lnTo>
                  <a:lnTo>
                    <a:pt x="45" y="3"/>
                  </a:lnTo>
                  <a:lnTo>
                    <a:pt x="45" y="3"/>
                  </a:lnTo>
                  <a:lnTo>
                    <a:pt x="37" y="0"/>
                  </a:lnTo>
                  <a:lnTo>
                    <a:pt x="30" y="0"/>
                  </a:lnTo>
                  <a:lnTo>
                    <a:pt x="23" y="0"/>
                  </a:lnTo>
                  <a:lnTo>
                    <a:pt x="16" y="2"/>
                  </a:lnTo>
                  <a:lnTo>
                    <a:pt x="11" y="5"/>
                  </a:lnTo>
                  <a:lnTo>
                    <a:pt x="7" y="8"/>
                  </a:lnTo>
                  <a:lnTo>
                    <a:pt x="3" y="13"/>
                  </a:lnTo>
                  <a:lnTo>
                    <a:pt x="1" y="18"/>
                  </a:lnTo>
                  <a:lnTo>
                    <a:pt x="1" y="18"/>
                  </a:lnTo>
                  <a:lnTo>
                    <a:pt x="0" y="23"/>
                  </a:lnTo>
                  <a:lnTo>
                    <a:pt x="0" y="28"/>
                  </a:lnTo>
                  <a:lnTo>
                    <a:pt x="1" y="34"/>
                  </a:lnTo>
                  <a:lnTo>
                    <a:pt x="3" y="39"/>
                  </a:lnTo>
                  <a:lnTo>
                    <a:pt x="6" y="44"/>
                  </a:lnTo>
                  <a:lnTo>
                    <a:pt x="11" y="50"/>
                  </a:lnTo>
                  <a:lnTo>
                    <a:pt x="17" y="54"/>
                  </a:lnTo>
                  <a:lnTo>
                    <a:pt x="26" y="58"/>
                  </a:lnTo>
                  <a:lnTo>
                    <a:pt x="26" y="58"/>
                  </a:lnTo>
                  <a:lnTo>
                    <a:pt x="39" y="61"/>
                  </a:lnTo>
                  <a:lnTo>
                    <a:pt x="50" y="62"/>
                  </a:lnTo>
                  <a:lnTo>
                    <a:pt x="50" y="62"/>
                  </a:lnTo>
                  <a:lnTo>
                    <a:pt x="59" y="6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9" name="Freeform 420"/>
            <p:cNvSpPr>
              <a:spLocks noEditPoints="1"/>
            </p:cNvSpPr>
            <p:nvPr/>
          </p:nvSpPr>
          <p:spPr bwMode="auto">
            <a:xfrm>
              <a:off x="2719388" y="2681288"/>
              <a:ext cx="250825" cy="206375"/>
            </a:xfrm>
            <a:custGeom>
              <a:avLst/>
              <a:gdLst>
                <a:gd name="T0" fmla="*/ 158 w 158"/>
                <a:gd name="T1" fmla="*/ 121 h 130"/>
                <a:gd name="T2" fmla="*/ 158 w 158"/>
                <a:gd name="T3" fmla="*/ 121 h 130"/>
                <a:gd name="T4" fmla="*/ 157 w 158"/>
                <a:gd name="T5" fmla="*/ 124 h 130"/>
                <a:gd name="T6" fmla="*/ 155 w 158"/>
                <a:gd name="T7" fmla="*/ 126 h 130"/>
                <a:gd name="T8" fmla="*/ 153 w 158"/>
                <a:gd name="T9" fmla="*/ 129 h 130"/>
                <a:gd name="T10" fmla="*/ 150 w 158"/>
                <a:gd name="T11" fmla="*/ 130 h 130"/>
                <a:gd name="T12" fmla="*/ 9 w 158"/>
                <a:gd name="T13" fmla="*/ 130 h 130"/>
                <a:gd name="T14" fmla="*/ 9 w 158"/>
                <a:gd name="T15" fmla="*/ 130 h 130"/>
                <a:gd name="T16" fmla="*/ 5 w 158"/>
                <a:gd name="T17" fmla="*/ 129 h 130"/>
                <a:gd name="T18" fmla="*/ 3 w 158"/>
                <a:gd name="T19" fmla="*/ 126 h 130"/>
                <a:gd name="T20" fmla="*/ 1 w 158"/>
                <a:gd name="T21" fmla="*/ 124 h 130"/>
                <a:gd name="T22" fmla="*/ 0 w 158"/>
                <a:gd name="T23" fmla="*/ 121 h 130"/>
                <a:gd name="T24" fmla="*/ 0 w 158"/>
                <a:gd name="T25" fmla="*/ 8 h 130"/>
                <a:gd name="T26" fmla="*/ 0 w 158"/>
                <a:gd name="T27" fmla="*/ 8 h 130"/>
                <a:gd name="T28" fmla="*/ 1 w 158"/>
                <a:gd name="T29" fmla="*/ 5 h 130"/>
                <a:gd name="T30" fmla="*/ 3 w 158"/>
                <a:gd name="T31" fmla="*/ 3 h 130"/>
                <a:gd name="T32" fmla="*/ 5 w 158"/>
                <a:gd name="T33" fmla="*/ 1 h 130"/>
                <a:gd name="T34" fmla="*/ 9 w 158"/>
                <a:gd name="T35" fmla="*/ 0 h 130"/>
                <a:gd name="T36" fmla="*/ 150 w 158"/>
                <a:gd name="T37" fmla="*/ 0 h 130"/>
                <a:gd name="T38" fmla="*/ 150 w 158"/>
                <a:gd name="T39" fmla="*/ 0 h 130"/>
                <a:gd name="T40" fmla="*/ 153 w 158"/>
                <a:gd name="T41" fmla="*/ 1 h 130"/>
                <a:gd name="T42" fmla="*/ 155 w 158"/>
                <a:gd name="T43" fmla="*/ 3 h 130"/>
                <a:gd name="T44" fmla="*/ 157 w 158"/>
                <a:gd name="T45" fmla="*/ 5 h 130"/>
                <a:gd name="T46" fmla="*/ 158 w 158"/>
                <a:gd name="T47" fmla="*/ 8 h 130"/>
                <a:gd name="T48" fmla="*/ 158 w 158"/>
                <a:gd name="T49" fmla="*/ 121 h 130"/>
                <a:gd name="T50" fmla="*/ 96 w 158"/>
                <a:gd name="T51" fmla="*/ 47 h 130"/>
                <a:gd name="T52" fmla="*/ 96 w 158"/>
                <a:gd name="T53" fmla="*/ 47 h 130"/>
                <a:gd name="T54" fmla="*/ 96 w 158"/>
                <a:gd name="T55" fmla="*/ 44 h 130"/>
                <a:gd name="T56" fmla="*/ 95 w 158"/>
                <a:gd name="T57" fmla="*/ 41 h 130"/>
                <a:gd name="T58" fmla="*/ 90 w 158"/>
                <a:gd name="T59" fmla="*/ 36 h 130"/>
                <a:gd name="T60" fmla="*/ 85 w 158"/>
                <a:gd name="T61" fmla="*/ 33 h 130"/>
                <a:gd name="T62" fmla="*/ 82 w 158"/>
                <a:gd name="T63" fmla="*/ 32 h 130"/>
                <a:gd name="T64" fmla="*/ 79 w 158"/>
                <a:gd name="T65" fmla="*/ 31 h 130"/>
                <a:gd name="T66" fmla="*/ 79 w 158"/>
                <a:gd name="T67" fmla="*/ 31 h 130"/>
                <a:gd name="T68" fmla="*/ 76 w 158"/>
                <a:gd name="T69" fmla="*/ 32 h 130"/>
                <a:gd name="T70" fmla="*/ 73 w 158"/>
                <a:gd name="T71" fmla="*/ 33 h 130"/>
                <a:gd name="T72" fmla="*/ 68 w 158"/>
                <a:gd name="T73" fmla="*/ 36 h 130"/>
                <a:gd name="T74" fmla="*/ 64 w 158"/>
                <a:gd name="T75" fmla="*/ 41 h 130"/>
                <a:gd name="T76" fmla="*/ 63 w 158"/>
                <a:gd name="T77" fmla="*/ 44 h 130"/>
                <a:gd name="T78" fmla="*/ 63 w 158"/>
                <a:gd name="T79" fmla="*/ 47 h 130"/>
                <a:gd name="T80" fmla="*/ 63 w 158"/>
                <a:gd name="T81" fmla="*/ 47 h 130"/>
                <a:gd name="T82" fmla="*/ 64 w 158"/>
                <a:gd name="T83" fmla="*/ 51 h 130"/>
                <a:gd name="T84" fmla="*/ 65 w 158"/>
                <a:gd name="T85" fmla="*/ 54 h 130"/>
                <a:gd name="T86" fmla="*/ 67 w 158"/>
                <a:gd name="T87" fmla="*/ 58 h 130"/>
                <a:gd name="T88" fmla="*/ 69 w 158"/>
                <a:gd name="T89" fmla="*/ 61 h 130"/>
                <a:gd name="T90" fmla="*/ 69 w 158"/>
                <a:gd name="T91" fmla="*/ 93 h 130"/>
                <a:gd name="T92" fmla="*/ 69 w 158"/>
                <a:gd name="T93" fmla="*/ 93 h 130"/>
                <a:gd name="T94" fmla="*/ 70 w 158"/>
                <a:gd name="T95" fmla="*/ 97 h 130"/>
                <a:gd name="T96" fmla="*/ 72 w 158"/>
                <a:gd name="T97" fmla="*/ 100 h 130"/>
                <a:gd name="T98" fmla="*/ 75 w 158"/>
                <a:gd name="T99" fmla="*/ 102 h 130"/>
                <a:gd name="T100" fmla="*/ 79 w 158"/>
                <a:gd name="T101" fmla="*/ 103 h 130"/>
                <a:gd name="T102" fmla="*/ 79 w 158"/>
                <a:gd name="T103" fmla="*/ 103 h 130"/>
                <a:gd name="T104" fmla="*/ 83 w 158"/>
                <a:gd name="T105" fmla="*/ 102 h 130"/>
                <a:gd name="T106" fmla="*/ 86 w 158"/>
                <a:gd name="T107" fmla="*/ 100 h 130"/>
                <a:gd name="T108" fmla="*/ 88 w 158"/>
                <a:gd name="T109" fmla="*/ 97 h 130"/>
                <a:gd name="T110" fmla="*/ 89 w 158"/>
                <a:gd name="T111" fmla="*/ 93 h 130"/>
                <a:gd name="T112" fmla="*/ 89 w 158"/>
                <a:gd name="T113" fmla="*/ 61 h 130"/>
                <a:gd name="T114" fmla="*/ 89 w 158"/>
                <a:gd name="T115" fmla="*/ 61 h 130"/>
                <a:gd name="T116" fmla="*/ 91 w 158"/>
                <a:gd name="T117" fmla="*/ 58 h 130"/>
                <a:gd name="T118" fmla="*/ 94 w 158"/>
                <a:gd name="T119" fmla="*/ 54 h 130"/>
                <a:gd name="T120" fmla="*/ 95 w 158"/>
                <a:gd name="T121" fmla="*/ 51 h 130"/>
                <a:gd name="T122" fmla="*/ 96 w 158"/>
                <a:gd name="T123" fmla="*/ 47 h 130"/>
                <a:gd name="T124" fmla="*/ 96 w 158"/>
                <a:gd name="T125" fmla="*/ 4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 h="130">
                  <a:moveTo>
                    <a:pt x="158" y="121"/>
                  </a:moveTo>
                  <a:lnTo>
                    <a:pt x="158" y="121"/>
                  </a:lnTo>
                  <a:lnTo>
                    <a:pt x="157" y="124"/>
                  </a:lnTo>
                  <a:lnTo>
                    <a:pt x="155" y="126"/>
                  </a:lnTo>
                  <a:lnTo>
                    <a:pt x="153" y="129"/>
                  </a:lnTo>
                  <a:lnTo>
                    <a:pt x="150" y="130"/>
                  </a:lnTo>
                  <a:lnTo>
                    <a:pt x="9" y="130"/>
                  </a:lnTo>
                  <a:lnTo>
                    <a:pt x="9" y="130"/>
                  </a:lnTo>
                  <a:lnTo>
                    <a:pt x="5" y="129"/>
                  </a:lnTo>
                  <a:lnTo>
                    <a:pt x="3" y="126"/>
                  </a:lnTo>
                  <a:lnTo>
                    <a:pt x="1" y="124"/>
                  </a:lnTo>
                  <a:lnTo>
                    <a:pt x="0" y="121"/>
                  </a:lnTo>
                  <a:lnTo>
                    <a:pt x="0" y="8"/>
                  </a:lnTo>
                  <a:lnTo>
                    <a:pt x="0" y="8"/>
                  </a:lnTo>
                  <a:lnTo>
                    <a:pt x="1" y="5"/>
                  </a:lnTo>
                  <a:lnTo>
                    <a:pt x="3" y="3"/>
                  </a:lnTo>
                  <a:lnTo>
                    <a:pt x="5" y="1"/>
                  </a:lnTo>
                  <a:lnTo>
                    <a:pt x="9" y="0"/>
                  </a:lnTo>
                  <a:lnTo>
                    <a:pt x="150" y="0"/>
                  </a:lnTo>
                  <a:lnTo>
                    <a:pt x="150" y="0"/>
                  </a:lnTo>
                  <a:lnTo>
                    <a:pt x="153" y="1"/>
                  </a:lnTo>
                  <a:lnTo>
                    <a:pt x="155" y="3"/>
                  </a:lnTo>
                  <a:lnTo>
                    <a:pt x="157" y="5"/>
                  </a:lnTo>
                  <a:lnTo>
                    <a:pt x="158" y="8"/>
                  </a:lnTo>
                  <a:lnTo>
                    <a:pt x="158" y="121"/>
                  </a:lnTo>
                  <a:close/>
                  <a:moveTo>
                    <a:pt x="96" y="47"/>
                  </a:moveTo>
                  <a:lnTo>
                    <a:pt x="96" y="47"/>
                  </a:lnTo>
                  <a:lnTo>
                    <a:pt x="96" y="44"/>
                  </a:lnTo>
                  <a:lnTo>
                    <a:pt x="95" y="41"/>
                  </a:lnTo>
                  <a:lnTo>
                    <a:pt x="90" y="36"/>
                  </a:lnTo>
                  <a:lnTo>
                    <a:pt x="85" y="33"/>
                  </a:lnTo>
                  <a:lnTo>
                    <a:pt x="82" y="32"/>
                  </a:lnTo>
                  <a:lnTo>
                    <a:pt x="79" y="31"/>
                  </a:lnTo>
                  <a:lnTo>
                    <a:pt x="79" y="31"/>
                  </a:lnTo>
                  <a:lnTo>
                    <a:pt x="76" y="32"/>
                  </a:lnTo>
                  <a:lnTo>
                    <a:pt x="73" y="33"/>
                  </a:lnTo>
                  <a:lnTo>
                    <a:pt x="68" y="36"/>
                  </a:lnTo>
                  <a:lnTo>
                    <a:pt x="64" y="41"/>
                  </a:lnTo>
                  <a:lnTo>
                    <a:pt x="63" y="44"/>
                  </a:lnTo>
                  <a:lnTo>
                    <a:pt x="63" y="47"/>
                  </a:lnTo>
                  <a:lnTo>
                    <a:pt x="63" y="47"/>
                  </a:lnTo>
                  <a:lnTo>
                    <a:pt x="64" y="51"/>
                  </a:lnTo>
                  <a:lnTo>
                    <a:pt x="65" y="54"/>
                  </a:lnTo>
                  <a:lnTo>
                    <a:pt x="67" y="58"/>
                  </a:lnTo>
                  <a:lnTo>
                    <a:pt x="69" y="61"/>
                  </a:lnTo>
                  <a:lnTo>
                    <a:pt x="69" y="93"/>
                  </a:lnTo>
                  <a:lnTo>
                    <a:pt x="69" y="93"/>
                  </a:lnTo>
                  <a:lnTo>
                    <a:pt x="70" y="97"/>
                  </a:lnTo>
                  <a:lnTo>
                    <a:pt x="72" y="100"/>
                  </a:lnTo>
                  <a:lnTo>
                    <a:pt x="75" y="102"/>
                  </a:lnTo>
                  <a:lnTo>
                    <a:pt x="79" y="103"/>
                  </a:lnTo>
                  <a:lnTo>
                    <a:pt x="79" y="103"/>
                  </a:lnTo>
                  <a:lnTo>
                    <a:pt x="83" y="102"/>
                  </a:lnTo>
                  <a:lnTo>
                    <a:pt x="86" y="100"/>
                  </a:lnTo>
                  <a:lnTo>
                    <a:pt x="88" y="97"/>
                  </a:lnTo>
                  <a:lnTo>
                    <a:pt x="89" y="93"/>
                  </a:lnTo>
                  <a:lnTo>
                    <a:pt x="89" y="61"/>
                  </a:lnTo>
                  <a:lnTo>
                    <a:pt x="89" y="61"/>
                  </a:lnTo>
                  <a:lnTo>
                    <a:pt x="91" y="58"/>
                  </a:lnTo>
                  <a:lnTo>
                    <a:pt x="94" y="54"/>
                  </a:lnTo>
                  <a:lnTo>
                    <a:pt x="95" y="51"/>
                  </a:lnTo>
                  <a:lnTo>
                    <a:pt x="96" y="47"/>
                  </a:lnTo>
                  <a:lnTo>
                    <a:pt x="96" y="47"/>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0" name="Freeform 421"/>
            <p:cNvSpPr>
              <a:spLocks/>
            </p:cNvSpPr>
            <p:nvPr/>
          </p:nvSpPr>
          <p:spPr bwMode="auto">
            <a:xfrm>
              <a:off x="2784476" y="2581275"/>
              <a:ext cx="120650" cy="88900"/>
            </a:xfrm>
            <a:custGeom>
              <a:avLst/>
              <a:gdLst>
                <a:gd name="T0" fmla="*/ 76 w 76"/>
                <a:gd name="T1" fmla="*/ 56 h 56"/>
                <a:gd name="T2" fmla="*/ 76 w 76"/>
                <a:gd name="T3" fmla="*/ 39 h 56"/>
                <a:gd name="T4" fmla="*/ 76 w 76"/>
                <a:gd name="T5" fmla="*/ 39 h 56"/>
                <a:gd name="T6" fmla="*/ 76 w 76"/>
                <a:gd name="T7" fmla="*/ 31 h 56"/>
                <a:gd name="T8" fmla="*/ 73 w 76"/>
                <a:gd name="T9" fmla="*/ 24 h 56"/>
                <a:gd name="T10" fmla="*/ 70 w 76"/>
                <a:gd name="T11" fmla="*/ 18 h 56"/>
                <a:gd name="T12" fmla="*/ 65 w 76"/>
                <a:gd name="T13" fmla="*/ 12 h 56"/>
                <a:gd name="T14" fmla="*/ 60 w 76"/>
                <a:gd name="T15" fmla="*/ 7 h 56"/>
                <a:gd name="T16" fmla="*/ 54 w 76"/>
                <a:gd name="T17" fmla="*/ 3 h 56"/>
                <a:gd name="T18" fmla="*/ 46 w 76"/>
                <a:gd name="T19" fmla="*/ 1 h 56"/>
                <a:gd name="T20" fmla="*/ 38 w 76"/>
                <a:gd name="T21" fmla="*/ 0 h 56"/>
                <a:gd name="T22" fmla="*/ 38 w 76"/>
                <a:gd name="T23" fmla="*/ 0 h 56"/>
                <a:gd name="T24" fmla="*/ 30 w 76"/>
                <a:gd name="T25" fmla="*/ 1 h 56"/>
                <a:gd name="T26" fmla="*/ 23 w 76"/>
                <a:gd name="T27" fmla="*/ 3 h 56"/>
                <a:gd name="T28" fmla="*/ 17 w 76"/>
                <a:gd name="T29" fmla="*/ 7 h 56"/>
                <a:gd name="T30" fmla="*/ 11 w 76"/>
                <a:gd name="T31" fmla="*/ 12 h 56"/>
                <a:gd name="T32" fmla="*/ 6 w 76"/>
                <a:gd name="T33" fmla="*/ 18 h 56"/>
                <a:gd name="T34" fmla="*/ 3 w 76"/>
                <a:gd name="T35" fmla="*/ 24 h 56"/>
                <a:gd name="T36" fmla="*/ 0 w 76"/>
                <a:gd name="T37" fmla="*/ 31 h 56"/>
                <a:gd name="T38" fmla="*/ 0 w 76"/>
                <a:gd name="T39" fmla="*/ 39 h 56"/>
                <a:gd name="T40" fmla="*/ 0 w 76"/>
                <a:gd name="T4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56">
                  <a:moveTo>
                    <a:pt x="76" y="56"/>
                  </a:moveTo>
                  <a:lnTo>
                    <a:pt x="76" y="39"/>
                  </a:lnTo>
                  <a:lnTo>
                    <a:pt x="76" y="39"/>
                  </a:lnTo>
                  <a:lnTo>
                    <a:pt x="76" y="31"/>
                  </a:lnTo>
                  <a:lnTo>
                    <a:pt x="73" y="24"/>
                  </a:lnTo>
                  <a:lnTo>
                    <a:pt x="70" y="18"/>
                  </a:lnTo>
                  <a:lnTo>
                    <a:pt x="65" y="12"/>
                  </a:lnTo>
                  <a:lnTo>
                    <a:pt x="60" y="7"/>
                  </a:lnTo>
                  <a:lnTo>
                    <a:pt x="54" y="3"/>
                  </a:lnTo>
                  <a:lnTo>
                    <a:pt x="46" y="1"/>
                  </a:lnTo>
                  <a:lnTo>
                    <a:pt x="38" y="0"/>
                  </a:lnTo>
                  <a:lnTo>
                    <a:pt x="38" y="0"/>
                  </a:lnTo>
                  <a:lnTo>
                    <a:pt x="30" y="1"/>
                  </a:lnTo>
                  <a:lnTo>
                    <a:pt x="23" y="3"/>
                  </a:lnTo>
                  <a:lnTo>
                    <a:pt x="17" y="7"/>
                  </a:lnTo>
                  <a:lnTo>
                    <a:pt x="11" y="12"/>
                  </a:lnTo>
                  <a:lnTo>
                    <a:pt x="6" y="18"/>
                  </a:lnTo>
                  <a:lnTo>
                    <a:pt x="3" y="24"/>
                  </a:lnTo>
                  <a:lnTo>
                    <a:pt x="0" y="31"/>
                  </a:lnTo>
                  <a:lnTo>
                    <a:pt x="0" y="39"/>
                  </a:lnTo>
                  <a:lnTo>
                    <a:pt x="0" y="5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1" name="Freeform 422"/>
            <p:cNvSpPr>
              <a:spLocks/>
            </p:cNvSpPr>
            <p:nvPr/>
          </p:nvSpPr>
          <p:spPr bwMode="auto">
            <a:xfrm>
              <a:off x="2743201" y="2543175"/>
              <a:ext cx="203200" cy="127000"/>
            </a:xfrm>
            <a:custGeom>
              <a:avLst/>
              <a:gdLst>
                <a:gd name="T0" fmla="*/ 0 w 128"/>
                <a:gd name="T1" fmla="*/ 80 h 80"/>
                <a:gd name="T2" fmla="*/ 0 w 128"/>
                <a:gd name="T3" fmla="*/ 63 h 80"/>
                <a:gd name="T4" fmla="*/ 0 w 128"/>
                <a:gd name="T5" fmla="*/ 63 h 80"/>
                <a:gd name="T6" fmla="*/ 0 w 128"/>
                <a:gd name="T7" fmla="*/ 56 h 80"/>
                <a:gd name="T8" fmla="*/ 1 w 128"/>
                <a:gd name="T9" fmla="*/ 50 h 80"/>
                <a:gd name="T10" fmla="*/ 3 w 128"/>
                <a:gd name="T11" fmla="*/ 44 h 80"/>
                <a:gd name="T12" fmla="*/ 6 w 128"/>
                <a:gd name="T13" fmla="*/ 39 h 80"/>
                <a:gd name="T14" fmla="*/ 11 w 128"/>
                <a:gd name="T15" fmla="*/ 27 h 80"/>
                <a:gd name="T16" fmla="*/ 19 w 128"/>
                <a:gd name="T17" fmla="*/ 18 h 80"/>
                <a:gd name="T18" fmla="*/ 28 w 128"/>
                <a:gd name="T19" fmla="*/ 10 h 80"/>
                <a:gd name="T20" fmla="*/ 39 w 128"/>
                <a:gd name="T21" fmla="*/ 4 h 80"/>
                <a:gd name="T22" fmla="*/ 46 w 128"/>
                <a:gd name="T23" fmla="*/ 2 h 80"/>
                <a:gd name="T24" fmla="*/ 51 w 128"/>
                <a:gd name="T25" fmla="*/ 1 h 80"/>
                <a:gd name="T26" fmla="*/ 58 w 128"/>
                <a:gd name="T27" fmla="*/ 0 h 80"/>
                <a:gd name="T28" fmla="*/ 64 w 128"/>
                <a:gd name="T29" fmla="*/ 0 h 80"/>
                <a:gd name="T30" fmla="*/ 64 w 128"/>
                <a:gd name="T31" fmla="*/ 0 h 80"/>
                <a:gd name="T32" fmla="*/ 70 w 128"/>
                <a:gd name="T33" fmla="*/ 0 h 80"/>
                <a:gd name="T34" fmla="*/ 77 w 128"/>
                <a:gd name="T35" fmla="*/ 1 h 80"/>
                <a:gd name="T36" fmla="*/ 84 w 128"/>
                <a:gd name="T37" fmla="*/ 2 h 80"/>
                <a:gd name="T38" fmla="*/ 89 w 128"/>
                <a:gd name="T39" fmla="*/ 4 h 80"/>
                <a:gd name="T40" fmla="*/ 100 w 128"/>
                <a:gd name="T41" fmla="*/ 10 h 80"/>
                <a:gd name="T42" fmla="*/ 109 w 128"/>
                <a:gd name="T43" fmla="*/ 18 h 80"/>
                <a:gd name="T44" fmla="*/ 118 w 128"/>
                <a:gd name="T45" fmla="*/ 27 h 80"/>
                <a:gd name="T46" fmla="*/ 123 w 128"/>
                <a:gd name="T47" fmla="*/ 39 h 80"/>
                <a:gd name="T48" fmla="*/ 125 w 128"/>
                <a:gd name="T49" fmla="*/ 44 h 80"/>
                <a:gd name="T50" fmla="*/ 127 w 128"/>
                <a:gd name="T51" fmla="*/ 50 h 80"/>
                <a:gd name="T52" fmla="*/ 128 w 128"/>
                <a:gd name="T53" fmla="*/ 56 h 80"/>
                <a:gd name="T54" fmla="*/ 128 w 128"/>
                <a:gd name="T55" fmla="*/ 63 h 80"/>
                <a:gd name="T56" fmla="*/ 128 w 128"/>
                <a:gd name="T5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8" h="80">
                  <a:moveTo>
                    <a:pt x="0" y="80"/>
                  </a:moveTo>
                  <a:lnTo>
                    <a:pt x="0" y="63"/>
                  </a:lnTo>
                  <a:lnTo>
                    <a:pt x="0" y="63"/>
                  </a:lnTo>
                  <a:lnTo>
                    <a:pt x="0" y="56"/>
                  </a:lnTo>
                  <a:lnTo>
                    <a:pt x="1" y="50"/>
                  </a:lnTo>
                  <a:lnTo>
                    <a:pt x="3" y="44"/>
                  </a:lnTo>
                  <a:lnTo>
                    <a:pt x="6" y="39"/>
                  </a:lnTo>
                  <a:lnTo>
                    <a:pt x="11" y="27"/>
                  </a:lnTo>
                  <a:lnTo>
                    <a:pt x="19" y="18"/>
                  </a:lnTo>
                  <a:lnTo>
                    <a:pt x="28" y="10"/>
                  </a:lnTo>
                  <a:lnTo>
                    <a:pt x="39" y="4"/>
                  </a:lnTo>
                  <a:lnTo>
                    <a:pt x="46" y="2"/>
                  </a:lnTo>
                  <a:lnTo>
                    <a:pt x="51" y="1"/>
                  </a:lnTo>
                  <a:lnTo>
                    <a:pt x="58" y="0"/>
                  </a:lnTo>
                  <a:lnTo>
                    <a:pt x="64" y="0"/>
                  </a:lnTo>
                  <a:lnTo>
                    <a:pt x="64" y="0"/>
                  </a:lnTo>
                  <a:lnTo>
                    <a:pt x="70" y="0"/>
                  </a:lnTo>
                  <a:lnTo>
                    <a:pt x="77" y="1"/>
                  </a:lnTo>
                  <a:lnTo>
                    <a:pt x="84" y="2"/>
                  </a:lnTo>
                  <a:lnTo>
                    <a:pt x="89" y="4"/>
                  </a:lnTo>
                  <a:lnTo>
                    <a:pt x="100" y="10"/>
                  </a:lnTo>
                  <a:lnTo>
                    <a:pt x="109" y="18"/>
                  </a:lnTo>
                  <a:lnTo>
                    <a:pt x="118" y="27"/>
                  </a:lnTo>
                  <a:lnTo>
                    <a:pt x="123" y="39"/>
                  </a:lnTo>
                  <a:lnTo>
                    <a:pt x="125" y="44"/>
                  </a:lnTo>
                  <a:lnTo>
                    <a:pt x="127" y="50"/>
                  </a:lnTo>
                  <a:lnTo>
                    <a:pt x="128" y="56"/>
                  </a:lnTo>
                  <a:lnTo>
                    <a:pt x="128" y="63"/>
                  </a:lnTo>
                  <a:lnTo>
                    <a:pt x="128" y="8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2" name="Freeform 423"/>
            <p:cNvSpPr>
              <a:spLocks/>
            </p:cNvSpPr>
            <p:nvPr/>
          </p:nvSpPr>
          <p:spPr bwMode="auto">
            <a:xfrm>
              <a:off x="3003551" y="3000375"/>
              <a:ext cx="87313" cy="61913"/>
            </a:xfrm>
            <a:custGeom>
              <a:avLst/>
              <a:gdLst>
                <a:gd name="T0" fmla="*/ 0 w 55"/>
                <a:gd name="T1" fmla="*/ 39 h 39"/>
                <a:gd name="T2" fmla="*/ 0 w 55"/>
                <a:gd name="T3" fmla="*/ 39 h 39"/>
                <a:gd name="T4" fmla="*/ 2 w 55"/>
                <a:gd name="T5" fmla="*/ 29 h 39"/>
                <a:gd name="T6" fmla="*/ 5 w 55"/>
                <a:gd name="T7" fmla="*/ 22 h 39"/>
                <a:gd name="T8" fmla="*/ 8 w 55"/>
                <a:gd name="T9" fmla="*/ 15 h 39"/>
                <a:gd name="T10" fmla="*/ 12 w 55"/>
                <a:gd name="T11" fmla="*/ 10 h 39"/>
                <a:gd name="T12" fmla="*/ 15 w 55"/>
                <a:gd name="T13" fmla="*/ 5 h 39"/>
                <a:gd name="T14" fmla="*/ 19 w 55"/>
                <a:gd name="T15" fmla="*/ 2 h 39"/>
                <a:gd name="T16" fmla="*/ 24 w 55"/>
                <a:gd name="T17" fmla="*/ 0 h 39"/>
                <a:gd name="T18" fmla="*/ 28 w 55"/>
                <a:gd name="T19" fmla="*/ 0 h 39"/>
                <a:gd name="T20" fmla="*/ 28 w 55"/>
                <a:gd name="T21" fmla="*/ 0 h 39"/>
                <a:gd name="T22" fmla="*/ 32 w 55"/>
                <a:gd name="T23" fmla="*/ 0 h 39"/>
                <a:gd name="T24" fmla="*/ 35 w 55"/>
                <a:gd name="T25" fmla="*/ 2 h 39"/>
                <a:gd name="T26" fmla="*/ 39 w 55"/>
                <a:gd name="T27" fmla="*/ 5 h 39"/>
                <a:gd name="T28" fmla="*/ 43 w 55"/>
                <a:gd name="T29" fmla="*/ 10 h 39"/>
                <a:gd name="T30" fmla="*/ 46 w 55"/>
                <a:gd name="T31" fmla="*/ 15 h 39"/>
                <a:gd name="T32" fmla="*/ 49 w 55"/>
                <a:gd name="T33" fmla="*/ 22 h 39"/>
                <a:gd name="T34" fmla="*/ 52 w 55"/>
                <a:gd name="T35" fmla="*/ 29 h 39"/>
                <a:gd name="T36" fmla="*/ 55 w 55"/>
                <a:gd name="T3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39">
                  <a:moveTo>
                    <a:pt x="0" y="39"/>
                  </a:moveTo>
                  <a:lnTo>
                    <a:pt x="0" y="39"/>
                  </a:lnTo>
                  <a:lnTo>
                    <a:pt x="2" y="29"/>
                  </a:lnTo>
                  <a:lnTo>
                    <a:pt x="5" y="22"/>
                  </a:lnTo>
                  <a:lnTo>
                    <a:pt x="8" y="15"/>
                  </a:lnTo>
                  <a:lnTo>
                    <a:pt x="12" y="10"/>
                  </a:lnTo>
                  <a:lnTo>
                    <a:pt x="15" y="5"/>
                  </a:lnTo>
                  <a:lnTo>
                    <a:pt x="19" y="2"/>
                  </a:lnTo>
                  <a:lnTo>
                    <a:pt x="24" y="0"/>
                  </a:lnTo>
                  <a:lnTo>
                    <a:pt x="28" y="0"/>
                  </a:lnTo>
                  <a:lnTo>
                    <a:pt x="28" y="0"/>
                  </a:lnTo>
                  <a:lnTo>
                    <a:pt x="32" y="0"/>
                  </a:lnTo>
                  <a:lnTo>
                    <a:pt x="35" y="2"/>
                  </a:lnTo>
                  <a:lnTo>
                    <a:pt x="39" y="5"/>
                  </a:lnTo>
                  <a:lnTo>
                    <a:pt x="43" y="10"/>
                  </a:lnTo>
                  <a:lnTo>
                    <a:pt x="46" y="15"/>
                  </a:lnTo>
                  <a:lnTo>
                    <a:pt x="49" y="22"/>
                  </a:lnTo>
                  <a:lnTo>
                    <a:pt x="52" y="29"/>
                  </a:lnTo>
                  <a:lnTo>
                    <a:pt x="55" y="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3" name="Freeform 424"/>
            <p:cNvSpPr>
              <a:spLocks/>
            </p:cNvSpPr>
            <p:nvPr/>
          </p:nvSpPr>
          <p:spPr bwMode="auto">
            <a:xfrm>
              <a:off x="2944813" y="3094038"/>
              <a:ext cx="39688" cy="36513"/>
            </a:xfrm>
            <a:custGeom>
              <a:avLst/>
              <a:gdLst>
                <a:gd name="T0" fmla="*/ 22 w 25"/>
                <a:gd name="T1" fmla="*/ 2 h 23"/>
                <a:gd name="T2" fmla="*/ 22 w 25"/>
                <a:gd name="T3" fmla="*/ 2 h 23"/>
                <a:gd name="T4" fmla="*/ 25 w 25"/>
                <a:gd name="T5" fmla="*/ 5 h 23"/>
                <a:gd name="T6" fmla="*/ 25 w 25"/>
                <a:gd name="T7" fmla="*/ 10 h 23"/>
                <a:gd name="T8" fmla="*/ 25 w 25"/>
                <a:gd name="T9" fmla="*/ 10 h 23"/>
                <a:gd name="T10" fmla="*/ 24 w 25"/>
                <a:gd name="T11" fmla="*/ 15 h 23"/>
                <a:gd name="T12" fmla="*/ 21 w 25"/>
                <a:gd name="T13" fmla="*/ 19 h 23"/>
                <a:gd name="T14" fmla="*/ 17 w 25"/>
                <a:gd name="T15" fmla="*/ 22 h 23"/>
                <a:gd name="T16" fmla="*/ 12 w 25"/>
                <a:gd name="T17" fmla="*/ 23 h 23"/>
                <a:gd name="T18" fmla="*/ 12 w 25"/>
                <a:gd name="T19" fmla="*/ 23 h 23"/>
                <a:gd name="T20" fmla="*/ 8 w 25"/>
                <a:gd name="T21" fmla="*/ 22 h 23"/>
                <a:gd name="T22" fmla="*/ 4 w 25"/>
                <a:gd name="T23" fmla="*/ 19 h 23"/>
                <a:gd name="T24" fmla="*/ 1 w 25"/>
                <a:gd name="T25" fmla="*/ 15 h 23"/>
                <a:gd name="T26" fmla="*/ 0 w 25"/>
                <a:gd name="T27" fmla="*/ 10 h 23"/>
                <a:gd name="T28" fmla="*/ 0 w 25"/>
                <a:gd name="T29" fmla="*/ 10 h 23"/>
                <a:gd name="T30" fmla="*/ 1 w 25"/>
                <a:gd name="T31" fmla="*/ 7 h 23"/>
                <a:gd name="T32" fmla="*/ 2 w 25"/>
                <a:gd name="T33" fmla="*/ 4 h 23"/>
                <a:gd name="T34" fmla="*/ 4 w 25"/>
                <a:gd name="T35" fmla="*/ 2 h 23"/>
                <a:gd name="T36" fmla="*/ 6 w 25"/>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3">
                  <a:moveTo>
                    <a:pt x="22" y="2"/>
                  </a:moveTo>
                  <a:lnTo>
                    <a:pt x="22" y="2"/>
                  </a:lnTo>
                  <a:lnTo>
                    <a:pt x="25" y="5"/>
                  </a:lnTo>
                  <a:lnTo>
                    <a:pt x="25" y="10"/>
                  </a:lnTo>
                  <a:lnTo>
                    <a:pt x="25" y="10"/>
                  </a:lnTo>
                  <a:lnTo>
                    <a:pt x="24" y="15"/>
                  </a:lnTo>
                  <a:lnTo>
                    <a:pt x="21" y="19"/>
                  </a:lnTo>
                  <a:lnTo>
                    <a:pt x="17" y="22"/>
                  </a:lnTo>
                  <a:lnTo>
                    <a:pt x="12" y="23"/>
                  </a:lnTo>
                  <a:lnTo>
                    <a:pt x="12" y="23"/>
                  </a:lnTo>
                  <a:lnTo>
                    <a:pt x="8" y="22"/>
                  </a:lnTo>
                  <a:lnTo>
                    <a:pt x="4" y="19"/>
                  </a:lnTo>
                  <a:lnTo>
                    <a:pt x="1" y="15"/>
                  </a:lnTo>
                  <a:lnTo>
                    <a:pt x="0" y="10"/>
                  </a:lnTo>
                  <a:lnTo>
                    <a:pt x="0" y="10"/>
                  </a:lnTo>
                  <a:lnTo>
                    <a:pt x="1" y="7"/>
                  </a:lnTo>
                  <a:lnTo>
                    <a:pt x="2" y="4"/>
                  </a:lnTo>
                  <a:lnTo>
                    <a:pt x="4" y="2"/>
                  </a:lnTo>
                  <a:lnTo>
                    <a:pt x="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4" name="Line 425"/>
            <p:cNvSpPr>
              <a:spLocks noChangeShapeType="1"/>
            </p:cNvSpPr>
            <p:nvPr/>
          </p:nvSpPr>
          <p:spPr bwMode="auto">
            <a:xfrm flipH="1">
              <a:off x="2986088" y="3073400"/>
              <a:ext cx="123825"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5" name="Freeform 426"/>
            <p:cNvSpPr>
              <a:spLocks/>
            </p:cNvSpPr>
            <p:nvPr/>
          </p:nvSpPr>
          <p:spPr bwMode="auto">
            <a:xfrm>
              <a:off x="3109913" y="3094038"/>
              <a:ext cx="38100" cy="36513"/>
            </a:xfrm>
            <a:custGeom>
              <a:avLst/>
              <a:gdLst>
                <a:gd name="T0" fmla="*/ 19 w 24"/>
                <a:gd name="T1" fmla="*/ 0 h 23"/>
                <a:gd name="T2" fmla="*/ 19 w 24"/>
                <a:gd name="T3" fmla="*/ 0 h 23"/>
                <a:gd name="T4" fmla="*/ 21 w 24"/>
                <a:gd name="T5" fmla="*/ 2 h 23"/>
                <a:gd name="T6" fmla="*/ 22 w 24"/>
                <a:gd name="T7" fmla="*/ 4 h 23"/>
                <a:gd name="T8" fmla="*/ 24 w 24"/>
                <a:gd name="T9" fmla="*/ 7 h 23"/>
                <a:gd name="T10" fmla="*/ 24 w 24"/>
                <a:gd name="T11" fmla="*/ 10 h 23"/>
                <a:gd name="T12" fmla="*/ 24 w 24"/>
                <a:gd name="T13" fmla="*/ 10 h 23"/>
                <a:gd name="T14" fmla="*/ 23 w 24"/>
                <a:gd name="T15" fmla="*/ 15 h 23"/>
                <a:gd name="T16" fmla="*/ 20 w 24"/>
                <a:gd name="T17" fmla="*/ 19 h 23"/>
                <a:gd name="T18" fmla="*/ 17 w 24"/>
                <a:gd name="T19" fmla="*/ 22 h 23"/>
                <a:gd name="T20" fmla="*/ 12 w 24"/>
                <a:gd name="T21" fmla="*/ 23 h 23"/>
                <a:gd name="T22" fmla="*/ 12 w 24"/>
                <a:gd name="T23" fmla="*/ 23 h 23"/>
                <a:gd name="T24" fmla="*/ 7 w 24"/>
                <a:gd name="T25" fmla="*/ 22 h 23"/>
                <a:gd name="T26" fmla="*/ 4 w 24"/>
                <a:gd name="T27" fmla="*/ 19 h 23"/>
                <a:gd name="T28" fmla="*/ 1 w 24"/>
                <a:gd name="T29" fmla="*/ 15 h 23"/>
                <a:gd name="T30" fmla="*/ 0 w 24"/>
                <a:gd name="T31" fmla="*/ 10 h 23"/>
                <a:gd name="T32" fmla="*/ 0 w 24"/>
                <a:gd name="T33" fmla="*/ 10 h 23"/>
                <a:gd name="T34" fmla="*/ 1 w 24"/>
                <a:gd name="T35" fmla="*/ 5 h 23"/>
                <a:gd name="T36" fmla="*/ 3 w 24"/>
                <a:gd name="T3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3">
                  <a:moveTo>
                    <a:pt x="19" y="0"/>
                  </a:moveTo>
                  <a:lnTo>
                    <a:pt x="19" y="0"/>
                  </a:lnTo>
                  <a:lnTo>
                    <a:pt x="21" y="2"/>
                  </a:lnTo>
                  <a:lnTo>
                    <a:pt x="22" y="4"/>
                  </a:lnTo>
                  <a:lnTo>
                    <a:pt x="24" y="7"/>
                  </a:lnTo>
                  <a:lnTo>
                    <a:pt x="24" y="10"/>
                  </a:lnTo>
                  <a:lnTo>
                    <a:pt x="24" y="10"/>
                  </a:lnTo>
                  <a:lnTo>
                    <a:pt x="23" y="15"/>
                  </a:lnTo>
                  <a:lnTo>
                    <a:pt x="20" y="19"/>
                  </a:lnTo>
                  <a:lnTo>
                    <a:pt x="17" y="22"/>
                  </a:lnTo>
                  <a:lnTo>
                    <a:pt x="12" y="23"/>
                  </a:lnTo>
                  <a:lnTo>
                    <a:pt x="12" y="23"/>
                  </a:lnTo>
                  <a:lnTo>
                    <a:pt x="7" y="22"/>
                  </a:lnTo>
                  <a:lnTo>
                    <a:pt x="4" y="19"/>
                  </a:lnTo>
                  <a:lnTo>
                    <a:pt x="1" y="15"/>
                  </a:lnTo>
                  <a:lnTo>
                    <a:pt x="0" y="10"/>
                  </a:lnTo>
                  <a:lnTo>
                    <a:pt x="0" y="10"/>
                  </a:lnTo>
                  <a:lnTo>
                    <a:pt x="1" y="5"/>
                  </a:lnTo>
                  <a:lnTo>
                    <a:pt x="3"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6" name="Freeform 427"/>
            <p:cNvSpPr>
              <a:spLocks/>
            </p:cNvSpPr>
            <p:nvPr/>
          </p:nvSpPr>
          <p:spPr bwMode="auto">
            <a:xfrm>
              <a:off x="2922588" y="3073400"/>
              <a:ext cx="249238" cy="269875"/>
            </a:xfrm>
            <a:custGeom>
              <a:avLst/>
              <a:gdLst>
                <a:gd name="T0" fmla="*/ 23 w 157"/>
                <a:gd name="T1" fmla="*/ 0 h 170"/>
                <a:gd name="T2" fmla="*/ 0 w 157"/>
                <a:gd name="T3" fmla="*/ 0 h 170"/>
                <a:gd name="T4" fmla="*/ 7 w 157"/>
                <a:gd name="T5" fmla="*/ 85 h 170"/>
                <a:gd name="T6" fmla="*/ 0 w 157"/>
                <a:gd name="T7" fmla="*/ 170 h 170"/>
                <a:gd name="T8" fmla="*/ 157 w 157"/>
                <a:gd name="T9" fmla="*/ 170 h 170"/>
                <a:gd name="T10" fmla="*/ 150 w 157"/>
                <a:gd name="T11" fmla="*/ 85 h 170"/>
                <a:gd name="T12" fmla="*/ 157 w 157"/>
                <a:gd name="T13" fmla="*/ 0 h 170"/>
                <a:gd name="T14" fmla="*/ 134 w 157"/>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70">
                  <a:moveTo>
                    <a:pt x="23" y="0"/>
                  </a:moveTo>
                  <a:lnTo>
                    <a:pt x="0" y="0"/>
                  </a:lnTo>
                  <a:lnTo>
                    <a:pt x="7" y="85"/>
                  </a:lnTo>
                  <a:lnTo>
                    <a:pt x="0" y="170"/>
                  </a:lnTo>
                  <a:lnTo>
                    <a:pt x="157" y="170"/>
                  </a:lnTo>
                  <a:lnTo>
                    <a:pt x="150" y="85"/>
                  </a:lnTo>
                  <a:lnTo>
                    <a:pt x="157" y="0"/>
                  </a:lnTo>
                  <a:lnTo>
                    <a:pt x="13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7" name="Line 428"/>
            <p:cNvSpPr>
              <a:spLocks noChangeShapeType="1"/>
            </p:cNvSpPr>
            <p:nvPr/>
          </p:nvSpPr>
          <p:spPr bwMode="auto">
            <a:xfrm>
              <a:off x="3122613" y="3109913"/>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8" name="Freeform 429"/>
            <p:cNvSpPr>
              <a:spLocks/>
            </p:cNvSpPr>
            <p:nvPr/>
          </p:nvSpPr>
          <p:spPr bwMode="auto">
            <a:xfrm>
              <a:off x="2963863" y="2979738"/>
              <a:ext cx="165100" cy="123825"/>
            </a:xfrm>
            <a:custGeom>
              <a:avLst/>
              <a:gdLst>
                <a:gd name="T0" fmla="*/ 0 w 104"/>
                <a:gd name="T1" fmla="*/ 78 h 78"/>
                <a:gd name="T2" fmla="*/ 0 w 104"/>
                <a:gd name="T3" fmla="*/ 78 h 78"/>
                <a:gd name="T4" fmla="*/ 3 w 104"/>
                <a:gd name="T5" fmla="*/ 62 h 78"/>
                <a:gd name="T6" fmla="*/ 7 w 104"/>
                <a:gd name="T7" fmla="*/ 46 h 78"/>
                <a:gd name="T8" fmla="*/ 13 w 104"/>
                <a:gd name="T9" fmla="*/ 33 h 78"/>
                <a:gd name="T10" fmla="*/ 19 w 104"/>
                <a:gd name="T11" fmla="*/ 22 h 78"/>
                <a:gd name="T12" fmla="*/ 26 w 104"/>
                <a:gd name="T13" fmla="*/ 13 h 78"/>
                <a:gd name="T14" fmla="*/ 34 w 104"/>
                <a:gd name="T15" fmla="*/ 5 h 78"/>
                <a:gd name="T16" fmla="*/ 38 w 104"/>
                <a:gd name="T17" fmla="*/ 3 h 78"/>
                <a:gd name="T18" fmla="*/ 43 w 104"/>
                <a:gd name="T19" fmla="*/ 1 h 78"/>
                <a:gd name="T20" fmla="*/ 48 w 104"/>
                <a:gd name="T21" fmla="*/ 0 h 78"/>
                <a:gd name="T22" fmla="*/ 53 w 104"/>
                <a:gd name="T23" fmla="*/ 0 h 78"/>
                <a:gd name="T24" fmla="*/ 53 w 104"/>
                <a:gd name="T25" fmla="*/ 0 h 78"/>
                <a:gd name="T26" fmla="*/ 57 w 104"/>
                <a:gd name="T27" fmla="*/ 0 h 78"/>
                <a:gd name="T28" fmla="*/ 62 w 104"/>
                <a:gd name="T29" fmla="*/ 1 h 78"/>
                <a:gd name="T30" fmla="*/ 66 w 104"/>
                <a:gd name="T31" fmla="*/ 3 h 78"/>
                <a:gd name="T32" fmla="*/ 70 w 104"/>
                <a:gd name="T33" fmla="*/ 5 h 78"/>
                <a:gd name="T34" fmla="*/ 78 w 104"/>
                <a:gd name="T35" fmla="*/ 13 h 78"/>
                <a:gd name="T36" fmla="*/ 86 w 104"/>
                <a:gd name="T37" fmla="*/ 22 h 78"/>
                <a:gd name="T38" fmla="*/ 92 w 104"/>
                <a:gd name="T39" fmla="*/ 33 h 78"/>
                <a:gd name="T40" fmla="*/ 98 w 104"/>
                <a:gd name="T41" fmla="*/ 46 h 78"/>
                <a:gd name="T42" fmla="*/ 101 w 104"/>
                <a:gd name="T43" fmla="*/ 62 h 78"/>
                <a:gd name="T44" fmla="*/ 104 w 104"/>
                <a:gd name="T4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78">
                  <a:moveTo>
                    <a:pt x="0" y="78"/>
                  </a:moveTo>
                  <a:lnTo>
                    <a:pt x="0" y="78"/>
                  </a:lnTo>
                  <a:lnTo>
                    <a:pt x="3" y="62"/>
                  </a:lnTo>
                  <a:lnTo>
                    <a:pt x="7" y="46"/>
                  </a:lnTo>
                  <a:lnTo>
                    <a:pt x="13" y="33"/>
                  </a:lnTo>
                  <a:lnTo>
                    <a:pt x="19" y="22"/>
                  </a:lnTo>
                  <a:lnTo>
                    <a:pt x="26" y="13"/>
                  </a:lnTo>
                  <a:lnTo>
                    <a:pt x="34" y="5"/>
                  </a:lnTo>
                  <a:lnTo>
                    <a:pt x="38" y="3"/>
                  </a:lnTo>
                  <a:lnTo>
                    <a:pt x="43" y="1"/>
                  </a:lnTo>
                  <a:lnTo>
                    <a:pt x="48" y="0"/>
                  </a:lnTo>
                  <a:lnTo>
                    <a:pt x="53" y="0"/>
                  </a:lnTo>
                  <a:lnTo>
                    <a:pt x="53" y="0"/>
                  </a:lnTo>
                  <a:lnTo>
                    <a:pt x="57" y="0"/>
                  </a:lnTo>
                  <a:lnTo>
                    <a:pt x="62" y="1"/>
                  </a:lnTo>
                  <a:lnTo>
                    <a:pt x="66" y="3"/>
                  </a:lnTo>
                  <a:lnTo>
                    <a:pt x="70" y="5"/>
                  </a:lnTo>
                  <a:lnTo>
                    <a:pt x="78" y="13"/>
                  </a:lnTo>
                  <a:lnTo>
                    <a:pt x="86" y="22"/>
                  </a:lnTo>
                  <a:lnTo>
                    <a:pt x="92" y="33"/>
                  </a:lnTo>
                  <a:lnTo>
                    <a:pt x="98" y="46"/>
                  </a:lnTo>
                  <a:lnTo>
                    <a:pt x="101" y="62"/>
                  </a:lnTo>
                  <a:lnTo>
                    <a:pt x="104" y="7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9" name="Freeform 430"/>
            <p:cNvSpPr>
              <a:spLocks/>
            </p:cNvSpPr>
            <p:nvPr/>
          </p:nvSpPr>
          <p:spPr bwMode="auto">
            <a:xfrm>
              <a:off x="2422526" y="3035300"/>
              <a:ext cx="255588" cy="163513"/>
            </a:xfrm>
            <a:custGeom>
              <a:avLst/>
              <a:gdLst>
                <a:gd name="T0" fmla="*/ 18 w 161"/>
                <a:gd name="T1" fmla="*/ 103 h 103"/>
                <a:gd name="T2" fmla="*/ 149 w 161"/>
                <a:gd name="T3" fmla="*/ 103 h 103"/>
                <a:gd name="T4" fmla="*/ 161 w 161"/>
                <a:gd name="T5" fmla="*/ 9 h 103"/>
                <a:gd name="T6" fmla="*/ 161 w 161"/>
                <a:gd name="T7" fmla="*/ 9 h 103"/>
                <a:gd name="T8" fmla="*/ 0 w 161"/>
                <a:gd name="T9" fmla="*/ 0 h 103"/>
              </a:gdLst>
              <a:ahLst/>
              <a:cxnLst>
                <a:cxn ang="0">
                  <a:pos x="T0" y="T1"/>
                </a:cxn>
                <a:cxn ang="0">
                  <a:pos x="T2" y="T3"/>
                </a:cxn>
                <a:cxn ang="0">
                  <a:pos x="T4" y="T5"/>
                </a:cxn>
                <a:cxn ang="0">
                  <a:pos x="T6" y="T7"/>
                </a:cxn>
                <a:cxn ang="0">
                  <a:pos x="T8" y="T9"/>
                </a:cxn>
              </a:cxnLst>
              <a:rect l="0" t="0" r="r" b="b"/>
              <a:pathLst>
                <a:path w="161" h="103">
                  <a:moveTo>
                    <a:pt x="18" y="103"/>
                  </a:moveTo>
                  <a:lnTo>
                    <a:pt x="149" y="103"/>
                  </a:lnTo>
                  <a:lnTo>
                    <a:pt x="161" y="9"/>
                  </a:lnTo>
                  <a:lnTo>
                    <a:pt x="161" y="9"/>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0" name="Freeform 431"/>
            <p:cNvSpPr>
              <a:spLocks/>
            </p:cNvSpPr>
            <p:nvPr/>
          </p:nvSpPr>
          <p:spPr bwMode="auto">
            <a:xfrm>
              <a:off x="2459038" y="3133725"/>
              <a:ext cx="185738" cy="25400"/>
            </a:xfrm>
            <a:custGeom>
              <a:avLst/>
              <a:gdLst>
                <a:gd name="T0" fmla="*/ 108 w 117"/>
                <a:gd name="T1" fmla="*/ 16 h 16"/>
                <a:gd name="T2" fmla="*/ 9 w 117"/>
                <a:gd name="T3" fmla="*/ 16 h 16"/>
                <a:gd name="T4" fmla="*/ 9 w 117"/>
                <a:gd name="T5" fmla="*/ 16 h 16"/>
                <a:gd name="T6" fmla="*/ 6 w 117"/>
                <a:gd name="T7" fmla="*/ 15 h 16"/>
                <a:gd name="T8" fmla="*/ 2 w 117"/>
                <a:gd name="T9" fmla="*/ 14 h 16"/>
                <a:gd name="T10" fmla="*/ 1 w 117"/>
                <a:gd name="T11" fmla="*/ 11 h 16"/>
                <a:gd name="T12" fmla="*/ 0 w 117"/>
                <a:gd name="T13" fmla="*/ 8 h 16"/>
                <a:gd name="T14" fmla="*/ 0 w 117"/>
                <a:gd name="T15" fmla="*/ 8 h 16"/>
                <a:gd name="T16" fmla="*/ 1 w 117"/>
                <a:gd name="T17" fmla="*/ 5 h 16"/>
                <a:gd name="T18" fmla="*/ 2 w 117"/>
                <a:gd name="T19" fmla="*/ 3 h 16"/>
                <a:gd name="T20" fmla="*/ 6 w 117"/>
                <a:gd name="T21" fmla="*/ 1 h 16"/>
                <a:gd name="T22" fmla="*/ 9 w 117"/>
                <a:gd name="T23" fmla="*/ 0 h 16"/>
                <a:gd name="T24" fmla="*/ 108 w 117"/>
                <a:gd name="T25" fmla="*/ 0 h 16"/>
                <a:gd name="T26" fmla="*/ 108 w 117"/>
                <a:gd name="T27" fmla="*/ 0 h 16"/>
                <a:gd name="T28" fmla="*/ 111 w 117"/>
                <a:gd name="T29" fmla="*/ 1 h 16"/>
                <a:gd name="T30" fmla="*/ 115 w 117"/>
                <a:gd name="T31" fmla="*/ 3 h 16"/>
                <a:gd name="T32" fmla="*/ 116 w 117"/>
                <a:gd name="T33" fmla="*/ 5 h 16"/>
                <a:gd name="T34" fmla="*/ 117 w 117"/>
                <a:gd name="T35" fmla="*/ 8 h 16"/>
                <a:gd name="T36" fmla="*/ 117 w 117"/>
                <a:gd name="T37" fmla="*/ 8 h 16"/>
                <a:gd name="T38" fmla="*/ 116 w 117"/>
                <a:gd name="T39" fmla="*/ 11 h 16"/>
                <a:gd name="T40" fmla="*/ 115 w 117"/>
                <a:gd name="T41" fmla="*/ 14 h 16"/>
                <a:gd name="T42" fmla="*/ 111 w 117"/>
                <a:gd name="T43" fmla="*/ 15 h 16"/>
                <a:gd name="T44" fmla="*/ 108 w 117"/>
                <a:gd name="T45" fmla="*/ 16 h 16"/>
                <a:gd name="T46" fmla="*/ 108 w 117"/>
                <a:gd name="T4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6">
                  <a:moveTo>
                    <a:pt x="108" y="16"/>
                  </a:moveTo>
                  <a:lnTo>
                    <a:pt x="9" y="16"/>
                  </a:lnTo>
                  <a:lnTo>
                    <a:pt x="9" y="16"/>
                  </a:lnTo>
                  <a:lnTo>
                    <a:pt x="6" y="15"/>
                  </a:lnTo>
                  <a:lnTo>
                    <a:pt x="2" y="14"/>
                  </a:lnTo>
                  <a:lnTo>
                    <a:pt x="1" y="11"/>
                  </a:lnTo>
                  <a:lnTo>
                    <a:pt x="0" y="8"/>
                  </a:lnTo>
                  <a:lnTo>
                    <a:pt x="0" y="8"/>
                  </a:lnTo>
                  <a:lnTo>
                    <a:pt x="1" y="5"/>
                  </a:lnTo>
                  <a:lnTo>
                    <a:pt x="2" y="3"/>
                  </a:lnTo>
                  <a:lnTo>
                    <a:pt x="6" y="1"/>
                  </a:lnTo>
                  <a:lnTo>
                    <a:pt x="9" y="0"/>
                  </a:lnTo>
                  <a:lnTo>
                    <a:pt x="108" y="0"/>
                  </a:lnTo>
                  <a:lnTo>
                    <a:pt x="108" y="0"/>
                  </a:lnTo>
                  <a:lnTo>
                    <a:pt x="111" y="1"/>
                  </a:lnTo>
                  <a:lnTo>
                    <a:pt x="115" y="3"/>
                  </a:lnTo>
                  <a:lnTo>
                    <a:pt x="116" y="5"/>
                  </a:lnTo>
                  <a:lnTo>
                    <a:pt x="117" y="8"/>
                  </a:lnTo>
                  <a:lnTo>
                    <a:pt x="117" y="8"/>
                  </a:lnTo>
                  <a:lnTo>
                    <a:pt x="116" y="11"/>
                  </a:lnTo>
                  <a:lnTo>
                    <a:pt x="115" y="14"/>
                  </a:lnTo>
                  <a:lnTo>
                    <a:pt x="111" y="15"/>
                  </a:lnTo>
                  <a:lnTo>
                    <a:pt x="108" y="16"/>
                  </a:lnTo>
                  <a:lnTo>
                    <a:pt x="108"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1" name="Freeform 432"/>
            <p:cNvSpPr>
              <a:spLocks/>
            </p:cNvSpPr>
            <p:nvPr/>
          </p:nvSpPr>
          <p:spPr bwMode="auto">
            <a:xfrm>
              <a:off x="2452688" y="3081338"/>
              <a:ext cx="198438" cy="23813"/>
            </a:xfrm>
            <a:custGeom>
              <a:avLst/>
              <a:gdLst>
                <a:gd name="T0" fmla="*/ 117 w 125"/>
                <a:gd name="T1" fmla="*/ 15 h 15"/>
                <a:gd name="T2" fmla="*/ 9 w 125"/>
                <a:gd name="T3" fmla="*/ 15 h 15"/>
                <a:gd name="T4" fmla="*/ 9 w 125"/>
                <a:gd name="T5" fmla="*/ 15 h 15"/>
                <a:gd name="T6" fmla="*/ 5 w 125"/>
                <a:gd name="T7" fmla="*/ 14 h 15"/>
                <a:gd name="T8" fmla="*/ 2 w 125"/>
                <a:gd name="T9" fmla="*/ 13 h 15"/>
                <a:gd name="T10" fmla="*/ 1 w 125"/>
                <a:gd name="T11" fmla="*/ 10 h 15"/>
                <a:gd name="T12" fmla="*/ 0 w 125"/>
                <a:gd name="T13" fmla="*/ 7 h 15"/>
                <a:gd name="T14" fmla="*/ 0 w 125"/>
                <a:gd name="T15" fmla="*/ 7 h 15"/>
                <a:gd name="T16" fmla="*/ 1 w 125"/>
                <a:gd name="T17" fmla="*/ 4 h 15"/>
                <a:gd name="T18" fmla="*/ 2 w 125"/>
                <a:gd name="T19" fmla="*/ 2 h 15"/>
                <a:gd name="T20" fmla="*/ 5 w 125"/>
                <a:gd name="T21" fmla="*/ 0 h 15"/>
                <a:gd name="T22" fmla="*/ 9 w 125"/>
                <a:gd name="T23" fmla="*/ 0 h 15"/>
                <a:gd name="T24" fmla="*/ 117 w 125"/>
                <a:gd name="T25" fmla="*/ 0 h 15"/>
                <a:gd name="T26" fmla="*/ 117 w 125"/>
                <a:gd name="T27" fmla="*/ 0 h 15"/>
                <a:gd name="T28" fmla="*/ 120 w 125"/>
                <a:gd name="T29" fmla="*/ 0 h 15"/>
                <a:gd name="T30" fmla="*/ 123 w 125"/>
                <a:gd name="T31" fmla="*/ 2 h 15"/>
                <a:gd name="T32" fmla="*/ 124 w 125"/>
                <a:gd name="T33" fmla="*/ 4 h 15"/>
                <a:gd name="T34" fmla="*/ 125 w 125"/>
                <a:gd name="T35" fmla="*/ 7 h 15"/>
                <a:gd name="T36" fmla="*/ 125 w 125"/>
                <a:gd name="T37" fmla="*/ 7 h 15"/>
                <a:gd name="T38" fmla="*/ 124 w 125"/>
                <a:gd name="T39" fmla="*/ 10 h 15"/>
                <a:gd name="T40" fmla="*/ 123 w 125"/>
                <a:gd name="T41" fmla="*/ 13 h 15"/>
                <a:gd name="T42" fmla="*/ 120 w 125"/>
                <a:gd name="T43" fmla="*/ 14 h 15"/>
                <a:gd name="T44" fmla="*/ 117 w 125"/>
                <a:gd name="T45" fmla="*/ 15 h 15"/>
                <a:gd name="T46" fmla="*/ 117 w 125"/>
                <a:gd name="T4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5" h="15">
                  <a:moveTo>
                    <a:pt x="117" y="15"/>
                  </a:moveTo>
                  <a:lnTo>
                    <a:pt x="9" y="15"/>
                  </a:lnTo>
                  <a:lnTo>
                    <a:pt x="9" y="15"/>
                  </a:lnTo>
                  <a:lnTo>
                    <a:pt x="5" y="14"/>
                  </a:lnTo>
                  <a:lnTo>
                    <a:pt x="2" y="13"/>
                  </a:lnTo>
                  <a:lnTo>
                    <a:pt x="1" y="10"/>
                  </a:lnTo>
                  <a:lnTo>
                    <a:pt x="0" y="7"/>
                  </a:lnTo>
                  <a:lnTo>
                    <a:pt x="0" y="7"/>
                  </a:lnTo>
                  <a:lnTo>
                    <a:pt x="1" y="4"/>
                  </a:lnTo>
                  <a:lnTo>
                    <a:pt x="2" y="2"/>
                  </a:lnTo>
                  <a:lnTo>
                    <a:pt x="5" y="0"/>
                  </a:lnTo>
                  <a:lnTo>
                    <a:pt x="9" y="0"/>
                  </a:lnTo>
                  <a:lnTo>
                    <a:pt x="117" y="0"/>
                  </a:lnTo>
                  <a:lnTo>
                    <a:pt x="117" y="0"/>
                  </a:lnTo>
                  <a:lnTo>
                    <a:pt x="120" y="0"/>
                  </a:lnTo>
                  <a:lnTo>
                    <a:pt x="123" y="2"/>
                  </a:lnTo>
                  <a:lnTo>
                    <a:pt x="124" y="4"/>
                  </a:lnTo>
                  <a:lnTo>
                    <a:pt x="125" y="7"/>
                  </a:lnTo>
                  <a:lnTo>
                    <a:pt x="125" y="7"/>
                  </a:lnTo>
                  <a:lnTo>
                    <a:pt x="124" y="10"/>
                  </a:lnTo>
                  <a:lnTo>
                    <a:pt x="123" y="13"/>
                  </a:lnTo>
                  <a:lnTo>
                    <a:pt x="120" y="14"/>
                  </a:lnTo>
                  <a:lnTo>
                    <a:pt x="117" y="15"/>
                  </a:lnTo>
                  <a:lnTo>
                    <a:pt x="117" y="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2" name="Freeform 433"/>
            <p:cNvSpPr>
              <a:spLocks noEditPoints="1"/>
            </p:cNvSpPr>
            <p:nvPr/>
          </p:nvSpPr>
          <p:spPr bwMode="auto">
            <a:xfrm>
              <a:off x="2439988" y="3263900"/>
              <a:ext cx="68263" cy="68263"/>
            </a:xfrm>
            <a:custGeom>
              <a:avLst/>
              <a:gdLst>
                <a:gd name="T0" fmla="*/ 22 w 43"/>
                <a:gd name="T1" fmla="*/ 0 h 43"/>
                <a:gd name="T2" fmla="*/ 22 w 43"/>
                <a:gd name="T3" fmla="*/ 0 h 43"/>
                <a:gd name="T4" fmla="*/ 18 w 43"/>
                <a:gd name="T5" fmla="*/ 0 h 43"/>
                <a:gd name="T6" fmla="*/ 13 w 43"/>
                <a:gd name="T7" fmla="*/ 1 h 43"/>
                <a:gd name="T8" fmla="*/ 9 w 43"/>
                <a:gd name="T9" fmla="*/ 3 h 43"/>
                <a:gd name="T10" fmla="*/ 6 w 43"/>
                <a:gd name="T11" fmla="*/ 6 h 43"/>
                <a:gd name="T12" fmla="*/ 3 w 43"/>
                <a:gd name="T13" fmla="*/ 9 h 43"/>
                <a:gd name="T14" fmla="*/ 1 w 43"/>
                <a:gd name="T15" fmla="*/ 14 h 43"/>
                <a:gd name="T16" fmla="*/ 0 w 43"/>
                <a:gd name="T17" fmla="*/ 18 h 43"/>
                <a:gd name="T18" fmla="*/ 0 w 43"/>
                <a:gd name="T19" fmla="*/ 22 h 43"/>
                <a:gd name="T20" fmla="*/ 0 w 43"/>
                <a:gd name="T21" fmla="*/ 22 h 43"/>
                <a:gd name="T22" fmla="*/ 0 w 43"/>
                <a:gd name="T23" fmla="*/ 26 h 43"/>
                <a:gd name="T24" fmla="*/ 1 w 43"/>
                <a:gd name="T25" fmla="*/ 30 h 43"/>
                <a:gd name="T26" fmla="*/ 3 w 43"/>
                <a:gd name="T27" fmla="*/ 34 h 43"/>
                <a:gd name="T28" fmla="*/ 6 w 43"/>
                <a:gd name="T29" fmla="*/ 37 h 43"/>
                <a:gd name="T30" fmla="*/ 9 w 43"/>
                <a:gd name="T31" fmla="*/ 39 h 43"/>
                <a:gd name="T32" fmla="*/ 13 w 43"/>
                <a:gd name="T33" fmla="*/ 41 h 43"/>
                <a:gd name="T34" fmla="*/ 18 w 43"/>
                <a:gd name="T35" fmla="*/ 43 h 43"/>
                <a:gd name="T36" fmla="*/ 22 w 43"/>
                <a:gd name="T37" fmla="*/ 43 h 43"/>
                <a:gd name="T38" fmla="*/ 22 w 43"/>
                <a:gd name="T39" fmla="*/ 43 h 43"/>
                <a:gd name="T40" fmla="*/ 26 w 43"/>
                <a:gd name="T41" fmla="*/ 43 h 43"/>
                <a:gd name="T42" fmla="*/ 30 w 43"/>
                <a:gd name="T43" fmla="*/ 41 h 43"/>
                <a:gd name="T44" fmla="*/ 34 w 43"/>
                <a:gd name="T45" fmla="*/ 39 h 43"/>
                <a:gd name="T46" fmla="*/ 37 w 43"/>
                <a:gd name="T47" fmla="*/ 37 h 43"/>
                <a:gd name="T48" fmla="*/ 39 w 43"/>
                <a:gd name="T49" fmla="*/ 34 h 43"/>
                <a:gd name="T50" fmla="*/ 41 w 43"/>
                <a:gd name="T51" fmla="*/ 30 h 43"/>
                <a:gd name="T52" fmla="*/ 43 w 43"/>
                <a:gd name="T53" fmla="*/ 26 h 43"/>
                <a:gd name="T54" fmla="*/ 43 w 43"/>
                <a:gd name="T55" fmla="*/ 22 h 43"/>
                <a:gd name="T56" fmla="*/ 43 w 43"/>
                <a:gd name="T57" fmla="*/ 22 h 43"/>
                <a:gd name="T58" fmla="*/ 43 w 43"/>
                <a:gd name="T59" fmla="*/ 18 h 43"/>
                <a:gd name="T60" fmla="*/ 41 w 43"/>
                <a:gd name="T61" fmla="*/ 14 h 43"/>
                <a:gd name="T62" fmla="*/ 39 w 43"/>
                <a:gd name="T63" fmla="*/ 9 h 43"/>
                <a:gd name="T64" fmla="*/ 37 w 43"/>
                <a:gd name="T65" fmla="*/ 6 h 43"/>
                <a:gd name="T66" fmla="*/ 34 w 43"/>
                <a:gd name="T67" fmla="*/ 3 h 43"/>
                <a:gd name="T68" fmla="*/ 30 w 43"/>
                <a:gd name="T69" fmla="*/ 1 h 43"/>
                <a:gd name="T70" fmla="*/ 26 w 43"/>
                <a:gd name="T71" fmla="*/ 0 h 43"/>
                <a:gd name="T72" fmla="*/ 22 w 43"/>
                <a:gd name="T73" fmla="*/ 0 h 43"/>
                <a:gd name="T74" fmla="*/ 22 w 43"/>
                <a:gd name="T75" fmla="*/ 0 h 43"/>
                <a:gd name="T76" fmla="*/ 22 w 43"/>
                <a:gd name="T77" fmla="*/ 28 h 43"/>
                <a:gd name="T78" fmla="*/ 22 w 43"/>
                <a:gd name="T79" fmla="*/ 28 h 43"/>
                <a:gd name="T80" fmla="*/ 19 w 43"/>
                <a:gd name="T81" fmla="*/ 28 h 43"/>
                <a:gd name="T82" fmla="*/ 17 w 43"/>
                <a:gd name="T83" fmla="*/ 26 h 43"/>
                <a:gd name="T84" fmla="*/ 15 w 43"/>
                <a:gd name="T85" fmla="*/ 24 h 43"/>
                <a:gd name="T86" fmla="*/ 15 w 43"/>
                <a:gd name="T87" fmla="*/ 22 h 43"/>
                <a:gd name="T88" fmla="*/ 15 w 43"/>
                <a:gd name="T89" fmla="*/ 22 h 43"/>
                <a:gd name="T90" fmla="*/ 15 w 43"/>
                <a:gd name="T91" fmla="*/ 19 h 43"/>
                <a:gd name="T92" fmla="*/ 17 w 43"/>
                <a:gd name="T93" fmla="*/ 17 h 43"/>
                <a:gd name="T94" fmla="*/ 19 w 43"/>
                <a:gd name="T95" fmla="*/ 16 h 43"/>
                <a:gd name="T96" fmla="*/ 22 w 43"/>
                <a:gd name="T97" fmla="*/ 16 h 43"/>
                <a:gd name="T98" fmla="*/ 22 w 43"/>
                <a:gd name="T99" fmla="*/ 16 h 43"/>
                <a:gd name="T100" fmla="*/ 24 w 43"/>
                <a:gd name="T101" fmla="*/ 16 h 43"/>
                <a:gd name="T102" fmla="*/ 26 w 43"/>
                <a:gd name="T103" fmla="*/ 17 h 43"/>
                <a:gd name="T104" fmla="*/ 28 w 43"/>
                <a:gd name="T105" fmla="*/ 19 h 43"/>
                <a:gd name="T106" fmla="*/ 28 w 43"/>
                <a:gd name="T107" fmla="*/ 22 h 43"/>
                <a:gd name="T108" fmla="*/ 28 w 43"/>
                <a:gd name="T109" fmla="*/ 22 h 43"/>
                <a:gd name="T110" fmla="*/ 28 w 43"/>
                <a:gd name="T111" fmla="*/ 24 h 43"/>
                <a:gd name="T112" fmla="*/ 26 w 43"/>
                <a:gd name="T113" fmla="*/ 26 h 43"/>
                <a:gd name="T114" fmla="*/ 24 w 43"/>
                <a:gd name="T115" fmla="*/ 28 h 43"/>
                <a:gd name="T116" fmla="*/ 22 w 43"/>
                <a:gd name="T117" fmla="*/ 28 h 43"/>
                <a:gd name="T118" fmla="*/ 22 w 43"/>
                <a:gd name="T119"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43">
                  <a:moveTo>
                    <a:pt x="22" y="0"/>
                  </a:moveTo>
                  <a:lnTo>
                    <a:pt x="22" y="0"/>
                  </a:lnTo>
                  <a:lnTo>
                    <a:pt x="18" y="0"/>
                  </a:lnTo>
                  <a:lnTo>
                    <a:pt x="13" y="1"/>
                  </a:lnTo>
                  <a:lnTo>
                    <a:pt x="9" y="3"/>
                  </a:lnTo>
                  <a:lnTo>
                    <a:pt x="6" y="6"/>
                  </a:lnTo>
                  <a:lnTo>
                    <a:pt x="3" y="9"/>
                  </a:lnTo>
                  <a:lnTo>
                    <a:pt x="1" y="14"/>
                  </a:lnTo>
                  <a:lnTo>
                    <a:pt x="0" y="18"/>
                  </a:lnTo>
                  <a:lnTo>
                    <a:pt x="0" y="22"/>
                  </a:lnTo>
                  <a:lnTo>
                    <a:pt x="0" y="22"/>
                  </a:lnTo>
                  <a:lnTo>
                    <a:pt x="0" y="26"/>
                  </a:lnTo>
                  <a:lnTo>
                    <a:pt x="1" y="30"/>
                  </a:lnTo>
                  <a:lnTo>
                    <a:pt x="3" y="34"/>
                  </a:lnTo>
                  <a:lnTo>
                    <a:pt x="6" y="37"/>
                  </a:lnTo>
                  <a:lnTo>
                    <a:pt x="9" y="39"/>
                  </a:lnTo>
                  <a:lnTo>
                    <a:pt x="13" y="41"/>
                  </a:lnTo>
                  <a:lnTo>
                    <a:pt x="18" y="43"/>
                  </a:lnTo>
                  <a:lnTo>
                    <a:pt x="22" y="43"/>
                  </a:lnTo>
                  <a:lnTo>
                    <a:pt x="22" y="43"/>
                  </a:lnTo>
                  <a:lnTo>
                    <a:pt x="26" y="43"/>
                  </a:lnTo>
                  <a:lnTo>
                    <a:pt x="30" y="41"/>
                  </a:lnTo>
                  <a:lnTo>
                    <a:pt x="34" y="39"/>
                  </a:lnTo>
                  <a:lnTo>
                    <a:pt x="37" y="37"/>
                  </a:lnTo>
                  <a:lnTo>
                    <a:pt x="39" y="34"/>
                  </a:lnTo>
                  <a:lnTo>
                    <a:pt x="41" y="30"/>
                  </a:lnTo>
                  <a:lnTo>
                    <a:pt x="43" y="26"/>
                  </a:lnTo>
                  <a:lnTo>
                    <a:pt x="43" y="22"/>
                  </a:lnTo>
                  <a:lnTo>
                    <a:pt x="43" y="22"/>
                  </a:lnTo>
                  <a:lnTo>
                    <a:pt x="43" y="18"/>
                  </a:lnTo>
                  <a:lnTo>
                    <a:pt x="41" y="14"/>
                  </a:lnTo>
                  <a:lnTo>
                    <a:pt x="39" y="9"/>
                  </a:lnTo>
                  <a:lnTo>
                    <a:pt x="37" y="6"/>
                  </a:lnTo>
                  <a:lnTo>
                    <a:pt x="34" y="3"/>
                  </a:lnTo>
                  <a:lnTo>
                    <a:pt x="30" y="1"/>
                  </a:lnTo>
                  <a:lnTo>
                    <a:pt x="26" y="0"/>
                  </a:lnTo>
                  <a:lnTo>
                    <a:pt x="22" y="0"/>
                  </a:lnTo>
                  <a:lnTo>
                    <a:pt x="22" y="0"/>
                  </a:lnTo>
                  <a:close/>
                  <a:moveTo>
                    <a:pt x="22" y="28"/>
                  </a:moveTo>
                  <a:lnTo>
                    <a:pt x="22" y="28"/>
                  </a:lnTo>
                  <a:lnTo>
                    <a:pt x="19" y="28"/>
                  </a:lnTo>
                  <a:lnTo>
                    <a:pt x="17" y="26"/>
                  </a:lnTo>
                  <a:lnTo>
                    <a:pt x="15" y="24"/>
                  </a:lnTo>
                  <a:lnTo>
                    <a:pt x="15" y="22"/>
                  </a:lnTo>
                  <a:lnTo>
                    <a:pt x="15" y="22"/>
                  </a:lnTo>
                  <a:lnTo>
                    <a:pt x="15" y="19"/>
                  </a:lnTo>
                  <a:lnTo>
                    <a:pt x="17" y="17"/>
                  </a:lnTo>
                  <a:lnTo>
                    <a:pt x="19" y="16"/>
                  </a:lnTo>
                  <a:lnTo>
                    <a:pt x="22" y="16"/>
                  </a:lnTo>
                  <a:lnTo>
                    <a:pt x="22" y="16"/>
                  </a:lnTo>
                  <a:lnTo>
                    <a:pt x="24" y="16"/>
                  </a:lnTo>
                  <a:lnTo>
                    <a:pt x="26" y="17"/>
                  </a:lnTo>
                  <a:lnTo>
                    <a:pt x="28" y="19"/>
                  </a:lnTo>
                  <a:lnTo>
                    <a:pt x="28" y="22"/>
                  </a:lnTo>
                  <a:lnTo>
                    <a:pt x="28" y="22"/>
                  </a:lnTo>
                  <a:lnTo>
                    <a:pt x="28" y="24"/>
                  </a:lnTo>
                  <a:lnTo>
                    <a:pt x="26" y="26"/>
                  </a:lnTo>
                  <a:lnTo>
                    <a:pt x="24" y="28"/>
                  </a:lnTo>
                  <a:lnTo>
                    <a:pt x="22" y="28"/>
                  </a:lnTo>
                  <a:lnTo>
                    <a:pt x="22" y="28"/>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3" name="Freeform 434"/>
            <p:cNvSpPr>
              <a:spLocks noEditPoints="1"/>
            </p:cNvSpPr>
            <p:nvPr/>
          </p:nvSpPr>
          <p:spPr bwMode="auto">
            <a:xfrm>
              <a:off x="2586038" y="3263900"/>
              <a:ext cx="68263" cy="68263"/>
            </a:xfrm>
            <a:custGeom>
              <a:avLst/>
              <a:gdLst>
                <a:gd name="T0" fmla="*/ 21 w 43"/>
                <a:gd name="T1" fmla="*/ 0 h 43"/>
                <a:gd name="T2" fmla="*/ 21 w 43"/>
                <a:gd name="T3" fmla="*/ 0 h 43"/>
                <a:gd name="T4" fmla="*/ 16 w 43"/>
                <a:gd name="T5" fmla="*/ 0 h 43"/>
                <a:gd name="T6" fmla="*/ 12 w 43"/>
                <a:gd name="T7" fmla="*/ 1 h 43"/>
                <a:gd name="T8" fmla="*/ 9 w 43"/>
                <a:gd name="T9" fmla="*/ 3 h 43"/>
                <a:gd name="T10" fmla="*/ 6 w 43"/>
                <a:gd name="T11" fmla="*/ 6 h 43"/>
                <a:gd name="T12" fmla="*/ 3 w 43"/>
                <a:gd name="T13" fmla="*/ 9 h 43"/>
                <a:gd name="T14" fmla="*/ 1 w 43"/>
                <a:gd name="T15" fmla="*/ 14 h 43"/>
                <a:gd name="T16" fmla="*/ 0 w 43"/>
                <a:gd name="T17" fmla="*/ 18 h 43"/>
                <a:gd name="T18" fmla="*/ 0 w 43"/>
                <a:gd name="T19" fmla="*/ 22 h 43"/>
                <a:gd name="T20" fmla="*/ 0 w 43"/>
                <a:gd name="T21" fmla="*/ 22 h 43"/>
                <a:gd name="T22" fmla="*/ 0 w 43"/>
                <a:gd name="T23" fmla="*/ 26 h 43"/>
                <a:gd name="T24" fmla="*/ 1 w 43"/>
                <a:gd name="T25" fmla="*/ 30 h 43"/>
                <a:gd name="T26" fmla="*/ 3 w 43"/>
                <a:gd name="T27" fmla="*/ 34 h 43"/>
                <a:gd name="T28" fmla="*/ 6 w 43"/>
                <a:gd name="T29" fmla="*/ 37 h 43"/>
                <a:gd name="T30" fmla="*/ 9 w 43"/>
                <a:gd name="T31" fmla="*/ 39 h 43"/>
                <a:gd name="T32" fmla="*/ 12 w 43"/>
                <a:gd name="T33" fmla="*/ 41 h 43"/>
                <a:gd name="T34" fmla="*/ 16 w 43"/>
                <a:gd name="T35" fmla="*/ 43 h 43"/>
                <a:gd name="T36" fmla="*/ 21 w 43"/>
                <a:gd name="T37" fmla="*/ 43 h 43"/>
                <a:gd name="T38" fmla="*/ 21 w 43"/>
                <a:gd name="T39" fmla="*/ 43 h 43"/>
                <a:gd name="T40" fmla="*/ 25 w 43"/>
                <a:gd name="T41" fmla="*/ 43 h 43"/>
                <a:gd name="T42" fmla="*/ 29 w 43"/>
                <a:gd name="T43" fmla="*/ 41 h 43"/>
                <a:gd name="T44" fmla="*/ 34 w 43"/>
                <a:gd name="T45" fmla="*/ 39 h 43"/>
                <a:gd name="T46" fmla="*/ 37 w 43"/>
                <a:gd name="T47" fmla="*/ 37 h 43"/>
                <a:gd name="T48" fmla="*/ 39 w 43"/>
                <a:gd name="T49" fmla="*/ 34 h 43"/>
                <a:gd name="T50" fmla="*/ 41 w 43"/>
                <a:gd name="T51" fmla="*/ 30 h 43"/>
                <a:gd name="T52" fmla="*/ 42 w 43"/>
                <a:gd name="T53" fmla="*/ 26 h 43"/>
                <a:gd name="T54" fmla="*/ 43 w 43"/>
                <a:gd name="T55" fmla="*/ 22 h 43"/>
                <a:gd name="T56" fmla="*/ 43 w 43"/>
                <a:gd name="T57" fmla="*/ 22 h 43"/>
                <a:gd name="T58" fmla="*/ 42 w 43"/>
                <a:gd name="T59" fmla="*/ 18 h 43"/>
                <a:gd name="T60" fmla="*/ 41 w 43"/>
                <a:gd name="T61" fmla="*/ 14 h 43"/>
                <a:gd name="T62" fmla="*/ 39 w 43"/>
                <a:gd name="T63" fmla="*/ 9 h 43"/>
                <a:gd name="T64" fmla="*/ 37 w 43"/>
                <a:gd name="T65" fmla="*/ 6 h 43"/>
                <a:gd name="T66" fmla="*/ 34 w 43"/>
                <a:gd name="T67" fmla="*/ 3 h 43"/>
                <a:gd name="T68" fmla="*/ 29 w 43"/>
                <a:gd name="T69" fmla="*/ 1 h 43"/>
                <a:gd name="T70" fmla="*/ 25 w 43"/>
                <a:gd name="T71" fmla="*/ 0 h 43"/>
                <a:gd name="T72" fmla="*/ 21 w 43"/>
                <a:gd name="T73" fmla="*/ 0 h 43"/>
                <a:gd name="T74" fmla="*/ 21 w 43"/>
                <a:gd name="T75" fmla="*/ 0 h 43"/>
                <a:gd name="T76" fmla="*/ 21 w 43"/>
                <a:gd name="T77" fmla="*/ 28 h 43"/>
                <a:gd name="T78" fmla="*/ 21 w 43"/>
                <a:gd name="T79" fmla="*/ 28 h 43"/>
                <a:gd name="T80" fmla="*/ 18 w 43"/>
                <a:gd name="T81" fmla="*/ 28 h 43"/>
                <a:gd name="T82" fmla="*/ 16 w 43"/>
                <a:gd name="T83" fmla="*/ 26 h 43"/>
                <a:gd name="T84" fmla="*/ 15 w 43"/>
                <a:gd name="T85" fmla="*/ 24 h 43"/>
                <a:gd name="T86" fmla="*/ 14 w 43"/>
                <a:gd name="T87" fmla="*/ 22 h 43"/>
                <a:gd name="T88" fmla="*/ 14 w 43"/>
                <a:gd name="T89" fmla="*/ 22 h 43"/>
                <a:gd name="T90" fmla="*/ 15 w 43"/>
                <a:gd name="T91" fmla="*/ 19 h 43"/>
                <a:gd name="T92" fmla="*/ 16 w 43"/>
                <a:gd name="T93" fmla="*/ 17 h 43"/>
                <a:gd name="T94" fmla="*/ 18 w 43"/>
                <a:gd name="T95" fmla="*/ 16 h 43"/>
                <a:gd name="T96" fmla="*/ 21 w 43"/>
                <a:gd name="T97" fmla="*/ 16 h 43"/>
                <a:gd name="T98" fmla="*/ 21 w 43"/>
                <a:gd name="T99" fmla="*/ 16 h 43"/>
                <a:gd name="T100" fmla="*/ 23 w 43"/>
                <a:gd name="T101" fmla="*/ 16 h 43"/>
                <a:gd name="T102" fmla="*/ 25 w 43"/>
                <a:gd name="T103" fmla="*/ 17 h 43"/>
                <a:gd name="T104" fmla="*/ 26 w 43"/>
                <a:gd name="T105" fmla="*/ 19 h 43"/>
                <a:gd name="T106" fmla="*/ 27 w 43"/>
                <a:gd name="T107" fmla="*/ 22 h 43"/>
                <a:gd name="T108" fmla="*/ 27 w 43"/>
                <a:gd name="T109" fmla="*/ 22 h 43"/>
                <a:gd name="T110" fmla="*/ 26 w 43"/>
                <a:gd name="T111" fmla="*/ 24 h 43"/>
                <a:gd name="T112" fmla="*/ 25 w 43"/>
                <a:gd name="T113" fmla="*/ 26 h 43"/>
                <a:gd name="T114" fmla="*/ 23 w 43"/>
                <a:gd name="T115" fmla="*/ 28 h 43"/>
                <a:gd name="T116" fmla="*/ 21 w 43"/>
                <a:gd name="T117" fmla="*/ 28 h 43"/>
                <a:gd name="T118" fmla="*/ 21 w 43"/>
                <a:gd name="T119"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43">
                  <a:moveTo>
                    <a:pt x="21" y="0"/>
                  </a:moveTo>
                  <a:lnTo>
                    <a:pt x="21" y="0"/>
                  </a:lnTo>
                  <a:lnTo>
                    <a:pt x="16" y="0"/>
                  </a:lnTo>
                  <a:lnTo>
                    <a:pt x="12" y="1"/>
                  </a:lnTo>
                  <a:lnTo>
                    <a:pt x="9" y="3"/>
                  </a:lnTo>
                  <a:lnTo>
                    <a:pt x="6" y="6"/>
                  </a:lnTo>
                  <a:lnTo>
                    <a:pt x="3" y="9"/>
                  </a:lnTo>
                  <a:lnTo>
                    <a:pt x="1" y="14"/>
                  </a:lnTo>
                  <a:lnTo>
                    <a:pt x="0" y="18"/>
                  </a:lnTo>
                  <a:lnTo>
                    <a:pt x="0" y="22"/>
                  </a:lnTo>
                  <a:lnTo>
                    <a:pt x="0" y="22"/>
                  </a:lnTo>
                  <a:lnTo>
                    <a:pt x="0" y="26"/>
                  </a:lnTo>
                  <a:lnTo>
                    <a:pt x="1" y="30"/>
                  </a:lnTo>
                  <a:lnTo>
                    <a:pt x="3" y="34"/>
                  </a:lnTo>
                  <a:lnTo>
                    <a:pt x="6" y="37"/>
                  </a:lnTo>
                  <a:lnTo>
                    <a:pt x="9" y="39"/>
                  </a:lnTo>
                  <a:lnTo>
                    <a:pt x="12" y="41"/>
                  </a:lnTo>
                  <a:lnTo>
                    <a:pt x="16" y="43"/>
                  </a:lnTo>
                  <a:lnTo>
                    <a:pt x="21" y="43"/>
                  </a:lnTo>
                  <a:lnTo>
                    <a:pt x="21" y="43"/>
                  </a:lnTo>
                  <a:lnTo>
                    <a:pt x="25" y="43"/>
                  </a:lnTo>
                  <a:lnTo>
                    <a:pt x="29" y="41"/>
                  </a:lnTo>
                  <a:lnTo>
                    <a:pt x="34" y="39"/>
                  </a:lnTo>
                  <a:lnTo>
                    <a:pt x="37" y="37"/>
                  </a:lnTo>
                  <a:lnTo>
                    <a:pt x="39" y="34"/>
                  </a:lnTo>
                  <a:lnTo>
                    <a:pt x="41" y="30"/>
                  </a:lnTo>
                  <a:lnTo>
                    <a:pt x="42" y="26"/>
                  </a:lnTo>
                  <a:lnTo>
                    <a:pt x="43" y="22"/>
                  </a:lnTo>
                  <a:lnTo>
                    <a:pt x="43" y="22"/>
                  </a:lnTo>
                  <a:lnTo>
                    <a:pt x="42" y="18"/>
                  </a:lnTo>
                  <a:lnTo>
                    <a:pt x="41" y="14"/>
                  </a:lnTo>
                  <a:lnTo>
                    <a:pt x="39" y="9"/>
                  </a:lnTo>
                  <a:lnTo>
                    <a:pt x="37" y="6"/>
                  </a:lnTo>
                  <a:lnTo>
                    <a:pt x="34" y="3"/>
                  </a:lnTo>
                  <a:lnTo>
                    <a:pt x="29" y="1"/>
                  </a:lnTo>
                  <a:lnTo>
                    <a:pt x="25" y="0"/>
                  </a:lnTo>
                  <a:lnTo>
                    <a:pt x="21" y="0"/>
                  </a:lnTo>
                  <a:lnTo>
                    <a:pt x="21" y="0"/>
                  </a:lnTo>
                  <a:close/>
                  <a:moveTo>
                    <a:pt x="21" y="28"/>
                  </a:moveTo>
                  <a:lnTo>
                    <a:pt x="21" y="28"/>
                  </a:lnTo>
                  <a:lnTo>
                    <a:pt x="18" y="28"/>
                  </a:lnTo>
                  <a:lnTo>
                    <a:pt x="16" y="26"/>
                  </a:lnTo>
                  <a:lnTo>
                    <a:pt x="15" y="24"/>
                  </a:lnTo>
                  <a:lnTo>
                    <a:pt x="14" y="22"/>
                  </a:lnTo>
                  <a:lnTo>
                    <a:pt x="14" y="22"/>
                  </a:lnTo>
                  <a:lnTo>
                    <a:pt x="15" y="19"/>
                  </a:lnTo>
                  <a:lnTo>
                    <a:pt x="16" y="17"/>
                  </a:lnTo>
                  <a:lnTo>
                    <a:pt x="18" y="16"/>
                  </a:lnTo>
                  <a:lnTo>
                    <a:pt x="21" y="16"/>
                  </a:lnTo>
                  <a:lnTo>
                    <a:pt x="21" y="16"/>
                  </a:lnTo>
                  <a:lnTo>
                    <a:pt x="23" y="16"/>
                  </a:lnTo>
                  <a:lnTo>
                    <a:pt x="25" y="17"/>
                  </a:lnTo>
                  <a:lnTo>
                    <a:pt x="26" y="19"/>
                  </a:lnTo>
                  <a:lnTo>
                    <a:pt x="27" y="22"/>
                  </a:lnTo>
                  <a:lnTo>
                    <a:pt x="27" y="22"/>
                  </a:lnTo>
                  <a:lnTo>
                    <a:pt x="26" y="24"/>
                  </a:lnTo>
                  <a:lnTo>
                    <a:pt x="25" y="26"/>
                  </a:lnTo>
                  <a:lnTo>
                    <a:pt x="23" y="28"/>
                  </a:lnTo>
                  <a:lnTo>
                    <a:pt x="21" y="28"/>
                  </a:lnTo>
                  <a:lnTo>
                    <a:pt x="21" y="28"/>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4" name="Freeform 435"/>
            <p:cNvSpPr>
              <a:spLocks/>
            </p:cNvSpPr>
            <p:nvPr/>
          </p:nvSpPr>
          <p:spPr bwMode="auto">
            <a:xfrm>
              <a:off x="2320926" y="3005138"/>
              <a:ext cx="38100" cy="36513"/>
            </a:xfrm>
            <a:custGeom>
              <a:avLst/>
              <a:gdLst>
                <a:gd name="T0" fmla="*/ 24 w 24"/>
                <a:gd name="T1" fmla="*/ 12 h 23"/>
                <a:gd name="T2" fmla="*/ 24 w 24"/>
                <a:gd name="T3" fmla="*/ 12 h 23"/>
                <a:gd name="T4" fmla="*/ 24 w 24"/>
                <a:gd name="T5" fmla="*/ 16 h 23"/>
                <a:gd name="T6" fmla="*/ 21 w 24"/>
                <a:gd name="T7" fmla="*/ 20 h 23"/>
                <a:gd name="T8" fmla="*/ 16 w 24"/>
                <a:gd name="T9" fmla="*/ 23 h 23"/>
                <a:gd name="T10" fmla="*/ 12 w 24"/>
                <a:gd name="T11" fmla="*/ 23 h 23"/>
                <a:gd name="T12" fmla="*/ 12 w 24"/>
                <a:gd name="T13" fmla="*/ 23 h 23"/>
                <a:gd name="T14" fmla="*/ 7 w 24"/>
                <a:gd name="T15" fmla="*/ 23 h 23"/>
                <a:gd name="T16" fmla="*/ 4 w 24"/>
                <a:gd name="T17" fmla="*/ 20 h 23"/>
                <a:gd name="T18" fmla="*/ 1 w 24"/>
                <a:gd name="T19" fmla="*/ 16 h 23"/>
                <a:gd name="T20" fmla="*/ 0 w 24"/>
                <a:gd name="T21" fmla="*/ 12 h 23"/>
                <a:gd name="T22" fmla="*/ 0 w 24"/>
                <a:gd name="T23" fmla="*/ 12 h 23"/>
                <a:gd name="T24" fmla="*/ 1 w 24"/>
                <a:gd name="T25" fmla="*/ 7 h 23"/>
                <a:gd name="T26" fmla="*/ 4 w 24"/>
                <a:gd name="T27" fmla="*/ 4 h 23"/>
                <a:gd name="T28" fmla="*/ 7 w 24"/>
                <a:gd name="T29" fmla="*/ 1 h 23"/>
                <a:gd name="T30" fmla="*/ 12 w 24"/>
                <a:gd name="T31" fmla="*/ 0 h 23"/>
                <a:gd name="T32" fmla="*/ 12 w 24"/>
                <a:gd name="T33" fmla="*/ 0 h 23"/>
                <a:gd name="T34" fmla="*/ 16 w 24"/>
                <a:gd name="T35" fmla="*/ 1 h 23"/>
                <a:gd name="T36" fmla="*/ 21 w 24"/>
                <a:gd name="T37" fmla="*/ 4 h 23"/>
                <a:gd name="T38" fmla="*/ 24 w 24"/>
                <a:gd name="T39" fmla="*/ 7 h 23"/>
                <a:gd name="T40" fmla="*/ 24 w 24"/>
                <a:gd name="T41" fmla="*/ 12 h 23"/>
                <a:gd name="T42" fmla="*/ 24 w 24"/>
                <a:gd name="T4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24" y="12"/>
                  </a:moveTo>
                  <a:lnTo>
                    <a:pt x="24" y="12"/>
                  </a:lnTo>
                  <a:lnTo>
                    <a:pt x="24" y="16"/>
                  </a:lnTo>
                  <a:lnTo>
                    <a:pt x="21" y="20"/>
                  </a:lnTo>
                  <a:lnTo>
                    <a:pt x="16" y="23"/>
                  </a:lnTo>
                  <a:lnTo>
                    <a:pt x="12" y="23"/>
                  </a:lnTo>
                  <a:lnTo>
                    <a:pt x="12" y="23"/>
                  </a:lnTo>
                  <a:lnTo>
                    <a:pt x="7" y="23"/>
                  </a:lnTo>
                  <a:lnTo>
                    <a:pt x="4" y="20"/>
                  </a:lnTo>
                  <a:lnTo>
                    <a:pt x="1" y="16"/>
                  </a:lnTo>
                  <a:lnTo>
                    <a:pt x="0" y="12"/>
                  </a:lnTo>
                  <a:lnTo>
                    <a:pt x="0" y="12"/>
                  </a:lnTo>
                  <a:lnTo>
                    <a:pt x="1" y="7"/>
                  </a:lnTo>
                  <a:lnTo>
                    <a:pt x="4" y="4"/>
                  </a:lnTo>
                  <a:lnTo>
                    <a:pt x="7" y="1"/>
                  </a:lnTo>
                  <a:lnTo>
                    <a:pt x="12" y="0"/>
                  </a:lnTo>
                  <a:lnTo>
                    <a:pt x="12" y="0"/>
                  </a:lnTo>
                  <a:lnTo>
                    <a:pt x="16" y="1"/>
                  </a:lnTo>
                  <a:lnTo>
                    <a:pt x="21" y="4"/>
                  </a:lnTo>
                  <a:lnTo>
                    <a:pt x="24" y="7"/>
                  </a:lnTo>
                  <a:lnTo>
                    <a:pt x="24" y="12"/>
                  </a:lnTo>
                  <a:lnTo>
                    <a:pt x="24" y="1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5" name="Freeform 436"/>
            <p:cNvSpPr>
              <a:spLocks/>
            </p:cNvSpPr>
            <p:nvPr/>
          </p:nvSpPr>
          <p:spPr bwMode="auto">
            <a:xfrm>
              <a:off x="2354263" y="3028950"/>
              <a:ext cx="285750" cy="222250"/>
            </a:xfrm>
            <a:custGeom>
              <a:avLst/>
              <a:gdLst>
                <a:gd name="T0" fmla="*/ 180 w 180"/>
                <a:gd name="T1" fmla="*/ 140 h 140"/>
                <a:gd name="T2" fmla="*/ 47 w 180"/>
                <a:gd name="T3" fmla="*/ 140 h 140"/>
                <a:gd name="T4" fmla="*/ 22 w 180"/>
                <a:gd name="T5" fmla="*/ 4 h 140"/>
                <a:gd name="T6" fmla="*/ 0 w 180"/>
                <a:gd name="T7" fmla="*/ 0 h 140"/>
              </a:gdLst>
              <a:ahLst/>
              <a:cxnLst>
                <a:cxn ang="0">
                  <a:pos x="T0" y="T1"/>
                </a:cxn>
                <a:cxn ang="0">
                  <a:pos x="T2" y="T3"/>
                </a:cxn>
                <a:cxn ang="0">
                  <a:pos x="T4" y="T5"/>
                </a:cxn>
                <a:cxn ang="0">
                  <a:pos x="T6" y="T7"/>
                </a:cxn>
              </a:cxnLst>
              <a:rect l="0" t="0" r="r" b="b"/>
              <a:pathLst>
                <a:path w="180" h="140">
                  <a:moveTo>
                    <a:pt x="180" y="140"/>
                  </a:moveTo>
                  <a:lnTo>
                    <a:pt x="47" y="140"/>
                  </a:lnTo>
                  <a:lnTo>
                    <a:pt x="22" y="4"/>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6" name="Freeform 437"/>
            <p:cNvSpPr>
              <a:spLocks/>
            </p:cNvSpPr>
            <p:nvPr/>
          </p:nvSpPr>
          <p:spPr bwMode="auto">
            <a:xfrm>
              <a:off x="3455988" y="3033713"/>
              <a:ext cx="125413" cy="127000"/>
            </a:xfrm>
            <a:custGeom>
              <a:avLst/>
              <a:gdLst>
                <a:gd name="T0" fmla="*/ 59 w 79"/>
                <a:gd name="T1" fmla="*/ 80 h 80"/>
                <a:gd name="T2" fmla="*/ 59 w 79"/>
                <a:gd name="T3" fmla="*/ 60 h 80"/>
                <a:gd name="T4" fmla="*/ 71 w 79"/>
                <a:gd name="T5" fmla="*/ 63 h 80"/>
                <a:gd name="T6" fmla="*/ 71 w 79"/>
                <a:gd name="T7" fmla="*/ 63 h 80"/>
                <a:gd name="T8" fmla="*/ 75 w 79"/>
                <a:gd name="T9" fmla="*/ 63 h 80"/>
                <a:gd name="T10" fmla="*/ 78 w 79"/>
                <a:gd name="T11" fmla="*/ 62 h 80"/>
                <a:gd name="T12" fmla="*/ 79 w 79"/>
                <a:gd name="T13" fmla="*/ 61 h 80"/>
                <a:gd name="T14" fmla="*/ 79 w 79"/>
                <a:gd name="T15" fmla="*/ 59 h 80"/>
                <a:gd name="T16" fmla="*/ 77 w 79"/>
                <a:gd name="T17" fmla="*/ 55 h 80"/>
                <a:gd name="T18" fmla="*/ 77 w 79"/>
                <a:gd name="T19" fmla="*/ 55 h 80"/>
                <a:gd name="T20" fmla="*/ 39 w 79"/>
                <a:gd name="T21" fmla="*/ 0 h 80"/>
                <a:gd name="T22" fmla="*/ 39 w 79"/>
                <a:gd name="T23" fmla="*/ 0 h 80"/>
                <a:gd name="T24" fmla="*/ 2 w 79"/>
                <a:gd name="T25" fmla="*/ 55 h 80"/>
                <a:gd name="T26" fmla="*/ 2 w 79"/>
                <a:gd name="T27" fmla="*/ 55 h 80"/>
                <a:gd name="T28" fmla="*/ 0 w 79"/>
                <a:gd name="T29" fmla="*/ 59 h 80"/>
                <a:gd name="T30" fmla="*/ 0 w 79"/>
                <a:gd name="T31" fmla="*/ 61 h 80"/>
                <a:gd name="T32" fmla="*/ 1 w 79"/>
                <a:gd name="T33" fmla="*/ 62 h 80"/>
                <a:gd name="T34" fmla="*/ 4 w 79"/>
                <a:gd name="T35" fmla="*/ 63 h 80"/>
                <a:gd name="T36" fmla="*/ 8 w 79"/>
                <a:gd name="T37" fmla="*/ 63 h 80"/>
                <a:gd name="T38" fmla="*/ 18 w 79"/>
                <a:gd name="T39" fmla="*/ 60 h 80"/>
                <a:gd name="T40" fmla="*/ 18 w 79"/>
                <a:gd name="T4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0">
                  <a:moveTo>
                    <a:pt x="59" y="80"/>
                  </a:moveTo>
                  <a:lnTo>
                    <a:pt x="59" y="60"/>
                  </a:lnTo>
                  <a:lnTo>
                    <a:pt x="71" y="63"/>
                  </a:lnTo>
                  <a:lnTo>
                    <a:pt x="71" y="63"/>
                  </a:lnTo>
                  <a:lnTo>
                    <a:pt x="75" y="63"/>
                  </a:lnTo>
                  <a:lnTo>
                    <a:pt x="78" y="62"/>
                  </a:lnTo>
                  <a:lnTo>
                    <a:pt x="79" y="61"/>
                  </a:lnTo>
                  <a:lnTo>
                    <a:pt x="79" y="59"/>
                  </a:lnTo>
                  <a:lnTo>
                    <a:pt x="77" y="55"/>
                  </a:lnTo>
                  <a:lnTo>
                    <a:pt x="77" y="55"/>
                  </a:lnTo>
                  <a:lnTo>
                    <a:pt x="39" y="0"/>
                  </a:lnTo>
                  <a:lnTo>
                    <a:pt x="39" y="0"/>
                  </a:lnTo>
                  <a:lnTo>
                    <a:pt x="2" y="55"/>
                  </a:lnTo>
                  <a:lnTo>
                    <a:pt x="2" y="55"/>
                  </a:lnTo>
                  <a:lnTo>
                    <a:pt x="0" y="59"/>
                  </a:lnTo>
                  <a:lnTo>
                    <a:pt x="0" y="61"/>
                  </a:lnTo>
                  <a:lnTo>
                    <a:pt x="1" y="62"/>
                  </a:lnTo>
                  <a:lnTo>
                    <a:pt x="4" y="63"/>
                  </a:lnTo>
                  <a:lnTo>
                    <a:pt x="8" y="63"/>
                  </a:lnTo>
                  <a:lnTo>
                    <a:pt x="18" y="60"/>
                  </a:lnTo>
                  <a:lnTo>
                    <a:pt x="18" y="8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7" name="Freeform 438"/>
            <p:cNvSpPr>
              <a:spLocks/>
            </p:cNvSpPr>
            <p:nvPr/>
          </p:nvSpPr>
          <p:spPr bwMode="auto">
            <a:xfrm>
              <a:off x="3359151" y="3281363"/>
              <a:ext cx="153988" cy="163513"/>
            </a:xfrm>
            <a:custGeom>
              <a:avLst/>
              <a:gdLst>
                <a:gd name="T0" fmla="*/ 0 w 97"/>
                <a:gd name="T1" fmla="*/ 0 h 103"/>
                <a:gd name="T2" fmla="*/ 0 w 97"/>
                <a:gd name="T3" fmla="*/ 103 h 103"/>
                <a:gd name="T4" fmla="*/ 97 w 97"/>
                <a:gd name="T5" fmla="*/ 103 h 103"/>
              </a:gdLst>
              <a:ahLst/>
              <a:cxnLst>
                <a:cxn ang="0">
                  <a:pos x="T0" y="T1"/>
                </a:cxn>
                <a:cxn ang="0">
                  <a:pos x="T2" y="T3"/>
                </a:cxn>
                <a:cxn ang="0">
                  <a:pos x="T4" y="T5"/>
                </a:cxn>
              </a:cxnLst>
              <a:rect l="0" t="0" r="r" b="b"/>
              <a:pathLst>
                <a:path w="97" h="103">
                  <a:moveTo>
                    <a:pt x="0" y="0"/>
                  </a:moveTo>
                  <a:lnTo>
                    <a:pt x="0" y="103"/>
                  </a:lnTo>
                  <a:lnTo>
                    <a:pt x="97" y="10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8" name="Freeform 439"/>
            <p:cNvSpPr>
              <a:spLocks/>
            </p:cNvSpPr>
            <p:nvPr/>
          </p:nvSpPr>
          <p:spPr bwMode="auto">
            <a:xfrm>
              <a:off x="3525838" y="3194050"/>
              <a:ext cx="153988" cy="250825"/>
            </a:xfrm>
            <a:custGeom>
              <a:avLst/>
              <a:gdLst>
                <a:gd name="T0" fmla="*/ 0 w 97"/>
                <a:gd name="T1" fmla="*/ 0 h 158"/>
                <a:gd name="T2" fmla="*/ 0 w 97"/>
                <a:gd name="T3" fmla="*/ 158 h 158"/>
                <a:gd name="T4" fmla="*/ 97 w 97"/>
                <a:gd name="T5" fmla="*/ 158 h 158"/>
                <a:gd name="T6" fmla="*/ 97 w 97"/>
                <a:gd name="T7" fmla="*/ 55 h 158"/>
              </a:gdLst>
              <a:ahLst/>
              <a:cxnLst>
                <a:cxn ang="0">
                  <a:pos x="T0" y="T1"/>
                </a:cxn>
                <a:cxn ang="0">
                  <a:pos x="T2" y="T3"/>
                </a:cxn>
                <a:cxn ang="0">
                  <a:pos x="T4" y="T5"/>
                </a:cxn>
                <a:cxn ang="0">
                  <a:pos x="T6" y="T7"/>
                </a:cxn>
              </a:cxnLst>
              <a:rect l="0" t="0" r="r" b="b"/>
              <a:pathLst>
                <a:path w="97" h="158">
                  <a:moveTo>
                    <a:pt x="0" y="0"/>
                  </a:moveTo>
                  <a:lnTo>
                    <a:pt x="0" y="158"/>
                  </a:lnTo>
                  <a:lnTo>
                    <a:pt x="97" y="158"/>
                  </a:lnTo>
                  <a:lnTo>
                    <a:pt x="97" y="5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9" name="Freeform 440"/>
            <p:cNvSpPr>
              <a:spLocks/>
            </p:cNvSpPr>
            <p:nvPr/>
          </p:nvSpPr>
          <p:spPr bwMode="auto">
            <a:xfrm>
              <a:off x="3302001" y="3163888"/>
              <a:ext cx="217488" cy="117475"/>
            </a:xfrm>
            <a:custGeom>
              <a:avLst/>
              <a:gdLst>
                <a:gd name="T0" fmla="*/ 137 w 137"/>
                <a:gd name="T1" fmla="*/ 0 h 74"/>
                <a:gd name="T2" fmla="*/ 97 w 137"/>
                <a:gd name="T3" fmla="*/ 52 h 74"/>
                <a:gd name="T4" fmla="*/ 0 w 137"/>
                <a:gd name="T5" fmla="*/ 74 h 74"/>
                <a:gd name="T6" fmla="*/ 37 w 137"/>
                <a:gd name="T7" fmla="*/ 28 h 74"/>
                <a:gd name="T8" fmla="*/ 137 w 137"/>
                <a:gd name="T9" fmla="*/ 0 h 74"/>
              </a:gdLst>
              <a:ahLst/>
              <a:cxnLst>
                <a:cxn ang="0">
                  <a:pos x="T0" y="T1"/>
                </a:cxn>
                <a:cxn ang="0">
                  <a:pos x="T2" y="T3"/>
                </a:cxn>
                <a:cxn ang="0">
                  <a:pos x="T4" y="T5"/>
                </a:cxn>
                <a:cxn ang="0">
                  <a:pos x="T6" y="T7"/>
                </a:cxn>
                <a:cxn ang="0">
                  <a:pos x="T8" y="T9"/>
                </a:cxn>
              </a:cxnLst>
              <a:rect l="0" t="0" r="r" b="b"/>
              <a:pathLst>
                <a:path w="137" h="74">
                  <a:moveTo>
                    <a:pt x="137" y="0"/>
                  </a:moveTo>
                  <a:lnTo>
                    <a:pt x="97" y="52"/>
                  </a:lnTo>
                  <a:lnTo>
                    <a:pt x="0" y="74"/>
                  </a:lnTo>
                  <a:lnTo>
                    <a:pt x="37" y="28"/>
                  </a:lnTo>
                  <a:lnTo>
                    <a:pt x="137"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0" name="Freeform 441"/>
            <p:cNvSpPr>
              <a:spLocks/>
            </p:cNvSpPr>
            <p:nvPr/>
          </p:nvSpPr>
          <p:spPr bwMode="auto">
            <a:xfrm>
              <a:off x="3400426" y="3343275"/>
              <a:ext cx="61913" cy="14288"/>
            </a:xfrm>
            <a:custGeom>
              <a:avLst/>
              <a:gdLst>
                <a:gd name="T0" fmla="*/ 39 w 39"/>
                <a:gd name="T1" fmla="*/ 0 h 9"/>
                <a:gd name="T2" fmla="*/ 0 w 39"/>
                <a:gd name="T3" fmla="*/ 2 h 9"/>
                <a:gd name="T4" fmla="*/ 0 w 39"/>
                <a:gd name="T5" fmla="*/ 9 h 9"/>
              </a:gdLst>
              <a:ahLst/>
              <a:cxnLst>
                <a:cxn ang="0">
                  <a:pos x="T0" y="T1"/>
                </a:cxn>
                <a:cxn ang="0">
                  <a:pos x="T2" y="T3"/>
                </a:cxn>
                <a:cxn ang="0">
                  <a:pos x="T4" y="T5"/>
                </a:cxn>
              </a:cxnLst>
              <a:rect l="0" t="0" r="r" b="b"/>
              <a:pathLst>
                <a:path w="39" h="9">
                  <a:moveTo>
                    <a:pt x="39" y="0"/>
                  </a:moveTo>
                  <a:lnTo>
                    <a:pt x="0" y="2"/>
                  </a:lnTo>
                  <a:lnTo>
                    <a:pt x="0" y="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1" name="Freeform 442"/>
            <p:cNvSpPr>
              <a:spLocks/>
            </p:cNvSpPr>
            <p:nvPr/>
          </p:nvSpPr>
          <p:spPr bwMode="auto">
            <a:xfrm>
              <a:off x="3400426" y="3303588"/>
              <a:ext cx="80963" cy="19050"/>
            </a:xfrm>
            <a:custGeom>
              <a:avLst/>
              <a:gdLst>
                <a:gd name="T0" fmla="*/ 51 w 51"/>
                <a:gd name="T1" fmla="*/ 0 h 12"/>
                <a:gd name="T2" fmla="*/ 0 w 51"/>
                <a:gd name="T3" fmla="*/ 5 h 12"/>
                <a:gd name="T4" fmla="*/ 0 w 51"/>
                <a:gd name="T5" fmla="*/ 12 h 12"/>
              </a:gdLst>
              <a:ahLst/>
              <a:cxnLst>
                <a:cxn ang="0">
                  <a:pos x="T0" y="T1"/>
                </a:cxn>
                <a:cxn ang="0">
                  <a:pos x="T2" y="T3"/>
                </a:cxn>
                <a:cxn ang="0">
                  <a:pos x="T4" y="T5"/>
                </a:cxn>
              </a:cxnLst>
              <a:rect l="0" t="0" r="r" b="b"/>
              <a:pathLst>
                <a:path w="51" h="12">
                  <a:moveTo>
                    <a:pt x="51" y="0"/>
                  </a:moveTo>
                  <a:lnTo>
                    <a:pt x="0" y="5"/>
                  </a:lnTo>
                  <a:lnTo>
                    <a:pt x="0"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2" name="Freeform 443"/>
            <p:cNvSpPr>
              <a:spLocks/>
            </p:cNvSpPr>
            <p:nvPr/>
          </p:nvSpPr>
          <p:spPr bwMode="auto">
            <a:xfrm>
              <a:off x="3519488" y="3163888"/>
              <a:ext cx="217488" cy="117475"/>
            </a:xfrm>
            <a:custGeom>
              <a:avLst/>
              <a:gdLst>
                <a:gd name="T0" fmla="*/ 0 w 137"/>
                <a:gd name="T1" fmla="*/ 0 h 74"/>
                <a:gd name="T2" fmla="*/ 39 w 137"/>
                <a:gd name="T3" fmla="*/ 52 h 74"/>
                <a:gd name="T4" fmla="*/ 137 w 137"/>
                <a:gd name="T5" fmla="*/ 74 h 74"/>
                <a:gd name="T6" fmla="*/ 99 w 137"/>
                <a:gd name="T7" fmla="*/ 28 h 74"/>
                <a:gd name="T8" fmla="*/ 0 w 137"/>
                <a:gd name="T9" fmla="*/ 0 h 74"/>
              </a:gdLst>
              <a:ahLst/>
              <a:cxnLst>
                <a:cxn ang="0">
                  <a:pos x="T0" y="T1"/>
                </a:cxn>
                <a:cxn ang="0">
                  <a:pos x="T2" y="T3"/>
                </a:cxn>
                <a:cxn ang="0">
                  <a:pos x="T4" y="T5"/>
                </a:cxn>
                <a:cxn ang="0">
                  <a:pos x="T6" y="T7"/>
                </a:cxn>
                <a:cxn ang="0">
                  <a:pos x="T8" y="T9"/>
                </a:cxn>
              </a:cxnLst>
              <a:rect l="0" t="0" r="r" b="b"/>
              <a:pathLst>
                <a:path w="137" h="74">
                  <a:moveTo>
                    <a:pt x="0" y="0"/>
                  </a:moveTo>
                  <a:lnTo>
                    <a:pt x="39" y="52"/>
                  </a:lnTo>
                  <a:lnTo>
                    <a:pt x="137" y="74"/>
                  </a:lnTo>
                  <a:lnTo>
                    <a:pt x="99" y="28"/>
                  </a:lnTo>
                  <a:lnTo>
                    <a:pt x="0"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3" name="Freeform 444"/>
            <p:cNvSpPr>
              <a:spLocks/>
            </p:cNvSpPr>
            <p:nvPr/>
          </p:nvSpPr>
          <p:spPr bwMode="auto">
            <a:xfrm>
              <a:off x="3844926" y="1873250"/>
              <a:ext cx="152400" cy="279400"/>
            </a:xfrm>
            <a:custGeom>
              <a:avLst/>
              <a:gdLst>
                <a:gd name="T0" fmla="*/ 0 w 96"/>
                <a:gd name="T1" fmla="*/ 0 h 176"/>
                <a:gd name="T2" fmla="*/ 0 w 96"/>
                <a:gd name="T3" fmla="*/ 176 h 176"/>
                <a:gd name="T4" fmla="*/ 90 w 96"/>
                <a:gd name="T5" fmla="*/ 176 h 176"/>
                <a:gd name="T6" fmla="*/ 90 w 96"/>
                <a:gd name="T7" fmla="*/ 79 h 176"/>
                <a:gd name="T8" fmla="*/ 96 w 96"/>
                <a:gd name="T9" fmla="*/ 73 h 176"/>
                <a:gd name="T10" fmla="*/ 96 w 96"/>
                <a:gd name="T11" fmla="*/ 27 h 176"/>
                <a:gd name="T12" fmla="*/ 0 w 96"/>
                <a:gd name="T13" fmla="*/ 0 h 176"/>
              </a:gdLst>
              <a:ahLst/>
              <a:cxnLst>
                <a:cxn ang="0">
                  <a:pos x="T0" y="T1"/>
                </a:cxn>
                <a:cxn ang="0">
                  <a:pos x="T2" y="T3"/>
                </a:cxn>
                <a:cxn ang="0">
                  <a:pos x="T4" y="T5"/>
                </a:cxn>
                <a:cxn ang="0">
                  <a:pos x="T6" y="T7"/>
                </a:cxn>
                <a:cxn ang="0">
                  <a:pos x="T8" y="T9"/>
                </a:cxn>
                <a:cxn ang="0">
                  <a:pos x="T10" y="T11"/>
                </a:cxn>
                <a:cxn ang="0">
                  <a:pos x="T12" y="T13"/>
                </a:cxn>
              </a:cxnLst>
              <a:rect l="0" t="0" r="r" b="b"/>
              <a:pathLst>
                <a:path w="96" h="176">
                  <a:moveTo>
                    <a:pt x="0" y="0"/>
                  </a:moveTo>
                  <a:lnTo>
                    <a:pt x="0" y="176"/>
                  </a:lnTo>
                  <a:lnTo>
                    <a:pt x="90" y="176"/>
                  </a:lnTo>
                  <a:lnTo>
                    <a:pt x="90" y="79"/>
                  </a:lnTo>
                  <a:lnTo>
                    <a:pt x="96" y="73"/>
                  </a:lnTo>
                  <a:lnTo>
                    <a:pt x="96" y="27"/>
                  </a:lnTo>
                  <a:lnTo>
                    <a:pt x="0"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4" name="Freeform 445"/>
            <p:cNvSpPr>
              <a:spLocks/>
            </p:cNvSpPr>
            <p:nvPr/>
          </p:nvSpPr>
          <p:spPr bwMode="auto">
            <a:xfrm>
              <a:off x="3678238" y="1873250"/>
              <a:ext cx="152400" cy="279400"/>
            </a:xfrm>
            <a:custGeom>
              <a:avLst/>
              <a:gdLst>
                <a:gd name="T0" fmla="*/ 96 w 96"/>
                <a:gd name="T1" fmla="*/ 0 h 176"/>
                <a:gd name="T2" fmla="*/ 0 w 96"/>
                <a:gd name="T3" fmla="*/ 28 h 176"/>
                <a:gd name="T4" fmla="*/ 0 w 96"/>
                <a:gd name="T5" fmla="*/ 73 h 176"/>
                <a:gd name="T6" fmla="*/ 6 w 96"/>
                <a:gd name="T7" fmla="*/ 79 h 176"/>
                <a:gd name="T8" fmla="*/ 6 w 96"/>
                <a:gd name="T9" fmla="*/ 176 h 176"/>
                <a:gd name="T10" fmla="*/ 96 w 96"/>
                <a:gd name="T11" fmla="*/ 176 h 176"/>
              </a:gdLst>
              <a:ahLst/>
              <a:cxnLst>
                <a:cxn ang="0">
                  <a:pos x="T0" y="T1"/>
                </a:cxn>
                <a:cxn ang="0">
                  <a:pos x="T2" y="T3"/>
                </a:cxn>
                <a:cxn ang="0">
                  <a:pos x="T4" y="T5"/>
                </a:cxn>
                <a:cxn ang="0">
                  <a:pos x="T6" y="T7"/>
                </a:cxn>
                <a:cxn ang="0">
                  <a:pos x="T8" y="T9"/>
                </a:cxn>
                <a:cxn ang="0">
                  <a:pos x="T10" y="T11"/>
                </a:cxn>
              </a:cxnLst>
              <a:rect l="0" t="0" r="r" b="b"/>
              <a:pathLst>
                <a:path w="96" h="176">
                  <a:moveTo>
                    <a:pt x="96" y="0"/>
                  </a:moveTo>
                  <a:lnTo>
                    <a:pt x="0" y="28"/>
                  </a:lnTo>
                  <a:lnTo>
                    <a:pt x="0" y="73"/>
                  </a:lnTo>
                  <a:lnTo>
                    <a:pt x="6" y="79"/>
                  </a:lnTo>
                  <a:lnTo>
                    <a:pt x="6" y="176"/>
                  </a:lnTo>
                  <a:lnTo>
                    <a:pt x="96" y="17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5" name="Line 446"/>
            <p:cNvSpPr>
              <a:spLocks noChangeShapeType="1"/>
            </p:cNvSpPr>
            <p:nvPr/>
          </p:nvSpPr>
          <p:spPr bwMode="auto">
            <a:xfrm flipV="1">
              <a:off x="3767138" y="1903413"/>
              <a:ext cx="0" cy="68263"/>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6" name="Freeform 447"/>
            <p:cNvSpPr>
              <a:spLocks/>
            </p:cNvSpPr>
            <p:nvPr/>
          </p:nvSpPr>
          <p:spPr bwMode="auto">
            <a:xfrm>
              <a:off x="3771901" y="1970088"/>
              <a:ext cx="58738" cy="169863"/>
            </a:xfrm>
            <a:custGeom>
              <a:avLst/>
              <a:gdLst>
                <a:gd name="T0" fmla="*/ 0 w 37"/>
                <a:gd name="T1" fmla="*/ 107 h 107"/>
                <a:gd name="T2" fmla="*/ 0 w 37"/>
                <a:gd name="T3" fmla="*/ 6 h 107"/>
                <a:gd name="T4" fmla="*/ 37 w 37"/>
                <a:gd name="T5" fmla="*/ 0 h 107"/>
              </a:gdLst>
              <a:ahLst/>
              <a:cxnLst>
                <a:cxn ang="0">
                  <a:pos x="T0" y="T1"/>
                </a:cxn>
                <a:cxn ang="0">
                  <a:pos x="T2" y="T3"/>
                </a:cxn>
                <a:cxn ang="0">
                  <a:pos x="T4" y="T5"/>
                </a:cxn>
              </a:cxnLst>
              <a:rect l="0" t="0" r="r" b="b"/>
              <a:pathLst>
                <a:path w="37" h="107">
                  <a:moveTo>
                    <a:pt x="0" y="107"/>
                  </a:moveTo>
                  <a:lnTo>
                    <a:pt x="0" y="6"/>
                  </a:lnTo>
                  <a:lnTo>
                    <a:pt x="3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7" name="Freeform 448"/>
            <p:cNvSpPr>
              <a:spLocks/>
            </p:cNvSpPr>
            <p:nvPr/>
          </p:nvSpPr>
          <p:spPr bwMode="auto">
            <a:xfrm>
              <a:off x="3697288" y="1987550"/>
              <a:ext cx="31750" cy="152400"/>
            </a:xfrm>
            <a:custGeom>
              <a:avLst/>
              <a:gdLst>
                <a:gd name="T0" fmla="*/ 0 w 20"/>
                <a:gd name="T1" fmla="*/ 3 h 96"/>
                <a:gd name="T2" fmla="*/ 20 w 20"/>
                <a:gd name="T3" fmla="*/ 0 h 96"/>
                <a:gd name="T4" fmla="*/ 20 w 20"/>
                <a:gd name="T5" fmla="*/ 96 h 96"/>
              </a:gdLst>
              <a:ahLst/>
              <a:cxnLst>
                <a:cxn ang="0">
                  <a:pos x="T0" y="T1"/>
                </a:cxn>
                <a:cxn ang="0">
                  <a:pos x="T2" y="T3"/>
                </a:cxn>
                <a:cxn ang="0">
                  <a:pos x="T4" y="T5"/>
                </a:cxn>
              </a:cxnLst>
              <a:rect l="0" t="0" r="r" b="b"/>
              <a:pathLst>
                <a:path w="20" h="96">
                  <a:moveTo>
                    <a:pt x="0" y="3"/>
                  </a:moveTo>
                  <a:lnTo>
                    <a:pt x="20" y="0"/>
                  </a:lnTo>
                  <a:lnTo>
                    <a:pt x="20" y="9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8" name="Line 449"/>
            <p:cNvSpPr>
              <a:spLocks noChangeShapeType="1"/>
            </p:cNvSpPr>
            <p:nvPr/>
          </p:nvSpPr>
          <p:spPr bwMode="auto">
            <a:xfrm>
              <a:off x="3724276" y="1916113"/>
              <a:ext cx="0" cy="61913"/>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9" name="Freeform 450"/>
            <p:cNvSpPr>
              <a:spLocks/>
            </p:cNvSpPr>
            <p:nvPr/>
          </p:nvSpPr>
          <p:spPr bwMode="auto">
            <a:xfrm>
              <a:off x="3884613" y="1849438"/>
              <a:ext cx="68263" cy="31750"/>
            </a:xfrm>
            <a:custGeom>
              <a:avLst/>
              <a:gdLst>
                <a:gd name="T0" fmla="*/ 0 w 43"/>
                <a:gd name="T1" fmla="*/ 14 h 20"/>
                <a:gd name="T2" fmla="*/ 0 w 43"/>
                <a:gd name="T3" fmla="*/ 14 h 20"/>
                <a:gd name="T4" fmla="*/ 30 w 43"/>
                <a:gd name="T5" fmla="*/ 0 h 20"/>
                <a:gd name="T6" fmla="*/ 30 w 43"/>
                <a:gd name="T7" fmla="*/ 0 h 20"/>
                <a:gd name="T8" fmla="*/ 35 w 43"/>
                <a:gd name="T9" fmla="*/ 0 h 20"/>
                <a:gd name="T10" fmla="*/ 38 w 43"/>
                <a:gd name="T11" fmla="*/ 0 h 20"/>
                <a:gd name="T12" fmla="*/ 41 w 43"/>
                <a:gd name="T13" fmla="*/ 3 h 20"/>
                <a:gd name="T14" fmla="*/ 43 w 43"/>
                <a:gd name="T15" fmla="*/ 6 h 20"/>
                <a:gd name="T16" fmla="*/ 43 w 43"/>
                <a:gd name="T17" fmla="*/ 6 h 20"/>
                <a:gd name="T18" fmla="*/ 43 w 43"/>
                <a:gd name="T19" fmla="*/ 9 h 20"/>
                <a:gd name="T20" fmla="*/ 40 w 43"/>
                <a:gd name="T21" fmla="*/ 12 h 20"/>
                <a:gd name="T22" fmla="*/ 34 w 43"/>
                <a:gd name="T23" fmla="*/ 16 h 20"/>
                <a:gd name="T24" fmla="*/ 23 w 43"/>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20">
                  <a:moveTo>
                    <a:pt x="0" y="14"/>
                  </a:moveTo>
                  <a:lnTo>
                    <a:pt x="0" y="14"/>
                  </a:lnTo>
                  <a:lnTo>
                    <a:pt x="30" y="0"/>
                  </a:lnTo>
                  <a:lnTo>
                    <a:pt x="30" y="0"/>
                  </a:lnTo>
                  <a:lnTo>
                    <a:pt x="35" y="0"/>
                  </a:lnTo>
                  <a:lnTo>
                    <a:pt x="38" y="0"/>
                  </a:lnTo>
                  <a:lnTo>
                    <a:pt x="41" y="3"/>
                  </a:lnTo>
                  <a:lnTo>
                    <a:pt x="43" y="6"/>
                  </a:lnTo>
                  <a:lnTo>
                    <a:pt x="43" y="6"/>
                  </a:lnTo>
                  <a:lnTo>
                    <a:pt x="43" y="9"/>
                  </a:lnTo>
                  <a:lnTo>
                    <a:pt x="40" y="12"/>
                  </a:lnTo>
                  <a:lnTo>
                    <a:pt x="34" y="16"/>
                  </a:lnTo>
                  <a:lnTo>
                    <a:pt x="23" y="2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0" name="Freeform 451"/>
            <p:cNvSpPr>
              <a:spLocks/>
            </p:cNvSpPr>
            <p:nvPr/>
          </p:nvSpPr>
          <p:spPr bwMode="auto">
            <a:xfrm>
              <a:off x="3729038" y="1849438"/>
              <a:ext cx="68263" cy="31750"/>
            </a:xfrm>
            <a:custGeom>
              <a:avLst/>
              <a:gdLst>
                <a:gd name="T0" fmla="*/ 20 w 43"/>
                <a:gd name="T1" fmla="*/ 20 h 20"/>
                <a:gd name="T2" fmla="*/ 20 w 43"/>
                <a:gd name="T3" fmla="*/ 20 h 20"/>
                <a:gd name="T4" fmla="*/ 9 w 43"/>
                <a:gd name="T5" fmla="*/ 16 h 20"/>
                <a:gd name="T6" fmla="*/ 3 w 43"/>
                <a:gd name="T7" fmla="*/ 12 h 20"/>
                <a:gd name="T8" fmla="*/ 1 w 43"/>
                <a:gd name="T9" fmla="*/ 9 h 20"/>
                <a:gd name="T10" fmla="*/ 0 w 43"/>
                <a:gd name="T11" fmla="*/ 6 h 20"/>
                <a:gd name="T12" fmla="*/ 0 w 43"/>
                <a:gd name="T13" fmla="*/ 6 h 20"/>
                <a:gd name="T14" fmla="*/ 2 w 43"/>
                <a:gd name="T15" fmla="*/ 3 h 20"/>
                <a:gd name="T16" fmla="*/ 5 w 43"/>
                <a:gd name="T17" fmla="*/ 0 h 20"/>
                <a:gd name="T18" fmla="*/ 9 w 43"/>
                <a:gd name="T19" fmla="*/ 0 h 20"/>
                <a:gd name="T20" fmla="*/ 13 w 43"/>
                <a:gd name="T21" fmla="*/ 0 h 20"/>
                <a:gd name="T22" fmla="*/ 13 w 43"/>
                <a:gd name="T23" fmla="*/ 0 h 20"/>
                <a:gd name="T24" fmla="*/ 43 w 43"/>
                <a:gd name="T2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20">
                  <a:moveTo>
                    <a:pt x="20" y="20"/>
                  </a:moveTo>
                  <a:lnTo>
                    <a:pt x="20" y="20"/>
                  </a:lnTo>
                  <a:lnTo>
                    <a:pt x="9" y="16"/>
                  </a:lnTo>
                  <a:lnTo>
                    <a:pt x="3" y="12"/>
                  </a:lnTo>
                  <a:lnTo>
                    <a:pt x="1" y="9"/>
                  </a:lnTo>
                  <a:lnTo>
                    <a:pt x="0" y="6"/>
                  </a:lnTo>
                  <a:lnTo>
                    <a:pt x="0" y="6"/>
                  </a:lnTo>
                  <a:lnTo>
                    <a:pt x="2" y="3"/>
                  </a:lnTo>
                  <a:lnTo>
                    <a:pt x="5" y="0"/>
                  </a:lnTo>
                  <a:lnTo>
                    <a:pt x="9" y="0"/>
                  </a:lnTo>
                  <a:lnTo>
                    <a:pt x="13" y="0"/>
                  </a:lnTo>
                  <a:lnTo>
                    <a:pt x="13" y="0"/>
                  </a:lnTo>
                  <a:lnTo>
                    <a:pt x="43" y="1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1" name="Freeform 452"/>
            <p:cNvSpPr>
              <a:spLocks/>
            </p:cNvSpPr>
            <p:nvPr/>
          </p:nvSpPr>
          <p:spPr bwMode="auto">
            <a:xfrm>
              <a:off x="3713163" y="1811338"/>
              <a:ext cx="255588" cy="77788"/>
            </a:xfrm>
            <a:custGeom>
              <a:avLst/>
              <a:gdLst>
                <a:gd name="T0" fmla="*/ 146 w 161"/>
                <a:gd name="T1" fmla="*/ 49 h 49"/>
                <a:gd name="T2" fmla="*/ 146 w 161"/>
                <a:gd name="T3" fmla="*/ 49 h 49"/>
                <a:gd name="T4" fmla="*/ 154 w 161"/>
                <a:gd name="T5" fmla="*/ 45 h 49"/>
                <a:gd name="T6" fmla="*/ 154 w 161"/>
                <a:gd name="T7" fmla="*/ 45 h 49"/>
                <a:gd name="T8" fmla="*/ 157 w 161"/>
                <a:gd name="T9" fmla="*/ 43 h 49"/>
                <a:gd name="T10" fmla="*/ 159 w 161"/>
                <a:gd name="T11" fmla="*/ 41 h 49"/>
                <a:gd name="T12" fmla="*/ 160 w 161"/>
                <a:gd name="T13" fmla="*/ 39 h 49"/>
                <a:gd name="T14" fmla="*/ 161 w 161"/>
                <a:gd name="T15" fmla="*/ 36 h 49"/>
                <a:gd name="T16" fmla="*/ 161 w 161"/>
                <a:gd name="T17" fmla="*/ 30 h 49"/>
                <a:gd name="T18" fmla="*/ 159 w 161"/>
                <a:gd name="T19" fmla="*/ 22 h 49"/>
                <a:gd name="T20" fmla="*/ 159 w 161"/>
                <a:gd name="T21" fmla="*/ 22 h 49"/>
                <a:gd name="T22" fmla="*/ 155 w 161"/>
                <a:gd name="T23" fmla="*/ 13 h 49"/>
                <a:gd name="T24" fmla="*/ 151 w 161"/>
                <a:gd name="T25" fmla="*/ 9 h 49"/>
                <a:gd name="T26" fmla="*/ 148 w 161"/>
                <a:gd name="T27" fmla="*/ 5 h 49"/>
                <a:gd name="T28" fmla="*/ 144 w 161"/>
                <a:gd name="T29" fmla="*/ 2 h 49"/>
                <a:gd name="T30" fmla="*/ 140 w 161"/>
                <a:gd name="T31" fmla="*/ 0 h 49"/>
                <a:gd name="T32" fmla="*/ 135 w 161"/>
                <a:gd name="T33" fmla="*/ 0 h 49"/>
                <a:gd name="T34" fmla="*/ 130 w 161"/>
                <a:gd name="T35" fmla="*/ 1 h 49"/>
                <a:gd name="T36" fmla="*/ 95 w 161"/>
                <a:gd name="T37" fmla="*/ 22 h 49"/>
                <a:gd name="T38" fmla="*/ 95 w 161"/>
                <a:gd name="T39" fmla="*/ 22 h 49"/>
                <a:gd name="T40" fmla="*/ 95 w 161"/>
                <a:gd name="T41" fmla="*/ 22 h 49"/>
                <a:gd name="T42" fmla="*/ 95 w 161"/>
                <a:gd name="T43" fmla="*/ 22 h 49"/>
                <a:gd name="T44" fmla="*/ 95 w 161"/>
                <a:gd name="T45" fmla="*/ 24 h 49"/>
                <a:gd name="T46" fmla="*/ 94 w 161"/>
                <a:gd name="T47" fmla="*/ 26 h 49"/>
                <a:gd name="T48" fmla="*/ 94 w 161"/>
                <a:gd name="T49" fmla="*/ 26 h 49"/>
                <a:gd name="T50" fmla="*/ 93 w 161"/>
                <a:gd name="T51" fmla="*/ 24 h 49"/>
                <a:gd name="T52" fmla="*/ 93 w 161"/>
                <a:gd name="T53" fmla="*/ 24 h 49"/>
                <a:gd name="T54" fmla="*/ 91 w 161"/>
                <a:gd name="T55" fmla="*/ 21 h 49"/>
                <a:gd name="T56" fmla="*/ 88 w 161"/>
                <a:gd name="T57" fmla="*/ 19 h 49"/>
                <a:gd name="T58" fmla="*/ 85 w 161"/>
                <a:gd name="T59" fmla="*/ 17 h 49"/>
                <a:gd name="T60" fmla="*/ 80 w 161"/>
                <a:gd name="T61" fmla="*/ 16 h 49"/>
                <a:gd name="T62" fmla="*/ 80 w 161"/>
                <a:gd name="T63" fmla="*/ 16 h 49"/>
                <a:gd name="T64" fmla="*/ 76 w 161"/>
                <a:gd name="T65" fmla="*/ 17 h 49"/>
                <a:gd name="T66" fmla="*/ 73 w 161"/>
                <a:gd name="T67" fmla="*/ 19 h 49"/>
                <a:gd name="T68" fmla="*/ 70 w 161"/>
                <a:gd name="T69" fmla="*/ 21 h 49"/>
                <a:gd name="T70" fmla="*/ 69 w 161"/>
                <a:gd name="T71" fmla="*/ 24 h 49"/>
                <a:gd name="T72" fmla="*/ 69 w 161"/>
                <a:gd name="T73" fmla="*/ 24 h 49"/>
                <a:gd name="T74" fmla="*/ 67 w 161"/>
                <a:gd name="T75" fmla="*/ 26 h 49"/>
                <a:gd name="T76" fmla="*/ 67 w 161"/>
                <a:gd name="T77" fmla="*/ 26 h 49"/>
                <a:gd name="T78" fmla="*/ 66 w 161"/>
                <a:gd name="T79" fmla="*/ 24 h 49"/>
                <a:gd name="T80" fmla="*/ 66 w 161"/>
                <a:gd name="T81" fmla="*/ 22 h 49"/>
                <a:gd name="T82" fmla="*/ 66 w 161"/>
                <a:gd name="T83" fmla="*/ 22 h 49"/>
                <a:gd name="T84" fmla="*/ 66 w 161"/>
                <a:gd name="T85" fmla="*/ 22 h 49"/>
                <a:gd name="T86" fmla="*/ 31 w 161"/>
                <a:gd name="T87" fmla="*/ 1 h 49"/>
                <a:gd name="T88" fmla="*/ 31 w 161"/>
                <a:gd name="T89" fmla="*/ 1 h 49"/>
                <a:gd name="T90" fmla="*/ 26 w 161"/>
                <a:gd name="T91" fmla="*/ 0 h 49"/>
                <a:gd name="T92" fmla="*/ 21 w 161"/>
                <a:gd name="T93" fmla="*/ 0 h 49"/>
                <a:gd name="T94" fmla="*/ 17 w 161"/>
                <a:gd name="T95" fmla="*/ 2 h 49"/>
                <a:gd name="T96" fmla="*/ 13 w 161"/>
                <a:gd name="T97" fmla="*/ 5 h 49"/>
                <a:gd name="T98" fmla="*/ 10 w 161"/>
                <a:gd name="T99" fmla="*/ 9 h 49"/>
                <a:gd name="T100" fmla="*/ 6 w 161"/>
                <a:gd name="T101" fmla="*/ 13 h 49"/>
                <a:gd name="T102" fmla="*/ 2 w 161"/>
                <a:gd name="T103" fmla="*/ 22 h 49"/>
                <a:gd name="T104" fmla="*/ 2 w 161"/>
                <a:gd name="T105" fmla="*/ 22 h 49"/>
                <a:gd name="T106" fmla="*/ 0 w 161"/>
                <a:gd name="T107" fmla="*/ 30 h 49"/>
                <a:gd name="T108" fmla="*/ 0 w 161"/>
                <a:gd name="T109" fmla="*/ 36 h 49"/>
                <a:gd name="T110" fmla="*/ 1 w 161"/>
                <a:gd name="T111" fmla="*/ 39 h 49"/>
                <a:gd name="T112" fmla="*/ 2 w 161"/>
                <a:gd name="T113" fmla="*/ 41 h 49"/>
                <a:gd name="T114" fmla="*/ 5 w 161"/>
                <a:gd name="T115" fmla="*/ 43 h 49"/>
                <a:gd name="T116" fmla="*/ 7 w 161"/>
                <a:gd name="T117" fmla="*/ 45 h 49"/>
                <a:gd name="T118" fmla="*/ 7 w 161"/>
                <a:gd name="T119" fmla="*/ 45 h 49"/>
                <a:gd name="T120" fmla="*/ 15 w 161"/>
                <a:gd name="T1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49">
                  <a:moveTo>
                    <a:pt x="146" y="49"/>
                  </a:moveTo>
                  <a:lnTo>
                    <a:pt x="146" y="49"/>
                  </a:lnTo>
                  <a:lnTo>
                    <a:pt x="154" y="45"/>
                  </a:lnTo>
                  <a:lnTo>
                    <a:pt x="154" y="45"/>
                  </a:lnTo>
                  <a:lnTo>
                    <a:pt x="157" y="43"/>
                  </a:lnTo>
                  <a:lnTo>
                    <a:pt x="159" y="41"/>
                  </a:lnTo>
                  <a:lnTo>
                    <a:pt x="160" y="39"/>
                  </a:lnTo>
                  <a:lnTo>
                    <a:pt x="161" y="36"/>
                  </a:lnTo>
                  <a:lnTo>
                    <a:pt x="161" y="30"/>
                  </a:lnTo>
                  <a:lnTo>
                    <a:pt x="159" y="22"/>
                  </a:lnTo>
                  <a:lnTo>
                    <a:pt x="159" y="22"/>
                  </a:lnTo>
                  <a:lnTo>
                    <a:pt x="155" y="13"/>
                  </a:lnTo>
                  <a:lnTo>
                    <a:pt x="151" y="9"/>
                  </a:lnTo>
                  <a:lnTo>
                    <a:pt x="148" y="5"/>
                  </a:lnTo>
                  <a:lnTo>
                    <a:pt x="144" y="2"/>
                  </a:lnTo>
                  <a:lnTo>
                    <a:pt x="140" y="0"/>
                  </a:lnTo>
                  <a:lnTo>
                    <a:pt x="135" y="0"/>
                  </a:lnTo>
                  <a:lnTo>
                    <a:pt x="130" y="1"/>
                  </a:lnTo>
                  <a:lnTo>
                    <a:pt x="95" y="22"/>
                  </a:lnTo>
                  <a:lnTo>
                    <a:pt x="95" y="22"/>
                  </a:lnTo>
                  <a:lnTo>
                    <a:pt x="95" y="22"/>
                  </a:lnTo>
                  <a:lnTo>
                    <a:pt x="95" y="22"/>
                  </a:lnTo>
                  <a:lnTo>
                    <a:pt x="95" y="24"/>
                  </a:lnTo>
                  <a:lnTo>
                    <a:pt x="94" y="26"/>
                  </a:lnTo>
                  <a:lnTo>
                    <a:pt x="94" y="26"/>
                  </a:lnTo>
                  <a:lnTo>
                    <a:pt x="93" y="24"/>
                  </a:lnTo>
                  <a:lnTo>
                    <a:pt x="93" y="24"/>
                  </a:lnTo>
                  <a:lnTo>
                    <a:pt x="91" y="21"/>
                  </a:lnTo>
                  <a:lnTo>
                    <a:pt x="88" y="19"/>
                  </a:lnTo>
                  <a:lnTo>
                    <a:pt x="85" y="17"/>
                  </a:lnTo>
                  <a:lnTo>
                    <a:pt x="80" y="16"/>
                  </a:lnTo>
                  <a:lnTo>
                    <a:pt x="80" y="16"/>
                  </a:lnTo>
                  <a:lnTo>
                    <a:pt x="76" y="17"/>
                  </a:lnTo>
                  <a:lnTo>
                    <a:pt x="73" y="19"/>
                  </a:lnTo>
                  <a:lnTo>
                    <a:pt x="70" y="21"/>
                  </a:lnTo>
                  <a:lnTo>
                    <a:pt x="69" y="24"/>
                  </a:lnTo>
                  <a:lnTo>
                    <a:pt x="69" y="24"/>
                  </a:lnTo>
                  <a:lnTo>
                    <a:pt x="67" y="26"/>
                  </a:lnTo>
                  <a:lnTo>
                    <a:pt x="67" y="26"/>
                  </a:lnTo>
                  <a:lnTo>
                    <a:pt x="66" y="24"/>
                  </a:lnTo>
                  <a:lnTo>
                    <a:pt x="66" y="22"/>
                  </a:lnTo>
                  <a:lnTo>
                    <a:pt x="66" y="22"/>
                  </a:lnTo>
                  <a:lnTo>
                    <a:pt x="66" y="22"/>
                  </a:lnTo>
                  <a:lnTo>
                    <a:pt x="31" y="1"/>
                  </a:lnTo>
                  <a:lnTo>
                    <a:pt x="31" y="1"/>
                  </a:lnTo>
                  <a:lnTo>
                    <a:pt x="26" y="0"/>
                  </a:lnTo>
                  <a:lnTo>
                    <a:pt x="21" y="0"/>
                  </a:lnTo>
                  <a:lnTo>
                    <a:pt x="17" y="2"/>
                  </a:lnTo>
                  <a:lnTo>
                    <a:pt x="13" y="5"/>
                  </a:lnTo>
                  <a:lnTo>
                    <a:pt x="10" y="9"/>
                  </a:lnTo>
                  <a:lnTo>
                    <a:pt x="6" y="13"/>
                  </a:lnTo>
                  <a:lnTo>
                    <a:pt x="2" y="22"/>
                  </a:lnTo>
                  <a:lnTo>
                    <a:pt x="2" y="22"/>
                  </a:lnTo>
                  <a:lnTo>
                    <a:pt x="0" y="30"/>
                  </a:lnTo>
                  <a:lnTo>
                    <a:pt x="0" y="36"/>
                  </a:lnTo>
                  <a:lnTo>
                    <a:pt x="1" y="39"/>
                  </a:lnTo>
                  <a:lnTo>
                    <a:pt x="2" y="41"/>
                  </a:lnTo>
                  <a:lnTo>
                    <a:pt x="5" y="43"/>
                  </a:lnTo>
                  <a:lnTo>
                    <a:pt x="7" y="45"/>
                  </a:lnTo>
                  <a:lnTo>
                    <a:pt x="7" y="45"/>
                  </a:lnTo>
                  <a:lnTo>
                    <a:pt x="15" y="4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2" name="Freeform 453"/>
            <p:cNvSpPr>
              <a:spLocks/>
            </p:cNvSpPr>
            <p:nvPr/>
          </p:nvSpPr>
          <p:spPr bwMode="auto">
            <a:xfrm>
              <a:off x="3895726" y="3094038"/>
              <a:ext cx="79375" cy="161925"/>
            </a:xfrm>
            <a:custGeom>
              <a:avLst/>
              <a:gdLst>
                <a:gd name="T0" fmla="*/ 27 w 50"/>
                <a:gd name="T1" fmla="*/ 0 h 102"/>
                <a:gd name="T2" fmla="*/ 1 w 50"/>
                <a:gd name="T3" fmla="*/ 77 h 102"/>
                <a:gd name="T4" fmla="*/ 1 w 50"/>
                <a:gd name="T5" fmla="*/ 77 h 102"/>
                <a:gd name="T6" fmla="*/ 0 w 50"/>
                <a:gd name="T7" fmla="*/ 80 h 102"/>
                <a:gd name="T8" fmla="*/ 0 w 50"/>
                <a:gd name="T9" fmla="*/ 85 h 102"/>
                <a:gd name="T10" fmla="*/ 1 w 50"/>
                <a:gd name="T11" fmla="*/ 88 h 102"/>
                <a:gd name="T12" fmla="*/ 3 w 50"/>
                <a:gd name="T13" fmla="*/ 92 h 102"/>
                <a:gd name="T14" fmla="*/ 5 w 50"/>
                <a:gd name="T15" fmla="*/ 95 h 102"/>
                <a:gd name="T16" fmla="*/ 8 w 50"/>
                <a:gd name="T17" fmla="*/ 97 h 102"/>
                <a:gd name="T18" fmla="*/ 11 w 50"/>
                <a:gd name="T19" fmla="*/ 99 h 102"/>
                <a:gd name="T20" fmla="*/ 14 w 50"/>
                <a:gd name="T21" fmla="*/ 101 h 102"/>
                <a:gd name="T22" fmla="*/ 14 w 50"/>
                <a:gd name="T23" fmla="*/ 101 h 102"/>
                <a:gd name="T24" fmla="*/ 20 w 50"/>
                <a:gd name="T25" fmla="*/ 102 h 102"/>
                <a:gd name="T26" fmla="*/ 20 w 50"/>
                <a:gd name="T27" fmla="*/ 102 h 102"/>
                <a:gd name="T28" fmla="*/ 25 w 50"/>
                <a:gd name="T29" fmla="*/ 101 h 102"/>
                <a:gd name="T30" fmla="*/ 30 w 50"/>
                <a:gd name="T31" fmla="*/ 98 h 102"/>
                <a:gd name="T32" fmla="*/ 35 w 50"/>
                <a:gd name="T33" fmla="*/ 94 h 102"/>
                <a:gd name="T34" fmla="*/ 37 w 50"/>
                <a:gd name="T35" fmla="*/ 89 h 102"/>
                <a:gd name="T36" fmla="*/ 50 w 50"/>
                <a:gd name="T37" fmla="*/ 5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102">
                  <a:moveTo>
                    <a:pt x="27" y="0"/>
                  </a:moveTo>
                  <a:lnTo>
                    <a:pt x="1" y="77"/>
                  </a:lnTo>
                  <a:lnTo>
                    <a:pt x="1" y="77"/>
                  </a:lnTo>
                  <a:lnTo>
                    <a:pt x="0" y="80"/>
                  </a:lnTo>
                  <a:lnTo>
                    <a:pt x="0" y="85"/>
                  </a:lnTo>
                  <a:lnTo>
                    <a:pt x="1" y="88"/>
                  </a:lnTo>
                  <a:lnTo>
                    <a:pt x="3" y="92"/>
                  </a:lnTo>
                  <a:lnTo>
                    <a:pt x="5" y="95"/>
                  </a:lnTo>
                  <a:lnTo>
                    <a:pt x="8" y="97"/>
                  </a:lnTo>
                  <a:lnTo>
                    <a:pt x="11" y="99"/>
                  </a:lnTo>
                  <a:lnTo>
                    <a:pt x="14" y="101"/>
                  </a:lnTo>
                  <a:lnTo>
                    <a:pt x="14" y="101"/>
                  </a:lnTo>
                  <a:lnTo>
                    <a:pt x="20" y="102"/>
                  </a:lnTo>
                  <a:lnTo>
                    <a:pt x="20" y="102"/>
                  </a:lnTo>
                  <a:lnTo>
                    <a:pt x="25" y="101"/>
                  </a:lnTo>
                  <a:lnTo>
                    <a:pt x="30" y="98"/>
                  </a:lnTo>
                  <a:lnTo>
                    <a:pt x="35" y="94"/>
                  </a:lnTo>
                  <a:lnTo>
                    <a:pt x="37" y="89"/>
                  </a:lnTo>
                  <a:lnTo>
                    <a:pt x="50" y="5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3" name="Freeform 454"/>
            <p:cNvSpPr>
              <a:spLocks/>
            </p:cNvSpPr>
            <p:nvPr/>
          </p:nvSpPr>
          <p:spPr bwMode="auto">
            <a:xfrm>
              <a:off x="4102101" y="3036888"/>
              <a:ext cx="19050" cy="215900"/>
            </a:xfrm>
            <a:custGeom>
              <a:avLst/>
              <a:gdLst>
                <a:gd name="T0" fmla="*/ 0 w 12"/>
                <a:gd name="T1" fmla="*/ 1 h 136"/>
                <a:gd name="T2" fmla="*/ 0 w 12"/>
                <a:gd name="T3" fmla="*/ 130 h 136"/>
                <a:gd name="T4" fmla="*/ 0 w 12"/>
                <a:gd name="T5" fmla="*/ 130 h 136"/>
                <a:gd name="T6" fmla="*/ 1 w 12"/>
                <a:gd name="T7" fmla="*/ 133 h 136"/>
                <a:gd name="T8" fmla="*/ 2 w 12"/>
                <a:gd name="T9" fmla="*/ 135 h 136"/>
                <a:gd name="T10" fmla="*/ 4 w 12"/>
                <a:gd name="T11" fmla="*/ 136 h 136"/>
                <a:gd name="T12" fmla="*/ 6 w 12"/>
                <a:gd name="T13" fmla="*/ 136 h 136"/>
                <a:gd name="T14" fmla="*/ 6 w 12"/>
                <a:gd name="T15" fmla="*/ 136 h 136"/>
                <a:gd name="T16" fmla="*/ 9 w 12"/>
                <a:gd name="T17" fmla="*/ 136 h 136"/>
                <a:gd name="T18" fmla="*/ 11 w 12"/>
                <a:gd name="T19" fmla="*/ 135 h 136"/>
                <a:gd name="T20" fmla="*/ 12 w 12"/>
                <a:gd name="T21" fmla="*/ 133 h 136"/>
                <a:gd name="T22" fmla="*/ 12 w 12"/>
                <a:gd name="T23" fmla="*/ 130 h 136"/>
                <a:gd name="T24" fmla="*/ 12 w 12"/>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6">
                  <a:moveTo>
                    <a:pt x="0" y="1"/>
                  </a:moveTo>
                  <a:lnTo>
                    <a:pt x="0" y="130"/>
                  </a:lnTo>
                  <a:lnTo>
                    <a:pt x="0" y="130"/>
                  </a:lnTo>
                  <a:lnTo>
                    <a:pt x="1" y="133"/>
                  </a:lnTo>
                  <a:lnTo>
                    <a:pt x="2" y="135"/>
                  </a:lnTo>
                  <a:lnTo>
                    <a:pt x="4" y="136"/>
                  </a:lnTo>
                  <a:lnTo>
                    <a:pt x="6" y="136"/>
                  </a:lnTo>
                  <a:lnTo>
                    <a:pt x="6" y="136"/>
                  </a:lnTo>
                  <a:lnTo>
                    <a:pt x="9" y="136"/>
                  </a:lnTo>
                  <a:lnTo>
                    <a:pt x="11" y="135"/>
                  </a:lnTo>
                  <a:lnTo>
                    <a:pt x="12" y="133"/>
                  </a:lnTo>
                  <a:lnTo>
                    <a:pt x="12" y="130"/>
                  </a:lnTo>
                  <a:lnTo>
                    <a:pt x="12"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4" name="Freeform 455"/>
            <p:cNvSpPr>
              <a:spLocks/>
            </p:cNvSpPr>
            <p:nvPr/>
          </p:nvSpPr>
          <p:spPr bwMode="auto">
            <a:xfrm>
              <a:off x="4102101" y="2925763"/>
              <a:ext cx="19050" cy="34925"/>
            </a:xfrm>
            <a:custGeom>
              <a:avLst/>
              <a:gdLst>
                <a:gd name="T0" fmla="*/ 12 w 12"/>
                <a:gd name="T1" fmla="*/ 22 h 22"/>
                <a:gd name="T2" fmla="*/ 12 w 12"/>
                <a:gd name="T3" fmla="*/ 6 h 22"/>
                <a:gd name="T4" fmla="*/ 12 w 12"/>
                <a:gd name="T5" fmla="*/ 6 h 22"/>
                <a:gd name="T6" fmla="*/ 12 w 12"/>
                <a:gd name="T7" fmla="*/ 3 h 22"/>
                <a:gd name="T8" fmla="*/ 11 w 12"/>
                <a:gd name="T9" fmla="*/ 1 h 22"/>
                <a:gd name="T10" fmla="*/ 9 w 12"/>
                <a:gd name="T11" fmla="*/ 0 h 22"/>
                <a:gd name="T12" fmla="*/ 6 w 12"/>
                <a:gd name="T13" fmla="*/ 0 h 22"/>
                <a:gd name="T14" fmla="*/ 6 w 12"/>
                <a:gd name="T15" fmla="*/ 0 h 22"/>
                <a:gd name="T16" fmla="*/ 4 w 12"/>
                <a:gd name="T17" fmla="*/ 0 h 22"/>
                <a:gd name="T18" fmla="*/ 2 w 12"/>
                <a:gd name="T19" fmla="*/ 1 h 22"/>
                <a:gd name="T20" fmla="*/ 1 w 12"/>
                <a:gd name="T21" fmla="*/ 3 h 22"/>
                <a:gd name="T22" fmla="*/ 0 w 12"/>
                <a:gd name="T23" fmla="*/ 6 h 22"/>
                <a:gd name="T24" fmla="*/ 0 w 12"/>
                <a:gd name="T2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2">
                  <a:moveTo>
                    <a:pt x="12" y="22"/>
                  </a:moveTo>
                  <a:lnTo>
                    <a:pt x="12" y="6"/>
                  </a:lnTo>
                  <a:lnTo>
                    <a:pt x="12" y="6"/>
                  </a:lnTo>
                  <a:lnTo>
                    <a:pt x="12" y="3"/>
                  </a:lnTo>
                  <a:lnTo>
                    <a:pt x="11" y="1"/>
                  </a:lnTo>
                  <a:lnTo>
                    <a:pt x="9" y="0"/>
                  </a:lnTo>
                  <a:lnTo>
                    <a:pt x="6" y="0"/>
                  </a:lnTo>
                  <a:lnTo>
                    <a:pt x="6" y="0"/>
                  </a:lnTo>
                  <a:lnTo>
                    <a:pt x="4" y="0"/>
                  </a:lnTo>
                  <a:lnTo>
                    <a:pt x="2" y="1"/>
                  </a:lnTo>
                  <a:lnTo>
                    <a:pt x="1" y="3"/>
                  </a:lnTo>
                  <a:lnTo>
                    <a:pt x="0" y="6"/>
                  </a:lnTo>
                  <a:lnTo>
                    <a:pt x="0" y="2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5" name="Freeform 456"/>
            <p:cNvSpPr>
              <a:spLocks/>
            </p:cNvSpPr>
            <p:nvPr/>
          </p:nvSpPr>
          <p:spPr bwMode="auto">
            <a:xfrm>
              <a:off x="3941763" y="2890838"/>
              <a:ext cx="192088" cy="365125"/>
            </a:xfrm>
            <a:custGeom>
              <a:avLst/>
              <a:gdLst>
                <a:gd name="T0" fmla="*/ 107 w 121"/>
                <a:gd name="T1" fmla="*/ 54 h 230"/>
                <a:gd name="T2" fmla="*/ 79 w 121"/>
                <a:gd name="T3" fmla="*/ 54 h 230"/>
                <a:gd name="T4" fmla="*/ 60 w 121"/>
                <a:gd name="T5" fmla="*/ 15 h 230"/>
                <a:gd name="T6" fmla="*/ 60 w 121"/>
                <a:gd name="T7" fmla="*/ 15 h 230"/>
                <a:gd name="T8" fmla="*/ 58 w 121"/>
                <a:gd name="T9" fmla="*/ 12 h 230"/>
                <a:gd name="T10" fmla="*/ 55 w 121"/>
                <a:gd name="T11" fmla="*/ 9 h 230"/>
                <a:gd name="T12" fmla="*/ 48 w 121"/>
                <a:gd name="T13" fmla="*/ 4 h 230"/>
                <a:gd name="T14" fmla="*/ 38 w 121"/>
                <a:gd name="T15" fmla="*/ 1 h 230"/>
                <a:gd name="T16" fmla="*/ 34 w 121"/>
                <a:gd name="T17" fmla="*/ 0 h 230"/>
                <a:gd name="T18" fmla="*/ 29 w 121"/>
                <a:gd name="T19" fmla="*/ 0 h 230"/>
                <a:gd name="T20" fmla="*/ 29 w 121"/>
                <a:gd name="T21" fmla="*/ 0 h 230"/>
                <a:gd name="T22" fmla="*/ 22 w 121"/>
                <a:gd name="T23" fmla="*/ 1 h 230"/>
                <a:gd name="T24" fmla="*/ 16 w 121"/>
                <a:gd name="T25" fmla="*/ 3 h 230"/>
                <a:gd name="T26" fmla="*/ 11 w 121"/>
                <a:gd name="T27" fmla="*/ 5 h 230"/>
                <a:gd name="T28" fmla="*/ 6 w 121"/>
                <a:gd name="T29" fmla="*/ 8 h 230"/>
                <a:gd name="T30" fmla="*/ 3 w 121"/>
                <a:gd name="T31" fmla="*/ 12 h 230"/>
                <a:gd name="T32" fmla="*/ 2 w 121"/>
                <a:gd name="T33" fmla="*/ 16 h 230"/>
                <a:gd name="T34" fmla="*/ 1 w 121"/>
                <a:gd name="T35" fmla="*/ 19 h 230"/>
                <a:gd name="T36" fmla="*/ 0 w 121"/>
                <a:gd name="T37" fmla="*/ 23 h 230"/>
                <a:gd name="T38" fmla="*/ 0 w 121"/>
                <a:gd name="T39" fmla="*/ 106 h 230"/>
                <a:gd name="T40" fmla="*/ 50 w 121"/>
                <a:gd name="T41" fmla="*/ 219 h 230"/>
                <a:gd name="T42" fmla="*/ 50 w 121"/>
                <a:gd name="T43" fmla="*/ 219 h 230"/>
                <a:gd name="T44" fmla="*/ 53 w 121"/>
                <a:gd name="T45" fmla="*/ 223 h 230"/>
                <a:gd name="T46" fmla="*/ 57 w 121"/>
                <a:gd name="T47" fmla="*/ 227 h 230"/>
                <a:gd name="T48" fmla="*/ 62 w 121"/>
                <a:gd name="T49" fmla="*/ 229 h 230"/>
                <a:gd name="T50" fmla="*/ 67 w 121"/>
                <a:gd name="T51" fmla="*/ 230 h 230"/>
                <a:gd name="T52" fmla="*/ 67 w 121"/>
                <a:gd name="T53" fmla="*/ 230 h 230"/>
                <a:gd name="T54" fmla="*/ 71 w 121"/>
                <a:gd name="T55" fmla="*/ 229 h 230"/>
                <a:gd name="T56" fmla="*/ 74 w 121"/>
                <a:gd name="T57" fmla="*/ 228 h 230"/>
                <a:gd name="T58" fmla="*/ 74 w 121"/>
                <a:gd name="T59" fmla="*/ 228 h 230"/>
                <a:gd name="T60" fmla="*/ 77 w 121"/>
                <a:gd name="T61" fmla="*/ 226 h 230"/>
                <a:gd name="T62" fmla="*/ 80 w 121"/>
                <a:gd name="T63" fmla="*/ 224 h 230"/>
                <a:gd name="T64" fmla="*/ 83 w 121"/>
                <a:gd name="T65" fmla="*/ 221 h 230"/>
                <a:gd name="T66" fmla="*/ 85 w 121"/>
                <a:gd name="T67" fmla="*/ 218 h 230"/>
                <a:gd name="T68" fmla="*/ 86 w 121"/>
                <a:gd name="T69" fmla="*/ 215 h 230"/>
                <a:gd name="T70" fmla="*/ 86 w 121"/>
                <a:gd name="T71" fmla="*/ 210 h 230"/>
                <a:gd name="T72" fmla="*/ 86 w 121"/>
                <a:gd name="T73" fmla="*/ 207 h 230"/>
                <a:gd name="T74" fmla="*/ 85 w 121"/>
                <a:gd name="T75" fmla="*/ 203 h 230"/>
                <a:gd name="T76" fmla="*/ 52 w 121"/>
                <a:gd name="T77" fmla="*/ 129 h 230"/>
                <a:gd name="T78" fmla="*/ 52 w 121"/>
                <a:gd name="T79" fmla="*/ 62 h 230"/>
                <a:gd name="T80" fmla="*/ 63 w 121"/>
                <a:gd name="T81" fmla="*/ 82 h 230"/>
                <a:gd name="T82" fmla="*/ 107 w 121"/>
                <a:gd name="T83" fmla="*/ 82 h 230"/>
                <a:gd name="T84" fmla="*/ 107 w 121"/>
                <a:gd name="T85" fmla="*/ 82 h 230"/>
                <a:gd name="T86" fmla="*/ 112 w 121"/>
                <a:gd name="T87" fmla="*/ 81 h 230"/>
                <a:gd name="T88" fmla="*/ 116 w 121"/>
                <a:gd name="T89" fmla="*/ 78 h 230"/>
                <a:gd name="T90" fmla="*/ 120 w 121"/>
                <a:gd name="T91" fmla="*/ 74 h 230"/>
                <a:gd name="T92" fmla="*/ 121 w 121"/>
                <a:gd name="T93" fmla="*/ 69 h 230"/>
                <a:gd name="T94" fmla="*/ 121 w 121"/>
                <a:gd name="T95" fmla="*/ 69 h 230"/>
                <a:gd name="T96" fmla="*/ 120 w 121"/>
                <a:gd name="T97" fmla="*/ 62 h 230"/>
                <a:gd name="T98" fmla="*/ 116 w 121"/>
                <a:gd name="T99" fmla="*/ 58 h 230"/>
                <a:gd name="T100" fmla="*/ 112 w 121"/>
                <a:gd name="T101" fmla="*/ 55 h 230"/>
                <a:gd name="T102" fmla="*/ 107 w 121"/>
                <a:gd name="T103" fmla="*/ 54 h 230"/>
                <a:gd name="T104" fmla="*/ 107 w 121"/>
                <a:gd name="T105" fmla="*/ 5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1" h="230">
                  <a:moveTo>
                    <a:pt x="107" y="54"/>
                  </a:moveTo>
                  <a:lnTo>
                    <a:pt x="79" y="54"/>
                  </a:lnTo>
                  <a:lnTo>
                    <a:pt x="60" y="15"/>
                  </a:lnTo>
                  <a:lnTo>
                    <a:pt x="60" y="15"/>
                  </a:lnTo>
                  <a:lnTo>
                    <a:pt x="58" y="12"/>
                  </a:lnTo>
                  <a:lnTo>
                    <a:pt x="55" y="9"/>
                  </a:lnTo>
                  <a:lnTo>
                    <a:pt x="48" y="4"/>
                  </a:lnTo>
                  <a:lnTo>
                    <a:pt x="38" y="1"/>
                  </a:lnTo>
                  <a:lnTo>
                    <a:pt x="34" y="0"/>
                  </a:lnTo>
                  <a:lnTo>
                    <a:pt x="29" y="0"/>
                  </a:lnTo>
                  <a:lnTo>
                    <a:pt x="29" y="0"/>
                  </a:lnTo>
                  <a:lnTo>
                    <a:pt x="22" y="1"/>
                  </a:lnTo>
                  <a:lnTo>
                    <a:pt x="16" y="3"/>
                  </a:lnTo>
                  <a:lnTo>
                    <a:pt x="11" y="5"/>
                  </a:lnTo>
                  <a:lnTo>
                    <a:pt x="6" y="8"/>
                  </a:lnTo>
                  <a:lnTo>
                    <a:pt x="3" y="12"/>
                  </a:lnTo>
                  <a:lnTo>
                    <a:pt x="2" y="16"/>
                  </a:lnTo>
                  <a:lnTo>
                    <a:pt x="1" y="19"/>
                  </a:lnTo>
                  <a:lnTo>
                    <a:pt x="0" y="23"/>
                  </a:lnTo>
                  <a:lnTo>
                    <a:pt x="0" y="106"/>
                  </a:lnTo>
                  <a:lnTo>
                    <a:pt x="50" y="219"/>
                  </a:lnTo>
                  <a:lnTo>
                    <a:pt x="50" y="219"/>
                  </a:lnTo>
                  <a:lnTo>
                    <a:pt x="53" y="223"/>
                  </a:lnTo>
                  <a:lnTo>
                    <a:pt x="57" y="227"/>
                  </a:lnTo>
                  <a:lnTo>
                    <a:pt x="62" y="229"/>
                  </a:lnTo>
                  <a:lnTo>
                    <a:pt x="67" y="230"/>
                  </a:lnTo>
                  <a:lnTo>
                    <a:pt x="67" y="230"/>
                  </a:lnTo>
                  <a:lnTo>
                    <a:pt x="71" y="229"/>
                  </a:lnTo>
                  <a:lnTo>
                    <a:pt x="74" y="228"/>
                  </a:lnTo>
                  <a:lnTo>
                    <a:pt x="74" y="228"/>
                  </a:lnTo>
                  <a:lnTo>
                    <a:pt x="77" y="226"/>
                  </a:lnTo>
                  <a:lnTo>
                    <a:pt x="80" y="224"/>
                  </a:lnTo>
                  <a:lnTo>
                    <a:pt x="83" y="221"/>
                  </a:lnTo>
                  <a:lnTo>
                    <a:pt x="85" y="218"/>
                  </a:lnTo>
                  <a:lnTo>
                    <a:pt x="86" y="215"/>
                  </a:lnTo>
                  <a:lnTo>
                    <a:pt x="86" y="210"/>
                  </a:lnTo>
                  <a:lnTo>
                    <a:pt x="86" y="207"/>
                  </a:lnTo>
                  <a:lnTo>
                    <a:pt x="85" y="203"/>
                  </a:lnTo>
                  <a:lnTo>
                    <a:pt x="52" y="129"/>
                  </a:lnTo>
                  <a:lnTo>
                    <a:pt x="52" y="62"/>
                  </a:lnTo>
                  <a:lnTo>
                    <a:pt x="63" y="82"/>
                  </a:lnTo>
                  <a:lnTo>
                    <a:pt x="107" y="82"/>
                  </a:lnTo>
                  <a:lnTo>
                    <a:pt x="107" y="82"/>
                  </a:lnTo>
                  <a:lnTo>
                    <a:pt x="112" y="81"/>
                  </a:lnTo>
                  <a:lnTo>
                    <a:pt x="116" y="78"/>
                  </a:lnTo>
                  <a:lnTo>
                    <a:pt x="120" y="74"/>
                  </a:lnTo>
                  <a:lnTo>
                    <a:pt x="121" y="69"/>
                  </a:lnTo>
                  <a:lnTo>
                    <a:pt x="121" y="69"/>
                  </a:lnTo>
                  <a:lnTo>
                    <a:pt x="120" y="62"/>
                  </a:lnTo>
                  <a:lnTo>
                    <a:pt x="116" y="58"/>
                  </a:lnTo>
                  <a:lnTo>
                    <a:pt x="112" y="55"/>
                  </a:lnTo>
                  <a:lnTo>
                    <a:pt x="107" y="54"/>
                  </a:lnTo>
                  <a:lnTo>
                    <a:pt x="107" y="5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6" name="Freeform 457"/>
            <p:cNvSpPr>
              <a:spLocks/>
            </p:cNvSpPr>
            <p:nvPr/>
          </p:nvSpPr>
          <p:spPr bwMode="auto">
            <a:xfrm>
              <a:off x="3938588" y="2762250"/>
              <a:ext cx="109538" cy="111125"/>
            </a:xfrm>
            <a:custGeom>
              <a:avLst/>
              <a:gdLst>
                <a:gd name="T0" fmla="*/ 0 w 69"/>
                <a:gd name="T1" fmla="*/ 35 h 70"/>
                <a:gd name="T2" fmla="*/ 0 w 69"/>
                <a:gd name="T3" fmla="*/ 35 h 70"/>
                <a:gd name="T4" fmla="*/ 0 w 69"/>
                <a:gd name="T5" fmla="*/ 28 h 70"/>
                <a:gd name="T6" fmla="*/ 2 w 69"/>
                <a:gd name="T7" fmla="*/ 22 h 70"/>
                <a:gd name="T8" fmla="*/ 5 w 69"/>
                <a:gd name="T9" fmla="*/ 16 h 70"/>
                <a:gd name="T10" fmla="*/ 10 w 69"/>
                <a:gd name="T11" fmla="*/ 11 h 70"/>
                <a:gd name="T12" fmla="*/ 16 w 69"/>
                <a:gd name="T13" fmla="*/ 7 h 70"/>
                <a:gd name="T14" fmla="*/ 21 w 69"/>
                <a:gd name="T15" fmla="*/ 3 h 70"/>
                <a:gd name="T16" fmla="*/ 28 w 69"/>
                <a:gd name="T17" fmla="*/ 1 h 70"/>
                <a:gd name="T18" fmla="*/ 35 w 69"/>
                <a:gd name="T19" fmla="*/ 0 h 70"/>
                <a:gd name="T20" fmla="*/ 35 w 69"/>
                <a:gd name="T21" fmla="*/ 0 h 70"/>
                <a:gd name="T22" fmla="*/ 41 w 69"/>
                <a:gd name="T23" fmla="*/ 1 h 70"/>
                <a:gd name="T24" fmla="*/ 49 w 69"/>
                <a:gd name="T25" fmla="*/ 3 h 70"/>
                <a:gd name="T26" fmla="*/ 54 w 69"/>
                <a:gd name="T27" fmla="*/ 7 h 70"/>
                <a:gd name="T28" fmla="*/ 60 w 69"/>
                <a:gd name="T29" fmla="*/ 11 h 70"/>
                <a:gd name="T30" fmla="*/ 64 w 69"/>
                <a:gd name="T31" fmla="*/ 16 h 70"/>
                <a:gd name="T32" fmla="*/ 67 w 69"/>
                <a:gd name="T33" fmla="*/ 22 h 70"/>
                <a:gd name="T34" fmla="*/ 69 w 69"/>
                <a:gd name="T35" fmla="*/ 28 h 70"/>
                <a:gd name="T36" fmla="*/ 69 w 69"/>
                <a:gd name="T37" fmla="*/ 35 h 70"/>
                <a:gd name="T38" fmla="*/ 69 w 69"/>
                <a:gd name="T39" fmla="*/ 35 h 70"/>
                <a:gd name="T40" fmla="*/ 69 w 69"/>
                <a:gd name="T41" fmla="*/ 43 h 70"/>
                <a:gd name="T42" fmla="*/ 67 w 69"/>
                <a:gd name="T43" fmla="*/ 49 h 70"/>
                <a:gd name="T44" fmla="*/ 64 w 69"/>
                <a:gd name="T45" fmla="*/ 55 h 70"/>
                <a:gd name="T46" fmla="*/ 60 w 69"/>
                <a:gd name="T47" fmla="*/ 60 h 70"/>
                <a:gd name="T48" fmla="*/ 54 w 69"/>
                <a:gd name="T49" fmla="*/ 64 h 70"/>
                <a:gd name="T50" fmla="*/ 49 w 69"/>
                <a:gd name="T51" fmla="*/ 67 h 70"/>
                <a:gd name="T52" fmla="*/ 41 w 69"/>
                <a:gd name="T53" fmla="*/ 69 h 70"/>
                <a:gd name="T54" fmla="*/ 35 w 69"/>
                <a:gd name="T55" fmla="*/ 70 h 70"/>
                <a:gd name="T56" fmla="*/ 35 w 69"/>
                <a:gd name="T57" fmla="*/ 70 h 70"/>
                <a:gd name="T58" fmla="*/ 28 w 69"/>
                <a:gd name="T59" fmla="*/ 69 h 70"/>
                <a:gd name="T60" fmla="*/ 21 w 69"/>
                <a:gd name="T61" fmla="*/ 67 h 70"/>
                <a:gd name="T62" fmla="*/ 16 w 69"/>
                <a:gd name="T63" fmla="*/ 64 h 70"/>
                <a:gd name="T64" fmla="*/ 10 w 69"/>
                <a:gd name="T65" fmla="*/ 60 h 70"/>
                <a:gd name="T66" fmla="*/ 5 w 69"/>
                <a:gd name="T67" fmla="*/ 55 h 70"/>
                <a:gd name="T68" fmla="*/ 2 w 69"/>
                <a:gd name="T69" fmla="*/ 49 h 70"/>
                <a:gd name="T70" fmla="*/ 0 w 69"/>
                <a:gd name="T71" fmla="*/ 43 h 70"/>
                <a:gd name="T72" fmla="*/ 0 w 69"/>
                <a:gd name="T73" fmla="*/ 35 h 70"/>
                <a:gd name="T74" fmla="*/ 0 w 69"/>
                <a:gd name="T75"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70">
                  <a:moveTo>
                    <a:pt x="0" y="35"/>
                  </a:moveTo>
                  <a:lnTo>
                    <a:pt x="0" y="35"/>
                  </a:lnTo>
                  <a:lnTo>
                    <a:pt x="0" y="28"/>
                  </a:lnTo>
                  <a:lnTo>
                    <a:pt x="2" y="22"/>
                  </a:lnTo>
                  <a:lnTo>
                    <a:pt x="5" y="16"/>
                  </a:lnTo>
                  <a:lnTo>
                    <a:pt x="10" y="11"/>
                  </a:lnTo>
                  <a:lnTo>
                    <a:pt x="16" y="7"/>
                  </a:lnTo>
                  <a:lnTo>
                    <a:pt x="21" y="3"/>
                  </a:lnTo>
                  <a:lnTo>
                    <a:pt x="28" y="1"/>
                  </a:lnTo>
                  <a:lnTo>
                    <a:pt x="35" y="0"/>
                  </a:lnTo>
                  <a:lnTo>
                    <a:pt x="35" y="0"/>
                  </a:lnTo>
                  <a:lnTo>
                    <a:pt x="41" y="1"/>
                  </a:lnTo>
                  <a:lnTo>
                    <a:pt x="49" y="3"/>
                  </a:lnTo>
                  <a:lnTo>
                    <a:pt x="54" y="7"/>
                  </a:lnTo>
                  <a:lnTo>
                    <a:pt x="60" y="11"/>
                  </a:lnTo>
                  <a:lnTo>
                    <a:pt x="64" y="16"/>
                  </a:lnTo>
                  <a:lnTo>
                    <a:pt x="67" y="22"/>
                  </a:lnTo>
                  <a:lnTo>
                    <a:pt x="69" y="28"/>
                  </a:lnTo>
                  <a:lnTo>
                    <a:pt x="69" y="35"/>
                  </a:lnTo>
                  <a:lnTo>
                    <a:pt x="69" y="35"/>
                  </a:lnTo>
                  <a:lnTo>
                    <a:pt x="69" y="43"/>
                  </a:lnTo>
                  <a:lnTo>
                    <a:pt x="67" y="49"/>
                  </a:lnTo>
                  <a:lnTo>
                    <a:pt x="64" y="55"/>
                  </a:lnTo>
                  <a:lnTo>
                    <a:pt x="60" y="60"/>
                  </a:lnTo>
                  <a:lnTo>
                    <a:pt x="54" y="64"/>
                  </a:lnTo>
                  <a:lnTo>
                    <a:pt x="49" y="67"/>
                  </a:lnTo>
                  <a:lnTo>
                    <a:pt x="41" y="69"/>
                  </a:lnTo>
                  <a:lnTo>
                    <a:pt x="35" y="70"/>
                  </a:lnTo>
                  <a:lnTo>
                    <a:pt x="35" y="70"/>
                  </a:lnTo>
                  <a:lnTo>
                    <a:pt x="28" y="69"/>
                  </a:lnTo>
                  <a:lnTo>
                    <a:pt x="21" y="67"/>
                  </a:lnTo>
                  <a:lnTo>
                    <a:pt x="16" y="64"/>
                  </a:lnTo>
                  <a:lnTo>
                    <a:pt x="10" y="60"/>
                  </a:lnTo>
                  <a:lnTo>
                    <a:pt x="5" y="55"/>
                  </a:lnTo>
                  <a:lnTo>
                    <a:pt x="2" y="49"/>
                  </a:lnTo>
                  <a:lnTo>
                    <a:pt x="0" y="43"/>
                  </a:lnTo>
                  <a:lnTo>
                    <a:pt x="0" y="35"/>
                  </a:lnTo>
                  <a:lnTo>
                    <a:pt x="0" y="3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7" name="Freeform 458"/>
            <p:cNvSpPr>
              <a:spLocks/>
            </p:cNvSpPr>
            <p:nvPr/>
          </p:nvSpPr>
          <p:spPr bwMode="auto">
            <a:xfrm>
              <a:off x="3868738" y="2892425"/>
              <a:ext cx="57150" cy="138113"/>
            </a:xfrm>
            <a:custGeom>
              <a:avLst/>
              <a:gdLst>
                <a:gd name="T0" fmla="*/ 36 w 36"/>
                <a:gd name="T1" fmla="*/ 70 h 87"/>
                <a:gd name="T2" fmla="*/ 36 w 36"/>
                <a:gd name="T3" fmla="*/ 70 h 87"/>
                <a:gd name="T4" fmla="*/ 36 w 36"/>
                <a:gd name="T5" fmla="*/ 73 h 87"/>
                <a:gd name="T6" fmla="*/ 35 w 36"/>
                <a:gd name="T7" fmla="*/ 77 h 87"/>
                <a:gd name="T8" fmla="*/ 33 w 36"/>
                <a:gd name="T9" fmla="*/ 80 h 87"/>
                <a:gd name="T10" fmla="*/ 31 w 36"/>
                <a:gd name="T11" fmla="*/ 82 h 87"/>
                <a:gd name="T12" fmla="*/ 28 w 36"/>
                <a:gd name="T13" fmla="*/ 84 h 87"/>
                <a:gd name="T14" fmla="*/ 25 w 36"/>
                <a:gd name="T15" fmla="*/ 86 h 87"/>
                <a:gd name="T16" fmla="*/ 22 w 36"/>
                <a:gd name="T17" fmla="*/ 87 h 87"/>
                <a:gd name="T18" fmla="*/ 17 w 36"/>
                <a:gd name="T19" fmla="*/ 87 h 87"/>
                <a:gd name="T20" fmla="*/ 17 w 36"/>
                <a:gd name="T21" fmla="*/ 87 h 87"/>
                <a:gd name="T22" fmla="*/ 14 w 36"/>
                <a:gd name="T23" fmla="*/ 87 h 87"/>
                <a:gd name="T24" fmla="*/ 11 w 36"/>
                <a:gd name="T25" fmla="*/ 86 h 87"/>
                <a:gd name="T26" fmla="*/ 8 w 36"/>
                <a:gd name="T27" fmla="*/ 84 h 87"/>
                <a:gd name="T28" fmla="*/ 5 w 36"/>
                <a:gd name="T29" fmla="*/ 82 h 87"/>
                <a:gd name="T30" fmla="*/ 3 w 36"/>
                <a:gd name="T31" fmla="*/ 80 h 87"/>
                <a:gd name="T32" fmla="*/ 1 w 36"/>
                <a:gd name="T33" fmla="*/ 77 h 87"/>
                <a:gd name="T34" fmla="*/ 0 w 36"/>
                <a:gd name="T35" fmla="*/ 73 h 87"/>
                <a:gd name="T36" fmla="*/ 0 w 36"/>
                <a:gd name="T37" fmla="*/ 70 h 87"/>
                <a:gd name="T38" fmla="*/ 0 w 36"/>
                <a:gd name="T39" fmla="*/ 18 h 87"/>
                <a:gd name="T40" fmla="*/ 0 w 36"/>
                <a:gd name="T41" fmla="*/ 18 h 87"/>
                <a:gd name="T42" fmla="*/ 0 w 36"/>
                <a:gd name="T43" fmla="*/ 15 h 87"/>
                <a:gd name="T44" fmla="*/ 1 w 36"/>
                <a:gd name="T45" fmla="*/ 11 h 87"/>
                <a:gd name="T46" fmla="*/ 3 w 36"/>
                <a:gd name="T47" fmla="*/ 8 h 87"/>
                <a:gd name="T48" fmla="*/ 5 w 36"/>
                <a:gd name="T49" fmla="*/ 6 h 87"/>
                <a:gd name="T50" fmla="*/ 8 w 36"/>
                <a:gd name="T51" fmla="*/ 3 h 87"/>
                <a:gd name="T52" fmla="*/ 11 w 36"/>
                <a:gd name="T53" fmla="*/ 2 h 87"/>
                <a:gd name="T54" fmla="*/ 14 w 36"/>
                <a:gd name="T55" fmla="*/ 1 h 87"/>
                <a:gd name="T56" fmla="*/ 17 w 36"/>
                <a:gd name="T57" fmla="*/ 0 h 87"/>
                <a:gd name="T58" fmla="*/ 17 w 36"/>
                <a:gd name="T59" fmla="*/ 0 h 87"/>
                <a:gd name="T60" fmla="*/ 22 w 36"/>
                <a:gd name="T61" fmla="*/ 1 h 87"/>
                <a:gd name="T62" fmla="*/ 25 w 36"/>
                <a:gd name="T63" fmla="*/ 2 h 87"/>
                <a:gd name="T64" fmla="*/ 28 w 36"/>
                <a:gd name="T65" fmla="*/ 3 h 87"/>
                <a:gd name="T66" fmla="*/ 31 w 36"/>
                <a:gd name="T67" fmla="*/ 6 h 87"/>
                <a:gd name="T68" fmla="*/ 33 w 36"/>
                <a:gd name="T69" fmla="*/ 8 h 87"/>
                <a:gd name="T70" fmla="*/ 35 w 36"/>
                <a:gd name="T71" fmla="*/ 11 h 87"/>
                <a:gd name="T72" fmla="*/ 36 w 36"/>
                <a:gd name="T73" fmla="*/ 15 h 87"/>
                <a:gd name="T74" fmla="*/ 36 w 36"/>
                <a:gd name="T75" fmla="*/ 1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87">
                  <a:moveTo>
                    <a:pt x="36" y="70"/>
                  </a:moveTo>
                  <a:lnTo>
                    <a:pt x="36" y="70"/>
                  </a:lnTo>
                  <a:lnTo>
                    <a:pt x="36" y="73"/>
                  </a:lnTo>
                  <a:lnTo>
                    <a:pt x="35" y="77"/>
                  </a:lnTo>
                  <a:lnTo>
                    <a:pt x="33" y="80"/>
                  </a:lnTo>
                  <a:lnTo>
                    <a:pt x="31" y="82"/>
                  </a:lnTo>
                  <a:lnTo>
                    <a:pt x="28" y="84"/>
                  </a:lnTo>
                  <a:lnTo>
                    <a:pt x="25" y="86"/>
                  </a:lnTo>
                  <a:lnTo>
                    <a:pt x="22" y="87"/>
                  </a:lnTo>
                  <a:lnTo>
                    <a:pt x="17" y="87"/>
                  </a:lnTo>
                  <a:lnTo>
                    <a:pt x="17" y="87"/>
                  </a:lnTo>
                  <a:lnTo>
                    <a:pt x="14" y="87"/>
                  </a:lnTo>
                  <a:lnTo>
                    <a:pt x="11" y="86"/>
                  </a:lnTo>
                  <a:lnTo>
                    <a:pt x="8" y="84"/>
                  </a:lnTo>
                  <a:lnTo>
                    <a:pt x="5" y="82"/>
                  </a:lnTo>
                  <a:lnTo>
                    <a:pt x="3" y="80"/>
                  </a:lnTo>
                  <a:lnTo>
                    <a:pt x="1" y="77"/>
                  </a:lnTo>
                  <a:lnTo>
                    <a:pt x="0" y="73"/>
                  </a:lnTo>
                  <a:lnTo>
                    <a:pt x="0" y="70"/>
                  </a:lnTo>
                  <a:lnTo>
                    <a:pt x="0" y="18"/>
                  </a:lnTo>
                  <a:lnTo>
                    <a:pt x="0" y="18"/>
                  </a:lnTo>
                  <a:lnTo>
                    <a:pt x="0" y="15"/>
                  </a:lnTo>
                  <a:lnTo>
                    <a:pt x="1" y="11"/>
                  </a:lnTo>
                  <a:lnTo>
                    <a:pt x="3" y="8"/>
                  </a:lnTo>
                  <a:lnTo>
                    <a:pt x="5" y="6"/>
                  </a:lnTo>
                  <a:lnTo>
                    <a:pt x="8" y="3"/>
                  </a:lnTo>
                  <a:lnTo>
                    <a:pt x="11" y="2"/>
                  </a:lnTo>
                  <a:lnTo>
                    <a:pt x="14" y="1"/>
                  </a:lnTo>
                  <a:lnTo>
                    <a:pt x="17" y="0"/>
                  </a:lnTo>
                  <a:lnTo>
                    <a:pt x="17" y="0"/>
                  </a:lnTo>
                  <a:lnTo>
                    <a:pt x="22" y="1"/>
                  </a:lnTo>
                  <a:lnTo>
                    <a:pt x="25" y="2"/>
                  </a:lnTo>
                  <a:lnTo>
                    <a:pt x="28" y="3"/>
                  </a:lnTo>
                  <a:lnTo>
                    <a:pt x="31" y="6"/>
                  </a:lnTo>
                  <a:lnTo>
                    <a:pt x="33" y="8"/>
                  </a:lnTo>
                  <a:lnTo>
                    <a:pt x="35" y="11"/>
                  </a:lnTo>
                  <a:lnTo>
                    <a:pt x="36" y="15"/>
                  </a:lnTo>
                  <a:lnTo>
                    <a:pt x="36" y="1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8" name="Freeform 459"/>
            <p:cNvSpPr>
              <a:spLocks/>
            </p:cNvSpPr>
            <p:nvPr/>
          </p:nvSpPr>
          <p:spPr bwMode="auto">
            <a:xfrm>
              <a:off x="3167063" y="2814638"/>
              <a:ext cx="547688" cy="160338"/>
            </a:xfrm>
            <a:custGeom>
              <a:avLst/>
              <a:gdLst>
                <a:gd name="T0" fmla="*/ 10 w 345"/>
                <a:gd name="T1" fmla="*/ 0 h 101"/>
                <a:gd name="T2" fmla="*/ 10 w 345"/>
                <a:gd name="T3" fmla="*/ 0 h 101"/>
                <a:gd name="T4" fmla="*/ 10 w 345"/>
                <a:gd name="T5" fmla="*/ 37 h 101"/>
                <a:gd name="T6" fmla="*/ 10 w 345"/>
                <a:gd name="T7" fmla="*/ 37 h 101"/>
                <a:gd name="T8" fmla="*/ 0 w 345"/>
                <a:gd name="T9" fmla="*/ 37 h 101"/>
                <a:gd name="T10" fmla="*/ 0 w 345"/>
                <a:gd name="T11" fmla="*/ 58 h 101"/>
                <a:gd name="T12" fmla="*/ 79 w 345"/>
                <a:gd name="T13" fmla="*/ 58 h 101"/>
                <a:gd name="T14" fmla="*/ 79 w 345"/>
                <a:gd name="T15" fmla="*/ 58 h 101"/>
                <a:gd name="T16" fmla="*/ 80 w 345"/>
                <a:gd name="T17" fmla="*/ 67 h 101"/>
                <a:gd name="T18" fmla="*/ 84 w 345"/>
                <a:gd name="T19" fmla="*/ 75 h 101"/>
                <a:gd name="T20" fmla="*/ 88 w 345"/>
                <a:gd name="T21" fmla="*/ 83 h 101"/>
                <a:gd name="T22" fmla="*/ 94 w 345"/>
                <a:gd name="T23" fmla="*/ 89 h 101"/>
                <a:gd name="T24" fmla="*/ 102 w 345"/>
                <a:gd name="T25" fmla="*/ 94 h 101"/>
                <a:gd name="T26" fmla="*/ 109 w 345"/>
                <a:gd name="T27" fmla="*/ 98 h 101"/>
                <a:gd name="T28" fmla="*/ 118 w 345"/>
                <a:gd name="T29" fmla="*/ 100 h 101"/>
                <a:gd name="T30" fmla="*/ 127 w 345"/>
                <a:gd name="T31" fmla="*/ 101 h 101"/>
                <a:gd name="T32" fmla="*/ 127 w 345"/>
                <a:gd name="T33" fmla="*/ 101 h 101"/>
                <a:gd name="T34" fmla="*/ 137 w 345"/>
                <a:gd name="T35" fmla="*/ 100 h 101"/>
                <a:gd name="T36" fmla="*/ 145 w 345"/>
                <a:gd name="T37" fmla="*/ 98 h 101"/>
                <a:gd name="T38" fmla="*/ 153 w 345"/>
                <a:gd name="T39" fmla="*/ 94 h 101"/>
                <a:gd name="T40" fmla="*/ 159 w 345"/>
                <a:gd name="T41" fmla="*/ 89 h 101"/>
                <a:gd name="T42" fmla="*/ 165 w 345"/>
                <a:gd name="T43" fmla="*/ 83 h 101"/>
                <a:gd name="T44" fmla="*/ 170 w 345"/>
                <a:gd name="T45" fmla="*/ 75 h 101"/>
                <a:gd name="T46" fmla="*/ 174 w 345"/>
                <a:gd name="T47" fmla="*/ 67 h 101"/>
                <a:gd name="T48" fmla="*/ 176 w 345"/>
                <a:gd name="T49" fmla="*/ 58 h 101"/>
                <a:gd name="T50" fmla="*/ 345 w 345"/>
                <a:gd name="T51" fmla="*/ 58 h 101"/>
                <a:gd name="T52" fmla="*/ 345 w 345"/>
                <a:gd name="T53" fmla="*/ 44 h 101"/>
                <a:gd name="T54" fmla="*/ 345 w 345"/>
                <a:gd name="T55" fmla="*/ 44 h 101"/>
                <a:gd name="T56" fmla="*/ 318 w 345"/>
                <a:gd name="T57" fmla="*/ 44 h 101"/>
                <a:gd name="T58" fmla="*/ 318 w 345"/>
                <a:gd name="T59" fmla="*/ 44 h 101"/>
                <a:gd name="T60" fmla="*/ 318 w 345"/>
                <a:gd name="T6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5" h="101">
                  <a:moveTo>
                    <a:pt x="10" y="0"/>
                  </a:moveTo>
                  <a:lnTo>
                    <a:pt x="10" y="0"/>
                  </a:lnTo>
                  <a:lnTo>
                    <a:pt x="10" y="37"/>
                  </a:lnTo>
                  <a:lnTo>
                    <a:pt x="10" y="37"/>
                  </a:lnTo>
                  <a:lnTo>
                    <a:pt x="0" y="37"/>
                  </a:lnTo>
                  <a:lnTo>
                    <a:pt x="0" y="58"/>
                  </a:lnTo>
                  <a:lnTo>
                    <a:pt x="79" y="58"/>
                  </a:lnTo>
                  <a:lnTo>
                    <a:pt x="79" y="58"/>
                  </a:lnTo>
                  <a:lnTo>
                    <a:pt x="80" y="67"/>
                  </a:lnTo>
                  <a:lnTo>
                    <a:pt x="84" y="75"/>
                  </a:lnTo>
                  <a:lnTo>
                    <a:pt x="88" y="83"/>
                  </a:lnTo>
                  <a:lnTo>
                    <a:pt x="94" y="89"/>
                  </a:lnTo>
                  <a:lnTo>
                    <a:pt x="102" y="94"/>
                  </a:lnTo>
                  <a:lnTo>
                    <a:pt x="109" y="98"/>
                  </a:lnTo>
                  <a:lnTo>
                    <a:pt x="118" y="100"/>
                  </a:lnTo>
                  <a:lnTo>
                    <a:pt x="127" y="101"/>
                  </a:lnTo>
                  <a:lnTo>
                    <a:pt x="127" y="101"/>
                  </a:lnTo>
                  <a:lnTo>
                    <a:pt x="137" y="100"/>
                  </a:lnTo>
                  <a:lnTo>
                    <a:pt x="145" y="98"/>
                  </a:lnTo>
                  <a:lnTo>
                    <a:pt x="153" y="94"/>
                  </a:lnTo>
                  <a:lnTo>
                    <a:pt x="159" y="89"/>
                  </a:lnTo>
                  <a:lnTo>
                    <a:pt x="165" y="83"/>
                  </a:lnTo>
                  <a:lnTo>
                    <a:pt x="170" y="75"/>
                  </a:lnTo>
                  <a:lnTo>
                    <a:pt x="174" y="67"/>
                  </a:lnTo>
                  <a:lnTo>
                    <a:pt x="176" y="58"/>
                  </a:lnTo>
                  <a:lnTo>
                    <a:pt x="345" y="58"/>
                  </a:lnTo>
                  <a:lnTo>
                    <a:pt x="345" y="44"/>
                  </a:lnTo>
                  <a:lnTo>
                    <a:pt x="345" y="44"/>
                  </a:lnTo>
                  <a:lnTo>
                    <a:pt x="318" y="44"/>
                  </a:lnTo>
                  <a:lnTo>
                    <a:pt x="318" y="44"/>
                  </a:lnTo>
                  <a:lnTo>
                    <a:pt x="31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9" name="Freeform 460"/>
            <p:cNvSpPr>
              <a:spLocks/>
            </p:cNvSpPr>
            <p:nvPr/>
          </p:nvSpPr>
          <p:spPr bwMode="auto">
            <a:xfrm>
              <a:off x="3333751" y="2860675"/>
              <a:ext cx="71438" cy="71438"/>
            </a:xfrm>
            <a:custGeom>
              <a:avLst/>
              <a:gdLst>
                <a:gd name="T0" fmla="*/ 22 w 45"/>
                <a:gd name="T1" fmla="*/ 45 h 45"/>
                <a:gd name="T2" fmla="*/ 22 w 45"/>
                <a:gd name="T3" fmla="*/ 45 h 45"/>
                <a:gd name="T4" fmla="*/ 17 w 45"/>
                <a:gd name="T5" fmla="*/ 45 h 45"/>
                <a:gd name="T6" fmla="*/ 13 w 45"/>
                <a:gd name="T7" fmla="*/ 43 h 45"/>
                <a:gd name="T8" fmla="*/ 9 w 45"/>
                <a:gd name="T9" fmla="*/ 41 h 45"/>
                <a:gd name="T10" fmla="*/ 6 w 45"/>
                <a:gd name="T11" fmla="*/ 39 h 45"/>
                <a:gd name="T12" fmla="*/ 3 w 45"/>
                <a:gd name="T13" fmla="*/ 36 h 45"/>
                <a:gd name="T14" fmla="*/ 1 w 45"/>
                <a:gd name="T15" fmla="*/ 32 h 45"/>
                <a:gd name="T16" fmla="*/ 0 w 45"/>
                <a:gd name="T17" fmla="*/ 28 h 45"/>
                <a:gd name="T18" fmla="*/ 0 w 45"/>
                <a:gd name="T19" fmla="*/ 23 h 45"/>
                <a:gd name="T20" fmla="*/ 0 w 45"/>
                <a:gd name="T21" fmla="*/ 23 h 45"/>
                <a:gd name="T22" fmla="*/ 0 w 45"/>
                <a:gd name="T23" fmla="*/ 19 h 45"/>
                <a:gd name="T24" fmla="*/ 1 w 45"/>
                <a:gd name="T25" fmla="*/ 15 h 45"/>
                <a:gd name="T26" fmla="*/ 3 w 45"/>
                <a:gd name="T27" fmla="*/ 10 h 45"/>
                <a:gd name="T28" fmla="*/ 6 w 45"/>
                <a:gd name="T29" fmla="*/ 7 h 45"/>
                <a:gd name="T30" fmla="*/ 9 w 45"/>
                <a:gd name="T31" fmla="*/ 4 h 45"/>
                <a:gd name="T32" fmla="*/ 13 w 45"/>
                <a:gd name="T33" fmla="*/ 2 h 45"/>
                <a:gd name="T34" fmla="*/ 17 w 45"/>
                <a:gd name="T35" fmla="*/ 1 h 45"/>
                <a:gd name="T36" fmla="*/ 22 w 45"/>
                <a:gd name="T37" fmla="*/ 0 h 45"/>
                <a:gd name="T38" fmla="*/ 22 w 45"/>
                <a:gd name="T39" fmla="*/ 0 h 45"/>
                <a:gd name="T40" fmla="*/ 26 w 45"/>
                <a:gd name="T41" fmla="*/ 1 h 45"/>
                <a:gd name="T42" fmla="*/ 30 w 45"/>
                <a:gd name="T43" fmla="*/ 2 h 45"/>
                <a:gd name="T44" fmla="*/ 35 w 45"/>
                <a:gd name="T45" fmla="*/ 4 h 45"/>
                <a:gd name="T46" fmla="*/ 38 w 45"/>
                <a:gd name="T47" fmla="*/ 7 h 45"/>
                <a:gd name="T48" fmla="*/ 41 w 45"/>
                <a:gd name="T49" fmla="*/ 10 h 45"/>
                <a:gd name="T50" fmla="*/ 43 w 45"/>
                <a:gd name="T51" fmla="*/ 15 h 45"/>
                <a:gd name="T52" fmla="*/ 44 w 45"/>
                <a:gd name="T53" fmla="*/ 19 h 45"/>
                <a:gd name="T54" fmla="*/ 45 w 45"/>
                <a:gd name="T55" fmla="*/ 23 h 45"/>
                <a:gd name="T56" fmla="*/ 45 w 45"/>
                <a:gd name="T57" fmla="*/ 23 h 45"/>
                <a:gd name="T58" fmla="*/ 44 w 45"/>
                <a:gd name="T59" fmla="*/ 28 h 45"/>
                <a:gd name="T60" fmla="*/ 43 w 45"/>
                <a:gd name="T61" fmla="*/ 32 h 45"/>
                <a:gd name="T62" fmla="*/ 41 w 45"/>
                <a:gd name="T63" fmla="*/ 36 h 45"/>
                <a:gd name="T64" fmla="*/ 38 w 45"/>
                <a:gd name="T65" fmla="*/ 39 h 45"/>
                <a:gd name="T66" fmla="*/ 35 w 45"/>
                <a:gd name="T67" fmla="*/ 41 h 45"/>
                <a:gd name="T68" fmla="*/ 30 w 45"/>
                <a:gd name="T69" fmla="*/ 43 h 45"/>
                <a:gd name="T70" fmla="*/ 26 w 45"/>
                <a:gd name="T71" fmla="*/ 45 h 45"/>
                <a:gd name="T72" fmla="*/ 22 w 45"/>
                <a:gd name="T73" fmla="*/ 45 h 45"/>
                <a:gd name="T74" fmla="*/ 22 w 45"/>
                <a:gd name="T7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5">
                  <a:moveTo>
                    <a:pt x="22" y="45"/>
                  </a:moveTo>
                  <a:lnTo>
                    <a:pt x="22" y="45"/>
                  </a:lnTo>
                  <a:lnTo>
                    <a:pt x="17" y="45"/>
                  </a:lnTo>
                  <a:lnTo>
                    <a:pt x="13" y="43"/>
                  </a:lnTo>
                  <a:lnTo>
                    <a:pt x="9" y="41"/>
                  </a:lnTo>
                  <a:lnTo>
                    <a:pt x="6" y="39"/>
                  </a:lnTo>
                  <a:lnTo>
                    <a:pt x="3" y="36"/>
                  </a:lnTo>
                  <a:lnTo>
                    <a:pt x="1" y="32"/>
                  </a:lnTo>
                  <a:lnTo>
                    <a:pt x="0" y="28"/>
                  </a:lnTo>
                  <a:lnTo>
                    <a:pt x="0" y="23"/>
                  </a:lnTo>
                  <a:lnTo>
                    <a:pt x="0" y="23"/>
                  </a:lnTo>
                  <a:lnTo>
                    <a:pt x="0" y="19"/>
                  </a:lnTo>
                  <a:lnTo>
                    <a:pt x="1" y="15"/>
                  </a:lnTo>
                  <a:lnTo>
                    <a:pt x="3" y="10"/>
                  </a:lnTo>
                  <a:lnTo>
                    <a:pt x="6" y="7"/>
                  </a:lnTo>
                  <a:lnTo>
                    <a:pt x="9" y="4"/>
                  </a:lnTo>
                  <a:lnTo>
                    <a:pt x="13" y="2"/>
                  </a:lnTo>
                  <a:lnTo>
                    <a:pt x="17" y="1"/>
                  </a:lnTo>
                  <a:lnTo>
                    <a:pt x="22" y="0"/>
                  </a:lnTo>
                  <a:lnTo>
                    <a:pt x="22" y="0"/>
                  </a:lnTo>
                  <a:lnTo>
                    <a:pt x="26" y="1"/>
                  </a:lnTo>
                  <a:lnTo>
                    <a:pt x="30" y="2"/>
                  </a:lnTo>
                  <a:lnTo>
                    <a:pt x="35" y="4"/>
                  </a:lnTo>
                  <a:lnTo>
                    <a:pt x="38" y="7"/>
                  </a:lnTo>
                  <a:lnTo>
                    <a:pt x="41" y="10"/>
                  </a:lnTo>
                  <a:lnTo>
                    <a:pt x="43" y="15"/>
                  </a:lnTo>
                  <a:lnTo>
                    <a:pt x="44" y="19"/>
                  </a:lnTo>
                  <a:lnTo>
                    <a:pt x="45" y="23"/>
                  </a:lnTo>
                  <a:lnTo>
                    <a:pt x="45" y="23"/>
                  </a:lnTo>
                  <a:lnTo>
                    <a:pt x="44" y="28"/>
                  </a:lnTo>
                  <a:lnTo>
                    <a:pt x="43" y="32"/>
                  </a:lnTo>
                  <a:lnTo>
                    <a:pt x="41" y="36"/>
                  </a:lnTo>
                  <a:lnTo>
                    <a:pt x="38" y="39"/>
                  </a:lnTo>
                  <a:lnTo>
                    <a:pt x="35" y="41"/>
                  </a:lnTo>
                  <a:lnTo>
                    <a:pt x="30" y="43"/>
                  </a:lnTo>
                  <a:lnTo>
                    <a:pt x="26" y="45"/>
                  </a:lnTo>
                  <a:lnTo>
                    <a:pt x="22" y="45"/>
                  </a:lnTo>
                  <a:lnTo>
                    <a:pt x="22" y="4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0" name="Freeform 461"/>
            <p:cNvSpPr>
              <a:spLocks/>
            </p:cNvSpPr>
            <p:nvPr/>
          </p:nvSpPr>
          <p:spPr bwMode="auto">
            <a:xfrm>
              <a:off x="3665538" y="2925763"/>
              <a:ext cx="49213" cy="49213"/>
            </a:xfrm>
            <a:custGeom>
              <a:avLst/>
              <a:gdLst>
                <a:gd name="T0" fmla="*/ 31 w 31"/>
                <a:gd name="T1" fmla="*/ 16 h 31"/>
                <a:gd name="T2" fmla="*/ 31 w 31"/>
                <a:gd name="T3" fmla="*/ 16 h 31"/>
                <a:gd name="T4" fmla="*/ 30 w 31"/>
                <a:gd name="T5" fmla="*/ 19 h 31"/>
                <a:gd name="T6" fmla="*/ 29 w 31"/>
                <a:gd name="T7" fmla="*/ 22 h 31"/>
                <a:gd name="T8" fmla="*/ 26 w 31"/>
                <a:gd name="T9" fmla="*/ 26 h 31"/>
                <a:gd name="T10" fmla="*/ 22 w 31"/>
                <a:gd name="T11" fmla="*/ 30 h 31"/>
                <a:gd name="T12" fmla="*/ 19 w 31"/>
                <a:gd name="T13" fmla="*/ 30 h 31"/>
                <a:gd name="T14" fmla="*/ 16 w 31"/>
                <a:gd name="T15" fmla="*/ 31 h 31"/>
                <a:gd name="T16" fmla="*/ 16 w 31"/>
                <a:gd name="T17" fmla="*/ 31 h 31"/>
                <a:gd name="T18" fmla="*/ 13 w 31"/>
                <a:gd name="T19" fmla="*/ 30 h 31"/>
                <a:gd name="T20" fmla="*/ 10 w 31"/>
                <a:gd name="T21" fmla="*/ 30 h 31"/>
                <a:gd name="T22" fmla="*/ 5 w 31"/>
                <a:gd name="T23" fmla="*/ 26 h 31"/>
                <a:gd name="T24" fmla="*/ 1 w 31"/>
                <a:gd name="T25" fmla="*/ 22 h 31"/>
                <a:gd name="T26" fmla="*/ 0 w 31"/>
                <a:gd name="T27" fmla="*/ 19 h 31"/>
                <a:gd name="T28" fmla="*/ 0 w 31"/>
                <a:gd name="T29" fmla="*/ 16 h 31"/>
                <a:gd name="T30" fmla="*/ 0 w 31"/>
                <a:gd name="T31" fmla="*/ 16 h 31"/>
                <a:gd name="T32" fmla="*/ 0 w 31"/>
                <a:gd name="T33" fmla="*/ 13 h 31"/>
                <a:gd name="T34" fmla="*/ 1 w 31"/>
                <a:gd name="T35" fmla="*/ 10 h 31"/>
                <a:gd name="T36" fmla="*/ 5 w 31"/>
                <a:gd name="T37" fmla="*/ 4 h 31"/>
                <a:gd name="T38" fmla="*/ 10 w 31"/>
                <a:gd name="T39" fmla="*/ 1 h 31"/>
                <a:gd name="T40" fmla="*/ 13 w 31"/>
                <a:gd name="T41" fmla="*/ 0 h 31"/>
                <a:gd name="T42" fmla="*/ 16 w 31"/>
                <a:gd name="T43" fmla="*/ 0 h 31"/>
                <a:gd name="T44" fmla="*/ 16 w 31"/>
                <a:gd name="T45" fmla="*/ 0 h 31"/>
                <a:gd name="T46" fmla="*/ 19 w 31"/>
                <a:gd name="T47" fmla="*/ 0 h 31"/>
                <a:gd name="T48" fmla="*/ 22 w 31"/>
                <a:gd name="T49" fmla="*/ 1 h 31"/>
                <a:gd name="T50" fmla="*/ 26 w 31"/>
                <a:gd name="T51" fmla="*/ 4 h 31"/>
                <a:gd name="T52" fmla="*/ 29 w 31"/>
                <a:gd name="T53" fmla="*/ 10 h 31"/>
                <a:gd name="T54" fmla="*/ 30 w 31"/>
                <a:gd name="T55" fmla="*/ 13 h 31"/>
                <a:gd name="T56" fmla="*/ 31 w 31"/>
                <a:gd name="T57" fmla="*/ 16 h 31"/>
                <a:gd name="T58" fmla="*/ 31 w 31"/>
                <a:gd name="T5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1">
                  <a:moveTo>
                    <a:pt x="31" y="16"/>
                  </a:moveTo>
                  <a:lnTo>
                    <a:pt x="31" y="16"/>
                  </a:lnTo>
                  <a:lnTo>
                    <a:pt x="30" y="19"/>
                  </a:lnTo>
                  <a:lnTo>
                    <a:pt x="29" y="22"/>
                  </a:lnTo>
                  <a:lnTo>
                    <a:pt x="26" y="26"/>
                  </a:lnTo>
                  <a:lnTo>
                    <a:pt x="22" y="30"/>
                  </a:lnTo>
                  <a:lnTo>
                    <a:pt x="19" y="30"/>
                  </a:lnTo>
                  <a:lnTo>
                    <a:pt x="16" y="31"/>
                  </a:lnTo>
                  <a:lnTo>
                    <a:pt x="16" y="31"/>
                  </a:lnTo>
                  <a:lnTo>
                    <a:pt x="13" y="30"/>
                  </a:lnTo>
                  <a:lnTo>
                    <a:pt x="10" y="30"/>
                  </a:lnTo>
                  <a:lnTo>
                    <a:pt x="5" y="26"/>
                  </a:lnTo>
                  <a:lnTo>
                    <a:pt x="1" y="22"/>
                  </a:lnTo>
                  <a:lnTo>
                    <a:pt x="0" y="19"/>
                  </a:lnTo>
                  <a:lnTo>
                    <a:pt x="0" y="16"/>
                  </a:lnTo>
                  <a:lnTo>
                    <a:pt x="0" y="16"/>
                  </a:lnTo>
                  <a:lnTo>
                    <a:pt x="0" y="13"/>
                  </a:lnTo>
                  <a:lnTo>
                    <a:pt x="1" y="10"/>
                  </a:lnTo>
                  <a:lnTo>
                    <a:pt x="5" y="4"/>
                  </a:lnTo>
                  <a:lnTo>
                    <a:pt x="10" y="1"/>
                  </a:lnTo>
                  <a:lnTo>
                    <a:pt x="13" y="0"/>
                  </a:lnTo>
                  <a:lnTo>
                    <a:pt x="16" y="0"/>
                  </a:lnTo>
                  <a:lnTo>
                    <a:pt x="16" y="0"/>
                  </a:lnTo>
                  <a:lnTo>
                    <a:pt x="19" y="0"/>
                  </a:lnTo>
                  <a:lnTo>
                    <a:pt x="22" y="1"/>
                  </a:lnTo>
                  <a:lnTo>
                    <a:pt x="26" y="4"/>
                  </a:lnTo>
                  <a:lnTo>
                    <a:pt x="29" y="10"/>
                  </a:lnTo>
                  <a:lnTo>
                    <a:pt x="30" y="13"/>
                  </a:lnTo>
                  <a:lnTo>
                    <a:pt x="31" y="16"/>
                  </a:lnTo>
                  <a:lnTo>
                    <a:pt x="31" y="1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1" name="Freeform 462"/>
            <p:cNvSpPr>
              <a:spLocks noEditPoints="1"/>
            </p:cNvSpPr>
            <p:nvPr/>
          </p:nvSpPr>
          <p:spPr bwMode="auto">
            <a:xfrm>
              <a:off x="3182938" y="2628900"/>
              <a:ext cx="488950" cy="168275"/>
            </a:xfrm>
            <a:custGeom>
              <a:avLst/>
              <a:gdLst>
                <a:gd name="T0" fmla="*/ 308 w 308"/>
                <a:gd name="T1" fmla="*/ 106 h 106"/>
                <a:gd name="T2" fmla="*/ 308 w 308"/>
                <a:gd name="T3" fmla="*/ 106 h 106"/>
                <a:gd name="T4" fmla="*/ 308 w 308"/>
                <a:gd name="T5" fmla="*/ 42 h 106"/>
                <a:gd name="T6" fmla="*/ 308 w 308"/>
                <a:gd name="T7" fmla="*/ 42 h 106"/>
                <a:gd name="T8" fmla="*/ 306 w 308"/>
                <a:gd name="T9" fmla="*/ 35 h 106"/>
                <a:gd name="T10" fmla="*/ 305 w 308"/>
                <a:gd name="T11" fmla="*/ 28 h 106"/>
                <a:gd name="T12" fmla="*/ 303 w 308"/>
                <a:gd name="T13" fmla="*/ 22 h 106"/>
                <a:gd name="T14" fmla="*/ 300 w 308"/>
                <a:gd name="T15" fmla="*/ 17 h 106"/>
                <a:gd name="T16" fmla="*/ 296 w 308"/>
                <a:gd name="T17" fmla="*/ 12 h 106"/>
                <a:gd name="T18" fmla="*/ 291 w 308"/>
                <a:gd name="T19" fmla="*/ 8 h 106"/>
                <a:gd name="T20" fmla="*/ 284 w 308"/>
                <a:gd name="T21" fmla="*/ 6 h 106"/>
                <a:gd name="T22" fmla="*/ 276 w 308"/>
                <a:gd name="T23" fmla="*/ 4 h 106"/>
                <a:gd name="T24" fmla="*/ 276 w 308"/>
                <a:gd name="T25" fmla="*/ 4 h 106"/>
                <a:gd name="T26" fmla="*/ 254 w 308"/>
                <a:gd name="T27" fmla="*/ 3 h 106"/>
                <a:gd name="T28" fmla="*/ 226 w 308"/>
                <a:gd name="T29" fmla="*/ 1 h 106"/>
                <a:gd name="T30" fmla="*/ 193 w 308"/>
                <a:gd name="T31" fmla="*/ 0 h 106"/>
                <a:gd name="T32" fmla="*/ 153 w 308"/>
                <a:gd name="T33" fmla="*/ 0 h 106"/>
                <a:gd name="T34" fmla="*/ 153 w 308"/>
                <a:gd name="T35" fmla="*/ 0 h 106"/>
                <a:gd name="T36" fmla="*/ 114 w 308"/>
                <a:gd name="T37" fmla="*/ 0 h 106"/>
                <a:gd name="T38" fmla="*/ 80 w 308"/>
                <a:gd name="T39" fmla="*/ 1 h 106"/>
                <a:gd name="T40" fmla="*/ 52 w 308"/>
                <a:gd name="T41" fmla="*/ 3 h 106"/>
                <a:gd name="T42" fmla="*/ 32 w 308"/>
                <a:gd name="T43" fmla="*/ 4 h 106"/>
                <a:gd name="T44" fmla="*/ 32 w 308"/>
                <a:gd name="T45" fmla="*/ 4 h 106"/>
                <a:gd name="T46" fmla="*/ 24 w 308"/>
                <a:gd name="T47" fmla="*/ 6 h 106"/>
                <a:gd name="T48" fmla="*/ 16 w 308"/>
                <a:gd name="T49" fmla="*/ 8 h 106"/>
                <a:gd name="T50" fmla="*/ 11 w 308"/>
                <a:gd name="T51" fmla="*/ 12 h 106"/>
                <a:gd name="T52" fmla="*/ 6 w 308"/>
                <a:gd name="T53" fmla="*/ 17 h 106"/>
                <a:gd name="T54" fmla="*/ 3 w 308"/>
                <a:gd name="T55" fmla="*/ 22 h 106"/>
                <a:gd name="T56" fmla="*/ 1 w 308"/>
                <a:gd name="T57" fmla="*/ 28 h 106"/>
                <a:gd name="T58" fmla="*/ 0 w 308"/>
                <a:gd name="T59" fmla="*/ 35 h 106"/>
                <a:gd name="T60" fmla="*/ 0 w 308"/>
                <a:gd name="T61" fmla="*/ 42 h 106"/>
                <a:gd name="T62" fmla="*/ 0 w 308"/>
                <a:gd name="T63" fmla="*/ 42 h 106"/>
                <a:gd name="T64" fmla="*/ 0 w 308"/>
                <a:gd name="T65" fmla="*/ 106 h 106"/>
                <a:gd name="T66" fmla="*/ 308 w 308"/>
                <a:gd name="T67" fmla="*/ 106 h 106"/>
                <a:gd name="T68" fmla="*/ 223 w 308"/>
                <a:gd name="T69" fmla="*/ 43 h 106"/>
                <a:gd name="T70" fmla="*/ 265 w 308"/>
                <a:gd name="T71" fmla="*/ 43 h 106"/>
                <a:gd name="T72" fmla="*/ 265 w 308"/>
                <a:gd name="T73" fmla="*/ 81 h 106"/>
                <a:gd name="T74" fmla="*/ 223 w 308"/>
                <a:gd name="T75" fmla="*/ 81 h 106"/>
                <a:gd name="T76" fmla="*/ 223 w 308"/>
                <a:gd name="T77" fmla="*/ 43 h 106"/>
                <a:gd name="T78" fmla="*/ 95 w 308"/>
                <a:gd name="T79" fmla="*/ 43 h 106"/>
                <a:gd name="T80" fmla="*/ 137 w 308"/>
                <a:gd name="T81" fmla="*/ 43 h 106"/>
                <a:gd name="T82" fmla="*/ 137 w 308"/>
                <a:gd name="T83" fmla="*/ 81 h 106"/>
                <a:gd name="T84" fmla="*/ 95 w 308"/>
                <a:gd name="T85" fmla="*/ 81 h 106"/>
                <a:gd name="T86" fmla="*/ 95 w 308"/>
                <a:gd name="T87" fmla="*/ 43 h 106"/>
                <a:gd name="T88" fmla="*/ 43 w 308"/>
                <a:gd name="T89" fmla="*/ 43 h 106"/>
                <a:gd name="T90" fmla="*/ 85 w 308"/>
                <a:gd name="T91" fmla="*/ 43 h 106"/>
                <a:gd name="T92" fmla="*/ 85 w 308"/>
                <a:gd name="T93" fmla="*/ 81 h 106"/>
                <a:gd name="T94" fmla="*/ 43 w 308"/>
                <a:gd name="T95" fmla="*/ 81 h 106"/>
                <a:gd name="T96" fmla="*/ 43 w 308"/>
                <a:gd name="T97" fmla="*/ 4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106">
                  <a:moveTo>
                    <a:pt x="308" y="106"/>
                  </a:moveTo>
                  <a:lnTo>
                    <a:pt x="308" y="106"/>
                  </a:lnTo>
                  <a:lnTo>
                    <a:pt x="308" y="42"/>
                  </a:lnTo>
                  <a:lnTo>
                    <a:pt x="308" y="42"/>
                  </a:lnTo>
                  <a:lnTo>
                    <a:pt x="306" y="35"/>
                  </a:lnTo>
                  <a:lnTo>
                    <a:pt x="305" y="28"/>
                  </a:lnTo>
                  <a:lnTo>
                    <a:pt x="303" y="22"/>
                  </a:lnTo>
                  <a:lnTo>
                    <a:pt x="300" y="17"/>
                  </a:lnTo>
                  <a:lnTo>
                    <a:pt x="296" y="12"/>
                  </a:lnTo>
                  <a:lnTo>
                    <a:pt x="291" y="8"/>
                  </a:lnTo>
                  <a:lnTo>
                    <a:pt x="284" y="6"/>
                  </a:lnTo>
                  <a:lnTo>
                    <a:pt x="276" y="4"/>
                  </a:lnTo>
                  <a:lnTo>
                    <a:pt x="276" y="4"/>
                  </a:lnTo>
                  <a:lnTo>
                    <a:pt x="254" y="3"/>
                  </a:lnTo>
                  <a:lnTo>
                    <a:pt x="226" y="1"/>
                  </a:lnTo>
                  <a:lnTo>
                    <a:pt x="193" y="0"/>
                  </a:lnTo>
                  <a:lnTo>
                    <a:pt x="153" y="0"/>
                  </a:lnTo>
                  <a:lnTo>
                    <a:pt x="153" y="0"/>
                  </a:lnTo>
                  <a:lnTo>
                    <a:pt x="114" y="0"/>
                  </a:lnTo>
                  <a:lnTo>
                    <a:pt x="80" y="1"/>
                  </a:lnTo>
                  <a:lnTo>
                    <a:pt x="52" y="3"/>
                  </a:lnTo>
                  <a:lnTo>
                    <a:pt x="32" y="4"/>
                  </a:lnTo>
                  <a:lnTo>
                    <a:pt x="32" y="4"/>
                  </a:lnTo>
                  <a:lnTo>
                    <a:pt x="24" y="6"/>
                  </a:lnTo>
                  <a:lnTo>
                    <a:pt x="16" y="8"/>
                  </a:lnTo>
                  <a:lnTo>
                    <a:pt x="11" y="12"/>
                  </a:lnTo>
                  <a:lnTo>
                    <a:pt x="6" y="17"/>
                  </a:lnTo>
                  <a:lnTo>
                    <a:pt x="3" y="22"/>
                  </a:lnTo>
                  <a:lnTo>
                    <a:pt x="1" y="28"/>
                  </a:lnTo>
                  <a:lnTo>
                    <a:pt x="0" y="35"/>
                  </a:lnTo>
                  <a:lnTo>
                    <a:pt x="0" y="42"/>
                  </a:lnTo>
                  <a:lnTo>
                    <a:pt x="0" y="42"/>
                  </a:lnTo>
                  <a:lnTo>
                    <a:pt x="0" y="106"/>
                  </a:lnTo>
                  <a:lnTo>
                    <a:pt x="308" y="106"/>
                  </a:lnTo>
                  <a:close/>
                  <a:moveTo>
                    <a:pt x="223" y="43"/>
                  </a:moveTo>
                  <a:lnTo>
                    <a:pt x="265" y="43"/>
                  </a:lnTo>
                  <a:lnTo>
                    <a:pt x="265" y="81"/>
                  </a:lnTo>
                  <a:lnTo>
                    <a:pt x="223" y="81"/>
                  </a:lnTo>
                  <a:lnTo>
                    <a:pt x="223" y="43"/>
                  </a:lnTo>
                  <a:close/>
                  <a:moveTo>
                    <a:pt x="95" y="43"/>
                  </a:moveTo>
                  <a:lnTo>
                    <a:pt x="137" y="43"/>
                  </a:lnTo>
                  <a:lnTo>
                    <a:pt x="137" y="81"/>
                  </a:lnTo>
                  <a:lnTo>
                    <a:pt x="95" y="81"/>
                  </a:lnTo>
                  <a:lnTo>
                    <a:pt x="95" y="43"/>
                  </a:lnTo>
                  <a:close/>
                  <a:moveTo>
                    <a:pt x="43" y="43"/>
                  </a:moveTo>
                  <a:lnTo>
                    <a:pt x="85" y="43"/>
                  </a:lnTo>
                  <a:lnTo>
                    <a:pt x="85" y="81"/>
                  </a:lnTo>
                  <a:lnTo>
                    <a:pt x="43" y="81"/>
                  </a:lnTo>
                  <a:lnTo>
                    <a:pt x="43" y="4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2" name="Freeform 463"/>
            <p:cNvSpPr>
              <a:spLocks/>
            </p:cNvSpPr>
            <p:nvPr/>
          </p:nvSpPr>
          <p:spPr bwMode="auto">
            <a:xfrm>
              <a:off x="4411663" y="3367088"/>
              <a:ext cx="30163" cy="44450"/>
            </a:xfrm>
            <a:custGeom>
              <a:avLst/>
              <a:gdLst>
                <a:gd name="T0" fmla="*/ 19 w 19"/>
                <a:gd name="T1" fmla="*/ 28 h 28"/>
                <a:gd name="T2" fmla="*/ 19 w 19"/>
                <a:gd name="T3" fmla="*/ 28 h 28"/>
                <a:gd name="T4" fmla="*/ 12 w 19"/>
                <a:gd name="T5" fmla="*/ 27 h 28"/>
                <a:gd name="T6" fmla="*/ 6 w 19"/>
                <a:gd name="T7" fmla="*/ 24 h 28"/>
                <a:gd name="T8" fmla="*/ 4 w 19"/>
                <a:gd name="T9" fmla="*/ 22 h 28"/>
                <a:gd name="T10" fmla="*/ 1 w 19"/>
                <a:gd name="T11" fmla="*/ 19 h 28"/>
                <a:gd name="T12" fmla="*/ 0 w 19"/>
                <a:gd name="T13" fmla="*/ 16 h 28"/>
                <a:gd name="T14" fmla="*/ 0 w 19"/>
                <a:gd name="T15" fmla="*/ 13 h 28"/>
                <a:gd name="T16" fmla="*/ 0 w 19"/>
                <a:gd name="T17" fmla="*/ 13 h 28"/>
                <a:gd name="T18" fmla="*/ 0 w 19"/>
                <a:gd name="T19" fmla="*/ 11 h 28"/>
                <a:gd name="T20" fmla="*/ 1 w 19"/>
                <a:gd name="T21" fmla="*/ 8 h 28"/>
                <a:gd name="T22" fmla="*/ 4 w 19"/>
                <a:gd name="T23" fmla="*/ 6 h 28"/>
                <a:gd name="T24" fmla="*/ 6 w 19"/>
                <a:gd name="T25" fmla="*/ 4 h 28"/>
                <a:gd name="T26" fmla="*/ 12 w 19"/>
                <a:gd name="T27" fmla="*/ 1 h 28"/>
                <a:gd name="T28" fmla="*/ 19 w 19"/>
                <a:gd name="T29" fmla="*/ 0 h 28"/>
                <a:gd name="T30" fmla="*/ 19 w 19"/>
                <a:gd name="T3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8">
                  <a:moveTo>
                    <a:pt x="19" y="28"/>
                  </a:moveTo>
                  <a:lnTo>
                    <a:pt x="19" y="28"/>
                  </a:lnTo>
                  <a:lnTo>
                    <a:pt x="12" y="27"/>
                  </a:lnTo>
                  <a:lnTo>
                    <a:pt x="6" y="24"/>
                  </a:lnTo>
                  <a:lnTo>
                    <a:pt x="4" y="22"/>
                  </a:lnTo>
                  <a:lnTo>
                    <a:pt x="1" y="19"/>
                  </a:lnTo>
                  <a:lnTo>
                    <a:pt x="0" y="16"/>
                  </a:lnTo>
                  <a:lnTo>
                    <a:pt x="0" y="13"/>
                  </a:lnTo>
                  <a:lnTo>
                    <a:pt x="0" y="13"/>
                  </a:lnTo>
                  <a:lnTo>
                    <a:pt x="0" y="11"/>
                  </a:lnTo>
                  <a:lnTo>
                    <a:pt x="1" y="8"/>
                  </a:lnTo>
                  <a:lnTo>
                    <a:pt x="4" y="6"/>
                  </a:lnTo>
                  <a:lnTo>
                    <a:pt x="6" y="4"/>
                  </a:lnTo>
                  <a:lnTo>
                    <a:pt x="12" y="1"/>
                  </a:lnTo>
                  <a:lnTo>
                    <a:pt x="19" y="0"/>
                  </a:lnTo>
                  <a:lnTo>
                    <a:pt x="19" y="28"/>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3" name="Freeform 464"/>
            <p:cNvSpPr>
              <a:spLocks noEditPoints="1"/>
            </p:cNvSpPr>
            <p:nvPr/>
          </p:nvSpPr>
          <p:spPr bwMode="auto">
            <a:xfrm>
              <a:off x="4383088" y="3486150"/>
              <a:ext cx="146050" cy="149225"/>
            </a:xfrm>
            <a:custGeom>
              <a:avLst/>
              <a:gdLst>
                <a:gd name="T0" fmla="*/ 46 w 92"/>
                <a:gd name="T1" fmla="*/ 0 h 94"/>
                <a:gd name="T2" fmla="*/ 28 w 92"/>
                <a:gd name="T3" fmla="*/ 4 h 94"/>
                <a:gd name="T4" fmla="*/ 13 w 92"/>
                <a:gd name="T5" fmla="*/ 14 h 94"/>
                <a:gd name="T6" fmla="*/ 3 w 92"/>
                <a:gd name="T7" fmla="*/ 29 h 94"/>
                <a:gd name="T8" fmla="*/ 0 w 92"/>
                <a:gd name="T9" fmla="*/ 46 h 94"/>
                <a:gd name="T10" fmla="*/ 1 w 92"/>
                <a:gd name="T11" fmla="*/ 57 h 94"/>
                <a:gd name="T12" fmla="*/ 8 w 92"/>
                <a:gd name="T13" fmla="*/ 73 h 94"/>
                <a:gd name="T14" fmla="*/ 21 w 92"/>
                <a:gd name="T15" fmla="*/ 85 h 94"/>
                <a:gd name="T16" fmla="*/ 37 w 92"/>
                <a:gd name="T17" fmla="*/ 93 h 94"/>
                <a:gd name="T18" fmla="*/ 46 w 92"/>
                <a:gd name="T19" fmla="*/ 94 h 94"/>
                <a:gd name="T20" fmla="*/ 65 w 92"/>
                <a:gd name="T21" fmla="*/ 89 h 94"/>
                <a:gd name="T22" fmla="*/ 79 w 92"/>
                <a:gd name="T23" fmla="*/ 79 h 94"/>
                <a:gd name="T24" fmla="*/ 89 w 92"/>
                <a:gd name="T25" fmla="*/ 65 h 94"/>
                <a:gd name="T26" fmla="*/ 92 w 92"/>
                <a:gd name="T27" fmla="*/ 46 h 94"/>
                <a:gd name="T28" fmla="*/ 91 w 92"/>
                <a:gd name="T29" fmla="*/ 37 h 94"/>
                <a:gd name="T30" fmla="*/ 85 w 92"/>
                <a:gd name="T31" fmla="*/ 21 h 94"/>
                <a:gd name="T32" fmla="*/ 72 w 92"/>
                <a:gd name="T33" fmla="*/ 8 h 94"/>
                <a:gd name="T34" fmla="*/ 55 w 92"/>
                <a:gd name="T35" fmla="*/ 1 h 94"/>
                <a:gd name="T36" fmla="*/ 46 w 92"/>
                <a:gd name="T37" fmla="*/ 0 h 94"/>
                <a:gd name="T38" fmla="*/ 46 w 92"/>
                <a:gd name="T39" fmla="*/ 64 h 94"/>
                <a:gd name="T40" fmla="*/ 40 w 92"/>
                <a:gd name="T41" fmla="*/ 63 h 94"/>
                <a:gd name="T42" fmla="*/ 34 w 92"/>
                <a:gd name="T43" fmla="*/ 59 h 94"/>
                <a:gd name="T44" fmla="*/ 30 w 92"/>
                <a:gd name="T45" fmla="*/ 53 h 94"/>
                <a:gd name="T46" fmla="*/ 29 w 92"/>
                <a:gd name="T47" fmla="*/ 46 h 94"/>
                <a:gd name="T48" fmla="*/ 30 w 92"/>
                <a:gd name="T49" fmla="*/ 43 h 94"/>
                <a:gd name="T50" fmla="*/ 32 w 92"/>
                <a:gd name="T51" fmla="*/ 37 h 94"/>
                <a:gd name="T52" fmla="*/ 37 w 92"/>
                <a:gd name="T53" fmla="*/ 32 h 94"/>
                <a:gd name="T54" fmla="*/ 43 w 92"/>
                <a:gd name="T55" fmla="*/ 30 h 94"/>
                <a:gd name="T56" fmla="*/ 46 w 92"/>
                <a:gd name="T57" fmla="*/ 30 h 94"/>
                <a:gd name="T58" fmla="*/ 53 w 92"/>
                <a:gd name="T59" fmla="*/ 31 h 94"/>
                <a:gd name="T60" fmla="*/ 59 w 92"/>
                <a:gd name="T61" fmla="*/ 34 h 94"/>
                <a:gd name="T62" fmla="*/ 63 w 92"/>
                <a:gd name="T63" fmla="*/ 40 h 94"/>
                <a:gd name="T64" fmla="*/ 64 w 92"/>
                <a:gd name="T65" fmla="*/ 46 h 94"/>
                <a:gd name="T66" fmla="*/ 64 w 92"/>
                <a:gd name="T67" fmla="*/ 50 h 94"/>
                <a:gd name="T68" fmla="*/ 61 w 92"/>
                <a:gd name="T69" fmla="*/ 57 h 94"/>
                <a:gd name="T70" fmla="*/ 56 w 92"/>
                <a:gd name="T71" fmla="*/ 62 h 94"/>
                <a:gd name="T72" fmla="*/ 50 w 92"/>
                <a:gd name="T73" fmla="*/ 64 h 94"/>
                <a:gd name="T74" fmla="*/ 46 w 92"/>
                <a:gd name="T75"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4">
                  <a:moveTo>
                    <a:pt x="46" y="0"/>
                  </a:moveTo>
                  <a:lnTo>
                    <a:pt x="46" y="0"/>
                  </a:lnTo>
                  <a:lnTo>
                    <a:pt x="37" y="1"/>
                  </a:lnTo>
                  <a:lnTo>
                    <a:pt x="28" y="4"/>
                  </a:lnTo>
                  <a:lnTo>
                    <a:pt x="21" y="8"/>
                  </a:lnTo>
                  <a:lnTo>
                    <a:pt x="13" y="14"/>
                  </a:lnTo>
                  <a:lnTo>
                    <a:pt x="8" y="21"/>
                  </a:lnTo>
                  <a:lnTo>
                    <a:pt x="3" y="29"/>
                  </a:lnTo>
                  <a:lnTo>
                    <a:pt x="1" y="37"/>
                  </a:lnTo>
                  <a:lnTo>
                    <a:pt x="0" y="46"/>
                  </a:lnTo>
                  <a:lnTo>
                    <a:pt x="0" y="46"/>
                  </a:lnTo>
                  <a:lnTo>
                    <a:pt x="1" y="57"/>
                  </a:lnTo>
                  <a:lnTo>
                    <a:pt x="3" y="65"/>
                  </a:lnTo>
                  <a:lnTo>
                    <a:pt x="8" y="73"/>
                  </a:lnTo>
                  <a:lnTo>
                    <a:pt x="13" y="79"/>
                  </a:lnTo>
                  <a:lnTo>
                    <a:pt x="21" y="85"/>
                  </a:lnTo>
                  <a:lnTo>
                    <a:pt x="28" y="89"/>
                  </a:lnTo>
                  <a:lnTo>
                    <a:pt x="37" y="93"/>
                  </a:lnTo>
                  <a:lnTo>
                    <a:pt x="46" y="94"/>
                  </a:lnTo>
                  <a:lnTo>
                    <a:pt x="46" y="94"/>
                  </a:lnTo>
                  <a:lnTo>
                    <a:pt x="55" y="93"/>
                  </a:lnTo>
                  <a:lnTo>
                    <a:pt x="65" y="89"/>
                  </a:lnTo>
                  <a:lnTo>
                    <a:pt x="72" y="85"/>
                  </a:lnTo>
                  <a:lnTo>
                    <a:pt x="79" y="79"/>
                  </a:lnTo>
                  <a:lnTo>
                    <a:pt x="85" y="73"/>
                  </a:lnTo>
                  <a:lnTo>
                    <a:pt x="89" y="65"/>
                  </a:lnTo>
                  <a:lnTo>
                    <a:pt x="91" y="57"/>
                  </a:lnTo>
                  <a:lnTo>
                    <a:pt x="92" y="46"/>
                  </a:lnTo>
                  <a:lnTo>
                    <a:pt x="92" y="46"/>
                  </a:lnTo>
                  <a:lnTo>
                    <a:pt x="91" y="37"/>
                  </a:lnTo>
                  <a:lnTo>
                    <a:pt x="89" y="29"/>
                  </a:lnTo>
                  <a:lnTo>
                    <a:pt x="85" y="21"/>
                  </a:lnTo>
                  <a:lnTo>
                    <a:pt x="79" y="14"/>
                  </a:lnTo>
                  <a:lnTo>
                    <a:pt x="72" y="8"/>
                  </a:lnTo>
                  <a:lnTo>
                    <a:pt x="65" y="4"/>
                  </a:lnTo>
                  <a:lnTo>
                    <a:pt x="55" y="1"/>
                  </a:lnTo>
                  <a:lnTo>
                    <a:pt x="46" y="0"/>
                  </a:lnTo>
                  <a:lnTo>
                    <a:pt x="46" y="0"/>
                  </a:lnTo>
                  <a:close/>
                  <a:moveTo>
                    <a:pt x="46" y="64"/>
                  </a:moveTo>
                  <a:lnTo>
                    <a:pt x="46" y="64"/>
                  </a:lnTo>
                  <a:lnTo>
                    <a:pt x="43" y="64"/>
                  </a:lnTo>
                  <a:lnTo>
                    <a:pt x="40" y="63"/>
                  </a:lnTo>
                  <a:lnTo>
                    <a:pt x="37" y="62"/>
                  </a:lnTo>
                  <a:lnTo>
                    <a:pt x="34" y="59"/>
                  </a:lnTo>
                  <a:lnTo>
                    <a:pt x="32" y="57"/>
                  </a:lnTo>
                  <a:lnTo>
                    <a:pt x="30" y="53"/>
                  </a:lnTo>
                  <a:lnTo>
                    <a:pt x="30" y="50"/>
                  </a:lnTo>
                  <a:lnTo>
                    <a:pt x="29" y="46"/>
                  </a:lnTo>
                  <a:lnTo>
                    <a:pt x="29" y="46"/>
                  </a:lnTo>
                  <a:lnTo>
                    <a:pt x="30" y="43"/>
                  </a:lnTo>
                  <a:lnTo>
                    <a:pt x="30" y="40"/>
                  </a:lnTo>
                  <a:lnTo>
                    <a:pt x="32" y="37"/>
                  </a:lnTo>
                  <a:lnTo>
                    <a:pt x="34" y="34"/>
                  </a:lnTo>
                  <a:lnTo>
                    <a:pt x="37" y="32"/>
                  </a:lnTo>
                  <a:lnTo>
                    <a:pt x="40" y="31"/>
                  </a:lnTo>
                  <a:lnTo>
                    <a:pt x="43" y="30"/>
                  </a:lnTo>
                  <a:lnTo>
                    <a:pt x="46" y="30"/>
                  </a:lnTo>
                  <a:lnTo>
                    <a:pt x="46" y="30"/>
                  </a:lnTo>
                  <a:lnTo>
                    <a:pt x="50" y="30"/>
                  </a:lnTo>
                  <a:lnTo>
                    <a:pt x="53" y="31"/>
                  </a:lnTo>
                  <a:lnTo>
                    <a:pt x="56" y="32"/>
                  </a:lnTo>
                  <a:lnTo>
                    <a:pt x="59" y="34"/>
                  </a:lnTo>
                  <a:lnTo>
                    <a:pt x="61" y="37"/>
                  </a:lnTo>
                  <a:lnTo>
                    <a:pt x="63" y="40"/>
                  </a:lnTo>
                  <a:lnTo>
                    <a:pt x="64" y="43"/>
                  </a:lnTo>
                  <a:lnTo>
                    <a:pt x="64" y="46"/>
                  </a:lnTo>
                  <a:lnTo>
                    <a:pt x="64" y="46"/>
                  </a:lnTo>
                  <a:lnTo>
                    <a:pt x="64" y="50"/>
                  </a:lnTo>
                  <a:lnTo>
                    <a:pt x="63" y="53"/>
                  </a:lnTo>
                  <a:lnTo>
                    <a:pt x="61" y="57"/>
                  </a:lnTo>
                  <a:lnTo>
                    <a:pt x="59" y="59"/>
                  </a:lnTo>
                  <a:lnTo>
                    <a:pt x="56" y="62"/>
                  </a:lnTo>
                  <a:lnTo>
                    <a:pt x="53" y="63"/>
                  </a:lnTo>
                  <a:lnTo>
                    <a:pt x="50" y="64"/>
                  </a:lnTo>
                  <a:lnTo>
                    <a:pt x="46" y="64"/>
                  </a:lnTo>
                  <a:lnTo>
                    <a:pt x="46" y="6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4" name="Freeform 465"/>
            <p:cNvSpPr>
              <a:spLocks/>
            </p:cNvSpPr>
            <p:nvPr/>
          </p:nvSpPr>
          <p:spPr bwMode="auto">
            <a:xfrm>
              <a:off x="4127501" y="3409950"/>
              <a:ext cx="263525" cy="87313"/>
            </a:xfrm>
            <a:custGeom>
              <a:avLst/>
              <a:gdLst>
                <a:gd name="T0" fmla="*/ 166 w 166"/>
                <a:gd name="T1" fmla="*/ 0 h 55"/>
                <a:gd name="T2" fmla="*/ 143 w 166"/>
                <a:gd name="T3" fmla="*/ 32 h 55"/>
                <a:gd name="T4" fmla="*/ 114 w 166"/>
                <a:gd name="T5" fmla="*/ 26 h 55"/>
                <a:gd name="T6" fmla="*/ 114 w 166"/>
                <a:gd name="T7" fmla="*/ 26 h 55"/>
                <a:gd name="T8" fmla="*/ 93 w 166"/>
                <a:gd name="T9" fmla="*/ 18 h 55"/>
                <a:gd name="T10" fmla="*/ 82 w 166"/>
                <a:gd name="T11" fmla="*/ 14 h 55"/>
                <a:gd name="T12" fmla="*/ 68 w 166"/>
                <a:gd name="T13" fmla="*/ 10 h 55"/>
                <a:gd name="T14" fmla="*/ 55 w 166"/>
                <a:gd name="T15" fmla="*/ 7 h 55"/>
                <a:gd name="T16" fmla="*/ 41 w 166"/>
                <a:gd name="T17" fmla="*/ 4 h 55"/>
                <a:gd name="T18" fmla="*/ 24 w 166"/>
                <a:gd name="T19" fmla="*/ 2 h 55"/>
                <a:gd name="T20" fmla="*/ 8 w 166"/>
                <a:gd name="T21" fmla="*/ 2 h 55"/>
                <a:gd name="T22" fmla="*/ 8 w 166"/>
                <a:gd name="T23" fmla="*/ 20 h 55"/>
                <a:gd name="T24" fmla="*/ 21 w 166"/>
                <a:gd name="T25" fmla="*/ 34 h 55"/>
                <a:gd name="T26" fmla="*/ 21 w 166"/>
                <a:gd name="T27" fmla="*/ 34 h 55"/>
                <a:gd name="T28" fmla="*/ 10 w 166"/>
                <a:gd name="T29" fmla="*/ 40 h 55"/>
                <a:gd name="T30" fmla="*/ 0 w 166"/>
                <a:gd name="T31" fmla="*/ 47 h 55"/>
                <a:gd name="T32" fmla="*/ 10 w 166"/>
                <a:gd name="T3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55">
                  <a:moveTo>
                    <a:pt x="166" y="0"/>
                  </a:moveTo>
                  <a:lnTo>
                    <a:pt x="143" y="32"/>
                  </a:lnTo>
                  <a:lnTo>
                    <a:pt x="114" y="26"/>
                  </a:lnTo>
                  <a:lnTo>
                    <a:pt x="114" y="26"/>
                  </a:lnTo>
                  <a:lnTo>
                    <a:pt x="93" y="18"/>
                  </a:lnTo>
                  <a:lnTo>
                    <a:pt x="82" y="14"/>
                  </a:lnTo>
                  <a:lnTo>
                    <a:pt x="68" y="10"/>
                  </a:lnTo>
                  <a:lnTo>
                    <a:pt x="55" y="7"/>
                  </a:lnTo>
                  <a:lnTo>
                    <a:pt x="41" y="4"/>
                  </a:lnTo>
                  <a:lnTo>
                    <a:pt x="24" y="2"/>
                  </a:lnTo>
                  <a:lnTo>
                    <a:pt x="8" y="2"/>
                  </a:lnTo>
                  <a:lnTo>
                    <a:pt x="8" y="20"/>
                  </a:lnTo>
                  <a:lnTo>
                    <a:pt x="21" y="34"/>
                  </a:lnTo>
                  <a:lnTo>
                    <a:pt x="21" y="34"/>
                  </a:lnTo>
                  <a:lnTo>
                    <a:pt x="10" y="40"/>
                  </a:lnTo>
                  <a:lnTo>
                    <a:pt x="0" y="47"/>
                  </a:lnTo>
                  <a:lnTo>
                    <a:pt x="10" y="5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5" name="Freeform 466"/>
            <p:cNvSpPr>
              <a:spLocks/>
            </p:cNvSpPr>
            <p:nvPr/>
          </p:nvSpPr>
          <p:spPr bwMode="auto">
            <a:xfrm>
              <a:off x="4319588" y="3362325"/>
              <a:ext cx="212725" cy="134938"/>
            </a:xfrm>
            <a:custGeom>
              <a:avLst/>
              <a:gdLst>
                <a:gd name="T0" fmla="*/ 125 w 134"/>
                <a:gd name="T1" fmla="*/ 85 h 85"/>
                <a:gd name="T2" fmla="*/ 134 w 134"/>
                <a:gd name="T3" fmla="*/ 77 h 85"/>
                <a:gd name="T4" fmla="*/ 134 w 134"/>
                <a:gd name="T5" fmla="*/ 77 h 85"/>
                <a:gd name="T6" fmla="*/ 128 w 134"/>
                <a:gd name="T7" fmla="*/ 72 h 85"/>
                <a:gd name="T8" fmla="*/ 122 w 134"/>
                <a:gd name="T9" fmla="*/ 68 h 85"/>
                <a:gd name="T10" fmla="*/ 116 w 134"/>
                <a:gd name="T11" fmla="*/ 65 h 85"/>
                <a:gd name="T12" fmla="*/ 110 w 134"/>
                <a:gd name="T13" fmla="*/ 62 h 85"/>
                <a:gd name="T14" fmla="*/ 112 w 134"/>
                <a:gd name="T15" fmla="*/ 51 h 85"/>
                <a:gd name="T16" fmla="*/ 53 w 134"/>
                <a:gd name="T17" fmla="*/ 33 h 85"/>
                <a:gd name="T18" fmla="*/ 45 w 134"/>
                <a:gd name="T19" fmla="*/ 15 h 85"/>
                <a:gd name="T20" fmla="*/ 45 w 134"/>
                <a:gd name="T21" fmla="*/ 15 h 85"/>
                <a:gd name="T22" fmla="*/ 44 w 134"/>
                <a:gd name="T23" fmla="*/ 12 h 85"/>
                <a:gd name="T24" fmla="*/ 41 w 134"/>
                <a:gd name="T25" fmla="*/ 9 h 85"/>
                <a:gd name="T26" fmla="*/ 38 w 134"/>
                <a:gd name="T27" fmla="*/ 7 h 85"/>
                <a:gd name="T28" fmla="*/ 35 w 134"/>
                <a:gd name="T29" fmla="*/ 5 h 85"/>
                <a:gd name="T30" fmla="*/ 35 w 134"/>
                <a:gd name="T31" fmla="*/ 5 h 85"/>
                <a:gd name="T32" fmla="*/ 34 w 134"/>
                <a:gd name="T33" fmla="*/ 3 h 85"/>
                <a:gd name="T34" fmla="*/ 32 w 134"/>
                <a:gd name="T35" fmla="*/ 2 h 85"/>
                <a:gd name="T36" fmla="*/ 30 w 134"/>
                <a:gd name="T37" fmla="*/ 1 h 85"/>
                <a:gd name="T38" fmla="*/ 28 w 134"/>
                <a:gd name="T39" fmla="*/ 0 h 85"/>
                <a:gd name="T40" fmla="*/ 0 w 134"/>
                <a:gd name="T4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85">
                  <a:moveTo>
                    <a:pt x="125" y="85"/>
                  </a:moveTo>
                  <a:lnTo>
                    <a:pt x="134" y="77"/>
                  </a:lnTo>
                  <a:lnTo>
                    <a:pt x="134" y="77"/>
                  </a:lnTo>
                  <a:lnTo>
                    <a:pt x="128" y="72"/>
                  </a:lnTo>
                  <a:lnTo>
                    <a:pt x="122" y="68"/>
                  </a:lnTo>
                  <a:lnTo>
                    <a:pt x="116" y="65"/>
                  </a:lnTo>
                  <a:lnTo>
                    <a:pt x="110" y="62"/>
                  </a:lnTo>
                  <a:lnTo>
                    <a:pt x="112" y="51"/>
                  </a:lnTo>
                  <a:lnTo>
                    <a:pt x="53" y="33"/>
                  </a:lnTo>
                  <a:lnTo>
                    <a:pt x="45" y="15"/>
                  </a:lnTo>
                  <a:lnTo>
                    <a:pt x="45" y="15"/>
                  </a:lnTo>
                  <a:lnTo>
                    <a:pt x="44" y="12"/>
                  </a:lnTo>
                  <a:lnTo>
                    <a:pt x="41" y="9"/>
                  </a:lnTo>
                  <a:lnTo>
                    <a:pt x="38" y="7"/>
                  </a:lnTo>
                  <a:lnTo>
                    <a:pt x="35" y="5"/>
                  </a:lnTo>
                  <a:lnTo>
                    <a:pt x="35" y="5"/>
                  </a:lnTo>
                  <a:lnTo>
                    <a:pt x="34" y="3"/>
                  </a:lnTo>
                  <a:lnTo>
                    <a:pt x="32" y="2"/>
                  </a:lnTo>
                  <a:lnTo>
                    <a:pt x="30" y="1"/>
                  </a:lnTo>
                  <a:lnTo>
                    <a:pt x="28" y="0"/>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6" name="Freeform 467"/>
            <p:cNvSpPr>
              <a:spLocks/>
            </p:cNvSpPr>
            <p:nvPr/>
          </p:nvSpPr>
          <p:spPr bwMode="auto">
            <a:xfrm>
              <a:off x="4291013" y="3559175"/>
              <a:ext cx="77788" cy="6350"/>
            </a:xfrm>
            <a:custGeom>
              <a:avLst/>
              <a:gdLst>
                <a:gd name="T0" fmla="*/ 1 w 49"/>
                <a:gd name="T1" fmla="*/ 0 h 4"/>
                <a:gd name="T2" fmla="*/ 1 w 49"/>
                <a:gd name="T3" fmla="*/ 0 h 4"/>
                <a:gd name="T4" fmla="*/ 0 w 49"/>
                <a:gd name="T5" fmla="*/ 4 h 4"/>
                <a:gd name="T6" fmla="*/ 49 w 49"/>
                <a:gd name="T7" fmla="*/ 4 h 4"/>
                <a:gd name="T8" fmla="*/ 49 w 49"/>
                <a:gd name="T9" fmla="*/ 4 h 4"/>
                <a:gd name="T10" fmla="*/ 49 w 49"/>
                <a:gd name="T11" fmla="*/ 0 h 4"/>
              </a:gdLst>
              <a:ahLst/>
              <a:cxnLst>
                <a:cxn ang="0">
                  <a:pos x="T0" y="T1"/>
                </a:cxn>
                <a:cxn ang="0">
                  <a:pos x="T2" y="T3"/>
                </a:cxn>
                <a:cxn ang="0">
                  <a:pos x="T4" y="T5"/>
                </a:cxn>
                <a:cxn ang="0">
                  <a:pos x="T6" y="T7"/>
                </a:cxn>
                <a:cxn ang="0">
                  <a:pos x="T8" y="T9"/>
                </a:cxn>
                <a:cxn ang="0">
                  <a:pos x="T10" y="T11"/>
                </a:cxn>
              </a:cxnLst>
              <a:rect l="0" t="0" r="r" b="b"/>
              <a:pathLst>
                <a:path w="49" h="4">
                  <a:moveTo>
                    <a:pt x="1" y="0"/>
                  </a:moveTo>
                  <a:lnTo>
                    <a:pt x="1" y="0"/>
                  </a:lnTo>
                  <a:lnTo>
                    <a:pt x="0" y="4"/>
                  </a:lnTo>
                  <a:lnTo>
                    <a:pt x="49" y="4"/>
                  </a:lnTo>
                  <a:lnTo>
                    <a:pt x="49" y="4"/>
                  </a:lnTo>
                  <a:lnTo>
                    <a:pt x="4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7" name="Freeform 468"/>
            <p:cNvSpPr>
              <a:spLocks noEditPoints="1"/>
            </p:cNvSpPr>
            <p:nvPr/>
          </p:nvSpPr>
          <p:spPr bwMode="auto">
            <a:xfrm>
              <a:off x="4132263" y="3486150"/>
              <a:ext cx="146050" cy="149225"/>
            </a:xfrm>
            <a:custGeom>
              <a:avLst/>
              <a:gdLst>
                <a:gd name="T0" fmla="*/ 46 w 92"/>
                <a:gd name="T1" fmla="*/ 0 h 94"/>
                <a:gd name="T2" fmla="*/ 27 w 92"/>
                <a:gd name="T3" fmla="*/ 4 h 94"/>
                <a:gd name="T4" fmla="*/ 13 w 92"/>
                <a:gd name="T5" fmla="*/ 14 h 94"/>
                <a:gd name="T6" fmla="*/ 3 w 92"/>
                <a:gd name="T7" fmla="*/ 29 h 94"/>
                <a:gd name="T8" fmla="*/ 0 w 92"/>
                <a:gd name="T9" fmla="*/ 46 h 94"/>
                <a:gd name="T10" fmla="*/ 0 w 92"/>
                <a:gd name="T11" fmla="*/ 57 h 94"/>
                <a:gd name="T12" fmla="*/ 7 w 92"/>
                <a:gd name="T13" fmla="*/ 73 h 94"/>
                <a:gd name="T14" fmla="*/ 19 w 92"/>
                <a:gd name="T15" fmla="*/ 85 h 94"/>
                <a:gd name="T16" fmla="*/ 37 w 92"/>
                <a:gd name="T17" fmla="*/ 93 h 94"/>
                <a:gd name="T18" fmla="*/ 46 w 92"/>
                <a:gd name="T19" fmla="*/ 94 h 94"/>
                <a:gd name="T20" fmla="*/ 63 w 92"/>
                <a:gd name="T21" fmla="*/ 89 h 94"/>
                <a:gd name="T22" fmla="*/ 79 w 92"/>
                <a:gd name="T23" fmla="*/ 79 h 94"/>
                <a:gd name="T24" fmla="*/ 88 w 92"/>
                <a:gd name="T25" fmla="*/ 65 h 94"/>
                <a:gd name="T26" fmla="*/ 92 w 92"/>
                <a:gd name="T27" fmla="*/ 46 h 94"/>
                <a:gd name="T28" fmla="*/ 91 w 92"/>
                <a:gd name="T29" fmla="*/ 37 h 94"/>
                <a:gd name="T30" fmla="*/ 84 w 92"/>
                <a:gd name="T31" fmla="*/ 21 h 94"/>
                <a:gd name="T32" fmla="*/ 72 w 92"/>
                <a:gd name="T33" fmla="*/ 8 h 94"/>
                <a:gd name="T34" fmla="*/ 55 w 92"/>
                <a:gd name="T35" fmla="*/ 1 h 94"/>
                <a:gd name="T36" fmla="*/ 46 w 92"/>
                <a:gd name="T37" fmla="*/ 0 h 94"/>
                <a:gd name="T38" fmla="*/ 46 w 92"/>
                <a:gd name="T39" fmla="*/ 64 h 94"/>
                <a:gd name="T40" fmla="*/ 39 w 92"/>
                <a:gd name="T41" fmla="*/ 63 h 94"/>
                <a:gd name="T42" fmla="*/ 33 w 92"/>
                <a:gd name="T43" fmla="*/ 59 h 94"/>
                <a:gd name="T44" fmla="*/ 29 w 92"/>
                <a:gd name="T45" fmla="*/ 53 h 94"/>
                <a:gd name="T46" fmla="*/ 28 w 92"/>
                <a:gd name="T47" fmla="*/ 46 h 94"/>
                <a:gd name="T48" fmla="*/ 28 w 92"/>
                <a:gd name="T49" fmla="*/ 43 h 94"/>
                <a:gd name="T50" fmla="*/ 31 w 92"/>
                <a:gd name="T51" fmla="*/ 37 h 94"/>
                <a:gd name="T52" fmla="*/ 36 w 92"/>
                <a:gd name="T53" fmla="*/ 32 h 94"/>
                <a:gd name="T54" fmla="*/ 42 w 92"/>
                <a:gd name="T55" fmla="*/ 30 h 94"/>
                <a:gd name="T56" fmla="*/ 46 w 92"/>
                <a:gd name="T57" fmla="*/ 30 h 94"/>
                <a:gd name="T58" fmla="*/ 52 w 92"/>
                <a:gd name="T59" fmla="*/ 31 h 94"/>
                <a:gd name="T60" fmla="*/ 58 w 92"/>
                <a:gd name="T61" fmla="*/ 34 h 94"/>
                <a:gd name="T62" fmla="*/ 61 w 92"/>
                <a:gd name="T63" fmla="*/ 40 h 94"/>
                <a:gd name="T64" fmla="*/ 63 w 92"/>
                <a:gd name="T65" fmla="*/ 46 h 94"/>
                <a:gd name="T66" fmla="*/ 62 w 92"/>
                <a:gd name="T67" fmla="*/ 50 h 94"/>
                <a:gd name="T68" fmla="*/ 60 w 92"/>
                <a:gd name="T69" fmla="*/ 57 h 94"/>
                <a:gd name="T70" fmla="*/ 55 w 92"/>
                <a:gd name="T71" fmla="*/ 62 h 94"/>
                <a:gd name="T72" fmla="*/ 49 w 92"/>
                <a:gd name="T73" fmla="*/ 64 h 94"/>
                <a:gd name="T74" fmla="*/ 46 w 92"/>
                <a:gd name="T75"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4">
                  <a:moveTo>
                    <a:pt x="46" y="0"/>
                  </a:moveTo>
                  <a:lnTo>
                    <a:pt x="46" y="0"/>
                  </a:lnTo>
                  <a:lnTo>
                    <a:pt x="37" y="1"/>
                  </a:lnTo>
                  <a:lnTo>
                    <a:pt x="27" y="4"/>
                  </a:lnTo>
                  <a:lnTo>
                    <a:pt x="19" y="8"/>
                  </a:lnTo>
                  <a:lnTo>
                    <a:pt x="13" y="14"/>
                  </a:lnTo>
                  <a:lnTo>
                    <a:pt x="7" y="21"/>
                  </a:lnTo>
                  <a:lnTo>
                    <a:pt x="3" y="29"/>
                  </a:lnTo>
                  <a:lnTo>
                    <a:pt x="0" y="37"/>
                  </a:lnTo>
                  <a:lnTo>
                    <a:pt x="0" y="46"/>
                  </a:lnTo>
                  <a:lnTo>
                    <a:pt x="0" y="46"/>
                  </a:lnTo>
                  <a:lnTo>
                    <a:pt x="0" y="57"/>
                  </a:lnTo>
                  <a:lnTo>
                    <a:pt x="3" y="65"/>
                  </a:lnTo>
                  <a:lnTo>
                    <a:pt x="7" y="73"/>
                  </a:lnTo>
                  <a:lnTo>
                    <a:pt x="13" y="79"/>
                  </a:lnTo>
                  <a:lnTo>
                    <a:pt x="19" y="85"/>
                  </a:lnTo>
                  <a:lnTo>
                    <a:pt x="27" y="89"/>
                  </a:lnTo>
                  <a:lnTo>
                    <a:pt x="37" y="93"/>
                  </a:lnTo>
                  <a:lnTo>
                    <a:pt x="46" y="94"/>
                  </a:lnTo>
                  <a:lnTo>
                    <a:pt x="46" y="94"/>
                  </a:lnTo>
                  <a:lnTo>
                    <a:pt x="55" y="93"/>
                  </a:lnTo>
                  <a:lnTo>
                    <a:pt x="63" y="89"/>
                  </a:lnTo>
                  <a:lnTo>
                    <a:pt x="72" y="85"/>
                  </a:lnTo>
                  <a:lnTo>
                    <a:pt x="79" y="79"/>
                  </a:lnTo>
                  <a:lnTo>
                    <a:pt x="84" y="73"/>
                  </a:lnTo>
                  <a:lnTo>
                    <a:pt x="88" y="65"/>
                  </a:lnTo>
                  <a:lnTo>
                    <a:pt x="91" y="57"/>
                  </a:lnTo>
                  <a:lnTo>
                    <a:pt x="92" y="46"/>
                  </a:lnTo>
                  <a:lnTo>
                    <a:pt x="92" y="46"/>
                  </a:lnTo>
                  <a:lnTo>
                    <a:pt x="91" y="37"/>
                  </a:lnTo>
                  <a:lnTo>
                    <a:pt x="88" y="29"/>
                  </a:lnTo>
                  <a:lnTo>
                    <a:pt x="84" y="21"/>
                  </a:lnTo>
                  <a:lnTo>
                    <a:pt x="79" y="14"/>
                  </a:lnTo>
                  <a:lnTo>
                    <a:pt x="72" y="8"/>
                  </a:lnTo>
                  <a:lnTo>
                    <a:pt x="63" y="4"/>
                  </a:lnTo>
                  <a:lnTo>
                    <a:pt x="55" y="1"/>
                  </a:lnTo>
                  <a:lnTo>
                    <a:pt x="46" y="0"/>
                  </a:lnTo>
                  <a:lnTo>
                    <a:pt x="46" y="0"/>
                  </a:lnTo>
                  <a:close/>
                  <a:moveTo>
                    <a:pt x="46" y="64"/>
                  </a:moveTo>
                  <a:lnTo>
                    <a:pt x="46" y="64"/>
                  </a:lnTo>
                  <a:lnTo>
                    <a:pt x="42" y="64"/>
                  </a:lnTo>
                  <a:lnTo>
                    <a:pt x="39" y="63"/>
                  </a:lnTo>
                  <a:lnTo>
                    <a:pt x="36" y="62"/>
                  </a:lnTo>
                  <a:lnTo>
                    <a:pt x="33" y="59"/>
                  </a:lnTo>
                  <a:lnTo>
                    <a:pt x="31" y="57"/>
                  </a:lnTo>
                  <a:lnTo>
                    <a:pt x="29" y="53"/>
                  </a:lnTo>
                  <a:lnTo>
                    <a:pt x="28" y="50"/>
                  </a:lnTo>
                  <a:lnTo>
                    <a:pt x="28" y="46"/>
                  </a:lnTo>
                  <a:lnTo>
                    <a:pt x="28" y="46"/>
                  </a:lnTo>
                  <a:lnTo>
                    <a:pt x="28" y="43"/>
                  </a:lnTo>
                  <a:lnTo>
                    <a:pt x="29" y="40"/>
                  </a:lnTo>
                  <a:lnTo>
                    <a:pt x="31" y="37"/>
                  </a:lnTo>
                  <a:lnTo>
                    <a:pt x="33" y="34"/>
                  </a:lnTo>
                  <a:lnTo>
                    <a:pt x="36" y="32"/>
                  </a:lnTo>
                  <a:lnTo>
                    <a:pt x="39" y="31"/>
                  </a:lnTo>
                  <a:lnTo>
                    <a:pt x="42" y="30"/>
                  </a:lnTo>
                  <a:lnTo>
                    <a:pt x="46" y="30"/>
                  </a:lnTo>
                  <a:lnTo>
                    <a:pt x="46" y="30"/>
                  </a:lnTo>
                  <a:lnTo>
                    <a:pt x="49" y="30"/>
                  </a:lnTo>
                  <a:lnTo>
                    <a:pt x="52" y="31"/>
                  </a:lnTo>
                  <a:lnTo>
                    <a:pt x="55" y="32"/>
                  </a:lnTo>
                  <a:lnTo>
                    <a:pt x="58" y="34"/>
                  </a:lnTo>
                  <a:lnTo>
                    <a:pt x="60" y="37"/>
                  </a:lnTo>
                  <a:lnTo>
                    <a:pt x="61" y="40"/>
                  </a:lnTo>
                  <a:lnTo>
                    <a:pt x="62" y="43"/>
                  </a:lnTo>
                  <a:lnTo>
                    <a:pt x="63" y="46"/>
                  </a:lnTo>
                  <a:lnTo>
                    <a:pt x="63" y="46"/>
                  </a:lnTo>
                  <a:lnTo>
                    <a:pt x="62" y="50"/>
                  </a:lnTo>
                  <a:lnTo>
                    <a:pt x="61" y="53"/>
                  </a:lnTo>
                  <a:lnTo>
                    <a:pt x="60" y="57"/>
                  </a:lnTo>
                  <a:lnTo>
                    <a:pt x="58" y="59"/>
                  </a:lnTo>
                  <a:lnTo>
                    <a:pt x="55" y="62"/>
                  </a:lnTo>
                  <a:lnTo>
                    <a:pt x="52" y="63"/>
                  </a:lnTo>
                  <a:lnTo>
                    <a:pt x="49" y="64"/>
                  </a:lnTo>
                  <a:lnTo>
                    <a:pt x="46" y="64"/>
                  </a:lnTo>
                  <a:lnTo>
                    <a:pt x="46" y="6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8" name="Freeform 469"/>
            <p:cNvSpPr>
              <a:spLocks/>
            </p:cNvSpPr>
            <p:nvPr/>
          </p:nvSpPr>
          <p:spPr bwMode="auto">
            <a:xfrm>
              <a:off x="4324351" y="2786063"/>
              <a:ext cx="95250" cy="103188"/>
            </a:xfrm>
            <a:custGeom>
              <a:avLst/>
              <a:gdLst>
                <a:gd name="T0" fmla="*/ 60 w 60"/>
                <a:gd name="T1" fmla="*/ 50 h 65"/>
                <a:gd name="T2" fmla="*/ 60 w 60"/>
                <a:gd name="T3" fmla="*/ 50 h 65"/>
                <a:gd name="T4" fmla="*/ 54 w 60"/>
                <a:gd name="T5" fmla="*/ 56 h 65"/>
                <a:gd name="T6" fmla="*/ 48 w 60"/>
                <a:gd name="T7" fmla="*/ 60 h 65"/>
                <a:gd name="T8" fmla="*/ 40 w 60"/>
                <a:gd name="T9" fmla="*/ 64 h 65"/>
                <a:gd name="T10" fmla="*/ 32 w 60"/>
                <a:gd name="T11" fmla="*/ 65 h 65"/>
                <a:gd name="T12" fmla="*/ 32 w 60"/>
                <a:gd name="T13" fmla="*/ 65 h 65"/>
                <a:gd name="T14" fmla="*/ 26 w 60"/>
                <a:gd name="T15" fmla="*/ 65 h 65"/>
                <a:gd name="T16" fmla="*/ 19 w 60"/>
                <a:gd name="T17" fmla="*/ 63 h 65"/>
                <a:gd name="T18" fmla="*/ 14 w 60"/>
                <a:gd name="T19" fmla="*/ 59 h 65"/>
                <a:gd name="T20" fmla="*/ 9 w 60"/>
                <a:gd name="T21" fmla="*/ 55 h 65"/>
                <a:gd name="T22" fmla="*/ 5 w 60"/>
                <a:gd name="T23" fmla="*/ 50 h 65"/>
                <a:gd name="T24" fmla="*/ 2 w 60"/>
                <a:gd name="T25" fmla="*/ 45 h 65"/>
                <a:gd name="T26" fmla="*/ 0 w 60"/>
                <a:gd name="T27" fmla="*/ 39 h 65"/>
                <a:gd name="T28" fmla="*/ 0 w 60"/>
                <a:gd name="T29" fmla="*/ 33 h 65"/>
                <a:gd name="T30" fmla="*/ 0 w 60"/>
                <a:gd name="T31" fmla="*/ 33 h 65"/>
                <a:gd name="T32" fmla="*/ 0 w 60"/>
                <a:gd name="T33" fmla="*/ 26 h 65"/>
                <a:gd name="T34" fmla="*/ 2 w 60"/>
                <a:gd name="T35" fmla="*/ 19 h 65"/>
                <a:gd name="T36" fmla="*/ 5 w 60"/>
                <a:gd name="T37" fmla="*/ 14 h 65"/>
                <a:gd name="T38" fmla="*/ 9 w 60"/>
                <a:gd name="T39" fmla="*/ 9 h 65"/>
                <a:gd name="T40" fmla="*/ 14 w 60"/>
                <a:gd name="T41" fmla="*/ 5 h 65"/>
                <a:gd name="T42" fmla="*/ 19 w 60"/>
                <a:gd name="T43" fmla="*/ 2 h 65"/>
                <a:gd name="T44" fmla="*/ 26 w 60"/>
                <a:gd name="T45" fmla="*/ 0 h 65"/>
                <a:gd name="T46" fmla="*/ 32 w 60"/>
                <a:gd name="T47" fmla="*/ 0 h 65"/>
                <a:gd name="T48" fmla="*/ 32 w 60"/>
                <a:gd name="T49" fmla="*/ 0 h 65"/>
                <a:gd name="T50" fmla="*/ 39 w 60"/>
                <a:gd name="T51" fmla="*/ 1 h 65"/>
                <a:gd name="T52" fmla="*/ 45 w 60"/>
                <a:gd name="T53" fmla="*/ 2 h 65"/>
                <a:gd name="T54" fmla="*/ 51 w 60"/>
                <a:gd name="T55" fmla="*/ 6 h 65"/>
                <a:gd name="T56" fmla="*/ 55 w 60"/>
                <a:gd name="T57"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65">
                  <a:moveTo>
                    <a:pt x="60" y="50"/>
                  </a:moveTo>
                  <a:lnTo>
                    <a:pt x="60" y="50"/>
                  </a:lnTo>
                  <a:lnTo>
                    <a:pt x="54" y="56"/>
                  </a:lnTo>
                  <a:lnTo>
                    <a:pt x="48" y="60"/>
                  </a:lnTo>
                  <a:lnTo>
                    <a:pt x="40" y="64"/>
                  </a:lnTo>
                  <a:lnTo>
                    <a:pt x="32" y="65"/>
                  </a:lnTo>
                  <a:lnTo>
                    <a:pt x="32" y="65"/>
                  </a:lnTo>
                  <a:lnTo>
                    <a:pt x="26" y="65"/>
                  </a:lnTo>
                  <a:lnTo>
                    <a:pt x="19" y="63"/>
                  </a:lnTo>
                  <a:lnTo>
                    <a:pt x="14" y="59"/>
                  </a:lnTo>
                  <a:lnTo>
                    <a:pt x="9" y="55"/>
                  </a:lnTo>
                  <a:lnTo>
                    <a:pt x="5" y="50"/>
                  </a:lnTo>
                  <a:lnTo>
                    <a:pt x="2" y="45"/>
                  </a:lnTo>
                  <a:lnTo>
                    <a:pt x="0" y="39"/>
                  </a:lnTo>
                  <a:lnTo>
                    <a:pt x="0" y="33"/>
                  </a:lnTo>
                  <a:lnTo>
                    <a:pt x="0" y="33"/>
                  </a:lnTo>
                  <a:lnTo>
                    <a:pt x="0" y="26"/>
                  </a:lnTo>
                  <a:lnTo>
                    <a:pt x="2" y="19"/>
                  </a:lnTo>
                  <a:lnTo>
                    <a:pt x="5" y="14"/>
                  </a:lnTo>
                  <a:lnTo>
                    <a:pt x="9" y="9"/>
                  </a:lnTo>
                  <a:lnTo>
                    <a:pt x="14" y="5"/>
                  </a:lnTo>
                  <a:lnTo>
                    <a:pt x="19" y="2"/>
                  </a:lnTo>
                  <a:lnTo>
                    <a:pt x="26" y="0"/>
                  </a:lnTo>
                  <a:lnTo>
                    <a:pt x="32" y="0"/>
                  </a:lnTo>
                  <a:lnTo>
                    <a:pt x="32" y="0"/>
                  </a:lnTo>
                  <a:lnTo>
                    <a:pt x="39" y="1"/>
                  </a:lnTo>
                  <a:lnTo>
                    <a:pt x="45" y="2"/>
                  </a:lnTo>
                  <a:lnTo>
                    <a:pt x="51" y="6"/>
                  </a:lnTo>
                  <a:lnTo>
                    <a:pt x="55" y="1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9" name="Freeform 470"/>
            <p:cNvSpPr>
              <a:spLocks/>
            </p:cNvSpPr>
            <p:nvPr/>
          </p:nvSpPr>
          <p:spPr bwMode="auto">
            <a:xfrm>
              <a:off x="4283076" y="2744788"/>
              <a:ext cx="180975" cy="184150"/>
            </a:xfrm>
            <a:custGeom>
              <a:avLst/>
              <a:gdLst>
                <a:gd name="T0" fmla="*/ 110 w 114"/>
                <a:gd name="T1" fmla="*/ 33 h 116"/>
                <a:gd name="T2" fmla="*/ 110 w 114"/>
                <a:gd name="T3" fmla="*/ 33 h 116"/>
                <a:gd name="T4" fmla="*/ 107 w 114"/>
                <a:gd name="T5" fmla="*/ 27 h 116"/>
                <a:gd name="T6" fmla="*/ 102 w 114"/>
                <a:gd name="T7" fmla="*/ 20 h 116"/>
                <a:gd name="T8" fmla="*/ 96 w 114"/>
                <a:gd name="T9" fmla="*/ 14 h 116"/>
                <a:gd name="T10" fmla="*/ 90 w 114"/>
                <a:gd name="T11" fmla="*/ 9 h 116"/>
                <a:gd name="T12" fmla="*/ 82 w 114"/>
                <a:gd name="T13" fmla="*/ 5 h 116"/>
                <a:gd name="T14" fmla="*/ 75 w 114"/>
                <a:gd name="T15" fmla="*/ 2 h 116"/>
                <a:gd name="T16" fmla="*/ 67 w 114"/>
                <a:gd name="T17" fmla="*/ 1 h 116"/>
                <a:gd name="T18" fmla="*/ 58 w 114"/>
                <a:gd name="T19" fmla="*/ 0 h 116"/>
                <a:gd name="T20" fmla="*/ 58 w 114"/>
                <a:gd name="T21" fmla="*/ 0 h 116"/>
                <a:gd name="T22" fmla="*/ 46 w 114"/>
                <a:gd name="T23" fmla="*/ 1 h 116"/>
                <a:gd name="T24" fmla="*/ 35 w 114"/>
                <a:gd name="T25" fmla="*/ 5 h 116"/>
                <a:gd name="T26" fmla="*/ 26 w 114"/>
                <a:gd name="T27" fmla="*/ 10 h 116"/>
                <a:gd name="T28" fmla="*/ 18 w 114"/>
                <a:gd name="T29" fmla="*/ 18 h 116"/>
                <a:gd name="T30" fmla="*/ 10 w 114"/>
                <a:gd name="T31" fmla="*/ 26 h 116"/>
                <a:gd name="T32" fmla="*/ 4 w 114"/>
                <a:gd name="T33" fmla="*/ 36 h 116"/>
                <a:gd name="T34" fmla="*/ 1 w 114"/>
                <a:gd name="T35" fmla="*/ 46 h 116"/>
                <a:gd name="T36" fmla="*/ 0 w 114"/>
                <a:gd name="T37" fmla="*/ 59 h 116"/>
                <a:gd name="T38" fmla="*/ 0 w 114"/>
                <a:gd name="T39" fmla="*/ 59 h 116"/>
                <a:gd name="T40" fmla="*/ 1 w 114"/>
                <a:gd name="T41" fmla="*/ 70 h 116"/>
                <a:gd name="T42" fmla="*/ 4 w 114"/>
                <a:gd name="T43" fmla="*/ 81 h 116"/>
                <a:gd name="T44" fmla="*/ 10 w 114"/>
                <a:gd name="T45" fmla="*/ 91 h 116"/>
                <a:gd name="T46" fmla="*/ 18 w 114"/>
                <a:gd name="T47" fmla="*/ 99 h 116"/>
                <a:gd name="T48" fmla="*/ 26 w 114"/>
                <a:gd name="T49" fmla="*/ 106 h 116"/>
                <a:gd name="T50" fmla="*/ 35 w 114"/>
                <a:gd name="T51" fmla="*/ 112 h 116"/>
                <a:gd name="T52" fmla="*/ 46 w 114"/>
                <a:gd name="T53" fmla="*/ 115 h 116"/>
                <a:gd name="T54" fmla="*/ 58 w 114"/>
                <a:gd name="T55" fmla="*/ 116 h 116"/>
                <a:gd name="T56" fmla="*/ 58 w 114"/>
                <a:gd name="T57" fmla="*/ 116 h 116"/>
                <a:gd name="T58" fmla="*/ 68 w 114"/>
                <a:gd name="T59" fmla="*/ 115 h 116"/>
                <a:gd name="T60" fmla="*/ 77 w 114"/>
                <a:gd name="T61" fmla="*/ 113 h 116"/>
                <a:gd name="T62" fmla="*/ 86 w 114"/>
                <a:gd name="T63" fmla="*/ 109 h 116"/>
                <a:gd name="T64" fmla="*/ 94 w 114"/>
                <a:gd name="T65" fmla="*/ 104 h 116"/>
                <a:gd name="T66" fmla="*/ 100 w 114"/>
                <a:gd name="T67" fmla="*/ 98 h 116"/>
                <a:gd name="T68" fmla="*/ 106 w 114"/>
                <a:gd name="T69" fmla="*/ 92 h 116"/>
                <a:gd name="T70" fmla="*/ 110 w 114"/>
                <a:gd name="T71" fmla="*/ 83 h 116"/>
                <a:gd name="T72" fmla="*/ 114 w 114"/>
                <a:gd name="T73" fmla="*/ 7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16">
                  <a:moveTo>
                    <a:pt x="110" y="33"/>
                  </a:moveTo>
                  <a:lnTo>
                    <a:pt x="110" y="33"/>
                  </a:lnTo>
                  <a:lnTo>
                    <a:pt x="107" y="27"/>
                  </a:lnTo>
                  <a:lnTo>
                    <a:pt x="102" y="20"/>
                  </a:lnTo>
                  <a:lnTo>
                    <a:pt x="96" y="14"/>
                  </a:lnTo>
                  <a:lnTo>
                    <a:pt x="90" y="9"/>
                  </a:lnTo>
                  <a:lnTo>
                    <a:pt x="82" y="5"/>
                  </a:lnTo>
                  <a:lnTo>
                    <a:pt x="75" y="2"/>
                  </a:lnTo>
                  <a:lnTo>
                    <a:pt x="67" y="1"/>
                  </a:lnTo>
                  <a:lnTo>
                    <a:pt x="58" y="0"/>
                  </a:lnTo>
                  <a:lnTo>
                    <a:pt x="58" y="0"/>
                  </a:lnTo>
                  <a:lnTo>
                    <a:pt x="46" y="1"/>
                  </a:lnTo>
                  <a:lnTo>
                    <a:pt x="35" y="5"/>
                  </a:lnTo>
                  <a:lnTo>
                    <a:pt x="26" y="10"/>
                  </a:lnTo>
                  <a:lnTo>
                    <a:pt x="18" y="18"/>
                  </a:lnTo>
                  <a:lnTo>
                    <a:pt x="10" y="26"/>
                  </a:lnTo>
                  <a:lnTo>
                    <a:pt x="4" y="36"/>
                  </a:lnTo>
                  <a:lnTo>
                    <a:pt x="1" y="46"/>
                  </a:lnTo>
                  <a:lnTo>
                    <a:pt x="0" y="59"/>
                  </a:lnTo>
                  <a:lnTo>
                    <a:pt x="0" y="59"/>
                  </a:lnTo>
                  <a:lnTo>
                    <a:pt x="1" y="70"/>
                  </a:lnTo>
                  <a:lnTo>
                    <a:pt x="4" y="81"/>
                  </a:lnTo>
                  <a:lnTo>
                    <a:pt x="10" y="91"/>
                  </a:lnTo>
                  <a:lnTo>
                    <a:pt x="18" y="99"/>
                  </a:lnTo>
                  <a:lnTo>
                    <a:pt x="26" y="106"/>
                  </a:lnTo>
                  <a:lnTo>
                    <a:pt x="35" y="112"/>
                  </a:lnTo>
                  <a:lnTo>
                    <a:pt x="46" y="115"/>
                  </a:lnTo>
                  <a:lnTo>
                    <a:pt x="58" y="116"/>
                  </a:lnTo>
                  <a:lnTo>
                    <a:pt x="58" y="116"/>
                  </a:lnTo>
                  <a:lnTo>
                    <a:pt x="68" y="115"/>
                  </a:lnTo>
                  <a:lnTo>
                    <a:pt x="77" y="113"/>
                  </a:lnTo>
                  <a:lnTo>
                    <a:pt x="86" y="109"/>
                  </a:lnTo>
                  <a:lnTo>
                    <a:pt x="94" y="104"/>
                  </a:lnTo>
                  <a:lnTo>
                    <a:pt x="100" y="98"/>
                  </a:lnTo>
                  <a:lnTo>
                    <a:pt x="106" y="92"/>
                  </a:lnTo>
                  <a:lnTo>
                    <a:pt x="110" y="83"/>
                  </a:lnTo>
                  <a:lnTo>
                    <a:pt x="114" y="7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0" name="Freeform 471"/>
            <p:cNvSpPr>
              <a:spLocks/>
            </p:cNvSpPr>
            <p:nvPr/>
          </p:nvSpPr>
          <p:spPr bwMode="auto">
            <a:xfrm>
              <a:off x="4625976" y="2789238"/>
              <a:ext cx="104775" cy="100013"/>
            </a:xfrm>
            <a:custGeom>
              <a:avLst/>
              <a:gdLst>
                <a:gd name="T0" fmla="*/ 44 w 66"/>
                <a:gd name="T1" fmla="*/ 0 h 63"/>
                <a:gd name="T2" fmla="*/ 44 w 66"/>
                <a:gd name="T3" fmla="*/ 0 h 63"/>
                <a:gd name="T4" fmla="*/ 49 w 66"/>
                <a:gd name="T5" fmla="*/ 2 h 63"/>
                <a:gd name="T6" fmla="*/ 53 w 66"/>
                <a:gd name="T7" fmla="*/ 4 h 63"/>
                <a:gd name="T8" fmla="*/ 57 w 66"/>
                <a:gd name="T9" fmla="*/ 7 h 63"/>
                <a:gd name="T10" fmla="*/ 60 w 66"/>
                <a:gd name="T11" fmla="*/ 11 h 63"/>
                <a:gd name="T12" fmla="*/ 62 w 66"/>
                <a:gd name="T13" fmla="*/ 15 h 63"/>
                <a:gd name="T14" fmla="*/ 64 w 66"/>
                <a:gd name="T15" fmla="*/ 20 h 63"/>
                <a:gd name="T16" fmla="*/ 65 w 66"/>
                <a:gd name="T17" fmla="*/ 25 h 63"/>
                <a:gd name="T18" fmla="*/ 66 w 66"/>
                <a:gd name="T19" fmla="*/ 31 h 63"/>
                <a:gd name="T20" fmla="*/ 66 w 66"/>
                <a:gd name="T21" fmla="*/ 31 h 63"/>
                <a:gd name="T22" fmla="*/ 65 w 66"/>
                <a:gd name="T23" fmla="*/ 37 h 63"/>
                <a:gd name="T24" fmla="*/ 63 w 66"/>
                <a:gd name="T25" fmla="*/ 43 h 63"/>
                <a:gd name="T26" fmla="*/ 60 w 66"/>
                <a:gd name="T27" fmla="*/ 48 h 63"/>
                <a:gd name="T28" fmla="*/ 57 w 66"/>
                <a:gd name="T29" fmla="*/ 53 h 63"/>
                <a:gd name="T30" fmla="*/ 52 w 66"/>
                <a:gd name="T31" fmla="*/ 57 h 63"/>
                <a:gd name="T32" fmla="*/ 45 w 66"/>
                <a:gd name="T33" fmla="*/ 61 h 63"/>
                <a:gd name="T34" fmla="*/ 39 w 66"/>
                <a:gd name="T35" fmla="*/ 63 h 63"/>
                <a:gd name="T36" fmla="*/ 33 w 66"/>
                <a:gd name="T37" fmla="*/ 63 h 63"/>
                <a:gd name="T38" fmla="*/ 33 w 66"/>
                <a:gd name="T39" fmla="*/ 63 h 63"/>
                <a:gd name="T40" fmla="*/ 27 w 66"/>
                <a:gd name="T41" fmla="*/ 63 h 63"/>
                <a:gd name="T42" fmla="*/ 21 w 66"/>
                <a:gd name="T43" fmla="*/ 61 h 63"/>
                <a:gd name="T44" fmla="*/ 15 w 66"/>
                <a:gd name="T45" fmla="*/ 57 h 63"/>
                <a:gd name="T46" fmla="*/ 10 w 66"/>
                <a:gd name="T47" fmla="*/ 53 h 63"/>
                <a:gd name="T48" fmla="*/ 6 w 66"/>
                <a:gd name="T49" fmla="*/ 48 h 63"/>
                <a:gd name="T50" fmla="*/ 3 w 66"/>
                <a:gd name="T51" fmla="*/ 43 h 63"/>
                <a:gd name="T52" fmla="*/ 1 w 66"/>
                <a:gd name="T53" fmla="*/ 37 h 63"/>
                <a:gd name="T54" fmla="*/ 0 w 66"/>
                <a:gd name="T55" fmla="*/ 31 h 63"/>
                <a:gd name="T56" fmla="*/ 0 w 66"/>
                <a:gd name="T57" fmla="*/ 31 h 63"/>
                <a:gd name="T58" fmla="*/ 1 w 66"/>
                <a:gd name="T59" fmla="*/ 26 h 63"/>
                <a:gd name="T60" fmla="*/ 2 w 66"/>
                <a:gd name="T61" fmla="*/ 21 h 63"/>
                <a:gd name="T62" fmla="*/ 5 w 66"/>
                <a:gd name="T63"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63">
                  <a:moveTo>
                    <a:pt x="44" y="0"/>
                  </a:moveTo>
                  <a:lnTo>
                    <a:pt x="44" y="0"/>
                  </a:lnTo>
                  <a:lnTo>
                    <a:pt x="49" y="2"/>
                  </a:lnTo>
                  <a:lnTo>
                    <a:pt x="53" y="4"/>
                  </a:lnTo>
                  <a:lnTo>
                    <a:pt x="57" y="7"/>
                  </a:lnTo>
                  <a:lnTo>
                    <a:pt x="60" y="11"/>
                  </a:lnTo>
                  <a:lnTo>
                    <a:pt x="62" y="15"/>
                  </a:lnTo>
                  <a:lnTo>
                    <a:pt x="64" y="20"/>
                  </a:lnTo>
                  <a:lnTo>
                    <a:pt x="65" y="25"/>
                  </a:lnTo>
                  <a:lnTo>
                    <a:pt x="66" y="31"/>
                  </a:lnTo>
                  <a:lnTo>
                    <a:pt x="66" y="31"/>
                  </a:lnTo>
                  <a:lnTo>
                    <a:pt x="65" y="37"/>
                  </a:lnTo>
                  <a:lnTo>
                    <a:pt x="63" y="43"/>
                  </a:lnTo>
                  <a:lnTo>
                    <a:pt x="60" y="48"/>
                  </a:lnTo>
                  <a:lnTo>
                    <a:pt x="57" y="53"/>
                  </a:lnTo>
                  <a:lnTo>
                    <a:pt x="52" y="57"/>
                  </a:lnTo>
                  <a:lnTo>
                    <a:pt x="45" y="61"/>
                  </a:lnTo>
                  <a:lnTo>
                    <a:pt x="39" y="63"/>
                  </a:lnTo>
                  <a:lnTo>
                    <a:pt x="33" y="63"/>
                  </a:lnTo>
                  <a:lnTo>
                    <a:pt x="33" y="63"/>
                  </a:lnTo>
                  <a:lnTo>
                    <a:pt x="27" y="63"/>
                  </a:lnTo>
                  <a:lnTo>
                    <a:pt x="21" y="61"/>
                  </a:lnTo>
                  <a:lnTo>
                    <a:pt x="15" y="57"/>
                  </a:lnTo>
                  <a:lnTo>
                    <a:pt x="10" y="53"/>
                  </a:lnTo>
                  <a:lnTo>
                    <a:pt x="6" y="48"/>
                  </a:lnTo>
                  <a:lnTo>
                    <a:pt x="3" y="43"/>
                  </a:lnTo>
                  <a:lnTo>
                    <a:pt x="1" y="37"/>
                  </a:lnTo>
                  <a:lnTo>
                    <a:pt x="0" y="31"/>
                  </a:lnTo>
                  <a:lnTo>
                    <a:pt x="0" y="31"/>
                  </a:lnTo>
                  <a:lnTo>
                    <a:pt x="1" y="26"/>
                  </a:lnTo>
                  <a:lnTo>
                    <a:pt x="2" y="21"/>
                  </a:lnTo>
                  <a:lnTo>
                    <a:pt x="5" y="1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1" name="Freeform 472"/>
            <p:cNvSpPr>
              <a:spLocks/>
            </p:cNvSpPr>
            <p:nvPr/>
          </p:nvSpPr>
          <p:spPr bwMode="auto">
            <a:xfrm>
              <a:off x="4586288" y="2744788"/>
              <a:ext cx="185738" cy="184150"/>
            </a:xfrm>
            <a:custGeom>
              <a:avLst/>
              <a:gdLst>
                <a:gd name="T0" fmla="*/ 21 w 117"/>
                <a:gd name="T1" fmla="*/ 13 h 116"/>
                <a:gd name="T2" fmla="*/ 21 w 117"/>
                <a:gd name="T3" fmla="*/ 13 h 116"/>
                <a:gd name="T4" fmla="*/ 17 w 117"/>
                <a:gd name="T5" fmla="*/ 18 h 116"/>
                <a:gd name="T6" fmla="*/ 17 w 117"/>
                <a:gd name="T7" fmla="*/ 18 h 116"/>
                <a:gd name="T8" fmla="*/ 10 w 117"/>
                <a:gd name="T9" fmla="*/ 26 h 116"/>
                <a:gd name="T10" fmla="*/ 5 w 117"/>
                <a:gd name="T11" fmla="*/ 36 h 116"/>
                <a:gd name="T12" fmla="*/ 2 w 117"/>
                <a:gd name="T13" fmla="*/ 46 h 116"/>
                <a:gd name="T14" fmla="*/ 0 w 117"/>
                <a:gd name="T15" fmla="*/ 59 h 116"/>
                <a:gd name="T16" fmla="*/ 0 w 117"/>
                <a:gd name="T17" fmla="*/ 59 h 116"/>
                <a:gd name="T18" fmla="*/ 2 w 117"/>
                <a:gd name="T19" fmla="*/ 70 h 116"/>
                <a:gd name="T20" fmla="*/ 5 w 117"/>
                <a:gd name="T21" fmla="*/ 81 h 116"/>
                <a:gd name="T22" fmla="*/ 10 w 117"/>
                <a:gd name="T23" fmla="*/ 91 h 116"/>
                <a:gd name="T24" fmla="*/ 17 w 117"/>
                <a:gd name="T25" fmla="*/ 99 h 116"/>
                <a:gd name="T26" fmla="*/ 17 w 117"/>
                <a:gd name="T27" fmla="*/ 99 h 116"/>
                <a:gd name="T28" fmla="*/ 26 w 117"/>
                <a:gd name="T29" fmla="*/ 106 h 116"/>
                <a:gd name="T30" fmla="*/ 35 w 117"/>
                <a:gd name="T31" fmla="*/ 112 h 116"/>
                <a:gd name="T32" fmla="*/ 47 w 117"/>
                <a:gd name="T33" fmla="*/ 115 h 116"/>
                <a:gd name="T34" fmla="*/ 58 w 117"/>
                <a:gd name="T35" fmla="*/ 116 h 116"/>
                <a:gd name="T36" fmla="*/ 58 w 117"/>
                <a:gd name="T37" fmla="*/ 116 h 116"/>
                <a:gd name="T38" fmla="*/ 69 w 117"/>
                <a:gd name="T39" fmla="*/ 115 h 116"/>
                <a:gd name="T40" fmla="*/ 81 w 117"/>
                <a:gd name="T41" fmla="*/ 112 h 116"/>
                <a:gd name="T42" fmla="*/ 91 w 117"/>
                <a:gd name="T43" fmla="*/ 106 h 116"/>
                <a:gd name="T44" fmla="*/ 99 w 117"/>
                <a:gd name="T45" fmla="*/ 99 h 116"/>
                <a:gd name="T46" fmla="*/ 99 w 117"/>
                <a:gd name="T47" fmla="*/ 99 h 116"/>
                <a:gd name="T48" fmla="*/ 106 w 117"/>
                <a:gd name="T49" fmla="*/ 91 h 116"/>
                <a:gd name="T50" fmla="*/ 112 w 117"/>
                <a:gd name="T51" fmla="*/ 81 h 116"/>
                <a:gd name="T52" fmla="*/ 115 w 117"/>
                <a:gd name="T53" fmla="*/ 70 h 116"/>
                <a:gd name="T54" fmla="*/ 117 w 117"/>
                <a:gd name="T55" fmla="*/ 59 h 116"/>
                <a:gd name="T56" fmla="*/ 117 w 117"/>
                <a:gd name="T57" fmla="*/ 59 h 116"/>
                <a:gd name="T58" fmla="*/ 115 w 117"/>
                <a:gd name="T59" fmla="*/ 46 h 116"/>
                <a:gd name="T60" fmla="*/ 112 w 117"/>
                <a:gd name="T61" fmla="*/ 36 h 116"/>
                <a:gd name="T62" fmla="*/ 106 w 117"/>
                <a:gd name="T63" fmla="*/ 26 h 116"/>
                <a:gd name="T64" fmla="*/ 99 w 117"/>
                <a:gd name="T65" fmla="*/ 18 h 116"/>
                <a:gd name="T66" fmla="*/ 99 w 117"/>
                <a:gd name="T67" fmla="*/ 18 h 116"/>
                <a:gd name="T68" fmla="*/ 91 w 117"/>
                <a:gd name="T69" fmla="*/ 10 h 116"/>
                <a:gd name="T70" fmla="*/ 82 w 117"/>
                <a:gd name="T71" fmla="*/ 5 h 116"/>
                <a:gd name="T72" fmla="*/ 70 w 117"/>
                <a:gd name="T73" fmla="*/ 1 h 116"/>
                <a:gd name="T74" fmla="*/ 59 w 117"/>
                <a:gd name="T7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16">
                  <a:moveTo>
                    <a:pt x="21" y="13"/>
                  </a:moveTo>
                  <a:lnTo>
                    <a:pt x="21" y="13"/>
                  </a:lnTo>
                  <a:lnTo>
                    <a:pt x="17" y="18"/>
                  </a:lnTo>
                  <a:lnTo>
                    <a:pt x="17" y="18"/>
                  </a:lnTo>
                  <a:lnTo>
                    <a:pt x="10" y="26"/>
                  </a:lnTo>
                  <a:lnTo>
                    <a:pt x="5" y="36"/>
                  </a:lnTo>
                  <a:lnTo>
                    <a:pt x="2" y="46"/>
                  </a:lnTo>
                  <a:lnTo>
                    <a:pt x="0" y="59"/>
                  </a:lnTo>
                  <a:lnTo>
                    <a:pt x="0" y="59"/>
                  </a:lnTo>
                  <a:lnTo>
                    <a:pt x="2" y="70"/>
                  </a:lnTo>
                  <a:lnTo>
                    <a:pt x="5" y="81"/>
                  </a:lnTo>
                  <a:lnTo>
                    <a:pt x="10" y="91"/>
                  </a:lnTo>
                  <a:lnTo>
                    <a:pt x="17" y="99"/>
                  </a:lnTo>
                  <a:lnTo>
                    <a:pt x="17" y="99"/>
                  </a:lnTo>
                  <a:lnTo>
                    <a:pt x="26" y="106"/>
                  </a:lnTo>
                  <a:lnTo>
                    <a:pt x="35" y="112"/>
                  </a:lnTo>
                  <a:lnTo>
                    <a:pt x="47" y="115"/>
                  </a:lnTo>
                  <a:lnTo>
                    <a:pt x="58" y="116"/>
                  </a:lnTo>
                  <a:lnTo>
                    <a:pt x="58" y="116"/>
                  </a:lnTo>
                  <a:lnTo>
                    <a:pt x="69" y="115"/>
                  </a:lnTo>
                  <a:lnTo>
                    <a:pt x="81" y="112"/>
                  </a:lnTo>
                  <a:lnTo>
                    <a:pt x="91" y="106"/>
                  </a:lnTo>
                  <a:lnTo>
                    <a:pt x="99" y="99"/>
                  </a:lnTo>
                  <a:lnTo>
                    <a:pt x="99" y="99"/>
                  </a:lnTo>
                  <a:lnTo>
                    <a:pt x="106" y="91"/>
                  </a:lnTo>
                  <a:lnTo>
                    <a:pt x="112" y="81"/>
                  </a:lnTo>
                  <a:lnTo>
                    <a:pt x="115" y="70"/>
                  </a:lnTo>
                  <a:lnTo>
                    <a:pt x="117" y="59"/>
                  </a:lnTo>
                  <a:lnTo>
                    <a:pt x="117" y="59"/>
                  </a:lnTo>
                  <a:lnTo>
                    <a:pt x="115" y="46"/>
                  </a:lnTo>
                  <a:lnTo>
                    <a:pt x="112" y="36"/>
                  </a:lnTo>
                  <a:lnTo>
                    <a:pt x="106" y="26"/>
                  </a:lnTo>
                  <a:lnTo>
                    <a:pt x="99" y="18"/>
                  </a:lnTo>
                  <a:lnTo>
                    <a:pt x="99" y="18"/>
                  </a:lnTo>
                  <a:lnTo>
                    <a:pt x="91" y="10"/>
                  </a:lnTo>
                  <a:lnTo>
                    <a:pt x="82" y="5"/>
                  </a:lnTo>
                  <a:lnTo>
                    <a:pt x="70" y="1"/>
                  </a:lnTo>
                  <a:lnTo>
                    <a:pt x="5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2" name="Freeform 473"/>
            <p:cNvSpPr>
              <a:spLocks/>
            </p:cNvSpPr>
            <p:nvPr/>
          </p:nvSpPr>
          <p:spPr bwMode="auto">
            <a:xfrm>
              <a:off x="4327526" y="2714625"/>
              <a:ext cx="365125" cy="138113"/>
            </a:xfrm>
            <a:custGeom>
              <a:avLst/>
              <a:gdLst>
                <a:gd name="T0" fmla="*/ 0 w 230"/>
                <a:gd name="T1" fmla="*/ 6 h 87"/>
                <a:gd name="T2" fmla="*/ 0 w 230"/>
                <a:gd name="T3" fmla="*/ 6 h 87"/>
                <a:gd name="T4" fmla="*/ 7 w 230"/>
                <a:gd name="T5" fmla="*/ 4 h 87"/>
                <a:gd name="T6" fmla="*/ 14 w 230"/>
                <a:gd name="T7" fmla="*/ 2 h 87"/>
                <a:gd name="T8" fmla="*/ 22 w 230"/>
                <a:gd name="T9" fmla="*/ 1 h 87"/>
                <a:gd name="T10" fmla="*/ 29 w 230"/>
                <a:gd name="T11" fmla="*/ 0 h 87"/>
                <a:gd name="T12" fmla="*/ 37 w 230"/>
                <a:gd name="T13" fmla="*/ 1 h 87"/>
                <a:gd name="T14" fmla="*/ 44 w 230"/>
                <a:gd name="T15" fmla="*/ 2 h 87"/>
                <a:gd name="T16" fmla="*/ 51 w 230"/>
                <a:gd name="T17" fmla="*/ 4 h 87"/>
                <a:gd name="T18" fmla="*/ 59 w 230"/>
                <a:gd name="T19" fmla="*/ 6 h 87"/>
                <a:gd name="T20" fmla="*/ 59 w 230"/>
                <a:gd name="T21" fmla="*/ 6 h 87"/>
                <a:gd name="T22" fmla="*/ 65 w 230"/>
                <a:gd name="T23" fmla="*/ 9 h 87"/>
                <a:gd name="T24" fmla="*/ 72 w 230"/>
                <a:gd name="T25" fmla="*/ 13 h 87"/>
                <a:gd name="T26" fmla="*/ 77 w 230"/>
                <a:gd name="T27" fmla="*/ 17 h 87"/>
                <a:gd name="T28" fmla="*/ 83 w 230"/>
                <a:gd name="T29" fmla="*/ 22 h 87"/>
                <a:gd name="T30" fmla="*/ 83 w 230"/>
                <a:gd name="T31" fmla="*/ 22 h 87"/>
                <a:gd name="T32" fmla="*/ 89 w 230"/>
                <a:gd name="T33" fmla="*/ 29 h 87"/>
                <a:gd name="T34" fmla="*/ 101 w 230"/>
                <a:gd name="T35" fmla="*/ 62 h 87"/>
                <a:gd name="T36" fmla="*/ 30 w 230"/>
                <a:gd name="T37" fmla="*/ 67 h 87"/>
                <a:gd name="T38" fmla="*/ 30 w 230"/>
                <a:gd name="T39" fmla="*/ 67 h 87"/>
                <a:gd name="T40" fmla="*/ 26 w 230"/>
                <a:gd name="T41" fmla="*/ 68 h 87"/>
                <a:gd name="T42" fmla="*/ 23 w 230"/>
                <a:gd name="T43" fmla="*/ 72 h 87"/>
                <a:gd name="T44" fmla="*/ 22 w 230"/>
                <a:gd name="T45" fmla="*/ 75 h 87"/>
                <a:gd name="T46" fmla="*/ 21 w 230"/>
                <a:gd name="T47" fmla="*/ 78 h 87"/>
                <a:gd name="T48" fmla="*/ 21 w 230"/>
                <a:gd name="T49" fmla="*/ 78 h 87"/>
                <a:gd name="T50" fmla="*/ 22 w 230"/>
                <a:gd name="T51" fmla="*/ 82 h 87"/>
                <a:gd name="T52" fmla="*/ 24 w 230"/>
                <a:gd name="T53" fmla="*/ 84 h 87"/>
                <a:gd name="T54" fmla="*/ 27 w 230"/>
                <a:gd name="T55" fmla="*/ 86 h 87"/>
                <a:gd name="T56" fmla="*/ 30 w 230"/>
                <a:gd name="T57" fmla="*/ 87 h 87"/>
                <a:gd name="T58" fmla="*/ 30 w 230"/>
                <a:gd name="T59" fmla="*/ 87 h 87"/>
                <a:gd name="T60" fmla="*/ 31 w 230"/>
                <a:gd name="T61" fmla="*/ 87 h 87"/>
                <a:gd name="T62" fmla="*/ 113 w 230"/>
                <a:gd name="T63" fmla="*/ 80 h 87"/>
                <a:gd name="T64" fmla="*/ 113 w 230"/>
                <a:gd name="T65" fmla="*/ 80 h 87"/>
                <a:gd name="T66" fmla="*/ 125 w 230"/>
                <a:gd name="T67" fmla="*/ 77 h 87"/>
                <a:gd name="T68" fmla="*/ 131 w 230"/>
                <a:gd name="T69" fmla="*/ 75 h 87"/>
                <a:gd name="T70" fmla="*/ 135 w 230"/>
                <a:gd name="T71" fmla="*/ 72 h 87"/>
                <a:gd name="T72" fmla="*/ 139 w 230"/>
                <a:gd name="T73" fmla="*/ 67 h 87"/>
                <a:gd name="T74" fmla="*/ 143 w 230"/>
                <a:gd name="T75" fmla="*/ 62 h 87"/>
                <a:gd name="T76" fmla="*/ 147 w 230"/>
                <a:gd name="T77" fmla="*/ 55 h 87"/>
                <a:gd name="T78" fmla="*/ 151 w 230"/>
                <a:gd name="T79" fmla="*/ 46 h 87"/>
                <a:gd name="T80" fmla="*/ 151 w 230"/>
                <a:gd name="T81" fmla="*/ 46 h 87"/>
                <a:gd name="T82" fmla="*/ 154 w 230"/>
                <a:gd name="T83" fmla="*/ 40 h 87"/>
                <a:gd name="T84" fmla="*/ 157 w 230"/>
                <a:gd name="T85" fmla="*/ 33 h 87"/>
                <a:gd name="T86" fmla="*/ 162 w 230"/>
                <a:gd name="T87" fmla="*/ 27 h 87"/>
                <a:gd name="T88" fmla="*/ 167 w 230"/>
                <a:gd name="T89" fmla="*/ 22 h 87"/>
                <a:gd name="T90" fmla="*/ 167 w 230"/>
                <a:gd name="T91" fmla="*/ 22 h 87"/>
                <a:gd name="T92" fmla="*/ 177 w 230"/>
                <a:gd name="T93" fmla="*/ 14 h 87"/>
                <a:gd name="T94" fmla="*/ 187 w 230"/>
                <a:gd name="T95" fmla="*/ 8 h 87"/>
                <a:gd name="T96" fmla="*/ 212 w 230"/>
                <a:gd name="T97" fmla="*/ 81 h 87"/>
                <a:gd name="T98" fmla="*/ 212 w 230"/>
                <a:gd name="T99" fmla="*/ 81 h 87"/>
                <a:gd name="T100" fmla="*/ 214 w 230"/>
                <a:gd name="T101" fmla="*/ 83 h 87"/>
                <a:gd name="T102" fmla="*/ 216 w 230"/>
                <a:gd name="T103" fmla="*/ 85 h 87"/>
                <a:gd name="T104" fmla="*/ 218 w 230"/>
                <a:gd name="T105" fmla="*/ 86 h 87"/>
                <a:gd name="T106" fmla="*/ 221 w 230"/>
                <a:gd name="T107" fmla="*/ 87 h 87"/>
                <a:gd name="T108" fmla="*/ 221 w 230"/>
                <a:gd name="T109" fmla="*/ 87 h 87"/>
                <a:gd name="T110" fmla="*/ 224 w 230"/>
                <a:gd name="T111" fmla="*/ 86 h 87"/>
                <a:gd name="T112" fmla="*/ 224 w 230"/>
                <a:gd name="T113" fmla="*/ 86 h 87"/>
                <a:gd name="T114" fmla="*/ 227 w 230"/>
                <a:gd name="T115" fmla="*/ 84 h 87"/>
                <a:gd name="T116" fmla="*/ 229 w 230"/>
                <a:gd name="T117" fmla="*/ 82 h 87"/>
                <a:gd name="T118" fmla="*/ 230 w 230"/>
                <a:gd name="T119" fmla="*/ 78 h 87"/>
                <a:gd name="T120" fmla="*/ 230 w 230"/>
                <a:gd name="T121" fmla="*/ 74 h 87"/>
                <a:gd name="T122" fmla="*/ 205 w 230"/>
                <a:gd name="T123"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 h="87">
                  <a:moveTo>
                    <a:pt x="0" y="6"/>
                  </a:moveTo>
                  <a:lnTo>
                    <a:pt x="0" y="6"/>
                  </a:lnTo>
                  <a:lnTo>
                    <a:pt x="7" y="4"/>
                  </a:lnTo>
                  <a:lnTo>
                    <a:pt x="14" y="2"/>
                  </a:lnTo>
                  <a:lnTo>
                    <a:pt x="22" y="1"/>
                  </a:lnTo>
                  <a:lnTo>
                    <a:pt x="29" y="0"/>
                  </a:lnTo>
                  <a:lnTo>
                    <a:pt x="37" y="1"/>
                  </a:lnTo>
                  <a:lnTo>
                    <a:pt x="44" y="2"/>
                  </a:lnTo>
                  <a:lnTo>
                    <a:pt x="51" y="4"/>
                  </a:lnTo>
                  <a:lnTo>
                    <a:pt x="59" y="6"/>
                  </a:lnTo>
                  <a:lnTo>
                    <a:pt x="59" y="6"/>
                  </a:lnTo>
                  <a:lnTo>
                    <a:pt x="65" y="9"/>
                  </a:lnTo>
                  <a:lnTo>
                    <a:pt x="72" y="13"/>
                  </a:lnTo>
                  <a:lnTo>
                    <a:pt x="77" y="17"/>
                  </a:lnTo>
                  <a:lnTo>
                    <a:pt x="83" y="22"/>
                  </a:lnTo>
                  <a:lnTo>
                    <a:pt x="83" y="22"/>
                  </a:lnTo>
                  <a:lnTo>
                    <a:pt x="89" y="29"/>
                  </a:lnTo>
                  <a:lnTo>
                    <a:pt x="101" y="62"/>
                  </a:lnTo>
                  <a:lnTo>
                    <a:pt x="30" y="67"/>
                  </a:lnTo>
                  <a:lnTo>
                    <a:pt x="30" y="67"/>
                  </a:lnTo>
                  <a:lnTo>
                    <a:pt x="26" y="68"/>
                  </a:lnTo>
                  <a:lnTo>
                    <a:pt x="23" y="72"/>
                  </a:lnTo>
                  <a:lnTo>
                    <a:pt x="22" y="75"/>
                  </a:lnTo>
                  <a:lnTo>
                    <a:pt x="21" y="78"/>
                  </a:lnTo>
                  <a:lnTo>
                    <a:pt x="21" y="78"/>
                  </a:lnTo>
                  <a:lnTo>
                    <a:pt x="22" y="82"/>
                  </a:lnTo>
                  <a:lnTo>
                    <a:pt x="24" y="84"/>
                  </a:lnTo>
                  <a:lnTo>
                    <a:pt x="27" y="86"/>
                  </a:lnTo>
                  <a:lnTo>
                    <a:pt x="30" y="87"/>
                  </a:lnTo>
                  <a:lnTo>
                    <a:pt x="30" y="87"/>
                  </a:lnTo>
                  <a:lnTo>
                    <a:pt x="31" y="87"/>
                  </a:lnTo>
                  <a:lnTo>
                    <a:pt x="113" y="80"/>
                  </a:lnTo>
                  <a:lnTo>
                    <a:pt x="113" y="80"/>
                  </a:lnTo>
                  <a:lnTo>
                    <a:pt x="125" y="77"/>
                  </a:lnTo>
                  <a:lnTo>
                    <a:pt x="131" y="75"/>
                  </a:lnTo>
                  <a:lnTo>
                    <a:pt x="135" y="72"/>
                  </a:lnTo>
                  <a:lnTo>
                    <a:pt x="139" y="67"/>
                  </a:lnTo>
                  <a:lnTo>
                    <a:pt x="143" y="62"/>
                  </a:lnTo>
                  <a:lnTo>
                    <a:pt x="147" y="55"/>
                  </a:lnTo>
                  <a:lnTo>
                    <a:pt x="151" y="46"/>
                  </a:lnTo>
                  <a:lnTo>
                    <a:pt x="151" y="46"/>
                  </a:lnTo>
                  <a:lnTo>
                    <a:pt x="154" y="40"/>
                  </a:lnTo>
                  <a:lnTo>
                    <a:pt x="157" y="33"/>
                  </a:lnTo>
                  <a:lnTo>
                    <a:pt x="162" y="27"/>
                  </a:lnTo>
                  <a:lnTo>
                    <a:pt x="167" y="22"/>
                  </a:lnTo>
                  <a:lnTo>
                    <a:pt x="167" y="22"/>
                  </a:lnTo>
                  <a:lnTo>
                    <a:pt x="177" y="14"/>
                  </a:lnTo>
                  <a:lnTo>
                    <a:pt x="187" y="8"/>
                  </a:lnTo>
                  <a:lnTo>
                    <a:pt x="212" y="81"/>
                  </a:lnTo>
                  <a:lnTo>
                    <a:pt x="212" y="81"/>
                  </a:lnTo>
                  <a:lnTo>
                    <a:pt x="214" y="83"/>
                  </a:lnTo>
                  <a:lnTo>
                    <a:pt x="216" y="85"/>
                  </a:lnTo>
                  <a:lnTo>
                    <a:pt x="218" y="86"/>
                  </a:lnTo>
                  <a:lnTo>
                    <a:pt x="221" y="87"/>
                  </a:lnTo>
                  <a:lnTo>
                    <a:pt x="221" y="87"/>
                  </a:lnTo>
                  <a:lnTo>
                    <a:pt x="224" y="86"/>
                  </a:lnTo>
                  <a:lnTo>
                    <a:pt x="224" y="86"/>
                  </a:lnTo>
                  <a:lnTo>
                    <a:pt x="227" y="84"/>
                  </a:lnTo>
                  <a:lnTo>
                    <a:pt x="229" y="82"/>
                  </a:lnTo>
                  <a:lnTo>
                    <a:pt x="230" y="78"/>
                  </a:lnTo>
                  <a:lnTo>
                    <a:pt x="230" y="74"/>
                  </a:lnTo>
                  <a:lnTo>
                    <a:pt x="205"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3" name="Freeform 474"/>
            <p:cNvSpPr>
              <a:spLocks/>
            </p:cNvSpPr>
            <p:nvPr/>
          </p:nvSpPr>
          <p:spPr bwMode="auto">
            <a:xfrm>
              <a:off x="4322763" y="2589213"/>
              <a:ext cx="407988" cy="120650"/>
            </a:xfrm>
            <a:custGeom>
              <a:avLst/>
              <a:gdLst>
                <a:gd name="T0" fmla="*/ 257 w 257"/>
                <a:gd name="T1" fmla="*/ 76 h 76"/>
                <a:gd name="T2" fmla="*/ 241 w 257"/>
                <a:gd name="T3" fmla="*/ 71 h 76"/>
                <a:gd name="T4" fmla="*/ 224 w 257"/>
                <a:gd name="T5" fmla="*/ 69 h 76"/>
                <a:gd name="T6" fmla="*/ 214 w 257"/>
                <a:gd name="T7" fmla="*/ 70 h 76"/>
                <a:gd name="T8" fmla="*/ 190 w 257"/>
                <a:gd name="T9" fmla="*/ 31 h 76"/>
                <a:gd name="T10" fmla="*/ 189 w 257"/>
                <a:gd name="T11" fmla="*/ 29 h 76"/>
                <a:gd name="T12" fmla="*/ 183 w 257"/>
                <a:gd name="T13" fmla="*/ 25 h 76"/>
                <a:gd name="T14" fmla="*/ 181 w 257"/>
                <a:gd name="T15" fmla="*/ 19 h 76"/>
                <a:gd name="T16" fmla="*/ 175 w 257"/>
                <a:gd name="T17" fmla="*/ 12 h 76"/>
                <a:gd name="T18" fmla="*/ 166 w 257"/>
                <a:gd name="T19" fmla="*/ 7 h 76"/>
                <a:gd name="T20" fmla="*/ 165 w 257"/>
                <a:gd name="T21" fmla="*/ 4 h 76"/>
                <a:gd name="T22" fmla="*/ 161 w 257"/>
                <a:gd name="T23" fmla="*/ 1 h 76"/>
                <a:gd name="T24" fmla="*/ 136 w 257"/>
                <a:gd name="T25" fmla="*/ 0 h 76"/>
                <a:gd name="T26" fmla="*/ 133 w 257"/>
                <a:gd name="T27" fmla="*/ 1 h 76"/>
                <a:gd name="T28" fmla="*/ 127 w 257"/>
                <a:gd name="T29" fmla="*/ 6 h 76"/>
                <a:gd name="T30" fmla="*/ 126 w 257"/>
                <a:gd name="T31" fmla="*/ 10 h 76"/>
                <a:gd name="T32" fmla="*/ 129 w 257"/>
                <a:gd name="T33" fmla="*/ 16 h 76"/>
                <a:gd name="T34" fmla="*/ 136 w 257"/>
                <a:gd name="T35" fmla="*/ 18 h 76"/>
                <a:gd name="T36" fmla="*/ 158 w 257"/>
                <a:gd name="T37" fmla="*/ 18 h 76"/>
                <a:gd name="T38" fmla="*/ 164 w 257"/>
                <a:gd name="T39" fmla="*/ 15 h 76"/>
                <a:gd name="T40" fmla="*/ 170 w 257"/>
                <a:gd name="T41" fmla="*/ 19 h 76"/>
                <a:gd name="T42" fmla="*/ 175 w 257"/>
                <a:gd name="T43" fmla="*/ 27 h 76"/>
                <a:gd name="T44" fmla="*/ 173 w 257"/>
                <a:gd name="T45" fmla="*/ 29 h 76"/>
                <a:gd name="T46" fmla="*/ 172 w 257"/>
                <a:gd name="T47" fmla="*/ 34 h 76"/>
                <a:gd name="T48" fmla="*/ 177 w 257"/>
                <a:gd name="T49" fmla="*/ 51 h 76"/>
                <a:gd name="T50" fmla="*/ 169 w 257"/>
                <a:gd name="T51" fmla="*/ 47 h 76"/>
                <a:gd name="T52" fmla="*/ 160 w 257"/>
                <a:gd name="T53" fmla="*/ 45 h 76"/>
                <a:gd name="T54" fmla="*/ 157 w 257"/>
                <a:gd name="T55" fmla="*/ 42 h 76"/>
                <a:gd name="T56" fmla="*/ 153 w 257"/>
                <a:gd name="T57" fmla="*/ 39 h 76"/>
                <a:gd name="T58" fmla="*/ 148 w 257"/>
                <a:gd name="T59" fmla="*/ 39 h 76"/>
                <a:gd name="T60" fmla="*/ 144 w 257"/>
                <a:gd name="T61" fmla="*/ 42 h 76"/>
                <a:gd name="T62" fmla="*/ 142 w 257"/>
                <a:gd name="T63" fmla="*/ 46 h 76"/>
                <a:gd name="T64" fmla="*/ 133 w 257"/>
                <a:gd name="T65" fmla="*/ 49 h 76"/>
                <a:gd name="T66" fmla="*/ 118 w 257"/>
                <a:gd name="T67" fmla="*/ 57 h 76"/>
                <a:gd name="T68" fmla="*/ 0 w 257"/>
                <a:gd name="T69" fmla="*/ 46 h 76"/>
                <a:gd name="T70" fmla="*/ 19 w 257"/>
                <a:gd name="T71"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 h="76">
                  <a:moveTo>
                    <a:pt x="257" y="76"/>
                  </a:moveTo>
                  <a:lnTo>
                    <a:pt x="257" y="76"/>
                  </a:lnTo>
                  <a:lnTo>
                    <a:pt x="249" y="73"/>
                  </a:lnTo>
                  <a:lnTo>
                    <a:pt x="241" y="71"/>
                  </a:lnTo>
                  <a:lnTo>
                    <a:pt x="232" y="70"/>
                  </a:lnTo>
                  <a:lnTo>
                    <a:pt x="224" y="69"/>
                  </a:lnTo>
                  <a:lnTo>
                    <a:pt x="224" y="69"/>
                  </a:lnTo>
                  <a:lnTo>
                    <a:pt x="214" y="70"/>
                  </a:lnTo>
                  <a:lnTo>
                    <a:pt x="205" y="72"/>
                  </a:lnTo>
                  <a:lnTo>
                    <a:pt x="190" y="31"/>
                  </a:lnTo>
                  <a:lnTo>
                    <a:pt x="190" y="31"/>
                  </a:lnTo>
                  <a:lnTo>
                    <a:pt x="189" y="29"/>
                  </a:lnTo>
                  <a:lnTo>
                    <a:pt x="187" y="27"/>
                  </a:lnTo>
                  <a:lnTo>
                    <a:pt x="183" y="25"/>
                  </a:lnTo>
                  <a:lnTo>
                    <a:pt x="181" y="19"/>
                  </a:lnTo>
                  <a:lnTo>
                    <a:pt x="181" y="19"/>
                  </a:lnTo>
                  <a:lnTo>
                    <a:pt x="178" y="15"/>
                  </a:lnTo>
                  <a:lnTo>
                    <a:pt x="175" y="12"/>
                  </a:lnTo>
                  <a:lnTo>
                    <a:pt x="171" y="9"/>
                  </a:lnTo>
                  <a:lnTo>
                    <a:pt x="166" y="7"/>
                  </a:lnTo>
                  <a:lnTo>
                    <a:pt x="166" y="7"/>
                  </a:lnTo>
                  <a:lnTo>
                    <a:pt x="165" y="4"/>
                  </a:lnTo>
                  <a:lnTo>
                    <a:pt x="163" y="2"/>
                  </a:lnTo>
                  <a:lnTo>
                    <a:pt x="161" y="1"/>
                  </a:lnTo>
                  <a:lnTo>
                    <a:pt x="158" y="0"/>
                  </a:lnTo>
                  <a:lnTo>
                    <a:pt x="136" y="0"/>
                  </a:lnTo>
                  <a:lnTo>
                    <a:pt x="136" y="0"/>
                  </a:lnTo>
                  <a:lnTo>
                    <a:pt x="133" y="1"/>
                  </a:lnTo>
                  <a:lnTo>
                    <a:pt x="129" y="3"/>
                  </a:lnTo>
                  <a:lnTo>
                    <a:pt x="127" y="6"/>
                  </a:lnTo>
                  <a:lnTo>
                    <a:pt x="126" y="10"/>
                  </a:lnTo>
                  <a:lnTo>
                    <a:pt x="126" y="10"/>
                  </a:lnTo>
                  <a:lnTo>
                    <a:pt x="127" y="13"/>
                  </a:lnTo>
                  <a:lnTo>
                    <a:pt x="129" y="16"/>
                  </a:lnTo>
                  <a:lnTo>
                    <a:pt x="133" y="17"/>
                  </a:lnTo>
                  <a:lnTo>
                    <a:pt x="136" y="18"/>
                  </a:lnTo>
                  <a:lnTo>
                    <a:pt x="158" y="18"/>
                  </a:lnTo>
                  <a:lnTo>
                    <a:pt x="158" y="18"/>
                  </a:lnTo>
                  <a:lnTo>
                    <a:pt x="162" y="17"/>
                  </a:lnTo>
                  <a:lnTo>
                    <a:pt x="164" y="15"/>
                  </a:lnTo>
                  <a:lnTo>
                    <a:pt x="164" y="15"/>
                  </a:lnTo>
                  <a:lnTo>
                    <a:pt x="170" y="19"/>
                  </a:lnTo>
                  <a:lnTo>
                    <a:pt x="173" y="23"/>
                  </a:lnTo>
                  <a:lnTo>
                    <a:pt x="175" y="27"/>
                  </a:lnTo>
                  <a:lnTo>
                    <a:pt x="175" y="27"/>
                  </a:lnTo>
                  <a:lnTo>
                    <a:pt x="173" y="29"/>
                  </a:lnTo>
                  <a:lnTo>
                    <a:pt x="172" y="32"/>
                  </a:lnTo>
                  <a:lnTo>
                    <a:pt x="172" y="34"/>
                  </a:lnTo>
                  <a:lnTo>
                    <a:pt x="173" y="37"/>
                  </a:lnTo>
                  <a:lnTo>
                    <a:pt x="177" y="51"/>
                  </a:lnTo>
                  <a:lnTo>
                    <a:pt x="177" y="51"/>
                  </a:lnTo>
                  <a:lnTo>
                    <a:pt x="169" y="47"/>
                  </a:lnTo>
                  <a:lnTo>
                    <a:pt x="160" y="45"/>
                  </a:lnTo>
                  <a:lnTo>
                    <a:pt x="160" y="45"/>
                  </a:lnTo>
                  <a:lnTo>
                    <a:pt x="158" y="43"/>
                  </a:lnTo>
                  <a:lnTo>
                    <a:pt x="157" y="42"/>
                  </a:lnTo>
                  <a:lnTo>
                    <a:pt x="155" y="40"/>
                  </a:lnTo>
                  <a:lnTo>
                    <a:pt x="153" y="39"/>
                  </a:lnTo>
                  <a:lnTo>
                    <a:pt x="148" y="39"/>
                  </a:lnTo>
                  <a:lnTo>
                    <a:pt x="148" y="39"/>
                  </a:lnTo>
                  <a:lnTo>
                    <a:pt x="146" y="40"/>
                  </a:lnTo>
                  <a:lnTo>
                    <a:pt x="144" y="42"/>
                  </a:lnTo>
                  <a:lnTo>
                    <a:pt x="142" y="43"/>
                  </a:lnTo>
                  <a:lnTo>
                    <a:pt x="142" y="46"/>
                  </a:lnTo>
                  <a:lnTo>
                    <a:pt x="142" y="46"/>
                  </a:lnTo>
                  <a:lnTo>
                    <a:pt x="133" y="49"/>
                  </a:lnTo>
                  <a:lnTo>
                    <a:pt x="125" y="53"/>
                  </a:lnTo>
                  <a:lnTo>
                    <a:pt x="118" y="57"/>
                  </a:lnTo>
                  <a:lnTo>
                    <a:pt x="113" y="62"/>
                  </a:lnTo>
                  <a:lnTo>
                    <a:pt x="0" y="46"/>
                  </a:lnTo>
                  <a:lnTo>
                    <a:pt x="0" y="61"/>
                  </a:lnTo>
                  <a:lnTo>
                    <a:pt x="19" y="7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4" name="Freeform 475"/>
            <p:cNvSpPr>
              <a:spLocks/>
            </p:cNvSpPr>
            <p:nvPr/>
          </p:nvSpPr>
          <p:spPr bwMode="auto">
            <a:xfrm>
              <a:off x="5113338" y="3057525"/>
              <a:ext cx="139700" cy="379413"/>
            </a:xfrm>
            <a:custGeom>
              <a:avLst/>
              <a:gdLst>
                <a:gd name="T0" fmla="*/ 24 w 88"/>
                <a:gd name="T1" fmla="*/ 95 h 239"/>
                <a:gd name="T2" fmla="*/ 24 w 88"/>
                <a:gd name="T3" fmla="*/ 95 h 239"/>
                <a:gd name="T4" fmla="*/ 23 w 88"/>
                <a:gd name="T5" fmla="*/ 92 h 239"/>
                <a:gd name="T6" fmla="*/ 23 w 88"/>
                <a:gd name="T7" fmla="*/ 90 h 239"/>
                <a:gd name="T8" fmla="*/ 23 w 88"/>
                <a:gd name="T9" fmla="*/ 90 h 239"/>
                <a:gd name="T10" fmla="*/ 23 w 88"/>
                <a:gd name="T11" fmla="*/ 10 h 239"/>
                <a:gd name="T12" fmla="*/ 23 w 88"/>
                <a:gd name="T13" fmla="*/ 10 h 239"/>
                <a:gd name="T14" fmla="*/ 22 w 88"/>
                <a:gd name="T15" fmla="*/ 6 h 239"/>
                <a:gd name="T16" fmla="*/ 20 w 88"/>
                <a:gd name="T17" fmla="*/ 3 h 239"/>
                <a:gd name="T18" fmla="*/ 17 w 88"/>
                <a:gd name="T19" fmla="*/ 1 h 239"/>
                <a:gd name="T20" fmla="*/ 13 w 88"/>
                <a:gd name="T21" fmla="*/ 0 h 239"/>
                <a:gd name="T22" fmla="*/ 13 w 88"/>
                <a:gd name="T23" fmla="*/ 0 h 239"/>
                <a:gd name="T24" fmla="*/ 9 w 88"/>
                <a:gd name="T25" fmla="*/ 1 h 239"/>
                <a:gd name="T26" fmla="*/ 6 w 88"/>
                <a:gd name="T27" fmla="*/ 3 h 239"/>
                <a:gd name="T28" fmla="*/ 4 w 88"/>
                <a:gd name="T29" fmla="*/ 6 h 239"/>
                <a:gd name="T30" fmla="*/ 4 w 88"/>
                <a:gd name="T31" fmla="*/ 10 h 239"/>
                <a:gd name="T32" fmla="*/ 4 w 88"/>
                <a:gd name="T33" fmla="*/ 10 h 239"/>
                <a:gd name="T34" fmla="*/ 0 w 88"/>
                <a:gd name="T35" fmla="*/ 95 h 239"/>
                <a:gd name="T36" fmla="*/ 0 w 88"/>
                <a:gd name="T37" fmla="*/ 95 h 239"/>
                <a:gd name="T38" fmla="*/ 1 w 88"/>
                <a:gd name="T39" fmla="*/ 98 h 239"/>
                <a:gd name="T40" fmla="*/ 2 w 88"/>
                <a:gd name="T41" fmla="*/ 101 h 239"/>
                <a:gd name="T42" fmla="*/ 2 w 88"/>
                <a:gd name="T43" fmla="*/ 101 h 239"/>
                <a:gd name="T44" fmla="*/ 14 w 88"/>
                <a:gd name="T45" fmla="*/ 134 h 239"/>
                <a:gd name="T46" fmla="*/ 23 w 88"/>
                <a:gd name="T47" fmla="*/ 159 h 239"/>
                <a:gd name="T48" fmla="*/ 32 w 88"/>
                <a:gd name="T49" fmla="*/ 177 h 239"/>
                <a:gd name="T50" fmla="*/ 32 w 88"/>
                <a:gd name="T51" fmla="*/ 177 h 239"/>
                <a:gd name="T52" fmla="*/ 35 w 88"/>
                <a:gd name="T53" fmla="*/ 183 h 239"/>
                <a:gd name="T54" fmla="*/ 38 w 88"/>
                <a:gd name="T55" fmla="*/ 186 h 239"/>
                <a:gd name="T56" fmla="*/ 38 w 88"/>
                <a:gd name="T57" fmla="*/ 186 h 239"/>
                <a:gd name="T58" fmla="*/ 48 w 88"/>
                <a:gd name="T59" fmla="*/ 192 h 239"/>
                <a:gd name="T60" fmla="*/ 62 w 88"/>
                <a:gd name="T61" fmla="*/ 199 h 239"/>
                <a:gd name="T62" fmla="*/ 75 w 88"/>
                <a:gd name="T63" fmla="*/ 206 h 239"/>
                <a:gd name="T64" fmla="*/ 84 w 88"/>
                <a:gd name="T65" fmla="*/ 211 h 239"/>
                <a:gd name="T66" fmla="*/ 84 w 88"/>
                <a:gd name="T67" fmla="*/ 211 h 239"/>
                <a:gd name="T68" fmla="*/ 86 w 88"/>
                <a:gd name="T69" fmla="*/ 213 h 239"/>
                <a:gd name="T70" fmla="*/ 87 w 88"/>
                <a:gd name="T71" fmla="*/ 216 h 239"/>
                <a:gd name="T72" fmla="*/ 88 w 88"/>
                <a:gd name="T73" fmla="*/ 221 h 239"/>
                <a:gd name="T74" fmla="*/ 88 w 88"/>
                <a:gd name="T75" fmla="*/ 221 h 239"/>
                <a:gd name="T76" fmla="*/ 87 w 88"/>
                <a:gd name="T77"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239">
                  <a:moveTo>
                    <a:pt x="24" y="95"/>
                  </a:moveTo>
                  <a:lnTo>
                    <a:pt x="24" y="95"/>
                  </a:lnTo>
                  <a:lnTo>
                    <a:pt x="23" y="92"/>
                  </a:lnTo>
                  <a:lnTo>
                    <a:pt x="23" y="90"/>
                  </a:lnTo>
                  <a:lnTo>
                    <a:pt x="23" y="90"/>
                  </a:lnTo>
                  <a:lnTo>
                    <a:pt x="23" y="10"/>
                  </a:lnTo>
                  <a:lnTo>
                    <a:pt x="23" y="10"/>
                  </a:lnTo>
                  <a:lnTo>
                    <a:pt x="22" y="6"/>
                  </a:lnTo>
                  <a:lnTo>
                    <a:pt x="20" y="3"/>
                  </a:lnTo>
                  <a:lnTo>
                    <a:pt x="17" y="1"/>
                  </a:lnTo>
                  <a:lnTo>
                    <a:pt x="13" y="0"/>
                  </a:lnTo>
                  <a:lnTo>
                    <a:pt x="13" y="0"/>
                  </a:lnTo>
                  <a:lnTo>
                    <a:pt x="9" y="1"/>
                  </a:lnTo>
                  <a:lnTo>
                    <a:pt x="6" y="3"/>
                  </a:lnTo>
                  <a:lnTo>
                    <a:pt x="4" y="6"/>
                  </a:lnTo>
                  <a:lnTo>
                    <a:pt x="4" y="10"/>
                  </a:lnTo>
                  <a:lnTo>
                    <a:pt x="4" y="10"/>
                  </a:lnTo>
                  <a:lnTo>
                    <a:pt x="0" y="95"/>
                  </a:lnTo>
                  <a:lnTo>
                    <a:pt x="0" y="95"/>
                  </a:lnTo>
                  <a:lnTo>
                    <a:pt x="1" y="98"/>
                  </a:lnTo>
                  <a:lnTo>
                    <a:pt x="2" y="101"/>
                  </a:lnTo>
                  <a:lnTo>
                    <a:pt x="2" y="101"/>
                  </a:lnTo>
                  <a:lnTo>
                    <a:pt x="14" y="134"/>
                  </a:lnTo>
                  <a:lnTo>
                    <a:pt x="23" y="159"/>
                  </a:lnTo>
                  <a:lnTo>
                    <a:pt x="32" y="177"/>
                  </a:lnTo>
                  <a:lnTo>
                    <a:pt x="32" y="177"/>
                  </a:lnTo>
                  <a:lnTo>
                    <a:pt x="35" y="183"/>
                  </a:lnTo>
                  <a:lnTo>
                    <a:pt x="38" y="186"/>
                  </a:lnTo>
                  <a:lnTo>
                    <a:pt x="38" y="186"/>
                  </a:lnTo>
                  <a:lnTo>
                    <a:pt x="48" y="192"/>
                  </a:lnTo>
                  <a:lnTo>
                    <a:pt x="62" y="199"/>
                  </a:lnTo>
                  <a:lnTo>
                    <a:pt x="75" y="206"/>
                  </a:lnTo>
                  <a:lnTo>
                    <a:pt x="84" y="211"/>
                  </a:lnTo>
                  <a:lnTo>
                    <a:pt x="84" y="211"/>
                  </a:lnTo>
                  <a:lnTo>
                    <a:pt x="86" y="213"/>
                  </a:lnTo>
                  <a:lnTo>
                    <a:pt x="87" y="216"/>
                  </a:lnTo>
                  <a:lnTo>
                    <a:pt x="88" y="221"/>
                  </a:lnTo>
                  <a:lnTo>
                    <a:pt x="88" y="221"/>
                  </a:lnTo>
                  <a:lnTo>
                    <a:pt x="87" y="2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5" name="Freeform 476"/>
            <p:cNvSpPr>
              <a:spLocks/>
            </p:cNvSpPr>
            <p:nvPr/>
          </p:nvSpPr>
          <p:spPr bwMode="auto">
            <a:xfrm>
              <a:off x="5168901" y="3192463"/>
              <a:ext cx="177800" cy="246063"/>
            </a:xfrm>
            <a:custGeom>
              <a:avLst/>
              <a:gdLst>
                <a:gd name="T0" fmla="*/ 112 w 112"/>
                <a:gd name="T1" fmla="*/ 155 h 155"/>
                <a:gd name="T2" fmla="*/ 112 w 112"/>
                <a:gd name="T3" fmla="*/ 139 h 155"/>
                <a:gd name="T4" fmla="*/ 112 w 112"/>
                <a:gd name="T5" fmla="*/ 139 h 155"/>
                <a:gd name="T6" fmla="*/ 112 w 112"/>
                <a:gd name="T7" fmla="*/ 128 h 155"/>
                <a:gd name="T8" fmla="*/ 110 w 112"/>
                <a:gd name="T9" fmla="*/ 119 h 155"/>
                <a:gd name="T10" fmla="*/ 107 w 112"/>
                <a:gd name="T11" fmla="*/ 111 h 155"/>
                <a:gd name="T12" fmla="*/ 103 w 112"/>
                <a:gd name="T13" fmla="*/ 103 h 155"/>
                <a:gd name="T14" fmla="*/ 98 w 112"/>
                <a:gd name="T15" fmla="*/ 97 h 155"/>
                <a:gd name="T16" fmla="*/ 92 w 112"/>
                <a:gd name="T17" fmla="*/ 90 h 155"/>
                <a:gd name="T18" fmla="*/ 85 w 112"/>
                <a:gd name="T19" fmla="*/ 84 h 155"/>
                <a:gd name="T20" fmla="*/ 76 w 112"/>
                <a:gd name="T21" fmla="*/ 78 h 155"/>
                <a:gd name="T22" fmla="*/ 76 w 112"/>
                <a:gd name="T23" fmla="*/ 78 h 155"/>
                <a:gd name="T24" fmla="*/ 71 w 112"/>
                <a:gd name="T25" fmla="*/ 75 h 155"/>
                <a:gd name="T26" fmla="*/ 68 w 112"/>
                <a:gd name="T27" fmla="*/ 71 h 155"/>
                <a:gd name="T28" fmla="*/ 68 w 112"/>
                <a:gd name="T29" fmla="*/ 71 h 155"/>
                <a:gd name="T30" fmla="*/ 41 w 112"/>
                <a:gd name="T31" fmla="*/ 33 h 155"/>
                <a:gd name="T32" fmla="*/ 22 w 112"/>
                <a:gd name="T33" fmla="*/ 6 h 155"/>
                <a:gd name="T34" fmla="*/ 22 w 112"/>
                <a:gd name="T35" fmla="*/ 6 h 155"/>
                <a:gd name="T36" fmla="*/ 18 w 112"/>
                <a:gd name="T37" fmla="*/ 2 h 155"/>
                <a:gd name="T38" fmla="*/ 14 w 112"/>
                <a:gd name="T39" fmla="*/ 0 h 155"/>
                <a:gd name="T40" fmla="*/ 9 w 112"/>
                <a:gd name="T41" fmla="*/ 0 h 155"/>
                <a:gd name="T42" fmla="*/ 5 w 112"/>
                <a:gd name="T43" fmla="*/ 1 h 155"/>
                <a:gd name="T44" fmla="*/ 2 w 112"/>
                <a:gd name="T45" fmla="*/ 4 h 155"/>
                <a:gd name="T46" fmla="*/ 0 w 112"/>
                <a:gd name="T47" fmla="*/ 8 h 155"/>
                <a:gd name="T48" fmla="*/ 0 w 112"/>
                <a:gd name="T49" fmla="*/ 12 h 155"/>
                <a:gd name="T50" fmla="*/ 1 w 112"/>
                <a:gd name="T51" fmla="*/ 16 h 155"/>
                <a:gd name="T52" fmla="*/ 22 w 112"/>
                <a:gd name="T5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55">
                  <a:moveTo>
                    <a:pt x="112" y="155"/>
                  </a:moveTo>
                  <a:lnTo>
                    <a:pt x="112" y="139"/>
                  </a:lnTo>
                  <a:lnTo>
                    <a:pt x="112" y="139"/>
                  </a:lnTo>
                  <a:lnTo>
                    <a:pt x="112" y="128"/>
                  </a:lnTo>
                  <a:lnTo>
                    <a:pt x="110" y="119"/>
                  </a:lnTo>
                  <a:lnTo>
                    <a:pt x="107" y="111"/>
                  </a:lnTo>
                  <a:lnTo>
                    <a:pt x="103" y="103"/>
                  </a:lnTo>
                  <a:lnTo>
                    <a:pt x="98" y="97"/>
                  </a:lnTo>
                  <a:lnTo>
                    <a:pt x="92" y="90"/>
                  </a:lnTo>
                  <a:lnTo>
                    <a:pt x="85" y="84"/>
                  </a:lnTo>
                  <a:lnTo>
                    <a:pt x="76" y="78"/>
                  </a:lnTo>
                  <a:lnTo>
                    <a:pt x="76" y="78"/>
                  </a:lnTo>
                  <a:lnTo>
                    <a:pt x="71" y="75"/>
                  </a:lnTo>
                  <a:lnTo>
                    <a:pt x="68" y="71"/>
                  </a:lnTo>
                  <a:lnTo>
                    <a:pt x="68" y="71"/>
                  </a:lnTo>
                  <a:lnTo>
                    <a:pt x="41" y="33"/>
                  </a:lnTo>
                  <a:lnTo>
                    <a:pt x="22" y="6"/>
                  </a:lnTo>
                  <a:lnTo>
                    <a:pt x="22" y="6"/>
                  </a:lnTo>
                  <a:lnTo>
                    <a:pt x="18" y="2"/>
                  </a:lnTo>
                  <a:lnTo>
                    <a:pt x="14" y="0"/>
                  </a:lnTo>
                  <a:lnTo>
                    <a:pt x="9" y="0"/>
                  </a:lnTo>
                  <a:lnTo>
                    <a:pt x="5" y="1"/>
                  </a:lnTo>
                  <a:lnTo>
                    <a:pt x="2" y="4"/>
                  </a:lnTo>
                  <a:lnTo>
                    <a:pt x="0" y="8"/>
                  </a:lnTo>
                  <a:lnTo>
                    <a:pt x="0" y="12"/>
                  </a:lnTo>
                  <a:lnTo>
                    <a:pt x="1" y="16"/>
                  </a:lnTo>
                  <a:lnTo>
                    <a:pt x="22" y="5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6" name="Freeform 477"/>
            <p:cNvSpPr>
              <a:spLocks/>
            </p:cNvSpPr>
            <p:nvPr/>
          </p:nvSpPr>
          <p:spPr bwMode="auto">
            <a:xfrm>
              <a:off x="5472113" y="3057525"/>
              <a:ext cx="139700" cy="379413"/>
            </a:xfrm>
            <a:custGeom>
              <a:avLst/>
              <a:gdLst>
                <a:gd name="T0" fmla="*/ 64 w 88"/>
                <a:gd name="T1" fmla="*/ 95 h 239"/>
                <a:gd name="T2" fmla="*/ 64 w 88"/>
                <a:gd name="T3" fmla="*/ 95 h 239"/>
                <a:gd name="T4" fmla="*/ 65 w 88"/>
                <a:gd name="T5" fmla="*/ 92 h 239"/>
                <a:gd name="T6" fmla="*/ 66 w 88"/>
                <a:gd name="T7" fmla="*/ 90 h 239"/>
                <a:gd name="T8" fmla="*/ 66 w 88"/>
                <a:gd name="T9" fmla="*/ 90 h 239"/>
                <a:gd name="T10" fmla="*/ 66 w 88"/>
                <a:gd name="T11" fmla="*/ 10 h 239"/>
                <a:gd name="T12" fmla="*/ 66 w 88"/>
                <a:gd name="T13" fmla="*/ 10 h 239"/>
                <a:gd name="T14" fmla="*/ 67 w 88"/>
                <a:gd name="T15" fmla="*/ 6 h 239"/>
                <a:gd name="T16" fmla="*/ 69 w 88"/>
                <a:gd name="T17" fmla="*/ 3 h 239"/>
                <a:gd name="T18" fmla="*/ 72 w 88"/>
                <a:gd name="T19" fmla="*/ 1 h 239"/>
                <a:gd name="T20" fmla="*/ 75 w 88"/>
                <a:gd name="T21" fmla="*/ 0 h 239"/>
                <a:gd name="T22" fmla="*/ 75 w 88"/>
                <a:gd name="T23" fmla="*/ 0 h 239"/>
                <a:gd name="T24" fmla="*/ 79 w 88"/>
                <a:gd name="T25" fmla="*/ 1 h 239"/>
                <a:gd name="T26" fmla="*/ 82 w 88"/>
                <a:gd name="T27" fmla="*/ 3 h 239"/>
                <a:gd name="T28" fmla="*/ 84 w 88"/>
                <a:gd name="T29" fmla="*/ 6 h 239"/>
                <a:gd name="T30" fmla="*/ 85 w 88"/>
                <a:gd name="T31" fmla="*/ 10 h 239"/>
                <a:gd name="T32" fmla="*/ 85 w 88"/>
                <a:gd name="T33" fmla="*/ 10 h 239"/>
                <a:gd name="T34" fmla="*/ 88 w 88"/>
                <a:gd name="T35" fmla="*/ 95 h 239"/>
                <a:gd name="T36" fmla="*/ 88 w 88"/>
                <a:gd name="T37" fmla="*/ 95 h 239"/>
                <a:gd name="T38" fmla="*/ 88 w 88"/>
                <a:gd name="T39" fmla="*/ 98 h 239"/>
                <a:gd name="T40" fmla="*/ 87 w 88"/>
                <a:gd name="T41" fmla="*/ 101 h 239"/>
                <a:gd name="T42" fmla="*/ 87 w 88"/>
                <a:gd name="T43" fmla="*/ 101 h 239"/>
                <a:gd name="T44" fmla="*/ 75 w 88"/>
                <a:gd name="T45" fmla="*/ 134 h 239"/>
                <a:gd name="T46" fmla="*/ 65 w 88"/>
                <a:gd name="T47" fmla="*/ 159 h 239"/>
                <a:gd name="T48" fmla="*/ 58 w 88"/>
                <a:gd name="T49" fmla="*/ 177 h 239"/>
                <a:gd name="T50" fmla="*/ 58 w 88"/>
                <a:gd name="T51" fmla="*/ 177 h 239"/>
                <a:gd name="T52" fmla="*/ 54 w 88"/>
                <a:gd name="T53" fmla="*/ 183 h 239"/>
                <a:gd name="T54" fmla="*/ 50 w 88"/>
                <a:gd name="T55" fmla="*/ 186 h 239"/>
                <a:gd name="T56" fmla="*/ 50 w 88"/>
                <a:gd name="T57" fmla="*/ 186 h 239"/>
                <a:gd name="T58" fmla="*/ 40 w 88"/>
                <a:gd name="T59" fmla="*/ 192 h 239"/>
                <a:gd name="T60" fmla="*/ 27 w 88"/>
                <a:gd name="T61" fmla="*/ 199 h 239"/>
                <a:gd name="T62" fmla="*/ 13 w 88"/>
                <a:gd name="T63" fmla="*/ 206 h 239"/>
                <a:gd name="T64" fmla="*/ 4 w 88"/>
                <a:gd name="T65" fmla="*/ 211 h 239"/>
                <a:gd name="T66" fmla="*/ 4 w 88"/>
                <a:gd name="T67" fmla="*/ 211 h 239"/>
                <a:gd name="T68" fmla="*/ 3 w 88"/>
                <a:gd name="T69" fmla="*/ 213 h 239"/>
                <a:gd name="T70" fmla="*/ 1 w 88"/>
                <a:gd name="T71" fmla="*/ 216 h 239"/>
                <a:gd name="T72" fmla="*/ 0 w 88"/>
                <a:gd name="T73" fmla="*/ 221 h 239"/>
                <a:gd name="T74" fmla="*/ 0 w 88"/>
                <a:gd name="T75" fmla="*/ 221 h 239"/>
                <a:gd name="T76" fmla="*/ 2 w 88"/>
                <a:gd name="T77"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239">
                  <a:moveTo>
                    <a:pt x="64" y="95"/>
                  </a:moveTo>
                  <a:lnTo>
                    <a:pt x="64" y="95"/>
                  </a:lnTo>
                  <a:lnTo>
                    <a:pt x="65" y="92"/>
                  </a:lnTo>
                  <a:lnTo>
                    <a:pt x="66" y="90"/>
                  </a:lnTo>
                  <a:lnTo>
                    <a:pt x="66" y="90"/>
                  </a:lnTo>
                  <a:lnTo>
                    <a:pt x="66" y="10"/>
                  </a:lnTo>
                  <a:lnTo>
                    <a:pt x="66" y="10"/>
                  </a:lnTo>
                  <a:lnTo>
                    <a:pt x="67" y="6"/>
                  </a:lnTo>
                  <a:lnTo>
                    <a:pt x="69" y="3"/>
                  </a:lnTo>
                  <a:lnTo>
                    <a:pt x="72" y="1"/>
                  </a:lnTo>
                  <a:lnTo>
                    <a:pt x="75" y="0"/>
                  </a:lnTo>
                  <a:lnTo>
                    <a:pt x="75" y="0"/>
                  </a:lnTo>
                  <a:lnTo>
                    <a:pt x="79" y="1"/>
                  </a:lnTo>
                  <a:lnTo>
                    <a:pt x="82" y="3"/>
                  </a:lnTo>
                  <a:lnTo>
                    <a:pt x="84" y="6"/>
                  </a:lnTo>
                  <a:lnTo>
                    <a:pt x="85" y="10"/>
                  </a:lnTo>
                  <a:lnTo>
                    <a:pt x="85" y="10"/>
                  </a:lnTo>
                  <a:lnTo>
                    <a:pt x="88" y="95"/>
                  </a:lnTo>
                  <a:lnTo>
                    <a:pt x="88" y="95"/>
                  </a:lnTo>
                  <a:lnTo>
                    <a:pt x="88" y="98"/>
                  </a:lnTo>
                  <a:lnTo>
                    <a:pt x="87" y="101"/>
                  </a:lnTo>
                  <a:lnTo>
                    <a:pt x="87" y="101"/>
                  </a:lnTo>
                  <a:lnTo>
                    <a:pt x="75" y="134"/>
                  </a:lnTo>
                  <a:lnTo>
                    <a:pt x="65" y="159"/>
                  </a:lnTo>
                  <a:lnTo>
                    <a:pt x="58" y="177"/>
                  </a:lnTo>
                  <a:lnTo>
                    <a:pt x="58" y="177"/>
                  </a:lnTo>
                  <a:lnTo>
                    <a:pt x="54" y="183"/>
                  </a:lnTo>
                  <a:lnTo>
                    <a:pt x="50" y="186"/>
                  </a:lnTo>
                  <a:lnTo>
                    <a:pt x="50" y="186"/>
                  </a:lnTo>
                  <a:lnTo>
                    <a:pt x="40" y="192"/>
                  </a:lnTo>
                  <a:lnTo>
                    <a:pt x="27" y="199"/>
                  </a:lnTo>
                  <a:lnTo>
                    <a:pt x="13" y="206"/>
                  </a:lnTo>
                  <a:lnTo>
                    <a:pt x="4" y="211"/>
                  </a:lnTo>
                  <a:lnTo>
                    <a:pt x="4" y="211"/>
                  </a:lnTo>
                  <a:lnTo>
                    <a:pt x="3" y="213"/>
                  </a:lnTo>
                  <a:lnTo>
                    <a:pt x="1" y="216"/>
                  </a:lnTo>
                  <a:lnTo>
                    <a:pt x="0" y="221"/>
                  </a:lnTo>
                  <a:lnTo>
                    <a:pt x="0" y="221"/>
                  </a:lnTo>
                  <a:lnTo>
                    <a:pt x="2" y="2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7" name="Freeform 478"/>
            <p:cNvSpPr>
              <a:spLocks/>
            </p:cNvSpPr>
            <p:nvPr/>
          </p:nvSpPr>
          <p:spPr bwMode="auto">
            <a:xfrm>
              <a:off x="5378451" y="3192463"/>
              <a:ext cx="179388" cy="246063"/>
            </a:xfrm>
            <a:custGeom>
              <a:avLst/>
              <a:gdLst>
                <a:gd name="T0" fmla="*/ 0 w 113"/>
                <a:gd name="T1" fmla="*/ 155 h 155"/>
                <a:gd name="T2" fmla="*/ 0 w 113"/>
                <a:gd name="T3" fmla="*/ 139 h 155"/>
                <a:gd name="T4" fmla="*/ 0 w 113"/>
                <a:gd name="T5" fmla="*/ 139 h 155"/>
                <a:gd name="T6" fmla="*/ 1 w 113"/>
                <a:gd name="T7" fmla="*/ 128 h 155"/>
                <a:gd name="T8" fmla="*/ 2 w 113"/>
                <a:gd name="T9" fmla="*/ 119 h 155"/>
                <a:gd name="T10" fmla="*/ 5 w 113"/>
                <a:gd name="T11" fmla="*/ 111 h 155"/>
                <a:gd name="T12" fmla="*/ 10 w 113"/>
                <a:gd name="T13" fmla="*/ 103 h 155"/>
                <a:gd name="T14" fmla="*/ 14 w 113"/>
                <a:gd name="T15" fmla="*/ 97 h 155"/>
                <a:gd name="T16" fmla="*/ 20 w 113"/>
                <a:gd name="T17" fmla="*/ 90 h 155"/>
                <a:gd name="T18" fmla="*/ 28 w 113"/>
                <a:gd name="T19" fmla="*/ 84 h 155"/>
                <a:gd name="T20" fmla="*/ 36 w 113"/>
                <a:gd name="T21" fmla="*/ 78 h 155"/>
                <a:gd name="T22" fmla="*/ 36 w 113"/>
                <a:gd name="T23" fmla="*/ 78 h 155"/>
                <a:gd name="T24" fmla="*/ 41 w 113"/>
                <a:gd name="T25" fmla="*/ 75 h 155"/>
                <a:gd name="T26" fmla="*/ 46 w 113"/>
                <a:gd name="T27" fmla="*/ 71 h 155"/>
                <a:gd name="T28" fmla="*/ 46 w 113"/>
                <a:gd name="T29" fmla="*/ 71 h 155"/>
                <a:gd name="T30" fmla="*/ 71 w 113"/>
                <a:gd name="T31" fmla="*/ 33 h 155"/>
                <a:gd name="T32" fmla="*/ 90 w 113"/>
                <a:gd name="T33" fmla="*/ 6 h 155"/>
                <a:gd name="T34" fmla="*/ 90 w 113"/>
                <a:gd name="T35" fmla="*/ 6 h 155"/>
                <a:gd name="T36" fmla="*/ 94 w 113"/>
                <a:gd name="T37" fmla="*/ 2 h 155"/>
                <a:gd name="T38" fmla="*/ 99 w 113"/>
                <a:gd name="T39" fmla="*/ 0 h 155"/>
                <a:gd name="T40" fmla="*/ 103 w 113"/>
                <a:gd name="T41" fmla="*/ 0 h 155"/>
                <a:gd name="T42" fmla="*/ 107 w 113"/>
                <a:gd name="T43" fmla="*/ 1 h 155"/>
                <a:gd name="T44" fmla="*/ 110 w 113"/>
                <a:gd name="T45" fmla="*/ 4 h 155"/>
                <a:gd name="T46" fmla="*/ 112 w 113"/>
                <a:gd name="T47" fmla="*/ 8 h 155"/>
                <a:gd name="T48" fmla="*/ 113 w 113"/>
                <a:gd name="T49" fmla="*/ 12 h 155"/>
                <a:gd name="T50" fmla="*/ 111 w 113"/>
                <a:gd name="T51" fmla="*/ 16 h 155"/>
                <a:gd name="T52" fmla="*/ 91 w 113"/>
                <a:gd name="T5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155">
                  <a:moveTo>
                    <a:pt x="0" y="155"/>
                  </a:moveTo>
                  <a:lnTo>
                    <a:pt x="0" y="139"/>
                  </a:lnTo>
                  <a:lnTo>
                    <a:pt x="0" y="139"/>
                  </a:lnTo>
                  <a:lnTo>
                    <a:pt x="1" y="128"/>
                  </a:lnTo>
                  <a:lnTo>
                    <a:pt x="2" y="119"/>
                  </a:lnTo>
                  <a:lnTo>
                    <a:pt x="5" y="111"/>
                  </a:lnTo>
                  <a:lnTo>
                    <a:pt x="10" y="103"/>
                  </a:lnTo>
                  <a:lnTo>
                    <a:pt x="14" y="97"/>
                  </a:lnTo>
                  <a:lnTo>
                    <a:pt x="20" y="90"/>
                  </a:lnTo>
                  <a:lnTo>
                    <a:pt x="28" y="84"/>
                  </a:lnTo>
                  <a:lnTo>
                    <a:pt x="36" y="78"/>
                  </a:lnTo>
                  <a:lnTo>
                    <a:pt x="36" y="78"/>
                  </a:lnTo>
                  <a:lnTo>
                    <a:pt x="41" y="75"/>
                  </a:lnTo>
                  <a:lnTo>
                    <a:pt x="46" y="71"/>
                  </a:lnTo>
                  <a:lnTo>
                    <a:pt x="46" y="71"/>
                  </a:lnTo>
                  <a:lnTo>
                    <a:pt x="71" y="33"/>
                  </a:lnTo>
                  <a:lnTo>
                    <a:pt x="90" y="6"/>
                  </a:lnTo>
                  <a:lnTo>
                    <a:pt x="90" y="6"/>
                  </a:lnTo>
                  <a:lnTo>
                    <a:pt x="94" y="2"/>
                  </a:lnTo>
                  <a:lnTo>
                    <a:pt x="99" y="0"/>
                  </a:lnTo>
                  <a:lnTo>
                    <a:pt x="103" y="0"/>
                  </a:lnTo>
                  <a:lnTo>
                    <a:pt x="107" y="1"/>
                  </a:lnTo>
                  <a:lnTo>
                    <a:pt x="110" y="4"/>
                  </a:lnTo>
                  <a:lnTo>
                    <a:pt x="112" y="8"/>
                  </a:lnTo>
                  <a:lnTo>
                    <a:pt x="113" y="12"/>
                  </a:lnTo>
                  <a:lnTo>
                    <a:pt x="111" y="16"/>
                  </a:lnTo>
                  <a:lnTo>
                    <a:pt x="91" y="5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8" name="Freeform 479"/>
            <p:cNvSpPr>
              <a:spLocks/>
            </p:cNvSpPr>
            <p:nvPr/>
          </p:nvSpPr>
          <p:spPr bwMode="auto">
            <a:xfrm>
              <a:off x="5414963" y="2987675"/>
              <a:ext cx="39688" cy="44450"/>
            </a:xfrm>
            <a:custGeom>
              <a:avLst/>
              <a:gdLst>
                <a:gd name="T0" fmla="*/ 0 w 25"/>
                <a:gd name="T1" fmla="*/ 12 h 28"/>
                <a:gd name="T2" fmla="*/ 0 w 25"/>
                <a:gd name="T3" fmla="*/ 0 h 28"/>
                <a:gd name="T4" fmla="*/ 25 w 25"/>
                <a:gd name="T5" fmla="*/ 0 h 28"/>
                <a:gd name="T6" fmla="*/ 25 w 25"/>
                <a:gd name="T7" fmla="*/ 28 h 28"/>
              </a:gdLst>
              <a:ahLst/>
              <a:cxnLst>
                <a:cxn ang="0">
                  <a:pos x="T0" y="T1"/>
                </a:cxn>
                <a:cxn ang="0">
                  <a:pos x="T2" y="T3"/>
                </a:cxn>
                <a:cxn ang="0">
                  <a:pos x="T4" y="T5"/>
                </a:cxn>
                <a:cxn ang="0">
                  <a:pos x="T6" y="T7"/>
                </a:cxn>
              </a:cxnLst>
              <a:rect l="0" t="0" r="r" b="b"/>
              <a:pathLst>
                <a:path w="25" h="28">
                  <a:moveTo>
                    <a:pt x="0" y="12"/>
                  </a:moveTo>
                  <a:lnTo>
                    <a:pt x="0" y="0"/>
                  </a:lnTo>
                  <a:lnTo>
                    <a:pt x="25" y="0"/>
                  </a:lnTo>
                  <a:lnTo>
                    <a:pt x="25" y="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9" name="Rectangle 480"/>
            <p:cNvSpPr>
              <a:spLocks noChangeArrowheads="1"/>
            </p:cNvSpPr>
            <p:nvPr/>
          </p:nvSpPr>
          <p:spPr bwMode="auto">
            <a:xfrm>
              <a:off x="5380038" y="3111500"/>
              <a:ext cx="55563" cy="44450"/>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0" name="Freeform 481"/>
            <p:cNvSpPr>
              <a:spLocks/>
            </p:cNvSpPr>
            <p:nvPr/>
          </p:nvSpPr>
          <p:spPr bwMode="auto">
            <a:xfrm>
              <a:off x="5254626" y="3087688"/>
              <a:ext cx="215900" cy="119063"/>
            </a:xfrm>
            <a:custGeom>
              <a:avLst/>
              <a:gdLst>
                <a:gd name="T0" fmla="*/ 0 w 136"/>
                <a:gd name="T1" fmla="*/ 0 h 75"/>
                <a:gd name="T2" fmla="*/ 0 w 136"/>
                <a:gd name="T3" fmla="*/ 75 h 75"/>
                <a:gd name="T4" fmla="*/ 27 w 136"/>
                <a:gd name="T5" fmla="*/ 75 h 75"/>
                <a:gd name="T6" fmla="*/ 27 w 136"/>
                <a:gd name="T7" fmla="*/ 15 h 75"/>
                <a:gd name="T8" fmla="*/ 63 w 136"/>
                <a:gd name="T9" fmla="*/ 15 h 75"/>
                <a:gd name="T10" fmla="*/ 63 w 136"/>
                <a:gd name="T11" fmla="*/ 75 h 75"/>
                <a:gd name="T12" fmla="*/ 136 w 136"/>
                <a:gd name="T13" fmla="*/ 75 h 75"/>
                <a:gd name="T14" fmla="*/ 136 w 136"/>
                <a:gd name="T15" fmla="*/ 0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75">
                  <a:moveTo>
                    <a:pt x="0" y="0"/>
                  </a:moveTo>
                  <a:lnTo>
                    <a:pt x="0" y="75"/>
                  </a:lnTo>
                  <a:lnTo>
                    <a:pt x="27" y="75"/>
                  </a:lnTo>
                  <a:lnTo>
                    <a:pt x="27" y="15"/>
                  </a:lnTo>
                  <a:lnTo>
                    <a:pt x="63" y="15"/>
                  </a:lnTo>
                  <a:lnTo>
                    <a:pt x="63" y="75"/>
                  </a:lnTo>
                  <a:lnTo>
                    <a:pt x="136" y="75"/>
                  </a:lnTo>
                  <a:lnTo>
                    <a:pt x="13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1" name="Freeform 482"/>
            <p:cNvSpPr>
              <a:spLocks/>
            </p:cNvSpPr>
            <p:nvPr/>
          </p:nvSpPr>
          <p:spPr bwMode="auto">
            <a:xfrm>
              <a:off x="5221288" y="2986088"/>
              <a:ext cx="282575" cy="95250"/>
            </a:xfrm>
            <a:custGeom>
              <a:avLst/>
              <a:gdLst>
                <a:gd name="T0" fmla="*/ 178 w 178"/>
                <a:gd name="T1" fmla="*/ 60 h 60"/>
                <a:gd name="T2" fmla="*/ 89 w 178"/>
                <a:gd name="T3" fmla="*/ 0 h 60"/>
                <a:gd name="T4" fmla="*/ 0 w 178"/>
                <a:gd name="T5" fmla="*/ 60 h 60"/>
              </a:gdLst>
              <a:ahLst/>
              <a:cxnLst>
                <a:cxn ang="0">
                  <a:pos x="T0" y="T1"/>
                </a:cxn>
                <a:cxn ang="0">
                  <a:pos x="T2" y="T3"/>
                </a:cxn>
                <a:cxn ang="0">
                  <a:pos x="T4" y="T5"/>
                </a:cxn>
              </a:cxnLst>
              <a:rect l="0" t="0" r="r" b="b"/>
              <a:pathLst>
                <a:path w="178" h="60">
                  <a:moveTo>
                    <a:pt x="178" y="60"/>
                  </a:moveTo>
                  <a:lnTo>
                    <a:pt x="89" y="0"/>
                  </a:lnTo>
                  <a:lnTo>
                    <a:pt x="0" y="6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2" name="Line 483"/>
            <p:cNvSpPr>
              <a:spLocks noChangeShapeType="1"/>
            </p:cNvSpPr>
            <p:nvPr/>
          </p:nvSpPr>
          <p:spPr bwMode="auto">
            <a:xfrm>
              <a:off x="4538663" y="3119438"/>
              <a:ext cx="11113"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3" name="Line 484"/>
            <p:cNvSpPr>
              <a:spLocks noChangeShapeType="1"/>
            </p:cNvSpPr>
            <p:nvPr/>
          </p:nvSpPr>
          <p:spPr bwMode="auto">
            <a:xfrm>
              <a:off x="4538663" y="3152775"/>
              <a:ext cx="60325"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4" name="Line 485"/>
            <p:cNvSpPr>
              <a:spLocks noChangeShapeType="1"/>
            </p:cNvSpPr>
            <p:nvPr/>
          </p:nvSpPr>
          <p:spPr bwMode="auto">
            <a:xfrm>
              <a:off x="4538663" y="3216275"/>
              <a:ext cx="3810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5" name="Line 486"/>
            <p:cNvSpPr>
              <a:spLocks noChangeShapeType="1"/>
            </p:cNvSpPr>
            <p:nvPr/>
          </p:nvSpPr>
          <p:spPr bwMode="auto">
            <a:xfrm>
              <a:off x="4538663" y="3184525"/>
              <a:ext cx="60325"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6" name="Freeform 487"/>
            <p:cNvSpPr>
              <a:spLocks/>
            </p:cNvSpPr>
            <p:nvPr/>
          </p:nvSpPr>
          <p:spPr bwMode="auto">
            <a:xfrm>
              <a:off x="4435476" y="2962275"/>
              <a:ext cx="225425" cy="336550"/>
            </a:xfrm>
            <a:custGeom>
              <a:avLst/>
              <a:gdLst>
                <a:gd name="T0" fmla="*/ 65 w 142"/>
                <a:gd name="T1" fmla="*/ 36 h 212"/>
                <a:gd name="T2" fmla="*/ 127 w 142"/>
                <a:gd name="T3" fmla="*/ 36 h 212"/>
                <a:gd name="T4" fmla="*/ 127 w 142"/>
                <a:gd name="T5" fmla="*/ 36 h 212"/>
                <a:gd name="T6" fmla="*/ 133 w 142"/>
                <a:gd name="T7" fmla="*/ 38 h 212"/>
                <a:gd name="T8" fmla="*/ 138 w 142"/>
                <a:gd name="T9" fmla="*/ 41 h 212"/>
                <a:gd name="T10" fmla="*/ 141 w 142"/>
                <a:gd name="T11" fmla="*/ 45 h 212"/>
                <a:gd name="T12" fmla="*/ 142 w 142"/>
                <a:gd name="T13" fmla="*/ 50 h 212"/>
                <a:gd name="T14" fmla="*/ 142 w 142"/>
                <a:gd name="T15" fmla="*/ 197 h 212"/>
                <a:gd name="T16" fmla="*/ 142 w 142"/>
                <a:gd name="T17" fmla="*/ 197 h 212"/>
                <a:gd name="T18" fmla="*/ 141 w 142"/>
                <a:gd name="T19" fmla="*/ 202 h 212"/>
                <a:gd name="T20" fmla="*/ 138 w 142"/>
                <a:gd name="T21" fmla="*/ 208 h 212"/>
                <a:gd name="T22" fmla="*/ 133 w 142"/>
                <a:gd name="T23" fmla="*/ 211 h 212"/>
                <a:gd name="T24" fmla="*/ 127 w 142"/>
                <a:gd name="T25" fmla="*/ 212 h 212"/>
                <a:gd name="T26" fmla="*/ 14 w 142"/>
                <a:gd name="T27" fmla="*/ 212 h 212"/>
                <a:gd name="T28" fmla="*/ 14 w 142"/>
                <a:gd name="T29" fmla="*/ 212 h 212"/>
                <a:gd name="T30" fmla="*/ 9 w 142"/>
                <a:gd name="T31" fmla="*/ 211 h 212"/>
                <a:gd name="T32" fmla="*/ 4 w 142"/>
                <a:gd name="T33" fmla="*/ 208 h 212"/>
                <a:gd name="T34" fmla="*/ 1 w 142"/>
                <a:gd name="T35" fmla="*/ 202 h 212"/>
                <a:gd name="T36" fmla="*/ 0 w 142"/>
                <a:gd name="T37" fmla="*/ 197 h 212"/>
                <a:gd name="T38" fmla="*/ 0 w 142"/>
                <a:gd name="T39" fmla="*/ 44 h 212"/>
                <a:gd name="T40" fmla="*/ 0 w 142"/>
                <a:gd name="T41" fmla="*/ 44 h 212"/>
                <a:gd name="T42" fmla="*/ 1 w 142"/>
                <a:gd name="T43" fmla="*/ 40 h 212"/>
                <a:gd name="T44" fmla="*/ 3 w 142"/>
                <a:gd name="T45" fmla="*/ 35 h 212"/>
                <a:gd name="T46" fmla="*/ 5 w 142"/>
                <a:gd name="T47" fmla="*/ 31 h 212"/>
                <a:gd name="T48" fmla="*/ 9 w 142"/>
                <a:gd name="T49" fmla="*/ 28 h 212"/>
                <a:gd name="T50" fmla="*/ 51 w 142"/>
                <a:gd name="T51" fmla="*/ 1 h 212"/>
                <a:gd name="T52" fmla="*/ 51 w 142"/>
                <a:gd name="T53" fmla="*/ 1 h 212"/>
                <a:gd name="T54" fmla="*/ 54 w 142"/>
                <a:gd name="T55" fmla="*/ 0 h 212"/>
                <a:gd name="T56" fmla="*/ 57 w 142"/>
                <a:gd name="T57" fmla="*/ 0 h 212"/>
                <a:gd name="T58" fmla="*/ 58 w 142"/>
                <a:gd name="T59" fmla="*/ 2 h 212"/>
                <a:gd name="T60" fmla="*/ 59 w 142"/>
                <a:gd name="T61" fmla="*/ 5 h 212"/>
                <a:gd name="T62" fmla="*/ 59 w 142"/>
                <a:gd name="T63" fmla="*/ 160 h 212"/>
                <a:gd name="T64" fmla="*/ 59 w 142"/>
                <a:gd name="T65" fmla="*/ 160 h 212"/>
                <a:gd name="T66" fmla="*/ 58 w 142"/>
                <a:gd name="T67" fmla="*/ 164 h 212"/>
                <a:gd name="T68" fmla="*/ 57 w 142"/>
                <a:gd name="T69" fmla="*/ 170 h 212"/>
                <a:gd name="T70" fmla="*/ 54 w 142"/>
                <a:gd name="T71" fmla="*/ 174 h 212"/>
                <a:gd name="T72" fmla="*/ 51 w 142"/>
                <a:gd name="T73" fmla="*/ 176 h 212"/>
                <a:gd name="T74" fmla="*/ 11 w 142"/>
                <a:gd name="T75" fmla="*/ 20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212">
                  <a:moveTo>
                    <a:pt x="65" y="36"/>
                  </a:moveTo>
                  <a:lnTo>
                    <a:pt x="127" y="36"/>
                  </a:lnTo>
                  <a:lnTo>
                    <a:pt x="127" y="36"/>
                  </a:lnTo>
                  <a:lnTo>
                    <a:pt x="133" y="38"/>
                  </a:lnTo>
                  <a:lnTo>
                    <a:pt x="138" y="41"/>
                  </a:lnTo>
                  <a:lnTo>
                    <a:pt x="141" y="45"/>
                  </a:lnTo>
                  <a:lnTo>
                    <a:pt x="142" y="50"/>
                  </a:lnTo>
                  <a:lnTo>
                    <a:pt x="142" y="197"/>
                  </a:lnTo>
                  <a:lnTo>
                    <a:pt x="142" y="197"/>
                  </a:lnTo>
                  <a:lnTo>
                    <a:pt x="141" y="202"/>
                  </a:lnTo>
                  <a:lnTo>
                    <a:pt x="138" y="208"/>
                  </a:lnTo>
                  <a:lnTo>
                    <a:pt x="133" y="211"/>
                  </a:lnTo>
                  <a:lnTo>
                    <a:pt x="127" y="212"/>
                  </a:lnTo>
                  <a:lnTo>
                    <a:pt x="14" y="212"/>
                  </a:lnTo>
                  <a:lnTo>
                    <a:pt x="14" y="212"/>
                  </a:lnTo>
                  <a:lnTo>
                    <a:pt x="9" y="211"/>
                  </a:lnTo>
                  <a:lnTo>
                    <a:pt x="4" y="208"/>
                  </a:lnTo>
                  <a:lnTo>
                    <a:pt x="1" y="202"/>
                  </a:lnTo>
                  <a:lnTo>
                    <a:pt x="0" y="197"/>
                  </a:lnTo>
                  <a:lnTo>
                    <a:pt x="0" y="44"/>
                  </a:lnTo>
                  <a:lnTo>
                    <a:pt x="0" y="44"/>
                  </a:lnTo>
                  <a:lnTo>
                    <a:pt x="1" y="40"/>
                  </a:lnTo>
                  <a:lnTo>
                    <a:pt x="3" y="35"/>
                  </a:lnTo>
                  <a:lnTo>
                    <a:pt x="5" y="31"/>
                  </a:lnTo>
                  <a:lnTo>
                    <a:pt x="9" y="28"/>
                  </a:lnTo>
                  <a:lnTo>
                    <a:pt x="51" y="1"/>
                  </a:lnTo>
                  <a:lnTo>
                    <a:pt x="51" y="1"/>
                  </a:lnTo>
                  <a:lnTo>
                    <a:pt x="54" y="0"/>
                  </a:lnTo>
                  <a:lnTo>
                    <a:pt x="57" y="0"/>
                  </a:lnTo>
                  <a:lnTo>
                    <a:pt x="58" y="2"/>
                  </a:lnTo>
                  <a:lnTo>
                    <a:pt x="59" y="5"/>
                  </a:lnTo>
                  <a:lnTo>
                    <a:pt x="59" y="160"/>
                  </a:lnTo>
                  <a:lnTo>
                    <a:pt x="59" y="160"/>
                  </a:lnTo>
                  <a:lnTo>
                    <a:pt x="58" y="164"/>
                  </a:lnTo>
                  <a:lnTo>
                    <a:pt x="57" y="170"/>
                  </a:lnTo>
                  <a:lnTo>
                    <a:pt x="54" y="174"/>
                  </a:lnTo>
                  <a:lnTo>
                    <a:pt x="51" y="176"/>
                  </a:lnTo>
                  <a:lnTo>
                    <a:pt x="11" y="20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7" name="Freeform 488"/>
            <p:cNvSpPr>
              <a:spLocks/>
            </p:cNvSpPr>
            <p:nvPr/>
          </p:nvSpPr>
          <p:spPr bwMode="auto">
            <a:xfrm>
              <a:off x="4538663" y="3054350"/>
              <a:ext cx="77788" cy="57150"/>
            </a:xfrm>
            <a:custGeom>
              <a:avLst/>
              <a:gdLst>
                <a:gd name="T0" fmla="*/ 49 w 49"/>
                <a:gd name="T1" fmla="*/ 36 h 36"/>
                <a:gd name="T2" fmla="*/ 30 w 49"/>
                <a:gd name="T3" fmla="*/ 36 h 36"/>
                <a:gd name="T4" fmla="*/ 30 w 49"/>
                <a:gd name="T5" fmla="*/ 34 h 36"/>
                <a:gd name="T6" fmla="*/ 30 w 49"/>
                <a:gd name="T7" fmla="*/ 34 h 36"/>
                <a:gd name="T8" fmla="*/ 30 w 49"/>
                <a:gd name="T9" fmla="*/ 7 h 36"/>
                <a:gd name="T10" fmla="*/ 30 w 49"/>
                <a:gd name="T11" fmla="*/ 7 h 36"/>
                <a:gd name="T12" fmla="*/ 29 w 49"/>
                <a:gd name="T13" fmla="*/ 5 h 36"/>
                <a:gd name="T14" fmla="*/ 28 w 49"/>
                <a:gd name="T15" fmla="*/ 3 h 36"/>
                <a:gd name="T16" fmla="*/ 28 w 49"/>
                <a:gd name="T17" fmla="*/ 3 h 36"/>
                <a:gd name="T18" fmla="*/ 27 w 49"/>
                <a:gd name="T19" fmla="*/ 2 h 36"/>
                <a:gd name="T20" fmla="*/ 25 w 49"/>
                <a:gd name="T21" fmla="*/ 0 h 36"/>
                <a:gd name="T22" fmla="*/ 0 w 49"/>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6">
                  <a:moveTo>
                    <a:pt x="49" y="36"/>
                  </a:moveTo>
                  <a:lnTo>
                    <a:pt x="30" y="36"/>
                  </a:lnTo>
                  <a:lnTo>
                    <a:pt x="30" y="34"/>
                  </a:lnTo>
                  <a:lnTo>
                    <a:pt x="30" y="34"/>
                  </a:lnTo>
                  <a:lnTo>
                    <a:pt x="30" y="7"/>
                  </a:lnTo>
                  <a:lnTo>
                    <a:pt x="30" y="7"/>
                  </a:lnTo>
                  <a:lnTo>
                    <a:pt x="29" y="5"/>
                  </a:lnTo>
                  <a:lnTo>
                    <a:pt x="28" y="3"/>
                  </a:lnTo>
                  <a:lnTo>
                    <a:pt x="28" y="3"/>
                  </a:lnTo>
                  <a:lnTo>
                    <a:pt x="27" y="2"/>
                  </a:lnTo>
                  <a:lnTo>
                    <a:pt x="25" y="0"/>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8" name="Freeform 489"/>
            <p:cNvSpPr>
              <a:spLocks/>
            </p:cNvSpPr>
            <p:nvPr/>
          </p:nvSpPr>
          <p:spPr bwMode="auto">
            <a:xfrm>
              <a:off x="4498976" y="3068638"/>
              <a:ext cx="131763" cy="193675"/>
            </a:xfrm>
            <a:custGeom>
              <a:avLst/>
              <a:gdLst>
                <a:gd name="T0" fmla="*/ 0 w 83"/>
                <a:gd name="T1" fmla="*/ 122 h 122"/>
                <a:gd name="T2" fmla="*/ 83 w 83"/>
                <a:gd name="T3" fmla="*/ 122 h 122"/>
                <a:gd name="T4" fmla="*/ 83 w 83"/>
                <a:gd name="T5" fmla="*/ 27 h 122"/>
                <a:gd name="T6" fmla="*/ 83 w 83"/>
                <a:gd name="T7" fmla="*/ 27 h 122"/>
                <a:gd name="T8" fmla="*/ 82 w 83"/>
                <a:gd name="T9" fmla="*/ 24 h 122"/>
                <a:gd name="T10" fmla="*/ 81 w 83"/>
                <a:gd name="T11" fmla="*/ 22 h 122"/>
                <a:gd name="T12" fmla="*/ 64 w 83"/>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83" h="122">
                  <a:moveTo>
                    <a:pt x="0" y="122"/>
                  </a:moveTo>
                  <a:lnTo>
                    <a:pt x="83" y="122"/>
                  </a:lnTo>
                  <a:lnTo>
                    <a:pt x="83" y="27"/>
                  </a:lnTo>
                  <a:lnTo>
                    <a:pt x="83" y="27"/>
                  </a:lnTo>
                  <a:lnTo>
                    <a:pt x="82" y="24"/>
                  </a:lnTo>
                  <a:lnTo>
                    <a:pt x="81" y="22"/>
                  </a:lnTo>
                  <a:lnTo>
                    <a:pt x="6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9" name="Freeform 490"/>
            <p:cNvSpPr>
              <a:spLocks/>
            </p:cNvSpPr>
            <p:nvPr/>
          </p:nvSpPr>
          <p:spPr bwMode="auto">
            <a:xfrm>
              <a:off x="4956176" y="2943225"/>
              <a:ext cx="85725" cy="93663"/>
            </a:xfrm>
            <a:custGeom>
              <a:avLst/>
              <a:gdLst>
                <a:gd name="T0" fmla="*/ 27 w 54"/>
                <a:gd name="T1" fmla="*/ 59 h 59"/>
                <a:gd name="T2" fmla="*/ 27 w 54"/>
                <a:gd name="T3" fmla="*/ 59 h 59"/>
                <a:gd name="T4" fmla="*/ 22 w 54"/>
                <a:gd name="T5" fmla="*/ 58 h 59"/>
                <a:gd name="T6" fmla="*/ 16 w 54"/>
                <a:gd name="T7" fmla="*/ 57 h 59"/>
                <a:gd name="T8" fmla="*/ 11 w 54"/>
                <a:gd name="T9" fmla="*/ 54 h 59"/>
                <a:gd name="T10" fmla="*/ 7 w 54"/>
                <a:gd name="T11" fmla="*/ 51 h 59"/>
                <a:gd name="T12" fmla="*/ 4 w 54"/>
                <a:gd name="T13" fmla="*/ 47 h 59"/>
                <a:gd name="T14" fmla="*/ 2 w 54"/>
                <a:gd name="T15" fmla="*/ 42 h 59"/>
                <a:gd name="T16" fmla="*/ 0 w 54"/>
                <a:gd name="T17" fmla="*/ 37 h 59"/>
                <a:gd name="T18" fmla="*/ 0 w 54"/>
                <a:gd name="T19" fmla="*/ 31 h 59"/>
                <a:gd name="T20" fmla="*/ 0 w 54"/>
                <a:gd name="T21" fmla="*/ 31 h 59"/>
                <a:gd name="T22" fmla="*/ 0 w 54"/>
                <a:gd name="T23" fmla="*/ 26 h 59"/>
                <a:gd name="T24" fmla="*/ 2 w 54"/>
                <a:gd name="T25" fmla="*/ 21 h 59"/>
                <a:gd name="T26" fmla="*/ 4 w 54"/>
                <a:gd name="T27" fmla="*/ 16 h 59"/>
                <a:gd name="T28" fmla="*/ 7 w 54"/>
                <a:gd name="T29" fmla="*/ 12 h 59"/>
                <a:gd name="T30" fmla="*/ 7 w 54"/>
                <a:gd name="T31" fmla="*/ 12 h 59"/>
                <a:gd name="T32" fmla="*/ 10 w 54"/>
                <a:gd name="T33" fmla="*/ 10 h 59"/>
                <a:gd name="T34" fmla="*/ 12 w 54"/>
                <a:gd name="T35" fmla="*/ 10 h 59"/>
                <a:gd name="T36" fmla="*/ 15 w 54"/>
                <a:gd name="T37" fmla="*/ 10 h 59"/>
                <a:gd name="T38" fmla="*/ 18 w 54"/>
                <a:gd name="T39" fmla="*/ 12 h 59"/>
                <a:gd name="T40" fmla="*/ 18 w 54"/>
                <a:gd name="T41" fmla="*/ 12 h 59"/>
                <a:gd name="T42" fmla="*/ 19 w 54"/>
                <a:gd name="T43" fmla="*/ 14 h 59"/>
                <a:gd name="T44" fmla="*/ 20 w 54"/>
                <a:gd name="T45" fmla="*/ 17 h 59"/>
                <a:gd name="T46" fmla="*/ 19 w 54"/>
                <a:gd name="T47" fmla="*/ 20 h 59"/>
                <a:gd name="T48" fmla="*/ 18 w 54"/>
                <a:gd name="T49" fmla="*/ 22 h 59"/>
                <a:gd name="T50" fmla="*/ 18 w 54"/>
                <a:gd name="T51" fmla="*/ 22 h 59"/>
                <a:gd name="T52" fmla="*/ 15 w 54"/>
                <a:gd name="T53" fmla="*/ 26 h 59"/>
                <a:gd name="T54" fmla="*/ 14 w 54"/>
                <a:gd name="T55" fmla="*/ 31 h 59"/>
                <a:gd name="T56" fmla="*/ 14 w 54"/>
                <a:gd name="T57" fmla="*/ 31 h 59"/>
                <a:gd name="T58" fmla="*/ 15 w 54"/>
                <a:gd name="T59" fmla="*/ 37 h 59"/>
                <a:gd name="T60" fmla="*/ 18 w 54"/>
                <a:gd name="T61" fmla="*/ 41 h 59"/>
                <a:gd name="T62" fmla="*/ 23 w 54"/>
                <a:gd name="T63" fmla="*/ 44 h 59"/>
                <a:gd name="T64" fmla="*/ 27 w 54"/>
                <a:gd name="T65" fmla="*/ 45 h 59"/>
                <a:gd name="T66" fmla="*/ 27 w 54"/>
                <a:gd name="T67" fmla="*/ 45 h 59"/>
                <a:gd name="T68" fmla="*/ 32 w 54"/>
                <a:gd name="T69" fmla="*/ 44 h 59"/>
                <a:gd name="T70" fmla="*/ 36 w 54"/>
                <a:gd name="T71" fmla="*/ 41 h 59"/>
                <a:gd name="T72" fmla="*/ 39 w 54"/>
                <a:gd name="T73" fmla="*/ 37 h 59"/>
                <a:gd name="T74" fmla="*/ 40 w 54"/>
                <a:gd name="T75" fmla="*/ 31 h 59"/>
                <a:gd name="T76" fmla="*/ 40 w 54"/>
                <a:gd name="T77" fmla="*/ 8 h 59"/>
                <a:gd name="T78" fmla="*/ 40 w 54"/>
                <a:gd name="T79" fmla="*/ 8 h 59"/>
                <a:gd name="T80" fmla="*/ 41 w 54"/>
                <a:gd name="T81" fmla="*/ 5 h 59"/>
                <a:gd name="T82" fmla="*/ 42 w 54"/>
                <a:gd name="T83" fmla="*/ 2 h 59"/>
                <a:gd name="T84" fmla="*/ 44 w 54"/>
                <a:gd name="T85" fmla="*/ 1 h 59"/>
                <a:gd name="T86" fmla="*/ 47 w 54"/>
                <a:gd name="T87" fmla="*/ 0 h 59"/>
                <a:gd name="T88" fmla="*/ 47 w 54"/>
                <a:gd name="T89" fmla="*/ 0 h 59"/>
                <a:gd name="T90" fmla="*/ 50 w 54"/>
                <a:gd name="T91" fmla="*/ 1 h 59"/>
                <a:gd name="T92" fmla="*/ 52 w 54"/>
                <a:gd name="T93" fmla="*/ 2 h 59"/>
                <a:gd name="T94" fmla="*/ 54 w 54"/>
                <a:gd name="T95" fmla="*/ 5 h 59"/>
                <a:gd name="T96" fmla="*/ 54 w 54"/>
                <a:gd name="T97" fmla="*/ 8 h 59"/>
                <a:gd name="T98" fmla="*/ 54 w 54"/>
                <a:gd name="T99" fmla="*/ 31 h 59"/>
                <a:gd name="T100" fmla="*/ 54 w 54"/>
                <a:gd name="T101" fmla="*/ 31 h 59"/>
                <a:gd name="T102" fmla="*/ 54 w 54"/>
                <a:gd name="T103" fmla="*/ 37 h 59"/>
                <a:gd name="T104" fmla="*/ 52 w 54"/>
                <a:gd name="T105" fmla="*/ 42 h 59"/>
                <a:gd name="T106" fmla="*/ 50 w 54"/>
                <a:gd name="T107" fmla="*/ 47 h 59"/>
                <a:gd name="T108" fmla="*/ 47 w 54"/>
                <a:gd name="T109" fmla="*/ 51 h 59"/>
                <a:gd name="T110" fmla="*/ 43 w 54"/>
                <a:gd name="T111" fmla="*/ 54 h 59"/>
                <a:gd name="T112" fmla="*/ 38 w 54"/>
                <a:gd name="T113" fmla="*/ 57 h 59"/>
                <a:gd name="T114" fmla="*/ 33 w 54"/>
                <a:gd name="T115" fmla="*/ 58 h 59"/>
                <a:gd name="T116" fmla="*/ 27 w 54"/>
                <a:gd name="T117" fmla="*/ 59 h 59"/>
                <a:gd name="T118" fmla="*/ 27 w 5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59">
                  <a:moveTo>
                    <a:pt x="27" y="59"/>
                  </a:moveTo>
                  <a:lnTo>
                    <a:pt x="27" y="59"/>
                  </a:lnTo>
                  <a:lnTo>
                    <a:pt x="22" y="58"/>
                  </a:lnTo>
                  <a:lnTo>
                    <a:pt x="16" y="57"/>
                  </a:lnTo>
                  <a:lnTo>
                    <a:pt x="11" y="54"/>
                  </a:lnTo>
                  <a:lnTo>
                    <a:pt x="7" y="51"/>
                  </a:lnTo>
                  <a:lnTo>
                    <a:pt x="4" y="47"/>
                  </a:lnTo>
                  <a:lnTo>
                    <a:pt x="2" y="42"/>
                  </a:lnTo>
                  <a:lnTo>
                    <a:pt x="0" y="37"/>
                  </a:lnTo>
                  <a:lnTo>
                    <a:pt x="0" y="31"/>
                  </a:lnTo>
                  <a:lnTo>
                    <a:pt x="0" y="31"/>
                  </a:lnTo>
                  <a:lnTo>
                    <a:pt x="0" y="26"/>
                  </a:lnTo>
                  <a:lnTo>
                    <a:pt x="2" y="21"/>
                  </a:lnTo>
                  <a:lnTo>
                    <a:pt x="4" y="16"/>
                  </a:lnTo>
                  <a:lnTo>
                    <a:pt x="7" y="12"/>
                  </a:lnTo>
                  <a:lnTo>
                    <a:pt x="7" y="12"/>
                  </a:lnTo>
                  <a:lnTo>
                    <a:pt x="10" y="10"/>
                  </a:lnTo>
                  <a:lnTo>
                    <a:pt x="12" y="10"/>
                  </a:lnTo>
                  <a:lnTo>
                    <a:pt x="15" y="10"/>
                  </a:lnTo>
                  <a:lnTo>
                    <a:pt x="18" y="12"/>
                  </a:lnTo>
                  <a:lnTo>
                    <a:pt x="18" y="12"/>
                  </a:lnTo>
                  <a:lnTo>
                    <a:pt x="19" y="14"/>
                  </a:lnTo>
                  <a:lnTo>
                    <a:pt x="20" y="17"/>
                  </a:lnTo>
                  <a:lnTo>
                    <a:pt x="19" y="20"/>
                  </a:lnTo>
                  <a:lnTo>
                    <a:pt x="18" y="22"/>
                  </a:lnTo>
                  <a:lnTo>
                    <a:pt x="18" y="22"/>
                  </a:lnTo>
                  <a:lnTo>
                    <a:pt x="15" y="26"/>
                  </a:lnTo>
                  <a:lnTo>
                    <a:pt x="14" y="31"/>
                  </a:lnTo>
                  <a:lnTo>
                    <a:pt x="14" y="31"/>
                  </a:lnTo>
                  <a:lnTo>
                    <a:pt x="15" y="37"/>
                  </a:lnTo>
                  <a:lnTo>
                    <a:pt x="18" y="41"/>
                  </a:lnTo>
                  <a:lnTo>
                    <a:pt x="23" y="44"/>
                  </a:lnTo>
                  <a:lnTo>
                    <a:pt x="27" y="45"/>
                  </a:lnTo>
                  <a:lnTo>
                    <a:pt x="27" y="45"/>
                  </a:lnTo>
                  <a:lnTo>
                    <a:pt x="32" y="44"/>
                  </a:lnTo>
                  <a:lnTo>
                    <a:pt x="36" y="41"/>
                  </a:lnTo>
                  <a:lnTo>
                    <a:pt x="39" y="37"/>
                  </a:lnTo>
                  <a:lnTo>
                    <a:pt x="40" y="31"/>
                  </a:lnTo>
                  <a:lnTo>
                    <a:pt x="40" y="8"/>
                  </a:lnTo>
                  <a:lnTo>
                    <a:pt x="40" y="8"/>
                  </a:lnTo>
                  <a:lnTo>
                    <a:pt x="41" y="5"/>
                  </a:lnTo>
                  <a:lnTo>
                    <a:pt x="42" y="2"/>
                  </a:lnTo>
                  <a:lnTo>
                    <a:pt x="44" y="1"/>
                  </a:lnTo>
                  <a:lnTo>
                    <a:pt x="47" y="0"/>
                  </a:lnTo>
                  <a:lnTo>
                    <a:pt x="47" y="0"/>
                  </a:lnTo>
                  <a:lnTo>
                    <a:pt x="50" y="1"/>
                  </a:lnTo>
                  <a:lnTo>
                    <a:pt x="52" y="2"/>
                  </a:lnTo>
                  <a:lnTo>
                    <a:pt x="54" y="5"/>
                  </a:lnTo>
                  <a:lnTo>
                    <a:pt x="54" y="8"/>
                  </a:lnTo>
                  <a:lnTo>
                    <a:pt x="54" y="31"/>
                  </a:lnTo>
                  <a:lnTo>
                    <a:pt x="54" y="31"/>
                  </a:lnTo>
                  <a:lnTo>
                    <a:pt x="54" y="37"/>
                  </a:lnTo>
                  <a:lnTo>
                    <a:pt x="52" y="42"/>
                  </a:lnTo>
                  <a:lnTo>
                    <a:pt x="50" y="47"/>
                  </a:lnTo>
                  <a:lnTo>
                    <a:pt x="47" y="51"/>
                  </a:lnTo>
                  <a:lnTo>
                    <a:pt x="43" y="54"/>
                  </a:lnTo>
                  <a:lnTo>
                    <a:pt x="38" y="57"/>
                  </a:lnTo>
                  <a:lnTo>
                    <a:pt x="33" y="58"/>
                  </a:lnTo>
                  <a:lnTo>
                    <a:pt x="27" y="59"/>
                  </a:lnTo>
                  <a:lnTo>
                    <a:pt x="27" y="5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0" name="Line 491"/>
            <p:cNvSpPr>
              <a:spLocks noChangeShapeType="1"/>
            </p:cNvSpPr>
            <p:nvPr/>
          </p:nvSpPr>
          <p:spPr bwMode="auto">
            <a:xfrm>
              <a:off x="5024438" y="2865438"/>
              <a:ext cx="0" cy="66675"/>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1" name="Line 492"/>
            <p:cNvSpPr>
              <a:spLocks noChangeShapeType="1"/>
            </p:cNvSpPr>
            <p:nvPr/>
          </p:nvSpPr>
          <p:spPr bwMode="auto">
            <a:xfrm flipV="1">
              <a:off x="5037138" y="2865438"/>
              <a:ext cx="0" cy="66675"/>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2" name="Freeform 493"/>
            <p:cNvSpPr>
              <a:spLocks/>
            </p:cNvSpPr>
            <p:nvPr/>
          </p:nvSpPr>
          <p:spPr bwMode="auto">
            <a:xfrm>
              <a:off x="5024438" y="2687638"/>
              <a:ext cx="12700" cy="19050"/>
            </a:xfrm>
            <a:custGeom>
              <a:avLst/>
              <a:gdLst>
                <a:gd name="T0" fmla="*/ 8 w 8"/>
                <a:gd name="T1" fmla="*/ 12 h 12"/>
                <a:gd name="T2" fmla="*/ 8 w 8"/>
                <a:gd name="T3" fmla="*/ 4 h 12"/>
                <a:gd name="T4" fmla="*/ 8 w 8"/>
                <a:gd name="T5" fmla="*/ 4 h 12"/>
                <a:gd name="T6" fmla="*/ 8 w 8"/>
                <a:gd name="T7" fmla="*/ 2 h 12"/>
                <a:gd name="T8" fmla="*/ 7 w 8"/>
                <a:gd name="T9" fmla="*/ 1 h 12"/>
                <a:gd name="T10" fmla="*/ 6 w 8"/>
                <a:gd name="T11" fmla="*/ 0 h 12"/>
                <a:gd name="T12" fmla="*/ 4 w 8"/>
                <a:gd name="T13" fmla="*/ 0 h 12"/>
                <a:gd name="T14" fmla="*/ 4 w 8"/>
                <a:gd name="T15" fmla="*/ 0 h 12"/>
                <a:gd name="T16" fmla="*/ 3 w 8"/>
                <a:gd name="T17" fmla="*/ 0 h 12"/>
                <a:gd name="T18" fmla="*/ 1 w 8"/>
                <a:gd name="T19" fmla="*/ 1 h 12"/>
                <a:gd name="T20" fmla="*/ 0 w 8"/>
                <a:gd name="T21" fmla="*/ 2 h 12"/>
                <a:gd name="T22" fmla="*/ 0 w 8"/>
                <a:gd name="T23" fmla="*/ 4 h 12"/>
                <a:gd name="T24" fmla="*/ 0 w 8"/>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12"/>
                  </a:moveTo>
                  <a:lnTo>
                    <a:pt x="8" y="4"/>
                  </a:lnTo>
                  <a:lnTo>
                    <a:pt x="8" y="4"/>
                  </a:lnTo>
                  <a:lnTo>
                    <a:pt x="8" y="2"/>
                  </a:lnTo>
                  <a:lnTo>
                    <a:pt x="7" y="1"/>
                  </a:lnTo>
                  <a:lnTo>
                    <a:pt x="6" y="0"/>
                  </a:lnTo>
                  <a:lnTo>
                    <a:pt x="4" y="0"/>
                  </a:lnTo>
                  <a:lnTo>
                    <a:pt x="4" y="0"/>
                  </a:lnTo>
                  <a:lnTo>
                    <a:pt x="3" y="0"/>
                  </a:lnTo>
                  <a:lnTo>
                    <a:pt x="1" y="1"/>
                  </a:lnTo>
                  <a:lnTo>
                    <a:pt x="0" y="2"/>
                  </a:lnTo>
                  <a:lnTo>
                    <a:pt x="0" y="4"/>
                  </a:lnTo>
                  <a:lnTo>
                    <a:pt x="0"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3" name="Freeform 494"/>
            <p:cNvSpPr>
              <a:spLocks/>
            </p:cNvSpPr>
            <p:nvPr/>
          </p:nvSpPr>
          <p:spPr bwMode="auto">
            <a:xfrm>
              <a:off x="4840288" y="2719388"/>
              <a:ext cx="382588" cy="136525"/>
            </a:xfrm>
            <a:custGeom>
              <a:avLst/>
              <a:gdLst>
                <a:gd name="T0" fmla="*/ 28 w 241"/>
                <a:gd name="T1" fmla="*/ 76 h 86"/>
                <a:gd name="T2" fmla="*/ 45 w 241"/>
                <a:gd name="T3" fmla="*/ 79 h 86"/>
                <a:gd name="T4" fmla="*/ 59 w 241"/>
                <a:gd name="T5" fmla="*/ 86 h 86"/>
                <a:gd name="T6" fmla="*/ 65 w 241"/>
                <a:gd name="T7" fmla="*/ 82 h 86"/>
                <a:gd name="T8" fmla="*/ 80 w 241"/>
                <a:gd name="T9" fmla="*/ 77 h 86"/>
                <a:gd name="T10" fmla="*/ 89 w 241"/>
                <a:gd name="T11" fmla="*/ 76 h 86"/>
                <a:gd name="T12" fmla="*/ 107 w 241"/>
                <a:gd name="T13" fmla="*/ 79 h 86"/>
                <a:gd name="T14" fmla="*/ 120 w 241"/>
                <a:gd name="T15" fmla="*/ 86 h 86"/>
                <a:gd name="T16" fmla="*/ 126 w 241"/>
                <a:gd name="T17" fmla="*/ 82 h 86"/>
                <a:gd name="T18" fmla="*/ 143 w 241"/>
                <a:gd name="T19" fmla="*/ 77 h 86"/>
                <a:gd name="T20" fmla="*/ 151 w 241"/>
                <a:gd name="T21" fmla="*/ 76 h 86"/>
                <a:gd name="T22" fmla="*/ 169 w 241"/>
                <a:gd name="T23" fmla="*/ 79 h 86"/>
                <a:gd name="T24" fmla="*/ 183 w 241"/>
                <a:gd name="T25" fmla="*/ 86 h 86"/>
                <a:gd name="T26" fmla="*/ 189 w 241"/>
                <a:gd name="T27" fmla="*/ 82 h 86"/>
                <a:gd name="T28" fmla="*/ 205 w 241"/>
                <a:gd name="T29" fmla="*/ 77 h 86"/>
                <a:gd name="T30" fmla="*/ 214 w 241"/>
                <a:gd name="T31" fmla="*/ 76 h 86"/>
                <a:gd name="T32" fmla="*/ 228 w 241"/>
                <a:gd name="T33" fmla="*/ 78 h 86"/>
                <a:gd name="T34" fmla="*/ 241 w 241"/>
                <a:gd name="T35" fmla="*/ 84 h 86"/>
                <a:gd name="T36" fmla="*/ 239 w 241"/>
                <a:gd name="T37" fmla="*/ 76 h 86"/>
                <a:gd name="T38" fmla="*/ 232 w 241"/>
                <a:gd name="T39" fmla="*/ 59 h 86"/>
                <a:gd name="T40" fmla="*/ 222 w 241"/>
                <a:gd name="T41" fmla="*/ 45 h 86"/>
                <a:gd name="T42" fmla="*/ 209 w 241"/>
                <a:gd name="T43" fmla="*/ 32 h 86"/>
                <a:gd name="T44" fmla="*/ 192 w 241"/>
                <a:gd name="T45" fmla="*/ 19 h 86"/>
                <a:gd name="T46" fmla="*/ 174 w 241"/>
                <a:gd name="T47" fmla="*/ 10 h 86"/>
                <a:gd name="T48" fmla="*/ 154 w 241"/>
                <a:gd name="T49" fmla="*/ 4 h 86"/>
                <a:gd name="T50" fmla="*/ 132 w 241"/>
                <a:gd name="T51" fmla="*/ 0 h 86"/>
                <a:gd name="T52" fmla="*/ 120 w 241"/>
                <a:gd name="T53" fmla="*/ 0 h 86"/>
                <a:gd name="T54" fmla="*/ 98 w 241"/>
                <a:gd name="T55" fmla="*/ 1 h 86"/>
                <a:gd name="T56" fmla="*/ 77 w 241"/>
                <a:gd name="T57" fmla="*/ 7 h 86"/>
                <a:gd name="T58" fmla="*/ 57 w 241"/>
                <a:gd name="T59" fmla="*/ 14 h 86"/>
                <a:gd name="T60" fmla="*/ 40 w 241"/>
                <a:gd name="T61" fmla="*/ 25 h 86"/>
                <a:gd name="T62" fmla="*/ 26 w 241"/>
                <a:gd name="T63" fmla="*/ 38 h 86"/>
                <a:gd name="T64" fmla="*/ 14 w 241"/>
                <a:gd name="T65" fmla="*/ 52 h 86"/>
                <a:gd name="T66" fmla="*/ 5 w 241"/>
                <a:gd name="T67" fmla="*/ 68 h 86"/>
                <a:gd name="T68" fmla="*/ 0 w 241"/>
                <a:gd name="T69" fmla="*/ 84 h 86"/>
                <a:gd name="T70" fmla="*/ 6 w 241"/>
                <a:gd name="T71" fmla="*/ 81 h 86"/>
                <a:gd name="T72" fmla="*/ 19 w 241"/>
                <a:gd name="T73" fmla="*/ 77 h 86"/>
                <a:gd name="T74" fmla="*/ 28 w 241"/>
                <a:gd name="T75" fmla="*/ 7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86">
                  <a:moveTo>
                    <a:pt x="28" y="76"/>
                  </a:moveTo>
                  <a:lnTo>
                    <a:pt x="28" y="76"/>
                  </a:lnTo>
                  <a:lnTo>
                    <a:pt x="37" y="77"/>
                  </a:lnTo>
                  <a:lnTo>
                    <a:pt x="45" y="79"/>
                  </a:lnTo>
                  <a:lnTo>
                    <a:pt x="52" y="82"/>
                  </a:lnTo>
                  <a:lnTo>
                    <a:pt x="59" y="86"/>
                  </a:lnTo>
                  <a:lnTo>
                    <a:pt x="59" y="86"/>
                  </a:lnTo>
                  <a:lnTo>
                    <a:pt x="65" y="82"/>
                  </a:lnTo>
                  <a:lnTo>
                    <a:pt x="72" y="79"/>
                  </a:lnTo>
                  <a:lnTo>
                    <a:pt x="80" y="77"/>
                  </a:lnTo>
                  <a:lnTo>
                    <a:pt x="89" y="76"/>
                  </a:lnTo>
                  <a:lnTo>
                    <a:pt x="89" y="76"/>
                  </a:lnTo>
                  <a:lnTo>
                    <a:pt x="99" y="77"/>
                  </a:lnTo>
                  <a:lnTo>
                    <a:pt x="107" y="79"/>
                  </a:lnTo>
                  <a:lnTo>
                    <a:pt x="114" y="82"/>
                  </a:lnTo>
                  <a:lnTo>
                    <a:pt x="120" y="86"/>
                  </a:lnTo>
                  <a:lnTo>
                    <a:pt x="120" y="86"/>
                  </a:lnTo>
                  <a:lnTo>
                    <a:pt x="126" y="82"/>
                  </a:lnTo>
                  <a:lnTo>
                    <a:pt x="135" y="79"/>
                  </a:lnTo>
                  <a:lnTo>
                    <a:pt x="143" y="77"/>
                  </a:lnTo>
                  <a:lnTo>
                    <a:pt x="151" y="76"/>
                  </a:lnTo>
                  <a:lnTo>
                    <a:pt x="151" y="76"/>
                  </a:lnTo>
                  <a:lnTo>
                    <a:pt x="160" y="77"/>
                  </a:lnTo>
                  <a:lnTo>
                    <a:pt x="169" y="79"/>
                  </a:lnTo>
                  <a:lnTo>
                    <a:pt x="176" y="82"/>
                  </a:lnTo>
                  <a:lnTo>
                    <a:pt x="183" y="86"/>
                  </a:lnTo>
                  <a:lnTo>
                    <a:pt x="183" y="86"/>
                  </a:lnTo>
                  <a:lnTo>
                    <a:pt x="189" y="82"/>
                  </a:lnTo>
                  <a:lnTo>
                    <a:pt x="196" y="79"/>
                  </a:lnTo>
                  <a:lnTo>
                    <a:pt x="205" y="77"/>
                  </a:lnTo>
                  <a:lnTo>
                    <a:pt x="214" y="76"/>
                  </a:lnTo>
                  <a:lnTo>
                    <a:pt x="214" y="76"/>
                  </a:lnTo>
                  <a:lnTo>
                    <a:pt x="221" y="77"/>
                  </a:lnTo>
                  <a:lnTo>
                    <a:pt x="228" y="78"/>
                  </a:lnTo>
                  <a:lnTo>
                    <a:pt x="234" y="81"/>
                  </a:lnTo>
                  <a:lnTo>
                    <a:pt x="241" y="84"/>
                  </a:lnTo>
                  <a:lnTo>
                    <a:pt x="241" y="84"/>
                  </a:lnTo>
                  <a:lnTo>
                    <a:pt x="239" y="76"/>
                  </a:lnTo>
                  <a:lnTo>
                    <a:pt x="235" y="68"/>
                  </a:lnTo>
                  <a:lnTo>
                    <a:pt x="232" y="59"/>
                  </a:lnTo>
                  <a:lnTo>
                    <a:pt x="227" y="52"/>
                  </a:lnTo>
                  <a:lnTo>
                    <a:pt x="222" y="45"/>
                  </a:lnTo>
                  <a:lnTo>
                    <a:pt x="215" y="38"/>
                  </a:lnTo>
                  <a:lnTo>
                    <a:pt x="209" y="32"/>
                  </a:lnTo>
                  <a:lnTo>
                    <a:pt x="200" y="25"/>
                  </a:lnTo>
                  <a:lnTo>
                    <a:pt x="192" y="19"/>
                  </a:lnTo>
                  <a:lnTo>
                    <a:pt x="183" y="14"/>
                  </a:lnTo>
                  <a:lnTo>
                    <a:pt x="174" y="10"/>
                  </a:lnTo>
                  <a:lnTo>
                    <a:pt x="164" y="7"/>
                  </a:lnTo>
                  <a:lnTo>
                    <a:pt x="154" y="4"/>
                  </a:lnTo>
                  <a:lnTo>
                    <a:pt x="143" y="1"/>
                  </a:lnTo>
                  <a:lnTo>
                    <a:pt x="132" y="0"/>
                  </a:lnTo>
                  <a:lnTo>
                    <a:pt x="120" y="0"/>
                  </a:lnTo>
                  <a:lnTo>
                    <a:pt x="120" y="0"/>
                  </a:lnTo>
                  <a:lnTo>
                    <a:pt x="109" y="0"/>
                  </a:lnTo>
                  <a:lnTo>
                    <a:pt x="98" y="1"/>
                  </a:lnTo>
                  <a:lnTo>
                    <a:pt x="87" y="4"/>
                  </a:lnTo>
                  <a:lnTo>
                    <a:pt x="77" y="7"/>
                  </a:lnTo>
                  <a:lnTo>
                    <a:pt x="67" y="10"/>
                  </a:lnTo>
                  <a:lnTo>
                    <a:pt x="57" y="14"/>
                  </a:lnTo>
                  <a:lnTo>
                    <a:pt x="48" y="19"/>
                  </a:lnTo>
                  <a:lnTo>
                    <a:pt x="40" y="25"/>
                  </a:lnTo>
                  <a:lnTo>
                    <a:pt x="33" y="32"/>
                  </a:lnTo>
                  <a:lnTo>
                    <a:pt x="26" y="38"/>
                  </a:lnTo>
                  <a:lnTo>
                    <a:pt x="19" y="45"/>
                  </a:lnTo>
                  <a:lnTo>
                    <a:pt x="14" y="52"/>
                  </a:lnTo>
                  <a:lnTo>
                    <a:pt x="9" y="59"/>
                  </a:lnTo>
                  <a:lnTo>
                    <a:pt x="5" y="68"/>
                  </a:lnTo>
                  <a:lnTo>
                    <a:pt x="2" y="76"/>
                  </a:lnTo>
                  <a:lnTo>
                    <a:pt x="0" y="84"/>
                  </a:lnTo>
                  <a:lnTo>
                    <a:pt x="0" y="84"/>
                  </a:lnTo>
                  <a:lnTo>
                    <a:pt x="6" y="81"/>
                  </a:lnTo>
                  <a:lnTo>
                    <a:pt x="12" y="78"/>
                  </a:lnTo>
                  <a:lnTo>
                    <a:pt x="19" y="77"/>
                  </a:lnTo>
                  <a:lnTo>
                    <a:pt x="28" y="76"/>
                  </a:lnTo>
                  <a:lnTo>
                    <a:pt x="28" y="7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4" name="Freeform 495"/>
            <p:cNvSpPr>
              <a:spLocks/>
            </p:cNvSpPr>
            <p:nvPr/>
          </p:nvSpPr>
          <p:spPr bwMode="auto">
            <a:xfrm>
              <a:off x="2701926" y="1670050"/>
              <a:ext cx="466725" cy="254000"/>
            </a:xfrm>
            <a:custGeom>
              <a:avLst/>
              <a:gdLst>
                <a:gd name="T0" fmla="*/ 294 w 294"/>
                <a:gd name="T1" fmla="*/ 76 h 160"/>
                <a:gd name="T2" fmla="*/ 294 w 294"/>
                <a:gd name="T3" fmla="*/ 0 h 160"/>
                <a:gd name="T4" fmla="*/ 0 w 294"/>
                <a:gd name="T5" fmla="*/ 0 h 160"/>
                <a:gd name="T6" fmla="*/ 0 w 294"/>
                <a:gd name="T7" fmla="*/ 160 h 160"/>
                <a:gd name="T8" fmla="*/ 213 w 294"/>
                <a:gd name="T9" fmla="*/ 160 h 160"/>
                <a:gd name="T10" fmla="*/ 213 w 294"/>
                <a:gd name="T11" fmla="*/ 160 h 160"/>
                <a:gd name="T12" fmla="*/ 213 w 294"/>
                <a:gd name="T13" fmla="*/ 159 h 160"/>
              </a:gdLst>
              <a:ahLst/>
              <a:cxnLst>
                <a:cxn ang="0">
                  <a:pos x="T0" y="T1"/>
                </a:cxn>
                <a:cxn ang="0">
                  <a:pos x="T2" y="T3"/>
                </a:cxn>
                <a:cxn ang="0">
                  <a:pos x="T4" y="T5"/>
                </a:cxn>
                <a:cxn ang="0">
                  <a:pos x="T6" y="T7"/>
                </a:cxn>
                <a:cxn ang="0">
                  <a:pos x="T8" y="T9"/>
                </a:cxn>
                <a:cxn ang="0">
                  <a:pos x="T10" y="T11"/>
                </a:cxn>
                <a:cxn ang="0">
                  <a:pos x="T12" y="T13"/>
                </a:cxn>
              </a:cxnLst>
              <a:rect l="0" t="0" r="r" b="b"/>
              <a:pathLst>
                <a:path w="294" h="160">
                  <a:moveTo>
                    <a:pt x="294" y="76"/>
                  </a:moveTo>
                  <a:lnTo>
                    <a:pt x="294" y="0"/>
                  </a:lnTo>
                  <a:lnTo>
                    <a:pt x="0" y="0"/>
                  </a:lnTo>
                  <a:lnTo>
                    <a:pt x="0" y="160"/>
                  </a:lnTo>
                  <a:lnTo>
                    <a:pt x="213" y="160"/>
                  </a:lnTo>
                  <a:lnTo>
                    <a:pt x="213" y="160"/>
                  </a:lnTo>
                  <a:lnTo>
                    <a:pt x="213" y="15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5" name="Freeform 496"/>
            <p:cNvSpPr>
              <a:spLocks/>
            </p:cNvSpPr>
            <p:nvPr/>
          </p:nvSpPr>
          <p:spPr bwMode="auto">
            <a:xfrm>
              <a:off x="2851151" y="1704975"/>
              <a:ext cx="166688" cy="182563"/>
            </a:xfrm>
            <a:custGeom>
              <a:avLst/>
              <a:gdLst>
                <a:gd name="T0" fmla="*/ 53 w 105"/>
                <a:gd name="T1" fmla="*/ 115 h 115"/>
                <a:gd name="T2" fmla="*/ 53 w 105"/>
                <a:gd name="T3" fmla="*/ 115 h 115"/>
                <a:gd name="T4" fmla="*/ 42 w 105"/>
                <a:gd name="T5" fmla="*/ 114 h 115"/>
                <a:gd name="T6" fmla="*/ 32 w 105"/>
                <a:gd name="T7" fmla="*/ 111 h 115"/>
                <a:gd name="T8" fmla="*/ 23 w 105"/>
                <a:gd name="T9" fmla="*/ 106 h 115"/>
                <a:gd name="T10" fmla="*/ 16 w 105"/>
                <a:gd name="T11" fmla="*/ 99 h 115"/>
                <a:gd name="T12" fmla="*/ 9 w 105"/>
                <a:gd name="T13" fmla="*/ 90 h 115"/>
                <a:gd name="T14" fmla="*/ 4 w 105"/>
                <a:gd name="T15" fmla="*/ 80 h 115"/>
                <a:gd name="T16" fmla="*/ 1 w 105"/>
                <a:gd name="T17" fmla="*/ 69 h 115"/>
                <a:gd name="T18" fmla="*/ 0 w 105"/>
                <a:gd name="T19" fmla="*/ 58 h 115"/>
                <a:gd name="T20" fmla="*/ 0 w 105"/>
                <a:gd name="T21" fmla="*/ 58 h 115"/>
                <a:gd name="T22" fmla="*/ 1 w 105"/>
                <a:gd name="T23" fmla="*/ 46 h 115"/>
                <a:gd name="T24" fmla="*/ 4 w 105"/>
                <a:gd name="T25" fmla="*/ 35 h 115"/>
                <a:gd name="T26" fmla="*/ 9 w 105"/>
                <a:gd name="T27" fmla="*/ 26 h 115"/>
                <a:gd name="T28" fmla="*/ 16 w 105"/>
                <a:gd name="T29" fmla="*/ 16 h 115"/>
                <a:gd name="T30" fmla="*/ 23 w 105"/>
                <a:gd name="T31" fmla="*/ 9 h 115"/>
                <a:gd name="T32" fmla="*/ 32 w 105"/>
                <a:gd name="T33" fmla="*/ 4 h 115"/>
                <a:gd name="T34" fmla="*/ 42 w 105"/>
                <a:gd name="T35" fmla="*/ 1 h 115"/>
                <a:gd name="T36" fmla="*/ 53 w 105"/>
                <a:gd name="T37" fmla="*/ 0 h 115"/>
                <a:gd name="T38" fmla="*/ 53 w 105"/>
                <a:gd name="T39" fmla="*/ 0 h 115"/>
                <a:gd name="T40" fmla="*/ 63 w 105"/>
                <a:gd name="T41" fmla="*/ 1 h 115"/>
                <a:gd name="T42" fmla="*/ 73 w 105"/>
                <a:gd name="T43" fmla="*/ 4 h 115"/>
                <a:gd name="T44" fmla="*/ 83 w 105"/>
                <a:gd name="T45" fmla="*/ 9 h 115"/>
                <a:gd name="T46" fmla="*/ 90 w 105"/>
                <a:gd name="T47" fmla="*/ 16 h 115"/>
                <a:gd name="T48" fmla="*/ 97 w 105"/>
                <a:gd name="T49" fmla="*/ 26 h 115"/>
                <a:gd name="T50" fmla="*/ 101 w 105"/>
                <a:gd name="T51" fmla="*/ 35 h 115"/>
                <a:gd name="T52" fmla="*/ 104 w 105"/>
                <a:gd name="T53" fmla="*/ 46 h 115"/>
                <a:gd name="T54" fmla="*/ 105 w 105"/>
                <a:gd name="T55" fmla="*/ 58 h 115"/>
                <a:gd name="T56" fmla="*/ 105 w 105"/>
                <a:gd name="T57" fmla="*/ 58 h 115"/>
                <a:gd name="T58" fmla="*/ 104 w 105"/>
                <a:gd name="T59" fmla="*/ 69 h 115"/>
                <a:gd name="T60" fmla="*/ 101 w 105"/>
                <a:gd name="T61" fmla="*/ 80 h 115"/>
                <a:gd name="T62" fmla="*/ 97 w 105"/>
                <a:gd name="T63" fmla="*/ 90 h 115"/>
                <a:gd name="T64" fmla="*/ 90 w 105"/>
                <a:gd name="T65" fmla="*/ 99 h 115"/>
                <a:gd name="T66" fmla="*/ 83 w 105"/>
                <a:gd name="T67" fmla="*/ 106 h 115"/>
                <a:gd name="T68" fmla="*/ 73 w 105"/>
                <a:gd name="T69" fmla="*/ 111 h 115"/>
                <a:gd name="T70" fmla="*/ 63 w 105"/>
                <a:gd name="T71" fmla="*/ 114 h 115"/>
                <a:gd name="T72" fmla="*/ 53 w 105"/>
                <a:gd name="T73" fmla="*/ 115 h 115"/>
                <a:gd name="T74" fmla="*/ 53 w 105"/>
                <a:gd name="T75"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15">
                  <a:moveTo>
                    <a:pt x="53" y="115"/>
                  </a:moveTo>
                  <a:lnTo>
                    <a:pt x="53" y="115"/>
                  </a:lnTo>
                  <a:lnTo>
                    <a:pt x="42" y="114"/>
                  </a:lnTo>
                  <a:lnTo>
                    <a:pt x="32" y="111"/>
                  </a:lnTo>
                  <a:lnTo>
                    <a:pt x="23" y="106"/>
                  </a:lnTo>
                  <a:lnTo>
                    <a:pt x="16" y="99"/>
                  </a:lnTo>
                  <a:lnTo>
                    <a:pt x="9" y="90"/>
                  </a:lnTo>
                  <a:lnTo>
                    <a:pt x="4" y="80"/>
                  </a:lnTo>
                  <a:lnTo>
                    <a:pt x="1" y="69"/>
                  </a:lnTo>
                  <a:lnTo>
                    <a:pt x="0" y="58"/>
                  </a:lnTo>
                  <a:lnTo>
                    <a:pt x="0" y="58"/>
                  </a:lnTo>
                  <a:lnTo>
                    <a:pt x="1" y="46"/>
                  </a:lnTo>
                  <a:lnTo>
                    <a:pt x="4" y="35"/>
                  </a:lnTo>
                  <a:lnTo>
                    <a:pt x="9" y="26"/>
                  </a:lnTo>
                  <a:lnTo>
                    <a:pt x="16" y="16"/>
                  </a:lnTo>
                  <a:lnTo>
                    <a:pt x="23" y="9"/>
                  </a:lnTo>
                  <a:lnTo>
                    <a:pt x="32" y="4"/>
                  </a:lnTo>
                  <a:lnTo>
                    <a:pt x="42" y="1"/>
                  </a:lnTo>
                  <a:lnTo>
                    <a:pt x="53" y="0"/>
                  </a:lnTo>
                  <a:lnTo>
                    <a:pt x="53" y="0"/>
                  </a:lnTo>
                  <a:lnTo>
                    <a:pt x="63" y="1"/>
                  </a:lnTo>
                  <a:lnTo>
                    <a:pt x="73" y="4"/>
                  </a:lnTo>
                  <a:lnTo>
                    <a:pt x="83" y="9"/>
                  </a:lnTo>
                  <a:lnTo>
                    <a:pt x="90" y="16"/>
                  </a:lnTo>
                  <a:lnTo>
                    <a:pt x="97" y="26"/>
                  </a:lnTo>
                  <a:lnTo>
                    <a:pt x="101" y="35"/>
                  </a:lnTo>
                  <a:lnTo>
                    <a:pt x="104" y="46"/>
                  </a:lnTo>
                  <a:lnTo>
                    <a:pt x="105" y="58"/>
                  </a:lnTo>
                  <a:lnTo>
                    <a:pt x="105" y="58"/>
                  </a:lnTo>
                  <a:lnTo>
                    <a:pt x="104" y="69"/>
                  </a:lnTo>
                  <a:lnTo>
                    <a:pt x="101" y="80"/>
                  </a:lnTo>
                  <a:lnTo>
                    <a:pt x="97" y="90"/>
                  </a:lnTo>
                  <a:lnTo>
                    <a:pt x="90" y="99"/>
                  </a:lnTo>
                  <a:lnTo>
                    <a:pt x="83" y="106"/>
                  </a:lnTo>
                  <a:lnTo>
                    <a:pt x="73" y="111"/>
                  </a:lnTo>
                  <a:lnTo>
                    <a:pt x="63" y="114"/>
                  </a:lnTo>
                  <a:lnTo>
                    <a:pt x="53" y="115"/>
                  </a:lnTo>
                  <a:lnTo>
                    <a:pt x="53" y="1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6" name="Line 497"/>
            <p:cNvSpPr>
              <a:spLocks noChangeShapeType="1"/>
            </p:cNvSpPr>
            <p:nvPr/>
          </p:nvSpPr>
          <p:spPr bwMode="auto">
            <a:xfrm>
              <a:off x="2971801" y="1814513"/>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7" name="Freeform 498"/>
            <p:cNvSpPr>
              <a:spLocks/>
            </p:cNvSpPr>
            <p:nvPr/>
          </p:nvSpPr>
          <p:spPr bwMode="auto">
            <a:xfrm>
              <a:off x="3060701" y="1901825"/>
              <a:ext cx="134938" cy="42863"/>
            </a:xfrm>
            <a:custGeom>
              <a:avLst/>
              <a:gdLst>
                <a:gd name="T0" fmla="*/ 85 w 85"/>
                <a:gd name="T1" fmla="*/ 0 h 27"/>
                <a:gd name="T2" fmla="*/ 85 w 85"/>
                <a:gd name="T3" fmla="*/ 0 h 27"/>
                <a:gd name="T4" fmla="*/ 84 w 85"/>
                <a:gd name="T5" fmla="*/ 2 h 27"/>
                <a:gd name="T6" fmla="*/ 82 w 85"/>
                <a:gd name="T7" fmla="*/ 5 h 27"/>
                <a:gd name="T8" fmla="*/ 78 w 85"/>
                <a:gd name="T9" fmla="*/ 7 h 27"/>
                <a:gd name="T10" fmla="*/ 73 w 85"/>
                <a:gd name="T11" fmla="*/ 9 h 27"/>
                <a:gd name="T12" fmla="*/ 60 w 85"/>
                <a:gd name="T13" fmla="*/ 11 h 27"/>
                <a:gd name="T14" fmla="*/ 43 w 85"/>
                <a:gd name="T15" fmla="*/ 12 h 27"/>
                <a:gd name="T16" fmla="*/ 43 w 85"/>
                <a:gd name="T17" fmla="*/ 12 h 27"/>
                <a:gd name="T18" fmla="*/ 27 w 85"/>
                <a:gd name="T19" fmla="*/ 11 h 27"/>
                <a:gd name="T20" fmla="*/ 13 w 85"/>
                <a:gd name="T21" fmla="*/ 9 h 27"/>
                <a:gd name="T22" fmla="*/ 7 w 85"/>
                <a:gd name="T23" fmla="*/ 7 h 27"/>
                <a:gd name="T24" fmla="*/ 4 w 85"/>
                <a:gd name="T25" fmla="*/ 5 h 27"/>
                <a:gd name="T26" fmla="*/ 1 w 85"/>
                <a:gd name="T27" fmla="*/ 2 h 27"/>
                <a:gd name="T28" fmla="*/ 0 w 85"/>
                <a:gd name="T29" fmla="*/ 0 h 27"/>
                <a:gd name="T30" fmla="*/ 0 w 85"/>
                <a:gd name="T31" fmla="*/ 17 h 27"/>
                <a:gd name="T32" fmla="*/ 0 w 85"/>
                <a:gd name="T33" fmla="*/ 17 h 27"/>
                <a:gd name="T34" fmla="*/ 1 w 85"/>
                <a:gd name="T35" fmla="*/ 19 h 27"/>
                <a:gd name="T36" fmla="*/ 4 w 85"/>
                <a:gd name="T37" fmla="*/ 21 h 27"/>
                <a:gd name="T38" fmla="*/ 7 w 85"/>
                <a:gd name="T39" fmla="*/ 22 h 27"/>
                <a:gd name="T40" fmla="*/ 13 w 85"/>
                <a:gd name="T41" fmla="*/ 24 h 27"/>
                <a:gd name="T42" fmla="*/ 27 w 85"/>
                <a:gd name="T43" fmla="*/ 26 h 27"/>
                <a:gd name="T44" fmla="*/ 43 w 85"/>
                <a:gd name="T45" fmla="*/ 27 h 27"/>
                <a:gd name="T46" fmla="*/ 43 w 85"/>
                <a:gd name="T47" fmla="*/ 27 h 27"/>
                <a:gd name="T48" fmla="*/ 60 w 85"/>
                <a:gd name="T49" fmla="*/ 26 h 27"/>
                <a:gd name="T50" fmla="*/ 73 w 85"/>
                <a:gd name="T51" fmla="*/ 24 h 27"/>
                <a:gd name="T52" fmla="*/ 78 w 85"/>
                <a:gd name="T53" fmla="*/ 22 h 27"/>
                <a:gd name="T54" fmla="*/ 82 w 85"/>
                <a:gd name="T55" fmla="*/ 21 h 27"/>
                <a:gd name="T56" fmla="*/ 84 w 85"/>
                <a:gd name="T57" fmla="*/ 19 h 27"/>
                <a:gd name="T58" fmla="*/ 85 w 85"/>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27">
                  <a:moveTo>
                    <a:pt x="85" y="0"/>
                  </a:moveTo>
                  <a:lnTo>
                    <a:pt x="85" y="0"/>
                  </a:lnTo>
                  <a:lnTo>
                    <a:pt x="84" y="2"/>
                  </a:lnTo>
                  <a:lnTo>
                    <a:pt x="82" y="5"/>
                  </a:lnTo>
                  <a:lnTo>
                    <a:pt x="78" y="7"/>
                  </a:lnTo>
                  <a:lnTo>
                    <a:pt x="73" y="9"/>
                  </a:lnTo>
                  <a:lnTo>
                    <a:pt x="60" y="11"/>
                  </a:lnTo>
                  <a:lnTo>
                    <a:pt x="43" y="12"/>
                  </a:lnTo>
                  <a:lnTo>
                    <a:pt x="43" y="12"/>
                  </a:lnTo>
                  <a:lnTo>
                    <a:pt x="27" y="11"/>
                  </a:lnTo>
                  <a:lnTo>
                    <a:pt x="13" y="9"/>
                  </a:lnTo>
                  <a:lnTo>
                    <a:pt x="7" y="7"/>
                  </a:lnTo>
                  <a:lnTo>
                    <a:pt x="4" y="5"/>
                  </a:lnTo>
                  <a:lnTo>
                    <a:pt x="1" y="2"/>
                  </a:lnTo>
                  <a:lnTo>
                    <a:pt x="0" y="0"/>
                  </a:lnTo>
                  <a:lnTo>
                    <a:pt x="0" y="17"/>
                  </a:lnTo>
                  <a:lnTo>
                    <a:pt x="0" y="17"/>
                  </a:lnTo>
                  <a:lnTo>
                    <a:pt x="1" y="19"/>
                  </a:lnTo>
                  <a:lnTo>
                    <a:pt x="4" y="21"/>
                  </a:lnTo>
                  <a:lnTo>
                    <a:pt x="7" y="22"/>
                  </a:lnTo>
                  <a:lnTo>
                    <a:pt x="13" y="24"/>
                  </a:lnTo>
                  <a:lnTo>
                    <a:pt x="27" y="26"/>
                  </a:lnTo>
                  <a:lnTo>
                    <a:pt x="43" y="27"/>
                  </a:lnTo>
                  <a:lnTo>
                    <a:pt x="43" y="27"/>
                  </a:lnTo>
                  <a:lnTo>
                    <a:pt x="60" y="26"/>
                  </a:lnTo>
                  <a:lnTo>
                    <a:pt x="73" y="24"/>
                  </a:lnTo>
                  <a:lnTo>
                    <a:pt x="78" y="22"/>
                  </a:lnTo>
                  <a:lnTo>
                    <a:pt x="82" y="21"/>
                  </a:lnTo>
                  <a:lnTo>
                    <a:pt x="84" y="19"/>
                  </a:lnTo>
                  <a:lnTo>
                    <a:pt x="85"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8" name="Freeform 499"/>
            <p:cNvSpPr>
              <a:spLocks/>
            </p:cNvSpPr>
            <p:nvPr/>
          </p:nvSpPr>
          <p:spPr bwMode="auto">
            <a:xfrm>
              <a:off x="3060701" y="1878013"/>
              <a:ext cx="134938" cy="23813"/>
            </a:xfrm>
            <a:custGeom>
              <a:avLst/>
              <a:gdLst>
                <a:gd name="T0" fmla="*/ 85 w 85"/>
                <a:gd name="T1" fmla="*/ 0 h 15"/>
                <a:gd name="T2" fmla="*/ 85 w 85"/>
                <a:gd name="T3" fmla="*/ 0 h 15"/>
                <a:gd name="T4" fmla="*/ 84 w 85"/>
                <a:gd name="T5" fmla="*/ 2 h 15"/>
                <a:gd name="T6" fmla="*/ 82 w 85"/>
                <a:gd name="T7" fmla="*/ 4 h 15"/>
                <a:gd name="T8" fmla="*/ 78 w 85"/>
                <a:gd name="T9" fmla="*/ 5 h 15"/>
                <a:gd name="T10" fmla="*/ 73 w 85"/>
                <a:gd name="T11" fmla="*/ 7 h 15"/>
                <a:gd name="T12" fmla="*/ 60 w 85"/>
                <a:gd name="T13" fmla="*/ 9 h 15"/>
                <a:gd name="T14" fmla="*/ 43 w 85"/>
                <a:gd name="T15" fmla="*/ 10 h 15"/>
                <a:gd name="T16" fmla="*/ 43 w 85"/>
                <a:gd name="T17" fmla="*/ 10 h 15"/>
                <a:gd name="T18" fmla="*/ 27 w 85"/>
                <a:gd name="T19" fmla="*/ 9 h 15"/>
                <a:gd name="T20" fmla="*/ 13 w 85"/>
                <a:gd name="T21" fmla="*/ 7 h 15"/>
                <a:gd name="T22" fmla="*/ 7 w 85"/>
                <a:gd name="T23" fmla="*/ 5 h 15"/>
                <a:gd name="T24" fmla="*/ 4 w 85"/>
                <a:gd name="T25" fmla="*/ 4 h 15"/>
                <a:gd name="T26" fmla="*/ 1 w 85"/>
                <a:gd name="T27" fmla="*/ 2 h 15"/>
                <a:gd name="T28" fmla="*/ 0 w 85"/>
                <a:gd name="T29" fmla="*/ 0 h 15"/>
                <a:gd name="T30" fmla="*/ 0 w 85"/>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5">
                  <a:moveTo>
                    <a:pt x="85" y="0"/>
                  </a:moveTo>
                  <a:lnTo>
                    <a:pt x="85" y="0"/>
                  </a:lnTo>
                  <a:lnTo>
                    <a:pt x="84" y="2"/>
                  </a:lnTo>
                  <a:lnTo>
                    <a:pt x="82" y="4"/>
                  </a:lnTo>
                  <a:lnTo>
                    <a:pt x="78" y="5"/>
                  </a:lnTo>
                  <a:lnTo>
                    <a:pt x="73" y="7"/>
                  </a:lnTo>
                  <a:lnTo>
                    <a:pt x="60" y="9"/>
                  </a:lnTo>
                  <a:lnTo>
                    <a:pt x="43" y="10"/>
                  </a:lnTo>
                  <a:lnTo>
                    <a:pt x="43" y="10"/>
                  </a:lnTo>
                  <a:lnTo>
                    <a:pt x="27" y="9"/>
                  </a:lnTo>
                  <a:lnTo>
                    <a:pt x="13" y="7"/>
                  </a:lnTo>
                  <a:lnTo>
                    <a:pt x="7" y="5"/>
                  </a:lnTo>
                  <a:lnTo>
                    <a:pt x="4" y="4"/>
                  </a:lnTo>
                  <a:lnTo>
                    <a:pt x="1" y="2"/>
                  </a:lnTo>
                  <a:lnTo>
                    <a:pt x="0" y="0"/>
                  </a:lnTo>
                  <a:lnTo>
                    <a:pt x="0" y="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9" name="Freeform 500"/>
            <p:cNvSpPr>
              <a:spLocks/>
            </p:cNvSpPr>
            <p:nvPr/>
          </p:nvSpPr>
          <p:spPr bwMode="auto">
            <a:xfrm>
              <a:off x="3060701" y="1852613"/>
              <a:ext cx="134938" cy="23813"/>
            </a:xfrm>
            <a:custGeom>
              <a:avLst/>
              <a:gdLst>
                <a:gd name="T0" fmla="*/ 85 w 85"/>
                <a:gd name="T1" fmla="*/ 0 h 15"/>
                <a:gd name="T2" fmla="*/ 85 w 85"/>
                <a:gd name="T3" fmla="*/ 0 h 15"/>
                <a:gd name="T4" fmla="*/ 84 w 85"/>
                <a:gd name="T5" fmla="*/ 2 h 15"/>
                <a:gd name="T6" fmla="*/ 82 w 85"/>
                <a:gd name="T7" fmla="*/ 4 h 15"/>
                <a:gd name="T8" fmla="*/ 78 w 85"/>
                <a:gd name="T9" fmla="*/ 6 h 15"/>
                <a:gd name="T10" fmla="*/ 73 w 85"/>
                <a:gd name="T11" fmla="*/ 7 h 15"/>
                <a:gd name="T12" fmla="*/ 60 w 85"/>
                <a:gd name="T13" fmla="*/ 9 h 15"/>
                <a:gd name="T14" fmla="*/ 43 w 85"/>
                <a:gd name="T15" fmla="*/ 10 h 15"/>
                <a:gd name="T16" fmla="*/ 43 w 85"/>
                <a:gd name="T17" fmla="*/ 10 h 15"/>
                <a:gd name="T18" fmla="*/ 27 w 85"/>
                <a:gd name="T19" fmla="*/ 9 h 15"/>
                <a:gd name="T20" fmla="*/ 13 w 85"/>
                <a:gd name="T21" fmla="*/ 7 h 15"/>
                <a:gd name="T22" fmla="*/ 7 w 85"/>
                <a:gd name="T23" fmla="*/ 6 h 15"/>
                <a:gd name="T24" fmla="*/ 4 w 85"/>
                <a:gd name="T25" fmla="*/ 4 h 15"/>
                <a:gd name="T26" fmla="*/ 1 w 85"/>
                <a:gd name="T27" fmla="*/ 2 h 15"/>
                <a:gd name="T28" fmla="*/ 0 w 85"/>
                <a:gd name="T29" fmla="*/ 0 h 15"/>
                <a:gd name="T30" fmla="*/ 0 w 85"/>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5">
                  <a:moveTo>
                    <a:pt x="85" y="0"/>
                  </a:moveTo>
                  <a:lnTo>
                    <a:pt x="85" y="0"/>
                  </a:lnTo>
                  <a:lnTo>
                    <a:pt x="84" y="2"/>
                  </a:lnTo>
                  <a:lnTo>
                    <a:pt x="82" y="4"/>
                  </a:lnTo>
                  <a:lnTo>
                    <a:pt x="78" y="6"/>
                  </a:lnTo>
                  <a:lnTo>
                    <a:pt x="73" y="7"/>
                  </a:lnTo>
                  <a:lnTo>
                    <a:pt x="60" y="9"/>
                  </a:lnTo>
                  <a:lnTo>
                    <a:pt x="43" y="10"/>
                  </a:lnTo>
                  <a:lnTo>
                    <a:pt x="43" y="10"/>
                  </a:lnTo>
                  <a:lnTo>
                    <a:pt x="27" y="9"/>
                  </a:lnTo>
                  <a:lnTo>
                    <a:pt x="13" y="7"/>
                  </a:lnTo>
                  <a:lnTo>
                    <a:pt x="7" y="6"/>
                  </a:lnTo>
                  <a:lnTo>
                    <a:pt x="4" y="4"/>
                  </a:lnTo>
                  <a:lnTo>
                    <a:pt x="1" y="2"/>
                  </a:lnTo>
                  <a:lnTo>
                    <a:pt x="0" y="0"/>
                  </a:lnTo>
                  <a:lnTo>
                    <a:pt x="0" y="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0" name="Line 501"/>
            <p:cNvSpPr>
              <a:spLocks noChangeShapeType="1"/>
            </p:cNvSpPr>
            <p:nvPr/>
          </p:nvSpPr>
          <p:spPr bwMode="auto">
            <a:xfrm>
              <a:off x="3195638" y="1876425"/>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1" name="Freeform 502"/>
            <p:cNvSpPr>
              <a:spLocks/>
            </p:cNvSpPr>
            <p:nvPr/>
          </p:nvSpPr>
          <p:spPr bwMode="auto">
            <a:xfrm>
              <a:off x="3060701" y="1825625"/>
              <a:ext cx="134938" cy="26988"/>
            </a:xfrm>
            <a:custGeom>
              <a:avLst/>
              <a:gdLst>
                <a:gd name="T0" fmla="*/ 85 w 85"/>
                <a:gd name="T1" fmla="*/ 0 h 17"/>
                <a:gd name="T2" fmla="*/ 85 w 85"/>
                <a:gd name="T3" fmla="*/ 0 h 17"/>
                <a:gd name="T4" fmla="*/ 84 w 85"/>
                <a:gd name="T5" fmla="*/ 2 h 17"/>
                <a:gd name="T6" fmla="*/ 82 w 85"/>
                <a:gd name="T7" fmla="*/ 4 h 17"/>
                <a:gd name="T8" fmla="*/ 78 w 85"/>
                <a:gd name="T9" fmla="*/ 6 h 17"/>
                <a:gd name="T10" fmla="*/ 73 w 85"/>
                <a:gd name="T11" fmla="*/ 8 h 17"/>
                <a:gd name="T12" fmla="*/ 60 w 85"/>
                <a:gd name="T13" fmla="*/ 10 h 17"/>
                <a:gd name="T14" fmla="*/ 43 w 85"/>
                <a:gd name="T15" fmla="*/ 11 h 17"/>
                <a:gd name="T16" fmla="*/ 43 w 85"/>
                <a:gd name="T17" fmla="*/ 11 h 17"/>
                <a:gd name="T18" fmla="*/ 27 w 85"/>
                <a:gd name="T19" fmla="*/ 10 h 17"/>
                <a:gd name="T20" fmla="*/ 13 w 85"/>
                <a:gd name="T21" fmla="*/ 8 h 17"/>
                <a:gd name="T22" fmla="*/ 7 w 85"/>
                <a:gd name="T23" fmla="*/ 6 h 17"/>
                <a:gd name="T24" fmla="*/ 4 w 85"/>
                <a:gd name="T25" fmla="*/ 4 h 17"/>
                <a:gd name="T26" fmla="*/ 1 w 85"/>
                <a:gd name="T27" fmla="*/ 2 h 17"/>
                <a:gd name="T28" fmla="*/ 0 w 85"/>
                <a:gd name="T29" fmla="*/ 0 h 17"/>
                <a:gd name="T30" fmla="*/ 0 w 85"/>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7">
                  <a:moveTo>
                    <a:pt x="85" y="0"/>
                  </a:moveTo>
                  <a:lnTo>
                    <a:pt x="85" y="0"/>
                  </a:lnTo>
                  <a:lnTo>
                    <a:pt x="84" y="2"/>
                  </a:lnTo>
                  <a:lnTo>
                    <a:pt x="82" y="4"/>
                  </a:lnTo>
                  <a:lnTo>
                    <a:pt x="78" y="6"/>
                  </a:lnTo>
                  <a:lnTo>
                    <a:pt x="73" y="8"/>
                  </a:lnTo>
                  <a:lnTo>
                    <a:pt x="60" y="10"/>
                  </a:lnTo>
                  <a:lnTo>
                    <a:pt x="43" y="11"/>
                  </a:lnTo>
                  <a:lnTo>
                    <a:pt x="43" y="11"/>
                  </a:lnTo>
                  <a:lnTo>
                    <a:pt x="27" y="10"/>
                  </a:lnTo>
                  <a:lnTo>
                    <a:pt x="13" y="8"/>
                  </a:lnTo>
                  <a:lnTo>
                    <a:pt x="7" y="6"/>
                  </a:lnTo>
                  <a:lnTo>
                    <a:pt x="4" y="4"/>
                  </a:lnTo>
                  <a:lnTo>
                    <a:pt x="1" y="2"/>
                  </a:lnTo>
                  <a:lnTo>
                    <a:pt x="0" y="0"/>
                  </a:lnTo>
                  <a:lnTo>
                    <a:pt x="0"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2" name="Freeform 503"/>
            <p:cNvSpPr>
              <a:spLocks/>
            </p:cNvSpPr>
            <p:nvPr/>
          </p:nvSpPr>
          <p:spPr bwMode="auto">
            <a:xfrm>
              <a:off x="3060701" y="1809750"/>
              <a:ext cx="134938" cy="15875"/>
            </a:xfrm>
            <a:custGeom>
              <a:avLst/>
              <a:gdLst>
                <a:gd name="T0" fmla="*/ 0 w 85"/>
                <a:gd name="T1" fmla="*/ 10 h 10"/>
                <a:gd name="T2" fmla="*/ 0 w 85"/>
                <a:gd name="T3" fmla="*/ 10 h 10"/>
                <a:gd name="T4" fmla="*/ 1 w 85"/>
                <a:gd name="T5" fmla="*/ 8 h 10"/>
                <a:gd name="T6" fmla="*/ 4 w 85"/>
                <a:gd name="T7" fmla="*/ 6 h 10"/>
                <a:gd name="T8" fmla="*/ 8 w 85"/>
                <a:gd name="T9" fmla="*/ 4 h 10"/>
                <a:gd name="T10" fmla="*/ 13 w 85"/>
                <a:gd name="T11" fmla="*/ 3 h 10"/>
                <a:gd name="T12" fmla="*/ 27 w 85"/>
                <a:gd name="T13" fmla="*/ 1 h 10"/>
                <a:gd name="T14" fmla="*/ 43 w 85"/>
                <a:gd name="T15" fmla="*/ 0 h 10"/>
                <a:gd name="T16" fmla="*/ 43 w 85"/>
                <a:gd name="T17" fmla="*/ 0 h 10"/>
                <a:gd name="T18" fmla="*/ 60 w 85"/>
                <a:gd name="T19" fmla="*/ 1 h 10"/>
                <a:gd name="T20" fmla="*/ 73 w 85"/>
                <a:gd name="T21" fmla="*/ 3 h 10"/>
                <a:gd name="T22" fmla="*/ 78 w 85"/>
                <a:gd name="T23" fmla="*/ 4 h 10"/>
                <a:gd name="T24" fmla="*/ 82 w 85"/>
                <a:gd name="T25" fmla="*/ 6 h 10"/>
                <a:gd name="T26" fmla="*/ 84 w 85"/>
                <a:gd name="T27" fmla="*/ 8 h 10"/>
                <a:gd name="T28" fmla="*/ 85 w 85"/>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0">
                  <a:moveTo>
                    <a:pt x="0" y="10"/>
                  </a:moveTo>
                  <a:lnTo>
                    <a:pt x="0" y="10"/>
                  </a:lnTo>
                  <a:lnTo>
                    <a:pt x="1" y="8"/>
                  </a:lnTo>
                  <a:lnTo>
                    <a:pt x="4" y="6"/>
                  </a:lnTo>
                  <a:lnTo>
                    <a:pt x="8" y="4"/>
                  </a:lnTo>
                  <a:lnTo>
                    <a:pt x="13" y="3"/>
                  </a:lnTo>
                  <a:lnTo>
                    <a:pt x="27" y="1"/>
                  </a:lnTo>
                  <a:lnTo>
                    <a:pt x="43" y="0"/>
                  </a:lnTo>
                  <a:lnTo>
                    <a:pt x="43" y="0"/>
                  </a:lnTo>
                  <a:lnTo>
                    <a:pt x="60" y="1"/>
                  </a:lnTo>
                  <a:lnTo>
                    <a:pt x="73" y="3"/>
                  </a:lnTo>
                  <a:lnTo>
                    <a:pt x="78" y="4"/>
                  </a:lnTo>
                  <a:lnTo>
                    <a:pt x="82" y="6"/>
                  </a:lnTo>
                  <a:lnTo>
                    <a:pt x="84" y="8"/>
                  </a:lnTo>
                  <a:lnTo>
                    <a:pt x="85" y="1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3" name="Freeform 504"/>
            <p:cNvSpPr>
              <a:spLocks/>
            </p:cNvSpPr>
            <p:nvPr/>
          </p:nvSpPr>
          <p:spPr bwMode="auto">
            <a:xfrm>
              <a:off x="2905126" y="1744663"/>
              <a:ext cx="60325" cy="103188"/>
            </a:xfrm>
            <a:custGeom>
              <a:avLst/>
              <a:gdLst>
                <a:gd name="T0" fmla="*/ 32 w 38"/>
                <a:gd name="T1" fmla="*/ 3 h 65"/>
                <a:gd name="T2" fmla="*/ 32 w 38"/>
                <a:gd name="T3" fmla="*/ 3 h 65"/>
                <a:gd name="T4" fmla="*/ 27 w 38"/>
                <a:gd name="T5" fmla="*/ 1 h 65"/>
                <a:gd name="T6" fmla="*/ 23 w 38"/>
                <a:gd name="T7" fmla="*/ 0 h 65"/>
                <a:gd name="T8" fmla="*/ 18 w 38"/>
                <a:gd name="T9" fmla="*/ 0 h 65"/>
                <a:gd name="T10" fmla="*/ 18 w 38"/>
                <a:gd name="T11" fmla="*/ 0 h 65"/>
                <a:gd name="T12" fmla="*/ 11 w 38"/>
                <a:gd name="T13" fmla="*/ 1 h 65"/>
                <a:gd name="T14" fmla="*/ 7 w 38"/>
                <a:gd name="T15" fmla="*/ 3 h 65"/>
                <a:gd name="T16" fmla="*/ 5 w 38"/>
                <a:gd name="T17" fmla="*/ 7 h 65"/>
                <a:gd name="T18" fmla="*/ 4 w 38"/>
                <a:gd name="T19" fmla="*/ 10 h 65"/>
                <a:gd name="T20" fmla="*/ 4 w 38"/>
                <a:gd name="T21" fmla="*/ 10 h 65"/>
                <a:gd name="T22" fmla="*/ 5 w 38"/>
                <a:gd name="T23" fmla="*/ 15 h 65"/>
                <a:gd name="T24" fmla="*/ 7 w 38"/>
                <a:gd name="T25" fmla="*/ 18 h 65"/>
                <a:gd name="T26" fmla="*/ 13 w 38"/>
                <a:gd name="T27" fmla="*/ 21 h 65"/>
                <a:gd name="T28" fmla="*/ 19 w 38"/>
                <a:gd name="T29" fmla="*/ 24 h 65"/>
                <a:gd name="T30" fmla="*/ 19 w 38"/>
                <a:gd name="T31" fmla="*/ 24 h 65"/>
                <a:gd name="T32" fmla="*/ 27 w 38"/>
                <a:gd name="T33" fmla="*/ 27 h 65"/>
                <a:gd name="T34" fmla="*/ 33 w 38"/>
                <a:gd name="T35" fmla="*/ 33 h 65"/>
                <a:gd name="T36" fmla="*/ 35 w 38"/>
                <a:gd name="T37" fmla="*/ 35 h 65"/>
                <a:gd name="T38" fmla="*/ 36 w 38"/>
                <a:gd name="T39" fmla="*/ 38 h 65"/>
                <a:gd name="T40" fmla="*/ 37 w 38"/>
                <a:gd name="T41" fmla="*/ 42 h 65"/>
                <a:gd name="T42" fmla="*/ 38 w 38"/>
                <a:gd name="T43" fmla="*/ 45 h 65"/>
                <a:gd name="T44" fmla="*/ 38 w 38"/>
                <a:gd name="T45" fmla="*/ 45 h 65"/>
                <a:gd name="T46" fmla="*/ 37 w 38"/>
                <a:gd name="T47" fmla="*/ 49 h 65"/>
                <a:gd name="T48" fmla="*/ 36 w 38"/>
                <a:gd name="T49" fmla="*/ 53 h 65"/>
                <a:gd name="T50" fmla="*/ 34 w 38"/>
                <a:gd name="T51" fmla="*/ 56 h 65"/>
                <a:gd name="T52" fmla="*/ 31 w 38"/>
                <a:gd name="T53" fmla="*/ 59 h 65"/>
                <a:gd name="T54" fmla="*/ 28 w 38"/>
                <a:gd name="T55" fmla="*/ 62 h 65"/>
                <a:gd name="T56" fmla="*/ 23 w 38"/>
                <a:gd name="T57" fmla="*/ 64 h 65"/>
                <a:gd name="T58" fmla="*/ 18 w 38"/>
                <a:gd name="T59" fmla="*/ 65 h 65"/>
                <a:gd name="T60" fmla="*/ 11 w 38"/>
                <a:gd name="T61" fmla="*/ 65 h 65"/>
                <a:gd name="T62" fmla="*/ 11 w 38"/>
                <a:gd name="T63" fmla="*/ 65 h 65"/>
                <a:gd name="T64" fmla="*/ 5 w 38"/>
                <a:gd name="T65" fmla="*/ 65 h 65"/>
                <a:gd name="T66" fmla="*/ 0 w 38"/>
                <a:gd name="T6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65">
                  <a:moveTo>
                    <a:pt x="32" y="3"/>
                  </a:moveTo>
                  <a:lnTo>
                    <a:pt x="32" y="3"/>
                  </a:lnTo>
                  <a:lnTo>
                    <a:pt x="27" y="1"/>
                  </a:lnTo>
                  <a:lnTo>
                    <a:pt x="23" y="0"/>
                  </a:lnTo>
                  <a:lnTo>
                    <a:pt x="18" y="0"/>
                  </a:lnTo>
                  <a:lnTo>
                    <a:pt x="18" y="0"/>
                  </a:lnTo>
                  <a:lnTo>
                    <a:pt x="11" y="1"/>
                  </a:lnTo>
                  <a:lnTo>
                    <a:pt x="7" y="3"/>
                  </a:lnTo>
                  <a:lnTo>
                    <a:pt x="5" y="7"/>
                  </a:lnTo>
                  <a:lnTo>
                    <a:pt x="4" y="10"/>
                  </a:lnTo>
                  <a:lnTo>
                    <a:pt x="4" y="10"/>
                  </a:lnTo>
                  <a:lnTo>
                    <a:pt x="5" y="15"/>
                  </a:lnTo>
                  <a:lnTo>
                    <a:pt x="7" y="18"/>
                  </a:lnTo>
                  <a:lnTo>
                    <a:pt x="13" y="21"/>
                  </a:lnTo>
                  <a:lnTo>
                    <a:pt x="19" y="24"/>
                  </a:lnTo>
                  <a:lnTo>
                    <a:pt x="19" y="24"/>
                  </a:lnTo>
                  <a:lnTo>
                    <a:pt x="27" y="27"/>
                  </a:lnTo>
                  <a:lnTo>
                    <a:pt x="33" y="33"/>
                  </a:lnTo>
                  <a:lnTo>
                    <a:pt x="35" y="35"/>
                  </a:lnTo>
                  <a:lnTo>
                    <a:pt x="36" y="38"/>
                  </a:lnTo>
                  <a:lnTo>
                    <a:pt x="37" y="42"/>
                  </a:lnTo>
                  <a:lnTo>
                    <a:pt x="38" y="45"/>
                  </a:lnTo>
                  <a:lnTo>
                    <a:pt x="38" y="45"/>
                  </a:lnTo>
                  <a:lnTo>
                    <a:pt x="37" y="49"/>
                  </a:lnTo>
                  <a:lnTo>
                    <a:pt x="36" y="53"/>
                  </a:lnTo>
                  <a:lnTo>
                    <a:pt x="34" y="56"/>
                  </a:lnTo>
                  <a:lnTo>
                    <a:pt x="31" y="59"/>
                  </a:lnTo>
                  <a:lnTo>
                    <a:pt x="28" y="62"/>
                  </a:lnTo>
                  <a:lnTo>
                    <a:pt x="23" y="64"/>
                  </a:lnTo>
                  <a:lnTo>
                    <a:pt x="18" y="65"/>
                  </a:lnTo>
                  <a:lnTo>
                    <a:pt x="11" y="65"/>
                  </a:lnTo>
                  <a:lnTo>
                    <a:pt x="11" y="65"/>
                  </a:lnTo>
                  <a:lnTo>
                    <a:pt x="5" y="65"/>
                  </a:lnTo>
                  <a:lnTo>
                    <a:pt x="0" y="6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4" name="Line 505"/>
            <p:cNvSpPr>
              <a:spLocks noChangeShapeType="1"/>
            </p:cNvSpPr>
            <p:nvPr/>
          </p:nvSpPr>
          <p:spPr bwMode="auto">
            <a:xfrm>
              <a:off x="2935288" y="1719263"/>
              <a:ext cx="0" cy="153988"/>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spTree>
    <p:extLst>
      <p:ext uri="{BB962C8B-B14F-4D97-AF65-F5344CB8AC3E}">
        <p14:creationId xmlns:p14="http://schemas.microsoft.com/office/powerpoint/2010/main" val="1357686558"/>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strona koncowa_ciemny">
    <p:spTree>
      <p:nvGrpSpPr>
        <p:cNvPr id="1" name=""/>
        <p:cNvGrpSpPr/>
        <p:nvPr/>
      </p:nvGrpSpPr>
      <p:grpSpPr>
        <a:xfrm>
          <a:off x="0" y="0"/>
          <a:ext cx="0" cy="0"/>
          <a:chOff x="0" y="0"/>
          <a:chExt cx="0" cy="0"/>
        </a:xfrm>
      </p:grpSpPr>
      <p:sp>
        <p:nvSpPr>
          <p:cNvPr id="3" name="Prostokąt 2">
            <a:extLst>
              <a:ext uri="{FF2B5EF4-FFF2-40B4-BE49-F238E27FC236}">
                <a16:creationId xmlns:a16="http://schemas.microsoft.com/office/drawing/2014/main" id="{DAA7E2D6-CF0F-48F7-8420-FD21B0B30903}"/>
              </a:ext>
            </a:extLst>
          </p:cNvPr>
          <p:cNvSpPr/>
          <p:nvPr userDrawn="1"/>
        </p:nvSpPr>
        <p:spPr>
          <a:xfrm>
            <a:off x="0" y="0"/>
            <a:ext cx="9144000" cy="51332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41" name="Grupa 40"/>
          <p:cNvGrpSpPr/>
          <p:nvPr userDrawn="1"/>
        </p:nvGrpSpPr>
        <p:grpSpPr>
          <a:xfrm>
            <a:off x="3818216" y="5610391"/>
            <a:ext cx="709945" cy="792088"/>
            <a:chOff x="3951130" y="2132856"/>
            <a:chExt cx="2298915" cy="2564904"/>
          </a:xfrm>
        </p:grpSpPr>
        <p:sp>
          <p:nvSpPr>
            <p:cNvPr id="42" name="Freeform 164"/>
            <p:cNvSpPr>
              <a:spLocks noEditPoints="1"/>
            </p:cNvSpPr>
            <p:nvPr/>
          </p:nvSpPr>
          <p:spPr bwMode="auto">
            <a:xfrm>
              <a:off x="4744350" y="3897415"/>
              <a:ext cx="112215" cy="179306"/>
            </a:xfrm>
            <a:custGeom>
              <a:avLst/>
              <a:gdLst>
                <a:gd name="T0" fmla="*/ 198 w 567"/>
                <a:gd name="T1" fmla="*/ 547 h 906"/>
                <a:gd name="T2" fmla="*/ 109 w 567"/>
                <a:gd name="T3" fmla="*/ 881 h 906"/>
                <a:gd name="T4" fmla="*/ 107 w 567"/>
                <a:gd name="T5" fmla="*/ 890 h 906"/>
                <a:gd name="T6" fmla="*/ 100 w 567"/>
                <a:gd name="T7" fmla="*/ 901 h 906"/>
                <a:gd name="T8" fmla="*/ 87 w 567"/>
                <a:gd name="T9" fmla="*/ 906 h 906"/>
                <a:gd name="T10" fmla="*/ 17 w 567"/>
                <a:gd name="T11" fmla="*/ 905 h 906"/>
                <a:gd name="T12" fmla="*/ 6 w 567"/>
                <a:gd name="T13" fmla="*/ 898 h 906"/>
                <a:gd name="T14" fmla="*/ 0 w 567"/>
                <a:gd name="T15" fmla="*/ 886 h 906"/>
                <a:gd name="T16" fmla="*/ 0 w 567"/>
                <a:gd name="T17" fmla="*/ 40 h 906"/>
                <a:gd name="T18" fmla="*/ 4 w 567"/>
                <a:gd name="T19" fmla="*/ 24 h 906"/>
                <a:gd name="T20" fmla="*/ 16 w 567"/>
                <a:gd name="T21" fmla="*/ 13 h 906"/>
                <a:gd name="T22" fmla="*/ 29 w 567"/>
                <a:gd name="T23" fmla="*/ 10 h 906"/>
                <a:gd name="T24" fmla="*/ 175 w 567"/>
                <a:gd name="T25" fmla="*/ 1 h 906"/>
                <a:gd name="T26" fmla="*/ 265 w 567"/>
                <a:gd name="T27" fmla="*/ 1 h 906"/>
                <a:gd name="T28" fmla="*/ 365 w 567"/>
                <a:gd name="T29" fmla="*/ 13 h 906"/>
                <a:gd name="T30" fmla="*/ 435 w 567"/>
                <a:gd name="T31" fmla="*/ 38 h 906"/>
                <a:gd name="T32" fmla="*/ 471 w 567"/>
                <a:gd name="T33" fmla="*/ 58 h 906"/>
                <a:gd name="T34" fmla="*/ 502 w 567"/>
                <a:gd name="T35" fmla="*/ 83 h 906"/>
                <a:gd name="T36" fmla="*/ 528 w 567"/>
                <a:gd name="T37" fmla="*/ 116 h 906"/>
                <a:gd name="T38" fmla="*/ 547 w 567"/>
                <a:gd name="T39" fmla="*/ 152 h 906"/>
                <a:gd name="T40" fmla="*/ 561 w 567"/>
                <a:gd name="T41" fmla="*/ 195 h 906"/>
                <a:gd name="T42" fmla="*/ 567 w 567"/>
                <a:gd name="T43" fmla="*/ 244 h 906"/>
                <a:gd name="T44" fmla="*/ 567 w 567"/>
                <a:gd name="T45" fmla="*/ 277 h 906"/>
                <a:gd name="T46" fmla="*/ 563 w 567"/>
                <a:gd name="T47" fmla="*/ 331 h 906"/>
                <a:gd name="T48" fmla="*/ 553 w 567"/>
                <a:gd name="T49" fmla="*/ 377 h 906"/>
                <a:gd name="T50" fmla="*/ 536 w 567"/>
                <a:gd name="T51" fmla="*/ 417 h 906"/>
                <a:gd name="T52" fmla="*/ 511 w 567"/>
                <a:gd name="T53" fmla="*/ 452 h 906"/>
                <a:gd name="T54" fmla="*/ 483 w 567"/>
                <a:gd name="T55" fmla="*/ 480 h 906"/>
                <a:gd name="T56" fmla="*/ 447 w 567"/>
                <a:gd name="T57" fmla="*/ 503 h 906"/>
                <a:gd name="T58" fmla="*/ 394 w 567"/>
                <a:gd name="T59" fmla="*/ 526 h 906"/>
                <a:gd name="T60" fmla="*/ 299 w 567"/>
                <a:gd name="T61" fmla="*/ 544 h 906"/>
                <a:gd name="T62" fmla="*/ 229 w 567"/>
                <a:gd name="T63" fmla="*/ 548 h 906"/>
                <a:gd name="T64" fmla="*/ 456 w 567"/>
                <a:gd name="T65" fmla="*/ 239 h 906"/>
                <a:gd name="T66" fmla="*/ 444 w 567"/>
                <a:gd name="T67" fmla="*/ 184 h 906"/>
                <a:gd name="T68" fmla="*/ 415 w 567"/>
                <a:gd name="T69" fmla="*/ 143 h 906"/>
                <a:gd name="T70" fmla="*/ 369 w 567"/>
                <a:gd name="T71" fmla="*/ 114 h 906"/>
                <a:gd name="T72" fmla="*/ 308 w 567"/>
                <a:gd name="T73" fmla="*/ 98 h 906"/>
                <a:gd name="T74" fmla="*/ 229 w 567"/>
                <a:gd name="T75" fmla="*/ 93 h 906"/>
                <a:gd name="T76" fmla="*/ 109 w 567"/>
                <a:gd name="T77" fmla="*/ 97 h 906"/>
                <a:gd name="T78" fmla="*/ 167 w 567"/>
                <a:gd name="T79" fmla="*/ 454 h 906"/>
                <a:gd name="T80" fmla="*/ 229 w 567"/>
                <a:gd name="T81" fmla="*/ 456 h 906"/>
                <a:gd name="T82" fmla="*/ 312 w 567"/>
                <a:gd name="T83" fmla="*/ 450 h 906"/>
                <a:gd name="T84" fmla="*/ 374 w 567"/>
                <a:gd name="T85" fmla="*/ 433 h 906"/>
                <a:gd name="T86" fmla="*/ 417 w 567"/>
                <a:gd name="T87" fmla="*/ 402 h 906"/>
                <a:gd name="T88" fmla="*/ 445 w 567"/>
                <a:gd name="T89" fmla="*/ 359 h 906"/>
                <a:gd name="T90" fmla="*/ 456 w 567"/>
                <a:gd name="T91" fmla="*/ 30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7" h="906">
                  <a:moveTo>
                    <a:pt x="229" y="548"/>
                  </a:moveTo>
                  <a:lnTo>
                    <a:pt x="229" y="548"/>
                  </a:lnTo>
                  <a:lnTo>
                    <a:pt x="198" y="547"/>
                  </a:lnTo>
                  <a:lnTo>
                    <a:pt x="166" y="546"/>
                  </a:lnTo>
                  <a:lnTo>
                    <a:pt x="109" y="542"/>
                  </a:lnTo>
                  <a:lnTo>
                    <a:pt x="109" y="881"/>
                  </a:lnTo>
                  <a:lnTo>
                    <a:pt x="109" y="881"/>
                  </a:lnTo>
                  <a:lnTo>
                    <a:pt x="108" y="885"/>
                  </a:lnTo>
                  <a:lnTo>
                    <a:pt x="107" y="890"/>
                  </a:lnTo>
                  <a:lnTo>
                    <a:pt x="105" y="894"/>
                  </a:lnTo>
                  <a:lnTo>
                    <a:pt x="102" y="898"/>
                  </a:lnTo>
                  <a:lnTo>
                    <a:pt x="100" y="901"/>
                  </a:lnTo>
                  <a:lnTo>
                    <a:pt x="95" y="904"/>
                  </a:lnTo>
                  <a:lnTo>
                    <a:pt x="92" y="905"/>
                  </a:lnTo>
                  <a:lnTo>
                    <a:pt x="87" y="906"/>
                  </a:lnTo>
                  <a:lnTo>
                    <a:pt x="22" y="906"/>
                  </a:lnTo>
                  <a:lnTo>
                    <a:pt x="22" y="906"/>
                  </a:lnTo>
                  <a:lnTo>
                    <a:pt x="17" y="905"/>
                  </a:lnTo>
                  <a:lnTo>
                    <a:pt x="12" y="904"/>
                  </a:lnTo>
                  <a:lnTo>
                    <a:pt x="9" y="901"/>
                  </a:lnTo>
                  <a:lnTo>
                    <a:pt x="6" y="898"/>
                  </a:lnTo>
                  <a:lnTo>
                    <a:pt x="3" y="894"/>
                  </a:lnTo>
                  <a:lnTo>
                    <a:pt x="1" y="891"/>
                  </a:lnTo>
                  <a:lnTo>
                    <a:pt x="0" y="886"/>
                  </a:lnTo>
                  <a:lnTo>
                    <a:pt x="0" y="881"/>
                  </a:lnTo>
                  <a:lnTo>
                    <a:pt x="0" y="40"/>
                  </a:lnTo>
                  <a:lnTo>
                    <a:pt x="0" y="40"/>
                  </a:lnTo>
                  <a:lnTo>
                    <a:pt x="0" y="34"/>
                  </a:lnTo>
                  <a:lnTo>
                    <a:pt x="2" y="28"/>
                  </a:lnTo>
                  <a:lnTo>
                    <a:pt x="4" y="24"/>
                  </a:lnTo>
                  <a:lnTo>
                    <a:pt x="8" y="19"/>
                  </a:lnTo>
                  <a:lnTo>
                    <a:pt x="11" y="16"/>
                  </a:lnTo>
                  <a:lnTo>
                    <a:pt x="16" y="13"/>
                  </a:lnTo>
                  <a:lnTo>
                    <a:pt x="22" y="11"/>
                  </a:lnTo>
                  <a:lnTo>
                    <a:pt x="29" y="10"/>
                  </a:lnTo>
                  <a:lnTo>
                    <a:pt x="29" y="10"/>
                  </a:lnTo>
                  <a:lnTo>
                    <a:pt x="72" y="5"/>
                  </a:lnTo>
                  <a:lnTo>
                    <a:pt x="123" y="2"/>
                  </a:lnTo>
                  <a:lnTo>
                    <a:pt x="175" y="1"/>
                  </a:lnTo>
                  <a:lnTo>
                    <a:pt x="229" y="0"/>
                  </a:lnTo>
                  <a:lnTo>
                    <a:pt x="229" y="0"/>
                  </a:lnTo>
                  <a:lnTo>
                    <a:pt x="265" y="1"/>
                  </a:lnTo>
                  <a:lnTo>
                    <a:pt x="299" y="3"/>
                  </a:lnTo>
                  <a:lnTo>
                    <a:pt x="333" y="8"/>
                  </a:lnTo>
                  <a:lnTo>
                    <a:pt x="365" y="13"/>
                  </a:lnTo>
                  <a:lnTo>
                    <a:pt x="394" y="21"/>
                  </a:lnTo>
                  <a:lnTo>
                    <a:pt x="422" y="32"/>
                  </a:lnTo>
                  <a:lnTo>
                    <a:pt x="435" y="38"/>
                  </a:lnTo>
                  <a:lnTo>
                    <a:pt x="447" y="43"/>
                  </a:lnTo>
                  <a:lnTo>
                    <a:pt x="460" y="50"/>
                  </a:lnTo>
                  <a:lnTo>
                    <a:pt x="471" y="58"/>
                  </a:lnTo>
                  <a:lnTo>
                    <a:pt x="483" y="66"/>
                  </a:lnTo>
                  <a:lnTo>
                    <a:pt x="493" y="74"/>
                  </a:lnTo>
                  <a:lnTo>
                    <a:pt x="502" y="83"/>
                  </a:lnTo>
                  <a:lnTo>
                    <a:pt x="511" y="94"/>
                  </a:lnTo>
                  <a:lnTo>
                    <a:pt x="521" y="104"/>
                  </a:lnTo>
                  <a:lnTo>
                    <a:pt x="528" y="116"/>
                  </a:lnTo>
                  <a:lnTo>
                    <a:pt x="536" y="127"/>
                  </a:lnTo>
                  <a:lnTo>
                    <a:pt x="541" y="138"/>
                  </a:lnTo>
                  <a:lnTo>
                    <a:pt x="547" y="152"/>
                  </a:lnTo>
                  <a:lnTo>
                    <a:pt x="553" y="166"/>
                  </a:lnTo>
                  <a:lnTo>
                    <a:pt x="557" y="180"/>
                  </a:lnTo>
                  <a:lnTo>
                    <a:pt x="561" y="195"/>
                  </a:lnTo>
                  <a:lnTo>
                    <a:pt x="563" y="211"/>
                  </a:lnTo>
                  <a:lnTo>
                    <a:pt x="565" y="227"/>
                  </a:lnTo>
                  <a:lnTo>
                    <a:pt x="567" y="244"/>
                  </a:lnTo>
                  <a:lnTo>
                    <a:pt x="567" y="262"/>
                  </a:lnTo>
                  <a:lnTo>
                    <a:pt x="567" y="277"/>
                  </a:lnTo>
                  <a:lnTo>
                    <a:pt x="567" y="277"/>
                  </a:lnTo>
                  <a:lnTo>
                    <a:pt x="567" y="296"/>
                  </a:lnTo>
                  <a:lnTo>
                    <a:pt x="565" y="314"/>
                  </a:lnTo>
                  <a:lnTo>
                    <a:pt x="563" y="331"/>
                  </a:lnTo>
                  <a:lnTo>
                    <a:pt x="561" y="347"/>
                  </a:lnTo>
                  <a:lnTo>
                    <a:pt x="557" y="362"/>
                  </a:lnTo>
                  <a:lnTo>
                    <a:pt x="553" y="377"/>
                  </a:lnTo>
                  <a:lnTo>
                    <a:pt x="547" y="392"/>
                  </a:lnTo>
                  <a:lnTo>
                    <a:pt x="541" y="405"/>
                  </a:lnTo>
                  <a:lnTo>
                    <a:pt x="536" y="417"/>
                  </a:lnTo>
                  <a:lnTo>
                    <a:pt x="528" y="430"/>
                  </a:lnTo>
                  <a:lnTo>
                    <a:pt x="521" y="441"/>
                  </a:lnTo>
                  <a:lnTo>
                    <a:pt x="511" y="452"/>
                  </a:lnTo>
                  <a:lnTo>
                    <a:pt x="502" y="462"/>
                  </a:lnTo>
                  <a:lnTo>
                    <a:pt x="493" y="471"/>
                  </a:lnTo>
                  <a:lnTo>
                    <a:pt x="483" y="480"/>
                  </a:lnTo>
                  <a:lnTo>
                    <a:pt x="471" y="488"/>
                  </a:lnTo>
                  <a:lnTo>
                    <a:pt x="460" y="496"/>
                  </a:lnTo>
                  <a:lnTo>
                    <a:pt x="447" y="503"/>
                  </a:lnTo>
                  <a:lnTo>
                    <a:pt x="435" y="510"/>
                  </a:lnTo>
                  <a:lnTo>
                    <a:pt x="422" y="516"/>
                  </a:lnTo>
                  <a:lnTo>
                    <a:pt x="394" y="526"/>
                  </a:lnTo>
                  <a:lnTo>
                    <a:pt x="365" y="534"/>
                  </a:lnTo>
                  <a:lnTo>
                    <a:pt x="333" y="540"/>
                  </a:lnTo>
                  <a:lnTo>
                    <a:pt x="299" y="544"/>
                  </a:lnTo>
                  <a:lnTo>
                    <a:pt x="265" y="547"/>
                  </a:lnTo>
                  <a:lnTo>
                    <a:pt x="229" y="548"/>
                  </a:lnTo>
                  <a:lnTo>
                    <a:pt x="229" y="548"/>
                  </a:lnTo>
                  <a:close/>
                  <a:moveTo>
                    <a:pt x="458" y="262"/>
                  </a:moveTo>
                  <a:lnTo>
                    <a:pt x="458" y="262"/>
                  </a:lnTo>
                  <a:lnTo>
                    <a:pt x="456" y="239"/>
                  </a:lnTo>
                  <a:lnTo>
                    <a:pt x="454" y="220"/>
                  </a:lnTo>
                  <a:lnTo>
                    <a:pt x="450" y="202"/>
                  </a:lnTo>
                  <a:lnTo>
                    <a:pt x="444" y="184"/>
                  </a:lnTo>
                  <a:lnTo>
                    <a:pt x="436" y="168"/>
                  </a:lnTo>
                  <a:lnTo>
                    <a:pt x="427" y="155"/>
                  </a:lnTo>
                  <a:lnTo>
                    <a:pt x="415" y="143"/>
                  </a:lnTo>
                  <a:lnTo>
                    <a:pt x="401" y="132"/>
                  </a:lnTo>
                  <a:lnTo>
                    <a:pt x="386" y="122"/>
                  </a:lnTo>
                  <a:lnTo>
                    <a:pt x="369" y="114"/>
                  </a:lnTo>
                  <a:lnTo>
                    <a:pt x="351" y="107"/>
                  </a:lnTo>
                  <a:lnTo>
                    <a:pt x="330" y="102"/>
                  </a:lnTo>
                  <a:lnTo>
                    <a:pt x="308" y="98"/>
                  </a:lnTo>
                  <a:lnTo>
                    <a:pt x="283" y="95"/>
                  </a:lnTo>
                  <a:lnTo>
                    <a:pt x="257" y="94"/>
                  </a:lnTo>
                  <a:lnTo>
                    <a:pt x="229" y="93"/>
                  </a:lnTo>
                  <a:lnTo>
                    <a:pt x="229" y="93"/>
                  </a:lnTo>
                  <a:lnTo>
                    <a:pt x="165" y="95"/>
                  </a:lnTo>
                  <a:lnTo>
                    <a:pt x="109" y="97"/>
                  </a:lnTo>
                  <a:lnTo>
                    <a:pt x="109" y="452"/>
                  </a:lnTo>
                  <a:lnTo>
                    <a:pt x="109" y="452"/>
                  </a:lnTo>
                  <a:lnTo>
                    <a:pt x="167" y="454"/>
                  </a:lnTo>
                  <a:lnTo>
                    <a:pt x="201" y="456"/>
                  </a:lnTo>
                  <a:lnTo>
                    <a:pt x="229" y="456"/>
                  </a:lnTo>
                  <a:lnTo>
                    <a:pt x="229" y="456"/>
                  </a:lnTo>
                  <a:lnTo>
                    <a:pt x="259" y="456"/>
                  </a:lnTo>
                  <a:lnTo>
                    <a:pt x="287" y="454"/>
                  </a:lnTo>
                  <a:lnTo>
                    <a:pt x="312" y="450"/>
                  </a:lnTo>
                  <a:lnTo>
                    <a:pt x="335" y="446"/>
                  </a:lnTo>
                  <a:lnTo>
                    <a:pt x="355" y="440"/>
                  </a:lnTo>
                  <a:lnTo>
                    <a:pt x="374" y="433"/>
                  </a:lnTo>
                  <a:lnTo>
                    <a:pt x="391" y="424"/>
                  </a:lnTo>
                  <a:lnTo>
                    <a:pt x="405" y="414"/>
                  </a:lnTo>
                  <a:lnTo>
                    <a:pt x="417" y="402"/>
                  </a:lnTo>
                  <a:lnTo>
                    <a:pt x="429" y="390"/>
                  </a:lnTo>
                  <a:lnTo>
                    <a:pt x="438" y="375"/>
                  </a:lnTo>
                  <a:lnTo>
                    <a:pt x="445" y="359"/>
                  </a:lnTo>
                  <a:lnTo>
                    <a:pt x="451" y="340"/>
                  </a:lnTo>
                  <a:lnTo>
                    <a:pt x="454" y="321"/>
                  </a:lnTo>
                  <a:lnTo>
                    <a:pt x="456" y="300"/>
                  </a:lnTo>
                  <a:lnTo>
                    <a:pt x="458" y="277"/>
                  </a:lnTo>
                  <a:lnTo>
                    <a:pt x="458" y="2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3" name="Freeform 165"/>
            <p:cNvSpPr>
              <a:spLocks noEditPoints="1"/>
            </p:cNvSpPr>
            <p:nvPr/>
          </p:nvSpPr>
          <p:spPr bwMode="auto">
            <a:xfrm>
              <a:off x="4873190" y="3943726"/>
              <a:ext cx="96778" cy="134776"/>
            </a:xfrm>
            <a:custGeom>
              <a:avLst/>
              <a:gdLst>
                <a:gd name="T0" fmla="*/ 408 w 487"/>
                <a:gd name="T1" fmla="*/ 673 h 681"/>
                <a:gd name="T2" fmla="*/ 394 w 487"/>
                <a:gd name="T3" fmla="*/ 668 h 681"/>
                <a:gd name="T4" fmla="*/ 385 w 487"/>
                <a:gd name="T5" fmla="*/ 658 h 681"/>
                <a:gd name="T6" fmla="*/ 382 w 487"/>
                <a:gd name="T7" fmla="*/ 621 h 681"/>
                <a:gd name="T8" fmla="*/ 339 w 487"/>
                <a:gd name="T9" fmla="*/ 645 h 681"/>
                <a:gd name="T10" fmla="*/ 270 w 487"/>
                <a:gd name="T11" fmla="*/ 671 h 681"/>
                <a:gd name="T12" fmla="*/ 197 w 487"/>
                <a:gd name="T13" fmla="*/ 681 h 681"/>
                <a:gd name="T14" fmla="*/ 159 w 487"/>
                <a:gd name="T15" fmla="*/ 679 h 681"/>
                <a:gd name="T16" fmla="*/ 106 w 487"/>
                <a:gd name="T17" fmla="*/ 666 h 681"/>
                <a:gd name="T18" fmla="*/ 60 w 487"/>
                <a:gd name="T19" fmla="*/ 640 h 681"/>
                <a:gd name="T20" fmla="*/ 26 w 487"/>
                <a:gd name="T21" fmla="*/ 597 h 681"/>
                <a:gd name="T22" fmla="*/ 5 w 487"/>
                <a:gd name="T23" fmla="*/ 537 h 681"/>
                <a:gd name="T24" fmla="*/ 0 w 487"/>
                <a:gd name="T25" fmla="*/ 471 h 681"/>
                <a:gd name="T26" fmla="*/ 4 w 487"/>
                <a:gd name="T27" fmla="*/ 425 h 681"/>
                <a:gd name="T28" fmla="*/ 24 w 487"/>
                <a:gd name="T29" fmla="*/ 368 h 681"/>
                <a:gd name="T30" fmla="*/ 42 w 487"/>
                <a:gd name="T31" fmla="*/ 344 h 681"/>
                <a:gd name="T32" fmla="*/ 65 w 487"/>
                <a:gd name="T33" fmla="*/ 324 h 681"/>
                <a:gd name="T34" fmla="*/ 129 w 487"/>
                <a:gd name="T35" fmla="*/ 294 h 681"/>
                <a:gd name="T36" fmla="*/ 217 w 487"/>
                <a:gd name="T37" fmla="*/ 278 h 681"/>
                <a:gd name="T38" fmla="*/ 380 w 487"/>
                <a:gd name="T39" fmla="*/ 275 h 681"/>
                <a:gd name="T40" fmla="*/ 380 w 487"/>
                <a:gd name="T41" fmla="*/ 208 h 681"/>
                <a:gd name="T42" fmla="*/ 373 w 487"/>
                <a:gd name="T43" fmla="*/ 162 h 681"/>
                <a:gd name="T44" fmla="*/ 358 w 487"/>
                <a:gd name="T45" fmla="*/ 129 h 681"/>
                <a:gd name="T46" fmla="*/ 333 w 487"/>
                <a:gd name="T47" fmla="*/ 107 h 681"/>
                <a:gd name="T48" fmla="*/ 299 w 487"/>
                <a:gd name="T49" fmla="*/ 95 h 681"/>
                <a:gd name="T50" fmla="*/ 252 w 487"/>
                <a:gd name="T51" fmla="*/ 90 h 681"/>
                <a:gd name="T52" fmla="*/ 147 w 487"/>
                <a:gd name="T53" fmla="*/ 94 h 681"/>
                <a:gd name="T54" fmla="*/ 67 w 487"/>
                <a:gd name="T55" fmla="*/ 100 h 681"/>
                <a:gd name="T56" fmla="*/ 52 w 487"/>
                <a:gd name="T57" fmla="*/ 99 h 681"/>
                <a:gd name="T58" fmla="*/ 43 w 487"/>
                <a:gd name="T59" fmla="*/ 94 h 681"/>
                <a:gd name="T60" fmla="*/ 38 w 487"/>
                <a:gd name="T61" fmla="*/ 81 h 681"/>
                <a:gd name="T62" fmla="*/ 39 w 487"/>
                <a:gd name="T63" fmla="*/ 34 h 681"/>
                <a:gd name="T64" fmla="*/ 45 w 487"/>
                <a:gd name="T65" fmla="*/ 22 h 681"/>
                <a:gd name="T66" fmla="*/ 65 w 487"/>
                <a:gd name="T67" fmla="*/ 16 h 681"/>
                <a:gd name="T68" fmla="*/ 146 w 487"/>
                <a:gd name="T69" fmla="*/ 4 h 681"/>
                <a:gd name="T70" fmla="*/ 252 w 487"/>
                <a:gd name="T71" fmla="*/ 0 h 681"/>
                <a:gd name="T72" fmla="*/ 310 w 487"/>
                <a:gd name="T73" fmla="*/ 4 h 681"/>
                <a:gd name="T74" fmla="*/ 380 w 487"/>
                <a:gd name="T75" fmla="*/ 24 h 681"/>
                <a:gd name="T76" fmla="*/ 432 w 487"/>
                <a:gd name="T77" fmla="*/ 60 h 681"/>
                <a:gd name="T78" fmla="*/ 466 w 487"/>
                <a:gd name="T79" fmla="*/ 111 h 681"/>
                <a:gd name="T80" fmla="*/ 483 w 487"/>
                <a:gd name="T81" fmla="*/ 176 h 681"/>
                <a:gd name="T82" fmla="*/ 487 w 487"/>
                <a:gd name="T83" fmla="*/ 648 h 681"/>
                <a:gd name="T84" fmla="*/ 484 w 487"/>
                <a:gd name="T85" fmla="*/ 658 h 681"/>
                <a:gd name="T86" fmla="*/ 476 w 487"/>
                <a:gd name="T87" fmla="*/ 668 h 681"/>
                <a:gd name="T88" fmla="*/ 463 w 487"/>
                <a:gd name="T89" fmla="*/ 673 h 681"/>
                <a:gd name="T90" fmla="*/ 291 w 487"/>
                <a:gd name="T91" fmla="*/ 352 h 681"/>
                <a:gd name="T92" fmla="*/ 241 w 487"/>
                <a:gd name="T93" fmla="*/ 353 h 681"/>
                <a:gd name="T94" fmla="*/ 184 w 487"/>
                <a:gd name="T95" fmla="*/ 361 h 681"/>
                <a:gd name="T96" fmla="*/ 144 w 487"/>
                <a:gd name="T97" fmla="*/ 378 h 681"/>
                <a:gd name="T98" fmla="*/ 120 w 487"/>
                <a:gd name="T99" fmla="*/ 404 h 681"/>
                <a:gd name="T100" fmla="*/ 108 w 487"/>
                <a:gd name="T101" fmla="*/ 440 h 681"/>
                <a:gd name="T102" fmla="*/ 106 w 487"/>
                <a:gd name="T103" fmla="*/ 484 h 681"/>
                <a:gd name="T104" fmla="*/ 108 w 487"/>
                <a:gd name="T105" fmla="*/ 513 h 681"/>
                <a:gd name="T106" fmla="*/ 119 w 487"/>
                <a:gd name="T107" fmla="*/ 548 h 681"/>
                <a:gd name="T108" fmla="*/ 136 w 487"/>
                <a:gd name="T109" fmla="*/ 572 h 681"/>
                <a:gd name="T110" fmla="*/ 161 w 487"/>
                <a:gd name="T111" fmla="*/ 586 h 681"/>
                <a:gd name="T112" fmla="*/ 193 w 487"/>
                <a:gd name="T113" fmla="*/ 593 h 681"/>
                <a:gd name="T114" fmla="*/ 238 w 487"/>
                <a:gd name="T115" fmla="*/ 593 h 681"/>
                <a:gd name="T116" fmla="*/ 299 w 487"/>
                <a:gd name="T117" fmla="*/ 581 h 681"/>
                <a:gd name="T118" fmla="*/ 359 w 487"/>
                <a:gd name="T119" fmla="*/ 557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7" h="681">
                  <a:moveTo>
                    <a:pt x="463" y="673"/>
                  </a:moveTo>
                  <a:lnTo>
                    <a:pt x="408" y="673"/>
                  </a:lnTo>
                  <a:lnTo>
                    <a:pt x="408" y="673"/>
                  </a:lnTo>
                  <a:lnTo>
                    <a:pt x="402" y="672"/>
                  </a:lnTo>
                  <a:lnTo>
                    <a:pt x="397" y="671"/>
                  </a:lnTo>
                  <a:lnTo>
                    <a:pt x="394" y="668"/>
                  </a:lnTo>
                  <a:lnTo>
                    <a:pt x="390" y="665"/>
                  </a:lnTo>
                  <a:lnTo>
                    <a:pt x="387" y="661"/>
                  </a:lnTo>
                  <a:lnTo>
                    <a:pt x="385" y="658"/>
                  </a:lnTo>
                  <a:lnTo>
                    <a:pt x="384" y="653"/>
                  </a:lnTo>
                  <a:lnTo>
                    <a:pt x="382" y="648"/>
                  </a:lnTo>
                  <a:lnTo>
                    <a:pt x="382" y="621"/>
                  </a:lnTo>
                  <a:lnTo>
                    <a:pt x="382" y="621"/>
                  </a:lnTo>
                  <a:lnTo>
                    <a:pt x="361" y="634"/>
                  </a:lnTo>
                  <a:lnTo>
                    <a:pt x="339" y="645"/>
                  </a:lnTo>
                  <a:lnTo>
                    <a:pt x="317" y="656"/>
                  </a:lnTo>
                  <a:lnTo>
                    <a:pt x="294" y="664"/>
                  </a:lnTo>
                  <a:lnTo>
                    <a:pt x="270" y="671"/>
                  </a:lnTo>
                  <a:lnTo>
                    <a:pt x="246" y="676"/>
                  </a:lnTo>
                  <a:lnTo>
                    <a:pt x="222" y="680"/>
                  </a:lnTo>
                  <a:lnTo>
                    <a:pt x="197" y="681"/>
                  </a:lnTo>
                  <a:lnTo>
                    <a:pt x="197" y="681"/>
                  </a:lnTo>
                  <a:lnTo>
                    <a:pt x="178" y="680"/>
                  </a:lnTo>
                  <a:lnTo>
                    <a:pt x="159" y="679"/>
                  </a:lnTo>
                  <a:lnTo>
                    <a:pt x="140" y="675"/>
                  </a:lnTo>
                  <a:lnTo>
                    <a:pt x="123" y="672"/>
                  </a:lnTo>
                  <a:lnTo>
                    <a:pt x="106" y="666"/>
                  </a:lnTo>
                  <a:lnTo>
                    <a:pt x="90" y="659"/>
                  </a:lnTo>
                  <a:lnTo>
                    <a:pt x="74" y="650"/>
                  </a:lnTo>
                  <a:lnTo>
                    <a:pt x="60" y="640"/>
                  </a:lnTo>
                  <a:lnTo>
                    <a:pt x="47" y="627"/>
                  </a:lnTo>
                  <a:lnTo>
                    <a:pt x="36" y="613"/>
                  </a:lnTo>
                  <a:lnTo>
                    <a:pt x="26" y="597"/>
                  </a:lnTo>
                  <a:lnTo>
                    <a:pt x="16" y="580"/>
                  </a:lnTo>
                  <a:lnTo>
                    <a:pt x="10" y="559"/>
                  </a:lnTo>
                  <a:lnTo>
                    <a:pt x="5" y="537"/>
                  </a:lnTo>
                  <a:lnTo>
                    <a:pt x="2" y="512"/>
                  </a:lnTo>
                  <a:lnTo>
                    <a:pt x="0" y="485"/>
                  </a:lnTo>
                  <a:lnTo>
                    <a:pt x="0" y="471"/>
                  </a:lnTo>
                  <a:lnTo>
                    <a:pt x="0" y="471"/>
                  </a:lnTo>
                  <a:lnTo>
                    <a:pt x="2" y="447"/>
                  </a:lnTo>
                  <a:lnTo>
                    <a:pt x="4" y="425"/>
                  </a:lnTo>
                  <a:lnTo>
                    <a:pt x="8" y="404"/>
                  </a:lnTo>
                  <a:lnTo>
                    <a:pt x="15" y="385"/>
                  </a:lnTo>
                  <a:lnTo>
                    <a:pt x="24" y="368"/>
                  </a:lnTo>
                  <a:lnTo>
                    <a:pt x="30" y="360"/>
                  </a:lnTo>
                  <a:lnTo>
                    <a:pt x="36" y="352"/>
                  </a:lnTo>
                  <a:lnTo>
                    <a:pt x="42" y="344"/>
                  </a:lnTo>
                  <a:lnTo>
                    <a:pt x="49" y="337"/>
                  </a:lnTo>
                  <a:lnTo>
                    <a:pt x="57" y="330"/>
                  </a:lnTo>
                  <a:lnTo>
                    <a:pt x="65" y="324"/>
                  </a:lnTo>
                  <a:lnTo>
                    <a:pt x="84" y="313"/>
                  </a:lnTo>
                  <a:lnTo>
                    <a:pt x="105" y="302"/>
                  </a:lnTo>
                  <a:lnTo>
                    <a:pt x="129" y="294"/>
                  </a:lnTo>
                  <a:lnTo>
                    <a:pt x="155" y="287"/>
                  </a:lnTo>
                  <a:lnTo>
                    <a:pt x="184" y="282"/>
                  </a:lnTo>
                  <a:lnTo>
                    <a:pt x="217" y="278"/>
                  </a:lnTo>
                  <a:lnTo>
                    <a:pt x="253" y="276"/>
                  </a:lnTo>
                  <a:lnTo>
                    <a:pt x="291" y="275"/>
                  </a:lnTo>
                  <a:lnTo>
                    <a:pt x="380" y="275"/>
                  </a:lnTo>
                  <a:lnTo>
                    <a:pt x="380" y="227"/>
                  </a:lnTo>
                  <a:lnTo>
                    <a:pt x="380" y="227"/>
                  </a:lnTo>
                  <a:lnTo>
                    <a:pt x="380" y="208"/>
                  </a:lnTo>
                  <a:lnTo>
                    <a:pt x="379" y="192"/>
                  </a:lnTo>
                  <a:lnTo>
                    <a:pt x="377" y="176"/>
                  </a:lnTo>
                  <a:lnTo>
                    <a:pt x="373" y="162"/>
                  </a:lnTo>
                  <a:lnTo>
                    <a:pt x="370" y="150"/>
                  </a:lnTo>
                  <a:lnTo>
                    <a:pt x="364" y="139"/>
                  </a:lnTo>
                  <a:lnTo>
                    <a:pt x="358" y="129"/>
                  </a:lnTo>
                  <a:lnTo>
                    <a:pt x="351" y="121"/>
                  </a:lnTo>
                  <a:lnTo>
                    <a:pt x="343" y="113"/>
                  </a:lnTo>
                  <a:lnTo>
                    <a:pt x="333" y="107"/>
                  </a:lnTo>
                  <a:lnTo>
                    <a:pt x="323" y="102"/>
                  </a:lnTo>
                  <a:lnTo>
                    <a:pt x="311" y="97"/>
                  </a:lnTo>
                  <a:lnTo>
                    <a:pt x="299" y="95"/>
                  </a:lnTo>
                  <a:lnTo>
                    <a:pt x="284" y="92"/>
                  </a:lnTo>
                  <a:lnTo>
                    <a:pt x="269" y="91"/>
                  </a:lnTo>
                  <a:lnTo>
                    <a:pt x="252" y="90"/>
                  </a:lnTo>
                  <a:lnTo>
                    <a:pt x="252" y="90"/>
                  </a:lnTo>
                  <a:lnTo>
                    <a:pt x="197" y="91"/>
                  </a:lnTo>
                  <a:lnTo>
                    <a:pt x="147" y="94"/>
                  </a:lnTo>
                  <a:lnTo>
                    <a:pt x="105" y="97"/>
                  </a:lnTo>
                  <a:lnTo>
                    <a:pt x="67" y="100"/>
                  </a:lnTo>
                  <a:lnTo>
                    <a:pt x="67" y="100"/>
                  </a:lnTo>
                  <a:lnTo>
                    <a:pt x="60" y="100"/>
                  </a:lnTo>
                  <a:lnTo>
                    <a:pt x="60" y="100"/>
                  </a:lnTo>
                  <a:lnTo>
                    <a:pt x="52" y="99"/>
                  </a:lnTo>
                  <a:lnTo>
                    <a:pt x="49" y="98"/>
                  </a:lnTo>
                  <a:lnTo>
                    <a:pt x="45" y="96"/>
                  </a:lnTo>
                  <a:lnTo>
                    <a:pt x="43" y="94"/>
                  </a:lnTo>
                  <a:lnTo>
                    <a:pt x="41" y="90"/>
                  </a:lnTo>
                  <a:lnTo>
                    <a:pt x="39" y="87"/>
                  </a:lnTo>
                  <a:lnTo>
                    <a:pt x="38" y="81"/>
                  </a:lnTo>
                  <a:lnTo>
                    <a:pt x="38" y="39"/>
                  </a:lnTo>
                  <a:lnTo>
                    <a:pt x="38" y="39"/>
                  </a:lnTo>
                  <a:lnTo>
                    <a:pt x="39" y="34"/>
                  </a:lnTo>
                  <a:lnTo>
                    <a:pt x="41" y="29"/>
                  </a:lnTo>
                  <a:lnTo>
                    <a:pt x="43" y="26"/>
                  </a:lnTo>
                  <a:lnTo>
                    <a:pt x="45" y="22"/>
                  </a:lnTo>
                  <a:lnTo>
                    <a:pt x="49" y="20"/>
                  </a:lnTo>
                  <a:lnTo>
                    <a:pt x="53" y="18"/>
                  </a:lnTo>
                  <a:lnTo>
                    <a:pt x="65" y="16"/>
                  </a:lnTo>
                  <a:lnTo>
                    <a:pt x="65" y="16"/>
                  </a:lnTo>
                  <a:lnTo>
                    <a:pt x="102" y="10"/>
                  </a:lnTo>
                  <a:lnTo>
                    <a:pt x="146" y="4"/>
                  </a:lnTo>
                  <a:lnTo>
                    <a:pt x="194" y="1"/>
                  </a:lnTo>
                  <a:lnTo>
                    <a:pt x="222" y="1"/>
                  </a:lnTo>
                  <a:lnTo>
                    <a:pt x="252" y="0"/>
                  </a:lnTo>
                  <a:lnTo>
                    <a:pt x="252" y="0"/>
                  </a:lnTo>
                  <a:lnTo>
                    <a:pt x="281" y="1"/>
                  </a:lnTo>
                  <a:lnTo>
                    <a:pt x="310" y="4"/>
                  </a:lnTo>
                  <a:lnTo>
                    <a:pt x="335" y="9"/>
                  </a:lnTo>
                  <a:lnTo>
                    <a:pt x="359" y="16"/>
                  </a:lnTo>
                  <a:lnTo>
                    <a:pt x="380" y="24"/>
                  </a:lnTo>
                  <a:lnTo>
                    <a:pt x="400" y="34"/>
                  </a:lnTo>
                  <a:lnTo>
                    <a:pt x="417" y="47"/>
                  </a:lnTo>
                  <a:lnTo>
                    <a:pt x="432" y="60"/>
                  </a:lnTo>
                  <a:lnTo>
                    <a:pt x="445" y="75"/>
                  </a:lnTo>
                  <a:lnTo>
                    <a:pt x="457" y="92"/>
                  </a:lnTo>
                  <a:lnTo>
                    <a:pt x="466" y="111"/>
                  </a:lnTo>
                  <a:lnTo>
                    <a:pt x="473" y="131"/>
                  </a:lnTo>
                  <a:lnTo>
                    <a:pt x="480" y="153"/>
                  </a:lnTo>
                  <a:lnTo>
                    <a:pt x="483" y="176"/>
                  </a:lnTo>
                  <a:lnTo>
                    <a:pt x="486" y="200"/>
                  </a:lnTo>
                  <a:lnTo>
                    <a:pt x="487" y="227"/>
                  </a:lnTo>
                  <a:lnTo>
                    <a:pt x="487" y="648"/>
                  </a:lnTo>
                  <a:lnTo>
                    <a:pt x="487" y="648"/>
                  </a:lnTo>
                  <a:lnTo>
                    <a:pt x="487" y="653"/>
                  </a:lnTo>
                  <a:lnTo>
                    <a:pt x="484" y="658"/>
                  </a:lnTo>
                  <a:lnTo>
                    <a:pt x="482" y="661"/>
                  </a:lnTo>
                  <a:lnTo>
                    <a:pt x="480" y="665"/>
                  </a:lnTo>
                  <a:lnTo>
                    <a:pt x="476" y="668"/>
                  </a:lnTo>
                  <a:lnTo>
                    <a:pt x="472" y="671"/>
                  </a:lnTo>
                  <a:lnTo>
                    <a:pt x="467" y="672"/>
                  </a:lnTo>
                  <a:lnTo>
                    <a:pt x="463" y="673"/>
                  </a:lnTo>
                  <a:lnTo>
                    <a:pt x="463" y="673"/>
                  </a:lnTo>
                  <a:close/>
                  <a:moveTo>
                    <a:pt x="380" y="352"/>
                  </a:moveTo>
                  <a:lnTo>
                    <a:pt x="291" y="352"/>
                  </a:lnTo>
                  <a:lnTo>
                    <a:pt x="291" y="352"/>
                  </a:lnTo>
                  <a:lnTo>
                    <a:pt x="265" y="352"/>
                  </a:lnTo>
                  <a:lnTo>
                    <a:pt x="241" y="353"/>
                  </a:lnTo>
                  <a:lnTo>
                    <a:pt x="219" y="355"/>
                  </a:lnTo>
                  <a:lnTo>
                    <a:pt x="201" y="357"/>
                  </a:lnTo>
                  <a:lnTo>
                    <a:pt x="184" y="361"/>
                  </a:lnTo>
                  <a:lnTo>
                    <a:pt x="169" y="365"/>
                  </a:lnTo>
                  <a:lnTo>
                    <a:pt x="155" y="371"/>
                  </a:lnTo>
                  <a:lnTo>
                    <a:pt x="144" y="378"/>
                  </a:lnTo>
                  <a:lnTo>
                    <a:pt x="135" y="386"/>
                  </a:lnTo>
                  <a:lnTo>
                    <a:pt x="127" y="394"/>
                  </a:lnTo>
                  <a:lnTo>
                    <a:pt x="120" y="404"/>
                  </a:lnTo>
                  <a:lnTo>
                    <a:pt x="115" y="415"/>
                  </a:lnTo>
                  <a:lnTo>
                    <a:pt x="111" y="426"/>
                  </a:lnTo>
                  <a:lnTo>
                    <a:pt x="108" y="440"/>
                  </a:lnTo>
                  <a:lnTo>
                    <a:pt x="107" y="454"/>
                  </a:lnTo>
                  <a:lnTo>
                    <a:pt x="106" y="470"/>
                  </a:lnTo>
                  <a:lnTo>
                    <a:pt x="106" y="484"/>
                  </a:lnTo>
                  <a:lnTo>
                    <a:pt x="106" y="484"/>
                  </a:lnTo>
                  <a:lnTo>
                    <a:pt x="107" y="500"/>
                  </a:lnTo>
                  <a:lnTo>
                    <a:pt x="108" y="513"/>
                  </a:lnTo>
                  <a:lnTo>
                    <a:pt x="111" y="526"/>
                  </a:lnTo>
                  <a:lnTo>
                    <a:pt x="114" y="537"/>
                  </a:lnTo>
                  <a:lnTo>
                    <a:pt x="119" y="548"/>
                  </a:lnTo>
                  <a:lnTo>
                    <a:pt x="123" y="557"/>
                  </a:lnTo>
                  <a:lnTo>
                    <a:pt x="129" y="565"/>
                  </a:lnTo>
                  <a:lnTo>
                    <a:pt x="136" y="572"/>
                  </a:lnTo>
                  <a:lnTo>
                    <a:pt x="144" y="578"/>
                  </a:lnTo>
                  <a:lnTo>
                    <a:pt x="152" y="582"/>
                  </a:lnTo>
                  <a:lnTo>
                    <a:pt x="161" y="586"/>
                  </a:lnTo>
                  <a:lnTo>
                    <a:pt x="170" y="589"/>
                  </a:lnTo>
                  <a:lnTo>
                    <a:pt x="182" y="591"/>
                  </a:lnTo>
                  <a:lnTo>
                    <a:pt x="193" y="593"/>
                  </a:lnTo>
                  <a:lnTo>
                    <a:pt x="217" y="594"/>
                  </a:lnTo>
                  <a:lnTo>
                    <a:pt x="217" y="594"/>
                  </a:lnTo>
                  <a:lnTo>
                    <a:pt x="238" y="593"/>
                  </a:lnTo>
                  <a:lnTo>
                    <a:pt x="258" y="590"/>
                  </a:lnTo>
                  <a:lnTo>
                    <a:pt x="278" y="587"/>
                  </a:lnTo>
                  <a:lnTo>
                    <a:pt x="299" y="581"/>
                  </a:lnTo>
                  <a:lnTo>
                    <a:pt x="318" y="574"/>
                  </a:lnTo>
                  <a:lnTo>
                    <a:pt x="339" y="566"/>
                  </a:lnTo>
                  <a:lnTo>
                    <a:pt x="359" y="557"/>
                  </a:lnTo>
                  <a:lnTo>
                    <a:pt x="380" y="545"/>
                  </a:lnTo>
                  <a:lnTo>
                    <a:pt x="380" y="35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4" name="Freeform 166"/>
            <p:cNvSpPr>
              <a:spLocks/>
            </p:cNvSpPr>
            <p:nvPr/>
          </p:nvSpPr>
          <p:spPr bwMode="auto">
            <a:xfrm>
              <a:off x="5002028" y="3943726"/>
              <a:ext cx="59373" cy="132995"/>
            </a:xfrm>
            <a:custGeom>
              <a:avLst/>
              <a:gdLst>
                <a:gd name="T0" fmla="*/ 273 w 298"/>
                <a:gd name="T1" fmla="*/ 91 h 673"/>
                <a:gd name="T2" fmla="*/ 231 w 298"/>
                <a:gd name="T3" fmla="*/ 95 h 673"/>
                <a:gd name="T4" fmla="*/ 191 w 298"/>
                <a:gd name="T5" fmla="*/ 104 h 673"/>
                <a:gd name="T6" fmla="*/ 150 w 298"/>
                <a:gd name="T7" fmla="*/ 119 h 673"/>
                <a:gd name="T8" fmla="*/ 106 w 298"/>
                <a:gd name="T9" fmla="*/ 142 h 673"/>
                <a:gd name="T10" fmla="*/ 106 w 298"/>
                <a:gd name="T11" fmla="*/ 648 h 673"/>
                <a:gd name="T12" fmla="*/ 104 w 298"/>
                <a:gd name="T13" fmla="*/ 657 h 673"/>
                <a:gd name="T14" fmla="*/ 98 w 298"/>
                <a:gd name="T15" fmla="*/ 665 h 673"/>
                <a:gd name="T16" fmla="*/ 92 w 298"/>
                <a:gd name="T17" fmla="*/ 671 h 673"/>
                <a:gd name="T18" fmla="*/ 82 w 298"/>
                <a:gd name="T19" fmla="*/ 673 h 673"/>
                <a:gd name="T20" fmla="*/ 23 w 298"/>
                <a:gd name="T21" fmla="*/ 673 h 673"/>
                <a:gd name="T22" fmla="*/ 14 w 298"/>
                <a:gd name="T23" fmla="*/ 671 h 673"/>
                <a:gd name="T24" fmla="*/ 7 w 298"/>
                <a:gd name="T25" fmla="*/ 665 h 673"/>
                <a:gd name="T26" fmla="*/ 2 w 298"/>
                <a:gd name="T27" fmla="*/ 658 h 673"/>
                <a:gd name="T28" fmla="*/ 0 w 298"/>
                <a:gd name="T29" fmla="*/ 648 h 673"/>
                <a:gd name="T30" fmla="*/ 0 w 298"/>
                <a:gd name="T31" fmla="*/ 33 h 673"/>
                <a:gd name="T32" fmla="*/ 2 w 298"/>
                <a:gd name="T33" fmla="*/ 24 h 673"/>
                <a:gd name="T34" fmla="*/ 7 w 298"/>
                <a:gd name="T35" fmla="*/ 16 h 673"/>
                <a:gd name="T36" fmla="*/ 14 w 298"/>
                <a:gd name="T37" fmla="*/ 10 h 673"/>
                <a:gd name="T38" fmla="*/ 23 w 298"/>
                <a:gd name="T39" fmla="*/ 9 h 673"/>
                <a:gd name="T40" fmla="*/ 79 w 298"/>
                <a:gd name="T41" fmla="*/ 9 h 673"/>
                <a:gd name="T42" fmla="*/ 89 w 298"/>
                <a:gd name="T43" fmla="*/ 10 h 673"/>
                <a:gd name="T44" fmla="*/ 96 w 298"/>
                <a:gd name="T45" fmla="*/ 16 h 673"/>
                <a:gd name="T46" fmla="*/ 101 w 298"/>
                <a:gd name="T47" fmla="*/ 24 h 673"/>
                <a:gd name="T48" fmla="*/ 103 w 298"/>
                <a:gd name="T49" fmla="*/ 33 h 673"/>
                <a:gd name="T50" fmla="*/ 103 w 298"/>
                <a:gd name="T51" fmla="*/ 58 h 673"/>
                <a:gd name="T52" fmla="*/ 147 w 298"/>
                <a:gd name="T53" fmla="*/ 30 h 673"/>
                <a:gd name="T54" fmla="*/ 190 w 298"/>
                <a:gd name="T55" fmla="*/ 13 h 673"/>
                <a:gd name="T56" fmla="*/ 231 w 298"/>
                <a:gd name="T57" fmla="*/ 3 h 673"/>
                <a:gd name="T58" fmla="*/ 273 w 298"/>
                <a:gd name="T59" fmla="*/ 0 h 673"/>
                <a:gd name="T60" fmla="*/ 278 w 298"/>
                <a:gd name="T61" fmla="*/ 1 h 673"/>
                <a:gd name="T62" fmla="*/ 288 w 298"/>
                <a:gd name="T63" fmla="*/ 3 h 673"/>
                <a:gd name="T64" fmla="*/ 295 w 298"/>
                <a:gd name="T65" fmla="*/ 9 h 673"/>
                <a:gd name="T66" fmla="*/ 298 w 298"/>
                <a:gd name="T67" fmla="*/ 17 h 673"/>
                <a:gd name="T68" fmla="*/ 298 w 298"/>
                <a:gd name="T69" fmla="*/ 71 h 673"/>
                <a:gd name="T70" fmla="*/ 298 w 298"/>
                <a:gd name="T71" fmla="*/ 76 h 673"/>
                <a:gd name="T72" fmla="*/ 295 w 298"/>
                <a:gd name="T73" fmla="*/ 83 h 673"/>
                <a:gd name="T74" fmla="*/ 288 w 298"/>
                <a:gd name="T75" fmla="*/ 89 h 673"/>
                <a:gd name="T76" fmla="*/ 278 w 298"/>
                <a:gd name="T77" fmla="*/ 91 h 673"/>
                <a:gd name="T78" fmla="*/ 273 w 298"/>
                <a:gd name="T79" fmla="*/ 9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3">
                  <a:moveTo>
                    <a:pt x="273" y="91"/>
                  </a:moveTo>
                  <a:lnTo>
                    <a:pt x="273" y="91"/>
                  </a:lnTo>
                  <a:lnTo>
                    <a:pt x="252" y="92"/>
                  </a:lnTo>
                  <a:lnTo>
                    <a:pt x="231" y="95"/>
                  </a:lnTo>
                  <a:lnTo>
                    <a:pt x="212" y="98"/>
                  </a:lnTo>
                  <a:lnTo>
                    <a:pt x="191" y="104"/>
                  </a:lnTo>
                  <a:lnTo>
                    <a:pt x="171" y="111"/>
                  </a:lnTo>
                  <a:lnTo>
                    <a:pt x="150" y="119"/>
                  </a:lnTo>
                  <a:lnTo>
                    <a:pt x="128" y="130"/>
                  </a:lnTo>
                  <a:lnTo>
                    <a:pt x="106" y="142"/>
                  </a:lnTo>
                  <a:lnTo>
                    <a:pt x="106" y="648"/>
                  </a:lnTo>
                  <a:lnTo>
                    <a:pt x="106" y="648"/>
                  </a:lnTo>
                  <a:lnTo>
                    <a:pt x="105" y="652"/>
                  </a:lnTo>
                  <a:lnTo>
                    <a:pt x="104" y="657"/>
                  </a:lnTo>
                  <a:lnTo>
                    <a:pt x="102" y="661"/>
                  </a:lnTo>
                  <a:lnTo>
                    <a:pt x="98" y="665"/>
                  </a:lnTo>
                  <a:lnTo>
                    <a:pt x="95" y="668"/>
                  </a:lnTo>
                  <a:lnTo>
                    <a:pt x="92" y="671"/>
                  </a:lnTo>
                  <a:lnTo>
                    <a:pt x="87" y="672"/>
                  </a:lnTo>
                  <a:lnTo>
                    <a:pt x="82" y="673"/>
                  </a:lnTo>
                  <a:lnTo>
                    <a:pt x="23" y="673"/>
                  </a:lnTo>
                  <a:lnTo>
                    <a:pt x="23" y="673"/>
                  </a:lnTo>
                  <a:lnTo>
                    <a:pt x="18" y="672"/>
                  </a:lnTo>
                  <a:lnTo>
                    <a:pt x="14" y="671"/>
                  </a:lnTo>
                  <a:lnTo>
                    <a:pt x="10" y="668"/>
                  </a:lnTo>
                  <a:lnTo>
                    <a:pt x="7" y="665"/>
                  </a:lnTo>
                  <a:lnTo>
                    <a:pt x="4" y="661"/>
                  </a:lnTo>
                  <a:lnTo>
                    <a:pt x="2" y="658"/>
                  </a:lnTo>
                  <a:lnTo>
                    <a:pt x="0" y="653"/>
                  </a:lnTo>
                  <a:lnTo>
                    <a:pt x="0" y="648"/>
                  </a:lnTo>
                  <a:lnTo>
                    <a:pt x="0" y="33"/>
                  </a:lnTo>
                  <a:lnTo>
                    <a:pt x="0" y="33"/>
                  </a:lnTo>
                  <a:lnTo>
                    <a:pt x="0" y="28"/>
                  </a:lnTo>
                  <a:lnTo>
                    <a:pt x="2" y="24"/>
                  </a:lnTo>
                  <a:lnTo>
                    <a:pt x="3" y="19"/>
                  </a:lnTo>
                  <a:lnTo>
                    <a:pt x="7" y="16"/>
                  </a:lnTo>
                  <a:lnTo>
                    <a:pt x="10" y="12"/>
                  </a:lnTo>
                  <a:lnTo>
                    <a:pt x="14" y="10"/>
                  </a:lnTo>
                  <a:lnTo>
                    <a:pt x="18" y="9"/>
                  </a:lnTo>
                  <a:lnTo>
                    <a:pt x="23" y="9"/>
                  </a:lnTo>
                  <a:lnTo>
                    <a:pt x="79" y="9"/>
                  </a:lnTo>
                  <a:lnTo>
                    <a:pt x="79" y="9"/>
                  </a:lnTo>
                  <a:lnTo>
                    <a:pt x="85" y="9"/>
                  </a:lnTo>
                  <a:lnTo>
                    <a:pt x="89" y="10"/>
                  </a:lnTo>
                  <a:lnTo>
                    <a:pt x="93" y="12"/>
                  </a:lnTo>
                  <a:lnTo>
                    <a:pt x="96" y="16"/>
                  </a:lnTo>
                  <a:lnTo>
                    <a:pt x="98" y="19"/>
                  </a:lnTo>
                  <a:lnTo>
                    <a:pt x="101" y="24"/>
                  </a:lnTo>
                  <a:lnTo>
                    <a:pt x="102" y="28"/>
                  </a:lnTo>
                  <a:lnTo>
                    <a:pt x="103" y="33"/>
                  </a:lnTo>
                  <a:lnTo>
                    <a:pt x="103" y="58"/>
                  </a:lnTo>
                  <a:lnTo>
                    <a:pt x="103" y="58"/>
                  </a:lnTo>
                  <a:lnTo>
                    <a:pt x="125" y="43"/>
                  </a:lnTo>
                  <a:lnTo>
                    <a:pt x="147" y="30"/>
                  </a:lnTo>
                  <a:lnTo>
                    <a:pt x="168" y="21"/>
                  </a:lnTo>
                  <a:lnTo>
                    <a:pt x="190" y="13"/>
                  </a:lnTo>
                  <a:lnTo>
                    <a:pt x="211" y="8"/>
                  </a:lnTo>
                  <a:lnTo>
                    <a:pt x="231" y="3"/>
                  </a:lnTo>
                  <a:lnTo>
                    <a:pt x="252" y="1"/>
                  </a:lnTo>
                  <a:lnTo>
                    <a:pt x="273" y="0"/>
                  </a:lnTo>
                  <a:lnTo>
                    <a:pt x="273" y="0"/>
                  </a:lnTo>
                  <a:lnTo>
                    <a:pt x="278" y="1"/>
                  </a:lnTo>
                  <a:lnTo>
                    <a:pt x="284" y="1"/>
                  </a:lnTo>
                  <a:lnTo>
                    <a:pt x="288" y="3"/>
                  </a:lnTo>
                  <a:lnTo>
                    <a:pt x="291" y="5"/>
                  </a:lnTo>
                  <a:lnTo>
                    <a:pt x="295" y="9"/>
                  </a:lnTo>
                  <a:lnTo>
                    <a:pt x="297" y="12"/>
                  </a:lnTo>
                  <a:lnTo>
                    <a:pt x="298" y="17"/>
                  </a:lnTo>
                  <a:lnTo>
                    <a:pt x="298" y="21"/>
                  </a:lnTo>
                  <a:lnTo>
                    <a:pt x="298" y="71"/>
                  </a:lnTo>
                  <a:lnTo>
                    <a:pt x="298" y="71"/>
                  </a:lnTo>
                  <a:lnTo>
                    <a:pt x="298" y="76"/>
                  </a:lnTo>
                  <a:lnTo>
                    <a:pt x="297" y="80"/>
                  </a:lnTo>
                  <a:lnTo>
                    <a:pt x="295" y="83"/>
                  </a:lnTo>
                  <a:lnTo>
                    <a:pt x="291" y="87"/>
                  </a:lnTo>
                  <a:lnTo>
                    <a:pt x="288" y="89"/>
                  </a:lnTo>
                  <a:lnTo>
                    <a:pt x="284" y="90"/>
                  </a:lnTo>
                  <a:lnTo>
                    <a:pt x="278" y="91"/>
                  </a:lnTo>
                  <a:lnTo>
                    <a:pt x="273" y="91"/>
                  </a:lnTo>
                  <a:lnTo>
                    <a:pt x="273" y="9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5" name="Freeform 167"/>
            <p:cNvSpPr>
              <a:spLocks/>
            </p:cNvSpPr>
            <p:nvPr/>
          </p:nvSpPr>
          <p:spPr bwMode="auto">
            <a:xfrm>
              <a:off x="5073870" y="3915227"/>
              <a:ext cx="79560" cy="163275"/>
            </a:xfrm>
            <a:custGeom>
              <a:avLst/>
              <a:gdLst>
                <a:gd name="T0" fmla="*/ 382 w 404"/>
                <a:gd name="T1" fmla="*/ 819 h 825"/>
                <a:gd name="T2" fmla="*/ 343 w 404"/>
                <a:gd name="T3" fmla="*/ 823 h 825"/>
                <a:gd name="T4" fmla="*/ 304 w 404"/>
                <a:gd name="T5" fmla="*/ 825 h 825"/>
                <a:gd name="T6" fmla="*/ 283 w 404"/>
                <a:gd name="T7" fmla="*/ 825 h 825"/>
                <a:gd name="T8" fmla="*/ 248 w 404"/>
                <a:gd name="T9" fmla="*/ 821 h 825"/>
                <a:gd name="T10" fmla="*/ 217 w 404"/>
                <a:gd name="T11" fmla="*/ 815 h 825"/>
                <a:gd name="T12" fmla="*/ 190 w 404"/>
                <a:gd name="T13" fmla="*/ 802 h 825"/>
                <a:gd name="T14" fmla="*/ 171 w 404"/>
                <a:gd name="T15" fmla="*/ 784 h 825"/>
                <a:gd name="T16" fmla="*/ 155 w 404"/>
                <a:gd name="T17" fmla="*/ 759 h 825"/>
                <a:gd name="T18" fmla="*/ 146 w 404"/>
                <a:gd name="T19" fmla="*/ 727 h 825"/>
                <a:gd name="T20" fmla="*/ 140 w 404"/>
                <a:gd name="T21" fmla="*/ 687 h 825"/>
                <a:gd name="T22" fmla="*/ 140 w 404"/>
                <a:gd name="T23" fmla="*/ 242 h 825"/>
                <a:gd name="T24" fmla="*/ 23 w 404"/>
                <a:gd name="T25" fmla="*/ 228 h 825"/>
                <a:gd name="T26" fmla="*/ 9 w 404"/>
                <a:gd name="T27" fmla="*/ 225 h 825"/>
                <a:gd name="T28" fmla="*/ 4 w 404"/>
                <a:gd name="T29" fmla="*/ 219 h 825"/>
                <a:gd name="T30" fmla="*/ 0 w 404"/>
                <a:gd name="T31" fmla="*/ 211 h 825"/>
                <a:gd name="T32" fmla="*/ 0 w 404"/>
                <a:gd name="T33" fmla="*/ 174 h 825"/>
                <a:gd name="T34" fmla="*/ 0 w 404"/>
                <a:gd name="T35" fmla="*/ 169 h 825"/>
                <a:gd name="T36" fmla="*/ 4 w 404"/>
                <a:gd name="T37" fmla="*/ 162 h 825"/>
                <a:gd name="T38" fmla="*/ 9 w 404"/>
                <a:gd name="T39" fmla="*/ 156 h 825"/>
                <a:gd name="T40" fmla="*/ 17 w 404"/>
                <a:gd name="T41" fmla="*/ 153 h 825"/>
                <a:gd name="T42" fmla="*/ 140 w 404"/>
                <a:gd name="T43" fmla="*/ 153 h 825"/>
                <a:gd name="T44" fmla="*/ 140 w 404"/>
                <a:gd name="T45" fmla="*/ 33 h 825"/>
                <a:gd name="T46" fmla="*/ 141 w 404"/>
                <a:gd name="T47" fmla="*/ 25 h 825"/>
                <a:gd name="T48" fmla="*/ 146 w 404"/>
                <a:gd name="T49" fmla="*/ 18 h 825"/>
                <a:gd name="T50" fmla="*/ 153 w 404"/>
                <a:gd name="T51" fmla="*/ 13 h 825"/>
                <a:gd name="T52" fmla="*/ 162 w 404"/>
                <a:gd name="T53" fmla="*/ 9 h 825"/>
                <a:gd name="T54" fmla="*/ 224 w 404"/>
                <a:gd name="T55" fmla="*/ 0 h 825"/>
                <a:gd name="T56" fmla="*/ 228 w 404"/>
                <a:gd name="T57" fmla="*/ 0 h 825"/>
                <a:gd name="T58" fmla="*/ 235 w 404"/>
                <a:gd name="T59" fmla="*/ 1 h 825"/>
                <a:gd name="T60" fmla="*/ 241 w 404"/>
                <a:gd name="T61" fmla="*/ 6 h 825"/>
                <a:gd name="T62" fmla="*/ 244 w 404"/>
                <a:gd name="T63" fmla="*/ 13 h 825"/>
                <a:gd name="T64" fmla="*/ 246 w 404"/>
                <a:gd name="T65" fmla="*/ 21 h 825"/>
                <a:gd name="T66" fmla="*/ 376 w 404"/>
                <a:gd name="T67" fmla="*/ 153 h 825"/>
                <a:gd name="T68" fmla="*/ 381 w 404"/>
                <a:gd name="T69" fmla="*/ 153 h 825"/>
                <a:gd name="T70" fmla="*/ 390 w 404"/>
                <a:gd name="T71" fmla="*/ 156 h 825"/>
                <a:gd name="T72" fmla="*/ 397 w 404"/>
                <a:gd name="T73" fmla="*/ 163 h 825"/>
                <a:gd name="T74" fmla="*/ 400 w 404"/>
                <a:gd name="T75" fmla="*/ 172 h 825"/>
                <a:gd name="T76" fmla="*/ 400 w 404"/>
                <a:gd name="T77" fmla="*/ 218 h 825"/>
                <a:gd name="T78" fmla="*/ 400 w 404"/>
                <a:gd name="T79" fmla="*/ 223 h 825"/>
                <a:gd name="T80" fmla="*/ 397 w 404"/>
                <a:gd name="T81" fmla="*/ 231 h 825"/>
                <a:gd name="T82" fmla="*/ 390 w 404"/>
                <a:gd name="T83" fmla="*/ 238 h 825"/>
                <a:gd name="T84" fmla="*/ 381 w 404"/>
                <a:gd name="T85" fmla="*/ 241 h 825"/>
                <a:gd name="T86" fmla="*/ 246 w 404"/>
                <a:gd name="T87" fmla="*/ 242 h 825"/>
                <a:gd name="T88" fmla="*/ 246 w 404"/>
                <a:gd name="T89" fmla="*/ 663 h 825"/>
                <a:gd name="T90" fmla="*/ 249 w 404"/>
                <a:gd name="T91" fmla="*/ 703 h 825"/>
                <a:gd name="T92" fmla="*/ 254 w 404"/>
                <a:gd name="T93" fmla="*/ 716 h 825"/>
                <a:gd name="T94" fmla="*/ 260 w 404"/>
                <a:gd name="T95" fmla="*/ 726 h 825"/>
                <a:gd name="T96" fmla="*/ 270 w 404"/>
                <a:gd name="T97" fmla="*/ 733 h 825"/>
                <a:gd name="T98" fmla="*/ 281 w 404"/>
                <a:gd name="T99" fmla="*/ 737 h 825"/>
                <a:gd name="T100" fmla="*/ 311 w 404"/>
                <a:gd name="T101" fmla="*/ 739 h 825"/>
                <a:gd name="T102" fmla="*/ 379 w 404"/>
                <a:gd name="T103" fmla="*/ 739 h 825"/>
                <a:gd name="T104" fmla="*/ 395 w 404"/>
                <a:gd name="T105" fmla="*/ 741 h 825"/>
                <a:gd name="T106" fmla="*/ 400 w 404"/>
                <a:gd name="T107" fmla="*/ 746 h 825"/>
                <a:gd name="T108" fmla="*/ 404 w 404"/>
                <a:gd name="T109" fmla="*/ 751 h 825"/>
                <a:gd name="T110" fmla="*/ 404 w 404"/>
                <a:gd name="T111" fmla="*/ 798 h 825"/>
                <a:gd name="T112" fmla="*/ 403 w 404"/>
                <a:gd name="T113" fmla="*/ 805 h 825"/>
                <a:gd name="T114" fmla="*/ 399 w 404"/>
                <a:gd name="T115" fmla="*/ 812 h 825"/>
                <a:gd name="T116" fmla="*/ 392 w 404"/>
                <a:gd name="T117" fmla="*/ 816 h 825"/>
                <a:gd name="T118" fmla="*/ 382 w 404"/>
                <a:gd name="T119" fmla="*/ 819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2" y="819"/>
                  </a:moveTo>
                  <a:lnTo>
                    <a:pt x="382" y="819"/>
                  </a:lnTo>
                  <a:lnTo>
                    <a:pt x="364" y="821"/>
                  </a:lnTo>
                  <a:lnTo>
                    <a:pt x="343" y="823"/>
                  </a:lnTo>
                  <a:lnTo>
                    <a:pt x="322" y="825"/>
                  </a:lnTo>
                  <a:lnTo>
                    <a:pt x="304" y="825"/>
                  </a:lnTo>
                  <a:lnTo>
                    <a:pt x="304" y="825"/>
                  </a:lnTo>
                  <a:lnTo>
                    <a:pt x="283" y="825"/>
                  </a:lnTo>
                  <a:lnTo>
                    <a:pt x="265" y="824"/>
                  </a:lnTo>
                  <a:lnTo>
                    <a:pt x="248" y="821"/>
                  </a:lnTo>
                  <a:lnTo>
                    <a:pt x="232" y="818"/>
                  </a:lnTo>
                  <a:lnTo>
                    <a:pt x="217" y="815"/>
                  </a:lnTo>
                  <a:lnTo>
                    <a:pt x="203" y="809"/>
                  </a:lnTo>
                  <a:lnTo>
                    <a:pt x="190" y="802"/>
                  </a:lnTo>
                  <a:lnTo>
                    <a:pt x="180" y="794"/>
                  </a:lnTo>
                  <a:lnTo>
                    <a:pt x="171" y="784"/>
                  </a:lnTo>
                  <a:lnTo>
                    <a:pt x="163" y="772"/>
                  </a:lnTo>
                  <a:lnTo>
                    <a:pt x="155" y="759"/>
                  </a:lnTo>
                  <a:lnTo>
                    <a:pt x="149" y="745"/>
                  </a:lnTo>
                  <a:lnTo>
                    <a:pt x="146" y="727"/>
                  </a:lnTo>
                  <a:lnTo>
                    <a:pt x="142" y="708"/>
                  </a:lnTo>
                  <a:lnTo>
                    <a:pt x="140" y="687"/>
                  </a:lnTo>
                  <a:lnTo>
                    <a:pt x="140" y="663"/>
                  </a:lnTo>
                  <a:lnTo>
                    <a:pt x="140" y="242"/>
                  </a:lnTo>
                  <a:lnTo>
                    <a:pt x="23" y="228"/>
                  </a:lnTo>
                  <a:lnTo>
                    <a:pt x="23" y="228"/>
                  </a:lnTo>
                  <a:lnTo>
                    <a:pt x="14" y="226"/>
                  </a:lnTo>
                  <a:lnTo>
                    <a:pt x="9" y="225"/>
                  </a:lnTo>
                  <a:lnTo>
                    <a:pt x="6" y="222"/>
                  </a:lnTo>
                  <a:lnTo>
                    <a:pt x="4" y="219"/>
                  </a:lnTo>
                  <a:lnTo>
                    <a:pt x="1" y="216"/>
                  </a:lnTo>
                  <a:lnTo>
                    <a:pt x="0" y="211"/>
                  </a:lnTo>
                  <a:lnTo>
                    <a:pt x="0" y="207"/>
                  </a:lnTo>
                  <a:lnTo>
                    <a:pt x="0" y="174"/>
                  </a:lnTo>
                  <a:lnTo>
                    <a:pt x="0" y="174"/>
                  </a:lnTo>
                  <a:lnTo>
                    <a:pt x="0" y="169"/>
                  </a:lnTo>
                  <a:lnTo>
                    <a:pt x="1" y="165"/>
                  </a:lnTo>
                  <a:lnTo>
                    <a:pt x="4" y="162"/>
                  </a:lnTo>
                  <a:lnTo>
                    <a:pt x="6" y="158"/>
                  </a:lnTo>
                  <a:lnTo>
                    <a:pt x="9" y="156"/>
                  </a:lnTo>
                  <a:lnTo>
                    <a:pt x="14" y="154"/>
                  </a:lnTo>
                  <a:lnTo>
                    <a:pt x="17" y="153"/>
                  </a:lnTo>
                  <a:lnTo>
                    <a:pt x="23" y="153"/>
                  </a:lnTo>
                  <a:lnTo>
                    <a:pt x="140" y="153"/>
                  </a:lnTo>
                  <a:lnTo>
                    <a:pt x="140" y="33"/>
                  </a:lnTo>
                  <a:lnTo>
                    <a:pt x="140" y="33"/>
                  </a:lnTo>
                  <a:lnTo>
                    <a:pt x="140" y="30"/>
                  </a:lnTo>
                  <a:lnTo>
                    <a:pt x="141" y="25"/>
                  </a:lnTo>
                  <a:lnTo>
                    <a:pt x="143" y="22"/>
                  </a:lnTo>
                  <a:lnTo>
                    <a:pt x="146" y="18"/>
                  </a:lnTo>
                  <a:lnTo>
                    <a:pt x="149" y="15"/>
                  </a:lnTo>
                  <a:lnTo>
                    <a:pt x="153" y="13"/>
                  </a:lnTo>
                  <a:lnTo>
                    <a:pt x="157" y="12"/>
                  </a:lnTo>
                  <a:lnTo>
                    <a:pt x="162" y="9"/>
                  </a:lnTo>
                  <a:lnTo>
                    <a:pt x="224" y="0"/>
                  </a:lnTo>
                  <a:lnTo>
                    <a:pt x="224" y="0"/>
                  </a:lnTo>
                  <a:lnTo>
                    <a:pt x="228" y="0"/>
                  </a:lnTo>
                  <a:lnTo>
                    <a:pt x="228" y="0"/>
                  </a:lnTo>
                  <a:lnTo>
                    <a:pt x="232" y="0"/>
                  </a:lnTo>
                  <a:lnTo>
                    <a:pt x="235" y="1"/>
                  </a:lnTo>
                  <a:lnTo>
                    <a:pt x="238" y="4"/>
                  </a:lnTo>
                  <a:lnTo>
                    <a:pt x="241" y="6"/>
                  </a:lnTo>
                  <a:lnTo>
                    <a:pt x="243" y="9"/>
                  </a:lnTo>
                  <a:lnTo>
                    <a:pt x="244" y="13"/>
                  </a:lnTo>
                  <a:lnTo>
                    <a:pt x="246" y="16"/>
                  </a:lnTo>
                  <a:lnTo>
                    <a:pt x="246" y="21"/>
                  </a:lnTo>
                  <a:lnTo>
                    <a:pt x="246" y="153"/>
                  </a:lnTo>
                  <a:lnTo>
                    <a:pt x="376" y="153"/>
                  </a:lnTo>
                  <a:lnTo>
                    <a:pt x="376" y="153"/>
                  </a:lnTo>
                  <a:lnTo>
                    <a:pt x="381" y="153"/>
                  </a:lnTo>
                  <a:lnTo>
                    <a:pt x="385" y="154"/>
                  </a:lnTo>
                  <a:lnTo>
                    <a:pt x="390" y="156"/>
                  </a:lnTo>
                  <a:lnTo>
                    <a:pt x="394" y="160"/>
                  </a:lnTo>
                  <a:lnTo>
                    <a:pt x="397" y="163"/>
                  </a:lnTo>
                  <a:lnTo>
                    <a:pt x="398" y="168"/>
                  </a:lnTo>
                  <a:lnTo>
                    <a:pt x="400" y="172"/>
                  </a:lnTo>
                  <a:lnTo>
                    <a:pt x="400" y="177"/>
                  </a:lnTo>
                  <a:lnTo>
                    <a:pt x="400" y="218"/>
                  </a:lnTo>
                  <a:lnTo>
                    <a:pt x="400" y="218"/>
                  </a:lnTo>
                  <a:lnTo>
                    <a:pt x="400" y="223"/>
                  </a:lnTo>
                  <a:lnTo>
                    <a:pt x="398" y="227"/>
                  </a:lnTo>
                  <a:lnTo>
                    <a:pt x="397" y="231"/>
                  </a:lnTo>
                  <a:lnTo>
                    <a:pt x="394" y="234"/>
                  </a:lnTo>
                  <a:lnTo>
                    <a:pt x="390" y="238"/>
                  </a:lnTo>
                  <a:lnTo>
                    <a:pt x="385" y="240"/>
                  </a:lnTo>
                  <a:lnTo>
                    <a:pt x="381" y="241"/>
                  </a:lnTo>
                  <a:lnTo>
                    <a:pt x="376" y="242"/>
                  </a:lnTo>
                  <a:lnTo>
                    <a:pt x="246" y="242"/>
                  </a:lnTo>
                  <a:lnTo>
                    <a:pt x="246" y="663"/>
                  </a:lnTo>
                  <a:lnTo>
                    <a:pt x="246" y="663"/>
                  </a:lnTo>
                  <a:lnTo>
                    <a:pt x="247" y="685"/>
                  </a:lnTo>
                  <a:lnTo>
                    <a:pt x="249" y="703"/>
                  </a:lnTo>
                  <a:lnTo>
                    <a:pt x="251" y="710"/>
                  </a:lnTo>
                  <a:lnTo>
                    <a:pt x="254" y="716"/>
                  </a:lnTo>
                  <a:lnTo>
                    <a:pt x="257" y="722"/>
                  </a:lnTo>
                  <a:lnTo>
                    <a:pt x="260" y="726"/>
                  </a:lnTo>
                  <a:lnTo>
                    <a:pt x="265" y="730"/>
                  </a:lnTo>
                  <a:lnTo>
                    <a:pt x="270" y="733"/>
                  </a:lnTo>
                  <a:lnTo>
                    <a:pt x="274" y="735"/>
                  </a:lnTo>
                  <a:lnTo>
                    <a:pt x="281" y="737"/>
                  </a:lnTo>
                  <a:lnTo>
                    <a:pt x="295" y="739"/>
                  </a:lnTo>
                  <a:lnTo>
                    <a:pt x="311" y="739"/>
                  </a:lnTo>
                  <a:lnTo>
                    <a:pt x="379" y="739"/>
                  </a:lnTo>
                  <a:lnTo>
                    <a:pt x="379" y="739"/>
                  </a:lnTo>
                  <a:lnTo>
                    <a:pt x="390" y="740"/>
                  </a:lnTo>
                  <a:lnTo>
                    <a:pt x="395" y="741"/>
                  </a:lnTo>
                  <a:lnTo>
                    <a:pt x="398" y="743"/>
                  </a:lnTo>
                  <a:lnTo>
                    <a:pt x="400" y="746"/>
                  </a:lnTo>
                  <a:lnTo>
                    <a:pt x="403" y="748"/>
                  </a:lnTo>
                  <a:lnTo>
                    <a:pt x="404" y="751"/>
                  </a:lnTo>
                  <a:lnTo>
                    <a:pt x="404" y="756"/>
                  </a:lnTo>
                  <a:lnTo>
                    <a:pt x="404" y="798"/>
                  </a:lnTo>
                  <a:lnTo>
                    <a:pt x="404" y="798"/>
                  </a:lnTo>
                  <a:lnTo>
                    <a:pt x="403" y="805"/>
                  </a:lnTo>
                  <a:lnTo>
                    <a:pt x="402" y="809"/>
                  </a:lnTo>
                  <a:lnTo>
                    <a:pt x="399" y="812"/>
                  </a:lnTo>
                  <a:lnTo>
                    <a:pt x="396" y="815"/>
                  </a:lnTo>
                  <a:lnTo>
                    <a:pt x="392" y="816"/>
                  </a:lnTo>
                  <a:lnTo>
                    <a:pt x="382" y="819"/>
                  </a:lnTo>
                  <a:lnTo>
                    <a:pt x="382" y="819"/>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6" name="Freeform 168"/>
            <p:cNvSpPr>
              <a:spLocks/>
            </p:cNvSpPr>
            <p:nvPr/>
          </p:nvSpPr>
          <p:spPr bwMode="auto">
            <a:xfrm>
              <a:off x="5175991" y="3943726"/>
              <a:ext cx="100340" cy="132995"/>
            </a:xfrm>
            <a:custGeom>
              <a:avLst/>
              <a:gdLst>
                <a:gd name="T0" fmla="*/ 427 w 508"/>
                <a:gd name="T1" fmla="*/ 673 h 673"/>
                <a:gd name="T2" fmla="*/ 421 w 508"/>
                <a:gd name="T3" fmla="*/ 672 h 673"/>
                <a:gd name="T4" fmla="*/ 413 w 508"/>
                <a:gd name="T5" fmla="*/ 668 h 673"/>
                <a:gd name="T6" fmla="*/ 406 w 508"/>
                <a:gd name="T7" fmla="*/ 661 h 673"/>
                <a:gd name="T8" fmla="*/ 403 w 508"/>
                <a:gd name="T9" fmla="*/ 653 h 673"/>
                <a:gd name="T10" fmla="*/ 403 w 508"/>
                <a:gd name="T11" fmla="*/ 251 h 673"/>
                <a:gd name="T12" fmla="*/ 402 w 508"/>
                <a:gd name="T13" fmla="*/ 229 h 673"/>
                <a:gd name="T14" fmla="*/ 398 w 508"/>
                <a:gd name="T15" fmla="*/ 191 h 673"/>
                <a:gd name="T16" fmla="*/ 390 w 508"/>
                <a:gd name="T17" fmla="*/ 160 h 673"/>
                <a:gd name="T18" fmla="*/ 378 w 508"/>
                <a:gd name="T19" fmla="*/ 136 h 673"/>
                <a:gd name="T20" fmla="*/ 362 w 508"/>
                <a:gd name="T21" fmla="*/ 118 h 673"/>
                <a:gd name="T22" fmla="*/ 341 w 508"/>
                <a:gd name="T23" fmla="*/ 104 h 673"/>
                <a:gd name="T24" fmla="*/ 316 w 508"/>
                <a:gd name="T25" fmla="*/ 96 h 673"/>
                <a:gd name="T26" fmla="*/ 286 w 508"/>
                <a:gd name="T27" fmla="*/ 92 h 673"/>
                <a:gd name="T28" fmla="*/ 270 w 508"/>
                <a:gd name="T29" fmla="*/ 91 h 673"/>
                <a:gd name="T30" fmla="*/ 231 w 508"/>
                <a:gd name="T31" fmla="*/ 95 h 673"/>
                <a:gd name="T32" fmla="*/ 190 w 508"/>
                <a:gd name="T33" fmla="*/ 105 h 673"/>
                <a:gd name="T34" fmla="*/ 148 w 508"/>
                <a:gd name="T35" fmla="*/ 120 h 673"/>
                <a:gd name="T36" fmla="*/ 107 w 508"/>
                <a:gd name="T37" fmla="*/ 138 h 673"/>
                <a:gd name="T38" fmla="*/ 107 w 508"/>
                <a:gd name="T39" fmla="*/ 648 h 673"/>
                <a:gd name="T40" fmla="*/ 105 w 508"/>
                <a:gd name="T41" fmla="*/ 657 h 673"/>
                <a:gd name="T42" fmla="*/ 100 w 508"/>
                <a:gd name="T43" fmla="*/ 665 h 673"/>
                <a:gd name="T44" fmla="*/ 92 w 508"/>
                <a:gd name="T45" fmla="*/ 671 h 673"/>
                <a:gd name="T46" fmla="*/ 83 w 508"/>
                <a:gd name="T47" fmla="*/ 673 h 673"/>
                <a:gd name="T48" fmla="*/ 23 w 508"/>
                <a:gd name="T49" fmla="*/ 673 h 673"/>
                <a:gd name="T50" fmla="*/ 14 w 508"/>
                <a:gd name="T51" fmla="*/ 671 h 673"/>
                <a:gd name="T52" fmla="*/ 7 w 508"/>
                <a:gd name="T53" fmla="*/ 665 h 673"/>
                <a:gd name="T54" fmla="*/ 3 w 508"/>
                <a:gd name="T55" fmla="*/ 658 h 673"/>
                <a:gd name="T56" fmla="*/ 0 w 508"/>
                <a:gd name="T57" fmla="*/ 648 h 673"/>
                <a:gd name="T58" fmla="*/ 0 w 508"/>
                <a:gd name="T59" fmla="*/ 33 h 673"/>
                <a:gd name="T60" fmla="*/ 3 w 508"/>
                <a:gd name="T61" fmla="*/ 24 h 673"/>
                <a:gd name="T62" fmla="*/ 7 w 508"/>
                <a:gd name="T63" fmla="*/ 16 h 673"/>
                <a:gd name="T64" fmla="*/ 14 w 508"/>
                <a:gd name="T65" fmla="*/ 10 h 673"/>
                <a:gd name="T66" fmla="*/ 23 w 508"/>
                <a:gd name="T67" fmla="*/ 9 h 673"/>
                <a:gd name="T68" fmla="*/ 84 w 508"/>
                <a:gd name="T69" fmla="*/ 9 h 673"/>
                <a:gd name="T70" fmla="*/ 93 w 508"/>
                <a:gd name="T71" fmla="*/ 10 h 673"/>
                <a:gd name="T72" fmla="*/ 100 w 508"/>
                <a:gd name="T73" fmla="*/ 16 h 673"/>
                <a:gd name="T74" fmla="*/ 105 w 508"/>
                <a:gd name="T75" fmla="*/ 24 h 673"/>
                <a:gd name="T76" fmla="*/ 107 w 508"/>
                <a:gd name="T77" fmla="*/ 33 h 673"/>
                <a:gd name="T78" fmla="*/ 107 w 508"/>
                <a:gd name="T79" fmla="*/ 56 h 673"/>
                <a:gd name="T80" fmla="*/ 155 w 508"/>
                <a:gd name="T81" fmla="*/ 30 h 673"/>
                <a:gd name="T82" fmla="*/ 201 w 508"/>
                <a:gd name="T83" fmla="*/ 13 h 673"/>
                <a:gd name="T84" fmla="*/ 248 w 508"/>
                <a:gd name="T85" fmla="*/ 3 h 673"/>
                <a:gd name="T86" fmla="*/ 298 w 508"/>
                <a:gd name="T87" fmla="*/ 0 h 673"/>
                <a:gd name="T88" fmla="*/ 325 w 508"/>
                <a:gd name="T89" fmla="*/ 1 h 673"/>
                <a:gd name="T90" fmla="*/ 372 w 508"/>
                <a:gd name="T91" fmla="*/ 9 h 673"/>
                <a:gd name="T92" fmla="*/ 411 w 508"/>
                <a:gd name="T93" fmla="*/ 26 h 673"/>
                <a:gd name="T94" fmla="*/ 444 w 508"/>
                <a:gd name="T95" fmla="*/ 50 h 673"/>
                <a:gd name="T96" fmla="*/ 469 w 508"/>
                <a:gd name="T97" fmla="*/ 82 h 673"/>
                <a:gd name="T98" fmla="*/ 489 w 508"/>
                <a:gd name="T99" fmla="*/ 121 h 673"/>
                <a:gd name="T100" fmla="*/ 501 w 508"/>
                <a:gd name="T101" fmla="*/ 168 h 673"/>
                <a:gd name="T102" fmla="*/ 508 w 508"/>
                <a:gd name="T103" fmla="*/ 222 h 673"/>
                <a:gd name="T104" fmla="*/ 508 w 508"/>
                <a:gd name="T105" fmla="*/ 648 h 673"/>
                <a:gd name="T106" fmla="*/ 508 w 508"/>
                <a:gd name="T107" fmla="*/ 653 h 673"/>
                <a:gd name="T108" fmla="*/ 505 w 508"/>
                <a:gd name="T109" fmla="*/ 661 h 673"/>
                <a:gd name="T110" fmla="*/ 498 w 508"/>
                <a:gd name="T111" fmla="*/ 668 h 673"/>
                <a:gd name="T112" fmla="*/ 489 w 508"/>
                <a:gd name="T113" fmla="*/ 672 h 673"/>
                <a:gd name="T114" fmla="*/ 484 w 508"/>
                <a:gd name="T115" fmla="*/ 67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4" y="673"/>
                  </a:moveTo>
                  <a:lnTo>
                    <a:pt x="427" y="673"/>
                  </a:lnTo>
                  <a:lnTo>
                    <a:pt x="427" y="673"/>
                  </a:lnTo>
                  <a:lnTo>
                    <a:pt x="421" y="672"/>
                  </a:lnTo>
                  <a:lnTo>
                    <a:pt x="417" y="671"/>
                  </a:lnTo>
                  <a:lnTo>
                    <a:pt x="413" y="668"/>
                  </a:lnTo>
                  <a:lnTo>
                    <a:pt x="410" y="665"/>
                  </a:lnTo>
                  <a:lnTo>
                    <a:pt x="406" y="661"/>
                  </a:lnTo>
                  <a:lnTo>
                    <a:pt x="404" y="658"/>
                  </a:lnTo>
                  <a:lnTo>
                    <a:pt x="403" y="653"/>
                  </a:lnTo>
                  <a:lnTo>
                    <a:pt x="403" y="648"/>
                  </a:lnTo>
                  <a:lnTo>
                    <a:pt x="403" y="251"/>
                  </a:lnTo>
                  <a:lnTo>
                    <a:pt x="403" y="251"/>
                  </a:lnTo>
                  <a:lnTo>
                    <a:pt x="402" y="229"/>
                  </a:lnTo>
                  <a:lnTo>
                    <a:pt x="401" y="209"/>
                  </a:lnTo>
                  <a:lnTo>
                    <a:pt x="398" y="191"/>
                  </a:lnTo>
                  <a:lnTo>
                    <a:pt x="395" y="175"/>
                  </a:lnTo>
                  <a:lnTo>
                    <a:pt x="390" y="160"/>
                  </a:lnTo>
                  <a:lnTo>
                    <a:pt x="384" y="147"/>
                  </a:lnTo>
                  <a:lnTo>
                    <a:pt x="378" y="136"/>
                  </a:lnTo>
                  <a:lnTo>
                    <a:pt x="371" y="126"/>
                  </a:lnTo>
                  <a:lnTo>
                    <a:pt x="362" y="118"/>
                  </a:lnTo>
                  <a:lnTo>
                    <a:pt x="352" y="110"/>
                  </a:lnTo>
                  <a:lnTo>
                    <a:pt x="341" y="104"/>
                  </a:lnTo>
                  <a:lnTo>
                    <a:pt x="329" y="99"/>
                  </a:lnTo>
                  <a:lnTo>
                    <a:pt x="316" y="96"/>
                  </a:lnTo>
                  <a:lnTo>
                    <a:pt x="302" y="94"/>
                  </a:lnTo>
                  <a:lnTo>
                    <a:pt x="286" y="92"/>
                  </a:lnTo>
                  <a:lnTo>
                    <a:pt x="270" y="91"/>
                  </a:lnTo>
                  <a:lnTo>
                    <a:pt x="270" y="91"/>
                  </a:lnTo>
                  <a:lnTo>
                    <a:pt x="250" y="92"/>
                  </a:lnTo>
                  <a:lnTo>
                    <a:pt x="231" y="95"/>
                  </a:lnTo>
                  <a:lnTo>
                    <a:pt x="210" y="99"/>
                  </a:lnTo>
                  <a:lnTo>
                    <a:pt x="190" y="105"/>
                  </a:lnTo>
                  <a:lnTo>
                    <a:pt x="169" y="112"/>
                  </a:lnTo>
                  <a:lnTo>
                    <a:pt x="148" y="120"/>
                  </a:lnTo>
                  <a:lnTo>
                    <a:pt x="128" y="129"/>
                  </a:lnTo>
                  <a:lnTo>
                    <a:pt x="107" y="138"/>
                  </a:lnTo>
                  <a:lnTo>
                    <a:pt x="107" y="648"/>
                  </a:lnTo>
                  <a:lnTo>
                    <a:pt x="107" y="648"/>
                  </a:lnTo>
                  <a:lnTo>
                    <a:pt x="106" y="652"/>
                  </a:lnTo>
                  <a:lnTo>
                    <a:pt x="105" y="657"/>
                  </a:lnTo>
                  <a:lnTo>
                    <a:pt x="102" y="661"/>
                  </a:lnTo>
                  <a:lnTo>
                    <a:pt x="100" y="665"/>
                  </a:lnTo>
                  <a:lnTo>
                    <a:pt x="95" y="668"/>
                  </a:lnTo>
                  <a:lnTo>
                    <a:pt x="92" y="671"/>
                  </a:lnTo>
                  <a:lnTo>
                    <a:pt x="87" y="672"/>
                  </a:lnTo>
                  <a:lnTo>
                    <a:pt x="83" y="673"/>
                  </a:lnTo>
                  <a:lnTo>
                    <a:pt x="23" y="673"/>
                  </a:lnTo>
                  <a:lnTo>
                    <a:pt x="23" y="673"/>
                  </a:lnTo>
                  <a:lnTo>
                    <a:pt x="19" y="672"/>
                  </a:lnTo>
                  <a:lnTo>
                    <a:pt x="14" y="671"/>
                  </a:lnTo>
                  <a:lnTo>
                    <a:pt x="11" y="668"/>
                  </a:lnTo>
                  <a:lnTo>
                    <a:pt x="7" y="665"/>
                  </a:lnTo>
                  <a:lnTo>
                    <a:pt x="5" y="661"/>
                  </a:lnTo>
                  <a:lnTo>
                    <a:pt x="3" y="658"/>
                  </a:lnTo>
                  <a:lnTo>
                    <a:pt x="1" y="653"/>
                  </a:lnTo>
                  <a:lnTo>
                    <a:pt x="0" y="648"/>
                  </a:lnTo>
                  <a:lnTo>
                    <a:pt x="0" y="33"/>
                  </a:lnTo>
                  <a:lnTo>
                    <a:pt x="0" y="33"/>
                  </a:lnTo>
                  <a:lnTo>
                    <a:pt x="0" y="28"/>
                  </a:lnTo>
                  <a:lnTo>
                    <a:pt x="3" y="24"/>
                  </a:lnTo>
                  <a:lnTo>
                    <a:pt x="4" y="19"/>
                  </a:lnTo>
                  <a:lnTo>
                    <a:pt x="7" y="16"/>
                  </a:lnTo>
                  <a:lnTo>
                    <a:pt x="11" y="12"/>
                  </a:lnTo>
                  <a:lnTo>
                    <a:pt x="14" y="10"/>
                  </a:lnTo>
                  <a:lnTo>
                    <a:pt x="19" y="9"/>
                  </a:lnTo>
                  <a:lnTo>
                    <a:pt x="23" y="9"/>
                  </a:lnTo>
                  <a:lnTo>
                    <a:pt x="84" y="9"/>
                  </a:lnTo>
                  <a:lnTo>
                    <a:pt x="84" y="9"/>
                  </a:lnTo>
                  <a:lnTo>
                    <a:pt x="89" y="9"/>
                  </a:lnTo>
                  <a:lnTo>
                    <a:pt x="93" y="10"/>
                  </a:lnTo>
                  <a:lnTo>
                    <a:pt x="97" y="12"/>
                  </a:lnTo>
                  <a:lnTo>
                    <a:pt x="100" y="16"/>
                  </a:lnTo>
                  <a:lnTo>
                    <a:pt x="102" y="19"/>
                  </a:lnTo>
                  <a:lnTo>
                    <a:pt x="105" y="24"/>
                  </a:lnTo>
                  <a:lnTo>
                    <a:pt x="106" y="28"/>
                  </a:lnTo>
                  <a:lnTo>
                    <a:pt x="107" y="33"/>
                  </a:lnTo>
                  <a:lnTo>
                    <a:pt x="107" y="56"/>
                  </a:lnTo>
                  <a:lnTo>
                    <a:pt x="107" y="56"/>
                  </a:lnTo>
                  <a:lnTo>
                    <a:pt x="131" y="42"/>
                  </a:lnTo>
                  <a:lnTo>
                    <a:pt x="155" y="30"/>
                  </a:lnTo>
                  <a:lnTo>
                    <a:pt x="178" y="21"/>
                  </a:lnTo>
                  <a:lnTo>
                    <a:pt x="201" y="13"/>
                  </a:lnTo>
                  <a:lnTo>
                    <a:pt x="224" y="8"/>
                  </a:lnTo>
                  <a:lnTo>
                    <a:pt x="248" y="3"/>
                  </a:lnTo>
                  <a:lnTo>
                    <a:pt x="272" y="1"/>
                  </a:lnTo>
                  <a:lnTo>
                    <a:pt x="298" y="0"/>
                  </a:lnTo>
                  <a:lnTo>
                    <a:pt x="298" y="0"/>
                  </a:lnTo>
                  <a:lnTo>
                    <a:pt x="325" y="1"/>
                  </a:lnTo>
                  <a:lnTo>
                    <a:pt x="349" y="4"/>
                  </a:lnTo>
                  <a:lnTo>
                    <a:pt x="372" y="9"/>
                  </a:lnTo>
                  <a:lnTo>
                    <a:pt x="393" y="17"/>
                  </a:lnTo>
                  <a:lnTo>
                    <a:pt x="411" y="26"/>
                  </a:lnTo>
                  <a:lnTo>
                    <a:pt x="428" y="37"/>
                  </a:lnTo>
                  <a:lnTo>
                    <a:pt x="444" y="50"/>
                  </a:lnTo>
                  <a:lnTo>
                    <a:pt x="458" y="65"/>
                  </a:lnTo>
                  <a:lnTo>
                    <a:pt x="469" y="82"/>
                  </a:lnTo>
                  <a:lnTo>
                    <a:pt x="481" y="100"/>
                  </a:lnTo>
                  <a:lnTo>
                    <a:pt x="489" y="121"/>
                  </a:lnTo>
                  <a:lnTo>
                    <a:pt x="496" y="144"/>
                  </a:lnTo>
                  <a:lnTo>
                    <a:pt x="501" y="168"/>
                  </a:lnTo>
                  <a:lnTo>
                    <a:pt x="505" y="194"/>
                  </a:lnTo>
                  <a:lnTo>
                    <a:pt x="508" y="222"/>
                  </a:lnTo>
                  <a:lnTo>
                    <a:pt x="508" y="251"/>
                  </a:lnTo>
                  <a:lnTo>
                    <a:pt x="508" y="648"/>
                  </a:lnTo>
                  <a:lnTo>
                    <a:pt x="508" y="648"/>
                  </a:lnTo>
                  <a:lnTo>
                    <a:pt x="508" y="653"/>
                  </a:lnTo>
                  <a:lnTo>
                    <a:pt x="507" y="658"/>
                  </a:lnTo>
                  <a:lnTo>
                    <a:pt x="505" y="661"/>
                  </a:lnTo>
                  <a:lnTo>
                    <a:pt x="501" y="665"/>
                  </a:lnTo>
                  <a:lnTo>
                    <a:pt x="498" y="668"/>
                  </a:lnTo>
                  <a:lnTo>
                    <a:pt x="493" y="671"/>
                  </a:lnTo>
                  <a:lnTo>
                    <a:pt x="489" y="672"/>
                  </a:lnTo>
                  <a:lnTo>
                    <a:pt x="484" y="673"/>
                  </a:lnTo>
                  <a:lnTo>
                    <a:pt x="484" y="67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7" name="Freeform 169"/>
            <p:cNvSpPr>
              <a:spLocks noEditPoints="1"/>
            </p:cNvSpPr>
            <p:nvPr/>
          </p:nvSpPr>
          <p:spPr bwMode="auto">
            <a:xfrm>
              <a:off x="5304830" y="3943726"/>
              <a:ext cx="105090" cy="134776"/>
            </a:xfrm>
            <a:custGeom>
              <a:avLst/>
              <a:gdLst>
                <a:gd name="T0" fmla="*/ 106 w 533"/>
                <a:gd name="T1" fmla="*/ 391 h 681"/>
                <a:gd name="T2" fmla="*/ 109 w 533"/>
                <a:gd name="T3" fmla="*/ 441 h 681"/>
                <a:gd name="T4" fmla="*/ 122 w 533"/>
                <a:gd name="T5" fmla="*/ 501 h 681"/>
                <a:gd name="T6" fmla="*/ 149 w 533"/>
                <a:gd name="T7" fmla="*/ 543 h 681"/>
                <a:gd name="T8" fmla="*/ 185 w 533"/>
                <a:gd name="T9" fmla="*/ 571 h 681"/>
                <a:gd name="T10" fmla="*/ 235 w 533"/>
                <a:gd name="T11" fmla="*/ 586 h 681"/>
                <a:gd name="T12" fmla="*/ 274 w 533"/>
                <a:gd name="T13" fmla="*/ 588 h 681"/>
                <a:gd name="T14" fmla="*/ 441 w 533"/>
                <a:gd name="T15" fmla="*/ 580 h 681"/>
                <a:gd name="T16" fmla="*/ 495 w 533"/>
                <a:gd name="T17" fmla="*/ 574 h 681"/>
                <a:gd name="T18" fmla="*/ 508 w 533"/>
                <a:gd name="T19" fmla="*/ 579 h 681"/>
                <a:gd name="T20" fmla="*/ 513 w 533"/>
                <a:gd name="T21" fmla="*/ 587 h 681"/>
                <a:gd name="T22" fmla="*/ 515 w 533"/>
                <a:gd name="T23" fmla="*/ 633 h 681"/>
                <a:gd name="T24" fmla="*/ 509 w 533"/>
                <a:gd name="T25" fmla="*/ 651 h 681"/>
                <a:gd name="T26" fmla="*/ 496 w 533"/>
                <a:gd name="T27" fmla="*/ 659 h 681"/>
                <a:gd name="T28" fmla="*/ 439 w 533"/>
                <a:gd name="T29" fmla="*/ 669 h 681"/>
                <a:gd name="T30" fmla="*/ 332 w 533"/>
                <a:gd name="T31" fmla="*/ 680 h 681"/>
                <a:gd name="T32" fmla="*/ 274 w 533"/>
                <a:gd name="T33" fmla="*/ 681 h 681"/>
                <a:gd name="T34" fmla="*/ 197 w 533"/>
                <a:gd name="T35" fmla="*/ 673 h 681"/>
                <a:gd name="T36" fmla="*/ 126 w 533"/>
                <a:gd name="T37" fmla="*/ 649 h 681"/>
                <a:gd name="T38" fmla="*/ 95 w 533"/>
                <a:gd name="T39" fmla="*/ 628 h 681"/>
                <a:gd name="T40" fmla="*/ 66 w 533"/>
                <a:gd name="T41" fmla="*/ 602 h 681"/>
                <a:gd name="T42" fmla="*/ 42 w 533"/>
                <a:gd name="T43" fmla="*/ 570 h 681"/>
                <a:gd name="T44" fmla="*/ 24 w 533"/>
                <a:gd name="T45" fmla="*/ 531 h 681"/>
                <a:gd name="T46" fmla="*/ 9 w 533"/>
                <a:gd name="T47" fmla="*/ 485 h 681"/>
                <a:gd name="T48" fmla="*/ 2 w 533"/>
                <a:gd name="T49" fmla="*/ 431 h 681"/>
                <a:gd name="T50" fmla="*/ 0 w 533"/>
                <a:gd name="T51" fmla="*/ 283 h 681"/>
                <a:gd name="T52" fmla="*/ 4 w 533"/>
                <a:gd name="T53" fmla="*/ 221 h 681"/>
                <a:gd name="T54" fmla="*/ 27 w 533"/>
                <a:gd name="T55" fmla="*/ 141 h 681"/>
                <a:gd name="T56" fmla="*/ 54 w 533"/>
                <a:gd name="T57" fmla="*/ 96 h 681"/>
                <a:gd name="T58" fmla="*/ 78 w 533"/>
                <a:gd name="T59" fmla="*/ 67 h 681"/>
                <a:gd name="T60" fmla="*/ 107 w 533"/>
                <a:gd name="T61" fmla="*/ 44 h 681"/>
                <a:gd name="T62" fmla="*/ 141 w 533"/>
                <a:gd name="T63" fmla="*/ 25 h 681"/>
                <a:gd name="T64" fmla="*/ 180 w 533"/>
                <a:gd name="T65" fmla="*/ 11 h 681"/>
                <a:gd name="T66" fmla="*/ 237 w 533"/>
                <a:gd name="T67" fmla="*/ 1 h 681"/>
                <a:gd name="T68" fmla="*/ 300 w 533"/>
                <a:gd name="T69" fmla="*/ 1 h 681"/>
                <a:gd name="T70" fmla="*/ 357 w 533"/>
                <a:gd name="T71" fmla="*/ 11 h 681"/>
                <a:gd name="T72" fmla="*/ 396 w 533"/>
                <a:gd name="T73" fmla="*/ 25 h 681"/>
                <a:gd name="T74" fmla="*/ 430 w 533"/>
                <a:gd name="T75" fmla="*/ 44 h 681"/>
                <a:gd name="T76" fmla="*/ 458 w 533"/>
                <a:gd name="T77" fmla="*/ 68 h 681"/>
                <a:gd name="T78" fmla="*/ 483 w 533"/>
                <a:gd name="T79" fmla="*/ 96 h 681"/>
                <a:gd name="T80" fmla="*/ 508 w 533"/>
                <a:gd name="T81" fmla="*/ 141 h 681"/>
                <a:gd name="T82" fmla="*/ 530 w 533"/>
                <a:gd name="T83" fmla="*/ 221 h 681"/>
                <a:gd name="T84" fmla="*/ 533 w 533"/>
                <a:gd name="T85" fmla="*/ 347 h 681"/>
                <a:gd name="T86" fmla="*/ 532 w 533"/>
                <a:gd name="T87" fmla="*/ 359 h 681"/>
                <a:gd name="T88" fmla="*/ 524 w 533"/>
                <a:gd name="T89" fmla="*/ 370 h 681"/>
                <a:gd name="T90" fmla="*/ 510 w 533"/>
                <a:gd name="T91" fmla="*/ 375 h 681"/>
                <a:gd name="T92" fmla="*/ 426 w 533"/>
                <a:gd name="T93" fmla="*/ 283 h 681"/>
                <a:gd name="T94" fmla="*/ 421 w 533"/>
                <a:gd name="T95" fmla="*/ 214 h 681"/>
                <a:gd name="T96" fmla="*/ 405 w 533"/>
                <a:gd name="T97" fmla="*/ 162 h 681"/>
                <a:gd name="T98" fmla="*/ 376 w 533"/>
                <a:gd name="T99" fmla="*/ 126 h 681"/>
                <a:gd name="T100" fmla="*/ 338 w 533"/>
                <a:gd name="T101" fmla="*/ 103 h 681"/>
                <a:gd name="T102" fmla="*/ 288 w 533"/>
                <a:gd name="T103" fmla="*/ 94 h 681"/>
                <a:gd name="T104" fmla="*/ 249 w 533"/>
                <a:gd name="T105" fmla="*/ 94 h 681"/>
                <a:gd name="T106" fmla="*/ 199 w 533"/>
                <a:gd name="T107" fmla="*/ 104 h 681"/>
                <a:gd name="T108" fmla="*/ 159 w 533"/>
                <a:gd name="T109" fmla="*/ 128 h 681"/>
                <a:gd name="T110" fmla="*/ 130 w 533"/>
                <a:gd name="T111" fmla="*/ 165 h 681"/>
                <a:gd name="T112" fmla="*/ 112 w 533"/>
                <a:gd name="T113" fmla="*/ 216 h 681"/>
                <a:gd name="T114" fmla="*/ 106 w 533"/>
                <a:gd name="T115" fmla="*/ 283 h 681"/>
                <a:gd name="T116" fmla="*/ 426 w 533"/>
                <a:gd name="T117" fmla="*/ 28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3" h="681">
                  <a:moveTo>
                    <a:pt x="510" y="375"/>
                  </a:moveTo>
                  <a:lnTo>
                    <a:pt x="106" y="375"/>
                  </a:lnTo>
                  <a:lnTo>
                    <a:pt x="106" y="391"/>
                  </a:lnTo>
                  <a:lnTo>
                    <a:pt x="106" y="391"/>
                  </a:lnTo>
                  <a:lnTo>
                    <a:pt x="106" y="417"/>
                  </a:lnTo>
                  <a:lnTo>
                    <a:pt x="109" y="441"/>
                  </a:lnTo>
                  <a:lnTo>
                    <a:pt x="112" y="463"/>
                  </a:lnTo>
                  <a:lnTo>
                    <a:pt x="117" y="482"/>
                  </a:lnTo>
                  <a:lnTo>
                    <a:pt x="122" y="501"/>
                  </a:lnTo>
                  <a:lnTo>
                    <a:pt x="130" y="517"/>
                  </a:lnTo>
                  <a:lnTo>
                    <a:pt x="138" y="531"/>
                  </a:lnTo>
                  <a:lnTo>
                    <a:pt x="149" y="543"/>
                  </a:lnTo>
                  <a:lnTo>
                    <a:pt x="159" y="555"/>
                  </a:lnTo>
                  <a:lnTo>
                    <a:pt x="172" y="564"/>
                  </a:lnTo>
                  <a:lnTo>
                    <a:pt x="185" y="571"/>
                  </a:lnTo>
                  <a:lnTo>
                    <a:pt x="200" y="578"/>
                  </a:lnTo>
                  <a:lnTo>
                    <a:pt x="218" y="582"/>
                  </a:lnTo>
                  <a:lnTo>
                    <a:pt x="235" y="586"/>
                  </a:lnTo>
                  <a:lnTo>
                    <a:pt x="254" y="587"/>
                  </a:lnTo>
                  <a:lnTo>
                    <a:pt x="274" y="588"/>
                  </a:lnTo>
                  <a:lnTo>
                    <a:pt x="274" y="588"/>
                  </a:lnTo>
                  <a:lnTo>
                    <a:pt x="329" y="587"/>
                  </a:lnTo>
                  <a:lnTo>
                    <a:pt x="387" y="584"/>
                  </a:lnTo>
                  <a:lnTo>
                    <a:pt x="441" y="580"/>
                  </a:lnTo>
                  <a:lnTo>
                    <a:pt x="489" y="574"/>
                  </a:lnTo>
                  <a:lnTo>
                    <a:pt x="489" y="574"/>
                  </a:lnTo>
                  <a:lnTo>
                    <a:pt x="495" y="574"/>
                  </a:lnTo>
                  <a:lnTo>
                    <a:pt x="495" y="574"/>
                  </a:lnTo>
                  <a:lnTo>
                    <a:pt x="502" y="575"/>
                  </a:lnTo>
                  <a:lnTo>
                    <a:pt x="508" y="579"/>
                  </a:lnTo>
                  <a:lnTo>
                    <a:pt x="511" y="581"/>
                  </a:lnTo>
                  <a:lnTo>
                    <a:pt x="512" y="583"/>
                  </a:lnTo>
                  <a:lnTo>
                    <a:pt x="513" y="587"/>
                  </a:lnTo>
                  <a:lnTo>
                    <a:pt x="515" y="591"/>
                  </a:lnTo>
                  <a:lnTo>
                    <a:pt x="515" y="633"/>
                  </a:lnTo>
                  <a:lnTo>
                    <a:pt x="515" y="633"/>
                  </a:lnTo>
                  <a:lnTo>
                    <a:pt x="513" y="643"/>
                  </a:lnTo>
                  <a:lnTo>
                    <a:pt x="511" y="648"/>
                  </a:lnTo>
                  <a:lnTo>
                    <a:pt x="509" y="651"/>
                  </a:lnTo>
                  <a:lnTo>
                    <a:pt x="507" y="654"/>
                  </a:lnTo>
                  <a:lnTo>
                    <a:pt x="502" y="657"/>
                  </a:lnTo>
                  <a:lnTo>
                    <a:pt x="496" y="659"/>
                  </a:lnTo>
                  <a:lnTo>
                    <a:pt x="491" y="660"/>
                  </a:lnTo>
                  <a:lnTo>
                    <a:pt x="491" y="660"/>
                  </a:lnTo>
                  <a:lnTo>
                    <a:pt x="439" y="669"/>
                  </a:lnTo>
                  <a:lnTo>
                    <a:pt x="386" y="675"/>
                  </a:lnTo>
                  <a:lnTo>
                    <a:pt x="360" y="677"/>
                  </a:lnTo>
                  <a:lnTo>
                    <a:pt x="332" y="680"/>
                  </a:lnTo>
                  <a:lnTo>
                    <a:pt x="304" y="681"/>
                  </a:lnTo>
                  <a:lnTo>
                    <a:pt x="274" y="681"/>
                  </a:lnTo>
                  <a:lnTo>
                    <a:pt x="274" y="681"/>
                  </a:lnTo>
                  <a:lnTo>
                    <a:pt x="249" y="680"/>
                  </a:lnTo>
                  <a:lnTo>
                    <a:pt x="222" y="677"/>
                  </a:lnTo>
                  <a:lnTo>
                    <a:pt x="197" y="673"/>
                  </a:lnTo>
                  <a:lnTo>
                    <a:pt x="173" y="667"/>
                  </a:lnTo>
                  <a:lnTo>
                    <a:pt x="149" y="659"/>
                  </a:lnTo>
                  <a:lnTo>
                    <a:pt x="126" y="649"/>
                  </a:lnTo>
                  <a:lnTo>
                    <a:pt x="115" y="642"/>
                  </a:lnTo>
                  <a:lnTo>
                    <a:pt x="105" y="635"/>
                  </a:lnTo>
                  <a:lnTo>
                    <a:pt x="95" y="628"/>
                  </a:lnTo>
                  <a:lnTo>
                    <a:pt x="84" y="620"/>
                  </a:lnTo>
                  <a:lnTo>
                    <a:pt x="75" y="611"/>
                  </a:lnTo>
                  <a:lnTo>
                    <a:pt x="66" y="602"/>
                  </a:lnTo>
                  <a:lnTo>
                    <a:pt x="58" y="593"/>
                  </a:lnTo>
                  <a:lnTo>
                    <a:pt x="50" y="581"/>
                  </a:lnTo>
                  <a:lnTo>
                    <a:pt x="42" y="570"/>
                  </a:lnTo>
                  <a:lnTo>
                    <a:pt x="35" y="558"/>
                  </a:lnTo>
                  <a:lnTo>
                    <a:pt x="29" y="544"/>
                  </a:lnTo>
                  <a:lnTo>
                    <a:pt x="24" y="531"/>
                  </a:lnTo>
                  <a:lnTo>
                    <a:pt x="18" y="517"/>
                  </a:lnTo>
                  <a:lnTo>
                    <a:pt x="13" y="501"/>
                  </a:lnTo>
                  <a:lnTo>
                    <a:pt x="9" y="485"/>
                  </a:lnTo>
                  <a:lnTo>
                    <a:pt x="6" y="467"/>
                  </a:lnTo>
                  <a:lnTo>
                    <a:pt x="3" y="450"/>
                  </a:lnTo>
                  <a:lnTo>
                    <a:pt x="2" y="431"/>
                  </a:lnTo>
                  <a:lnTo>
                    <a:pt x="1" y="411"/>
                  </a:lnTo>
                  <a:lnTo>
                    <a:pt x="0" y="391"/>
                  </a:lnTo>
                  <a:lnTo>
                    <a:pt x="0" y="283"/>
                  </a:lnTo>
                  <a:lnTo>
                    <a:pt x="0" y="283"/>
                  </a:lnTo>
                  <a:lnTo>
                    <a:pt x="1" y="251"/>
                  </a:lnTo>
                  <a:lnTo>
                    <a:pt x="4" y="221"/>
                  </a:lnTo>
                  <a:lnTo>
                    <a:pt x="10" y="192"/>
                  </a:lnTo>
                  <a:lnTo>
                    <a:pt x="18" y="166"/>
                  </a:lnTo>
                  <a:lnTo>
                    <a:pt x="27" y="141"/>
                  </a:lnTo>
                  <a:lnTo>
                    <a:pt x="40" y="118"/>
                  </a:lnTo>
                  <a:lnTo>
                    <a:pt x="45" y="106"/>
                  </a:lnTo>
                  <a:lnTo>
                    <a:pt x="54" y="96"/>
                  </a:lnTo>
                  <a:lnTo>
                    <a:pt x="60" y="86"/>
                  </a:lnTo>
                  <a:lnTo>
                    <a:pt x="70" y="76"/>
                  </a:lnTo>
                  <a:lnTo>
                    <a:pt x="78" y="67"/>
                  </a:lnTo>
                  <a:lnTo>
                    <a:pt x="87" y="59"/>
                  </a:lnTo>
                  <a:lnTo>
                    <a:pt x="97" y="51"/>
                  </a:lnTo>
                  <a:lnTo>
                    <a:pt x="107" y="44"/>
                  </a:lnTo>
                  <a:lnTo>
                    <a:pt x="118" y="37"/>
                  </a:lnTo>
                  <a:lnTo>
                    <a:pt x="129" y="30"/>
                  </a:lnTo>
                  <a:lnTo>
                    <a:pt x="141" y="25"/>
                  </a:lnTo>
                  <a:lnTo>
                    <a:pt x="153" y="20"/>
                  </a:lnTo>
                  <a:lnTo>
                    <a:pt x="166" y="16"/>
                  </a:lnTo>
                  <a:lnTo>
                    <a:pt x="180" y="11"/>
                  </a:lnTo>
                  <a:lnTo>
                    <a:pt x="192" y="8"/>
                  </a:lnTo>
                  <a:lnTo>
                    <a:pt x="207" y="5"/>
                  </a:lnTo>
                  <a:lnTo>
                    <a:pt x="237" y="1"/>
                  </a:lnTo>
                  <a:lnTo>
                    <a:pt x="268" y="0"/>
                  </a:lnTo>
                  <a:lnTo>
                    <a:pt x="268" y="0"/>
                  </a:lnTo>
                  <a:lnTo>
                    <a:pt x="300" y="1"/>
                  </a:lnTo>
                  <a:lnTo>
                    <a:pt x="330" y="5"/>
                  </a:lnTo>
                  <a:lnTo>
                    <a:pt x="344" y="8"/>
                  </a:lnTo>
                  <a:lnTo>
                    <a:pt x="357" y="11"/>
                  </a:lnTo>
                  <a:lnTo>
                    <a:pt x="371" y="16"/>
                  </a:lnTo>
                  <a:lnTo>
                    <a:pt x="384" y="20"/>
                  </a:lnTo>
                  <a:lnTo>
                    <a:pt x="396" y="25"/>
                  </a:lnTo>
                  <a:lnTo>
                    <a:pt x="408" y="30"/>
                  </a:lnTo>
                  <a:lnTo>
                    <a:pt x="418" y="37"/>
                  </a:lnTo>
                  <a:lnTo>
                    <a:pt x="430" y="44"/>
                  </a:lnTo>
                  <a:lnTo>
                    <a:pt x="440" y="51"/>
                  </a:lnTo>
                  <a:lnTo>
                    <a:pt x="449" y="59"/>
                  </a:lnTo>
                  <a:lnTo>
                    <a:pt x="458" y="68"/>
                  </a:lnTo>
                  <a:lnTo>
                    <a:pt x="466" y="76"/>
                  </a:lnTo>
                  <a:lnTo>
                    <a:pt x="474" y="87"/>
                  </a:lnTo>
                  <a:lnTo>
                    <a:pt x="483" y="96"/>
                  </a:lnTo>
                  <a:lnTo>
                    <a:pt x="489" y="106"/>
                  </a:lnTo>
                  <a:lnTo>
                    <a:pt x="496" y="118"/>
                  </a:lnTo>
                  <a:lnTo>
                    <a:pt x="508" y="141"/>
                  </a:lnTo>
                  <a:lnTo>
                    <a:pt x="517" y="166"/>
                  </a:lnTo>
                  <a:lnTo>
                    <a:pt x="524" y="192"/>
                  </a:lnTo>
                  <a:lnTo>
                    <a:pt x="530" y="221"/>
                  </a:lnTo>
                  <a:lnTo>
                    <a:pt x="533" y="251"/>
                  </a:lnTo>
                  <a:lnTo>
                    <a:pt x="533" y="283"/>
                  </a:lnTo>
                  <a:lnTo>
                    <a:pt x="533" y="347"/>
                  </a:lnTo>
                  <a:lnTo>
                    <a:pt x="533" y="347"/>
                  </a:lnTo>
                  <a:lnTo>
                    <a:pt x="533" y="353"/>
                  </a:lnTo>
                  <a:lnTo>
                    <a:pt x="532" y="359"/>
                  </a:lnTo>
                  <a:lnTo>
                    <a:pt x="530" y="363"/>
                  </a:lnTo>
                  <a:lnTo>
                    <a:pt x="527" y="367"/>
                  </a:lnTo>
                  <a:lnTo>
                    <a:pt x="524" y="370"/>
                  </a:lnTo>
                  <a:lnTo>
                    <a:pt x="520" y="372"/>
                  </a:lnTo>
                  <a:lnTo>
                    <a:pt x="516" y="373"/>
                  </a:lnTo>
                  <a:lnTo>
                    <a:pt x="510" y="375"/>
                  </a:lnTo>
                  <a:lnTo>
                    <a:pt x="510" y="375"/>
                  </a:lnTo>
                  <a:close/>
                  <a:moveTo>
                    <a:pt x="426" y="283"/>
                  </a:moveTo>
                  <a:lnTo>
                    <a:pt x="426" y="283"/>
                  </a:lnTo>
                  <a:lnTo>
                    <a:pt x="425" y="258"/>
                  </a:lnTo>
                  <a:lnTo>
                    <a:pt x="424" y="235"/>
                  </a:lnTo>
                  <a:lnTo>
                    <a:pt x="421" y="214"/>
                  </a:lnTo>
                  <a:lnTo>
                    <a:pt x="416" y="196"/>
                  </a:lnTo>
                  <a:lnTo>
                    <a:pt x="410" y="178"/>
                  </a:lnTo>
                  <a:lnTo>
                    <a:pt x="405" y="162"/>
                  </a:lnTo>
                  <a:lnTo>
                    <a:pt x="396" y="149"/>
                  </a:lnTo>
                  <a:lnTo>
                    <a:pt x="387" y="136"/>
                  </a:lnTo>
                  <a:lnTo>
                    <a:pt x="376" y="126"/>
                  </a:lnTo>
                  <a:lnTo>
                    <a:pt x="364" y="116"/>
                  </a:lnTo>
                  <a:lnTo>
                    <a:pt x="352" y="110"/>
                  </a:lnTo>
                  <a:lnTo>
                    <a:pt x="338" y="103"/>
                  </a:lnTo>
                  <a:lnTo>
                    <a:pt x="322" y="98"/>
                  </a:lnTo>
                  <a:lnTo>
                    <a:pt x="305" y="96"/>
                  </a:lnTo>
                  <a:lnTo>
                    <a:pt x="288" y="94"/>
                  </a:lnTo>
                  <a:lnTo>
                    <a:pt x="268" y="92"/>
                  </a:lnTo>
                  <a:lnTo>
                    <a:pt x="268" y="92"/>
                  </a:lnTo>
                  <a:lnTo>
                    <a:pt x="249" y="94"/>
                  </a:lnTo>
                  <a:lnTo>
                    <a:pt x="231" y="96"/>
                  </a:lnTo>
                  <a:lnTo>
                    <a:pt x="214" y="99"/>
                  </a:lnTo>
                  <a:lnTo>
                    <a:pt x="199" y="104"/>
                  </a:lnTo>
                  <a:lnTo>
                    <a:pt x="184" y="111"/>
                  </a:lnTo>
                  <a:lnTo>
                    <a:pt x="171" y="119"/>
                  </a:lnTo>
                  <a:lnTo>
                    <a:pt x="159" y="128"/>
                  </a:lnTo>
                  <a:lnTo>
                    <a:pt x="148" y="138"/>
                  </a:lnTo>
                  <a:lnTo>
                    <a:pt x="138" y="151"/>
                  </a:lnTo>
                  <a:lnTo>
                    <a:pt x="130" y="165"/>
                  </a:lnTo>
                  <a:lnTo>
                    <a:pt x="122" y="181"/>
                  </a:lnTo>
                  <a:lnTo>
                    <a:pt x="117" y="198"/>
                  </a:lnTo>
                  <a:lnTo>
                    <a:pt x="112" y="216"/>
                  </a:lnTo>
                  <a:lnTo>
                    <a:pt x="109" y="237"/>
                  </a:lnTo>
                  <a:lnTo>
                    <a:pt x="106" y="259"/>
                  </a:lnTo>
                  <a:lnTo>
                    <a:pt x="106" y="283"/>
                  </a:lnTo>
                  <a:lnTo>
                    <a:pt x="106" y="293"/>
                  </a:lnTo>
                  <a:lnTo>
                    <a:pt x="426" y="293"/>
                  </a:lnTo>
                  <a:lnTo>
                    <a:pt x="426" y="28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8" name="Freeform 170"/>
            <p:cNvSpPr>
              <a:spLocks/>
            </p:cNvSpPr>
            <p:nvPr/>
          </p:nvSpPr>
          <p:spPr bwMode="auto">
            <a:xfrm>
              <a:off x="5439012" y="3943726"/>
              <a:ext cx="58779" cy="132995"/>
            </a:xfrm>
            <a:custGeom>
              <a:avLst/>
              <a:gdLst>
                <a:gd name="T0" fmla="*/ 271 w 298"/>
                <a:gd name="T1" fmla="*/ 91 h 673"/>
                <a:gd name="T2" fmla="*/ 231 w 298"/>
                <a:gd name="T3" fmla="*/ 95 h 673"/>
                <a:gd name="T4" fmla="*/ 190 w 298"/>
                <a:gd name="T5" fmla="*/ 104 h 673"/>
                <a:gd name="T6" fmla="*/ 149 w 298"/>
                <a:gd name="T7" fmla="*/ 119 h 673"/>
                <a:gd name="T8" fmla="*/ 105 w 298"/>
                <a:gd name="T9" fmla="*/ 142 h 673"/>
                <a:gd name="T10" fmla="*/ 105 w 298"/>
                <a:gd name="T11" fmla="*/ 648 h 673"/>
                <a:gd name="T12" fmla="*/ 104 w 298"/>
                <a:gd name="T13" fmla="*/ 657 h 673"/>
                <a:gd name="T14" fmla="*/ 98 w 298"/>
                <a:gd name="T15" fmla="*/ 665 h 673"/>
                <a:gd name="T16" fmla="*/ 90 w 298"/>
                <a:gd name="T17" fmla="*/ 671 h 673"/>
                <a:gd name="T18" fmla="*/ 81 w 298"/>
                <a:gd name="T19" fmla="*/ 673 h 673"/>
                <a:gd name="T20" fmla="*/ 23 w 298"/>
                <a:gd name="T21" fmla="*/ 673 h 673"/>
                <a:gd name="T22" fmla="*/ 13 w 298"/>
                <a:gd name="T23" fmla="*/ 671 h 673"/>
                <a:gd name="T24" fmla="*/ 7 w 298"/>
                <a:gd name="T25" fmla="*/ 665 h 673"/>
                <a:gd name="T26" fmla="*/ 1 w 298"/>
                <a:gd name="T27" fmla="*/ 658 h 673"/>
                <a:gd name="T28" fmla="*/ 0 w 298"/>
                <a:gd name="T29" fmla="*/ 648 h 673"/>
                <a:gd name="T30" fmla="*/ 0 w 298"/>
                <a:gd name="T31" fmla="*/ 33 h 673"/>
                <a:gd name="T32" fmla="*/ 1 w 298"/>
                <a:gd name="T33" fmla="*/ 24 h 673"/>
                <a:gd name="T34" fmla="*/ 5 w 298"/>
                <a:gd name="T35" fmla="*/ 16 h 673"/>
                <a:gd name="T36" fmla="*/ 13 w 298"/>
                <a:gd name="T37" fmla="*/ 10 h 673"/>
                <a:gd name="T38" fmla="*/ 23 w 298"/>
                <a:gd name="T39" fmla="*/ 9 h 673"/>
                <a:gd name="T40" fmla="*/ 79 w 298"/>
                <a:gd name="T41" fmla="*/ 9 h 673"/>
                <a:gd name="T42" fmla="*/ 88 w 298"/>
                <a:gd name="T43" fmla="*/ 10 h 673"/>
                <a:gd name="T44" fmla="*/ 95 w 298"/>
                <a:gd name="T45" fmla="*/ 16 h 673"/>
                <a:gd name="T46" fmla="*/ 101 w 298"/>
                <a:gd name="T47" fmla="*/ 24 h 673"/>
                <a:gd name="T48" fmla="*/ 102 w 298"/>
                <a:gd name="T49" fmla="*/ 33 h 673"/>
                <a:gd name="T50" fmla="*/ 102 w 298"/>
                <a:gd name="T51" fmla="*/ 58 h 673"/>
                <a:gd name="T52" fmla="*/ 146 w 298"/>
                <a:gd name="T53" fmla="*/ 30 h 673"/>
                <a:gd name="T54" fmla="*/ 189 w 298"/>
                <a:gd name="T55" fmla="*/ 13 h 673"/>
                <a:gd name="T56" fmla="*/ 231 w 298"/>
                <a:gd name="T57" fmla="*/ 3 h 673"/>
                <a:gd name="T58" fmla="*/ 271 w 298"/>
                <a:gd name="T59" fmla="*/ 0 h 673"/>
                <a:gd name="T60" fmla="*/ 278 w 298"/>
                <a:gd name="T61" fmla="*/ 1 h 673"/>
                <a:gd name="T62" fmla="*/ 288 w 298"/>
                <a:gd name="T63" fmla="*/ 3 h 673"/>
                <a:gd name="T64" fmla="*/ 293 w 298"/>
                <a:gd name="T65" fmla="*/ 9 h 673"/>
                <a:gd name="T66" fmla="*/ 297 w 298"/>
                <a:gd name="T67" fmla="*/ 17 h 673"/>
                <a:gd name="T68" fmla="*/ 298 w 298"/>
                <a:gd name="T69" fmla="*/ 71 h 673"/>
                <a:gd name="T70" fmla="*/ 297 w 298"/>
                <a:gd name="T71" fmla="*/ 76 h 673"/>
                <a:gd name="T72" fmla="*/ 293 w 298"/>
                <a:gd name="T73" fmla="*/ 83 h 673"/>
                <a:gd name="T74" fmla="*/ 288 w 298"/>
                <a:gd name="T75" fmla="*/ 89 h 673"/>
                <a:gd name="T76" fmla="*/ 278 w 298"/>
                <a:gd name="T77" fmla="*/ 91 h 673"/>
                <a:gd name="T78" fmla="*/ 271 w 298"/>
                <a:gd name="T79" fmla="*/ 9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3">
                  <a:moveTo>
                    <a:pt x="271" y="91"/>
                  </a:moveTo>
                  <a:lnTo>
                    <a:pt x="271" y="91"/>
                  </a:lnTo>
                  <a:lnTo>
                    <a:pt x="251" y="92"/>
                  </a:lnTo>
                  <a:lnTo>
                    <a:pt x="231" y="95"/>
                  </a:lnTo>
                  <a:lnTo>
                    <a:pt x="211" y="98"/>
                  </a:lnTo>
                  <a:lnTo>
                    <a:pt x="190" y="104"/>
                  </a:lnTo>
                  <a:lnTo>
                    <a:pt x="171" y="111"/>
                  </a:lnTo>
                  <a:lnTo>
                    <a:pt x="149" y="119"/>
                  </a:lnTo>
                  <a:lnTo>
                    <a:pt x="128" y="130"/>
                  </a:lnTo>
                  <a:lnTo>
                    <a:pt x="105" y="142"/>
                  </a:lnTo>
                  <a:lnTo>
                    <a:pt x="105" y="648"/>
                  </a:lnTo>
                  <a:lnTo>
                    <a:pt x="105" y="648"/>
                  </a:lnTo>
                  <a:lnTo>
                    <a:pt x="105" y="652"/>
                  </a:lnTo>
                  <a:lnTo>
                    <a:pt x="104" y="657"/>
                  </a:lnTo>
                  <a:lnTo>
                    <a:pt x="102" y="661"/>
                  </a:lnTo>
                  <a:lnTo>
                    <a:pt x="98" y="665"/>
                  </a:lnTo>
                  <a:lnTo>
                    <a:pt x="95" y="668"/>
                  </a:lnTo>
                  <a:lnTo>
                    <a:pt x="90" y="671"/>
                  </a:lnTo>
                  <a:lnTo>
                    <a:pt x="86" y="672"/>
                  </a:lnTo>
                  <a:lnTo>
                    <a:pt x="81" y="673"/>
                  </a:lnTo>
                  <a:lnTo>
                    <a:pt x="23" y="673"/>
                  </a:lnTo>
                  <a:lnTo>
                    <a:pt x="23" y="673"/>
                  </a:lnTo>
                  <a:lnTo>
                    <a:pt x="18" y="672"/>
                  </a:lnTo>
                  <a:lnTo>
                    <a:pt x="13" y="671"/>
                  </a:lnTo>
                  <a:lnTo>
                    <a:pt x="10" y="668"/>
                  </a:lnTo>
                  <a:lnTo>
                    <a:pt x="7" y="665"/>
                  </a:lnTo>
                  <a:lnTo>
                    <a:pt x="3" y="661"/>
                  </a:lnTo>
                  <a:lnTo>
                    <a:pt x="1" y="658"/>
                  </a:lnTo>
                  <a:lnTo>
                    <a:pt x="0" y="653"/>
                  </a:lnTo>
                  <a:lnTo>
                    <a:pt x="0" y="648"/>
                  </a:lnTo>
                  <a:lnTo>
                    <a:pt x="0" y="33"/>
                  </a:lnTo>
                  <a:lnTo>
                    <a:pt x="0" y="33"/>
                  </a:lnTo>
                  <a:lnTo>
                    <a:pt x="0" y="28"/>
                  </a:lnTo>
                  <a:lnTo>
                    <a:pt x="1" y="24"/>
                  </a:lnTo>
                  <a:lnTo>
                    <a:pt x="3" y="19"/>
                  </a:lnTo>
                  <a:lnTo>
                    <a:pt x="5" y="16"/>
                  </a:lnTo>
                  <a:lnTo>
                    <a:pt x="9" y="12"/>
                  </a:lnTo>
                  <a:lnTo>
                    <a:pt x="13" y="10"/>
                  </a:lnTo>
                  <a:lnTo>
                    <a:pt x="17" y="9"/>
                  </a:lnTo>
                  <a:lnTo>
                    <a:pt x="23" y="9"/>
                  </a:lnTo>
                  <a:lnTo>
                    <a:pt x="79" y="9"/>
                  </a:lnTo>
                  <a:lnTo>
                    <a:pt x="79" y="9"/>
                  </a:lnTo>
                  <a:lnTo>
                    <a:pt x="83" y="9"/>
                  </a:lnTo>
                  <a:lnTo>
                    <a:pt x="88" y="10"/>
                  </a:lnTo>
                  <a:lnTo>
                    <a:pt x="93" y="12"/>
                  </a:lnTo>
                  <a:lnTo>
                    <a:pt x="95" y="16"/>
                  </a:lnTo>
                  <a:lnTo>
                    <a:pt x="98" y="19"/>
                  </a:lnTo>
                  <a:lnTo>
                    <a:pt x="101" y="24"/>
                  </a:lnTo>
                  <a:lnTo>
                    <a:pt x="102" y="28"/>
                  </a:lnTo>
                  <a:lnTo>
                    <a:pt x="102" y="33"/>
                  </a:lnTo>
                  <a:lnTo>
                    <a:pt x="102" y="58"/>
                  </a:lnTo>
                  <a:lnTo>
                    <a:pt x="102" y="58"/>
                  </a:lnTo>
                  <a:lnTo>
                    <a:pt x="125" y="43"/>
                  </a:lnTo>
                  <a:lnTo>
                    <a:pt x="146" y="30"/>
                  </a:lnTo>
                  <a:lnTo>
                    <a:pt x="168" y="21"/>
                  </a:lnTo>
                  <a:lnTo>
                    <a:pt x="189" y="13"/>
                  </a:lnTo>
                  <a:lnTo>
                    <a:pt x="211" y="8"/>
                  </a:lnTo>
                  <a:lnTo>
                    <a:pt x="231" y="3"/>
                  </a:lnTo>
                  <a:lnTo>
                    <a:pt x="252" y="1"/>
                  </a:lnTo>
                  <a:lnTo>
                    <a:pt x="271" y="0"/>
                  </a:lnTo>
                  <a:lnTo>
                    <a:pt x="271" y="0"/>
                  </a:lnTo>
                  <a:lnTo>
                    <a:pt x="278" y="1"/>
                  </a:lnTo>
                  <a:lnTo>
                    <a:pt x="283" y="1"/>
                  </a:lnTo>
                  <a:lnTo>
                    <a:pt x="288" y="3"/>
                  </a:lnTo>
                  <a:lnTo>
                    <a:pt x="291" y="5"/>
                  </a:lnTo>
                  <a:lnTo>
                    <a:pt x="293" y="9"/>
                  </a:lnTo>
                  <a:lnTo>
                    <a:pt x="296" y="12"/>
                  </a:lnTo>
                  <a:lnTo>
                    <a:pt x="297" y="17"/>
                  </a:lnTo>
                  <a:lnTo>
                    <a:pt x="298" y="21"/>
                  </a:lnTo>
                  <a:lnTo>
                    <a:pt x="298" y="71"/>
                  </a:lnTo>
                  <a:lnTo>
                    <a:pt x="298" y="71"/>
                  </a:lnTo>
                  <a:lnTo>
                    <a:pt x="297" y="76"/>
                  </a:lnTo>
                  <a:lnTo>
                    <a:pt x="296" y="80"/>
                  </a:lnTo>
                  <a:lnTo>
                    <a:pt x="293" y="83"/>
                  </a:lnTo>
                  <a:lnTo>
                    <a:pt x="291" y="87"/>
                  </a:lnTo>
                  <a:lnTo>
                    <a:pt x="288" y="89"/>
                  </a:lnTo>
                  <a:lnTo>
                    <a:pt x="283" y="90"/>
                  </a:lnTo>
                  <a:lnTo>
                    <a:pt x="278" y="91"/>
                  </a:lnTo>
                  <a:lnTo>
                    <a:pt x="271" y="91"/>
                  </a:lnTo>
                  <a:lnTo>
                    <a:pt x="271" y="9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9" name="Freeform 171"/>
            <p:cNvSpPr>
              <a:spLocks noEditPoints="1"/>
            </p:cNvSpPr>
            <p:nvPr/>
          </p:nvSpPr>
          <p:spPr bwMode="auto">
            <a:xfrm>
              <a:off x="5582101" y="3895634"/>
              <a:ext cx="21375" cy="181088"/>
            </a:xfrm>
            <a:custGeom>
              <a:avLst/>
              <a:gdLst>
                <a:gd name="T0" fmla="*/ 24 w 110"/>
                <a:gd name="T1" fmla="*/ 145 h 916"/>
                <a:gd name="T2" fmla="*/ 20 w 110"/>
                <a:gd name="T3" fmla="*/ 145 h 916"/>
                <a:gd name="T4" fmla="*/ 11 w 110"/>
                <a:gd name="T5" fmla="*/ 142 h 916"/>
                <a:gd name="T6" fmla="*/ 5 w 110"/>
                <a:gd name="T7" fmla="*/ 135 h 916"/>
                <a:gd name="T8" fmla="*/ 0 w 110"/>
                <a:gd name="T9" fmla="*/ 126 h 916"/>
                <a:gd name="T10" fmla="*/ 0 w 110"/>
                <a:gd name="T11" fmla="*/ 25 h 916"/>
                <a:gd name="T12" fmla="*/ 0 w 110"/>
                <a:gd name="T13" fmla="*/ 20 h 916"/>
                <a:gd name="T14" fmla="*/ 5 w 110"/>
                <a:gd name="T15" fmla="*/ 11 h 916"/>
                <a:gd name="T16" fmla="*/ 11 w 110"/>
                <a:gd name="T17" fmla="*/ 4 h 916"/>
                <a:gd name="T18" fmla="*/ 20 w 110"/>
                <a:gd name="T19" fmla="*/ 0 h 916"/>
                <a:gd name="T20" fmla="*/ 86 w 110"/>
                <a:gd name="T21" fmla="*/ 0 h 916"/>
                <a:gd name="T22" fmla="*/ 91 w 110"/>
                <a:gd name="T23" fmla="*/ 0 h 916"/>
                <a:gd name="T24" fmla="*/ 99 w 110"/>
                <a:gd name="T25" fmla="*/ 4 h 916"/>
                <a:gd name="T26" fmla="*/ 106 w 110"/>
                <a:gd name="T27" fmla="*/ 11 h 916"/>
                <a:gd name="T28" fmla="*/ 109 w 110"/>
                <a:gd name="T29" fmla="*/ 20 h 916"/>
                <a:gd name="T30" fmla="*/ 110 w 110"/>
                <a:gd name="T31" fmla="*/ 121 h 916"/>
                <a:gd name="T32" fmla="*/ 109 w 110"/>
                <a:gd name="T33" fmla="*/ 126 h 916"/>
                <a:gd name="T34" fmla="*/ 106 w 110"/>
                <a:gd name="T35" fmla="*/ 135 h 916"/>
                <a:gd name="T36" fmla="*/ 99 w 110"/>
                <a:gd name="T37" fmla="*/ 142 h 916"/>
                <a:gd name="T38" fmla="*/ 91 w 110"/>
                <a:gd name="T39" fmla="*/ 145 h 916"/>
                <a:gd name="T40" fmla="*/ 86 w 110"/>
                <a:gd name="T41" fmla="*/ 145 h 916"/>
                <a:gd name="T42" fmla="*/ 26 w 110"/>
                <a:gd name="T43" fmla="*/ 916 h 916"/>
                <a:gd name="T44" fmla="*/ 21 w 110"/>
                <a:gd name="T45" fmla="*/ 915 h 916"/>
                <a:gd name="T46" fmla="*/ 12 w 110"/>
                <a:gd name="T47" fmla="*/ 911 h 916"/>
                <a:gd name="T48" fmla="*/ 6 w 110"/>
                <a:gd name="T49" fmla="*/ 904 h 916"/>
                <a:gd name="T50" fmla="*/ 1 w 110"/>
                <a:gd name="T51" fmla="*/ 896 h 916"/>
                <a:gd name="T52" fmla="*/ 1 w 110"/>
                <a:gd name="T53" fmla="*/ 276 h 916"/>
                <a:gd name="T54" fmla="*/ 1 w 110"/>
                <a:gd name="T55" fmla="*/ 271 h 916"/>
                <a:gd name="T56" fmla="*/ 6 w 110"/>
                <a:gd name="T57" fmla="*/ 262 h 916"/>
                <a:gd name="T58" fmla="*/ 12 w 110"/>
                <a:gd name="T59" fmla="*/ 255 h 916"/>
                <a:gd name="T60" fmla="*/ 21 w 110"/>
                <a:gd name="T61" fmla="*/ 252 h 916"/>
                <a:gd name="T62" fmla="*/ 84 w 110"/>
                <a:gd name="T63" fmla="*/ 252 h 916"/>
                <a:gd name="T64" fmla="*/ 89 w 110"/>
                <a:gd name="T65" fmla="*/ 252 h 916"/>
                <a:gd name="T66" fmla="*/ 97 w 110"/>
                <a:gd name="T67" fmla="*/ 255 h 916"/>
                <a:gd name="T68" fmla="*/ 104 w 110"/>
                <a:gd name="T69" fmla="*/ 262 h 916"/>
                <a:gd name="T70" fmla="*/ 107 w 110"/>
                <a:gd name="T71" fmla="*/ 271 h 916"/>
                <a:gd name="T72" fmla="*/ 108 w 110"/>
                <a:gd name="T73" fmla="*/ 891 h 916"/>
                <a:gd name="T74" fmla="*/ 107 w 110"/>
                <a:gd name="T75" fmla="*/ 896 h 916"/>
                <a:gd name="T76" fmla="*/ 104 w 110"/>
                <a:gd name="T77" fmla="*/ 904 h 916"/>
                <a:gd name="T78" fmla="*/ 97 w 110"/>
                <a:gd name="T79" fmla="*/ 911 h 916"/>
                <a:gd name="T80" fmla="*/ 89 w 110"/>
                <a:gd name="T81" fmla="*/ 915 h 916"/>
                <a:gd name="T82" fmla="*/ 84 w 110"/>
                <a:gd name="T83" fmla="*/ 916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6">
                  <a:moveTo>
                    <a:pt x="86" y="145"/>
                  </a:moveTo>
                  <a:lnTo>
                    <a:pt x="24" y="145"/>
                  </a:lnTo>
                  <a:lnTo>
                    <a:pt x="24" y="145"/>
                  </a:lnTo>
                  <a:lnTo>
                    <a:pt x="20" y="145"/>
                  </a:lnTo>
                  <a:lnTo>
                    <a:pt x="15" y="143"/>
                  </a:lnTo>
                  <a:lnTo>
                    <a:pt x="11" y="142"/>
                  </a:lnTo>
                  <a:lnTo>
                    <a:pt x="7" y="138"/>
                  </a:lnTo>
                  <a:lnTo>
                    <a:pt x="5" y="135"/>
                  </a:lnTo>
                  <a:lnTo>
                    <a:pt x="3" y="130"/>
                  </a:lnTo>
                  <a:lnTo>
                    <a:pt x="0" y="126"/>
                  </a:lnTo>
                  <a:lnTo>
                    <a:pt x="0" y="121"/>
                  </a:lnTo>
                  <a:lnTo>
                    <a:pt x="0" y="25"/>
                  </a:lnTo>
                  <a:lnTo>
                    <a:pt x="0" y="25"/>
                  </a:lnTo>
                  <a:lnTo>
                    <a:pt x="0" y="20"/>
                  </a:lnTo>
                  <a:lnTo>
                    <a:pt x="3" y="15"/>
                  </a:lnTo>
                  <a:lnTo>
                    <a:pt x="5" y="11"/>
                  </a:lnTo>
                  <a:lnTo>
                    <a:pt x="7" y="7"/>
                  </a:lnTo>
                  <a:lnTo>
                    <a:pt x="11" y="4"/>
                  </a:lnTo>
                  <a:lnTo>
                    <a:pt x="15" y="2"/>
                  </a:lnTo>
                  <a:lnTo>
                    <a:pt x="20" y="0"/>
                  </a:lnTo>
                  <a:lnTo>
                    <a:pt x="24" y="0"/>
                  </a:lnTo>
                  <a:lnTo>
                    <a:pt x="86" y="0"/>
                  </a:lnTo>
                  <a:lnTo>
                    <a:pt x="86" y="0"/>
                  </a:lnTo>
                  <a:lnTo>
                    <a:pt x="91" y="0"/>
                  </a:lnTo>
                  <a:lnTo>
                    <a:pt x="95" y="2"/>
                  </a:lnTo>
                  <a:lnTo>
                    <a:pt x="99" y="4"/>
                  </a:lnTo>
                  <a:lnTo>
                    <a:pt x="104" y="7"/>
                  </a:lnTo>
                  <a:lnTo>
                    <a:pt x="106" y="11"/>
                  </a:lnTo>
                  <a:lnTo>
                    <a:pt x="108" y="15"/>
                  </a:lnTo>
                  <a:lnTo>
                    <a:pt x="109" y="20"/>
                  </a:lnTo>
                  <a:lnTo>
                    <a:pt x="110" y="25"/>
                  </a:lnTo>
                  <a:lnTo>
                    <a:pt x="110" y="121"/>
                  </a:lnTo>
                  <a:lnTo>
                    <a:pt x="110" y="121"/>
                  </a:lnTo>
                  <a:lnTo>
                    <a:pt x="109" y="126"/>
                  </a:lnTo>
                  <a:lnTo>
                    <a:pt x="108" y="130"/>
                  </a:lnTo>
                  <a:lnTo>
                    <a:pt x="106" y="135"/>
                  </a:lnTo>
                  <a:lnTo>
                    <a:pt x="104" y="138"/>
                  </a:lnTo>
                  <a:lnTo>
                    <a:pt x="99" y="142"/>
                  </a:lnTo>
                  <a:lnTo>
                    <a:pt x="95" y="143"/>
                  </a:lnTo>
                  <a:lnTo>
                    <a:pt x="91" y="145"/>
                  </a:lnTo>
                  <a:lnTo>
                    <a:pt x="86" y="145"/>
                  </a:lnTo>
                  <a:lnTo>
                    <a:pt x="86" y="145"/>
                  </a:lnTo>
                  <a:close/>
                  <a:moveTo>
                    <a:pt x="84" y="916"/>
                  </a:moveTo>
                  <a:lnTo>
                    <a:pt x="26" y="916"/>
                  </a:lnTo>
                  <a:lnTo>
                    <a:pt x="26" y="916"/>
                  </a:lnTo>
                  <a:lnTo>
                    <a:pt x="21" y="915"/>
                  </a:lnTo>
                  <a:lnTo>
                    <a:pt x="16" y="914"/>
                  </a:lnTo>
                  <a:lnTo>
                    <a:pt x="12" y="911"/>
                  </a:lnTo>
                  <a:lnTo>
                    <a:pt x="8" y="908"/>
                  </a:lnTo>
                  <a:lnTo>
                    <a:pt x="6" y="904"/>
                  </a:lnTo>
                  <a:lnTo>
                    <a:pt x="4" y="901"/>
                  </a:lnTo>
                  <a:lnTo>
                    <a:pt x="1" y="896"/>
                  </a:lnTo>
                  <a:lnTo>
                    <a:pt x="1" y="891"/>
                  </a:lnTo>
                  <a:lnTo>
                    <a:pt x="1" y="276"/>
                  </a:lnTo>
                  <a:lnTo>
                    <a:pt x="1" y="276"/>
                  </a:lnTo>
                  <a:lnTo>
                    <a:pt x="1" y="271"/>
                  </a:lnTo>
                  <a:lnTo>
                    <a:pt x="4" y="267"/>
                  </a:lnTo>
                  <a:lnTo>
                    <a:pt x="6" y="262"/>
                  </a:lnTo>
                  <a:lnTo>
                    <a:pt x="8" y="259"/>
                  </a:lnTo>
                  <a:lnTo>
                    <a:pt x="12" y="255"/>
                  </a:lnTo>
                  <a:lnTo>
                    <a:pt x="16" y="253"/>
                  </a:lnTo>
                  <a:lnTo>
                    <a:pt x="21" y="252"/>
                  </a:lnTo>
                  <a:lnTo>
                    <a:pt x="26" y="252"/>
                  </a:lnTo>
                  <a:lnTo>
                    <a:pt x="84" y="252"/>
                  </a:lnTo>
                  <a:lnTo>
                    <a:pt x="84" y="252"/>
                  </a:lnTo>
                  <a:lnTo>
                    <a:pt x="89" y="252"/>
                  </a:lnTo>
                  <a:lnTo>
                    <a:pt x="93" y="253"/>
                  </a:lnTo>
                  <a:lnTo>
                    <a:pt x="97" y="255"/>
                  </a:lnTo>
                  <a:lnTo>
                    <a:pt x="100" y="259"/>
                  </a:lnTo>
                  <a:lnTo>
                    <a:pt x="104" y="262"/>
                  </a:lnTo>
                  <a:lnTo>
                    <a:pt x="106" y="267"/>
                  </a:lnTo>
                  <a:lnTo>
                    <a:pt x="107" y="271"/>
                  </a:lnTo>
                  <a:lnTo>
                    <a:pt x="108" y="276"/>
                  </a:lnTo>
                  <a:lnTo>
                    <a:pt x="108" y="891"/>
                  </a:lnTo>
                  <a:lnTo>
                    <a:pt x="108" y="891"/>
                  </a:lnTo>
                  <a:lnTo>
                    <a:pt x="107" y="896"/>
                  </a:lnTo>
                  <a:lnTo>
                    <a:pt x="106" y="901"/>
                  </a:lnTo>
                  <a:lnTo>
                    <a:pt x="104" y="904"/>
                  </a:lnTo>
                  <a:lnTo>
                    <a:pt x="100" y="908"/>
                  </a:lnTo>
                  <a:lnTo>
                    <a:pt x="97" y="911"/>
                  </a:lnTo>
                  <a:lnTo>
                    <a:pt x="93" y="914"/>
                  </a:lnTo>
                  <a:lnTo>
                    <a:pt x="89" y="915"/>
                  </a:lnTo>
                  <a:lnTo>
                    <a:pt x="84" y="916"/>
                  </a:lnTo>
                  <a:lnTo>
                    <a:pt x="84" y="916"/>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0" name="Freeform 172"/>
            <p:cNvSpPr>
              <a:spLocks/>
            </p:cNvSpPr>
            <p:nvPr/>
          </p:nvSpPr>
          <p:spPr bwMode="auto">
            <a:xfrm>
              <a:off x="5638505" y="3943726"/>
              <a:ext cx="100340" cy="132995"/>
            </a:xfrm>
            <a:custGeom>
              <a:avLst/>
              <a:gdLst>
                <a:gd name="T0" fmla="*/ 427 w 508"/>
                <a:gd name="T1" fmla="*/ 673 h 673"/>
                <a:gd name="T2" fmla="*/ 422 w 508"/>
                <a:gd name="T3" fmla="*/ 672 h 673"/>
                <a:gd name="T4" fmla="*/ 413 w 508"/>
                <a:gd name="T5" fmla="*/ 668 h 673"/>
                <a:gd name="T6" fmla="*/ 406 w 508"/>
                <a:gd name="T7" fmla="*/ 661 h 673"/>
                <a:gd name="T8" fmla="*/ 403 w 508"/>
                <a:gd name="T9" fmla="*/ 653 h 673"/>
                <a:gd name="T10" fmla="*/ 403 w 508"/>
                <a:gd name="T11" fmla="*/ 251 h 673"/>
                <a:gd name="T12" fmla="*/ 401 w 508"/>
                <a:gd name="T13" fmla="*/ 229 h 673"/>
                <a:gd name="T14" fmla="*/ 398 w 508"/>
                <a:gd name="T15" fmla="*/ 191 h 673"/>
                <a:gd name="T16" fmla="*/ 390 w 508"/>
                <a:gd name="T17" fmla="*/ 160 h 673"/>
                <a:gd name="T18" fmla="*/ 378 w 508"/>
                <a:gd name="T19" fmla="*/ 136 h 673"/>
                <a:gd name="T20" fmla="*/ 361 w 508"/>
                <a:gd name="T21" fmla="*/ 118 h 673"/>
                <a:gd name="T22" fmla="*/ 341 w 508"/>
                <a:gd name="T23" fmla="*/ 104 h 673"/>
                <a:gd name="T24" fmla="*/ 315 w 508"/>
                <a:gd name="T25" fmla="*/ 96 h 673"/>
                <a:gd name="T26" fmla="*/ 287 w 508"/>
                <a:gd name="T27" fmla="*/ 92 h 673"/>
                <a:gd name="T28" fmla="*/ 269 w 508"/>
                <a:gd name="T29" fmla="*/ 91 h 673"/>
                <a:gd name="T30" fmla="*/ 230 w 508"/>
                <a:gd name="T31" fmla="*/ 95 h 673"/>
                <a:gd name="T32" fmla="*/ 190 w 508"/>
                <a:gd name="T33" fmla="*/ 105 h 673"/>
                <a:gd name="T34" fmla="*/ 148 w 508"/>
                <a:gd name="T35" fmla="*/ 120 h 673"/>
                <a:gd name="T36" fmla="*/ 107 w 508"/>
                <a:gd name="T37" fmla="*/ 138 h 673"/>
                <a:gd name="T38" fmla="*/ 107 w 508"/>
                <a:gd name="T39" fmla="*/ 648 h 673"/>
                <a:gd name="T40" fmla="*/ 104 w 508"/>
                <a:gd name="T41" fmla="*/ 657 h 673"/>
                <a:gd name="T42" fmla="*/ 100 w 508"/>
                <a:gd name="T43" fmla="*/ 665 h 673"/>
                <a:gd name="T44" fmla="*/ 92 w 508"/>
                <a:gd name="T45" fmla="*/ 671 h 673"/>
                <a:gd name="T46" fmla="*/ 82 w 508"/>
                <a:gd name="T47" fmla="*/ 673 h 673"/>
                <a:gd name="T48" fmla="*/ 23 w 508"/>
                <a:gd name="T49" fmla="*/ 673 h 673"/>
                <a:gd name="T50" fmla="*/ 15 w 508"/>
                <a:gd name="T51" fmla="*/ 671 h 673"/>
                <a:gd name="T52" fmla="*/ 7 w 508"/>
                <a:gd name="T53" fmla="*/ 665 h 673"/>
                <a:gd name="T54" fmla="*/ 2 w 508"/>
                <a:gd name="T55" fmla="*/ 658 h 673"/>
                <a:gd name="T56" fmla="*/ 0 w 508"/>
                <a:gd name="T57" fmla="*/ 648 h 673"/>
                <a:gd name="T58" fmla="*/ 0 w 508"/>
                <a:gd name="T59" fmla="*/ 33 h 673"/>
                <a:gd name="T60" fmla="*/ 2 w 508"/>
                <a:gd name="T61" fmla="*/ 24 h 673"/>
                <a:gd name="T62" fmla="*/ 7 w 508"/>
                <a:gd name="T63" fmla="*/ 16 h 673"/>
                <a:gd name="T64" fmla="*/ 14 w 508"/>
                <a:gd name="T65" fmla="*/ 10 h 673"/>
                <a:gd name="T66" fmla="*/ 23 w 508"/>
                <a:gd name="T67" fmla="*/ 9 h 673"/>
                <a:gd name="T68" fmla="*/ 84 w 508"/>
                <a:gd name="T69" fmla="*/ 9 h 673"/>
                <a:gd name="T70" fmla="*/ 93 w 508"/>
                <a:gd name="T71" fmla="*/ 10 h 673"/>
                <a:gd name="T72" fmla="*/ 100 w 508"/>
                <a:gd name="T73" fmla="*/ 16 h 673"/>
                <a:gd name="T74" fmla="*/ 104 w 508"/>
                <a:gd name="T75" fmla="*/ 24 h 673"/>
                <a:gd name="T76" fmla="*/ 107 w 508"/>
                <a:gd name="T77" fmla="*/ 33 h 673"/>
                <a:gd name="T78" fmla="*/ 107 w 508"/>
                <a:gd name="T79" fmla="*/ 56 h 673"/>
                <a:gd name="T80" fmla="*/ 155 w 508"/>
                <a:gd name="T81" fmla="*/ 30 h 673"/>
                <a:gd name="T82" fmla="*/ 201 w 508"/>
                <a:gd name="T83" fmla="*/ 13 h 673"/>
                <a:gd name="T84" fmla="*/ 248 w 508"/>
                <a:gd name="T85" fmla="*/ 3 h 673"/>
                <a:gd name="T86" fmla="*/ 298 w 508"/>
                <a:gd name="T87" fmla="*/ 0 h 673"/>
                <a:gd name="T88" fmla="*/ 325 w 508"/>
                <a:gd name="T89" fmla="*/ 1 h 673"/>
                <a:gd name="T90" fmla="*/ 372 w 508"/>
                <a:gd name="T91" fmla="*/ 9 h 673"/>
                <a:gd name="T92" fmla="*/ 412 w 508"/>
                <a:gd name="T93" fmla="*/ 26 h 673"/>
                <a:gd name="T94" fmla="*/ 444 w 508"/>
                <a:gd name="T95" fmla="*/ 50 h 673"/>
                <a:gd name="T96" fmla="*/ 470 w 508"/>
                <a:gd name="T97" fmla="*/ 82 h 673"/>
                <a:gd name="T98" fmla="*/ 489 w 508"/>
                <a:gd name="T99" fmla="*/ 121 h 673"/>
                <a:gd name="T100" fmla="*/ 501 w 508"/>
                <a:gd name="T101" fmla="*/ 168 h 673"/>
                <a:gd name="T102" fmla="*/ 508 w 508"/>
                <a:gd name="T103" fmla="*/ 222 h 673"/>
                <a:gd name="T104" fmla="*/ 508 w 508"/>
                <a:gd name="T105" fmla="*/ 648 h 673"/>
                <a:gd name="T106" fmla="*/ 508 w 508"/>
                <a:gd name="T107" fmla="*/ 653 h 673"/>
                <a:gd name="T108" fmla="*/ 505 w 508"/>
                <a:gd name="T109" fmla="*/ 661 h 673"/>
                <a:gd name="T110" fmla="*/ 498 w 508"/>
                <a:gd name="T111" fmla="*/ 668 h 673"/>
                <a:gd name="T112" fmla="*/ 490 w 508"/>
                <a:gd name="T113" fmla="*/ 672 h 673"/>
                <a:gd name="T114" fmla="*/ 484 w 508"/>
                <a:gd name="T115" fmla="*/ 67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4" y="673"/>
                  </a:moveTo>
                  <a:lnTo>
                    <a:pt x="427" y="673"/>
                  </a:lnTo>
                  <a:lnTo>
                    <a:pt x="427" y="673"/>
                  </a:lnTo>
                  <a:lnTo>
                    <a:pt x="422" y="672"/>
                  </a:lnTo>
                  <a:lnTo>
                    <a:pt x="417" y="671"/>
                  </a:lnTo>
                  <a:lnTo>
                    <a:pt x="413" y="668"/>
                  </a:lnTo>
                  <a:lnTo>
                    <a:pt x="409" y="665"/>
                  </a:lnTo>
                  <a:lnTo>
                    <a:pt x="406" y="661"/>
                  </a:lnTo>
                  <a:lnTo>
                    <a:pt x="405" y="658"/>
                  </a:lnTo>
                  <a:lnTo>
                    <a:pt x="403" y="653"/>
                  </a:lnTo>
                  <a:lnTo>
                    <a:pt x="403" y="648"/>
                  </a:lnTo>
                  <a:lnTo>
                    <a:pt x="403" y="251"/>
                  </a:lnTo>
                  <a:lnTo>
                    <a:pt x="403" y="251"/>
                  </a:lnTo>
                  <a:lnTo>
                    <a:pt x="401" y="229"/>
                  </a:lnTo>
                  <a:lnTo>
                    <a:pt x="400" y="209"/>
                  </a:lnTo>
                  <a:lnTo>
                    <a:pt x="398" y="191"/>
                  </a:lnTo>
                  <a:lnTo>
                    <a:pt x="394" y="175"/>
                  </a:lnTo>
                  <a:lnTo>
                    <a:pt x="390" y="160"/>
                  </a:lnTo>
                  <a:lnTo>
                    <a:pt x="384" y="147"/>
                  </a:lnTo>
                  <a:lnTo>
                    <a:pt x="378" y="136"/>
                  </a:lnTo>
                  <a:lnTo>
                    <a:pt x="370" y="126"/>
                  </a:lnTo>
                  <a:lnTo>
                    <a:pt x="361" y="118"/>
                  </a:lnTo>
                  <a:lnTo>
                    <a:pt x="352" y="110"/>
                  </a:lnTo>
                  <a:lnTo>
                    <a:pt x="341" y="104"/>
                  </a:lnTo>
                  <a:lnTo>
                    <a:pt x="329" y="99"/>
                  </a:lnTo>
                  <a:lnTo>
                    <a:pt x="315" y="96"/>
                  </a:lnTo>
                  <a:lnTo>
                    <a:pt x="302" y="94"/>
                  </a:lnTo>
                  <a:lnTo>
                    <a:pt x="287" y="92"/>
                  </a:lnTo>
                  <a:lnTo>
                    <a:pt x="269" y="91"/>
                  </a:lnTo>
                  <a:lnTo>
                    <a:pt x="269" y="91"/>
                  </a:lnTo>
                  <a:lnTo>
                    <a:pt x="250" y="92"/>
                  </a:lnTo>
                  <a:lnTo>
                    <a:pt x="230" y="95"/>
                  </a:lnTo>
                  <a:lnTo>
                    <a:pt x="210" y="99"/>
                  </a:lnTo>
                  <a:lnTo>
                    <a:pt x="190" y="105"/>
                  </a:lnTo>
                  <a:lnTo>
                    <a:pt x="170" y="112"/>
                  </a:lnTo>
                  <a:lnTo>
                    <a:pt x="148" y="120"/>
                  </a:lnTo>
                  <a:lnTo>
                    <a:pt x="127" y="129"/>
                  </a:lnTo>
                  <a:lnTo>
                    <a:pt x="107" y="138"/>
                  </a:lnTo>
                  <a:lnTo>
                    <a:pt x="107" y="648"/>
                  </a:lnTo>
                  <a:lnTo>
                    <a:pt x="107" y="648"/>
                  </a:lnTo>
                  <a:lnTo>
                    <a:pt x="107" y="652"/>
                  </a:lnTo>
                  <a:lnTo>
                    <a:pt x="104" y="657"/>
                  </a:lnTo>
                  <a:lnTo>
                    <a:pt x="102" y="661"/>
                  </a:lnTo>
                  <a:lnTo>
                    <a:pt x="100" y="665"/>
                  </a:lnTo>
                  <a:lnTo>
                    <a:pt x="96" y="668"/>
                  </a:lnTo>
                  <a:lnTo>
                    <a:pt x="92" y="671"/>
                  </a:lnTo>
                  <a:lnTo>
                    <a:pt x="87" y="672"/>
                  </a:lnTo>
                  <a:lnTo>
                    <a:pt x="82" y="673"/>
                  </a:lnTo>
                  <a:lnTo>
                    <a:pt x="23" y="673"/>
                  </a:lnTo>
                  <a:lnTo>
                    <a:pt x="23" y="673"/>
                  </a:lnTo>
                  <a:lnTo>
                    <a:pt x="18" y="672"/>
                  </a:lnTo>
                  <a:lnTo>
                    <a:pt x="15" y="671"/>
                  </a:lnTo>
                  <a:lnTo>
                    <a:pt x="10" y="668"/>
                  </a:lnTo>
                  <a:lnTo>
                    <a:pt x="7" y="665"/>
                  </a:lnTo>
                  <a:lnTo>
                    <a:pt x="4" y="661"/>
                  </a:lnTo>
                  <a:lnTo>
                    <a:pt x="2" y="658"/>
                  </a:lnTo>
                  <a:lnTo>
                    <a:pt x="1" y="653"/>
                  </a:lnTo>
                  <a:lnTo>
                    <a:pt x="0" y="648"/>
                  </a:lnTo>
                  <a:lnTo>
                    <a:pt x="0" y="33"/>
                  </a:lnTo>
                  <a:lnTo>
                    <a:pt x="0" y="33"/>
                  </a:lnTo>
                  <a:lnTo>
                    <a:pt x="1" y="28"/>
                  </a:lnTo>
                  <a:lnTo>
                    <a:pt x="2" y="24"/>
                  </a:lnTo>
                  <a:lnTo>
                    <a:pt x="4" y="19"/>
                  </a:lnTo>
                  <a:lnTo>
                    <a:pt x="7" y="16"/>
                  </a:lnTo>
                  <a:lnTo>
                    <a:pt x="10" y="12"/>
                  </a:lnTo>
                  <a:lnTo>
                    <a:pt x="14" y="10"/>
                  </a:lnTo>
                  <a:lnTo>
                    <a:pt x="18" y="9"/>
                  </a:lnTo>
                  <a:lnTo>
                    <a:pt x="23" y="9"/>
                  </a:lnTo>
                  <a:lnTo>
                    <a:pt x="84" y="9"/>
                  </a:lnTo>
                  <a:lnTo>
                    <a:pt x="84" y="9"/>
                  </a:lnTo>
                  <a:lnTo>
                    <a:pt x="88" y="9"/>
                  </a:lnTo>
                  <a:lnTo>
                    <a:pt x="93" y="10"/>
                  </a:lnTo>
                  <a:lnTo>
                    <a:pt x="96" y="12"/>
                  </a:lnTo>
                  <a:lnTo>
                    <a:pt x="100" y="16"/>
                  </a:lnTo>
                  <a:lnTo>
                    <a:pt x="103" y="19"/>
                  </a:lnTo>
                  <a:lnTo>
                    <a:pt x="104" y="24"/>
                  </a:lnTo>
                  <a:lnTo>
                    <a:pt x="107" y="28"/>
                  </a:lnTo>
                  <a:lnTo>
                    <a:pt x="107" y="33"/>
                  </a:lnTo>
                  <a:lnTo>
                    <a:pt x="107" y="56"/>
                  </a:lnTo>
                  <a:lnTo>
                    <a:pt x="107" y="56"/>
                  </a:lnTo>
                  <a:lnTo>
                    <a:pt x="131" y="42"/>
                  </a:lnTo>
                  <a:lnTo>
                    <a:pt x="155" y="30"/>
                  </a:lnTo>
                  <a:lnTo>
                    <a:pt x="178" y="21"/>
                  </a:lnTo>
                  <a:lnTo>
                    <a:pt x="201" y="13"/>
                  </a:lnTo>
                  <a:lnTo>
                    <a:pt x="224" y="8"/>
                  </a:lnTo>
                  <a:lnTo>
                    <a:pt x="248" y="3"/>
                  </a:lnTo>
                  <a:lnTo>
                    <a:pt x="273" y="1"/>
                  </a:lnTo>
                  <a:lnTo>
                    <a:pt x="298" y="0"/>
                  </a:lnTo>
                  <a:lnTo>
                    <a:pt x="298" y="0"/>
                  </a:lnTo>
                  <a:lnTo>
                    <a:pt x="325" y="1"/>
                  </a:lnTo>
                  <a:lnTo>
                    <a:pt x="349" y="4"/>
                  </a:lnTo>
                  <a:lnTo>
                    <a:pt x="372" y="9"/>
                  </a:lnTo>
                  <a:lnTo>
                    <a:pt x="392" y="17"/>
                  </a:lnTo>
                  <a:lnTo>
                    <a:pt x="412" y="26"/>
                  </a:lnTo>
                  <a:lnTo>
                    <a:pt x="429" y="37"/>
                  </a:lnTo>
                  <a:lnTo>
                    <a:pt x="444" y="50"/>
                  </a:lnTo>
                  <a:lnTo>
                    <a:pt x="458" y="65"/>
                  </a:lnTo>
                  <a:lnTo>
                    <a:pt x="470" y="82"/>
                  </a:lnTo>
                  <a:lnTo>
                    <a:pt x="481" y="100"/>
                  </a:lnTo>
                  <a:lnTo>
                    <a:pt x="489" y="121"/>
                  </a:lnTo>
                  <a:lnTo>
                    <a:pt x="497" y="144"/>
                  </a:lnTo>
                  <a:lnTo>
                    <a:pt x="501" y="168"/>
                  </a:lnTo>
                  <a:lnTo>
                    <a:pt x="506" y="194"/>
                  </a:lnTo>
                  <a:lnTo>
                    <a:pt x="508" y="222"/>
                  </a:lnTo>
                  <a:lnTo>
                    <a:pt x="508" y="251"/>
                  </a:lnTo>
                  <a:lnTo>
                    <a:pt x="508" y="648"/>
                  </a:lnTo>
                  <a:lnTo>
                    <a:pt x="508" y="648"/>
                  </a:lnTo>
                  <a:lnTo>
                    <a:pt x="508" y="653"/>
                  </a:lnTo>
                  <a:lnTo>
                    <a:pt x="507" y="658"/>
                  </a:lnTo>
                  <a:lnTo>
                    <a:pt x="505" y="661"/>
                  </a:lnTo>
                  <a:lnTo>
                    <a:pt x="501" y="665"/>
                  </a:lnTo>
                  <a:lnTo>
                    <a:pt x="498" y="668"/>
                  </a:lnTo>
                  <a:lnTo>
                    <a:pt x="494" y="671"/>
                  </a:lnTo>
                  <a:lnTo>
                    <a:pt x="490" y="672"/>
                  </a:lnTo>
                  <a:lnTo>
                    <a:pt x="484" y="673"/>
                  </a:lnTo>
                  <a:lnTo>
                    <a:pt x="484" y="67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1" name="Freeform 173"/>
            <p:cNvSpPr>
              <a:spLocks noEditPoints="1"/>
            </p:cNvSpPr>
            <p:nvPr/>
          </p:nvSpPr>
          <p:spPr bwMode="auto">
            <a:xfrm>
              <a:off x="4744350" y="4184186"/>
              <a:ext cx="116371" cy="180494"/>
            </a:xfrm>
            <a:custGeom>
              <a:avLst/>
              <a:gdLst>
                <a:gd name="T0" fmla="*/ 125 w 588"/>
                <a:gd name="T1" fmla="*/ 911 h 914"/>
                <a:gd name="T2" fmla="*/ 30 w 588"/>
                <a:gd name="T3" fmla="*/ 902 h 914"/>
                <a:gd name="T4" fmla="*/ 4 w 588"/>
                <a:gd name="T5" fmla="*/ 885 h 914"/>
                <a:gd name="T6" fmla="*/ 0 w 588"/>
                <a:gd name="T7" fmla="*/ 54 h 914"/>
                <a:gd name="T8" fmla="*/ 6 w 588"/>
                <a:gd name="T9" fmla="*/ 29 h 914"/>
                <a:gd name="T10" fmla="*/ 30 w 588"/>
                <a:gd name="T11" fmla="*/ 12 h 914"/>
                <a:gd name="T12" fmla="*/ 120 w 588"/>
                <a:gd name="T13" fmla="*/ 4 h 914"/>
                <a:gd name="T14" fmla="*/ 266 w 588"/>
                <a:gd name="T15" fmla="*/ 0 h 914"/>
                <a:gd name="T16" fmla="*/ 398 w 588"/>
                <a:gd name="T17" fmla="*/ 18 h 914"/>
                <a:gd name="T18" fmla="*/ 479 w 588"/>
                <a:gd name="T19" fmla="*/ 49 h 914"/>
                <a:gd name="T20" fmla="*/ 523 w 588"/>
                <a:gd name="T21" fmla="*/ 79 h 914"/>
                <a:gd name="T22" fmla="*/ 556 w 588"/>
                <a:gd name="T23" fmla="*/ 120 h 914"/>
                <a:gd name="T24" fmla="*/ 577 w 588"/>
                <a:gd name="T25" fmla="*/ 171 h 914"/>
                <a:gd name="T26" fmla="*/ 584 w 588"/>
                <a:gd name="T27" fmla="*/ 233 h 914"/>
                <a:gd name="T28" fmla="*/ 581 w 588"/>
                <a:gd name="T29" fmla="*/ 285 h 914"/>
                <a:gd name="T30" fmla="*/ 564 w 588"/>
                <a:gd name="T31" fmla="*/ 343 h 914"/>
                <a:gd name="T32" fmla="*/ 532 w 588"/>
                <a:gd name="T33" fmla="*/ 391 h 914"/>
                <a:gd name="T34" fmla="*/ 484 w 588"/>
                <a:gd name="T35" fmla="*/ 428 h 914"/>
                <a:gd name="T36" fmla="*/ 470 w 588"/>
                <a:gd name="T37" fmla="*/ 448 h 914"/>
                <a:gd name="T38" fmla="*/ 523 w 588"/>
                <a:gd name="T39" fmla="*/ 482 h 914"/>
                <a:gd name="T40" fmla="*/ 561 w 588"/>
                <a:gd name="T41" fmla="*/ 529 h 914"/>
                <a:gd name="T42" fmla="*/ 584 w 588"/>
                <a:gd name="T43" fmla="*/ 588 h 914"/>
                <a:gd name="T44" fmla="*/ 588 w 588"/>
                <a:gd name="T45" fmla="*/ 659 h 914"/>
                <a:gd name="T46" fmla="*/ 585 w 588"/>
                <a:gd name="T47" fmla="*/ 711 h 914"/>
                <a:gd name="T48" fmla="*/ 567 w 588"/>
                <a:gd name="T49" fmla="*/ 771 h 914"/>
                <a:gd name="T50" fmla="*/ 537 w 588"/>
                <a:gd name="T51" fmla="*/ 818 h 914"/>
                <a:gd name="T52" fmla="*/ 495 w 588"/>
                <a:gd name="T53" fmla="*/ 855 h 914"/>
                <a:gd name="T54" fmla="*/ 445 w 588"/>
                <a:gd name="T55" fmla="*/ 881 h 914"/>
                <a:gd name="T56" fmla="*/ 338 w 588"/>
                <a:gd name="T57" fmla="*/ 908 h 914"/>
                <a:gd name="T58" fmla="*/ 236 w 588"/>
                <a:gd name="T59" fmla="*/ 914 h 914"/>
                <a:gd name="T60" fmla="*/ 470 w 588"/>
                <a:gd name="T61" fmla="*/ 194 h 914"/>
                <a:gd name="T62" fmla="*/ 436 w 588"/>
                <a:gd name="T63" fmla="*/ 138 h 914"/>
                <a:gd name="T64" fmla="*/ 373 w 588"/>
                <a:gd name="T65" fmla="*/ 107 h 914"/>
                <a:gd name="T66" fmla="*/ 283 w 588"/>
                <a:gd name="T67" fmla="*/ 94 h 914"/>
                <a:gd name="T68" fmla="*/ 167 w 588"/>
                <a:gd name="T69" fmla="*/ 94 h 914"/>
                <a:gd name="T70" fmla="*/ 297 w 588"/>
                <a:gd name="T71" fmla="*/ 396 h 914"/>
                <a:gd name="T72" fmla="*/ 383 w 588"/>
                <a:gd name="T73" fmla="*/ 385 h 914"/>
                <a:gd name="T74" fmla="*/ 438 w 588"/>
                <a:gd name="T75" fmla="*/ 352 h 914"/>
                <a:gd name="T76" fmla="*/ 466 w 588"/>
                <a:gd name="T77" fmla="*/ 307 h 914"/>
                <a:gd name="T78" fmla="*/ 474 w 588"/>
                <a:gd name="T79" fmla="*/ 253 h 914"/>
                <a:gd name="T80" fmla="*/ 478 w 588"/>
                <a:gd name="T81" fmla="*/ 623 h 914"/>
                <a:gd name="T82" fmla="*/ 466 w 588"/>
                <a:gd name="T83" fmla="*/ 567 h 914"/>
                <a:gd name="T84" fmla="*/ 430 w 588"/>
                <a:gd name="T85" fmla="*/ 521 h 914"/>
                <a:gd name="T86" fmla="*/ 367 w 588"/>
                <a:gd name="T87" fmla="*/ 491 h 914"/>
                <a:gd name="T88" fmla="*/ 111 w 588"/>
                <a:gd name="T89" fmla="*/ 484 h 914"/>
                <a:gd name="T90" fmla="*/ 204 w 588"/>
                <a:gd name="T91" fmla="*/ 820 h 914"/>
                <a:gd name="T92" fmla="*/ 290 w 588"/>
                <a:gd name="T93" fmla="*/ 819 h 914"/>
                <a:gd name="T94" fmla="*/ 378 w 588"/>
                <a:gd name="T95" fmla="*/ 804 h 914"/>
                <a:gd name="T96" fmla="*/ 441 w 588"/>
                <a:gd name="T97" fmla="*/ 768 h 914"/>
                <a:gd name="T98" fmla="*/ 475 w 588"/>
                <a:gd name="T99" fmla="*/ 702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8" h="914">
                  <a:moveTo>
                    <a:pt x="236" y="914"/>
                  </a:moveTo>
                  <a:lnTo>
                    <a:pt x="236" y="914"/>
                  </a:lnTo>
                  <a:lnTo>
                    <a:pt x="179" y="913"/>
                  </a:lnTo>
                  <a:lnTo>
                    <a:pt x="125" y="911"/>
                  </a:lnTo>
                  <a:lnTo>
                    <a:pt x="78" y="908"/>
                  </a:lnTo>
                  <a:lnTo>
                    <a:pt x="40" y="903"/>
                  </a:lnTo>
                  <a:lnTo>
                    <a:pt x="40" y="903"/>
                  </a:lnTo>
                  <a:lnTo>
                    <a:pt x="30" y="902"/>
                  </a:lnTo>
                  <a:lnTo>
                    <a:pt x="22" y="900"/>
                  </a:lnTo>
                  <a:lnTo>
                    <a:pt x="15" y="895"/>
                  </a:lnTo>
                  <a:lnTo>
                    <a:pt x="9" y="890"/>
                  </a:lnTo>
                  <a:lnTo>
                    <a:pt x="4" y="885"/>
                  </a:lnTo>
                  <a:lnTo>
                    <a:pt x="2" y="878"/>
                  </a:lnTo>
                  <a:lnTo>
                    <a:pt x="0" y="869"/>
                  </a:lnTo>
                  <a:lnTo>
                    <a:pt x="0" y="858"/>
                  </a:lnTo>
                  <a:lnTo>
                    <a:pt x="0" y="54"/>
                  </a:lnTo>
                  <a:lnTo>
                    <a:pt x="0" y="54"/>
                  </a:lnTo>
                  <a:lnTo>
                    <a:pt x="0" y="45"/>
                  </a:lnTo>
                  <a:lnTo>
                    <a:pt x="2" y="36"/>
                  </a:lnTo>
                  <a:lnTo>
                    <a:pt x="6" y="29"/>
                  </a:lnTo>
                  <a:lnTo>
                    <a:pt x="9" y="23"/>
                  </a:lnTo>
                  <a:lnTo>
                    <a:pt x="15" y="18"/>
                  </a:lnTo>
                  <a:lnTo>
                    <a:pt x="22" y="14"/>
                  </a:lnTo>
                  <a:lnTo>
                    <a:pt x="30" y="12"/>
                  </a:lnTo>
                  <a:lnTo>
                    <a:pt x="38" y="10"/>
                  </a:lnTo>
                  <a:lnTo>
                    <a:pt x="38" y="10"/>
                  </a:lnTo>
                  <a:lnTo>
                    <a:pt x="74" y="6"/>
                  </a:lnTo>
                  <a:lnTo>
                    <a:pt x="120" y="4"/>
                  </a:lnTo>
                  <a:lnTo>
                    <a:pt x="173" y="1"/>
                  </a:lnTo>
                  <a:lnTo>
                    <a:pt x="230" y="0"/>
                  </a:lnTo>
                  <a:lnTo>
                    <a:pt x="230" y="0"/>
                  </a:lnTo>
                  <a:lnTo>
                    <a:pt x="266" y="0"/>
                  </a:lnTo>
                  <a:lnTo>
                    <a:pt x="300" y="3"/>
                  </a:lnTo>
                  <a:lnTo>
                    <a:pt x="334" y="6"/>
                  </a:lnTo>
                  <a:lnTo>
                    <a:pt x="367" y="11"/>
                  </a:lnTo>
                  <a:lnTo>
                    <a:pt x="398" y="18"/>
                  </a:lnTo>
                  <a:lnTo>
                    <a:pt x="427" y="26"/>
                  </a:lnTo>
                  <a:lnTo>
                    <a:pt x="454" y="36"/>
                  </a:lnTo>
                  <a:lnTo>
                    <a:pt x="467" y="42"/>
                  </a:lnTo>
                  <a:lnTo>
                    <a:pt x="479" y="49"/>
                  </a:lnTo>
                  <a:lnTo>
                    <a:pt x="491" y="55"/>
                  </a:lnTo>
                  <a:lnTo>
                    <a:pt x="502" y="62"/>
                  </a:lnTo>
                  <a:lnTo>
                    <a:pt x="513" y="71"/>
                  </a:lnTo>
                  <a:lnTo>
                    <a:pt x="523" y="79"/>
                  </a:lnTo>
                  <a:lnTo>
                    <a:pt x="532" y="89"/>
                  </a:lnTo>
                  <a:lnTo>
                    <a:pt x="540" y="99"/>
                  </a:lnTo>
                  <a:lnTo>
                    <a:pt x="548" y="109"/>
                  </a:lnTo>
                  <a:lnTo>
                    <a:pt x="556" y="120"/>
                  </a:lnTo>
                  <a:lnTo>
                    <a:pt x="562" y="132"/>
                  </a:lnTo>
                  <a:lnTo>
                    <a:pt x="568" y="144"/>
                  </a:lnTo>
                  <a:lnTo>
                    <a:pt x="572" y="157"/>
                  </a:lnTo>
                  <a:lnTo>
                    <a:pt x="577" y="171"/>
                  </a:lnTo>
                  <a:lnTo>
                    <a:pt x="580" y="185"/>
                  </a:lnTo>
                  <a:lnTo>
                    <a:pt x="583" y="201"/>
                  </a:lnTo>
                  <a:lnTo>
                    <a:pt x="584" y="217"/>
                  </a:lnTo>
                  <a:lnTo>
                    <a:pt x="584" y="233"/>
                  </a:lnTo>
                  <a:lnTo>
                    <a:pt x="584" y="253"/>
                  </a:lnTo>
                  <a:lnTo>
                    <a:pt x="584" y="253"/>
                  </a:lnTo>
                  <a:lnTo>
                    <a:pt x="584" y="269"/>
                  </a:lnTo>
                  <a:lnTo>
                    <a:pt x="581" y="285"/>
                  </a:lnTo>
                  <a:lnTo>
                    <a:pt x="579" y="301"/>
                  </a:lnTo>
                  <a:lnTo>
                    <a:pt x="576" y="316"/>
                  </a:lnTo>
                  <a:lnTo>
                    <a:pt x="571" y="330"/>
                  </a:lnTo>
                  <a:lnTo>
                    <a:pt x="564" y="343"/>
                  </a:lnTo>
                  <a:lnTo>
                    <a:pt x="558" y="357"/>
                  </a:lnTo>
                  <a:lnTo>
                    <a:pt x="550" y="369"/>
                  </a:lnTo>
                  <a:lnTo>
                    <a:pt x="541" y="381"/>
                  </a:lnTo>
                  <a:lnTo>
                    <a:pt x="532" y="391"/>
                  </a:lnTo>
                  <a:lnTo>
                    <a:pt x="521" y="402"/>
                  </a:lnTo>
                  <a:lnTo>
                    <a:pt x="509" y="412"/>
                  </a:lnTo>
                  <a:lnTo>
                    <a:pt x="498" y="420"/>
                  </a:lnTo>
                  <a:lnTo>
                    <a:pt x="484" y="428"/>
                  </a:lnTo>
                  <a:lnTo>
                    <a:pt x="470" y="436"/>
                  </a:lnTo>
                  <a:lnTo>
                    <a:pt x="455" y="442"/>
                  </a:lnTo>
                  <a:lnTo>
                    <a:pt x="455" y="442"/>
                  </a:lnTo>
                  <a:lnTo>
                    <a:pt x="470" y="448"/>
                  </a:lnTo>
                  <a:lnTo>
                    <a:pt x="484" y="455"/>
                  </a:lnTo>
                  <a:lnTo>
                    <a:pt x="498" y="463"/>
                  </a:lnTo>
                  <a:lnTo>
                    <a:pt x="510" y="472"/>
                  </a:lnTo>
                  <a:lnTo>
                    <a:pt x="523" y="482"/>
                  </a:lnTo>
                  <a:lnTo>
                    <a:pt x="533" y="492"/>
                  </a:lnTo>
                  <a:lnTo>
                    <a:pt x="544" y="504"/>
                  </a:lnTo>
                  <a:lnTo>
                    <a:pt x="553" y="516"/>
                  </a:lnTo>
                  <a:lnTo>
                    <a:pt x="561" y="529"/>
                  </a:lnTo>
                  <a:lnTo>
                    <a:pt x="569" y="543"/>
                  </a:lnTo>
                  <a:lnTo>
                    <a:pt x="575" y="557"/>
                  </a:lnTo>
                  <a:lnTo>
                    <a:pt x="579" y="572"/>
                  </a:lnTo>
                  <a:lnTo>
                    <a:pt x="584" y="588"/>
                  </a:lnTo>
                  <a:lnTo>
                    <a:pt x="586" y="604"/>
                  </a:lnTo>
                  <a:lnTo>
                    <a:pt x="588" y="621"/>
                  </a:lnTo>
                  <a:lnTo>
                    <a:pt x="588" y="638"/>
                  </a:lnTo>
                  <a:lnTo>
                    <a:pt x="588" y="659"/>
                  </a:lnTo>
                  <a:lnTo>
                    <a:pt x="588" y="659"/>
                  </a:lnTo>
                  <a:lnTo>
                    <a:pt x="588" y="677"/>
                  </a:lnTo>
                  <a:lnTo>
                    <a:pt x="587" y="694"/>
                  </a:lnTo>
                  <a:lnTo>
                    <a:pt x="585" y="711"/>
                  </a:lnTo>
                  <a:lnTo>
                    <a:pt x="581" y="728"/>
                  </a:lnTo>
                  <a:lnTo>
                    <a:pt x="577" y="742"/>
                  </a:lnTo>
                  <a:lnTo>
                    <a:pt x="572" y="757"/>
                  </a:lnTo>
                  <a:lnTo>
                    <a:pt x="567" y="771"/>
                  </a:lnTo>
                  <a:lnTo>
                    <a:pt x="561" y="784"/>
                  </a:lnTo>
                  <a:lnTo>
                    <a:pt x="553" y="796"/>
                  </a:lnTo>
                  <a:lnTo>
                    <a:pt x="545" y="808"/>
                  </a:lnTo>
                  <a:lnTo>
                    <a:pt x="537" y="818"/>
                  </a:lnTo>
                  <a:lnTo>
                    <a:pt x="526" y="828"/>
                  </a:lnTo>
                  <a:lnTo>
                    <a:pt x="517" y="838"/>
                  </a:lnTo>
                  <a:lnTo>
                    <a:pt x="506" y="847"/>
                  </a:lnTo>
                  <a:lnTo>
                    <a:pt x="495" y="855"/>
                  </a:lnTo>
                  <a:lnTo>
                    <a:pt x="483" y="862"/>
                  </a:lnTo>
                  <a:lnTo>
                    <a:pt x="471" y="869"/>
                  </a:lnTo>
                  <a:lnTo>
                    <a:pt x="458" y="875"/>
                  </a:lnTo>
                  <a:lnTo>
                    <a:pt x="445" y="881"/>
                  </a:lnTo>
                  <a:lnTo>
                    <a:pt x="431" y="887"/>
                  </a:lnTo>
                  <a:lnTo>
                    <a:pt x="401" y="896"/>
                  </a:lnTo>
                  <a:lnTo>
                    <a:pt x="370" y="903"/>
                  </a:lnTo>
                  <a:lnTo>
                    <a:pt x="338" y="908"/>
                  </a:lnTo>
                  <a:lnTo>
                    <a:pt x="305" y="911"/>
                  </a:lnTo>
                  <a:lnTo>
                    <a:pt x="272" y="913"/>
                  </a:lnTo>
                  <a:lnTo>
                    <a:pt x="236" y="914"/>
                  </a:lnTo>
                  <a:lnTo>
                    <a:pt x="236" y="914"/>
                  </a:lnTo>
                  <a:close/>
                  <a:moveTo>
                    <a:pt x="474" y="233"/>
                  </a:moveTo>
                  <a:lnTo>
                    <a:pt x="474" y="233"/>
                  </a:lnTo>
                  <a:lnTo>
                    <a:pt x="472" y="213"/>
                  </a:lnTo>
                  <a:lnTo>
                    <a:pt x="470" y="194"/>
                  </a:lnTo>
                  <a:lnTo>
                    <a:pt x="464" y="177"/>
                  </a:lnTo>
                  <a:lnTo>
                    <a:pt x="456" y="162"/>
                  </a:lnTo>
                  <a:lnTo>
                    <a:pt x="447" y="149"/>
                  </a:lnTo>
                  <a:lnTo>
                    <a:pt x="436" y="138"/>
                  </a:lnTo>
                  <a:lnTo>
                    <a:pt x="422" y="128"/>
                  </a:lnTo>
                  <a:lnTo>
                    <a:pt x="407" y="120"/>
                  </a:lnTo>
                  <a:lnTo>
                    <a:pt x="391" y="113"/>
                  </a:lnTo>
                  <a:lnTo>
                    <a:pt x="373" y="107"/>
                  </a:lnTo>
                  <a:lnTo>
                    <a:pt x="352" y="102"/>
                  </a:lnTo>
                  <a:lnTo>
                    <a:pt x="330" y="99"/>
                  </a:lnTo>
                  <a:lnTo>
                    <a:pt x="307" y="97"/>
                  </a:lnTo>
                  <a:lnTo>
                    <a:pt x="283" y="94"/>
                  </a:lnTo>
                  <a:lnTo>
                    <a:pt x="257" y="93"/>
                  </a:lnTo>
                  <a:lnTo>
                    <a:pt x="230" y="93"/>
                  </a:lnTo>
                  <a:lnTo>
                    <a:pt x="230" y="93"/>
                  </a:lnTo>
                  <a:lnTo>
                    <a:pt x="167" y="94"/>
                  </a:lnTo>
                  <a:lnTo>
                    <a:pt x="111" y="97"/>
                  </a:lnTo>
                  <a:lnTo>
                    <a:pt x="111" y="396"/>
                  </a:lnTo>
                  <a:lnTo>
                    <a:pt x="297" y="396"/>
                  </a:lnTo>
                  <a:lnTo>
                    <a:pt x="297" y="396"/>
                  </a:lnTo>
                  <a:lnTo>
                    <a:pt x="322" y="395"/>
                  </a:lnTo>
                  <a:lnTo>
                    <a:pt x="344" y="393"/>
                  </a:lnTo>
                  <a:lnTo>
                    <a:pt x="365" y="389"/>
                  </a:lnTo>
                  <a:lnTo>
                    <a:pt x="383" y="385"/>
                  </a:lnTo>
                  <a:lnTo>
                    <a:pt x="400" y="378"/>
                  </a:lnTo>
                  <a:lnTo>
                    <a:pt x="414" y="371"/>
                  </a:lnTo>
                  <a:lnTo>
                    <a:pt x="427" y="363"/>
                  </a:lnTo>
                  <a:lnTo>
                    <a:pt x="438" y="352"/>
                  </a:lnTo>
                  <a:lnTo>
                    <a:pt x="447" y="342"/>
                  </a:lnTo>
                  <a:lnTo>
                    <a:pt x="455" y="332"/>
                  </a:lnTo>
                  <a:lnTo>
                    <a:pt x="461" y="319"/>
                  </a:lnTo>
                  <a:lnTo>
                    <a:pt x="466" y="307"/>
                  </a:lnTo>
                  <a:lnTo>
                    <a:pt x="470" y="294"/>
                  </a:lnTo>
                  <a:lnTo>
                    <a:pt x="472" y="280"/>
                  </a:lnTo>
                  <a:lnTo>
                    <a:pt x="474" y="266"/>
                  </a:lnTo>
                  <a:lnTo>
                    <a:pt x="474" y="253"/>
                  </a:lnTo>
                  <a:lnTo>
                    <a:pt x="474" y="233"/>
                  </a:lnTo>
                  <a:close/>
                  <a:moveTo>
                    <a:pt x="479" y="638"/>
                  </a:moveTo>
                  <a:lnTo>
                    <a:pt x="479" y="638"/>
                  </a:lnTo>
                  <a:lnTo>
                    <a:pt x="478" y="623"/>
                  </a:lnTo>
                  <a:lnTo>
                    <a:pt x="477" y="608"/>
                  </a:lnTo>
                  <a:lnTo>
                    <a:pt x="475" y="594"/>
                  </a:lnTo>
                  <a:lnTo>
                    <a:pt x="470" y="580"/>
                  </a:lnTo>
                  <a:lnTo>
                    <a:pt x="466" y="567"/>
                  </a:lnTo>
                  <a:lnTo>
                    <a:pt x="459" y="554"/>
                  </a:lnTo>
                  <a:lnTo>
                    <a:pt x="451" y="542"/>
                  </a:lnTo>
                  <a:lnTo>
                    <a:pt x="441" y="531"/>
                  </a:lnTo>
                  <a:lnTo>
                    <a:pt x="430" y="521"/>
                  </a:lnTo>
                  <a:lnTo>
                    <a:pt x="417" y="512"/>
                  </a:lnTo>
                  <a:lnTo>
                    <a:pt x="402" y="504"/>
                  </a:lnTo>
                  <a:lnTo>
                    <a:pt x="385" y="497"/>
                  </a:lnTo>
                  <a:lnTo>
                    <a:pt x="367" y="491"/>
                  </a:lnTo>
                  <a:lnTo>
                    <a:pt x="345" y="488"/>
                  </a:lnTo>
                  <a:lnTo>
                    <a:pt x="322" y="486"/>
                  </a:lnTo>
                  <a:lnTo>
                    <a:pt x="297" y="484"/>
                  </a:lnTo>
                  <a:lnTo>
                    <a:pt x="111" y="484"/>
                  </a:lnTo>
                  <a:lnTo>
                    <a:pt x="111" y="816"/>
                  </a:lnTo>
                  <a:lnTo>
                    <a:pt x="111" y="816"/>
                  </a:lnTo>
                  <a:lnTo>
                    <a:pt x="173" y="819"/>
                  </a:lnTo>
                  <a:lnTo>
                    <a:pt x="204" y="820"/>
                  </a:lnTo>
                  <a:lnTo>
                    <a:pt x="236" y="822"/>
                  </a:lnTo>
                  <a:lnTo>
                    <a:pt x="236" y="822"/>
                  </a:lnTo>
                  <a:lnTo>
                    <a:pt x="264" y="820"/>
                  </a:lnTo>
                  <a:lnTo>
                    <a:pt x="290" y="819"/>
                  </a:lnTo>
                  <a:lnTo>
                    <a:pt x="314" y="817"/>
                  </a:lnTo>
                  <a:lnTo>
                    <a:pt x="337" y="814"/>
                  </a:lnTo>
                  <a:lnTo>
                    <a:pt x="359" y="810"/>
                  </a:lnTo>
                  <a:lnTo>
                    <a:pt x="378" y="804"/>
                  </a:lnTo>
                  <a:lnTo>
                    <a:pt x="397" y="797"/>
                  </a:lnTo>
                  <a:lnTo>
                    <a:pt x="414" y="788"/>
                  </a:lnTo>
                  <a:lnTo>
                    <a:pt x="429" y="779"/>
                  </a:lnTo>
                  <a:lnTo>
                    <a:pt x="441" y="768"/>
                  </a:lnTo>
                  <a:lnTo>
                    <a:pt x="453" y="754"/>
                  </a:lnTo>
                  <a:lnTo>
                    <a:pt x="462" y="739"/>
                  </a:lnTo>
                  <a:lnTo>
                    <a:pt x="469" y="722"/>
                  </a:lnTo>
                  <a:lnTo>
                    <a:pt x="475" y="702"/>
                  </a:lnTo>
                  <a:lnTo>
                    <a:pt x="478" y="682"/>
                  </a:lnTo>
                  <a:lnTo>
                    <a:pt x="479" y="659"/>
                  </a:lnTo>
                  <a:lnTo>
                    <a:pt x="479" y="6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2" name="Freeform 174"/>
            <p:cNvSpPr>
              <a:spLocks/>
            </p:cNvSpPr>
            <p:nvPr/>
          </p:nvSpPr>
          <p:spPr bwMode="auto">
            <a:xfrm>
              <a:off x="4889220" y="4231684"/>
              <a:ext cx="100934" cy="132995"/>
            </a:xfrm>
            <a:custGeom>
              <a:avLst/>
              <a:gdLst>
                <a:gd name="T0" fmla="*/ 424 w 508"/>
                <a:gd name="T1" fmla="*/ 664 h 673"/>
                <a:gd name="T2" fmla="*/ 420 w 508"/>
                <a:gd name="T3" fmla="*/ 664 h 673"/>
                <a:gd name="T4" fmla="*/ 411 w 508"/>
                <a:gd name="T5" fmla="*/ 661 h 673"/>
                <a:gd name="T6" fmla="*/ 405 w 508"/>
                <a:gd name="T7" fmla="*/ 654 h 673"/>
                <a:gd name="T8" fmla="*/ 401 w 508"/>
                <a:gd name="T9" fmla="*/ 646 h 673"/>
                <a:gd name="T10" fmla="*/ 401 w 508"/>
                <a:gd name="T11" fmla="*/ 617 h 673"/>
                <a:gd name="T12" fmla="*/ 377 w 508"/>
                <a:gd name="T13" fmla="*/ 631 h 673"/>
                <a:gd name="T14" fmla="*/ 330 w 508"/>
                <a:gd name="T15" fmla="*/ 652 h 673"/>
                <a:gd name="T16" fmla="*/ 284 w 508"/>
                <a:gd name="T17" fmla="*/ 665 h 673"/>
                <a:gd name="T18" fmla="*/ 235 w 508"/>
                <a:gd name="T19" fmla="*/ 672 h 673"/>
                <a:gd name="T20" fmla="*/ 210 w 508"/>
                <a:gd name="T21" fmla="*/ 673 h 673"/>
                <a:gd name="T22" fmla="*/ 159 w 508"/>
                <a:gd name="T23" fmla="*/ 669 h 673"/>
                <a:gd name="T24" fmla="*/ 116 w 508"/>
                <a:gd name="T25" fmla="*/ 656 h 673"/>
                <a:gd name="T26" fmla="*/ 79 w 508"/>
                <a:gd name="T27" fmla="*/ 636 h 673"/>
                <a:gd name="T28" fmla="*/ 50 w 508"/>
                <a:gd name="T29" fmla="*/ 608 h 673"/>
                <a:gd name="T30" fmla="*/ 27 w 508"/>
                <a:gd name="T31" fmla="*/ 573 h 673"/>
                <a:gd name="T32" fmla="*/ 11 w 508"/>
                <a:gd name="T33" fmla="*/ 529 h 673"/>
                <a:gd name="T34" fmla="*/ 2 w 508"/>
                <a:gd name="T35" fmla="*/ 479 h 673"/>
                <a:gd name="T36" fmla="*/ 0 w 508"/>
                <a:gd name="T37" fmla="*/ 422 h 673"/>
                <a:gd name="T38" fmla="*/ 0 w 508"/>
                <a:gd name="T39" fmla="*/ 25 h 673"/>
                <a:gd name="T40" fmla="*/ 1 w 508"/>
                <a:gd name="T41" fmla="*/ 15 h 673"/>
                <a:gd name="T42" fmla="*/ 7 w 508"/>
                <a:gd name="T43" fmla="*/ 8 h 673"/>
                <a:gd name="T44" fmla="*/ 13 w 508"/>
                <a:gd name="T45" fmla="*/ 2 h 673"/>
                <a:gd name="T46" fmla="*/ 24 w 508"/>
                <a:gd name="T47" fmla="*/ 0 h 673"/>
                <a:gd name="T48" fmla="*/ 81 w 508"/>
                <a:gd name="T49" fmla="*/ 0 h 673"/>
                <a:gd name="T50" fmla="*/ 90 w 508"/>
                <a:gd name="T51" fmla="*/ 2 h 673"/>
                <a:gd name="T52" fmla="*/ 98 w 508"/>
                <a:gd name="T53" fmla="*/ 8 h 673"/>
                <a:gd name="T54" fmla="*/ 104 w 508"/>
                <a:gd name="T55" fmla="*/ 15 h 673"/>
                <a:gd name="T56" fmla="*/ 105 w 508"/>
                <a:gd name="T57" fmla="*/ 25 h 673"/>
                <a:gd name="T58" fmla="*/ 105 w 508"/>
                <a:gd name="T59" fmla="*/ 422 h 673"/>
                <a:gd name="T60" fmla="*/ 108 w 508"/>
                <a:gd name="T61" fmla="*/ 464 h 673"/>
                <a:gd name="T62" fmla="*/ 113 w 508"/>
                <a:gd name="T63" fmla="*/ 498 h 673"/>
                <a:gd name="T64" fmla="*/ 124 w 508"/>
                <a:gd name="T65" fmla="*/ 526 h 673"/>
                <a:gd name="T66" fmla="*/ 137 w 508"/>
                <a:gd name="T67" fmla="*/ 547 h 673"/>
                <a:gd name="T68" fmla="*/ 156 w 508"/>
                <a:gd name="T69" fmla="*/ 563 h 673"/>
                <a:gd name="T70" fmla="*/ 179 w 508"/>
                <a:gd name="T71" fmla="*/ 574 h 673"/>
                <a:gd name="T72" fmla="*/ 206 w 508"/>
                <a:gd name="T73" fmla="*/ 579 h 673"/>
                <a:gd name="T74" fmla="*/ 238 w 508"/>
                <a:gd name="T75" fmla="*/ 582 h 673"/>
                <a:gd name="T76" fmla="*/ 258 w 508"/>
                <a:gd name="T77" fmla="*/ 581 h 673"/>
                <a:gd name="T78" fmla="*/ 298 w 508"/>
                <a:gd name="T79" fmla="*/ 574 h 673"/>
                <a:gd name="T80" fmla="*/ 338 w 508"/>
                <a:gd name="T81" fmla="*/ 561 h 673"/>
                <a:gd name="T82" fmla="*/ 381 w 508"/>
                <a:gd name="T83" fmla="*/ 544 h 673"/>
                <a:gd name="T84" fmla="*/ 401 w 508"/>
                <a:gd name="T85" fmla="*/ 25 h 673"/>
                <a:gd name="T86" fmla="*/ 401 w 508"/>
                <a:gd name="T87" fmla="*/ 21 h 673"/>
                <a:gd name="T88" fmla="*/ 406 w 508"/>
                <a:gd name="T89" fmla="*/ 12 h 673"/>
                <a:gd name="T90" fmla="*/ 411 w 508"/>
                <a:gd name="T91" fmla="*/ 5 h 673"/>
                <a:gd name="T92" fmla="*/ 421 w 508"/>
                <a:gd name="T93" fmla="*/ 1 h 673"/>
                <a:gd name="T94" fmla="*/ 485 w 508"/>
                <a:gd name="T95" fmla="*/ 0 h 673"/>
                <a:gd name="T96" fmla="*/ 489 w 508"/>
                <a:gd name="T97" fmla="*/ 1 h 673"/>
                <a:gd name="T98" fmla="*/ 497 w 508"/>
                <a:gd name="T99" fmla="*/ 5 h 673"/>
                <a:gd name="T100" fmla="*/ 503 w 508"/>
                <a:gd name="T101" fmla="*/ 12 h 673"/>
                <a:gd name="T102" fmla="*/ 507 w 508"/>
                <a:gd name="T103" fmla="*/ 20 h 673"/>
                <a:gd name="T104" fmla="*/ 508 w 508"/>
                <a:gd name="T105" fmla="*/ 640 h 673"/>
                <a:gd name="T106" fmla="*/ 507 w 508"/>
                <a:gd name="T107" fmla="*/ 646 h 673"/>
                <a:gd name="T108" fmla="*/ 503 w 508"/>
                <a:gd name="T109" fmla="*/ 654 h 673"/>
                <a:gd name="T110" fmla="*/ 497 w 508"/>
                <a:gd name="T111" fmla="*/ 661 h 673"/>
                <a:gd name="T112" fmla="*/ 489 w 508"/>
                <a:gd name="T113" fmla="*/ 664 h 673"/>
                <a:gd name="T114" fmla="*/ 485 w 508"/>
                <a:gd name="T115" fmla="*/ 664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5" y="664"/>
                  </a:moveTo>
                  <a:lnTo>
                    <a:pt x="424" y="664"/>
                  </a:lnTo>
                  <a:lnTo>
                    <a:pt x="424" y="664"/>
                  </a:lnTo>
                  <a:lnTo>
                    <a:pt x="420" y="664"/>
                  </a:lnTo>
                  <a:lnTo>
                    <a:pt x="415" y="663"/>
                  </a:lnTo>
                  <a:lnTo>
                    <a:pt x="411" y="661"/>
                  </a:lnTo>
                  <a:lnTo>
                    <a:pt x="408" y="657"/>
                  </a:lnTo>
                  <a:lnTo>
                    <a:pt x="405" y="654"/>
                  </a:lnTo>
                  <a:lnTo>
                    <a:pt x="403" y="649"/>
                  </a:lnTo>
                  <a:lnTo>
                    <a:pt x="401" y="646"/>
                  </a:lnTo>
                  <a:lnTo>
                    <a:pt x="401" y="640"/>
                  </a:lnTo>
                  <a:lnTo>
                    <a:pt x="401" y="617"/>
                  </a:lnTo>
                  <a:lnTo>
                    <a:pt x="401" y="617"/>
                  </a:lnTo>
                  <a:lnTo>
                    <a:pt x="377" y="631"/>
                  </a:lnTo>
                  <a:lnTo>
                    <a:pt x="353" y="643"/>
                  </a:lnTo>
                  <a:lnTo>
                    <a:pt x="330" y="652"/>
                  </a:lnTo>
                  <a:lnTo>
                    <a:pt x="307" y="660"/>
                  </a:lnTo>
                  <a:lnTo>
                    <a:pt x="284" y="665"/>
                  </a:lnTo>
                  <a:lnTo>
                    <a:pt x="260" y="670"/>
                  </a:lnTo>
                  <a:lnTo>
                    <a:pt x="235" y="672"/>
                  </a:lnTo>
                  <a:lnTo>
                    <a:pt x="210" y="673"/>
                  </a:lnTo>
                  <a:lnTo>
                    <a:pt x="210" y="673"/>
                  </a:lnTo>
                  <a:lnTo>
                    <a:pt x="183" y="672"/>
                  </a:lnTo>
                  <a:lnTo>
                    <a:pt x="159" y="669"/>
                  </a:lnTo>
                  <a:lnTo>
                    <a:pt x="136" y="663"/>
                  </a:lnTo>
                  <a:lnTo>
                    <a:pt x="116" y="656"/>
                  </a:lnTo>
                  <a:lnTo>
                    <a:pt x="96" y="647"/>
                  </a:lnTo>
                  <a:lnTo>
                    <a:pt x="79" y="636"/>
                  </a:lnTo>
                  <a:lnTo>
                    <a:pt x="64" y="623"/>
                  </a:lnTo>
                  <a:lnTo>
                    <a:pt x="50" y="608"/>
                  </a:lnTo>
                  <a:lnTo>
                    <a:pt x="38" y="591"/>
                  </a:lnTo>
                  <a:lnTo>
                    <a:pt x="27" y="573"/>
                  </a:lnTo>
                  <a:lnTo>
                    <a:pt x="19" y="552"/>
                  </a:lnTo>
                  <a:lnTo>
                    <a:pt x="11" y="529"/>
                  </a:lnTo>
                  <a:lnTo>
                    <a:pt x="7" y="505"/>
                  </a:lnTo>
                  <a:lnTo>
                    <a:pt x="2" y="479"/>
                  </a:lnTo>
                  <a:lnTo>
                    <a:pt x="0" y="451"/>
                  </a:lnTo>
                  <a:lnTo>
                    <a:pt x="0" y="422"/>
                  </a:lnTo>
                  <a:lnTo>
                    <a:pt x="0" y="25"/>
                  </a:lnTo>
                  <a:lnTo>
                    <a:pt x="0" y="25"/>
                  </a:lnTo>
                  <a:lnTo>
                    <a:pt x="0" y="20"/>
                  </a:lnTo>
                  <a:lnTo>
                    <a:pt x="1" y="15"/>
                  </a:lnTo>
                  <a:lnTo>
                    <a:pt x="3" y="12"/>
                  </a:lnTo>
                  <a:lnTo>
                    <a:pt x="7" y="8"/>
                  </a:lnTo>
                  <a:lnTo>
                    <a:pt x="10" y="5"/>
                  </a:lnTo>
                  <a:lnTo>
                    <a:pt x="13" y="2"/>
                  </a:lnTo>
                  <a:lnTo>
                    <a:pt x="18" y="1"/>
                  </a:lnTo>
                  <a:lnTo>
                    <a:pt x="24" y="0"/>
                  </a:lnTo>
                  <a:lnTo>
                    <a:pt x="81" y="0"/>
                  </a:lnTo>
                  <a:lnTo>
                    <a:pt x="81" y="0"/>
                  </a:lnTo>
                  <a:lnTo>
                    <a:pt x="86" y="1"/>
                  </a:lnTo>
                  <a:lnTo>
                    <a:pt x="90" y="2"/>
                  </a:lnTo>
                  <a:lnTo>
                    <a:pt x="95" y="5"/>
                  </a:lnTo>
                  <a:lnTo>
                    <a:pt x="98" y="8"/>
                  </a:lnTo>
                  <a:lnTo>
                    <a:pt x="102" y="12"/>
                  </a:lnTo>
                  <a:lnTo>
                    <a:pt x="104" y="15"/>
                  </a:lnTo>
                  <a:lnTo>
                    <a:pt x="105" y="20"/>
                  </a:lnTo>
                  <a:lnTo>
                    <a:pt x="105" y="25"/>
                  </a:lnTo>
                  <a:lnTo>
                    <a:pt x="105" y="422"/>
                  </a:lnTo>
                  <a:lnTo>
                    <a:pt x="105" y="422"/>
                  </a:lnTo>
                  <a:lnTo>
                    <a:pt x="106" y="444"/>
                  </a:lnTo>
                  <a:lnTo>
                    <a:pt x="108" y="464"/>
                  </a:lnTo>
                  <a:lnTo>
                    <a:pt x="110" y="482"/>
                  </a:lnTo>
                  <a:lnTo>
                    <a:pt x="113" y="498"/>
                  </a:lnTo>
                  <a:lnTo>
                    <a:pt x="118" y="513"/>
                  </a:lnTo>
                  <a:lnTo>
                    <a:pt x="124" y="526"/>
                  </a:lnTo>
                  <a:lnTo>
                    <a:pt x="129" y="537"/>
                  </a:lnTo>
                  <a:lnTo>
                    <a:pt x="137" y="547"/>
                  </a:lnTo>
                  <a:lnTo>
                    <a:pt x="147" y="556"/>
                  </a:lnTo>
                  <a:lnTo>
                    <a:pt x="156" y="563"/>
                  </a:lnTo>
                  <a:lnTo>
                    <a:pt x="167" y="569"/>
                  </a:lnTo>
                  <a:lnTo>
                    <a:pt x="179" y="574"/>
                  </a:lnTo>
                  <a:lnTo>
                    <a:pt x="192" y="577"/>
                  </a:lnTo>
                  <a:lnTo>
                    <a:pt x="206" y="579"/>
                  </a:lnTo>
                  <a:lnTo>
                    <a:pt x="221" y="581"/>
                  </a:lnTo>
                  <a:lnTo>
                    <a:pt x="238" y="582"/>
                  </a:lnTo>
                  <a:lnTo>
                    <a:pt x="238" y="582"/>
                  </a:lnTo>
                  <a:lnTo>
                    <a:pt x="258" y="581"/>
                  </a:lnTo>
                  <a:lnTo>
                    <a:pt x="277" y="578"/>
                  </a:lnTo>
                  <a:lnTo>
                    <a:pt x="298" y="574"/>
                  </a:lnTo>
                  <a:lnTo>
                    <a:pt x="317" y="568"/>
                  </a:lnTo>
                  <a:lnTo>
                    <a:pt x="338" y="561"/>
                  </a:lnTo>
                  <a:lnTo>
                    <a:pt x="360" y="553"/>
                  </a:lnTo>
                  <a:lnTo>
                    <a:pt x="381" y="544"/>
                  </a:lnTo>
                  <a:lnTo>
                    <a:pt x="401" y="535"/>
                  </a:lnTo>
                  <a:lnTo>
                    <a:pt x="401" y="25"/>
                  </a:lnTo>
                  <a:lnTo>
                    <a:pt x="401" y="25"/>
                  </a:lnTo>
                  <a:lnTo>
                    <a:pt x="401" y="21"/>
                  </a:lnTo>
                  <a:lnTo>
                    <a:pt x="403" y="16"/>
                  </a:lnTo>
                  <a:lnTo>
                    <a:pt x="406" y="12"/>
                  </a:lnTo>
                  <a:lnTo>
                    <a:pt x="408" y="8"/>
                  </a:lnTo>
                  <a:lnTo>
                    <a:pt x="411" y="5"/>
                  </a:lnTo>
                  <a:lnTo>
                    <a:pt x="416" y="2"/>
                  </a:lnTo>
                  <a:lnTo>
                    <a:pt x="421" y="1"/>
                  </a:lnTo>
                  <a:lnTo>
                    <a:pt x="425" y="0"/>
                  </a:lnTo>
                  <a:lnTo>
                    <a:pt x="485" y="0"/>
                  </a:lnTo>
                  <a:lnTo>
                    <a:pt x="485" y="0"/>
                  </a:lnTo>
                  <a:lnTo>
                    <a:pt x="489" y="1"/>
                  </a:lnTo>
                  <a:lnTo>
                    <a:pt x="493" y="2"/>
                  </a:lnTo>
                  <a:lnTo>
                    <a:pt x="497" y="5"/>
                  </a:lnTo>
                  <a:lnTo>
                    <a:pt x="501" y="8"/>
                  </a:lnTo>
                  <a:lnTo>
                    <a:pt x="503" y="12"/>
                  </a:lnTo>
                  <a:lnTo>
                    <a:pt x="506" y="15"/>
                  </a:lnTo>
                  <a:lnTo>
                    <a:pt x="507" y="20"/>
                  </a:lnTo>
                  <a:lnTo>
                    <a:pt x="508" y="25"/>
                  </a:lnTo>
                  <a:lnTo>
                    <a:pt x="508" y="640"/>
                  </a:lnTo>
                  <a:lnTo>
                    <a:pt x="508" y="640"/>
                  </a:lnTo>
                  <a:lnTo>
                    <a:pt x="507" y="646"/>
                  </a:lnTo>
                  <a:lnTo>
                    <a:pt x="506" y="649"/>
                  </a:lnTo>
                  <a:lnTo>
                    <a:pt x="503" y="654"/>
                  </a:lnTo>
                  <a:lnTo>
                    <a:pt x="501" y="657"/>
                  </a:lnTo>
                  <a:lnTo>
                    <a:pt x="497" y="661"/>
                  </a:lnTo>
                  <a:lnTo>
                    <a:pt x="494" y="663"/>
                  </a:lnTo>
                  <a:lnTo>
                    <a:pt x="489" y="664"/>
                  </a:lnTo>
                  <a:lnTo>
                    <a:pt x="485" y="664"/>
                  </a:lnTo>
                  <a:lnTo>
                    <a:pt x="485" y="66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3" name="Freeform 175"/>
            <p:cNvSpPr>
              <a:spLocks/>
            </p:cNvSpPr>
            <p:nvPr/>
          </p:nvSpPr>
          <p:spPr bwMode="auto">
            <a:xfrm>
              <a:off x="5018059" y="4229903"/>
              <a:ext cx="87278" cy="134776"/>
            </a:xfrm>
            <a:custGeom>
              <a:avLst/>
              <a:gdLst>
                <a:gd name="T0" fmla="*/ 176 w 442"/>
                <a:gd name="T1" fmla="*/ 680 h 681"/>
                <a:gd name="T2" fmla="*/ 73 w 442"/>
                <a:gd name="T3" fmla="*/ 672 h 681"/>
                <a:gd name="T4" fmla="*/ 25 w 442"/>
                <a:gd name="T5" fmla="*/ 663 h 681"/>
                <a:gd name="T6" fmla="*/ 7 w 442"/>
                <a:gd name="T7" fmla="*/ 655 h 681"/>
                <a:gd name="T8" fmla="*/ 0 w 442"/>
                <a:gd name="T9" fmla="*/ 644 h 681"/>
                <a:gd name="T10" fmla="*/ 0 w 442"/>
                <a:gd name="T11" fmla="*/ 597 h 681"/>
                <a:gd name="T12" fmla="*/ 3 w 442"/>
                <a:gd name="T13" fmla="*/ 586 h 681"/>
                <a:gd name="T14" fmla="*/ 13 w 442"/>
                <a:gd name="T15" fmla="*/ 579 h 681"/>
                <a:gd name="T16" fmla="*/ 26 w 442"/>
                <a:gd name="T17" fmla="*/ 578 h 681"/>
                <a:gd name="T18" fmla="*/ 126 w 442"/>
                <a:gd name="T19" fmla="*/ 587 h 681"/>
                <a:gd name="T20" fmla="*/ 216 w 442"/>
                <a:gd name="T21" fmla="*/ 592 h 681"/>
                <a:gd name="T22" fmla="*/ 267 w 442"/>
                <a:gd name="T23" fmla="*/ 587 h 681"/>
                <a:gd name="T24" fmla="*/ 297 w 442"/>
                <a:gd name="T25" fmla="*/ 578 h 681"/>
                <a:gd name="T26" fmla="*/ 318 w 442"/>
                <a:gd name="T27" fmla="*/ 562 h 681"/>
                <a:gd name="T28" fmla="*/ 332 w 442"/>
                <a:gd name="T29" fmla="*/ 538 h 681"/>
                <a:gd name="T30" fmla="*/ 335 w 442"/>
                <a:gd name="T31" fmla="*/ 506 h 681"/>
                <a:gd name="T32" fmla="*/ 330 w 442"/>
                <a:gd name="T33" fmla="*/ 481 h 681"/>
                <a:gd name="T34" fmla="*/ 304 w 442"/>
                <a:gd name="T35" fmla="*/ 446 h 681"/>
                <a:gd name="T36" fmla="*/ 244 w 442"/>
                <a:gd name="T37" fmla="*/ 406 h 681"/>
                <a:gd name="T38" fmla="*/ 96 w 442"/>
                <a:gd name="T39" fmla="*/ 317 h 681"/>
                <a:gd name="T40" fmla="*/ 52 w 442"/>
                <a:gd name="T41" fmla="*/ 280 h 681"/>
                <a:gd name="T42" fmla="*/ 26 w 442"/>
                <a:gd name="T43" fmla="*/ 249 h 681"/>
                <a:gd name="T44" fmla="*/ 9 w 442"/>
                <a:gd name="T45" fmla="*/ 214 h 681"/>
                <a:gd name="T46" fmla="*/ 0 w 442"/>
                <a:gd name="T47" fmla="*/ 175 h 681"/>
                <a:gd name="T48" fmla="*/ 1 w 442"/>
                <a:gd name="T49" fmla="*/ 138 h 681"/>
                <a:gd name="T50" fmla="*/ 16 w 442"/>
                <a:gd name="T51" fmla="*/ 83 h 681"/>
                <a:gd name="T52" fmla="*/ 48 w 442"/>
                <a:gd name="T53" fmla="*/ 44 h 681"/>
                <a:gd name="T54" fmla="*/ 94 w 442"/>
                <a:gd name="T55" fmla="*/ 19 h 681"/>
                <a:gd name="T56" fmla="*/ 151 w 442"/>
                <a:gd name="T57" fmla="*/ 5 h 681"/>
                <a:gd name="T58" fmla="*/ 218 w 442"/>
                <a:gd name="T59" fmla="*/ 0 h 681"/>
                <a:gd name="T60" fmla="*/ 317 w 442"/>
                <a:gd name="T61" fmla="*/ 5 h 681"/>
                <a:gd name="T62" fmla="*/ 406 w 442"/>
                <a:gd name="T63" fmla="*/ 16 h 681"/>
                <a:gd name="T64" fmla="*/ 421 w 442"/>
                <a:gd name="T65" fmla="*/ 21 h 681"/>
                <a:gd name="T66" fmla="*/ 428 w 442"/>
                <a:gd name="T67" fmla="*/ 31 h 681"/>
                <a:gd name="T68" fmla="*/ 429 w 442"/>
                <a:gd name="T69" fmla="*/ 80 h 681"/>
                <a:gd name="T70" fmla="*/ 428 w 442"/>
                <a:gd name="T71" fmla="*/ 90 h 681"/>
                <a:gd name="T72" fmla="*/ 421 w 442"/>
                <a:gd name="T73" fmla="*/ 98 h 681"/>
                <a:gd name="T74" fmla="*/ 410 w 442"/>
                <a:gd name="T75" fmla="*/ 100 h 681"/>
                <a:gd name="T76" fmla="*/ 321 w 442"/>
                <a:gd name="T77" fmla="*/ 94 h 681"/>
                <a:gd name="T78" fmla="*/ 218 w 442"/>
                <a:gd name="T79" fmla="*/ 91 h 681"/>
                <a:gd name="T80" fmla="*/ 153 w 442"/>
                <a:gd name="T81" fmla="*/ 97 h 681"/>
                <a:gd name="T82" fmla="*/ 130 w 442"/>
                <a:gd name="T83" fmla="*/ 107 h 681"/>
                <a:gd name="T84" fmla="*/ 114 w 442"/>
                <a:gd name="T85" fmla="*/ 124 h 681"/>
                <a:gd name="T86" fmla="*/ 107 w 442"/>
                <a:gd name="T87" fmla="*/ 150 h 681"/>
                <a:gd name="T88" fmla="*/ 107 w 442"/>
                <a:gd name="T89" fmla="*/ 173 h 681"/>
                <a:gd name="T90" fmla="*/ 126 w 442"/>
                <a:gd name="T91" fmla="*/ 208 h 681"/>
                <a:gd name="T92" fmla="*/ 170 w 442"/>
                <a:gd name="T93" fmla="*/ 241 h 681"/>
                <a:gd name="T94" fmla="*/ 309 w 442"/>
                <a:gd name="T95" fmla="*/ 324 h 681"/>
                <a:gd name="T96" fmla="*/ 358 w 442"/>
                <a:gd name="T97" fmla="*/ 357 h 681"/>
                <a:gd name="T98" fmla="*/ 395 w 442"/>
                <a:gd name="T99" fmla="*/ 389 h 681"/>
                <a:gd name="T100" fmla="*/ 420 w 442"/>
                <a:gd name="T101" fmla="*/ 421 h 681"/>
                <a:gd name="T102" fmla="*/ 435 w 442"/>
                <a:gd name="T103" fmla="*/ 456 h 681"/>
                <a:gd name="T104" fmla="*/ 442 w 442"/>
                <a:gd name="T105" fmla="*/ 493 h 681"/>
                <a:gd name="T106" fmla="*/ 441 w 442"/>
                <a:gd name="T107" fmla="*/ 529 h 681"/>
                <a:gd name="T108" fmla="*/ 426 w 442"/>
                <a:gd name="T109" fmla="*/ 585 h 681"/>
                <a:gd name="T110" fmla="*/ 393 w 442"/>
                <a:gd name="T111" fmla="*/ 629 h 681"/>
                <a:gd name="T112" fmla="*/ 346 w 442"/>
                <a:gd name="T113" fmla="*/ 659 h 681"/>
                <a:gd name="T114" fmla="*/ 287 w 442"/>
                <a:gd name="T115" fmla="*/ 676 h 681"/>
                <a:gd name="T116" fmla="*/ 216 w 442"/>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2" h="681">
                  <a:moveTo>
                    <a:pt x="216" y="681"/>
                  </a:moveTo>
                  <a:lnTo>
                    <a:pt x="216" y="681"/>
                  </a:lnTo>
                  <a:lnTo>
                    <a:pt x="176" y="680"/>
                  </a:lnTo>
                  <a:lnTo>
                    <a:pt x="126" y="678"/>
                  </a:lnTo>
                  <a:lnTo>
                    <a:pt x="100" y="675"/>
                  </a:lnTo>
                  <a:lnTo>
                    <a:pt x="73" y="672"/>
                  </a:lnTo>
                  <a:lnTo>
                    <a:pt x="48" y="668"/>
                  </a:lnTo>
                  <a:lnTo>
                    <a:pt x="25" y="663"/>
                  </a:lnTo>
                  <a:lnTo>
                    <a:pt x="25" y="663"/>
                  </a:lnTo>
                  <a:lnTo>
                    <a:pt x="15" y="660"/>
                  </a:lnTo>
                  <a:lnTo>
                    <a:pt x="10" y="657"/>
                  </a:lnTo>
                  <a:lnTo>
                    <a:pt x="7" y="655"/>
                  </a:lnTo>
                  <a:lnTo>
                    <a:pt x="3" y="652"/>
                  </a:lnTo>
                  <a:lnTo>
                    <a:pt x="1" y="648"/>
                  </a:lnTo>
                  <a:lnTo>
                    <a:pt x="0" y="644"/>
                  </a:lnTo>
                  <a:lnTo>
                    <a:pt x="0" y="639"/>
                  </a:lnTo>
                  <a:lnTo>
                    <a:pt x="0" y="597"/>
                  </a:lnTo>
                  <a:lnTo>
                    <a:pt x="0" y="597"/>
                  </a:lnTo>
                  <a:lnTo>
                    <a:pt x="0" y="593"/>
                  </a:lnTo>
                  <a:lnTo>
                    <a:pt x="1" y="590"/>
                  </a:lnTo>
                  <a:lnTo>
                    <a:pt x="3" y="586"/>
                  </a:lnTo>
                  <a:lnTo>
                    <a:pt x="6" y="584"/>
                  </a:lnTo>
                  <a:lnTo>
                    <a:pt x="9" y="582"/>
                  </a:lnTo>
                  <a:lnTo>
                    <a:pt x="13" y="579"/>
                  </a:lnTo>
                  <a:lnTo>
                    <a:pt x="22" y="578"/>
                  </a:lnTo>
                  <a:lnTo>
                    <a:pt x="22" y="578"/>
                  </a:lnTo>
                  <a:lnTo>
                    <a:pt x="26" y="578"/>
                  </a:lnTo>
                  <a:lnTo>
                    <a:pt x="26" y="578"/>
                  </a:lnTo>
                  <a:lnTo>
                    <a:pt x="75" y="584"/>
                  </a:lnTo>
                  <a:lnTo>
                    <a:pt x="126" y="587"/>
                  </a:lnTo>
                  <a:lnTo>
                    <a:pt x="176" y="591"/>
                  </a:lnTo>
                  <a:lnTo>
                    <a:pt x="216" y="592"/>
                  </a:lnTo>
                  <a:lnTo>
                    <a:pt x="216" y="592"/>
                  </a:lnTo>
                  <a:lnTo>
                    <a:pt x="243" y="591"/>
                  </a:lnTo>
                  <a:lnTo>
                    <a:pt x="256" y="590"/>
                  </a:lnTo>
                  <a:lnTo>
                    <a:pt x="267" y="587"/>
                  </a:lnTo>
                  <a:lnTo>
                    <a:pt x="279" y="585"/>
                  </a:lnTo>
                  <a:lnTo>
                    <a:pt x="288" y="582"/>
                  </a:lnTo>
                  <a:lnTo>
                    <a:pt x="297" y="578"/>
                  </a:lnTo>
                  <a:lnTo>
                    <a:pt x="305" y="574"/>
                  </a:lnTo>
                  <a:lnTo>
                    <a:pt x="312" y="568"/>
                  </a:lnTo>
                  <a:lnTo>
                    <a:pt x="318" y="562"/>
                  </a:lnTo>
                  <a:lnTo>
                    <a:pt x="324" y="555"/>
                  </a:lnTo>
                  <a:lnTo>
                    <a:pt x="328" y="547"/>
                  </a:lnTo>
                  <a:lnTo>
                    <a:pt x="332" y="538"/>
                  </a:lnTo>
                  <a:lnTo>
                    <a:pt x="334" y="529"/>
                  </a:lnTo>
                  <a:lnTo>
                    <a:pt x="335" y="517"/>
                  </a:lnTo>
                  <a:lnTo>
                    <a:pt x="335" y="506"/>
                  </a:lnTo>
                  <a:lnTo>
                    <a:pt x="335" y="506"/>
                  </a:lnTo>
                  <a:lnTo>
                    <a:pt x="334" y="493"/>
                  </a:lnTo>
                  <a:lnTo>
                    <a:pt x="330" y="481"/>
                  </a:lnTo>
                  <a:lnTo>
                    <a:pt x="325" y="469"/>
                  </a:lnTo>
                  <a:lnTo>
                    <a:pt x="315" y="458"/>
                  </a:lnTo>
                  <a:lnTo>
                    <a:pt x="304" y="446"/>
                  </a:lnTo>
                  <a:lnTo>
                    <a:pt x="288" y="434"/>
                  </a:lnTo>
                  <a:lnTo>
                    <a:pt x="268" y="420"/>
                  </a:lnTo>
                  <a:lnTo>
                    <a:pt x="244" y="406"/>
                  </a:lnTo>
                  <a:lnTo>
                    <a:pt x="123" y="334"/>
                  </a:lnTo>
                  <a:lnTo>
                    <a:pt x="123" y="334"/>
                  </a:lnTo>
                  <a:lnTo>
                    <a:pt x="96" y="317"/>
                  </a:lnTo>
                  <a:lnTo>
                    <a:pt x="72" y="298"/>
                  </a:lnTo>
                  <a:lnTo>
                    <a:pt x="62" y="289"/>
                  </a:lnTo>
                  <a:lnTo>
                    <a:pt x="52" y="280"/>
                  </a:lnTo>
                  <a:lnTo>
                    <a:pt x="42" y="270"/>
                  </a:lnTo>
                  <a:lnTo>
                    <a:pt x="33" y="259"/>
                  </a:lnTo>
                  <a:lnTo>
                    <a:pt x="26" y="249"/>
                  </a:lnTo>
                  <a:lnTo>
                    <a:pt x="20" y="238"/>
                  </a:lnTo>
                  <a:lnTo>
                    <a:pt x="14" y="226"/>
                  </a:lnTo>
                  <a:lnTo>
                    <a:pt x="9" y="214"/>
                  </a:lnTo>
                  <a:lnTo>
                    <a:pt x="5" y="201"/>
                  </a:lnTo>
                  <a:lnTo>
                    <a:pt x="2" y="188"/>
                  </a:lnTo>
                  <a:lnTo>
                    <a:pt x="0" y="175"/>
                  </a:lnTo>
                  <a:lnTo>
                    <a:pt x="0" y="161"/>
                  </a:lnTo>
                  <a:lnTo>
                    <a:pt x="0" y="161"/>
                  </a:lnTo>
                  <a:lnTo>
                    <a:pt x="1" y="138"/>
                  </a:lnTo>
                  <a:lnTo>
                    <a:pt x="5" y="118"/>
                  </a:lnTo>
                  <a:lnTo>
                    <a:pt x="9" y="100"/>
                  </a:lnTo>
                  <a:lnTo>
                    <a:pt x="16" y="83"/>
                  </a:lnTo>
                  <a:lnTo>
                    <a:pt x="25" y="68"/>
                  </a:lnTo>
                  <a:lnTo>
                    <a:pt x="36" y="55"/>
                  </a:lnTo>
                  <a:lnTo>
                    <a:pt x="48" y="44"/>
                  </a:lnTo>
                  <a:lnTo>
                    <a:pt x="62" y="33"/>
                  </a:lnTo>
                  <a:lnTo>
                    <a:pt x="78" y="25"/>
                  </a:lnTo>
                  <a:lnTo>
                    <a:pt x="94" y="19"/>
                  </a:lnTo>
                  <a:lnTo>
                    <a:pt x="112" y="13"/>
                  </a:lnTo>
                  <a:lnTo>
                    <a:pt x="132" y="8"/>
                  </a:lnTo>
                  <a:lnTo>
                    <a:pt x="151" y="5"/>
                  </a:lnTo>
                  <a:lnTo>
                    <a:pt x="173" y="2"/>
                  </a:lnTo>
                  <a:lnTo>
                    <a:pt x="195" y="1"/>
                  </a:lnTo>
                  <a:lnTo>
                    <a:pt x="218" y="0"/>
                  </a:lnTo>
                  <a:lnTo>
                    <a:pt x="218" y="0"/>
                  </a:lnTo>
                  <a:lnTo>
                    <a:pt x="268" y="1"/>
                  </a:lnTo>
                  <a:lnTo>
                    <a:pt x="317" y="5"/>
                  </a:lnTo>
                  <a:lnTo>
                    <a:pt x="363" y="9"/>
                  </a:lnTo>
                  <a:lnTo>
                    <a:pt x="406" y="16"/>
                  </a:lnTo>
                  <a:lnTo>
                    <a:pt x="406" y="16"/>
                  </a:lnTo>
                  <a:lnTo>
                    <a:pt x="412" y="17"/>
                  </a:lnTo>
                  <a:lnTo>
                    <a:pt x="416" y="19"/>
                  </a:lnTo>
                  <a:lnTo>
                    <a:pt x="421" y="21"/>
                  </a:lnTo>
                  <a:lnTo>
                    <a:pt x="424" y="24"/>
                  </a:lnTo>
                  <a:lnTo>
                    <a:pt x="427" y="28"/>
                  </a:lnTo>
                  <a:lnTo>
                    <a:pt x="428" y="31"/>
                  </a:lnTo>
                  <a:lnTo>
                    <a:pt x="429" y="36"/>
                  </a:lnTo>
                  <a:lnTo>
                    <a:pt x="429" y="40"/>
                  </a:lnTo>
                  <a:lnTo>
                    <a:pt x="429" y="80"/>
                  </a:lnTo>
                  <a:lnTo>
                    <a:pt x="429" y="80"/>
                  </a:lnTo>
                  <a:lnTo>
                    <a:pt x="429" y="85"/>
                  </a:lnTo>
                  <a:lnTo>
                    <a:pt x="428" y="90"/>
                  </a:lnTo>
                  <a:lnTo>
                    <a:pt x="427" y="93"/>
                  </a:lnTo>
                  <a:lnTo>
                    <a:pt x="423" y="95"/>
                  </a:lnTo>
                  <a:lnTo>
                    <a:pt x="421" y="98"/>
                  </a:lnTo>
                  <a:lnTo>
                    <a:pt x="418" y="99"/>
                  </a:lnTo>
                  <a:lnTo>
                    <a:pt x="410" y="100"/>
                  </a:lnTo>
                  <a:lnTo>
                    <a:pt x="410" y="100"/>
                  </a:lnTo>
                  <a:lnTo>
                    <a:pt x="405" y="100"/>
                  </a:lnTo>
                  <a:lnTo>
                    <a:pt x="405" y="100"/>
                  </a:lnTo>
                  <a:lnTo>
                    <a:pt x="321" y="94"/>
                  </a:lnTo>
                  <a:lnTo>
                    <a:pt x="270" y="92"/>
                  </a:lnTo>
                  <a:lnTo>
                    <a:pt x="218" y="91"/>
                  </a:lnTo>
                  <a:lnTo>
                    <a:pt x="218" y="91"/>
                  </a:lnTo>
                  <a:lnTo>
                    <a:pt x="194" y="91"/>
                  </a:lnTo>
                  <a:lnTo>
                    <a:pt x="172" y="93"/>
                  </a:lnTo>
                  <a:lnTo>
                    <a:pt x="153" y="97"/>
                  </a:lnTo>
                  <a:lnTo>
                    <a:pt x="145" y="100"/>
                  </a:lnTo>
                  <a:lnTo>
                    <a:pt x="137" y="102"/>
                  </a:lnTo>
                  <a:lnTo>
                    <a:pt x="130" y="107"/>
                  </a:lnTo>
                  <a:lnTo>
                    <a:pt x="124" y="111"/>
                  </a:lnTo>
                  <a:lnTo>
                    <a:pt x="118" y="117"/>
                  </a:lnTo>
                  <a:lnTo>
                    <a:pt x="114" y="124"/>
                  </a:lnTo>
                  <a:lnTo>
                    <a:pt x="110" y="131"/>
                  </a:lnTo>
                  <a:lnTo>
                    <a:pt x="108" y="140"/>
                  </a:lnTo>
                  <a:lnTo>
                    <a:pt x="107" y="150"/>
                  </a:lnTo>
                  <a:lnTo>
                    <a:pt x="106" y="161"/>
                  </a:lnTo>
                  <a:lnTo>
                    <a:pt x="106" y="161"/>
                  </a:lnTo>
                  <a:lnTo>
                    <a:pt x="107" y="173"/>
                  </a:lnTo>
                  <a:lnTo>
                    <a:pt x="111" y="186"/>
                  </a:lnTo>
                  <a:lnTo>
                    <a:pt x="118" y="197"/>
                  </a:lnTo>
                  <a:lnTo>
                    <a:pt x="126" y="208"/>
                  </a:lnTo>
                  <a:lnTo>
                    <a:pt x="139" y="219"/>
                  </a:lnTo>
                  <a:lnTo>
                    <a:pt x="153" y="230"/>
                  </a:lnTo>
                  <a:lnTo>
                    <a:pt x="170" y="241"/>
                  </a:lnTo>
                  <a:lnTo>
                    <a:pt x="189" y="253"/>
                  </a:lnTo>
                  <a:lnTo>
                    <a:pt x="309" y="324"/>
                  </a:lnTo>
                  <a:lnTo>
                    <a:pt x="309" y="324"/>
                  </a:lnTo>
                  <a:lnTo>
                    <a:pt x="327" y="335"/>
                  </a:lnTo>
                  <a:lnTo>
                    <a:pt x="343" y="345"/>
                  </a:lnTo>
                  <a:lnTo>
                    <a:pt x="358" y="357"/>
                  </a:lnTo>
                  <a:lnTo>
                    <a:pt x="372" y="367"/>
                  </a:lnTo>
                  <a:lnTo>
                    <a:pt x="384" y="378"/>
                  </a:lnTo>
                  <a:lnTo>
                    <a:pt x="395" y="389"/>
                  </a:lnTo>
                  <a:lnTo>
                    <a:pt x="405" y="399"/>
                  </a:lnTo>
                  <a:lnTo>
                    <a:pt x="413" y="411"/>
                  </a:lnTo>
                  <a:lnTo>
                    <a:pt x="420" y="421"/>
                  </a:lnTo>
                  <a:lnTo>
                    <a:pt x="426" y="433"/>
                  </a:lnTo>
                  <a:lnTo>
                    <a:pt x="431" y="444"/>
                  </a:lnTo>
                  <a:lnTo>
                    <a:pt x="435" y="456"/>
                  </a:lnTo>
                  <a:lnTo>
                    <a:pt x="438" y="468"/>
                  </a:lnTo>
                  <a:lnTo>
                    <a:pt x="441" y="481"/>
                  </a:lnTo>
                  <a:lnTo>
                    <a:pt x="442" y="493"/>
                  </a:lnTo>
                  <a:lnTo>
                    <a:pt x="442" y="506"/>
                  </a:lnTo>
                  <a:lnTo>
                    <a:pt x="442" y="506"/>
                  </a:lnTo>
                  <a:lnTo>
                    <a:pt x="441" y="529"/>
                  </a:lnTo>
                  <a:lnTo>
                    <a:pt x="437" y="548"/>
                  </a:lnTo>
                  <a:lnTo>
                    <a:pt x="432" y="568"/>
                  </a:lnTo>
                  <a:lnTo>
                    <a:pt x="426" y="585"/>
                  </a:lnTo>
                  <a:lnTo>
                    <a:pt x="416" y="601"/>
                  </a:lnTo>
                  <a:lnTo>
                    <a:pt x="406" y="616"/>
                  </a:lnTo>
                  <a:lnTo>
                    <a:pt x="393" y="629"/>
                  </a:lnTo>
                  <a:lnTo>
                    <a:pt x="380" y="640"/>
                  </a:lnTo>
                  <a:lnTo>
                    <a:pt x="364" y="649"/>
                  </a:lnTo>
                  <a:lnTo>
                    <a:pt x="346" y="659"/>
                  </a:lnTo>
                  <a:lnTo>
                    <a:pt x="328" y="665"/>
                  </a:lnTo>
                  <a:lnTo>
                    <a:pt x="309" y="671"/>
                  </a:lnTo>
                  <a:lnTo>
                    <a:pt x="287" y="676"/>
                  </a:lnTo>
                  <a:lnTo>
                    <a:pt x="264" y="678"/>
                  </a:lnTo>
                  <a:lnTo>
                    <a:pt x="241" y="680"/>
                  </a:lnTo>
                  <a:lnTo>
                    <a:pt x="216" y="681"/>
                  </a:lnTo>
                  <a:lnTo>
                    <a:pt x="216"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4" name="Freeform 176"/>
            <p:cNvSpPr>
              <a:spLocks noEditPoints="1"/>
            </p:cNvSpPr>
            <p:nvPr/>
          </p:nvSpPr>
          <p:spPr bwMode="auto">
            <a:xfrm>
              <a:off x="5135618" y="4182405"/>
              <a:ext cx="21968" cy="180494"/>
            </a:xfrm>
            <a:custGeom>
              <a:avLst/>
              <a:gdLst>
                <a:gd name="T0" fmla="*/ 26 w 110"/>
                <a:gd name="T1" fmla="*/ 145 h 914"/>
                <a:gd name="T2" fmla="*/ 20 w 110"/>
                <a:gd name="T3" fmla="*/ 144 h 914"/>
                <a:gd name="T4" fmla="*/ 12 w 110"/>
                <a:gd name="T5" fmla="*/ 140 h 914"/>
                <a:gd name="T6" fmla="*/ 5 w 110"/>
                <a:gd name="T7" fmla="*/ 134 h 914"/>
                <a:gd name="T8" fmla="*/ 2 w 110"/>
                <a:gd name="T9" fmla="*/ 125 h 914"/>
                <a:gd name="T10" fmla="*/ 0 w 110"/>
                <a:gd name="T11" fmla="*/ 24 h 914"/>
                <a:gd name="T12" fmla="*/ 2 w 110"/>
                <a:gd name="T13" fmla="*/ 19 h 914"/>
                <a:gd name="T14" fmla="*/ 5 w 110"/>
                <a:gd name="T15" fmla="*/ 10 h 914"/>
                <a:gd name="T16" fmla="*/ 12 w 110"/>
                <a:gd name="T17" fmla="*/ 4 h 914"/>
                <a:gd name="T18" fmla="*/ 20 w 110"/>
                <a:gd name="T19" fmla="*/ 0 h 914"/>
                <a:gd name="T20" fmla="*/ 86 w 110"/>
                <a:gd name="T21" fmla="*/ 0 h 914"/>
                <a:gd name="T22" fmla="*/ 92 w 110"/>
                <a:gd name="T23" fmla="*/ 0 h 914"/>
                <a:gd name="T24" fmla="*/ 100 w 110"/>
                <a:gd name="T25" fmla="*/ 4 h 914"/>
                <a:gd name="T26" fmla="*/ 107 w 110"/>
                <a:gd name="T27" fmla="*/ 10 h 914"/>
                <a:gd name="T28" fmla="*/ 110 w 110"/>
                <a:gd name="T29" fmla="*/ 19 h 914"/>
                <a:gd name="T30" fmla="*/ 110 w 110"/>
                <a:gd name="T31" fmla="*/ 121 h 914"/>
                <a:gd name="T32" fmla="*/ 110 w 110"/>
                <a:gd name="T33" fmla="*/ 125 h 914"/>
                <a:gd name="T34" fmla="*/ 107 w 110"/>
                <a:gd name="T35" fmla="*/ 134 h 914"/>
                <a:gd name="T36" fmla="*/ 100 w 110"/>
                <a:gd name="T37" fmla="*/ 140 h 914"/>
                <a:gd name="T38" fmla="*/ 92 w 110"/>
                <a:gd name="T39" fmla="*/ 144 h 914"/>
                <a:gd name="T40" fmla="*/ 86 w 110"/>
                <a:gd name="T41" fmla="*/ 145 h 914"/>
                <a:gd name="T42" fmla="*/ 27 w 110"/>
                <a:gd name="T43" fmla="*/ 914 h 914"/>
                <a:gd name="T44" fmla="*/ 21 w 110"/>
                <a:gd name="T45" fmla="*/ 914 h 914"/>
                <a:gd name="T46" fmla="*/ 13 w 110"/>
                <a:gd name="T47" fmla="*/ 911 h 914"/>
                <a:gd name="T48" fmla="*/ 6 w 110"/>
                <a:gd name="T49" fmla="*/ 904 h 914"/>
                <a:gd name="T50" fmla="*/ 3 w 110"/>
                <a:gd name="T51" fmla="*/ 896 h 914"/>
                <a:gd name="T52" fmla="*/ 3 w 110"/>
                <a:gd name="T53" fmla="*/ 275 h 914"/>
                <a:gd name="T54" fmla="*/ 3 w 110"/>
                <a:gd name="T55" fmla="*/ 270 h 914"/>
                <a:gd name="T56" fmla="*/ 6 w 110"/>
                <a:gd name="T57" fmla="*/ 262 h 914"/>
                <a:gd name="T58" fmla="*/ 13 w 110"/>
                <a:gd name="T59" fmla="*/ 255 h 914"/>
                <a:gd name="T60" fmla="*/ 21 w 110"/>
                <a:gd name="T61" fmla="*/ 251 h 914"/>
                <a:gd name="T62" fmla="*/ 84 w 110"/>
                <a:gd name="T63" fmla="*/ 250 h 914"/>
                <a:gd name="T64" fmla="*/ 89 w 110"/>
                <a:gd name="T65" fmla="*/ 251 h 914"/>
                <a:gd name="T66" fmla="*/ 98 w 110"/>
                <a:gd name="T67" fmla="*/ 255 h 914"/>
                <a:gd name="T68" fmla="*/ 105 w 110"/>
                <a:gd name="T69" fmla="*/ 262 h 914"/>
                <a:gd name="T70" fmla="*/ 108 w 110"/>
                <a:gd name="T71" fmla="*/ 270 h 914"/>
                <a:gd name="T72" fmla="*/ 108 w 110"/>
                <a:gd name="T73" fmla="*/ 890 h 914"/>
                <a:gd name="T74" fmla="*/ 108 w 110"/>
                <a:gd name="T75" fmla="*/ 896 h 914"/>
                <a:gd name="T76" fmla="*/ 105 w 110"/>
                <a:gd name="T77" fmla="*/ 904 h 914"/>
                <a:gd name="T78" fmla="*/ 98 w 110"/>
                <a:gd name="T79" fmla="*/ 911 h 914"/>
                <a:gd name="T80" fmla="*/ 89 w 110"/>
                <a:gd name="T81" fmla="*/ 914 h 914"/>
                <a:gd name="T82" fmla="*/ 84 w 110"/>
                <a:gd name="T83" fmla="*/ 91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4">
                  <a:moveTo>
                    <a:pt x="86" y="145"/>
                  </a:moveTo>
                  <a:lnTo>
                    <a:pt x="26" y="145"/>
                  </a:lnTo>
                  <a:lnTo>
                    <a:pt x="26" y="145"/>
                  </a:lnTo>
                  <a:lnTo>
                    <a:pt x="20" y="144"/>
                  </a:lnTo>
                  <a:lnTo>
                    <a:pt x="15" y="142"/>
                  </a:lnTo>
                  <a:lnTo>
                    <a:pt x="12" y="140"/>
                  </a:lnTo>
                  <a:lnTo>
                    <a:pt x="8" y="138"/>
                  </a:lnTo>
                  <a:lnTo>
                    <a:pt x="5" y="134"/>
                  </a:lnTo>
                  <a:lnTo>
                    <a:pt x="3" y="130"/>
                  </a:lnTo>
                  <a:lnTo>
                    <a:pt x="2" y="125"/>
                  </a:lnTo>
                  <a:lnTo>
                    <a:pt x="0" y="121"/>
                  </a:lnTo>
                  <a:lnTo>
                    <a:pt x="0" y="24"/>
                  </a:lnTo>
                  <a:lnTo>
                    <a:pt x="0" y="24"/>
                  </a:lnTo>
                  <a:lnTo>
                    <a:pt x="2" y="19"/>
                  </a:lnTo>
                  <a:lnTo>
                    <a:pt x="3" y="14"/>
                  </a:lnTo>
                  <a:lnTo>
                    <a:pt x="5" y="10"/>
                  </a:lnTo>
                  <a:lnTo>
                    <a:pt x="8" y="7"/>
                  </a:lnTo>
                  <a:lnTo>
                    <a:pt x="12" y="4"/>
                  </a:lnTo>
                  <a:lnTo>
                    <a:pt x="15" y="1"/>
                  </a:lnTo>
                  <a:lnTo>
                    <a:pt x="20" y="0"/>
                  </a:lnTo>
                  <a:lnTo>
                    <a:pt x="26" y="0"/>
                  </a:lnTo>
                  <a:lnTo>
                    <a:pt x="86" y="0"/>
                  </a:lnTo>
                  <a:lnTo>
                    <a:pt x="86" y="0"/>
                  </a:lnTo>
                  <a:lnTo>
                    <a:pt x="92" y="0"/>
                  </a:lnTo>
                  <a:lnTo>
                    <a:pt x="96" y="1"/>
                  </a:lnTo>
                  <a:lnTo>
                    <a:pt x="100" y="4"/>
                  </a:lnTo>
                  <a:lnTo>
                    <a:pt x="104" y="7"/>
                  </a:lnTo>
                  <a:lnTo>
                    <a:pt x="107" y="10"/>
                  </a:lnTo>
                  <a:lnTo>
                    <a:pt x="109" y="14"/>
                  </a:lnTo>
                  <a:lnTo>
                    <a:pt x="110" y="19"/>
                  </a:lnTo>
                  <a:lnTo>
                    <a:pt x="110" y="24"/>
                  </a:lnTo>
                  <a:lnTo>
                    <a:pt x="110" y="121"/>
                  </a:lnTo>
                  <a:lnTo>
                    <a:pt x="110" y="121"/>
                  </a:lnTo>
                  <a:lnTo>
                    <a:pt x="110" y="125"/>
                  </a:lnTo>
                  <a:lnTo>
                    <a:pt x="109" y="130"/>
                  </a:lnTo>
                  <a:lnTo>
                    <a:pt x="107" y="134"/>
                  </a:lnTo>
                  <a:lnTo>
                    <a:pt x="104" y="138"/>
                  </a:lnTo>
                  <a:lnTo>
                    <a:pt x="100" y="140"/>
                  </a:lnTo>
                  <a:lnTo>
                    <a:pt x="96" y="142"/>
                  </a:lnTo>
                  <a:lnTo>
                    <a:pt x="92" y="144"/>
                  </a:lnTo>
                  <a:lnTo>
                    <a:pt x="86" y="145"/>
                  </a:lnTo>
                  <a:lnTo>
                    <a:pt x="86" y="145"/>
                  </a:lnTo>
                  <a:close/>
                  <a:moveTo>
                    <a:pt x="84" y="914"/>
                  </a:moveTo>
                  <a:lnTo>
                    <a:pt x="27" y="914"/>
                  </a:lnTo>
                  <a:lnTo>
                    <a:pt x="27" y="914"/>
                  </a:lnTo>
                  <a:lnTo>
                    <a:pt x="21" y="914"/>
                  </a:lnTo>
                  <a:lnTo>
                    <a:pt x="16" y="913"/>
                  </a:lnTo>
                  <a:lnTo>
                    <a:pt x="13" y="911"/>
                  </a:lnTo>
                  <a:lnTo>
                    <a:pt x="10" y="907"/>
                  </a:lnTo>
                  <a:lnTo>
                    <a:pt x="6" y="904"/>
                  </a:lnTo>
                  <a:lnTo>
                    <a:pt x="4" y="899"/>
                  </a:lnTo>
                  <a:lnTo>
                    <a:pt x="3" y="896"/>
                  </a:lnTo>
                  <a:lnTo>
                    <a:pt x="3" y="890"/>
                  </a:lnTo>
                  <a:lnTo>
                    <a:pt x="3" y="275"/>
                  </a:lnTo>
                  <a:lnTo>
                    <a:pt x="3" y="275"/>
                  </a:lnTo>
                  <a:lnTo>
                    <a:pt x="3" y="270"/>
                  </a:lnTo>
                  <a:lnTo>
                    <a:pt x="4" y="265"/>
                  </a:lnTo>
                  <a:lnTo>
                    <a:pt x="6" y="262"/>
                  </a:lnTo>
                  <a:lnTo>
                    <a:pt x="10" y="258"/>
                  </a:lnTo>
                  <a:lnTo>
                    <a:pt x="13" y="255"/>
                  </a:lnTo>
                  <a:lnTo>
                    <a:pt x="16" y="252"/>
                  </a:lnTo>
                  <a:lnTo>
                    <a:pt x="21" y="251"/>
                  </a:lnTo>
                  <a:lnTo>
                    <a:pt x="27" y="250"/>
                  </a:lnTo>
                  <a:lnTo>
                    <a:pt x="84" y="250"/>
                  </a:lnTo>
                  <a:lnTo>
                    <a:pt x="84" y="250"/>
                  </a:lnTo>
                  <a:lnTo>
                    <a:pt x="89" y="251"/>
                  </a:lnTo>
                  <a:lnTo>
                    <a:pt x="93" y="252"/>
                  </a:lnTo>
                  <a:lnTo>
                    <a:pt x="98" y="255"/>
                  </a:lnTo>
                  <a:lnTo>
                    <a:pt x="101" y="258"/>
                  </a:lnTo>
                  <a:lnTo>
                    <a:pt x="105" y="262"/>
                  </a:lnTo>
                  <a:lnTo>
                    <a:pt x="107" y="265"/>
                  </a:lnTo>
                  <a:lnTo>
                    <a:pt x="108" y="270"/>
                  </a:lnTo>
                  <a:lnTo>
                    <a:pt x="108" y="275"/>
                  </a:lnTo>
                  <a:lnTo>
                    <a:pt x="108" y="890"/>
                  </a:lnTo>
                  <a:lnTo>
                    <a:pt x="108" y="890"/>
                  </a:lnTo>
                  <a:lnTo>
                    <a:pt x="108" y="896"/>
                  </a:lnTo>
                  <a:lnTo>
                    <a:pt x="107" y="899"/>
                  </a:lnTo>
                  <a:lnTo>
                    <a:pt x="105" y="904"/>
                  </a:lnTo>
                  <a:lnTo>
                    <a:pt x="101" y="907"/>
                  </a:lnTo>
                  <a:lnTo>
                    <a:pt x="98" y="911"/>
                  </a:lnTo>
                  <a:lnTo>
                    <a:pt x="93" y="913"/>
                  </a:lnTo>
                  <a:lnTo>
                    <a:pt x="89" y="914"/>
                  </a:lnTo>
                  <a:lnTo>
                    <a:pt x="84" y="914"/>
                  </a:lnTo>
                  <a:lnTo>
                    <a:pt x="84" y="9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5" name="Freeform 177"/>
            <p:cNvSpPr>
              <a:spLocks/>
            </p:cNvSpPr>
            <p:nvPr/>
          </p:nvSpPr>
          <p:spPr bwMode="auto">
            <a:xfrm>
              <a:off x="5192616" y="4229903"/>
              <a:ext cx="100340" cy="132995"/>
            </a:xfrm>
            <a:custGeom>
              <a:avLst/>
              <a:gdLst>
                <a:gd name="T0" fmla="*/ 426 w 508"/>
                <a:gd name="T1" fmla="*/ 672 h 672"/>
                <a:gd name="T2" fmla="*/ 421 w 508"/>
                <a:gd name="T3" fmla="*/ 672 h 672"/>
                <a:gd name="T4" fmla="*/ 413 w 508"/>
                <a:gd name="T5" fmla="*/ 669 h 672"/>
                <a:gd name="T6" fmla="*/ 406 w 508"/>
                <a:gd name="T7" fmla="*/ 662 h 672"/>
                <a:gd name="T8" fmla="*/ 403 w 508"/>
                <a:gd name="T9" fmla="*/ 654 h 672"/>
                <a:gd name="T10" fmla="*/ 402 w 508"/>
                <a:gd name="T11" fmla="*/ 251 h 672"/>
                <a:gd name="T12" fmla="*/ 402 w 508"/>
                <a:gd name="T13" fmla="*/ 230 h 672"/>
                <a:gd name="T14" fmla="*/ 398 w 508"/>
                <a:gd name="T15" fmla="*/ 192 h 672"/>
                <a:gd name="T16" fmla="*/ 390 w 508"/>
                <a:gd name="T17" fmla="*/ 161 h 672"/>
                <a:gd name="T18" fmla="*/ 377 w 508"/>
                <a:gd name="T19" fmla="*/ 136 h 672"/>
                <a:gd name="T20" fmla="*/ 361 w 508"/>
                <a:gd name="T21" fmla="*/ 117 h 672"/>
                <a:gd name="T22" fmla="*/ 341 w 508"/>
                <a:gd name="T23" fmla="*/ 105 h 672"/>
                <a:gd name="T24" fmla="*/ 316 w 508"/>
                <a:gd name="T25" fmla="*/ 97 h 672"/>
                <a:gd name="T26" fmla="*/ 286 w 508"/>
                <a:gd name="T27" fmla="*/ 93 h 672"/>
                <a:gd name="T28" fmla="*/ 270 w 508"/>
                <a:gd name="T29" fmla="*/ 92 h 672"/>
                <a:gd name="T30" fmla="*/ 231 w 508"/>
                <a:gd name="T31" fmla="*/ 95 h 672"/>
                <a:gd name="T32" fmla="*/ 189 w 508"/>
                <a:gd name="T33" fmla="*/ 106 h 672"/>
                <a:gd name="T34" fmla="*/ 148 w 508"/>
                <a:gd name="T35" fmla="*/ 121 h 672"/>
                <a:gd name="T36" fmla="*/ 107 w 508"/>
                <a:gd name="T37" fmla="*/ 139 h 672"/>
                <a:gd name="T38" fmla="*/ 107 w 508"/>
                <a:gd name="T39" fmla="*/ 648 h 672"/>
                <a:gd name="T40" fmla="*/ 105 w 508"/>
                <a:gd name="T41" fmla="*/ 657 h 672"/>
                <a:gd name="T42" fmla="*/ 99 w 508"/>
                <a:gd name="T43" fmla="*/ 665 h 672"/>
                <a:gd name="T44" fmla="*/ 92 w 508"/>
                <a:gd name="T45" fmla="*/ 671 h 672"/>
                <a:gd name="T46" fmla="*/ 82 w 508"/>
                <a:gd name="T47" fmla="*/ 672 h 672"/>
                <a:gd name="T48" fmla="*/ 23 w 508"/>
                <a:gd name="T49" fmla="*/ 672 h 672"/>
                <a:gd name="T50" fmla="*/ 14 w 508"/>
                <a:gd name="T51" fmla="*/ 671 h 672"/>
                <a:gd name="T52" fmla="*/ 7 w 508"/>
                <a:gd name="T53" fmla="*/ 665 h 672"/>
                <a:gd name="T54" fmla="*/ 2 w 508"/>
                <a:gd name="T55" fmla="*/ 657 h 672"/>
                <a:gd name="T56" fmla="*/ 0 w 508"/>
                <a:gd name="T57" fmla="*/ 648 h 672"/>
                <a:gd name="T58" fmla="*/ 0 w 508"/>
                <a:gd name="T59" fmla="*/ 33 h 672"/>
                <a:gd name="T60" fmla="*/ 1 w 508"/>
                <a:gd name="T61" fmla="*/ 23 h 672"/>
                <a:gd name="T62" fmla="*/ 7 w 508"/>
                <a:gd name="T63" fmla="*/ 16 h 672"/>
                <a:gd name="T64" fmla="*/ 14 w 508"/>
                <a:gd name="T65" fmla="*/ 10 h 672"/>
                <a:gd name="T66" fmla="*/ 23 w 508"/>
                <a:gd name="T67" fmla="*/ 8 h 672"/>
                <a:gd name="T68" fmla="*/ 84 w 508"/>
                <a:gd name="T69" fmla="*/ 8 h 672"/>
                <a:gd name="T70" fmla="*/ 93 w 508"/>
                <a:gd name="T71" fmla="*/ 10 h 672"/>
                <a:gd name="T72" fmla="*/ 100 w 508"/>
                <a:gd name="T73" fmla="*/ 16 h 672"/>
                <a:gd name="T74" fmla="*/ 105 w 508"/>
                <a:gd name="T75" fmla="*/ 23 h 672"/>
                <a:gd name="T76" fmla="*/ 107 w 508"/>
                <a:gd name="T77" fmla="*/ 33 h 672"/>
                <a:gd name="T78" fmla="*/ 107 w 508"/>
                <a:gd name="T79" fmla="*/ 55 h 672"/>
                <a:gd name="T80" fmla="*/ 154 w 508"/>
                <a:gd name="T81" fmla="*/ 31 h 672"/>
                <a:gd name="T82" fmla="*/ 201 w 508"/>
                <a:gd name="T83" fmla="*/ 14 h 672"/>
                <a:gd name="T84" fmla="*/ 248 w 508"/>
                <a:gd name="T85" fmla="*/ 4 h 672"/>
                <a:gd name="T86" fmla="*/ 298 w 508"/>
                <a:gd name="T87" fmla="*/ 0 h 672"/>
                <a:gd name="T88" fmla="*/ 325 w 508"/>
                <a:gd name="T89" fmla="*/ 1 h 672"/>
                <a:gd name="T90" fmla="*/ 372 w 508"/>
                <a:gd name="T91" fmla="*/ 9 h 672"/>
                <a:gd name="T92" fmla="*/ 411 w 508"/>
                <a:gd name="T93" fmla="*/ 27 h 672"/>
                <a:gd name="T94" fmla="*/ 444 w 508"/>
                <a:gd name="T95" fmla="*/ 51 h 672"/>
                <a:gd name="T96" fmla="*/ 469 w 508"/>
                <a:gd name="T97" fmla="*/ 83 h 672"/>
                <a:gd name="T98" fmla="*/ 489 w 508"/>
                <a:gd name="T99" fmla="*/ 122 h 672"/>
                <a:gd name="T100" fmla="*/ 501 w 508"/>
                <a:gd name="T101" fmla="*/ 169 h 672"/>
                <a:gd name="T102" fmla="*/ 507 w 508"/>
                <a:gd name="T103" fmla="*/ 222 h 672"/>
                <a:gd name="T104" fmla="*/ 508 w 508"/>
                <a:gd name="T105" fmla="*/ 648 h 672"/>
                <a:gd name="T106" fmla="*/ 508 w 508"/>
                <a:gd name="T107" fmla="*/ 654 h 672"/>
                <a:gd name="T108" fmla="*/ 504 w 508"/>
                <a:gd name="T109" fmla="*/ 662 h 672"/>
                <a:gd name="T110" fmla="*/ 498 w 508"/>
                <a:gd name="T111" fmla="*/ 669 h 672"/>
                <a:gd name="T112" fmla="*/ 489 w 508"/>
                <a:gd name="T113" fmla="*/ 672 h 672"/>
                <a:gd name="T114" fmla="*/ 484 w 508"/>
                <a:gd name="T11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2">
                  <a:moveTo>
                    <a:pt x="484" y="672"/>
                  </a:moveTo>
                  <a:lnTo>
                    <a:pt x="426" y="672"/>
                  </a:lnTo>
                  <a:lnTo>
                    <a:pt x="426" y="672"/>
                  </a:lnTo>
                  <a:lnTo>
                    <a:pt x="421" y="672"/>
                  </a:lnTo>
                  <a:lnTo>
                    <a:pt x="416" y="671"/>
                  </a:lnTo>
                  <a:lnTo>
                    <a:pt x="413" y="669"/>
                  </a:lnTo>
                  <a:lnTo>
                    <a:pt x="410" y="665"/>
                  </a:lnTo>
                  <a:lnTo>
                    <a:pt x="406" y="662"/>
                  </a:lnTo>
                  <a:lnTo>
                    <a:pt x="404" y="657"/>
                  </a:lnTo>
                  <a:lnTo>
                    <a:pt x="403" y="654"/>
                  </a:lnTo>
                  <a:lnTo>
                    <a:pt x="402" y="648"/>
                  </a:lnTo>
                  <a:lnTo>
                    <a:pt x="402" y="251"/>
                  </a:lnTo>
                  <a:lnTo>
                    <a:pt x="402" y="251"/>
                  </a:lnTo>
                  <a:lnTo>
                    <a:pt x="402" y="230"/>
                  </a:lnTo>
                  <a:lnTo>
                    <a:pt x="400" y="210"/>
                  </a:lnTo>
                  <a:lnTo>
                    <a:pt x="398" y="192"/>
                  </a:lnTo>
                  <a:lnTo>
                    <a:pt x="395" y="175"/>
                  </a:lnTo>
                  <a:lnTo>
                    <a:pt x="390" y="161"/>
                  </a:lnTo>
                  <a:lnTo>
                    <a:pt x="384" y="147"/>
                  </a:lnTo>
                  <a:lnTo>
                    <a:pt x="377" y="136"/>
                  </a:lnTo>
                  <a:lnTo>
                    <a:pt x="369" y="126"/>
                  </a:lnTo>
                  <a:lnTo>
                    <a:pt x="361" y="117"/>
                  </a:lnTo>
                  <a:lnTo>
                    <a:pt x="351" y="110"/>
                  </a:lnTo>
                  <a:lnTo>
                    <a:pt x="341" y="105"/>
                  </a:lnTo>
                  <a:lnTo>
                    <a:pt x="328" y="100"/>
                  </a:lnTo>
                  <a:lnTo>
                    <a:pt x="316" y="97"/>
                  </a:lnTo>
                  <a:lnTo>
                    <a:pt x="302" y="94"/>
                  </a:lnTo>
                  <a:lnTo>
                    <a:pt x="286" y="93"/>
                  </a:lnTo>
                  <a:lnTo>
                    <a:pt x="270" y="92"/>
                  </a:lnTo>
                  <a:lnTo>
                    <a:pt x="270" y="92"/>
                  </a:lnTo>
                  <a:lnTo>
                    <a:pt x="250" y="93"/>
                  </a:lnTo>
                  <a:lnTo>
                    <a:pt x="231" y="95"/>
                  </a:lnTo>
                  <a:lnTo>
                    <a:pt x="210" y="100"/>
                  </a:lnTo>
                  <a:lnTo>
                    <a:pt x="189" y="106"/>
                  </a:lnTo>
                  <a:lnTo>
                    <a:pt x="169" y="113"/>
                  </a:lnTo>
                  <a:lnTo>
                    <a:pt x="148" y="121"/>
                  </a:lnTo>
                  <a:lnTo>
                    <a:pt x="127" y="129"/>
                  </a:lnTo>
                  <a:lnTo>
                    <a:pt x="107" y="139"/>
                  </a:lnTo>
                  <a:lnTo>
                    <a:pt x="107" y="648"/>
                  </a:lnTo>
                  <a:lnTo>
                    <a:pt x="107" y="648"/>
                  </a:lnTo>
                  <a:lnTo>
                    <a:pt x="106" y="653"/>
                  </a:lnTo>
                  <a:lnTo>
                    <a:pt x="105" y="657"/>
                  </a:lnTo>
                  <a:lnTo>
                    <a:pt x="102" y="662"/>
                  </a:lnTo>
                  <a:lnTo>
                    <a:pt x="99" y="665"/>
                  </a:lnTo>
                  <a:lnTo>
                    <a:pt x="95" y="668"/>
                  </a:lnTo>
                  <a:lnTo>
                    <a:pt x="92" y="671"/>
                  </a:lnTo>
                  <a:lnTo>
                    <a:pt x="87" y="672"/>
                  </a:lnTo>
                  <a:lnTo>
                    <a:pt x="82" y="672"/>
                  </a:lnTo>
                  <a:lnTo>
                    <a:pt x="23" y="672"/>
                  </a:lnTo>
                  <a:lnTo>
                    <a:pt x="23" y="672"/>
                  </a:lnTo>
                  <a:lnTo>
                    <a:pt x="18" y="672"/>
                  </a:lnTo>
                  <a:lnTo>
                    <a:pt x="14" y="671"/>
                  </a:lnTo>
                  <a:lnTo>
                    <a:pt x="10" y="669"/>
                  </a:lnTo>
                  <a:lnTo>
                    <a:pt x="7" y="665"/>
                  </a:lnTo>
                  <a:lnTo>
                    <a:pt x="4" y="662"/>
                  </a:lnTo>
                  <a:lnTo>
                    <a:pt x="2" y="657"/>
                  </a:lnTo>
                  <a:lnTo>
                    <a:pt x="0" y="654"/>
                  </a:lnTo>
                  <a:lnTo>
                    <a:pt x="0" y="648"/>
                  </a:lnTo>
                  <a:lnTo>
                    <a:pt x="0" y="33"/>
                  </a:lnTo>
                  <a:lnTo>
                    <a:pt x="0" y="33"/>
                  </a:lnTo>
                  <a:lnTo>
                    <a:pt x="0" y="28"/>
                  </a:lnTo>
                  <a:lnTo>
                    <a:pt x="1" y="23"/>
                  </a:lnTo>
                  <a:lnTo>
                    <a:pt x="4" y="20"/>
                  </a:lnTo>
                  <a:lnTo>
                    <a:pt x="7" y="16"/>
                  </a:lnTo>
                  <a:lnTo>
                    <a:pt x="9" y="13"/>
                  </a:lnTo>
                  <a:lnTo>
                    <a:pt x="14" y="10"/>
                  </a:lnTo>
                  <a:lnTo>
                    <a:pt x="18" y="9"/>
                  </a:lnTo>
                  <a:lnTo>
                    <a:pt x="23" y="8"/>
                  </a:lnTo>
                  <a:lnTo>
                    <a:pt x="84" y="8"/>
                  </a:lnTo>
                  <a:lnTo>
                    <a:pt x="84" y="8"/>
                  </a:lnTo>
                  <a:lnTo>
                    <a:pt x="88" y="9"/>
                  </a:lnTo>
                  <a:lnTo>
                    <a:pt x="93" y="10"/>
                  </a:lnTo>
                  <a:lnTo>
                    <a:pt x="96" y="13"/>
                  </a:lnTo>
                  <a:lnTo>
                    <a:pt x="100" y="16"/>
                  </a:lnTo>
                  <a:lnTo>
                    <a:pt x="102" y="20"/>
                  </a:lnTo>
                  <a:lnTo>
                    <a:pt x="105" y="23"/>
                  </a:lnTo>
                  <a:lnTo>
                    <a:pt x="106" y="28"/>
                  </a:lnTo>
                  <a:lnTo>
                    <a:pt x="107" y="33"/>
                  </a:lnTo>
                  <a:lnTo>
                    <a:pt x="107" y="55"/>
                  </a:lnTo>
                  <a:lnTo>
                    <a:pt x="107" y="55"/>
                  </a:lnTo>
                  <a:lnTo>
                    <a:pt x="131" y="43"/>
                  </a:lnTo>
                  <a:lnTo>
                    <a:pt x="154" y="31"/>
                  </a:lnTo>
                  <a:lnTo>
                    <a:pt x="178" y="22"/>
                  </a:lnTo>
                  <a:lnTo>
                    <a:pt x="201" y="14"/>
                  </a:lnTo>
                  <a:lnTo>
                    <a:pt x="224" y="8"/>
                  </a:lnTo>
                  <a:lnTo>
                    <a:pt x="248" y="4"/>
                  </a:lnTo>
                  <a:lnTo>
                    <a:pt x="272" y="1"/>
                  </a:lnTo>
                  <a:lnTo>
                    <a:pt x="298" y="0"/>
                  </a:lnTo>
                  <a:lnTo>
                    <a:pt x="298" y="0"/>
                  </a:lnTo>
                  <a:lnTo>
                    <a:pt x="325" y="1"/>
                  </a:lnTo>
                  <a:lnTo>
                    <a:pt x="349" y="5"/>
                  </a:lnTo>
                  <a:lnTo>
                    <a:pt x="372" y="9"/>
                  </a:lnTo>
                  <a:lnTo>
                    <a:pt x="392" y="17"/>
                  </a:lnTo>
                  <a:lnTo>
                    <a:pt x="411" y="27"/>
                  </a:lnTo>
                  <a:lnTo>
                    <a:pt x="428" y="37"/>
                  </a:lnTo>
                  <a:lnTo>
                    <a:pt x="444" y="51"/>
                  </a:lnTo>
                  <a:lnTo>
                    <a:pt x="458" y="66"/>
                  </a:lnTo>
                  <a:lnTo>
                    <a:pt x="469" y="83"/>
                  </a:lnTo>
                  <a:lnTo>
                    <a:pt x="480" y="101"/>
                  </a:lnTo>
                  <a:lnTo>
                    <a:pt x="489" y="122"/>
                  </a:lnTo>
                  <a:lnTo>
                    <a:pt x="496" y="145"/>
                  </a:lnTo>
                  <a:lnTo>
                    <a:pt x="501" y="169"/>
                  </a:lnTo>
                  <a:lnTo>
                    <a:pt x="505" y="194"/>
                  </a:lnTo>
                  <a:lnTo>
                    <a:pt x="507" y="222"/>
                  </a:lnTo>
                  <a:lnTo>
                    <a:pt x="508" y="251"/>
                  </a:lnTo>
                  <a:lnTo>
                    <a:pt x="508" y="648"/>
                  </a:lnTo>
                  <a:lnTo>
                    <a:pt x="508" y="648"/>
                  </a:lnTo>
                  <a:lnTo>
                    <a:pt x="508" y="654"/>
                  </a:lnTo>
                  <a:lnTo>
                    <a:pt x="506" y="657"/>
                  </a:lnTo>
                  <a:lnTo>
                    <a:pt x="504" y="662"/>
                  </a:lnTo>
                  <a:lnTo>
                    <a:pt x="501" y="665"/>
                  </a:lnTo>
                  <a:lnTo>
                    <a:pt x="498" y="669"/>
                  </a:lnTo>
                  <a:lnTo>
                    <a:pt x="493" y="671"/>
                  </a:lnTo>
                  <a:lnTo>
                    <a:pt x="489" y="672"/>
                  </a:lnTo>
                  <a:lnTo>
                    <a:pt x="484" y="672"/>
                  </a:lnTo>
                  <a:lnTo>
                    <a:pt x="484" y="67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6" name="Freeform 178"/>
            <p:cNvSpPr>
              <a:spLocks noEditPoints="1"/>
            </p:cNvSpPr>
            <p:nvPr/>
          </p:nvSpPr>
          <p:spPr bwMode="auto">
            <a:xfrm>
              <a:off x="5321454" y="4229903"/>
              <a:ext cx="105684" cy="134776"/>
            </a:xfrm>
            <a:custGeom>
              <a:avLst/>
              <a:gdLst>
                <a:gd name="T0" fmla="*/ 107 w 534"/>
                <a:gd name="T1" fmla="*/ 391 h 681"/>
                <a:gd name="T2" fmla="*/ 109 w 534"/>
                <a:gd name="T3" fmla="*/ 441 h 681"/>
                <a:gd name="T4" fmla="*/ 123 w 534"/>
                <a:gd name="T5" fmla="*/ 500 h 681"/>
                <a:gd name="T6" fmla="*/ 150 w 534"/>
                <a:gd name="T7" fmla="*/ 544 h 681"/>
                <a:gd name="T8" fmla="*/ 186 w 534"/>
                <a:gd name="T9" fmla="*/ 571 h 681"/>
                <a:gd name="T10" fmla="*/ 236 w 534"/>
                <a:gd name="T11" fmla="*/ 585 h 681"/>
                <a:gd name="T12" fmla="*/ 275 w 534"/>
                <a:gd name="T13" fmla="*/ 589 h 681"/>
                <a:gd name="T14" fmla="*/ 442 w 534"/>
                <a:gd name="T15" fmla="*/ 581 h 681"/>
                <a:gd name="T16" fmla="*/ 496 w 534"/>
                <a:gd name="T17" fmla="*/ 575 h 681"/>
                <a:gd name="T18" fmla="*/ 509 w 534"/>
                <a:gd name="T19" fmla="*/ 578 h 681"/>
                <a:gd name="T20" fmla="*/ 514 w 534"/>
                <a:gd name="T21" fmla="*/ 587 h 681"/>
                <a:gd name="T22" fmla="*/ 514 w 534"/>
                <a:gd name="T23" fmla="*/ 633 h 681"/>
                <a:gd name="T24" fmla="*/ 510 w 534"/>
                <a:gd name="T25" fmla="*/ 652 h 681"/>
                <a:gd name="T26" fmla="*/ 497 w 534"/>
                <a:gd name="T27" fmla="*/ 659 h 681"/>
                <a:gd name="T28" fmla="*/ 440 w 534"/>
                <a:gd name="T29" fmla="*/ 669 h 681"/>
                <a:gd name="T30" fmla="*/ 333 w 534"/>
                <a:gd name="T31" fmla="*/ 679 h 681"/>
                <a:gd name="T32" fmla="*/ 275 w 534"/>
                <a:gd name="T33" fmla="*/ 681 h 681"/>
                <a:gd name="T34" fmla="*/ 198 w 534"/>
                <a:gd name="T35" fmla="*/ 673 h 681"/>
                <a:gd name="T36" fmla="*/ 127 w 534"/>
                <a:gd name="T37" fmla="*/ 648 h 681"/>
                <a:gd name="T38" fmla="*/ 96 w 534"/>
                <a:gd name="T39" fmla="*/ 629 h 681"/>
                <a:gd name="T40" fmla="*/ 67 w 534"/>
                <a:gd name="T41" fmla="*/ 602 h 681"/>
                <a:gd name="T42" fmla="*/ 43 w 534"/>
                <a:gd name="T43" fmla="*/ 570 h 681"/>
                <a:gd name="T44" fmla="*/ 23 w 534"/>
                <a:gd name="T45" fmla="*/ 531 h 681"/>
                <a:gd name="T46" fmla="*/ 10 w 534"/>
                <a:gd name="T47" fmla="*/ 485 h 681"/>
                <a:gd name="T48" fmla="*/ 3 w 534"/>
                <a:gd name="T49" fmla="*/ 431 h 681"/>
                <a:gd name="T50" fmla="*/ 0 w 534"/>
                <a:gd name="T51" fmla="*/ 282 h 681"/>
                <a:gd name="T52" fmla="*/ 5 w 534"/>
                <a:gd name="T53" fmla="*/ 222 h 681"/>
                <a:gd name="T54" fmla="*/ 28 w 534"/>
                <a:gd name="T55" fmla="*/ 141 h 681"/>
                <a:gd name="T56" fmla="*/ 54 w 534"/>
                <a:gd name="T57" fmla="*/ 97 h 681"/>
                <a:gd name="T58" fmla="*/ 78 w 534"/>
                <a:gd name="T59" fmla="*/ 68 h 681"/>
                <a:gd name="T60" fmla="*/ 108 w 534"/>
                <a:gd name="T61" fmla="*/ 44 h 681"/>
                <a:gd name="T62" fmla="*/ 142 w 534"/>
                <a:gd name="T63" fmla="*/ 25 h 681"/>
                <a:gd name="T64" fmla="*/ 179 w 534"/>
                <a:gd name="T65" fmla="*/ 12 h 681"/>
                <a:gd name="T66" fmla="*/ 237 w 534"/>
                <a:gd name="T67" fmla="*/ 1 h 681"/>
                <a:gd name="T68" fmla="*/ 301 w 534"/>
                <a:gd name="T69" fmla="*/ 1 h 681"/>
                <a:gd name="T70" fmla="*/ 358 w 534"/>
                <a:gd name="T71" fmla="*/ 12 h 681"/>
                <a:gd name="T72" fmla="*/ 396 w 534"/>
                <a:gd name="T73" fmla="*/ 25 h 681"/>
                <a:gd name="T74" fmla="*/ 431 w 534"/>
                <a:gd name="T75" fmla="*/ 45 h 681"/>
                <a:gd name="T76" fmla="*/ 459 w 534"/>
                <a:gd name="T77" fmla="*/ 68 h 681"/>
                <a:gd name="T78" fmla="*/ 483 w 534"/>
                <a:gd name="T79" fmla="*/ 97 h 681"/>
                <a:gd name="T80" fmla="*/ 509 w 534"/>
                <a:gd name="T81" fmla="*/ 141 h 681"/>
                <a:gd name="T82" fmla="*/ 530 w 534"/>
                <a:gd name="T83" fmla="*/ 222 h 681"/>
                <a:gd name="T84" fmla="*/ 534 w 534"/>
                <a:gd name="T85" fmla="*/ 348 h 681"/>
                <a:gd name="T86" fmla="*/ 533 w 534"/>
                <a:gd name="T87" fmla="*/ 359 h 681"/>
                <a:gd name="T88" fmla="*/ 525 w 534"/>
                <a:gd name="T89" fmla="*/ 371 h 681"/>
                <a:gd name="T90" fmla="*/ 511 w 534"/>
                <a:gd name="T91" fmla="*/ 374 h 681"/>
                <a:gd name="T92" fmla="*/ 427 w 534"/>
                <a:gd name="T93" fmla="*/ 282 h 681"/>
                <a:gd name="T94" fmla="*/ 421 w 534"/>
                <a:gd name="T95" fmla="*/ 215 h 681"/>
                <a:gd name="T96" fmla="*/ 404 w 534"/>
                <a:gd name="T97" fmla="*/ 163 h 681"/>
                <a:gd name="T98" fmla="*/ 377 w 534"/>
                <a:gd name="T99" fmla="*/ 126 h 681"/>
                <a:gd name="T100" fmla="*/ 338 w 534"/>
                <a:gd name="T101" fmla="*/ 103 h 681"/>
                <a:gd name="T102" fmla="*/ 288 w 534"/>
                <a:gd name="T103" fmla="*/ 94 h 681"/>
                <a:gd name="T104" fmla="*/ 249 w 534"/>
                <a:gd name="T105" fmla="*/ 94 h 681"/>
                <a:gd name="T106" fmla="*/ 200 w 534"/>
                <a:gd name="T107" fmla="*/ 105 h 681"/>
                <a:gd name="T108" fmla="*/ 160 w 534"/>
                <a:gd name="T109" fmla="*/ 129 h 681"/>
                <a:gd name="T110" fmla="*/ 131 w 534"/>
                <a:gd name="T111" fmla="*/ 165 h 681"/>
                <a:gd name="T112" fmla="*/ 113 w 534"/>
                <a:gd name="T113" fmla="*/ 217 h 681"/>
                <a:gd name="T114" fmla="*/ 107 w 534"/>
                <a:gd name="T115" fmla="*/ 282 h 681"/>
                <a:gd name="T116" fmla="*/ 427 w 534"/>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4" h="681">
                  <a:moveTo>
                    <a:pt x="511" y="374"/>
                  </a:moveTo>
                  <a:lnTo>
                    <a:pt x="107" y="374"/>
                  </a:lnTo>
                  <a:lnTo>
                    <a:pt x="107" y="391"/>
                  </a:lnTo>
                  <a:lnTo>
                    <a:pt x="107" y="391"/>
                  </a:lnTo>
                  <a:lnTo>
                    <a:pt x="107" y="418"/>
                  </a:lnTo>
                  <a:lnTo>
                    <a:pt x="109" y="441"/>
                  </a:lnTo>
                  <a:lnTo>
                    <a:pt x="113" y="462"/>
                  </a:lnTo>
                  <a:lnTo>
                    <a:pt x="117" y="483"/>
                  </a:lnTo>
                  <a:lnTo>
                    <a:pt x="123" y="500"/>
                  </a:lnTo>
                  <a:lnTo>
                    <a:pt x="131" y="516"/>
                  </a:lnTo>
                  <a:lnTo>
                    <a:pt x="139" y="531"/>
                  </a:lnTo>
                  <a:lnTo>
                    <a:pt x="150" y="544"/>
                  </a:lnTo>
                  <a:lnTo>
                    <a:pt x="160" y="554"/>
                  </a:lnTo>
                  <a:lnTo>
                    <a:pt x="173" y="563"/>
                  </a:lnTo>
                  <a:lnTo>
                    <a:pt x="186" y="571"/>
                  </a:lnTo>
                  <a:lnTo>
                    <a:pt x="201" y="577"/>
                  </a:lnTo>
                  <a:lnTo>
                    <a:pt x="218" y="583"/>
                  </a:lnTo>
                  <a:lnTo>
                    <a:pt x="236" y="585"/>
                  </a:lnTo>
                  <a:lnTo>
                    <a:pt x="254" y="587"/>
                  </a:lnTo>
                  <a:lnTo>
                    <a:pt x="275" y="589"/>
                  </a:lnTo>
                  <a:lnTo>
                    <a:pt x="275" y="589"/>
                  </a:lnTo>
                  <a:lnTo>
                    <a:pt x="330" y="587"/>
                  </a:lnTo>
                  <a:lnTo>
                    <a:pt x="387" y="585"/>
                  </a:lnTo>
                  <a:lnTo>
                    <a:pt x="442" y="581"/>
                  </a:lnTo>
                  <a:lnTo>
                    <a:pt x="489" y="575"/>
                  </a:lnTo>
                  <a:lnTo>
                    <a:pt x="489" y="575"/>
                  </a:lnTo>
                  <a:lnTo>
                    <a:pt x="496" y="575"/>
                  </a:lnTo>
                  <a:lnTo>
                    <a:pt x="496" y="575"/>
                  </a:lnTo>
                  <a:lnTo>
                    <a:pt x="503" y="576"/>
                  </a:lnTo>
                  <a:lnTo>
                    <a:pt x="509" y="578"/>
                  </a:lnTo>
                  <a:lnTo>
                    <a:pt x="511" y="582"/>
                  </a:lnTo>
                  <a:lnTo>
                    <a:pt x="513" y="584"/>
                  </a:lnTo>
                  <a:lnTo>
                    <a:pt x="514" y="587"/>
                  </a:lnTo>
                  <a:lnTo>
                    <a:pt x="514" y="592"/>
                  </a:lnTo>
                  <a:lnTo>
                    <a:pt x="514" y="633"/>
                  </a:lnTo>
                  <a:lnTo>
                    <a:pt x="514" y="633"/>
                  </a:lnTo>
                  <a:lnTo>
                    <a:pt x="514" y="644"/>
                  </a:lnTo>
                  <a:lnTo>
                    <a:pt x="512" y="647"/>
                  </a:lnTo>
                  <a:lnTo>
                    <a:pt x="510" y="652"/>
                  </a:lnTo>
                  <a:lnTo>
                    <a:pt x="506" y="654"/>
                  </a:lnTo>
                  <a:lnTo>
                    <a:pt x="503" y="657"/>
                  </a:lnTo>
                  <a:lnTo>
                    <a:pt x="497" y="659"/>
                  </a:lnTo>
                  <a:lnTo>
                    <a:pt x="490" y="661"/>
                  </a:lnTo>
                  <a:lnTo>
                    <a:pt x="490" y="661"/>
                  </a:lnTo>
                  <a:lnTo>
                    <a:pt x="440" y="669"/>
                  </a:lnTo>
                  <a:lnTo>
                    <a:pt x="387" y="676"/>
                  </a:lnTo>
                  <a:lnTo>
                    <a:pt x="361" y="678"/>
                  </a:lnTo>
                  <a:lnTo>
                    <a:pt x="333" y="679"/>
                  </a:lnTo>
                  <a:lnTo>
                    <a:pt x="304" y="680"/>
                  </a:lnTo>
                  <a:lnTo>
                    <a:pt x="275" y="681"/>
                  </a:lnTo>
                  <a:lnTo>
                    <a:pt x="275" y="681"/>
                  </a:lnTo>
                  <a:lnTo>
                    <a:pt x="248" y="680"/>
                  </a:lnTo>
                  <a:lnTo>
                    <a:pt x="223" y="678"/>
                  </a:lnTo>
                  <a:lnTo>
                    <a:pt x="198" y="673"/>
                  </a:lnTo>
                  <a:lnTo>
                    <a:pt x="174" y="668"/>
                  </a:lnTo>
                  <a:lnTo>
                    <a:pt x="150" y="660"/>
                  </a:lnTo>
                  <a:lnTo>
                    <a:pt x="127" y="648"/>
                  </a:lnTo>
                  <a:lnTo>
                    <a:pt x="116" y="642"/>
                  </a:lnTo>
                  <a:lnTo>
                    <a:pt x="106" y="636"/>
                  </a:lnTo>
                  <a:lnTo>
                    <a:pt x="96" y="629"/>
                  </a:lnTo>
                  <a:lnTo>
                    <a:pt x="85" y="621"/>
                  </a:lnTo>
                  <a:lnTo>
                    <a:pt x="76" y="612"/>
                  </a:lnTo>
                  <a:lnTo>
                    <a:pt x="67" y="602"/>
                  </a:lnTo>
                  <a:lnTo>
                    <a:pt x="59" y="592"/>
                  </a:lnTo>
                  <a:lnTo>
                    <a:pt x="51" y="582"/>
                  </a:lnTo>
                  <a:lnTo>
                    <a:pt x="43" y="570"/>
                  </a:lnTo>
                  <a:lnTo>
                    <a:pt x="36" y="558"/>
                  </a:lnTo>
                  <a:lnTo>
                    <a:pt x="30" y="545"/>
                  </a:lnTo>
                  <a:lnTo>
                    <a:pt x="23" y="531"/>
                  </a:lnTo>
                  <a:lnTo>
                    <a:pt x="19" y="517"/>
                  </a:lnTo>
                  <a:lnTo>
                    <a:pt x="14" y="501"/>
                  </a:lnTo>
                  <a:lnTo>
                    <a:pt x="10" y="485"/>
                  </a:lnTo>
                  <a:lnTo>
                    <a:pt x="6" y="468"/>
                  </a:lnTo>
                  <a:lnTo>
                    <a:pt x="4" y="451"/>
                  </a:lnTo>
                  <a:lnTo>
                    <a:pt x="3" y="431"/>
                  </a:lnTo>
                  <a:lnTo>
                    <a:pt x="2" y="412"/>
                  </a:lnTo>
                  <a:lnTo>
                    <a:pt x="0" y="391"/>
                  </a:lnTo>
                  <a:lnTo>
                    <a:pt x="0" y="282"/>
                  </a:lnTo>
                  <a:lnTo>
                    <a:pt x="0" y="282"/>
                  </a:lnTo>
                  <a:lnTo>
                    <a:pt x="2" y="251"/>
                  </a:lnTo>
                  <a:lnTo>
                    <a:pt x="5" y="222"/>
                  </a:lnTo>
                  <a:lnTo>
                    <a:pt x="11" y="193"/>
                  </a:lnTo>
                  <a:lnTo>
                    <a:pt x="19" y="165"/>
                  </a:lnTo>
                  <a:lnTo>
                    <a:pt x="28" y="141"/>
                  </a:lnTo>
                  <a:lnTo>
                    <a:pt x="39" y="117"/>
                  </a:lnTo>
                  <a:lnTo>
                    <a:pt x="46" y="107"/>
                  </a:lnTo>
                  <a:lnTo>
                    <a:pt x="54" y="97"/>
                  </a:lnTo>
                  <a:lnTo>
                    <a:pt x="61" y="86"/>
                  </a:lnTo>
                  <a:lnTo>
                    <a:pt x="70" y="77"/>
                  </a:lnTo>
                  <a:lnTo>
                    <a:pt x="78" y="68"/>
                  </a:lnTo>
                  <a:lnTo>
                    <a:pt x="88" y="60"/>
                  </a:lnTo>
                  <a:lnTo>
                    <a:pt x="98" y="52"/>
                  </a:lnTo>
                  <a:lnTo>
                    <a:pt x="108" y="44"/>
                  </a:lnTo>
                  <a:lnTo>
                    <a:pt x="119" y="37"/>
                  </a:lnTo>
                  <a:lnTo>
                    <a:pt x="130" y="31"/>
                  </a:lnTo>
                  <a:lnTo>
                    <a:pt x="142" y="25"/>
                  </a:lnTo>
                  <a:lnTo>
                    <a:pt x="154" y="20"/>
                  </a:lnTo>
                  <a:lnTo>
                    <a:pt x="167" y="15"/>
                  </a:lnTo>
                  <a:lnTo>
                    <a:pt x="179" y="12"/>
                  </a:lnTo>
                  <a:lnTo>
                    <a:pt x="193" y="8"/>
                  </a:lnTo>
                  <a:lnTo>
                    <a:pt x="208" y="6"/>
                  </a:lnTo>
                  <a:lnTo>
                    <a:pt x="237" y="1"/>
                  </a:lnTo>
                  <a:lnTo>
                    <a:pt x="269" y="0"/>
                  </a:lnTo>
                  <a:lnTo>
                    <a:pt x="269" y="0"/>
                  </a:lnTo>
                  <a:lnTo>
                    <a:pt x="301" y="1"/>
                  </a:lnTo>
                  <a:lnTo>
                    <a:pt x="331" y="6"/>
                  </a:lnTo>
                  <a:lnTo>
                    <a:pt x="345" y="8"/>
                  </a:lnTo>
                  <a:lnTo>
                    <a:pt x="358" y="12"/>
                  </a:lnTo>
                  <a:lnTo>
                    <a:pt x="372" y="16"/>
                  </a:lnTo>
                  <a:lnTo>
                    <a:pt x="385" y="21"/>
                  </a:lnTo>
                  <a:lnTo>
                    <a:pt x="396" y="25"/>
                  </a:lnTo>
                  <a:lnTo>
                    <a:pt x="409" y="31"/>
                  </a:lnTo>
                  <a:lnTo>
                    <a:pt x="419" y="38"/>
                  </a:lnTo>
                  <a:lnTo>
                    <a:pt x="431" y="45"/>
                  </a:lnTo>
                  <a:lnTo>
                    <a:pt x="440" y="52"/>
                  </a:lnTo>
                  <a:lnTo>
                    <a:pt x="450" y="60"/>
                  </a:lnTo>
                  <a:lnTo>
                    <a:pt x="459" y="68"/>
                  </a:lnTo>
                  <a:lnTo>
                    <a:pt x="467" y="77"/>
                  </a:lnTo>
                  <a:lnTo>
                    <a:pt x="475" y="86"/>
                  </a:lnTo>
                  <a:lnTo>
                    <a:pt x="483" y="97"/>
                  </a:lnTo>
                  <a:lnTo>
                    <a:pt x="490" y="107"/>
                  </a:lnTo>
                  <a:lnTo>
                    <a:pt x="497" y="118"/>
                  </a:lnTo>
                  <a:lnTo>
                    <a:pt x="509" y="141"/>
                  </a:lnTo>
                  <a:lnTo>
                    <a:pt x="518" y="166"/>
                  </a:lnTo>
                  <a:lnTo>
                    <a:pt x="525" y="193"/>
                  </a:lnTo>
                  <a:lnTo>
                    <a:pt x="530" y="222"/>
                  </a:lnTo>
                  <a:lnTo>
                    <a:pt x="533" y="251"/>
                  </a:lnTo>
                  <a:lnTo>
                    <a:pt x="534" y="282"/>
                  </a:lnTo>
                  <a:lnTo>
                    <a:pt x="534" y="348"/>
                  </a:lnTo>
                  <a:lnTo>
                    <a:pt x="534" y="348"/>
                  </a:lnTo>
                  <a:lnTo>
                    <a:pt x="534" y="353"/>
                  </a:lnTo>
                  <a:lnTo>
                    <a:pt x="533" y="359"/>
                  </a:lnTo>
                  <a:lnTo>
                    <a:pt x="530" y="364"/>
                  </a:lnTo>
                  <a:lnTo>
                    <a:pt x="528" y="367"/>
                  </a:lnTo>
                  <a:lnTo>
                    <a:pt x="525" y="371"/>
                  </a:lnTo>
                  <a:lnTo>
                    <a:pt x="521" y="373"/>
                  </a:lnTo>
                  <a:lnTo>
                    <a:pt x="517" y="374"/>
                  </a:lnTo>
                  <a:lnTo>
                    <a:pt x="511" y="374"/>
                  </a:lnTo>
                  <a:lnTo>
                    <a:pt x="511" y="374"/>
                  </a:lnTo>
                  <a:close/>
                  <a:moveTo>
                    <a:pt x="427" y="282"/>
                  </a:moveTo>
                  <a:lnTo>
                    <a:pt x="427" y="282"/>
                  </a:lnTo>
                  <a:lnTo>
                    <a:pt x="426" y="258"/>
                  </a:lnTo>
                  <a:lnTo>
                    <a:pt x="425" y="235"/>
                  </a:lnTo>
                  <a:lnTo>
                    <a:pt x="421" y="215"/>
                  </a:lnTo>
                  <a:lnTo>
                    <a:pt x="417" y="195"/>
                  </a:lnTo>
                  <a:lnTo>
                    <a:pt x="411" y="178"/>
                  </a:lnTo>
                  <a:lnTo>
                    <a:pt x="404" y="163"/>
                  </a:lnTo>
                  <a:lnTo>
                    <a:pt x="397" y="149"/>
                  </a:lnTo>
                  <a:lnTo>
                    <a:pt x="387" y="137"/>
                  </a:lnTo>
                  <a:lnTo>
                    <a:pt x="377" y="126"/>
                  </a:lnTo>
                  <a:lnTo>
                    <a:pt x="365" y="117"/>
                  </a:lnTo>
                  <a:lnTo>
                    <a:pt x="353" y="109"/>
                  </a:lnTo>
                  <a:lnTo>
                    <a:pt x="338" y="103"/>
                  </a:lnTo>
                  <a:lnTo>
                    <a:pt x="323" y="99"/>
                  </a:lnTo>
                  <a:lnTo>
                    <a:pt x="306" y="95"/>
                  </a:lnTo>
                  <a:lnTo>
                    <a:pt x="288" y="94"/>
                  </a:lnTo>
                  <a:lnTo>
                    <a:pt x="269" y="93"/>
                  </a:lnTo>
                  <a:lnTo>
                    <a:pt x="269" y="93"/>
                  </a:lnTo>
                  <a:lnTo>
                    <a:pt x="249" y="94"/>
                  </a:lnTo>
                  <a:lnTo>
                    <a:pt x="232" y="97"/>
                  </a:lnTo>
                  <a:lnTo>
                    <a:pt x="215" y="100"/>
                  </a:lnTo>
                  <a:lnTo>
                    <a:pt x="200" y="105"/>
                  </a:lnTo>
                  <a:lnTo>
                    <a:pt x="185" y="111"/>
                  </a:lnTo>
                  <a:lnTo>
                    <a:pt x="171" y="118"/>
                  </a:lnTo>
                  <a:lnTo>
                    <a:pt x="160" y="129"/>
                  </a:lnTo>
                  <a:lnTo>
                    <a:pt x="148" y="139"/>
                  </a:lnTo>
                  <a:lnTo>
                    <a:pt x="139" y="152"/>
                  </a:lnTo>
                  <a:lnTo>
                    <a:pt x="131" y="165"/>
                  </a:lnTo>
                  <a:lnTo>
                    <a:pt x="123" y="181"/>
                  </a:lnTo>
                  <a:lnTo>
                    <a:pt x="117" y="199"/>
                  </a:lnTo>
                  <a:lnTo>
                    <a:pt x="113" y="217"/>
                  </a:lnTo>
                  <a:lnTo>
                    <a:pt x="109" y="238"/>
                  </a:lnTo>
                  <a:lnTo>
                    <a:pt x="107" y="259"/>
                  </a:lnTo>
                  <a:lnTo>
                    <a:pt x="107" y="282"/>
                  </a:lnTo>
                  <a:lnTo>
                    <a:pt x="107" y="294"/>
                  </a:lnTo>
                  <a:lnTo>
                    <a:pt x="427" y="294"/>
                  </a:lnTo>
                  <a:lnTo>
                    <a:pt x="427"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7" name="Freeform 179"/>
            <p:cNvSpPr>
              <a:spLocks/>
            </p:cNvSpPr>
            <p:nvPr/>
          </p:nvSpPr>
          <p:spPr bwMode="auto">
            <a:xfrm>
              <a:off x="5451481" y="4229903"/>
              <a:ext cx="87278" cy="134776"/>
            </a:xfrm>
            <a:custGeom>
              <a:avLst/>
              <a:gdLst>
                <a:gd name="T0" fmla="*/ 175 w 441"/>
                <a:gd name="T1" fmla="*/ 680 h 681"/>
                <a:gd name="T2" fmla="*/ 73 w 441"/>
                <a:gd name="T3" fmla="*/ 672 h 681"/>
                <a:gd name="T4" fmla="*/ 25 w 441"/>
                <a:gd name="T5" fmla="*/ 663 h 681"/>
                <a:gd name="T6" fmla="*/ 5 w 441"/>
                <a:gd name="T7" fmla="*/ 655 h 681"/>
                <a:gd name="T8" fmla="*/ 0 w 441"/>
                <a:gd name="T9" fmla="*/ 644 h 681"/>
                <a:gd name="T10" fmla="*/ 0 w 441"/>
                <a:gd name="T11" fmla="*/ 597 h 681"/>
                <a:gd name="T12" fmla="*/ 3 w 441"/>
                <a:gd name="T13" fmla="*/ 586 h 681"/>
                <a:gd name="T14" fmla="*/ 12 w 441"/>
                <a:gd name="T15" fmla="*/ 579 h 681"/>
                <a:gd name="T16" fmla="*/ 26 w 441"/>
                <a:gd name="T17" fmla="*/ 578 h 681"/>
                <a:gd name="T18" fmla="*/ 126 w 441"/>
                <a:gd name="T19" fmla="*/ 587 h 681"/>
                <a:gd name="T20" fmla="*/ 215 w 441"/>
                <a:gd name="T21" fmla="*/ 592 h 681"/>
                <a:gd name="T22" fmla="*/ 267 w 441"/>
                <a:gd name="T23" fmla="*/ 587 h 681"/>
                <a:gd name="T24" fmla="*/ 297 w 441"/>
                <a:gd name="T25" fmla="*/ 578 h 681"/>
                <a:gd name="T26" fmla="*/ 317 w 441"/>
                <a:gd name="T27" fmla="*/ 562 h 681"/>
                <a:gd name="T28" fmla="*/ 330 w 441"/>
                <a:gd name="T29" fmla="*/ 538 h 681"/>
                <a:gd name="T30" fmla="*/ 335 w 441"/>
                <a:gd name="T31" fmla="*/ 506 h 681"/>
                <a:gd name="T32" fmla="*/ 330 w 441"/>
                <a:gd name="T33" fmla="*/ 481 h 681"/>
                <a:gd name="T34" fmla="*/ 304 w 441"/>
                <a:gd name="T35" fmla="*/ 446 h 681"/>
                <a:gd name="T36" fmla="*/ 244 w 441"/>
                <a:gd name="T37" fmla="*/ 406 h 681"/>
                <a:gd name="T38" fmla="*/ 96 w 441"/>
                <a:gd name="T39" fmla="*/ 317 h 681"/>
                <a:gd name="T40" fmla="*/ 51 w 441"/>
                <a:gd name="T41" fmla="*/ 280 h 681"/>
                <a:gd name="T42" fmla="*/ 25 w 441"/>
                <a:gd name="T43" fmla="*/ 249 h 681"/>
                <a:gd name="T44" fmla="*/ 8 w 441"/>
                <a:gd name="T45" fmla="*/ 214 h 681"/>
                <a:gd name="T46" fmla="*/ 0 w 441"/>
                <a:gd name="T47" fmla="*/ 175 h 681"/>
                <a:gd name="T48" fmla="*/ 0 w 441"/>
                <a:gd name="T49" fmla="*/ 138 h 681"/>
                <a:gd name="T50" fmla="*/ 16 w 441"/>
                <a:gd name="T51" fmla="*/ 83 h 681"/>
                <a:gd name="T52" fmla="*/ 48 w 441"/>
                <a:gd name="T53" fmla="*/ 44 h 681"/>
                <a:gd name="T54" fmla="*/ 94 w 441"/>
                <a:gd name="T55" fmla="*/ 19 h 681"/>
                <a:gd name="T56" fmla="*/ 151 w 441"/>
                <a:gd name="T57" fmla="*/ 5 h 681"/>
                <a:gd name="T58" fmla="*/ 218 w 441"/>
                <a:gd name="T59" fmla="*/ 0 h 681"/>
                <a:gd name="T60" fmla="*/ 316 w 441"/>
                <a:gd name="T61" fmla="*/ 5 h 681"/>
                <a:gd name="T62" fmla="*/ 406 w 441"/>
                <a:gd name="T63" fmla="*/ 16 h 681"/>
                <a:gd name="T64" fmla="*/ 421 w 441"/>
                <a:gd name="T65" fmla="*/ 21 h 681"/>
                <a:gd name="T66" fmla="*/ 428 w 441"/>
                <a:gd name="T67" fmla="*/ 31 h 681"/>
                <a:gd name="T68" fmla="*/ 429 w 441"/>
                <a:gd name="T69" fmla="*/ 80 h 681"/>
                <a:gd name="T70" fmla="*/ 428 w 441"/>
                <a:gd name="T71" fmla="*/ 90 h 681"/>
                <a:gd name="T72" fmla="*/ 421 w 441"/>
                <a:gd name="T73" fmla="*/ 98 h 681"/>
                <a:gd name="T74" fmla="*/ 408 w 441"/>
                <a:gd name="T75" fmla="*/ 100 h 681"/>
                <a:gd name="T76" fmla="*/ 321 w 441"/>
                <a:gd name="T77" fmla="*/ 94 h 681"/>
                <a:gd name="T78" fmla="*/ 218 w 441"/>
                <a:gd name="T79" fmla="*/ 91 h 681"/>
                <a:gd name="T80" fmla="*/ 152 w 441"/>
                <a:gd name="T81" fmla="*/ 97 h 681"/>
                <a:gd name="T82" fmla="*/ 129 w 441"/>
                <a:gd name="T83" fmla="*/ 107 h 681"/>
                <a:gd name="T84" fmla="*/ 113 w 441"/>
                <a:gd name="T85" fmla="*/ 124 h 681"/>
                <a:gd name="T86" fmla="*/ 106 w 441"/>
                <a:gd name="T87" fmla="*/ 150 h 681"/>
                <a:gd name="T88" fmla="*/ 106 w 441"/>
                <a:gd name="T89" fmla="*/ 173 h 681"/>
                <a:gd name="T90" fmla="*/ 126 w 441"/>
                <a:gd name="T91" fmla="*/ 208 h 681"/>
                <a:gd name="T92" fmla="*/ 169 w 441"/>
                <a:gd name="T93" fmla="*/ 241 h 681"/>
                <a:gd name="T94" fmla="*/ 308 w 441"/>
                <a:gd name="T95" fmla="*/ 324 h 681"/>
                <a:gd name="T96" fmla="*/ 358 w 441"/>
                <a:gd name="T97" fmla="*/ 357 h 681"/>
                <a:gd name="T98" fmla="*/ 394 w 441"/>
                <a:gd name="T99" fmla="*/ 389 h 681"/>
                <a:gd name="T100" fmla="*/ 420 w 441"/>
                <a:gd name="T101" fmla="*/ 421 h 681"/>
                <a:gd name="T102" fmla="*/ 434 w 441"/>
                <a:gd name="T103" fmla="*/ 456 h 681"/>
                <a:gd name="T104" fmla="*/ 440 w 441"/>
                <a:gd name="T105" fmla="*/ 493 h 681"/>
                <a:gd name="T106" fmla="*/ 440 w 441"/>
                <a:gd name="T107" fmla="*/ 529 h 681"/>
                <a:gd name="T108" fmla="*/ 425 w 441"/>
                <a:gd name="T109" fmla="*/ 585 h 681"/>
                <a:gd name="T110" fmla="*/ 393 w 441"/>
                <a:gd name="T111" fmla="*/ 629 h 681"/>
                <a:gd name="T112" fmla="*/ 346 w 441"/>
                <a:gd name="T113" fmla="*/ 659 h 681"/>
                <a:gd name="T114" fmla="*/ 286 w 441"/>
                <a:gd name="T115" fmla="*/ 676 h 681"/>
                <a:gd name="T116" fmla="*/ 215 w 441"/>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681">
                  <a:moveTo>
                    <a:pt x="215" y="681"/>
                  </a:moveTo>
                  <a:lnTo>
                    <a:pt x="215" y="681"/>
                  </a:lnTo>
                  <a:lnTo>
                    <a:pt x="175" y="680"/>
                  </a:lnTo>
                  <a:lnTo>
                    <a:pt x="126" y="678"/>
                  </a:lnTo>
                  <a:lnTo>
                    <a:pt x="100" y="675"/>
                  </a:lnTo>
                  <a:lnTo>
                    <a:pt x="73" y="672"/>
                  </a:lnTo>
                  <a:lnTo>
                    <a:pt x="48" y="668"/>
                  </a:lnTo>
                  <a:lnTo>
                    <a:pt x="25" y="663"/>
                  </a:lnTo>
                  <a:lnTo>
                    <a:pt x="25" y="663"/>
                  </a:lnTo>
                  <a:lnTo>
                    <a:pt x="14" y="660"/>
                  </a:lnTo>
                  <a:lnTo>
                    <a:pt x="10" y="657"/>
                  </a:lnTo>
                  <a:lnTo>
                    <a:pt x="5" y="655"/>
                  </a:lnTo>
                  <a:lnTo>
                    <a:pt x="3" y="652"/>
                  </a:lnTo>
                  <a:lnTo>
                    <a:pt x="1" y="648"/>
                  </a:lnTo>
                  <a:lnTo>
                    <a:pt x="0" y="644"/>
                  </a:lnTo>
                  <a:lnTo>
                    <a:pt x="0" y="639"/>
                  </a:lnTo>
                  <a:lnTo>
                    <a:pt x="0" y="597"/>
                  </a:lnTo>
                  <a:lnTo>
                    <a:pt x="0" y="597"/>
                  </a:lnTo>
                  <a:lnTo>
                    <a:pt x="0" y="593"/>
                  </a:lnTo>
                  <a:lnTo>
                    <a:pt x="1" y="590"/>
                  </a:lnTo>
                  <a:lnTo>
                    <a:pt x="3" y="586"/>
                  </a:lnTo>
                  <a:lnTo>
                    <a:pt x="5" y="584"/>
                  </a:lnTo>
                  <a:lnTo>
                    <a:pt x="9" y="582"/>
                  </a:lnTo>
                  <a:lnTo>
                    <a:pt x="12" y="579"/>
                  </a:lnTo>
                  <a:lnTo>
                    <a:pt x="20" y="578"/>
                  </a:lnTo>
                  <a:lnTo>
                    <a:pt x="20" y="578"/>
                  </a:lnTo>
                  <a:lnTo>
                    <a:pt x="26" y="578"/>
                  </a:lnTo>
                  <a:lnTo>
                    <a:pt x="26" y="578"/>
                  </a:lnTo>
                  <a:lnTo>
                    <a:pt x="73" y="584"/>
                  </a:lnTo>
                  <a:lnTo>
                    <a:pt x="126" y="587"/>
                  </a:lnTo>
                  <a:lnTo>
                    <a:pt x="175" y="591"/>
                  </a:lnTo>
                  <a:lnTo>
                    <a:pt x="215" y="592"/>
                  </a:lnTo>
                  <a:lnTo>
                    <a:pt x="215" y="592"/>
                  </a:lnTo>
                  <a:lnTo>
                    <a:pt x="243" y="591"/>
                  </a:lnTo>
                  <a:lnTo>
                    <a:pt x="256" y="590"/>
                  </a:lnTo>
                  <a:lnTo>
                    <a:pt x="267" y="587"/>
                  </a:lnTo>
                  <a:lnTo>
                    <a:pt x="277" y="585"/>
                  </a:lnTo>
                  <a:lnTo>
                    <a:pt x="288" y="582"/>
                  </a:lnTo>
                  <a:lnTo>
                    <a:pt x="297" y="578"/>
                  </a:lnTo>
                  <a:lnTo>
                    <a:pt x="305" y="574"/>
                  </a:lnTo>
                  <a:lnTo>
                    <a:pt x="312" y="568"/>
                  </a:lnTo>
                  <a:lnTo>
                    <a:pt x="317" y="562"/>
                  </a:lnTo>
                  <a:lnTo>
                    <a:pt x="323" y="555"/>
                  </a:lnTo>
                  <a:lnTo>
                    <a:pt x="327" y="547"/>
                  </a:lnTo>
                  <a:lnTo>
                    <a:pt x="330" y="538"/>
                  </a:lnTo>
                  <a:lnTo>
                    <a:pt x="332" y="529"/>
                  </a:lnTo>
                  <a:lnTo>
                    <a:pt x="335" y="517"/>
                  </a:lnTo>
                  <a:lnTo>
                    <a:pt x="335" y="506"/>
                  </a:lnTo>
                  <a:lnTo>
                    <a:pt x="335" y="506"/>
                  </a:lnTo>
                  <a:lnTo>
                    <a:pt x="334" y="493"/>
                  </a:lnTo>
                  <a:lnTo>
                    <a:pt x="330" y="481"/>
                  </a:lnTo>
                  <a:lnTo>
                    <a:pt x="324" y="469"/>
                  </a:lnTo>
                  <a:lnTo>
                    <a:pt x="315" y="458"/>
                  </a:lnTo>
                  <a:lnTo>
                    <a:pt x="304" y="446"/>
                  </a:lnTo>
                  <a:lnTo>
                    <a:pt x="288" y="434"/>
                  </a:lnTo>
                  <a:lnTo>
                    <a:pt x="268" y="420"/>
                  </a:lnTo>
                  <a:lnTo>
                    <a:pt x="244" y="406"/>
                  </a:lnTo>
                  <a:lnTo>
                    <a:pt x="122" y="334"/>
                  </a:lnTo>
                  <a:lnTo>
                    <a:pt x="122" y="334"/>
                  </a:lnTo>
                  <a:lnTo>
                    <a:pt x="96" y="317"/>
                  </a:lnTo>
                  <a:lnTo>
                    <a:pt x="72" y="298"/>
                  </a:lnTo>
                  <a:lnTo>
                    <a:pt x="62" y="289"/>
                  </a:lnTo>
                  <a:lnTo>
                    <a:pt x="51" y="280"/>
                  </a:lnTo>
                  <a:lnTo>
                    <a:pt x="42" y="270"/>
                  </a:lnTo>
                  <a:lnTo>
                    <a:pt x="33" y="259"/>
                  </a:lnTo>
                  <a:lnTo>
                    <a:pt x="25" y="249"/>
                  </a:lnTo>
                  <a:lnTo>
                    <a:pt x="19" y="238"/>
                  </a:lnTo>
                  <a:lnTo>
                    <a:pt x="14" y="226"/>
                  </a:lnTo>
                  <a:lnTo>
                    <a:pt x="8" y="214"/>
                  </a:lnTo>
                  <a:lnTo>
                    <a:pt x="4" y="201"/>
                  </a:lnTo>
                  <a:lnTo>
                    <a:pt x="2" y="188"/>
                  </a:lnTo>
                  <a:lnTo>
                    <a:pt x="0" y="175"/>
                  </a:lnTo>
                  <a:lnTo>
                    <a:pt x="0" y="161"/>
                  </a:lnTo>
                  <a:lnTo>
                    <a:pt x="0" y="161"/>
                  </a:lnTo>
                  <a:lnTo>
                    <a:pt x="0" y="138"/>
                  </a:lnTo>
                  <a:lnTo>
                    <a:pt x="3" y="118"/>
                  </a:lnTo>
                  <a:lnTo>
                    <a:pt x="9" y="100"/>
                  </a:lnTo>
                  <a:lnTo>
                    <a:pt x="16" y="83"/>
                  </a:lnTo>
                  <a:lnTo>
                    <a:pt x="25" y="68"/>
                  </a:lnTo>
                  <a:lnTo>
                    <a:pt x="35" y="55"/>
                  </a:lnTo>
                  <a:lnTo>
                    <a:pt x="48" y="44"/>
                  </a:lnTo>
                  <a:lnTo>
                    <a:pt x="62" y="33"/>
                  </a:lnTo>
                  <a:lnTo>
                    <a:pt x="78" y="25"/>
                  </a:lnTo>
                  <a:lnTo>
                    <a:pt x="94" y="19"/>
                  </a:lnTo>
                  <a:lnTo>
                    <a:pt x="112" y="13"/>
                  </a:lnTo>
                  <a:lnTo>
                    <a:pt x="132" y="8"/>
                  </a:lnTo>
                  <a:lnTo>
                    <a:pt x="151" y="5"/>
                  </a:lnTo>
                  <a:lnTo>
                    <a:pt x="173" y="2"/>
                  </a:lnTo>
                  <a:lnTo>
                    <a:pt x="195" y="1"/>
                  </a:lnTo>
                  <a:lnTo>
                    <a:pt x="218" y="0"/>
                  </a:lnTo>
                  <a:lnTo>
                    <a:pt x="218" y="0"/>
                  </a:lnTo>
                  <a:lnTo>
                    <a:pt x="268" y="1"/>
                  </a:lnTo>
                  <a:lnTo>
                    <a:pt x="316" y="5"/>
                  </a:lnTo>
                  <a:lnTo>
                    <a:pt x="362" y="9"/>
                  </a:lnTo>
                  <a:lnTo>
                    <a:pt x="406" y="16"/>
                  </a:lnTo>
                  <a:lnTo>
                    <a:pt x="406" y="16"/>
                  </a:lnTo>
                  <a:lnTo>
                    <a:pt x="412" y="17"/>
                  </a:lnTo>
                  <a:lnTo>
                    <a:pt x="416" y="19"/>
                  </a:lnTo>
                  <a:lnTo>
                    <a:pt x="421" y="21"/>
                  </a:lnTo>
                  <a:lnTo>
                    <a:pt x="423" y="24"/>
                  </a:lnTo>
                  <a:lnTo>
                    <a:pt x="426" y="28"/>
                  </a:lnTo>
                  <a:lnTo>
                    <a:pt x="428" y="31"/>
                  </a:lnTo>
                  <a:lnTo>
                    <a:pt x="429" y="36"/>
                  </a:lnTo>
                  <a:lnTo>
                    <a:pt x="429" y="40"/>
                  </a:lnTo>
                  <a:lnTo>
                    <a:pt x="429" y="80"/>
                  </a:lnTo>
                  <a:lnTo>
                    <a:pt x="429" y="80"/>
                  </a:lnTo>
                  <a:lnTo>
                    <a:pt x="429" y="85"/>
                  </a:lnTo>
                  <a:lnTo>
                    <a:pt x="428" y="90"/>
                  </a:lnTo>
                  <a:lnTo>
                    <a:pt x="425" y="93"/>
                  </a:lnTo>
                  <a:lnTo>
                    <a:pt x="423" y="95"/>
                  </a:lnTo>
                  <a:lnTo>
                    <a:pt x="421" y="98"/>
                  </a:lnTo>
                  <a:lnTo>
                    <a:pt x="417" y="99"/>
                  </a:lnTo>
                  <a:lnTo>
                    <a:pt x="408" y="100"/>
                  </a:lnTo>
                  <a:lnTo>
                    <a:pt x="408" y="100"/>
                  </a:lnTo>
                  <a:lnTo>
                    <a:pt x="405" y="100"/>
                  </a:lnTo>
                  <a:lnTo>
                    <a:pt x="405" y="100"/>
                  </a:lnTo>
                  <a:lnTo>
                    <a:pt x="321" y="94"/>
                  </a:lnTo>
                  <a:lnTo>
                    <a:pt x="269" y="92"/>
                  </a:lnTo>
                  <a:lnTo>
                    <a:pt x="218" y="91"/>
                  </a:lnTo>
                  <a:lnTo>
                    <a:pt x="218" y="91"/>
                  </a:lnTo>
                  <a:lnTo>
                    <a:pt x="194" y="91"/>
                  </a:lnTo>
                  <a:lnTo>
                    <a:pt x="172" y="93"/>
                  </a:lnTo>
                  <a:lnTo>
                    <a:pt x="152" y="97"/>
                  </a:lnTo>
                  <a:lnTo>
                    <a:pt x="144" y="100"/>
                  </a:lnTo>
                  <a:lnTo>
                    <a:pt x="136" y="102"/>
                  </a:lnTo>
                  <a:lnTo>
                    <a:pt x="129" y="107"/>
                  </a:lnTo>
                  <a:lnTo>
                    <a:pt x="124" y="111"/>
                  </a:lnTo>
                  <a:lnTo>
                    <a:pt x="118" y="117"/>
                  </a:lnTo>
                  <a:lnTo>
                    <a:pt x="113" y="124"/>
                  </a:lnTo>
                  <a:lnTo>
                    <a:pt x="110" y="131"/>
                  </a:lnTo>
                  <a:lnTo>
                    <a:pt x="108" y="140"/>
                  </a:lnTo>
                  <a:lnTo>
                    <a:pt x="106" y="150"/>
                  </a:lnTo>
                  <a:lnTo>
                    <a:pt x="105" y="161"/>
                  </a:lnTo>
                  <a:lnTo>
                    <a:pt x="105" y="161"/>
                  </a:lnTo>
                  <a:lnTo>
                    <a:pt x="106" y="173"/>
                  </a:lnTo>
                  <a:lnTo>
                    <a:pt x="111" y="186"/>
                  </a:lnTo>
                  <a:lnTo>
                    <a:pt x="117" y="197"/>
                  </a:lnTo>
                  <a:lnTo>
                    <a:pt x="126" y="208"/>
                  </a:lnTo>
                  <a:lnTo>
                    <a:pt x="137" y="219"/>
                  </a:lnTo>
                  <a:lnTo>
                    <a:pt x="152" y="230"/>
                  </a:lnTo>
                  <a:lnTo>
                    <a:pt x="169" y="241"/>
                  </a:lnTo>
                  <a:lnTo>
                    <a:pt x="189" y="253"/>
                  </a:lnTo>
                  <a:lnTo>
                    <a:pt x="308" y="324"/>
                  </a:lnTo>
                  <a:lnTo>
                    <a:pt x="308" y="324"/>
                  </a:lnTo>
                  <a:lnTo>
                    <a:pt x="327" y="335"/>
                  </a:lnTo>
                  <a:lnTo>
                    <a:pt x="343" y="345"/>
                  </a:lnTo>
                  <a:lnTo>
                    <a:pt x="358" y="357"/>
                  </a:lnTo>
                  <a:lnTo>
                    <a:pt x="371" y="367"/>
                  </a:lnTo>
                  <a:lnTo>
                    <a:pt x="384" y="378"/>
                  </a:lnTo>
                  <a:lnTo>
                    <a:pt x="394" y="389"/>
                  </a:lnTo>
                  <a:lnTo>
                    <a:pt x="403" y="399"/>
                  </a:lnTo>
                  <a:lnTo>
                    <a:pt x="413" y="411"/>
                  </a:lnTo>
                  <a:lnTo>
                    <a:pt x="420" y="421"/>
                  </a:lnTo>
                  <a:lnTo>
                    <a:pt x="425" y="433"/>
                  </a:lnTo>
                  <a:lnTo>
                    <a:pt x="431" y="444"/>
                  </a:lnTo>
                  <a:lnTo>
                    <a:pt x="434" y="456"/>
                  </a:lnTo>
                  <a:lnTo>
                    <a:pt x="438" y="468"/>
                  </a:lnTo>
                  <a:lnTo>
                    <a:pt x="439" y="481"/>
                  </a:lnTo>
                  <a:lnTo>
                    <a:pt x="440" y="493"/>
                  </a:lnTo>
                  <a:lnTo>
                    <a:pt x="441" y="506"/>
                  </a:lnTo>
                  <a:lnTo>
                    <a:pt x="441" y="506"/>
                  </a:lnTo>
                  <a:lnTo>
                    <a:pt x="440" y="529"/>
                  </a:lnTo>
                  <a:lnTo>
                    <a:pt x="437" y="548"/>
                  </a:lnTo>
                  <a:lnTo>
                    <a:pt x="432" y="568"/>
                  </a:lnTo>
                  <a:lnTo>
                    <a:pt x="425" y="585"/>
                  </a:lnTo>
                  <a:lnTo>
                    <a:pt x="416" y="601"/>
                  </a:lnTo>
                  <a:lnTo>
                    <a:pt x="406" y="616"/>
                  </a:lnTo>
                  <a:lnTo>
                    <a:pt x="393" y="629"/>
                  </a:lnTo>
                  <a:lnTo>
                    <a:pt x="379" y="640"/>
                  </a:lnTo>
                  <a:lnTo>
                    <a:pt x="363" y="649"/>
                  </a:lnTo>
                  <a:lnTo>
                    <a:pt x="346" y="659"/>
                  </a:lnTo>
                  <a:lnTo>
                    <a:pt x="328" y="665"/>
                  </a:lnTo>
                  <a:lnTo>
                    <a:pt x="307" y="671"/>
                  </a:lnTo>
                  <a:lnTo>
                    <a:pt x="286" y="676"/>
                  </a:lnTo>
                  <a:lnTo>
                    <a:pt x="264" y="678"/>
                  </a:lnTo>
                  <a:lnTo>
                    <a:pt x="241" y="680"/>
                  </a:lnTo>
                  <a:lnTo>
                    <a:pt x="215" y="681"/>
                  </a:lnTo>
                  <a:lnTo>
                    <a:pt x="215"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8" name="Freeform 180"/>
            <p:cNvSpPr>
              <a:spLocks/>
            </p:cNvSpPr>
            <p:nvPr/>
          </p:nvSpPr>
          <p:spPr bwMode="auto">
            <a:xfrm>
              <a:off x="5562508" y="4229903"/>
              <a:ext cx="87278" cy="134776"/>
            </a:xfrm>
            <a:custGeom>
              <a:avLst/>
              <a:gdLst>
                <a:gd name="T0" fmla="*/ 175 w 441"/>
                <a:gd name="T1" fmla="*/ 680 h 681"/>
                <a:gd name="T2" fmla="*/ 73 w 441"/>
                <a:gd name="T3" fmla="*/ 672 h 681"/>
                <a:gd name="T4" fmla="*/ 25 w 441"/>
                <a:gd name="T5" fmla="*/ 663 h 681"/>
                <a:gd name="T6" fmla="*/ 7 w 441"/>
                <a:gd name="T7" fmla="*/ 655 h 681"/>
                <a:gd name="T8" fmla="*/ 0 w 441"/>
                <a:gd name="T9" fmla="*/ 644 h 681"/>
                <a:gd name="T10" fmla="*/ 0 w 441"/>
                <a:gd name="T11" fmla="*/ 597 h 681"/>
                <a:gd name="T12" fmla="*/ 3 w 441"/>
                <a:gd name="T13" fmla="*/ 586 h 681"/>
                <a:gd name="T14" fmla="*/ 12 w 441"/>
                <a:gd name="T15" fmla="*/ 579 h 681"/>
                <a:gd name="T16" fmla="*/ 26 w 441"/>
                <a:gd name="T17" fmla="*/ 578 h 681"/>
                <a:gd name="T18" fmla="*/ 126 w 441"/>
                <a:gd name="T19" fmla="*/ 587 h 681"/>
                <a:gd name="T20" fmla="*/ 215 w 441"/>
                <a:gd name="T21" fmla="*/ 592 h 681"/>
                <a:gd name="T22" fmla="*/ 267 w 441"/>
                <a:gd name="T23" fmla="*/ 587 h 681"/>
                <a:gd name="T24" fmla="*/ 297 w 441"/>
                <a:gd name="T25" fmla="*/ 578 h 681"/>
                <a:gd name="T26" fmla="*/ 319 w 441"/>
                <a:gd name="T27" fmla="*/ 562 h 681"/>
                <a:gd name="T28" fmla="*/ 331 w 441"/>
                <a:gd name="T29" fmla="*/ 538 h 681"/>
                <a:gd name="T30" fmla="*/ 336 w 441"/>
                <a:gd name="T31" fmla="*/ 506 h 681"/>
                <a:gd name="T32" fmla="*/ 331 w 441"/>
                <a:gd name="T33" fmla="*/ 481 h 681"/>
                <a:gd name="T34" fmla="*/ 304 w 441"/>
                <a:gd name="T35" fmla="*/ 446 h 681"/>
                <a:gd name="T36" fmla="*/ 245 w 441"/>
                <a:gd name="T37" fmla="*/ 406 h 681"/>
                <a:gd name="T38" fmla="*/ 96 w 441"/>
                <a:gd name="T39" fmla="*/ 317 h 681"/>
                <a:gd name="T40" fmla="*/ 51 w 441"/>
                <a:gd name="T41" fmla="*/ 280 h 681"/>
                <a:gd name="T42" fmla="*/ 26 w 441"/>
                <a:gd name="T43" fmla="*/ 249 h 681"/>
                <a:gd name="T44" fmla="*/ 9 w 441"/>
                <a:gd name="T45" fmla="*/ 214 h 681"/>
                <a:gd name="T46" fmla="*/ 0 w 441"/>
                <a:gd name="T47" fmla="*/ 175 h 681"/>
                <a:gd name="T48" fmla="*/ 1 w 441"/>
                <a:gd name="T49" fmla="*/ 138 h 681"/>
                <a:gd name="T50" fmla="*/ 16 w 441"/>
                <a:gd name="T51" fmla="*/ 83 h 681"/>
                <a:gd name="T52" fmla="*/ 48 w 441"/>
                <a:gd name="T53" fmla="*/ 44 h 681"/>
                <a:gd name="T54" fmla="*/ 95 w 441"/>
                <a:gd name="T55" fmla="*/ 19 h 681"/>
                <a:gd name="T56" fmla="*/ 152 w 441"/>
                <a:gd name="T57" fmla="*/ 5 h 681"/>
                <a:gd name="T58" fmla="*/ 218 w 441"/>
                <a:gd name="T59" fmla="*/ 0 h 681"/>
                <a:gd name="T60" fmla="*/ 316 w 441"/>
                <a:gd name="T61" fmla="*/ 5 h 681"/>
                <a:gd name="T62" fmla="*/ 407 w 441"/>
                <a:gd name="T63" fmla="*/ 16 h 681"/>
                <a:gd name="T64" fmla="*/ 421 w 441"/>
                <a:gd name="T65" fmla="*/ 21 h 681"/>
                <a:gd name="T66" fmla="*/ 428 w 441"/>
                <a:gd name="T67" fmla="*/ 31 h 681"/>
                <a:gd name="T68" fmla="*/ 430 w 441"/>
                <a:gd name="T69" fmla="*/ 80 h 681"/>
                <a:gd name="T70" fmla="*/ 428 w 441"/>
                <a:gd name="T71" fmla="*/ 90 h 681"/>
                <a:gd name="T72" fmla="*/ 421 w 441"/>
                <a:gd name="T73" fmla="*/ 98 h 681"/>
                <a:gd name="T74" fmla="*/ 409 w 441"/>
                <a:gd name="T75" fmla="*/ 100 h 681"/>
                <a:gd name="T76" fmla="*/ 321 w 441"/>
                <a:gd name="T77" fmla="*/ 94 h 681"/>
                <a:gd name="T78" fmla="*/ 218 w 441"/>
                <a:gd name="T79" fmla="*/ 91 h 681"/>
                <a:gd name="T80" fmla="*/ 153 w 441"/>
                <a:gd name="T81" fmla="*/ 97 h 681"/>
                <a:gd name="T82" fmla="*/ 129 w 441"/>
                <a:gd name="T83" fmla="*/ 107 h 681"/>
                <a:gd name="T84" fmla="*/ 114 w 441"/>
                <a:gd name="T85" fmla="*/ 124 h 681"/>
                <a:gd name="T86" fmla="*/ 106 w 441"/>
                <a:gd name="T87" fmla="*/ 150 h 681"/>
                <a:gd name="T88" fmla="*/ 108 w 441"/>
                <a:gd name="T89" fmla="*/ 173 h 681"/>
                <a:gd name="T90" fmla="*/ 127 w 441"/>
                <a:gd name="T91" fmla="*/ 208 h 681"/>
                <a:gd name="T92" fmla="*/ 170 w 441"/>
                <a:gd name="T93" fmla="*/ 241 h 681"/>
                <a:gd name="T94" fmla="*/ 308 w 441"/>
                <a:gd name="T95" fmla="*/ 324 h 681"/>
                <a:gd name="T96" fmla="*/ 358 w 441"/>
                <a:gd name="T97" fmla="*/ 357 h 681"/>
                <a:gd name="T98" fmla="*/ 394 w 441"/>
                <a:gd name="T99" fmla="*/ 389 h 681"/>
                <a:gd name="T100" fmla="*/ 420 w 441"/>
                <a:gd name="T101" fmla="*/ 421 h 681"/>
                <a:gd name="T102" fmla="*/ 435 w 441"/>
                <a:gd name="T103" fmla="*/ 456 h 681"/>
                <a:gd name="T104" fmla="*/ 441 w 441"/>
                <a:gd name="T105" fmla="*/ 493 h 681"/>
                <a:gd name="T106" fmla="*/ 440 w 441"/>
                <a:gd name="T107" fmla="*/ 529 h 681"/>
                <a:gd name="T108" fmla="*/ 425 w 441"/>
                <a:gd name="T109" fmla="*/ 585 h 681"/>
                <a:gd name="T110" fmla="*/ 393 w 441"/>
                <a:gd name="T111" fmla="*/ 629 h 681"/>
                <a:gd name="T112" fmla="*/ 346 w 441"/>
                <a:gd name="T113" fmla="*/ 659 h 681"/>
                <a:gd name="T114" fmla="*/ 287 w 441"/>
                <a:gd name="T115" fmla="*/ 676 h 681"/>
                <a:gd name="T116" fmla="*/ 215 w 441"/>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681">
                  <a:moveTo>
                    <a:pt x="215" y="681"/>
                  </a:moveTo>
                  <a:lnTo>
                    <a:pt x="215" y="681"/>
                  </a:lnTo>
                  <a:lnTo>
                    <a:pt x="175" y="680"/>
                  </a:lnTo>
                  <a:lnTo>
                    <a:pt x="126" y="678"/>
                  </a:lnTo>
                  <a:lnTo>
                    <a:pt x="100" y="675"/>
                  </a:lnTo>
                  <a:lnTo>
                    <a:pt x="73" y="672"/>
                  </a:lnTo>
                  <a:lnTo>
                    <a:pt x="48" y="668"/>
                  </a:lnTo>
                  <a:lnTo>
                    <a:pt x="25" y="663"/>
                  </a:lnTo>
                  <a:lnTo>
                    <a:pt x="25" y="663"/>
                  </a:lnTo>
                  <a:lnTo>
                    <a:pt x="15" y="660"/>
                  </a:lnTo>
                  <a:lnTo>
                    <a:pt x="10" y="657"/>
                  </a:lnTo>
                  <a:lnTo>
                    <a:pt x="7" y="655"/>
                  </a:lnTo>
                  <a:lnTo>
                    <a:pt x="3" y="652"/>
                  </a:lnTo>
                  <a:lnTo>
                    <a:pt x="1" y="648"/>
                  </a:lnTo>
                  <a:lnTo>
                    <a:pt x="0" y="644"/>
                  </a:lnTo>
                  <a:lnTo>
                    <a:pt x="0" y="639"/>
                  </a:lnTo>
                  <a:lnTo>
                    <a:pt x="0" y="597"/>
                  </a:lnTo>
                  <a:lnTo>
                    <a:pt x="0" y="597"/>
                  </a:lnTo>
                  <a:lnTo>
                    <a:pt x="0" y="593"/>
                  </a:lnTo>
                  <a:lnTo>
                    <a:pt x="1" y="590"/>
                  </a:lnTo>
                  <a:lnTo>
                    <a:pt x="3" y="586"/>
                  </a:lnTo>
                  <a:lnTo>
                    <a:pt x="6" y="584"/>
                  </a:lnTo>
                  <a:lnTo>
                    <a:pt x="9" y="582"/>
                  </a:lnTo>
                  <a:lnTo>
                    <a:pt x="12" y="579"/>
                  </a:lnTo>
                  <a:lnTo>
                    <a:pt x="22" y="578"/>
                  </a:lnTo>
                  <a:lnTo>
                    <a:pt x="22" y="578"/>
                  </a:lnTo>
                  <a:lnTo>
                    <a:pt x="26" y="578"/>
                  </a:lnTo>
                  <a:lnTo>
                    <a:pt x="26" y="578"/>
                  </a:lnTo>
                  <a:lnTo>
                    <a:pt x="74" y="584"/>
                  </a:lnTo>
                  <a:lnTo>
                    <a:pt x="126" y="587"/>
                  </a:lnTo>
                  <a:lnTo>
                    <a:pt x="176" y="591"/>
                  </a:lnTo>
                  <a:lnTo>
                    <a:pt x="215" y="592"/>
                  </a:lnTo>
                  <a:lnTo>
                    <a:pt x="215" y="592"/>
                  </a:lnTo>
                  <a:lnTo>
                    <a:pt x="243" y="591"/>
                  </a:lnTo>
                  <a:lnTo>
                    <a:pt x="256" y="590"/>
                  </a:lnTo>
                  <a:lnTo>
                    <a:pt x="267" y="587"/>
                  </a:lnTo>
                  <a:lnTo>
                    <a:pt x="279" y="585"/>
                  </a:lnTo>
                  <a:lnTo>
                    <a:pt x="288" y="582"/>
                  </a:lnTo>
                  <a:lnTo>
                    <a:pt x="297" y="578"/>
                  </a:lnTo>
                  <a:lnTo>
                    <a:pt x="305" y="574"/>
                  </a:lnTo>
                  <a:lnTo>
                    <a:pt x="312" y="568"/>
                  </a:lnTo>
                  <a:lnTo>
                    <a:pt x="319" y="562"/>
                  </a:lnTo>
                  <a:lnTo>
                    <a:pt x="323" y="555"/>
                  </a:lnTo>
                  <a:lnTo>
                    <a:pt x="328" y="547"/>
                  </a:lnTo>
                  <a:lnTo>
                    <a:pt x="331" y="538"/>
                  </a:lnTo>
                  <a:lnTo>
                    <a:pt x="334" y="529"/>
                  </a:lnTo>
                  <a:lnTo>
                    <a:pt x="335" y="517"/>
                  </a:lnTo>
                  <a:lnTo>
                    <a:pt x="336" y="506"/>
                  </a:lnTo>
                  <a:lnTo>
                    <a:pt x="336" y="506"/>
                  </a:lnTo>
                  <a:lnTo>
                    <a:pt x="335" y="493"/>
                  </a:lnTo>
                  <a:lnTo>
                    <a:pt x="331" y="481"/>
                  </a:lnTo>
                  <a:lnTo>
                    <a:pt x="324" y="469"/>
                  </a:lnTo>
                  <a:lnTo>
                    <a:pt x="316" y="458"/>
                  </a:lnTo>
                  <a:lnTo>
                    <a:pt x="304" y="446"/>
                  </a:lnTo>
                  <a:lnTo>
                    <a:pt x="288" y="434"/>
                  </a:lnTo>
                  <a:lnTo>
                    <a:pt x="268" y="420"/>
                  </a:lnTo>
                  <a:lnTo>
                    <a:pt x="245" y="406"/>
                  </a:lnTo>
                  <a:lnTo>
                    <a:pt x="123" y="334"/>
                  </a:lnTo>
                  <a:lnTo>
                    <a:pt x="123" y="334"/>
                  </a:lnTo>
                  <a:lnTo>
                    <a:pt x="96" y="317"/>
                  </a:lnTo>
                  <a:lnTo>
                    <a:pt x="72" y="298"/>
                  </a:lnTo>
                  <a:lnTo>
                    <a:pt x="62" y="289"/>
                  </a:lnTo>
                  <a:lnTo>
                    <a:pt x="51" y="280"/>
                  </a:lnTo>
                  <a:lnTo>
                    <a:pt x="42" y="270"/>
                  </a:lnTo>
                  <a:lnTo>
                    <a:pt x="34" y="259"/>
                  </a:lnTo>
                  <a:lnTo>
                    <a:pt x="26" y="249"/>
                  </a:lnTo>
                  <a:lnTo>
                    <a:pt x="19" y="238"/>
                  </a:lnTo>
                  <a:lnTo>
                    <a:pt x="14" y="226"/>
                  </a:lnTo>
                  <a:lnTo>
                    <a:pt x="9" y="214"/>
                  </a:lnTo>
                  <a:lnTo>
                    <a:pt x="4" y="201"/>
                  </a:lnTo>
                  <a:lnTo>
                    <a:pt x="2" y="188"/>
                  </a:lnTo>
                  <a:lnTo>
                    <a:pt x="0" y="175"/>
                  </a:lnTo>
                  <a:lnTo>
                    <a:pt x="0" y="161"/>
                  </a:lnTo>
                  <a:lnTo>
                    <a:pt x="0" y="161"/>
                  </a:lnTo>
                  <a:lnTo>
                    <a:pt x="1" y="138"/>
                  </a:lnTo>
                  <a:lnTo>
                    <a:pt x="4" y="118"/>
                  </a:lnTo>
                  <a:lnTo>
                    <a:pt x="9" y="100"/>
                  </a:lnTo>
                  <a:lnTo>
                    <a:pt x="16" y="83"/>
                  </a:lnTo>
                  <a:lnTo>
                    <a:pt x="25" y="68"/>
                  </a:lnTo>
                  <a:lnTo>
                    <a:pt x="36" y="55"/>
                  </a:lnTo>
                  <a:lnTo>
                    <a:pt x="48" y="44"/>
                  </a:lnTo>
                  <a:lnTo>
                    <a:pt x="63" y="33"/>
                  </a:lnTo>
                  <a:lnTo>
                    <a:pt x="78" y="25"/>
                  </a:lnTo>
                  <a:lnTo>
                    <a:pt x="95" y="19"/>
                  </a:lnTo>
                  <a:lnTo>
                    <a:pt x="112" y="13"/>
                  </a:lnTo>
                  <a:lnTo>
                    <a:pt x="132" y="8"/>
                  </a:lnTo>
                  <a:lnTo>
                    <a:pt x="152" y="5"/>
                  </a:lnTo>
                  <a:lnTo>
                    <a:pt x="173" y="2"/>
                  </a:lnTo>
                  <a:lnTo>
                    <a:pt x="195" y="1"/>
                  </a:lnTo>
                  <a:lnTo>
                    <a:pt x="218" y="0"/>
                  </a:lnTo>
                  <a:lnTo>
                    <a:pt x="218" y="0"/>
                  </a:lnTo>
                  <a:lnTo>
                    <a:pt x="268" y="1"/>
                  </a:lnTo>
                  <a:lnTo>
                    <a:pt x="316" y="5"/>
                  </a:lnTo>
                  <a:lnTo>
                    <a:pt x="362" y="9"/>
                  </a:lnTo>
                  <a:lnTo>
                    <a:pt x="407" y="16"/>
                  </a:lnTo>
                  <a:lnTo>
                    <a:pt x="407" y="16"/>
                  </a:lnTo>
                  <a:lnTo>
                    <a:pt x="412" y="17"/>
                  </a:lnTo>
                  <a:lnTo>
                    <a:pt x="416" y="19"/>
                  </a:lnTo>
                  <a:lnTo>
                    <a:pt x="421" y="21"/>
                  </a:lnTo>
                  <a:lnTo>
                    <a:pt x="424" y="24"/>
                  </a:lnTo>
                  <a:lnTo>
                    <a:pt x="426" y="28"/>
                  </a:lnTo>
                  <a:lnTo>
                    <a:pt x="428" y="31"/>
                  </a:lnTo>
                  <a:lnTo>
                    <a:pt x="429" y="36"/>
                  </a:lnTo>
                  <a:lnTo>
                    <a:pt x="430" y="40"/>
                  </a:lnTo>
                  <a:lnTo>
                    <a:pt x="430" y="80"/>
                  </a:lnTo>
                  <a:lnTo>
                    <a:pt x="430" y="80"/>
                  </a:lnTo>
                  <a:lnTo>
                    <a:pt x="429" y="85"/>
                  </a:lnTo>
                  <a:lnTo>
                    <a:pt x="428" y="90"/>
                  </a:lnTo>
                  <a:lnTo>
                    <a:pt x="426" y="93"/>
                  </a:lnTo>
                  <a:lnTo>
                    <a:pt x="424" y="95"/>
                  </a:lnTo>
                  <a:lnTo>
                    <a:pt x="421" y="98"/>
                  </a:lnTo>
                  <a:lnTo>
                    <a:pt x="417" y="99"/>
                  </a:lnTo>
                  <a:lnTo>
                    <a:pt x="409" y="100"/>
                  </a:lnTo>
                  <a:lnTo>
                    <a:pt x="409" y="100"/>
                  </a:lnTo>
                  <a:lnTo>
                    <a:pt x="406" y="100"/>
                  </a:lnTo>
                  <a:lnTo>
                    <a:pt x="406" y="100"/>
                  </a:lnTo>
                  <a:lnTo>
                    <a:pt x="321" y="94"/>
                  </a:lnTo>
                  <a:lnTo>
                    <a:pt x="270" y="92"/>
                  </a:lnTo>
                  <a:lnTo>
                    <a:pt x="218" y="91"/>
                  </a:lnTo>
                  <a:lnTo>
                    <a:pt x="218" y="91"/>
                  </a:lnTo>
                  <a:lnTo>
                    <a:pt x="194" y="91"/>
                  </a:lnTo>
                  <a:lnTo>
                    <a:pt x="172" y="93"/>
                  </a:lnTo>
                  <a:lnTo>
                    <a:pt x="153" y="97"/>
                  </a:lnTo>
                  <a:lnTo>
                    <a:pt x="144" y="100"/>
                  </a:lnTo>
                  <a:lnTo>
                    <a:pt x="136" y="102"/>
                  </a:lnTo>
                  <a:lnTo>
                    <a:pt x="129" y="107"/>
                  </a:lnTo>
                  <a:lnTo>
                    <a:pt x="124" y="111"/>
                  </a:lnTo>
                  <a:lnTo>
                    <a:pt x="118" y="117"/>
                  </a:lnTo>
                  <a:lnTo>
                    <a:pt x="114" y="124"/>
                  </a:lnTo>
                  <a:lnTo>
                    <a:pt x="111" y="131"/>
                  </a:lnTo>
                  <a:lnTo>
                    <a:pt x="108" y="140"/>
                  </a:lnTo>
                  <a:lnTo>
                    <a:pt x="106" y="150"/>
                  </a:lnTo>
                  <a:lnTo>
                    <a:pt x="106" y="161"/>
                  </a:lnTo>
                  <a:lnTo>
                    <a:pt x="106" y="161"/>
                  </a:lnTo>
                  <a:lnTo>
                    <a:pt x="108" y="173"/>
                  </a:lnTo>
                  <a:lnTo>
                    <a:pt x="111" y="186"/>
                  </a:lnTo>
                  <a:lnTo>
                    <a:pt x="118" y="197"/>
                  </a:lnTo>
                  <a:lnTo>
                    <a:pt x="127" y="208"/>
                  </a:lnTo>
                  <a:lnTo>
                    <a:pt x="139" y="219"/>
                  </a:lnTo>
                  <a:lnTo>
                    <a:pt x="152" y="230"/>
                  </a:lnTo>
                  <a:lnTo>
                    <a:pt x="170" y="241"/>
                  </a:lnTo>
                  <a:lnTo>
                    <a:pt x="189" y="253"/>
                  </a:lnTo>
                  <a:lnTo>
                    <a:pt x="308" y="324"/>
                  </a:lnTo>
                  <a:lnTo>
                    <a:pt x="308" y="324"/>
                  </a:lnTo>
                  <a:lnTo>
                    <a:pt x="327" y="335"/>
                  </a:lnTo>
                  <a:lnTo>
                    <a:pt x="343" y="345"/>
                  </a:lnTo>
                  <a:lnTo>
                    <a:pt x="358" y="357"/>
                  </a:lnTo>
                  <a:lnTo>
                    <a:pt x="371" y="367"/>
                  </a:lnTo>
                  <a:lnTo>
                    <a:pt x="384" y="378"/>
                  </a:lnTo>
                  <a:lnTo>
                    <a:pt x="394" y="389"/>
                  </a:lnTo>
                  <a:lnTo>
                    <a:pt x="405" y="399"/>
                  </a:lnTo>
                  <a:lnTo>
                    <a:pt x="413" y="411"/>
                  </a:lnTo>
                  <a:lnTo>
                    <a:pt x="420" y="421"/>
                  </a:lnTo>
                  <a:lnTo>
                    <a:pt x="425" y="433"/>
                  </a:lnTo>
                  <a:lnTo>
                    <a:pt x="431" y="444"/>
                  </a:lnTo>
                  <a:lnTo>
                    <a:pt x="435" y="456"/>
                  </a:lnTo>
                  <a:lnTo>
                    <a:pt x="438" y="468"/>
                  </a:lnTo>
                  <a:lnTo>
                    <a:pt x="440" y="481"/>
                  </a:lnTo>
                  <a:lnTo>
                    <a:pt x="441" y="493"/>
                  </a:lnTo>
                  <a:lnTo>
                    <a:pt x="441" y="506"/>
                  </a:lnTo>
                  <a:lnTo>
                    <a:pt x="441" y="506"/>
                  </a:lnTo>
                  <a:lnTo>
                    <a:pt x="440" y="529"/>
                  </a:lnTo>
                  <a:lnTo>
                    <a:pt x="437" y="548"/>
                  </a:lnTo>
                  <a:lnTo>
                    <a:pt x="432" y="568"/>
                  </a:lnTo>
                  <a:lnTo>
                    <a:pt x="425" y="585"/>
                  </a:lnTo>
                  <a:lnTo>
                    <a:pt x="416" y="601"/>
                  </a:lnTo>
                  <a:lnTo>
                    <a:pt x="406" y="616"/>
                  </a:lnTo>
                  <a:lnTo>
                    <a:pt x="393" y="629"/>
                  </a:lnTo>
                  <a:lnTo>
                    <a:pt x="379" y="640"/>
                  </a:lnTo>
                  <a:lnTo>
                    <a:pt x="363" y="649"/>
                  </a:lnTo>
                  <a:lnTo>
                    <a:pt x="346" y="659"/>
                  </a:lnTo>
                  <a:lnTo>
                    <a:pt x="328" y="665"/>
                  </a:lnTo>
                  <a:lnTo>
                    <a:pt x="308" y="671"/>
                  </a:lnTo>
                  <a:lnTo>
                    <a:pt x="287" y="676"/>
                  </a:lnTo>
                  <a:lnTo>
                    <a:pt x="265" y="678"/>
                  </a:lnTo>
                  <a:lnTo>
                    <a:pt x="241" y="680"/>
                  </a:lnTo>
                  <a:lnTo>
                    <a:pt x="215" y="681"/>
                  </a:lnTo>
                  <a:lnTo>
                    <a:pt x="215"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9" name="Freeform 181"/>
            <p:cNvSpPr>
              <a:spLocks/>
            </p:cNvSpPr>
            <p:nvPr/>
          </p:nvSpPr>
          <p:spPr bwMode="auto">
            <a:xfrm>
              <a:off x="4737819" y="4470956"/>
              <a:ext cx="107465" cy="180494"/>
            </a:xfrm>
            <a:custGeom>
              <a:avLst/>
              <a:gdLst>
                <a:gd name="T0" fmla="*/ 186 w 544"/>
                <a:gd name="T1" fmla="*/ 912 h 914"/>
                <a:gd name="T2" fmla="*/ 45 w 544"/>
                <a:gd name="T3" fmla="*/ 897 h 914"/>
                <a:gd name="T4" fmla="*/ 25 w 544"/>
                <a:gd name="T5" fmla="*/ 887 h 914"/>
                <a:gd name="T6" fmla="*/ 22 w 544"/>
                <a:gd name="T7" fmla="*/ 827 h 914"/>
                <a:gd name="T8" fmla="*/ 29 w 544"/>
                <a:gd name="T9" fmla="*/ 812 h 914"/>
                <a:gd name="T10" fmla="*/ 43 w 544"/>
                <a:gd name="T11" fmla="*/ 807 h 914"/>
                <a:gd name="T12" fmla="*/ 146 w 544"/>
                <a:gd name="T13" fmla="*/ 813 h 914"/>
                <a:gd name="T14" fmla="*/ 272 w 544"/>
                <a:gd name="T15" fmla="*/ 814 h 914"/>
                <a:gd name="T16" fmla="*/ 353 w 544"/>
                <a:gd name="T17" fmla="*/ 798 h 914"/>
                <a:gd name="T18" fmla="*/ 402 w 544"/>
                <a:gd name="T19" fmla="*/ 765 h 914"/>
                <a:gd name="T20" fmla="*/ 425 w 544"/>
                <a:gd name="T21" fmla="*/ 717 h 914"/>
                <a:gd name="T22" fmla="*/ 429 w 544"/>
                <a:gd name="T23" fmla="*/ 672 h 914"/>
                <a:gd name="T24" fmla="*/ 423 w 544"/>
                <a:gd name="T25" fmla="*/ 631 h 914"/>
                <a:gd name="T26" fmla="*/ 398 w 544"/>
                <a:gd name="T27" fmla="*/ 594 h 914"/>
                <a:gd name="T28" fmla="*/ 323 w 544"/>
                <a:gd name="T29" fmla="*/ 534 h 914"/>
                <a:gd name="T30" fmla="*/ 129 w 544"/>
                <a:gd name="T31" fmla="*/ 414 h 914"/>
                <a:gd name="T32" fmla="*/ 66 w 544"/>
                <a:gd name="T33" fmla="*/ 364 h 914"/>
                <a:gd name="T34" fmla="*/ 25 w 544"/>
                <a:gd name="T35" fmla="*/ 310 h 914"/>
                <a:gd name="T36" fmla="*/ 4 w 544"/>
                <a:gd name="T37" fmla="*/ 248 h 914"/>
                <a:gd name="T38" fmla="*/ 2 w 544"/>
                <a:gd name="T39" fmla="*/ 187 h 914"/>
                <a:gd name="T40" fmla="*/ 20 w 544"/>
                <a:gd name="T41" fmla="*/ 118 h 914"/>
                <a:gd name="T42" fmla="*/ 44 w 544"/>
                <a:gd name="T43" fmla="*/ 81 h 914"/>
                <a:gd name="T44" fmla="*/ 96 w 544"/>
                <a:gd name="T45" fmla="*/ 39 h 914"/>
                <a:gd name="T46" fmla="*/ 194 w 544"/>
                <a:gd name="T47" fmla="*/ 7 h 914"/>
                <a:gd name="T48" fmla="*/ 290 w 544"/>
                <a:gd name="T49" fmla="*/ 0 h 914"/>
                <a:gd name="T50" fmla="*/ 499 w 544"/>
                <a:gd name="T51" fmla="*/ 14 h 914"/>
                <a:gd name="T52" fmla="*/ 517 w 544"/>
                <a:gd name="T53" fmla="*/ 24 h 914"/>
                <a:gd name="T54" fmla="*/ 520 w 544"/>
                <a:gd name="T55" fmla="*/ 87 h 914"/>
                <a:gd name="T56" fmla="*/ 517 w 544"/>
                <a:gd name="T57" fmla="*/ 99 h 914"/>
                <a:gd name="T58" fmla="*/ 504 w 544"/>
                <a:gd name="T59" fmla="*/ 106 h 914"/>
                <a:gd name="T60" fmla="*/ 497 w 544"/>
                <a:gd name="T61" fmla="*/ 106 h 914"/>
                <a:gd name="T62" fmla="*/ 290 w 544"/>
                <a:gd name="T63" fmla="*/ 99 h 914"/>
                <a:gd name="T64" fmla="*/ 226 w 544"/>
                <a:gd name="T65" fmla="*/ 102 h 914"/>
                <a:gd name="T66" fmla="*/ 166 w 544"/>
                <a:gd name="T67" fmla="*/ 117 h 914"/>
                <a:gd name="T68" fmla="*/ 128 w 544"/>
                <a:gd name="T69" fmla="*/ 148 h 914"/>
                <a:gd name="T70" fmla="*/ 113 w 544"/>
                <a:gd name="T71" fmla="*/ 197 h 914"/>
                <a:gd name="T72" fmla="*/ 114 w 544"/>
                <a:gd name="T73" fmla="*/ 234 h 914"/>
                <a:gd name="T74" fmla="*/ 129 w 544"/>
                <a:gd name="T75" fmla="*/ 270 h 914"/>
                <a:gd name="T76" fmla="*/ 161 w 544"/>
                <a:gd name="T77" fmla="*/ 304 h 914"/>
                <a:gd name="T78" fmla="*/ 355 w 544"/>
                <a:gd name="T79" fmla="*/ 426 h 914"/>
                <a:gd name="T80" fmla="*/ 424 w 544"/>
                <a:gd name="T81" fmla="*/ 471 h 914"/>
                <a:gd name="T82" fmla="*/ 490 w 544"/>
                <a:gd name="T83" fmla="*/ 530 h 914"/>
                <a:gd name="T84" fmla="*/ 528 w 544"/>
                <a:gd name="T85" fmla="*/ 588 h 914"/>
                <a:gd name="T86" fmla="*/ 543 w 544"/>
                <a:gd name="T87" fmla="*/ 655 h 914"/>
                <a:gd name="T88" fmla="*/ 541 w 544"/>
                <a:gd name="T89" fmla="*/ 716 h 914"/>
                <a:gd name="T90" fmla="*/ 512 w 544"/>
                <a:gd name="T91" fmla="*/ 799 h 914"/>
                <a:gd name="T92" fmla="*/ 475 w 544"/>
                <a:gd name="T93" fmla="*/ 844 h 914"/>
                <a:gd name="T94" fmla="*/ 433 w 544"/>
                <a:gd name="T95" fmla="*/ 874 h 914"/>
                <a:gd name="T96" fmla="*/ 378 w 544"/>
                <a:gd name="T97" fmla="*/ 897 h 914"/>
                <a:gd name="T98" fmla="*/ 308 w 544"/>
                <a:gd name="T99" fmla="*/ 911 h 914"/>
                <a:gd name="T100" fmla="*/ 246 w 544"/>
                <a:gd name="T101" fmla="*/ 91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4" h="914">
                  <a:moveTo>
                    <a:pt x="246" y="914"/>
                  </a:moveTo>
                  <a:lnTo>
                    <a:pt x="246" y="914"/>
                  </a:lnTo>
                  <a:lnTo>
                    <a:pt x="215" y="913"/>
                  </a:lnTo>
                  <a:lnTo>
                    <a:pt x="186" y="912"/>
                  </a:lnTo>
                  <a:lnTo>
                    <a:pt x="134" y="908"/>
                  </a:lnTo>
                  <a:lnTo>
                    <a:pt x="88" y="903"/>
                  </a:lnTo>
                  <a:lnTo>
                    <a:pt x="45" y="897"/>
                  </a:lnTo>
                  <a:lnTo>
                    <a:pt x="45" y="897"/>
                  </a:lnTo>
                  <a:lnTo>
                    <a:pt x="34" y="894"/>
                  </a:lnTo>
                  <a:lnTo>
                    <a:pt x="29" y="891"/>
                  </a:lnTo>
                  <a:lnTo>
                    <a:pt x="27" y="889"/>
                  </a:lnTo>
                  <a:lnTo>
                    <a:pt x="25" y="887"/>
                  </a:lnTo>
                  <a:lnTo>
                    <a:pt x="23" y="883"/>
                  </a:lnTo>
                  <a:lnTo>
                    <a:pt x="22" y="875"/>
                  </a:lnTo>
                  <a:lnTo>
                    <a:pt x="22" y="827"/>
                  </a:lnTo>
                  <a:lnTo>
                    <a:pt x="22" y="827"/>
                  </a:lnTo>
                  <a:lnTo>
                    <a:pt x="23" y="822"/>
                  </a:lnTo>
                  <a:lnTo>
                    <a:pt x="25" y="818"/>
                  </a:lnTo>
                  <a:lnTo>
                    <a:pt x="26" y="814"/>
                  </a:lnTo>
                  <a:lnTo>
                    <a:pt x="29" y="812"/>
                  </a:lnTo>
                  <a:lnTo>
                    <a:pt x="31" y="810"/>
                  </a:lnTo>
                  <a:lnTo>
                    <a:pt x="35" y="809"/>
                  </a:lnTo>
                  <a:lnTo>
                    <a:pt x="43" y="807"/>
                  </a:lnTo>
                  <a:lnTo>
                    <a:pt x="43" y="807"/>
                  </a:lnTo>
                  <a:lnTo>
                    <a:pt x="46" y="807"/>
                  </a:lnTo>
                  <a:lnTo>
                    <a:pt x="46" y="807"/>
                  </a:lnTo>
                  <a:lnTo>
                    <a:pt x="93" y="811"/>
                  </a:lnTo>
                  <a:lnTo>
                    <a:pt x="146" y="813"/>
                  </a:lnTo>
                  <a:lnTo>
                    <a:pt x="199" y="814"/>
                  </a:lnTo>
                  <a:lnTo>
                    <a:pt x="246" y="814"/>
                  </a:lnTo>
                  <a:lnTo>
                    <a:pt x="246" y="814"/>
                  </a:lnTo>
                  <a:lnTo>
                    <a:pt x="272" y="814"/>
                  </a:lnTo>
                  <a:lnTo>
                    <a:pt x="295" y="812"/>
                  </a:lnTo>
                  <a:lnTo>
                    <a:pt x="317" y="809"/>
                  </a:lnTo>
                  <a:lnTo>
                    <a:pt x="335" y="804"/>
                  </a:lnTo>
                  <a:lnTo>
                    <a:pt x="353" y="798"/>
                  </a:lnTo>
                  <a:lnTo>
                    <a:pt x="368" y="791"/>
                  </a:lnTo>
                  <a:lnTo>
                    <a:pt x="381" y="783"/>
                  </a:lnTo>
                  <a:lnTo>
                    <a:pt x="392" y="775"/>
                  </a:lnTo>
                  <a:lnTo>
                    <a:pt x="402" y="765"/>
                  </a:lnTo>
                  <a:lnTo>
                    <a:pt x="410" y="755"/>
                  </a:lnTo>
                  <a:lnTo>
                    <a:pt x="416" y="742"/>
                  </a:lnTo>
                  <a:lnTo>
                    <a:pt x="421" y="729"/>
                  </a:lnTo>
                  <a:lnTo>
                    <a:pt x="425" y="717"/>
                  </a:lnTo>
                  <a:lnTo>
                    <a:pt x="427" y="703"/>
                  </a:lnTo>
                  <a:lnTo>
                    <a:pt x="429" y="688"/>
                  </a:lnTo>
                  <a:lnTo>
                    <a:pt x="429" y="672"/>
                  </a:lnTo>
                  <a:lnTo>
                    <a:pt x="429" y="672"/>
                  </a:lnTo>
                  <a:lnTo>
                    <a:pt x="429" y="661"/>
                  </a:lnTo>
                  <a:lnTo>
                    <a:pt x="428" y="650"/>
                  </a:lnTo>
                  <a:lnTo>
                    <a:pt x="426" y="641"/>
                  </a:lnTo>
                  <a:lnTo>
                    <a:pt x="423" y="631"/>
                  </a:lnTo>
                  <a:lnTo>
                    <a:pt x="418" y="622"/>
                  </a:lnTo>
                  <a:lnTo>
                    <a:pt x="412" y="612"/>
                  </a:lnTo>
                  <a:lnTo>
                    <a:pt x="407" y="603"/>
                  </a:lnTo>
                  <a:lnTo>
                    <a:pt x="398" y="594"/>
                  </a:lnTo>
                  <a:lnTo>
                    <a:pt x="389" y="585"/>
                  </a:lnTo>
                  <a:lnTo>
                    <a:pt x="379" y="576"/>
                  </a:lnTo>
                  <a:lnTo>
                    <a:pt x="354" y="555"/>
                  </a:lnTo>
                  <a:lnTo>
                    <a:pt x="323" y="534"/>
                  </a:lnTo>
                  <a:lnTo>
                    <a:pt x="285" y="510"/>
                  </a:lnTo>
                  <a:lnTo>
                    <a:pt x="168" y="439"/>
                  </a:lnTo>
                  <a:lnTo>
                    <a:pt x="168" y="439"/>
                  </a:lnTo>
                  <a:lnTo>
                    <a:pt x="129" y="414"/>
                  </a:lnTo>
                  <a:lnTo>
                    <a:pt x="111" y="401"/>
                  </a:lnTo>
                  <a:lnTo>
                    <a:pt x="95" y="389"/>
                  </a:lnTo>
                  <a:lnTo>
                    <a:pt x="80" y="376"/>
                  </a:lnTo>
                  <a:lnTo>
                    <a:pt x="66" y="364"/>
                  </a:lnTo>
                  <a:lnTo>
                    <a:pt x="53" y="351"/>
                  </a:lnTo>
                  <a:lnTo>
                    <a:pt x="43" y="337"/>
                  </a:lnTo>
                  <a:lnTo>
                    <a:pt x="33" y="323"/>
                  </a:lnTo>
                  <a:lnTo>
                    <a:pt x="25" y="310"/>
                  </a:lnTo>
                  <a:lnTo>
                    <a:pt x="18" y="295"/>
                  </a:lnTo>
                  <a:lnTo>
                    <a:pt x="11" y="280"/>
                  </a:lnTo>
                  <a:lnTo>
                    <a:pt x="6" y="264"/>
                  </a:lnTo>
                  <a:lnTo>
                    <a:pt x="4" y="248"/>
                  </a:lnTo>
                  <a:lnTo>
                    <a:pt x="2" y="232"/>
                  </a:lnTo>
                  <a:lnTo>
                    <a:pt x="0" y="213"/>
                  </a:lnTo>
                  <a:lnTo>
                    <a:pt x="0" y="213"/>
                  </a:lnTo>
                  <a:lnTo>
                    <a:pt x="2" y="187"/>
                  </a:lnTo>
                  <a:lnTo>
                    <a:pt x="6" y="162"/>
                  </a:lnTo>
                  <a:lnTo>
                    <a:pt x="12" y="140"/>
                  </a:lnTo>
                  <a:lnTo>
                    <a:pt x="15" y="128"/>
                  </a:lnTo>
                  <a:lnTo>
                    <a:pt x="20" y="118"/>
                  </a:lnTo>
                  <a:lnTo>
                    <a:pt x="26" y="109"/>
                  </a:lnTo>
                  <a:lnTo>
                    <a:pt x="30" y="99"/>
                  </a:lnTo>
                  <a:lnTo>
                    <a:pt x="37" y="91"/>
                  </a:lnTo>
                  <a:lnTo>
                    <a:pt x="44" y="81"/>
                  </a:lnTo>
                  <a:lnTo>
                    <a:pt x="51" y="73"/>
                  </a:lnTo>
                  <a:lnTo>
                    <a:pt x="59" y="65"/>
                  </a:lnTo>
                  <a:lnTo>
                    <a:pt x="76" y="52"/>
                  </a:lnTo>
                  <a:lnTo>
                    <a:pt x="96" y="39"/>
                  </a:lnTo>
                  <a:lnTo>
                    <a:pt x="117" y="29"/>
                  </a:lnTo>
                  <a:lnTo>
                    <a:pt x="142" y="19"/>
                  </a:lnTo>
                  <a:lnTo>
                    <a:pt x="167" y="13"/>
                  </a:lnTo>
                  <a:lnTo>
                    <a:pt x="194" y="7"/>
                  </a:lnTo>
                  <a:lnTo>
                    <a:pt x="224" y="2"/>
                  </a:lnTo>
                  <a:lnTo>
                    <a:pt x="256" y="0"/>
                  </a:lnTo>
                  <a:lnTo>
                    <a:pt x="290" y="0"/>
                  </a:lnTo>
                  <a:lnTo>
                    <a:pt x="290" y="0"/>
                  </a:lnTo>
                  <a:lnTo>
                    <a:pt x="346" y="1"/>
                  </a:lnTo>
                  <a:lnTo>
                    <a:pt x="404" y="5"/>
                  </a:lnTo>
                  <a:lnTo>
                    <a:pt x="457" y="9"/>
                  </a:lnTo>
                  <a:lnTo>
                    <a:pt x="499" y="14"/>
                  </a:lnTo>
                  <a:lnTo>
                    <a:pt x="499" y="14"/>
                  </a:lnTo>
                  <a:lnTo>
                    <a:pt x="507" y="17"/>
                  </a:lnTo>
                  <a:lnTo>
                    <a:pt x="514" y="21"/>
                  </a:lnTo>
                  <a:lnTo>
                    <a:pt x="517" y="24"/>
                  </a:lnTo>
                  <a:lnTo>
                    <a:pt x="519" y="26"/>
                  </a:lnTo>
                  <a:lnTo>
                    <a:pt x="520" y="31"/>
                  </a:lnTo>
                  <a:lnTo>
                    <a:pt x="520" y="34"/>
                  </a:lnTo>
                  <a:lnTo>
                    <a:pt x="520" y="87"/>
                  </a:lnTo>
                  <a:lnTo>
                    <a:pt x="520" y="87"/>
                  </a:lnTo>
                  <a:lnTo>
                    <a:pt x="520" y="91"/>
                  </a:lnTo>
                  <a:lnTo>
                    <a:pt x="519" y="95"/>
                  </a:lnTo>
                  <a:lnTo>
                    <a:pt x="517" y="99"/>
                  </a:lnTo>
                  <a:lnTo>
                    <a:pt x="514" y="101"/>
                  </a:lnTo>
                  <a:lnTo>
                    <a:pt x="511" y="103"/>
                  </a:lnTo>
                  <a:lnTo>
                    <a:pt x="507" y="104"/>
                  </a:lnTo>
                  <a:lnTo>
                    <a:pt x="504" y="106"/>
                  </a:lnTo>
                  <a:lnTo>
                    <a:pt x="499" y="106"/>
                  </a:lnTo>
                  <a:lnTo>
                    <a:pt x="499" y="106"/>
                  </a:lnTo>
                  <a:lnTo>
                    <a:pt x="497" y="106"/>
                  </a:lnTo>
                  <a:lnTo>
                    <a:pt x="497" y="106"/>
                  </a:lnTo>
                  <a:lnTo>
                    <a:pt x="452" y="103"/>
                  </a:lnTo>
                  <a:lnTo>
                    <a:pt x="400" y="101"/>
                  </a:lnTo>
                  <a:lnTo>
                    <a:pt x="343" y="100"/>
                  </a:lnTo>
                  <a:lnTo>
                    <a:pt x="290" y="99"/>
                  </a:lnTo>
                  <a:lnTo>
                    <a:pt x="290" y="99"/>
                  </a:lnTo>
                  <a:lnTo>
                    <a:pt x="267" y="99"/>
                  </a:lnTo>
                  <a:lnTo>
                    <a:pt x="246" y="100"/>
                  </a:lnTo>
                  <a:lnTo>
                    <a:pt x="226" y="102"/>
                  </a:lnTo>
                  <a:lnTo>
                    <a:pt x="209" y="104"/>
                  </a:lnTo>
                  <a:lnTo>
                    <a:pt x="193" y="108"/>
                  </a:lnTo>
                  <a:lnTo>
                    <a:pt x="178" y="111"/>
                  </a:lnTo>
                  <a:lnTo>
                    <a:pt x="166" y="117"/>
                  </a:lnTo>
                  <a:lnTo>
                    <a:pt x="154" y="123"/>
                  </a:lnTo>
                  <a:lnTo>
                    <a:pt x="144" y="130"/>
                  </a:lnTo>
                  <a:lnTo>
                    <a:pt x="136" y="139"/>
                  </a:lnTo>
                  <a:lnTo>
                    <a:pt x="128" y="148"/>
                  </a:lnTo>
                  <a:lnTo>
                    <a:pt x="122" y="158"/>
                  </a:lnTo>
                  <a:lnTo>
                    <a:pt x="117" y="170"/>
                  </a:lnTo>
                  <a:lnTo>
                    <a:pt x="114" y="184"/>
                  </a:lnTo>
                  <a:lnTo>
                    <a:pt x="113" y="197"/>
                  </a:lnTo>
                  <a:lnTo>
                    <a:pt x="112" y="213"/>
                  </a:lnTo>
                  <a:lnTo>
                    <a:pt x="112" y="213"/>
                  </a:lnTo>
                  <a:lnTo>
                    <a:pt x="113" y="224"/>
                  </a:lnTo>
                  <a:lnTo>
                    <a:pt x="114" y="234"/>
                  </a:lnTo>
                  <a:lnTo>
                    <a:pt x="116" y="243"/>
                  </a:lnTo>
                  <a:lnTo>
                    <a:pt x="120" y="252"/>
                  </a:lnTo>
                  <a:lnTo>
                    <a:pt x="124" y="262"/>
                  </a:lnTo>
                  <a:lnTo>
                    <a:pt x="129" y="270"/>
                  </a:lnTo>
                  <a:lnTo>
                    <a:pt x="136" y="279"/>
                  </a:lnTo>
                  <a:lnTo>
                    <a:pt x="144" y="287"/>
                  </a:lnTo>
                  <a:lnTo>
                    <a:pt x="152" y="295"/>
                  </a:lnTo>
                  <a:lnTo>
                    <a:pt x="161" y="304"/>
                  </a:lnTo>
                  <a:lnTo>
                    <a:pt x="184" y="321"/>
                  </a:lnTo>
                  <a:lnTo>
                    <a:pt x="212" y="340"/>
                  </a:lnTo>
                  <a:lnTo>
                    <a:pt x="244" y="359"/>
                  </a:lnTo>
                  <a:lnTo>
                    <a:pt x="355" y="426"/>
                  </a:lnTo>
                  <a:lnTo>
                    <a:pt x="355" y="426"/>
                  </a:lnTo>
                  <a:lnTo>
                    <a:pt x="380" y="442"/>
                  </a:lnTo>
                  <a:lnTo>
                    <a:pt x="403" y="457"/>
                  </a:lnTo>
                  <a:lnTo>
                    <a:pt x="424" y="471"/>
                  </a:lnTo>
                  <a:lnTo>
                    <a:pt x="443" y="486"/>
                  </a:lnTo>
                  <a:lnTo>
                    <a:pt x="460" y="500"/>
                  </a:lnTo>
                  <a:lnTo>
                    <a:pt x="476" y="515"/>
                  </a:lnTo>
                  <a:lnTo>
                    <a:pt x="490" y="530"/>
                  </a:lnTo>
                  <a:lnTo>
                    <a:pt x="502" y="544"/>
                  </a:lnTo>
                  <a:lnTo>
                    <a:pt x="512" y="559"/>
                  </a:lnTo>
                  <a:lnTo>
                    <a:pt x="521" y="573"/>
                  </a:lnTo>
                  <a:lnTo>
                    <a:pt x="528" y="588"/>
                  </a:lnTo>
                  <a:lnTo>
                    <a:pt x="534" y="604"/>
                  </a:lnTo>
                  <a:lnTo>
                    <a:pt x="538" y="621"/>
                  </a:lnTo>
                  <a:lnTo>
                    <a:pt x="542" y="638"/>
                  </a:lnTo>
                  <a:lnTo>
                    <a:pt x="543" y="655"/>
                  </a:lnTo>
                  <a:lnTo>
                    <a:pt x="544" y="672"/>
                  </a:lnTo>
                  <a:lnTo>
                    <a:pt x="544" y="672"/>
                  </a:lnTo>
                  <a:lnTo>
                    <a:pt x="543" y="694"/>
                  </a:lnTo>
                  <a:lnTo>
                    <a:pt x="541" y="716"/>
                  </a:lnTo>
                  <a:lnTo>
                    <a:pt x="537" y="738"/>
                  </a:lnTo>
                  <a:lnTo>
                    <a:pt x="532" y="759"/>
                  </a:lnTo>
                  <a:lnTo>
                    <a:pt x="522" y="780"/>
                  </a:lnTo>
                  <a:lnTo>
                    <a:pt x="512" y="799"/>
                  </a:lnTo>
                  <a:lnTo>
                    <a:pt x="499" y="819"/>
                  </a:lnTo>
                  <a:lnTo>
                    <a:pt x="493" y="827"/>
                  </a:lnTo>
                  <a:lnTo>
                    <a:pt x="485" y="836"/>
                  </a:lnTo>
                  <a:lnTo>
                    <a:pt x="475" y="844"/>
                  </a:lnTo>
                  <a:lnTo>
                    <a:pt x="466" y="853"/>
                  </a:lnTo>
                  <a:lnTo>
                    <a:pt x="456" y="860"/>
                  </a:lnTo>
                  <a:lnTo>
                    <a:pt x="444" y="868"/>
                  </a:lnTo>
                  <a:lnTo>
                    <a:pt x="433" y="874"/>
                  </a:lnTo>
                  <a:lnTo>
                    <a:pt x="420" y="881"/>
                  </a:lnTo>
                  <a:lnTo>
                    <a:pt x="408" y="887"/>
                  </a:lnTo>
                  <a:lnTo>
                    <a:pt x="393" y="892"/>
                  </a:lnTo>
                  <a:lnTo>
                    <a:pt x="378" y="897"/>
                  </a:lnTo>
                  <a:lnTo>
                    <a:pt x="362" y="902"/>
                  </a:lnTo>
                  <a:lnTo>
                    <a:pt x="345" y="905"/>
                  </a:lnTo>
                  <a:lnTo>
                    <a:pt x="327" y="908"/>
                  </a:lnTo>
                  <a:lnTo>
                    <a:pt x="308" y="911"/>
                  </a:lnTo>
                  <a:lnTo>
                    <a:pt x="288" y="912"/>
                  </a:lnTo>
                  <a:lnTo>
                    <a:pt x="268" y="913"/>
                  </a:lnTo>
                  <a:lnTo>
                    <a:pt x="246" y="914"/>
                  </a:lnTo>
                  <a:lnTo>
                    <a:pt x="246" y="9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0" name="Freeform 182"/>
            <p:cNvSpPr>
              <a:spLocks/>
            </p:cNvSpPr>
            <p:nvPr/>
          </p:nvSpPr>
          <p:spPr bwMode="auto">
            <a:xfrm>
              <a:off x="4854190" y="4488174"/>
              <a:ext cx="79560" cy="163275"/>
            </a:xfrm>
            <a:custGeom>
              <a:avLst/>
              <a:gdLst>
                <a:gd name="T0" fmla="*/ 382 w 404"/>
                <a:gd name="T1" fmla="*/ 818 h 825"/>
                <a:gd name="T2" fmla="*/ 343 w 404"/>
                <a:gd name="T3" fmla="*/ 823 h 825"/>
                <a:gd name="T4" fmla="*/ 304 w 404"/>
                <a:gd name="T5" fmla="*/ 825 h 825"/>
                <a:gd name="T6" fmla="*/ 283 w 404"/>
                <a:gd name="T7" fmla="*/ 824 h 825"/>
                <a:gd name="T8" fmla="*/ 248 w 404"/>
                <a:gd name="T9" fmla="*/ 821 h 825"/>
                <a:gd name="T10" fmla="*/ 217 w 404"/>
                <a:gd name="T11" fmla="*/ 814 h 825"/>
                <a:gd name="T12" fmla="*/ 191 w 404"/>
                <a:gd name="T13" fmla="*/ 802 h 825"/>
                <a:gd name="T14" fmla="*/ 171 w 404"/>
                <a:gd name="T15" fmla="*/ 784 h 825"/>
                <a:gd name="T16" fmla="*/ 155 w 404"/>
                <a:gd name="T17" fmla="*/ 759 h 825"/>
                <a:gd name="T18" fmla="*/ 145 w 404"/>
                <a:gd name="T19" fmla="*/ 727 h 825"/>
                <a:gd name="T20" fmla="*/ 140 w 404"/>
                <a:gd name="T21" fmla="*/ 686 h 825"/>
                <a:gd name="T22" fmla="*/ 140 w 404"/>
                <a:gd name="T23" fmla="*/ 241 h 825"/>
                <a:gd name="T24" fmla="*/ 23 w 404"/>
                <a:gd name="T25" fmla="*/ 229 h 825"/>
                <a:gd name="T26" fmla="*/ 9 w 404"/>
                <a:gd name="T27" fmla="*/ 224 h 825"/>
                <a:gd name="T28" fmla="*/ 3 w 404"/>
                <a:gd name="T29" fmla="*/ 218 h 825"/>
                <a:gd name="T30" fmla="*/ 0 w 404"/>
                <a:gd name="T31" fmla="*/ 212 h 825"/>
                <a:gd name="T32" fmla="*/ 0 w 404"/>
                <a:gd name="T33" fmla="*/ 174 h 825"/>
                <a:gd name="T34" fmla="*/ 0 w 404"/>
                <a:gd name="T35" fmla="*/ 169 h 825"/>
                <a:gd name="T36" fmla="*/ 3 w 404"/>
                <a:gd name="T37" fmla="*/ 161 h 825"/>
                <a:gd name="T38" fmla="*/ 9 w 404"/>
                <a:gd name="T39" fmla="*/ 155 h 825"/>
                <a:gd name="T40" fmla="*/ 18 w 404"/>
                <a:gd name="T41" fmla="*/ 153 h 825"/>
                <a:gd name="T42" fmla="*/ 140 w 404"/>
                <a:gd name="T43" fmla="*/ 152 h 825"/>
                <a:gd name="T44" fmla="*/ 140 w 404"/>
                <a:gd name="T45" fmla="*/ 34 h 825"/>
                <a:gd name="T46" fmla="*/ 141 w 404"/>
                <a:gd name="T47" fmla="*/ 26 h 825"/>
                <a:gd name="T48" fmla="*/ 145 w 404"/>
                <a:gd name="T49" fmla="*/ 18 h 825"/>
                <a:gd name="T50" fmla="*/ 152 w 404"/>
                <a:gd name="T51" fmla="*/ 13 h 825"/>
                <a:gd name="T52" fmla="*/ 161 w 404"/>
                <a:gd name="T53" fmla="*/ 10 h 825"/>
                <a:gd name="T54" fmla="*/ 225 w 404"/>
                <a:gd name="T55" fmla="*/ 0 h 825"/>
                <a:gd name="T56" fmla="*/ 228 w 404"/>
                <a:gd name="T57" fmla="*/ 0 h 825"/>
                <a:gd name="T58" fmla="*/ 235 w 404"/>
                <a:gd name="T59" fmla="*/ 2 h 825"/>
                <a:gd name="T60" fmla="*/ 241 w 404"/>
                <a:gd name="T61" fmla="*/ 6 h 825"/>
                <a:gd name="T62" fmla="*/ 244 w 404"/>
                <a:gd name="T63" fmla="*/ 12 h 825"/>
                <a:gd name="T64" fmla="*/ 245 w 404"/>
                <a:gd name="T65" fmla="*/ 20 h 825"/>
                <a:gd name="T66" fmla="*/ 376 w 404"/>
                <a:gd name="T67" fmla="*/ 152 h 825"/>
                <a:gd name="T68" fmla="*/ 381 w 404"/>
                <a:gd name="T69" fmla="*/ 153 h 825"/>
                <a:gd name="T70" fmla="*/ 390 w 404"/>
                <a:gd name="T71" fmla="*/ 156 h 825"/>
                <a:gd name="T72" fmla="*/ 397 w 404"/>
                <a:gd name="T73" fmla="*/ 163 h 825"/>
                <a:gd name="T74" fmla="*/ 400 w 404"/>
                <a:gd name="T75" fmla="*/ 171 h 825"/>
                <a:gd name="T76" fmla="*/ 400 w 404"/>
                <a:gd name="T77" fmla="*/ 217 h 825"/>
                <a:gd name="T78" fmla="*/ 400 w 404"/>
                <a:gd name="T79" fmla="*/ 222 h 825"/>
                <a:gd name="T80" fmla="*/ 397 w 404"/>
                <a:gd name="T81" fmla="*/ 231 h 825"/>
                <a:gd name="T82" fmla="*/ 390 w 404"/>
                <a:gd name="T83" fmla="*/ 238 h 825"/>
                <a:gd name="T84" fmla="*/ 381 w 404"/>
                <a:gd name="T85" fmla="*/ 241 h 825"/>
                <a:gd name="T86" fmla="*/ 245 w 404"/>
                <a:gd name="T87" fmla="*/ 241 h 825"/>
                <a:gd name="T88" fmla="*/ 245 w 404"/>
                <a:gd name="T89" fmla="*/ 662 h 825"/>
                <a:gd name="T90" fmla="*/ 249 w 404"/>
                <a:gd name="T91" fmla="*/ 702 h 825"/>
                <a:gd name="T92" fmla="*/ 253 w 404"/>
                <a:gd name="T93" fmla="*/ 716 h 825"/>
                <a:gd name="T94" fmla="*/ 260 w 404"/>
                <a:gd name="T95" fmla="*/ 725 h 825"/>
                <a:gd name="T96" fmla="*/ 269 w 404"/>
                <a:gd name="T97" fmla="*/ 732 h 825"/>
                <a:gd name="T98" fmla="*/ 281 w 404"/>
                <a:gd name="T99" fmla="*/ 737 h 825"/>
                <a:gd name="T100" fmla="*/ 311 w 404"/>
                <a:gd name="T101" fmla="*/ 739 h 825"/>
                <a:gd name="T102" fmla="*/ 378 w 404"/>
                <a:gd name="T103" fmla="*/ 739 h 825"/>
                <a:gd name="T104" fmla="*/ 394 w 404"/>
                <a:gd name="T105" fmla="*/ 741 h 825"/>
                <a:gd name="T106" fmla="*/ 400 w 404"/>
                <a:gd name="T107" fmla="*/ 745 h 825"/>
                <a:gd name="T108" fmla="*/ 404 w 404"/>
                <a:gd name="T109" fmla="*/ 752 h 825"/>
                <a:gd name="T110" fmla="*/ 404 w 404"/>
                <a:gd name="T111" fmla="*/ 798 h 825"/>
                <a:gd name="T112" fmla="*/ 402 w 404"/>
                <a:gd name="T113" fmla="*/ 806 h 825"/>
                <a:gd name="T114" fmla="*/ 399 w 404"/>
                <a:gd name="T115" fmla="*/ 811 h 825"/>
                <a:gd name="T116" fmla="*/ 392 w 404"/>
                <a:gd name="T117" fmla="*/ 816 h 825"/>
                <a:gd name="T118" fmla="*/ 382 w 404"/>
                <a:gd name="T119" fmla="*/ 818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2" y="818"/>
                  </a:moveTo>
                  <a:lnTo>
                    <a:pt x="382" y="818"/>
                  </a:lnTo>
                  <a:lnTo>
                    <a:pt x="363" y="821"/>
                  </a:lnTo>
                  <a:lnTo>
                    <a:pt x="343" y="823"/>
                  </a:lnTo>
                  <a:lnTo>
                    <a:pt x="322" y="824"/>
                  </a:lnTo>
                  <a:lnTo>
                    <a:pt x="304" y="825"/>
                  </a:lnTo>
                  <a:lnTo>
                    <a:pt x="304" y="825"/>
                  </a:lnTo>
                  <a:lnTo>
                    <a:pt x="283" y="824"/>
                  </a:lnTo>
                  <a:lnTo>
                    <a:pt x="265" y="823"/>
                  </a:lnTo>
                  <a:lnTo>
                    <a:pt x="248" y="821"/>
                  </a:lnTo>
                  <a:lnTo>
                    <a:pt x="231" y="818"/>
                  </a:lnTo>
                  <a:lnTo>
                    <a:pt x="217" y="814"/>
                  </a:lnTo>
                  <a:lnTo>
                    <a:pt x="203" y="808"/>
                  </a:lnTo>
                  <a:lnTo>
                    <a:pt x="191" y="802"/>
                  </a:lnTo>
                  <a:lnTo>
                    <a:pt x="180" y="793"/>
                  </a:lnTo>
                  <a:lnTo>
                    <a:pt x="171" y="784"/>
                  </a:lnTo>
                  <a:lnTo>
                    <a:pt x="163" y="772"/>
                  </a:lnTo>
                  <a:lnTo>
                    <a:pt x="155" y="759"/>
                  </a:lnTo>
                  <a:lnTo>
                    <a:pt x="150" y="744"/>
                  </a:lnTo>
                  <a:lnTo>
                    <a:pt x="145" y="727"/>
                  </a:lnTo>
                  <a:lnTo>
                    <a:pt x="142" y="708"/>
                  </a:lnTo>
                  <a:lnTo>
                    <a:pt x="140" y="686"/>
                  </a:lnTo>
                  <a:lnTo>
                    <a:pt x="140" y="662"/>
                  </a:lnTo>
                  <a:lnTo>
                    <a:pt x="140" y="241"/>
                  </a:lnTo>
                  <a:lnTo>
                    <a:pt x="23" y="229"/>
                  </a:lnTo>
                  <a:lnTo>
                    <a:pt x="23" y="229"/>
                  </a:lnTo>
                  <a:lnTo>
                    <a:pt x="14" y="226"/>
                  </a:lnTo>
                  <a:lnTo>
                    <a:pt x="9" y="224"/>
                  </a:lnTo>
                  <a:lnTo>
                    <a:pt x="5" y="222"/>
                  </a:lnTo>
                  <a:lnTo>
                    <a:pt x="3" y="218"/>
                  </a:lnTo>
                  <a:lnTo>
                    <a:pt x="1" y="215"/>
                  </a:lnTo>
                  <a:lnTo>
                    <a:pt x="0" y="212"/>
                  </a:lnTo>
                  <a:lnTo>
                    <a:pt x="0" y="207"/>
                  </a:lnTo>
                  <a:lnTo>
                    <a:pt x="0" y="174"/>
                  </a:lnTo>
                  <a:lnTo>
                    <a:pt x="0" y="174"/>
                  </a:lnTo>
                  <a:lnTo>
                    <a:pt x="0" y="169"/>
                  </a:lnTo>
                  <a:lnTo>
                    <a:pt x="1" y="164"/>
                  </a:lnTo>
                  <a:lnTo>
                    <a:pt x="3" y="161"/>
                  </a:lnTo>
                  <a:lnTo>
                    <a:pt x="5" y="158"/>
                  </a:lnTo>
                  <a:lnTo>
                    <a:pt x="9" y="155"/>
                  </a:lnTo>
                  <a:lnTo>
                    <a:pt x="14" y="154"/>
                  </a:lnTo>
                  <a:lnTo>
                    <a:pt x="18" y="153"/>
                  </a:lnTo>
                  <a:lnTo>
                    <a:pt x="23" y="152"/>
                  </a:lnTo>
                  <a:lnTo>
                    <a:pt x="140" y="152"/>
                  </a:lnTo>
                  <a:lnTo>
                    <a:pt x="140" y="34"/>
                  </a:lnTo>
                  <a:lnTo>
                    <a:pt x="140" y="34"/>
                  </a:lnTo>
                  <a:lnTo>
                    <a:pt x="140" y="29"/>
                  </a:lnTo>
                  <a:lnTo>
                    <a:pt x="141" y="26"/>
                  </a:lnTo>
                  <a:lnTo>
                    <a:pt x="143" y="21"/>
                  </a:lnTo>
                  <a:lnTo>
                    <a:pt x="145" y="18"/>
                  </a:lnTo>
                  <a:lnTo>
                    <a:pt x="149" y="15"/>
                  </a:lnTo>
                  <a:lnTo>
                    <a:pt x="152" y="13"/>
                  </a:lnTo>
                  <a:lnTo>
                    <a:pt x="157" y="11"/>
                  </a:lnTo>
                  <a:lnTo>
                    <a:pt x="161" y="10"/>
                  </a:lnTo>
                  <a:lnTo>
                    <a:pt x="225" y="0"/>
                  </a:lnTo>
                  <a:lnTo>
                    <a:pt x="225" y="0"/>
                  </a:lnTo>
                  <a:lnTo>
                    <a:pt x="228" y="0"/>
                  </a:lnTo>
                  <a:lnTo>
                    <a:pt x="228" y="0"/>
                  </a:lnTo>
                  <a:lnTo>
                    <a:pt x="231" y="0"/>
                  </a:lnTo>
                  <a:lnTo>
                    <a:pt x="235" y="2"/>
                  </a:lnTo>
                  <a:lnTo>
                    <a:pt x="237" y="4"/>
                  </a:lnTo>
                  <a:lnTo>
                    <a:pt x="241" y="6"/>
                  </a:lnTo>
                  <a:lnTo>
                    <a:pt x="243" y="8"/>
                  </a:lnTo>
                  <a:lnTo>
                    <a:pt x="244" y="12"/>
                  </a:lnTo>
                  <a:lnTo>
                    <a:pt x="245" y="17"/>
                  </a:lnTo>
                  <a:lnTo>
                    <a:pt x="245" y="20"/>
                  </a:lnTo>
                  <a:lnTo>
                    <a:pt x="245" y="152"/>
                  </a:lnTo>
                  <a:lnTo>
                    <a:pt x="376" y="152"/>
                  </a:lnTo>
                  <a:lnTo>
                    <a:pt x="376" y="152"/>
                  </a:lnTo>
                  <a:lnTo>
                    <a:pt x="381" y="153"/>
                  </a:lnTo>
                  <a:lnTo>
                    <a:pt x="385" y="154"/>
                  </a:lnTo>
                  <a:lnTo>
                    <a:pt x="390" y="156"/>
                  </a:lnTo>
                  <a:lnTo>
                    <a:pt x="393" y="159"/>
                  </a:lnTo>
                  <a:lnTo>
                    <a:pt x="397" y="163"/>
                  </a:lnTo>
                  <a:lnTo>
                    <a:pt x="398" y="167"/>
                  </a:lnTo>
                  <a:lnTo>
                    <a:pt x="400" y="171"/>
                  </a:lnTo>
                  <a:lnTo>
                    <a:pt x="400" y="176"/>
                  </a:lnTo>
                  <a:lnTo>
                    <a:pt x="400" y="217"/>
                  </a:lnTo>
                  <a:lnTo>
                    <a:pt x="400" y="217"/>
                  </a:lnTo>
                  <a:lnTo>
                    <a:pt x="400" y="222"/>
                  </a:lnTo>
                  <a:lnTo>
                    <a:pt x="398" y="226"/>
                  </a:lnTo>
                  <a:lnTo>
                    <a:pt x="397" y="231"/>
                  </a:lnTo>
                  <a:lnTo>
                    <a:pt x="393" y="234"/>
                  </a:lnTo>
                  <a:lnTo>
                    <a:pt x="390" y="238"/>
                  </a:lnTo>
                  <a:lnTo>
                    <a:pt x="385" y="239"/>
                  </a:lnTo>
                  <a:lnTo>
                    <a:pt x="381" y="241"/>
                  </a:lnTo>
                  <a:lnTo>
                    <a:pt x="376" y="241"/>
                  </a:lnTo>
                  <a:lnTo>
                    <a:pt x="245" y="241"/>
                  </a:lnTo>
                  <a:lnTo>
                    <a:pt x="245" y="662"/>
                  </a:lnTo>
                  <a:lnTo>
                    <a:pt x="245" y="662"/>
                  </a:lnTo>
                  <a:lnTo>
                    <a:pt x="246" y="685"/>
                  </a:lnTo>
                  <a:lnTo>
                    <a:pt x="249" y="702"/>
                  </a:lnTo>
                  <a:lnTo>
                    <a:pt x="251" y="709"/>
                  </a:lnTo>
                  <a:lnTo>
                    <a:pt x="253" y="716"/>
                  </a:lnTo>
                  <a:lnTo>
                    <a:pt x="257" y="721"/>
                  </a:lnTo>
                  <a:lnTo>
                    <a:pt x="260" y="725"/>
                  </a:lnTo>
                  <a:lnTo>
                    <a:pt x="265" y="729"/>
                  </a:lnTo>
                  <a:lnTo>
                    <a:pt x="269" y="732"/>
                  </a:lnTo>
                  <a:lnTo>
                    <a:pt x="274" y="735"/>
                  </a:lnTo>
                  <a:lnTo>
                    <a:pt x="281" y="737"/>
                  </a:lnTo>
                  <a:lnTo>
                    <a:pt x="295" y="738"/>
                  </a:lnTo>
                  <a:lnTo>
                    <a:pt x="311" y="739"/>
                  </a:lnTo>
                  <a:lnTo>
                    <a:pt x="378" y="739"/>
                  </a:lnTo>
                  <a:lnTo>
                    <a:pt x="378" y="739"/>
                  </a:lnTo>
                  <a:lnTo>
                    <a:pt x="390" y="740"/>
                  </a:lnTo>
                  <a:lnTo>
                    <a:pt x="394" y="741"/>
                  </a:lnTo>
                  <a:lnTo>
                    <a:pt x="398" y="743"/>
                  </a:lnTo>
                  <a:lnTo>
                    <a:pt x="400" y="745"/>
                  </a:lnTo>
                  <a:lnTo>
                    <a:pt x="402" y="748"/>
                  </a:lnTo>
                  <a:lnTo>
                    <a:pt x="404" y="752"/>
                  </a:lnTo>
                  <a:lnTo>
                    <a:pt x="404" y="755"/>
                  </a:lnTo>
                  <a:lnTo>
                    <a:pt x="404" y="798"/>
                  </a:lnTo>
                  <a:lnTo>
                    <a:pt x="404" y="798"/>
                  </a:lnTo>
                  <a:lnTo>
                    <a:pt x="402" y="806"/>
                  </a:lnTo>
                  <a:lnTo>
                    <a:pt x="401" y="809"/>
                  </a:lnTo>
                  <a:lnTo>
                    <a:pt x="399" y="811"/>
                  </a:lnTo>
                  <a:lnTo>
                    <a:pt x="395" y="814"/>
                  </a:lnTo>
                  <a:lnTo>
                    <a:pt x="392" y="816"/>
                  </a:lnTo>
                  <a:lnTo>
                    <a:pt x="382" y="818"/>
                  </a:lnTo>
                  <a:lnTo>
                    <a:pt x="382" y="81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1" name="Freeform 183"/>
            <p:cNvSpPr>
              <a:spLocks/>
            </p:cNvSpPr>
            <p:nvPr/>
          </p:nvSpPr>
          <p:spPr bwMode="auto">
            <a:xfrm>
              <a:off x="4956311" y="4516673"/>
              <a:ext cx="58779" cy="132995"/>
            </a:xfrm>
            <a:custGeom>
              <a:avLst/>
              <a:gdLst>
                <a:gd name="T0" fmla="*/ 273 w 298"/>
                <a:gd name="T1" fmla="*/ 92 h 672"/>
                <a:gd name="T2" fmla="*/ 232 w 298"/>
                <a:gd name="T3" fmla="*/ 94 h 672"/>
                <a:gd name="T4" fmla="*/ 191 w 298"/>
                <a:gd name="T5" fmla="*/ 103 h 672"/>
                <a:gd name="T6" fmla="*/ 150 w 298"/>
                <a:gd name="T7" fmla="*/ 119 h 672"/>
                <a:gd name="T8" fmla="*/ 107 w 298"/>
                <a:gd name="T9" fmla="*/ 142 h 672"/>
                <a:gd name="T10" fmla="*/ 107 w 298"/>
                <a:gd name="T11" fmla="*/ 648 h 672"/>
                <a:gd name="T12" fmla="*/ 104 w 298"/>
                <a:gd name="T13" fmla="*/ 657 h 672"/>
                <a:gd name="T14" fmla="*/ 100 w 298"/>
                <a:gd name="T15" fmla="*/ 665 h 672"/>
                <a:gd name="T16" fmla="*/ 92 w 298"/>
                <a:gd name="T17" fmla="*/ 670 h 672"/>
                <a:gd name="T18" fmla="*/ 83 w 298"/>
                <a:gd name="T19" fmla="*/ 672 h 672"/>
                <a:gd name="T20" fmla="*/ 23 w 298"/>
                <a:gd name="T21" fmla="*/ 672 h 672"/>
                <a:gd name="T22" fmla="*/ 15 w 298"/>
                <a:gd name="T23" fmla="*/ 670 h 672"/>
                <a:gd name="T24" fmla="*/ 7 w 298"/>
                <a:gd name="T25" fmla="*/ 665 h 672"/>
                <a:gd name="T26" fmla="*/ 2 w 298"/>
                <a:gd name="T27" fmla="*/ 657 h 672"/>
                <a:gd name="T28" fmla="*/ 0 w 298"/>
                <a:gd name="T29" fmla="*/ 648 h 672"/>
                <a:gd name="T30" fmla="*/ 0 w 298"/>
                <a:gd name="T31" fmla="*/ 32 h 672"/>
                <a:gd name="T32" fmla="*/ 2 w 298"/>
                <a:gd name="T33" fmla="*/ 23 h 672"/>
                <a:gd name="T34" fmla="*/ 7 w 298"/>
                <a:gd name="T35" fmla="*/ 15 h 672"/>
                <a:gd name="T36" fmla="*/ 14 w 298"/>
                <a:gd name="T37" fmla="*/ 10 h 672"/>
                <a:gd name="T38" fmla="*/ 23 w 298"/>
                <a:gd name="T39" fmla="*/ 8 h 672"/>
                <a:gd name="T40" fmla="*/ 80 w 298"/>
                <a:gd name="T41" fmla="*/ 8 h 672"/>
                <a:gd name="T42" fmla="*/ 89 w 298"/>
                <a:gd name="T43" fmla="*/ 10 h 672"/>
                <a:gd name="T44" fmla="*/ 96 w 298"/>
                <a:gd name="T45" fmla="*/ 15 h 672"/>
                <a:gd name="T46" fmla="*/ 101 w 298"/>
                <a:gd name="T47" fmla="*/ 23 h 672"/>
                <a:gd name="T48" fmla="*/ 103 w 298"/>
                <a:gd name="T49" fmla="*/ 32 h 672"/>
                <a:gd name="T50" fmla="*/ 103 w 298"/>
                <a:gd name="T51" fmla="*/ 57 h 672"/>
                <a:gd name="T52" fmla="*/ 147 w 298"/>
                <a:gd name="T53" fmla="*/ 31 h 672"/>
                <a:gd name="T54" fmla="*/ 190 w 298"/>
                <a:gd name="T55" fmla="*/ 12 h 672"/>
                <a:gd name="T56" fmla="*/ 232 w 298"/>
                <a:gd name="T57" fmla="*/ 3 h 672"/>
                <a:gd name="T58" fmla="*/ 273 w 298"/>
                <a:gd name="T59" fmla="*/ 0 h 672"/>
                <a:gd name="T60" fmla="*/ 279 w 298"/>
                <a:gd name="T61" fmla="*/ 0 h 672"/>
                <a:gd name="T62" fmla="*/ 288 w 298"/>
                <a:gd name="T63" fmla="*/ 3 h 672"/>
                <a:gd name="T64" fmla="*/ 295 w 298"/>
                <a:gd name="T65" fmla="*/ 8 h 672"/>
                <a:gd name="T66" fmla="*/ 298 w 298"/>
                <a:gd name="T67" fmla="*/ 16 h 672"/>
                <a:gd name="T68" fmla="*/ 298 w 298"/>
                <a:gd name="T69" fmla="*/ 71 h 672"/>
                <a:gd name="T70" fmla="*/ 298 w 298"/>
                <a:gd name="T71" fmla="*/ 76 h 672"/>
                <a:gd name="T72" fmla="*/ 295 w 298"/>
                <a:gd name="T73" fmla="*/ 84 h 672"/>
                <a:gd name="T74" fmla="*/ 288 w 298"/>
                <a:gd name="T75" fmla="*/ 88 h 672"/>
                <a:gd name="T76" fmla="*/ 279 w 298"/>
                <a:gd name="T77" fmla="*/ 92 h 672"/>
                <a:gd name="T78" fmla="*/ 273 w 298"/>
                <a:gd name="T79" fmla="*/ 9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2">
                  <a:moveTo>
                    <a:pt x="273" y="92"/>
                  </a:moveTo>
                  <a:lnTo>
                    <a:pt x="273" y="92"/>
                  </a:lnTo>
                  <a:lnTo>
                    <a:pt x="252" y="92"/>
                  </a:lnTo>
                  <a:lnTo>
                    <a:pt x="232" y="94"/>
                  </a:lnTo>
                  <a:lnTo>
                    <a:pt x="212" y="98"/>
                  </a:lnTo>
                  <a:lnTo>
                    <a:pt x="191" y="103"/>
                  </a:lnTo>
                  <a:lnTo>
                    <a:pt x="171" y="110"/>
                  </a:lnTo>
                  <a:lnTo>
                    <a:pt x="150" y="119"/>
                  </a:lnTo>
                  <a:lnTo>
                    <a:pt x="128" y="129"/>
                  </a:lnTo>
                  <a:lnTo>
                    <a:pt x="107" y="142"/>
                  </a:lnTo>
                  <a:lnTo>
                    <a:pt x="107" y="648"/>
                  </a:lnTo>
                  <a:lnTo>
                    <a:pt x="107" y="648"/>
                  </a:lnTo>
                  <a:lnTo>
                    <a:pt x="105" y="652"/>
                  </a:lnTo>
                  <a:lnTo>
                    <a:pt x="104" y="657"/>
                  </a:lnTo>
                  <a:lnTo>
                    <a:pt x="102" y="661"/>
                  </a:lnTo>
                  <a:lnTo>
                    <a:pt x="100" y="665"/>
                  </a:lnTo>
                  <a:lnTo>
                    <a:pt x="95" y="667"/>
                  </a:lnTo>
                  <a:lnTo>
                    <a:pt x="92" y="670"/>
                  </a:lnTo>
                  <a:lnTo>
                    <a:pt x="87" y="672"/>
                  </a:lnTo>
                  <a:lnTo>
                    <a:pt x="83" y="672"/>
                  </a:lnTo>
                  <a:lnTo>
                    <a:pt x="23" y="672"/>
                  </a:lnTo>
                  <a:lnTo>
                    <a:pt x="23" y="672"/>
                  </a:lnTo>
                  <a:lnTo>
                    <a:pt x="18" y="672"/>
                  </a:lnTo>
                  <a:lnTo>
                    <a:pt x="15" y="670"/>
                  </a:lnTo>
                  <a:lnTo>
                    <a:pt x="10" y="667"/>
                  </a:lnTo>
                  <a:lnTo>
                    <a:pt x="7" y="665"/>
                  </a:lnTo>
                  <a:lnTo>
                    <a:pt x="5" y="662"/>
                  </a:lnTo>
                  <a:lnTo>
                    <a:pt x="2" y="657"/>
                  </a:lnTo>
                  <a:lnTo>
                    <a:pt x="1" y="652"/>
                  </a:lnTo>
                  <a:lnTo>
                    <a:pt x="0" y="648"/>
                  </a:lnTo>
                  <a:lnTo>
                    <a:pt x="0" y="32"/>
                  </a:lnTo>
                  <a:lnTo>
                    <a:pt x="0" y="32"/>
                  </a:lnTo>
                  <a:lnTo>
                    <a:pt x="0" y="27"/>
                  </a:lnTo>
                  <a:lnTo>
                    <a:pt x="2" y="23"/>
                  </a:lnTo>
                  <a:lnTo>
                    <a:pt x="3" y="19"/>
                  </a:lnTo>
                  <a:lnTo>
                    <a:pt x="7" y="15"/>
                  </a:lnTo>
                  <a:lnTo>
                    <a:pt x="10" y="12"/>
                  </a:lnTo>
                  <a:lnTo>
                    <a:pt x="14" y="10"/>
                  </a:lnTo>
                  <a:lnTo>
                    <a:pt x="18" y="9"/>
                  </a:lnTo>
                  <a:lnTo>
                    <a:pt x="23" y="8"/>
                  </a:lnTo>
                  <a:lnTo>
                    <a:pt x="80" y="8"/>
                  </a:lnTo>
                  <a:lnTo>
                    <a:pt x="80" y="8"/>
                  </a:lnTo>
                  <a:lnTo>
                    <a:pt x="85" y="9"/>
                  </a:lnTo>
                  <a:lnTo>
                    <a:pt x="89" y="10"/>
                  </a:lnTo>
                  <a:lnTo>
                    <a:pt x="93" y="12"/>
                  </a:lnTo>
                  <a:lnTo>
                    <a:pt x="96" y="15"/>
                  </a:lnTo>
                  <a:lnTo>
                    <a:pt x="99" y="19"/>
                  </a:lnTo>
                  <a:lnTo>
                    <a:pt x="101" y="23"/>
                  </a:lnTo>
                  <a:lnTo>
                    <a:pt x="102" y="27"/>
                  </a:lnTo>
                  <a:lnTo>
                    <a:pt x="103" y="32"/>
                  </a:lnTo>
                  <a:lnTo>
                    <a:pt x="103" y="57"/>
                  </a:lnTo>
                  <a:lnTo>
                    <a:pt x="103" y="57"/>
                  </a:lnTo>
                  <a:lnTo>
                    <a:pt x="125" y="43"/>
                  </a:lnTo>
                  <a:lnTo>
                    <a:pt x="147" y="31"/>
                  </a:lnTo>
                  <a:lnTo>
                    <a:pt x="169" y="20"/>
                  </a:lnTo>
                  <a:lnTo>
                    <a:pt x="190" y="12"/>
                  </a:lnTo>
                  <a:lnTo>
                    <a:pt x="211" y="7"/>
                  </a:lnTo>
                  <a:lnTo>
                    <a:pt x="232" y="3"/>
                  </a:lnTo>
                  <a:lnTo>
                    <a:pt x="252" y="1"/>
                  </a:lnTo>
                  <a:lnTo>
                    <a:pt x="273" y="0"/>
                  </a:lnTo>
                  <a:lnTo>
                    <a:pt x="273" y="0"/>
                  </a:lnTo>
                  <a:lnTo>
                    <a:pt x="279" y="0"/>
                  </a:lnTo>
                  <a:lnTo>
                    <a:pt x="284" y="1"/>
                  </a:lnTo>
                  <a:lnTo>
                    <a:pt x="288" y="3"/>
                  </a:lnTo>
                  <a:lnTo>
                    <a:pt x="292" y="6"/>
                  </a:lnTo>
                  <a:lnTo>
                    <a:pt x="295" y="8"/>
                  </a:lnTo>
                  <a:lnTo>
                    <a:pt x="297" y="12"/>
                  </a:lnTo>
                  <a:lnTo>
                    <a:pt x="298" y="16"/>
                  </a:lnTo>
                  <a:lnTo>
                    <a:pt x="298" y="22"/>
                  </a:lnTo>
                  <a:lnTo>
                    <a:pt x="298" y="71"/>
                  </a:lnTo>
                  <a:lnTo>
                    <a:pt x="298" y="71"/>
                  </a:lnTo>
                  <a:lnTo>
                    <a:pt x="298" y="76"/>
                  </a:lnTo>
                  <a:lnTo>
                    <a:pt x="297" y="80"/>
                  </a:lnTo>
                  <a:lnTo>
                    <a:pt x="295" y="84"/>
                  </a:lnTo>
                  <a:lnTo>
                    <a:pt x="292" y="86"/>
                  </a:lnTo>
                  <a:lnTo>
                    <a:pt x="288" y="88"/>
                  </a:lnTo>
                  <a:lnTo>
                    <a:pt x="284" y="90"/>
                  </a:lnTo>
                  <a:lnTo>
                    <a:pt x="279" y="92"/>
                  </a:lnTo>
                  <a:lnTo>
                    <a:pt x="273" y="92"/>
                  </a:lnTo>
                  <a:lnTo>
                    <a:pt x="273" y="9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2" name="Freeform 184"/>
            <p:cNvSpPr>
              <a:spLocks noEditPoints="1"/>
            </p:cNvSpPr>
            <p:nvPr/>
          </p:nvSpPr>
          <p:spPr bwMode="auto">
            <a:xfrm>
              <a:off x="5026372" y="4516673"/>
              <a:ext cx="96778" cy="134776"/>
            </a:xfrm>
            <a:custGeom>
              <a:avLst/>
              <a:gdLst>
                <a:gd name="T0" fmla="*/ 408 w 488"/>
                <a:gd name="T1" fmla="*/ 672 h 681"/>
                <a:gd name="T2" fmla="*/ 394 w 488"/>
                <a:gd name="T3" fmla="*/ 667 h 681"/>
                <a:gd name="T4" fmla="*/ 386 w 488"/>
                <a:gd name="T5" fmla="*/ 657 h 681"/>
                <a:gd name="T6" fmla="*/ 384 w 488"/>
                <a:gd name="T7" fmla="*/ 622 h 681"/>
                <a:gd name="T8" fmla="*/ 340 w 488"/>
                <a:gd name="T9" fmla="*/ 644 h 681"/>
                <a:gd name="T10" fmla="*/ 271 w 488"/>
                <a:gd name="T11" fmla="*/ 671 h 681"/>
                <a:gd name="T12" fmla="*/ 198 w 488"/>
                <a:gd name="T13" fmla="*/ 681 h 681"/>
                <a:gd name="T14" fmla="*/ 160 w 488"/>
                <a:gd name="T15" fmla="*/ 679 h 681"/>
                <a:gd name="T16" fmla="*/ 107 w 488"/>
                <a:gd name="T17" fmla="*/ 665 h 681"/>
                <a:gd name="T18" fmla="*/ 61 w 488"/>
                <a:gd name="T19" fmla="*/ 640 h 681"/>
                <a:gd name="T20" fmla="*/ 26 w 488"/>
                <a:gd name="T21" fmla="*/ 597 h 681"/>
                <a:gd name="T22" fmla="*/ 5 w 488"/>
                <a:gd name="T23" fmla="*/ 537 h 681"/>
                <a:gd name="T24" fmla="*/ 0 w 488"/>
                <a:gd name="T25" fmla="*/ 470 h 681"/>
                <a:gd name="T26" fmla="*/ 5 w 488"/>
                <a:gd name="T27" fmla="*/ 424 h 681"/>
                <a:gd name="T28" fmla="*/ 26 w 488"/>
                <a:gd name="T29" fmla="*/ 367 h 681"/>
                <a:gd name="T30" fmla="*/ 43 w 488"/>
                <a:gd name="T31" fmla="*/ 344 h 681"/>
                <a:gd name="T32" fmla="*/ 66 w 488"/>
                <a:gd name="T33" fmla="*/ 323 h 681"/>
                <a:gd name="T34" fmla="*/ 129 w 488"/>
                <a:gd name="T35" fmla="*/ 293 h 681"/>
                <a:gd name="T36" fmla="*/ 217 w 488"/>
                <a:gd name="T37" fmla="*/ 277 h 681"/>
                <a:gd name="T38" fmla="*/ 381 w 488"/>
                <a:gd name="T39" fmla="*/ 275 h 681"/>
                <a:gd name="T40" fmla="*/ 381 w 488"/>
                <a:gd name="T41" fmla="*/ 209 h 681"/>
                <a:gd name="T42" fmla="*/ 374 w 488"/>
                <a:gd name="T43" fmla="*/ 163 h 681"/>
                <a:gd name="T44" fmla="*/ 360 w 488"/>
                <a:gd name="T45" fmla="*/ 129 h 681"/>
                <a:gd name="T46" fmla="*/ 334 w 488"/>
                <a:gd name="T47" fmla="*/ 107 h 681"/>
                <a:gd name="T48" fmla="*/ 299 w 488"/>
                <a:gd name="T49" fmla="*/ 94 h 681"/>
                <a:gd name="T50" fmla="*/ 252 w 488"/>
                <a:gd name="T51" fmla="*/ 90 h 681"/>
                <a:gd name="T52" fmla="*/ 148 w 488"/>
                <a:gd name="T53" fmla="*/ 93 h 681"/>
                <a:gd name="T54" fmla="*/ 67 w 488"/>
                <a:gd name="T55" fmla="*/ 100 h 681"/>
                <a:gd name="T56" fmla="*/ 53 w 488"/>
                <a:gd name="T57" fmla="*/ 100 h 681"/>
                <a:gd name="T58" fmla="*/ 44 w 488"/>
                <a:gd name="T59" fmla="*/ 94 h 681"/>
                <a:gd name="T60" fmla="*/ 39 w 488"/>
                <a:gd name="T61" fmla="*/ 80 h 681"/>
                <a:gd name="T62" fmla="*/ 39 w 488"/>
                <a:gd name="T63" fmla="*/ 33 h 681"/>
                <a:gd name="T64" fmla="*/ 46 w 488"/>
                <a:gd name="T65" fmla="*/ 23 h 681"/>
                <a:gd name="T66" fmla="*/ 65 w 488"/>
                <a:gd name="T67" fmla="*/ 16 h 681"/>
                <a:gd name="T68" fmla="*/ 146 w 488"/>
                <a:gd name="T69" fmla="*/ 4 h 681"/>
                <a:gd name="T70" fmla="*/ 252 w 488"/>
                <a:gd name="T71" fmla="*/ 0 h 681"/>
                <a:gd name="T72" fmla="*/ 337 w 488"/>
                <a:gd name="T73" fmla="*/ 9 h 681"/>
                <a:gd name="T74" fmla="*/ 401 w 488"/>
                <a:gd name="T75" fmla="*/ 34 h 681"/>
                <a:gd name="T76" fmla="*/ 446 w 488"/>
                <a:gd name="T77" fmla="*/ 76 h 681"/>
                <a:gd name="T78" fmla="*/ 474 w 488"/>
                <a:gd name="T79" fmla="*/ 131 h 681"/>
                <a:gd name="T80" fmla="*/ 487 w 488"/>
                <a:gd name="T81" fmla="*/ 201 h 681"/>
                <a:gd name="T82" fmla="*/ 488 w 488"/>
                <a:gd name="T83" fmla="*/ 648 h 681"/>
                <a:gd name="T84" fmla="*/ 483 w 488"/>
                <a:gd name="T85" fmla="*/ 662 h 681"/>
                <a:gd name="T86" fmla="*/ 473 w 488"/>
                <a:gd name="T87" fmla="*/ 670 h 681"/>
                <a:gd name="T88" fmla="*/ 463 w 488"/>
                <a:gd name="T89" fmla="*/ 672 h 681"/>
                <a:gd name="T90" fmla="*/ 292 w 488"/>
                <a:gd name="T91" fmla="*/ 351 h 681"/>
                <a:gd name="T92" fmla="*/ 221 w 488"/>
                <a:gd name="T93" fmla="*/ 354 h 681"/>
                <a:gd name="T94" fmla="*/ 169 w 488"/>
                <a:gd name="T95" fmla="*/ 366 h 681"/>
                <a:gd name="T96" fmla="*/ 135 w 488"/>
                <a:gd name="T97" fmla="*/ 385 h 681"/>
                <a:gd name="T98" fmla="*/ 115 w 488"/>
                <a:gd name="T99" fmla="*/ 415 h 681"/>
                <a:gd name="T100" fmla="*/ 107 w 488"/>
                <a:gd name="T101" fmla="*/ 454 h 681"/>
                <a:gd name="T102" fmla="*/ 107 w 488"/>
                <a:gd name="T103" fmla="*/ 484 h 681"/>
                <a:gd name="T104" fmla="*/ 112 w 488"/>
                <a:gd name="T105" fmla="*/ 526 h 681"/>
                <a:gd name="T106" fmla="*/ 124 w 488"/>
                <a:gd name="T107" fmla="*/ 557 h 681"/>
                <a:gd name="T108" fmla="*/ 144 w 488"/>
                <a:gd name="T109" fmla="*/ 577 h 681"/>
                <a:gd name="T110" fmla="*/ 171 w 488"/>
                <a:gd name="T111" fmla="*/ 588 h 681"/>
                <a:gd name="T112" fmla="*/ 218 w 488"/>
                <a:gd name="T113" fmla="*/ 594 h 681"/>
                <a:gd name="T114" fmla="*/ 259 w 488"/>
                <a:gd name="T115" fmla="*/ 591 h 681"/>
                <a:gd name="T116" fmla="*/ 319 w 488"/>
                <a:gd name="T117" fmla="*/ 574 h 681"/>
                <a:gd name="T118" fmla="*/ 381 w 488"/>
                <a:gd name="T119" fmla="*/ 54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681">
                  <a:moveTo>
                    <a:pt x="463" y="672"/>
                  </a:moveTo>
                  <a:lnTo>
                    <a:pt x="408" y="672"/>
                  </a:lnTo>
                  <a:lnTo>
                    <a:pt x="408" y="672"/>
                  </a:lnTo>
                  <a:lnTo>
                    <a:pt x="403" y="672"/>
                  </a:lnTo>
                  <a:lnTo>
                    <a:pt x="399" y="670"/>
                  </a:lnTo>
                  <a:lnTo>
                    <a:pt x="394" y="667"/>
                  </a:lnTo>
                  <a:lnTo>
                    <a:pt x="390" y="665"/>
                  </a:lnTo>
                  <a:lnTo>
                    <a:pt x="388" y="662"/>
                  </a:lnTo>
                  <a:lnTo>
                    <a:pt x="386" y="657"/>
                  </a:lnTo>
                  <a:lnTo>
                    <a:pt x="384" y="652"/>
                  </a:lnTo>
                  <a:lnTo>
                    <a:pt x="384" y="648"/>
                  </a:lnTo>
                  <a:lnTo>
                    <a:pt x="384" y="622"/>
                  </a:lnTo>
                  <a:lnTo>
                    <a:pt x="384" y="622"/>
                  </a:lnTo>
                  <a:lnTo>
                    <a:pt x="362" y="634"/>
                  </a:lnTo>
                  <a:lnTo>
                    <a:pt x="340" y="644"/>
                  </a:lnTo>
                  <a:lnTo>
                    <a:pt x="317" y="655"/>
                  </a:lnTo>
                  <a:lnTo>
                    <a:pt x="294" y="664"/>
                  </a:lnTo>
                  <a:lnTo>
                    <a:pt x="271" y="671"/>
                  </a:lnTo>
                  <a:lnTo>
                    <a:pt x="247" y="677"/>
                  </a:lnTo>
                  <a:lnTo>
                    <a:pt x="223" y="680"/>
                  </a:lnTo>
                  <a:lnTo>
                    <a:pt x="198" y="681"/>
                  </a:lnTo>
                  <a:lnTo>
                    <a:pt x="198" y="681"/>
                  </a:lnTo>
                  <a:lnTo>
                    <a:pt x="178" y="680"/>
                  </a:lnTo>
                  <a:lnTo>
                    <a:pt x="160" y="679"/>
                  </a:lnTo>
                  <a:lnTo>
                    <a:pt x="142" y="675"/>
                  </a:lnTo>
                  <a:lnTo>
                    <a:pt x="123" y="671"/>
                  </a:lnTo>
                  <a:lnTo>
                    <a:pt x="107" y="665"/>
                  </a:lnTo>
                  <a:lnTo>
                    <a:pt x="90" y="658"/>
                  </a:lnTo>
                  <a:lnTo>
                    <a:pt x="75" y="650"/>
                  </a:lnTo>
                  <a:lnTo>
                    <a:pt x="61" y="640"/>
                  </a:lnTo>
                  <a:lnTo>
                    <a:pt x="48" y="627"/>
                  </a:lnTo>
                  <a:lnTo>
                    <a:pt x="36" y="613"/>
                  </a:lnTo>
                  <a:lnTo>
                    <a:pt x="26" y="597"/>
                  </a:lnTo>
                  <a:lnTo>
                    <a:pt x="18" y="579"/>
                  </a:lnTo>
                  <a:lnTo>
                    <a:pt x="11" y="560"/>
                  </a:lnTo>
                  <a:lnTo>
                    <a:pt x="5" y="537"/>
                  </a:lnTo>
                  <a:lnTo>
                    <a:pt x="2" y="513"/>
                  </a:lnTo>
                  <a:lnTo>
                    <a:pt x="0" y="485"/>
                  </a:lnTo>
                  <a:lnTo>
                    <a:pt x="0" y="470"/>
                  </a:lnTo>
                  <a:lnTo>
                    <a:pt x="0" y="470"/>
                  </a:lnTo>
                  <a:lnTo>
                    <a:pt x="2" y="447"/>
                  </a:lnTo>
                  <a:lnTo>
                    <a:pt x="5" y="424"/>
                  </a:lnTo>
                  <a:lnTo>
                    <a:pt x="10" y="404"/>
                  </a:lnTo>
                  <a:lnTo>
                    <a:pt x="17" y="385"/>
                  </a:lnTo>
                  <a:lnTo>
                    <a:pt x="26" y="367"/>
                  </a:lnTo>
                  <a:lnTo>
                    <a:pt x="30" y="359"/>
                  </a:lnTo>
                  <a:lnTo>
                    <a:pt x="36" y="351"/>
                  </a:lnTo>
                  <a:lnTo>
                    <a:pt x="43" y="344"/>
                  </a:lnTo>
                  <a:lnTo>
                    <a:pt x="50" y="337"/>
                  </a:lnTo>
                  <a:lnTo>
                    <a:pt x="58" y="330"/>
                  </a:lnTo>
                  <a:lnTo>
                    <a:pt x="66" y="323"/>
                  </a:lnTo>
                  <a:lnTo>
                    <a:pt x="84" y="312"/>
                  </a:lnTo>
                  <a:lnTo>
                    <a:pt x="105" y="303"/>
                  </a:lnTo>
                  <a:lnTo>
                    <a:pt x="129" y="293"/>
                  </a:lnTo>
                  <a:lnTo>
                    <a:pt x="155" y="287"/>
                  </a:lnTo>
                  <a:lnTo>
                    <a:pt x="185" y="282"/>
                  </a:lnTo>
                  <a:lnTo>
                    <a:pt x="217" y="277"/>
                  </a:lnTo>
                  <a:lnTo>
                    <a:pt x="253" y="275"/>
                  </a:lnTo>
                  <a:lnTo>
                    <a:pt x="292" y="275"/>
                  </a:lnTo>
                  <a:lnTo>
                    <a:pt x="381" y="275"/>
                  </a:lnTo>
                  <a:lnTo>
                    <a:pt x="381" y="227"/>
                  </a:lnTo>
                  <a:lnTo>
                    <a:pt x="381" y="227"/>
                  </a:lnTo>
                  <a:lnTo>
                    <a:pt x="381" y="209"/>
                  </a:lnTo>
                  <a:lnTo>
                    <a:pt x="379" y="191"/>
                  </a:lnTo>
                  <a:lnTo>
                    <a:pt x="378" y="176"/>
                  </a:lnTo>
                  <a:lnTo>
                    <a:pt x="374" y="163"/>
                  </a:lnTo>
                  <a:lnTo>
                    <a:pt x="370" y="150"/>
                  </a:lnTo>
                  <a:lnTo>
                    <a:pt x="365" y="139"/>
                  </a:lnTo>
                  <a:lnTo>
                    <a:pt x="360" y="129"/>
                  </a:lnTo>
                  <a:lnTo>
                    <a:pt x="351" y="120"/>
                  </a:lnTo>
                  <a:lnTo>
                    <a:pt x="343" y="113"/>
                  </a:lnTo>
                  <a:lnTo>
                    <a:pt x="334" y="107"/>
                  </a:lnTo>
                  <a:lnTo>
                    <a:pt x="324" y="102"/>
                  </a:lnTo>
                  <a:lnTo>
                    <a:pt x="312" y="97"/>
                  </a:lnTo>
                  <a:lnTo>
                    <a:pt x="299" y="94"/>
                  </a:lnTo>
                  <a:lnTo>
                    <a:pt x="285" y="92"/>
                  </a:lnTo>
                  <a:lnTo>
                    <a:pt x="269" y="90"/>
                  </a:lnTo>
                  <a:lnTo>
                    <a:pt x="252" y="90"/>
                  </a:lnTo>
                  <a:lnTo>
                    <a:pt x="252" y="90"/>
                  </a:lnTo>
                  <a:lnTo>
                    <a:pt x="197" y="92"/>
                  </a:lnTo>
                  <a:lnTo>
                    <a:pt x="148" y="93"/>
                  </a:lnTo>
                  <a:lnTo>
                    <a:pt x="106" y="96"/>
                  </a:lnTo>
                  <a:lnTo>
                    <a:pt x="67" y="100"/>
                  </a:lnTo>
                  <a:lnTo>
                    <a:pt x="67" y="100"/>
                  </a:lnTo>
                  <a:lnTo>
                    <a:pt x="61" y="100"/>
                  </a:lnTo>
                  <a:lnTo>
                    <a:pt x="61" y="100"/>
                  </a:lnTo>
                  <a:lnTo>
                    <a:pt x="53" y="100"/>
                  </a:lnTo>
                  <a:lnTo>
                    <a:pt x="50" y="98"/>
                  </a:lnTo>
                  <a:lnTo>
                    <a:pt x="46" y="96"/>
                  </a:lnTo>
                  <a:lnTo>
                    <a:pt x="44" y="94"/>
                  </a:lnTo>
                  <a:lnTo>
                    <a:pt x="42" y="90"/>
                  </a:lnTo>
                  <a:lnTo>
                    <a:pt x="39" y="86"/>
                  </a:lnTo>
                  <a:lnTo>
                    <a:pt x="39" y="80"/>
                  </a:lnTo>
                  <a:lnTo>
                    <a:pt x="39" y="38"/>
                  </a:lnTo>
                  <a:lnTo>
                    <a:pt x="39" y="38"/>
                  </a:lnTo>
                  <a:lnTo>
                    <a:pt x="39" y="33"/>
                  </a:lnTo>
                  <a:lnTo>
                    <a:pt x="41" y="30"/>
                  </a:lnTo>
                  <a:lnTo>
                    <a:pt x="43" y="26"/>
                  </a:lnTo>
                  <a:lnTo>
                    <a:pt x="46" y="23"/>
                  </a:lnTo>
                  <a:lnTo>
                    <a:pt x="50" y="20"/>
                  </a:lnTo>
                  <a:lnTo>
                    <a:pt x="54" y="18"/>
                  </a:lnTo>
                  <a:lnTo>
                    <a:pt x="65" y="16"/>
                  </a:lnTo>
                  <a:lnTo>
                    <a:pt x="65" y="16"/>
                  </a:lnTo>
                  <a:lnTo>
                    <a:pt x="104" y="9"/>
                  </a:lnTo>
                  <a:lnTo>
                    <a:pt x="146" y="4"/>
                  </a:lnTo>
                  <a:lnTo>
                    <a:pt x="195" y="1"/>
                  </a:lnTo>
                  <a:lnTo>
                    <a:pt x="252" y="0"/>
                  </a:lnTo>
                  <a:lnTo>
                    <a:pt x="252" y="0"/>
                  </a:lnTo>
                  <a:lnTo>
                    <a:pt x="283" y="1"/>
                  </a:lnTo>
                  <a:lnTo>
                    <a:pt x="310" y="3"/>
                  </a:lnTo>
                  <a:lnTo>
                    <a:pt x="337" y="9"/>
                  </a:lnTo>
                  <a:lnTo>
                    <a:pt x="360" y="15"/>
                  </a:lnTo>
                  <a:lnTo>
                    <a:pt x="381" y="24"/>
                  </a:lnTo>
                  <a:lnTo>
                    <a:pt x="401" y="34"/>
                  </a:lnTo>
                  <a:lnTo>
                    <a:pt x="418" y="46"/>
                  </a:lnTo>
                  <a:lnTo>
                    <a:pt x="433" y="59"/>
                  </a:lnTo>
                  <a:lnTo>
                    <a:pt x="446" y="76"/>
                  </a:lnTo>
                  <a:lnTo>
                    <a:pt x="457" y="93"/>
                  </a:lnTo>
                  <a:lnTo>
                    <a:pt x="466" y="111"/>
                  </a:lnTo>
                  <a:lnTo>
                    <a:pt x="474" y="131"/>
                  </a:lnTo>
                  <a:lnTo>
                    <a:pt x="480" y="152"/>
                  </a:lnTo>
                  <a:lnTo>
                    <a:pt x="485" y="176"/>
                  </a:lnTo>
                  <a:lnTo>
                    <a:pt x="487" y="201"/>
                  </a:lnTo>
                  <a:lnTo>
                    <a:pt x="488" y="227"/>
                  </a:lnTo>
                  <a:lnTo>
                    <a:pt x="488" y="648"/>
                  </a:lnTo>
                  <a:lnTo>
                    <a:pt x="488" y="648"/>
                  </a:lnTo>
                  <a:lnTo>
                    <a:pt x="487" y="652"/>
                  </a:lnTo>
                  <a:lnTo>
                    <a:pt x="486" y="657"/>
                  </a:lnTo>
                  <a:lnTo>
                    <a:pt x="483" y="662"/>
                  </a:lnTo>
                  <a:lnTo>
                    <a:pt x="480" y="665"/>
                  </a:lnTo>
                  <a:lnTo>
                    <a:pt x="477" y="667"/>
                  </a:lnTo>
                  <a:lnTo>
                    <a:pt x="473" y="670"/>
                  </a:lnTo>
                  <a:lnTo>
                    <a:pt x="468" y="672"/>
                  </a:lnTo>
                  <a:lnTo>
                    <a:pt x="463" y="672"/>
                  </a:lnTo>
                  <a:lnTo>
                    <a:pt x="463" y="672"/>
                  </a:lnTo>
                  <a:close/>
                  <a:moveTo>
                    <a:pt x="381" y="351"/>
                  </a:moveTo>
                  <a:lnTo>
                    <a:pt x="292" y="351"/>
                  </a:lnTo>
                  <a:lnTo>
                    <a:pt x="292" y="351"/>
                  </a:lnTo>
                  <a:lnTo>
                    <a:pt x="265" y="351"/>
                  </a:lnTo>
                  <a:lnTo>
                    <a:pt x="243" y="353"/>
                  </a:lnTo>
                  <a:lnTo>
                    <a:pt x="221" y="354"/>
                  </a:lnTo>
                  <a:lnTo>
                    <a:pt x="201" y="358"/>
                  </a:lnTo>
                  <a:lnTo>
                    <a:pt x="184" y="361"/>
                  </a:lnTo>
                  <a:lnTo>
                    <a:pt x="169" y="366"/>
                  </a:lnTo>
                  <a:lnTo>
                    <a:pt x="156" y="371"/>
                  </a:lnTo>
                  <a:lnTo>
                    <a:pt x="145" y="378"/>
                  </a:lnTo>
                  <a:lnTo>
                    <a:pt x="135" y="385"/>
                  </a:lnTo>
                  <a:lnTo>
                    <a:pt x="127" y="394"/>
                  </a:lnTo>
                  <a:lnTo>
                    <a:pt x="121" y="404"/>
                  </a:lnTo>
                  <a:lnTo>
                    <a:pt x="115" y="415"/>
                  </a:lnTo>
                  <a:lnTo>
                    <a:pt x="112" y="427"/>
                  </a:lnTo>
                  <a:lnTo>
                    <a:pt x="109" y="439"/>
                  </a:lnTo>
                  <a:lnTo>
                    <a:pt x="107" y="454"/>
                  </a:lnTo>
                  <a:lnTo>
                    <a:pt x="107" y="469"/>
                  </a:lnTo>
                  <a:lnTo>
                    <a:pt x="107" y="484"/>
                  </a:lnTo>
                  <a:lnTo>
                    <a:pt x="107" y="484"/>
                  </a:lnTo>
                  <a:lnTo>
                    <a:pt x="107" y="500"/>
                  </a:lnTo>
                  <a:lnTo>
                    <a:pt x="109" y="514"/>
                  </a:lnTo>
                  <a:lnTo>
                    <a:pt x="112" y="526"/>
                  </a:lnTo>
                  <a:lnTo>
                    <a:pt x="115" y="538"/>
                  </a:lnTo>
                  <a:lnTo>
                    <a:pt x="119" y="548"/>
                  </a:lnTo>
                  <a:lnTo>
                    <a:pt x="124" y="557"/>
                  </a:lnTo>
                  <a:lnTo>
                    <a:pt x="130" y="564"/>
                  </a:lnTo>
                  <a:lnTo>
                    <a:pt x="137" y="571"/>
                  </a:lnTo>
                  <a:lnTo>
                    <a:pt x="144" y="577"/>
                  </a:lnTo>
                  <a:lnTo>
                    <a:pt x="152" y="581"/>
                  </a:lnTo>
                  <a:lnTo>
                    <a:pt x="161" y="586"/>
                  </a:lnTo>
                  <a:lnTo>
                    <a:pt x="171" y="588"/>
                  </a:lnTo>
                  <a:lnTo>
                    <a:pt x="182" y="591"/>
                  </a:lnTo>
                  <a:lnTo>
                    <a:pt x="193" y="593"/>
                  </a:lnTo>
                  <a:lnTo>
                    <a:pt x="218" y="594"/>
                  </a:lnTo>
                  <a:lnTo>
                    <a:pt x="218" y="594"/>
                  </a:lnTo>
                  <a:lnTo>
                    <a:pt x="239" y="593"/>
                  </a:lnTo>
                  <a:lnTo>
                    <a:pt x="259" y="591"/>
                  </a:lnTo>
                  <a:lnTo>
                    <a:pt x="279" y="587"/>
                  </a:lnTo>
                  <a:lnTo>
                    <a:pt x="299" y="581"/>
                  </a:lnTo>
                  <a:lnTo>
                    <a:pt x="319" y="574"/>
                  </a:lnTo>
                  <a:lnTo>
                    <a:pt x="339" y="566"/>
                  </a:lnTo>
                  <a:lnTo>
                    <a:pt x="360" y="556"/>
                  </a:lnTo>
                  <a:lnTo>
                    <a:pt x="381" y="546"/>
                  </a:lnTo>
                  <a:lnTo>
                    <a:pt x="381" y="35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3" name="Freeform 185"/>
            <p:cNvSpPr>
              <a:spLocks/>
            </p:cNvSpPr>
            <p:nvPr/>
          </p:nvSpPr>
          <p:spPr bwMode="auto">
            <a:xfrm>
              <a:off x="5139180" y="4488174"/>
              <a:ext cx="80153" cy="163275"/>
            </a:xfrm>
            <a:custGeom>
              <a:avLst/>
              <a:gdLst>
                <a:gd name="T0" fmla="*/ 383 w 404"/>
                <a:gd name="T1" fmla="*/ 818 h 825"/>
                <a:gd name="T2" fmla="*/ 343 w 404"/>
                <a:gd name="T3" fmla="*/ 823 h 825"/>
                <a:gd name="T4" fmla="*/ 304 w 404"/>
                <a:gd name="T5" fmla="*/ 825 h 825"/>
                <a:gd name="T6" fmla="*/ 284 w 404"/>
                <a:gd name="T7" fmla="*/ 824 h 825"/>
                <a:gd name="T8" fmla="*/ 247 w 404"/>
                <a:gd name="T9" fmla="*/ 821 h 825"/>
                <a:gd name="T10" fmla="*/ 216 w 404"/>
                <a:gd name="T11" fmla="*/ 814 h 825"/>
                <a:gd name="T12" fmla="*/ 191 w 404"/>
                <a:gd name="T13" fmla="*/ 802 h 825"/>
                <a:gd name="T14" fmla="*/ 170 w 404"/>
                <a:gd name="T15" fmla="*/ 784 h 825"/>
                <a:gd name="T16" fmla="*/ 156 w 404"/>
                <a:gd name="T17" fmla="*/ 759 h 825"/>
                <a:gd name="T18" fmla="*/ 145 w 404"/>
                <a:gd name="T19" fmla="*/ 727 h 825"/>
                <a:gd name="T20" fmla="*/ 141 w 404"/>
                <a:gd name="T21" fmla="*/ 686 h 825"/>
                <a:gd name="T22" fmla="*/ 140 w 404"/>
                <a:gd name="T23" fmla="*/ 241 h 825"/>
                <a:gd name="T24" fmla="*/ 23 w 404"/>
                <a:gd name="T25" fmla="*/ 229 h 825"/>
                <a:gd name="T26" fmla="*/ 9 w 404"/>
                <a:gd name="T27" fmla="*/ 224 h 825"/>
                <a:gd name="T28" fmla="*/ 3 w 404"/>
                <a:gd name="T29" fmla="*/ 218 h 825"/>
                <a:gd name="T30" fmla="*/ 0 w 404"/>
                <a:gd name="T31" fmla="*/ 212 h 825"/>
                <a:gd name="T32" fmla="*/ 0 w 404"/>
                <a:gd name="T33" fmla="*/ 174 h 825"/>
                <a:gd name="T34" fmla="*/ 0 w 404"/>
                <a:gd name="T35" fmla="*/ 169 h 825"/>
                <a:gd name="T36" fmla="*/ 3 w 404"/>
                <a:gd name="T37" fmla="*/ 161 h 825"/>
                <a:gd name="T38" fmla="*/ 9 w 404"/>
                <a:gd name="T39" fmla="*/ 155 h 825"/>
                <a:gd name="T40" fmla="*/ 18 w 404"/>
                <a:gd name="T41" fmla="*/ 153 h 825"/>
                <a:gd name="T42" fmla="*/ 140 w 404"/>
                <a:gd name="T43" fmla="*/ 152 h 825"/>
                <a:gd name="T44" fmla="*/ 140 w 404"/>
                <a:gd name="T45" fmla="*/ 34 h 825"/>
                <a:gd name="T46" fmla="*/ 141 w 404"/>
                <a:gd name="T47" fmla="*/ 26 h 825"/>
                <a:gd name="T48" fmla="*/ 145 w 404"/>
                <a:gd name="T49" fmla="*/ 18 h 825"/>
                <a:gd name="T50" fmla="*/ 152 w 404"/>
                <a:gd name="T51" fmla="*/ 13 h 825"/>
                <a:gd name="T52" fmla="*/ 161 w 404"/>
                <a:gd name="T53" fmla="*/ 10 h 825"/>
                <a:gd name="T54" fmla="*/ 224 w 404"/>
                <a:gd name="T55" fmla="*/ 0 h 825"/>
                <a:gd name="T56" fmla="*/ 228 w 404"/>
                <a:gd name="T57" fmla="*/ 0 h 825"/>
                <a:gd name="T58" fmla="*/ 235 w 404"/>
                <a:gd name="T59" fmla="*/ 2 h 825"/>
                <a:gd name="T60" fmla="*/ 240 w 404"/>
                <a:gd name="T61" fmla="*/ 6 h 825"/>
                <a:gd name="T62" fmla="*/ 244 w 404"/>
                <a:gd name="T63" fmla="*/ 12 h 825"/>
                <a:gd name="T64" fmla="*/ 246 w 404"/>
                <a:gd name="T65" fmla="*/ 20 h 825"/>
                <a:gd name="T66" fmla="*/ 376 w 404"/>
                <a:gd name="T67" fmla="*/ 152 h 825"/>
                <a:gd name="T68" fmla="*/ 382 w 404"/>
                <a:gd name="T69" fmla="*/ 153 h 825"/>
                <a:gd name="T70" fmla="*/ 390 w 404"/>
                <a:gd name="T71" fmla="*/ 156 h 825"/>
                <a:gd name="T72" fmla="*/ 396 w 404"/>
                <a:gd name="T73" fmla="*/ 163 h 825"/>
                <a:gd name="T74" fmla="*/ 400 w 404"/>
                <a:gd name="T75" fmla="*/ 171 h 825"/>
                <a:gd name="T76" fmla="*/ 400 w 404"/>
                <a:gd name="T77" fmla="*/ 217 h 825"/>
                <a:gd name="T78" fmla="*/ 400 w 404"/>
                <a:gd name="T79" fmla="*/ 222 h 825"/>
                <a:gd name="T80" fmla="*/ 396 w 404"/>
                <a:gd name="T81" fmla="*/ 231 h 825"/>
                <a:gd name="T82" fmla="*/ 390 w 404"/>
                <a:gd name="T83" fmla="*/ 238 h 825"/>
                <a:gd name="T84" fmla="*/ 382 w 404"/>
                <a:gd name="T85" fmla="*/ 241 h 825"/>
                <a:gd name="T86" fmla="*/ 246 w 404"/>
                <a:gd name="T87" fmla="*/ 241 h 825"/>
                <a:gd name="T88" fmla="*/ 246 w 404"/>
                <a:gd name="T89" fmla="*/ 662 h 825"/>
                <a:gd name="T90" fmla="*/ 250 w 404"/>
                <a:gd name="T91" fmla="*/ 702 h 825"/>
                <a:gd name="T92" fmla="*/ 254 w 404"/>
                <a:gd name="T93" fmla="*/ 716 h 825"/>
                <a:gd name="T94" fmla="*/ 260 w 404"/>
                <a:gd name="T95" fmla="*/ 725 h 825"/>
                <a:gd name="T96" fmla="*/ 269 w 404"/>
                <a:gd name="T97" fmla="*/ 732 h 825"/>
                <a:gd name="T98" fmla="*/ 281 w 404"/>
                <a:gd name="T99" fmla="*/ 737 h 825"/>
                <a:gd name="T100" fmla="*/ 310 w 404"/>
                <a:gd name="T101" fmla="*/ 739 h 825"/>
                <a:gd name="T102" fmla="*/ 378 w 404"/>
                <a:gd name="T103" fmla="*/ 739 h 825"/>
                <a:gd name="T104" fmla="*/ 394 w 404"/>
                <a:gd name="T105" fmla="*/ 741 h 825"/>
                <a:gd name="T106" fmla="*/ 400 w 404"/>
                <a:gd name="T107" fmla="*/ 745 h 825"/>
                <a:gd name="T108" fmla="*/ 403 w 404"/>
                <a:gd name="T109" fmla="*/ 752 h 825"/>
                <a:gd name="T110" fmla="*/ 404 w 404"/>
                <a:gd name="T111" fmla="*/ 798 h 825"/>
                <a:gd name="T112" fmla="*/ 402 w 404"/>
                <a:gd name="T113" fmla="*/ 806 h 825"/>
                <a:gd name="T114" fmla="*/ 399 w 404"/>
                <a:gd name="T115" fmla="*/ 811 h 825"/>
                <a:gd name="T116" fmla="*/ 392 w 404"/>
                <a:gd name="T117" fmla="*/ 816 h 825"/>
                <a:gd name="T118" fmla="*/ 383 w 404"/>
                <a:gd name="T119" fmla="*/ 818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3" y="818"/>
                  </a:moveTo>
                  <a:lnTo>
                    <a:pt x="383" y="818"/>
                  </a:lnTo>
                  <a:lnTo>
                    <a:pt x="363" y="821"/>
                  </a:lnTo>
                  <a:lnTo>
                    <a:pt x="343" y="823"/>
                  </a:lnTo>
                  <a:lnTo>
                    <a:pt x="322" y="824"/>
                  </a:lnTo>
                  <a:lnTo>
                    <a:pt x="304" y="825"/>
                  </a:lnTo>
                  <a:lnTo>
                    <a:pt x="304" y="825"/>
                  </a:lnTo>
                  <a:lnTo>
                    <a:pt x="284" y="824"/>
                  </a:lnTo>
                  <a:lnTo>
                    <a:pt x="265" y="823"/>
                  </a:lnTo>
                  <a:lnTo>
                    <a:pt x="247" y="821"/>
                  </a:lnTo>
                  <a:lnTo>
                    <a:pt x="231" y="818"/>
                  </a:lnTo>
                  <a:lnTo>
                    <a:pt x="216" y="814"/>
                  </a:lnTo>
                  <a:lnTo>
                    <a:pt x="203" y="808"/>
                  </a:lnTo>
                  <a:lnTo>
                    <a:pt x="191" y="802"/>
                  </a:lnTo>
                  <a:lnTo>
                    <a:pt x="180" y="793"/>
                  </a:lnTo>
                  <a:lnTo>
                    <a:pt x="170" y="784"/>
                  </a:lnTo>
                  <a:lnTo>
                    <a:pt x="162" y="772"/>
                  </a:lnTo>
                  <a:lnTo>
                    <a:pt x="156" y="759"/>
                  </a:lnTo>
                  <a:lnTo>
                    <a:pt x="150" y="744"/>
                  </a:lnTo>
                  <a:lnTo>
                    <a:pt x="145" y="727"/>
                  </a:lnTo>
                  <a:lnTo>
                    <a:pt x="142" y="708"/>
                  </a:lnTo>
                  <a:lnTo>
                    <a:pt x="141" y="686"/>
                  </a:lnTo>
                  <a:lnTo>
                    <a:pt x="140" y="662"/>
                  </a:lnTo>
                  <a:lnTo>
                    <a:pt x="140" y="241"/>
                  </a:lnTo>
                  <a:lnTo>
                    <a:pt x="23" y="229"/>
                  </a:lnTo>
                  <a:lnTo>
                    <a:pt x="23" y="229"/>
                  </a:lnTo>
                  <a:lnTo>
                    <a:pt x="13" y="226"/>
                  </a:lnTo>
                  <a:lnTo>
                    <a:pt x="9" y="224"/>
                  </a:lnTo>
                  <a:lnTo>
                    <a:pt x="6" y="222"/>
                  </a:lnTo>
                  <a:lnTo>
                    <a:pt x="3" y="218"/>
                  </a:lnTo>
                  <a:lnTo>
                    <a:pt x="1" y="215"/>
                  </a:lnTo>
                  <a:lnTo>
                    <a:pt x="0" y="212"/>
                  </a:lnTo>
                  <a:lnTo>
                    <a:pt x="0" y="207"/>
                  </a:lnTo>
                  <a:lnTo>
                    <a:pt x="0" y="174"/>
                  </a:lnTo>
                  <a:lnTo>
                    <a:pt x="0" y="174"/>
                  </a:lnTo>
                  <a:lnTo>
                    <a:pt x="0" y="169"/>
                  </a:lnTo>
                  <a:lnTo>
                    <a:pt x="1" y="164"/>
                  </a:lnTo>
                  <a:lnTo>
                    <a:pt x="3" y="161"/>
                  </a:lnTo>
                  <a:lnTo>
                    <a:pt x="6" y="158"/>
                  </a:lnTo>
                  <a:lnTo>
                    <a:pt x="9" y="155"/>
                  </a:lnTo>
                  <a:lnTo>
                    <a:pt x="13" y="154"/>
                  </a:lnTo>
                  <a:lnTo>
                    <a:pt x="18" y="153"/>
                  </a:lnTo>
                  <a:lnTo>
                    <a:pt x="23" y="152"/>
                  </a:lnTo>
                  <a:lnTo>
                    <a:pt x="140" y="152"/>
                  </a:lnTo>
                  <a:lnTo>
                    <a:pt x="140" y="34"/>
                  </a:lnTo>
                  <a:lnTo>
                    <a:pt x="140" y="34"/>
                  </a:lnTo>
                  <a:lnTo>
                    <a:pt x="140" y="29"/>
                  </a:lnTo>
                  <a:lnTo>
                    <a:pt x="141" y="26"/>
                  </a:lnTo>
                  <a:lnTo>
                    <a:pt x="143" y="21"/>
                  </a:lnTo>
                  <a:lnTo>
                    <a:pt x="145" y="18"/>
                  </a:lnTo>
                  <a:lnTo>
                    <a:pt x="149" y="15"/>
                  </a:lnTo>
                  <a:lnTo>
                    <a:pt x="152" y="13"/>
                  </a:lnTo>
                  <a:lnTo>
                    <a:pt x="157" y="11"/>
                  </a:lnTo>
                  <a:lnTo>
                    <a:pt x="161" y="10"/>
                  </a:lnTo>
                  <a:lnTo>
                    <a:pt x="224" y="0"/>
                  </a:lnTo>
                  <a:lnTo>
                    <a:pt x="224" y="0"/>
                  </a:lnTo>
                  <a:lnTo>
                    <a:pt x="228" y="0"/>
                  </a:lnTo>
                  <a:lnTo>
                    <a:pt x="228" y="0"/>
                  </a:lnTo>
                  <a:lnTo>
                    <a:pt x="231" y="0"/>
                  </a:lnTo>
                  <a:lnTo>
                    <a:pt x="235" y="2"/>
                  </a:lnTo>
                  <a:lnTo>
                    <a:pt x="238" y="4"/>
                  </a:lnTo>
                  <a:lnTo>
                    <a:pt x="240" y="6"/>
                  </a:lnTo>
                  <a:lnTo>
                    <a:pt x="243" y="8"/>
                  </a:lnTo>
                  <a:lnTo>
                    <a:pt x="244" y="12"/>
                  </a:lnTo>
                  <a:lnTo>
                    <a:pt x="245" y="17"/>
                  </a:lnTo>
                  <a:lnTo>
                    <a:pt x="246" y="20"/>
                  </a:lnTo>
                  <a:lnTo>
                    <a:pt x="246" y="152"/>
                  </a:lnTo>
                  <a:lnTo>
                    <a:pt x="376" y="152"/>
                  </a:lnTo>
                  <a:lnTo>
                    <a:pt x="376" y="152"/>
                  </a:lnTo>
                  <a:lnTo>
                    <a:pt x="382" y="153"/>
                  </a:lnTo>
                  <a:lnTo>
                    <a:pt x="385" y="154"/>
                  </a:lnTo>
                  <a:lnTo>
                    <a:pt x="390" y="156"/>
                  </a:lnTo>
                  <a:lnTo>
                    <a:pt x="393" y="159"/>
                  </a:lnTo>
                  <a:lnTo>
                    <a:pt x="396" y="163"/>
                  </a:lnTo>
                  <a:lnTo>
                    <a:pt x="399" y="167"/>
                  </a:lnTo>
                  <a:lnTo>
                    <a:pt x="400" y="171"/>
                  </a:lnTo>
                  <a:lnTo>
                    <a:pt x="400" y="176"/>
                  </a:lnTo>
                  <a:lnTo>
                    <a:pt x="400" y="217"/>
                  </a:lnTo>
                  <a:lnTo>
                    <a:pt x="400" y="217"/>
                  </a:lnTo>
                  <a:lnTo>
                    <a:pt x="400" y="222"/>
                  </a:lnTo>
                  <a:lnTo>
                    <a:pt x="399" y="226"/>
                  </a:lnTo>
                  <a:lnTo>
                    <a:pt x="396" y="231"/>
                  </a:lnTo>
                  <a:lnTo>
                    <a:pt x="393" y="234"/>
                  </a:lnTo>
                  <a:lnTo>
                    <a:pt x="390" y="238"/>
                  </a:lnTo>
                  <a:lnTo>
                    <a:pt x="385" y="239"/>
                  </a:lnTo>
                  <a:lnTo>
                    <a:pt x="382" y="241"/>
                  </a:lnTo>
                  <a:lnTo>
                    <a:pt x="376" y="241"/>
                  </a:lnTo>
                  <a:lnTo>
                    <a:pt x="246" y="241"/>
                  </a:lnTo>
                  <a:lnTo>
                    <a:pt x="246" y="662"/>
                  </a:lnTo>
                  <a:lnTo>
                    <a:pt x="246" y="662"/>
                  </a:lnTo>
                  <a:lnTo>
                    <a:pt x="246" y="685"/>
                  </a:lnTo>
                  <a:lnTo>
                    <a:pt x="250" y="702"/>
                  </a:lnTo>
                  <a:lnTo>
                    <a:pt x="251" y="709"/>
                  </a:lnTo>
                  <a:lnTo>
                    <a:pt x="254" y="716"/>
                  </a:lnTo>
                  <a:lnTo>
                    <a:pt x="257" y="721"/>
                  </a:lnTo>
                  <a:lnTo>
                    <a:pt x="260" y="725"/>
                  </a:lnTo>
                  <a:lnTo>
                    <a:pt x="265" y="729"/>
                  </a:lnTo>
                  <a:lnTo>
                    <a:pt x="269" y="732"/>
                  </a:lnTo>
                  <a:lnTo>
                    <a:pt x="275" y="735"/>
                  </a:lnTo>
                  <a:lnTo>
                    <a:pt x="281" y="737"/>
                  </a:lnTo>
                  <a:lnTo>
                    <a:pt x="294" y="738"/>
                  </a:lnTo>
                  <a:lnTo>
                    <a:pt x="310" y="739"/>
                  </a:lnTo>
                  <a:lnTo>
                    <a:pt x="378" y="739"/>
                  </a:lnTo>
                  <a:lnTo>
                    <a:pt x="378" y="739"/>
                  </a:lnTo>
                  <a:lnTo>
                    <a:pt x="390" y="740"/>
                  </a:lnTo>
                  <a:lnTo>
                    <a:pt x="394" y="741"/>
                  </a:lnTo>
                  <a:lnTo>
                    <a:pt x="398" y="743"/>
                  </a:lnTo>
                  <a:lnTo>
                    <a:pt x="400" y="745"/>
                  </a:lnTo>
                  <a:lnTo>
                    <a:pt x="402" y="748"/>
                  </a:lnTo>
                  <a:lnTo>
                    <a:pt x="403" y="752"/>
                  </a:lnTo>
                  <a:lnTo>
                    <a:pt x="404" y="755"/>
                  </a:lnTo>
                  <a:lnTo>
                    <a:pt x="404" y="798"/>
                  </a:lnTo>
                  <a:lnTo>
                    <a:pt x="404" y="798"/>
                  </a:lnTo>
                  <a:lnTo>
                    <a:pt x="402" y="806"/>
                  </a:lnTo>
                  <a:lnTo>
                    <a:pt x="401" y="809"/>
                  </a:lnTo>
                  <a:lnTo>
                    <a:pt x="399" y="811"/>
                  </a:lnTo>
                  <a:lnTo>
                    <a:pt x="396" y="814"/>
                  </a:lnTo>
                  <a:lnTo>
                    <a:pt x="392" y="816"/>
                  </a:lnTo>
                  <a:lnTo>
                    <a:pt x="383" y="818"/>
                  </a:lnTo>
                  <a:lnTo>
                    <a:pt x="383" y="81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4" name="Freeform 186"/>
            <p:cNvSpPr>
              <a:spLocks noEditPoints="1"/>
            </p:cNvSpPr>
            <p:nvPr/>
          </p:nvSpPr>
          <p:spPr bwMode="auto">
            <a:xfrm>
              <a:off x="5237145" y="4516673"/>
              <a:ext cx="105684" cy="134776"/>
            </a:xfrm>
            <a:custGeom>
              <a:avLst/>
              <a:gdLst>
                <a:gd name="T0" fmla="*/ 107 w 534"/>
                <a:gd name="T1" fmla="*/ 391 h 681"/>
                <a:gd name="T2" fmla="*/ 109 w 534"/>
                <a:gd name="T3" fmla="*/ 440 h 681"/>
                <a:gd name="T4" fmla="*/ 123 w 534"/>
                <a:gd name="T5" fmla="*/ 500 h 681"/>
                <a:gd name="T6" fmla="*/ 149 w 534"/>
                <a:gd name="T7" fmla="*/ 544 h 681"/>
                <a:gd name="T8" fmla="*/ 186 w 534"/>
                <a:gd name="T9" fmla="*/ 571 h 681"/>
                <a:gd name="T10" fmla="*/ 235 w 534"/>
                <a:gd name="T11" fmla="*/ 585 h 681"/>
                <a:gd name="T12" fmla="*/ 274 w 534"/>
                <a:gd name="T13" fmla="*/ 587 h 681"/>
                <a:gd name="T14" fmla="*/ 443 w 534"/>
                <a:gd name="T15" fmla="*/ 580 h 681"/>
                <a:gd name="T16" fmla="*/ 495 w 534"/>
                <a:gd name="T17" fmla="*/ 574 h 681"/>
                <a:gd name="T18" fmla="*/ 509 w 534"/>
                <a:gd name="T19" fmla="*/ 578 h 681"/>
                <a:gd name="T20" fmla="*/ 514 w 534"/>
                <a:gd name="T21" fmla="*/ 587 h 681"/>
                <a:gd name="T22" fmla="*/ 515 w 534"/>
                <a:gd name="T23" fmla="*/ 632 h 681"/>
                <a:gd name="T24" fmla="*/ 510 w 534"/>
                <a:gd name="T25" fmla="*/ 650 h 681"/>
                <a:gd name="T26" fmla="*/ 497 w 534"/>
                <a:gd name="T27" fmla="*/ 658 h 681"/>
                <a:gd name="T28" fmla="*/ 439 w 534"/>
                <a:gd name="T29" fmla="*/ 669 h 681"/>
                <a:gd name="T30" fmla="*/ 333 w 534"/>
                <a:gd name="T31" fmla="*/ 679 h 681"/>
                <a:gd name="T32" fmla="*/ 274 w 534"/>
                <a:gd name="T33" fmla="*/ 681 h 681"/>
                <a:gd name="T34" fmla="*/ 197 w 534"/>
                <a:gd name="T35" fmla="*/ 673 h 681"/>
                <a:gd name="T36" fmla="*/ 127 w 534"/>
                <a:gd name="T37" fmla="*/ 648 h 681"/>
                <a:gd name="T38" fmla="*/ 95 w 534"/>
                <a:gd name="T39" fmla="*/ 628 h 681"/>
                <a:gd name="T40" fmla="*/ 66 w 534"/>
                <a:gd name="T41" fmla="*/ 602 h 681"/>
                <a:gd name="T42" fmla="*/ 44 w 534"/>
                <a:gd name="T43" fmla="*/ 570 h 681"/>
                <a:gd name="T44" fmla="*/ 24 w 534"/>
                <a:gd name="T45" fmla="*/ 531 h 681"/>
                <a:gd name="T46" fmla="*/ 10 w 534"/>
                <a:gd name="T47" fmla="*/ 485 h 681"/>
                <a:gd name="T48" fmla="*/ 2 w 534"/>
                <a:gd name="T49" fmla="*/ 431 h 681"/>
                <a:gd name="T50" fmla="*/ 0 w 534"/>
                <a:gd name="T51" fmla="*/ 282 h 681"/>
                <a:gd name="T52" fmla="*/ 5 w 534"/>
                <a:gd name="T53" fmla="*/ 220 h 681"/>
                <a:gd name="T54" fmla="*/ 27 w 534"/>
                <a:gd name="T55" fmla="*/ 140 h 681"/>
                <a:gd name="T56" fmla="*/ 54 w 534"/>
                <a:gd name="T57" fmla="*/ 96 h 681"/>
                <a:gd name="T58" fmla="*/ 78 w 534"/>
                <a:gd name="T59" fmla="*/ 68 h 681"/>
                <a:gd name="T60" fmla="*/ 108 w 534"/>
                <a:gd name="T61" fmla="*/ 43 h 681"/>
                <a:gd name="T62" fmla="*/ 141 w 534"/>
                <a:gd name="T63" fmla="*/ 25 h 681"/>
                <a:gd name="T64" fmla="*/ 180 w 534"/>
                <a:gd name="T65" fmla="*/ 11 h 681"/>
                <a:gd name="T66" fmla="*/ 237 w 534"/>
                <a:gd name="T67" fmla="*/ 1 h 681"/>
                <a:gd name="T68" fmla="*/ 300 w 534"/>
                <a:gd name="T69" fmla="*/ 1 h 681"/>
                <a:gd name="T70" fmla="*/ 359 w 534"/>
                <a:gd name="T71" fmla="*/ 11 h 681"/>
                <a:gd name="T72" fmla="*/ 397 w 534"/>
                <a:gd name="T73" fmla="*/ 25 h 681"/>
                <a:gd name="T74" fmla="*/ 430 w 534"/>
                <a:gd name="T75" fmla="*/ 43 h 681"/>
                <a:gd name="T76" fmla="*/ 459 w 534"/>
                <a:gd name="T77" fmla="*/ 68 h 681"/>
                <a:gd name="T78" fmla="*/ 483 w 534"/>
                <a:gd name="T79" fmla="*/ 96 h 681"/>
                <a:gd name="T80" fmla="*/ 508 w 534"/>
                <a:gd name="T81" fmla="*/ 141 h 681"/>
                <a:gd name="T82" fmla="*/ 530 w 534"/>
                <a:gd name="T83" fmla="*/ 221 h 681"/>
                <a:gd name="T84" fmla="*/ 534 w 534"/>
                <a:gd name="T85" fmla="*/ 347 h 681"/>
                <a:gd name="T86" fmla="*/ 532 w 534"/>
                <a:gd name="T87" fmla="*/ 358 h 681"/>
                <a:gd name="T88" fmla="*/ 524 w 534"/>
                <a:gd name="T89" fmla="*/ 369 h 681"/>
                <a:gd name="T90" fmla="*/ 512 w 534"/>
                <a:gd name="T91" fmla="*/ 374 h 681"/>
                <a:gd name="T92" fmla="*/ 427 w 534"/>
                <a:gd name="T93" fmla="*/ 282 h 681"/>
                <a:gd name="T94" fmla="*/ 421 w 534"/>
                <a:gd name="T95" fmla="*/ 214 h 681"/>
                <a:gd name="T96" fmla="*/ 405 w 534"/>
                <a:gd name="T97" fmla="*/ 163 h 681"/>
                <a:gd name="T98" fmla="*/ 377 w 534"/>
                <a:gd name="T99" fmla="*/ 126 h 681"/>
                <a:gd name="T100" fmla="*/ 338 w 534"/>
                <a:gd name="T101" fmla="*/ 103 h 681"/>
                <a:gd name="T102" fmla="*/ 288 w 534"/>
                <a:gd name="T103" fmla="*/ 94 h 681"/>
                <a:gd name="T104" fmla="*/ 250 w 534"/>
                <a:gd name="T105" fmla="*/ 94 h 681"/>
                <a:gd name="T106" fmla="*/ 200 w 534"/>
                <a:gd name="T107" fmla="*/ 104 h 681"/>
                <a:gd name="T108" fmla="*/ 159 w 534"/>
                <a:gd name="T109" fmla="*/ 127 h 681"/>
                <a:gd name="T110" fmla="*/ 131 w 534"/>
                <a:gd name="T111" fmla="*/ 165 h 681"/>
                <a:gd name="T112" fmla="*/ 112 w 534"/>
                <a:gd name="T113" fmla="*/ 217 h 681"/>
                <a:gd name="T114" fmla="*/ 107 w 534"/>
                <a:gd name="T115" fmla="*/ 282 h 681"/>
                <a:gd name="T116" fmla="*/ 427 w 534"/>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4" h="681">
                  <a:moveTo>
                    <a:pt x="512" y="374"/>
                  </a:moveTo>
                  <a:lnTo>
                    <a:pt x="107" y="374"/>
                  </a:lnTo>
                  <a:lnTo>
                    <a:pt x="107" y="391"/>
                  </a:lnTo>
                  <a:lnTo>
                    <a:pt x="107" y="391"/>
                  </a:lnTo>
                  <a:lnTo>
                    <a:pt x="108" y="416"/>
                  </a:lnTo>
                  <a:lnTo>
                    <a:pt x="109" y="440"/>
                  </a:lnTo>
                  <a:lnTo>
                    <a:pt x="112" y="462"/>
                  </a:lnTo>
                  <a:lnTo>
                    <a:pt x="117" y="483"/>
                  </a:lnTo>
                  <a:lnTo>
                    <a:pt x="123" y="500"/>
                  </a:lnTo>
                  <a:lnTo>
                    <a:pt x="131" y="516"/>
                  </a:lnTo>
                  <a:lnTo>
                    <a:pt x="139" y="531"/>
                  </a:lnTo>
                  <a:lnTo>
                    <a:pt x="149" y="544"/>
                  </a:lnTo>
                  <a:lnTo>
                    <a:pt x="161" y="554"/>
                  </a:lnTo>
                  <a:lnTo>
                    <a:pt x="172" y="563"/>
                  </a:lnTo>
                  <a:lnTo>
                    <a:pt x="186" y="571"/>
                  </a:lnTo>
                  <a:lnTo>
                    <a:pt x="202" y="577"/>
                  </a:lnTo>
                  <a:lnTo>
                    <a:pt x="218" y="581"/>
                  </a:lnTo>
                  <a:lnTo>
                    <a:pt x="235" y="585"/>
                  </a:lnTo>
                  <a:lnTo>
                    <a:pt x="255" y="587"/>
                  </a:lnTo>
                  <a:lnTo>
                    <a:pt x="274" y="587"/>
                  </a:lnTo>
                  <a:lnTo>
                    <a:pt x="274" y="587"/>
                  </a:lnTo>
                  <a:lnTo>
                    <a:pt x="330" y="587"/>
                  </a:lnTo>
                  <a:lnTo>
                    <a:pt x="388" y="584"/>
                  </a:lnTo>
                  <a:lnTo>
                    <a:pt x="443" y="580"/>
                  </a:lnTo>
                  <a:lnTo>
                    <a:pt x="490" y="574"/>
                  </a:lnTo>
                  <a:lnTo>
                    <a:pt x="490" y="574"/>
                  </a:lnTo>
                  <a:lnTo>
                    <a:pt x="495" y="574"/>
                  </a:lnTo>
                  <a:lnTo>
                    <a:pt x="495" y="574"/>
                  </a:lnTo>
                  <a:lnTo>
                    <a:pt x="502" y="576"/>
                  </a:lnTo>
                  <a:lnTo>
                    <a:pt x="509" y="578"/>
                  </a:lnTo>
                  <a:lnTo>
                    <a:pt x="512" y="580"/>
                  </a:lnTo>
                  <a:lnTo>
                    <a:pt x="513" y="584"/>
                  </a:lnTo>
                  <a:lnTo>
                    <a:pt x="514" y="587"/>
                  </a:lnTo>
                  <a:lnTo>
                    <a:pt x="515" y="592"/>
                  </a:lnTo>
                  <a:lnTo>
                    <a:pt x="515" y="632"/>
                  </a:lnTo>
                  <a:lnTo>
                    <a:pt x="515" y="632"/>
                  </a:lnTo>
                  <a:lnTo>
                    <a:pt x="514" y="642"/>
                  </a:lnTo>
                  <a:lnTo>
                    <a:pt x="513" y="647"/>
                  </a:lnTo>
                  <a:lnTo>
                    <a:pt x="510" y="650"/>
                  </a:lnTo>
                  <a:lnTo>
                    <a:pt x="507" y="654"/>
                  </a:lnTo>
                  <a:lnTo>
                    <a:pt x="502" y="656"/>
                  </a:lnTo>
                  <a:lnTo>
                    <a:pt x="497" y="658"/>
                  </a:lnTo>
                  <a:lnTo>
                    <a:pt x="491" y="661"/>
                  </a:lnTo>
                  <a:lnTo>
                    <a:pt x="491" y="661"/>
                  </a:lnTo>
                  <a:lnTo>
                    <a:pt x="439" y="669"/>
                  </a:lnTo>
                  <a:lnTo>
                    <a:pt x="386" y="675"/>
                  </a:lnTo>
                  <a:lnTo>
                    <a:pt x="360" y="678"/>
                  </a:lnTo>
                  <a:lnTo>
                    <a:pt x="333" y="679"/>
                  </a:lnTo>
                  <a:lnTo>
                    <a:pt x="304" y="680"/>
                  </a:lnTo>
                  <a:lnTo>
                    <a:pt x="274" y="681"/>
                  </a:lnTo>
                  <a:lnTo>
                    <a:pt x="274" y="681"/>
                  </a:lnTo>
                  <a:lnTo>
                    <a:pt x="249" y="680"/>
                  </a:lnTo>
                  <a:lnTo>
                    <a:pt x="222" y="678"/>
                  </a:lnTo>
                  <a:lnTo>
                    <a:pt x="197" y="673"/>
                  </a:lnTo>
                  <a:lnTo>
                    <a:pt x="173" y="667"/>
                  </a:lnTo>
                  <a:lnTo>
                    <a:pt x="149" y="658"/>
                  </a:lnTo>
                  <a:lnTo>
                    <a:pt x="127" y="648"/>
                  </a:lnTo>
                  <a:lnTo>
                    <a:pt x="116" y="642"/>
                  </a:lnTo>
                  <a:lnTo>
                    <a:pt x="105" y="635"/>
                  </a:lnTo>
                  <a:lnTo>
                    <a:pt x="95" y="628"/>
                  </a:lnTo>
                  <a:lnTo>
                    <a:pt x="85" y="620"/>
                  </a:lnTo>
                  <a:lnTo>
                    <a:pt x="76" y="611"/>
                  </a:lnTo>
                  <a:lnTo>
                    <a:pt x="66" y="602"/>
                  </a:lnTo>
                  <a:lnTo>
                    <a:pt x="58" y="592"/>
                  </a:lnTo>
                  <a:lnTo>
                    <a:pt x="50" y="581"/>
                  </a:lnTo>
                  <a:lnTo>
                    <a:pt x="44" y="570"/>
                  </a:lnTo>
                  <a:lnTo>
                    <a:pt x="35" y="557"/>
                  </a:lnTo>
                  <a:lnTo>
                    <a:pt x="30" y="545"/>
                  </a:lnTo>
                  <a:lnTo>
                    <a:pt x="24" y="531"/>
                  </a:lnTo>
                  <a:lnTo>
                    <a:pt x="18" y="516"/>
                  </a:lnTo>
                  <a:lnTo>
                    <a:pt x="14" y="501"/>
                  </a:lnTo>
                  <a:lnTo>
                    <a:pt x="10" y="485"/>
                  </a:lnTo>
                  <a:lnTo>
                    <a:pt x="7" y="468"/>
                  </a:lnTo>
                  <a:lnTo>
                    <a:pt x="3" y="449"/>
                  </a:lnTo>
                  <a:lnTo>
                    <a:pt x="2" y="431"/>
                  </a:lnTo>
                  <a:lnTo>
                    <a:pt x="1" y="412"/>
                  </a:lnTo>
                  <a:lnTo>
                    <a:pt x="0" y="391"/>
                  </a:lnTo>
                  <a:lnTo>
                    <a:pt x="0" y="282"/>
                  </a:lnTo>
                  <a:lnTo>
                    <a:pt x="0" y="282"/>
                  </a:lnTo>
                  <a:lnTo>
                    <a:pt x="1" y="251"/>
                  </a:lnTo>
                  <a:lnTo>
                    <a:pt x="5" y="220"/>
                  </a:lnTo>
                  <a:lnTo>
                    <a:pt x="10" y="193"/>
                  </a:lnTo>
                  <a:lnTo>
                    <a:pt x="18" y="165"/>
                  </a:lnTo>
                  <a:lnTo>
                    <a:pt x="27" y="140"/>
                  </a:lnTo>
                  <a:lnTo>
                    <a:pt x="40" y="117"/>
                  </a:lnTo>
                  <a:lnTo>
                    <a:pt x="46" y="107"/>
                  </a:lnTo>
                  <a:lnTo>
                    <a:pt x="54" y="96"/>
                  </a:lnTo>
                  <a:lnTo>
                    <a:pt x="62" y="86"/>
                  </a:lnTo>
                  <a:lnTo>
                    <a:pt x="70" y="77"/>
                  </a:lnTo>
                  <a:lnTo>
                    <a:pt x="78" y="68"/>
                  </a:lnTo>
                  <a:lnTo>
                    <a:pt x="88" y="58"/>
                  </a:lnTo>
                  <a:lnTo>
                    <a:pt x="97" y="51"/>
                  </a:lnTo>
                  <a:lnTo>
                    <a:pt x="108" y="43"/>
                  </a:lnTo>
                  <a:lnTo>
                    <a:pt x="118" y="37"/>
                  </a:lnTo>
                  <a:lnTo>
                    <a:pt x="130" y="31"/>
                  </a:lnTo>
                  <a:lnTo>
                    <a:pt x="141" y="25"/>
                  </a:lnTo>
                  <a:lnTo>
                    <a:pt x="154" y="19"/>
                  </a:lnTo>
                  <a:lnTo>
                    <a:pt x="166" y="15"/>
                  </a:lnTo>
                  <a:lnTo>
                    <a:pt x="180" y="11"/>
                  </a:lnTo>
                  <a:lnTo>
                    <a:pt x="194" y="8"/>
                  </a:lnTo>
                  <a:lnTo>
                    <a:pt x="208" y="4"/>
                  </a:lnTo>
                  <a:lnTo>
                    <a:pt x="237" y="1"/>
                  </a:lnTo>
                  <a:lnTo>
                    <a:pt x="268" y="0"/>
                  </a:lnTo>
                  <a:lnTo>
                    <a:pt x="268" y="0"/>
                  </a:lnTo>
                  <a:lnTo>
                    <a:pt x="300" y="1"/>
                  </a:lnTo>
                  <a:lnTo>
                    <a:pt x="330" y="4"/>
                  </a:lnTo>
                  <a:lnTo>
                    <a:pt x="345" y="8"/>
                  </a:lnTo>
                  <a:lnTo>
                    <a:pt x="359" y="11"/>
                  </a:lnTo>
                  <a:lnTo>
                    <a:pt x="372" y="15"/>
                  </a:lnTo>
                  <a:lnTo>
                    <a:pt x="384" y="19"/>
                  </a:lnTo>
                  <a:lnTo>
                    <a:pt x="397" y="25"/>
                  </a:lnTo>
                  <a:lnTo>
                    <a:pt x="408" y="31"/>
                  </a:lnTo>
                  <a:lnTo>
                    <a:pt x="420" y="37"/>
                  </a:lnTo>
                  <a:lnTo>
                    <a:pt x="430" y="43"/>
                  </a:lnTo>
                  <a:lnTo>
                    <a:pt x="440" y="51"/>
                  </a:lnTo>
                  <a:lnTo>
                    <a:pt x="450" y="59"/>
                  </a:lnTo>
                  <a:lnTo>
                    <a:pt x="459" y="68"/>
                  </a:lnTo>
                  <a:lnTo>
                    <a:pt x="467" y="77"/>
                  </a:lnTo>
                  <a:lnTo>
                    <a:pt x="475" y="86"/>
                  </a:lnTo>
                  <a:lnTo>
                    <a:pt x="483" y="96"/>
                  </a:lnTo>
                  <a:lnTo>
                    <a:pt x="490" y="107"/>
                  </a:lnTo>
                  <a:lnTo>
                    <a:pt x="497" y="118"/>
                  </a:lnTo>
                  <a:lnTo>
                    <a:pt x="508" y="141"/>
                  </a:lnTo>
                  <a:lnTo>
                    <a:pt x="517" y="166"/>
                  </a:lnTo>
                  <a:lnTo>
                    <a:pt x="524" y="193"/>
                  </a:lnTo>
                  <a:lnTo>
                    <a:pt x="530" y="221"/>
                  </a:lnTo>
                  <a:lnTo>
                    <a:pt x="533" y="251"/>
                  </a:lnTo>
                  <a:lnTo>
                    <a:pt x="534" y="282"/>
                  </a:lnTo>
                  <a:lnTo>
                    <a:pt x="534" y="347"/>
                  </a:lnTo>
                  <a:lnTo>
                    <a:pt x="534" y="347"/>
                  </a:lnTo>
                  <a:lnTo>
                    <a:pt x="533" y="353"/>
                  </a:lnTo>
                  <a:lnTo>
                    <a:pt x="532" y="358"/>
                  </a:lnTo>
                  <a:lnTo>
                    <a:pt x="531" y="362"/>
                  </a:lnTo>
                  <a:lnTo>
                    <a:pt x="528" y="367"/>
                  </a:lnTo>
                  <a:lnTo>
                    <a:pt x="524" y="369"/>
                  </a:lnTo>
                  <a:lnTo>
                    <a:pt x="521" y="371"/>
                  </a:lnTo>
                  <a:lnTo>
                    <a:pt x="516" y="374"/>
                  </a:lnTo>
                  <a:lnTo>
                    <a:pt x="512" y="374"/>
                  </a:lnTo>
                  <a:lnTo>
                    <a:pt x="512" y="374"/>
                  </a:lnTo>
                  <a:close/>
                  <a:moveTo>
                    <a:pt x="427" y="282"/>
                  </a:moveTo>
                  <a:lnTo>
                    <a:pt x="427" y="282"/>
                  </a:lnTo>
                  <a:lnTo>
                    <a:pt x="425" y="258"/>
                  </a:lnTo>
                  <a:lnTo>
                    <a:pt x="424" y="235"/>
                  </a:lnTo>
                  <a:lnTo>
                    <a:pt x="421" y="214"/>
                  </a:lnTo>
                  <a:lnTo>
                    <a:pt x="416" y="195"/>
                  </a:lnTo>
                  <a:lnTo>
                    <a:pt x="412" y="178"/>
                  </a:lnTo>
                  <a:lnTo>
                    <a:pt x="405" y="163"/>
                  </a:lnTo>
                  <a:lnTo>
                    <a:pt x="397" y="149"/>
                  </a:lnTo>
                  <a:lnTo>
                    <a:pt x="388" y="136"/>
                  </a:lnTo>
                  <a:lnTo>
                    <a:pt x="377" y="126"/>
                  </a:lnTo>
                  <a:lnTo>
                    <a:pt x="365" y="117"/>
                  </a:lnTo>
                  <a:lnTo>
                    <a:pt x="352" y="109"/>
                  </a:lnTo>
                  <a:lnTo>
                    <a:pt x="338" y="103"/>
                  </a:lnTo>
                  <a:lnTo>
                    <a:pt x="322" y="98"/>
                  </a:lnTo>
                  <a:lnTo>
                    <a:pt x="306" y="95"/>
                  </a:lnTo>
                  <a:lnTo>
                    <a:pt x="288" y="94"/>
                  </a:lnTo>
                  <a:lnTo>
                    <a:pt x="268" y="93"/>
                  </a:lnTo>
                  <a:lnTo>
                    <a:pt x="268" y="93"/>
                  </a:lnTo>
                  <a:lnTo>
                    <a:pt x="250" y="94"/>
                  </a:lnTo>
                  <a:lnTo>
                    <a:pt x="232" y="95"/>
                  </a:lnTo>
                  <a:lnTo>
                    <a:pt x="214" y="98"/>
                  </a:lnTo>
                  <a:lnTo>
                    <a:pt x="200" y="104"/>
                  </a:lnTo>
                  <a:lnTo>
                    <a:pt x="185" y="110"/>
                  </a:lnTo>
                  <a:lnTo>
                    <a:pt x="172" y="118"/>
                  </a:lnTo>
                  <a:lnTo>
                    <a:pt x="159" y="127"/>
                  </a:lnTo>
                  <a:lnTo>
                    <a:pt x="149" y="139"/>
                  </a:lnTo>
                  <a:lnTo>
                    <a:pt x="139" y="151"/>
                  </a:lnTo>
                  <a:lnTo>
                    <a:pt x="131" y="165"/>
                  </a:lnTo>
                  <a:lnTo>
                    <a:pt x="123" y="181"/>
                  </a:lnTo>
                  <a:lnTo>
                    <a:pt x="117" y="197"/>
                  </a:lnTo>
                  <a:lnTo>
                    <a:pt x="112" y="217"/>
                  </a:lnTo>
                  <a:lnTo>
                    <a:pt x="109" y="236"/>
                  </a:lnTo>
                  <a:lnTo>
                    <a:pt x="108" y="259"/>
                  </a:lnTo>
                  <a:lnTo>
                    <a:pt x="107" y="282"/>
                  </a:lnTo>
                  <a:lnTo>
                    <a:pt x="107" y="293"/>
                  </a:lnTo>
                  <a:lnTo>
                    <a:pt x="427" y="293"/>
                  </a:lnTo>
                  <a:lnTo>
                    <a:pt x="427"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5" name="Freeform 187"/>
            <p:cNvSpPr>
              <a:spLocks noEditPoints="1"/>
            </p:cNvSpPr>
            <p:nvPr/>
          </p:nvSpPr>
          <p:spPr bwMode="auto">
            <a:xfrm>
              <a:off x="5368359" y="4518454"/>
              <a:ext cx="111621" cy="179306"/>
            </a:xfrm>
            <a:custGeom>
              <a:avLst/>
              <a:gdLst>
                <a:gd name="T0" fmla="*/ 523 w 566"/>
                <a:gd name="T1" fmla="*/ 121 h 906"/>
                <a:gd name="T2" fmla="*/ 542 w 566"/>
                <a:gd name="T3" fmla="*/ 224 h 906"/>
                <a:gd name="T4" fmla="*/ 517 w 566"/>
                <a:gd name="T5" fmla="*/ 330 h 906"/>
                <a:gd name="T6" fmla="*/ 418 w 566"/>
                <a:gd name="T7" fmla="*/ 409 h 906"/>
                <a:gd name="T8" fmla="*/ 274 w 566"/>
                <a:gd name="T9" fmla="*/ 430 h 906"/>
                <a:gd name="T10" fmla="*/ 162 w 566"/>
                <a:gd name="T11" fmla="*/ 416 h 906"/>
                <a:gd name="T12" fmla="*/ 116 w 566"/>
                <a:gd name="T13" fmla="*/ 419 h 906"/>
                <a:gd name="T14" fmla="*/ 104 w 566"/>
                <a:gd name="T15" fmla="*/ 447 h 906"/>
                <a:gd name="T16" fmla="*/ 124 w 566"/>
                <a:gd name="T17" fmla="*/ 479 h 906"/>
                <a:gd name="T18" fmla="*/ 407 w 566"/>
                <a:gd name="T19" fmla="*/ 556 h 906"/>
                <a:gd name="T20" fmla="*/ 510 w 566"/>
                <a:gd name="T21" fmla="*/ 611 h 906"/>
                <a:gd name="T22" fmla="*/ 553 w 566"/>
                <a:gd name="T23" fmla="*/ 709 h 906"/>
                <a:gd name="T24" fmla="*/ 538 w 566"/>
                <a:gd name="T25" fmla="*/ 797 h 906"/>
                <a:gd name="T26" fmla="*/ 452 w 566"/>
                <a:gd name="T27" fmla="*/ 877 h 906"/>
                <a:gd name="T28" fmla="*/ 277 w 566"/>
                <a:gd name="T29" fmla="*/ 906 h 906"/>
                <a:gd name="T30" fmla="*/ 128 w 566"/>
                <a:gd name="T31" fmla="*/ 885 h 906"/>
                <a:gd name="T32" fmla="*/ 26 w 566"/>
                <a:gd name="T33" fmla="*/ 811 h 906"/>
                <a:gd name="T34" fmla="*/ 0 w 566"/>
                <a:gd name="T35" fmla="*/ 703 h 906"/>
                <a:gd name="T36" fmla="*/ 9 w 566"/>
                <a:gd name="T37" fmla="*/ 643 h 906"/>
                <a:gd name="T38" fmla="*/ 75 w 566"/>
                <a:gd name="T39" fmla="*/ 549 h 906"/>
                <a:gd name="T40" fmla="*/ 33 w 566"/>
                <a:gd name="T41" fmla="*/ 518 h 906"/>
                <a:gd name="T42" fmla="*/ 12 w 566"/>
                <a:gd name="T43" fmla="*/ 451 h 906"/>
                <a:gd name="T44" fmla="*/ 31 w 566"/>
                <a:gd name="T45" fmla="*/ 391 h 906"/>
                <a:gd name="T46" fmla="*/ 36 w 566"/>
                <a:gd name="T47" fmla="*/ 336 h 906"/>
                <a:gd name="T48" fmla="*/ 6 w 566"/>
                <a:gd name="T49" fmla="*/ 224 h 906"/>
                <a:gd name="T50" fmla="*/ 18 w 566"/>
                <a:gd name="T51" fmla="*/ 135 h 906"/>
                <a:gd name="T52" fmla="*/ 97 w 566"/>
                <a:gd name="T53" fmla="*/ 40 h 906"/>
                <a:gd name="T54" fmla="*/ 236 w 566"/>
                <a:gd name="T55" fmla="*/ 1 h 906"/>
                <a:gd name="T56" fmla="*/ 554 w 566"/>
                <a:gd name="T57" fmla="*/ 4 h 906"/>
                <a:gd name="T58" fmla="*/ 566 w 566"/>
                <a:gd name="T59" fmla="*/ 58 h 906"/>
                <a:gd name="T60" fmla="*/ 557 w 566"/>
                <a:gd name="T61" fmla="*/ 77 h 906"/>
                <a:gd name="T62" fmla="*/ 446 w 566"/>
                <a:gd name="T63" fmla="*/ 701 h 906"/>
                <a:gd name="T64" fmla="*/ 422 w 566"/>
                <a:gd name="T65" fmla="*/ 659 h 906"/>
                <a:gd name="T66" fmla="*/ 299 w 566"/>
                <a:gd name="T67" fmla="*/ 615 h 906"/>
                <a:gd name="T68" fmla="*/ 120 w 566"/>
                <a:gd name="T69" fmla="*/ 628 h 906"/>
                <a:gd name="T70" fmla="*/ 104 w 566"/>
                <a:gd name="T71" fmla="*/ 713 h 906"/>
                <a:gd name="T72" fmla="*/ 124 w 566"/>
                <a:gd name="T73" fmla="*/ 778 h 906"/>
                <a:gd name="T74" fmla="*/ 194 w 566"/>
                <a:gd name="T75" fmla="*/ 815 h 906"/>
                <a:gd name="T76" fmla="*/ 301 w 566"/>
                <a:gd name="T77" fmla="*/ 823 h 906"/>
                <a:gd name="T78" fmla="*/ 404 w 566"/>
                <a:gd name="T79" fmla="*/ 802 h 906"/>
                <a:gd name="T80" fmla="*/ 443 w 566"/>
                <a:gd name="T81" fmla="*/ 752 h 906"/>
                <a:gd name="T82" fmla="*/ 437 w 566"/>
                <a:gd name="T83" fmla="*/ 214 h 906"/>
                <a:gd name="T84" fmla="*/ 420 w 566"/>
                <a:gd name="T85" fmla="*/ 141 h 906"/>
                <a:gd name="T86" fmla="*/ 354 w 566"/>
                <a:gd name="T87" fmla="*/ 95 h 906"/>
                <a:gd name="T88" fmla="*/ 250 w 566"/>
                <a:gd name="T89" fmla="*/ 86 h 906"/>
                <a:gd name="T90" fmla="*/ 151 w 566"/>
                <a:gd name="T91" fmla="*/ 116 h 906"/>
                <a:gd name="T92" fmla="*/ 114 w 566"/>
                <a:gd name="T93" fmla="*/ 177 h 906"/>
                <a:gd name="T94" fmla="*/ 111 w 566"/>
                <a:gd name="T95" fmla="*/ 234 h 906"/>
                <a:gd name="T96" fmla="*/ 133 w 566"/>
                <a:gd name="T97" fmla="*/ 296 h 906"/>
                <a:gd name="T98" fmla="*/ 207 w 566"/>
                <a:gd name="T99" fmla="*/ 339 h 906"/>
                <a:gd name="T100" fmla="*/ 319 w 566"/>
                <a:gd name="T101" fmla="*/ 344 h 906"/>
                <a:gd name="T102" fmla="*/ 405 w 566"/>
                <a:gd name="T103" fmla="*/ 312 h 906"/>
                <a:gd name="T104" fmla="*/ 436 w 566"/>
                <a:gd name="T105" fmla="*/ 2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6" h="906">
                  <a:moveTo>
                    <a:pt x="545" y="81"/>
                  </a:moveTo>
                  <a:lnTo>
                    <a:pt x="501" y="89"/>
                  </a:lnTo>
                  <a:lnTo>
                    <a:pt x="501" y="89"/>
                  </a:lnTo>
                  <a:lnTo>
                    <a:pt x="509" y="99"/>
                  </a:lnTo>
                  <a:lnTo>
                    <a:pt x="516" y="110"/>
                  </a:lnTo>
                  <a:lnTo>
                    <a:pt x="523" y="121"/>
                  </a:lnTo>
                  <a:lnTo>
                    <a:pt x="530" y="136"/>
                  </a:lnTo>
                  <a:lnTo>
                    <a:pt x="534" y="152"/>
                  </a:lnTo>
                  <a:lnTo>
                    <a:pt x="539" y="170"/>
                  </a:lnTo>
                  <a:lnTo>
                    <a:pt x="541" y="190"/>
                  </a:lnTo>
                  <a:lnTo>
                    <a:pt x="542" y="214"/>
                  </a:lnTo>
                  <a:lnTo>
                    <a:pt x="542" y="224"/>
                  </a:lnTo>
                  <a:lnTo>
                    <a:pt x="542" y="224"/>
                  </a:lnTo>
                  <a:lnTo>
                    <a:pt x="541" y="248"/>
                  </a:lnTo>
                  <a:lnTo>
                    <a:pt x="538" y="271"/>
                  </a:lnTo>
                  <a:lnTo>
                    <a:pt x="533" y="292"/>
                  </a:lnTo>
                  <a:lnTo>
                    <a:pt x="526" y="312"/>
                  </a:lnTo>
                  <a:lnTo>
                    <a:pt x="517" y="330"/>
                  </a:lnTo>
                  <a:lnTo>
                    <a:pt x="506" y="347"/>
                  </a:lnTo>
                  <a:lnTo>
                    <a:pt x="493" y="362"/>
                  </a:lnTo>
                  <a:lnTo>
                    <a:pt x="478" y="376"/>
                  </a:lnTo>
                  <a:lnTo>
                    <a:pt x="460" y="389"/>
                  </a:lnTo>
                  <a:lnTo>
                    <a:pt x="440" y="400"/>
                  </a:lnTo>
                  <a:lnTo>
                    <a:pt x="418" y="409"/>
                  </a:lnTo>
                  <a:lnTo>
                    <a:pt x="394" y="416"/>
                  </a:lnTo>
                  <a:lnTo>
                    <a:pt x="368" y="422"/>
                  </a:lnTo>
                  <a:lnTo>
                    <a:pt x="339" y="427"/>
                  </a:lnTo>
                  <a:lnTo>
                    <a:pt x="307" y="429"/>
                  </a:lnTo>
                  <a:lnTo>
                    <a:pt x="274" y="430"/>
                  </a:lnTo>
                  <a:lnTo>
                    <a:pt x="274" y="430"/>
                  </a:lnTo>
                  <a:lnTo>
                    <a:pt x="251" y="430"/>
                  </a:lnTo>
                  <a:lnTo>
                    <a:pt x="230" y="428"/>
                  </a:lnTo>
                  <a:lnTo>
                    <a:pt x="211" y="427"/>
                  </a:lnTo>
                  <a:lnTo>
                    <a:pt x="192" y="423"/>
                  </a:lnTo>
                  <a:lnTo>
                    <a:pt x="176" y="420"/>
                  </a:lnTo>
                  <a:lnTo>
                    <a:pt x="162" y="416"/>
                  </a:lnTo>
                  <a:lnTo>
                    <a:pt x="148" y="410"/>
                  </a:lnTo>
                  <a:lnTo>
                    <a:pt x="134" y="406"/>
                  </a:lnTo>
                  <a:lnTo>
                    <a:pt x="134" y="406"/>
                  </a:lnTo>
                  <a:lnTo>
                    <a:pt x="127" y="409"/>
                  </a:lnTo>
                  <a:lnTo>
                    <a:pt x="120" y="414"/>
                  </a:lnTo>
                  <a:lnTo>
                    <a:pt x="116" y="419"/>
                  </a:lnTo>
                  <a:lnTo>
                    <a:pt x="111" y="423"/>
                  </a:lnTo>
                  <a:lnTo>
                    <a:pt x="108" y="429"/>
                  </a:lnTo>
                  <a:lnTo>
                    <a:pt x="105" y="435"/>
                  </a:lnTo>
                  <a:lnTo>
                    <a:pt x="104" y="440"/>
                  </a:lnTo>
                  <a:lnTo>
                    <a:pt x="104" y="447"/>
                  </a:lnTo>
                  <a:lnTo>
                    <a:pt x="104" y="447"/>
                  </a:lnTo>
                  <a:lnTo>
                    <a:pt x="104" y="454"/>
                  </a:lnTo>
                  <a:lnTo>
                    <a:pt x="105" y="461"/>
                  </a:lnTo>
                  <a:lnTo>
                    <a:pt x="108" y="467"/>
                  </a:lnTo>
                  <a:lnTo>
                    <a:pt x="112" y="471"/>
                  </a:lnTo>
                  <a:lnTo>
                    <a:pt x="117" y="476"/>
                  </a:lnTo>
                  <a:lnTo>
                    <a:pt x="124" y="479"/>
                  </a:lnTo>
                  <a:lnTo>
                    <a:pt x="132" y="483"/>
                  </a:lnTo>
                  <a:lnTo>
                    <a:pt x="141" y="485"/>
                  </a:lnTo>
                  <a:lnTo>
                    <a:pt x="321" y="531"/>
                  </a:lnTo>
                  <a:lnTo>
                    <a:pt x="321" y="531"/>
                  </a:lnTo>
                  <a:lnTo>
                    <a:pt x="365" y="542"/>
                  </a:lnTo>
                  <a:lnTo>
                    <a:pt x="407" y="556"/>
                  </a:lnTo>
                  <a:lnTo>
                    <a:pt x="428" y="563"/>
                  </a:lnTo>
                  <a:lnTo>
                    <a:pt x="446" y="571"/>
                  </a:lnTo>
                  <a:lnTo>
                    <a:pt x="464" y="579"/>
                  </a:lnTo>
                  <a:lnTo>
                    <a:pt x="482" y="588"/>
                  </a:lnTo>
                  <a:lnTo>
                    <a:pt x="496" y="600"/>
                  </a:lnTo>
                  <a:lnTo>
                    <a:pt x="510" y="611"/>
                  </a:lnTo>
                  <a:lnTo>
                    <a:pt x="523" y="624"/>
                  </a:lnTo>
                  <a:lnTo>
                    <a:pt x="533" y="638"/>
                  </a:lnTo>
                  <a:lnTo>
                    <a:pt x="541" y="653"/>
                  </a:lnTo>
                  <a:lnTo>
                    <a:pt x="548" y="670"/>
                  </a:lnTo>
                  <a:lnTo>
                    <a:pt x="552" y="688"/>
                  </a:lnTo>
                  <a:lnTo>
                    <a:pt x="553" y="709"/>
                  </a:lnTo>
                  <a:lnTo>
                    <a:pt x="553" y="718"/>
                  </a:lnTo>
                  <a:lnTo>
                    <a:pt x="553" y="718"/>
                  </a:lnTo>
                  <a:lnTo>
                    <a:pt x="552" y="740"/>
                  </a:lnTo>
                  <a:lnTo>
                    <a:pt x="549" y="759"/>
                  </a:lnTo>
                  <a:lnTo>
                    <a:pt x="545" y="779"/>
                  </a:lnTo>
                  <a:lnTo>
                    <a:pt x="538" y="797"/>
                  </a:lnTo>
                  <a:lnTo>
                    <a:pt x="529" y="813"/>
                  </a:lnTo>
                  <a:lnTo>
                    <a:pt x="518" y="828"/>
                  </a:lnTo>
                  <a:lnTo>
                    <a:pt x="504" y="843"/>
                  </a:lnTo>
                  <a:lnTo>
                    <a:pt x="490" y="856"/>
                  </a:lnTo>
                  <a:lnTo>
                    <a:pt x="471" y="867"/>
                  </a:lnTo>
                  <a:lnTo>
                    <a:pt x="452" y="877"/>
                  </a:lnTo>
                  <a:lnTo>
                    <a:pt x="429" y="885"/>
                  </a:lnTo>
                  <a:lnTo>
                    <a:pt x="404" y="892"/>
                  </a:lnTo>
                  <a:lnTo>
                    <a:pt x="376" y="898"/>
                  </a:lnTo>
                  <a:lnTo>
                    <a:pt x="346" y="903"/>
                  </a:lnTo>
                  <a:lnTo>
                    <a:pt x="313" y="905"/>
                  </a:lnTo>
                  <a:lnTo>
                    <a:pt x="277" y="906"/>
                  </a:lnTo>
                  <a:lnTo>
                    <a:pt x="277" y="906"/>
                  </a:lnTo>
                  <a:lnTo>
                    <a:pt x="243" y="905"/>
                  </a:lnTo>
                  <a:lnTo>
                    <a:pt x="211" y="903"/>
                  </a:lnTo>
                  <a:lnTo>
                    <a:pt x="181" y="898"/>
                  </a:lnTo>
                  <a:lnTo>
                    <a:pt x="153" y="892"/>
                  </a:lnTo>
                  <a:lnTo>
                    <a:pt x="128" y="885"/>
                  </a:lnTo>
                  <a:lnTo>
                    <a:pt x="105" y="876"/>
                  </a:lnTo>
                  <a:lnTo>
                    <a:pt x="86" y="866"/>
                  </a:lnTo>
                  <a:lnTo>
                    <a:pt x="67" y="854"/>
                  </a:lnTo>
                  <a:lnTo>
                    <a:pt x="51" y="841"/>
                  </a:lnTo>
                  <a:lnTo>
                    <a:pt x="38" y="827"/>
                  </a:lnTo>
                  <a:lnTo>
                    <a:pt x="26" y="811"/>
                  </a:lnTo>
                  <a:lnTo>
                    <a:pt x="16" y="794"/>
                  </a:lnTo>
                  <a:lnTo>
                    <a:pt x="9" y="775"/>
                  </a:lnTo>
                  <a:lnTo>
                    <a:pt x="4" y="756"/>
                  </a:lnTo>
                  <a:lnTo>
                    <a:pt x="1" y="735"/>
                  </a:lnTo>
                  <a:lnTo>
                    <a:pt x="0" y="713"/>
                  </a:lnTo>
                  <a:lnTo>
                    <a:pt x="0" y="703"/>
                  </a:lnTo>
                  <a:lnTo>
                    <a:pt x="0" y="703"/>
                  </a:lnTo>
                  <a:lnTo>
                    <a:pt x="0" y="690"/>
                  </a:lnTo>
                  <a:lnTo>
                    <a:pt x="1" y="678"/>
                  </a:lnTo>
                  <a:lnTo>
                    <a:pt x="3" y="666"/>
                  </a:lnTo>
                  <a:lnTo>
                    <a:pt x="7" y="655"/>
                  </a:lnTo>
                  <a:lnTo>
                    <a:pt x="9" y="643"/>
                  </a:lnTo>
                  <a:lnTo>
                    <a:pt x="14" y="633"/>
                  </a:lnTo>
                  <a:lnTo>
                    <a:pt x="23" y="612"/>
                  </a:lnTo>
                  <a:lnTo>
                    <a:pt x="34" y="593"/>
                  </a:lnTo>
                  <a:lnTo>
                    <a:pt x="47" y="577"/>
                  </a:lnTo>
                  <a:lnTo>
                    <a:pt x="61" y="562"/>
                  </a:lnTo>
                  <a:lnTo>
                    <a:pt x="75" y="549"/>
                  </a:lnTo>
                  <a:lnTo>
                    <a:pt x="67" y="546"/>
                  </a:lnTo>
                  <a:lnTo>
                    <a:pt x="67" y="546"/>
                  </a:lnTo>
                  <a:lnTo>
                    <a:pt x="61" y="542"/>
                  </a:lnTo>
                  <a:lnTo>
                    <a:pt x="54" y="539"/>
                  </a:lnTo>
                  <a:lnTo>
                    <a:pt x="42" y="530"/>
                  </a:lnTo>
                  <a:lnTo>
                    <a:pt x="33" y="518"/>
                  </a:lnTo>
                  <a:lnTo>
                    <a:pt x="25" y="507"/>
                  </a:lnTo>
                  <a:lnTo>
                    <a:pt x="19" y="493"/>
                  </a:lnTo>
                  <a:lnTo>
                    <a:pt x="15" y="479"/>
                  </a:lnTo>
                  <a:lnTo>
                    <a:pt x="12" y="466"/>
                  </a:lnTo>
                  <a:lnTo>
                    <a:pt x="12" y="452"/>
                  </a:lnTo>
                  <a:lnTo>
                    <a:pt x="12" y="451"/>
                  </a:lnTo>
                  <a:lnTo>
                    <a:pt x="12" y="451"/>
                  </a:lnTo>
                  <a:lnTo>
                    <a:pt x="12" y="438"/>
                  </a:lnTo>
                  <a:lnTo>
                    <a:pt x="15" y="425"/>
                  </a:lnTo>
                  <a:lnTo>
                    <a:pt x="18" y="414"/>
                  </a:lnTo>
                  <a:lnTo>
                    <a:pt x="24" y="402"/>
                  </a:lnTo>
                  <a:lnTo>
                    <a:pt x="31" y="391"/>
                  </a:lnTo>
                  <a:lnTo>
                    <a:pt x="39" y="381"/>
                  </a:lnTo>
                  <a:lnTo>
                    <a:pt x="49" y="371"/>
                  </a:lnTo>
                  <a:lnTo>
                    <a:pt x="62" y="363"/>
                  </a:lnTo>
                  <a:lnTo>
                    <a:pt x="62" y="363"/>
                  </a:lnTo>
                  <a:lnTo>
                    <a:pt x="48" y="350"/>
                  </a:lnTo>
                  <a:lnTo>
                    <a:pt x="36" y="336"/>
                  </a:lnTo>
                  <a:lnTo>
                    <a:pt x="27" y="320"/>
                  </a:lnTo>
                  <a:lnTo>
                    <a:pt x="19" y="304"/>
                  </a:lnTo>
                  <a:lnTo>
                    <a:pt x="14" y="285"/>
                  </a:lnTo>
                  <a:lnTo>
                    <a:pt x="9" y="266"/>
                  </a:lnTo>
                  <a:lnTo>
                    <a:pt x="7" y="245"/>
                  </a:lnTo>
                  <a:lnTo>
                    <a:pt x="6" y="224"/>
                  </a:lnTo>
                  <a:lnTo>
                    <a:pt x="6" y="214"/>
                  </a:lnTo>
                  <a:lnTo>
                    <a:pt x="6" y="214"/>
                  </a:lnTo>
                  <a:lnTo>
                    <a:pt x="7" y="194"/>
                  </a:lnTo>
                  <a:lnTo>
                    <a:pt x="9" y="174"/>
                  </a:lnTo>
                  <a:lnTo>
                    <a:pt x="12" y="155"/>
                  </a:lnTo>
                  <a:lnTo>
                    <a:pt x="18" y="135"/>
                  </a:lnTo>
                  <a:lnTo>
                    <a:pt x="26" y="117"/>
                  </a:lnTo>
                  <a:lnTo>
                    <a:pt x="35" y="99"/>
                  </a:lnTo>
                  <a:lnTo>
                    <a:pt x="48" y="82"/>
                  </a:lnTo>
                  <a:lnTo>
                    <a:pt x="62" y="66"/>
                  </a:lnTo>
                  <a:lnTo>
                    <a:pt x="79" y="53"/>
                  </a:lnTo>
                  <a:lnTo>
                    <a:pt x="97" y="40"/>
                  </a:lnTo>
                  <a:lnTo>
                    <a:pt x="109" y="33"/>
                  </a:lnTo>
                  <a:lnTo>
                    <a:pt x="120" y="29"/>
                  </a:lnTo>
                  <a:lnTo>
                    <a:pt x="144" y="18"/>
                  </a:lnTo>
                  <a:lnTo>
                    <a:pt x="172" y="10"/>
                  </a:lnTo>
                  <a:lnTo>
                    <a:pt x="203" y="4"/>
                  </a:lnTo>
                  <a:lnTo>
                    <a:pt x="236" y="1"/>
                  </a:lnTo>
                  <a:lnTo>
                    <a:pt x="274" y="0"/>
                  </a:lnTo>
                  <a:lnTo>
                    <a:pt x="538" y="0"/>
                  </a:lnTo>
                  <a:lnTo>
                    <a:pt x="538" y="0"/>
                  </a:lnTo>
                  <a:lnTo>
                    <a:pt x="543" y="1"/>
                  </a:lnTo>
                  <a:lnTo>
                    <a:pt x="549" y="2"/>
                  </a:lnTo>
                  <a:lnTo>
                    <a:pt x="554" y="4"/>
                  </a:lnTo>
                  <a:lnTo>
                    <a:pt x="557" y="8"/>
                  </a:lnTo>
                  <a:lnTo>
                    <a:pt x="561" y="12"/>
                  </a:lnTo>
                  <a:lnTo>
                    <a:pt x="564" y="16"/>
                  </a:lnTo>
                  <a:lnTo>
                    <a:pt x="565" y="22"/>
                  </a:lnTo>
                  <a:lnTo>
                    <a:pt x="566" y="26"/>
                  </a:lnTo>
                  <a:lnTo>
                    <a:pt x="566" y="58"/>
                  </a:lnTo>
                  <a:lnTo>
                    <a:pt x="566" y="58"/>
                  </a:lnTo>
                  <a:lnTo>
                    <a:pt x="565" y="63"/>
                  </a:lnTo>
                  <a:lnTo>
                    <a:pt x="564" y="68"/>
                  </a:lnTo>
                  <a:lnTo>
                    <a:pt x="563" y="72"/>
                  </a:lnTo>
                  <a:lnTo>
                    <a:pt x="560" y="74"/>
                  </a:lnTo>
                  <a:lnTo>
                    <a:pt x="557" y="77"/>
                  </a:lnTo>
                  <a:lnTo>
                    <a:pt x="554" y="79"/>
                  </a:lnTo>
                  <a:lnTo>
                    <a:pt x="545" y="81"/>
                  </a:lnTo>
                  <a:lnTo>
                    <a:pt x="545" y="81"/>
                  </a:lnTo>
                  <a:close/>
                  <a:moveTo>
                    <a:pt x="446" y="709"/>
                  </a:moveTo>
                  <a:lnTo>
                    <a:pt x="446" y="709"/>
                  </a:lnTo>
                  <a:lnTo>
                    <a:pt x="446" y="701"/>
                  </a:lnTo>
                  <a:lnTo>
                    <a:pt x="445" y="693"/>
                  </a:lnTo>
                  <a:lnTo>
                    <a:pt x="443" y="685"/>
                  </a:lnTo>
                  <a:lnTo>
                    <a:pt x="439" y="678"/>
                  </a:lnTo>
                  <a:lnTo>
                    <a:pt x="435" y="672"/>
                  </a:lnTo>
                  <a:lnTo>
                    <a:pt x="429" y="665"/>
                  </a:lnTo>
                  <a:lnTo>
                    <a:pt x="422" y="659"/>
                  </a:lnTo>
                  <a:lnTo>
                    <a:pt x="414" y="655"/>
                  </a:lnTo>
                  <a:lnTo>
                    <a:pt x="405" y="649"/>
                  </a:lnTo>
                  <a:lnTo>
                    <a:pt x="393" y="644"/>
                  </a:lnTo>
                  <a:lnTo>
                    <a:pt x="368" y="634"/>
                  </a:lnTo>
                  <a:lnTo>
                    <a:pt x="337" y="625"/>
                  </a:lnTo>
                  <a:lnTo>
                    <a:pt x="299" y="615"/>
                  </a:lnTo>
                  <a:lnTo>
                    <a:pt x="163" y="579"/>
                  </a:lnTo>
                  <a:lnTo>
                    <a:pt x="163" y="579"/>
                  </a:lnTo>
                  <a:lnTo>
                    <a:pt x="150" y="591"/>
                  </a:lnTo>
                  <a:lnTo>
                    <a:pt x="139" y="603"/>
                  </a:lnTo>
                  <a:lnTo>
                    <a:pt x="128" y="616"/>
                  </a:lnTo>
                  <a:lnTo>
                    <a:pt x="120" y="628"/>
                  </a:lnTo>
                  <a:lnTo>
                    <a:pt x="113" y="644"/>
                  </a:lnTo>
                  <a:lnTo>
                    <a:pt x="108" y="662"/>
                  </a:lnTo>
                  <a:lnTo>
                    <a:pt x="104" y="681"/>
                  </a:lnTo>
                  <a:lnTo>
                    <a:pt x="104" y="703"/>
                  </a:lnTo>
                  <a:lnTo>
                    <a:pt x="104" y="713"/>
                  </a:lnTo>
                  <a:lnTo>
                    <a:pt x="104" y="713"/>
                  </a:lnTo>
                  <a:lnTo>
                    <a:pt x="104" y="726"/>
                  </a:lnTo>
                  <a:lnTo>
                    <a:pt x="105" y="737"/>
                  </a:lnTo>
                  <a:lnTo>
                    <a:pt x="108" y="749"/>
                  </a:lnTo>
                  <a:lnTo>
                    <a:pt x="112" y="759"/>
                  </a:lnTo>
                  <a:lnTo>
                    <a:pt x="117" y="770"/>
                  </a:lnTo>
                  <a:lnTo>
                    <a:pt x="124" y="778"/>
                  </a:lnTo>
                  <a:lnTo>
                    <a:pt x="131" y="787"/>
                  </a:lnTo>
                  <a:lnTo>
                    <a:pt x="140" y="794"/>
                  </a:lnTo>
                  <a:lnTo>
                    <a:pt x="151" y="800"/>
                  </a:lnTo>
                  <a:lnTo>
                    <a:pt x="164" y="806"/>
                  </a:lnTo>
                  <a:lnTo>
                    <a:pt x="178" y="812"/>
                  </a:lnTo>
                  <a:lnTo>
                    <a:pt x="194" y="815"/>
                  </a:lnTo>
                  <a:lnTo>
                    <a:pt x="212" y="819"/>
                  </a:lnTo>
                  <a:lnTo>
                    <a:pt x="231" y="821"/>
                  </a:lnTo>
                  <a:lnTo>
                    <a:pt x="253" y="823"/>
                  </a:lnTo>
                  <a:lnTo>
                    <a:pt x="277" y="823"/>
                  </a:lnTo>
                  <a:lnTo>
                    <a:pt x="277" y="823"/>
                  </a:lnTo>
                  <a:lnTo>
                    <a:pt x="301" y="823"/>
                  </a:lnTo>
                  <a:lnTo>
                    <a:pt x="324" y="821"/>
                  </a:lnTo>
                  <a:lnTo>
                    <a:pt x="344" y="820"/>
                  </a:lnTo>
                  <a:lnTo>
                    <a:pt x="362" y="817"/>
                  </a:lnTo>
                  <a:lnTo>
                    <a:pt x="377" y="812"/>
                  </a:lnTo>
                  <a:lnTo>
                    <a:pt x="391" y="807"/>
                  </a:lnTo>
                  <a:lnTo>
                    <a:pt x="404" y="802"/>
                  </a:lnTo>
                  <a:lnTo>
                    <a:pt x="414" y="796"/>
                  </a:lnTo>
                  <a:lnTo>
                    <a:pt x="422" y="789"/>
                  </a:lnTo>
                  <a:lnTo>
                    <a:pt x="429" y="781"/>
                  </a:lnTo>
                  <a:lnTo>
                    <a:pt x="435" y="772"/>
                  </a:lnTo>
                  <a:lnTo>
                    <a:pt x="439" y="763"/>
                  </a:lnTo>
                  <a:lnTo>
                    <a:pt x="443" y="752"/>
                  </a:lnTo>
                  <a:lnTo>
                    <a:pt x="445" y="742"/>
                  </a:lnTo>
                  <a:lnTo>
                    <a:pt x="446" y="731"/>
                  </a:lnTo>
                  <a:lnTo>
                    <a:pt x="446" y="718"/>
                  </a:lnTo>
                  <a:lnTo>
                    <a:pt x="446" y="709"/>
                  </a:lnTo>
                  <a:close/>
                  <a:moveTo>
                    <a:pt x="437" y="214"/>
                  </a:moveTo>
                  <a:lnTo>
                    <a:pt x="437" y="214"/>
                  </a:lnTo>
                  <a:lnTo>
                    <a:pt x="437" y="201"/>
                  </a:lnTo>
                  <a:lnTo>
                    <a:pt x="436" y="188"/>
                  </a:lnTo>
                  <a:lnTo>
                    <a:pt x="433" y="175"/>
                  </a:lnTo>
                  <a:lnTo>
                    <a:pt x="430" y="163"/>
                  </a:lnTo>
                  <a:lnTo>
                    <a:pt x="425" y="151"/>
                  </a:lnTo>
                  <a:lnTo>
                    <a:pt x="420" y="141"/>
                  </a:lnTo>
                  <a:lnTo>
                    <a:pt x="413" y="132"/>
                  </a:lnTo>
                  <a:lnTo>
                    <a:pt x="405" y="123"/>
                  </a:lnTo>
                  <a:lnTo>
                    <a:pt x="394" y="113"/>
                  </a:lnTo>
                  <a:lnTo>
                    <a:pt x="383" y="107"/>
                  </a:lnTo>
                  <a:lnTo>
                    <a:pt x="369" y="100"/>
                  </a:lnTo>
                  <a:lnTo>
                    <a:pt x="354" y="95"/>
                  </a:lnTo>
                  <a:lnTo>
                    <a:pt x="337" y="90"/>
                  </a:lnTo>
                  <a:lnTo>
                    <a:pt x="319" y="87"/>
                  </a:lnTo>
                  <a:lnTo>
                    <a:pt x="297" y="86"/>
                  </a:lnTo>
                  <a:lnTo>
                    <a:pt x="274" y="85"/>
                  </a:lnTo>
                  <a:lnTo>
                    <a:pt x="274" y="85"/>
                  </a:lnTo>
                  <a:lnTo>
                    <a:pt x="250" y="86"/>
                  </a:lnTo>
                  <a:lnTo>
                    <a:pt x="228" y="87"/>
                  </a:lnTo>
                  <a:lnTo>
                    <a:pt x="209" y="90"/>
                  </a:lnTo>
                  <a:lnTo>
                    <a:pt x="191" y="95"/>
                  </a:lnTo>
                  <a:lnTo>
                    <a:pt x="176" y="101"/>
                  </a:lnTo>
                  <a:lnTo>
                    <a:pt x="163" y="108"/>
                  </a:lnTo>
                  <a:lnTo>
                    <a:pt x="151" y="116"/>
                  </a:lnTo>
                  <a:lnTo>
                    <a:pt x="142" y="124"/>
                  </a:lnTo>
                  <a:lnTo>
                    <a:pt x="134" y="133"/>
                  </a:lnTo>
                  <a:lnTo>
                    <a:pt x="127" y="143"/>
                  </a:lnTo>
                  <a:lnTo>
                    <a:pt x="121" y="154"/>
                  </a:lnTo>
                  <a:lnTo>
                    <a:pt x="117" y="165"/>
                  </a:lnTo>
                  <a:lnTo>
                    <a:pt x="114" y="177"/>
                  </a:lnTo>
                  <a:lnTo>
                    <a:pt x="112" y="189"/>
                  </a:lnTo>
                  <a:lnTo>
                    <a:pt x="111" y="202"/>
                  </a:lnTo>
                  <a:lnTo>
                    <a:pt x="111" y="214"/>
                  </a:lnTo>
                  <a:lnTo>
                    <a:pt x="111" y="224"/>
                  </a:lnTo>
                  <a:lnTo>
                    <a:pt x="111" y="224"/>
                  </a:lnTo>
                  <a:lnTo>
                    <a:pt x="111" y="234"/>
                  </a:lnTo>
                  <a:lnTo>
                    <a:pt x="112" y="244"/>
                  </a:lnTo>
                  <a:lnTo>
                    <a:pt x="114" y="255"/>
                  </a:lnTo>
                  <a:lnTo>
                    <a:pt x="117" y="265"/>
                  </a:lnTo>
                  <a:lnTo>
                    <a:pt x="120" y="275"/>
                  </a:lnTo>
                  <a:lnTo>
                    <a:pt x="126" y="285"/>
                  </a:lnTo>
                  <a:lnTo>
                    <a:pt x="133" y="296"/>
                  </a:lnTo>
                  <a:lnTo>
                    <a:pt x="140" y="305"/>
                  </a:lnTo>
                  <a:lnTo>
                    <a:pt x="150" y="314"/>
                  </a:lnTo>
                  <a:lnTo>
                    <a:pt x="162" y="322"/>
                  </a:lnTo>
                  <a:lnTo>
                    <a:pt x="174" y="329"/>
                  </a:lnTo>
                  <a:lnTo>
                    <a:pt x="190" y="335"/>
                  </a:lnTo>
                  <a:lnTo>
                    <a:pt x="207" y="339"/>
                  </a:lnTo>
                  <a:lnTo>
                    <a:pt x="227" y="344"/>
                  </a:lnTo>
                  <a:lnTo>
                    <a:pt x="249" y="346"/>
                  </a:lnTo>
                  <a:lnTo>
                    <a:pt x="274" y="346"/>
                  </a:lnTo>
                  <a:lnTo>
                    <a:pt x="274" y="346"/>
                  </a:lnTo>
                  <a:lnTo>
                    <a:pt x="297" y="346"/>
                  </a:lnTo>
                  <a:lnTo>
                    <a:pt x="319" y="344"/>
                  </a:lnTo>
                  <a:lnTo>
                    <a:pt x="337" y="342"/>
                  </a:lnTo>
                  <a:lnTo>
                    <a:pt x="354" y="337"/>
                  </a:lnTo>
                  <a:lnTo>
                    <a:pt x="369" y="332"/>
                  </a:lnTo>
                  <a:lnTo>
                    <a:pt x="383" y="327"/>
                  </a:lnTo>
                  <a:lnTo>
                    <a:pt x="394" y="320"/>
                  </a:lnTo>
                  <a:lnTo>
                    <a:pt x="405" y="312"/>
                  </a:lnTo>
                  <a:lnTo>
                    <a:pt x="413" y="304"/>
                  </a:lnTo>
                  <a:lnTo>
                    <a:pt x="420" y="295"/>
                  </a:lnTo>
                  <a:lnTo>
                    <a:pt x="425" y="284"/>
                  </a:lnTo>
                  <a:lnTo>
                    <a:pt x="430" y="273"/>
                  </a:lnTo>
                  <a:lnTo>
                    <a:pt x="433" y="261"/>
                  </a:lnTo>
                  <a:lnTo>
                    <a:pt x="436" y="250"/>
                  </a:lnTo>
                  <a:lnTo>
                    <a:pt x="437" y="237"/>
                  </a:lnTo>
                  <a:lnTo>
                    <a:pt x="437" y="224"/>
                  </a:lnTo>
                  <a:lnTo>
                    <a:pt x="437" y="2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6" name="Freeform 188"/>
            <p:cNvSpPr>
              <a:spLocks noEditPoints="1"/>
            </p:cNvSpPr>
            <p:nvPr/>
          </p:nvSpPr>
          <p:spPr bwMode="auto">
            <a:xfrm>
              <a:off x="5507291" y="4468581"/>
              <a:ext cx="21968" cy="181088"/>
            </a:xfrm>
            <a:custGeom>
              <a:avLst/>
              <a:gdLst>
                <a:gd name="T0" fmla="*/ 25 w 110"/>
                <a:gd name="T1" fmla="*/ 145 h 915"/>
                <a:gd name="T2" fmla="*/ 19 w 110"/>
                <a:gd name="T3" fmla="*/ 144 h 915"/>
                <a:gd name="T4" fmla="*/ 11 w 110"/>
                <a:gd name="T5" fmla="*/ 141 h 915"/>
                <a:gd name="T6" fmla="*/ 4 w 110"/>
                <a:gd name="T7" fmla="*/ 134 h 915"/>
                <a:gd name="T8" fmla="*/ 1 w 110"/>
                <a:gd name="T9" fmla="*/ 126 h 915"/>
                <a:gd name="T10" fmla="*/ 0 w 110"/>
                <a:gd name="T11" fmla="*/ 24 h 915"/>
                <a:gd name="T12" fmla="*/ 1 w 110"/>
                <a:gd name="T13" fmla="*/ 19 h 915"/>
                <a:gd name="T14" fmla="*/ 4 w 110"/>
                <a:gd name="T15" fmla="*/ 11 h 915"/>
                <a:gd name="T16" fmla="*/ 11 w 110"/>
                <a:gd name="T17" fmla="*/ 4 h 915"/>
                <a:gd name="T18" fmla="*/ 19 w 110"/>
                <a:gd name="T19" fmla="*/ 1 h 915"/>
                <a:gd name="T20" fmla="*/ 86 w 110"/>
                <a:gd name="T21" fmla="*/ 0 h 915"/>
                <a:gd name="T22" fmla="*/ 91 w 110"/>
                <a:gd name="T23" fmla="*/ 1 h 915"/>
                <a:gd name="T24" fmla="*/ 100 w 110"/>
                <a:gd name="T25" fmla="*/ 4 h 915"/>
                <a:gd name="T26" fmla="*/ 107 w 110"/>
                <a:gd name="T27" fmla="*/ 11 h 915"/>
                <a:gd name="T28" fmla="*/ 110 w 110"/>
                <a:gd name="T29" fmla="*/ 19 h 915"/>
                <a:gd name="T30" fmla="*/ 110 w 110"/>
                <a:gd name="T31" fmla="*/ 121 h 915"/>
                <a:gd name="T32" fmla="*/ 110 w 110"/>
                <a:gd name="T33" fmla="*/ 126 h 915"/>
                <a:gd name="T34" fmla="*/ 107 w 110"/>
                <a:gd name="T35" fmla="*/ 134 h 915"/>
                <a:gd name="T36" fmla="*/ 100 w 110"/>
                <a:gd name="T37" fmla="*/ 141 h 915"/>
                <a:gd name="T38" fmla="*/ 91 w 110"/>
                <a:gd name="T39" fmla="*/ 144 h 915"/>
                <a:gd name="T40" fmla="*/ 86 w 110"/>
                <a:gd name="T41" fmla="*/ 145 h 915"/>
                <a:gd name="T42" fmla="*/ 26 w 110"/>
                <a:gd name="T43" fmla="*/ 915 h 915"/>
                <a:gd name="T44" fmla="*/ 21 w 110"/>
                <a:gd name="T45" fmla="*/ 915 h 915"/>
                <a:gd name="T46" fmla="*/ 13 w 110"/>
                <a:gd name="T47" fmla="*/ 910 h 915"/>
                <a:gd name="T48" fmla="*/ 6 w 110"/>
                <a:gd name="T49" fmla="*/ 905 h 915"/>
                <a:gd name="T50" fmla="*/ 2 w 110"/>
                <a:gd name="T51" fmla="*/ 895 h 915"/>
                <a:gd name="T52" fmla="*/ 2 w 110"/>
                <a:gd name="T53" fmla="*/ 275 h 915"/>
                <a:gd name="T54" fmla="*/ 2 w 110"/>
                <a:gd name="T55" fmla="*/ 270 h 915"/>
                <a:gd name="T56" fmla="*/ 6 w 110"/>
                <a:gd name="T57" fmla="*/ 262 h 915"/>
                <a:gd name="T58" fmla="*/ 13 w 110"/>
                <a:gd name="T59" fmla="*/ 255 h 915"/>
                <a:gd name="T60" fmla="*/ 21 w 110"/>
                <a:gd name="T61" fmla="*/ 252 h 915"/>
                <a:gd name="T62" fmla="*/ 84 w 110"/>
                <a:gd name="T63" fmla="*/ 251 h 915"/>
                <a:gd name="T64" fmla="*/ 88 w 110"/>
                <a:gd name="T65" fmla="*/ 252 h 915"/>
                <a:gd name="T66" fmla="*/ 97 w 110"/>
                <a:gd name="T67" fmla="*/ 255 h 915"/>
                <a:gd name="T68" fmla="*/ 104 w 110"/>
                <a:gd name="T69" fmla="*/ 262 h 915"/>
                <a:gd name="T70" fmla="*/ 108 w 110"/>
                <a:gd name="T71" fmla="*/ 270 h 915"/>
                <a:gd name="T72" fmla="*/ 108 w 110"/>
                <a:gd name="T73" fmla="*/ 891 h 915"/>
                <a:gd name="T74" fmla="*/ 108 w 110"/>
                <a:gd name="T75" fmla="*/ 895 h 915"/>
                <a:gd name="T76" fmla="*/ 104 w 110"/>
                <a:gd name="T77" fmla="*/ 905 h 915"/>
                <a:gd name="T78" fmla="*/ 97 w 110"/>
                <a:gd name="T79" fmla="*/ 910 h 915"/>
                <a:gd name="T80" fmla="*/ 88 w 110"/>
                <a:gd name="T81" fmla="*/ 915 h 915"/>
                <a:gd name="T82" fmla="*/ 84 w 110"/>
                <a:gd name="T83" fmla="*/ 91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5">
                  <a:moveTo>
                    <a:pt x="86" y="145"/>
                  </a:moveTo>
                  <a:lnTo>
                    <a:pt x="25" y="145"/>
                  </a:lnTo>
                  <a:lnTo>
                    <a:pt x="25" y="145"/>
                  </a:lnTo>
                  <a:lnTo>
                    <a:pt x="19" y="144"/>
                  </a:lnTo>
                  <a:lnTo>
                    <a:pt x="15" y="143"/>
                  </a:lnTo>
                  <a:lnTo>
                    <a:pt x="11" y="141"/>
                  </a:lnTo>
                  <a:lnTo>
                    <a:pt x="8" y="137"/>
                  </a:lnTo>
                  <a:lnTo>
                    <a:pt x="4" y="134"/>
                  </a:lnTo>
                  <a:lnTo>
                    <a:pt x="2" y="130"/>
                  </a:lnTo>
                  <a:lnTo>
                    <a:pt x="1" y="126"/>
                  </a:lnTo>
                  <a:lnTo>
                    <a:pt x="0" y="121"/>
                  </a:lnTo>
                  <a:lnTo>
                    <a:pt x="0" y="24"/>
                  </a:lnTo>
                  <a:lnTo>
                    <a:pt x="0" y="24"/>
                  </a:lnTo>
                  <a:lnTo>
                    <a:pt x="1" y="19"/>
                  </a:lnTo>
                  <a:lnTo>
                    <a:pt x="2" y="15"/>
                  </a:lnTo>
                  <a:lnTo>
                    <a:pt x="4" y="11"/>
                  </a:lnTo>
                  <a:lnTo>
                    <a:pt x="8" y="8"/>
                  </a:lnTo>
                  <a:lnTo>
                    <a:pt x="11" y="4"/>
                  </a:lnTo>
                  <a:lnTo>
                    <a:pt x="15" y="2"/>
                  </a:lnTo>
                  <a:lnTo>
                    <a:pt x="19" y="1"/>
                  </a:lnTo>
                  <a:lnTo>
                    <a:pt x="25" y="0"/>
                  </a:lnTo>
                  <a:lnTo>
                    <a:pt x="86" y="0"/>
                  </a:lnTo>
                  <a:lnTo>
                    <a:pt x="86" y="0"/>
                  </a:lnTo>
                  <a:lnTo>
                    <a:pt x="91" y="1"/>
                  </a:lnTo>
                  <a:lnTo>
                    <a:pt x="95" y="2"/>
                  </a:lnTo>
                  <a:lnTo>
                    <a:pt x="100" y="4"/>
                  </a:lnTo>
                  <a:lnTo>
                    <a:pt x="103" y="8"/>
                  </a:lnTo>
                  <a:lnTo>
                    <a:pt x="107" y="11"/>
                  </a:lnTo>
                  <a:lnTo>
                    <a:pt x="109" y="15"/>
                  </a:lnTo>
                  <a:lnTo>
                    <a:pt x="110" y="19"/>
                  </a:lnTo>
                  <a:lnTo>
                    <a:pt x="110" y="24"/>
                  </a:lnTo>
                  <a:lnTo>
                    <a:pt x="110" y="121"/>
                  </a:lnTo>
                  <a:lnTo>
                    <a:pt x="110" y="121"/>
                  </a:lnTo>
                  <a:lnTo>
                    <a:pt x="110" y="126"/>
                  </a:lnTo>
                  <a:lnTo>
                    <a:pt x="109" y="130"/>
                  </a:lnTo>
                  <a:lnTo>
                    <a:pt x="107" y="134"/>
                  </a:lnTo>
                  <a:lnTo>
                    <a:pt x="103" y="137"/>
                  </a:lnTo>
                  <a:lnTo>
                    <a:pt x="100" y="141"/>
                  </a:lnTo>
                  <a:lnTo>
                    <a:pt x="95" y="143"/>
                  </a:lnTo>
                  <a:lnTo>
                    <a:pt x="91" y="144"/>
                  </a:lnTo>
                  <a:lnTo>
                    <a:pt x="86" y="145"/>
                  </a:lnTo>
                  <a:lnTo>
                    <a:pt x="86" y="145"/>
                  </a:lnTo>
                  <a:close/>
                  <a:moveTo>
                    <a:pt x="84" y="915"/>
                  </a:moveTo>
                  <a:lnTo>
                    <a:pt x="26" y="915"/>
                  </a:lnTo>
                  <a:lnTo>
                    <a:pt x="26" y="915"/>
                  </a:lnTo>
                  <a:lnTo>
                    <a:pt x="21" y="915"/>
                  </a:lnTo>
                  <a:lnTo>
                    <a:pt x="16" y="913"/>
                  </a:lnTo>
                  <a:lnTo>
                    <a:pt x="13" y="910"/>
                  </a:lnTo>
                  <a:lnTo>
                    <a:pt x="9" y="908"/>
                  </a:lnTo>
                  <a:lnTo>
                    <a:pt x="6" y="905"/>
                  </a:lnTo>
                  <a:lnTo>
                    <a:pt x="3" y="900"/>
                  </a:lnTo>
                  <a:lnTo>
                    <a:pt x="2" y="895"/>
                  </a:lnTo>
                  <a:lnTo>
                    <a:pt x="2" y="891"/>
                  </a:lnTo>
                  <a:lnTo>
                    <a:pt x="2" y="275"/>
                  </a:lnTo>
                  <a:lnTo>
                    <a:pt x="2" y="275"/>
                  </a:lnTo>
                  <a:lnTo>
                    <a:pt x="2" y="270"/>
                  </a:lnTo>
                  <a:lnTo>
                    <a:pt x="3" y="266"/>
                  </a:lnTo>
                  <a:lnTo>
                    <a:pt x="6" y="262"/>
                  </a:lnTo>
                  <a:lnTo>
                    <a:pt x="9" y="258"/>
                  </a:lnTo>
                  <a:lnTo>
                    <a:pt x="13" y="255"/>
                  </a:lnTo>
                  <a:lnTo>
                    <a:pt x="16" y="253"/>
                  </a:lnTo>
                  <a:lnTo>
                    <a:pt x="21" y="252"/>
                  </a:lnTo>
                  <a:lnTo>
                    <a:pt x="26" y="251"/>
                  </a:lnTo>
                  <a:lnTo>
                    <a:pt x="84" y="251"/>
                  </a:lnTo>
                  <a:lnTo>
                    <a:pt x="84" y="251"/>
                  </a:lnTo>
                  <a:lnTo>
                    <a:pt x="88" y="252"/>
                  </a:lnTo>
                  <a:lnTo>
                    <a:pt x="93" y="253"/>
                  </a:lnTo>
                  <a:lnTo>
                    <a:pt x="97" y="255"/>
                  </a:lnTo>
                  <a:lnTo>
                    <a:pt x="101" y="258"/>
                  </a:lnTo>
                  <a:lnTo>
                    <a:pt x="104" y="262"/>
                  </a:lnTo>
                  <a:lnTo>
                    <a:pt x="105" y="266"/>
                  </a:lnTo>
                  <a:lnTo>
                    <a:pt x="108" y="270"/>
                  </a:lnTo>
                  <a:lnTo>
                    <a:pt x="108" y="275"/>
                  </a:lnTo>
                  <a:lnTo>
                    <a:pt x="108" y="891"/>
                  </a:lnTo>
                  <a:lnTo>
                    <a:pt x="108" y="891"/>
                  </a:lnTo>
                  <a:lnTo>
                    <a:pt x="108" y="895"/>
                  </a:lnTo>
                  <a:lnTo>
                    <a:pt x="105" y="900"/>
                  </a:lnTo>
                  <a:lnTo>
                    <a:pt x="104" y="905"/>
                  </a:lnTo>
                  <a:lnTo>
                    <a:pt x="101" y="908"/>
                  </a:lnTo>
                  <a:lnTo>
                    <a:pt x="97" y="910"/>
                  </a:lnTo>
                  <a:lnTo>
                    <a:pt x="93" y="913"/>
                  </a:lnTo>
                  <a:lnTo>
                    <a:pt x="88" y="915"/>
                  </a:lnTo>
                  <a:lnTo>
                    <a:pt x="84" y="915"/>
                  </a:lnTo>
                  <a:lnTo>
                    <a:pt x="84" y="915"/>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7" name="Freeform 189"/>
            <p:cNvSpPr>
              <a:spLocks noEditPoints="1"/>
            </p:cNvSpPr>
            <p:nvPr/>
          </p:nvSpPr>
          <p:spPr bwMode="auto">
            <a:xfrm>
              <a:off x="5559539" y="4516673"/>
              <a:ext cx="105684" cy="134776"/>
            </a:xfrm>
            <a:custGeom>
              <a:avLst/>
              <a:gdLst>
                <a:gd name="T0" fmla="*/ 107 w 533"/>
                <a:gd name="T1" fmla="*/ 391 h 681"/>
                <a:gd name="T2" fmla="*/ 109 w 533"/>
                <a:gd name="T3" fmla="*/ 440 h 681"/>
                <a:gd name="T4" fmla="*/ 123 w 533"/>
                <a:gd name="T5" fmla="*/ 500 h 681"/>
                <a:gd name="T6" fmla="*/ 148 w 533"/>
                <a:gd name="T7" fmla="*/ 544 h 681"/>
                <a:gd name="T8" fmla="*/ 186 w 533"/>
                <a:gd name="T9" fmla="*/ 571 h 681"/>
                <a:gd name="T10" fmla="*/ 235 w 533"/>
                <a:gd name="T11" fmla="*/ 585 h 681"/>
                <a:gd name="T12" fmla="*/ 274 w 533"/>
                <a:gd name="T13" fmla="*/ 587 h 681"/>
                <a:gd name="T14" fmla="*/ 441 w 533"/>
                <a:gd name="T15" fmla="*/ 580 h 681"/>
                <a:gd name="T16" fmla="*/ 494 w 533"/>
                <a:gd name="T17" fmla="*/ 574 h 681"/>
                <a:gd name="T18" fmla="*/ 508 w 533"/>
                <a:gd name="T19" fmla="*/ 578 h 681"/>
                <a:gd name="T20" fmla="*/ 514 w 533"/>
                <a:gd name="T21" fmla="*/ 587 h 681"/>
                <a:gd name="T22" fmla="*/ 514 w 533"/>
                <a:gd name="T23" fmla="*/ 632 h 681"/>
                <a:gd name="T24" fmla="*/ 509 w 533"/>
                <a:gd name="T25" fmla="*/ 650 h 681"/>
                <a:gd name="T26" fmla="*/ 497 w 533"/>
                <a:gd name="T27" fmla="*/ 658 h 681"/>
                <a:gd name="T28" fmla="*/ 438 w 533"/>
                <a:gd name="T29" fmla="*/ 669 h 681"/>
                <a:gd name="T30" fmla="*/ 333 w 533"/>
                <a:gd name="T31" fmla="*/ 679 h 681"/>
                <a:gd name="T32" fmla="*/ 274 w 533"/>
                <a:gd name="T33" fmla="*/ 681 h 681"/>
                <a:gd name="T34" fmla="*/ 197 w 533"/>
                <a:gd name="T35" fmla="*/ 673 h 681"/>
                <a:gd name="T36" fmla="*/ 126 w 533"/>
                <a:gd name="T37" fmla="*/ 648 h 681"/>
                <a:gd name="T38" fmla="*/ 95 w 533"/>
                <a:gd name="T39" fmla="*/ 628 h 681"/>
                <a:gd name="T40" fmla="*/ 66 w 533"/>
                <a:gd name="T41" fmla="*/ 602 h 681"/>
                <a:gd name="T42" fmla="*/ 42 w 533"/>
                <a:gd name="T43" fmla="*/ 570 h 681"/>
                <a:gd name="T44" fmla="*/ 23 w 533"/>
                <a:gd name="T45" fmla="*/ 531 h 681"/>
                <a:gd name="T46" fmla="*/ 9 w 533"/>
                <a:gd name="T47" fmla="*/ 485 h 681"/>
                <a:gd name="T48" fmla="*/ 1 w 533"/>
                <a:gd name="T49" fmla="*/ 431 h 681"/>
                <a:gd name="T50" fmla="*/ 0 w 533"/>
                <a:gd name="T51" fmla="*/ 282 h 681"/>
                <a:gd name="T52" fmla="*/ 4 w 533"/>
                <a:gd name="T53" fmla="*/ 220 h 681"/>
                <a:gd name="T54" fmla="*/ 27 w 533"/>
                <a:gd name="T55" fmla="*/ 140 h 681"/>
                <a:gd name="T56" fmla="*/ 53 w 533"/>
                <a:gd name="T57" fmla="*/ 96 h 681"/>
                <a:gd name="T58" fmla="*/ 78 w 533"/>
                <a:gd name="T59" fmla="*/ 68 h 681"/>
                <a:gd name="T60" fmla="*/ 108 w 533"/>
                <a:gd name="T61" fmla="*/ 43 h 681"/>
                <a:gd name="T62" fmla="*/ 141 w 533"/>
                <a:gd name="T63" fmla="*/ 25 h 681"/>
                <a:gd name="T64" fmla="*/ 179 w 533"/>
                <a:gd name="T65" fmla="*/ 11 h 681"/>
                <a:gd name="T66" fmla="*/ 236 w 533"/>
                <a:gd name="T67" fmla="*/ 1 h 681"/>
                <a:gd name="T68" fmla="*/ 300 w 533"/>
                <a:gd name="T69" fmla="*/ 1 h 681"/>
                <a:gd name="T70" fmla="*/ 358 w 533"/>
                <a:gd name="T71" fmla="*/ 11 h 681"/>
                <a:gd name="T72" fmla="*/ 396 w 533"/>
                <a:gd name="T73" fmla="*/ 25 h 681"/>
                <a:gd name="T74" fmla="*/ 429 w 533"/>
                <a:gd name="T75" fmla="*/ 43 h 681"/>
                <a:gd name="T76" fmla="*/ 459 w 533"/>
                <a:gd name="T77" fmla="*/ 68 h 681"/>
                <a:gd name="T78" fmla="*/ 483 w 533"/>
                <a:gd name="T79" fmla="*/ 96 h 681"/>
                <a:gd name="T80" fmla="*/ 507 w 533"/>
                <a:gd name="T81" fmla="*/ 141 h 681"/>
                <a:gd name="T82" fmla="*/ 529 w 533"/>
                <a:gd name="T83" fmla="*/ 221 h 681"/>
                <a:gd name="T84" fmla="*/ 533 w 533"/>
                <a:gd name="T85" fmla="*/ 347 h 681"/>
                <a:gd name="T86" fmla="*/ 532 w 533"/>
                <a:gd name="T87" fmla="*/ 358 h 681"/>
                <a:gd name="T88" fmla="*/ 524 w 533"/>
                <a:gd name="T89" fmla="*/ 369 h 681"/>
                <a:gd name="T90" fmla="*/ 510 w 533"/>
                <a:gd name="T91" fmla="*/ 374 h 681"/>
                <a:gd name="T92" fmla="*/ 425 w 533"/>
                <a:gd name="T93" fmla="*/ 282 h 681"/>
                <a:gd name="T94" fmla="*/ 421 w 533"/>
                <a:gd name="T95" fmla="*/ 214 h 681"/>
                <a:gd name="T96" fmla="*/ 404 w 533"/>
                <a:gd name="T97" fmla="*/ 163 h 681"/>
                <a:gd name="T98" fmla="*/ 376 w 533"/>
                <a:gd name="T99" fmla="*/ 126 h 681"/>
                <a:gd name="T100" fmla="*/ 337 w 533"/>
                <a:gd name="T101" fmla="*/ 103 h 681"/>
                <a:gd name="T102" fmla="*/ 287 w 533"/>
                <a:gd name="T103" fmla="*/ 94 h 681"/>
                <a:gd name="T104" fmla="*/ 249 w 533"/>
                <a:gd name="T105" fmla="*/ 94 h 681"/>
                <a:gd name="T106" fmla="*/ 198 w 533"/>
                <a:gd name="T107" fmla="*/ 104 h 681"/>
                <a:gd name="T108" fmla="*/ 159 w 533"/>
                <a:gd name="T109" fmla="*/ 127 h 681"/>
                <a:gd name="T110" fmla="*/ 129 w 533"/>
                <a:gd name="T111" fmla="*/ 165 h 681"/>
                <a:gd name="T112" fmla="*/ 112 w 533"/>
                <a:gd name="T113" fmla="*/ 217 h 681"/>
                <a:gd name="T114" fmla="*/ 107 w 533"/>
                <a:gd name="T115" fmla="*/ 282 h 681"/>
                <a:gd name="T116" fmla="*/ 425 w 533"/>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3" h="681">
                  <a:moveTo>
                    <a:pt x="510" y="374"/>
                  </a:moveTo>
                  <a:lnTo>
                    <a:pt x="107" y="374"/>
                  </a:lnTo>
                  <a:lnTo>
                    <a:pt x="107" y="391"/>
                  </a:lnTo>
                  <a:lnTo>
                    <a:pt x="107" y="391"/>
                  </a:lnTo>
                  <a:lnTo>
                    <a:pt x="107" y="416"/>
                  </a:lnTo>
                  <a:lnTo>
                    <a:pt x="109" y="440"/>
                  </a:lnTo>
                  <a:lnTo>
                    <a:pt x="112" y="462"/>
                  </a:lnTo>
                  <a:lnTo>
                    <a:pt x="117" y="483"/>
                  </a:lnTo>
                  <a:lnTo>
                    <a:pt x="123" y="500"/>
                  </a:lnTo>
                  <a:lnTo>
                    <a:pt x="129" y="516"/>
                  </a:lnTo>
                  <a:lnTo>
                    <a:pt x="139" y="531"/>
                  </a:lnTo>
                  <a:lnTo>
                    <a:pt x="148" y="544"/>
                  </a:lnTo>
                  <a:lnTo>
                    <a:pt x="159" y="554"/>
                  </a:lnTo>
                  <a:lnTo>
                    <a:pt x="172" y="563"/>
                  </a:lnTo>
                  <a:lnTo>
                    <a:pt x="186" y="571"/>
                  </a:lnTo>
                  <a:lnTo>
                    <a:pt x="201" y="577"/>
                  </a:lnTo>
                  <a:lnTo>
                    <a:pt x="217" y="581"/>
                  </a:lnTo>
                  <a:lnTo>
                    <a:pt x="235" y="585"/>
                  </a:lnTo>
                  <a:lnTo>
                    <a:pt x="253" y="587"/>
                  </a:lnTo>
                  <a:lnTo>
                    <a:pt x="274" y="587"/>
                  </a:lnTo>
                  <a:lnTo>
                    <a:pt x="274" y="587"/>
                  </a:lnTo>
                  <a:lnTo>
                    <a:pt x="329" y="587"/>
                  </a:lnTo>
                  <a:lnTo>
                    <a:pt x="386" y="584"/>
                  </a:lnTo>
                  <a:lnTo>
                    <a:pt x="441" y="580"/>
                  </a:lnTo>
                  <a:lnTo>
                    <a:pt x="489" y="574"/>
                  </a:lnTo>
                  <a:lnTo>
                    <a:pt x="489" y="574"/>
                  </a:lnTo>
                  <a:lnTo>
                    <a:pt x="494" y="574"/>
                  </a:lnTo>
                  <a:lnTo>
                    <a:pt x="494" y="574"/>
                  </a:lnTo>
                  <a:lnTo>
                    <a:pt x="502" y="576"/>
                  </a:lnTo>
                  <a:lnTo>
                    <a:pt x="508" y="578"/>
                  </a:lnTo>
                  <a:lnTo>
                    <a:pt x="510" y="580"/>
                  </a:lnTo>
                  <a:lnTo>
                    <a:pt x="513" y="584"/>
                  </a:lnTo>
                  <a:lnTo>
                    <a:pt x="514" y="587"/>
                  </a:lnTo>
                  <a:lnTo>
                    <a:pt x="514" y="592"/>
                  </a:lnTo>
                  <a:lnTo>
                    <a:pt x="514" y="632"/>
                  </a:lnTo>
                  <a:lnTo>
                    <a:pt x="514" y="632"/>
                  </a:lnTo>
                  <a:lnTo>
                    <a:pt x="513" y="642"/>
                  </a:lnTo>
                  <a:lnTo>
                    <a:pt x="511" y="647"/>
                  </a:lnTo>
                  <a:lnTo>
                    <a:pt x="509" y="650"/>
                  </a:lnTo>
                  <a:lnTo>
                    <a:pt x="506" y="654"/>
                  </a:lnTo>
                  <a:lnTo>
                    <a:pt x="502" y="656"/>
                  </a:lnTo>
                  <a:lnTo>
                    <a:pt x="497" y="658"/>
                  </a:lnTo>
                  <a:lnTo>
                    <a:pt x="490" y="661"/>
                  </a:lnTo>
                  <a:lnTo>
                    <a:pt x="490" y="661"/>
                  </a:lnTo>
                  <a:lnTo>
                    <a:pt x="438" y="669"/>
                  </a:lnTo>
                  <a:lnTo>
                    <a:pt x="386" y="675"/>
                  </a:lnTo>
                  <a:lnTo>
                    <a:pt x="360" y="678"/>
                  </a:lnTo>
                  <a:lnTo>
                    <a:pt x="333" y="679"/>
                  </a:lnTo>
                  <a:lnTo>
                    <a:pt x="304" y="680"/>
                  </a:lnTo>
                  <a:lnTo>
                    <a:pt x="274" y="681"/>
                  </a:lnTo>
                  <a:lnTo>
                    <a:pt x="274" y="681"/>
                  </a:lnTo>
                  <a:lnTo>
                    <a:pt x="248" y="680"/>
                  </a:lnTo>
                  <a:lnTo>
                    <a:pt x="222" y="678"/>
                  </a:lnTo>
                  <a:lnTo>
                    <a:pt x="197" y="673"/>
                  </a:lnTo>
                  <a:lnTo>
                    <a:pt x="172" y="667"/>
                  </a:lnTo>
                  <a:lnTo>
                    <a:pt x="149" y="658"/>
                  </a:lnTo>
                  <a:lnTo>
                    <a:pt x="126" y="648"/>
                  </a:lnTo>
                  <a:lnTo>
                    <a:pt x="116" y="642"/>
                  </a:lnTo>
                  <a:lnTo>
                    <a:pt x="104" y="635"/>
                  </a:lnTo>
                  <a:lnTo>
                    <a:pt x="95" y="628"/>
                  </a:lnTo>
                  <a:lnTo>
                    <a:pt x="85" y="620"/>
                  </a:lnTo>
                  <a:lnTo>
                    <a:pt x="76" y="611"/>
                  </a:lnTo>
                  <a:lnTo>
                    <a:pt x="66" y="602"/>
                  </a:lnTo>
                  <a:lnTo>
                    <a:pt x="58" y="592"/>
                  </a:lnTo>
                  <a:lnTo>
                    <a:pt x="50" y="581"/>
                  </a:lnTo>
                  <a:lnTo>
                    <a:pt x="42" y="570"/>
                  </a:lnTo>
                  <a:lnTo>
                    <a:pt x="35" y="557"/>
                  </a:lnTo>
                  <a:lnTo>
                    <a:pt x="29" y="545"/>
                  </a:lnTo>
                  <a:lnTo>
                    <a:pt x="23" y="531"/>
                  </a:lnTo>
                  <a:lnTo>
                    <a:pt x="18" y="516"/>
                  </a:lnTo>
                  <a:lnTo>
                    <a:pt x="14" y="501"/>
                  </a:lnTo>
                  <a:lnTo>
                    <a:pt x="9" y="485"/>
                  </a:lnTo>
                  <a:lnTo>
                    <a:pt x="6" y="468"/>
                  </a:lnTo>
                  <a:lnTo>
                    <a:pt x="3" y="449"/>
                  </a:lnTo>
                  <a:lnTo>
                    <a:pt x="1" y="431"/>
                  </a:lnTo>
                  <a:lnTo>
                    <a:pt x="0" y="412"/>
                  </a:lnTo>
                  <a:lnTo>
                    <a:pt x="0" y="391"/>
                  </a:lnTo>
                  <a:lnTo>
                    <a:pt x="0" y="282"/>
                  </a:lnTo>
                  <a:lnTo>
                    <a:pt x="0" y="282"/>
                  </a:lnTo>
                  <a:lnTo>
                    <a:pt x="1" y="251"/>
                  </a:lnTo>
                  <a:lnTo>
                    <a:pt x="4" y="220"/>
                  </a:lnTo>
                  <a:lnTo>
                    <a:pt x="10" y="193"/>
                  </a:lnTo>
                  <a:lnTo>
                    <a:pt x="17" y="165"/>
                  </a:lnTo>
                  <a:lnTo>
                    <a:pt x="27" y="140"/>
                  </a:lnTo>
                  <a:lnTo>
                    <a:pt x="39" y="117"/>
                  </a:lnTo>
                  <a:lnTo>
                    <a:pt x="46" y="107"/>
                  </a:lnTo>
                  <a:lnTo>
                    <a:pt x="53" y="96"/>
                  </a:lnTo>
                  <a:lnTo>
                    <a:pt x="61" y="86"/>
                  </a:lnTo>
                  <a:lnTo>
                    <a:pt x="69" y="77"/>
                  </a:lnTo>
                  <a:lnTo>
                    <a:pt x="78" y="68"/>
                  </a:lnTo>
                  <a:lnTo>
                    <a:pt x="87" y="58"/>
                  </a:lnTo>
                  <a:lnTo>
                    <a:pt x="97" y="51"/>
                  </a:lnTo>
                  <a:lnTo>
                    <a:pt x="108" y="43"/>
                  </a:lnTo>
                  <a:lnTo>
                    <a:pt x="118" y="37"/>
                  </a:lnTo>
                  <a:lnTo>
                    <a:pt x="129" y="31"/>
                  </a:lnTo>
                  <a:lnTo>
                    <a:pt x="141" y="25"/>
                  </a:lnTo>
                  <a:lnTo>
                    <a:pt x="154" y="19"/>
                  </a:lnTo>
                  <a:lnTo>
                    <a:pt x="166" y="15"/>
                  </a:lnTo>
                  <a:lnTo>
                    <a:pt x="179" y="11"/>
                  </a:lnTo>
                  <a:lnTo>
                    <a:pt x="193" y="8"/>
                  </a:lnTo>
                  <a:lnTo>
                    <a:pt x="206" y="4"/>
                  </a:lnTo>
                  <a:lnTo>
                    <a:pt x="236" y="1"/>
                  </a:lnTo>
                  <a:lnTo>
                    <a:pt x="268" y="0"/>
                  </a:lnTo>
                  <a:lnTo>
                    <a:pt x="268" y="0"/>
                  </a:lnTo>
                  <a:lnTo>
                    <a:pt x="300" y="1"/>
                  </a:lnTo>
                  <a:lnTo>
                    <a:pt x="330" y="4"/>
                  </a:lnTo>
                  <a:lnTo>
                    <a:pt x="344" y="8"/>
                  </a:lnTo>
                  <a:lnTo>
                    <a:pt x="358" y="11"/>
                  </a:lnTo>
                  <a:lnTo>
                    <a:pt x="372" y="15"/>
                  </a:lnTo>
                  <a:lnTo>
                    <a:pt x="384" y="19"/>
                  </a:lnTo>
                  <a:lnTo>
                    <a:pt x="396" y="25"/>
                  </a:lnTo>
                  <a:lnTo>
                    <a:pt x="407" y="31"/>
                  </a:lnTo>
                  <a:lnTo>
                    <a:pt x="419" y="37"/>
                  </a:lnTo>
                  <a:lnTo>
                    <a:pt x="429" y="43"/>
                  </a:lnTo>
                  <a:lnTo>
                    <a:pt x="439" y="51"/>
                  </a:lnTo>
                  <a:lnTo>
                    <a:pt x="450" y="59"/>
                  </a:lnTo>
                  <a:lnTo>
                    <a:pt x="459" y="68"/>
                  </a:lnTo>
                  <a:lnTo>
                    <a:pt x="467" y="77"/>
                  </a:lnTo>
                  <a:lnTo>
                    <a:pt x="475" y="86"/>
                  </a:lnTo>
                  <a:lnTo>
                    <a:pt x="483" y="96"/>
                  </a:lnTo>
                  <a:lnTo>
                    <a:pt x="490" y="107"/>
                  </a:lnTo>
                  <a:lnTo>
                    <a:pt x="495" y="118"/>
                  </a:lnTo>
                  <a:lnTo>
                    <a:pt x="507" y="141"/>
                  </a:lnTo>
                  <a:lnTo>
                    <a:pt x="517" y="166"/>
                  </a:lnTo>
                  <a:lnTo>
                    <a:pt x="524" y="193"/>
                  </a:lnTo>
                  <a:lnTo>
                    <a:pt x="529" y="221"/>
                  </a:lnTo>
                  <a:lnTo>
                    <a:pt x="532" y="251"/>
                  </a:lnTo>
                  <a:lnTo>
                    <a:pt x="533" y="282"/>
                  </a:lnTo>
                  <a:lnTo>
                    <a:pt x="533" y="347"/>
                  </a:lnTo>
                  <a:lnTo>
                    <a:pt x="533" y="347"/>
                  </a:lnTo>
                  <a:lnTo>
                    <a:pt x="533" y="353"/>
                  </a:lnTo>
                  <a:lnTo>
                    <a:pt x="532" y="358"/>
                  </a:lnTo>
                  <a:lnTo>
                    <a:pt x="530" y="362"/>
                  </a:lnTo>
                  <a:lnTo>
                    <a:pt x="528" y="367"/>
                  </a:lnTo>
                  <a:lnTo>
                    <a:pt x="524" y="369"/>
                  </a:lnTo>
                  <a:lnTo>
                    <a:pt x="521" y="371"/>
                  </a:lnTo>
                  <a:lnTo>
                    <a:pt x="516" y="374"/>
                  </a:lnTo>
                  <a:lnTo>
                    <a:pt x="510" y="374"/>
                  </a:lnTo>
                  <a:lnTo>
                    <a:pt x="510" y="374"/>
                  </a:lnTo>
                  <a:close/>
                  <a:moveTo>
                    <a:pt x="425" y="282"/>
                  </a:moveTo>
                  <a:lnTo>
                    <a:pt x="425" y="282"/>
                  </a:lnTo>
                  <a:lnTo>
                    <a:pt x="425" y="258"/>
                  </a:lnTo>
                  <a:lnTo>
                    <a:pt x="423" y="235"/>
                  </a:lnTo>
                  <a:lnTo>
                    <a:pt x="421" y="214"/>
                  </a:lnTo>
                  <a:lnTo>
                    <a:pt x="416" y="195"/>
                  </a:lnTo>
                  <a:lnTo>
                    <a:pt x="411" y="178"/>
                  </a:lnTo>
                  <a:lnTo>
                    <a:pt x="404" y="163"/>
                  </a:lnTo>
                  <a:lnTo>
                    <a:pt x="396" y="149"/>
                  </a:lnTo>
                  <a:lnTo>
                    <a:pt x="386" y="136"/>
                  </a:lnTo>
                  <a:lnTo>
                    <a:pt x="376" y="126"/>
                  </a:lnTo>
                  <a:lnTo>
                    <a:pt x="365" y="117"/>
                  </a:lnTo>
                  <a:lnTo>
                    <a:pt x="352" y="109"/>
                  </a:lnTo>
                  <a:lnTo>
                    <a:pt x="337" y="103"/>
                  </a:lnTo>
                  <a:lnTo>
                    <a:pt x="322" y="98"/>
                  </a:lnTo>
                  <a:lnTo>
                    <a:pt x="305" y="95"/>
                  </a:lnTo>
                  <a:lnTo>
                    <a:pt x="287" y="94"/>
                  </a:lnTo>
                  <a:lnTo>
                    <a:pt x="268" y="93"/>
                  </a:lnTo>
                  <a:lnTo>
                    <a:pt x="268" y="93"/>
                  </a:lnTo>
                  <a:lnTo>
                    <a:pt x="249" y="94"/>
                  </a:lnTo>
                  <a:lnTo>
                    <a:pt x="232" y="95"/>
                  </a:lnTo>
                  <a:lnTo>
                    <a:pt x="214" y="98"/>
                  </a:lnTo>
                  <a:lnTo>
                    <a:pt x="198" y="104"/>
                  </a:lnTo>
                  <a:lnTo>
                    <a:pt x="185" y="110"/>
                  </a:lnTo>
                  <a:lnTo>
                    <a:pt x="171" y="118"/>
                  </a:lnTo>
                  <a:lnTo>
                    <a:pt x="159" y="127"/>
                  </a:lnTo>
                  <a:lnTo>
                    <a:pt x="148" y="139"/>
                  </a:lnTo>
                  <a:lnTo>
                    <a:pt x="139" y="151"/>
                  </a:lnTo>
                  <a:lnTo>
                    <a:pt x="129" y="165"/>
                  </a:lnTo>
                  <a:lnTo>
                    <a:pt x="123" y="181"/>
                  </a:lnTo>
                  <a:lnTo>
                    <a:pt x="117" y="197"/>
                  </a:lnTo>
                  <a:lnTo>
                    <a:pt x="112" y="217"/>
                  </a:lnTo>
                  <a:lnTo>
                    <a:pt x="109" y="236"/>
                  </a:lnTo>
                  <a:lnTo>
                    <a:pt x="107" y="259"/>
                  </a:lnTo>
                  <a:lnTo>
                    <a:pt x="107" y="282"/>
                  </a:lnTo>
                  <a:lnTo>
                    <a:pt x="107" y="293"/>
                  </a:lnTo>
                  <a:lnTo>
                    <a:pt x="425" y="293"/>
                  </a:lnTo>
                  <a:lnTo>
                    <a:pt x="425"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8" name="Freeform 190"/>
            <p:cNvSpPr>
              <a:spLocks/>
            </p:cNvSpPr>
            <p:nvPr/>
          </p:nvSpPr>
          <p:spPr bwMode="auto">
            <a:xfrm>
              <a:off x="5689566" y="4516673"/>
              <a:ext cx="87871" cy="134776"/>
            </a:xfrm>
            <a:custGeom>
              <a:avLst/>
              <a:gdLst>
                <a:gd name="T0" fmla="*/ 177 w 443"/>
                <a:gd name="T1" fmla="*/ 680 h 681"/>
                <a:gd name="T2" fmla="*/ 75 w 443"/>
                <a:gd name="T3" fmla="*/ 671 h 681"/>
                <a:gd name="T4" fmla="*/ 25 w 443"/>
                <a:gd name="T5" fmla="*/ 663 h 681"/>
                <a:gd name="T6" fmla="*/ 7 w 443"/>
                <a:gd name="T7" fmla="*/ 654 h 681"/>
                <a:gd name="T8" fmla="*/ 1 w 443"/>
                <a:gd name="T9" fmla="*/ 643 h 681"/>
                <a:gd name="T10" fmla="*/ 0 w 443"/>
                <a:gd name="T11" fmla="*/ 596 h 681"/>
                <a:gd name="T12" fmla="*/ 5 w 443"/>
                <a:gd name="T13" fmla="*/ 586 h 681"/>
                <a:gd name="T14" fmla="*/ 14 w 443"/>
                <a:gd name="T15" fmla="*/ 579 h 681"/>
                <a:gd name="T16" fmla="*/ 28 w 443"/>
                <a:gd name="T17" fmla="*/ 578 h 681"/>
                <a:gd name="T18" fmla="*/ 127 w 443"/>
                <a:gd name="T19" fmla="*/ 587 h 681"/>
                <a:gd name="T20" fmla="*/ 217 w 443"/>
                <a:gd name="T21" fmla="*/ 592 h 681"/>
                <a:gd name="T22" fmla="*/ 268 w 443"/>
                <a:gd name="T23" fmla="*/ 587 h 681"/>
                <a:gd name="T24" fmla="*/ 298 w 443"/>
                <a:gd name="T25" fmla="*/ 578 h 681"/>
                <a:gd name="T26" fmla="*/ 319 w 443"/>
                <a:gd name="T27" fmla="*/ 562 h 681"/>
                <a:gd name="T28" fmla="*/ 331 w 443"/>
                <a:gd name="T29" fmla="*/ 538 h 681"/>
                <a:gd name="T30" fmla="*/ 336 w 443"/>
                <a:gd name="T31" fmla="*/ 506 h 681"/>
                <a:gd name="T32" fmla="*/ 331 w 443"/>
                <a:gd name="T33" fmla="*/ 480 h 681"/>
                <a:gd name="T34" fmla="*/ 304 w 443"/>
                <a:gd name="T35" fmla="*/ 446 h 681"/>
                <a:gd name="T36" fmla="*/ 245 w 443"/>
                <a:gd name="T37" fmla="*/ 405 h 681"/>
                <a:gd name="T38" fmla="*/ 97 w 443"/>
                <a:gd name="T39" fmla="*/ 316 h 681"/>
                <a:gd name="T40" fmla="*/ 53 w 443"/>
                <a:gd name="T41" fmla="*/ 280 h 681"/>
                <a:gd name="T42" fmla="*/ 26 w 443"/>
                <a:gd name="T43" fmla="*/ 248 h 681"/>
                <a:gd name="T44" fmla="*/ 9 w 443"/>
                <a:gd name="T45" fmla="*/ 213 h 681"/>
                <a:gd name="T46" fmla="*/ 1 w 443"/>
                <a:gd name="T47" fmla="*/ 174 h 681"/>
                <a:gd name="T48" fmla="*/ 1 w 443"/>
                <a:gd name="T49" fmla="*/ 137 h 681"/>
                <a:gd name="T50" fmla="*/ 17 w 443"/>
                <a:gd name="T51" fmla="*/ 82 h 681"/>
                <a:gd name="T52" fmla="*/ 49 w 443"/>
                <a:gd name="T53" fmla="*/ 42 h 681"/>
                <a:gd name="T54" fmla="*/ 95 w 443"/>
                <a:gd name="T55" fmla="*/ 17 h 681"/>
                <a:gd name="T56" fmla="*/ 153 w 443"/>
                <a:gd name="T57" fmla="*/ 3 h 681"/>
                <a:gd name="T58" fmla="*/ 219 w 443"/>
                <a:gd name="T59" fmla="*/ 0 h 681"/>
                <a:gd name="T60" fmla="*/ 318 w 443"/>
                <a:gd name="T61" fmla="*/ 4 h 681"/>
                <a:gd name="T62" fmla="*/ 407 w 443"/>
                <a:gd name="T63" fmla="*/ 16 h 681"/>
                <a:gd name="T64" fmla="*/ 421 w 443"/>
                <a:gd name="T65" fmla="*/ 20 h 681"/>
                <a:gd name="T66" fmla="*/ 429 w 443"/>
                <a:gd name="T67" fmla="*/ 31 h 681"/>
                <a:gd name="T68" fmla="*/ 430 w 443"/>
                <a:gd name="T69" fmla="*/ 79 h 681"/>
                <a:gd name="T70" fmla="*/ 429 w 443"/>
                <a:gd name="T71" fmla="*/ 88 h 681"/>
                <a:gd name="T72" fmla="*/ 421 w 443"/>
                <a:gd name="T73" fmla="*/ 97 h 681"/>
                <a:gd name="T74" fmla="*/ 409 w 443"/>
                <a:gd name="T75" fmla="*/ 100 h 681"/>
                <a:gd name="T76" fmla="*/ 368 w 443"/>
                <a:gd name="T77" fmla="*/ 97 h 681"/>
                <a:gd name="T78" fmla="*/ 219 w 443"/>
                <a:gd name="T79" fmla="*/ 90 h 681"/>
                <a:gd name="T80" fmla="*/ 173 w 443"/>
                <a:gd name="T81" fmla="*/ 93 h 681"/>
                <a:gd name="T82" fmla="*/ 138 w 443"/>
                <a:gd name="T83" fmla="*/ 102 h 681"/>
                <a:gd name="T84" fmla="*/ 119 w 443"/>
                <a:gd name="T85" fmla="*/ 117 h 681"/>
                <a:gd name="T86" fmla="*/ 109 w 443"/>
                <a:gd name="T87" fmla="*/ 140 h 681"/>
                <a:gd name="T88" fmla="*/ 107 w 443"/>
                <a:gd name="T89" fmla="*/ 160 h 681"/>
                <a:gd name="T90" fmla="*/ 118 w 443"/>
                <a:gd name="T91" fmla="*/ 197 h 681"/>
                <a:gd name="T92" fmla="*/ 154 w 443"/>
                <a:gd name="T93" fmla="*/ 229 h 681"/>
                <a:gd name="T94" fmla="*/ 310 w 443"/>
                <a:gd name="T95" fmla="*/ 323 h 681"/>
                <a:gd name="T96" fmla="*/ 344 w 443"/>
                <a:gd name="T97" fmla="*/ 345 h 681"/>
                <a:gd name="T98" fmla="*/ 384 w 443"/>
                <a:gd name="T99" fmla="*/ 377 h 681"/>
                <a:gd name="T100" fmla="*/ 413 w 443"/>
                <a:gd name="T101" fmla="*/ 409 h 681"/>
                <a:gd name="T102" fmla="*/ 431 w 443"/>
                <a:gd name="T103" fmla="*/ 444 h 681"/>
                <a:gd name="T104" fmla="*/ 440 w 443"/>
                <a:gd name="T105" fmla="*/ 479 h 681"/>
                <a:gd name="T106" fmla="*/ 443 w 443"/>
                <a:gd name="T107" fmla="*/ 506 h 681"/>
                <a:gd name="T108" fmla="*/ 432 w 443"/>
                <a:gd name="T109" fmla="*/ 568 h 681"/>
                <a:gd name="T110" fmla="*/ 406 w 443"/>
                <a:gd name="T111" fmla="*/ 615 h 681"/>
                <a:gd name="T112" fmla="*/ 365 w 443"/>
                <a:gd name="T113" fmla="*/ 649 h 681"/>
                <a:gd name="T114" fmla="*/ 309 w 443"/>
                <a:gd name="T115" fmla="*/ 671 h 681"/>
                <a:gd name="T116" fmla="*/ 241 w 443"/>
                <a:gd name="T117" fmla="*/ 68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3" h="681">
                  <a:moveTo>
                    <a:pt x="217" y="681"/>
                  </a:moveTo>
                  <a:lnTo>
                    <a:pt x="217" y="681"/>
                  </a:lnTo>
                  <a:lnTo>
                    <a:pt x="177" y="680"/>
                  </a:lnTo>
                  <a:lnTo>
                    <a:pt x="126" y="677"/>
                  </a:lnTo>
                  <a:lnTo>
                    <a:pt x="100" y="674"/>
                  </a:lnTo>
                  <a:lnTo>
                    <a:pt x="75" y="671"/>
                  </a:lnTo>
                  <a:lnTo>
                    <a:pt x="49" y="667"/>
                  </a:lnTo>
                  <a:lnTo>
                    <a:pt x="25" y="663"/>
                  </a:lnTo>
                  <a:lnTo>
                    <a:pt x="25" y="663"/>
                  </a:lnTo>
                  <a:lnTo>
                    <a:pt x="15" y="659"/>
                  </a:lnTo>
                  <a:lnTo>
                    <a:pt x="10" y="657"/>
                  </a:lnTo>
                  <a:lnTo>
                    <a:pt x="7" y="654"/>
                  </a:lnTo>
                  <a:lnTo>
                    <a:pt x="5" y="651"/>
                  </a:lnTo>
                  <a:lnTo>
                    <a:pt x="2" y="647"/>
                  </a:lnTo>
                  <a:lnTo>
                    <a:pt x="1" y="643"/>
                  </a:lnTo>
                  <a:lnTo>
                    <a:pt x="0" y="639"/>
                  </a:lnTo>
                  <a:lnTo>
                    <a:pt x="0" y="596"/>
                  </a:lnTo>
                  <a:lnTo>
                    <a:pt x="0" y="596"/>
                  </a:lnTo>
                  <a:lnTo>
                    <a:pt x="1" y="592"/>
                  </a:lnTo>
                  <a:lnTo>
                    <a:pt x="2" y="588"/>
                  </a:lnTo>
                  <a:lnTo>
                    <a:pt x="5" y="586"/>
                  </a:lnTo>
                  <a:lnTo>
                    <a:pt x="7" y="583"/>
                  </a:lnTo>
                  <a:lnTo>
                    <a:pt x="10" y="581"/>
                  </a:lnTo>
                  <a:lnTo>
                    <a:pt x="14" y="579"/>
                  </a:lnTo>
                  <a:lnTo>
                    <a:pt x="22" y="578"/>
                  </a:lnTo>
                  <a:lnTo>
                    <a:pt x="22" y="578"/>
                  </a:lnTo>
                  <a:lnTo>
                    <a:pt x="28" y="578"/>
                  </a:lnTo>
                  <a:lnTo>
                    <a:pt x="28" y="578"/>
                  </a:lnTo>
                  <a:lnTo>
                    <a:pt x="75" y="584"/>
                  </a:lnTo>
                  <a:lnTo>
                    <a:pt x="127" y="587"/>
                  </a:lnTo>
                  <a:lnTo>
                    <a:pt x="177" y="591"/>
                  </a:lnTo>
                  <a:lnTo>
                    <a:pt x="217" y="592"/>
                  </a:lnTo>
                  <a:lnTo>
                    <a:pt x="217" y="592"/>
                  </a:lnTo>
                  <a:lnTo>
                    <a:pt x="244" y="591"/>
                  </a:lnTo>
                  <a:lnTo>
                    <a:pt x="257" y="589"/>
                  </a:lnTo>
                  <a:lnTo>
                    <a:pt x="268" y="587"/>
                  </a:lnTo>
                  <a:lnTo>
                    <a:pt x="279" y="585"/>
                  </a:lnTo>
                  <a:lnTo>
                    <a:pt x="289" y="581"/>
                  </a:lnTo>
                  <a:lnTo>
                    <a:pt x="298" y="578"/>
                  </a:lnTo>
                  <a:lnTo>
                    <a:pt x="305" y="573"/>
                  </a:lnTo>
                  <a:lnTo>
                    <a:pt x="313" y="568"/>
                  </a:lnTo>
                  <a:lnTo>
                    <a:pt x="319" y="562"/>
                  </a:lnTo>
                  <a:lnTo>
                    <a:pt x="325" y="554"/>
                  </a:lnTo>
                  <a:lnTo>
                    <a:pt x="328" y="547"/>
                  </a:lnTo>
                  <a:lnTo>
                    <a:pt x="331" y="538"/>
                  </a:lnTo>
                  <a:lnTo>
                    <a:pt x="334" y="527"/>
                  </a:lnTo>
                  <a:lnTo>
                    <a:pt x="336" y="517"/>
                  </a:lnTo>
                  <a:lnTo>
                    <a:pt x="336" y="506"/>
                  </a:lnTo>
                  <a:lnTo>
                    <a:pt x="336" y="506"/>
                  </a:lnTo>
                  <a:lnTo>
                    <a:pt x="335" y="493"/>
                  </a:lnTo>
                  <a:lnTo>
                    <a:pt x="331" y="480"/>
                  </a:lnTo>
                  <a:lnTo>
                    <a:pt x="326" y="469"/>
                  </a:lnTo>
                  <a:lnTo>
                    <a:pt x="317" y="457"/>
                  </a:lnTo>
                  <a:lnTo>
                    <a:pt x="304" y="446"/>
                  </a:lnTo>
                  <a:lnTo>
                    <a:pt x="289" y="433"/>
                  </a:lnTo>
                  <a:lnTo>
                    <a:pt x="270" y="420"/>
                  </a:lnTo>
                  <a:lnTo>
                    <a:pt x="245" y="405"/>
                  </a:lnTo>
                  <a:lnTo>
                    <a:pt x="124" y="332"/>
                  </a:lnTo>
                  <a:lnTo>
                    <a:pt x="124" y="332"/>
                  </a:lnTo>
                  <a:lnTo>
                    <a:pt x="97" y="316"/>
                  </a:lnTo>
                  <a:lnTo>
                    <a:pt x="73" y="298"/>
                  </a:lnTo>
                  <a:lnTo>
                    <a:pt x="62" y="289"/>
                  </a:lnTo>
                  <a:lnTo>
                    <a:pt x="53" y="280"/>
                  </a:lnTo>
                  <a:lnTo>
                    <a:pt x="42" y="269"/>
                  </a:lnTo>
                  <a:lnTo>
                    <a:pt x="34" y="259"/>
                  </a:lnTo>
                  <a:lnTo>
                    <a:pt x="26" y="248"/>
                  </a:lnTo>
                  <a:lnTo>
                    <a:pt x="19" y="237"/>
                  </a:lnTo>
                  <a:lnTo>
                    <a:pt x="14" y="226"/>
                  </a:lnTo>
                  <a:lnTo>
                    <a:pt x="9" y="213"/>
                  </a:lnTo>
                  <a:lnTo>
                    <a:pt x="6" y="201"/>
                  </a:lnTo>
                  <a:lnTo>
                    <a:pt x="2" y="188"/>
                  </a:lnTo>
                  <a:lnTo>
                    <a:pt x="1" y="174"/>
                  </a:lnTo>
                  <a:lnTo>
                    <a:pt x="0" y="160"/>
                  </a:lnTo>
                  <a:lnTo>
                    <a:pt x="0" y="160"/>
                  </a:lnTo>
                  <a:lnTo>
                    <a:pt x="1" y="137"/>
                  </a:lnTo>
                  <a:lnTo>
                    <a:pt x="5" y="117"/>
                  </a:lnTo>
                  <a:lnTo>
                    <a:pt x="10" y="98"/>
                  </a:lnTo>
                  <a:lnTo>
                    <a:pt x="17" y="82"/>
                  </a:lnTo>
                  <a:lnTo>
                    <a:pt x="26" y="68"/>
                  </a:lnTo>
                  <a:lnTo>
                    <a:pt x="37" y="54"/>
                  </a:lnTo>
                  <a:lnTo>
                    <a:pt x="49" y="42"/>
                  </a:lnTo>
                  <a:lnTo>
                    <a:pt x="63" y="33"/>
                  </a:lnTo>
                  <a:lnTo>
                    <a:pt x="78" y="24"/>
                  </a:lnTo>
                  <a:lnTo>
                    <a:pt x="95" y="17"/>
                  </a:lnTo>
                  <a:lnTo>
                    <a:pt x="114" y="11"/>
                  </a:lnTo>
                  <a:lnTo>
                    <a:pt x="132" y="7"/>
                  </a:lnTo>
                  <a:lnTo>
                    <a:pt x="153" y="3"/>
                  </a:lnTo>
                  <a:lnTo>
                    <a:pt x="174" y="1"/>
                  </a:lnTo>
                  <a:lnTo>
                    <a:pt x="196" y="0"/>
                  </a:lnTo>
                  <a:lnTo>
                    <a:pt x="219" y="0"/>
                  </a:lnTo>
                  <a:lnTo>
                    <a:pt x="219" y="0"/>
                  </a:lnTo>
                  <a:lnTo>
                    <a:pt x="268" y="1"/>
                  </a:lnTo>
                  <a:lnTo>
                    <a:pt x="318" y="4"/>
                  </a:lnTo>
                  <a:lnTo>
                    <a:pt x="364" y="9"/>
                  </a:lnTo>
                  <a:lnTo>
                    <a:pt x="407" y="16"/>
                  </a:lnTo>
                  <a:lnTo>
                    <a:pt x="407" y="16"/>
                  </a:lnTo>
                  <a:lnTo>
                    <a:pt x="413" y="17"/>
                  </a:lnTo>
                  <a:lnTo>
                    <a:pt x="417" y="18"/>
                  </a:lnTo>
                  <a:lnTo>
                    <a:pt x="421" y="20"/>
                  </a:lnTo>
                  <a:lnTo>
                    <a:pt x="424" y="24"/>
                  </a:lnTo>
                  <a:lnTo>
                    <a:pt x="427" y="26"/>
                  </a:lnTo>
                  <a:lnTo>
                    <a:pt x="429" y="31"/>
                  </a:lnTo>
                  <a:lnTo>
                    <a:pt x="430" y="34"/>
                  </a:lnTo>
                  <a:lnTo>
                    <a:pt x="430" y="40"/>
                  </a:lnTo>
                  <a:lnTo>
                    <a:pt x="430" y="79"/>
                  </a:lnTo>
                  <a:lnTo>
                    <a:pt x="430" y="79"/>
                  </a:lnTo>
                  <a:lnTo>
                    <a:pt x="430" y="85"/>
                  </a:lnTo>
                  <a:lnTo>
                    <a:pt x="429" y="88"/>
                  </a:lnTo>
                  <a:lnTo>
                    <a:pt x="427" y="93"/>
                  </a:lnTo>
                  <a:lnTo>
                    <a:pt x="424" y="95"/>
                  </a:lnTo>
                  <a:lnTo>
                    <a:pt x="421" y="97"/>
                  </a:lnTo>
                  <a:lnTo>
                    <a:pt x="417" y="98"/>
                  </a:lnTo>
                  <a:lnTo>
                    <a:pt x="409" y="100"/>
                  </a:lnTo>
                  <a:lnTo>
                    <a:pt x="409" y="100"/>
                  </a:lnTo>
                  <a:lnTo>
                    <a:pt x="406" y="100"/>
                  </a:lnTo>
                  <a:lnTo>
                    <a:pt x="406" y="100"/>
                  </a:lnTo>
                  <a:lnTo>
                    <a:pt x="368" y="97"/>
                  </a:lnTo>
                  <a:lnTo>
                    <a:pt x="322" y="94"/>
                  </a:lnTo>
                  <a:lnTo>
                    <a:pt x="271" y="92"/>
                  </a:lnTo>
                  <a:lnTo>
                    <a:pt x="219" y="90"/>
                  </a:lnTo>
                  <a:lnTo>
                    <a:pt x="219" y="90"/>
                  </a:lnTo>
                  <a:lnTo>
                    <a:pt x="195" y="90"/>
                  </a:lnTo>
                  <a:lnTo>
                    <a:pt x="173" y="93"/>
                  </a:lnTo>
                  <a:lnTo>
                    <a:pt x="154" y="96"/>
                  </a:lnTo>
                  <a:lnTo>
                    <a:pt x="146" y="98"/>
                  </a:lnTo>
                  <a:lnTo>
                    <a:pt x="138" y="102"/>
                  </a:lnTo>
                  <a:lnTo>
                    <a:pt x="131" y="107"/>
                  </a:lnTo>
                  <a:lnTo>
                    <a:pt x="124" y="111"/>
                  </a:lnTo>
                  <a:lnTo>
                    <a:pt x="119" y="117"/>
                  </a:lnTo>
                  <a:lnTo>
                    <a:pt x="115" y="124"/>
                  </a:lnTo>
                  <a:lnTo>
                    <a:pt x="111" y="131"/>
                  </a:lnTo>
                  <a:lnTo>
                    <a:pt x="109" y="140"/>
                  </a:lnTo>
                  <a:lnTo>
                    <a:pt x="107" y="149"/>
                  </a:lnTo>
                  <a:lnTo>
                    <a:pt x="107" y="160"/>
                  </a:lnTo>
                  <a:lnTo>
                    <a:pt x="107" y="160"/>
                  </a:lnTo>
                  <a:lnTo>
                    <a:pt x="108" y="173"/>
                  </a:lnTo>
                  <a:lnTo>
                    <a:pt x="112" y="186"/>
                  </a:lnTo>
                  <a:lnTo>
                    <a:pt x="118" y="197"/>
                  </a:lnTo>
                  <a:lnTo>
                    <a:pt x="127" y="207"/>
                  </a:lnTo>
                  <a:lnTo>
                    <a:pt x="139" y="218"/>
                  </a:lnTo>
                  <a:lnTo>
                    <a:pt x="154" y="229"/>
                  </a:lnTo>
                  <a:lnTo>
                    <a:pt x="171" y="241"/>
                  </a:lnTo>
                  <a:lnTo>
                    <a:pt x="190" y="252"/>
                  </a:lnTo>
                  <a:lnTo>
                    <a:pt x="310" y="323"/>
                  </a:lnTo>
                  <a:lnTo>
                    <a:pt x="310" y="323"/>
                  </a:lnTo>
                  <a:lnTo>
                    <a:pt x="328" y="335"/>
                  </a:lnTo>
                  <a:lnTo>
                    <a:pt x="344" y="345"/>
                  </a:lnTo>
                  <a:lnTo>
                    <a:pt x="359" y="355"/>
                  </a:lnTo>
                  <a:lnTo>
                    <a:pt x="373" y="367"/>
                  </a:lnTo>
                  <a:lnTo>
                    <a:pt x="384" y="377"/>
                  </a:lnTo>
                  <a:lnTo>
                    <a:pt x="396" y="389"/>
                  </a:lnTo>
                  <a:lnTo>
                    <a:pt x="405" y="399"/>
                  </a:lnTo>
                  <a:lnTo>
                    <a:pt x="413" y="409"/>
                  </a:lnTo>
                  <a:lnTo>
                    <a:pt x="421" y="421"/>
                  </a:lnTo>
                  <a:lnTo>
                    <a:pt x="427" y="432"/>
                  </a:lnTo>
                  <a:lnTo>
                    <a:pt x="431" y="444"/>
                  </a:lnTo>
                  <a:lnTo>
                    <a:pt x="436" y="455"/>
                  </a:lnTo>
                  <a:lnTo>
                    <a:pt x="438" y="468"/>
                  </a:lnTo>
                  <a:lnTo>
                    <a:pt x="440" y="479"/>
                  </a:lnTo>
                  <a:lnTo>
                    <a:pt x="442" y="492"/>
                  </a:lnTo>
                  <a:lnTo>
                    <a:pt x="443" y="506"/>
                  </a:lnTo>
                  <a:lnTo>
                    <a:pt x="443" y="506"/>
                  </a:lnTo>
                  <a:lnTo>
                    <a:pt x="442" y="527"/>
                  </a:lnTo>
                  <a:lnTo>
                    <a:pt x="438" y="548"/>
                  </a:lnTo>
                  <a:lnTo>
                    <a:pt x="432" y="568"/>
                  </a:lnTo>
                  <a:lnTo>
                    <a:pt x="426" y="585"/>
                  </a:lnTo>
                  <a:lnTo>
                    <a:pt x="417" y="601"/>
                  </a:lnTo>
                  <a:lnTo>
                    <a:pt x="406" y="615"/>
                  </a:lnTo>
                  <a:lnTo>
                    <a:pt x="395" y="628"/>
                  </a:lnTo>
                  <a:lnTo>
                    <a:pt x="380" y="639"/>
                  </a:lnTo>
                  <a:lnTo>
                    <a:pt x="365" y="649"/>
                  </a:lnTo>
                  <a:lnTo>
                    <a:pt x="348" y="658"/>
                  </a:lnTo>
                  <a:lnTo>
                    <a:pt x="329" y="665"/>
                  </a:lnTo>
                  <a:lnTo>
                    <a:pt x="309" y="671"/>
                  </a:lnTo>
                  <a:lnTo>
                    <a:pt x="288" y="675"/>
                  </a:lnTo>
                  <a:lnTo>
                    <a:pt x="265" y="678"/>
                  </a:lnTo>
                  <a:lnTo>
                    <a:pt x="241" y="680"/>
                  </a:lnTo>
                  <a:lnTo>
                    <a:pt x="217" y="681"/>
                  </a:lnTo>
                  <a:lnTo>
                    <a:pt x="217"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9" name="Freeform 192"/>
            <p:cNvSpPr>
              <a:spLocks noEditPoints="1"/>
            </p:cNvSpPr>
            <p:nvPr/>
          </p:nvSpPr>
          <p:spPr bwMode="auto">
            <a:xfrm>
              <a:off x="3951130" y="2395283"/>
              <a:ext cx="1497382" cy="1517569"/>
            </a:xfrm>
            <a:custGeom>
              <a:avLst/>
              <a:gdLst>
                <a:gd name="T0" fmla="*/ 6426 w 7566"/>
                <a:gd name="T1" fmla="*/ 3577 h 7669"/>
                <a:gd name="T2" fmla="*/ 6030 w 7566"/>
                <a:gd name="T3" fmla="*/ 3166 h 7669"/>
                <a:gd name="T4" fmla="*/ 5444 w 7566"/>
                <a:gd name="T5" fmla="*/ 3147 h 7669"/>
                <a:gd name="T6" fmla="*/ 5018 w 7566"/>
                <a:gd name="T7" fmla="*/ 3524 h 7669"/>
                <a:gd name="T8" fmla="*/ 4873 w 7566"/>
                <a:gd name="T9" fmla="*/ 4239 h 7669"/>
                <a:gd name="T10" fmla="*/ 5030 w 7566"/>
                <a:gd name="T11" fmla="*/ 5062 h 7669"/>
                <a:gd name="T12" fmla="*/ 5325 w 7566"/>
                <a:gd name="T13" fmla="*/ 5359 h 7669"/>
                <a:gd name="T14" fmla="*/ 5844 w 7566"/>
                <a:gd name="T15" fmla="*/ 5436 h 7669"/>
                <a:gd name="T16" fmla="*/ 6191 w 7566"/>
                <a:gd name="T17" fmla="*/ 5286 h 7669"/>
                <a:gd name="T18" fmla="*/ 6464 w 7566"/>
                <a:gd name="T19" fmla="*/ 4867 h 7669"/>
                <a:gd name="T20" fmla="*/ 2676 w 7566"/>
                <a:gd name="T21" fmla="*/ 4144 h 7669"/>
                <a:gd name="T22" fmla="*/ 2458 w 7566"/>
                <a:gd name="T23" fmla="*/ 3401 h 7669"/>
                <a:gd name="T24" fmla="*/ 2209 w 7566"/>
                <a:gd name="T25" fmla="*/ 3178 h 7669"/>
                <a:gd name="T26" fmla="*/ 1729 w 7566"/>
                <a:gd name="T27" fmla="*/ 3096 h 7669"/>
                <a:gd name="T28" fmla="*/ 1328 w 7566"/>
                <a:gd name="T29" fmla="*/ 3265 h 7669"/>
                <a:gd name="T30" fmla="*/ 1053 w 7566"/>
                <a:gd name="T31" fmla="*/ 3761 h 7669"/>
                <a:gd name="T32" fmla="*/ 1022 w 7566"/>
                <a:gd name="T33" fmla="*/ 4605 h 7669"/>
                <a:gd name="T34" fmla="*/ 1280 w 7566"/>
                <a:gd name="T35" fmla="*/ 5195 h 7669"/>
                <a:gd name="T36" fmla="*/ 1552 w 7566"/>
                <a:gd name="T37" fmla="*/ 5381 h 7669"/>
                <a:gd name="T38" fmla="*/ 2120 w 7566"/>
                <a:gd name="T39" fmla="*/ 5389 h 7669"/>
                <a:gd name="T40" fmla="*/ 2533 w 7566"/>
                <a:gd name="T41" fmla="*/ 4999 h 7669"/>
                <a:gd name="T42" fmla="*/ 2679 w 7566"/>
                <a:gd name="T43" fmla="*/ 4283 h 7669"/>
                <a:gd name="T44" fmla="*/ 4634 w 7566"/>
                <a:gd name="T45" fmla="*/ 57 h 7669"/>
                <a:gd name="T46" fmla="*/ 4850 w 7566"/>
                <a:gd name="T47" fmla="*/ 259 h 7669"/>
                <a:gd name="T48" fmla="*/ 4995 w 7566"/>
                <a:gd name="T49" fmla="*/ 2653 h 7669"/>
                <a:gd name="T50" fmla="*/ 5412 w 7566"/>
                <a:gd name="T51" fmla="*/ 2335 h 7669"/>
                <a:gd name="T52" fmla="*/ 5992 w 7566"/>
                <a:gd name="T53" fmla="*/ 2222 h 7669"/>
                <a:gd name="T54" fmla="*/ 6512 w 7566"/>
                <a:gd name="T55" fmla="*/ 2317 h 7669"/>
                <a:gd name="T56" fmla="*/ 6981 w 7566"/>
                <a:gd name="T57" fmla="*/ 2632 h 7669"/>
                <a:gd name="T58" fmla="*/ 7318 w 7566"/>
                <a:gd name="T59" fmla="*/ 3105 h 7669"/>
                <a:gd name="T60" fmla="*/ 7522 w 7566"/>
                <a:gd name="T61" fmla="*/ 3746 h 7669"/>
                <a:gd name="T62" fmla="*/ 7561 w 7566"/>
                <a:gd name="T63" fmla="*/ 4451 h 7669"/>
                <a:gd name="T64" fmla="*/ 7441 w 7566"/>
                <a:gd name="T65" fmla="*/ 5157 h 7669"/>
                <a:gd name="T66" fmla="*/ 7152 w 7566"/>
                <a:gd name="T67" fmla="*/ 5734 h 7669"/>
                <a:gd name="T68" fmla="*/ 6706 w 7566"/>
                <a:gd name="T69" fmla="*/ 6103 h 7669"/>
                <a:gd name="T70" fmla="*/ 6108 w 7566"/>
                <a:gd name="T71" fmla="*/ 6276 h 7669"/>
                <a:gd name="T72" fmla="*/ 5474 w 7566"/>
                <a:gd name="T73" fmla="*/ 6284 h 7669"/>
                <a:gd name="T74" fmla="*/ 4835 w 7566"/>
                <a:gd name="T75" fmla="*/ 6126 h 7669"/>
                <a:gd name="T76" fmla="*/ 4339 w 7566"/>
                <a:gd name="T77" fmla="*/ 5797 h 7669"/>
                <a:gd name="T78" fmla="*/ 4010 w 7566"/>
                <a:gd name="T79" fmla="*/ 5298 h 7669"/>
                <a:gd name="T80" fmla="*/ 3874 w 7566"/>
                <a:gd name="T81" fmla="*/ 4629 h 7669"/>
                <a:gd name="T82" fmla="*/ 3869 w 7566"/>
                <a:gd name="T83" fmla="*/ 315 h 7669"/>
                <a:gd name="T84" fmla="*/ 4046 w 7566"/>
                <a:gd name="T85" fmla="*/ 91 h 7669"/>
                <a:gd name="T86" fmla="*/ 4370 w 7566"/>
                <a:gd name="T87" fmla="*/ 0 h 7669"/>
                <a:gd name="T88" fmla="*/ 931 w 7566"/>
                <a:gd name="T89" fmla="*/ 7423 h 7669"/>
                <a:gd name="T90" fmla="*/ 692 w 7566"/>
                <a:gd name="T91" fmla="*/ 7632 h 7669"/>
                <a:gd name="T92" fmla="*/ 5 w 7566"/>
                <a:gd name="T93" fmla="*/ 3841 h 7669"/>
                <a:gd name="T94" fmla="*/ 157 w 7566"/>
                <a:gd name="T95" fmla="*/ 3187 h 7669"/>
                <a:gd name="T96" fmla="*/ 501 w 7566"/>
                <a:gd name="T97" fmla="*/ 2700 h 7669"/>
                <a:gd name="T98" fmla="*/ 1009 w 7566"/>
                <a:gd name="T99" fmla="*/ 2381 h 7669"/>
                <a:gd name="T100" fmla="*/ 1654 w 7566"/>
                <a:gd name="T101" fmla="*/ 2233 h 7669"/>
                <a:gd name="T102" fmla="*/ 2284 w 7566"/>
                <a:gd name="T103" fmla="*/ 2257 h 7669"/>
                <a:gd name="T104" fmla="*/ 2876 w 7566"/>
                <a:gd name="T105" fmla="*/ 2463 h 7669"/>
                <a:gd name="T106" fmla="*/ 3307 w 7566"/>
                <a:gd name="T107" fmla="*/ 2840 h 7669"/>
                <a:gd name="T108" fmla="*/ 3584 w 7566"/>
                <a:gd name="T109" fmla="*/ 3423 h 7669"/>
                <a:gd name="T110" fmla="*/ 3692 w 7566"/>
                <a:gd name="T111" fmla="*/ 4128 h 7669"/>
                <a:gd name="T112" fmla="*/ 3642 w 7566"/>
                <a:gd name="T113" fmla="*/ 4836 h 7669"/>
                <a:gd name="T114" fmla="*/ 3425 w 7566"/>
                <a:gd name="T115" fmla="*/ 5472 h 7669"/>
                <a:gd name="T116" fmla="*/ 3079 w 7566"/>
                <a:gd name="T117" fmla="*/ 5930 h 7669"/>
                <a:gd name="T118" fmla="*/ 2604 w 7566"/>
                <a:gd name="T119" fmla="*/ 6221 h 7669"/>
                <a:gd name="T120" fmla="*/ 2075 w 7566"/>
                <a:gd name="T121" fmla="*/ 6300 h 7669"/>
                <a:gd name="T122" fmla="*/ 1507 w 7566"/>
                <a:gd name="T123" fmla="*/ 6183 h 7669"/>
                <a:gd name="T124" fmla="*/ 1097 w 7566"/>
                <a:gd name="T125" fmla="*/ 5855 h 7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6" h="7669">
                  <a:moveTo>
                    <a:pt x="6551" y="4239"/>
                  </a:moveTo>
                  <a:lnTo>
                    <a:pt x="6551" y="4239"/>
                  </a:lnTo>
                  <a:lnTo>
                    <a:pt x="6550" y="4174"/>
                  </a:lnTo>
                  <a:lnTo>
                    <a:pt x="6547" y="4111"/>
                  </a:lnTo>
                  <a:lnTo>
                    <a:pt x="6543" y="4049"/>
                  </a:lnTo>
                  <a:lnTo>
                    <a:pt x="6537" y="3989"/>
                  </a:lnTo>
                  <a:lnTo>
                    <a:pt x="6529" y="3932"/>
                  </a:lnTo>
                  <a:lnTo>
                    <a:pt x="6520" y="3876"/>
                  </a:lnTo>
                  <a:lnTo>
                    <a:pt x="6508" y="3821"/>
                  </a:lnTo>
                  <a:lnTo>
                    <a:pt x="6496" y="3769"/>
                  </a:lnTo>
                  <a:lnTo>
                    <a:pt x="6481" y="3717"/>
                  </a:lnTo>
                  <a:lnTo>
                    <a:pt x="6464" y="3669"/>
                  </a:lnTo>
                  <a:lnTo>
                    <a:pt x="6446" y="3622"/>
                  </a:lnTo>
                  <a:lnTo>
                    <a:pt x="6426" y="3577"/>
                  </a:lnTo>
                  <a:lnTo>
                    <a:pt x="6405" y="3534"/>
                  </a:lnTo>
                  <a:lnTo>
                    <a:pt x="6381" y="3493"/>
                  </a:lnTo>
                  <a:lnTo>
                    <a:pt x="6356" y="3452"/>
                  </a:lnTo>
                  <a:lnTo>
                    <a:pt x="6329" y="3416"/>
                  </a:lnTo>
                  <a:lnTo>
                    <a:pt x="6329" y="3416"/>
                  </a:lnTo>
                  <a:lnTo>
                    <a:pt x="6302" y="3378"/>
                  </a:lnTo>
                  <a:lnTo>
                    <a:pt x="6272" y="3342"/>
                  </a:lnTo>
                  <a:lnTo>
                    <a:pt x="6241" y="3310"/>
                  </a:lnTo>
                  <a:lnTo>
                    <a:pt x="6209" y="3280"/>
                  </a:lnTo>
                  <a:lnTo>
                    <a:pt x="6176" y="3253"/>
                  </a:lnTo>
                  <a:lnTo>
                    <a:pt x="6141" y="3226"/>
                  </a:lnTo>
                  <a:lnTo>
                    <a:pt x="6106" y="3204"/>
                  </a:lnTo>
                  <a:lnTo>
                    <a:pt x="6069" y="3184"/>
                  </a:lnTo>
                  <a:lnTo>
                    <a:pt x="6030" y="3166"/>
                  </a:lnTo>
                  <a:lnTo>
                    <a:pt x="5991" y="3150"/>
                  </a:lnTo>
                  <a:lnTo>
                    <a:pt x="5950" y="3137"/>
                  </a:lnTo>
                  <a:lnTo>
                    <a:pt x="5907" y="3126"/>
                  </a:lnTo>
                  <a:lnTo>
                    <a:pt x="5865" y="3117"/>
                  </a:lnTo>
                  <a:lnTo>
                    <a:pt x="5820" y="3111"/>
                  </a:lnTo>
                  <a:lnTo>
                    <a:pt x="5774" y="3107"/>
                  </a:lnTo>
                  <a:lnTo>
                    <a:pt x="5726" y="3106"/>
                  </a:lnTo>
                  <a:lnTo>
                    <a:pt x="5726" y="3106"/>
                  </a:lnTo>
                  <a:lnTo>
                    <a:pt x="5676" y="3107"/>
                  </a:lnTo>
                  <a:lnTo>
                    <a:pt x="5626" y="3111"/>
                  </a:lnTo>
                  <a:lnTo>
                    <a:pt x="5578" y="3116"/>
                  </a:lnTo>
                  <a:lnTo>
                    <a:pt x="5532" y="3124"/>
                  </a:lnTo>
                  <a:lnTo>
                    <a:pt x="5487" y="3135"/>
                  </a:lnTo>
                  <a:lnTo>
                    <a:pt x="5444" y="3147"/>
                  </a:lnTo>
                  <a:lnTo>
                    <a:pt x="5403" y="3162"/>
                  </a:lnTo>
                  <a:lnTo>
                    <a:pt x="5362" y="3179"/>
                  </a:lnTo>
                  <a:lnTo>
                    <a:pt x="5323" y="3199"/>
                  </a:lnTo>
                  <a:lnTo>
                    <a:pt x="5286" y="3221"/>
                  </a:lnTo>
                  <a:lnTo>
                    <a:pt x="5250" y="3245"/>
                  </a:lnTo>
                  <a:lnTo>
                    <a:pt x="5216" y="3271"/>
                  </a:lnTo>
                  <a:lnTo>
                    <a:pt x="5183" y="3300"/>
                  </a:lnTo>
                  <a:lnTo>
                    <a:pt x="5151" y="3331"/>
                  </a:lnTo>
                  <a:lnTo>
                    <a:pt x="5122" y="3364"/>
                  </a:lnTo>
                  <a:lnTo>
                    <a:pt x="5094" y="3401"/>
                  </a:lnTo>
                  <a:lnTo>
                    <a:pt x="5094" y="3401"/>
                  </a:lnTo>
                  <a:lnTo>
                    <a:pt x="5066" y="3440"/>
                  </a:lnTo>
                  <a:lnTo>
                    <a:pt x="5041" y="3481"/>
                  </a:lnTo>
                  <a:lnTo>
                    <a:pt x="5018" y="3524"/>
                  </a:lnTo>
                  <a:lnTo>
                    <a:pt x="4996" y="3568"/>
                  </a:lnTo>
                  <a:lnTo>
                    <a:pt x="4977" y="3615"/>
                  </a:lnTo>
                  <a:lnTo>
                    <a:pt x="4959" y="3663"/>
                  </a:lnTo>
                  <a:lnTo>
                    <a:pt x="4943" y="3713"/>
                  </a:lnTo>
                  <a:lnTo>
                    <a:pt x="4928" y="3764"/>
                  </a:lnTo>
                  <a:lnTo>
                    <a:pt x="4915" y="3818"/>
                  </a:lnTo>
                  <a:lnTo>
                    <a:pt x="4904" y="3873"/>
                  </a:lnTo>
                  <a:lnTo>
                    <a:pt x="4894" y="3930"/>
                  </a:lnTo>
                  <a:lnTo>
                    <a:pt x="4886" y="3988"/>
                  </a:lnTo>
                  <a:lnTo>
                    <a:pt x="4881" y="4049"/>
                  </a:lnTo>
                  <a:lnTo>
                    <a:pt x="4876" y="4111"/>
                  </a:lnTo>
                  <a:lnTo>
                    <a:pt x="4874" y="4174"/>
                  </a:lnTo>
                  <a:lnTo>
                    <a:pt x="4873" y="4239"/>
                  </a:lnTo>
                  <a:lnTo>
                    <a:pt x="4873" y="4239"/>
                  </a:lnTo>
                  <a:lnTo>
                    <a:pt x="4874" y="4315"/>
                  </a:lnTo>
                  <a:lnTo>
                    <a:pt x="4876" y="4388"/>
                  </a:lnTo>
                  <a:lnTo>
                    <a:pt x="4879" y="4459"/>
                  </a:lnTo>
                  <a:lnTo>
                    <a:pt x="4885" y="4527"/>
                  </a:lnTo>
                  <a:lnTo>
                    <a:pt x="4892" y="4593"/>
                  </a:lnTo>
                  <a:lnTo>
                    <a:pt x="4901" y="4656"/>
                  </a:lnTo>
                  <a:lnTo>
                    <a:pt x="4912" y="4715"/>
                  </a:lnTo>
                  <a:lnTo>
                    <a:pt x="4924" y="4773"/>
                  </a:lnTo>
                  <a:lnTo>
                    <a:pt x="4938" y="4828"/>
                  </a:lnTo>
                  <a:lnTo>
                    <a:pt x="4953" y="4879"/>
                  </a:lnTo>
                  <a:lnTo>
                    <a:pt x="4970" y="4929"/>
                  </a:lnTo>
                  <a:lnTo>
                    <a:pt x="4988" y="4976"/>
                  </a:lnTo>
                  <a:lnTo>
                    <a:pt x="5009" y="5020"/>
                  </a:lnTo>
                  <a:lnTo>
                    <a:pt x="5030" y="5062"/>
                  </a:lnTo>
                  <a:lnTo>
                    <a:pt x="5054" y="5101"/>
                  </a:lnTo>
                  <a:lnTo>
                    <a:pt x="5065" y="5119"/>
                  </a:lnTo>
                  <a:lnTo>
                    <a:pt x="5078" y="5137"/>
                  </a:lnTo>
                  <a:lnTo>
                    <a:pt x="5078" y="5137"/>
                  </a:lnTo>
                  <a:lnTo>
                    <a:pt x="5107" y="5175"/>
                  </a:lnTo>
                  <a:lnTo>
                    <a:pt x="5136" y="5210"/>
                  </a:lnTo>
                  <a:lnTo>
                    <a:pt x="5167" y="5243"/>
                  </a:lnTo>
                  <a:lnTo>
                    <a:pt x="5199" y="5273"/>
                  </a:lnTo>
                  <a:lnTo>
                    <a:pt x="5234" y="5300"/>
                  </a:lnTo>
                  <a:lnTo>
                    <a:pt x="5251" y="5313"/>
                  </a:lnTo>
                  <a:lnTo>
                    <a:pt x="5268" y="5325"/>
                  </a:lnTo>
                  <a:lnTo>
                    <a:pt x="5287" y="5337"/>
                  </a:lnTo>
                  <a:lnTo>
                    <a:pt x="5305" y="5348"/>
                  </a:lnTo>
                  <a:lnTo>
                    <a:pt x="5325" y="5359"/>
                  </a:lnTo>
                  <a:lnTo>
                    <a:pt x="5343" y="5369"/>
                  </a:lnTo>
                  <a:lnTo>
                    <a:pt x="5362" y="5378"/>
                  </a:lnTo>
                  <a:lnTo>
                    <a:pt x="5382" y="5387"/>
                  </a:lnTo>
                  <a:lnTo>
                    <a:pt x="5423" y="5403"/>
                  </a:lnTo>
                  <a:lnTo>
                    <a:pt x="5466" y="5416"/>
                  </a:lnTo>
                  <a:lnTo>
                    <a:pt x="5509" y="5428"/>
                  </a:lnTo>
                  <a:lnTo>
                    <a:pt x="5554" y="5436"/>
                  </a:lnTo>
                  <a:lnTo>
                    <a:pt x="5600" y="5441"/>
                  </a:lnTo>
                  <a:lnTo>
                    <a:pt x="5648" y="5445"/>
                  </a:lnTo>
                  <a:lnTo>
                    <a:pt x="5696" y="5446"/>
                  </a:lnTo>
                  <a:lnTo>
                    <a:pt x="5696" y="5446"/>
                  </a:lnTo>
                  <a:lnTo>
                    <a:pt x="5748" y="5445"/>
                  </a:lnTo>
                  <a:lnTo>
                    <a:pt x="5797" y="5441"/>
                  </a:lnTo>
                  <a:lnTo>
                    <a:pt x="5844" y="5436"/>
                  </a:lnTo>
                  <a:lnTo>
                    <a:pt x="5891" y="5428"/>
                  </a:lnTo>
                  <a:lnTo>
                    <a:pt x="5936" y="5416"/>
                  </a:lnTo>
                  <a:lnTo>
                    <a:pt x="5978" y="5403"/>
                  </a:lnTo>
                  <a:lnTo>
                    <a:pt x="6000" y="5395"/>
                  </a:lnTo>
                  <a:lnTo>
                    <a:pt x="6021" y="5387"/>
                  </a:lnTo>
                  <a:lnTo>
                    <a:pt x="6041" y="5378"/>
                  </a:lnTo>
                  <a:lnTo>
                    <a:pt x="6061" y="5369"/>
                  </a:lnTo>
                  <a:lnTo>
                    <a:pt x="6080" y="5359"/>
                  </a:lnTo>
                  <a:lnTo>
                    <a:pt x="6100" y="5348"/>
                  </a:lnTo>
                  <a:lnTo>
                    <a:pt x="6118" y="5337"/>
                  </a:lnTo>
                  <a:lnTo>
                    <a:pt x="6137" y="5325"/>
                  </a:lnTo>
                  <a:lnTo>
                    <a:pt x="6155" y="5313"/>
                  </a:lnTo>
                  <a:lnTo>
                    <a:pt x="6173" y="5300"/>
                  </a:lnTo>
                  <a:lnTo>
                    <a:pt x="6191" y="5286"/>
                  </a:lnTo>
                  <a:lnTo>
                    <a:pt x="6208" y="5273"/>
                  </a:lnTo>
                  <a:lnTo>
                    <a:pt x="6224" y="5258"/>
                  </a:lnTo>
                  <a:lnTo>
                    <a:pt x="6240" y="5243"/>
                  </a:lnTo>
                  <a:lnTo>
                    <a:pt x="6256" y="5227"/>
                  </a:lnTo>
                  <a:lnTo>
                    <a:pt x="6272" y="5210"/>
                  </a:lnTo>
                  <a:lnTo>
                    <a:pt x="6302" y="5175"/>
                  </a:lnTo>
                  <a:lnTo>
                    <a:pt x="6329" y="5137"/>
                  </a:lnTo>
                  <a:lnTo>
                    <a:pt x="6329" y="5137"/>
                  </a:lnTo>
                  <a:lnTo>
                    <a:pt x="6356" y="5097"/>
                  </a:lnTo>
                  <a:lnTo>
                    <a:pt x="6381" y="5056"/>
                  </a:lnTo>
                  <a:lnTo>
                    <a:pt x="6405" y="5011"/>
                  </a:lnTo>
                  <a:lnTo>
                    <a:pt x="6426" y="4965"/>
                  </a:lnTo>
                  <a:lnTo>
                    <a:pt x="6446" y="4917"/>
                  </a:lnTo>
                  <a:lnTo>
                    <a:pt x="6464" y="4867"/>
                  </a:lnTo>
                  <a:lnTo>
                    <a:pt x="6481" y="4813"/>
                  </a:lnTo>
                  <a:lnTo>
                    <a:pt x="6496" y="4758"/>
                  </a:lnTo>
                  <a:lnTo>
                    <a:pt x="6508" y="4702"/>
                  </a:lnTo>
                  <a:lnTo>
                    <a:pt x="6520" y="4642"/>
                  </a:lnTo>
                  <a:lnTo>
                    <a:pt x="6529" y="4580"/>
                  </a:lnTo>
                  <a:lnTo>
                    <a:pt x="6537" y="4516"/>
                  </a:lnTo>
                  <a:lnTo>
                    <a:pt x="6543" y="4450"/>
                  </a:lnTo>
                  <a:lnTo>
                    <a:pt x="6547" y="4383"/>
                  </a:lnTo>
                  <a:lnTo>
                    <a:pt x="6550" y="4312"/>
                  </a:lnTo>
                  <a:lnTo>
                    <a:pt x="6551" y="4239"/>
                  </a:lnTo>
                  <a:close/>
                  <a:moveTo>
                    <a:pt x="2679" y="4283"/>
                  </a:moveTo>
                  <a:lnTo>
                    <a:pt x="2679" y="4283"/>
                  </a:lnTo>
                  <a:lnTo>
                    <a:pt x="2678" y="4213"/>
                  </a:lnTo>
                  <a:lnTo>
                    <a:pt x="2676" y="4144"/>
                  </a:lnTo>
                  <a:lnTo>
                    <a:pt x="2671" y="4078"/>
                  </a:lnTo>
                  <a:lnTo>
                    <a:pt x="2666" y="4012"/>
                  </a:lnTo>
                  <a:lnTo>
                    <a:pt x="2658" y="3950"/>
                  </a:lnTo>
                  <a:lnTo>
                    <a:pt x="2648" y="3889"/>
                  </a:lnTo>
                  <a:lnTo>
                    <a:pt x="2637" y="3832"/>
                  </a:lnTo>
                  <a:lnTo>
                    <a:pt x="2623" y="3776"/>
                  </a:lnTo>
                  <a:lnTo>
                    <a:pt x="2609" y="3721"/>
                  </a:lnTo>
                  <a:lnTo>
                    <a:pt x="2592" y="3669"/>
                  </a:lnTo>
                  <a:lnTo>
                    <a:pt x="2575" y="3619"/>
                  </a:lnTo>
                  <a:lnTo>
                    <a:pt x="2554" y="3572"/>
                  </a:lnTo>
                  <a:lnTo>
                    <a:pt x="2533" y="3526"/>
                  </a:lnTo>
                  <a:lnTo>
                    <a:pt x="2510" y="3481"/>
                  </a:lnTo>
                  <a:lnTo>
                    <a:pt x="2484" y="3440"/>
                  </a:lnTo>
                  <a:lnTo>
                    <a:pt x="2458" y="3401"/>
                  </a:lnTo>
                  <a:lnTo>
                    <a:pt x="2458" y="3401"/>
                  </a:lnTo>
                  <a:lnTo>
                    <a:pt x="2429" y="3363"/>
                  </a:lnTo>
                  <a:lnTo>
                    <a:pt x="2400" y="3327"/>
                  </a:lnTo>
                  <a:lnTo>
                    <a:pt x="2385" y="3311"/>
                  </a:lnTo>
                  <a:lnTo>
                    <a:pt x="2369" y="3295"/>
                  </a:lnTo>
                  <a:lnTo>
                    <a:pt x="2353" y="3280"/>
                  </a:lnTo>
                  <a:lnTo>
                    <a:pt x="2335" y="3265"/>
                  </a:lnTo>
                  <a:lnTo>
                    <a:pt x="2319" y="3251"/>
                  </a:lnTo>
                  <a:lnTo>
                    <a:pt x="2302" y="3237"/>
                  </a:lnTo>
                  <a:lnTo>
                    <a:pt x="2284" y="3224"/>
                  </a:lnTo>
                  <a:lnTo>
                    <a:pt x="2265" y="3212"/>
                  </a:lnTo>
                  <a:lnTo>
                    <a:pt x="2247" y="3200"/>
                  </a:lnTo>
                  <a:lnTo>
                    <a:pt x="2229" y="3189"/>
                  </a:lnTo>
                  <a:lnTo>
                    <a:pt x="2209" y="3178"/>
                  </a:lnTo>
                  <a:lnTo>
                    <a:pt x="2190" y="3168"/>
                  </a:lnTo>
                  <a:lnTo>
                    <a:pt x="2170" y="3159"/>
                  </a:lnTo>
                  <a:lnTo>
                    <a:pt x="2150" y="3151"/>
                  </a:lnTo>
                  <a:lnTo>
                    <a:pt x="2129" y="3143"/>
                  </a:lnTo>
                  <a:lnTo>
                    <a:pt x="2107" y="3135"/>
                  </a:lnTo>
                  <a:lnTo>
                    <a:pt x="2065" y="3121"/>
                  </a:lnTo>
                  <a:lnTo>
                    <a:pt x="2020" y="3111"/>
                  </a:lnTo>
                  <a:lnTo>
                    <a:pt x="1973" y="3103"/>
                  </a:lnTo>
                  <a:lnTo>
                    <a:pt x="1925" y="3096"/>
                  </a:lnTo>
                  <a:lnTo>
                    <a:pt x="1875" y="3092"/>
                  </a:lnTo>
                  <a:lnTo>
                    <a:pt x="1825" y="3091"/>
                  </a:lnTo>
                  <a:lnTo>
                    <a:pt x="1825" y="3091"/>
                  </a:lnTo>
                  <a:lnTo>
                    <a:pt x="1776" y="3092"/>
                  </a:lnTo>
                  <a:lnTo>
                    <a:pt x="1729" y="3096"/>
                  </a:lnTo>
                  <a:lnTo>
                    <a:pt x="1683" y="3103"/>
                  </a:lnTo>
                  <a:lnTo>
                    <a:pt x="1637" y="3111"/>
                  </a:lnTo>
                  <a:lnTo>
                    <a:pt x="1594" y="3121"/>
                  </a:lnTo>
                  <a:lnTo>
                    <a:pt x="1552" y="3135"/>
                  </a:lnTo>
                  <a:lnTo>
                    <a:pt x="1511" y="3151"/>
                  </a:lnTo>
                  <a:lnTo>
                    <a:pt x="1491" y="3159"/>
                  </a:lnTo>
                  <a:lnTo>
                    <a:pt x="1472" y="3168"/>
                  </a:lnTo>
                  <a:lnTo>
                    <a:pt x="1452" y="3178"/>
                  </a:lnTo>
                  <a:lnTo>
                    <a:pt x="1434" y="3189"/>
                  </a:lnTo>
                  <a:lnTo>
                    <a:pt x="1415" y="3200"/>
                  </a:lnTo>
                  <a:lnTo>
                    <a:pt x="1397" y="3212"/>
                  </a:lnTo>
                  <a:lnTo>
                    <a:pt x="1380" y="3224"/>
                  </a:lnTo>
                  <a:lnTo>
                    <a:pt x="1363" y="3237"/>
                  </a:lnTo>
                  <a:lnTo>
                    <a:pt x="1328" y="3265"/>
                  </a:lnTo>
                  <a:lnTo>
                    <a:pt x="1296" y="3295"/>
                  </a:lnTo>
                  <a:lnTo>
                    <a:pt x="1265" y="3327"/>
                  </a:lnTo>
                  <a:lnTo>
                    <a:pt x="1235" y="3363"/>
                  </a:lnTo>
                  <a:lnTo>
                    <a:pt x="1207" y="3401"/>
                  </a:lnTo>
                  <a:lnTo>
                    <a:pt x="1207" y="3401"/>
                  </a:lnTo>
                  <a:lnTo>
                    <a:pt x="1194" y="3418"/>
                  </a:lnTo>
                  <a:lnTo>
                    <a:pt x="1183" y="3436"/>
                  </a:lnTo>
                  <a:lnTo>
                    <a:pt x="1159" y="3475"/>
                  </a:lnTo>
                  <a:lnTo>
                    <a:pt x="1137" y="3517"/>
                  </a:lnTo>
                  <a:lnTo>
                    <a:pt x="1117" y="3560"/>
                  </a:lnTo>
                  <a:lnTo>
                    <a:pt x="1099" y="3606"/>
                  </a:lnTo>
                  <a:lnTo>
                    <a:pt x="1082" y="3655"/>
                  </a:lnTo>
                  <a:lnTo>
                    <a:pt x="1067" y="3707"/>
                  </a:lnTo>
                  <a:lnTo>
                    <a:pt x="1053" y="3761"/>
                  </a:lnTo>
                  <a:lnTo>
                    <a:pt x="1040" y="3817"/>
                  </a:lnTo>
                  <a:lnTo>
                    <a:pt x="1030" y="3877"/>
                  </a:lnTo>
                  <a:lnTo>
                    <a:pt x="1021" y="3938"/>
                  </a:lnTo>
                  <a:lnTo>
                    <a:pt x="1014" y="4002"/>
                  </a:lnTo>
                  <a:lnTo>
                    <a:pt x="1008" y="4068"/>
                  </a:lnTo>
                  <a:lnTo>
                    <a:pt x="1005" y="4137"/>
                  </a:lnTo>
                  <a:lnTo>
                    <a:pt x="1001" y="4209"/>
                  </a:lnTo>
                  <a:lnTo>
                    <a:pt x="1001" y="4283"/>
                  </a:lnTo>
                  <a:lnTo>
                    <a:pt x="1001" y="4283"/>
                  </a:lnTo>
                  <a:lnTo>
                    <a:pt x="1001" y="4352"/>
                  </a:lnTo>
                  <a:lnTo>
                    <a:pt x="1005" y="4419"/>
                  </a:lnTo>
                  <a:lnTo>
                    <a:pt x="1008" y="4484"/>
                  </a:lnTo>
                  <a:lnTo>
                    <a:pt x="1015" y="4546"/>
                  </a:lnTo>
                  <a:lnTo>
                    <a:pt x="1022" y="4605"/>
                  </a:lnTo>
                  <a:lnTo>
                    <a:pt x="1032" y="4664"/>
                  </a:lnTo>
                  <a:lnTo>
                    <a:pt x="1043" y="4720"/>
                  </a:lnTo>
                  <a:lnTo>
                    <a:pt x="1056" y="4773"/>
                  </a:lnTo>
                  <a:lnTo>
                    <a:pt x="1070" y="4824"/>
                  </a:lnTo>
                  <a:lnTo>
                    <a:pt x="1087" y="4874"/>
                  </a:lnTo>
                  <a:lnTo>
                    <a:pt x="1106" y="4921"/>
                  </a:lnTo>
                  <a:lnTo>
                    <a:pt x="1125" y="4965"/>
                  </a:lnTo>
                  <a:lnTo>
                    <a:pt x="1147" y="5008"/>
                  </a:lnTo>
                  <a:lnTo>
                    <a:pt x="1170" y="5048"/>
                  </a:lnTo>
                  <a:lnTo>
                    <a:pt x="1195" y="5086"/>
                  </a:lnTo>
                  <a:lnTo>
                    <a:pt x="1222" y="5122"/>
                  </a:lnTo>
                  <a:lnTo>
                    <a:pt x="1222" y="5122"/>
                  </a:lnTo>
                  <a:lnTo>
                    <a:pt x="1250" y="5159"/>
                  </a:lnTo>
                  <a:lnTo>
                    <a:pt x="1280" y="5195"/>
                  </a:lnTo>
                  <a:lnTo>
                    <a:pt x="1311" y="5227"/>
                  </a:lnTo>
                  <a:lnTo>
                    <a:pt x="1328" y="5243"/>
                  </a:lnTo>
                  <a:lnTo>
                    <a:pt x="1344" y="5258"/>
                  </a:lnTo>
                  <a:lnTo>
                    <a:pt x="1362" y="5272"/>
                  </a:lnTo>
                  <a:lnTo>
                    <a:pt x="1379" y="5285"/>
                  </a:lnTo>
                  <a:lnTo>
                    <a:pt x="1396" y="5298"/>
                  </a:lnTo>
                  <a:lnTo>
                    <a:pt x="1414" y="5311"/>
                  </a:lnTo>
                  <a:lnTo>
                    <a:pt x="1433" y="5322"/>
                  </a:lnTo>
                  <a:lnTo>
                    <a:pt x="1452" y="5334"/>
                  </a:lnTo>
                  <a:lnTo>
                    <a:pt x="1470" y="5344"/>
                  </a:lnTo>
                  <a:lnTo>
                    <a:pt x="1491" y="5354"/>
                  </a:lnTo>
                  <a:lnTo>
                    <a:pt x="1511" y="5363"/>
                  </a:lnTo>
                  <a:lnTo>
                    <a:pt x="1531" y="5373"/>
                  </a:lnTo>
                  <a:lnTo>
                    <a:pt x="1552" y="5381"/>
                  </a:lnTo>
                  <a:lnTo>
                    <a:pt x="1573" y="5389"/>
                  </a:lnTo>
                  <a:lnTo>
                    <a:pt x="1616" y="5401"/>
                  </a:lnTo>
                  <a:lnTo>
                    <a:pt x="1661" y="5413"/>
                  </a:lnTo>
                  <a:lnTo>
                    <a:pt x="1707" y="5421"/>
                  </a:lnTo>
                  <a:lnTo>
                    <a:pt x="1755" y="5426"/>
                  </a:lnTo>
                  <a:lnTo>
                    <a:pt x="1804" y="5430"/>
                  </a:lnTo>
                  <a:lnTo>
                    <a:pt x="1855" y="5432"/>
                  </a:lnTo>
                  <a:lnTo>
                    <a:pt x="1855" y="5432"/>
                  </a:lnTo>
                  <a:lnTo>
                    <a:pt x="1902" y="5430"/>
                  </a:lnTo>
                  <a:lnTo>
                    <a:pt x="1949" y="5426"/>
                  </a:lnTo>
                  <a:lnTo>
                    <a:pt x="1992" y="5421"/>
                  </a:lnTo>
                  <a:lnTo>
                    <a:pt x="2036" y="5413"/>
                  </a:lnTo>
                  <a:lnTo>
                    <a:pt x="2078" y="5401"/>
                  </a:lnTo>
                  <a:lnTo>
                    <a:pt x="2120" y="5389"/>
                  </a:lnTo>
                  <a:lnTo>
                    <a:pt x="2159" y="5373"/>
                  </a:lnTo>
                  <a:lnTo>
                    <a:pt x="2198" y="5354"/>
                  </a:lnTo>
                  <a:lnTo>
                    <a:pt x="2234" y="5334"/>
                  </a:lnTo>
                  <a:lnTo>
                    <a:pt x="2270" y="5311"/>
                  </a:lnTo>
                  <a:lnTo>
                    <a:pt x="2304" y="5285"/>
                  </a:lnTo>
                  <a:lnTo>
                    <a:pt x="2338" y="5258"/>
                  </a:lnTo>
                  <a:lnTo>
                    <a:pt x="2370" y="5227"/>
                  </a:lnTo>
                  <a:lnTo>
                    <a:pt x="2401" y="5195"/>
                  </a:lnTo>
                  <a:lnTo>
                    <a:pt x="2429" y="5159"/>
                  </a:lnTo>
                  <a:lnTo>
                    <a:pt x="2458" y="5122"/>
                  </a:lnTo>
                  <a:lnTo>
                    <a:pt x="2458" y="5122"/>
                  </a:lnTo>
                  <a:lnTo>
                    <a:pt x="2484" y="5082"/>
                  </a:lnTo>
                  <a:lnTo>
                    <a:pt x="2510" y="5041"/>
                  </a:lnTo>
                  <a:lnTo>
                    <a:pt x="2533" y="4999"/>
                  </a:lnTo>
                  <a:lnTo>
                    <a:pt x="2554" y="4954"/>
                  </a:lnTo>
                  <a:lnTo>
                    <a:pt x="2575" y="4908"/>
                  </a:lnTo>
                  <a:lnTo>
                    <a:pt x="2592" y="4860"/>
                  </a:lnTo>
                  <a:lnTo>
                    <a:pt x="2609" y="4809"/>
                  </a:lnTo>
                  <a:lnTo>
                    <a:pt x="2623" y="4758"/>
                  </a:lnTo>
                  <a:lnTo>
                    <a:pt x="2637" y="4705"/>
                  </a:lnTo>
                  <a:lnTo>
                    <a:pt x="2648" y="4650"/>
                  </a:lnTo>
                  <a:lnTo>
                    <a:pt x="2658" y="4593"/>
                  </a:lnTo>
                  <a:lnTo>
                    <a:pt x="2666" y="4534"/>
                  </a:lnTo>
                  <a:lnTo>
                    <a:pt x="2671" y="4474"/>
                  </a:lnTo>
                  <a:lnTo>
                    <a:pt x="2676" y="4412"/>
                  </a:lnTo>
                  <a:lnTo>
                    <a:pt x="2678" y="4348"/>
                  </a:lnTo>
                  <a:lnTo>
                    <a:pt x="2679" y="4283"/>
                  </a:lnTo>
                  <a:lnTo>
                    <a:pt x="2679" y="4283"/>
                  </a:lnTo>
                  <a:close/>
                  <a:moveTo>
                    <a:pt x="4370" y="0"/>
                  </a:moveTo>
                  <a:lnTo>
                    <a:pt x="4370" y="0"/>
                  </a:lnTo>
                  <a:lnTo>
                    <a:pt x="4370" y="0"/>
                  </a:lnTo>
                  <a:lnTo>
                    <a:pt x="4397" y="1"/>
                  </a:lnTo>
                  <a:lnTo>
                    <a:pt x="4422" y="2"/>
                  </a:lnTo>
                  <a:lnTo>
                    <a:pt x="4447" y="5"/>
                  </a:lnTo>
                  <a:lnTo>
                    <a:pt x="4472" y="8"/>
                  </a:lnTo>
                  <a:lnTo>
                    <a:pt x="4498" y="13"/>
                  </a:lnTo>
                  <a:lnTo>
                    <a:pt x="4522" y="18"/>
                  </a:lnTo>
                  <a:lnTo>
                    <a:pt x="4546" y="24"/>
                  </a:lnTo>
                  <a:lnTo>
                    <a:pt x="4569" y="31"/>
                  </a:lnTo>
                  <a:lnTo>
                    <a:pt x="4590" y="39"/>
                  </a:lnTo>
                  <a:lnTo>
                    <a:pt x="4613" y="48"/>
                  </a:lnTo>
                  <a:lnTo>
                    <a:pt x="4634" y="57"/>
                  </a:lnTo>
                  <a:lnTo>
                    <a:pt x="4655" y="68"/>
                  </a:lnTo>
                  <a:lnTo>
                    <a:pt x="4675" y="79"/>
                  </a:lnTo>
                  <a:lnTo>
                    <a:pt x="4695" y="91"/>
                  </a:lnTo>
                  <a:lnTo>
                    <a:pt x="4713" y="103"/>
                  </a:lnTo>
                  <a:lnTo>
                    <a:pt x="4730" y="116"/>
                  </a:lnTo>
                  <a:lnTo>
                    <a:pt x="4748" y="130"/>
                  </a:lnTo>
                  <a:lnTo>
                    <a:pt x="4764" y="144"/>
                  </a:lnTo>
                  <a:lnTo>
                    <a:pt x="4779" y="158"/>
                  </a:lnTo>
                  <a:lnTo>
                    <a:pt x="4793" y="174"/>
                  </a:lnTo>
                  <a:lnTo>
                    <a:pt x="4807" y="190"/>
                  </a:lnTo>
                  <a:lnTo>
                    <a:pt x="4819" y="206"/>
                  </a:lnTo>
                  <a:lnTo>
                    <a:pt x="4830" y="224"/>
                  </a:lnTo>
                  <a:lnTo>
                    <a:pt x="4840" y="241"/>
                  </a:lnTo>
                  <a:lnTo>
                    <a:pt x="4850" y="259"/>
                  </a:lnTo>
                  <a:lnTo>
                    <a:pt x="4858" y="278"/>
                  </a:lnTo>
                  <a:lnTo>
                    <a:pt x="4865" y="296"/>
                  </a:lnTo>
                  <a:lnTo>
                    <a:pt x="4870" y="315"/>
                  </a:lnTo>
                  <a:lnTo>
                    <a:pt x="4875" y="334"/>
                  </a:lnTo>
                  <a:lnTo>
                    <a:pt x="4878" y="354"/>
                  </a:lnTo>
                  <a:lnTo>
                    <a:pt x="4881" y="374"/>
                  </a:lnTo>
                  <a:lnTo>
                    <a:pt x="4881" y="395"/>
                  </a:lnTo>
                  <a:lnTo>
                    <a:pt x="4881" y="2811"/>
                  </a:lnTo>
                  <a:lnTo>
                    <a:pt x="4881" y="2811"/>
                  </a:lnTo>
                  <a:lnTo>
                    <a:pt x="4901" y="2778"/>
                  </a:lnTo>
                  <a:lnTo>
                    <a:pt x="4923" y="2746"/>
                  </a:lnTo>
                  <a:lnTo>
                    <a:pt x="4946" y="2714"/>
                  </a:lnTo>
                  <a:lnTo>
                    <a:pt x="4970" y="2683"/>
                  </a:lnTo>
                  <a:lnTo>
                    <a:pt x="4995" y="2653"/>
                  </a:lnTo>
                  <a:lnTo>
                    <a:pt x="5022" y="2623"/>
                  </a:lnTo>
                  <a:lnTo>
                    <a:pt x="5049" y="2594"/>
                  </a:lnTo>
                  <a:lnTo>
                    <a:pt x="5078" y="2566"/>
                  </a:lnTo>
                  <a:lnTo>
                    <a:pt x="5107" y="2539"/>
                  </a:lnTo>
                  <a:lnTo>
                    <a:pt x="5138" y="2513"/>
                  </a:lnTo>
                  <a:lnTo>
                    <a:pt x="5169" y="2487"/>
                  </a:lnTo>
                  <a:lnTo>
                    <a:pt x="5202" y="2461"/>
                  </a:lnTo>
                  <a:lnTo>
                    <a:pt x="5235" y="2437"/>
                  </a:lnTo>
                  <a:lnTo>
                    <a:pt x="5271" y="2414"/>
                  </a:lnTo>
                  <a:lnTo>
                    <a:pt x="5306" y="2391"/>
                  </a:lnTo>
                  <a:lnTo>
                    <a:pt x="5344" y="2370"/>
                  </a:lnTo>
                  <a:lnTo>
                    <a:pt x="5344" y="2370"/>
                  </a:lnTo>
                  <a:lnTo>
                    <a:pt x="5377" y="2352"/>
                  </a:lnTo>
                  <a:lnTo>
                    <a:pt x="5412" y="2335"/>
                  </a:lnTo>
                  <a:lnTo>
                    <a:pt x="5447" y="2320"/>
                  </a:lnTo>
                  <a:lnTo>
                    <a:pt x="5484" y="2305"/>
                  </a:lnTo>
                  <a:lnTo>
                    <a:pt x="5521" y="2293"/>
                  </a:lnTo>
                  <a:lnTo>
                    <a:pt x="5559" y="2280"/>
                  </a:lnTo>
                  <a:lnTo>
                    <a:pt x="5598" y="2269"/>
                  </a:lnTo>
                  <a:lnTo>
                    <a:pt x="5638" y="2260"/>
                  </a:lnTo>
                  <a:lnTo>
                    <a:pt x="5679" y="2250"/>
                  </a:lnTo>
                  <a:lnTo>
                    <a:pt x="5720" y="2243"/>
                  </a:lnTo>
                  <a:lnTo>
                    <a:pt x="5764" y="2237"/>
                  </a:lnTo>
                  <a:lnTo>
                    <a:pt x="5807" y="2231"/>
                  </a:lnTo>
                  <a:lnTo>
                    <a:pt x="5852" y="2227"/>
                  </a:lnTo>
                  <a:lnTo>
                    <a:pt x="5897" y="2224"/>
                  </a:lnTo>
                  <a:lnTo>
                    <a:pt x="5944" y="2223"/>
                  </a:lnTo>
                  <a:lnTo>
                    <a:pt x="5992" y="2222"/>
                  </a:lnTo>
                  <a:lnTo>
                    <a:pt x="5992" y="2222"/>
                  </a:lnTo>
                  <a:lnTo>
                    <a:pt x="6035" y="2223"/>
                  </a:lnTo>
                  <a:lnTo>
                    <a:pt x="6077" y="2224"/>
                  </a:lnTo>
                  <a:lnTo>
                    <a:pt x="6119" y="2227"/>
                  </a:lnTo>
                  <a:lnTo>
                    <a:pt x="6161" y="2231"/>
                  </a:lnTo>
                  <a:lnTo>
                    <a:pt x="6202" y="2235"/>
                  </a:lnTo>
                  <a:lnTo>
                    <a:pt x="6242" y="2242"/>
                  </a:lnTo>
                  <a:lnTo>
                    <a:pt x="6282" y="2249"/>
                  </a:lnTo>
                  <a:lnTo>
                    <a:pt x="6321" y="2258"/>
                  </a:lnTo>
                  <a:lnTo>
                    <a:pt x="6360" y="2268"/>
                  </a:lnTo>
                  <a:lnTo>
                    <a:pt x="6399" y="2278"/>
                  </a:lnTo>
                  <a:lnTo>
                    <a:pt x="6437" y="2291"/>
                  </a:lnTo>
                  <a:lnTo>
                    <a:pt x="6475" y="2303"/>
                  </a:lnTo>
                  <a:lnTo>
                    <a:pt x="6512" y="2317"/>
                  </a:lnTo>
                  <a:lnTo>
                    <a:pt x="6548" y="2332"/>
                  </a:lnTo>
                  <a:lnTo>
                    <a:pt x="6585" y="2349"/>
                  </a:lnTo>
                  <a:lnTo>
                    <a:pt x="6621" y="2366"/>
                  </a:lnTo>
                  <a:lnTo>
                    <a:pt x="6655" y="2385"/>
                  </a:lnTo>
                  <a:lnTo>
                    <a:pt x="6691" y="2404"/>
                  </a:lnTo>
                  <a:lnTo>
                    <a:pt x="6724" y="2425"/>
                  </a:lnTo>
                  <a:lnTo>
                    <a:pt x="6758" y="2446"/>
                  </a:lnTo>
                  <a:lnTo>
                    <a:pt x="6792" y="2469"/>
                  </a:lnTo>
                  <a:lnTo>
                    <a:pt x="6824" y="2495"/>
                  </a:lnTo>
                  <a:lnTo>
                    <a:pt x="6856" y="2520"/>
                  </a:lnTo>
                  <a:lnTo>
                    <a:pt x="6888" y="2546"/>
                  </a:lnTo>
                  <a:lnTo>
                    <a:pt x="6919" y="2574"/>
                  </a:lnTo>
                  <a:lnTo>
                    <a:pt x="6950" y="2602"/>
                  </a:lnTo>
                  <a:lnTo>
                    <a:pt x="6981" y="2632"/>
                  </a:lnTo>
                  <a:lnTo>
                    <a:pt x="7011" y="2662"/>
                  </a:lnTo>
                  <a:lnTo>
                    <a:pt x="7039" y="2694"/>
                  </a:lnTo>
                  <a:lnTo>
                    <a:pt x="7068" y="2728"/>
                  </a:lnTo>
                  <a:lnTo>
                    <a:pt x="7097" y="2762"/>
                  </a:lnTo>
                  <a:lnTo>
                    <a:pt x="7124" y="2797"/>
                  </a:lnTo>
                  <a:lnTo>
                    <a:pt x="7124" y="2797"/>
                  </a:lnTo>
                  <a:lnTo>
                    <a:pt x="7152" y="2833"/>
                  </a:lnTo>
                  <a:lnTo>
                    <a:pt x="7178" y="2871"/>
                  </a:lnTo>
                  <a:lnTo>
                    <a:pt x="7203" y="2908"/>
                  </a:lnTo>
                  <a:lnTo>
                    <a:pt x="7227" y="2945"/>
                  </a:lnTo>
                  <a:lnTo>
                    <a:pt x="7252" y="2984"/>
                  </a:lnTo>
                  <a:lnTo>
                    <a:pt x="7274" y="3025"/>
                  </a:lnTo>
                  <a:lnTo>
                    <a:pt x="7296" y="3065"/>
                  </a:lnTo>
                  <a:lnTo>
                    <a:pt x="7318" y="3105"/>
                  </a:lnTo>
                  <a:lnTo>
                    <a:pt x="7338" y="3146"/>
                  </a:lnTo>
                  <a:lnTo>
                    <a:pt x="7357" y="3189"/>
                  </a:lnTo>
                  <a:lnTo>
                    <a:pt x="7375" y="3231"/>
                  </a:lnTo>
                  <a:lnTo>
                    <a:pt x="7394" y="3275"/>
                  </a:lnTo>
                  <a:lnTo>
                    <a:pt x="7410" y="3319"/>
                  </a:lnTo>
                  <a:lnTo>
                    <a:pt x="7426" y="3364"/>
                  </a:lnTo>
                  <a:lnTo>
                    <a:pt x="7441" y="3409"/>
                  </a:lnTo>
                  <a:lnTo>
                    <a:pt x="7456" y="3456"/>
                  </a:lnTo>
                  <a:lnTo>
                    <a:pt x="7468" y="3502"/>
                  </a:lnTo>
                  <a:lnTo>
                    <a:pt x="7481" y="3550"/>
                  </a:lnTo>
                  <a:lnTo>
                    <a:pt x="7492" y="3598"/>
                  </a:lnTo>
                  <a:lnTo>
                    <a:pt x="7504" y="3646"/>
                  </a:lnTo>
                  <a:lnTo>
                    <a:pt x="7513" y="3696"/>
                  </a:lnTo>
                  <a:lnTo>
                    <a:pt x="7522" y="3746"/>
                  </a:lnTo>
                  <a:lnTo>
                    <a:pt x="7530" y="3797"/>
                  </a:lnTo>
                  <a:lnTo>
                    <a:pt x="7538" y="3848"/>
                  </a:lnTo>
                  <a:lnTo>
                    <a:pt x="7544" y="3901"/>
                  </a:lnTo>
                  <a:lnTo>
                    <a:pt x="7550" y="3953"/>
                  </a:lnTo>
                  <a:lnTo>
                    <a:pt x="7554" y="4006"/>
                  </a:lnTo>
                  <a:lnTo>
                    <a:pt x="7559" y="4060"/>
                  </a:lnTo>
                  <a:lnTo>
                    <a:pt x="7561" y="4115"/>
                  </a:lnTo>
                  <a:lnTo>
                    <a:pt x="7564" y="4170"/>
                  </a:lnTo>
                  <a:lnTo>
                    <a:pt x="7565" y="4227"/>
                  </a:lnTo>
                  <a:lnTo>
                    <a:pt x="7566" y="4283"/>
                  </a:lnTo>
                  <a:lnTo>
                    <a:pt x="7566" y="4283"/>
                  </a:lnTo>
                  <a:lnTo>
                    <a:pt x="7565" y="4340"/>
                  </a:lnTo>
                  <a:lnTo>
                    <a:pt x="7564" y="4396"/>
                  </a:lnTo>
                  <a:lnTo>
                    <a:pt x="7561" y="4451"/>
                  </a:lnTo>
                  <a:lnTo>
                    <a:pt x="7559" y="4507"/>
                  </a:lnTo>
                  <a:lnTo>
                    <a:pt x="7554" y="4560"/>
                  </a:lnTo>
                  <a:lnTo>
                    <a:pt x="7550" y="4613"/>
                  </a:lnTo>
                  <a:lnTo>
                    <a:pt x="7544" y="4666"/>
                  </a:lnTo>
                  <a:lnTo>
                    <a:pt x="7538" y="4719"/>
                  </a:lnTo>
                  <a:lnTo>
                    <a:pt x="7530" y="4769"/>
                  </a:lnTo>
                  <a:lnTo>
                    <a:pt x="7522" y="4821"/>
                  </a:lnTo>
                  <a:lnTo>
                    <a:pt x="7513" y="4870"/>
                  </a:lnTo>
                  <a:lnTo>
                    <a:pt x="7504" y="4919"/>
                  </a:lnTo>
                  <a:lnTo>
                    <a:pt x="7492" y="4969"/>
                  </a:lnTo>
                  <a:lnTo>
                    <a:pt x="7481" y="5017"/>
                  </a:lnTo>
                  <a:lnTo>
                    <a:pt x="7468" y="5064"/>
                  </a:lnTo>
                  <a:lnTo>
                    <a:pt x="7456" y="5111"/>
                  </a:lnTo>
                  <a:lnTo>
                    <a:pt x="7441" y="5157"/>
                  </a:lnTo>
                  <a:lnTo>
                    <a:pt x="7426" y="5203"/>
                  </a:lnTo>
                  <a:lnTo>
                    <a:pt x="7410" y="5247"/>
                  </a:lnTo>
                  <a:lnTo>
                    <a:pt x="7394" y="5292"/>
                  </a:lnTo>
                  <a:lnTo>
                    <a:pt x="7375" y="5336"/>
                  </a:lnTo>
                  <a:lnTo>
                    <a:pt x="7357" y="5378"/>
                  </a:lnTo>
                  <a:lnTo>
                    <a:pt x="7338" y="5421"/>
                  </a:lnTo>
                  <a:lnTo>
                    <a:pt x="7318" y="5462"/>
                  </a:lnTo>
                  <a:lnTo>
                    <a:pt x="7296" y="5503"/>
                  </a:lnTo>
                  <a:lnTo>
                    <a:pt x="7274" y="5543"/>
                  </a:lnTo>
                  <a:lnTo>
                    <a:pt x="7252" y="5582"/>
                  </a:lnTo>
                  <a:lnTo>
                    <a:pt x="7227" y="5621"/>
                  </a:lnTo>
                  <a:lnTo>
                    <a:pt x="7203" y="5659"/>
                  </a:lnTo>
                  <a:lnTo>
                    <a:pt x="7178" y="5697"/>
                  </a:lnTo>
                  <a:lnTo>
                    <a:pt x="7152" y="5734"/>
                  </a:lnTo>
                  <a:lnTo>
                    <a:pt x="7124" y="5771"/>
                  </a:lnTo>
                  <a:lnTo>
                    <a:pt x="7124" y="5771"/>
                  </a:lnTo>
                  <a:lnTo>
                    <a:pt x="7097" y="5805"/>
                  </a:lnTo>
                  <a:lnTo>
                    <a:pt x="7067" y="5838"/>
                  </a:lnTo>
                  <a:lnTo>
                    <a:pt x="7036" y="5870"/>
                  </a:lnTo>
                  <a:lnTo>
                    <a:pt x="7005" y="5900"/>
                  </a:lnTo>
                  <a:lnTo>
                    <a:pt x="6972" y="5930"/>
                  </a:lnTo>
                  <a:lnTo>
                    <a:pt x="6937" y="5959"/>
                  </a:lnTo>
                  <a:lnTo>
                    <a:pt x="6902" y="5985"/>
                  </a:lnTo>
                  <a:lnTo>
                    <a:pt x="6865" y="6011"/>
                  </a:lnTo>
                  <a:lnTo>
                    <a:pt x="6827" y="6037"/>
                  </a:lnTo>
                  <a:lnTo>
                    <a:pt x="6788" y="6060"/>
                  </a:lnTo>
                  <a:lnTo>
                    <a:pt x="6748" y="6081"/>
                  </a:lnTo>
                  <a:lnTo>
                    <a:pt x="6706" y="6103"/>
                  </a:lnTo>
                  <a:lnTo>
                    <a:pt x="6663" y="6123"/>
                  </a:lnTo>
                  <a:lnTo>
                    <a:pt x="6620" y="6141"/>
                  </a:lnTo>
                  <a:lnTo>
                    <a:pt x="6574" y="6159"/>
                  </a:lnTo>
                  <a:lnTo>
                    <a:pt x="6528" y="6175"/>
                  </a:lnTo>
                  <a:lnTo>
                    <a:pt x="6528" y="6175"/>
                  </a:lnTo>
                  <a:lnTo>
                    <a:pt x="6481" y="6190"/>
                  </a:lnTo>
                  <a:lnTo>
                    <a:pt x="6435" y="6204"/>
                  </a:lnTo>
                  <a:lnTo>
                    <a:pt x="6388" y="6218"/>
                  </a:lnTo>
                  <a:lnTo>
                    <a:pt x="6341" y="6229"/>
                  </a:lnTo>
                  <a:lnTo>
                    <a:pt x="6294" y="6241"/>
                  </a:lnTo>
                  <a:lnTo>
                    <a:pt x="6248" y="6251"/>
                  </a:lnTo>
                  <a:lnTo>
                    <a:pt x="6201" y="6260"/>
                  </a:lnTo>
                  <a:lnTo>
                    <a:pt x="6155" y="6268"/>
                  </a:lnTo>
                  <a:lnTo>
                    <a:pt x="6108" y="6276"/>
                  </a:lnTo>
                  <a:lnTo>
                    <a:pt x="6062" y="6283"/>
                  </a:lnTo>
                  <a:lnTo>
                    <a:pt x="6015" y="6288"/>
                  </a:lnTo>
                  <a:lnTo>
                    <a:pt x="5969" y="6292"/>
                  </a:lnTo>
                  <a:lnTo>
                    <a:pt x="5923" y="6296"/>
                  </a:lnTo>
                  <a:lnTo>
                    <a:pt x="5876" y="6298"/>
                  </a:lnTo>
                  <a:lnTo>
                    <a:pt x="5830" y="6300"/>
                  </a:lnTo>
                  <a:lnTo>
                    <a:pt x="5784" y="6300"/>
                  </a:lnTo>
                  <a:lnTo>
                    <a:pt x="5784" y="6300"/>
                  </a:lnTo>
                  <a:lnTo>
                    <a:pt x="5731" y="6300"/>
                  </a:lnTo>
                  <a:lnTo>
                    <a:pt x="5679" y="6299"/>
                  </a:lnTo>
                  <a:lnTo>
                    <a:pt x="5626" y="6297"/>
                  </a:lnTo>
                  <a:lnTo>
                    <a:pt x="5575" y="6294"/>
                  </a:lnTo>
                  <a:lnTo>
                    <a:pt x="5524" y="6290"/>
                  </a:lnTo>
                  <a:lnTo>
                    <a:pt x="5474" y="6284"/>
                  </a:lnTo>
                  <a:lnTo>
                    <a:pt x="5424" y="6279"/>
                  </a:lnTo>
                  <a:lnTo>
                    <a:pt x="5375" y="6273"/>
                  </a:lnTo>
                  <a:lnTo>
                    <a:pt x="5326" y="6265"/>
                  </a:lnTo>
                  <a:lnTo>
                    <a:pt x="5279" y="6257"/>
                  </a:lnTo>
                  <a:lnTo>
                    <a:pt x="5230" y="6248"/>
                  </a:lnTo>
                  <a:lnTo>
                    <a:pt x="5185" y="6237"/>
                  </a:lnTo>
                  <a:lnTo>
                    <a:pt x="5139" y="6227"/>
                  </a:lnTo>
                  <a:lnTo>
                    <a:pt x="5093" y="6216"/>
                  </a:lnTo>
                  <a:lnTo>
                    <a:pt x="5048" y="6203"/>
                  </a:lnTo>
                  <a:lnTo>
                    <a:pt x="5005" y="6189"/>
                  </a:lnTo>
                  <a:lnTo>
                    <a:pt x="4961" y="6174"/>
                  </a:lnTo>
                  <a:lnTo>
                    <a:pt x="4918" y="6159"/>
                  </a:lnTo>
                  <a:lnTo>
                    <a:pt x="4876" y="6143"/>
                  </a:lnTo>
                  <a:lnTo>
                    <a:pt x="4835" y="6126"/>
                  </a:lnTo>
                  <a:lnTo>
                    <a:pt x="4795" y="6109"/>
                  </a:lnTo>
                  <a:lnTo>
                    <a:pt x="4754" y="6089"/>
                  </a:lnTo>
                  <a:lnTo>
                    <a:pt x="4717" y="6070"/>
                  </a:lnTo>
                  <a:lnTo>
                    <a:pt x="4678" y="6049"/>
                  </a:lnTo>
                  <a:lnTo>
                    <a:pt x="4640" y="6029"/>
                  </a:lnTo>
                  <a:lnTo>
                    <a:pt x="4603" y="6006"/>
                  </a:lnTo>
                  <a:lnTo>
                    <a:pt x="4567" y="5983"/>
                  </a:lnTo>
                  <a:lnTo>
                    <a:pt x="4533" y="5959"/>
                  </a:lnTo>
                  <a:lnTo>
                    <a:pt x="4499" y="5935"/>
                  </a:lnTo>
                  <a:lnTo>
                    <a:pt x="4464" y="5908"/>
                  </a:lnTo>
                  <a:lnTo>
                    <a:pt x="4432" y="5882"/>
                  </a:lnTo>
                  <a:lnTo>
                    <a:pt x="4400" y="5854"/>
                  </a:lnTo>
                  <a:lnTo>
                    <a:pt x="4369" y="5827"/>
                  </a:lnTo>
                  <a:lnTo>
                    <a:pt x="4339" y="5797"/>
                  </a:lnTo>
                  <a:lnTo>
                    <a:pt x="4309" y="5767"/>
                  </a:lnTo>
                  <a:lnTo>
                    <a:pt x="4281" y="5736"/>
                  </a:lnTo>
                  <a:lnTo>
                    <a:pt x="4253" y="5704"/>
                  </a:lnTo>
                  <a:lnTo>
                    <a:pt x="4227" y="5672"/>
                  </a:lnTo>
                  <a:lnTo>
                    <a:pt x="4200" y="5639"/>
                  </a:lnTo>
                  <a:lnTo>
                    <a:pt x="4176" y="5604"/>
                  </a:lnTo>
                  <a:lnTo>
                    <a:pt x="4152" y="5569"/>
                  </a:lnTo>
                  <a:lnTo>
                    <a:pt x="4128" y="5533"/>
                  </a:lnTo>
                  <a:lnTo>
                    <a:pt x="4106" y="5495"/>
                  </a:lnTo>
                  <a:lnTo>
                    <a:pt x="4086" y="5457"/>
                  </a:lnTo>
                  <a:lnTo>
                    <a:pt x="4065" y="5420"/>
                  </a:lnTo>
                  <a:lnTo>
                    <a:pt x="4046" y="5379"/>
                  </a:lnTo>
                  <a:lnTo>
                    <a:pt x="4027" y="5339"/>
                  </a:lnTo>
                  <a:lnTo>
                    <a:pt x="4010" y="5298"/>
                  </a:lnTo>
                  <a:lnTo>
                    <a:pt x="3993" y="5256"/>
                  </a:lnTo>
                  <a:lnTo>
                    <a:pt x="3978" y="5213"/>
                  </a:lnTo>
                  <a:lnTo>
                    <a:pt x="3963" y="5168"/>
                  </a:lnTo>
                  <a:lnTo>
                    <a:pt x="3950" y="5124"/>
                  </a:lnTo>
                  <a:lnTo>
                    <a:pt x="3938" y="5079"/>
                  </a:lnTo>
                  <a:lnTo>
                    <a:pt x="3926" y="5032"/>
                  </a:lnTo>
                  <a:lnTo>
                    <a:pt x="3916" y="4985"/>
                  </a:lnTo>
                  <a:lnTo>
                    <a:pt x="3907" y="4937"/>
                  </a:lnTo>
                  <a:lnTo>
                    <a:pt x="3899" y="4887"/>
                  </a:lnTo>
                  <a:lnTo>
                    <a:pt x="3891" y="4837"/>
                  </a:lnTo>
                  <a:lnTo>
                    <a:pt x="3885" y="4786"/>
                  </a:lnTo>
                  <a:lnTo>
                    <a:pt x="3880" y="4735"/>
                  </a:lnTo>
                  <a:lnTo>
                    <a:pt x="3876" y="4682"/>
                  </a:lnTo>
                  <a:lnTo>
                    <a:pt x="3874" y="4629"/>
                  </a:lnTo>
                  <a:lnTo>
                    <a:pt x="3871" y="4574"/>
                  </a:lnTo>
                  <a:lnTo>
                    <a:pt x="3871" y="4519"/>
                  </a:lnTo>
                  <a:lnTo>
                    <a:pt x="3871" y="4519"/>
                  </a:lnTo>
                  <a:lnTo>
                    <a:pt x="3871" y="4004"/>
                  </a:lnTo>
                  <a:lnTo>
                    <a:pt x="3869" y="3488"/>
                  </a:lnTo>
                  <a:lnTo>
                    <a:pt x="3866" y="2457"/>
                  </a:lnTo>
                  <a:lnTo>
                    <a:pt x="3861" y="1426"/>
                  </a:lnTo>
                  <a:lnTo>
                    <a:pt x="3860" y="910"/>
                  </a:lnTo>
                  <a:lnTo>
                    <a:pt x="3859" y="395"/>
                  </a:lnTo>
                  <a:lnTo>
                    <a:pt x="3859" y="395"/>
                  </a:lnTo>
                  <a:lnTo>
                    <a:pt x="3860" y="374"/>
                  </a:lnTo>
                  <a:lnTo>
                    <a:pt x="3861" y="354"/>
                  </a:lnTo>
                  <a:lnTo>
                    <a:pt x="3864" y="334"/>
                  </a:lnTo>
                  <a:lnTo>
                    <a:pt x="3869" y="315"/>
                  </a:lnTo>
                  <a:lnTo>
                    <a:pt x="3875" y="296"/>
                  </a:lnTo>
                  <a:lnTo>
                    <a:pt x="3882" y="278"/>
                  </a:lnTo>
                  <a:lnTo>
                    <a:pt x="3890" y="259"/>
                  </a:lnTo>
                  <a:lnTo>
                    <a:pt x="3899" y="241"/>
                  </a:lnTo>
                  <a:lnTo>
                    <a:pt x="3909" y="224"/>
                  </a:lnTo>
                  <a:lnTo>
                    <a:pt x="3921" y="206"/>
                  </a:lnTo>
                  <a:lnTo>
                    <a:pt x="3933" y="190"/>
                  </a:lnTo>
                  <a:lnTo>
                    <a:pt x="3946" y="174"/>
                  </a:lnTo>
                  <a:lnTo>
                    <a:pt x="3961" y="158"/>
                  </a:lnTo>
                  <a:lnTo>
                    <a:pt x="3976" y="144"/>
                  </a:lnTo>
                  <a:lnTo>
                    <a:pt x="3992" y="130"/>
                  </a:lnTo>
                  <a:lnTo>
                    <a:pt x="4009" y="116"/>
                  </a:lnTo>
                  <a:lnTo>
                    <a:pt x="4026" y="103"/>
                  </a:lnTo>
                  <a:lnTo>
                    <a:pt x="4046" y="91"/>
                  </a:lnTo>
                  <a:lnTo>
                    <a:pt x="4064" y="79"/>
                  </a:lnTo>
                  <a:lnTo>
                    <a:pt x="4085" y="68"/>
                  </a:lnTo>
                  <a:lnTo>
                    <a:pt x="4105" y="57"/>
                  </a:lnTo>
                  <a:lnTo>
                    <a:pt x="4127" y="48"/>
                  </a:lnTo>
                  <a:lnTo>
                    <a:pt x="4149" y="39"/>
                  </a:lnTo>
                  <a:lnTo>
                    <a:pt x="4172" y="31"/>
                  </a:lnTo>
                  <a:lnTo>
                    <a:pt x="4195" y="24"/>
                  </a:lnTo>
                  <a:lnTo>
                    <a:pt x="4219" y="18"/>
                  </a:lnTo>
                  <a:lnTo>
                    <a:pt x="4243" y="13"/>
                  </a:lnTo>
                  <a:lnTo>
                    <a:pt x="4267" y="8"/>
                  </a:lnTo>
                  <a:lnTo>
                    <a:pt x="4292" y="5"/>
                  </a:lnTo>
                  <a:lnTo>
                    <a:pt x="4317" y="2"/>
                  </a:lnTo>
                  <a:lnTo>
                    <a:pt x="4344" y="1"/>
                  </a:lnTo>
                  <a:lnTo>
                    <a:pt x="4370" y="0"/>
                  </a:lnTo>
                  <a:lnTo>
                    <a:pt x="4370" y="0"/>
                  </a:lnTo>
                  <a:close/>
                  <a:moveTo>
                    <a:pt x="1001" y="7169"/>
                  </a:moveTo>
                  <a:lnTo>
                    <a:pt x="1001" y="7169"/>
                  </a:lnTo>
                  <a:lnTo>
                    <a:pt x="1000" y="7194"/>
                  </a:lnTo>
                  <a:lnTo>
                    <a:pt x="999" y="7219"/>
                  </a:lnTo>
                  <a:lnTo>
                    <a:pt x="996" y="7243"/>
                  </a:lnTo>
                  <a:lnTo>
                    <a:pt x="992" y="7267"/>
                  </a:lnTo>
                  <a:lnTo>
                    <a:pt x="986" y="7291"/>
                  </a:lnTo>
                  <a:lnTo>
                    <a:pt x="981" y="7314"/>
                  </a:lnTo>
                  <a:lnTo>
                    <a:pt x="973" y="7337"/>
                  </a:lnTo>
                  <a:lnTo>
                    <a:pt x="965" y="7359"/>
                  </a:lnTo>
                  <a:lnTo>
                    <a:pt x="954" y="7381"/>
                  </a:lnTo>
                  <a:lnTo>
                    <a:pt x="944" y="7403"/>
                  </a:lnTo>
                  <a:lnTo>
                    <a:pt x="931" y="7423"/>
                  </a:lnTo>
                  <a:lnTo>
                    <a:pt x="919" y="7444"/>
                  </a:lnTo>
                  <a:lnTo>
                    <a:pt x="904" y="7465"/>
                  </a:lnTo>
                  <a:lnTo>
                    <a:pt x="889" y="7484"/>
                  </a:lnTo>
                  <a:lnTo>
                    <a:pt x="872" y="7502"/>
                  </a:lnTo>
                  <a:lnTo>
                    <a:pt x="855" y="7522"/>
                  </a:lnTo>
                  <a:lnTo>
                    <a:pt x="855" y="7522"/>
                  </a:lnTo>
                  <a:lnTo>
                    <a:pt x="835" y="7539"/>
                  </a:lnTo>
                  <a:lnTo>
                    <a:pt x="817" y="7556"/>
                  </a:lnTo>
                  <a:lnTo>
                    <a:pt x="797" y="7571"/>
                  </a:lnTo>
                  <a:lnTo>
                    <a:pt x="777" y="7586"/>
                  </a:lnTo>
                  <a:lnTo>
                    <a:pt x="756" y="7599"/>
                  </a:lnTo>
                  <a:lnTo>
                    <a:pt x="735" y="7611"/>
                  </a:lnTo>
                  <a:lnTo>
                    <a:pt x="713" y="7622"/>
                  </a:lnTo>
                  <a:lnTo>
                    <a:pt x="692" y="7632"/>
                  </a:lnTo>
                  <a:lnTo>
                    <a:pt x="670" y="7640"/>
                  </a:lnTo>
                  <a:lnTo>
                    <a:pt x="647" y="7648"/>
                  </a:lnTo>
                  <a:lnTo>
                    <a:pt x="624" y="7654"/>
                  </a:lnTo>
                  <a:lnTo>
                    <a:pt x="600" y="7660"/>
                  </a:lnTo>
                  <a:lnTo>
                    <a:pt x="576" y="7663"/>
                  </a:lnTo>
                  <a:lnTo>
                    <a:pt x="551" y="7667"/>
                  </a:lnTo>
                  <a:lnTo>
                    <a:pt x="525" y="7668"/>
                  </a:lnTo>
                  <a:lnTo>
                    <a:pt x="500" y="7669"/>
                  </a:lnTo>
                  <a:lnTo>
                    <a:pt x="0" y="7669"/>
                  </a:lnTo>
                  <a:lnTo>
                    <a:pt x="0" y="4003"/>
                  </a:lnTo>
                  <a:lnTo>
                    <a:pt x="0" y="4003"/>
                  </a:lnTo>
                  <a:lnTo>
                    <a:pt x="1" y="3948"/>
                  </a:lnTo>
                  <a:lnTo>
                    <a:pt x="2" y="3895"/>
                  </a:lnTo>
                  <a:lnTo>
                    <a:pt x="5" y="3841"/>
                  </a:lnTo>
                  <a:lnTo>
                    <a:pt x="9" y="3790"/>
                  </a:lnTo>
                  <a:lnTo>
                    <a:pt x="14" y="3738"/>
                  </a:lnTo>
                  <a:lnTo>
                    <a:pt x="21" y="3688"/>
                  </a:lnTo>
                  <a:lnTo>
                    <a:pt x="28" y="3638"/>
                  </a:lnTo>
                  <a:lnTo>
                    <a:pt x="36" y="3589"/>
                  </a:lnTo>
                  <a:lnTo>
                    <a:pt x="45" y="3541"/>
                  </a:lnTo>
                  <a:lnTo>
                    <a:pt x="55" y="3494"/>
                  </a:lnTo>
                  <a:lnTo>
                    <a:pt x="68" y="3448"/>
                  </a:lnTo>
                  <a:lnTo>
                    <a:pt x="79" y="3402"/>
                  </a:lnTo>
                  <a:lnTo>
                    <a:pt x="93" y="3358"/>
                  </a:lnTo>
                  <a:lnTo>
                    <a:pt x="108" y="3314"/>
                  </a:lnTo>
                  <a:lnTo>
                    <a:pt x="123" y="3271"/>
                  </a:lnTo>
                  <a:lnTo>
                    <a:pt x="140" y="3229"/>
                  </a:lnTo>
                  <a:lnTo>
                    <a:pt x="157" y="3187"/>
                  </a:lnTo>
                  <a:lnTo>
                    <a:pt x="175" y="3147"/>
                  </a:lnTo>
                  <a:lnTo>
                    <a:pt x="195" y="3108"/>
                  </a:lnTo>
                  <a:lnTo>
                    <a:pt x="216" y="3069"/>
                  </a:lnTo>
                  <a:lnTo>
                    <a:pt x="237" y="3031"/>
                  </a:lnTo>
                  <a:lnTo>
                    <a:pt x="259" y="2995"/>
                  </a:lnTo>
                  <a:lnTo>
                    <a:pt x="283" y="2958"/>
                  </a:lnTo>
                  <a:lnTo>
                    <a:pt x="307" y="2924"/>
                  </a:lnTo>
                  <a:lnTo>
                    <a:pt x="331" y="2889"/>
                  </a:lnTo>
                  <a:lnTo>
                    <a:pt x="358" y="2855"/>
                  </a:lnTo>
                  <a:lnTo>
                    <a:pt x="385" y="2823"/>
                  </a:lnTo>
                  <a:lnTo>
                    <a:pt x="413" y="2791"/>
                  </a:lnTo>
                  <a:lnTo>
                    <a:pt x="442" y="2760"/>
                  </a:lnTo>
                  <a:lnTo>
                    <a:pt x="470" y="2730"/>
                  </a:lnTo>
                  <a:lnTo>
                    <a:pt x="501" y="2700"/>
                  </a:lnTo>
                  <a:lnTo>
                    <a:pt x="532" y="2671"/>
                  </a:lnTo>
                  <a:lnTo>
                    <a:pt x="564" y="2644"/>
                  </a:lnTo>
                  <a:lnTo>
                    <a:pt x="596" y="2617"/>
                  </a:lnTo>
                  <a:lnTo>
                    <a:pt x="631" y="2592"/>
                  </a:lnTo>
                  <a:lnTo>
                    <a:pt x="665" y="2567"/>
                  </a:lnTo>
                  <a:lnTo>
                    <a:pt x="700" y="2543"/>
                  </a:lnTo>
                  <a:lnTo>
                    <a:pt x="736" y="2520"/>
                  </a:lnTo>
                  <a:lnTo>
                    <a:pt x="773" y="2497"/>
                  </a:lnTo>
                  <a:lnTo>
                    <a:pt x="811" y="2475"/>
                  </a:lnTo>
                  <a:lnTo>
                    <a:pt x="849" y="2455"/>
                  </a:lnTo>
                  <a:lnTo>
                    <a:pt x="888" y="2435"/>
                  </a:lnTo>
                  <a:lnTo>
                    <a:pt x="928" y="2417"/>
                  </a:lnTo>
                  <a:lnTo>
                    <a:pt x="968" y="2398"/>
                  </a:lnTo>
                  <a:lnTo>
                    <a:pt x="1009" y="2381"/>
                  </a:lnTo>
                  <a:lnTo>
                    <a:pt x="1051" y="2365"/>
                  </a:lnTo>
                  <a:lnTo>
                    <a:pt x="1093" y="2349"/>
                  </a:lnTo>
                  <a:lnTo>
                    <a:pt x="1137" y="2335"/>
                  </a:lnTo>
                  <a:lnTo>
                    <a:pt x="1180" y="2321"/>
                  </a:lnTo>
                  <a:lnTo>
                    <a:pt x="1225" y="2309"/>
                  </a:lnTo>
                  <a:lnTo>
                    <a:pt x="1271" y="2296"/>
                  </a:lnTo>
                  <a:lnTo>
                    <a:pt x="1317" y="2286"/>
                  </a:lnTo>
                  <a:lnTo>
                    <a:pt x="1363" y="2276"/>
                  </a:lnTo>
                  <a:lnTo>
                    <a:pt x="1410" y="2266"/>
                  </a:lnTo>
                  <a:lnTo>
                    <a:pt x="1458" y="2257"/>
                  </a:lnTo>
                  <a:lnTo>
                    <a:pt x="1506" y="2250"/>
                  </a:lnTo>
                  <a:lnTo>
                    <a:pt x="1554" y="2243"/>
                  </a:lnTo>
                  <a:lnTo>
                    <a:pt x="1605" y="2238"/>
                  </a:lnTo>
                  <a:lnTo>
                    <a:pt x="1654" y="2233"/>
                  </a:lnTo>
                  <a:lnTo>
                    <a:pt x="1704" y="2229"/>
                  </a:lnTo>
                  <a:lnTo>
                    <a:pt x="1756" y="2226"/>
                  </a:lnTo>
                  <a:lnTo>
                    <a:pt x="1808" y="2224"/>
                  </a:lnTo>
                  <a:lnTo>
                    <a:pt x="1860" y="2223"/>
                  </a:lnTo>
                  <a:lnTo>
                    <a:pt x="1913" y="2222"/>
                  </a:lnTo>
                  <a:lnTo>
                    <a:pt x="1913" y="2222"/>
                  </a:lnTo>
                  <a:lnTo>
                    <a:pt x="1959" y="2223"/>
                  </a:lnTo>
                  <a:lnTo>
                    <a:pt x="2005" y="2224"/>
                  </a:lnTo>
                  <a:lnTo>
                    <a:pt x="2052" y="2227"/>
                  </a:lnTo>
                  <a:lnTo>
                    <a:pt x="2098" y="2231"/>
                  </a:lnTo>
                  <a:lnTo>
                    <a:pt x="2144" y="2235"/>
                  </a:lnTo>
                  <a:lnTo>
                    <a:pt x="2191" y="2242"/>
                  </a:lnTo>
                  <a:lnTo>
                    <a:pt x="2237" y="2249"/>
                  </a:lnTo>
                  <a:lnTo>
                    <a:pt x="2284" y="2257"/>
                  </a:lnTo>
                  <a:lnTo>
                    <a:pt x="2330" y="2266"/>
                  </a:lnTo>
                  <a:lnTo>
                    <a:pt x="2377" y="2278"/>
                  </a:lnTo>
                  <a:lnTo>
                    <a:pt x="2423" y="2289"/>
                  </a:lnTo>
                  <a:lnTo>
                    <a:pt x="2470" y="2302"/>
                  </a:lnTo>
                  <a:lnTo>
                    <a:pt x="2517" y="2316"/>
                  </a:lnTo>
                  <a:lnTo>
                    <a:pt x="2562" y="2330"/>
                  </a:lnTo>
                  <a:lnTo>
                    <a:pt x="2609" y="2346"/>
                  </a:lnTo>
                  <a:lnTo>
                    <a:pt x="2657" y="2363"/>
                  </a:lnTo>
                  <a:lnTo>
                    <a:pt x="2657" y="2363"/>
                  </a:lnTo>
                  <a:lnTo>
                    <a:pt x="2702" y="2381"/>
                  </a:lnTo>
                  <a:lnTo>
                    <a:pt x="2748" y="2399"/>
                  </a:lnTo>
                  <a:lnTo>
                    <a:pt x="2792" y="2419"/>
                  </a:lnTo>
                  <a:lnTo>
                    <a:pt x="2834" y="2441"/>
                  </a:lnTo>
                  <a:lnTo>
                    <a:pt x="2876" y="2463"/>
                  </a:lnTo>
                  <a:lnTo>
                    <a:pt x="2917" y="2484"/>
                  </a:lnTo>
                  <a:lnTo>
                    <a:pt x="2956" y="2508"/>
                  </a:lnTo>
                  <a:lnTo>
                    <a:pt x="2994" y="2534"/>
                  </a:lnTo>
                  <a:lnTo>
                    <a:pt x="3030" y="2559"/>
                  </a:lnTo>
                  <a:lnTo>
                    <a:pt x="3066" y="2585"/>
                  </a:lnTo>
                  <a:lnTo>
                    <a:pt x="3100" y="2614"/>
                  </a:lnTo>
                  <a:lnTo>
                    <a:pt x="3134" y="2643"/>
                  </a:lnTo>
                  <a:lnTo>
                    <a:pt x="3165" y="2672"/>
                  </a:lnTo>
                  <a:lnTo>
                    <a:pt x="3196" y="2702"/>
                  </a:lnTo>
                  <a:lnTo>
                    <a:pt x="3225" y="2734"/>
                  </a:lnTo>
                  <a:lnTo>
                    <a:pt x="3253" y="2767"/>
                  </a:lnTo>
                  <a:lnTo>
                    <a:pt x="3253" y="2767"/>
                  </a:lnTo>
                  <a:lnTo>
                    <a:pt x="3281" y="2803"/>
                  </a:lnTo>
                  <a:lnTo>
                    <a:pt x="3307" y="2840"/>
                  </a:lnTo>
                  <a:lnTo>
                    <a:pt x="3332" y="2878"/>
                  </a:lnTo>
                  <a:lnTo>
                    <a:pt x="3356" y="2916"/>
                  </a:lnTo>
                  <a:lnTo>
                    <a:pt x="3380" y="2955"/>
                  </a:lnTo>
                  <a:lnTo>
                    <a:pt x="3403" y="2994"/>
                  </a:lnTo>
                  <a:lnTo>
                    <a:pt x="3425" y="3034"/>
                  </a:lnTo>
                  <a:lnTo>
                    <a:pt x="3446" y="3075"/>
                  </a:lnTo>
                  <a:lnTo>
                    <a:pt x="3466" y="3116"/>
                  </a:lnTo>
                  <a:lnTo>
                    <a:pt x="3486" y="3158"/>
                  </a:lnTo>
                  <a:lnTo>
                    <a:pt x="3504" y="3200"/>
                  </a:lnTo>
                  <a:lnTo>
                    <a:pt x="3523" y="3244"/>
                  </a:lnTo>
                  <a:lnTo>
                    <a:pt x="3539" y="3287"/>
                  </a:lnTo>
                  <a:lnTo>
                    <a:pt x="3555" y="3332"/>
                  </a:lnTo>
                  <a:lnTo>
                    <a:pt x="3570" y="3377"/>
                  </a:lnTo>
                  <a:lnTo>
                    <a:pt x="3584" y="3423"/>
                  </a:lnTo>
                  <a:lnTo>
                    <a:pt x="3597" y="3468"/>
                  </a:lnTo>
                  <a:lnTo>
                    <a:pt x="3610" y="3516"/>
                  </a:lnTo>
                  <a:lnTo>
                    <a:pt x="3621" y="3563"/>
                  </a:lnTo>
                  <a:lnTo>
                    <a:pt x="3633" y="3611"/>
                  </a:lnTo>
                  <a:lnTo>
                    <a:pt x="3642" y="3660"/>
                  </a:lnTo>
                  <a:lnTo>
                    <a:pt x="3651" y="3709"/>
                  </a:lnTo>
                  <a:lnTo>
                    <a:pt x="3659" y="3760"/>
                  </a:lnTo>
                  <a:lnTo>
                    <a:pt x="3667" y="3810"/>
                  </a:lnTo>
                  <a:lnTo>
                    <a:pt x="3673" y="3862"/>
                  </a:lnTo>
                  <a:lnTo>
                    <a:pt x="3679" y="3914"/>
                  </a:lnTo>
                  <a:lnTo>
                    <a:pt x="3683" y="3966"/>
                  </a:lnTo>
                  <a:lnTo>
                    <a:pt x="3688" y="4020"/>
                  </a:lnTo>
                  <a:lnTo>
                    <a:pt x="3690" y="4074"/>
                  </a:lnTo>
                  <a:lnTo>
                    <a:pt x="3692" y="4128"/>
                  </a:lnTo>
                  <a:lnTo>
                    <a:pt x="3693" y="4183"/>
                  </a:lnTo>
                  <a:lnTo>
                    <a:pt x="3695" y="4239"/>
                  </a:lnTo>
                  <a:lnTo>
                    <a:pt x="3695" y="4239"/>
                  </a:lnTo>
                  <a:lnTo>
                    <a:pt x="3693" y="4297"/>
                  </a:lnTo>
                  <a:lnTo>
                    <a:pt x="3692" y="4354"/>
                  </a:lnTo>
                  <a:lnTo>
                    <a:pt x="3690" y="4410"/>
                  </a:lnTo>
                  <a:lnTo>
                    <a:pt x="3688" y="4465"/>
                  </a:lnTo>
                  <a:lnTo>
                    <a:pt x="3683" y="4520"/>
                  </a:lnTo>
                  <a:lnTo>
                    <a:pt x="3679" y="4574"/>
                  </a:lnTo>
                  <a:lnTo>
                    <a:pt x="3673" y="4628"/>
                  </a:lnTo>
                  <a:lnTo>
                    <a:pt x="3667" y="4681"/>
                  </a:lnTo>
                  <a:lnTo>
                    <a:pt x="3659" y="4732"/>
                  </a:lnTo>
                  <a:lnTo>
                    <a:pt x="3651" y="4784"/>
                  </a:lnTo>
                  <a:lnTo>
                    <a:pt x="3642" y="4836"/>
                  </a:lnTo>
                  <a:lnTo>
                    <a:pt x="3633" y="4885"/>
                  </a:lnTo>
                  <a:lnTo>
                    <a:pt x="3621" y="4934"/>
                  </a:lnTo>
                  <a:lnTo>
                    <a:pt x="3610" y="4984"/>
                  </a:lnTo>
                  <a:lnTo>
                    <a:pt x="3597" y="5031"/>
                  </a:lnTo>
                  <a:lnTo>
                    <a:pt x="3584" y="5079"/>
                  </a:lnTo>
                  <a:lnTo>
                    <a:pt x="3570" y="5125"/>
                  </a:lnTo>
                  <a:lnTo>
                    <a:pt x="3555" y="5171"/>
                  </a:lnTo>
                  <a:lnTo>
                    <a:pt x="3539" y="5217"/>
                  </a:lnTo>
                  <a:lnTo>
                    <a:pt x="3523" y="5260"/>
                  </a:lnTo>
                  <a:lnTo>
                    <a:pt x="3504" y="5305"/>
                  </a:lnTo>
                  <a:lnTo>
                    <a:pt x="3486" y="5347"/>
                  </a:lnTo>
                  <a:lnTo>
                    <a:pt x="3466" y="5390"/>
                  </a:lnTo>
                  <a:lnTo>
                    <a:pt x="3446" y="5432"/>
                  </a:lnTo>
                  <a:lnTo>
                    <a:pt x="3425" y="5472"/>
                  </a:lnTo>
                  <a:lnTo>
                    <a:pt x="3403" y="5512"/>
                  </a:lnTo>
                  <a:lnTo>
                    <a:pt x="3380" y="5553"/>
                  </a:lnTo>
                  <a:lnTo>
                    <a:pt x="3356" y="5592"/>
                  </a:lnTo>
                  <a:lnTo>
                    <a:pt x="3332" y="5629"/>
                  </a:lnTo>
                  <a:lnTo>
                    <a:pt x="3307" y="5667"/>
                  </a:lnTo>
                  <a:lnTo>
                    <a:pt x="3281" y="5704"/>
                  </a:lnTo>
                  <a:lnTo>
                    <a:pt x="3253" y="5741"/>
                  </a:lnTo>
                  <a:lnTo>
                    <a:pt x="3253" y="5741"/>
                  </a:lnTo>
                  <a:lnTo>
                    <a:pt x="3225" y="5775"/>
                  </a:lnTo>
                  <a:lnTo>
                    <a:pt x="3197" y="5808"/>
                  </a:lnTo>
                  <a:lnTo>
                    <a:pt x="3168" y="5840"/>
                  </a:lnTo>
                  <a:lnTo>
                    <a:pt x="3138" y="5871"/>
                  </a:lnTo>
                  <a:lnTo>
                    <a:pt x="3108" y="5901"/>
                  </a:lnTo>
                  <a:lnTo>
                    <a:pt x="3079" y="5930"/>
                  </a:lnTo>
                  <a:lnTo>
                    <a:pt x="3048" y="5959"/>
                  </a:lnTo>
                  <a:lnTo>
                    <a:pt x="3017" y="5985"/>
                  </a:lnTo>
                  <a:lnTo>
                    <a:pt x="2985" y="6011"/>
                  </a:lnTo>
                  <a:lnTo>
                    <a:pt x="2952" y="6035"/>
                  </a:lnTo>
                  <a:lnTo>
                    <a:pt x="2920" y="6060"/>
                  </a:lnTo>
                  <a:lnTo>
                    <a:pt x="2887" y="6081"/>
                  </a:lnTo>
                  <a:lnTo>
                    <a:pt x="2853" y="6103"/>
                  </a:lnTo>
                  <a:lnTo>
                    <a:pt x="2818" y="6123"/>
                  </a:lnTo>
                  <a:lnTo>
                    <a:pt x="2784" y="6142"/>
                  </a:lnTo>
                  <a:lnTo>
                    <a:pt x="2749" y="6160"/>
                  </a:lnTo>
                  <a:lnTo>
                    <a:pt x="2714" y="6178"/>
                  </a:lnTo>
                  <a:lnTo>
                    <a:pt x="2677" y="6193"/>
                  </a:lnTo>
                  <a:lnTo>
                    <a:pt x="2640" y="6208"/>
                  </a:lnTo>
                  <a:lnTo>
                    <a:pt x="2604" y="6221"/>
                  </a:lnTo>
                  <a:lnTo>
                    <a:pt x="2566" y="6234"/>
                  </a:lnTo>
                  <a:lnTo>
                    <a:pt x="2528" y="6245"/>
                  </a:lnTo>
                  <a:lnTo>
                    <a:pt x="2489" y="6256"/>
                  </a:lnTo>
                  <a:lnTo>
                    <a:pt x="2450" y="6266"/>
                  </a:lnTo>
                  <a:lnTo>
                    <a:pt x="2411" y="6274"/>
                  </a:lnTo>
                  <a:lnTo>
                    <a:pt x="2371" y="6281"/>
                  </a:lnTo>
                  <a:lnTo>
                    <a:pt x="2331" y="6287"/>
                  </a:lnTo>
                  <a:lnTo>
                    <a:pt x="2289" y="6291"/>
                  </a:lnTo>
                  <a:lnTo>
                    <a:pt x="2248" y="6296"/>
                  </a:lnTo>
                  <a:lnTo>
                    <a:pt x="2206" y="6298"/>
                  </a:lnTo>
                  <a:lnTo>
                    <a:pt x="2163" y="6300"/>
                  </a:lnTo>
                  <a:lnTo>
                    <a:pt x="2120" y="6300"/>
                  </a:lnTo>
                  <a:lnTo>
                    <a:pt x="2120" y="6300"/>
                  </a:lnTo>
                  <a:lnTo>
                    <a:pt x="2075" y="6300"/>
                  </a:lnTo>
                  <a:lnTo>
                    <a:pt x="2029" y="6298"/>
                  </a:lnTo>
                  <a:lnTo>
                    <a:pt x="1986" y="6296"/>
                  </a:lnTo>
                  <a:lnTo>
                    <a:pt x="1941" y="6292"/>
                  </a:lnTo>
                  <a:lnTo>
                    <a:pt x="1898" y="6288"/>
                  </a:lnTo>
                  <a:lnTo>
                    <a:pt x="1856" y="6282"/>
                  </a:lnTo>
                  <a:lnTo>
                    <a:pt x="1815" y="6275"/>
                  </a:lnTo>
                  <a:lnTo>
                    <a:pt x="1773" y="6267"/>
                  </a:lnTo>
                  <a:lnTo>
                    <a:pt x="1733" y="6258"/>
                  </a:lnTo>
                  <a:lnTo>
                    <a:pt x="1694" y="6248"/>
                  </a:lnTo>
                  <a:lnTo>
                    <a:pt x="1655" y="6237"/>
                  </a:lnTo>
                  <a:lnTo>
                    <a:pt x="1617" y="6225"/>
                  </a:lnTo>
                  <a:lnTo>
                    <a:pt x="1579" y="6212"/>
                  </a:lnTo>
                  <a:lnTo>
                    <a:pt x="1543" y="6198"/>
                  </a:lnTo>
                  <a:lnTo>
                    <a:pt x="1507" y="6183"/>
                  </a:lnTo>
                  <a:lnTo>
                    <a:pt x="1472" y="6167"/>
                  </a:lnTo>
                  <a:lnTo>
                    <a:pt x="1472" y="6167"/>
                  </a:lnTo>
                  <a:lnTo>
                    <a:pt x="1436" y="6148"/>
                  </a:lnTo>
                  <a:lnTo>
                    <a:pt x="1401" y="6128"/>
                  </a:lnTo>
                  <a:lnTo>
                    <a:pt x="1366" y="6107"/>
                  </a:lnTo>
                  <a:lnTo>
                    <a:pt x="1333" y="6084"/>
                  </a:lnTo>
                  <a:lnTo>
                    <a:pt x="1300" y="6060"/>
                  </a:lnTo>
                  <a:lnTo>
                    <a:pt x="1267" y="6034"/>
                  </a:lnTo>
                  <a:lnTo>
                    <a:pt x="1238" y="6008"/>
                  </a:lnTo>
                  <a:lnTo>
                    <a:pt x="1208" y="5980"/>
                  </a:lnTo>
                  <a:lnTo>
                    <a:pt x="1178" y="5951"/>
                  </a:lnTo>
                  <a:lnTo>
                    <a:pt x="1150" y="5921"/>
                  </a:lnTo>
                  <a:lnTo>
                    <a:pt x="1123" y="5889"/>
                  </a:lnTo>
                  <a:lnTo>
                    <a:pt x="1097" y="5855"/>
                  </a:lnTo>
                  <a:lnTo>
                    <a:pt x="1071" y="5822"/>
                  </a:lnTo>
                  <a:lnTo>
                    <a:pt x="1047" y="5787"/>
                  </a:lnTo>
                  <a:lnTo>
                    <a:pt x="1023" y="5750"/>
                  </a:lnTo>
                  <a:lnTo>
                    <a:pt x="1001" y="5712"/>
                  </a:lnTo>
                  <a:lnTo>
                    <a:pt x="1001" y="7169"/>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0" name="Freeform 198"/>
            <p:cNvSpPr>
              <a:spLocks/>
            </p:cNvSpPr>
            <p:nvPr/>
          </p:nvSpPr>
          <p:spPr bwMode="auto">
            <a:xfrm>
              <a:off x="4715258" y="2132856"/>
              <a:ext cx="202461" cy="202461"/>
            </a:xfrm>
            <a:custGeom>
              <a:avLst/>
              <a:gdLst>
                <a:gd name="T0" fmla="*/ 538 w 1022"/>
                <a:gd name="T1" fmla="*/ 1 h 1023"/>
                <a:gd name="T2" fmla="*/ 615 w 1022"/>
                <a:gd name="T3" fmla="*/ 10 h 1023"/>
                <a:gd name="T4" fmla="*/ 687 w 1022"/>
                <a:gd name="T5" fmla="*/ 31 h 1023"/>
                <a:gd name="T6" fmla="*/ 755 w 1022"/>
                <a:gd name="T7" fmla="*/ 62 h 1023"/>
                <a:gd name="T8" fmla="*/ 817 w 1022"/>
                <a:gd name="T9" fmla="*/ 102 h 1023"/>
                <a:gd name="T10" fmla="*/ 873 w 1022"/>
                <a:gd name="T11" fmla="*/ 150 h 1023"/>
                <a:gd name="T12" fmla="*/ 921 w 1022"/>
                <a:gd name="T13" fmla="*/ 205 h 1023"/>
                <a:gd name="T14" fmla="*/ 961 w 1022"/>
                <a:gd name="T15" fmla="*/ 268 h 1023"/>
                <a:gd name="T16" fmla="*/ 991 w 1022"/>
                <a:gd name="T17" fmla="*/ 336 h 1023"/>
                <a:gd name="T18" fmla="*/ 1012 w 1022"/>
                <a:gd name="T19" fmla="*/ 408 h 1023"/>
                <a:gd name="T20" fmla="*/ 1022 w 1022"/>
                <a:gd name="T21" fmla="*/ 485 h 1023"/>
                <a:gd name="T22" fmla="*/ 1022 w 1022"/>
                <a:gd name="T23" fmla="*/ 538 h 1023"/>
                <a:gd name="T24" fmla="*/ 1012 w 1022"/>
                <a:gd name="T25" fmla="*/ 615 h 1023"/>
                <a:gd name="T26" fmla="*/ 991 w 1022"/>
                <a:gd name="T27" fmla="*/ 687 h 1023"/>
                <a:gd name="T28" fmla="*/ 961 w 1022"/>
                <a:gd name="T29" fmla="*/ 755 h 1023"/>
                <a:gd name="T30" fmla="*/ 921 w 1022"/>
                <a:gd name="T31" fmla="*/ 818 h 1023"/>
                <a:gd name="T32" fmla="*/ 873 w 1022"/>
                <a:gd name="T33" fmla="*/ 873 h 1023"/>
                <a:gd name="T34" fmla="*/ 817 w 1022"/>
                <a:gd name="T35" fmla="*/ 921 h 1023"/>
                <a:gd name="T36" fmla="*/ 755 w 1022"/>
                <a:gd name="T37" fmla="*/ 961 h 1023"/>
                <a:gd name="T38" fmla="*/ 687 w 1022"/>
                <a:gd name="T39" fmla="*/ 992 h 1023"/>
                <a:gd name="T40" fmla="*/ 615 w 1022"/>
                <a:gd name="T41" fmla="*/ 1013 h 1023"/>
                <a:gd name="T42" fmla="*/ 538 w 1022"/>
                <a:gd name="T43" fmla="*/ 1022 h 1023"/>
                <a:gd name="T44" fmla="*/ 485 w 1022"/>
                <a:gd name="T45" fmla="*/ 1022 h 1023"/>
                <a:gd name="T46" fmla="*/ 408 w 1022"/>
                <a:gd name="T47" fmla="*/ 1013 h 1023"/>
                <a:gd name="T48" fmla="*/ 336 w 1022"/>
                <a:gd name="T49" fmla="*/ 992 h 1023"/>
                <a:gd name="T50" fmla="*/ 267 w 1022"/>
                <a:gd name="T51" fmla="*/ 961 h 1023"/>
                <a:gd name="T52" fmla="*/ 205 w 1022"/>
                <a:gd name="T53" fmla="*/ 921 h 1023"/>
                <a:gd name="T54" fmla="*/ 150 w 1022"/>
                <a:gd name="T55" fmla="*/ 873 h 1023"/>
                <a:gd name="T56" fmla="*/ 102 w 1022"/>
                <a:gd name="T57" fmla="*/ 818 h 1023"/>
                <a:gd name="T58" fmla="*/ 62 w 1022"/>
                <a:gd name="T59" fmla="*/ 755 h 1023"/>
                <a:gd name="T60" fmla="*/ 31 w 1022"/>
                <a:gd name="T61" fmla="*/ 687 h 1023"/>
                <a:gd name="T62" fmla="*/ 10 w 1022"/>
                <a:gd name="T63" fmla="*/ 615 h 1023"/>
                <a:gd name="T64" fmla="*/ 1 w 1022"/>
                <a:gd name="T65" fmla="*/ 538 h 1023"/>
                <a:gd name="T66" fmla="*/ 1 w 1022"/>
                <a:gd name="T67" fmla="*/ 485 h 1023"/>
                <a:gd name="T68" fmla="*/ 10 w 1022"/>
                <a:gd name="T69" fmla="*/ 408 h 1023"/>
                <a:gd name="T70" fmla="*/ 31 w 1022"/>
                <a:gd name="T71" fmla="*/ 336 h 1023"/>
                <a:gd name="T72" fmla="*/ 62 w 1022"/>
                <a:gd name="T73" fmla="*/ 268 h 1023"/>
                <a:gd name="T74" fmla="*/ 102 w 1022"/>
                <a:gd name="T75" fmla="*/ 205 h 1023"/>
                <a:gd name="T76" fmla="*/ 150 w 1022"/>
                <a:gd name="T77" fmla="*/ 150 h 1023"/>
                <a:gd name="T78" fmla="*/ 205 w 1022"/>
                <a:gd name="T79" fmla="*/ 102 h 1023"/>
                <a:gd name="T80" fmla="*/ 267 w 1022"/>
                <a:gd name="T81" fmla="*/ 62 h 1023"/>
                <a:gd name="T82" fmla="*/ 336 w 1022"/>
                <a:gd name="T83" fmla="*/ 31 h 1023"/>
                <a:gd name="T84" fmla="*/ 408 w 1022"/>
                <a:gd name="T85" fmla="*/ 10 h 1023"/>
                <a:gd name="T86" fmla="*/ 485 w 1022"/>
                <a:gd name="T87" fmla="*/ 1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3">
                  <a:moveTo>
                    <a:pt x="512" y="0"/>
                  </a:moveTo>
                  <a:lnTo>
                    <a:pt x="512" y="0"/>
                  </a:lnTo>
                  <a:lnTo>
                    <a:pt x="538" y="1"/>
                  </a:lnTo>
                  <a:lnTo>
                    <a:pt x="563" y="3"/>
                  </a:lnTo>
                  <a:lnTo>
                    <a:pt x="590" y="7"/>
                  </a:lnTo>
                  <a:lnTo>
                    <a:pt x="615" y="10"/>
                  </a:lnTo>
                  <a:lnTo>
                    <a:pt x="639" y="16"/>
                  </a:lnTo>
                  <a:lnTo>
                    <a:pt x="663" y="23"/>
                  </a:lnTo>
                  <a:lnTo>
                    <a:pt x="687" y="31"/>
                  </a:lnTo>
                  <a:lnTo>
                    <a:pt x="710" y="40"/>
                  </a:lnTo>
                  <a:lnTo>
                    <a:pt x="733" y="50"/>
                  </a:lnTo>
                  <a:lnTo>
                    <a:pt x="755" y="62"/>
                  </a:lnTo>
                  <a:lnTo>
                    <a:pt x="777" y="75"/>
                  </a:lnTo>
                  <a:lnTo>
                    <a:pt x="797" y="88"/>
                  </a:lnTo>
                  <a:lnTo>
                    <a:pt x="817" y="102"/>
                  </a:lnTo>
                  <a:lnTo>
                    <a:pt x="836" y="117"/>
                  </a:lnTo>
                  <a:lnTo>
                    <a:pt x="855" y="133"/>
                  </a:lnTo>
                  <a:lnTo>
                    <a:pt x="873" y="150"/>
                  </a:lnTo>
                  <a:lnTo>
                    <a:pt x="890" y="167"/>
                  </a:lnTo>
                  <a:lnTo>
                    <a:pt x="906" y="187"/>
                  </a:lnTo>
                  <a:lnTo>
                    <a:pt x="921" y="205"/>
                  </a:lnTo>
                  <a:lnTo>
                    <a:pt x="935" y="226"/>
                  </a:lnTo>
                  <a:lnTo>
                    <a:pt x="949" y="247"/>
                  </a:lnTo>
                  <a:lnTo>
                    <a:pt x="961" y="268"/>
                  </a:lnTo>
                  <a:lnTo>
                    <a:pt x="972" y="290"/>
                  </a:lnTo>
                  <a:lnTo>
                    <a:pt x="982" y="313"/>
                  </a:lnTo>
                  <a:lnTo>
                    <a:pt x="991" y="336"/>
                  </a:lnTo>
                  <a:lnTo>
                    <a:pt x="999" y="360"/>
                  </a:lnTo>
                  <a:lnTo>
                    <a:pt x="1006" y="384"/>
                  </a:lnTo>
                  <a:lnTo>
                    <a:pt x="1012" y="408"/>
                  </a:lnTo>
                  <a:lnTo>
                    <a:pt x="1016" y="434"/>
                  </a:lnTo>
                  <a:lnTo>
                    <a:pt x="1020" y="460"/>
                  </a:lnTo>
                  <a:lnTo>
                    <a:pt x="1022" y="485"/>
                  </a:lnTo>
                  <a:lnTo>
                    <a:pt x="1022" y="512"/>
                  </a:lnTo>
                  <a:lnTo>
                    <a:pt x="1022" y="512"/>
                  </a:lnTo>
                  <a:lnTo>
                    <a:pt x="1022" y="538"/>
                  </a:lnTo>
                  <a:lnTo>
                    <a:pt x="1020" y="564"/>
                  </a:lnTo>
                  <a:lnTo>
                    <a:pt x="1016" y="590"/>
                  </a:lnTo>
                  <a:lnTo>
                    <a:pt x="1012" y="615"/>
                  </a:lnTo>
                  <a:lnTo>
                    <a:pt x="1006" y="639"/>
                  </a:lnTo>
                  <a:lnTo>
                    <a:pt x="999" y="664"/>
                  </a:lnTo>
                  <a:lnTo>
                    <a:pt x="991" y="687"/>
                  </a:lnTo>
                  <a:lnTo>
                    <a:pt x="982" y="711"/>
                  </a:lnTo>
                  <a:lnTo>
                    <a:pt x="972" y="733"/>
                  </a:lnTo>
                  <a:lnTo>
                    <a:pt x="961" y="755"/>
                  </a:lnTo>
                  <a:lnTo>
                    <a:pt x="949" y="777"/>
                  </a:lnTo>
                  <a:lnTo>
                    <a:pt x="935" y="797"/>
                  </a:lnTo>
                  <a:lnTo>
                    <a:pt x="921" y="818"/>
                  </a:lnTo>
                  <a:lnTo>
                    <a:pt x="906" y="837"/>
                  </a:lnTo>
                  <a:lnTo>
                    <a:pt x="890" y="856"/>
                  </a:lnTo>
                  <a:lnTo>
                    <a:pt x="873" y="873"/>
                  </a:lnTo>
                  <a:lnTo>
                    <a:pt x="855" y="890"/>
                  </a:lnTo>
                  <a:lnTo>
                    <a:pt x="836" y="906"/>
                  </a:lnTo>
                  <a:lnTo>
                    <a:pt x="817" y="921"/>
                  </a:lnTo>
                  <a:lnTo>
                    <a:pt x="797" y="936"/>
                  </a:lnTo>
                  <a:lnTo>
                    <a:pt x="777" y="949"/>
                  </a:lnTo>
                  <a:lnTo>
                    <a:pt x="755" y="961"/>
                  </a:lnTo>
                  <a:lnTo>
                    <a:pt x="733" y="973"/>
                  </a:lnTo>
                  <a:lnTo>
                    <a:pt x="710" y="983"/>
                  </a:lnTo>
                  <a:lnTo>
                    <a:pt x="687" y="992"/>
                  </a:lnTo>
                  <a:lnTo>
                    <a:pt x="663" y="1000"/>
                  </a:lnTo>
                  <a:lnTo>
                    <a:pt x="639" y="1007"/>
                  </a:lnTo>
                  <a:lnTo>
                    <a:pt x="615" y="1013"/>
                  </a:lnTo>
                  <a:lnTo>
                    <a:pt x="590" y="1017"/>
                  </a:lnTo>
                  <a:lnTo>
                    <a:pt x="563" y="1020"/>
                  </a:lnTo>
                  <a:lnTo>
                    <a:pt x="538" y="1022"/>
                  </a:lnTo>
                  <a:lnTo>
                    <a:pt x="512" y="1023"/>
                  </a:lnTo>
                  <a:lnTo>
                    <a:pt x="512" y="1023"/>
                  </a:lnTo>
                  <a:lnTo>
                    <a:pt x="485" y="1022"/>
                  </a:lnTo>
                  <a:lnTo>
                    <a:pt x="459" y="1020"/>
                  </a:lnTo>
                  <a:lnTo>
                    <a:pt x="434" y="1017"/>
                  </a:lnTo>
                  <a:lnTo>
                    <a:pt x="408" y="1013"/>
                  </a:lnTo>
                  <a:lnTo>
                    <a:pt x="383" y="1007"/>
                  </a:lnTo>
                  <a:lnTo>
                    <a:pt x="359" y="1000"/>
                  </a:lnTo>
                  <a:lnTo>
                    <a:pt x="336" y="992"/>
                  </a:lnTo>
                  <a:lnTo>
                    <a:pt x="312" y="983"/>
                  </a:lnTo>
                  <a:lnTo>
                    <a:pt x="290" y="973"/>
                  </a:lnTo>
                  <a:lnTo>
                    <a:pt x="267" y="961"/>
                  </a:lnTo>
                  <a:lnTo>
                    <a:pt x="247" y="949"/>
                  </a:lnTo>
                  <a:lnTo>
                    <a:pt x="226" y="936"/>
                  </a:lnTo>
                  <a:lnTo>
                    <a:pt x="205" y="921"/>
                  </a:lnTo>
                  <a:lnTo>
                    <a:pt x="186" y="906"/>
                  </a:lnTo>
                  <a:lnTo>
                    <a:pt x="168" y="890"/>
                  </a:lnTo>
                  <a:lnTo>
                    <a:pt x="150" y="873"/>
                  </a:lnTo>
                  <a:lnTo>
                    <a:pt x="133" y="856"/>
                  </a:lnTo>
                  <a:lnTo>
                    <a:pt x="117" y="837"/>
                  </a:lnTo>
                  <a:lnTo>
                    <a:pt x="102" y="818"/>
                  </a:lnTo>
                  <a:lnTo>
                    <a:pt x="87" y="797"/>
                  </a:lnTo>
                  <a:lnTo>
                    <a:pt x="75" y="777"/>
                  </a:lnTo>
                  <a:lnTo>
                    <a:pt x="62" y="755"/>
                  </a:lnTo>
                  <a:lnTo>
                    <a:pt x="51" y="733"/>
                  </a:lnTo>
                  <a:lnTo>
                    <a:pt x="40" y="711"/>
                  </a:lnTo>
                  <a:lnTo>
                    <a:pt x="31" y="687"/>
                  </a:lnTo>
                  <a:lnTo>
                    <a:pt x="23" y="664"/>
                  </a:lnTo>
                  <a:lnTo>
                    <a:pt x="16" y="639"/>
                  </a:lnTo>
                  <a:lnTo>
                    <a:pt x="10" y="615"/>
                  </a:lnTo>
                  <a:lnTo>
                    <a:pt x="6" y="590"/>
                  </a:lnTo>
                  <a:lnTo>
                    <a:pt x="2" y="564"/>
                  </a:lnTo>
                  <a:lnTo>
                    <a:pt x="1" y="538"/>
                  </a:lnTo>
                  <a:lnTo>
                    <a:pt x="0" y="512"/>
                  </a:lnTo>
                  <a:lnTo>
                    <a:pt x="0" y="512"/>
                  </a:lnTo>
                  <a:lnTo>
                    <a:pt x="1" y="485"/>
                  </a:lnTo>
                  <a:lnTo>
                    <a:pt x="2" y="460"/>
                  </a:lnTo>
                  <a:lnTo>
                    <a:pt x="6" y="434"/>
                  </a:lnTo>
                  <a:lnTo>
                    <a:pt x="10" y="408"/>
                  </a:lnTo>
                  <a:lnTo>
                    <a:pt x="16" y="384"/>
                  </a:lnTo>
                  <a:lnTo>
                    <a:pt x="23" y="360"/>
                  </a:lnTo>
                  <a:lnTo>
                    <a:pt x="31" y="336"/>
                  </a:lnTo>
                  <a:lnTo>
                    <a:pt x="40" y="313"/>
                  </a:lnTo>
                  <a:lnTo>
                    <a:pt x="51" y="290"/>
                  </a:lnTo>
                  <a:lnTo>
                    <a:pt x="62" y="268"/>
                  </a:lnTo>
                  <a:lnTo>
                    <a:pt x="75" y="247"/>
                  </a:lnTo>
                  <a:lnTo>
                    <a:pt x="87" y="226"/>
                  </a:lnTo>
                  <a:lnTo>
                    <a:pt x="102" y="205"/>
                  </a:lnTo>
                  <a:lnTo>
                    <a:pt x="117" y="187"/>
                  </a:lnTo>
                  <a:lnTo>
                    <a:pt x="133" y="167"/>
                  </a:lnTo>
                  <a:lnTo>
                    <a:pt x="150" y="150"/>
                  </a:lnTo>
                  <a:lnTo>
                    <a:pt x="168" y="133"/>
                  </a:lnTo>
                  <a:lnTo>
                    <a:pt x="186" y="117"/>
                  </a:lnTo>
                  <a:lnTo>
                    <a:pt x="205" y="102"/>
                  </a:lnTo>
                  <a:lnTo>
                    <a:pt x="226" y="88"/>
                  </a:lnTo>
                  <a:lnTo>
                    <a:pt x="247" y="75"/>
                  </a:lnTo>
                  <a:lnTo>
                    <a:pt x="267" y="62"/>
                  </a:lnTo>
                  <a:lnTo>
                    <a:pt x="290" y="50"/>
                  </a:lnTo>
                  <a:lnTo>
                    <a:pt x="312" y="40"/>
                  </a:lnTo>
                  <a:lnTo>
                    <a:pt x="336" y="31"/>
                  </a:lnTo>
                  <a:lnTo>
                    <a:pt x="359" y="23"/>
                  </a:lnTo>
                  <a:lnTo>
                    <a:pt x="383" y="16"/>
                  </a:lnTo>
                  <a:lnTo>
                    <a:pt x="408" y="10"/>
                  </a:lnTo>
                  <a:lnTo>
                    <a:pt x="434" y="7"/>
                  </a:lnTo>
                  <a:lnTo>
                    <a:pt x="459" y="3"/>
                  </a:lnTo>
                  <a:lnTo>
                    <a:pt x="485" y="1"/>
                  </a:lnTo>
                  <a:lnTo>
                    <a:pt x="512"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1" name="Freeform 200"/>
            <p:cNvSpPr>
              <a:spLocks/>
            </p:cNvSpPr>
            <p:nvPr/>
          </p:nvSpPr>
          <p:spPr bwMode="auto">
            <a:xfrm>
              <a:off x="4982436" y="2529467"/>
              <a:ext cx="201867" cy="283802"/>
            </a:xfrm>
            <a:custGeom>
              <a:avLst/>
              <a:gdLst>
                <a:gd name="T0" fmla="*/ 510 w 1022"/>
                <a:gd name="T1" fmla="*/ 0 h 1435"/>
                <a:gd name="T2" fmla="*/ 537 w 1022"/>
                <a:gd name="T3" fmla="*/ 0 h 1435"/>
                <a:gd name="T4" fmla="*/ 588 w 1022"/>
                <a:gd name="T5" fmla="*/ 4 h 1435"/>
                <a:gd name="T6" fmla="*/ 638 w 1022"/>
                <a:gd name="T7" fmla="*/ 11 h 1435"/>
                <a:gd name="T8" fmla="*/ 686 w 1022"/>
                <a:gd name="T9" fmla="*/ 22 h 1435"/>
                <a:gd name="T10" fmla="*/ 732 w 1022"/>
                <a:gd name="T11" fmla="*/ 37 h 1435"/>
                <a:gd name="T12" fmla="*/ 775 w 1022"/>
                <a:gd name="T13" fmla="*/ 53 h 1435"/>
                <a:gd name="T14" fmla="*/ 815 w 1022"/>
                <a:gd name="T15" fmla="*/ 73 h 1435"/>
                <a:gd name="T16" fmla="*/ 853 w 1022"/>
                <a:gd name="T17" fmla="*/ 95 h 1435"/>
                <a:gd name="T18" fmla="*/ 889 w 1022"/>
                <a:gd name="T19" fmla="*/ 120 h 1435"/>
                <a:gd name="T20" fmla="*/ 920 w 1022"/>
                <a:gd name="T21" fmla="*/ 148 h 1435"/>
                <a:gd name="T22" fmla="*/ 947 w 1022"/>
                <a:gd name="T23" fmla="*/ 176 h 1435"/>
                <a:gd name="T24" fmla="*/ 971 w 1022"/>
                <a:gd name="T25" fmla="*/ 207 h 1435"/>
                <a:gd name="T26" fmla="*/ 991 w 1022"/>
                <a:gd name="T27" fmla="*/ 241 h 1435"/>
                <a:gd name="T28" fmla="*/ 1006 w 1022"/>
                <a:gd name="T29" fmla="*/ 275 h 1435"/>
                <a:gd name="T30" fmla="*/ 1016 w 1022"/>
                <a:gd name="T31" fmla="*/ 311 h 1435"/>
                <a:gd name="T32" fmla="*/ 1021 w 1022"/>
                <a:gd name="T33" fmla="*/ 347 h 1435"/>
                <a:gd name="T34" fmla="*/ 1022 w 1022"/>
                <a:gd name="T35" fmla="*/ 1270 h 1435"/>
                <a:gd name="T36" fmla="*/ 953 w 1022"/>
                <a:gd name="T37" fmla="*/ 1260 h 1435"/>
                <a:gd name="T38" fmla="*/ 818 w 1022"/>
                <a:gd name="T39" fmla="*/ 1250 h 1435"/>
                <a:gd name="T40" fmla="*/ 683 w 1022"/>
                <a:gd name="T41" fmla="*/ 1251 h 1435"/>
                <a:gd name="T42" fmla="*/ 550 w 1022"/>
                <a:gd name="T43" fmla="*/ 1263 h 1435"/>
                <a:gd name="T44" fmla="*/ 421 w 1022"/>
                <a:gd name="T45" fmla="*/ 1283 h 1435"/>
                <a:gd name="T46" fmla="*/ 295 w 1022"/>
                <a:gd name="T47" fmla="*/ 1314 h 1435"/>
                <a:gd name="T48" fmla="*/ 173 w 1022"/>
                <a:gd name="T49" fmla="*/ 1356 h 1435"/>
                <a:gd name="T50" fmla="*/ 56 w 1022"/>
                <a:gd name="T51" fmla="*/ 1406 h 1435"/>
                <a:gd name="T52" fmla="*/ 0 w 1022"/>
                <a:gd name="T53" fmla="*/ 1435 h 1435"/>
                <a:gd name="T54" fmla="*/ 0 w 1022"/>
                <a:gd name="T55" fmla="*/ 367 h 1435"/>
                <a:gd name="T56" fmla="*/ 2 w 1022"/>
                <a:gd name="T57" fmla="*/ 329 h 1435"/>
                <a:gd name="T58" fmla="*/ 10 w 1022"/>
                <a:gd name="T59" fmla="*/ 293 h 1435"/>
                <a:gd name="T60" fmla="*/ 23 w 1022"/>
                <a:gd name="T61" fmla="*/ 258 h 1435"/>
                <a:gd name="T62" fmla="*/ 40 w 1022"/>
                <a:gd name="T63" fmla="*/ 225 h 1435"/>
                <a:gd name="T64" fmla="*/ 62 w 1022"/>
                <a:gd name="T65" fmla="*/ 193 h 1435"/>
                <a:gd name="T66" fmla="*/ 87 w 1022"/>
                <a:gd name="T67" fmla="*/ 162 h 1435"/>
                <a:gd name="T68" fmla="*/ 117 w 1022"/>
                <a:gd name="T69" fmla="*/ 134 h 1435"/>
                <a:gd name="T70" fmla="*/ 149 w 1022"/>
                <a:gd name="T71" fmla="*/ 108 h 1435"/>
                <a:gd name="T72" fmla="*/ 186 w 1022"/>
                <a:gd name="T73" fmla="*/ 84 h 1435"/>
                <a:gd name="T74" fmla="*/ 225 w 1022"/>
                <a:gd name="T75" fmla="*/ 63 h 1435"/>
                <a:gd name="T76" fmla="*/ 267 w 1022"/>
                <a:gd name="T77" fmla="*/ 45 h 1435"/>
                <a:gd name="T78" fmla="*/ 312 w 1022"/>
                <a:gd name="T79" fmla="*/ 28 h 1435"/>
                <a:gd name="T80" fmla="*/ 359 w 1022"/>
                <a:gd name="T81" fmla="*/ 16 h 1435"/>
                <a:gd name="T82" fmla="*/ 408 w 1022"/>
                <a:gd name="T83" fmla="*/ 7 h 1435"/>
                <a:gd name="T84" fmla="*/ 459 w 1022"/>
                <a:gd name="T85" fmla="*/ 2 h 1435"/>
                <a:gd name="T86" fmla="*/ 510 w 1022"/>
                <a:gd name="T87" fmla="*/ 0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435">
                  <a:moveTo>
                    <a:pt x="510" y="0"/>
                  </a:moveTo>
                  <a:lnTo>
                    <a:pt x="510" y="0"/>
                  </a:lnTo>
                  <a:lnTo>
                    <a:pt x="510" y="0"/>
                  </a:lnTo>
                  <a:lnTo>
                    <a:pt x="537" y="0"/>
                  </a:lnTo>
                  <a:lnTo>
                    <a:pt x="563" y="2"/>
                  </a:lnTo>
                  <a:lnTo>
                    <a:pt x="588" y="4"/>
                  </a:lnTo>
                  <a:lnTo>
                    <a:pt x="613" y="7"/>
                  </a:lnTo>
                  <a:lnTo>
                    <a:pt x="638" y="11"/>
                  </a:lnTo>
                  <a:lnTo>
                    <a:pt x="662" y="16"/>
                  </a:lnTo>
                  <a:lnTo>
                    <a:pt x="686" y="22"/>
                  </a:lnTo>
                  <a:lnTo>
                    <a:pt x="709" y="28"/>
                  </a:lnTo>
                  <a:lnTo>
                    <a:pt x="732" y="37"/>
                  </a:lnTo>
                  <a:lnTo>
                    <a:pt x="753" y="45"/>
                  </a:lnTo>
                  <a:lnTo>
                    <a:pt x="775" y="53"/>
                  </a:lnTo>
                  <a:lnTo>
                    <a:pt x="796" y="63"/>
                  </a:lnTo>
                  <a:lnTo>
                    <a:pt x="815" y="73"/>
                  </a:lnTo>
                  <a:lnTo>
                    <a:pt x="835" y="84"/>
                  </a:lnTo>
                  <a:lnTo>
                    <a:pt x="853" y="95"/>
                  </a:lnTo>
                  <a:lnTo>
                    <a:pt x="872" y="108"/>
                  </a:lnTo>
                  <a:lnTo>
                    <a:pt x="889" y="120"/>
                  </a:lnTo>
                  <a:lnTo>
                    <a:pt x="905" y="134"/>
                  </a:lnTo>
                  <a:lnTo>
                    <a:pt x="920" y="148"/>
                  </a:lnTo>
                  <a:lnTo>
                    <a:pt x="934" y="162"/>
                  </a:lnTo>
                  <a:lnTo>
                    <a:pt x="947" y="176"/>
                  </a:lnTo>
                  <a:lnTo>
                    <a:pt x="960" y="193"/>
                  </a:lnTo>
                  <a:lnTo>
                    <a:pt x="971" y="207"/>
                  </a:lnTo>
                  <a:lnTo>
                    <a:pt x="982" y="225"/>
                  </a:lnTo>
                  <a:lnTo>
                    <a:pt x="991" y="241"/>
                  </a:lnTo>
                  <a:lnTo>
                    <a:pt x="999" y="258"/>
                  </a:lnTo>
                  <a:lnTo>
                    <a:pt x="1006" y="275"/>
                  </a:lnTo>
                  <a:lnTo>
                    <a:pt x="1012" y="293"/>
                  </a:lnTo>
                  <a:lnTo>
                    <a:pt x="1016" y="311"/>
                  </a:lnTo>
                  <a:lnTo>
                    <a:pt x="1018" y="329"/>
                  </a:lnTo>
                  <a:lnTo>
                    <a:pt x="1021" y="347"/>
                  </a:lnTo>
                  <a:lnTo>
                    <a:pt x="1022" y="367"/>
                  </a:lnTo>
                  <a:lnTo>
                    <a:pt x="1022" y="1270"/>
                  </a:lnTo>
                  <a:lnTo>
                    <a:pt x="1022" y="1270"/>
                  </a:lnTo>
                  <a:lnTo>
                    <a:pt x="953" y="1260"/>
                  </a:lnTo>
                  <a:lnTo>
                    <a:pt x="885" y="1253"/>
                  </a:lnTo>
                  <a:lnTo>
                    <a:pt x="818" y="1250"/>
                  </a:lnTo>
                  <a:lnTo>
                    <a:pt x="750" y="1250"/>
                  </a:lnTo>
                  <a:lnTo>
                    <a:pt x="683" y="1251"/>
                  </a:lnTo>
                  <a:lnTo>
                    <a:pt x="617" y="1256"/>
                  </a:lnTo>
                  <a:lnTo>
                    <a:pt x="550" y="1263"/>
                  </a:lnTo>
                  <a:lnTo>
                    <a:pt x="485" y="1272"/>
                  </a:lnTo>
                  <a:lnTo>
                    <a:pt x="421" y="1283"/>
                  </a:lnTo>
                  <a:lnTo>
                    <a:pt x="358" y="1298"/>
                  </a:lnTo>
                  <a:lnTo>
                    <a:pt x="295" y="1314"/>
                  </a:lnTo>
                  <a:lnTo>
                    <a:pt x="233" y="1334"/>
                  </a:lnTo>
                  <a:lnTo>
                    <a:pt x="173" y="1356"/>
                  </a:lnTo>
                  <a:lnTo>
                    <a:pt x="113" y="1380"/>
                  </a:lnTo>
                  <a:lnTo>
                    <a:pt x="56" y="1406"/>
                  </a:lnTo>
                  <a:lnTo>
                    <a:pt x="27" y="1420"/>
                  </a:lnTo>
                  <a:lnTo>
                    <a:pt x="0" y="1435"/>
                  </a:lnTo>
                  <a:lnTo>
                    <a:pt x="0" y="367"/>
                  </a:lnTo>
                  <a:lnTo>
                    <a:pt x="0" y="367"/>
                  </a:lnTo>
                  <a:lnTo>
                    <a:pt x="0" y="347"/>
                  </a:lnTo>
                  <a:lnTo>
                    <a:pt x="2" y="329"/>
                  </a:lnTo>
                  <a:lnTo>
                    <a:pt x="6" y="311"/>
                  </a:lnTo>
                  <a:lnTo>
                    <a:pt x="10" y="293"/>
                  </a:lnTo>
                  <a:lnTo>
                    <a:pt x="16" y="275"/>
                  </a:lnTo>
                  <a:lnTo>
                    <a:pt x="23" y="258"/>
                  </a:lnTo>
                  <a:lnTo>
                    <a:pt x="31" y="241"/>
                  </a:lnTo>
                  <a:lnTo>
                    <a:pt x="40" y="225"/>
                  </a:lnTo>
                  <a:lnTo>
                    <a:pt x="50" y="207"/>
                  </a:lnTo>
                  <a:lnTo>
                    <a:pt x="62" y="193"/>
                  </a:lnTo>
                  <a:lnTo>
                    <a:pt x="73" y="176"/>
                  </a:lnTo>
                  <a:lnTo>
                    <a:pt x="87" y="162"/>
                  </a:lnTo>
                  <a:lnTo>
                    <a:pt x="101" y="148"/>
                  </a:lnTo>
                  <a:lnTo>
                    <a:pt x="117" y="134"/>
                  </a:lnTo>
                  <a:lnTo>
                    <a:pt x="133" y="120"/>
                  </a:lnTo>
                  <a:lnTo>
                    <a:pt x="149" y="108"/>
                  </a:lnTo>
                  <a:lnTo>
                    <a:pt x="167" y="95"/>
                  </a:lnTo>
                  <a:lnTo>
                    <a:pt x="186" y="84"/>
                  </a:lnTo>
                  <a:lnTo>
                    <a:pt x="205" y="73"/>
                  </a:lnTo>
                  <a:lnTo>
                    <a:pt x="225" y="63"/>
                  </a:lnTo>
                  <a:lnTo>
                    <a:pt x="246" y="53"/>
                  </a:lnTo>
                  <a:lnTo>
                    <a:pt x="267" y="45"/>
                  </a:lnTo>
                  <a:lnTo>
                    <a:pt x="289" y="37"/>
                  </a:lnTo>
                  <a:lnTo>
                    <a:pt x="312" y="28"/>
                  </a:lnTo>
                  <a:lnTo>
                    <a:pt x="335" y="22"/>
                  </a:lnTo>
                  <a:lnTo>
                    <a:pt x="359" y="16"/>
                  </a:lnTo>
                  <a:lnTo>
                    <a:pt x="383" y="11"/>
                  </a:lnTo>
                  <a:lnTo>
                    <a:pt x="408" y="7"/>
                  </a:lnTo>
                  <a:lnTo>
                    <a:pt x="433" y="4"/>
                  </a:lnTo>
                  <a:lnTo>
                    <a:pt x="459" y="2"/>
                  </a:lnTo>
                  <a:lnTo>
                    <a:pt x="484" y="0"/>
                  </a:lnTo>
                  <a:lnTo>
                    <a:pt x="510"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2" name="Freeform 202"/>
            <p:cNvSpPr>
              <a:spLocks/>
            </p:cNvSpPr>
            <p:nvPr/>
          </p:nvSpPr>
          <p:spPr bwMode="auto">
            <a:xfrm>
              <a:off x="4983029" y="2268226"/>
              <a:ext cx="201867" cy="202461"/>
            </a:xfrm>
            <a:custGeom>
              <a:avLst/>
              <a:gdLst>
                <a:gd name="T0" fmla="*/ 537 w 1022"/>
                <a:gd name="T1" fmla="*/ 0 h 1022"/>
                <a:gd name="T2" fmla="*/ 614 w 1022"/>
                <a:gd name="T3" fmla="*/ 10 h 1022"/>
                <a:gd name="T4" fmla="*/ 686 w 1022"/>
                <a:gd name="T5" fmla="*/ 31 h 1022"/>
                <a:gd name="T6" fmla="*/ 755 w 1022"/>
                <a:gd name="T7" fmla="*/ 61 h 1022"/>
                <a:gd name="T8" fmla="*/ 817 w 1022"/>
                <a:gd name="T9" fmla="*/ 101 h 1022"/>
                <a:gd name="T10" fmla="*/ 872 w 1022"/>
                <a:gd name="T11" fmla="*/ 149 h 1022"/>
                <a:gd name="T12" fmla="*/ 920 w 1022"/>
                <a:gd name="T13" fmla="*/ 205 h 1022"/>
                <a:gd name="T14" fmla="*/ 960 w 1022"/>
                <a:gd name="T15" fmla="*/ 267 h 1022"/>
                <a:gd name="T16" fmla="*/ 991 w 1022"/>
                <a:gd name="T17" fmla="*/ 335 h 1022"/>
                <a:gd name="T18" fmla="*/ 1012 w 1022"/>
                <a:gd name="T19" fmla="*/ 407 h 1022"/>
                <a:gd name="T20" fmla="*/ 1021 w 1022"/>
                <a:gd name="T21" fmla="*/ 484 h 1022"/>
                <a:gd name="T22" fmla="*/ 1021 w 1022"/>
                <a:gd name="T23" fmla="*/ 537 h 1022"/>
                <a:gd name="T24" fmla="*/ 1012 w 1022"/>
                <a:gd name="T25" fmla="*/ 613 h 1022"/>
                <a:gd name="T26" fmla="*/ 991 w 1022"/>
                <a:gd name="T27" fmla="*/ 686 h 1022"/>
                <a:gd name="T28" fmla="*/ 960 w 1022"/>
                <a:gd name="T29" fmla="*/ 754 h 1022"/>
                <a:gd name="T30" fmla="*/ 920 w 1022"/>
                <a:gd name="T31" fmla="*/ 816 h 1022"/>
                <a:gd name="T32" fmla="*/ 872 w 1022"/>
                <a:gd name="T33" fmla="*/ 871 h 1022"/>
                <a:gd name="T34" fmla="*/ 817 w 1022"/>
                <a:gd name="T35" fmla="*/ 920 h 1022"/>
                <a:gd name="T36" fmla="*/ 755 w 1022"/>
                <a:gd name="T37" fmla="*/ 960 h 1022"/>
                <a:gd name="T38" fmla="*/ 686 w 1022"/>
                <a:gd name="T39" fmla="*/ 991 h 1022"/>
                <a:gd name="T40" fmla="*/ 614 w 1022"/>
                <a:gd name="T41" fmla="*/ 1011 h 1022"/>
                <a:gd name="T42" fmla="*/ 537 w 1022"/>
                <a:gd name="T43" fmla="*/ 1021 h 1022"/>
                <a:gd name="T44" fmla="*/ 484 w 1022"/>
                <a:gd name="T45" fmla="*/ 1021 h 1022"/>
                <a:gd name="T46" fmla="*/ 407 w 1022"/>
                <a:gd name="T47" fmla="*/ 1011 h 1022"/>
                <a:gd name="T48" fmla="*/ 335 w 1022"/>
                <a:gd name="T49" fmla="*/ 991 h 1022"/>
                <a:gd name="T50" fmla="*/ 268 w 1022"/>
                <a:gd name="T51" fmla="*/ 960 h 1022"/>
                <a:gd name="T52" fmla="*/ 206 w 1022"/>
                <a:gd name="T53" fmla="*/ 920 h 1022"/>
                <a:gd name="T54" fmla="*/ 149 w 1022"/>
                <a:gd name="T55" fmla="*/ 871 h 1022"/>
                <a:gd name="T56" fmla="*/ 101 w 1022"/>
                <a:gd name="T57" fmla="*/ 816 h 1022"/>
                <a:gd name="T58" fmla="*/ 61 w 1022"/>
                <a:gd name="T59" fmla="*/ 754 h 1022"/>
                <a:gd name="T60" fmla="*/ 31 w 1022"/>
                <a:gd name="T61" fmla="*/ 686 h 1022"/>
                <a:gd name="T62" fmla="*/ 11 w 1022"/>
                <a:gd name="T63" fmla="*/ 613 h 1022"/>
                <a:gd name="T64" fmla="*/ 0 w 1022"/>
                <a:gd name="T65" fmla="*/ 537 h 1022"/>
                <a:gd name="T66" fmla="*/ 0 w 1022"/>
                <a:gd name="T67" fmla="*/ 484 h 1022"/>
                <a:gd name="T68" fmla="*/ 11 w 1022"/>
                <a:gd name="T69" fmla="*/ 407 h 1022"/>
                <a:gd name="T70" fmla="*/ 31 w 1022"/>
                <a:gd name="T71" fmla="*/ 335 h 1022"/>
                <a:gd name="T72" fmla="*/ 61 w 1022"/>
                <a:gd name="T73" fmla="*/ 267 h 1022"/>
                <a:gd name="T74" fmla="*/ 101 w 1022"/>
                <a:gd name="T75" fmla="*/ 205 h 1022"/>
                <a:gd name="T76" fmla="*/ 149 w 1022"/>
                <a:gd name="T77" fmla="*/ 149 h 1022"/>
                <a:gd name="T78" fmla="*/ 206 w 1022"/>
                <a:gd name="T79" fmla="*/ 101 h 1022"/>
                <a:gd name="T80" fmla="*/ 268 w 1022"/>
                <a:gd name="T81" fmla="*/ 61 h 1022"/>
                <a:gd name="T82" fmla="*/ 335 w 1022"/>
                <a:gd name="T83" fmla="*/ 31 h 1022"/>
                <a:gd name="T84" fmla="*/ 407 w 1022"/>
                <a:gd name="T85" fmla="*/ 10 h 1022"/>
                <a:gd name="T86" fmla="*/ 484 w 1022"/>
                <a:gd name="T87" fmla="*/ 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1" y="0"/>
                  </a:moveTo>
                  <a:lnTo>
                    <a:pt x="511" y="0"/>
                  </a:lnTo>
                  <a:lnTo>
                    <a:pt x="537" y="0"/>
                  </a:lnTo>
                  <a:lnTo>
                    <a:pt x="563" y="2"/>
                  </a:lnTo>
                  <a:lnTo>
                    <a:pt x="589" y="5"/>
                  </a:lnTo>
                  <a:lnTo>
                    <a:pt x="614" y="10"/>
                  </a:lnTo>
                  <a:lnTo>
                    <a:pt x="639" y="16"/>
                  </a:lnTo>
                  <a:lnTo>
                    <a:pt x="663" y="23"/>
                  </a:lnTo>
                  <a:lnTo>
                    <a:pt x="686" y="31"/>
                  </a:lnTo>
                  <a:lnTo>
                    <a:pt x="710" y="40"/>
                  </a:lnTo>
                  <a:lnTo>
                    <a:pt x="732" y="50"/>
                  </a:lnTo>
                  <a:lnTo>
                    <a:pt x="755" y="61"/>
                  </a:lnTo>
                  <a:lnTo>
                    <a:pt x="776" y="73"/>
                  </a:lnTo>
                  <a:lnTo>
                    <a:pt x="796" y="87"/>
                  </a:lnTo>
                  <a:lnTo>
                    <a:pt x="817" y="101"/>
                  </a:lnTo>
                  <a:lnTo>
                    <a:pt x="836" y="116"/>
                  </a:lnTo>
                  <a:lnTo>
                    <a:pt x="855" y="132"/>
                  </a:lnTo>
                  <a:lnTo>
                    <a:pt x="872" y="149"/>
                  </a:lnTo>
                  <a:lnTo>
                    <a:pt x="889" y="167"/>
                  </a:lnTo>
                  <a:lnTo>
                    <a:pt x="905" y="186"/>
                  </a:lnTo>
                  <a:lnTo>
                    <a:pt x="920" y="205"/>
                  </a:lnTo>
                  <a:lnTo>
                    <a:pt x="935" y="225"/>
                  </a:lnTo>
                  <a:lnTo>
                    <a:pt x="948" y="245"/>
                  </a:lnTo>
                  <a:lnTo>
                    <a:pt x="960" y="267"/>
                  </a:lnTo>
                  <a:lnTo>
                    <a:pt x="972" y="289"/>
                  </a:lnTo>
                  <a:lnTo>
                    <a:pt x="982" y="312"/>
                  </a:lnTo>
                  <a:lnTo>
                    <a:pt x="991" y="335"/>
                  </a:lnTo>
                  <a:lnTo>
                    <a:pt x="999" y="359"/>
                  </a:lnTo>
                  <a:lnTo>
                    <a:pt x="1006" y="383"/>
                  </a:lnTo>
                  <a:lnTo>
                    <a:pt x="1012" y="407"/>
                  </a:lnTo>
                  <a:lnTo>
                    <a:pt x="1017" y="432"/>
                  </a:lnTo>
                  <a:lnTo>
                    <a:pt x="1020" y="459"/>
                  </a:lnTo>
                  <a:lnTo>
                    <a:pt x="1021" y="484"/>
                  </a:lnTo>
                  <a:lnTo>
                    <a:pt x="1022" y="510"/>
                  </a:lnTo>
                  <a:lnTo>
                    <a:pt x="1022" y="510"/>
                  </a:lnTo>
                  <a:lnTo>
                    <a:pt x="1021" y="537"/>
                  </a:lnTo>
                  <a:lnTo>
                    <a:pt x="1020" y="563"/>
                  </a:lnTo>
                  <a:lnTo>
                    <a:pt x="1017" y="588"/>
                  </a:lnTo>
                  <a:lnTo>
                    <a:pt x="1012" y="613"/>
                  </a:lnTo>
                  <a:lnTo>
                    <a:pt x="1006" y="639"/>
                  </a:lnTo>
                  <a:lnTo>
                    <a:pt x="999" y="663"/>
                  </a:lnTo>
                  <a:lnTo>
                    <a:pt x="991" y="686"/>
                  </a:lnTo>
                  <a:lnTo>
                    <a:pt x="982" y="710"/>
                  </a:lnTo>
                  <a:lnTo>
                    <a:pt x="972" y="732"/>
                  </a:lnTo>
                  <a:lnTo>
                    <a:pt x="960" y="754"/>
                  </a:lnTo>
                  <a:lnTo>
                    <a:pt x="948" y="775"/>
                  </a:lnTo>
                  <a:lnTo>
                    <a:pt x="935" y="796"/>
                  </a:lnTo>
                  <a:lnTo>
                    <a:pt x="920" y="816"/>
                  </a:lnTo>
                  <a:lnTo>
                    <a:pt x="905" y="836"/>
                  </a:lnTo>
                  <a:lnTo>
                    <a:pt x="889" y="854"/>
                  </a:lnTo>
                  <a:lnTo>
                    <a:pt x="872" y="871"/>
                  </a:lnTo>
                  <a:lnTo>
                    <a:pt x="855" y="889"/>
                  </a:lnTo>
                  <a:lnTo>
                    <a:pt x="836" y="905"/>
                  </a:lnTo>
                  <a:lnTo>
                    <a:pt x="817" y="920"/>
                  </a:lnTo>
                  <a:lnTo>
                    <a:pt x="796" y="935"/>
                  </a:lnTo>
                  <a:lnTo>
                    <a:pt x="776" y="947"/>
                  </a:lnTo>
                  <a:lnTo>
                    <a:pt x="755" y="960"/>
                  </a:lnTo>
                  <a:lnTo>
                    <a:pt x="732" y="971"/>
                  </a:lnTo>
                  <a:lnTo>
                    <a:pt x="710" y="982"/>
                  </a:lnTo>
                  <a:lnTo>
                    <a:pt x="686" y="991"/>
                  </a:lnTo>
                  <a:lnTo>
                    <a:pt x="663" y="999"/>
                  </a:lnTo>
                  <a:lnTo>
                    <a:pt x="639" y="1006"/>
                  </a:lnTo>
                  <a:lnTo>
                    <a:pt x="614" y="1011"/>
                  </a:lnTo>
                  <a:lnTo>
                    <a:pt x="589" y="1016"/>
                  </a:lnTo>
                  <a:lnTo>
                    <a:pt x="563" y="1018"/>
                  </a:lnTo>
                  <a:lnTo>
                    <a:pt x="537" y="1021"/>
                  </a:lnTo>
                  <a:lnTo>
                    <a:pt x="511" y="1022"/>
                  </a:lnTo>
                  <a:lnTo>
                    <a:pt x="511" y="1022"/>
                  </a:lnTo>
                  <a:lnTo>
                    <a:pt x="484" y="1021"/>
                  </a:lnTo>
                  <a:lnTo>
                    <a:pt x="459" y="1018"/>
                  </a:lnTo>
                  <a:lnTo>
                    <a:pt x="433" y="1016"/>
                  </a:lnTo>
                  <a:lnTo>
                    <a:pt x="407" y="1011"/>
                  </a:lnTo>
                  <a:lnTo>
                    <a:pt x="383" y="1006"/>
                  </a:lnTo>
                  <a:lnTo>
                    <a:pt x="359" y="999"/>
                  </a:lnTo>
                  <a:lnTo>
                    <a:pt x="335" y="991"/>
                  </a:lnTo>
                  <a:lnTo>
                    <a:pt x="312" y="982"/>
                  </a:lnTo>
                  <a:lnTo>
                    <a:pt x="289" y="971"/>
                  </a:lnTo>
                  <a:lnTo>
                    <a:pt x="268" y="960"/>
                  </a:lnTo>
                  <a:lnTo>
                    <a:pt x="246" y="947"/>
                  </a:lnTo>
                  <a:lnTo>
                    <a:pt x="225" y="935"/>
                  </a:lnTo>
                  <a:lnTo>
                    <a:pt x="206" y="920"/>
                  </a:lnTo>
                  <a:lnTo>
                    <a:pt x="186" y="905"/>
                  </a:lnTo>
                  <a:lnTo>
                    <a:pt x="168" y="889"/>
                  </a:lnTo>
                  <a:lnTo>
                    <a:pt x="149" y="871"/>
                  </a:lnTo>
                  <a:lnTo>
                    <a:pt x="132" y="854"/>
                  </a:lnTo>
                  <a:lnTo>
                    <a:pt x="116" y="836"/>
                  </a:lnTo>
                  <a:lnTo>
                    <a:pt x="101" y="816"/>
                  </a:lnTo>
                  <a:lnTo>
                    <a:pt x="87" y="796"/>
                  </a:lnTo>
                  <a:lnTo>
                    <a:pt x="74" y="775"/>
                  </a:lnTo>
                  <a:lnTo>
                    <a:pt x="61" y="754"/>
                  </a:lnTo>
                  <a:lnTo>
                    <a:pt x="51" y="732"/>
                  </a:lnTo>
                  <a:lnTo>
                    <a:pt x="40" y="710"/>
                  </a:lnTo>
                  <a:lnTo>
                    <a:pt x="31" y="686"/>
                  </a:lnTo>
                  <a:lnTo>
                    <a:pt x="23" y="663"/>
                  </a:lnTo>
                  <a:lnTo>
                    <a:pt x="16" y="639"/>
                  </a:lnTo>
                  <a:lnTo>
                    <a:pt x="11" y="613"/>
                  </a:lnTo>
                  <a:lnTo>
                    <a:pt x="6" y="588"/>
                  </a:lnTo>
                  <a:lnTo>
                    <a:pt x="3" y="563"/>
                  </a:lnTo>
                  <a:lnTo>
                    <a:pt x="0" y="537"/>
                  </a:lnTo>
                  <a:lnTo>
                    <a:pt x="0" y="510"/>
                  </a:lnTo>
                  <a:lnTo>
                    <a:pt x="0" y="510"/>
                  </a:lnTo>
                  <a:lnTo>
                    <a:pt x="0" y="484"/>
                  </a:lnTo>
                  <a:lnTo>
                    <a:pt x="3" y="459"/>
                  </a:lnTo>
                  <a:lnTo>
                    <a:pt x="6" y="432"/>
                  </a:lnTo>
                  <a:lnTo>
                    <a:pt x="11" y="407"/>
                  </a:lnTo>
                  <a:lnTo>
                    <a:pt x="16" y="383"/>
                  </a:lnTo>
                  <a:lnTo>
                    <a:pt x="23" y="359"/>
                  </a:lnTo>
                  <a:lnTo>
                    <a:pt x="31" y="335"/>
                  </a:lnTo>
                  <a:lnTo>
                    <a:pt x="40" y="312"/>
                  </a:lnTo>
                  <a:lnTo>
                    <a:pt x="51" y="289"/>
                  </a:lnTo>
                  <a:lnTo>
                    <a:pt x="61" y="267"/>
                  </a:lnTo>
                  <a:lnTo>
                    <a:pt x="74" y="245"/>
                  </a:lnTo>
                  <a:lnTo>
                    <a:pt x="87" y="225"/>
                  </a:lnTo>
                  <a:lnTo>
                    <a:pt x="101" y="205"/>
                  </a:lnTo>
                  <a:lnTo>
                    <a:pt x="116" y="186"/>
                  </a:lnTo>
                  <a:lnTo>
                    <a:pt x="132" y="167"/>
                  </a:lnTo>
                  <a:lnTo>
                    <a:pt x="149" y="149"/>
                  </a:lnTo>
                  <a:lnTo>
                    <a:pt x="168" y="132"/>
                  </a:lnTo>
                  <a:lnTo>
                    <a:pt x="186" y="116"/>
                  </a:lnTo>
                  <a:lnTo>
                    <a:pt x="206" y="101"/>
                  </a:lnTo>
                  <a:lnTo>
                    <a:pt x="225" y="87"/>
                  </a:lnTo>
                  <a:lnTo>
                    <a:pt x="246" y="73"/>
                  </a:lnTo>
                  <a:lnTo>
                    <a:pt x="268" y="61"/>
                  </a:lnTo>
                  <a:lnTo>
                    <a:pt x="289" y="50"/>
                  </a:lnTo>
                  <a:lnTo>
                    <a:pt x="312" y="40"/>
                  </a:lnTo>
                  <a:lnTo>
                    <a:pt x="335" y="31"/>
                  </a:lnTo>
                  <a:lnTo>
                    <a:pt x="359" y="23"/>
                  </a:lnTo>
                  <a:lnTo>
                    <a:pt x="383" y="16"/>
                  </a:lnTo>
                  <a:lnTo>
                    <a:pt x="407" y="10"/>
                  </a:lnTo>
                  <a:lnTo>
                    <a:pt x="433" y="5"/>
                  </a:lnTo>
                  <a:lnTo>
                    <a:pt x="459" y="2"/>
                  </a:lnTo>
                  <a:lnTo>
                    <a:pt x="484" y="0"/>
                  </a:lnTo>
                  <a:lnTo>
                    <a:pt x="511"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3" name="Freeform 204"/>
            <p:cNvSpPr>
              <a:spLocks/>
            </p:cNvSpPr>
            <p:nvPr/>
          </p:nvSpPr>
          <p:spPr bwMode="auto">
            <a:xfrm>
              <a:off x="4195152" y="2635150"/>
              <a:ext cx="202461" cy="159713"/>
            </a:xfrm>
            <a:custGeom>
              <a:avLst/>
              <a:gdLst>
                <a:gd name="T0" fmla="*/ 510 w 1022"/>
                <a:gd name="T1" fmla="*/ 0 h 805"/>
                <a:gd name="T2" fmla="*/ 537 w 1022"/>
                <a:gd name="T3" fmla="*/ 0 h 805"/>
                <a:gd name="T4" fmla="*/ 588 w 1022"/>
                <a:gd name="T5" fmla="*/ 5 h 805"/>
                <a:gd name="T6" fmla="*/ 638 w 1022"/>
                <a:gd name="T7" fmla="*/ 12 h 805"/>
                <a:gd name="T8" fmla="*/ 686 w 1022"/>
                <a:gd name="T9" fmla="*/ 22 h 805"/>
                <a:gd name="T10" fmla="*/ 732 w 1022"/>
                <a:gd name="T11" fmla="*/ 37 h 805"/>
                <a:gd name="T12" fmla="*/ 775 w 1022"/>
                <a:gd name="T13" fmla="*/ 53 h 805"/>
                <a:gd name="T14" fmla="*/ 817 w 1022"/>
                <a:gd name="T15" fmla="*/ 74 h 805"/>
                <a:gd name="T16" fmla="*/ 855 w 1022"/>
                <a:gd name="T17" fmla="*/ 96 h 805"/>
                <a:gd name="T18" fmla="*/ 889 w 1022"/>
                <a:gd name="T19" fmla="*/ 121 h 805"/>
                <a:gd name="T20" fmla="*/ 920 w 1022"/>
                <a:gd name="T21" fmla="*/ 148 h 805"/>
                <a:gd name="T22" fmla="*/ 948 w 1022"/>
                <a:gd name="T23" fmla="*/ 177 h 805"/>
                <a:gd name="T24" fmla="*/ 972 w 1022"/>
                <a:gd name="T25" fmla="*/ 208 h 805"/>
                <a:gd name="T26" fmla="*/ 991 w 1022"/>
                <a:gd name="T27" fmla="*/ 241 h 805"/>
                <a:gd name="T28" fmla="*/ 1006 w 1022"/>
                <a:gd name="T29" fmla="*/ 276 h 805"/>
                <a:gd name="T30" fmla="*/ 1016 w 1022"/>
                <a:gd name="T31" fmla="*/ 311 h 805"/>
                <a:gd name="T32" fmla="*/ 1021 w 1022"/>
                <a:gd name="T33" fmla="*/ 348 h 805"/>
                <a:gd name="T34" fmla="*/ 1022 w 1022"/>
                <a:gd name="T35" fmla="*/ 755 h 805"/>
                <a:gd name="T36" fmla="*/ 958 w 1022"/>
                <a:gd name="T37" fmla="*/ 747 h 805"/>
                <a:gd name="T38" fmla="*/ 828 w 1022"/>
                <a:gd name="T39" fmla="*/ 735 h 805"/>
                <a:gd name="T40" fmla="*/ 699 w 1022"/>
                <a:gd name="T41" fmla="*/ 729 h 805"/>
                <a:gd name="T42" fmla="*/ 569 w 1022"/>
                <a:gd name="T43" fmla="*/ 729 h 805"/>
                <a:gd name="T44" fmla="*/ 441 w 1022"/>
                <a:gd name="T45" fmla="*/ 736 h 805"/>
                <a:gd name="T46" fmla="*/ 312 w 1022"/>
                <a:gd name="T47" fmla="*/ 748 h 805"/>
                <a:gd name="T48" fmla="*/ 186 w 1022"/>
                <a:gd name="T49" fmla="*/ 767 h 805"/>
                <a:gd name="T50" fmla="*/ 61 w 1022"/>
                <a:gd name="T51" fmla="*/ 791 h 805"/>
                <a:gd name="T52" fmla="*/ 0 w 1022"/>
                <a:gd name="T53" fmla="*/ 368 h 805"/>
                <a:gd name="T54" fmla="*/ 0 w 1022"/>
                <a:gd name="T55" fmla="*/ 348 h 805"/>
                <a:gd name="T56" fmla="*/ 6 w 1022"/>
                <a:gd name="T57" fmla="*/ 311 h 805"/>
                <a:gd name="T58" fmla="*/ 16 w 1022"/>
                <a:gd name="T59" fmla="*/ 276 h 805"/>
                <a:gd name="T60" fmla="*/ 31 w 1022"/>
                <a:gd name="T61" fmla="*/ 241 h 805"/>
                <a:gd name="T62" fmla="*/ 51 w 1022"/>
                <a:gd name="T63" fmla="*/ 208 h 805"/>
                <a:gd name="T64" fmla="*/ 73 w 1022"/>
                <a:gd name="T65" fmla="*/ 177 h 805"/>
                <a:gd name="T66" fmla="*/ 101 w 1022"/>
                <a:gd name="T67" fmla="*/ 148 h 805"/>
                <a:gd name="T68" fmla="*/ 133 w 1022"/>
                <a:gd name="T69" fmla="*/ 121 h 805"/>
                <a:gd name="T70" fmla="*/ 168 w 1022"/>
                <a:gd name="T71" fmla="*/ 96 h 805"/>
                <a:gd name="T72" fmla="*/ 205 w 1022"/>
                <a:gd name="T73" fmla="*/ 74 h 805"/>
                <a:gd name="T74" fmla="*/ 247 w 1022"/>
                <a:gd name="T75" fmla="*/ 53 h 805"/>
                <a:gd name="T76" fmla="*/ 290 w 1022"/>
                <a:gd name="T77" fmla="*/ 37 h 805"/>
                <a:gd name="T78" fmla="*/ 335 w 1022"/>
                <a:gd name="T79" fmla="*/ 22 h 805"/>
                <a:gd name="T80" fmla="*/ 383 w 1022"/>
                <a:gd name="T81" fmla="*/ 12 h 805"/>
                <a:gd name="T82" fmla="*/ 434 w 1022"/>
                <a:gd name="T83" fmla="*/ 5 h 805"/>
                <a:gd name="T84" fmla="*/ 484 w 1022"/>
                <a:gd name="T85"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805">
                  <a:moveTo>
                    <a:pt x="510" y="0"/>
                  </a:moveTo>
                  <a:lnTo>
                    <a:pt x="510" y="0"/>
                  </a:lnTo>
                  <a:lnTo>
                    <a:pt x="510" y="0"/>
                  </a:lnTo>
                  <a:lnTo>
                    <a:pt x="537" y="0"/>
                  </a:lnTo>
                  <a:lnTo>
                    <a:pt x="563" y="3"/>
                  </a:lnTo>
                  <a:lnTo>
                    <a:pt x="588" y="5"/>
                  </a:lnTo>
                  <a:lnTo>
                    <a:pt x="614" y="7"/>
                  </a:lnTo>
                  <a:lnTo>
                    <a:pt x="638" y="12"/>
                  </a:lnTo>
                  <a:lnTo>
                    <a:pt x="662" y="17"/>
                  </a:lnTo>
                  <a:lnTo>
                    <a:pt x="686" y="22"/>
                  </a:lnTo>
                  <a:lnTo>
                    <a:pt x="709" y="29"/>
                  </a:lnTo>
                  <a:lnTo>
                    <a:pt x="732" y="37"/>
                  </a:lnTo>
                  <a:lnTo>
                    <a:pt x="754" y="45"/>
                  </a:lnTo>
                  <a:lnTo>
                    <a:pt x="775" y="53"/>
                  </a:lnTo>
                  <a:lnTo>
                    <a:pt x="796" y="64"/>
                  </a:lnTo>
                  <a:lnTo>
                    <a:pt x="817" y="74"/>
                  </a:lnTo>
                  <a:lnTo>
                    <a:pt x="835" y="84"/>
                  </a:lnTo>
                  <a:lnTo>
                    <a:pt x="855" y="96"/>
                  </a:lnTo>
                  <a:lnTo>
                    <a:pt x="872" y="108"/>
                  </a:lnTo>
                  <a:lnTo>
                    <a:pt x="889" y="121"/>
                  </a:lnTo>
                  <a:lnTo>
                    <a:pt x="905" y="135"/>
                  </a:lnTo>
                  <a:lnTo>
                    <a:pt x="920" y="148"/>
                  </a:lnTo>
                  <a:lnTo>
                    <a:pt x="935" y="162"/>
                  </a:lnTo>
                  <a:lnTo>
                    <a:pt x="948" y="177"/>
                  </a:lnTo>
                  <a:lnTo>
                    <a:pt x="960" y="193"/>
                  </a:lnTo>
                  <a:lnTo>
                    <a:pt x="972" y="208"/>
                  </a:lnTo>
                  <a:lnTo>
                    <a:pt x="982" y="224"/>
                  </a:lnTo>
                  <a:lnTo>
                    <a:pt x="991" y="241"/>
                  </a:lnTo>
                  <a:lnTo>
                    <a:pt x="999" y="259"/>
                  </a:lnTo>
                  <a:lnTo>
                    <a:pt x="1006" y="276"/>
                  </a:lnTo>
                  <a:lnTo>
                    <a:pt x="1012" y="293"/>
                  </a:lnTo>
                  <a:lnTo>
                    <a:pt x="1016" y="311"/>
                  </a:lnTo>
                  <a:lnTo>
                    <a:pt x="1020" y="330"/>
                  </a:lnTo>
                  <a:lnTo>
                    <a:pt x="1021" y="348"/>
                  </a:lnTo>
                  <a:lnTo>
                    <a:pt x="1022" y="368"/>
                  </a:lnTo>
                  <a:lnTo>
                    <a:pt x="1022" y="755"/>
                  </a:lnTo>
                  <a:lnTo>
                    <a:pt x="1022" y="755"/>
                  </a:lnTo>
                  <a:lnTo>
                    <a:pt x="958" y="747"/>
                  </a:lnTo>
                  <a:lnTo>
                    <a:pt x="894" y="740"/>
                  </a:lnTo>
                  <a:lnTo>
                    <a:pt x="828" y="735"/>
                  </a:lnTo>
                  <a:lnTo>
                    <a:pt x="764" y="731"/>
                  </a:lnTo>
                  <a:lnTo>
                    <a:pt x="699" y="729"/>
                  </a:lnTo>
                  <a:lnTo>
                    <a:pt x="634" y="728"/>
                  </a:lnTo>
                  <a:lnTo>
                    <a:pt x="569" y="729"/>
                  </a:lnTo>
                  <a:lnTo>
                    <a:pt x="505" y="731"/>
                  </a:lnTo>
                  <a:lnTo>
                    <a:pt x="441" y="736"/>
                  </a:lnTo>
                  <a:lnTo>
                    <a:pt x="376" y="741"/>
                  </a:lnTo>
                  <a:lnTo>
                    <a:pt x="312" y="748"/>
                  </a:lnTo>
                  <a:lnTo>
                    <a:pt x="249" y="756"/>
                  </a:lnTo>
                  <a:lnTo>
                    <a:pt x="186" y="767"/>
                  </a:lnTo>
                  <a:lnTo>
                    <a:pt x="123" y="778"/>
                  </a:lnTo>
                  <a:lnTo>
                    <a:pt x="61" y="791"/>
                  </a:lnTo>
                  <a:lnTo>
                    <a:pt x="0" y="805"/>
                  </a:lnTo>
                  <a:lnTo>
                    <a:pt x="0" y="368"/>
                  </a:lnTo>
                  <a:lnTo>
                    <a:pt x="0" y="368"/>
                  </a:lnTo>
                  <a:lnTo>
                    <a:pt x="0" y="348"/>
                  </a:lnTo>
                  <a:lnTo>
                    <a:pt x="2" y="330"/>
                  </a:lnTo>
                  <a:lnTo>
                    <a:pt x="6" y="311"/>
                  </a:lnTo>
                  <a:lnTo>
                    <a:pt x="10" y="293"/>
                  </a:lnTo>
                  <a:lnTo>
                    <a:pt x="16" y="276"/>
                  </a:lnTo>
                  <a:lnTo>
                    <a:pt x="23" y="259"/>
                  </a:lnTo>
                  <a:lnTo>
                    <a:pt x="31" y="241"/>
                  </a:lnTo>
                  <a:lnTo>
                    <a:pt x="40" y="224"/>
                  </a:lnTo>
                  <a:lnTo>
                    <a:pt x="51" y="208"/>
                  </a:lnTo>
                  <a:lnTo>
                    <a:pt x="62" y="193"/>
                  </a:lnTo>
                  <a:lnTo>
                    <a:pt x="73" y="177"/>
                  </a:lnTo>
                  <a:lnTo>
                    <a:pt x="87" y="162"/>
                  </a:lnTo>
                  <a:lnTo>
                    <a:pt x="101" y="148"/>
                  </a:lnTo>
                  <a:lnTo>
                    <a:pt x="117" y="135"/>
                  </a:lnTo>
                  <a:lnTo>
                    <a:pt x="133" y="121"/>
                  </a:lnTo>
                  <a:lnTo>
                    <a:pt x="150" y="108"/>
                  </a:lnTo>
                  <a:lnTo>
                    <a:pt x="168" y="96"/>
                  </a:lnTo>
                  <a:lnTo>
                    <a:pt x="186" y="84"/>
                  </a:lnTo>
                  <a:lnTo>
                    <a:pt x="205" y="74"/>
                  </a:lnTo>
                  <a:lnTo>
                    <a:pt x="226" y="64"/>
                  </a:lnTo>
                  <a:lnTo>
                    <a:pt x="247" y="53"/>
                  </a:lnTo>
                  <a:lnTo>
                    <a:pt x="267" y="45"/>
                  </a:lnTo>
                  <a:lnTo>
                    <a:pt x="290" y="37"/>
                  </a:lnTo>
                  <a:lnTo>
                    <a:pt x="312" y="29"/>
                  </a:lnTo>
                  <a:lnTo>
                    <a:pt x="335" y="22"/>
                  </a:lnTo>
                  <a:lnTo>
                    <a:pt x="359" y="17"/>
                  </a:lnTo>
                  <a:lnTo>
                    <a:pt x="383" y="12"/>
                  </a:lnTo>
                  <a:lnTo>
                    <a:pt x="408" y="7"/>
                  </a:lnTo>
                  <a:lnTo>
                    <a:pt x="434" y="5"/>
                  </a:lnTo>
                  <a:lnTo>
                    <a:pt x="459" y="3"/>
                  </a:lnTo>
                  <a:lnTo>
                    <a:pt x="484" y="0"/>
                  </a:lnTo>
                  <a:lnTo>
                    <a:pt x="510" y="0"/>
                  </a:lnTo>
                  <a:close/>
                </a:path>
              </a:pathLst>
            </a:custGeom>
            <a:solidFill>
              <a:srgbClr val="004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4" name="Freeform 206"/>
            <p:cNvSpPr>
              <a:spLocks/>
            </p:cNvSpPr>
            <p:nvPr/>
          </p:nvSpPr>
          <p:spPr bwMode="auto">
            <a:xfrm>
              <a:off x="4195746" y="2373909"/>
              <a:ext cx="202461" cy="201867"/>
            </a:xfrm>
            <a:custGeom>
              <a:avLst/>
              <a:gdLst>
                <a:gd name="T0" fmla="*/ 536 w 1022"/>
                <a:gd name="T1" fmla="*/ 1 h 1022"/>
                <a:gd name="T2" fmla="*/ 613 w 1022"/>
                <a:gd name="T3" fmla="*/ 10 h 1022"/>
                <a:gd name="T4" fmla="*/ 687 w 1022"/>
                <a:gd name="T5" fmla="*/ 31 h 1022"/>
                <a:gd name="T6" fmla="*/ 754 w 1022"/>
                <a:gd name="T7" fmla="*/ 62 h 1022"/>
                <a:gd name="T8" fmla="*/ 816 w 1022"/>
                <a:gd name="T9" fmla="*/ 102 h 1022"/>
                <a:gd name="T10" fmla="*/ 871 w 1022"/>
                <a:gd name="T11" fmla="*/ 150 h 1022"/>
                <a:gd name="T12" fmla="*/ 919 w 1022"/>
                <a:gd name="T13" fmla="*/ 205 h 1022"/>
                <a:gd name="T14" fmla="*/ 960 w 1022"/>
                <a:gd name="T15" fmla="*/ 267 h 1022"/>
                <a:gd name="T16" fmla="*/ 991 w 1022"/>
                <a:gd name="T17" fmla="*/ 336 h 1022"/>
                <a:gd name="T18" fmla="*/ 1011 w 1022"/>
                <a:gd name="T19" fmla="*/ 408 h 1022"/>
                <a:gd name="T20" fmla="*/ 1020 w 1022"/>
                <a:gd name="T21" fmla="*/ 485 h 1022"/>
                <a:gd name="T22" fmla="*/ 1020 w 1022"/>
                <a:gd name="T23" fmla="*/ 538 h 1022"/>
                <a:gd name="T24" fmla="*/ 1011 w 1022"/>
                <a:gd name="T25" fmla="*/ 615 h 1022"/>
                <a:gd name="T26" fmla="*/ 991 w 1022"/>
                <a:gd name="T27" fmla="*/ 687 h 1022"/>
                <a:gd name="T28" fmla="*/ 960 w 1022"/>
                <a:gd name="T29" fmla="*/ 755 h 1022"/>
                <a:gd name="T30" fmla="*/ 919 w 1022"/>
                <a:gd name="T31" fmla="*/ 817 h 1022"/>
                <a:gd name="T32" fmla="*/ 871 w 1022"/>
                <a:gd name="T33" fmla="*/ 873 h 1022"/>
                <a:gd name="T34" fmla="*/ 816 w 1022"/>
                <a:gd name="T35" fmla="*/ 921 h 1022"/>
                <a:gd name="T36" fmla="*/ 754 w 1022"/>
                <a:gd name="T37" fmla="*/ 961 h 1022"/>
                <a:gd name="T38" fmla="*/ 687 w 1022"/>
                <a:gd name="T39" fmla="*/ 991 h 1022"/>
                <a:gd name="T40" fmla="*/ 613 w 1022"/>
                <a:gd name="T41" fmla="*/ 1012 h 1022"/>
                <a:gd name="T42" fmla="*/ 536 w 1022"/>
                <a:gd name="T43" fmla="*/ 1022 h 1022"/>
                <a:gd name="T44" fmla="*/ 484 w 1022"/>
                <a:gd name="T45" fmla="*/ 1022 h 1022"/>
                <a:gd name="T46" fmla="*/ 408 w 1022"/>
                <a:gd name="T47" fmla="*/ 1012 h 1022"/>
                <a:gd name="T48" fmla="*/ 334 w 1022"/>
                <a:gd name="T49" fmla="*/ 991 h 1022"/>
                <a:gd name="T50" fmla="*/ 267 w 1022"/>
                <a:gd name="T51" fmla="*/ 961 h 1022"/>
                <a:gd name="T52" fmla="*/ 205 w 1022"/>
                <a:gd name="T53" fmla="*/ 921 h 1022"/>
                <a:gd name="T54" fmla="*/ 149 w 1022"/>
                <a:gd name="T55" fmla="*/ 873 h 1022"/>
                <a:gd name="T56" fmla="*/ 100 w 1022"/>
                <a:gd name="T57" fmla="*/ 817 h 1022"/>
                <a:gd name="T58" fmla="*/ 61 w 1022"/>
                <a:gd name="T59" fmla="*/ 755 h 1022"/>
                <a:gd name="T60" fmla="*/ 30 w 1022"/>
                <a:gd name="T61" fmla="*/ 687 h 1022"/>
                <a:gd name="T62" fmla="*/ 10 w 1022"/>
                <a:gd name="T63" fmla="*/ 615 h 1022"/>
                <a:gd name="T64" fmla="*/ 0 w 1022"/>
                <a:gd name="T65" fmla="*/ 538 h 1022"/>
                <a:gd name="T66" fmla="*/ 0 w 1022"/>
                <a:gd name="T67" fmla="*/ 485 h 1022"/>
                <a:gd name="T68" fmla="*/ 10 w 1022"/>
                <a:gd name="T69" fmla="*/ 408 h 1022"/>
                <a:gd name="T70" fmla="*/ 30 w 1022"/>
                <a:gd name="T71" fmla="*/ 336 h 1022"/>
                <a:gd name="T72" fmla="*/ 61 w 1022"/>
                <a:gd name="T73" fmla="*/ 267 h 1022"/>
                <a:gd name="T74" fmla="*/ 100 w 1022"/>
                <a:gd name="T75" fmla="*/ 205 h 1022"/>
                <a:gd name="T76" fmla="*/ 149 w 1022"/>
                <a:gd name="T77" fmla="*/ 150 h 1022"/>
                <a:gd name="T78" fmla="*/ 205 w 1022"/>
                <a:gd name="T79" fmla="*/ 102 h 1022"/>
                <a:gd name="T80" fmla="*/ 267 w 1022"/>
                <a:gd name="T81" fmla="*/ 62 h 1022"/>
                <a:gd name="T82" fmla="*/ 334 w 1022"/>
                <a:gd name="T83" fmla="*/ 31 h 1022"/>
                <a:gd name="T84" fmla="*/ 408 w 1022"/>
                <a:gd name="T85" fmla="*/ 10 h 1022"/>
                <a:gd name="T86" fmla="*/ 484 w 1022"/>
                <a:gd name="T87" fmla="*/ 1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0" y="0"/>
                  </a:moveTo>
                  <a:lnTo>
                    <a:pt x="510" y="0"/>
                  </a:lnTo>
                  <a:lnTo>
                    <a:pt x="536" y="1"/>
                  </a:lnTo>
                  <a:lnTo>
                    <a:pt x="563" y="3"/>
                  </a:lnTo>
                  <a:lnTo>
                    <a:pt x="588" y="6"/>
                  </a:lnTo>
                  <a:lnTo>
                    <a:pt x="613" y="10"/>
                  </a:lnTo>
                  <a:lnTo>
                    <a:pt x="638" y="16"/>
                  </a:lnTo>
                  <a:lnTo>
                    <a:pt x="662" y="23"/>
                  </a:lnTo>
                  <a:lnTo>
                    <a:pt x="687" y="31"/>
                  </a:lnTo>
                  <a:lnTo>
                    <a:pt x="710" y="40"/>
                  </a:lnTo>
                  <a:lnTo>
                    <a:pt x="732" y="50"/>
                  </a:lnTo>
                  <a:lnTo>
                    <a:pt x="754" y="62"/>
                  </a:lnTo>
                  <a:lnTo>
                    <a:pt x="775" y="75"/>
                  </a:lnTo>
                  <a:lnTo>
                    <a:pt x="797" y="87"/>
                  </a:lnTo>
                  <a:lnTo>
                    <a:pt x="816" y="102"/>
                  </a:lnTo>
                  <a:lnTo>
                    <a:pt x="836" y="117"/>
                  </a:lnTo>
                  <a:lnTo>
                    <a:pt x="854" y="133"/>
                  </a:lnTo>
                  <a:lnTo>
                    <a:pt x="871" y="150"/>
                  </a:lnTo>
                  <a:lnTo>
                    <a:pt x="888" y="167"/>
                  </a:lnTo>
                  <a:lnTo>
                    <a:pt x="905" y="186"/>
                  </a:lnTo>
                  <a:lnTo>
                    <a:pt x="919" y="205"/>
                  </a:lnTo>
                  <a:lnTo>
                    <a:pt x="934" y="226"/>
                  </a:lnTo>
                  <a:lnTo>
                    <a:pt x="947" y="247"/>
                  </a:lnTo>
                  <a:lnTo>
                    <a:pt x="960" y="267"/>
                  </a:lnTo>
                  <a:lnTo>
                    <a:pt x="971" y="290"/>
                  </a:lnTo>
                  <a:lnTo>
                    <a:pt x="981" y="312"/>
                  </a:lnTo>
                  <a:lnTo>
                    <a:pt x="991" y="336"/>
                  </a:lnTo>
                  <a:lnTo>
                    <a:pt x="999" y="359"/>
                  </a:lnTo>
                  <a:lnTo>
                    <a:pt x="1005" y="383"/>
                  </a:lnTo>
                  <a:lnTo>
                    <a:pt x="1011" y="408"/>
                  </a:lnTo>
                  <a:lnTo>
                    <a:pt x="1016" y="434"/>
                  </a:lnTo>
                  <a:lnTo>
                    <a:pt x="1019" y="459"/>
                  </a:lnTo>
                  <a:lnTo>
                    <a:pt x="1020" y="485"/>
                  </a:lnTo>
                  <a:lnTo>
                    <a:pt x="1022" y="512"/>
                  </a:lnTo>
                  <a:lnTo>
                    <a:pt x="1022" y="512"/>
                  </a:lnTo>
                  <a:lnTo>
                    <a:pt x="1020" y="538"/>
                  </a:lnTo>
                  <a:lnTo>
                    <a:pt x="1019" y="563"/>
                  </a:lnTo>
                  <a:lnTo>
                    <a:pt x="1016" y="590"/>
                  </a:lnTo>
                  <a:lnTo>
                    <a:pt x="1011" y="615"/>
                  </a:lnTo>
                  <a:lnTo>
                    <a:pt x="1005" y="639"/>
                  </a:lnTo>
                  <a:lnTo>
                    <a:pt x="999" y="663"/>
                  </a:lnTo>
                  <a:lnTo>
                    <a:pt x="991" y="687"/>
                  </a:lnTo>
                  <a:lnTo>
                    <a:pt x="981" y="710"/>
                  </a:lnTo>
                  <a:lnTo>
                    <a:pt x="971" y="733"/>
                  </a:lnTo>
                  <a:lnTo>
                    <a:pt x="960" y="755"/>
                  </a:lnTo>
                  <a:lnTo>
                    <a:pt x="947" y="776"/>
                  </a:lnTo>
                  <a:lnTo>
                    <a:pt x="934" y="797"/>
                  </a:lnTo>
                  <a:lnTo>
                    <a:pt x="919" y="817"/>
                  </a:lnTo>
                  <a:lnTo>
                    <a:pt x="905" y="836"/>
                  </a:lnTo>
                  <a:lnTo>
                    <a:pt x="888" y="854"/>
                  </a:lnTo>
                  <a:lnTo>
                    <a:pt x="871" y="873"/>
                  </a:lnTo>
                  <a:lnTo>
                    <a:pt x="854" y="890"/>
                  </a:lnTo>
                  <a:lnTo>
                    <a:pt x="836" y="906"/>
                  </a:lnTo>
                  <a:lnTo>
                    <a:pt x="816" y="921"/>
                  </a:lnTo>
                  <a:lnTo>
                    <a:pt x="797" y="935"/>
                  </a:lnTo>
                  <a:lnTo>
                    <a:pt x="775" y="949"/>
                  </a:lnTo>
                  <a:lnTo>
                    <a:pt x="754" y="961"/>
                  </a:lnTo>
                  <a:lnTo>
                    <a:pt x="732" y="971"/>
                  </a:lnTo>
                  <a:lnTo>
                    <a:pt x="710" y="982"/>
                  </a:lnTo>
                  <a:lnTo>
                    <a:pt x="687" y="991"/>
                  </a:lnTo>
                  <a:lnTo>
                    <a:pt x="662" y="999"/>
                  </a:lnTo>
                  <a:lnTo>
                    <a:pt x="638" y="1006"/>
                  </a:lnTo>
                  <a:lnTo>
                    <a:pt x="613" y="1012"/>
                  </a:lnTo>
                  <a:lnTo>
                    <a:pt x="588" y="1016"/>
                  </a:lnTo>
                  <a:lnTo>
                    <a:pt x="563" y="1020"/>
                  </a:lnTo>
                  <a:lnTo>
                    <a:pt x="536" y="1022"/>
                  </a:lnTo>
                  <a:lnTo>
                    <a:pt x="510" y="1022"/>
                  </a:lnTo>
                  <a:lnTo>
                    <a:pt x="510" y="1022"/>
                  </a:lnTo>
                  <a:lnTo>
                    <a:pt x="484" y="1022"/>
                  </a:lnTo>
                  <a:lnTo>
                    <a:pt x="458" y="1020"/>
                  </a:lnTo>
                  <a:lnTo>
                    <a:pt x="433" y="1016"/>
                  </a:lnTo>
                  <a:lnTo>
                    <a:pt x="408" y="1012"/>
                  </a:lnTo>
                  <a:lnTo>
                    <a:pt x="383" y="1006"/>
                  </a:lnTo>
                  <a:lnTo>
                    <a:pt x="359" y="999"/>
                  </a:lnTo>
                  <a:lnTo>
                    <a:pt x="334" y="991"/>
                  </a:lnTo>
                  <a:lnTo>
                    <a:pt x="311" y="982"/>
                  </a:lnTo>
                  <a:lnTo>
                    <a:pt x="289" y="971"/>
                  </a:lnTo>
                  <a:lnTo>
                    <a:pt x="267" y="961"/>
                  </a:lnTo>
                  <a:lnTo>
                    <a:pt x="245" y="949"/>
                  </a:lnTo>
                  <a:lnTo>
                    <a:pt x="224" y="935"/>
                  </a:lnTo>
                  <a:lnTo>
                    <a:pt x="205" y="921"/>
                  </a:lnTo>
                  <a:lnTo>
                    <a:pt x="185" y="906"/>
                  </a:lnTo>
                  <a:lnTo>
                    <a:pt x="167" y="890"/>
                  </a:lnTo>
                  <a:lnTo>
                    <a:pt x="149" y="873"/>
                  </a:lnTo>
                  <a:lnTo>
                    <a:pt x="133" y="854"/>
                  </a:lnTo>
                  <a:lnTo>
                    <a:pt x="116" y="836"/>
                  </a:lnTo>
                  <a:lnTo>
                    <a:pt x="100" y="817"/>
                  </a:lnTo>
                  <a:lnTo>
                    <a:pt x="87" y="797"/>
                  </a:lnTo>
                  <a:lnTo>
                    <a:pt x="73" y="776"/>
                  </a:lnTo>
                  <a:lnTo>
                    <a:pt x="61" y="755"/>
                  </a:lnTo>
                  <a:lnTo>
                    <a:pt x="50" y="733"/>
                  </a:lnTo>
                  <a:lnTo>
                    <a:pt x="40" y="710"/>
                  </a:lnTo>
                  <a:lnTo>
                    <a:pt x="30" y="687"/>
                  </a:lnTo>
                  <a:lnTo>
                    <a:pt x="22" y="663"/>
                  </a:lnTo>
                  <a:lnTo>
                    <a:pt x="16" y="639"/>
                  </a:lnTo>
                  <a:lnTo>
                    <a:pt x="10" y="615"/>
                  </a:lnTo>
                  <a:lnTo>
                    <a:pt x="5" y="590"/>
                  </a:lnTo>
                  <a:lnTo>
                    <a:pt x="2" y="563"/>
                  </a:lnTo>
                  <a:lnTo>
                    <a:pt x="0" y="538"/>
                  </a:lnTo>
                  <a:lnTo>
                    <a:pt x="0" y="512"/>
                  </a:lnTo>
                  <a:lnTo>
                    <a:pt x="0" y="512"/>
                  </a:lnTo>
                  <a:lnTo>
                    <a:pt x="0" y="485"/>
                  </a:lnTo>
                  <a:lnTo>
                    <a:pt x="2" y="459"/>
                  </a:lnTo>
                  <a:lnTo>
                    <a:pt x="5" y="434"/>
                  </a:lnTo>
                  <a:lnTo>
                    <a:pt x="10" y="408"/>
                  </a:lnTo>
                  <a:lnTo>
                    <a:pt x="16" y="383"/>
                  </a:lnTo>
                  <a:lnTo>
                    <a:pt x="22" y="359"/>
                  </a:lnTo>
                  <a:lnTo>
                    <a:pt x="30" y="336"/>
                  </a:lnTo>
                  <a:lnTo>
                    <a:pt x="40" y="312"/>
                  </a:lnTo>
                  <a:lnTo>
                    <a:pt x="50" y="290"/>
                  </a:lnTo>
                  <a:lnTo>
                    <a:pt x="61" y="267"/>
                  </a:lnTo>
                  <a:lnTo>
                    <a:pt x="73" y="247"/>
                  </a:lnTo>
                  <a:lnTo>
                    <a:pt x="87" y="226"/>
                  </a:lnTo>
                  <a:lnTo>
                    <a:pt x="100" y="205"/>
                  </a:lnTo>
                  <a:lnTo>
                    <a:pt x="116" y="186"/>
                  </a:lnTo>
                  <a:lnTo>
                    <a:pt x="133" y="167"/>
                  </a:lnTo>
                  <a:lnTo>
                    <a:pt x="149" y="150"/>
                  </a:lnTo>
                  <a:lnTo>
                    <a:pt x="167" y="133"/>
                  </a:lnTo>
                  <a:lnTo>
                    <a:pt x="185" y="117"/>
                  </a:lnTo>
                  <a:lnTo>
                    <a:pt x="205" y="102"/>
                  </a:lnTo>
                  <a:lnTo>
                    <a:pt x="224" y="87"/>
                  </a:lnTo>
                  <a:lnTo>
                    <a:pt x="245" y="75"/>
                  </a:lnTo>
                  <a:lnTo>
                    <a:pt x="267" y="62"/>
                  </a:lnTo>
                  <a:lnTo>
                    <a:pt x="289" y="50"/>
                  </a:lnTo>
                  <a:lnTo>
                    <a:pt x="311" y="40"/>
                  </a:lnTo>
                  <a:lnTo>
                    <a:pt x="334" y="31"/>
                  </a:lnTo>
                  <a:lnTo>
                    <a:pt x="359" y="23"/>
                  </a:lnTo>
                  <a:lnTo>
                    <a:pt x="383" y="16"/>
                  </a:lnTo>
                  <a:lnTo>
                    <a:pt x="408" y="10"/>
                  </a:lnTo>
                  <a:lnTo>
                    <a:pt x="433" y="6"/>
                  </a:lnTo>
                  <a:lnTo>
                    <a:pt x="458" y="3"/>
                  </a:lnTo>
                  <a:lnTo>
                    <a:pt x="484" y="1"/>
                  </a:lnTo>
                  <a:lnTo>
                    <a:pt x="510" y="0"/>
                  </a:lnTo>
                  <a:lnTo>
                    <a:pt x="51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5" name="Freeform 207"/>
            <p:cNvSpPr>
              <a:spLocks/>
            </p:cNvSpPr>
            <p:nvPr/>
          </p:nvSpPr>
          <p:spPr bwMode="auto">
            <a:xfrm>
              <a:off x="4444518" y="2635744"/>
              <a:ext cx="202461" cy="284396"/>
            </a:xfrm>
            <a:custGeom>
              <a:avLst/>
              <a:gdLst>
                <a:gd name="T0" fmla="*/ 511 w 1022"/>
                <a:gd name="T1" fmla="*/ 0 h 1437"/>
                <a:gd name="T2" fmla="*/ 537 w 1022"/>
                <a:gd name="T3" fmla="*/ 0 h 1437"/>
                <a:gd name="T4" fmla="*/ 588 w 1022"/>
                <a:gd name="T5" fmla="*/ 4 h 1437"/>
                <a:gd name="T6" fmla="*/ 638 w 1022"/>
                <a:gd name="T7" fmla="*/ 11 h 1437"/>
                <a:gd name="T8" fmla="*/ 687 w 1022"/>
                <a:gd name="T9" fmla="*/ 22 h 1437"/>
                <a:gd name="T10" fmla="*/ 731 w 1022"/>
                <a:gd name="T11" fmla="*/ 35 h 1437"/>
                <a:gd name="T12" fmla="*/ 775 w 1022"/>
                <a:gd name="T13" fmla="*/ 53 h 1437"/>
                <a:gd name="T14" fmla="*/ 816 w 1022"/>
                <a:gd name="T15" fmla="*/ 73 h 1437"/>
                <a:gd name="T16" fmla="*/ 854 w 1022"/>
                <a:gd name="T17" fmla="*/ 95 h 1437"/>
                <a:gd name="T18" fmla="*/ 888 w 1022"/>
                <a:gd name="T19" fmla="*/ 120 h 1437"/>
                <a:gd name="T20" fmla="*/ 921 w 1022"/>
                <a:gd name="T21" fmla="*/ 148 h 1437"/>
                <a:gd name="T22" fmla="*/ 948 w 1022"/>
                <a:gd name="T23" fmla="*/ 176 h 1437"/>
                <a:gd name="T24" fmla="*/ 971 w 1022"/>
                <a:gd name="T25" fmla="*/ 207 h 1437"/>
                <a:gd name="T26" fmla="*/ 991 w 1022"/>
                <a:gd name="T27" fmla="*/ 241 h 1437"/>
                <a:gd name="T28" fmla="*/ 1005 w 1022"/>
                <a:gd name="T29" fmla="*/ 275 h 1437"/>
                <a:gd name="T30" fmla="*/ 1016 w 1022"/>
                <a:gd name="T31" fmla="*/ 311 h 1437"/>
                <a:gd name="T32" fmla="*/ 1022 w 1022"/>
                <a:gd name="T33" fmla="*/ 347 h 1437"/>
                <a:gd name="T34" fmla="*/ 1022 w 1022"/>
                <a:gd name="T35" fmla="*/ 1437 h 1437"/>
                <a:gd name="T36" fmla="*/ 996 w 1022"/>
                <a:gd name="T37" fmla="*/ 1407 h 1437"/>
                <a:gd name="T38" fmla="*/ 945 w 1022"/>
                <a:gd name="T39" fmla="*/ 1347 h 1437"/>
                <a:gd name="T40" fmla="*/ 891 w 1022"/>
                <a:gd name="T41" fmla="*/ 1291 h 1437"/>
                <a:gd name="T42" fmla="*/ 835 w 1022"/>
                <a:gd name="T43" fmla="*/ 1237 h 1437"/>
                <a:gd name="T44" fmla="*/ 776 w 1022"/>
                <a:gd name="T45" fmla="*/ 1187 h 1437"/>
                <a:gd name="T46" fmla="*/ 716 w 1022"/>
                <a:gd name="T47" fmla="*/ 1139 h 1437"/>
                <a:gd name="T48" fmla="*/ 654 w 1022"/>
                <a:gd name="T49" fmla="*/ 1094 h 1437"/>
                <a:gd name="T50" fmla="*/ 590 w 1022"/>
                <a:gd name="T51" fmla="*/ 1052 h 1437"/>
                <a:gd name="T52" fmla="*/ 526 w 1022"/>
                <a:gd name="T53" fmla="*/ 1013 h 1437"/>
                <a:gd name="T54" fmla="*/ 459 w 1022"/>
                <a:gd name="T55" fmla="*/ 976 h 1437"/>
                <a:gd name="T56" fmla="*/ 392 w 1022"/>
                <a:gd name="T57" fmla="*/ 941 h 1437"/>
                <a:gd name="T58" fmla="*/ 323 w 1022"/>
                <a:gd name="T59" fmla="*/ 910 h 1437"/>
                <a:gd name="T60" fmla="*/ 253 w 1022"/>
                <a:gd name="T61" fmla="*/ 882 h 1437"/>
                <a:gd name="T62" fmla="*/ 145 w 1022"/>
                <a:gd name="T63" fmla="*/ 843 h 1437"/>
                <a:gd name="T64" fmla="*/ 0 w 1022"/>
                <a:gd name="T65" fmla="*/ 800 h 1437"/>
                <a:gd name="T66" fmla="*/ 0 w 1022"/>
                <a:gd name="T67" fmla="*/ 367 h 1437"/>
                <a:gd name="T68" fmla="*/ 2 w 1022"/>
                <a:gd name="T69" fmla="*/ 329 h 1437"/>
                <a:gd name="T70" fmla="*/ 10 w 1022"/>
                <a:gd name="T71" fmla="*/ 292 h 1437"/>
                <a:gd name="T72" fmla="*/ 22 w 1022"/>
                <a:gd name="T73" fmla="*/ 258 h 1437"/>
                <a:gd name="T74" fmla="*/ 40 w 1022"/>
                <a:gd name="T75" fmla="*/ 223 h 1437"/>
                <a:gd name="T76" fmla="*/ 61 w 1022"/>
                <a:gd name="T77" fmla="*/ 191 h 1437"/>
                <a:gd name="T78" fmla="*/ 87 w 1022"/>
                <a:gd name="T79" fmla="*/ 161 h 1437"/>
                <a:gd name="T80" fmla="*/ 116 w 1022"/>
                <a:gd name="T81" fmla="*/ 133 h 1437"/>
                <a:gd name="T82" fmla="*/ 150 w 1022"/>
                <a:gd name="T83" fmla="*/ 108 h 1437"/>
                <a:gd name="T84" fmla="*/ 186 w 1022"/>
                <a:gd name="T85" fmla="*/ 83 h 1437"/>
                <a:gd name="T86" fmla="*/ 225 w 1022"/>
                <a:gd name="T87" fmla="*/ 63 h 1437"/>
                <a:gd name="T88" fmla="*/ 268 w 1022"/>
                <a:gd name="T89" fmla="*/ 44 h 1437"/>
                <a:gd name="T90" fmla="*/ 313 w 1022"/>
                <a:gd name="T91" fmla="*/ 28 h 1437"/>
                <a:gd name="T92" fmla="*/ 360 w 1022"/>
                <a:gd name="T93" fmla="*/ 16 h 1437"/>
                <a:gd name="T94" fmla="*/ 408 w 1022"/>
                <a:gd name="T95" fmla="*/ 7 h 1437"/>
                <a:gd name="T96" fmla="*/ 458 w 1022"/>
                <a:gd name="T97" fmla="*/ 2 h 1437"/>
                <a:gd name="T98" fmla="*/ 511 w 1022"/>
                <a:gd name="T99" fmla="*/ 0 h 1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2" h="1437">
                  <a:moveTo>
                    <a:pt x="511" y="0"/>
                  </a:moveTo>
                  <a:lnTo>
                    <a:pt x="511" y="0"/>
                  </a:lnTo>
                  <a:lnTo>
                    <a:pt x="511" y="0"/>
                  </a:lnTo>
                  <a:lnTo>
                    <a:pt x="537" y="0"/>
                  </a:lnTo>
                  <a:lnTo>
                    <a:pt x="563" y="2"/>
                  </a:lnTo>
                  <a:lnTo>
                    <a:pt x="588" y="4"/>
                  </a:lnTo>
                  <a:lnTo>
                    <a:pt x="613" y="7"/>
                  </a:lnTo>
                  <a:lnTo>
                    <a:pt x="638" y="11"/>
                  </a:lnTo>
                  <a:lnTo>
                    <a:pt x="662" y="16"/>
                  </a:lnTo>
                  <a:lnTo>
                    <a:pt x="687" y="22"/>
                  </a:lnTo>
                  <a:lnTo>
                    <a:pt x="710" y="28"/>
                  </a:lnTo>
                  <a:lnTo>
                    <a:pt x="731" y="35"/>
                  </a:lnTo>
                  <a:lnTo>
                    <a:pt x="754" y="44"/>
                  </a:lnTo>
                  <a:lnTo>
                    <a:pt x="775" y="53"/>
                  </a:lnTo>
                  <a:lnTo>
                    <a:pt x="796" y="63"/>
                  </a:lnTo>
                  <a:lnTo>
                    <a:pt x="816" y="73"/>
                  </a:lnTo>
                  <a:lnTo>
                    <a:pt x="836" y="83"/>
                  </a:lnTo>
                  <a:lnTo>
                    <a:pt x="854" y="95"/>
                  </a:lnTo>
                  <a:lnTo>
                    <a:pt x="871" y="108"/>
                  </a:lnTo>
                  <a:lnTo>
                    <a:pt x="888" y="120"/>
                  </a:lnTo>
                  <a:lnTo>
                    <a:pt x="905" y="133"/>
                  </a:lnTo>
                  <a:lnTo>
                    <a:pt x="921" y="148"/>
                  </a:lnTo>
                  <a:lnTo>
                    <a:pt x="934" y="161"/>
                  </a:lnTo>
                  <a:lnTo>
                    <a:pt x="948" y="176"/>
                  </a:lnTo>
                  <a:lnTo>
                    <a:pt x="960" y="191"/>
                  </a:lnTo>
                  <a:lnTo>
                    <a:pt x="971" y="207"/>
                  </a:lnTo>
                  <a:lnTo>
                    <a:pt x="981" y="223"/>
                  </a:lnTo>
                  <a:lnTo>
                    <a:pt x="991" y="241"/>
                  </a:lnTo>
                  <a:lnTo>
                    <a:pt x="999" y="258"/>
                  </a:lnTo>
                  <a:lnTo>
                    <a:pt x="1005" y="275"/>
                  </a:lnTo>
                  <a:lnTo>
                    <a:pt x="1011" y="292"/>
                  </a:lnTo>
                  <a:lnTo>
                    <a:pt x="1016" y="311"/>
                  </a:lnTo>
                  <a:lnTo>
                    <a:pt x="1019" y="329"/>
                  </a:lnTo>
                  <a:lnTo>
                    <a:pt x="1022" y="347"/>
                  </a:lnTo>
                  <a:lnTo>
                    <a:pt x="1022" y="367"/>
                  </a:lnTo>
                  <a:lnTo>
                    <a:pt x="1022" y="1437"/>
                  </a:lnTo>
                  <a:lnTo>
                    <a:pt x="1022" y="1437"/>
                  </a:lnTo>
                  <a:lnTo>
                    <a:pt x="996" y="1407"/>
                  </a:lnTo>
                  <a:lnTo>
                    <a:pt x="971" y="1376"/>
                  </a:lnTo>
                  <a:lnTo>
                    <a:pt x="945" y="1347"/>
                  </a:lnTo>
                  <a:lnTo>
                    <a:pt x="917" y="1319"/>
                  </a:lnTo>
                  <a:lnTo>
                    <a:pt x="891" y="1291"/>
                  </a:lnTo>
                  <a:lnTo>
                    <a:pt x="862" y="1264"/>
                  </a:lnTo>
                  <a:lnTo>
                    <a:pt x="835" y="1237"/>
                  </a:lnTo>
                  <a:lnTo>
                    <a:pt x="805" y="1212"/>
                  </a:lnTo>
                  <a:lnTo>
                    <a:pt x="776" y="1187"/>
                  </a:lnTo>
                  <a:lnTo>
                    <a:pt x="746" y="1163"/>
                  </a:lnTo>
                  <a:lnTo>
                    <a:pt x="716" y="1139"/>
                  </a:lnTo>
                  <a:lnTo>
                    <a:pt x="685" y="1116"/>
                  </a:lnTo>
                  <a:lnTo>
                    <a:pt x="654" y="1094"/>
                  </a:lnTo>
                  <a:lnTo>
                    <a:pt x="622" y="1072"/>
                  </a:lnTo>
                  <a:lnTo>
                    <a:pt x="590" y="1052"/>
                  </a:lnTo>
                  <a:lnTo>
                    <a:pt x="558" y="1032"/>
                  </a:lnTo>
                  <a:lnTo>
                    <a:pt x="526" y="1013"/>
                  </a:lnTo>
                  <a:lnTo>
                    <a:pt x="493" y="994"/>
                  </a:lnTo>
                  <a:lnTo>
                    <a:pt x="459" y="976"/>
                  </a:lnTo>
                  <a:lnTo>
                    <a:pt x="426" y="959"/>
                  </a:lnTo>
                  <a:lnTo>
                    <a:pt x="392" y="941"/>
                  </a:lnTo>
                  <a:lnTo>
                    <a:pt x="357" y="925"/>
                  </a:lnTo>
                  <a:lnTo>
                    <a:pt x="323" y="910"/>
                  </a:lnTo>
                  <a:lnTo>
                    <a:pt x="287" y="896"/>
                  </a:lnTo>
                  <a:lnTo>
                    <a:pt x="253" y="882"/>
                  </a:lnTo>
                  <a:lnTo>
                    <a:pt x="217" y="868"/>
                  </a:lnTo>
                  <a:lnTo>
                    <a:pt x="145" y="843"/>
                  </a:lnTo>
                  <a:lnTo>
                    <a:pt x="73" y="821"/>
                  </a:lnTo>
                  <a:lnTo>
                    <a:pt x="0" y="800"/>
                  </a:lnTo>
                  <a:lnTo>
                    <a:pt x="0" y="367"/>
                  </a:lnTo>
                  <a:lnTo>
                    <a:pt x="0" y="367"/>
                  </a:lnTo>
                  <a:lnTo>
                    <a:pt x="1" y="347"/>
                  </a:lnTo>
                  <a:lnTo>
                    <a:pt x="2" y="329"/>
                  </a:lnTo>
                  <a:lnTo>
                    <a:pt x="5" y="311"/>
                  </a:lnTo>
                  <a:lnTo>
                    <a:pt x="10" y="292"/>
                  </a:lnTo>
                  <a:lnTo>
                    <a:pt x="16" y="275"/>
                  </a:lnTo>
                  <a:lnTo>
                    <a:pt x="22" y="258"/>
                  </a:lnTo>
                  <a:lnTo>
                    <a:pt x="30" y="241"/>
                  </a:lnTo>
                  <a:lnTo>
                    <a:pt x="40" y="223"/>
                  </a:lnTo>
                  <a:lnTo>
                    <a:pt x="50" y="207"/>
                  </a:lnTo>
                  <a:lnTo>
                    <a:pt x="61" y="191"/>
                  </a:lnTo>
                  <a:lnTo>
                    <a:pt x="74" y="176"/>
                  </a:lnTo>
                  <a:lnTo>
                    <a:pt x="87" y="161"/>
                  </a:lnTo>
                  <a:lnTo>
                    <a:pt x="102" y="148"/>
                  </a:lnTo>
                  <a:lnTo>
                    <a:pt x="116" y="133"/>
                  </a:lnTo>
                  <a:lnTo>
                    <a:pt x="133" y="120"/>
                  </a:lnTo>
                  <a:lnTo>
                    <a:pt x="150" y="108"/>
                  </a:lnTo>
                  <a:lnTo>
                    <a:pt x="167" y="95"/>
                  </a:lnTo>
                  <a:lnTo>
                    <a:pt x="186" y="83"/>
                  </a:lnTo>
                  <a:lnTo>
                    <a:pt x="206" y="73"/>
                  </a:lnTo>
                  <a:lnTo>
                    <a:pt x="225" y="63"/>
                  </a:lnTo>
                  <a:lnTo>
                    <a:pt x="246" y="53"/>
                  </a:lnTo>
                  <a:lnTo>
                    <a:pt x="268" y="44"/>
                  </a:lnTo>
                  <a:lnTo>
                    <a:pt x="290" y="35"/>
                  </a:lnTo>
                  <a:lnTo>
                    <a:pt x="313" y="28"/>
                  </a:lnTo>
                  <a:lnTo>
                    <a:pt x="336" y="22"/>
                  </a:lnTo>
                  <a:lnTo>
                    <a:pt x="360" y="16"/>
                  </a:lnTo>
                  <a:lnTo>
                    <a:pt x="384" y="11"/>
                  </a:lnTo>
                  <a:lnTo>
                    <a:pt x="408" y="7"/>
                  </a:lnTo>
                  <a:lnTo>
                    <a:pt x="433" y="4"/>
                  </a:lnTo>
                  <a:lnTo>
                    <a:pt x="458" y="2"/>
                  </a:lnTo>
                  <a:lnTo>
                    <a:pt x="485" y="0"/>
                  </a:lnTo>
                  <a:lnTo>
                    <a:pt x="511"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6" name="Freeform 209"/>
            <p:cNvSpPr>
              <a:spLocks/>
            </p:cNvSpPr>
            <p:nvPr/>
          </p:nvSpPr>
          <p:spPr bwMode="auto">
            <a:xfrm>
              <a:off x="4445112" y="2373909"/>
              <a:ext cx="202461" cy="201867"/>
            </a:xfrm>
            <a:custGeom>
              <a:avLst/>
              <a:gdLst>
                <a:gd name="T0" fmla="*/ 538 w 1022"/>
                <a:gd name="T1" fmla="*/ 1 h 1022"/>
                <a:gd name="T2" fmla="*/ 615 w 1022"/>
                <a:gd name="T3" fmla="*/ 10 h 1022"/>
                <a:gd name="T4" fmla="*/ 687 w 1022"/>
                <a:gd name="T5" fmla="*/ 31 h 1022"/>
                <a:gd name="T6" fmla="*/ 755 w 1022"/>
                <a:gd name="T7" fmla="*/ 62 h 1022"/>
                <a:gd name="T8" fmla="*/ 817 w 1022"/>
                <a:gd name="T9" fmla="*/ 102 h 1022"/>
                <a:gd name="T10" fmla="*/ 873 w 1022"/>
                <a:gd name="T11" fmla="*/ 150 h 1022"/>
                <a:gd name="T12" fmla="*/ 921 w 1022"/>
                <a:gd name="T13" fmla="*/ 205 h 1022"/>
                <a:gd name="T14" fmla="*/ 961 w 1022"/>
                <a:gd name="T15" fmla="*/ 267 h 1022"/>
                <a:gd name="T16" fmla="*/ 991 w 1022"/>
                <a:gd name="T17" fmla="*/ 336 h 1022"/>
                <a:gd name="T18" fmla="*/ 1012 w 1022"/>
                <a:gd name="T19" fmla="*/ 408 h 1022"/>
                <a:gd name="T20" fmla="*/ 1022 w 1022"/>
                <a:gd name="T21" fmla="*/ 485 h 1022"/>
                <a:gd name="T22" fmla="*/ 1022 w 1022"/>
                <a:gd name="T23" fmla="*/ 538 h 1022"/>
                <a:gd name="T24" fmla="*/ 1012 w 1022"/>
                <a:gd name="T25" fmla="*/ 615 h 1022"/>
                <a:gd name="T26" fmla="*/ 991 w 1022"/>
                <a:gd name="T27" fmla="*/ 687 h 1022"/>
                <a:gd name="T28" fmla="*/ 961 w 1022"/>
                <a:gd name="T29" fmla="*/ 755 h 1022"/>
                <a:gd name="T30" fmla="*/ 921 w 1022"/>
                <a:gd name="T31" fmla="*/ 817 h 1022"/>
                <a:gd name="T32" fmla="*/ 873 w 1022"/>
                <a:gd name="T33" fmla="*/ 873 h 1022"/>
                <a:gd name="T34" fmla="*/ 817 w 1022"/>
                <a:gd name="T35" fmla="*/ 921 h 1022"/>
                <a:gd name="T36" fmla="*/ 755 w 1022"/>
                <a:gd name="T37" fmla="*/ 961 h 1022"/>
                <a:gd name="T38" fmla="*/ 687 w 1022"/>
                <a:gd name="T39" fmla="*/ 991 h 1022"/>
                <a:gd name="T40" fmla="*/ 615 w 1022"/>
                <a:gd name="T41" fmla="*/ 1012 h 1022"/>
                <a:gd name="T42" fmla="*/ 538 w 1022"/>
                <a:gd name="T43" fmla="*/ 1022 h 1022"/>
                <a:gd name="T44" fmla="*/ 485 w 1022"/>
                <a:gd name="T45" fmla="*/ 1022 h 1022"/>
                <a:gd name="T46" fmla="*/ 408 w 1022"/>
                <a:gd name="T47" fmla="*/ 1012 h 1022"/>
                <a:gd name="T48" fmla="*/ 336 w 1022"/>
                <a:gd name="T49" fmla="*/ 991 h 1022"/>
                <a:gd name="T50" fmla="*/ 267 w 1022"/>
                <a:gd name="T51" fmla="*/ 961 h 1022"/>
                <a:gd name="T52" fmla="*/ 205 w 1022"/>
                <a:gd name="T53" fmla="*/ 921 h 1022"/>
                <a:gd name="T54" fmla="*/ 150 w 1022"/>
                <a:gd name="T55" fmla="*/ 873 h 1022"/>
                <a:gd name="T56" fmla="*/ 102 w 1022"/>
                <a:gd name="T57" fmla="*/ 817 h 1022"/>
                <a:gd name="T58" fmla="*/ 62 w 1022"/>
                <a:gd name="T59" fmla="*/ 755 h 1022"/>
                <a:gd name="T60" fmla="*/ 31 w 1022"/>
                <a:gd name="T61" fmla="*/ 687 h 1022"/>
                <a:gd name="T62" fmla="*/ 10 w 1022"/>
                <a:gd name="T63" fmla="*/ 615 h 1022"/>
                <a:gd name="T64" fmla="*/ 1 w 1022"/>
                <a:gd name="T65" fmla="*/ 538 h 1022"/>
                <a:gd name="T66" fmla="*/ 1 w 1022"/>
                <a:gd name="T67" fmla="*/ 485 h 1022"/>
                <a:gd name="T68" fmla="*/ 10 w 1022"/>
                <a:gd name="T69" fmla="*/ 408 h 1022"/>
                <a:gd name="T70" fmla="*/ 31 w 1022"/>
                <a:gd name="T71" fmla="*/ 336 h 1022"/>
                <a:gd name="T72" fmla="*/ 62 w 1022"/>
                <a:gd name="T73" fmla="*/ 267 h 1022"/>
                <a:gd name="T74" fmla="*/ 102 w 1022"/>
                <a:gd name="T75" fmla="*/ 205 h 1022"/>
                <a:gd name="T76" fmla="*/ 150 w 1022"/>
                <a:gd name="T77" fmla="*/ 150 h 1022"/>
                <a:gd name="T78" fmla="*/ 205 w 1022"/>
                <a:gd name="T79" fmla="*/ 102 h 1022"/>
                <a:gd name="T80" fmla="*/ 267 w 1022"/>
                <a:gd name="T81" fmla="*/ 62 h 1022"/>
                <a:gd name="T82" fmla="*/ 336 w 1022"/>
                <a:gd name="T83" fmla="*/ 31 h 1022"/>
                <a:gd name="T84" fmla="*/ 408 w 1022"/>
                <a:gd name="T85" fmla="*/ 10 h 1022"/>
                <a:gd name="T86" fmla="*/ 485 w 1022"/>
                <a:gd name="T87" fmla="*/ 1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2" y="0"/>
                  </a:moveTo>
                  <a:lnTo>
                    <a:pt x="512" y="0"/>
                  </a:lnTo>
                  <a:lnTo>
                    <a:pt x="538" y="1"/>
                  </a:lnTo>
                  <a:lnTo>
                    <a:pt x="563" y="3"/>
                  </a:lnTo>
                  <a:lnTo>
                    <a:pt x="590" y="6"/>
                  </a:lnTo>
                  <a:lnTo>
                    <a:pt x="615" y="10"/>
                  </a:lnTo>
                  <a:lnTo>
                    <a:pt x="639" y="16"/>
                  </a:lnTo>
                  <a:lnTo>
                    <a:pt x="663" y="23"/>
                  </a:lnTo>
                  <a:lnTo>
                    <a:pt x="687" y="31"/>
                  </a:lnTo>
                  <a:lnTo>
                    <a:pt x="710" y="40"/>
                  </a:lnTo>
                  <a:lnTo>
                    <a:pt x="733" y="50"/>
                  </a:lnTo>
                  <a:lnTo>
                    <a:pt x="755" y="62"/>
                  </a:lnTo>
                  <a:lnTo>
                    <a:pt x="776" y="75"/>
                  </a:lnTo>
                  <a:lnTo>
                    <a:pt x="797" y="87"/>
                  </a:lnTo>
                  <a:lnTo>
                    <a:pt x="817" y="102"/>
                  </a:lnTo>
                  <a:lnTo>
                    <a:pt x="836" y="117"/>
                  </a:lnTo>
                  <a:lnTo>
                    <a:pt x="854" y="133"/>
                  </a:lnTo>
                  <a:lnTo>
                    <a:pt x="873" y="150"/>
                  </a:lnTo>
                  <a:lnTo>
                    <a:pt x="890" y="167"/>
                  </a:lnTo>
                  <a:lnTo>
                    <a:pt x="906" y="186"/>
                  </a:lnTo>
                  <a:lnTo>
                    <a:pt x="921" y="205"/>
                  </a:lnTo>
                  <a:lnTo>
                    <a:pt x="935" y="226"/>
                  </a:lnTo>
                  <a:lnTo>
                    <a:pt x="949" y="247"/>
                  </a:lnTo>
                  <a:lnTo>
                    <a:pt x="961" y="267"/>
                  </a:lnTo>
                  <a:lnTo>
                    <a:pt x="971" y="290"/>
                  </a:lnTo>
                  <a:lnTo>
                    <a:pt x="982" y="312"/>
                  </a:lnTo>
                  <a:lnTo>
                    <a:pt x="991" y="336"/>
                  </a:lnTo>
                  <a:lnTo>
                    <a:pt x="999" y="359"/>
                  </a:lnTo>
                  <a:lnTo>
                    <a:pt x="1006" y="383"/>
                  </a:lnTo>
                  <a:lnTo>
                    <a:pt x="1012" y="408"/>
                  </a:lnTo>
                  <a:lnTo>
                    <a:pt x="1016" y="434"/>
                  </a:lnTo>
                  <a:lnTo>
                    <a:pt x="1020" y="459"/>
                  </a:lnTo>
                  <a:lnTo>
                    <a:pt x="1022" y="485"/>
                  </a:lnTo>
                  <a:lnTo>
                    <a:pt x="1022" y="512"/>
                  </a:lnTo>
                  <a:lnTo>
                    <a:pt x="1022" y="512"/>
                  </a:lnTo>
                  <a:lnTo>
                    <a:pt x="1022" y="538"/>
                  </a:lnTo>
                  <a:lnTo>
                    <a:pt x="1020" y="563"/>
                  </a:lnTo>
                  <a:lnTo>
                    <a:pt x="1016" y="590"/>
                  </a:lnTo>
                  <a:lnTo>
                    <a:pt x="1012" y="615"/>
                  </a:lnTo>
                  <a:lnTo>
                    <a:pt x="1006" y="639"/>
                  </a:lnTo>
                  <a:lnTo>
                    <a:pt x="999" y="663"/>
                  </a:lnTo>
                  <a:lnTo>
                    <a:pt x="991" y="687"/>
                  </a:lnTo>
                  <a:lnTo>
                    <a:pt x="982" y="710"/>
                  </a:lnTo>
                  <a:lnTo>
                    <a:pt x="971" y="733"/>
                  </a:lnTo>
                  <a:lnTo>
                    <a:pt x="961" y="755"/>
                  </a:lnTo>
                  <a:lnTo>
                    <a:pt x="949" y="776"/>
                  </a:lnTo>
                  <a:lnTo>
                    <a:pt x="935" y="797"/>
                  </a:lnTo>
                  <a:lnTo>
                    <a:pt x="921" y="817"/>
                  </a:lnTo>
                  <a:lnTo>
                    <a:pt x="906" y="836"/>
                  </a:lnTo>
                  <a:lnTo>
                    <a:pt x="890" y="854"/>
                  </a:lnTo>
                  <a:lnTo>
                    <a:pt x="873" y="873"/>
                  </a:lnTo>
                  <a:lnTo>
                    <a:pt x="854" y="890"/>
                  </a:lnTo>
                  <a:lnTo>
                    <a:pt x="836" y="906"/>
                  </a:lnTo>
                  <a:lnTo>
                    <a:pt x="817" y="921"/>
                  </a:lnTo>
                  <a:lnTo>
                    <a:pt x="797" y="935"/>
                  </a:lnTo>
                  <a:lnTo>
                    <a:pt x="776" y="949"/>
                  </a:lnTo>
                  <a:lnTo>
                    <a:pt x="755" y="961"/>
                  </a:lnTo>
                  <a:lnTo>
                    <a:pt x="733" y="971"/>
                  </a:lnTo>
                  <a:lnTo>
                    <a:pt x="710" y="982"/>
                  </a:lnTo>
                  <a:lnTo>
                    <a:pt x="687" y="991"/>
                  </a:lnTo>
                  <a:lnTo>
                    <a:pt x="663" y="999"/>
                  </a:lnTo>
                  <a:lnTo>
                    <a:pt x="639" y="1006"/>
                  </a:lnTo>
                  <a:lnTo>
                    <a:pt x="615" y="1012"/>
                  </a:lnTo>
                  <a:lnTo>
                    <a:pt x="590" y="1016"/>
                  </a:lnTo>
                  <a:lnTo>
                    <a:pt x="563" y="1020"/>
                  </a:lnTo>
                  <a:lnTo>
                    <a:pt x="538" y="1022"/>
                  </a:lnTo>
                  <a:lnTo>
                    <a:pt x="512" y="1022"/>
                  </a:lnTo>
                  <a:lnTo>
                    <a:pt x="512" y="1022"/>
                  </a:lnTo>
                  <a:lnTo>
                    <a:pt x="485" y="1022"/>
                  </a:lnTo>
                  <a:lnTo>
                    <a:pt x="459" y="1020"/>
                  </a:lnTo>
                  <a:lnTo>
                    <a:pt x="434" y="1016"/>
                  </a:lnTo>
                  <a:lnTo>
                    <a:pt x="408" y="1012"/>
                  </a:lnTo>
                  <a:lnTo>
                    <a:pt x="383" y="1006"/>
                  </a:lnTo>
                  <a:lnTo>
                    <a:pt x="359" y="999"/>
                  </a:lnTo>
                  <a:lnTo>
                    <a:pt x="336" y="991"/>
                  </a:lnTo>
                  <a:lnTo>
                    <a:pt x="312" y="982"/>
                  </a:lnTo>
                  <a:lnTo>
                    <a:pt x="290" y="971"/>
                  </a:lnTo>
                  <a:lnTo>
                    <a:pt x="267" y="961"/>
                  </a:lnTo>
                  <a:lnTo>
                    <a:pt x="247" y="949"/>
                  </a:lnTo>
                  <a:lnTo>
                    <a:pt x="226" y="935"/>
                  </a:lnTo>
                  <a:lnTo>
                    <a:pt x="205" y="921"/>
                  </a:lnTo>
                  <a:lnTo>
                    <a:pt x="186" y="906"/>
                  </a:lnTo>
                  <a:lnTo>
                    <a:pt x="167" y="890"/>
                  </a:lnTo>
                  <a:lnTo>
                    <a:pt x="150" y="873"/>
                  </a:lnTo>
                  <a:lnTo>
                    <a:pt x="133" y="854"/>
                  </a:lnTo>
                  <a:lnTo>
                    <a:pt x="117" y="836"/>
                  </a:lnTo>
                  <a:lnTo>
                    <a:pt x="102" y="817"/>
                  </a:lnTo>
                  <a:lnTo>
                    <a:pt x="87" y="797"/>
                  </a:lnTo>
                  <a:lnTo>
                    <a:pt x="75" y="776"/>
                  </a:lnTo>
                  <a:lnTo>
                    <a:pt x="62" y="755"/>
                  </a:lnTo>
                  <a:lnTo>
                    <a:pt x="50" y="733"/>
                  </a:lnTo>
                  <a:lnTo>
                    <a:pt x="40" y="710"/>
                  </a:lnTo>
                  <a:lnTo>
                    <a:pt x="31" y="687"/>
                  </a:lnTo>
                  <a:lnTo>
                    <a:pt x="23" y="663"/>
                  </a:lnTo>
                  <a:lnTo>
                    <a:pt x="16" y="639"/>
                  </a:lnTo>
                  <a:lnTo>
                    <a:pt x="10" y="615"/>
                  </a:lnTo>
                  <a:lnTo>
                    <a:pt x="6" y="590"/>
                  </a:lnTo>
                  <a:lnTo>
                    <a:pt x="2" y="563"/>
                  </a:lnTo>
                  <a:lnTo>
                    <a:pt x="1" y="538"/>
                  </a:lnTo>
                  <a:lnTo>
                    <a:pt x="0" y="512"/>
                  </a:lnTo>
                  <a:lnTo>
                    <a:pt x="0" y="512"/>
                  </a:lnTo>
                  <a:lnTo>
                    <a:pt x="1" y="485"/>
                  </a:lnTo>
                  <a:lnTo>
                    <a:pt x="2" y="459"/>
                  </a:lnTo>
                  <a:lnTo>
                    <a:pt x="6" y="434"/>
                  </a:lnTo>
                  <a:lnTo>
                    <a:pt x="10" y="408"/>
                  </a:lnTo>
                  <a:lnTo>
                    <a:pt x="16" y="383"/>
                  </a:lnTo>
                  <a:lnTo>
                    <a:pt x="23" y="359"/>
                  </a:lnTo>
                  <a:lnTo>
                    <a:pt x="31" y="336"/>
                  </a:lnTo>
                  <a:lnTo>
                    <a:pt x="40" y="312"/>
                  </a:lnTo>
                  <a:lnTo>
                    <a:pt x="50" y="290"/>
                  </a:lnTo>
                  <a:lnTo>
                    <a:pt x="62" y="267"/>
                  </a:lnTo>
                  <a:lnTo>
                    <a:pt x="75" y="247"/>
                  </a:lnTo>
                  <a:lnTo>
                    <a:pt x="87" y="226"/>
                  </a:lnTo>
                  <a:lnTo>
                    <a:pt x="102" y="205"/>
                  </a:lnTo>
                  <a:lnTo>
                    <a:pt x="117" y="186"/>
                  </a:lnTo>
                  <a:lnTo>
                    <a:pt x="133" y="167"/>
                  </a:lnTo>
                  <a:lnTo>
                    <a:pt x="150" y="150"/>
                  </a:lnTo>
                  <a:lnTo>
                    <a:pt x="167" y="133"/>
                  </a:lnTo>
                  <a:lnTo>
                    <a:pt x="186" y="117"/>
                  </a:lnTo>
                  <a:lnTo>
                    <a:pt x="205" y="102"/>
                  </a:lnTo>
                  <a:lnTo>
                    <a:pt x="226" y="87"/>
                  </a:lnTo>
                  <a:lnTo>
                    <a:pt x="247" y="75"/>
                  </a:lnTo>
                  <a:lnTo>
                    <a:pt x="267" y="62"/>
                  </a:lnTo>
                  <a:lnTo>
                    <a:pt x="290" y="50"/>
                  </a:lnTo>
                  <a:lnTo>
                    <a:pt x="312" y="40"/>
                  </a:lnTo>
                  <a:lnTo>
                    <a:pt x="336" y="31"/>
                  </a:lnTo>
                  <a:lnTo>
                    <a:pt x="359" y="23"/>
                  </a:lnTo>
                  <a:lnTo>
                    <a:pt x="383" y="16"/>
                  </a:lnTo>
                  <a:lnTo>
                    <a:pt x="408" y="10"/>
                  </a:lnTo>
                  <a:lnTo>
                    <a:pt x="434" y="6"/>
                  </a:lnTo>
                  <a:lnTo>
                    <a:pt x="459" y="3"/>
                  </a:lnTo>
                  <a:lnTo>
                    <a:pt x="485" y="1"/>
                  </a:lnTo>
                  <a:lnTo>
                    <a:pt x="512"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7" name="Freeform 191"/>
            <p:cNvSpPr>
              <a:spLocks noEditPoints="1"/>
            </p:cNvSpPr>
            <p:nvPr/>
          </p:nvSpPr>
          <p:spPr bwMode="auto">
            <a:xfrm>
              <a:off x="6106957" y="2892234"/>
              <a:ext cx="143088" cy="143682"/>
            </a:xfrm>
            <a:custGeom>
              <a:avLst/>
              <a:gdLst>
                <a:gd name="T0" fmla="*/ 389 w 724"/>
                <a:gd name="T1" fmla="*/ 339 h 725"/>
                <a:gd name="T2" fmla="*/ 417 w 724"/>
                <a:gd name="T3" fmla="*/ 327 h 725"/>
                <a:gd name="T4" fmla="*/ 434 w 724"/>
                <a:gd name="T5" fmla="*/ 303 h 725"/>
                <a:gd name="T6" fmla="*/ 435 w 724"/>
                <a:gd name="T7" fmla="*/ 267 h 725"/>
                <a:gd name="T8" fmla="*/ 415 w 724"/>
                <a:gd name="T9" fmla="*/ 241 h 725"/>
                <a:gd name="T10" fmla="*/ 376 w 724"/>
                <a:gd name="T11" fmla="*/ 227 h 725"/>
                <a:gd name="T12" fmla="*/ 203 w 724"/>
                <a:gd name="T13" fmla="*/ 563 h 725"/>
                <a:gd name="T14" fmla="*/ 396 w 724"/>
                <a:gd name="T15" fmla="*/ 175 h 725"/>
                <a:gd name="T16" fmla="*/ 451 w 724"/>
                <a:gd name="T17" fmla="*/ 190 h 725"/>
                <a:gd name="T18" fmla="*/ 493 w 724"/>
                <a:gd name="T19" fmla="*/ 235 h 725"/>
                <a:gd name="T20" fmla="*/ 503 w 724"/>
                <a:gd name="T21" fmla="*/ 289 h 725"/>
                <a:gd name="T22" fmla="*/ 487 w 724"/>
                <a:gd name="T23" fmla="*/ 337 h 725"/>
                <a:gd name="T24" fmla="*/ 457 w 724"/>
                <a:gd name="T25" fmla="*/ 367 h 725"/>
                <a:gd name="T26" fmla="*/ 405 w 724"/>
                <a:gd name="T27" fmla="*/ 387 h 725"/>
                <a:gd name="T28" fmla="*/ 419 w 724"/>
                <a:gd name="T29" fmla="*/ 403 h 725"/>
                <a:gd name="T30" fmla="*/ 467 w 724"/>
                <a:gd name="T31" fmla="*/ 461 h 725"/>
                <a:gd name="T32" fmla="*/ 419 w 724"/>
                <a:gd name="T33" fmla="*/ 501 h 725"/>
                <a:gd name="T34" fmla="*/ 354 w 724"/>
                <a:gd name="T35" fmla="*/ 410 h 725"/>
                <a:gd name="T36" fmla="*/ 303 w 724"/>
                <a:gd name="T37" fmla="*/ 397 h 725"/>
                <a:gd name="T38" fmla="*/ 363 w 724"/>
                <a:gd name="T39" fmla="*/ 61 h 725"/>
                <a:gd name="T40" fmla="*/ 269 w 724"/>
                <a:gd name="T41" fmla="*/ 75 h 725"/>
                <a:gd name="T42" fmla="*/ 196 w 724"/>
                <a:gd name="T43" fmla="*/ 110 h 725"/>
                <a:gd name="T44" fmla="*/ 123 w 724"/>
                <a:gd name="T45" fmla="*/ 176 h 725"/>
                <a:gd name="T46" fmla="*/ 83 w 724"/>
                <a:gd name="T47" fmla="*/ 247 h 725"/>
                <a:gd name="T48" fmla="*/ 61 w 724"/>
                <a:gd name="T49" fmla="*/ 343 h 725"/>
                <a:gd name="T50" fmla="*/ 66 w 724"/>
                <a:gd name="T51" fmla="*/ 421 h 725"/>
                <a:gd name="T52" fmla="*/ 100 w 724"/>
                <a:gd name="T53" fmla="*/ 512 h 725"/>
                <a:gd name="T54" fmla="*/ 148 w 724"/>
                <a:gd name="T55" fmla="*/ 577 h 725"/>
                <a:gd name="T56" fmla="*/ 212 w 724"/>
                <a:gd name="T57" fmla="*/ 625 h 725"/>
                <a:gd name="T58" fmla="*/ 304 w 724"/>
                <a:gd name="T59" fmla="*/ 658 h 725"/>
                <a:gd name="T60" fmla="*/ 382 w 724"/>
                <a:gd name="T61" fmla="*/ 664 h 725"/>
                <a:gd name="T62" fmla="*/ 476 w 724"/>
                <a:gd name="T63" fmla="*/ 642 h 725"/>
                <a:gd name="T64" fmla="*/ 546 w 724"/>
                <a:gd name="T65" fmla="*/ 602 h 725"/>
                <a:gd name="T66" fmla="*/ 614 w 724"/>
                <a:gd name="T67" fmla="*/ 530 h 725"/>
                <a:gd name="T68" fmla="*/ 648 w 724"/>
                <a:gd name="T69" fmla="*/ 457 h 725"/>
                <a:gd name="T70" fmla="*/ 664 w 724"/>
                <a:gd name="T71" fmla="*/ 362 h 725"/>
                <a:gd name="T72" fmla="*/ 654 w 724"/>
                <a:gd name="T73" fmla="*/ 285 h 725"/>
                <a:gd name="T74" fmla="*/ 624 w 724"/>
                <a:gd name="T75" fmla="*/ 211 h 725"/>
                <a:gd name="T76" fmla="*/ 560 w 724"/>
                <a:gd name="T77" fmla="*/ 133 h 725"/>
                <a:gd name="T78" fmla="*/ 492 w 724"/>
                <a:gd name="T79" fmla="*/ 90 h 725"/>
                <a:gd name="T80" fmla="*/ 399 w 724"/>
                <a:gd name="T81" fmla="*/ 63 h 725"/>
                <a:gd name="T82" fmla="*/ 363 w 724"/>
                <a:gd name="T83" fmla="*/ 0 h 725"/>
                <a:gd name="T84" fmla="*/ 474 w 724"/>
                <a:gd name="T85" fmla="*/ 18 h 725"/>
                <a:gd name="T86" fmla="*/ 561 w 724"/>
                <a:gd name="T87" fmla="*/ 59 h 725"/>
                <a:gd name="T88" fmla="*/ 649 w 724"/>
                <a:gd name="T89" fmla="*/ 140 h 725"/>
                <a:gd name="T90" fmla="*/ 696 w 724"/>
                <a:gd name="T91" fmla="*/ 225 h 725"/>
                <a:gd name="T92" fmla="*/ 723 w 724"/>
                <a:gd name="T93" fmla="*/ 339 h 725"/>
                <a:gd name="T94" fmla="*/ 717 w 724"/>
                <a:gd name="T95" fmla="*/ 432 h 725"/>
                <a:gd name="T96" fmla="*/ 676 w 724"/>
                <a:gd name="T97" fmla="*/ 542 h 725"/>
                <a:gd name="T98" fmla="*/ 618 w 724"/>
                <a:gd name="T99" fmla="*/ 619 h 725"/>
                <a:gd name="T100" fmla="*/ 543 w 724"/>
                <a:gd name="T101" fmla="*/ 676 h 725"/>
                <a:gd name="T102" fmla="*/ 432 w 724"/>
                <a:gd name="T103" fmla="*/ 718 h 725"/>
                <a:gd name="T104" fmla="*/ 339 w 724"/>
                <a:gd name="T105" fmla="*/ 723 h 725"/>
                <a:gd name="T106" fmla="*/ 225 w 724"/>
                <a:gd name="T107" fmla="*/ 697 h 725"/>
                <a:gd name="T108" fmla="*/ 141 w 724"/>
                <a:gd name="T109" fmla="*/ 650 h 725"/>
                <a:gd name="T110" fmla="*/ 60 w 724"/>
                <a:gd name="T111" fmla="*/ 563 h 725"/>
                <a:gd name="T112" fmla="*/ 19 w 724"/>
                <a:gd name="T113" fmla="*/ 477 h 725"/>
                <a:gd name="T114" fmla="*/ 0 w 724"/>
                <a:gd name="T115" fmla="*/ 362 h 725"/>
                <a:gd name="T116" fmla="*/ 12 w 724"/>
                <a:gd name="T117" fmla="*/ 269 h 725"/>
                <a:gd name="T118" fmla="*/ 48 w 724"/>
                <a:gd name="T119" fmla="*/ 181 h 725"/>
                <a:gd name="T120" fmla="*/ 124 w 724"/>
                <a:gd name="T121" fmla="*/ 88 h 725"/>
                <a:gd name="T122" fmla="*/ 206 w 724"/>
                <a:gd name="T123" fmla="*/ 36 h 725"/>
                <a:gd name="T124" fmla="*/ 317 w 724"/>
                <a:gd name="T125"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725">
                  <a:moveTo>
                    <a:pt x="266" y="343"/>
                  </a:moveTo>
                  <a:lnTo>
                    <a:pt x="343" y="343"/>
                  </a:lnTo>
                  <a:lnTo>
                    <a:pt x="343" y="343"/>
                  </a:lnTo>
                  <a:lnTo>
                    <a:pt x="367" y="343"/>
                  </a:lnTo>
                  <a:lnTo>
                    <a:pt x="389" y="339"/>
                  </a:lnTo>
                  <a:lnTo>
                    <a:pt x="397" y="337"/>
                  </a:lnTo>
                  <a:lnTo>
                    <a:pt x="405" y="334"/>
                  </a:lnTo>
                  <a:lnTo>
                    <a:pt x="412" y="331"/>
                  </a:lnTo>
                  <a:lnTo>
                    <a:pt x="417" y="327"/>
                  </a:lnTo>
                  <a:lnTo>
                    <a:pt x="417" y="327"/>
                  </a:lnTo>
                  <a:lnTo>
                    <a:pt x="422" y="323"/>
                  </a:lnTo>
                  <a:lnTo>
                    <a:pt x="426" y="319"/>
                  </a:lnTo>
                  <a:lnTo>
                    <a:pt x="429" y="313"/>
                  </a:lnTo>
                  <a:lnTo>
                    <a:pt x="433" y="308"/>
                  </a:lnTo>
                  <a:lnTo>
                    <a:pt x="434" y="303"/>
                  </a:lnTo>
                  <a:lnTo>
                    <a:pt x="436" y="297"/>
                  </a:lnTo>
                  <a:lnTo>
                    <a:pt x="437" y="284"/>
                  </a:lnTo>
                  <a:lnTo>
                    <a:pt x="437" y="284"/>
                  </a:lnTo>
                  <a:lnTo>
                    <a:pt x="436" y="275"/>
                  </a:lnTo>
                  <a:lnTo>
                    <a:pt x="435" y="267"/>
                  </a:lnTo>
                  <a:lnTo>
                    <a:pt x="432" y="260"/>
                  </a:lnTo>
                  <a:lnTo>
                    <a:pt x="427" y="253"/>
                  </a:lnTo>
                  <a:lnTo>
                    <a:pt x="427" y="253"/>
                  </a:lnTo>
                  <a:lnTo>
                    <a:pt x="422" y="246"/>
                  </a:lnTo>
                  <a:lnTo>
                    <a:pt x="415" y="241"/>
                  </a:lnTo>
                  <a:lnTo>
                    <a:pt x="409" y="236"/>
                  </a:lnTo>
                  <a:lnTo>
                    <a:pt x="401" y="233"/>
                  </a:lnTo>
                  <a:lnTo>
                    <a:pt x="401" y="233"/>
                  </a:lnTo>
                  <a:lnTo>
                    <a:pt x="390" y="229"/>
                  </a:lnTo>
                  <a:lnTo>
                    <a:pt x="376" y="227"/>
                  </a:lnTo>
                  <a:lnTo>
                    <a:pt x="359" y="226"/>
                  </a:lnTo>
                  <a:lnTo>
                    <a:pt x="337" y="226"/>
                  </a:lnTo>
                  <a:lnTo>
                    <a:pt x="266" y="226"/>
                  </a:lnTo>
                  <a:lnTo>
                    <a:pt x="266" y="343"/>
                  </a:lnTo>
                  <a:close/>
                  <a:moveTo>
                    <a:pt x="203" y="563"/>
                  </a:moveTo>
                  <a:lnTo>
                    <a:pt x="203" y="173"/>
                  </a:lnTo>
                  <a:lnTo>
                    <a:pt x="337" y="173"/>
                  </a:lnTo>
                  <a:lnTo>
                    <a:pt x="337" y="173"/>
                  </a:lnTo>
                  <a:lnTo>
                    <a:pt x="370" y="174"/>
                  </a:lnTo>
                  <a:lnTo>
                    <a:pt x="396" y="175"/>
                  </a:lnTo>
                  <a:lnTo>
                    <a:pt x="419" y="179"/>
                  </a:lnTo>
                  <a:lnTo>
                    <a:pt x="428" y="181"/>
                  </a:lnTo>
                  <a:lnTo>
                    <a:pt x="437" y="183"/>
                  </a:lnTo>
                  <a:lnTo>
                    <a:pt x="437" y="183"/>
                  </a:lnTo>
                  <a:lnTo>
                    <a:pt x="451" y="190"/>
                  </a:lnTo>
                  <a:lnTo>
                    <a:pt x="464" y="198"/>
                  </a:lnTo>
                  <a:lnTo>
                    <a:pt x="475" y="208"/>
                  </a:lnTo>
                  <a:lnTo>
                    <a:pt x="485" y="221"/>
                  </a:lnTo>
                  <a:lnTo>
                    <a:pt x="485" y="221"/>
                  </a:lnTo>
                  <a:lnTo>
                    <a:pt x="493" y="235"/>
                  </a:lnTo>
                  <a:lnTo>
                    <a:pt x="499" y="249"/>
                  </a:lnTo>
                  <a:lnTo>
                    <a:pt x="503" y="264"/>
                  </a:lnTo>
                  <a:lnTo>
                    <a:pt x="504" y="278"/>
                  </a:lnTo>
                  <a:lnTo>
                    <a:pt x="504" y="278"/>
                  </a:lnTo>
                  <a:lnTo>
                    <a:pt x="503" y="289"/>
                  </a:lnTo>
                  <a:lnTo>
                    <a:pt x="501" y="299"/>
                  </a:lnTo>
                  <a:lnTo>
                    <a:pt x="499" y="309"/>
                  </a:lnTo>
                  <a:lnTo>
                    <a:pt x="496" y="319"/>
                  </a:lnTo>
                  <a:lnTo>
                    <a:pt x="492" y="328"/>
                  </a:lnTo>
                  <a:lnTo>
                    <a:pt x="487" y="337"/>
                  </a:lnTo>
                  <a:lnTo>
                    <a:pt x="481" y="345"/>
                  </a:lnTo>
                  <a:lnTo>
                    <a:pt x="473" y="353"/>
                  </a:lnTo>
                  <a:lnTo>
                    <a:pt x="473" y="353"/>
                  </a:lnTo>
                  <a:lnTo>
                    <a:pt x="466" y="360"/>
                  </a:lnTo>
                  <a:lnTo>
                    <a:pt x="457" y="367"/>
                  </a:lnTo>
                  <a:lnTo>
                    <a:pt x="448" y="373"/>
                  </a:lnTo>
                  <a:lnTo>
                    <a:pt x="437" y="377"/>
                  </a:lnTo>
                  <a:lnTo>
                    <a:pt x="427" y="382"/>
                  </a:lnTo>
                  <a:lnTo>
                    <a:pt x="417" y="385"/>
                  </a:lnTo>
                  <a:lnTo>
                    <a:pt x="405" y="387"/>
                  </a:lnTo>
                  <a:lnTo>
                    <a:pt x="393" y="389"/>
                  </a:lnTo>
                  <a:lnTo>
                    <a:pt x="393" y="389"/>
                  </a:lnTo>
                  <a:lnTo>
                    <a:pt x="402" y="393"/>
                  </a:lnTo>
                  <a:lnTo>
                    <a:pt x="411" y="398"/>
                  </a:lnTo>
                  <a:lnTo>
                    <a:pt x="419" y="403"/>
                  </a:lnTo>
                  <a:lnTo>
                    <a:pt x="426" y="409"/>
                  </a:lnTo>
                  <a:lnTo>
                    <a:pt x="426" y="409"/>
                  </a:lnTo>
                  <a:lnTo>
                    <a:pt x="438" y="423"/>
                  </a:lnTo>
                  <a:lnTo>
                    <a:pt x="452" y="440"/>
                  </a:lnTo>
                  <a:lnTo>
                    <a:pt x="467" y="461"/>
                  </a:lnTo>
                  <a:lnTo>
                    <a:pt x="483" y="486"/>
                  </a:lnTo>
                  <a:lnTo>
                    <a:pt x="531" y="563"/>
                  </a:lnTo>
                  <a:lnTo>
                    <a:pt x="454" y="563"/>
                  </a:lnTo>
                  <a:lnTo>
                    <a:pt x="419" y="501"/>
                  </a:lnTo>
                  <a:lnTo>
                    <a:pt x="419" y="501"/>
                  </a:lnTo>
                  <a:lnTo>
                    <a:pt x="399" y="469"/>
                  </a:lnTo>
                  <a:lnTo>
                    <a:pt x="382" y="442"/>
                  </a:lnTo>
                  <a:lnTo>
                    <a:pt x="367" y="423"/>
                  </a:lnTo>
                  <a:lnTo>
                    <a:pt x="360" y="416"/>
                  </a:lnTo>
                  <a:lnTo>
                    <a:pt x="354" y="410"/>
                  </a:lnTo>
                  <a:lnTo>
                    <a:pt x="354" y="410"/>
                  </a:lnTo>
                  <a:lnTo>
                    <a:pt x="344" y="405"/>
                  </a:lnTo>
                  <a:lnTo>
                    <a:pt x="332" y="400"/>
                  </a:lnTo>
                  <a:lnTo>
                    <a:pt x="319" y="398"/>
                  </a:lnTo>
                  <a:lnTo>
                    <a:pt x="303" y="397"/>
                  </a:lnTo>
                  <a:lnTo>
                    <a:pt x="266" y="397"/>
                  </a:lnTo>
                  <a:lnTo>
                    <a:pt x="266" y="563"/>
                  </a:lnTo>
                  <a:lnTo>
                    <a:pt x="203" y="563"/>
                  </a:lnTo>
                  <a:close/>
                  <a:moveTo>
                    <a:pt x="363" y="61"/>
                  </a:moveTo>
                  <a:lnTo>
                    <a:pt x="363" y="61"/>
                  </a:lnTo>
                  <a:lnTo>
                    <a:pt x="343" y="61"/>
                  </a:lnTo>
                  <a:lnTo>
                    <a:pt x="325" y="63"/>
                  </a:lnTo>
                  <a:lnTo>
                    <a:pt x="305" y="65"/>
                  </a:lnTo>
                  <a:lnTo>
                    <a:pt x="287" y="70"/>
                  </a:lnTo>
                  <a:lnTo>
                    <a:pt x="269" y="75"/>
                  </a:lnTo>
                  <a:lnTo>
                    <a:pt x="250" y="82"/>
                  </a:lnTo>
                  <a:lnTo>
                    <a:pt x="232" y="90"/>
                  </a:lnTo>
                  <a:lnTo>
                    <a:pt x="214" y="100"/>
                  </a:lnTo>
                  <a:lnTo>
                    <a:pt x="214" y="100"/>
                  </a:lnTo>
                  <a:lnTo>
                    <a:pt x="196" y="110"/>
                  </a:lnTo>
                  <a:lnTo>
                    <a:pt x="179" y="121"/>
                  </a:lnTo>
                  <a:lnTo>
                    <a:pt x="164" y="133"/>
                  </a:lnTo>
                  <a:lnTo>
                    <a:pt x="149" y="147"/>
                  </a:lnTo>
                  <a:lnTo>
                    <a:pt x="136" y="161"/>
                  </a:lnTo>
                  <a:lnTo>
                    <a:pt x="123" y="176"/>
                  </a:lnTo>
                  <a:lnTo>
                    <a:pt x="111" y="194"/>
                  </a:lnTo>
                  <a:lnTo>
                    <a:pt x="101" y="211"/>
                  </a:lnTo>
                  <a:lnTo>
                    <a:pt x="101" y="211"/>
                  </a:lnTo>
                  <a:lnTo>
                    <a:pt x="91" y="229"/>
                  </a:lnTo>
                  <a:lnTo>
                    <a:pt x="83" y="247"/>
                  </a:lnTo>
                  <a:lnTo>
                    <a:pt x="76" y="266"/>
                  </a:lnTo>
                  <a:lnTo>
                    <a:pt x="70" y="285"/>
                  </a:lnTo>
                  <a:lnTo>
                    <a:pt x="66" y="304"/>
                  </a:lnTo>
                  <a:lnTo>
                    <a:pt x="62" y="323"/>
                  </a:lnTo>
                  <a:lnTo>
                    <a:pt x="61" y="343"/>
                  </a:lnTo>
                  <a:lnTo>
                    <a:pt x="60" y="362"/>
                  </a:lnTo>
                  <a:lnTo>
                    <a:pt x="60" y="362"/>
                  </a:lnTo>
                  <a:lnTo>
                    <a:pt x="61" y="382"/>
                  </a:lnTo>
                  <a:lnTo>
                    <a:pt x="62" y="401"/>
                  </a:lnTo>
                  <a:lnTo>
                    <a:pt x="66" y="421"/>
                  </a:lnTo>
                  <a:lnTo>
                    <a:pt x="70" y="439"/>
                  </a:lnTo>
                  <a:lnTo>
                    <a:pt x="76" y="457"/>
                  </a:lnTo>
                  <a:lnTo>
                    <a:pt x="83" y="476"/>
                  </a:lnTo>
                  <a:lnTo>
                    <a:pt x="91" y="494"/>
                  </a:lnTo>
                  <a:lnTo>
                    <a:pt x="100" y="512"/>
                  </a:lnTo>
                  <a:lnTo>
                    <a:pt x="100" y="512"/>
                  </a:lnTo>
                  <a:lnTo>
                    <a:pt x="110" y="530"/>
                  </a:lnTo>
                  <a:lnTo>
                    <a:pt x="122" y="546"/>
                  </a:lnTo>
                  <a:lnTo>
                    <a:pt x="134" y="562"/>
                  </a:lnTo>
                  <a:lnTo>
                    <a:pt x="148" y="577"/>
                  </a:lnTo>
                  <a:lnTo>
                    <a:pt x="162" y="589"/>
                  </a:lnTo>
                  <a:lnTo>
                    <a:pt x="178" y="602"/>
                  </a:lnTo>
                  <a:lnTo>
                    <a:pt x="194" y="613"/>
                  </a:lnTo>
                  <a:lnTo>
                    <a:pt x="212" y="625"/>
                  </a:lnTo>
                  <a:lnTo>
                    <a:pt x="212" y="625"/>
                  </a:lnTo>
                  <a:lnTo>
                    <a:pt x="230" y="634"/>
                  </a:lnTo>
                  <a:lnTo>
                    <a:pt x="248" y="642"/>
                  </a:lnTo>
                  <a:lnTo>
                    <a:pt x="266" y="649"/>
                  </a:lnTo>
                  <a:lnTo>
                    <a:pt x="286" y="655"/>
                  </a:lnTo>
                  <a:lnTo>
                    <a:pt x="304" y="658"/>
                  </a:lnTo>
                  <a:lnTo>
                    <a:pt x="324" y="662"/>
                  </a:lnTo>
                  <a:lnTo>
                    <a:pt x="343" y="664"/>
                  </a:lnTo>
                  <a:lnTo>
                    <a:pt x="363" y="664"/>
                  </a:lnTo>
                  <a:lnTo>
                    <a:pt x="363" y="664"/>
                  </a:lnTo>
                  <a:lnTo>
                    <a:pt x="382" y="664"/>
                  </a:lnTo>
                  <a:lnTo>
                    <a:pt x="401" y="662"/>
                  </a:lnTo>
                  <a:lnTo>
                    <a:pt x="420" y="658"/>
                  </a:lnTo>
                  <a:lnTo>
                    <a:pt x="438" y="655"/>
                  </a:lnTo>
                  <a:lnTo>
                    <a:pt x="458" y="649"/>
                  </a:lnTo>
                  <a:lnTo>
                    <a:pt x="476" y="642"/>
                  </a:lnTo>
                  <a:lnTo>
                    <a:pt x="495" y="634"/>
                  </a:lnTo>
                  <a:lnTo>
                    <a:pt x="512" y="625"/>
                  </a:lnTo>
                  <a:lnTo>
                    <a:pt x="512" y="625"/>
                  </a:lnTo>
                  <a:lnTo>
                    <a:pt x="530" y="613"/>
                  </a:lnTo>
                  <a:lnTo>
                    <a:pt x="546" y="602"/>
                  </a:lnTo>
                  <a:lnTo>
                    <a:pt x="562" y="589"/>
                  </a:lnTo>
                  <a:lnTo>
                    <a:pt x="576" y="577"/>
                  </a:lnTo>
                  <a:lnTo>
                    <a:pt x="590" y="562"/>
                  </a:lnTo>
                  <a:lnTo>
                    <a:pt x="602" y="546"/>
                  </a:lnTo>
                  <a:lnTo>
                    <a:pt x="614" y="530"/>
                  </a:lnTo>
                  <a:lnTo>
                    <a:pt x="624" y="512"/>
                  </a:lnTo>
                  <a:lnTo>
                    <a:pt x="624" y="512"/>
                  </a:lnTo>
                  <a:lnTo>
                    <a:pt x="633" y="494"/>
                  </a:lnTo>
                  <a:lnTo>
                    <a:pt x="641" y="476"/>
                  </a:lnTo>
                  <a:lnTo>
                    <a:pt x="648" y="457"/>
                  </a:lnTo>
                  <a:lnTo>
                    <a:pt x="654" y="439"/>
                  </a:lnTo>
                  <a:lnTo>
                    <a:pt x="659" y="421"/>
                  </a:lnTo>
                  <a:lnTo>
                    <a:pt x="662" y="401"/>
                  </a:lnTo>
                  <a:lnTo>
                    <a:pt x="663" y="382"/>
                  </a:lnTo>
                  <a:lnTo>
                    <a:pt x="664" y="362"/>
                  </a:lnTo>
                  <a:lnTo>
                    <a:pt x="664" y="362"/>
                  </a:lnTo>
                  <a:lnTo>
                    <a:pt x="663" y="343"/>
                  </a:lnTo>
                  <a:lnTo>
                    <a:pt x="662" y="323"/>
                  </a:lnTo>
                  <a:lnTo>
                    <a:pt x="659" y="304"/>
                  </a:lnTo>
                  <a:lnTo>
                    <a:pt x="654" y="285"/>
                  </a:lnTo>
                  <a:lnTo>
                    <a:pt x="648" y="266"/>
                  </a:lnTo>
                  <a:lnTo>
                    <a:pt x="641" y="247"/>
                  </a:lnTo>
                  <a:lnTo>
                    <a:pt x="633" y="229"/>
                  </a:lnTo>
                  <a:lnTo>
                    <a:pt x="624" y="211"/>
                  </a:lnTo>
                  <a:lnTo>
                    <a:pt x="624" y="211"/>
                  </a:lnTo>
                  <a:lnTo>
                    <a:pt x="613" y="194"/>
                  </a:lnTo>
                  <a:lnTo>
                    <a:pt x="601" y="176"/>
                  </a:lnTo>
                  <a:lnTo>
                    <a:pt x="589" y="161"/>
                  </a:lnTo>
                  <a:lnTo>
                    <a:pt x="575" y="147"/>
                  </a:lnTo>
                  <a:lnTo>
                    <a:pt x="560" y="133"/>
                  </a:lnTo>
                  <a:lnTo>
                    <a:pt x="545" y="121"/>
                  </a:lnTo>
                  <a:lnTo>
                    <a:pt x="528" y="110"/>
                  </a:lnTo>
                  <a:lnTo>
                    <a:pt x="511" y="100"/>
                  </a:lnTo>
                  <a:lnTo>
                    <a:pt x="511" y="100"/>
                  </a:lnTo>
                  <a:lnTo>
                    <a:pt x="492" y="90"/>
                  </a:lnTo>
                  <a:lnTo>
                    <a:pt x="474" y="82"/>
                  </a:lnTo>
                  <a:lnTo>
                    <a:pt x="456" y="75"/>
                  </a:lnTo>
                  <a:lnTo>
                    <a:pt x="437" y="70"/>
                  </a:lnTo>
                  <a:lnTo>
                    <a:pt x="419" y="65"/>
                  </a:lnTo>
                  <a:lnTo>
                    <a:pt x="399" y="63"/>
                  </a:lnTo>
                  <a:lnTo>
                    <a:pt x="381" y="61"/>
                  </a:lnTo>
                  <a:lnTo>
                    <a:pt x="363" y="61"/>
                  </a:lnTo>
                  <a:lnTo>
                    <a:pt x="363" y="61"/>
                  </a:lnTo>
                  <a:close/>
                  <a:moveTo>
                    <a:pt x="363" y="0"/>
                  </a:moveTo>
                  <a:lnTo>
                    <a:pt x="363" y="0"/>
                  </a:lnTo>
                  <a:lnTo>
                    <a:pt x="384" y="1"/>
                  </a:lnTo>
                  <a:lnTo>
                    <a:pt x="407" y="3"/>
                  </a:lnTo>
                  <a:lnTo>
                    <a:pt x="430" y="7"/>
                  </a:lnTo>
                  <a:lnTo>
                    <a:pt x="452" y="12"/>
                  </a:lnTo>
                  <a:lnTo>
                    <a:pt x="474" y="18"/>
                  </a:lnTo>
                  <a:lnTo>
                    <a:pt x="497" y="26"/>
                  </a:lnTo>
                  <a:lnTo>
                    <a:pt x="519" y="36"/>
                  </a:lnTo>
                  <a:lnTo>
                    <a:pt x="540" y="47"/>
                  </a:lnTo>
                  <a:lnTo>
                    <a:pt x="540" y="47"/>
                  </a:lnTo>
                  <a:lnTo>
                    <a:pt x="561" y="59"/>
                  </a:lnTo>
                  <a:lnTo>
                    <a:pt x="582" y="73"/>
                  </a:lnTo>
                  <a:lnTo>
                    <a:pt x="600" y="88"/>
                  </a:lnTo>
                  <a:lnTo>
                    <a:pt x="617" y="104"/>
                  </a:lnTo>
                  <a:lnTo>
                    <a:pt x="633" y="121"/>
                  </a:lnTo>
                  <a:lnTo>
                    <a:pt x="649" y="140"/>
                  </a:lnTo>
                  <a:lnTo>
                    <a:pt x="663" y="159"/>
                  </a:lnTo>
                  <a:lnTo>
                    <a:pt x="676" y="181"/>
                  </a:lnTo>
                  <a:lnTo>
                    <a:pt x="676" y="181"/>
                  </a:lnTo>
                  <a:lnTo>
                    <a:pt x="687" y="203"/>
                  </a:lnTo>
                  <a:lnTo>
                    <a:pt x="696" y="225"/>
                  </a:lnTo>
                  <a:lnTo>
                    <a:pt x="706" y="247"/>
                  </a:lnTo>
                  <a:lnTo>
                    <a:pt x="711" y="269"/>
                  </a:lnTo>
                  <a:lnTo>
                    <a:pt x="717" y="292"/>
                  </a:lnTo>
                  <a:lnTo>
                    <a:pt x="721" y="315"/>
                  </a:lnTo>
                  <a:lnTo>
                    <a:pt x="723" y="339"/>
                  </a:lnTo>
                  <a:lnTo>
                    <a:pt x="724" y="362"/>
                  </a:lnTo>
                  <a:lnTo>
                    <a:pt x="724" y="362"/>
                  </a:lnTo>
                  <a:lnTo>
                    <a:pt x="723" y="385"/>
                  </a:lnTo>
                  <a:lnTo>
                    <a:pt x="721" y="409"/>
                  </a:lnTo>
                  <a:lnTo>
                    <a:pt x="717" y="432"/>
                  </a:lnTo>
                  <a:lnTo>
                    <a:pt x="713" y="454"/>
                  </a:lnTo>
                  <a:lnTo>
                    <a:pt x="706" y="477"/>
                  </a:lnTo>
                  <a:lnTo>
                    <a:pt x="698" y="499"/>
                  </a:lnTo>
                  <a:lnTo>
                    <a:pt x="687" y="520"/>
                  </a:lnTo>
                  <a:lnTo>
                    <a:pt x="676" y="542"/>
                  </a:lnTo>
                  <a:lnTo>
                    <a:pt x="676" y="542"/>
                  </a:lnTo>
                  <a:lnTo>
                    <a:pt x="663" y="563"/>
                  </a:lnTo>
                  <a:lnTo>
                    <a:pt x="651" y="584"/>
                  </a:lnTo>
                  <a:lnTo>
                    <a:pt x="636" y="602"/>
                  </a:lnTo>
                  <a:lnTo>
                    <a:pt x="618" y="619"/>
                  </a:lnTo>
                  <a:lnTo>
                    <a:pt x="601" y="635"/>
                  </a:lnTo>
                  <a:lnTo>
                    <a:pt x="583" y="650"/>
                  </a:lnTo>
                  <a:lnTo>
                    <a:pt x="563" y="664"/>
                  </a:lnTo>
                  <a:lnTo>
                    <a:pt x="543" y="676"/>
                  </a:lnTo>
                  <a:lnTo>
                    <a:pt x="543" y="676"/>
                  </a:lnTo>
                  <a:lnTo>
                    <a:pt x="521" y="688"/>
                  </a:lnTo>
                  <a:lnTo>
                    <a:pt x="499" y="697"/>
                  </a:lnTo>
                  <a:lnTo>
                    <a:pt x="476" y="705"/>
                  </a:lnTo>
                  <a:lnTo>
                    <a:pt x="454" y="712"/>
                  </a:lnTo>
                  <a:lnTo>
                    <a:pt x="432" y="718"/>
                  </a:lnTo>
                  <a:lnTo>
                    <a:pt x="409" y="721"/>
                  </a:lnTo>
                  <a:lnTo>
                    <a:pt x="386" y="723"/>
                  </a:lnTo>
                  <a:lnTo>
                    <a:pt x="363" y="725"/>
                  </a:lnTo>
                  <a:lnTo>
                    <a:pt x="363" y="725"/>
                  </a:lnTo>
                  <a:lnTo>
                    <a:pt x="339" y="723"/>
                  </a:lnTo>
                  <a:lnTo>
                    <a:pt x="316" y="721"/>
                  </a:lnTo>
                  <a:lnTo>
                    <a:pt x="293" y="718"/>
                  </a:lnTo>
                  <a:lnTo>
                    <a:pt x="270" y="712"/>
                  </a:lnTo>
                  <a:lnTo>
                    <a:pt x="248" y="705"/>
                  </a:lnTo>
                  <a:lnTo>
                    <a:pt x="225" y="697"/>
                  </a:lnTo>
                  <a:lnTo>
                    <a:pt x="203" y="688"/>
                  </a:lnTo>
                  <a:lnTo>
                    <a:pt x="183" y="676"/>
                  </a:lnTo>
                  <a:lnTo>
                    <a:pt x="183" y="676"/>
                  </a:lnTo>
                  <a:lnTo>
                    <a:pt x="161" y="664"/>
                  </a:lnTo>
                  <a:lnTo>
                    <a:pt x="141" y="650"/>
                  </a:lnTo>
                  <a:lnTo>
                    <a:pt x="123" y="635"/>
                  </a:lnTo>
                  <a:lnTo>
                    <a:pt x="106" y="619"/>
                  </a:lnTo>
                  <a:lnTo>
                    <a:pt x="90" y="602"/>
                  </a:lnTo>
                  <a:lnTo>
                    <a:pt x="75" y="584"/>
                  </a:lnTo>
                  <a:lnTo>
                    <a:pt x="60" y="563"/>
                  </a:lnTo>
                  <a:lnTo>
                    <a:pt x="47" y="542"/>
                  </a:lnTo>
                  <a:lnTo>
                    <a:pt x="47" y="542"/>
                  </a:lnTo>
                  <a:lnTo>
                    <a:pt x="37" y="520"/>
                  </a:lnTo>
                  <a:lnTo>
                    <a:pt x="27" y="499"/>
                  </a:lnTo>
                  <a:lnTo>
                    <a:pt x="19" y="477"/>
                  </a:lnTo>
                  <a:lnTo>
                    <a:pt x="12" y="454"/>
                  </a:lnTo>
                  <a:lnTo>
                    <a:pt x="7" y="432"/>
                  </a:lnTo>
                  <a:lnTo>
                    <a:pt x="3" y="409"/>
                  </a:lnTo>
                  <a:lnTo>
                    <a:pt x="0" y="385"/>
                  </a:lnTo>
                  <a:lnTo>
                    <a:pt x="0" y="362"/>
                  </a:lnTo>
                  <a:lnTo>
                    <a:pt x="0" y="362"/>
                  </a:lnTo>
                  <a:lnTo>
                    <a:pt x="0" y="339"/>
                  </a:lnTo>
                  <a:lnTo>
                    <a:pt x="3" y="315"/>
                  </a:lnTo>
                  <a:lnTo>
                    <a:pt x="7" y="292"/>
                  </a:lnTo>
                  <a:lnTo>
                    <a:pt x="12" y="269"/>
                  </a:lnTo>
                  <a:lnTo>
                    <a:pt x="19" y="247"/>
                  </a:lnTo>
                  <a:lnTo>
                    <a:pt x="28" y="225"/>
                  </a:lnTo>
                  <a:lnTo>
                    <a:pt x="37" y="203"/>
                  </a:lnTo>
                  <a:lnTo>
                    <a:pt x="48" y="181"/>
                  </a:lnTo>
                  <a:lnTo>
                    <a:pt x="48" y="181"/>
                  </a:lnTo>
                  <a:lnTo>
                    <a:pt x="61" y="159"/>
                  </a:lnTo>
                  <a:lnTo>
                    <a:pt x="75" y="140"/>
                  </a:lnTo>
                  <a:lnTo>
                    <a:pt x="91" y="121"/>
                  </a:lnTo>
                  <a:lnTo>
                    <a:pt x="107" y="104"/>
                  </a:lnTo>
                  <a:lnTo>
                    <a:pt x="124" y="88"/>
                  </a:lnTo>
                  <a:lnTo>
                    <a:pt x="142" y="73"/>
                  </a:lnTo>
                  <a:lnTo>
                    <a:pt x="163" y="59"/>
                  </a:lnTo>
                  <a:lnTo>
                    <a:pt x="184" y="47"/>
                  </a:lnTo>
                  <a:lnTo>
                    <a:pt x="184" y="47"/>
                  </a:lnTo>
                  <a:lnTo>
                    <a:pt x="206" y="36"/>
                  </a:lnTo>
                  <a:lnTo>
                    <a:pt x="227" y="26"/>
                  </a:lnTo>
                  <a:lnTo>
                    <a:pt x="250" y="18"/>
                  </a:lnTo>
                  <a:lnTo>
                    <a:pt x="272" y="12"/>
                  </a:lnTo>
                  <a:lnTo>
                    <a:pt x="294" y="7"/>
                  </a:lnTo>
                  <a:lnTo>
                    <a:pt x="317" y="3"/>
                  </a:lnTo>
                  <a:lnTo>
                    <a:pt x="340" y="1"/>
                  </a:lnTo>
                  <a:lnTo>
                    <a:pt x="363" y="0"/>
                  </a:lnTo>
                  <a:lnTo>
                    <a:pt x="363"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8" name="Freeform 197"/>
            <p:cNvSpPr>
              <a:spLocks/>
            </p:cNvSpPr>
            <p:nvPr/>
          </p:nvSpPr>
          <p:spPr bwMode="auto">
            <a:xfrm>
              <a:off x="5421201" y="2835236"/>
              <a:ext cx="640039" cy="798564"/>
            </a:xfrm>
            <a:custGeom>
              <a:avLst/>
              <a:gdLst>
                <a:gd name="T0" fmla="*/ 2711 w 3235"/>
                <a:gd name="T1" fmla="*/ 1850 h 4035"/>
                <a:gd name="T2" fmla="*/ 2396 w 3235"/>
                <a:gd name="T3" fmla="*/ 1702 h 4035"/>
                <a:gd name="T4" fmla="*/ 1708 w 3235"/>
                <a:gd name="T5" fmla="*/ 1454 h 4035"/>
                <a:gd name="T6" fmla="*/ 1505 w 3235"/>
                <a:gd name="T7" fmla="*/ 1352 h 4035"/>
                <a:gd name="T8" fmla="*/ 1424 w 3235"/>
                <a:gd name="T9" fmla="*/ 1269 h 4035"/>
                <a:gd name="T10" fmla="*/ 1388 w 3235"/>
                <a:gd name="T11" fmla="*/ 1157 h 4035"/>
                <a:gd name="T12" fmla="*/ 1397 w 3235"/>
                <a:gd name="T13" fmla="*/ 1033 h 4035"/>
                <a:gd name="T14" fmla="*/ 1453 w 3235"/>
                <a:gd name="T15" fmla="*/ 934 h 4035"/>
                <a:gd name="T16" fmla="*/ 1545 w 3235"/>
                <a:gd name="T17" fmla="*/ 866 h 4035"/>
                <a:gd name="T18" fmla="*/ 1686 w 3235"/>
                <a:gd name="T19" fmla="*/ 819 h 4035"/>
                <a:gd name="T20" fmla="*/ 1900 w 3235"/>
                <a:gd name="T21" fmla="*/ 798 h 4035"/>
                <a:gd name="T22" fmla="*/ 2137 w 3235"/>
                <a:gd name="T23" fmla="*/ 822 h 4035"/>
                <a:gd name="T24" fmla="*/ 2449 w 3235"/>
                <a:gd name="T25" fmla="*/ 926 h 4035"/>
                <a:gd name="T26" fmla="*/ 2617 w 3235"/>
                <a:gd name="T27" fmla="*/ 923 h 4035"/>
                <a:gd name="T28" fmla="*/ 2713 w 3235"/>
                <a:gd name="T29" fmla="*/ 756 h 4035"/>
                <a:gd name="T30" fmla="*/ 2823 w 3235"/>
                <a:gd name="T31" fmla="*/ 393 h 4035"/>
                <a:gd name="T32" fmla="*/ 2703 w 3235"/>
                <a:gd name="T33" fmla="*/ 175 h 4035"/>
                <a:gd name="T34" fmla="*/ 2266 w 3235"/>
                <a:gd name="T35" fmla="*/ 43 h 4035"/>
                <a:gd name="T36" fmla="*/ 1971 w 3235"/>
                <a:gd name="T37" fmla="*/ 4 h 4035"/>
                <a:gd name="T38" fmla="*/ 1573 w 3235"/>
                <a:gd name="T39" fmla="*/ 10 h 4035"/>
                <a:gd name="T40" fmla="*/ 1222 w 3235"/>
                <a:gd name="T41" fmla="*/ 69 h 4035"/>
                <a:gd name="T42" fmla="*/ 1013 w 3235"/>
                <a:gd name="T43" fmla="*/ 135 h 4035"/>
                <a:gd name="T44" fmla="*/ 800 w 3235"/>
                <a:gd name="T45" fmla="*/ 239 h 4035"/>
                <a:gd name="T46" fmla="*/ 644 w 3235"/>
                <a:gd name="T47" fmla="*/ 352 h 4035"/>
                <a:gd name="T48" fmla="*/ 492 w 3235"/>
                <a:gd name="T49" fmla="*/ 508 h 4035"/>
                <a:gd name="T50" fmla="*/ 376 w 3235"/>
                <a:gd name="T51" fmla="*/ 689 h 4035"/>
                <a:gd name="T52" fmla="*/ 308 w 3235"/>
                <a:gd name="T53" fmla="*/ 866 h 4035"/>
                <a:gd name="T54" fmla="*/ 267 w 3235"/>
                <a:gd name="T55" fmla="*/ 1094 h 4035"/>
                <a:gd name="T56" fmla="*/ 273 w 3235"/>
                <a:gd name="T57" fmla="*/ 1367 h 4035"/>
                <a:gd name="T58" fmla="*/ 335 w 3235"/>
                <a:gd name="T59" fmla="*/ 1608 h 4035"/>
                <a:gd name="T60" fmla="*/ 507 w 3235"/>
                <a:gd name="T61" fmla="*/ 1881 h 4035"/>
                <a:gd name="T62" fmla="*/ 725 w 3235"/>
                <a:gd name="T63" fmla="*/ 2067 h 4035"/>
                <a:gd name="T64" fmla="*/ 1000 w 3235"/>
                <a:gd name="T65" fmla="*/ 2215 h 4035"/>
                <a:gd name="T66" fmla="*/ 1617 w 3235"/>
                <a:gd name="T67" fmla="*/ 2428 h 4035"/>
                <a:gd name="T68" fmla="*/ 1919 w 3235"/>
                <a:gd name="T69" fmla="*/ 2558 h 4035"/>
                <a:gd name="T70" fmla="*/ 1998 w 3235"/>
                <a:gd name="T71" fmla="*/ 2633 h 4035"/>
                <a:gd name="T72" fmla="*/ 2048 w 3235"/>
                <a:gd name="T73" fmla="*/ 2732 h 4035"/>
                <a:gd name="T74" fmla="*/ 2055 w 3235"/>
                <a:gd name="T75" fmla="*/ 2863 h 4035"/>
                <a:gd name="T76" fmla="*/ 2001 w 3235"/>
                <a:gd name="T77" fmla="*/ 3007 h 4035"/>
                <a:gd name="T78" fmla="*/ 1878 w 3235"/>
                <a:gd name="T79" fmla="*/ 3103 h 4035"/>
                <a:gd name="T80" fmla="*/ 1724 w 3235"/>
                <a:gd name="T81" fmla="*/ 3155 h 4035"/>
                <a:gd name="T82" fmla="*/ 1495 w 3235"/>
                <a:gd name="T83" fmla="*/ 3185 h 4035"/>
                <a:gd name="T84" fmla="*/ 1163 w 3235"/>
                <a:gd name="T85" fmla="*/ 3175 h 4035"/>
                <a:gd name="T86" fmla="*/ 743 w 3235"/>
                <a:gd name="T87" fmla="*/ 3091 h 4035"/>
                <a:gd name="T88" fmla="*/ 394 w 3235"/>
                <a:gd name="T89" fmla="*/ 3036 h 4035"/>
                <a:gd name="T90" fmla="*/ 248 w 3235"/>
                <a:gd name="T91" fmla="*/ 3383 h 4035"/>
                <a:gd name="T92" fmla="*/ 50 w 3235"/>
                <a:gd name="T93" fmla="*/ 3692 h 4035"/>
                <a:gd name="T94" fmla="*/ 390 w 3235"/>
                <a:gd name="T95" fmla="*/ 3889 h 4035"/>
                <a:gd name="T96" fmla="*/ 857 w 3235"/>
                <a:gd name="T97" fmla="*/ 3994 h 4035"/>
                <a:gd name="T98" fmla="*/ 1467 w 3235"/>
                <a:gd name="T99" fmla="*/ 4035 h 4035"/>
                <a:gd name="T100" fmla="*/ 1773 w 3235"/>
                <a:gd name="T101" fmla="*/ 4022 h 4035"/>
                <a:gd name="T102" fmla="*/ 2096 w 3235"/>
                <a:gd name="T103" fmla="*/ 3976 h 4035"/>
                <a:gd name="T104" fmla="*/ 2342 w 3235"/>
                <a:gd name="T105" fmla="*/ 3910 h 4035"/>
                <a:gd name="T106" fmla="*/ 2594 w 3235"/>
                <a:gd name="T107" fmla="*/ 3804 h 4035"/>
                <a:gd name="T108" fmla="*/ 2777 w 3235"/>
                <a:gd name="T109" fmla="*/ 3691 h 4035"/>
                <a:gd name="T110" fmla="*/ 2954 w 3235"/>
                <a:gd name="T111" fmla="*/ 3532 h 4035"/>
                <a:gd name="T112" fmla="*/ 3089 w 3235"/>
                <a:gd name="T113" fmla="*/ 3350 h 4035"/>
                <a:gd name="T114" fmla="*/ 3171 w 3235"/>
                <a:gd name="T115" fmla="*/ 3175 h 4035"/>
                <a:gd name="T116" fmla="*/ 3224 w 3235"/>
                <a:gd name="T117" fmla="*/ 2950 h 4035"/>
                <a:gd name="T118" fmla="*/ 3234 w 3235"/>
                <a:gd name="T119" fmla="*/ 2710 h 4035"/>
                <a:gd name="T120" fmla="*/ 3204 w 3235"/>
                <a:gd name="T121" fmla="*/ 2473 h 4035"/>
                <a:gd name="T122" fmla="*/ 3153 w 3235"/>
                <a:gd name="T123" fmla="*/ 2321 h 4035"/>
                <a:gd name="T124" fmla="*/ 2958 w 3235"/>
                <a:gd name="T125" fmla="*/ 2036 h 4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5" h="4035">
                  <a:moveTo>
                    <a:pt x="2922" y="2001"/>
                  </a:moveTo>
                  <a:lnTo>
                    <a:pt x="2922" y="2001"/>
                  </a:lnTo>
                  <a:lnTo>
                    <a:pt x="2884" y="1968"/>
                  </a:lnTo>
                  <a:lnTo>
                    <a:pt x="2843" y="1937"/>
                  </a:lnTo>
                  <a:lnTo>
                    <a:pt x="2801" y="1907"/>
                  </a:lnTo>
                  <a:lnTo>
                    <a:pt x="2757" y="1877"/>
                  </a:lnTo>
                  <a:lnTo>
                    <a:pt x="2711" y="1850"/>
                  </a:lnTo>
                  <a:lnTo>
                    <a:pt x="2662" y="1822"/>
                  </a:lnTo>
                  <a:lnTo>
                    <a:pt x="2613" y="1797"/>
                  </a:lnTo>
                  <a:lnTo>
                    <a:pt x="2562" y="1773"/>
                  </a:lnTo>
                  <a:lnTo>
                    <a:pt x="2562" y="1773"/>
                  </a:lnTo>
                  <a:lnTo>
                    <a:pt x="2508" y="1749"/>
                  </a:lnTo>
                  <a:lnTo>
                    <a:pt x="2453" y="1726"/>
                  </a:lnTo>
                  <a:lnTo>
                    <a:pt x="2396" y="1702"/>
                  </a:lnTo>
                  <a:lnTo>
                    <a:pt x="2338" y="1679"/>
                  </a:lnTo>
                  <a:lnTo>
                    <a:pt x="2216" y="1632"/>
                  </a:lnTo>
                  <a:lnTo>
                    <a:pt x="2088" y="1586"/>
                  </a:lnTo>
                  <a:lnTo>
                    <a:pt x="1787" y="1483"/>
                  </a:lnTo>
                  <a:lnTo>
                    <a:pt x="1787" y="1483"/>
                  </a:lnTo>
                  <a:lnTo>
                    <a:pt x="1747" y="1468"/>
                  </a:lnTo>
                  <a:lnTo>
                    <a:pt x="1708" y="1454"/>
                  </a:lnTo>
                  <a:lnTo>
                    <a:pt x="1671" y="1438"/>
                  </a:lnTo>
                  <a:lnTo>
                    <a:pt x="1635" y="1422"/>
                  </a:lnTo>
                  <a:lnTo>
                    <a:pt x="1600" y="1406"/>
                  </a:lnTo>
                  <a:lnTo>
                    <a:pt x="1567" y="1389"/>
                  </a:lnTo>
                  <a:lnTo>
                    <a:pt x="1535" y="1370"/>
                  </a:lnTo>
                  <a:lnTo>
                    <a:pt x="1505" y="1352"/>
                  </a:lnTo>
                  <a:lnTo>
                    <a:pt x="1505" y="1352"/>
                  </a:lnTo>
                  <a:lnTo>
                    <a:pt x="1490" y="1342"/>
                  </a:lnTo>
                  <a:lnTo>
                    <a:pt x="1476" y="1331"/>
                  </a:lnTo>
                  <a:lnTo>
                    <a:pt x="1465" y="1321"/>
                  </a:lnTo>
                  <a:lnTo>
                    <a:pt x="1452" y="1308"/>
                  </a:lnTo>
                  <a:lnTo>
                    <a:pt x="1442" y="1297"/>
                  </a:lnTo>
                  <a:lnTo>
                    <a:pt x="1433" y="1283"/>
                  </a:lnTo>
                  <a:lnTo>
                    <a:pt x="1424" y="1269"/>
                  </a:lnTo>
                  <a:lnTo>
                    <a:pt x="1416" y="1256"/>
                  </a:lnTo>
                  <a:lnTo>
                    <a:pt x="1409" y="1241"/>
                  </a:lnTo>
                  <a:lnTo>
                    <a:pt x="1403" y="1225"/>
                  </a:lnTo>
                  <a:lnTo>
                    <a:pt x="1397" y="1209"/>
                  </a:lnTo>
                  <a:lnTo>
                    <a:pt x="1394" y="1193"/>
                  </a:lnTo>
                  <a:lnTo>
                    <a:pt x="1390" y="1174"/>
                  </a:lnTo>
                  <a:lnTo>
                    <a:pt x="1388" y="1157"/>
                  </a:lnTo>
                  <a:lnTo>
                    <a:pt x="1386" y="1138"/>
                  </a:lnTo>
                  <a:lnTo>
                    <a:pt x="1386" y="1118"/>
                  </a:lnTo>
                  <a:lnTo>
                    <a:pt x="1386" y="1118"/>
                  </a:lnTo>
                  <a:lnTo>
                    <a:pt x="1387" y="1096"/>
                  </a:lnTo>
                  <a:lnTo>
                    <a:pt x="1388" y="1074"/>
                  </a:lnTo>
                  <a:lnTo>
                    <a:pt x="1392" y="1054"/>
                  </a:lnTo>
                  <a:lnTo>
                    <a:pt x="1397" y="1033"/>
                  </a:lnTo>
                  <a:lnTo>
                    <a:pt x="1403" y="1015"/>
                  </a:lnTo>
                  <a:lnTo>
                    <a:pt x="1411" y="996"/>
                  </a:lnTo>
                  <a:lnTo>
                    <a:pt x="1419" y="979"/>
                  </a:lnTo>
                  <a:lnTo>
                    <a:pt x="1429" y="963"/>
                  </a:lnTo>
                  <a:lnTo>
                    <a:pt x="1429" y="963"/>
                  </a:lnTo>
                  <a:lnTo>
                    <a:pt x="1441" y="948"/>
                  </a:lnTo>
                  <a:lnTo>
                    <a:pt x="1453" y="934"/>
                  </a:lnTo>
                  <a:lnTo>
                    <a:pt x="1466" y="921"/>
                  </a:lnTo>
                  <a:lnTo>
                    <a:pt x="1481" y="908"/>
                  </a:lnTo>
                  <a:lnTo>
                    <a:pt x="1496" y="897"/>
                  </a:lnTo>
                  <a:lnTo>
                    <a:pt x="1512" y="885"/>
                  </a:lnTo>
                  <a:lnTo>
                    <a:pt x="1528" y="875"/>
                  </a:lnTo>
                  <a:lnTo>
                    <a:pt x="1545" y="866"/>
                  </a:lnTo>
                  <a:lnTo>
                    <a:pt x="1545" y="866"/>
                  </a:lnTo>
                  <a:lnTo>
                    <a:pt x="1564" y="858"/>
                  </a:lnTo>
                  <a:lnTo>
                    <a:pt x="1583" y="850"/>
                  </a:lnTo>
                  <a:lnTo>
                    <a:pt x="1603" y="842"/>
                  </a:lnTo>
                  <a:lnTo>
                    <a:pt x="1622" y="835"/>
                  </a:lnTo>
                  <a:lnTo>
                    <a:pt x="1643" y="829"/>
                  </a:lnTo>
                  <a:lnTo>
                    <a:pt x="1665" y="823"/>
                  </a:lnTo>
                  <a:lnTo>
                    <a:pt x="1686" y="819"/>
                  </a:lnTo>
                  <a:lnTo>
                    <a:pt x="1709" y="814"/>
                  </a:lnTo>
                  <a:lnTo>
                    <a:pt x="1709" y="814"/>
                  </a:lnTo>
                  <a:lnTo>
                    <a:pt x="1755" y="807"/>
                  </a:lnTo>
                  <a:lnTo>
                    <a:pt x="1802" y="803"/>
                  </a:lnTo>
                  <a:lnTo>
                    <a:pt x="1850" y="799"/>
                  </a:lnTo>
                  <a:lnTo>
                    <a:pt x="1900" y="798"/>
                  </a:lnTo>
                  <a:lnTo>
                    <a:pt x="1900" y="798"/>
                  </a:lnTo>
                  <a:lnTo>
                    <a:pt x="1932" y="798"/>
                  </a:lnTo>
                  <a:lnTo>
                    <a:pt x="1963" y="799"/>
                  </a:lnTo>
                  <a:lnTo>
                    <a:pt x="1993" y="801"/>
                  </a:lnTo>
                  <a:lnTo>
                    <a:pt x="2024" y="804"/>
                  </a:lnTo>
                  <a:lnTo>
                    <a:pt x="2052" y="807"/>
                  </a:lnTo>
                  <a:lnTo>
                    <a:pt x="2081" y="812"/>
                  </a:lnTo>
                  <a:lnTo>
                    <a:pt x="2137" y="822"/>
                  </a:lnTo>
                  <a:lnTo>
                    <a:pt x="2191" y="834"/>
                  </a:lnTo>
                  <a:lnTo>
                    <a:pt x="2241" y="847"/>
                  </a:lnTo>
                  <a:lnTo>
                    <a:pt x="2290" y="862"/>
                  </a:lnTo>
                  <a:lnTo>
                    <a:pt x="2334" y="878"/>
                  </a:lnTo>
                  <a:lnTo>
                    <a:pt x="2376" y="894"/>
                  </a:lnTo>
                  <a:lnTo>
                    <a:pt x="2415" y="910"/>
                  </a:lnTo>
                  <a:lnTo>
                    <a:pt x="2449" y="926"/>
                  </a:lnTo>
                  <a:lnTo>
                    <a:pt x="2480" y="941"/>
                  </a:lnTo>
                  <a:lnTo>
                    <a:pt x="2531" y="967"/>
                  </a:lnTo>
                  <a:lnTo>
                    <a:pt x="2565" y="983"/>
                  </a:lnTo>
                  <a:lnTo>
                    <a:pt x="2565" y="983"/>
                  </a:lnTo>
                  <a:lnTo>
                    <a:pt x="2583" y="964"/>
                  </a:lnTo>
                  <a:lnTo>
                    <a:pt x="2599" y="944"/>
                  </a:lnTo>
                  <a:lnTo>
                    <a:pt x="2617" y="923"/>
                  </a:lnTo>
                  <a:lnTo>
                    <a:pt x="2631" y="901"/>
                  </a:lnTo>
                  <a:lnTo>
                    <a:pt x="2646" y="878"/>
                  </a:lnTo>
                  <a:lnTo>
                    <a:pt x="2661" y="855"/>
                  </a:lnTo>
                  <a:lnTo>
                    <a:pt x="2675" y="831"/>
                  </a:lnTo>
                  <a:lnTo>
                    <a:pt x="2689" y="806"/>
                  </a:lnTo>
                  <a:lnTo>
                    <a:pt x="2701" y="782"/>
                  </a:lnTo>
                  <a:lnTo>
                    <a:pt x="2713" y="756"/>
                  </a:lnTo>
                  <a:lnTo>
                    <a:pt x="2736" y="704"/>
                  </a:lnTo>
                  <a:lnTo>
                    <a:pt x="2755" y="650"/>
                  </a:lnTo>
                  <a:lnTo>
                    <a:pt x="2774" y="597"/>
                  </a:lnTo>
                  <a:lnTo>
                    <a:pt x="2789" y="543"/>
                  </a:lnTo>
                  <a:lnTo>
                    <a:pt x="2802" y="492"/>
                  </a:lnTo>
                  <a:lnTo>
                    <a:pt x="2814" y="441"/>
                  </a:lnTo>
                  <a:lnTo>
                    <a:pt x="2823" y="393"/>
                  </a:lnTo>
                  <a:lnTo>
                    <a:pt x="2830" y="347"/>
                  </a:lnTo>
                  <a:lnTo>
                    <a:pt x="2835" y="305"/>
                  </a:lnTo>
                  <a:lnTo>
                    <a:pt x="2838" y="267"/>
                  </a:lnTo>
                  <a:lnTo>
                    <a:pt x="2839" y="233"/>
                  </a:lnTo>
                  <a:lnTo>
                    <a:pt x="2839" y="233"/>
                  </a:lnTo>
                  <a:lnTo>
                    <a:pt x="2782" y="208"/>
                  </a:lnTo>
                  <a:lnTo>
                    <a:pt x="2703" y="175"/>
                  </a:lnTo>
                  <a:lnTo>
                    <a:pt x="2654" y="156"/>
                  </a:lnTo>
                  <a:lnTo>
                    <a:pt x="2602" y="136"/>
                  </a:lnTo>
                  <a:lnTo>
                    <a:pt x="2543" y="117"/>
                  </a:lnTo>
                  <a:lnTo>
                    <a:pt x="2481" y="97"/>
                  </a:lnTo>
                  <a:lnTo>
                    <a:pt x="2414" y="78"/>
                  </a:lnTo>
                  <a:lnTo>
                    <a:pt x="2341" y="59"/>
                  </a:lnTo>
                  <a:lnTo>
                    <a:pt x="2266" y="43"/>
                  </a:lnTo>
                  <a:lnTo>
                    <a:pt x="2227" y="35"/>
                  </a:lnTo>
                  <a:lnTo>
                    <a:pt x="2186" y="28"/>
                  </a:lnTo>
                  <a:lnTo>
                    <a:pt x="2145" y="23"/>
                  </a:lnTo>
                  <a:lnTo>
                    <a:pt x="2103" y="17"/>
                  </a:lnTo>
                  <a:lnTo>
                    <a:pt x="2059" y="11"/>
                  </a:lnTo>
                  <a:lnTo>
                    <a:pt x="2016" y="8"/>
                  </a:lnTo>
                  <a:lnTo>
                    <a:pt x="1971" y="4"/>
                  </a:lnTo>
                  <a:lnTo>
                    <a:pt x="1925" y="2"/>
                  </a:lnTo>
                  <a:lnTo>
                    <a:pt x="1878" y="0"/>
                  </a:lnTo>
                  <a:lnTo>
                    <a:pt x="1831" y="0"/>
                  </a:lnTo>
                  <a:lnTo>
                    <a:pt x="1831" y="0"/>
                  </a:lnTo>
                  <a:lnTo>
                    <a:pt x="1743" y="1"/>
                  </a:lnTo>
                  <a:lnTo>
                    <a:pt x="1656" y="4"/>
                  </a:lnTo>
                  <a:lnTo>
                    <a:pt x="1573" y="10"/>
                  </a:lnTo>
                  <a:lnTo>
                    <a:pt x="1491" y="19"/>
                  </a:lnTo>
                  <a:lnTo>
                    <a:pt x="1411" y="31"/>
                  </a:lnTo>
                  <a:lnTo>
                    <a:pt x="1372" y="36"/>
                  </a:lnTo>
                  <a:lnTo>
                    <a:pt x="1334" y="43"/>
                  </a:lnTo>
                  <a:lnTo>
                    <a:pt x="1295" y="51"/>
                  </a:lnTo>
                  <a:lnTo>
                    <a:pt x="1258" y="59"/>
                  </a:lnTo>
                  <a:lnTo>
                    <a:pt x="1222" y="69"/>
                  </a:lnTo>
                  <a:lnTo>
                    <a:pt x="1185" y="78"/>
                  </a:lnTo>
                  <a:lnTo>
                    <a:pt x="1185" y="78"/>
                  </a:lnTo>
                  <a:lnTo>
                    <a:pt x="1150" y="88"/>
                  </a:lnTo>
                  <a:lnTo>
                    <a:pt x="1114" y="99"/>
                  </a:lnTo>
                  <a:lnTo>
                    <a:pt x="1080" y="110"/>
                  </a:lnTo>
                  <a:lnTo>
                    <a:pt x="1046" y="122"/>
                  </a:lnTo>
                  <a:lnTo>
                    <a:pt x="1013" y="135"/>
                  </a:lnTo>
                  <a:lnTo>
                    <a:pt x="981" y="148"/>
                  </a:lnTo>
                  <a:lnTo>
                    <a:pt x="949" y="161"/>
                  </a:lnTo>
                  <a:lnTo>
                    <a:pt x="918" y="176"/>
                  </a:lnTo>
                  <a:lnTo>
                    <a:pt x="887" y="191"/>
                  </a:lnTo>
                  <a:lnTo>
                    <a:pt x="858" y="206"/>
                  </a:lnTo>
                  <a:lnTo>
                    <a:pt x="828" y="222"/>
                  </a:lnTo>
                  <a:lnTo>
                    <a:pt x="800" y="239"/>
                  </a:lnTo>
                  <a:lnTo>
                    <a:pt x="772" y="257"/>
                  </a:lnTo>
                  <a:lnTo>
                    <a:pt x="745" y="274"/>
                  </a:lnTo>
                  <a:lnTo>
                    <a:pt x="718" y="292"/>
                  </a:lnTo>
                  <a:lnTo>
                    <a:pt x="693" y="312"/>
                  </a:lnTo>
                  <a:lnTo>
                    <a:pt x="693" y="312"/>
                  </a:lnTo>
                  <a:lnTo>
                    <a:pt x="668" y="331"/>
                  </a:lnTo>
                  <a:lnTo>
                    <a:pt x="644" y="352"/>
                  </a:lnTo>
                  <a:lnTo>
                    <a:pt x="620" y="372"/>
                  </a:lnTo>
                  <a:lnTo>
                    <a:pt x="597" y="393"/>
                  </a:lnTo>
                  <a:lnTo>
                    <a:pt x="575" y="415"/>
                  </a:lnTo>
                  <a:lnTo>
                    <a:pt x="553" y="438"/>
                  </a:lnTo>
                  <a:lnTo>
                    <a:pt x="532" y="460"/>
                  </a:lnTo>
                  <a:lnTo>
                    <a:pt x="512" y="484"/>
                  </a:lnTo>
                  <a:lnTo>
                    <a:pt x="492" y="508"/>
                  </a:lnTo>
                  <a:lnTo>
                    <a:pt x="474" y="532"/>
                  </a:lnTo>
                  <a:lnTo>
                    <a:pt x="456" y="557"/>
                  </a:lnTo>
                  <a:lnTo>
                    <a:pt x="438" y="582"/>
                  </a:lnTo>
                  <a:lnTo>
                    <a:pt x="422" y="608"/>
                  </a:lnTo>
                  <a:lnTo>
                    <a:pt x="406" y="635"/>
                  </a:lnTo>
                  <a:lnTo>
                    <a:pt x="390" y="662"/>
                  </a:lnTo>
                  <a:lnTo>
                    <a:pt x="376" y="689"/>
                  </a:lnTo>
                  <a:lnTo>
                    <a:pt x="376" y="689"/>
                  </a:lnTo>
                  <a:lnTo>
                    <a:pt x="363" y="718"/>
                  </a:lnTo>
                  <a:lnTo>
                    <a:pt x="350" y="746"/>
                  </a:lnTo>
                  <a:lnTo>
                    <a:pt x="337" y="775"/>
                  </a:lnTo>
                  <a:lnTo>
                    <a:pt x="327" y="805"/>
                  </a:lnTo>
                  <a:lnTo>
                    <a:pt x="317" y="835"/>
                  </a:lnTo>
                  <a:lnTo>
                    <a:pt x="308" y="866"/>
                  </a:lnTo>
                  <a:lnTo>
                    <a:pt x="300" y="897"/>
                  </a:lnTo>
                  <a:lnTo>
                    <a:pt x="292" y="928"/>
                  </a:lnTo>
                  <a:lnTo>
                    <a:pt x="285" y="961"/>
                  </a:lnTo>
                  <a:lnTo>
                    <a:pt x="279" y="993"/>
                  </a:lnTo>
                  <a:lnTo>
                    <a:pt x="274" y="1026"/>
                  </a:lnTo>
                  <a:lnTo>
                    <a:pt x="271" y="1060"/>
                  </a:lnTo>
                  <a:lnTo>
                    <a:pt x="267" y="1094"/>
                  </a:lnTo>
                  <a:lnTo>
                    <a:pt x="265" y="1128"/>
                  </a:lnTo>
                  <a:lnTo>
                    <a:pt x="264" y="1164"/>
                  </a:lnTo>
                  <a:lnTo>
                    <a:pt x="263" y="1199"/>
                  </a:lnTo>
                  <a:lnTo>
                    <a:pt x="263" y="1199"/>
                  </a:lnTo>
                  <a:lnTo>
                    <a:pt x="264" y="1257"/>
                  </a:lnTo>
                  <a:lnTo>
                    <a:pt x="267" y="1313"/>
                  </a:lnTo>
                  <a:lnTo>
                    <a:pt x="273" y="1367"/>
                  </a:lnTo>
                  <a:lnTo>
                    <a:pt x="281" y="1419"/>
                  </a:lnTo>
                  <a:lnTo>
                    <a:pt x="292" y="1469"/>
                  </a:lnTo>
                  <a:lnTo>
                    <a:pt x="304" y="1517"/>
                  </a:lnTo>
                  <a:lnTo>
                    <a:pt x="319" y="1563"/>
                  </a:lnTo>
                  <a:lnTo>
                    <a:pt x="327" y="1585"/>
                  </a:lnTo>
                  <a:lnTo>
                    <a:pt x="335" y="1608"/>
                  </a:lnTo>
                  <a:lnTo>
                    <a:pt x="335" y="1608"/>
                  </a:lnTo>
                  <a:lnTo>
                    <a:pt x="355" y="1650"/>
                  </a:lnTo>
                  <a:lnTo>
                    <a:pt x="375" y="1692"/>
                  </a:lnTo>
                  <a:lnTo>
                    <a:pt x="398" y="1732"/>
                  </a:lnTo>
                  <a:lnTo>
                    <a:pt x="422" y="1771"/>
                  </a:lnTo>
                  <a:lnTo>
                    <a:pt x="449" y="1809"/>
                  </a:lnTo>
                  <a:lnTo>
                    <a:pt x="477" y="1845"/>
                  </a:lnTo>
                  <a:lnTo>
                    <a:pt x="507" y="1881"/>
                  </a:lnTo>
                  <a:lnTo>
                    <a:pt x="539" y="1914"/>
                  </a:lnTo>
                  <a:lnTo>
                    <a:pt x="539" y="1914"/>
                  </a:lnTo>
                  <a:lnTo>
                    <a:pt x="573" y="1947"/>
                  </a:lnTo>
                  <a:lnTo>
                    <a:pt x="608" y="1978"/>
                  </a:lnTo>
                  <a:lnTo>
                    <a:pt x="646" y="2009"/>
                  </a:lnTo>
                  <a:lnTo>
                    <a:pt x="684" y="2038"/>
                  </a:lnTo>
                  <a:lnTo>
                    <a:pt x="725" y="2067"/>
                  </a:lnTo>
                  <a:lnTo>
                    <a:pt x="766" y="2094"/>
                  </a:lnTo>
                  <a:lnTo>
                    <a:pt x="810" y="2120"/>
                  </a:lnTo>
                  <a:lnTo>
                    <a:pt x="856" y="2145"/>
                  </a:lnTo>
                  <a:lnTo>
                    <a:pt x="856" y="2145"/>
                  </a:lnTo>
                  <a:lnTo>
                    <a:pt x="903" y="2169"/>
                  </a:lnTo>
                  <a:lnTo>
                    <a:pt x="951" y="2192"/>
                  </a:lnTo>
                  <a:lnTo>
                    <a:pt x="1000" y="2215"/>
                  </a:lnTo>
                  <a:lnTo>
                    <a:pt x="1051" y="2236"/>
                  </a:lnTo>
                  <a:lnTo>
                    <a:pt x="1104" y="2257"/>
                  </a:lnTo>
                  <a:lnTo>
                    <a:pt x="1156" y="2276"/>
                  </a:lnTo>
                  <a:lnTo>
                    <a:pt x="1210" y="2295"/>
                  </a:lnTo>
                  <a:lnTo>
                    <a:pt x="1267" y="2313"/>
                  </a:lnTo>
                  <a:lnTo>
                    <a:pt x="1617" y="2428"/>
                  </a:lnTo>
                  <a:lnTo>
                    <a:pt x="1617" y="2428"/>
                  </a:lnTo>
                  <a:lnTo>
                    <a:pt x="1699" y="2455"/>
                  </a:lnTo>
                  <a:lnTo>
                    <a:pt x="1778" y="2484"/>
                  </a:lnTo>
                  <a:lnTo>
                    <a:pt x="1778" y="2484"/>
                  </a:lnTo>
                  <a:lnTo>
                    <a:pt x="1816" y="2500"/>
                  </a:lnTo>
                  <a:lnTo>
                    <a:pt x="1853" y="2517"/>
                  </a:lnTo>
                  <a:lnTo>
                    <a:pt x="1886" y="2537"/>
                  </a:lnTo>
                  <a:lnTo>
                    <a:pt x="1919" y="2558"/>
                  </a:lnTo>
                  <a:lnTo>
                    <a:pt x="1919" y="2558"/>
                  </a:lnTo>
                  <a:lnTo>
                    <a:pt x="1934" y="2569"/>
                  </a:lnTo>
                  <a:lnTo>
                    <a:pt x="1949" y="2580"/>
                  </a:lnTo>
                  <a:lnTo>
                    <a:pt x="1963" y="2593"/>
                  </a:lnTo>
                  <a:lnTo>
                    <a:pt x="1975" y="2606"/>
                  </a:lnTo>
                  <a:lnTo>
                    <a:pt x="1987" y="2619"/>
                  </a:lnTo>
                  <a:lnTo>
                    <a:pt x="1998" y="2633"/>
                  </a:lnTo>
                  <a:lnTo>
                    <a:pt x="2010" y="2648"/>
                  </a:lnTo>
                  <a:lnTo>
                    <a:pt x="2019" y="2664"/>
                  </a:lnTo>
                  <a:lnTo>
                    <a:pt x="2019" y="2664"/>
                  </a:lnTo>
                  <a:lnTo>
                    <a:pt x="2028" y="2680"/>
                  </a:lnTo>
                  <a:lnTo>
                    <a:pt x="2035" y="2696"/>
                  </a:lnTo>
                  <a:lnTo>
                    <a:pt x="2042" y="2715"/>
                  </a:lnTo>
                  <a:lnTo>
                    <a:pt x="2048" y="2732"/>
                  </a:lnTo>
                  <a:lnTo>
                    <a:pt x="2051" y="2751"/>
                  </a:lnTo>
                  <a:lnTo>
                    <a:pt x="2055" y="2771"/>
                  </a:lnTo>
                  <a:lnTo>
                    <a:pt x="2056" y="2791"/>
                  </a:lnTo>
                  <a:lnTo>
                    <a:pt x="2057" y="2813"/>
                  </a:lnTo>
                  <a:lnTo>
                    <a:pt x="2057" y="2813"/>
                  </a:lnTo>
                  <a:lnTo>
                    <a:pt x="2056" y="2839"/>
                  </a:lnTo>
                  <a:lnTo>
                    <a:pt x="2055" y="2863"/>
                  </a:lnTo>
                  <a:lnTo>
                    <a:pt x="2051" y="2887"/>
                  </a:lnTo>
                  <a:lnTo>
                    <a:pt x="2045" y="2908"/>
                  </a:lnTo>
                  <a:lnTo>
                    <a:pt x="2040" y="2930"/>
                  </a:lnTo>
                  <a:lnTo>
                    <a:pt x="2032" y="2951"/>
                  </a:lnTo>
                  <a:lnTo>
                    <a:pt x="2022" y="2970"/>
                  </a:lnTo>
                  <a:lnTo>
                    <a:pt x="2012" y="2989"/>
                  </a:lnTo>
                  <a:lnTo>
                    <a:pt x="2001" y="3007"/>
                  </a:lnTo>
                  <a:lnTo>
                    <a:pt x="1987" y="3023"/>
                  </a:lnTo>
                  <a:lnTo>
                    <a:pt x="1972" y="3039"/>
                  </a:lnTo>
                  <a:lnTo>
                    <a:pt x="1956" y="3054"/>
                  </a:lnTo>
                  <a:lnTo>
                    <a:pt x="1939" y="3068"/>
                  </a:lnTo>
                  <a:lnTo>
                    <a:pt x="1920" y="3081"/>
                  </a:lnTo>
                  <a:lnTo>
                    <a:pt x="1900" y="3092"/>
                  </a:lnTo>
                  <a:lnTo>
                    <a:pt x="1878" y="3103"/>
                  </a:lnTo>
                  <a:lnTo>
                    <a:pt x="1878" y="3103"/>
                  </a:lnTo>
                  <a:lnTo>
                    <a:pt x="1855" y="3114"/>
                  </a:lnTo>
                  <a:lnTo>
                    <a:pt x="1831" y="3123"/>
                  </a:lnTo>
                  <a:lnTo>
                    <a:pt x="1806" y="3132"/>
                  </a:lnTo>
                  <a:lnTo>
                    <a:pt x="1780" y="3140"/>
                  </a:lnTo>
                  <a:lnTo>
                    <a:pt x="1753" y="3148"/>
                  </a:lnTo>
                  <a:lnTo>
                    <a:pt x="1724" y="3155"/>
                  </a:lnTo>
                  <a:lnTo>
                    <a:pt x="1694" y="3161"/>
                  </a:lnTo>
                  <a:lnTo>
                    <a:pt x="1665" y="3167"/>
                  </a:lnTo>
                  <a:lnTo>
                    <a:pt x="1632" y="3172"/>
                  </a:lnTo>
                  <a:lnTo>
                    <a:pt x="1599" y="3176"/>
                  </a:lnTo>
                  <a:lnTo>
                    <a:pt x="1566" y="3179"/>
                  </a:lnTo>
                  <a:lnTo>
                    <a:pt x="1530" y="3183"/>
                  </a:lnTo>
                  <a:lnTo>
                    <a:pt x="1495" y="3185"/>
                  </a:lnTo>
                  <a:lnTo>
                    <a:pt x="1457" y="3186"/>
                  </a:lnTo>
                  <a:lnTo>
                    <a:pt x="1379" y="3188"/>
                  </a:lnTo>
                  <a:lnTo>
                    <a:pt x="1379" y="3188"/>
                  </a:lnTo>
                  <a:lnTo>
                    <a:pt x="1327" y="3187"/>
                  </a:lnTo>
                  <a:lnTo>
                    <a:pt x="1273" y="3185"/>
                  </a:lnTo>
                  <a:lnTo>
                    <a:pt x="1219" y="3180"/>
                  </a:lnTo>
                  <a:lnTo>
                    <a:pt x="1163" y="3175"/>
                  </a:lnTo>
                  <a:lnTo>
                    <a:pt x="1107" y="3168"/>
                  </a:lnTo>
                  <a:lnTo>
                    <a:pt x="1050" y="3160"/>
                  </a:lnTo>
                  <a:lnTo>
                    <a:pt x="990" y="3148"/>
                  </a:lnTo>
                  <a:lnTo>
                    <a:pt x="930" y="3137"/>
                  </a:lnTo>
                  <a:lnTo>
                    <a:pt x="870" y="3123"/>
                  </a:lnTo>
                  <a:lnTo>
                    <a:pt x="807" y="3108"/>
                  </a:lnTo>
                  <a:lnTo>
                    <a:pt x="743" y="3091"/>
                  </a:lnTo>
                  <a:lnTo>
                    <a:pt x="679" y="3073"/>
                  </a:lnTo>
                  <a:lnTo>
                    <a:pt x="614" y="3053"/>
                  </a:lnTo>
                  <a:lnTo>
                    <a:pt x="547" y="3031"/>
                  </a:lnTo>
                  <a:lnTo>
                    <a:pt x="480" y="3008"/>
                  </a:lnTo>
                  <a:lnTo>
                    <a:pt x="410" y="2983"/>
                  </a:lnTo>
                  <a:lnTo>
                    <a:pt x="410" y="2983"/>
                  </a:lnTo>
                  <a:lnTo>
                    <a:pt x="394" y="3036"/>
                  </a:lnTo>
                  <a:lnTo>
                    <a:pt x="376" y="3087"/>
                  </a:lnTo>
                  <a:lnTo>
                    <a:pt x="357" y="3139"/>
                  </a:lnTo>
                  <a:lnTo>
                    <a:pt x="337" y="3190"/>
                  </a:lnTo>
                  <a:lnTo>
                    <a:pt x="317" y="3239"/>
                  </a:lnTo>
                  <a:lnTo>
                    <a:pt x="295" y="3288"/>
                  </a:lnTo>
                  <a:lnTo>
                    <a:pt x="272" y="3336"/>
                  </a:lnTo>
                  <a:lnTo>
                    <a:pt x="248" y="3383"/>
                  </a:lnTo>
                  <a:lnTo>
                    <a:pt x="223" y="3429"/>
                  </a:lnTo>
                  <a:lnTo>
                    <a:pt x="196" y="3475"/>
                  </a:lnTo>
                  <a:lnTo>
                    <a:pt x="169" y="3520"/>
                  </a:lnTo>
                  <a:lnTo>
                    <a:pt x="141" y="3565"/>
                  </a:lnTo>
                  <a:lnTo>
                    <a:pt x="111" y="3608"/>
                  </a:lnTo>
                  <a:lnTo>
                    <a:pt x="82" y="3651"/>
                  </a:lnTo>
                  <a:lnTo>
                    <a:pt x="50" y="3692"/>
                  </a:lnTo>
                  <a:lnTo>
                    <a:pt x="17" y="3733"/>
                  </a:lnTo>
                  <a:lnTo>
                    <a:pt x="0" y="3754"/>
                  </a:lnTo>
                  <a:lnTo>
                    <a:pt x="138" y="3812"/>
                  </a:lnTo>
                  <a:lnTo>
                    <a:pt x="138" y="3812"/>
                  </a:lnTo>
                  <a:lnTo>
                    <a:pt x="224" y="3840"/>
                  </a:lnTo>
                  <a:lnTo>
                    <a:pt x="308" y="3866"/>
                  </a:lnTo>
                  <a:lnTo>
                    <a:pt x="390" y="3889"/>
                  </a:lnTo>
                  <a:lnTo>
                    <a:pt x="472" y="3912"/>
                  </a:lnTo>
                  <a:lnTo>
                    <a:pt x="551" y="3932"/>
                  </a:lnTo>
                  <a:lnTo>
                    <a:pt x="629" y="3950"/>
                  </a:lnTo>
                  <a:lnTo>
                    <a:pt x="706" y="3966"/>
                  </a:lnTo>
                  <a:lnTo>
                    <a:pt x="781" y="3981"/>
                  </a:lnTo>
                  <a:lnTo>
                    <a:pt x="781" y="3981"/>
                  </a:lnTo>
                  <a:lnTo>
                    <a:pt x="857" y="3994"/>
                  </a:lnTo>
                  <a:lnTo>
                    <a:pt x="935" y="4005"/>
                  </a:lnTo>
                  <a:lnTo>
                    <a:pt x="1016" y="4014"/>
                  </a:lnTo>
                  <a:lnTo>
                    <a:pt x="1101" y="4022"/>
                  </a:lnTo>
                  <a:lnTo>
                    <a:pt x="1189" y="4028"/>
                  </a:lnTo>
                  <a:lnTo>
                    <a:pt x="1279" y="4031"/>
                  </a:lnTo>
                  <a:lnTo>
                    <a:pt x="1372" y="4035"/>
                  </a:lnTo>
                  <a:lnTo>
                    <a:pt x="1467" y="4035"/>
                  </a:lnTo>
                  <a:lnTo>
                    <a:pt x="1467" y="4035"/>
                  </a:lnTo>
                  <a:lnTo>
                    <a:pt x="1520" y="4035"/>
                  </a:lnTo>
                  <a:lnTo>
                    <a:pt x="1573" y="4034"/>
                  </a:lnTo>
                  <a:lnTo>
                    <a:pt x="1623" y="4033"/>
                  </a:lnTo>
                  <a:lnTo>
                    <a:pt x="1675" y="4029"/>
                  </a:lnTo>
                  <a:lnTo>
                    <a:pt x="1724" y="4027"/>
                  </a:lnTo>
                  <a:lnTo>
                    <a:pt x="1773" y="4022"/>
                  </a:lnTo>
                  <a:lnTo>
                    <a:pt x="1822" y="4018"/>
                  </a:lnTo>
                  <a:lnTo>
                    <a:pt x="1870" y="4013"/>
                  </a:lnTo>
                  <a:lnTo>
                    <a:pt x="1916" y="4007"/>
                  </a:lnTo>
                  <a:lnTo>
                    <a:pt x="1963" y="4000"/>
                  </a:lnTo>
                  <a:lnTo>
                    <a:pt x="2007" y="3992"/>
                  </a:lnTo>
                  <a:lnTo>
                    <a:pt x="2052" y="3984"/>
                  </a:lnTo>
                  <a:lnTo>
                    <a:pt x="2096" y="3976"/>
                  </a:lnTo>
                  <a:lnTo>
                    <a:pt x="2139" y="3967"/>
                  </a:lnTo>
                  <a:lnTo>
                    <a:pt x="2182" y="3957"/>
                  </a:lnTo>
                  <a:lnTo>
                    <a:pt x="2223" y="3945"/>
                  </a:lnTo>
                  <a:lnTo>
                    <a:pt x="2223" y="3945"/>
                  </a:lnTo>
                  <a:lnTo>
                    <a:pt x="2263" y="3934"/>
                  </a:lnTo>
                  <a:lnTo>
                    <a:pt x="2303" y="3922"/>
                  </a:lnTo>
                  <a:lnTo>
                    <a:pt x="2342" y="3910"/>
                  </a:lnTo>
                  <a:lnTo>
                    <a:pt x="2381" y="3896"/>
                  </a:lnTo>
                  <a:lnTo>
                    <a:pt x="2418" y="3882"/>
                  </a:lnTo>
                  <a:lnTo>
                    <a:pt x="2455" y="3867"/>
                  </a:lnTo>
                  <a:lnTo>
                    <a:pt x="2492" y="3852"/>
                  </a:lnTo>
                  <a:lnTo>
                    <a:pt x="2526" y="3838"/>
                  </a:lnTo>
                  <a:lnTo>
                    <a:pt x="2560" y="3820"/>
                  </a:lnTo>
                  <a:lnTo>
                    <a:pt x="2594" y="3804"/>
                  </a:lnTo>
                  <a:lnTo>
                    <a:pt x="2627" y="3786"/>
                  </a:lnTo>
                  <a:lnTo>
                    <a:pt x="2658" y="3769"/>
                  </a:lnTo>
                  <a:lnTo>
                    <a:pt x="2690" y="3750"/>
                  </a:lnTo>
                  <a:lnTo>
                    <a:pt x="2720" y="3731"/>
                  </a:lnTo>
                  <a:lnTo>
                    <a:pt x="2750" y="3710"/>
                  </a:lnTo>
                  <a:lnTo>
                    <a:pt x="2777" y="3691"/>
                  </a:lnTo>
                  <a:lnTo>
                    <a:pt x="2777" y="3691"/>
                  </a:lnTo>
                  <a:lnTo>
                    <a:pt x="2806" y="3669"/>
                  </a:lnTo>
                  <a:lnTo>
                    <a:pt x="2832" y="3648"/>
                  </a:lnTo>
                  <a:lnTo>
                    <a:pt x="2859" y="3627"/>
                  </a:lnTo>
                  <a:lnTo>
                    <a:pt x="2884" y="3604"/>
                  </a:lnTo>
                  <a:lnTo>
                    <a:pt x="2908" y="3581"/>
                  </a:lnTo>
                  <a:lnTo>
                    <a:pt x="2932" y="3557"/>
                  </a:lnTo>
                  <a:lnTo>
                    <a:pt x="2954" y="3532"/>
                  </a:lnTo>
                  <a:lnTo>
                    <a:pt x="2976" y="3508"/>
                  </a:lnTo>
                  <a:lnTo>
                    <a:pt x="2997" y="3483"/>
                  </a:lnTo>
                  <a:lnTo>
                    <a:pt x="3017" y="3458"/>
                  </a:lnTo>
                  <a:lnTo>
                    <a:pt x="3036" y="3432"/>
                  </a:lnTo>
                  <a:lnTo>
                    <a:pt x="3055" y="3405"/>
                  </a:lnTo>
                  <a:lnTo>
                    <a:pt x="3072" y="3378"/>
                  </a:lnTo>
                  <a:lnTo>
                    <a:pt x="3089" y="3350"/>
                  </a:lnTo>
                  <a:lnTo>
                    <a:pt x="3104" y="3323"/>
                  </a:lnTo>
                  <a:lnTo>
                    <a:pt x="3119" y="3294"/>
                  </a:lnTo>
                  <a:lnTo>
                    <a:pt x="3119" y="3294"/>
                  </a:lnTo>
                  <a:lnTo>
                    <a:pt x="3134" y="3265"/>
                  </a:lnTo>
                  <a:lnTo>
                    <a:pt x="3146" y="3235"/>
                  </a:lnTo>
                  <a:lnTo>
                    <a:pt x="3159" y="3206"/>
                  </a:lnTo>
                  <a:lnTo>
                    <a:pt x="3171" y="3175"/>
                  </a:lnTo>
                  <a:lnTo>
                    <a:pt x="3181" y="3144"/>
                  </a:lnTo>
                  <a:lnTo>
                    <a:pt x="3190" y="3113"/>
                  </a:lnTo>
                  <a:lnTo>
                    <a:pt x="3199" y="3081"/>
                  </a:lnTo>
                  <a:lnTo>
                    <a:pt x="3206" y="3048"/>
                  </a:lnTo>
                  <a:lnTo>
                    <a:pt x="3213" y="3016"/>
                  </a:lnTo>
                  <a:lnTo>
                    <a:pt x="3219" y="2983"/>
                  </a:lnTo>
                  <a:lnTo>
                    <a:pt x="3224" y="2950"/>
                  </a:lnTo>
                  <a:lnTo>
                    <a:pt x="3228" y="2915"/>
                  </a:lnTo>
                  <a:lnTo>
                    <a:pt x="3231" y="2881"/>
                  </a:lnTo>
                  <a:lnTo>
                    <a:pt x="3234" y="2847"/>
                  </a:lnTo>
                  <a:lnTo>
                    <a:pt x="3235" y="2811"/>
                  </a:lnTo>
                  <a:lnTo>
                    <a:pt x="3235" y="2775"/>
                  </a:lnTo>
                  <a:lnTo>
                    <a:pt x="3235" y="2775"/>
                  </a:lnTo>
                  <a:lnTo>
                    <a:pt x="3234" y="2710"/>
                  </a:lnTo>
                  <a:lnTo>
                    <a:pt x="3230" y="2647"/>
                  </a:lnTo>
                  <a:lnTo>
                    <a:pt x="3228" y="2616"/>
                  </a:lnTo>
                  <a:lnTo>
                    <a:pt x="3224" y="2586"/>
                  </a:lnTo>
                  <a:lnTo>
                    <a:pt x="3220" y="2558"/>
                  </a:lnTo>
                  <a:lnTo>
                    <a:pt x="3215" y="2529"/>
                  </a:lnTo>
                  <a:lnTo>
                    <a:pt x="3210" y="2500"/>
                  </a:lnTo>
                  <a:lnTo>
                    <a:pt x="3204" y="2473"/>
                  </a:lnTo>
                  <a:lnTo>
                    <a:pt x="3197" y="2446"/>
                  </a:lnTo>
                  <a:lnTo>
                    <a:pt x="3190" y="2420"/>
                  </a:lnTo>
                  <a:lnTo>
                    <a:pt x="3182" y="2395"/>
                  </a:lnTo>
                  <a:lnTo>
                    <a:pt x="3173" y="2369"/>
                  </a:lnTo>
                  <a:lnTo>
                    <a:pt x="3164" y="2345"/>
                  </a:lnTo>
                  <a:lnTo>
                    <a:pt x="3153" y="2321"/>
                  </a:lnTo>
                  <a:lnTo>
                    <a:pt x="3153" y="2321"/>
                  </a:lnTo>
                  <a:lnTo>
                    <a:pt x="3133" y="2275"/>
                  </a:lnTo>
                  <a:lnTo>
                    <a:pt x="3109" y="2232"/>
                  </a:lnTo>
                  <a:lnTo>
                    <a:pt x="3083" y="2188"/>
                  </a:lnTo>
                  <a:lnTo>
                    <a:pt x="3055" y="2148"/>
                  </a:lnTo>
                  <a:lnTo>
                    <a:pt x="3025" y="2109"/>
                  </a:lnTo>
                  <a:lnTo>
                    <a:pt x="2993" y="2071"/>
                  </a:lnTo>
                  <a:lnTo>
                    <a:pt x="2958" y="2036"/>
                  </a:lnTo>
                  <a:lnTo>
                    <a:pt x="2922" y="2001"/>
                  </a:lnTo>
                  <a:lnTo>
                    <a:pt x="2922" y="200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cxnSp>
        <p:nvCxnSpPr>
          <p:cNvPr id="80" name="Łącznik prosty 79"/>
          <p:cNvCxnSpPr/>
          <p:nvPr userDrawn="1"/>
        </p:nvCxnSpPr>
        <p:spPr>
          <a:xfrm>
            <a:off x="7020179" y="5478521"/>
            <a:ext cx="0" cy="936104"/>
          </a:xfrm>
          <a:prstGeom prst="line">
            <a:avLst/>
          </a:prstGeom>
        </p:spPr>
        <p:style>
          <a:lnRef idx="1">
            <a:schemeClr val="accent1"/>
          </a:lnRef>
          <a:fillRef idx="0">
            <a:schemeClr val="accent1"/>
          </a:fillRef>
          <a:effectRef idx="0">
            <a:schemeClr val="accent1"/>
          </a:effectRef>
          <a:fontRef idx="minor">
            <a:schemeClr val="tx1"/>
          </a:fontRef>
        </p:style>
      </p:cxnSp>
      <p:sp>
        <p:nvSpPr>
          <p:cNvPr id="902" name="Prostokąt 901"/>
          <p:cNvSpPr/>
          <p:nvPr userDrawn="1"/>
        </p:nvSpPr>
        <p:spPr>
          <a:xfrm>
            <a:off x="5580112" y="692696"/>
            <a:ext cx="2952328" cy="461665"/>
          </a:xfrm>
          <a:prstGeom prst="rect">
            <a:avLst/>
          </a:prstGeom>
        </p:spPr>
        <p:txBody>
          <a:bodyPr wrap="square">
            <a:spAutoFit/>
          </a:bodyPr>
          <a:lstStyle/>
          <a:p>
            <a:pPr algn="r"/>
            <a:r>
              <a:rPr lang="pl-PL" sz="2400">
                <a:solidFill>
                  <a:schemeClr val="tx2">
                    <a:alpha val="75000"/>
                  </a:schemeClr>
                </a:solidFill>
                <a:latin typeface="Calibri" panose="020F0502020204030204" pitchFamily="34" charset="0"/>
                <a:cs typeface="Calibri" panose="020F0502020204030204" pitchFamily="34" charset="0"/>
              </a:rPr>
              <a:t>Dziękujemy za uwagę</a:t>
            </a:r>
          </a:p>
        </p:txBody>
      </p:sp>
      <p:sp>
        <p:nvSpPr>
          <p:cNvPr id="652" name="Prostokąt 651"/>
          <p:cNvSpPr/>
          <p:nvPr userDrawn="1"/>
        </p:nvSpPr>
        <p:spPr>
          <a:xfrm>
            <a:off x="7308211" y="5445224"/>
            <a:ext cx="1512168" cy="972061"/>
          </a:xfrm>
          <a:prstGeom prst="rect">
            <a:avLst/>
          </a:prstGeom>
        </p:spPr>
        <p:txBody>
          <a:bodyPr wrap="square">
            <a:spAutoFit/>
          </a:bodyPr>
          <a:lstStyle/>
          <a:p>
            <a:r>
              <a:rPr lang="pl-PL" sz="800" b="1">
                <a:solidFill>
                  <a:srgbClr val="004B88"/>
                </a:solidFill>
              </a:rPr>
              <a:t>81-812 Sopot</a:t>
            </a:r>
            <a:endParaRPr lang="pl-PL" sz="800">
              <a:solidFill>
                <a:srgbClr val="004B88"/>
              </a:solidFill>
            </a:endParaRPr>
          </a:p>
          <a:p>
            <a:r>
              <a:rPr lang="pl-PL" sz="800" b="1">
                <a:solidFill>
                  <a:srgbClr val="004B88"/>
                </a:solidFill>
              </a:rPr>
              <a:t>ul. Junaków 2</a:t>
            </a:r>
            <a:endParaRPr lang="pl-PL" sz="800">
              <a:solidFill>
                <a:srgbClr val="004B88"/>
              </a:solidFill>
            </a:endParaRPr>
          </a:p>
          <a:p>
            <a:pPr>
              <a:lnSpc>
                <a:spcPts val="1100"/>
              </a:lnSpc>
            </a:pPr>
            <a:r>
              <a:rPr lang="pl-PL" sz="800">
                <a:solidFill>
                  <a:srgbClr val="004B88"/>
                </a:solidFill>
              </a:rPr>
              <a:t>Tel.: (48-58) 550 60 70</a:t>
            </a:r>
          </a:p>
          <a:p>
            <a:r>
              <a:rPr lang="pl-PL" sz="800">
                <a:solidFill>
                  <a:srgbClr val="004B88"/>
                </a:solidFill>
              </a:rPr>
              <a:t>Fax: (48-58) 550 66 70</a:t>
            </a:r>
          </a:p>
          <a:p>
            <a:pPr marL="0" algn="l" defTabSz="914400" rtl="0" eaLnBrk="0" fontAlgn="base" latinLnBrk="0" hangingPunct="0">
              <a:spcBef>
                <a:spcPct val="0"/>
              </a:spcBef>
              <a:spcAft>
                <a:spcPct val="0"/>
              </a:spcAft>
            </a:pPr>
            <a:r>
              <a:rPr lang="pl-PL" sz="800" u="none" kern="1200">
                <a:solidFill>
                  <a:srgbClr val="004B88"/>
                </a:solidFill>
                <a:latin typeface="+mn-lt"/>
                <a:ea typeface="+mn-ea"/>
                <a:cs typeface="+mn-cs"/>
              </a:rPr>
              <a:t>kontakt@pbs.pl</a:t>
            </a:r>
          </a:p>
          <a:p>
            <a:pPr marL="0" algn="l" defTabSz="914400" rtl="0" eaLnBrk="0" fontAlgn="base" latinLnBrk="0" hangingPunct="0">
              <a:spcBef>
                <a:spcPct val="0"/>
              </a:spcBef>
              <a:spcAft>
                <a:spcPct val="0"/>
              </a:spcAft>
            </a:pPr>
            <a:r>
              <a:rPr lang="pl-PL" sz="800" kern="1200">
                <a:solidFill>
                  <a:srgbClr val="004B88"/>
                </a:solidFill>
                <a:latin typeface="+mn-lt"/>
                <a:ea typeface="+mn-ea"/>
                <a:cs typeface="+mn-cs"/>
              </a:rPr>
              <a:t>kontakt@bestresponse.pl</a:t>
            </a:r>
          </a:p>
          <a:p>
            <a:pPr eaLnBrk="0" fontAlgn="base" hangingPunct="0">
              <a:spcBef>
                <a:spcPct val="0"/>
              </a:spcBef>
              <a:spcAft>
                <a:spcPct val="0"/>
              </a:spcAft>
            </a:pPr>
            <a:r>
              <a:rPr lang="pl-PL" sz="800" kern="1200">
                <a:solidFill>
                  <a:srgbClr val="004B88"/>
                </a:solidFill>
                <a:latin typeface="+mn-lt"/>
                <a:ea typeface="+mn-ea"/>
                <a:cs typeface="+mn-cs"/>
              </a:rPr>
              <a:t>www.pbs.pl</a:t>
            </a:r>
          </a:p>
        </p:txBody>
      </p:sp>
      <p:pic>
        <p:nvPicPr>
          <p:cNvPr id="2050" name="Picture 2" descr="Best Response">
            <a:extLst>
              <a:ext uri="{FF2B5EF4-FFF2-40B4-BE49-F238E27FC236}">
                <a16:creationId xmlns:a16="http://schemas.microsoft.com/office/drawing/2014/main" id="{9DFFBA09-D87C-4B3F-9CB7-55116331E09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790276" y="5647636"/>
            <a:ext cx="2114550" cy="666750"/>
          </a:xfrm>
          <a:prstGeom prst="rect">
            <a:avLst/>
          </a:prstGeom>
          <a:noFill/>
          <a:extLst>
            <a:ext uri="{909E8E84-426E-40DD-AFC4-6F175D3DCCD1}">
              <a14:hiddenFill xmlns:a14="http://schemas.microsoft.com/office/drawing/2010/main">
                <a:solidFill>
                  <a:srgbClr val="FFFFFF"/>
                </a:solidFill>
              </a14:hiddenFill>
            </a:ext>
          </a:extLst>
        </p:spPr>
      </p:pic>
      <p:pic>
        <p:nvPicPr>
          <p:cNvPr id="5" name="Obraz 4">
            <a:extLst>
              <a:ext uri="{FF2B5EF4-FFF2-40B4-BE49-F238E27FC236}">
                <a16:creationId xmlns:a16="http://schemas.microsoft.com/office/drawing/2014/main" id="{19A12F19-3DA3-428F-AE4F-B48AC59F7223}"/>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32384" t="45356" r="11477" b="-15537"/>
          <a:stretch/>
        </p:blipFill>
        <p:spPr>
          <a:xfrm rot="5400000">
            <a:off x="-1374648" y="427590"/>
            <a:ext cx="5133268" cy="4278085"/>
          </a:xfrm>
          <a:prstGeom prst="rect">
            <a:avLst/>
          </a:prstGeom>
        </p:spPr>
      </p:pic>
    </p:spTree>
    <p:extLst>
      <p:ext uri="{BB962C8B-B14F-4D97-AF65-F5344CB8AC3E}">
        <p14:creationId xmlns:p14="http://schemas.microsoft.com/office/powerpoint/2010/main" val="79592970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Układ niestandardowy">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79352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przekladka_pusta">
    <p:spTree>
      <p:nvGrpSpPr>
        <p:cNvPr id="1" name=""/>
        <p:cNvGrpSpPr/>
        <p:nvPr/>
      </p:nvGrpSpPr>
      <p:grpSpPr>
        <a:xfrm>
          <a:off x="0" y="0"/>
          <a:ext cx="0" cy="0"/>
          <a:chOff x="0" y="0"/>
          <a:chExt cx="0" cy="0"/>
        </a:xfrm>
      </p:grpSpPr>
      <p:cxnSp>
        <p:nvCxnSpPr>
          <p:cNvPr id="26" name="Łącznik prosty 25"/>
          <p:cNvCxnSpPr/>
          <p:nvPr userDrawn="1"/>
        </p:nvCxnSpPr>
        <p:spPr>
          <a:xfrm>
            <a:off x="323528" y="2890116"/>
            <a:ext cx="8568952" cy="0"/>
          </a:xfrm>
          <a:prstGeom prst="line">
            <a:avLst/>
          </a:prstGeom>
          <a:ln w="6350">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27" name="Łącznik prosty 26"/>
          <p:cNvCxnSpPr/>
          <p:nvPr userDrawn="1"/>
        </p:nvCxnSpPr>
        <p:spPr>
          <a:xfrm>
            <a:off x="323528" y="3933056"/>
            <a:ext cx="8568952" cy="0"/>
          </a:xfrm>
          <a:prstGeom prst="line">
            <a:avLst/>
          </a:prstGeom>
          <a:ln w="6350">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30" name="Freeform 20"/>
          <p:cNvSpPr>
            <a:spLocks/>
          </p:cNvSpPr>
          <p:nvPr/>
        </p:nvSpPr>
        <p:spPr bwMode="auto">
          <a:xfrm>
            <a:off x="4211930"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36" name="Freeform 20"/>
          <p:cNvSpPr>
            <a:spLocks/>
          </p:cNvSpPr>
          <p:nvPr/>
        </p:nvSpPr>
        <p:spPr bwMode="auto">
          <a:xfrm>
            <a:off x="5012585"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42" name="Freeform 20"/>
          <p:cNvSpPr>
            <a:spLocks/>
          </p:cNvSpPr>
          <p:nvPr/>
        </p:nvSpPr>
        <p:spPr bwMode="auto">
          <a:xfrm>
            <a:off x="5813240"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48" name="Freeform 20"/>
          <p:cNvSpPr>
            <a:spLocks/>
          </p:cNvSpPr>
          <p:nvPr/>
        </p:nvSpPr>
        <p:spPr bwMode="auto">
          <a:xfrm>
            <a:off x="2615668"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54" name="Freeform 20"/>
          <p:cNvSpPr>
            <a:spLocks/>
          </p:cNvSpPr>
          <p:nvPr/>
        </p:nvSpPr>
        <p:spPr bwMode="auto">
          <a:xfrm>
            <a:off x="3416323"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3" name="Symbol zastępczy tekstu 2"/>
          <p:cNvSpPr>
            <a:spLocks noGrp="1"/>
          </p:cNvSpPr>
          <p:nvPr userDrawn="1">
            <p:ph type="body" sz="quarter" idx="10" hasCustomPrompt="1"/>
          </p:nvPr>
        </p:nvSpPr>
        <p:spPr>
          <a:xfrm>
            <a:off x="3199891" y="3967653"/>
            <a:ext cx="2816225" cy="368300"/>
          </a:xfrm>
          <a:prstGeom prst="rect">
            <a:avLst/>
          </a:prstGeom>
        </p:spPr>
        <p:txBody>
          <a:bodyPr anchor="ctr"/>
          <a:lstStyle>
            <a:lvl1pPr marL="0" indent="0" algn="ctr">
              <a:buNone/>
              <a:defRPr sz="2000" baseline="0">
                <a:solidFill>
                  <a:schemeClr val="tx2"/>
                </a:solidFill>
              </a:defRPr>
            </a:lvl1pPr>
          </a:lstStyle>
          <a:p>
            <a:pPr algn="ctr"/>
            <a:r>
              <a:rPr lang="pl-PL"/>
              <a:t>tytuł slajdu</a:t>
            </a:r>
            <a:endParaRPr lang="en-US"/>
          </a:p>
        </p:txBody>
      </p:sp>
      <p:pic>
        <p:nvPicPr>
          <p:cNvPr id="2" name="Obraz 1" descr="Obraz zawierający tekst&#10;&#10;Opis wygenerowany automatycznie">
            <a:extLst>
              <a:ext uri="{FF2B5EF4-FFF2-40B4-BE49-F238E27FC236}">
                <a16:creationId xmlns:a16="http://schemas.microsoft.com/office/drawing/2014/main" id="{2300638B-8503-4ED1-B8A1-2617F5AFBE0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958285" y="6142992"/>
            <a:ext cx="1917624" cy="485718"/>
          </a:xfrm>
          <a:prstGeom prst="rect">
            <a:avLst/>
          </a:prstGeom>
        </p:spPr>
      </p:pic>
    </p:spTree>
    <p:extLst>
      <p:ext uri="{BB962C8B-B14F-4D97-AF65-F5344CB8AC3E}">
        <p14:creationId xmlns:p14="http://schemas.microsoft.com/office/powerpoint/2010/main" val="3431608715"/>
      </p:ext>
    </p:extLst>
  </p:cSld>
  <p:clrMapOvr>
    <a:masterClrMapping/>
  </p:clrMapOvr>
  <p:extLst>
    <p:ext uri="{DCECCB84-F9BA-43D5-87BE-67443E8EF086}">
      <p15:sldGuideLst xmlns:p15="http://schemas.microsoft.com/office/powerpoint/2012/main">
        <p15:guide id="1" orient="horz" pos="2024">
          <p15:clr>
            <a:srgbClr val="FBAE40"/>
          </p15:clr>
        </p15:guide>
        <p15:guide id="2" pos="2540">
          <p15:clr>
            <a:srgbClr val="FBAE40"/>
          </p15:clr>
        </p15:guide>
        <p15:guide id="3" pos="3039">
          <p15:clr>
            <a:srgbClr val="FBAE40"/>
          </p15:clr>
        </p15:guide>
        <p15:guide id="4" orient="horz" pos="2296">
          <p15:clr>
            <a:srgbClr val="FBAE40"/>
          </p15:clr>
        </p15:guide>
        <p15:guide id="5" pos="2222">
          <p15:clr>
            <a:srgbClr val="FBAE40"/>
          </p15:clr>
        </p15:guide>
        <p15:guide id="6" pos="2018">
          <p15:clr>
            <a:srgbClr val="FBAE40"/>
          </p15:clr>
        </p15:guide>
        <p15:guide id="7" pos="1701">
          <p15:clr>
            <a:srgbClr val="FBAE40"/>
          </p15:clr>
        </p15:guide>
        <p15:guide id="8" pos="3220">
          <p15:clr>
            <a:srgbClr val="FBAE40"/>
          </p15:clr>
        </p15:guide>
        <p15:guide id="9" pos="3538">
          <p15:clr>
            <a:srgbClr val="FBAE40"/>
          </p15:clr>
        </p15:guide>
        <p15:guide id="10" pos="3719">
          <p15:clr>
            <a:srgbClr val="FBAE40"/>
          </p15:clr>
        </p15:guide>
        <p15:guide id="11" pos="4059">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1 kolumna tekstu i obraz">
    <p:spTree>
      <p:nvGrpSpPr>
        <p:cNvPr id="1" name=""/>
        <p:cNvGrpSpPr/>
        <p:nvPr/>
      </p:nvGrpSpPr>
      <p:grpSpPr>
        <a:xfrm>
          <a:off x="0" y="0"/>
          <a:ext cx="0" cy="0"/>
          <a:chOff x="0" y="0"/>
          <a:chExt cx="0" cy="0"/>
        </a:xfrm>
      </p:grpSpPr>
      <p:sp>
        <p:nvSpPr>
          <p:cNvPr id="59" name="Symbol zastępczy tekstu 58"/>
          <p:cNvSpPr>
            <a:spLocks noGrp="1"/>
          </p:cNvSpPr>
          <p:nvPr>
            <p:ph type="body" sz="quarter" idx="10" hasCustomPrompt="1"/>
          </p:nvPr>
        </p:nvSpPr>
        <p:spPr>
          <a:xfrm>
            <a:off x="323850" y="908050"/>
            <a:ext cx="4103688" cy="4752976"/>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Stosuj, gdy tekst jest najważniejszy, a obrazek pełni rolę ozdobnika/ilustracji.</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lvl="0"/>
            <a:endParaRPr lang="pl-PL"/>
          </a:p>
          <a:p>
            <a:pPr lvl="0"/>
            <a:endParaRPr lang="pl-PL"/>
          </a:p>
          <a:p>
            <a:pPr lvl="0"/>
            <a:endParaRPr lang="pl-PL"/>
          </a:p>
        </p:txBody>
      </p:sp>
      <p:cxnSp>
        <p:nvCxnSpPr>
          <p:cNvPr id="64" name="Łącznik prosty 86"/>
          <p:cNvCxnSpPr/>
          <p:nvPr userDrawn="1"/>
        </p:nvCxnSpPr>
        <p:spPr>
          <a:xfrm>
            <a:off x="755576"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sp>
        <p:nvSpPr>
          <p:cNvPr id="66" name="Symbol zastępczy obrazu 65"/>
          <p:cNvSpPr>
            <a:spLocks noGrp="1"/>
          </p:cNvSpPr>
          <p:nvPr>
            <p:ph type="pic" sz="quarter" idx="13"/>
          </p:nvPr>
        </p:nvSpPr>
        <p:spPr>
          <a:xfrm>
            <a:off x="4716463" y="908049"/>
            <a:ext cx="4103687" cy="4752976"/>
          </a:xfrm>
          <a:prstGeom prst="rect">
            <a:avLst/>
          </a:prstGeom>
        </p:spPr>
        <p:txBody>
          <a:bodyPr/>
          <a:lstStyle>
            <a:lvl1pPr marL="0" indent="0">
              <a:buNone/>
              <a:defRPr/>
            </a:lvl1pPr>
          </a:lstStyle>
          <a:p>
            <a:endParaRPr lang="pl-PL"/>
          </a:p>
        </p:txBody>
      </p:sp>
      <p:sp>
        <p:nvSpPr>
          <p:cNvPr id="52" name="Symbol zastępczy tekstu 49"/>
          <p:cNvSpPr>
            <a:spLocks noGrp="1"/>
          </p:cNvSpPr>
          <p:nvPr>
            <p:ph type="body" sz="quarter" idx="14"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8" name="Symbol zastępczy tekstu 48"/>
          <p:cNvSpPr>
            <a:spLocks noGrp="1"/>
          </p:cNvSpPr>
          <p:nvPr>
            <p:ph type="body" sz="quarter" idx="16"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7" name="Symbol zastępczy tekstu 57"/>
          <p:cNvSpPr>
            <a:spLocks noGrp="1"/>
          </p:cNvSpPr>
          <p:nvPr>
            <p:ph type="body" sz="quarter" idx="17"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41148906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 kolumny tekstu">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323850" y="908050"/>
            <a:ext cx="4103688" cy="4752975"/>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Stosuj, gdy jest dużo tekstu</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lvl="0"/>
            <a:endParaRPr lang="pl-PL"/>
          </a:p>
          <a:p>
            <a:pPr lvl="0"/>
            <a:endParaRPr lang="pl-PL"/>
          </a:p>
          <a:p>
            <a:pPr lvl="0"/>
            <a:endParaRPr lang="pl-PL"/>
          </a:p>
        </p:txBody>
      </p:sp>
      <p:sp>
        <p:nvSpPr>
          <p:cNvPr id="50" name="Symbol zastępczy tekstu 49"/>
          <p:cNvSpPr>
            <a:spLocks noGrp="1"/>
          </p:cNvSpPr>
          <p:nvPr>
            <p:ph type="body" sz="quarter" idx="11" hasCustomPrompt="1"/>
          </p:nvPr>
        </p:nvSpPr>
        <p:spPr>
          <a:xfrm>
            <a:off x="4716463" y="908049"/>
            <a:ext cx="4103687" cy="4752975"/>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sz="1000" baseline="0"/>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buFont typeface="Arial" panose="020B0604020202020204" pitchFamily="34" charset="0"/>
              <a:buChar char="•"/>
              <a:defRPr lang="pl-PL" sz="1000" kern="1200" dirty="0" smtClean="0">
                <a:solidFill>
                  <a:schemeClr val="tx1"/>
                </a:solidFill>
                <a:latin typeface="+mn-lt"/>
                <a:ea typeface="+mn-ea"/>
                <a:cs typeface="+mn-cs"/>
              </a:defRPr>
            </a:lvl3pPr>
          </a:lstStyle>
          <a:p>
            <a:pPr lvl="0"/>
            <a:r>
              <a:rPr lang="pl-PL"/>
              <a:t>Miejsce na drugą kolumnę tekstu</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lvl="0"/>
            <a:endParaRPr lang="pl-PL"/>
          </a:p>
        </p:txBody>
      </p:sp>
      <p:sp>
        <p:nvSpPr>
          <p:cNvPr id="51" name="Symbol zastępczy tekstu 49"/>
          <p:cNvSpPr>
            <a:spLocks noGrp="1"/>
          </p:cNvSpPr>
          <p:nvPr>
            <p:ph type="body" sz="quarter" idx="12"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7"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6"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3412889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ypunktowanie">
    <p:bg>
      <p:bgRef idx="1001">
        <a:schemeClr val="bg1"/>
      </p:bgRef>
    </p:bg>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323850" y="908050"/>
            <a:ext cx="4103688" cy="4752975"/>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baseline="0" smtClean="0">
                <a:solidFill>
                  <a:srgbClr val="595959"/>
                </a:solidFill>
                <a:effectLst/>
                <a:latin typeface="+mj-lt"/>
              </a:defRPr>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a:defRPr sz="1000"/>
            </a:lvl4pPr>
            <a:lvl5pPr>
              <a:defRPr sz="1000"/>
            </a:lvl5pPr>
          </a:lstStyle>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2"/>
            <a:endParaRPr lang="pl-PL"/>
          </a:p>
        </p:txBody>
      </p:sp>
      <p:sp>
        <p:nvSpPr>
          <p:cNvPr id="51" name="Symbol zastępczy tekstu 49"/>
          <p:cNvSpPr>
            <a:spLocks noGrp="1"/>
          </p:cNvSpPr>
          <p:nvPr>
            <p:ph type="body" sz="quarter" idx="12"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6"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5"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4270752867"/>
      </p:ext>
    </p:extLst>
  </p:cSld>
  <p:clrMapOvr>
    <a:overrideClrMapping bg1="lt1" tx1="dk1" bg2="lt2" tx2="dk2" accent1="accent1" accent2="accent2" accent3="accent3" accent4="accent4" accent5="accent5" accent6="accent6" hlink="hlink" folHlink="folHlink"/>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Obraz + 1 kolumna tekstu">
    <p:spTree>
      <p:nvGrpSpPr>
        <p:cNvPr id="1" name=""/>
        <p:cNvGrpSpPr/>
        <p:nvPr/>
      </p:nvGrpSpPr>
      <p:grpSpPr>
        <a:xfrm>
          <a:off x="0" y="0"/>
          <a:ext cx="0" cy="0"/>
          <a:chOff x="0" y="0"/>
          <a:chExt cx="0" cy="0"/>
        </a:xfrm>
      </p:grpSpPr>
      <p:sp>
        <p:nvSpPr>
          <p:cNvPr id="50" name="Symbol zastępczy obrazu 49"/>
          <p:cNvSpPr>
            <a:spLocks noGrp="1"/>
          </p:cNvSpPr>
          <p:nvPr>
            <p:ph type="pic" sz="quarter" idx="13" hasCustomPrompt="1"/>
          </p:nvPr>
        </p:nvSpPr>
        <p:spPr>
          <a:xfrm>
            <a:off x="323850" y="908050"/>
            <a:ext cx="4103688" cy="4752975"/>
          </a:xfrm>
          <a:prstGeom prst="rect">
            <a:avLst/>
          </a:prstGeom>
        </p:spPr>
        <p:txBody>
          <a:bodyPr/>
          <a:lstStyle>
            <a:lvl1pPr marL="0" indent="0">
              <a:buNone/>
              <a:defRPr/>
            </a:lvl1pPr>
          </a:lstStyle>
          <a:p>
            <a:r>
              <a:rPr lang="pl-PL"/>
              <a:t>Obraz</a:t>
            </a:r>
          </a:p>
        </p:txBody>
      </p:sp>
      <p:sp>
        <p:nvSpPr>
          <p:cNvPr id="52" name="Symbol zastępczy tekstu 51"/>
          <p:cNvSpPr>
            <a:spLocks noGrp="1"/>
          </p:cNvSpPr>
          <p:nvPr>
            <p:ph type="body" sz="quarter" idx="14" hasCustomPrompt="1"/>
          </p:nvPr>
        </p:nvSpPr>
        <p:spPr>
          <a:xfrm>
            <a:off x="4716463" y="908050"/>
            <a:ext cx="4103687" cy="4752975"/>
          </a:xfrm>
          <a:prstGeom prst="rect">
            <a:avLst/>
          </a:prstGeom>
        </p:spPr>
        <p:txBody>
          <a:bodyPr/>
          <a:lstStyle>
            <a:lvl1pPr marL="171450" indent="-171450">
              <a:buFont typeface="Courier New" panose="02070309020205020404" pitchFamily="49" charset="0"/>
              <a:buChar char="o"/>
              <a:defRPr lang="pl-PL" sz="1000" kern="1200" baseline="0" dirty="0" smtClean="0">
                <a:solidFill>
                  <a:schemeClr val="tx1"/>
                </a:solidFill>
                <a:latin typeface="+mn-lt"/>
                <a:ea typeface="+mn-ea"/>
                <a:cs typeface="+mn-cs"/>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stStyle>
          <a:p>
            <a:pPr lvl="0"/>
            <a:r>
              <a:rPr lang="pl-PL"/>
              <a:t>Stosuj, gdy tekst ma zilustrować obraz</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a:p>
            <a:pPr lvl="0"/>
            <a:endParaRPr lang="pl-PL"/>
          </a:p>
          <a:p>
            <a:pPr lvl="0"/>
            <a:endParaRPr lang="pl-PL"/>
          </a:p>
        </p:txBody>
      </p:sp>
      <p:sp>
        <p:nvSpPr>
          <p:cNvPr id="51"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7" name="Symbol zastępczy tekstu 48"/>
          <p:cNvSpPr>
            <a:spLocks noGrp="1"/>
          </p:cNvSpPr>
          <p:nvPr>
            <p:ph type="body" sz="quarter" idx="16"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6" name="Symbol zastępczy tekstu 57"/>
          <p:cNvSpPr>
            <a:spLocks noGrp="1"/>
          </p:cNvSpPr>
          <p:nvPr>
            <p:ph type="body" sz="quarter" idx="17"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0752339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Rekomendacje 2_poziomo">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1544362" y="1135690"/>
            <a:ext cx="7275788" cy="2193812"/>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baseline="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1</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a:p>
            <a:pPr lvl="0"/>
            <a:endParaRPr lang="pl-PL"/>
          </a:p>
        </p:txBody>
      </p:sp>
      <p:sp>
        <p:nvSpPr>
          <p:cNvPr id="49" name="Symbol zastępczy obrazu 48"/>
          <p:cNvSpPr>
            <a:spLocks noGrp="1"/>
          </p:cNvSpPr>
          <p:nvPr>
            <p:ph type="pic" sz="quarter" idx="16" hasCustomPrompt="1"/>
          </p:nvPr>
        </p:nvSpPr>
        <p:spPr>
          <a:xfrm>
            <a:off x="335866" y="1674724"/>
            <a:ext cx="1115744" cy="1115744"/>
          </a:xfrm>
          <a:prstGeom prst="rect">
            <a:avLst/>
          </a:prstGeom>
        </p:spPr>
        <p:txBody>
          <a:bodyPr/>
          <a:lstStyle>
            <a:lvl1pPr marL="0" indent="0">
              <a:buNone/>
              <a:defRPr sz="1200"/>
            </a:lvl1pPr>
          </a:lstStyle>
          <a:p>
            <a:r>
              <a:rPr lang="pl-PL"/>
              <a:t>Ikona</a:t>
            </a:r>
          </a:p>
        </p:txBody>
      </p:sp>
      <p:sp>
        <p:nvSpPr>
          <p:cNvPr id="76" name="Symbol zastępczy tekstu 58"/>
          <p:cNvSpPr>
            <a:spLocks noGrp="1"/>
          </p:cNvSpPr>
          <p:nvPr>
            <p:ph type="body" sz="quarter" idx="19" hasCustomPrompt="1"/>
          </p:nvPr>
        </p:nvSpPr>
        <p:spPr>
          <a:xfrm>
            <a:off x="1544362" y="3566704"/>
            <a:ext cx="7275788" cy="2022566"/>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2</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78" name="Symbol zastępczy obrazu 48"/>
          <p:cNvSpPr>
            <a:spLocks noGrp="1"/>
          </p:cNvSpPr>
          <p:nvPr>
            <p:ph type="pic" sz="quarter" idx="21" hasCustomPrompt="1"/>
          </p:nvPr>
        </p:nvSpPr>
        <p:spPr>
          <a:xfrm>
            <a:off x="335866" y="4020115"/>
            <a:ext cx="1115744" cy="1115744"/>
          </a:xfrm>
          <a:prstGeom prst="rect">
            <a:avLst/>
          </a:prstGeom>
        </p:spPr>
        <p:txBody>
          <a:bodyPr/>
          <a:lstStyle>
            <a:lvl1pPr marL="0" indent="0">
              <a:buNone/>
              <a:defRPr sz="1200"/>
            </a:lvl1pPr>
          </a:lstStyle>
          <a:p>
            <a:r>
              <a:rPr lang="pl-PL"/>
              <a:t>Ikona</a:t>
            </a:r>
          </a:p>
        </p:txBody>
      </p:sp>
      <p:cxnSp>
        <p:nvCxnSpPr>
          <p:cNvPr id="57" name="Łącznik prostoliniowy 47"/>
          <p:cNvCxnSpPr/>
          <p:nvPr userDrawn="1"/>
        </p:nvCxnSpPr>
        <p:spPr>
          <a:xfrm>
            <a:off x="335866" y="342672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
        <p:nvSpPr>
          <p:cNvPr id="59" name="Symbol zastępczy tekstu 49"/>
          <p:cNvSpPr>
            <a:spLocks noGrp="1"/>
          </p:cNvSpPr>
          <p:nvPr>
            <p:ph type="body" sz="quarter" idx="23"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10"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9"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8846393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Rekomendacje 3_poziomo">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1544362" y="908050"/>
            <a:ext cx="7275788" cy="1415612"/>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baseline="0" smtClean="0">
                <a:solidFill>
                  <a:srgbClr val="595959"/>
                </a:solidFill>
                <a:effectLst/>
                <a:latin typeface="+mj-lt"/>
              </a:defRPr>
            </a:lvl1pPr>
            <a:lvl2pPr marL="742950" indent="-285750">
              <a:buFont typeface="Century Gothic" panose="020B0502020202020204" pitchFamily="34" charset="0"/>
              <a:buChar char="◦"/>
              <a:defRPr sz="1000"/>
            </a:lvl2pPr>
            <a:lvl3pPr marL="1143000" indent="-228600">
              <a:buClr>
                <a:schemeClr val="tx1">
                  <a:lumMod val="60000"/>
                  <a:lumOff val="40000"/>
                </a:schemeClr>
              </a:buClr>
              <a:buFont typeface="Century Gothic" panose="020B0502020202020204" pitchFamily="34" charset="0"/>
              <a:buChar char="◦"/>
              <a:defRPr sz="1000"/>
            </a:lvl3pPr>
            <a:lvl4pPr>
              <a:defRPr sz="1000"/>
            </a:lvl4pPr>
            <a:lvl5pPr>
              <a:defRPr sz="1000"/>
            </a:lvl5pPr>
          </a:lstStyle>
          <a:p>
            <a:pPr lvl="0"/>
            <a:r>
              <a:rPr lang="pl-PL"/>
              <a:t>Rekomendacja 1</a:t>
            </a:r>
          </a:p>
          <a:p>
            <a:pPr lvl="0"/>
            <a:endParaRPr lang="pl-PL"/>
          </a:p>
          <a:p>
            <a:pPr lvl="0"/>
            <a:r>
              <a:rPr lang="pl-PL"/>
              <a:t>Punkt kolejny</a:t>
            </a:r>
          </a:p>
          <a:p>
            <a:pPr lvl="1"/>
            <a:r>
              <a:rPr lang="pl-PL"/>
              <a:t>Drugi poziom</a:t>
            </a:r>
          </a:p>
          <a:p>
            <a:pPr lvl="2"/>
            <a:r>
              <a:rPr lang="pl-PL"/>
              <a:t>I jeszcze jeden</a:t>
            </a:r>
          </a:p>
          <a:p>
            <a:pPr lvl="0"/>
            <a:endParaRPr lang="pl-PL"/>
          </a:p>
          <a:p>
            <a:pPr lvl="0"/>
            <a:endParaRPr lang="pl-PL"/>
          </a:p>
        </p:txBody>
      </p:sp>
      <p:sp>
        <p:nvSpPr>
          <p:cNvPr id="51" name="Symbol zastępczy tekstu 58"/>
          <p:cNvSpPr>
            <a:spLocks noGrp="1"/>
          </p:cNvSpPr>
          <p:nvPr>
            <p:ph type="body" sz="quarter" idx="14" hasCustomPrompt="1"/>
          </p:nvPr>
        </p:nvSpPr>
        <p:spPr>
          <a:xfrm>
            <a:off x="1544362" y="4213678"/>
            <a:ext cx="7275788" cy="1415612"/>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3</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49" name="Symbol zastępczy obrazu 48"/>
          <p:cNvSpPr>
            <a:spLocks noGrp="1"/>
          </p:cNvSpPr>
          <p:nvPr>
            <p:ph type="pic" sz="quarter" idx="16" hasCustomPrompt="1"/>
          </p:nvPr>
        </p:nvSpPr>
        <p:spPr>
          <a:xfrm>
            <a:off x="467544" y="1124744"/>
            <a:ext cx="936104" cy="936104"/>
          </a:xfrm>
          <a:prstGeom prst="rect">
            <a:avLst/>
          </a:prstGeom>
        </p:spPr>
        <p:txBody>
          <a:bodyPr/>
          <a:lstStyle>
            <a:lvl1pPr marL="0" indent="0">
              <a:buNone/>
              <a:defRPr sz="1200"/>
            </a:lvl1pPr>
          </a:lstStyle>
          <a:p>
            <a:r>
              <a:rPr lang="pl-PL"/>
              <a:t>Ikona</a:t>
            </a:r>
          </a:p>
        </p:txBody>
      </p:sp>
      <p:sp>
        <p:nvSpPr>
          <p:cNvPr id="76" name="Symbol zastępczy tekstu 58"/>
          <p:cNvSpPr>
            <a:spLocks noGrp="1"/>
          </p:cNvSpPr>
          <p:nvPr>
            <p:ph type="body" sz="quarter" idx="19" hasCustomPrompt="1"/>
          </p:nvPr>
        </p:nvSpPr>
        <p:spPr>
          <a:xfrm>
            <a:off x="1544362" y="2560864"/>
            <a:ext cx="7275788" cy="1415612"/>
          </a:xfrm>
          <a:prstGeom prst="rect">
            <a:avLst/>
          </a:prstGeom>
        </p:spPr>
        <p:txBody>
          <a:bodyPr/>
          <a:lstStyle>
            <a:lvl1pPr marL="342900" indent="-342900">
              <a:buFont typeface="Courier New" panose="02070309020205020404" pitchFamily="49" charset="0"/>
              <a:buChar char="o"/>
              <a:defRPr lang="pl-PL" sz="1000" b="0" i="0" baseline="0" dirty="0" smtClean="0">
                <a:solidFill>
                  <a:srgbClr val="595959"/>
                </a:solidFill>
                <a:effectLst/>
                <a:latin typeface="+mj-lt"/>
              </a:defRPr>
            </a:lvl1pPr>
            <a:lvl2pPr marL="628650" indent="-171450">
              <a:buFont typeface="Arial" panose="020B0604020202020204" pitchFamily="34" charset="0"/>
              <a:buChar char="•"/>
              <a:defRPr lang="pl-PL" sz="1000" kern="1200" dirty="0" smtClean="0">
                <a:solidFill>
                  <a:schemeClr val="tx1"/>
                </a:solidFill>
                <a:latin typeface="+mn-lt"/>
                <a:ea typeface="+mn-ea"/>
                <a:cs typeface="+mn-cs"/>
              </a:defRPr>
            </a:lvl2pPr>
            <a:lvl3pPr marL="1143000" indent="-228600">
              <a:buFont typeface="Century Gothic" panose="020B0502020202020204" pitchFamily="34" charset="0"/>
              <a:buChar char="◦"/>
              <a:defRPr lang="pl-PL" sz="1000" kern="1200" dirty="0" smtClean="0">
                <a:solidFill>
                  <a:schemeClr val="tx1"/>
                </a:solidFill>
                <a:latin typeface="+mn-lt"/>
                <a:ea typeface="+mn-ea"/>
                <a:cs typeface="+mn-cs"/>
              </a:defRPr>
            </a:lvl3pPr>
          </a:lstStyle>
          <a:p>
            <a:pPr marL="171450" lvl="0" indent="-171450" algn="just">
              <a:lnSpc>
                <a:spcPct val="114000"/>
              </a:lnSpc>
              <a:spcBef>
                <a:spcPts val="0"/>
              </a:spcBef>
              <a:spcAft>
                <a:spcPts val="0"/>
              </a:spcAft>
              <a:buFont typeface="Courier New" panose="02070309020205020404" pitchFamily="49" charset="0"/>
              <a:buChar char="o"/>
            </a:pPr>
            <a:r>
              <a:rPr lang="pl-PL"/>
              <a:t>Rekomendacja 2</a:t>
            </a:r>
          </a:p>
          <a:p>
            <a:pPr marL="171450" lvl="0" indent="-171450" algn="just">
              <a:lnSpc>
                <a:spcPct val="114000"/>
              </a:lnSpc>
              <a:spcBef>
                <a:spcPts val="0"/>
              </a:spcBef>
              <a:spcAft>
                <a:spcPts val="0"/>
              </a:spcAft>
              <a:buFont typeface="Courier New" panose="02070309020205020404" pitchFamily="49" charset="0"/>
              <a:buChar char="o"/>
            </a:pPr>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marL="171450" lvl="0" indent="-171450" algn="just">
              <a:lnSpc>
                <a:spcPct val="114000"/>
              </a:lnSpc>
              <a:spcBef>
                <a:spcPts val="0"/>
              </a:spcBef>
              <a:spcAft>
                <a:spcPts val="0"/>
              </a:spcAft>
              <a:buFont typeface="Courier New" panose="02070309020205020404" pitchFamily="49" charset="0"/>
              <a:buChar char="o"/>
            </a:pPr>
            <a:endParaRPr lang="pl-PL"/>
          </a:p>
        </p:txBody>
      </p:sp>
      <p:sp>
        <p:nvSpPr>
          <p:cNvPr id="78" name="Symbol zastępczy obrazu 48"/>
          <p:cNvSpPr>
            <a:spLocks noGrp="1"/>
          </p:cNvSpPr>
          <p:nvPr>
            <p:ph type="pic" sz="quarter" idx="21" hasCustomPrompt="1"/>
          </p:nvPr>
        </p:nvSpPr>
        <p:spPr>
          <a:xfrm>
            <a:off x="467544" y="2780928"/>
            <a:ext cx="936104" cy="936104"/>
          </a:xfrm>
          <a:prstGeom prst="rect">
            <a:avLst/>
          </a:prstGeom>
        </p:spPr>
        <p:txBody>
          <a:bodyPr/>
          <a:lstStyle>
            <a:lvl1pPr marL="0" indent="0">
              <a:buNone/>
              <a:defRPr sz="1200"/>
            </a:lvl1pPr>
          </a:lstStyle>
          <a:p>
            <a:r>
              <a:rPr lang="pl-PL"/>
              <a:t>Ikona</a:t>
            </a:r>
          </a:p>
        </p:txBody>
      </p:sp>
      <p:sp>
        <p:nvSpPr>
          <p:cNvPr id="79" name="Symbol zastępczy obrazu 48"/>
          <p:cNvSpPr>
            <a:spLocks noGrp="1"/>
          </p:cNvSpPr>
          <p:nvPr>
            <p:ph type="pic" sz="quarter" idx="22" hasCustomPrompt="1"/>
          </p:nvPr>
        </p:nvSpPr>
        <p:spPr>
          <a:xfrm>
            <a:off x="467544" y="4437112"/>
            <a:ext cx="936104" cy="936104"/>
          </a:xfrm>
          <a:prstGeom prst="rect">
            <a:avLst/>
          </a:prstGeom>
        </p:spPr>
        <p:txBody>
          <a:bodyPr/>
          <a:lstStyle>
            <a:lvl1pPr marL="0" indent="0">
              <a:buNone/>
              <a:defRPr sz="1200"/>
            </a:lvl1pPr>
          </a:lstStyle>
          <a:p>
            <a:r>
              <a:rPr lang="pl-PL"/>
              <a:t>Ikona</a:t>
            </a:r>
          </a:p>
        </p:txBody>
      </p:sp>
      <p:cxnSp>
        <p:nvCxnSpPr>
          <p:cNvPr id="57" name="Łącznik prostoliniowy 47"/>
          <p:cNvCxnSpPr/>
          <p:nvPr userDrawn="1"/>
        </p:nvCxnSpPr>
        <p:spPr>
          <a:xfrm>
            <a:off x="335866" y="242088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58" name="Łącznik prostoliniowy 47"/>
          <p:cNvCxnSpPr/>
          <p:nvPr userDrawn="1"/>
        </p:nvCxnSpPr>
        <p:spPr>
          <a:xfrm>
            <a:off x="335866" y="4077072"/>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
        <p:nvSpPr>
          <p:cNvPr id="59" name="Symbol zastępczy tekstu 49"/>
          <p:cNvSpPr>
            <a:spLocks noGrp="1"/>
          </p:cNvSpPr>
          <p:nvPr>
            <p:ph type="body" sz="quarter" idx="23"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13" name="Symbol zastępczy tekstu 48"/>
          <p:cNvSpPr>
            <a:spLocks noGrp="1"/>
          </p:cNvSpPr>
          <p:nvPr>
            <p:ph type="body" sz="quarter" idx="2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2"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109285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Rekomendacje 4_poziomo">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1544362" y="908050"/>
            <a:ext cx="7275788" cy="1037591"/>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baseline="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1</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51" name="Symbol zastępczy tekstu 58"/>
          <p:cNvSpPr>
            <a:spLocks noGrp="1"/>
          </p:cNvSpPr>
          <p:nvPr>
            <p:ph type="body" sz="quarter" idx="14" hasCustomPrompt="1"/>
          </p:nvPr>
        </p:nvSpPr>
        <p:spPr>
          <a:xfrm>
            <a:off x="1544362" y="3311704"/>
            <a:ext cx="7275788" cy="1037591"/>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3</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49" name="Symbol zastępczy obrazu 48"/>
          <p:cNvSpPr>
            <a:spLocks noGrp="1"/>
          </p:cNvSpPr>
          <p:nvPr>
            <p:ph type="pic" sz="quarter" idx="16" hasCustomPrompt="1"/>
          </p:nvPr>
        </p:nvSpPr>
        <p:spPr>
          <a:xfrm>
            <a:off x="488129" y="1016182"/>
            <a:ext cx="821325" cy="821325"/>
          </a:xfrm>
          <a:prstGeom prst="rect">
            <a:avLst/>
          </a:prstGeom>
        </p:spPr>
        <p:txBody>
          <a:bodyPr/>
          <a:lstStyle>
            <a:lvl1pPr marL="0" indent="0">
              <a:buNone/>
              <a:defRPr sz="1200"/>
            </a:lvl1pPr>
          </a:lstStyle>
          <a:p>
            <a:r>
              <a:rPr lang="pl-PL"/>
              <a:t>Ikona</a:t>
            </a:r>
          </a:p>
        </p:txBody>
      </p:sp>
      <p:sp>
        <p:nvSpPr>
          <p:cNvPr id="76" name="Symbol zastępczy tekstu 58"/>
          <p:cNvSpPr>
            <a:spLocks noGrp="1"/>
          </p:cNvSpPr>
          <p:nvPr>
            <p:ph type="body" sz="quarter" idx="19" hasCustomPrompt="1"/>
          </p:nvPr>
        </p:nvSpPr>
        <p:spPr>
          <a:xfrm>
            <a:off x="1544362" y="2109877"/>
            <a:ext cx="7275788" cy="1037591"/>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2</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78" name="Symbol zastępczy obrazu 48"/>
          <p:cNvSpPr>
            <a:spLocks noGrp="1"/>
          </p:cNvSpPr>
          <p:nvPr>
            <p:ph type="pic" sz="quarter" idx="21" hasCustomPrompt="1"/>
          </p:nvPr>
        </p:nvSpPr>
        <p:spPr>
          <a:xfrm>
            <a:off x="488129" y="2220072"/>
            <a:ext cx="821325" cy="821325"/>
          </a:xfrm>
          <a:prstGeom prst="rect">
            <a:avLst/>
          </a:prstGeom>
        </p:spPr>
        <p:txBody>
          <a:bodyPr/>
          <a:lstStyle>
            <a:lvl1pPr marL="0" indent="0">
              <a:buNone/>
              <a:defRPr sz="1200"/>
            </a:lvl1pPr>
          </a:lstStyle>
          <a:p>
            <a:r>
              <a:rPr lang="pl-PL"/>
              <a:t>Ikona</a:t>
            </a:r>
          </a:p>
        </p:txBody>
      </p:sp>
      <p:sp>
        <p:nvSpPr>
          <p:cNvPr id="79" name="Symbol zastępczy obrazu 48"/>
          <p:cNvSpPr>
            <a:spLocks noGrp="1"/>
          </p:cNvSpPr>
          <p:nvPr>
            <p:ph type="pic" sz="quarter" idx="22" hasCustomPrompt="1"/>
          </p:nvPr>
        </p:nvSpPr>
        <p:spPr>
          <a:xfrm>
            <a:off x="488128" y="3414056"/>
            <a:ext cx="821325" cy="821325"/>
          </a:xfrm>
          <a:prstGeom prst="rect">
            <a:avLst/>
          </a:prstGeom>
        </p:spPr>
        <p:txBody>
          <a:bodyPr/>
          <a:lstStyle>
            <a:lvl1pPr marL="0" indent="0">
              <a:buNone/>
              <a:defRPr sz="1200"/>
            </a:lvl1pPr>
          </a:lstStyle>
          <a:p>
            <a:r>
              <a:rPr lang="pl-PL"/>
              <a:t>Ikona</a:t>
            </a:r>
          </a:p>
        </p:txBody>
      </p:sp>
      <p:cxnSp>
        <p:nvCxnSpPr>
          <p:cNvPr id="57" name="Łącznik prostoliniowy 47"/>
          <p:cNvCxnSpPr/>
          <p:nvPr userDrawn="1"/>
        </p:nvCxnSpPr>
        <p:spPr>
          <a:xfrm>
            <a:off x="401623" y="2032634"/>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58" name="Łącznik prostoliniowy 47"/>
          <p:cNvCxnSpPr/>
          <p:nvPr userDrawn="1"/>
        </p:nvCxnSpPr>
        <p:spPr>
          <a:xfrm>
            <a:off x="401623" y="3237395"/>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
        <p:nvSpPr>
          <p:cNvPr id="59" name="Symbol zastępczy tekstu 49"/>
          <p:cNvSpPr>
            <a:spLocks noGrp="1"/>
          </p:cNvSpPr>
          <p:nvPr>
            <p:ph type="body" sz="quarter" idx="23"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61" name="Symbol zastępczy tekstu 58"/>
          <p:cNvSpPr>
            <a:spLocks noGrp="1"/>
          </p:cNvSpPr>
          <p:nvPr>
            <p:ph type="body" sz="quarter" idx="24" hasCustomPrompt="1"/>
          </p:nvPr>
        </p:nvSpPr>
        <p:spPr>
          <a:xfrm>
            <a:off x="1544362" y="4513532"/>
            <a:ext cx="7275788" cy="1037591"/>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4</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62" name="Symbol zastępczy obrazu 48"/>
          <p:cNvSpPr>
            <a:spLocks noGrp="1"/>
          </p:cNvSpPr>
          <p:nvPr>
            <p:ph type="pic" sz="quarter" idx="25" hasCustomPrompt="1"/>
          </p:nvPr>
        </p:nvSpPr>
        <p:spPr>
          <a:xfrm>
            <a:off x="486803" y="4621664"/>
            <a:ext cx="821325" cy="821325"/>
          </a:xfrm>
          <a:prstGeom prst="rect">
            <a:avLst/>
          </a:prstGeom>
        </p:spPr>
        <p:txBody>
          <a:bodyPr/>
          <a:lstStyle>
            <a:lvl1pPr marL="0" indent="0">
              <a:buNone/>
              <a:defRPr sz="1200"/>
            </a:lvl1pPr>
          </a:lstStyle>
          <a:p>
            <a:r>
              <a:rPr lang="pl-PL"/>
              <a:t>Ikona</a:t>
            </a:r>
          </a:p>
        </p:txBody>
      </p:sp>
      <p:cxnSp>
        <p:nvCxnSpPr>
          <p:cNvPr id="63" name="Łącznik prostoliniowy 47"/>
          <p:cNvCxnSpPr/>
          <p:nvPr userDrawn="1"/>
        </p:nvCxnSpPr>
        <p:spPr>
          <a:xfrm>
            <a:off x="401623" y="4442156"/>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
        <p:nvSpPr>
          <p:cNvPr id="16" name="Symbol zastępczy tekstu 48"/>
          <p:cNvSpPr>
            <a:spLocks noGrp="1"/>
          </p:cNvSpPr>
          <p:nvPr>
            <p:ph type="body" sz="quarter" idx="26"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5"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1817757895"/>
      </p:ext>
    </p:extLst>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13" Type="http://schemas.openxmlformats.org/officeDocument/2006/relationships/slideLayout" Target="../slideLayouts/slideLayout14.xml"/><Relationship Id="rId18" Type="http://schemas.openxmlformats.org/officeDocument/2006/relationships/slideLayout" Target="../slideLayouts/slideLayout19.xml"/><Relationship Id="rId3" Type="http://schemas.openxmlformats.org/officeDocument/2006/relationships/slideLayout" Target="../slideLayouts/slideLayout4.xml"/><Relationship Id="rId21" Type="http://schemas.openxmlformats.org/officeDocument/2006/relationships/slideLayout" Target="../slideLayouts/slideLayout22.xml"/><Relationship Id="rId7" Type="http://schemas.openxmlformats.org/officeDocument/2006/relationships/slideLayout" Target="../slideLayouts/slideLayout8.xml"/><Relationship Id="rId12" Type="http://schemas.openxmlformats.org/officeDocument/2006/relationships/slideLayout" Target="../slideLayouts/slideLayout13.xml"/><Relationship Id="rId17" Type="http://schemas.openxmlformats.org/officeDocument/2006/relationships/slideLayout" Target="../slideLayouts/slideLayout18.xml"/><Relationship Id="rId25" Type="http://schemas.openxmlformats.org/officeDocument/2006/relationships/image" Target="../media/image3.jpeg"/><Relationship Id="rId2" Type="http://schemas.openxmlformats.org/officeDocument/2006/relationships/slideLayout" Target="../slideLayouts/slideLayout3.xml"/><Relationship Id="rId16" Type="http://schemas.openxmlformats.org/officeDocument/2006/relationships/slideLayout" Target="../slideLayouts/slideLayout17.xml"/><Relationship Id="rId20" Type="http://schemas.openxmlformats.org/officeDocument/2006/relationships/slideLayout" Target="../slideLayouts/slideLayout21.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24" Type="http://schemas.openxmlformats.org/officeDocument/2006/relationships/theme" Target="../theme/theme2.xml"/><Relationship Id="rId5" Type="http://schemas.openxmlformats.org/officeDocument/2006/relationships/slideLayout" Target="../slideLayouts/slideLayout6.xml"/><Relationship Id="rId15" Type="http://schemas.openxmlformats.org/officeDocument/2006/relationships/slideLayout" Target="../slideLayouts/slideLayout16.xml"/><Relationship Id="rId23" Type="http://schemas.openxmlformats.org/officeDocument/2006/relationships/slideLayout" Target="../slideLayouts/slideLayout24.xml"/><Relationship Id="rId10" Type="http://schemas.openxmlformats.org/officeDocument/2006/relationships/slideLayout" Target="../slideLayouts/slideLayout11.xml"/><Relationship Id="rId19" Type="http://schemas.openxmlformats.org/officeDocument/2006/relationships/slideLayout" Target="../slideLayouts/slideLayout20.xml"/><Relationship Id="rId4" Type="http://schemas.openxmlformats.org/officeDocument/2006/relationships/slideLayout" Target="../slideLayouts/slideLayout5.xml"/><Relationship Id="rId9" Type="http://schemas.openxmlformats.org/officeDocument/2006/relationships/slideLayout" Target="../slideLayouts/slideLayout10.xml"/><Relationship Id="rId14" Type="http://schemas.openxmlformats.org/officeDocument/2006/relationships/slideLayout" Target="../slideLayouts/slideLayout15.xml"/><Relationship Id="rId22"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7.xml"/><Relationship Id="rId2" Type="http://schemas.openxmlformats.org/officeDocument/2006/relationships/slideLayout" Target="../slideLayouts/slideLayout26.xml"/><Relationship Id="rId1" Type="http://schemas.openxmlformats.org/officeDocument/2006/relationships/slideLayout" Target="../slideLayouts/slideLayout25.xml"/><Relationship Id="rId5" Type="http://schemas.openxmlformats.org/officeDocument/2006/relationships/theme" Target="../theme/theme3.xml"/><Relationship Id="rId4"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1718133"/>
      </p:ext>
    </p:extLst>
  </p:cSld>
  <p:clrMap bg1="lt1" tx1="dk1" bg2="lt2" tx2="dk2" accent1="accent1" accent2="accent2" accent3="accent3" accent4="accent4" accent5="accent5" accent6="accent6" hlink="hlink" folHlink="folHlink"/>
  <p:sldLayoutIdLst>
    <p:sldLayoutId id="2147483664" r:id="rId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3" name="Prostokąt 12"/>
          <p:cNvSpPr/>
          <p:nvPr/>
        </p:nvSpPr>
        <p:spPr>
          <a:xfrm>
            <a:off x="8459788" y="188640"/>
            <a:ext cx="612204" cy="369332"/>
          </a:xfrm>
          <a:prstGeom prst="rect">
            <a:avLst/>
          </a:prstGeom>
        </p:spPr>
        <p:txBody>
          <a:bodyPr wrap="square">
            <a:spAutoFit/>
          </a:bodyPr>
          <a:lstStyle/>
          <a:p>
            <a:pPr algn="ctr"/>
            <a:fld id="{E87C7243-E035-4DE3-855E-DA05E824EDC5}" type="slidenum">
              <a:rPr lang="pl-PL">
                <a:solidFill>
                  <a:srgbClr val="004B88"/>
                </a:solidFill>
              </a:rPr>
              <a:pPr algn="ctr"/>
              <a:t>‹#›</a:t>
            </a:fld>
            <a:endParaRPr lang="pl-PL">
              <a:solidFill>
                <a:srgbClr val="004B88"/>
              </a:solidFill>
            </a:endParaRPr>
          </a:p>
        </p:txBody>
      </p:sp>
      <p:cxnSp>
        <p:nvCxnSpPr>
          <p:cNvPr id="16" name="Łącznik prosty 86"/>
          <p:cNvCxnSpPr/>
          <p:nvPr/>
        </p:nvCxnSpPr>
        <p:spPr>
          <a:xfrm>
            <a:off x="755576"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cxnSp>
        <p:nvCxnSpPr>
          <p:cNvPr id="17" name="Łącznik prosty 87"/>
          <p:cNvCxnSpPr/>
          <p:nvPr/>
        </p:nvCxnSpPr>
        <p:spPr>
          <a:xfrm>
            <a:off x="7308304"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cxnSp>
        <p:nvCxnSpPr>
          <p:cNvPr id="18" name="Łącznik prosty 88"/>
          <p:cNvCxnSpPr/>
          <p:nvPr/>
        </p:nvCxnSpPr>
        <p:spPr>
          <a:xfrm>
            <a:off x="8532440"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cxnSp>
        <p:nvCxnSpPr>
          <p:cNvPr id="114" name="Łącznik prosty 278"/>
          <p:cNvCxnSpPr/>
          <p:nvPr/>
        </p:nvCxnSpPr>
        <p:spPr>
          <a:xfrm>
            <a:off x="233264" y="5866881"/>
            <a:ext cx="8712968" cy="0"/>
          </a:xfrm>
          <a:prstGeom prst="line">
            <a:avLst/>
          </a:prstGeom>
          <a:ln w="3175">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31" name="Prostokąt 30"/>
          <p:cNvSpPr/>
          <p:nvPr userDrawn="1"/>
        </p:nvSpPr>
        <p:spPr>
          <a:xfrm>
            <a:off x="7257271" y="153426"/>
            <a:ext cx="1319652" cy="507831"/>
          </a:xfrm>
          <a:prstGeom prst="rect">
            <a:avLst/>
          </a:prstGeom>
        </p:spPr>
        <p:txBody>
          <a:bodyPr wrap="square">
            <a:spAutoFit/>
          </a:bodyPr>
          <a:lstStyle/>
          <a:p>
            <a:pPr algn="ctr"/>
            <a:r>
              <a:rPr lang="pl-PL" sz="900">
                <a:solidFill>
                  <a:srgbClr val="0094CF"/>
                </a:solidFill>
              </a:rPr>
              <a:t>Badanie trackingowe</a:t>
            </a:r>
          </a:p>
          <a:p>
            <a:pPr algn="ctr"/>
            <a:r>
              <a:rPr lang="pl-PL" sz="900">
                <a:solidFill>
                  <a:srgbClr val="0094CF"/>
                </a:solidFill>
              </a:rPr>
              <a:t>Ministerstwo </a:t>
            </a:r>
          </a:p>
          <a:p>
            <a:pPr algn="ctr"/>
            <a:r>
              <a:rPr lang="pl-PL" sz="900">
                <a:solidFill>
                  <a:srgbClr val="0094CF"/>
                </a:solidFill>
              </a:rPr>
              <a:t>Klimatu i Środowiska</a:t>
            </a:r>
            <a:endParaRPr lang="pl-PL" sz="800">
              <a:solidFill>
                <a:srgbClr val="0094CF"/>
              </a:solidFill>
            </a:endParaRPr>
          </a:p>
        </p:txBody>
      </p:sp>
      <p:pic>
        <p:nvPicPr>
          <p:cNvPr id="6" name="Obraz 5" descr="Obraz zawierający tekst&#10;&#10;Opis wygenerowany automatycznie">
            <a:extLst>
              <a:ext uri="{FF2B5EF4-FFF2-40B4-BE49-F238E27FC236}">
                <a16:creationId xmlns:a16="http://schemas.microsoft.com/office/drawing/2014/main" id="{D205FD7F-AF95-4421-AE72-80DC6B2817AC}"/>
              </a:ext>
            </a:extLst>
          </p:cNvPr>
          <p:cNvPicPr>
            <a:picLocks noChangeAspect="1"/>
          </p:cNvPicPr>
          <p:nvPr userDrawn="1"/>
        </p:nvPicPr>
        <p:blipFill>
          <a:blip r:embed="rId25" cstate="print">
            <a:extLst>
              <a:ext uri="{28A0092B-C50C-407E-A947-70E740481C1C}">
                <a14:useLocalDpi xmlns:a14="http://schemas.microsoft.com/office/drawing/2010/main" val="0"/>
              </a:ext>
            </a:extLst>
          </a:blip>
          <a:stretch>
            <a:fillRect/>
          </a:stretch>
        </p:blipFill>
        <p:spPr>
          <a:xfrm>
            <a:off x="6958285" y="6142992"/>
            <a:ext cx="1917624" cy="485718"/>
          </a:xfrm>
          <a:prstGeom prst="rect">
            <a:avLst/>
          </a:prstGeom>
        </p:spPr>
      </p:pic>
      <p:cxnSp>
        <p:nvCxnSpPr>
          <p:cNvPr id="35" name="Łącznik prosty 82">
            <a:extLst>
              <a:ext uri="{FF2B5EF4-FFF2-40B4-BE49-F238E27FC236}">
                <a16:creationId xmlns:a16="http://schemas.microsoft.com/office/drawing/2014/main" id="{8D4E8E81-AF01-45D8-9B7B-9F7749585D38}"/>
              </a:ext>
            </a:extLst>
          </p:cNvPr>
          <p:cNvCxnSpPr/>
          <p:nvPr userDrawn="1"/>
        </p:nvCxnSpPr>
        <p:spPr>
          <a:xfrm>
            <a:off x="251520" y="787946"/>
            <a:ext cx="8712968" cy="0"/>
          </a:xfrm>
          <a:prstGeom prst="line">
            <a:avLst/>
          </a:prstGeom>
          <a:ln w="3175">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5278184"/>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678" r:id="rId12"/>
    <p:sldLayoutId id="2147483679" r:id="rId13"/>
    <p:sldLayoutId id="2147483680" r:id="rId14"/>
    <p:sldLayoutId id="2147483681" r:id="rId15"/>
    <p:sldLayoutId id="2147483682" r:id="rId16"/>
    <p:sldLayoutId id="2147483683" r:id="rId17"/>
    <p:sldLayoutId id="2147483684" r:id="rId18"/>
    <p:sldLayoutId id="2147483685" r:id="rId19"/>
    <p:sldLayoutId id="2147483686" r:id="rId20"/>
    <p:sldLayoutId id="2147483801" r:id="rId21"/>
    <p:sldLayoutId id="2147483808" r:id="rId22"/>
    <p:sldLayoutId id="2147483810" r:id="rId2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78">
          <p15:clr>
            <a:srgbClr val="F26B43"/>
          </p15:clr>
        </p15:guide>
        <p15:guide id="2" orient="horz" pos="3793" userDrawn="1">
          <p15:clr>
            <a:srgbClr val="F26B43"/>
          </p15:clr>
        </p15:guide>
        <p15:guide id="3" orient="horz" pos="4156"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56249753"/>
      </p:ext>
    </p:extLst>
  </p:cSld>
  <p:clrMap bg1="lt1" tx1="dk1" bg2="lt2" tx2="dk2" accent1="accent1" accent2="accent2" accent3="accent3" accent4="accent4" accent5="accent5" accent6="accent6" hlink="hlink" folHlink="folHlink"/>
  <p:sldLayoutIdLst>
    <p:sldLayoutId id="2147483712" r:id="rId1"/>
    <p:sldLayoutId id="2147483715" r:id="rId2"/>
    <p:sldLayoutId id="2147483716" r:id="rId3"/>
    <p:sldLayoutId id="2147483809" r:id="rId4"/>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chart" Target="../charts/chart16.xml"/><Relationship Id="rId3" Type="http://schemas.openxmlformats.org/officeDocument/2006/relationships/chart" Target="../charts/chart11.xml"/><Relationship Id="rId7" Type="http://schemas.openxmlformats.org/officeDocument/2006/relationships/chart" Target="../charts/chart15.xml"/><Relationship Id="rId2" Type="http://schemas.openxmlformats.org/officeDocument/2006/relationships/notesSlide" Target="../notesSlides/notesSlide2.xml"/><Relationship Id="rId1" Type="http://schemas.openxmlformats.org/officeDocument/2006/relationships/slideLayout" Target="../slideLayouts/slideLayout19.xml"/><Relationship Id="rId6" Type="http://schemas.openxmlformats.org/officeDocument/2006/relationships/chart" Target="../charts/chart14.xml"/><Relationship Id="rId5" Type="http://schemas.openxmlformats.org/officeDocument/2006/relationships/chart" Target="../charts/chart13.xml"/><Relationship Id="rId4" Type="http://schemas.openxmlformats.org/officeDocument/2006/relationships/chart" Target="../charts/chart12.xml"/></Relationships>
</file>

<file path=ppt/slides/_rels/slide100.xml.rels><?xml version="1.0" encoding="UTF-8" standalone="yes"?>
<Relationships xmlns="http://schemas.openxmlformats.org/package/2006/relationships"><Relationship Id="rId8" Type="http://schemas.openxmlformats.org/officeDocument/2006/relationships/chart" Target="../charts/chart171.xml"/><Relationship Id="rId3" Type="http://schemas.openxmlformats.org/officeDocument/2006/relationships/chart" Target="../charts/chart166.xml"/><Relationship Id="rId7" Type="http://schemas.openxmlformats.org/officeDocument/2006/relationships/chart" Target="../charts/chart170.xml"/><Relationship Id="rId2" Type="http://schemas.openxmlformats.org/officeDocument/2006/relationships/notesSlide" Target="../notesSlides/notesSlide65.xml"/><Relationship Id="rId1" Type="http://schemas.openxmlformats.org/officeDocument/2006/relationships/slideLayout" Target="../slideLayouts/slideLayout23.xml"/><Relationship Id="rId6" Type="http://schemas.openxmlformats.org/officeDocument/2006/relationships/chart" Target="../charts/chart169.xml"/><Relationship Id="rId5" Type="http://schemas.openxmlformats.org/officeDocument/2006/relationships/chart" Target="../charts/chart168.xml"/><Relationship Id="rId4" Type="http://schemas.openxmlformats.org/officeDocument/2006/relationships/chart" Target="../charts/chart167.xml"/></Relationships>
</file>

<file path=ppt/slides/_rels/slide101.xml.rels><?xml version="1.0" encoding="UTF-8" standalone="yes"?>
<Relationships xmlns="http://schemas.openxmlformats.org/package/2006/relationships"><Relationship Id="rId8" Type="http://schemas.openxmlformats.org/officeDocument/2006/relationships/chart" Target="../charts/chart177.xml"/><Relationship Id="rId3" Type="http://schemas.openxmlformats.org/officeDocument/2006/relationships/chart" Target="../charts/chart172.xml"/><Relationship Id="rId7" Type="http://schemas.openxmlformats.org/officeDocument/2006/relationships/chart" Target="../charts/chart176.xml"/><Relationship Id="rId2" Type="http://schemas.openxmlformats.org/officeDocument/2006/relationships/notesSlide" Target="../notesSlides/notesSlide66.xml"/><Relationship Id="rId1" Type="http://schemas.openxmlformats.org/officeDocument/2006/relationships/slideLayout" Target="../slideLayouts/slideLayout23.xml"/><Relationship Id="rId6" Type="http://schemas.openxmlformats.org/officeDocument/2006/relationships/chart" Target="../charts/chart175.xml"/><Relationship Id="rId5" Type="http://schemas.openxmlformats.org/officeDocument/2006/relationships/chart" Target="../charts/chart174.xml"/><Relationship Id="rId4" Type="http://schemas.openxmlformats.org/officeDocument/2006/relationships/chart" Target="../charts/chart173.xml"/></Relationships>
</file>

<file path=ppt/slides/_rels/slide102.xml.rels><?xml version="1.0" encoding="UTF-8" standalone="yes"?>
<Relationships xmlns="http://schemas.openxmlformats.org/package/2006/relationships"><Relationship Id="rId3" Type="http://schemas.openxmlformats.org/officeDocument/2006/relationships/chart" Target="../charts/chart178.xml"/><Relationship Id="rId2" Type="http://schemas.openxmlformats.org/officeDocument/2006/relationships/notesSlide" Target="../notesSlides/notesSlide67.xml"/><Relationship Id="rId1" Type="http://schemas.openxmlformats.org/officeDocument/2006/relationships/slideLayout" Target="../slideLayouts/slideLayout23.xml"/><Relationship Id="rId6" Type="http://schemas.openxmlformats.org/officeDocument/2006/relationships/image" Target="../media/image13.svg"/><Relationship Id="rId5" Type="http://schemas.openxmlformats.org/officeDocument/2006/relationships/image" Target="../media/image12.png"/><Relationship Id="rId4" Type="http://schemas.openxmlformats.org/officeDocument/2006/relationships/chart" Target="../charts/chart179.xml"/></Relationships>
</file>

<file path=ppt/slides/_rels/slide103.xml.rels><?xml version="1.0" encoding="UTF-8" standalone="yes"?>
<Relationships xmlns="http://schemas.openxmlformats.org/package/2006/relationships"><Relationship Id="rId3" Type="http://schemas.openxmlformats.org/officeDocument/2006/relationships/chart" Target="../charts/chart180.xml"/><Relationship Id="rId2" Type="http://schemas.openxmlformats.org/officeDocument/2006/relationships/notesSlide" Target="../notesSlides/notesSlide68.xml"/><Relationship Id="rId1" Type="http://schemas.openxmlformats.org/officeDocument/2006/relationships/slideLayout" Target="../slideLayouts/slideLayout23.xml"/><Relationship Id="rId4" Type="http://schemas.openxmlformats.org/officeDocument/2006/relationships/chart" Target="../charts/chart181.xml"/></Relationships>
</file>

<file path=ppt/slides/_rels/slide104.xml.rels><?xml version="1.0" encoding="UTF-8" standalone="yes"?>
<Relationships xmlns="http://schemas.openxmlformats.org/package/2006/relationships"><Relationship Id="rId3" Type="http://schemas.openxmlformats.org/officeDocument/2006/relationships/chart" Target="../charts/chart182.xml"/><Relationship Id="rId2" Type="http://schemas.openxmlformats.org/officeDocument/2006/relationships/notesSlide" Target="../notesSlides/notesSlide69.xml"/><Relationship Id="rId1" Type="http://schemas.openxmlformats.org/officeDocument/2006/relationships/slideLayout" Target="../slideLayouts/slideLayout23.xml"/><Relationship Id="rId4" Type="http://schemas.openxmlformats.org/officeDocument/2006/relationships/chart" Target="../charts/chart183.xml"/></Relationships>
</file>

<file path=ppt/slides/_rels/slide105.xml.rels><?xml version="1.0" encoding="UTF-8" standalone="yes"?>
<Relationships xmlns="http://schemas.openxmlformats.org/package/2006/relationships"><Relationship Id="rId3" Type="http://schemas.openxmlformats.org/officeDocument/2006/relationships/chart" Target="../charts/chart184.xml"/><Relationship Id="rId2" Type="http://schemas.openxmlformats.org/officeDocument/2006/relationships/notesSlide" Target="../notesSlides/notesSlide70.xml"/><Relationship Id="rId1" Type="http://schemas.openxmlformats.org/officeDocument/2006/relationships/slideLayout" Target="../slideLayouts/slideLayout23.xml"/><Relationship Id="rId4" Type="http://schemas.openxmlformats.org/officeDocument/2006/relationships/chart" Target="../charts/chart185.xml"/></Relationships>
</file>

<file path=ppt/slides/_rels/slide106.xml.rels><?xml version="1.0" encoding="UTF-8" standalone="yes"?>
<Relationships xmlns="http://schemas.openxmlformats.org/package/2006/relationships"><Relationship Id="rId3" Type="http://schemas.openxmlformats.org/officeDocument/2006/relationships/chart" Target="../charts/chart186.xml"/><Relationship Id="rId2" Type="http://schemas.openxmlformats.org/officeDocument/2006/relationships/notesSlide" Target="../notesSlides/notesSlide71.xml"/><Relationship Id="rId1" Type="http://schemas.openxmlformats.org/officeDocument/2006/relationships/slideLayout" Target="../slideLayouts/slideLayout23.xml"/><Relationship Id="rId4" Type="http://schemas.openxmlformats.org/officeDocument/2006/relationships/chart" Target="../charts/chart187.xml"/></Relationships>
</file>

<file path=ppt/slides/_rels/slide107.xml.rels><?xml version="1.0" encoding="UTF-8" standalone="yes"?>
<Relationships xmlns="http://schemas.openxmlformats.org/package/2006/relationships"><Relationship Id="rId3" Type="http://schemas.openxmlformats.org/officeDocument/2006/relationships/chart" Target="../charts/chart188.xml"/><Relationship Id="rId7" Type="http://schemas.openxmlformats.org/officeDocument/2006/relationships/chart" Target="../charts/chart192.xml"/><Relationship Id="rId2" Type="http://schemas.openxmlformats.org/officeDocument/2006/relationships/notesSlide" Target="../notesSlides/notesSlide72.xml"/><Relationship Id="rId1" Type="http://schemas.openxmlformats.org/officeDocument/2006/relationships/slideLayout" Target="../slideLayouts/slideLayout23.xml"/><Relationship Id="rId6" Type="http://schemas.openxmlformats.org/officeDocument/2006/relationships/chart" Target="../charts/chart191.xml"/><Relationship Id="rId5" Type="http://schemas.openxmlformats.org/officeDocument/2006/relationships/chart" Target="../charts/chart190.xml"/><Relationship Id="rId4" Type="http://schemas.openxmlformats.org/officeDocument/2006/relationships/chart" Target="../charts/chart189.xml"/></Relationships>
</file>

<file path=ppt/slides/_rels/slide108.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chart" Target="../charts/chart193.xml"/><Relationship Id="rId7" Type="http://schemas.openxmlformats.org/officeDocument/2006/relationships/chart" Target="../charts/chart195.xml"/><Relationship Id="rId12" Type="http://schemas.openxmlformats.org/officeDocument/2006/relationships/image" Target="../media/image183.svg"/><Relationship Id="rId2" Type="http://schemas.openxmlformats.org/officeDocument/2006/relationships/notesSlide" Target="../notesSlides/notesSlide73.xml"/><Relationship Id="rId1" Type="http://schemas.openxmlformats.org/officeDocument/2006/relationships/slideLayout" Target="../slideLayouts/slideLayout23.xml"/><Relationship Id="rId6" Type="http://schemas.openxmlformats.org/officeDocument/2006/relationships/image" Target="../media/image13.svg"/><Relationship Id="rId11" Type="http://schemas.openxmlformats.org/officeDocument/2006/relationships/image" Target="../media/image182.png"/><Relationship Id="rId5" Type="http://schemas.openxmlformats.org/officeDocument/2006/relationships/image" Target="../media/image12.png"/><Relationship Id="rId10" Type="http://schemas.openxmlformats.org/officeDocument/2006/relationships/image" Target="../media/image181.svg"/><Relationship Id="rId4" Type="http://schemas.openxmlformats.org/officeDocument/2006/relationships/chart" Target="../charts/chart194.xml"/><Relationship Id="rId9" Type="http://schemas.openxmlformats.org/officeDocument/2006/relationships/image" Target="../media/image180.png"/></Relationships>
</file>

<file path=ppt/slides/_rels/slide109.xml.rels><?xml version="1.0" encoding="UTF-8" standalone="yes"?>
<Relationships xmlns="http://schemas.openxmlformats.org/package/2006/relationships"><Relationship Id="rId8" Type="http://schemas.openxmlformats.org/officeDocument/2006/relationships/image" Target="../media/image184.png"/><Relationship Id="rId3" Type="http://schemas.openxmlformats.org/officeDocument/2006/relationships/chart" Target="../charts/chart196.xml"/><Relationship Id="rId7" Type="http://schemas.openxmlformats.org/officeDocument/2006/relationships/image" Target="../media/image171.svg"/><Relationship Id="rId2" Type="http://schemas.openxmlformats.org/officeDocument/2006/relationships/notesSlide" Target="../notesSlides/notesSlide74.xml"/><Relationship Id="rId1" Type="http://schemas.openxmlformats.org/officeDocument/2006/relationships/slideLayout" Target="../slideLayouts/slideLayout23.xml"/><Relationship Id="rId6" Type="http://schemas.openxmlformats.org/officeDocument/2006/relationships/image" Target="../media/image170.png"/><Relationship Id="rId5" Type="http://schemas.openxmlformats.org/officeDocument/2006/relationships/chart" Target="../charts/chart198.xml"/><Relationship Id="rId10" Type="http://schemas.openxmlformats.org/officeDocument/2006/relationships/chart" Target="../charts/chart199.xml"/><Relationship Id="rId4" Type="http://schemas.openxmlformats.org/officeDocument/2006/relationships/chart" Target="../charts/chart197.xml"/><Relationship Id="rId9" Type="http://schemas.openxmlformats.org/officeDocument/2006/relationships/image" Target="../media/image185.svg"/></Relationships>
</file>

<file path=ppt/slides/_rels/slide11.xml.rels><?xml version="1.0" encoding="UTF-8" standalone="yes"?>
<Relationships xmlns="http://schemas.openxmlformats.org/package/2006/relationships"><Relationship Id="rId3" Type="http://schemas.openxmlformats.org/officeDocument/2006/relationships/chart" Target="../charts/chart17.xml"/><Relationship Id="rId7" Type="http://schemas.openxmlformats.org/officeDocument/2006/relationships/chart" Target="../charts/chart21.xml"/><Relationship Id="rId2" Type="http://schemas.openxmlformats.org/officeDocument/2006/relationships/notesSlide" Target="../notesSlides/notesSlide3.xml"/><Relationship Id="rId1" Type="http://schemas.openxmlformats.org/officeDocument/2006/relationships/slideLayout" Target="../slideLayouts/slideLayout19.xml"/><Relationship Id="rId6" Type="http://schemas.openxmlformats.org/officeDocument/2006/relationships/chart" Target="../charts/chart20.xml"/><Relationship Id="rId5" Type="http://schemas.openxmlformats.org/officeDocument/2006/relationships/chart" Target="../charts/chart19.xml"/><Relationship Id="rId4" Type="http://schemas.openxmlformats.org/officeDocument/2006/relationships/chart" Target="../charts/chart18.xml"/></Relationships>
</file>

<file path=ppt/slides/_rels/slide110.xml.rels><?xml version="1.0" encoding="UTF-8" standalone="yes"?>
<Relationships xmlns="http://schemas.openxmlformats.org/package/2006/relationships"><Relationship Id="rId8" Type="http://schemas.openxmlformats.org/officeDocument/2006/relationships/image" Target="../media/image170.png"/><Relationship Id="rId3" Type="http://schemas.openxmlformats.org/officeDocument/2006/relationships/chart" Target="../charts/chart200.xml"/><Relationship Id="rId7" Type="http://schemas.openxmlformats.org/officeDocument/2006/relationships/chart" Target="../charts/chart202.xml"/><Relationship Id="rId2" Type="http://schemas.openxmlformats.org/officeDocument/2006/relationships/notesSlide" Target="../notesSlides/notesSlide75.xml"/><Relationship Id="rId1" Type="http://schemas.openxmlformats.org/officeDocument/2006/relationships/slideLayout" Target="../slideLayouts/slideLayout23.xml"/><Relationship Id="rId6" Type="http://schemas.openxmlformats.org/officeDocument/2006/relationships/image" Target="../media/image13.svg"/><Relationship Id="rId11" Type="http://schemas.openxmlformats.org/officeDocument/2006/relationships/image" Target="../media/image185.svg"/><Relationship Id="rId5" Type="http://schemas.openxmlformats.org/officeDocument/2006/relationships/image" Target="../media/image12.png"/><Relationship Id="rId10" Type="http://schemas.openxmlformats.org/officeDocument/2006/relationships/image" Target="../media/image184.png"/><Relationship Id="rId4" Type="http://schemas.openxmlformats.org/officeDocument/2006/relationships/chart" Target="../charts/chart201.xml"/><Relationship Id="rId9" Type="http://schemas.openxmlformats.org/officeDocument/2006/relationships/image" Target="../media/image171.svg"/></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0.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8.xml.rels><?xml version="1.0" encoding="UTF-8" standalone="yes"?>
<Relationships xmlns="http://schemas.openxmlformats.org/package/2006/relationships"><Relationship Id="rId3" Type="http://schemas.openxmlformats.org/officeDocument/2006/relationships/image" Target="../media/image187.svg"/><Relationship Id="rId2" Type="http://schemas.openxmlformats.org/officeDocument/2006/relationships/image" Target="../media/image186.png"/><Relationship Id="rId1" Type="http://schemas.openxmlformats.org/officeDocument/2006/relationships/slideLayout" Target="../slideLayouts/slideLayout26.xml"/><Relationship Id="rId5" Type="http://schemas.openxmlformats.org/officeDocument/2006/relationships/image" Target="../media/image189.svg"/><Relationship Id="rId4" Type="http://schemas.openxmlformats.org/officeDocument/2006/relationships/image" Target="../media/image188.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2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notesSlide" Target="../notesSlides/notesSlide4.xml"/><Relationship Id="rId1" Type="http://schemas.openxmlformats.org/officeDocument/2006/relationships/slideLayout" Target="../slideLayouts/slideLayout23.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png"/><Relationship Id="rId4" Type="http://schemas.openxmlformats.org/officeDocument/2006/relationships/image" Target="../media/image19.svg"/><Relationship Id="rId9" Type="http://schemas.openxmlformats.org/officeDocument/2006/relationships/image" Target="../media/image24.svg"/></Relationships>
</file>

<file path=ppt/slides/_rels/slide22.xml.rels><?xml version="1.0" encoding="UTF-8" standalone="yes"?>
<Relationships xmlns="http://schemas.openxmlformats.org/package/2006/relationships"><Relationship Id="rId8" Type="http://schemas.openxmlformats.org/officeDocument/2006/relationships/image" Target="../media/image29.svg"/><Relationship Id="rId13" Type="http://schemas.openxmlformats.org/officeDocument/2006/relationships/image" Target="../media/image26.png"/><Relationship Id="rId3" Type="http://schemas.openxmlformats.org/officeDocument/2006/relationships/chart" Target="../charts/chart22.xml"/><Relationship Id="rId7" Type="http://schemas.openxmlformats.org/officeDocument/2006/relationships/image" Target="../media/image28.png"/><Relationship Id="rId12"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23.xml"/><Relationship Id="rId6" Type="http://schemas.openxmlformats.org/officeDocument/2006/relationships/image" Target="../media/image19.svg"/><Relationship Id="rId11" Type="http://schemas.openxmlformats.org/officeDocument/2006/relationships/image" Target="../media/image24.svg"/><Relationship Id="rId5" Type="http://schemas.openxmlformats.org/officeDocument/2006/relationships/image" Target="../media/image18.png"/><Relationship Id="rId10" Type="http://schemas.openxmlformats.org/officeDocument/2006/relationships/image" Target="../media/image23.png"/><Relationship Id="rId4" Type="http://schemas.openxmlformats.org/officeDocument/2006/relationships/chart" Target="../charts/chart23.xml"/><Relationship Id="rId9" Type="http://schemas.openxmlformats.org/officeDocument/2006/relationships/image" Target="../media/image22.png"/><Relationship Id="rId14" Type="http://schemas.openxmlformats.org/officeDocument/2006/relationships/image" Target="../media/image27.svg"/></Relationships>
</file>

<file path=ppt/slides/_rels/slide23.xml.rels><?xml version="1.0" encoding="UTF-8" standalone="yes"?>
<Relationships xmlns="http://schemas.openxmlformats.org/package/2006/relationships"><Relationship Id="rId8" Type="http://schemas.openxmlformats.org/officeDocument/2006/relationships/image" Target="../media/image29.svg"/><Relationship Id="rId13" Type="http://schemas.openxmlformats.org/officeDocument/2006/relationships/image" Target="../media/image26.png"/><Relationship Id="rId3" Type="http://schemas.openxmlformats.org/officeDocument/2006/relationships/chart" Target="../charts/chart24.xml"/><Relationship Id="rId7" Type="http://schemas.openxmlformats.org/officeDocument/2006/relationships/image" Target="../media/image28.png"/><Relationship Id="rId12"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23.xml"/><Relationship Id="rId6" Type="http://schemas.openxmlformats.org/officeDocument/2006/relationships/image" Target="../media/image19.svg"/><Relationship Id="rId11" Type="http://schemas.openxmlformats.org/officeDocument/2006/relationships/image" Target="../media/image24.svg"/><Relationship Id="rId5" Type="http://schemas.openxmlformats.org/officeDocument/2006/relationships/image" Target="../media/image18.png"/><Relationship Id="rId10" Type="http://schemas.openxmlformats.org/officeDocument/2006/relationships/image" Target="../media/image23.png"/><Relationship Id="rId4" Type="http://schemas.openxmlformats.org/officeDocument/2006/relationships/chart" Target="../charts/chart25.xml"/><Relationship Id="rId9" Type="http://schemas.openxmlformats.org/officeDocument/2006/relationships/image" Target="../media/image22.png"/><Relationship Id="rId14" Type="http://schemas.openxmlformats.org/officeDocument/2006/relationships/image" Target="../media/image27.svg"/></Relationships>
</file>

<file path=ppt/slides/_rels/slide24.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chart" Target="../charts/chart26.xml"/><Relationship Id="rId7" Type="http://schemas.openxmlformats.org/officeDocument/2006/relationships/chart" Target="../charts/chart30.xml"/><Relationship Id="rId2" Type="http://schemas.openxmlformats.org/officeDocument/2006/relationships/notesSlide" Target="../notesSlides/notesSlide7.xml"/><Relationship Id="rId1" Type="http://schemas.openxmlformats.org/officeDocument/2006/relationships/slideLayout" Target="../slideLayouts/slideLayout23.xml"/><Relationship Id="rId6" Type="http://schemas.openxmlformats.org/officeDocument/2006/relationships/chart" Target="../charts/chart29.xml"/><Relationship Id="rId5" Type="http://schemas.openxmlformats.org/officeDocument/2006/relationships/chart" Target="../charts/chart28.xml"/><Relationship Id="rId10" Type="http://schemas.microsoft.com/office/2007/relationships/hdphoto" Target="../media/hdphoto1.wdp"/><Relationship Id="rId4" Type="http://schemas.openxmlformats.org/officeDocument/2006/relationships/chart" Target="../charts/chart27.xml"/><Relationship Id="rId9" Type="http://schemas.openxmlformats.org/officeDocument/2006/relationships/image" Target="../media/image30.png"/></Relationships>
</file>

<file path=ppt/slides/_rels/slide25.xml.rels><?xml version="1.0" encoding="UTF-8" standalone="yes"?>
<Relationships xmlns="http://schemas.openxmlformats.org/package/2006/relationships"><Relationship Id="rId8" Type="http://schemas.openxmlformats.org/officeDocument/2006/relationships/image" Target="../media/image36.svg"/><Relationship Id="rId13" Type="http://schemas.openxmlformats.org/officeDocument/2006/relationships/image" Target="../media/image41.png"/><Relationship Id="rId3" Type="http://schemas.openxmlformats.org/officeDocument/2006/relationships/image" Target="../media/image31.png"/><Relationship Id="rId7" Type="http://schemas.openxmlformats.org/officeDocument/2006/relationships/image" Target="../media/image35.png"/><Relationship Id="rId12" Type="http://schemas.openxmlformats.org/officeDocument/2006/relationships/image" Target="../media/image40.svg"/><Relationship Id="rId2" Type="http://schemas.openxmlformats.org/officeDocument/2006/relationships/notesSlide" Target="../notesSlides/notesSlide8.xml"/><Relationship Id="rId1" Type="http://schemas.openxmlformats.org/officeDocument/2006/relationships/slideLayout" Target="../slideLayouts/slideLayout23.xml"/><Relationship Id="rId6" Type="http://schemas.openxmlformats.org/officeDocument/2006/relationships/image" Target="../media/image34.svg"/><Relationship Id="rId11" Type="http://schemas.openxmlformats.org/officeDocument/2006/relationships/image" Target="../media/image39.png"/><Relationship Id="rId5" Type="http://schemas.openxmlformats.org/officeDocument/2006/relationships/image" Target="../media/image33.png"/><Relationship Id="rId10" Type="http://schemas.openxmlformats.org/officeDocument/2006/relationships/image" Target="../media/image38.svg"/><Relationship Id="rId4" Type="http://schemas.openxmlformats.org/officeDocument/2006/relationships/image" Target="../media/image32.svg"/><Relationship Id="rId9" Type="http://schemas.openxmlformats.org/officeDocument/2006/relationships/image" Target="../media/image37.png"/></Relationships>
</file>

<file path=ppt/slides/_rels/slide26.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49.svg"/><Relationship Id="rId3" Type="http://schemas.openxmlformats.org/officeDocument/2006/relationships/chart" Target="../charts/chart32.xml"/><Relationship Id="rId7" Type="http://schemas.openxmlformats.org/officeDocument/2006/relationships/image" Target="../media/image44.png"/><Relationship Id="rId12" Type="http://schemas.openxmlformats.org/officeDocument/2006/relationships/image" Target="../media/image48.png"/><Relationship Id="rId2" Type="http://schemas.openxmlformats.org/officeDocument/2006/relationships/notesSlide" Target="../notesSlides/notesSlide9.xml"/><Relationship Id="rId1" Type="http://schemas.openxmlformats.org/officeDocument/2006/relationships/slideLayout" Target="../slideLayouts/slideLayout23.xml"/><Relationship Id="rId6" Type="http://schemas.openxmlformats.org/officeDocument/2006/relationships/image" Target="../media/image43.svg"/><Relationship Id="rId11" Type="http://schemas.openxmlformats.org/officeDocument/2006/relationships/image" Target="../media/image47.svg"/><Relationship Id="rId5" Type="http://schemas.openxmlformats.org/officeDocument/2006/relationships/image" Target="../media/image42.png"/><Relationship Id="rId15" Type="http://schemas.openxmlformats.org/officeDocument/2006/relationships/image" Target="../media/image51.svg"/><Relationship Id="rId10" Type="http://schemas.openxmlformats.org/officeDocument/2006/relationships/image" Target="../media/image46.png"/><Relationship Id="rId4" Type="http://schemas.openxmlformats.org/officeDocument/2006/relationships/chart" Target="../charts/chart33.xml"/><Relationship Id="rId9" Type="http://schemas.openxmlformats.org/officeDocument/2006/relationships/image" Target="../media/image41.png"/><Relationship Id="rId14" Type="http://schemas.openxmlformats.org/officeDocument/2006/relationships/image" Target="../media/image50.png"/></Relationships>
</file>

<file path=ppt/slides/_rels/slide27.xml.rels><?xml version="1.0" encoding="UTF-8" standalone="yes"?>
<Relationships xmlns="http://schemas.openxmlformats.org/package/2006/relationships"><Relationship Id="rId8" Type="http://schemas.openxmlformats.org/officeDocument/2006/relationships/image" Target="../media/image41.png"/><Relationship Id="rId13" Type="http://schemas.openxmlformats.org/officeDocument/2006/relationships/image" Target="../media/image50.png"/><Relationship Id="rId3" Type="http://schemas.openxmlformats.org/officeDocument/2006/relationships/chart" Target="../charts/chart34.xml"/><Relationship Id="rId7" Type="http://schemas.openxmlformats.org/officeDocument/2006/relationships/image" Target="../media/image45.svg"/><Relationship Id="rId12" Type="http://schemas.openxmlformats.org/officeDocument/2006/relationships/image" Target="../media/image49.svg"/><Relationship Id="rId2" Type="http://schemas.openxmlformats.org/officeDocument/2006/relationships/notesSlide" Target="../notesSlides/notesSlide10.xml"/><Relationship Id="rId1" Type="http://schemas.openxmlformats.org/officeDocument/2006/relationships/slideLayout" Target="../slideLayouts/slideLayout23.xml"/><Relationship Id="rId6" Type="http://schemas.openxmlformats.org/officeDocument/2006/relationships/image" Target="../media/image44.png"/><Relationship Id="rId11" Type="http://schemas.openxmlformats.org/officeDocument/2006/relationships/image" Target="../media/image48.png"/><Relationship Id="rId5" Type="http://schemas.openxmlformats.org/officeDocument/2006/relationships/image" Target="../media/image43.svg"/><Relationship Id="rId15" Type="http://schemas.openxmlformats.org/officeDocument/2006/relationships/chart" Target="../charts/chart35.xml"/><Relationship Id="rId10" Type="http://schemas.openxmlformats.org/officeDocument/2006/relationships/image" Target="../media/image47.svg"/><Relationship Id="rId4" Type="http://schemas.openxmlformats.org/officeDocument/2006/relationships/image" Target="../media/image42.png"/><Relationship Id="rId9" Type="http://schemas.openxmlformats.org/officeDocument/2006/relationships/image" Target="../media/image46.png"/><Relationship Id="rId14" Type="http://schemas.openxmlformats.org/officeDocument/2006/relationships/image" Target="../media/image51.sv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image" Target="../media/image53.svg"/><Relationship Id="rId7" Type="http://schemas.openxmlformats.org/officeDocument/2006/relationships/image" Target="../media/image57.svg"/><Relationship Id="rId2" Type="http://schemas.openxmlformats.org/officeDocument/2006/relationships/image" Target="../media/image52.png"/><Relationship Id="rId1" Type="http://schemas.openxmlformats.org/officeDocument/2006/relationships/slideLayout" Target="../slideLayouts/slideLayout28.xml"/><Relationship Id="rId6" Type="http://schemas.openxmlformats.org/officeDocument/2006/relationships/image" Target="../media/image56.png"/><Relationship Id="rId5" Type="http://schemas.openxmlformats.org/officeDocument/2006/relationships/image" Target="../media/image55.svg"/><Relationship Id="rId4" Type="http://schemas.openxmlformats.org/officeDocument/2006/relationships/image" Target="../media/image54.png"/></Relationships>
</file>

<file path=ppt/slides/_rels/slide3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Layout" Target="../slideLayouts/slideLayout23.xml"/><Relationship Id="rId5" Type="http://schemas.openxmlformats.org/officeDocument/2006/relationships/image" Target="../media/image59.svg"/><Relationship Id="rId4" Type="http://schemas.openxmlformats.org/officeDocument/2006/relationships/image" Target="../media/image58.png"/></Relationships>
</file>

<file path=ppt/slides/_rels/slide32.xml.rels><?xml version="1.0" encoding="UTF-8" standalone="yes"?>
<Relationships xmlns="http://schemas.openxmlformats.org/package/2006/relationships"><Relationship Id="rId8" Type="http://schemas.openxmlformats.org/officeDocument/2006/relationships/chart" Target="../charts/chart39.xml"/><Relationship Id="rId3" Type="http://schemas.openxmlformats.org/officeDocument/2006/relationships/chart" Target="../charts/chart36.xml"/><Relationship Id="rId7" Type="http://schemas.openxmlformats.org/officeDocument/2006/relationships/chart" Target="../charts/chart38.xml"/><Relationship Id="rId2" Type="http://schemas.openxmlformats.org/officeDocument/2006/relationships/notesSlide" Target="../notesSlides/notesSlide12.xml"/><Relationship Id="rId1" Type="http://schemas.openxmlformats.org/officeDocument/2006/relationships/slideLayout" Target="../slideLayouts/slideLayout23.xml"/><Relationship Id="rId6" Type="http://schemas.openxmlformats.org/officeDocument/2006/relationships/image" Target="../media/image53.svg"/><Relationship Id="rId5" Type="http://schemas.openxmlformats.org/officeDocument/2006/relationships/image" Target="../media/image52.png"/><Relationship Id="rId4" Type="http://schemas.openxmlformats.org/officeDocument/2006/relationships/chart" Target="../charts/chart37.xml"/><Relationship Id="rId9" Type="http://schemas.openxmlformats.org/officeDocument/2006/relationships/chart" Target="../charts/chart40.xml"/></Relationships>
</file>

<file path=ppt/slides/_rels/slide33.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chart" Target="../charts/chart43.xml"/><Relationship Id="rId2" Type="http://schemas.openxmlformats.org/officeDocument/2006/relationships/notesSlide" Target="../notesSlides/notesSlide13.xml"/><Relationship Id="rId1" Type="http://schemas.openxmlformats.org/officeDocument/2006/relationships/slideLayout" Target="../slideLayouts/slideLayout23.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53.svg"/></Relationships>
</file>

<file path=ppt/slides/_rels/slide34.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chart" Target="../charts/chart46.xml"/><Relationship Id="rId2" Type="http://schemas.openxmlformats.org/officeDocument/2006/relationships/notesSlide" Target="../notesSlides/notesSlide14.xml"/><Relationship Id="rId1" Type="http://schemas.openxmlformats.org/officeDocument/2006/relationships/slideLayout" Target="../slideLayouts/slideLayout23.xml"/><Relationship Id="rId6" Type="http://schemas.openxmlformats.org/officeDocument/2006/relationships/chart" Target="../charts/chart45.xml"/><Relationship Id="rId5" Type="http://schemas.openxmlformats.org/officeDocument/2006/relationships/chart" Target="../charts/chart44.xml"/><Relationship Id="rId4" Type="http://schemas.openxmlformats.org/officeDocument/2006/relationships/image" Target="../media/image53.svg"/></Relationships>
</file>

<file path=ppt/slides/_rels/slide3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5.xml"/><Relationship Id="rId1" Type="http://schemas.openxmlformats.org/officeDocument/2006/relationships/slideLayout" Target="../slideLayouts/slideLayout23.xml"/><Relationship Id="rId5" Type="http://schemas.openxmlformats.org/officeDocument/2006/relationships/chart" Target="../charts/chart47.xml"/><Relationship Id="rId4" Type="http://schemas.openxmlformats.org/officeDocument/2006/relationships/image" Target="../media/image53.svg"/></Relationships>
</file>

<file path=ppt/slides/_rels/slide3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6.xml"/><Relationship Id="rId1" Type="http://schemas.openxmlformats.org/officeDocument/2006/relationships/slideLayout" Target="../slideLayouts/slideLayout23.xml"/><Relationship Id="rId5" Type="http://schemas.openxmlformats.org/officeDocument/2006/relationships/chart" Target="../charts/chart48.xml"/><Relationship Id="rId4" Type="http://schemas.openxmlformats.org/officeDocument/2006/relationships/image" Target="../media/image53.svg"/></Relationships>
</file>

<file path=ppt/slides/_rels/slide37.xml.rels><?xml version="1.0" encoding="UTF-8" standalone="yes"?>
<Relationships xmlns="http://schemas.openxmlformats.org/package/2006/relationships"><Relationship Id="rId8" Type="http://schemas.openxmlformats.org/officeDocument/2006/relationships/image" Target="../media/image63.svg"/><Relationship Id="rId13" Type="http://schemas.openxmlformats.org/officeDocument/2006/relationships/image" Target="../media/image68.png"/><Relationship Id="rId3" Type="http://schemas.openxmlformats.org/officeDocument/2006/relationships/image" Target="../media/image52.png"/><Relationship Id="rId7" Type="http://schemas.openxmlformats.org/officeDocument/2006/relationships/image" Target="../media/image62.png"/><Relationship Id="rId12" Type="http://schemas.openxmlformats.org/officeDocument/2006/relationships/image" Target="../media/image67.svg"/><Relationship Id="rId2" Type="http://schemas.openxmlformats.org/officeDocument/2006/relationships/notesSlide" Target="../notesSlides/notesSlide17.xml"/><Relationship Id="rId1" Type="http://schemas.openxmlformats.org/officeDocument/2006/relationships/slideLayout" Target="../slideLayouts/slideLayout23.xml"/><Relationship Id="rId6" Type="http://schemas.openxmlformats.org/officeDocument/2006/relationships/image" Target="../media/image61.svg"/><Relationship Id="rId11" Type="http://schemas.openxmlformats.org/officeDocument/2006/relationships/image" Target="../media/image66.png"/><Relationship Id="rId5" Type="http://schemas.openxmlformats.org/officeDocument/2006/relationships/image" Target="../media/image60.png"/><Relationship Id="rId15" Type="http://schemas.openxmlformats.org/officeDocument/2006/relationships/image" Target="../media/image70.png"/><Relationship Id="rId10" Type="http://schemas.openxmlformats.org/officeDocument/2006/relationships/image" Target="../media/image65.svg"/><Relationship Id="rId4" Type="http://schemas.openxmlformats.org/officeDocument/2006/relationships/image" Target="../media/image53.svg"/><Relationship Id="rId9" Type="http://schemas.openxmlformats.org/officeDocument/2006/relationships/image" Target="../media/image64.png"/><Relationship Id="rId14" Type="http://schemas.openxmlformats.org/officeDocument/2006/relationships/image" Target="../media/image69.svg"/></Relationships>
</file>

<file path=ppt/slides/_rels/slide38.xml.rels><?xml version="1.0" encoding="UTF-8" standalone="yes"?>
<Relationships xmlns="http://schemas.openxmlformats.org/package/2006/relationships"><Relationship Id="rId8" Type="http://schemas.openxmlformats.org/officeDocument/2006/relationships/image" Target="../media/image63.svg"/><Relationship Id="rId13" Type="http://schemas.openxmlformats.org/officeDocument/2006/relationships/image" Target="../media/image65.svg"/><Relationship Id="rId3" Type="http://schemas.openxmlformats.org/officeDocument/2006/relationships/chart" Target="../charts/chart49.xml"/><Relationship Id="rId7" Type="http://schemas.openxmlformats.org/officeDocument/2006/relationships/image" Target="../media/image62.png"/><Relationship Id="rId12" Type="http://schemas.openxmlformats.org/officeDocument/2006/relationships/image" Target="../media/image64.png"/><Relationship Id="rId17" Type="http://schemas.openxmlformats.org/officeDocument/2006/relationships/image" Target="../media/image69.svg"/><Relationship Id="rId2" Type="http://schemas.openxmlformats.org/officeDocument/2006/relationships/notesSlide" Target="../notesSlides/notesSlide18.xml"/><Relationship Id="rId16" Type="http://schemas.openxmlformats.org/officeDocument/2006/relationships/image" Target="../media/image68.png"/><Relationship Id="rId1" Type="http://schemas.openxmlformats.org/officeDocument/2006/relationships/slideLayout" Target="../slideLayouts/slideLayout23.xml"/><Relationship Id="rId6" Type="http://schemas.openxmlformats.org/officeDocument/2006/relationships/chart" Target="../charts/chart50.xml"/><Relationship Id="rId11" Type="http://schemas.openxmlformats.org/officeDocument/2006/relationships/image" Target="../media/image61.svg"/><Relationship Id="rId5" Type="http://schemas.openxmlformats.org/officeDocument/2006/relationships/image" Target="../media/image53.svg"/><Relationship Id="rId15" Type="http://schemas.openxmlformats.org/officeDocument/2006/relationships/image" Target="../media/image67.svg"/><Relationship Id="rId10" Type="http://schemas.openxmlformats.org/officeDocument/2006/relationships/image" Target="../media/image60.png"/><Relationship Id="rId4" Type="http://schemas.openxmlformats.org/officeDocument/2006/relationships/image" Target="../media/image52.png"/><Relationship Id="rId9" Type="http://schemas.openxmlformats.org/officeDocument/2006/relationships/image" Target="../media/image70.png"/><Relationship Id="rId14" Type="http://schemas.openxmlformats.org/officeDocument/2006/relationships/image" Target="../media/image66.png"/></Relationships>
</file>

<file path=ppt/slides/_rels/slide39.xml.rels><?xml version="1.0" encoding="UTF-8" standalone="yes"?>
<Relationships xmlns="http://schemas.openxmlformats.org/package/2006/relationships"><Relationship Id="rId8" Type="http://schemas.openxmlformats.org/officeDocument/2006/relationships/image" Target="../media/image63.svg"/><Relationship Id="rId13" Type="http://schemas.openxmlformats.org/officeDocument/2006/relationships/image" Target="../media/image65.svg"/><Relationship Id="rId3" Type="http://schemas.openxmlformats.org/officeDocument/2006/relationships/chart" Target="../charts/chart51.xml"/><Relationship Id="rId7" Type="http://schemas.openxmlformats.org/officeDocument/2006/relationships/image" Target="../media/image62.png"/><Relationship Id="rId12" Type="http://schemas.openxmlformats.org/officeDocument/2006/relationships/image" Target="../media/image64.png"/><Relationship Id="rId17" Type="http://schemas.openxmlformats.org/officeDocument/2006/relationships/image" Target="../media/image69.svg"/><Relationship Id="rId2" Type="http://schemas.openxmlformats.org/officeDocument/2006/relationships/notesSlide" Target="../notesSlides/notesSlide19.xml"/><Relationship Id="rId16" Type="http://schemas.openxmlformats.org/officeDocument/2006/relationships/image" Target="../media/image68.png"/><Relationship Id="rId1" Type="http://schemas.openxmlformats.org/officeDocument/2006/relationships/slideLayout" Target="../slideLayouts/slideLayout23.xml"/><Relationship Id="rId6" Type="http://schemas.openxmlformats.org/officeDocument/2006/relationships/chart" Target="../charts/chart52.xml"/><Relationship Id="rId11" Type="http://schemas.openxmlformats.org/officeDocument/2006/relationships/image" Target="../media/image61.svg"/><Relationship Id="rId5" Type="http://schemas.openxmlformats.org/officeDocument/2006/relationships/image" Target="../media/image53.svg"/><Relationship Id="rId15" Type="http://schemas.openxmlformats.org/officeDocument/2006/relationships/image" Target="../media/image67.svg"/><Relationship Id="rId10" Type="http://schemas.openxmlformats.org/officeDocument/2006/relationships/image" Target="../media/image60.png"/><Relationship Id="rId4" Type="http://schemas.openxmlformats.org/officeDocument/2006/relationships/image" Target="../media/image52.png"/><Relationship Id="rId9" Type="http://schemas.openxmlformats.org/officeDocument/2006/relationships/image" Target="../media/image70.png"/><Relationship Id="rId14" Type="http://schemas.openxmlformats.org/officeDocument/2006/relationships/image" Target="../media/image66.png"/></Relationships>
</file>

<file path=ppt/slides/_rels/slide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8.xml"/></Relationships>
</file>

<file path=ppt/slides/_rels/slide40.xml.rels><?xml version="1.0" encoding="UTF-8" standalone="yes"?>
<Relationships xmlns="http://schemas.openxmlformats.org/package/2006/relationships"><Relationship Id="rId8" Type="http://schemas.openxmlformats.org/officeDocument/2006/relationships/chart" Target="../charts/chart58.xml"/><Relationship Id="rId3" Type="http://schemas.openxmlformats.org/officeDocument/2006/relationships/chart" Target="../charts/chart53.xml"/><Relationship Id="rId7" Type="http://schemas.openxmlformats.org/officeDocument/2006/relationships/chart" Target="../charts/chart57.xml"/><Relationship Id="rId2" Type="http://schemas.openxmlformats.org/officeDocument/2006/relationships/notesSlide" Target="../notesSlides/notesSlide20.xml"/><Relationship Id="rId1" Type="http://schemas.openxmlformats.org/officeDocument/2006/relationships/slideLayout" Target="../slideLayouts/slideLayout23.xml"/><Relationship Id="rId6" Type="http://schemas.openxmlformats.org/officeDocument/2006/relationships/chart" Target="../charts/chart56.xml"/><Relationship Id="rId11" Type="http://schemas.openxmlformats.org/officeDocument/2006/relationships/image" Target="../media/image70.png"/><Relationship Id="rId5" Type="http://schemas.openxmlformats.org/officeDocument/2006/relationships/chart" Target="../charts/chart55.xml"/><Relationship Id="rId10" Type="http://schemas.openxmlformats.org/officeDocument/2006/relationships/image" Target="../media/image53.svg"/><Relationship Id="rId4" Type="http://schemas.openxmlformats.org/officeDocument/2006/relationships/chart" Target="../charts/chart54.xml"/><Relationship Id="rId9" Type="http://schemas.openxmlformats.org/officeDocument/2006/relationships/image" Target="../media/image52.png"/></Relationships>
</file>

<file path=ppt/slides/_rels/slide41.xml.rels><?xml version="1.0" encoding="UTF-8" standalone="yes"?>
<Relationships xmlns="http://schemas.openxmlformats.org/package/2006/relationships"><Relationship Id="rId8" Type="http://schemas.openxmlformats.org/officeDocument/2006/relationships/image" Target="../media/image74.svg"/><Relationship Id="rId13" Type="http://schemas.openxmlformats.org/officeDocument/2006/relationships/image" Target="../media/image77.png"/><Relationship Id="rId3" Type="http://schemas.openxmlformats.org/officeDocument/2006/relationships/image" Target="../media/image52.png"/><Relationship Id="rId7" Type="http://schemas.openxmlformats.org/officeDocument/2006/relationships/image" Target="../media/image73.png"/><Relationship Id="rId12" Type="http://schemas.openxmlformats.org/officeDocument/2006/relationships/image" Target="../media/image51.svg"/><Relationship Id="rId2" Type="http://schemas.openxmlformats.org/officeDocument/2006/relationships/notesSlide" Target="../notesSlides/notesSlide21.xml"/><Relationship Id="rId1" Type="http://schemas.openxmlformats.org/officeDocument/2006/relationships/slideLayout" Target="../slideLayouts/slideLayout23.xml"/><Relationship Id="rId6" Type="http://schemas.openxmlformats.org/officeDocument/2006/relationships/image" Target="../media/image72.svg"/><Relationship Id="rId11" Type="http://schemas.openxmlformats.org/officeDocument/2006/relationships/image" Target="../media/image50.png"/><Relationship Id="rId5" Type="http://schemas.openxmlformats.org/officeDocument/2006/relationships/image" Target="../media/image71.png"/><Relationship Id="rId10" Type="http://schemas.openxmlformats.org/officeDocument/2006/relationships/image" Target="../media/image76.svg"/><Relationship Id="rId4" Type="http://schemas.openxmlformats.org/officeDocument/2006/relationships/image" Target="../media/image53.svg"/><Relationship Id="rId9" Type="http://schemas.openxmlformats.org/officeDocument/2006/relationships/image" Target="../media/image75.png"/><Relationship Id="rId14" Type="http://schemas.openxmlformats.org/officeDocument/2006/relationships/image" Target="../media/image78.svg"/></Relationships>
</file>

<file path=ppt/slides/_rels/slide42.xml.rels><?xml version="1.0" encoding="UTF-8" standalone="yes"?>
<Relationships xmlns="http://schemas.openxmlformats.org/package/2006/relationships"><Relationship Id="rId8" Type="http://schemas.openxmlformats.org/officeDocument/2006/relationships/image" Target="../media/image74.svg"/><Relationship Id="rId13" Type="http://schemas.openxmlformats.org/officeDocument/2006/relationships/image" Target="../media/image75.png"/><Relationship Id="rId3" Type="http://schemas.openxmlformats.org/officeDocument/2006/relationships/chart" Target="../charts/chart59.xml"/><Relationship Id="rId7" Type="http://schemas.openxmlformats.org/officeDocument/2006/relationships/image" Target="../media/image73.png"/><Relationship Id="rId12" Type="http://schemas.openxmlformats.org/officeDocument/2006/relationships/image" Target="../media/image78.svg"/><Relationship Id="rId2" Type="http://schemas.openxmlformats.org/officeDocument/2006/relationships/notesSlide" Target="../notesSlides/notesSlide22.xml"/><Relationship Id="rId16" Type="http://schemas.openxmlformats.org/officeDocument/2006/relationships/image" Target="../media/image51.svg"/><Relationship Id="rId1" Type="http://schemas.openxmlformats.org/officeDocument/2006/relationships/slideLayout" Target="../slideLayouts/slideLayout23.xml"/><Relationship Id="rId6" Type="http://schemas.openxmlformats.org/officeDocument/2006/relationships/image" Target="../media/image53.svg"/><Relationship Id="rId11" Type="http://schemas.openxmlformats.org/officeDocument/2006/relationships/image" Target="../media/image77.png"/><Relationship Id="rId5" Type="http://schemas.openxmlformats.org/officeDocument/2006/relationships/image" Target="../media/image52.png"/><Relationship Id="rId15" Type="http://schemas.openxmlformats.org/officeDocument/2006/relationships/image" Target="../media/image50.png"/><Relationship Id="rId10" Type="http://schemas.openxmlformats.org/officeDocument/2006/relationships/image" Target="../media/image72.svg"/><Relationship Id="rId4" Type="http://schemas.openxmlformats.org/officeDocument/2006/relationships/chart" Target="../charts/chart60.xml"/><Relationship Id="rId9" Type="http://schemas.openxmlformats.org/officeDocument/2006/relationships/image" Target="../media/image71.png"/><Relationship Id="rId14" Type="http://schemas.openxmlformats.org/officeDocument/2006/relationships/image" Target="../media/image76.svg"/></Relationships>
</file>

<file path=ppt/slides/_rels/slide43.xml.rels><?xml version="1.0" encoding="UTF-8" standalone="yes"?>
<Relationships xmlns="http://schemas.openxmlformats.org/package/2006/relationships"><Relationship Id="rId8" Type="http://schemas.openxmlformats.org/officeDocument/2006/relationships/image" Target="../media/image74.svg"/><Relationship Id="rId13" Type="http://schemas.openxmlformats.org/officeDocument/2006/relationships/image" Target="../media/image75.png"/><Relationship Id="rId3" Type="http://schemas.openxmlformats.org/officeDocument/2006/relationships/chart" Target="../charts/chart61.xml"/><Relationship Id="rId7" Type="http://schemas.openxmlformats.org/officeDocument/2006/relationships/image" Target="../media/image73.png"/><Relationship Id="rId12" Type="http://schemas.openxmlformats.org/officeDocument/2006/relationships/image" Target="../media/image78.svg"/><Relationship Id="rId2" Type="http://schemas.openxmlformats.org/officeDocument/2006/relationships/notesSlide" Target="../notesSlides/notesSlide23.xml"/><Relationship Id="rId16" Type="http://schemas.openxmlformats.org/officeDocument/2006/relationships/image" Target="../media/image51.svg"/><Relationship Id="rId1" Type="http://schemas.openxmlformats.org/officeDocument/2006/relationships/slideLayout" Target="../slideLayouts/slideLayout23.xml"/><Relationship Id="rId6" Type="http://schemas.openxmlformats.org/officeDocument/2006/relationships/chart" Target="../charts/chart62.xml"/><Relationship Id="rId11" Type="http://schemas.openxmlformats.org/officeDocument/2006/relationships/image" Target="../media/image77.png"/><Relationship Id="rId5" Type="http://schemas.openxmlformats.org/officeDocument/2006/relationships/image" Target="../media/image53.svg"/><Relationship Id="rId15" Type="http://schemas.openxmlformats.org/officeDocument/2006/relationships/image" Target="../media/image50.png"/><Relationship Id="rId10" Type="http://schemas.openxmlformats.org/officeDocument/2006/relationships/image" Target="../media/image72.svg"/><Relationship Id="rId4" Type="http://schemas.openxmlformats.org/officeDocument/2006/relationships/image" Target="../media/image52.png"/><Relationship Id="rId9" Type="http://schemas.openxmlformats.org/officeDocument/2006/relationships/image" Target="../media/image71.png"/><Relationship Id="rId14" Type="http://schemas.openxmlformats.org/officeDocument/2006/relationships/image" Target="../media/image76.svg"/></Relationships>
</file>

<file path=ppt/slides/_rels/slide44.xml.rels><?xml version="1.0" encoding="UTF-8" standalone="yes"?>
<Relationships xmlns="http://schemas.openxmlformats.org/package/2006/relationships"><Relationship Id="rId8" Type="http://schemas.openxmlformats.org/officeDocument/2006/relationships/image" Target="../media/image74.svg"/><Relationship Id="rId13" Type="http://schemas.openxmlformats.org/officeDocument/2006/relationships/image" Target="../media/image75.png"/><Relationship Id="rId3" Type="http://schemas.openxmlformats.org/officeDocument/2006/relationships/chart" Target="../charts/chart63.xml"/><Relationship Id="rId7" Type="http://schemas.openxmlformats.org/officeDocument/2006/relationships/image" Target="../media/image73.png"/><Relationship Id="rId12" Type="http://schemas.openxmlformats.org/officeDocument/2006/relationships/image" Target="../media/image78.svg"/><Relationship Id="rId2" Type="http://schemas.openxmlformats.org/officeDocument/2006/relationships/notesSlide" Target="../notesSlides/notesSlide24.xml"/><Relationship Id="rId16" Type="http://schemas.openxmlformats.org/officeDocument/2006/relationships/image" Target="../media/image51.svg"/><Relationship Id="rId1" Type="http://schemas.openxmlformats.org/officeDocument/2006/relationships/slideLayout" Target="../slideLayouts/slideLayout23.xml"/><Relationship Id="rId6" Type="http://schemas.openxmlformats.org/officeDocument/2006/relationships/chart" Target="../charts/chart64.xml"/><Relationship Id="rId11" Type="http://schemas.openxmlformats.org/officeDocument/2006/relationships/image" Target="../media/image77.png"/><Relationship Id="rId5" Type="http://schemas.openxmlformats.org/officeDocument/2006/relationships/image" Target="../media/image53.svg"/><Relationship Id="rId15" Type="http://schemas.openxmlformats.org/officeDocument/2006/relationships/image" Target="../media/image50.png"/><Relationship Id="rId10" Type="http://schemas.openxmlformats.org/officeDocument/2006/relationships/image" Target="../media/image72.svg"/><Relationship Id="rId4" Type="http://schemas.openxmlformats.org/officeDocument/2006/relationships/image" Target="../media/image52.png"/><Relationship Id="rId9" Type="http://schemas.openxmlformats.org/officeDocument/2006/relationships/image" Target="../media/image71.png"/><Relationship Id="rId14" Type="http://schemas.openxmlformats.org/officeDocument/2006/relationships/image" Target="../media/image76.svg"/></Relationships>
</file>

<file path=ppt/slides/_rels/slide45.xml.rels><?xml version="1.0" encoding="UTF-8" standalone="yes"?>
<Relationships xmlns="http://schemas.openxmlformats.org/package/2006/relationships"><Relationship Id="rId8" Type="http://schemas.openxmlformats.org/officeDocument/2006/relationships/chart" Target="../charts/chart68.xml"/><Relationship Id="rId3" Type="http://schemas.openxmlformats.org/officeDocument/2006/relationships/chart" Target="../charts/chart65.xml"/><Relationship Id="rId7" Type="http://schemas.openxmlformats.org/officeDocument/2006/relationships/chart" Target="../charts/chart67.xml"/><Relationship Id="rId2" Type="http://schemas.openxmlformats.org/officeDocument/2006/relationships/notesSlide" Target="../notesSlides/notesSlide25.xml"/><Relationship Id="rId1" Type="http://schemas.openxmlformats.org/officeDocument/2006/relationships/slideLayout" Target="../slideLayouts/slideLayout23.xml"/><Relationship Id="rId6" Type="http://schemas.openxmlformats.org/officeDocument/2006/relationships/chart" Target="../charts/chart66.xml"/><Relationship Id="rId5" Type="http://schemas.openxmlformats.org/officeDocument/2006/relationships/image" Target="../media/image53.svg"/><Relationship Id="rId10" Type="http://schemas.openxmlformats.org/officeDocument/2006/relationships/chart" Target="../charts/chart70.xml"/><Relationship Id="rId4" Type="http://schemas.openxmlformats.org/officeDocument/2006/relationships/image" Target="../media/image52.png"/><Relationship Id="rId9" Type="http://schemas.openxmlformats.org/officeDocument/2006/relationships/chart" Target="../charts/chart69.xml"/></Relationships>
</file>

<file path=ppt/slides/_rels/slide46.xml.rels><?xml version="1.0" encoding="UTF-8" standalone="yes"?>
<Relationships xmlns="http://schemas.openxmlformats.org/package/2006/relationships"><Relationship Id="rId8" Type="http://schemas.openxmlformats.org/officeDocument/2006/relationships/chart" Target="../charts/chart74.xml"/><Relationship Id="rId13" Type="http://schemas.openxmlformats.org/officeDocument/2006/relationships/chart" Target="../charts/chart79.xml"/><Relationship Id="rId18" Type="http://schemas.openxmlformats.org/officeDocument/2006/relationships/image" Target="../media/image82.svg"/><Relationship Id="rId3" Type="http://schemas.openxmlformats.org/officeDocument/2006/relationships/image" Target="../media/image52.png"/><Relationship Id="rId7" Type="http://schemas.openxmlformats.org/officeDocument/2006/relationships/chart" Target="../charts/chart73.xml"/><Relationship Id="rId12" Type="http://schemas.openxmlformats.org/officeDocument/2006/relationships/chart" Target="../charts/chart78.xml"/><Relationship Id="rId17" Type="http://schemas.openxmlformats.org/officeDocument/2006/relationships/image" Target="../media/image81.png"/><Relationship Id="rId2" Type="http://schemas.openxmlformats.org/officeDocument/2006/relationships/notesSlide" Target="../notesSlides/notesSlide26.xml"/><Relationship Id="rId16" Type="http://schemas.openxmlformats.org/officeDocument/2006/relationships/image" Target="../media/image80.svg"/><Relationship Id="rId20" Type="http://schemas.openxmlformats.org/officeDocument/2006/relationships/image" Target="../media/image84.svg"/><Relationship Id="rId1" Type="http://schemas.openxmlformats.org/officeDocument/2006/relationships/slideLayout" Target="../slideLayouts/slideLayout23.xml"/><Relationship Id="rId6" Type="http://schemas.openxmlformats.org/officeDocument/2006/relationships/chart" Target="../charts/chart72.xml"/><Relationship Id="rId11" Type="http://schemas.openxmlformats.org/officeDocument/2006/relationships/chart" Target="../charts/chart77.xml"/><Relationship Id="rId5" Type="http://schemas.openxmlformats.org/officeDocument/2006/relationships/chart" Target="../charts/chart71.xml"/><Relationship Id="rId15" Type="http://schemas.openxmlformats.org/officeDocument/2006/relationships/image" Target="../media/image79.png"/><Relationship Id="rId10" Type="http://schemas.openxmlformats.org/officeDocument/2006/relationships/chart" Target="../charts/chart76.xml"/><Relationship Id="rId19" Type="http://schemas.openxmlformats.org/officeDocument/2006/relationships/image" Target="../media/image83.png"/><Relationship Id="rId4" Type="http://schemas.openxmlformats.org/officeDocument/2006/relationships/image" Target="../media/image53.svg"/><Relationship Id="rId9" Type="http://schemas.openxmlformats.org/officeDocument/2006/relationships/chart" Target="../charts/chart75.xml"/><Relationship Id="rId14" Type="http://schemas.openxmlformats.org/officeDocument/2006/relationships/chart" Target="../charts/chart80.xml"/></Relationships>
</file>

<file path=ppt/slides/_rels/slide47.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image" Target="../media/image52.png"/><Relationship Id="rId7" Type="http://schemas.openxmlformats.org/officeDocument/2006/relationships/image" Target="../media/image80.svg"/><Relationship Id="rId2" Type="http://schemas.openxmlformats.org/officeDocument/2006/relationships/notesSlide" Target="../notesSlides/notesSlide27.xml"/><Relationship Id="rId1" Type="http://schemas.openxmlformats.org/officeDocument/2006/relationships/slideLayout" Target="../slideLayouts/slideLayout23.xml"/><Relationship Id="rId6" Type="http://schemas.openxmlformats.org/officeDocument/2006/relationships/image" Target="../media/image79.png"/><Relationship Id="rId11" Type="http://schemas.openxmlformats.org/officeDocument/2006/relationships/image" Target="../media/image84.svg"/><Relationship Id="rId5" Type="http://schemas.openxmlformats.org/officeDocument/2006/relationships/chart" Target="../charts/chart81.xml"/><Relationship Id="rId10" Type="http://schemas.openxmlformats.org/officeDocument/2006/relationships/image" Target="../media/image83.png"/><Relationship Id="rId4" Type="http://schemas.openxmlformats.org/officeDocument/2006/relationships/image" Target="../media/image53.svg"/><Relationship Id="rId9" Type="http://schemas.openxmlformats.org/officeDocument/2006/relationships/image" Target="../media/image82.svg"/></Relationships>
</file>

<file path=ppt/slides/_rels/slide48.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image" Target="../media/image52.png"/><Relationship Id="rId7" Type="http://schemas.openxmlformats.org/officeDocument/2006/relationships/image" Target="../media/image80.svg"/><Relationship Id="rId2" Type="http://schemas.openxmlformats.org/officeDocument/2006/relationships/notesSlide" Target="../notesSlides/notesSlide28.xml"/><Relationship Id="rId1" Type="http://schemas.openxmlformats.org/officeDocument/2006/relationships/slideLayout" Target="../slideLayouts/slideLayout23.xml"/><Relationship Id="rId6" Type="http://schemas.openxmlformats.org/officeDocument/2006/relationships/image" Target="../media/image79.png"/><Relationship Id="rId11" Type="http://schemas.openxmlformats.org/officeDocument/2006/relationships/image" Target="../media/image84.svg"/><Relationship Id="rId5" Type="http://schemas.openxmlformats.org/officeDocument/2006/relationships/chart" Target="../charts/chart82.xml"/><Relationship Id="rId10" Type="http://schemas.openxmlformats.org/officeDocument/2006/relationships/image" Target="../media/image83.png"/><Relationship Id="rId4" Type="http://schemas.openxmlformats.org/officeDocument/2006/relationships/image" Target="../media/image53.svg"/><Relationship Id="rId9" Type="http://schemas.openxmlformats.org/officeDocument/2006/relationships/image" Target="../media/image82.svg"/></Relationships>
</file>

<file path=ppt/slides/_rels/slide4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image" Target="../media/image86.svg"/><Relationship Id="rId7" Type="http://schemas.openxmlformats.org/officeDocument/2006/relationships/image" Target="../media/image90.svg"/><Relationship Id="rId2" Type="http://schemas.openxmlformats.org/officeDocument/2006/relationships/image" Target="../media/image85.png"/><Relationship Id="rId1" Type="http://schemas.openxmlformats.org/officeDocument/2006/relationships/slideLayout" Target="../slideLayouts/slideLayout28.xml"/><Relationship Id="rId6" Type="http://schemas.openxmlformats.org/officeDocument/2006/relationships/image" Target="../media/image89.png"/><Relationship Id="rId5" Type="http://schemas.openxmlformats.org/officeDocument/2006/relationships/image" Target="../media/image88.svg"/><Relationship Id="rId4" Type="http://schemas.openxmlformats.org/officeDocument/2006/relationships/image" Target="../media/image87.png"/></Relationships>
</file>

<file path=ppt/slides/_rels/slide52.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29.xml"/><Relationship Id="rId1" Type="http://schemas.openxmlformats.org/officeDocument/2006/relationships/slideLayout" Target="../slideLayouts/slideLayout23.xml"/><Relationship Id="rId6" Type="http://schemas.openxmlformats.org/officeDocument/2006/relationships/image" Target="../media/image92.svg"/><Relationship Id="rId5" Type="http://schemas.openxmlformats.org/officeDocument/2006/relationships/image" Target="../media/image91.png"/><Relationship Id="rId4" Type="http://schemas.openxmlformats.org/officeDocument/2006/relationships/image" Target="../media/image86.svg"/></Relationships>
</file>

<file path=ppt/slides/_rels/slide53.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chart" Target="../charts/chart83.xml"/><Relationship Id="rId7" Type="http://schemas.openxmlformats.org/officeDocument/2006/relationships/image" Target="../media/image94.svg"/><Relationship Id="rId2" Type="http://schemas.openxmlformats.org/officeDocument/2006/relationships/notesSlide" Target="../notesSlides/notesSlide30.xml"/><Relationship Id="rId1" Type="http://schemas.openxmlformats.org/officeDocument/2006/relationships/slideLayout" Target="../slideLayouts/slideLayout23.xml"/><Relationship Id="rId6" Type="http://schemas.openxmlformats.org/officeDocument/2006/relationships/image" Target="../media/image93.png"/><Relationship Id="rId5" Type="http://schemas.openxmlformats.org/officeDocument/2006/relationships/image" Target="../media/image86.svg"/><Relationship Id="rId4" Type="http://schemas.openxmlformats.org/officeDocument/2006/relationships/image" Target="../media/image85.png"/><Relationship Id="rId9" Type="http://schemas.openxmlformats.org/officeDocument/2006/relationships/image" Target="../media/image96.svg"/></Relationships>
</file>

<file path=ppt/slides/_rels/slide54.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image" Target="../media/image85.png"/><Relationship Id="rId7" Type="http://schemas.openxmlformats.org/officeDocument/2006/relationships/image" Target="../media/image94.svg"/><Relationship Id="rId2" Type="http://schemas.openxmlformats.org/officeDocument/2006/relationships/notesSlide" Target="../notesSlides/notesSlide31.xml"/><Relationship Id="rId1" Type="http://schemas.openxmlformats.org/officeDocument/2006/relationships/slideLayout" Target="../slideLayouts/slideLayout23.xml"/><Relationship Id="rId6" Type="http://schemas.openxmlformats.org/officeDocument/2006/relationships/image" Target="../media/image93.png"/><Relationship Id="rId5" Type="http://schemas.openxmlformats.org/officeDocument/2006/relationships/chart" Target="../charts/chart84.xml"/><Relationship Id="rId4" Type="http://schemas.openxmlformats.org/officeDocument/2006/relationships/image" Target="../media/image86.svg"/><Relationship Id="rId9" Type="http://schemas.openxmlformats.org/officeDocument/2006/relationships/image" Target="../media/image96.svg"/></Relationships>
</file>

<file path=ppt/slides/_rels/slide55.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image" Target="../media/image85.png"/><Relationship Id="rId7" Type="http://schemas.openxmlformats.org/officeDocument/2006/relationships/image" Target="../media/image98.png"/><Relationship Id="rId2" Type="http://schemas.openxmlformats.org/officeDocument/2006/relationships/notesSlide" Target="../notesSlides/notesSlide32.xml"/><Relationship Id="rId1" Type="http://schemas.openxmlformats.org/officeDocument/2006/relationships/slideLayout" Target="../slideLayouts/slideLayout23.xml"/><Relationship Id="rId6" Type="http://schemas.openxmlformats.org/officeDocument/2006/relationships/image" Target="../media/image97.png"/><Relationship Id="rId5" Type="http://schemas.openxmlformats.org/officeDocument/2006/relationships/chart" Target="../charts/chart85.xml"/><Relationship Id="rId10" Type="http://schemas.openxmlformats.org/officeDocument/2006/relationships/image" Target="../media/image101.png"/><Relationship Id="rId4" Type="http://schemas.openxmlformats.org/officeDocument/2006/relationships/image" Target="../media/image86.svg"/><Relationship Id="rId9" Type="http://schemas.openxmlformats.org/officeDocument/2006/relationships/image" Target="../media/image100.png"/></Relationships>
</file>

<file path=ppt/slides/_rels/slide56.xml.rels><?xml version="1.0" encoding="UTF-8" standalone="yes"?>
<Relationships xmlns="http://schemas.openxmlformats.org/package/2006/relationships"><Relationship Id="rId3" Type="http://schemas.openxmlformats.org/officeDocument/2006/relationships/image" Target="../media/image85.png"/><Relationship Id="rId7" Type="http://schemas.openxmlformats.org/officeDocument/2006/relationships/image" Target="../media/image100.png"/><Relationship Id="rId2" Type="http://schemas.openxmlformats.org/officeDocument/2006/relationships/notesSlide" Target="../notesSlides/notesSlide33.xml"/><Relationship Id="rId1" Type="http://schemas.openxmlformats.org/officeDocument/2006/relationships/slideLayout" Target="../slideLayouts/slideLayout23.xml"/><Relationship Id="rId6" Type="http://schemas.openxmlformats.org/officeDocument/2006/relationships/chart" Target="../charts/chart87.xml"/><Relationship Id="rId5" Type="http://schemas.openxmlformats.org/officeDocument/2006/relationships/chart" Target="../charts/chart86.xml"/><Relationship Id="rId4" Type="http://schemas.openxmlformats.org/officeDocument/2006/relationships/image" Target="../media/image86.svg"/></Relationships>
</file>

<file path=ppt/slides/_rels/slide57.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chart" Target="../charts/chart88.xml"/><Relationship Id="rId7" Type="http://schemas.openxmlformats.org/officeDocument/2006/relationships/image" Target="../media/image98.png"/><Relationship Id="rId2" Type="http://schemas.openxmlformats.org/officeDocument/2006/relationships/notesSlide" Target="../notesSlides/notesSlide34.xml"/><Relationship Id="rId1" Type="http://schemas.openxmlformats.org/officeDocument/2006/relationships/slideLayout" Target="../slideLayouts/slideLayout23.xml"/><Relationship Id="rId6" Type="http://schemas.openxmlformats.org/officeDocument/2006/relationships/chart" Target="../charts/chart89.xml"/><Relationship Id="rId5" Type="http://schemas.openxmlformats.org/officeDocument/2006/relationships/image" Target="../media/image86.svg"/><Relationship Id="rId4" Type="http://schemas.openxmlformats.org/officeDocument/2006/relationships/image" Target="../media/image85.png"/></Relationships>
</file>

<file path=ppt/slides/_rels/slide58.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85.png"/><Relationship Id="rId7" Type="http://schemas.openxmlformats.org/officeDocument/2006/relationships/image" Target="../media/image99.png"/><Relationship Id="rId2" Type="http://schemas.openxmlformats.org/officeDocument/2006/relationships/notesSlide" Target="../notesSlides/notesSlide35.xml"/><Relationship Id="rId1" Type="http://schemas.openxmlformats.org/officeDocument/2006/relationships/slideLayout" Target="../slideLayouts/slideLayout23.xml"/><Relationship Id="rId6" Type="http://schemas.openxmlformats.org/officeDocument/2006/relationships/image" Target="../media/image101.png"/><Relationship Id="rId5" Type="http://schemas.openxmlformats.org/officeDocument/2006/relationships/chart" Target="../charts/chart90.xml"/><Relationship Id="rId10" Type="http://schemas.openxmlformats.org/officeDocument/2006/relationships/image" Target="../media/image97.png"/><Relationship Id="rId4" Type="http://schemas.openxmlformats.org/officeDocument/2006/relationships/image" Target="../media/image86.svg"/><Relationship Id="rId9" Type="http://schemas.openxmlformats.org/officeDocument/2006/relationships/image" Target="../media/image98.png"/></Relationships>
</file>

<file path=ppt/slides/_rels/slide59.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image" Target="../media/image97.png"/><Relationship Id="rId7" Type="http://schemas.openxmlformats.org/officeDocument/2006/relationships/chart" Target="../charts/chart91.xml"/><Relationship Id="rId12" Type="http://schemas.openxmlformats.org/officeDocument/2006/relationships/image" Target="../media/image105.svg"/><Relationship Id="rId2" Type="http://schemas.openxmlformats.org/officeDocument/2006/relationships/notesSlide" Target="../notesSlides/notesSlide36.xml"/><Relationship Id="rId1" Type="http://schemas.openxmlformats.org/officeDocument/2006/relationships/slideLayout" Target="../slideLayouts/slideLayout23.xml"/><Relationship Id="rId6" Type="http://schemas.openxmlformats.org/officeDocument/2006/relationships/image" Target="../media/image98.png"/><Relationship Id="rId11" Type="http://schemas.openxmlformats.org/officeDocument/2006/relationships/image" Target="../media/image104.png"/><Relationship Id="rId5" Type="http://schemas.openxmlformats.org/officeDocument/2006/relationships/image" Target="../media/image86.svg"/><Relationship Id="rId10" Type="http://schemas.openxmlformats.org/officeDocument/2006/relationships/chart" Target="../charts/chart92.xml"/><Relationship Id="rId4" Type="http://schemas.openxmlformats.org/officeDocument/2006/relationships/image" Target="../media/image85.png"/><Relationship Id="rId9" Type="http://schemas.openxmlformats.org/officeDocument/2006/relationships/image" Target="../media/image103.sv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60.xml.rels><?xml version="1.0" encoding="UTF-8" standalone="yes"?>
<Relationships xmlns="http://schemas.openxmlformats.org/package/2006/relationships"><Relationship Id="rId8" Type="http://schemas.openxmlformats.org/officeDocument/2006/relationships/chart" Target="../charts/chart94.xml"/><Relationship Id="rId3" Type="http://schemas.openxmlformats.org/officeDocument/2006/relationships/image" Target="../media/image106.png"/><Relationship Id="rId7" Type="http://schemas.openxmlformats.org/officeDocument/2006/relationships/image" Target="../media/image86.svg"/><Relationship Id="rId12" Type="http://schemas.openxmlformats.org/officeDocument/2006/relationships/image" Target="../media/image11.svg"/><Relationship Id="rId2" Type="http://schemas.openxmlformats.org/officeDocument/2006/relationships/notesSlide" Target="../notesSlides/notesSlide37.xml"/><Relationship Id="rId1" Type="http://schemas.openxmlformats.org/officeDocument/2006/relationships/slideLayout" Target="../slideLayouts/slideLayout23.xml"/><Relationship Id="rId6" Type="http://schemas.openxmlformats.org/officeDocument/2006/relationships/image" Target="../media/image85.png"/><Relationship Id="rId11" Type="http://schemas.openxmlformats.org/officeDocument/2006/relationships/image" Target="../media/image10.png"/><Relationship Id="rId5" Type="http://schemas.openxmlformats.org/officeDocument/2006/relationships/chart" Target="../charts/chart93.xml"/><Relationship Id="rId10" Type="http://schemas.openxmlformats.org/officeDocument/2006/relationships/image" Target="../media/image105.svg"/><Relationship Id="rId4" Type="http://schemas.microsoft.com/office/2007/relationships/hdphoto" Target="../media/hdphoto2.wdp"/><Relationship Id="rId9" Type="http://schemas.openxmlformats.org/officeDocument/2006/relationships/image" Target="../media/image104.png"/></Relationships>
</file>

<file path=ppt/slides/_rels/slide61.xml.rels><?xml version="1.0" encoding="UTF-8" standalone="yes"?>
<Relationships xmlns="http://schemas.openxmlformats.org/package/2006/relationships"><Relationship Id="rId3" Type="http://schemas.openxmlformats.org/officeDocument/2006/relationships/chart" Target="../charts/chart95.xml"/><Relationship Id="rId7" Type="http://schemas.openxmlformats.org/officeDocument/2006/relationships/image" Target="../media/image108.svg"/><Relationship Id="rId2" Type="http://schemas.openxmlformats.org/officeDocument/2006/relationships/notesSlide" Target="../notesSlides/notesSlide38.xml"/><Relationship Id="rId1" Type="http://schemas.openxmlformats.org/officeDocument/2006/relationships/slideLayout" Target="../slideLayouts/slideLayout23.xml"/><Relationship Id="rId6" Type="http://schemas.openxmlformats.org/officeDocument/2006/relationships/image" Target="../media/image107.png"/><Relationship Id="rId5" Type="http://schemas.openxmlformats.org/officeDocument/2006/relationships/image" Target="../media/image86.svg"/><Relationship Id="rId4" Type="http://schemas.openxmlformats.org/officeDocument/2006/relationships/image" Target="../media/image85.png"/></Relationships>
</file>

<file path=ppt/slides/_rels/slide62.xml.rels><?xml version="1.0" encoding="UTF-8" standalone="yes"?>
<Relationships xmlns="http://schemas.openxmlformats.org/package/2006/relationships"><Relationship Id="rId8" Type="http://schemas.openxmlformats.org/officeDocument/2006/relationships/chart" Target="../charts/chart99.xml"/><Relationship Id="rId3" Type="http://schemas.openxmlformats.org/officeDocument/2006/relationships/image" Target="../media/image85.png"/><Relationship Id="rId7" Type="http://schemas.openxmlformats.org/officeDocument/2006/relationships/chart" Target="../charts/chart98.xml"/><Relationship Id="rId2" Type="http://schemas.openxmlformats.org/officeDocument/2006/relationships/notesSlide" Target="../notesSlides/notesSlide39.xml"/><Relationship Id="rId1" Type="http://schemas.openxmlformats.org/officeDocument/2006/relationships/slideLayout" Target="../slideLayouts/slideLayout23.xml"/><Relationship Id="rId6" Type="http://schemas.openxmlformats.org/officeDocument/2006/relationships/chart" Target="../charts/chart97.xml"/><Relationship Id="rId5" Type="http://schemas.openxmlformats.org/officeDocument/2006/relationships/chart" Target="../charts/chart96.xml"/><Relationship Id="rId4" Type="http://schemas.openxmlformats.org/officeDocument/2006/relationships/image" Target="../media/image86.svg"/></Relationships>
</file>

<file path=ppt/slides/_rels/slide63.xml.rels><?xml version="1.0" encoding="UTF-8" standalone="yes"?>
<Relationships xmlns="http://schemas.openxmlformats.org/package/2006/relationships"><Relationship Id="rId8" Type="http://schemas.openxmlformats.org/officeDocument/2006/relationships/chart" Target="../charts/chart103.xml"/><Relationship Id="rId3" Type="http://schemas.openxmlformats.org/officeDocument/2006/relationships/image" Target="../media/image85.png"/><Relationship Id="rId7" Type="http://schemas.openxmlformats.org/officeDocument/2006/relationships/chart" Target="../charts/chart102.xml"/><Relationship Id="rId2" Type="http://schemas.openxmlformats.org/officeDocument/2006/relationships/notesSlide" Target="../notesSlides/notesSlide40.xml"/><Relationship Id="rId1" Type="http://schemas.openxmlformats.org/officeDocument/2006/relationships/slideLayout" Target="../slideLayouts/slideLayout23.xml"/><Relationship Id="rId6" Type="http://schemas.openxmlformats.org/officeDocument/2006/relationships/chart" Target="../charts/chart101.xml"/><Relationship Id="rId5" Type="http://schemas.openxmlformats.org/officeDocument/2006/relationships/chart" Target="../charts/chart100.xml"/><Relationship Id="rId4" Type="http://schemas.openxmlformats.org/officeDocument/2006/relationships/image" Target="../media/image86.svg"/></Relationships>
</file>

<file path=ppt/slides/_rels/slide64.xml.rels><?xml version="1.0" encoding="UTF-8" standalone="yes"?>
<Relationships xmlns="http://schemas.openxmlformats.org/package/2006/relationships"><Relationship Id="rId3" Type="http://schemas.openxmlformats.org/officeDocument/2006/relationships/image" Target="../media/image86.svg"/><Relationship Id="rId2" Type="http://schemas.openxmlformats.org/officeDocument/2006/relationships/image" Target="../media/image85.png"/><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3" Type="http://schemas.openxmlformats.org/officeDocument/2006/relationships/image" Target="../media/image86.svg"/><Relationship Id="rId2" Type="http://schemas.openxmlformats.org/officeDocument/2006/relationships/image" Target="../media/image85.png"/><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68.xml.rels><?xml version="1.0" encoding="UTF-8" standalone="yes"?>
<Relationships xmlns="http://schemas.openxmlformats.org/package/2006/relationships"><Relationship Id="rId3" Type="http://schemas.openxmlformats.org/officeDocument/2006/relationships/chart" Target="../charts/chart104.xml"/><Relationship Id="rId7" Type="http://schemas.openxmlformats.org/officeDocument/2006/relationships/image" Target="../media/image110.svg"/><Relationship Id="rId2" Type="http://schemas.openxmlformats.org/officeDocument/2006/relationships/notesSlide" Target="../notesSlides/notesSlide41.xml"/><Relationship Id="rId1" Type="http://schemas.openxmlformats.org/officeDocument/2006/relationships/slideLayout" Target="../slideLayouts/slideLayout23.xml"/><Relationship Id="rId6" Type="http://schemas.openxmlformats.org/officeDocument/2006/relationships/image" Target="../media/image109.png"/><Relationship Id="rId5" Type="http://schemas.openxmlformats.org/officeDocument/2006/relationships/chart" Target="../charts/chart106.xml"/><Relationship Id="rId4" Type="http://schemas.openxmlformats.org/officeDocument/2006/relationships/chart" Target="../charts/chart105.xml"/></Relationships>
</file>

<file path=ppt/slides/_rels/slide69.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chart" Target="../charts/chart107.xml"/><Relationship Id="rId7" Type="http://schemas.openxmlformats.org/officeDocument/2006/relationships/image" Target="../media/image13.svg"/><Relationship Id="rId2" Type="http://schemas.openxmlformats.org/officeDocument/2006/relationships/notesSlide" Target="../notesSlides/notesSlide42.xml"/><Relationship Id="rId1" Type="http://schemas.openxmlformats.org/officeDocument/2006/relationships/slideLayout" Target="../slideLayouts/slideLayout23.xml"/><Relationship Id="rId6" Type="http://schemas.openxmlformats.org/officeDocument/2006/relationships/image" Target="../media/image12.png"/><Relationship Id="rId5" Type="http://schemas.openxmlformats.org/officeDocument/2006/relationships/chart" Target="../charts/chart109.xml"/><Relationship Id="rId4" Type="http://schemas.openxmlformats.org/officeDocument/2006/relationships/chart" Target="../charts/chart108.xml"/><Relationship Id="rId9" Type="http://schemas.openxmlformats.org/officeDocument/2006/relationships/image" Target="../media/image110.sv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0.xml.rels><?xml version="1.0" encoding="UTF-8" standalone="yes"?>
<Relationships xmlns="http://schemas.openxmlformats.org/package/2006/relationships"><Relationship Id="rId8" Type="http://schemas.openxmlformats.org/officeDocument/2006/relationships/image" Target="../media/image115.png"/><Relationship Id="rId13" Type="http://schemas.openxmlformats.org/officeDocument/2006/relationships/image" Target="../media/image120.svg"/><Relationship Id="rId18" Type="http://schemas.openxmlformats.org/officeDocument/2006/relationships/image" Target="../media/image125.png"/><Relationship Id="rId26" Type="http://schemas.openxmlformats.org/officeDocument/2006/relationships/image" Target="../media/image110.svg"/><Relationship Id="rId3" Type="http://schemas.openxmlformats.org/officeDocument/2006/relationships/chart" Target="../charts/chart110.xml"/><Relationship Id="rId21" Type="http://schemas.openxmlformats.org/officeDocument/2006/relationships/image" Target="../media/image128.svg"/><Relationship Id="rId7" Type="http://schemas.openxmlformats.org/officeDocument/2006/relationships/image" Target="../media/image114.svg"/><Relationship Id="rId12" Type="http://schemas.openxmlformats.org/officeDocument/2006/relationships/image" Target="../media/image119.png"/><Relationship Id="rId17" Type="http://schemas.openxmlformats.org/officeDocument/2006/relationships/image" Target="../media/image124.svg"/><Relationship Id="rId25" Type="http://schemas.openxmlformats.org/officeDocument/2006/relationships/image" Target="../media/image109.png"/><Relationship Id="rId2" Type="http://schemas.openxmlformats.org/officeDocument/2006/relationships/notesSlide" Target="../notesSlides/notesSlide43.xml"/><Relationship Id="rId16" Type="http://schemas.openxmlformats.org/officeDocument/2006/relationships/image" Target="../media/image123.png"/><Relationship Id="rId20" Type="http://schemas.openxmlformats.org/officeDocument/2006/relationships/image" Target="../media/image127.png"/><Relationship Id="rId1" Type="http://schemas.openxmlformats.org/officeDocument/2006/relationships/slideLayout" Target="../slideLayouts/slideLayout23.xml"/><Relationship Id="rId6" Type="http://schemas.openxmlformats.org/officeDocument/2006/relationships/image" Target="../media/image113.png"/><Relationship Id="rId11" Type="http://schemas.openxmlformats.org/officeDocument/2006/relationships/image" Target="../media/image118.svg"/><Relationship Id="rId24" Type="http://schemas.openxmlformats.org/officeDocument/2006/relationships/image" Target="../media/image11.svg"/><Relationship Id="rId5" Type="http://schemas.openxmlformats.org/officeDocument/2006/relationships/image" Target="../media/image112.svg"/><Relationship Id="rId15" Type="http://schemas.openxmlformats.org/officeDocument/2006/relationships/image" Target="../media/image122.svg"/><Relationship Id="rId23" Type="http://schemas.openxmlformats.org/officeDocument/2006/relationships/image" Target="../media/image10.png"/><Relationship Id="rId10" Type="http://schemas.openxmlformats.org/officeDocument/2006/relationships/image" Target="../media/image117.png"/><Relationship Id="rId19" Type="http://schemas.openxmlformats.org/officeDocument/2006/relationships/image" Target="../media/image126.svg"/><Relationship Id="rId4" Type="http://schemas.openxmlformats.org/officeDocument/2006/relationships/image" Target="../media/image111.png"/><Relationship Id="rId9" Type="http://schemas.openxmlformats.org/officeDocument/2006/relationships/image" Target="../media/image116.svg"/><Relationship Id="rId14" Type="http://schemas.openxmlformats.org/officeDocument/2006/relationships/image" Target="../media/image121.png"/><Relationship Id="rId22" Type="http://schemas.openxmlformats.org/officeDocument/2006/relationships/chart" Target="../charts/chart111.xml"/></Relationships>
</file>

<file path=ppt/slides/_rels/slide71.xml.rels><?xml version="1.0" encoding="UTF-8" standalone="yes"?>
<Relationships xmlns="http://schemas.openxmlformats.org/package/2006/relationships"><Relationship Id="rId8" Type="http://schemas.openxmlformats.org/officeDocument/2006/relationships/image" Target="../media/image133.png"/><Relationship Id="rId13" Type="http://schemas.openxmlformats.org/officeDocument/2006/relationships/image" Target="../media/image138.svg"/><Relationship Id="rId3" Type="http://schemas.openxmlformats.org/officeDocument/2006/relationships/chart" Target="../charts/chart112.xml"/><Relationship Id="rId7" Type="http://schemas.openxmlformats.org/officeDocument/2006/relationships/image" Target="../media/image132.svg"/><Relationship Id="rId12" Type="http://schemas.openxmlformats.org/officeDocument/2006/relationships/image" Target="../media/image137.png"/><Relationship Id="rId2" Type="http://schemas.openxmlformats.org/officeDocument/2006/relationships/notesSlide" Target="../notesSlides/notesSlide44.xml"/><Relationship Id="rId1" Type="http://schemas.openxmlformats.org/officeDocument/2006/relationships/slideLayout" Target="../slideLayouts/slideLayout23.xml"/><Relationship Id="rId6" Type="http://schemas.openxmlformats.org/officeDocument/2006/relationships/image" Target="../media/image131.png"/><Relationship Id="rId11" Type="http://schemas.openxmlformats.org/officeDocument/2006/relationships/image" Target="../media/image136.png"/><Relationship Id="rId5" Type="http://schemas.openxmlformats.org/officeDocument/2006/relationships/image" Target="../media/image130.svg"/><Relationship Id="rId10" Type="http://schemas.openxmlformats.org/officeDocument/2006/relationships/image" Target="../media/image135.png"/><Relationship Id="rId4" Type="http://schemas.openxmlformats.org/officeDocument/2006/relationships/image" Target="../media/image129.png"/><Relationship Id="rId9" Type="http://schemas.openxmlformats.org/officeDocument/2006/relationships/image" Target="../media/image134.svg"/></Relationships>
</file>

<file path=ppt/slides/_rels/slide72.xml.rels><?xml version="1.0" encoding="UTF-8" standalone="yes"?>
<Relationships xmlns="http://schemas.openxmlformats.org/package/2006/relationships"><Relationship Id="rId8" Type="http://schemas.openxmlformats.org/officeDocument/2006/relationships/chart" Target="../charts/chart114.xml"/><Relationship Id="rId13" Type="http://schemas.openxmlformats.org/officeDocument/2006/relationships/image" Target="../media/image137.png"/><Relationship Id="rId3" Type="http://schemas.openxmlformats.org/officeDocument/2006/relationships/chart" Target="../charts/chart113.xml"/><Relationship Id="rId7" Type="http://schemas.openxmlformats.org/officeDocument/2006/relationships/image" Target="../media/image136.png"/><Relationship Id="rId12" Type="http://schemas.openxmlformats.org/officeDocument/2006/relationships/image" Target="../media/image132.svg"/><Relationship Id="rId2" Type="http://schemas.openxmlformats.org/officeDocument/2006/relationships/notesSlide" Target="../notesSlides/notesSlide45.xml"/><Relationship Id="rId1" Type="http://schemas.openxmlformats.org/officeDocument/2006/relationships/slideLayout" Target="../slideLayouts/slideLayout23.xml"/><Relationship Id="rId6" Type="http://schemas.openxmlformats.org/officeDocument/2006/relationships/image" Target="../media/image135.png"/><Relationship Id="rId11" Type="http://schemas.openxmlformats.org/officeDocument/2006/relationships/image" Target="../media/image131.png"/><Relationship Id="rId5" Type="http://schemas.openxmlformats.org/officeDocument/2006/relationships/image" Target="../media/image134.svg"/><Relationship Id="rId10" Type="http://schemas.openxmlformats.org/officeDocument/2006/relationships/image" Target="../media/image130.svg"/><Relationship Id="rId4" Type="http://schemas.openxmlformats.org/officeDocument/2006/relationships/image" Target="../media/image133.png"/><Relationship Id="rId9" Type="http://schemas.openxmlformats.org/officeDocument/2006/relationships/image" Target="../media/image129.png"/><Relationship Id="rId14" Type="http://schemas.openxmlformats.org/officeDocument/2006/relationships/image" Target="../media/image138.svg"/></Relationships>
</file>

<file path=ppt/slides/_rels/slide73.xml.rels><?xml version="1.0" encoding="UTF-8" standalone="yes"?>
<Relationships xmlns="http://schemas.openxmlformats.org/package/2006/relationships"><Relationship Id="rId8" Type="http://schemas.openxmlformats.org/officeDocument/2006/relationships/image" Target="../media/image129.png"/><Relationship Id="rId13" Type="http://schemas.openxmlformats.org/officeDocument/2006/relationships/image" Target="../media/image138.svg"/><Relationship Id="rId3" Type="http://schemas.openxmlformats.org/officeDocument/2006/relationships/chart" Target="../charts/chart115.xml"/><Relationship Id="rId7" Type="http://schemas.openxmlformats.org/officeDocument/2006/relationships/image" Target="../media/image136.png"/><Relationship Id="rId12" Type="http://schemas.openxmlformats.org/officeDocument/2006/relationships/image" Target="../media/image137.png"/><Relationship Id="rId2" Type="http://schemas.openxmlformats.org/officeDocument/2006/relationships/notesSlide" Target="../notesSlides/notesSlide46.xml"/><Relationship Id="rId1" Type="http://schemas.openxmlformats.org/officeDocument/2006/relationships/slideLayout" Target="../slideLayouts/slideLayout23.xml"/><Relationship Id="rId6" Type="http://schemas.openxmlformats.org/officeDocument/2006/relationships/image" Target="../media/image135.png"/><Relationship Id="rId11" Type="http://schemas.openxmlformats.org/officeDocument/2006/relationships/image" Target="../media/image132.svg"/><Relationship Id="rId5" Type="http://schemas.openxmlformats.org/officeDocument/2006/relationships/image" Target="../media/image134.svg"/><Relationship Id="rId10" Type="http://schemas.openxmlformats.org/officeDocument/2006/relationships/image" Target="../media/image131.png"/><Relationship Id="rId4" Type="http://schemas.openxmlformats.org/officeDocument/2006/relationships/image" Target="../media/image133.png"/><Relationship Id="rId9" Type="http://schemas.openxmlformats.org/officeDocument/2006/relationships/image" Target="../media/image130.svg"/><Relationship Id="rId14" Type="http://schemas.openxmlformats.org/officeDocument/2006/relationships/chart" Target="../charts/chart116.xml"/></Relationships>
</file>

<file path=ppt/slides/_rels/slide74.xml.rels><?xml version="1.0" encoding="UTF-8" standalone="yes"?>
<Relationships xmlns="http://schemas.openxmlformats.org/package/2006/relationships"><Relationship Id="rId8" Type="http://schemas.openxmlformats.org/officeDocument/2006/relationships/chart" Target="../charts/chart122.xml"/><Relationship Id="rId3" Type="http://schemas.openxmlformats.org/officeDocument/2006/relationships/chart" Target="../charts/chart117.xml"/><Relationship Id="rId7" Type="http://schemas.openxmlformats.org/officeDocument/2006/relationships/chart" Target="../charts/chart121.xml"/><Relationship Id="rId2" Type="http://schemas.openxmlformats.org/officeDocument/2006/relationships/notesSlide" Target="../notesSlides/notesSlide47.xml"/><Relationship Id="rId1" Type="http://schemas.openxmlformats.org/officeDocument/2006/relationships/slideLayout" Target="../slideLayouts/slideLayout23.xml"/><Relationship Id="rId6" Type="http://schemas.openxmlformats.org/officeDocument/2006/relationships/chart" Target="../charts/chart120.xml"/><Relationship Id="rId5" Type="http://schemas.openxmlformats.org/officeDocument/2006/relationships/chart" Target="../charts/chart119.xml"/><Relationship Id="rId10" Type="http://schemas.openxmlformats.org/officeDocument/2006/relationships/image" Target="../media/image140.svg"/><Relationship Id="rId4" Type="http://schemas.openxmlformats.org/officeDocument/2006/relationships/chart" Target="../charts/chart118.xml"/><Relationship Id="rId9" Type="http://schemas.openxmlformats.org/officeDocument/2006/relationships/image" Target="../media/image139.png"/></Relationships>
</file>

<file path=ppt/slides/_rels/slide75.xml.rels><?xml version="1.0" encoding="UTF-8" standalone="yes"?>
<Relationships xmlns="http://schemas.openxmlformats.org/package/2006/relationships"><Relationship Id="rId8" Type="http://schemas.openxmlformats.org/officeDocument/2006/relationships/chart" Target="../charts/chart128.xml"/><Relationship Id="rId3" Type="http://schemas.openxmlformats.org/officeDocument/2006/relationships/chart" Target="../charts/chart123.xml"/><Relationship Id="rId7" Type="http://schemas.openxmlformats.org/officeDocument/2006/relationships/chart" Target="../charts/chart127.xml"/><Relationship Id="rId2" Type="http://schemas.openxmlformats.org/officeDocument/2006/relationships/notesSlide" Target="../notesSlides/notesSlide48.xml"/><Relationship Id="rId1" Type="http://schemas.openxmlformats.org/officeDocument/2006/relationships/slideLayout" Target="../slideLayouts/slideLayout23.xml"/><Relationship Id="rId6" Type="http://schemas.openxmlformats.org/officeDocument/2006/relationships/chart" Target="../charts/chart126.xml"/><Relationship Id="rId5" Type="http://schemas.openxmlformats.org/officeDocument/2006/relationships/chart" Target="../charts/chart125.xml"/><Relationship Id="rId4" Type="http://schemas.openxmlformats.org/officeDocument/2006/relationships/chart" Target="../charts/chart124.xml"/></Relationships>
</file>

<file path=ppt/slides/_rels/slide76.xml.rels><?xml version="1.0" encoding="UTF-8" standalone="yes"?>
<Relationships xmlns="http://schemas.openxmlformats.org/package/2006/relationships"><Relationship Id="rId8" Type="http://schemas.openxmlformats.org/officeDocument/2006/relationships/chart" Target="../charts/chart134.xml"/><Relationship Id="rId3" Type="http://schemas.openxmlformats.org/officeDocument/2006/relationships/chart" Target="../charts/chart129.xml"/><Relationship Id="rId7" Type="http://schemas.openxmlformats.org/officeDocument/2006/relationships/chart" Target="../charts/chart133.xml"/><Relationship Id="rId2" Type="http://schemas.openxmlformats.org/officeDocument/2006/relationships/notesSlide" Target="../notesSlides/notesSlide49.xml"/><Relationship Id="rId1" Type="http://schemas.openxmlformats.org/officeDocument/2006/relationships/slideLayout" Target="../slideLayouts/slideLayout23.xml"/><Relationship Id="rId6" Type="http://schemas.openxmlformats.org/officeDocument/2006/relationships/chart" Target="../charts/chart132.xml"/><Relationship Id="rId5" Type="http://schemas.openxmlformats.org/officeDocument/2006/relationships/chart" Target="../charts/chart131.xml"/><Relationship Id="rId4" Type="http://schemas.openxmlformats.org/officeDocument/2006/relationships/chart" Target="../charts/chart13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chart" Target="../charts/chart2.xml"/><Relationship Id="rId7" Type="http://schemas.openxmlformats.org/officeDocument/2006/relationships/image" Target="../media/image10.png"/><Relationship Id="rId2" Type="http://schemas.openxmlformats.org/officeDocument/2006/relationships/chart" Target="../charts/chart1.xml"/><Relationship Id="rId1" Type="http://schemas.openxmlformats.org/officeDocument/2006/relationships/slideLayout" Target="../slideLayouts/slideLayout2.xml"/><Relationship Id="rId6" Type="http://schemas.openxmlformats.org/officeDocument/2006/relationships/chart" Target="../charts/chart5.xml"/><Relationship Id="rId5" Type="http://schemas.openxmlformats.org/officeDocument/2006/relationships/chart" Target="../charts/chart4.xml"/><Relationship Id="rId10" Type="http://schemas.openxmlformats.org/officeDocument/2006/relationships/image" Target="../media/image13.svg"/><Relationship Id="rId4" Type="http://schemas.openxmlformats.org/officeDocument/2006/relationships/chart" Target="../charts/chart3.xml"/><Relationship Id="rId9" Type="http://schemas.openxmlformats.org/officeDocument/2006/relationships/image" Target="../media/image12.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81.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notesSlide" Target="../notesSlides/notesSlide50.xml"/><Relationship Id="rId1" Type="http://schemas.openxmlformats.org/officeDocument/2006/relationships/slideLayout" Target="../slideLayouts/slideLayout23.xml"/><Relationship Id="rId5" Type="http://schemas.openxmlformats.org/officeDocument/2006/relationships/image" Target="../media/image141.png"/><Relationship Id="rId4" Type="http://schemas.openxmlformats.org/officeDocument/2006/relationships/chart" Target="../charts/chart136.xml"/></Relationships>
</file>

<file path=ppt/slides/_rels/slide82.xml.rels><?xml version="1.0" encoding="UTF-8" standalone="yes"?>
<Relationships xmlns="http://schemas.openxmlformats.org/package/2006/relationships"><Relationship Id="rId3" Type="http://schemas.openxmlformats.org/officeDocument/2006/relationships/chart" Target="../charts/chart137.xml"/><Relationship Id="rId7" Type="http://schemas.openxmlformats.org/officeDocument/2006/relationships/image" Target="../media/image141.png"/><Relationship Id="rId2" Type="http://schemas.openxmlformats.org/officeDocument/2006/relationships/notesSlide" Target="../notesSlides/notesSlide51.xml"/><Relationship Id="rId1" Type="http://schemas.openxmlformats.org/officeDocument/2006/relationships/slideLayout" Target="../slideLayouts/slideLayout23.xml"/><Relationship Id="rId6" Type="http://schemas.openxmlformats.org/officeDocument/2006/relationships/chart" Target="../charts/chart140.xml"/><Relationship Id="rId5" Type="http://schemas.openxmlformats.org/officeDocument/2006/relationships/chart" Target="../charts/chart139.xml"/><Relationship Id="rId4" Type="http://schemas.openxmlformats.org/officeDocument/2006/relationships/chart" Target="../charts/chart138.xml"/></Relationships>
</file>

<file path=ppt/slides/_rels/slide83.xml.rels><?xml version="1.0" encoding="UTF-8" standalone="yes"?>
<Relationships xmlns="http://schemas.openxmlformats.org/package/2006/relationships"><Relationship Id="rId8" Type="http://schemas.openxmlformats.org/officeDocument/2006/relationships/image" Target="../media/image105.svg"/><Relationship Id="rId3" Type="http://schemas.openxmlformats.org/officeDocument/2006/relationships/image" Target="../media/image81.png"/><Relationship Id="rId7" Type="http://schemas.openxmlformats.org/officeDocument/2006/relationships/image" Target="../media/image104.png"/><Relationship Id="rId12" Type="http://schemas.openxmlformats.org/officeDocument/2006/relationships/image" Target="../media/image145.svg"/><Relationship Id="rId2" Type="http://schemas.openxmlformats.org/officeDocument/2006/relationships/notesSlide" Target="../notesSlides/notesSlide52.xml"/><Relationship Id="rId1" Type="http://schemas.openxmlformats.org/officeDocument/2006/relationships/slideLayout" Target="../slideLayouts/slideLayout23.xml"/><Relationship Id="rId6" Type="http://schemas.openxmlformats.org/officeDocument/2006/relationships/image" Target="../media/image84.svg"/><Relationship Id="rId11" Type="http://schemas.openxmlformats.org/officeDocument/2006/relationships/image" Target="../media/image144.png"/><Relationship Id="rId5" Type="http://schemas.openxmlformats.org/officeDocument/2006/relationships/image" Target="../media/image83.png"/><Relationship Id="rId10" Type="http://schemas.openxmlformats.org/officeDocument/2006/relationships/image" Target="../media/image143.svg"/><Relationship Id="rId4" Type="http://schemas.openxmlformats.org/officeDocument/2006/relationships/image" Target="../media/image82.svg"/><Relationship Id="rId9" Type="http://schemas.openxmlformats.org/officeDocument/2006/relationships/image" Target="../media/image142.png"/></Relationships>
</file>

<file path=ppt/slides/_rels/slide84.xml.rels><?xml version="1.0" encoding="UTF-8" standalone="yes"?>
<Relationships xmlns="http://schemas.openxmlformats.org/package/2006/relationships"><Relationship Id="rId8" Type="http://schemas.openxmlformats.org/officeDocument/2006/relationships/image" Target="../media/image144.png"/><Relationship Id="rId13" Type="http://schemas.openxmlformats.org/officeDocument/2006/relationships/image" Target="../media/image84.svg"/><Relationship Id="rId3" Type="http://schemas.openxmlformats.org/officeDocument/2006/relationships/chart" Target="../charts/chart141.xml"/><Relationship Id="rId7" Type="http://schemas.openxmlformats.org/officeDocument/2006/relationships/image" Target="../media/image143.svg"/><Relationship Id="rId12" Type="http://schemas.openxmlformats.org/officeDocument/2006/relationships/image" Target="../media/image83.png"/><Relationship Id="rId2" Type="http://schemas.openxmlformats.org/officeDocument/2006/relationships/notesSlide" Target="../notesSlides/notesSlide53.xml"/><Relationship Id="rId1" Type="http://schemas.openxmlformats.org/officeDocument/2006/relationships/slideLayout" Target="../slideLayouts/slideLayout23.xml"/><Relationship Id="rId6" Type="http://schemas.openxmlformats.org/officeDocument/2006/relationships/image" Target="../media/image142.png"/><Relationship Id="rId11" Type="http://schemas.openxmlformats.org/officeDocument/2006/relationships/image" Target="../media/image82.svg"/><Relationship Id="rId5" Type="http://schemas.openxmlformats.org/officeDocument/2006/relationships/image" Target="../media/image105.svg"/><Relationship Id="rId10" Type="http://schemas.openxmlformats.org/officeDocument/2006/relationships/image" Target="../media/image81.png"/><Relationship Id="rId4" Type="http://schemas.openxmlformats.org/officeDocument/2006/relationships/image" Target="../media/image104.png"/><Relationship Id="rId9" Type="http://schemas.openxmlformats.org/officeDocument/2006/relationships/image" Target="../media/image145.svg"/></Relationships>
</file>

<file path=ppt/slides/_rels/slide85.xml.rels><?xml version="1.0" encoding="UTF-8" standalone="yes"?>
<Relationships xmlns="http://schemas.openxmlformats.org/package/2006/relationships"><Relationship Id="rId8" Type="http://schemas.openxmlformats.org/officeDocument/2006/relationships/image" Target="../media/image144.png"/><Relationship Id="rId13" Type="http://schemas.openxmlformats.org/officeDocument/2006/relationships/image" Target="../media/image84.svg"/><Relationship Id="rId3" Type="http://schemas.openxmlformats.org/officeDocument/2006/relationships/chart" Target="../charts/chart142.xml"/><Relationship Id="rId7" Type="http://schemas.openxmlformats.org/officeDocument/2006/relationships/image" Target="../media/image143.svg"/><Relationship Id="rId12" Type="http://schemas.openxmlformats.org/officeDocument/2006/relationships/image" Target="../media/image83.png"/><Relationship Id="rId2" Type="http://schemas.openxmlformats.org/officeDocument/2006/relationships/notesSlide" Target="../notesSlides/notesSlide54.xml"/><Relationship Id="rId1" Type="http://schemas.openxmlformats.org/officeDocument/2006/relationships/slideLayout" Target="../slideLayouts/slideLayout23.xml"/><Relationship Id="rId6" Type="http://schemas.openxmlformats.org/officeDocument/2006/relationships/image" Target="../media/image142.png"/><Relationship Id="rId11" Type="http://schemas.openxmlformats.org/officeDocument/2006/relationships/image" Target="../media/image82.svg"/><Relationship Id="rId5" Type="http://schemas.openxmlformats.org/officeDocument/2006/relationships/image" Target="../media/image105.svg"/><Relationship Id="rId10" Type="http://schemas.openxmlformats.org/officeDocument/2006/relationships/image" Target="../media/image81.png"/><Relationship Id="rId4" Type="http://schemas.openxmlformats.org/officeDocument/2006/relationships/image" Target="../media/image104.png"/><Relationship Id="rId9" Type="http://schemas.openxmlformats.org/officeDocument/2006/relationships/image" Target="../media/image145.svg"/></Relationships>
</file>

<file path=ppt/slides/_rels/slide86.xml.rels><?xml version="1.0" encoding="UTF-8" standalone="yes"?>
<Relationships xmlns="http://schemas.openxmlformats.org/package/2006/relationships"><Relationship Id="rId8" Type="http://schemas.openxmlformats.org/officeDocument/2006/relationships/image" Target="../media/image144.png"/><Relationship Id="rId13" Type="http://schemas.openxmlformats.org/officeDocument/2006/relationships/image" Target="../media/image84.svg"/><Relationship Id="rId3" Type="http://schemas.openxmlformats.org/officeDocument/2006/relationships/chart" Target="../charts/chart143.xml"/><Relationship Id="rId7" Type="http://schemas.openxmlformats.org/officeDocument/2006/relationships/image" Target="../media/image143.svg"/><Relationship Id="rId12" Type="http://schemas.openxmlformats.org/officeDocument/2006/relationships/image" Target="../media/image83.png"/><Relationship Id="rId2" Type="http://schemas.openxmlformats.org/officeDocument/2006/relationships/notesSlide" Target="../notesSlides/notesSlide55.xml"/><Relationship Id="rId1" Type="http://schemas.openxmlformats.org/officeDocument/2006/relationships/slideLayout" Target="../slideLayouts/slideLayout23.xml"/><Relationship Id="rId6" Type="http://schemas.openxmlformats.org/officeDocument/2006/relationships/image" Target="../media/image142.png"/><Relationship Id="rId11" Type="http://schemas.openxmlformats.org/officeDocument/2006/relationships/image" Target="../media/image82.svg"/><Relationship Id="rId5" Type="http://schemas.openxmlformats.org/officeDocument/2006/relationships/image" Target="../media/image105.svg"/><Relationship Id="rId10" Type="http://schemas.openxmlformats.org/officeDocument/2006/relationships/image" Target="../media/image81.png"/><Relationship Id="rId4" Type="http://schemas.openxmlformats.org/officeDocument/2006/relationships/image" Target="../media/image104.png"/><Relationship Id="rId9" Type="http://schemas.openxmlformats.org/officeDocument/2006/relationships/image" Target="../media/image145.svg"/></Relationships>
</file>

<file path=ppt/slides/_rels/slide87.xml.rels><?xml version="1.0" encoding="UTF-8" standalone="yes"?>
<Relationships xmlns="http://schemas.openxmlformats.org/package/2006/relationships"><Relationship Id="rId3" Type="http://schemas.openxmlformats.org/officeDocument/2006/relationships/chart" Target="../charts/chart144.xml"/><Relationship Id="rId2" Type="http://schemas.openxmlformats.org/officeDocument/2006/relationships/notesSlide" Target="../notesSlides/notesSlide56.xml"/><Relationship Id="rId1" Type="http://schemas.openxmlformats.org/officeDocument/2006/relationships/slideLayout" Target="../slideLayouts/slideLayout23.xml"/><Relationship Id="rId5" Type="http://schemas.openxmlformats.org/officeDocument/2006/relationships/chart" Target="../charts/chart146.xml"/><Relationship Id="rId4" Type="http://schemas.openxmlformats.org/officeDocument/2006/relationships/chart" Target="../charts/chart145.xml"/></Relationships>
</file>

<file path=ppt/slides/_rels/slide88.xml.rels><?xml version="1.0" encoding="UTF-8" standalone="yes"?>
<Relationships xmlns="http://schemas.openxmlformats.org/package/2006/relationships"><Relationship Id="rId8" Type="http://schemas.openxmlformats.org/officeDocument/2006/relationships/image" Target="../media/image149.svg"/><Relationship Id="rId13" Type="http://schemas.openxmlformats.org/officeDocument/2006/relationships/image" Target="../media/image154.png"/><Relationship Id="rId18" Type="http://schemas.openxmlformats.org/officeDocument/2006/relationships/image" Target="../media/image159.svg"/><Relationship Id="rId3" Type="http://schemas.openxmlformats.org/officeDocument/2006/relationships/chart" Target="../charts/chart147.xml"/><Relationship Id="rId21" Type="http://schemas.openxmlformats.org/officeDocument/2006/relationships/image" Target="../media/image160.png"/><Relationship Id="rId7" Type="http://schemas.openxmlformats.org/officeDocument/2006/relationships/image" Target="../media/image148.png"/><Relationship Id="rId12" Type="http://schemas.openxmlformats.org/officeDocument/2006/relationships/image" Target="../media/image153.svg"/><Relationship Id="rId17" Type="http://schemas.openxmlformats.org/officeDocument/2006/relationships/image" Target="../media/image158.png"/><Relationship Id="rId2" Type="http://schemas.openxmlformats.org/officeDocument/2006/relationships/notesSlide" Target="../notesSlides/notesSlide57.xml"/><Relationship Id="rId16" Type="http://schemas.openxmlformats.org/officeDocument/2006/relationships/image" Target="../media/image157.svg"/><Relationship Id="rId20" Type="http://schemas.openxmlformats.org/officeDocument/2006/relationships/image" Target="../media/image13.svg"/><Relationship Id="rId1" Type="http://schemas.openxmlformats.org/officeDocument/2006/relationships/slideLayout" Target="../slideLayouts/slideLayout23.xml"/><Relationship Id="rId6" Type="http://schemas.openxmlformats.org/officeDocument/2006/relationships/image" Target="../media/image147.svg"/><Relationship Id="rId11" Type="http://schemas.openxmlformats.org/officeDocument/2006/relationships/image" Target="../media/image152.png"/><Relationship Id="rId5" Type="http://schemas.openxmlformats.org/officeDocument/2006/relationships/image" Target="../media/image146.png"/><Relationship Id="rId15" Type="http://schemas.openxmlformats.org/officeDocument/2006/relationships/image" Target="../media/image156.png"/><Relationship Id="rId10" Type="http://schemas.openxmlformats.org/officeDocument/2006/relationships/image" Target="../media/image151.svg"/><Relationship Id="rId19" Type="http://schemas.openxmlformats.org/officeDocument/2006/relationships/image" Target="../media/image12.png"/><Relationship Id="rId4" Type="http://schemas.openxmlformats.org/officeDocument/2006/relationships/chart" Target="../charts/chart148.xml"/><Relationship Id="rId9" Type="http://schemas.openxmlformats.org/officeDocument/2006/relationships/image" Target="../media/image150.png"/><Relationship Id="rId14" Type="http://schemas.openxmlformats.org/officeDocument/2006/relationships/image" Target="../media/image155.svg"/><Relationship Id="rId22" Type="http://schemas.openxmlformats.org/officeDocument/2006/relationships/image" Target="../media/image161.svg"/></Relationships>
</file>

<file path=ppt/slides/_rels/slide89.xml.rels><?xml version="1.0" encoding="UTF-8" standalone="yes"?>
<Relationships xmlns="http://schemas.openxmlformats.org/package/2006/relationships"><Relationship Id="rId8" Type="http://schemas.openxmlformats.org/officeDocument/2006/relationships/image" Target="../media/image150.png"/><Relationship Id="rId13" Type="http://schemas.openxmlformats.org/officeDocument/2006/relationships/image" Target="../media/image155.svg"/><Relationship Id="rId3" Type="http://schemas.openxmlformats.org/officeDocument/2006/relationships/chart" Target="../charts/chart149.xml"/><Relationship Id="rId7" Type="http://schemas.openxmlformats.org/officeDocument/2006/relationships/image" Target="../media/image149.svg"/><Relationship Id="rId12" Type="http://schemas.openxmlformats.org/officeDocument/2006/relationships/image" Target="../media/image154.png"/><Relationship Id="rId17" Type="http://schemas.openxmlformats.org/officeDocument/2006/relationships/image" Target="../media/image159.svg"/><Relationship Id="rId2" Type="http://schemas.openxmlformats.org/officeDocument/2006/relationships/notesSlide" Target="../notesSlides/notesSlide58.xml"/><Relationship Id="rId16" Type="http://schemas.openxmlformats.org/officeDocument/2006/relationships/image" Target="../media/image158.png"/><Relationship Id="rId1" Type="http://schemas.openxmlformats.org/officeDocument/2006/relationships/slideLayout" Target="../slideLayouts/slideLayout23.xml"/><Relationship Id="rId6" Type="http://schemas.openxmlformats.org/officeDocument/2006/relationships/image" Target="../media/image148.png"/><Relationship Id="rId11" Type="http://schemas.openxmlformats.org/officeDocument/2006/relationships/image" Target="../media/image153.svg"/><Relationship Id="rId5" Type="http://schemas.openxmlformats.org/officeDocument/2006/relationships/image" Target="../media/image147.svg"/><Relationship Id="rId15" Type="http://schemas.openxmlformats.org/officeDocument/2006/relationships/image" Target="../media/image157.svg"/><Relationship Id="rId10" Type="http://schemas.openxmlformats.org/officeDocument/2006/relationships/image" Target="../media/image152.png"/><Relationship Id="rId4" Type="http://schemas.openxmlformats.org/officeDocument/2006/relationships/image" Target="../media/image146.png"/><Relationship Id="rId9" Type="http://schemas.openxmlformats.org/officeDocument/2006/relationships/image" Target="../media/image151.svg"/><Relationship Id="rId14" Type="http://schemas.openxmlformats.org/officeDocument/2006/relationships/image" Target="../media/image156.png"/></Relationships>
</file>

<file path=ppt/slides/_rels/slide9.xml.rels><?xml version="1.0" encoding="UTF-8" standalone="yes"?>
<Relationships xmlns="http://schemas.openxmlformats.org/package/2006/relationships"><Relationship Id="rId3" Type="http://schemas.openxmlformats.org/officeDocument/2006/relationships/chart" Target="../charts/chart6.xml"/><Relationship Id="rId7" Type="http://schemas.openxmlformats.org/officeDocument/2006/relationships/chart" Target="../charts/chart10.xml"/><Relationship Id="rId2" Type="http://schemas.openxmlformats.org/officeDocument/2006/relationships/notesSlide" Target="../notesSlides/notesSlide1.xml"/><Relationship Id="rId1" Type="http://schemas.openxmlformats.org/officeDocument/2006/relationships/slideLayout" Target="../slideLayouts/slideLayout19.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chart" Target="../charts/chart7.xml"/></Relationships>
</file>

<file path=ppt/slides/_rels/slide90.xml.rels><?xml version="1.0" encoding="UTF-8" standalone="yes"?>
<Relationships xmlns="http://schemas.openxmlformats.org/package/2006/relationships"><Relationship Id="rId8" Type="http://schemas.openxmlformats.org/officeDocument/2006/relationships/image" Target="../media/image150.png"/><Relationship Id="rId13" Type="http://schemas.openxmlformats.org/officeDocument/2006/relationships/image" Target="../media/image155.svg"/><Relationship Id="rId3" Type="http://schemas.openxmlformats.org/officeDocument/2006/relationships/chart" Target="../charts/chart150.xml"/><Relationship Id="rId7" Type="http://schemas.openxmlformats.org/officeDocument/2006/relationships/image" Target="../media/image149.svg"/><Relationship Id="rId12" Type="http://schemas.openxmlformats.org/officeDocument/2006/relationships/image" Target="../media/image154.png"/><Relationship Id="rId17" Type="http://schemas.openxmlformats.org/officeDocument/2006/relationships/image" Target="../media/image159.svg"/><Relationship Id="rId2" Type="http://schemas.openxmlformats.org/officeDocument/2006/relationships/notesSlide" Target="../notesSlides/notesSlide59.xml"/><Relationship Id="rId16" Type="http://schemas.openxmlformats.org/officeDocument/2006/relationships/image" Target="../media/image158.png"/><Relationship Id="rId1" Type="http://schemas.openxmlformats.org/officeDocument/2006/relationships/slideLayout" Target="../slideLayouts/slideLayout23.xml"/><Relationship Id="rId6" Type="http://schemas.openxmlformats.org/officeDocument/2006/relationships/image" Target="../media/image148.png"/><Relationship Id="rId11" Type="http://schemas.openxmlformats.org/officeDocument/2006/relationships/image" Target="../media/image153.svg"/><Relationship Id="rId5" Type="http://schemas.openxmlformats.org/officeDocument/2006/relationships/image" Target="../media/image147.svg"/><Relationship Id="rId15" Type="http://schemas.openxmlformats.org/officeDocument/2006/relationships/image" Target="../media/image157.svg"/><Relationship Id="rId10" Type="http://schemas.openxmlformats.org/officeDocument/2006/relationships/image" Target="../media/image152.png"/><Relationship Id="rId4" Type="http://schemas.openxmlformats.org/officeDocument/2006/relationships/image" Target="../media/image146.png"/><Relationship Id="rId9" Type="http://schemas.openxmlformats.org/officeDocument/2006/relationships/image" Target="../media/image151.svg"/><Relationship Id="rId14" Type="http://schemas.openxmlformats.org/officeDocument/2006/relationships/image" Target="../media/image156.png"/></Relationships>
</file>

<file path=ppt/slides/_rels/slide91.xml.rels><?xml version="1.0" encoding="UTF-8" standalone="yes"?>
<Relationships xmlns="http://schemas.openxmlformats.org/package/2006/relationships"><Relationship Id="rId8" Type="http://schemas.openxmlformats.org/officeDocument/2006/relationships/image" Target="../media/image165.svg"/><Relationship Id="rId13" Type="http://schemas.openxmlformats.org/officeDocument/2006/relationships/chart" Target="../charts/chart153.xml"/><Relationship Id="rId3" Type="http://schemas.openxmlformats.org/officeDocument/2006/relationships/chart" Target="../charts/chart151.xml"/><Relationship Id="rId7" Type="http://schemas.openxmlformats.org/officeDocument/2006/relationships/image" Target="../media/image164.png"/><Relationship Id="rId12" Type="http://schemas.openxmlformats.org/officeDocument/2006/relationships/image" Target="../media/image159.svg"/><Relationship Id="rId2" Type="http://schemas.openxmlformats.org/officeDocument/2006/relationships/notesSlide" Target="../notesSlides/notesSlide60.xml"/><Relationship Id="rId1" Type="http://schemas.openxmlformats.org/officeDocument/2006/relationships/slideLayout" Target="../slideLayouts/slideLayout23.xml"/><Relationship Id="rId6" Type="http://schemas.openxmlformats.org/officeDocument/2006/relationships/image" Target="../media/image163.svg"/><Relationship Id="rId11" Type="http://schemas.openxmlformats.org/officeDocument/2006/relationships/image" Target="../media/image158.png"/><Relationship Id="rId5" Type="http://schemas.openxmlformats.org/officeDocument/2006/relationships/image" Target="../media/image162.png"/><Relationship Id="rId15" Type="http://schemas.openxmlformats.org/officeDocument/2006/relationships/image" Target="../media/image11.svg"/><Relationship Id="rId10" Type="http://schemas.openxmlformats.org/officeDocument/2006/relationships/image" Target="../media/image167.svg"/><Relationship Id="rId4" Type="http://schemas.openxmlformats.org/officeDocument/2006/relationships/chart" Target="../charts/chart152.xml"/><Relationship Id="rId9" Type="http://schemas.openxmlformats.org/officeDocument/2006/relationships/image" Target="../media/image166.png"/><Relationship Id="rId14" Type="http://schemas.openxmlformats.org/officeDocument/2006/relationships/image" Target="../media/image10.png"/></Relationships>
</file>

<file path=ppt/slides/_rels/slide92.xml.rels><?xml version="1.0" encoding="UTF-8" standalone="yes"?>
<Relationships xmlns="http://schemas.openxmlformats.org/package/2006/relationships"><Relationship Id="rId8" Type="http://schemas.openxmlformats.org/officeDocument/2006/relationships/image" Target="../media/image169.svg"/><Relationship Id="rId3" Type="http://schemas.openxmlformats.org/officeDocument/2006/relationships/chart" Target="../charts/chart154.xml"/><Relationship Id="rId7" Type="http://schemas.openxmlformats.org/officeDocument/2006/relationships/image" Target="../media/image168.png"/><Relationship Id="rId2" Type="http://schemas.openxmlformats.org/officeDocument/2006/relationships/notesSlide" Target="../notesSlides/notesSlide61.xml"/><Relationship Id="rId1" Type="http://schemas.openxmlformats.org/officeDocument/2006/relationships/slideLayout" Target="../slideLayouts/slideLayout23.xml"/><Relationship Id="rId6" Type="http://schemas.openxmlformats.org/officeDocument/2006/relationships/chart" Target="../charts/chart157.xml"/><Relationship Id="rId5" Type="http://schemas.openxmlformats.org/officeDocument/2006/relationships/chart" Target="../charts/chart156.xml"/><Relationship Id="rId4" Type="http://schemas.openxmlformats.org/officeDocument/2006/relationships/chart" Target="../charts/chart155.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7.xml.rels><?xml version="1.0" encoding="UTF-8" standalone="yes"?>
<Relationships xmlns="http://schemas.openxmlformats.org/package/2006/relationships"><Relationship Id="rId8" Type="http://schemas.openxmlformats.org/officeDocument/2006/relationships/image" Target="../media/image174.png"/><Relationship Id="rId13" Type="http://schemas.openxmlformats.org/officeDocument/2006/relationships/image" Target="../media/image179.svg"/><Relationship Id="rId3" Type="http://schemas.openxmlformats.org/officeDocument/2006/relationships/chart" Target="../charts/chart158.xml"/><Relationship Id="rId7" Type="http://schemas.openxmlformats.org/officeDocument/2006/relationships/image" Target="../media/image173.svg"/><Relationship Id="rId12" Type="http://schemas.openxmlformats.org/officeDocument/2006/relationships/image" Target="../media/image178.png"/><Relationship Id="rId2" Type="http://schemas.openxmlformats.org/officeDocument/2006/relationships/notesSlide" Target="../notesSlides/notesSlide62.xml"/><Relationship Id="rId1" Type="http://schemas.openxmlformats.org/officeDocument/2006/relationships/slideLayout" Target="../slideLayouts/slideLayout23.xml"/><Relationship Id="rId6" Type="http://schemas.openxmlformats.org/officeDocument/2006/relationships/image" Target="../media/image172.png"/><Relationship Id="rId11" Type="http://schemas.openxmlformats.org/officeDocument/2006/relationships/image" Target="../media/image177.svg"/><Relationship Id="rId5" Type="http://schemas.openxmlformats.org/officeDocument/2006/relationships/image" Target="../media/image171.svg"/><Relationship Id="rId10" Type="http://schemas.openxmlformats.org/officeDocument/2006/relationships/image" Target="../media/image176.png"/><Relationship Id="rId4" Type="http://schemas.openxmlformats.org/officeDocument/2006/relationships/image" Target="../media/image170.png"/><Relationship Id="rId9" Type="http://schemas.openxmlformats.org/officeDocument/2006/relationships/image" Target="../media/image175.svg"/></Relationships>
</file>

<file path=ppt/slides/_rels/slide98.xml.rels><?xml version="1.0" encoding="UTF-8" standalone="yes"?>
<Relationships xmlns="http://schemas.openxmlformats.org/package/2006/relationships"><Relationship Id="rId3" Type="http://schemas.openxmlformats.org/officeDocument/2006/relationships/chart" Target="../charts/chart159.xml"/><Relationship Id="rId2" Type="http://schemas.openxmlformats.org/officeDocument/2006/relationships/notesSlide" Target="../notesSlides/notesSlide63.xml"/><Relationship Id="rId1" Type="http://schemas.openxmlformats.org/officeDocument/2006/relationships/slideLayout" Target="../slideLayouts/slideLayout23.xml"/><Relationship Id="rId6" Type="http://schemas.openxmlformats.org/officeDocument/2006/relationships/chart" Target="../charts/chart162.xml"/><Relationship Id="rId5" Type="http://schemas.openxmlformats.org/officeDocument/2006/relationships/chart" Target="../charts/chart161.xml"/><Relationship Id="rId4" Type="http://schemas.openxmlformats.org/officeDocument/2006/relationships/chart" Target="../charts/chart160.xml"/></Relationships>
</file>

<file path=ppt/slides/_rels/slide99.xml.rels><?xml version="1.0" encoding="UTF-8" standalone="yes"?>
<Relationships xmlns="http://schemas.openxmlformats.org/package/2006/relationships"><Relationship Id="rId3" Type="http://schemas.openxmlformats.org/officeDocument/2006/relationships/chart" Target="../charts/chart163.xml"/><Relationship Id="rId2" Type="http://schemas.openxmlformats.org/officeDocument/2006/relationships/notesSlide" Target="../notesSlides/notesSlide64.xml"/><Relationship Id="rId1" Type="http://schemas.openxmlformats.org/officeDocument/2006/relationships/slideLayout" Target="../slideLayouts/slideLayout23.xml"/><Relationship Id="rId5" Type="http://schemas.openxmlformats.org/officeDocument/2006/relationships/chart" Target="../charts/chart165.xml"/><Relationship Id="rId4" Type="http://schemas.openxmlformats.org/officeDocument/2006/relationships/chart" Target="../charts/chart16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ymbol zastępczy tekstu 1">
            <a:extLst>
              <a:ext uri="{FF2B5EF4-FFF2-40B4-BE49-F238E27FC236}">
                <a16:creationId xmlns:a16="http://schemas.microsoft.com/office/drawing/2014/main" id="{981AC76C-4F5C-4BE5-8CFC-51C701F6567F}"/>
              </a:ext>
            </a:extLst>
          </p:cNvPr>
          <p:cNvSpPr txBox="1">
            <a:spLocks/>
          </p:cNvSpPr>
          <p:nvPr/>
        </p:nvSpPr>
        <p:spPr>
          <a:xfrm>
            <a:off x="699135" y="888643"/>
            <a:ext cx="3609976" cy="236890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nSpc>
                <a:spcPct val="150000"/>
              </a:lnSpc>
              <a:buNone/>
            </a:pPr>
            <a:r>
              <a:rPr lang="pl-PL" sz="2800" b="1">
                <a:latin typeface="Calibri" panose="020F0502020204030204" pitchFamily="34" charset="0"/>
                <a:cs typeface="Calibri" panose="020F0502020204030204" pitchFamily="34" charset="0"/>
              </a:rPr>
              <a:t>Badanie świadomości</a:t>
            </a:r>
            <a:br>
              <a:rPr lang="pl-PL" sz="2800" b="1">
                <a:latin typeface="Calibri" panose="020F0502020204030204" pitchFamily="34" charset="0"/>
                <a:cs typeface="Calibri" panose="020F0502020204030204" pitchFamily="34" charset="0"/>
              </a:rPr>
            </a:br>
            <a:r>
              <a:rPr lang="pl-PL" sz="2800" b="1">
                <a:latin typeface="Calibri" panose="020F0502020204030204" pitchFamily="34" charset="0"/>
                <a:cs typeface="Calibri" panose="020F0502020204030204" pitchFamily="34" charset="0"/>
              </a:rPr>
              <a:t>i zachowań ekologicznych mieszkańców Polski</a:t>
            </a:r>
            <a:br>
              <a:rPr lang="pl-PL" sz="1800" b="1"/>
            </a:br>
            <a:r>
              <a:rPr lang="pl-PL" sz="1200"/>
              <a:t>RAPORT Z BADANIA TRACKINGOWEGO</a:t>
            </a:r>
            <a:br>
              <a:rPr lang="pl-PL" sz="1800"/>
            </a:br>
            <a:endParaRPr lang="pl-PL" sz="1800"/>
          </a:p>
        </p:txBody>
      </p:sp>
      <p:sp>
        <p:nvSpPr>
          <p:cNvPr id="9" name="Symbol zastępczy tekstu 2">
            <a:extLst>
              <a:ext uri="{FF2B5EF4-FFF2-40B4-BE49-F238E27FC236}">
                <a16:creationId xmlns:a16="http://schemas.microsoft.com/office/drawing/2014/main" id="{C899ADE6-FA44-42E8-8ABF-A957E52F9EF2}"/>
              </a:ext>
            </a:extLst>
          </p:cNvPr>
          <p:cNvSpPr txBox="1">
            <a:spLocks/>
          </p:cNvSpPr>
          <p:nvPr/>
        </p:nvSpPr>
        <p:spPr>
          <a:xfrm>
            <a:off x="1007745" y="6167154"/>
            <a:ext cx="2203451" cy="26458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pl-PL" sz="1050"/>
              <a:t>Pomiar: październik 2020 r.</a:t>
            </a:r>
          </a:p>
        </p:txBody>
      </p:sp>
    </p:spTree>
    <p:extLst>
      <p:ext uri="{BB962C8B-B14F-4D97-AF65-F5344CB8AC3E}">
        <p14:creationId xmlns:p14="http://schemas.microsoft.com/office/powerpoint/2010/main" val="415793313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Wykres 69" descr="Wykres kołowy przedstawiający sytuację zawodową. &#10;&#10;Na etacie pracuje 45% badanych, na umowie zlecenie, o dzieło 5%, własną działalność gospodarczą prowadzi 19% badanych, emeryci i renciści 28%, uczniowie i studenci 1%, bezrobotni 3%, na urlopie macierzyńskim, wychowawczym 2%, nie pracują, bądź podali inny powód 2% badanych oraz 0,3% badanych odmówiło odpowiedzi.">
            <a:extLst>
              <a:ext uri="{FF2B5EF4-FFF2-40B4-BE49-F238E27FC236}">
                <a16:creationId xmlns:a16="http://schemas.microsoft.com/office/drawing/2014/main" id="{BBC2331A-703A-4B47-8BCC-0E4D4E839C8A}"/>
              </a:ext>
            </a:extLst>
          </p:cNvPr>
          <p:cNvGraphicFramePr/>
          <p:nvPr>
            <p:extLst>
              <p:ext uri="{D42A27DB-BD31-4B8C-83A1-F6EECF244321}">
                <p14:modId xmlns:p14="http://schemas.microsoft.com/office/powerpoint/2010/main" val="3825397382"/>
              </p:ext>
            </p:extLst>
          </p:nvPr>
        </p:nvGraphicFramePr>
        <p:xfrm>
          <a:off x="4853733" y="1547138"/>
          <a:ext cx="3279890" cy="183777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3" name="Wykres 82" descr="Wykres kołowy przedstawiający wielkość gospodarstwa domowego. &#10;&#10;12% respondentów mieszka samotnie, 30% gospodarstw domowych składa się z 2 osób, 23% z 3 osób, 22% z 4 osób, 12% z 5 i więcej osób oraz 0,4% badanych odmówiło odpowiedzi.">
            <a:extLst>
              <a:ext uri="{FF2B5EF4-FFF2-40B4-BE49-F238E27FC236}">
                <a16:creationId xmlns:a16="http://schemas.microsoft.com/office/drawing/2014/main" id="{17A64461-24D3-4852-A8E4-3A3A0D3C33FE}"/>
              </a:ext>
            </a:extLst>
          </p:cNvPr>
          <p:cNvGraphicFramePr/>
          <p:nvPr>
            <p:extLst>
              <p:ext uri="{D42A27DB-BD31-4B8C-83A1-F6EECF244321}">
                <p14:modId xmlns:p14="http://schemas.microsoft.com/office/powerpoint/2010/main" val="745907596"/>
              </p:ext>
            </p:extLst>
          </p:nvPr>
        </p:nvGraphicFramePr>
        <p:xfrm>
          <a:off x="1742467" y="1524580"/>
          <a:ext cx="3608921" cy="188289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9" name="Wykres 58" descr="Wykres kołowy przedstawiający przeciętny całkowity dochód na 1 członka rodziny netto. &#10;&#10;Dochód do 1500 złotych ma 22% respondentów, 1501-2500 złotych 29%, powyżej 2500 złotych 41% oraz odpowiedzi odmówiło 8% badanych.">
            <a:extLst>
              <a:ext uri="{FF2B5EF4-FFF2-40B4-BE49-F238E27FC236}">
                <a16:creationId xmlns:a16="http://schemas.microsoft.com/office/drawing/2014/main" id="{5322D446-047A-45E2-BB0C-966D1AD8FD88}"/>
              </a:ext>
            </a:extLst>
          </p:cNvPr>
          <p:cNvGraphicFramePr/>
          <p:nvPr>
            <p:extLst>
              <p:ext uri="{D42A27DB-BD31-4B8C-83A1-F6EECF244321}">
                <p14:modId xmlns:p14="http://schemas.microsoft.com/office/powerpoint/2010/main" val="2639798063"/>
              </p:ext>
            </p:extLst>
          </p:nvPr>
        </p:nvGraphicFramePr>
        <p:xfrm>
          <a:off x="-235106" y="1524580"/>
          <a:ext cx="2999649" cy="1882891"/>
        </p:xfrm>
        <a:graphic>
          <a:graphicData uri="http://schemas.openxmlformats.org/drawingml/2006/chart">
            <c:chart xmlns:c="http://schemas.openxmlformats.org/drawingml/2006/chart" xmlns:r="http://schemas.openxmlformats.org/officeDocument/2006/relationships" r:id="rId5"/>
          </a:graphicData>
        </a:graphic>
      </p:graphicFrame>
      <p:grpSp>
        <p:nvGrpSpPr>
          <p:cNvPr id="87" name="Grupa 86">
            <a:extLst>
              <a:ext uri="{FF2B5EF4-FFF2-40B4-BE49-F238E27FC236}">
                <a16:creationId xmlns:a16="http://schemas.microsoft.com/office/drawing/2014/main" id="{5B0F528E-4F22-4FD3-AE73-C25653019E43}"/>
              </a:ext>
            </a:extLst>
          </p:cNvPr>
          <p:cNvGrpSpPr/>
          <p:nvPr/>
        </p:nvGrpSpPr>
        <p:grpSpPr>
          <a:xfrm>
            <a:off x="3537209" y="1168258"/>
            <a:ext cx="2448272" cy="435384"/>
            <a:chOff x="5863107" y="842566"/>
            <a:chExt cx="1813072" cy="435384"/>
          </a:xfrm>
        </p:grpSpPr>
        <p:sp>
          <p:nvSpPr>
            <p:cNvPr id="88" name="pole tekstowe 87">
              <a:extLst>
                <a:ext uri="{FF2B5EF4-FFF2-40B4-BE49-F238E27FC236}">
                  <a16:creationId xmlns:a16="http://schemas.microsoft.com/office/drawing/2014/main" id="{35FDE917-E438-4E82-88D2-FE8CF89BE464}"/>
                </a:ext>
              </a:extLst>
            </p:cNvPr>
            <p:cNvSpPr txBox="1"/>
            <p:nvPr/>
          </p:nvSpPr>
          <p:spPr>
            <a:xfrm>
              <a:off x="5863107" y="842566"/>
              <a:ext cx="1813072" cy="400110"/>
            </a:xfrm>
            <a:prstGeom prst="rect">
              <a:avLst/>
            </a:prstGeom>
            <a:solidFill>
              <a:schemeClr val="bg1"/>
            </a:solidFill>
          </p:spPr>
          <p:txBody>
            <a:bodyPr wrap="square" rtlCol="0">
              <a:spAutoFit/>
            </a:bodyPr>
            <a:lstStyle/>
            <a:p>
              <a:r>
                <a:rPr lang="pl-PL" sz="1000"/>
                <a:t>wielkość </a:t>
              </a:r>
            </a:p>
            <a:p>
              <a:r>
                <a:rPr lang="pl-PL" sz="1000"/>
                <a:t>gospodarstwa domowego</a:t>
              </a:r>
            </a:p>
          </p:txBody>
        </p:sp>
        <p:cxnSp>
          <p:nvCxnSpPr>
            <p:cNvPr id="89" name="Łącznik prosty 88">
              <a:extLst>
                <a:ext uri="{FF2B5EF4-FFF2-40B4-BE49-F238E27FC236}">
                  <a16:creationId xmlns:a16="http://schemas.microsoft.com/office/drawing/2014/main" id="{65BA6FA8-172C-4C7E-AD6F-F441B7D2082A}"/>
                </a:ext>
              </a:extLst>
            </p:cNvPr>
            <p:cNvCxnSpPr/>
            <p:nvPr/>
          </p:nvCxnSpPr>
          <p:spPr>
            <a:xfrm>
              <a:off x="5921468" y="1277950"/>
              <a:ext cx="144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7" name="Symbol zastępczy tekstu 6">
            <a:extLst>
              <a:ext uri="{FF2B5EF4-FFF2-40B4-BE49-F238E27FC236}">
                <a16:creationId xmlns:a16="http://schemas.microsoft.com/office/drawing/2014/main" id="{D707A642-77E7-45D9-B984-4255EC1F9CFC}"/>
              </a:ext>
            </a:extLst>
          </p:cNvPr>
          <p:cNvSpPr>
            <a:spLocks noGrp="1"/>
          </p:cNvSpPr>
          <p:nvPr>
            <p:ph type="body" sz="quarter" idx="10"/>
          </p:nvPr>
        </p:nvSpPr>
        <p:spPr/>
        <p:txBody>
          <a:bodyPr/>
          <a:lstStyle/>
          <a:p>
            <a:r>
              <a:rPr lang="pl-PL" sz="1600"/>
              <a:t>Struktura próby (2/3)</a:t>
            </a:r>
          </a:p>
        </p:txBody>
      </p:sp>
      <p:sp>
        <p:nvSpPr>
          <p:cNvPr id="6" name="pole tekstowe 5">
            <a:extLst>
              <a:ext uri="{FF2B5EF4-FFF2-40B4-BE49-F238E27FC236}">
                <a16:creationId xmlns:a16="http://schemas.microsoft.com/office/drawing/2014/main" id="{C5C9B324-B82E-4A90-BA2D-9244C233AE89}"/>
              </a:ext>
            </a:extLst>
          </p:cNvPr>
          <p:cNvSpPr txBox="1"/>
          <p:nvPr/>
        </p:nvSpPr>
        <p:spPr>
          <a:xfrm>
            <a:off x="731386" y="5638108"/>
            <a:ext cx="4181300" cy="215444"/>
          </a:xfrm>
          <a:prstGeom prst="rect">
            <a:avLst/>
          </a:prstGeom>
          <a:noFill/>
        </p:spPr>
        <p:txBody>
          <a:bodyPr wrap="square" rtlCol="0">
            <a:spAutoFit/>
          </a:bodyPr>
          <a:lstStyle/>
          <a:p>
            <a:pPr lvl="0">
              <a:defRPr/>
            </a:pPr>
            <a:r>
              <a:rPr lang="pl-PL" sz="800" i="1">
                <a:solidFill>
                  <a:prstClr val="white">
                    <a:lumMod val="65000"/>
                  </a:prstClr>
                </a:solidFill>
              </a:rPr>
              <a:t>Odpowiadający: wszyscy badani, n=1015.</a:t>
            </a:r>
          </a:p>
        </p:txBody>
      </p:sp>
      <p:cxnSp>
        <p:nvCxnSpPr>
          <p:cNvPr id="56" name="Łącznik prosty 55">
            <a:extLst>
              <a:ext uri="{FF2B5EF4-FFF2-40B4-BE49-F238E27FC236}">
                <a16:creationId xmlns:a16="http://schemas.microsoft.com/office/drawing/2014/main" id="{AD6C5E94-DB95-4E7F-AB16-D0A2B4E21C02}"/>
              </a:ext>
            </a:extLst>
          </p:cNvPr>
          <p:cNvCxnSpPr/>
          <p:nvPr/>
        </p:nvCxnSpPr>
        <p:spPr>
          <a:xfrm>
            <a:off x="961088" y="1585498"/>
            <a:ext cx="198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57" name="pole tekstowe 56">
            <a:extLst>
              <a:ext uri="{FF2B5EF4-FFF2-40B4-BE49-F238E27FC236}">
                <a16:creationId xmlns:a16="http://schemas.microsoft.com/office/drawing/2014/main" id="{6E4D4AC8-8C02-4580-BB43-E076C55247AC}"/>
              </a:ext>
            </a:extLst>
          </p:cNvPr>
          <p:cNvSpPr txBox="1"/>
          <p:nvPr/>
        </p:nvSpPr>
        <p:spPr>
          <a:xfrm>
            <a:off x="903946" y="1169902"/>
            <a:ext cx="2031325" cy="400110"/>
          </a:xfrm>
          <a:prstGeom prst="rect">
            <a:avLst/>
          </a:prstGeom>
          <a:solidFill>
            <a:schemeClr val="bg1"/>
          </a:solidFill>
        </p:spPr>
        <p:txBody>
          <a:bodyPr wrap="none" rtlCol="0">
            <a:spAutoFit/>
          </a:bodyPr>
          <a:lstStyle/>
          <a:p>
            <a:r>
              <a:rPr lang="pl-PL" sz="1000"/>
              <a:t>przeciętny całkowity dochód </a:t>
            </a:r>
            <a:br>
              <a:rPr lang="pl-PL" sz="1000"/>
            </a:br>
            <a:r>
              <a:rPr lang="pl-PL" sz="1000"/>
              <a:t>na 1 członka rodziny (netto)</a:t>
            </a:r>
          </a:p>
        </p:txBody>
      </p:sp>
      <p:grpSp>
        <p:nvGrpSpPr>
          <p:cNvPr id="21" name="Grupa 20">
            <a:extLst>
              <a:ext uri="{FF2B5EF4-FFF2-40B4-BE49-F238E27FC236}">
                <a16:creationId xmlns:a16="http://schemas.microsoft.com/office/drawing/2014/main" id="{3B8CC816-5521-446D-B315-81248E04AEB8}"/>
              </a:ext>
            </a:extLst>
          </p:cNvPr>
          <p:cNvGrpSpPr/>
          <p:nvPr/>
        </p:nvGrpSpPr>
        <p:grpSpPr>
          <a:xfrm>
            <a:off x="1828184" y="2322219"/>
            <a:ext cx="286927" cy="274910"/>
            <a:chOff x="3044208" y="3927440"/>
            <a:chExt cx="286927" cy="274910"/>
          </a:xfrm>
        </p:grpSpPr>
        <p:sp>
          <p:nvSpPr>
            <p:cNvPr id="61" name="Freeform 108">
              <a:extLst>
                <a:ext uri="{FF2B5EF4-FFF2-40B4-BE49-F238E27FC236}">
                  <a16:creationId xmlns:a16="http://schemas.microsoft.com/office/drawing/2014/main" id="{07F546BC-740D-4F74-A632-83CEAD86C23B}"/>
                </a:ext>
              </a:extLst>
            </p:cNvPr>
            <p:cNvSpPr>
              <a:spLocks noEditPoints="1"/>
            </p:cNvSpPr>
            <p:nvPr/>
          </p:nvSpPr>
          <p:spPr bwMode="auto">
            <a:xfrm>
              <a:off x="3044208" y="3974788"/>
              <a:ext cx="281273" cy="227562"/>
            </a:xfrm>
            <a:custGeom>
              <a:avLst/>
              <a:gdLst>
                <a:gd name="T0" fmla="*/ 38 w 1591"/>
                <a:gd name="T1" fmla="*/ 67 h 1286"/>
                <a:gd name="T2" fmla="*/ 43 w 1591"/>
                <a:gd name="T3" fmla="*/ 41 h 1286"/>
                <a:gd name="T4" fmla="*/ 58 w 1591"/>
                <a:gd name="T5" fmla="*/ 19 h 1286"/>
                <a:gd name="T6" fmla="*/ 79 w 1591"/>
                <a:gd name="T7" fmla="*/ 5 h 1286"/>
                <a:gd name="T8" fmla="*/ 105 w 1591"/>
                <a:gd name="T9" fmla="*/ 0 h 1286"/>
                <a:gd name="T10" fmla="*/ 120 w 1591"/>
                <a:gd name="T11" fmla="*/ 96 h 1286"/>
                <a:gd name="T12" fmla="*/ 83 w 1591"/>
                <a:gd name="T13" fmla="*/ 96 h 1286"/>
                <a:gd name="T14" fmla="*/ 62 w 1591"/>
                <a:gd name="T15" fmla="*/ 95 h 1286"/>
                <a:gd name="T16" fmla="*/ 48 w 1591"/>
                <a:gd name="T17" fmla="*/ 88 h 1286"/>
                <a:gd name="T18" fmla="*/ 41 w 1591"/>
                <a:gd name="T19" fmla="*/ 79 h 1286"/>
                <a:gd name="T20" fmla="*/ 38 w 1591"/>
                <a:gd name="T21" fmla="*/ 67 h 1286"/>
                <a:gd name="T22" fmla="*/ 1447 w 1591"/>
                <a:gd name="T23" fmla="*/ 96 h 1286"/>
                <a:gd name="T24" fmla="*/ 1459 w 1591"/>
                <a:gd name="T25" fmla="*/ 97 h 1286"/>
                <a:gd name="T26" fmla="*/ 1472 w 1591"/>
                <a:gd name="T27" fmla="*/ 103 h 1286"/>
                <a:gd name="T28" fmla="*/ 1495 w 1591"/>
                <a:gd name="T29" fmla="*/ 118 h 1286"/>
                <a:gd name="T30" fmla="*/ 1511 w 1591"/>
                <a:gd name="T31" fmla="*/ 141 h 1286"/>
                <a:gd name="T32" fmla="*/ 1520 w 1591"/>
                <a:gd name="T33" fmla="*/ 167 h 1286"/>
                <a:gd name="T34" fmla="*/ 1521 w 1591"/>
                <a:gd name="T35" fmla="*/ 183 h 1286"/>
                <a:gd name="T36" fmla="*/ 1591 w 1591"/>
                <a:gd name="T37" fmla="*/ 311 h 1286"/>
                <a:gd name="T38" fmla="*/ 1591 w 1591"/>
                <a:gd name="T39" fmla="*/ 51 h 1286"/>
                <a:gd name="T40" fmla="*/ 1587 w 1591"/>
                <a:gd name="T41" fmla="*/ 31 h 1286"/>
                <a:gd name="T42" fmla="*/ 1577 w 1591"/>
                <a:gd name="T43" fmla="*/ 14 h 1286"/>
                <a:gd name="T44" fmla="*/ 1559 w 1591"/>
                <a:gd name="T45" fmla="*/ 4 h 1286"/>
                <a:gd name="T46" fmla="*/ 1540 w 1591"/>
                <a:gd name="T47" fmla="*/ 0 h 1286"/>
                <a:gd name="T48" fmla="*/ 1405 w 1591"/>
                <a:gd name="T49" fmla="*/ 96 h 1286"/>
                <a:gd name="T50" fmla="*/ 1447 w 1591"/>
                <a:gd name="T51" fmla="*/ 96 h 1286"/>
                <a:gd name="T52" fmla="*/ 1521 w 1591"/>
                <a:gd name="T53" fmla="*/ 920 h 1286"/>
                <a:gd name="T54" fmla="*/ 1540 w 1591"/>
                <a:gd name="T55" fmla="*/ 1154 h 1286"/>
                <a:gd name="T56" fmla="*/ 1550 w 1591"/>
                <a:gd name="T57" fmla="*/ 1153 h 1286"/>
                <a:gd name="T58" fmla="*/ 1569 w 1591"/>
                <a:gd name="T59" fmla="*/ 1146 h 1286"/>
                <a:gd name="T60" fmla="*/ 1582 w 1591"/>
                <a:gd name="T61" fmla="*/ 1131 h 1286"/>
                <a:gd name="T62" fmla="*/ 1590 w 1591"/>
                <a:gd name="T63" fmla="*/ 1113 h 1286"/>
                <a:gd name="T64" fmla="*/ 1591 w 1591"/>
                <a:gd name="T65" fmla="*/ 845 h 1286"/>
                <a:gd name="T66" fmla="*/ 1205 w 1591"/>
                <a:gd name="T67" fmla="*/ 931 h 1286"/>
                <a:gd name="T68" fmla="*/ 1205 w 1591"/>
                <a:gd name="T69" fmla="*/ 438 h 1286"/>
                <a:gd name="T70" fmla="*/ 1484 w 1591"/>
                <a:gd name="T71" fmla="*/ 431 h 1286"/>
                <a:gd name="T72" fmla="*/ 1484 w 1591"/>
                <a:gd name="T73" fmla="*/ 183 h 1286"/>
                <a:gd name="T74" fmla="*/ 1482 w 1591"/>
                <a:gd name="T75" fmla="*/ 166 h 1286"/>
                <a:gd name="T76" fmla="*/ 1474 w 1591"/>
                <a:gd name="T77" fmla="*/ 151 h 1286"/>
                <a:gd name="T78" fmla="*/ 1462 w 1591"/>
                <a:gd name="T79" fmla="*/ 141 h 1286"/>
                <a:gd name="T80" fmla="*/ 1447 w 1591"/>
                <a:gd name="T81" fmla="*/ 133 h 1286"/>
                <a:gd name="T82" fmla="*/ 245 w 1591"/>
                <a:gd name="T83" fmla="*/ 133 h 1286"/>
                <a:gd name="T84" fmla="*/ 244 w 1591"/>
                <a:gd name="T85" fmla="*/ 134 h 1286"/>
                <a:gd name="T86" fmla="*/ 67 w 1591"/>
                <a:gd name="T87" fmla="*/ 134 h 1286"/>
                <a:gd name="T88" fmla="*/ 47 w 1591"/>
                <a:gd name="T89" fmla="*/ 132 h 1286"/>
                <a:gd name="T90" fmla="*/ 31 w 1591"/>
                <a:gd name="T91" fmla="*/ 125 h 1286"/>
                <a:gd name="T92" fmla="*/ 19 w 1591"/>
                <a:gd name="T93" fmla="*/ 114 h 1286"/>
                <a:gd name="T94" fmla="*/ 5 w 1591"/>
                <a:gd name="T95" fmla="*/ 93 h 1286"/>
                <a:gd name="T96" fmla="*/ 0 w 1591"/>
                <a:gd name="T97" fmla="*/ 72 h 1286"/>
                <a:gd name="T98" fmla="*/ 0 w 1591"/>
                <a:gd name="T99" fmla="*/ 1234 h 1286"/>
                <a:gd name="T100" fmla="*/ 4 w 1591"/>
                <a:gd name="T101" fmla="*/ 1254 h 1286"/>
                <a:gd name="T102" fmla="*/ 15 w 1591"/>
                <a:gd name="T103" fmla="*/ 1271 h 1286"/>
                <a:gd name="T104" fmla="*/ 31 w 1591"/>
                <a:gd name="T105" fmla="*/ 1282 h 1286"/>
                <a:gd name="T106" fmla="*/ 52 w 1591"/>
                <a:gd name="T107" fmla="*/ 1286 h 1286"/>
                <a:gd name="T108" fmla="*/ 1433 w 1591"/>
                <a:gd name="T109" fmla="*/ 1286 h 1286"/>
                <a:gd name="T110" fmla="*/ 1452 w 1591"/>
                <a:gd name="T111" fmla="*/ 1282 h 1286"/>
                <a:gd name="T112" fmla="*/ 1468 w 1591"/>
                <a:gd name="T113" fmla="*/ 1271 h 1286"/>
                <a:gd name="T114" fmla="*/ 1480 w 1591"/>
                <a:gd name="T115" fmla="*/ 1254 h 1286"/>
                <a:gd name="T116" fmla="*/ 1484 w 1591"/>
                <a:gd name="T117" fmla="*/ 1234 h 1286"/>
                <a:gd name="T118" fmla="*/ 1205 w 1591"/>
                <a:gd name="T119" fmla="*/ 931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91" h="1286">
                  <a:moveTo>
                    <a:pt x="38" y="67"/>
                  </a:moveTo>
                  <a:lnTo>
                    <a:pt x="38" y="67"/>
                  </a:lnTo>
                  <a:lnTo>
                    <a:pt x="39" y="52"/>
                  </a:lnTo>
                  <a:lnTo>
                    <a:pt x="43" y="41"/>
                  </a:lnTo>
                  <a:lnTo>
                    <a:pt x="48" y="29"/>
                  </a:lnTo>
                  <a:lnTo>
                    <a:pt x="58" y="19"/>
                  </a:lnTo>
                  <a:lnTo>
                    <a:pt x="67" y="10"/>
                  </a:lnTo>
                  <a:lnTo>
                    <a:pt x="79" y="5"/>
                  </a:lnTo>
                  <a:lnTo>
                    <a:pt x="91" y="1"/>
                  </a:lnTo>
                  <a:lnTo>
                    <a:pt x="105" y="0"/>
                  </a:lnTo>
                  <a:lnTo>
                    <a:pt x="332" y="0"/>
                  </a:lnTo>
                  <a:lnTo>
                    <a:pt x="120" y="96"/>
                  </a:lnTo>
                  <a:lnTo>
                    <a:pt x="83" y="96"/>
                  </a:lnTo>
                  <a:lnTo>
                    <a:pt x="83" y="96"/>
                  </a:lnTo>
                  <a:lnTo>
                    <a:pt x="71" y="96"/>
                  </a:lnTo>
                  <a:lnTo>
                    <a:pt x="62" y="95"/>
                  </a:lnTo>
                  <a:lnTo>
                    <a:pt x="54" y="92"/>
                  </a:lnTo>
                  <a:lnTo>
                    <a:pt x="48" y="88"/>
                  </a:lnTo>
                  <a:lnTo>
                    <a:pt x="43" y="84"/>
                  </a:lnTo>
                  <a:lnTo>
                    <a:pt x="41" y="79"/>
                  </a:lnTo>
                  <a:lnTo>
                    <a:pt x="38" y="72"/>
                  </a:lnTo>
                  <a:lnTo>
                    <a:pt x="38" y="67"/>
                  </a:lnTo>
                  <a:lnTo>
                    <a:pt x="38" y="67"/>
                  </a:lnTo>
                  <a:close/>
                  <a:moveTo>
                    <a:pt x="1447" y="96"/>
                  </a:moveTo>
                  <a:lnTo>
                    <a:pt x="1454" y="96"/>
                  </a:lnTo>
                  <a:lnTo>
                    <a:pt x="1459" y="97"/>
                  </a:lnTo>
                  <a:lnTo>
                    <a:pt x="1459" y="97"/>
                  </a:lnTo>
                  <a:lnTo>
                    <a:pt x="1472" y="103"/>
                  </a:lnTo>
                  <a:lnTo>
                    <a:pt x="1484" y="111"/>
                  </a:lnTo>
                  <a:lnTo>
                    <a:pt x="1495" y="118"/>
                  </a:lnTo>
                  <a:lnTo>
                    <a:pt x="1504" y="129"/>
                  </a:lnTo>
                  <a:lnTo>
                    <a:pt x="1511" y="141"/>
                  </a:lnTo>
                  <a:lnTo>
                    <a:pt x="1517" y="154"/>
                  </a:lnTo>
                  <a:lnTo>
                    <a:pt x="1520" y="167"/>
                  </a:lnTo>
                  <a:lnTo>
                    <a:pt x="1521" y="183"/>
                  </a:lnTo>
                  <a:lnTo>
                    <a:pt x="1521" y="183"/>
                  </a:lnTo>
                  <a:lnTo>
                    <a:pt x="1521" y="389"/>
                  </a:lnTo>
                  <a:lnTo>
                    <a:pt x="1591" y="311"/>
                  </a:lnTo>
                  <a:lnTo>
                    <a:pt x="1591" y="51"/>
                  </a:lnTo>
                  <a:lnTo>
                    <a:pt x="1591" y="51"/>
                  </a:lnTo>
                  <a:lnTo>
                    <a:pt x="1590" y="41"/>
                  </a:lnTo>
                  <a:lnTo>
                    <a:pt x="1587" y="31"/>
                  </a:lnTo>
                  <a:lnTo>
                    <a:pt x="1582" y="22"/>
                  </a:lnTo>
                  <a:lnTo>
                    <a:pt x="1577" y="14"/>
                  </a:lnTo>
                  <a:lnTo>
                    <a:pt x="1569" y="8"/>
                  </a:lnTo>
                  <a:lnTo>
                    <a:pt x="1559" y="4"/>
                  </a:lnTo>
                  <a:lnTo>
                    <a:pt x="1550" y="0"/>
                  </a:lnTo>
                  <a:lnTo>
                    <a:pt x="1540" y="0"/>
                  </a:lnTo>
                  <a:lnTo>
                    <a:pt x="1377" y="0"/>
                  </a:lnTo>
                  <a:lnTo>
                    <a:pt x="1405" y="96"/>
                  </a:lnTo>
                  <a:lnTo>
                    <a:pt x="1405" y="96"/>
                  </a:lnTo>
                  <a:lnTo>
                    <a:pt x="1447" y="96"/>
                  </a:lnTo>
                  <a:lnTo>
                    <a:pt x="1447" y="96"/>
                  </a:lnTo>
                  <a:close/>
                  <a:moveTo>
                    <a:pt x="1521" y="920"/>
                  </a:moveTo>
                  <a:lnTo>
                    <a:pt x="1521" y="1154"/>
                  </a:lnTo>
                  <a:lnTo>
                    <a:pt x="1540" y="1154"/>
                  </a:lnTo>
                  <a:lnTo>
                    <a:pt x="1540" y="1154"/>
                  </a:lnTo>
                  <a:lnTo>
                    <a:pt x="1550" y="1153"/>
                  </a:lnTo>
                  <a:lnTo>
                    <a:pt x="1559" y="1150"/>
                  </a:lnTo>
                  <a:lnTo>
                    <a:pt x="1569" y="1146"/>
                  </a:lnTo>
                  <a:lnTo>
                    <a:pt x="1577" y="1139"/>
                  </a:lnTo>
                  <a:lnTo>
                    <a:pt x="1582" y="1131"/>
                  </a:lnTo>
                  <a:lnTo>
                    <a:pt x="1587" y="1122"/>
                  </a:lnTo>
                  <a:lnTo>
                    <a:pt x="1590" y="1113"/>
                  </a:lnTo>
                  <a:lnTo>
                    <a:pt x="1591" y="1102"/>
                  </a:lnTo>
                  <a:lnTo>
                    <a:pt x="1591" y="845"/>
                  </a:lnTo>
                  <a:lnTo>
                    <a:pt x="1521" y="920"/>
                  </a:lnTo>
                  <a:close/>
                  <a:moveTo>
                    <a:pt x="1205" y="931"/>
                  </a:moveTo>
                  <a:lnTo>
                    <a:pt x="1056" y="684"/>
                  </a:lnTo>
                  <a:lnTo>
                    <a:pt x="1205" y="438"/>
                  </a:lnTo>
                  <a:lnTo>
                    <a:pt x="1479" y="438"/>
                  </a:lnTo>
                  <a:lnTo>
                    <a:pt x="1484" y="431"/>
                  </a:lnTo>
                  <a:lnTo>
                    <a:pt x="1484" y="183"/>
                  </a:lnTo>
                  <a:lnTo>
                    <a:pt x="1484" y="183"/>
                  </a:lnTo>
                  <a:lnTo>
                    <a:pt x="1483" y="174"/>
                  </a:lnTo>
                  <a:lnTo>
                    <a:pt x="1482" y="166"/>
                  </a:lnTo>
                  <a:lnTo>
                    <a:pt x="1478" y="158"/>
                  </a:lnTo>
                  <a:lnTo>
                    <a:pt x="1474" y="151"/>
                  </a:lnTo>
                  <a:lnTo>
                    <a:pt x="1468" y="146"/>
                  </a:lnTo>
                  <a:lnTo>
                    <a:pt x="1462" y="141"/>
                  </a:lnTo>
                  <a:lnTo>
                    <a:pt x="1455" y="137"/>
                  </a:lnTo>
                  <a:lnTo>
                    <a:pt x="1447" y="133"/>
                  </a:lnTo>
                  <a:lnTo>
                    <a:pt x="1447" y="133"/>
                  </a:lnTo>
                  <a:lnTo>
                    <a:pt x="245" y="133"/>
                  </a:lnTo>
                  <a:lnTo>
                    <a:pt x="245" y="133"/>
                  </a:lnTo>
                  <a:lnTo>
                    <a:pt x="244" y="134"/>
                  </a:lnTo>
                  <a:lnTo>
                    <a:pt x="67" y="134"/>
                  </a:lnTo>
                  <a:lnTo>
                    <a:pt x="67" y="134"/>
                  </a:lnTo>
                  <a:lnTo>
                    <a:pt x="56" y="133"/>
                  </a:lnTo>
                  <a:lnTo>
                    <a:pt x="47" y="132"/>
                  </a:lnTo>
                  <a:lnTo>
                    <a:pt x="39" y="128"/>
                  </a:lnTo>
                  <a:lnTo>
                    <a:pt x="31" y="125"/>
                  </a:lnTo>
                  <a:lnTo>
                    <a:pt x="25" y="120"/>
                  </a:lnTo>
                  <a:lnTo>
                    <a:pt x="19" y="114"/>
                  </a:lnTo>
                  <a:lnTo>
                    <a:pt x="11" y="104"/>
                  </a:lnTo>
                  <a:lnTo>
                    <a:pt x="5" y="93"/>
                  </a:lnTo>
                  <a:lnTo>
                    <a:pt x="2" y="83"/>
                  </a:lnTo>
                  <a:lnTo>
                    <a:pt x="0" y="72"/>
                  </a:lnTo>
                  <a:lnTo>
                    <a:pt x="0" y="1234"/>
                  </a:lnTo>
                  <a:lnTo>
                    <a:pt x="0" y="1234"/>
                  </a:lnTo>
                  <a:lnTo>
                    <a:pt x="1" y="1245"/>
                  </a:lnTo>
                  <a:lnTo>
                    <a:pt x="4" y="1254"/>
                  </a:lnTo>
                  <a:lnTo>
                    <a:pt x="9" y="1264"/>
                  </a:lnTo>
                  <a:lnTo>
                    <a:pt x="15" y="1271"/>
                  </a:lnTo>
                  <a:lnTo>
                    <a:pt x="23" y="1277"/>
                  </a:lnTo>
                  <a:lnTo>
                    <a:pt x="31" y="1282"/>
                  </a:lnTo>
                  <a:lnTo>
                    <a:pt x="42" y="1285"/>
                  </a:lnTo>
                  <a:lnTo>
                    <a:pt x="52" y="1286"/>
                  </a:lnTo>
                  <a:lnTo>
                    <a:pt x="1433" y="1286"/>
                  </a:lnTo>
                  <a:lnTo>
                    <a:pt x="1433" y="1286"/>
                  </a:lnTo>
                  <a:lnTo>
                    <a:pt x="1443" y="1285"/>
                  </a:lnTo>
                  <a:lnTo>
                    <a:pt x="1452" y="1282"/>
                  </a:lnTo>
                  <a:lnTo>
                    <a:pt x="1462" y="1277"/>
                  </a:lnTo>
                  <a:lnTo>
                    <a:pt x="1468" y="1271"/>
                  </a:lnTo>
                  <a:lnTo>
                    <a:pt x="1475" y="1264"/>
                  </a:lnTo>
                  <a:lnTo>
                    <a:pt x="1480" y="1254"/>
                  </a:lnTo>
                  <a:lnTo>
                    <a:pt x="1483" y="1245"/>
                  </a:lnTo>
                  <a:lnTo>
                    <a:pt x="1484" y="1234"/>
                  </a:lnTo>
                  <a:lnTo>
                    <a:pt x="1484" y="931"/>
                  </a:lnTo>
                  <a:lnTo>
                    <a:pt x="1205" y="931"/>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2" name="Freeform 109">
              <a:extLst>
                <a:ext uri="{FF2B5EF4-FFF2-40B4-BE49-F238E27FC236}">
                  <a16:creationId xmlns:a16="http://schemas.microsoft.com/office/drawing/2014/main" id="{0CD0337C-DC20-4700-971C-58DF51BE4F18}"/>
                </a:ext>
              </a:extLst>
            </p:cNvPr>
            <p:cNvSpPr>
              <a:spLocks/>
            </p:cNvSpPr>
            <p:nvPr/>
          </p:nvSpPr>
          <p:spPr bwMode="auto">
            <a:xfrm>
              <a:off x="3081664" y="3927440"/>
              <a:ext cx="151944" cy="65018"/>
            </a:xfrm>
            <a:custGeom>
              <a:avLst/>
              <a:gdLst>
                <a:gd name="T0" fmla="*/ 30 w 858"/>
                <a:gd name="T1" fmla="*/ 366 h 366"/>
                <a:gd name="T2" fmla="*/ 30 w 858"/>
                <a:gd name="T3" fmla="*/ 366 h 366"/>
                <a:gd name="T4" fmla="*/ 34 w 858"/>
                <a:gd name="T5" fmla="*/ 366 h 366"/>
                <a:gd name="T6" fmla="*/ 34 w 858"/>
                <a:gd name="T7" fmla="*/ 366 h 366"/>
                <a:gd name="T8" fmla="*/ 82 w 858"/>
                <a:gd name="T9" fmla="*/ 366 h 366"/>
                <a:gd name="T10" fmla="*/ 858 w 858"/>
                <a:gd name="T11" fmla="*/ 143 h 366"/>
                <a:gd name="T12" fmla="*/ 800 w 858"/>
                <a:gd name="T13" fmla="*/ 0 h 366"/>
                <a:gd name="T14" fmla="*/ 0 w 858"/>
                <a:gd name="T15" fmla="*/ 366 h 366"/>
                <a:gd name="T16" fmla="*/ 30 w 858"/>
                <a:gd name="T17"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8" h="366">
                  <a:moveTo>
                    <a:pt x="30" y="366"/>
                  </a:moveTo>
                  <a:lnTo>
                    <a:pt x="30" y="366"/>
                  </a:lnTo>
                  <a:lnTo>
                    <a:pt x="34" y="366"/>
                  </a:lnTo>
                  <a:lnTo>
                    <a:pt x="34" y="366"/>
                  </a:lnTo>
                  <a:lnTo>
                    <a:pt x="82" y="366"/>
                  </a:lnTo>
                  <a:lnTo>
                    <a:pt x="858" y="143"/>
                  </a:lnTo>
                  <a:lnTo>
                    <a:pt x="800" y="0"/>
                  </a:lnTo>
                  <a:lnTo>
                    <a:pt x="0" y="366"/>
                  </a:lnTo>
                  <a:lnTo>
                    <a:pt x="30" y="36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3" name="Freeform 110">
              <a:extLst>
                <a:ext uri="{FF2B5EF4-FFF2-40B4-BE49-F238E27FC236}">
                  <a16:creationId xmlns:a16="http://schemas.microsoft.com/office/drawing/2014/main" id="{4C658A9F-2474-43B6-9181-F2B24777A641}"/>
                </a:ext>
              </a:extLst>
            </p:cNvPr>
            <p:cNvSpPr>
              <a:spLocks/>
            </p:cNvSpPr>
            <p:nvPr/>
          </p:nvSpPr>
          <p:spPr bwMode="auto">
            <a:xfrm>
              <a:off x="3119826" y="3950761"/>
              <a:ext cx="166079" cy="41696"/>
            </a:xfrm>
            <a:custGeom>
              <a:avLst/>
              <a:gdLst>
                <a:gd name="T0" fmla="*/ 938 w 938"/>
                <a:gd name="T1" fmla="*/ 235 h 235"/>
                <a:gd name="T2" fmla="*/ 882 w 938"/>
                <a:gd name="T3" fmla="*/ 41 h 235"/>
                <a:gd name="T4" fmla="*/ 882 w 938"/>
                <a:gd name="T5" fmla="*/ 41 h 235"/>
                <a:gd name="T6" fmla="*/ 877 w 938"/>
                <a:gd name="T7" fmla="*/ 30 h 235"/>
                <a:gd name="T8" fmla="*/ 872 w 938"/>
                <a:gd name="T9" fmla="*/ 21 h 235"/>
                <a:gd name="T10" fmla="*/ 864 w 938"/>
                <a:gd name="T11" fmla="*/ 13 h 235"/>
                <a:gd name="T12" fmla="*/ 854 w 938"/>
                <a:gd name="T13" fmla="*/ 7 h 235"/>
                <a:gd name="T14" fmla="*/ 845 w 938"/>
                <a:gd name="T15" fmla="*/ 3 h 235"/>
                <a:gd name="T16" fmla="*/ 835 w 938"/>
                <a:gd name="T17" fmla="*/ 0 h 235"/>
                <a:gd name="T18" fmla="*/ 823 w 938"/>
                <a:gd name="T19" fmla="*/ 0 h 235"/>
                <a:gd name="T20" fmla="*/ 812 w 938"/>
                <a:gd name="T21" fmla="*/ 3 h 235"/>
                <a:gd name="T22" fmla="*/ 0 w 938"/>
                <a:gd name="T23" fmla="*/ 235 h 235"/>
                <a:gd name="T24" fmla="*/ 0 w 938"/>
                <a:gd name="T25" fmla="*/ 235 h 235"/>
                <a:gd name="T26" fmla="*/ 938 w 938"/>
                <a:gd name="T27" fmla="*/ 235 h 235"/>
                <a:gd name="T28" fmla="*/ 938 w 938"/>
                <a:gd name="T29"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38" h="235">
                  <a:moveTo>
                    <a:pt x="938" y="235"/>
                  </a:moveTo>
                  <a:lnTo>
                    <a:pt x="882" y="41"/>
                  </a:lnTo>
                  <a:lnTo>
                    <a:pt x="882" y="41"/>
                  </a:lnTo>
                  <a:lnTo>
                    <a:pt x="877" y="30"/>
                  </a:lnTo>
                  <a:lnTo>
                    <a:pt x="872" y="21"/>
                  </a:lnTo>
                  <a:lnTo>
                    <a:pt x="864" y="13"/>
                  </a:lnTo>
                  <a:lnTo>
                    <a:pt x="854" y="7"/>
                  </a:lnTo>
                  <a:lnTo>
                    <a:pt x="845" y="3"/>
                  </a:lnTo>
                  <a:lnTo>
                    <a:pt x="835" y="0"/>
                  </a:lnTo>
                  <a:lnTo>
                    <a:pt x="823" y="0"/>
                  </a:lnTo>
                  <a:lnTo>
                    <a:pt x="812" y="3"/>
                  </a:lnTo>
                  <a:lnTo>
                    <a:pt x="0" y="235"/>
                  </a:lnTo>
                  <a:lnTo>
                    <a:pt x="0" y="235"/>
                  </a:lnTo>
                  <a:lnTo>
                    <a:pt x="938" y="235"/>
                  </a:lnTo>
                  <a:lnTo>
                    <a:pt x="938" y="235"/>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4" name="Freeform 111">
              <a:extLst>
                <a:ext uri="{FF2B5EF4-FFF2-40B4-BE49-F238E27FC236}">
                  <a16:creationId xmlns:a16="http://schemas.microsoft.com/office/drawing/2014/main" id="{3B1E7D14-2C5D-413B-8F11-B544CA92DD09}"/>
                </a:ext>
              </a:extLst>
            </p:cNvPr>
            <p:cNvSpPr>
              <a:spLocks noEditPoints="1"/>
            </p:cNvSpPr>
            <p:nvPr/>
          </p:nvSpPr>
          <p:spPr bwMode="auto">
            <a:xfrm>
              <a:off x="3238555" y="4038394"/>
              <a:ext cx="92580" cy="94700"/>
            </a:xfrm>
            <a:custGeom>
              <a:avLst/>
              <a:gdLst>
                <a:gd name="T0" fmla="*/ 522 w 522"/>
                <a:gd name="T1" fmla="*/ 18 h 535"/>
                <a:gd name="T2" fmla="*/ 522 w 522"/>
                <a:gd name="T3" fmla="*/ 374 h 535"/>
                <a:gd name="T4" fmla="*/ 518 w 522"/>
                <a:gd name="T5" fmla="*/ 393 h 535"/>
                <a:gd name="T6" fmla="*/ 508 w 522"/>
                <a:gd name="T7" fmla="*/ 412 h 535"/>
                <a:gd name="T8" fmla="*/ 503 w 522"/>
                <a:gd name="T9" fmla="*/ 418 h 535"/>
                <a:gd name="T10" fmla="*/ 395 w 522"/>
                <a:gd name="T11" fmla="*/ 535 h 535"/>
                <a:gd name="T12" fmla="*/ 127 w 522"/>
                <a:gd name="T13" fmla="*/ 535 h 535"/>
                <a:gd name="T14" fmla="*/ 127 w 522"/>
                <a:gd name="T15" fmla="*/ 116 h 535"/>
                <a:gd name="T16" fmla="*/ 503 w 522"/>
                <a:gd name="T17" fmla="*/ 0 h 535"/>
                <a:gd name="T18" fmla="*/ 503 w 522"/>
                <a:gd name="T19" fmla="*/ 0 h 535"/>
                <a:gd name="T20" fmla="*/ 511 w 522"/>
                <a:gd name="T21" fmla="*/ 1 h 535"/>
                <a:gd name="T22" fmla="*/ 520 w 522"/>
                <a:gd name="T23" fmla="*/ 12 h 535"/>
                <a:gd name="T24" fmla="*/ 522 w 522"/>
                <a:gd name="T25" fmla="*/ 18 h 535"/>
                <a:gd name="T26" fmla="*/ 322 w 522"/>
                <a:gd name="T27" fmla="*/ 325 h 535"/>
                <a:gd name="T28" fmla="*/ 321 w 522"/>
                <a:gd name="T29" fmla="*/ 308 h 535"/>
                <a:gd name="T30" fmla="*/ 315 w 522"/>
                <a:gd name="T31" fmla="*/ 292 h 535"/>
                <a:gd name="T32" fmla="*/ 309 w 522"/>
                <a:gd name="T33" fmla="*/ 277 h 535"/>
                <a:gd name="T34" fmla="*/ 285 w 522"/>
                <a:gd name="T35" fmla="*/ 253 h 535"/>
                <a:gd name="T36" fmla="*/ 271 w 522"/>
                <a:gd name="T37" fmla="*/ 247 h 535"/>
                <a:gd name="T38" fmla="*/ 255 w 522"/>
                <a:gd name="T39" fmla="*/ 242 h 535"/>
                <a:gd name="T40" fmla="*/ 238 w 522"/>
                <a:gd name="T41" fmla="*/ 239 h 535"/>
                <a:gd name="T42" fmla="*/ 230 w 522"/>
                <a:gd name="T43" fmla="*/ 240 h 535"/>
                <a:gd name="T44" fmla="*/ 212 w 522"/>
                <a:gd name="T45" fmla="*/ 243 h 535"/>
                <a:gd name="T46" fmla="*/ 198 w 522"/>
                <a:gd name="T47" fmla="*/ 249 h 535"/>
                <a:gd name="T48" fmla="*/ 178 w 522"/>
                <a:gd name="T49" fmla="*/ 264 h 535"/>
                <a:gd name="T50" fmla="*/ 164 w 522"/>
                <a:gd name="T51" fmla="*/ 284 h 535"/>
                <a:gd name="T52" fmla="*/ 157 w 522"/>
                <a:gd name="T53" fmla="*/ 300 h 535"/>
                <a:gd name="T54" fmla="*/ 153 w 522"/>
                <a:gd name="T55" fmla="*/ 315 h 535"/>
                <a:gd name="T56" fmla="*/ 153 w 522"/>
                <a:gd name="T57" fmla="*/ 325 h 535"/>
                <a:gd name="T58" fmla="*/ 154 w 522"/>
                <a:gd name="T59" fmla="*/ 342 h 535"/>
                <a:gd name="T60" fmla="*/ 160 w 522"/>
                <a:gd name="T61" fmla="*/ 358 h 535"/>
                <a:gd name="T62" fmla="*/ 168 w 522"/>
                <a:gd name="T63" fmla="*/ 372 h 535"/>
                <a:gd name="T64" fmla="*/ 190 w 522"/>
                <a:gd name="T65" fmla="*/ 395 h 535"/>
                <a:gd name="T66" fmla="*/ 205 w 522"/>
                <a:gd name="T67" fmla="*/ 403 h 535"/>
                <a:gd name="T68" fmla="*/ 220 w 522"/>
                <a:gd name="T69" fmla="*/ 408 h 535"/>
                <a:gd name="T70" fmla="*/ 238 w 522"/>
                <a:gd name="T71" fmla="*/ 409 h 535"/>
                <a:gd name="T72" fmla="*/ 247 w 522"/>
                <a:gd name="T73" fmla="*/ 409 h 535"/>
                <a:gd name="T74" fmla="*/ 263 w 522"/>
                <a:gd name="T75" fmla="*/ 405 h 535"/>
                <a:gd name="T76" fmla="*/ 278 w 522"/>
                <a:gd name="T77" fmla="*/ 399 h 535"/>
                <a:gd name="T78" fmla="*/ 298 w 522"/>
                <a:gd name="T79" fmla="*/ 384 h 535"/>
                <a:gd name="T80" fmla="*/ 313 w 522"/>
                <a:gd name="T81" fmla="*/ 364 h 535"/>
                <a:gd name="T82" fmla="*/ 319 w 522"/>
                <a:gd name="T83" fmla="*/ 350 h 535"/>
                <a:gd name="T84" fmla="*/ 322 w 522"/>
                <a:gd name="T85" fmla="*/ 333 h 535"/>
                <a:gd name="T86" fmla="*/ 322 w 522"/>
                <a:gd name="T87" fmla="*/ 32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2" h="535">
                  <a:moveTo>
                    <a:pt x="522" y="18"/>
                  </a:moveTo>
                  <a:lnTo>
                    <a:pt x="522" y="18"/>
                  </a:lnTo>
                  <a:lnTo>
                    <a:pt x="522" y="374"/>
                  </a:lnTo>
                  <a:lnTo>
                    <a:pt x="522" y="374"/>
                  </a:lnTo>
                  <a:lnTo>
                    <a:pt x="522" y="382"/>
                  </a:lnTo>
                  <a:lnTo>
                    <a:pt x="518" y="393"/>
                  </a:lnTo>
                  <a:lnTo>
                    <a:pt x="512" y="407"/>
                  </a:lnTo>
                  <a:lnTo>
                    <a:pt x="508" y="412"/>
                  </a:lnTo>
                  <a:lnTo>
                    <a:pt x="503" y="418"/>
                  </a:lnTo>
                  <a:lnTo>
                    <a:pt x="503" y="418"/>
                  </a:lnTo>
                  <a:lnTo>
                    <a:pt x="444" y="482"/>
                  </a:lnTo>
                  <a:lnTo>
                    <a:pt x="395" y="535"/>
                  </a:lnTo>
                  <a:lnTo>
                    <a:pt x="395" y="535"/>
                  </a:lnTo>
                  <a:lnTo>
                    <a:pt x="127" y="535"/>
                  </a:lnTo>
                  <a:lnTo>
                    <a:pt x="0" y="325"/>
                  </a:lnTo>
                  <a:lnTo>
                    <a:pt x="127" y="116"/>
                  </a:lnTo>
                  <a:lnTo>
                    <a:pt x="395" y="116"/>
                  </a:lnTo>
                  <a:lnTo>
                    <a:pt x="503" y="0"/>
                  </a:lnTo>
                  <a:lnTo>
                    <a:pt x="503" y="1"/>
                  </a:lnTo>
                  <a:lnTo>
                    <a:pt x="503" y="0"/>
                  </a:lnTo>
                  <a:lnTo>
                    <a:pt x="503" y="0"/>
                  </a:lnTo>
                  <a:lnTo>
                    <a:pt x="511" y="1"/>
                  </a:lnTo>
                  <a:lnTo>
                    <a:pt x="516" y="5"/>
                  </a:lnTo>
                  <a:lnTo>
                    <a:pt x="520" y="12"/>
                  </a:lnTo>
                  <a:lnTo>
                    <a:pt x="522" y="18"/>
                  </a:lnTo>
                  <a:lnTo>
                    <a:pt x="522" y="18"/>
                  </a:lnTo>
                  <a:close/>
                  <a:moveTo>
                    <a:pt x="322" y="325"/>
                  </a:moveTo>
                  <a:lnTo>
                    <a:pt x="322" y="325"/>
                  </a:lnTo>
                  <a:lnTo>
                    <a:pt x="322" y="315"/>
                  </a:lnTo>
                  <a:lnTo>
                    <a:pt x="321" y="308"/>
                  </a:lnTo>
                  <a:lnTo>
                    <a:pt x="319" y="300"/>
                  </a:lnTo>
                  <a:lnTo>
                    <a:pt x="315" y="292"/>
                  </a:lnTo>
                  <a:lnTo>
                    <a:pt x="313" y="284"/>
                  </a:lnTo>
                  <a:lnTo>
                    <a:pt x="309" y="277"/>
                  </a:lnTo>
                  <a:lnTo>
                    <a:pt x="298" y="264"/>
                  </a:lnTo>
                  <a:lnTo>
                    <a:pt x="285" y="253"/>
                  </a:lnTo>
                  <a:lnTo>
                    <a:pt x="278" y="249"/>
                  </a:lnTo>
                  <a:lnTo>
                    <a:pt x="271" y="247"/>
                  </a:lnTo>
                  <a:lnTo>
                    <a:pt x="263" y="243"/>
                  </a:lnTo>
                  <a:lnTo>
                    <a:pt x="255" y="242"/>
                  </a:lnTo>
                  <a:lnTo>
                    <a:pt x="247" y="240"/>
                  </a:lnTo>
                  <a:lnTo>
                    <a:pt x="238" y="239"/>
                  </a:lnTo>
                  <a:lnTo>
                    <a:pt x="238" y="239"/>
                  </a:lnTo>
                  <a:lnTo>
                    <a:pt x="230" y="240"/>
                  </a:lnTo>
                  <a:lnTo>
                    <a:pt x="220" y="242"/>
                  </a:lnTo>
                  <a:lnTo>
                    <a:pt x="212" y="243"/>
                  </a:lnTo>
                  <a:lnTo>
                    <a:pt x="205" y="247"/>
                  </a:lnTo>
                  <a:lnTo>
                    <a:pt x="198" y="249"/>
                  </a:lnTo>
                  <a:lnTo>
                    <a:pt x="190" y="253"/>
                  </a:lnTo>
                  <a:lnTo>
                    <a:pt x="178" y="264"/>
                  </a:lnTo>
                  <a:lnTo>
                    <a:pt x="168" y="277"/>
                  </a:lnTo>
                  <a:lnTo>
                    <a:pt x="164" y="284"/>
                  </a:lnTo>
                  <a:lnTo>
                    <a:pt x="160" y="292"/>
                  </a:lnTo>
                  <a:lnTo>
                    <a:pt x="157" y="300"/>
                  </a:lnTo>
                  <a:lnTo>
                    <a:pt x="154" y="308"/>
                  </a:lnTo>
                  <a:lnTo>
                    <a:pt x="153" y="315"/>
                  </a:lnTo>
                  <a:lnTo>
                    <a:pt x="153" y="325"/>
                  </a:lnTo>
                  <a:lnTo>
                    <a:pt x="153" y="325"/>
                  </a:lnTo>
                  <a:lnTo>
                    <a:pt x="153" y="333"/>
                  </a:lnTo>
                  <a:lnTo>
                    <a:pt x="154" y="342"/>
                  </a:lnTo>
                  <a:lnTo>
                    <a:pt x="157" y="350"/>
                  </a:lnTo>
                  <a:lnTo>
                    <a:pt x="160" y="358"/>
                  </a:lnTo>
                  <a:lnTo>
                    <a:pt x="164" y="364"/>
                  </a:lnTo>
                  <a:lnTo>
                    <a:pt x="168" y="372"/>
                  </a:lnTo>
                  <a:lnTo>
                    <a:pt x="178" y="384"/>
                  </a:lnTo>
                  <a:lnTo>
                    <a:pt x="190" y="395"/>
                  </a:lnTo>
                  <a:lnTo>
                    <a:pt x="198" y="399"/>
                  </a:lnTo>
                  <a:lnTo>
                    <a:pt x="205" y="403"/>
                  </a:lnTo>
                  <a:lnTo>
                    <a:pt x="212" y="405"/>
                  </a:lnTo>
                  <a:lnTo>
                    <a:pt x="220" y="408"/>
                  </a:lnTo>
                  <a:lnTo>
                    <a:pt x="230" y="409"/>
                  </a:lnTo>
                  <a:lnTo>
                    <a:pt x="238" y="409"/>
                  </a:lnTo>
                  <a:lnTo>
                    <a:pt x="238" y="409"/>
                  </a:lnTo>
                  <a:lnTo>
                    <a:pt x="247" y="409"/>
                  </a:lnTo>
                  <a:lnTo>
                    <a:pt x="255" y="408"/>
                  </a:lnTo>
                  <a:lnTo>
                    <a:pt x="263" y="405"/>
                  </a:lnTo>
                  <a:lnTo>
                    <a:pt x="271" y="403"/>
                  </a:lnTo>
                  <a:lnTo>
                    <a:pt x="278" y="399"/>
                  </a:lnTo>
                  <a:lnTo>
                    <a:pt x="285" y="395"/>
                  </a:lnTo>
                  <a:lnTo>
                    <a:pt x="298" y="384"/>
                  </a:lnTo>
                  <a:lnTo>
                    <a:pt x="309" y="372"/>
                  </a:lnTo>
                  <a:lnTo>
                    <a:pt x="313" y="364"/>
                  </a:lnTo>
                  <a:lnTo>
                    <a:pt x="315" y="358"/>
                  </a:lnTo>
                  <a:lnTo>
                    <a:pt x="319" y="350"/>
                  </a:lnTo>
                  <a:lnTo>
                    <a:pt x="321" y="342"/>
                  </a:lnTo>
                  <a:lnTo>
                    <a:pt x="322" y="333"/>
                  </a:lnTo>
                  <a:lnTo>
                    <a:pt x="322" y="325"/>
                  </a:lnTo>
                  <a:lnTo>
                    <a:pt x="322" y="325"/>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3" name="Symbol zastępczy tekstu 2">
            <a:extLst>
              <a:ext uri="{FF2B5EF4-FFF2-40B4-BE49-F238E27FC236}">
                <a16:creationId xmlns:a16="http://schemas.microsoft.com/office/drawing/2014/main" id="{305DF5A5-E214-4AC6-B8E9-650719885373}"/>
              </a:ext>
            </a:extLst>
          </p:cNvPr>
          <p:cNvSpPr>
            <a:spLocks noGrp="1"/>
          </p:cNvSpPr>
          <p:nvPr>
            <p:ph type="body" sz="quarter" idx="14"/>
          </p:nvPr>
        </p:nvSpPr>
        <p:spPr/>
        <p:txBody>
          <a:bodyPr/>
          <a:lstStyle/>
          <a:p>
            <a:endParaRPr lang="pl-PL"/>
          </a:p>
        </p:txBody>
      </p:sp>
      <p:grpSp>
        <p:nvGrpSpPr>
          <p:cNvPr id="84" name="Grupa 83">
            <a:extLst>
              <a:ext uri="{FF2B5EF4-FFF2-40B4-BE49-F238E27FC236}">
                <a16:creationId xmlns:a16="http://schemas.microsoft.com/office/drawing/2014/main" id="{6D74DE24-F981-4FB3-927A-C20AEFFEB0EC}"/>
              </a:ext>
            </a:extLst>
          </p:cNvPr>
          <p:cNvGrpSpPr/>
          <p:nvPr/>
        </p:nvGrpSpPr>
        <p:grpSpPr>
          <a:xfrm>
            <a:off x="4294163" y="2240929"/>
            <a:ext cx="450473" cy="386194"/>
            <a:chOff x="4371809" y="1763215"/>
            <a:chExt cx="700878" cy="600867"/>
          </a:xfrm>
          <a:solidFill>
            <a:schemeClr val="bg1">
              <a:lumMod val="75000"/>
            </a:schemeClr>
          </a:solidFill>
        </p:grpSpPr>
        <p:sp>
          <p:nvSpPr>
            <p:cNvPr id="85" name="Freeform 5">
              <a:extLst>
                <a:ext uri="{FF2B5EF4-FFF2-40B4-BE49-F238E27FC236}">
                  <a16:creationId xmlns:a16="http://schemas.microsoft.com/office/drawing/2014/main" id="{B758BB24-8EF8-45EB-8EA3-28CFA31599D8}"/>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6">
              <a:extLst>
                <a:ext uri="{FF2B5EF4-FFF2-40B4-BE49-F238E27FC236}">
                  <a16:creationId xmlns:a16="http://schemas.microsoft.com/office/drawing/2014/main" id="{07604D4A-C5D4-4A83-A4E5-17E62ABBF47D}"/>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5" name="pole tekstowe 54">
            <a:extLst>
              <a:ext uri="{FF2B5EF4-FFF2-40B4-BE49-F238E27FC236}">
                <a16:creationId xmlns:a16="http://schemas.microsoft.com/office/drawing/2014/main" id="{ED032A98-12EC-4BE9-BD5D-6B427E285D95}"/>
              </a:ext>
            </a:extLst>
          </p:cNvPr>
          <p:cNvSpPr txBox="1"/>
          <p:nvPr/>
        </p:nvSpPr>
        <p:spPr>
          <a:xfrm>
            <a:off x="6186900" y="1275518"/>
            <a:ext cx="1443024" cy="246221"/>
          </a:xfrm>
          <a:prstGeom prst="rect">
            <a:avLst/>
          </a:prstGeom>
          <a:solidFill>
            <a:schemeClr val="bg1"/>
          </a:solidFill>
        </p:spPr>
        <p:txBody>
          <a:bodyPr wrap="none" rtlCol="0">
            <a:spAutoFit/>
          </a:bodyPr>
          <a:lstStyle/>
          <a:p>
            <a:r>
              <a:rPr lang="pl-PL" sz="1000"/>
              <a:t>sytuacja zawodowa</a:t>
            </a:r>
          </a:p>
        </p:txBody>
      </p:sp>
      <p:cxnSp>
        <p:nvCxnSpPr>
          <p:cNvPr id="58" name="Łącznik prosty 57">
            <a:extLst>
              <a:ext uri="{FF2B5EF4-FFF2-40B4-BE49-F238E27FC236}">
                <a16:creationId xmlns:a16="http://schemas.microsoft.com/office/drawing/2014/main" id="{6DD6CB02-D41F-403D-938D-E12BF6B63EA5}"/>
              </a:ext>
            </a:extLst>
          </p:cNvPr>
          <p:cNvCxnSpPr/>
          <p:nvPr/>
        </p:nvCxnSpPr>
        <p:spPr>
          <a:xfrm>
            <a:off x="6241745" y="1555569"/>
            <a:ext cx="144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66" name="Freeform 86">
            <a:extLst>
              <a:ext uri="{FF2B5EF4-FFF2-40B4-BE49-F238E27FC236}">
                <a16:creationId xmlns:a16="http://schemas.microsoft.com/office/drawing/2014/main" id="{B94D4E04-8D48-47E6-B822-D13CDEF2E7E3}"/>
              </a:ext>
            </a:extLst>
          </p:cNvPr>
          <p:cNvSpPr>
            <a:spLocks/>
          </p:cNvSpPr>
          <p:nvPr/>
        </p:nvSpPr>
        <p:spPr bwMode="auto">
          <a:xfrm>
            <a:off x="7094542" y="4602651"/>
            <a:ext cx="21567" cy="4642"/>
          </a:xfrm>
          <a:custGeom>
            <a:avLst/>
            <a:gdLst>
              <a:gd name="T0" fmla="*/ 0 w 124"/>
              <a:gd name="T1" fmla="*/ 50 h 50"/>
              <a:gd name="T2" fmla="*/ 98 w 124"/>
              <a:gd name="T3" fmla="*/ 50 h 50"/>
              <a:gd name="T4" fmla="*/ 98 w 124"/>
              <a:gd name="T5" fmla="*/ 50 h 50"/>
              <a:gd name="T6" fmla="*/ 104 w 124"/>
              <a:gd name="T7" fmla="*/ 50 h 50"/>
              <a:gd name="T8" fmla="*/ 108 w 124"/>
              <a:gd name="T9" fmla="*/ 47 h 50"/>
              <a:gd name="T10" fmla="*/ 113 w 124"/>
              <a:gd name="T11" fmla="*/ 45 h 50"/>
              <a:gd name="T12" fmla="*/ 116 w 124"/>
              <a:gd name="T13" fmla="*/ 42 h 50"/>
              <a:gd name="T14" fmla="*/ 119 w 124"/>
              <a:gd name="T15" fmla="*/ 38 h 50"/>
              <a:gd name="T16" fmla="*/ 121 w 124"/>
              <a:gd name="T17" fmla="*/ 34 h 50"/>
              <a:gd name="T18" fmla="*/ 122 w 124"/>
              <a:gd name="T19" fmla="*/ 30 h 50"/>
              <a:gd name="T20" fmla="*/ 124 w 124"/>
              <a:gd name="T21" fmla="*/ 24 h 50"/>
              <a:gd name="T22" fmla="*/ 124 w 124"/>
              <a:gd name="T23" fmla="*/ 24 h 50"/>
              <a:gd name="T24" fmla="*/ 122 w 124"/>
              <a:gd name="T25" fmla="*/ 20 h 50"/>
              <a:gd name="T26" fmla="*/ 121 w 124"/>
              <a:gd name="T27" fmla="*/ 15 h 50"/>
              <a:gd name="T28" fmla="*/ 119 w 124"/>
              <a:gd name="T29" fmla="*/ 11 h 50"/>
              <a:gd name="T30" fmla="*/ 116 w 124"/>
              <a:gd name="T31" fmla="*/ 6 h 50"/>
              <a:gd name="T32" fmla="*/ 113 w 124"/>
              <a:gd name="T33" fmla="*/ 4 h 50"/>
              <a:gd name="T34" fmla="*/ 108 w 124"/>
              <a:gd name="T35" fmla="*/ 2 h 50"/>
              <a:gd name="T36" fmla="*/ 104 w 124"/>
              <a:gd name="T37" fmla="*/ 0 h 50"/>
              <a:gd name="T38" fmla="*/ 98 w 124"/>
              <a:gd name="T39" fmla="*/ 0 h 50"/>
              <a:gd name="T40" fmla="*/ 0 w 124"/>
              <a:gd name="T41" fmla="*/ 0 h 50"/>
              <a:gd name="T42" fmla="*/ 0 w 124"/>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50">
                <a:moveTo>
                  <a:pt x="0" y="50"/>
                </a:moveTo>
                <a:lnTo>
                  <a:pt x="98" y="50"/>
                </a:lnTo>
                <a:lnTo>
                  <a:pt x="98" y="50"/>
                </a:lnTo>
                <a:lnTo>
                  <a:pt x="104" y="50"/>
                </a:lnTo>
                <a:lnTo>
                  <a:pt x="108" y="47"/>
                </a:lnTo>
                <a:lnTo>
                  <a:pt x="113" y="45"/>
                </a:lnTo>
                <a:lnTo>
                  <a:pt x="116" y="42"/>
                </a:lnTo>
                <a:lnTo>
                  <a:pt x="119" y="38"/>
                </a:lnTo>
                <a:lnTo>
                  <a:pt x="121" y="34"/>
                </a:lnTo>
                <a:lnTo>
                  <a:pt x="122" y="30"/>
                </a:lnTo>
                <a:lnTo>
                  <a:pt x="124" y="24"/>
                </a:lnTo>
                <a:lnTo>
                  <a:pt x="124" y="24"/>
                </a:lnTo>
                <a:lnTo>
                  <a:pt x="122" y="20"/>
                </a:lnTo>
                <a:lnTo>
                  <a:pt x="121" y="15"/>
                </a:lnTo>
                <a:lnTo>
                  <a:pt x="119" y="11"/>
                </a:lnTo>
                <a:lnTo>
                  <a:pt x="116" y="6"/>
                </a:lnTo>
                <a:lnTo>
                  <a:pt x="113" y="4"/>
                </a:lnTo>
                <a:lnTo>
                  <a:pt x="108" y="2"/>
                </a:lnTo>
                <a:lnTo>
                  <a:pt x="104" y="0"/>
                </a:lnTo>
                <a:lnTo>
                  <a:pt x="98" y="0"/>
                </a:lnTo>
                <a:lnTo>
                  <a:pt x="0" y="0"/>
                </a:lnTo>
                <a:lnTo>
                  <a:pt x="0" y="5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sz="2400"/>
          </a:p>
        </p:txBody>
      </p:sp>
      <p:grpSp>
        <p:nvGrpSpPr>
          <p:cNvPr id="2" name="Grupa 1">
            <a:extLst>
              <a:ext uri="{FF2B5EF4-FFF2-40B4-BE49-F238E27FC236}">
                <a16:creationId xmlns:a16="http://schemas.microsoft.com/office/drawing/2014/main" id="{330C3EC0-46F7-44D0-B059-41C2C0BE0C6E}"/>
              </a:ext>
            </a:extLst>
          </p:cNvPr>
          <p:cNvGrpSpPr/>
          <p:nvPr/>
        </p:nvGrpSpPr>
        <p:grpSpPr>
          <a:xfrm>
            <a:off x="6977453" y="2286591"/>
            <a:ext cx="284805" cy="323493"/>
            <a:chOff x="8001129" y="3982537"/>
            <a:chExt cx="284805" cy="323493"/>
          </a:xfrm>
        </p:grpSpPr>
        <p:sp>
          <p:nvSpPr>
            <p:cNvPr id="67" name="Freeform 167">
              <a:extLst>
                <a:ext uri="{FF2B5EF4-FFF2-40B4-BE49-F238E27FC236}">
                  <a16:creationId xmlns:a16="http://schemas.microsoft.com/office/drawing/2014/main" id="{F93A1C91-2A58-435B-9DAE-CBAA64A372ED}"/>
                </a:ext>
              </a:extLst>
            </p:cNvPr>
            <p:cNvSpPr>
              <a:spLocks noEditPoints="1"/>
            </p:cNvSpPr>
            <p:nvPr/>
          </p:nvSpPr>
          <p:spPr bwMode="auto">
            <a:xfrm>
              <a:off x="8001129" y="3982537"/>
              <a:ext cx="187675" cy="323493"/>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8" name="Freeform 168">
              <a:extLst>
                <a:ext uri="{FF2B5EF4-FFF2-40B4-BE49-F238E27FC236}">
                  <a16:creationId xmlns:a16="http://schemas.microsoft.com/office/drawing/2014/main" id="{AEF70742-4841-4F6C-818C-7B2305DC756F}"/>
                </a:ext>
              </a:extLst>
            </p:cNvPr>
            <p:cNvSpPr>
              <a:spLocks/>
            </p:cNvSpPr>
            <p:nvPr/>
          </p:nvSpPr>
          <p:spPr bwMode="auto">
            <a:xfrm>
              <a:off x="8134477" y="4176797"/>
              <a:ext cx="122647" cy="129233"/>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169">
              <a:extLst>
                <a:ext uri="{FF2B5EF4-FFF2-40B4-BE49-F238E27FC236}">
                  <a16:creationId xmlns:a16="http://schemas.microsoft.com/office/drawing/2014/main" id="{A4002B88-0015-4501-B93C-9AB4CECE34F7}"/>
                </a:ext>
              </a:extLst>
            </p:cNvPr>
            <p:cNvSpPr>
              <a:spLocks/>
            </p:cNvSpPr>
            <p:nvPr/>
          </p:nvSpPr>
          <p:spPr bwMode="auto">
            <a:xfrm>
              <a:off x="8200328" y="4082960"/>
              <a:ext cx="85606" cy="83137"/>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1" name="Grupa 70">
            <a:extLst>
              <a:ext uri="{FF2B5EF4-FFF2-40B4-BE49-F238E27FC236}">
                <a16:creationId xmlns:a16="http://schemas.microsoft.com/office/drawing/2014/main" id="{4F044033-1EE1-4B26-AB4E-4606992744DF}"/>
              </a:ext>
            </a:extLst>
          </p:cNvPr>
          <p:cNvGrpSpPr/>
          <p:nvPr/>
        </p:nvGrpSpPr>
        <p:grpSpPr>
          <a:xfrm>
            <a:off x="255456" y="210960"/>
            <a:ext cx="333388" cy="346398"/>
            <a:chOff x="4294188" y="1531938"/>
            <a:chExt cx="650876" cy="676275"/>
          </a:xfrm>
        </p:grpSpPr>
        <p:sp>
          <p:nvSpPr>
            <p:cNvPr id="72" name="Freeform 27">
              <a:extLst>
                <a:ext uri="{FF2B5EF4-FFF2-40B4-BE49-F238E27FC236}">
                  <a16:creationId xmlns:a16="http://schemas.microsoft.com/office/drawing/2014/main" id="{5FDB0EB3-A036-41EA-81EC-702166C86958}"/>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3" name="Freeform 28">
              <a:extLst>
                <a:ext uri="{FF2B5EF4-FFF2-40B4-BE49-F238E27FC236}">
                  <a16:creationId xmlns:a16="http://schemas.microsoft.com/office/drawing/2014/main" id="{05E23B75-2C3D-45F9-9B1D-9A07B7B7EC40}"/>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29">
              <a:extLst>
                <a:ext uri="{FF2B5EF4-FFF2-40B4-BE49-F238E27FC236}">
                  <a16:creationId xmlns:a16="http://schemas.microsoft.com/office/drawing/2014/main" id="{AE9902B2-8153-48DE-9047-403A7E4042DE}"/>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30">
              <a:extLst>
                <a:ext uri="{FF2B5EF4-FFF2-40B4-BE49-F238E27FC236}">
                  <a16:creationId xmlns:a16="http://schemas.microsoft.com/office/drawing/2014/main" id="{9E8AED42-EF6D-4153-A82F-4BBC77D31D2F}"/>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31">
              <a:extLst>
                <a:ext uri="{FF2B5EF4-FFF2-40B4-BE49-F238E27FC236}">
                  <a16:creationId xmlns:a16="http://schemas.microsoft.com/office/drawing/2014/main" id="{DAD404D2-BC09-443F-AD04-A876AB83BBE8}"/>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32">
              <a:extLst>
                <a:ext uri="{FF2B5EF4-FFF2-40B4-BE49-F238E27FC236}">
                  <a16:creationId xmlns:a16="http://schemas.microsoft.com/office/drawing/2014/main" id="{8711EAF7-9137-4667-925F-E9237D3F3ADF}"/>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8" name="Prostokąt: zaokrąglone rogi 7">
            <a:extLst>
              <a:ext uri="{FF2B5EF4-FFF2-40B4-BE49-F238E27FC236}">
                <a16:creationId xmlns:a16="http://schemas.microsoft.com/office/drawing/2014/main" id="{0D2B8F7B-B1F9-47C5-87AE-0A2C2D98D8A5}"/>
              </a:ext>
            </a:extLst>
          </p:cNvPr>
          <p:cNvSpPr/>
          <p:nvPr/>
        </p:nvSpPr>
        <p:spPr>
          <a:xfrm>
            <a:off x="776675" y="1107053"/>
            <a:ext cx="2245803" cy="4404730"/>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 name="Prostokąt: zaokrąglone rogi 9">
            <a:extLst>
              <a:ext uri="{FF2B5EF4-FFF2-40B4-BE49-F238E27FC236}">
                <a16:creationId xmlns:a16="http://schemas.microsoft.com/office/drawing/2014/main" id="{D5210005-F184-4F89-A756-8E23E5359692}"/>
              </a:ext>
            </a:extLst>
          </p:cNvPr>
          <p:cNvSpPr/>
          <p:nvPr/>
        </p:nvSpPr>
        <p:spPr>
          <a:xfrm>
            <a:off x="3385437" y="1107053"/>
            <a:ext cx="2245803" cy="4404730"/>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1" name="Prostokąt: zaokrąglone rogi 10">
            <a:extLst>
              <a:ext uri="{FF2B5EF4-FFF2-40B4-BE49-F238E27FC236}">
                <a16:creationId xmlns:a16="http://schemas.microsoft.com/office/drawing/2014/main" id="{B5020512-F8F7-4F3D-A494-581EC5328696}"/>
              </a:ext>
            </a:extLst>
          </p:cNvPr>
          <p:cNvSpPr/>
          <p:nvPr/>
        </p:nvSpPr>
        <p:spPr>
          <a:xfrm>
            <a:off x="5994251" y="1087722"/>
            <a:ext cx="2245803" cy="4404730"/>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54" name="Wykres 53">
            <a:extLst>
              <a:ext uri="{FF2B5EF4-FFF2-40B4-BE49-F238E27FC236}">
                <a16:creationId xmlns:a16="http://schemas.microsoft.com/office/drawing/2014/main" id="{F66EC305-F6B5-400B-8C32-6D603C5424B4}"/>
              </a:ext>
            </a:extLst>
          </p:cNvPr>
          <p:cNvGraphicFramePr/>
          <p:nvPr>
            <p:extLst>
              <p:ext uri="{D42A27DB-BD31-4B8C-83A1-F6EECF244321}">
                <p14:modId xmlns:p14="http://schemas.microsoft.com/office/powerpoint/2010/main" val="3106725114"/>
              </p:ext>
            </p:extLst>
          </p:nvPr>
        </p:nvGraphicFramePr>
        <p:xfrm>
          <a:off x="1099138" y="2874670"/>
          <a:ext cx="2752861" cy="1727981"/>
        </p:xfrm>
        <a:graphic>
          <a:graphicData uri="http://schemas.openxmlformats.org/drawingml/2006/chart">
            <c:chart xmlns:c="http://schemas.openxmlformats.org/drawingml/2006/chart" xmlns:r="http://schemas.openxmlformats.org/officeDocument/2006/relationships" r:id="rId6"/>
          </a:graphicData>
        </a:graphic>
      </p:graphicFrame>
      <p:sp>
        <p:nvSpPr>
          <p:cNvPr id="41" name="Prostokąt 40">
            <a:extLst>
              <a:ext uri="{FF2B5EF4-FFF2-40B4-BE49-F238E27FC236}">
                <a16:creationId xmlns:a16="http://schemas.microsoft.com/office/drawing/2014/main" id="{B9F4FDF7-6E95-4E54-8794-47E8E3CC0563}"/>
              </a:ext>
            </a:extLst>
          </p:cNvPr>
          <p:cNvSpPr/>
          <p:nvPr/>
        </p:nvSpPr>
        <p:spPr>
          <a:xfrm rot="16200000">
            <a:off x="1231193" y="3513790"/>
            <a:ext cx="83119" cy="77824"/>
          </a:xfrm>
          <a:prstGeom prst="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2" name="Prostokąt 41">
            <a:extLst>
              <a:ext uri="{FF2B5EF4-FFF2-40B4-BE49-F238E27FC236}">
                <a16:creationId xmlns:a16="http://schemas.microsoft.com/office/drawing/2014/main" id="{6E68CBD8-801C-4316-B6A3-FF7D08C94D79}"/>
              </a:ext>
            </a:extLst>
          </p:cNvPr>
          <p:cNvSpPr/>
          <p:nvPr/>
        </p:nvSpPr>
        <p:spPr>
          <a:xfrm rot="16200000">
            <a:off x="1229686" y="3802807"/>
            <a:ext cx="83119" cy="77824"/>
          </a:xfrm>
          <a:prstGeom prst="rect">
            <a:avLst/>
          </a:prstGeom>
          <a:solidFill>
            <a:srgbClr val="A0C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3" name="Prostokąt 42">
            <a:extLst>
              <a:ext uri="{FF2B5EF4-FFF2-40B4-BE49-F238E27FC236}">
                <a16:creationId xmlns:a16="http://schemas.microsoft.com/office/drawing/2014/main" id="{2C617856-53C9-4277-BED3-BC8A9C90263C}"/>
              </a:ext>
            </a:extLst>
          </p:cNvPr>
          <p:cNvSpPr/>
          <p:nvPr/>
        </p:nvSpPr>
        <p:spPr>
          <a:xfrm rot="16200000">
            <a:off x="1229533" y="4121039"/>
            <a:ext cx="83119" cy="77824"/>
          </a:xfrm>
          <a:prstGeom prst="rect">
            <a:avLst/>
          </a:prstGeom>
          <a:solidFill>
            <a:srgbClr val="FFC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4" name="Prostokąt 43">
            <a:extLst>
              <a:ext uri="{FF2B5EF4-FFF2-40B4-BE49-F238E27FC236}">
                <a16:creationId xmlns:a16="http://schemas.microsoft.com/office/drawing/2014/main" id="{560D32EC-B864-479C-A5BB-D801A62E1FFE}"/>
              </a:ext>
            </a:extLst>
          </p:cNvPr>
          <p:cNvSpPr/>
          <p:nvPr/>
        </p:nvSpPr>
        <p:spPr>
          <a:xfrm rot="16200000">
            <a:off x="1231194" y="4422212"/>
            <a:ext cx="83119" cy="77824"/>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aphicFrame>
        <p:nvGraphicFramePr>
          <p:cNvPr id="65" name="Wykres 64">
            <a:extLst>
              <a:ext uri="{FF2B5EF4-FFF2-40B4-BE49-F238E27FC236}">
                <a16:creationId xmlns:a16="http://schemas.microsoft.com/office/drawing/2014/main" id="{D940D3F8-74F5-424F-ADF7-402229BC4F1C}"/>
              </a:ext>
            </a:extLst>
          </p:cNvPr>
          <p:cNvGraphicFramePr/>
          <p:nvPr>
            <p:extLst>
              <p:ext uri="{D42A27DB-BD31-4B8C-83A1-F6EECF244321}">
                <p14:modId xmlns:p14="http://schemas.microsoft.com/office/powerpoint/2010/main" val="4283059456"/>
              </p:ext>
            </p:extLst>
          </p:nvPr>
        </p:nvGraphicFramePr>
        <p:xfrm>
          <a:off x="3606921" y="3410312"/>
          <a:ext cx="1616861" cy="1421752"/>
        </p:xfrm>
        <a:graphic>
          <a:graphicData uri="http://schemas.openxmlformats.org/drawingml/2006/chart">
            <c:chart xmlns:c="http://schemas.openxmlformats.org/drawingml/2006/chart" xmlns:r="http://schemas.openxmlformats.org/officeDocument/2006/relationships" r:id="rId7"/>
          </a:graphicData>
        </a:graphic>
      </p:graphicFrame>
      <p:sp>
        <p:nvSpPr>
          <p:cNvPr id="45" name="Prostokąt 44">
            <a:extLst>
              <a:ext uri="{FF2B5EF4-FFF2-40B4-BE49-F238E27FC236}">
                <a16:creationId xmlns:a16="http://schemas.microsoft.com/office/drawing/2014/main" id="{5EB0A61D-8D15-40EE-A9BF-8FD4D081C3DF}"/>
              </a:ext>
            </a:extLst>
          </p:cNvPr>
          <p:cNvSpPr/>
          <p:nvPr/>
        </p:nvSpPr>
        <p:spPr>
          <a:xfrm rot="16200000">
            <a:off x="3833983" y="4207800"/>
            <a:ext cx="83119" cy="77824"/>
          </a:xfrm>
          <a:prstGeom prst="rect">
            <a:avLst/>
          </a:prstGeom>
          <a:solidFill>
            <a:srgbClr val="A0C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6" name="Prostokąt 45">
            <a:extLst>
              <a:ext uri="{FF2B5EF4-FFF2-40B4-BE49-F238E27FC236}">
                <a16:creationId xmlns:a16="http://schemas.microsoft.com/office/drawing/2014/main" id="{E748EB66-4D31-497D-9EBB-57A2789068DB}"/>
              </a:ext>
            </a:extLst>
          </p:cNvPr>
          <p:cNvSpPr/>
          <p:nvPr/>
        </p:nvSpPr>
        <p:spPr>
          <a:xfrm rot="16200000">
            <a:off x="3833830" y="4439601"/>
            <a:ext cx="83119" cy="77824"/>
          </a:xfrm>
          <a:prstGeom prst="rect">
            <a:avLst/>
          </a:prstGeom>
          <a:solidFill>
            <a:srgbClr val="FFC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7" name="Prostokąt 46">
            <a:extLst>
              <a:ext uri="{FF2B5EF4-FFF2-40B4-BE49-F238E27FC236}">
                <a16:creationId xmlns:a16="http://schemas.microsoft.com/office/drawing/2014/main" id="{9DEEF10F-E659-4756-85A6-A657F72ED8F7}"/>
              </a:ext>
            </a:extLst>
          </p:cNvPr>
          <p:cNvSpPr/>
          <p:nvPr/>
        </p:nvSpPr>
        <p:spPr>
          <a:xfrm rot="16200000">
            <a:off x="3835705" y="4667982"/>
            <a:ext cx="83119" cy="77824"/>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8" name="Prostokąt 47">
            <a:extLst>
              <a:ext uri="{FF2B5EF4-FFF2-40B4-BE49-F238E27FC236}">
                <a16:creationId xmlns:a16="http://schemas.microsoft.com/office/drawing/2014/main" id="{3EA912EA-49AF-43BE-AB48-0C217BD1DE37}"/>
              </a:ext>
            </a:extLst>
          </p:cNvPr>
          <p:cNvSpPr/>
          <p:nvPr/>
        </p:nvSpPr>
        <p:spPr>
          <a:xfrm rot="16200000">
            <a:off x="3834735" y="3509003"/>
            <a:ext cx="83119" cy="77824"/>
          </a:xfrm>
          <a:prstGeom prst="rect">
            <a:avLst/>
          </a:prstGeom>
          <a:solidFill>
            <a:srgbClr val="991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9" name="Prostokąt 48">
            <a:extLst>
              <a:ext uri="{FF2B5EF4-FFF2-40B4-BE49-F238E27FC236}">
                <a16:creationId xmlns:a16="http://schemas.microsoft.com/office/drawing/2014/main" id="{4C8D7370-800E-4C6A-B351-6975C364C6DF}"/>
              </a:ext>
            </a:extLst>
          </p:cNvPr>
          <p:cNvSpPr/>
          <p:nvPr/>
        </p:nvSpPr>
        <p:spPr>
          <a:xfrm rot="16200000">
            <a:off x="3834622" y="3740645"/>
            <a:ext cx="83119" cy="77824"/>
          </a:xfrm>
          <a:prstGeom prst="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0" name="Prostokąt 49">
            <a:extLst>
              <a:ext uri="{FF2B5EF4-FFF2-40B4-BE49-F238E27FC236}">
                <a16:creationId xmlns:a16="http://schemas.microsoft.com/office/drawing/2014/main" id="{0A240B79-F137-4048-A0CA-2236F5B7DD56}"/>
              </a:ext>
            </a:extLst>
          </p:cNvPr>
          <p:cNvSpPr/>
          <p:nvPr/>
        </p:nvSpPr>
        <p:spPr>
          <a:xfrm rot="16200000">
            <a:off x="3836286" y="3973577"/>
            <a:ext cx="83119" cy="77824"/>
          </a:xfrm>
          <a:prstGeom prst="rect">
            <a:avLst/>
          </a:prstGeom>
          <a:solidFill>
            <a:srgbClr val="48AA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aphicFrame>
        <p:nvGraphicFramePr>
          <p:cNvPr id="60" name="Wykres 59">
            <a:extLst>
              <a:ext uri="{FF2B5EF4-FFF2-40B4-BE49-F238E27FC236}">
                <a16:creationId xmlns:a16="http://schemas.microsoft.com/office/drawing/2014/main" id="{46FD5CDC-1B52-4246-8FE8-35173109DA59}"/>
              </a:ext>
            </a:extLst>
          </p:cNvPr>
          <p:cNvGraphicFramePr/>
          <p:nvPr>
            <p:extLst>
              <p:ext uri="{D42A27DB-BD31-4B8C-83A1-F6EECF244321}">
                <p14:modId xmlns:p14="http://schemas.microsoft.com/office/powerpoint/2010/main" val="3320668566"/>
              </p:ext>
            </p:extLst>
          </p:nvPr>
        </p:nvGraphicFramePr>
        <p:xfrm>
          <a:off x="6091212" y="2837864"/>
          <a:ext cx="2474951" cy="2769762"/>
        </p:xfrm>
        <a:graphic>
          <a:graphicData uri="http://schemas.openxmlformats.org/drawingml/2006/chart">
            <c:chart xmlns:c="http://schemas.openxmlformats.org/drawingml/2006/chart" xmlns:r="http://schemas.openxmlformats.org/officeDocument/2006/relationships" r:id="rId8"/>
          </a:graphicData>
        </a:graphic>
      </p:graphicFrame>
      <p:sp>
        <p:nvSpPr>
          <p:cNvPr id="51" name="Prostokąt 50">
            <a:extLst>
              <a:ext uri="{FF2B5EF4-FFF2-40B4-BE49-F238E27FC236}">
                <a16:creationId xmlns:a16="http://schemas.microsoft.com/office/drawing/2014/main" id="{90053AD3-7D47-427B-B1D8-25C8F4CC0E26}"/>
              </a:ext>
            </a:extLst>
          </p:cNvPr>
          <p:cNvSpPr/>
          <p:nvPr/>
        </p:nvSpPr>
        <p:spPr>
          <a:xfrm rot="16200000">
            <a:off x="6230316" y="3465821"/>
            <a:ext cx="83119" cy="77824"/>
          </a:xfrm>
          <a:prstGeom prst="rect">
            <a:avLst/>
          </a:prstGeom>
          <a:solidFill>
            <a:srgbClr val="991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2" name="Prostokąt 51">
            <a:extLst>
              <a:ext uri="{FF2B5EF4-FFF2-40B4-BE49-F238E27FC236}">
                <a16:creationId xmlns:a16="http://schemas.microsoft.com/office/drawing/2014/main" id="{9BCEA8AD-D3CD-4DF2-B649-67AEAB5387EE}"/>
              </a:ext>
            </a:extLst>
          </p:cNvPr>
          <p:cNvSpPr/>
          <p:nvPr/>
        </p:nvSpPr>
        <p:spPr>
          <a:xfrm rot="16200000">
            <a:off x="6233843" y="3679949"/>
            <a:ext cx="83119" cy="77824"/>
          </a:xfrm>
          <a:prstGeom prst="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3" name="Prostokąt 52">
            <a:extLst>
              <a:ext uri="{FF2B5EF4-FFF2-40B4-BE49-F238E27FC236}">
                <a16:creationId xmlns:a16="http://schemas.microsoft.com/office/drawing/2014/main" id="{AF9FE944-7AAA-423F-B573-8B439E594CA4}"/>
              </a:ext>
            </a:extLst>
          </p:cNvPr>
          <p:cNvSpPr/>
          <p:nvPr/>
        </p:nvSpPr>
        <p:spPr>
          <a:xfrm rot="16200000">
            <a:off x="6229189" y="3892548"/>
            <a:ext cx="83119" cy="77824"/>
          </a:xfrm>
          <a:prstGeom prst="rect">
            <a:avLst/>
          </a:prstGeom>
          <a:solidFill>
            <a:srgbClr val="0094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78" name="Prostokąt 77">
            <a:extLst>
              <a:ext uri="{FF2B5EF4-FFF2-40B4-BE49-F238E27FC236}">
                <a16:creationId xmlns:a16="http://schemas.microsoft.com/office/drawing/2014/main" id="{CAD7F4F3-99E0-4E8F-B9D5-5B2DACF106CC}"/>
              </a:ext>
            </a:extLst>
          </p:cNvPr>
          <p:cNvSpPr/>
          <p:nvPr/>
        </p:nvSpPr>
        <p:spPr>
          <a:xfrm rot="16200000">
            <a:off x="6230316" y="4108869"/>
            <a:ext cx="83119" cy="77824"/>
          </a:xfrm>
          <a:prstGeom prst="rect">
            <a:avLst/>
          </a:prstGeom>
          <a:solidFill>
            <a:srgbClr val="41D9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79" name="Prostokąt 78">
            <a:extLst>
              <a:ext uri="{FF2B5EF4-FFF2-40B4-BE49-F238E27FC236}">
                <a16:creationId xmlns:a16="http://schemas.microsoft.com/office/drawing/2014/main" id="{20895996-E1EC-4220-BA0C-B3B6D260F4F1}"/>
              </a:ext>
            </a:extLst>
          </p:cNvPr>
          <p:cNvSpPr/>
          <p:nvPr/>
        </p:nvSpPr>
        <p:spPr>
          <a:xfrm rot="16200000">
            <a:off x="6232497" y="4538637"/>
            <a:ext cx="83119" cy="77824"/>
          </a:xfrm>
          <a:prstGeom prst="rect">
            <a:avLst/>
          </a:prstGeom>
          <a:solidFill>
            <a:srgbClr val="A0C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80" name="Prostokąt 79">
            <a:extLst>
              <a:ext uri="{FF2B5EF4-FFF2-40B4-BE49-F238E27FC236}">
                <a16:creationId xmlns:a16="http://schemas.microsoft.com/office/drawing/2014/main" id="{71B954CD-6FD7-4138-A481-8CC0F2AEF9E0}"/>
              </a:ext>
            </a:extLst>
          </p:cNvPr>
          <p:cNvSpPr/>
          <p:nvPr/>
        </p:nvSpPr>
        <p:spPr>
          <a:xfrm rot="16200000">
            <a:off x="6230037" y="4321038"/>
            <a:ext cx="83119" cy="77824"/>
          </a:xfrm>
          <a:prstGeom prst="rect">
            <a:avLst/>
          </a:prstGeom>
          <a:solidFill>
            <a:srgbClr val="48AA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81" name="Prostokąt 80">
            <a:extLst>
              <a:ext uri="{FF2B5EF4-FFF2-40B4-BE49-F238E27FC236}">
                <a16:creationId xmlns:a16="http://schemas.microsoft.com/office/drawing/2014/main" id="{B6148834-01B1-440B-BFD7-87E6AE3BFA41}"/>
              </a:ext>
            </a:extLst>
          </p:cNvPr>
          <p:cNvSpPr/>
          <p:nvPr/>
        </p:nvSpPr>
        <p:spPr>
          <a:xfrm rot="16200000">
            <a:off x="6231189" y="4749793"/>
            <a:ext cx="83119" cy="77824"/>
          </a:xfrm>
          <a:prstGeom prst="rect">
            <a:avLst/>
          </a:prstGeom>
          <a:solidFill>
            <a:srgbClr val="FFC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82" name="Prostokąt 81">
            <a:extLst>
              <a:ext uri="{FF2B5EF4-FFF2-40B4-BE49-F238E27FC236}">
                <a16:creationId xmlns:a16="http://schemas.microsoft.com/office/drawing/2014/main" id="{986FEEB1-07DE-45ED-A902-2750ACEE2B98}"/>
              </a:ext>
            </a:extLst>
          </p:cNvPr>
          <p:cNvSpPr/>
          <p:nvPr/>
        </p:nvSpPr>
        <p:spPr>
          <a:xfrm rot="16200000">
            <a:off x="6231026" y="5178813"/>
            <a:ext cx="83119" cy="77824"/>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90" name="Prostokąt 89">
            <a:extLst>
              <a:ext uri="{FF2B5EF4-FFF2-40B4-BE49-F238E27FC236}">
                <a16:creationId xmlns:a16="http://schemas.microsoft.com/office/drawing/2014/main" id="{4F9BA715-C7F3-4AF8-A5BE-FD9499BA30B5}"/>
              </a:ext>
            </a:extLst>
          </p:cNvPr>
          <p:cNvSpPr/>
          <p:nvPr/>
        </p:nvSpPr>
        <p:spPr>
          <a:xfrm rot="16200000">
            <a:off x="6230038" y="4960293"/>
            <a:ext cx="83119" cy="77824"/>
          </a:xfrm>
          <a:prstGeom prst="rect">
            <a:avLst/>
          </a:prstGeom>
          <a:solidFill>
            <a:srgbClr val="CC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Tree>
    <p:extLst>
      <p:ext uri="{BB962C8B-B14F-4D97-AF65-F5344CB8AC3E}">
        <p14:creationId xmlns:p14="http://schemas.microsoft.com/office/powerpoint/2010/main" val="56555094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Wykres 3">
            <a:extLst>
              <a:ext uri="{FF2B5EF4-FFF2-40B4-BE49-F238E27FC236}">
                <a16:creationId xmlns:a16="http://schemas.microsoft.com/office/drawing/2014/main" id="{3E1B808F-2AE4-492A-96F8-C1C93335B782}"/>
              </a:ext>
            </a:extLst>
          </p:cNvPr>
          <p:cNvGraphicFramePr/>
          <p:nvPr>
            <p:extLst>
              <p:ext uri="{D42A27DB-BD31-4B8C-83A1-F6EECF244321}">
                <p14:modId xmlns:p14="http://schemas.microsoft.com/office/powerpoint/2010/main" val="596294709"/>
              </p:ext>
            </p:extLst>
          </p:nvPr>
        </p:nvGraphicFramePr>
        <p:xfrm>
          <a:off x="533005" y="2549253"/>
          <a:ext cx="1581150" cy="2746409"/>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stwierdzeń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P21. Proszę ustosunkować się do poniższych stwierdzeń:</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wiek: 15-24 lat n=30, 25-34 lat n=148, 35-44 lat n=252, 45-59 lat n=296, 60 i więcej lat n=289</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65" name="Grafika 6" descr="Otwarta dłoń z rośliną">
            <a:extLst>
              <a:ext uri="{FF2B5EF4-FFF2-40B4-BE49-F238E27FC236}">
                <a16:creationId xmlns:a16="http://schemas.microsoft.com/office/drawing/2014/main" id="{7250A51A-FB7B-455A-BCBB-CAE21A53EED0}"/>
              </a:ext>
            </a:extLst>
          </p:cNvPr>
          <p:cNvGrpSpPr/>
          <p:nvPr/>
        </p:nvGrpSpPr>
        <p:grpSpPr>
          <a:xfrm>
            <a:off x="211068" y="141479"/>
            <a:ext cx="482990" cy="482990"/>
            <a:chOff x="4256978" y="3113978"/>
            <a:chExt cx="630044" cy="630044"/>
          </a:xfrm>
        </p:grpSpPr>
        <p:sp>
          <p:nvSpPr>
            <p:cNvPr id="66" name="Dowolny kształt: kształt 65">
              <a:extLst>
                <a:ext uri="{FF2B5EF4-FFF2-40B4-BE49-F238E27FC236}">
                  <a16:creationId xmlns:a16="http://schemas.microsoft.com/office/drawing/2014/main" id="{F5EB0A13-FC5F-4F0C-A815-017E4E7A5F8A}"/>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67" name="Dowolny kształt: kształt 66">
              <a:extLst>
                <a:ext uri="{FF2B5EF4-FFF2-40B4-BE49-F238E27FC236}">
                  <a16:creationId xmlns:a16="http://schemas.microsoft.com/office/drawing/2014/main" id="{04999E67-531F-4F60-96DE-054612DB4F6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5" name="Symbol zastępczy tekstu 7">
            <a:extLst>
              <a:ext uri="{FF2B5EF4-FFF2-40B4-BE49-F238E27FC236}">
                <a16:creationId xmlns:a16="http://schemas.microsoft.com/office/drawing/2014/main" id="{4D6325B0-7B24-4FAE-B2A4-30CBA8E52EE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6" name="Symbol zastępczy zawartości 4">
            <a:extLst>
              <a:ext uri="{FF2B5EF4-FFF2-40B4-BE49-F238E27FC236}">
                <a16:creationId xmlns:a16="http://schemas.microsoft.com/office/drawing/2014/main" id="{EC00FA02-5D6B-4A2A-A8F1-982C34612654}"/>
              </a:ext>
            </a:extLst>
          </p:cNvPr>
          <p:cNvGraphicFramePr>
            <a:graphicFrameLocks/>
          </p:cNvGraphicFramePr>
          <p:nvPr/>
        </p:nvGraphicFramePr>
        <p:xfrm>
          <a:off x="478053" y="5078650"/>
          <a:ext cx="8262402" cy="41346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Tabela 11">
            <a:extLst>
              <a:ext uri="{FF2B5EF4-FFF2-40B4-BE49-F238E27FC236}">
                <a16:creationId xmlns:a16="http://schemas.microsoft.com/office/drawing/2014/main" id="{16E568F8-AA5A-4CF2-AD36-5258283B0351}"/>
              </a:ext>
            </a:extLst>
          </p:cNvPr>
          <p:cNvGraphicFramePr>
            <a:graphicFrameLocks noGrp="1"/>
          </p:cNvGraphicFramePr>
          <p:nvPr/>
        </p:nvGraphicFramePr>
        <p:xfrm>
          <a:off x="268950" y="1953534"/>
          <a:ext cx="8378905" cy="853440"/>
        </p:xfrm>
        <a:graphic>
          <a:graphicData uri="http://schemas.openxmlformats.org/drawingml/2006/table">
            <a:tbl>
              <a:tblPr firstRow="1" bandRow="1">
                <a:tableStyleId>{5C22544A-7EE6-4342-B048-85BDC9FD1C3A}</a:tableStyleId>
              </a:tblPr>
              <a:tblGrid>
                <a:gridCol w="1675781">
                  <a:extLst>
                    <a:ext uri="{9D8B030D-6E8A-4147-A177-3AD203B41FA5}">
                      <a16:colId xmlns:a16="http://schemas.microsoft.com/office/drawing/2014/main" val="747391278"/>
                    </a:ext>
                  </a:extLst>
                </a:gridCol>
                <a:gridCol w="1675781">
                  <a:extLst>
                    <a:ext uri="{9D8B030D-6E8A-4147-A177-3AD203B41FA5}">
                      <a16:colId xmlns:a16="http://schemas.microsoft.com/office/drawing/2014/main" val="423575958"/>
                    </a:ext>
                  </a:extLst>
                </a:gridCol>
                <a:gridCol w="1675781">
                  <a:extLst>
                    <a:ext uri="{9D8B030D-6E8A-4147-A177-3AD203B41FA5}">
                      <a16:colId xmlns:a16="http://schemas.microsoft.com/office/drawing/2014/main" val="4122286767"/>
                    </a:ext>
                  </a:extLst>
                </a:gridCol>
                <a:gridCol w="1675781">
                  <a:extLst>
                    <a:ext uri="{9D8B030D-6E8A-4147-A177-3AD203B41FA5}">
                      <a16:colId xmlns:a16="http://schemas.microsoft.com/office/drawing/2014/main" val="4125496930"/>
                    </a:ext>
                  </a:extLst>
                </a:gridCol>
                <a:gridCol w="1675781">
                  <a:extLst>
                    <a:ext uri="{9D8B030D-6E8A-4147-A177-3AD203B41FA5}">
                      <a16:colId xmlns:a16="http://schemas.microsoft.com/office/drawing/2014/main" val="572649370"/>
                    </a:ext>
                  </a:extLst>
                </a:gridCol>
              </a:tblGrid>
              <a:tr h="853440">
                <a:tc>
                  <a:txBody>
                    <a:bodyPr/>
                    <a:lstStyle/>
                    <a:p>
                      <a:pPr algn="ctr"/>
                      <a:r>
                        <a:rPr lang="pl-PL" sz="900" b="0" i="0" kern="1200">
                          <a:solidFill>
                            <a:schemeClr val="tx1"/>
                          </a:solidFill>
                          <a:effectLst/>
                          <a:latin typeface="+mn-lt"/>
                          <a:ea typeface="Calibri" panose="020F0502020204030204" pitchFamily="34" charset="0"/>
                          <a:cs typeface="Times New Roman" panose="02020603050405020304" pitchFamily="18" charset="0"/>
                        </a:rPr>
                        <a:t>Zwracam uwagę na ograniczenie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zużycia wody</a:t>
                      </a: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Wybieram rozwiązania ekologiczne,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nawet wtedy, gdy oznacza to dodatkowy koszt</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Mam poczucie, </a:t>
                      </a:r>
                    </a:p>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że w moim domu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marnuje się żywność</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Biorę udział </a:t>
                      </a:r>
                    </a:p>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w kampaniach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i akcjach proekologicznych</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Gdy tylko mogę, zamiast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z samochodu, korzystam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z komunikacji miejskiej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lub roweru</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9170265"/>
                  </a:ext>
                </a:extLst>
              </a:tr>
            </a:tbl>
          </a:graphicData>
        </a:graphic>
      </p:graphicFrame>
      <p:sp>
        <p:nvSpPr>
          <p:cNvPr id="28" name="Prostokąt: zaokrąglone rogi 27">
            <a:extLst>
              <a:ext uri="{FF2B5EF4-FFF2-40B4-BE49-F238E27FC236}">
                <a16:creationId xmlns:a16="http://schemas.microsoft.com/office/drawing/2014/main" id="{4D607FB1-1AE4-4E7E-881E-339E103CB807}"/>
              </a:ext>
            </a:extLst>
          </p:cNvPr>
          <p:cNvSpPr/>
          <p:nvPr/>
        </p:nvSpPr>
        <p:spPr>
          <a:xfrm>
            <a:off x="400140"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0" name="Prostokąt: zaokrąglone rogi 29">
            <a:extLst>
              <a:ext uri="{FF2B5EF4-FFF2-40B4-BE49-F238E27FC236}">
                <a16:creationId xmlns:a16="http://schemas.microsoft.com/office/drawing/2014/main" id="{29F956C6-C277-4046-81DC-BF55D5AA1DF5}"/>
              </a:ext>
            </a:extLst>
          </p:cNvPr>
          <p:cNvSpPr/>
          <p:nvPr/>
        </p:nvSpPr>
        <p:spPr>
          <a:xfrm>
            <a:off x="2066762"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2" name="Prostokąt: zaokrąglone rogi 31">
            <a:extLst>
              <a:ext uri="{FF2B5EF4-FFF2-40B4-BE49-F238E27FC236}">
                <a16:creationId xmlns:a16="http://schemas.microsoft.com/office/drawing/2014/main" id="{8C78EC75-ECF1-4530-BC2A-D618605FCF52}"/>
              </a:ext>
            </a:extLst>
          </p:cNvPr>
          <p:cNvSpPr/>
          <p:nvPr/>
        </p:nvSpPr>
        <p:spPr>
          <a:xfrm>
            <a:off x="3748834"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4" name="Prostokąt: zaokrąglone rogi 33">
            <a:extLst>
              <a:ext uri="{FF2B5EF4-FFF2-40B4-BE49-F238E27FC236}">
                <a16:creationId xmlns:a16="http://schemas.microsoft.com/office/drawing/2014/main" id="{9D1402A7-CBC9-40FF-8B21-D78098CB4480}"/>
              </a:ext>
            </a:extLst>
          </p:cNvPr>
          <p:cNvSpPr/>
          <p:nvPr/>
        </p:nvSpPr>
        <p:spPr>
          <a:xfrm>
            <a:off x="5430906"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6" name="Prostokąt: zaokrąglone rogi 35">
            <a:extLst>
              <a:ext uri="{FF2B5EF4-FFF2-40B4-BE49-F238E27FC236}">
                <a16:creationId xmlns:a16="http://schemas.microsoft.com/office/drawing/2014/main" id="{D36A27BD-DDE2-4D53-8B5D-A7FA43323811}"/>
              </a:ext>
            </a:extLst>
          </p:cNvPr>
          <p:cNvSpPr/>
          <p:nvPr/>
        </p:nvSpPr>
        <p:spPr>
          <a:xfrm>
            <a:off x="7112978"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63" name="Prostokąt: zaokrąglone rogi 62">
            <a:extLst>
              <a:ext uri="{FF2B5EF4-FFF2-40B4-BE49-F238E27FC236}">
                <a16:creationId xmlns:a16="http://schemas.microsoft.com/office/drawing/2014/main" id="{EE6F52CF-0C86-4061-9723-2D4DDB027B97}"/>
              </a:ext>
            </a:extLst>
          </p:cNvPr>
          <p:cNvSpPr/>
          <p:nvPr/>
        </p:nvSpPr>
        <p:spPr>
          <a:xfrm>
            <a:off x="1955960" y="1257975"/>
            <a:ext cx="5423419" cy="4699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4" name="pole tekstowe 43">
            <a:extLst>
              <a:ext uri="{FF2B5EF4-FFF2-40B4-BE49-F238E27FC236}">
                <a16:creationId xmlns:a16="http://schemas.microsoft.com/office/drawing/2014/main" id="{981E7367-A98F-4621-A906-DDC2DA339FDD}"/>
              </a:ext>
            </a:extLst>
          </p:cNvPr>
          <p:cNvSpPr txBox="1"/>
          <p:nvPr/>
        </p:nvSpPr>
        <p:spPr>
          <a:xfrm>
            <a:off x="2805281" y="1362283"/>
            <a:ext cx="1793503" cy="253916"/>
          </a:xfrm>
          <a:prstGeom prst="rect">
            <a:avLst/>
          </a:prstGeom>
          <a:noFill/>
        </p:spPr>
        <p:txBody>
          <a:bodyPr wrap="square" rtlCol="0">
            <a:spAutoFit/>
          </a:bodyPr>
          <a:lstStyle/>
          <a:p>
            <a:r>
              <a:rPr lang="pl-PL" sz="1050"/>
              <a:t>15-24 lata </a:t>
            </a:r>
          </a:p>
        </p:txBody>
      </p:sp>
      <p:sp>
        <p:nvSpPr>
          <p:cNvPr id="48" name="pole tekstowe 47">
            <a:extLst>
              <a:ext uri="{FF2B5EF4-FFF2-40B4-BE49-F238E27FC236}">
                <a16:creationId xmlns:a16="http://schemas.microsoft.com/office/drawing/2014/main" id="{3913A6FF-36AD-4667-92E6-547056A915DE}"/>
              </a:ext>
            </a:extLst>
          </p:cNvPr>
          <p:cNvSpPr txBox="1"/>
          <p:nvPr/>
        </p:nvSpPr>
        <p:spPr>
          <a:xfrm>
            <a:off x="3659025" y="1362283"/>
            <a:ext cx="1793503" cy="253916"/>
          </a:xfrm>
          <a:prstGeom prst="rect">
            <a:avLst/>
          </a:prstGeom>
          <a:noFill/>
        </p:spPr>
        <p:txBody>
          <a:bodyPr wrap="square" rtlCol="0">
            <a:spAutoFit/>
          </a:bodyPr>
          <a:lstStyle/>
          <a:p>
            <a:r>
              <a:rPr lang="pl-PL" sz="1050"/>
              <a:t>25-34 lata </a:t>
            </a:r>
          </a:p>
        </p:txBody>
      </p:sp>
      <p:sp>
        <p:nvSpPr>
          <p:cNvPr id="49" name="pole tekstowe 48">
            <a:extLst>
              <a:ext uri="{FF2B5EF4-FFF2-40B4-BE49-F238E27FC236}">
                <a16:creationId xmlns:a16="http://schemas.microsoft.com/office/drawing/2014/main" id="{748B22EB-5F25-457B-B0E8-B0FAD7E93EC2}"/>
              </a:ext>
            </a:extLst>
          </p:cNvPr>
          <p:cNvSpPr txBox="1"/>
          <p:nvPr/>
        </p:nvSpPr>
        <p:spPr>
          <a:xfrm>
            <a:off x="4489192" y="1362283"/>
            <a:ext cx="1793503" cy="253916"/>
          </a:xfrm>
          <a:prstGeom prst="rect">
            <a:avLst/>
          </a:prstGeom>
          <a:noFill/>
        </p:spPr>
        <p:txBody>
          <a:bodyPr wrap="square" rtlCol="0">
            <a:spAutoFit/>
          </a:bodyPr>
          <a:lstStyle/>
          <a:p>
            <a:r>
              <a:rPr lang="pl-PL" sz="1050"/>
              <a:t>35-44 lata</a:t>
            </a:r>
          </a:p>
        </p:txBody>
      </p:sp>
      <p:sp>
        <p:nvSpPr>
          <p:cNvPr id="68" name="Freeform 85">
            <a:extLst>
              <a:ext uri="{FF2B5EF4-FFF2-40B4-BE49-F238E27FC236}">
                <a16:creationId xmlns:a16="http://schemas.microsoft.com/office/drawing/2014/main" id="{4BE151ED-CC80-48EE-ADB2-36FC20F9EB78}"/>
              </a:ext>
            </a:extLst>
          </p:cNvPr>
          <p:cNvSpPr>
            <a:spLocks/>
          </p:cNvSpPr>
          <p:nvPr/>
        </p:nvSpPr>
        <p:spPr bwMode="auto">
          <a:xfrm>
            <a:off x="2755322" y="1434472"/>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69" name="Freeform 85">
            <a:extLst>
              <a:ext uri="{FF2B5EF4-FFF2-40B4-BE49-F238E27FC236}">
                <a16:creationId xmlns:a16="http://schemas.microsoft.com/office/drawing/2014/main" id="{D49812BD-1848-4B8A-9105-FF50F005A438}"/>
              </a:ext>
            </a:extLst>
          </p:cNvPr>
          <p:cNvSpPr>
            <a:spLocks/>
          </p:cNvSpPr>
          <p:nvPr/>
        </p:nvSpPr>
        <p:spPr bwMode="auto">
          <a:xfrm>
            <a:off x="3592305" y="1434472"/>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70" name="Freeform 85">
            <a:extLst>
              <a:ext uri="{FF2B5EF4-FFF2-40B4-BE49-F238E27FC236}">
                <a16:creationId xmlns:a16="http://schemas.microsoft.com/office/drawing/2014/main" id="{2DEF859A-DA45-4656-9AB6-49D78F8F1521}"/>
              </a:ext>
            </a:extLst>
          </p:cNvPr>
          <p:cNvSpPr>
            <a:spLocks/>
          </p:cNvSpPr>
          <p:nvPr/>
        </p:nvSpPr>
        <p:spPr bwMode="auto">
          <a:xfrm>
            <a:off x="4429927" y="1434472"/>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62" name="pole tekstowe 61">
            <a:extLst>
              <a:ext uri="{FF2B5EF4-FFF2-40B4-BE49-F238E27FC236}">
                <a16:creationId xmlns:a16="http://schemas.microsoft.com/office/drawing/2014/main" id="{0C3AD30B-124D-4921-9E9B-F94C36301297}"/>
              </a:ext>
            </a:extLst>
          </p:cNvPr>
          <p:cNvSpPr txBox="1"/>
          <p:nvPr/>
        </p:nvSpPr>
        <p:spPr>
          <a:xfrm>
            <a:off x="2097692" y="1361801"/>
            <a:ext cx="1121066" cy="253916"/>
          </a:xfrm>
          <a:prstGeom prst="rect">
            <a:avLst/>
          </a:prstGeom>
          <a:noFill/>
        </p:spPr>
        <p:txBody>
          <a:bodyPr wrap="square" rtlCol="0">
            <a:spAutoFit/>
          </a:bodyPr>
          <a:lstStyle/>
          <a:p>
            <a:r>
              <a:rPr lang="pl-PL" sz="1050" b="1"/>
              <a:t>WIEK</a:t>
            </a:r>
          </a:p>
        </p:txBody>
      </p:sp>
      <p:sp>
        <p:nvSpPr>
          <p:cNvPr id="7" name="Freeform 85">
            <a:extLst>
              <a:ext uri="{FF2B5EF4-FFF2-40B4-BE49-F238E27FC236}">
                <a16:creationId xmlns:a16="http://schemas.microsoft.com/office/drawing/2014/main" id="{1084991D-E899-4CA2-A94E-1EDE50A5728E}"/>
              </a:ext>
            </a:extLst>
          </p:cNvPr>
          <p:cNvSpPr>
            <a:spLocks/>
          </p:cNvSpPr>
          <p:nvPr/>
        </p:nvSpPr>
        <p:spPr bwMode="auto">
          <a:xfrm>
            <a:off x="5230417" y="1434472"/>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9" name="pole tekstowe 8">
            <a:extLst>
              <a:ext uri="{FF2B5EF4-FFF2-40B4-BE49-F238E27FC236}">
                <a16:creationId xmlns:a16="http://schemas.microsoft.com/office/drawing/2014/main" id="{10FF8C74-5DD7-4432-AFED-66AD8A59F07A}"/>
              </a:ext>
            </a:extLst>
          </p:cNvPr>
          <p:cNvSpPr txBox="1"/>
          <p:nvPr/>
        </p:nvSpPr>
        <p:spPr>
          <a:xfrm>
            <a:off x="5300359" y="1362042"/>
            <a:ext cx="1793503" cy="253916"/>
          </a:xfrm>
          <a:prstGeom prst="rect">
            <a:avLst/>
          </a:prstGeom>
          <a:noFill/>
        </p:spPr>
        <p:txBody>
          <a:bodyPr wrap="square" rtlCol="0">
            <a:spAutoFit/>
          </a:bodyPr>
          <a:lstStyle/>
          <a:p>
            <a:r>
              <a:rPr lang="pl-PL" sz="1050"/>
              <a:t>45-59 lata </a:t>
            </a:r>
          </a:p>
        </p:txBody>
      </p:sp>
      <p:graphicFrame>
        <p:nvGraphicFramePr>
          <p:cNvPr id="12" name="Wykres 11">
            <a:extLst>
              <a:ext uri="{FF2B5EF4-FFF2-40B4-BE49-F238E27FC236}">
                <a16:creationId xmlns:a16="http://schemas.microsoft.com/office/drawing/2014/main" id="{46C99351-6D58-4B1B-97FF-3979F0C48E77}"/>
              </a:ext>
            </a:extLst>
          </p:cNvPr>
          <p:cNvGraphicFramePr/>
          <p:nvPr>
            <p:extLst>
              <p:ext uri="{D42A27DB-BD31-4B8C-83A1-F6EECF244321}">
                <p14:modId xmlns:p14="http://schemas.microsoft.com/office/powerpoint/2010/main" val="3085822909"/>
              </p:ext>
            </p:extLst>
          </p:nvPr>
        </p:nvGraphicFramePr>
        <p:xfrm>
          <a:off x="2226078" y="2525320"/>
          <a:ext cx="1581150" cy="274640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Wykres 19">
            <a:extLst>
              <a:ext uri="{FF2B5EF4-FFF2-40B4-BE49-F238E27FC236}">
                <a16:creationId xmlns:a16="http://schemas.microsoft.com/office/drawing/2014/main" id="{AFDA4255-742C-4A26-9C42-6CAB64177CF1}"/>
              </a:ext>
            </a:extLst>
          </p:cNvPr>
          <p:cNvGraphicFramePr/>
          <p:nvPr>
            <p:extLst>
              <p:ext uri="{D42A27DB-BD31-4B8C-83A1-F6EECF244321}">
                <p14:modId xmlns:p14="http://schemas.microsoft.com/office/powerpoint/2010/main" val="2037540333"/>
              </p:ext>
            </p:extLst>
          </p:nvPr>
        </p:nvGraphicFramePr>
        <p:xfrm>
          <a:off x="3944647" y="2525319"/>
          <a:ext cx="1581150" cy="274640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Wykres 20">
            <a:extLst>
              <a:ext uri="{FF2B5EF4-FFF2-40B4-BE49-F238E27FC236}">
                <a16:creationId xmlns:a16="http://schemas.microsoft.com/office/drawing/2014/main" id="{0711E605-88D0-4BD2-9A6E-8D7CFC53B830}"/>
              </a:ext>
            </a:extLst>
          </p:cNvPr>
          <p:cNvGraphicFramePr/>
          <p:nvPr>
            <p:extLst>
              <p:ext uri="{D42A27DB-BD31-4B8C-83A1-F6EECF244321}">
                <p14:modId xmlns:p14="http://schemas.microsoft.com/office/powerpoint/2010/main" val="2719370191"/>
              </p:ext>
            </p:extLst>
          </p:nvPr>
        </p:nvGraphicFramePr>
        <p:xfrm>
          <a:off x="5587719" y="2524199"/>
          <a:ext cx="1581150" cy="274640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2" name="Wykres 21">
            <a:extLst>
              <a:ext uri="{FF2B5EF4-FFF2-40B4-BE49-F238E27FC236}">
                <a16:creationId xmlns:a16="http://schemas.microsoft.com/office/drawing/2014/main" id="{10C92288-5C8E-4159-82E9-3DF35EBBBEB4}"/>
              </a:ext>
            </a:extLst>
          </p:cNvPr>
          <p:cNvGraphicFramePr/>
          <p:nvPr>
            <p:extLst>
              <p:ext uri="{D42A27DB-BD31-4B8C-83A1-F6EECF244321}">
                <p14:modId xmlns:p14="http://schemas.microsoft.com/office/powerpoint/2010/main" val="2959244691"/>
              </p:ext>
            </p:extLst>
          </p:nvPr>
        </p:nvGraphicFramePr>
        <p:xfrm>
          <a:off x="7296150" y="2544740"/>
          <a:ext cx="1581150" cy="2746409"/>
        </p:xfrm>
        <a:graphic>
          <a:graphicData uri="http://schemas.openxmlformats.org/drawingml/2006/chart">
            <c:chart xmlns:c="http://schemas.openxmlformats.org/drawingml/2006/chart" xmlns:r="http://schemas.openxmlformats.org/officeDocument/2006/relationships" r:id="rId8"/>
          </a:graphicData>
        </a:graphic>
      </p:graphicFrame>
      <p:grpSp>
        <p:nvGrpSpPr>
          <p:cNvPr id="25" name="Grupa 24">
            <a:extLst>
              <a:ext uri="{FF2B5EF4-FFF2-40B4-BE49-F238E27FC236}">
                <a16:creationId xmlns:a16="http://schemas.microsoft.com/office/drawing/2014/main" id="{0EE96E48-D6AC-4872-8F0B-10F5A66C678C}"/>
              </a:ext>
            </a:extLst>
          </p:cNvPr>
          <p:cNvGrpSpPr/>
          <p:nvPr/>
        </p:nvGrpSpPr>
        <p:grpSpPr>
          <a:xfrm>
            <a:off x="609680" y="2627638"/>
            <a:ext cx="939452" cy="109538"/>
            <a:chOff x="609680" y="2653103"/>
            <a:chExt cx="939452" cy="109538"/>
          </a:xfrm>
        </p:grpSpPr>
        <p:sp>
          <p:nvSpPr>
            <p:cNvPr id="94" name="Freeform 85">
              <a:extLst>
                <a:ext uri="{FF2B5EF4-FFF2-40B4-BE49-F238E27FC236}">
                  <a16:creationId xmlns:a16="http://schemas.microsoft.com/office/drawing/2014/main" id="{CDBF8933-B582-44AE-9EE8-A965E26EF1D5}"/>
                </a:ext>
              </a:extLst>
            </p:cNvPr>
            <p:cNvSpPr>
              <a:spLocks/>
            </p:cNvSpPr>
            <p:nvPr/>
          </p:nvSpPr>
          <p:spPr bwMode="auto">
            <a:xfrm>
              <a:off x="609680"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a:noFill/>
            </a:ln>
          </p:spPr>
          <p:txBody>
            <a:bodyPr vert="horz" wrap="square" lIns="91440" tIns="45720" rIns="91440" bIns="45720" numCol="1" anchor="t" anchorCtr="0" compatLnSpc="1">
              <a:prstTxWarp prst="textNoShape">
                <a:avLst/>
              </a:prstTxWarp>
            </a:bodyPr>
            <a:lstStyle/>
            <a:p>
              <a:endParaRPr lang="pl-PL"/>
            </a:p>
          </p:txBody>
        </p:sp>
        <p:sp>
          <p:nvSpPr>
            <p:cNvPr id="95" name="Freeform 85">
              <a:extLst>
                <a:ext uri="{FF2B5EF4-FFF2-40B4-BE49-F238E27FC236}">
                  <a16:creationId xmlns:a16="http://schemas.microsoft.com/office/drawing/2014/main" id="{C6A5273F-33F4-4689-9F00-5C69F0136052}"/>
                </a:ext>
              </a:extLst>
            </p:cNvPr>
            <p:cNvSpPr>
              <a:spLocks/>
            </p:cNvSpPr>
            <p:nvPr/>
          </p:nvSpPr>
          <p:spPr bwMode="auto">
            <a:xfrm>
              <a:off x="81932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a:noFill/>
            </a:ln>
          </p:spPr>
          <p:txBody>
            <a:bodyPr vert="horz" wrap="square" lIns="91440" tIns="45720" rIns="91440" bIns="45720" numCol="1" anchor="t" anchorCtr="0" compatLnSpc="1">
              <a:prstTxWarp prst="textNoShape">
                <a:avLst/>
              </a:prstTxWarp>
            </a:bodyPr>
            <a:lstStyle/>
            <a:p>
              <a:endParaRPr lang="pl-PL"/>
            </a:p>
          </p:txBody>
        </p:sp>
        <p:sp>
          <p:nvSpPr>
            <p:cNvPr id="96" name="Freeform 85">
              <a:extLst>
                <a:ext uri="{FF2B5EF4-FFF2-40B4-BE49-F238E27FC236}">
                  <a16:creationId xmlns:a16="http://schemas.microsoft.com/office/drawing/2014/main" id="{1A32E952-E220-4957-8B37-C38D9429D4F2}"/>
                </a:ext>
              </a:extLst>
            </p:cNvPr>
            <p:cNvSpPr>
              <a:spLocks/>
            </p:cNvSpPr>
            <p:nvPr/>
          </p:nvSpPr>
          <p:spPr bwMode="auto">
            <a:xfrm>
              <a:off x="103176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a:noFill/>
            </a:ln>
          </p:spPr>
          <p:txBody>
            <a:bodyPr vert="horz" wrap="square" lIns="91440" tIns="45720" rIns="91440" bIns="45720" numCol="1" anchor="t" anchorCtr="0" compatLnSpc="1">
              <a:prstTxWarp prst="textNoShape">
                <a:avLst/>
              </a:prstTxWarp>
            </a:bodyPr>
            <a:lstStyle/>
            <a:p>
              <a:endParaRPr lang="pl-PL"/>
            </a:p>
          </p:txBody>
        </p:sp>
        <p:sp>
          <p:nvSpPr>
            <p:cNvPr id="17" name="Freeform 85">
              <a:extLst>
                <a:ext uri="{FF2B5EF4-FFF2-40B4-BE49-F238E27FC236}">
                  <a16:creationId xmlns:a16="http://schemas.microsoft.com/office/drawing/2014/main" id="{2CD8FDED-B628-4441-913A-67941A907A87}"/>
                </a:ext>
              </a:extLst>
            </p:cNvPr>
            <p:cNvSpPr>
              <a:spLocks/>
            </p:cNvSpPr>
            <p:nvPr/>
          </p:nvSpPr>
          <p:spPr bwMode="auto">
            <a:xfrm>
              <a:off x="1240314"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a:noFill/>
            </a:ln>
          </p:spPr>
          <p:txBody>
            <a:bodyPr vert="horz" wrap="square" lIns="91440" tIns="45720" rIns="91440" bIns="45720" numCol="1" anchor="t" anchorCtr="0" compatLnSpc="1">
              <a:prstTxWarp prst="textNoShape">
                <a:avLst/>
              </a:prstTxWarp>
            </a:bodyPr>
            <a:lstStyle/>
            <a:p>
              <a:endParaRPr lang="pl-PL"/>
            </a:p>
          </p:txBody>
        </p:sp>
        <p:sp>
          <p:nvSpPr>
            <p:cNvPr id="24" name="Freeform 85">
              <a:extLst>
                <a:ext uri="{FF2B5EF4-FFF2-40B4-BE49-F238E27FC236}">
                  <a16:creationId xmlns:a16="http://schemas.microsoft.com/office/drawing/2014/main" id="{613A4F31-17A8-48FB-84A4-90FE2F66DA85}"/>
                </a:ext>
              </a:extLst>
            </p:cNvPr>
            <p:cNvSpPr>
              <a:spLocks/>
            </p:cNvSpPr>
            <p:nvPr/>
          </p:nvSpPr>
          <p:spPr bwMode="auto">
            <a:xfrm>
              <a:off x="1441182"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76" name="Grupa 75">
            <a:extLst>
              <a:ext uri="{FF2B5EF4-FFF2-40B4-BE49-F238E27FC236}">
                <a16:creationId xmlns:a16="http://schemas.microsoft.com/office/drawing/2014/main" id="{424982D1-FBE0-4649-B19F-92A8963D52C7}"/>
              </a:ext>
            </a:extLst>
          </p:cNvPr>
          <p:cNvGrpSpPr/>
          <p:nvPr/>
        </p:nvGrpSpPr>
        <p:grpSpPr>
          <a:xfrm>
            <a:off x="2306604" y="2627638"/>
            <a:ext cx="939452" cy="109538"/>
            <a:chOff x="609680" y="2653103"/>
            <a:chExt cx="939452" cy="109538"/>
          </a:xfrm>
        </p:grpSpPr>
        <p:sp>
          <p:nvSpPr>
            <p:cNvPr id="77" name="Freeform 85">
              <a:extLst>
                <a:ext uri="{FF2B5EF4-FFF2-40B4-BE49-F238E27FC236}">
                  <a16:creationId xmlns:a16="http://schemas.microsoft.com/office/drawing/2014/main" id="{B46E5C9B-7EAC-4F4C-ACF8-984D6CCC2C2A}"/>
                </a:ext>
              </a:extLst>
            </p:cNvPr>
            <p:cNvSpPr>
              <a:spLocks/>
            </p:cNvSpPr>
            <p:nvPr/>
          </p:nvSpPr>
          <p:spPr bwMode="auto">
            <a:xfrm>
              <a:off x="609680"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a:noFill/>
            </a:ln>
          </p:spPr>
          <p:txBody>
            <a:bodyPr vert="horz" wrap="square" lIns="91440" tIns="45720" rIns="91440" bIns="45720" numCol="1" anchor="t" anchorCtr="0" compatLnSpc="1">
              <a:prstTxWarp prst="textNoShape">
                <a:avLst/>
              </a:prstTxWarp>
            </a:bodyPr>
            <a:lstStyle/>
            <a:p>
              <a:endParaRPr lang="pl-PL"/>
            </a:p>
          </p:txBody>
        </p:sp>
        <p:sp>
          <p:nvSpPr>
            <p:cNvPr id="78" name="Freeform 85">
              <a:extLst>
                <a:ext uri="{FF2B5EF4-FFF2-40B4-BE49-F238E27FC236}">
                  <a16:creationId xmlns:a16="http://schemas.microsoft.com/office/drawing/2014/main" id="{A761CDB5-43FC-44BA-BD1F-C0F813513EBC}"/>
                </a:ext>
              </a:extLst>
            </p:cNvPr>
            <p:cNvSpPr>
              <a:spLocks/>
            </p:cNvSpPr>
            <p:nvPr/>
          </p:nvSpPr>
          <p:spPr bwMode="auto">
            <a:xfrm>
              <a:off x="81932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a:noFill/>
            </a:ln>
          </p:spPr>
          <p:txBody>
            <a:bodyPr vert="horz" wrap="square" lIns="91440" tIns="45720" rIns="91440" bIns="45720" numCol="1" anchor="t" anchorCtr="0" compatLnSpc="1">
              <a:prstTxWarp prst="textNoShape">
                <a:avLst/>
              </a:prstTxWarp>
            </a:bodyPr>
            <a:lstStyle/>
            <a:p>
              <a:endParaRPr lang="pl-PL"/>
            </a:p>
          </p:txBody>
        </p:sp>
        <p:sp>
          <p:nvSpPr>
            <p:cNvPr id="79" name="Freeform 85">
              <a:extLst>
                <a:ext uri="{FF2B5EF4-FFF2-40B4-BE49-F238E27FC236}">
                  <a16:creationId xmlns:a16="http://schemas.microsoft.com/office/drawing/2014/main" id="{0E33D270-C831-4BAE-BEF8-0F388F4C7011}"/>
                </a:ext>
              </a:extLst>
            </p:cNvPr>
            <p:cNvSpPr>
              <a:spLocks/>
            </p:cNvSpPr>
            <p:nvPr/>
          </p:nvSpPr>
          <p:spPr bwMode="auto">
            <a:xfrm>
              <a:off x="103176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a:noFill/>
            </a:ln>
          </p:spPr>
          <p:txBody>
            <a:bodyPr vert="horz" wrap="square" lIns="91440" tIns="45720" rIns="91440" bIns="45720" numCol="1" anchor="t" anchorCtr="0" compatLnSpc="1">
              <a:prstTxWarp prst="textNoShape">
                <a:avLst/>
              </a:prstTxWarp>
            </a:bodyPr>
            <a:lstStyle/>
            <a:p>
              <a:endParaRPr lang="pl-PL"/>
            </a:p>
          </p:txBody>
        </p:sp>
        <p:sp>
          <p:nvSpPr>
            <p:cNvPr id="80" name="Freeform 85">
              <a:extLst>
                <a:ext uri="{FF2B5EF4-FFF2-40B4-BE49-F238E27FC236}">
                  <a16:creationId xmlns:a16="http://schemas.microsoft.com/office/drawing/2014/main" id="{7674A700-1784-4AA8-B70A-E1B5C9DAA543}"/>
                </a:ext>
              </a:extLst>
            </p:cNvPr>
            <p:cNvSpPr>
              <a:spLocks/>
            </p:cNvSpPr>
            <p:nvPr/>
          </p:nvSpPr>
          <p:spPr bwMode="auto">
            <a:xfrm>
              <a:off x="1240314"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a:noFill/>
            </a:ln>
          </p:spPr>
          <p:txBody>
            <a:bodyPr vert="horz" wrap="square" lIns="91440" tIns="45720" rIns="91440" bIns="45720" numCol="1" anchor="t" anchorCtr="0" compatLnSpc="1">
              <a:prstTxWarp prst="textNoShape">
                <a:avLst/>
              </a:prstTxWarp>
            </a:bodyPr>
            <a:lstStyle/>
            <a:p>
              <a:endParaRPr lang="pl-PL"/>
            </a:p>
          </p:txBody>
        </p:sp>
        <p:sp>
          <p:nvSpPr>
            <p:cNvPr id="81" name="Freeform 85">
              <a:extLst>
                <a:ext uri="{FF2B5EF4-FFF2-40B4-BE49-F238E27FC236}">
                  <a16:creationId xmlns:a16="http://schemas.microsoft.com/office/drawing/2014/main" id="{7FB2B0DA-E5FF-4AC0-AFDA-06F656B3222B}"/>
                </a:ext>
              </a:extLst>
            </p:cNvPr>
            <p:cNvSpPr>
              <a:spLocks/>
            </p:cNvSpPr>
            <p:nvPr/>
          </p:nvSpPr>
          <p:spPr bwMode="auto">
            <a:xfrm>
              <a:off x="1441182"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82" name="Grupa 81">
            <a:extLst>
              <a:ext uri="{FF2B5EF4-FFF2-40B4-BE49-F238E27FC236}">
                <a16:creationId xmlns:a16="http://schemas.microsoft.com/office/drawing/2014/main" id="{66D64243-8E2A-41D4-AA7E-62C9CF985DEA}"/>
              </a:ext>
            </a:extLst>
          </p:cNvPr>
          <p:cNvGrpSpPr/>
          <p:nvPr/>
        </p:nvGrpSpPr>
        <p:grpSpPr>
          <a:xfrm>
            <a:off x="4003041" y="2627638"/>
            <a:ext cx="939452" cy="109538"/>
            <a:chOff x="609680" y="2653103"/>
            <a:chExt cx="939452" cy="109538"/>
          </a:xfrm>
        </p:grpSpPr>
        <p:sp>
          <p:nvSpPr>
            <p:cNvPr id="83" name="Freeform 85">
              <a:extLst>
                <a:ext uri="{FF2B5EF4-FFF2-40B4-BE49-F238E27FC236}">
                  <a16:creationId xmlns:a16="http://schemas.microsoft.com/office/drawing/2014/main" id="{5CF641A9-1A8A-420C-8F0D-CA6A0C46CAAD}"/>
                </a:ext>
              </a:extLst>
            </p:cNvPr>
            <p:cNvSpPr>
              <a:spLocks/>
            </p:cNvSpPr>
            <p:nvPr/>
          </p:nvSpPr>
          <p:spPr bwMode="auto">
            <a:xfrm>
              <a:off x="609680"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a:noFill/>
            </a:ln>
          </p:spPr>
          <p:txBody>
            <a:bodyPr vert="horz" wrap="square" lIns="91440" tIns="45720" rIns="91440" bIns="45720" numCol="1" anchor="t" anchorCtr="0" compatLnSpc="1">
              <a:prstTxWarp prst="textNoShape">
                <a:avLst/>
              </a:prstTxWarp>
            </a:bodyPr>
            <a:lstStyle/>
            <a:p>
              <a:endParaRPr lang="pl-PL"/>
            </a:p>
          </p:txBody>
        </p:sp>
        <p:sp>
          <p:nvSpPr>
            <p:cNvPr id="84" name="Freeform 85">
              <a:extLst>
                <a:ext uri="{FF2B5EF4-FFF2-40B4-BE49-F238E27FC236}">
                  <a16:creationId xmlns:a16="http://schemas.microsoft.com/office/drawing/2014/main" id="{4ED77A80-6F44-4403-BB42-22A3EB5001C7}"/>
                </a:ext>
              </a:extLst>
            </p:cNvPr>
            <p:cNvSpPr>
              <a:spLocks/>
            </p:cNvSpPr>
            <p:nvPr/>
          </p:nvSpPr>
          <p:spPr bwMode="auto">
            <a:xfrm>
              <a:off x="81932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a:noFill/>
            </a:ln>
          </p:spPr>
          <p:txBody>
            <a:bodyPr vert="horz" wrap="square" lIns="91440" tIns="45720" rIns="91440" bIns="45720" numCol="1" anchor="t" anchorCtr="0" compatLnSpc="1">
              <a:prstTxWarp prst="textNoShape">
                <a:avLst/>
              </a:prstTxWarp>
            </a:bodyPr>
            <a:lstStyle/>
            <a:p>
              <a:endParaRPr lang="pl-PL"/>
            </a:p>
          </p:txBody>
        </p:sp>
        <p:sp>
          <p:nvSpPr>
            <p:cNvPr id="85" name="Freeform 85">
              <a:extLst>
                <a:ext uri="{FF2B5EF4-FFF2-40B4-BE49-F238E27FC236}">
                  <a16:creationId xmlns:a16="http://schemas.microsoft.com/office/drawing/2014/main" id="{502A1139-083B-4A18-B481-1B5D47421D68}"/>
                </a:ext>
              </a:extLst>
            </p:cNvPr>
            <p:cNvSpPr>
              <a:spLocks/>
            </p:cNvSpPr>
            <p:nvPr/>
          </p:nvSpPr>
          <p:spPr bwMode="auto">
            <a:xfrm>
              <a:off x="103176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a:noFill/>
            </a:ln>
          </p:spPr>
          <p:txBody>
            <a:bodyPr vert="horz" wrap="square" lIns="91440" tIns="45720" rIns="91440" bIns="45720" numCol="1" anchor="t" anchorCtr="0" compatLnSpc="1">
              <a:prstTxWarp prst="textNoShape">
                <a:avLst/>
              </a:prstTxWarp>
            </a:bodyPr>
            <a:lstStyle/>
            <a:p>
              <a:endParaRPr lang="pl-PL"/>
            </a:p>
          </p:txBody>
        </p:sp>
        <p:sp>
          <p:nvSpPr>
            <p:cNvPr id="86" name="Freeform 85">
              <a:extLst>
                <a:ext uri="{FF2B5EF4-FFF2-40B4-BE49-F238E27FC236}">
                  <a16:creationId xmlns:a16="http://schemas.microsoft.com/office/drawing/2014/main" id="{06B5BB91-F614-455E-9795-4C99114C04A6}"/>
                </a:ext>
              </a:extLst>
            </p:cNvPr>
            <p:cNvSpPr>
              <a:spLocks/>
            </p:cNvSpPr>
            <p:nvPr/>
          </p:nvSpPr>
          <p:spPr bwMode="auto">
            <a:xfrm>
              <a:off x="1240314"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a:noFill/>
            </a:ln>
          </p:spPr>
          <p:txBody>
            <a:bodyPr vert="horz" wrap="square" lIns="91440" tIns="45720" rIns="91440" bIns="45720" numCol="1" anchor="t" anchorCtr="0" compatLnSpc="1">
              <a:prstTxWarp prst="textNoShape">
                <a:avLst/>
              </a:prstTxWarp>
            </a:bodyPr>
            <a:lstStyle/>
            <a:p>
              <a:endParaRPr lang="pl-PL"/>
            </a:p>
          </p:txBody>
        </p:sp>
        <p:sp>
          <p:nvSpPr>
            <p:cNvPr id="88" name="Freeform 85">
              <a:extLst>
                <a:ext uri="{FF2B5EF4-FFF2-40B4-BE49-F238E27FC236}">
                  <a16:creationId xmlns:a16="http://schemas.microsoft.com/office/drawing/2014/main" id="{BFD6E2A6-07DF-4518-8238-598C4DB87B32}"/>
                </a:ext>
              </a:extLst>
            </p:cNvPr>
            <p:cNvSpPr>
              <a:spLocks/>
            </p:cNvSpPr>
            <p:nvPr/>
          </p:nvSpPr>
          <p:spPr bwMode="auto">
            <a:xfrm>
              <a:off x="1441182"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89" name="Grupa 88">
            <a:extLst>
              <a:ext uri="{FF2B5EF4-FFF2-40B4-BE49-F238E27FC236}">
                <a16:creationId xmlns:a16="http://schemas.microsoft.com/office/drawing/2014/main" id="{3326466D-D84B-40C1-9B7F-2C9D6F4AF21F}"/>
              </a:ext>
            </a:extLst>
          </p:cNvPr>
          <p:cNvGrpSpPr/>
          <p:nvPr/>
        </p:nvGrpSpPr>
        <p:grpSpPr>
          <a:xfrm>
            <a:off x="5682610" y="2627638"/>
            <a:ext cx="939452" cy="109538"/>
            <a:chOff x="609680" y="2653103"/>
            <a:chExt cx="939452" cy="109538"/>
          </a:xfrm>
        </p:grpSpPr>
        <p:sp>
          <p:nvSpPr>
            <p:cNvPr id="90" name="Freeform 85">
              <a:extLst>
                <a:ext uri="{FF2B5EF4-FFF2-40B4-BE49-F238E27FC236}">
                  <a16:creationId xmlns:a16="http://schemas.microsoft.com/office/drawing/2014/main" id="{473A3BEE-5597-4F87-9358-84FD13E6C3D3}"/>
                </a:ext>
              </a:extLst>
            </p:cNvPr>
            <p:cNvSpPr>
              <a:spLocks/>
            </p:cNvSpPr>
            <p:nvPr/>
          </p:nvSpPr>
          <p:spPr bwMode="auto">
            <a:xfrm>
              <a:off x="609680"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a:noFill/>
            </a:ln>
          </p:spPr>
          <p:txBody>
            <a:bodyPr vert="horz" wrap="square" lIns="91440" tIns="45720" rIns="91440" bIns="45720" numCol="1" anchor="t" anchorCtr="0" compatLnSpc="1">
              <a:prstTxWarp prst="textNoShape">
                <a:avLst/>
              </a:prstTxWarp>
            </a:bodyPr>
            <a:lstStyle/>
            <a:p>
              <a:endParaRPr lang="pl-PL"/>
            </a:p>
          </p:txBody>
        </p:sp>
        <p:sp>
          <p:nvSpPr>
            <p:cNvPr id="91" name="Freeform 85">
              <a:extLst>
                <a:ext uri="{FF2B5EF4-FFF2-40B4-BE49-F238E27FC236}">
                  <a16:creationId xmlns:a16="http://schemas.microsoft.com/office/drawing/2014/main" id="{4300E4A7-BBAA-4C38-ACD6-77F88DBFB9A0}"/>
                </a:ext>
              </a:extLst>
            </p:cNvPr>
            <p:cNvSpPr>
              <a:spLocks/>
            </p:cNvSpPr>
            <p:nvPr/>
          </p:nvSpPr>
          <p:spPr bwMode="auto">
            <a:xfrm>
              <a:off x="81932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a:noFill/>
            </a:ln>
          </p:spPr>
          <p:txBody>
            <a:bodyPr vert="horz" wrap="square" lIns="91440" tIns="45720" rIns="91440" bIns="45720" numCol="1" anchor="t" anchorCtr="0" compatLnSpc="1">
              <a:prstTxWarp prst="textNoShape">
                <a:avLst/>
              </a:prstTxWarp>
            </a:bodyPr>
            <a:lstStyle/>
            <a:p>
              <a:endParaRPr lang="pl-PL"/>
            </a:p>
          </p:txBody>
        </p:sp>
        <p:sp>
          <p:nvSpPr>
            <p:cNvPr id="92" name="Freeform 85">
              <a:extLst>
                <a:ext uri="{FF2B5EF4-FFF2-40B4-BE49-F238E27FC236}">
                  <a16:creationId xmlns:a16="http://schemas.microsoft.com/office/drawing/2014/main" id="{E30875AA-DE14-4C14-8272-E656F24BCAC8}"/>
                </a:ext>
              </a:extLst>
            </p:cNvPr>
            <p:cNvSpPr>
              <a:spLocks/>
            </p:cNvSpPr>
            <p:nvPr/>
          </p:nvSpPr>
          <p:spPr bwMode="auto">
            <a:xfrm>
              <a:off x="103176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a:noFill/>
            </a:ln>
          </p:spPr>
          <p:txBody>
            <a:bodyPr vert="horz" wrap="square" lIns="91440" tIns="45720" rIns="91440" bIns="45720" numCol="1" anchor="t" anchorCtr="0" compatLnSpc="1">
              <a:prstTxWarp prst="textNoShape">
                <a:avLst/>
              </a:prstTxWarp>
            </a:bodyPr>
            <a:lstStyle/>
            <a:p>
              <a:endParaRPr lang="pl-PL"/>
            </a:p>
          </p:txBody>
        </p:sp>
        <p:sp>
          <p:nvSpPr>
            <p:cNvPr id="93" name="Freeform 85">
              <a:extLst>
                <a:ext uri="{FF2B5EF4-FFF2-40B4-BE49-F238E27FC236}">
                  <a16:creationId xmlns:a16="http://schemas.microsoft.com/office/drawing/2014/main" id="{FB1F789C-53B0-41E7-ABF8-71553142E184}"/>
                </a:ext>
              </a:extLst>
            </p:cNvPr>
            <p:cNvSpPr>
              <a:spLocks/>
            </p:cNvSpPr>
            <p:nvPr/>
          </p:nvSpPr>
          <p:spPr bwMode="auto">
            <a:xfrm>
              <a:off x="1240314"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a:noFill/>
            </a:ln>
          </p:spPr>
          <p:txBody>
            <a:bodyPr vert="horz" wrap="square" lIns="91440" tIns="45720" rIns="91440" bIns="45720" numCol="1" anchor="t" anchorCtr="0" compatLnSpc="1">
              <a:prstTxWarp prst="textNoShape">
                <a:avLst/>
              </a:prstTxWarp>
            </a:bodyPr>
            <a:lstStyle/>
            <a:p>
              <a:endParaRPr lang="pl-PL"/>
            </a:p>
          </p:txBody>
        </p:sp>
        <p:sp>
          <p:nvSpPr>
            <p:cNvPr id="97" name="Freeform 85">
              <a:extLst>
                <a:ext uri="{FF2B5EF4-FFF2-40B4-BE49-F238E27FC236}">
                  <a16:creationId xmlns:a16="http://schemas.microsoft.com/office/drawing/2014/main" id="{DCEF5A66-9978-4645-A817-2B37CC6EA9D8}"/>
                </a:ext>
              </a:extLst>
            </p:cNvPr>
            <p:cNvSpPr>
              <a:spLocks/>
            </p:cNvSpPr>
            <p:nvPr/>
          </p:nvSpPr>
          <p:spPr bwMode="auto">
            <a:xfrm>
              <a:off x="1441182"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118" name="Grupa 117">
            <a:extLst>
              <a:ext uri="{FF2B5EF4-FFF2-40B4-BE49-F238E27FC236}">
                <a16:creationId xmlns:a16="http://schemas.microsoft.com/office/drawing/2014/main" id="{596F572B-0F70-4C58-9B00-98AA659E30C1}"/>
              </a:ext>
            </a:extLst>
          </p:cNvPr>
          <p:cNvGrpSpPr/>
          <p:nvPr/>
        </p:nvGrpSpPr>
        <p:grpSpPr>
          <a:xfrm>
            <a:off x="7379379" y="2627638"/>
            <a:ext cx="939452" cy="109538"/>
            <a:chOff x="609680" y="2653103"/>
            <a:chExt cx="939452" cy="109538"/>
          </a:xfrm>
        </p:grpSpPr>
        <p:sp>
          <p:nvSpPr>
            <p:cNvPr id="119" name="Freeform 85">
              <a:extLst>
                <a:ext uri="{FF2B5EF4-FFF2-40B4-BE49-F238E27FC236}">
                  <a16:creationId xmlns:a16="http://schemas.microsoft.com/office/drawing/2014/main" id="{570A8380-5C0F-4F52-98C0-06D53E605CAE}"/>
                </a:ext>
              </a:extLst>
            </p:cNvPr>
            <p:cNvSpPr>
              <a:spLocks/>
            </p:cNvSpPr>
            <p:nvPr/>
          </p:nvSpPr>
          <p:spPr bwMode="auto">
            <a:xfrm>
              <a:off x="609680"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a:noFill/>
            </a:ln>
          </p:spPr>
          <p:txBody>
            <a:bodyPr vert="horz" wrap="square" lIns="91440" tIns="45720" rIns="91440" bIns="45720" numCol="1" anchor="t" anchorCtr="0" compatLnSpc="1">
              <a:prstTxWarp prst="textNoShape">
                <a:avLst/>
              </a:prstTxWarp>
            </a:bodyPr>
            <a:lstStyle/>
            <a:p>
              <a:endParaRPr lang="pl-PL"/>
            </a:p>
          </p:txBody>
        </p:sp>
        <p:sp>
          <p:nvSpPr>
            <p:cNvPr id="120" name="Freeform 85">
              <a:extLst>
                <a:ext uri="{FF2B5EF4-FFF2-40B4-BE49-F238E27FC236}">
                  <a16:creationId xmlns:a16="http://schemas.microsoft.com/office/drawing/2014/main" id="{22930C52-5823-4E6F-A0EB-91797B73EC17}"/>
                </a:ext>
              </a:extLst>
            </p:cNvPr>
            <p:cNvSpPr>
              <a:spLocks/>
            </p:cNvSpPr>
            <p:nvPr/>
          </p:nvSpPr>
          <p:spPr bwMode="auto">
            <a:xfrm>
              <a:off x="81932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a:noFill/>
            </a:ln>
          </p:spPr>
          <p:txBody>
            <a:bodyPr vert="horz" wrap="square" lIns="91440" tIns="45720" rIns="91440" bIns="45720" numCol="1" anchor="t" anchorCtr="0" compatLnSpc="1">
              <a:prstTxWarp prst="textNoShape">
                <a:avLst/>
              </a:prstTxWarp>
            </a:bodyPr>
            <a:lstStyle/>
            <a:p>
              <a:endParaRPr lang="pl-PL"/>
            </a:p>
          </p:txBody>
        </p:sp>
        <p:sp>
          <p:nvSpPr>
            <p:cNvPr id="121" name="Freeform 85">
              <a:extLst>
                <a:ext uri="{FF2B5EF4-FFF2-40B4-BE49-F238E27FC236}">
                  <a16:creationId xmlns:a16="http://schemas.microsoft.com/office/drawing/2014/main" id="{894CE72A-63AC-44EB-AC65-9E5B1DA0A142}"/>
                </a:ext>
              </a:extLst>
            </p:cNvPr>
            <p:cNvSpPr>
              <a:spLocks/>
            </p:cNvSpPr>
            <p:nvPr/>
          </p:nvSpPr>
          <p:spPr bwMode="auto">
            <a:xfrm>
              <a:off x="103176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a:noFill/>
            </a:ln>
          </p:spPr>
          <p:txBody>
            <a:bodyPr vert="horz" wrap="square" lIns="91440" tIns="45720" rIns="91440" bIns="45720" numCol="1" anchor="t" anchorCtr="0" compatLnSpc="1">
              <a:prstTxWarp prst="textNoShape">
                <a:avLst/>
              </a:prstTxWarp>
            </a:bodyPr>
            <a:lstStyle/>
            <a:p>
              <a:endParaRPr lang="pl-PL"/>
            </a:p>
          </p:txBody>
        </p:sp>
        <p:sp>
          <p:nvSpPr>
            <p:cNvPr id="122" name="Freeform 85">
              <a:extLst>
                <a:ext uri="{FF2B5EF4-FFF2-40B4-BE49-F238E27FC236}">
                  <a16:creationId xmlns:a16="http://schemas.microsoft.com/office/drawing/2014/main" id="{D35FBBB2-7CBE-44B2-9038-AD6FB9747BA6}"/>
                </a:ext>
              </a:extLst>
            </p:cNvPr>
            <p:cNvSpPr>
              <a:spLocks/>
            </p:cNvSpPr>
            <p:nvPr/>
          </p:nvSpPr>
          <p:spPr bwMode="auto">
            <a:xfrm>
              <a:off x="1240314"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a:noFill/>
            </a:ln>
          </p:spPr>
          <p:txBody>
            <a:bodyPr vert="horz" wrap="square" lIns="91440" tIns="45720" rIns="91440" bIns="45720" numCol="1" anchor="t" anchorCtr="0" compatLnSpc="1">
              <a:prstTxWarp prst="textNoShape">
                <a:avLst/>
              </a:prstTxWarp>
            </a:bodyPr>
            <a:lstStyle/>
            <a:p>
              <a:endParaRPr lang="pl-PL"/>
            </a:p>
          </p:txBody>
        </p:sp>
        <p:sp>
          <p:nvSpPr>
            <p:cNvPr id="123" name="Freeform 85">
              <a:extLst>
                <a:ext uri="{FF2B5EF4-FFF2-40B4-BE49-F238E27FC236}">
                  <a16:creationId xmlns:a16="http://schemas.microsoft.com/office/drawing/2014/main" id="{E4A3DE36-DA50-4A3A-8099-EA93F6242C46}"/>
                </a:ext>
              </a:extLst>
            </p:cNvPr>
            <p:cNvSpPr>
              <a:spLocks/>
            </p:cNvSpPr>
            <p:nvPr/>
          </p:nvSpPr>
          <p:spPr bwMode="auto">
            <a:xfrm>
              <a:off x="1441182"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26" name="pole tekstowe 25">
            <a:extLst>
              <a:ext uri="{FF2B5EF4-FFF2-40B4-BE49-F238E27FC236}">
                <a16:creationId xmlns:a16="http://schemas.microsoft.com/office/drawing/2014/main" id="{75757509-DCC1-41EB-9811-C86C80DBFB97}"/>
              </a:ext>
            </a:extLst>
          </p:cNvPr>
          <p:cNvSpPr txBox="1"/>
          <p:nvPr/>
        </p:nvSpPr>
        <p:spPr>
          <a:xfrm>
            <a:off x="6104699" y="1361801"/>
            <a:ext cx="1793503" cy="253916"/>
          </a:xfrm>
          <a:prstGeom prst="rect">
            <a:avLst/>
          </a:prstGeom>
          <a:noFill/>
        </p:spPr>
        <p:txBody>
          <a:bodyPr wrap="square" rtlCol="0">
            <a:spAutoFit/>
          </a:bodyPr>
          <a:lstStyle/>
          <a:p>
            <a:r>
              <a:rPr lang="pl-PL" sz="1050"/>
              <a:t>60 i więcej lat</a:t>
            </a:r>
          </a:p>
        </p:txBody>
      </p:sp>
      <p:sp>
        <p:nvSpPr>
          <p:cNvPr id="27" name="Freeform 85">
            <a:extLst>
              <a:ext uri="{FF2B5EF4-FFF2-40B4-BE49-F238E27FC236}">
                <a16:creationId xmlns:a16="http://schemas.microsoft.com/office/drawing/2014/main" id="{A77E30E5-D09F-4591-9D88-4B1F494DD8C8}"/>
              </a:ext>
            </a:extLst>
          </p:cNvPr>
          <p:cNvSpPr>
            <a:spLocks/>
          </p:cNvSpPr>
          <p:nvPr/>
        </p:nvSpPr>
        <p:spPr bwMode="auto">
          <a:xfrm>
            <a:off x="6022785" y="1424481"/>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grpSp>
        <p:nvGrpSpPr>
          <p:cNvPr id="126" name="Grupa 125">
            <a:extLst>
              <a:ext uri="{FF2B5EF4-FFF2-40B4-BE49-F238E27FC236}">
                <a16:creationId xmlns:a16="http://schemas.microsoft.com/office/drawing/2014/main" id="{9242CFDD-1D6B-44DE-A7C5-6D4E70C1758E}"/>
              </a:ext>
            </a:extLst>
          </p:cNvPr>
          <p:cNvGrpSpPr/>
          <p:nvPr/>
        </p:nvGrpSpPr>
        <p:grpSpPr>
          <a:xfrm>
            <a:off x="7132312" y="1030722"/>
            <a:ext cx="564666" cy="680156"/>
            <a:chOff x="6299205" y="3543307"/>
            <a:chExt cx="558800" cy="673091"/>
          </a:xfrm>
          <a:solidFill>
            <a:srgbClr val="99CDCC"/>
          </a:solidFill>
        </p:grpSpPr>
        <p:sp>
          <p:nvSpPr>
            <p:cNvPr id="127" name="Freeform 32">
              <a:extLst>
                <a:ext uri="{FF2B5EF4-FFF2-40B4-BE49-F238E27FC236}">
                  <a16:creationId xmlns:a16="http://schemas.microsoft.com/office/drawing/2014/main" id="{4A7276AA-E943-4181-A3A1-2E6C2A0B8828}"/>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solidFill>
              <a:srgbClr val="99755F"/>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8" name="Freeform 33">
              <a:extLst>
                <a:ext uri="{FF2B5EF4-FFF2-40B4-BE49-F238E27FC236}">
                  <a16:creationId xmlns:a16="http://schemas.microsoft.com/office/drawing/2014/main" id="{0EFA1E12-61ED-4F8A-A06B-A12D30B4A769}"/>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solidFill>
              <a:srgbClr val="99755F"/>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9" name="Freeform 34">
              <a:extLst>
                <a:ext uri="{FF2B5EF4-FFF2-40B4-BE49-F238E27FC236}">
                  <a16:creationId xmlns:a16="http://schemas.microsoft.com/office/drawing/2014/main" id="{E4C7515C-02A9-4BED-8A62-16744481F1F3}"/>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0" name="Freeform 35">
              <a:extLst>
                <a:ext uri="{FF2B5EF4-FFF2-40B4-BE49-F238E27FC236}">
                  <a16:creationId xmlns:a16="http://schemas.microsoft.com/office/drawing/2014/main" id="{9954FED6-24AB-4C45-A5BF-12C0AFB95976}"/>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rgbClr val="F6C17B"/>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1" name="Freeform 36">
              <a:extLst>
                <a:ext uri="{FF2B5EF4-FFF2-40B4-BE49-F238E27FC236}">
                  <a16:creationId xmlns:a16="http://schemas.microsoft.com/office/drawing/2014/main" id="{8D7D5978-92C6-4294-89D4-AAD402A8044E}"/>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solidFill>
              <a:srgbClr val="F6C17B"/>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2" name="Freeform 37">
              <a:extLst>
                <a:ext uri="{FF2B5EF4-FFF2-40B4-BE49-F238E27FC236}">
                  <a16:creationId xmlns:a16="http://schemas.microsoft.com/office/drawing/2014/main" id="{B5162E32-7BEA-4817-972D-6DFAE7F19E9D}"/>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rgbClr val="F6C17B"/>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197743279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Wykres 3">
            <a:extLst>
              <a:ext uri="{FF2B5EF4-FFF2-40B4-BE49-F238E27FC236}">
                <a16:creationId xmlns:a16="http://schemas.microsoft.com/office/drawing/2014/main" id="{3E1B808F-2AE4-492A-96F8-C1C93335B782}"/>
              </a:ext>
            </a:extLst>
          </p:cNvPr>
          <p:cNvGraphicFramePr/>
          <p:nvPr>
            <p:extLst>
              <p:ext uri="{D42A27DB-BD31-4B8C-83A1-F6EECF244321}">
                <p14:modId xmlns:p14="http://schemas.microsoft.com/office/powerpoint/2010/main" val="1505385239"/>
              </p:ext>
            </p:extLst>
          </p:nvPr>
        </p:nvGraphicFramePr>
        <p:xfrm>
          <a:off x="673933" y="2568853"/>
          <a:ext cx="1581150" cy="2746409"/>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stwierdzeń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P21. Proszę ustosunkować się do poniższych stwierdzeń:</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n=1015. </a:t>
            </a:r>
            <a:r>
              <a:rPr lang="pl-PL">
                <a:solidFill>
                  <a:schemeClr val="bg1">
                    <a:lumMod val="75000"/>
                  </a:schemeClr>
                </a:solidFill>
              </a:rPr>
              <a:t>Ze względu na dochód: do 1500 zł n=223, 1501-2500 zł n=291, powyżej 2500 zł n=419.</a:t>
            </a:r>
            <a:endParaRPr lang="pl-PL" i="1">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65" name="Grafika 6" descr="Otwarta dłoń z rośliną">
            <a:extLst>
              <a:ext uri="{FF2B5EF4-FFF2-40B4-BE49-F238E27FC236}">
                <a16:creationId xmlns:a16="http://schemas.microsoft.com/office/drawing/2014/main" id="{7250A51A-FB7B-455A-BCBB-CAE21A53EED0}"/>
              </a:ext>
            </a:extLst>
          </p:cNvPr>
          <p:cNvGrpSpPr/>
          <p:nvPr/>
        </p:nvGrpSpPr>
        <p:grpSpPr>
          <a:xfrm>
            <a:off x="211068" y="141479"/>
            <a:ext cx="482990" cy="482990"/>
            <a:chOff x="4256978" y="3113978"/>
            <a:chExt cx="630044" cy="630044"/>
          </a:xfrm>
        </p:grpSpPr>
        <p:sp>
          <p:nvSpPr>
            <p:cNvPr id="66" name="Dowolny kształt: kształt 65">
              <a:extLst>
                <a:ext uri="{FF2B5EF4-FFF2-40B4-BE49-F238E27FC236}">
                  <a16:creationId xmlns:a16="http://schemas.microsoft.com/office/drawing/2014/main" id="{F5EB0A13-FC5F-4F0C-A815-017E4E7A5F8A}"/>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67" name="Dowolny kształt: kształt 66">
              <a:extLst>
                <a:ext uri="{FF2B5EF4-FFF2-40B4-BE49-F238E27FC236}">
                  <a16:creationId xmlns:a16="http://schemas.microsoft.com/office/drawing/2014/main" id="{04999E67-531F-4F60-96DE-054612DB4F6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5" name="Symbol zastępczy tekstu 7">
            <a:extLst>
              <a:ext uri="{FF2B5EF4-FFF2-40B4-BE49-F238E27FC236}">
                <a16:creationId xmlns:a16="http://schemas.microsoft.com/office/drawing/2014/main" id="{4D6325B0-7B24-4FAE-B2A4-30CBA8E52EE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6" name="Symbol zastępczy zawartości 4">
            <a:extLst>
              <a:ext uri="{FF2B5EF4-FFF2-40B4-BE49-F238E27FC236}">
                <a16:creationId xmlns:a16="http://schemas.microsoft.com/office/drawing/2014/main" id="{EC00FA02-5D6B-4A2A-A8F1-982C34612654}"/>
              </a:ext>
            </a:extLst>
          </p:cNvPr>
          <p:cNvGraphicFramePr>
            <a:graphicFrameLocks/>
          </p:cNvGraphicFramePr>
          <p:nvPr/>
        </p:nvGraphicFramePr>
        <p:xfrm>
          <a:off x="478053" y="5078650"/>
          <a:ext cx="8262402" cy="41346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Tabela 11">
            <a:extLst>
              <a:ext uri="{FF2B5EF4-FFF2-40B4-BE49-F238E27FC236}">
                <a16:creationId xmlns:a16="http://schemas.microsoft.com/office/drawing/2014/main" id="{16E568F8-AA5A-4CF2-AD36-5258283B0351}"/>
              </a:ext>
            </a:extLst>
          </p:cNvPr>
          <p:cNvGraphicFramePr>
            <a:graphicFrameLocks noGrp="1"/>
          </p:cNvGraphicFramePr>
          <p:nvPr/>
        </p:nvGraphicFramePr>
        <p:xfrm>
          <a:off x="268950" y="1953534"/>
          <a:ext cx="8378905" cy="853440"/>
        </p:xfrm>
        <a:graphic>
          <a:graphicData uri="http://schemas.openxmlformats.org/drawingml/2006/table">
            <a:tbl>
              <a:tblPr firstRow="1" bandRow="1">
                <a:tableStyleId>{5C22544A-7EE6-4342-B048-85BDC9FD1C3A}</a:tableStyleId>
              </a:tblPr>
              <a:tblGrid>
                <a:gridCol w="1675781">
                  <a:extLst>
                    <a:ext uri="{9D8B030D-6E8A-4147-A177-3AD203B41FA5}">
                      <a16:colId xmlns:a16="http://schemas.microsoft.com/office/drawing/2014/main" val="747391278"/>
                    </a:ext>
                  </a:extLst>
                </a:gridCol>
                <a:gridCol w="1675781">
                  <a:extLst>
                    <a:ext uri="{9D8B030D-6E8A-4147-A177-3AD203B41FA5}">
                      <a16:colId xmlns:a16="http://schemas.microsoft.com/office/drawing/2014/main" val="423575958"/>
                    </a:ext>
                  </a:extLst>
                </a:gridCol>
                <a:gridCol w="1675781">
                  <a:extLst>
                    <a:ext uri="{9D8B030D-6E8A-4147-A177-3AD203B41FA5}">
                      <a16:colId xmlns:a16="http://schemas.microsoft.com/office/drawing/2014/main" val="4122286767"/>
                    </a:ext>
                  </a:extLst>
                </a:gridCol>
                <a:gridCol w="1675781">
                  <a:extLst>
                    <a:ext uri="{9D8B030D-6E8A-4147-A177-3AD203B41FA5}">
                      <a16:colId xmlns:a16="http://schemas.microsoft.com/office/drawing/2014/main" val="4125496930"/>
                    </a:ext>
                  </a:extLst>
                </a:gridCol>
                <a:gridCol w="1675781">
                  <a:extLst>
                    <a:ext uri="{9D8B030D-6E8A-4147-A177-3AD203B41FA5}">
                      <a16:colId xmlns:a16="http://schemas.microsoft.com/office/drawing/2014/main" val="572649370"/>
                    </a:ext>
                  </a:extLst>
                </a:gridCol>
              </a:tblGrid>
              <a:tr h="853440">
                <a:tc>
                  <a:txBody>
                    <a:bodyPr/>
                    <a:lstStyle/>
                    <a:p>
                      <a:pPr algn="ctr"/>
                      <a:r>
                        <a:rPr lang="pl-PL" sz="900" b="0" i="0" kern="1200">
                          <a:solidFill>
                            <a:schemeClr val="tx1"/>
                          </a:solidFill>
                          <a:effectLst/>
                          <a:latin typeface="+mn-lt"/>
                          <a:ea typeface="Calibri" panose="020F0502020204030204" pitchFamily="34" charset="0"/>
                          <a:cs typeface="Times New Roman" panose="02020603050405020304" pitchFamily="18" charset="0"/>
                        </a:rPr>
                        <a:t>Zwracam uwagę na ograniczenie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zużycia wody</a:t>
                      </a: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Wybieram rozwiązania ekologiczne,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nawet wtedy, gdy oznacza to dodatkowy koszt</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Mam poczucie, </a:t>
                      </a:r>
                    </a:p>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że w moim domu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marnuje się żywność</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Biorę udział </a:t>
                      </a:r>
                    </a:p>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w kampaniach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i akcjach proekologicznych</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Gdy tylko mogę, zamiast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z samochodu, korzystam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z komunikacji miejskiej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lub roweru</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9170265"/>
                  </a:ext>
                </a:extLst>
              </a:tr>
            </a:tbl>
          </a:graphicData>
        </a:graphic>
      </p:graphicFrame>
      <p:sp>
        <p:nvSpPr>
          <p:cNvPr id="28" name="Prostokąt: zaokrąglone rogi 27">
            <a:extLst>
              <a:ext uri="{FF2B5EF4-FFF2-40B4-BE49-F238E27FC236}">
                <a16:creationId xmlns:a16="http://schemas.microsoft.com/office/drawing/2014/main" id="{4D607FB1-1AE4-4E7E-881E-339E103CB807}"/>
              </a:ext>
            </a:extLst>
          </p:cNvPr>
          <p:cNvSpPr/>
          <p:nvPr/>
        </p:nvSpPr>
        <p:spPr>
          <a:xfrm>
            <a:off x="400140"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0" name="Prostokąt: zaokrąglone rogi 29">
            <a:extLst>
              <a:ext uri="{FF2B5EF4-FFF2-40B4-BE49-F238E27FC236}">
                <a16:creationId xmlns:a16="http://schemas.microsoft.com/office/drawing/2014/main" id="{29F956C6-C277-4046-81DC-BF55D5AA1DF5}"/>
              </a:ext>
            </a:extLst>
          </p:cNvPr>
          <p:cNvSpPr/>
          <p:nvPr/>
        </p:nvSpPr>
        <p:spPr>
          <a:xfrm>
            <a:off x="2066762"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2" name="Prostokąt: zaokrąglone rogi 31">
            <a:extLst>
              <a:ext uri="{FF2B5EF4-FFF2-40B4-BE49-F238E27FC236}">
                <a16:creationId xmlns:a16="http://schemas.microsoft.com/office/drawing/2014/main" id="{8C78EC75-ECF1-4530-BC2A-D618605FCF52}"/>
              </a:ext>
            </a:extLst>
          </p:cNvPr>
          <p:cNvSpPr/>
          <p:nvPr/>
        </p:nvSpPr>
        <p:spPr>
          <a:xfrm>
            <a:off x="3748834"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4" name="Prostokąt: zaokrąglone rogi 33">
            <a:extLst>
              <a:ext uri="{FF2B5EF4-FFF2-40B4-BE49-F238E27FC236}">
                <a16:creationId xmlns:a16="http://schemas.microsoft.com/office/drawing/2014/main" id="{9D1402A7-CBC9-40FF-8B21-D78098CB4480}"/>
              </a:ext>
            </a:extLst>
          </p:cNvPr>
          <p:cNvSpPr/>
          <p:nvPr/>
        </p:nvSpPr>
        <p:spPr>
          <a:xfrm>
            <a:off x="5430906"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6" name="Prostokąt: zaokrąglone rogi 35">
            <a:extLst>
              <a:ext uri="{FF2B5EF4-FFF2-40B4-BE49-F238E27FC236}">
                <a16:creationId xmlns:a16="http://schemas.microsoft.com/office/drawing/2014/main" id="{D36A27BD-DDE2-4D53-8B5D-A7FA43323811}"/>
              </a:ext>
            </a:extLst>
          </p:cNvPr>
          <p:cNvSpPr/>
          <p:nvPr/>
        </p:nvSpPr>
        <p:spPr>
          <a:xfrm>
            <a:off x="7112978"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grpSp>
        <p:nvGrpSpPr>
          <p:cNvPr id="58" name="Grupa 57">
            <a:extLst>
              <a:ext uri="{FF2B5EF4-FFF2-40B4-BE49-F238E27FC236}">
                <a16:creationId xmlns:a16="http://schemas.microsoft.com/office/drawing/2014/main" id="{2FD1BDD6-58B2-4BAF-9D2A-61889681FE2B}"/>
              </a:ext>
            </a:extLst>
          </p:cNvPr>
          <p:cNvGrpSpPr/>
          <p:nvPr/>
        </p:nvGrpSpPr>
        <p:grpSpPr>
          <a:xfrm>
            <a:off x="782824" y="2662602"/>
            <a:ext cx="602922" cy="109538"/>
            <a:chOff x="782824" y="2577157"/>
            <a:chExt cx="602922" cy="109538"/>
          </a:xfrm>
        </p:grpSpPr>
        <p:sp>
          <p:nvSpPr>
            <p:cNvPr id="42" name="Freeform 85">
              <a:extLst>
                <a:ext uri="{FF2B5EF4-FFF2-40B4-BE49-F238E27FC236}">
                  <a16:creationId xmlns:a16="http://schemas.microsoft.com/office/drawing/2014/main" id="{A2F17996-2C15-4A42-8FD2-2421ED249444}"/>
                </a:ext>
              </a:extLst>
            </p:cNvPr>
            <p:cNvSpPr>
              <a:spLocks/>
            </p:cNvSpPr>
            <p:nvPr/>
          </p:nvSpPr>
          <p:spPr bwMode="auto">
            <a:xfrm>
              <a:off x="782824"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a:noFill/>
            </a:ln>
          </p:spPr>
          <p:txBody>
            <a:bodyPr vert="horz" wrap="square" lIns="91440" tIns="45720" rIns="91440" bIns="45720" numCol="1" anchor="t" anchorCtr="0" compatLnSpc="1">
              <a:prstTxWarp prst="textNoShape">
                <a:avLst/>
              </a:prstTxWarp>
            </a:bodyPr>
            <a:lstStyle/>
            <a:p>
              <a:endParaRPr lang="pl-PL"/>
            </a:p>
          </p:txBody>
        </p:sp>
        <p:sp>
          <p:nvSpPr>
            <p:cNvPr id="55" name="Freeform 85">
              <a:extLst>
                <a:ext uri="{FF2B5EF4-FFF2-40B4-BE49-F238E27FC236}">
                  <a16:creationId xmlns:a16="http://schemas.microsoft.com/office/drawing/2014/main" id="{4CBA2382-F161-42EC-9D1B-D33DDF73FF79}"/>
                </a:ext>
              </a:extLst>
            </p:cNvPr>
            <p:cNvSpPr>
              <a:spLocks/>
            </p:cNvSpPr>
            <p:nvPr/>
          </p:nvSpPr>
          <p:spPr bwMode="auto">
            <a:xfrm>
              <a:off x="1030310"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a:noFill/>
            </a:ln>
          </p:spPr>
          <p:txBody>
            <a:bodyPr vert="horz" wrap="square" lIns="91440" tIns="45720" rIns="91440" bIns="45720" numCol="1" anchor="t" anchorCtr="0" compatLnSpc="1">
              <a:prstTxWarp prst="textNoShape">
                <a:avLst/>
              </a:prstTxWarp>
            </a:bodyPr>
            <a:lstStyle/>
            <a:p>
              <a:endParaRPr lang="pl-PL"/>
            </a:p>
          </p:txBody>
        </p:sp>
        <p:sp>
          <p:nvSpPr>
            <p:cNvPr id="56" name="Freeform 85">
              <a:extLst>
                <a:ext uri="{FF2B5EF4-FFF2-40B4-BE49-F238E27FC236}">
                  <a16:creationId xmlns:a16="http://schemas.microsoft.com/office/drawing/2014/main" id="{8406390E-D229-47E9-8BF7-7CC7BD5FE2C6}"/>
                </a:ext>
              </a:extLst>
            </p:cNvPr>
            <p:cNvSpPr>
              <a:spLocks/>
            </p:cNvSpPr>
            <p:nvPr/>
          </p:nvSpPr>
          <p:spPr bwMode="auto">
            <a:xfrm>
              <a:off x="1277796"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63" name="Prostokąt: zaokrąglone rogi 62">
            <a:extLst>
              <a:ext uri="{FF2B5EF4-FFF2-40B4-BE49-F238E27FC236}">
                <a16:creationId xmlns:a16="http://schemas.microsoft.com/office/drawing/2014/main" id="{EE6F52CF-0C86-4061-9723-2D4DDB027B97}"/>
              </a:ext>
            </a:extLst>
          </p:cNvPr>
          <p:cNvSpPr/>
          <p:nvPr/>
        </p:nvSpPr>
        <p:spPr>
          <a:xfrm>
            <a:off x="2053076" y="1257975"/>
            <a:ext cx="4643722" cy="4699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60" name="Grupa 59">
            <a:extLst>
              <a:ext uri="{FF2B5EF4-FFF2-40B4-BE49-F238E27FC236}">
                <a16:creationId xmlns:a16="http://schemas.microsoft.com/office/drawing/2014/main" id="{225DB3D0-9969-416C-9824-88DD7596DFED}"/>
              </a:ext>
            </a:extLst>
          </p:cNvPr>
          <p:cNvGrpSpPr/>
          <p:nvPr/>
        </p:nvGrpSpPr>
        <p:grpSpPr>
          <a:xfrm>
            <a:off x="3166350" y="1365884"/>
            <a:ext cx="4077158" cy="255385"/>
            <a:chOff x="2802020" y="1315133"/>
            <a:chExt cx="4077158" cy="255385"/>
          </a:xfrm>
        </p:grpSpPr>
        <p:sp>
          <p:nvSpPr>
            <p:cNvPr id="44" name="pole tekstowe 43">
              <a:extLst>
                <a:ext uri="{FF2B5EF4-FFF2-40B4-BE49-F238E27FC236}">
                  <a16:creationId xmlns:a16="http://schemas.microsoft.com/office/drawing/2014/main" id="{981E7367-A98F-4621-A906-DDC2DA339FDD}"/>
                </a:ext>
              </a:extLst>
            </p:cNvPr>
            <p:cNvSpPr txBox="1"/>
            <p:nvPr/>
          </p:nvSpPr>
          <p:spPr>
            <a:xfrm>
              <a:off x="2884890" y="1315965"/>
              <a:ext cx="1793503" cy="253916"/>
            </a:xfrm>
            <a:prstGeom prst="rect">
              <a:avLst/>
            </a:prstGeom>
            <a:noFill/>
          </p:spPr>
          <p:txBody>
            <a:bodyPr wrap="square" rtlCol="0">
              <a:spAutoFit/>
            </a:bodyPr>
            <a:lstStyle/>
            <a:p>
              <a:r>
                <a:rPr lang="pl-PL" sz="1050"/>
                <a:t>Pracujący</a:t>
              </a:r>
            </a:p>
          </p:txBody>
        </p:sp>
        <p:sp>
          <p:nvSpPr>
            <p:cNvPr id="48" name="pole tekstowe 47">
              <a:extLst>
                <a:ext uri="{FF2B5EF4-FFF2-40B4-BE49-F238E27FC236}">
                  <a16:creationId xmlns:a16="http://schemas.microsoft.com/office/drawing/2014/main" id="{3913A6FF-36AD-4667-92E6-547056A915DE}"/>
                </a:ext>
              </a:extLst>
            </p:cNvPr>
            <p:cNvSpPr txBox="1"/>
            <p:nvPr/>
          </p:nvSpPr>
          <p:spPr>
            <a:xfrm>
              <a:off x="3902256" y="1315133"/>
              <a:ext cx="1793503" cy="253916"/>
            </a:xfrm>
            <a:prstGeom prst="rect">
              <a:avLst/>
            </a:prstGeom>
            <a:noFill/>
          </p:spPr>
          <p:txBody>
            <a:bodyPr wrap="square" rtlCol="0">
              <a:spAutoFit/>
            </a:bodyPr>
            <a:lstStyle/>
            <a:p>
              <a:r>
                <a:rPr lang="pl-PL" sz="1050"/>
                <a:t>Emeryt, rencista</a:t>
              </a:r>
            </a:p>
          </p:txBody>
        </p:sp>
        <p:sp>
          <p:nvSpPr>
            <p:cNvPr id="49" name="pole tekstowe 48">
              <a:extLst>
                <a:ext uri="{FF2B5EF4-FFF2-40B4-BE49-F238E27FC236}">
                  <a16:creationId xmlns:a16="http://schemas.microsoft.com/office/drawing/2014/main" id="{748B22EB-5F25-457B-B0E8-B0FAD7E93EC2}"/>
                </a:ext>
              </a:extLst>
            </p:cNvPr>
            <p:cNvSpPr txBox="1"/>
            <p:nvPr/>
          </p:nvSpPr>
          <p:spPr>
            <a:xfrm>
              <a:off x="5085675" y="1316602"/>
              <a:ext cx="1793503" cy="253916"/>
            </a:xfrm>
            <a:prstGeom prst="rect">
              <a:avLst/>
            </a:prstGeom>
            <a:noFill/>
          </p:spPr>
          <p:txBody>
            <a:bodyPr wrap="square" rtlCol="0">
              <a:spAutoFit/>
            </a:bodyPr>
            <a:lstStyle/>
            <a:p>
              <a:r>
                <a:rPr lang="pl-PL" sz="1050"/>
                <a:t>Niepracujący</a:t>
              </a:r>
            </a:p>
          </p:txBody>
        </p:sp>
        <p:sp>
          <p:nvSpPr>
            <p:cNvPr id="68" name="Freeform 85">
              <a:extLst>
                <a:ext uri="{FF2B5EF4-FFF2-40B4-BE49-F238E27FC236}">
                  <a16:creationId xmlns:a16="http://schemas.microsoft.com/office/drawing/2014/main" id="{4BE151ED-CC80-48EE-ADB2-36FC20F9EB78}"/>
                </a:ext>
              </a:extLst>
            </p:cNvPr>
            <p:cNvSpPr>
              <a:spLocks/>
            </p:cNvSpPr>
            <p:nvPr/>
          </p:nvSpPr>
          <p:spPr bwMode="auto">
            <a:xfrm>
              <a:off x="2802020" y="138829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69" name="Freeform 85">
              <a:extLst>
                <a:ext uri="{FF2B5EF4-FFF2-40B4-BE49-F238E27FC236}">
                  <a16:creationId xmlns:a16="http://schemas.microsoft.com/office/drawing/2014/main" id="{D49812BD-1848-4B8A-9105-FF50F005A438}"/>
                </a:ext>
              </a:extLst>
            </p:cNvPr>
            <p:cNvSpPr>
              <a:spLocks/>
            </p:cNvSpPr>
            <p:nvPr/>
          </p:nvSpPr>
          <p:spPr bwMode="auto">
            <a:xfrm>
              <a:off x="3815553" y="138829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70" name="Freeform 85">
              <a:extLst>
                <a:ext uri="{FF2B5EF4-FFF2-40B4-BE49-F238E27FC236}">
                  <a16:creationId xmlns:a16="http://schemas.microsoft.com/office/drawing/2014/main" id="{2DEF859A-DA45-4656-9AB6-49D78F8F1521}"/>
                </a:ext>
              </a:extLst>
            </p:cNvPr>
            <p:cNvSpPr>
              <a:spLocks/>
            </p:cNvSpPr>
            <p:nvPr/>
          </p:nvSpPr>
          <p:spPr bwMode="auto">
            <a:xfrm>
              <a:off x="5006324" y="138829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grpSp>
      <p:sp>
        <p:nvSpPr>
          <p:cNvPr id="62" name="pole tekstowe 61">
            <a:extLst>
              <a:ext uri="{FF2B5EF4-FFF2-40B4-BE49-F238E27FC236}">
                <a16:creationId xmlns:a16="http://schemas.microsoft.com/office/drawing/2014/main" id="{0C3AD30B-124D-4921-9E9B-F94C36301297}"/>
              </a:ext>
            </a:extLst>
          </p:cNvPr>
          <p:cNvSpPr txBox="1"/>
          <p:nvPr/>
        </p:nvSpPr>
        <p:spPr>
          <a:xfrm>
            <a:off x="2120273" y="1281356"/>
            <a:ext cx="932694" cy="415498"/>
          </a:xfrm>
          <a:prstGeom prst="rect">
            <a:avLst/>
          </a:prstGeom>
          <a:noFill/>
        </p:spPr>
        <p:txBody>
          <a:bodyPr wrap="square" rtlCol="0">
            <a:spAutoFit/>
          </a:bodyPr>
          <a:lstStyle/>
          <a:p>
            <a:r>
              <a:rPr lang="pl-PL" sz="1050" b="1"/>
              <a:t>SYTUACJA ZAWODOWA</a:t>
            </a:r>
          </a:p>
        </p:txBody>
      </p:sp>
      <p:graphicFrame>
        <p:nvGraphicFramePr>
          <p:cNvPr id="9" name="Wykres 8">
            <a:extLst>
              <a:ext uri="{FF2B5EF4-FFF2-40B4-BE49-F238E27FC236}">
                <a16:creationId xmlns:a16="http://schemas.microsoft.com/office/drawing/2014/main" id="{0268B532-F585-445C-84F5-B92D1536C7B7}"/>
              </a:ext>
            </a:extLst>
          </p:cNvPr>
          <p:cNvGraphicFramePr/>
          <p:nvPr>
            <p:extLst>
              <p:ext uri="{D42A27DB-BD31-4B8C-83A1-F6EECF244321}">
                <p14:modId xmlns:p14="http://schemas.microsoft.com/office/powerpoint/2010/main" val="1525737605"/>
              </p:ext>
            </p:extLst>
          </p:nvPr>
        </p:nvGraphicFramePr>
        <p:xfrm>
          <a:off x="2375775" y="2568853"/>
          <a:ext cx="1581150" cy="274640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Wykres 9">
            <a:extLst>
              <a:ext uri="{FF2B5EF4-FFF2-40B4-BE49-F238E27FC236}">
                <a16:creationId xmlns:a16="http://schemas.microsoft.com/office/drawing/2014/main" id="{6DA7E340-6181-4FC9-82E6-F446320727E6}"/>
              </a:ext>
            </a:extLst>
          </p:cNvPr>
          <p:cNvGraphicFramePr/>
          <p:nvPr>
            <p:extLst>
              <p:ext uri="{D42A27DB-BD31-4B8C-83A1-F6EECF244321}">
                <p14:modId xmlns:p14="http://schemas.microsoft.com/office/powerpoint/2010/main" val="2637934227"/>
              </p:ext>
            </p:extLst>
          </p:nvPr>
        </p:nvGraphicFramePr>
        <p:xfrm>
          <a:off x="4032002" y="2568853"/>
          <a:ext cx="1581150" cy="274640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 name="Wykres 13">
            <a:extLst>
              <a:ext uri="{FF2B5EF4-FFF2-40B4-BE49-F238E27FC236}">
                <a16:creationId xmlns:a16="http://schemas.microsoft.com/office/drawing/2014/main" id="{91CCD299-6436-4CEE-A1C7-0AEA6E93D1B6}"/>
              </a:ext>
            </a:extLst>
          </p:cNvPr>
          <p:cNvGraphicFramePr/>
          <p:nvPr>
            <p:extLst>
              <p:ext uri="{D42A27DB-BD31-4B8C-83A1-F6EECF244321}">
                <p14:modId xmlns:p14="http://schemas.microsoft.com/office/powerpoint/2010/main" val="3351387988"/>
              </p:ext>
            </p:extLst>
          </p:nvPr>
        </p:nvGraphicFramePr>
        <p:xfrm>
          <a:off x="5734334" y="2568853"/>
          <a:ext cx="1581150" cy="274640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Wykres 14">
            <a:extLst>
              <a:ext uri="{FF2B5EF4-FFF2-40B4-BE49-F238E27FC236}">
                <a16:creationId xmlns:a16="http://schemas.microsoft.com/office/drawing/2014/main" id="{DF0ADF94-05D0-48A3-9D4F-E1AFD4DF1079}"/>
              </a:ext>
            </a:extLst>
          </p:cNvPr>
          <p:cNvGraphicFramePr/>
          <p:nvPr>
            <p:extLst>
              <p:ext uri="{D42A27DB-BD31-4B8C-83A1-F6EECF244321}">
                <p14:modId xmlns:p14="http://schemas.microsoft.com/office/powerpoint/2010/main" val="1210645841"/>
              </p:ext>
            </p:extLst>
          </p:nvPr>
        </p:nvGraphicFramePr>
        <p:xfrm>
          <a:off x="7422241" y="2568853"/>
          <a:ext cx="1581150" cy="2746409"/>
        </p:xfrm>
        <a:graphic>
          <a:graphicData uri="http://schemas.openxmlformats.org/drawingml/2006/chart">
            <c:chart xmlns:c="http://schemas.openxmlformats.org/drawingml/2006/chart" xmlns:r="http://schemas.openxmlformats.org/officeDocument/2006/relationships" r:id="rId8"/>
          </a:graphicData>
        </a:graphic>
      </p:graphicFrame>
      <p:grpSp>
        <p:nvGrpSpPr>
          <p:cNvPr id="95" name="Grupa 94">
            <a:extLst>
              <a:ext uri="{FF2B5EF4-FFF2-40B4-BE49-F238E27FC236}">
                <a16:creationId xmlns:a16="http://schemas.microsoft.com/office/drawing/2014/main" id="{FFA05D19-EE8F-4BEA-BC7F-DB74387E4EF6}"/>
              </a:ext>
            </a:extLst>
          </p:cNvPr>
          <p:cNvGrpSpPr>
            <a:grpSpLocks noChangeAspect="1"/>
          </p:cNvGrpSpPr>
          <p:nvPr/>
        </p:nvGrpSpPr>
        <p:grpSpPr>
          <a:xfrm>
            <a:off x="6508541" y="1168806"/>
            <a:ext cx="489898" cy="556443"/>
            <a:chOff x="8001129" y="3982537"/>
            <a:chExt cx="284805" cy="323493"/>
          </a:xfrm>
        </p:grpSpPr>
        <p:sp>
          <p:nvSpPr>
            <p:cNvPr id="96" name="Freeform 167">
              <a:extLst>
                <a:ext uri="{FF2B5EF4-FFF2-40B4-BE49-F238E27FC236}">
                  <a16:creationId xmlns:a16="http://schemas.microsoft.com/office/drawing/2014/main" id="{4020CA31-653E-434D-8D28-688A1FF2E290}"/>
                </a:ext>
              </a:extLst>
            </p:cNvPr>
            <p:cNvSpPr>
              <a:spLocks noEditPoints="1"/>
            </p:cNvSpPr>
            <p:nvPr/>
          </p:nvSpPr>
          <p:spPr bwMode="auto">
            <a:xfrm>
              <a:off x="8001129" y="3982537"/>
              <a:ext cx="187675" cy="323493"/>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7" name="Freeform 168">
              <a:extLst>
                <a:ext uri="{FF2B5EF4-FFF2-40B4-BE49-F238E27FC236}">
                  <a16:creationId xmlns:a16="http://schemas.microsoft.com/office/drawing/2014/main" id="{3C065529-CAD0-462A-B552-CAB72202CA20}"/>
                </a:ext>
              </a:extLst>
            </p:cNvPr>
            <p:cNvSpPr>
              <a:spLocks/>
            </p:cNvSpPr>
            <p:nvPr/>
          </p:nvSpPr>
          <p:spPr bwMode="auto">
            <a:xfrm>
              <a:off x="8134477" y="4176797"/>
              <a:ext cx="122647" cy="129233"/>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8" name="Freeform 169">
              <a:extLst>
                <a:ext uri="{FF2B5EF4-FFF2-40B4-BE49-F238E27FC236}">
                  <a16:creationId xmlns:a16="http://schemas.microsoft.com/office/drawing/2014/main" id="{C40312E5-63B2-4CC1-A142-635E70863BA0}"/>
                </a:ext>
              </a:extLst>
            </p:cNvPr>
            <p:cNvSpPr>
              <a:spLocks/>
            </p:cNvSpPr>
            <p:nvPr/>
          </p:nvSpPr>
          <p:spPr bwMode="auto">
            <a:xfrm>
              <a:off x="8200328" y="4082960"/>
              <a:ext cx="85606" cy="83137"/>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99" name="Grupa 98">
            <a:extLst>
              <a:ext uri="{FF2B5EF4-FFF2-40B4-BE49-F238E27FC236}">
                <a16:creationId xmlns:a16="http://schemas.microsoft.com/office/drawing/2014/main" id="{402B6B73-BA08-4677-A724-94B5A84AE1BE}"/>
              </a:ext>
            </a:extLst>
          </p:cNvPr>
          <p:cNvGrpSpPr/>
          <p:nvPr/>
        </p:nvGrpSpPr>
        <p:grpSpPr>
          <a:xfrm>
            <a:off x="2479627" y="2662602"/>
            <a:ext cx="602922" cy="109538"/>
            <a:chOff x="782824" y="2577157"/>
            <a:chExt cx="602922" cy="109538"/>
          </a:xfrm>
        </p:grpSpPr>
        <p:sp>
          <p:nvSpPr>
            <p:cNvPr id="100" name="Freeform 85">
              <a:extLst>
                <a:ext uri="{FF2B5EF4-FFF2-40B4-BE49-F238E27FC236}">
                  <a16:creationId xmlns:a16="http://schemas.microsoft.com/office/drawing/2014/main" id="{6696AC00-F7CD-4831-A39B-7C85C35F148B}"/>
                </a:ext>
              </a:extLst>
            </p:cNvPr>
            <p:cNvSpPr>
              <a:spLocks/>
            </p:cNvSpPr>
            <p:nvPr/>
          </p:nvSpPr>
          <p:spPr bwMode="auto">
            <a:xfrm>
              <a:off x="782824"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a:noFill/>
            </a:ln>
          </p:spPr>
          <p:txBody>
            <a:bodyPr vert="horz" wrap="square" lIns="91440" tIns="45720" rIns="91440" bIns="45720" numCol="1" anchor="t" anchorCtr="0" compatLnSpc="1">
              <a:prstTxWarp prst="textNoShape">
                <a:avLst/>
              </a:prstTxWarp>
            </a:bodyPr>
            <a:lstStyle/>
            <a:p>
              <a:endParaRPr lang="pl-PL"/>
            </a:p>
          </p:txBody>
        </p:sp>
        <p:sp>
          <p:nvSpPr>
            <p:cNvPr id="101" name="Freeform 85">
              <a:extLst>
                <a:ext uri="{FF2B5EF4-FFF2-40B4-BE49-F238E27FC236}">
                  <a16:creationId xmlns:a16="http://schemas.microsoft.com/office/drawing/2014/main" id="{FC903B32-2804-432D-A99A-7A994759386D}"/>
                </a:ext>
              </a:extLst>
            </p:cNvPr>
            <p:cNvSpPr>
              <a:spLocks/>
            </p:cNvSpPr>
            <p:nvPr/>
          </p:nvSpPr>
          <p:spPr bwMode="auto">
            <a:xfrm>
              <a:off x="1030310"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a:noFill/>
            </a:ln>
          </p:spPr>
          <p:txBody>
            <a:bodyPr vert="horz" wrap="square" lIns="91440" tIns="45720" rIns="91440" bIns="45720" numCol="1" anchor="t" anchorCtr="0" compatLnSpc="1">
              <a:prstTxWarp prst="textNoShape">
                <a:avLst/>
              </a:prstTxWarp>
            </a:bodyPr>
            <a:lstStyle/>
            <a:p>
              <a:endParaRPr lang="pl-PL"/>
            </a:p>
          </p:txBody>
        </p:sp>
        <p:sp>
          <p:nvSpPr>
            <p:cNvPr id="102" name="Freeform 85">
              <a:extLst>
                <a:ext uri="{FF2B5EF4-FFF2-40B4-BE49-F238E27FC236}">
                  <a16:creationId xmlns:a16="http://schemas.microsoft.com/office/drawing/2014/main" id="{EE0E4C6C-C513-4593-ADB8-3F9513664CE3}"/>
                </a:ext>
              </a:extLst>
            </p:cNvPr>
            <p:cNvSpPr>
              <a:spLocks/>
            </p:cNvSpPr>
            <p:nvPr/>
          </p:nvSpPr>
          <p:spPr bwMode="auto">
            <a:xfrm>
              <a:off x="1277796"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03" name="Grupa 102">
            <a:extLst>
              <a:ext uri="{FF2B5EF4-FFF2-40B4-BE49-F238E27FC236}">
                <a16:creationId xmlns:a16="http://schemas.microsoft.com/office/drawing/2014/main" id="{DE54848F-90E5-4FC3-A4DC-7D70C054189A}"/>
              </a:ext>
            </a:extLst>
          </p:cNvPr>
          <p:cNvGrpSpPr/>
          <p:nvPr/>
        </p:nvGrpSpPr>
        <p:grpSpPr>
          <a:xfrm>
            <a:off x="4156211" y="2662602"/>
            <a:ext cx="602922" cy="109538"/>
            <a:chOff x="782824" y="2577157"/>
            <a:chExt cx="602922" cy="109538"/>
          </a:xfrm>
        </p:grpSpPr>
        <p:sp>
          <p:nvSpPr>
            <p:cNvPr id="104" name="Freeform 85">
              <a:extLst>
                <a:ext uri="{FF2B5EF4-FFF2-40B4-BE49-F238E27FC236}">
                  <a16:creationId xmlns:a16="http://schemas.microsoft.com/office/drawing/2014/main" id="{A17F405A-3222-453D-BD65-05D59BEE7CD1}"/>
                </a:ext>
              </a:extLst>
            </p:cNvPr>
            <p:cNvSpPr>
              <a:spLocks/>
            </p:cNvSpPr>
            <p:nvPr/>
          </p:nvSpPr>
          <p:spPr bwMode="auto">
            <a:xfrm>
              <a:off x="782824"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a:noFill/>
            </a:ln>
          </p:spPr>
          <p:txBody>
            <a:bodyPr vert="horz" wrap="square" lIns="91440" tIns="45720" rIns="91440" bIns="45720" numCol="1" anchor="t" anchorCtr="0" compatLnSpc="1">
              <a:prstTxWarp prst="textNoShape">
                <a:avLst/>
              </a:prstTxWarp>
            </a:bodyPr>
            <a:lstStyle/>
            <a:p>
              <a:endParaRPr lang="pl-PL"/>
            </a:p>
          </p:txBody>
        </p:sp>
        <p:sp>
          <p:nvSpPr>
            <p:cNvPr id="105" name="Freeform 85">
              <a:extLst>
                <a:ext uri="{FF2B5EF4-FFF2-40B4-BE49-F238E27FC236}">
                  <a16:creationId xmlns:a16="http://schemas.microsoft.com/office/drawing/2014/main" id="{E34C944B-9AF6-499E-8D83-F5AF5D7929C7}"/>
                </a:ext>
              </a:extLst>
            </p:cNvPr>
            <p:cNvSpPr>
              <a:spLocks/>
            </p:cNvSpPr>
            <p:nvPr/>
          </p:nvSpPr>
          <p:spPr bwMode="auto">
            <a:xfrm>
              <a:off x="1030310"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a:noFill/>
            </a:ln>
          </p:spPr>
          <p:txBody>
            <a:bodyPr vert="horz" wrap="square" lIns="91440" tIns="45720" rIns="91440" bIns="45720" numCol="1" anchor="t" anchorCtr="0" compatLnSpc="1">
              <a:prstTxWarp prst="textNoShape">
                <a:avLst/>
              </a:prstTxWarp>
            </a:bodyPr>
            <a:lstStyle/>
            <a:p>
              <a:endParaRPr lang="pl-PL"/>
            </a:p>
          </p:txBody>
        </p:sp>
        <p:sp>
          <p:nvSpPr>
            <p:cNvPr id="106" name="Freeform 85">
              <a:extLst>
                <a:ext uri="{FF2B5EF4-FFF2-40B4-BE49-F238E27FC236}">
                  <a16:creationId xmlns:a16="http://schemas.microsoft.com/office/drawing/2014/main" id="{5915DDAF-7C50-485D-8935-975672815DA8}"/>
                </a:ext>
              </a:extLst>
            </p:cNvPr>
            <p:cNvSpPr>
              <a:spLocks/>
            </p:cNvSpPr>
            <p:nvPr/>
          </p:nvSpPr>
          <p:spPr bwMode="auto">
            <a:xfrm>
              <a:off x="1277796"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07" name="Grupa 106">
            <a:extLst>
              <a:ext uri="{FF2B5EF4-FFF2-40B4-BE49-F238E27FC236}">
                <a16:creationId xmlns:a16="http://schemas.microsoft.com/office/drawing/2014/main" id="{5DA65703-B43E-47D0-AAC6-1CC366666070}"/>
              </a:ext>
            </a:extLst>
          </p:cNvPr>
          <p:cNvGrpSpPr/>
          <p:nvPr/>
        </p:nvGrpSpPr>
        <p:grpSpPr>
          <a:xfrm>
            <a:off x="5839013" y="2662602"/>
            <a:ext cx="602922" cy="109538"/>
            <a:chOff x="782824" y="2577157"/>
            <a:chExt cx="602922" cy="109538"/>
          </a:xfrm>
        </p:grpSpPr>
        <p:sp>
          <p:nvSpPr>
            <p:cNvPr id="108" name="Freeform 85">
              <a:extLst>
                <a:ext uri="{FF2B5EF4-FFF2-40B4-BE49-F238E27FC236}">
                  <a16:creationId xmlns:a16="http://schemas.microsoft.com/office/drawing/2014/main" id="{2C284701-5B87-4B71-96E5-904B533048CB}"/>
                </a:ext>
              </a:extLst>
            </p:cNvPr>
            <p:cNvSpPr>
              <a:spLocks/>
            </p:cNvSpPr>
            <p:nvPr/>
          </p:nvSpPr>
          <p:spPr bwMode="auto">
            <a:xfrm>
              <a:off x="782824"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a:noFill/>
            </a:ln>
          </p:spPr>
          <p:txBody>
            <a:bodyPr vert="horz" wrap="square" lIns="91440" tIns="45720" rIns="91440" bIns="45720" numCol="1" anchor="t" anchorCtr="0" compatLnSpc="1">
              <a:prstTxWarp prst="textNoShape">
                <a:avLst/>
              </a:prstTxWarp>
            </a:bodyPr>
            <a:lstStyle/>
            <a:p>
              <a:endParaRPr lang="pl-PL"/>
            </a:p>
          </p:txBody>
        </p:sp>
        <p:sp>
          <p:nvSpPr>
            <p:cNvPr id="109" name="Freeform 85">
              <a:extLst>
                <a:ext uri="{FF2B5EF4-FFF2-40B4-BE49-F238E27FC236}">
                  <a16:creationId xmlns:a16="http://schemas.microsoft.com/office/drawing/2014/main" id="{83DF3145-AEEA-4E38-AE88-869BE5E81AC5}"/>
                </a:ext>
              </a:extLst>
            </p:cNvPr>
            <p:cNvSpPr>
              <a:spLocks/>
            </p:cNvSpPr>
            <p:nvPr/>
          </p:nvSpPr>
          <p:spPr bwMode="auto">
            <a:xfrm>
              <a:off x="1030310"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a:noFill/>
            </a:ln>
          </p:spPr>
          <p:txBody>
            <a:bodyPr vert="horz" wrap="square" lIns="91440" tIns="45720" rIns="91440" bIns="45720" numCol="1" anchor="t" anchorCtr="0" compatLnSpc="1">
              <a:prstTxWarp prst="textNoShape">
                <a:avLst/>
              </a:prstTxWarp>
            </a:bodyPr>
            <a:lstStyle/>
            <a:p>
              <a:endParaRPr lang="pl-PL"/>
            </a:p>
          </p:txBody>
        </p:sp>
        <p:sp>
          <p:nvSpPr>
            <p:cNvPr id="110" name="Freeform 85">
              <a:extLst>
                <a:ext uri="{FF2B5EF4-FFF2-40B4-BE49-F238E27FC236}">
                  <a16:creationId xmlns:a16="http://schemas.microsoft.com/office/drawing/2014/main" id="{2F0410F1-953D-4342-B62D-B0833C194FBD}"/>
                </a:ext>
              </a:extLst>
            </p:cNvPr>
            <p:cNvSpPr>
              <a:spLocks/>
            </p:cNvSpPr>
            <p:nvPr/>
          </p:nvSpPr>
          <p:spPr bwMode="auto">
            <a:xfrm>
              <a:off x="1277796"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11" name="Grupa 110">
            <a:extLst>
              <a:ext uri="{FF2B5EF4-FFF2-40B4-BE49-F238E27FC236}">
                <a16:creationId xmlns:a16="http://schemas.microsoft.com/office/drawing/2014/main" id="{77E77F27-F468-4060-8C16-EF616713CF1F}"/>
              </a:ext>
            </a:extLst>
          </p:cNvPr>
          <p:cNvGrpSpPr/>
          <p:nvPr/>
        </p:nvGrpSpPr>
        <p:grpSpPr>
          <a:xfrm>
            <a:off x="7522711" y="2662602"/>
            <a:ext cx="602922" cy="109538"/>
            <a:chOff x="782824" y="2577157"/>
            <a:chExt cx="602922" cy="109538"/>
          </a:xfrm>
        </p:grpSpPr>
        <p:sp>
          <p:nvSpPr>
            <p:cNvPr id="112" name="Freeform 85">
              <a:extLst>
                <a:ext uri="{FF2B5EF4-FFF2-40B4-BE49-F238E27FC236}">
                  <a16:creationId xmlns:a16="http://schemas.microsoft.com/office/drawing/2014/main" id="{A8F26128-F8BF-4C9D-B5F7-7BB38BB325FD}"/>
                </a:ext>
              </a:extLst>
            </p:cNvPr>
            <p:cNvSpPr>
              <a:spLocks/>
            </p:cNvSpPr>
            <p:nvPr/>
          </p:nvSpPr>
          <p:spPr bwMode="auto">
            <a:xfrm>
              <a:off x="782824"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a:noFill/>
            </a:ln>
          </p:spPr>
          <p:txBody>
            <a:bodyPr vert="horz" wrap="square" lIns="91440" tIns="45720" rIns="91440" bIns="45720" numCol="1" anchor="t" anchorCtr="0" compatLnSpc="1">
              <a:prstTxWarp prst="textNoShape">
                <a:avLst/>
              </a:prstTxWarp>
            </a:bodyPr>
            <a:lstStyle/>
            <a:p>
              <a:endParaRPr lang="pl-PL"/>
            </a:p>
          </p:txBody>
        </p:sp>
        <p:sp>
          <p:nvSpPr>
            <p:cNvPr id="113" name="Freeform 85">
              <a:extLst>
                <a:ext uri="{FF2B5EF4-FFF2-40B4-BE49-F238E27FC236}">
                  <a16:creationId xmlns:a16="http://schemas.microsoft.com/office/drawing/2014/main" id="{DC0F854D-CAB0-48D6-8532-89487702EE3C}"/>
                </a:ext>
              </a:extLst>
            </p:cNvPr>
            <p:cNvSpPr>
              <a:spLocks/>
            </p:cNvSpPr>
            <p:nvPr/>
          </p:nvSpPr>
          <p:spPr bwMode="auto">
            <a:xfrm>
              <a:off x="1030310"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a:noFill/>
            </a:ln>
          </p:spPr>
          <p:txBody>
            <a:bodyPr vert="horz" wrap="square" lIns="91440" tIns="45720" rIns="91440" bIns="45720" numCol="1" anchor="t" anchorCtr="0" compatLnSpc="1">
              <a:prstTxWarp prst="textNoShape">
                <a:avLst/>
              </a:prstTxWarp>
            </a:bodyPr>
            <a:lstStyle/>
            <a:p>
              <a:endParaRPr lang="pl-PL"/>
            </a:p>
          </p:txBody>
        </p:sp>
        <p:sp>
          <p:nvSpPr>
            <p:cNvPr id="114" name="Freeform 85">
              <a:extLst>
                <a:ext uri="{FF2B5EF4-FFF2-40B4-BE49-F238E27FC236}">
                  <a16:creationId xmlns:a16="http://schemas.microsoft.com/office/drawing/2014/main" id="{65B86E73-AB13-4077-96A6-62F7665181E5}"/>
                </a:ext>
              </a:extLst>
            </p:cNvPr>
            <p:cNvSpPr>
              <a:spLocks/>
            </p:cNvSpPr>
            <p:nvPr/>
          </p:nvSpPr>
          <p:spPr bwMode="auto">
            <a:xfrm>
              <a:off x="1277796"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356793009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Wykres 8" descr="Osoby które oszczędzają energię w domu.&#10;&#10;Wykres kołowy przedstawiający oszczędzających respondentów: 96%.">
            <a:extLst>
              <a:ext uri="{FF2B5EF4-FFF2-40B4-BE49-F238E27FC236}">
                <a16:creationId xmlns:a16="http://schemas.microsoft.com/office/drawing/2014/main" id="{991FE21E-2D99-4011-AF63-D9FFA0E0EA6F}"/>
              </a:ext>
            </a:extLst>
          </p:cNvPr>
          <p:cNvGraphicFramePr/>
          <p:nvPr>
            <p:extLst>
              <p:ext uri="{D42A27DB-BD31-4B8C-83A1-F6EECF244321}">
                <p14:modId xmlns:p14="http://schemas.microsoft.com/office/powerpoint/2010/main" val="3795794942"/>
              </p:ext>
            </p:extLst>
          </p:nvPr>
        </p:nvGraphicFramePr>
        <p:xfrm>
          <a:off x="333052" y="2328392"/>
          <a:ext cx="2380518" cy="1320403"/>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Oszczędzanie energii w domu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P22. Czy oszczędza Pan(i) energię w domu? Jeśli tak, to w jaki sposób?</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4" name="pole tekstowe 3">
            <a:extLst>
              <a:ext uri="{FF2B5EF4-FFF2-40B4-BE49-F238E27FC236}">
                <a16:creationId xmlns:a16="http://schemas.microsoft.com/office/drawing/2014/main" id="{C68482FC-EC48-4098-AE31-F233BCA9F8B1}"/>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15" name="Tabela 117">
            <a:extLst>
              <a:ext uri="{FF2B5EF4-FFF2-40B4-BE49-F238E27FC236}">
                <a16:creationId xmlns:a16="http://schemas.microsoft.com/office/drawing/2014/main" id="{27C88C8E-FF0F-491E-92F9-1A73F4136536}"/>
              </a:ext>
            </a:extLst>
          </p:cNvPr>
          <p:cNvGraphicFramePr>
            <a:graphicFrameLocks noGrp="1"/>
          </p:cNvGraphicFramePr>
          <p:nvPr>
            <p:extLst>
              <p:ext uri="{D42A27DB-BD31-4B8C-83A1-F6EECF244321}">
                <p14:modId xmlns:p14="http://schemas.microsoft.com/office/powerpoint/2010/main" val="3831319658"/>
              </p:ext>
            </p:extLst>
          </p:nvPr>
        </p:nvGraphicFramePr>
        <p:xfrm>
          <a:off x="2627784" y="1515837"/>
          <a:ext cx="6178921" cy="3713072"/>
        </p:xfrm>
        <a:graphic>
          <a:graphicData uri="http://schemas.openxmlformats.org/drawingml/2006/table">
            <a:tbl>
              <a:tblPr firstRow="1" bandRow="1">
                <a:tableStyleId>{5C22544A-7EE6-4342-B048-85BDC9FD1C3A}</a:tableStyleId>
              </a:tblPr>
              <a:tblGrid>
                <a:gridCol w="4034158">
                  <a:extLst>
                    <a:ext uri="{9D8B030D-6E8A-4147-A177-3AD203B41FA5}">
                      <a16:colId xmlns:a16="http://schemas.microsoft.com/office/drawing/2014/main" val="1192821638"/>
                    </a:ext>
                  </a:extLst>
                </a:gridCol>
                <a:gridCol w="2144763">
                  <a:extLst>
                    <a:ext uri="{9D8B030D-6E8A-4147-A177-3AD203B41FA5}">
                      <a16:colId xmlns:a16="http://schemas.microsoft.com/office/drawing/2014/main" val="639689686"/>
                    </a:ext>
                  </a:extLst>
                </a:gridCol>
              </a:tblGrid>
              <a:tr h="232067">
                <a:tc>
                  <a:txBody>
                    <a:bodyPr/>
                    <a:lstStyle/>
                    <a:p>
                      <a:pPr algn="r" fontAlgn="t"/>
                      <a:r>
                        <a:rPr lang="pl-PL" sz="1050" b="0" i="0" u="none" strike="noStrike">
                          <a:solidFill>
                            <a:schemeClr val="tx1"/>
                          </a:solidFill>
                          <a:effectLst/>
                          <a:latin typeface="+mj-lt"/>
                        </a:rPr>
                        <a:t>gaszenie świateł w nieużywanych pomieszczeniach</a:t>
                      </a: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5349898"/>
                  </a:ext>
                </a:extLst>
              </a:tr>
              <a:tr h="232067">
                <a:tc>
                  <a:txBody>
                    <a:bodyPr/>
                    <a:lstStyle/>
                    <a:p>
                      <a:pPr algn="r" fontAlgn="t"/>
                      <a:r>
                        <a:rPr lang="pl-PL" sz="1050" b="0" i="0" u="none" strike="noStrike">
                          <a:solidFill>
                            <a:schemeClr val="tx1"/>
                          </a:solidFill>
                          <a:effectLst/>
                          <a:latin typeface="+mj-lt"/>
                        </a:rPr>
                        <a:t>stosowanie energooszczędnych źródeł światła</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3419946"/>
                  </a:ext>
                </a:extLst>
              </a:tr>
              <a:tr h="232067">
                <a:tc>
                  <a:txBody>
                    <a:bodyPr/>
                    <a:lstStyle/>
                    <a:p>
                      <a:pPr algn="r" fontAlgn="t"/>
                      <a:r>
                        <a:rPr lang="pl-PL" sz="1050" b="0" i="0" u="none" strike="noStrike">
                          <a:solidFill>
                            <a:schemeClr val="tx1"/>
                          </a:solidFill>
                          <a:effectLst/>
                          <a:latin typeface="+mj-lt"/>
                        </a:rPr>
                        <a:t>zakup energooszczędnych urządzeń gospodarstwa domowego</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0012517"/>
                  </a:ext>
                </a:extLst>
              </a:tr>
              <a:tr h="232067">
                <a:tc>
                  <a:txBody>
                    <a:bodyPr/>
                    <a:lstStyle/>
                    <a:p>
                      <a:pPr algn="r" fontAlgn="t"/>
                      <a:r>
                        <a:rPr lang="pl-PL" sz="1050" b="0" i="0" u="none" strike="noStrike">
                          <a:solidFill>
                            <a:schemeClr val="tx1"/>
                          </a:solidFill>
                          <a:effectLst/>
                          <a:latin typeface="+mj-lt"/>
                        </a:rPr>
                        <a:t>unikanie trybu czuwania ("stand by") w urządzeniach RTV/AGD</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8774771"/>
                  </a:ext>
                </a:extLst>
              </a:tr>
              <a:tr h="232067">
                <a:tc>
                  <a:txBody>
                    <a:bodyPr/>
                    <a:lstStyle/>
                    <a:p>
                      <a:pPr algn="r" fontAlgn="t"/>
                      <a:r>
                        <a:rPr lang="pl-PL" sz="1050" b="0" i="0" u="none" strike="noStrike">
                          <a:solidFill>
                            <a:schemeClr val="tx1"/>
                          </a:solidFill>
                          <a:effectLst/>
                          <a:latin typeface="+mj-lt"/>
                        </a:rPr>
                        <a:t>instalacja systemów do pozyskiwania energii ze źródeł odnawialnych</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1894005"/>
                  </a:ext>
                </a:extLst>
              </a:tr>
              <a:tr h="232067">
                <a:tc>
                  <a:txBody>
                    <a:bodyPr/>
                    <a:lstStyle/>
                    <a:p>
                      <a:pPr algn="r" fontAlgn="t"/>
                      <a:r>
                        <a:rPr lang="pl-PL" sz="1050" b="0" i="0" u="none" strike="noStrike">
                          <a:solidFill>
                            <a:schemeClr val="tx1"/>
                          </a:solidFill>
                          <a:effectLst/>
                          <a:latin typeface="+mj-lt"/>
                        </a:rPr>
                        <a:t>przykręcanie kaloryferów</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9476757"/>
                  </a:ext>
                </a:extLst>
              </a:tr>
              <a:tr h="232067">
                <a:tc>
                  <a:txBody>
                    <a:bodyPr/>
                    <a:lstStyle/>
                    <a:p>
                      <a:pPr algn="r" fontAlgn="t"/>
                      <a:r>
                        <a:rPr lang="pl-PL" sz="1050" b="0" i="0" u="none" strike="noStrike">
                          <a:solidFill>
                            <a:schemeClr val="tx1"/>
                          </a:solidFill>
                          <a:effectLst/>
                          <a:latin typeface="+mj-lt"/>
                        </a:rPr>
                        <a:t>wyłączanie nieużywanych sprzętów</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1274731"/>
                  </a:ext>
                </a:extLst>
              </a:tr>
              <a:tr h="232067">
                <a:tc>
                  <a:txBody>
                    <a:bodyPr/>
                    <a:lstStyle/>
                    <a:p>
                      <a:pPr algn="r" fontAlgn="t"/>
                      <a:r>
                        <a:rPr lang="pl-PL" sz="1050" b="0" i="0" u="none" strike="noStrike">
                          <a:solidFill>
                            <a:schemeClr val="tx1"/>
                          </a:solidFill>
                          <a:effectLst/>
                          <a:latin typeface="+mj-lt"/>
                        </a:rPr>
                        <a:t>termomodernizacja</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1553036"/>
                  </a:ext>
                </a:extLst>
              </a:tr>
              <a:tr h="232067">
                <a:tc>
                  <a:txBody>
                    <a:bodyPr/>
                    <a:lstStyle/>
                    <a:p>
                      <a:pPr algn="r" fontAlgn="t"/>
                      <a:r>
                        <a:rPr lang="pl-PL" sz="1050" b="0" i="0" u="none" strike="noStrike">
                          <a:solidFill>
                            <a:schemeClr val="tx1"/>
                          </a:solidFill>
                          <a:effectLst/>
                          <a:latin typeface="+mj-lt"/>
                        </a:rPr>
                        <a:t>edukacja domowników i świadome korzystanie z wody/prądu</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51525027"/>
                  </a:ext>
                </a:extLst>
              </a:tr>
              <a:tr h="232067">
                <a:tc>
                  <a:txBody>
                    <a:bodyPr/>
                    <a:lstStyle/>
                    <a:p>
                      <a:pPr algn="r" fontAlgn="t"/>
                      <a:r>
                        <a:rPr lang="pl-PL" sz="1050" b="0" i="0" u="none" strike="noStrike">
                          <a:solidFill>
                            <a:schemeClr val="tx1"/>
                          </a:solidFill>
                          <a:effectLst/>
                          <a:latin typeface="+mj-lt"/>
                        </a:rPr>
                        <a:t>korzystanie z ekonomicznych taryf energetycznych</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59467974"/>
                  </a:ext>
                </a:extLst>
              </a:tr>
              <a:tr h="232067">
                <a:tc>
                  <a:txBody>
                    <a:bodyPr/>
                    <a:lstStyle/>
                    <a:p>
                      <a:pPr algn="r" fontAlgn="t"/>
                      <a:r>
                        <a:rPr lang="pl-PL" sz="1050" b="0" i="0" u="none" strike="noStrike">
                          <a:solidFill>
                            <a:schemeClr val="tx1"/>
                          </a:solidFill>
                          <a:effectLst/>
                          <a:latin typeface="+mj-lt"/>
                        </a:rPr>
                        <a:t>uszczelnianie okien</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90229125"/>
                  </a:ext>
                </a:extLst>
              </a:tr>
              <a:tr h="232067">
                <a:tc>
                  <a:txBody>
                    <a:bodyPr/>
                    <a:lstStyle/>
                    <a:p>
                      <a:pPr algn="r" fontAlgn="t"/>
                      <a:r>
                        <a:rPr lang="pl-PL" sz="1050" b="0" i="0" u="none" strike="noStrike">
                          <a:solidFill>
                            <a:schemeClr val="tx1"/>
                          </a:solidFill>
                          <a:effectLst/>
                          <a:latin typeface="+mj-lt"/>
                        </a:rPr>
                        <a:t>gotowanie jedynie potrzebnej ilości wody/ włączanie pełnych urządzeń</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137033"/>
                  </a:ext>
                </a:extLst>
              </a:tr>
              <a:tr h="232067">
                <a:tc>
                  <a:txBody>
                    <a:bodyPr/>
                    <a:lstStyle/>
                    <a:p>
                      <a:pPr algn="r" fontAlgn="t"/>
                      <a:r>
                        <a:rPr lang="pl-PL" sz="1050" b="0" i="0" u="none" strike="noStrike">
                          <a:solidFill>
                            <a:schemeClr val="tx1"/>
                          </a:solidFill>
                          <a:effectLst/>
                          <a:latin typeface="+mj-lt"/>
                        </a:rPr>
                        <a:t>energooszczędne ogrzewanie</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01080484"/>
                  </a:ext>
                </a:extLst>
              </a:tr>
              <a:tr h="232067">
                <a:tc>
                  <a:txBody>
                    <a:bodyPr/>
                    <a:lstStyle/>
                    <a:p>
                      <a:pPr algn="r" fontAlgn="t"/>
                      <a:r>
                        <a:rPr lang="pl-PL" sz="1050" b="0" i="0" u="none" strike="noStrike">
                          <a:solidFill>
                            <a:schemeClr val="tx1"/>
                          </a:solidFill>
                          <a:effectLst/>
                          <a:latin typeface="+mj-lt"/>
                        </a:rPr>
                        <a:t>zamontowanie czujników</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91255139"/>
                  </a:ext>
                </a:extLst>
              </a:tr>
              <a:tr h="232067">
                <a:tc>
                  <a:txBody>
                    <a:bodyPr/>
                    <a:lstStyle/>
                    <a:p>
                      <a:pPr algn="r" fontAlgn="t"/>
                      <a:r>
                        <a:rPr lang="pl-PL" sz="1050" b="0" i="0" u="none" strike="noStrike">
                          <a:solidFill>
                            <a:schemeClr val="tx1"/>
                          </a:solidFill>
                          <a:effectLst/>
                          <a:latin typeface="+mj-lt"/>
                        </a:rPr>
                        <a:t>korzystanie z gazu</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349652"/>
                  </a:ext>
                </a:extLst>
              </a:tr>
              <a:tr h="232067">
                <a:tc>
                  <a:txBody>
                    <a:bodyPr/>
                    <a:lstStyle/>
                    <a:p>
                      <a:pPr algn="r" fontAlgn="t"/>
                      <a:r>
                        <a:rPr lang="pl-PL" sz="1050" b="0" i="0" u="none" strike="noStrike">
                          <a:solidFill>
                            <a:schemeClr val="tx1"/>
                          </a:solidFill>
                          <a:effectLst/>
                          <a:latin typeface="+mj-lt"/>
                        </a:rPr>
                        <a:t>inny sposób</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2976707"/>
                  </a:ext>
                </a:extLst>
              </a:tr>
            </a:tbl>
          </a:graphicData>
        </a:graphic>
      </p:graphicFrame>
      <p:graphicFrame>
        <p:nvGraphicFramePr>
          <p:cNvPr id="17" name="Wykres 16" descr="Sposób w jaki oszczędzana jest energia.&#10;&#10;Wykres słupkowy przedstawiający sposoby oszczędzania energii: gaszenie świateł w nieużywanych pomieszczeniach&#10;65%, stosowanie energooszczędnych źródeł światła 48%, zakup energooszczędnych urządzeń gospodarstwa domowego 24%, unikanie trybu czuwania (&quot;stand by&quot;) w urządzeniach RTV/AGD 23%, instalacja systemów do pozyskiwania energii ze źródeł odnawialnych 8%, przykręcanie kaloryferów 8%, wyłączanie nieużywanych sprzętów 6%, termomodernizacja 4%, edukacja domowników i świadome korzystanie z wody/prądu 3%, korzystanie z ekonomicznych taryf energetycznych 3%, uszczelnianie okien 2%, &#10;gotowanie jedynie potrzebnej ilości wody/ włączanie pełnych urządzeń 1%, energooszczędne ogrzewanie 1%, zamontowanie czujników 1%, korzystanie z gazu 1%, inny sposób 4%.&#10;">
            <a:extLst>
              <a:ext uri="{FF2B5EF4-FFF2-40B4-BE49-F238E27FC236}">
                <a16:creationId xmlns:a16="http://schemas.microsoft.com/office/drawing/2014/main" id="{EBF1B43C-6715-48A2-9063-F95AF03C52F0}"/>
              </a:ext>
            </a:extLst>
          </p:cNvPr>
          <p:cNvGraphicFramePr/>
          <p:nvPr>
            <p:extLst>
              <p:ext uri="{D42A27DB-BD31-4B8C-83A1-F6EECF244321}">
                <p14:modId xmlns:p14="http://schemas.microsoft.com/office/powerpoint/2010/main" val="4088051926"/>
              </p:ext>
            </p:extLst>
          </p:nvPr>
        </p:nvGraphicFramePr>
        <p:xfrm>
          <a:off x="6822948" y="1515838"/>
          <a:ext cx="1925060" cy="3713071"/>
        </p:xfrm>
        <a:graphic>
          <a:graphicData uri="http://schemas.openxmlformats.org/drawingml/2006/chart">
            <c:chart xmlns:c="http://schemas.openxmlformats.org/drawingml/2006/chart" xmlns:r="http://schemas.openxmlformats.org/officeDocument/2006/relationships" r:id="rId4"/>
          </a:graphicData>
        </a:graphic>
      </p:graphicFrame>
      <p:sp>
        <p:nvSpPr>
          <p:cNvPr id="19" name="Prostokąt: zaokrąglone rogi 18">
            <a:extLst>
              <a:ext uri="{FF2B5EF4-FFF2-40B4-BE49-F238E27FC236}">
                <a16:creationId xmlns:a16="http://schemas.microsoft.com/office/drawing/2014/main" id="{82516840-DF20-4960-AA42-68E416C96F22}"/>
              </a:ext>
            </a:extLst>
          </p:cNvPr>
          <p:cNvSpPr/>
          <p:nvPr/>
        </p:nvSpPr>
        <p:spPr>
          <a:xfrm>
            <a:off x="409203" y="1556490"/>
            <a:ext cx="1769727" cy="3551508"/>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 name="pole tekstowe 20">
            <a:extLst>
              <a:ext uri="{FF2B5EF4-FFF2-40B4-BE49-F238E27FC236}">
                <a16:creationId xmlns:a16="http://schemas.microsoft.com/office/drawing/2014/main" id="{A6E1D87D-D4E5-4599-B4EE-563DD2D152CA}"/>
              </a:ext>
            </a:extLst>
          </p:cNvPr>
          <p:cNvSpPr txBox="1"/>
          <p:nvPr/>
        </p:nvSpPr>
        <p:spPr>
          <a:xfrm>
            <a:off x="397697" y="1682061"/>
            <a:ext cx="1781233" cy="415498"/>
          </a:xfrm>
          <a:prstGeom prst="rect">
            <a:avLst/>
          </a:prstGeom>
          <a:noFill/>
        </p:spPr>
        <p:txBody>
          <a:bodyPr wrap="square">
            <a:spAutoFit/>
          </a:bodyPr>
          <a:lstStyle/>
          <a:p>
            <a:pPr algn="ctr"/>
            <a:r>
              <a:rPr lang="pl-PL" sz="1050" b="1" i="1"/>
              <a:t>Osoby, które oszczędzają energię w domu.</a:t>
            </a:r>
          </a:p>
        </p:txBody>
      </p:sp>
      <p:grpSp>
        <p:nvGrpSpPr>
          <p:cNvPr id="28" name="Grupa 27">
            <a:extLst>
              <a:ext uri="{FF2B5EF4-FFF2-40B4-BE49-F238E27FC236}">
                <a16:creationId xmlns:a16="http://schemas.microsoft.com/office/drawing/2014/main" id="{B72CBC12-E8D6-4A70-A59E-BCBAC0896E9E}"/>
              </a:ext>
            </a:extLst>
          </p:cNvPr>
          <p:cNvGrpSpPr/>
          <p:nvPr/>
        </p:nvGrpSpPr>
        <p:grpSpPr>
          <a:xfrm>
            <a:off x="827584" y="3988347"/>
            <a:ext cx="834569" cy="907980"/>
            <a:chOff x="3673475" y="2644776"/>
            <a:chExt cx="685800" cy="746125"/>
          </a:xfrm>
          <a:solidFill>
            <a:srgbClr val="D9D9D9"/>
          </a:solidFill>
        </p:grpSpPr>
        <p:sp>
          <p:nvSpPr>
            <p:cNvPr id="29" name="Freeform 49">
              <a:extLst>
                <a:ext uri="{FF2B5EF4-FFF2-40B4-BE49-F238E27FC236}">
                  <a16:creationId xmlns:a16="http://schemas.microsoft.com/office/drawing/2014/main" id="{0A18FE62-47F7-4E1A-A4A8-62F252EF5F6B}"/>
                </a:ext>
              </a:extLst>
            </p:cNvPr>
            <p:cNvSpPr>
              <a:spLocks noEditPoints="1"/>
            </p:cNvSpPr>
            <p:nvPr/>
          </p:nvSpPr>
          <p:spPr bwMode="auto">
            <a:xfrm>
              <a:off x="3673475" y="2644776"/>
              <a:ext cx="685800" cy="652463"/>
            </a:xfrm>
            <a:custGeom>
              <a:avLst/>
              <a:gdLst>
                <a:gd name="T0" fmla="*/ 67 w 862"/>
                <a:gd name="T1" fmla="*/ 803 h 822"/>
                <a:gd name="T2" fmla="*/ 106 w 862"/>
                <a:gd name="T3" fmla="*/ 822 h 822"/>
                <a:gd name="T4" fmla="*/ 379 w 862"/>
                <a:gd name="T5" fmla="*/ 719 h 822"/>
                <a:gd name="T6" fmla="*/ 401 w 862"/>
                <a:gd name="T7" fmla="*/ 656 h 822"/>
                <a:gd name="T8" fmla="*/ 468 w 862"/>
                <a:gd name="T9" fmla="*/ 483 h 822"/>
                <a:gd name="T10" fmla="*/ 524 w 862"/>
                <a:gd name="T11" fmla="*/ 435 h 822"/>
                <a:gd name="T12" fmla="*/ 635 w 862"/>
                <a:gd name="T13" fmla="*/ 407 h 822"/>
                <a:gd name="T14" fmla="*/ 725 w 862"/>
                <a:gd name="T15" fmla="*/ 389 h 822"/>
                <a:gd name="T16" fmla="*/ 781 w 862"/>
                <a:gd name="T17" fmla="*/ 356 h 822"/>
                <a:gd name="T18" fmla="*/ 823 w 862"/>
                <a:gd name="T19" fmla="*/ 288 h 822"/>
                <a:gd name="T20" fmla="*/ 834 w 862"/>
                <a:gd name="T21" fmla="*/ 207 h 822"/>
                <a:gd name="T22" fmla="*/ 826 w 862"/>
                <a:gd name="T23" fmla="*/ 106 h 822"/>
                <a:gd name="T24" fmla="*/ 850 w 862"/>
                <a:gd name="T25" fmla="*/ 30 h 822"/>
                <a:gd name="T26" fmla="*/ 862 w 862"/>
                <a:gd name="T27" fmla="*/ 7 h 822"/>
                <a:gd name="T28" fmla="*/ 823 w 862"/>
                <a:gd name="T29" fmla="*/ 0 h 822"/>
                <a:gd name="T30" fmla="*/ 696 w 862"/>
                <a:gd name="T31" fmla="*/ 19 h 822"/>
                <a:gd name="T32" fmla="*/ 573 w 862"/>
                <a:gd name="T33" fmla="*/ 64 h 822"/>
                <a:gd name="T34" fmla="*/ 449 w 862"/>
                <a:gd name="T35" fmla="*/ 151 h 822"/>
                <a:gd name="T36" fmla="*/ 395 w 862"/>
                <a:gd name="T37" fmla="*/ 240 h 822"/>
                <a:gd name="T38" fmla="*/ 381 w 862"/>
                <a:gd name="T39" fmla="*/ 317 h 822"/>
                <a:gd name="T40" fmla="*/ 391 w 862"/>
                <a:gd name="T41" fmla="*/ 387 h 822"/>
                <a:gd name="T42" fmla="*/ 461 w 862"/>
                <a:gd name="T43" fmla="*/ 317 h 822"/>
                <a:gd name="T44" fmla="*/ 584 w 862"/>
                <a:gd name="T45" fmla="*/ 160 h 822"/>
                <a:gd name="T46" fmla="*/ 648 w 862"/>
                <a:gd name="T47" fmla="*/ 120 h 822"/>
                <a:gd name="T48" fmla="*/ 721 w 862"/>
                <a:gd name="T49" fmla="*/ 100 h 822"/>
                <a:gd name="T50" fmla="*/ 710 w 862"/>
                <a:gd name="T51" fmla="*/ 117 h 822"/>
                <a:gd name="T52" fmla="*/ 629 w 862"/>
                <a:gd name="T53" fmla="*/ 164 h 822"/>
                <a:gd name="T54" fmla="*/ 539 w 862"/>
                <a:gd name="T55" fmla="*/ 254 h 822"/>
                <a:gd name="T56" fmla="*/ 433 w 862"/>
                <a:gd name="T57" fmla="*/ 443 h 822"/>
                <a:gd name="T58" fmla="*/ 402 w 862"/>
                <a:gd name="T59" fmla="*/ 510 h 822"/>
                <a:gd name="T60" fmla="*/ 390 w 862"/>
                <a:gd name="T61" fmla="*/ 502 h 822"/>
                <a:gd name="T62" fmla="*/ 303 w 862"/>
                <a:gd name="T63" fmla="*/ 386 h 822"/>
                <a:gd name="T64" fmla="*/ 194 w 862"/>
                <a:gd name="T65" fmla="*/ 295 h 822"/>
                <a:gd name="T66" fmla="*/ 129 w 862"/>
                <a:gd name="T67" fmla="*/ 272 h 822"/>
                <a:gd name="T68" fmla="*/ 107 w 862"/>
                <a:gd name="T69" fmla="*/ 258 h 822"/>
                <a:gd name="T70" fmla="*/ 196 w 862"/>
                <a:gd name="T71" fmla="*/ 272 h 822"/>
                <a:gd name="T72" fmla="*/ 273 w 862"/>
                <a:gd name="T73" fmla="*/ 327 h 822"/>
                <a:gd name="T74" fmla="*/ 368 w 862"/>
                <a:gd name="T75" fmla="*/ 435 h 822"/>
                <a:gd name="T76" fmla="*/ 360 w 862"/>
                <a:gd name="T77" fmla="*/ 333 h 822"/>
                <a:gd name="T78" fmla="*/ 297 w 862"/>
                <a:gd name="T79" fmla="*/ 254 h 822"/>
                <a:gd name="T80" fmla="*/ 202 w 862"/>
                <a:gd name="T81" fmla="*/ 213 h 822"/>
                <a:gd name="T82" fmla="*/ 113 w 862"/>
                <a:gd name="T83" fmla="*/ 201 h 822"/>
                <a:gd name="T84" fmla="*/ 25 w 862"/>
                <a:gd name="T85" fmla="*/ 207 h 822"/>
                <a:gd name="T86" fmla="*/ 0 w 862"/>
                <a:gd name="T87" fmla="*/ 218 h 822"/>
                <a:gd name="T88" fmla="*/ 25 w 862"/>
                <a:gd name="T89" fmla="*/ 246 h 822"/>
                <a:gd name="T90" fmla="*/ 45 w 862"/>
                <a:gd name="T91" fmla="*/ 336 h 822"/>
                <a:gd name="T92" fmla="*/ 67 w 862"/>
                <a:gd name="T93" fmla="*/ 400 h 822"/>
                <a:gd name="T94" fmla="*/ 129 w 862"/>
                <a:gd name="T95" fmla="*/ 449 h 822"/>
                <a:gd name="T96" fmla="*/ 210 w 862"/>
                <a:gd name="T97" fmla="*/ 452 h 822"/>
                <a:gd name="T98" fmla="*/ 298 w 862"/>
                <a:gd name="T99" fmla="*/ 457 h 822"/>
                <a:gd name="T100" fmla="*/ 332 w 862"/>
                <a:gd name="T101" fmla="*/ 479 h 822"/>
                <a:gd name="T102" fmla="*/ 382 w 862"/>
                <a:gd name="T103" fmla="*/ 552 h 822"/>
                <a:gd name="T104" fmla="*/ 353 w 862"/>
                <a:gd name="T105" fmla="*/ 654 h 822"/>
                <a:gd name="T106" fmla="*/ 401 w 862"/>
                <a:gd name="T107" fmla="*/ 654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2" h="822">
                  <a:moveTo>
                    <a:pt x="61" y="772"/>
                  </a:moveTo>
                  <a:lnTo>
                    <a:pt x="61" y="772"/>
                  </a:lnTo>
                  <a:lnTo>
                    <a:pt x="61" y="783"/>
                  </a:lnTo>
                  <a:lnTo>
                    <a:pt x="64" y="794"/>
                  </a:lnTo>
                  <a:lnTo>
                    <a:pt x="67" y="803"/>
                  </a:lnTo>
                  <a:lnTo>
                    <a:pt x="73" y="809"/>
                  </a:lnTo>
                  <a:lnTo>
                    <a:pt x="79" y="816"/>
                  </a:lnTo>
                  <a:lnTo>
                    <a:pt x="87" y="819"/>
                  </a:lnTo>
                  <a:lnTo>
                    <a:pt x="95" y="822"/>
                  </a:lnTo>
                  <a:lnTo>
                    <a:pt x="106" y="822"/>
                  </a:lnTo>
                  <a:lnTo>
                    <a:pt x="505" y="822"/>
                  </a:lnTo>
                  <a:lnTo>
                    <a:pt x="505" y="757"/>
                  </a:lnTo>
                  <a:lnTo>
                    <a:pt x="126" y="757"/>
                  </a:lnTo>
                  <a:lnTo>
                    <a:pt x="126" y="719"/>
                  </a:lnTo>
                  <a:lnTo>
                    <a:pt x="379" y="719"/>
                  </a:lnTo>
                  <a:lnTo>
                    <a:pt x="384" y="709"/>
                  </a:lnTo>
                  <a:lnTo>
                    <a:pt x="384" y="709"/>
                  </a:lnTo>
                  <a:lnTo>
                    <a:pt x="384" y="709"/>
                  </a:lnTo>
                  <a:lnTo>
                    <a:pt x="390" y="688"/>
                  </a:lnTo>
                  <a:lnTo>
                    <a:pt x="401" y="656"/>
                  </a:lnTo>
                  <a:lnTo>
                    <a:pt x="401" y="656"/>
                  </a:lnTo>
                  <a:lnTo>
                    <a:pt x="436" y="558"/>
                  </a:lnTo>
                  <a:lnTo>
                    <a:pt x="454" y="513"/>
                  </a:lnTo>
                  <a:lnTo>
                    <a:pt x="468" y="483"/>
                  </a:lnTo>
                  <a:lnTo>
                    <a:pt x="468" y="483"/>
                  </a:lnTo>
                  <a:lnTo>
                    <a:pt x="475" y="471"/>
                  </a:lnTo>
                  <a:lnTo>
                    <a:pt x="486" y="460"/>
                  </a:lnTo>
                  <a:lnTo>
                    <a:pt x="497" y="451"/>
                  </a:lnTo>
                  <a:lnTo>
                    <a:pt x="510" y="441"/>
                  </a:lnTo>
                  <a:lnTo>
                    <a:pt x="524" y="435"/>
                  </a:lnTo>
                  <a:lnTo>
                    <a:pt x="539" y="429"/>
                  </a:lnTo>
                  <a:lnTo>
                    <a:pt x="553" y="424"/>
                  </a:lnTo>
                  <a:lnTo>
                    <a:pt x="570" y="420"/>
                  </a:lnTo>
                  <a:lnTo>
                    <a:pt x="603" y="413"/>
                  </a:lnTo>
                  <a:lnTo>
                    <a:pt x="635" y="407"/>
                  </a:lnTo>
                  <a:lnTo>
                    <a:pt x="668" y="403"/>
                  </a:lnTo>
                  <a:lnTo>
                    <a:pt x="696" y="398"/>
                  </a:lnTo>
                  <a:lnTo>
                    <a:pt x="696" y="398"/>
                  </a:lnTo>
                  <a:lnTo>
                    <a:pt x="712" y="393"/>
                  </a:lnTo>
                  <a:lnTo>
                    <a:pt x="725" y="389"/>
                  </a:lnTo>
                  <a:lnTo>
                    <a:pt x="739" y="384"/>
                  </a:lnTo>
                  <a:lnTo>
                    <a:pt x="750" y="378"/>
                  </a:lnTo>
                  <a:lnTo>
                    <a:pt x="763" y="372"/>
                  </a:lnTo>
                  <a:lnTo>
                    <a:pt x="772" y="364"/>
                  </a:lnTo>
                  <a:lnTo>
                    <a:pt x="781" y="356"/>
                  </a:lnTo>
                  <a:lnTo>
                    <a:pt x="791" y="348"/>
                  </a:lnTo>
                  <a:lnTo>
                    <a:pt x="797" y="339"/>
                  </a:lnTo>
                  <a:lnTo>
                    <a:pt x="805" y="330"/>
                  </a:lnTo>
                  <a:lnTo>
                    <a:pt x="816" y="309"/>
                  </a:lnTo>
                  <a:lnTo>
                    <a:pt x="823" y="288"/>
                  </a:lnTo>
                  <a:lnTo>
                    <a:pt x="830" y="264"/>
                  </a:lnTo>
                  <a:lnTo>
                    <a:pt x="830" y="264"/>
                  </a:lnTo>
                  <a:lnTo>
                    <a:pt x="833" y="244"/>
                  </a:lnTo>
                  <a:lnTo>
                    <a:pt x="834" y="226"/>
                  </a:lnTo>
                  <a:lnTo>
                    <a:pt x="834" y="207"/>
                  </a:lnTo>
                  <a:lnTo>
                    <a:pt x="834" y="191"/>
                  </a:lnTo>
                  <a:lnTo>
                    <a:pt x="831" y="157"/>
                  </a:lnTo>
                  <a:lnTo>
                    <a:pt x="828" y="120"/>
                  </a:lnTo>
                  <a:lnTo>
                    <a:pt x="828" y="120"/>
                  </a:lnTo>
                  <a:lnTo>
                    <a:pt x="826" y="106"/>
                  </a:lnTo>
                  <a:lnTo>
                    <a:pt x="828" y="94"/>
                  </a:lnTo>
                  <a:lnTo>
                    <a:pt x="831" y="73"/>
                  </a:lnTo>
                  <a:lnTo>
                    <a:pt x="836" y="56"/>
                  </a:lnTo>
                  <a:lnTo>
                    <a:pt x="844" y="42"/>
                  </a:lnTo>
                  <a:lnTo>
                    <a:pt x="850" y="30"/>
                  </a:lnTo>
                  <a:lnTo>
                    <a:pt x="856" y="21"/>
                  </a:lnTo>
                  <a:lnTo>
                    <a:pt x="861" y="14"/>
                  </a:lnTo>
                  <a:lnTo>
                    <a:pt x="862" y="8"/>
                  </a:lnTo>
                  <a:lnTo>
                    <a:pt x="862" y="8"/>
                  </a:lnTo>
                  <a:lnTo>
                    <a:pt x="862" y="7"/>
                  </a:lnTo>
                  <a:lnTo>
                    <a:pt x="861" y="4"/>
                  </a:lnTo>
                  <a:lnTo>
                    <a:pt x="853" y="2"/>
                  </a:lnTo>
                  <a:lnTo>
                    <a:pt x="840" y="0"/>
                  </a:lnTo>
                  <a:lnTo>
                    <a:pt x="823" y="0"/>
                  </a:lnTo>
                  <a:lnTo>
                    <a:pt x="823" y="0"/>
                  </a:lnTo>
                  <a:lnTo>
                    <a:pt x="792" y="2"/>
                  </a:lnTo>
                  <a:lnTo>
                    <a:pt x="763" y="7"/>
                  </a:lnTo>
                  <a:lnTo>
                    <a:pt x="763" y="7"/>
                  </a:lnTo>
                  <a:lnTo>
                    <a:pt x="729" y="11"/>
                  </a:lnTo>
                  <a:lnTo>
                    <a:pt x="696" y="19"/>
                  </a:lnTo>
                  <a:lnTo>
                    <a:pt x="654" y="30"/>
                  </a:lnTo>
                  <a:lnTo>
                    <a:pt x="654" y="30"/>
                  </a:lnTo>
                  <a:lnTo>
                    <a:pt x="628" y="39"/>
                  </a:lnTo>
                  <a:lnTo>
                    <a:pt x="600" y="50"/>
                  </a:lnTo>
                  <a:lnTo>
                    <a:pt x="573" y="64"/>
                  </a:lnTo>
                  <a:lnTo>
                    <a:pt x="545" y="78"/>
                  </a:lnTo>
                  <a:lnTo>
                    <a:pt x="519" y="94"/>
                  </a:lnTo>
                  <a:lnTo>
                    <a:pt x="494" y="111"/>
                  </a:lnTo>
                  <a:lnTo>
                    <a:pt x="471" y="131"/>
                  </a:lnTo>
                  <a:lnTo>
                    <a:pt x="449" y="151"/>
                  </a:lnTo>
                  <a:lnTo>
                    <a:pt x="430" y="174"/>
                  </a:lnTo>
                  <a:lnTo>
                    <a:pt x="413" y="199"/>
                  </a:lnTo>
                  <a:lnTo>
                    <a:pt x="405" y="212"/>
                  </a:lnTo>
                  <a:lnTo>
                    <a:pt x="399" y="226"/>
                  </a:lnTo>
                  <a:lnTo>
                    <a:pt x="395" y="240"/>
                  </a:lnTo>
                  <a:lnTo>
                    <a:pt x="390" y="254"/>
                  </a:lnTo>
                  <a:lnTo>
                    <a:pt x="385" y="269"/>
                  </a:lnTo>
                  <a:lnTo>
                    <a:pt x="384" y="285"/>
                  </a:lnTo>
                  <a:lnTo>
                    <a:pt x="382" y="300"/>
                  </a:lnTo>
                  <a:lnTo>
                    <a:pt x="381" y="317"/>
                  </a:lnTo>
                  <a:lnTo>
                    <a:pt x="382" y="334"/>
                  </a:lnTo>
                  <a:lnTo>
                    <a:pt x="384" y="351"/>
                  </a:lnTo>
                  <a:lnTo>
                    <a:pt x="387" y="368"/>
                  </a:lnTo>
                  <a:lnTo>
                    <a:pt x="391" y="387"/>
                  </a:lnTo>
                  <a:lnTo>
                    <a:pt x="391" y="387"/>
                  </a:lnTo>
                  <a:lnTo>
                    <a:pt x="404" y="432"/>
                  </a:lnTo>
                  <a:lnTo>
                    <a:pt x="404" y="432"/>
                  </a:lnTo>
                  <a:lnTo>
                    <a:pt x="423" y="392"/>
                  </a:lnTo>
                  <a:lnTo>
                    <a:pt x="441" y="353"/>
                  </a:lnTo>
                  <a:lnTo>
                    <a:pt x="461" y="317"/>
                  </a:lnTo>
                  <a:lnTo>
                    <a:pt x="483" y="282"/>
                  </a:lnTo>
                  <a:lnTo>
                    <a:pt x="505" y="247"/>
                  </a:lnTo>
                  <a:lnTo>
                    <a:pt x="530" y="216"/>
                  </a:lnTo>
                  <a:lnTo>
                    <a:pt x="556" y="187"/>
                  </a:lnTo>
                  <a:lnTo>
                    <a:pt x="584" y="160"/>
                  </a:lnTo>
                  <a:lnTo>
                    <a:pt x="584" y="160"/>
                  </a:lnTo>
                  <a:lnTo>
                    <a:pt x="600" y="148"/>
                  </a:lnTo>
                  <a:lnTo>
                    <a:pt x="617" y="137"/>
                  </a:lnTo>
                  <a:lnTo>
                    <a:pt x="632" y="128"/>
                  </a:lnTo>
                  <a:lnTo>
                    <a:pt x="648" y="120"/>
                  </a:lnTo>
                  <a:lnTo>
                    <a:pt x="663" y="112"/>
                  </a:lnTo>
                  <a:lnTo>
                    <a:pt x="679" y="108"/>
                  </a:lnTo>
                  <a:lnTo>
                    <a:pt x="704" y="101"/>
                  </a:lnTo>
                  <a:lnTo>
                    <a:pt x="713" y="100"/>
                  </a:lnTo>
                  <a:lnTo>
                    <a:pt x="721" y="100"/>
                  </a:lnTo>
                  <a:lnTo>
                    <a:pt x="725" y="100"/>
                  </a:lnTo>
                  <a:lnTo>
                    <a:pt x="727" y="103"/>
                  </a:lnTo>
                  <a:lnTo>
                    <a:pt x="725" y="106"/>
                  </a:lnTo>
                  <a:lnTo>
                    <a:pt x="719" y="111"/>
                  </a:lnTo>
                  <a:lnTo>
                    <a:pt x="710" y="117"/>
                  </a:lnTo>
                  <a:lnTo>
                    <a:pt x="696" y="125"/>
                  </a:lnTo>
                  <a:lnTo>
                    <a:pt x="696" y="125"/>
                  </a:lnTo>
                  <a:lnTo>
                    <a:pt x="671" y="137"/>
                  </a:lnTo>
                  <a:lnTo>
                    <a:pt x="649" y="150"/>
                  </a:lnTo>
                  <a:lnTo>
                    <a:pt x="629" y="164"/>
                  </a:lnTo>
                  <a:lnTo>
                    <a:pt x="609" y="179"/>
                  </a:lnTo>
                  <a:lnTo>
                    <a:pt x="590" y="196"/>
                  </a:lnTo>
                  <a:lnTo>
                    <a:pt x="572" y="215"/>
                  </a:lnTo>
                  <a:lnTo>
                    <a:pt x="556" y="233"/>
                  </a:lnTo>
                  <a:lnTo>
                    <a:pt x="539" y="254"/>
                  </a:lnTo>
                  <a:lnTo>
                    <a:pt x="525" y="274"/>
                  </a:lnTo>
                  <a:lnTo>
                    <a:pt x="510" y="295"/>
                  </a:lnTo>
                  <a:lnTo>
                    <a:pt x="483" y="342"/>
                  </a:lnTo>
                  <a:lnTo>
                    <a:pt x="458" y="390"/>
                  </a:lnTo>
                  <a:lnTo>
                    <a:pt x="433" y="443"/>
                  </a:lnTo>
                  <a:lnTo>
                    <a:pt x="433" y="443"/>
                  </a:lnTo>
                  <a:lnTo>
                    <a:pt x="409" y="502"/>
                  </a:lnTo>
                  <a:lnTo>
                    <a:pt x="409" y="502"/>
                  </a:lnTo>
                  <a:lnTo>
                    <a:pt x="404" y="508"/>
                  </a:lnTo>
                  <a:lnTo>
                    <a:pt x="402" y="510"/>
                  </a:lnTo>
                  <a:lnTo>
                    <a:pt x="401" y="511"/>
                  </a:lnTo>
                  <a:lnTo>
                    <a:pt x="398" y="510"/>
                  </a:lnTo>
                  <a:lnTo>
                    <a:pt x="396" y="508"/>
                  </a:lnTo>
                  <a:lnTo>
                    <a:pt x="390" y="502"/>
                  </a:lnTo>
                  <a:lnTo>
                    <a:pt x="390" y="502"/>
                  </a:lnTo>
                  <a:lnTo>
                    <a:pt x="370" y="474"/>
                  </a:lnTo>
                  <a:lnTo>
                    <a:pt x="349" y="446"/>
                  </a:lnTo>
                  <a:lnTo>
                    <a:pt x="349" y="446"/>
                  </a:lnTo>
                  <a:lnTo>
                    <a:pt x="326" y="415"/>
                  </a:lnTo>
                  <a:lnTo>
                    <a:pt x="303" y="386"/>
                  </a:lnTo>
                  <a:lnTo>
                    <a:pt x="278" y="359"/>
                  </a:lnTo>
                  <a:lnTo>
                    <a:pt x="252" y="334"/>
                  </a:lnTo>
                  <a:lnTo>
                    <a:pt x="224" y="314"/>
                  </a:lnTo>
                  <a:lnTo>
                    <a:pt x="210" y="305"/>
                  </a:lnTo>
                  <a:lnTo>
                    <a:pt x="194" y="295"/>
                  </a:lnTo>
                  <a:lnTo>
                    <a:pt x="179" y="288"/>
                  </a:lnTo>
                  <a:lnTo>
                    <a:pt x="163" y="282"/>
                  </a:lnTo>
                  <a:lnTo>
                    <a:pt x="146" y="275"/>
                  </a:lnTo>
                  <a:lnTo>
                    <a:pt x="129" y="272"/>
                  </a:lnTo>
                  <a:lnTo>
                    <a:pt x="129" y="272"/>
                  </a:lnTo>
                  <a:lnTo>
                    <a:pt x="110" y="266"/>
                  </a:lnTo>
                  <a:lnTo>
                    <a:pt x="106" y="264"/>
                  </a:lnTo>
                  <a:lnTo>
                    <a:pt x="104" y="261"/>
                  </a:lnTo>
                  <a:lnTo>
                    <a:pt x="104" y="260"/>
                  </a:lnTo>
                  <a:lnTo>
                    <a:pt x="107" y="258"/>
                  </a:lnTo>
                  <a:lnTo>
                    <a:pt x="120" y="257"/>
                  </a:lnTo>
                  <a:lnTo>
                    <a:pt x="137" y="258"/>
                  </a:lnTo>
                  <a:lnTo>
                    <a:pt x="158" y="261"/>
                  </a:lnTo>
                  <a:lnTo>
                    <a:pt x="183" y="268"/>
                  </a:lnTo>
                  <a:lnTo>
                    <a:pt x="196" y="272"/>
                  </a:lnTo>
                  <a:lnTo>
                    <a:pt x="208" y="278"/>
                  </a:lnTo>
                  <a:lnTo>
                    <a:pt x="208" y="278"/>
                  </a:lnTo>
                  <a:lnTo>
                    <a:pt x="230" y="292"/>
                  </a:lnTo>
                  <a:lnTo>
                    <a:pt x="253" y="308"/>
                  </a:lnTo>
                  <a:lnTo>
                    <a:pt x="273" y="327"/>
                  </a:lnTo>
                  <a:lnTo>
                    <a:pt x="294" y="345"/>
                  </a:lnTo>
                  <a:lnTo>
                    <a:pt x="312" y="365"/>
                  </a:lnTo>
                  <a:lnTo>
                    <a:pt x="331" y="387"/>
                  </a:lnTo>
                  <a:lnTo>
                    <a:pt x="368" y="435"/>
                  </a:lnTo>
                  <a:lnTo>
                    <a:pt x="368" y="435"/>
                  </a:lnTo>
                  <a:lnTo>
                    <a:pt x="370" y="403"/>
                  </a:lnTo>
                  <a:lnTo>
                    <a:pt x="370" y="403"/>
                  </a:lnTo>
                  <a:lnTo>
                    <a:pt x="370" y="378"/>
                  </a:lnTo>
                  <a:lnTo>
                    <a:pt x="367" y="354"/>
                  </a:lnTo>
                  <a:lnTo>
                    <a:pt x="360" y="333"/>
                  </a:lnTo>
                  <a:lnTo>
                    <a:pt x="353" y="314"/>
                  </a:lnTo>
                  <a:lnTo>
                    <a:pt x="342" y="295"/>
                  </a:lnTo>
                  <a:lnTo>
                    <a:pt x="328" y="280"/>
                  </a:lnTo>
                  <a:lnTo>
                    <a:pt x="314" y="266"/>
                  </a:lnTo>
                  <a:lnTo>
                    <a:pt x="297" y="254"/>
                  </a:lnTo>
                  <a:lnTo>
                    <a:pt x="280" y="243"/>
                  </a:lnTo>
                  <a:lnTo>
                    <a:pt x="261" y="233"/>
                  </a:lnTo>
                  <a:lnTo>
                    <a:pt x="241" y="226"/>
                  </a:lnTo>
                  <a:lnTo>
                    <a:pt x="222" y="218"/>
                  </a:lnTo>
                  <a:lnTo>
                    <a:pt x="202" y="213"/>
                  </a:lnTo>
                  <a:lnTo>
                    <a:pt x="182" y="209"/>
                  </a:lnTo>
                  <a:lnTo>
                    <a:pt x="161" y="205"/>
                  </a:lnTo>
                  <a:lnTo>
                    <a:pt x="143" y="202"/>
                  </a:lnTo>
                  <a:lnTo>
                    <a:pt x="143" y="202"/>
                  </a:lnTo>
                  <a:lnTo>
                    <a:pt x="113" y="201"/>
                  </a:lnTo>
                  <a:lnTo>
                    <a:pt x="90" y="201"/>
                  </a:lnTo>
                  <a:lnTo>
                    <a:pt x="65" y="202"/>
                  </a:lnTo>
                  <a:lnTo>
                    <a:pt x="65" y="202"/>
                  </a:lnTo>
                  <a:lnTo>
                    <a:pt x="45" y="204"/>
                  </a:lnTo>
                  <a:lnTo>
                    <a:pt x="25" y="207"/>
                  </a:lnTo>
                  <a:lnTo>
                    <a:pt x="25" y="207"/>
                  </a:lnTo>
                  <a:lnTo>
                    <a:pt x="14" y="210"/>
                  </a:lnTo>
                  <a:lnTo>
                    <a:pt x="5" y="212"/>
                  </a:lnTo>
                  <a:lnTo>
                    <a:pt x="0" y="215"/>
                  </a:lnTo>
                  <a:lnTo>
                    <a:pt x="0" y="218"/>
                  </a:lnTo>
                  <a:lnTo>
                    <a:pt x="0" y="218"/>
                  </a:lnTo>
                  <a:lnTo>
                    <a:pt x="1" y="223"/>
                  </a:lnTo>
                  <a:lnTo>
                    <a:pt x="5" y="226"/>
                  </a:lnTo>
                  <a:lnTo>
                    <a:pt x="17" y="238"/>
                  </a:lnTo>
                  <a:lnTo>
                    <a:pt x="25" y="246"/>
                  </a:lnTo>
                  <a:lnTo>
                    <a:pt x="31" y="257"/>
                  </a:lnTo>
                  <a:lnTo>
                    <a:pt x="36" y="271"/>
                  </a:lnTo>
                  <a:lnTo>
                    <a:pt x="39" y="288"/>
                  </a:lnTo>
                  <a:lnTo>
                    <a:pt x="39" y="288"/>
                  </a:lnTo>
                  <a:lnTo>
                    <a:pt x="45" y="336"/>
                  </a:lnTo>
                  <a:lnTo>
                    <a:pt x="50" y="359"/>
                  </a:lnTo>
                  <a:lnTo>
                    <a:pt x="54" y="372"/>
                  </a:lnTo>
                  <a:lnTo>
                    <a:pt x="59" y="384"/>
                  </a:lnTo>
                  <a:lnTo>
                    <a:pt x="59" y="384"/>
                  </a:lnTo>
                  <a:lnTo>
                    <a:pt x="67" y="400"/>
                  </a:lnTo>
                  <a:lnTo>
                    <a:pt x="74" y="412"/>
                  </a:lnTo>
                  <a:lnTo>
                    <a:pt x="85" y="424"/>
                  </a:lnTo>
                  <a:lnTo>
                    <a:pt x="98" y="435"/>
                  </a:lnTo>
                  <a:lnTo>
                    <a:pt x="112" y="443"/>
                  </a:lnTo>
                  <a:lnTo>
                    <a:pt x="129" y="449"/>
                  </a:lnTo>
                  <a:lnTo>
                    <a:pt x="148" y="452"/>
                  </a:lnTo>
                  <a:lnTo>
                    <a:pt x="168" y="454"/>
                  </a:lnTo>
                  <a:lnTo>
                    <a:pt x="168" y="454"/>
                  </a:lnTo>
                  <a:lnTo>
                    <a:pt x="188" y="454"/>
                  </a:lnTo>
                  <a:lnTo>
                    <a:pt x="210" y="452"/>
                  </a:lnTo>
                  <a:lnTo>
                    <a:pt x="233" y="451"/>
                  </a:lnTo>
                  <a:lnTo>
                    <a:pt x="255" y="451"/>
                  </a:lnTo>
                  <a:lnTo>
                    <a:pt x="278" y="452"/>
                  </a:lnTo>
                  <a:lnTo>
                    <a:pt x="289" y="454"/>
                  </a:lnTo>
                  <a:lnTo>
                    <a:pt x="298" y="457"/>
                  </a:lnTo>
                  <a:lnTo>
                    <a:pt x="309" y="460"/>
                  </a:lnTo>
                  <a:lnTo>
                    <a:pt x="317" y="465"/>
                  </a:lnTo>
                  <a:lnTo>
                    <a:pt x="326" y="471"/>
                  </a:lnTo>
                  <a:lnTo>
                    <a:pt x="332" y="479"/>
                  </a:lnTo>
                  <a:lnTo>
                    <a:pt x="332" y="479"/>
                  </a:lnTo>
                  <a:lnTo>
                    <a:pt x="346" y="496"/>
                  </a:lnTo>
                  <a:lnTo>
                    <a:pt x="359" y="514"/>
                  </a:lnTo>
                  <a:lnTo>
                    <a:pt x="379" y="545"/>
                  </a:lnTo>
                  <a:lnTo>
                    <a:pt x="379" y="545"/>
                  </a:lnTo>
                  <a:lnTo>
                    <a:pt x="382" y="552"/>
                  </a:lnTo>
                  <a:lnTo>
                    <a:pt x="384" y="556"/>
                  </a:lnTo>
                  <a:lnTo>
                    <a:pt x="384" y="563"/>
                  </a:lnTo>
                  <a:lnTo>
                    <a:pt x="382" y="569"/>
                  </a:lnTo>
                  <a:lnTo>
                    <a:pt x="382" y="569"/>
                  </a:lnTo>
                  <a:lnTo>
                    <a:pt x="353" y="654"/>
                  </a:lnTo>
                  <a:lnTo>
                    <a:pt x="61" y="654"/>
                  </a:lnTo>
                  <a:lnTo>
                    <a:pt x="61" y="772"/>
                  </a:lnTo>
                  <a:lnTo>
                    <a:pt x="61" y="772"/>
                  </a:lnTo>
                  <a:close/>
                  <a:moveTo>
                    <a:pt x="353" y="654"/>
                  </a:moveTo>
                  <a:lnTo>
                    <a:pt x="401" y="654"/>
                  </a:lnTo>
                  <a:lnTo>
                    <a:pt x="401" y="656"/>
                  </a:lnTo>
                  <a:lnTo>
                    <a:pt x="353" y="6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50">
              <a:extLst>
                <a:ext uri="{FF2B5EF4-FFF2-40B4-BE49-F238E27FC236}">
                  <a16:creationId xmlns:a16="http://schemas.microsoft.com/office/drawing/2014/main" id="{383352D6-ACA9-462B-8520-B509AD4F91DF}"/>
                </a:ext>
              </a:extLst>
            </p:cNvPr>
            <p:cNvSpPr>
              <a:spLocks/>
            </p:cNvSpPr>
            <p:nvPr/>
          </p:nvSpPr>
          <p:spPr bwMode="auto">
            <a:xfrm>
              <a:off x="4098925" y="3154363"/>
              <a:ext cx="254000" cy="236538"/>
            </a:xfrm>
            <a:custGeom>
              <a:avLst/>
              <a:gdLst>
                <a:gd name="T0" fmla="*/ 208 w 318"/>
                <a:gd name="T1" fmla="*/ 18 h 298"/>
                <a:gd name="T2" fmla="*/ 208 w 318"/>
                <a:gd name="T3" fmla="*/ 68 h 298"/>
                <a:gd name="T4" fmla="*/ 314 w 318"/>
                <a:gd name="T5" fmla="*/ 68 h 298"/>
                <a:gd name="T6" fmla="*/ 314 w 318"/>
                <a:gd name="T7" fmla="*/ 68 h 298"/>
                <a:gd name="T8" fmla="*/ 315 w 318"/>
                <a:gd name="T9" fmla="*/ 70 h 298"/>
                <a:gd name="T10" fmla="*/ 317 w 318"/>
                <a:gd name="T11" fmla="*/ 70 h 298"/>
                <a:gd name="T12" fmla="*/ 318 w 318"/>
                <a:gd name="T13" fmla="*/ 74 h 298"/>
                <a:gd name="T14" fmla="*/ 318 w 318"/>
                <a:gd name="T15" fmla="*/ 112 h 298"/>
                <a:gd name="T16" fmla="*/ 318 w 318"/>
                <a:gd name="T17" fmla="*/ 112 h 298"/>
                <a:gd name="T18" fmla="*/ 317 w 318"/>
                <a:gd name="T19" fmla="*/ 116 h 298"/>
                <a:gd name="T20" fmla="*/ 315 w 318"/>
                <a:gd name="T21" fmla="*/ 118 h 298"/>
                <a:gd name="T22" fmla="*/ 314 w 318"/>
                <a:gd name="T23" fmla="*/ 118 h 298"/>
                <a:gd name="T24" fmla="*/ 208 w 318"/>
                <a:gd name="T25" fmla="*/ 118 h 298"/>
                <a:gd name="T26" fmla="*/ 208 w 318"/>
                <a:gd name="T27" fmla="*/ 178 h 298"/>
                <a:gd name="T28" fmla="*/ 314 w 318"/>
                <a:gd name="T29" fmla="*/ 178 h 298"/>
                <a:gd name="T30" fmla="*/ 314 w 318"/>
                <a:gd name="T31" fmla="*/ 178 h 298"/>
                <a:gd name="T32" fmla="*/ 315 w 318"/>
                <a:gd name="T33" fmla="*/ 180 h 298"/>
                <a:gd name="T34" fmla="*/ 317 w 318"/>
                <a:gd name="T35" fmla="*/ 181 h 298"/>
                <a:gd name="T36" fmla="*/ 318 w 318"/>
                <a:gd name="T37" fmla="*/ 185 h 298"/>
                <a:gd name="T38" fmla="*/ 318 w 318"/>
                <a:gd name="T39" fmla="*/ 222 h 298"/>
                <a:gd name="T40" fmla="*/ 318 w 318"/>
                <a:gd name="T41" fmla="*/ 222 h 298"/>
                <a:gd name="T42" fmla="*/ 317 w 318"/>
                <a:gd name="T43" fmla="*/ 226 h 298"/>
                <a:gd name="T44" fmla="*/ 315 w 318"/>
                <a:gd name="T45" fmla="*/ 228 h 298"/>
                <a:gd name="T46" fmla="*/ 314 w 318"/>
                <a:gd name="T47" fmla="*/ 228 h 298"/>
                <a:gd name="T48" fmla="*/ 208 w 318"/>
                <a:gd name="T49" fmla="*/ 228 h 298"/>
                <a:gd name="T50" fmla="*/ 208 w 318"/>
                <a:gd name="T51" fmla="*/ 279 h 298"/>
                <a:gd name="T52" fmla="*/ 208 w 318"/>
                <a:gd name="T53" fmla="*/ 289 h 298"/>
                <a:gd name="T54" fmla="*/ 208 w 318"/>
                <a:gd name="T55" fmla="*/ 289 h 298"/>
                <a:gd name="T56" fmla="*/ 207 w 318"/>
                <a:gd name="T57" fmla="*/ 292 h 298"/>
                <a:gd name="T58" fmla="*/ 205 w 318"/>
                <a:gd name="T59" fmla="*/ 295 h 298"/>
                <a:gd name="T60" fmla="*/ 202 w 318"/>
                <a:gd name="T61" fmla="*/ 296 h 298"/>
                <a:gd name="T62" fmla="*/ 199 w 318"/>
                <a:gd name="T63" fmla="*/ 298 h 298"/>
                <a:gd name="T64" fmla="*/ 169 w 318"/>
                <a:gd name="T65" fmla="*/ 298 h 298"/>
                <a:gd name="T66" fmla="*/ 169 w 318"/>
                <a:gd name="T67" fmla="*/ 298 h 298"/>
                <a:gd name="T68" fmla="*/ 165 w 318"/>
                <a:gd name="T69" fmla="*/ 296 h 298"/>
                <a:gd name="T70" fmla="*/ 163 w 318"/>
                <a:gd name="T71" fmla="*/ 295 h 298"/>
                <a:gd name="T72" fmla="*/ 160 w 318"/>
                <a:gd name="T73" fmla="*/ 292 h 298"/>
                <a:gd name="T74" fmla="*/ 160 w 318"/>
                <a:gd name="T75" fmla="*/ 289 h 298"/>
                <a:gd name="T76" fmla="*/ 160 w 318"/>
                <a:gd name="T77" fmla="*/ 275 h 298"/>
                <a:gd name="T78" fmla="*/ 0 w 318"/>
                <a:gd name="T79" fmla="*/ 209 h 298"/>
                <a:gd name="T80" fmla="*/ 0 w 318"/>
                <a:gd name="T81" fmla="*/ 87 h 298"/>
                <a:gd name="T82" fmla="*/ 160 w 318"/>
                <a:gd name="T83" fmla="*/ 23 h 298"/>
                <a:gd name="T84" fmla="*/ 160 w 318"/>
                <a:gd name="T85" fmla="*/ 9 h 298"/>
                <a:gd name="T86" fmla="*/ 160 w 318"/>
                <a:gd name="T87" fmla="*/ 9 h 298"/>
                <a:gd name="T88" fmla="*/ 160 w 318"/>
                <a:gd name="T89" fmla="*/ 6 h 298"/>
                <a:gd name="T90" fmla="*/ 163 w 318"/>
                <a:gd name="T91" fmla="*/ 3 h 298"/>
                <a:gd name="T92" fmla="*/ 165 w 318"/>
                <a:gd name="T93" fmla="*/ 1 h 298"/>
                <a:gd name="T94" fmla="*/ 169 w 318"/>
                <a:gd name="T95" fmla="*/ 0 h 298"/>
                <a:gd name="T96" fmla="*/ 199 w 318"/>
                <a:gd name="T97" fmla="*/ 0 h 298"/>
                <a:gd name="T98" fmla="*/ 199 w 318"/>
                <a:gd name="T99" fmla="*/ 0 h 298"/>
                <a:gd name="T100" fmla="*/ 202 w 318"/>
                <a:gd name="T101" fmla="*/ 1 h 298"/>
                <a:gd name="T102" fmla="*/ 205 w 318"/>
                <a:gd name="T103" fmla="*/ 3 h 298"/>
                <a:gd name="T104" fmla="*/ 207 w 318"/>
                <a:gd name="T105" fmla="*/ 6 h 298"/>
                <a:gd name="T106" fmla="*/ 208 w 318"/>
                <a:gd name="T107" fmla="*/ 9 h 298"/>
                <a:gd name="T108" fmla="*/ 208 w 318"/>
                <a:gd name="T109" fmla="*/ 18 h 298"/>
                <a:gd name="T110" fmla="*/ 208 w 318"/>
                <a:gd name="T111" fmla="*/ 1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8" h="298">
                  <a:moveTo>
                    <a:pt x="208" y="18"/>
                  </a:moveTo>
                  <a:lnTo>
                    <a:pt x="208" y="68"/>
                  </a:lnTo>
                  <a:lnTo>
                    <a:pt x="314" y="68"/>
                  </a:lnTo>
                  <a:lnTo>
                    <a:pt x="314" y="68"/>
                  </a:lnTo>
                  <a:lnTo>
                    <a:pt x="315" y="70"/>
                  </a:lnTo>
                  <a:lnTo>
                    <a:pt x="317" y="70"/>
                  </a:lnTo>
                  <a:lnTo>
                    <a:pt x="318" y="74"/>
                  </a:lnTo>
                  <a:lnTo>
                    <a:pt x="318" y="112"/>
                  </a:lnTo>
                  <a:lnTo>
                    <a:pt x="318" y="112"/>
                  </a:lnTo>
                  <a:lnTo>
                    <a:pt x="317" y="116"/>
                  </a:lnTo>
                  <a:lnTo>
                    <a:pt x="315" y="118"/>
                  </a:lnTo>
                  <a:lnTo>
                    <a:pt x="314" y="118"/>
                  </a:lnTo>
                  <a:lnTo>
                    <a:pt x="208" y="118"/>
                  </a:lnTo>
                  <a:lnTo>
                    <a:pt x="208" y="178"/>
                  </a:lnTo>
                  <a:lnTo>
                    <a:pt x="314" y="178"/>
                  </a:lnTo>
                  <a:lnTo>
                    <a:pt x="314" y="178"/>
                  </a:lnTo>
                  <a:lnTo>
                    <a:pt x="315" y="180"/>
                  </a:lnTo>
                  <a:lnTo>
                    <a:pt x="317" y="181"/>
                  </a:lnTo>
                  <a:lnTo>
                    <a:pt x="318" y="185"/>
                  </a:lnTo>
                  <a:lnTo>
                    <a:pt x="318" y="222"/>
                  </a:lnTo>
                  <a:lnTo>
                    <a:pt x="318" y="222"/>
                  </a:lnTo>
                  <a:lnTo>
                    <a:pt x="317" y="226"/>
                  </a:lnTo>
                  <a:lnTo>
                    <a:pt x="315" y="228"/>
                  </a:lnTo>
                  <a:lnTo>
                    <a:pt x="314" y="228"/>
                  </a:lnTo>
                  <a:lnTo>
                    <a:pt x="208" y="228"/>
                  </a:lnTo>
                  <a:lnTo>
                    <a:pt x="208" y="279"/>
                  </a:lnTo>
                  <a:lnTo>
                    <a:pt x="208" y="289"/>
                  </a:lnTo>
                  <a:lnTo>
                    <a:pt x="208" y="289"/>
                  </a:lnTo>
                  <a:lnTo>
                    <a:pt x="207" y="292"/>
                  </a:lnTo>
                  <a:lnTo>
                    <a:pt x="205" y="295"/>
                  </a:lnTo>
                  <a:lnTo>
                    <a:pt x="202" y="296"/>
                  </a:lnTo>
                  <a:lnTo>
                    <a:pt x="199" y="298"/>
                  </a:lnTo>
                  <a:lnTo>
                    <a:pt x="169" y="298"/>
                  </a:lnTo>
                  <a:lnTo>
                    <a:pt x="169" y="298"/>
                  </a:lnTo>
                  <a:lnTo>
                    <a:pt x="165" y="296"/>
                  </a:lnTo>
                  <a:lnTo>
                    <a:pt x="163" y="295"/>
                  </a:lnTo>
                  <a:lnTo>
                    <a:pt x="160" y="292"/>
                  </a:lnTo>
                  <a:lnTo>
                    <a:pt x="160" y="289"/>
                  </a:lnTo>
                  <a:lnTo>
                    <a:pt x="160" y="275"/>
                  </a:lnTo>
                  <a:lnTo>
                    <a:pt x="0" y="209"/>
                  </a:lnTo>
                  <a:lnTo>
                    <a:pt x="0" y="87"/>
                  </a:lnTo>
                  <a:lnTo>
                    <a:pt x="160" y="23"/>
                  </a:lnTo>
                  <a:lnTo>
                    <a:pt x="160" y="9"/>
                  </a:lnTo>
                  <a:lnTo>
                    <a:pt x="160" y="9"/>
                  </a:lnTo>
                  <a:lnTo>
                    <a:pt x="160" y="6"/>
                  </a:lnTo>
                  <a:lnTo>
                    <a:pt x="163" y="3"/>
                  </a:lnTo>
                  <a:lnTo>
                    <a:pt x="165" y="1"/>
                  </a:lnTo>
                  <a:lnTo>
                    <a:pt x="169" y="0"/>
                  </a:lnTo>
                  <a:lnTo>
                    <a:pt x="199" y="0"/>
                  </a:lnTo>
                  <a:lnTo>
                    <a:pt x="199" y="0"/>
                  </a:lnTo>
                  <a:lnTo>
                    <a:pt x="202" y="1"/>
                  </a:lnTo>
                  <a:lnTo>
                    <a:pt x="205" y="3"/>
                  </a:lnTo>
                  <a:lnTo>
                    <a:pt x="207" y="6"/>
                  </a:lnTo>
                  <a:lnTo>
                    <a:pt x="208" y="9"/>
                  </a:lnTo>
                  <a:lnTo>
                    <a:pt x="208" y="18"/>
                  </a:lnTo>
                  <a:lnTo>
                    <a:pt x="20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23" name="Grafika 22" descr="Odtwórz">
            <a:extLst>
              <a:ext uri="{FF2B5EF4-FFF2-40B4-BE49-F238E27FC236}">
                <a16:creationId xmlns:a16="http://schemas.microsoft.com/office/drawing/2014/main" id="{15DCA1C2-8FF2-469A-9832-956ED25C7551}"/>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59" y="2674309"/>
            <a:ext cx="553833" cy="553833"/>
          </a:xfrm>
          <a:prstGeom prst="rect">
            <a:avLst/>
          </a:prstGeom>
        </p:spPr>
      </p:pic>
    </p:spTree>
    <p:extLst>
      <p:ext uri="{BB962C8B-B14F-4D97-AF65-F5344CB8AC3E}">
        <p14:creationId xmlns:p14="http://schemas.microsoft.com/office/powerpoint/2010/main" val="1316140932"/>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Wykres 6">
            <a:extLst>
              <a:ext uri="{FF2B5EF4-FFF2-40B4-BE49-F238E27FC236}">
                <a16:creationId xmlns:a16="http://schemas.microsoft.com/office/drawing/2014/main" id="{B5369EA8-9335-4A81-BEE4-3C045C88E2B0}"/>
              </a:ext>
            </a:extLst>
          </p:cNvPr>
          <p:cNvGraphicFramePr/>
          <p:nvPr>
            <p:extLst>
              <p:ext uri="{D42A27DB-BD31-4B8C-83A1-F6EECF244321}">
                <p14:modId xmlns:p14="http://schemas.microsoft.com/office/powerpoint/2010/main" val="2486695547"/>
              </p:ext>
            </p:extLst>
          </p:nvPr>
        </p:nvGraphicFramePr>
        <p:xfrm>
          <a:off x="281933" y="2682206"/>
          <a:ext cx="8199183" cy="1773378"/>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Oszczędzanie energii w domu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P22. Czy oszczędza Pan(i) energię w domu? Jeśli tak, to w jaki sposób?</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wykształcenie: podstawowe, gimnazjalne n=21, zasadnicze zawodowe n=102, średnie n=355, wyższe n=536.</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4" name="pole tekstowe 3">
            <a:extLst>
              <a:ext uri="{FF2B5EF4-FFF2-40B4-BE49-F238E27FC236}">
                <a16:creationId xmlns:a16="http://schemas.microsoft.com/office/drawing/2014/main" id="{C68482FC-EC48-4098-AE31-F233BCA9F8B1}"/>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22" name="Wykres 21">
            <a:extLst>
              <a:ext uri="{FF2B5EF4-FFF2-40B4-BE49-F238E27FC236}">
                <a16:creationId xmlns:a16="http://schemas.microsoft.com/office/drawing/2014/main" id="{4DF205CF-9FA2-483D-B90B-495A04B9390A}"/>
              </a:ext>
            </a:extLst>
          </p:cNvPr>
          <p:cNvGraphicFramePr/>
          <p:nvPr>
            <p:extLst>
              <p:ext uri="{D42A27DB-BD31-4B8C-83A1-F6EECF244321}">
                <p14:modId xmlns:p14="http://schemas.microsoft.com/office/powerpoint/2010/main" val="718494606"/>
              </p:ext>
            </p:extLst>
          </p:nvPr>
        </p:nvGraphicFramePr>
        <p:xfrm>
          <a:off x="281934" y="1396423"/>
          <a:ext cx="8199183" cy="177337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4" name="Tabela 212">
            <a:extLst>
              <a:ext uri="{FF2B5EF4-FFF2-40B4-BE49-F238E27FC236}">
                <a16:creationId xmlns:a16="http://schemas.microsoft.com/office/drawing/2014/main" id="{049A3716-EB5A-4661-8099-6E063A97C35D}"/>
              </a:ext>
            </a:extLst>
          </p:cNvPr>
          <p:cNvGraphicFramePr>
            <a:graphicFrameLocks noGrp="1"/>
          </p:cNvGraphicFramePr>
          <p:nvPr>
            <p:extLst>
              <p:ext uri="{D42A27DB-BD31-4B8C-83A1-F6EECF244321}">
                <p14:modId xmlns:p14="http://schemas.microsoft.com/office/powerpoint/2010/main" val="3442932078"/>
              </p:ext>
            </p:extLst>
          </p:nvPr>
        </p:nvGraphicFramePr>
        <p:xfrm>
          <a:off x="611282" y="3220984"/>
          <a:ext cx="7869833" cy="853258"/>
        </p:xfrm>
        <a:graphic>
          <a:graphicData uri="http://schemas.openxmlformats.org/drawingml/2006/table">
            <a:tbl>
              <a:tblPr firstRow="1" bandRow="1">
                <a:tableStyleId>{5C22544A-7EE6-4342-B048-85BDC9FD1C3A}</a:tableStyleId>
              </a:tblPr>
              <a:tblGrid>
                <a:gridCol w="992592">
                  <a:extLst>
                    <a:ext uri="{9D8B030D-6E8A-4147-A177-3AD203B41FA5}">
                      <a16:colId xmlns:a16="http://schemas.microsoft.com/office/drawing/2014/main" val="2020587659"/>
                    </a:ext>
                  </a:extLst>
                </a:gridCol>
                <a:gridCol w="1063491">
                  <a:extLst>
                    <a:ext uri="{9D8B030D-6E8A-4147-A177-3AD203B41FA5}">
                      <a16:colId xmlns:a16="http://schemas.microsoft.com/office/drawing/2014/main" val="1093521556"/>
                    </a:ext>
                  </a:extLst>
                </a:gridCol>
                <a:gridCol w="1063491">
                  <a:extLst>
                    <a:ext uri="{9D8B030D-6E8A-4147-A177-3AD203B41FA5}">
                      <a16:colId xmlns:a16="http://schemas.microsoft.com/office/drawing/2014/main" val="3194877113"/>
                    </a:ext>
                  </a:extLst>
                </a:gridCol>
                <a:gridCol w="850688">
                  <a:extLst>
                    <a:ext uri="{9D8B030D-6E8A-4147-A177-3AD203B41FA5}">
                      <a16:colId xmlns:a16="http://schemas.microsoft.com/office/drawing/2014/main" val="1540738301"/>
                    </a:ext>
                  </a:extLst>
                </a:gridCol>
                <a:gridCol w="957117">
                  <a:extLst>
                    <a:ext uri="{9D8B030D-6E8A-4147-A177-3AD203B41FA5}">
                      <a16:colId xmlns:a16="http://schemas.microsoft.com/office/drawing/2014/main" val="1572455323"/>
                    </a:ext>
                  </a:extLst>
                </a:gridCol>
                <a:gridCol w="957117">
                  <a:extLst>
                    <a:ext uri="{9D8B030D-6E8A-4147-A177-3AD203B41FA5}">
                      <a16:colId xmlns:a16="http://schemas.microsoft.com/office/drawing/2014/main" val="215650592"/>
                    </a:ext>
                  </a:extLst>
                </a:gridCol>
                <a:gridCol w="957117">
                  <a:extLst>
                    <a:ext uri="{9D8B030D-6E8A-4147-A177-3AD203B41FA5}">
                      <a16:colId xmlns:a16="http://schemas.microsoft.com/office/drawing/2014/main" val="2030503838"/>
                    </a:ext>
                  </a:extLst>
                </a:gridCol>
                <a:gridCol w="1028220">
                  <a:extLst>
                    <a:ext uri="{9D8B030D-6E8A-4147-A177-3AD203B41FA5}">
                      <a16:colId xmlns:a16="http://schemas.microsoft.com/office/drawing/2014/main" val="342230718"/>
                    </a:ext>
                  </a:extLst>
                </a:gridCol>
              </a:tblGrid>
              <a:tr h="853258">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gaszenie świateł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 nieużywanych pomieszczeniach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stosowanie energooszczędnych źródeł światła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zakup energooszczędnych urządzeń gospodarstwa domowego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unikanie trybu czuwania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("stand by")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 urządzeniach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instalacja systemów do pozyskiwania energii ze źródeł odnawialnych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przykręcanie kaloryferów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wyłączanie nieużywanych sprzętów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termomodernizacja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pSp>
        <p:nvGrpSpPr>
          <p:cNvPr id="81" name="Grupa 80">
            <a:extLst>
              <a:ext uri="{FF2B5EF4-FFF2-40B4-BE49-F238E27FC236}">
                <a16:creationId xmlns:a16="http://schemas.microsoft.com/office/drawing/2014/main" id="{310D32D9-6BC9-4312-9F5E-651A06941A2A}"/>
              </a:ext>
            </a:extLst>
          </p:cNvPr>
          <p:cNvGrpSpPr/>
          <p:nvPr/>
        </p:nvGrpSpPr>
        <p:grpSpPr>
          <a:xfrm>
            <a:off x="5421452" y="1381049"/>
            <a:ext cx="773832" cy="253916"/>
            <a:chOff x="2883006" y="1212625"/>
            <a:chExt cx="773832" cy="253916"/>
          </a:xfrm>
        </p:grpSpPr>
        <p:sp>
          <p:nvSpPr>
            <p:cNvPr id="82" name="pole tekstowe 81">
              <a:extLst>
                <a:ext uri="{FF2B5EF4-FFF2-40B4-BE49-F238E27FC236}">
                  <a16:creationId xmlns:a16="http://schemas.microsoft.com/office/drawing/2014/main" id="{AFA1C4AC-76C0-408B-9BAD-A9BAF806D3A7}"/>
                </a:ext>
              </a:extLst>
            </p:cNvPr>
            <p:cNvSpPr txBox="1"/>
            <p:nvPr/>
          </p:nvSpPr>
          <p:spPr>
            <a:xfrm>
              <a:off x="2883006" y="1212625"/>
              <a:ext cx="773832" cy="253916"/>
            </a:xfrm>
            <a:prstGeom prst="rect">
              <a:avLst/>
            </a:prstGeom>
            <a:noFill/>
          </p:spPr>
          <p:txBody>
            <a:bodyPr wrap="square">
              <a:spAutoFit/>
            </a:bodyPr>
            <a:lstStyle/>
            <a:p>
              <a:pPr algn="ctr"/>
              <a:r>
                <a:rPr lang="pl-PL" sz="1050" b="1" i="0" u="none" strike="noStrike">
                  <a:solidFill>
                    <a:schemeClr val="tx1"/>
                  </a:solidFill>
                  <a:effectLst/>
                  <a:latin typeface="+mj-lt"/>
                </a:rPr>
                <a:t>Ogółem</a:t>
              </a:r>
              <a:endParaRPr lang="pl-PL" sz="1050" b="1">
                <a:latin typeface="+mj-lt"/>
              </a:endParaRPr>
            </a:p>
          </p:txBody>
        </p:sp>
        <p:sp>
          <p:nvSpPr>
            <p:cNvPr id="83" name="Prostokąt 82">
              <a:extLst>
                <a:ext uri="{FF2B5EF4-FFF2-40B4-BE49-F238E27FC236}">
                  <a16:creationId xmlns:a16="http://schemas.microsoft.com/office/drawing/2014/main" id="{8B23DF21-0327-4A15-A9D6-6E6FF56852B2}"/>
                </a:ext>
              </a:extLst>
            </p:cNvPr>
            <p:cNvSpPr/>
            <p:nvPr/>
          </p:nvSpPr>
          <p:spPr>
            <a:xfrm rot="16200000">
              <a:off x="2891079" y="1295384"/>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pSp>
      <p:grpSp>
        <p:nvGrpSpPr>
          <p:cNvPr id="84" name="Grupa 83">
            <a:extLst>
              <a:ext uri="{FF2B5EF4-FFF2-40B4-BE49-F238E27FC236}">
                <a16:creationId xmlns:a16="http://schemas.microsoft.com/office/drawing/2014/main" id="{D646393F-7CD6-4AB6-87B0-1E3E9E7FB80E}"/>
              </a:ext>
            </a:extLst>
          </p:cNvPr>
          <p:cNvGrpSpPr/>
          <p:nvPr/>
        </p:nvGrpSpPr>
        <p:grpSpPr>
          <a:xfrm>
            <a:off x="6246402" y="1274695"/>
            <a:ext cx="1822888" cy="663176"/>
            <a:chOff x="7219059" y="1423626"/>
            <a:chExt cx="1822888" cy="663176"/>
          </a:xfrm>
        </p:grpSpPr>
        <p:sp>
          <p:nvSpPr>
            <p:cNvPr id="85" name="pole tekstowe 84">
              <a:extLst>
                <a:ext uri="{FF2B5EF4-FFF2-40B4-BE49-F238E27FC236}">
                  <a16:creationId xmlns:a16="http://schemas.microsoft.com/office/drawing/2014/main" id="{CE5BBC60-39CE-456E-9194-06C97442C064}"/>
                </a:ext>
              </a:extLst>
            </p:cNvPr>
            <p:cNvSpPr txBox="1"/>
            <p:nvPr/>
          </p:nvSpPr>
          <p:spPr>
            <a:xfrm>
              <a:off x="7248444" y="1423626"/>
              <a:ext cx="1793503" cy="246221"/>
            </a:xfrm>
            <a:prstGeom prst="rect">
              <a:avLst/>
            </a:prstGeom>
            <a:noFill/>
          </p:spPr>
          <p:txBody>
            <a:bodyPr wrap="square" rtlCol="0">
              <a:spAutoFit/>
            </a:bodyPr>
            <a:lstStyle/>
            <a:p>
              <a:r>
                <a:rPr lang="pl-PL" sz="1000"/>
                <a:t>Podstawowe, gimnazjalne*</a:t>
              </a:r>
            </a:p>
          </p:txBody>
        </p:sp>
        <p:sp>
          <p:nvSpPr>
            <p:cNvPr id="86" name="Prostokąt 85">
              <a:extLst>
                <a:ext uri="{FF2B5EF4-FFF2-40B4-BE49-F238E27FC236}">
                  <a16:creationId xmlns:a16="http://schemas.microsoft.com/office/drawing/2014/main" id="{D633A87E-7C30-4C55-85F3-24A769382D1C}"/>
                </a:ext>
              </a:extLst>
            </p:cNvPr>
            <p:cNvSpPr/>
            <p:nvPr/>
          </p:nvSpPr>
          <p:spPr>
            <a:xfrm rot="16200000">
              <a:off x="7216411" y="1489339"/>
              <a:ext cx="83119" cy="77824"/>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endParaRPr>
            </a:p>
          </p:txBody>
        </p:sp>
        <p:sp>
          <p:nvSpPr>
            <p:cNvPr id="87" name="Prostokąt 86">
              <a:extLst>
                <a:ext uri="{FF2B5EF4-FFF2-40B4-BE49-F238E27FC236}">
                  <a16:creationId xmlns:a16="http://schemas.microsoft.com/office/drawing/2014/main" id="{61C4C321-9610-4E5D-9DAA-EF59105766E8}"/>
                </a:ext>
              </a:extLst>
            </p:cNvPr>
            <p:cNvSpPr/>
            <p:nvPr/>
          </p:nvSpPr>
          <p:spPr>
            <a:xfrm rot="16200000">
              <a:off x="7216413" y="1629168"/>
              <a:ext cx="83119" cy="7782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endParaRPr>
            </a:p>
          </p:txBody>
        </p:sp>
        <p:sp>
          <p:nvSpPr>
            <p:cNvPr id="88" name="Prostokąt 87">
              <a:extLst>
                <a:ext uri="{FF2B5EF4-FFF2-40B4-BE49-F238E27FC236}">
                  <a16:creationId xmlns:a16="http://schemas.microsoft.com/office/drawing/2014/main" id="{BED7F546-7B5D-4AD0-90E7-0B4DB855B7BD}"/>
                </a:ext>
              </a:extLst>
            </p:cNvPr>
            <p:cNvSpPr/>
            <p:nvPr/>
          </p:nvSpPr>
          <p:spPr>
            <a:xfrm rot="16200000">
              <a:off x="7216414" y="1766515"/>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endParaRPr>
            </a:p>
          </p:txBody>
        </p:sp>
        <p:sp>
          <p:nvSpPr>
            <p:cNvPr id="89" name="pole tekstowe 88">
              <a:extLst>
                <a:ext uri="{FF2B5EF4-FFF2-40B4-BE49-F238E27FC236}">
                  <a16:creationId xmlns:a16="http://schemas.microsoft.com/office/drawing/2014/main" id="{150E4B77-604D-4F63-93B5-FAC69F76C93C}"/>
                </a:ext>
              </a:extLst>
            </p:cNvPr>
            <p:cNvSpPr txBox="1"/>
            <p:nvPr/>
          </p:nvSpPr>
          <p:spPr>
            <a:xfrm>
              <a:off x="7248444" y="1572055"/>
              <a:ext cx="1793503" cy="246221"/>
            </a:xfrm>
            <a:prstGeom prst="rect">
              <a:avLst/>
            </a:prstGeom>
            <a:noFill/>
          </p:spPr>
          <p:txBody>
            <a:bodyPr wrap="square" rtlCol="0">
              <a:spAutoFit/>
            </a:bodyPr>
            <a:lstStyle/>
            <a:p>
              <a:r>
                <a:rPr lang="pl-PL" sz="1000"/>
                <a:t>Zasadnicze zawodowe</a:t>
              </a:r>
            </a:p>
          </p:txBody>
        </p:sp>
        <p:sp>
          <p:nvSpPr>
            <p:cNvPr id="90" name="pole tekstowe 89">
              <a:extLst>
                <a:ext uri="{FF2B5EF4-FFF2-40B4-BE49-F238E27FC236}">
                  <a16:creationId xmlns:a16="http://schemas.microsoft.com/office/drawing/2014/main" id="{4BFF0947-6EC9-44B8-8510-D7F683342678}"/>
                </a:ext>
              </a:extLst>
            </p:cNvPr>
            <p:cNvSpPr txBox="1"/>
            <p:nvPr/>
          </p:nvSpPr>
          <p:spPr>
            <a:xfrm>
              <a:off x="7248444" y="1707230"/>
              <a:ext cx="1793503" cy="246221"/>
            </a:xfrm>
            <a:prstGeom prst="rect">
              <a:avLst/>
            </a:prstGeom>
            <a:noFill/>
          </p:spPr>
          <p:txBody>
            <a:bodyPr wrap="square" rtlCol="0">
              <a:spAutoFit/>
            </a:bodyPr>
            <a:lstStyle/>
            <a:p>
              <a:r>
                <a:rPr lang="pl-PL" sz="1000"/>
                <a:t>Średnie</a:t>
              </a:r>
            </a:p>
          </p:txBody>
        </p:sp>
        <p:sp>
          <p:nvSpPr>
            <p:cNvPr id="91" name="pole tekstowe 90">
              <a:extLst>
                <a:ext uri="{FF2B5EF4-FFF2-40B4-BE49-F238E27FC236}">
                  <a16:creationId xmlns:a16="http://schemas.microsoft.com/office/drawing/2014/main" id="{1775A851-375A-48F5-B567-83EA4F4BEBCF}"/>
                </a:ext>
              </a:extLst>
            </p:cNvPr>
            <p:cNvSpPr txBox="1"/>
            <p:nvPr/>
          </p:nvSpPr>
          <p:spPr>
            <a:xfrm>
              <a:off x="7248444" y="1840581"/>
              <a:ext cx="1793503" cy="246221"/>
            </a:xfrm>
            <a:prstGeom prst="rect">
              <a:avLst/>
            </a:prstGeom>
            <a:noFill/>
          </p:spPr>
          <p:txBody>
            <a:bodyPr wrap="square" rtlCol="0">
              <a:spAutoFit/>
            </a:bodyPr>
            <a:lstStyle/>
            <a:p>
              <a:r>
                <a:rPr lang="pl-PL" sz="1000"/>
                <a:t>Wyższe</a:t>
              </a:r>
            </a:p>
          </p:txBody>
        </p:sp>
        <p:sp>
          <p:nvSpPr>
            <p:cNvPr id="92" name="Prostokąt 91">
              <a:extLst>
                <a:ext uri="{FF2B5EF4-FFF2-40B4-BE49-F238E27FC236}">
                  <a16:creationId xmlns:a16="http://schemas.microsoft.com/office/drawing/2014/main" id="{A108DCEE-99C4-4CA2-B24D-7A8ED8F95536}"/>
                </a:ext>
              </a:extLst>
            </p:cNvPr>
            <p:cNvSpPr/>
            <p:nvPr/>
          </p:nvSpPr>
          <p:spPr>
            <a:xfrm rot="16200000">
              <a:off x="7216411" y="1899866"/>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endParaRPr>
            </a:p>
          </p:txBody>
        </p:sp>
      </p:grpSp>
      <p:grpSp>
        <p:nvGrpSpPr>
          <p:cNvPr id="93" name="Grafika 6" descr="Czapka ukończenia szkoły">
            <a:extLst>
              <a:ext uri="{FF2B5EF4-FFF2-40B4-BE49-F238E27FC236}">
                <a16:creationId xmlns:a16="http://schemas.microsoft.com/office/drawing/2014/main" id="{D8668F41-BF7E-4283-9EB1-6455B22EE335}"/>
              </a:ext>
            </a:extLst>
          </p:cNvPr>
          <p:cNvGrpSpPr/>
          <p:nvPr/>
        </p:nvGrpSpPr>
        <p:grpSpPr>
          <a:xfrm>
            <a:off x="7810454" y="1057275"/>
            <a:ext cx="914400" cy="914400"/>
            <a:chOff x="4114800" y="2971800"/>
            <a:chExt cx="914400" cy="914400"/>
          </a:xfrm>
        </p:grpSpPr>
        <p:sp>
          <p:nvSpPr>
            <p:cNvPr id="94" name="Dowolny kształt: kształt 93">
              <a:extLst>
                <a:ext uri="{FF2B5EF4-FFF2-40B4-BE49-F238E27FC236}">
                  <a16:creationId xmlns:a16="http://schemas.microsoft.com/office/drawing/2014/main" id="{23D62D08-4B48-401F-A2CD-625BF7446121}"/>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chemeClr val="accent2">
                <a:lumMod val="50000"/>
              </a:schemeClr>
            </a:solidFill>
            <a:ln w="9525" cap="flat">
              <a:noFill/>
              <a:prstDash val="solid"/>
              <a:miter/>
            </a:ln>
          </p:spPr>
          <p:txBody>
            <a:bodyPr rtlCol="0" anchor="ctr"/>
            <a:lstStyle/>
            <a:p>
              <a:endParaRPr lang="pl-PL"/>
            </a:p>
          </p:txBody>
        </p:sp>
        <p:sp>
          <p:nvSpPr>
            <p:cNvPr id="95" name="Dowolny kształt: kształt 94">
              <a:extLst>
                <a:ext uri="{FF2B5EF4-FFF2-40B4-BE49-F238E27FC236}">
                  <a16:creationId xmlns:a16="http://schemas.microsoft.com/office/drawing/2014/main" id="{73A1A148-E7C3-4875-B7BF-5760EFD58AC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chemeClr val="accent2"/>
            </a:solidFill>
            <a:ln w="9525" cap="flat">
              <a:noFill/>
              <a:prstDash val="solid"/>
              <a:miter/>
            </a:ln>
          </p:spPr>
          <p:txBody>
            <a:bodyPr rtlCol="0" anchor="ctr"/>
            <a:lstStyle/>
            <a:p>
              <a:endParaRPr lang="pl-PL"/>
            </a:p>
          </p:txBody>
        </p:sp>
      </p:grpSp>
      <p:graphicFrame>
        <p:nvGraphicFramePr>
          <p:cNvPr id="6" name="Tabela 212">
            <a:extLst>
              <a:ext uri="{FF2B5EF4-FFF2-40B4-BE49-F238E27FC236}">
                <a16:creationId xmlns:a16="http://schemas.microsoft.com/office/drawing/2014/main" id="{3D3EDA8A-230B-44A6-9966-10A38F11FCC8}"/>
              </a:ext>
            </a:extLst>
          </p:cNvPr>
          <p:cNvGraphicFramePr>
            <a:graphicFrameLocks noGrp="1"/>
          </p:cNvGraphicFramePr>
          <p:nvPr>
            <p:extLst>
              <p:ext uri="{D42A27DB-BD31-4B8C-83A1-F6EECF244321}">
                <p14:modId xmlns:p14="http://schemas.microsoft.com/office/powerpoint/2010/main" val="4277426459"/>
              </p:ext>
            </p:extLst>
          </p:nvPr>
        </p:nvGraphicFramePr>
        <p:xfrm>
          <a:off x="673933" y="4525268"/>
          <a:ext cx="7807184" cy="695325"/>
        </p:xfrm>
        <a:graphic>
          <a:graphicData uri="http://schemas.openxmlformats.org/drawingml/2006/table">
            <a:tbl>
              <a:tblPr firstRow="1" bandRow="1">
                <a:tableStyleId>{5C22544A-7EE6-4342-B048-85BDC9FD1C3A}</a:tableStyleId>
              </a:tblPr>
              <a:tblGrid>
                <a:gridCol w="975898">
                  <a:extLst>
                    <a:ext uri="{9D8B030D-6E8A-4147-A177-3AD203B41FA5}">
                      <a16:colId xmlns:a16="http://schemas.microsoft.com/office/drawing/2014/main" val="2020587659"/>
                    </a:ext>
                  </a:extLst>
                </a:gridCol>
                <a:gridCol w="975898">
                  <a:extLst>
                    <a:ext uri="{9D8B030D-6E8A-4147-A177-3AD203B41FA5}">
                      <a16:colId xmlns:a16="http://schemas.microsoft.com/office/drawing/2014/main" val="1093521556"/>
                    </a:ext>
                  </a:extLst>
                </a:gridCol>
                <a:gridCol w="975898">
                  <a:extLst>
                    <a:ext uri="{9D8B030D-6E8A-4147-A177-3AD203B41FA5}">
                      <a16:colId xmlns:a16="http://schemas.microsoft.com/office/drawing/2014/main" val="3194877113"/>
                    </a:ext>
                  </a:extLst>
                </a:gridCol>
                <a:gridCol w="975898">
                  <a:extLst>
                    <a:ext uri="{9D8B030D-6E8A-4147-A177-3AD203B41FA5}">
                      <a16:colId xmlns:a16="http://schemas.microsoft.com/office/drawing/2014/main" val="1540738301"/>
                    </a:ext>
                  </a:extLst>
                </a:gridCol>
                <a:gridCol w="975898">
                  <a:extLst>
                    <a:ext uri="{9D8B030D-6E8A-4147-A177-3AD203B41FA5}">
                      <a16:colId xmlns:a16="http://schemas.microsoft.com/office/drawing/2014/main" val="1572455323"/>
                    </a:ext>
                  </a:extLst>
                </a:gridCol>
                <a:gridCol w="975898">
                  <a:extLst>
                    <a:ext uri="{9D8B030D-6E8A-4147-A177-3AD203B41FA5}">
                      <a16:colId xmlns:a16="http://schemas.microsoft.com/office/drawing/2014/main" val="215650592"/>
                    </a:ext>
                  </a:extLst>
                </a:gridCol>
                <a:gridCol w="975898">
                  <a:extLst>
                    <a:ext uri="{9D8B030D-6E8A-4147-A177-3AD203B41FA5}">
                      <a16:colId xmlns:a16="http://schemas.microsoft.com/office/drawing/2014/main" val="2030503838"/>
                    </a:ext>
                  </a:extLst>
                </a:gridCol>
                <a:gridCol w="975898">
                  <a:extLst>
                    <a:ext uri="{9D8B030D-6E8A-4147-A177-3AD203B41FA5}">
                      <a16:colId xmlns:a16="http://schemas.microsoft.com/office/drawing/2014/main" val="342230718"/>
                    </a:ext>
                  </a:extLst>
                </a:gridCol>
              </a:tblGrid>
              <a:tr h="479710">
                <a:tc>
                  <a:txBody>
                    <a:bodyPr/>
                    <a:lstStyle/>
                    <a:p>
                      <a:pPr algn="ctr" fontAlgn="t"/>
                      <a:r>
                        <a:rPr lang="pl-PL" sz="900" b="0" i="0" u="none" strike="noStrike">
                          <a:solidFill>
                            <a:schemeClr val="tx1"/>
                          </a:solidFill>
                          <a:effectLst/>
                          <a:latin typeface="+mj-lt"/>
                        </a:rPr>
                        <a:t>edukacja domowników </a:t>
                      </a:r>
                    </a:p>
                    <a:p>
                      <a:pPr algn="ctr" fontAlgn="t"/>
                      <a:r>
                        <a:rPr lang="pl-PL" sz="900" b="0" i="0" u="none" strike="noStrike">
                          <a:solidFill>
                            <a:schemeClr val="tx1"/>
                          </a:solidFill>
                          <a:effectLst/>
                          <a:latin typeface="+mj-lt"/>
                        </a:rPr>
                        <a:t>i świadome korzystanie </a:t>
                      </a:r>
                    </a:p>
                    <a:p>
                      <a:pPr algn="ctr" fontAlgn="t"/>
                      <a:r>
                        <a:rPr lang="pl-PL" sz="900" b="0" i="0" u="none" strike="noStrike">
                          <a:solidFill>
                            <a:schemeClr val="tx1"/>
                          </a:solidFill>
                          <a:effectLst/>
                          <a:latin typeface="+mj-lt"/>
                        </a:rPr>
                        <a:t>z wody/prądu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korzystanie </a:t>
                      </a:r>
                    </a:p>
                    <a:p>
                      <a:pPr algn="ctr" fontAlgn="t"/>
                      <a:r>
                        <a:rPr lang="pl-PL" sz="900" b="0" i="0" u="none" strike="noStrike">
                          <a:solidFill>
                            <a:schemeClr val="tx1"/>
                          </a:solidFill>
                          <a:effectLst/>
                          <a:latin typeface="+mj-lt"/>
                        </a:rPr>
                        <a:t>z ekonomicznych taryf energetycznych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uszczelnianie okien</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gotowanie jedynie potrzebnej ilości wody/ włączanie pełnych urządzeń</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energooszczędne ogrzewanie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zamontowanie czujników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korzystanie z gazu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inny sposób</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sp>
        <p:nvSpPr>
          <p:cNvPr id="38" name="Symbol zastępczy tekstu 7">
            <a:extLst>
              <a:ext uri="{FF2B5EF4-FFF2-40B4-BE49-F238E27FC236}">
                <a16:creationId xmlns:a16="http://schemas.microsoft.com/office/drawing/2014/main" id="{E828A5B1-237A-4CF2-AD7F-25338D8894E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5" name="pole tekstowe 4">
            <a:extLst>
              <a:ext uri="{FF2B5EF4-FFF2-40B4-BE49-F238E27FC236}">
                <a16:creationId xmlns:a16="http://schemas.microsoft.com/office/drawing/2014/main" id="{2E574493-9DFA-4135-B8E9-FFBA5867C65B}"/>
              </a:ext>
            </a:extLst>
          </p:cNvPr>
          <p:cNvSpPr txBox="1"/>
          <p:nvPr/>
        </p:nvSpPr>
        <p:spPr>
          <a:xfrm>
            <a:off x="6134702" y="1849708"/>
            <a:ext cx="2039885" cy="33855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spTree>
    <p:extLst>
      <p:ext uri="{BB962C8B-B14F-4D97-AF65-F5344CB8AC3E}">
        <p14:creationId xmlns:p14="http://schemas.microsoft.com/office/powerpoint/2010/main" val="418782002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Oszczędzanie energii w domu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P22. Czy oszczędza Pan(i) energię w domu? Jeśli tak, to w jaki sposób?</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n=1015. </a:t>
            </a:r>
            <a:r>
              <a:rPr lang="pl-PL">
                <a:solidFill>
                  <a:schemeClr val="bg1">
                    <a:lumMod val="75000"/>
                  </a:schemeClr>
                </a:solidFill>
              </a:rPr>
              <a:t>Ze względu na dochód: do 1500 zł n=223, 1501-2500 zł n=291, powyżej 2500 zł n=419.</a:t>
            </a:r>
            <a:endParaRPr lang="pl-PL" i="1">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4" name="pole tekstowe 3">
            <a:extLst>
              <a:ext uri="{FF2B5EF4-FFF2-40B4-BE49-F238E27FC236}">
                <a16:creationId xmlns:a16="http://schemas.microsoft.com/office/drawing/2014/main" id="{C68482FC-EC48-4098-AE31-F233BCA9F8B1}"/>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22" name="Wykres 21">
            <a:extLst>
              <a:ext uri="{FF2B5EF4-FFF2-40B4-BE49-F238E27FC236}">
                <a16:creationId xmlns:a16="http://schemas.microsoft.com/office/drawing/2014/main" id="{4DF205CF-9FA2-483D-B90B-495A04B9390A}"/>
              </a:ext>
            </a:extLst>
          </p:cNvPr>
          <p:cNvGraphicFramePr/>
          <p:nvPr>
            <p:extLst>
              <p:ext uri="{D42A27DB-BD31-4B8C-83A1-F6EECF244321}">
                <p14:modId xmlns:p14="http://schemas.microsoft.com/office/powerpoint/2010/main" val="3389964209"/>
              </p:ext>
            </p:extLst>
          </p:nvPr>
        </p:nvGraphicFramePr>
        <p:xfrm>
          <a:off x="281934" y="1396423"/>
          <a:ext cx="8199183" cy="177337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Tabela 212">
            <a:extLst>
              <a:ext uri="{FF2B5EF4-FFF2-40B4-BE49-F238E27FC236}">
                <a16:creationId xmlns:a16="http://schemas.microsoft.com/office/drawing/2014/main" id="{049A3716-EB5A-4661-8099-6E063A97C35D}"/>
              </a:ext>
            </a:extLst>
          </p:cNvPr>
          <p:cNvGraphicFramePr>
            <a:graphicFrameLocks noGrp="1"/>
          </p:cNvGraphicFramePr>
          <p:nvPr/>
        </p:nvGraphicFramePr>
        <p:xfrm>
          <a:off x="611282" y="3220984"/>
          <a:ext cx="7869833" cy="853258"/>
        </p:xfrm>
        <a:graphic>
          <a:graphicData uri="http://schemas.openxmlformats.org/drawingml/2006/table">
            <a:tbl>
              <a:tblPr firstRow="1" bandRow="1">
                <a:tableStyleId>{5C22544A-7EE6-4342-B048-85BDC9FD1C3A}</a:tableStyleId>
              </a:tblPr>
              <a:tblGrid>
                <a:gridCol w="992592">
                  <a:extLst>
                    <a:ext uri="{9D8B030D-6E8A-4147-A177-3AD203B41FA5}">
                      <a16:colId xmlns:a16="http://schemas.microsoft.com/office/drawing/2014/main" val="2020587659"/>
                    </a:ext>
                  </a:extLst>
                </a:gridCol>
                <a:gridCol w="1063491">
                  <a:extLst>
                    <a:ext uri="{9D8B030D-6E8A-4147-A177-3AD203B41FA5}">
                      <a16:colId xmlns:a16="http://schemas.microsoft.com/office/drawing/2014/main" val="1093521556"/>
                    </a:ext>
                  </a:extLst>
                </a:gridCol>
                <a:gridCol w="1063491">
                  <a:extLst>
                    <a:ext uri="{9D8B030D-6E8A-4147-A177-3AD203B41FA5}">
                      <a16:colId xmlns:a16="http://schemas.microsoft.com/office/drawing/2014/main" val="3194877113"/>
                    </a:ext>
                  </a:extLst>
                </a:gridCol>
                <a:gridCol w="850688">
                  <a:extLst>
                    <a:ext uri="{9D8B030D-6E8A-4147-A177-3AD203B41FA5}">
                      <a16:colId xmlns:a16="http://schemas.microsoft.com/office/drawing/2014/main" val="1540738301"/>
                    </a:ext>
                  </a:extLst>
                </a:gridCol>
                <a:gridCol w="957117">
                  <a:extLst>
                    <a:ext uri="{9D8B030D-6E8A-4147-A177-3AD203B41FA5}">
                      <a16:colId xmlns:a16="http://schemas.microsoft.com/office/drawing/2014/main" val="1572455323"/>
                    </a:ext>
                  </a:extLst>
                </a:gridCol>
                <a:gridCol w="957117">
                  <a:extLst>
                    <a:ext uri="{9D8B030D-6E8A-4147-A177-3AD203B41FA5}">
                      <a16:colId xmlns:a16="http://schemas.microsoft.com/office/drawing/2014/main" val="215650592"/>
                    </a:ext>
                  </a:extLst>
                </a:gridCol>
                <a:gridCol w="957117">
                  <a:extLst>
                    <a:ext uri="{9D8B030D-6E8A-4147-A177-3AD203B41FA5}">
                      <a16:colId xmlns:a16="http://schemas.microsoft.com/office/drawing/2014/main" val="2030503838"/>
                    </a:ext>
                  </a:extLst>
                </a:gridCol>
                <a:gridCol w="1028220">
                  <a:extLst>
                    <a:ext uri="{9D8B030D-6E8A-4147-A177-3AD203B41FA5}">
                      <a16:colId xmlns:a16="http://schemas.microsoft.com/office/drawing/2014/main" val="342230718"/>
                    </a:ext>
                  </a:extLst>
                </a:gridCol>
              </a:tblGrid>
              <a:tr h="853258">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gaszenie świateł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 nieużywanych pomieszczeniach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stosowanie energooszczędnych źródeł światła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zakup energooszczędnych urządzeń gospodarstwa domowego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unikanie trybu czuwania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("stand by")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 urządzeniach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instalacja systemów do pozyskiwania energii ze źródeł odnawialnych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przykręcanie kaloryferów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wyłączanie nieużywanych sprzętów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termomodernizacja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6" name="Tabela 212">
            <a:extLst>
              <a:ext uri="{FF2B5EF4-FFF2-40B4-BE49-F238E27FC236}">
                <a16:creationId xmlns:a16="http://schemas.microsoft.com/office/drawing/2014/main" id="{3D3EDA8A-230B-44A6-9966-10A38F11FCC8}"/>
              </a:ext>
            </a:extLst>
          </p:cNvPr>
          <p:cNvGraphicFramePr>
            <a:graphicFrameLocks noGrp="1"/>
          </p:cNvGraphicFramePr>
          <p:nvPr>
            <p:extLst>
              <p:ext uri="{D42A27DB-BD31-4B8C-83A1-F6EECF244321}">
                <p14:modId xmlns:p14="http://schemas.microsoft.com/office/powerpoint/2010/main" val="1675125778"/>
              </p:ext>
            </p:extLst>
          </p:nvPr>
        </p:nvGraphicFramePr>
        <p:xfrm>
          <a:off x="673933" y="4480910"/>
          <a:ext cx="7807184" cy="695325"/>
        </p:xfrm>
        <a:graphic>
          <a:graphicData uri="http://schemas.openxmlformats.org/drawingml/2006/table">
            <a:tbl>
              <a:tblPr firstRow="1" bandRow="1">
                <a:tableStyleId>{5C22544A-7EE6-4342-B048-85BDC9FD1C3A}</a:tableStyleId>
              </a:tblPr>
              <a:tblGrid>
                <a:gridCol w="975898">
                  <a:extLst>
                    <a:ext uri="{9D8B030D-6E8A-4147-A177-3AD203B41FA5}">
                      <a16:colId xmlns:a16="http://schemas.microsoft.com/office/drawing/2014/main" val="2020587659"/>
                    </a:ext>
                  </a:extLst>
                </a:gridCol>
                <a:gridCol w="975898">
                  <a:extLst>
                    <a:ext uri="{9D8B030D-6E8A-4147-A177-3AD203B41FA5}">
                      <a16:colId xmlns:a16="http://schemas.microsoft.com/office/drawing/2014/main" val="1093521556"/>
                    </a:ext>
                  </a:extLst>
                </a:gridCol>
                <a:gridCol w="975898">
                  <a:extLst>
                    <a:ext uri="{9D8B030D-6E8A-4147-A177-3AD203B41FA5}">
                      <a16:colId xmlns:a16="http://schemas.microsoft.com/office/drawing/2014/main" val="3194877113"/>
                    </a:ext>
                  </a:extLst>
                </a:gridCol>
                <a:gridCol w="975898">
                  <a:extLst>
                    <a:ext uri="{9D8B030D-6E8A-4147-A177-3AD203B41FA5}">
                      <a16:colId xmlns:a16="http://schemas.microsoft.com/office/drawing/2014/main" val="1540738301"/>
                    </a:ext>
                  </a:extLst>
                </a:gridCol>
                <a:gridCol w="975898">
                  <a:extLst>
                    <a:ext uri="{9D8B030D-6E8A-4147-A177-3AD203B41FA5}">
                      <a16:colId xmlns:a16="http://schemas.microsoft.com/office/drawing/2014/main" val="1572455323"/>
                    </a:ext>
                  </a:extLst>
                </a:gridCol>
                <a:gridCol w="975898">
                  <a:extLst>
                    <a:ext uri="{9D8B030D-6E8A-4147-A177-3AD203B41FA5}">
                      <a16:colId xmlns:a16="http://schemas.microsoft.com/office/drawing/2014/main" val="215650592"/>
                    </a:ext>
                  </a:extLst>
                </a:gridCol>
                <a:gridCol w="975898">
                  <a:extLst>
                    <a:ext uri="{9D8B030D-6E8A-4147-A177-3AD203B41FA5}">
                      <a16:colId xmlns:a16="http://schemas.microsoft.com/office/drawing/2014/main" val="2030503838"/>
                    </a:ext>
                  </a:extLst>
                </a:gridCol>
                <a:gridCol w="975898">
                  <a:extLst>
                    <a:ext uri="{9D8B030D-6E8A-4147-A177-3AD203B41FA5}">
                      <a16:colId xmlns:a16="http://schemas.microsoft.com/office/drawing/2014/main" val="342230718"/>
                    </a:ext>
                  </a:extLst>
                </a:gridCol>
              </a:tblGrid>
              <a:tr h="479710">
                <a:tc>
                  <a:txBody>
                    <a:bodyPr/>
                    <a:lstStyle/>
                    <a:p>
                      <a:pPr algn="ctr" fontAlgn="t"/>
                      <a:r>
                        <a:rPr lang="pl-PL" sz="900" b="0" i="0" u="none" strike="noStrike">
                          <a:solidFill>
                            <a:schemeClr val="tx1"/>
                          </a:solidFill>
                          <a:effectLst/>
                          <a:latin typeface="+mj-lt"/>
                        </a:rPr>
                        <a:t>edukacja domowników </a:t>
                      </a:r>
                    </a:p>
                    <a:p>
                      <a:pPr algn="ctr" fontAlgn="t"/>
                      <a:r>
                        <a:rPr lang="pl-PL" sz="900" b="0" i="0" u="none" strike="noStrike">
                          <a:solidFill>
                            <a:schemeClr val="tx1"/>
                          </a:solidFill>
                          <a:effectLst/>
                          <a:latin typeface="+mj-lt"/>
                        </a:rPr>
                        <a:t>i świadome korzystanie </a:t>
                      </a:r>
                    </a:p>
                    <a:p>
                      <a:pPr algn="ctr" fontAlgn="t"/>
                      <a:r>
                        <a:rPr lang="pl-PL" sz="900" b="0" i="0" u="none" strike="noStrike">
                          <a:solidFill>
                            <a:schemeClr val="tx1"/>
                          </a:solidFill>
                          <a:effectLst/>
                          <a:latin typeface="+mj-lt"/>
                        </a:rPr>
                        <a:t>z wody/prądu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korzystanie </a:t>
                      </a:r>
                    </a:p>
                    <a:p>
                      <a:pPr algn="ctr" fontAlgn="t"/>
                      <a:r>
                        <a:rPr lang="pl-PL" sz="900" b="0" i="0" u="none" strike="noStrike">
                          <a:solidFill>
                            <a:schemeClr val="tx1"/>
                          </a:solidFill>
                          <a:effectLst/>
                          <a:latin typeface="+mj-lt"/>
                        </a:rPr>
                        <a:t>z ekonomicznych taryf energetycznych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uszczelnianie okien</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gotowanie jedynie potrzebnej ilości wody/ włączanie pełnych urządzeń</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energooszczędne ogrzewanie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zamontowanie czujników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korzystanie z gazu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inny sposób</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sp>
        <p:nvSpPr>
          <p:cNvPr id="38" name="Symbol zastępczy tekstu 7">
            <a:extLst>
              <a:ext uri="{FF2B5EF4-FFF2-40B4-BE49-F238E27FC236}">
                <a16:creationId xmlns:a16="http://schemas.microsoft.com/office/drawing/2014/main" id="{E828A5B1-237A-4CF2-AD7F-25338D8894E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5" name="Wykres 4">
            <a:extLst>
              <a:ext uri="{FF2B5EF4-FFF2-40B4-BE49-F238E27FC236}">
                <a16:creationId xmlns:a16="http://schemas.microsoft.com/office/drawing/2014/main" id="{12350481-FA9F-4D9A-B7FA-BE9D8C6E06CF}"/>
              </a:ext>
            </a:extLst>
          </p:cNvPr>
          <p:cNvGraphicFramePr/>
          <p:nvPr>
            <p:extLst>
              <p:ext uri="{D42A27DB-BD31-4B8C-83A1-F6EECF244321}">
                <p14:modId xmlns:p14="http://schemas.microsoft.com/office/powerpoint/2010/main" val="1721768129"/>
              </p:ext>
            </p:extLst>
          </p:nvPr>
        </p:nvGraphicFramePr>
        <p:xfrm>
          <a:off x="351249" y="2707532"/>
          <a:ext cx="8199183" cy="1773378"/>
        </p:xfrm>
        <a:graphic>
          <a:graphicData uri="http://schemas.openxmlformats.org/drawingml/2006/chart">
            <c:chart xmlns:c="http://schemas.openxmlformats.org/drawingml/2006/chart" xmlns:r="http://schemas.openxmlformats.org/officeDocument/2006/relationships" r:id="rId4"/>
          </a:graphicData>
        </a:graphic>
      </p:graphicFrame>
      <p:grpSp>
        <p:nvGrpSpPr>
          <p:cNvPr id="32" name="Grupa 31">
            <a:extLst>
              <a:ext uri="{FF2B5EF4-FFF2-40B4-BE49-F238E27FC236}">
                <a16:creationId xmlns:a16="http://schemas.microsoft.com/office/drawing/2014/main" id="{CA56F907-7D67-481F-8DF5-0BF78C4FD661}"/>
              </a:ext>
            </a:extLst>
          </p:cNvPr>
          <p:cNvGrpSpPr/>
          <p:nvPr/>
        </p:nvGrpSpPr>
        <p:grpSpPr>
          <a:xfrm>
            <a:off x="6612346" y="1265765"/>
            <a:ext cx="1822888" cy="531092"/>
            <a:chOff x="5636653" y="1521893"/>
            <a:chExt cx="1822888" cy="531092"/>
          </a:xfrm>
        </p:grpSpPr>
        <p:sp>
          <p:nvSpPr>
            <p:cNvPr id="36" name="pole tekstowe 35">
              <a:extLst>
                <a:ext uri="{FF2B5EF4-FFF2-40B4-BE49-F238E27FC236}">
                  <a16:creationId xmlns:a16="http://schemas.microsoft.com/office/drawing/2014/main" id="{B81A71EF-E90E-484B-A0F5-61A6B5857683}"/>
                </a:ext>
              </a:extLst>
            </p:cNvPr>
            <p:cNvSpPr txBox="1"/>
            <p:nvPr/>
          </p:nvSpPr>
          <p:spPr>
            <a:xfrm>
              <a:off x="5666038" y="1521893"/>
              <a:ext cx="1793503" cy="253916"/>
            </a:xfrm>
            <a:prstGeom prst="rect">
              <a:avLst/>
            </a:prstGeom>
            <a:noFill/>
          </p:spPr>
          <p:txBody>
            <a:bodyPr wrap="square" rtlCol="0">
              <a:spAutoFit/>
            </a:bodyPr>
            <a:lstStyle/>
            <a:p>
              <a:r>
                <a:rPr lang="pl-PL" sz="1000"/>
                <a:t>Do 1500 zł</a:t>
              </a:r>
            </a:p>
          </p:txBody>
        </p:sp>
        <p:sp>
          <p:nvSpPr>
            <p:cNvPr id="37" name="Prostokąt 36">
              <a:extLst>
                <a:ext uri="{FF2B5EF4-FFF2-40B4-BE49-F238E27FC236}">
                  <a16:creationId xmlns:a16="http://schemas.microsoft.com/office/drawing/2014/main" id="{CD7ABA3F-A246-47A6-BDB0-CD03E6D2F557}"/>
                </a:ext>
              </a:extLst>
            </p:cNvPr>
            <p:cNvSpPr/>
            <p:nvPr/>
          </p:nvSpPr>
          <p:spPr>
            <a:xfrm rot="16200000">
              <a:off x="5634005" y="1581178"/>
              <a:ext cx="83119" cy="778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39" name="Prostokąt 38">
              <a:extLst>
                <a:ext uri="{FF2B5EF4-FFF2-40B4-BE49-F238E27FC236}">
                  <a16:creationId xmlns:a16="http://schemas.microsoft.com/office/drawing/2014/main" id="{E981451B-162D-4891-B37B-8EA75F5B29B1}"/>
                </a:ext>
              </a:extLst>
            </p:cNvPr>
            <p:cNvSpPr/>
            <p:nvPr/>
          </p:nvSpPr>
          <p:spPr>
            <a:xfrm rot="16200000">
              <a:off x="5634007" y="1721007"/>
              <a:ext cx="83119" cy="77824"/>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40" name="Prostokąt 39">
              <a:extLst>
                <a:ext uri="{FF2B5EF4-FFF2-40B4-BE49-F238E27FC236}">
                  <a16:creationId xmlns:a16="http://schemas.microsoft.com/office/drawing/2014/main" id="{2F9861A4-C30B-4C41-B32D-E4C92BF6BA2E}"/>
                </a:ext>
              </a:extLst>
            </p:cNvPr>
            <p:cNvSpPr/>
            <p:nvPr/>
          </p:nvSpPr>
          <p:spPr>
            <a:xfrm rot="16200000">
              <a:off x="5634008" y="1858354"/>
              <a:ext cx="83119" cy="7782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41" name="pole tekstowe 40">
              <a:extLst>
                <a:ext uri="{FF2B5EF4-FFF2-40B4-BE49-F238E27FC236}">
                  <a16:creationId xmlns:a16="http://schemas.microsoft.com/office/drawing/2014/main" id="{F52561A5-0B0E-46BC-87FB-B35EB382D36C}"/>
                </a:ext>
              </a:extLst>
            </p:cNvPr>
            <p:cNvSpPr txBox="1"/>
            <p:nvPr/>
          </p:nvSpPr>
          <p:spPr>
            <a:xfrm>
              <a:off x="5666038" y="1663894"/>
              <a:ext cx="1793503" cy="253916"/>
            </a:xfrm>
            <a:prstGeom prst="rect">
              <a:avLst/>
            </a:prstGeom>
            <a:noFill/>
          </p:spPr>
          <p:txBody>
            <a:bodyPr wrap="square" rtlCol="0">
              <a:spAutoFit/>
            </a:bodyPr>
            <a:lstStyle/>
            <a:p>
              <a:r>
                <a:rPr lang="pl-PL" sz="1000"/>
                <a:t>1501-2500 zł</a:t>
              </a:r>
            </a:p>
          </p:txBody>
        </p:sp>
        <p:sp>
          <p:nvSpPr>
            <p:cNvPr id="42" name="pole tekstowe 41">
              <a:extLst>
                <a:ext uri="{FF2B5EF4-FFF2-40B4-BE49-F238E27FC236}">
                  <a16:creationId xmlns:a16="http://schemas.microsoft.com/office/drawing/2014/main" id="{6D3E25DB-6CE7-4AC8-8F5D-CC8FABE683BF}"/>
                </a:ext>
              </a:extLst>
            </p:cNvPr>
            <p:cNvSpPr txBox="1"/>
            <p:nvPr/>
          </p:nvSpPr>
          <p:spPr>
            <a:xfrm>
              <a:off x="5666038" y="1799069"/>
              <a:ext cx="1793503" cy="253916"/>
            </a:xfrm>
            <a:prstGeom prst="rect">
              <a:avLst/>
            </a:prstGeom>
            <a:noFill/>
          </p:spPr>
          <p:txBody>
            <a:bodyPr wrap="square" rtlCol="0">
              <a:spAutoFit/>
            </a:bodyPr>
            <a:lstStyle/>
            <a:p>
              <a:r>
                <a:rPr lang="pl-PL" sz="1000"/>
                <a:t>Powyżej 2500 zł</a:t>
              </a:r>
            </a:p>
          </p:txBody>
        </p:sp>
      </p:grpSp>
      <p:grpSp>
        <p:nvGrpSpPr>
          <p:cNvPr id="43" name="Grupa 42">
            <a:extLst>
              <a:ext uri="{FF2B5EF4-FFF2-40B4-BE49-F238E27FC236}">
                <a16:creationId xmlns:a16="http://schemas.microsoft.com/office/drawing/2014/main" id="{0DE9C6B5-1372-44B5-B165-DC04C836781F}"/>
              </a:ext>
            </a:extLst>
          </p:cNvPr>
          <p:cNvGrpSpPr/>
          <p:nvPr/>
        </p:nvGrpSpPr>
        <p:grpSpPr>
          <a:xfrm>
            <a:off x="7683148" y="1177575"/>
            <a:ext cx="733425" cy="600075"/>
            <a:chOff x="2760663" y="1663700"/>
            <a:chExt cx="733425" cy="600075"/>
          </a:xfrm>
          <a:solidFill>
            <a:schemeClr val="accent5"/>
          </a:solidFill>
        </p:grpSpPr>
        <p:sp>
          <p:nvSpPr>
            <p:cNvPr id="44" name="Freeform 84">
              <a:extLst>
                <a:ext uri="{FF2B5EF4-FFF2-40B4-BE49-F238E27FC236}">
                  <a16:creationId xmlns:a16="http://schemas.microsoft.com/office/drawing/2014/main" id="{22FB186D-C1F1-49FD-A0E8-BE296536E839}"/>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85">
              <a:extLst>
                <a:ext uri="{FF2B5EF4-FFF2-40B4-BE49-F238E27FC236}">
                  <a16:creationId xmlns:a16="http://schemas.microsoft.com/office/drawing/2014/main" id="{F8B0BF08-27F5-4531-915F-C7DE84CD0DD7}"/>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6" name="pole tekstowe 45">
            <a:extLst>
              <a:ext uri="{FF2B5EF4-FFF2-40B4-BE49-F238E27FC236}">
                <a16:creationId xmlns:a16="http://schemas.microsoft.com/office/drawing/2014/main" id="{F17F2B8F-5CB2-488F-A3A7-127884A1DABE}"/>
              </a:ext>
            </a:extLst>
          </p:cNvPr>
          <p:cNvSpPr txBox="1"/>
          <p:nvPr/>
        </p:nvSpPr>
        <p:spPr>
          <a:xfrm>
            <a:off x="5780669" y="1386574"/>
            <a:ext cx="773832" cy="253916"/>
          </a:xfrm>
          <a:prstGeom prst="rect">
            <a:avLst/>
          </a:prstGeom>
          <a:noFill/>
        </p:spPr>
        <p:txBody>
          <a:bodyPr wrap="square">
            <a:spAutoFit/>
          </a:bodyPr>
          <a:lstStyle/>
          <a:p>
            <a:pPr algn="ctr"/>
            <a:r>
              <a:rPr lang="pl-PL" sz="1050" b="1" i="0" u="none" strike="noStrike">
                <a:solidFill>
                  <a:schemeClr val="tx1"/>
                </a:solidFill>
                <a:effectLst/>
                <a:latin typeface="+mj-lt"/>
              </a:rPr>
              <a:t>Ogółem</a:t>
            </a:r>
            <a:endParaRPr lang="pl-PL" sz="1050" b="1">
              <a:latin typeface="+mj-lt"/>
            </a:endParaRPr>
          </a:p>
        </p:txBody>
      </p:sp>
      <p:sp>
        <p:nvSpPr>
          <p:cNvPr id="47" name="Prostokąt 46">
            <a:extLst>
              <a:ext uri="{FF2B5EF4-FFF2-40B4-BE49-F238E27FC236}">
                <a16:creationId xmlns:a16="http://schemas.microsoft.com/office/drawing/2014/main" id="{A8FCDFD3-CBBE-40DD-89D6-5581CAE4A9FC}"/>
              </a:ext>
            </a:extLst>
          </p:cNvPr>
          <p:cNvSpPr/>
          <p:nvPr/>
        </p:nvSpPr>
        <p:spPr>
          <a:xfrm rot="16200000">
            <a:off x="5835867" y="1467099"/>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Tree>
    <p:extLst>
      <p:ext uri="{BB962C8B-B14F-4D97-AF65-F5344CB8AC3E}">
        <p14:creationId xmlns:p14="http://schemas.microsoft.com/office/powerpoint/2010/main" val="394096534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Oszczędzanie energii w domu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P22. Czy oszczędza Pan(i) energię w domu? Jeśli tak, to w jaki sposób?</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sytuację rodzinną: mieszkam sam(a) n=118, 2 osoby n=304, 3 osoby n=237, 4 osoby n=228, 5 i więcej osób n=124.</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4" name="pole tekstowe 3">
            <a:extLst>
              <a:ext uri="{FF2B5EF4-FFF2-40B4-BE49-F238E27FC236}">
                <a16:creationId xmlns:a16="http://schemas.microsoft.com/office/drawing/2014/main" id="{C68482FC-EC48-4098-AE31-F233BCA9F8B1}"/>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22" name="Wykres 21">
            <a:extLst>
              <a:ext uri="{FF2B5EF4-FFF2-40B4-BE49-F238E27FC236}">
                <a16:creationId xmlns:a16="http://schemas.microsoft.com/office/drawing/2014/main" id="{4DF205CF-9FA2-483D-B90B-495A04B9390A}"/>
              </a:ext>
            </a:extLst>
          </p:cNvPr>
          <p:cNvGraphicFramePr/>
          <p:nvPr>
            <p:extLst>
              <p:ext uri="{D42A27DB-BD31-4B8C-83A1-F6EECF244321}">
                <p14:modId xmlns:p14="http://schemas.microsoft.com/office/powerpoint/2010/main" val="1160386829"/>
              </p:ext>
            </p:extLst>
          </p:nvPr>
        </p:nvGraphicFramePr>
        <p:xfrm>
          <a:off x="281934" y="1396423"/>
          <a:ext cx="8199183" cy="177337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Tabela 212">
            <a:extLst>
              <a:ext uri="{FF2B5EF4-FFF2-40B4-BE49-F238E27FC236}">
                <a16:creationId xmlns:a16="http://schemas.microsoft.com/office/drawing/2014/main" id="{049A3716-EB5A-4661-8099-6E063A97C35D}"/>
              </a:ext>
            </a:extLst>
          </p:cNvPr>
          <p:cNvGraphicFramePr>
            <a:graphicFrameLocks noGrp="1"/>
          </p:cNvGraphicFramePr>
          <p:nvPr/>
        </p:nvGraphicFramePr>
        <p:xfrm>
          <a:off x="611282" y="3220984"/>
          <a:ext cx="7869833" cy="853258"/>
        </p:xfrm>
        <a:graphic>
          <a:graphicData uri="http://schemas.openxmlformats.org/drawingml/2006/table">
            <a:tbl>
              <a:tblPr firstRow="1" bandRow="1">
                <a:tableStyleId>{5C22544A-7EE6-4342-B048-85BDC9FD1C3A}</a:tableStyleId>
              </a:tblPr>
              <a:tblGrid>
                <a:gridCol w="992592">
                  <a:extLst>
                    <a:ext uri="{9D8B030D-6E8A-4147-A177-3AD203B41FA5}">
                      <a16:colId xmlns:a16="http://schemas.microsoft.com/office/drawing/2014/main" val="2020587659"/>
                    </a:ext>
                  </a:extLst>
                </a:gridCol>
                <a:gridCol w="1063491">
                  <a:extLst>
                    <a:ext uri="{9D8B030D-6E8A-4147-A177-3AD203B41FA5}">
                      <a16:colId xmlns:a16="http://schemas.microsoft.com/office/drawing/2014/main" val="1093521556"/>
                    </a:ext>
                  </a:extLst>
                </a:gridCol>
                <a:gridCol w="1063491">
                  <a:extLst>
                    <a:ext uri="{9D8B030D-6E8A-4147-A177-3AD203B41FA5}">
                      <a16:colId xmlns:a16="http://schemas.microsoft.com/office/drawing/2014/main" val="3194877113"/>
                    </a:ext>
                  </a:extLst>
                </a:gridCol>
                <a:gridCol w="850688">
                  <a:extLst>
                    <a:ext uri="{9D8B030D-6E8A-4147-A177-3AD203B41FA5}">
                      <a16:colId xmlns:a16="http://schemas.microsoft.com/office/drawing/2014/main" val="1540738301"/>
                    </a:ext>
                  </a:extLst>
                </a:gridCol>
                <a:gridCol w="957117">
                  <a:extLst>
                    <a:ext uri="{9D8B030D-6E8A-4147-A177-3AD203B41FA5}">
                      <a16:colId xmlns:a16="http://schemas.microsoft.com/office/drawing/2014/main" val="1572455323"/>
                    </a:ext>
                  </a:extLst>
                </a:gridCol>
                <a:gridCol w="957117">
                  <a:extLst>
                    <a:ext uri="{9D8B030D-6E8A-4147-A177-3AD203B41FA5}">
                      <a16:colId xmlns:a16="http://schemas.microsoft.com/office/drawing/2014/main" val="215650592"/>
                    </a:ext>
                  </a:extLst>
                </a:gridCol>
                <a:gridCol w="957117">
                  <a:extLst>
                    <a:ext uri="{9D8B030D-6E8A-4147-A177-3AD203B41FA5}">
                      <a16:colId xmlns:a16="http://schemas.microsoft.com/office/drawing/2014/main" val="2030503838"/>
                    </a:ext>
                  </a:extLst>
                </a:gridCol>
                <a:gridCol w="1028220">
                  <a:extLst>
                    <a:ext uri="{9D8B030D-6E8A-4147-A177-3AD203B41FA5}">
                      <a16:colId xmlns:a16="http://schemas.microsoft.com/office/drawing/2014/main" val="342230718"/>
                    </a:ext>
                  </a:extLst>
                </a:gridCol>
              </a:tblGrid>
              <a:tr h="853258">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gaszenie świateł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 nieużywanych pomieszczeniach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stosowanie energooszczędnych źródeł światła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zakup energooszczędnych urządzeń gospodarstwa domowego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unikanie trybu czuwania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("stand by")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 urządzeniach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instalacja systemów do pozyskiwania energii ze źródeł odnawialnych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przykręcanie kaloryferów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wyłączanie nieużywanych sprzętów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termomodernizacja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6" name="Tabela 212">
            <a:extLst>
              <a:ext uri="{FF2B5EF4-FFF2-40B4-BE49-F238E27FC236}">
                <a16:creationId xmlns:a16="http://schemas.microsoft.com/office/drawing/2014/main" id="{3D3EDA8A-230B-44A6-9966-10A38F11FCC8}"/>
              </a:ext>
            </a:extLst>
          </p:cNvPr>
          <p:cNvGraphicFramePr>
            <a:graphicFrameLocks noGrp="1"/>
          </p:cNvGraphicFramePr>
          <p:nvPr/>
        </p:nvGraphicFramePr>
        <p:xfrm>
          <a:off x="673933" y="4480910"/>
          <a:ext cx="7807184" cy="695325"/>
        </p:xfrm>
        <a:graphic>
          <a:graphicData uri="http://schemas.openxmlformats.org/drawingml/2006/table">
            <a:tbl>
              <a:tblPr firstRow="1" bandRow="1">
                <a:tableStyleId>{5C22544A-7EE6-4342-B048-85BDC9FD1C3A}</a:tableStyleId>
              </a:tblPr>
              <a:tblGrid>
                <a:gridCol w="975898">
                  <a:extLst>
                    <a:ext uri="{9D8B030D-6E8A-4147-A177-3AD203B41FA5}">
                      <a16:colId xmlns:a16="http://schemas.microsoft.com/office/drawing/2014/main" val="2020587659"/>
                    </a:ext>
                  </a:extLst>
                </a:gridCol>
                <a:gridCol w="975898">
                  <a:extLst>
                    <a:ext uri="{9D8B030D-6E8A-4147-A177-3AD203B41FA5}">
                      <a16:colId xmlns:a16="http://schemas.microsoft.com/office/drawing/2014/main" val="1093521556"/>
                    </a:ext>
                  </a:extLst>
                </a:gridCol>
                <a:gridCol w="975898">
                  <a:extLst>
                    <a:ext uri="{9D8B030D-6E8A-4147-A177-3AD203B41FA5}">
                      <a16:colId xmlns:a16="http://schemas.microsoft.com/office/drawing/2014/main" val="3194877113"/>
                    </a:ext>
                  </a:extLst>
                </a:gridCol>
                <a:gridCol w="975898">
                  <a:extLst>
                    <a:ext uri="{9D8B030D-6E8A-4147-A177-3AD203B41FA5}">
                      <a16:colId xmlns:a16="http://schemas.microsoft.com/office/drawing/2014/main" val="1540738301"/>
                    </a:ext>
                  </a:extLst>
                </a:gridCol>
                <a:gridCol w="975898">
                  <a:extLst>
                    <a:ext uri="{9D8B030D-6E8A-4147-A177-3AD203B41FA5}">
                      <a16:colId xmlns:a16="http://schemas.microsoft.com/office/drawing/2014/main" val="1572455323"/>
                    </a:ext>
                  </a:extLst>
                </a:gridCol>
                <a:gridCol w="975898">
                  <a:extLst>
                    <a:ext uri="{9D8B030D-6E8A-4147-A177-3AD203B41FA5}">
                      <a16:colId xmlns:a16="http://schemas.microsoft.com/office/drawing/2014/main" val="215650592"/>
                    </a:ext>
                  </a:extLst>
                </a:gridCol>
                <a:gridCol w="975898">
                  <a:extLst>
                    <a:ext uri="{9D8B030D-6E8A-4147-A177-3AD203B41FA5}">
                      <a16:colId xmlns:a16="http://schemas.microsoft.com/office/drawing/2014/main" val="2030503838"/>
                    </a:ext>
                  </a:extLst>
                </a:gridCol>
                <a:gridCol w="975898">
                  <a:extLst>
                    <a:ext uri="{9D8B030D-6E8A-4147-A177-3AD203B41FA5}">
                      <a16:colId xmlns:a16="http://schemas.microsoft.com/office/drawing/2014/main" val="342230718"/>
                    </a:ext>
                  </a:extLst>
                </a:gridCol>
              </a:tblGrid>
              <a:tr h="479710">
                <a:tc>
                  <a:txBody>
                    <a:bodyPr/>
                    <a:lstStyle/>
                    <a:p>
                      <a:pPr algn="ctr" fontAlgn="t"/>
                      <a:r>
                        <a:rPr lang="pl-PL" sz="900" b="0" i="0" u="none" strike="noStrike">
                          <a:solidFill>
                            <a:schemeClr val="tx1"/>
                          </a:solidFill>
                          <a:effectLst/>
                          <a:latin typeface="+mj-lt"/>
                        </a:rPr>
                        <a:t>edukacja domowników </a:t>
                      </a:r>
                    </a:p>
                    <a:p>
                      <a:pPr algn="ctr" fontAlgn="t"/>
                      <a:r>
                        <a:rPr lang="pl-PL" sz="900" b="0" i="0" u="none" strike="noStrike">
                          <a:solidFill>
                            <a:schemeClr val="tx1"/>
                          </a:solidFill>
                          <a:effectLst/>
                          <a:latin typeface="+mj-lt"/>
                        </a:rPr>
                        <a:t>i świadome korzystanie </a:t>
                      </a:r>
                    </a:p>
                    <a:p>
                      <a:pPr algn="ctr" fontAlgn="t"/>
                      <a:r>
                        <a:rPr lang="pl-PL" sz="900" b="0" i="0" u="none" strike="noStrike">
                          <a:solidFill>
                            <a:schemeClr val="tx1"/>
                          </a:solidFill>
                          <a:effectLst/>
                          <a:latin typeface="+mj-lt"/>
                        </a:rPr>
                        <a:t>z wody/prądu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korzystanie </a:t>
                      </a:r>
                    </a:p>
                    <a:p>
                      <a:pPr algn="ctr" fontAlgn="t"/>
                      <a:r>
                        <a:rPr lang="pl-PL" sz="900" b="0" i="0" u="none" strike="noStrike">
                          <a:solidFill>
                            <a:schemeClr val="tx1"/>
                          </a:solidFill>
                          <a:effectLst/>
                          <a:latin typeface="+mj-lt"/>
                        </a:rPr>
                        <a:t>z ekonomicznych taryf energetycznych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uszczelnianie okien</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gotowanie jedynie potrzebnej ilości wody/ włączanie pełnych urządzeń</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energooszczędne ogrzewanie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zamontowanie czujników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korzystanie z gazu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inny sposób</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sp>
        <p:nvSpPr>
          <p:cNvPr id="38" name="Symbol zastępczy tekstu 7">
            <a:extLst>
              <a:ext uri="{FF2B5EF4-FFF2-40B4-BE49-F238E27FC236}">
                <a16:creationId xmlns:a16="http://schemas.microsoft.com/office/drawing/2014/main" id="{E828A5B1-237A-4CF2-AD7F-25338D8894E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46" name="pole tekstowe 45">
            <a:extLst>
              <a:ext uri="{FF2B5EF4-FFF2-40B4-BE49-F238E27FC236}">
                <a16:creationId xmlns:a16="http://schemas.microsoft.com/office/drawing/2014/main" id="{F17F2B8F-5CB2-488F-A3A7-127884A1DABE}"/>
              </a:ext>
            </a:extLst>
          </p:cNvPr>
          <p:cNvSpPr txBox="1"/>
          <p:nvPr/>
        </p:nvSpPr>
        <p:spPr>
          <a:xfrm>
            <a:off x="5780669" y="1386574"/>
            <a:ext cx="773832" cy="253916"/>
          </a:xfrm>
          <a:prstGeom prst="rect">
            <a:avLst/>
          </a:prstGeom>
          <a:noFill/>
        </p:spPr>
        <p:txBody>
          <a:bodyPr wrap="square">
            <a:spAutoFit/>
          </a:bodyPr>
          <a:lstStyle/>
          <a:p>
            <a:pPr algn="ctr"/>
            <a:r>
              <a:rPr lang="pl-PL" sz="1050" b="1" i="0" u="none" strike="noStrike">
                <a:solidFill>
                  <a:schemeClr val="tx1"/>
                </a:solidFill>
                <a:effectLst/>
                <a:latin typeface="+mj-lt"/>
              </a:rPr>
              <a:t>Ogółem</a:t>
            </a:r>
            <a:endParaRPr lang="pl-PL" sz="1050" b="1">
              <a:latin typeface="+mj-lt"/>
            </a:endParaRPr>
          </a:p>
        </p:txBody>
      </p:sp>
      <p:sp>
        <p:nvSpPr>
          <p:cNvPr id="47" name="Prostokąt 46">
            <a:extLst>
              <a:ext uri="{FF2B5EF4-FFF2-40B4-BE49-F238E27FC236}">
                <a16:creationId xmlns:a16="http://schemas.microsoft.com/office/drawing/2014/main" id="{A8FCDFD3-CBBE-40DD-89D6-5581CAE4A9FC}"/>
              </a:ext>
            </a:extLst>
          </p:cNvPr>
          <p:cNvSpPr/>
          <p:nvPr/>
        </p:nvSpPr>
        <p:spPr>
          <a:xfrm rot="16200000">
            <a:off x="5835867" y="1467099"/>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aphicFrame>
        <p:nvGraphicFramePr>
          <p:cNvPr id="7" name="Wykres 6">
            <a:extLst>
              <a:ext uri="{FF2B5EF4-FFF2-40B4-BE49-F238E27FC236}">
                <a16:creationId xmlns:a16="http://schemas.microsoft.com/office/drawing/2014/main" id="{591D71BF-9BB5-4CA4-B28C-CF920AC9457C}"/>
              </a:ext>
            </a:extLst>
          </p:cNvPr>
          <p:cNvGraphicFramePr/>
          <p:nvPr>
            <p:extLst>
              <p:ext uri="{D42A27DB-BD31-4B8C-83A1-F6EECF244321}">
                <p14:modId xmlns:p14="http://schemas.microsoft.com/office/powerpoint/2010/main" val="937643291"/>
              </p:ext>
            </p:extLst>
          </p:nvPr>
        </p:nvGraphicFramePr>
        <p:xfrm>
          <a:off x="293584" y="2647126"/>
          <a:ext cx="8199183" cy="1773378"/>
        </p:xfrm>
        <a:graphic>
          <a:graphicData uri="http://schemas.openxmlformats.org/drawingml/2006/chart">
            <c:chart xmlns:c="http://schemas.openxmlformats.org/drawingml/2006/chart" xmlns:r="http://schemas.openxmlformats.org/officeDocument/2006/relationships" r:id="rId4"/>
          </a:graphicData>
        </a:graphic>
      </p:graphicFrame>
      <p:grpSp>
        <p:nvGrpSpPr>
          <p:cNvPr id="29" name="Grupa 28">
            <a:extLst>
              <a:ext uri="{FF2B5EF4-FFF2-40B4-BE49-F238E27FC236}">
                <a16:creationId xmlns:a16="http://schemas.microsoft.com/office/drawing/2014/main" id="{69EE50A0-FBD7-47EC-9ECC-C6A91D6D62CA}"/>
              </a:ext>
            </a:extLst>
          </p:cNvPr>
          <p:cNvGrpSpPr/>
          <p:nvPr/>
        </p:nvGrpSpPr>
        <p:grpSpPr>
          <a:xfrm>
            <a:off x="7763267" y="1345240"/>
            <a:ext cx="616504" cy="528534"/>
            <a:chOff x="4371809" y="1763215"/>
            <a:chExt cx="700878" cy="600867"/>
          </a:xfrm>
          <a:solidFill>
            <a:schemeClr val="bg1">
              <a:lumMod val="75000"/>
            </a:schemeClr>
          </a:solidFill>
        </p:grpSpPr>
        <p:sp>
          <p:nvSpPr>
            <p:cNvPr id="30" name="Freeform 5">
              <a:extLst>
                <a:ext uri="{FF2B5EF4-FFF2-40B4-BE49-F238E27FC236}">
                  <a16:creationId xmlns:a16="http://schemas.microsoft.com/office/drawing/2014/main" id="{2916AAF5-8BD6-4F92-881E-B0AA40D22FCA}"/>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6">
              <a:extLst>
                <a:ext uri="{FF2B5EF4-FFF2-40B4-BE49-F238E27FC236}">
                  <a16:creationId xmlns:a16="http://schemas.microsoft.com/office/drawing/2014/main" id="{2F95DC26-7347-40D1-850A-7785D16CE848}"/>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4" name="Grupa 13">
            <a:extLst>
              <a:ext uri="{FF2B5EF4-FFF2-40B4-BE49-F238E27FC236}">
                <a16:creationId xmlns:a16="http://schemas.microsoft.com/office/drawing/2014/main" id="{F1C975FD-874F-4659-8C39-44BD0500F789}"/>
              </a:ext>
            </a:extLst>
          </p:cNvPr>
          <p:cNvGrpSpPr/>
          <p:nvPr/>
        </p:nvGrpSpPr>
        <p:grpSpPr>
          <a:xfrm>
            <a:off x="6612346" y="1265765"/>
            <a:ext cx="1832417" cy="815852"/>
            <a:chOff x="7603296" y="1265765"/>
            <a:chExt cx="1832417" cy="815852"/>
          </a:xfrm>
        </p:grpSpPr>
        <p:sp>
          <p:nvSpPr>
            <p:cNvPr id="36" name="pole tekstowe 35">
              <a:extLst>
                <a:ext uri="{FF2B5EF4-FFF2-40B4-BE49-F238E27FC236}">
                  <a16:creationId xmlns:a16="http://schemas.microsoft.com/office/drawing/2014/main" id="{B81A71EF-E90E-484B-A0F5-61A6B5857683}"/>
                </a:ext>
              </a:extLst>
            </p:cNvPr>
            <p:cNvSpPr txBox="1"/>
            <p:nvPr/>
          </p:nvSpPr>
          <p:spPr>
            <a:xfrm>
              <a:off x="7642210" y="1265765"/>
              <a:ext cx="1793503" cy="253916"/>
            </a:xfrm>
            <a:prstGeom prst="rect">
              <a:avLst/>
            </a:prstGeom>
            <a:noFill/>
          </p:spPr>
          <p:txBody>
            <a:bodyPr wrap="square" rtlCol="0">
              <a:spAutoFit/>
            </a:bodyPr>
            <a:lstStyle/>
            <a:p>
              <a:r>
                <a:rPr lang="pl-PL" sz="1000"/>
                <a:t>Mieszkam sam(a)</a:t>
              </a:r>
            </a:p>
          </p:txBody>
        </p:sp>
        <p:sp>
          <p:nvSpPr>
            <p:cNvPr id="37" name="Prostokąt 36">
              <a:extLst>
                <a:ext uri="{FF2B5EF4-FFF2-40B4-BE49-F238E27FC236}">
                  <a16:creationId xmlns:a16="http://schemas.microsoft.com/office/drawing/2014/main" id="{CD7ABA3F-A246-47A6-BDB0-CD03E6D2F557}"/>
                </a:ext>
              </a:extLst>
            </p:cNvPr>
            <p:cNvSpPr/>
            <p:nvPr/>
          </p:nvSpPr>
          <p:spPr>
            <a:xfrm rot="16200000">
              <a:off x="7600648" y="1325050"/>
              <a:ext cx="83119" cy="77824"/>
            </a:xfrm>
            <a:prstGeom prst="rect">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39" name="Prostokąt 38">
              <a:extLst>
                <a:ext uri="{FF2B5EF4-FFF2-40B4-BE49-F238E27FC236}">
                  <a16:creationId xmlns:a16="http://schemas.microsoft.com/office/drawing/2014/main" id="{E981451B-162D-4891-B37B-8EA75F5B29B1}"/>
                </a:ext>
              </a:extLst>
            </p:cNvPr>
            <p:cNvSpPr/>
            <p:nvPr/>
          </p:nvSpPr>
          <p:spPr>
            <a:xfrm rot="16200000">
              <a:off x="7600650" y="1473507"/>
              <a:ext cx="83119" cy="77824"/>
            </a:xfrm>
            <a:prstGeom prst="rect">
              <a:avLst/>
            </a:prstGeom>
            <a:solidFill>
              <a:srgbClr val="B3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40" name="Prostokąt 39">
              <a:extLst>
                <a:ext uri="{FF2B5EF4-FFF2-40B4-BE49-F238E27FC236}">
                  <a16:creationId xmlns:a16="http://schemas.microsoft.com/office/drawing/2014/main" id="{2F9861A4-C30B-4C41-B32D-E4C92BF6BA2E}"/>
                </a:ext>
              </a:extLst>
            </p:cNvPr>
            <p:cNvSpPr/>
            <p:nvPr/>
          </p:nvSpPr>
          <p:spPr>
            <a:xfrm rot="16200000">
              <a:off x="7600651" y="1621964"/>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41" name="pole tekstowe 40">
              <a:extLst>
                <a:ext uri="{FF2B5EF4-FFF2-40B4-BE49-F238E27FC236}">
                  <a16:creationId xmlns:a16="http://schemas.microsoft.com/office/drawing/2014/main" id="{F52561A5-0B0E-46BC-87FB-B35EB382D36C}"/>
                </a:ext>
              </a:extLst>
            </p:cNvPr>
            <p:cNvSpPr txBox="1"/>
            <p:nvPr/>
          </p:nvSpPr>
          <p:spPr>
            <a:xfrm>
              <a:off x="7642210" y="1406249"/>
              <a:ext cx="1793503" cy="253916"/>
            </a:xfrm>
            <a:prstGeom prst="rect">
              <a:avLst/>
            </a:prstGeom>
            <a:noFill/>
          </p:spPr>
          <p:txBody>
            <a:bodyPr wrap="square" rtlCol="0">
              <a:spAutoFit/>
            </a:bodyPr>
            <a:lstStyle/>
            <a:p>
              <a:r>
                <a:rPr lang="pl-PL" sz="1000"/>
                <a:t>2 osoby</a:t>
              </a:r>
            </a:p>
          </p:txBody>
        </p:sp>
        <p:sp>
          <p:nvSpPr>
            <p:cNvPr id="42" name="pole tekstowe 41">
              <a:extLst>
                <a:ext uri="{FF2B5EF4-FFF2-40B4-BE49-F238E27FC236}">
                  <a16:creationId xmlns:a16="http://schemas.microsoft.com/office/drawing/2014/main" id="{6D3E25DB-6CE7-4AC8-8F5D-CC8FABE683BF}"/>
                </a:ext>
              </a:extLst>
            </p:cNvPr>
            <p:cNvSpPr txBox="1"/>
            <p:nvPr/>
          </p:nvSpPr>
          <p:spPr>
            <a:xfrm>
              <a:off x="7642210" y="1546733"/>
              <a:ext cx="1793503" cy="253916"/>
            </a:xfrm>
            <a:prstGeom prst="rect">
              <a:avLst/>
            </a:prstGeom>
            <a:noFill/>
          </p:spPr>
          <p:txBody>
            <a:bodyPr wrap="square" rtlCol="0">
              <a:spAutoFit/>
            </a:bodyPr>
            <a:lstStyle/>
            <a:p>
              <a:r>
                <a:rPr lang="pl-PL" sz="1000"/>
                <a:t>3 osoby</a:t>
              </a:r>
            </a:p>
          </p:txBody>
        </p:sp>
        <p:sp>
          <p:nvSpPr>
            <p:cNvPr id="9" name="pole tekstowe 8">
              <a:extLst>
                <a:ext uri="{FF2B5EF4-FFF2-40B4-BE49-F238E27FC236}">
                  <a16:creationId xmlns:a16="http://schemas.microsoft.com/office/drawing/2014/main" id="{DF97204D-4957-40A4-8D17-1CCBE2078157}"/>
                </a:ext>
              </a:extLst>
            </p:cNvPr>
            <p:cNvSpPr txBox="1"/>
            <p:nvPr/>
          </p:nvSpPr>
          <p:spPr>
            <a:xfrm>
              <a:off x="7642210" y="1687217"/>
              <a:ext cx="1793503" cy="253916"/>
            </a:xfrm>
            <a:prstGeom prst="rect">
              <a:avLst/>
            </a:prstGeom>
            <a:noFill/>
          </p:spPr>
          <p:txBody>
            <a:bodyPr wrap="square" rtlCol="0">
              <a:spAutoFit/>
            </a:bodyPr>
            <a:lstStyle/>
            <a:p>
              <a:r>
                <a:rPr lang="pl-PL" sz="1000"/>
                <a:t>4 osoby</a:t>
              </a:r>
            </a:p>
          </p:txBody>
        </p:sp>
        <p:sp>
          <p:nvSpPr>
            <p:cNvPr id="10" name="pole tekstowe 9">
              <a:extLst>
                <a:ext uri="{FF2B5EF4-FFF2-40B4-BE49-F238E27FC236}">
                  <a16:creationId xmlns:a16="http://schemas.microsoft.com/office/drawing/2014/main" id="{CC20BBE9-D8CB-4594-9DDE-48EA2CAF6664}"/>
                </a:ext>
              </a:extLst>
            </p:cNvPr>
            <p:cNvSpPr txBox="1"/>
            <p:nvPr/>
          </p:nvSpPr>
          <p:spPr>
            <a:xfrm>
              <a:off x="7642210" y="1827701"/>
              <a:ext cx="1793503" cy="253916"/>
            </a:xfrm>
            <a:prstGeom prst="rect">
              <a:avLst/>
            </a:prstGeom>
            <a:noFill/>
          </p:spPr>
          <p:txBody>
            <a:bodyPr wrap="square" rtlCol="0">
              <a:spAutoFit/>
            </a:bodyPr>
            <a:lstStyle/>
            <a:p>
              <a:r>
                <a:rPr lang="pl-PL" sz="1000"/>
                <a:t>5 i więcej osób</a:t>
              </a:r>
            </a:p>
          </p:txBody>
        </p:sp>
        <p:sp>
          <p:nvSpPr>
            <p:cNvPr id="11" name="Prostokąt 10">
              <a:extLst>
                <a:ext uri="{FF2B5EF4-FFF2-40B4-BE49-F238E27FC236}">
                  <a16:creationId xmlns:a16="http://schemas.microsoft.com/office/drawing/2014/main" id="{01E0188E-782E-48F7-8D26-64426662C60A}"/>
                </a:ext>
              </a:extLst>
            </p:cNvPr>
            <p:cNvSpPr/>
            <p:nvPr/>
          </p:nvSpPr>
          <p:spPr>
            <a:xfrm rot="16200000">
              <a:off x="7600649" y="1770421"/>
              <a:ext cx="83119" cy="778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12" name="Prostokąt 11">
              <a:extLst>
                <a:ext uri="{FF2B5EF4-FFF2-40B4-BE49-F238E27FC236}">
                  <a16:creationId xmlns:a16="http://schemas.microsoft.com/office/drawing/2014/main" id="{C458AB68-67F6-458B-ACF7-17656684B631}"/>
                </a:ext>
              </a:extLst>
            </p:cNvPr>
            <p:cNvSpPr/>
            <p:nvPr/>
          </p:nvSpPr>
          <p:spPr>
            <a:xfrm rot="16200000">
              <a:off x="7600649" y="1918876"/>
              <a:ext cx="83119" cy="77824"/>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grpSp>
    </p:spTree>
    <p:extLst>
      <p:ext uri="{BB962C8B-B14F-4D97-AF65-F5344CB8AC3E}">
        <p14:creationId xmlns:p14="http://schemas.microsoft.com/office/powerpoint/2010/main" val="245751373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Oszczędzanie energii w domu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P22. Czy oszczędza Pan(i) energię w domu? Jeśli tak, to w jaki sposób?</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wiek: 15-24 lat n=30, 25-34 lat n=148, 35-44 lat n=252, 45-59 lat n=296, 60 i więcej lat n=289</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4" name="pole tekstowe 3">
            <a:extLst>
              <a:ext uri="{FF2B5EF4-FFF2-40B4-BE49-F238E27FC236}">
                <a16:creationId xmlns:a16="http://schemas.microsoft.com/office/drawing/2014/main" id="{C68482FC-EC48-4098-AE31-F233BCA9F8B1}"/>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22" name="Wykres 21">
            <a:extLst>
              <a:ext uri="{FF2B5EF4-FFF2-40B4-BE49-F238E27FC236}">
                <a16:creationId xmlns:a16="http://schemas.microsoft.com/office/drawing/2014/main" id="{4DF205CF-9FA2-483D-B90B-495A04B9390A}"/>
              </a:ext>
            </a:extLst>
          </p:cNvPr>
          <p:cNvGraphicFramePr/>
          <p:nvPr>
            <p:extLst>
              <p:ext uri="{D42A27DB-BD31-4B8C-83A1-F6EECF244321}">
                <p14:modId xmlns:p14="http://schemas.microsoft.com/office/powerpoint/2010/main" val="4071751061"/>
              </p:ext>
            </p:extLst>
          </p:nvPr>
        </p:nvGraphicFramePr>
        <p:xfrm>
          <a:off x="281934" y="1396423"/>
          <a:ext cx="8199183" cy="177337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Tabela 212">
            <a:extLst>
              <a:ext uri="{FF2B5EF4-FFF2-40B4-BE49-F238E27FC236}">
                <a16:creationId xmlns:a16="http://schemas.microsoft.com/office/drawing/2014/main" id="{049A3716-EB5A-4661-8099-6E063A97C35D}"/>
              </a:ext>
            </a:extLst>
          </p:cNvPr>
          <p:cNvGraphicFramePr>
            <a:graphicFrameLocks noGrp="1"/>
          </p:cNvGraphicFramePr>
          <p:nvPr/>
        </p:nvGraphicFramePr>
        <p:xfrm>
          <a:off x="611282" y="3220984"/>
          <a:ext cx="7869833" cy="853258"/>
        </p:xfrm>
        <a:graphic>
          <a:graphicData uri="http://schemas.openxmlformats.org/drawingml/2006/table">
            <a:tbl>
              <a:tblPr firstRow="1" bandRow="1">
                <a:tableStyleId>{5C22544A-7EE6-4342-B048-85BDC9FD1C3A}</a:tableStyleId>
              </a:tblPr>
              <a:tblGrid>
                <a:gridCol w="992592">
                  <a:extLst>
                    <a:ext uri="{9D8B030D-6E8A-4147-A177-3AD203B41FA5}">
                      <a16:colId xmlns:a16="http://schemas.microsoft.com/office/drawing/2014/main" val="2020587659"/>
                    </a:ext>
                  </a:extLst>
                </a:gridCol>
                <a:gridCol w="1063491">
                  <a:extLst>
                    <a:ext uri="{9D8B030D-6E8A-4147-A177-3AD203B41FA5}">
                      <a16:colId xmlns:a16="http://schemas.microsoft.com/office/drawing/2014/main" val="1093521556"/>
                    </a:ext>
                  </a:extLst>
                </a:gridCol>
                <a:gridCol w="1063491">
                  <a:extLst>
                    <a:ext uri="{9D8B030D-6E8A-4147-A177-3AD203B41FA5}">
                      <a16:colId xmlns:a16="http://schemas.microsoft.com/office/drawing/2014/main" val="3194877113"/>
                    </a:ext>
                  </a:extLst>
                </a:gridCol>
                <a:gridCol w="850688">
                  <a:extLst>
                    <a:ext uri="{9D8B030D-6E8A-4147-A177-3AD203B41FA5}">
                      <a16:colId xmlns:a16="http://schemas.microsoft.com/office/drawing/2014/main" val="1540738301"/>
                    </a:ext>
                  </a:extLst>
                </a:gridCol>
                <a:gridCol w="957117">
                  <a:extLst>
                    <a:ext uri="{9D8B030D-6E8A-4147-A177-3AD203B41FA5}">
                      <a16:colId xmlns:a16="http://schemas.microsoft.com/office/drawing/2014/main" val="1572455323"/>
                    </a:ext>
                  </a:extLst>
                </a:gridCol>
                <a:gridCol w="957117">
                  <a:extLst>
                    <a:ext uri="{9D8B030D-6E8A-4147-A177-3AD203B41FA5}">
                      <a16:colId xmlns:a16="http://schemas.microsoft.com/office/drawing/2014/main" val="215650592"/>
                    </a:ext>
                  </a:extLst>
                </a:gridCol>
                <a:gridCol w="957117">
                  <a:extLst>
                    <a:ext uri="{9D8B030D-6E8A-4147-A177-3AD203B41FA5}">
                      <a16:colId xmlns:a16="http://schemas.microsoft.com/office/drawing/2014/main" val="2030503838"/>
                    </a:ext>
                  </a:extLst>
                </a:gridCol>
                <a:gridCol w="1028220">
                  <a:extLst>
                    <a:ext uri="{9D8B030D-6E8A-4147-A177-3AD203B41FA5}">
                      <a16:colId xmlns:a16="http://schemas.microsoft.com/office/drawing/2014/main" val="342230718"/>
                    </a:ext>
                  </a:extLst>
                </a:gridCol>
              </a:tblGrid>
              <a:tr h="853258">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gaszenie świateł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 nieużywanych pomieszczeniach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stosowanie energooszczędnych źródeł światła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zakup energooszczędnych urządzeń gospodarstwa domowego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unikanie trybu czuwania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("stand by") </a:t>
                      </a:r>
                    </a:p>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 urządzeniach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instalacja systemów do pozyskiwania energii ze źródeł odnawialnych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przykręcanie kaloryferów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wyłączanie nieużywanych sprzętów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Calibri" panose="020F0502020204030204" pitchFamily="34" charset="0"/>
                          <a:cs typeface="Calibri" panose="020F0502020204030204" pitchFamily="34" charset="0"/>
                        </a:rPr>
                        <a:t>termomodernizacja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6" name="Tabela 212">
            <a:extLst>
              <a:ext uri="{FF2B5EF4-FFF2-40B4-BE49-F238E27FC236}">
                <a16:creationId xmlns:a16="http://schemas.microsoft.com/office/drawing/2014/main" id="{3D3EDA8A-230B-44A6-9966-10A38F11FCC8}"/>
              </a:ext>
            </a:extLst>
          </p:cNvPr>
          <p:cNvGraphicFramePr>
            <a:graphicFrameLocks noGrp="1"/>
          </p:cNvGraphicFramePr>
          <p:nvPr/>
        </p:nvGraphicFramePr>
        <p:xfrm>
          <a:off x="673933" y="4480910"/>
          <a:ext cx="7807184" cy="695325"/>
        </p:xfrm>
        <a:graphic>
          <a:graphicData uri="http://schemas.openxmlformats.org/drawingml/2006/table">
            <a:tbl>
              <a:tblPr firstRow="1" bandRow="1">
                <a:tableStyleId>{5C22544A-7EE6-4342-B048-85BDC9FD1C3A}</a:tableStyleId>
              </a:tblPr>
              <a:tblGrid>
                <a:gridCol w="975898">
                  <a:extLst>
                    <a:ext uri="{9D8B030D-6E8A-4147-A177-3AD203B41FA5}">
                      <a16:colId xmlns:a16="http://schemas.microsoft.com/office/drawing/2014/main" val="2020587659"/>
                    </a:ext>
                  </a:extLst>
                </a:gridCol>
                <a:gridCol w="975898">
                  <a:extLst>
                    <a:ext uri="{9D8B030D-6E8A-4147-A177-3AD203B41FA5}">
                      <a16:colId xmlns:a16="http://schemas.microsoft.com/office/drawing/2014/main" val="1093521556"/>
                    </a:ext>
                  </a:extLst>
                </a:gridCol>
                <a:gridCol w="975898">
                  <a:extLst>
                    <a:ext uri="{9D8B030D-6E8A-4147-A177-3AD203B41FA5}">
                      <a16:colId xmlns:a16="http://schemas.microsoft.com/office/drawing/2014/main" val="3194877113"/>
                    </a:ext>
                  </a:extLst>
                </a:gridCol>
                <a:gridCol w="975898">
                  <a:extLst>
                    <a:ext uri="{9D8B030D-6E8A-4147-A177-3AD203B41FA5}">
                      <a16:colId xmlns:a16="http://schemas.microsoft.com/office/drawing/2014/main" val="1540738301"/>
                    </a:ext>
                  </a:extLst>
                </a:gridCol>
                <a:gridCol w="975898">
                  <a:extLst>
                    <a:ext uri="{9D8B030D-6E8A-4147-A177-3AD203B41FA5}">
                      <a16:colId xmlns:a16="http://schemas.microsoft.com/office/drawing/2014/main" val="1572455323"/>
                    </a:ext>
                  </a:extLst>
                </a:gridCol>
                <a:gridCol w="975898">
                  <a:extLst>
                    <a:ext uri="{9D8B030D-6E8A-4147-A177-3AD203B41FA5}">
                      <a16:colId xmlns:a16="http://schemas.microsoft.com/office/drawing/2014/main" val="215650592"/>
                    </a:ext>
                  </a:extLst>
                </a:gridCol>
                <a:gridCol w="975898">
                  <a:extLst>
                    <a:ext uri="{9D8B030D-6E8A-4147-A177-3AD203B41FA5}">
                      <a16:colId xmlns:a16="http://schemas.microsoft.com/office/drawing/2014/main" val="2030503838"/>
                    </a:ext>
                  </a:extLst>
                </a:gridCol>
                <a:gridCol w="975898">
                  <a:extLst>
                    <a:ext uri="{9D8B030D-6E8A-4147-A177-3AD203B41FA5}">
                      <a16:colId xmlns:a16="http://schemas.microsoft.com/office/drawing/2014/main" val="342230718"/>
                    </a:ext>
                  </a:extLst>
                </a:gridCol>
              </a:tblGrid>
              <a:tr h="479710">
                <a:tc>
                  <a:txBody>
                    <a:bodyPr/>
                    <a:lstStyle/>
                    <a:p>
                      <a:pPr algn="ctr" fontAlgn="t"/>
                      <a:r>
                        <a:rPr lang="pl-PL" sz="900" b="0" i="0" u="none" strike="noStrike">
                          <a:solidFill>
                            <a:schemeClr val="tx1"/>
                          </a:solidFill>
                          <a:effectLst/>
                          <a:latin typeface="+mj-lt"/>
                        </a:rPr>
                        <a:t>edukacja domowników </a:t>
                      </a:r>
                    </a:p>
                    <a:p>
                      <a:pPr algn="ctr" fontAlgn="t"/>
                      <a:r>
                        <a:rPr lang="pl-PL" sz="900" b="0" i="0" u="none" strike="noStrike">
                          <a:solidFill>
                            <a:schemeClr val="tx1"/>
                          </a:solidFill>
                          <a:effectLst/>
                          <a:latin typeface="+mj-lt"/>
                        </a:rPr>
                        <a:t>i świadome korzystanie </a:t>
                      </a:r>
                    </a:p>
                    <a:p>
                      <a:pPr algn="ctr" fontAlgn="t"/>
                      <a:r>
                        <a:rPr lang="pl-PL" sz="900" b="0" i="0" u="none" strike="noStrike">
                          <a:solidFill>
                            <a:schemeClr val="tx1"/>
                          </a:solidFill>
                          <a:effectLst/>
                          <a:latin typeface="+mj-lt"/>
                        </a:rPr>
                        <a:t>z wody/prądu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korzystanie </a:t>
                      </a:r>
                    </a:p>
                    <a:p>
                      <a:pPr algn="ctr" fontAlgn="t"/>
                      <a:r>
                        <a:rPr lang="pl-PL" sz="900" b="0" i="0" u="none" strike="noStrike">
                          <a:solidFill>
                            <a:schemeClr val="tx1"/>
                          </a:solidFill>
                          <a:effectLst/>
                          <a:latin typeface="+mj-lt"/>
                        </a:rPr>
                        <a:t>z ekonomicznych taryf energetycznych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uszczelnianie okien</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gotowanie jedynie potrzebnej ilości wody/ włączanie pełnych urządzeń</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energooszczędne ogrzewanie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zamontowanie czujników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korzystanie z gazu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inny sposób</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sp>
        <p:nvSpPr>
          <p:cNvPr id="38" name="Symbol zastępczy tekstu 7">
            <a:extLst>
              <a:ext uri="{FF2B5EF4-FFF2-40B4-BE49-F238E27FC236}">
                <a16:creationId xmlns:a16="http://schemas.microsoft.com/office/drawing/2014/main" id="{E828A5B1-237A-4CF2-AD7F-25338D8894E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46" name="pole tekstowe 45">
            <a:extLst>
              <a:ext uri="{FF2B5EF4-FFF2-40B4-BE49-F238E27FC236}">
                <a16:creationId xmlns:a16="http://schemas.microsoft.com/office/drawing/2014/main" id="{F17F2B8F-5CB2-488F-A3A7-127884A1DABE}"/>
              </a:ext>
            </a:extLst>
          </p:cNvPr>
          <p:cNvSpPr txBox="1"/>
          <p:nvPr/>
        </p:nvSpPr>
        <p:spPr>
          <a:xfrm>
            <a:off x="5780669" y="1386574"/>
            <a:ext cx="773832" cy="253916"/>
          </a:xfrm>
          <a:prstGeom prst="rect">
            <a:avLst/>
          </a:prstGeom>
          <a:noFill/>
        </p:spPr>
        <p:txBody>
          <a:bodyPr wrap="square">
            <a:spAutoFit/>
          </a:bodyPr>
          <a:lstStyle/>
          <a:p>
            <a:pPr algn="ctr"/>
            <a:r>
              <a:rPr lang="pl-PL" sz="1050" b="1" i="0" u="none" strike="noStrike">
                <a:solidFill>
                  <a:schemeClr val="tx1"/>
                </a:solidFill>
                <a:effectLst/>
                <a:latin typeface="+mj-lt"/>
              </a:rPr>
              <a:t>Ogółem</a:t>
            </a:r>
            <a:endParaRPr lang="pl-PL" sz="1050" b="1">
              <a:latin typeface="+mj-lt"/>
            </a:endParaRPr>
          </a:p>
        </p:txBody>
      </p:sp>
      <p:sp>
        <p:nvSpPr>
          <p:cNvPr id="47" name="Prostokąt 46">
            <a:extLst>
              <a:ext uri="{FF2B5EF4-FFF2-40B4-BE49-F238E27FC236}">
                <a16:creationId xmlns:a16="http://schemas.microsoft.com/office/drawing/2014/main" id="{A8FCDFD3-CBBE-40DD-89D6-5581CAE4A9FC}"/>
              </a:ext>
            </a:extLst>
          </p:cNvPr>
          <p:cNvSpPr/>
          <p:nvPr/>
        </p:nvSpPr>
        <p:spPr>
          <a:xfrm rot="16200000">
            <a:off x="5835867" y="1467099"/>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58" name="Grupa 57">
            <a:extLst>
              <a:ext uri="{FF2B5EF4-FFF2-40B4-BE49-F238E27FC236}">
                <a16:creationId xmlns:a16="http://schemas.microsoft.com/office/drawing/2014/main" id="{4C60F2EE-1D90-4772-80AE-B2F25C7990A3}"/>
              </a:ext>
            </a:extLst>
          </p:cNvPr>
          <p:cNvGrpSpPr/>
          <p:nvPr/>
        </p:nvGrpSpPr>
        <p:grpSpPr>
          <a:xfrm>
            <a:off x="6759112" y="1186932"/>
            <a:ext cx="1838081" cy="822761"/>
            <a:chOff x="6925897" y="1158828"/>
            <a:chExt cx="1838081" cy="822761"/>
          </a:xfrm>
        </p:grpSpPr>
        <p:sp>
          <p:nvSpPr>
            <p:cNvPr id="59" name="pole tekstowe 58">
              <a:extLst>
                <a:ext uri="{FF2B5EF4-FFF2-40B4-BE49-F238E27FC236}">
                  <a16:creationId xmlns:a16="http://schemas.microsoft.com/office/drawing/2014/main" id="{6417720E-BA0C-4394-BC92-D112F8C843D8}"/>
                </a:ext>
              </a:extLst>
            </p:cNvPr>
            <p:cNvSpPr txBox="1"/>
            <p:nvPr/>
          </p:nvSpPr>
          <p:spPr>
            <a:xfrm>
              <a:off x="6970475" y="1158828"/>
              <a:ext cx="1793503" cy="253916"/>
            </a:xfrm>
            <a:prstGeom prst="rect">
              <a:avLst/>
            </a:prstGeom>
            <a:noFill/>
          </p:spPr>
          <p:txBody>
            <a:bodyPr wrap="square" rtlCol="0">
              <a:spAutoFit/>
            </a:bodyPr>
            <a:lstStyle/>
            <a:p>
              <a:r>
                <a:rPr lang="pl-PL" sz="1000"/>
                <a:t>15-24 lata* </a:t>
              </a:r>
            </a:p>
          </p:txBody>
        </p:sp>
        <p:sp>
          <p:nvSpPr>
            <p:cNvPr id="60" name="Prostokąt 59">
              <a:extLst>
                <a:ext uri="{FF2B5EF4-FFF2-40B4-BE49-F238E27FC236}">
                  <a16:creationId xmlns:a16="http://schemas.microsoft.com/office/drawing/2014/main" id="{E5760F5D-1708-41BE-ABBA-4AE8FC910D69}"/>
                </a:ext>
              </a:extLst>
            </p:cNvPr>
            <p:cNvSpPr/>
            <p:nvPr/>
          </p:nvSpPr>
          <p:spPr>
            <a:xfrm rot="16200000">
              <a:off x="6923249" y="1256039"/>
              <a:ext cx="83119" cy="7782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1" name="Prostokąt 60">
              <a:extLst>
                <a:ext uri="{FF2B5EF4-FFF2-40B4-BE49-F238E27FC236}">
                  <a16:creationId xmlns:a16="http://schemas.microsoft.com/office/drawing/2014/main" id="{834C4679-E40F-47C4-AA20-EFE9F4CC8BE8}"/>
                </a:ext>
              </a:extLst>
            </p:cNvPr>
            <p:cNvSpPr/>
            <p:nvPr/>
          </p:nvSpPr>
          <p:spPr>
            <a:xfrm rot="16200000">
              <a:off x="6923249" y="1396764"/>
              <a:ext cx="83119" cy="778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2" name="Prostokąt 61">
              <a:extLst>
                <a:ext uri="{FF2B5EF4-FFF2-40B4-BE49-F238E27FC236}">
                  <a16:creationId xmlns:a16="http://schemas.microsoft.com/office/drawing/2014/main" id="{286DEE85-E248-4726-94DB-6E03743283AB}"/>
                </a:ext>
              </a:extLst>
            </p:cNvPr>
            <p:cNvSpPr/>
            <p:nvPr/>
          </p:nvSpPr>
          <p:spPr>
            <a:xfrm rot="16200000">
              <a:off x="6923249" y="1537489"/>
              <a:ext cx="83119" cy="77824"/>
            </a:xfrm>
            <a:prstGeom prst="rect">
              <a:avLst/>
            </a:prstGeom>
            <a:solidFill>
              <a:srgbClr val="9F9B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3" name="pole tekstowe 62">
              <a:extLst>
                <a:ext uri="{FF2B5EF4-FFF2-40B4-BE49-F238E27FC236}">
                  <a16:creationId xmlns:a16="http://schemas.microsoft.com/office/drawing/2014/main" id="{6148D9DA-DEFC-4227-AE2B-0247933BB83F}"/>
                </a:ext>
              </a:extLst>
            </p:cNvPr>
            <p:cNvSpPr txBox="1"/>
            <p:nvPr/>
          </p:nvSpPr>
          <p:spPr>
            <a:xfrm>
              <a:off x="6970475" y="1301039"/>
              <a:ext cx="1793503" cy="253916"/>
            </a:xfrm>
            <a:prstGeom prst="rect">
              <a:avLst/>
            </a:prstGeom>
            <a:noFill/>
          </p:spPr>
          <p:txBody>
            <a:bodyPr wrap="square" rtlCol="0">
              <a:spAutoFit/>
            </a:bodyPr>
            <a:lstStyle/>
            <a:p>
              <a:r>
                <a:rPr lang="pl-PL" sz="1000"/>
                <a:t>25-34 lata</a:t>
              </a:r>
            </a:p>
          </p:txBody>
        </p:sp>
        <p:sp>
          <p:nvSpPr>
            <p:cNvPr id="64" name="pole tekstowe 63">
              <a:extLst>
                <a:ext uri="{FF2B5EF4-FFF2-40B4-BE49-F238E27FC236}">
                  <a16:creationId xmlns:a16="http://schemas.microsoft.com/office/drawing/2014/main" id="{43E62E3E-BF6F-4EDD-8907-FAB878A73341}"/>
                </a:ext>
              </a:extLst>
            </p:cNvPr>
            <p:cNvSpPr txBox="1"/>
            <p:nvPr/>
          </p:nvSpPr>
          <p:spPr>
            <a:xfrm>
              <a:off x="6970475" y="1443250"/>
              <a:ext cx="1793503" cy="253916"/>
            </a:xfrm>
            <a:prstGeom prst="rect">
              <a:avLst/>
            </a:prstGeom>
            <a:noFill/>
          </p:spPr>
          <p:txBody>
            <a:bodyPr wrap="square" rtlCol="0">
              <a:spAutoFit/>
            </a:bodyPr>
            <a:lstStyle/>
            <a:p>
              <a:r>
                <a:rPr lang="pl-PL" sz="1000"/>
                <a:t>35-44 lat</a:t>
              </a:r>
            </a:p>
          </p:txBody>
        </p:sp>
        <p:sp>
          <p:nvSpPr>
            <p:cNvPr id="65" name="pole tekstowe 64">
              <a:extLst>
                <a:ext uri="{FF2B5EF4-FFF2-40B4-BE49-F238E27FC236}">
                  <a16:creationId xmlns:a16="http://schemas.microsoft.com/office/drawing/2014/main" id="{CFBECB70-D963-4626-85F6-DBF24B634897}"/>
                </a:ext>
              </a:extLst>
            </p:cNvPr>
            <p:cNvSpPr txBox="1"/>
            <p:nvPr/>
          </p:nvSpPr>
          <p:spPr>
            <a:xfrm>
              <a:off x="6970475" y="1585461"/>
              <a:ext cx="1793503" cy="253916"/>
            </a:xfrm>
            <a:prstGeom prst="rect">
              <a:avLst/>
            </a:prstGeom>
            <a:noFill/>
          </p:spPr>
          <p:txBody>
            <a:bodyPr wrap="square" rtlCol="0">
              <a:spAutoFit/>
            </a:bodyPr>
            <a:lstStyle/>
            <a:p>
              <a:r>
                <a:rPr lang="pl-PL" sz="1000"/>
                <a:t>45-59 lat</a:t>
              </a:r>
            </a:p>
          </p:txBody>
        </p:sp>
        <p:sp>
          <p:nvSpPr>
            <p:cNvPr id="66" name="Prostokąt 65">
              <a:extLst>
                <a:ext uri="{FF2B5EF4-FFF2-40B4-BE49-F238E27FC236}">
                  <a16:creationId xmlns:a16="http://schemas.microsoft.com/office/drawing/2014/main" id="{1229C2A5-5EA9-4CF4-B81C-AEAF3212D8C9}"/>
                </a:ext>
              </a:extLst>
            </p:cNvPr>
            <p:cNvSpPr/>
            <p:nvPr/>
          </p:nvSpPr>
          <p:spPr>
            <a:xfrm rot="16200000">
              <a:off x="6923249" y="1678214"/>
              <a:ext cx="83119" cy="77824"/>
            </a:xfrm>
            <a:prstGeom prst="rect">
              <a:avLst/>
            </a:prstGeom>
            <a:solidFill>
              <a:srgbClr val="8ED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7" name="Prostokąt 66">
              <a:extLst>
                <a:ext uri="{FF2B5EF4-FFF2-40B4-BE49-F238E27FC236}">
                  <a16:creationId xmlns:a16="http://schemas.microsoft.com/office/drawing/2014/main" id="{6096E74B-BDC1-4232-B1F1-8A3A98351026}"/>
                </a:ext>
              </a:extLst>
            </p:cNvPr>
            <p:cNvSpPr/>
            <p:nvPr/>
          </p:nvSpPr>
          <p:spPr>
            <a:xfrm rot="16200000">
              <a:off x="6923249" y="1818939"/>
              <a:ext cx="83119" cy="77824"/>
            </a:xfrm>
            <a:prstGeom prst="rect">
              <a:avLst/>
            </a:prstGeom>
            <a:solidFill>
              <a:srgbClr val="D9EF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8" name="pole tekstowe 67">
              <a:extLst>
                <a:ext uri="{FF2B5EF4-FFF2-40B4-BE49-F238E27FC236}">
                  <a16:creationId xmlns:a16="http://schemas.microsoft.com/office/drawing/2014/main" id="{D197C6BB-26AF-486F-A9E0-00C779DAFCE7}"/>
                </a:ext>
              </a:extLst>
            </p:cNvPr>
            <p:cNvSpPr txBox="1"/>
            <p:nvPr/>
          </p:nvSpPr>
          <p:spPr>
            <a:xfrm>
              <a:off x="6970475" y="1727673"/>
              <a:ext cx="1793503" cy="253916"/>
            </a:xfrm>
            <a:prstGeom prst="rect">
              <a:avLst/>
            </a:prstGeom>
            <a:noFill/>
          </p:spPr>
          <p:txBody>
            <a:bodyPr wrap="square" rtlCol="0">
              <a:spAutoFit/>
            </a:bodyPr>
            <a:lstStyle/>
            <a:p>
              <a:r>
                <a:rPr lang="pl-PL" sz="1000"/>
                <a:t>60 i więcej lat</a:t>
              </a:r>
            </a:p>
          </p:txBody>
        </p:sp>
      </p:grpSp>
      <p:grpSp>
        <p:nvGrpSpPr>
          <p:cNvPr id="69" name="Grupa 68">
            <a:extLst>
              <a:ext uri="{FF2B5EF4-FFF2-40B4-BE49-F238E27FC236}">
                <a16:creationId xmlns:a16="http://schemas.microsoft.com/office/drawing/2014/main" id="{BBAF180C-9A67-4FE7-8832-CDE7FE392F78}"/>
              </a:ext>
            </a:extLst>
          </p:cNvPr>
          <p:cNvGrpSpPr/>
          <p:nvPr/>
        </p:nvGrpSpPr>
        <p:grpSpPr>
          <a:xfrm>
            <a:off x="7861094" y="1134344"/>
            <a:ext cx="564666" cy="680158"/>
            <a:chOff x="6299205" y="3543307"/>
            <a:chExt cx="558800" cy="673091"/>
          </a:xfrm>
          <a:solidFill>
            <a:schemeClr val="tx2"/>
          </a:solidFill>
        </p:grpSpPr>
        <p:sp>
          <p:nvSpPr>
            <p:cNvPr id="70" name="Freeform 32">
              <a:extLst>
                <a:ext uri="{FF2B5EF4-FFF2-40B4-BE49-F238E27FC236}">
                  <a16:creationId xmlns:a16="http://schemas.microsoft.com/office/drawing/2014/main" id="{43945C27-40E3-487A-A2E4-E814DD47A90C}"/>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71" name="Freeform 33">
              <a:extLst>
                <a:ext uri="{FF2B5EF4-FFF2-40B4-BE49-F238E27FC236}">
                  <a16:creationId xmlns:a16="http://schemas.microsoft.com/office/drawing/2014/main" id="{76988F18-6815-4908-B58F-89A90A1AACFB}"/>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72" name="Freeform 34">
              <a:extLst>
                <a:ext uri="{FF2B5EF4-FFF2-40B4-BE49-F238E27FC236}">
                  <a16:creationId xmlns:a16="http://schemas.microsoft.com/office/drawing/2014/main" id="{1A9CB2C1-71DC-43A2-B341-36BDC705F0CB}"/>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solidFill>
              <a:srgbClr val="9F9BBD"/>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73" name="Freeform 35">
              <a:extLst>
                <a:ext uri="{FF2B5EF4-FFF2-40B4-BE49-F238E27FC236}">
                  <a16:creationId xmlns:a16="http://schemas.microsoft.com/office/drawing/2014/main" id="{743DD7F0-24B8-4EFB-8100-C5C101A57E45}"/>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74" name="Freeform 36">
              <a:extLst>
                <a:ext uri="{FF2B5EF4-FFF2-40B4-BE49-F238E27FC236}">
                  <a16:creationId xmlns:a16="http://schemas.microsoft.com/office/drawing/2014/main" id="{90CD0C9B-4B6C-4E71-A5BF-1F199091C87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75" name="Freeform 37">
              <a:extLst>
                <a:ext uri="{FF2B5EF4-FFF2-40B4-BE49-F238E27FC236}">
                  <a16:creationId xmlns:a16="http://schemas.microsoft.com/office/drawing/2014/main" id="{5672A7FF-043A-4F42-BC2A-858BC86555DE}"/>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76" name="pole tekstowe 75">
            <a:extLst>
              <a:ext uri="{FF2B5EF4-FFF2-40B4-BE49-F238E27FC236}">
                <a16:creationId xmlns:a16="http://schemas.microsoft.com/office/drawing/2014/main" id="{1597C0F3-9EDF-4C3E-9C54-D8C5B921C872}"/>
              </a:ext>
            </a:extLst>
          </p:cNvPr>
          <p:cNvSpPr txBox="1"/>
          <p:nvPr/>
        </p:nvSpPr>
        <p:spPr>
          <a:xfrm>
            <a:off x="6682742" y="1955429"/>
            <a:ext cx="2099401" cy="338554"/>
          </a:xfrm>
          <a:prstGeom prst="rect">
            <a:avLst/>
          </a:prstGeom>
          <a:noFill/>
        </p:spPr>
        <p:txBody>
          <a:bodyPr wrap="square">
            <a:spAutoFit/>
          </a:bodyPr>
          <a:lstStyle/>
          <a:p>
            <a:pPr algn="just">
              <a:spcBef>
                <a:spcPct val="20000"/>
              </a:spcBef>
            </a:pPr>
            <a:r>
              <a:rPr lang="pl-PL" sz="800" i="1">
                <a:solidFill>
                  <a:schemeClr val="accent6"/>
                </a:solidFill>
              </a:rPr>
              <a:t>*Kategoria wiekowa 15-24 ma niską liczebność, dane mają charakter jakościowy.</a:t>
            </a:r>
          </a:p>
        </p:txBody>
      </p:sp>
      <p:graphicFrame>
        <p:nvGraphicFramePr>
          <p:cNvPr id="77" name="Wykres 76">
            <a:extLst>
              <a:ext uri="{FF2B5EF4-FFF2-40B4-BE49-F238E27FC236}">
                <a16:creationId xmlns:a16="http://schemas.microsoft.com/office/drawing/2014/main" id="{597631C5-EDE7-47F3-930F-BFF83CCD4334}"/>
              </a:ext>
            </a:extLst>
          </p:cNvPr>
          <p:cNvGraphicFramePr/>
          <p:nvPr>
            <p:extLst>
              <p:ext uri="{D42A27DB-BD31-4B8C-83A1-F6EECF244321}">
                <p14:modId xmlns:p14="http://schemas.microsoft.com/office/powerpoint/2010/main" val="2637097094"/>
              </p:ext>
            </p:extLst>
          </p:nvPr>
        </p:nvGraphicFramePr>
        <p:xfrm>
          <a:off x="281934" y="2603347"/>
          <a:ext cx="8199183" cy="177337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5811387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Prostokąt: zaokrąglone rogi 25">
            <a:extLst>
              <a:ext uri="{FF2B5EF4-FFF2-40B4-BE49-F238E27FC236}">
                <a16:creationId xmlns:a16="http://schemas.microsoft.com/office/drawing/2014/main" id="{B64AC628-9C1F-4CA6-9043-0D40E160D498}"/>
              </a:ext>
            </a:extLst>
          </p:cNvPr>
          <p:cNvSpPr/>
          <p:nvPr/>
        </p:nvSpPr>
        <p:spPr>
          <a:xfrm>
            <a:off x="4020647" y="3356686"/>
            <a:ext cx="4533590" cy="1958264"/>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25" name="Symbol zastępczy zawartości 4" descr="Plany dotyczące działań zwiększających efektywność energetyczną i zmniejszenie rachunków za energię w najbliższym roku.&#10;&#10;Wykres słupkowy skumulowany do 100% przedstawiający czy respondenci podejmują te działania w podziale na wielkość miejscowości:&#10;miasto powyżej 500 tysięcy tak 27%, nie 68%, trudno powiedzieć 5%,&#10;miasto 100-500 tysięcy tak 30%, nie 67%, trudno powiedzieć 2%,&#10;miasto 20-100 tysięcy tak 28%, nie 63%, trudno powiedzieć 9%,&#10;miasto do 20 tysięcy tak 27%, nie 68%, trudno powiedzieć 5%,&#10;wieś tak 42%, nie 54%, trudno powiedzieć 4%.&#10;">
            <a:extLst>
              <a:ext uri="{FF2B5EF4-FFF2-40B4-BE49-F238E27FC236}">
                <a16:creationId xmlns:a16="http://schemas.microsoft.com/office/drawing/2014/main" id="{D07DD5B9-A479-48C7-BF94-DA4648348C02}"/>
              </a:ext>
            </a:extLst>
          </p:cNvPr>
          <p:cNvGraphicFramePr>
            <a:graphicFrameLocks/>
          </p:cNvGraphicFramePr>
          <p:nvPr>
            <p:extLst>
              <p:ext uri="{D42A27DB-BD31-4B8C-83A1-F6EECF244321}">
                <p14:modId xmlns:p14="http://schemas.microsoft.com/office/powerpoint/2010/main" val="1144705225"/>
              </p:ext>
            </p:extLst>
          </p:nvPr>
        </p:nvGraphicFramePr>
        <p:xfrm>
          <a:off x="3743868" y="3278105"/>
          <a:ext cx="5074469" cy="2082645"/>
        </p:xfrm>
        <a:graphic>
          <a:graphicData uri="http://schemas.openxmlformats.org/drawingml/2006/chart">
            <c:chart xmlns:c="http://schemas.openxmlformats.org/drawingml/2006/chart" xmlns:r="http://schemas.openxmlformats.org/officeDocument/2006/relationships" r:id="rId3"/>
          </a:graphicData>
        </a:graphic>
      </p:graphicFrame>
      <p:sp>
        <p:nvSpPr>
          <p:cNvPr id="23" name="Prostokąt: zaokrąglone rogi 22">
            <a:extLst>
              <a:ext uri="{FF2B5EF4-FFF2-40B4-BE49-F238E27FC236}">
                <a16:creationId xmlns:a16="http://schemas.microsoft.com/office/drawing/2014/main" id="{0DF3A06E-0D86-42BA-B9A2-3154A11BF6A8}"/>
              </a:ext>
            </a:extLst>
          </p:cNvPr>
          <p:cNvSpPr/>
          <p:nvPr/>
        </p:nvSpPr>
        <p:spPr>
          <a:xfrm>
            <a:off x="4020647" y="1489704"/>
            <a:ext cx="4533589" cy="1704976"/>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4" name="Symbol zastępczy zawartości 4" descr="Plany dotyczące działań zwiększających efektywność energetyczną i zmniejszenie rachunków za energię w najbliższym roku.&#10;&#10;Wykres słupkowy skumulowany do 100% przedstawiający czy respondenci podejmują te działania w podziale na poprzednie lata badań:&#10;2020 tak 34%, nie 61%, trudno powiedzieć 5%,&#10;2018 tak 3%, nie 71%, trudno powiedzieć 26%,&#10;2014 tak 12%, nie 75%, trudno powiedzieć 14%,&#10;2013 tak 16%, nie 70%, trudno powiedzieć 14%,&#10;2012 tak 19%, nie 71%, trudno powiedzieć 10%.&#10;&#10;">
            <a:extLst>
              <a:ext uri="{FF2B5EF4-FFF2-40B4-BE49-F238E27FC236}">
                <a16:creationId xmlns:a16="http://schemas.microsoft.com/office/drawing/2014/main" id="{D95F1A28-2132-49BB-8F00-7707EF5AC81D}"/>
              </a:ext>
            </a:extLst>
          </p:cNvPr>
          <p:cNvGraphicFramePr>
            <a:graphicFrameLocks/>
          </p:cNvGraphicFramePr>
          <p:nvPr>
            <p:extLst>
              <p:ext uri="{D42A27DB-BD31-4B8C-83A1-F6EECF244321}">
                <p14:modId xmlns:p14="http://schemas.microsoft.com/office/powerpoint/2010/main" val="2151632126"/>
              </p:ext>
            </p:extLst>
          </p:nvPr>
        </p:nvGraphicFramePr>
        <p:xfrm>
          <a:off x="899592" y="1633302"/>
          <a:ext cx="2736303" cy="418055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Wykres 6">
            <a:extLst>
              <a:ext uri="{FF2B5EF4-FFF2-40B4-BE49-F238E27FC236}">
                <a16:creationId xmlns:a16="http://schemas.microsoft.com/office/drawing/2014/main" id="{2028031E-81B3-4FF5-863E-30E1D3DA7FB7}"/>
              </a:ext>
            </a:extLst>
          </p:cNvPr>
          <p:cNvGraphicFramePr/>
          <p:nvPr>
            <p:extLst>
              <p:ext uri="{D42A27DB-BD31-4B8C-83A1-F6EECF244321}">
                <p14:modId xmlns:p14="http://schemas.microsoft.com/office/powerpoint/2010/main" val="1529868970"/>
              </p:ext>
            </p:extLst>
          </p:nvPr>
        </p:nvGraphicFramePr>
        <p:xfrm>
          <a:off x="755575" y="3155238"/>
          <a:ext cx="3067186" cy="314339"/>
        </p:xfrm>
        <a:graphic>
          <a:graphicData uri="http://schemas.openxmlformats.org/drawingml/2006/chart">
            <c:chart xmlns:c="http://schemas.openxmlformats.org/drawingml/2006/chart" xmlns:r="http://schemas.openxmlformats.org/officeDocument/2006/relationships" r:id="rId5"/>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Podjęcie dodatkowych działań proekologicznych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P23. Czy w najbliższym roku w Pana(i) domu planuje się podjęcie dodatkowych działań, które zwiększą efektywność energetyczną i umożliwią zmniejszenie rachunków za energię?</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8357572" cy="313874"/>
          </a:xfrm>
        </p:spPr>
        <p:txBody>
          <a:bodyPr/>
          <a:lstStyle/>
          <a:p>
            <a:pPr algn="just"/>
            <a:r>
              <a:rPr lang="pl-PL">
                <a:solidFill>
                  <a:schemeClr val="bg1">
                    <a:lumMod val="75000"/>
                  </a:schemeClr>
                </a:solidFill>
                <a:latin typeface="+mj-lt"/>
              </a:rPr>
              <a:t>Odpowiadający: wszyscy badani, 2020: n=1015, </a:t>
            </a:r>
            <a:r>
              <a:rPr lang="pl-PL" i="1">
                <a:solidFill>
                  <a:schemeClr val="bg1">
                    <a:lumMod val="75000"/>
                  </a:schemeClr>
                </a:solidFill>
                <a:latin typeface="+mj-lt"/>
              </a:rPr>
              <a:t>2018: n=1010, 2014: n=1000, 2013: n=1000, 2012: n=1000. </a:t>
            </a:r>
            <a:r>
              <a:rPr lang="pl-PL">
                <a:solidFill>
                  <a:schemeClr val="bg1">
                    <a:lumMod val="75000"/>
                  </a:schemeClr>
                </a:solidFill>
              </a:rPr>
              <a:t>Ze względu na wielkość miejscowości: wieś n=242, miasto do 20 tys. n=120, miasto 20-100 tys. n=225, miasto 100-500 tys. n=209, miasto powyżej 500 tys. n=162. Ze względu na dochód: do 1500 zł n=223, 1501-2500 zł n=291, powyżej 2500 zł n=419.</a:t>
            </a:r>
            <a:endParaRPr lang="pl-PL" i="1">
              <a:solidFill>
                <a:schemeClr val="bg1">
                  <a:lumMod val="75000"/>
                </a:schemeClr>
              </a:solidFill>
              <a:latin typeface="+mj-lt"/>
            </a:endParaRPr>
          </a:p>
          <a:p>
            <a:pPr algn="just"/>
            <a:endParaRPr lang="pl-PL" i="1">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10" name="pole tekstowe 9">
            <a:extLst>
              <a:ext uri="{FF2B5EF4-FFF2-40B4-BE49-F238E27FC236}">
                <a16:creationId xmlns:a16="http://schemas.microsoft.com/office/drawing/2014/main" id="{CCAA97D2-5CC9-4FF8-BEB3-70142560E51A}"/>
              </a:ext>
            </a:extLst>
          </p:cNvPr>
          <p:cNvSpPr txBox="1"/>
          <p:nvPr/>
        </p:nvSpPr>
        <p:spPr>
          <a:xfrm>
            <a:off x="697465" y="3537603"/>
            <a:ext cx="553833" cy="276999"/>
          </a:xfrm>
          <a:prstGeom prst="rect">
            <a:avLst/>
          </a:prstGeom>
          <a:solidFill>
            <a:schemeClr val="bg1"/>
          </a:solidFill>
        </p:spPr>
        <p:txBody>
          <a:bodyPr wrap="square" rtlCol="0">
            <a:spAutoFit/>
          </a:bodyPr>
          <a:lstStyle/>
          <a:p>
            <a:pPr algn="r"/>
            <a:r>
              <a:rPr lang="pl-PL" sz="1200" b="1"/>
              <a:t>2020</a:t>
            </a:r>
          </a:p>
        </p:txBody>
      </p:sp>
      <p:grpSp>
        <p:nvGrpSpPr>
          <p:cNvPr id="12" name="Grupa 11" descr="Plany dotyczące działań zwiększających efektywność energetyczną i zmniejszenie rachunków za energię w najbliższym roku.&#10;&#10;Wykres kołowy przedstawiający czy respondenci podejmują działania, które zwiększą efektywność energetyczną i umożliwią zmniejszenie rachunków za energię: tak 34%, nie 61%, trudno powiedzieć 5%.">
            <a:extLst>
              <a:ext uri="{FF2B5EF4-FFF2-40B4-BE49-F238E27FC236}">
                <a16:creationId xmlns:a16="http://schemas.microsoft.com/office/drawing/2014/main" id="{397A2A22-F287-439D-838F-D9E1A844C244}"/>
              </a:ext>
            </a:extLst>
          </p:cNvPr>
          <p:cNvGrpSpPr/>
          <p:nvPr/>
        </p:nvGrpSpPr>
        <p:grpSpPr>
          <a:xfrm>
            <a:off x="1232992" y="1497250"/>
            <a:ext cx="3067186" cy="1701277"/>
            <a:chOff x="596540" y="1495750"/>
            <a:chExt cx="3067186" cy="1701277"/>
          </a:xfrm>
        </p:grpSpPr>
        <p:graphicFrame>
          <p:nvGraphicFramePr>
            <p:cNvPr id="6" name="Wykres 5">
              <a:extLst>
                <a:ext uri="{FF2B5EF4-FFF2-40B4-BE49-F238E27FC236}">
                  <a16:creationId xmlns:a16="http://schemas.microsoft.com/office/drawing/2014/main" id="{F34703DB-D11F-454F-94C6-0A0B9E08FBFF}"/>
                </a:ext>
              </a:extLst>
            </p:cNvPr>
            <p:cNvGraphicFramePr/>
            <p:nvPr/>
          </p:nvGraphicFramePr>
          <p:xfrm>
            <a:off x="596540" y="1495750"/>
            <a:ext cx="3067186" cy="1701277"/>
          </p:xfrm>
          <a:graphic>
            <a:graphicData uri="http://schemas.openxmlformats.org/drawingml/2006/chart">
              <c:chart xmlns:c="http://schemas.openxmlformats.org/drawingml/2006/chart" xmlns:r="http://schemas.openxmlformats.org/officeDocument/2006/relationships" r:id="rId6"/>
            </a:graphicData>
          </a:graphic>
        </p:graphicFrame>
        <p:grpSp>
          <p:nvGrpSpPr>
            <p:cNvPr id="19" name="Grupa 18">
              <a:extLst>
                <a:ext uri="{FF2B5EF4-FFF2-40B4-BE49-F238E27FC236}">
                  <a16:creationId xmlns:a16="http://schemas.microsoft.com/office/drawing/2014/main" id="{6457269C-2548-430B-BE60-A5276A4C2409}"/>
                </a:ext>
              </a:extLst>
            </p:cNvPr>
            <p:cNvGrpSpPr/>
            <p:nvPr/>
          </p:nvGrpSpPr>
          <p:grpSpPr>
            <a:xfrm>
              <a:off x="1340592" y="2124075"/>
              <a:ext cx="613746" cy="502156"/>
              <a:chOff x="2760663" y="1663700"/>
              <a:chExt cx="733425" cy="600075"/>
            </a:xfrm>
            <a:solidFill>
              <a:schemeClr val="bg1">
                <a:lumMod val="75000"/>
              </a:schemeClr>
            </a:solidFill>
          </p:grpSpPr>
          <p:sp>
            <p:nvSpPr>
              <p:cNvPr id="20" name="Freeform 84">
                <a:extLst>
                  <a:ext uri="{FF2B5EF4-FFF2-40B4-BE49-F238E27FC236}">
                    <a16:creationId xmlns:a16="http://schemas.microsoft.com/office/drawing/2014/main" id="{9CBA953B-E49E-4FC3-9331-FBCC22FAB2CB}"/>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85">
                <a:extLst>
                  <a:ext uri="{FF2B5EF4-FFF2-40B4-BE49-F238E27FC236}">
                    <a16:creationId xmlns:a16="http://schemas.microsoft.com/office/drawing/2014/main" id="{D2C7602A-0377-41B4-A405-713FC5FC22A6}"/>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9" name="Symbol zastępczy tekstu 7">
            <a:extLst>
              <a:ext uri="{FF2B5EF4-FFF2-40B4-BE49-F238E27FC236}">
                <a16:creationId xmlns:a16="http://schemas.microsoft.com/office/drawing/2014/main" id="{71BC3D9B-FE90-492D-A3C3-9C226C42DC6F}"/>
              </a:ext>
            </a:extLst>
          </p:cNvPr>
          <p:cNvSpPr txBox="1">
            <a:spLocks/>
          </p:cNvSpPr>
          <p:nvPr/>
        </p:nvSpPr>
        <p:spPr>
          <a:xfrm>
            <a:off x="8054265" y="536829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r>
              <a:rPr lang="pl-PL">
                <a:solidFill>
                  <a:schemeClr val="bg1">
                    <a:lumMod val="75000"/>
                  </a:schemeClr>
                </a:solidFill>
              </a:rPr>
              <a:t>Dane w %</a:t>
            </a:r>
          </a:p>
        </p:txBody>
      </p:sp>
      <p:graphicFrame>
        <p:nvGraphicFramePr>
          <p:cNvPr id="11" name="Symbol zastępczy zawartości 4" descr="Plany dotyczące działań zwiększających efektywność energetyczną i zmniejszenie rachunków za energię w najbliższym roku.&#10;&#10;Wykres słupkowy skumulowany do 100% przedstawiający czy respondenci podejmują te działania w podziale na ich dochód:&#10;powyżej 2500 złotych tak 32%, nie 64%, trudno powiedzieć 4%,&#10;1501 - 2500 złotych tak 33%, nie 62%, trudno powiedzieć 5%,&#10;do 1500 złotych tak 36%, nie 58%, trudno powiedzieć 6%.">
            <a:extLst>
              <a:ext uri="{FF2B5EF4-FFF2-40B4-BE49-F238E27FC236}">
                <a16:creationId xmlns:a16="http://schemas.microsoft.com/office/drawing/2014/main" id="{46DBD02D-C806-4C69-862B-6F14360C8CEB}"/>
              </a:ext>
            </a:extLst>
          </p:cNvPr>
          <p:cNvGraphicFramePr>
            <a:graphicFrameLocks/>
          </p:cNvGraphicFramePr>
          <p:nvPr>
            <p:extLst>
              <p:ext uri="{D42A27DB-BD31-4B8C-83A1-F6EECF244321}">
                <p14:modId xmlns:p14="http://schemas.microsoft.com/office/powerpoint/2010/main" val="186729747"/>
              </p:ext>
            </p:extLst>
          </p:nvPr>
        </p:nvGraphicFramePr>
        <p:xfrm>
          <a:off x="3930735" y="1632926"/>
          <a:ext cx="4855410" cy="1605274"/>
        </p:xfrm>
        <a:graphic>
          <a:graphicData uri="http://schemas.openxmlformats.org/drawingml/2006/chart">
            <c:chart xmlns:c="http://schemas.openxmlformats.org/drawingml/2006/chart" xmlns:r="http://schemas.openxmlformats.org/officeDocument/2006/relationships" r:id="rId7"/>
          </a:graphicData>
        </a:graphic>
      </p:graphicFrame>
      <p:sp>
        <p:nvSpPr>
          <p:cNvPr id="14" name="pole tekstowe 13">
            <a:extLst>
              <a:ext uri="{FF2B5EF4-FFF2-40B4-BE49-F238E27FC236}">
                <a16:creationId xmlns:a16="http://schemas.microsoft.com/office/drawing/2014/main" id="{74D04541-46A6-49C7-8C76-DB83591456B2}"/>
              </a:ext>
            </a:extLst>
          </p:cNvPr>
          <p:cNvSpPr txBox="1"/>
          <p:nvPr/>
        </p:nvSpPr>
        <p:spPr>
          <a:xfrm>
            <a:off x="5738029" y="1638778"/>
            <a:ext cx="2604459" cy="276999"/>
          </a:xfrm>
          <a:prstGeom prst="rect">
            <a:avLst/>
          </a:prstGeom>
          <a:noFill/>
        </p:spPr>
        <p:txBody>
          <a:bodyPr wrap="square" rtlCol="0">
            <a:spAutoFit/>
          </a:bodyPr>
          <a:lstStyle/>
          <a:p>
            <a:r>
              <a:rPr lang="pl-PL" sz="1200" b="1"/>
              <a:t>Wielkość gospodarstwa domowego</a:t>
            </a:r>
          </a:p>
        </p:txBody>
      </p:sp>
      <p:sp>
        <p:nvSpPr>
          <p:cNvPr id="80" name="pole tekstowe 79">
            <a:extLst>
              <a:ext uri="{FF2B5EF4-FFF2-40B4-BE49-F238E27FC236}">
                <a16:creationId xmlns:a16="http://schemas.microsoft.com/office/drawing/2014/main" id="{4CBBBF4D-CC4D-4755-8141-B5D7914C42EB}"/>
              </a:ext>
            </a:extLst>
          </p:cNvPr>
          <p:cNvSpPr txBox="1"/>
          <p:nvPr/>
        </p:nvSpPr>
        <p:spPr>
          <a:xfrm>
            <a:off x="5738030" y="3441293"/>
            <a:ext cx="1708449" cy="276999"/>
          </a:xfrm>
          <a:prstGeom prst="rect">
            <a:avLst/>
          </a:prstGeom>
          <a:noFill/>
        </p:spPr>
        <p:txBody>
          <a:bodyPr wrap="square" rtlCol="0">
            <a:spAutoFit/>
          </a:bodyPr>
          <a:lstStyle/>
          <a:p>
            <a:r>
              <a:rPr lang="pl-PL" sz="1200" b="1"/>
              <a:t>Wielkość miejscowości</a:t>
            </a:r>
          </a:p>
        </p:txBody>
      </p:sp>
      <p:grpSp>
        <p:nvGrpSpPr>
          <p:cNvPr id="83" name="Grupa 82">
            <a:extLst>
              <a:ext uri="{FF2B5EF4-FFF2-40B4-BE49-F238E27FC236}">
                <a16:creationId xmlns:a16="http://schemas.microsoft.com/office/drawing/2014/main" id="{39C428BD-1227-42C6-B8A7-3F64F4859E14}"/>
              </a:ext>
            </a:extLst>
          </p:cNvPr>
          <p:cNvGrpSpPr/>
          <p:nvPr/>
        </p:nvGrpSpPr>
        <p:grpSpPr>
          <a:xfrm>
            <a:off x="5455905" y="3438983"/>
            <a:ext cx="227682" cy="282424"/>
            <a:chOff x="7329488" y="2601913"/>
            <a:chExt cx="581026" cy="720726"/>
          </a:xfrm>
          <a:solidFill>
            <a:schemeClr val="tx2"/>
          </a:solidFill>
        </p:grpSpPr>
        <p:sp>
          <p:nvSpPr>
            <p:cNvPr id="84" name="Freeform 37">
              <a:extLst>
                <a:ext uri="{FF2B5EF4-FFF2-40B4-BE49-F238E27FC236}">
                  <a16:creationId xmlns:a16="http://schemas.microsoft.com/office/drawing/2014/main" id="{D77D52E3-11D9-461B-A3F4-E7826859CCAD}"/>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38">
              <a:extLst>
                <a:ext uri="{FF2B5EF4-FFF2-40B4-BE49-F238E27FC236}">
                  <a16:creationId xmlns:a16="http://schemas.microsoft.com/office/drawing/2014/main" id="{CEBDCE62-AEDC-407F-8C08-54CB21649207}"/>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39">
              <a:extLst>
                <a:ext uri="{FF2B5EF4-FFF2-40B4-BE49-F238E27FC236}">
                  <a16:creationId xmlns:a16="http://schemas.microsoft.com/office/drawing/2014/main" id="{C3857683-845F-49A6-AA4D-6CDD01670987}"/>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40">
              <a:extLst>
                <a:ext uri="{FF2B5EF4-FFF2-40B4-BE49-F238E27FC236}">
                  <a16:creationId xmlns:a16="http://schemas.microsoft.com/office/drawing/2014/main" id="{770CDCDD-C826-4A74-927F-08621F7DC917}"/>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8" name="Grupa 37">
            <a:extLst>
              <a:ext uri="{FF2B5EF4-FFF2-40B4-BE49-F238E27FC236}">
                <a16:creationId xmlns:a16="http://schemas.microsoft.com/office/drawing/2014/main" id="{723C80C3-4CED-4EC3-8AD3-298C51F9EE97}"/>
              </a:ext>
            </a:extLst>
          </p:cNvPr>
          <p:cNvGrpSpPr>
            <a:grpSpLocks noChangeAspect="1"/>
          </p:cNvGrpSpPr>
          <p:nvPr/>
        </p:nvGrpSpPr>
        <p:grpSpPr>
          <a:xfrm>
            <a:off x="5377686" y="1608852"/>
            <a:ext cx="335935" cy="288000"/>
            <a:chOff x="4371809" y="1763215"/>
            <a:chExt cx="700878" cy="600867"/>
          </a:xfrm>
          <a:solidFill>
            <a:srgbClr val="004B88"/>
          </a:solidFill>
        </p:grpSpPr>
        <p:sp>
          <p:nvSpPr>
            <p:cNvPr id="39" name="Freeform 5">
              <a:extLst>
                <a:ext uri="{FF2B5EF4-FFF2-40B4-BE49-F238E27FC236}">
                  <a16:creationId xmlns:a16="http://schemas.microsoft.com/office/drawing/2014/main" id="{56FC9E25-5635-41CD-B412-0C1EF6920287}"/>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6">
              <a:extLst>
                <a:ext uri="{FF2B5EF4-FFF2-40B4-BE49-F238E27FC236}">
                  <a16:creationId xmlns:a16="http://schemas.microsoft.com/office/drawing/2014/main" id="{89EB11ED-C626-4F6F-B620-F9DC11991E15}"/>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347718875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Tabela 117">
            <a:extLst>
              <a:ext uri="{FF2B5EF4-FFF2-40B4-BE49-F238E27FC236}">
                <a16:creationId xmlns:a16="http://schemas.microsoft.com/office/drawing/2014/main" id="{B5CA6831-BDDD-4938-81C5-54994E60F43E}"/>
              </a:ext>
            </a:extLst>
          </p:cNvPr>
          <p:cNvGraphicFramePr>
            <a:graphicFrameLocks noGrp="1"/>
          </p:cNvGraphicFramePr>
          <p:nvPr>
            <p:extLst>
              <p:ext uri="{D42A27DB-BD31-4B8C-83A1-F6EECF244321}">
                <p14:modId xmlns:p14="http://schemas.microsoft.com/office/powerpoint/2010/main" val="2359292788"/>
              </p:ext>
            </p:extLst>
          </p:nvPr>
        </p:nvGraphicFramePr>
        <p:xfrm>
          <a:off x="3264232" y="1632677"/>
          <a:ext cx="4975404" cy="3846848"/>
        </p:xfrm>
        <a:graphic>
          <a:graphicData uri="http://schemas.openxmlformats.org/drawingml/2006/table">
            <a:tbl>
              <a:tblPr firstRow="1" bandRow="1">
                <a:tableStyleId>{5C22544A-7EE6-4342-B048-85BDC9FD1C3A}</a:tableStyleId>
              </a:tblPr>
              <a:tblGrid>
                <a:gridCol w="2593584">
                  <a:extLst>
                    <a:ext uri="{9D8B030D-6E8A-4147-A177-3AD203B41FA5}">
                      <a16:colId xmlns:a16="http://schemas.microsoft.com/office/drawing/2014/main" val="1192821638"/>
                    </a:ext>
                  </a:extLst>
                </a:gridCol>
                <a:gridCol w="2381820">
                  <a:extLst>
                    <a:ext uri="{9D8B030D-6E8A-4147-A177-3AD203B41FA5}">
                      <a16:colId xmlns:a16="http://schemas.microsoft.com/office/drawing/2014/main" val="639689686"/>
                    </a:ext>
                  </a:extLst>
                </a:gridCol>
              </a:tblGrid>
              <a:tr h="480856">
                <a:tc>
                  <a:txBody>
                    <a:bodyPr/>
                    <a:lstStyle/>
                    <a:p>
                      <a:pPr algn="r" rtl="0" fontAlgn="t"/>
                      <a:r>
                        <a:rPr lang="pl-PL" sz="1050" b="0" i="0" u="none" strike="noStrike">
                          <a:solidFill>
                            <a:schemeClr val="tx1"/>
                          </a:solidFill>
                          <a:effectLst/>
                          <a:latin typeface="Calibri" panose="020F0502020204030204" pitchFamily="34" charset="0"/>
                          <a:cs typeface="Calibri" panose="020F0502020204030204" pitchFamily="34" charset="0"/>
                        </a:rPr>
                        <a:t>zastosowanie odnawialnych źródeł energii</a:t>
                      </a: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5349898"/>
                  </a:ext>
                </a:extLst>
              </a:tr>
              <a:tr h="480856">
                <a:tc>
                  <a:txBody>
                    <a:bodyPr/>
                    <a:lstStyle/>
                    <a:p>
                      <a:pPr algn="r" rtl="0" fontAlgn="t"/>
                      <a:r>
                        <a:rPr lang="pl-PL" sz="1050" b="0" i="0" u="none" strike="noStrike">
                          <a:solidFill>
                            <a:schemeClr val="tx1"/>
                          </a:solidFill>
                          <a:effectLst/>
                          <a:latin typeface="Calibri" panose="020F0502020204030204" pitchFamily="34" charset="0"/>
                          <a:cs typeface="Calibri" panose="020F0502020204030204" pitchFamily="34" charset="0"/>
                        </a:rPr>
                        <a:t>zmiana systemu ogrzewania</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3419946"/>
                  </a:ext>
                </a:extLst>
              </a:tr>
              <a:tr h="480856">
                <a:tc>
                  <a:txBody>
                    <a:bodyPr/>
                    <a:lstStyle/>
                    <a:p>
                      <a:pPr algn="r" rtl="0" fontAlgn="t"/>
                      <a:r>
                        <a:rPr lang="pl-PL" sz="1050" b="0" i="0" u="none" strike="noStrike">
                          <a:solidFill>
                            <a:schemeClr val="tx1"/>
                          </a:solidFill>
                          <a:effectLst/>
                          <a:latin typeface="Calibri" panose="020F0502020204030204" pitchFamily="34" charset="0"/>
                          <a:cs typeface="Calibri" panose="020F0502020204030204" pitchFamily="34" charset="0"/>
                        </a:rPr>
                        <a:t>termomodernizacja budynku</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0012517"/>
                  </a:ext>
                </a:extLst>
              </a:tr>
              <a:tr h="480856">
                <a:tc>
                  <a:txBody>
                    <a:bodyPr/>
                    <a:lstStyle/>
                    <a:p>
                      <a:pPr algn="r" rtl="0" fontAlgn="t"/>
                      <a:r>
                        <a:rPr lang="pl-PL" sz="1050" b="0" i="0" u="none" strike="noStrike">
                          <a:solidFill>
                            <a:schemeClr val="tx1"/>
                          </a:solidFill>
                          <a:effectLst/>
                          <a:latin typeface="Calibri" panose="020F0502020204030204" pitchFamily="34" charset="0"/>
                          <a:cs typeface="Calibri" panose="020F0502020204030204" pitchFamily="34" charset="0"/>
                        </a:rPr>
                        <a:t>wymiana starego sprzętu na urządzenia energooszczędne</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8774771"/>
                  </a:ext>
                </a:extLst>
              </a:tr>
              <a:tr h="480856">
                <a:tc>
                  <a:txBody>
                    <a:bodyPr/>
                    <a:lstStyle/>
                    <a:p>
                      <a:pPr algn="r" rtl="0" fontAlgn="t"/>
                      <a:r>
                        <a:rPr lang="pl-PL" sz="1050" b="0" i="0" u="none" strike="noStrike">
                          <a:solidFill>
                            <a:schemeClr val="tx1"/>
                          </a:solidFill>
                          <a:effectLst/>
                          <a:latin typeface="Calibri" panose="020F0502020204030204" pitchFamily="34" charset="0"/>
                          <a:cs typeface="Calibri" panose="020F0502020204030204" pitchFamily="34" charset="0"/>
                        </a:rPr>
                        <a:t>zastosowanie energooszczędnego oświetlenia</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1894005"/>
                  </a:ext>
                </a:extLst>
              </a:tr>
              <a:tr h="480856">
                <a:tc>
                  <a:txBody>
                    <a:bodyPr/>
                    <a:lstStyle/>
                    <a:p>
                      <a:pPr algn="r" rtl="0" fontAlgn="t"/>
                      <a:r>
                        <a:rPr lang="pl-PL" sz="1050" b="0" i="0" u="none" strike="noStrike">
                          <a:solidFill>
                            <a:schemeClr val="tx1"/>
                          </a:solidFill>
                          <a:effectLst/>
                          <a:latin typeface="Calibri" panose="020F0502020204030204" pitchFamily="34" charset="0"/>
                          <a:cs typeface="Calibri" panose="020F0502020204030204" pitchFamily="34" charset="0"/>
                        </a:rPr>
                        <a:t>zmiana dostawcy energii</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9476757"/>
                  </a:ext>
                </a:extLst>
              </a:tr>
              <a:tr h="480856">
                <a:tc>
                  <a:txBody>
                    <a:bodyPr/>
                    <a:lstStyle/>
                    <a:p>
                      <a:pPr algn="r" fontAlgn="t"/>
                      <a:r>
                        <a:rPr lang="pl-PL" sz="1050" b="0" i="0" u="none" strike="noStrike">
                          <a:solidFill>
                            <a:schemeClr val="tx1"/>
                          </a:solidFill>
                          <a:effectLst/>
                          <a:latin typeface="Calibri" panose="020F0502020204030204" pitchFamily="34" charset="0"/>
                          <a:cs typeface="Calibri" panose="020F0502020204030204" pitchFamily="34" charset="0"/>
                        </a:rPr>
                        <a:t>inne</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1274731"/>
                  </a:ext>
                </a:extLst>
              </a:tr>
              <a:tr h="480856">
                <a:tc>
                  <a:txBody>
                    <a:bodyPr/>
                    <a:lstStyle/>
                    <a:p>
                      <a:pPr algn="r" fontAlgn="t"/>
                      <a:r>
                        <a:rPr lang="pl-PL" sz="1050" b="0" i="0" u="none" strike="noStrike">
                          <a:solidFill>
                            <a:schemeClr val="tx1"/>
                          </a:solidFill>
                          <a:effectLst/>
                          <a:latin typeface="Calibri" panose="020F0502020204030204" pitchFamily="34" charset="0"/>
                          <a:cs typeface="Calibri" panose="020F0502020204030204" pitchFamily="34" charset="0"/>
                        </a:rPr>
                        <a:t>trudno powiedzieć</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1553036"/>
                  </a:ext>
                </a:extLst>
              </a:tr>
            </a:tbl>
          </a:graphicData>
        </a:graphic>
      </p:graphicFrame>
      <p:graphicFrame>
        <p:nvGraphicFramePr>
          <p:cNvPr id="7" name="Wykres 6">
            <a:extLst>
              <a:ext uri="{FF2B5EF4-FFF2-40B4-BE49-F238E27FC236}">
                <a16:creationId xmlns:a16="http://schemas.microsoft.com/office/drawing/2014/main" id="{2028031E-81B3-4FF5-863E-30E1D3DA7FB7}"/>
              </a:ext>
            </a:extLst>
          </p:cNvPr>
          <p:cNvGraphicFramePr/>
          <p:nvPr>
            <p:extLst>
              <p:ext uri="{D42A27DB-BD31-4B8C-83A1-F6EECF244321}">
                <p14:modId xmlns:p14="http://schemas.microsoft.com/office/powerpoint/2010/main" val="4015980623"/>
              </p:ext>
            </p:extLst>
          </p:nvPr>
        </p:nvGraphicFramePr>
        <p:xfrm>
          <a:off x="-284741" y="4263405"/>
          <a:ext cx="3067186" cy="314339"/>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Podjęcie dodatkowych działań proekologicznych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P23. Czy w najbliższym roku w Pana(i) domu planuje się podjęcie dodatkowych działań, które zwiększą efektywność energetyczną i umożliwią zmniejszenie rachunków za energię? Jeśli tak, to jakie?</a:t>
            </a:r>
          </a:p>
          <a:p>
            <a:pPr algn="just"/>
            <a:r>
              <a:rPr lang="pl-PL" sz="800" i="1">
                <a:solidFill>
                  <a:schemeClr val="bg1">
                    <a:lumMod val="75000"/>
                  </a:schemeClr>
                </a:solidFill>
              </a:rPr>
              <a:t>Pytanie jednokrotnego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pSp>
        <p:nvGrpSpPr>
          <p:cNvPr id="12" name="Grupa 11" descr="Plany dotyczące działań zwiększających efektywność energetyczną i zmniejszenie rachunków za energię w najbliższym roku.&#10;&#10;Wykres kołowy przedstawiający czy respondenci podejmują działania, które zwiększą efektywność energetyczną i umożliwią zmniejszenie rachunków za energię: tak 34%, nie 61%, trudno powiedzieć 5%.">
            <a:extLst>
              <a:ext uri="{FF2B5EF4-FFF2-40B4-BE49-F238E27FC236}">
                <a16:creationId xmlns:a16="http://schemas.microsoft.com/office/drawing/2014/main" id="{397A2A22-F287-439D-838F-D9E1A844C244}"/>
              </a:ext>
            </a:extLst>
          </p:cNvPr>
          <p:cNvGrpSpPr/>
          <p:nvPr/>
        </p:nvGrpSpPr>
        <p:grpSpPr>
          <a:xfrm>
            <a:off x="187299" y="2542586"/>
            <a:ext cx="3067186" cy="1701277"/>
            <a:chOff x="596540" y="1495750"/>
            <a:chExt cx="3067186" cy="1701277"/>
          </a:xfrm>
        </p:grpSpPr>
        <p:graphicFrame>
          <p:nvGraphicFramePr>
            <p:cNvPr id="6" name="Wykres 5">
              <a:extLst>
                <a:ext uri="{FF2B5EF4-FFF2-40B4-BE49-F238E27FC236}">
                  <a16:creationId xmlns:a16="http://schemas.microsoft.com/office/drawing/2014/main" id="{F34703DB-D11F-454F-94C6-0A0B9E08FBFF}"/>
                </a:ext>
              </a:extLst>
            </p:cNvPr>
            <p:cNvGraphicFramePr/>
            <p:nvPr>
              <p:extLst>
                <p:ext uri="{D42A27DB-BD31-4B8C-83A1-F6EECF244321}">
                  <p14:modId xmlns:p14="http://schemas.microsoft.com/office/powerpoint/2010/main" val="3115322422"/>
                </p:ext>
              </p:extLst>
            </p:nvPr>
          </p:nvGraphicFramePr>
          <p:xfrm>
            <a:off x="596540" y="1495750"/>
            <a:ext cx="3067186" cy="1701277"/>
          </p:xfrm>
          <a:graphic>
            <a:graphicData uri="http://schemas.openxmlformats.org/drawingml/2006/chart">
              <c:chart xmlns:c="http://schemas.openxmlformats.org/drawingml/2006/chart" xmlns:r="http://schemas.openxmlformats.org/officeDocument/2006/relationships" r:id="rId4"/>
            </a:graphicData>
          </a:graphic>
        </p:graphicFrame>
        <p:grpSp>
          <p:nvGrpSpPr>
            <p:cNvPr id="19" name="Grupa 18">
              <a:extLst>
                <a:ext uri="{FF2B5EF4-FFF2-40B4-BE49-F238E27FC236}">
                  <a16:creationId xmlns:a16="http://schemas.microsoft.com/office/drawing/2014/main" id="{6457269C-2548-430B-BE60-A5276A4C2409}"/>
                </a:ext>
              </a:extLst>
            </p:cNvPr>
            <p:cNvGrpSpPr/>
            <p:nvPr/>
          </p:nvGrpSpPr>
          <p:grpSpPr>
            <a:xfrm>
              <a:off x="1340592" y="2124075"/>
              <a:ext cx="613746" cy="502156"/>
              <a:chOff x="2760663" y="1663700"/>
              <a:chExt cx="733425" cy="600075"/>
            </a:xfrm>
            <a:solidFill>
              <a:schemeClr val="bg1">
                <a:lumMod val="75000"/>
              </a:schemeClr>
            </a:solidFill>
          </p:grpSpPr>
          <p:sp>
            <p:nvSpPr>
              <p:cNvPr id="20" name="Freeform 84">
                <a:extLst>
                  <a:ext uri="{FF2B5EF4-FFF2-40B4-BE49-F238E27FC236}">
                    <a16:creationId xmlns:a16="http://schemas.microsoft.com/office/drawing/2014/main" id="{9CBA953B-E49E-4FC3-9331-FBCC22FAB2CB}"/>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85">
                <a:extLst>
                  <a:ext uri="{FF2B5EF4-FFF2-40B4-BE49-F238E27FC236}">
                    <a16:creationId xmlns:a16="http://schemas.microsoft.com/office/drawing/2014/main" id="{D2C7602A-0377-41B4-A405-713FC5FC22A6}"/>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pic>
        <p:nvPicPr>
          <p:cNvPr id="16" name="Grafika 15" descr="Odtwórz">
            <a:extLst>
              <a:ext uri="{FF2B5EF4-FFF2-40B4-BE49-F238E27FC236}">
                <a16:creationId xmlns:a16="http://schemas.microsoft.com/office/drawing/2014/main" id="{CB673926-B3F9-490C-8AA9-53BDC4D679E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045656" y="3042049"/>
            <a:ext cx="553833" cy="553833"/>
          </a:xfrm>
          <a:prstGeom prst="rect">
            <a:avLst/>
          </a:prstGeom>
        </p:spPr>
      </p:pic>
      <p:graphicFrame>
        <p:nvGraphicFramePr>
          <p:cNvPr id="22" name="Wykres 21" descr="Jakie działania są stosowane?&#10;&#10;Wykres kolumnowy w podziale na wyniki z lat 2020 i 2018: &#10;zastosowanie odnawialnych źródeł energii 2020 rok 57%, 2018 rok 20%;&#10;zmiana systemu ogrzewania 2020 rok 11%, 2018 rok 10%;&#10;termomodernizacja budynku 2020 rok 11%, 2018 rok 31%;&#10;wymiana starego sprzętu na urządzenia energooszczędne 2020 rok 7%, 2018 rok 11%;&#10;zastosowanie energooszczędnego oświetlania 2020 rok 6%, 2018 rok 25%; zmiana dostawcy energii 2018 rok 3%, inne 2020 rok 14%, trudno powiedzieć 2020 rok 2%.">
            <a:extLst>
              <a:ext uri="{FF2B5EF4-FFF2-40B4-BE49-F238E27FC236}">
                <a16:creationId xmlns:a16="http://schemas.microsoft.com/office/drawing/2014/main" id="{9679A744-262C-4FAE-BA03-7307FC3D4E3F}"/>
              </a:ext>
            </a:extLst>
          </p:cNvPr>
          <p:cNvGraphicFramePr/>
          <p:nvPr>
            <p:extLst>
              <p:ext uri="{D42A27DB-BD31-4B8C-83A1-F6EECF244321}">
                <p14:modId xmlns:p14="http://schemas.microsoft.com/office/powerpoint/2010/main" val="2292478841"/>
              </p:ext>
            </p:extLst>
          </p:nvPr>
        </p:nvGraphicFramePr>
        <p:xfrm>
          <a:off x="6474771" y="1634548"/>
          <a:ext cx="2703172" cy="3882708"/>
        </p:xfrm>
        <a:graphic>
          <a:graphicData uri="http://schemas.openxmlformats.org/drawingml/2006/chart">
            <c:chart xmlns:c="http://schemas.openxmlformats.org/drawingml/2006/chart" xmlns:r="http://schemas.openxmlformats.org/officeDocument/2006/relationships" r:id="rId7"/>
          </a:graphicData>
        </a:graphic>
      </p:graphicFrame>
      <p:sp>
        <p:nvSpPr>
          <p:cNvPr id="29" name="Symbol zastępczy tekstu 7">
            <a:extLst>
              <a:ext uri="{FF2B5EF4-FFF2-40B4-BE49-F238E27FC236}">
                <a16:creationId xmlns:a16="http://schemas.microsoft.com/office/drawing/2014/main" id="{1F701D08-075A-420F-A20C-EDB25AA340BF}"/>
              </a:ext>
            </a:extLst>
          </p:cNvPr>
          <p:cNvSpPr txBox="1">
            <a:spLocks/>
          </p:cNvSpPr>
          <p:nvPr/>
        </p:nvSpPr>
        <p:spPr>
          <a:xfrm>
            <a:off x="380935" y="5520722"/>
            <a:ext cx="8308512" cy="313874"/>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r>
              <a:rPr lang="pl-PL">
                <a:solidFill>
                  <a:schemeClr val="bg1">
                    <a:lumMod val="75000"/>
                  </a:schemeClr>
                </a:solidFill>
                <a:latin typeface="+mj-lt"/>
              </a:rPr>
              <a:t>Odpowiadający: badani, którzy planują podjęcie dodatkowych działań, 2020 r. n=320, 2018r. n=32.</a:t>
            </a:r>
          </a:p>
        </p:txBody>
      </p:sp>
      <p:pic>
        <p:nvPicPr>
          <p:cNvPr id="24" name="Picture 10" descr="Radiator Svg Png Icon Free Download (#539221) - OnlineWebFonts.COM">
            <a:extLst>
              <a:ext uri="{FF2B5EF4-FFF2-40B4-BE49-F238E27FC236}">
                <a16:creationId xmlns:a16="http://schemas.microsoft.com/office/drawing/2014/main" id="{1EB13942-250C-4824-B12D-A1D66B75FCBE}"/>
              </a:ext>
            </a:extLst>
          </p:cNvPr>
          <p:cNvPicPr>
            <a:picLocks noChangeAspect="1" noChangeArrowheads="1"/>
          </p:cNvPicPr>
          <p:nvPr/>
        </p:nvPicPr>
        <p:blipFill>
          <a:blip r:embed="rId8" cstate="print">
            <a:lum bright="70000" contrast="-70000"/>
            <a:extLst>
              <a:ext uri="{28A0092B-C50C-407E-A947-70E740481C1C}">
                <a14:useLocalDpi xmlns:a14="http://schemas.microsoft.com/office/drawing/2010/main" val="0"/>
              </a:ext>
            </a:extLst>
          </a:blip>
          <a:srcRect/>
          <a:stretch>
            <a:fillRect/>
          </a:stretch>
        </p:blipFill>
        <p:spPr bwMode="auto">
          <a:xfrm>
            <a:off x="6083351" y="2229382"/>
            <a:ext cx="275072" cy="238043"/>
          </a:xfrm>
          <a:prstGeom prst="rect">
            <a:avLst/>
          </a:prstGeom>
          <a:noFill/>
        </p:spPr>
      </p:pic>
      <p:grpSp>
        <p:nvGrpSpPr>
          <p:cNvPr id="32" name="Grupa 31">
            <a:extLst>
              <a:ext uri="{FF2B5EF4-FFF2-40B4-BE49-F238E27FC236}">
                <a16:creationId xmlns:a16="http://schemas.microsoft.com/office/drawing/2014/main" id="{3AB6CC75-A037-4D8E-A8C1-1786540C9476}"/>
              </a:ext>
            </a:extLst>
          </p:cNvPr>
          <p:cNvGrpSpPr/>
          <p:nvPr/>
        </p:nvGrpSpPr>
        <p:grpSpPr>
          <a:xfrm>
            <a:off x="6065908" y="1704313"/>
            <a:ext cx="320395" cy="239497"/>
            <a:chOff x="539750" y="1633538"/>
            <a:chExt cx="1112838" cy="831850"/>
          </a:xfrm>
          <a:solidFill>
            <a:schemeClr val="bg1">
              <a:lumMod val="85000"/>
            </a:schemeClr>
          </a:solidFill>
        </p:grpSpPr>
        <p:grpSp>
          <p:nvGrpSpPr>
            <p:cNvPr id="36" name="Grupa 35">
              <a:extLst>
                <a:ext uri="{FF2B5EF4-FFF2-40B4-BE49-F238E27FC236}">
                  <a16:creationId xmlns:a16="http://schemas.microsoft.com/office/drawing/2014/main" id="{8BCA1CD9-FB9A-4B8E-A294-88173345C181}"/>
                </a:ext>
              </a:extLst>
            </p:cNvPr>
            <p:cNvGrpSpPr/>
            <p:nvPr/>
          </p:nvGrpSpPr>
          <p:grpSpPr>
            <a:xfrm>
              <a:off x="711200" y="1633538"/>
              <a:ext cx="744538" cy="403225"/>
              <a:chOff x="711200" y="1633538"/>
              <a:chExt cx="744538" cy="403225"/>
            </a:xfrm>
            <a:grpFill/>
          </p:grpSpPr>
          <p:sp>
            <p:nvSpPr>
              <p:cNvPr id="47" name="Freeform 9">
                <a:extLst>
                  <a:ext uri="{FF2B5EF4-FFF2-40B4-BE49-F238E27FC236}">
                    <a16:creationId xmlns:a16="http://schemas.microsoft.com/office/drawing/2014/main" id="{EF3B5F76-7C0D-44A6-9EDB-2BFAFA58659C}"/>
                  </a:ext>
                </a:extLst>
              </p:cNvPr>
              <p:cNvSpPr>
                <a:spLocks/>
              </p:cNvSpPr>
              <p:nvPr/>
            </p:nvSpPr>
            <p:spPr bwMode="auto">
              <a:xfrm>
                <a:off x="1063625" y="1633538"/>
                <a:ext cx="39688" cy="220663"/>
              </a:xfrm>
              <a:custGeom>
                <a:avLst/>
                <a:gdLst>
                  <a:gd name="T0" fmla="*/ 37 w 74"/>
                  <a:gd name="T1" fmla="*/ 419 h 419"/>
                  <a:gd name="T2" fmla="*/ 37 w 74"/>
                  <a:gd name="T3" fmla="*/ 419 h 419"/>
                  <a:gd name="T4" fmla="*/ 44 w 74"/>
                  <a:gd name="T5" fmla="*/ 419 h 419"/>
                  <a:gd name="T6" fmla="*/ 52 w 74"/>
                  <a:gd name="T7" fmla="*/ 416 h 419"/>
                  <a:gd name="T8" fmla="*/ 58 w 74"/>
                  <a:gd name="T9" fmla="*/ 413 h 419"/>
                  <a:gd name="T10" fmla="*/ 64 w 74"/>
                  <a:gd name="T11" fmla="*/ 408 h 419"/>
                  <a:gd name="T12" fmla="*/ 68 w 74"/>
                  <a:gd name="T13" fmla="*/ 403 h 419"/>
                  <a:gd name="T14" fmla="*/ 72 w 74"/>
                  <a:gd name="T15" fmla="*/ 396 h 419"/>
                  <a:gd name="T16" fmla="*/ 74 w 74"/>
                  <a:gd name="T17" fmla="*/ 389 h 419"/>
                  <a:gd name="T18" fmla="*/ 74 w 74"/>
                  <a:gd name="T19" fmla="*/ 382 h 419"/>
                  <a:gd name="T20" fmla="*/ 74 w 74"/>
                  <a:gd name="T21" fmla="*/ 38 h 419"/>
                  <a:gd name="T22" fmla="*/ 74 w 74"/>
                  <a:gd name="T23" fmla="*/ 38 h 419"/>
                  <a:gd name="T24" fmla="*/ 74 w 74"/>
                  <a:gd name="T25" fmla="*/ 31 h 419"/>
                  <a:gd name="T26" fmla="*/ 72 w 74"/>
                  <a:gd name="T27" fmla="*/ 23 h 419"/>
                  <a:gd name="T28" fmla="*/ 68 w 74"/>
                  <a:gd name="T29" fmla="*/ 17 h 419"/>
                  <a:gd name="T30" fmla="*/ 64 w 74"/>
                  <a:gd name="T31" fmla="*/ 11 h 419"/>
                  <a:gd name="T32" fmla="*/ 58 w 74"/>
                  <a:gd name="T33" fmla="*/ 7 h 419"/>
                  <a:gd name="T34" fmla="*/ 52 w 74"/>
                  <a:gd name="T35" fmla="*/ 3 h 419"/>
                  <a:gd name="T36" fmla="*/ 44 w 74"/>
                  <a:gd name="T37" fmla="*/ 1 h 419"/>
                  <a:gd name="T38" fmla="*/ 37 w 74"/>
                  <a:gd name="T39" fmla="*/ 0 h 419"/>
                  <a:gd name="T40" fmla="*/ 37 w 74"/>
                  <a:gd name="T41" fmla="*/ 0 h 419"/>
                  <a:gd name="T42" fmla="*/ 30 w 74"/>
                  <a:gd name="T43" fmla="*/ 1 h 419"/>
                  <a:gd name="T44" fmla="*/ 22 w 74"/>
                  <a:gd name="T45" fmla="*/ 3 h 419"/>
                  <a:gd name="T46" fmla="*/ 16 w 74"/>
                  <a:gd name="T47" fmla="*/ 7 h 419"/>
                  <a:gd name="T48" fmla="*/ 11 w 74"/>
                  <a:gd name="T49" fmla="*/ 11 h 419"/>
                  <a:gd name="T50" fmla="*/ 6 w 74"/>
                  <a:gd name="T51" fmla="*/ 17 h 419"/>
                  <a:gd name="T52" fmla="*/ 2 w 74"/>
                  <a:gd name="T53" fmla="*/ 23 h 419"/>
                  <a:gd name="T54" fmla="*/ 0 w 74"/>
                  <a:gd name="T55" fmla="*/ 31 h 419"/>
                  <a:gd name="T56" fmla="*/ 0 w 74"/>
                  <a:gd name="T57" fmla="*/ 38 h 419"/>
                  <a:gd name="T58" fmla="*/ 0 w 74"/>
                  <a:gd name="T59" fmla="*/ 382 h 419"/>
                  <a:gd name="T60" fmla="*/ 0 w 74"/>
                  <a:gd name="T61" fmla="*/ 382 h 419"/>
                  <a:gd name="T62" fmla="*/ 0 w 74"/>
                  <a:gd name="T63" fmla="*/ 389 h 419"/>
                  <a:gd name="T64" fmla="*/ 2 w 74"/>
                  <a:gd name="T65" fmla="*/ 396 h 419"/>
                  <a:gd name="T66" fmla="*/ 6 w 74"/>
                  <a:gd name="T67" fmla="*/ 403 h 419"/>
                  <a:gd name="T68" fmla="*/ 11 w 74"/>
                  <a:gd name="T69" fmla="*/ 408 h 419"/>
                  <a:gd name="T70" fmla="*/ 16 w 74"/>
                  <a:gd name="T71" fmla="*/ 413 h 419"/>
                  <a:gd name="T72" fmla="*/ 22 w 74"/>
                  <a:gd name="T73" fmla="*/ 416 h 419"/>
                  <a:gd name="T74" fmla="*/ 30 w 74"/>
                  <a:gd name="T75" fmla="*/ 419 h 419"/>
                  <a:gd name="T76" fmla="*/ 37 w 74"/>
                  <a:gd name="T77" fmla="*/ 419 h 419"/>
                  <a:gd name="T78" fmla="*/ 37 w 74"/>
                  <a:gd name="T7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419">
                    <a:moveTo>
                      <a:pt x="37" y="419"/>
                    </a:moveTo>
                    <a:lnTo>
                      <a:pt x="37" y="419"/>
                    </a:lnTo>
                    <a:lnTo>
                      <a:pt x="44" y="419"/>
                    </a:lnTo>
                    <a:lnTo>
                      <a:pt x="52" y="416"/>
                    </a:lnTo>
                    <a:lnTo>
                      <a:pt x="58" y="413"/>
                    </a:lnTo>
                    <a:lnTo>
                      <a:pt x="64" y="408"/>
                    </a:lnTo>
                    <a:lnTo>
                      <a:pt x="68" y="403"/>
                    </a:lnTo>
                    <a:lnTo>
                      <a:pt x="72" y="396"/>
                    </a:lnTo>
                    <a:lnTo>
                      <a:pt x="74" y="389"/>
                    </a:lnTo>
                    <a:lnTo>
                      <a:pt x="74" y="382"/>
                    </a:lnTo>
                    <a:lnTo>
                      <a:pt x="74" y="38"/>
                    </a:lnTo>
                    <a:lnTo>
                      <a:pt x="74" y="38"/>
                    </a:lnTo>
                    <a:lnTo>
                      <a:pt x="74" y="31"/>
                    </a:lnTo>
                    <a:lnTo>
                      <a:pt x="72" y="23"/>
                    </a:lnTo>
                    <a:lnTo>
                      <a:pt x="68" y="17"/>
                    </a:lnTo>
                    <a:lnTo>
                      <a:pt x="64" y="11"/>
                    </a:lnTo>
                    <a:lnTo>
                      <a:pt x="58" y="7"/>
                    </a:lnTo>
                    <a:lnTo>
                      <a:pt x="52" y="3"/>
                    </a:lnTo>
                    <a:lnTo>
                      <a:pt x="44" y="1"/>
                    </a:lnTo>
                    <a:lnTo>
                      <a:pt x="37" y="0"/>
                    </a:lnTo>
                    <a:lnTo>
                      <a:pt x="37" y="0"/>
                    </a:lnTo>
                    <a:lnTo>
                      <a:pt x="30" y="1"/>
                    </a:lnTo>
                    <a:lnTo>
                      <a:pt x="22" y="3"/>
                    </a:lnTo>
                    <a:lnTo>
                      <a:pt x="16" y="7"/>
                    </a:lnTo>
                    <a:lnTo>
                      <a:pt x="11" y="11"/>
                    </a:lnTo>
                    <a:lnTo>
                      <a:pt x="6" y="17"/>
                    </a:lnTo>
                    <a:lnTo>
                      <a:pt x="2" y="23"/>
                    </a:lnTo>
                    <a:lnTo>
                      <a:pt x="0" y="31"/>
                    </a:lnTo>
                    <a:lnTo>
                      <a:pt x="0" y="38"/>
                    </a:lnTo>
                    <a:lnTo>
                      <a:pt x="0" y="382"/>
                    </a:lnTo>
                    <a:lnTo>
                      <a:pt x="0" y="382"/>
                    </a:lnTo>
                    <a:lnTo>
                      <a:pt x="0" y="389"/>
                    </a:lnTo>
                    <a:lnTo>
                      <a:pt x="2" y="396"/>
                    </a:lnTo>
                    <a:lnTo>
                      <a:pt x="6" y="403"/>
                    </a:lnTo>
                    <a:lnTo>
                      <a:pt x="11" y="408"/>
                    </a:lnTo>
                    <a:lnTo>
                      <a:pt x="16" y="413"/>
                    </a:lnTo>
                    <a:lnTo>
                      <a:pt x="22" y="416"/>
                    </a:lnTo>
                    <a:lnTo>
                      <a:pt x="30" y="419"/>
                    </a:lnTo>
                    <a:lnTo>
                      <a:pt x="37" y="419"/>
                    </a:lnTo>
                    <a:lnTo>
                      <a:pt x="37"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10">
                <a:extLst>
                  <a:ext uri="{FF2B5EF4-FFF2-40B4-BE49-F238E27FC236}">
                    <a16:creationId xmlns:a16="http://schemas.microsoft.com/office/drawing/2014/main" id="{350E58E3-3E3B-4358-91E6-2D56220EC988}"/>
                  </a:ext>
                </a:extLst>
              </p:cNvPr>
              <p:cNvSpPr>
                <a:spLocks/>
              </p:cNvSpPr>
              <p:nvPr/>
            </p:nvSpPr>
            <p:spPr bwMode="auto">
              <a:xfrm>
                <a:off x="1233488" y="1985963"/>
                <a:ext cx="222250" cy="39688"/>
              </a:xfrm>
              <a:custGeom>
                <a:avLst/>
                <a:gdLst>
                  <a:gd name="T0" fmla="*/ 382 w 419"/>
                  <a:gd name="T1" fmla="*/ 0 h 75"/>
                  <a:gd name="T2" fmla="*/ 39 w 419"/>
                  <a:gd name="T3" fmla="*/ 0 h 75"/>
                  <a:gd name="T4" fmla="*/ 39 w 419"/>
                  <a:gd name="T5" fmla="*/ 0 h 75"/>
                  <a:gd name="T6" fmla="*/ 31 w 419"/>
                  <a:gd name="T7" fmla="*/ 1 h 75"/>
                  <a:gd name="T8" fmla="*/ 24 w 419"/>
                  <a:gd name="T9" fmla="*/ 2 h 75"/>
                  <a:gd name="T10" fmla="*/ 18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8 w 419"/>
                  <a:gd name="T33" fmla="*/ 69 h 75"/>
                  <a:gd name="T34" fmla="*/ 24 w 419"/>
                  <a:gd name="T35" fmla="*/ 72 h 75"/>
                  <a:gd name="T36" fmla="*/ 31 w 419"/>
                  <a:gd name="T37" fmla="*/ 74 h 75"/>
                  <a:gd name="T38" fmla="*/ 39 w 419"/>
                  <a:gd name="T39" fmla="*/ 75 h 75"/>
                  <a:gd name="T40" fmla="*/ 382 w 419"/>
                  <a:gd name="T41" fmla="*/ 75 h 75"/>
                  <a:gd name="T42" fmla="*/ 382 w 419"/>
                  <a:gd name="T43" fmla="*/ 75 h 75"/>
                  <a:gd name="T44" fmla="*/ 389 w 419"/>
                  <a:gd name="T45" fmla="*/ 74 h 75"/>
                  <a:gd name="T46" fmla="*/ 397 w 419"/>
                  <a:gd name="T47" fmla="*/ 72 h 75"/>
                  <a:gd name="T48" fmla="*/ 403 w 419"/>
                  <a:gd name="T49" fmla="*/ 69 h 75"/>
                  <a:gd name="T50" fmla="*/ 408 w 419"/>
                  <a:gd name="T51" fmla="*/ 64 h 75"/>
                  <a:gd name="T52" fmla="*/ 413 w 419"/>
                  <a:gd name="T53" fmla="*/ 58 h 75"/>
                  <a:gd name="T54" fmla="*/ 417 w 419"/>
                  <a:gd name="T55" fmla="*/ 52 h 75"/>
                  <a:gd name="T56" fmla="*/ 419 w 419"/>
                  <a:gd name="T57" fmla="*/ 46 h 75"/>
                  <a:gd name="T58" fmla="*/ 419 w 419"/>
                  <a:gd name="T59" fmla="*/ 37 h 75"/>
                  <a:gd name="T60" fmla="*/ 419 w 419"/>
                  <a:gd name="T61" fmla="*/ 37 h 75"/>
                  <a:gd name="T62" fmla="*/ 419 w 419"/>
                  <a:gd name="T63" fmla="*/ 30 h 75"/>
                  <a:gd name="T64" fmla="*/ 417 w 419"/>
                  <a:gd name="T65" fmla="*/ 23 h 75"/>
                  <a:gd name="T66" fmla="*/ 413 w 419"/>
                  <a:gd name="T67" fmla="*/ 16 h 75"/>
                  <a:gd name="T68" fmla="*/ 408 w 419"/>
                  <a:gd name="T69" fmla="*/ 11 h 75"/>
                  <a:gd name="T70" fmla="*/ 403 w 419"/>
                  <a:gd name="T71" fmla="*/ 6 h 75"/>
                  <a:gd name="T72" fmla="*/ 397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9" y="0"/>
                    </a:lnTo>
                    <a:lnTo>
                      <a:pt x="39" y="0"/>
                    </a:lnTo>
                    <a:lnTo>
                      <a:pt x="31" y="1"/>
                    </a:lnTo>
                    <a:lnTo>
                      <a:pt x="24" y="2"/>
                    </a:lnTo>
                    <a:lnTo>
                      <a:pt x="18" y="6"/>
                    </a:lnTo>
                    <a:lnTo>
                      <a:pt x="11" y="11"/>
                    </a:lnTo>
                    <a:lnTo>
                      <a:pt x="6" y="16"/>
                    </a:lnTo>
                    <a:lnTo>
                      <a:pt x="4" y="23"/>
                    </a:lnTo>
                    <a:lnTo>
                      <a:pt x="1" y="30"/>
                    </a:lnTo>
                    <a:lnTo>
                      <a:pt x="0" y="37"/>
                    </a:lnTo>
                    <a:lnTo>
                      <a:pt x="0" y="37"/>
                    </a:lnTo>
                    <a:lnTo>
                      <a:pt x="1" y="46"/>
                    </a:lnTo>
                    <a:lnTo>
                      <a:pt x="4" y="52"/>
                    </a:lnTo>
                    <a:lnTo>
                      <a:pt x="6" y="58"/>
                    </a:lnTo>
                    <a:lnTo>
                      <a:pt x="11" y="64"/>
                    </a:lnTo>
                    <a:lnTo>
                      <a:pt x="18" y="69"/>
                    </a:lnTo>
                    <a:lnTo>
                      <a:pt x="24" y="72"/>
                    </a:lnTo>
                    <a:lnTo>
                      <a:pt x="31" y="74"/>
                    </a:lnTo>
                    <a:lnTo>
                      <a:pt x="39" y="75"/>
                    </a:lnTo>
                    <a:lnTo>
                      <a:pt x="382" y="75"/>
                    </a:lnTo>
                    <a:lnTo>
                      <a:pt x="382" y="75"/>
                    </a:lnTo>
                    <a:lnTo>
                      <a:pt x="389" y="74"/>
                    </a:lnTo>
                    <a:lnTo>
                      <a:pt x="397" y="72"/>
                    </a:lnTo>
                    <a:lnTo>
                      <a:pt x="403" y="69"/>
                    </a:lnTo>
                    <a:lnTo>
                      <a:pt x="408" y="64"/>
                    </a:lnTo>
                    <a:lnTo>
                      <a:pt x="413" y="58"/>
                    </a:lnTo>
                    <a:lnTo>
                      <a:pt x="417" y="52"/>
                    </a:lnTo>
                    <a:lnTo>
                      <a:pt x="419" y="46"/>
                    </a:lnTo>
                    <a:lnTo>
                      <a:pt x="419" y="37"/>
                    </a:lnTo>
                    <a:lnTo>
                      <a:pt x="419" y="37"/>
                    </a:lnTo>
                    <a:lnTo>
                      <a:pt x="419" y="30"/>
                    </a:lnTo>
                    <a:lnTo>
                      <a:pt x="417" y="23"/>
                    </a:lnTo>
                    <a:lnTo>
                      <a:pt x="413" y="16"/>
                    </a:lnTo>
                    <a:lnTo>
                      <a:pt x="408" y="11"/>
                    </a:lnTo>
                    <a:lnTo>
                      <a:pt x="403" y="6"/>
                    </a:lnTo>
                    <a:lnTo>
                      <a:pt x="397"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11">
                <a:extLst>
                  <a:ext uri="{FF2B5EF4-FFF2-40B4-BE49-F238E27FC236}">
                    <a16:creationId xmlns:a16="http://schemas.microsoft.com/office/drawing/2014/main" id="{70CE05D4-45C0-4915-B12B-483FF57B26BE}"/>
                  </a:ext>
                </a:extLst>
              </p:cNvPr>
              <p:cNvSpPr>
                <a:spLocks/>
              </p:cNvSpPr>
              <p:nvPr/>
            </p:nvSpPr>
            <p:spPr bwMode="auto">
              <a:xfrm>
                <a:off x="711200" y="1985963"/>
                <a:ext cx="222250" cy="39688"/>
              </a:xfrm>
              <a:custGeom>
                <a:avLst/>
                <a:gdLst>
                  <a:gd name="T0" fmla="*/ 382 w 419"/>
                  <a:gd name="T1" fmla="*/ 0 h 75"/>
                  <a:gd name="T2" fmla="*/ 37 w 419"/>
                  <a:gd name="T3" fmla="*/ 0 h 75"/>
                  <a:gd name="T4" fmla="*/ 37 w 419"/>
                  <a:gd name="T5" fmla="*/ 0 h 75"/>
                  <a:gd name="T6" fmla="*/ 30 w 419"/>
                  <a:gd name="T7" fmla="*/ 1 h 75"/>
                  <a:gd name="T8" fmla="*/ 23 w 419"/>
                  <a:gd name="T9" fmla="*/ 2 h 75"/>
                  <a:gd name="T10" fmla="*/ 17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7 w 419"/>
                  <a:gd name="T33" fmla="*/ 69 h 75"/>
                  <a:gd name="T34" fmla="*/ 23 w 419"/>
                  <a:gd name="T35" fmla="*/ 72 h 75"/>
                  <a:gd name="T36" fmla="*/ 30 w 419"/>
                  <a:gd name="T37" fmla="*/ 74 h 75"/>
                  <a:gd name="T38" fmla="*/ 37 w 419"/>
                  <a:gd name="T39" fmla="*/ 75 h 75"/>
                  <a:gd name="T40" fmla="*/ 382 w 419"/>
                  <a:gd name="T41" fmla="*/ 75 h 75"/>
                  <a:gd name="T42" fmla="*/ 382 w 419"/>
                  <a:gd name="T43" fmla="*/ 75 h 75"/>
                  <a:gd name="T44" fmla="*/ 389 w 419"/>
                  <a:gd name="T45" fmla="*/ 74 h 75"/>
                  <a:gd name="T46" fmla="*/ 395 w 419"/>
                  <a:gd name="T47" fmla="*/ 72 h 75"/>
                  <a:gd name="T48" fmla="*/ 403 w 419"/>
                  <a:gd name="T49" fmla="*/ 69 h 75"/>
                  <a:gd name="T50" fmla="*/ 408 w 419"/>
                  <a:gd name="T51" fmla="*/ 64 h 75"/>
                  <a:gd name="T52" fmla="*/ 413 w 419"/>
                  <a:gd name="T53" fmla="*/ 58 h 75"/>
                  <a:gd name="T54" fmla="*/ 416 w 419"/>
                  <a:gd name="T55" fmla="*/ 52 h 75"/>
                  <a:gd name="T56" fmla="*/ 418 w 419"/>
                  <a:gd name="T57" fmla="*/ 46 h 75"/>
                  <a:gd name="T58" fmla="*/ 419 w 419"/>
                  <a:gd name="T59" fmla="*/ 37 h 75"/>
                  <a:gd name="T60" fmla="*/ 419 w 419"/>
                  <a:gd name="T61" fmla="*/ 37 h 75"/>
                  <a:gd name="T62" fmla="*/ 418 w 419"/>
                  <a:gd name="T63" fmla="*/ 30 h 75"/>
                  <a:gd name="T64" fmla="*/ 416 w 419"/>
                  <a:gd name="T65" fmla="*/ 23 h 75"/>
                  <a:gd name="T66" fmla="*/ 413 w 419"/>
                  <a:gd name="T67" fmla="*/ 16 h 75"/>
                  <a:gd name="T68" fmla="*/ 408 w 419"/>
                  <a:gd name="T69" fmla="*/ 11 h 75"/>
                  <a:gd name="T70" fmla="*/ 403 w 419"/>
                  <a:gd name="T71" fmla="*/ 6 h 75"/>
                  <a:gd name="T72" fmla="*/ 395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7" y="0"/>
                    </a:lnTo>
                    <a:lnTo>
                      <a:pt x="37" y="0"/>
                    </a:lnTo>
                    <a:lnTo>
                      <a:pt x="30" y="1"/>
                    </a:lnTo>
                    <a:lnTo>
                      <a:pt x="23" y="2"/>
                    </a:lnTo>
                    <a:lnTo>
                      <a:pt x="17" y="6"/>
                    </a:lnTo>
                    <a:lnTo>
                      <a:pt x="11" y="11"/>
                    </a:lnTo>
                    <a:lnTo>
                      <a:pt x="6" y="16"/>
                    </a:lnTo>
                    <a:lnTo>
                      <a:pt x="4" y="23"/>
                    </a:lnTo>
                    <a:lnTo>
                      <a:pt x="1" y="30"/>
                    </a:lnTo>
                    <a:lnTo>
                      <a:pt x="0" y="37"/>
                    </a:lnTo>
                    <a:lnTo>
                      <a:pt x="0" y="37"/>
                    </a:lnTo>
                    <a:lnTo>
                      <a:pt x="1" y="46"/>
                    </a:lnTo>
                    <a:lnTo>
                      <a:pt x="4" y="52"/>
                    </a:lnTo>
                    <a:lnTo>
                      <a:pt x="6" y="58"/>
                    </a:lnTo>
                    <a:lnTo>
                      <a:pt x="11" y="64"/>
                    </a:lnTo>
                    <a:lnTo>
                      <a:pt x="17" y="69"/>
                    </a:lnTo>
                    <a:lnTo>
                      <a:pt x="23" y="72"/>
                    </a:lnTo>
                    <a:lnTo>
                      <a:pt x="30" y="74"/>
                    </a:lnTo>
                    <a:lnTo>
                      <a:pt x="37" y="75"/>
                    </a:lnTo>
                    <a:lnTo>
                      <a:pt x="382" y="75"/>
                    </a:lnTo>
                    <a:lnTo>
                      <a:pt x="382" y="75"/>
                    </a:lnTo>
                    <a:lnTo>
                      <a:pt x="389" y="74"/>
                    </a:lnTo>
                    <a:lnTo>
                      <a:pt x="395" y="72"/>
                    </a:lnTo>
                    <a:lnTo>
                      <a:pt x="403" y="69"/>
                    </a:lnTo>
                    <a:lnTo>
                      <a:pt x="408" y="64"/>
                    </a:lnTo>
                    <a:lnTo>
                      <a:pt x="413" y="58"/>
                    </a:lnTo>
                    <a:lnTo>
                      <a:pt x="416" y="52"/>
                    </a:lnTo>
                    <a:lnTo>
                      <a:pt x="418" y="46"/>
                    </a:lnTo>
                    <a:lnTo>
                      <a:pt x="419" y="37"/>
                    </a:lnTo>
                    <a:lnTo>
                      <a:pt x="419" y="37"/>
                    </a:lnTo>
                    <a:lnTo>
                      <a:pt x="418" y="30"/>
                    </a:lnTo>
                    <a:lnTo>
                      <a:pt x="416" y="23"/>
                    </a:lnTo>
                    <a:lnTo>
                      <a:pt x="413" y="16"/>
                    </a:lnTo>
                    <a:lnTo>
                      <a:pt x="408" y="11"/>
                    </a:lnTo>
                    <a:lnTo>
                      <a:pt x="403" y="6"/>
                    </a:lnTo>
                    <a:lnTo>
                      <a:pt x="395"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12">
                <a:extLst>
                  <a:ext uri="{FF2B5EF4-FFF2-40B4-BE49-F238E27FC236}">
                    <a16:creationId xmlns:a16="http://schemas.microsoft.com/office/drawing/2014/main" id="{C58F62C5-504E-4BED-B35C-CC531000B5D3}"/>
                  </a:ext>
                </a:extLst>
              </p:cNvPr>
              <p:cNvSpPr>
                <a:spLocks/>
              </p:cNvSpPr>
              <p:nvPr/>
            </p:nvSpPr>
            <p:spPr bwMode="auto">
              <a:xfrm>
                <a:off x="1184275" y="1736725"/>
                <a:ext cx="168275" cy="168275"/>
              </a:xfrm>
              <a:custGeom>
                <a:avLst/>
                <a:gdLst>
                  <a:gd name="T0" fmla="*/ 308 w 318"/>
                  <a:gd name="T1" fmla="*/ 11 h 319"/>
                  <a:gd name="T2" fmla="*/ 308 w 318"/>
                  <a:gd name="T3" fmla="*/ 11 h 319"/>
                  <a:gd name="T4" fmla="*/ 302 w 318"/>
                  <a:gd name="T5" fmla="*/ 6 h 319"/>
                  <a:gd name="T6" fmla="*/ 294 w 318"/>
                  <a:gd name="T7" fmla="*/ 3 h 319"/>
                  <a:gd name="T8" fmla="*/ 288 w 318"/>
                  <a:gd name="T9" fmla="*/ 1 h 319"/>
                  <a:gd name="T10" fmla="*/ 281 w 318"/>
                  <a:gd name="T11" fmla="*/ 0 h 319"/>
                  <a:gd name="T12" fmla="*/ 273 w 318"/>
                  <a:gd name="T13" fmla="*/ 1 h 319"/>
                  <a:gd name="T14" fmla="*/ 267 w 318"/>
                  <a:gd name="T15" fmla="*/ 3 h 319"/>
                  <a:gd name="T16" fmla="*/ 260 w 318"/>
                  <a:gd name="T17" fmla="*/ 6 h 319"/>
                  <a:gd name="T18" fmla="*/ 255 w 318"/>
                  <a:gd name="T19" fmla="*/ 11 h 319"/>
                  <a:gd name="T20" fmla="*/ 11 w 318"/>
                  <a:gd name="T21" fmla="*/ 255 h 319"/>
                  <a:gd name="T22" fmla="*/ 11 w 318"/>
                  <a:gd name="T23" fmla="*/ 255 h 319"/>
                  <a:gd name="T24" fmla="*/ 6 w 318"/>
                  <a:gd name="T25" fmla="*/ 261 h 319"/>
                  <a:gd name="T26" fmla="*/ 3 w 318"/>
                  <a:gd name="T27" fmla="*/ 267 h 319"/>
                  <a:gd name="T28" fmla="*/ 2 w 318"/>
                  <a:gd name="T29" fmla="*/ 273 h 319"/>
                  <a:gd name="T30" fmla="*/ 0 w 318"/>
                  <a:gd name="T31" fmla="*/ 281 h 319"/>
                  <a:gd name="T32" fmla="*/ 2 w 318"/>
                  <a:gd name="T33" fmla="*/ 288 h 319"/>
                  <a:gd name="T34" fmla="*/ 3 w 318"/>
                  <a:gd name="T35" fmla="*/ 295 h 319"/>
                  <a:gd name="T36" fmla="*/ 6 w 318"/>
                  <a:gd name="T37" fmla="*/ 302 h 319"/>
                  <a:gd name="T38" fmla="*/ 11 w 318"/>
                  <a:gd name="T39" fmla="*/ 308 h 319"/>
                  <a:gd name="T40" fmla="*/ 11 w 318"/>
                  <a:gd name="T41" fmla="*/ 308 h 319"/>
                  <a:gd name="T42" fmla="*/ 18 w 318"/>
                  <a:gd name="T43" fmla="*/ 313 h 319"/>
                  <a:gd name="T44" fmla="*/ 24 w 318"/>
                  <a:gd name="T45" fmla="*/ 315 h 319"/>
                  <a:gd name="T46" fmla="*/ 31 w 318"/>
                  <a:gd name="T47" fmla="*/ 318 h 319"/>
                  <a:gd name="T48" fmla="*/ 37 w 318"/>
                  <a:gd name="T49" fmla="*/ 319 h 319"/>
                  <a:gd name="T50" fmla="*/ 37 w 318"/>
                  <a:gd name="T51" fmla="*/ 319 h 319"/>
                  <a:gd name="T52" fmla="*/ 45 w 318"/>
                  <a:gd name="T53" fmla="*/ 318 h 319"/>
                  <a:gd name="T54" fmla="*/ 52 w 318"/>
                  <a:gd name="T55" fmla="*/ 315 h 319"/>
                  <a:gd name="T56" fmla="*/ 58 w 318"/>
                  <a:gd name="T57" fmla="*/ 313 h 319"/>
                  <a:gd name="T58" fmla="*/ 65 w 318"/>
                  <a:gd name="T59" fmla="*/ 308 h 319"/>
                  <a:gd name="T60" fmla="*/ 308 w 318"/>
                  <a:gd name="T61" fmla="*/ 64 h 319"/>
                  <a:gd name="T62" fmla="*/ 308 w 318"/>
                  <a:gd name="T63" fmla="*/ 64 h 319"/>
                  <a:gd name="T64" fmla="*/ 312 w 318"/>
                  <a:gd name="T65" fmla="*/ 58 h 319"/>
                  <a:gd name="T66" fmla="*/ 315 w 318"/>
                  <a:gd name="T67" fmla="*/ 52 h 319"/>
                  <a:gd name="T68" fmla="*/ 318 w 318"/>
                  <a:gd name="T69" fmla="*/ 45 h 319"/>
                  <a:gd name="T70" fmla="*/ 318 w 318"/>
                  <a:gd name="T71" fmla="*/ 38 h 319"/>
                  <a:gd name="T72" fmla="*/ 318 w 318"/>
                  <a:gd name="T73" fmla="*/ 31 h 319"/>
                  <a:gd name="T74" fmla="*/ 315 w 318"/>
                  <a:gd name="T75" fmla="*/ 24 h 319"/>
                  <a:gd name="T76" fmla="*/ 312 w 318"/>
                  <a:gd name="T77" fmla="*/ 17 h 319"/>
                  <a:gd name="T78" fmla="*/ 308 w 318"/>
                  <a:gd name="T79" fmla="*/ 11 h 319"/>
                  <a:gd name="T80" fmla="*/ 308 w 318"/>
                  <a:gd name="T81" fmla="*/ 1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8" y="11"/>
                    </a:moveTo>
                    <a:lnTo>
                      <a:pt x="308" y="11"/>
                    </a:lnTo>
                    <a:lnTo>
                      <a:pt x="302" y="6"/>
                    </a:lnTo>
                    <a:lnTo>
                      <a:pt x="294" y="3"/>
                    </a:lnTo>
                    <a:lnTo>
                      <a:pt x="288" y="1"/>
                    </a:lnTo>
                    <a:lnTo>
                      <a:pt x="281" y="0"/>
                    </a:lnTo>
                    <a:lnTo>
                      <a:pt x="273" y="1"/>
                    </a:lnTo>
                    <a:lnTo>
                      <a:pt x="267" y="3"/>
                    </a:lnTo>
                    <a:lnTo>
                      <a:pt x="260" y="6"/>
                    </a:lnTo>
                    <a:lnTo>
                      <a:pt x="255" y="11"/>
                    </a:lnTo>
                    <a:lnTo>
                      <a:pt x="11" y="255"/>
                    </a:lnTo>
                    <a:lnTo>
                      <a:pt x="11" y="255"/>
                    </a:lnTo>
                    <a:lnTo>
                      <a:pt x="6" y="261"/>
                    </a:lnTo>
                    <a:lnTo>
                      <a:pt x="3" y="267"/>
                    </a:lnTo>
                    <a:lnTo>
                      <a:pt x="2" y="273"/>
                    </a:lnTo>
                    <a:lnTo>
                      <a:pt x="0" y="281"/>
                    </a:lnTo>
                    <a:lnTo>
                      <a:pt x="2" y="288"/>
                    </a:lnTo>
                    <a:lnTo>
                      <a:pt x="3" y="295"/>
                    </a:lnTo>
                    <a:lnTo>
                      <a:pt x="6" y="302"/>
                    </a:lnTo>
                    <a:lnTo>
                      <a:pt x="11" y="308"/>
                    </a:lnTo>
                    <a:lnTo>
                      <a:pt x="11" y="308"/>
                    </a:lnTo>
                    <a:lnTo>
                      <a:pt x="18" y="313"/>
                    </a:lnTo>
                    <a:lnTo>
                      <a:pt x="24" y="315"/>
                    </a:lnTo>
                    <a:lnTo>
                      <a:pt x="31" y="318"/>
                    </a:lnTo>
                    <a:lnTo>
                      <a:pt x="37" y="319"/>
                    </a:lnTo>
                    <a:lnTo>
                      <a:pt x="37" y="319"/>
                    </a:lnTo>
                    <a:lnTo>
                      <a:pt x="45" y="318"/>
                    </a:lnTo>
                    <a:lnTo>
                      <a:pt x="52" y="315"/>
                    </a:lnTo>
                    <a:lnTo>
                      <a:pt x="58" y="313"/>
                    </a:lnTo>
                    <a:lnTo>
                      <a:pt x="65" y="308"/>
                    </a:lnTo>
                    <a:lnTo>
                      <a:pt x="308" y="64"/>
                    </a:lnTo>
                    <a:lnTo>
                      <a:pt x="308" y="64"/>
                    </a:lnTo>
                    <a:lnTo>
                      <a:pt x="312" y="58"/>
                    </a:lnTo>
                    <a:lnTo>
                      <a:pt x="315" y="52"/>
                    </a:lnTo>
                    <a:lnTo>
                      <a:pt x="318" y="45"/>
                    </a:lnTo>
                    <a:lnTo>
                      <a:pt x="318" y="38"/>
                    </a:lnTo>
                    <a:lnTo>
                      <a:pt x="318" y="31"/>
                    </a:lnTo>
                    <a:lnTo>
                      <a:pt x="315" y="24"/>
                    </a:lnTo>
                    <a:lnTo>
                      <a:pt x="312" y="17"/>
                    </a:lnTo>
                    <a:lnTo>
                      <a:pt x="308" y="11"/>
                    </a:lnTo>
                    <a:lnTo>
                      <a:pt x="30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13">
                <a:extLst>
                  <a:ext uri="{FF2B5EF4-FFF2-40B4-BE49-F238E27FC236}">
                    <a16:creationId xmlns:a16="http://schemas.microsoft.com/office/drawing/2014/main" id="{85907F6E-F337-4347-AFAB-4563E7FE53AB}"/>
                  </a:ext>
                </a:extLst>
              </p:cNvPr>
              <p:cNvSpPr>
                <a:spLocks/>
              </p:cNvSpPr>
              <p:nvPr/>
            </p:nvSpPr>
            <p:spPr bwMode="auto">
              <a:xfrm>
                <a:off x="814388" y="1736725"/>
                <a:ext cx="168275" cy="168275"/>
              </a:xfrm>
              <a:custGeom>
                <a:avLst/>
                <a:gdLst>
                  <a:gd name="T0" fmla="*/ 307 w 318"/>
                  <a:gd name="T1" fmla="*/ 308 h 319"/>
                  <a:gd name="T2" fmla="*/ 307 w 318"/>
                  <a:gd name="T3" fmla="*/ 308 h 319"/>
                  <a:gd name="T4" fmla="*/ 312 w 318"/>
                  <a:gd name="T5" fmla="*/ 302 h 319"/>
                  <a:gd name="T6" fmla="*/ 315 w 318"/>
                  <a:gd name="T7" fmla="*/ 295 h 319"/>
                  <a:gd name="T8" fmla="*/ 318 w 318"/>
                  <a:gd name="T9" fmla="*/ 288 h 319"/>
                  <a:gd name="T10" fmla="*/ 318 w 318"/>
                  <a:gd name="T11" fmla="*/ 281 h 319"/>
                  <a:gd name="T12" fmla="*/ 318 w 318"/>
                  <a:gd name="T13" fmla="*/ 273 h 319"/>
                  <a:gd name="T14" fmla="*/ 315 w 318"/>
                  <a:gd name="T15" fmla="*/ 267 h 319"/>
                  <a:gd name="T16" fmla="*/ 312 w 318"/>
                  <a:gd name="T17" fmla="*/ 261 h 319"/>
                  <a:gd name="T18" fmla="*/ 307 w 318"/>
                  <a:gd name="T19" fmla="*/ 255 h 319"/>
                  <a:gd name="T20" fmla="*/ 64 w 318"/>
                  <a:gd name="T21" fmla="*/ 11 h 319"/>
                  <a:gd name="T22" fmla="*/ 64 w 318"/>
                  <a:gd name="T23" fmla="*/ 11 h 319"/>
                  <a:gd name="T24" fmla="*/ 58 w 318"/>
                  <a:gd name="T25" fmla="*/ 6 h 319"/>
                  <a:gd name="T26" fmla="*/ 52 w 318"/>
                  <a:gd name="T27" fmla="*/ 3 h 319"/>
                  <a:gd name="T28" fmla="*/ 45 w 318"/>
                  <a:gd name="T29" fmla="*/ 1 h 319"/>
                  <a:gd name="T30" fmla="*/ 37 w 318"/>
                  <a:gd name="T31" fmla="*/ 0 h 319"/>
                  <a:gd name="T32" fmla="*/ 30 w 318"/>
                  <a:gd name="T33" fmla="*/ 1 h 319"/>
                  <a:gd name="T34" fmla="*/ 24 w 318"/>
                  <a:gd name="T35" fmla="*/ 3 h 319"/>
                  <a:gd name="T36" fmla="*/ 17 w 318"/>
                  <a:gd name="T37" fmla="*/ 6 h 319"/>
                  <a:gd name="T38" fmla="*/ 11 w 318"/>
                  <a:gd name="T39" fmla="*/ 11 h 319"/>
                  <a:gd name="T40" fmla="*/ 11 w 318"/>
                  <a:gd name="T41" fmla="*/ 11 h 319"/>
                  <a:gd name="T42" fmla="*/ 6 w 318"/>
                  <a:gd name="T43" fmla="*/ 17 h 319"/>
                  <a:gd name="T44" fmla="*/ 3 w 318"/>
                  <a:gd name="T45" fmla="*/ 24 h 319"/>
                  <a:gd name="T46" fmla="*/ 0 w 318"/>
                  <a:gd name="T47" fmla="*/ 31 h 319"/>
                  <a:gd name="T48" fmla="*/ 0 w 318"/>
                  <a:gd name="T49" fmla="*/ 38 h 319"/>
                  <a:gd name="T50" fmla="*/ 0 w 318"/>
                  <a:gd name="T51" fmla="*/ 45 h 319"/>
                  <a:gd name="T52" fmla="*/ 3 w 318"/>
                  <a:gd name="T53" fmla="*/ 52 h 319"/>
                  <a:gd name="T54" fmla="*/ 6 w 318"/>
                  <a:gd name="T55" fmla="*/ 58 h 319"/>
                  <a:gd name="T56" fmla="*/ 11 w 318"/>
                  <a:gd name="T57" fmla="*/ 64 h 319"/>
                  <a:gd name="T58" fmla="*/ 253 w 318"/>
                  <a:gd name="T59" fmla="*/ 308 h 319"/>
                  <a:gd name="T60" fmla="*/ 253 w 318"/>
                  <a:gd name="T61" fmla="*/ 308 h 319"/>
                  <a:gd name="T62" fmla="*/ 260 w 318"/>
                  <a:gd name="T63" fmla="*/ 313 h 319"/>
                  <a:gd name="T64" fmla="*/ 267 w 318"/>
                  <a:gd name="T65" fmla="*/ 315 h 319"/>
                  <a:gd name="T66" fmla="*/ 273 w 318"/>
                  <a:gd name="T67" fmla="*/ 318 h 319"/>
                  <a:gd name="T68" fmla="*/ 281 w 318"/>
                  <a:gd name="T69" fmla="*/ 319 h 319"/>
                  <a:gd name="T70" fmla="*/ 281 w 318"/>
                  <a:gd name="T71" fmla="*/ 319 h 319"/>
                  <a:gd name="T72" fmla="*/ 288 w 318"/>
                  <a:gd name="T73" fmla="*/ 318 h 319"/>
                  <a:gd name="T74" fmla="*/ 294 w 318"/>
                  <a:gd name="T75" fmla="*/ 315 h 319"/>
                  <a:gd name="T76" fmla="*/ 302 w 318"/>
                  <a:gd name="T77" fmla="*/ 313 h 319"/>
                  <a:gd name="T78" fmla="*/ 307 w 318"/>
                  <a:gd name="T79" fmla="*/ 308 h 319"/>
                  <a:gd name="T80" fmla="*/ 307 w 318"/>
                  <a:gd name="T81" fmla="*/ 30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7" y="308"/>
                    </a:moveTo>
                    <a:lnTo>
                      <a:pt x="307" y="308"/>
                    </a:lnTo>
                    <a:lnTo>
                      <a:pt x="312" y="302"/>
                    </a:lnTo>
                    <a:lnTo>
                      <a:pt x="315" y="295"/>
                    </a:lnTo>
                    <a:lnTo>
                      <a:pt x="318" y="288"/>
                    </a:lnTo>
                    <a:lnTo>
                      <a:pt x="318" y="281"/>
                    </a:lnTo>
                    <a:lnTo>
                      <a:pt x="318" y="273"/>
                    </a:lnTo>
                    <a:lnTo>
                      <a:pt x="315" y="267"/>
                    </a:lnTo>
                    <a:lnTo>
                      <a:pt x="312" y="261"/>
                    </a:lnTo>
                    <a:lnTo>
                      <a:pt x="307" y="255"/>
                    </a:lnTo>
                    <a:lnTo>
                      <a:pt x="64" y="11"/>
                    </a:lnTo>
                    <a:lnTo>
                      <a:pt x="64" y="11"/>
                    </a:lnTo>
                    <a:lnTo>
                      <a:pt x="58" y="6"/>
                    </a:lnTo>
                    <a:lnTo>
                      <a:pt x="52" y="3"/>
                    </a:lnTo>
                    <a:lnTo>
                      <a:pt x="45" y="1"/>
                    </a:lnTo>
                    <a:lnTo>
                      <a:pt x="37" y="0"/>
                    </a:lnTo>
                    <a:lnTo>
                      <a:pt x="30" y="1"/>
                    </a:lnTo>
                    <a:lnTo>
                      <a:pt x="24" y="3"/>
                    </a:lnTo>
                    <a:lnTo>
                      <a:pt x="17" y="6"/>
                    </a:lnTo>
                    <a:lnTo>
                      <a:pt x="11" y="11"/>
                    </a:lnTo>
                    <a:lnTo>
                      <a:pt x="11" y="11"/>
                    </a:lnTo>
                    <a:lnTo>
                      <a:pt x="6" y="17"/>
                    </a:lnTo>
                    <a:lnTo>
                      <a:pt x="3" y="24"/>
                    </a:lnTo>
                    <a:lnTo>
                      <a:pt x="0" y="31"/>
                    </a:lnTo>
                    <a:lnTo>
                      <a:pt x="0" y="38"/>
                    </a:lnTo>
                    <a:lnTo>
                      <a:pt x="0" y="45"/>
                    </a:lnTo>
                    <a:lnTo>
                      <a:pt x="3" y="52"/>
                    </a:lnTo>
                    <a:lnTo>
                      <a:pt x="6" y="58"/>
                    </a:lnTo>
                    <a:lnTo>
                      <a:pt x="11" y="64"/>
                    </a:lnTo>
                    <a:lnTo>
                      <a:pt x="253" y="308"/>
                    </a:lnTo>
                    <a:lnTo>
                      <a:pt x="253" y="308"/>
                    </a:lnTo>
                    <a:lnTo>
                      <a:pt x="260" y="313"/>
                    </a:lnTo>
                    <a:lnTo>
                      <a:pt x="267" y="315"/>
                    </a:lnTo>
                    <a:lnTo>
                      <a:pt x="273" y="318"/>
                    </a:lnTo>
                    <a:lnTo>
                      <a:pt x="281" y="319"/>
                    </a:lnTo>
                    <a:lnTo>
                      <a:pt x="281" y="319"/>
                    </a:lnTo>
                    <a:lnTo>
                      <a:pt x="288" y="318"/>
                    </a:lnTo>
                    <a:lnTo>
                      <a:pt x="294" y="315"/>
                    </a:lnTo>
                    <a:lnTo>
                      <a:pt x="302" y="313"/>
                    </a:lnTo>
                    <a:lnTo>
                      <a:pt x="307" y="308"/>
                    </a:lnTo>
                    <a:lnTo>
                      <a:pt x="307"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14">
                <a:extLst>
                  <a:ext uri="{FF2B5EF4-FFF2-40B4-BE49-F238E27FC236}">
                    <a16:creationId xmlns:a16="http://schemas.microsoft.com/office/drawing/2014/main" id="{25EEDE51-87BC-4000-9D26-4E0EAE731288}"/>
                  </a:ext>
                </a:extLst>
              </p:cNvPr>
              <p:cNvSpPr>
                <a:spLocks/>
              </p:cNvSpPr>
              <p:nvPr/>
            </p:nvSpPr>
            <p:spPr bwMode="auto">
              <a:xfrm>
                <a:off x="1128713" y="1746250"/>
                <a:ext cx="73025" cy="120650"/>
              </a:xfrm>
              <a:custGeom>
                <a:avLst/>
                <a:gdLst>
                  <a:gd name="T0" fmla="*/ 23 w 139"/>
                  <a:gd name="T1" fmla="*/ 227 h 229"/>
                  <a:gd name="T2" fmla="*/ 23 w 139"/>
                  <a:gd name="T3" fmla="*/ 227 h 229"/>
                  <a:gd name="T4" fmla="*/ 30 w 139"/>
                  <a:gd name="T5" fmla="*/ 228 h 229"/>
                  <a:gd name="T6" fmla="*/ 37 w 139"/>
                  <a:gd name="T7" fmla="*/ 229 h 229"/>
                  <a:gd name="T8" fmla="*/ 37 w 139"/>
                  <a:gd name="T9" fmla="*/ 229 h 229"/>
                  <a:gd name="T10" fmla="*/ 42 w 139"/>
                  <a:gd name="T11" fmla="*/ 228 h 229"/>
                  <a:gd name="T12" fmla="*/ 48 w 139"/>
                  <a:gd name="T13" fmla="*/ 227 h 229"/>
                  <a:gd name="T14" fmla="*/ 53 w 139"/>
                  <a:gd name="T15" fmla="*/ 226 h 229"/>
                  <a:gd name="T16" fmla="*/ 58 w 139"/>
                  <a:gd name="T17" fmla="*/ 223 h 229"/>
                  <a:gd name="T18" fmla="*/ 62 w 139"/>
                  <a:gd name="T19" fmla="*/ 220 h 229"/>
                  <a:gd name="T20" fmla="*/ 66 w 139"/>
                  <a:gd name="T21" fmla="*/ 216 h 229"/>
                  <a:gd name="T22" fmla="*/ 69 w 139"/>
                  <a:gd name="T23" fmla="*/ 211 h 229"/>
                  <a:gd name="T24" fmla="*/ 72 w 139"/>
                  <a:gd name="T25" fmla="*/ 206 h 229"/>
                  <a:gd name="T26" fmla="*/ 135 w 139"/>
                  <a:gd name="T27" fmla="*/ 51 h 229"/>
                  <a:gd name="T28" fmla="*/ 135 w 139"/>
                  <a:gd name="T29" fmla="*/ 51 h 229"/>
                  <a:gd name="T30" fmla="*/ 137 w 139"/>
                  <a:gd name="T31" fmla="*/ 44 h 229"/>
                  <a:gd name="T32" fmla="*/ 139 w 139"/>
                  <a:gd name="T33" fmla="*/ 37 h 229"/>
                  <a:gd name="T34" fmla="*/ 137 w 139"/>
                  <a:gd name="T35" fmla="*/ 29 h 229"/>
                  <a:gd name="T36" fmla="*/ 135 w 139"/>
                  <a:gd name="T37" fmla="*/ 22 h 229"/>
                  <a:gd name="T38" fmla="*/ 132 w 139"/>
                  <a:gd name="T39" fmla="*/ 16 h 229"/>
                  <a:gd name="T40" fmla="*/ 128 w 139"/>
                  <a:gd name="T41" fmla="*/ 11 h 229"/>
                  <a:gd name="T42" fmla="*/ 121 w 139"/>
                  <a:gd name="T43" fmla="*/ 6 h 229"/>
                  <a:gd name="T44" fmla="*/ 115 w 139"/>
                  <a:gd name="T45" fmla="*/ 2 h 229"/>
                  <a:gd name="T46" fmla="*/ 115 w 139"/>
                  <a:gd name="T47" fmla="*/ 2 h 229"/>
                  <a:gd name="T48" fmla="*/ 108 w 139"/>
                  <a:gd name="T49" fmla="*/ 0 h 229"/>
                  <a:gd name="T50" fmla="*/ 100 w 139"/>
                  <a:gd name="T51" fmla="*/ 0 h 229"/>
                  <a:gd name="T52" fmla="*/ 93 w 139"/>
                  <a:gd name="T53" fmla="*/ 0 h 229"/>
                  <a:gd name="T54" fmla="*/ 87 w 139"/>
                  <a:gd name="T55" fmla="*/ 2 h 229"/>
                  <a:gd name="T56" fmla="*/ 81 w 139"/>
                  <a:gd name="T57" fmla="*/ 6 h 229"/>
                  <a:gd name="T58" fmla="*/ 74 w 139"/>
                  <a:gd name="T59" fmla="*/ 11 h 229"/>
                  <a:gd name="T60" fmla="*/ 69 w 139"/>
                  <a:gd name="T61" fmla="*/ 16 h 229"/>
                  <a:gd name="T62" fmla="*/ 66 w 139"/>
                  <a:gd name="T63" fmla="*/ 23 h 229"/>
                  <a:gd name="T64" fmla="*/ 3 w 139"/>
                  <a:gd name="T65" fmla="*/ 178 h 229"/>
                  <a:gd name="T66" fmla="*/ 3 w 139"/>
                  <a:gd name="T67" fmla="*/ 178 h 229"/>
                  <a:gd name="T68" fmla="*/ 0 w 139"/>
                  <a:gd name="T69" fmla="*/ 185 h 229"/>
                  <a:gd name="T70" fmla="*/ 0 w 139"/>
                  <a:gd name="T71" fmla="*/ 192 h 229"/>
                  <a:gd name="T72" fmla="*/ 0 w 139"/>
                  <a:gd name="T73" fmla="*/ 200 h 229"/>
                  <a:gd name="T74" fmla="*/ 3 w 139"/>
                  <a:gd name="T75" fmla="*/ 206 h 229"/>
                  <a:gd name="T76" fmla="*/ 6 w 139"/>
                  <a:gd name="T77" fmla="*/ 212 h 229"/>
                  <a:gd name="T78" fmla="*/ 10 w 139"/>
                  <a:gd name="T79" fmla="*/ 218 h 229"/>
                  <a:gd name="T80" fmla="*/ 16 w 139"/>
                  <a:gd name="T81" fmla="*/ 223 h 229"/>
                  <a:gd name="T82" fmla="*/ 23 w 139"/>
                  <a:gd name="T83" fmla="*/ 227 h 229"/>
                  <a:gd name="T84" fmla="*/ 23 w 139"/>
                  <a:gd name="T8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 h="229">
                    <a:moveTo>
                      <a:pt x="23" y="227"/>
                    </a:moveTo>
                    <a:lnTo>
                      <a:pt x="23" y="227"/>
                    </a:lnTo>
                    <a:lnTo>
                      <a:pt x="30" y="228"/>
                    </a:lnTo>
                    <a:lnTo>
                      <a:pt x="37" y="229"/>
                    </a:lnTo>
                    <a:lnTo>
                      <a:pt x="37" y="229"/>
                    </a:lnTo>
                    <a:lnTo>
                      <a:pt x="42" y="228"/>
                    </a:lnTo>
                    <a:lnTo>
                      <a:pt x="48" y="227"/>
                    </a:lnTo>
                    <a:lnTo>
                      <a:pt x="53" y="226"/>
                    </a:lnTo>
                    <a:lnTo>
                      <a:pt x="58" y="223"/>
                    </a:lnTo>
                    <a:lnTo>
                      <a:pt x="62" y="220"/>
                    </a:lnTo>
                    <a:lnTo>
                      <a:pt x="66" y="216"/>
                    </a:lnTo>
                    <a:lnTo>
                      <a:pt x="69" y="211"/>
                    </a:lnTo>
                    <a:lnTo>
                      <a:pt x="72" y="206"/>
                    </a:lnTo>
                    <a:lnTo>
                      <a:pt x="135" y="51"/>
                    </a:lnTo>
                    <a:lnTo>
                      <a:pt x="135" y="51"/>
                    </a:lnTo>
                    <a:lnTo>
                      <a:pt x="137" y="44"/>
                    </a:lnTo>
                    <a:lnTo>
                      <a:pt x="139" y="37"/>
                    </a:lnTo>
                    <a:lnTo>
                      <a:pt x="137" y="29"/>
                    </a:lnTo>
                    <a:lnTo>
                      <a:pt x="135" y="22"/>
                    </a:lnTo>
                    <a:lnTo>
                      <a:pt x="132" y="16"/>
                    </a:lnTo>
                    <a:lnTo>
                      <a:pt x="128" y="11"/>
                    </a:lnTo>
                    <a:lnTo>
                      <a:pt x="121" y="6"/>
                    </a:lnTo>
                    <a:lnTo>
                      <a:pt x="115" y="2"/>
                    </a:lnTo>
                    <a:lnTo>
                      <a:pt x="115" y="2"/>
                    </a:lnTo>
                    <a:lnTo>
                      <a:pt x="108" y="0"/>
                    </a:lnTo>
                    <a:lnTo>
                      <a:pt x="100" y="0"/>
                    </a:lnTo>
                    <a:lnTo>
                      <a:pt x="93" y="0"/>
                    </a:lnTo>
                    <a:lnTo>
                      <a:pt x="87" y="2"/>
                    </a:lnTo>
                    <a:lnTo>
                      <a:pt x="81" y="6"/>
                    </a:lnTo>
                    <a:lnTo>
                      <a:pt x="74" y="11"/>
                    </a:lnTo>
                    <a:lnTo>
                      <a:pt x="69" y="16"/>
                    </a:lnTo>
                    <a:lnTo>
                      <a:pt x="66" y="23"/>
                    </a:lnTo>
                    <a:lnTo>
                      <a:pt x="3" y="178"/>
                    </a:lnTo>
                    <a:lnTo>
                      <a:pt x="3" y="178"/>
                    </a:lnTo>
                    <a:lnTo>
                      <a:pt x="0" y="185"/>
                    </a:lnTo>
                    <a:lnTo>
                      <a:pt x="0" y="192"/>
                    </a:lnTo>
                    <a:lnTo>
                      <a:pt x="0" y="200"/>
                    </a:lnTo>
                    <a:lnTo>
                      <a:pt x="3" y="206"/>
                    </a:lnTo>
                    <a:lnTo>
                      <a:pt x="6" y="212"/>
                    </a:lnTo>
                    <a:lnTo>
                      <a:pt x="10" y="218"/>
                    </a:lnTo>
                    <a:lnTo>
                      <a:pt x="16" y="223"/>
                    </a:lnTo>
                    <a:lnTo>
                      <a:pt x="23" y="227"/>
                    </a:lnTo>
                    <a:lnTo>
                      <a:pt x="23"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15">
                <a:extLst>
                  <a:ext uri="{FF2B5EF4-FFF2-40B4-BE49-F238E27FC236}">
                    <a16:creationId xmlns:a16="http://schemas.microsoft.com/office/drawing/2014/main" id="{EFE9D2BE-D4E0-4939-AD32-89B790D2E41D}"/>
                  </a:ext>
                </a:extLst>
              </p:cNvPr>
              <p:cNvSpPr>
                <a:spLocks/>
              </p:cNvSpPr>
              <p:nvPr/>
            </p:nvSpPr>
            <p:spPr bwMode="auto">
              <a:xfrm>
                <a:off x="823913" y="1887538"/>
                <a:ext cx="122238" cy="73025"/>
              </a:xfrm>
              <a:custGeom>
                <a:avLst/>
                <a:gdLst>
                  <a:gd name="T0" fmla="*/ 208 w 230"/>
                  <a:gd name="T1" fmla="*/ 66 h 138"/>
                  <a:gd name="T2" fmla="*/ 52 w 230"/>
                  <a:gd name="T3" fmla="*/ 2 h 138"/>
                  <a:gd name="T4" fmla="*/ 52 w 230"/>
                  <a:gd name="T5" fmla="*/ 2 h 138"/>
                  <a:gd name="T6" fmla="*/ 45 w 230"/>
                  <a:gd name="T7" fmla="*/ 0 h 138"/>
                  <a:gd name="T8" fmla="*/ 38 w 230"/>
                  <a:gd name="T9" fmla="*/ 0 h 138"/>
                  <a:gd name="T10" fmla="*/ 31 w 230"/>
                  <a:gd name="T11" fmla="*/ 1 h 138"/>
                  <a:gd name="T12" fmla="*/ 24 w 230"/>
                  <a:gd name="T13" fmla="*/ 2 h 138"/>
                  <a:gd name="T14" fmla="*/ 18 w 230"/>
                  <a:gd name="T15" fmla="*/ 6 h 138"/>
                  <a:gd name="T16" fmla="*/ 12 w 230"/>
                  <a:gd name="T17" fmla="*/ 11 h 138"/>
                  <a:gd name="T18" fmla="*/ 8 w 230"/>
                  <a:gd name="T19" fmla="*/ 16 h 138"/>
                  <a:gd name="T20" fmla="*/ 4 w 230"/>
                  <a:gd name="T21" fmla="*/ 23 h 138"/>
                  <a:gd name="T22" fmla="*/ 4 w 230"/>
                  <a:gd name="T23" fmla="*/ 23 h 138"/>
                  <a:gd name="T24" fmla="*/ 2 w 230"/>
                  <a:gd name="T25" fmla="*/ 30 h 138"/>
                  <a:gd name="T26" fmla="*/ 0 w 230"/>
                  <a:gd name="T27" fmla="*/ 38 h 138"/>
                  <a:gd name="T28" fmla="*/ 2 w 230"/>
                  <a:gd name="T29" fmla="*/ 44 h 138"/>
                  <a:gd name="T30" fmla="*/ 4 w 230"/>
                  <a:gd name="T31" fmla="*/ 51 h 138"/>
                  <a:gd name="T32" fmla="*/ 8 w 230"/>
                  <a:gd name="T33" fmla="*/ 58 h 138"/>
                  <a:gd name="T34" fmla="*/ 12 w 230"/>
                  <a:gd name="T35" fmla="*/ 64 h 138"/>
                  <a:gd name="T36" fmla="*/ 18 w 230"/>
                  <a:gd name="T37" fmla="*/ 67 h 138"/>
                  <a:gd name="T38" fmla="*/ 24 w 230"/>
                  <a:gd name="T39" fmla="*/ 71 h 138"/>
                  <a:gd name="T40" fmla="*/ 180 w 230"/>
                  <a:gd name="T41" fmla="*/ 135 h 138"/>
                  <a:gd name="T42" fmla="*/ 180 w 230"/>
                  <a:gd name="T43" fmla="*/ 135 h 138"/>
                  <a:gd name="T44" fmla="*/ 186 w 230"/>
                  <a:gd name="T45" fmla="*/ 137 h 138"/>
                  <a:gd name="T46" fmla="*/ 193 w 230"/>
                  <a:gd name="T47" fmla="*/ 138 h 138"/>
                  <a:gd name="T48" fmla="*/ 193 w 230"/>
                  <a:gd name="T49" fmla="*/ 138 h 138"/>
                  <a:gd name="T50" fmla="*/ 199 w 230"/>
                  <a:gd name="T51" fmla="*/ 138 h 138"/>
                  <a:gd name="T52" fmla="*/ 204 w 230"/>
                  <a:gd name="T53" fmla="*/ 137 h 138"/>
                  <a:gd name="T54" fmla="*/ 209 w 230"/>
                  <a:gd name="T55" fmla="*/ 134 h 138"/>
                  <a:gd name="T56" fmla="*/ 214 w 230"/>
                  <a:gd name="T57" fmla="*/ 132 h 138"/>
                  <a:gd name="T58" fmla="*/ 218 w 230"/>
                  <a:gd name="T59" fmla="*/ 128 h 138"/>
                  <a:gd name="T60" fmla="*/ 222 w 230"/>
                  <a:gd name="T61" fmla="*/ 124 h 138"/>
                  <a:gd name="T62" fmla="*/ 225 w 230"/>
                  <a:gd name="T63" fmla="*/ 119 h 138"/>
                  <a:gd name="T64" fmla="*/ 228 w 230"/>
                  <a:gd name="T65" fmla="*/ 114 h 138"/>
                  <a:gd name="T66" fmla="*/ 228 w 230"/>
                  <a:gd name="T67" fmla="*/ 114 h 138"/>
                  <a:gd name="T68" fmla="*/ 230 w 230"/>
                  <a:gd name="T69" fmla="*/ 107 h 138"/>
                  <a:gd name="T70" fmla="*/ 230 w 230"/>
                  <a:gd name="T71" fmla="*/ 100 h 138"/>
                  <a:gd name="T72" fmla="*/ 230 w 230"/>
                  <a:gd name="T73" fmla="*/ 92 h 138"/>
                  <a:gd name="T74" fmla="*/ 228 w 230"/>
                  <a:gd name="T75" fmla="*/ 86 h 138"/>
                  <a:gd name="T76" fmla="*/ 224 w 230"/>
                  <a:gd name="T77" fmla="*/ 80 h 138"/>
                  <a:gd name="T78" fmla="*/ 220 w 230"/>
                  <a:gd name="T79" fmla="*/ 74 h 138"/>
                  <a:gd name="T80" fmla="*/ 214 w 230"/>
                  <a:gd name="T81" fmla="*/ 69 h 138"/>
                  <a:gd name="T82" fmla="*/ 208 w 230"/>
                  <a:gd name="T83" fmla="*/ 66 h 138"/>
                  <a:gd name="T84" fmla="*/ 208 w 230"/>
                  <a:gd name="T85"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0" h="138">
                    <a:moveTo>
                      <a:pt x="208" y="66"/>
                    </a:moveTo>
                    <a:lnTo>
                      <a:pt x="52" y="2"/>
                    </a:lnTo>
                    <a:lnTo>
                      <a:pt x="52" y="2"/>
                    </a:lnTo>
                    <a:lnTo>
                      <a:pt x="45" y="0"/>
                    </a:lnTo>
                    <a:lnTo>
                      <a:pt x="38" y="0"/>
                    </a:lnTo>
                    <a:lnTo>
                      <a:pt x="31" y="1"/>
                    </a:lnTo>
                    <a:lnTo>
                      <a:pt x="24" y="2"/>
                    </a:lnTo>
                    <a:lnTo>
                      <a:pt x="18" y="6"/>
                    </a:lnTo>
                    <a:lnTo>
                      <a:pt x="12" y="11"/>
                    </a:lnTo>
                    <a:lnTo>
                      <a:pt x="8" y="16"/>
                    </a:lnTo>
                    <a:lnTo>
                      <a:pt x="4" y="23"/>
                    </a:lnTo>
                    <a:lnTo>
                      <a:pt x="4" y="23"/>
                    </a:lnTo>
                    <a:lnTo>
                      <a:pt x="2" y="30"/>
                    </a:lnTo>
                    <a:lnTo>
                      <a:pt x="0" y="38"/>
                    </a:lnTo>
                    <a:lnTo>
                      <a:pt x="2" y="44"/>
                    </a:lnTo>
                    <a:lnTo>
                      <a:pt x="4" y="51"/>
                    </a:lnTo>
                    <a:lnTo>
                      <a:pt x="8" y="58"/>
                    </a:lnTo>
                    <a:lnTo>
                      <a:pt x="12" y="64"/>
                    </a:lnTo>
                    <a:lnTo>
                      <a:pt x="18" y="67"/>
                    </a:lnTo>
                    <a:lnTo>
                      <a:pt x="24" y="71"/>
                    </a:lnTo>
                    <a:lnTo>
                      <a:pt x="180" y="135"/>
                    </a:lnTo>
                    <a:lnTo>
                      <a:pt x="180" y="135"/>
                    </a:lnTo>
                    <a:lnTo>
                      <a:pt x="186" y="137"/>
                    </a:lnTo>
                    <a:lnTo>
                      <a:pt x="193" y="138"/>
                    </a:lnTo>
                    <a:lnTo>
                      <a:pt x="193" y="138"/>
                    </a:lnTo>
                    <a:lnTo>
                      <a:pt x="199" y="138"/>
                    </a:lnTo>
                    <a:lnTo>
                      <a:pt x="204" y="137"/>
                    </a:lnTo>
                    <a:lnTo>
                      <a:pt x="209" y="134"/>
                    </a:lnTo>
                    <a:lnTo>
                      <a:pt x="214" y="132"/>
                    </a:lnTo>
                    <a:lnTo>
                      <a:pt x="218" y="128"/>
                    </a:lnTo>
                    <a:lnTo>
                      <a:pt x="222" y="124"/>
                    </a:lnTo>
                    <a:lnTo>
                      <a:pt x="225" y="119"/>
                    </a:lnTo>
                    <a:lnTo>
                      <a:pt x="228" y="114"/>
                    </a:lnTo>
                    <a:lnTo>
                      <a:pt x="228" y="114"/>
                    </a:lnTo>
                    <a:lnTo>
                      <a:pt x="230" y="107"/>
                    </a:lnTo>
                    <a:lnTo>
                      <a:pt x="230" y="100"/>
                    </a:lnTo>
                    <a:lnTo>
                      <a:pt x="230" y="92"/>
                    </a:lnTo>
                    <a:lnTo>
                      <a:pt x="228" y="86"/>
                    </a:lnTo>
                    <a:lnTo>
                      <a:pt x="224" y="80"/>
                    </a:lnTo>
                    <a:lnTo>
                      <a:pt x="220" y="74"/>
                    </a:lnTo>
                    <a:lnTo>
                      <a:pt x="214" y="69"/>
                    </a:lnTo>
                    <a:lnTo>
                      <a:pt x="208" y="66"/>
                    </a:lnTo>
                    <a:lnTo>
                      <a:pt x="208"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16">
                <a:extLst>
                  <a:ext uri="{FF2B5EF4-FFF2-40B4-BE49-F238E27FC236}">
                    <a16:creationId xmlns:a16="http://schemas.microsoft.com/office/drawing/2014/main" id="{19EC190D-4665-40A7-BBCD-4F1739C79F5C}"/>
                  </a:ext>
                </a:extLst>
              </p:cNvPr>
              <p:cNvSpPr>
                <a:spLocks/>
              </p:cNvSpPr>
              <p:nvPr/>
            </p:nvSpPr>
            <p:spPr bwMode="auto">
              <a:xfrm>
                <a:off x="1220788" y="1885950"/>
                <a:ext cx="122238" cy="73025"/>
              </a:xfrm>
              <a:custGeom>
                <a:avLst/>
                <a:gdLst>
                  <a:gd name="T0" fmla="*/ 51 w 229"/>
                  <a:gd name="T1" fmla="*/ 137 h 139"/>
                  <a:gd name="T2" fmla="*/ 206 w 229"/>
                  <a:gd name="T3" fmla="*/ 73 h 139"/>
                  <a:gd name="T4" fmla="*/ 206 w 229"/>
                  <a:gd name="T5" fmla="*/ 73 h 139"/>
                  <a:gd name="T6" fmla="*/ 213 w 229"/>
                  <a:gd name="T7" fmla="*/ 69 h 139"/>
                  <a:gd name="T8" fmla="*/ 218 w 229"/>
                  <a:gd name="T9" fmla="*/ 64 h 139"/>
                  <a:gd name="T10" fmla="*/ 223 w 229"/>
                  <a:gd name="T11" fmla="*/ 58 h 139"/>
                  <a:gd name="T12" fmla="*/ 226 w 229"/>
                  <a:gd name="T13" fmla="*/ 52 h 139"/>
                  <a:gd name="T14" fmla="*/ 228 w 229"/>
                  <a:gd name="T15" fmla="*/ 46 h 139"/>
                  <a:gd name="T16" fmla="*/ 229 w 229"/>
                  <a:gd name="T17" fmla="*/ 38 h 139"/>
                  <a:gd name="T18" fmla="*/ 228 w 229"/>
                  <a:gd name="T19" fmla="*/ 31 h 139"/>
                  <a:gd name="T20" fmla="*/ 226 w 229"/>
                  <a:gd name="T21" fmla="*/ 23 h 139"/>
                  <a:gd name="T22" fmla="*/ 226 w 229"/>
                  <a:gd name="T23" fmla="*/ 23 h 139"/>
                  <a:gd name="T24" fmla="*/ 222 w 229"/>
                  <a:gd name="T25" fmla="*/ 17 h 139"/>
                  <a:gd name="T26" fmla="*/ 218 w 229"/>
                  <a:gd name="T27" fmla="*/ 11 h 139"/>
                  <a:gd name="T28" fmla="*/ 212 w 229"/>
                  <a:gd name="T29" fmla="*/ 6 h 139"/>
                  <a:gd name="T30" fmla="*/ 206 w 229"/>
                  <a:gd name="T31" fmla="*/ 4 h 139"/>
                  <a:gd name="T32" fmla="*/ 198 w 229"/>
                  <a:gd name="T33" fmla="*/ 1 h 139"/>
                  <a:gd name="T34" fmla="*/ 192 w 229"/>
                  <a:gd name="T35" fmla="*/ 0 h 139"/>
                  <a:gd name="T36" fmla="*/ 185 w 229"/>
                  <a:gd name="T37" fmla="*/ 1 h 139"/>
                  <a:gd name="T38" fmla="*/ 177 w 229"/>
                  <a:gd name="T39" fmla="*/ 4 h 139"/>
                  <a:gd name="T40" fmla="*/ 23 w 229"/>
                  <a:gd name="T41" fmla="*/ 68 h 139"/>
                  <a:gd name="T42" fmla="*/ 23 w 229"/>
                  <a:gd name="T43" fmla="*/ 68 h 139"/>
                  <a:gd name="T44" fmla="*/ 16 w 229"/>
                  <a:gd name="T45" fmla="*/ 71 h 139"/>
                  <a:gd name="T46" fmla="*/ 11 w 229"/>
                  <a:gd name="T47" fmla="*/ 76 h 139"/>
                  <a:gd name="T48" fmla="*/ 6 w 229"/>
                  <a:gd name="T49" fmla="*/ 81 h 139"/>
                  <a:gd name="T50" fmla="*/ 2 w 229"/>
                  <a:gd name="T51" fmla="*/ 88 h 139"/>
                  <a:gd name="T52" fmla="*/ 1 w 229"/>
                  <a:gd name="T53" fmla="*/ 95 h 139"/>
                  <a:gd name="T54" fmla="*/ 0 w 229"/>
                  <a:gd name="T55" fmla="*/ 102 h 139"/>
                  <a:gd name="T56" fmla="*/ 1 w 229"/>
                  <a:gd name="T57" fmla="*/ 110 h 139"/>
                  <a:gd name="T58" fmla="*/ 2 w 229"/>
                  <a:gd name="T59" fmla="*/ 117 h 139"/>
                  <a:gd name="T60" fmla="*/ 2 w 229"/>
                  <a:gd name="T61" fmla="*/ 117 h 139"/>
                  <a:gd name="T62" fmla="*/ 6 w 229"/>
                  <a:gd name="T63" fmla="*/ 122 h 139"/>
                  <a:gd name="T64" fmla="*/ 8 w 229"/>
                  <a:gd name="T65" fmla="*/ 126 h 139"/>
                  <a:gd name="T66" fmla="*/ 12 w 229"/>
                  <a:gd name="T67" fmla="*/ 131 h 139"/>
                  <a:gd name="T68" fmla="*/ 17 w 229"/>
                  <a:gd name="T69" fmla="*/ 133 h 139"/>
                  <a:gd name="T70" fmla="*/ 22 w 229"/>
                  <a:gd name="T71" fmla="*/ 136 h 139"/>
                  <a:gd name="T72" fmla="*/ 27 w 229"/>
                  <a:gd name="T73" fmla="*/ 138 h 139"/>
                  <a:gd name="T74" fmla="*/ 32 w 229"/>
                  <a:gd name="T75" fmla="*/ 139 h 139"/>
                  <a:gd name="T76" fmla="*/ 37 w 229"/>
                  <a:gd name="T77" fmla="*/ 139 h 139"/>
                  <a:gd name="T78" fmla="*/ 37 w 229"/>
                  <a:gd name="T79" fmla="*/ 139 h 139"/>
                  <a:gd name="T80" fmla="*/ 44 w 229"/>
                  <a:gd name="T81" fmla="*/ 139 h 139"/>
                  <a:gd name="T82" fmla="*/ 51 w 229"/>
                  <a:gd name="T83" fmla="*/ 137 h 139"/>
                  <a:gd name="T84" fmla="*/ 51 w 229"/>
                  <a:gd name="T85" fmla="*/ 13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9" h="139">
                    <a:moveTo>
                      <a:pt x="51" y="137"/>
                    </a:moveTo>
                    <a:lnTo>
                      <a:pt x="206" y="73"/>
                    </a:lnTo>
                    <a:lnTo>
                      <a:pt x="206" y="73"/>
                    </a:lnTo>
                    <a:lnTo>
                      <a:pt x="213" y="69"/>
                    </a:lnTo>
                    <a:lnTo>
                      <a:pt x="218" y="64"/>
                    </a:lnTo>
                    <a:lnTo>
                      <a:pt x="223" y="58"/>
                    </a:lnTo>
                    <a:lnTo>
                      <a:pt x="226" y="52"/>
                    </a:lnTo>
                    <a:lnTo>
                      <a:pt x="228" y="46"/>
                    </a:lnTo>
                    <a:lnTo>
                      <a:pt x="229" y="38"/>
                    </a:lnTo>
                    <a:lnTo>
                      <a:pt x="228" y="31"/>
                    </a:lnTo>
                    <a:lnTo>
                      <a:pt x="226" y="23"/>
                    </a:lnTo>
                    <a:lnTo>
                      <a:pt x="226" y="23"/>
                    </a:lnTo>
                    <a:lnTo>
                      <a:pt x="222" y="17"/>
                    </a:lnTo>
                    <a:lnTo>
                      <a:pt x="218" y="11"/>
                    </a:lnTo>
                    <a:lnTo>
                      <a:pt x="212" y="6"/>
                    </a:lnTo>
                    <a:lnTo>
                      <a:pt x="206" y="4"/>
                    </a:lnTo>
                    <a:lnTo>
                      <a:pt x="198" y="1"/>
                    </a:lnTo>
                    <a:lnTo>
                      <a:pt x="192" y="0"/>
                    </a:lnTo>
                    <a:lnTo>
                      <a:pt x="185" y="1"/>
                    </a:lnTo>
                    <a:lnTo>
                      <a:pt x="177" y="4"/>
                    </a:lnTo>
                    <a:lnTo>
                      <a:pt x="23" y="68"/>
                    </a:lnTo>
                    <a:lnTo>
                      <a:pt x="23" y="68"/>
                    </a:lnTo>
                    <a:lnTo>
                      <a:pt x="16" y="71"/>
                    </a:lnTo>
                    <a:lnTo>
                      <a:pt x="11" y="76"/>
                    </a:lnTo>
                    <a:lnTo>
                      <a:pt x="6" y="81"/>
                    </a:lnTo>
                    <a:lnTo>
                      <a:pt x="2" y="88"/>
                    </a:lnTo>
                    <a:lnTo>
                      <a:pt x="1" y="95"/>
                    </a:lnTo>
                    <a:lnTo>
                      <a:pt x="0" y="102"/>
                    </a:lnTo>
                    <a:lnTo>
                      <a:pt x="1" y="110"/>
                    </a:lnTo>
                    <a:lnTo>
                      <a:pt x="2" y="117"/>
                    </a:lnTo>
                    <a:lnTo>
                      <a:pt x="2" y="117"/>
                    </a:lnTo>
                    <a:lnTo>
                      <a:pt x="6" y="122"/>
                    </a:lnTo>
                    <a:lnTo>
                      <a:pt x="8" y="126"/>
                    </a:lnTo>
                    <a:lnTo>
                      <a:pt x="12" y="131"/>
                    </a:lnTo>
                    <a:lnTo>
                      <a:pt x="17" y="133"/>
                    </a:lnTo>
                    <a:lnTo>
                      <a:pt x="22" y="136"/>
                    </a:lnTo>
                    <a:lnTo>
                      <a:pt x="27" y="138"/>
                    </a:lnTo>
                    <a:lnTo>
                      <a:pt x="32" y="139"/>
                    </a:lnTo>
                    <a:lnTo>
                      <a:pt x="37" y="139"/>
                    </a:lnTo>
                    <a:lnTo>
                      <a:pt x="37" y="139"/>
                    </a:lnTo>
                    <a:lnTo>
                      <a:pt x="44" y="139"/>
                    </a:lnTo>
                    <a:lnTo>
                      <a:pt x="51" y="137"/>
                    </a:lnTo>
                    <a:lnTo>
                      <a:pt x="51"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17">
                <a:extLst>
                  <a:ext uri="{FF2B5EF4-FFF2-40B4-BE49-F238E27FC236}">
                    <a16:creationId xmlns:a16="http://schemas.microsoft.com/office/drawing/2014/main" id="{760E5D85-11D5-4A6C-8E78-48E491180AF5}"/>
                  </a:ext>
                </a:extLst>
              </p:cNvPr>
              <p:cNvSpPr>
                <a:spLocks/>
              </p:cNvSpPr>
              <p:nvPr/>
            </p:nvSpPr>
            <p:spPr bwMode="auto">
              <a:xfrm>
                <a:off x="963613" y="1746250"/>
                <a:ext cx="74613" cy="120650"/>
              </a:xfrm>
              <a:custGeom>
                <a:avLst/>
                <a:gdLst>
                  <a:gd name="T0" fmla="*/ 68 w 140"/>
                  <a:gd name="T1" fmla="*/ 206 h 228"/>
                  <a:gd name="T2" fmla="*/ 68 w 140"/>
                  <a:gd name="T3" fmla="*/ 206 h 228"/>
                  <a:gd name="T4" fmla="*/ 70 w 140"/>
                  <a:gd name="T5" fmla="*/ 211 h 228"/>
                  <a:gd name="T6" fmla="*/ 73 w 140"/>
                  <a:gd name="T7" fmla="*/ 216 h 228"/>
                  <a:gd name="T8" fmla="*/ 77 w 140"/>
                  <a:gd name="T9" fmla="*/ 220 h 228"/>
                  <a:gd name="T10" fmla="*/ 81 w 140"/>
                  <a:gd name="T11" fmla="*/ 224 h 228"/>
                  <a:gd name="T12" fmla="*/ 86 w 140"/>
                  <a:gd name="T13" fmla="*/ 226 h 228"/>
                  <a:gd name="T14" fmla="*/ 91 w 140"/>
                  <a:gd name="T15" fmla="*/ 227 h 228"/>
                  <a:gd name="T16" fmla="*/ 96 w 140"/>
                  <a:gd name="T17" fmla="*/ 228 h 228"/>
                  <a:gd name="T18" fmla="*/ 102 w 140"/>
                  <a:gd name="T19" fmla="*/ 228 h 228"/>
                  <a:gd name="T20" fmla="*/ 102 w 140"/>
                  <a:gd name="T21" fmla="*/ 228 h 228"/>
                  <a:gd name="T22" fmla="*/ 109 w 140"/>
                  <a:gd name="T23" fmla="*/ 228 h 228"/>
                  <a:gd name="T24" fmla="*/ 116 w 140"/>
                  <a:gd name="T25" fmla="*/ 226 h 228"/>
                  <a:gd name="T26" fmla="*/ 116 w 140"/>
                  <a:gd name="T27" fmla="*/ 226 h 228"/>
                  <a:gd name="T28" fmla="*/ 123 w 140"/>
                  <a:gd name="T29" fmla="*/ 222 h 228"/>
                  <a:gd name="T30" fmla="*/ 128 w 140"/>
                  <a:gd name="T31" fmla="*/ 217 h 228"/>
                  <a:gd name="T32" fmla="*/ 133 w 140"/>
                  <a:gd name="T33" fmla="*/ 212 h 228"/>
                  <a:gd name="T34" fmla="*/ 137 w 140"/>
                  <a:gd name="T35" fmla="*/ 206 h 228"/>
                  <a:gd name="T36" fmla="*/ 138 w 140"/>
                  <a:gd name="T37" fmla="*/ 199 h 228"/>
                  <a:gd name="T38" fmla="*/ 140 w 140"/>
                  <a:gd name="T39" fmla="*/ 191 h 228"/>
                  <a:gd name="T40" fmla="*/ 138 w 140"/>
                  <a:gd name="T41" fmla="*/ 184 h 228"/>
                  <a:gd name="T42" fmla="*/ 137 w 140"/>
                  <a:gd name="T43" fmla="*/ 177 h 228"/>
                  <a:gd name="T44" fmla="*/ 72 w 140"/>
                  <a:gd name="T45" fmla="*/ 22 h 228"/>
                  <a:gd name="T46" fmla="*/ 72 w 140"/>
                  <a:gd name="T47" fmla="*/ 22 h 228"/>
                  <a:gd name="T48" fmla="*/ 68 w 140"/>
                  <a:gd name="T49" fmla="*/ 16 h 228"/>
                  <a:gd name="T50" fmla="*/ 64 w 140"/>
                  <a:gd name="T51" fmla="*/ 11 h 228"/>
                  <a:gd name="T52" fmla="*/ 58 w 140"/>
                  <a:gd name="T53" fmla="*/ 6 h 228"/>
                  <a:gd name="T54" fmla="*/ 52 w 140"/>
                  <a:gd name="T55" fmla="*/ 2 h 228"/>
                  <a:gd name="T56" fmla="*/ 44 w 140"/>
                  <a:gd name="T57" fmla="*/ 0 h 228"/>
                  <a:gd name="T58" fmla="*/ 37 w 140"/>
                  <a:gd name="T59" fmla="*/ 0 h 228"/>
                  <a:gd name="T60" fmla="*/ 31 w 140"/>
                  <a:gd name="T61" fmla="*/ 0 h 228"/>
                  <a:gd name="T62" fmla="*/ 23 w 140"/>
                  <a:gd name="T63" fmla="*/ 2 h 228"/>
                  <a:gd name="T64" fmla="*/ 23 w 140"/>
                  <a:gd name="T65" fmla="*/ 2 h 228"/>
                  <a:gd name="T66" fmla="*/ 16 w 140"/>
                  <a:gd name="T67" fmla="*/ 6 h 228"/>
                  <a:gd name="T68" fmla="*/ 11 w 140"/>
                  <a:gd name="T69" fmla="*/ 11 h 228"/>
                  <a:gd name="T70" fmla="*/ 6 w 140"/>
                  <a:gd name="T71" fmla="*/ 17 h 228"/>
                  <a:gd name="T72" fmla="*/ 2 w 140"/>
                  <a:gd name="T73" fmla="*/ 23 h 228"/>
                  <a:gd name="T74" fmla="*/ 1 w 140"/>
                  <a:gd name="T75" fmla="*/ 29 h 228"/>
                  <a:gd name="T76" fmla="*/ 0 w 140"/>
                  <a:gd name="T77" fmla="*/ 37 h 228"/>
                  <a:gd name="T78" fmla="*/ 1 w 140"/>
                  <a:gd name="T79" fmla="*/ 44 h 228"/>
                  <a:gd name="T80" fmla="*/ 2 w 140"/>
                  <a:gd name="T81" fmla="*/ 52 h 228"/>
                  <a:gd name="T82" fmla="*/ 68 w 140"/>
                  <a:gd name="T83" fmla="*/ 20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0" h="228">
                    <a:moveTo>
                      <a:pt x="68" y="206"/>
                    </a:moveTo>
                    <a:lnTo>
                      <a:pt x="68" y="206"/>
                    </a:lnTo>
                    <a:lnTo>
                      <a:pt x="70" y="211"/>
                    </a:lnTo>
                    <a:lnTo>
                      <a:pt x="73" y="216"/>
                    </a:lnTo>
                    <a:lnTo>
                      <a:pt x="77" y="220"/>
                    </a:lnTo>
                    <a:lnTo>
                      <a:pt x="81" y="224"/>
                    </a:lnTo>
                    <a:lnTo>
                      <a:pt x="86" y="226"/>
                    </a:lnTo>
                    <a:lnTo>
                      <a:pt x="91" y="227"/>
                    </a:lnTo>
                    <a:lnTo>
                      <a:pt x="96" y="228"/>
                    </a:lnTo>
                    <a:lnTo>
                      <a:pt x="102" y="228"/>
                    </a:lnTo>
                    <a:lnTo>
                      <a:pt x="102" y="228"/>
                    </a:lnTo>
                    <a:lnTo>
                      <a:pt x="109" y="228"/>
                    </a:lnTo>
                    <a:lnTo>
                      <a:pt x="116" y="226"/>
                    </a:lnTo>
                    <a:lnTo>
                      <a:pt x="116" y="226"/>
                    </a:lnTo>
                    <a:lnTo>
                      <a:pt x="123" y="222"/>
                    </a:lnTo>
                    <a:lnTo>
                      <a:pt x="128" y="217"/>
                    </a:lnTo>
                    <a:lnTo>
                      <a:pt x="133" y="212"/>
                    </a:lnTo>
                    <a:lnTo>
                      <a:pt x="137" y="206"/>
                    </a:lnTo>
                    <a:lnTo>
                      <a:pt x="138" y="199"/>
                    </a:lnTo>
                    <a:lnTo>
                      <a:pt x="140" y="191"/>
                    </a:lnTo>
                    <a:lnTo>
                      <a:pt x="138" y="184"/>
                    </a:lnTo>
                    <a:lnTo>
                      <a:pt x="137" y="177"/>
                    </a:lnTo>
                    <a:lnTo>
                      <a:pt x="72" y="22"/>
                    </a:lnTo>
                    <a:lnTo>
                      <a:pt x="72" y="22"/>
                    </a:lnTo>
                    <a:lnTo>
                      <a:pt x="68" y="16"/>
                    </a:lnTo>
                    <a:lnTo>
                      <a:pt x="64" y="11"/>
                    </a:lnTo>
                    <a:lnTo>
                      <a:pt x="58" y="6"/>
                    </a:lnTo>
                    <a:lnTo>
                      <a:pt x="52" y="2"/>
                    </a:lnTo>
                    <a:lnTo>
                      <a:pt x="44" y="0"/>
                    </a:lnTo>
                    <a:lnTo>
                      <a:pt x="37" y="0"/>
                    </a:lnTo>
                    <a:lnTo>
                      <a:pt x="31" y="0"/>
                    </a:lnTo>
                    <a:lnTo>
                      <a:pt x="23" y="2"/>
                    </a:lnTo>
                    <a:lnTo>
                      <a:pt x="23" y="2"/>
                    </a:lnTo>
                    <a:lnTo>
                      <a:pt x="16" y="6"/>
                    </a:lnTo>
                    <a:lnTo>
                      <a:pt x="11" y="11"/>
                    </a:lnTo>
                    <a:lnTo>
                      <a:pt x="6" y="17"/>
                    </a:lnTo>
                    <a:lnTo>
                      <a:pt x="2" y="23"/>
                    </a:lnTo>
                    <a:lnTo>
                      <a:pt x="1" y="29"/>
                    </a:lnTo>
                    <a:lnTo>
                      <a:pt x="0" y="37"/>
                    </a:lnTo>
                    <a:lnTo>
                      <a:pt x="1" y="44"/>
                    </a:lnTo>
                    <a:lnTo>
                      <a:pt x="2" y="52"/>
                    </a:lnTo>
                    <a:lnTo>
                      <a:pt x="68"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18">
                <a:extLst>
                  <a:ext uri="{FF2B5EF4-FFF2-40B4-BE49-F238E27FC236}">
                    <a16:creationId xmlns:a16="http://schemas.microsoft.com/office/drawing/2014/main" id="{B261B46F-CD7D-4B1E-A5B8-DE606EC1F0E7}"/>
                  </a:ext>
                </a:extLst>
              </p:cNvPr>
              <p:cNvSpPr>
                <a:spLocks/>
              </p:cNvSpPr>
              <p:nvPr/>
            </p:nvSpPr>
            <p:spPr bwMode="auto">
              <a:xfrm>
                <a:off x="955675" y="1876425"/>
                <a:ext cx="257175" cy="160338"/>
              </a:xfrm>
              <a:custGeom>
                <a:avLst/>
                <a:gdLst>
                  <a:gd name="T0" fmla="*/ 243 w 488"/>
                  <a:gd name="T1" fmla="*/ 0 h 304"/>
                  <a:gd name="T2" fmla="*/ 243 w 488"/>
                  <a:gd name="T3" fmla="*/ 0 h 304"/>
                  <a:gd name="T4" fmla="*/ 218 w 488"/>
                  <a:gd name="T5" fmla="*/ 1 h 304"/>
                  <a:gd name="T6" fmla="*/ 194 w 488"/>
                  <a:gd name="T7" fmla="*/ 4 h 304"/>
                  <a:gd name="T8" fmla="*/ 170 w 488"/>
                  <a:gd name="T9" fmla="*/ 11 h 304"/>
                  <a:gd name="T10" fmla="*/ 148 w 488"/>
                  <a:gd name="T11" fmla="*/ 19 h 304"/>
                  <a:gd name="T12" fmla="*/ 127 w 488"/>
                  <a:gd name="T13" fmla="*/ 29 h 304"/>
                  <a:gd name="T14" fmla="*/ 107 w 488"/>
                  <a:gd name="T15" fmla="*/ 42 h 304"/>
                  <a:gd name="T16" fmla="*/ 89 w 488"/>
                  <a:gd name="T17" fmla="*/ 55 h 304"/>
                  <a:gd name="T18" fmla="*/ 71 w 488"/>
                  <a:gd name="T19" fmla="*/ 71 h 304"/>
                  <a:gd name="T20" fmla="*/ 55 w 488"/>
                  <a:gd name="T21" fmla="*/ 88 h 304"/>
                  <a:gd name="T22" fmla="*/ 40 w 488"/>
                  <a:gd name="T23" fmla="*/ 107 h 304"/>
                  <a:gd name="T24" fmla="*/ 29 w 488"/>
                  <a:gd name="T25" fmla="*/ 127 h 304"/>
                  <a:gd name="T26" fmla="*/ 18 w 488"/>
                  <a:gd name="T27" fmla="*/ 149 h 304"/>
                  <a:gd name="T28" fmla="*/ 11 w 488"/>
                  <a:gd name="T29" fmla="*/ 171 h 304"/>
                  <a:gd name="T30" fmla="*/ 5 w 488"/>
                  <a:gd name="T31" fmla="*/ 195 h 304"/>
                  <a:gd name="T32" fmla="*/ 1 w 488"/>
                  <a:gd name="T33" fmla="*/ 218 h 304"/>
                  <a:gd name="T34" fmla="*/ 0 w 488"/>
                  <a:gd name="T35" fmla="*/ 243 h 304"/>
                  <a:gd name="T36" fmla="*/ 0 w 488"/>
                  <a:gd name="T37" fmla="*/ 243 h 304"/>
                  <a:gd name="T38" fmla="*/ 0 w 488"/>
                  <a:gd name="T39" fmla="*/ 259 h 304"/>
                  <a:gd name="T40" fmla="*/ 1 w 488"/>
                  <a:gd name="T41" fmla="*/ 274 h 304"/>
                  <a:gd name="T42" fmla="*/ 3 w 488"/>
                  <a:gd name="T43" fmla="*/ 289 h 304"/>
                  <a:gd name="T44" fmla="*/ 7 w 488"/>
                  <a:gd name="T45" fmla="*/ 304 h 304"/>
                  <a:gd name="T46" fmla="*/ 479 w 488"/>
                  <a:gd name="T47" fmla="*/ 304 h 304"/>
                  <a:gd name="T48" fmla="*/ 479 w 488"/>
                  <a:gd name="T49" fmla="*/ 304 h 304"/>
                  <a:gd name="T50" fmla="*/ 483 w 488"/>
                  <a:gd name="T51" fmla="*/ 289 h 304"/>
                  <a:gd name="T52" fmla="*/ 485 w 488"/>
                  <a:gd name="T53" fmla="*/ 274 h 304"/>
                  <a:gd name="T54" fmla="*/ 486 w 488"/>
                  <a:gd name="T55" fmla="*/ 259 h 304"/>
                  <a:gd name="T56" fmla="*/ 488 w 488"/>
                  <a:gd name="T57" fmla="*/ 243 h 304"/>
                  <a:gd name="T58" fmla="*/ 488 w 488"/>
                  <a:gd name="T59" fmla="*/ 243 h 304"/>
                  <a:gd name="T60" fmla="*/ 486 w 488"/>
                  <a:gd name="T61" fmla="*/ 218 h 304"/>
                  <a:gd name="T62" fmla="*/ 483 w 488"/>
                  <a:gd name="T63" fmla="*/ 195 h 304"/>
                  <a:gd name="T64" fmla="*/ 477 w 488"/>
                  <a:gd name="T65" fmla="*/ 171 h 304"/>
                  <a:gd name="T66" fmla="*/ 468 w 488"/>
                  <a:gd name="T67" fmla="*/ 149 h 304"/>
                  <a:gd name="T68" fmla="*/ 458 w 488"/>
                  <a:gd name="T69" fmla="*/ 127 h 304"/>
                  <a:gd name="T70" fmla="*/ 446 w 488"/>
                  <a:gd name="T71" fmla="*/ 107 h 304"/>
                  <a:gd name="T72" fmla="*/ 431 w 488"/>
                  <a:gd name="T73" fmla="*/ 88 h 304"/>
                  <a:gd name="T74" fmla="*/ 416 w 488"/>
                  <a:gd name="T75" fmla="*/ 71 h 304"/>
                  <a:gd name="T76" fmla="*/ 399 w 488"/>
                  <a:gd name="T77" fmla="*/ 55 h 304"/>
                  <a:gd name="T78" fmla="*/ 380 w 488"/>
                  <a:gd name="T79" fmla="*/ 42 h 304"/>
                  <a:gd name="T80" fmla="*/ 359 w 488"/>
                  <a:gd name="T81" fmla="*/ 29 h 304"/>
                  <a:gd name="T82" fmla="*/ 338 w 488"/>
                  <a:gd name="T83" fmla="*/ 19 h 304"/>
                  <a:gd name="T84" fmla="*/ 316 w 488"/>
                  <a:gd name="T85" fmla="*/ 11 h 304"/>
                  <a:gd name="T86" fmla="*/ 292 w 488"/>
                  <a:gd name="T87" fmla="*/ 4 h 304"/>
                  <a:gd name="T88" fmla="*/ 268 w 488"/>
                  <a:gd name="T89" fmla="*/ 1 h 304"/>
                  <a:gd name="T90" fmla="*/ 243 w 488"/>
                  <a:gd name="T91" fmla="*/ 0 h 304"/>
                  <a:gd name="T92" fmla="*/ 243 w 488"/>
                  <a:gd name="T9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8" h="304">
                    <a:moveTo>
                      <a:pt x="243" y="0"/>
                    </a:moveTo>
                    <a:lnTo>
                      <a:pt x="243" y="0"/>
                    </a:lnTo>
                    <a:lnTo>
                      <a:pt x="218" y="1"/>
                    </a:lnTo>
                    <a:lnTo>
                      <a:pt x="194" y="4"/>
                    </a:lnTo>
                    <a:lnTo>
                      <a:pt x="170" y="11"/>
                    </a:lnTo>
                    <a:lnTo>
                      <a:pt x="148" y="19"/>
                    </a:lnTo>
                    <a:lnTo>
                      <a:pt x="127" y="29"/>
                    </a:lnTo>
                    <a:lnTo>
                      <a:pt x="107" y="42"/>
                    </a:lnTo>
                    <a:lnTo>
                      <a:pt x="89" y="55"/>
                    </a:lnTo>
                    <a:lnTo>
                      <a:pt x="71" y="71"/>
                    </a:lnTo>
                    <a:lnTo>
                      <a:pt x="55" y="88"/>
                    </a:lnTo>
                    <a:lnTo>
                      <a:pt x="40" y="107"/>
                    </a:lnTo>
                    <a:lnTo>
                      <a:pt x="29" y="127"/>
                    </a:lnTo>
                    <a:lnTo>
                      <a:pt x="18" y="149"/>
                    </a:lnTo>
                    <a:lnTo>
                      <a:pt x="11" y="171"/>
                    </a:lnTo>
                    <a:lnTo>
                      <a:pt x="5" y="195"/>
                    </a:lnTo>
                    <a:lnTo>
                      <a:pt x="1" y="218"/>
                    </a:lnTo>
                    <a:lnTo>
                      <a:pt x="0" y="243"/>
                    </a:lnTo>
                    <a:lnTo>
                      <a:pt x="0" y="243"/>
                    </a:lnTo>
                    <a:lnTo>
                      <a:pt x="0" y="259"/>
                    </a:lnTo>
                    <a:lnTo>
                      <a:pt x="1" y="274"/>
                    </a:lnTo>
                    <a:lnTo>
                      <a:pt x="3" y="289"/>
                    </a:lnTo>
                    <a:lnTo>
                      <a:pt x="7" y="304"/>
                    </a:lnTo>
                    <a:lnTo>
                      <a:pt x="479" y="304"/>
                    </a:lnTo>
                    <a:lnTo>
                      <a:pt x="479" y="304"/>
                    </a:lnTo>
                    <a:lnTo>
                      <a:pt x="483" y="289"/>
                    </a:lnTo>
                    <a:lnTo>
                      <a:pt x="485" y="274"/>
                    </a:lnTo>
                    <a:lnTo>
                      <a:pt x="486" y="259"/>
                    </a:lnTo>
                    <a:lnTo>
                      <a:pt x="488" y="243"/>
                    </a:lnTo>
                    <a:lnTo>
                      <a:pt x="488" y="243"/>
                    </a:lnTo>
                    <a:lnTo>
                      <a:pt x="486" y="218"/>
                    </a:lnTo>
                    <a:lnTo>
                      <a:pt x="483" y="195"/>
                    </a:lnTo>
                    <a:lnTo>
                      <a:pt x="477" y="171"/>
                    </a:lnTo>
                    <a:lnTo>
                      <a:pt x="468" y="149"/>
                    </a:lnTo>
                    <a:lnTo>
                      <a:pt x="458" y="127"/>
                    </a:lnTo>
                    <a:lnTo>
                      <a:pt x="446" y="107"/>
                    </a:lnTo>
                    <a:lnTo>
                      <a:pt x="431" y="88"/>
                    </a:lnTo>
                    <a:lnTo>
                      <a:pt x="416" y="71"/>
                    </a:lnTo>
                    <a:lnTo>
                      <a:pt x="399" y="55"/>
                    </a:lnTo>
                    <a:lnTo>
                      <a:pt x="380" y="42"/>
                    </a:lnTo>
                    <a:lnTo>
                      <a:pt x="359" y="29"/>
                    </a:lnTo>
                    <a:lnTo>
                      <a:pt x="338" y="19"/>
                    </a:lnTo>
                    <a:lnTo>
                      <a:pt x="316" y="11"/>
                    </a:lnTo>
                    <a:lnTo>
                      <a:pt x="292" y="4"/>
                    </a:lnTo>
                    <a:lnTo>
                      <a:pt x="268" y="1"/>
                    </a:lnTo>
                    <a:lnTo>
                      <a:pt x="243" y="0"/>
                    </a:lnTo>
                    <a:lnTo>
                      <a:pt x="2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7" name="Grupa 36">
              <a:extLst>
                <a:ext uri="{FF2B5EF4-FFF2-40B4-BE49-F238E27FC236}">
                  <a16:creationId xmlns:a16="http://schemas.microsoft.com/office/drawing/2014/main" id="{C14D98BC-AD69-462B-9978-4DD4BC127C8F}"/>
                </a:ext>
              </a:extLst>
            </p:cNvPr>
            <p:cNvGrpSpPr/>
            <p:nvPr/>
          </p:nvGrpSpPr>
          <p:grpSpPr>
            <a:xfrm>
              <a:off x="539750" y="2052638"/>
              <a:ext cx="1112838" cy="412750"/>
              <a:chOff x="539750" y="2052638"/>
              <a:chExt cx="1112838" cy="412750"/>
            </a:xfrm>
            <a:grpFill/>
          </p:grpSpPr>
          <p:sp>
            <p:nvSpPr>
              <p:cNvPr id="38" name="Freeform 19">
                <a:extLst>
                  <a:ext uri="{FF2B5EF4-FFF2-40B4-BE49-F238E27FC236}">
                    <a16:creationId xmlns:a16="http://schemas.microsoft.com/office/drawing/2014/main" id="{86402AFF-A561-4E4B-8DEE-05969E3F2F98}"/>
                  </a:ext>
                </a:extLst>
              </p:cNvPr>
              <p:cNvSpPr>
                <a:spLocks/>
              </p:cNvSpPr>
              <p:nvPr/>
            </p:nvSpPr>
            <p:spPr bwMode="auto">
              <a:xfrm>
                <a:off x="714375" y="2052638"/>
                <a:ext cx="254000" cy="128588"/>
              </a:xfrm>
              <a:custGeom>
                <a:avLst/>
                <a:gdLst>
                  <a:gd name="T0" fmla="*/ 442 w 479"/>
                  <a:gd name="T1" fmla="*/ 0 h 245"/>
                  <a:gd name="T2" fmla="*/ 179 w 479"/>
                  <a:gd name="T3" fmla="*/ 0 h 245"/>
                  <a:gd name="T4" fmla="*/ 179 w 479"/>
                  <a:gd name="T5" fmla="*/ 0 h 245"/>
                  <a:gd name="T6" fmla="*/ 170 w 479"/>
                  <a:gd name="T7" fmla="*/ 0 h 245"/>
                  <a:gd name="T8" fmla="*/ 161 w 479"/>
                  <a:gd name="T9" fmla="*/ 2 h 245"/>
                  <a:gd name="T10" fmla="*/ 152 w 479"/>
                  <a:gd name="T11" fmla="*/ 5 h 245"/>
                  <a:gd name="T12" fmla="*/ 143 w 479"/>
                  <a:gd name="T13" fmla="*/ 9 h 245"/>
                  <a:gd name="T14" fmla="*/ 135 w 479"/>
                  <a:gd name="T15" fmla="*/ 14 h 245"/>
                  <a:gd name="T16" fmla="*/ 127 w 479"/>
                  <a:gd name="T17" fmla="*/ 18 h 245"/>
                  <a:gd name="T18" fmla="*/ 121 w 479"/>
                  <a:gd name="T19" fmla="*/ 25 h 245"/>
                  <a:gd name="T20" fmla="*/ 116 w 479"/>
                  <a:gd name="T21" fmla="*/ 31 h 245"/>
                  <a:gd name="T22" fmla="*/ 2 w 479"/>
                  <a:gd name="T23" fmla="*/ 214 h 245"/>
                  <a:gd name="T24" fmla="*/ 2 w 479"/>
                  <a:gd name="T25" fmla="*/ 214 h 245"/>
                  <a:gd name="T26" fmla="*/ 0 w 479"/>
                  <a:gd name="T27" fmla="*/ 220 h 245"/>
                  <a:gd name="T28" fmla="*/ 0 w 479"/>
                  <a:gd name="T29" fmla="*/ 226 h 245"/>
                  <a:gd name="T30" fmla="*/ 2 w 479"/>
                  <a:gd name="T31" fmla="*/ 231 h 245"/>
                  <a:gd name="T32" fmla="*/ 6 w 479"/>
                  <a:gd name="T33" fmla="*/ 236 h 245"/>
                  <a:gd name="T34" fmla="*/ 12 w 479"/>
                  <a:gd name="T35" fmla="*/ 240 h 245"/>
                  <a:gd name="T36" fmla="*/ 20 w 479"/>
                  <a:gd name="T37" fmla="*/ 242 h 245"/>
                  <a:gd name="T38" fmla="*/ 30 w 479"/>
                  <a:gd name="T39" fmla="*/ 245 h 245"/>
                  <a:gd name="T40" fmla="*/ 41 w 479"/>
                  <a:gd name="T41" fmla="*/ 245 h 245"/>
                  <a:gd name="T42" fmla="*/ 377 w 479"/>
                  <a:gd name="T43" fmla="*/ 245 h 245"/>
                  <a:gd name="T44" fmla="*/ 377 w 479"/>
                  <a:gd name="T45" fmla="*/ 245 h 245"/>
                  <a:gd name="T46" fmla="*/ 389 w 479"/>
                  <a:gd name="T47" fmla="*/ 245 h 245"/>
                  <a:gd name="T48" fmla="*/ 400 w 479"/>
                  <a:gd name="T49" fmla="*/ 242 h 245"/>
                  <a:gd name="T50" fmla="*/ 410 w 479"/>
                  <a:gd name="T51" fmla="*/ 240 h 245"/>
                  <a:gd name="T52" fmla="*/ 419 w 479"/>
                  <a:gd name="T53" fmla="*/ 236 h 245"/>
                  <a:gd name="T54" fmla="*/ 426 w 479"/>
                  <a:gd name="T55" fmla="*/ 231 h 245"/>
                  <a:gd name="T56" fmla="*/ 434 w 479"/>
                  <a:gd name="T57" fmla="*/ 226 h 245"/>
                  <a:gd name="T58" fmla="*/ 437 w 479"/>
                  <a:gd name="T59" fmla="*/ 220 h 245"/>
                  <a:gd name="T60" fmla="*/ 440 w 479"/>
                  <a:gd name="T61" fmla="*/ 214 h 245"/>
                  <a:gd name="T62" fmla="*/ 479 w 479"/>
                  <a:gd name="T63" fmla="*/ 31 h 245"/>
                  <a:gd name="T64" fmla="*/ 479 w 479"/>
                  <a:gd name="T65" fmla="*/ 31 h 245"/>
                  <a:gd name="T66" fmla="*/ 479 w 479"/>
                  <a:gd name="T67" fmla="*/ 25 h 245"/>
                  <a:gd name="T68" fmla="*/ 478 w 479"/>
                  <a:gd name="T69" fmla="*/ 18 h 245"/>
                  <a:gd name="T70" fmla="*/ 476 w 479"/>
                  <a:gd name="T71" fmla="*/ 14 h 245"/>
                  <a:gd name="T72" fmla="*/ 471 w 479"/>
                  <a:gd name="T73" fmla="*/ 9 h 245"/>
                  <a:gd name="T74" fmla="*/ 466 w 479"/>
                  <a:gd name="T75" fmla="*/ 5 h 245"/>
                  <a:gd name="T76" fmla="*/ 458 w 479"/>
                  <a:gd name="T77" fmla="*/ 2 h 245"/>
                  <a:gd name="T78" fmla="*/ 451 w 479"/>
                  <a:gd name="T79" fmla="*/ 0 h 245"/>
                  <a:gd name="T80" fmla="*/ 442 w 479"/>
                  <a:gd name="T81" fmla="*/ 0 h 245"/>
                  <a:gd name="T82" fmla="*/ 442 w 479"/>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245">
                    <a:moveTo>
                      <a:pt x="442" y="0"/>
                    </a:moveTo>
                    <a:lnTo>
                      <a:pt x="179" y="0"/>
                    </a:lnTo>
                    <a:lnTo>
                      <a:pt x="179" y="0"/>
                    </a:lnTo>
                    <a:lnTo>
                      <a:pt x="170" y="0"/>
                    </a:lnTo>
                    <a:lnTo>
                      <a:pt x="161" y="2"/>
                    </a:lnTo>
                    <a:lnTo>
                      <a:pt x="152" y="5"/>
                    </a:lnTo>
                    <a:lnTo>
                      <a:pt x="143" y="9"/>
                    </a:lnTo>
                    <a:lnTo>
                      <a:pt x="135" y="14"/>
                    </a:lnTo>
                    <a:lnTo>
                      <a:pt x="127" y="18"/>
                    </a:lnTo>
                    <a:lnTo>
                      <a:pt x="121" y="25"/>
                    </a:lnTo>
                    <a:lnTo>
                      <a:pt x="116" y="31"/>
                    </a:lnTo>
                    <a:lnTo>
                      <a:pt x="2" y="214"/>
                    </a:lnTo>
                    <a:lnTo>
                      <a:pt x="2" y="214"/>
                    </a:lnTo>
                    <a:lnTo>
                      <a:pt x="0" y="220"/>
                    </a:lnTo>
                    <a:lnTo>
                      <a:pt x="0" y="226"/>
                    </a:lnTo>
                    <a:lnTo>
                      <a:pt x="2" y="231"/>
                    </a:lnTo>
                    <a:lnTo>
                      <a:pt x="6" y="236"/>
                    </a:lnTo>
                    <a:lnTo>
                      <a:pt x="12" y="240"/>
                    </a:lnTo>
                    <a:lnTo>
                      <a:pt x="20" y="242"/>
                    </a:lnTo>
                    <a:lnTo>
                      <a:pt x="30" y="245"/>
                    </a:lnTo>
                    <a:lnTo>
                      <a:pt x="41" y="245"/>
                    </a:lnTo>
                    <a:lnTo>
                      <a:pt x="377" y="245"/>
                    </a:lnTo>
                    <a:lnTo>
                      <a:pt x="377" y="245"/>
                    </a:lnTo>
                    <a:lnTo>
                      <a:pt x="389" y="245"/>
                    </a:lnTo>
                    <a:lnTo>
                      <a:pt x="400" y="242"/>
                    </a:lnTo>
                    <a:lnTo>
                      <a:pt x="410" y="240"/>
                    </a:lnTo>
                    <a:lnTo>
                      <a:pt x="419" y="236"/>
                    </a:lnTo>
                    <a:lnTo>
                      <a:pt x="426" y="231"/>
                    </a:lnTo>
                    <a:lnTo>
                      <a:pt x="434" y="226"/>
                    </a:lnTo>
                    <a:lnTo>
                      <a:pt x="437" y="220"/>
                    </a:lnTo>
                    <a:lnTo>
                      <a:pt x="440" y="214"/>
                    </a:lnTo>
                    <a:lnTo>
                      <a:pt x="479" y="31"/>
                    </a:lnTo>
                    <a:lnTo>
                      <a:pt x="479" y="31"/>
                    </a:lnTo>
                    <a:lnTo>
                      <a:pt x="479" y="25"/>
                    </a:lnTo>
                    <a:lnTo>
                      <a:pt x="478" y="18"/>
                    </a:lnTo>
                    <a:lnTo>
                      <a:pt x="476" y="14"/>
                    </a:lnTo>
                    <a:lnTo>
                      <a:pt x="471" y="9"/>
                    </a:lnTo>
                    <a:lnTo>
                      <a:pt x="466" y="5"/>
                    </a:lnTo>
                    <a:lnTo>
                      <a:pt x="458" y="2"/>
                    </a:lnTo>
                    <a:lnTo>
                      <a:pt x="451" y="0"/>
                    </a:lnTo>
                    <a:lnTo>
                      <a:pt x="442" y="0"/>
                    </a:lnTo>
                    <a:lnTo>
                      <a:pt x="4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20">
                <a:extLst>
                  <a:ext uri="{FF2B5EF4-FFF2-40B4-BE49-F238E27FC236}">
                    <a16:creationId xmlns:a16="http://schemas.microsoft.com/office/drawing/2014/main" id="{677B2463-2A34-4935-9AE3-6DF26F6E9F0D}"/>
                  </a:ext>
                </a:extLst>
              </p:cNvPr>
              <p:cNvSpPr>
                <a:spLocks/>
              </p:cNvSpPr>
              <p:nvPr/>
            </p:nvSpPr>
            <p:spPr bwMode="auto">
              <a:xfrm>
                <a:off x="973138" y="2052638"/>
                <a:ext cx="230188" cy="128588"/>
              </a:xfrm>
              <a:custGeom>
                <a:avLst/>
                <a:gdLst>
                  <a:gd name="T0" fmla="*/ 342 w 437"/>
                  <a:gd name="T1" fmla="*/ 0 h 245"/>
                  <a:gd name="T2" fmla="*/ 80 w 437"/>
                  <a:gd name="T3" fmla="*/ 0 h 245"/>
                  <a:gd name="T4" fmla="*/ 80 w 437"/>
                  <a:gd name="T5" fmla="*/ 0 h 245"/>
                  <a:gd name="T6" fmla="*/ 70 w 437"/>
                  <a:gd name="T7" fmla="*/ 0 h 245"/>
                  <a:gd name="T8" fmla="*/ 62 w 437"/>
                  <a:gd name="T9" fmla="*/ 2 h 245"/>
                  <a:gd name="T10" fmla="*/ 54 w 437"/>
                  <a:gd name="T11" fmla="*/ 5 h 245"/>
                  <a:gd name="T12" fmla="*/ 47 w 437"/>
                  <a:gd name="T13" fmla="*/ 9 h 245"/>
                  <a:gd name="T14" fmla="*/ 41 w 437"/>
                  <a:gd name="T15" fmla="*/ 14 h 245"/>
                  <a:gd name="T16" fmla="*/ 36 w 437"/>
                  <a:gd name="T17" fmla="*/ 18 h 245"/>
                  <a:gd name="T18" fmla="*/ 32 w 437"/>
                  <a:gd name="T19" fmla="*/ 25 h 245"/>
                  <a:gd name="T20" fmla="*/ 31 w 437"/>
                  <a:gd name="T21" fmla="*/ 31 h 245"/>
                  <a:gd name="T22" fmla="*/ 0 w 437"/>
                  <a:gd name="T23" fmla="*/ 214 h 245"/>
                  <a:gd name="T24" fmla="*/ 0 w 437"/>
                  <a:gd name="T25" fmla="*/ 214 h 245"/>
                  <a:gd name="T26" fmla="*/ 0 w 437"/>
                  <a:gd name="T27" fmla="*/ 220 h 245"/>
                  <a:gd name="T28" fmla="*/ 2 w 437"/>
                  <a:gd name="T29" fmla="*/ 226 h 245"/>
                  <a:gd name="T30" fmla="*/ 6 w 437"/>
                  <a:gd name="T31" fmla="*/ 231 h 245"/>
                  <a:gd name="T32" fmla="*/ 12 w 437"/>
                  <a:gd name="T33" fmla="*/ 236 h 245"/>
                  <a:gd name="T34" fmla="*/ 20 w 437"/>
                  <a:gd name="T35" fmla="*/ 240 h 245"/>
                  <a:gd name="T36" fmla="*/ 28 w 437"/>
                  <a:gd name="T37" fmla="*/ 242 h 245"/>
                  <a:gd name="T38" fmla="*/ 40 w 437"/>
                  <a:gd name="T39" fmla="*/ 245 h 245"/>
                  <a:gd name="T40" fmla="*/ 51 w 437"/>
                  <a:gd name="T41" fmla="*/ 245 h 245"/>
                  <a:gd name="T42" fmla="*/ 388 w 437"/>
                  <a:gd name="T43" fmla="*/ 245 h 245"/>
                  <a:gd name="T44" fmla="*/ 388 w 437"/>
                  <a:gd name="T45" fmla="*/ 245 h 245"/>
                  <a:gd name="T46" fmla="*/ 399 w 437"/>
                  <a:gd name="T47" fmla="*/ 245 h 245"/>
                  <a:gd name="T48" fmla="*/ 409 w 437"/>
                  <a:gd name="T49" fmla="*/ 242 h 245"/>
                  <a:gd name="T50" fmla="*/ 418 w 437"/>
                  <a:gd name="T51" fmla="*/ 240 h 245"/>
                  <a:gd name="T52" fmla="*/ 425 w 437"/>
                  <a:gd name="T53" fmla="*/ 236 h 245"/>
                  <a:gd name="T54" fmla="*/ 431 w 437"/>
                  <a:gd name="T55" fmla="*/ 231 h 245"/>
                  <a:gd name="T56" fmla="*/ 435 w 437"/>
                  <a:gd name="T57" fmla="*/ 226 h 245"/>
                  <a:gd name="T58" fmla="*/ 437 w 437"/>
                  <a:gd name="T59" fmla="*/ 220 h 245"/>
                  <a:gd name="T60" fmla="*/ 436 w 437"/>
                  <a:gd name="T61" fmla="*/ 214 h 245"/>
                  <a:gd name="T62" fmla="*/ 394 w 437"/>
                  <a:gd name="T63" fmla="*/ 31 h 245"/>
                  <a:gd name="T64" fmla="*/ 394 w 437"/>
                  <a:gd name="T65" fmla="*/ 31 h 245"/>
                  <a:gd name="T66" fmla="*/ 392 w 437"/>
                  <a:gd name="T67" fmla="*/ 25 h 245"/>
                  <a:gd name="T68" fmla="*/ 388 w 437"/>
                  <a:gd name="T69" fmla="*/ 18 h 245"/>
                  <a:gd name="T70" fmla="*/ 382 w 437"/>
                  <a:gd name="T71" fmla="*/ 14 h 245"/>
                  <a:gd name="T72" fmla="*/ 376 w 437"/>
                  <a:gd name="T73" fmla="*/ 9 h 245"/>
                  <a:gd name="T74" fmla="*/ 368 w 437"/>
                  <a:gd name="T75" fmla="*/ 5 h 245"/>
                  <a:gd name="T76" fmla="*/ 361 w 437"/>
                  <a:gd name="T77" fmla="*/ 2 h 245"/>
                  <a:gd name="T78" fmla="*/ 352 w 437"/>
                  <a:gd name="T79" fmla="*/ 0 h 245"/>
                  <a:gd name="T80" fmla="*/ 342 w 437"/>
                  <a:gd name="T81" fmla="*/ 0 h 245"/>
                  <a:gd name="T82" fmla="*/ 342 w 437"/>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7" h="245">
                    <a:moveTo>
                      <a:pt x="342" y="0"/>
                    </a:moveTo>
                    <a:lnTo>
                      <a:pt x="80" y="0"/>
                    </a:lnTo>
                    <a:lnTo>
                      <a:pt x="80" y="0"/>
                    </a:lnTo>
                    <a:lnTo>
                      <a:pt x="70" y="0"/>
                    </a:lnTo>
                    <a:lnTo>
                      <a:pt x="62" y="2"/>
                    </a:lnTo>
                    <a:lnTo>
                      <a:pt x="54" y="5"/>
                    </a:lnTo>
                    <a:lnTo>
                      <a:pt x="47" y="9"/>
                    </a:lnTo>
                    <a:lnTo>
                      <a:pt x="41" y="14"/>
                    </a:lnTo>
                    <a:lnTo>
                      <a:pt x="36" y="18"/>
                    </a:lnTo>
                    <a:lnTo>
                      <a:pt x="32" y="25"/>
                    </a:lnTo>
                    <a:lnTo>
                      <a:pt x="31" y="31"/>
                    </a:lnTo>
                    <a:lnTo>
                      <a:pt x="0" y="214"/>
                    </a:lnTo>
                    <a:lnTo>
                      <a:pt x="0" y="214"/>
                    </a:lnTo>
                    <a:lnTo>
                      <a:pt x="0" y="220"/>
                    </a:lnTo>
                    <a:lnTo>
                      <a:pt x="2" y="226"/>
                    </a:lnTo>
                    <a:lnTo>
                      <a:pt x="6" y="231"/>
                    </a:lnTo>
                    <a:lnTo>
                      <a:pt x="12" y="236"/>
                    </a:lnTo>
                    <a:lnTo>
                      <a:pt x="20" y="240"/>
                    </a:lnTo>
                    <a:lnTo>
                      <a:pt x="28" y="242"/>
                    </a:lnTo>
                    <a:lnTo>
                      <a:pt x="40" y="245"/>
                    </a:lnTo>
                    <a:lnTo>
                      <a:pt x="51" y="245"/>
                    </a:lnTo>
                    <a:lnTo>
                      <a:pt x="388" y="245"/>
                    </a:lnTo>
                    <a:lnTo>
                      <a:pt x="388" y="245"/>
                    </a:lnTo>
                    <a:lnTo>
                      <a:pt x="399" y="245"/>
                    </a:lnTo>
                    <a:lnTo>
                      <a:pt x="409" y="242"/>
                    </a:lnTo>
                    <a:lnTo>
                      <a:pt x="418" y="240"/>
                    </a:lnTo>
                    <a:lnTo>
                      <a:pt x="425" y="236"/>
                    </a:lnTo>
                    <a:lnTo>
                      <a:pt x="431" y="231"/>
                    </a:lnTo>
                    <a:lnTo>
                      <a:pt x="435" y="226"/>
                    </a:lnTo>
                    <a:lnTo>
                      <a:pt x="437" y="220"/>
                    </a:lnTo>
                    <a:lnTo>
                      <a:pt x="436" y="214"/>
                    </a:lnTo>
                    <a:lnTo>
                      <a:pt x="394" y="31"/>
                    </a:lnTo>
                    <a:lnTo>
                      <a:pt x="394" y="31"/>
                    </a:lnTo>
                    <a:lnTo>
                      <a:pt x="392" y="25"/>
                    </a:lnTo>
                    <a:lnTo>
                      <a:pt x="388" y="18"/>
                    </a:lnTo>
                    <a:lnTo>
                      <a:pt x="382" y="14"/>
                    </a:lnTo>
                    <a:lnTo>
                      <a:pt x="376" y="9"/>
                    </a:lnTo>
                    <a:lnTo>
                      <a:pt x="368" y="5"/>
                    </a:lnTo>
                    <a:lnTo>
                      <a:pt x="361" y="2"/>
                    </a:lnTo>
                    <a:lnTo>
                      <a:pt x="352" y="0"/>
                    </a:lnTo>
                    <a:lnTo>
                      <a:pt x="342" y="0"/>
                    </a:lnTo>
                    <a:lnTo>
                      <a:pt x="3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21">
                <a:extLst>
                  <a:ext uri="{FF2B5EF4-FFF2-40B4-BE49-F238E27FC236}">
                    <a16:creationId xmlns:a16="http://schemas.microsoft.com/office/drawing/2014/main" id="{87BE963E-6D40-4B2B-9D56-E8348AFAAD38}"/>
                  </a:ext>
                </a:extLst>
              </p:cNvPr>
              <p:cNvSpPr>
                <a:spLocks/>
              </p:cNvSpPr>
              <p:nvPr/>
            </p:nvSpPr>
            <p:spPr bwMode="auto">
              <a:xfrm>
                <a:off x="1200150" y="2052638"/>
                <a:ext cx="260350" cy="128588"/>
              </a:xfrm>
              <a:custGeom>
                <a:avLst/>
                <a:gdLst>
                  <a:gd name="T0" fmla="*/ 299 w 493"/>
                  <a:gd name="T1" fmla="*/ 0 h 245"/>
                  <a:gd name="T2" fmla="*/ 36 w 493"/>
                  <a:gd name="T3" fmla="*/ 0 h 245"/>
                  <a:gd name="T4" fmla="*/ 36 w 493"/>
                  <a:gd name="T5" fmla="*/ 0 h 245"/>
                  <a:gd name="T6" fmla="*/ 27 w 493"/>
                  <a:gd name="T7" fmla="*/ 0 h 245"/>
                  <a:gd name="T8" fmla="*/ 20 w 493"/>
                  <a:gd name="T9" fmla="*/ 2 h 245"/>
                  <a:gd name="T10" fmla="*/ 14 w 493"/>
                  <a:gd name="T11" fmla="*/ 5 h 245"/>
                  <a:gd name="T12" fmla="*/ 7 w 493"/>
                  <a:gd name="T13" fmla="*/ 9 h 245"/>
                  <a:gd name="T14" fmla="*/ 4 w 493"/>
                  <a:gd name="T15" fmla="*/ 14 h 245"/>
                  <a:gd name="T16" fmla="*/ 1 w 493"/>
                  <a:gd name="T17" fmla="*/ 18 h 245"/>
                  <a:gd name="T18" fmla="*/ 0 w 493"/>
                  <a:gd name="T19" fmla="*/ 25 h 245"/>
                  <a:gd name="T20" fmla="*/ 1 w 493"/>
                  <a:gd name="T21" fmla="*/ 31 h 245"/>
                  <a:gd name="T22" fmla="*/ 52 w 493"/>
                  <a:gd name="T23" fmla="*/ 214 h 245"/>
                  <a:gd name="T24" fmla="*/ 52 w 493"/>
                  <a:gd name="T25" fmla="*/ 214 h 245"/>
                  <a:gd name="T26" fmla="*/ 54 w 493"/>
                  <a:gd name="T27" fmla="*/ 220 h 245"/>
                  <a:gd name="T28" fmla="*/ 59 w 493"/>
                  <a:gd name="T29" fmla="*/ 226 h 245"/>
                  <a:gd name="T30" fmla="*/ 65 w 493"/>
                  <a:gd name="T31" fmla="*/ 231 h 245"/>
                  <a:gd name="T32" fmla="*/ 74 w 493"/>
                  <a:gd name="T33" fmla="*/ 236 h 245"/>
                  <a:gd name="T34" fmla="*/ 84 w 493"/>
                  <a:gd name="T35" fmla="*/ 240 h 245"/>
                  <a:gd name="T36" fmla="*/ 94 w 493"/>
                  <a:gd name="T37" fmla="*/ 242 h 245"/>
                  <a:gd name="T38" fmla="*/ 105 w 493"/>
                  <a:gd name="T39" fmla="*/ 245 h 245"/>
                  <a:gd name="T40" fmla="*/ 116 w 493"/>
                  <a:gd name="T41" fmla="*/ 245 h 245"/>
                  <a:gd name="T42" fmla="*/ 453 w 493"/>
                  <a:gd name="T43" fmla="*/ 245 h 245"/>
                  <a:gd name="T44" fmla="*/ 453 w 493"/>
                  <a:gd name="T45" fmla="*/ 245 h 245"/>
                  <a:gd name="T46" fmla="*/ 465 w 493"/>
                  <a:gd name="T47" fmla="*/ 245 h 245"/>
                  <a:gd name="T48" fmla="*/ 473 w 493"/>
                  <a:gd name="T49" fmla="*/ 242 h 245"/>
                  <a:gd name="T50" fmla="*/ 482 w 493"/>
                  <a:gd name="T51" fmla="*/ 240 h 245"/>
                  <a:gd name="T52" fmla="*/ 487 w 493"/>
                  <a:gd name="T53" fmla="*/ 236 h 245"/>
                  <a:gd name="T54" fmla="*/ 490 w 493"/>
                  <a:gd name="T55" fmla="*/ 231 h 245"/>
                  <a:gd name="T56" fmla="*/ 493 w 493"/>
                  <a:gd name="T57" fmla="*/ 226 h 245"/>
                  <a:gd name="T58" fmla="*/ 492 w 493"/>
                  <a:gd name="T59" fmla="*/ 220 h 245"/>
                  <a:gd name="T60" fmla="*/ 489 w 493"/>
                  <a:gd name="T61" fmla="*/ 214 h 245"/>
                  <a:gd name="T62" fmla="*/ 364 w 493"/>
                  <a:gd name="T63" fmla="*/ 31 h 245"/>
                  <a:gd name="T64" fmla="*/ 364 w 493"/>
                  <a:gd name="T65" fmla="*/ 31 h 245"/>
                  <a:gd name="T66" fmla="*/ 358 w 493"/>
                  <a:gd name="T67" fmla="*/ 25 h 245"/>
                  <a:gd name="T68" fmla="*/ 352 w 493"/>
                  <a:gd name="T69" fmla="*/ 18 h 245"/>
                  <a:gd name="T70" fmla="*/ 345 w 493"/>
                  <a:gd name="T71" fmla="*/ 14 h 245"/>
                  <a:gd name="T72" fmla="*/ 336 w 493"/>
                  <a:gd name="T73" fmla="*/ 9 h 245"/>
                  <a:gd name="T74" fmla="*/ 327 w 493"/>
                  <a:gd name="T75" fmla="*/ 5 h 245"/>
                  <a:gd name="T76" fmla="*/ 318 w 493"/>
                  <a:gd name="T77" fmla="*/ 2 h 245"/>
                  <a:gd name="T78" fmla="*/ 309 w 493"/>
                  <a:gd name="T79" fmla="*/ 0 h 245"/>
                  <a:gd name="T80" fmla="*/ 299 w 493"/>
                  <a:gd name="T81" fmla="*/ 0 h 245"/>
                  <a:gd name="T82" fmla="*/ 299 w 493"/>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245">
                    <a:moveTo>
                      <a:pt x="299" y="0"/>
                    </a:moveTo>
                    <a:lnTo>
                      <a:pt x="36" y="0"/>
                    </a:lnTo>
                    <a:lnTo>
                      <a:pt x="36" y="0"/>
                    </a:lnTo>
                    <a:lnTo>
                      <a:pt x="27" y="0"/>
                    </a:lnTo>
                    <a:lnTo>
                      <a:pt x="20" y="2"/>
                    </a:lnTo>
                    <a:lnTo>
                      <a:pt x="14" y="5"/>
                    </a:lnTo>
                    <a:lnTo>
                      <a:pt x="7" y="9"/>
                    </a:lnTo>
                    <a:lnTo>
                      <a:pt x="4" y="14"/>
                    </a:lnTo>
                    <a:lnTo>
                      <a:pt x="1" y="18"/>
                    </a:lnTo>
                    <a:lnTo>
                      <a:pt x="0" y="25"/>
                    </a:lnTo>
                    <a:lnTo>
                      <a:pt x="1" y="31"/>
                    </a:lnTo>
                    <a:lnTo>
                      <a:pt x="52" y="214"/>
                    </a:lnTo>
                    <a:lnTo>
                      <a:pt x="52" y="214"/>
                    </a:lnTo>
                    <a:lnTo>
                      <a:pt x="54" y="220"/>
                    </a:lnTo>
                    <a:lnTo>
                      <a:pt x="59" y="226"/>
                    </a:lnTo>
                    <a:lnTo>
                      <a:pt x="65" y="231"/>
                    </a:lnTo>
                    <a:lnTo>
                      <a:pt x="74" y="236"/>
                    </a:lnTo>
                    <a:lnTo>
                      <a:pt x="84" y="240"/>
                    </a:lnTo>
                    <a:lnTo>
                      <a:pt x="94" y="242"/>
                    </a:lnTo>
                    <a:lnTo>
                      <a:pt x="105" y="245"/>
                    </a:lnTo>
                    <a:lnTo>
                      <a:pt x="116" y="245"/>
                    </a:lnTo>
                    <a:lnTo>
                      <a:pt x="453" y="245"/>
                    </a:lnTo>
                    <a:lnTo>
                      <a:pt x="453" y="245"/>
                    </a:lnTo>
                    <a:lnTo>
                      <a:pt x="465" y="245"/>
                    </a:lnTo>
                    <a:lnTo>
                      <a:pt x="473" y="242"/>
                    </a:lnTo>
                    <a:lnTo>
                      <a:pt x="482" y="240"/>
                    </a:lnTo>
                    <a:lnTo>
                      <a:pt x="487" y="236"/>
                    </a:lnTo>
                    <a:lnTo>
                      <a:pt x="490" y="231"/>
                    </a:lnTo>
                    <a:lnTo>
                      <a:pt x="493" y="226"/>
                    </a:lnTo>
                    <a:lnTo>
                      <a:pt x="492" y="220"/>
                    </a:lnTo>
                    <a:lnTo>
                      <a:pt x="489" y="214"/>
                    </a:lnTo>
                    <a:lnTo>
                      <a:pt x="364" y="31"/>
                    </a:lnTo>
                    <a:lnTo>
                      <a:pt x="364" y="31"/>
                    </a:lnTo>
                    <a:lnTo>
                      <a:pt x="358" y="25"/>
                    </a:lnTo>
                    <a:lnTo>
                      <a:pt x="352" y="18"/>
                    </a:lnTo>
                    <a:lnTo>
                      <a:pt x="345" y="14"/>
                    </a:lnTo>
                    <a:lnTo>
                      <a:pt x="336" y="9"/>
                    </a:lnTo>
                    <a:lnTo>
                      <a:pt x="327" y="5"/>
                    </a:lnTo>
                    <a:lnTo>
                      <a:pt x="318" y="2"/>
                    </a:lnTo>
                    <a:lnTo>
                      <a:pt x="309" y="0"/>
                    </a:lnTo>
                    <a:lnTo>
                      <a:pt x="299" y="0"/>
                    </a:lnTo>
                    <a:lnTo>
                      <a:pt x="2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22">
                <a:extLst>
                  <a:ext uri="{FF2B5EF4-FFF2-40B4-BE49-F238E27FC236}">
                    <a16:creationId xmlns:a16="http://schemas.microsoft.com/office/drawing/2014/main" id="{03B36BFD-A4E8-444D-A818-7BC6B9F56BA2}"/>
                  </a:ext>
                </a:extLst>
              </p:cNvPr>
              <p:cNvSpPr>
                <a:spLocks/>
              </p:cNvSpPr>
              <p:nvPr/>
            </p:nvSpPr>
            <p:spPr bwMode="auto">
              <a:xfrm>
                <a:off x="627063" y="2193925"/>
                <a:ext cx="311150" cy="130175"/>
              </a:xfrm>
              <a:custGeom>
                <a:avLst/>
                <a:gdLst>
                  <a:gd name="T0" fmla="*/ 536 w 586"/>
                  <a:gd name="T1" fmla="*/ 0 h 246"/>
                  <a:gd name="T2" fmla="*/ 191 w 586"/>
                  <a:gd name="T3" fmla="*/ 0 h 246"/>
                  <a:gd name="T4" fmla="*/ 191 w 586"/>
                  <a:gd name="T5" fmla="*/ 0 h 246"/>
                  <a:gd name="T6" fmla="*/ 180 w 586"/>
                  <a:gd name="T7" fmla="*/ 1 h 246"/>
                  <a:gd name="T8" fmla="*/ 168 w 586"/>
                  <a:gd name="T9" fmla="*/ 2 h 246"/>
                  <a:gd name="T10" fmla="*/ 156 w 586"/>
                  <a:gd name="T11" fmla="*/ 5 h 246"/>
                  <a:gd name="T12" fmla="*/ 145 w 586"/>
                  <a:gd name="T13" fmla="*/ 9 h 246"/>
                  <a:gd name="T14" fmla="*/ 135 w 586"/>
                  <a:gd name="T15" fmla="*/ 13 h 246"/>
                  <a:gd name="T16" fmla="*/ 127 w 586"/>
                  <a:gd name="T17" fmla="*/ 18 h 246"/>
                  <a:gd name="T18" fmla="*/ 121 w 586"/>
                  <a:gd name="T19" fmla="*/ 25 h 246"/>
                  <a:gd name="T20" fmla="*/ 116 w 586"/>
                  <a:gd name="T21" fmla="*/ 31 h 246"/>
                  <a:gd name="T22" fmla="*/ 2 w 586"/>
                  <a:gd name="T23" fmla="*/ 215 h 246"/>
                  <a:gd name="T24" fmla="*/ 2 w 586"/>
                  <a:gd name="T25" fmla="*/ 215 h 246"/>
                  <a:gd name="T26" fmla="*/ 0 w 586"/>
                  <a:gd name="T27" fmla="*/ 221 h 246"/>
                  <a:gd name="T28" fmla="*/ 0 w 586"/>
                  <a:gd name="T29" fmla="*/ 226 h 246"/>
                  <a:gd name="T30" fmla="*/ 3 w 586"/>
                  <a:gd name="T31" fmla="*/ 232 h 246"/>
                  <a:gd name="T32" fmla="*/ 9 w 586"/>
                  <a:gd name="T33" fmla="*/ 236 h 246"/>
                  <a:gd name="T34" fmla="*/ 17 w 586"/>
                  <a:gd name="T35" fmla="*/ 240 h 246"/>
                  <a:gd name="T36" fmla="*/ 27 w 586"/>
                  <a:gd name="T37" fmla="*/ 243 h 246"/>
                  <a:gd name="T38" fmla="*/ 39 w 586"/>
                  <a:gd name="T39" fmla="*/ 245 h 246"/>
                  <a:gd name="T40" fmla="*/ 53 w 586"/>
                  <a:gd name="T41" fmla="*/ 246 h 246"/>
                  <a:gd name="T42" fmla="*/ 470 w 586"/>
                  <a:gd name="T43" fmla="*/ 246 h 246"/>
                  <a:gd name="T44" fmla="*/ 470 w 586"/>
                  <a:gd name="T45" fmla="*/ 246 h 246"/>
                  <a:gd name="T46" fmla="*/ 485 w 586"/>
                  <a:gd name="T47" fmla="*/ 245 h 246"/>
                  <a:gd name="T48" fmla="*/ 499 w 586"/>
                  <a:gd name="T49" fmla="*/ 243 h 246"/>
                  <a:gd name="T50" fmla="*/ 511 w 586"/>
                  <a:gd name="T51" fmla="*/ 240 h 246"/>
                  <a:gd name="T52" fmla="*/ 522 w 586"/>
                  <a:gd name="T53" fmla="*/ 236 h 246"/>
                  <a:gd name="T54" fmla="*/ 531 w 586"/>
                  <a:gd name="T55" fmla="*/ 232 h 246"/>
                  <a:gd name="T56" fmla="*/ 538 w 586"/>
                  <a:gd name="T57" fmla="*/ 226 h 246"/>
                  <a:gd name="T58" fmla="*/ 544 w 586"/>
                  <a:gd name="T59" fmla="*/ 221 h 246"/>
                  <a:gd name="T60" fmla="*/ 547 w 586"/>
                  <a:gd name="T61" fmla="*/ 215 h 246"/>
                  <a:gd name="T62" fmla="*/ 586 w 586"/>
                  <a:gd name="T63" fmla="*/ 31 h 246"/>
                  <a:gd name="T64" fmla="*/ 586 w 586"/>
                  <a:gd name="T65" fmla="*/ 31 h 246"/>
                  <a:gd name="T66" fmla="*/ 586 w 586"/>
                  <a:gd name="T67" fmla="*/ 25 h 246"/>
                  <a:gd name="T68" fmla="*/ 584 w 586"/>
                  <a:gd name="T69" fmla="*/ 18 h 246"/>
                  <a:gd name="T70" fmla="*/ 580 w 586"/>
                  <a:gd name="T71" fmla="*/ 13 h 246"/>
                  <a:gd name="T72" fmla="*/ 574 w 586"/>
                  <a:gd name="T73" fmla="*/ 9 h 246"/>
                  <a:gd name="T74" fmla="*/ 567 w 586"/>
                  <a:gd name="T75" fmla="*/ 5 h 246"/>
                  <a:gd name="T76" fmla="*/ 557 w 586"/>
                  <a:gd name="T77" fmla="*/ 2 h 246"/>
                  <a:gd name="T78" fmla="*/ 547 w 586"/>
                  <a:gd name="T79" fmla="*/ 1 h 246"/>
                  <a:gd name="T80" fmla="*/ 536 w 586"/>
                  <a:gd name="T81" fmla="*/ 0 h 246"/>
                  <a:gd name="T82" fmla="*/ 536 w 586"/>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6" h="246">
                    <a:moveTo>
                      <a:pt x="536" y="0"/>
                    </a:moveTo>
                    <a:lnTo>
                      <a:pt x="191" y="0"/>
                    </a:lnTo>
                    <a:lnTo>
                      <a:pt x="191" y="0"/>
                    </a:lnTo>
                    <a:lnTo>
                      <a:pt x="180" y="1"/>
                    </a:lnTo>
                    <a:lnTo>
                      <a:pt x="168" y="2"/>
                    </a:lnTo>
                    <a:lnTo>
                      <a:pt x="156" y="5"/>
                    </a:lnTo>
                    <a:lnTo>
                      <a:pt x="145" y="9"/>
                    </a:lnTo>
                    <a:lnTo>
                      <a:pt x="135" y="13"/>
                    </a:lnTo>
                    <a:lnTo>
                      <a:pt x="127" y="18"/>
                    </a:lnTo>
                    <a:lnTo>
                      <a:pt x="121" y="25"/>
                    </a:lnTo>
                    <a:lnTo>
                      <a:pt x="116" y="31"/>
                    </a:lnTo>
                    <a:lnTo>
                      <a:pt x="2" y="215"/>
                    </a:lnTo>
                    <a:lnTo>
                      <a:pt x="2" y="215"/>
                    </a:lnTo>
                    <a:lnTo>
                      <a:pt x="0" y="221"/>
                    </a:lnTo>
                    <a:lnTo>
                      <a:pt x="0" y="226"/>
                    </a:lnTo>
                    <a:lnTo>
                      <a:pt x="3" y="232"/>
                    </a:lnTo>
                    <a:lnTo>
                      <a:pt x="9" y="236"/>
                    </a:lnTo>
                    <a:lnTo>
                      <a:pt x="17" y="240"/>
                    </a:lnTo>
                    <a:lnTo>
                      <a:pt x="27" y="243"/>
                    </a:lnTo>
                    <a:lnTo>
                      <a:pt x="39" y="245"/>
                    </a:lnTo>
                    <a:lnTo>
                      <a:pt x="53" y="246"/>
                    </a:lnTo>
                    <a:lnTo>
                      <a:pt x="470" y="246"/>
                    </a:lnTo>
                    <a:lnTo>
                      <a:pt x="470" y="246"/>
                    </a:lnTo>
                    <a:lnTo>
                      <a:pt x="485" y="245"/>
                    </a:lnTo>
                    <a:lnTo>
                      <a:pt x="499" y="243"/>
                    </a:lnTo>
                    <a:lnTo>
                      <a:pt x="511" y="240"/>
                    </a:lnTo>
                    <a:lnTo>
                      <a:pt x="522" y="236"/>
                    </a:lnTo>
                    <a:lnTo>
                      <a:pt x="531" y="232"/>
                    </a:lnTo>
                    <a:lnTo>
                      <a:pt x="538" y="226"/>
                    </a:lnTo>
                    <a:lnTo>
                      <a:pt x="544" y="221"/>
                    </a:lnTo>
                    <a:lnTo>
                      <a:pt x="547" y="215"/>
                    </a:lnTo>
                    <a:lnTo>
                      <a:pt x="586" y="31"/>
                    </a:lnTo>
                    <a:lnTo>
                      <a:pt x="586" y="31"/>
                    </a:lnTo>
                    <a:lnTo>
                      <a:pt x="586" y="25"/>
                    </a:lnTo>
                    <a:lnTo>
                      <a:pt x="584" y="18"/>
                    </a:lnTo>
                    <a:lnTo>
                      <a:pt x="580" y="13"/>
                    </a:lnTo>
                    <a:lnTo>
                      <a:pt x="574" y="9"/>
                    </a:lnTo>
                    <a:lnTo>
                      <a:pt x="567" y="5"/>
                    </a:lnTo>
                    <a:lnTo>
                      <a:pt x="557" y="2"/>
                    </a:lnTo>
                    <a:lnTo>
                      <a:pt x="547" y="1"/>
                    </a:lnTo>
                    <a:lnTo>
                      <a:pt x="536" y="0"/>
                    </a:lnTo>
                    <a:lnTo>
                      <a:pt x="5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23">
                <a:extLst>
                  <a:ext uri="{FF2B5EF4-FFF2-40B4-BE49-F238E27FC236}">
                    <a16:creationId xmlns:a16="http://schemas.microsoft.com/office/drawing/2014/main" id="{85920D8F-45AC-493A-8FE0-3438B18E91D3}"/>
                  </a:ext>
                </a:extLst>
              </p:cNvPr>
              <p:cNvSpPr>
                <a:spLocks/>
              </p:cNvSpPr>
              <p:nvPr/>
            </p:nvSpPr>
            <p:spPr bwMode="auto">
              <a:xfrm>
                <a:off x="947738" y="2193925"/>
                <a:ext cx="288925" cy="130175"/>
              </a:xfrm>
              <a:custGeom>
                <a:avLst/>
                <a:gdLst>
                  <a:gd name="T0" fmla="*/ 438 w 545"/>
                  <a:gd name="T1" fmla="*/ 0 h 246"/>
                  <a:gd name="T2" fmla="*/ 94 w 545"/>
                  <a:gd name="T3" fmla="*/ 0 h 246"/>
                  <a:gd name="T4" fmla="*/ 94 w 545"/>
                  <a:gd name="T5" fmla="*/ 0 h 246"/>
                  <a:gd name="T6" fmla="*/ 82 w 545"/>
                  <a:gd name="T7" fmla="*/ 1 h 246"/>
                  <a:gd name="T8" fmla="*/ 71 w 545"/>
                  <a:gd name="T9" fmla="*/ 2 h 246"/>
                  <a:gd name="T10" fmla="*/ 61 w 545"/>
                  <a:gd name="T11" fmla="*/ 5 h 246"/>
                  <a:gd name="T12" fmla="*/ 52 w 545"/>
                  <a:gd name="T13" fmla="*/ 9 h 246"/>
                  <a:gd name="T14" fmla="*/ 43 w 545"/>
                  <a:gd name="T15" fmla="*/ 13 h 246"/>
                  <a:gd name="T16" fmla="*/ 37 w 545"/>
                  <a:gd name="T17" fmla="*/ 18 h 246"/>
                  <a:gd name="T18" fmla="*/ 34 w 545"/>
                  <a:gd name="T19" fmla="*/ 25 h 246"/>
                  <a:gd name="T20" fmla="*/ 31 w 545"/>
                  <a:gd name="T21" fmla="*/ 31 h 246"/>
                  <a:gd name="T22" fmla="*/ 0 w 545"/>
                  <a:gd name="T23" fmla="*/ 215 h 246"/>
                  <a:gd name="T24" fmla="*/ 0 w 545"/>
                  <a:gd name="T25" fmla="*/ 215 h 246"/>
                  <a:gd name="T26" fmla="*/ 0 w 545"/>
                  <a:gd name="T27" fmla="*/ 221 h 246"/>
                  <a:gd name="T28" fmla="*/ 4 w 545"/>
                  <a:gd name="T29" fmla="*/ 226 h 246"/>
                  <a:gd name="T30" fmla="*/ 9 w 545"/>
                  <a:gd name="T31" fmla="*/ 232 h 246"/>
                  <a:gd name="T32" fmla="*/ 16 w 545"/>
                  <a:gd name="T33" fmla="*/ 236 h 246"/>
                  <a:gd name="T34" fmla="*/ 26 w 545"/>
                  <a:gd name="T35" fmla="*/ 240 h 246"/>
                  <a:gd name="T36" fmla="*/ 37 w 545"/>
                  <a:gd name="T37" fmla="*/ 243 h 246"/>
                  <a:gd name="T38" fmla="*/ 51 w 545"/>
                  <a:gd name="T39" fmla="*/ 245 h 246"/>
                  <a:gd name="T40" fmla="*/ 65 w 545"/>
                  <a:gd name="T41" fmla="*/ 246 h 246"/>
                  <a:gd name="T42" fmla="*/ 482 w 545"/>
                  <a:gd name="T43" fmla="*/ 246 h 246"/>
                  <a:gd name="T44" fmla="*/ 482 w 545"/>
                  <a:gd name="T45" fmla="*/ 246 h 246"/>
                  <a:gd name="T46" fmla="*/ 497 w 545"/>
                  <a:gd name="T47" fmla="*/ 245 h 246"/>
                  <a:gd name="T48" fmla="*/ 509 w 545"/>
                  <a:gd name="T49" fmla="*/ 243 h 246"/>
                  <a:gd name="T50" fmla="*/ 520 w 545"/>
                  <a:gd name="T51" fmla="*/ 240 h 246"/>
                  <a:gd name="T52" fmla="*/ 530 w 545"/>
                  <a:gd name="T53" fmla="*/ 236 h 246"/>
                  <a:gd name="T54" fmla="*/ 538 w 545"/>
                  <a:gd name="T55" fmla="*/ 232 h 246"/>
                  <a:gd name="T56" fmla="*/ 543 w 545"/>
                  <a:gd name="T57" fmla="*/ 226 h 246"/>
                  <a:gd name="T58" fmla="*/ 545 w 545"/>
                  <a:gd name="T59" fmla="*/ 221 h 246"/>
                  <a:gd name="T60" fmla="*/ 545 w 545"/>
                  <a:gd name="T61" fmla="*/ 215 h 246"/>
                  <a:gd name="T62" fmla="*/ 502 w 545"/>
                  <a:gd name="T63" fmla="*/ 31 h 246"/>
                  <a:gd name="T64" fmla="*/ 502 w 545"/>
                  <a:gd name="T65" fmla="*/ 31 h 246"/>
                  <a:gd name="T66" fmla="*/ 499 w 545"/>
                  <a:gd name="T67" fmla="*/ 25 h 246"/>
                  <a:gd name="T68" fmla="*/ 494 w 545"/>
                  <a:gd name="T69" fmla="*/ 18 h 246"/>
                  <a:gd name="T70" fmla="*/ 488 w 545"/>
                  <a:gd name="T71" fmla="*/ 13 h 246"/>
                  <a:gd name="T72" fmla="*/ 480 w 545"/>
                  <a:gd name="T73" fmla="*/ 9 h 246"/>
                  <a:gd name="T74" fmla="*/ 471 w 545"/>
                  <a:gd name="T75" fmla="*/ 5 h 246"/>
                  <a:gd name="T76" fmla="*/ 460 w 545"/>
                  <a:gd name="T77" fmla="*/ 2 h 246"/>
                  <a:gd name="T78" fmla="*/ 449 w 545"/>
                  <a:gd name="T79" fmla="*/ 1 h 246"/>
                  <a:gd name="T80" fmla="*/ 438 w 545"/>
                  <a:gd name="T81" fmla="*/ 0 h 246"/>
                  <a:gd name="T82" fmla="*/ 438 w 545"/>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5" h="246">
                    <a:moveTo>
                      <a:pt x="438" y="0"/>
                    </a:moveTo>
                    <a:lnTo>
                      <a:pt x="94" y="0"/>
                    </a:lnTo>
                    <a:lnTo>
                      <a:pt x="94" y="0"/>
                    </a:lnTo>
                    <a:lnTo>
                      <a:pt x="82" y="1"/>
                    </a:lnTo>
                    <a:lnTo>
                      <a:pt x="71" y="2"/>
                    </a:lnTo>
                    <a:lnTo>
                      <a:pt x="61" y="5"/>
                    </a:lnTo>
                    <a:lnTo>
                      <a:pt x="52" y="9"/>
                    </a:lnTo>
                    <a:lnTo>
                      <a:pt x="43" y="13"/>
                    </a:lnTo>
                    <a:lnTo>
                      <a:pt x="37" y="18"/>
                    </a:lnTo>
                    <a:lnTo>
                      <a:pt x="34" y="25"/>
                    </a:lnTo>
                    <a:lnTo>
                      <a:pt x="31" y="31"/>
                    </a:lnTo>
                    <a:lnTo>
                      <a:pt x="0" y="215"/>
                    </a:lnTo>
                    <a:lnTo>
                      <a:pt x="0" y="215"/>
                    </a:lnTo>
                    <a:lnTo>
                      <a:pt x="0" y="221"/>
                    </a:lnTo>
                    <a:lnTo>
                      <a:pt x="4" y="226"/>
                    </a:lnTo>
                    <a:lnTo>
                      <a:pt x="9" y="232"/>
                    </a:lnTo>
                    <a:lnTo>
                      <a:pt x="16" y="236"/>
                    </a:lnTo>
                    <a:lnTo>
                      <a:pt x="26" y="240"/>
                    </a:lnTo>
                    <a:lnTo>
                      <a:pt x="37" y="243"/>
                    </a:lnTo>
                    <a:lnTo>
                      <a:pt x="51" y="245"/>
                    </a:lnTo>
                    <a:lnTo>
                      <a:pt x="65" y="246"/>
                    </a:lnTo>
                    <a:lnTo>
                      <a:pt x="482" y="246"/>
                    </a:lnTo>
                    <a:lnTo>
                      <a:pt x="482" y="246"/>
                    </a:lnTo>
                    <a:lnTo>
                      <a:pt x="497" y="245"/>
                    </a:lnTo>
                    <a:lnTo>
                      <a:pt x="509" y="243"/>
                    </a:lnTo>
                    <a:lnTo>
                      <a:pt x="520" y="240"/>
                    </a:lnTo>
                    <a:lnTo>
                      <a:pt x="530" y="236"/>
                    </a:lnTo>
                    <a:lnTo>
                      <a:pt x="538" y="232"/>
                    </a:lnTo>
                    <a:lnTo>
                      <a:pt x="543" y="226"/>
                    </a:lnTo>
                    <a:lnTo>
                      <a:pt x="545" y="221"/>
                    </a:lnTo>
                    <a:lnTo>
                      <a:pt x="545" y="215"/>
                    </a:lnTo>
                    <a:lnTo>
                      <a:pt x="502" y="31"/>
                    </a:lnTo>
                    <a:lnTo>
                      <a:pt x="502" y="31"/>
                    </a:lnTo>
                    <a:lnTo>
                      <a:pt x="499" y="25"/>
                    </a:lnTo>
                    <a:lnTo>
                      <a:pt x="494" y="18"/>
                    </a:lnTo>
                    <a:lnTo>
                      <a:pt x="488" y="13"/>
                    </a:lnTo>
                    <a:lnTo>
                      <a:pt x="480" y="9"/>
                    </a:lnTo>
                    <a:lnTo>
                      <a:pt x="471" y="5"/>
                    </a:lnTo>
                    <a:lnTo>
                      <a:pt x="460" y="2"/>
                    </a:lnTo>
                    <a:lnTo>
                      <a:pt x="449" y="1"/>
                    </a:lnTo>
                    <a:lnTo>
                      <a:pt x="438" y="0"/>
                    </a:lnTo>
                    <a:lnTo>
                      <a:pt x="4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24">
                <a:extLst>
                  <a:ext uri="{FF2B5EF4-FFF2-40B4-BE49-F238E27FC236}">
                    <a16:creationId xmlns:a16="http://schemas.microsoft.com/office/drawing/2014/main" id="{EA590161-E764-4802-9C24-924A5D305871}"/>
                  </a:ext>
                </a:extLst>
              </p:cNvPr>
              <p:cNvSpPr>
                <a:spLocks/>
              </p:cNvSpPr>
              <p:nvPr/>
            </p:nvSpPr>
            <p:spPr bwMode="auto">
              <a:xfrm>
                <a:off x="1239838" y="2193925"/>
                <a:ext cx="315913" cy="130175"/>
              </a:xfrm>
              <a:custGeom>
                <a:avLst/>
                <a:gdLst>
                  <a:gd name="T0" fmla="*/ 393 w 599"/>
                  <a:gd name="T1" fmla="*/ 0 h 246"/>
                  <a:gd name="T2" fmla="*/ 50 w 599"/>
                  <a:gd name="T3" fmla="*/ 0 h 246"/>
                  <a:gd name="T4" fmla="*/ 50 w 599"/>
                  <a:gd name="T5" fmla="*/ 0 h 246"/>
                  <a:gd name="T6" fmla="*/ 38 w 599"/>
                  <a:gd name="T7" fmla="*/ 1 h 246"/>
                  <a:gd name="T8" fmla="*/ 27 w 599"/>
                  <a:gd name="T9" fmla="*/ 2 h 246"/>
                  <a:gd name="T10" fmla="*/ 19 w 599"/>
                  <a:gd name="T11" fmla="*/ 5 h 246"/>
                  <a:gd name="T12" fmla="*/ 11 w 599"/>
                  <a:gd name="T13" fmla="*/ 9 h 246"/>
                  <a:gd name="T14" fmla="*/ 6 w 599"/>
                  <a:gd name="T15" fmla="*/ 13 h 246"/>
                  <a:gd name="T16" fmla="*/ 1 w 599"/>
                  <a:gd name="T17" fmla="*/ 18 h 246"/>
                  <a:gd name="T18" fmla="*/ 0 w 599"/>
                  <a:gd name="T19" fmla="*/ 25 h 246"/>
                  <a:gd name="T20" fmla="*/ 0 w 599"/>
                  <a:gd name="T21" fmla="*/ 31 h 246"/>
                  <a:gd name="T22" fmla="*/ 51 w 599"/>
                  <a:gd name="T23" fmla="*/ 215 h 246"/>
                  <a:gd name="T24" fmla="*/ 51 w 599"/>
                  <a:gd name="T25" fmla="*/ 215 h 246"/>
                  <a:gd name="T26" fmla="*/ 54 w 599"/>
                  <a:gd name="T27" fmla="*/ 221 h 246"/>
                  <a:gd name="T28" fmla="*/ 61 w 599"/>
                  <a:gd name="T29" fmla="*/ 226 h 246"/>
                  <a:gd name="T30" fmla="*/ 68 w 599"/>
                  <a:gd name="T31" fmla="*/ 232 h 246"/>
                  <a:gd name="T32" fmla="*/ 78 w 599"/>
                  <a:gd name="T33" fmla="*/ 236 h 246"/>
                  <a:gd name="T34" fmla="*/ 89 w 599"/>
                  <a:gd name="T35" fmla="*/ 240 h 246"/>
                  <a:gd name="T36" fmla="*/ 101 w 599"/>
                  <a:gd name="T37" fmla="*/ 243 h 246"/>
                  <a:gd name="T38" fmla="*/ 115 w 599"/>
                  <a:gd name="T39" fmla="*/ 245 h 246"/>
                  <a:gd name="T40" fmla="*/ 130 w 599"/>
                  <a:gd name="T41" fmla="*/ 246 h 246"/>
                  <a:gd name="T42" fmla="*/ 547 w 599"/>
                  <a:gd name="T43" fmla="*/ 246 h 246"/>
                  <a:gd name="T44" fmla="*/ 547 w 599"/>
                  <a:gd name="T45" fmla="*/ 246 h 246"/>
                  <a:gd name="T46" fmla="*/ 561 w 599"/>
                  <a:gd name="T47" fmla="*/ 245 h 246"/>
                  <a:gd name="T48" fmla="*/ 573 w 599"/>
                  <a:gd name="T49" fmla="*/ 243 h 246"/>
                  <a:gd name="T50" fmla="*/ 583 w 599"/>
                  <a:gd name="T51" fmla="*/ 240 h 246"/>
                  <a:gd name="T52" fmla="*/ 591 w 599"/>
                  <a:gd name="T53" fmla="*/ 236 h 246"/>
                  <a:gd name="T54" fmla="*/ 596 w 599"/>
                  <a:gd name="T55" fmla="*/ 232 h 246"/>
                  <a:gd name="T56" fmla="*/ 599 w 599"/>
                  <a:gd name="T57" fmla="*/ 226 h 246"/>
                  <a:gd name="T58" fmla="*/ 599 w 599"/>
                  <a:gd name="T59" fmla="*/ 221 h 246"/>
                  <a:gd name="T60" fmla="*/ 597 w 599"/>
                  <a:gd name="T61" fmla="*/ 215 h 246"/>
                  <a:gd name="T62" fmla="*/ 471 w 599"/>
                  <a:gd name="T63" fmla="*/ 31 h 246"/>
                  <a:gd name="T64" fmla="*/ 471 w 599"/>
                  <a:gd name="T65" fmla="*/ 31 h 246"/>
                  <a:gd name="T66" fmla="*/ 466 w 599"/>
                  <a:gd name="T67" fmla="*/ 25 h 246"/>
                  <a:gd name="T68" fmla="*/ 459 w 599"/>
                  <a:gd name="T69" fmla="*/ 18 h 246"/>
                  <a:gd name="T70" fmla="*/ 450 w 599"/>
                  <a:gd name="T71" fmla="*/ 13 h 246"/>
                  <a:gd name="T72" fmla="*/ 440 w 599"/>
                  <a:gd name="T73" fmla="*/ 9 h 246"/>
                  <a:gd name="T74" fmla="*/ 429 w 599"/>
                  <a:gd name="T75" fmla="*/ 5 h 246"/>
                  <a:gd name="T76" fmla="*/ 418 w 599"/>
                  <a:gd name="T77" fmla="*/ 2 h 246"/>
                  <a:gd name="T78" fmla="*/ 405 w 599"/>
                  <a:gd name="T79" fmla="*/ 1 h 246"/>
                  <a:gd name="T80" fmla="*/ 393 w 599"/>
                  <a:gd name="T81" fmla="*/ 0 h 246"/>
                  <a:gd name="T82" fmla="*/ 393 w 599"/>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46">
                    <a:moveTo>
                      <a:pt x="393" y="0"/>
                    </a:moveTo>
                    <a:lnTo>
                      <a:pt x="50" y="0"/>
                    </a:lnTo>
                    <a:lnTo>
                      <a:pt x="50" y="0"/>
                    </a:lnTo>
                    <a:lnTo>
                      <a:pt x="38" y="1"/>
                    </a:lnTo>
                    <a:lnTo>
                      <a:pt x="27" y="2"/>
                    </a:lnTo>
                    <a:lnTo>
                      <a:pt x="19" y="5"/>
                    </a:lnTo>
                    <a:lnTo>
                      <a:pt x="11" y="9"/>
                    </a:lnTo>
                    <a:lnTo>
                      <a:pt x="6" y="13"/>
                    </a:lnTo>
                    <a:lnTo>
                      <a:pt x="1" y="18"/>
                    </a:lnTo>
                    <a:lnTo>
                      <a:pt x="0" y="25"/>
                    </a:lnTo>
                    <a:lnTo>
                      <a:pt x="0" y="31"/>
                    </a:lnTo>
                    <a:lnTo>
                      <a:pt x="51" y="215"/>
                    </a:lnTo>
                    <a:lnTo>
                      <a:pt x="51" y="215"/>
                    </a:lnTo>
                    <a:lnTo>
                      <a:pt x="54" y="221"/>
                    </a:lnTo>
                    <a:lnTo>
                      <a:pt x="61" y="226"/>
                    </a:lnTo>
                    <a:lnTo>
                      <a:pt x="68" y="232"/>
                    </a:lnTo>
                    <a:lnTo>
                      <a:pt x="78" y="236"/>
                    </a:lnTo>
                    <a:lnTo>
                      <a:pt x="89" y="240"/>
                    </a:lnTo>
                    <a:lnTo>
                      <a:pt x="101" y="243"/>
                    </a:lnTo>
                    <a:lnTo>
                      <a:pt x="115" y="245"/>
                    </a:lnTo>
                    <a:lnTo>
                      <a:pt x="130" y="246"/>
                    </a:lnTo>
                    <a:lnTo>
                      <a:pt x="547" y="246"/>
                    </a:lnTo>
                    <a:lnTo>
                      <a:pt x="547" y="246"/>
                    </a:lnTo>
                    <a:lnTo>
                      <a:pt x="561" y="245"/>
                    </a:lnTo>
                    <a:lnTo>
                      <a:pt x="573" y="243"/>
                    </a:lnTo>
                    <a:lnTo>
                      <a:pt x="583" y="240"/>
                    </a:lnTo>
                    <a:lnTo>
                      <a:pt x="591" y="236"/>
                    </a:lnTo>
                    <a:lnTo>
                      <a:pt x="596" y="232"/>
                    </a:lnTo>
                    <a:lnTo>
                      <a:pt x="599" y="226"/>
                    </a:lnTo>
                    <a:lnTo>
                      <a:pt x="599" y="221"/>
                    </a:lnTo>
                    <a:lnTo>
                      <a:pt x="597" y="215"/>
                    </a:lnTo>
                    <a:lnTo>
                      <a:pt x="471" y="31"/>
                    </a:lnTo>
                    <a:lnTo>
                      <a:pt x="471" y="31"/>
                    </a:lnTo>
                    <a:lnTo>
                      <a:pt x="466" y="25"/>
                    </a:lnTo>
                    <a:lnTo>
                      <a:pt x="459" y="18"/>
                    </a:lnTo>
                    <a:lnTo>
                      <a:pt x="450" y="13"/>
                    </a:lnTo>
                    <a:lnTo>
                      <a:pt x="440" y="9"/>
                    </a:lnTo>
                    <a:lnTo>
                      <a:pt x="429" y="5"/>
                    </a:lnTo>
                    <a:lnTo>
                      <a:pt x="418" y="2"/>
                    </a:lnTo>
                    <a:lnTo>
                      <a:pt x="405" y="1"/>
                    </a:lnTo>
                    <a:lnTo>
                      <a:pt x="393" y="0"/>
                    </a:lnTo>
                    <a:lnTo>
                      <a:pt x="3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25">
                <a:extLst>
                  <a:ext uri="{FF2B5EF4-FFF2-40B4-BE49-F238E27FC236}">
                    <a16:creationId xmlns:a16="http://schemas.microsoft.com/office/drawing/2014/main" id="{2059C2B0-D2E8-4544-B14F-DC0F7F64D6F5}"/>
                  </a:ext>
                </a:extLst>
              </p:cNvPr>
              <p:cNvSpPr>
                <a:spLocks/>
              </p:cNvSpPr>
              <p:nvPr/>
            </p:nvSpPr>
            <p:spPr bwMode="auto">
              <a:xfrm>
                <a:off x="539750" y="2335213"/>
                <a:ext cx="368300" cy="130175"/>
              </a:xfrm>
              <a:custGeom>
                <a:avLst/>
                <a:gdLst>
                  <a:gd name="T0" fmla="*/ 630 w 696"/>
                  <a:gd name="T1" fmla="*/ 0 h 246"/>
                  <a:gd name="T2" fmla="*/ 205 w 696"/>
                  <a:gd name="T3" fmla="*/ 0 h 246"/>
                  <a:gd name="T4" fmla="*/ 205 w 696"/>
                  <a:gd name="T5" fmla="*/ 0 h 246"/>
                  <a:gd name="T6" fmla="*/ 190 w 696"/>
                  <a:gd name="T7" fmla="*/ 1 h 246"/>
                  <a:gd name="T8" fmla="*/ 177 w 696"/>
                  <a:gd name="T9" fmla="*/ 3 h 246"/>
                  <a:gd name="T10" fmla="*/ 163 w 696"/>
                  <a:gd name="T11" fmla="*/ 6 h 246"/>
                  <a:gd name="T12" fmla="*/ 150 w 696"/>
                  <a:gd name="T13" fmla="*/ 10 h 246"/>
                  <a:gd name="T14" fmla="*/ 138 w 696"/>
                  <a:gd name="T15" fmla="*/ 14 h 246"/>
                  <a:gd name="T16" fmla="*/ 129 w 696"/>
                  <a:gd name="T17" fmla="*/ 20 h 246"/>
                  <a:gd name="T18" fmla="*/ 121 w 696"/>
                  <a:gd name="T19" fmla="*/ 25 h 246"/>
                  <a:gd name="T20" fmla="*/ 116 w 696"/>
                  <a:gd name="T21" fmla="*/ 31 h 246"/>
                  <a:gd name="T22" fmla="*/ 2 w 696"/>
                  <a:gd name="T23" fmla="*/ 215 h 246"/>
                  <a:gd name="T24" fmla="*/ 2 w 696"/>
                  <a:gd name="T25" fmla="*/ 215 h 246"/>
                  <a:gd name="T26" fmla="*/ 0 w 696"/>
                  <a:gd name="T27" fmla="*/ 219 h 246"/>
                  <a:gd name="T28" fmla="*/ 0 w 696"/>
                  <a:gd name="T29" fmla="*/ 221 h 246"/>
                  <a:gd name="T30" fmla="*/ 0 w 696"/>
                  <a:gd name="T31" fmla="*/ 224 h 246"/>
                  <a:gd name="T32" fmla="*/ 1 w 696"/>
                  <a:gd name="T33" fmla="*/ 227 h 246"/>
                  <a:gd name="T34" fmla="*/ 6 w 696"/>
                  <a:gd name="T35" fmla="*/ 232 h 246"/>
                  <a:gd name="T36" fmla="*/ 14 w 696"/>
                  <a:gd name="T37" fmla="*/ 237 h 246"/>
                  <a:gd name="T38" fmla="*/ 23 w 696"/>
                  <a:gd name="T39" fmla="*/ 241 h 246"/>
                  <a:gd name="T40" fmla="*/ 36 w 696"/>
                  <a:gd name="T41" fmla="*/ 244 h 246"/>
                  <a:gd name="T42" fmla="*/ 49 w 696"/>
                  <a:gd name="T43" fmla="*/ 245 h 246"/>
                  <a:gd name="T44" fmla="*/ 67 w 696"/>
                  <a:gd name="T45" fmla="*/ 246 h 246"/>
                  <a:gd name="T46" fmla="*/ 566 w 696"/>
                  <a:gd name="T47" fmla="*/ 246 h 246"/>
                  <a:gd name="T48" fmla="*/ 566 w 696"/>
                  <a:gd name="T49" fmla="*/ 246 h 246"/>
                  <a:gd name="T50" fmla="*/ 583 w 696"/>
                  <a:gd name="T51" fmla="*/ 245 h 246"/>
                  <a:gd name="T52" fmla="*/ 598 w 696"/>
                  <a:gd name="T53" fmla="*/ 244 h 246"/>
                  <a:gd name="T54" fmla="*/ 613 w 696"/>
                  <a:gd name="T55" fmla="*/ 241 h 246"/>
                  <a:gd name="T56" fmla="*/ 626 w 696"/>
                  <a:gd name="T57" fmla="*/ 237 h 246"/>
                  <a:gd name="T58" fmla="*/ 638 w 696"/>
                  <a:gd name="T59" fmla="*/ 232 h 246"/>
                  <a:gd name="T60" fmla="*/ 646 w 696"/>
                  <a:gd name="T61" fmla="*/ 227 h 246"/>
                  <a:gd name="T62" fmla="*/ 652 w 696"/>
                  <a:gd name="T63" fmla="*/ 221 h 246"/>
                  <a:gd name="T64" fmla="*/ 655 w 696"/>
                  <a:gd name="T65" fmla="*/ 219 h 246"/>
                  <a:gd name="T66" fmla="*/ 656 w 696"/>
                  <a:gd name="T67" fmla="*/ 215 h 246"/>
                  <a:gd name="T68" fmla="*/ 694 w 696"/>
                  <a:gd name="T69" fmla="*/ 31 h 246"/>
                  <a:gd name="T70" fmla="*/ 694 w 696"/>
                  <a:gd name="T71" fmla="*/ 31 h 246"/>
                  <a:gd name="T72" fmla="*/ 696 w 696"/>
                  <a:gd name="T73" fmla="*/ 28 h 246"/>
                  <a:gd name="T74" fmla="*/ 694 w 696"/>
                  <a:gd name="T75" fmla="*/ 25 h 246"/>
                  <a:gd name="T76" fmla="*/ 692 w 696"/>
                  <a:gd name="T77" fmla="*/ 20 h 246"/>
                  <a:gd name="T78" fmla="*/ 687 w 696"/>
                  <a:gd name="T79" fmla="*/ 14 h 246"/>
                  <a:gd name="T80" fmla="*/ 678 w 696"/>
                  <a:gd name="T81" fmla="*/ 10 h 246"/>
                  <a:gd name="T82" fmla="*/ 668 w 696"/>
                  <a:gd name="T83" fmla="*/ 6 h 246"/>
                  <a:gd name="T84" fmla="*/ 657 w 696"/>
                  <a:gd name="T85" fmla="*/ 3 h 246"/>
                  <a:gd name="T86" fmla="*/ 645 w 696"/>
                  <a:gd name="T87" fmla="*/ 1 h 246"/>
                  <a:gd name="T88" fmla="*/ 630 w 696"/>
                  <a:gd name="T89" fmla="*/ 0 h 246"/>
                  <a:gd name="T90" fmla="*/ 630 w 696"/>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6" h="246">
                    <a:moveTo>
                      <a:pt x="630" y="0"/>
                    </a:moveTo>
                    <a:lnTo>
                      <a:pt x="205" y="0"/>
                    </a:lnTo>
                    <a:lnTo>
                      <a:pt x="205" y="0"/>
                    </a:lnTo>
                    <a:lnTo>
                      <a:pt x="190" y="1"/>
                    </a:lnTo>
                    <a:lnTo>
                      <a:pt x="177" y="3"/>
                    </a:lnTo>
                    <a:lnTo>
                      <a:pt x="163" y="6"/>
                    </a:lnTo>
                    <a:lnTo>
                      <a:pt x="150" y="10"/>
                    </a:lnTo>
                    <a:lnTo>
                      <a:pt x="138" y="14"/>
                    </a:lnTo>
                    <a:lnTo>
                      <a:pt x="129" y="20"/>
                    </a:lnTo>
                    <a:lnTo>
                      <a:pt x="121" y="25"/>
                    </a:lnTo>
                    <a:lnTo>
                      <a:pt x="116" y="31"/>
                    </a:lnTo>
                    <a:lnTo>
                      <a:pt x="2" y="215"/>
                    </a:lnTo>
                    <a:lnTo>
                      <a:pt x="2" y="215"/>
                    </a:lnTo>
                    <a:lnTo>
                      <a:pt x="0" y="219"/>
                    </a:lnTo>
                    <a:lnTo>
                      <a:pt x="0" y="221"/>
                    </a:lnTo>
                    <a:lnTo>
                      <a:pt x="0" y="224"/>
                    </a:lnTo>
                    <a:lnTo>
                      <a:pt x="1" y="227"/>
                    </a:lnTo>
                    <a:lnTo>
                      <a:pt x="6" y="232"/>
                    </a:lnTo>
                    <a:lnTo>
                      <a:pt x="14" y="237"/>
                    </a:lnTo>
                    <a:lnTo>
                      <a:pt x="23" y="241"/>
                    </a:lnTo>
                    <a:lnTo>
                      <a:pt x="36" y="244"/>
                    </a:lnTo>
                    <a:lnTo>
                      <a:pt x="49" y="245"/>
                    </a:lnTo>
                    <a:lnTo>
                      <a:pt x="67" y="246"/>
                    </a:lnTo>
                    <a:lnTo>
                      <a:pt x="566" y="246"/>
                    </a:lnTo>
                    <a:lnTo>
                      <a:pt x="566" y="246"/>
                    </a:lnTo>
                    <a:lnTo>
                      <a:pt x="583" y="245"/>
                    </a:lnTo>
                    <a:lnTo>
                      <a:pt x="598" y="244"/>
                    </a:lnTo>
                    <a:lnTo>
                      <a:pt x="613" y="241"/>
                    </a:lnTo>
                    <a:lnTo>
                      <a:pt x="626" y="237"/>
                    </a:lnTo>
                    <a:lnTo>
                      <a:pt x="638" y="232"/>
                    </a:lnTo>
                    <a:lnTo>
                      <a:pt x="646" y="227"/>
                    </a:lnTo>
                    <a:lnTo>
                      <a:pt x="652" y="221"/>
                    </a:lnTo>
                    <a:lnTo>
                      <a:pt x="655" y="219"/>
                    </a:lnTo>
                    <a:lnTo>
                      <a:pt x="656" y="215"/>
                    </a:lnTo>
                    <a:lnTo>
                      <a:pt x="694" y="31"/>
                    </a:lnTo>
                    <a:lnTo>
                      <a:pt x="694" y="31"/>
                    </a:lnTo>
                    <a:lnTo>
                      <a:pt x="696" y="28"/>
                    </a:lnTo>
                    <a:lnTo>
                      <a:pt x="694" y="25"/>
                    </a:lnTo>
                    <a:lnTo>
                      <a:pt x="692" y="20"/>
                    </a:lnTo>
                    <a:lnTo>
                      <a:pt x="687" y="14"/>
                    </a:lnTo>
                    <a:lnTo>
                      <a:pt x="678" y="10"/>
                    </a:lnTo>
                    <a:lnTo>
                      <a:pt x="668" y="6"/>
                    </a:lnTo>
                    <a:lnTo>
                      <a:pt x="657" y="3"/>
                    </a:lnTo>
                    <a:lnTo>
                      <a:pt x="645" y="1"/>
                    </a:lnTo>
                    <a:lnTo>
                      <a:pt x="630" y="0"/>
                    </a:lnTo>
                    <a:lnTo>
                      <a:pt x="6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26">
                <a:extLst>
                  <a:ext uri="{FF2B5EF4-FFF2-40B4-BE49-F238E27FC236}">
                    <a16:creationId xmlns:a16="http://schemas.microsoft.com/office/drawing/2014/main" id="{7788CB98-222B-4BBD-9CDA-361220F622A7}"/>
                  </a:ext>
                </a:extLst>
              </p:cNvPr>
              <p:cNvSpPr>
                <a:spLocks/>
              </p:cNvSpPr>
              <p:nvPr/>
            </p:nvSpPr>
            <p:spPr bwMode="auto">
              <a:xfrm>
                <a:off x="923925" y="2335213"/>
                <a:ext cx="346075" cy="130175"/>
              </a:xfrm>
              <a:custGeom>
                <a:avLst/>
                <a:gdLst>
                  <a:gd name="T0" fmla="*/ 532 w 653"/>
                  <a:gd name="T1" fmla="*/ 0 h 246"/>
                  <a:gd name="T2" fmla="*/ 107 w 653"/>
                  <a:gd name="T3" fmla="*/ 0 h 246"/>
                  <a:gd name="T4" fmla="*/ 107 w 653"/>
                  <a:gd name="T5" fmla="*/ 0 h 246"/>
                  <a:gd name="T6" fmla="*/ 92 w 653"/>
                  <a:gd name="T7" fmla="*/ 1 h 246"/>
                  <a:gd name="T8" fmla="*/ 79 w 653"/>
                  <a:gd name="T9" fmla="*/ 3 h 246"/>
                  <a:gd name="T10" fmla="*/ 66 w 653"/>
                  <a:gd name="T11" fmla="*/ 6 h 246"/>
                  <a:gd name="T12" fmla="*/ 55 w 653"/>
                  <a:gd name="T13" fmla="*/ 10 h 246"/>
                  <a:gd name="T14" fmla="*/ 45 w 653"/>
                  <a:gd name="T15" fmla="*/ 14 h 246"/>
                  <a:gd name="T16" fmla="*/ 38 w 653"/>
                  <a:gd name="T17" fmla="*/ 20 h 246"/>
                  <a:gd name="T18" fmla="*/ 33 w 653"/>
                  <a:gd name="T19" fmla="*/ 25 h 246"/>
                  <a:gd name="T20" fmla="*/ 30 w 653"/>
                  <a:gd name="T21" fmla="*/ 31 h 246"/>
                  <a:gd name="T22" fmla="*/ 0 w 653"/>
                  <a:gd name="T23" fmla="*/ 215 h 246"/>
                  <a:gd name="T24" fmla="*/ 0 w 653"/>
                  <a:gd name="T25" fmla="*/ 215 h 246"/>
                  <a:gd name="T26" fmla="*/ 0 w 653"/>
                  <a:gd name="T27" fmla="*/ 219 h 246"/>
                  <a:gd name="T28" fmla="*/ 0 w 653"/>
                  <a:gd name="T29" fmla="*/ 221 h 246"/>
                  <a:gd name="T30" fmla="*/ 4 w 653"/>
                  <a:gd name="T31" fmla="*/ 227 h 246"/>
                  <a:gd name="T32" fmla="*/ 11 w 653"/>
                  <a:gd name="T33" fmla="*/ 232 h 246"/>
                  <a:gd name="T34" fmla="*/ 21 w 653"/>
                  <a:gd name="T35" fmla="*/ 237 h 246"/>
                  <a:gd name="T36" fmla="*/ 32 w 653"/>
                  <a:gd name="T37" fmla="*/ 241 h 246"/>
                  <a:gd name="T38" fmla="*/ 45 w 653"/>
                  <a:gd name="T39" fmla="*/ 244 h 246"/>
                  <a:gd name="T40" fmla="*/ 61 w 653"/>
                  <a:gd name="T41" fmla="*/ 245 h 246"/>
                  <a:gd name="T42" fmla="*/ 77 w 653"/>
                  <a:gd name="T43" fmla="*/ 246 h 246"/>
                  <a:gd name="T44" fmla="*/ 577 w 653"/>
                  <a:gd name="T45" fmla="*/ 246 h 246"/>
                  <a:gd name="T46" fmla="*/ 577 w 653"/>
                  <a:gd name="T47" fmla="*/ 246 h 246"/>
                  <a:gd name="T48" fmla="*/ 594 w 653"/>
                  <a:gd name="T49" fmla="*/ 245 h 246"/>
                  <a:gd name="T50" fmla="*/ 609 w 653"/>
                  <a:gd name="T51" fmla="*/ 244 h 246"/>
                  <a:gd name="T52" fmla="*/ 622 w 653"/>
                  <a:gd name="T53" fmla="*/ 241 h 246"/>
                  <a:gd name="T54" fmla="*/ 633 w 653"/>
                  <a:gd name="T55" fmla="*/ 237 h 246"/>
                  <a:gd name="T56" fmla="*/ 643 w 653"/>
                  <a:gd name="T57" fmla="*/ 232 h 246"/>
                  <a:gd name="T58" fmla="*/ 649 w 653"/>
                  <a:gd name="T59" fmla="*/ 227 h 246"/>
                  <a:gd name="T60" fmla="*/ 653 w 653"/>
                  <a:gd name="T61" fmla="*/ 221 h 246"/>
                  <a:gd name="T62" fmla="*/ 653 w 653"/>
                  <a:gd name="T63" fmla="*/ 219 h 246"/>
                  <a:gd name="T64" fmla="*/ 653 w 653"/>
                  <a:gd name="T65" fmla="*/ 215 h 246"/>
                  <a:gd name="T66" fmla="*/ 610 w 653"/>
                  <a:gd name="T67" fmla="*/ 31 h 246"/>
                  <a:gd name="T68" fmla="*/ 610 w 653"/>
                  <a:gd name="T69" fmla="*/ 31 h 246"/>
                  <a:gd name="T70" fmla="*/ 607 w 653"/>
                  <a:gd name="T71" fmla="*/ 25 h 246"/>
                  <a:gd name="T72" fmla="*/ 601 w 653"/>
                  <a:gd name="T73" fmla="*/ 20 h 246"/>
                  <a:gd name="T74" fmla="*/ 594 w 653"/>
                  <a:gd name="T75" fmla="*/ 14 h 246"/>
                  <a:gd name="T76" fmla="*/ 584 w 653"/>
                  <a:gd name="T77" fmla="*/ 10 h 246"/>
                  <a:gd name="T78" fmla="*/ 573 w 653"/>
                  <a:gd name="T79" fmla="*/ 6 h 246"/>
                  <a:gd name="T80" fmla="*/ 561 w 653"/>
                  <a:gd name="T81" fmla="*/ 3 h 246"/>
                  <a:gd name="T82" fmla="*/ 546 w 653"/>
                  <a:gd name="T83" fmla="*/ 1 h 246"/>
                  <a:gd name="T84" fmla="*/ 532 w 653"/>
                  <a:gd name="T85" fmla="*/ 0 h 246"/>
                  <a:gd name="T86" fmla="*/ 532 w 653"/>
                  <a:gd name="T8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3" h="246">
                    <a:moveTo>
                      <a:pt x="532" y="0"/>
                    </a:moveTo>
                    <a:lnTo>
                      <a:pt x="107" y="0"/>
                    </a:lnTo>
                    <a:lnTo>
                      <a:pt x="107" y="0"/>
                    </a:lnTo>
                    <a:lnTo>
                      <a:pt x="92" y="1"/>
                    </a:lnTo>
                    <a:lnTo>
                      <a:pt x="79" y="3"/>
                    </a:lnTo>
                    <a:lnTo>
                      <a:pt x="66" y="6"/>
                    </a:lnTo>
                    <a:lnTo>
                      <a:pt x="55" y="10"/>
                    </a:lnTo>
                    <a:lnTo>
                      <a:pt x="45" y="14"/>
                    </a:lnTo>
                    <a:lnTo>
                      <a:pt x="38" y="20"/>
                    </a:lnTo>
                    <a:lnTo>
                      <a:pt x="33" y="25"/>
                    </a:lnTo>
                    <a:lnTo>
                      <a:pt x="30" y="31"/>
                    </a:lnTo>
                    <a:lnTo>
                      <a:pt x="0" y="215"/>
                    </a:lnTo>
                    <a:lnTo>
                      <a:pt x="0" y="215"/>
                    </a:lnTo>
                    <a:lnTo>
                      <a:pt x="0" y="219"/>
                    </a:lnTo>
                    <a:lnTo>
                      <a:pt x="0" y="221"/>
                    </a:lnTo>
                    <a:lnTo>
                      <a:pt x="4" y="227"/>
                    </a:lnTo>
                    <a:lnTo>
                      <a:pt x="11" y="232"/>
                    </a:lnTo>
                    <a:lnTo>
                      <a:pt x="21" y="237"/>
                    </a:lnTo>
                    <a:lnTo>
                      <a:pt x="32" y="241"/>
                    </a:lnTo>
                    <a:lnTo>
                      <a:pt x="45" y="244"/>
                    </a:lnTo>
                    <a:lnTo>
                      <a:pt x="61" y="245"/>
                    </a:lnTo>
                    <a:lnTo>
                      <a:pt x="77" y="246"/>
                    </a:lnTo>
                    <a:lnTo>
                      <a:pt x="577" y="246"/>
                    </a:lnTo>
                    <a:lnTo>
                      <a:pt x="577" y="246"/>
                    </a:lnTo>
                    <a:lnTo>
                      <a:pt x="594" y="245"/>
                    </a:lnTo>
                    <a:lnTo>
                      <a:pt x="609" y="244"/>
                    </a:lnTo>
                    <a:lnTo>
                      <a:pt x="622" y="241"/>
                    </a:lnTo>
                    <a:lnTo>
                      <a:pt x="633" y="237"/>
                    </a:lnTo>
                    <a:lnTo>
                      <a:pt x="643" y="232"/>
                    </a:lnTo>
                    <a:lnTo>
                      <a:pt x="649" y="227"/>
                    </a:lnTo>
                    <a:lnTo>
                      <a:pt x="653" y="221"/>
                    </a:lnTo>
                    <a:lnTo>
                      <a:pt x="653" y="219"/>
                    </a:lnTo>
                    <a:lnTo>
                      <a:pt x="653" y="215"/>
                    </a:lnTo>
                    <a:lnTo>
                      <a:pt x="610" y="31"/>
                    </a:lnTo>
                    <a:lnTo>
                      <a:pt x="610" y="31"/>
                    </a:lnTo>
                    <a:lnTo>
                      <a:pt x="607" y="25"/>
                    </a:lnTo>
                    <a:lnTo>
                      <a:pt x="601" y="20"/>
                    </a:lnTo>
                    <a:lnTo>
                      <a:pt x="594" y="14"/>
                    </a:lnTo>
                    <a:lnTo>
                      <a:pt x="584" y="10"/>
                    </a:lnTo>
                    <a:lnTo>
                      <a:pt x="573" y="6"/>
                    </a:lnTo>
                    <a:lnTo>
                      <a:pt x="561" y="3"/>
                    </a:lnTo>
                    <a:lnTo>
                      <a:pt x="546" y="1"/>
                    </a:lnTo>
                    <a:lnTo>
                      <a:pt x="532" y="0"/>
                    </a:lnTo>
                    <a:lnTo>
                      <a:pt x="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27">
                <a:extLst>
                  <a:ext uri="{FF2B5EF4-FFF2-40B4-BE49-F238E27FC236}">
                    <a16:creationId xmlns:a16="http://schemas.microsoft.com/office/drawing/2014/main" id="{760D24FC-ACF7-4386-8923-7D1102A2AA0C}"/>
                  </a:ext>
                </a:extLst>
              </p:cNvPr>
              <p:cNvSpPr>
                <a:spLocks/>
              </p:cNvSpPr>
              <p:nvPr/>
            </p:nvSpPr>
            <p:spPr bwMode="auto">
              <a:xfrm>
                <a:off x="1277938" y="2335213"/>
                <a:ext cx="374650" cy="130175"/>
              </a:xfrm>
              <a:custGeom>
                <a:avLst/>
                <a:gdLst>
                  <a:gd name="T0" fmla="*/ 488 w 707"/>
                  <a:gd name="T1" fmla="*/ 0 h 246"/>
                  <a:gd name="T2" fmla="*/ 63 w 707"/>
                  <a:gd name="T3" fmla="*/ 0 h 246"/>
                  <a:gd name="T4" fmla="*/ 63 w 707"/>
                  <a:gd name="T5" fmla="*/ 0 h 246"/>
                  <a:gd name="T6" fmla="*/ 48 w 707"/>
                  <a:gd name="T7" fmla="*/ 1 h 246"/>
                  <a:gd name="T8" fmla="*/ 36 w 707"/>
                  <a:gd name="T9" fmla="*/ 3 h 246"/>
                  <a:gd name="T10" fmla="*/ 25 w 707"/>
                  <a:gd name="T11" fmla="*/ 6 h 246"/>
                  <a:gd name="T12" fmla="*/ 15 w 707"/>
                  <a:gd name="T13" fmla="*/ 10 h 246"/>
                  <a:gd name="T14" fmla="*/ 8 w 707"/>
                  <a:gd name="T15" fmla="*/ 14 h 246"/>
                  <a:gd name="T16" fmla="*/ 3 w 707"/>
                  <a:gd name="T17" fmla="*/ 20 h 246"/>
                  <a:gd name="T18" fmla="*/ 0 w 707"/>
                  <a:gd name="T19" fmla="*/ 25 h 246"/>
                  <a:gd name="T20" fmla="*/ 0 w 707"/>
                  <a:gd name="T21" fmla="*/ 28 h 246"/>
                  <a:gd name="T22" fmla="*/ 0 w 707"/>
                  <a:gd name="T23" fmla="*/ 31 h 246"/>
                  <a:gd name="T24" fmla="*/ 51 w 707"/>
                  <a:gd name="T25" fmla="*/ 215 h 246"/>
                  <a:gd name="T26" fmla="*/ 51 w 707"/>
                  <a:gd name="T27" fmla="*/ 215 h 246"/>
                  <a:gd name="T28" fmla="*/ 52 w 707"/>
                  <a:gd name="T29" fmla="*/ 219 h 246"/>
                  <a:gd name="T30" fmla="*/ 55 w 707"/>
                  <a:gd name="T31" fmla="*/ 221 h 246"/>
                  <a:gd name="T32" fmla="*/ 61 w 707"/>
                  <a:gd name="T33" fmla="*/ 227 h 246"/>
                  <a:gd name="T34" fmla="*/ 71 w 707"/>
                  <a:gd name="T35" fmla="*/ 232 h 246"/>
                  <a:gd name="T36" fmla="*/ 82 w 707"/>
                  <a:gd name="T37" fmla="*/ 237 h 246"/>
                  <a:gd name="T38" fmla="*/ 95 w 707"/>
                  <a:gd name="T39" fmla="*/ 241 h 246"/>
                  <a:gd name="T40" fmla="*/ 110 w 707"/>
                  <a:gd name="T41" fmla="*/ 244 h 246"/>
                  <a:gd name="T42" fmla="*/ 126 w 707"/>
                  <a:gd name="T43" fmla="*/ 245 h 246"/>
                  <a:gd name="T44" fmla="*/ 142 w 707"/>
                  <a:gd name="T45" fmla="*/ 246 h 246"/>
                  <a:gd name="T46" fmla="*/ 643 w 707"/>
                  <a:gd name="T47" fmla="*/ 246 h 246"/>
                  <a:gd name="T48" fmla="*/ 643 w 707"/>
                  <a:gd name="T49" fmla="*/ 246 h 246"/>
                  <a:gd name="T50" fmla="*/ 659 w 707"/>
                  <a:gd name="T51" fmla="*/ 245 h 246"/>
                  <a:gd name="T52" fmla="*/ 674 w 707"/>
                  <a:gd name="T53" fmla="*/ 244 h 246"/>
                  <a:gd name="T54" fmla="*/ 685 w 707"/>
                  <a:gd name="T55" fmla="*/ 241 h 246"/>
                  <a:gd name="T56" fmla="*/ 695 w 707"/>
                  <a:gd name="T57" fmla="*/ 237 h 246"/>
                  <a:gd name="T58" fmla="*/ 702 w 707"/>
                  <a:gd name="T59" fmla="*/ 232 h 246"/>
                  <a:gd name="T60" fmla="*/ 706 w 707"/>
                  <a:gd name="T61" fmla="*/ 227 h 246"/>
                  <a:gd name="T62" fmla="*/ 707 w 707"/>
                  <a:gd name="T63" fmla="*/ 224 h 246"/>
                  <a:gd name="T64" fmla="*/ 707 w 707"/>
                  <a:gd name="T65" fmla="*/ 221 h 246"/>
                  <a:gd name="T66" fmla="*/ 707 w 707"/>
                  <a:gd name="T67" fmla="*/ 219 h 246"/>
                  <a:gd name="T68" fmla="*/ 705 w 707"/>
                  <a:gd name="T69" fmla="*/ 215 h 246"/>
                  <a:gd name="T70" fmla="*/ 580 w 707"/>
                  <a:gd name="T71" fmla="*/ 31 h 246"/>
                  <a:gd name="T72" fmla="*/ 580 w 707"/>
                  <a:gd name="T73" fmla="*/ 31 h 246"/>
                  <a:gd name="T74" fmla="*/ 575 w 707"/>
                  <a:gd name="T75" fmla="*/ 25 h 246"/>
                  <a:gd name="T76" fmla="*/ 566 w 707"/>
                  <a:gd name="T77" fmla="*/ 20 h 246"/>
                  <a:gd name="T78" fmla="*/ 556 w 707"/>
                  <a:gd name="T79" fmla="*/ 14 h 246"/>
                  <a:gd name="T80" fmla="*/ 544 w 707"/>
                  <a:gd name="T81" fmla="*/ 10 h 246"/>
                  <a:gd name="T82" fmla="*/ 532 w 707"/>
                  <a:gd name="T83" fmla="*/ 6 h 246"/>
                  <a:gd name="T84" fmla="*/ 517 w 707"/>
                  <a:gd name="T85" fmla="*/ 3 h 246"/>
                  <a:gd name="T86" fmla="*/ 503 w 707"/>
                  <a:gd name="T87" fmla="*/ 1 h 246"/>
                  <a:gd name="T88" fmla="*/ 488 w 707"/>
                  <a:gd name="T89" fmla="*/ 0 h 246"/>
                  <a:gd name="T90" fmla="*/ 488 w 707"/>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246">
                    <a:moveTo>
                      <a:pt x="488" y="0"/>
                    </a:moveTo>
                    <a:lnTo>
                      <a:pt x="63" y="0"/>
                    </a:lnTo>
                    <a:lnTo>
                      <a:pt x="63" y="0"/>
                    </a:lnTo>
                    <a:lnTo>
                      <a:pt x="48" y="1"/>
                    </a:lnTo>
                    <a:lnTo>
                      <a:pt x="36" y="3"/>
                    </a:lnTo>
                    <a:lnTo>
                      <a:pt x="25" y="6"/>
                    </a:lnTo>
                    <a:lnTo>
                      <a:pt x="15" y="10"/>
                    </a:lnTo>
                    <a:lnTo>
                      <a:pt x="8" y="14"/>
                    </a:lnTo>
                    <a:lnTo>
                      <a:pt x="3" y="20"/>
                    </a:lnTo>
                    <a:lnTo>
                      <a:pt x="0" y="25"/>
                    </a:lnTo>
                    <a:lnTo>
                      <a:pt x="0" y="28"/>
                    </a:lnTo>
                    <a:lnTo>
                      <a:pt x="0" y="31"/>
                    </a:lnTo>
                    <a:lnTo>
                      <a:pt x="51" y="215"/>
                    </a:lnTo>
                    <a:lnTo>
                      <a:pt x="51" y="215"/>
                    </a:lnTo>
                    <a:lnTo>
                      <a:pt x="52" y="219"/>
                    </a:lnTo>
                    <a:lnTo>
                      <a:pt x="55" y="221"/>
                    </a:lnTo>
                    <a:lnTo>
                      <a:pt x="61" y="227"/>
                    </a:lnTo>
                    <a:lnTo>
                      <a:pt x="71" y="232"/>
                    </a:lnTo>
                    <a:lnTo>
                      <a:pt x="82" y="237"/>
                    </a:lnTo>
                    <a:lnTo>
                      <a:pt x="95" y="241"/>
                    </a:lnTo>
                    <a:lnTo>
                      <a:pt x="110" y="244"/>
                    </a:lnTo>
                    <a:lnTo>
                      <a:pt x="126" y="245"/>
                    </a:lnTo>
                    <a:lnTo>
                      <a:pt x="142" y="246"/>
                    </a:lnTo>
                    <a:lnTo>
                      <a:pt x="643" y="246"/>
                    </a:lnTo>
                    <a:lnTo>
                      <a:pt x="643" y="246"/>
                    </a:lnTo>
                    <a:lnTo>
                      <a:pt x="659" y="245"/>
                    </a:lnTo>
                    <a:lnTo>
                      <a:pt x="674" y="244"/>
                    </a:lnTo>
                    <a:lnTo>
                      <a:pt x="685" y="241"/>
                    </a:lnTo>
                    <a:lnTo>
                      <a:pt x="695" y="237"/>
                    </a:lnTo>
                    <a:lnTo>
                      <a:pt x="702" y="232"/>
                    </a:lnTo>
                    <a:lnTo>
                      <a:pt x="706" y="227"/>
                    </a:lnTo>
                    <a:lnTo>
                      <a:pt x="707" y="224"/>
                    </a:lnTo>
                    <a:lnTo>
                      <a:pt x="707" y="221"/>
                    </a:lnTo>
                    <a:lnTo>
                      <a:pt x="707" y="219"/>
                    </a:lnTo>
                    <a:lnTo>
                      <a:pt x="705" y="215"/>
                    </a:lnTo>
                    <a:lnTo>
                      <a:pt x="580" y="31"/>
                    </a:lnTo>
                    <a:lnTo>
                      <a:pt x="580" y="31"/>
                    </a:lnTo>
                    <a:lnTo>
                      <a:pt x="575" y="25"/>
                    </a:lnTo>
                    <a:lnTo>
                      <a:pt x="566" y="20"/>
                    </a:lnTo>
                    <a:lnTo>
                      <a:pt x="556" y="14"/>
                    </a:lnTo>
                    <a:lnTo>
                      <a:pt x="544" y="10"/>
                    </a:lnTo>
                    <a:lnTo>
                      <a:pt x="532" y="6"/>
                    </a:lnTo>
                    <a:lnTo>
                      <a:pt x="517" y="3"/>
                    </a:lnTo>
                    <a:lnTo>
                      <a:pt x="503" y="1"/>
                    </a:lnTo>
                    <a:lnTo>
                      <a:pt x="488" y="0"/>
                    </a:lnTo>
                    <a:lnTo>
                      <a:pt x="4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grpSp>
        <p:nvGrpSpPr>
          <p:cNvPr id="57" name="Grupa 56">
            <a:extLst>
              <a:ext uri="{FF2B5EF4-FFF2-40B4-BE49-F238E27FC236}">
                <a16:creationId xmlns:a16="http://schemas.microsoft.com/office/drawing/2014/main" id="{2A681085-BD3E-453B-9EF1-61211AAE6A37}"/>
              </a:ext>
            </a:extLst>
          </p:cNvPr>
          <p:cNvGrpSpPr/>
          <p:nvPr/>
        </p:nvGrpSpPr>
        <p:grpSpPr>
          <a:xfrm>
            <a:off x="6065908" y="3167123"/>
            <a:ext cx="294657" cy="320576"/>
            <a:chOff x="3673475" y="2644776"/>
            <a:chExt cx="685800" cy="746125"/>
          </a:xfrm>
          <a:solidFill>
            <a:schemeClr val="bg1">
              <a:lumMod val="85000"/>
            </a:schemeClr>
          </a:solidFill>
        </p:grpSpPr>
        <p:sp>
          <p:nvSpPr>
            <p:cNvPr id="58" name="Freeform 49">
              <a:extLst>
                <a:ext uri="{FF2B5EF4-FFF2-40B4-BE49-F238E27FC236}">
                  <a16:creationId xmlns:a16="http://schemas.microsoft.com/office/drawing/2014/main" id="{EDA8D256-6B1B-4329-9753-25BF1DD2EE15}"/>
                </a:ext>
              </a:extLst>
            </p:cNvPr>
            <p:cNvSpPr>
              <a:spLocks noEditPoints="1"/>
            </p:cNvSpPr>
            <p:nvPr/>
          </p:nvSpPr>
          <p:spPr bwMode="auto">
            <a:xfrm>
              <a:off x="3673475" y="2644776"/>
              <a:ext cx="685800" cy="652463"/>
            </a:xfrm>
            <a:custGeom>
              <a:avLst/>
              <a:gdLst>
                <a:gd name="T0" fmla="*/ 67 w 862"/>
                <a:gd name="T1" fmla="*/ 803 h 822"/>
                <a:gd name="T2" fmla="*/ 106 w 862"/>
                <a:gd name="T3" fmla="*/ 822 h 822"/>
                <a:gd name="T4" fmla="*/ 379 w 862"/>
                <a:gd name="T5" fmla="*/ 719 h 822"/>
                <a:gd name="T6" fmla="*/ 401 w 862"/>
                <a:gd name="T7" fmla="*/ 656 h 822"/>
                <a:gd name="T8" fmla="*/ 468 w 862"/>
                <a:gd name="T9" fmla="*/ 483 h 822"/>
                <a:gd name="T10" fmla="*/ 524 w 862"/>
                <a:gd name="T11" fmla="*/ 435 h 822"/>
                <a:gd name="T12" fmla="*/ 635 w 862"/>
                <a:gd name="T13" fmla="*/ 407 h 822"/>
                <a:gd name="T14" fmla="*/ 725 w 862"/>
                <a:gd name="T15" fmla="*/ 389 h 822"/>
                <a:gd name="T16" fmla="*/ 781 w 862"/>
                <a:gd name="T17" fmla="*/ 356 h 822"/>
                <a:gd name="T18" fmla="*/ 823 w 862"/>
                <a:gd name="T19" fmla="*/ 288 h 822"/>
                <a:gd name="T20" fmla="*/ 834 w 862"/>
                <a:gd name="T21" fmla="*/ 207 h 822"/>
                <a:gd name="T22" fmla="*/ 826 w 862"/>
                <a:gd name="T23" fmla="*/ 106 h 822"/>
                <a:gd name="T24" fmla="*/ 850 w 862"/>
                <a:gd name="T25" fmla="*/ 30 h 822"/>
                <a:gd name="T26" fmla="*/ 862 w 862"/>
                <a:gd name="T27" fmla="*/ 7 h 822"/>
                <a:gd name="T28" fmla="*/ 823 w 862"/>
                <a:gd name="T29" fmla="*/ 0 h 822"/>
                <a:gd name="T30" fmla="*/ 696 w 862"/>
                <a:gd name="T31" fmla="*/ 19 h 822"/>
                <a:gd name="T32" fmla="*/ 573 w 862"/>
                <a:gd name="T33" fmla="*/ 64 h 822"/>
                <a:gd name="T34" fmla="*/ 449 w 862"/>
                <a:gd name="T35" fmla="*/ 151 h 822"/>
                <a:gd name="T36" fmla="*/ 395 w 862"/>
                <a:gd name="T37" fmla="*/ 240 h 822"/>
                <a:gd name="T38" fmla="*/ 381 w 862"/>
                <a:gd name="T39" fmla="*/ 317 h 822"/>
                <a:gd name="T40" fmla="*/ 391 w 862"/>
                <a:gd name="T41" fmla="*/ 387 h 822"/>
                <a:gd name="T42" fmla="*/ 461 w 862"/>
                <a:gd name="T43" fmla="*/ 317 h 822"/>
                <a:gd name="T44" fmla="*/ 584 w 862"/>
                <a:gd name="T45" fmla="*/ 160 h 822"/>
                <a:gd name="T46" fmla="*/ 648 w 862"/>
                <a:gd name="T47" fmla="*/ 120 h 822"/>
                <a:gd name="T48" fmla="*/ 721 w 862"/>
                <a:gd name="T49" fmla="*/ 100 h 822"/>
                <a:gd name="T50" fmla="*/ 710 w 862"/>
                <a:gd name="T51" fmla="*/ 117 h 822"/>
                <a:gd name="T52" fmla="*/ 629 w 862"/>
                <a:gd name="T53" fmla="*/ 164 h 822"/>
                <a:gd name="T54" fmla="*/ 539 w 862"/>
                <a:gd name="T55" fmla="*/ 254 h 822"/>
                <a:gd name="T56" fmla="*/ 433 w 862"/>
                <a:gd name="T57" fmla="*/ 443 h 822"/>
                <a:gd name="T58" fmla="*/ 402 w 862"/>
                <a:gd name="T59" fmla="*/ 510 h 822"/>
                <a:gd name="T60" fmla="*/ 390 w 862"/>
                <a:gd name="T61" fmla="*/ 502 h 822"/>
                <a:gd name="T62" fmla="*/ 303 w 862"/>
                <a:gd name="T63" fmla="*/ 386 h 822"/>
                <a:gd name="T64" fmla="*/ 194 w 862"/>
                <a:gd name="T65" fmla="*/ 295 h 822"/>
                <a:gd name="T66" fmla="*/ 129 w 862"/>
                <a:gd name="T67" fmla="*/ 272 h 822"/>
                <a:gd name="T68" fmla="*/ 107 w 862"/>
                <a:gd name="T69" fmla="*/ 258 h 822"/>
                <a:gd name="T70" fmla="*/ 196 w 862"/>
                <a:gd name="T71" fmla="*/ 272 h 822"/>
                <a:gd name="T72" fmla="*/ 273 w 862"/>
                <a:gd name="T73" fmla="*/ 327 h 822"/>
                <a:gd name="T74" fmla="*/ 368 w 862"/>
                <a:gd name="T75" fmla="*/ 435 h 822"/>
                <a:gd name="T76" fmla="*/ 360 w 862"/>
                <a:gd name="T77" fmla="*/ 333 h 822"/>
                <a:gd name="T78" fmla="*/ 297 w 862"/>
                <a:gd name="T79" fmla="*/ 254 h 822"/>
                <a:gd name="T80" fmla="*/ 202 w 862"/>
                <a:gd name="T81" fmla="*/ 213 h 822"/>
                <a:gd name="T82" fmla="*/ 113 w 862"/>
                <a:gd name="T83" fmla="*/ 201 h 822"/>
                <a:gd name="T84" fmla="*/ 25 w 862"/>
                <a:gd name="T85" fmla="*/ 207 h 822"/>
                <a:gd name="T86" fmla="*/ 0 w 862"/>
                <a:gd name="T87" fmla="*/ 218 h 822"/>
                <a:gd name="T88" fmla="*/ 25 w 862"/>
                <a:gd name="T89" fmla="*/ 246 h 822"/>
                <a:gd name="T90" fmla="*/ 45 w 862"/>
                <a:gd name="T91" fmla="*/ 336 h 822"/>
                <a:gd name="T92" fmla="*/ 67 w 862"/>
                <a:gd name="T93" fmla="*/ 400 h 822"/>
                <a:gd name="T94" fmla="*/ 129 w 862"/>
                <a:gd name="T95" fmla="*/ 449 h 822"/>
                <a:gd name="T96" fmla="*/ 210 w 862"/>
                <a:gd name="T97" fmla="*/ 452 h 822"/>
                <a:gd name="T98" fmla="*/ 298 w 862"/>
                <a:gd name="T99" fmla="*/ 457 h 822"/>
                <a:gd name="T100" fmla="*/ 332 w 862"/>
                <a:gd name="T101" fmla="*/ 479 h 822"/>
                <a:gd name="T102" fmla="*/ 382 w 862"/>
                <a:gd name="T103" fmla="*/ 552 h 822"/>
                <a:gd name="T104" fmla="*/ 353 w 862"/>
                <a:gd name="T105" fmla="*/ 654 h 822"/>
                <a:gd name="T106" fmla="*/ 401 w 862"/>
                <a:gd name="T107" fmla="*/ 654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2" h="822">
                  <a:moveTo>
                    <a:pt x="61" y="772"/>
                  </a:moveTo>
                  <a:lnTo>
                    <a:pt x="61" y="772"/>
                  </a:lnTo>
                  <a:lnTo>
                    <a:pt x="61" y="783"/>
                  </a:lnTo>
                  <a:lnTo>
                    <a:pt x="64" y="794"/>
                  </a:lnTo>
                  <a:lnTo>
                    <a:pt x="67" y="803"/>
                  </a:lnTo>
                  <a:lnTo>
                    <a:pt x="73" y="809"/>
                  </a:lnTo>
                  <a:lnTo>
                    <a:pt x="79" y="816"/>
                  </a:lnTo>
                  <a:lnTo>
                    <a:pt x="87" y="819"/>
                  </a:lnTo>
                  <a:lnTo>
                    <a:pt x="95" y="822"/>
                  </a:lnTo>
                  <a:lnTo>
                    <a:pt x="106" y="822"/>
                  </a:lnTo>
                  <a:lnTo>
                    <a:pt x="505" y="822"/>
                  </a:lnTo>
                  <a:lnTo>
                    <a:pt x="505" y="757"/>
                  </a:lnTo>
                  <a:lnTo>
                    <a:pt x="126" y="757"/>
                  </a:lnTo>
                  <a:lnTo>
                    <a:pt x="126" y="719"/>
                  </a:lnTo>
                  <a:lnTo>
                    <a:pt x="379" y="719"/>
                  </a:lnTo>
                  <a:lnTo>
                    <a:pt x="384" y="709"/>
                  </a:lnTo>
                  <a:lnTo>
                    <a:pt x="384" y="709"/>
                  </a:lnTo>
                  <a:lnTo>
                    <a:pt x="384" y="709"/>
                  </a:lnTo>
                  <a:lnTo>
                    <a:pt x="390" y="688"/>
                  </a:lnTo>
                  <a:lnTo>
                    <a:pt x="401" y="656"/>
                  </a:lnTo>
                  <a:lnTo>
                    <a:pt x="401" y="656"/>
                  </a:lnTo>
                  <a:lnTo>
                    <a:pt x="436" y="558"/>
                  </a:lnTo>
                  <a:lnTo>
                    <a:pt x="454" y="513"/>
                  </a:lnTo>
                  <a:lnTo>
                    <a:pt x="468" y="483"/>
                  </a:lnTo>
                  <a:lnTo>
                    <a:pt x="468" y="483"/>
                  </a:lnTo>
                  <a:lnTo>
                    <a:pt x="475" y="471"/>
                  </a:lnTo>
                  <a:lnTo>
                    <a:pt x="486" y="460"/>
                  </a:lnTo>
                  <a:lnTo>
                    <a:pt x="497" y="451"/>
                  </a:lnTo>
                  <a:lnTo>
                    <a:pt x="510" y="441"/>
                  </a:lnTo>
                  <a:lnTo>
                    <a:pt x="524" y="435"/>
                  </a:lnTo>
                  <a:lnTo>
                    <a:pt x="539" y="429"/>
                  </a:lnTo>
                  <a:lnTo>
                    <a:pt x="553" y="424"/>
                  </a:lnTo>
                  <a:lnTo>
                    <a:pt x="570" y="420"/>
                  </a:lnTo>
                  <a:lnTo>
                    <a:pt x="603" y="413"/>
                  </a:lnTo>
                  <a:lnTo>
                    <a:pt x="635" y="407"/>
                  </a:lnTo>
                  <a:lnTo>
                    <a:pt x="668" y="403"/>
                  </a:lnTo>
                  <a:lnTo>
                    <a:pt x="696" y="398"/>
                  </a:lnTo>
                  <a:lnTo>
                    <a:pt x="696" y="398"/>
                  </a:lnTo>
                  <a:lnTo>
                    <a:pt x="712" y="393"/>
                  </a:lnTo>
                  <a:lnTo>
                    <a:pt x="725" y="389"/>
                  </a:lnTo>
                  <a:lnTo>
                    <a:pt x="739" y="384"/>
                  </a:lnTo>
                  <a:lnTo>
                    <a:pt x="750" y="378"/>
                  </a:lnTo>
                  <a:lnTo>
                    <a:pt x="763" y="372"/>
                  </a:lnTo>
                  <a:lnTo>
                    <a:pt x="772" y="364"/>
                  </a:lnTo>
                  <a:lnTo>
                    <a:pt x="781" y="356"/>
                  </a:lnTo>
                  <a:lnTo>
                    <a:pt x="791" y="348"/>
                  </a:lnTo>
                  <a:lnTo>
                    <a:pt x="797" y="339"/>
                  </a:lnTo>
                  <a:lnTo>
                    <a:pt x="805" y="330"/>
                  </a:lnTo>
                  <a:lnTo>
                    <a:pt x="816" y="309"/>
                  </a:lnTo>
                  <a:lnTo>
                    <a:pt x="823" y="288"/>
                  </a:lnTo>
                  <a:lnTo>
                    <a:pt x="830" y="264"/>
                  </a:lnTo>
                  <a:lnTo>
                    <a:pt x="830" y="264"/>
                  </a:lnTo>
                  <a:lnTo>
                    <a:pt x="833" y="244"/>
                  </a:lnTo>
                  <a:lnTo>
                    <a:pt x="834" y="226"/>
                  </a:lnTo>
                  <a:lnTo>
                    <a:pt x="834" y="207"/>
                  </a:lnTo>
                  <a:lnTo>
                    <a:pt x="834" y="191"/>
                  </a:lnTo>
                  <a:lnTo>
                    <a:pt x="831" y="157"/>
                  </a:lnTo>
                  <a:lnTo>
                    <a:pt x="828" y="120"/>
                  </a:lnTo>
                  <a:lnTo>
                    <a:pt x="828" y="120"/>
                  </a:lnTo>
                  <a:lnTo>
                    <a:pt x="826" y="106"/>
                  </a:lnTo>
                  <a:lnTo>
                    <a:pt x="828" y="94"/>
                  </a:lnTo>
                  <a:lnTo>
                    <a:pt x="831" y="73"/>
                  </a:lnTo>
                  <a:lnTo>
                    <a:pt x="836" y="56"/>
                  </a:lnTo>
                  <a:lnTo>
                    <a:pt x="844" y="42"/>
                  </a:lnTo>
                  <a:lnTo>
                    <a:pt x="850" y="30"/>
                  </a:lnTo>
                  <a:lnTo>
                    <a:pt x="856" y="21"/>
                  </a:lnTo>
                  <a:lnTo>
                    <a:pt x="861" y="14"/>
                  </a:lnTo>
                  <a:lnTo>
                    <a:pt x="862" y="8"/>
                  </a:lnTo>
                  <a:lnTo>
                    <a:pt x="862" y="8"/>
                  </a:lnTo>
                  <a:lnTo>
                    <a:pt x="862" y="7"/>
                  </a:lnTo>
                  <a:lnTo>
                    <a:pt x="861" y="4"/>
                  </a:lnTo>
                  <a:lnTo>
                    <a:pt x="853" y="2"/>
                  </a:lnTo>
                  <a:lnTo>
                    <a:pt x="840" y="0"/>
                  </a:lnTo>
                  <a:lnTo>
                    <a:pt x="823" y="0"/>
                  </a:lnTo>
                  <a:lnTo>
                    <a:pt x="823" y="0"/>
                  </a:lnTo>
                  <a:lnTo>
                    <a:pt x="792" y="2"/>
                  </a:lnTo>
                  <a:lnTo>
                    <a:pt x="763" y="7"/>
                  </a:lnTo>
                  <a:lnTo>
                    <a:pt x="763" y="7"/>
                  </a:lnTo>
                  <a:lnTo>
                    <a:pt x="729" y="11"/>
                  </a:lnTo>
                  <a:lnTo>
                    <a:pt x="696" y="19"/>
                  </a:lnTo>
                  <a:lnTo>
                    <a:pt x="654" y="30"/>
                  </a:lnTo>
                  <a:lnTo>
                    <a:pt x="654" y="30"/>
                  </a:lnTo>
                  <a:lnTo>
                    <a:pt x="628" y="39"/>
                  </a:lnTo>
                  <a:lnTo>
                    <a:pt x="600" y="50"/>
                  </a:lnTo>
                  <a:lnTo>
                    <a:pt x="573" y="64"/>
                  </a:lnTo>
                  <a:lnTo>
                    <a:pt x="545" y="78"/>
                  </a:lnTo>
                  <a:lnTo>
                    <a:pt x="519" y="94"/>
                  </a:lnTo>
                  <a:lnTo>
                    <a:pt x="494" y="111"/>
                  </a:lnTo>
                  <a:lnTo>
                    <a:pt x="471" y="131"/>
                  </a:lnTo>
                  <a:lnTo>
                    <a:pt x="449" y="151"/>
                  </a:lnTo>
                  <a:lnTo>
                    <a:pt x="430" y="174"/>
                  </a:lnTo>
                  <a:lnTo>
                    <a:pt x="413" y="199"/>
                  </a:lnTo>
                  <a:lnTo>
                    <a:pt x="405" y="212"/>
                  </a:lnTo>
                  <a:lnTo>
                    <a:pt x="399" y="226"/>
                  </a:lnTo>
                  <a:lnTo>
                    <a:pt x="395" y="240"/>
                  </a:lnTo>
                  <a:lnTo>
                    <a:pt x="390" y="254"/>
                  </a:lnTo>
                  <a:lnTo>
                    <a:pt x="385" y="269"/>
                  </a:lnTo>
                  <a:lnTo>
                    <a:pt x="384" y="285"/>
                  </a:lnTo>
                  <a:lnTo>
                    <a:pt x="382" y="300"/>
                  </a:lnTo>
                  <a:lnTo>
                    <a:pt x="381" y="317"/>
                  </a:lnTo>
                  <a:lnTo>
                    <a:pt x="382" y="334"/>
                  </a:lnTo>
                  <a:lnTo>
                    <a:pt x="384" y="351"/>
                  </a:lnTo>
                  <a:lnTo>
                    <a:pt x="387" y="368"/>
                  </a:lnTo>
                  <a:lnTo>
                    <a:pt x="391" y="387"/>
                  </a:lnTo>
                  <a:lnTo>
                    <a:pt x="391" y="387"/>
                  </a:lnTo>
                  <a:lnTo>
                    <a:pt x="404" y="432"/>
                  </a:lnTo>
                  <a:lnTo>
                    <a:pt x="404" y="432"/>
                  </a:lnTo>
                  <a:lnTo>
                    <a:pt x="423" y="392"/>
                  </a:lnTo>
                  <a:lnTo>
                    <a:pt x="441" y="353"/>
                  </a:lnTo>
                  <a:lnTo>
                    <a:pt x="461" y="317"/>
                  </a:lnTo>
                  <a:lnTo>
                    <a:pt x="483" y="282"/>
                  </a:lnTo>
                  <a:lnTo>
                    <a:pt x="505" y="247"/>
                  </a:lnTo>
                  <a:lnTo>
                    <a:pt x="530" y="216"/>
                  </a:lnTo>
                  <a:lnTo>
                    <a:pt x="556" y="187"/>
                  </a:lnTo>
                  <a:lnTo>
                    <a:pt x="584" y="160"/>
                  </a:lnTo>
                  <a:lnTo>
                    <a:pt x="584" y="160"/>
                  </a:lnTo>
                  <a:lnTo>
                    <a:pt x="600" y="148"/>
                  </a:lnTo>
                  <a:lnTo>
                    <a:pt x="617" y="137"/>
                  </a:lnTo>
                  <a:lnTo>
                    <a:pt x="632" y="128"/>
                  </a:lnTo>
                  <a:lnTo>
                    <a:pt x="648" y="120"/>
                  </a:lnTo>
                  <a:lnTo>
                    <a:pt x="663" y="112"/>
                  </a:lnTo>
                  <a:lnTo>
                    <a:pt x="679" y="108"/>
                  </a:lnTo>
                  <a:lnTo>
                    <a:pt x="704" y="101"/>
                  </a:lnTo>
                  <a:lnTo>
                    <a:pt x="713" y="100"/>
                  </a:lnTo>
                  <a:lnTo>
                    <a:pt x="721" y="100"/>
                  </a:lnTo>
                  <a:lnTo>
                    <a:pt x="725" y="100"/>
                  </a:lnTo>
                  <a:lnTo>
                    <a:pt x="727" y="103"/>
                  </a:lnTo>
                  <a:lnTo>
                    <a:pt x="725" y="106"/>
                  </a:lnTo>
                  <a:lnTo>
                    <a:pt x="719" y="111"/>
                  </a:lnTo>
                  <a:lnTo>
                    <a:pt x="710" y="117"/>
                  </a:lnTo>
                  <a:lnTo>
                    <a:pt x="696" y="125"/>
                  </a:lnTo>
                  <a:lnTo>
                    <a:pt x="696" y="125"/>
                  </a:lnTo>
                  <a:lnTo>
                    <a:pt x="671" y="137"/>
                  </a:lnTo>
                  <a:lnTo>
                    <a:pt x="649" y="150"/>
                  </a:lnTo>
                  <a:lnTo>
                    <a:pt x="629" y="164"/>
                  </a:lnTo>
                  <a:lnTo>
                    <a:pt x="609" y="179"/>
                  </a:lnTo>
                  <a:lnTo>
                    <a:pt x="590" y="196"/>
                  </a:lnTo>
                  <a:lnTo>
                    <a:pt x="572" y="215"/>
                  </a:lnTo>
                  <a:lnTo>
                    <a:pt x="556" y="233"/>
                  </a:lnTo>
                  <a:lnTo>
                    <a:pt x="539" y="254"/>
                  </a:lnTo>
                  <a:lnTo>
                    <a:pt x="525" y="274"/>
                  </a:lnTo>
                  <a:lnTo>
                    <a:pt x="510" y="295"/>
                  </a:lnTo>
                  <a:lnTo>
                    <a:pt x="483" y="342"/>
                  </a:lnTo>
                  <a:lnTo>
                    <a:pt x="458" y="390"/>
                  </a:lnTo>
                  <a:lnTo>
                    <a:pt x="433" y="443"/>
                  </a:lnTo>
                  <a:lnTo>
                    <a:pt x="433" y="443"/>
                  </a:lnTo>
                  <a:lnTo>
                    <a:pt x="409" y="502"/>
                  </a:lnTo>
                  <a:lnTo>
                    <a:pt x="409" y="502"/>
                  </a:lnTo>
                  <a:lnTo>
                    <a:pt x="404" y="508"/>
                  </a:lnTo>
                  <a:lnTo>
                    <a:pt x="402" y="510"/>
                  </a:lnTo>
                  <a:lnTo>
                    <a:pt x="401" y="511"/>
                  </a:lnTo>
                  <a:lnTo>
                    <a:pt x="398" y="510"/>
                  </a:lnTo>
                  <a:lnTo>
                    <a:pt x="396" y="508"/>
                  </a:lnTo>
                  <a:lnTo>
                    <a:pt x="390" y="502"/>
                  </a:lnTo>
                  <a:lnTo>
                    <a:pt x="390" y="502"/>
                  </a:lnTo>
                  <a:lnTo>
                    <a:pt x="370" y="474"/>
                  </a:lnTo>
                  <a:lnTo>
                    <a:pt x="349" y="446"/>
                  </a:lnTo>
                  <a:lnTo>
                    <a:pt x="349" y="446"/>
                  </a:lnTo>
                  <a:lnTo>
                    <a:pt x="326" y="415"/>
                  </a:lnTo>
                  <a:lnTo>
                    <a:pt x="303" y="386"/>
                  </a:lnTo>
                  <a:lnTo>
                    <a:pt x="278" y="359"/>
                  </a:lnTo>
                  <a:lnTo>
                    <a:pt x="252" y="334"/>
                  </a:lnTo>
                  <a:lnTo>
                    <a:pt x="224" y="314"/>
                  </a:lnTo>
                  <a:lnTo>
                    <a:pt x="210" y="305"/>
                  </a:lnTo>
                  <a:lnTo>
                    <a:pt x="194" y="295"/>
                  </a:lnTo>
                  <a:lnTo>
                    <a:pt x="179" y="288"/>
                  </a:lnTo>
                  <a:lnTo>
                    <a:pt x="163" y="282"/>
                  </a:lnTo>
                  <a:lnTo>
                    <a:pt x="146" y="275"/>
                  </a:lnTo>
                  <a:lnTo>
                    <a:pt x="129" y="272"/>
                  </a:lnTo>
                  <a:lnTo>
                    <a:pt x="129" y="272"/>
                  </a:lnTo>
                  <a:lnTo>
                    <a:pt x="110" y="266"/>
                  </a:lnTo>
                  <a:lnTo>
                    <a:pt x="106" y="264"/>
                  </a:lnTo>
                  <a:lnTo>
                    <a:pt x="104" y="261"/>
                  </a:lnTo>
                  <a:lnTo>
                    <a:pt x="104" y="260"/>
                  </a:lnTo>
                  <a:lnTo>
                    <a:pt x="107" y="258"/>
                  </a:lnTo>
                  <a:lnTo>
                    <a:pt x="120" y="257"/>
                  </a:lnTo>
                  <a:lnTo>
                    <a:pt x="137" y="258"/>
                  </a:lnTo>
                  <a:lnTo>
                    <a:pt x="158" y="261"/>
                  </a:lnTo>
                  <a:lnTo>
                    <a:pt x="183" y="268"/>
                  </a:lnTo>
                  <a:lnTo>
                    <a:pt x="196" y="272"/>
                  </a:lnTo>
                  <a:lnTo>
                    <a:pt x="208" y="278"/>
                  </a:lnTo>
                  <a:lnTo>
                    <a:pt x="208" y="278"/>
                  </a:lnTo>
                  <a:lnTo>
                    <a:pt x="230" y="292"/>
                  </a:lnTo>
                  <a:lnTo>
                    <a:pt x="253" y="308"/>
                  </a:lnTo>
                  <a:lnTo>
                    <a:pt x="273" y="327"/>
                  </a:lnTo>
                  <a:lnTo>
                    <a:pt x="294" y="345"/>
                  </a:lnTo>
                  <a:lnTo>
                    <a:pt x="312" y="365"/>
                  </a:lnTo>
                  <a:lnTo>
                    <a:pt x="331" y="387"/>
                  </a:lnTo>
                  <a:lnTo>
                    <a:pt x="368" y="435"/>
                  </a:lnTo>
                  <a:lnTo>
                    <a:pt x="368" y="435"/>
                  </a:lnTo>
                  <a:lnTo>
                    <a:pt x="370" y="403"/>
                  </a:lnTo>
                  <a:lnTo>
                    <a:pt x="370" y="403"/>
                  </a:lnTo>
                  <a:lnTo>
                    <a:pt x="370" y="378"/>
                  </a:lnTo>
                  <a:lnTo>
                    <a:pt x="367" y="354"/>
                  </a:lnTo>
                  <a:lnTo>
                    <a:pt x="360" y="333"/>
                  </a:lnTo>
                  <a:lnTo>
                    <a:pt x="353" y="314"/>
                  </a:lnTo>
                  <a:lnTo>
                    <a:pt x="342" y="295"/>
                  </a:lnTo>
                  <a:lnTo>
                    <a:pt x="328" y="280"/>
                  </a:lnTo>
                  <a:lnTo>
                    <a:pt x="314" y="266"/>
                  </a:lnTo>
                  <a:lnTo>
                    <a:pt x="297" y="254"/>
                  </a:lnTo>
                  <a:lnTo>
                    <a:pt x="280" y="243"/>
                  </a:lnTo>
                  <a:lnTo>
                    <a:pt x="261" y="233"/>
                  </a:lnTo>
                  <a:lnTo>
                    <a:pt x="241" y="226"/>
                  </a:lnTo>
                  <a:lnTo>
                    <a:pt x="222" y="218"/>
                  </a:lnTo>
                  <a:lnTo>
                    <a:pt x="202" y="213"/>
                  </a:lnTo>
                  <a:lnTo>
                    <a:pt x="182" y="209"/>
                  </a:lnTo>
                  <a:lnTo>
                    <a:pt x="161" y="205"/>
                  </a:lnTo>
                  <a:lnTo>
                    <a:pt x="143" y="202"/>
                  </a:lnTo>
                  <a:lnTo>
                    <a:pt x="143" y="202"/>
                  </a:lnTo>
                  <a:lnTo>
                    <a:pt x="113" y="201"/>
                  </a:lnTo>
                  <a:lnTo>
                    <a:pt x="90" y="201"/>
                  </a:lnTo>
                  <a:lnTo>
                    <a:pt x="65" y="202"/>
                  </a:lnTo>
                  <a:lnTo>
                    <a:pt x="65" y="202"/>
                  </a:lnTo>
                  <a:lnTo>
                    <a:pt x="45" y="204"/>
                  </a:lnTo>
                  <a:lnTo>
                    <a:pt x="25" y="207"/>
                  </a:lnTo>
                  <a:lnTo>
                    <a:pt x="25" y="207"/>
                  </a:lnTo>
                  <a:lnTo>
                    <a:pt x="14" y="210"/>
                  </a:lnTo>
                  <a:lnTo>
                    <a:pt x="5" y="212"/>
                  </a:lnTo>
                  <a:lnTo>
                    <a:pt x="0" y="215"/>
                  </a:lnTo>
                  <a:lnTo>
                    <a:pt x="0" y="218"/>
                  </a:lnTo>
                  <a:lnTo>
                    <a:pt x="0" y="218"/>
                  </a:lnTo>
                  <a:lnTo>
                    <a:pt x="1" y="223"/>
                  </a:lnTo>
                  <a:lnTo>
                    <a:pt x="5" y="226"/>
                  </a:lnTo>
                  <a:lnTo>
                    <a:pt x="17" y="238"/>
                  </a:lnTo>
                  <a:lnTo>
                    <a:pt x="25" y="246"/>
                  </a:lnTo>
                  <a:lnTo>
                    <a:pt x="31" y="257"/>
                  </a:lnTo>
                  <a:lnTo>
                    <a:pt x="36" y="271"/>
                  </a:lnTo>
                  <a:lnTo>
                    <a:pt x="39" y="288"/>
                  </a:lnTo>
                  <a:lnTo>
                    <a:pt x="39" y="288"/>
                  </a:lnTo>
                  <a:lnTo>
                    <a:pt x="45" y="336"/>
                  </a:lnTo>
                  <a:lnTo>
                    <a:pt x="50" y="359"/>
                  </a:lnTo>
                  <a:lnTo>
                    <a:pt x="54" y="372"/>
                  </a:lnTo>
                  <a:lnTo>
                    <a:pt x="59" y="384"/>
                  </a:lnTo>
                  <a:lnTo>
                    <a:pt x="59" y="384"/>
                  </a:lnTo>
                  <a:lnTo>
                    <a:pt x="67" y="400"/>
                  </a:lnTo>
                  <a:lnTo>
                    <a:pt x="74" y="412"/>
                  </a:lnTo>
                  <a:lnTo>
                    <a:pt x="85" y="424"/>
                  </a:lnTo>
                  <a:lnTo>
                    <a:pt x="98" y="435"/>
                  </a:lnTo>
                  <a:lnTo>
                    <a:pt x="112" y="443"/>
                  </a:lnTo>
                  <a:lnTo>
                    <a:pt x="129" y="449"/>
                  </a:lnTo>
                  <a:lnTo>
                    <a:pt x="148" y="452"/>
                  </a:lnTo>
                  <a:lnTo>
                    <a:pt x="168" y="454"/>
                  </a:lnTo>
                  <a:lnTo>
                    <a:pt x="168" y="454"/>
                  </a:lnTo>
                  <a:lnTo>
                    <a:pt x="188" y="454"/>
                  </a:lnTo>
                  <a:lnTo>
                    <a:pt x="210" y="452"/>
                  </a:lnTo>
                  <a:lnTo>
                    <a:pt x="233" y="451"/>
                  </a:lnTo>
                  <a:lnTo>
                    <a:pt x="255" y="451"/>
                  </a:lnTo>
                  <a:lnTo>
                    <a:pt x="278" y="452"/>
                  </a:lnTo>
                  <a:lnTo>
                    <a:pt x="289" y="454"/>
                  </a:lnTo>
                  <a:lnTo>
                    <a:pt x="298" y="457"/>
                  </a:lnTo>
                  <a:lnTo>
                    <a:pt x="309" y="460"/>
                  </a:lnTo>
                  <a:lnTo>
                    <a:pt x="317" y="465"/>
                  </a:lnTo>
                  <a:lnTo>
                    <a:pt x="326" y="471"/>
                  </a:lnTo>
                  <a:lnTo>
                    <a:pt x="332" y="479"/>
                  </a:lnTo>
                  <a:lnTo>
                    <a:pt x="332" y="479"/>
                  </a:lnTo>
                  <a:lnTo>
                    <a:pt x="346" y="496"/>
                  </a:lnTo>
                  <a:lnTo>
                    <a:pt x="359" y="514"/>
                  </a:lnTo>
                  <a:lnTo>
                    <a:pt x="379" y="545"/>
                  </a:lnTo>
                  <a:lnTo>
                    <a:pt x="379" y="545"/>
                  </a:lnTo>
                  <a:lnTo>
                    <a:pt x="382" y="552"/>
                  </a:lnTo>
                  <a:lnTo>
                    <a:pt x="384" y="556"/>
                  </a:lnTo>
                  <a:lnTo>
                    <a:pt x="384" y="563"/>
                  </a:lnTo>
                  <a:lnTo>
                    <a:pt x="382" y="569"/>
                  </a:lnTo>
                  <a:lnTo>
                    <a:pt x="382" y="569"/>
                  </a:lnTo>
                  <a:lnTo>
                    <a:pt x="353" y="654"/>
                  </a:lnTo>
                  <a:lnTo>
                    <a:pt x="61" y="654"/>
                  </a:lnTo>
                  <a:lnTo>
                    <a:pt x="61" y="772"/>
                  </a:lnTo>
                  <a:lnTo>
                    <a:pt x="61" y="772"/>
                  </a:lnTo>
                  <a:close/>
                  <a:moveTo>
                    <a:pt x="353" y="654"/>
                  </a:moveTo>
                  <a:lnTo>
                    <a:pt x="401" y="654"/>
                  </a:lnTo>
                  <a:lnTo>
                    <a:pt x="401" y="656"/>
                  </a:lnTo>
                  <a:lnTo>
                    <a:pt x="353" y="6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50">
              <a:extLst>
                <a:ext uri="{FF2B5EF4-FFF2-40B4-BE49-F238E27FC236}">
                  <a16:creationId xmlns:a16="http://schemas.microsoft.com/office/drawing/2014/main" id="{00C4453E-D97A-491D-BBAA-95A31430C13C}"/>
                </a:ext>
              </a:extLst>
            </p:cNvPr>
            <p:cNvSpPr>
              <a:spLocks/>
            </p:cNvSpPr>
            <p:nvPr/>
          </p:nvSpPr>
          <p:spPr bwMode="auto">
            <a:xfrm>
              <a:off x="4098925" y="3154363"/>
              <a:ext cx="254000" cy="236538"/>
            </a:xfrm>
            <a:custGeom>
              <a:avLst/>
              <a:gdLst>
                <a:gd name="T0" fmla="*/ 208 w 318"/>
                <a:gd name="T1" fmla="*/ 18 h 298"/>
                <a:gd name="T2" fmla="*/ 208 w 318"/>
                <a:gd name="T3" fmla="*/ 68 h 298"/>
                <a:gd name="T4" fmla="*/ 314 w 318"/>
                <a:gd name="T5" fmla="*/ 68 h 298"/>
                <a:gd name="T6" fmla="*/ 314 w 318"/>
                <a:gd name="T7" fmla="*/ 68 h 298"/>
                <a:gd name="T8" fmla="*/ 315 w 318"/>
                <a:gd name="T9" fmla="*/ 70 h 298"/>
                <a:gd name="T10" fmla="*/ 317 w 318"/>
                <a:gd name="T11" fmla="*/ 70 h 298"/>
                <a:gd name="T12" fmla="*/ 318 w 318"/>
                <a:gd name="T13" fmla="*/ 74 h 298"/>
                <a:gd name="T14" fmla="*/ 318 w 318"/>
                <a:gd name="T15" fmla="*/ 112 h 298"/>
                <a:gd name="T16" fmla="*/ 318 w 318"/>
                <a:gd name="T17" fmla="*/ 112 h 298"/>
                <a:gd name="T18" fmla="*/ 317 w 318"/>
                <a:gd name="T19" fmla="*/ 116 h 298"/>
                <a:gd name="T20" fmla="*/ 315 w 318"/>
                <a:gd name="T21" fmla="*/ 118 h 298"/>
                <a:gd name="T22" fmla="*/ 314 w 318"/>
                <a:gd name="T23" fmla="*/ 118 h 298"/>
                <a:gd name="T24" fmla="*/ 208 w 318"/>
                <a:gd name="T25" fmla="*/ 118 h 298"/>
                <a:gd name="T26" fmla="*/ 208 w 318"/>
                <a:gd name="T27" fmla="*/ 178 h 298"/>
                <a:gd name="T28" fmla="*/ 314 w 318"/>
                <a:gd name="T29" fmla="*/ 178 h 298"/>
                <a:gd name="T30" fmla="*/ 314 w 318"/>
                <a:gd name="T31" fmla="*/ 178 h 298"/>
                <a:gd name="T32" fmla="*/ 315 w 318"/>
                <a:gd name="T33" fmla="*/ 180 h 298"/>
                <a:gd name="T34" fmla="*/ 317 w 318"/>
                <a:gd name="T35" fmla="*/ 181 h 298"/>
                <a:gd name="T36" fmla="*/ 318 w 318"/>
                <a:gd name="T37" fmla="*/ 185 h 298"/>
                <a:gd name="T38" fmla="*/ 318 w 318"/>
                <a:gd name="T39" fmla="*/ 222 h 298"/>
                <a:gd name="T40" fmla="*/ 318 w 318"/>
                <a:gd name="T41" fmla="*/ 222 h 298"/>
                <a:gd name="T42" fmla="*/ 317 w 318"/>
                <a:gd name="T43" fmla="*/ 226 h 298"/>
                <a:gd name="T44" fmla="*/ 315 w 318"/>
                <a:gd name="T45" fmla="*/ 228 h 298"/>
                <a:gd name="T46" fmla="*/ 314 w 318"/>
                <a:gd name="T47" fmla="*/ 228 h 298"/>
                <a:gd name="T48" fmla="*/ 208 w 318"/>
                <a:gd name="T49" fmla="*/ 228 h 298"/>
                <a:gd name="T50" fmla="*/ 208 w 318"/>
                <a:gd name="T51" fmla="*/ 279 h 298"/>
                <a:gd name="T52" fmla="*/ 208 w 318"/>
                <a:gd name="T53" fmla="*/ 289 h 298"/>
                <a:gd name="T54" fmla="*/ 208 w 318"/>
                <a:gd name="T55" fmla="*/ 289 h 298"/>
                <a:gd name="T56" fmla="*/ 207 w 318"/>
                <a:gd name="T57" fmla="*/ 292 h 298"/>
                <a:gd name="T58" fmla="*/ 205 w 318"/>
                <a:gd name="T59" fmla="*/ 295 h 298"/>
                <a:gd name="T60" fmla="*/ 202 w 318"/>
                <a:gd name="T61" fmla="*/ 296 h 298"/>
                <a:gd name="T62" fmla="*/ 199 w 318"/>
                <a:gd name="T63" fmla="*/ 298 h 298"/>
                <a:gd name="T64" fmla="*/ 169 w 318"/>
                <a:gd name="T65" fmla="*/ 298 h 298"/>
                <a:gd name="T66" fmla="*/ 169 w 318"/>
                <a:gd name="T67" fmla="*/ 298 h 298"/>
                <a:gd name="T68" fmla="*/ 165 w 318"/>
                <a:gd name="T69" fmla="*/ 296 h 298"/>
                <a:gd name="T70" fmla="*/ 163 w 318"/>
                <a:gd name="T71" fmla="*/ 295 h 298"/>
                <a:gd name="T72" fmla="*/ 160 w 318"/>
                <a:gd name="T73" fmla="*/ 292 h 298"/>
                <a:gd name="T74" fmla="*/ 160 w 318"/>
                <a:gd name="T75" fmla="*/ 289 h 298"/>
                <a:gd name="T76" fmla="*/ 160 w 318"/>
                <a:gd name="T77" fmla="*/ 275 h 298"/>
                <a:gd name="T78" fmla="*/ 0 w 318"/>
                <a:gd name="T79" fmla="*/ 209 h 298"/>
                <a:gd name="T80" fmla="*/ 0 w 318"/>
                <a:gd name="T81" fmla="*/ 87 h 298"/>
                <a:gd name="T82" fmla="*/ 160 w 318"/>
                <a:gd name="T83" fmla="*/ 23 h 298"/>
                <a:gd name="T84" fmla="*/ 160 w 318"/>
                <a:gd name="T85" fmla="*/ 9 h 298"/>
                <a:gd name="T86" fmla="*/ 160 w 318"/>
                <a:gd name="T87" fmla="*/ 9 h 298"/>
                <a:gd name="T88" fmla="*/ 160 w 318"/>
                <a:gd name="T89" fmla="*/ 6 h 298"/>
                <a:gd name="T90" fmla="*/ 163 w 318"/>
                <a:gd name="T91" fmla="*/ 3 h 298"/>
                <a:gd name="T92" fmla="*/ 165 w 318"/>
                <a:gd name="T93" fmla="*/ 1 h 298"/>
                <a:gd name="T94" fmla="*/ 169 w 318"/>
                <a:gd name="T95" fmla="*/ 0 h 298"/>
                <a:gd name="T96" fmla="*/ 199 w 318"/>
                <a:gd name="T97" fmla="*/ 0 h 298"/>
                <a:gd name="T98" fmla="*/ 199 w 318"/>
                <a:gd name="T99" fmla="*/ 0 h 298"/>
                <a:gd name="T100" fmla="*/ 202 w 318"/>
                <a:gd name="T101" fmla="*/ 1 h 298"/>
                <a:gd name="T102" fmla="*/ 205 w 318"/>
                <a:gd name="T103" fmla="*/ 3 h 298"/>
                <a:gd name="T104" fmla="*/ 207 w 318"/>
                <a:gd name="T105" fmla="*/ 6 h 298"/>
                <a:gd name="T106" fmla="*/ 208 w 318"/>
                <a:gd name="T107" fmla="*/ 9 h 298"/>
                <a:gd name="T108" fmla="*/ 208 w 318"/>
                <a:gd name="T109" fmla="*/ 18 h 298"/>
                <a:gd name="T110" fmla="*/ 208 w 318"/>
                <a:gd name="T111" fmla="*/ 1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8" h="298">
                  <a:moveTo>
                    <a:pt x="208" y="18"/>
                  </a:moveTo>
                  <a:lnTo>
                    <a:pt x="208" y="68"/>
                  </a:lnTo>
                  <a:lnTo>
                    <a:pt x="314" y="68"/>
                  </a:lnTo>
                  <a:lnTo>
                    <a:pt x="314" y="68"/>
                  </a:lnTo>
                  <a:lnTo>
                    <a:pt x="315" y="70"/>
                  </a:lnTo>
                  <a:lnTo>
                    <a:pt x="317" y="70"/>
                  </a:lnTo>
                  <a:lnTo>
                    <a:pt x="318" y="74"/>
                  </a:lnTo>
                  <a:lnTo>
                    <a:pt x="318" y="112"/>
                  </a:lnTo>
                  <a:lnTo>
                    <a:pt x="318" y="112"/>
                  </a:lnTo>
                  <a:lnTo>
                    <a:pt x="317" y="116"/>
                  </a:lnTo>
                  <a:lnTo>
                    <a:pt x="315" y="118"/>
                  </a:lnTo>
                  <a:lnTo>
                    <a:pt x="314" y="118"/>
                  </a:lnTo>
                  <a:lnTo>
                    <a:pt x="208" y="118"/>
                  </a:lnTo>
                  <a:lnTo>
                    <a:pt x="208" y="178"/>
                  </a:lnTo>
                  <a:lnTo>
                    <a:pt x="314" y="178"/>
                  </a:lnTo>
                  <a:lnTo>
                    <a:pt x="314" y="178"/>
                  </a:lnTo>
                  <a:lnTo>
                    <a:pt x="315" y="180"/>
                  </a:lnTo>
                  <a:lnTo>
                    <a:pt x="317" y="181"/>
                  </a:lnTo>
                  <a:lnTo>
                    <a:pt x="318" y="185"/>
                  </a:lnTo>
                  <a:lnTo>
                    <a:pt x="318" y="222"/>
                  </a:lnTo>
                  <a:lnTo>
                    <a:pt x="318" y="222"/>
                  </a:lnTo>
                  <a:lnTo>
                    <a:pt x="317" y="226"/>
                  </a:lnTo>
                  <a:lnTo>
                    <a:pt x="315" y="228"/>
                  </a:lnTo>
                  <a:lnTo>
                    <a:pt x="314" y="228"/>
                  </a:lnTo>
                  <a:lnTo>
                    <a:pt x="208" y="228"/>
                  </a:lnTo>
                  <a:lnTo>
                    <a:pt x="208" y="279"/>
                  </a:lnTo>
                  <a:lnTo>
                    <a:pt x="208" y="289"/>
                  </a:lnTo>
                  <a:lnTo>
                    <a:pt x="208" y="289"/>
                  </a:lnTo>
                  <a:lnTo>
                    <a:pt x="207" y="292"/>
                  </a:lnTo>
                  <a:lnTo>
                    <a:pt x="205" y="295"/>
                  </a:lnTo>
                  <a:lnTo>
                    <a:pt x="202" y="296"/>
                  </a:lnTo>
                  <a:lnTo>
                    <a:pt x="199" y="298"/>
                  </a:lnTo>
                  <a:lnTo>
                    <a:pt x="169" y="298"/>
                  </a:lnTo>
                  <a:lnTo>
                    <a:pt x="169" y="298"/>
                  </a:lnTo>
                  <a:lnTo>
                    <a:pt x="165" y="296"/>
                  </a:lnTo>
                  <a:lnTo>
                    <a:pt x="163" y="295"/>
                  </a:lnTo>
                  <a:lnTo>
                    <a:pt x="160" y="292"/>
                  </a:lnTo>
                  <a:lnTo>
                    <a:pt x="160" y="289"/>
                  </a:lnTo>
                  <a:lnTo>
                    <a:pt x="160" y="275"/>
                  </a:lnTo>
                  <a:lnTo>
                    <a:pt x="0" y="209"/>
                  </a:lnTo>
                  <a:lnTo>
                    <a:pt x="0" y="87"/>
                  </a:lnTo>
                  <a:lnTo>
                    <a:pt x="160" y="23"/>
                  </a:lnTo>
                  <a:lnTo>
                    <a:pt x="160" y="9"/>
                  </a:lnTo>
                  <a:lnTo>
                    <a:pt x="160" y="9"/>
                  </a:lnTo>
                  <a:lnTo>
                    <a:pt x="160" y="6"/>
                  </a:lnTo>
                  <a:lnTo>
                    <a:pt x="163" y="3"/>
                  </a:lnTo>
                  <a:lnTo>
                    <a:pt x="165" y="1"/>
                  </a:lnTo>
                  <a:lnTo>
                    <a:pt x="169" y="0"/>
                  </a:lnTo>
                  <a:lnTo>
                    <a:pt x="199" y="0"/>
                  </a:lnTo>
                  <a:lnTo>
                    <a:pt x="199" y="0"/>
                  </a:lnTo>
                  <a:lnTo>
                    <a:pt x="202" y="1"/>
                  </a:lnTo>
                  <a:lnTo>
                    <a:pt x="205" y="3"/>
                  </a:lnTo>
                  <a:lnTo>
                    <a:pt x="207" y="6"/>
                  </a:lnTo>
                  <a:lnTo>
                    <a:pt x="208" y="9"/>
                  </a:lnTo>
                  <a:lnTo>
                    <a:pt x="208" y="18"/>
                  </a:lnTo>
                  <a:lnTo>
                    <a:pt x="20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28" name="Grafika 27" descr="Sceneria podmiejska">
            <a:extLst>
              <a:ext uri="{FF2B5EF4-FFF2-40B4-BE49-F238E27FC236}">
                <a16:creationId xmlns:a16="http://schemas.microsoft.com/office/drawing/2014/main" id="{7C364247-5F5A-453E-888E-577DBEA2D590}"/>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069769" y="2685047"/>
            <a:ext cx="344445" cy="344445"/>
          </a:xfrm>
          <a:prstGeom prst="rect">
            <a:avLst/>
          </a:prstGeom>
        </p:spPr>
      </p:pic>
      <p:grpSp>
        <p:nvGrpSpPr>
          <p:cNvPr id="60" name="Grupa 59">
            <a:extLst>
              <a:ext uri="{FF2B5EF4-FFF2-40B4-BE49-F238E27FC236}">
                <a16:creationId xmlns:a16="http://schemas.microsoft.com/office/drawing/2014/main" id="{64B9DE7E-90AE-46B3-9F79-12AC578DEE46}"/>
              </a:ext>
            </a:extLst>
          </p:cNvPr>
          <p:cNvGrpSpPr/>
          <p:nvPr/>
        </p:nvGrpSpPr>
        <p:grpSpPr>
          <a:xfrm>
            <a:off x="6115270" y="3635425"/>
            <a:ext cx="187743" cy="319673"/>
            <a:chOff x="2874963" y="1827213"/>
            <a:chExt cx="773113" cy="1255713"/>
          </a:xfrm>
          <a:solidFill>
            <a:schemeClr val="bg1">
              <a:lumMod val="85000"/>
            </a:schemeClr>
          </a:solidFill>
        </p:grpSpPr>
        <p:sp>
          <p:nvSpPr>
            <p:cNvPr id="61" name="Freeform 6">
              <a:extLst>
                <a:ext uri="{FF2B5EF4-FFF2-40B4-BE49-F238E27FC236}">
                  <a16:creationId xmlns:a16="http://schemas.microsoft.com/office/drawing/2014/main" id="{7BD33DD0-E7C8-497D-BC14-BC6FE30A0867}"/>
                </a:ext>
              </a:extLst>
            </p:cNvPr>
            <p:cNvSpPr>
              <a:spLocks/>
            </p:cNvSpPr>
            <p:nvPr/>
          </p:nvSpPr>
          <p:spPr bwMode="auto">
            <a:xfrm>
              <a:off x="3021013" y="1971675"/>
              <a:ext cx="258763" cy="173038"/>
            </a:xfrm>
            <a:custGeom>
              <a:avLst/>
              <a:gdLst>
                <a:gd name="T0" fmla="*/ 5 w 655"/>
                <a:gd name="T1" fmla="*/ 372 h 436"/>
                <a:gd name="T2" fmla="*/ 0 w 655"/>
                <a:gd name="T3" fmla="*/ 388 h 436"/>
                <a:gd name="T4" fmla="*/ 3 w 655"/>
                <a:gd name="T5" fmla="*/ 406 h 436"/>
                <a:gd name="T6" fmla="*/ 11 w 655"/>
                <a:gd name="T7" fmla="*/ 420 h 436"/>
                <a:gd name="T8" fmla="*/ 25 w 655"/>
                <a:gd name="T9" fmla="*/ 431 h 436"/>
                <a:gd name="T10" fmla="*/ 35 w 655"/>
                <a:gd name="T11" fmla="*/ 435 h 436"/>
                <a:gd name="T12" fmla="*/ 45 w 655"/>
                <a:gd name="T13" fmla="*/ 436 h 436"/>
                <a:gd name="T14" fmla="*/ 56 w 655"/>
                <a:gd name="T15" fmla="*/ 434 h 436"/>
                <a:gd name="T16" fmla="*/ 67 w 655"/>
                <a:gd name="T17" fmla="*/ 430 h 436"/>
                <a:gd name="T18" fmla="*/ 77 w 655"/>
                <a:gd name="T19" fmla="*/ 422 h 436"/>
                <a:gd name="T20" fmla="*/ 84 w 655"/>
                <a:gd name="T21" fmla="*/ 412 h 436"/>
                <a:gd name="T22" fmla="*/ 104 w 655"/>
                <a:gd name="T23" fmla="*/ 377 h 436"/>
                <a:gd name="T24" fmla="*/ 150 w 655"/>
                <a:gd name="T25" fmla="*/ 310 h 436"/>
                <a:gd name="T26" fmla="*/ 203 w 655"/>
                <a:gd name="T27" fmla="*/ 251 h 436"/>
                <a:gd name="T28" fmla="*/ 265 w 655"/>
                <a:gd name="T29" fmla="*/ 200 h 436"/>
                <a:gd name="T30" fmla="*/ 333 w 655"/>
                <a:gd name="T31" fmla="*/ 157 h 436"/>
                <a:gd name="T32" fmla="*/ 407 w 655"/>
                <a:gd name="T33" fmla="*/ 125 h 436"/>
                <a:gd name="T34" fmla="*/ 485 w 655"/>
                <a:gd name="T35" fmla="*/ 102 h 436"/>
                <a:gd name="T36" fmla="*/ 525 w 655"/>
                <a:gd name="T37" fmla="*/ 94 h 436"/>
                <a:gd name="T38" fmla="*/ 567 w 655"/>
                <a:gd name="T39" fmla="*/ 89 h 436"/>
                <a:gd name="T40" fmla="*/ 611 w 655"/>
                <a:gd name="T41" fmla="*/ 88 h 436"/>
                <a:gd name="T42" fmla="*/ 619 w 655"/>
                <a:gd name="T43" fmla="*/ 87 h 436"/>
                <a:gd name="T44" fmla="*/ 635 w 655"/>
                <a:gd name="T45" fmla="*/ 81 h 436"/>
                <a:gd name="T46" fmla="*/ 646 w 655"/>
                <a:gd name="T47" fmla="*/ 68 h 436"/>
                <a:gd name="T48" fmla="*/ 654 w 655"/>
                <a:gd name="T49" fmla="*/ 53 h 436"/>
                <a:gd name="T50" fmla="*/ 655 w 655"/>
                <a:gd name="T51" fmla="*/ 44 h 436"/>
                <a:gd name="T52" fmla="*/ 651 w 655"/>
                <a:gd name="T53" fmla="*/ 26 h 436"/>
                <a:gd name="T54" fmla="*/ 641 w 655"/>
                <a:gd name="T55" fmla="*/ 13 h 436"/>
                <a:gd name="T56" fmla="*/ 628 w 655"/>
                <a:gd name="T57" fmla="*/ 3 h 436"/>
                <a:gd name="T58" fmla="*/ 611 w 655"/>
                <a:gd name="T59" fmla="*/ 0 h 436"/>
                <a:gd name="T60" fmla="*/ 611 w 655"/>
                <a:gd name="T61" fmla="*/ 0 h 436"/>
                <a:gd name="T62" fmla="*/ 561 w 655"/>
                <a:gd name="T63" fmla="*/ 2 h 436"/>
                <a:gd name="T64" fmla="*/ 513 w 655"/>
                <a:gd name="T65" fmla="*/ 6 h 436"/>
                <a:gd name="T66" fmla="*/ 466 w 655"/>
                <a:gd name="T67" fmla="*/ 15 h 436"/>
                <a:gd name="T68" fmla="*/ 420 w 655"/>
                <a:gd name="T69" fmla="*/ 27 h 436"/>
                <a:gd name="T70" fmla="*/ 376 w 655"/>
                <a:gd name="T71" fmla="*/ 42 h 436"/>
                <a:gd name="T72" fmla="*/ 333 w 655"/>
                <a:gd name="T73" fmla="*/ 60 h 436"/>
                <a:gd name="T74" fmla="*/ 291 w 655"/>
                <a:gd name="T75" fmla="*/ 79 h 436"/>
                <a:gd name="T76" fmla="*/ 251 w 655"/>
                <a:gd name="T77" fmla="*/ 103 h 436"/>
                <a:gd name="T78" fmla="*/ 213 w 655"/>
                <a:gd name="T79" fmla="*/ 129 h 436"/>
                <a:gd name="T80" fmla="*/ 177 w 655"/>
                <a:gd name="T81" fmla="*/ 157 h 436"/>
                <a:gd name="T82" fmla="*/ 142 w 655"/>
                <a:gd name="T83" fmla="*/ 188 h 436"/>
                <a:gd name="T84" fmla="*/ 110 w 655"/>
                <a:gd name="T85" fmla="*/ 220 h 436"/>
                <a:gd name="T86" fmla="*/ 81 w 655"/>
                <a:gd name="T87" fmla="*/ 256 h 436"/>
                <a:gd name="T88" fmla="*/ 52 w 655"/>
                <a:gd name="T89" fmla="*/ 293 h 436"/>
                <a:gd name="T90" fmla="*/ 27 w 655"/>
                <a:gd name="T91" fmla="*/ 331 h 436"/>
                <a:gd name="T92" fmla="*/ 5 w 655"/>
                <a:gd name="T93" fmla="*/ 37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5" h="436">
                  <a:moveTo>
                    <a:pt x="5" y="372"/>
                  </a:moveTo>
                  <a:lnTo>
                    <a:pt x="5" y="372"/>
                  </a:lnTo>
                  <a:lnTo>
                    <a:pt x="1" y="380"/>
                  </a:lnTo>
                  <a:lnTo>
                    <a:pt x="0" y="388"/>
                  </a:lnTo>
                  <a:lnTo>
                    <a:pt x="0" y="397"/>
                  </a:lnTo>
                  <a:lnTo>
                    <a:pt x="3" y="406"/>
                  </a:lnTo>
                  <a:lnTo>
                    <a:pt x="6" y="413"/>
                  </a:lnTo>
                  <a:lnTo>
                    <a:pt x="11" y="420"/>
                  </a:lnTo>
                  <a:lnTo>
                    <a:pt x="17" y="427"/>
                  </a:lnTo>
                  <a:lnTo>
                    <a:pt x="25" y="431"/>
                  </a:lnTo>
                  <a:lnTo>
                    <a:pt x="25" y="431"/>
                  </a:lnTo>
                  <a:lnTo>
                    <a:pt x="35" y="435"/>
                  </a:lnTo>
                  <a:lnTo>
                    <a:pt x="45" y="436"/>
                  </a:lnTo>
                  <a:lnTo>
                    <a:pt x="45" y="436"/>
                  </a:lnTo>
                  <a:lnTo>
                    <a:pt x="51" y="435"/>
                  </a:lnTo>
                  <a:lnTo>
                    <a:pt x="56" y="434"/>
                  </a:lnTo>
                  <a:lnTo>
                    <a:pt x="62" y="433"/>
                  </a:lnTo>
                  <a:lnTo>
                    <a:pt x="67" y="430"/>
                  </a:lnTo>
                  <a:lnTo>
                    <a:pt x="72" y="427"/>
                  </a:lnTo>
                  <a:lnTo>
                    <a:pt x="77" y="422"/>
                  </a:lnTo>
                  <a:lnTo>
                    <a:pt x="81" y="418"/>
                  </a:lnTo>
                  <a:lnTo>
                    <a:pt x="84" y="412"/>
                  </a:lnTo>
                  <a:lnTo>
                    <a:pt x="84" y="412"/>
                  </a:lnTo>
                  <a:lnTo>
                    <a:pt x="104" y="377"/>
                  </a:lnTo>
                  <a:lnTo>
                    <a:pt x="125" y="343"/>
                  </a:lnTo>
                  <a:lnTo>
                    <a:pt x="150" y="310"/>
                  </a:lnTo>
                  <a:lnTo>
                    <a:pt x="176" y="281"/>
                  </a:lnTo>
                  <a:lnTo>
                    <a:pt x="203" y="251"/>
                  </a:lnTo>
                  <a:lnTo>
                    <a:pt x="232" y="225"/>
                  </a:lnTo>
                  <a:lnTo>
                    <a:pt x="265" y="200"/>
                  </a:lnTo>
                  <a:lnTo>
                    <a:pt x="298" y="178"/>
                  </a:lnTo>
                  <a:lnTo>
                    <a:pt x="333" y="157"/>
                  </a:lnTo>
                  <a:lnTo>
                    <a:pt x="368" y="140"/>
                  </a:lnTo>
                  <a:lnTo>
                    <a:pt x="407" y="125"/>
                  </a:lnTo>
                  <a:lnTo>
                    <a:pt x="445" y="111"/>
                  </a:lnTo>
                  <a:lnTo>
                    <a:pt x="485" y="102"/>
                  </a:lnTo>
                  <a:lnTo>
                    <a:pt x="506" y="98"/>
                  </a:lnTo>
                  <a:lnTo>
                    <a:pt x="525" y="94"/>
                  </a:lnTo>
                  <a:lnTo>
                    <a:pt x="546" y="92"/>
                  </a:lnTo>
                  <a:lnTo>
                    <a:pt x="567" y="89"/>
                  </a:lnTo>
                  <a:lnTo>
                    <a:pt x="590" y="88"/>
                  </a:lnTo>
                  <a:lnTo>
                    <a:pt x="611" y="88"/>
                  </a:lnTo>
                  <a:lnTo>
                    <a:pt x="611" y="88"/>
                  </a:lnTo>
                  <a:lnTo>
                    <a:pt x="619" y="87"/>
                  </a:lnTo>
                  <a:lnTo>
                    <a:pt x="628" y="84"/>
                  </a:lnTo>
                  <a:lnTo>
                    <a:pt x="635" y="81"/>
                  </a:lnTo>
                  <a:lnTo>
                    <a:pt x="641" y="76"/>
                  </a:lnTo>
                  <a:lnTo>
                    <a:pt x="646" y="68"/>
                  </a:lnTo>
                  <a:lnTo>
                    <a:pt x="651" y="61"/>
                  </a:lnTo>
                  <a:lnTo>
                    <a:pt x="654" y="53"/>
                  </a:lnTo>
                  <a:lnTo>
                    <a:pt x="655" y="44"/>
                  </a:lnTo>
                  <a:lnTo>
                    <a:pt x="655" y="44"/>
                  </a:lnTo>
                  <a:lnTo>
                    <a:pt x="654" y="35"/>
                  </a:lnTo>
                  <a:lnTo>
                    <a:pt x="651" y="26"/>
                  </a:lnTo>
                  <a:lnTo>
                    <a:pt x="646" y="19"/>
                  </a:lnTo>
                  <a:lnTo>
                    <a:pt x="641" y="13"/>
                  </a:lnTo>
                  <a:lnTo>
                    <a:pt x="635" y="8"/>
                  </a:lnTo>
                  <a:lnTo>
                    <a:pt x="628" y="3"/>
                  </a:lnTo>
                  <a:lnTo>
                    <a:pt x="619" y="0"/>
                  </a:lnTo>
                  <a:lnTo>
                    <a:pt x="611" y="0"/>
                  </a:lnTo>
                  <a:lnTo>
                    <a:pt x="611" y="0"/>
                  </a:lnTo>
                  <a:lnTo>
                    <a:pt x="611" y="0"/>
                  </a:lnTo>
                  <a:lnTo>
                    <a:pt x="586" y="0"/>
                  </a:lnTo>
                  <a:lnTo>
                    <a:pt x="561" y="2"/>
                  </a:lnTo>
                  <a:lnTo>
                    <a:pt x="538" y="4"/>
                  </a:lnTo>
                  <a:lnTo>
                    <a:pt x="513" y="6"/>
                  </a:lnTo>
                  <a:lnTo>
                    <a:pt x="489" y="10"/>
                  </a:lnTo>
                  <a:lnTo>
                    <a:pt x="466" y="15"/>
                  </a:lnTo>
                  <a:lnTo>
                    <a:pt x="443" y="21"/>
                  </a:lnTo>
                  <a:lnTo>
                    <a:pt x="420" y="27"/>
                  </a:lnTo>
                  <a:lnTo>
                    <a:pt x="398" y="34"/>
                  </a:lnTo>
                  <a:lnTo>
                    <a:pt x="376" y="42"/>
                  </a:lnTo>
                  <a:lnTo>
                    <a:pt x="354" y="50"/>
                  </a:lnTo>
                  <a:lnTo>
                    <a:pt x="333" y="60"/>
                  </a:lnTo>
                  <a:lnTo>
                    <a:pt x="312" y="69"/>
                  </a:lnTo>
                  <a:lnTo>
                    <a:pt x="291" y="79"/>
                  </a:lnTo>
                  <a:lnTo>
                    <a:pt x="271" y="92"/>
                  </a:lnTo>
                  <a:lnTo>
                    <a:pt x="251" y="103"/>
                  </a:lnTo>
                  <a:lnTo>
                    <a:pt x="231" y="115"/>
                  </a:lnTo>
                  <a:lnTo>
                    <a:pt x="213" y="129"/>
                  </a:lnTo>
                  <a:lnTo>
                    <a:pt x="194" y="142"/>
                  </a:lnTo>
                  <a:lnTo>
                    <a:pt x="177" y="157"/>
                  </a:lnTo>
                  <a:lnTo>
                    <a:pt x="160" y="172"/>
                  </a:lnTo>
                  <a:lnTo>
                    <a:pt x="142" y="188"/>
                  </a:lnTo>
                  <a:lnTo>
                    <a:pt x="126" y="204"/>
                  </a:lnTo>
                  <a:lnTo>
                    <a:pt x="110" y="220"/>
                  </a:lnTo>
                  <a:lnTo>
                    <a:pt x="95" y="237"/>
                  </a:lnTo>
                  <a:lnTo>
                    <a:pt x="81" y="256"/>
                  </a:lnTo>
                  <a:lnTo>
                    <a:pt x="66" y="273"/>
                  </a:lnTo>
                  <a:lnTo>
                    <a:pt x="52" y="293"/>
                  </a:lnTo>
                  <a:lnTo>
                    <a:pt x="40" y="312"/>
                  </a:lnTo>
                  <a:lnTo>
                    <a:pt x="27" y="331"/>
                  </a:lnTo>
                  <a:lnTo>
                    <a:pt x="16" y="351"/>
                  </a:lnTo>
                  <a:lnTo>
                    <a:pt x="5" y="372"/>
                  </a:lnTo>
                  <a:lnTo>
                    <a:pt x="5" y="3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7">
              <a:extLst>
                <a:ext uri="{FF2B5EF4-FFF2-40B4-BE49-F238E27FC236}">
                  <a16:creationId xmlns:a16="http://schemas.microsoft.com/office/drawing/2014/main" id="{266FBACF-FC80-4754-82C3-0FB62E2C3003}"/>
                </a:ext>
              </a:extLst>
            </p:cNvPr>
            <p:cNvSpPr>
              <a:spLocks/>
            </p:cNvSpPr>
            <p:nvPr/>
          </p:nvSpPr>
          <p:spPr bwMode="auto">
            <a:xfrm>
              <a:off x="2874963" y="1827213"/>
              <a:ext cx="773113" cy="842963"/>
            </a:xfrm>
            <a:custGeom>
              <a:avLst/>
              <a:gdLst>
                <a:gd name="T0" fmla="*/ 535 w 1944"/>
                <a:gd name="T1" fmla="*/ 2088 h 2125"/>
                <a:gd name="T2" fmla="*/ 515 w 1944"/>
                <a:gd name="T3" fmla="*/ 1943 h 2125"/>
                <a:gd name="T4" fmla="*/ 466 w 1944"/>
                <a:gd name="T5" fmla="*/ 1803 h 2125"/>
                <a:gd name="T6" fmla="*/ 358 w 1944"/>
                <a:gd name="T7" fmla="*/ 1599 h 2125"/>
                <a:gd name="T8" fmla="*/ 243 w 1944"/>
                <a:gd name="T9" fmla="*/ 1395 h 2125"/>
                <a:gd name="T10" fmla="*/ 180 w 1944"/>
                <a:gd name="T11" fmla="*/ 1258 h 2125"/>
                <a:gd name="T12" fmla="*/ 136 w 1944"/>
                <a:gd name="T13" fmla="*/ 1116 h 2125"/>
                <a:gd name="T14" fmla="*/ 118 w 1944"/>
                <a:gd name="T15" fmla="*/ 970 h 2125"/>
                <a:gd name="T16" fmla="*/ 128 w 1944"/>
                <a:gd name="T17" fmla="*/ 840 h 2125"/>
                <a:gd name="T18" fmla="*/ 171 w 1944"/>
                <a:gd name="T19" fmla="*/ 677 h 2125"/>
                <a:gd name="T20" fmla="*/ 243 w 1944"/>
                <a:gd name="T21" fmla="*/ 529 h 2125"/>
                <a:gd name="T22" fmla="*/ 341 w 1944"/>
                <a:gd name="T23" fmla="*/ 398 h 2125"/>
                <a:gd name="T24" fmla="*/ 462 w 1944"/>
                <a:gd name="T25" fmla="*/ 289 h 2125"/>
                <a:gd name="T26" fmla="*/ 603 w 1944"/>
                <a:gd name="T27" fmla="*/ 204 h 2125"/>
                <a:gd name="T28" fmla="*/ 760 w 1944"/>
                <a:gd name="T29" fmla="*/ 146 h 2125"/>
                <a:gd name="T30" fmla="*/ 928 w 1944"/>
                <a:gd name="T31" fmla="*/ 121 h 2125"/>
                <a:gd name="T32" fmla="*/ 1059 w 1944"/>
                <a:gd name="T33" fmla="*/ 124 h 2125"/>
                <a:gd name="T34" fmla="*/ 1225 w 1944"/>
                <a:gd name="T35" fmla="*/ 158 h 2125"/>
                <a:gd name="T36" fmla="*/ 1377 w 1944"/>
                <a:gd name="T37" fmla="*/ 223 h 2125"/>
                <a:gd name="T38" fmla="*/ 1513 w 1944"/>
                <a:gd name="T39" fmla="*/ 314 h 2125"/>
                <a:gd name="T40" fmla="*/ 1629 w 1944"/>
                <a:gd name="T41" fmla="*/ 429 h 2125"/>
                <a:gd name="T42" fmla="*/ 1722 w 1944"/>
                <a:gd name="T43" fmla="*/ 565 h 2125"/>
                <a:gd name="T44" fmla="*/ 1786 w 1944"/>
                <a:gd name="T45" fmla="*/ 717 h 2125"/>
                <a:gd name="T46" fmla="*/ 1821 w 1944"/>
                <a:gd name="T47" fmla="*/ 882 h 2125"/>
                <a:gd name="T48" fmla="*/ 1825 w 1944"/>
                <a:gd name="T49" fmla="*/ 1007 h 2125"/>
                <a:gd name="T50" fmla="*/ 1800 w 1944"/>
                <a:gd name="T51" fmla="*/ 1152 h 2125"/>
                <a:gd name="T52" fmla="*/ 1749 w 1944"/>
                <a:gd name="T53" fmla="*/ 1293 h 2125"/>
                <a:gd name="T54" fmla="*/ 1663 w 1944"/>
                <a:gd name="T55" fmla="*/ 1464 h 2125"/>
                <a:gd name="T56" fmla="*/ 1548 w 1944"/>
                <a:gd name="T57" fmla="*/ 1667 h 2125"/>
                <a:gd name="T58" fmla="*/ 1464 w 1944"/>
                <a:gd name="T59" fmla="*/ 1838 h 2125"/>
                <a:gd name="T60" fmla="*/ 1421 w 1944"/>
                <a:gd name="T61" fmla="*/ 1978 h 2125"/>
                <a:gd name="T62" fmla="*/ 1408 w 1944"/>
                <a:gd name="T63" fmla="*/ 2125 h 2125"/>
                <a:gd name="T64" fmla="*/ 1528 w 1944"/>
                <a:gd name="T65" fmla="*/ 2060 h 2125"/>
                <a:gd name="T66" fmla="*/ 1552 w 1944"/>
                <a:gd name="T67" fmla="*/ 1943 h 2125"/>
                <a:gd name="T68" fmla="*/ 1602 w 1944"/>
                <a:gd name="T69" fmla="*/ 1820 h 2125"/>
                <a:gd name="T70" fmla="*/ 1728 w 1944"/>
                <a:gd name="T71" fmla="*/ 1592 h 2125"/>
                <a:gd name="T72" fmla="*/ 1825 w 1944"/>
                <a:gd name="T73" fmla="*/ 1415 h 2125"/>
                <a:gd name="T74" fmla="*/ 1890 w 1944"/>
                <a:gd name="T75" fmla="*/ 1263 h 2125"/>
                <a:gd name="T76" fmla="*/ 1933 w 1944"/>
                <a:gd name="T77" fmla="*/ 1100 h 2125"/>
                <a:gd name="T78" fmla="*/ 1944 w 1944"/>
                <a:gd name="T79" fmla="*/ 970 h 2125"/>
                <a:gd name="T80" fmla="*/ 1925 w 1944"/>
                <a:gd name="T81" fmla="*/ 774 h 2125"/>
                <a:gd name="T82" fmla="*/ 1868 w 1944"/>
                <a:gd name="T83" fmla="*/ 592 h 2125"/>
                <a:gd name="T84" fmla="*/ 1778 w 1944"/>
                <a:gd name="T85" fmla="*/ 428 h 2125"/>
                <a:gd name="T86" fmla="*/ 1659 w 1944"/>
                <a:gd name="T87" fmla="*/ 284 h 2125"/>
                <a:gd name="T88" fmla="*/ 1514 w 1944"/>
                <a:gd name="T89" fmla="*/ 166 h 2125"/>
                <a:gd name="T90" fmla="*/ 1350 w 1944"/>
                <a:gd name="T91" fmla="*/ 77 h 2125"/>
                <a:gd name="T92" fmla="*/ 1167 w 1944"/>
                <a:gd name="T93" fmla="*/ 20 h 2125"/>
                <a:gd name="T94" fmla="*/ 972 w 1944"/>
                <a:gd name="T95" fmla="*/ 0 h 2125"/>
                <a:gd name="T96" fmla="*/ 824 w 1944"/>
                <a:gd name="T97" fmla="*/ 11 h 2125"/>
                <a:gd name="T98" fmla="*/ 638 w 1944"/>
                <a:gd name="T99" fmla="*/ 60 h 2125"/>
                <a:gd name="T100" fmla="*/ 468 w 1944"/>
                <a:gd name="T101" fmla="*/ 141 h 2125"/>
                <a:gd name="T102" fmla="*/ 318 w 1944"/>
                <a:gd name="T103" fmla="*/ 252 h 2125"/>
                <a:gd name="T104" fmla="*/ 194 w 1944"/>
                <a:gd name="T105" fmla="*/ 390 h 2125"/>
                <a:gd name="T106" fmla="*/ 96 w 1944"/>
                <a:gd name="T107" fmla="*/ 549 h 2125"/>
                <a:gd name="T108" fmla="*/ 31 w 1944"/>
                <a:gd name="T109" fmla="*/ 728 h 2125"/>
                <a:gd name="T110" fmla="*/ 1 w 1944"/>
                <a:gd name="T111" fmla="*/ 920 h 2125"/>
                <a:gd name="T112" fmla="*/ 5 w 1944"/>
                <a:gd name="T113" fmla="*/ 1058 h 2125"/>
                <a:gd name="T114" fmla="*/ 40 w 1944"/>
                <a:gd name="T115" fmla="*/ 1223 h 2125"/>
                <a:gd name="T116" fmla="*/ 102 w 1944"/>
                <a:gd name="T117" fmla="*/ 1378 h 2125"/>
                <a:gd name="T118" fmla="*/ 216 w 1944"/>
                <a:gd name="T119" fmla="*/ 1592 h 2125"/>
                <a:gd name="T120" fmla="*/ 326 w 1944"/>
                <a:gd name="T121" fmla="*/ 1788 h 2125"/>
                <a:gd name="T122" fmla="*/ 381 w 1944"/>
                <a:gd name="T123" fmla="*/ 1913 h 2125"/>
                <a:gd name="T124" fmla="*/ 412 w 1944"/>
                <a:gd name="T125" fmla="*/ 2030 h 2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4" h="2125">
                  <a:moveTo>
                    <a:pt x="416" y="2125"/>
                  </a:moveTo>
                  <a:lnTo>
                    <a:pt x="535" y="2125"/>
                  </a:lnTo>
                  <a:lnTo>
                    <a:pt x="535" y="2088"/>
                  </a:lnTo>
                  <a:lnTo>
                    <a:pt x="535" y="2088"/>
                  </a:lnTo>
                  <a:lnTo>
                    <a:pt x="533" y="2051"/>
                  </a:lnTo>
                  <a:lnTo>
                    <a:pt x="530" y="2014"/>
                  </a:lnTo>
                  <a:lnTo>
                    <a:pt x="524" y="1978"/>
                  </a:lnTo>
                  <a:lnTo>
                    <a:pt x="515" y="1943"/>
                  </a:lnTo>
                  <a:lnTo>
                    <a:pt x="505" y="1907"/>
                  </a:lnTo>
                  <a:lnTo>
                    <a:pt x="494" y="1872"/>
                  </a:lnTo>
                  <a:lnTo>
                    <a:pt x="480" y="1838"/>
                  </a:lnTo>
                  <a:lnTo>
                    <a:pt x="466" y="1803"/>
                  </a:lnTo>
                  <a:lnTo>
                    <a:pt x="449" y="1768"/>
                  </a:lnTo>
                  <a:lnTo>
                    <a:pt x="432" y="1734"/>
                  </a:lnTo>
                  <a:lnTo>
                    <a:pt x="396" y="1667"/>
                  </a:lnTo>
                  <a:lnTo>
                    <a:pt x="358" y="1599"/>
                  </a:lnTo>
                  <a:lnTo>
                    <a:pt x="318" y="1531"/>
                  </a:lnTo>
                  <a:lnTo>
                    <a:pt x="318" y="1531"/>
                  </a:lnTo>
                  <a:lnTo>
                    <a:pt x="280" y="1464"/>
                  </a:lnTo>
                  <a:lnTo>
                    <a:pt x="243" y="1395"/>
                  </a:lnTo>
                  <a:lnTo>
                    <a:pt x="226" y="1362"/>
                  </a:lnTo>
                  <a:lnTo>
                    <a:pt x="210" y="1327"/>
                  </a:lnTo>
                  <a:lnTo>
                    <a:pt x="194" y="1293"/>
                  </a:lnTo>
                  <a:lnTo>
                    <a:pt x="180" y="1258"/>
                  </a:lnTo>
                  <a:lnTo>
                    <a:pt x="167" y="1222"/>
                  </a:lnTo>
                  <a:lnTo>
                    <a:pt x="154" y="1188"/>
                  </a:lnTo>
                  <a:lnTo>
                    <a:pt x="144" y="1152"/>
                  </a:lnTo>
                  <a:lnTo>
                    <a:pt x="136" y="1116"/>
                  </a:lnTo>
                  <a:lnTo>
                    <a:pt x="128" y="1080"/>
                  </a:lnTo>
                  <a:lnTo>
                    <a:pt x="123" y="1043"/>
                  </a:lnTo>
                  <a:lnTo>
                    <a:pt x="120" y="1007"/>
                  </a:lnTo>
                  <a:lnTo>
                    <a:pt x="118" y="970"/>
                  </a:lnTo>
                  <a:lnTo>
                    <a:pt x="118" y="970"/>
                  </a:lnTo>
                  <a:lnTo>
                    <a:pt x="120" y="926"/>
                  </a:lnTo>
                  <a:lnTo>
                    <a:pt x="123" y="882"/>
                  </a:lnTo>
                  <a:lnTo>
                    <a:pt x="128" y="840"/>
                  </a:lnTo>
                  <a:lnTo>
                    <a:pt x="136" y="798"/>
                  </a:lnTo>
                  <a:lnTo>
                    <a:pt x="146" y="758"/>
                  </a:lnTo>
                  <a:lnTo>
                    <a:pt x="158" y="717"/>
                  </a:lnTo>
                  <a:lnTo>
                    <a:pt x="171" y="677"/>
                  </a:lnTo>
                  <a:lnTo>
                    <a:pt x="186" y="639"/>
                  </a:lnTo>
                  <a:lnTo>
                    <a:pt x="204" y="602"/>
                  </a:lnTo>
                  <a:lnTo>
                    <a:pt x="222" y="565"/>
                  </a:lnTo>
                  <a:lnTo>
                    <a:pt x="243" y="529"/>
                  </a:lnTo>
                  <a:lnTo>
                    <a:pt x="265" y="495"/>
                  </a:lnTo>
                  <a:lnTo>
                    <a:pt x="289" y="461"/>
                  </a:lnTo>
                  <a:lnTo>
                    <a:pt x="315" y="429"/>
                  </a:lnTo>
                  <a:lnTo>
                    <a:pt x="341" y="398"/>
                  </a:lnTo>
                  <a:lnTo>
                    <a:pt x="369" y="369"/>
                  </a:lnTo>
                  <a:lnTo>
                    <a:pt x="399" y="341"/>
                  </a:lnTo>
                  <a:lnTo>
                    <a:pt x="430" y="314"/>
                  </a:lnTo>
                  <a:lnTo>
                    <a:pt x="462" y="289"/>
                  </a:lnTo>
                  <a:lnTo>
                    <a:pt x="495" y="265"/>
                  </a:lnTo>
                  <a:lnTo>
                    <a:pt x="530" y="244"/>
                  </a:lnTo>
                  <a:lnTo>
                    <a:pt x="566" y="223"/>
                  </a:lnTo>
                  <a:lnTo>
                    <a:pt x="603" y="204"/>
                  </a:lnTo>
                  <a:lnTo>
                    <a:pt x="641" y="187"/>
                  </a:lnTo>
                  <a:lnTo>
                    <a:pt x="679" y="172"/>
                  </a:lnTo>
                  <a:lnTo>
                    <a:pt x="719" y="158"/>
                  </a:lnTo>
                  <a:lnTo>
                    <a:pt x="760" y="146"/>
                  </a:lnTo>
                  <a:lnTo>
                    <a:pt x="800" y="137"/>
                  </a:lnTo>
                  <a:lnTo>
                    <a:pt x="842" y="130"/>
                  </a:lnTo>
                  <a:lnTo>
                    <a:pt x="884" y="124"/>
                  </a:lnTo>
                  <a:lnTo>
                    <a:pt x="928" y="121"/>
                  </a:lnTo>
                  <a:lnTo>
                    <a:pt x="972" y="120"/>
                  </a:lnTo>
                  <a:lnTo>
                    <a:pt x="972" y="120"/>
                  </a:lnTo>
                  <a:lnTo>
                    <a:pt x="1015" y="121"/>
                  </a:lnTo>
                  <a:lnTo>
                    <a:pt x="1059" y="124"/>
                  </a:lnTo>
                  <a:lnTo>
                    <a:pt x="1102" y="130"/>
                  </a:lnTo>
                  <a:lnTo>
                    <a:pt x="1144" y="137"/>
                  </a:lnTo>
                  <a:lnTo>
                    <a:pt x="1185" y="146"/>
                  </a:lnTo>
                  <a:lnTo>
                    <a:pt x="1225" y="158"/>
                  </a:lnTo>
                  <a:lnTo>
                    <a:pt x="1265" y="172"/>
                  </a:lnTo>
                  <a:lnTo>
                    <a:pt x="1303" y="187"/>
                  </a:lnTo>
                  <a:lnTo>
                    <a:pt x="1341" y="204"/>
                  </a:lnTo>
                  <a:lnTo>
                    <a:pt x="1377" y="223"/>
                  </a:lnTo>
                  <a:lnTo>
                    <a:pt x="1413" y="244"/>
                  </a:lnTo>
                  <a:lnTo>
                    <a:pt x="1448" y="265"/>
                  </a:lnTo>
                  <a:lnTo>
                    <a:pt x="1481" y="289"/>
                  </a:lnTo>
                  <a:lnTo>
                    <a:pt x="1513" y="314"/>
                  </a:lnTo>
                  <a:lnTo>
                    <a:pt x="1544" y="341"/>
                  </a:lnTo>
                  <a:lnTo>
                    <a:pt x="1574" y="369"/>
                  </a:lnTo>
                  <a:lnTo>
                    <a:pt x="1602" y="398"/>
                  </a:lnTo>
                  <a:lnTo>
                    <a:pt x="1629" y="429"/>
                  </a:lnTo>
                  <a:lnTo>
                    <a:pt x="1655" y="461"/>
                  </a:lnTo>
                  <a:lnTo>
                    <a:pt x="1679" y="495"/>
                  </a:lnTo>
                  <a:lnTo>
                    <a:pt x="1701" y="529"/>
                  </a:lnTo>
                  <a:lnTo>
                    <a:pt x="1722" y="565"/>
                  </a:lnTo>
                  <a:lnTo>
                    <a:pt x="1741" y="602"/>
                  </a:lnTo>
                  <a:lnTo>
                    <a:pt x="1758" y="639"/>
                  </a:lnTo>
                  <a:lnTo>
                    <a:pt x="1773" y="677"/>
                  </a:lnTo>
                  <a:lnTo>
                    <a:pt x="1786" y="717"/>
                  </a:lnTo>
                  <a:lnTo>
                    <a:pt x="1797" y="758"/>
                  </a:lnTo>
                  <a:lnTo>
                    <a:pt x="1807" y="798"/>
                  </a:lnTo>
                  <a:lnTo>
                    <a:pt x="1815" y="840"/>
                  </a:lnTo>
                  <a:lnTo>
                    <a:pt x="1821" y="882"/>
                  </a:lnTo>
                  <a:lnTo>
                    <a:pt x="1825" y="926"/>
                  </a:lnTo>
                  <a:lnTo>
                    <a:pt x="1826" y="970"/>
                  </a:lnTo>
                  <a:lnTo>
                    <a:pt x="1826" y="970"/>
                  </a:lnTo>
                  <a:lnTo>
                    <a:pt x="1825" y="1007"/>
                  </a:lnTo>
                  <a:lnTo>
                    <a:pt x="1821" y="1043"/>
                  </a:lnTo>
                  <a:lnTo>
                    <a:pt x="1816" y="1080"/>
                  </a:lnTo>
                  <a:lnTo>
                    <a:pt x="1809" y="1116"/>
                  </a:lnTo>
                  <a:lnTo>
                    <a:pt x="1800" y="1152"/>
                  </a:lnTo>
                  <a:lnTo>
                    <a:pt x="1790" y="1188"/>
                  </a:lnTo>
                  <a:lnTo>
                    <a:pt x="1778" y="1222"/>
                  </a:lnTo>
                  <a:lnTo>
                    <a:pt x="1764" y="1258"/>
                  </a:lnTo>
                  <a:lnTo>
                    <a:pt x="1749" y="1293"/>
                  </a:lnTo>
                  <a:lnTo>
                    <a:pt x="1734" y="1327"/>
                  </a:lnTo>
                  <a:lnTo>
                    <a:pt x="1717" y="1362"/>
                  </a:lnTo>
                  <a:lnTo>
                    <a:pt x="1700" y="1395"/>
                  </a:lnTo>
                  <a:lnTo>
                    <a:pt x="1663" y="1464"/>
                  </a:lnTo>
                  <a:lnTo>
                    <a:pt x="1624" y="1531"/>
                  </a:lnTo>
                  <a:lnTo>
                    <a:pt x="1624" y="1531"/>
                  </a:lnTo>
                  <a:lnTo>
                    <a:pt x="1586" y="1599"/>
                  </a:lnTo>
                  <a:lnTo>
                    <a:pt x="1548" y="1667"/>
                  </a:lnTo>
                  <a:lnTo>
                    <a:pt x="1512" y="1734"/>
                  </a:lnTo>
                  <a:lnTo>
                    <a:pt x="1495" y="1768"/>
                  </a:lnTo>
                  <a:lnTo>
                    <a:pt x="1479" y="1803"/>
                  </a:lnTo>
                  <a:lnTo>
                    <a:pt x="1464" y="1838"/>
                  </a:lnTo>
                  <a:lnTo>
                    <a:pt x="1450" y="1872"/>
                  </a:lnTo>
                  <a:lnTo>
                    <a:pt x="1439" y="1907"/>
                  </a:lnTo>
                  <a:lnTo>
                    <a:pt x="1428" y="1943"/>
                  </a:lnTo>
                  <a:lnTo>
                    <a:pt x="1421" y="1978"/>
                  </a:lnTo>
                  <a:lnTo>
                    <a:pt x="1414" y="2014"/>
                  </a:lnTo>
                  <a:lnTo>
                    <a:pt x="1409" y="2051"/>
                  </a:lnTo>
                  <a:lnTo>
                    <a:pt x="1408" y="2088"/>
                  </a:lnTo>
                  <a:lnTo>
                    <a:pt x="1408" y="2125"/>
                  </a:lnTo>
                  <a:lnTo>
                    <a:pt x="1528" y="2125"/>
                  </a:lnTo>
                  <a:lnTo>
                    <a:pt x="1528" y="2088"/>
                  </a:lnTo>
                  <a:lnTo>
                    <a:pt x="1528" y="2088"/>
                  </a:lnTo>
                  <a:lnTo>
                    <a:pt x="1528" y="2060"/>
                  </a:lnTo>
                  <a:lnTo>
                    <a:pt x="1532" y="2030"/>
                  </a:lnTo>
                  <a:lnTo>
                    <a:pt x="1537" y="2002"/>
                  </a:lnTo>
                  <a:lnTo>
                    <a:pt x="1543" y="1972"/>
                  </a:lnTo>
                  <a:lnTo>
                    <a:pt x="1552" y="1943"/>
                  </a:lnTo>
                  <a:lnTo>
                    <a:pt x="1563" y="1913"/>
                  </a:lnTo>
                  <a:lnTo>
                    <a:pt x="1574" y="1882"/>
                  </a:lnTo>
                  <a:lnTo>
                    <a:pt x="1587" y="1851"/>
                  </a:lnTo>
                  <a:lnTo>
                    <a:pt x="1602" y="1820"/>
                  </a:lnTo>
                  <a:lnTo>
                    <a:pt x="1618" y="1788"/>
                  </a:lnTo>
                  <a:lnTo>
                    <a:pt x="1652" y="1724"/>
                  </a:lnTo>
                  <a:lnTo>
                    <a:pt x="1689" y="1658"/>
                  </a:lnTo>
                  <a:lnTo>
                    <a:pt x="1728" y="1592"/>
                  </a:lnTo>
                  <a:lnTo>
                    <a:pt x="1728" y="1592"/>
                  </a:lnTo>
                  <a:lnTo>
                    <a:pt x="1767" y="1522"/>
                  </a:lnTo>
                  <a:lnTo>
                    <a:pt x="1806" y="1451"/>
                  </a:lnTo>
                  <a:lnTo>
                    <a:pt x="1825" y="1415"/>
                  </a:lnTo>
                  <a:lnTo>
                    <a:pt x="1842" y="1378"/>
                  </a:lnTo>
                  <a:lnTo>
                    <a:pt x="1859" y="1340"/>
                  </a:lnTo>
                  <a:lnTo>
                    <a:pt x="1875" y="1301"/>
                  </a:lnTo>
                  <a:lnTo>
                    <a:pt x="1890" y="1263"/>
                  </a:lnTo>
                  <a:lnTo>
                    <a:pt x="1902" y="1223"/>
                  </a:lnTo>
                  <a:lnTo>
                    <a:pt x="1915" y="1183"/>
                  </a:lnTo>
                  <a:lnTo>
                    <a:pt x="1925" y="1142"/>
                  </a:lnTo>
                  <a:lnTo>
                    <a:pt x="1933" y="1100"/>
                  </a:lnTo>
                  <a:lnTo>
                    <a:pt x="1939" y="1058"/>
                  </a:lnTo>
                  <a:lnTo>
                    <a:pt x="1943" y="1013"/>
                  </a:lnTo>
                  <a:lnTo>
                    <a:pt x="1944" y="970"/>
                  </a:lnTo>
                  <a:lnTo>
                    <a:pt x="1944" y="970"/>
                  </a:lnTo>
                  <a:lnTo>
                    <a:pt x="1943" y="920"/>
                  </a:lnTo>
                  <a:lnTo>
                    <a:pt x="1939" y="870"/>
                  </a:lnTo>
                  <a:lnTo>
                    <a:pt x="1933" y="822"/>
                  </a:lnTo>
                  <a:lnTo>
                    <a:pt x="1925" y="774"/>
                  </a:lnTo>
                  <a:lnTo>
                    <a:pt x="1914" y="728"/>
                  </a:lnTo>
                  <a:lnTo>
                    <a:pt x="1900" y="681"/>
                  </a:lnTo>
                  <a:lnTo>
                    <a:pt x="1885" y="637"/>
                  </a:lnTo>
                  <a:lnTo>
                    <a:pt x="1868" y="592"/>
                  </a:lnTo>
                  <a:lnTo>
                    <a:pt x="1848" y="549"/>
                  </a:lnTo>
                  <a:lnTo>
                    <a:pt x="1826" y="508"/>
                  </a:lnTo>
                  <a:lnTo>
                    <a:pt x="1802" y="467"/>
                  </a:lnTo>
                  <a:lnTo>
                    <a:pt x="1778" y="428"/>
                  </a:lnTo>
                  <a:lnTo>
                    <a:pt x="1750" y="390"/>
                  </a:lnTo>
                  <a:lnTo>
                    <a:pt x="1722" y="354"/>
                  </a:lnTo>
                  <a:lnTo>
                    <a:pt x="1691" y="318"/>
                  </a:lnTo>
                  <a:lnTo>
                    <a:pt x="1659" y="284"/>
                  </a:lnTo>
                  <a:lnTo>
                    <a:pt x="1624" y="252"/>
                  </a:lnTo>
                  <a:lnTo>
                    <a:pt x="1590" y="221"/>
                  </a:lnTo>
                  <a:lnTo>
                    <a:pt x="1553" y="193"/>
                  </a:lnTo>
                  <a:lnTo>
                    <a:pt x="1514" y="166"/>
                  </a:lnTo>
                  <a:lnTo>
                    <a:pt x="1475" y="141"/>
                  </a:lnTo>
                  <a:lnTo>
                    <a:pt x="1434" y="118"/>
                  </a:lnTo>
                  <a:lnTo>
                    <a:pt x="1392" y="97"/>
                  </a:lnTo>
                  <a:lnTo>
                    <a:pt x="1350" y="77"/>
                  </a:lnTo>
                  <a:lnTo>
                    <a:pt x="1306" y="60"/>
                  </a:lnTo>
                  <a:lnTo>
                    <a:pt x="1260" y="45"/>
                  </a:lnTo>
                  <a:lnTo>
                    <a:pt x="1214" y="31"/>
                  </a:lnTo>
                  <a:lnTo>
                    <a:pt x="1167" y="20"/>
                  </a:lnTo>
                  <a:lnTo>
                    <a:pt x="1119" y="11"/>
                  </a:lnTo>
                  <a:lnTo>
                    <a:pt x="1071" y="5"/>
                  </a:lnTo>
                  <a:lnTo>
                    <a:pt x="1021" y="2"/>
                  </a:lnTo>
                  <a:lnTo>
                    <a:pt x="972" y="0"/>
                  </a:lnTo>
                  <a:lnTo>
                    <a:pt x="972" y="0"/>
                  </a:lnTo>
                  <a:lnTo>
                    <a:pt x="921" y="2"/>
                  </a:lnTo>
                  <a:lnTo>
                    <a:pt x="873" y="5"/>
                  </a:lnTo>
                  <a:lnTo>
                    <a:pt x="824" y="11"/>
                  </a:lnTo>
                  <a:lnTo>
                    <a:pt x="777" y="20"/>
                  </a:lnTo>
                  <a:lnTo>
                    <a:pt x="730" y="31"/>
                  </a:lnTo>
                  <a:lnTo>
                    <a:pt x="683" y="45"/>
                  </a:lnTo>
                  <a:lnTo>
                    <a:pt x="638" y="60"/>
                  </a:lnTo>
                  <a:lnTo>
                    <a:pt x="594" y="77"/>
                  </a:lnTo>
                  <a:lnTo>
                    <a:pt x="551" y="97"/>
                  </a:lnTo>
                  <a:lnTo>
                    <a:pt x="509" y="118"/>
                  </a:lnTo>
                  <a:lnTo>
                    <a:pt x="468" y="141"/>
                  </a:lnTo>
                  <a:lnTo>
                    <a:pt x="430" y="166"/>
                  </a:lnTo>
                  <a:lnTo>
                    <a:pt x="391" y="193"/>
                  </a:lnTo>
                  <a:lnTo>
                    <a:pt x="354" y="221"/>
                  </a:lnTo>
                  <a:lnTo>
                    <a:pt x="318" y="252"/>
                  </a:lnTo>
                  <a:lnTo>
                    <a:pt x="285" y="284"/>
                  </a:lnTo>
                  <a:lnTo>
                    <a:pt x="253" y="318"/>
                  </a:lnTo>
                  <a:lnTo>
                    <a:pt x="222" y="354"/>
                  </a:lnTo>
                  <a:lnTo>
                    <a:pt x="194" y="390"/>
                  </a:lnTo>
                  <a:lnTo>
                    <a:pt x="167" y="428"/>
                  </a:lnTo>
                  <a:lnTo>
                    <a:pt x="141" y="467"/>
                  </a:lnTo>
                  <a:lnTo>
                    <a:pt x="117" y="508"/>
                  </a:lnTo>
                  <a:lnTo>
                    <a:pt x="96" y="549"/>
                  </a:lnTo>
                  <a:lnTo>
                    <a:pt x="76" y="592"/>
                  </a:lnTo>
                  <a:lnTo>
                    <a:pt x="59" y="637"/>
                  </a:lnTo>
                  <a:lnTo>
                    <a:pt x="43" y="681"/>
                  </a:lnTo>
                  <a:lnTo>
                    <a:pt x="31" y="728"/>
                  </a:lnTo>
                  <a:lnTo>
                    <a:pt x="19" y="774"/>
                  </a:lnTo>
                  <a:lnTo>
                    <a:pt x="11" y="822"/>
                  </a:lnTo>
                  <a:lnTo>
                    <a:pt x="5" y="870"/>
                  </a:lnTo>
                  <a:lnTo>
                    <a:pt x="1" y="920"/>
                  </a:lnTo>
                  <a:lnTo>
                    <a:pt x="0" y="970"/>
                  </a:lnTo>
                  <a:lnTo>
                    <a:pt x="0" y="970"/>
                  </a:lnTo>
                  <a:lnTo>
                    <a:pt x="1" y="1013"/>
                  </a:lnTo>
                  <a:lnTo>
                    <a:pt x="5" y="1058"/>
                  </a:lnTo>
                  <a:lnTo>
                    <a:pt x="11" y="1100"/>
                  </a:lnTo>
                  <a:lnTo>
                    <a:pt x="19" y="1142"/>
                  </a:lnTo>
                  <a:lnTo>
                    <a:pt x="29" y="1183"/>
                  </a:lnTo>
                  <a:lnTo>
                    <a:pt x="40" y="1223"/>
                  </a:lnTo>
                  <a:lnTo>
                    <a:pt x="54" y="1263"/>
                  </a:lnTo>
                  <a:lnTo>
                    <a:pt x="69" y="1301"/>
                  </a:lnTo>
                  <a:lnTo>
                    <a:pt x="85" y="1340"/>
                  </a:lnTo>
                  <a:lnTo>
                    <a:pt x="102" y="1378"/>
                  </a:lnTo>
                  <a:lnTo>
                    <a:pt x="120" y="1415"/>
                  </a:lnTo>
                  <a:lnTo>
                    <a:pt x="138" y="1451"/>
                  </a:lnTo>
                  <a:lnTo>
                    <a:pt x="176" y="1522"/>
                  </a:lnTo>
                  <a:lnTo>
                    <a:pt x="216" y="1592"/>
                  </a:lnTo>
                  <a:lnTo>
                    <a:pt x="216" y="1592"/>
                  </a:lnTo>
                  <a:lnTo>
                    <a:pt x="255" y="1658"/>
                  </a:lnTo>
                  <a:lnTo>
                    <a:pt x="293" y="1724"/>
                  </a:lnTo>
                  <a:lnTo>
                    <a:pt x="326" y="1788"/>
                  </a:lnTo>
                  <a:lnTo>
                    <a:pt x="342" y="1820"/>
                  </a:lnTo>
                  <a:lnTo>
                    <a:pt x="357" y="1851"/>
                  </a:lnTo>
                  <a:lnTo>
                    <a:pt x="369" y="1882"/>
                  </a:lnTo>
                  <a:lnTo>
                    <a:pt x="381" y="1913"/>
                  </a:lnTo>
                  <a:lnTo>
                    <a:pt x="391" y="1943"/>
                  </a:lnTo>
                  <a:lnTo>
                    <a:pt x="400" y="1972"/>
                  </a:lnTo>
                  <a:lnTo>
                    <a:pt x="407" y="2002"/>
                  </a:lnTo>
                  <a:lnTo>
                    <a:pt x="412" y="2030"/>
                  </a:lnTo>
                  <a:lnTo>
                    <a:pt x="415" y="2060"/>
                  </a:lnTo>
                  <a:lnTo>
                    <a:pt x="416" y="2088"/>
                  </a:lnTo>
                  <a:lnTo>
                    <a:pt x="416" y="2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8">
              <a:extLst>
                <a:ext uri="{FF2B5EF4-FFF2-40B4-BE49-F238E27FC236}">
                  <a16:creationId xmlns:a16="http://schemas.microsoft.com/office/drawing/2014/main" id="{0F82EE5F-6015-4962-84AE-3FC474AD4412}"/>
                </a:ext>
              </a:extLst>
            </p:cNvPr>
            <p:cNvSpPr>
              <a:spLocks/>
            </p:cNvSpPr>
            <p:nvPr/>
          </p:nvSpPr>
          <p:spPr bwMode="auto">
            <a:xfrm>
              <a:off x="3179763" y="3024188"/>
              <a:ext cx="166688" cy="58738"/>
            </a:xfrm>
            <a:custGeom>
              <a:avLst/>
              <a:gdLst>
                <a:gd name="T0" fmla="*/ 2 w 418"/>
                <a:gd name="T1" fmla="*/ 0 h 150"/>
                <a:gd name="T2" fmla="*/ 2 w 418"/>
                <a:gd name="T3" fmla="*/ 0 h 150"/>
                <a:gd name="T4" fmla="*/ 0 w 418"/>
                <a:gd name="T5" fmla="*/ 2 h 150"/>
                <a:gd name="T6" fmla="*/ 0 w 418"/>
                <a:gd name="T7" fmla="*/ 3 h 150"/>
                <a:gd name="T8" fmla="*/ 0 w 418"/>
                <a:gd name="T9" fmla="*/ 8 h 150"/>
                <a:gd name="T10" fmla="*/ 2 w 418"/>
                <a:gd name="T11" fmla="*/ 15 h 150"/>
                <a:gd name="T12" fmla="*/ 9 w 418"/>
                <a:gd name="T13" fmla="*/ 24 h 150"/>
                <a:gd name="T14" fmla="*/ 16 w 418"/>
                <a:gd name="T15" fmla="*/ 35 h 150"/>
                <a:gd name="T16" fmla="*/ 26 w 418"/>
                <a:gd name="T17" fmla="*/ 49 h 150"/>
                <a:gd name="T18" fmla="*/ 37 w 418"/>
                <a:gd name="T19" fmla="*/ 62 h 150"/>
                <a:gd name="T20" fmla="*/ 52 w 418"/>
                <a:gd name="T21" fmla="*/ 76 h 150"/>
                <a:gd name="T22" fmla="*/ 67 w 418"/>
                <a:gd name="T23" fmla="*/ 89 h 150"/>
                <a:gd name="T24" fmla="*/ 84 w 418"/>
                <a:gd name="T25" fmla="*/ 103 h 150"/>
                <a:gd name="T26" fmla="*/ 103 w 418"/>
                <a:gd name="T27" fmla="*/ 115 h 150"/>
                <a:gd name="T28" fmla="*/ 121 w 418"/>
                <a:gd name="T29" fmla="*/ 126 h 150"/>
                <a:gd name="T30" fmla="*/ 142 w 418"/>
                <a:gd name="T31" fmla="*/ 136 h 150"/>
                <a:gd name="T32" fmla="*/ 163 w 418"/>
                <a:gd name="T33" fmla="*/ 144 h 150"/>
                <a:gd name="T34" fmla="*/ 174 w 418"/>
                <a:gd name="T35" fmla="*/ 146 h 150"/>
                <a:gd name="T36" fmla="*/ 185 w 418"/>
                <a:gd name="T37" fmla="*/ 149 h 150"/>
                <a:gd name="T38" fmla="*/ 198 w 418"/>
                <a:gd name="T39" fmla="*/ 150 h 150"/>
                <a:gd name="T40" fmla="*/ 209 w 418"/>
                <a:gd name="T41" fmla="*/ 150 h 150"/>
                <a:gd name="T42" fmla="*/ 209 w 418"/>
                <a:gd name="T43" fmla="*/ 150 h 150"/>
                <a:gd name="T44" fmla="*/ 220 w 418"/>
                <a:gd name="T45" fmla="*/ 150 h 150"/>
                <a:gd name="T46" fmla="*/ 231 w 418"/>
                <a:gd name="T47" fmla="*/ 149 h 150"/>
                <a:gd name="T48" fmla="*/ 242 w 418"/>
                <a:gd name="T49" fmla="*/ 146 h 150"/>
                <a:gd name="T50" fmla="*/ 253 w 418"/>
                <a:gd name="T51" fmla="*/ 144 h 150"/>
                <a:gd name="T52" fmla="*/ 274 w 418"/>
                <a:gd name="T53" fmla="*/ 136 h 150"/>
                <a:gd name="T54" fmla="*/ 295 w 418"/>
                <a:gd name="T55" fmla="*/ 126 h 150"/>
                <a:gd name="T56" fmla="*/ 315 w 418"/>
                <a:gd name="T57" fmla="*/ 115 h 150"/>
                <a:gd name="T58" fmla="*/ 334 w 418"/>
                <a:gd name="T59" fmla="*/ 103 h 150"/>
                <a:gd name="T60" fmla="*/ 350 w 418"/>
                <a:gd name="T61" fmla="*/ 89 h 150"/>
                <a:gd name="T62" fmla="*/ 366 w 418"/>
                <a:gd name="T63" fmla="*/ 76 h 150"/>
                <a:gd name="T64" fmla="*/ 379 w 418"/>
                <a:gd name="T65" fmla="*/ 62 h 150"/>
                <a:gd name="T66" fmla="*/ 392 w 418"/>
                <a:gd name="T67" fmla="*/ 49 h 150"/>
                <a:gd name="T68" fmla="*/ 402 w 418"/>
                <a:gd name="T69" fmla="*/ 35 h 150"/>
                <a:gd name="T70" fmla="*/ 409 w 418"/>
                <a:gd name="T71" fmla="*/ 24 h 150"/>
                <a:gd name="T72" fmla="*/ 414 w 418"/>
                <a:gd name="T73" fmla="*/ 15 h 150"/>
                <a:gd name="T74" fmla="*/ 418 w 418"/>
                <a:gd name="T75" fmla="*/ 8 h 150"/>
                <a:gd name="T76" fmla="*/ 418 w 418"/>
                <a:gd name="T77" fmla="*/ 3 h 150"/>
                <a:gd name="T78" fmla="*/ 416 w 418"/>
                <a:gd name="T79" fmla="*/ 2 h 150"/>
                <a:gd name="T80" fmla="*/ 415 w 418"/>
                <a:gd name="T81" fmla="*/ 0 h 150"/>
                <a:gd name="T82" fmla="*/ 2 w 418"/>
                <a:gd name="T8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8" h="150">
                  <a:moveTo>
                    <a:pt x="2" y="0"/>
                  </a:moveTo>
                  <a:lnTo>
                    <a:pt x="2" y="0"/>
                  </a:lnTo>
                  <a:lnTo>
                    <a:pt x="0" y="2"/>
                  </a:lnTo>
                  <a:lnTo>
                    <a:pt x="0" y="3"/>
                  </a:lnTo>
                  <a:lnTo>
                    <a:pt x="0" y="8"/>
                  </a:lnTo>
                  <a:lnTo>
                    <a:pt x="2" y="15"/>
                  </a:lnTo>
                  <a:lnTo>
                    <a:pt x="9" y="24"/>
                  </a:lnTo>
                  <a:lnTo>
                    <a:pt x="16" y="35"/>
                  </a:lnTo>
                  <a:lnTo>
                    <a:pt x="26" y="49"/>
                  </a:lnTo>
                  <a:lnTo>
                    <a:pt x="37" y="62"/>
                  </a:lnTo>
                  <a:lnTo>
                    <a:pt x="52" y="76"/>
                  </a:lnTo>
                  <a:lnTo>
                    <a:pt x="67" y="89"/>
                  </a:lnTo>
                  <a:lnTo>
                    <a:pt x="84" y="103"/>
                  </a:lnTo>
                  <a:lnTo>
                    <a:pt x="103" y="115"/>
                  </a:lnTo>
                  <a:lnTo>
                    <a:pt x="121" y="126"/>
                  </a:lnTo>
                  <a:lnTo>
                    <a:pt x="142" y="136"/>
                  </a:lnTo>
                  <a:lnTo>
                    <a:pt x="163" y="144"/>
                  </a:lnTo>
                  <a:lnTo>
                    <a:pt x="174" y="146"/>
                  </a:lnTo>
                  <a:lnTo>
                    <a:pt x="185" y="149"/>
                  </a:lnTo>
                  <a:lnTo>
                    <a:pt x="198" y="150"/>
                  </a:lnTo>
                  <a:lnTo>
                    <a:pt x="209" y="150"/>
                  </a:lnTo>
                  <a:lnTo>
                    <a:pt x="209" y="150"/>
                  </a:lnTo>
                  <a:lnTo>
                    <a:pt x="220" y="150"/>
                  </a:lnTo>
                  <a:lnTo>
                    <a:pt x="231" y="149"/>
                  </a:lnTo>
                  <a:lnTo>
                    <a:pt x="242" y="146"/>
                  </a:lnTo>
                  <a:lnTo>
                    <a:pt x="253" y="144"/>
                  </a:lnTo>
                  <a:lnTo>
                    <a:pt x="274" y="136"/>
                  </a:lnTo>
                  <a:lnTo>
                    <a:pt x="295" y="126"/>
                  </a:lnTo>
                  <a:lnTo>
                    <a:pt x="315" y="115"/>
                  </a:lnTo>
                  <a:lnTo>
                    <a:pt x="334" y="103"/>
                  </a:lnTo>
                  <a:lnTo>
                    <a:pt x="350" y="89"/>
                  </a:lnTo>
                  <a:lnTo>
                    <a:pt x="366" y="76"/>
                  </a:lnTo>
                  <a:lnTo>
                    <a:pt x="379" y="62"/>
                  </a:lnTo>
                  <a:lnTo>
                    <a:pt x="392" y="49"/>
                  </a:lnTo>
                  <a:lnTo>
                    <a:pt x="402" y="35"/>
                  </a:lnTo>
                  <a:lnTo>
                    <a:pt x="409" y="24"/>
                  </a:lnTo>
                  <a:lnTo>
                    <a:pt x="414" y="15"/>
                  </a:lnTo>
                  <a:lnTo>
                    <a:pt x="418" y="8"/>
                  </a:lnTo>
                  <a:lnTo>
                    <a:pt x="418" y="3"/>
                  </a:lnTo>
                  <a:lnTo>
                    <a:pt x="416" y="2"/>
                  </a:lnTo>
                  <a:lnTo>
                    <a:pt x="41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4" name="Freeform 43">
              <a:extLst>
                <a:ext uri="{FF2B5EF4-FFF2-40B4-BE49-F238E27FC236}">
                  <a16:creationId xmlns:a16="http://schemas.microsoft.com/office/drawing/2014/main" id="{5D6F8146-ACF5-43D3-AC20-867FA7405759}"/>
                </a:ext>
              </a:extLst>
            </p:cNvPr>
            <p:cNvSpPr>
              <a:spLocks noEditPoints="1"/>
            </p:cNvSpPr>
            <p:nvPr/>
          </p:nvSpPr>
          <p:spPr bwMode="auto">
            <a:xfrm>
              <a:off x="3040063" y="2719388"/>
              <a:ext cx="442913" cy="276225"/>
            </a:xfrm>
            <a:custGeom>
              <a:avLst/>
              <a:gdLst>
                <a:gd name="T0" fmla="*/ 0 w 1114"/>
                <a:gd name="T1" fmla="*/ 370 h 696"/>
                <a:gd name="T2" fmla="*/ 1 w 1114"/>
                <a:gd name="T3" fmla="*/ 390 h 696"/>
                <a:gd name="T4" fmla="*/ 7 w 1114"/>
                <a:gd name="T5" fmla="*/ 429 h 696"/>
                <a:gd name="T6" fmla="*/ 20 w 1114"/>
                <a:gd name="T7" fmla="*/ 469 h 696"/>
                <a:gd name="T8" fmla="*/ 36 w 1114"/>
                <a:gd name="T9" fmla="*/ 505 h 696"/>
                <a:gd name="T10" fmla="*/ 109 w 1114"/>
                <a:gd name="T11" fmla="*/ 616 h 696"/>
                <a:gd name="T12" fmla="*/ 122 w 1114"/>
                <a:gd name="T13" fmla="*/ 633 h 696"/>
                <a:gd name="T14" fmla="*/ 156 w 1114"/>
                <a:gd name="T15" fmla="*/ 661 h 696"/>
                <a:gd name="T16" fmla="*/ 194 w 1114"/>
                <a:gd name="T17" fmla="*/ 682 h 696"/>
                <a:gd name="T18" fmla="*/ 236 w 1114"/>
                <a:gd name="T19" fmla="*/ 694 h 696"/>
                <a:gd name="T20" fmla="*/ 258 w 1114"/>
                <a:gd name="T21" fmla="*/ 696 h 696"/>
                <a:gd name="T22" fmla="*/ 855 w 1114"/>
                <a:gd name="T23" fmla="*/ 696 h 696"/>
                <a:gd name="T24" fmla="*/ 899 w 1114"/>
                <a:gd name="T25" fmla="*/ 689 h 696"/>
                <a:gd name="T26" fmla="*/ 940 w 1114"/>
                <a:gd name="T27" fmla="*/ 673 h 696"/>
                <a:gd name="T28" fmla="*/ 975 w 1114"/>
                <a:gd name="T29" fmla="*/ 648 h 696"/>
                <a:gd name="T30" fmla="*/ 1006 w 1114"/>
                <a:gd name="T31" fmla="*/ 616 h 696"/>
                <a:gd name="T32" fmla="*/ 1067 w 1114"/>
                <a:gd name="T33" fmla="*/ 522 h 696"/>
                <a:gd name="T34" fmla="*/ 1087 w 1114"/>
                <a:gd name="T35" fmla="*/ 487 h 696"/>
                <a:gd name="T36" fmla="*/ 1101 w 1114"/>
                <a:gd name="T37" fmla="*/ 449 h 696"/>
                <a:gd name="T38" fmla="*/ 1111 w 1114"/>
                <a:gd name="T39" fmla="*/ 409 h 696"/>
                <a:gd name="T40" fmla="*/ 1114 w 1114"/>
                <a:gd name="T41" fmla="*/ 370 h 696"/>
                <a:gd name="T42" fmla="*/ 1 w 1114"/>
                <a:gd name="T43" fmla="*/ 0 h 696"/>
                <a:gd name="T44" fmla="*/ 198 w 1114"/>
                <a:gd name="T45" fmla="*/ 449 h 696"/>
                <a:gd name="T46" fmla="*/ 189 w 1114"/>
                <a:gd name="T47" fmla="*/ 448 h 696"/>
                <a:gd name="T48" fmla="*/ 173 w 1114"/>
                <a:gd name="T49" fmla="*/ 442 h 696"/>
                <a:gd name="T50" fmla="*/ 162 w 1114"/>
                <a:gd name="T51" fmla="*/ 429 h 696"/>
                <a:gd name="T52" fmla="*/ 154 w 1114"/>
                <a:gd name="T53" fmla="*/ 413 h 696"/>
                <a:gd name="T54" fmla="*/ 153 w 1114"/>
                <a:gd name="T55" fmla="*/ 404 h 696"/>
                <a:gd name="T56" fmla="*/ 157 w 1114"/>
                <a:gd name="T57" fmla="*/ 387 h 696"/>
                <a:gd name="T58" fmla="*/ 167 w 1114"/>
                <a:gd name="T59" fmla="*/ 374 h 696"/>
                <a:gd name="T60" fmla="*/ 180 w 1114"/>
                <a:gd name="T61" fmla="*/ 364 h 696"/>
                <a:gd name="T62" fmla="*/ 198 w 1114"/>
                <a:gd name="T63" fmla="*/ 360 h 696"/>
                <a:gd name="T64" fmla="*/ 497 w 1114"/>
                <a:gd name="T65" fmla="*/ 360 h 696"/>
                <a:gd name="T66" fmla="*/ 513 w 1114"/>
                <a:gd name="T67" fmla="*/ 364 h 696"/>
                <a:gd name="T68" fmla="*/ 527 w 1114"/>
                <a:gd name="T69" fmla="*/ 374 h 696"/>
                <a:gd name="T70" fmla="*/ 536 w 1114"/>
                <a:gd name="T71" fmla="*/ 387 h 696"/>
                <a:gd name="T72" fmla="*/ 540 w 1114"/>
                <a:gd name="T73" fmla="*/ 404 h 696"/>
                <a:gd name="T74" fmla="*/ 540 w 1114"/>
                <a:gd name="T75" fmla="*/ 413 h 696"/>
                <a:gd name="T76" fmla="*/ 532 w 1114"/>
                <a:gd name="T77" fmla="*/ 429 h 696"/>
                <a:gd name="T78" fmla="*/ 521 w 1114"/>
                <a:gd name="T79" fmla="*/ 442 h 696"/>
                <a:gd name="T80" fmla="*/ 505 w 1114"/>
                <a:gd name="T81" fmla="*/ 448 h 696"/>
                <a:gd name="T82" fmla="*/ 497 w 1114"/>
                <a:gd name="T83" fmla="*/ 449 h 696"/>
                <a:gd name="T84" fmla="*/ 198 w 1114"/>
                <a:gd name="T85" fmla="*/ 239 h 696"/>
                <a:gd name="T86" fmla="*/ 189 w 1114"/>
                <a:gd name="T87" fmla="*/ 238 h 696"/>
                <a:gd name="T88" fmla="*/ 173 w 1114"/>
                <a:gd name="T89" fmla="*/ 231 h 696"/>
                <a:gd name="T90" fmla="*/ 162 w 1114"/>
                <a:gd name="T91" fmla="*/ 219 h 696"/>
                <a:gd name="T92" fmla="*/ 154 w 1114"/>
                <a:gd name="T93" fmla="*/ 203 h 696"/>
                <a:gd name="T94" fmla="*/ 153 w 1114"/>
                <a:gd name="T95" fmla="*/ 194 h 696"/>
                <a:gd name="T96" fmla="*/ 157 w 1114"/>
                <a:gd name="T97" fmla="*/ 177 h 696"/>
                <a:gd name="T98" fmla="*/ 167 w 1114"/>
                <a:gd name="T99" fmla="*/ 164 h 696"/>
                <a:gd name="T100" fmla="*/ 180 w 1114"/>
                <a:gd name="T101" fmla="*/ 154 h 696"/>
                <a:gd name="T102" fmla="*/ 198 w 1114"/>
                <a:gd name="T103" fmla="*/ 151 h 696"/>
                <a:gd name="T104" fmla="*/ 608 w 1114"/>
                <a:gd name="T105" fmla="*/ 151 h 696"/>
                <a:gd name="T106" fmla="*/ 625 w 1114"/>
                <a:gd name="T107" fmla="*/ 154 h 696"/>
                <a:gd name="T108" fmla="*/ 639 w 1114"/>
                <a:gd name="T109" fmla="*/ 164 h 696"/>
                <a:gd name="T110" fmla="*/ 648 w 1114"/>
                <a:gd name="T111" fmla="*/ 177 h 696"/>
                <a:gd name="T112" fmla="*/ 652 w 1114"/>
                <a:gd name="T113" fmla="*/ 194 h 696"/>
                <a:gd name="T114" fmla="*/ 651 w 1114"/>
                <a:gd name="T115" fmla="*/ 203 h 696"/>
                <a:gd name="T116" fmla="*/ 645 w 1114"/>
                <a:gd name="T117" fmla="*/ 219 h 696"/>
                <a:gd name="T118" fmla="*/ 632 w 1114"/>
                <a:gd name="T119" fmla="*/ 231 h 696"/>
                <a:gd name="T120" fmla="*/ 616 w 1114"/>
                <a:gd name="T121" fmla="*/ 238 h 696"/>
                <a:gd name="T122" fmla="*/ 608 w 1114"/>
                <a:gd name="T123" fmla="*/ 239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4" h="696">
                  <a:moveTo>
                    <a:pt x="1" y="0"/>
                  </a:moveTo>
                  <a:lnTo>
                    <a:pt x="0" y="370"/>
                  </a:lnTo>
                  <a:lnTo>
                    <a:pt x="0" y="370"/>
                  </a:lnTo>
                  <a:lnTo>
                    <a:pt x="1" y="390"/>
                  </a:lnTo>
                  <a:lnTo>
                    <a:pt x="4" y="409"/>
                  </a:lnTo>
                  <a:lnTo>
                    <a:pt x="7" y="429"/>
                  </a:lnTo>
                  <a:lnTo>
                    <a:pt x="13" y="449"/>
                  </a:lnTo>
                  <a:lnTo>
                    <a:pt x="20" y="469"/>
                  </a:lnTo>
                  <a:lnTo>
                    <a:pt x="27" y="487"/>
                  </a:lnTo>
                  <a:lnTo>
                    <a:pt x="36" y="505"/>
                  </a:lnTo>
                  <a:lnTo>
                    <a:pt x="46" y="522"/>
                  </a:lnTo>
                  <a:lnTo>
                    <a:pt x="109" y="616"/>
                  </a:lnTo>
                  <a:lnTo>
                    <a:pt x="109" y="616"/>
                  </a:lnTo>
                  <a:lnTo>
                    <a:pt x="122" y="633"/>
                  </a:lnTo>
                  <a:lnTo>
                    <a:pt x="138" y="648"/>
                  </a:lnTo>
                  <a:lnTo>
                    <a:pt x="156" y="661"/>
                  </a:lnTo>
                  <a:lnTo>
                    <a:pt x="174" y="673"/>
                  </a:lnTo>
                  <a:lnTo>
                    <a:pt x="194" y="682"/>
                  </a:lnTo>
                  <a:lnTo>
                    <a:pt x="214" y="689"/>
                  </a:lnTo>
                  <a:lnTo>
                    <a:pt x="236" y="694"/>
                  </a:lnTo>
                  <a:lnTo>
                    <a:pt x="258" y="696"/>
                  </a:lnTo>
                  <a:lnTo>
                    <a:pt x="258" y="696"/>
                  </a:lnTo>
                  <a:lnTo>
                    <a:pt x="855" y="696"/>
                  </a:lnTo>
                  <a:lnTo>
                    <a:pt x="855" y="696"/>
                  </a:lnTo>
                  <a:lnTo>
                    <a:pt x="878" y="694"/>
                  </a:lnTo>
                  <a:lnTo>
                    <a:pt x="899" y="689"/>
                  </a:lnTo>
                  <a:lnTo>
                    <a:pt x="920" y="682"/>
                  </a:lnTo>
                  <a:lnTo>
                    <a:pt x="940" y="673"/>
                  </a:lnTo>
                  <a:lnTo>
                    <a:pt x="959" y="661"/>
                  </a:lnTo>
                  <a:lnTo>
                    <a:pt x="975" y="648"/>
                  </a:lnTo>
                  <a:lnTo>
                    <a:pt x="991" y="633"/>
                  </a:lnTo>
                  <a:lnTo>
                    <a:pt x="1006" y="616"/>
                  </a:lnTo>
                  <a:lnTo>
                    <a:pt x="1067" y="522"/>
                  </a:lnTo>
                  <a:lnTo>
                    <a:pt x="1067" y="522"/>
                  </a:lnTo>
                  <a:lnTo>
                    <a:pt x="1077" y="505"/>
                  </a:lnTo>
                  <a:lnTo>
                    <a:pt x="1087" y="487"/>
                  </a:lnTo>
                  <a:lnTo>
                    <a:pt x="1095" y="469"/>
                  </a:lnTo>
                  <a:lnTo>
                    <a:pt x="1101" y="449"/>
                  </a:lnTo>
                  <a:lnTo>
                    <a:pt x="1106" y="429"/>
                  </a:lnTo>
                  <a:lnTo>
                    <a:pt x="1111" y="409"/>
                  </a:lnTo>
                  <a:lnTo>
                    <a:pt x="1113" y="390"/>
                  </a:lnTo>
                  <a:lnTo>
                    <a:pt x="1114" y="370"/>
                  </a:lnTo>
                  <a:lnTo>
                    <a:pt x="1113" y="0"/>
                  </a:lnTo>
                  <a:lnTo>
                    <a:pt x="1" y="0"/>
                  </a:lnTo>
                  <a:close/>
                  <a:moveTo>
                    <a:pt x="497" y="449"/>
                  </a:moveTo>
                  <a:lnTo>
                    <a:pt x="198" y="449"/>
                  </a:lnTo>
                  <a:lnTo>
                    <a:pt x="198" y="449"/>
                  </a:lnTo>
                  <a:lnTo>
                    <a:pt x="189" y="448"/>
                  </a:lnTo>
                  <a:lnTo>
                    <a:pt x="180" y="445"/>
                  </a:lnTo>
                  <a:lnTo>
                    <a:pt x="173" y="442"/>
                  </a:lnTo>
                  <a:lnTo>
                    <a:pt x="167" y="435"/>
                  </a:lnTo>
                  <a:lnTo>
                    <a:pt x="162" y="429"/>
                  </a:lnTo>
                  <a:lnTo>
                    <a:pt x="157" y="422"/>
                  </a:lnTo>
                  <a:lnTo>
                    <a:pt x="154" y="413"/>
                  </a:lnTo>
                  <a:lnTo>
                    <a:pt x="153" y="404"/>
                  </a:lnTo>
                  <a:lnTo>
                    <a:pt x="153" y="404"/>
                  </a:lnTo>
                  <a:lnTo>
                    <a:pt x="154" y="396"/>
                  </a:lnTo>
                  <a:lnTo>
                    <a:pt x="157" y="387"/>
                  </a:lnTo>
                  <a:lnTo>
                    <a:pt x="162" y="380"/>
                  </a:lnTo>
                  <a:lnTo>
                    <a:pt x="167" y="374"/>
                  </a:lnTo>
                  <a:lnTo>
                    <a:pt x="173" y="367"/>
                  </a:lnTo>
                  <a:lnTo>
                    <a:pt x="180" y="364"/>
                  </a:lnTo>
                  <a:lnTo>
                    <a:pt x="189" y="361"/>
                  </a:lnTo>
                  <a:lnTo>
                    <a:pt x="198" y="360"/>
                  </a:lnTo>
                  <a:lnTo>
                    <a:pt x="497" y="360"/>
                  </a:lnTo>
                  <a:lnTo>
                    <a:pt x="497" y="360"/>
                  </a:lnTo>
                  <a:lnTo>
                    <a:pt x="505" y="361"/>
                  </a:lnTo>
                  <a:lnTo>
                    <a:pt x="513" y="364"/>
                  </a:lnTo>
                  <a:lnTo>
                    <a:pt x="521" y="367"/>
                  </a:lnTo>
                  <a:lnTo>
                    <a:pt x="527" y="374"/>
                  </a:lnTo>
                  <a:lnTo>
                    <a:pt x="532" y="380"/>
                  </a:lnTo>
                  <a:lnTo>
                    <a:pt x="536" y="387"/>
                  </a:lnTo>
                  <a:lnTo>
                    <a:pt x="540" y="396"/>
                  </a:lnTo>
                  <a:lnTo>
                    <a:pt x="540" y="404"/>
                  </a:lnTo>
                  <a:lnTo>
                    <a:pt x="540" y="404"/>
                  </a:lnTo>
                  <a:lnTo>
                    <a:pt x="540" y="413"/>
                  </a:lnTo>
                  <a:lnTo>
                    <a:pt x="536" y="422"/>
                  </a:lnTo>
                  <a:lnTo>
                    <a:pt x="532" y="429"/>
                  </a:lnTo>
                  <a:lnTo>
                    <a:pt x="527" y="435"/>
                  </a:lnTo>
                  <a:lnTo>
                    <a:pt x="521" y="442"/>
                  </a:lnTo>
                  <a:lnTo>
                    <a:pt x="513" y="445"/>
                  </a:lnTo>
                  <a:lnTo>
                    <a:pt x="505" y="448"/>
                  </a:lnTo>
                  <a:lnTo>
                    <a:pt x="497" y="449"/>
                  </a:lnTo>
                  <a:lnTo>
                    <a:pt x="497" y="449"/>
                  </a:lnTo>
                  <a:close/>
                  <a:moveTo>
                    <a:pt x="608" y="239"/>
                  </a:moveTo>
                  <a:lnTo>
                    <a:pt x="198" y="239"/>
                  </a:lnTo>
                  <a:lnTo>
                    <a:pt x="198" y="239"/>
                  </a:lnTo>
                  <a:lnTo>
                    <a:pt x="189" y="238"/>
                  </a:lnTo>
                  <a:lnTo>
                    <a:pt x="180" y="235"/>
                  </a:lnTo>
                  <a:lnTo>
                    <a:pt x="173" y="231"/>
                  </a:lnTo>
                  <a:lnTo>
                    <a:pt x="167" y="227"/>
                  </a:lnTo>
                  <a:lnTo>
                    <a:pt x="162" y="219"/>
                  </a:lnTo>
                  <a:lnTo>
                    <a:pt x="157" y="212"/>
                  </a:lnTo>
                  <a:lnTo>
                    <a:pt x="154" y="203"/>
                  </a:lnTo>
                  <a:lnTo>
                    <a:pt x="153" y="194"/>
                  </a:lnTo>
                  <a:lnTo>
                    <a:pt x="153" y="194"/>
                  </a:lnTo>
                  <a:lnTo>
                    <a:pt x="154" y="186"/>
                  </a:lnTo>
                  <a:lnTo>
                    <a:pt x="157" y="177"/>
                  </a:lnTo>
                  <a:lnTo>
                    <a:pt x="162" y="170"/>
                  </a:lnTo>
                  <a:lnTo>
                    <a:pt x="167" y="164"/>
                  </a:lnTo>
                  <a:lnTo>
                    <a:pt x="173" y="159"/>
                  </a:lnTo>
                  <a:lnTo>
                    <a:pt x="180" y="154"/>
                  </a:lnTo>
                  <a:lnTo>
                    <a:pt x="189" y="151"/>
                  </a:lnTo>
                  <a:lnTo>
                    <a:pt x="198" y="151"/>
                  </a:lnTo>
                  <a:lnTo>
                    <a:pt x="608" y="151"/>
                  </a:lnTo>
                  <a:lnTo>
                    <a:pt x="608" y="151"/>
                  </a:lnTo>
                  <a:lnTo>
                    <a:pt x="616" y="151"/>
                  </a:lnTo>
                  <a:lnTo>
                    <a:pt x="625" y="154"/>
                  </a:lnTo>
                  <a:lnTo>
                    <a:pt x="632" y="159"/>
                  </a:lnTo>
                  <a:lnTo>
                    <a:pt x="639" y="164"/>
                  </a:lnTo>
                  <a:lnTo>
                    <a:pt x="645" y="170"/>
                  </a:lnTo>
                  <a:lnTo>
                    <a:pt x="648" y="177"/>
                  </a:lnTo>
                  <a:lnTo>
                    <a:pt x="651" y="186"/>
                  </a:lnTo>
                  <a:lnTo>
                    <a:pt x="652" y="194"/>
                  </a:lnTo>
                  <a:lnTo>
                    <a:pt x="652" y="194"/>
                  </a:lnTo>
                  <a:lnTo>
                    <a:pt x="651" y="203"/>
                  </a:lnTo>
                  <a:lnTo>
                    <a:pt x="648" y="212"/>
                  </a:lnTo>
                  <a:lnTo>
                    <a:pt x="645" y="219"/>
                  </a:lnTo>
                  <a:lnTo>
                    <a:pt x="639" y="227"/>
                  </a:lnTo>
                  <a:lnTo>
                    <a:pt x="632" y="231"/>
                  </a:lnTo>
                  <a:lnTo>
                    <a:pt x="625" y="235"/>
                  </a:lnTo>
                  <a:lnTo>
                    <a:pt x="616" y="238"/>
                  </a:lnTo>
                  <a:lnTo>
                    <a:pt x="608" y="239"/>
                  </a:lnTo>
                  <a:lnTo>
                    <a:pt x="608" y="2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5" name="Grupa 64">
            <a:extLst>
              <a:ext uri="{FF2B5EF4-FFF2-40B4-BE49-F238E27FC236}">
                <a16:creationId xmlns:a16="http://schemas.microsoft.com/office/drawing/2014/main" id="{F771680B-8E51-441A-98C6-03249E5EED13}"/>
              </a:ext>
            </a:extLst>
          </p:cNvPr>
          <p:cNvGrpSpPr/>
          <p:nvPr/>
        </p:nvGrpSpPr>
        <p:grpSpPr>
          <a:xfrm>
            <a:off x="6065908" y="4138275"/>
            <a:ext cx="278227" cy="293448"/>
            <a:chOff x="4821238" y="3856038"/>
            <a:chExt cx="522288" cy="550863"/>
          </a:xfrm>
          <a:solidFill>
            <a:schemeClr val="bg1">
              <a:lumMod val="85000"/>
            </a:schemeClr>
          </a:solidFill>
        </p:grpSpPr>
        <p:sp>
          <p:nvSpPr>
            <p:cNvPr id="66" name="Freeform 40">
              <a:extLst>
                <a:ext uri="{FF2B5EF4-FFF2-40B4-BE49-F238E27FC236}">
                  <a16:creationId xmlns:a16="http://schemas.microsoft.com/office/drawing/2014/main" id="{38B86CC6-61BA-4BAD-A491-B313C1A76A5F}"/>
                </a:ext>
              </a:extLst>
            </p:cNvPr>
            <p:cNvSpPr>
              <a:spLocks noEditPoints="1"/>
            </p:cNvSpPr>
            <p:nvPr/>
          </p:nvSpPr>
          <p:spPr bwMode="auto">
            <a:xfrm>
              <a:off x="4821238" y="3883026"/>
              <a:ext cx="522288" cy="509588"/>
            </a:xfrm>
            <a:custGeom>
              <a:avLst/>
              <a:gdLst>
                <a:gd name="T0" fmla="*/ 511 w 657"/>
                <a:gd name="T1" fmla="*/ 41 h 643"/>
                <a:gd name="T2" fmla="*/ 559 w 657"/>
                <a:gd name="T3" fmla="*/ 81 h 643"/>
                <a:gd name="T4" fmla="*/ 601 w 657"/>
                <a:gd name="T5" fmla="*/ 129 h 643"/>
                <a:gd name="T6" fmla="*/ 631 w 657"/>
                <a:gd name="T7" fmla="*/ 185 h 643"/>
                <a:gd name="T8" fmla="*/ 651 w 657"/>
                <a:gd name="T9" fmla="*/ 247 h 643"/>
                <a:gd name="T10" fmla="*/ 657 w 657"/>
                <a:gd name="T11" fmla="*/ 314 h 643"/>
                <a:gd name="T12" fmla="*/ 651 w 657"/>
                <a:gd name="T13" fmla="*/ 381 h 643"/>
                <a:gd name="T14" fmla="*/ 618 w 657"/>
                <a:gd name="T15" fmla="*/ 471 h 643"/>
                <a:gd name="T16" fmla="*/ 561 w 657"/>
                <a:gd name="T17" fmla="*/ 547 h 643"/>
                <a:gd name="T18" fmla="*/ 486 w 657"/>
                <a:gd name="T19" fmla="*/ 603 h 643"/>
                <a:gd name="T20" fmla="*/ 394 w 657"/>
                <a:gd name="T21" fmla="*/ 637 h 643"/>
                <a:gd name="T22" fmla="*/ 329 w 657"/>
                <a:gd name="T23" fmla="*/ 643 h 643"/>
                <a:gd name="T24" fmla="*/ 370 w 657"/>
                <a:gd name="T25" fmla="*/ 575 h 643"/>
                <a:gd name="T26" fmla="*/ 438 w 657"/>
                <a:gd name="T27" fmla="*/ 555 h 643"/>
                <a:gd name="T28" fmla="*/ 495 w 657"/>
                <a:gd name="T29" fmla="*/ 519 h 643"/>
                <a:gd name="T30" fmla="*/ 542 w 657"/>
                <a:gd name="T31" fmla="*/ 469 h 643"/>
                <a:gd name="T32" fmla="*/ 576 w 657"/>
                <a:gd name="T33" fmla="*/ 409 h 643"/>
                <a:gd name="T34" fmla="*/ 592 w 657"/>
                <a:gd name="T35" fmla="*/ 339 h 643"/>
                <a:gd name="T36" fmla="*/ 592 w 657"/>
                <a:gd name="T37" fmla="*/ 297 h 643"/>
                <a:gd name="T38" fmla="*/ 584 w 657"/>
                <a:gd name="T39" fmla="*/ 246 h 643"/>
                <a:gd name="T40" fmla="*/ 567 w 657"/>
                <a:gd name="T41" fmla="*/ 199 h 643"/>
                <a:gd name="T42" fmla="*/ 541 w 657"/>
                <a:gd name="T43" fmla="*/ 157 h 643"/>
                <a:gd name="T44" fmla="*/ 508 w 657"/>
                <a:gd name="T45" fmla="*/ 120 h 643"/>
                <a:gd name="T46" fmla="*/ 469 w 657"/>
                <a:gd name="T47" fmla="*/ 90 h 643"/>
                <a:gd name="T48" fmla="*/ 210 w 657"/>
                <a:gd name="T49" fmla="*/ 621 h 643"/>
                <a:gd name="T50" fmla="*/ 165 w 657"/>
                <a:gd name="T51" fmla="*/ 600 h 643"/>
                <a:gd name="T52" fmla="*/ 107 w 657"/>
                <a:gd name="T53" fmla="*/ 556 h 643"/>
                <a:gd name="T54" fmla="*/ 59 w 657"/>
                <a:gd name="T55" fmla="*/ 502 h 643"/>
                <a:gd name="T56" fmla="*/ 23 w 657"/>
                <a:gd name="T57" fmla="*/ 438 h 643"/>
                <a:gd name="T58" fmla="*/ 5 w 657"/>
                <a:gd name="T59" fmla="*/ 365 h 643"/>
                <a:gd name="T60" fmla="*/ 0 w 657"/>
                <a:gd name="T61" fmla="*/ 314 h 643"/>
                <a:gd name="T62" fmla="*/ 9 w 657"/>
                <a:gd name="T63" fmla="*/ 235 h 643"/>
                <a:gd name="T64" fmla="*/ 39 w 657"/>
                <a:gd name="T65" fmla="*/ 162 h 643"/>
                <a:gd name="T66" fmla="*/ 82 w 657"/>
                <a:gd name="T67" fmla="*/ 98 h 643"/>
                <a:gd name="T68" fmla="*/ 140 w 657"/>
                <a:gd name="T69" fmla="*/ 45 h 643"/>
                <a:gd name="T70" fmla="*/ 206 w 657"/>
                <a:gd name="T71" fmla="*/ 10 h 643"/>
                <a:gd name="T72" fmla="*/ 200 w 657"/>
                <a:gd name="T73" fmla="*/ 84 h 643"/>
                <a:gd name="T74" fmla="*/ 158 w 657"/>
                <a:gd name="T75" fmla="*/ 114 h 643"/>
                <a:gd name="T76" fmla="*/ 123 w 657"/>
                <a:gd name="T77" fmla="*/ 151 h 643"/>
                <a:gd name="T78" fmla="*/ 95 w 657"/>
                <a:gd name="T79" fmla="*/ 194 h 643"/>
                <a:gd name="T80" fmla="*/ 74 w 657"/>
                <a:gd name="T81" fmla="*/ 243 h 643"/>
                <a:gd name="T82" fmla="*/ 65 w 657"/>
                <a:gd name="T83" fmla="*/ 295 h 643"/>
                <a:gd name="T84" fmla="*/ 65 w 657"/>
                <a:gd name="T85" fmla="*/ 336 h 643"/>
                <a:gd name="T86" fmla="*/ 78 w 657"/>
                <a:gd name="T87" fmla="*/ 393 h 643"/>
                <a:gd name="T88" fmla="*/ 101 w 657"/>
                <a:gd name="T89" fmla="*/ 448 h 643"/>
                <a:gd name="T90" fmla="*/ 135 w 657"/>
                <a:gd name="T91" fmla="*/ 493 h 643"/>
                <a:gd name="T92" fmla="*/ 179 w 657"/>
                <a:gd name="T93" fmla="*/ 531 h 643"/>
                <a:gd name="T94" fmla="*/ 230 w 657"/>
                <a:gd name="T95" fmla="*/ 559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7" h="643">
                  <a:moveTo>
                    <a:pt x="492" y="30"/>
                  </a:moveTo>
                  <a:lnTo>
                    <a:pt x="492" y="30"/>
                  </a:lnTo>
                  <a:lnTo>
                    <a:pt x="511" y="41"/>
                  </a:lnTo>
                  <a:lnTo>
                    <a:pt x="528" y="53"/>
                  </a:lnTo>
                  <a:lnTo>
                    <a:pt x="544" y="66"/>
                  </a:lnTo>
                  <a:lnTo>
                    <a:pt x="559" y="81"/>
                  </a:lnTo>
                  <a:lnTo>
                    <a:pt x="575" y="97"/>
                  </a:lnTo>
                  <a:lnTo>
                    <a:pt x="589" y="112"/>
                  </a:lnTo>
                  <a:lnTo>
                    <a:pt x="601" y="129"/>
                  </a:lnTo>
                  <a:lnTo>
                    <a:pt x="612" y="148"/>
                  </a:lnTo>
                  <a:lnTo>
                    <a:pt x="623" y="167"/>
                  </a:lnTo>
                  <a:lnTo>
                    <a:pt x="631" y="185"/>
                  </a:lnTo>
                  <a:lnTo>
                    <a:pt x="638" y="205"/>
                  </a:lnTo>
                  <a:lnTo>
                    <a:pt x="646" y="227"/>
                  </a:lnTo>
                  <a:lnTo>
                    <a:pt x="651" y="247"/>
                  </a:lnTo>
                  <a:lnTo>
                    <a:pt x="654" y="269"/>
                  </a:lnTo>
                  <a:lnTo>
                    <a:pt x="657" y="292"/>
                  </a:lnTo>
                  <a:lnTo>
                    <a:pt x="657" y="314"/>
                  </a:lnTo>
                  <a:lnTo>
                    <a:pt x="657" y="314"/>
                  </a:lnTo>
                  <a:lnTo>
                    <a:pt x="656" y="348"/>
                  </a:lnTo>
                  <a:lnTo>
                    <a:pt x="651" y="381"/>
                  </a:lnTo>
                  <a:lnTo>
                    <a:pt x="643" y="412"/>
                  </a:lnTo>
                  <a:lnTo>
                    <a:pt x="632" y="443"/>
                  </a:lnTo>
                  <a:lnTo>
                    <a:pt x="618" y="471"/>
                  </a:lnTo>
                  <a:lnTo>
                    <a:pt x="601" y="499"/>
                  </a:lnTo>
                  <a:lnTo>
                    <a:pt x="582" y="524"/>
                  </a:lnTo>
                  <a:lnTo>
                    <a:pt x="561" y="547"/>
                  </a:lnTo>
                  <a:lnTo>
                    <a:pt x="537" y="569"/>
                  </a:lnTo>
                  <a:lnTo>
                    <a:pt x="513" y="587"/>
                  </a:lnTo>
                  <a:lnTo>
                    <a:pt x="486" y="603"/>
                  </a:lnTo>
                  <a:lnTo>
                    <a:pt x="457" y="617"/>
                  </a:lnTo>
                  <a:lnTo>
                    <a:pt x="427" y="628"/>
                  </a:lnTo>
                  <a:lnTo>
                    <a:pt x="394" y="637"/>
                  </a:lnTo>
                  <a:lnTo>
                    <a:pt x="362" y="642"/>
                  </a:lnTo>
                  <a:lnTo>
                    <a:pt x="329" y="643"/>
                  </a:lnTo>
                  <a:lnTo>
                    <a:pt x="329" y="643"/>
                  </a:lnTo>
                  <a:lnTo>
                    <a:pt x="326" y="643"/>
                  </a:lnTo>
                  <a:lnTo>
                    <a:pt x="370" y="575"/>
                  </a:lnTo>
                  <a:lnTo>
                    <a:pt x="370" y="575"/>
                  </a:lnTo>
                  <a:lnTo>
                    <a:pt x="393" y="570"/>
                  </a:lnTo>
                  <a:lnTo>
                    <a:pt x="416" y="564"/>
                  </a:lnTo>
                  <a:lnTo>
                    <a:pt x="438" y="555"/>
                  </a:lnTo>
                  <a:lnTo>
                    <a:pt x="458" y="544"/>
                  </a:lnTo>
                  <a:lnTo>
                    <a:pt x="477" y="533"/>
                  </a:lnTo>
                  <a:lnTo>
                    <a:pt x="495" y="519"/>
                  </a:lnTo>
                  <a:lnTo>
                    <a:pt x="513" y="503"/>
                  </a:lnTo>
                  <a:lnTo>
                    <a:pt x="528" y="486"/>
                  </a:lnTo>
                  <a:lnTo>
                    <a:pt x="542" y="469"/>
                  </a:lnTo>
                  <a:lnTo>
                    <a:pt x="556" y="449"/>
                  </a:lnTo>
                  <a:lnTo>
                    <a:pt x="567" y="429"/>
                  </a:lnTo>
                  <a:lnTo>
                    <a:pt x="576" y="409"/>
                  </a:lnTo>
                  <a:lnTo>
                    <a:pt x="582" y="385"/>
                  </a:lnTo>
                  <a:lnTo>
                    <a:pt x="589" y="362"/>
                  </a:lnTo>
                  <a:lnTo>
                    <a:pt x="592" y="339"/>
                  </a:lnTo>
                  <a:lnTo>
                    <a:pt x="593" y="314"/>
                  </a:lnTo>
                  <a:lnTo>
                    <a:pt x="593" y="314"/>
                  </a:lnTo>
                  <a:lnTo>
                    <a:pt x="592" y="297"/>
                  </a:lnTo>
                  <a:lnTo>
                    <a:pt x="590" y="280"/>
                  </a:lnTo>
                  <a:lnTo>
                    <a:pt x="587" y="263"/>
                  </a:lnTo>
                  <a:lnTo>
                    <a:pt x="584" y="246"/>
                  </a:lnTo>
                  <a:lnTo>
                    <a:pt x="579" y="230"/>
                  </a:lnTo>
                  <a:lnTo>
                    <a:pt x="573" y="215"/>
                  </a:lnTo>
                  <a:lnTo>
                    <a:pt x="567" y="199"/>
                  </a:lnTo>
                  <a:lnTo>
                    <a:pt x="559" y="185"/>
                  </a:lnTo>
                  <a:lnTo>
                    <a:pt x="550" y="171"/>
                  </a:lnTo>
                  <a:lnTo>
                    <a:pt x="541" y="157"/>
                  </a:lnTo>
                  <a:lnTo>
                    <a:pt x="530" y="145"/>
                  </a:lnTo>
                  <a:lnTo>
                    <a:pt x="519" y="132"/>
                  </a:lnTo>
                  <a:lnTo>
                    <a:pt x="508" y="120"/>
                  </a:lnTo>
                  <a:lnTo>
                    <a:pt x="495" y="109"/>
                  </a:lnTo>
                  <a:lnTo>
                    <a:pt x="481" y="100"/>
                  </a:lnTo>
                  <a:lnTo>
                    <a:pt x="469" y="90"/>
                  </a:lnTo>
                  <a:lnTo>
                    <a:pt x="492" y="30"/>
                  </a:lnTo>
                  <a:lnTo>
                    <a:pt x="492" y="30"/>
                  </a:lnTo>
                  <a:close/>
                  <a:moveTo>
                    <a:pt x="210" y="621"/>
                  </a:moveTo>
                  <a:lnTo>
                    <a:pt x="210" y="621"/>
                  </a:lnTo>
                  <a:lnTo>
                    <a:pt x="186" y="611"/>
                  </a:lnTo>
                  <a:lnTo>
                    <a:pt x="165" y="600"/>
                  </a:lnTo>
                  <a:lnTo>
                    <a:pt x="144" y="587"/>
                  </a:lnTo>
                  <a:lnTo>
                    <a:pt x="126" y="572"/>
                  </a:lnTo>
                  <a:lnTo>
                    <a:pt x="107" y="556"/>
                  </a:lnTo>
                  <a:lnTo>
                    <a:pt x="90" y="539"/>
                  </a:lnTo>
                  <a:lnTo>
                    <a:pt x="73" y="522"/>
                  </a:lnTo>
                  <a:lnTo>
                    <a:pt x="59" y="502"/>
                  </a:lnTo>
                  <a:lnTo>
                    <a:pt x="45" y="482"/>
                  </a:lnTo>
                  <a:lnTo>
                    <a:pt x="34" y="460"/>
                  </a:lnTo>
                  <a:lnTo>
                    <a:pt x="23" y="438"/>
                  </a:lnTo>
                  <a:lnTo>
                    <a:pt x="15" y="415"/>
                  </a:lnTo>
                  <a:lnTo>
                    <a:pt x="9" y="390"/>
                  </a:lnTo>
                  <a:lnTo>
                    <a:pt x="5" y="365"/>
                  </a:lnTo>
                  <a:lnTo>
                    <a:pt x="1" y="340"/>
                  </a:lnTo>
                  <a:lnTo>
                    <a:pt x="0" y="314"/>
                  </a:lnTo>
                  <a:lnTo>
                    <a:pt x="0" y="314"/>
                  </a:lnTo>
                  <a:lnTo>
                    <a:pt x="1" y="288"/>
                  </a:lnTo>
                  <a:lnTo>
                    <a:pt x="5" y="260"/>
                  </a:lnTo>
                  <a:lnTo>
                    <a:pt x="9" y="235"/>
                  </a:lnTo>
                  <a:lnTo>
                    <a:pt x="17" y="208"/>
                  </a:lnTo>
                  <a:lnTo>
                    <a:pt x="26" y="185"/>
                  </a:lnTo>
                  <a:lnTo>
                    <a:pt x="39" y="162"/>
                  </a:lnTo>
                  <a:lnTo>
                    <a:pt x="51" y="139"/>
                  </a:lnTo>
                  <a:lnTo>
                    <a:pt x="65" y="117"/>
                  </a:lnTo>
                  <a:lnTo>
                    <a:pt x="82" y="98"/>
                  </a:lnTo>
                  <a:lnTo>
                    <a:pt x="99" y="80"/>
                  </a:lnTo>
                  <a:lnTo>
                    <a:pt x="118" y="63"/>
                  </a:lnTo>
                  <a:lnTo>
                    <a:pt x="140" y="45"/>
                  </a:lnTo>
                  <a:lnTo>
                    <a:pt x="160" y="31"/>
                  </a:lnTo>
                  <a:lnTo>
                    <a:pt x="183" y="19"/>
                  </a:lnTo>
                  <a:lnTo>
                    <a:pt x="206" y="10"/>
                  </a:lnTo>
                  <a:lnTo>
                    <a:pt x="231" y="0"/>
                  </a:lnTo>
                  <a:lnTo>
                    <a:pt x="200" y="84"/>
                  </a:lnTo>
                  <a:lnTo>
                    <a:pt x="200" y="84"/>
                  </a:lnTo>
                  <a:lnTo>
                    <a:pt x="186" y="92"/>
                  </a:lnTo>
                  <a:lnTo>
                    <a:pt x="172" y="103"/>
                  </a:lnTo>
                  <a:lnTo>
                    <a:pt x="158" y="114"/>
                  </a:lnTo>
                  <a:lnTo>
                    <a:pt x="146" y="125"/>
                  </a:lnTo>
                  <a:lnTo>
                    <a:pt x="133" y="137"/>
                  </a:lnTo>
                  <a:lnTo>
                    <a:pt x="123" y="151"/>
                  </a:lnTo>
                  <a:lnTo>
                    <a:pt x="112" y="165"/>
                  </a:lnTo>
                  <a:lnTo>
                    <a:pt x="102" y="179"/>
                  </a:lnTo>
                  <a:lnTo>
                    <a:pt x="95" y="194"/>
                  </a:lnTo>
                  <a:lnTo>
                    <a:pt x="87" y="210"/>
                  </a:lnTo>
                  <a:lnTo>
                    <a:pt x="81" y="226"/>
                  </a:lnTo>
                  <a:lnTo>
                    <a:pt x="74" y="243"/>
                  </a:lnTo>
                  <a:lnTo>
                    <a:pt x="71" y="260"/>
                  </a:lnTo>
                  <a:lnTo>
                    <a:pt x="68" y="278"/>
                  </a:lnTo>
                  <a:lnTo>
                    <a:pt x="65" y="295"/>
                  </a:lnTo>
                  <a:lnTo>
                    <a:pt x="65" y="314"/>
                  </a:lnTo>
                  <a:lnTo>
                    <a:pt x="65" y="314"/>
                  </a:lnTo>
                  <a:lnTo>
                    <a:pt x="65" y="336"/>
                  </a:lnTo>
                  <a:lnTo>
                    <a:pt x="68" y="354"/>
                  </a:lnTo>
                  <a:lnTo>
                    <a:pt x="71" y="375"/>
                  </a:lnTo>
                  <a:lnTo>
                    <a:pt x="78" y="393"/>
                  </a:lnTo>
                  <a:lnTo>
                    <a:pt x="84" y="412"/>
                  </a:lnTo>
                  <a:lnTo>
                    <a:pt x="92" y="430"/>
                  </a:lnTo>
                  <a:lnTo>
                    <a:pt x="101" y="448"/>
                  </a:lnTo>
                  <a:lnTo>
                    <a:pt x="112" y="463"/>
                  </a:lnTo>
                  <a:lnTo>
                    <a:pt x="123" y="479"/>
                  </a:lnTo>
                  <a:lnTo>
                    <a:pt x="135" y="493"/>
                  </a:lnTo>
                  <a:lnTo>
                    <a:pt x="149" y="507"/>
                  </a:lnTo>
                  <a:lnTo>
                    <a:pt x="163" y="519"/>
                  </a:lnTo>
                  <a:lnTo>
                    <a:pt x="179" y="531"/>
                  </a:lnTo>
                  <a:lnTo>
                    <a:pt x="194" y="542"/>
                  </a:lnTo>
                  <a:lnTo>
                    <a:pt x="211" y="550"/>
                  </a:lnTo>
                  <a:lnTo>
                    <a:pt x="230" y="559"/>
                  </a:lnTo>
                  <a:lnTo>
                    <a:pt x="210" y="621"/>
                  </a:lnTo>
                  <a:lnTo>
                    <a:pt x="210" y="6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7" name="Freeform 41">
              <a:extLst>
                <a:ext uri="{FF2B5EF4-FFF2-40B4-BE49-F238E27FC236}">
                  <a16:creationId xmlns:a16="http://schemas.microsoft.com/office/drawing/2014/main" id="{7BC62919-A901-426F-9114-EB4DD4B17C71}"/>
                </a:ext>
              </a:extLst>
            </p:cNvPr>
            <p:cNvSpPr>
              <a:spLocks/>
            </p:cNvSpPr>
            <p:nvPr/>
          </p:nvSpPr>
          <p:spPr bwMode="auto">
            <a:xfrm>
              <a:off x="4933950" y="3856038"/>
              <a:ext cx="295275" cy="550863"/>
            </a:xfrm>
            <a:custGeom>
              <a:avLst/>
              <a:gdLst>
                <a:gd name="T0" fmla="*/ 150 w 371"/>
                <a:gd name="T1" fmla="*/ 0 h 694"/>
                <a:gd name="T2" fmla="*/ 0 w 371"/>
                <a:gd name="T3" fmla="*/ 405 h 694"/>
                <a:gd name="T4" fmla="*/ 194 w 371"/>
                <a:gd name="T5" fmla="*/ 405 h 694"/>
                <a:gd name="T6" fmla="*/ 102 w 371"/>
                <a:gd name="T7" fmla="*/ 694 h 694"/>
                <a:gd name="T8" fmla="*/ 116 w 371"/>
                <a:gd name="T9" fmla="*/ 694 h 694"/>
                <a:gd name="T10" fmla="*/ 371 w 371"/>
                <a:gd name="T11" fmla="*/ 295 h 694"/>
                <a:gd name="T12" fmla="*/ 210 w 371"/>
                <a:gd name="T13" fmla="*/ 295 h 694"/>
                <a:gd name="T14" fmla="*/ 323 w 371"/>
                <a:gd name="T15" fmla="*/ 0 h 694"/>
                <a:gd name="T16" fmla="*/ 150 w 371"/>
                <a:gd name="T17"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694">
                  <a:moveTo>
                    <a:pt x="150" y="0"/>
                  </a:moveTo>
                  <a:lnTo>
                    <a:pt x="0" y="405"/>
                  </a:lnTo>
                  <a:lnTo>
                    <a:pt x="194" y="405"/>
                  </a:lnTo>
                  <a:lnTo>
                    <a:pt x="102" y="694"/>
                  </a:lnTo>
                  <a:lnTo>
                    <a:pt x="116" y="694"/>
                  </a:lnTo>
                  <a:lnTo>
                    <a:pt x="371" y="295"/>
                  </a:lnTo>
                  <a:lnTo>
                    <a:pt x="210" y="295"/>
                  </a:lnTo>
                  <a:lnTo>
                    <a:pt x="323" y="0"/>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1" name="Freeform 8">
            <a:extLst>
              <a:ext uri="{FF2B5EF4-FFF2-40B4-BE49-F238E27FC236}">
                <a16:creationId xmlns:a16="http://schemas.microsoft.com/office/drawing/2014/main" id="{00505E71-9A80-4CA8-BC2D-D36851B9372C}"/>
              </a:ext>
            </a:extLst>
          </p:cNvPr>
          <p:cNvSpPr>
            <a:spLocks noEditPoints="1"/>
          </p:cNvSpPr>
          <p:nvPr/>
        </p:nvSpPr>
        <p:spPr bwMode="auto">
          <a:xfrm>
            <a:off x="6141338" y="5072093"/>
            <a:ext cx="215409" cy="249286"/>
          </a:xfrm>
          <a:custGeom>
            <a:avLst/>
            <a:gdLst>
              <a:gd name="T0" fmla="*/ 1214 w 1347"/>
              <a:gd name="T1" fmla="*/ 648 h 1560"/>
              <a:gd name="T2" fmla="*/ 1188 w 1347"/>
              <a:gd name="T3" fmla="*/ 547 h 1560"/>
              <a:gd name="T4" fmla="*/ 1212 w 1347"/>
              <a:gd name="T5" fmla="*/ 472 h 1560"/>
              <a:gd name="T6" fmla="*/ 1147 w 1347"/>
              <a:gd name="T7" fmla="*/ 300 h 1560"/>
              <a:gd name="T8" fmla="*/ 983 w 1347"/>
              <a:gd name="T9" fmla="*/ 120 h 1560"/>
              <a:gd name="T10" fmla="*/ 764 w 1347"/>
              <a:gd name="T11" fmla="*/ 18 h 1560"/>
              <a:gd name="T12" fmla="*/ 516 w 1347"/>
              <a:gd name="T13" fmla="*/ 10 h 1560"/>
              <a:gd name="T14" fmla="*/ 323 w 1347"/>
              <a:gd name="T15" fmla="*/ 75 h 1560"/>
              <a:gd name="T16" fmla="*/ 160 w 1347"/>
              <a:gd name="T17" fmla="*/ 206 h 1560"/>
              <a:gd name="T18" fmla="*/ 49 w 1347"/>
              <a:gd name="T19" fmla="*/ 380 h 1560"/>
              <a:gd name="T20" fmla="*/ 2 w 1347"/>
              <a:gd name="T21" fmla="*/ 584 h 1560"/>
              <a:gd name="T22" fmla="*/ 22 w 1347"/>
              <a:gd name="T23" fmla="*/ 778 h 1560"/>
              <a:gd name="T24" fmla="*/ 119 w 1347"/>
              <a:gd name="T25" fmla="*/ 984 h 1560"/>
              <a:gd name="T26" fmla="*/ 230 w 1347"/>
              <a:gd name="T27" fmla="*/ 1106 h 1560"/>
              <a:gd name="T28" fmla="*/ 235 w 1347"/>
              <a:gd name="T29" fmla="*/ 1514 h 1560"/>
              <a:gd name="T30" fmla="*/ 558 w 1347"/>
              <a:gd name="T31" fmla="*/ 1559 h 1560"/>
              <a:gd name="T32" fmla="*/ 811 w 1347"/>
              <a:gd name="T33" fmla="*/ 1546 h 1560"/>
              <a:gd name="T34" fmla="*/ 1067 w 1347"/>
              <a:gd name="T35" fmla="*/ 1335 h 1560"/>
              <a:gd name="T36" fmla="*/ 1156 w 1347"/>
              <a:gd name="T37" fmla="*/ 1306 h 1560"/>
              <a:gd name="T38" fmla="*/ 1203 w 1347"/>
              <a:gd name="T39" fmla="*/ 1214 h 1560"/>
              <a:gd name="T40" fmla="*/ 1196 w 1347"/>
              <a:gd name="T41" fmla="*/ 1121 h 1560"/>
              <a:gd name="T42" fmla="*/ 1167 w 1347"/>
              <a:gd name="T43" fmla="*/ 1089 h 1560"/>
              <a:gd name="T44" fmla="*/ 1194 w 1347"/>
              <a:gd name="T45" fmla="*/ 1059 h 1560"/>
              <a:gd name="T46" fmla="*/ 1203 w 1347"/>
              <a:gd name="T47" fmla="*/ 1021 h 1560"/>
              <a:gd name="T48" fmla="*/ 1260 w 1347"/>
              <a:gd name="T49" fmla="*/ 980 h 1560"/>
              <a:gd name="T50" fmla="*/ 1333 w 1347"/>
              <a:gd name="T51" fmla="*/ 937 h 1560"/>
              <a:gd name="T52" fmla="*/ 1346 w 1347"/>
              <a:gd name="T53" fmla="*/ 881 h 1560"/>
              <a:gd name="T54" fmla="*/ 663 w 1347"/>
              <a:gd name="T55" fmla="*/ 1304 h 1560"/>
              <a:gd name="T56" fmla="*/ 580 w 1347"/>
              <a:gd name="T57" fmla="*/ 1316 h 1560"/>
              <a:gd name="T58" fmla="*/ 509 w 1347"/>
              <a:gd name="T59" fmla="*/ 1273 h 1560"/>
              <a:gd name="T60" fmla="*/ 482 w 1347"/>
              <a:gd name="T61" fmla="*/ 1196 h 1560"/>
              <a:gd name="T62" fmla="*/ 518 w 1347"/>
              <a:gd name="T63" fmla="*/ 1109 h 1560"/>
              <a:gd name="T64" fmla="*/ 591 w 1347"/>
              <a:gd name="T65" fmla="*/ 1074 h 1560"/>
              <a:gd name="T66" fmla="*/ 673 w 1347"/>
              <a:gd name="T67" fmla="*/ 1094 h 1560"/>
              <a:gd name="T68" fmla="*/ 724 w 1347"/>
              <a:gd name="T69" fmla="*/ 1160 h 1560"/>
              <a:gd name="T70" fmla="*/ 720 w 1347"/>
              <a:gd name="T71" fmla="*/ 1243 h 1560"/>
              <a:gd name="T72" fmla="*/ 931 w 1347"/>
              <a:gd name="T73" fmla="*/ 596 h 1560"/>
              <a:gd name="T74" fmla="*/ 815 w 1347"/>
              <a:gd name="T75" fmla="*/ 744 h 1560"/>
              <a:gd name="T76" fmla="*/ 723 w 1347"/>
              <a:gd name="T77" fmla="*/ 851 h 1560"/>
              <a:gd name="T78" fmla="*/ 504 w 1347"/>
              <a:gd name="T79" fmla="*/ 992 h 1560"/>
              <a:gd name="T80" fmla="*/ 523 w 1347"/>
              <a:gd name="T81" fmla="*/ 827 h 1560"/>
              <a:gd name="T82" fmla="*/ 598 w 1347"/>
              <a:gd name="T83" fmla="*/ 693 h 1560"/>
              <a:gd name="T84" fmla="*/ 738 w 1347"/>
              <a:gd name="T85" fmla="*/ 555 h 1560"/>
              <a:gd name="T86" fmla="*/ 758 w 1347"/>
              <a:gd name="T87" fmla="*/ 479 h 1560"/>
              <a:gd name="T88" fmla="*/ 720 w 1347"/>
              <a:gd name="T89" fmla="*/ 413 h 1560"/>
              <a:gd name="T90" fmla="*/ 618 w 1347"/>
              <a:gd name="T91" fmla="*/ 381 h 1560"/>
              <a:gd name="T92" fmla="*/ 521 w 1347"/>
              <a:gd name="T93" fmla="*/ 411 h 1560"/>
              <a:gd name="T94" fmla="*/ 470 w 1347"/>
              <a:gd name="T95" fmla="*/ 490 h 1560"/>
              <a:gd name="T96" fmla="*/ 286 w 1347"/>
              <a:gd name="T97" fmla="*/ 453 h 1560"/>
              <a:gd name="T98" fmla="*/ 333 w 1347"/>
              <a:gd name="T99" fmla="*/ 340 h 1560"/>
              <a:gd name="T100" fmla="*/ 413 w 1347"/>
              <a:gd name="T101" fmla="*/ 261 h 1560"/>
              <a:gd name="T102" fmla="*/ 535 w 1347"/>
              <a:gd name="T103" fmla="*/ 211 h 1560"/>
              <a:gd name="T104" fmla="*/ 675 w 1347"/>
              <a:gd name="T105" fmla="*/ 205 h 1560"/>
              <a:gd name="T106" fmla="*/ 815 w 1347"/>
              <a:gd name="T107" fmla="*/ 249 h 1560"/>
              <a:gd name="T108" fmla="*/ 911 w 1347"/>
              <a:gd name="T109" fmla="*/ 347 h 1560"/>
              <a:gd name="T110" fmla="*/ 954 w 1347"/>
              <a:gd name="T111" fmla="*/ 49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7" h="1560">
                <a:moveTo>
                  <a:pt x="1341" y="866"/>
                </a:moveTo>
                <a:lnTo>
                  <a:pt x="1341" y="866"/>
                </a:lnTo>
                <a:lnTo>
                  <a:pt x="1334" y="850"/>
                </a:lnTo>
                <a:lnTo>
                  <a:pt x="1325" y="833"/>
                </a:lnTo>
                <a:lnTo>
                  <a:pt x="1302" y="795"/>
                </a:lnTo>
                <a:lnTo>
                  <a:pt x="1251" y="710"/>
                </a:lnTo>
                <a:lnTo>
                  <a:pt x="1226" y="669"/>
                </a:lnTo>
                <a:lnTo>
                  <a:pt x="1214" y="648"/>
                </a:lnTo>
                <a:lnTo>
                  <a:pt x="1205" y="629"/>
                </a:lnTo>
                <a:lnTo>
                  <a:pt x="1196" y="611"/>
                </a:lnTo>
                <a:lnTo>
                  <a:pt x="1191" y="595"/>
                </a:lnTo>
                <a:lnTo>
                  <a:pt x="1187" y="582"/>
                </a:lnTo>
                <a:lnTo>
                  <a:pt x="1186" y="569"/>
                </a:lnTo>
                <a:lnTo>
                  <a:pt x="1186" y="569"/>
                </a:lnTo>
                <a:lnTo>
                  <a:pt x="1186" y="557"/>
                </a:lnTo>
                <a:lnTo>
                  <a:pt x="1188" y="547"/>
                </a:lnTo>
                <a:lnTo>
                  <a:pt x="1191" y="537"/>
                </a:lnTo>
                <a:lnTo>
                  <a:pt x="1196" y="526"/>
                </a:lnTo>
                <a:lnTo>
                  <a:pt x="1196" y="526"/>
                </a:lnTo>
                <a:lnTo>
                  <a:pt x="1202" y="515"/>
                </a:lnTo>
                <a:lnTo>
                  <a:pt x="1206" y="506"/>
                </a:lnTo>
                <a:lnTo>
                  <a:pt x="1209" y="496"/>
                </a:lnTo>
                <a:lnTo>
                  <a:pt x="1211" y="484"/>
                </a:lnTo>
                <a:lnTo>
                  <a:pt x="1212" y="472"/>
                </a:lnTo>
                <a:lnTo>
                  <a:pt x="1212" y="458"/>
                </a:lnTo>
                <a:lnTo>
                  <a:pt x="1209" y="445"/>
                </a:lnTo>
                <a:lnTo>
                  <a:pt x="1209" y="445"/>
                </a:lnTo>
                <a:lnTo>
                  <a:pt x="1200" y="414"/>
                </a:lnTo>
                <a:lnTo>
                  <a:pt x="1189" y="384"/>
                </a:lnTo>
                <a:lnTo>
                  <a:pt x="1176" y="356"/>
                </a:lnTo>
                <a:lnTo>
                  <a:pt x="1163" y="327"/>
                </a:lnTo>
                <a:lnTo>
                  <a:pt x="1147" y="300"/>
                </a:lnTo>
                <a:lnTo>
                  <a:pt x="1131" y="274"/>
                </a:lnTo>
                <a:lnTo>
                  <a:pt x="1113" y="248"/>
                </a:lnTo>
                <a:lnTo>
                  <a:pt x="1094" y="225"/>
                </a:lnTo>
                <a:lnTo>
                  <a:pt x="1073" y="202"/>
                </a:lnTo>
                <a:lnTo>
                  <a:pt x="1052" y="179"/>
                </a:lnTo>
                <a:lnTo>
                  <a:pt x="1030" y="158"/>
                </a:lnTo>
                <a:lnTo>
                  <a:pt x="1008" y="139"/>
                </a:lnTo>
                <a:lnTo>
                  <a:pt x="983" y="120"/>
                </a:lnTo>
                <a:lnTo>
                  <a:pt x="959" y="103"/>
                </a:lnTo>
                <a:lnTo>
                  <a:pt x="932" y="87"/>
                </a:lnTo>
                <a:lnTo>
                  <a:pt x="906" y="72"/>
                </a:lnTo>
                <a:lnTo>
                  <a:pt x="879" y="58"/>
                </a:lnTo>
                <a:lnTo>
                  <a:pt x="851" y="47"/>
                </a:lnTo>
                <a:lnTo>
                  <a:pt x="823" y="35"/>
                </a:lnTo>
                <a:lnTo>
                  <a:pt x="794" y="27"/>
                </a:lnTo>
                <a:lnTo>
                  <a:pt x="764" y="18"/>
                </a:lnTo>
                <a:lnTo>
                  <a:pt x="734" y="12"/>
                </a:lnTo>
                <a:lnTo>
                  <a:pt x="704" y="6"/>
                </a:lnTo>
                <a:lnTo>
                  <a:pt x="674" y="3"/>
                </a:lnTo>
                <a:lnTo>
                  <a:pt x="642" y="1"/>
                </a:lnTo>
                <a:lnTo>
                  <a:pt x="611" y="0"/>
                </a:lnTo>
                <a:lnTo>
                  <a:pt x="579" y="2"/>
                </a:lnTo>
                <a:lnTo>
                  <a:pt x="548" y="4"/>
                </a:lnTo>
                <a:lnTo>
                  <a:pt x="516" y="10"/>
                </a:lnTo>
                <a:lnTo>
                  <a:pt x="484" y="15"/>
                </a:lnTo>
                <a:lnTo>
                  <a:pt x="452" y="23"/>
                </a:lnTo>
                <a:lnTo>
                  <a:pt x="421" y="33"/>
                </a:lnTo>
                <a:lnTo>
                  <a:pt x="421" y="33"/>
                </a:lnTo>
                <a:lnTo>
                  <a:pt x="396" y="42"/>
                </a:lnTo>
                <a:lnTo>
                  <a:pt x="371" y="52"/>
                </a:lnTo>
                <a:lnTo>
                  <a:pt x="346" y="64"/>
                </a:lnTo>
                <a:lnTo>
                  <a:pt x="323" y="75"/>
                </a:lnTo>
                <a:lnTo>
                  <a:pt x="299" y="89"/>
                </a:lnTo>
                <a:lnTo>
                  <a:pt x="277" y="103"/>
                </a:lnTo>
                <a:lnTo>
                  <a:pt x="256" y="118"/>
                </a:lnTo>
                <a:lnTo>
                  <a:pt x="235" y="134"/>
                </a:lnTo>
                <a:lnTo>
                  <a:pt x="215" y="151"/>
                </a:lnTo>
                <a:lnTo>
                  <a:pt x="196" y="169"/>
                </a:lnTo>
                <a:lnTo>
                  <a:pt x="178" y="187"/>
                </a:lnTo>
                <a:lnTo>
                  <a:pt x="160" y="206"/>
                </a:lnTo>
                <a:lnTo>
                  <a:pt x="143" y="225"/>
                </a:lnTo>
                <a:lnTo>
                  <a:pt x="127" y="246"/>
                </a:lnTo>
                <a:lnTo>
                  <a:pt x="112" y="266"/>
                </a:lnTo>
                <a:lnTo>
                  <a:pt x="97" y="289"/>
                </a:lnTo>
                <a:lnTo>
                  <a:pt x="83" y="311"/>
                </a:lnTo>
                <a:lnTo>
                  <a:pt x="72" y="333"/>
                </a:lnTo>
                <a:lnTo>
                  <a:pt x="60" y="357"/>
                </a:lnTo>
                <a:lnTo>
                  <a:pt x="49" y="380"/>
                </a:lnTo>
                <a:lnTo>
                  <a:pt x="40" y="404"/>
                </a:lnTo>
                <a:lnTo>
                  <a:pt x="31" y="429"/>
                </a:lnTo>
                <a:lnTo>
                  <a:pt x="23" y="454"/>
                </a:lnTo>
                <a:lnTo>
                  <a:pt x="16" y="480"/>
                </a:lnTo>
                <a:lnTo>
                  <a:pt x="11" y="505"/>
                </a:lnTo>
                <a:lnTo>
                  <a:pt x="7" y="531"/>
                </a:lnTo>
                <a:lnTo>
                  <a:pt x="4" y="557"/>
                </a:lnTo>
                <a:lnTo>
                  <a:pt x="2" y="584"/>
                </a:lnTo>
                <a:lnTo>
                  <a:pt x="0" y="610"/>
                </a:lnTo>
                <a:lnTo>
                  <a:pt x="0" y="637"/>
                </a:lnTo>
                <a:lnTo>
                  <a:pt x="3" y="663"/>
                </a:lnTo>
                <a:lnTo>
                  <a:pt x="5" y="690"/>
                </a:lnTo>
                <a:lnTo>
                  <a:pt x="5" y="690"/>
                </a:lnTo>
                <a:lnTo>
                  <a:pt x="9" y="720"/>
                </a:lnTo>
                <a:lnTo>
                  <a:pt x="15" y="749"/>
                </a:lnTo>
                <a:lnTo>
                  <a:pt x="22" y="778"/>
                </a:lnTo>
                <a:lnTo>
                  <a:pt x="29" y="805"/>
                </a:lnTo>
                <a:lnTo>
                  <a:pt x="39" y="833"/>
                </a:lnTo>
                <a:lnTo>
                  <a:pt x="49" y="860"/>
                </a:lnTo>
                <a:lnTo>
                  <a:pt x="61" y="886"/>
                </a:lnTo>
                <a:lnTo>
                  <a:pt x="74" y="912"/>
                </a:lnTo>
                <a:lnTo>
                  <a:pt x="87" y="936"/>
                </a:lnTo>
                <a:lnTo>
                  <a:pt x="102" y="960"/>
                </a:lnTo>
                <a:lnTo>
                  <a:pt x="119" y="984"/>
                </a:lnTo>
                <a:lnTo>
                  <a:pt x="137" y="1007"/>
                </a:lnTo>
                <a:lnTo>
                  <a:pt x="155" y="1029"/>
                </a:lnTo>
                <a:lnTo>
                  <a:pt x="175" y="1051"/>
                </a:lnTo>
                <a:lnTo>
                  <a:pt x="197" y="1072"/>
                </a:lnTo>
                <a:lnTo>
                  <a:pt x="219" y="1092"/>
                </a:lnTo>
                <a:lnTo>
                  <a:pt x="219" y="1092"/>
                </a:lnTo>
                <a:lnTo>
                  <a:pt x="224" y="1098"/>
                </a:lnTo>
                <a:lnTo>
                  <a:pt x="230" y="1106"/>
                </a:lnTo>
                <a:lnTo>
                  <a:pt x="233" y="1113"/>
                </a:lnTo>
                <a:lnTo>
                  <a:pt x="234" y="1122"/>
                </a:lnTo>
                <a:lnTo>
                  <a:pt x="234" y="1122"/>
                </a:lnTo>
                <a:lnTo>
                  <a:pt x="235" y="1156"/>
                </a:lnTo>
                <a:lnTo>
                  <a:pt x="235" y="1190"/>
                </a:lnTo>
                <a:lnTo>
                  <a:pt x="235" y="1259"/>
                </a:lnTo>
                <a:lnTo>
                  <a:pt x="235" y="1259"/>
                </a:lnTo>
                <a:lnTo>
                  <a:pt x="235" y="1514"/>
                </a:lnTo>
                <a:lnTo>
                  <a:pt x="235" y="1514"/>
                </a:lnTo>
                <a:lnTo>
                  <a:pt x="279" y="1525"/>
                </a:lnTo>
                <a:lnTo>
                  <a:pt x="325" y="1533"/>
                </a:lnTo>
                <a:lnTo>
                  <a:pt x="371" y="1542"/>
                </a:lnTo>
                <a:lnTo>
                  <a:pt x="416" y="1548"/>
                </a:lnTo>
                <a:lnTo>
                  <a:pt x="463" y="1554"/>
                </a:lnTo>
                <a:lnTo>
                  <a:pt x="510" y="1557"/>
                </a:lnTo>
                <a:lnTo>
                  <a:pt x="558" y="1559"/>
                </a:lnTo>
                <a:lnTo>
                  <a:pt x="606" y="1560"/>
                </a:lnTo>
                <a:lnTo>
                  <a:pt x="606" y="1560"/>
                </a:lnTo>
                <a:lnTo>
                  <a:pt x="640" y="1560"/>
                </a:lnTo>
                <a:lnTo>
                  <a:pt x="675" y="1559"/>
                </a:lnTo>
                <a:lnTo>
                  <a:pt x="709" y="1557"/>
                </a:lnTo>
                <a:lnTo>
                  <a:pt x="744" y="1554"/>
                </a:lnTo>
                <a:lnTo>
                  <a:pt x="778" y="1550"/>
                </a:lnTo>
                <a:lnTo>
                  <a:pt x="811" y="1546"/>
                </a:lnTo>
                <a:lnTo>
                  <a:pt x="844" y="1541"/>
                </a:lnTo>
                <a:lnTo>
                  <a:pt x="877" y="1536"/>
                </a:lnTo>
                <a:lnTo>
                  <a:pt x="877" y="1536"/>
                </a:lnTo>
                <a:lnTo>
                  <a:pt x="877" y="1338"/>
                </a:lnTo>
                <a:lnTo>
                  <a:pt x="877" y="1338"/>
                </a:lnTo>
                <a:lnTo>
                  <a:pt x="885" y="1336"/>
                </a:lnTo>
                <a:lnTo>
                  <a:pt x="885" y="1336"/>
                </a:lnTo>
                <a:lnTo>
                  <a:pt x="1067" y="1335"/>
                </a:lnTo>
                <a:lnTo>
                  <a:pt x="1067" y="1335"/>
                </a:lnTo>
                <a:lnTo>
                  <a:pt x="1082" y="1335"/>
                </a:lnTo>
                <a:lnTo>
                  <a:pt x="1096" y="1333"/>
                </a:lnTo>
                <a:lnTo>
                  <a:pt x="1110" y="1330"/>
                </a:lnTo>
                <a:lnTo>
                  <a:pt x="1123" y="1325"/>
                </a:lnTo>
                <a:lnTo>
                  <a:pt x="1135" y="1320"/>
                </a:lnTo>
                <a:lnTo>
                  <a:pt x="1146" y="1314"/>
                </a:lnTo>
                <a:lnTo>
                  <a:pt x="1156" y="1306"/>
                </a:lnTo>
                <a:lnTo>
                  <a:pt x="1166" y="1298"/>
                </a:lnTo>
                <a:lnTo>
                  <a:pt x="1174" y="1288"/>
                </a:lnTo>
                <a:lnTo>
                  <a:pt x="1182" y="1279"/>
                </a:lnTo>
                <a:lnTo>
                  <a:pt x="1188" y="1267"/>
                </a:lnTo>
                <a:lnTo>
                  <a:pt x="1193" y="1255"/>
                </a:lnTo>
                <a:lnTo>
                  <a:pt x="1198" y="1242"/>
                </a:lnTo>
                <a:lnTo>
                  <a:pt x="1201" y="1228"/>
                </a:lnTo>
                <a:lnTo>
                  <a:pt x="1203" y="1214"/>
                </a:lnTo>
                <a:lnTo>
                  <a:pt x="1203" y="1199"/>
                </a:lnTo>
                <a:lnTo>
                  <a:pt x="1203" y="1199"/>
                </a:lnTo>
                <a:lnTo>
                  <a:pt x="1204" y="1133"/>
                </a:lnTo>
                <a:lnTo>
                  <a:pt x="1204" y="1133"/>
                </a:lnTo>
                <a:lnTo>
                  <a:pt x="1203" y="1130"/>
                </a:lnTo>
                <a:lnTo>
                  <a:pt x="1203" y="1128"/>
                </a:lnTo>
                <a:lnTo>
                  <a:pt x="1200" y="1124"/>
                </a:lnTo>
                <a:lnTo>
                  <a:pt x="1196" y="1121"/>
                </a:lnTo>
                <a:lnTo>
                  <a:pt x="1193" y="1119"/>
                </a:lnTo>
                <a:lnTo>
                  <a:pt x="1193" y="1119"/>
                </a:lnTo>
                <a:lnTo>
                  <a:pt x="1182" y="1112"/>
                </a:lnTo>
                <a:lnTo>
                  <a:pt x="1173" y="1106"/>
                </a:lnTo>
                <a:lnTo>
                  <a:pt x="1171" y="1102"/>
                </a:lnTo>
                <a:lnTo>
                  <a:pt x="1168" y="1097"/>
                </a:lnTo>
                <a:lnTo>
                  <a:pt x="1167" y="1093"/>
                </a:lnTo>
                <a:lnTo>
                  <a:pt x="1167" y="1089"/>
                </a:lnTo>
                <a:lnTo>
                  <a:pt x="1167" y="1089"/>
                </a:lnTo>
                <a:lnTo>
                  <a:pt x="1167" y="1085"/>
                </a:lnTo>
                <a:lnTo>
                  <a:pt x="1169" y="1080"/>
                </a:lnTo>
                <a:lnTo>
                  <a:pt x="1171" y="1076"/>
                </a:lnTo>
                <a:lnTo>
                  <a:pt x="1174" y="1073"/>
                </a:lnTo>
                <a:lnTo>
                  <a:pt x="1178" y="1069"/>
                </a:lnTo>
                <a:lnTo>
                  <a:pt x="1183" y="1065"/>
                </a:lnTo>
                <a:lnTo>
                  <a:pt x="1194" y="1059"/>
                </a:lnTo>
                <a:lnTo>
                  <a:pt x="1194" y="1059"/>
                </a:lnTo>
                <a:lnTo>
                  <a:pt x="1199" y="1056"/>
                </a:lnTo>
                <a:lnTo>
                  <a:pt x="1202" y="1052"/>
                </a:lnTo>
                <a:lnTo>
                  <a:pt x="1203" y="1048"/>
                </a:lnTo>
                <a:lnTo>
                  <a:pt x="1203" y="1045"/>
                </a:lnTo>
                <a:lnTo>
                  <a:pt x="1203" y="1045"/>
                </a:lnTo>
                <a:lnTo>
                  <a:pt x="1203" y="1021"/>
                </a:lnTo>
                <a:lnTo>
                  <a:pt x="1203" y="1021"/>
                </a:lnTo>
                <a:lnTo>
                  <a:pt x="1204" y="1011"/>
                </a:lnTo>
                <a:lnTo>
                  <a:pt x="1205" y="1007"/>
                </a:lnTo>
                <a:lnTo>
                  <a:pt x="1207" y="1003"/>
                </a:lnTo>
                <a:lnTo>
                  <a:pt x="1210" y="1000"/>
                </a:lnTo>
                <a:lnTo>
                  <a:pt x="1213" y="998"/>
                </a:lnTo>
                <a:lnTo>
                  <a:pt x="1222" y="993"/>
                </a:lnTo>
                <a:lnTo>
                  <a:pt x="1222" y="993"/>
                </a:lnTo>
                <a:lnTo>
                  <a:pt x="1260" y="980"/>
                </a:lnTo>
                <a:lnTo>
                  <a:pt x="1296" y="965"/>
                </a:lnTo>
                <a:lnTo>
                  <a:pt x="1296" y="965"/>
                </a:lnTo>
                <a:lnTo>
                  <a:pt x="1304" y="961"/>
                </a:lnTo>
                <a:lnTo>
                  <a:pt x="1311" y="957"/>
                </a:lnTo>
                <a:lnTo>
                  <a:pt x="1317" y="953"/>
                </a:lnTo>
                <a:lnTo>
                  <a:pt x="1323" y="948"/>
                </a:lnTo>
                <a:lnTo>
                  <a:pt x="1328" y="942"/>
                </a:lnTo>
                <a:lnTo>
                  <a:pt x="1333" y="937"/>
                </a:lnTo>
                <a:lnTo>
                  <a:pt x="1336" y="931"/>
                </a:lnTo>
                <a:lnTo>
                  <a:pt x="1341" y="924"/>
                </a:lnTo>
                <a:lnTo>
                  <a:pt x="1343" y="918"/>
                </a:lnTo>
                <a:lnTo>
                  <a:pt x="1345" y="911"/>
                </a:lnTo>
                <a:lnTo>
                  <a:pt x="1346" y="903"/>
                </a:lnTo>
                <a:lnTo>
                  <a:pt x="1347" y="896"/>
                </a:lnTo>
                <a:lnTo>
                  <a:pt x="1347" y="888"/>
                </a:lnTo>
                <a:lnTo>
                  <a:pt x="1346" y="881"/>
                </a:lnTo>
                <a:lnTo>
                  <a:pt x="1344" y="873"/>
                </a:lnTo>
                <a:lnTo>
                  <a:pt x="1341" y="866"/>
                </a:lnTo>
                <a:lnTo>
                  <a:pt x="1341" y="866"/>
                </a:lnTo>
                <a:close/>
                <a:moveTo>
                  <a:pt x="693" y="1283"/>
                </a:moveTo>
                <a:lnTo>
                  <a:pt x="693" y="1283"/>
                </a:lnTo>
                <a:lnTo>
                  <a:pt x="683" y="1292"/>
                </a:lnTo>
                <a:lnTo>
                  <a:pt x="674" y="1298"/>
                </a:lnTo>
                <a:lnTo>
                  <a:pt x="663" y="1304"/>
                </a:lnTo>
                <a:lnTo>
                  <a:pt x="653" y="1310"/>
                </a:lnTo>
                <a:lnTo>
                  <a:pt x="642" y="1314"/>
                </a:lnTo>
                <a:lnTo>
                  <a:pt x="630" y="1316"/>
                </a:lnTo>
                <a:lnTo>
                  <a:pt x="618" y="1318"/>
                </a:lnTo>
                <a:lnTo>
                  <a:pt x="605" y="1319"/>
                </a:lnTo>
                <a:lnTo>
                  <a:pt x="605" y="1319"/>
                </a:lnTo>
                <a:lnTo>
                  <a:pt x="592" y="1318"/>
                </a:lnTo>
                <a:lnTo>
                  <a:pt x="580" y="1316"/>
                </a:lnTo>
                <a:lnTo>
                  <a:pt x="569" y="1314"/>
                </a:lnTo>
                <a:lnTo>
                  <a:pt x="558" y="1310"/>
                </a:lnTo>
                <a:lnTo>
                  <a:pt x="547" y="1304"/>
                </a:lnTo>
                <a:lnTo>
                  <a:pt x="537" y="1298"/>
                </a:lnTo>
                <a:lnTo>
                  <a:pt x="527" y="1292"/>
                </a:lnTo>
                <a:lnTo>
                  <a:pt x="518" y="1283"/>
                </a:lnTo>
                <a:lnTo>
                  <a:pt x="518" y="1283"/>
                </a:lnTo>
                <a:lnTo>
                  <a:pt x="509" y="1273"/>
                </a:lnTo>
                <a:lnTo>
                  <a:pt x="502" y="1264"/>
                </a:lnTo>
                <a:lnTo>
                  <a:pt x="496" y="1253"/>
                </a:lnTo>
                <a:lnTo>
                  <a:pt x="490" y="1243"/>
                </a:lnTo>
                <a:lnTo>
                  <a:pt x="487" y="1232"/>
                </a:lnTo>
                <a:lnTo>
                  <a:pt x="484" y="1220"/>
                </a:lnTo>
                <a:lnTo>
                  <a:pt x="482" y="1209"/>
                </a:lnTo>
                <a:lnTo>
                  <a:pt x="482" y="1196"/>
                </a:lnTo>
                <a:lnTo>
                  <a:pt x="482" y="1196"/>
                </a:lnTo>
                <a:lnTo>
                  <a:pt x="482" y="1183"/>
                </a:lnTo>
                <a:lnTo>
                  <a:pt x="484" y="1172"/>
                </a:lnTo>
                <a:lnTo>
                  <a:pt x="487" y="1160"/>
                </a:lnTo>
                <a:lnTo>
                  <a:pt x="490" y="1149"/>
                </a:lnTo>
                <a:lnTo>
                  <a:pt x="496" y="1139"/>
                </a:lnTo>
                <a:lnTo>
                  <a:pt x="502" y="1128"/>
                </a:lnTo>
                <a:lnTo>
                  <a:pt x="509" y="1119"/>
                </a:lnTo>
                <a:lnTo>
                  <a:pt x="518" y="1109"/>
                </a:lnTo>
                <a:lnTo>
                  <a:pt x="518" y="1109"/>
                </a:lnTo>
                <a:lnTo>
                  <a:pt x="526" y="1102"/>
                </a:lnTo>
                <a:lnTo>
                  <a:pt x="536" y="1094"/>
                </a:lnTo>
                <a:lnTo>
                  <a:pt x="547" y="1088"/>
                </a:lnTo>
                <a:lnTo>
                  <a:pt x="557" y="1082"/>
                </a:lnTo>
                <a:lnTo>
                  <a:pt x="568" y="1079"/>
                </a:lnTo>
                <a:lnTo>
                  <a:pt x="579" y="1076"/>
                </a:lnTo>
                <a:lnTo>
                  <a:pt x="591" y="1074"/>
                </a:lnTo>
                <a:lnTo>
                  <a:pt x="604" y="1074"/>
                </a:lnTo>
                <a:lnTo>
                  <a:pt x="604" y="1074"/>
                </a:lnTo>
                <a:lnTo>
                  <a:pt x="616" y="1074"/>
                </a:lnTo>
                <a:lnTo>
                  <a:pt x="629" y="1076"/>
                </a:lnTo>
                <a:lnTo>
                  <a:pt x="641" y="1079"/>
                </a:lnTo>
                <a:lnTo>
                  <a:pt x="651" y="1082"/>
                </a:lnTo>
                <a:lnTo>
                  <a:pt x="663" y="1088"/>
                </a:lnTo>
                <a:lnTo>
                  <a:pt x="673" y="1094"/>
                </a:lnTo>
                <a:lnTo>
                  <a:pt x="683" y="1102"/>
                </a:lnTo>
                <a:lnTo>
                  <a:pt x="693" y="1109"/>
                </a:lnTo>
                <a:lnTo>
                  <a:pt x="693" y="1109"/>
                </a:lnTo>
                <a:lnTo>
                  <a:pt x="701" y="1119"/>
                </a:lnTo>
                <a:lnTo>
                  <a:pt x="709" y="1128"/>
                </a:lnTo>
                <a:lnTo>
                  <a:pt x="715" y="1139"/>
                </a:lnTo>
                <a:lnTo>
                  <a:pt x="720" y="1149"/>
                </a:lnTo>
                <a:lnTo>
                  <a:pt x="724" y="1160"/>
                </a:lnTo>
                <a:lnTo>
                  <a:pt x="727" y="1172"/>
                </a:lnTo>
                <a:lnTo>
                  <a:pt x="729" y="1183"/>
                </a:lnTo>
                <a:lnTo>
                  <a:pt x="729" y="1196"/>
                </a:lnTo>
                <a:lnTo>
                  <a:pt x="729" y="1196"/>
                </a:lnTo>
                <a:lnTo>
                  <a:pt x="729" y="1209"/>
                </a:lnTo>
                <a:lnTo>
                  <a:pt x="727" y="1220"/>
                </a:lnTo>
                <a:lnTo>
                  <a:pt x="725" y="1232"/>
                </a:lnTo>
                <a:lnTo>
                  <a:pt x="720" y="1243"/>
                </a:lnTo>
                <a:lnTo>
                  <a:pt x="715" y="1253"/>
                </a:lnTo>
                <a:lnTo>
                  <a:pt x="709" y="1264"/>
                </a:lnTo>
                <a:lnTo>
                  <a:pt x="701" y="1273"/>
                </a:lnTo>
                <a:lnTo>
                  <a:pt x="693" y="1283"/>
                </a:lnTo>
                <a:lnTo>
                  <a:pt x="693" y="1283"/>
                </a:lnTo>
                <a:close/>
                <a:moveTo>
                  <a:pt x="940" y="576"/>
                </a:moveTo>
                <a:lnTo>
                  <a:pt x="940" y="576"/>
                </a:lnTo>
                <a:lnTo>
                  <a:pt x="931" y="596"/>
                </a:lnTo>
                <a:lnTo>
                  <a:pt x="922" y="618"/>
                </a:lnTo>
                <a:lnTo>
                  <a:pt x="910" y="639"/>
                </a:lnTo>
                <a:lnTo>
                  <a:pt x="896" y="660"/>
                </a:lnTo>
                <a:lnTo>
                  <a:pt x="896" y="660"/>
                </a:lnTo>
                <a:lnTo>
                  <a:pt x="885" y="675"/>
                </a:lnTo>
                <a:lnTo>
                  <a:pt x="868" y="693"/>
                </a:lnTo>
                <a:lnTo>
                  <a:pt x="844" y="716"/>
                </a:lnTo>
                <a:lnTo>
                  <a:pt x="815" y="744"/>
                </a:lnTo>
                <a:lnTo>
                  <a:pt x="815" y="744"/>
                </a:lnTo>
                <a:lnTo>
                  <a:pt x="787" y="770"/>
                </a:lnTo>
                <a:lnTo>
                  <a:pt x="764" y="792"/>
                </a:lnTo>
                <a:lnTo>
                  <a:pt x="748" y="810"/>
                </a:lnTo>
                <a:lnTo>
                  <a:pt x="737" y="824"/>
                </a:lnTo>
                <a:lnTo>
                  <a:pt x="737" y="824"/>
                </a:lnTo>
                <a:lnTo>
                  <a:pt x="730" y="836"/>
                </a:lnTo>
                <a:lnTo>
                  <a:pt x="723" y="851"/>
                </a:lnTo>
                <a:lnTo>
                  <a:pt x="716" y="867"/>
                </a:lnTo>
                <a:lnTo>
                  <a:pt x="711" y="885"/>
                </a:lnTo>
                <a:lnTo>
                  <a:pt x="711" y="885"/>
                </a:lnTo>
                <a:lnTo>
                  <a:pt x="706" y="906"/>
                </a:lnTo>
                <a:lnTo>
                  <a:pt x="702" y="932"/>
                </a:lnTo>
                <a:lnTo>
                  <a:pt x="699" y="960"/>
                </a:lnTo>
                <a:lnTo>
                  <a:pt x="697" y="992"/>
                </a:lnTo>
                <a:lnTo>
                  <a:pt x="504" y="992"/>
                </a:lnTo>
                <a:lnTo>
                  <a:pt x="503" y="960"/>
                </a:lnTo>
                <a:lnTo>
                  <a:pt x="503" y="960"/>
                </a:lnTo>
                <a:lnTo>
                  <a:pt x="504" y="937"/>
                </a:lnTo>
                <a:lnTo>
                  <a:pt x="505" y="914"/>
                </a:lnTo>
                <a:lnTo>
                  <a:pt x="508" y="891"/>
                </a:lnTo>
                <a:lnTo>
                  <a:pt x="512" y="869"/>
                </a:lnTo>
                <a:lnTo>
                  <a:pt x="517" y="848"/>
                </a:lnTo>
                <a:lnTo>
                  <a:pt x="523" y="827"/>
                </a:lnTo>
                <a:lnTo>
                  <a:pt x="530" y="807"/>
                </a:lnTo>
                <a:lnTo>
                  <a:pt x="538" y="786"/>
                </a:lnTo>
                <a:lnTo>
                  <a:pt x="538" y="786"/>
                </a:lnTo>
                <a:lnTo>
                  <a:pt x="548" y="767"/>
                </a:lnTo>
                <a:lnTo>
                  <a:pt x="558" y="748"/>
                </a:lnTo>
                <a:lnTo>
                  <a:pt x="571" y="729"/>
                </a:lnTo>
                <a:lnTo>
                  <a:pt x="584" y="711"/>
                </a:lnTo>
                <a:lnTo>
                  <a:pt x="598" y="693"/>
                </a:lnTo>
                <a:lnTo>
                  <a:pt x="615" y="675"/>
                </a:lnTo>
                <a:lnTo>
                  <a:pt x="632" y="657"/>
                </a:lnTo>
                <a:lnTo>
                  <a:pt x="651" y="640"/>
                </a:lnTo>
                <a:lnTo>
                  <a:pt x="651" y="640"/>
                </a:lnTo>
                <a:lnTo>
                  <a:pt x="685" y="609"/>
                </a:lnTo>
                <a:lnTo>
                  <a:pt x="712" y="584"/>
                </a:lnTo>
                <a:lnTo>
                  <a:pt x="731" y="564"/>
                </a:lnTo>
                <a:lnTo>
                  <a:pt x="738" y="555"/>
                </a:lnTo>
                <a:lnTo>
                  <a:pt x="743" y="549"/>
                </a:lnTo>
                <a:lnTo>
                  <a:pt x="743" y="549"/>
                </a:lnTo>
                <a:lnTo>
                  <a:pt x="750" y="536"/>
                </a:lnTo>
                <a:lnTo>
                  <a:pt x="754" y="521"/>
                </a:lnTo>
                <a:lnTo>
                  <a:pt x="758" y="506"/>
                </a:lnTo>
                <a:lnTo>
                  <a:pt x="759" y="490"/>
                </a:lnTo>
                <a:lnTo>
                  <a:pt x="759" y="490"/>
                </a:lnTo>
                <a:lnTo>
                  <a:pt x="758" y="479"/>
                </a:lnTo>
                <a:lnTo>
                  <a:pt x="756" y="468"/>
                </a:lnTo>
                <a:lnTo>
                  <a:pt x="753" y="457"/>
                </a:lnTo>
                <a:lnTo>
                  <a:pt x="749" y="448"/>
                </a:lnTo>
                <a:lnTo>
                  <a:pt x="744" y="438"/>
                </a:lnTo>
                <a:lnTo>
                  <a:pt x="737" y="430"/>
                </a:lnTo>
                <a:lnTo>
                  <a:pt x="729" y="420"/>
                </a:lnTo>
                <a:lnTo>
                  <a:pt x="720" y="413"/>
                </a:lnTo>
                <a:lnTo>
                  <a:pt x="720" y="413"/>
                </a:lnTo>
                <a:lnTo>
                  <a:pt x="711" y="405"/>
                </a:lnTo>
                <a:lnTo>
                  <a:pt x="699" y="399"/>
                </a:lnTo>
                <a:lnTo>
                  <a:pt x="688" y="394"/>
                </a:lnTo>
                <a:lnTo>
                  <a:pt x="676" y="388"/>
                </a:lnTo>
                <a:lnTo>
                  <a:pt x="662" y="385"/>
                </a:lnTo>
                <a:lnTo>
                  <a:pt x="648" y="383"/>
                </a:lnTo>
                <a:lnTo>
                  <a:pt x="633" y="381"/>
                </a:lnTo>
                <a:lnTo>
                  <a:pt x="618" y="381"/>
                </a:lnTo>
                <a:lnTo>
                  <a:pt x="618" y="381"/>
                </a:lnTo>
                <a:lnTo>
                  <a:pt x="602" y="381"/>
                </a:lnTo>
                <a:lnTo>
                  <a:pt x="587" y="383"/>
                </a:lnTo>
                <a:lnTo>
                  <a:pt x="572" y="386"/>
                </a:lnTo>
                <a:lnTo>
                  <a:pt x="558" y="391"/>
                </a:lnTo>
                <a:lnTo>
                  <a:pt x="545" y="396"/>
                </a:lnTo>
                <a:lnTo>
                  <a:pt x="533" y="402"/>
                </a:lnTo>
                <a:lnTo>
                  <a:pt x="521" y="411"/>
                </a:lnTo>
                <a:lnTo>
                  <a:pt x="510" y="419"/>
                </a:lnTo>
                <a:lnTo>
                  <a:pt x="510" y="419"/>
                </a:lnTo>
                <a:lnTo>
                  <a:pt x="501" y="430"/>
                </a:lnTo>
                <a:lnTo>
                  <a:pt x="491" y="440"/>
                </a:lnTo>
                <a:lnTo>
                  <a:pt x="485" y="452"/>
                </a:lnTo>
                <a:lnTo>
                  <a:pt x="479" y="464"/>
                </a:lnTo>
                <a:lnTo>
                  <a:pt x="473" y="476"/>
                </a:lnTo>
                <a:lnTo>
                  <a:pt x="470" y="490"/>
                </a:lnTo>
                <a:lnTo>
                  <a:pt x="468" y="504"/>
                </a:lnTo>
                <a:lnTo>
                  <a:pt x="468" y="519"/>
                </a:lnTo>
                <a:lnTo>
                  <a:pt x="280" y="519"/>
                </a:lnTo>
                <a:lnTo>
                  <a:pt x="280" y="519"/>
                </a:lnTo>
                <a:lnTo>
                  <a:pt x="280" y="502"/>
                </a:lnTo>
                <a:lnTo>
                  <a:pt x="281" y="486"/>
                </a:lnTo>
                <a:lnTo>
                  <a:pt x="284" y="469"/>
                </a:lnTo>
                <a:lnTo>
                  <a:pt x="286" y="453"/>
                </a:lnTo>
                <a:lnTo>
                  <a:pt x="289" y="438"/>
                </a:lnTo>
                <a:lnTo>
                  <a:pt x="293" y="422"/>
                </a:lnTo>
                <a:lnTo>
                  <a:pt x="298" y="409"/>
                </a:lnTo>
                <a:lnTo>
                  <a:pt x="304" y="394"/>
                </a:lnTo>
                <a:lnTo>
                  <a:pt x="310" y="380"/>
                </a:lnTo>
                <a:lnTo>
                  <a:pt x="316" y="366"/>
                </a:lnTo>
                <a:lnTo>
                  <a:pt x="325" y="352"/>
                </a:lnTo>
                <a:lnTo>
                  <a:pt x="333" y="340"/>
                </a:lnTo>
                <a:lnTo>
                  <a:pt x="342" y="328"/>
                </a:lnTo>
                <a:lnTo>
                  <a:pt x="352" y="315"/>
                </a:lnTo>
                <a:lnTo>
                  <a:pt x="363" y="304"/>
                </a:lnTo>
                <a:lnTo>
                  <a:pt x="375" y="292"/>
                </a:lnTo>
                <a:lnTo>
                  <a:pt x="375" y="292"/>
                </a:lnTo>
                <a:lnTo>
                  <a:pt x="387" y="281"/>
                </a:lnTo>
                <a:lnTo>
                  <a:pt x="400" y="271"/>
                </a:lnTo>
                <a:lnTo>
                  <a:pt x="413" y="261"/>
                </a:lnTo>
                <a:lnTo>
                  <a:pt x="427" y="253"/>
                </a:lnTo>
                <a:lnTo>
                  <a:pt x="440" y="245"/>
                </a:lnTo>
                <a:lnTo>
                  <a:pt x="455" y="238"/>
                </a:lnTo>
                <a:lnTo>
                  <a:pt x="470" y="230"/>
                </a:lnTo>
                <a:lnTo>
                  <a:pt x="485" y="225"/>
                </a:lnTo>
                <a:lnTo>
                  <a:pt x="502" y="220"/>
                </a:lnTo>
                <a:lnTo>
                  <a:pt x="518" y="215"/>
                </a:lnTo>
                <a:lnTo>
                  <a:pt x="535" y="211"/>
                </a:lnTo>
                <a:lnTo>
                  <a:pt x="552" y="208"/>
                </a:lnTo>
                <a:lnTo>
                  <a:pt x="570" y="206"/>
                </a:lnTo>
                <a:lnTo>
                  <a:pt x="589" y="204"/>
                </a:lnTo>
                <a:lnTo>
                  <a:pt x="607" y="203"/>
                </a:lnTo>
                <a:lnTo>
                  <a:pt x="626" y="203"/>
                </a:lnTo>
                <a:lnTo>
                  <a:pt x="626" y="203"/>
                </a:lnTo>
                <a:lnTo>
                  <a:pt x="651" y="203"/>
                </a:lnTo>
                <a:lnTo>
                  <a:pt x="675" y="205"/>
                </a:lnTo>
                <a:lnTo>
                  <a:pt x="698" y="208"/>
                </a:lnTo>
                <a:lnTo>
                  <a:pt x="719" y="211"/>
                </a:lnTo>
                <a:lnTo>
                  <a:pt x="741" y="216"/>
                </a:lnTo>
                <a:lnTo>
                  <a:pt x="761" y="223"/>
                </a:lnTo>
                <a:lnTo>
                  <a:pt x="780" y="230"/>
                </a:lnTo>
                <a:lnTo>
                  <a:pt x="798" y="240"/>
                </a:lnTo>
                <a:lnTo>
                  <a:pt x="798" y="240"/>
                </a:lnTo>
                <a:lnTo>
                  <a:pt x="815" y="249"/>
                </a:lnTo>
                <a:lnTo>
                  <a:pt x="832" y="260"/>
                </a:lnTo>
                <a:lnTo>
                  <a:pt x="847" y="272"/>
                </a:lnTo>
                <a:lnTo>
                  <a:pt x="861" y="284"/>
                </a:lnTo>
                <a:lnTo>
                  <a:pt x="875" y="298"/>
                </a:lnTo>
                <a:lnTo>
                  <a:pt x="888" y="314"/>
                </a:lnTo>
                <a:lnTo>
                  <a:pt x="900" y="330"/>
                </a:lnTo>
                <a:lnTo>
                  <a:pt x="911" y="347"/>
                </a:lnTo>
                <a:lnTo>
                  <a:pt x="911" y="347"/>
                </a:lnTo>
                <a:lnTo>
                  <a:pt x="921" y="364"/>
                </a:lnTo>
                <a:lnTo>
                  <a:pt x="929" y="382"/>
                </a:lnTo>
                <a:lnTo>
                  <a:pt x="937" y="400"/>
                </a:lnTo>
                <a:lnTo>
                  <a:pt x="943" y="418"/>
                </a:lnTo>
                <a:lnTo>
                  <a:pt x="947" y="437"/>
                </a:lnTo>
                <a:lnTo>
                  <a:pt x="950" y="455"/>
                </a:lnTo>
                <a:lnTo>
                  <a:pt x="953" y="474"/>
                </a:lnTo>
                <a:lnTo>
                  <a:pt x="954" y="493"/>
                </a:lnTo>
                <a:lnTo>
                  <a:pt x="954" y="493"/>
                </a:lnTo>
                <a:lnTo>
                  <a:pt x="953" y="515"/>
                </a:lnTo>
                <a:lnTo>
                  <a:pt x="949" y="535"/>
                </a:lnTo>
                <a:lnTo>
                  <a:pt x="945" y="556"/>
                </a:lnTo>
                <a:lnTo>
                  <a:pt x="940" y="576"/>
                </a:lnTo>
                <a:lnTo>
                  <a:pt x="940" y="576"/>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pic>
        <p:nvPicPr>
          <p:cNvPr id="70" name="Grafika 69" descr="Koła zębate">
            <a:extLst>
              <a:ext uri="{FF2B5EF4-FFF2-40B4-BE49-F238E27FC236}">
                <a16:creationId xmlns:a16="http://schemas.microsoft.com/office/drawing/2014/main" id="{253D71C1-6371-4596-B5F3-F32AFA03B3B4}"/>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042704" y="4573563"/>
            <a:ext cx="333440" cy="333440"/>
          </a:xfrm>
          <a:prstGeom prst="rect">
            <a:avLst/>
          </a:prstGeom>
        </p:spPr>
      </p:pic>
      <p:sp>
        <p:nvSpPr>
          <p:cNvPr id="9" name="Symbol zastępczy tekstu 7">
            <a:extLst>
              <a:ext uri="{FF2B5EF4-FFF2-40B4-BE49-F238E27FC236}">
                <a16:creationId xmlns:a16="http://schemas.microsoft.com/office/drawing/2014/main" id="{71BC3D9B-FE90-492D-A3C3-9C226C42DC6F}"/>
              </a:ext>
            </a:extLst>
          </p:cNvPr>
          <p:cNvSpPr txBox="1">
            <a:spLocks/>
          </p:cNvSpPr>
          <p:nvPr/>
        </p:nvSpPr>
        <p:spPr>
          <a:xfrm>
            <a:off x="8054265" y="5308085"/>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r>
              <a:rPr lang="pl-PL">
                <a:solidFill>
                  <a:schemeClr val="bg1">
                    <a:lumMod val="75000"/>
                  </a:schemeClr>
                </a:solidFill>
              </a:rPr>
              <a:t>Dane w %</a:t>
            </a:r>
          </a:p>
        </p:txBody>
      </p:sp>
      <p:sp>
        <p:nvSpPr>
          <p:cNvPr id="68" name="pole tekstowe 67">
            <a:extLst>
              <a:ext uri="{FF2B5EF4-FFF2-40B4-BE49-F238E27FC236}">
                <a16:creationId xmlns:a16="http://schemas.microsoft.com/office/drawing/2014/main" id="{11B0ABFB-8360-4CD3-9BCF-4BDFA27688CE}"/>
              </a:ext>
            </a:extLst>
          </p:cNvPr>
          <p:cNvSpPr txBox="1"/>
          <p:nvPr/>
        </p:nvSpPr>
        <p:spPr>
          <a:xfrm>
            <a:off x="2052032" y="3515869"/>
            <a:ext cx="1203817" cy="369332"/>
          </a:xfrm>
          <a:prstGeom prst="rect">
            <a:avLst/>
          </a:prstGeom>
          <a:noFill/>
        </p:spPr>
        <p:txBody>
          <a:bodyPr wrap="square">
            <a:spAutoFit/>
          </a:bodyPr>
          <a:lstStyle/>
          <a:p>
            <a:r>
              <a:rPr lang="pl-PL" sz="900" i="1">
                <a:solidFill>
                  <a:schemeClr val="accent4"/>
                </a:solidFill>
                <a:latin typeface="+mj-lt"/>
              </a:rPr>
              <a:t>Planujący podjęcie dodatkowych działań</a:t>
            </a:r>
            <a:endParaRPr lang="pl-PL" sz="900" i="1">
              <a:solidFill>
                <a:schemeClr val="accent4"/>
              </a:solidFill>
            </a:endParaRPr>
          </a:p>
        </p:txBody>
      </p:sp>
      <p:sp>
        <p:nvSpPr>
          <p:cNvPr id="23" name="pole tekstowe 22">
            <a:extLst>
              <a:ext uri="{FF2B5EF4-FFF2-40B4-BE49-F238E27FC236}">
                <a16:creationId xmlns:a16="http://schemas.microsoft.com/office/drawing/2014/main" id="{FF4639D6-41D1-4995-A145-32A72842A5BF}"/>
              </a:ext>
            </a:extLst>
          </p:cNvPr>
          <p:cNvSpPr txBox="1"/>
          <p:nvPr/>
        </p:nvSpPr>
        <p:spPr>
          <a:xfrm>
            <a:off x="904177" y="2384544"/>
            <a:ext cx="553833" cy="276999"/>
          </a:xfrm>
          <a:prstGeom prst="rect">
            <a:avLst/>
          </a:prstGeom>
          <a:solidFill>
            <a:schemeClr val="bg1"/>
          </a:solidFill>
        </p:spPr>
        <p:txBody>
          <a:bodyPr wrap="square" rtlCol="0">
            <a:spAutoFit/>
          </a:bodyPr>
          <a:lstStyle/>
          <a:p>
            <a:pPr algn="r"/>
            <a:r>
              <a:rPr lang="pl-PL" sz="1200" b="1"/>
              <a:t>2020</a:t>
            </a:r>
          </a:p>
        </p:txBody>
      </p:sp>
    </p:spTree>
    <p:extLst>
      <p:ext uri="{BB962C8B-B14F-4D97-AF65-F5344CB8AC3E}">
        <p14:creationId xmlns:p14="http://schemas.microsoft.com/office/powerpoint/2010/main" val="289692093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Skłonność do korzystania z czystej energii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8487097" cy="1080790"/>
          </a:xfrm>
        </p:spPr>
        <p:txBody>
          <a:bodyPr/>
          <a:lstStyle/>
          <a:p>
            <a:pPr algn="just"/>
            <a:r>
              <a:rPr lang="pl-PL" sz="1100"/>
              <a:t>P24. Czysta energia to energia, która nie jest uciążliwa dla środowiska naturalnego. Pozyskuje się ją ze źródeł odnawialnych np. energia słoneczna, wiatrowa, wodna, geotermalna, energia z biomasy i biogazu. Czy był(a)by Pan(i) skłonny(a) wydać więcej na „czystą” energię?</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8229535" cy="276484"/>
          </a:xfrm>
        </p:spPr>
        <p:txBody>
          <a:bodyPr/>
          <a:lstStyle/>
          <a:p>
            <a:pPr algn="just"/>
            <a:r>
              <a:rPr lang="pl-PL">
                <a:solidFill>
                  <a:schemeClr val="bg1">
                    <a:lumMod val="75000"/>
                  </a:schemeClr>
                </a:solidFill>
                <a:latin typeface="+mj-lt"/>
              </a:rPr>
              <a:t>Odpowiadający: wszyscy badani, 2020: n=1015, </a:t>
            </a:r>
            <a:r>
              <a:rPr lang="pl-PL" i="1">
                <a:solidFill>
                  <a:schemeClr val="bg1">
                    <a:lumMod val="75000"/>
                  </a:schemeClr>
                </a:solidFill>
                <a:latin typeface="+mj-lt"/>
              </a:rPr>
              <a:t>2018: n=1010, 2014: n=1000, 2013: n=1000, 2012: n=1000. </a:t>
            </a:r>
            <a:r>
              <a:rPr lang="pl-PL">
                <a:solidFill>
                  <a:schemeClr val="bg1">
                    <a:lumMod val="75000"/>
                  </a:schemeClr>
                </a:solidFill>
              </a:rPr>
              <a:t>Ze względu na dochód (2020r.): do 1500 zł n=223, 1501-2500 zł n=291, powyżej 2500 zł n=419.</a:t>
            </a:r>
            <a:endParaRPr lang="pl-PL" i="1">
              <a:solidFill>
                <a:schemeClr val="bg1">
                  <a:lumMod val="75000"/>
                </a:schemeClr>
              </a:solidFill>
              <a:latin typeface="+mj-lt"/>
            </a:endParaRPr>
          </a:p>
          <a:p>
            <a:pPr algn="just"/>
            <a:r>
              <a:rPr lang="pl-PL">
                <a:solidFill>
                  <a:schemeClr val="bg1">
                    <a:lumMod val="75000"/>
                  </a:schemeClr>
                </a:solidFill>
                <a:latin typeface="+mj-lt"/>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aphicFrame>
        <p:nvGraphicFramePr>
          <p:cNvPr id="9" name="Symbol zastępczy zawartości 4" descr="Czy byliby Państwo skłonni wydać więcej na &quot;czystą&quot; energię?&#10;&#10;Wykres słupkowy skumulowany do 100% w podziale na wyniki z poprzednich lat:&#10;2020: tak 78%, nie 16%, trudno powiedzieć 6%;&#10;2018: tak 20%, nie 48%, trudno powiedzieć 32%;&#10;2014: tak 21%, nie 64%, trudno powiedzieć 15%;&#10;2013: tak 18%, nie 67%, trudno powiedzieć 15%;&#10;">
            <a:extLst>
              <a:ext uri="{FF2B5EF4-FFF2-40B4-BE49-F238E27FC236}">
                <a16:creationId xmlns:a16="http://schemas.microsoft.com/office/drawing/2014/main" id="{099E0CF7-1A20-42BE-BE58-4D2BF04A0000}"/>
              </a:ext>
            </a:extLst>
          </p:cNvPr>
          <p:cNvGraphicFramePr>
            <a:graphicFrameLocks/>
          </p:cNvGraphicFramePr>
          <p:nvPr>
            <p:extLst>
              <p:ext uri="{D42A27DB-BD31-4B8C-83A1-F6EECF244321}">
                <p14:modId xmlns:p14="http://schemas.microsoft.com/office/powerpoint/2010/main" val="761079089"/>
              </p:ext>
            </p:extLst>
          </p:nvPr>
        </p:nvGraphicFramePr>
        <p:xfrm>
          <a:off x="423823" y="2077027"/>
          <a:ext cx="3815310" cy="347432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Wykres 9">
            <a:extLst>
              <a:ext uri="{FF2B5EF4-FFF2-40B4-BE49-F238E27FC236}">
                <a16:creationId xmlns:a16="http://schemas.microsoft.com/office/drawing/2014/main" id="{D1360959-69AF-4D43-B984-494752DE159D}"/>
              </a:ext>
            </a:extLst>
          </p:cNvPr>
          <p:cNvGraphicFramePr/>
          <p:nvPr>
            <p:extLst>
              <p:ext uri="{D42A27DB-BD31-4B8C-83A1-F6EECF244321}">
                <p14:modId xmlns:p14="http://schemas.microsoft.com/office/powerpoint/2010/main" val="3928044824"/>
              </p:ext>
            </p:extLst>
          </p:nvPr>
        </p:nvGraphicFramePr>
        <p:xfrm>
          <a:off x="785451" y="3115069"/>
          <a:ext cx="3067186" cy="314339"/>
        </p:xfrm>
        <a:graphic>
          <a:graphicData uri="http://schemas.openxmlformats.org/drawingml/2006/chart">
            <c:chart xmlns:c="http://schemas.openxmlformats.org/drawingml/2006/chart" xmlns:r="http://schemas.openxmlformats.org/officeDocument/2006/relationships" r:id="rId4"/>
          </a:graphicData>
        </a:graphic>
      </p:graphicFrame>
      <p:sp>
        <p:nvSpPr>
          <p:cNvPr id="11" name="pole tekstowe 10">
            <a:extLst>
              <a:ext uri="{FF2B5EF4-FFF2-40B4-BE49-F238E27FC236}">
                <a16:creationId xmlns:a16="http://schemas.microsoft.com/office/drawing/2014/main" id="{15791F18-F4A3-4710-8340-B4AF2A47B90C}"/>
              </a:ext>
            </a:extLst>
          </p:cNvPr>
          <p:cNvSpPr txBox="1"/>
          <p:nvPr/>
        </p:nvSpPr>
        <p:spPr>
          <a:xfrm>
            <a:off x="351249" y="3675691"/>
            <a:ext cx="553833" cy="276999"/>
          </a:xfrm>
          <a:prstGeom prst="rect">
            <a:avLst/>
          </a:prstGeom>
          <a:solidFill>
            <a:schemeClr val="bg1"/>
          </a:solidFill>
        </p:spPr>
        <p:txBody>
          <a:bodyPr wrap="square" rtlCol="0">
            <a:spAutoFit/>
          </a:bodyPr>
          <a:lstStyle/>
          <a:p>
            <a:pPr algn="r"/>
            <a:r>
              <a:rPr lang="pl-PL" sz="1200" b="1"/>
              <a:t>2020</a:t>
            </a:r>
          </a:p>
        </p:txBody>
      </p:sp>
      <p:graphicFrame>
        <p:nvGraphicFramePr>
          <p:cNvPr id="14" name="Wykres 13" descr="Czy byliby Państwo skłonni wydać więcej na &quot;czystą&quot; energię?&#10;&#10;Wykres kołowy przedstawiający odpowiedzi respondentów na pytanie: tak 78%, nie 16%, trudno powiedzieć 6%.">
            <a:extLst>
              <a:ext uri="{FF2B5EF4-FFF2-40B4-BE49-F238E27FC236}">
                <a16:creationId xmlns:a16="http://schemas.microsoft.com/office/drawing/2014/main" id="{18C6C82D-ABC7-406C-BEA0-34351C2DD831}"/>
              </a:ext>
            </a:extLst>
          </p:cNvPr>
          <p:cNvGraphicFramePr/>
          <p:nvPr>
            <p:extLst>
              <p:ext uri="{D42A27DB-BD31-4B8C-83A1-F6EECF244321}">
                <p14:modId xmlns:p14="http://schemas.microsoft.com/office/powerpoint/2010/main" val="1589601449"/>
              </p:ext>
            </p:extLst>
          </p:nvPr>
        </p:nvGraphicFramePr>
        <p:xfrm>
          <a:off x="1147079" y="1460006"/>
          <a:ext cx="3067186" cy="1701277"/>
        </p:xfrm>
        <a:graphic>
          <a:graphicData uri="http://schemas.openxmlformats.org/drawingml/2006/chart">
            <c:chart xmlns:c="http://schemas.openxmlformats.org/drawingml/2006/chart" xmlns:r="http://schemas.openxmlformats.org/officeDocument/2006/relationships" r:id="rId5"/>
          </a:graphicData>
        </a:graphic>
      </p:graphicFrame>
      <p:pic>
        <p:nvPicPr>
          <p:cNvPr id="16" name="Grafika 15" descr="Monety">
            <a:extLst>
              <a:ext uri="{FF2B5EF4-FFF2-40B4-BE49-F238E27FC236}">
                <a16:creationId xmlns:a16="http://schemas.microsoft.com/office/drawing/2014/main" id="{451D384D-ECB6-4EDF-AB84-AED947731AA9}"/>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908771" y="2130559"/>
            <a:ext cx="558387" cy="558387"/>
          </a:xfrm>
          <a:prstGeom prst="rect">
            <a:avLst/>
          </a:prstGeom>
        </p:spPr>
      </p:pic>
      <p:pic>
        <p:nvPicPr>
          <p:cNvPr id="21" name="Grafika 20" descr="Strzałka w dół">
            <a:extLst>
              <a:ext uri="{FF2B5EF4-FFF2-40B4-BE49-F238E27FC236}">
                <a16:creationId xmlns:a16="http://schemas.microsoft.com/office/drawing/2014/main" id="{C1794F23-0FAF-4AB0-A182-E02A54DE746A}"/>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10800000">
            <a:off x="2282481" y="2037384"/>
            <a:ext cx="284182" cy="284182"/>
          </a:xfrm>
          <a:prstGeom prst="rect">
            <a:avLst/>
          </a:prstGeom>
        </p:spPr>
      </p:pic>
      <p:sp>
        <p:nvSpPr>
          <p:cNvPr id="6" name="Symbol zastępczy tekstu 7">
            <a:extLst>
              <a:ext uri="{FF2B5EF4-FFF2-40B4-BE49-F238E27FC236}">
                <a16:creationId xmlns:a16="http://schemas.microsoft.com/office/drawing/2014/main" id="{569CFFEA-E62F-4FB1-A257-4BCBBB28E975}"/>
              </a:ext>
            </a:extLst>
          </p:cNvPr>
          <p:cNvSpPr txBox="1">
            <a:spLocks/>
          </p:cNvSpPr>
          <p:nvPr/>
        </p:nvSpPr>
        <p:spPr>
          <a:xfrm>
            <a:off x="7926228" y="5301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r>
              <a:rPr lang="pl-PL">
                <a:solidFill>
                  <a:schemeClr val="bg1">
                    <a:lumMod val="75000"/>
                  </a:schemeClr>
                </a:solidFill>
              </a:rPr>
              <a:t>Dane w %</a:t>
            </a:r>
          </a:p>
        </p:txBody>
      </p:sp>
      <p:sp>
        <p:nvSpPr>
          <p:cNvPr id="23" name="Prostokąt: zaokrąglone rogi 22">
            <a:extLst>
              <a:ext uri="{FF2B5EF4-FFF2-40B4-BE49-F238E27FC236}">
                <a16:creationId xmlns:a16="http://schemas.microsoft.com/office/drawing/2014/main" id="{99109426-7711-4A15-9FE0-3018B7576941}"/>
              </a:ext>
            </a:extLst>
          </p:cNvPr>
          <p:cNvSpPr/>
          <p:nvPr/>
        </p:nvSpPr>
        <p:spPr>
          <a:xfrm>
            <a:off x="4346140" y="2455425"/>
            <a:ext cx="3990588" cy="1835992"/>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24" name="Symbol zastępczy zawartości 4" descr="Czy byliby Państwo skłonni wydać więcej na &quot;czystą&quot; energię?&#10;&#10;Wykres słupkowy skumulowany do 100% w podziale na dochód:&#10;do 1500 złotych: tak 73%, nie 20%, trudno powiedzieć 7%;&#10;1501-2500 złotych: tak 81%, nie 12%, trudno powiedzieć 7%;&#10;powyżej 2500 złotych: tak 83%, nie 14%, trudno powiedzieć 4%.">
            <a:extLst>
              <a:ext uri="{FF2B5EF4-FFF2-40B4-BE49-F238E27FC236}">
                <a16:creationId xmlns:a16="http://schemas.microsoft.com/office/drawing/2014/main" id="{17444768-8B90-4947-87A6-4792C4E38FC4}"/>
              </a:ext>
            </a:extLst>
          </p:cNvPr>
          <p:cNvGraphicFramePr>
            <a:graphicFrameLocks/>
          </p:cNvGraphicFramePr>
          <p:nvPr>
            <p:extLst>
              <p:ext uri="{D42A27DB-BD31-4B8C-83A1-F6EECF244321}">
                <p14:modId xmlns:p14="http://schemas.microsoft.com/office/powerpoint/2010/main" val="4155341132"/>
              </p:ext>
            </p:extLst>
          </p:nvPr>
        </p:nvGraphicFramePr>
        <p:xfrm>
          <a:off x="3945095" y="2645206"/>
          <a:ext cx="4692506" cy="1701278"/>
        </p:xfrm>
        <a:graphic>
          <a:graphicData uri="http://schemas.openxmlformats.org/drawingml/2006/chart">
            <c:chart xmlns:c="http://schemas.openxmlformats.org/drawingml/2006/chart" xmlns:r="http://schemas.openxmlformats.org/officeDocument/2006/relationships" r:id="rId10"/>
          </a:graphicData>
        </a:graphic>
      </p:graphicFrame>
      <p:sp>
        <p:nvSpPr>
          <p:cNvPr id="25" name="pole tekstowe 24">
            <a:extLst>
              <a:ext uri="{FF2B5EF4-FFF2-40B4-BE49-F238E27FC236}">
                <a16:creationId xmlns:a16="http://schemas.microsoft.com/office/drawing/2014/main" id="{7CB897D7-C34B-47A6-8A2D-A6B2FA4D6DC0}"/>
              </a:ext>
            </a:extLst>
          </p:cNvPr>
          <p:cNvSpPr txBox="1"/>
          <p:nvPr/>
        </p:nvSpPr>
        <p:spPr>
          <a:xfrm>
            <a:off x="5748866" y="2646575"/>
            <a:ext cx="720110" cy="276999"/>
          </a:xfrm>
          <a:prstGeom prst="rect">
            <a:avLst/>
          </a:prstGeom>
          <a:noFill/>
        </p:spPr>
        <p:txBody>
          <a:bodyPr wrap="square" rtlCol="0">
            <a:spAutoFit/>
          </a:bodyPr>
          <a:lstStyle/>
          <a:p>
            <a:r>
              <a:rPr lang="pl-PL" sz="1200" b="1"/>
              <a:t>Dochód</a:t>
            </a:r>
          </a:p>
        </p:txBody>
      </p:sp>
      <p:grpSp>
        <p:nvGrpSpPr>
          <p:cNvPr id="26" name="Grupa 25">
            <a:extLst>
              <a:ext uri="{FF2B5EF4-FFF2-40B4-BE49-F238E27FC236}">
                <a16:creationId xmlns:a16="http://schemas.microsoft.com/office/drawing/2014/main" id="{80C08B96-288E-40DC-B4F4-744EE9C03479}"/>
              </a:ext>
            </a:extLst>
          </p:cNvPr>
          <p:cNvGrpSpPr/>
          <p:nvPr/>
        </p:nvGrpSpPr>
        <p:grpSpPr>
          <a:xfrm>
            <a:off x="5315835" y="2557019"/>
            <a:ext cx="448012" cy="366555"/>
            <a:chOff x="2760663" y="1663700"/>
            <a:chExt cx="733425" cy="600075"/>
          </a:xfrm>
          <a:solidFill>
            <a:schemeClr val="tx2"/>
          </a:solidFill>
        </p:grpSpPr>
        <p:sp>
          <p:nvSpPr>
            <p:cNvPr id="27" name="Freeform 84">
              <a:extLst>
                <a:ext uri="{FF2B5EF4-FFF2-40B4-BE49-F238E27FC236}">
                  <a16:creationId xmlns:a16="http://schemas.microsoft.com/office/drawing/2014/main" id="{8B3E8FE4-B93D-48A3-BB87-805B3B6C6636}"/>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85">
              <a:extLst>
                <a:ext uri="{FF2B5EF4-FFF2-40B4-BE49-F238E27FC236}">
                  <a16:creationId xmlns:a16="http://schemas.microsoft.com/office/drawing/2014/main" id="{0278B2A0-FE02-4C43-8897-4BC634EE3D0C}"/>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 name="Owal 4">
            <a:extLst>
              <a:ext uri="{FF2B5EF4-FFF2-40B4-BE49-F238E27FC236}">
                <a16:creationId xmlns:a16="http://schemas.microsoft.com/office/drawing/2014/main" id="{88965FEC-F5EB-4250-9FCB-9BB4818EDAEC}"/>
              </a:ext>
            </a:extLst>
          </p:cNvPr>
          <p:cNvSpPr/>
          <p:nvPr/>
        </p:nvSpPr>
        <p:spPr>
          <a:xfrm>
            <a:off x="1060530" y="3282871"/>
            <a:ext cx="55888" cy="5588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 name="Owal 6">
            <a:extLst>
              <a:ext uri="{FF2B5EF4-FFF2-40B4-BE49-F238E27FC236}">
                <a16:creationId xmlns:a16="http://schemas.microsoft.com/office/drawing/2014/main" id="{B7B03CD9-65D7-4992-B448-C265F45B1FA4}"/>
              </a:ext>
            </a:extLst>
          </p:cNvPr>
          <p:cNvSpPr/>
          <p:nvPr/>
        </p:nvSpPr>
        <p:spPr>
          <a:xfrm>
            <a:off x="1693613" y="3286876"/>
            <a:ext cx="55888" cy="5588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 name="Owal 11">
            <a:extLst>
              <a:ext uri="{FF2B5EF4-FFF2-40B4-BE49-F238E27FC236}">
                <a16:creationId xmlns:a16="http://schemas.microsoft.com/office/drawing/2014/main" id="{35888F45-649D-431F-9FA2-BA7D912605A5}"/>
              </a:ext>
            </a:extLst>
          </p:cNvPr>
          <p:cNvSpPr/>
          <p:nvPr/>
        </p:nvSpPr>
        <p:spPr>
          <a:xfrm>
            <a:off x="2337329" y="3290512"/>
            <a:ext cx="55888" cy="5588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Tree>
    <p:extLst>
      <p:ext uri="{BB962C8B-B14F-4D97-AF65-F5344CB8AC3E}">
        <p14:creationId xmlns:p14="http://schemas.microsoft.com/office/powerpoint/2010/main" val="407499145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2" name="Wykres 251" descr="Wykres kołowy przedstawiający regiony Polski. &#10;&#10;Z regionu północnego jest 24% badanych, ze wschodniego 16%, z północno-zachodniego 13%, z południowo-zachodniego 10%, z centralnego 22% i z regionu południowego jest 15% badanych.">
            <a:extLst>
              <a:ext uri="{FF2B5EF4-FFF2-40B4-BE49-F238E27FC236}">
                <a16:creationId xmlns:a16="http://schemas.microsoft.com/office/drawing/2014/main" id="{894FC48F-CA16-4129-846E-AAF8A0DAE2D9}"/>
              </a:ext>
            </a:extLst>
          </p:cNvPr>
          <p:cNvGraphicFramePr/>
          <p:nvPr>
            <p:extLst>
              <p:ext uri="{D42A27DB-BD31-4B8C-83A1-F6EECF244321}">
                <p14:modId xmlns:p14="http://schemas.microsoft.com/office/powerpoint/2010/main" val="2650358646"/>
              </p:ext>
            </p:extLst>
          </p:nvPr>
        </p:nvGraphicFramePr>
        <p:xfrm>
          <a:off x="999693" y="3350735"/>
          <a:ext cx="3414536" cy="19132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5" name="Wykres 74">
            <a:extLst>
              <a:ext uri="{FF2B5EF4-FFF2-40B4-BE49-F238E27FC236}">
                <a16:creationId xmlns:a16="http://schemas.microsoft.com/office/drawing/2014/main" id="{27A6F7E4-A095-4390-B07D-332D73A68760}"/>
              </a:ext>
            </a:extLst>
          </p:cNvPr>
          <p:cNvGraphicFramePr/>
          <p:nvPr>
            <p:extLst>
              <p:ext uri="{D42A27DB-BD31-4B8C-83A1-F6EECF244321}">
                <p14:modId xmlns:p14="http://schemas.microsoft.com/office/powerpoint/2010/main" val="505944518"/>
              </p:ext>
            </p:extLst>
          </p:nvPr>
        </p:nvGraphicFramePr>
        <p:xfrm>
          <a:off x="994142" y="1627973"/>
          <a:ext cx="2797397" cy="1567426"/>
        </p:xfrm>
        <a:graphic>
          <a:graphicData uri="http://schemas.openxmlformats.org/drawingml/2006/chart">
            <c:chart xmlns:c="http://schemas.openxmlformats.org/drawingml/2006/chart" xmlns:r="http://schemas.openxmlformats.org/officeDocument/2006/relationships" r:id="rId4"/>
          </a:graphicData>
        </a:graphic>
      </p:graphicFrame>
      <p:sp>
        <p:nvSpPr>
          <p:cNvPr id="2" name="Freeform 24">
            <a:extLst>
              <a:ext uri="{FF2B5EF4-FFF2-40B4-BE49-F238E27FC236}">
                <a16:creationId xmlns:a16="http://schemas.microsoft.com/office/drawing/2014/main" id="{AF60FAAD-C6B9-4180-96E2-71385EA590A5}"/>
              </a:ext>
            </a:extLst>
          </p:cNvPr>
          <p:cNvSpPr>
            <a:spLocks/>
          </p:cNvSpPr>
          <p:nvPr/>
        </p:nvSpPr>
        <p:spPr bwMode="auto">
          <a:xfrm>
            <a:off x="6783250" y="2380387"/>
            <a:ext cx="1717832" cy="1795747"/>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pl-PL"/>
          </a:p>
        </p:txBody>
      </p:sp>
      <p:graphicFrame>
        <p:nvGraphicFramePr>
          <p:cNvPr id="8" name="Symbol zastępczy zawartości 4">
            <a:extLst>
              <a:ext uri="{FF2B5EF4-FFF2-40B4-BE49-F238E27FC236}">
                <a16:creationId xmlns:a16="http://schemas.microsoft.com/office/drawing/2014/main" id="{B3D1AAF2-4F69-48DF-B491-D5DCB55D5700}"/>
              </a:ext>
            </a:extLst>
          </p:cNvPr>
          <p:cNvGraphicFramePr>
            <a:graphicFrameLocks/>
          </p:cNvGraphicFramePr>
          <p:nvPr>
            <p:extLst>
              <p:ext uri="{D42A27DB-BD31-4B8C-83A1-F6EECF244321}">
                <p14:modId xmlns:p14="http://schemas.microsoft.com/office/powerpoint/2010/main" val="2686251535"/>
              </p:ext>
            </p:extLst>
          </p:nvPr>
        </p:nvGraphicFramePr>
        <p:xfrm>
          <a:off x="6444208" y="1586230"/>
          <a:ext cx="4409424" cy="337806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55" name="Wykres 254">
            <a:extLst>
              <a:ext uri="{FF2B5EF4-FFF2-40B4-BE49-F238E27FC236}">
                <a16:creationId xmlns:a16="http://schemas.microsoft.com/office/drawing/2014/main" id="{3A3E2D6A-12EA-426F-8F33-741934D7FDEE}"/>
              </a:ext>
            </a:extLst>
          </p:cNvPr>
          <p:cNvGraphicFramePr/>
          <p:nvPr>
            <p:extLst>
              <p:ext uri="{D42A27DB-BD31-4B8C-83A1-F6EECF244321}">
                <p14:modId xmlns:p14="http://schemas.microsoft.com/office/powerpoint/2010/main" val="2940675953"/>
              </p:ext>
            </p:extLst>
          </p:nvPr>
        </p:nvGraphicFramePr>
        <p:xfrm>
          <a:off x="994142" y="3721808"/>
          <a:ext cx="2797397" cy="1567426"/>
        </p:xfrm>
        <a:graphic>
          <a:graphicData uri="http://schemas.openxmlformats.org/drawingml/2006/chart">
            <c:chart xmlns:c="http://schemas.openxmlformats.org/drawingml/2006/chart" xmlns:r="http://schemas.openxmlformats.org/officeDocument/2006/relationships" r:id="rId6"/>
          </a:graphicData>
        </a:graphic>
      </p:graphicFrame>
      <p:sp>
        <p:nvSpPr>
          <p:cNvPr id="7" name="Symbol zastępczy tekstu 6">
            <a:extLst>
              <a:ext uri="{FF2B5EF4-FFF2-40B4-BE49-F238E27FC236}">
                <a16:creationId xmlns:a16="http://schemas.microsoft.com/office/drawing/2014/main" id="{D707A642-77E7-45D9-B984-4255EC1F9CFC}"/>
              </a:ext>
            </a:extLst>
          </p:cNvPr>
          <p:cNvSpPr>
            <a:spLocks noGrp="1"/>
          </p:cNvSpPr>
          <p:nvPr>
            <p:ph type="body" sz="quarter" idx="10"/>
          </p:nvPr>
        </p:nvSpPr>
        <p:spPr/>
        <p:txBody>
          <a:bodyPr/>
          <a:lstStyle/>
          <a:p>
            <a:r>
              <a:rPr lang="pl-PL" sz="1600"/>
              <a:t>Struktura próby (3/3)</a:t>
            </a:r>
          </a:p>
        </p:txBody>
      </p:sp>
      <p:sp>
        <p:nvSpPr>
          <p:cNvPr id="3" name="Symbol zastępczy tekstu 2">
            <a:extLst>
              <a:ext uri="{FF2B5EF4-FFF2-40B4-BE49-F238E27FC236}">
                <a16:creationId xmlns:a16="http://schemas.microsoft.com/office/drawing/2014/main" id="{305DF5A5-E214-4AC6-B8E9-650719885373}"/>
              </a:ext>
            </a:extLst>
          </p:cNvPr>
          <p:cNvSpPr>
            <a:spLocks noGrp="1"/>
          </p:cNvSpPr>
          <p:nvPr>
            <p:ph type="body" sz="quarter" idx="14"/>
          </p:nvPr>
        </p:nvSpPr>
        <p:spPr/>
        <p:txBody>
          <a:bodyPr/>
          <a:lstStyle/>
          <a:p>
            <a:endParaRPr lang="pl-PL"/>
          </a:p>
        </p:txBody>
      </p:sp>
      <p:sp>
        <p:nvSpPr>
          <p:cNvPr id="73" name="pole tekstowe 72">
            <a:extLst>
              <a:ext uri="{FF2B5EF4-FFF2-40B4-BE49-F238E27FC236}">
                <a16:creationId xmlns:a16="http://schemas.microsoft.com/office/drawing/2014/main" id="{F45BBA3F-3A5F-4C7E-B056-D0016E32E3D3}"/>
              </a:ext>
            </a:extLst>
          </p:cNvPr>
          <p:cNvSpPr txBox="1"/>
          <p:nvPr/>
        </p:nvSpPr>
        <p:spPr>
          <a:xfrm>
            <a:off x="1052195" y="1340009"/>
            <a:ext cx="1560042" cy="246221"/>
          </a:xfrm>
          <a:prstGeom prst="rect">
            <a:avLst/>
          </a:prstGeom>
          <a:solidFill>
            <a:schemeClr val="bg1"/>
          </a:solidFill>
        </p:spPr>
        <p:txBody>
          <a:bodyPr wrap="none" rtlCol="0">
            <a:spAutoFit/>
          </a:bodyPr>
          <a:lstStyle/>
          <a:p>
            <a:r>
              <a:rPr lang="pl-PL" sz="1000"/>
              <a:t>wielkość miejscowości</a:t>
            </a:r>
          </a:p>
        </p:txBody>
      </p:sp>
      <p:cxnSp>
        <p:nvCxnSpPr>
          <p:cNvPr id="74" name="Łącznik prosty 73">
            <a:extLst>
              <a:ext uri="{FF2B5EF4-FFF2-40B4-BE49-F238E27FC236}">
                <a16:creationId xmlns:a16="http://schemas.microsoft.com/office/drawing/2014/main" id="{B210EA5E-DA12-49D4-8A13-24F7DD029E5E}"/>
              </a:ext>
            </a:extLst>
          </p:cNvPr>
          <p:cNvCxnSpPr/>
          <p:nvPr/>
        </p:nvCxnSpPr>
        <p:spPr>
          <a:xfrm>
            <a:off x="1107040" y="1620060"/>
            <a:ext cx="144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grpSp>
        <p:nvGrpSpPr>
          <p:cNvPr id="81" name="Grupa 80">
            <a:extLst>
              <a:ext uri="{FF2B5EF4-FFF2-40B4-BE49-F238E27FC236}">
                <a16:creationId xmlns:a16="http://schemas.microsoft.com/office/drawing/2014/main" id="{021F7C3E-980F-4EA4-B3C2-62BA0FBFA0A8}"/>
              </a:ext>
            </a:extLst>
          </p:cNvPr>
          <p:cNvGrpSpPr/>
          <p:nvPr/>
        </p:nvGrpSpPr>
        <p:grpSpPr>
          <a:xfrm>
            <a:off x="3233580" y="2002152"/>
            <a:ext cx="267535" cy="331860"/>
            <a:chOff x="7329488" y="2601913"/>
            <a:chExt cx="581026" cy="720726"/>
          </a:xfrm>
          <a:solidFill>
            <a:srgbClr val="BFBFBF"/>
          </a:solidFill>
        </p:grpSpPr>
        <p:sp>
          <p:nvSpPr>
            <p:cNvPr id="82" name="Freeform 37">
              <a:extLst>
                <a:ext uri="{FF2B5EF4-FFF2-40B4-BE49-F238E27FC236}">
                  <a16:creationId xmlns:a16="http://schemas.microsoft.com/office/drawing/2014/main" id="{43CF4CE1-1E0B-44FE-A4B1-F64B2B92E8EE}"/>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0" name="Freeform 38">
              <a:extLst>
                <a:ext uri="{FF2B5EF4-FFF2-40B4-BE49-F238E27FC236}">
                  <a16:creationId xmlns:a16="http://schemas.microsoft.com/office/drawing/2014/main" id="{67CBB5A1-F238-4430-AF43-4144427259AE}"/>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1" name="Freeform 39">
              <a:extLst>
                <a:ext uri="{FF2B5EF4-FFF2-40B4-BE49-F238E27FC236}">
                  <a16:creationId xmlns:a16="http://schemas.microsoft.com/office/drawing/2014/main" id="{ED3196A9-ABC8-41F7-9E73-6571630893D3}"/>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2" name="Freeform 40">
              <a:extLst>
                <a:ext uri="{FF2B5EF4-FFF2-40B4-BE49-F238E27FC236}">
                  <a16:creationId xmlns:a16="http://schemas.microsoft.com/office/drawing/2014/main" id="{0BAAD193-355A-46AF-BC2B-F16E45F9C70C}"/>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41" name="pole tekstowe 240">
            <a:extLst>
              <a:ext uri="{FF2B5EF4-FFF2-40B4-BE49-F238E27FC236}">
                <a16:creationId xmlns:a16="http://schemas.microsoft.com/office/drawing/2014/main" id="{66170928-438F-4F8A-A9C1-ADBEDA8FC81D}"/>
              </a:ext>
            </a:extLst>
          </p:cNvPr>
          <p:cNvSpPr txBox="1"/>
          <p:nvPr/>
        </p:nvSpPr>
        <p:spPr>
          <a:xfrm>
            <a:off x="5397126" y="1350346"/>
            <a:ext cx="1047082" cy="246221"/>
          </a:xfrm>
          <a:prstGeom prst="rect">
            <a:avLst/>
          </a:prstGeom>
          <a:solidFill>
            <a:schemeClr val="bg1"/>
          </a:solidFill>
        </p:spPr>
        <p:txBody>
          <a:bodyPr wrap="none" rtlCol="0">
            <a:spAutoFit/>
          </a:bodyPr>
          <a:lstStyle/>
          <a:p>
            <a:r>
              <a:rPr lang="pl-PL" sz="1000"/>
              <a:t>województwo</a:t>
            </a:r>
          </a:p>
        </p:txBody>
      </p:sp>
      <p:cxnSp>
        <p:nvCxnSpPr>
          <p:cNvPr id="242" name="Łącznik prosty 241">
            <a:extLst>
              <a:ext uri="{FF2B5EF4-FFF2-40B4-BE49-F238E27FC236}">
                <a16:creationId xmlns:a16="http://schemas.microsoft.com/office/drawing/2014/main" id="{70808E58-C5D8-41D4-B6D4-3DDED73F9145}"/>
              </a:ext>
            </a:extLst>
          </p:cNvPr>
          <p:cNvCxnSpPr/>
          <p:nvPr/>
        </p:nvCxnSpPr>
        <p:spPr>
          <a:xfrm>
            <a:off x="5451971" y="1630397"/>
            <a:ext cx="144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244" name="Freeform 86">
            <a:extLst>
              <a:ext uri="{FF2B5EF4-FFF2-40B4-BE49-F238E27FC236}">
                <a16:creationId xmlns:a16="http://schemas.microsoft.com/office/drawing/2014/main" id="{CCDDC80B-C9F2-4B24-B0BE-729C7B9D76C7}"/>
              </a:ext>
            </a:extLst>
          </p:cNvPr>
          <p:cNvSpPr>
            <a:spLocks/>
          </p:cNvSpPr>
          <p:nvPr/>
        </p:nvSpPr>
        <p:spPr bwMode="auto">
          <a:xfrm>
            <a:off x="7428673" y="2809528"/>
            <a:ext cx="21567" cy="4642"/>
          </a:xfrm>
          <a:custGeom>
            <a:avLst/>
            <a:gdLst>
              <a:gd name="T0" fmla="*/ 0 w 124"/>
              <a:gd name="T1" fmla="*/ 50 h 50"/>
              <a:gd name="T2" fmla="*/ 98 w 124"/>
              <a:gd name="T3" fmla="*/ 50 h 50"/>
              <a:gd name="T4" fmla="*/ 98 w 124"/>
              <a:gd name="T5" fmla="*/ 50 h 50"/>
              <a:gd name="T6" fmla="*/ 104 w 124"/>
              <a:gd name="T7" fmla="*/ 50 h 50"/>
              <a:gd name="T8" fmla="*/ 108 w 124"/>
              <a:gd name="T9" fmla="*/ 47 h 50"/>
              <a:gd name="T10" fmla="*/ 113 w 124"/>
              <a:gd name="T11" fmla="*/ 45 h 50"/>
              <a:gd name="T12" fmla="*/ 116 w 124"/>
              <a:gd name="T13" fmla="*/ 42 h 50"/>
              <a:gd name="T14" fmla="*/ 119 w 124"/>
              <a:gd name="T15" fmla="*/ 38 h 50"/>
              <a:gd name="T16" fmla="*/ 121 w 124"/>
              <a:gd name="T17" fmla="*/ 34 h 50"/>
              <a:gd name="T18" fmla="*/ 122 w 124"/>
              <a:gd name="T19" fmla="*/ 30 h 50"/>
              <a:gd name="T20" fmla="*/ 124 w 124"/>
              <a:gd name="T21" fmla="*/ 24 h 50"/>
              <a:gd name="T22" fmla="*/ 124 w 124"/>
              <a:gd name="T23" fmla="*/ 24 h 50"/>
              <a:gd name="T24" fmla="*/ 122 w 124"/>
              <a:gd name="T25" fmla="*/ 20 h 50"/>
              <a:gd name="T26" fmla="*/ 121 w 124"/>
              <a:gd name="T27" fmla="*/ 15 h 50"/>
              <a:gd name="T28" fmla="*/ 119 w 124"/>
              <a:gd name="T29" fmla="*/ 11 h 50"/>
              <a:gd name="T30" fmla="*/ 116 w 124"/>
              <a:gd name="T31" fmla="*/ 6 h 50"/>
              <a:gd name="T32" fmla="*/ 113 w 124"/>
              <a:gd name="T33" fmla="*/ 4 h 50"/>
              <a:gd name="T34" fmla="*/ 108 w 124"/>
              <a:gd name="T35" fmla="*/ 2 h 50"/>
              <a:gd name="T36" fmla="*/ 104 w 124"/>
              <a:gd name="T37" fmla="*/ 0 h 50"/>
              <a:gd name="T38" fmla="*/ 98 w 124"/>
              <a:gd name="T39" fmla="*/ 0 h 50"/>
              <a:gd name="T40" fmla="*/ 0 w 124"/>
              <a:gd name="T41" fmla="*/ 0 h 50"/>
              <a:gd name="T42" fmla="*/ 0 w 124"/>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50">
                <a:moveTo>
                  <a:pt x="0" y="50"/>
                </a:moveTo>
                <a:lnTo>
                  <a:pt x="98" y="50"/>
                </a:lnTo>
                <a:lnTo>
                  <a:pt x="98" y="50"/>
                </a:lnTo>
                <a:lnTo>
                  <a:pt x="104" y="50"/>
                </a:lnTo>
                <a:lnTo>
                  <a:pt x="108" y="47"/>
                </a:lnTo>
                <a:lnTo>
                  <a:pt x="113" y="45"/>
                </a:lnTo>
                <a:lnTo>
                  <a:pt x="116" y="42"/>
                </a:lnTo>
                <a:lnTo>
                  <a:pt x="119" y="38"/>
                </a:lnTo>
                <a:lnTo>
                  <a:pt x="121" y="34"/>
                </a:lnTo>
                <a:lnTo>
                  <a:pt x="122" y="30"/>
                </a:lnTo>
                <a:lnTo>
                  <a:pt x="124" y="24"/>
                </a:lnTo>
                <a:lnTo>
                  <a:pt x="124" y="24"/>
                </a:lnTo>
                <a:lnTo>
                  <a:pt x="122" y="20"/>
                </a:lnTo>
                <a:lnTo>
                  <a:pt x="121" y="15"/>
                </a:lnTo>
                <a:lnTo>
                  <a:pt x="119" y="11"/>
                </a:lnTo>
                <a:lnTo>
                  <a:pt x="116" y="6"/>
                </a:lnTo>
                <a:lnTo>
                  <a:pt x="113" y="4"/>
                </a:lnTo>
                <a:lnTo>
                  <a:pt x="108" y="2"/>
                </a:lnTo>
                <a:lnTo>
                  <a:pt x="104" y="0"/>
                </a:lnTo>
                <a:lnTo>
                  <a:pt x="98" y="0"/>
                </a:lnTo>
                <a:lnTo>
                  <a:pt x="0" y="0"/>
                </a:lnTo>
                <a:lnTo>
                  <a:pt x="0" y="5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sz="2400"/>
          </a:p>
        </p:txBody>
      </p:sp>
      <p:graphicFrame>
        <p:nvGraphicFramePr>
          <p:cNvPr id="10" name="Tabela 10" descr="Wykres słupkowy przedstawiający przynależność do województw. &#10;&#10;Z województwa dolnośląskiego jest 7% badanych, kujawsko-pomorskiego 5%, lubelskiego 5%, lubuskiego 2%, łódzkiego 5%, małopolskiego 6%, mazowieckiego 17%, opolskiego 3%, podkarpackiego 4%, podlaskiego 5%, pomorskiego 12%, śląskiego 9%, świętokrzyskiego 3%, warmińsko-mazurskiego 7%, wielkopolskiego 8% oraz z zachodniopomorskiego jest 3% badanych.">
            <a:extLst>
              <a:ext uri="{FF2B5EF4-FFF2-40B4-BE49-F238E27FC236}">
                <a16:creationId xmlns:a16="http://schemas.microsoft.com/office/drawing/2014/main" id="{EA85A3C2-E095-49FB-BDA6-A921F7290711}"/>
              </a:ext>
            </a:extLst>
          </p:cNvPr>
          <p:cNvGraphicFramePr>
            <a:graphicFrameLocks noGrp="1"/>
          </p:cNvGraphicFramePr>
          <p:nvPr>
            <p:extLst>
              <p:ext uri="{D42A27DB-BD31-4B8C-83A1-F6EECF244321}">
                <p14:modId xmlns:p14="http://schemas.microsoft.com/office/powerpoint/2010/main" val="3388823124"/>
              </p:ext>
            </p:extLst>
          </p:nvPr>
        </p:nvGraphicFramePr>
        <p:xfrm>
          <a:off x="4838621" y="1725773"/>
          <a:ext cx="1756463" cy="3204896"/>
        </p:xfrm>
        <a:graphic>
          <a:graphicData uri="http://schemas.openxmlformats.org/drawingml/2006/table">
            <a:tbl>
              <a:tblPr firstRow="1" bandRow="1">
                <a:tableStyleId>{5C22544A-7EE6-4342-B048-85BDC9FD1C3A}</a:tableStyleId>
              </a:tblPr>
              <a:tblGrid>
                <a:gridCol w="1756463">
                  <a:extLst>
                    <a:ext uri="{9D8B030D-6E8A-4147-A177-3AD203B41FA5}">
                      <a16:colId xmlns:a16="http://schemas.microsoft.com/office/drawing/2014/main" val="1590947209"/>
                    </a:ext>
                  </a:extLst>
                </a:gridCol>
              </a:tblGrid>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Dolnośląskie</a:t>
                      </a:r>
                    </a:p>
                  </a:txBody>
                  <a:tcPr marL="171450"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515640737"/>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Kujawsko-pomorskie</a:t>
                      </a:r>
                    </a:p>
                  </a:txBody>
                  <a:tcPr marL="171450" marR="9525" marT="9525"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91279854"/>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Lubelskie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267529474"/>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Lubuskie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40435217"/>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Łódzkie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1685426"/>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Małopolskie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278722011"/>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Mazowieckie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47852851"/>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Opolskie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05522749"/>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Podkarpackie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67137683"/>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Podlaskie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95783989"/>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Pomorskie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2210524"/>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Śląskie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22588333"/>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Świętokrzystkie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1467888"/>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Warmińsko-mazurskie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79682762"/>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Wielkopolskie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28372309"/>
                  </a:ext>
                </a:extLst>
              </a:tr>
              <a:tr h="200306">
                <a:tc>
                  <a:txBody>
                    <a:bodyPr/>
                    <a:lstStyle/>
                    <a:p>
                      <a:pPr algn="r" fontAlgn="ctr"/>
                      <a:r>
                        <a:rPr lang="pl-PL" sz="1100" b="0" i="0" u="none" strike="noStrike">
                          <a:solidFill>
                            <a:schemeClr val="tx1"/>
                          </a:solidFill>
                          <a:effectLst/>
                          <a:latin typeface="Calibri" panose="020F0502020204030204" pitchFamily="34" charset="0"/>
                          <a:cs typeface="Calibri" panose="020F0502020204030204" pitchFamily="34" charset="0"/>
                        </a:rPr>
                        <a:t>Zachodniopomorskie</a:t>
                      </a:r>
                    </a:p>
                  </a:txBody>
                  <a:tcPr marL="171450"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84594089"/>
                  </a:ext>
                </a:extLst>
              </a:tr>
            </a:tbl>
          </a:graphicData>
        </a:graphic>
      </p:graphicFrame>
      <p:sp>
        <p:nvSpPr>
          <p:cNvPr id="11" name="pole tekstowe 10">
            <a:extLst>
              <a:ext uri="{FF2B5EF4-FFF2-40B4-BE49-F238E27FC236}">
                <a16:creationId xmlns:a16="http://schemas.microsoft.com/office/drawing/2014/main" id="{30F7129C-01B0-4DB8-9CF2-6666F9AA339F}"/>
              </a:ext>
            </a:extLst>
          </p:cNvPr>
          <p:cNvSpPr txBox="1"/>
          <p:nvPr/>
        </p:nvSpPr>
        <p:spPr>
          <a:xfrm>
            <a:off x="731386" y="5638108"/>
            <a:ext cx="4181300" cy="215444"/>
          </a:xfrm>
          <a:prstGeom prst="rect">
            <a:avLst/>
          </a:prstGeom>
          <a:noFill/>
        </p:spPr>
        <p:txBody>
          <a:bodyPr wrap="square" rtlCol="0">
            <a:spAutoFit/>
          </a:bodyPr>
          <a:lstStyle/>
          <a:p>
            <a:pPr lvl="0">
              <a:defRPr/>
            </a:pPr>
            <a:r>
              <a:rPr lang="pl-PL" sz="800" i="1">
                <a:solidFill>
                  <a:prstClr val="white">
                    <a:lumMod val="65000"/>
                  </a:prstClr>
                </a:solidFill>
              </a:rPr>
              <a:t>Odpowiadający: wszyscy badani, n=1015.</a:t>
            </a:r>
          </a:p>
        </p:txBody>
      </p:sp>
      <p:sp>
        <p:nvSpPr>
          <p:cNvPr id="253" name="pole tekstowe 252">
            <a:extLst>
              <a:ext uri="{FF2B5EF4-FFF2-40B4-BE49-F238E27FC236}">
                <a16:creationId xmlns:a16="http://schemas.microsoft.com/office/drawing/2014/main" id="{AF7265F4-BC05-408E-BE63-1998FA9F4150}"/>
              </a:ext>
            </a:extLst>
          </p:cNvPr>
          <p:cNvSpPr txBox="1"/>
          <p:nvPr/>
        </p:nvSpPr>
        <p:spPr>
          <a:xfrm>
            <a:off x="1052195" y="3433844"/>
            <a:ext cx="580608" cy="246221"/>
          </a:xfrm>
          <a:prstGeom prst="rect">
            <a:avLst/>
          </a:prstGeom>
          <a:solidFill>
            <a:schemeClr val="bg1"/>
          </a:solidFill>
        </p:spPr>
        <p:txBody>
          <a:bodyPr wrap="none" rtlCol="0">
            <a:spAutoFit/>
          </a:bodyPr>
          <a:lstStyle/>
          <a:p>
            <a:r>
              <a:rPr lang="pl-PL" sz="1000"/>
              <a:t>region</a:t>
            </a:r>
          </a:p>
        </p:txBody>
      </p:sp>
      <p:cxnSp>
        <p:nvCxnSpPr>
          <p:cNvPr id="254" name="Łącznik prosty 253">
            <a:extLst>
              <a:ext uri="{FF2B5EF4-FFF2-40B4-BE49-F238E27FC236}">
                <a16:creationId xmlns:a16="http://schemas.microsoft.com/office/drawing/2014/main" id="{8C2CC2A7-E196-42C1-82D2-6BC359DC4843}"/>
              </a:ext>
            </a:extLst>
          </p:cNvPr>
          <p:cNvCxnSpPr/>
          <p:nvPr/>
        </p:nvCxnSpPr>
        <p:spPr>
          <a:xfrm>
            <a:off x="1107040" y="3713895"/>
            <a:ext cx="144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12" name="Freeform 24">
            <a:extLst>
              <a:ext uri="{FF2B5EF4-FFF2-40B4-BE49-F238E27FC236}">
                <a16:creationId xmlns:a16="http://schemas.microsoft.com/office/drawing/2014/main" id="{7B877279-1D43-4D00-97C3-1B9C05CBB430}"/>
              </a:ext>
            </a:extLst>
          </p:cNvPr>
          <p:cNvSpPr>
            <a:spLocks/>
          </p:cNvSpPr>
          <p:nvPr/>
        </p:nvSpPr>
        <p:spPr bwMode="auto">
          <a:xfrm>
            <a:off x="3218479" y="4116007"/>
            <a:ext cx="308268" cy="322250"/>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24" name="Grupa 23">
            <a:extLst>
              <a:ext uri="{FF2B5EF4-FFF2-40B4-BE49-F238E27FC236}">
                <a16:creationId xmlns:a16="http://schemas.microsoft.com/office/drawing/2014/main" id="{1284423E-01E4-4A78-8E56-B79B30596FC4}"/>
              </a:ext>
            </a:extLst>
          </p:cNvPr>
          <p:cNvGrpSpPr/>
          <p:nvPr/>
        </p:nvGrpSpPr>
        <p:grpSpPr>
          <a:xfrm>
            <a:off x="255456" y="210960"/>
            <a:ext cx="333388" cy="346398"/>
            <a:chOff x="4294188" y="1531938"/>
            <a:chExt cx="650876" cy="676275"/>
          </a:xfrm>
        </p:grpSpPr>
        <p:sp>
          <p:nvSpPr>
            <p:cNvPr id="25" name="Freeform 27">
              <a:extLst>
                <a:ext uri="{FF2B5EF4-FFF2-40B4-BE49-F238E27FC236}">
                  <a16:creationId xmlns:a16="http://schemas.microsoft.com/office/drawing/2014/main" id="{39E5C81F-9C36-4113-AE21-11F815A6E098}"/>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28">
              <a:extLst>
                <a:ext uri="{FF2B5EF4-FFF2-40B4-BE49-F238E27FC236}">
                  <a16:creationId xmlns:a16="http://schemas.microsoft.com/office/drawing/2014/main" id="{A0298E70-EF78-4015-9677-50F02F477240}"/>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29">
              <a:extLst>
                <a:ext uri="{FF2B5EF4-FFF2-40B4-BE49-F238E27FC236}">
                  <a16:creationId xmlns:a16="http://schemas.microsoft.com/office/drawing/2014/main" id="{F4332391-1E1B-4A3C-A961-82B1505F9955}"/>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30">
              <a:extLst>
                <a:ext uri="{FF2B5EF4-FFF2-40B4-BE49-F238E27FC236}">
                  <a16:creationId xmlns:a16="http://schemas.microsoft.com/office/drawing/2014/main" id="{E7453254-FBC9-498D-A0BD-DFCC70F44703}"/>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31">
              <a:extLst>
                <a:ext uri="{FF2B5EF4-FFF2-40B4-BE49-F238E27FC236}">
                  <a16:creationId xmlns:a16="http://schemas.microsoft.com/office/drawing/2014/main" id="{F7B0EC7F-B137-4F78-9DDB-740662C625F1}"/>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32">
              <a:extLst>
                <a:ext uri="{FF2B5EF4-FFF2-40B4-BE49-F238E27FC236}">
                  <a16:creationId xmlns:a16="http://schemas.microsoft.com/office/drawing/2014/main" id="{71A354BC-6079-41BA-8809-F703E9F3479A}"/>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 name="Prostokąt: zaokrąglone rogi 3">
            <a:extLst>
              <a:ext uri="{FF2B5EF4-FFF2-40B4-BE49-F238E27FC236}">
                <a16:creationId xmlns:a16="http://schemas.microsoft.com/office/drawing/2014/main" id="{BDFB1BCF-979D-40E4-AF53-778735F84D06}"/>
              </a:ext>
            </a:extLst>
          </p:cNvPr>
          <p:cNvSpPr/>
          <p:nvPr/>
        </p:nvSpPr>
        <p:spPr>
          <a:xfrm>
            <a:off x="776675" y="1150264"/>
            <a:ext cx="3624454" cy="1980429"/>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 name="Prostokąt: zaokrąglone rogi 4">
            <a:extLst>
              <a:ext uri="{FF2B5EF4-FFF2-40B4-BE49-F238E27FC236}">
                <a16:creationId xmlns:a16="http://schemas.microsoft.com/office/drawing/2014/main" id="{561D2259-527B-4F96-9E84-ED119B5CB1F2}"/>
              </a:ext>
            </a:extLst>
          </p:cNvPr>
          <p:cNvSpPr/>
          <p:nvPr/>
        </p:nvSpPr>
        <p:spPr>
          <a:xfrm>
            <a:off x="806246" y="3283525"/>
            <a:ext cx="3624454" cy="1980429"/>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80" name="Wykres 79" descr="Wykres kołowy przedstawiający wielkość miejscowości. &#10;&#10;Na wsi mieszka 25% respondentów, z miast do 19 tysięcy jest 12%, z miast do 20-99 tysięcy 24%, z miast 100-500 tysięcy 22% i z miast powyżej 500 tysięcy jest 17% badanych.">
            <a:extLst>
              <a:ext uri="{FF2B5EF4-FFF2-40B4-BE49-F238E27FC236}">
                <a16:creationId xmlns:a16="http://schemas.microsoft.com/office/drawing/2014/main" id="{D9F9197F-101F-44A7-B0E0-B43976F5AB24}"/>
              </a:ext>
            </a:extLst>
          </p:cNvPr>
          <p:cNvGraphicFramePr/>
          <p:nvPr>
            <p:extLst>
              <p:ext uri="{D42A27DB-BD31-4B8C-83A1-F6EECF244321}">
                <p14:modId xmlns:p14="http://schemas.microsoft.com/office/powerpoint/2010/main" val="4069150067"/>
              </p:ext>
            </p:extLst>
          </p:nvPr>
        </p:nvGraphicFramePr>
        <p:xfrm>
          <a:off x="999693" y="1256900"/>
          <a:ext cx="3414536" cy="1913219"/>
        </p:xfrm>
        <a:graphic>
          <a:graphicData uri="http://schemas.openxmlformats.org/drawingml/2006/chart">
            <c:chart xmlns:c="http://schemas.openxmlformats.org/drawingml/2006/chart" xmlns:r="http://schemas.openxmlformats.org/officeDocument/2006/relationships" r:id="rId7"/>
          </a:graphicData>
        </a:graphic>
      </p:graphicFrame>
      <p:sp>
        <p:nvSpPr>
          <p:cNvPr id="34" name="Prostokąt 33">
            <a:extLst>
              <a:ext uri="{FF2B5EF4-FFF2-40B4-BE49-F238E27FC236}">
                <a16:creationId xmlns:a16="http://schemas.microsoft.com/office/drawing/2014/main" id="{C10C5211-B06D-477B-8187-A0B877E42357}"/>
              </a:ext>
            </a:extLst>
          </p:cNvPr>
          <p:cNvSpPr/>
          <p:nvPr/>
        </p:nvSpPr>
        <p:spPr>
          <a:xfrm rot="16200000">
            <a:off x="1044037" y="2366425"/>
            <a:ext cx="83119" cy="77824"/>
          </a:xfrm>
          <a:prstGeom prst="rect">
            <a:avLst/>
          </a:prstGeom>
          <a:solidFill>
            <a:srgbClr val="A0C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35" name="Prostokąt 34">
            <a:extLst>
              <a:ext uri="{FF2B5EF4-FFF2-40B4-BE49-F238E27FC236}">
                <a16:creationId xmlns:a16="http://schemas.microsoft.com/office/drawing/2014/main" id="{4B3F9D58-30FA-4C30-93A8-97B85486D799}"/>
              </a:ext>
            </a:extLst>
          </p:cNvPr>
          <p:cNvSpPr/>
          <p:nvPr/>
        </p:nvSpPr>
        <p:spPr>
          <a:xfrm rot="16200000">
            <a:off x="1044038" y="2584461"/>
            <a:ext cx="83119" cy="77824"/>
          </a:xfrm>
          <a:prstGeom prst="rect">
            <a:avLst/>
          </a:prstGeom>
          <a:solidFill>
            <a:srgbClr val="FFC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37" name="Prostokąt 36">
            <a:extLst>
              <a:ext uri="{FF2B5EF4-FFF2-40B4-BE49-F238E27FC236}">
                <a16:creationId xmlns:a16="http://schemas.microsoft.com/office/drawing/2014/main" id="{18A288C7-EFC6-427D-823F-CFC216699E5B}"/>
              </a:ext>
            </a:extLst>
          </p:cNvPr>
          <p:cNvSpPr/>
          <p:nvPr/>
        </p:nvSpPr>
        <p:spPr>
          <a:xfrm rot="16200000">
            <a:off x="1049814" y="1753039"/>
            <a:ext cx="83119" cy="77824"/>
          </a:xfrm>
          <a:prstGeom prst="rect">
            <a:avLst/>
          </a:prstGeom>
          <a:solidFill>
            <a:srgbClr val="991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38" name="Prostokąt 37">
            <a:extLst>
              <a:ext uri="{FF2B5EF4-FFF2-40B4-BE49-F238E27FC236}">
                <a16:creationId xmlns:a16="http://schemas.microsoft.com/office/drawing/2014/main" id="{AAF35C82-0A56-4A62-A449-E03F457447E4}"/>
              </a:ext>
            </a:extLst>
          </p:cNvPr>
          <p:cNvSpPr/>
          <p:nvPr/>
        </p:nvSpPr>
        <p:spPr>
          <a:xfrm rot="16200000">
            <a:off x="1044673" y="1959561"/>
            <a:ext cx="83119" cy="77824"/>
          </a:xfrm>
          <a:prstGeom prst="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39" name="Prostokąt 38">
            <a:extLst>
              <a:ext uri="{FF2B5EF4-FFF2-40B4-BE49-F238E27FC236}">
                <a16:creationId xmlns:a16="http://schemas.microsoft.com/office/drawing/2014/main" id="{E51DE5FC-6894-4076-A9DA-05D36B8E3EA9}"/>
              </a:ext>
            </a:extLst>
          </p:cNvPr>
          <p:cNvSpPr/>
          <p:nvPr/>
        </p:nvSpPr>
        <p:spPr>
          <a:xfrm rot="16200000">
            <a:off x="1046338" y="2167373"/>
            <a:ext cx="83119" cy="77824"/>
          </a:xfrm>
          <a:prstGeom prst="rect">
            <a:avLst/>
          </a:prstGeom>
          <a:solidFill>
            <a:srgbClr val="48AA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1" name="Prostokąt 40">
            <a:extLst>
              <a:ext uri="{FF2B5EF4-FFF2-40B4-BE49-F238E27FC236}">
                <a16:creationId xmlns:a16="http://schemas.microsoft.com/office/drawing/2014/main" id="{6FA6436C-E1FB-4510-A264-7C0364AAF451}"/>
              </a:ext>
            </a:extLst>
          </p:cNvPr>
          <p:cNvSpPr/>
          <p:nvPr/>
        </p:nvSpPr>
        <p:spPr>
          <a:xfrm rot="16200000">
            <a:off x="1104393" y="4343573"/>
            <a:ext cx="83119" cy="77824"/>
          </a:xfrm>
          <a:prstGeom prst="rect">
            <a:avLst/>
          </a:prstGeom>
          <a:solidFill>
            <a:srgbClr val="A0C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2" name="Prostokąt 41">
            <a:extLst>
              <a:ext uri="{FF2B5EF4-FFF2-40B4-BE49-F238E27FC236}">
                <a16:creationId xmlns:a16="http://schemas.microsoft.com/office/drawing/2014/main" id="{CEC8915B-4628-4D02-B9D8-E1C3DD457067}"/>
              </a:ext>
            </a:extLst>
          </p:cNvPr>
          <p:cNvSpPr/>
          <p:nvPr/>
        </p:nvSpPr>
        <p:spPr>
          <a:xfrm rot="16200000">
            <a:off x="1104393" y="4514818"/>
            <a:ext cx="83119" cy="77824"/>
          </a:xfrm>
          <a:prstGeom prst="rect">
            <a:avLst/>
          </a:prstGeom>
          <a:solidFill>
            <a:srgbClr val="FFC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3" name="Prostokąt 42">
            <a:extLst>
              <a:ext uri="{FF2B5EF4-FFF2-40B4-BE49-F238E27FC236}">
                <a16:creationId xmlns:a16="http://schemas.microsoft.com/office/drawing/2014/main" id="{0CCF8FB7-4277-4755-BB55-4048ECB677FD}"/>
              </a:ext>
            </a:extLst>
          </p:cNvPr>
          <p:cNvSpPr/>
          <p:nvPr/>
        </p:nvSpPr>
        <p:spPr>
          <a:xfrm rot="16200000">
            <a:off x="1104393" y="3832482"/>
            <a:ext cx="83119" cy="77824"/>
          </a:xfrm>
          <a:prstGeom prst="rect">
            <a:avLst/>
          </a:prstGeom>
          <a:solidFill>
            <a:srgbClr val="991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4" name="Prostokąt 43">
            <a:extLst>
              <a:ext uri="{FF2B5EF4-FFF2-40B4-BE49-F238E27FC236}">
                <a16:creationId xmlns:a16="http://schemas.microsoft.com/office/drawing/2014/main" id="{C8F6BED8-5E1C-48CB-9C63-348B7968EA10}"/>
              </a:ext>
            </a:extLst>
          </p:cNvPr>
          <p:cNvSpPr/>
          <p:nvPr/>
        </p:nvSpPr>
        <p:spPr>
          <a:xfrm rot="16200000">
            <a:off x="1104394" y="4004312"/>
            <a:ext cx="83119" cy="77824"/>
          </a:xfrm>
          <a:prstGeom prst="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5" name="Prostokąt 44">
            <a:extLst>
              <a:ext uri="{FF2B5EF4-FFF2-40B4-BE49-F238E27FC236}">
                <a16:creationId xmlns:a16="http://schemas.microsoft.com/office/drawing/2014/main" id="{EB96AF04-70D0-4CDF-ACC7-CDA3251AE255}"/>
              </a:ext>
            </a:extLst>
          </p:cNvPr>
          <p:cNvSpPr/>
          <p:nvPr/>
        </p:nvSpPr>
        <p:spPr>
          <a:xfrm rot="16200000">
            <a:off x="1104393" y="4175557"/>
            <a:ext cx="83119" cy="77824"/>
          </a:xfrm>
          <a:prstGeom prst="rect">
            <a:avLst/>
          </a:prstGeom>
          <a:solidFill>
            <a:srgbClr val="48AA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6" name="Prostokąt 45">
            <a:extLst>
              <a:ext uri="{FF2B5EF4-FFF2-40B4-BE49-F238E27FC236}">
                <a16:creationId xmlns:a16="http://schemas.microsoft.com/office/drawing/2014/main" id="{31F7530F-7790-4D3D-98EB-2F01F7FF60D6}"/>
              </a:ext>
            </a:extLst>
          </p:cNvPr>
          <p:cNvSpPr/>
          <p:nvPr/>
        </p:nvSpPr>
        <p:spPr>
          <a:xfrm rot="16200000">
            <a:off x="1104393" y="4688115"/>
            <a:ext cx="83119" cy="77824"/>
          </a:xfrm>
          <a:prstGeom prst="rect">
            <a:avLst/>
          </a:prstGeom>
          <a:solidFill>
            <a:srgbClr val="CC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Tree>
    <p:extLst>
      <p:ext uri="{BB962C8B-B14F-4D97-AF65-F5344CB8AC3E}">
        <p14:creationId xmlns:p14="http://schemas.microsoft.com/office/powerpoint/2010/main" val="421628277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Skłonność do korzystania z czystej energii</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aphicFrame>
        <p:nvGraphicFramePr>
          <p:cNvPr id="10" name="Wykres 9">
            <a:extLst>
              <a:ext uri="{FF2B5EF4-FFF2-40B4-BE49-F238E27FC236}">
                <a16:creationId xmlns:a16="http://schemas.microsoft.com/office/drawing/2014/main" id="{D1360959-69AF-4D43-B984-494752DE159D}"/>
              </a:ext>
            </a:extLst>
          </p:cNvPr>
          <p:cNvGraphicFramePr/>
          <p:nvPr>
            <p:extLst>
              <p:ext uri="{D42A27DB-BD31-4B8C-83A1-F6EECF244321}">
                <p14:modId xmlns:p14="http://schemas.microsoft.com/office/powerpoint/2010/main" val="1457993554"/>
              </p:ext>
            </p:extLst>
          </p:nvPr>
        </p:nvGraphicFramePr>
        <p:xfrm>
          <a:off x="248974" y="4009898"/>
          <a:ext cx="3067186" cy="31433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Wykres 13" descr="Wykres kołowy przedstawiający odsetek respondentów skłonnych zapłacić więcej za &quot;czystą&quot; energię: 78%.">
            <a:extLst>
              <a:ext uri="{FF2B5EF4-FFF2-40B4-BE49-F238E27FC236}">
                <a16:creationId xmlns:a16="http://schemas.microsoft.com/office/drawing/2014/main" id="{18C6C82D-ABC7-406C-BEA0-34351C2DD831}"/>
              </a:ext>
            </a:extLst>
          </p:cNvPr>
          <p:cNvGraphicFramePr/>
          <p:nvPr>
            <p:extLst>
              <p:ext uri="{D42A27DB-BD31-4B8C-83A1-F6EECF244321}">
                <p14:modId xmlns:p14="http://schemas.microsoft.com/office/powerpoint/2010/main" val="4073711651"/>
              </p:ext>
            </p:extLst>
          </p:nvPr>
        </p:nvGraphicFramePr>
        <p:xfrm>
          <a:off x="738689" y="2354835"/>
          <a:ext cx="3067186" cy="1701277"/>
        </p:xfrm>
        <a:graphic>
          <a:graphicData uri="http://schemas.openxmlformats.org/drawingml/2006/chart">
            <c:chart xmlns:c="http://schemas.openxmlformats.org/drawingml/2006/chart" xmlns:r="http://schemas.openxmlformats.org/officeDocument/2006/relationships" r:id="rId4"/>
          </a:graphicData>
        </a:graphic>
      </p:graphicFrame>
      <p:pic>
        <p:nvPicPr>
          <p:cNvPr id="18" name="Grafika 17" descr="Odtwórz">
            <a:extLst>
              <a:ext uri="{FF2B5EF4-FFF2-40B4-BE49-F238E27FC236}">
                <a16:creationId xmlns:a16="http://schemas.microsoft.com/office/drawing/2014/main" id="{B77AA399-E431-42A4-A482-112DBF60F02D}"/>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13655" y="2860669"/>
            <a:ext cx="553833" cy="553833"/>
          </a:xfrm>
          <a:prstGeom prst="rect">
            <a:avLst/>
          </a:prstGeom>
        </p:spPr>
      </p:pic>
      <p:sp>
        <p:nvSpPr>
          <p:cNvPr id="20" name="Symbol zastępczy tekstu 2">
            <a:extLst>
              <a:ext uri="{FF2B5EF4-FFF2-40B4-BE49-F238E27FC236}">
                <a16:creationId xmlns:a16="http://schemas.microsoft.com/office/drawing/2014/main" id="{C5B33708-05A5-4EC1-9D6D-6688FE2F7230}"/>
              </a:ext>
            </a:extLst>
          </p:cNvPr>
          <p:cNvSpPr txBox="1">
            <a:spLocks/>
          </p:cNvSpPr>
          <p:nvPr/>
        </p:nvSpPr>
        <p:spPr>
          <a:xfrm>
            <a:off x="4788026" y="908050"/>
            <a:ext cx="4032445" cy="108079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endParaRPr lang="pl-PL" sz="800" i="1">
              <a:solidFill>
                <a:schemeClr val="bg1">
                  <a:lumMod val="75000"/>
                </a:schemeClr>
              </a:solidFill>
            </a:endParaRPr>
          </a:p>
        </p:txBody>
      </p:sp>
      <p:graphicFrame>
        <p:nvGraphicFramePr>
          <p:cNvPr id="5" name="Tabela 117">
            <a:extLst>
              <a:ext uri="{FF2B5EF4-FFF2-40B4-BE49-F238E27FC236}">
                <a16:creationId xmlns:a16="http://schemas.microsoft.com/office/drawing/2014/main" id="{C36265CF-4713-4A6E-80A3-72A59F7024FA}"/>
              </a:ext>
            </a:extLst>
          </p:cNvPr>
          <p:cNvGraphicFramePr>
            <a:graphicFrameLocks noGrp="1"/>
          </p:cNvGraphicFramePr>
          <p:nvPr>
            <p:extLst>
              <p:ext uri="{D42A27DB-BD31-4B8C-83A1-F6EECF244321}">
                <p14:modId xmlns:p14="http://schemas.microsoft.com/office/powerpoint/2010/main" val="364858143"/>
              </p:ext>
            </p:extLst>
          </p:nvPr>
        </p:nvGraphicFramePr>
        <p:xfrm>
          <a:off x="3932550" y="1713782"/>
          <a:ext cx="3979480" cy="3366780"/>
        </p:xfrm>
        <a:graphic>
          <a:graphicData uri="http://schemas.openxmlformats.org/drawingml/2006/table">
            <a:tbl>
              <a:tblPr firstRow="1" bandRow="1">
                <a:tableStyleId>{5C22544A-7EE6-4342-B048-85BDC9FD1C3A}</a:tableStyleId>
              </a:tblPr>
              <a:tblGrid>
                <a:gridCol w="1323975">
                  <a:extLst>
                    <a:ext uri="{9D8B030D-6E8A-4147-A177-3AD203B41FA5}">
                      <a16:colId xmlns:a16="http://schemas.microsoft.com/office/drawing/2014/main" val="1192821638"/>
                    </a:ext>
                  </a:extLst>
                </a:gridCol>
                <a:gridCol w="2655505">
                  <a:extLst>
                    <a:ext uri="{9D8B030D-6E8A-4147-A177-3AD203B41FA5}">
                      <a16:colId xmlns:a16="http://schemas.microsoft.com/office/drawing/2014/main" val="639689686"/>
                    </a:ext>
                  </a:extLst>
                </a:gridCol>
              </a:tblGrid>
              <a:tr h="561130">
                <a:tc>
                  <a:txBody>
                    <a:bodyPr/>
                    <a:lstStyle/>
                    <a:p>
                      <a:pPr algn="r" fontAlgn="ctr"/>
                      <a:r>
                        <a:rPr lang="pl-PL" sz="1050" b="0" i="0" u="none" strike="noStrike">
                          <a:solidFill>
                            <a:schemeClr val="tx1"/>
                          </a:solidFill>
                          <a:effectLst/>
                          <a:latin typeface="Calibri" panose="020F0502020204030204" pitchFamily="34" charset="0"/>
                          <a:cs typeface="Calibri" panose="020F0502020204030204" pitchFamily="34" charset="0"/>
                        </a:rPr>
                        <a:t>do 5% więcej</a:t>
                      </a: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5349898"/>
                  </a:ext>
                </a:extLst>
              </a:tr>
              <a:tr h="561130">
                <a:tc>
                  <a:txBody>
                    <a:bodyPr/>
                    <a:lstStyle/>
                    <a:p>
                      <a:pPr algn="r" fontAlgn="ctr"/>
                      <a:r>
                        <a:rPr lang="pl-PL" sz="1050" b="0" i="0" u="none" strike="noStrike">
                          <a:solidFill>
                            <a:schemeClr val="tx1"/>
                          </a:solidFill>
                          <a:effectLst/>
                          <a:latin typeface="Calibri" panose="020F0502020204030204" pitchFamily="34" charset="0"/>
                          <a:cs typeface="Calibri" panose="020F0502020204030204" pitchFamily="34" charset="0"/>
                        </a:rPr>
                        <a:t>od 6% do 10% więcej</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3419946"/>
                  </a:ext>
                </a:extLst>
              </a:tr>
              <a:tr h="561130">
                <a:tc>
                  <a:txBody>
                    <a:bodyPr/>
                    <a:lstStyle/>
                    <a:p>
                      <a:pPr algn="r" fontAlgn="ctr"/>
                      <a:r>
                        <a:rPr lang="pl-PL" sz="1050" b="0" i="0" u="none" strike="noStrike">
                          <a:solidFill>
                            <a:schemeClr val="tx1"/>
                          </a:solidFill>
                          <a:effectLst/>
                          <a:latin typeface="Calibri" panose="020F0502020204030204" pitchFamily="34" charset="0"/>
                          <a:cs typeface="Calibri" panose="020F0502020204030204" pitchFamily="34" charset="0"/>
                        </a:rPr>
                        <a:t>od 11% do 15% więcej</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0012517"/>
                  </a:ext>
                </a:extLst>
              </a:tr>
              <a:tr h="561130">
                <a:tc>
                  <a:txBody>
                    <a:bodyPr/>
                    <a:lstStyle/>
                    <a:p>
                      <a:pPr algn="r" fontAlgn="ctr"/>
                      <a:r>
                        <a:rPr lang="pl-PL" sz="1050" b="0" i="0" u="none" strike="noStrike">
                          <a:solidFill>
                            <a:schemeClr val="tx1"/>
                          </a:solidFill>
                          <a:effectLst/>
                          <a:latin typeface="Calibri" panose="020F0502020204030204" pitchFamily="34" charset="0"/>
                          <a:cs typeface="Calibri" panose="020F0502020204030204" pitchFamily="34" charset="0"/>
                        </a:rPr>
                        <a:t>od 16% do 20% więcej</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8774771"/>
                  </a:ext>
                </a:extLst>
              </a:tr>
              <a:tr h="561130">
                <a:tc>
                  <a:txBody>
                    <a:bodyPr/>
                    <a:lstStyle/>
                    <a:p>
                      <a:pPr algn="r" fontAlgn="ctr"/>
                      <a:r>
                        <a:rPr lang="pl-PL" sz="1050" b="0" i="0" u="none" strike="noStrike">
                          <a:solidFill>
                            <a:schemeClr val="tx1"/>
                          </a:solidFill>
                          <a:effectLst/>
                          <a:latin typeface="Calibri" panose="020F0502020204030204" pitchFamily="34" charset="0"/>
                          <a:cs typeface="Calibri" panose="020F0502020204030204" pitchFamily="34" charset="0"/>
                        </a:rPr>
                        <a:t>powyżej 20% więcej</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1894005"/>
                  </a:ext>
                </a:extLst>
              </a:tr>
              <a:tr h="561130">
                <a:tc>
                  <a:txBody>
                    <a:bodyPr/>
                    <a:lstStyle/>
                    <a:p>
                      <a:pPr algn="r" fontAlgn="ctr"/>
                      <a:r>
                        <a:rPr lang="pl-PL" sz="1050" b="0" i="0" u="none" strike="noStrike">
                          <a:solidFill>
                            <a:schemeClr val="tx1"/>
                          </a:solidFill>
                          <a:effectLst/>
                          <a:latin typeface="Calibri" panose="020F0502020204030204" pitchFamily="34" charset="0"/>
                          <a:cs typeface="Calibri" panose="020F0502020204030204" pitchFamily="34" charset="0"/>
                        </a:rPr>
                        <a:t>trudno powiedzieć</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9476757"/>
                  </a:ext>
                </a:extLst>
              </a:tr>
            </a:tbl>
          </a:graphicData>
        </a:graphic>
      </p:graphicFrame>
      <p:graphicFrame>
        <p:nvGraphicFramePr>
          <p:cNvPr id="4" name="Wykres 3">
            <a:extLst>
              <a:ext uri="{FF2B5EF4-FFF2-40B4-BE49-F238E27FC236}">
                <a16:creationId xmlns:a16="http://schemas.microsoft.com/office/drawing/2014/main" id="{878CF21D-A9D6-437D-BD38-D7C38961F273}"/>
              </a:ext>
            </a:extLst>
          </p:cNvPr>
          <p:cNvGraphicFramePr/>
          <p:nvPr>
            <p:extLst>
              <p:ext uri="{D42A27DB-BD31-4B8C-83A1-F6EECF244321}">
                <p14:modId xmlns:p14="http://schemas.microsoft.com/office/powerpoint/2010/main" val="2221080963"/>
              </p:ext>
            </p:extLst>
          </p:nvPr>
        </p:nvGraphicFramePr>
        <p:xfrm>
          <a:off x="5460952" y="1511440"/>
          <a:ext cx="3308327" cy="3691713"/>
        </p:xfrm>
        <a:graphic>
          <a:graphicData uri="http://schemas.openxmlformats.org/drawingml/2006/chart">
            <c:chart xmlns:c="http://schemas.openxmlformats.org/drawingml/2006/chart" xmlns:r="http://schemas.openxmlformats.org/officeDocument/2006/relationships" r:id="rId7"/>
          </a:graphicData>
        </a:graphic>
      </p:graphicFrame>
      <p:pic>
        <p:nvPicPr>
          <p:cNvPr id="16" name="Grafika 15" descr="Monety">
            <a:extLst>
              <a:ext uri="{FF2B5EF4-FFF2-40B4-BE49-F238E27FC236}">
                <a16:creationId xmlns:a16="http://schemas.microsoft.com/office/drawing/2014/main" id="{451D384D-ECB6-4EDF-AB84-AED947731AA9}"/>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478687" y="3060799"/>
            <a:ext cx="558387" cy="558387"/>
          </a:xfrm>
          <a:prstGeom prst="rect">
            <a:avLst/>
          </a:prstGeom>
        </p:spPr>
      </p:pic>
      <p:pic>
        <p:nvPicPr>
          <p:cNvPr id="21" name="Grafika 20" descr="Strzałka w dół">
            <a:extLst>
              <a:ext uri="{FF2B5EF4-FFF2-40B4-BE49-F238E27FC236}">
                <a16:creationId xmlns:a16="http://schemas.microsoft.com/office/drawing/2014/main" id="{C1794F23-0FAF-4AB0-A182-E02A54DE746A}"/>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rot="10800000">
            <a:off x="1779576" y="2979509"/>
            <a:ext cx="284182" cy="284182"/>
          </a:xfrm>
          <a:prstGeom prst="rect">
            <a:avLst/>
          </a:prstGeom>
        </p:spPr>
      </p:pic>
      <p:sp>
        <p:nvSpPr>
          <p:cNvPr id="22" name="Symbol zastępczy tekstu 7">
            <a:extLst>
              <a:ext uri="{FF2B5EF4-FFF2-40B4-BE49-F238E27FC236}">
                <a16:creationId xmlns:a16="http://schemas.microsoft.com/office/drawing/2014/main" id="{91EF07D8-8B4F-42B5-839D-DE43DE814B1A}"/>
              </a:ext>
            </a:extLst>
          </p:cNvPr>
          <p:cNvSpPr txBox="1">
            <a:spLocks/>
          </p:cNvSpPr>
          <p:nvPr/>
        </p:nvSpPr>
        <p:spPr>
          <a:xfrm>
            <a:off x="4717410" y="5517256"/>
            <a:ext cx="3967125" cy="313874"/>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endParaRPr lang="pl-PL">
              <a:solidFill>
                <a:schemeClr val="bg1">
                  <a:lumMod val="75000"/>
                </a:schemeClr>
              </a:solidFill>
              <a:latin typeface="+mj-lt"/>
            </a:endParaRPr>
          </a:p>
        </p:txBody>
      </p:sp>
      <p:sp>
        <p:nvSpPr>
          <p:cNvPr id="7" name="Symbol zastępczy tekstu 7">
            <a:extLst>
              <a:ext uri="{FF2B5EF4-FFF2-40B4-BE49-F238E27FC236}">
                <a16:creationId xmlns:a16="http://schemas.microsoft.com/office/drawing/2014/main" id="{2E849D5F-771D-4224-A6FC-A5C48A02F190}"/>
              </a:ext>
            </a:extLst>
          </p:cNvPr>
          <p:cNvSpPr txBox="1">
            <a:spLocks/>
          </p:cNvSpPr>
          <p:nvPr/>
        </p:nvSpPr>
        <p:spPr>
          <a:xfrm>
            <a:off x="8054265" y="5308085"/>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r>
              <a:rPr lang="pl-PL">
                <a:solidFill>
                  <a:schemeClr val="bg1">
                    <a:lumMod val="75000"/>
                  </a:schemeClr>
                </a:solidFill>
              </a:rPr>
              <a:t>Dane w %</a:t>
            </a:r>
          </a:p>
        </p:txBody>
      </p:sp>
      <p:sp>
        <p:nvSpPr>
          <p:cNvPr id="15" name="Symbol zastępczy tekstu 14">
            <a:extLst>
              <a:ext uri="{FF2B5EF4-FFF2-40B4-BE49-F238E27FC236}">
                <a16:creationId xmlns:a16="http://schemas.microsoft.com/office/drawing/2014/main" id="{B0BD080A-F897-4107-BB9C-F0C5F9AB2792}"/>
              </a:ext>
            </a:extLst>
          </p:cNvPr>
          <p:cNvSpPr>
            <a:spLocks noGrp="1"/>
          </p:cNvSpPr>
          <p:nvPr>
            <p:ph type="body" sz="quarter" idx="11"/>
          </p:nvPr>
        </p:nvSpPr>
        <p:spPr>
          <a:xfrm>
            <a:off x="333052" y="908050"/>
            <a:ext cx="8620448" cy="252698"/>
          </a:xfrm>
        </p:spPr>
        <p:txBody>
          <a:bodyPr/>
          <a:lstStyle/>
          <a:p>
            <a:r>
              <a:rPr lang="pl-PL" sz="1100"/>
              <a:t>P25. O ile więcej, w skali rocznej, był(a)by Pan(i) skłonny(a) zapłacić za „czystą” energię? Proszę podać przybliżoną wartość procentową, odnosząc się do kwoty, którą płaci Pan(i) obecnie za energię.</a:t>
            </a:r>
          </a:p>
          <a:p>
            <a:r>
              <a:rPr lang="pl-PL" sz="800" i="1">
                <a:solidFill>
                  <a:schemeClr val="bg1">
                    <a:lumMod val="75000"/>
                  </a:schemeClr>
                </a:solidFill>
              </a:rPr>
              <a:t>Pytanie jednokrotnego wyboru.</a:t>
            </a:r>
          </a:p>
          <a:p>
            <a:endParaRPr lang="pl-PL" sz="1100"/>
          </a:p>
        </p:txBody>
      </p:sp>
      <p:sp>
        <p:nvSpPr>
          <p:cNvPr id="19" name="Symbol zastępczy tekstu 18">
            <a:extLst>
              <a:ext uri="{FF2B5EF4-FFF2-40B4-BE49-F238E27FC236}">
                <a16:creationId xmlns:a16="http://schemas.microsoft.com/office/drawing/2014/main" id="{738DA35A-F35C-4317-95D2-55C2F48EC5BB}"/>
              </a:ext>
            </a:extLst>
          </p:cNvPr>
          <p:cNvSpPr>
            <a:spLocks noGrp="1"/>
          </p:cNvSpPr>
          <p:nvPr>
            <p:ph type="body" sz="quarter" idx="12"/>
          </p:nvPr>
        </p:nvSpPr>
        <p:spPr/>
        <p:txBody>
          <a:bodyPr/>
          <a:lstStyle/>
          <a:p>
            <a:pPr algn="just"/>
            <a:r>
              <a:rPr lang="pl-PL">
                <a:solidFill>
                  <a:schemeClr val="bg1">
                    <a:lumMod val="75000"/>
                  </a:schemeClr>
                </a:solidFill>
                <a:latin typeface="+mj-lt"/>
              </a:rPr>
              <a:t>Odpowiadający: badani, którzy byliby skłonni wydać więcej na ,,czystą" energię, 2020 n= 790, 2018: n=206, 2014: n=205, 2013: n=185.</a:t>
            </a:r>
          </a:p>
          <a:p>
            <a:pPr algn="just"/>
            <a:endParaRPr lang="pl-PL">
              <a:solidFill>
                <a:schemeClr val="bg1">
                  <a:lumMod val="75000"/>
                </a:schemeClr>
              </a:solidFill>
              <a:latin typeface="+mj-lt"/>
            </a:endParaRPr>
          </a:p>
          <a:p>
            <a:endParaRPr lang="pl-PL"/>
          </a:p>
        </p:txBody>
      </p:sp>
      <p:sp>
        <p:nvSpPr>
          <p:cNvPr id="27" name="pole tekstowe 26">
            <a:extLst>
              <a:ext uri="{FF2B5EF4-FFF2-40B4-BE49-F238E27FC236}">
                <a16:creationId xmlns:a16="http://schemas.microsoft.com/office/drawing/2014/main" id="{29B4B371-1145-48AE-85B3-54472FB693C4}"/>
              </a:ext>
            </a:extLst>
          </p:cNvPr>
          <p:cNvSpPr txBox="1"/>
          <p:nvPr/>
        </p:nvSpPr>
        <p:spPr>
          <a:xfrm>
            <a:off x="2672473" y="3383327"/>
            <a:ext cx="1064583" cy="507831"/>
          </a:xfrm>
          <a:prstGeom prst="rect">
            <a:avLst/>
          </a:prstGeom>
          <a:noFill/>
        </p:spPr>
        <p:txBody>
          <a:bodyPr wrap="square">
            <a:spAutoFit/>
          </a:bodyPr>
          <a:lstStyle/>
          <a:p>
            <a:r>
              <a:rPr lang="pl-PL" sz="900" i="1">
                <a:solidFill>
                  <a:schemeClr val="accent4"/>
                </a:solidFill>
              </a:rPr>
              <a:t>Osoby skłonne zapłacić za „czystą” energię</a:t>
            </a:r>
          </a:p>
        </p:txBody>
      </p:sp>
    </p:spTree>
    <p:extLst>
      <p:ext uri="{BB962C8B-B14F-4D97-AF65-F5344CB8AC3E}">
        <p14:creationId xmlns:p14="http://schemas.microsoft.com/office/powerpoint/2010/main" val="99145400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a:xfrm>
            <a:off x="1536287" y="821901"/>
            <a:ext cx="7275788" cy="792088"/>
          </a:xfrm>
        </p:spPr>
        <p:txBody>
          <a:bodyPr/>
          <a:lstStyle/>
          <a:p>
            <a:pPr marL="0" indent="0" algn="l">
              <a:lnSpc>
                <a:spcPct val="100000"/>
              </a:lnSpc>
              <a:buNone/>
            </a:pPr>
            <a:r>
              <a:rPr lang="pl-PL" sz="1100">
                <a:latin typeface="+mn-lt"/>
              </a:rPr>
              <a:t>Kobiety częściej: zwracają uwagę na ograniczenie zużycia wody, wybierają rozwiązania ekologiczne, biorą udział </a:t>
            </a:r>
            <a:br>
              <a:rPr lang="pl-PL" sz="1100">
                <a:latin typeface="+mn-lt"/>
              </a:rPr>
            </a:br>
            <a:r>
              <a:rPr lang="pl-PL" sz="1100">
                <a:latin typeface="+mn-lt"/>
              </a:rPr>
              <a:t>w kampaniach i akcjach proekologicznych oraz gdy tylko mogą, zamiast z samochodu, korzystają z komunikacji miejskiej lub roweru. Natomiast mężczyźni częściej oszczędzają energię w domu poprzez: stosowanie energooszczędnych źródeł światła, zakup energooszczędnych urządzeń i instalację systemów do pozyskiwania energii ze źródeł odnawialnych. Również mężczyźni częściej planują podjęcie dodatkowych działań takich jak: termomodernizacja budynku i zastosowanie energooszczędnego oświetlenia, które zwiększą efektywność energetyczną.</a:t>
            </a:r>
          </a:p>
        </p:txBody>
      </p: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a:xfrm>
            <a:off x="1544362" y="2938168"/>
            <a:ext cx="7275788" cy="792088"/>
          </a:xfrm>
        </p:spPr>
        <p:txBody>
          <a:bodyPr/>
          <a:lstStyle/>
          <a:p>
            <a:pPr marL="0" indent="0" algn="l">
              <a:lnSpc>
                <a:spcPct val="100000"/>
              </a:lnSpc>
              <a:buNone/>
            </a:pPr>
            <a:r>
              <a:rPr lang="pl-PL" sz="1100">
                <a:latin typeface="+mn-lt"/>
              </a:rPr>
              <a:t>Mieszkańcy miast 20-100 tys. istotnie częściej, niż mieszkańcy wsi i miast powyżej 500 tys., mają poczucie, że w ich domu marnuje się żywność. Mieszkańcy miast 20-100 tys., 100-500 tys. i powyżej 500 tys. częściej, niż pozostali, przykręcają kaloryfery, aby oszczędzić energię w domu. Natomiast mieszkańcy wsi częściej, niż mieszkańcy miast planują, podjąć</a:t>
            </a:r>
            <a:br>
              <a:rPr lang="pl-PL" sz="1100">
                <a:latin typeface="+mn-lt"/>
              </a:rPr>
            </a:br>
            <a:r>
              <a:rPr lang="pl-PL" sz="1100">
                <a:latin typeface="+mn-lt"/>
              </a:rPr>
              <a:t>w najbliższym roku dodatkowe działania zwiększające efektywność energetyczną poprzez zastosowanie odnawialnych źródeł energii.</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p:txBody>
          <a:bodyPr/>
          <a:lstStyle/>
          <a:p>
            <a:pPr marL="0" indent="0" algn="l">
              <a:lnSpc>
                <a:spcPct val="100000"/>
              </a:lnSpc>
              <a:buNone/>
            </a:pPr>
            <a:r>
              <a:rPr lang="pl-PL" sz="1100">
                <a:latin typeface="+mn-lt"/>
              </a:rPr>
              <a:t>Wśród gospodarstw z dochodami poniżej 1500 zł na 1 członka rodziny częściej panuje przekonanie, że w domu nie marnuje się żywność. Grupa osób z dochodami powyżej 2500 zł częściej niż osoby dochodem poniżej 1500 zł, oszczędza energię poprzez: unikanie trybu czuwania w urządzeniach RTV/AGD, zakup energooszczędnych urządzeń i instalację systemów do pozyskiwania energii ze źródeł odnawialnych.</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a:t>Zmiany klimatu</a:t>
            </a:r>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691894" y="1013568"/>
            <a:ext cx="323280" cy="394596"/>
            <a:chOff x="7990515" y="1333521"/>
            <a:chExt cx="460564" cy="562166"/>
          </a:xfrm>
          <a:solidFill>
            <a:srgbClr val="004B88"/>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a:xfrm>
            <a:off x="1544362" y="1966313"/>
            <a:ext cx="7275788" cy="792088"/>
          </a:xfrm>
        </p:spPr>
        <p:txBody>
          <a:bodyPr/>
          <a:lstStyle/>
          <a:p>
            <a:pPr marL="0" indent="0" algn="l">
              <a:lnSpc>
                <a:spcPct val="100000"/>
              </a:lnSpc>
              <a:buNone/>
            </a:pPr>
            <a:r>
              <a:rPr lang="pl-PL" sz="1100">
                <a:latin typeface="+mn-lt"/>
              </a:rPr>
              <a:t>Najmłodsze osoby w wieku 15-24 lata najrzadziej wykazują zachowania związane z kupowaniem i oszczędzaniem. Ta sama grupa osób istotnie częściej, niż osoby w wieku 35-44 lat oraz 60 lat i więcej, deklaruje, że nie oszczędza energii. Grupa osób w wieku 25-34 lat częściej, niż najstarsi w wieku 60 lat i więcej, oszczędza energię poprzez unikanie trybu czuwania</a:t>
            </a:r>
            <a:br>
              <a:rPr lang="pl-PL" sz="1100">
                <a:latin typeface="+mn-lt"/>
              </a:rPr>
            </a:br>
            <a:r>
              <a:rPr lang="pl-PL" sz="1100">
                <a:latin typeface="+mn-lt"/>
              </a:rPr>
              <a:t>w urządzeniach RTV/AGD oraz zamontowanie czujników. Korzystanie z ekonomicznych taryf energetycznych to najczęstszy sposób na oszczędzanie energii wśród osób w wieku 35-44 i 45-59 lat (robią to istotnie częściej niż najstarsze badane osoby).</a:t>
            </a: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a:xfrm>
            <a:off x="1544362" y="3912656"/>
            <a:ext cx="7275788" cy="792088"/>
          </a:xfrm>
        </p:spPr>
        <p:txBody>
          <a:bodyPr/>
          <a:lstStyle/>
          <a:p>
            <a:pPr marL="0" indent="0" algn="l">
              <a:lnSpc>
                <a:spcPct val="100000"/>
              </a:lnSpc>
              <a:buNone/>
            </a:pPr>
            <a:r>
              <a:rPr lang="pl-PL" sz="1100">
                <a:latin typeface="+mn-lt"/>
              </a:rPr>
              <a:t>Wykształcenie nie różnicuje zachowań związanych z kupowaniem i oszczędzaniem. Osoby z wykształceniem podstawowym</a:t>
            </a:r>
            <a:br>
              <a:rPr lang="pl-PL" sz="1100">
                <a:latin typeface="+mn-lt"/>
              </a:rPr>
            </a:br>
            <a:r>
              <a:rPr lang="pl-PL" sz="1100">
                <a:latin typeface="+mn-lt"/>
              </a:rPr>
              <a:t>i gimnazjalnym istotnie częściej, niż pozostali, deklarują, że nie oszczędzają energii. Natomiast osoby z wyższym wykształceniem, niż z zasadniczo zawodowym, oszczędzają energię poprzez: unikanie trybu czuwania w urządzeniach RTV/AGD, zakup energooszczędnych urządzeń i przykręcanie kaloryferów.  Więcej na „czystą” energię są skłonne wydać osoby z wyższym wykształceniem niż z podstawowym i gimnazjalnym. </a:t>
            </a:r>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693659" y="2004050"/>
            <a:ext cx="320453" cy="385995"/>
            <a:chOff x="6299205" y="3543307"/>
            <a:chExt cx="558800" cy="673091"/>
          </a:xfrm>
          <a:solidFill>
            <a:srgbClr val="004B88"/>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02207" y="2981012"/>
            <a:ext cx="306886" cy="380672"/>
            <a:chOff x="7329488" y="2601913"/>
            <a:chExt cx="581026" cy="720726"/>
          </a:xfrm>
          <a:solidFill>
            <a:srgbClr val="004B88"/>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565153" y="3935346"/>
            <a:ext cx="513324" cy="282564"/>
            <a:chOff x="4156710" y="3200400"/>
            <a:chExt cx="830579" cy="457199"/>
          </a:xfrm>
          <a:solidFill>
            <a:srgbClr val="004B88"/>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571008" y="4902315"/>
            <a:ext cx="514806" cy="421204"/>
            <a:chOff x="2760663" y="1663700"/>
            <a:chExt cx="733425" cy="600075"/>
          </a:xfrm>
          <a:solidFill>
            <a:srgbClr val="004B88"/>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26383" y="1423845"/>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12758" y="240442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14582" y="3385011"/>
            <a:ext cx="1322998"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129236" y="430263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382348" y="5360012"/>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grpSp>
        <p:nvGrpSpPr>
          <p:cNvPr id="59" name="Grupa 58">
            <a:extLst>
              <a:ext uri="{FF2B5EF4-FFF2-40B4-BE49-F238E27FC236}">
                <a16:creationId xmlns:a16="http://schemas.microsoft.com/office/drawing/2014/main" id="{CFE42A3C-391C-4B4A-8785-6153E8401871}"/>
              </a:ext>
            </a:extLst>
          </p:cNvPr>
          <p:cNvGrpSpPr/>
          <p:nvPr/>
        </p:nvGrpSpPr>
        <p:grpSpPr>
          <a:xfrm>
            <a:off x="302176" y="197709"/>
            <a:ext cx="359853" cy="359852"/>
            <a:chOff x="4679950" y="1557338"/>
            <a:chExt cx="693738" cy="693737"/>
          </a:xfrm>
        </p:grpSpPr>
        <p:sp>
          <p:nvSpPr>
            <p:cNvPr id="61" name="Freeform 33">
              <a:extLst>
                <a:ext uri="{FF2B5EF4-FFF2-40B4-BE49-F238E27FC236}">
                  <a16:creationId xmlns:a16="http://schemas.microsoft.com/office/drawing/2014/main" id="{0B94F2D9-9C74-41AE-A31A-86E52EE98E99}"/>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1" name="Freeform 34">
              <a:extLst>
                <a:ext uri="{FF2B5EF4-FFF2-40B4-BE49-F238E27FC236}">
                  <a16:creationId xmlns:a16="http://schemas.microsoft.com/office/drawing/2014/main" id="{2CED4140-2F90-4617-B827-3732445DD4F6}"/>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2" name="Freeform 35">
              <a:extLst>
                <a:ext uri="{FF2B5EF4-FFF2-40B4-BE49-F238E27FC236}">
                  <a16:creationId xmlns:a16="http://schemas.microsoft.com/office/drawing/2014/main" id="{3D791857-1884-4C02-AE2C-13FFC9054328}"/>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3" name="Freeform 36">
              <a:extLst>
                <a:ext uri="{FF2B5EF4-FFF2-40B4-BE49-F238E27FC236}">
                  <a16:creationId xmlns:a16="http://schemas.microsoft.com/office/drawing/2014/main" id="{33877342-ACE0-4A65-A292-86898D5C073F}"/>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37">
              <a:extLst>
                <a:ext uri="{FF2B5EF4-FFF2-40B4-BE49-F238E27FC236}">
                  <a16:creationId xmlns:a16="http://schemas.microsoft.com/office/drawing/2014/main" id="{ABEEC18F-BD74-4FF5-BA4C-399C34ED350C}"/>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38">
              <a:extLst>
                <a:ext uri="{FF2B5EF4-FFF2-40B4-BE49-F238E27FC236}">
                  <a16:creationId xmlns:a16="http://schemas.microsoft.com/office/drawing/2014/main" id="{238E3BE2-C70E-44B6-9803-C11571D936AA}"/>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39">
              <a:extLst>
                <a:ext uri="{FF2B5EF4-FFF2-40B4-BE49-F238E27FC236}">
                  <a16:creationId xmlns:a16="http://schemas.microsoft.com/office/drawing/2014/main" id="{2351726B-5828-4A20-9575-979BBB6ADBB2}"/>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40">
              <a:extLst>
                <a:ext uri="{FF2B5EF4-FFF2-40B4-BE49-F238E27FC236}">
                  <a16:creationId xmlns:a16="http://schemas.microsoft.com/office/drawing/2014/main" id="{D182FB51-0433-4D59-957B-4F49E0EF1934}"/>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8" name="Freeform 41">
              <a:extLst>
                <a:ext uri="{FF2B5EF4-FFF2-40B4-BE49-F238E27FC236}">
                  <a16:creationId xmlns:a16="http://schemas.microsoft.com/office/drawing/2014/main" id="{018D9BB8-B3DA-4618-AD3A-278320AE75E2}"/>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9" name="Freeform 42">
              <a:extLst>
                <a:ext uri="{FF2B5EF4-FFF2-40B4-BE49-F238E27FC236}">
                  <a16:creationId xmlns:a16="http://schemas.microsoft.com/office/drawing/2014/main" id="{129AFEA0-0091-49F8-8C6C-3EA6AF88EEF0}"/>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43">
              <a:extLst>
                <a:ext uri="{FF2B5EF4-FFF2-40B4-BE49-F238E27FC236}">
                  <a16:creationId xmlns:a16="http://schemas.microsoft.com/office/drawing/2014/main" id="{5AE17E89-A7D7-4324-8A47-9C4BB03DFD95}"/>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1" name="Freeform 44">
              <a:extLst>
                <a:ext uri="{FF2B5EF4-FFF2-40B4-BE49-F238E27FC236}">
                  <a16:creationId xmlns:a16="http://schemas.microsoft.com/office/drawing/2014/main" id="{A9EAB057-91E1-49F8-904C-7E3AFDA094BD}"/>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2" name="Freeform 45">
              <a:extLst>
                <a:ext uri="{FF2B5EF4-FFF2-40B4-BE49-F238E27FC236}">
                  <a16:creationId xmlns:a16="http://schemas.microsoft.com/office/drawing/2014/main" id="{F6F79580-6969-454C-AD7A-5B1FE3DEAA7A}"/>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3" name="Freeform 46">
              <a:extLst>
                <a:ext uri="{FF2B5EF4-FFF2-40B4-BE49-F238E27FC236}">
                  <a16:creationId xmlns:a16="http://schemas.microsoft.com/office/drawing/2014/main" id="{CA77F35B-268C-4CD1-8E46-1388CD429D4A}"/>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4" name="Freeform 47">
              <a:extLst>
                <a:ext uri="{FF2B5EF4-FFF2-40B4-BE49-F238E27FC236}">
                  <a16:creationId xmlns:a16="http://schemas.microsoft.com/office/drawing/2014/main" id="{73F3A1FF-0A49-49A8-B219-6F479C5DB898}"/>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48">
              <a:extLst>
                <a:ext uri="{FF2B5EF4-FFF2-40B4-BE49-F238E27FC236}">
                  <a16:creationId xmlns:a16="http://schemas.microsoft.com/office/drawing/2014/main" id="{05BA4081-7153-47DB-9D72-F5261C4D9571}"/>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49">
              <a:extLst>
                <a:ext uri="{FF2B5EF4-FFF2-40B4-BE49-F238E27FC236}">
                  <a16:creationId xmlns:a16="http://schemas.microsoft.com/office/drawing/2014/main" id="{91D8BF05-06D0-49F8-89CD-9BEC77E185D1}"/>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cxnSp>
        <p:nvCxnSpPr>
          <p:cNvPr id="63" name="Łącznik prostoliniowy 47">
            <a:extLst>
              <a:ext uri="{FF2B5EF4-FFF2-40B4-BE49-F238E27FC236}">
                <a16:creationId xmlns:a16="http://schemas.microsoft.com/office/drawing/2014/main" id="{B8DC1116-D395-437E-BFBF-6E144A39DDB3}"/>
              </a:ext>
            </a:extLst>
          </p:cNvPr>
          <p:cNvCxnSpPr/>
          <p:nvPr/>
        </p:nvCxnSpPr>
        <p:spPr>
          <a:xfrm>
            <a:off x="323440" y="3868190"/>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5" name="Łącznik prostoliniowy 47">
            <a:extLst>
              <a:ext uri="{FF2B5EF4-FFF2-40B4-BE49-F238E27FC236}">
                <a16:creationId xmlns:a16="http://schemas.microsoft.com/office/drawing/2014/main" id="{1012058E-7E03-4368-889D-E4E01265AB94}"/>
              </a:ext>
            </a:extLst>
          </p:cNvPr>
          <p:cNvCxnSpPr/>
          <p:nvPr/>
        </p:nvCxnSpPr>
        <p:spPr>
          <a:xfrm>
            <a:off x="323440" y="2890656"/>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7" name="Łącznik prostoliniowy 47">
            <a:extLst>
              <a:ext uri="{FF2B5EF4-FFF2-40B4-BE49-F238E27FC236}">
                <a16:creationId xmlns:a16="http://schemas.microsoft.com/office/drawing/2014/main" id="{1843C7F4-4A91-4449-B2AD-AFD2DDAE0771}"/>
              </a:ext>
            </a:extLst>
          </p:cNvPr>
          <p:cNvCxnSpPr/>
          <p:nvPr/>
        </p:nvCxnSpPr>
        <p:spPr>
          <a:xfrm>
            <a:off x="323440" y="1948617"/>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149079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4"/>
            <a:ext cx="8496300" cy="4407748"/>
          </a:xfrm>
          <a:prstGeom prst="roundRect">
            <a:avLst>
              <a:gd name="adj" fmla="val 19619"/>
            </a:avLst>
          </a:prstGeom>
          <a:ln w="6350">
            <a:solidFill>
              <a:schemeClr val="tx2"/>
            </a:solidFill>
            <a:prstDash val="lgDash"/>
          </a:ln>
        </p:spPr>
        <p:txBody>
          <a:bodyPr/>
          <a:lstStyle/>
          <a:p>
            <a:pPr marL="0" indent="0">
              <a:spcBef>
                <a:spcPts val="115"/>
              </a:spcBef>
              <a:buNone/>
            </a:pPr>
            <a:r>
              <a:rPr lang="pl-PL" sz="1400" b="1">
                <a:solidFill>
                  <a:schemeClr val="tx2"/>
                </a:solidFill>
              </a:rPr>
              <a:t>Podsumowanie: </a:t>
            </a:r>
            <a:r>
              <a:rPr lang="pl-PL" sz="1400" b="1">
                <a:solidFill>
                  <a:schemeClr val="tx1"/>
                </a:solidFill>
              </a:rPr>
              <a:t>Zmiany klimatu</a:t>
            </a:r>
          </a:p>
          <a:p>
            <a:pPr>
              <a:spcBef>
                <a:spcPts val="115"/>
              </a:spcBef>
            </a:pPr>
            <a:endParaRPr lang="pl-PL" sz="1200">
              <a:solidFill>
                <a:schemeClr val="tx1"/>
              </a:solidFill>
            </a:endParaRPr>
          </a:p>
          <a:p>
            <a:pPr algn="l">
              <a:spcBef>
                <a:spcPts val="115"/>
              </a:spcBef>
            </a:pPr>
            <a:r>
              <a:rPr lang="pl-PL" sz="1200">
                <a:solidFill>
                  <a:schemeClr val="tx1"/>
                </a:solidFill>
              </a:rPr>
              <a:t>W przypadku oceny stwierdzeń dotyczących indywidualnych działań i zachowań mieszkańcy Polski najbardziej zwracają uwagę na ograniczenie zużycia wody (ponad 90% wskazań). Respondenci w większości mogą również pogodzić się</a:t>
            </a:r>
            <a:br>
              <a:rPr lang="pl-PL" sz="1200">
                <a:solidFill>
                  <a:schemeClr val="tx1"/>
                </a:solidFill>
              </a:rPr>
            </a:br>
            <a:r>
              <a:rPr lang="pl-PL" sz="1200">
                <a:solidFill>
                  <a:schemeClr val="tx1"/>
                </a:solidFill>
              </a:rPr>
              <a:t>z poniesieniem dodatkowego kosztu w przypadku wyboru rozwiązań ekologicznych. Rzadziej deklarowali, że mogą skorzystać z roweru bądź komunikacji miejskiej zamiast samochodu, lecz nadal ponad 2/3 byłoby zainteresowanych takim rozwiązaniem. Ponad połowa bierze udział w kampaniach i działaniach proekologicznych. W porównaniu do poprzednich edycji badania odnotowano wzrost we wszystkich ocenianych stwierdzeniach. Największy wzrost jest zauważalny w przypadku wybierania rozwiązań ekologicznych, nawet gdy oznacza to dodatkowy koszt dla badanego. </a:t>
            </a:r>
          </a:p>
          <a:p>
            <a:pPr algn="l">
              <a:spcBef>
                <a:spcPts val="115"/>
              </a:spcBef>
            </a:pPr>
            <a:endParaRPr lang="pl-PL" sz="1200">
              <a:solidFill>
                <a:schemeClr val="tx1"/>
              </a:solidFill>
            </a:endParaRPr>
          </a:p>
          <a:p>
            <a:pPr algn="l">
              <a:spcBef>
                <a:spcPts val="115"/>
              </a:spcBef>
            </a:pPr>
            <a:r>
              <a:rPr lang="pl-PL" sz="1200">
                <a:solidFill>
                  <a:schemeClr val="tx1"/>
                </a:solidFill>
              </a:rPr>
              <a:t>Już ponad 95% mieszkańców Polski deklaruje, że oszczędza energię w domu. Najczęściej wskazywanymi sposobami jej oszczędzania są: gaszenie świateł w nieużywanych pomieszczeniach, stosowanie energooszczędnych źródeł światła czy zakup energooszczędnych urządzeń gospodarstwa domowego.</a:t>
            </a:r>
          </a:p>
          <a:p>
            <a:pPr algn="l">
              <a:spcBef>
                <a:spcPts val="115"/>
              </a:spcBef>
            </a:pPr>
            <a:endParaRPr lang="pl-PL" sz="1200">
              <a:solidFill>
                <a:schemeClr val="tx1"/>
              </a:solidFill>
            </a:endParaRPr>
          </a:p>
          <a:p>
            <a:pPr algn="l">
              <a:spcBef>
                <a:spcPts val="115"/>
              </a:spcBef>
            </a:pPr>
            <a:r>
              <a:rPr lang="pl-PL" sz="1200">
                <a:solidFill>
                  <a:schemeClr val="tx1"/>
                </a:solidFill>
              </a:rPr>
              <a:t>Ponad 30% respondentów deklaruje, że planuje dodatkowe działania umożliwiające zwiększenie efektywności energetycznej. Jest to dotychczasowy najwyższy wynik ze wszystkich fal badania (najwyższy do tej pory wynik miał wartość 19%). Mieszkańcy Polski częściej chcą postawić na odnawialne źródła energii w porównaniu do poprzedniej fali badania. Natomiast rzadziej na termomodernizację budynku i zastosowanie energooszczędnego oświetlenia. </a:t>
            </a:r>
          </a:p>
          <a:p>
            <a:pPr>
              <a:spcBef>
                <a:spcPts val="115"/>
              </a:spcBef>
            </a:pPr>
            <a:endParaRPr lang="pl-PL" sz="1200">
              <a:solidFill>
                <a:schemeClr val="tx1"/>
              </a:solidFill>
            </a:endParaRP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 (1/2)</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Indywidualne działania i zachowania wspierające ochronę środowiska</a:t>
            </a:r>
          </a:p>
        </p:txBody>
      </p:sp>
      <p:grpSp>
        <p:nvGrpSpPr>
          <p:cNvPr id="10" name="Grafika 6" descr="Otwarta dłoń z rośliną">
            <a:extLst>
              <a:ext uri="{FF2B5EF4-FFF2-40B4-BE49-F238E27FC236}">
                <a16:creationId xmlns:a16="http://schemas.microsoft.com/office/drawing/2014/main" id="{9A17AD0F-51E4-4A19-B2B3-BE6ABD34A239}"/>
              </a:ext>
            </a:extLst>
          </p:cNvPr>
          <p:cNvGrpSpPr/>
          <p:nvPr/>
        </p:nvGrpSpPr>
        <p:grpSpPr>
          <a:xfrm>
            <a:off x="211068" y="141479"/>
            <a:ext cx="482990" cy="482990"/>
            <a:chOff x="4256978" y="3113978"/>
            <a:chExt cx="630044" cy="630044"/>
          </a:xfrm>
        </p:grpSpPr>
        <p:sp>
          <p:nvSpPr>
            <p:cNvPr id="16" name="Dowolny kształt: kształt 15">
              <a:extLst>
                <a:ext uri="{FF2B5EF4-FFF2-40B4-BE49-F238E27FC236}">
                  <a16:creationId xmlns:a16="http://schemas.microsoft.com/office/drawing/2014/main" id="{F5C3AEEE-A211-4CD1-BA3E-0A6720244BED}"/>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17" name="Dowolny kształt: kształt 16">
              <a:extLst>
                <a:ext uri="{FF2B5EF4-FFF2-40B4-BE49-F238E27FC236}">
                  <a16:creationId xmlns:a16="http://schemas.microsoft.com/office/drawing/2014/main" id="{AB35A29C-9C4E-4424-81A0-C37E126A0CFC}"/>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Tree>
    <p:extLst>
      <p:ext uri="{BB962C8B-B14F-4D97-AF65-F5344CB8AC3E}">
        <p14:creationId xmlns:p14="http://schemas.microsoft.com/office/powerpoint/2010/main" val="414394362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4"/>
            <a:ext cx="8496300" cy="4407748"/>
          </a:xfrm>
          <a:prstGeom prst="roundRect">
            <a:avLst>
              <a:gd name="adj" fmla="val 19619"/>
            </a:avLst>
          </a:prstGeom>
          <a:ln w="6350">
            <a:solidFill>
              <a:schemeClr val="tx2"/>
            </a:solidFill>
            <a:prstDash val="lgDash"/>
          </a:ln>
        </p:spPr>
        <p:txBody>
          <a:bodyPr/>
          <a:lstStyle/>
          <a:p>
            <a:pPr algn="l">
              <a:spcBef>
                <a:spcPts val="115"/>
              </a:spcBef>
            </a:pPr>
            <a:r>
              <a:rPr lang="pl-PL" sz="1200">
                <a:solidFill>
                  <a:schemeClr val="tx1"/>
                </a:solidFill>
              </a:rPr>
              <a:t>Już ponad 3/4 mieszkańców Polski jest skłonnych wydać więcej pieniędzy na „czystą”, nieuciążliwą dla środowiska naturalnego energię. Jest to najwyższy wynik uzyskany na przestrzeni lat i jednocześnie największy zanotowany wzrost. Najwięcej badanych zadeklarowało, że byłoby skłonnych zapłacić w przedziale od 6 do 10% więcej, biorąc pod uwagę swój obecny koszt energii. Niemalże 1/4 byłaby skłonna wydać ponad 20% więcej od obecnie płaconej kwoty, co jest drugim najczęściej wskazywanym przedziałem.</a:t>
            </a:r>
          </a:p>
          <a:p>
            <a:pPr algn="l">
              <a:spcBef>
                <a:spcPts val="115"/>
              </a:spcBef>
            </a:pPr>
            <a:endParaRPr lang="pl-PL" sz="1200">
              <a:solidFill>
                <a:schemeClr val="tx1"/>
              </a:solidFill>
            </a:endParaRPr>
          </a:p>
          <a:p>
            <a:pPr algn="l">
              <a:spcBef>
                <a:spcPts val="115"/>
              </a:spcBef>
            </a:pPr>
            <a:r>
              <a:rPr lang="pl-PL" sz="1200">
                <a:solidFill>
                  <a:schemeClr val="tx1"/>
                </a:solidFill>
              </a:rPr>
              <a:t>Wyniki zostały porównane tylko tam, gdzie istniała taka możliwość (zmiana techniki badania z CAPI na CATI).</a:t>
            </a:r>
          </a:p>
          <a:p>
            <a:pPr algn="l"/>
            <a:endParaRPr lang="pl-PL" sz="1200">
              <a:solidFill>
                <a:srgbClr val="58595B"/>
              </a:solidFill>
            </a:endParaRP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 (2/2)</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Indywidualne działania i zachowania wspierające ochronę środowiska</a:t>
            </a:r>
          </a:p>
        </p:txBody>
      </p:sp>
      <p:grpSp>
        <p:nvGrpSpPr>
          <p:cNvPr id="10" name="Grafika 6" descr="Otwarta dłoń z rośliną">
            <a:extLst>
              <a:ext uri="{FF2B5EF4-FFF2-40B4-BE49-F238E27FC236}">
                <a16:creationId xmlns:a16="http://schemas.microsoft.com/office/drawing/2014/main" id="{9A17AD0F-51E4-4A19-B2B3-BE6ABD34A239}"/>
              </a:ext>
            </a:extLst>
          </p:cNvPr>
          <p:cNvGrpSpPr/>
          <p:nvPr/>
        </p:nvGrpSpPr>
        <p:grpSpPr>
          <a:xfrm>
            <a:off x="211068" y="141479"/>
            <a:ext cx="482990" cy="482990"/>
            <a:chOff x="4256978" y="3113978"/>
            <a:chExt cx="630044" cy="630044"/>
          </a:xfrm>
        </p:grpSpPr>
        <p:sp>
          <p:nvSpPr>
            <p:cNvPr id="16" name="Dowolny kształt: kształt 15">
              <a:extLst>
                <a:ext uri="{FF2B5EF4-FFF2-40B4-BE49-F238E27FC236}">
                  <a16:creationId xmlns:a16="http://schemas.microsoft.com/office/drawing/2014/main" id="{F5C3AEEE-A211-4CD1-BA3E-0A6720244BED}"/>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17" name="Dowolny kształt: kształt 16">
              <a:extLst>
                <a:ext uri="{FF2B5EF4-FFF2-40B4-BE49-F238E27FC236}">
                  <a16:creationId xmlns:a16="http://schemas.microsoft.com/office/drawing/2014/main" id="{AB35A29C-9C4E-4424-81A0-C37E126A0CFC}"/>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Tree>
    <p:extLst>
      <p:ext uri="{BB962C8B-B14F-4D97-AF65-F5344CB8AC3E}">
        <p14:creationId xmlns:p14="http://schemas.microsoft.com/office/powerpoint/2010/main" val="292151824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WSKAŹNIKI</a:t>
            </a:r>
          </a:p>
        </p:txBody>
      </p:sp>
      <p:sp>
        <p:nvSpPr>
          <p:cNvPr id="4" name="Freeform 132">
            <a:extLst>
              <a:ext uri="{FF2B5EF4-FFF2-40B4-BE49-F238E27FC236}">
                <a16:creationId xmlns:a16="http://schemas.microsoft.com/office/drawing/2014/main" id="{CA43489F-6C22-4167-BDF8-7B7FCE485CAB}"/>
              </a:ext>
            </a:extLst>
          </p:cNvPr>
          <p:cNvSpPr>
            <a:spLocks noEditPoints="1"/>
          </p:cNvSpPr>
          <p:nvPr/>
        </p:nvSpPr>
        <p:spPr bwMode="auto">
          <a:xfrm>
            <a:off x="4393346" y="3250347"/>
            <a:ext cx="357305" cy="357305"/>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132">
            <a:extLst>
              <a:ext uri="{FF2B5EF4-FFF2-40B4-BE49-F238E27FC236}">
                <a16:creationId xmlns:a16="http://schemas.microsoft.com/office/drawing/2014/main" id="{319AC03A-6C25-42BD-9EF0-8CACC98D0775}"/>
              </a:ext>
            </a:extLst>
          </p:cNvPr>
          <p:cNvSpPr>
            <a:spLocks noEditPoints="1"/>
          </p:cNvSpPr>
          <p:nvPr/>
        </p:nvSpPr>
        <p:spPr bwMode="auto">
          <a:xfrm>
            <a:off x="5203668" y="3257781"/>
            <a:ext cx="357305" cy="357305"/>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chemeClr val="tx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8" name="Freeform 132">
            <a:extLst>
              <a:ext uri="{FF2B5EF4-FFF2-40B4-BE49-F238E27FC236}">
                <a16:creationId xmlns:a16="http://schemas.microsoft.com/office/drawing/2014/main" id="{B00FA278-D762-4E8F-BA6E-D2B438B05C12}"/>
              </a:ext>
            </a:extLst>
          </p:cNvPr>
          <p:cNvSpPr>
            <a:spLocks noEditPoints="1"/>
          </p:cNvSpPr>
          <p:nvPr/>
        </p:nvSpPr>
        <p:spPr bwMode="auto">
          <a:xfrm>
            <a:off x="6013990" y="3250346"/>
            <a:ext cx="357305" cy="357305"/>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10" name="Freeform 132">
            <a:extLst>
              <a:ext uri="{FF2B5EF4-FFF2-40B4-BE49-F238E27FC236}">
                <a16:creationId xmlns:a16="http://schemas.microsoft.com/office/drawing/2014/main" id="{EBBB8E99-43F9-4617-AE5D-91EC8CE0A79C}"/>
              </a:ext>
            </a:extLst>
          </p:cNvPr>
          <p:cNvSpPr>
            <a:spLocks noEditPoints="1"/>
          </p:cNvSpPr>
          <p:nvPr/>
        </p:nvSpPr>
        <p:spPr bwMode="auto">
          <a:xfrm>
            <a:off x="2820558" y="3256153"/>
            <a:ext cx="357305" cy="357305"/>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12" name="Freeform 132">
            <a:extLst>
              <a:ext uri="{FF2B5EF4-FFF2-40B4-BE49-F238E27FC236}">
                <a16:creationId xmlns:a16="http://schemas.microsoft.com/office/drawing/2014/main" id="{7AB00B32-6E61-425B-8CA5-97C61E7815E8}"/>
              </a:ext>
            </a:extLst>
          </p:cNvPr>
          <p:cNvSpPr>
            <a:spLocks noEditPoints="1"/>
          </p:cNvSpPr>
          <p:nvPr/>
        </p:nvSpPr>
        <p:spPr bwMode="auto">
          <a:xfrm>
            <a:off x="3606952" y="3250346"/>
            <a:ext cx="357305" cy="357305"/>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chemeClr val="tx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pl-PL"/>
          </a:p>
        </p:txBody>
      </p:sp>
    </p:spTree>
    <p:extLst>
      <p:ext uri="{BB962C8B-B14F-4D97-AF65-F5344CB8AC3E}">
        <p14:creationId xmlns:p14="http://schemas.microsoft.com/office/powerpoint/2010/main" val="207181813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ymbol zastępczy tekstu 6">
            <a:extLst>
              <a:ext uri="{FF2B5EF4-FFF2-40B4-BE49-F238E27FC236}">
                <a16:creationId xmlns:a16="http://schemas.microsoft.com/office/drawing/2014/main" id="{1CE08801-7FB2-49CE-8B9F-4C791881F87F}"/>
              </a:ext>
            </a:extLst>
          </p:cNvPr>
          <p:cNvSpPr>
            <a:spLocks noGrp="1"/>
          </p:cNvSpPr>
          <p:nvPr>
            <p:ph type="body" sz="quarter" idx="10"/>
          </p:nvPr>
        </p:nvSpPr>
        <p:spPr/>
        <p:txBody>
          <a:bodyPr lIns="198000"/>
          <a:lstStyle/>
          <a:p>
            <a:r>
              <a:rPr lang="pl-PL" sz="1600">
                <a:latin typeface="+mn-lt"/>
              </a:rPr>
              <a:t>Wskaźniki</a:t>
            </a:r>
          </a:p>
        </p:txBody>
      </p:sp>
      <p:sp>
        <p:nvSpPr>
          <p:cNvPr id="10" name="Symbol zastępczy tekstu 9">
            <a:extLst>
              <a:ext uri="{FF2B5EF4-FFF2-40B4-BE49-F238E27FC236}">
                <a16:creationId xmlns:a16="http://schemas.microsoft.com/office/drawing/2014/main" id="{B6E2E73A-37B8-4BB8-9B88-A3E6D9A6D956}"/>
              </a:ext>
            </a:extLst>
          </p:cNvPr>
          <p:cNvSpPr>
            <a:spLocks noGrp="1"/>
          </p:cNvSpPr>
          <p:nvPr>
            <p:ph type="body" sz="quarter" idx="14"/>
          </p:nvPr>
        </p:nvSpPr>
        <p:spPr/>
        <p:txBody>
          <a:bodyPr/>
          <a:lstStyle/>
          <a:p>
            <a:endParaRPr lang="pl-PL"/>
          </a:p>
        </p:txBody>
      </p:sp>
      <p:sp>
        <p:nvSpPr>
          <p:cNvPr id="12" name="Prostokąt 11">
            <a:extLst>
              <a:ext uri="{FF2B5EF4-FFF2-40B4-BE49-F238E27FC236}">
                <a16:creationId xmlns:a16="http://schemas.microsoft.com/office/drawing/2014/main" id="{3CF6ACA5-E984-44F9-B260-601CA091E036}"/>
              </a:ext>
            </a:extLst>
          </p:cNvPr>
          <p:cNvSpPr/>
          <p:nvPr/>
        </p:nvSpPr>
        <p:spPr>
          <a:xfrm>
            <a:off x="486191" y="1000379"/>
            <a:ext cx="8171617" cy="2428621"/>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4000"/>
              </a:lnSpc>
              <a:spcAft>
                <a:spcPts val="1800"/>
              </a:spcAft>
            </a:pPr>
            <a:r>
              <a:rPr lang="pl-PL" sz="1100">
                <a:solidFill>
                  <a:srgbClr val="6E6E6E"/>
                </a:solidFill>
                <a:latin typeface="+mj-lt"/>
              </a:rPr>
              <a:t>W niniejszym badaniu </a:t>
            </a:r>
            <a:r>
              <a:rPr lang="pl-PL" sz="1100" err="1">
                <a:solidFill>
                  <a:srgbClr val="6E6E6E"/>
                </a:solidFill>
                <a:latin typeface="+mj-lt"/>
              </a:rPr>
              <a:t>trackingowym</a:t>
            </a:r>
            <a:r>
              <a:rPr lang="pl-PL" sz="1100">
                <a:solidFill>
                  <a:srgbClr val="6E6E6E"/>
                </a:solidFill>
                <a:latin typeface="+mj-lt"/>
              </a:rPr>
              <a:t> wyodrębniono wskaźniki, które posłużyły opisowi i ocenie procesów rozwoju społecznego dotyczącego ekologii i tematów z nią związanych. Ich celem jest mierzenie wybranych zjawisk z perspektywy czasu.</a:t>
            </a:r>
            <a:br>
              <a:rPr lang="pl-PL" sz="1100">
                <a:solidFill>
                  <a:srgbClr val="6E6E6E"/>
                </a:solidFill>
                <a:latin typeface="+mj-lt"/>
              </a:rPr>
            </a:br>
            <a:br>
              <a:rPr lang="pl-PL" sz="1100">
                <a:solidFill>
                  <a:srgbClr val="6E6E6E"/>
                </a:solidFill>
                <a:latin typeface="+mj-lt"/>
              </a:rPr>
            </a:br>
            <a:r>
              <a:rPr lang="pl-PL" sz="1100">
                <a:solidFill>
                  <a:srgbClr val="6E6E6E"/>
                </a:solidFill>
                <a:latin typeface="+mj-lt"/>
              </a:rPr>
              <a:t>W toku tworzenia koncepcji badania zostały wybrane </a:t>
            </a:r>
            <a:r>
              <a:rPr lang="pl-PL" sz="1100" b="1">
                <a:solidFill>
                  <a:srgbClr val="6E6E6E"/>
                </a:solidFill>
                <a:latin typeface="+mj-lt"/>
              </a:rPr>
              <a:t>główne wskaźniki diagnozujące stan świadomości i zachowań ekologicznych mieszkańców Polski</a:t>
            </a:r>
            <a:r>
              <a:rPr lang="pl-PL" sz="1100">
                <a:solidFill>
                  <a:srgbClr val="6E6E6E"/>
                </a:solidFill>
                <a:latin typeface="+mj-lt"/>
              </a:rPr>
              <a:t>. Charakter wskaźników określono na podstawie dwóch obszarów: opinii i zachowań.</a:t>
            </a:r>
          </a:p>
          <a:p>
            <a:pPr>
              <a:lnSpc>
                <a:spcPct val="114000"/>
              </a:lnSpc>
              <a:spcAft>
                <a:spcPts val="1800"/>
              </a:spcAft>
            </a:pPr>
            <a:r>
              <a:rPr lang="pl-PL" sz="1100">
                <a:solidFill>
                  <a:srgbClr val="6E6E6E"/>
                </a:solidFill>
                <a:latin typeface="+mj-lt"/>
              </a:rPr>
              <a:t>Wskaźniki przedstawione są w podziale na dwie grupy: ogół badanej populacji oraz najmłodsza grupa wiekowa (15 – 24 lata w przypadku roku 2020 oraz 15-19 lat w przypadku poprzednich fal badania). W tabelach wskaźniki dla ogółu oznaczone są literą A (np. 1A), a dla populacji w wieku 15-24 lata oraz 15-19 lat literą B (np. 1B). W przypadku, w którym wartość wskaźników dla grupy 15-24 lat (w przypadku poprzednich fal badania 15-19 lat) będzie się różnić statystycznie od wartości głównego wskaźnika to wartość ta zostanie opatrzona symbolem gwiazdki (*). </a:t>
            </a:r>
          </a:p>
        </p:txBody>
      </p:sp>
      <p:sp>
        <p:nvSpPr>
          <p:cNvPr id="14" name="Prostokąt: zaokrąglone rogi 13">
            <a:extLst>
              <a:ext uri="{FF2B5EF4-FFF2-40B4-BE49-F238E27FC236}">
                <a16:creationId xmlns:a16="http://schemas.microsoft.com/office/drawing/2014/main" id="{929E302C-FD1D-4B43-8501-9E346D47666C}"/>
              </a:ext>
            </a:extLst>
          </p:cNvPr>
          <p:cNvSpPr/>
          <p:nvPr/>
        </p:nvSpPr>
        <p:spPr>
          <a:xfrm>
            <a:off x="470341" y="3562776"/>
            <a:ext cx="8171617" cy="2073436"/>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4000"/>
              </a:lnSpc>
              <a:spcAft>
                <a:spcPts val="1200"/>
              </a:spcAft>
            </a:pPr>
            <a:r>
              <a:rPr lang="pl-PL" sz="1200" b="1">
                <a:solidFill>
                  <a:srgbClr val="6E6E6E"/>
                </a:solidFill>
                <a:latin typeface="Calibri" panose="020F0502020204030204" pitchFamily="34" charset="0"/>
                <a:cs typeface="Calibri" panose="020F0502020204030204" pitchFamily="34" charset="0"/>
              </a:rPr>
              <a:t>Liczebność prób w poszczególnych edycjach badania wynosiła:</a:t>
            </a:r>
          </a:p>
          <a:p>
            <a:pPr marL="171450" indent="185738">
              <a:lnSpc>
                <a:spcPct val="114000"/>
              </a:lnSpc>
              <a:spcAft>
                <a:spcPts val="600"/>
              </a:spcAft>
              <a:buFont typeface="Wingdings" panose="05000000000000000000" pitchFamily="2" charset="2"/>
              <a:buChar char="§"/>
            </a:pPr>
            <a:r>
              <a:rPr lang="pl-PL" sz="1050" b="1">
                <a:solidFill>
                  <a:srgbClr val="6E6E6E"/>
                </a:solidFill>
                <a:latin typeface="Calibri" panose="020F0502020204030204" pitchFamily="34" charset="0"/>
                <a:cs typeface="Calibri" panose="020F0502020204030204" pitchFamily="34" charset="0"/>
              </a:rPr>
              <a:t>rok 2011</a:t>
            </a:r>
            <a:r>
              <a:rPr lang="pl-PL" sz="1050">
                <a:solidFill>
                  <a:srgbClr val="6E6E6E"/>
                </a:solidFill>
                <a:latin typeface="Calibri" panose="020F0502020204030204" pitchFamily="34" charset="0"/>
                <a:cs typeface="Calibri" panose="020F0502020204030204" pitchFamily="34" charset="0"/>
              </a:rPr>
              <a:t>: 1004 badanych (w tym 75 osób w wieku 15-19 lat),</a:t>
            </a:r>
          </a:p>
          <a:p>
            <a:pPr marL="171450" indent="185738">
              <a:lnSpc>
                <a:spcPct val="114000"/>
              </a:lnSpc>
              <a:spcAft>
                <a:spcPts val="600"/>
              </a:spcAft>
              <a:buFont typeface="Wingdings" panose="05000000000000000000" pitchFamily="2" charset="2"/>
              <a:buChar char="§"/>
            </a:pPr>
            <a:r>
              <a:rPr lang="pl-PL" sz="1050" b="1">
                <a:solidFill>
                  <a:srgbClr val="6E6E6E"/>
                </a:solidFill>
                <a:latin typeface="Calibri" panose="020F0502020204030204" pitchFamily="34" charset="0"/>
                <a:cs typeface="Calibri" panose="020F0502020204030204" pitchFamily="34" charset="0"/>
              </a:rPr>
              <a:t>rok 2012</a:t>
            </a:r>
            <a:r>
              <a:rPr lang="pl-PL" sz="1050">
                <a:solidFill>
                  <a:srgbClr val="6E6E6E"/>
                </a:solidFill>
                <a:latin typeface="Calibri" panose="020F0502020204030204" pitchFamily="34" charset="0"/>
                <a:cs typeface="Calibri" panose="020F0502020204030204" pitchFamily="34" charset="0"/>
              </a:rPr>
              <a:t>: 1000 badanych (w tym 77 osób w wieku 15-19 lat),</a:t>
            </a:r>
          </a:p>
          <a:p>
            <a:pPr marL="171450" indent="185738">
              <a:lnSpc>
                <a:spcPct val="114000"/>
              </a:lnSpc>
              <a:spcAft>
                <a:spcPts val="600"/>
              </a:spcAft>
              <a:buFont typeface="Wingdings" panose="05000000000000000000" pitchFamily="2" charset="2"/>
              <a:buChar char="§"/>
            </a:pPr>
            <a:r>
              <a:rPr lang="pl-PL" sz="1050" b="1">
                <a:solidFill>
                  <a:srgbClr val="6E6E6E"/>
                </a:solidFill>
                <a:latin typeface="Calibri" panose="020F0502020204030204" pitchFamily="34" charset="0"/>
                <a:cs typeface="Calibri" panose="020F0502020204030204" pitchFamily="34" charset="0"/>
              </a:rPr>
              <a:t>rok 2013</a:t>
            </a:r>
            <a:r>
              <a:rPr lang="pl-PL" sz="1050">
                <a:solidFill>
                  <a:srgbClr val="6E6E6E"/>
                </a:solidFill>
                <a:latin typeface="Calibri" panose="020F0502020204030204" pitchFamily="34" charset="0"/>
                <a:cs typeface="Calibri" panose="020F0502020204030204" pitchFamily="34" charset="0"/>
              </a:rPr>
              <a:t>: 1000 badanych (w tym 49 osób w wieku 15-19 lat),</a:t>
            </a:r>
          </a:p>
          <a:p>
            <a:pPr marL="171450" indent="185738">
              <a:lnSpc>
                <a:spcPct val="114000"/>
              </a:lnSpc>
              <a:spcAft>
                <a:spcPts val="600"/>
              </a:spcAft>
              <a:buFont typeface="Wingdings" panose="05000000000000000000" pitchFamily="2" charset="2"/>
              <a:buChar char="§"/>
            </a:pPr>
            <a:r>
              <a:rPr lang="pl-PL" sz="1050" b="1">
                <a:solidFill>
                  <a:srgbClr val="6E6E6E"/>
                </a:solidFill>
                <a:latin typeface="Calibri" panose="020F0502020204030204" pitchFamily="34" charset="0"/>
                <a:cs typeface="Calibri" panose="020F0502020204030204" pitchFamily="34" charset="0"/>
              </a:rPr>
              <a:t>rok 2014</a:t>
            </a:r>
            <a:r>
              <a:rPr lang="pl-PL" sz="1050">
                <a:solidFill>
                  <a:srgbClr val="6E6E6E"/>
                </a:solidFill>
                <a:latin typeface="Calibri" panose="020F0502020204030204" pitchFamily="34" charset="0"/>
                <a:cs typeface="Calibri" panose="020F0502020204030204" pitchFamily="34" charset="0"/>
              </a:rPr>
              <a:t>: 1000 badanych (w tym 66 osób w wieku 15-19 lat),</a:t>
            </a:r>
          </a:p>
          <a:p>
            <a:pPr marL="171450" indent="185738">
              <a:lnSpc>
                <a:spcPct val="114000"/>
              </a:lnSpc>
              <a:spcAft>
                <a:spcPts val="600"/>
              </a:spcAft>
              <a:buFont typeface="Wingdings" panose="05000000000000000000" pitchFamily="2" charset="2"/>
              <a:buChar char="§"/>
            </a:pPr>
            <a:r>
              <a:rPr lang="pl-PL" sz="1050" b="1">
                <a:solidFill>
                  <a:srgbClr val="6E6E6E"/>
                </a:solidFill>
                <a:latin typeface="Calibri" panose="020F0502020204030204" pitchFamily="34" charset="0"/>
                <a:cs typeface="Calibri" panose="020F0502020204030204" pitchFamily="34" charset="0"/>
              </a:rPr>
              <a:t>rok 2018</a:t>
            </a:r>
            <a:r>
              <a:rPr lang="pl-PL" sz="1050">
                <a:solidFill>
                  <a:srgbClr val="6E6E6E"/>
                </a:solidFill>
                <a:latin typeface="Calibri" panose="020F0502020204030204" pitchFamily="34" charset="0"/>
                <a:cs typeface="Calibri" panose="020F0502020204030204" pitchFamily="34" charset="0"/>
              </a:rPr>
              <a:t>: 1010 badanych (w tym 67 osób w wieku 15-19 lat),</a:t>
            </a:r>
          </a:p>
          <a:p>
            <a:pPr marL="171450" indent="185738">
              <a:lnSpc>
                <a:spcPct val="114000"/>
              </a:lnSpc>
              <a:spcAft>
                <a:spcPts val="600"/>
              </a:spcAft>
              <a:buFont typeface="Wingdings" panose="05000000000000000000" pitchFamily="2" charset="2"/>
              <a:buChar char="§"/>
            </a:pPr>
            <a:r>
              <a:rPr lang="pl-PL" sz="1050" b="1">
                <a:solidFill>
                  <a:srgbClr val="6E6E6E"/>
                </a:solidFill>
                <a:latin typeface="Calibri" panose="020F0502020204030204" pitchFamily="34" charset="0"/>
                <a:cs typeface="Calibri" panose="020F0502020204030204" pitchFamily="34" charset="0"/>
              </a:rPr>
              <a:t>rok 2020</a:t>
            </a:r>
            <a:r>
              <a:rPr lang="pl-PL" sz="1050">
                <a:solidFill>
                  <a:srgbClr val="6E6E6E"/>
                </a:solidFill>
                <a:latin typeface="Calibri" panose="020F0502020204030204" pitchFamily="34" charset="0"/>
                <a:cs typeface="Calibri" panose="020F0502020204030204" pitchFamily="34" charset="0"/>
              </a:rPr>
              <a:t>: 1015 badanych (w tym 30 osób w wieku 15-24 lata).</a:t>
            </a:r>
          </a:p>
        </p:txBody>
      </p:sp>
      <p:sp>
        <p:nvSpPr>
          <p:cNvPr id="16" name="Freeform 132">
            <a:extLst>
              <a:ext uri="{FF2B5EF4-FFF2-40B4-BE49-F238E27FC236}">
                <a16:creationId xmlns:a16="http://schemas.microsoft.com/office/drawing/2014/main" id="{0F7C6A54-2906-4663-9618-5826DD28CD92}"/>
              </a:ext>
            </a:extLst>
          </p:cNvPr>
          <p:cNvSpPr>
            <a:spLocks noEditPoints="1"/>
          </p:cNvSpPr>
          <p:nvPr/>
        </p:nvSpPr>
        <p:spPr bwMode="auto">
          <a:xfrm>
            <a:off x="336260" y="242434"/>
            <a:ext cx="259047" cy="259047"/>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Tree>
    <p:extLst>
      <p:ext uri="{BB962C8B-B14F-4D97-AF65-F5344CB8AC3E}">
        <p14:creationId xmlns:p14="http://schemas.microsoft.com/office/powerpoint/2010/main" val="345034943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ymbol zastępczy tekstu 6">
            <a:extLst>
              <a:ext uri="{FF2B5EF4-FFF2-40B4-BE49-F238E27FC236}">
                <a16:creationId xmlns:a16="http://schemas.microsoft.com/office/drawing/2014/main" id="{1CE08801-7FB2-49CE-8B9F-4C791881F87F}"/>
              </a:ext>
            </a:extLst>
          </p:cNvPr>
          <p:cNvSpPr>
            <a:spLocks noGrp="1"/>
          </p:cNvSpPr>
          <p:nvPr>
            <p:ph type="body" sz="quarter" idx="10"/>
          </p:nvPr>
        </p:nvSpPr>
        <p:spPr/>
        <p:txBody>
          <a:bodyPr lIns="198000"/>
          <a:lstStyle/>
          <a:p>
            <a:r>
              <a:rPr lang="pl-PL" sz="1600">
                <a:latin typeface="+mn-lt"/>
              </a:rPr>
              <a:t>Wskaźniki (1/2)</a:t>
            </a:r>
          </a:p>
        </p:txBody>
      </p:sp>
      <p:sp>
        <p:nvSpPr>
          <p:cNvPr id="10" name="Symbol zastępczy tekstu 9">
            <a:extLst>
              <a:ext uri="{FF2B5EF4-FFF2-40B4-BE49-F238E27FC236}">
                <a16:creationId xmlns:a16="http://schemas.microsoft.com/office/drawing/2014/main" id="{B6E2E73A-37B8-4BB8-9B88-A3E6D9A6D956}"/>
              </a:ext>
            </a:extLst>
          </p:cNvPr>
          <p:cNvSpPr>
            <a:spLocks noGrp="1"/>
          </p:cNvSpPr>
          <p:nvPr>
            <p:ph type="body" sz="quarter" idx="14"/>
          </p:nvPr>
        </p:nvSpPr>
        <p:spPr/>
        <p:txBody>
          <a:bodyPr/>
          <a:lstStyle/>
          <a:p>
            <a:endParaRPr lang="pl-PL"/>
          </a:p>
        </p:txBody>
      </p:sp>
      <p:sp>
        <p:nvSpPr>
          <p:cNvPr id="16" name="Freeform 132">
            <a:extLst>
              <a:ext uri="{FF2B5EF4-FFF2-40B4-BE49-F238E27FC236}">
                <a16:creationId xmlns:a16="http://schemas.microsoft.com/office/drawing/2014/main" id="{0F7C6A54-2906-4663-9618-5826DD28CD92}"/>
              </a:ext>
            </a:extLst>
          </p:cNvPr>
          <p:cNvSpPr>
            <a:spLocks noEditPoints="1"/>
          </p:cNvSpPr>
          <p:nvPr/>
        </p:nvSpPr>
        <p:spPr bwMode="auto">
          <a:xfrm>
            <a:off x="336260" y="242434"/>
            <a:ext cx="259047" cy="259047"/>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aphicFrame>
        <p:nvGraphicFramePr>
          <p:cNvPr id="2" name="Tabela 1">
            <a:extLst>
              <a:ext uri="{FF2B5EF4-FFF2-40B4-BE49-F238E27FC236}">
                <a16:creationId xmlns:a16="http://schemas.microsoft.com/office/drawing/2014/main" id="{A3FBE115-4B79-457B-BCE0-0841E8219BE4}"/>
              </a:ext>
            </a:extLst>
          </p:cNvPr>
          <p:cNvGraphicFramePr>
            <a:graphicFrameLocks noGrp="1"/>
          </p:cNvGraphicFramePr>
          <p:nvPr>
            <p:extLst>
              <p:ext uri="{D42A27DB-BD31-4B8C-83A1-F6EECF244321}">
                <p14:modId xmlns:p14="http://schemas.microsoft.com/office/powerpoint/2010/main" val="3081386719"/>
              </p:ext>
            </p:extLst>
          </p:nvPr>
        </p:nvGraphicFramePr>
        <p:xfrm>
          <a:off x="436283" y="1118343"/>
          <a:ext cx="8311038" cy="4621314"/>
        </p:xfrm>
        <a:graphic>
          <a:graphicData uri="http://schemas.openxmlformats.org/drawingml/2006/table">
            <a:tbl>
              <a:tblPr>
                <a:tableStyleId>{D27102A9-8310-4765-A935-A1911B00CA55}</a:tableStyleId>
              </a:tblPr>
              <a:tblGrid>
                <a:gridCol w="2661699">
                  <a:extLst>
                    <a:ext uri="{9D8B030D-6E8A-4147-A177-3AD203B41FA5}">
                      <a16:colId xmlns:a16="http://schemas.microsoft.com/office/drawing/2014/main" val="1175578238"/>
                    </a:ext>
                  </a:extLst>
                </a:gridCol>
                <a:gridCol w="783771">
                  <a:extLst>
                    <a:ext uri="{9D8B030D-6E8A-4147-A177-3AD203B41FA5}">
                      <a16:colId xmlns:a16="http://schemas.microsoft.com/office/drawing/2014/main" val="2616825679"/>
                    </a:ext>
                  </a:extLst>
                </a:gridCol>
                <a:gridCol w="827314">
                  <a:extLst>
                    <a:ext uri="{9D8B030D-6E8A-4147-A177-3AD203B41FA5}">
                      <a16:colId xmlns:a16="http://schemas.microsoft.com/office/drawing/2014/main" val="3016831957"/>
                    </a:ext>
                  </a:extLst>
                </a:gridCol>
                <a:gridCol w="574766">
                  <a:extLst>
                    <a:ext uri="{9D8B030D-6E8A-4147-A177-3AD203B41FA5}">
                      <a16:colId xmlns:a16="http://schemas.microsoft.com/office/drawing/2014/main" val="1369802841"/>
                    </a:ext>
                  </a:extLst>
                </a:gridCol>
                <a:gridCol w="539932">
                  <a:extLst>
                    <a:ext uri="{9D8B030D-6E8A-4147-A177-3AD203B41FA5}">
                      <a16:colId xmlns:a16="http://schemas.microsoft.com/office/drawing/2014/main" val="1430109707"/>
                    </a:ext>
                  </a:extLst>
                </a:gridCol>
                <a:gridCol w="540000">
                  <a:extLst>
                    <a:ext uri="{9D8B030D-6E8A-4147-A177-3AD203B41FA5}">
                      <a16:colId xmlns:a16="http://schemas.microsoft.com/office/drawing/2014/main" val="1595250331"/>
                    </a:ext>
                  </a:extLst>
                </a:gridCol>
                <a:gridCol w="580882">
                  <a:extLst>
                    <a:ext uri="{9D8B030D-6E8A-4147-A177-3AD203B41FA5}">
                      <a16:colId xmlns:a16="http://schemas.microsoft.com/office/drawing/2014/main" val="3817926046"/>
                    </a:ext>
                  </a:extLst>
                </a:gridCol>
                <a:gridCol w="478972">
                  <a:extLst>
                    <a:ext uri="{9D8B030D-6E8A-4147-A177-3AD203B41FA5}">
                      <a16:colId xmlns:a16="http://schemas.microsoft.com/office/drawing/2014/main" val="2869141121"/>
                    </a:ext>
                  </a:extLst>
                </a:gridCol>
                <a:gridCol w="766354">
                  <a:extLst>
                    <a:ext uri="{9D8B030D-6E8A-4147-A177-3AD203B41FA5}">
                      <a16:colId xmlns:a16="http://schemas.microsoft.com/office/drawing/2014/main" val="3883397075"/>
                    </a:ext>
                  </a:extLst>
                </a:gridCol>
                <a:gridCol w="557348">
                  <a:extLst>
                    <a:ext uri="{9D8B030D-6E8A-4147-A177-3AD203B41FA5}">
                      <a16:colId xmlns:a16="http://schemas.microsoft.com/office/drawing/2014/main" val="3968735262"/>
                    </a:ext>
                  </a:extLst>
                </a:gridCol>
              </a:tblGrid>
              <a:tr h="325243">
                <a:tc rowSpan="2">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l-PL" sz="1600" b="1" u="none" strike="noStrike">
                          <a:solidFill>
                            <a:schemeClr val="tx1"/>
                          </a:solidFill>
                          <a:effectLst/>
                        </a:rPr>
                        <a:t> Nazwa wskaźnika</a:t>
                      </a:r>
                      <a:endParaRPr lang="pl-PL" sz="1600" b="1" i="0" u="none" strike="noStrike">
                        <a:solidFill>
                          <a:schemeClr val="tx1"/>
                        </a:solidFill>
                        <a:effectLst/>
                        <a:latin typeface="Calibri" panose="020F0502020204030204" pitchFamily="34" charset="0"/>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200" b="1" u="none" strike="noStrike" kern="1200">
                          <a:solidFill>
                            <a:schemeClr val="tx1"/>
                          </a:solidFill>
                          <a:effectLst/>
                          <a:latin typeface="+mn-lt"/>
                          <a:ea typeface="+mn-ea"/>
                          <a:cs typeface="+mn-cs"/>
                        </a:rPr>
                        <a:t>Oczekiwany kierunek zmian</a:t>
                      </a:r>
                    </a:p>
                  </a:txBody>
                  <a:tcPr marL="0" marR="0" marT="0" marB="0" anchor="ctr">
                    <a:lnL w="9525" cap="flat" cmpd="sng" algn="ctr">
                      <a:solidFill>
                        <a:schemeClr val="tx1">
                          <a:lumMod val="20000"/>
                          <a:lumOff val="80000"/>
                        </a:schemeClr>
                      </a:solidFill>
                      <a:prstDash val="solid"/>
                      <a:round/>
                      <a:headEnd type="none" w="med" len="med"/>
                      <a:tailEnd type="none" w="med" len="med"/>
                    </a:lnL>
                    <a:lnR>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gridSpan="6">
                  <a:txBody>
                    <a:bodyPr/>
                    <a:lstStyle/>
                    <a:p>
                      <a:pPr algn="ctr" fontAlgn="b"/>
                      <a:r>
                        <a:rPr lang="pl-PL" sz="1200" b="1" u="none" strike="noStrike">
                          <a:solidFill>
                            <a:schemeClr val="bg1"/>
                          </a:solidFill>
                          <a:effectLst/>
                        </a:rPr>
                        <a:t>CAPI</a:t>
                      </a:r>
                      <a:endParaRPr lang="pl-PL" sz="1200" b="1" i="0" u="none" strike="noStrike">
                        <a:solidFill>
                          <a:schemeClr val="bg1"/>
                        </a:solidFill>
                        <a:effectLst/>
                        <a:latin typeface="Century Gothic" panose="020B0502020202020204" pitchFamily="34" charset="0"/>
                      </a:endParaRPr>
                    </a:p>
                  </a:txBody>
                  <a:tcPr marL="0" marR="0" marT="0" marB="0" anchor="ctr">
                    <a:lnL>
                      <a:noFill/>
                    </a:lnL>
                    <a:lnR w="9525" cap="flat" cmpd="sng" algn="ctr">
                      <a:solidFill>
                        <a:schemeClr val="bg1"/>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pl-PL" sz="1100" b="1" i="0" u="none" strike="noStrike">
                        <a:solidFill>
                          <a:schemeClr val="bg1"/>
                        </a:solidFill>
                        <a:effectLst/>
                        <a:latin typeface="Century Gothic" panose="020B0502020202020204" pitchFamily="34" charset="0"/>
                      </a:endParaRPr>
                    </a:p>
                  </a:txBody>
                  <a:tcPr marL="106755" marR="106755" marT="53377" marB="53377" anchor="ctr">
                    <a:lnL>
                      <a:noFill/>
                    </a:lnL>
                    <a:lnR w="9525" cap="flat" cmpd="sng" algn="ctr">
                      <a:solidFill>
                        <a:schemeClr val="bg1"/>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gridSpan="2">
                  <a:txBody>
                    <a:bodyPr/>
                    <a:lstStyle/>
                    <a:p>
                      <a:pPr algn="ctr" fontAlgn="ctr"/>
                      <a:r>
                        <a:rPr lang="pl-PL" sz="1200" b="1" u="none" strike="noStrike">
                          <a:solidFill>
                            <a:schemeClr val="bg1"/>
                          </a:solidFill>
                          <a:effectLst/>
                        </a:rPr>
                        <a:t>CATI</a:t>
                      </a:r>
                      <a:endParaRPr lang="pl-PL" sz="1200" b="1" i="0" u="none" strike="noStrike">
                        <a:solidFill>
                          <a:schemeClr val="bg1"/>
                        </a:solidFill>
                        <a:effectLst/>
                        <a:latin typeface="Century Gothic" panose="020B0502020202020204" pitchFamily="34" charset="0"/>
                      </a:endParaRPr>
                    </a:p>
                  </a:txBody>
                  <a:tcPr marL="106755" marR="106755" marT="53377" marB="53377" anchor="ctr">
                    <a:lnL w="9525" cap="flat" cmpd="sng" algn="ctr">
                      <a:solidFill>
                        <a:schemeClr val="bg1"/>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pl-PL"/>
                    </a:p>
                  </a:txBody>
                  <a:tcPr/>
                </a:tc>
                <a:extLst>
                  <a:ext uri="{0D108BD9-81ED-4DB2-BD59-A6C34878D82A}">
                    <a16:rowId xmlns:a16="http://schemas.microsoft.com/office/drawing/2014/main" val="2491366290"/>
                  </a:ext>
                </a:extLst>
              </a:tr>
              <a:tr h="366941">
                <a:tc vMerge="1">
                  <a:txBody>
                    <a:bodyPr/>
                    <a:lstStyle/>
                    <a:p>
                      <a:pPr algn="l" fontAlgn="t"/>
                      <a:endParaRPr lang="pl-PL" sz="900" b="0" i="0" u="none" strike="noStrike">
                        <a:solidFill>
                          <a:srgbClr val="000000"/>
                        </a:solidFill>
                        <a:effectLst/>
                        <a:latin typeface="Calibri" panose="020F0502020204030204" pitchFamily="34" charset="0"/>
                      </a:endParaRPr>
                    </a:p>
                  </a:txBody>
                  <a:tcPr marL="0" marR="0" marT="0" marB="0" anchor="ctr">
                    <a:lnL w="9525" cap="flat" cmpd="sng" algn="ctr">
                      <a:solidFill>
                        <a:schemeClr val="bg1">
                          <a:lumMod val="75000"/>
                        </a:schemeClr>
                      </a:solidFill>
                      <a:prstDash val="solid"/>
                      <a:round/>
                      <a:headEnd type="none" w="med" len="med"/>
                      <a:tailEnd type="none" w="med" len="med"/>
                    </a:lnL>
                    <a:lnR>
                      <a:noFill/>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pl-PL"/>
                    </a:p>
                  </a:txBody>
                  <a:tcPr/>
                </a:tc>
                <a:tc>
                  <a:txBody>
                    <a:bodyPr/>
                    <a:lstStyle/>
                    <a:p>
                      <a:pPr algn="ctr" fontAlgn="ctr"/>
                      <a:r>
                        <a:rPr lang="pl-PL" sz="1200" b="1" u="none" strike="noStrike">
                          <a:effectLst/>
                        </a:rPr>
                        <a:t>Wskaźnik</a:t>
                      </a:r>
                      <a:endParaRPr lang="pl-PL" sz="1200" b="1" i="0" u="none" strike="noStrike">
                        <a:solidFill>
                          <a:srgbClr val="FFFFFF"/>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b="1" u="none" strike="noStrike">
                          <a:effectLst/>
                        </a:rPr>
                        <a:t>2011</a:t>
                      </a:r>
                      <a:endParaRPr lang="pl-PL" sz="1200" b="1" i="0" u="none" strike="noStrike">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b="1" u="none" strike="noStrike">
                          <a:effectLst/>
                        </a:rPr>
                        <a:t>2012</a:t>
                      </a:r>
                      <a:endParaRPr lang="pl-PL" sz="1200" b="1" i="0" u="none" strike="noStrike">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b="1" u="none" strike="noStrike" dirty="0">
                          <a:effectLst/>
                        </a:rPr>
                        <a:t>2013</a:t>
                      </a:r>
                      <a:endParaRPr lang="pl-PL" sz="1200" b="1" i="0" u="none" strike="noStrike" dirty="0">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b="1" u="none" strike="noStrike" dirty="0">
                          <a:effectLst/>
                        </a:rPr>
                        <a:t>2014</a:t>
                      </a:r>
                      <a:endParaRPr lang="pl-PL" sz="1200" b="1" i="0" u="none" strike="noStrike" dirty="0">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b="1" u="none" strike="noStrike">
                          <a:effectLst/>
                        </a:rPr>
                        <a:t>2018</a:t>
                      </a:r>
                      <a:endParaRPr lang="pl-PL" sz="1200" b="1" i="0" u="none" strike="noStrike">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b="1" u="none" strike="noStrike">
                          <a:effectLst/>
                        </a:rPr>
                        <a:t>Wskaźnik</a:t>
                      </a:r>
                      <a:endParaRPr lang="pl-PL" sz="1200" b="1" i="0" u="none" strike="noStrike">
                        <a:solidFill>
                          <a:srgbClr val="FFFFFF"/>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b="1" u="none" strike="noStrike">
                          <a:effectLst/>
                        </a:rPr>
                        <a:t>2020</a:t>
                      </a:r>
                      <a:endParaRPr lang="pl-PL" sz="1200" b="1" i="0" u="none" strike="noStrike">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386255"/>
                  </a:ext>
                </a:extLst>
              </a:tr>
              <a:tr h="353577">
                <a:tc rowSpan="2">
                  <a:txBody>
                    <a:bodyPr/>
                    <a:lstStyle/>
                    <a:p>
                      <a:pPr algn="l" fontAlgn="t"/>
                      <a:r>
                        <a:rPr lang="pl-PL" sz="1200" b="0" i="0" u="none" strike="noStrike">
                          <a:effectLst/>
                        </a:rPr>
                        <a:t>1. Odsetek mieszkańców Polski, </a:t>
                      </a:r>
                      <a:br>
                        <a:rPr lang="pl-PL" sz="1200" b="0" i="0" u="none" strike="noStrike">
                          <a:effectLst/>
                        </a:rPr>
                      </a:br>
                      <a:r>
                        <a:rPr lang="pl-PL" sz="1200" b="0" i="0" u="none" strike="noStrike">
                          <a:effectLst/>
                        </a:rPr>
                        <a:t>którzy uważają, że poprawa stanu środowiska zależy od aktywności każdego z nas</a:t>
                      </a:r>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l" fontAlgn="t"/>
                      <a:r>
                        <a:rPr lang="pl-PL" sz="1200" b="0" i="0" u="none" strike="noStrike" kern="1200">
                          <a:solidFill>
                            <a:schemeClr val="tx1"/>
                          </a:solidFill>
                          <a:effectLst/>
                          <a:latin typeface="+mn-lt"/>
                          <a:ea typeface="+mn-ea"/>
                          <a:cs typeface="+mn-cs"/>
                        </a:rPr>
                        <a:t>wzrost</a:t>
                      </a: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2A 15 +</a:t>
                      </a:r>
                      <a:endParaRPr lang="pl-PL" sz="12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Brak</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54%</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50%</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dirty="0">
                          <a:effectLst/>
                        </a:rPr>
                        <a:t>50%</a:t>
                      </a:r>
                      <a:endParaRPr lang="pl-PL" sz="12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56%</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1A 15 +</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69%</a:t>
                      </a:r>
                      <a:endParaRPr lang="pl-PL" sz="1200" b="1"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5677547"/>
                  </a:ext>
                </a:extLst>
              </a:tr>
              <a:tr h="353577">
                <a:tc vMerge="1">
                  <a:txBody>
                    <a:bodyPr/>
                    <a:lstStyle/>
                    <a:p>
                      <a:endParaRPr lang="pl-PL"/>
                    </a:p>
                  </a:txBody>
                  <a:tcPr/>
                </a:tc>
                <a:tc vMerge="1">
                  <a:txBody>
                    <a:bodyPr/>
                    <a:lstStyle/>
                    <a:p>
                      <a:endParaRPr lang="pl-PL"/>
                    </a:p>
                  </a:txBody>
                  <a:tcPr/>
                </a:tc>
                <a:tc>
                  <a:txBody>
                    <a:bodyPr/>
                    <a:lstStyle/>
                    <a:p>
                      <a:pPr algn="ctr" fontAlgn="ctr"/>
                      <a:r>
                        <a:rPr lang="pl-PL" sz="1200" u="none" strike="noStrike">
                          <a:effectLst/>
                        </a:rPr>
                        <a:t>2B 15-19</a:t>
                      </a:r>
                      <a:endParaRPr lang="pl-PL" sz="12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Brak</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52%</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41%</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dirty="0">
                          <a:effectLst/>
                        </a:rPr>
                        <a:t>58%</a:t>
                      </a:r>
                      <a:endParaRPr lang="pl-PL" sz="12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57%</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1B 15-24</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63%</a:t>
                      </a:r>
                      <a:endParaRPr lang="pl-PL" sz="1200" b="1"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11961292"/>
                  </a:ext>
                </a:extLst>
              </a:tr>
              <a:tr h="353577">
                <a:tc rowSpan="2">
                  <a:txBody>
                    <a:bodyPr/>
                    <a:lstStyle/>
                    <a:p>
                      <a:pPr algn="l" fontAlgn="t"/>
                      <a:r>
                        <a:rPr lang="pl-PL" sz="1200" b="0" i="0" u="none" strike="noStrike">
                          <a:effectLst/>
                        </a:rPr>
                        <a:t>2. Odsetek mieszkańców Polski, w których gospodarstwach domowych, segreguje się śmieci regularnie</a:t>
                      </a:r>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200" b="0" i="0" u="none" strike="noStrike" kern="1200">
                          <a:solidFill>
                            <a:schemeClr val="tx1"/>
                          </a:solidFill>
                          <a:effectLst/>
                          <a:latin typeface="+mn-lt"/>
                          <a:ea typeface="+mn-ea"/>
                          <a:cs typeface="+mn-cs"/>
                        </a:rPr>
                        <a:t>wzrost</a:t>
                      </a:r>
                    </a:p>
                    <a:p>
                      <a:pPr algn="l" fontAlgn="t"/>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7A 15 +</a:t>
                      </a:r>
                      <a:endParaRPr lang="pl-PL" sz="12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45%</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44%</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dirty="0">
                          <a:effectLst/>
                        </a:rPr>
                        <a:t>54%</a:t>
                      </a:r>
                      <a:endParaRPr lang="pl-PL" sz="12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68%</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62%</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2A 15 +</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96%</a:t>
                      </a:r>
                      <a:endParaRPr lang="pl-PL" sz="1200" b="1"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5167448"/>
                  </a:ext>
                </a:extLst>
              </a:tr>
              <a:tr h="353577">
                <a:tc vMerge="1">
                  <a:txBody>
                    <a:bodyPr/>
                    <a:lstStyle/>
                    <a:p>
                      <a:endParaRPr lang="pl-PL"/>
                    </a:p>
                  </a:txBody>
                  <a:tcPr/>
                </a:tc>
                <a:tc vMerge="1">
                  <a:txBody>
                    <a:bodyPr/>
                    <a:lstStyle/>
                    <a:p>
                      <a:endParaRPr lang="pl-PL"/>
                    </a:p>
                  </a:txBody>
                  <a:tcPr/>
                </a:tc>
                <a:tc>
                  <a:txBody>
                    <a:bodyPr/>
                    <a:lstStyle/>
                    <a:p>
                      <a:pPr algn="ctr" fontAlgn="ctr"/>
                      <a:r>
                        <a:rPr lang="pl-PL" sz="1200" u="none" strike="noStrike">
                          <a:effectLst/>
                        </a:rPr>
                        <a:t>3B 15-19</a:t>
                      </a:r>
                      <a:endParaRPr lang="pl-PL" sz="12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33%*</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38%</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dirty="0">
                          <a:effectLst/>
                        </a:rPr>
                        <a:t>68%</a:t>
                      </a:r>
                      <a:endParaRPr lang="pl-PL" sz="12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58%</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69%</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2B 15-24</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95%</a:t>
                      </a:r>
                      <a:endParaRPr lang="pl-PL" sz="1200" b="1"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4656030"/>
                  </a:ext>
                </a:extLst>
              </a:tr>
              <a:tr h="353577">
                <a:tc rowSpan="2">
                  <a:txBody>
                    <a:bodyPr/>
                    <a:lstStyle/>
                    <a:p>
                      <a:pPr algn="l" fontAlgn="t"/>
                      <a:r>
                        <a:rPr lang="pl-PL" sz="1200" b="0" i="0" u="none" strike="noStrike">
                          <a:effectLst/>
                        </a:rPr>
                        <a:t>3. Odsetek mieszkańców Polski, deklarujących podejmowanie działań </a:t>
                      </a:r>
                      <a:br>
                        <a:rPr lang="pl-PL" sz="1200" b="0" i="0" u="none" strike="noStrike">
                          <a:effectLst/>
                        </a:rPr>
                      </a:br>
                      <a:r>
                        <a:rPr lang="pl-PL" sz="1200" b="0" i="0" u="none" strike="noStrike">
                          <a:effectLst/>
                        </a:rPr>
                        <a:t>w kierunku zwiększenia efektywności energetycznej</a:t>
                      </a:r>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200" b="0" i="0" u="none" strike="noStrike" kern="1200">
                          <a:solidFill>
                            <a:schemeClr val="tx1"/>
                          </a:solidFill>
                          <a:effectLst/>
                          <a:latin typeface="+mn-lt"/>
                          <a:ea typeface="+mn-ea"/>
                          <a:cs typeface="+mn-cs"/>
                        </a:rPr>
                        <a:t>wzrost</a:t>
                      </a:r>
                    </a:p>
                    <a:p>
                      <a:pPr algn="l" fontAlgn="t"/>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11A 15 +</a:t>
                      </a:r>
                      <a:endParaRPr lang="pl-PL" sz="12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89%</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94%</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dirty="0">
                          <a:effectLst/>
                        </a:rPr>
                        <a:t>86%</a:t>
                      </a:r>
                      <a:endParaRPr lang="pl-PL" sz="12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96%</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89%</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3A 15 +</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96%</a:t>
                      </a:r>
                      <a:endParaRPr lang="pl-PL" sz="1200" b="1"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07841553"/>
                  </a:ext>
                </a:extLst>
              </a:tr>
              <a:tr h="353577">
                <a:tc vMerge="1">
                  <a:txBody>
                    <a:bodyPr/>
                    <a:lstStyle/>
                    <a:p>
                      <a:endParaRPr lang="pl-PL"/>
                    </a:p>
                  </a:txBody>
                  <a:tcPr/>
                </a:tc>
                <a:tc vMerge="1">
                  <a:txBody>
                    <a:bodyPr/>
                    <a:lstStyle/>
                    <a:p>
                      <a:endParaRPr lang="pl-PL"/>
                    </a:p>
                  </a:txBody>
                  <a:tcPr/>
                </a:tc>
                <a:tc>
                  <a:txBody>
                    <a:bodyPr/>
                    <a:lstStyle/>
                    <a:p>
                      <a:pPr algn="ctr" fontAlgn="ctr"/>
                      <a:r>
                        <a:rPr lang="pl-PL" sz="1200" u="none" strike="noStrike">
                          <a:effectLst/>
                        </a:rPr>
                        <a:t>11B 15-19</a:t>
                      </a:r>
                      <a:endParaRPr lang="pl-PL" sz="12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81%*</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92%</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dirty="0">
                          <a:effectLst/>
                        </a:rPr>
                        <a:t>77%</a:t>
                      </a:r>
                      <a:endParaRPr lang="pl-PL" sz="12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91%</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88%</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3B 15-24</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88%</a:t>
                      </a:r>
                      <a:endParaRPr lang="pl-PL" sz="1200" b="1"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3351334"/>
                  </a:ext>
                </a:extLst>
              </a:tr>
              <a:tr h="707154">
                <a:tc>
                  <a:txBody>
                    <a:bodyPr/>
                    <a:lstStyle/>
                    <a:p>
                      <a:pPr algn="l" fontAlgn="t"/>
                      <a:r>
                        <a:rPr lang="pl-PL" sz="1200" b="0" i="0" u="none" strike="noStrike">
                          <a:effectLst/>
                        </a:rPr>
                        <a:t>4. Odsetek mieszkańców Polski, w których domach planuje się podjęcie działań zwiększających efektywność energetyczną</a:t>
                      </a:r>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200" b="0" i="0" u="none" strike="noStrike" kern="1200">
                          <a:solidFill>
                            <a:schemeClr val="tx1"/>
                          </a:solidFill>
                          <a:effectLst/>
                          <a:latin typeface="+mn-lt"/>
                          <a:ea typeface="+mn-ea"/>
                          <a:cs typeface="+mn-cs"/>
                        </a:rPr>
                        <a:t>wzrost</a:t>
                      </a:r>
                    </a:p>
                    <a:p>
                      <a:pPr algn="l" fontAlgn="t"/>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12 15 +</a:t>
                      </a:r>
                      <a:endParaRPr lang="pl-PL" sz="1200" b="0" i="0" u="none" strike="noStrike">
                        <a:solidFill>
                          <a:srgbClr val="000000"/>
                        </a:solidFill>
                        <a:effectLst/>
                        <a:latin typeface="Century Gothic" panose="020B0502020202020204" pitchFamily="34" charset="0"/>
                      </a:endParaRPr>
                    </a:p>
                  </a:txBody>
                  <a:tcPr marL="106755" marR="106755" marT="53377" marB="53377"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Brak</a:t>
                      </a:r>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19%</a:t>
                      </a:r>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dirty="0">
                          <a:effectLst/>
                        </a:rPr>
                        <a:t>16%</a:t>
                      </a:r>
                      <a:endParaRPr lang="pl-PL" sz="1200" b="0" i="0" u="none" strike="noStrike" dirty="0">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12%</a:t>
                      </a:r>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3%</a:t>
                      </a:r>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4 15 +</a:t>
                      </a:r>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34%</a:t>
                      </a:r>
                      <a:endParaRPr lang="pl-PL" sz="1200" b="1"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5166940"/>
                  </a:ext>
                </a:extLst>
              </a:tr>
              <a:tr h="353577">
                <a:tc rowSpan="2">
                  <a:txBody>
                    <a:bodyPr/>
                    <a:lstStyle/>
                    <a:p>
                      <a:pPr algn="l" fontAlgn="t"/>
                      <a:r>
                        <a:rPr lang="pl-PL" sz="1200" b="0" i="0" u="none" strike="noStrike">
                          <a:effectLst/>
                        </a:rPr>
                        <a:t>5. Odsetek mieszkańców Polski, którzy </a:t>
                      </a:r>
                      <a:r>
                        <a:rPr lang="pl-PL" sz="1200" b="0" i="0" u="sng" strike="noStrike">
                          <a:effectLst/>
                        </a:rPr>
                        <a:t>nie są skłonni</a:t>
                      </a:r>
                      <a:r>
                        <a:rPr lang="pl-PL" sz="1200" b="0" i="0" u="none" strike="noStrike">
                          <a:effectLst/>
                        </a:rPr>
                        <a:t> wydać więcej na „czystą” energię</a:t>
                      </a:r>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200" b="0" i="0" u="none" strike="noStrike" kern="1200">
                          <a:solidFill>
                            <a:schemeClr val="tx1"/>
                          </a:solidFill>
                          <a:effectLst/>
                          <a:latin typeface="+mn-lt"/>
                          <a:ea typeface="+mn-ea"/>
                          <a:cs typeface="+mn-cs"/>
                        </a:rPr>
                        <a:t>spadek</a:t>
                      </a:r>
                    </a:p>
                    <a:p>
                      <a:pPr algn="l" fontAlgn="t"/>
                      <a:endParaRPr lang="pl-PL" sz="12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13A 15 +</a:t>
                      </a:r>
                      <a:endParaRPr lang="pl-PL" sz="12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45%</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50%</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dirty="0">
                          <a:effectLst/>
                        </a:rPr>
                        <a:t>67%</a:t>
                      </a:r>
                      <a:endParaRPr lang="pl-PL" sz="12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64%</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48%</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5A 15 +</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16%</a:t>
                      </a:r>
                      <a:endParaRPr lang="pl-PL" sz="1200" b="1"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2866607"/>
                  </a:ext>
                </a:extLst>
              </a:tr>
              <a:tr h="353577">
                <a:tc vMerge="1">
                  <a:txBody>
                    <a:bodyPr/>
                    <a:lstStyle/>
                    <a:p>
                      <a:endParaRPr lang="pl-PL"/>
                    </a:p>
                  </a:txBody>
                  <a:tcPr/>
                </a:tc>
                <a:tc vMerge="1">
                  <a:txBody>
                    <a:bodyPr/>
                    <a:lstStyle/>
                    <a:p>
                      <a:endParaRPr lang="pl-PL"/>
                    </a:p>
                  </a:txBody>
                  <a:tcPr/>
                </a:tc>
                <a:tc>
                  <a:txBody>
                    <a:bodyPr/>
                    <a:lstStyle/>
                    <a:p>
                      <a:pPr algn="ctr" fontAlgn="ctr"/>
                      <a:r>
                        <a:rPr lang="pl-PL" sz="1200" u="none" strike="noStrike">
                          <a:effectLst/>
                        </a:rPr>
                        <a:t>13B 15-19</a:t>
                      </a:r>
                      <a:endParaRPr lang="pl-PL" sz="12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31%*</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43%</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dirty="0">
                          <a:effectLst/>
                        </a:rPr>
                        <a:t>55%</a:t>
                      </a:r>
                      <a:endParaRPr lang="pl-PL" sz="12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61%</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53%</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5B 15-24</a:t>
                      </a:r>
                      <a:endParaRPr lang="pl-PL" sz="12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dirty="0">
                          <a:effectLst/>
                        </a:rPr>
                        <a:t>7%</a:t>
                      </a:r>
                      <a:endParaRPr lang="pl-PL" sz="1200" b="1"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25835075"/>
                  </a:ext>
                </a:extLst>
              </a:tr>
            </a:tbl>
          </a:graphicData>
        </a:graphic>
      </p:graphicFrame>
      <p:sp>
        <p:nvSpPr>
          <p:cNvPr id="3" name="Trójkąt równoramienny 2">
            <a:extLst>
              <a:ext uri="{FF2B5EF4-FFF2-40B4-BE49-F238E27FC236}">
                <a16:creationId xmlns:a16="http://schemas.microsoft.com/office/drawing/2014/main" id="{073DD194-B383-4F7D-B518-8F6287C2BE94}"/>
              </a:ext>
            </a:extLst>
          </p:cNvPr>
          <p:cNvSpPr/>
          <p:nvPr/>
        </p:nvSpPr>
        <p:spPr>
          <a:xfrm>
            <a:off x="3657600" y="2160104"/>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 name="Trójkąt równoramienny 7">
            <a:extLst>
              <a:ext uri="{FF2B5EF4-FFF2-40B4-BE49-F238E27FC236}">
                <a16:creationId xmlns:a16="http://schemas.microsoft.com/office/drawing/2014/main" id="{951ED79F-A899-4AC0-A0DA-A40F48460C9C}"/>
              </a:ext>
            </a:extLst>
          </p:cNvPr>
          <p:cNvSpPr/>
          <p:nvPr/>
        </p:nvSpPr>
        <p:spPr>
          <a:xfrm>
            <a:off x="3650974" y="2842591"/>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 name="Trójkąt równoramienny 8">
            <a:extLst>
              <a:ext uri="{FF2B5EF4-FFF2-40B4-BE49-F238E27FC236}">
                <a16:creationId xmlns:a16="http://schemas.microsoft.com/office/drawing/2014/main" id="{7E10DAC6-91A9-42E7-BD02-A75ABE60408D}"/>
              </a:ext>
            </a:extLst>
          </p:cNvPr>
          <p:cNvSpPr/>
          <p:nvPr/>
        </p:nvSpPr>
        <p:spPr>
          <a:xfrm>
            <a:off x="3670852" y="3625935"/>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1" name="Trójkąt równoramienny 10">
            <a:extLst>
              <a:ext uri="{FF2B5EF4-FFF2-40B4-BE49-F238E27FC236}">
                <a16:creationId xmlns:a16="http://schemas.microsoft.com/office/drawing/2014/main" id="{39D83A51-FE56-4515-A4A9-1B9D7358C232}"/>
              </a:ext>
            </a:extLst>
          </p:cNvPr>
          <p:cNvSpPr/>
          <p:nvPr/>
        </p:nvSpPr>
        <p:spPr>
          <a:xfrm>
            <a:off x="3664226" y="4454194"/>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 name="Trójkąt równoramienny 11">
            <a:extLst>
              <a:ext uri="{FF2B5EF4-FFF2-40B4-BE49-F238E27FC236}">
                <a16:creationId xmlns:a16="http://schemas.microsoft.com/office/drawing/2014/main" id="{76C2FC0E-F323-41EC-A625-6C264817C268}"/>
              </a:ext>
            </a:extLst>
          </p:cNvPr>
          <p:cNvSpPr/>
          <p:nvPr/>
        </p:nvSpPr>
        <p:spPr>
          <a:xfrm flipV="1">
            <a:off x="3670852" y="5266972"/>
            <a:ext cx="145774" cy="11927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Tree>
    <p:extLst>
      <p:ext uri="{BB962C8B-B14F-4D97-AF65-F5344CB8AC3E}">
        <p14:creationId xmlns:p14="http://schemas.microsoft.com/office/powerpoint/2010/main" val="1343008859"/>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a 2">
            <a:extLst>
              <a:ext uri="{FF2B5EF4-FFF2-40B4-BE49-F238E27FC236}">
                <a16:creationId xmlns:a16="http://schemas.microsoft.com/office/drawing/2014/main" id="{7BC67EF6-58B2-4C8B-B750-E0F3C9DD275A}"/>
              </a:ext>
            </a:extLst>
          </p:cNvPr>
          <p:cNvGraphicFramePr>
            <a:graphicFrameLocks noGrp="1"/>
          </p:cNvGraphicFramePr>
          <p:nvPr>
            <p:extLst>
              <p:ext uri="{D42A27DB-BD31-4B8C-83A1-F6EECF244321}">
                <p14:modId xmlns:p14="http://schemas.microsoft.com/office/powerpoint/2010/main" val="2119396694"/>
              </p:ext>
            </p:extLst>
          </p:nvPr>
        </p:nvGraphicFramePr>
        <p:xfrm>
          <a:off x="1350283" y="1196752"/>
          <a:ext cx="6443432" cy="4356638"/>
        </p:xfrm>
        <a:graphic>
          <a:graphicData uri="http://schemas.openxmlformats.org/drawingml/2006/table">
            <a:tbl>
              <a:tblPr>
                <a:tableStyleId>{5C22544A-7EE6-4342-B048-85BDC9FD1C3A}</a:tableStyleId>
              </a:tblPr>
              <a:tblGrid>
                <a:gridCol w="3818065">
                  <a:extLst>
                    <a:ext uri="{9D8B030D-6E8A-4147-A177-3AD203B41FA5}">
                      <a16:colId xmlns:a16="http://schemas.microsoft.com/office/drawing/2014/main" val="1719772328"/>
                    </a:ext>
                  </a:extLst>
                </a:gridCol>
                <a:gridCol w="1073247">
                  <a:extLst>
                    <a:ext uri="{9D8B030D-6E8A-4147-A177-3AD203B41FA5}">
                      <a16:colId xmlns:a16="http://schemas.microsoft.com/office/drawing/2014/main" val="3428121586"/>
                    </a:ext>
                  </a:extLst>
                </a:gridCol>
                <a:gridCol w="804182">
                  <a:extLst>
                    <a:ext uri="{9D8B030D-6E8A-4147-A177-3AD203B41FA5}">
                      <a16:colId xmlns:a16="http://schemas.microsoft.com/office/drawing/2014/main" val="1478897177"/>
                    </a:ext>
                  </a:extLst>
                </a:gridCol>
                <a:gridCol w="747938">
                  <a:extLst>
                    <a:ext uri="{9D8B030D-6E8A-4147-A177-3AD203B41FA5}">
                      <a16:colId xmlns:a16="http://schemas.microsoft.com/office/drawing/2014/main" val="1361216449"/>
                    </a:ext>
                  </a:extLst>
                </a:gridCol>
              </a:tblGrid>
              <a:tr h="301997">
                <a:tc rowSpan="2">
                  <a:txBody>
                    <a:bodyPr/>
                    <a:lstStyle/>
                    <a:p>
                      <a:pPr algn="ctr" fontAlgn="t"/>
                      <a:r>
                        <a:rPr lang="pl-PL" sz="1600" b="1" i="0" u="none" strike="noStrike">
                          <a:solidFill>
                            <a:schemeClr val="tx1"/>
                          </a:solidFill>
                          <a:effectLst/>
                          <a:latin typeface="+mj-lt"/>
                        </a:rPr>
                        <a:t>Nazwa wskaźnika </a:t>
                      </a: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t"/>
                      <a:r>
                        <a:rPr lang="pl-PL" sz="1200" b="1" i="0" u="none" strike="noStrike" kern="1200">
                          <a:solidFill>
                            <a:schemeClr val="tx1"/>
                          </a:solidFill>
                          <a:effectLst/>
                          <a:latin typeface="Calibri" panose="020F0502020204030204" pitchFamily="34" charset="0"/>
                          <a:ea typeface="+mn-ea"/>
                          <a:cs typeface="Calibri" panose="020F0502020204030204" pitchFamily="34" charset="0"/>
                        </a:rPr>
                        <a:t>Oczekiwany kierunek zmian</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pl-PL" sz="1200" b="1" i="0" u="none" strike="noStrike">
                          <a:solidFill>
                            <a:schemeClr val="bg1"/>
                          </a:solidFill>
                          <a:effectLst/>
                          <a:latin typeface="Calibri" panose="020F0502020204030204" pitchFamily="34" charset="0"/>
                          <a:cs typeface="Calibri" panose="020F0502020204030204" pitchFamily="34" charset="0"/>
                        </a:rPr>
                        <a:t>CATI</a:t>
                      </a: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pl-PL" sz="6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0569820"/>
                  </a:ext>
                </a:extLst>
              </a:tr>
              <a:tr h="301997">
                <a:tc vMerge="1">
                  <a:txBody>
                    <a:bodyPr/>
                    <a:lstStyle/>
                    <a:p>
                      <a:pPr algn="l" fontAlgn="t"/>
                      <a:endParaRPr lang="pl-PL" sz="600" b="0" i="0" u="none" strike="noStrike">
                        <a:solidFill>
                          <a:srgbClr val="000000"/>
                        </a:solidFill>
                        <a:effectLst/>
                        <a:latin typeface="Century Gothic" panose="020B0502020202020204" pitchFamily="34" charset="0"/>
                      </a:endParaRPr>
                    </a:p>
                  </a:txBody>
                  <a:tcPr marL="87524" marR="87524" marT="43762" marB="43762">
                    <a:lnL w="9525" cap="flat" cmpd="sng" algn="ctr">
                      <a:solidFill>
                        <a:schemeClr val="bg1">
                          <a:lumMod val="75000"/>
                        </a:schemeClr>
                      </a:solid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pl-PL"/>
                    </a:p>
                  </a:txBody>
                  <a:tcPr/>
                </a:tc>
                <a:tc>
                  <a:txBody>
                    <a:bodyPr/>
                    <a:lstStyle/>
                    <a:p>
                      <a:pPr algn="ctr" fontAlgn="ctr"/>
                      <a:r>
                        <a:rPr lang="pl-PL" sz="1200" b="1" i="0" u="none" strike="noStrike">
                          <a:solidFill>
                            <a:schemeClr val="tx1"/>
                          </a:solidFill>
                          <a:effectLst/>
                          <a:latin typeface="Calibri" panose="020F0502020204030204" pitchFamily="34" charset="0"/>
                          <a:cs typeface="Calibri" panose="020F0502020204030204" pitchFamily="34" charset="0"/>
                        </a:rPr>
                        <a:t>Wskaźnik</a:t>
                      </a:r>
                    </a:p>
                  </a:txBody>
                  <a:tcPr marL="0" marR="0" marT="0" marB="0" anchor="ctr">
                    <a:lnL w="12700" cmpd="sng">
                      <a:noFill/>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b="1" i="0" u="none" strike="noStrike">
                          <a:solidFill>
                            <a:schemeClr val="tx1"/>
                          </a:solidFill>
                          <a:effectLst/>
                          <a:latin typeface="Calibri" panose="020F0502020204030204" pitchFamily="34" charset="0"/>
                          <a:cs typeface="Calibri" panose="020F0502020204030204" pitchFamily="34" charset="0"/>
                        </a:rPr>
                        <a:t>2020</a:t>
                      </a: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83148767"/>
                  </a:ext>
                </a:extLst>
              </a:tr>
              <a:tr h="301997">
                <a:tc rowSpan="2">
                  <a:txBody>
                    <a:bodyPr/>
                    <a:lstStyle/>
                    <a:p>
                      <a:pPr algn="l" fontAlgn="t"/>
                      <a:r>
                        <a:rPr lang="pl-PL" sz="1200" b="0" u="none" strike="noStrike">
                          <a:effectLst/>
                        </a:rPr>
                        <a:t>6. Odsetek </a:t>
                      </a:r>
                      <a:r>
                        <a:rPr lang="pl-PL" sz="1200" b="0" i="0" u="none" strike="noStrike">
                          <a:effectLst/>
                        </a:rPr>
                        <a:t>mieszkańców Polski</a:t>
                      </a:r>
                      <a:r>
                        <a:rPr lang="pl-PL" sz="1200" b="0" u="none" strike="noStrike">
                          <a:effectLst/>
                        </a:rPr>
                        <a:t>, którzy uważają, że emisja </a:t>
                      </a:r>
                      <a:br>
                        <a:rPr lang="pl-PL" sz="1200" b="0" u="none" strike="noStrike">
                          <a:effectLst/>
                        </a:rPr>
                      </a:br>
                      <a:r>
                        <a:rPr lang="pl-PL" sz="1200" b="0" u="none" strike="noStrike">
                          <a:effectLst/>
                        </a:rPr>
                        <a:t>z pieców domowych jest najważniejszym powodem złej jakości powietrza w Polsce</a:t>
                      </a:r>
                      <a:endParaRPr lang="pl-PL" sz="1200" b="0" i="0" u="none" strike="noStrike">
                        <a:solidFill>
                          <a:srgbClr val="000000"/>
                        </a:solidFill>
                        <a:effectLst/>
                        <a:latin typeface="Century Gothic" panose="020B0502020202020204" pitchFamily="34" charset="0"/>
                      </a:endParaRP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l" fontAlgn="t"/>
                      <a:r>
                        <a:rPr lang="pl-PL" sz="1200" b="0" u="none" strike="noStrike" kern="1200">
                          <a:solidFill>
                            <a:schemeClr val="dk1"/>
                          </a:solidFill>
                          <a:effectLst/>
                          <a:latin typeface="+mn-lt"/>
                          <a:ea typeface="+mn-ea"/>
                          <a:cs typeface="+mn-cs"/>
                        </a:rPr>
                        <a:t>wzrost</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6A 15 +</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37%</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06684009"/>
                  </a:ext>
                </a:extLst>
              </a:tr>
              <a:tr h="301997">
                <a:tc vMerge="1">
                  <a:txBody>
                    <a:bodyPr/>
                    <a:lstStyle/>
                    <a:p>
                      <a:endParaRPr lang="pl-PL"/>
                    </a:p>
                  </a:txBody>
                  <a:tcPr/>
                </a:tc>
                <a:tc vMerge="1">
                  <a:txBody>
                    <a:bodyPr/>
                    <a:lstStyle/>
                    <a:p>
                      <a:endParaRPr lang="pl-PL"/>
                    </a:p>
                  </a:txBody>
                  <a:tcPr/>
                </a:tc>
                <a:tc>
                  <a:txBody>
                    <a:bodyPr/>
                    <a:lstStyle/>
                    <a:p>
                      <a:pPr algn="ctr" fontAlgn="ctr"/>
                      <a:r>
                        <a:rPr lang="pl-PL" sz="1200" u="none" strike="noStrike">
                          <a:effectLst/>
                        </a:rPr>
                        <a:t>6B 15-24</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43%</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30653106"/>
                  </a:ext>
                </a:extLst>
              </a:tr>
              <a:tr h="301997">
                <a:tc rowSpan="2">
                  <a:txBody>
                    <a:bodyPr/>
                    <a:lstStyle/>
                    <a:p>
                      <a:pPr marL="0" algn="l" defTabSz="914400" rtl="0" eaLnBrk="1" fontAlgn="t" latinLnBrk="0" hangingPunct="1"/>
                      <a:r>
                        <a:rPr lang="pl-PL" sz="1200" b="0" u="none" strike="noStrike" kern="1200">
                          <a:solidFill>
                            <a:schemeClr val="dk1"/>
                          </a:solidFill>
                          <a:effectLst/>
                          <a:latin typeface="+mn-lt"/>
                          <a:ea typeface="+mn-ea"/>
                          <a:cs typeface="+mn-cs"/>
                        </a:rPr>
                        <a:t>7. Odsetek mieszkańców Polski, których głównym rodzaj ogrzewania stosowanym w Pana(i) gospodarstwie domowym jest węgiel</a:t>
                      </a: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algn="l" defTabSz="914400" rtl="0" eaLnBrk="1" fontAlgn="t" latinLnBrk="0" hangingPunct="1"/>
                      <a:r>
                        <a:rPr lang="pl-PL" sz="1200" b="0" u="none" strike="noStrike" kern="1200">
                          <a:solidFill>
                            <a:schemeClr val="dk1"/>
                          </a:solidFill>
                          <a:effectLst/>
                          <a:latin typeface="+mn-lt"/>
                          <a:ea typeface="+mn-ea"/>
                          <a:cs typeface="+mn-cs"/>
                        </a:rPr>
                        <a:t>spadek</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7A 15 +</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13%</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8370288"/>
                  </a:ext>
                </a:extLst>
              </a:tr>
              <a:tr h="301997">
                <a:tc vMerge="1">
                  <a:txBody>
                    <a:bodyPr/>
                    <a:lstStyle/>
                    <a:p>
                      <a:endParaRPr lang="pl-PL"/>
                    </a:p>
                  </a:txBody>
                  <a:tcPr/>
                </a:tc>
                <a:tc vMerge="1">
                  <a:txBody>
                    <a:bodyPr/>
                    <a:lstStyle/>
                    <a:p>
                      <a:endParaRPr lang="pl-PL"/>
                    </a:p>
                  </a:txBody>
                  <a:tcPr/>
                </a:tc>
                <a:tc>
                  <a:txBody>
                    <a:bodyPr/>
                    <a:lstStyle/>
                    <a:p>
                      <a:pPr algn="ctr" fontAlgn="ctr"/>
                      <a:r>
                        <a:rPr lang="pl-PL" sz="1200" u="none" strike="noStrike">
                          <a:effectLst/>
                        </a:rPr>
                        <a:t>7B 15-24</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29%</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3759315"/>
                  </a:ext>
                </a:extLst>
              </a:tr>
              <a:tr h="301997">
                <a:tc rowSpan="2">
                  <a:txBody>
                    <a:bodyPr/>
                    <a:lstStyle/>
                    <a:p>
                      <a:pPr algn="l" fontAlgn="t"/>
                      <a:r>
                        <a:rPr lang="pl-PL" sz="1200" b="0" u="none" strike="noStrike">
                          <a:effectLst/>
                        </a:rPr>
                        <a:t>8. Odsetek </a:t>
                      </a:r>
                      <a:r>
                        <a:rPr lang="pl-PL" sz="1200" b="0" i="0" u="none" strike="noStrike">
                          <a:effectLst/>
                        </a:rPr>
                        <a:t>mieszkańców Polski, </a:t>
                      </a:r>
                      <a:r>
                        <a:rPr lang="pl-PL" sz="1200" b="0" u="none" strike="noStrike">
                          <a:effectLst/>
                        </a:rPr>
                        <a:t>którzy planują zmienić swój piec na bardziej ekologiczne źródło energii</a:t>
                      </a:r>
                      <a:endParaRPr lang="pl-PL" sz="1200" b="0" i="0" u="none" strike="noStrike">
                        <a:solidFill>
                          <a:srgbClr val="000000"/>
                        </a:solidFill>
                        <a:effectLst/>
                        <a:latin typeface="Century Gothic" panose="020B0502020202020204" pitchFamily="34" charset="0"/>
                      </a:endParaRP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200" b="0" u="none" strike="noStrike" kern="1200">
                          <a:solidFill>
                            <a:schemeClr val="dk1"/>
                          </a:solidFill>
                          <a:effectLst/>
                          <a:latin typeface="+mn-lt"/>
                          <a:ea typeface="+mn-ea"/>
                          <a:cs typeface="+mn-cs"/>
                        </a:rPr>
                        <a:t>wzrost</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8A 15 +</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61%</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07197607"/>
                  </a:ext>
                </a:extLst>
              </a:tr>
              <a:tr h="301997">
                <a:tc vMerge="1">
                  <a:txBody>
                    <a:bodyPr/>
                    <a:lstStyle/>
                    <a:p>
                      <a:endParaRPr lang="pl-PL"/>
                    </a:p>
                  </a:txBody>
                  <a:tcPr/>
                </a:tc>
                <a:tc vMerge="1">
                  <a:txBody>
                    <a:bodyPr/>
                    <a:lstStyle/>
                    <a:p>
                      <a:endParaRPr lang="pl-PL"/>
                    </a:p>
                  </a:txBody>
                  <a:tcPr/>
                </a:tc>
                <a:tc>
                  <a:txBody>
                    <a:bodyPr/>
                    <a:lstStyle/>
                    <a:p>
                      <a:pPr algn="ctr" fontAlgn="ctr"/>
                      <a:r>
                        <a:rPr lang="pl-PL" sz="1200" u="none" strike="noStrike">
                          <a:effectLst/>
                        </a:rPr>
                        <a:t>8B 15-24</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40%</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081267"/>
                  </a:ext>
                </a:extLst>
              </a:tr>
              <a:tr h="301997">
                <a:tc rowSpan="2">
                  <a:txBody>
                    <a:bodyPr/>
                    <a:lstStyle/>
                    <a:p>
                      <a:pPr algn="l" fontAlgn="t"/>
                      <a:r>
                        <a:rPr lang="pl-PL" sz="1200" b="0" u="none" strike="noStrike">
                          <a:effectLst/>
                        </a:rPr>
                        <a:t>9. Odsetek </a:t>
                      </a:r>
                      <a:r>
                        <a:rPr lang="pl-PL" sz="1200" b="0" i="0" u="none" strike="noStrike">
                          <a:effectLst/>
                        </a:rPr>
                        <a:t>mieszkańców Polski</a:t>
                      </a:r>
                      <a:r>
                        <a:rPr lang="pl-PL" sz="1200" b="0" u="none" strike="noStrike">
                          <a:effectLst/>
                        </a:rPr>
                        <a:t>, dla których zmiany klimatu są bardzo ważnym problemem</a:t>
                      </a:r>
                      <a:endParaRPr lang="pl-PL" sz="1200" b="0" i="0" u="none" strike="noStrike">
                        <a:solidFill>
                          <a:srgbClr val="000000"/>
                        </a:solidFill>
                        <a:effectLst/>
                        <a:latin typeface="Century Gothic" panose="020B0502020202020204" pitchFamily="34" charset="0"/>
                      </a:endParaRP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200" b="0" u="none" strike="noStrike" kern="1200">
                          <a:solidFill>
                            <a:schemeClr val="dk1"/>
                          </a:solidFill>
                          <a:effectLst/>
                          <a:latin typeface="+mn-lt"/>
                          <a:ea typeface="+mn-ea"/>
                          <a:cs typeface="+mn-cs"/>
                        </a:rPr>
                        <a:t>wzrost</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9A 15 +</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67%</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2399358"/>
                  </a:ext>
                </a:extLst>
              </a:tr>
              <a:tr h="301997">
                <a:tc vMerge="1">
                  <a:txBody>
                    <a:bodyPr/>
                    <a:lstStyle/>
                    <a:p>
                      <a:endParaRPr lang="pl-PL"/>
                    </a:p>
                  </a:txBody>
                  <a:tcPr/>
                </a:tc>
                <a:tc vMerge="1">
                  <a:txBody>
                    <a:bodyPr/>
                    <a:lstStyle/>
                    <a:p>
                      <a:endParaRPr lang="pl-PL"/>
                    </a:p>
                  </a:txBody>
                  <a:tcPr/>
                </a:tc>
                <a:tc>
                  <a:txBody>
                    <a:bodyPr/>
                    <a:lstStyle/>
                    <a:p>
                      <a:pPr algn="ctr" fontAlgn="ctr"/>
                      <a:r>
                        <a:rPr lang="pl-PL" sz="1200" u="none" strike="noStrike">
                          <a:effectLst/>
                        </a:rPr>
                        <a:t>9B 15-24</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77%</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27951739"/>
                  </a:ext>
                </a:extLst>
              </a:tr>
              <a:tr h="301997">
                <a:tc rowSpan="2">
                  <a:txBody>
                    <a:bodyPr/>
                    <a:lstStyle/>
                    <a:p>
                      <a:pPr algn="l" fontAlgn="t"/>
                      <a:r>
                        <a:rPr lang="pl-PL" sz="1200" b="0" u="none" strike="noStrike">
                          <a:effectLst/>
                        </a:rPr>
                        <a:t>10. Odsetek </a:t>
                      </a:r>
                      <a:r>
                        <a:rPr lang="pl-PL" sz="1200" b="0" i="0" u="none" strike="noStrike">
                          <a:effectLst/>
                        </a:rPr>
                        <a:t>mieszkańców Polski</a:t>
                      </a:r>
                      <a:r>
                        <a:rPr lang="pl-PL" sz="1200" b="0" u="none" strike="noStrike">
                          <a:effectLst/>
                        </a:rPr>
                        <a:t>, którzy gdy tylko mogą, zamiast z samochodu, korzystają z komunikacji miejskiej </a:t>
                      </a:r>
                      <a:br>
                        <a:rPr lang="pl-PL" sz="1200" b="0" u="none" strike="noStrike">
                          <a:effectLst/>
                        </a:rPr>
                      </a:br>
                      <a:r>
                        <a:rPr lang="pl-PL" sz="1200" b="0" u="none" strike="noStrike">
                          <a:effectLst/>
                        </a:rPr>
                        <a:t>lub roweru</a:t>
                      </a:r>
                      <a:endParaRPr lang="pl-PL" sz="1200" b="0" i="0" u="none" strike="noStrike">
                        <a:solidFill>
                          <a:srgbClr val="000000"/>
                        </a:solidFill>
                        <a:effectLst/>
                        <a:latin typeface="Century Gothic" panose="020B0502020202020204" pitchFamily="34" charset="0"/>
                      </a:endParaRP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200" b="0" u="none" strike="noStrike" kern="1200">
                          <a:solidFill>
                            <a:schemeClr val="dk1"/>
                          </a:solidFill>
                          <a:effectLst/>
                          <a:latin typeface="+mn-lt"/>
                          <a:ea typeface="+mn-ea"/>
                          <a:cs typeface="+mn-cs"/>
                        </a:rPr>
                        <a:t>wzrost</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10A 15 +</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61%</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3873208"/>
                  </a:ext>
                </a:extLst>
              </a:tr>
              <a:tr h="301997">
                <a:tc vMerge="1">
                  <a:txBody>
                    <a:bodyPr/>
                    <a:lstStyle/>
                    <a:p>
                      <a:endParaRPr lang="pl-PL"/>
                    </a:p>
                  </a:txBody>
                  <a:tcPr/>
                </a:tc>
                <a:tc vMerge="1">
                  <a:txBody>
                    <a:bodyPr/>
                    <a:lstStyle/>
                    <a:p>
                      <a:endParaRPr lang="pl-PL"/>
                    </a:p>
                  </a:txBody>
                  <a:tcPr/>
                </a:tc>
                <a:tc>
                  <a:txBody>
                    <a:bodyPr/>
                    <a:lstStyle/>
                    <a:p>
                      <a:pPr algn="ctr" fontAlgn="ctr"/>
                      <a:r>
                        <a:rPr lang="pl-PL" sz="1200" u="none" strike="noStrike">
                          <a:effectLst/>
                        </a:rPr>
                        <a:t>10B 15-24</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57%</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3471177"/>
                  </a:ext>
                </a:extLst>
              </a:tr>
              <a:tr h="301997">
                <a:tc rowSpan="2">
                  <a:txBody>
                    <a:bodyPr/>
                    <a:lstStyle/>
                    <a:p>
                      <a:pPr algn="l" fontAlgn="t"/>
                      <a:r>
                        <a:rPr lang="pl-PL" sz="1200" b="0" u="none" strike="noStrike">
                          <a:effectLst/>
                        </a:rPr>
                        <a:t>11. Odsetek </a:t>
                      </a:r>
                      <a:r>
                        <a:rPr lang="pl-PL" sz="1200" b="0" i="0" u="none" strike="noStrike">
                          <a:effectLst/>
                        </a:rPr>
                        <a:t>mieszkańców Polski</a:t>
                      </a:r>
                      <a:r>
                        <a:rPr lang="pl-PL" sz="1200" b="0" u="none" strike="noStrike">
                          <a:effectLst/>
                        </a:rPr>
                        <a:t>, którzy nie oszczędzaj energii w domu</a:t>
                      </a:r>
                      <a:endParaRPr lang="pl-PL" sz="1200" b="0" i="0" u="none" strike="noStrike">
                        <a:solidFill>
                          <a:srgbClr val="000000"/>
                        </a:solidFill>
                        <a:effectLst/>
                        <a:latin typeface="Century Gothic" panose="020B0502020202020204" pitchFamily="34" charset="0"/>
                      </a:endParaRP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200" b="0" u="none" strike="noStrike" kern="1200">
                          <a:solidFill>
                            <a:schemeClr val="dk1"/>
                          </a:solidFill>
                          <a:effectLst/>
                          <a:latin typeface="+mn-lt"/>
                          <a:ea typeface="+mn-ea"/>
                          <a:cs typeface="+mn-cs"/>
                        </a:rPr>
                        <a:t>spadek</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200" u="none" strike="noStrike">
                          <a:effectLst/>
                        </a:rPr>
                        <a:t>11A 15 +</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4%</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8893317"/>
                  </a:ext>
                </a:extLst>
              </a:tr>
              <a:tr h="301997">
                <a:tc vMerge="1">
                  <a:txBody>
                    <a:bodyPr/>
                    <a:lstStyle/>
                    <a:p>
                      <a:endParaRPr lang="pl-PL"/>
                    </a:p>
                  </a:txBody>
                  <a:tcPr/>
                </a:tc>
                <a:tc vMerge="1">
                  <a:txBody>
                    <a:bodyPr/>
                    <a:lstStyle/>
                    <a:p>
                      <a:endParaRPr lang="pl-PL"/>
                    </a:p>
                  </a:txBody>
                  <a:tcPr/>
                </a:tc>
                <a:tc>
                  <a:txBody>
                    <a:bodyPr/>
                    <a:lstStyle/>
                    <a:p>
                      <a:pPr algn="ctr" fontAlgn="ctr"/>
                      <a:r>
                        <a:rPr lang="pl-PL" sz="1200" u="none" strike="noStrike">
                          <a:effectLst/>
                        </a:rPr>
                        <a:t>11B 15-24</a:t>
                      </a:r>
                      <a:endParaRPr lang="pl-PL" sz="12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200" u="none" strike="noStrike">
                          <a:effectLst/>
                        </a:rPr>
                        <a:t>12%</a:t>
                      </a:r>
                      <a:endParaRPr lang="pl-PL" sz="12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4919434"/>
                  </a:ext>
                </a:extLst>
              </a:tr>
            </a:tbl>
          </a:graphicData>
        </a:graphic>
      </p:graphicFrame>
      <p:sp>
        <p:nvSpPr>
          <p:cNvPr id="7" name="Symbol zastępczy tekstu 6">
            <a:extLst>
              <a:ext uri="{FF2B5EF4-FFF2-40B4-BE49-F238E27FC236}">
                <a16:creationId xmlns:a16="http://schemas.microsoft.com/office/drawing/2014/main" id="{1CE08801-7FB2-49CE-8B9F-4C791881F87F}"/>
              </a:ext>
            </a:extLst>
          </p:cNvPr>
          <p:cNvSpPr>
            <a:spLocks noGrp="1"/>
          </p:cNvSpPr>
          <p:nvPr>
            <p:ph type="body" sz="quarter" idx="10"/>
          </p:nvPr>
        </p:nvSpPr>
        <p:spPr/>
        <p:txBody>
          <a:bodyPr lIns="198000"/>
          <a:lstStyle/>
          <a:p>
            <a:r>
              <a:rPr lang="pl-PL" sz="1600">
                <a:latin typeface="+mn-lt"/>
              </a:rPr>
              <a:t>Wskaźniki (2/2)</a:t>
            </a:r>
          </a:p>
        </p:txBody>
      </p:sp>
      <p:sp>
        <p:nvSpPr>
          <p:cNvPr id="10" name="Symbol zastępczy tekstu 9">
            <a:extLst>
              <a:ext uri="{FF2B5EF4-FFF2-40B4-BE49-F238E27FC236}">
                <a16:creationId xmlns:a16="http://schemas.microsoft.com/office/drawing/2014/main" id="{B6E2E73A-37B8-4BB8-9B88-A3E6D9A6D956}"/>
              </a:ext>
            </a:extLst>
          </p:cNvPr>
          <p:cNvSpPr>
            <a:spLocks noGrp="1"/>
          </p:cNvSpPr>
          <p:nvPr>
            <p:ph type="body" sz="quarter" idx="14"/>
          </p:nvPr>
        </p:nvSpPr>
        <p:spPr/>
        <p:txBody>
          <a:bodyPr/>
          <a:lstStyle/>
          <a:p>
            <a:endParaRPr lang="pl-PL"/>
          </a:p>
        </p:txBody>
      </p:sp>
      <p:sp>
        <p:nvSpPr>
          <p:cNvPr id="16" name="Freeform 132">
            <a:extLst>
              <a:ext uri="{FF2B5EF4-FFF2-40B4-BE49-F238E27FC236}">
                <a16:creationId xmlns:a16="http://schemas.microsoft.com/office/drawing/2014/main" id="{0F7C6A54-2906-4663-9618-5826DD28CD92}"/>
              </a:ext>
            </a:extLst>
          </p:cNvPr>
          <p:cNvSpPr>
            <a:spLocks noEditPoints="1"/>
          </p:cNvSpPr>
          <p:nvPr/>
        </p:nvSpPr>
        <p:spPr bwMode="auto">
          <a:xfrm>
            <a:off x="336260" y="242434"/>
            <a:ext cx="259047" cy="259047"/>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pole tekstowe 10">
            <a:extLst>
              <a:ext uri="{FF2B5EF4-FFF2-40B4-BE49-F238E27FC236}">
                <a16:creationId xmlns:a16="http://schemas.microsoft.com/office/drawing/2014/main" id="{C22BD5FC-8D88-4B88-A30C-1F40116C843D}"/>
              </a:ext>
            </a:extLst>
          </p:cNvPr>
          <p:cNvSpPr txBox="1"/>
          <p:nvPr/>
        </p:nvSpPr>
        <p:spPr>
          <a:xfrm rot="16200000">
            <a:off x="-1183595" y="3168763"/>
            <a:ext cx="4572000" cy="261610"/>
          </a:xfrm>
          <a:prstGeom prst="rect">
            <a:avLst/>
          </a:prstGeom>
          <a:noFill/>
        </p:spPr>
        <p:txBody>
          <a:bodyPr wrap="square">
            <a:spAutoFit/>
          </a:bodyPr>
          <a:lstStyle/>
          <a:p>
            <a:pPr algn="ctr" fontAlgn="t"/>
            <a:r>
              <a:rPr lang="pl-PL" sz="1050" b="0" i="1" u="none" strike="noStrike">
                <a:solidFill>
                  <a:schemeClr val="bg1">
                    <a:lumMod val="75000"/>
                  </a:schemeClr>
                </a:solidFill>
                <a:effectLst/>
                <a:latin typeface="+mj-lt"/>
              </a:rPr>
              <a:t>- wskaźniki dodane w 2020 roku -</a:t>
            </a:r>
          </a:p>
        </p:txBody>
      </p:sp>
      <p:sp>
        <p:nvSpPr>
          <p:cNvPr id="8" name="Trójkąt równoramienny 7">
            <a:extLst>
              <a:ext uri="{FF2B5EF4-FFF2-40B4-BE49-F238E27FC236}">
                <a16:creationId xmlns:a16="http://schemas.microsoft.com/office/drawing/2014/main" id="{BEA76784-49AB-41CD-A9D9-7856054AD684}"/>
              </a:ext>
            </a:extLst>
          </p:cNvPr>
          <p:cNvSpPr/>
          <p:nvPr/>
        </p:nvSpPr>
        <p:spPr>
          <a:xfrm>
            <a:off x="5724939" y="2067341"/>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 name="Trójkąt równoramienny 8">
            <a:extLst>
              <a:ext uri="{FF2B5EF4-FFF2-40B4-BE49-F238E27FC236}">
                <a16:creationId xmlns:a16="http://schemas.microsoft.com/office/drawing/2014/main" id="{7DF2B6C8-DB93-4DA4-9F67-B35CFEE5E7AC}"/>
              </a:ext>
            </a:extLst>
          </p:cNvPr>
          <p:cNvSpPr/>
          <p:nvPr/>
        </p:nvSpPr>
        <p:spPr>
          <a:xfrm>
            <a:off x="5738191" y="3957236"/>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 name="Trójkąt równoramienny 11">
            <a:extLst>
              <a:ext uri="{FF2B5EF4-FFF2-40B4-BE49-F238E27FC236}">
                <a16:creationId xmlns:a16="http://schemas.microsoft.com/office/drawing/2014/main" id="{5D2EA7A0-46B5-45DF-BD82-D1AC4E31E904}"/>
              </a:ext>
            </a:extLst>
          </p:cNvPr>
          <p:cNvSpPr/>
          <p:nvPr/>
        </p:nvSpPr>
        <p:spPr>
          <a:xfrm>
            <a:off x="5731565" y="4586715"/>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 name="Trójkąt równoramienny 12">
            <a:extLst>
              <a:ext uri="{FF2B5EF4-FFF2-40B4-BE49-F238E27FC236}">
                <a16:creationId xmlns:a16="http://schemas.microsoft.com/office/drawing/2014/main" id="{3B4BBBD8-9057-40EA-8E46-6669E88923B0}"/>
              </a:ext>
            </a:extLst>
          </p:cNvPr>
          <p:cNvSpPr/>
          <p:nvPr/>
        </p:nvSpPr>
        <p:spPr>
          <a:xfrm>
            <a:off x="5731565" y="3369365"/>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 name="Trójkąt równoramienny 13">
            <a:extLst>
              <a:ext uri="{FF2B5EF4-FFF2-40B4-BE49-F238E27FC236}">
                <a16:creationId xmlns:a16="http://schemas.microsoft.com/office/drawing/2014/main" id="{A5914401-B40F-4D7A-AE86-2071D7D77930}"/>
              </a:ext>
            </a:extLst>
          </p:cNvPr>
          <p:cNvSpPr/>
          <p:nvPr/>
        </p:nvSpPr>
        <p:spPr>
          <a:xfrm flipV="1">
            <a:off x="5724939" y="2721450"/>
            <a:ext cx="145774" cy="11927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 name="Trójkąt równoramienny 14">
            <a:extLst>
              <a:ext uri="{FF2B5EF4-FFF2-40B4-BE49-F238E27FC236}">
                <a16:creationId xmlns:a16="http://schemas.microsoft.com/office/drawing/2014/main" id="{6988CC5F-427F-4069-B55F-65C68B971716}"/>
              </a:ext>
            </a:extLst>
          </p:cNvPr>
          <p:cNvSpPr/>
          <p:nvPr/>
        </p:nvSpPr>
        <p:spPr>
          <a:xfrm flipV="1">
            <a:off x="5731565" y="5190756"/>
            <a:ext cx="145774" cy="11927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Tree>
    <p:extLst>
      <p:ext uri="{BB962C8B-B14F-4D97-AF65-F5344CB8AC3E}">
        <p14:creationId xmlns:p14="http://schemas.microsoft.com/office/powerpoint/2010/main" val="97768867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ole tekstowe 1">
            <a:extLst>
              <a:ext uri="{FF2B5EF4-FFF2-40B4-BE49-F238E27FC236}">
                <a16:creationId xmlns:a16="http://schemas.microsoft.com/office/drawing/2014/main" id="{F47DDF02-0B14-43DA-84E0-DB06598D6056}"/>
              </a:ext>
            </a:extLst>
          </p:cNvPr>
          <p:cNvSpPr txBox="1"/>
          <p:nvPr/>
        </p:nvSpPr>
        <p:spPr>
          <a:xfrm>
            <a:off x="6134542" y="4023360"/>
            <a:ext cx="2592288" cy="923330"/>
          </a:xfrm>
          <a:prstGeom prst="rect">
            <a:avLst/>
          </a:prstGeom>
          <a:noFill/>
        </p:spPr>
        <p:txBody>
          <a:bodyPr wrap="square" rtlCol="0">
            <a:spAutoFit/>
          </a:bodyPr>
          <a:lstStyle/>
          <a:p>
            <a:pPr algn="r"/>
            <a:r>
              <a:rPr lang="pl-PL">
                <a:solidFill>
                  <a:schemeClr val="tx2"/>
                </a:solidFill>
                <a:latin typeface="Calibri" panose="020F0502020204030204" pitchFamily="34" charset="0"/>
                <a:cs typeface="Calibri" panose="020F0502020204030204" pitchFamily="34" charset="0"/>
              </a:rPr>
              <a:t>Autorki raportu:</a:t>
            </a:r>
          </a:p>
          <a:p>
            <a:pPr algn="r"/>
            <a:r>
              <a:rPr lang="pl-PL">
                <a:solidFill>
                  <a:schemeClr val="tx2"/>
                </a:solidFill>
                <a:latin typeface="Calibri" panose="020F0502020204030204" pitchFamily="34" charset="0"/>
                <a:cs typeface="Calibri" panose="020F0502020204030204" pitchFamily="34" charset="0"/>
              </a:rPr>
              <a:t>Katarzyna Kępka</a:t>
            </a:r>
          </a:p>
          <a:p>
            <a:pPr algn="r"/>
            <a:r>
              <a:rPr lang="pl-PL">
                <a:solidFill>
                  <a:schemeClr val="tx2"/>
                </a:solidFill>
                <a:latin typeface="Calibri" panose="020F0502020204030204" pitchFamily="34" charset="0"/>
                <a:cs typeface="Calibri" panose="020F0502020204030204" pitchFamily="34" charset="0"/>
              </a:rPr>
              <a:t>Julia Ziomek</a:t>
            </a:r>
            <a:endParaRPr lang="pl-PL" sz="2000">
              <a:solidFill>
                <a:schemeClr val="tx2"/>
              </a:solidFill>
              <a:latin typeface="Calibri" panose="020F0502020204030204" pitchFamily="34" charset="0"/>
              <a:cs typeface="Calibri" panose="020F0502020204030204" pitchFamily="34" charset="0"/>
            </a:endParaRPr>
          </a:p>
        </p:txBody>
      </p:sp>
      <p:sp>
        <p:nvSpPr>
          <p:cNvPr id="3" name="pole tekstowe 2">
            <a:extLst>
              <a:ext uri="{FF2B5EF4-FFF2-40B4-BE49-F238E27FC236}">
                <a16:creationId xmlns:a16="http://schemas.microsoft.com/office/drawing/2014/main" id="{E58B62D9-5D75-42D2-A6D1-6E8035F99E13}"/>
              </a:ext>
            </a:extLst>
          </p:cNvPr>
          <p:cNvSpPr txBox="1"/>
          <p:nvPr/>
        </p:nvSpPr>
        <p:spPr>
          <a:xfrm>
            <a:off x="467544" y="5661248"/>
            <a:ext cx="2808312" cy="716991"/>
          </a:xfrm>
          <a:prstGeom prst="rect">
            <a:avLst/>
          </a:prstGeom>
          <a:noFill/>
        </p:spPr>
        <p:txBody>
          <a:bodyPr wrap="square" rtlCol="0">
            <a:spAutoFit/>
          </a:bodyPr>
          <a:lstStyle/>
          <a:p>
            <a:pPr lvl="0" algn="just">
              <a:lnSpc>
                <a:spcPct val="115000"/>
              </a:lnSpc>
            </a:pPr>
            <a:r>
              <a:rPr lang="pl-PL" sz="1200">
                <a:effectLst/>
                <a:latin typeface="Calibri" panose="020F0502020204030204" pitchFamily="34" charset="0"/>
                <a:ea typeface="Arial" panose="020B0604020202020204" pitchFamily="34" charset="0"/>
                <a:cs typeface="Calibri" panose="020F0502020204030204" pitchFamily="34" charset="0"/>
              </a:rPr>
              <a:t>Opracowane dla Ministerstwa Klimatu</a:t>
            </a:r>
            <a:br>
              <a:rPr lang="pl-PL" sz="1200">
                <a:effectLst/>
                <a:latin typeface="Calibri" panose="020F0502020204030204" pitchFamily="34" charset="0"/>
                <a:ea typeface="Arial" panose="020B0604020202020204" pitchFamily="34" charset="0"/>
                <a:cs typeface="Calibri" panose="020F0502020204030204" pitchFamily="34" charset="0"/>
              </a:rPr>
            </a:br>
            <a:r>
              <a:rPr lang="pl-PL" sz="1200">
                <a:effectLst/>
                <a:latin typeface="Calibri" panose="020F0502020204030204" pitchFamily="34" charset="0"/>
                <a:ea typeface="Arial" panose="020B0604020202020204" pitchFamily="34" charset="0"/>
                <a:cs typeface="Calibri" panose="020F0502020204030204" pitchFamily="34" charset="0"/>
              </a:rPr>
              <a:t>i Środowiska przez </a:t>
            </a:r>
            <a:r>
              <a:rPr lang="pl-PL" sz="1200" spc="-10">
                <a:effectLst/>
                <a:latin typeface="Calibri" panose="020F0502020204030204" pitchFamily="34" charset="0"/>
                <a:ea typeface="Arial" panose="020B0604020202020204" pitchFamily="34" charset="0"/>
                <a:cs typeface="Calibri" panose="020F0502020204030204" pitchFamily="34" charset="0"/>
              </a:rPr>
              <a:t>PBS Sp. z o.o. i BR Spółka z o.o.</a:t>
            </a:r>
            <a:endParaRPr lang="pl-PL" sz="1200">
              <a:effectLst/>
              <a:latin typeface="Calibri" panose="020F0502020204030204" pitchFamily="34" charset="0"/>
              <a:ea typeface="Arial" panose="020B0604020202020204" pitchFamily="34" charset="0"/>
              <a:cs typeface="Calibri" panose="020F0502020204030204" pitchFamily="34" charset="0"/>
            </a:endParaRPr>
          </a:p>
        </p:txBody>
      </p:sp>
      <p:grpSp>
        <p:nvGrpSpPr>
          <p:cNvPr id="6" name="Grupa 5">
            <a:extLst>
              <a:ext uri="{FF2B5EF4-FFF2-40B4-BE49-F238E27FC236}">
                <a16:creationId xmlns:a16="http://schemas.microsoft.com/office/drawing/2014/main" id="{0C0CAA1C-B6EE-4141-AE71-2F194A088E58}"/>
              </a:ext>
            </a:extLst>
          </p:cNvPr>
          <p:cNvGrpSpPr>
            <a:grpSpLocks noChangeAspect="1"/>
          </p:cNvGrpSpPr>
          <p:nvPr/>
        </p:nvGrpSpPr>
        <p:grpSpPr>
          <a:xfrm>
            <a:off x="1118311" y="960946"/>
            <a:ext cx="592203" cy="720000"/>
            <a:chOff x="3635896" y="1196752"/>
            <a:chExt cx="1170966" cy="1423665"/>
          </a:xfrm>
          <a:solidFill>
            <a:srgbClr val="FFFFFF">
              <a:alpha val="10000"/>
            </a:srgbClr>
          </a:solidFill>
        </p:grpSpPr>
        <p:sp>
          <p:nvSpPr>
            <p:cNvPr id="7" name="Freeform 8">
              <a:extLst>
                <a:ext uri="{FF2B5EF4-FFF2-40B4-BE49-F238E27FC236}">
                  <a16:creationId xmlns:a16="http://schemas.microsoft.com/office/drawing/2014/main" id="{D5CD8FCD-EDD8-44C6-8F40-2F168D20B5D0}"/>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pic>
          <p:nvPicPr>
            <p:cNvPr id="8" name="Grafika 7" descr="Drzewo liściaste">
              <a:extLst>
                <a:ext uri="{FF2B5EF4-FFF2-40B4-BE49-F238E27FC236}">
                  <a16:creationId xmlns:a16="http://schemas.microsoft.com/office/drawing/2014/main" id="{1C6FF544-4E7A-4BD5-8221-42988703B28B}"/>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sp>
        <p:nvSpPr>
          <p:cNvPr id="10" name="Freeform 24">
            <a:extLst>
              <a:ext uri="{FF2B5EF4-FFF2-40B4-BE49-F238E27FC236}">
                <a16:creationId xmlns:a16="http://schemas.microsoft.com/office/drawing/2014/main" id="{B0C6CF59-384F-4CAB-853D-6D747E2DA2C7}"/>
              </a:ext>
            </a:extLst>
          </p:cNvPr>
          <p:cNvSpPr>
            <a:spLocks noChangeAspect="1"/>
          </p:cNvSpPr>
          <p:nvPr/>
        </p:nvSpPr>
        <p:spPr bwMode="auto">
          <a:xfrm>
            <a:off x="1070033" y="120551"/>
            <a:ext cx="688761" cy="720000"/>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alpha val="1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pic>
        <p:nvPicPr>
          <p:cNvPr id="12" name="Grafika 11" descr="Wietrznie">
            <a:extLst>
              <a:ext uri="{FF2B5EF4-FFF2-40B4-BE49-F238E27FC236}">
                <a16:creationId xmlns:a16="http://schemas.microsoft.com/office/drawing/2014/main" id="{2D2DE2CB-9F53-4CB9-817E-779B2CDC3E12}"/>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4181" y="1801341"/>
            <a:ext cx="720000" cy="720000"/>
          </a:xfrm>
          <a:prstGeom prst="rect">
            <a:avLst/>
          </a:prstGeom>
        </p:spPr>
      </p:pic>
      <p:grpSp>
        <p:nvGrpSpPr>
          <p:cNvPr id="13" name="Grupa 12">
            <a:extLst>
              <a:ext uri="{FF2B5EF4-FFF2-40B4-BE49-F238E27FC236}">
                <a16:creationId xmlns:a16="http://schemas.microsoft.com/office/drawing/2014/main" id="{D701D622-77FB-4365-B809-CEF6ABE32F81}"/>
              </a:ext>
            </a:extLst>
          </p:cNvPr>
          <p:cNvGrpSpPr>
            <a:grpSpLocks noChangeAspect="1"/>
          </p:cNvGrpSpPr>
          <p:nvPr/>
        </p:nvGrpSpPr>
        <p:grpSpPr>
          <a:xfrm>
            <a:off x="1177036" y="2641736"/>
            <a:ext cx="535159" cy="720000"/>
            <a:chOff x="6345238" y="3527426"/>
            <a:chExt cx="482601" cy="649288"/>
          </a:xfrm>
          <a:solidFill>
            <a:schemeClr val="bg1">
              <a:alpha val="10000"/>
            </a:schemeClr>
          </a:solidFill>
        </p:grpSpPr>
        <p:sp>
          <p:nvSpPr>
            <p:cNvPr id="14" name="Freeform 20">
              <a:extLst>
                <a:ext uri="{FF2B5EF4-FFF2-40B4-BE49-F238E27FC236}">
                  <a16:creationId xmlns:a16="http://schemas.microsoft.com/office/drawing/2014/main" id="{0460AF1C-4BEA-42AE-8806-A9322367B27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5" name="Freeform 21">
              <a:extLst>
                <a:ext uri="{FF2B5EF4-FFF2-40B4-BE49-F238E27FC236}">
                  <a16:creationId xmlns:a16="http://schemas.microsoft.com/office/drawing/2014/main" id="{9A363482-D2E6-4377-A0EF-03A465061FCF}"/>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6" name="Freeform 22">
              <a:extLst>
                <a:ext uri="{FF2B5EF4-FFF2-40B4-BE49-F238E27FC236}">
                  <a16:creationId xmlns:a16="http://schemas.microsoft.com/office/drawing/2014/main" id="{3C18E8FE-5800-46C5-ADBD-391B3C3534A7}"/>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7" name="Freeform 55">
              <a:extLst>
                <a:ext uri="{FF2B5EF4-FFF2-40B4-BE49-F238E27FC236}">
                  <a16:creationId xmlns:a16="http://schemas.microsoft.com/office/drawing/2014/main" id="{790ACA93-0862-4747-8E46-1AA37BC0FCA7}"/>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grpSp>
        <p:nvGrpSpPr>
          <p:cNvPr id="18" name="Grupa 17">
            <a:extLst>
              <a:ext uri="{FF2B5EF4-FFF2-40B4-BE49-F238E27FC236}">
                <a16:creationId xmlns:a16="http://schemas.microsoft.com/office/drawing/2014/main" id="{E2E66454-A2DD-461D-8168-107A5F9C3A9A}"/>
              </a:ext>
            </a:extLst>
          </p:cNvPr>
          <p:cNvGrpSpPr>
            <a:grpSpLocks noChangeAspect="1"/>
          </p:cNvGrpSpPr>
          <p:nvPr/>
        </p:nvGrpSpPr>
        <p:grpSpPr>
          <a:xfrm>
            <a:off x="1051334" y="3552405"/>
            <a:ext cx="720003" cy="719993"/>
            <a:chOff x="4679950" y="1557338"/>
            <a:chExt cx="693738" cy="693737"/>
          </a:xfrm>
          <a:solidFill>
            <a:schemeClr val="bg1">
              <a:alpha val="10000"/>
            </a:schemeClr>
          </a:solidFill>
        </p:grpSpPr>
        <p:sp>
          <p:nvSpPr>
            <p:cNvPr id="19" name="Freeform 33">
              <a:extLst>
                <a:ext uri="{FF2B5EF4-FFF2-40B4-BE49-F238E27FC236}">
                  <a16:creationId xmlns:a16="http://schemas.microsoft.com/office/drawing/2014/main" id="{9C6D236E-4393-4DD0-B37B-99AF47D22B89}"/>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0" name="Freeform 34">
              <a:extLst>
                <a:ext uri="{FF2B5EF4-FFF2-40B4-BE49-F238E27FC236}">
                  <a16:creationId xmlns:a16="http://schemas.microsoft.com/office/drawing/2014/main" id="{D742CA2A-E72C-4F82-940C-81A597A323FE}"/>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1" name="Freeform 35">
              <a:extLst>
                <a:ext uri="{FF2B5EF4-FFF2-40B4-BE49-F238E27FC236}">
                  <a16:creationId xmlns:a16="http://schemas.microsoft.com/office/drawing/2014/main" id="{C4261C35-099A-4EF8-8BEE-E5693C9DE8FB}"/>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2" name="Freeform 36">
              <a:extLst>
                <a:ext uri="{FF2B5EF4-FFF2-40B4-BE49-F238E27FC236}">
                  <a16:creationId xmlns:a16="http://schemas.microsoft.com/office/drawing/2014/main" id="{CF74152F-1246-45F0-B681-B8B69260560A}"/>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3" name="Freeform 37">
              <a:extLst>
                <a:ext uri="{FF2B5EF4-FFF2-40B4-BE49-F238E27FC236}">
                  <a16:creationId xmlns:a16="http://schemas.microsoft.com/office/drawing/2014/main" id="{C83F7464-C01C-4FB1-9677-3951B189AC94}"/>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4" name="Freeform 38">
              <a:extLst>
                <a:ext uri="{FF2B5EF4-FFF2-40B4-BE49-F238E27FC236}">
                  <a16:creationId xmlns:a16="http://schemas.microsoft.com/office/drawing/2014/main" id="{CAAAFC2A-E67E-4639-8B47-BB105E9B6938}"/>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5" name="Freeform 39">
              <a:extLst>
                <a:ext uri="{FF2B5EF4-FFF2-40B4-BE49-F238E27FC236}">
                  <a16:creationId xmlns:a16="http://schemas.microsoft.com/office/drawing/2014/main" id="{57AF52F7-D167-4725-AFB3-79A166701099}"/>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6" name="Freeform 40">
              <a:extLst>
                <a:ext uri="{FF2B5EF4-FFF2-40B4-BE49-F238E27FC236}">
                  <a16:creationId xmlns:a16="http://schemas.microsoft.com/office/drawing/2014/main" id="{1D10FDC7-6FF2-463C-AD10-0A80A5954A28}"/>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7" name="Freeform 41">
              <a:extLst>
                <a:ext uri="{FF2B5EF4-FFF2-40B4-BE49-F238E27FC236}">
                  <a16:creationId xmlns:a16="http://schemas.microsoft.com/office/drawing/2014/main" id="{10513493-2264-48C6-9A99-3B87E97D8941}"/>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8" name="Freeform 42">
              <a:extLst>
                <a:ext uri="{FF2B5EF4-FFF2-40B4-BE49-F238E27FC236}">
                  <a16:creationId xmlns:a16="http://schemas.microsoft.com/office/drawing/2014/main" id="{B9D5B12E-FC56-477F-88E5-8596CA169763}"/>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9" name="Freeform 43">
              <a:extLst>
                <a:ext uri="{FF2B5EF4-FFF2-40B4-BE49-F238E27FC236}">
                  <a16:creationId xmlns:a16="http://schemas.microsoft.com/office/drawing/2014/main" id="{71E17E84-9474-47C0-8073-B94245614F92}"/>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0" name="Freeform 44">
              <a:extLst>
                <a:ext uri="{FF2B5EF4-FFF2-40B4-BE49-F238E27FC236}">
                  <a16:creationId xmlns:a16="http://schemas.microsoft.com/office/drawing/2014/main" id="{D73CD7D3-3020-4811-910E-ED652F092422}"/>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1" name="Freeform 45">
              <a:extLst>
                <a:ext uri="{FF2B5EF4-FFF2-40B4-BE49-F238E27FC236}">
                  <a16:creationId xmlns:a16="http://schemas.microsoft.com/office/drawing/2014/main" id="{322D035B-AE90-4F73-8CED-A3DA94ECDD6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2" name="Freeform 46">
              <a:extLst>
                <a:ext uri="{FF2B5EF4-FFF2-40B4-BE49-F238E27FC236}">
                  <a16:creationId xmlns:a16="http://schemas.microsoft.com/office/drawing/2014/main" id="{999A8DBA-1C3B-47D8-8CE1-9CD494530323}"/>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3" name="Freeform 47">
              <a:extLst>
                <a:ext uri="{FF2B5EF4-FFF2-40B4-BE49-F238E27FC236}">
                  <a16:creationId xmlns:a16="http://schemas.microsoft.com/office/drawing/2014/main" id="{6A00119F-BC9E-4BD7-A288-C7EB59C2B728}"/>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4" name="Freeform 48">
              <a:extLst>
                <a:ext uri="{FF2B5EF4-FFF2-40B4-BE49-F238E27FC236}">
                  <a16:creationId xmlns:a16="http://schemas.microsoft.com/office/drawing/2014/main" id="{416CC654-89B1-459F-ADAC-C307504BB633}"/>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5" name="Freeform 49">
              <a:extLst>
                <a:ext uri="{FF2B5EF4-FFF2-40B4-BE49-F238E27FC236}">
                  <a16:creationId xmlns:a16="http://schemas.microsoft.com/office/drawing/2014/main" id="{E6D1407E-DC6E-47DF-83E6-2746EA0100E4}"/>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grpSp>
        <p:nvGrpSpPr>
          <p:cNvPr id="36" name="Grafika 6" descr="Otwarta dłoń z rośliną">
            <a:extLst>
              <a:ext uri="{FF2B5EF4-FFF2-40B4-BE49-F238E27FC236}">
                <a16:creationId xmlns:a16="http://schemas.microsoft.com/office/drawing/2014/main" id="{29211D7F-BCA1-420E-BED2-B393BDE842AA}"/>
              </a:ext>
            </a:extLst>
          </p:cNvPr>
          <p:cNvGrpSpPr>
            <a:grpSpLocks noChangeAspect="1"/>
          </p:cNvGrpSpPr>
          <p:nvPr/>
        </p:nvGrpSpPr>
        <p:grpSpPr>
          <a:xfrm>
            <a:off x="1084414" y="4435238"/>
            <a:ext cx="660000" cy="494778"/>
            <a:chOff x="4283229" y="3212615"/>
            <a:chExt cx="577540" cy="432962"/>
          </a:xfrm>
          <a:solidFill>
            <a:schemeClr val="bg1">
              <a:alpha val="10000"/>
            </a:schemeClr>
          </a:solidFill>
        </p:grpSpPr>
        <p:sp>
          <p:nvSpPr>
            <p:cNvPr id="37" name="Dowolny kształt: kształt 36">
              <a:extLst>
                <a:ext uri="{FF2B5EF4-FFF2-40B4-BE49-F238E27FC236}">
                  <a16:creationId xmlns:a16="http://schemas.microsoft.com/office/drawing/2014/main" id="{2E2B97E6-0FE7-495B-8A96-7DC2C2BC6FF3}"/>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8" name="Dowolny kształt: kształt 37">
              <a:extLst>
                <a:ext uri="{FF2B5EF4-FFF2-40B4-BE49-F238E27FC236}">
                  <a16:creationId xmlns:a16="http://schemas.microsoft.com/office/drawing/2014/main" id="{E7E87B70-3B0E-49A3-AC14-957BECCBF988}"/>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Tree>
    <p:extLst>
      <p:ext uri="{BB962C8B-B14F-4D97-AF65-F5344CB8AC3E}">
        <p14:creationId xmlns:p14="http://schemas.microsoft.com/office/powerpoint/2010/main" val="30308405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193757" y="4005064"/>
            <a:ext cx="4756485" cy="368300"/>
          </a:xfrm>
        </p:spPr>
        <p:txBody>
          <a:bodyPr/>
          <a:lstStyle/>
          <a:p>
            <a:r>
              <a:rPr lang="pl-PL" sz="1600" b="1">
                <a:latin typeface="Calibri" panose="020F0502020204030204" pitchFamily="34" charset="0"/>
                <a:cs typeface="Calibri" panose="020F0502020204030204" pitchFamily="34" charset="0"/>
              </a:rPr>
              <a:t>PODSUMOWANIE I GŁÓWNE WNIOSKI</a:t>
            </a:r>
          </a:p>
        </p:txBody>
      </p:sp>
      <p:grpSp>
        <p:nvGrpSpPr>
          <p:cNvPr id="3" name="Grupa 2">
            <a:extLst>
              <a:ext uri="{FF2B5EF4-FFF2-40B4-BE49-F238E27FC236}">
                <a16:creationId xmlns:a16="http://schemas.microsoft.com/office/drawing/2014/main" id="{49EA6F29-904C-4B71-AC07-DC0B6230BC41}"/>
              </a:ext>
            </a:extLst>
          </p:cNvPr>
          <p:cNvGrpSpPr/>
          <p:nvPr/>
        </p:nvGrpSpPr>
        <p:grpSpPr>
          <a:xfrm>
            <a:off x="4403926" y="3200350"/>
            <a:ext cx="336145" cy="457300"/>
            <a:chOff x="7240588" y="2684463"/>
            <a:chExt cx="449263" cy="611188"/>
          </a:xfrm>
        </p:grpSpPr>
        <p:sp>
          <p:nvSpPr>
            <p:cNvPr id="4" name="Freeform 7">
              <a:extLst>
                <a:ext uri="{FF2B5EF4-FFF2-40B4-BE49-F238E27FC236}">
                  <a16:creationId xmlns:a16="http://schemas.microsoft.com/office/drawing/2014/main" id="{F25154EC-D2BD-496C-90A8-60DDE80EB91E}"/>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Freeform 8">
              <a:extLst>
                <a:ext uri="{FF2B5EF4-FFF2-40B4-BE49-F238E27FC236}">
                  <a16:creationId xmlns:a16="http://schemas.microsoft.com/office/drawing/2014/main" id="{E571DB02-8478-4DBA-8A94-FDE198F435B1}"/>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Rectangle 37">
              <a:extLst>
                <a:ext uri="{FF2B5EF4-FFF2-40B4-BE49-F238E27FC236}">
                  <a16:creationId xmlns:a16="http://schemas.microsoft.com/office/drawing/2014/main" id="{77E0C833-62EB-49C3-B157-8D4E71B40228}"/>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 name="Grupa 6">
            <a:extLst>
              <a:ext uri="{FF2B5EF4-FFF2-40B4-BE49-F238E27FC236}">
                <a16:creationId xmlns:a16="http://schemas.microsoft.com/office/drawing/2014/main" id="{ADEDEECE-8581-43CD-8E37-38CDEBE75EFB}"/>
              </a:ext>
            </a:extLst>
          </p:cNvPr>
          <p:cNvGrpSpPr/>
          <p:nvPr/>
        </p:nvGrpSpPr>
        <p:grpSpPr>
          <a:xfrm>
            <a:off x="5191945" y="3196633"/>
            <a:ext cx="336145" cy="457300"/>
            <a:chOff x="7240588" y="2684463"/>
            <a:chExt cx="449263" cy="611188"/>
          </a:xfrm>
          <a:solidFill>
            <a:schemeClr val="tx1">
              <a:lumMod val="40000"/>
              <a:lumOff val="60000"/>
            </a:schemeClr>
          </a:solidFill>
        </p:grpSpPr>
        <p:sp>
          <p:nvSpPr>
            <p:cNvPr id="8" name="Freeform 7">
              <a:extLst>
                <a:ext uri="{FF2B5EF4-FFF2-40B4-BE49-F238E27FC236}">
                  <a16:creationId xmlns:a16="http://schemas.microsoft.com/office/drawing/2014/main" id="{FB5B80EF-76CA-4026-A535-265B42F87707}"/>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 name="Freeform 8">
              <a:extLst>
                <a:ext uri="{FF2B5EF4-FFF2-40B4-BE49-F238E27FC236}">
                  <a16:creationId xmlns:a16="http://schemas.microsoft.com/office/drawing/2014/main" id="{9A0F3E31-D42D-461A-8FD9-9971F2FC2CEB}"/>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 name="Rectangle 37">
              <a:extLst>
                <a:ext uri="{FF2B5EF4-FFF2-40B4-BE49-F238E27FC236}">
                  <a16:creationId xmlns:a16="http://schemas.microsoft.com/office/drawing/2014/main" id="{4740FE8E-B96E-4F91-83EF-6CF9632A279F}"/>
                </a:ext>
              </a:extLst>
            </p:cNvPr>
            <p:cNvSpPr>
              <a:spLocks noChangeArrowheads="1"/>
            </p:cNvSpPr>
            <p:nvPr/>
          </p:nvSpPr>
          <p:spPr bwMode="auto">
            <a:xfrm>
              <a:off x="7264400" y="3221038"/>
              <a:ext cx="74613"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1" name="Grupa 10">
            <a:extLst>
              <a:ext uri="{FF2B5EF4-FFF2-40B4-BE49-F238E27FC236}">
                <a16:creationId xmlns:a16="http://schemas.microsoft.com/office/drawing/2014/main" id="{37762FF4-8D29-4ED1-9290-655C0349B825}"/>
              </a:ext>
            </a:extLst>
          </p:cNvPr>
          <p:cNvGrpSpPr/>
          <p:nvPr/>
        </p:nvGrpSpPr>
        <p:grpSpPr>
          <a:xfrm>
            <a:off x="5979964" y="3205664"/>
            <a:ext cx="336145" cy="457300"/>
            <a:chOff x="7240588" y="2684463"/>
            <a:chExt cx="449263" cy="611188"/>
          </a:xfrm>
          <a:solidFill>
            <a:schemeClr val="bg1">
              <a:lumMod val="95000"/>
            </a:schemeClr>
          </a:solidFill>
        </p:grpSpPr>
        <p:sp>
          <p:nvSpPr>
            <p:cNvPr id="12" name="Freeform 7">
              <a:extLst>
                <a:ext uri="{FF2B5EF4-FFF2-40B4-BE49-F238E27FC236}">
                  <a16:creationId xmlns:a16="http://schemas.microsoft.com/office/drawing/2014/main" id="{E283FB0A-314A-4574-9044-3997C40155F2}"/>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 name="Freeform 8">
              <a:extLst>
                <a:ext uri="{FF2B5EF4-FFF2-40B4-BE49-F238E27FC236}">
                  <a16:creationId xmlns:a16="http://schemas.microsoft.com/office/drawing/2014/main" id="{09AED55A-0643-469D-97FB-7E3CAB46812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Rectangle 37">
              <a:extLst>
                <a:ext uri="{FF2B5EF4-FFF2-40B4-BE49-F238E27FC236}">
                  <a16:creationId xmlns:a16="http://schemas.microsoft.com/office/drawing/2014/main" id="{9B609BAA-243D-4219-BF63-E6C42EB4F215}"/>
                </a:ext>
              </a:extLst>
            </p:cNvPr>
            <p:cNvSpPr>
              <a:spLocks noChangeArrowheads="1"/>
            </p:cNvSpPr>
            <p:nvPr/>
          </p:nvSpPr>
          <p:spPr bwMode="auto">
            <a:xfrm>
              <a:off x="7264400" y="3221038"/>
              <a:ext cx="74613"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5" name="Grupa 14">
            <a:extLst>
              <a:ext uri="{FF2B5EF4-FFF2-40B4-BE49-F238E27FC236}">
                <a16:creationId xmlns:a16="http://schemas.microsoft.com/office/drawing/2014/main" id="{CF37E1AC-268A-40B5-BDB7-F640262221C7}"/>
              </a:ext>
            </a:extLst>
          </p:cNvPr>
          <p:cNvGrpSpPr/>
          <p:nvPr/>
        </p:nvGrpSpPr>
        <p:grpSpPr>
          <a:xfrm>
            <a:off x="3592744" y="3214695"/>
            <a:ext cx="336145" cy="457300"/>
            <a:chOff x="7240588" y="2684463"/>
            <a:chExt cx="449263" cy="611188"/>
          </a:xfrm>
          <a:solidFill>
            <a:schemeClr val="tx1">
              <a:lumMod val="40000"/>
              <a:lumOff val="60000"/>
            </a:schemeClr>
          </a:solidFill>
        </p:grpSpPr>
        <p:sp>
          <p:nvSpPr>
            <p:cNvPr id="16" name="Freeform 7">
              <a:extLst>
                <a:ext uri="{FF2B5EF4-FFF2-40B4-BE49-F238E27FC236}">
                  <a16:creationId xmlns:a16="http://schemas.microsoft.com/office/drawing/2014/main" id="{54AFB186-DA64-434C-A8BF-15496DCC89EE}"/>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8">
              <a:extLst>
                <a:ext uri="{FF2B5EF4-FFF2-40B4-BE49-F238E27FC236}">
                  <a16:creationId xmlns:a16="http://schemas.microsoft.com/office/drawing/2014/main" id="{3BAB66F0-778C-43F7-BF93-C54316F995D3}"/>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Rectangle 37">
              <a:extLst>
                <a:ext uri="{FF2B5EF4-FFF2-40B4-BE49-F238E27FC236}">
                  <a16:creationId xmlns:a16="http://schemas.microsoft.com/office/drawing/2014/main" id="{387A6045-25E1-4C51-86BA-2F2707407A3A}"/>
                </a:ext>
              </a:extLst>
            </p:cNvPr>
            <p:cNvSpPr>
              <a:spLocks noChangeArrowheads="1"/>
            </p:cNvSpPr>
            <p:nvPr/>
          </p:nvSpPr>
          <p:spPr bwMode="auto">
            <a:xfrm>
              <a:off x="7264400" y="3221038"/>
              <a:ext cx="74613"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9" name="Grupa 18">
            <a:extLst>
              <a:ext uri="{FF2B5EF4-FFF2-40B4-BE49-F238E27FC236}">
                <a16:creationId xmlns:a16="http://schemas.microsoft.com/office/drawing/2014/main" id="{90F0143F-8DB0-4BDF-8200-73BA4760FE55}"/>
              </a:ext>
            </a:extLst>
          </p:cNvPr>
          <p:cNvGrpSpPr/>
          <p:nvPr/>
        </p:nvGrpSpPr>
        <p:grpSpPr>
          <a:xfrm>
            <a:off x="2808968" y="3200350"/>
            <a:ext cx="336145" cy="457300"/>
            <a:chOff x="7240588" y="2684463"/>
            <a:chExt cx="449263" cy="611188"/>
          </a:xfrm>
          <a:solidFill>
            <a:schemeClr val="bg1">
              <a:lumMod val="95000"/>
            </a:schemeClr>
          </a:solidFill>
        </p:grpSpPr>
        <p:sp>
          <p:nvSpPr>
            <p:cNvPr id="20" name="Freeform 7">
              <a:extLst>
                <a:ext uri="{FF2B5EF4-FFF2-40B4-BE49-F238E27FC236}">
                  <a16:creationId xmlns:a16="http://schemas.microsoft.com/office/drawing/2014/main" id="{9980A634-D9B1-4E6A-9632-CAE5B1FCCA25}"/>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8">
              <a:extLst>
                <a:ext uri="{FF2B5EF4-FFF2-40B4-BE49-F238E27FC236}">
                  <a16:creationId xmlns:a16="http://schemas.microsoft.com/office/drawing/2014/main" id="{8F0DA90F-AAF5-4C02-B2E3-51E115370CB0}"/>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Rectangle 37">
              <a:extLst>
                <a:ext uri="{FF2B5EF4-FFF2-40B4-BE49-F238E27FC236}">
                  <a16:creationId xmlns:a16="http://schemas.microsoft.com/office/drawing/2014/main" id="{43D254CA-AC33-4A20-9AF2-B54369E39EAB}"/>
                </a:ext>
              </a:extLst>
            </p:cNvPr>
            <p:cNvSpPr>
              <a:spLocks noChangeArrowheads="1"/>
            </p:cNvSpPr>
            <p:nvPr/>
          </p:nvSpPr>
          <p:spPr bwMode="auto">
            <a:xfrm>
              <a:off x="7264400" y="3221038"/>
              <a:ext cx="74613"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68170723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buNone/>
            </a:pPr>
            <a:r>
              <a:rPr lang="pl-PL" sz="1600" b="1">
                <a:solidFill>
                  <a:srgbClr val="A0CC1E"/>
                </a:solidFill>
              </a:rPr>
              <a:t>Blok I:</a:t>
            </a:r>
            <a:r>
              <a:rPr lang="pl-PL" sz="1600"/>
              <a:t> </a:t>
            </a:r>
            <a:r>
              <a:rPr lang="pl-PL" sz="1600" b="1"/>
              <a:t>Największe wyzwania dla Polski a problemy środowiska naturalnego </a:t>
            </a:r>
          </a:p>
        </p:txBody>
      </p:sp>
      <p:sp>
        <p:nvSpPr>
          <p:cNvPr id="21" name="Symbol zastępczy tekstu 20">
            <a:extLst>
              <a:ext uri="{FF2B5EF4-FFF2-40B4-BE49-F238E27FC236}">
                <a16:creationId xmlns:a16="http://schemas.microsoft.com/office/drawing/2014/main" id="{A891FE7A-7EC4-4F02-8AC7-FB39384211E0}"/>
              </a:ext>
            </a:extLst>
          </p:cNvPr>
          <p:cNvSpPr>
            <a:spLocks noGrp="1"/>
          </p:cNvSpPr>
          <p:nvPr>
            <p:ph type="body" sz="quarter" idx="11"/>
          </p:nvPr>
        </p:nvSpPr>
        <p:spPr>
          <a:xfrm>
            <a:off x="1043608" y="1334445"/>
            <a:ext cx="4103687" cy="3816200"/>
          </a:xfrm>
        </p:spPr>
        <p:txBody>
          <a:bodyPr/>
          <a:lstStyle/>
          <a:p>
            <a:pPr marL="0" indent="0" algn="l">
              <a:buNone/>
            </a:pPr>
            <a:r>
              <a:rPr lang="pl-PL" sz="1400"/>
              <a:t>Respondenci poproszeni o wskazanie trzech dziedzin, w których nasz kraj ma najwięcej problemów do rozwiązania, głównie podawali </a:t>
            </a:r>
            <a:r>
              <a:rPr lang="pl-PL" sz="1400" b="1"/>
              <a:t>ochronę środowiska</a:t>
            </a:r>
            <a:r>
              <a:rPr lang="pl-PL" sz="1400"/>
              <a:t> – tak wybrała ponad połowa mieszkańców Polski. </a:t>
            </a:r>
            <a:br>
              <a:rPr lang="pl-PL" sz="1400"/>
            </a:br>
            <a:r>
              <a:rPr lang="pl-PL" sz="1400"/>
              <a:t>Na drugim miejscu znalazła się </a:t>
            </a:r>
            <a:r>
              <a:rPr lang="pl-PL" sz="1400" b="1"/>
              <a:t>ochrona zdrowia </a:t>
            </a:r>
            <a:r>
              <a:rPr lang="pl-PL" sz="1400"/>
              <a:t>(48%), a jedna piąta badanych wybrała </a:t>
            </a:r>
            <a:r>
              <a:rPr lang="pl-PL" sz="1400" b="1"/>
              <a:t>gospodarkę</a:t>
            </a:r>
            <a:r>
              <a:rPr lang="pl-PL" sz="1400"/>
              <a:t> – rozwój ekonomiczny. </a:t>
            </a:r>
          </a:p>
          <a:p>
            <a:pPr marL="0" indent="0" algn="l">
              <a:buNone/>
            </a:pPr>
            <a:endParaRPr lang="pl-PL" sz="1400"/>
          </a:p>
          <a:p>
            <a:pPr marL="0" indent="0" algn="l">
              <a:buNone/>
            </a:pPr>
            <a:r>
              <a:rPr lang="pl-PL" sz="1400"/>
              <a:t>W tym roku w związku z wystąpieniem pandemii COVID-19, część respondentów uznała, że problemem, z którym nie radzi sobie nasz kraj jest </a:t>
            </a:r>
            <a:r>
              <a:rPr lang="pl-PL" sz="1400" b="1"/>
              <a:t>koronawirus</a:t>
            </a:r>
            <a:r>
              <a:rPr lang="pl-PL" sz="1400"/>
              <a:t>.</a:t>
            </a:r>
          </a:p>
          <a:p>
            <a:pPr marL="0" indent="0" algn="l">
              <a:buNone/>
            </a:pPr>
            <a:endParaRPr lang="pl-PL" sz="1400"/>
          </a:p>
          <a:p>
            <a:pPr marL="0" indent="0" algn="l">
              <a:buNone/>
            </a:pPr>
            <a:r>
              <a:rPr lang="pl-PL" sz="1400"/>
              <a:t>W przypadku problemów środowiska naturalnego największym problemem jest </a:t>
            </a:r>
            <a:r>
              <a:rPr lang="pl-PL" sz="1400" b="1"/>
              <a:t>zanieczyszczenie powietrza</a:t>
            </a:r>
            <a:r>
              <a:rPr lang="pl-PL" sz="1400"/>
              <a:t>, problem śmieci i zanieczyszczenie wód, problemy z wodą.</a:t>
            </a:r>
          </a:p>
          <a:p>
            <a:pPr algn="l"/>
            <a:endParaRPr lang="pl-PL"/>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
        <p:nvSpPr>
          <p:cNvPr id="16" name="Freeform 24">
            <a:extLst>
              <a:ext uri="{FF2B5EF4-FFF2-40B4-BE49-F238E27FC236}">
                <a16:creationId xmlns:a16="http://schemas.microsoft.com/office/drawing/2014/main" id="{40A46348-B7C3-4576-808A-4B1BDCF7542A}"/>
              </a:ext>
            </a:extLst>
          </p:cNvPr>
          <p:cNvSpPr>
            <a:spLocks noChangeAspect="1"/>
          </p:cNvSpPr>
          <p:nvPr/>
        </p:nvSpPr>
        <p:spPr bwMode="auto">
          <a:xfrm>
            <a:off x="5618113" y="2565125"/>
            <a:ext cx="2755045" cy="2880000"/>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Tree>
    <p:extLst>
      <p:ext uri="{BB962C8B-B14F-4D97-AF65-F5344CB8AC3E}">
        <p14:creationId xmlns:p14="http://schemas.microsoft.com/office/powerpoint/2010/main" val="81951210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buNone/>
            </a:pPr>
            <a:r>
              <a:rPr lang="pl-PL" sz="1600" b="1">
                <a:solidFill>
                  <a:srgbClr val="48AA48"/>
                </a:solidFill>
              </a:rPr>
              <a:t>Blok II:</a:t>
            </a:r>
            <a:r>
              <a:rPr lang="pl-PL" sz="1600">
                <a:solidFill>
                  <a:srgbClr val="48AA48"/>
                </a:solidFill>
              </a:rPr>
              <a:t> </a:t>
            </a:r>
            <a:r>
              <a:rPr lang="pl-PL" sz="1600" b="1"/>
              <a:t>Środowisko naturalne i jego ochrona </a:t>
            </a:r>
          </a:p>
        </p:txBody>
      </p:sp>
      <p:sp>
        <p:nvSpPr>
          <p:cNvPr id="21" name="Symbol zastępczy tekstu 20">
            <a:extLst>
              <a:ext uri="{FF2B5EF4-FFF2-40B4-BE49-F238E27FC236}">
                <a16:creationId xmlns:a16="http://schemas.microsoft.com/office/drawing/2014/main" id="{A891FE7A-7EC4-4F02-8AC7-FB39384211E0}"/>
              </a:ext>
            </a:extLst>
          </p:cNvPr>
          <p:cNvSpPr>
            <a:spLocks noGrp="1"/>
          </p:cNvSpPr>
          <p:nvPr>
            <p:ph type="body" sz="quarter" idx="11"/>
          </p:nvPr>
        </p:nvSpPr>
        <p:spPr>
          <a:xfrm>
            <a:off x="1043608" y="1334444"/>
            <a:ext cx="4103687" cy="4254795"/>
          </a:xfrm>
        </p:spPr>
        <p:txBody>
          <a:bodyPr/>
          <a:lstStyle/>
          <a:p>
            <a:pPr marL="0" indent="0" algn="l">
              <a:buNone/>
            </a:pPr>
            <a:r>
              <a:rPr lang="pl-PL" sz="1400"/>
              <a:t>Mieszkańcy Polski niezmiennie od 2011 roku </a:t>
            </a:r>
            <a:r>
              <a:rPr lang="pl-PL" sz="1400" b="1"/>
              <a:t>lepiej </a:t>
            </a:r>
            <a:r>
              <a:rPr lang="pl-PL" sz="1400"/>
              <a:t>oceniają obecny stan środowiska </a:t>
            </a:r>
            <a:r>
              <a:rPr lang="pl-PL" sz="1400" b="1"/>
              <a:t>w swojej okolicy zamieszkania</a:t>
            </a:r>
            <a:r>
              <a:rPr lang="pl-PL" sz="1400"/>
              <a:t> niż ogólnie w kraju.</a:t>
            </a:r>
          </a:p>
          <a:p>
            <a:pPr marL="0" indent="0" algn="l">
              <a:buNone/>
            </a:pPr>
            <a:endParaRPr lang="pl-PL" sz="1400"/>
          </a:p>
          <a:p>
            <a:pPr marL="0" indent="0" algn="l">
              <a:buNone/>
            </a:pPr>
            <a:r>
              <a:rPr lang="pl-PL" sz="1400"/>
              <a:t>Wśród najczęstszych powodów, dla których chcemy chronić środowisko, jest troska o </a:t>
            </a:r>
            <a:r>
              <a:rPr lang="pl-PL" sz="1400" b="1"/>
              <a:t>przyszłe pokolenia</a:t>
            </a:r>
            <a:r>
              <a:rPr lang="pl-PL" sz="1400"/>
              <a:t> oraz </a:t>
            </a:r>
            <a:r>
              <a:rPr lang="pl-PL" sz="1400" b="1"/>
              <a:t>dbałość o zdrowie człowieka. </a:t>
            </a:r>
            <a:r>
              <a:rPr lang="pl-PL" sz="1400"/>
              <a:t>Natomiast stan środowiska zależy przede wszystkim od aktywności każdego z nas, jak również od rządu i nacisku, </a:t>
            </a:r>
            <a:br>
              <a:rPr lang="pl-PL" sz="1400"/>
            </a:br>
            <a:r>
              <a:rPr lang="pl-PL" sz="1400"/>
              <a:t>jaki kładzie na sprawy ochrony środowiska.</a:t>
            </a:r>
          </a:p>
          <a:p>
            <a:pPr marL="0" indent="0" algn="l">
              <a:buNone/>
            </a:pPr>
            <a:endParaRPr lang="pl-PL" sz="1400"/>
          </a:p>
          <a:p>
            <a:pPr marL="0" indent="0" algn="l">
              <a:buNone/>
            </a:pPr>
            <a:r>
              <a:rPr lang="pl-PL" sz="1400"/>
              <a:t>Najbardziej popularnymi źródłami informacji </a:t>
            </a:r>
            <a:br>
              <a:rPr lang="pl-PL" sz="1400"/>
            </a:br>
            <a:r>
              <a:rPr lang="pl-PL" sz="1400"/>
              <a:t>o środowisku naturalnym są </a:t>
            </a:r>
            <a:r>
              <a:rPr lang="pl-PL" sz="1400" b="1"/>
              <a:t>Internet, telewizja </a:t>
            </a:r>
            <a:br>
              <a:rPr lang="pl-PL" sz="1400" b="1"/>
            </a:br>
            <a:r>
              <a:rPr lang="pl-PL" sz="1400" b="1"/>
              <a:t>i prasa</a:t>
            </a:r>
            <a:r>
              <a:rPr lang="pl-PL" sz="1400"/>
              <a:t>. O kształtowanie postaw i zachowań ekologicznych głownie powinien dbać </a:t>
            </a:r>
            <a:r>
              <a:rPr lang="pl-PL" sz="1400" b="1"/>
              <a:t>rząd </a:t>
            </a:r>
            <a:r>
              <a:rPr lang="pl-PL" sz="1400"/>
              <a:t>i </a:t>
            </a:r>
            <a:r>
              <a:rPr lang="pl-PL" sz="1400" b="1"/>
              <a:t>szkoła</a:t>
            </a:r>
            <a:r>
              <a:rPr lang="pl-PL" sz="1400"/>
              <a:t>. Jedna trzecia respondentów wspomniała również, </a:t>
            </a:r>
            <a:br>
              <a:rPr lang="pl-PL" sz="1400"/>
            </a:br>
            <a:r>
              <a:rPr lang="pl-PL" sz="1400"/>
              <a:t>że każdy indywidualnie.</a:t>
            </a:r>
          </a:p>
          <a:p>
            <a:pPr marL="0" indent="0" algn="l">
              <a:buNone/>
            </a:pPr>
            <a:endParaRPr lang="pl-PL" sz="1400"/>
          </a:p>
          <a:p>
            <a:pPr marL="0" indent="0" algn="l">
              <a:buNone/>
            </a:pPr>
            <a:endParaRPr lang="pl-PL"/>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grpSp>
        <p:nvGrpSpPr>
          <p:cNvPr id="23" name="Grupa 22">
            <a:extLst>
              <a:ext uri="{FF2B5EF4-FFF2-40B4-BE49-F238E27FC236}">
                <a16:creationId xmlns:a16="http://schemas.microsoft.com/office/drawing/2014/main" id="{E95FAEF0-938E-4251-AD90-D265495EDEBF}"/>
              </a:ext>
            </a:extLst>
          </p:cNvPr>
          <p:cNvGrpSpPr>
            <a:grpSpLocks noChangeAspect="1"/>
          </p:cNvGrpSpPr>
          <p:nvPr/>
        </p:nvGrpSpPr>
        <p:grpSpPr>
          <a:xfrm>
            <a:off x="5867053" y="2565125"/>
            <a:ext cx="2368805" cy="2880000"/>
            <a:chOff x="3635896" y="1196752"/>
            <a:chExt cx="1170966" cy="1423665"/>
          </a:xfrm>
          <a:solidFill>
            <a:srgbClr val="F2F2F2"/>
          </a:solidFill>
        </p:grpSpPr>
        <p:sp>
          <p:nvSpPr>
            <p:cNvPr id="24" name="Freeform 8">
              <a:extLst>
                <a:ext uri="{FF2B5EF4-FFF2-40B4-BE49-F238E27FC236}">
                  <a16:creationId xmlns:a16="http://schemas.microsoft.com/office/drawing/2014/main" id="{60036204-E7A2-4C91-8F8A-8C1D41EABE5C}"/>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pic>
          <p:nvPicPr>
            <p:cNvPr id="25" name="Grafika 24" descr="Drzewo liściaste">
              <a:extLst>
                <a:ext uri="{FF2B5EF4-FFF2-40B4-BE49-F238E27FC236}">
                  <a16:creationId xmlns:a16="http://schemas.microsoft.com/office/drawing/2014/main" id="{BCB7AC51-7245-445C-9814-9014FF458065}"/>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spTree>
    <p:extLst>
      <p:ext uri="{BB962C8B-B14F-4D97-AF65-F5344CB8AC3E}">
        <p14:creationId xmlns:p14="http://schemas.microsoft.com/office/powerpoint/2010/main" val="157701561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buNone/>
            </a:pPr>
            <a:r>
              <a:rPr lang="pl-PL" sz="1600" b="1">
                <a:solidFill>
                  <a:srgbClr val="0094CF"/>
                </a:solidFill>
              </a:rPr>
              <a:t>Blok III:</a:t>
            </a:r>
            <a:r>
              <a:rPr lang="pl-PL" sz="1600">
                <a:solidFill>
                  <a:srgbClr val="0094CF"/>
                </a:solidFill>
              </a:rPr>
              <a:t> </a:t>
            </a:r>
            <a:r>
              <a:rPr lang="pl-PL" sz="1600" b="1"/>
              <a:t>Jakość powietrza</a:t>
            </a:r>
          </a:p>
        </p:txBody>
      </p:sp>
      <p:sp>
        <p:nvSpPr>
          <p:cNvPr id="21" name="Symbol zastępczy tekstu 20">
            <a:extLst>
              <a:ext uri="{FF2B5EF4-FFF2-40B4-BE49-F238E27FC236}">
                <a16:creationId xmlns:a16="http://schemas.microsoft.com/office/drawing/2014/main" id="{A891FE7A-7EC4-4F02-8AC7-FB39384211E0}"/>
              </a:ext>
            </a:extLst>
          </p:cNvPr>
          <p:cNvSpPr>
            <a:spLocks noGrp="1"/>
          </p:cNvSpPr>
          <p:nvPr>
            <p:ph type="body" sz="quarter" idx="11"/>
          </p:nvPr>
        </p:nvSpPr>
        <p:spPr>
          <a:xfrm>
            <a:off x="1043608" y="1334445"/>
            <a:ext cx="5256584" cy="3816200"/>
          </a:xfrm>
        </p:spPr>
        <p:txBody>
          <a:bodyPr/>
          <a:lstStyle/>
          <a:p>
            <a:pPr marL="0" indent="0" algn="l" fontAlgn="ctr">
              <a:buNone/>
            </a:pPr>
            <a:r>
              <a:rPr lang="pl-PL" sz="1400"/>
              <a:t>Za największy powód zanieczyszczenia powietrza w Polsce respondenci uznali </a:t>
            </a:r>
            <a:r>
              <a:rPr lang="pl-PL" sz="1400" b="1"/>
              <a:t>emisję z indywidualnych źródeł</a:t>
            </a:r>
            <a:r>
              <a:rPr lang="pl-PL" sz="1400"/>
              <a:t>, czyli pieców domowych. Z roku na rok zmniejsza się ważność e</a:t>
            </a:r>
            <a:r>
              <a:rPr lang="pl-PL" sz="1400" b="0" u="none" strike="noStrike">
                <a:solidFill>
                  <a:schemeClr val="tx1"/>
                </a:solidFill>
                <a:effectLst/>
              </a:rPr>
              <a:t>misji z dużych obiektów energetycznych spalania, fabryk itp.</a:t>
            </a:r>
          </a:p>
          <a:p>
            <a:pPr marL="0" indent="0" algn="l" fontAlgn="ctr">
              <a:buNone/>
            </a:pPr>
            <a:endParaRPr lang="pl-PL" sz="1400" b="0" u="none" strike="noStrike">
              <a:solidFill>
                <a:schemeClr val="tx1"/>
              </a:solidFill>
              <a:effectLst/>
            </a:endParaRPr>
          </a:p>
          <a:p>
            <a:pPr marL="0" indent="0" algn="l" fontAlgn="ctr">
              <a:buNone/>
            </a:pPr>
            <a:r>
              <a:rPr lang="pl-PL" sz="1400" b="0" u="none" strike="noStrike">
                <a:solidFill>
                  <a:schemeClr val="tx1"/>
                </a:solidFill>
                <a:effectLst/>
              </a:rPr>
              <a:t>Najwięcej gospodarstw domowych korzysta z </a:t>
            </a:r>
            <a:r>
              <a:rPr lang="pl-PL" sz="1400" b="1" u="none" strike="noStrike">
                <a:solidFill>
                  <a:schemeClr val="tx1"/>
                </a:solidFill>
                <a:effectLst/>
              </a:rPr>
              <a:t>podłączenia do sieci ciepłowniczej</a:t>
            </a:r>
            <a:r>
              <a:rPr lang="pl-PL" sz="1400" b="0" u="none" strike="noStrike">
                <a:solidFill>
                  <a:schemeClr val="tx1"/>
                </a:solidFill>
                <a:effectLst/>
              </a:rPr>
              <a:t>, aby ogrzać swoje mieszkanie. W tym roku znacznie wzrósł odsetek osób, gdzie głównym rodzajem ogrzewania jest gaz, </a:t>
            </a:r>
          </a:p>
          <a:p>
            <a:pPr marL="0" indent="0" algn="l" fontAlgn="ctr">
              <a:buNone/>
            </a:pPr>
            <a:r>
              <a:rPr lang="pl-PL" sz="1400" b="0" u="none" strike="noStrike">
                <a:solidFill>
                  <a:schemeClr val="tx1"/>
                </a:solidFill>
                <a:effectLst/>
              </a:rPr>
              <a:t>a zmalał – węgiel.</a:t>
            </a:r>
          </a:p>
          <a:p>
            <a:pPr marL="0" indent="0" algn="l" fontAlgn="ctr">
              <a:buNone/>
            </a:pPr>
            <a:endParaRPr lang="pl-PL" sz="1400"/>
          </a:p>
          <a:p>
            <a:pPr marL="0" indent="0" algn="l" fontAlgn="ctr">
              <a:buNone/>
            </a:pPr>
            <a:r>
              <a:rPr lang="pl-PL" sz="1400"/>
              <a:t>Większość osób aktualnie używających węgla lub </a:t>
            </a:r>
            <a:r>
              <a:rPr lang="pl-PL" sz="1400" err="1"/>
              <a:t>pelletu</a:t>
            </a:r>
            <a:r>
              <a:rPr lang="pl-PL" sz="1400"/>
              <a:t>/brykietu do ogrzewania gospodarstwa domowego </a:t>
            </a:r>
            <a:r>
              <a:rPr lang="pl-PL" sz="1400" b="1"/>
              <a:t>planuje zmienić swój piec na bardziej ekologiczne </a:t>
            </a:r>
            <a:r>
              <a:rPr lang="pl-PL" sz="1400"/>
              <a:t>źródło energii. Osoby, które tego nie planują uzasadniają swój wybór tym, że </a:t>
            </a:r>
            <a:r>
              <a:rPr lang="pl-PL" sz="1400" b="1"/>
              <a:t>jest to kosztowna inwestycja.</a:t>
            </a:r>
          </a:p>
          <a:p>
            <a:pPr marL="0" indent="0" algn="l" fontAlgn="ctr">
              <a:buNone/>
            </a:pPr>
            <a:r>
              <a:rPr lang="pl-PL" sz="1400"/>
              <a:t>W celu poprawy jakości powietrza badani najczęściej mówili, że należy </a:t>
            </a:r>
            <a:r>
              <a:rPr lang="pl-PL" sz="1400" b="1"/>
              <a:t>wymienić stare piece </a:t>
            </a:r>
            <a:r>
              <a:rPr lang="pl-PL" sz="1400"/>
              <a:t>węglowe na piece niskoemisyjne oraz </a:t>
            </a:r>
            <a:r>
              <a:rPr lang="pl-PL" sz="1400" b="1"/>
              <a:t>stosować odnawialne źródła energii</a:t>
            </a:r>
            <a:r>
              <a:rPr lang="pl-PL" sz="1400"/>
              <a:t>.</a:t>
            </a:r>
          </a:p>
          <a:p>
            <a:pPr marL="0" indent="0" algn="l" fontAlgn="ctr">
              <a:buNone/>
            </a:pPr>
            <a:endParaRPr lang="pl-PL" sz="1400" b="1" u="none" strike="noStrike">
              <a:solidFill>
                <a:schemeClr val="tx1"/>
              </a:solidFill>
              <a:effectLst/>
            </a:endParaRPr>
          </a:p>
          <a:p>
            <a:pPr marL="0" indent="0" algn="l" fontAlgn="ctr">
              <a:buNone/>
            </a:pPr>
            <a:endParaRPr lang="pl-PL" sz="1400" b="0" u="none" strike="noStrike">
              <a:solidFill>
                <a:schemeClr val="tx1"/>
              </a:solidFill>
              <a:effectLst/>
            </a:endParaRPr>
          </a:p>
          <a:p>
            <a:pPr marL="0" indent="0" algn="l">
              <a:buNone/>
            </a:pPr>
            <a:endParaRPr lang="pl-PL" sz="1400"/>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pic>
        <p:nvPicPr>
          <p:cNvPr id="15" name="Grafika 14" descr="Wietrznie">
            <a:extLst>
              <a:ext uri="{FF2B5EF4-FFF2-40B4-BE49-F238E27FC236}">
                <a16:creationId xmlns:a16="http://schemas.microsoft.com/office/drawing/2014/main" id="{8B54174B-E5C5-4519-B716-D1C48E77235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251236" y="3069950"/>
            <a:ext cx="2880000" cy="2880000"/>
          </a:xfrm>
          <a:prstGeom prst="rect">
            <a:avLst/>
          </a:prstGeom>
        </p:spPr>
      </p:pic>
    </p:spTree>
    <p:extLst>
      <p:ext uri="{BB962C8B-B14F-4D97-AF65-F5344CB8AC3E}">
        <p14:creationId xmlns:p14="http://schemas.microsoft.com/office/powerpoint/2010/main" val="320462005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buNone/>
            </a:pPr>
            <a:r>
              <a:rPr lang="pl-PL" sz="1600" b="1">
                <a:solidFill>
                  <a:srgbClr val="FF9900"/>
                </a:solidFill>
              </a:rPr>
              <a:t>Blok IV:</a:t>
            </a:r>
            <a:r>
              <a:rPr lang="pl-PL" sz="1600">
                <a:solidFill>
                  <a:srgbClr val="FF9900"/>
                </a:solidFill>
              </a:rPr>
              <a:t> </a:t>
            </a:r>
            <a:r>
              <a:rPr lang="pl-PL" sz="1600" b="1"/>
              <a:t>Gospodarowanie odpadami </a:t>
            </a:r>
          </a:p>
        </p:txBody>
      </p:sp>
      <p:sp>
        <p:nvSpPr>
          <p:cNvPr id="21" name="Symbol zastępczy tekstu 20">
            <a:extLst>
              <a:ext uri="{FF2B5EF4-FFF2-40B4-BE49-F238E27FC236}">
                <a16:creationId xmlns:a16="http://schemas.microsoft.com/office/drawing/2014/main" id="{A891FE7A-7EC4-4F02-8AC7-FB39384211E0}"/>
              </a:ext>
            </a:extLst>
          </p:cNvPr>
          <p:cNvSpPr>
            <a:spLocks noGrp="1"/>
          </p:cNvSpPr>
          <p:nvPr>
            <p:ph type="body" sz="quarter" idx="11"/>
          </p:nvPr>
        </p:nvSpPr>
        <p:spPr>
          <a:xfrm>
            <a:off x="1043607" y="1334445"/>
            <a:ext cx="5184155" cy="3816200"/>
          </a:xfrm>
        </p:spPr>
        <p:txBody>
          <a:bodyPr/>
          <a:lstStyle/>
          <a:p>
            <a:pPr marL="0" indent="0" algn="l">
              <a:buNone/>
            </a:pPr>
            <a:r>
              <a:rPr lang="pl-PL" sz="1400" dirty="0"/>
              <a:t>Prawie wszyscy badani deklarują</a:t>
            </a:r>
            <a:r>
              <a:rPr lang="pl-PL" sz="1400" b="1" dirty="0"/>
              <a:t> regularne segregowanie śmieci</a:t>
            </a:r>
            <a:r>
              <a:rPr lang="pl-PL" sz="1400" dirty="0"/>
              <a:t>, co może mieć związek z nowelizacją ustawy, która wprowadziła prawny obowiązek segregacji odpadów dla wszystkich. </a:t>
            </a:r>
            <a:br>
              <a:rPr lang="pl-PL" sz="1400" dirty="0"/>
            </a:br>
            <a:br>
              <a:rPr lang="pl-PL" sz="1400" dirty="0"/>
            </a:br>
            <a:r>
              <a:rPr lang="pl-PL" sz="1400" dirty="0"/>
              <a:t>Do najczęstszych przyczyn niesegregowania śmieci należą opinie, </a:t>
            </a:r>
            <a:br>
              <a:rPr lang="pl-PL" sz="1400" dirty="0"/>
            </a:br>
            <a:r>
              <a:rPr lang="pl-PL" sz="1400" b="1" dirty="0"/>
              <a:t>że w okolicy brakuje odpowiednich pojemników </a:t>
            </a:r>
            <a:r>
              <a:rPr lang="pl-PL" sz="1400" dirty="0"/>
              <a:t>oraz </a:t>
            </a:r>
            <a:r>
              <a:rPr lang="pl-PL" sz="1400" b="1" dirty="0"/>
              <a:t>w domu nie ma miejsca </a:t>
            </a:r>
            <a:r>
              <a:rPr lang="pl-PL" sz="1400" dirty="0"/>
              <a:t>na segregowanie odpadów. Respondenci </a:t>
            </a:r>
            <a:r>
              <a:rPr lang="pl-PL" sz="1400" b="1" dirty="0"/>
              <a:t>od innych śmieci głównie oddzielają</a:t>
            </a:r>
            <a:r>
              <a:rPr lang="pl-PL" sz="1400" dirty="0"/>
              <a:t> plastik i tworzywa sztuczne, makulaturę, szkło oraz odpady organiczne</a:t>
            </a:r>
            <a:r>
              <a:rPr lang="pl-PL" dirty="0"/>
              <a:t>.</a:t>
            </a:r>
          </a:p>
          <a:p>
            <a:pPr marL="0" indent="0" algn="l">
              <a:buNone/>
            </a:pPr>
            <a:br>
              <a:rPr lang="pl-PL" sz="1400" dirty="0"/>
            </a:br>
            <a:r>
              <a:rPr lang="pl-PL" sz="1400" dirty="0"/>
              <a:t>Obecny system gospodarowania odpadami w Polsce został oceniony </a:t>
            </a:r>
            <a:r>
              <a:rPr lang="pl-PL" sz="1400" b="1" dirty="0"/>
              <a:t>nieco gorzej </a:t>
            </a:r>
            <a:r>
              <a:rPr lang="pl-PL" sz="1400" dirty="0"/>
              <a:t>niż w poprzednich latach. </a:t>
            </a:r>
            <a:endParaRPr lang="pl-PL" sz="1400" strike="sngStrike" dirty="0"/>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grpSp>
        <p:nvGrpSpPr>
          <p:cNvPr id="19" name="Grupa 18">
            <a:extLst>
              <a:ext uri="{FF2B5EF4-FFF2-40B4-BE49-F238E27FC236}">
                <a16:creationId xmlns:a16="http://schemas.microsoft.com/office/drawing/2014/main" id="{9677D6B3-3149-410C-9295-8EB106240F88}"/>
              </a:ext>
            </a:extLst>
          </p:cNvPr>
          <p:cNvGrpSpPr>
            <a:grpSpLocks noChangeAspect="1"/>
          </p:cNvGrpSpPr>
          <p:nvPr/>
        </p:nvGrpSpPr>
        <p:grpSpPr>
          <a:xfrm>
            <a:off x="6475516" y="2132856"/>
            <a:ext cx="2140632" cy="2880000"/>
            <a:chOff x="6345238" y="3527426"/>
            <a:chExt cx="482601" cy="649288"/>
          </a:xfrm>
          <a:solidFill>
            <a:srgbClr val="F2F2F2"/>
          </a:solidFill>
        </p:grpSpPr>
        <p:sp>
          <p:nvSpPr>
            <p:cNvPr id="23" name="Freeform 20">
              <a:extLst>
                <a:ext uri="{FF2B5EF4-FFF2-40B4-BE49-F238E27FC236}">
                  <a16:creationId xmlns:a16="http://schemas.microsoft.com/office/drawing/2014/main" id="{C7EC03D5-4B95-4418-9360-163413A57782}"/>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4" name="Freeform 21">
              <a:extLst>
                <a:ext uri="{FF2B5EF4-FFF2-40B4-BE49-F238E27FC236}">
                  <a16:creationId xmlns:a16="http://schemas.microsoft.com/office/drawing/2014/main" id="{16C8B115-CDDB-4B53-8763-4D0BACC6AEE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5" name="Freeform 22">
              <a:extLst>
                <a:ext uri="{FF2B5EF4-FFF2-40B4-BE49-F238E27FC236}">
                  <a16:creationId xmlns:a16="http://schemas.microsoft.com/office/drawing/2014/main" id="{0A8FDAB2-4CDB-49AA-9945-BB1C7B29C26D}"/>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6" name="Freeform 55">
              <a:extLst>
                <a:ext uri="{FF2B5EF4-FFF2-40B4-BE49-F238E27FC236}">
                  <a16:creationId xmlns:a16="http://schemas.microsoft.com/office/drawing/2014/main" id="{B33B5ACE-41FD-4484-A78B-23113C6DE4B6}"/>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Tree>
    <p:extLst>
      <p:ext uri="{BB962C8B-B14F-4D97-AF65-F5344CB8AC3E}">
        <p14:creationId xmlns:p14="http://schemas.microsoft.com/office/powerpoint/2010/main" val="25946461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upa 11">
            <a:extLst>
              <a:ext uri="{FF2B5EF4-FFF2-40B4-BE49-F238E27FC236}">
                <a16:creationId xmlns:a16="http://schemas.microsoft.com/office/drawing/2014/main" id="{1C5658A7-7BE1-4EB6-846A-ADA82042A5F8}"/>
              </a:ext>
            </a:extLst>
          </p:cNvPr>
          <p:cNvGrpSpPr>
            <a:grpSpLocks noChangeAspect="1"/>
          </p:cNvGrpSpPr>
          <p:nvPr/>
        </p:nvGrpSpPr>
        <p:grpSpPr>
          <a:xfrm>
            <a:off x="5789777" y="2564904"/>
            <a:ext cx="3240009" cy="3240000"/>
            <a:chOff x="4679950" y="1557338"/>
            <a:chExt cx="693738" cy="693737"/>
          </a:xfrm>
          <a:solidFill>
            <a:srgbClr val="F2F2F2"/>
          </a:solidFill>
        </p:grpSpPr>
        <p:sp>
          <p:nvSpPr>
            <p:cNvPr id="13" name="Freeform 33">
              <a:extLst>
                <a:ext uri="{FF2B5EF4-FFF2-40B4-BE49-F238E27FC236}">
                  <a16:creationId xmlns:a16="http://schemas.microsoft.com/office/drawing/2014/main" id="{1DA72152-A59D-4ECB-82DE-FE54F313DBBE}"/>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4" name="Freeform 34">
              <a:extLst>
                <a:ext uri="{FF2B5EF4-FFF2-40B4-BE49-F238E27FC236}">
                  <a16:creationId xmlns:a16="http://schemas.microsoft.com/office/drawing/2014/main" id="{43B14FD9-302D-457E-9AB1-9DBEDA036D7D}"/>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5" name="Freeform 35">
              <a:extLst>
                <a:ext uri="{FF2B5EF4-FFF2-40B4-BE49-F238E27FC236}">
                  <a16:creationId xmlns:a16="http://schemas.microsoft.com/office/drawing/2014/main" id="{74B116D4-3B54-44CD-809D-C1B889184A17}"/>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6" name="Freeform 36">
              <a:extLst>
                <a:ext uri="{FF2B5EF4-FFF2-40B4-BE49-F238E27FC236}">
                  <a16:creationId xmlns:a16="http://schemas.microsoft.com/office/drawing/2014/main" id="{1E0E5872-B79A-424C-A609-4488CCB3C2C5}"/>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7" name="Freeform 37">
              <a:extLst>
                <a:ext uri="{FF2B5EF4-FFF2-40B4-BE49-F238E27FC236}">
                  <a16:creationId xmlns:a16="http://schemas.microsoft.com/office/drawing/2014/main" id="{BEFF0E85-0AAA-41E8-9A0C-AFB3F351CD8B}"/>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8" name="Freeform 38">
              <a:extLst>
                <a:ext uri="{FF2B5EF4-FFF2-40B4-BE49-F238E27FC236}">
                  <a16:creationId xmlns:a16="http://schemas.microsoft.com/office/drawing/2014/main" id="{686ADE06-0938-465A-8ACD-D5E516F84402}"/>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9" name="Freeform 39">
              <a:extLst>
                <a:ext uri="{FF2B5EF4-FFF2-40B4-BE49-F238E27FC236}">
                  <a16:creationId xmlns:a16="http://schemas.microsoft.com/office/drawing/2014/main" id="{65AB8225-14B6-49AD-9E93-4AECF1656DA3}"/>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3" name="Freeform 40">
              <a:extLst>
                <a:ext uri="{FF2B5EF4-FFF2-40B4-BE49-F238E27FC236}">
                  <a16:creationId xmlns:a16="http://schemas.microsoft.com/office/drawing/2014/main" id="{12542B3D-D4E1-4B0E-9A47-ED070BA17B8A}"/>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4" name="Freeform 41">
              <a:extLst>
                <a:ext uri="{FF2B5EF4-FFF2-40B4-BE49-F238E27FC236}">
                  <a16:creationId xmlns:a16="http://schemas.microsoft.com/office/drawing/2014/main" id="{6C859396-0FB7-4E3A-9426-C5616EFBDF23}"/>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5" name="Freeform 42">
              <a:extLst>
                <a:ext uri="{FF2B5EF4-FFF2-40B4-BE49-F238E27FC236}">
                  <a16:creationId xmlns:a16="http://schemas.microsoft.com/office/drawing/2014/main" id="{395D27EA-21E8-4BDA-8032-73C2076322B7}"/>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6" name="Freeform 43">
              <a:extLst>
                <a:ext uri="{FF2B5EF4-FFF2-40B4-BE49-F238E27FC236}">
                  <a16:creationId xmlns:a16="http://schemas.microsoft.com/office/drawing/2014/main" id="{8AA309AF-F687-4652-B328-172708FBE929}"/>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7" name="Freeform 44">
              <a:extLst>
                <a:ext uri="{FF2B5EF4-FFF2-40B4-BE49-F238E27FC236}">
                  <a16:creationId xmlns:a16="http://schemas.microsoft.com/office/drawing/2014/main" id="{E7921414-BE09-46AE-AF1F-ECB7CECF9775}"/>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8" name="Freeform 45">
              <a:extLst>
                <a:ext uri="{FF2B5EF4-FFF2-40B4-BE49-F238E27FC236}">
                  <a16:creationId xmlns:a16="http://schemas.microsoft.com/office/drawing/2014/main" id="{455AC17A-D2AA-47DC-9354-07F27566238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9" name="Freeform 46">
              <a:extLst>
                <a:ext uri="{FF2B5EF4-FFF2-40B4-BE49-F238E27FC236}">
                  <a16:creationId xmlns:a16="http://schemas.microsoft.com/office/drawing/2014/main" id="{66D16FCE-0C7B-46AB-9AAD-E7521AE1BB9D}"/>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0" name="Freeform 47">
              <a:extLst>
                <a:ext uri="{FF2B5EF4-FFF2-40B4-BE49-F238E27FC236}">
                  <a16:creationId xmlns:a16="http://schemas.microsoft.com/office/drawing/2014/main" id="{074BA1F4-862E-4F84-88E8-3CFB48691804}"/>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1" name="Freeform 48">
              <a:extLst>
                <a:ext uri="{FF2B5EF4-FFF2-40B4-BE49-F238E27FC236}">
                  <a16:creationId xmlns:a16="http://schemas.microsoft.com/office/drawing/2014/main" id="{BDD4A268-3A36-4FC7-99CF-66D2E8ECF3E9}"/>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2" name="Freeform 49">
              <a:extLst>
                <a:ext uri="{FF2B5EF4-FFF2-40B4-BE49-F238E27FC236}">
                  <a16:creationId xmlns:a16="http://schemas.microsoft.com/office/drawing/2014/main" id="{AE85C3B2-DF31-4891-944C-BD6BBF03C354}"/>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buNone/>
            </a:pPr>
            <a:r>
              <a:rPr lang="pl-PL" sz="1600" b="1">
                <a:solidFill>
                  <a:srgbClr val="635D8C"/>
                </a:solidFill>
              </a:rPr>
              <a:t>Blok V:</a:t>
            </a:r>
            <a:r>
              <a:rPr lang="pl-PL" sz="1600">
                <a:solidFill>
                  <a:srgbClr val="48AA48"/>
                </a:solidFill>
              </a:rPr>
              <a:t> </a:t>
            </a:r>
            <a:r>
              <a:rPr lang="pl-PL" sz="1600" b="1"/>
              <a:t>Zmiany klimatu</a:t>
            </a:r>
          </a:p>
        </p:txBody>
      </p:sp>
      <p:sp>
        <p:nvSpPr>
          <p:cNvPr id="21" name="Symbol zastępczy tekstu 20">
            <a:extLst>
              <a:ext uri="{FF2B5EF4-FFF2-40B4-BE49-F238E27FC236}">
                <a16:creationId xmlns:a16="http://schemas.microsoft.com/office/drawing/2014/main" id="{A891FE7A-7EC4-4F02-8AC7-FB39384211E0}"/>
              </a:ext>
            </a:extLst>
          </p:cNvPr>
          <p:cNvSpPr>
            <a:spLocks noGrp="1"/>
          </p:cNvSpPr>
          <p:nvPr>
            <p:ph type="body" sz="quarter" idx="11"/>
          </p:nvPr>
        </p:nvSpPr>
        <p:spPr>
          <a:xfrm>
            <a:off x="1043607" y="1334445"/>
            <a:ext cx="5606218" cy="3816200"/>
          </a:xfrm>
        </p:spPr>
        <p:txBody>
          <a:bodyPr/>
          <a:lstStyle/>
          <a:p>
            <a:pPr marL="0" indent="0" algn="l">
              <a:buNone/>
            </a:pPr>
            <a:r>
              <a:rPr lang="pl-PL" sz="1400">
                <a:solidFill>
                  <a:srgbClr val="595959"/>
                </a:solidFill>
                <a:latin typeface="Calibri" panose="020F0502020204030204" pitchFamily="34" charset="0"/>
                <a:cs typeface="Calibri" panose="020F0502020204030204" pitchFamily="34" charset="0"/>
              </a:rPr>
              <a:t>Siedmiu na dziesięciu mieszkańców Polski uważa </a:t>
            </a:r>
            <a:r>
              <a:rPr lang="pl-PL" sz="1400" b="1">
                <a:solidFill>
                  <a:srgbClr val="595959"/>
                </a:solidFill>
                <a:latin typeface="Calibri" panose="020F0502020204030204" pitchFamily="34" charset="0"/>
                <a:cs typeface="Calibri" panose="020F0502020204030204" pitchFamily="34" charset="0"/>
              </a:rPr>
              <a:t>zmiany klimatu za bardzo poważny problem</a:t>
            </a:r>
            <a:r>
              <a:rPr lang="pl-PL" sz="1400">
                <a:solidFill>
                  <a:srgbClr val="595959"/>
                </a:solidFill>
                <a:latin typeface="Calibri" panose="020F0502020204030204" pitchFamily="34" charset="0"/>
                <a:cs typeface="Calibri" panose="020F0502020204030204" pitchFamily="34" charset="0"/>
              </a:rPr>
              <a:t>, a co czwarty mieszkaniec uważa, że jest raczej ważny. </a:t>
            </a:r>
            <a:br>
              <a:rPr lang="pl-PL" sz="1400">
                <a:solidFill>
                  <a:srgbClr val="595959"/>
                </a:solidFill>
                <a:latin typeface="Calibri" panose="020F0502020204030204" pitchFamily="34" charset="0"/>
                <a:cs typeface="Calibri" panose="020F0502020204030204" pitchFamily="34" charset="0"/>
              </a:rPr>
            </a:br>
            <a:br>
              <a:rPr lang="pl-PL" sz="1400">
                <a:solidFill>
                  <a:srgbClr val="595959"/>
                </a:solidFill>
                <a:latin typeface="Calibri" panose="020F0502020204030204" pitchFamily="34" charset="0"/>
                <a:cs typeface="Calibri" panose="020F0502020204030204" pitchFamily="34" charset="0"/>
              </a:rPr>
            </a:br>
            <a:r>
              <a:rPr lang="pl-PL" sz="1400" b="1">
                <a:solidFill>
                  <a:srgbClr val="595959"/>
                </a:solidFill>
                <a:latin typeface="Calibri" panose="020F0502020204030204" pitchFamily="34" charset="0"/>
                <a:cs typeface="Calibri" panose="020F0502020204030204" pitchFamily="34" charset="0"/>
              </a:rPr>
              <a:t>Władza centralna</a:t>
            </a:r>
            <a:r>
              <a:rPr lang="pl-PL" sz="1400">
                <a:solidFill>
                  <a:srgbClr val="595959"/>
                </a:solidFill>
                <a:latin typeface="Calibri" panose="020F0502020204030204" pitchFamily="34" charset="0"/>
                <a:cs typeface="Calibri" panose="020F0502020204030204" pitchFamily="34" charset="0"/>
              </a:rPr>
              <a:t> powinna przede wszystkim podejmować działania </a:t>
            </a:r>
            <a:r>
              <a:rPr lang="pl-PL" sz="1400" b="1">
                <a:solidFill>
                  <a:srgbClr val="595959"/>
                </a:solidFill>
                <a:latin typeface="Calibri" panose="020F0502020204030204" pitchFamily="34" charset="0"/>
                <a:cs typeface="Calibri" panose="020F0502020204030204" pitchFamily="34" charset="0"/>
              </a:rPr>
              <a:t>na rzecz minimalizacji niekorzystnych skutków zmian klimatu</a:t>
            </a:r>
            <a:r>
              <a:rPr lang="pl-PL" sz="1400">
                <a:solidFill>
                  <a:srgbClr val="595959"/>
                </a:solidFill>
                <a:latin typeface="Calibri" panose="020F0502020204030204" pitchFamily="34" charset="0"/>
                <a:cs typeface="Calibri" panose="020F0502020204030204" pitchFamily="34" charset="0"/>
              </a:rPr>
              <a:t>. Ponad połowa uważa, że również każdy z nas takowe działania powinien prowadzić.</a:t>
            </a:r>
          </a:p>
          <a:p>
            <a:pPr marL="0" indent="0" algn="l" fontAlgn="t">
              <a:buNone/>
            </a:pPr>
            <a:endParaRPr lang="pl-PL" sz="1400">
              <a:solidFill>
                <a:srgbClr val="595959"/>
              </a:solidFill>
              <a:latin typeface="Calibri" panose="020F0502020204030204" pitchFamily="34" charset="0"/>
              <a:cs typeface="Calibri" panose="020F0502020204030204" pitchFamily="34" charset="0"/>
            </a:endParaRPr>
          </a:p>
          <a:p>
            <a:pPr marL="0" indent="0" algn="l" fontAlgn="t">
              <a:buNone/>
            </a:pPr>
            <a:r>
              <a:rPr lang="pl-PL" sz="1400">
                <a:solidFill>
                  <a:srgbClr val="595959"/>
                </a:solidFill>
                <a:latin typeface="Calibri" panose="020F0502020204030204" pitchFamily="34" charset="0"/>
                <a:cs typeface="Calibri" panose="020F0502020204030204" pitchFamily="34" charset="0"/>
              </a:rPr>
              <a:t>Ponad 90% respondentów jest zdania, że </a:t>
            </a:r>
            <a:r>
              <a:rPr lang="pl-PL" sz="1400" b="1">
                <a:solidFill>
                  <a:srgbClr val="595959"/>
                </a:solidFill>
                <a:latin typeface="Calibri" panose="020F0502020204030204" pitchFamily="34" charset="0"/>
                <a:cs typeface="Calibri" panose="020F0502020204030204" pitchFamily="34" charset="0"/>
              </a:rPr>
              <a:t>Polska powinna redukować emisję gazów</a:t>
            </a:r>
            <a:r>
              <a:rPr lang="pl-PL" sz="1400">
                <a:solidFill>
                  <a:srgbClr val="595959"/>
                </a:solidFill>
                <a:latin typeface="Calibri" panose="020F0502020204030204" pitchFamily="34" charset="0"/>
                <a:cs typeface="Calibri" panose="020F0502020204030204" pitchFamily="34" charset="0"/>
              </a:rPr>
              <a:t>. Z czego prawie sześciu na dziesięciu uważa, </a:t>
            </a:r>
            <a:br>
              <a:rPr lang="pl-PL" sz="1400">
                <a:solidFill>
                  <a:srgbClr val="595959"/>
                </a:solidFill>
                <a:latin typeface="Calibri" panose="020F0502020204030204" pitchFamily="34" charset="0"/>
                <a:cs typeface="Calibri" panose="020F0502020204030204" pitchFamily="34" charset="0"/>
              </a:rPr>
            </a:br>
            <a:r>
              <a:rPr lang="pl-PL" sz="1400">
                <a:solidFill>
                  <a:srgbClr val="595959"/>
                </a:solidFill>
                <a:latin typeface="Calibri" panose="020F0502020204030204" pitchFamily="34" charset="0"/>
                <a:cs typeface="Calibri" panose="020F0502020204030204" pitchFamily="34" charset="0"/>
              </a:rPr>
              <a:t>że powinna robić to już teraz. Głównym powodem redukcji gazów </a:t>
            </a:r>
            <a:r>
              <a:rPr lang="pl-PL" sz="1400" b="0" i="0" u="none" strike="noStrike">
                <a:solidFill>
                  <a:srgbClr val="595959"/>
                </a:solidFill>
                <a:effectLst/>
                <a:latin typeface="Calibri" panose="020F0502020204030204" pitchFamily="34" charset="0"/>
                <a:cs typeface="Calibri" panose="020F0502020204030204" pitchFamily="34" charset="0"/>
              </a:rPr>
              <a:t>są </a:t>
            </a:r>
            <a:r>
              <a:rPr lang="pl-PL" sz="1400" b="1" i="0" u="none" strike="noStrike">
                <a:solidFill>
                  <a:srgbClr val="595959"/>
                </a:solidFill>
                <a:effectLst/>
                <a:latin typeface="Calibri" panose="020F0502020204030204" pitchFamily="34" charset="0"/>
                <a:cs typeface="Calibri" panose="020F0502020204030204" pitchFamily="34" charset="0"/>
              </a:rPr>
              <a:t>szkodliwe skutki dla środowiska oraz zdrowia</a:t>
            </a:r>
            <a:r>
              <a:rPr lang="pl-PL" sz="1400" b="0" i="0" u="none" strike="noStrike">
                <a:solidFill>
                  <a:srgbClr val="595959"/>
                </a:solidFill>
                <a:effectLst/>
                <a:latin typeface="Calibri" panose="020F0502020204030204" pitchFamily="34" charset="0"/>
                <a:cs typeface="Calibri" panose="020F0502020204030204" pitchFamily="34" charset="0"/>
              </a:rPr>
              <a:t>. Natomiast najczęstszym powodem braku chęci redukcji gazów cieplarnianych jest opinia, </a:t>
            </a:r>
            <a:br>
              <a:rPr lang="pl-PL" sz="1400" b="0" i="0" u="none" strike="noStrike">
                <a:solidFill>
                  <a:srgbClr val="595959"/>
                </a:solidFill>
                <a:effectLst/>
                <a:latin typeface="Calibri" panose="020F0502020204030204" pitchFamily="34" charset="0"/>
                <a:cs typeface="Calibri" panose="020F0502020204030204" pitchFamily="34" charset="0"/>
              </a:rPr>
            </a:br>
            <a:r>
              <a:rPr lang="pl-PL" sz="1400" b="0" i="0" u="none" strike="noStrike">
                <a:solidFill>
                  <a:srgbClr val="595959"/>
                </a:solidFill>
                <a:effectLst/>
                <a:latin typeface="Calibri" panose="020F0502020204030204" pitchFamily="34" charset="0"/>
                <a:cs typeface="Calibri" panose="020F0502020204030204" pitchFamily="34" charset="0"/>
              </a:rPr>
              <a:t>że w porównaniu do innych państw emisja gazów cieplarnianych w Polsce nie jest duża.</a:t>
            </a:r>
          </a:p>
          <a:p>
            <a:pPr marL="0" indent="0" algn="l" fontAlgn="t">
              <a:buNone/>
            </a:pPr>
            <a:r>
              <a:rPr lang="pl-PL" sz="1400">
                <a:solidFill>
                  <a:srgbClr val="595959"/>
                </a:solidFill>
              </a:rPr>
              <a:t>Natomiast </a:t>
            </a:r>
            <a:r>
              <a:rPr lang="pl-PL" sz="1400" b="1">
                <a:solidFill>
                  <a:srgbClr val="595959"/>
                </a:solidFill>
              </a:rPr>
              <a:t>ponad połowa mieszkańców </a:t>
            </a:r>
            <a:r>
              <a:rPr lang="pl-PL" sz="1400">
                <a:solidFill>
                  <a:srgbClr val="595959"/>
                </a:solidFill>
              </a:rPr>
              <a:t>Polski </a:t>
            </a:r>
            <a:r>
              <a:rPr lang="pl-PL" sz="1400" b="1">
                <a:solidFill>
                  <a:srgbClr val="595959"/>
                </a:solidFill>
              </a:rPr>
              <a:t>zauważyła działania informacyjne i edukacyjne</a:t>
            </a:r>
            <a:r>
              <a:rPr lang="pl-PL" sz="1400">
                <a:solidFill>
                  <a:srgbClr val="595959"/>
                </a:solidFill>
              </a:rPr>
              <a:t> w zakresie ekologii i zmian klimatu.</a:t>
            </a:r>
            <a:endParaRPr lang="pl-PL" sz="1400" b="0" i="0" u="none">
              <a:solidFill>
                <a:srgbClr val="595959"/>
              </a:solidFill>
              <a:effectLst/>
              <a:latin typeface="Calibri" panose="020F0502020204030204" pitchFamily="34" charset="0"/>
              <a:cs typeface="Calibri" panose="020F0502020204030204" pitchFamily="34" charset="0"/>
            </a:endParaRPr>
          </a:p>
          <a:p>
            <a:pPr algn="l"/>
            <a:endParaRPr lang="pl-PL" sz="1400" b="0" i="0" u="none" strike="noStrike">
              <a:solidFill>
                <a:srgbClr val="595959"/>
              </a:solidFill>
              <a:effectLst/>
              <a:latin typeface="Calibri" panose="020F0502020204030204" pitchFamily="34" charset="0"/>
              <a:cs typeface="Calibri" panose="020F0502020204030204" pitchFamily="34" charset="0"/>
            </a:endParaRPr>
          </a:p>
          <a:p>
            <a:pPr marL="0" indent="0" algn="l">
              <a:buNone/>
            </a:pPr>
            <a:endParaRPr lang="pl-PL" sz="1400">
              <a:solidFill>
                <a:srgbClr val="595959"/>
              </a:solidFill>
              <a:latin typeface="Calibri" panose="020F0502020204030204" pitchFamily="34" charset="0"/>
              <a:cs typeface="Calibri" panose="020F0502020204030204" pitchFamily="34" charset="0"/>
            </a:endParaRPr>
          </a:p>
          <a:p>
            <a:pPr marL="0" indent="0" algn="l">
              <a:buNone/>
            </a:pPr>
            <a:endParaRPr lang="pl-PL">
              <a:solidFill>
                <a:srgbClr val="595959"/>
              </a:solidFill>
              <a:latin typeface="Calibri" panose="020F0502020204030204" pitchFamily="34" charset="0"/>
              <a:cs typeface="Calibri" panose="020F0502020204030204" pitchFamily="34" charset="0"/>
            </a:endParaRPr>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Tree>
    <p:extLst>
      <p:ext uri="{BB962C8B-B14F-4D97-AF65-F5344CB8AC3E}">
        <p14:creationId xmlns:p14="http://schemas.microsoft.com/office/powerpoint/2010/main" val="251048304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lgn="l">
              <a:buNone/>
            </a:pPr>
            <a:r>
              <a:rPr lang="pl-PL" sz="1600" b="1">
                <a:solidFill>
                  <a:srgbClr val="004B88"/>
                </a:solidFill>
              </a:rPr>
              <a:t>Blok VI: </a:t>
            </a:r>
            <a:r>
              <a:rPr lang="pl-PL" sz="1600" b="1"/>
              <a:t>Wspierające ochronę środowiska i klimatu działania indywidualne i zachowania</a:t>
            </a:r>
            <a:br>
              <a:rPr lang="pl-PL" sz="1600" b="1"/>
            </a:br>
            <a:r>
              <a:rPr lang="pl-PL" sz="1600" b="1"/>
              <a:t>        konsumenckie</a:t>
            </a:r>
          </a:p>
        </p:txBody>
      </p:sp>
      <p:sp>
        <p:nvSpPr>
          <p:cNvPr id="21" name="Symbol zastępczy tekstu 20">
            <a:extLst>
              <a:ext uri="{FF2B5EF4-FFF2-40B4-BE49-F238E27FC236}">
                <a16:creationId xmlns:a16="http://schemas.microsoft.com/office/drawing/2014/main" id="{A891FE7A-7EC4-4F02-8AC7-FB39384211E0}"/>
              </a:ext>
            </a:extLst>
          </p:cNvPr>
          <p:cNvSpPr>
            <a:spLocks noGrp="1"/>
          </p:cNvSpPr>
          <p:nvPr>
            <p:ph type="body" sz="quarter" idx="11"/>
          </p:nvPr>
        </p:nvSpPr>
        <p:spPr>
          <a:xfrm>
            <a:off x="1096275" y="1556792"/>
            <a:ext cx="5040139" cy="3465508"/>
          </a:xfrm>
        </p:spPr>
        <p:txBody>
          <a:bodyPr/>
          <a:lstStyle/>
          <a:p>
            <a:pPr marL="0" indent="0" algn="l">
              <a:buNone/>
            </a:pPr>
            <a:r>
              <a:rPr lang="pl-PL" sz="1400">
                <a:latin typeface="Calibri" panose="020F0502020204030204" pitchFamily="34" charset="0"/>
                <a:cs typeface="Calibri" panose="020F0502020204030204" pitchFamily="34" charset="0"/>
              </a:rPr>
              <a:t>Świadomość ekologiczna mieszkańców Polski uległa zmianie, jeśli chodzi o zachowania konsumenckie. Respondenci znacznie częściej niż w poprzednich </a:t>
            </a:r>
            <a:r>
              <a:rPr lang="pl-PL" sz="1400" b="1">
                <a:latin typeface="Calibri" panose="020F0502020204030204" pitchFamily="34" charset="0"/>
                <a:cs typeface="Calibri" panose="020F0502020204030204" pitchFamily="34" charset="0"/>
              </a:rPr>
              <a:t>latach zwracają uwagę na ograniczenie zużycia wody</a:t>
            </a:r>
            <a:r>
              <a:rPr lang="pl-PL" sz="1400">
                <a:latin typeface="Calibri" panose="020F0502020204030204" pitchFamily="34" charset="0"/>
                <a:cs typeface="Calibri" panose="020F0502020204030204" pitchFamily="34" charset="0"/>
              </a:rPr>
              <a:t> oraz </a:t>
            </a:r>
            <a:r>
              <a:rPr lang="pl-PL" sz="1400" b="1">
                <a:latin typeface="Calibri" panose="020F0502020204030204" pitchFamily="34" charset="0"/>
                <a:cs typeface="Calibri" panose="020F0502020204030204" pitchFamily="34" charset="0"/>
              </a:rPr>
              <a:t>w</a:t>
            </a:r>
            <a:r>
              <a:rPr lang="pl-PL" sz="1400" b="1">
                <a:solidFill>
                  <a:schemeClr val="tx1"/>
                </a:solidFill>
                <a:effectLst/>
                <a:latin typeface="Calibri" panose="020F0502020204030204" pitchFamily="34" charset="0"/>
                <a:ea typeface="Calibri" panose="020F0502020204030204" pitchFamily="34" charset="0"/>
                <a:cs typeface="Calibri" panose="020F0502020204030204" pitchFamily="34" charset="0"/>
              </a:rPr>
              <a:t>ybierają rozwiązania ekologiczne</a:t>
            </a:r>
            <a:r>
              <a:rPr lang="pl-PL" sz="1400">
                <a:solidFill>
                  <a:schemeClr val="tx1"/>
                </a:solidFill>
                <a:effectLst/>
                <a:latin typeface="Calibri" panose="020F0502020204030204" pitchFamily="34" charset="0"/>
                <a:ea typeface="Calibri" panose="020F0502020204030204" pitchFamily="34" charset="0"/>
                <a:cs typeface="Calibri" panose="020F0502020204030204" pitchFamily="34" charset="0"/>
              </a:rPr>
              <a:t>, nawet wtedy, </a:t>
            </a:r>
            <a:br>
              <a:rPr lang="pl-PL" sz="1400">
                <a:solidFill>
                  <a:schemeClr val="tx1"/>
                </a:solidFill>
                <a:effectLst/>
                <a:latin typeface="Calibri" panose="020F0502020204030204" pitchFamily="34" charset="0"/>
                <a:ea typeface="Calibri" panose="020F0502020204030204" pitchFamily="34" charset="0"/>
                <a:cs typeface="Calibri" panose="020F0502020204030204" pitchFamily="34" charset="0"/>
              </a:rPr>
            </a:br>
            <a:r>
              <a:rPr lang="pl-PL" sz="1400">
                <a:solidFill>
                  <a:schemeClr val="tx1"/>
                </a:solidFill>
                <a:effectLst/>
                <a:latin typeface="Calibri" panose="020F0502020204030204" pitchFamily="34" charset="0"/>
                <a:ea typeface="Calibri" panose="020F0502020204030204" pitchFamily="34" charset="0"/>
                <a:cs typeface="Calibri" panose="020F0502020204030204" pitchFamily="34" charset="0"/>
              </a:rPr>
              <a:t>gdy oznacza to dodatkowy koszt.</a:t>
            </a:r>
          </a:p>
          <a:p>
            <a:pPr marL="0" indent="0" algn="l">
              <a:buNone/>
            </a:pPr>
            <a:endParaRPr lang="pl-PL" sz="1400">
              <a:solidFill>
                <a:schemeClr val="tx1"/>
              </a:solidFill>
              <a:effectLst/>
              <a:latin typeface="Calibri" panose="020F0502020204030204" pitchFamily="34" charset="0"/>
              <a:ea typeface="Calibri" panose="020F0502020204030204" pitchFamily="34" charset="0"/>
              <a:cs typeface="Calibri" panose="020F0502020204030204" pitchFamily="34" charset="0"/>
            </a:endParaRPr>
          </a:p>
          <a:p>
            <a:pPr marL="0" indent="0" algn="l">
              <a:buNone/>
            </a:pPr>
            <a:r>
              <a:rPr lang="pl-PL" sz="1400">
                <a:latin typeface="Calibri" panose="020F0502020204030204" pitchFamily="34" charset="0"/>
                <a:cs typeface="Calibri" panose="020F0502020204030204" pitchFamily="34" charset="0"/>
              </a:rPr>
              <a:t>Respondenci najczęściej oszczędzają energie poprzez </a:t>
            </a:r>
            <a:r>
              <a:rPr lang="pl-PL" sz="1400" b="1" i="0" u="none" strike="noStrike">
                <a:solidFill>
                  <a:schemeClr val="tx1"/>
                </a:solidFill>
                <a:effectLst/>
                <a:latin typeface="Calibri" panose="020F0502020204030204" pitchFamily="34" charset="0"/>
                <a:cs typeface="Calibri" panose="020F0502020204030204" pitchFamily="34" charset="0"/>
              </a:rPr>
              <a:t>gaszenie świateł </a:t>
            </a:r>
            <a:r>
              <a:rPr lang="pl-PL" sz="1400" b="0" i="0" u="none" strike="noStrike">
                <a:solidFill>
                  <a:schemeClr val="tx1"/>
                </a:solidFill>
                <a:effectLst/>
                <a:latin typeface="Calibri" panose="020F0502020204030204" pitchFamily="34" charset="0"/>
                <a:cs typeface="Calibri" panose="020F0502020204030204" pitchFamily="34" charset="0"/>
              </a:rPr>
              <a:t>w nieużywanych pomieszczeniach, jak również </a:t>
            </a:r>
            <a:r>
              <a:rPr lang="pl-PL" sz="1400" b="1" i="0" u="none" strike="noStrike">
                <a:solidFill>
                  <a:schemeClr val="tx1"/>
                </a:solidFill>
                <a:effectLst/>
                <a:latin typeface="Calibri" panose="020F0502020204030204" pitchFamily="34" charset="0"/>
                <a:cs typeface="Calibri" panose="020F0502020204030204" pitchFamily="34" charset="0"/>
              </a:rPr>
              <a:t>stosowanie energooszczędnych źródeł światła</a:t>
            </a:r>
            <a:r>
              <a:rPr lang="pl-PL" sz="1400" b="0" i="0" u="none" strike="noStrike">
                <a:solidFill>
                  <a:schemeClr val="tx1"/>
                </a:solidFill>
                <a:effectLst/>
                <a:latin typeface="Calibri" panose="020F0502020204030204" pitchFamily="34" charset="0"/>
                <a:cs typeface="Calibri" panose="020F0502020204030204" pitchFamily="34" charset="0"/>
              </a:rPr>
              <a:t>. Jedna </a:t>
            </a:r>
            <a:r>
              <a:rPr lang="pl-PL" sz="1400">
                <a:latin typeface="Calibri" panose="020F0502020204030204" pitchFamily="34" charset="0"/>
                <a:cs typeface="Calibri" panose="020F0502020204030204" pitchFamily="34" charset="0"/>
              </a:rPr>
              <a:t>trzecia mieszkańców Polski </a:t>
            </a:r>
            <a:r>
              <a:rPr lang="pl-PL" sz="1400" b="0" i="0" u="none" strike="noStrike">
                <a:solidFill>
                  <a:schemeClr val="tx1"/>
                </a:solidFill>
                <a:effectLst/>
                <a:latin typeface="Calibri" panose="020F0502020204030204" pitchFamily="34" charset="0"/>
                <a:cs typeface="Calibri" panose="020F0502020204030204" pitchFamily="34" charset="0"/>
              </a:rPr>
              <a:t>planuje podjęcie dodatkowych działań,</a:t>
            </a:r>
            <a:r>
              <a:rPr lang="pl-PL" sz="1400">
                <a:latin typeface="Calibri" panose="020F0502020204030204" pitchFamily="34" charset="0"/>
                <a:cs typeface="Calibri" panose="020F0502020204030204" pitchFamily="34" charset="0"/>
              </a:rPr>
              <a:t> które zwiększą efektywność energetyczną i umożliwią zmniejszenie rachunków za energię. </a:t>
            </a:r>
          </a:p>
          <a:p>
            <a:pPr marL="0" indent="0" algn="l">
              <a:buNone/>
            </a:pPr>
            <a:endParaRPr lang="pl-PL" sz="1400">
              <a:latin typeface="Calibri" panose="020F0502020204030204" pitchFamily="34" charset="0"/>
              <a:cs typeface="Calibri" panose="020F0502020204030204" pitchFamily="34" charset="0"/>
            </a:endParaRPr>
          </a:p>
          <a:p>
            <a:pPr marL="0" indent="0" algn="l">
              <a:buNone/>
            </a:pPr>
            <a:r>
              <a:rPr lang="pl-PL" sz="1400">
                <a:latin typeface="Calibri" panose="020F0502020204030204" pitchFamily="34" charset="0"/>
                <a:cs typeface="Calibri" panose="020F0502020204030204" pitchFamily="34" charset="0"/>
              </a:rPr>
              <a:t>Osoby te najczęściej planują </a:t>
            </a:r>
            <a:r>
              <a:rPr lang="pl-PL" sz="1400" b="1">
                <a:latin typeface="Calibri" panose="020F0502020204030204" pitchFamily="34" charset="0"/>
                <a:cs typeface="Calibri" panose="020F0502020204030204" pitchFamily="34" charset="0"/>
              </a:rPr>
              <a:t>zastosować odnawialne źródła energii</a:t>
            </a:r>
            <a:r>
              <a:rPr lang="pl-PL" sz="1400">
                <a:latin typeface="Calibri" panose="020F0502020204030204" pitchFamily="34" charset="0"/>
                <a:cs typeface="Calibri" panose="020F0502020204030204" pitchFamily="34" charset="0"/>
              </a:rPr>
              <a:t>. </a:t>
            </a:r>
            <a:r>
              <a:rPr lang="pl-PL" sz="1400" b="1">
                <a:latin typeface="Calibri" panose="020F0502020204030204" pitchFamily="34" charset="0"/>
                <a:cs typeface="Calibri" panose="020F0502020204030204" pitchFamily="34" charset="0"/>
              </a:rPr>
              <a:t>Ponad trzy czwarte </a:t>
            </a:r>
            <a:r>
              <a:rPr lang="pl-PL" sz="1400">
                <a:latin typeface="Calibri" panose="020F0502020204030204" pitchFamily="34" charset="0"/>
                <a:cs typeface="Calibri" panose="020F0502020204030204" pitchFamily="34" charset="0"/>
              </a:rPr>
              <a:t>badanych </a:t>
            </a:r>
            <a:r>
              <a:rPr lang="pl-PL" sz="1400" b="1">
                <a:latin typeface="Calibri" panose="020F0502020204030204" pitchFamily="34" charset="0"/>
                <a:cs typeface="Calibri" panose="020F0502020204030204" pitchFamily="34" charset="0"/>
              </a:rPr>
              <a:t>jest skłonnych wydać więcej na „czystą” energię</a:t>
            </a:r>
            <a:r>
              <a:rPr lang="pl-PL" sz="1400">
                <a:latin typeface="Calibri" panose="020F0502020204030204" pitchFamily="34" charset="0"/>
                <a:cs typeface="Calibri" panose="020F0502020204030204" pitchFamily="34" charset="0"/>
              </a:rPr>
              <a:t>, a odsetek ten jest prawie cztery razy wyższy od uzyskanego w 2018 r.</a:t>
            </a:r>
            <a:endParaRPr lang="pl-PL" sz="1400" b="0" i="0" u="none" strike="noStrike">
              <a:solidFill>
                <a:schemeClr val="tx1"/>
              </a:solidFill>
              <a:effectLst/>
              <a:latin typeface="Calibri" panose="020F0502020204030204" pitchFamily="34" charset="0"/>
              <a:cs typeface="Calibri" panose="020F0502020204030204" pitchFamily="34" charset="0"/>
            </a:endParaRPr>
          </a:p>
          <a:p>
            <a:pPr marL="0" indent="0" algn="l">
              <a:buNone/>
            </a:pPr>
            <a:endParaRPr lang="pl-PL" sz="1400" b="0" i="0" u="none" strike="noStrike">
              <a:solidFill>
                <a:schemeClr val="tx1"/>
              </a:solidFill>
              <a:effectLst/>
              <a:latin typeface="Calibri" panose="020F0502020204030204" pitchFamily="34" charset="0"/>
              <a:cs typeface="Calibri" panose="020F0502020204030204" pitchFamily="34" charset="0"/>
            </a:endParaRPr>
          </a:p>
          <a:p>
            <a:pPr marL="0" indent="0" algn="l">
              <a:buNone/>
            </a:pPr>
            <a:r>
              <a:rPr lang="pl-PL" sz="1400" b="0" i="0" u="none" strike="noStrike">
                <a:solidFill>
                  <a:schemeClr val="tx1"/>
                </a:solidFill>
                <a:effectLst/>
                <a:latin typeface="Calibri" panose="020F0502020204030204" pitchFamily="34" charset="0"/>
                <a:cs typeface="Calibri" panose="020F0502020204030204" pitchFamily="34" charset="0"/>
              </a:rPr>
              <a:t> </a:t>
            </a:r>
          </a:p>
          <a:p>
            <a:pPr marL="0" indent="0" algn="l">
              <a:buNone/>
            </a:pPr>
            <a:endParaRPr lang="pl-PL" sz="1400">
              <a:latin typeface="Calibri" panose="020F0502020204030204" pitchFamily="34" charset="0"/>
              <a:cs typeface="Calibri" panose="020F0502020204030204" pitchFamily="34" charset="0"/>
            </a:endParaRPr>
          </a:p>
          <a:p>
            <a:pPr algn="l"/>
            <a:endParaRPr lang="pl-PL">
              <a:latin typeface="Calibri" panose="020F0502020204030204" pitchFamily="34" charset="0"/>
              <a:cs typeface="Calibri" panose="020F0502020204030204" pitchFamily="34" charset="0"/>
            </a:endParaRPr>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grpSp>
        <p:nvGrpSpPr>
          <p:cNvPr id="11" name="Grafika 6" descr="Otwarta dłoń z rośliną">
            <a:extLst>
              <a:ext uri="{FF2B5EF4-FFF2-40B4-BE49-F238E27FC236}">
                <a16:creationId xmlns:a16="http://schemas.microsoft.com/office/drawing/2014/main" id="{40525977-05BE-4DAF-B6F1-BB69B6AE0B61}"/>
              </a:ext>
            </a:extLst>
          </p:cNvPr>
          <p:cNvGrpSpPr>
            <a:grpSpLocks noChangeAspect="1"/>
          </p:cNvGrpSpPr>
          <p:nvPr/>
        </p:nvGrpSpPr>
        <p:grpSpPr>
          <a:xfrm>
            <a:off x="6196229" y="3001187"/>
            <a:ext cx="2880000" cy="2880000"/>
            <a:chOff x="4256978" y="3113978"/>
            <a:chExt cx="630044" cy="630044"/>
          </a:xfrm>
          <a:solidFill>
            <a:srgbClr val="F2F2F2"/>
          </a:solidFill>
        </p:grpSpPr>
        <p:sp>
          <p:nvSpPr>
            <p:cNvPr id="12" name="Dowolny kształt: kształt 11">
              <a:extLst>
                <a:ext uri="{FF2B5EF4-FFF2-40B4-BE49-F238E27FC236}">
                  <a16:creationId xmlns:a16="http://schemas.microsoft.com/office/drawing/2014/main" id="{9B19BC66-513F-4AD0-92B2-E1FBD44FAFB4}"/>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3" name="Dowolny kształt: kształt 12">
              <a:extLst>
                <a:ext uri="{FF2B5EF4-FFF2-40B4-BE49-F238E27FC236}">
                  <a16:creationId xmlns:a16="http://schemas.microsoft.com/office/drawing/2014/main" id="{86F9EFEB-DFA9-4D9C-B0DA-EB72024C9433}"/>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Tree>
    <p:extLst>
      <p:ext uri="{BB962C8B-B14F-4D97-AF65-F5344CB8AC3E}">
        <p14:creationId xmlns:p14="http://schemas.microsoft.com/office/powerpoint/2010/main" val="148551800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293096"/>
            <a:ext cx="4468453" cy="368300"/>
          </a:xfrm>
        </p:spPr>
        <p:txBody>
          <a:bodyPr/>
          <a:lstStyle/>
          <a:p>
            <a:r>
              <a:rPr lang="pl-PL" sz="1600" b="1">
                <a:latin typeface="Calibri" panose="020F0502020204030204" pitchFamily="34" charset="0"/>
                <a:cs typeface="Calibri" panose="020F0502020204030204" pitchFamily="34" charset="0"/>
              </a:rPr>
              <a:t>NAJWIĘKSZE WYZWANIA DLA POLSKI </a:t>
            </a:r>
          </a:p>
          <a:p>
            <a:r>
              <a:rPr lang="pl-PL" sz="1600" b="1">
                <a:latin typeface="Calibri" panose="020F0502020204030204" pitchFamily="34" charset="0"/>
                <a:cs typeface="Calibri" panose="020F0502020204030204" pitchFamily="34" charset="0"/>
              </a:rPr>
              <a:t>A PROBLEMY ŚRODOWISKA NATURALNEGO</a:t>
            </a:r>
          </a:p>
          <a:p>
            <a:endParaRPr lang="pl-PL" sz="1600" b="1">
              <a:latin typeface="Calibri" panose="020F0502020204030204" pitchFamily="34" charset="0"/>
              <a:cs typeface="Calibri" panose="020F0502020204030204" pitchFamily="34" charset="0"/>
            </a:endParaRPr>
          </a:p>
        </p:txBody>
      </p:sp>
      <p:sp>
        <p:nvSpPr>
          <p:cNvPr id="29" name="Freeform 24">
            <a:extLst>
              <a:ext uri="{FF2B5EF4-FFF2-40B4-BE49-F238E27FC236}">
                <a16:creationId xmlns:a16="http://schemas.microsoft.com/office/drawing/2014/main" id="{6ECA4D20-F03D-4FD3-A708-DC78A6490A33}"/>
              </a:ext>
            </a:extLst>
          </p:cNvPr>
          <p:cNvSpPr>
            <a:spLocks/>
          </p:cNvSpPr>
          <p:nvPr/>
        </p:nvSpPr>
        <p:spPr bwMode="auto">
          <a:xfrm>
            <a:off x="4342593" y="3189189"/>
            <a:ext cx="458812" cy="47962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24">
            <a:extLst>
              <a:ext uri="{FF2B5EF4-FFF2-40B4-BE49-F238E27FC236}">
                <a16:creationId xmlns:a16="http://schemas.microsoft.com/office/drawing/2014/main" id="{F45C14A9-62B5-4BE6-AE90-FA4775DA3873}"/>
              </a:ext>
            </a:extLst>
          </p:cNvPr>
          <p:cNvSpPr>
            <a:spLocks/>
          </p:cNvSpPr>
          <p:nvPr/>
        </p:nvSpPr>
        <p:spPr bwMode="auto">
          <a:xfrm>
            <a:off x="5148064" y="3189189"/>
            <a:ext cx="458812" cy="47962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37" name="Freeform 24">
            <a:extLst>
              <a:ext uri="{FF2B5EF4-FFF2-40B4-BE49-F238E27FC236}">
                <a16:creationId xmlns:a16="http://schemas.microsoft.com/office/drawing/2014/main" id="{A1C27670-3E1D-491F-80A3-FE83057A7109}"/>
              </a:ext>
            </a:extLst>
          </p:cNvPr>
          <p:cNvSpPr>
            <a:spLocks/>
          </p:cNvSpPr>
          <p:nvPr/>
        </p:nvSpPr>
        <p:spPr bwMode="auto">
          <a:xfrm>
            <a:off x="5951348" y="3189189"/>
            <a:ext cx="458812" cy="47962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39" name="Freeform 24">
            <a:extLst>
              <a:ext uri="{FF2B5EF4-FFF2-40B4-BE49-F238E27FC236}">
                <a16:creationId xmlns:a16="http://schemas.microsoft.com/office/drawing/2014/main" id="{DCB4E5DF-B1FD-4670-8F74-36B38B6A51B2}"/>
              </a:ext>
            </a:extLst>
          </p:cNvPr>
          <p:cNvSpPr>
            <a:spLocks/>
          </p:cNvSpPr>
          <p:nvPr/>
        </p:nvSpPr>
        <p:spPr bwMode="auto">
          <a:xfrm>
            <a:off x="3537122" y="3189189"/>
            <a:ext cx="458812" cy="47962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41" name="Freeform 24">
            <a:extLst>
              <a:ext uri="{FF2B5EF4-FFF2-40B4-BE49-F238E27FC236}">
                <a16:creationId xmlns:a16="http://schemas.microsoft.com/office/drawing/2014/main" id="{4B71C2BB-ADC7-4375-95AA-7C902FE80ABA}"/>
              </a:ext>
            </a:extLst>
          </p:cNvPr>
          <p:cNvSpPr>
            <a:spLocks/>
          </p:cNvSpPr>
          <p:nvPr/>
        </p:nvSpPr>
        <p:spPr bwMode="auto">
          <a:xfrm>
            <a:off x="2759301" y="3189189"/>
            <a:ext cx="458812" cy="47962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pl-PL"/>
          </a:p>
        </p:txBody>
      </p:sp>
    </p:spTree>
    <p:extLst>
      <p:ext uri="{BB962C8B-B14F-4D97-AF65-F5344CB8AC3E}">
        <p14:creationId xmlns:p14="http://schemas.microsoft.com/office/powerpoint/2010/main" val="28608191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Prostokąt 13">
            <a:extLst>
              <a:ext uri="{FF2B5EF4-FFF2-40B4-BE49-F238E27FC236}">
                <a16:creationId xmlns:a16="http://schemas.microsoft.com/office/drawing/2014/main" id="{C103E626-352E-47FF-9144-A1657424B282}"/>
              </a:ext>
            </a:extLst>
          </p:cNvPr>
          <p:cNvSpPr/>
          <p:nvPr/>
        </p:nvSpPr>
        <p:spPr>
          <a:xfrm>
            <a:off x="107504" y="1268760"/>
            <a:ext cx="8856984" cy="367240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pic>
        <p:nvPicPr>
          <p:cNvPr id="1026" name="Picture 2" descr="nfosigw-logotyp - Stalowa Wola - oficjalny portal miasta">
            <a:extLst>
              <a:ext uri="{FF2B5EF4-FFF2-40B4-BE49-F238E27FC236}">
                <a16:creationId xmlns:a16="http://schemas.microsoft.com/office/drawing/2014/main" id="{0573CA49-F488-4E69-80EC-A530ECB124F0}"/>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13907" b="11933"/>
          <a:stretch/>
        </p:blipFill>
        <p:spPr bwMode="auto">
          <a:xfrm>
            <a:off x="5220072" y="1700808"/>
            <a:ext cx="2912046" cy="2607390"/>
          </a:xfrm>
          <a:prstGeom prst="rect">
            <a:avLst/>
          </a:prstGeom>
          <a:noFill/>
          <a:extLst>
            <a:ext uri="{909E8E84-426E-40DD-AFC4-6F175D3DCCD1}">
              <a14:hiddenFill xmlns:a14="http://schemas.microsoft.com/office/drawing/2010/main">
                <a:solidFill>
                  <a:srgbClr val="FFFFFF"/>
                </a:solidFill>
              </a14:hiddenFill>
            </a:ext>
          </a:extLst>
        </p:spPr>
      </p:pic>
      <p:sp>
        <p:nvSpPr>
          <p:cNvPr id="5" name="pole tekstowe 4">
            <a:extLst>
              <a:ext uri="{FF2B5EF4-FFF2-40B4-BE49-F238E27FC236}">
                <a16:creationId xmlns:a16="http://schemas.microsoft.com/office/drawing/2014/main" id="{E8743AE0-27CC-4D5C-9FAD-DD3262830548}"/>
              </a:ext>
            </a:extLst>
          </p:cNvPr>
          <p:cNvSpPr txBox="1"/>
          <p:nvPr/>
        </p:nvSpPr>
        <p:spPr>
          <a:xfrm>
            <a:off x="1331640" y="2127340"/>
            <a:ext cx="3168352" cy="1754326"/>
          </a:xfrm>
          <a:prstGeom prst="rect">
            <a:avLst/>
          </a:prstGeom>
          <a:noFill/>
        </p:spPr>
        <p:txBody>
          <a:bodyPr wrap="square">
            <a:spAutoFit/>
          </a:bodyPr>
          <a:lstStyle/>
          <a:p>
            <a:pPr algn="just"/>
            <a:r>
              <a:rPr lang="pl-PL" sz="1200">
                <a:solidFill>
                  <a:srgbClr val="5C5C5C"/>
                </a:solidFill>
                <a:latin typeface="Calibri" panose="020F0502020204030204" pitchFamily="34" charset="0"/>
                <a:cs typeface="Calibri" panose="020F0502020204030204" pitchFamily="34" charset="0"/>
              </a:rPr>
              <a:t>Niniejszy materiał został sfinansowany ze środków </a:t>
            </a:r>
            <a:r>
              <a:rPr lang="pl-PL" sz="1200" b="1">
                <a:solidFill>
                  <a:srgbClr val="5C5C5C"/>
                </a:solidFill>
                <a:latin typeface="Calibri" panose="020F0502020204030204" pitchFamily="34" charset="0"/>
                <a:cs typeface="Calibri" panose="020F0502020204030204" pitchFamily="34" charset="0"/>
              </a:rPr>
              <a:t>Narodowego Funduszu Ochrony Środowiska i Gospodarki Wodnej</a:t>
            </a:r>
            <a:r>
              <a:rPr lang="pl-PL" sz="1200">
                <a:solidFill>
                  <a:srgbClr val="5C5C5C"/>
                </a:solidFill>
                <a:latin typeface="Calibri" panose="020F0502020204030204" pitchFamily="34" charset="0"/>
                <a:cs typeface="Calibri" panose="020F0502020204030204" pitchFamily="34" charset="0"/>
              </a:rPr>
              <a:t>. Za jego treść odpowiada wyłącznie Ministerstwo Klimatu </a:t>
            </a:r>
            <a:br>
              <a:rPr lang="pl-PL" sz="1200">
                <a:solidFill>
                  <a:srgbClr val="5C5C5C"/>
                </a:solidFill>
                <a:latin typeface="Calibri" panose="020F0502020204030204" pitchFamily="34" charset="0"/>
                <a:cs typeface="Calibri" panose="020F0502020204030204" pitchFamily="34" charset="0"/>
              </a:rPr>
            </a:br>
            <a:r>
              <a:rPr lang="pl-PL" sz="1200">
                <a:solidFill>
                  <a:srgbClr val="5C5C5C"/>
                </a:solidFill>
                <a:latin typeface="Calibri" panose="020F0502020204030204" pitchFamily="34" charset="0"/>
                <a:cs typeface="Calibri" panose="020F0502020204030204" pitchFamily="34" charset="0"/>
              </a:rPr>
              <a:t>i Środowiska.</a:t>
            </a:r>
          </a:p>
          <a:p>
            <a:pPr algn="just"/>
            <a:endParaRPr lang="pl-PL" sz="1200">
              <a:solidFill>
                <a:srgbClr val="5C5C5C"/>
              </a:solidFill>
              <a:latin typeface="Calibri" panose="020F0502020204030204" pitchFamily="34" charset="0"/>
              <a:cs typeface="Calibri" panose="020F0502020204030204" pitchFamily="34" charset="0"/>
            </a:endParaRPr>
          </a:p>
          <a:p>
            <a:pPr algn="just"/>
            <a:r>
              <a:rPr lang="pl-PL" sz="1200">
                <a:solidFill>
                  <a:srgbClr val="5C5C5C"/>
                </a:solidFill>
                <a:latin typeface="Calibri" panose="020F0502020204030204" pitchFamily="34" charset="0"/>
                <a:cs typeface="Calibri" panose="020F0502020204030204" pitchFamily="34" charset="0"/>
              </a:rPr>
              <a:t>Raport został opracowany dla Ministerstwa Klimatu i Środowiska przez PBS Sp. z o.o. i BR Spółka z o.o.</a:t>
            </a:r>
          </a:p>
        </p:txBody>
      </p:sp>
    </p:spTree>
    <p:extLst>
      <p:ext uri="{BB962C8B-B14F-4D97-AF65-F5344CB8AC3E}">
        <p14:creationId xmlns:p14="http://schemas.microsoft.com/office/powerpoint/2010/main" val="32612942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a:lstStyle/>
          <a:p>
            <a:r>
              <a:rPr lang="pl-PL" sz="1600">
                <a:latin typeface="Calibri" panose="020F0502020204030204" pitchFamily="34" charset="0"/>
                <a:cs typeface="Calibri" panose="020F0502020204030204" pitchFamily="34" charset="0"/>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b="1">
                <a:solidFill>
                  <a:prstClr val="white"/>
                </a:solidFill>
              </a:rPr>
              <a:t>Największe wyzwania dla Polski </a:t>
            </a:r>
          </a:p>
          <a:p>
            <a:r>
              <a:rPr lang="pl-PL" sz="1200" b="1">
                <a:solidFill>
                  <a:prstClr val="white"/>
                </a:solidFill>
              </a:rPr>
              <a:t>a problemy środowiska naturalnego</a:t>
            </a:r>
            <a:endParaRPr lang="en-US" sz="1200" b="1">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Środowisko naturalne i jego ochrona</a:t>
            </a:r>
            <a:endParaRPr lang="en-US" sz="1200">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Indywidualne działania i zachowania wspierające ochronę środowiska</a:t>
            </a:r>
            <a:endParaRPr lang="en-US" sz="1200">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200">
                <a:solidFill>
                  <a:prstClr val="white"/>
                </a:solidFill>
              </a:rPr>
              <a:t>Jakość </a:t>
            </a:r>
            <a:r>
              <a:rPr lang="pl-PL" sz="1200">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1311290"/>
            <a:ext cx="457199" cy="45719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rgbClr val="92D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r>
              <a:rPr lang="pl-PL" sz="1050">
                <a:solidFill>
                  <a:schemeClr val="tx1"/>
                </a:solidFill>
              </a:rPr>
              <a:t>W rozdziale zostaną poruszone następujące zagadnienia:</a:t>
            </a:r>
          </a:p>
          <a:p>
            <a:endParaRPr lang="pl-PL" sz="1050">
              <a:solidFill>
                <a:schemeClr val="tx1"/>
              </a:solidFill>
            </a:endParaRPr>
          </a:p>
          <a:p>
            <a:pPr marL="285750" indent="-285750">
              <a:buFont typeface="Wingdings" panose="05000000000000000000" pitchFamily="2" charset="2"/>
              <a:buChar char="§"/>
            </a:pPr>
            <a:r>
              <a:rPr lang="pl-PL" sz="1050">
                <a:solidFill>
                  <a:schemeClr val="tx1"/>
                </a:solidFill>
              </a:rPr>
              <a:t>Jak postrzegane są współczesne problemy Polski - jak na ich tle postrzegane są problemy środowiska naturalnego.</a:t>
            </a:r>
          </a:p>
          <a:p>
            <a:pPr marL="285750" indent="-285750">
              <a:buFont typeface="Wingdings" panose="05000000000000000000" pitchFamily="2" charset="2"/>
              <a:buChar char="§"/>
            </a:pPr>
            <a:endParaRPr lang="pl-PL" sz="1050">
              <a:solidFill>
                <a:schemeClr val="tx1"/>
              </a:solidFill>
            </a:endParaRPr>
          </a:p>
          <a:p>
            <a:pPr marL="285750" indent="-285750">
              <a:buFont typeface="Wingdings" panose="05000000000000000000" pitchFamily="2" charset="2"/>
              <a:buChar char="§"/>
            </a:pPr>
            <a:r>
              <a:rPr lang="pl-PL" sz="1050">
                <a:solidFill>
                  <a:schemeClr val="tx1"/>
                </a:solidFill>
              </a:rPr>
              <a:t>Jak postrzegane są problemy związane ze środowiskiem naturalnym - które uważane są za mniej, a które za bardziej ważne.</a:t>
            </a:r>
          </a:p>
          <a:p>
            <a:pPr marL="285750" indent="-285750" algn="just">
              <a:buFont typeface="Wingdings" panose="05000000000000000000" pitchFamily="2" charset="2"/>
              <a:buChar char="§"/>
            </a:pPr>
            <a:endParaRPr lang="pl-PL" sz="1050">
              <a:solidFill>
                <a:schemeClr val="tx1"/>
              </a:solidFill>
            </a:endParaRPr>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24">
            <a:extLst>
              <a:ext uri="{FF2B5EF4-FFF2-40B4-BE49-F238E27FC236}">
                <a16:creationId xmlns:a16="http://schemas.microsoft.com/office/drawing/2014/main" id="{8D76EB0C-5FEF-4CD7-BC27-06629F311C62}"/>
              </a:ext>
            </a:extLst>
          </p:cNvPr>
          <p:cNvSpPr>
            <a:spLocks/>
          </p:cNvSpPr>
          <p:nvPr/>
        </p:nvSpPr>
        <p:spPr bwMode="auto">
          <a:xfrm>
            <a:off x="895382" y="1407999"/>
            <a:ext cx="245344" cy="25647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pl-PL" sz="2000"/>
          </a:p>
        </p:txBody>
      </p:sp>
    </p:spTree>
    <p:extLst>
      <p:ext uri="{BB962C8B-B14F-4D97-AF65-F5344CB8AC3E}">
        <p14:creationId xmlns:p14="http://schemas.microsoft.com/office/powerpoint/2010/main" val="62242161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5" name="Tabela 212">
            <a:extLst>
              <a:ext uri="{FF2B5EF4-FFF2-40B4-BE49-F238E27FC236}">
                <a16:creationId xmlns:a16="http://schemas.microsoft.com/office/drawing/2014/main" id="{2448C524-DE2D-4347-804C-B18384E33CF3}"/>
              </a:ext>
            </a:extLst>
          </p:cNvPr>
          <p:cNvGraphicFramePr>
            <a:graphicFrameLocks noGrp="1"/>
          </p:cNvGraphicFramePr>
          <p:nvPr>
            <p:extLst>
              <p:ext uri="{D42A27DB-BD31-4B8C-83A1-F6EECF244321}">
                <p14:modId xmlns:p14="http://schemas.microsoft.com/office/powerpoint/2010/main" val="708299882"/>
              </p:ext>
            </p:extLst>
          </p:nvPr>
        </p:nvGraphicFramePr>
        <p:xfrm>
          <a:off x="1906" y="4763389"/>
          <a:ext cx="9255362" cy="370840"/>
        </p:xfrm>
        <a:graphic>
          <a:graphicData uri="http://schemas.openxmlformats.org/drawingml/2006/table">
            <a:tbl>
              <a:tblPr firstRow="1" bandRow="1">
                <a:tableStyleId>{5C22544A-7EE6-4342-B048-85BDC9FD1C3A}</a:tableStyleId>
              </a:tblPr>
              <a:tblGrid>
                <a:gridCol w="1814235">
                  <a:extLst>
                    <a:ext uri="{9D8B030D-6E8A-4147-A177-3AD203B41FA5}">
                      <a16:colId xmlns:a16="http://schemas.microsoft.com/office/drawing/2014/main" val="2020587659"/>
                    </a:ext>
                  </a:extLst>
                </a:gridCol>
                <a:gridCol w="1814235">
                  <a:extLst>
                    <a:ext uri="{9D8B030D-6E8A-4147-A177-3AD203B41FA5}">
                      <a16:colId xmlns:a16="http://schemas.microsoft.com/office/drawing/2014/main" val="1093521556"/>
                    </a:ext>
                  </a:extLst>
                </a:gridCol>
                <a:gridCol w="1954484">
                  <a:extLst>
                    <a:ext uri="{9D8B030D-6E8A-4147-A177-3AD203B41FA5}">
                      <a16:colId xmlns:a16="http://schemas.microsoft.com/office/drawing/2014/main" val="3194877113"/>
                    </a:ext>
                  </a:extLst>
                </a:gridCol>
                <a:gridCol w="1673986">
                  <a:extLst>
                    <a:ext uri="{9D8B030D-6E8A-4147-A177-3AD203B41FA5}">
                      <a16:colId xmlns:a16="http://schemas.microsoft.com/office/drawing/2014/main" val="1540738301"/>
                    </a:ext>
                  </a:extLst>
                </a:gridCol>
                <a:gridCol w="1998422">
                  <a:extLst>
                    <a:ext uri="{9D8B030D-6E8A-4147-A177-3AD203B41FA5}">
                      <a16:colId xmlns:a16="http://schemas.microsoft.com/office/drawing/2014/main" val="1572455323"/>
                    </a:ext>
                  </a:extLst>
                </a:gridCol>
              </a:tblGrid>
              <a:tr h="370840">
                <a:tc>
                  <a:txBody>
                    <a:bodyPr/>
                    <a:lstStyle/>
                    <a:p>
                      <a:pPr algn="ctr"/>
                      <a:r>
                        <a:rPr lang="pl-PL" sz="1200">
                          <a:solidFill>
                            <a:schemeClr val="tx1"/>
                          </a:solidFill>
                        </a:rPr>
                        <a:t>2%</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rPr>
                        <a:t>2%</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rPr>
                        <a:t>1%</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rPr>
                        <a:t>1%</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rPr>
                        <a:t>0,2%</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212" name="Tabela 212">
            <a:extLst>
              <a:ext uri="{FF2B5EF4-FFF2-40B4-BE49-F238E27FC236}">
                <a16:creationId xmlns:a16="http://schemas.microsoft.com/office/drawing/2014/main" id="{66ECCCE4-52D4-47DB-B93C-B2FC7E91373F}"/>
              </a:ext>
            </a:extLst>
          </p:cNvPr>
          <p:cNvGraphicFramePr>
            <a:graphicFrameLocks noGrp="1"/>
          </p:cNvGraphicFramePr>
          <p:nvPr>
            <p:extLst>
              <p:ext uri="{D42A27DB-BD31-4B8C-83A1-F6EECF244321}">
                <p14:modId xmlns:p14="http://schemas.microsoft.com/office/powerpoint/2010/main" val="3162877106"/>
              </p:ext>
            </p:extLst>
          </p:nvPr>
        </p:nvGraphicFramePr>
        <p:xfrm>
          <a:off x="-2842" y="2809497"/>
          <a:ext cx="9255362" cy="370840"/>
        </p:xfrm>
        <a:graphic>
          <a:graphicData uri="http://schemas.openxmlformats.org/drawingml/2006/table">
            <a:tbl>
              <a:tblPr firstRow="1" bandRow="1">
                <a:tableStyleId>{5C22544A-7EE6-4342-B048-85BDC9FD1C3A}</a:tableStyleId>
              </a:tblPr>
              <a:tblGrid>
                <a:gridCol w="1814235">
                  <a:extLst>
                    <a:ext uri="{9D8B030D-6E8A-4147-A177-3AD203B41FA5}">
                      <a16:colId xmlns:a16="http://schemas.microsoft.com/office/drawing/2014/main" val="2020587659"/>
                    </a:ext>
                  </a:extLst>
                </a:gridCol>
                <a:gridCol w="1814235">
                  <a:extLst>
                    <a:ext uri="{9D8B030D-6E8A-4147-A177-3AD203B41FA5}">
                      <a16:colId xmlns:a16="http://schemas.microsoft.com/office/drawing/2014/main" val="1093521556"/>
                    </a:ext>
                  </a:extLst>
                </a:gridCol>
                <a:gridCol w="1954484">
                  <a:extLst>
                    <a:ext uri="{9D8B030D-6E8A-4147-A177-3AD203B41FA5}">
                      <a16:colId xmlns:a16="http://schemas.microsoft.com/office/drawing/2014/main" val="3194877113"/>
                    </a:ext>
                  </a:extLst>
                </a:gridCol>
                <a:gridCol w="1673986">
                  <a:extLst>
                    <a:ext uri="{9D8B030D-6E8A-4147-A177-3AD203B41FA5}">
                      <a16:colId xmlns:a16="http://schemas.microsoft.com/office/drawing/2014/main" val="1540738301"/>
                    </a:ext>
                  </a:extLst>
                </a:gridCol>
                <a:gridCol w="1998422">
                  <a:extLst>
                    <a:ext uri="{9D8B030D-6E8A-4147-A177-3AD203B41FA5}">
                      <a16:colId xmlns:a16="http://schemas.microsoft.com/office/drawing/2014/main" val="1572455323"/>
                    </a:ext>
                  </a:extLst>
                </a:gridCol>
              </a:tblGrid>
              <a:tr h="370840">
                <a:tc>
                  <a:txBody>
                    <a:bodyPr/>
                    <a:lstStyle/>
                    <a:p>
                      <a:pPr algn="ctr"/>
                      <a:r>
                        <a:rPr lang="pl-PL" sz="1200">
                          <a:solidFill>
                            <a:schemeClr val="tx1"/>
                          </a:solidFill>
                          <a:latin typeface="+mj-lt"/>
                        </a:rPr>
                        <a:t>16%</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latin typeface="+mj-lt"/>
                        </a:rPr>
                        <a:t>15%</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latin typeface="+mj-lt"/>
                        </a:rPr>
                        <a:t>11%</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latin typeface="+mj-lt"/>
                        </a:rPr>
                        <a:t>10%</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latin typeface="+mj-lt"/>
                        </a:rPr>
                        <a:t>10%</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a:latin typeface="+mn-lt"/>
              </a:rPr>
              <a:t>Problemy Polski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 Proszę wymienić trzy dziedziny, w których Pana(i) zdaniem nasz kraj ma najwięcej problemów do rozwiązania.</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pole tekstowe 4">
            <a:extLst>
              <a:ext uri="{FF2B5EF4-FFF2-40B4-BE49-F238E27FC236}">
                <a16:creationId xmlns:a16="http://schemas.microsoft.com/office/drawing/2014/main" id="{20565466-3928-4797-B2EA-B23E08EBE56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pic>
        <p:nvPicPr>
          <p:cNvPr id="9" name="Grafika 8" descr="Największe problemy do rozwiązania w naszym kraju.&#10;&#10;Grafika przedstawia oświatę i wychowanie: 15%.">
            <a:extLst>
              <a:ext uri="{FF2B5EF4-FFF2-40B4-BE49-F238E27FC236}">
                <a16:creationId xmlns:a16="http://schemas.microsoft.com/office/drawing/2014/main" id="{5A34B1D6-EF08-4626-8CC1-1902372B1668}"/>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510767" y="2390240"/>
            <a:ext cx="442437" cy="442437"/>
          </a:xfrm>
          <a:prstGeom prst="rect">
            <a:avLst/>
          </a:prstGeom>
        </p:spPr>
      </p:pic>
      <p:pic>
        <p:nvPicPr>
          <p:cNvPr id="12" name="Grafika 11" descr="Największe problemy do rozwiązania w naszym kraju TOP3.&#10;&#10;Grafika przedstawia tendencję wzrostową gospodarki - rozwój ekonomiczny: 20%.&#10;">
            <a:extLst>
              <a:ext uri="{FF2B5EF4-FFF2-40B4-BE49-F238E27FC236}">
                <a16:creationId xmlns:a16="http://schemas.microsoft.com/office/drawing/2014/main" id="{BAC86F14-0390-447D-A5CB-1A13242A8B91}"/>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297125" y="1411667"/>
            <a:ext cx="407601" cy="407601"/>
          </a:xfrm>
          <a:prstGeom prst="rect">
            <a:avLst/>
          </a:prstGeom>
        </p:spPr>
      </p:pic>
      <p:pic>
        <p:nvPicPr>
          <p:cNvPr id="15" name="Obraz 14" descr="Największe problemy do rozwiązania w naszym kraju.&#10;&#10;Grafika przedstawia pracę, politykę społeczną i rodzinną: 16%.">
            <a:extLst>
              <a:ext uri="{FF2B5EF4-FFF2-40B4-BE49-F238E27FC236}">
                <a16:creationId xmlns:a16="http://schemas.microsoft.com/office/drawing/2014/main" id="{7BB69911-87ED-4379-A00A-576625ADB607}"/>
              </a:ext>
              <a:ext uri="{C183D7F6-B498-43B3-948B-1728B52AA6E4}">
                <adec:decorative xmlns:adec="http://schemas.microsoft.com/office/drawing/2017/decorative" val="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680401" y="2411139"/>
            <a:ext cx="400639" cy="400639"/>
          </a:xfrm>
          <a:prstGeom prst="rect">
            <a:avLst/>
          </a:prstGeom>
        </p:spPr>
      </p:pic>
      <p:grpSp>
        <p:nvGrpSpPr>
          <p:cNvPr id="124" name="Grupa 123" descr="Największe problemy do rozwiązania w naszym kraju.&#10;&#10;Grafika przedstawia energetykę i górnictwo: 10%.">
            <a:extLst>
              <a:ext uri="{FF2B5EF4-FFF2-40B4-BE49-F238E27FC236}">
                <a16:creationId xmlns:a16="http://schemas.microsoft.com/office/drawing/2014/main" id="{2B3C6ECF-CD0E-4E58-826B-24320BE1F3CC}"/>
              </a:ext>
            </a:extLst>
          </p:cNvPr>
          <p:cNvGrpSpPr/>
          <p:nvPr/>
        </p:nvGrpSpPr>
        <p:grpSpPr>
          <a:xfrm>
            <a:off x="8056637" y="2403265"/>
            <a:ext cx="417400" cy="392258"/>
            <a:chOff x="3621088" y="1427163"/>
            <a:chExt cx="790575" cy="742951"/>
          </a:xfrm>
          <a:solidFill>
            <a:srgbClr val="A7B3BC"/>
          </a:solidFill>
        </p:grpSpPr>
        <p:sp>
          <p:nvSpPr>
            <p:cNvPr id="125" name="Freeform 51">
              <a:extLst>
                <a:ext uri="{FF2B5EF4-FFF2-40B4-BE49-F238E27FC236}">
                  <a16:creationId xmlns:a16="http://schemas.microsoft.com/office/drawing/2014/main" id="{2B8018B5-B076-4055-B0E0-22684C56D46E}"/>
                </a:ext>
              </a:extLst>
            </p:cNvPr>
            <p:cNvSpPr>
              <a:spLocks/>
            </p:cNvSpPr>
            <p:nvPr/>
          </p:nvSpPr>
          <p:spPr bwMode="auto">
            <a:xfrm>
              <a:off x="3621088" y="2111376"/>
              <a:ext cx="790575" cy="58738"/>
            </a:xfrm>
            <a:custGeom>
              <a:avLst/>
              <a:gdLst>
                <a:gd name="T0" fmla="*/ 37 w 996"/>
                <a:gd name="T1" fmla="*/ 75 h 75"/>
                <a:gd name="T2" fmla="*/ 959 w 996"/>
                <a:gd name="T3" fmla="*/ 75 h 75"/>
                <a:gd name="T4" fmla="*/ 959 w 996"/>
                <a:gd name="T5" fmla="*/ 75 h 75"/>
                <a:gd name="T6" fmla="*/ 959 w 996"/>
                <a:gd name="T7" fmla="*/ 75 h 75"/>
                <a:gd name="T8" fmla="*/ 966 w 996"/>
                <a:gd name="T9" fmla="*/ 73 h 75"/>
                <a:gd name="T10" fmla="*/ 973 w 996"/>
                <a:gd name="T11" fmla="*/ 72 h 75"/>
                <a:gd name="T12" fmla="*/ 979 w 996"/>
                <a:gd name="T13" fmla="*/ 68 h 75"/>
                <a:gd name="T14" fmla="*/ 985 w 996"/>
                <a:gd name="T15" fmla="*/ 64 h 75"/>
                <a:gd name="T16" fmla="*/ 990 w 996"/>
                <a:gd name="T17" fmla="*/ 58 h 75"/>
                <a:gd name="T18" fmla="*/ 993 w 996"/>
                <a:gd name="T19" fmla="*/ 51 h 75"/>
                <a:gd name="T20" fmla="*/ 994 w 996"/>
                <a:gd name="T21" fmla="*/ 45 h 75"/>
                <a:gd name="T22" fmla="*/ 996 w 996"/>
                <a:gd name="T23" fmla="*/ 37 h 75"/>
                <a:gd name="T24" fmla="*/ 996 w 996"/>
                <a:gd name="T25" fmla="*/ 37 h 75"/>
                <a:gd name="T26" fmla="*/ 996 w 996"/>
                <a:gd name="T27" fmla="*/ 37 h 75"/>
                <a:gd name="T28" fmla="*/ 994 w 996"/>
                <a:gd name="T29" fmla="*/ 30 h 75"/>
                <a:gd name="T30" fmla="*/ 993 w 996"/>
                <a:gd name="T31" fmla="*/ 23 h 75"/>
                <a:gd name="T32" fmla="*/ 990 w 996"/>
                <a:gd name="T33" fmla="*/ 17 h 75"/>
                <a:gd name="T34" fmla="*/ 985 w 996"/>
                <a:gd name="T35" fmla="*/ 11 h 75"/>
                <a:gd name="T36" fmla="*/ 979 w 996"/>
                <a:gd name="T37" fmla="*/ 6 h 75"/>
                <a:gd name="T38" fmla="*/ 973 w 996"/>
                <a:gd name="T39" fmla="*/ 3 h 75"/>
                <a:gd name="T40" fmla="*/ 966 w 996"/>
                <a:gd name="T41" fmla="*/ 2 h 75"/>
                <a:gd name="T42" fmla="*/ 959 w 996"/>
                <a:gd name="T43" fmla="*/ 0 h 75"/>
                <a:gd name="T44" fmla="*/ 37 w 996"/>
                <a:gd name="T45" fmla="*/ 0 h 75"/>
                <a:gd name="T46" fmla="*/ 37 w 996"/>
                <a:gd name="T47" fmla="*/ 0 h 75"/>
                <a:gd name="T48" fmla="*/ 37 w 996"/>
                <a:gd name="T49" fmla="*/ 0 h 75"/>
                <a:gd name="T50" fmla="*/ 30 w 996"/>
                <a:gd name="T51" fmla="*/ 2 h 75"/>
                <a:gd name="T52" fmla="*/ 23 w 996"/>
                <a:gd name="T53" fmla="*/ 3 h 75"/>
                <a:gd name="T54" fmla="*/ 17 w 996"/>
                <a:gd name="T55" fmla="*/ 6 h 75"/>
                <a:gd name="T56" fmla="*/ 11 w 996"/>
                <a:gd name="T57" fmla="*/ 11 h 75"/>
                <a:gd name="T58" fmla="*/ 6 w 996"/>
                <a:gd name="T59" fmla="*/ 17 h 75"/>
                <a:gd name="T60" fmla="*/ 3 w 996"/>
                <a:gd name="T61" fmla="*/ 23 h 75"/>
                <a:gd name="T62" fmla="*/ 2 w 996"/>
                <a:gd name="T63" fmla="*/ 30 h 75"/>
                <a:gd name="T64" fmla="*/ 0 w 996"/>
                <a:gd name="T65" fmla="*/ 37 h 75"/>
                <a:gd name="T66" fmla="*/ 0 w 996"/>
                <a:gd name="T67" fmla="*/ 37 h 75"/>
                <a:gd name="T68" fmla="*/ 0 w 996"/>
                <a:gd name="T69" fmla="*/ 37 h 75"/>
                <a:gd name="T70" fmla="*/ 2 w 996"/>
                <a:gd name="T71" fmla="*/ 45 h 75"/>
                <a:gd name="T72" fmla="*/ 3 w 996"/>
                <a:gd name="T73" fmla="*/ 51 h 75"/>
                <a:gd name="T74" fmla="*/ 6 w 996"/>
                <a:gd name="T75" fmla="*/ 58 h 75"/>
                <a:gd name="T76" fmla="*/ 11 w 996"/>
                <a:gd name="T77" fmla="*/ 64 h 75"/>
                <a:gd name="T78" fmla="*/ 17 w 996"/>
                <a:gd name="T79" fmla="*/ 68 h 75"/>
                <a:gd name="T80" fmla="*/ 23 w 996"/>
                <a:gd name="T81" fmla="*/ 72 h 75"/>
                <a:gd name="T82" fmla="*/ 30 w 996"/>
                <a:gd name="T83" fmla="*/ 73 h 75"/>
                <a:gd name="T84" fmla="*/ 37 w 996"/>
                <a:gd name="T85" fmla="*/ 75 h 75"/>
                <a:gd name="T86" fmla="*/ 37 w 996"/>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6" h="75">
                  <a:moveTo>
                    <a:pt x="37" y="75"/>
                  </a:moveTo>
                  <a:lnTo>
                    <a:pt x="959" y="75"/>
                  </a:lnTo>
                  <a:lnTo>
                    <a:pt x="959" y="75"/>
                  </a:lnTo>
                  <a:lnTo>
                    <a:pt x="959" y="75"/>
                  </a:lnTo>
                  <a:lnTo>
                    <a:pt x="966" y="73"/>
                  </a:lnTo>
                  <a:lnTo>
                    <a:pt x="973" y="72"/>
                  </a:lnTo>
                  <a:lnTo>
                    <a:pt x="979" y="68"/>
                  </a:lnTo>
                  <a:lnTo>
                    <a:pt x="985" y="64"/>
                  </a:lnTo>
                  <a:lnTo>
                    <a:pt x="990" y="58"/>
                  </a:lnTo>
                  <a:lnTo>
                    <a:pt x="993" y="51"/>
                  </a:lnTo>
                  <a:lnTo>
                    <a:pt x="994" y="45"/>
                  </a:lnTo>
                  <a:lnTo>
                    <a:pt x="996" y="37"/>
                  </a:lnTo>
                  <a:lnTo>
                    <a:pt x="996" y="37"/>
                  </a:lnTo>
                  <a:lnTo>
                    <a:pt x="996" y="37"/>
                  </a:lnTo>
                  <a:lnTo>
                    <a:pt x="994" y="30"/>
                  </a:lnTo>
                  <a:lnTo>
                    <a:pt x="993" y="23"/>
                  </a:lnTo>
                  <a:lnTo>
                    <a:pt x="990" y="17"/>
                  </a:lnTo>
                  <a:lnTo>
                    <a:pt x="985" y="11"/>
                  </a:lnTo>
                  <a:lnTo>
                    <a:pt x="979" y="6"/>
                  </a:lnTo>
                  <a:lnTo>
                    <a:pt x="973" y="3"/>
                  </a:lnTo>
                  <a:lnTo>
                    <a:pt x="966" y="2"/>
                  </a:lnTo>
                  <a:lnTo>
                    <a:pt x="959" y="0"/>
                  </a:lnTo>
                  <a:lnTo>
                    <a:pt x="37" y="0"/>
                  </a:lnTo>
                  <a:lnTo>
                    <a:pt x="37" y="0"/>
                  </a:lnTo>
                  <a:lnTo>
                    <a:pt x="37" y="0"/>
                  </a:lnTo>
                  <a:lnTo>
                    <a:pt x="30" y="2"/>
                  </a:lnTo>
                  <a:lnTo>
                    <a:pt x="23" y="3"/>
                  </a:lnTo>
                  <a:lnTo>
                    <a:pt x="17" y="6"/>
                  </a:lnTo>
                  <a:lnTo>
                    <a:pt x="11" y="11"/>
                  </a:lnTo>
                  <a:lnTo>
                    <a:pt x="6" y="17"/>
                  </a:lnTo>
                  <a:lnTo>
                    <a:pt x="3" y="23"/>
                  </a:lnTo>
                  <a:lnTo>
                    <a:pt x="2" y="30"/>
                  </a:lnTo>
                  <a:lnTo>
                    <a:pt x="0" y="37"/>
                  </a:lnTo>
                  <a:lnTo>
                    <a:pt x="0" y="37"/>
                  </a:lnTo>
                  <a:lnTo>
                    <a:pt x="0" y="37"/>
                  </a:lnTo>
                  <a:lnTo>
                    <a:pt x="2" y="45"/>
                  </a:lnTo>
                  <a:lnTo>
                    <a:pt x="3" y="51"/>
                  </a:lnTo>
                  <a:lnTo>
                    <a:pt x="6" y="58"/>
                  </a:lnTo>
                  <a:lnTo>
                    <a:pt x="11" y="64"/>
                  </a:lnTo>
                  <a:lnTo>
                    <a:pt x="17" y="68"/>
                  </a:lnTo>
                  <a:lnTo>
                    <a:pt x="23" y="72"/>
                  </a:lnTo>
                  <a:lnTo>
                    <a:pt x="30" y="73"/>
                  </a:lnTo>
                  <a:lnTo>
                    <a:pt x="37" y="75"/>
                  </a:lnTo>
                  <a:lnTo>
                    <a:pt x="3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6" name="Freeform 52">
              <a:extLst>
                <a:ext uri="{FF2B5EF4-FFF2-40B4-BE49-F238E27FC236}">
                  <a16:creationId xmlns:a16="http://schemas.microsoft.com/office/drawing/2014/main" id="{3D770352-87AC-4EEF-9991-7E73034C809E}"/>
                </a:ext>
              </a:extLst>
            </p:cNvPr>
            <p:cNvSpPr>
              <a:spLocks/>
            </p:cNvSpPr>
            <p:nvPr/>
          </p:nvSpPr>
          <p:spPr bwMode="auto">
            <a:xfrm>
              <a:off x="4173538" y="1963738"/>
              <a:ext cx="123825" cy="123825"/>
            </a:xfrm>
            <a:custGeom>
              <a:avLst/>
              <a:gdLst>
                <a:gd name="T0" fmla="*/ 118 w 156"/>
                <a:gd name="T1" fmla="*/ 0 h 157"/>
                <a:gd name="T2" fmla="*/ 36 w 156"/>
                <a:gd name="T3" fmla="*/ 0 h 157"/>
                <a:gd name="T4" fmla="*/ 36 w 156"/>
                <a:gd name="T5" fmla="*/ 18 h 157"/>
                <a:gd name="T6" fmla="*/ 0 w 156"/>
                <a:gd name="T7" fmla="*/ 18 h 157"/>
                <a:gd name="T8" fmla="*/ 0 w 156"/>
                <a:gd name="T9" fmla="*/ 157 h 157"/>
                <a:gd name="T10" fmla="*/ 156 w 156"/>
                <a:gd name="T11" fmla="*/ 157 h 157"/>
                <a:gd name="T12" fmla="*/ 156 w 156"/>
                <a:gd name="T13" fmla="*/ 18 h 157"/>
                <a:gd name="T14" fmla="*/ 118 w 156"/>
                <a:gd name="T15" fmla="*/ 18 h 157"/>
                <a:gd name="T16" fmla="*/ 118 w 156"/>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57">
                  <a:moveTo>
                    <a:pt x="118" y="0"/>
                  </a:moveTo>
                  <a:lnTo>
                    <a:pt x="36" y="0"/>
                  </a:lnTo>
                  <a:lnTo>
                    <a:pt x="36" y="18"/>
                  </a:lnTo>
                  <a:lnTo>
                    <a:pt x="0" y="18"/>
                  </a:lnTo>
                  <a:lnTo>
                    <a:pt x="0" y="157"/>
                  </a:lnTo>
                  <a:lnTo>
                    <a:pt x="156" y="157"/>
                  </a:lnTo>
                  <a:lnTo>
                    <a:pt x="156" y="18"/>
                  </a:lnTo>
                  <a:lnTo>
                    <a:pt x="118" y="18"/>
                  </a:lnTo>
                  <a:lnTo>
                    <a:pt x="1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7" name="Rectangle 53">
              <a:extLst>
                <a:ext uri="{FF2B5EF4-FFF2-40B4-BE49-F238E27FC236}">
                  <a16:creationId xmlns:a16="http://schemas.microsoft.com/office/drawing/2014/main" id="{BA804BA3-9F88-4746-A0B3-92088EF1BEE0}"/>
                </a:ext>
              </a:extLst>
            </p:cNvPr>
            <p:cNvSpPr>
              <a:spLocks noChangeArrowheads="1"/>
            </p:cNvSpPr>
            <p:nvPr/>
          </p:nvSpPr>
          <p:spPr bwMode="auto">
            <a:xfrm>
              <a:off x="4214813" y="1900238"/>
              <a:ext cx="412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8" name="Freeform 54">
              <a:extLst>
                <a:ext uri="{FF2B5EF4-FFF2-40B4-BE49-F238E27FC236}">
                  <a16:creationId xmlns:a16="http://schemas.microsoft.com/office/drawing/2014/main" id="{D62B15A0-17B1-46ED-B2B6-9EB3EE252C9F}"/>
                </a:ext>
              </a:extLst>
            </p:cNvPr>
            <p:cNvSpPr>
              <a:spLocks/>
            </p:cNvSpPr>
            <p:nvPr/>
          </p:nvSpPr>
          <p:spPr bwMode="auto">
            <a:xfrm>
              <a:off x="3683000" y="1695451"/>
              <a:ext cx="38100" cy="349250"/>
            </a:xfrm>
            <a:custGeom>
              <a:avLst/>
              <a:gdLst>
                <a:gd name="T0" fmla="*/ 48 w 48"/>
                <a:gd name="T1" fmla="*/ 28 h 441"/>
                <a:gd name="T2" fmla="*/ 0 w 48"/>
                <a:gd name="T3" fmla="*/ 0 h 441"/>
                <a:gd name="T4" fmla="*/ 0 w 48"/>
                <a:gd name="T5" fmla="*/ 441 h 441"/>
                <a:gd name="T6" fmla="*/ 48 w 48"/>
                <a:gd name="T7" fmla="*/ 441 h 441"/>
                <a:gd name="T8" fmla="*/ 48 w 48"/>
                <a:gd name="T9" fmla="*/ 28 h 441"/>
              </a:gdLst>
              <a:ahLst/>
              <a:cxnLst>
                <a:cxn ang="0">
                  <a:pos x="T0" y="T1"/>
                </a:cxn>
                <a:cxn ang="0">
                  <a:pos x="T2" y="T3"/>
                </a:cxn>
                <a:cxn ang="0">
                  <a:pos x="T4" y="T5"/>
                </a:cxn>
                <a:cxn ang="0">
                  <a:pos x="T6" y="T7"/>
                </a:cxn>
                <a:cxn ang="0">
                  <a:pos x="T8" y="T9"/>
                </a:cxn>
              </a:cxnLst>
              <a:rect l="0" t="0" r="r" b="b"/>
              <a:pathLst>
                <a:path w="48" h="441">
                  <a:moveTo>
                    <a:pt x="48" y="28"/>
                  </a:moveTo>
                  <a:lnTo>
                    <a:pt x="0" y="0"/>
                  </a:lnTo>
                  <a:lnTo>
                    <a:pt x="0" y="441"/>
                  </a:lnTo>
                  <a:lnTo>
                    <a:pt x="48" y="441"/>
                  </a:ln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9" name="Rectangle 55">
              <a:extLst>
                <a:ext uri="{FF2B5EF4-FFF2-40B4-BE49-F238E27FC236}">
                  <a16:creationId xmlns:a16="http://schemas.microsoft.com/office/drawing/2014/main" id="{DA292728-DFE6-48C0-98C8-63C447772ED6}"/>
                </a:ext>
              </a:extLst>
            </p:cNvPr>
            <p:cNvSpPr>
              <a:spLocks noChangeArrowheads="1"/>
            </p:cNvSpPr>
            <p:nvPr/>
          </p:nvSpPr>
          <p:spPr bwMode="auto">
            <a:xfrm>
              <a:off x="3678238" y="2058988"/>
              <a:ext cx="460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0" name="Freeform 56">
              <a:extLst>
                <a:ext uri="{FF2B5EF4-FFF2-40B4-BE49-F238E27FC236}">
                  <a16:creationId xmlns:a16="http://schemas.microsoft.com/office/drawing/2014/main" id="{0F8E36C2-3B68-4C05-A243-FF22736C0D28}"/>
                </a:ext>
              </a:extLst>
            </p:cNvPr>
            <p:cNvSpPr>
              <a:spLocks noEditPoints="1"/>
            </p:cNvSpPr>
            <p:nvPr/>
          </p:nvSpPr>
          <p:spPr bwMode="auto">
            <a:xfrm>
              <a:off x="3830638" y="1785938"/>
              <a:ext cx="319088" cy="301625"/>
            </a:xfrm>
            <a:custGeom>
              <a:avLst/>
              <a:gdLst>
                <a:gd name="T0" fmla="*/ 24 w 401"/>
                <a:gd name="T1" fmla="*/ 346 h 381"/>
                <a:gd name="T2" fmla="*/ 10 w 401"/>
                <a:gd name="T3" fmla="*/ 346 h 381"/>
                <a:gd name="T4" fmla="*/ 0 w 401"/>
                <a:gd name="T5" fmla="*/ 381 h 381"/>
                <a:gd name="T6" fmla="*/ 104 w 401"/>
                <a:gd name="T7" fmla="*/ 381 h 381"/>
                <a:gd name="T8" fmla="*/ 95 w 401"/>
                <a:gd name="T9" fmla="*/ 346 h 381"/>
                <a:gd name="T10" fmla="*/ 93 w 401"/>
                <a:gd name="T11" fmla="*/ 346 h 381"/>
                <a:gd name="T12" fmla="*/ 98 w 401"/>
                <a:gd name="T13" fmla="*/ 329 h 381"/>
                <a:gd name="T14" fmla="*/ 300 w 401"/>
                <a:gd name="T15" fmla="*/ 329 h 381"/>
                <a:gd name="T16" fmla="*/ 305 w 401"/>
                <a:gd name="T17" fmla="*/ 346 h 381"/>
                <a:gd name="T18" fmla="*/ 297 w 401"/>
                <a:gd name="T19" fmla="*/ 381 h 381"/>
                <a:gd name="T20" fmla="*/ 401 w 401"/>
                <a:gd name="T21" fmla="*/ 381 h 381"/>
                <a:gd name="T22" fmla="*/ 392 w 401"/>
                <a:gd name="T23" fmla="*/ 346 h 381"/>
                <a:gd name="T24" fmla="*/ 376 w 401"/>
                <a:gd name="T25" fmla="*/ 346 h 381"/>
                <a:gd name="T26" fmla="*/ 278 w 401"/>
                <a:gd name="T27" fmla="*/ 0 h 381"/>
                <a:gd name="T28" fmla="*/ 121 w 401"/>
                <a:gd name="T29" fmla="*/ 0 h 381"/>
                <a:gd name="T30" fmla="*/ 24 w 401"/>
                <a:gd name="T31" fmla="*/ 346 h 381"/>
                <a:gd name="T32" fmla="*/ 93 w 401"/>
                <a:gd name="T33" fmla="*/ 281 h 381"/>
                <a:gd name="T34" fmla="*/ 125 w 401"/>
                <a:gd name="T35" fmla="*/ 171 h 381"/>
                <a:gd name="T36" fmla="*/ 285 w 401"/>
                <a:gd name="T37" fmla="*/ 281 h 381"/>
                <a:gd name="T38" fmla="*/ 93 w 401"/>
                <a:gd name="T39" fmla="*/ 281 h 381"/>
                <a:gd name="T40" fmla="*/ 302 w 401"/>
                <a:gd name="T41" fmla="*/ 264 h 381"/>
                <a:gd name="T42" fmla="*/ 151 w 401"/>
                <a:gd name="T43" fmla="*/ 162 h 381"/>
                <a:gd name="T44" fmla="*/ 272 w 401"/>
                <a:gd name="T45" fmla="*/ 162 h 381"/>
                <a:gd name="T46" fmla="*/ 302 w 401"/>
                <a:gd name="T47" fmla="*/ 264 h 381"/>
                <a:gd name="T48" fmla="*/ 264 w 401"/>
                <a:gd name="T49" fmla="*/ 131 h 381"/>
                <a:gd name="T50" fmla="*/ 156 w 401"/>
                <a:gd name="T51" fmla="*/ 131 h 381"/>
                <a:gd name="T52" fmla="*/ 241 w 401"/>
                <a:gd name="T53" fmla="*/ 50 h 381"/>
                <a:gd name="T54" fmla="*/ 264 w 401"/>
                <a:gd name="T55" fmla="*/ 131 h 381"/>
                <a:gd name="T56" fmla="*/ 162 w 401"/>
                <a:gd name="T57" fmla="*/ 42 h 381"/>
                <a:gd name="T58" fmla="*/ 216 w 401"/>
                <a:gd name="T59" fmla="*/ 42 h 381"/>
                <a:gd name="T60" fmla="*/ 142 w 401"/>
                <a:gd name="T61" fmla="*/ 112 h 381"/>
                <a:gd name="T62" fmla="*/ 162 w 401"/>
                <a:gd name="T63" fmla="*/ 42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381">
                  <a:moveTo>
                    <a:pt x="24" y="346"/>
                  </a:moveTo>
                  <a:lnTo>
                    <a:pt x="10" y="346"/>
                  </a:lnTo>
                  <a:lnTo>
                    <a:pt x="0" y="381"/>
                  </a:lnTo>
                  <a:lnTo>
                    <a:pt x="104" y="381"/>
                  </a:lnTo>
                  <a:lnTo>
                    <a:pt x="95" y="346"/>
                  </a:lnTo>
                  <a:lnTo>
                    <a:pt x="93" y="346"/>
                  </a:lnTo>
                  <a:lnTo>
                    <a:pt x="98" y="329"/>
                  </a:lnTo>
                  <a:lnTo>
                    <a:pt x="300" y="329"/>
                  </a:lnTo>
                  <a:lnTo>
                    <a:pt x="305" y="346"/>
                  </a:lnTo>
                  <a:lnTo>
                    <a:pt x="297" y="381"/>
                  </a:lnTo>
                  <a:lnTo>
                    <a:pt x="401" y="381"/>
                  </a:lnTo>
                  <a:lnTo>
                    <a:pt x="392" y="346"/>
                  </a:lnTo>
                  <a:lnTo>
                    <a:pt x="376" y="346"/>
                  </a:lnTo>
                  <a:lnTo>
                    <a:pt x="278" y="0"/>
                  </a:lnTo>
                  <a:lnTo>
                    <a:pt x="121" y="0"/>
                  </a:lnTo>
                  <a:lnTo>
                    <a:pt x="24" y="346"/>
                  </a:lnTo>
                  <a:close/>
                  <a:moveTo>
                    <a:pt x="93" y="281"/>
                  </a:moveTo>
                  <a:lnTo>
                    <a:pt x="125" y="171"/>
                  </a:lnTo>
                  <a:lnTo>
                    <a:pt x="285" y="281"/>
                  </a:lnTo>
                  <a:lnTo>
                    <a:pt x="93" y="281"/>
                  </a:lnTo>
                  <a:close/>
                  <a:moveTo>
                    <a:pt x="302" y="264"/>
                  </a:moveTo>
                  <a:lnTo>
                    <a:pt x="151" y="162"/>
                  </a:lnTo>
                  <a:lnTo>
                    <a:pt x="272" y="162"/>
                  </a:lnTo>
                  <a:lnTo>
                    <a:pt x="302" y="264"/>
                  </a:lnTo>
                  <a:close/>
                  <a:moveTo>
                    <a:pt x="264" y="131"/>
                  </a:moveTo>
                  <a:lnTo>
                    <a:pt x="156" y="131"/>
                  </a:lnTo>
                  <a:lnTo>
                    <a:pt x="241" y="50"/>
                  </a:lnTo>
                  <a:lnTo>
                    <a:pt x="264" y="131"/>
                  </a:lnTo>
                  <a:close/>
                  <a:moveTo>
                    <a:pt x="162" y="42"/>
                  </a:moveTo>
                  <a:lnTo>
                    <a:pt x="216" y="42"/>
                  </a:lnTo>
                  <a:lnTo>
                    <a:pt x="142" y="112"/>
                  </a:lnTo>
                  <a:lnTo>
                    <a:pt x="16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1" name="Freeform 57">
              <a:extLst>
                <a:ext uri="{FF2B5EF4-FFF2-40B4-BE49-F238E27FC236}">
                  <a16:creationId xmlns:a16="http://schemas.microsoft.com/office/drawing/2014/main" id="{FFB02839-6D1A-4E46-8AA6-F8782ABAD2D0}"/>
                </a:ext>
              </a:extLst>
            </p:cNvPr>
            <p:cNvSpPr>
              <a:spLocks noEditPoints="1"/>
            </p:cNvSpPr>
            <p:nvPr/>
          </p:nvSpPr>
          <p:spPr bwMode="auto">
            <a:xfrm>
              <a:off x="3683000" y="1427163"/>
              <a:ext cx="619125" cy="460375"/>
            </a:xfrm>
            <a:custGeom>
              <a:avLst/>
              <a:gdLst>
                <a:gd name="T0" fmla="*/ 233 w 780"/>
                <a:gd name="T1" fmla="*/ 31 h 580"/>
                <a:gd name="T2" fmla="*/ 169 w 780"/>
                <a:gd name="T3" fmla="*/ 10 h 580"/>
                <a:gd name="T4" fmla="*/ 138 w 780"/>
                <a:gd name="T5" fmla="*/ 38 h 580"/>
                <a:gd name="T6" fmla="*/ 85 w 780"/>
                <a:gd name="T7" fmla="*/ 101 h 580"/>
                <a:gd name="T8" fmla="*/ 45 w 780"/>
                <a:gd name="T9" fmla="*/ 171 h 580"/>
                <a:gd name="T10" fmla="*/ 14 w 780"/>
                <a:gd name="T11" fmla="*/ 246 h 580"/>
                <a:gd name="T12" fmla="*/ 3 w 780"/>
                <a:gd name="T13" fmla="*/ 286 h 580"/>
                <a:gd name="T14" fmla="*/ 0 w 780"/>
                <a:gd name="T15" fmla="*/ 306 h 580"/>
                <a:gd name="T16" fmla="*/ 53 w 780"/>
                <a:gd name="T17" fmla="*/ 348 h 580"/>
                <a:gd name="T18" fmla="*/ 328 w 780"/>
                <a:gd name="T19" fmla="*/ 337 h 580"/>
                <a:gd name="T20" fmla="*/ 303 w 780"/>
                <a:gd name="T21" fmla="*/ 389 h 580"/>
                <a:gd name="T22" fmla="*/ 469 w 780"/>
                <a:gd name="T23" fmla="*/ 418 h 580"/>
                <a:gd name="T24" fmla="*/ 660 w 780"/>
                <a:gd name="T25" fmla="*/ 580 h 580"/>
                <a:gd name="T26" fmla="*/ 722 w 780"/>
                <a:gd name="T27" fmla="*/ 580 h 580"/>
                <a:gd name="T28" fmla="*/ 730 w 780"/>
                <a:gd name="T29" fmla="*/ 580 h 580"/>
                <a:gd name="T30" fmla="*/ 780 w 780"/>
                <a:gd name="T31" fmla="*/ 476 h 580"/>
                <a:gd name="T32" fmla="*/ 46 w 780"/>
                <a:gd name="T33" fmla="*/ 302 h 580"/>
                <a:gd name="T34" fmla="*/ 39 w 780"/>
                <a:gd name="T35" fmla="*/ 297 h 580"/>
                <a:gd name="T36" fmla="*/ 56 w 780"/>
                <a:gd name="T37" fmla="*/ 238 h 580"/>
                <a:gd name="T38" fmla="*/ 81 w 780"/>
                <a:gd name="T39" fmla="*/ 182 h 580"/>
                <a:gd name="T40" fmla="*/ 46 w 780"/>
                <a:gd name="T41" fmla="*/ 302 h 580"/>
                <a:gd name="T42" fmla="*/ 93 w 780"/>
                <a:gd name="T43" fmla="*/ 159 h 580"/>
                <a:gd name="T44" fmla="*/ 109 w 780"/>
                <a:gd name="T45" fmla="*/ 131 h 580"/>
                <a:gd name="T46" fmla="*/ 166 w 780"/>
                <a:gd name="T47" fmla="*/ 128 h 580"/>
                <a:gd name="T48" fmla="*/ 144 w 780"/>
                <a:gd name="T49" fmla="*/ 188 h 580"/>
                <a:gd name="T50" fmla="*/ 174 w 780"/>
                <a:gd name="T51" fmla="*/ 101 h 580"/>
                <a:gd name="T52" fmla="*/ 144 w 780"/>
                <a:gd name="T53" fmla="*/ 84 h 580"/>
                <a:gd name="T54" fmla="*/ 183 w 780"/>
                <a:gd name="T55" fmla="*/ 45 h 580"/>
                <a:gd name="T56" fmla="*/ 192 w 780"/>
                <a:gd name="T57" fmla="*/ 50 h 580"/>
                <a:gd name="T58" fmla="*/ 174 w 780"/>
                <a:gd name="T59" fmla="*/ 101 h 580"/>
                <a:gd name="T60" fmla="*/ 387 w 780"/>
                <a:gd name="T61" fmla="*/ 361 h 580"/>
                <a:gd name="T62" fmla="*/ 373 w 780"/>
                <a:gd name="T63" fmla="*/ 356 h 580"/>
                <a:gd name="T64" fmla="*/ 368 w 780"/>
                <a:gd name="T65" fmla="*/ 342 h 580"/>
                <a:gd name="T66" fmla="*/ 368 w 780"/>
                <a:gd name="T67" fmla="*/ 334 h 580"/>
                <a:gd name="T68" fmla="*/ 379 w 780"/>
                <a:gd name="T69" fmla="*/ 325 h 580"/>
                <a:gd name="T70" fmla="*/ 387 w 780"/>
                <a:gd name="T71" fmla="*/ 323 h 580"/>
                <a:gd name="T72" fmla="*/ 399 w 780"/>
                <a:gd name="T73" fmla="*/ 330 h 580"/>
                <a:gd name="T74" fmla="*/ 405 w 780"/>
                <a:gd name="T75" fmla="*/ 342 h 580"/>
                <a:gd name="T76" fmla="*/ 404 w 780"/>
                <a:gd name="T77" fmla="*/ 350 h 580"/>
                <a:gd name="T78" fmla="*/ 394 w 780"/>
                <a:gd name="T79" fmla="*/ 359 h 580"/>
                <a:gd name="T80" fmla="*/ 387 w 780"/>
                <a:gd name="T81" fmla="*/ 36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0" h="580">
                  <a:moveTo>
                    <a:pt x="219" y="153"/>
                  </a:moveTo>
                  <a:lnTo>
                    <a:pt x="233" y="31"/>
                  </a:lnTo>
                  <a:lnTo>
                    <a:pt x="178" y="0"/>
                  </a:lnTo>
                  <a:lnTo>
                    <a:pt x="169" y="10"/>
                  </a:lnTo>
                  <a:lnTo>
                    <a:pt x="169" y="10"/>
                  </a:lnTo>
                  <a:lnTo>
                    <a:pt x="138" y="38"/>
                  </a:lnTo>
                  <a:lnTo>
                    <a:pt x="110" y="69"/>
                  </a:lnTo>
                  <a:lnTo>
                    <a:pt x="85" y="101"/>
                  </a:lnTo>
                  <a:lnTo>
                    <a:pt x="63" y="135"/>
                  </a:lnTo>
                  <a:lnTo>
                    <a:pt x="45" y="171"/>
                  </a:lnTo>
                  <a:lnTo>
                    <a:pt x="28" y="207"/>
                  </a:lnTo>
                  <a:lnTo>
                    <a:pt x="14" y="246"/>
                  </a:lnTo>
                  <a:lnTo>
                    <a:pt x="3" y="286"/>
                  </a:lnTo>
                  <a:lnTo>
                    <a:pt x="3" y="286"/>
                  </a:lnTo>
                  <a:lnTo>
                    <a:pt x="1" y="295"/>
                  </a:lnTo>
                  <a:lnTo>
                    <a:pt x="0" y="306"/>
                  </a:lnTo>
                  <a:lnTo>
                    <a:pt x="0" y="319"/>
                  </a:lnTo>
                  <a:lnTo>
                    <a:pt x="53" y="348"/>
                  </a:lnTo>
                  <a:lnTo>
                    <a:pt x="152" y="235"/>
                  </a:lnTo>
                  <a:lnTo>
                    <a:pt x="328" y="337"/>
                  </a:lnTo>
                  <a:lnTo>
                    <a:pt x="328" y="389"/>
                  </a:lnTo>
                  <a:lnTo>
                    <a:pt x="303" y="389"/>
                  </a:lnTo>
                  <a:lnTo>
                    <a:pt x="303" y="418"/>
                  </a:lnTo>
                  <a:lnTo>
                    <a:pt x="469" y="418"/>
                  </a:lnTo>
                  <a:lnTo>
                    <a:pt x="660" y="528"/>
                  </a:lnTo>
                  <a:lnTo>
                    <a:pt x="660" y="580"/>
                  </a:lnTo>
                  <a:lnTo>
                    <a:pt x="669" y="580"/>
                  </a:lnTo>
                  <a:lnTo>
                    <a:pt x="722" y="580"/>
                  </a:lnTo>
                  <a:lnTo>
                    <a:pt x="728" y="580"/>
                  </a:lnTo>
                  <a:lnTo>
                    <a:pt x="730" y="580"/>
                  </a:lnTo>
                  <a:lnTo>
                    <a:pt x="730" y="564"/>
                  </a:lnTo>
                  <a:lnTo>
                    <a:pt x="780" y="476"/>
                  </a:lnTo>
                  <a:lnTo>
                    <a:pt x="219" y="153"/>
                  </a:lnTo>
                  <a:close/>
                  <a:moveTo>
                    <a:pt x="46" y="302"/>
                  </a:moveTo>
                  <a:lnTo>
                    <a:pt x="39" y="297"/>
                  </a:lnTo>
                  <a:lnTo>
                    <a:pt x="39" y="297"/>
                  </a:lnTo>
                  <a:lnTo>
                    <a:pt x="46" y="267"/>
                  </a:lnTo>
                  <a:lnTo>
                    <a:pt x="56" y="238"/>
                  </a:lnTo>
                  <a:lnTo>
                    <a:pt x="67" y="210"/>
                  </a:lnTo>
                  <a:lnTo>
                    <a:pt x="81" y="182"/>
                  </a:lnTo>
                  <a:lnTo>
                    <a:pt x="127" y="208"/>
                  </a:lnTo>
                  <a:lnTo>
                    <a:pt x="46" y="302"/>
                  </a:lnTo>
                  <a:close/>
                  <a:moveTo>
                    <a:pt x="144" y="188"/>
                  </a:moveTo>
                  <a:lnTo>
                    <a:pt x="93" y="159"/>
                  </a:lnTo>
                  <a:lnTo>
                    <a:pt x="93" y="159"/>
                  </a:lnTo>
                  <a:lnTo>
                    <a:pt x="109" y="131"/>
                  </a:lnTo>
                  <a:lnTo>
                    <a:pt x="127" y="106"/>
                  </a:lnTo>
                  <a:lnTo>
                    <a:pt x="166" y="128"/>
                  </a:lnTo>
                  <a:lnTo>
                    <a:pt x="166" y="128"/>
                  </a:lnTo>
                  <a:lnTo>
                    <a:pt x="144" y="188"/>
                  </a:lnTo>
                  <a:lnTo>
                    <a:pt x="144" y="188"/>
                  </a:lnTo>
                  <a:close/>
                  <a:moveTo>
                    <a:pt x="174" y="101"/>
                  </a:moveTo>
                  <a:lnTo>
                    <a:pt x="144" y="84"/>
                  </a:lnTo>
                  <a:lnTo>
                    <a:pt x="144" y="84"/>
                  </a:lnTo>
                  <a:lnTo>
                    <a:pt x="163" y="64"/>
                  </a:lnTo>
                  <a:lnTo>
                    <a:pt x="183" y="45"/>
                  </a:lnTo>
                  <a:lnTo>
                    <a:pt x="192" y="50"/>
                  </a:lnTo>
                  <a:lnTo>
                    <a:pt x="192" y="50"/>
                  </a:lnTo>
                  <a:lnTo>
                    <a:pt x="174" y="101"/>
                  </a:lnTo>
                  <a:lnTo>
                    <a:pt x="174" y="101"/>
                  </a:lnTo>
                  <a:close/>
                  <a:moveTo>
                    <a:pt x="387" y="361"/>
                  </a:moveTo>
                  <a:lnTo>
                    <a:pt x="387" y="361"/>
                  </a:lnTo>
                  <a:lnTo>
                    <a:pt x="379" y="359"/>
                  </a:lnTo>
                  <a:lnTo>
                    <a:pt x="373" y="356"/>
                  </a:lnTo>
                  <a:lnTo>
                    <a:pt x="368" y="350"/>
                  </a:lnTo>
                  <a:lnTo>
                    <a:pt x="368" y="342"/>
                  </a:lnTo>
                  <a:lnTo>
                    <a:pt x="368" y="342"/>
                  </a:lnTo>
                  <a:lnTo>
                    <a:pt x="368" y="334"/>
                  </a:lnTo>
                  <a:lnTo>
                    <a:pt x="373" y="330"/>
                  </a:lnTo>
                  <a:lnTo>
                    <a:pt x="379" y="325"/>
                  </a:lnTo>
                  <a:lnTo>
                    <a:pt x="387" y="323"/>
                  </a:lnTo>
                  <a:lnTo>
                    <a:pt x="387" y="323"/>
                  </a:lnTo>
                  <a:lnTo>
                    <a:pt x="394" y="325"/>
                  </a:lnTo>
                  <a:lnTo>
                    <a:pt x="399" y="330"/>
                  </a:lnTo>
                  <a:lnTo>
                    <a:pt x="404" y="334"/>
                  </a:lnTo>
                  <a:lnTo>
                    <a:pt x="405" y="342"/>
                  </a:lnTo>
                  <a:lnTo>
                    <a:pt x="405" y="342"/>
                  </a:lnTo>
                  <a:lnTo>
                    <a:pt x="404" y="350"/>
                  </a:lnTo>
                  <a:lnTo>
                    <a:pt x="399" y="356"/>
                  </a:lnTo>
                  <a:lnTo>
                    <a:pt x="394" y="359"/>
                  </a:lnTo>
                  <a:lnTo>
                    <a:pt x="387" y="361"/>
                  </a:lnTo>
                  <a:lnTo>
                    <a:pt x="387"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36" name="Grupa 135" descr="Największe problemy do rozwiązania w naszym kraju.&#10;&#10;Grafika przedstawia pandemię koronawirusa: 10%.">
            <a:extLst>
              <a:ext uri="{FF2B5EF4-FFF2-40B4-BE49-F238E27FC236}">
                <a16:creationId xmlns:a16="http://schemas.microsoft.com/office/drawing/2014/main" id="{56BF1C89-690A-46B1-AC2E-A18FF64DBB85}"/>
              </a:ext>
            </a:extLst>
          </p:cNvPr>
          <p:cNvGrpSpPr/>
          <p:nvPr/>
        </p:nvGrpSpPr>
        <p:grpSpPr>
          <a:xfrm>
            <a:off x="6174892" y="2457682"/>
            <a:ext cx="410682" cy="367020"/>
            <a:chOff x="7668082" y="2811078"/>
            <a:chExt cx="512398" cy="457922"/>
          </a:xfrm>
        </p:grpSpPr>
        <p:sp>
          <p:nvSpPr>
            <p:cNvPr id="133" name="Freeform 5">
              <a:extLst>
                <a:ext uri="{FF2B5EF4-FFF2-40B4-BE49-F238E27FC236}">
                  <a16:creationId xmlns:a16="http://schemas.microsoft.com/office/drawing/2014/main" id="{78B9327D-5228-4B8E-BDD7-F4A02DEC8221}"/>
                </a:ext>
              </a:extLst>
            </p:cNvPr>
            <p:cNvSpPr>
              <a:spLocks/>
            </p:cNvSpPr>
            <p:nvPr/>
          </p:nvSpPr>
          <p:spPr bwMode="auto">
            <a:xfrm rot="1235595">
              <a:off x="7668082" y="2896575"/>
              <a:ext cx="341322" cy="372425"/>
            </a:xfrm>
            <a:custGeom>
              <a:avLst/>
              <a:gdLst>
                <a:gd name="T0" fmla="*/ 11310 w 14749"/>
                <a:gd name="T1" fmla="*/ 3401 h 16093"/>
                <a:gd name="T2" fmla="*/ 11044 w 14749"/>
                <a:gd name="T3" fmla="*/ 2643 h 16093"/>
                <a:gd name="T4" fmla="*/ 10261 w 14749"/>
                <a:gd name="T5" fmla="*/ 2786 h 16093"/>
                <a:gd name="T6" fmla="*/ 10155 w 14749"/>
                <a:gd name="T7" fmla="*/ 3378 h 16093"/>
                <a:gd name="T8" fmla="*/ 8544 w 14749"/>
                <a:gd name="T9" fmla="*/ 1718 h 16093"/>
                <a:gd name="T10" fmla="*/ 8884 w 14749"/>
                <a:gd name="T11" fmla="*/ 1062 h 16093"/>
                <a:gd name="T12" fmla="*/ 8417 w 14749"/>
                <a:gd name="T13" fmla="*/ 372 h 16093"/>
                <a:gd name="T14" fmla="*/ 7260 w 14749"/>
                <a:gd name="T15" fmla="*/ 38 h 16093"/>
                <a:gd name="T16" fmla="*/ 6763 w 14749"/>
                <a:gd name="T17" fmla="*/ 592 h 16093"/>
                <a:gd name="T18" fmla="*/ 7164 w 14749"/>
                <a:gd name="T19" fmla="*/ 1726 h 16093"/>
                <a:gd name="T20" fmla="*/ 5205 w 14749"/>
                <a:gd name="T21" fmla="*/ 2861 h 16093"/>
                <a:gd name="T22" fmla="*/ 4786 w 14749"/>
                <a:gd name="T23" fmla="*/ 2263 h 16093"/>
                <a:gd name="T24" fmla="*/ 4042 w 14749"/>
                <a:gd name="T25" fmla="*/ 2567 h 16093"/>
                <a:gd name="T26" fmla="*/ 4204 w 14749"/>
                <a:gd name="T27" fmla="*/ 3325 h 16093"/>
                <a:gd name="T28" fmla="*/ 2182 w 14749"/>
                <a:gd name="T29" fmla="*/ 4353 h 16093"/>
                <a:gd name="T30" fmla="*/ 1758 w 14749"/>
                <a:gd name="T31" fmla="*/ 3564 h 16093"/>
                <a:gd name="T32" fmla="*/ 913 w 14749"/>
                <a:gd name="T33" fmla="*/ 3593 h 16093"/>
                <a:gd name="T34" fmla="*/ 240 w 14749"/>
                <a:gd name="T35" fmla="*/ 4374 h 16093"/>
                <a:gd name="T36" fmla="*/ 330 w 14749"/>
                <a:gd name="T37" fmla="*/ 5226 h 16093"/>
                <a:gd name="T38" fmla="*/ 1038 w 14749"/>
                <a:gd name="T39" fmla="*/ 5523 h 16093"/>
                <a:gd name="T40" fmla="*/ 1754 w 14749"/>
                <a:gd name="T41" fmla="*/ 5295 h 16093"/>
                <a:gd name="T42" fmla="*/ 1377 w 14749"/>
                <a:gd name="T43" fmla="*/ 7538 h 16093"/>
                <a:gd name="T44" fmla="*/ 584 w 14749"/>
                <a:gd name="T45" fmla="*/ 7647 h 16093"/>
                <a:gd name="T46" fmla="*/ 572 w 14749"/>
                <a:gd name="T47" fmla="*/ 8448 h 16093"/>
                <a:gd name="T48" fmla="*/ 1338 w 14749"/>
                <a:gd name="T49" fmla="*/ 8596 h 16093"/>
                <a:gd name="T50" fmla="*/ 1661 w 14749"/>
                <a:gd name="T51" fmla="*/ 10795 h 16093"/>
                <a:gd name="T52" fmla="*/ 627 w 14749"/>
                <a:gd name="T53" fmla="*/ 10520 h 16093"/>
                <a:gd name="T54" fmla="*/ 42 w 14749"/>
                <a:gd name="T55" fmla="*/ 11054 h 16093"/>
                <a:gd name="T56" fmla="*/ 296 w 14749"/>
                <a:gd name="T57" fmla="*/ 12142 h 16093"/>
                <a:gd name="T58" fmla="*/ 999 w 14749"/>
                <a:gd name="T59" fmla="*/ 12648 h 16093"/>
                <a:gd name="T60" fmla="*/ 1669 w 14749"/>
                <a:gd name="T61" fmla="*/ 12449 h 16093"/>
                <a:gd name="T62" fmla="*/ 2027 w 14749"/>
                <a:gd name="T63" fmla="*/ 11641 h 16093"/>
                <a:gd name="T64" fmla="*/ 3795 w 14749"/>
                <a:gd name="T65" fmla="*/ 12883 h 16093"/>
                <a:gd name="T66" fmla="*/ 3561 w 14749"/>
                <a:gd name="T67" fmla="*/ 13638 h 16093"/>
                <a:gd name="T68" fmla="*/ 4283 w 14749"/>
                <a:gd name="T69" fmla="*/ 13995 h 16093"/>
                <a:gd name="T70" fmla="*/ 4742 w 14749"/>
                <a:gd name="T71" fmla="*/ 13457 h 16093"/>
                <a:gd name="T72" fmla="*/ 6642 w 14749"/>
                <a:gd name="T73" fmla="*/ 14476 h 16093"/>
                <a:gd name="T74" fmla="*/ 6153 w 14749"/>
                <a:gd name="T75" fmla="*/ 15111 h 16093"/>
                <a:gd name="T76" fmla="*/ 6837 w 14749"/>
                <a:gd name="T77" fmla="*/ 16057 h 16093"/>
                <a:gd name="T78" fmla="*/ 8029 w 14749"/>
                <a:gd name="T79" fmla="*/ 15790 h 16093"/>
                <a:gd name="T80" fmla="*/ 7890 w 14749"/>
                <a:gd name="T81" fmla="*/ 14816 h 16093"/>
                <a:gd name="T82" fmla="*/ 9573 w 14749"/>
                <a:gd name="T83" fmla="*/ 13356 h 16093"/>
                <a:gd name="T84" fmla="*/ 9765 w 14749"/>
                <a:gd name="T85" fmla="*/ 14053 h 16093"/>
                <a:gd name="T86" fmla="*/ 10542 w 14749"/>
                <a:gd name="T87" fmla="*/ 14045 h 16093"/>
                <a:gd name="T88" fmla="*/ 10675 w 14749"/>
                <a:gd name="T89" fmla="*/ 13254 h 16093"/>
                <a:gd name="T90" fmla="*/ 10731 w 14749"/>
                <a:gd name="T91" fmla="*/ 10772 h 16093"/>
                <a:gd name="T92" fmla="*/ 12797 w 14749"/>
                <a:gd name="T93" fmla="*/ 12835 h 16093"/>
                <a:gd name="T94" fmla="*/ 13554 w 14749"/>
                <a:gd name="T95" fmla="*/ 13119 h 16093"/>
                <a:gd name="T96" fmla="*/ 14475 w 14749"/>
                <a:gd name="T97" fmla="*/ 12243 h 16093"/>
                <a:gd name="T98" fmla="*/ 14462 w 14749"/>
                <a:gd name="T99" fmla="*/ 11421 h 16093"/>
                <a:gd name="T100" fmla="*/ 13816 w 14749"/>
                <a:gd name="T101" fmla="*/ 11111 h 16093"/>
                <a:gd name="T102" fmla="*/ 13131 w 14749"/>
                <a:gd name="T103" fmla="*/ 11260 h 16093"/>
                <a:gd name="T104" fmla="*/ 13022 w 14749"/>
                <a:gd name="T105" fmla="*/ 9119 h 16093"/>
                <a:gd name="T106" fmla="*/ 13797 w 14749"/>
                <a:gd name="T107" fmla="*/ 9071 h 16093"/>
                <a:gd name="T108" fmla="*/ 13890 w 14749"/>
                <a:gd name="T109" fmla="*/ 8275 h 16093"/>
                <a:gd name="T110" fmla="*/ 13141 w 14749"/>
                <a:gd name="T111" fmla="*/ 8052 h 16093"/>
                <a:gd name="T112" fmla="*/ 13430 w 14749"/>
                <a:gd name="T113" fmla="*/ 5837 h 16093"/>
                <a:gd name="T114" fmla="*/ 14551 w 14749"/>
                <a:gd name="T115" fmla="*/ 6064 h 16093"/>
                <a:gd name="T116" fmla="*/ 14740 w 14749"/>
                <a:gd name="T117" fmla="*/ 5192 h 16093"/>
                <a:gd name="T118" fmla="*/ 14317 w 14749"/>
                <a:gd name="T119" fmla="*/ 4164 h 16093"/>
                <a:gd name="T120" fmla="*/ 13109 w 14749"/>
                <a:gd name="T121" fmla="*/ 4171 h 16093"/>
                <a:gd name="T122" fmla="*/ 12880 w 14749"/>
                <a:gd name="T123" fmla="*/ 4962 h 16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49" h="16093">
                  <a:moveTo>
                    <a:pt x="9992" y="4857"/>
                  </a:moveTo>
                  <a:lnTo>
                    <a:pt x="10574" y="3856"/>
                  </a:lnTo>
                  <a:lnTo>
                    <a:pt x="10615" y="3785"/>
                  </a:lnTo>
                  <a:lnTo>
                    <a:pt x="10696" y="3790"/>
                  </a:lnTo>
                  <a:lnTo>
                    <a:pt x="10732" y="3792"/>
                  </a:lnTo>
                  <a:lnTo>
                    <a:pt x="10767" y="3791"/>
                  </a:lnTo>
                  <a:lnTo>
                    <a:pt x="10802" y="3788"/>
                  </a:lnTo>
                  <a:lnTo>
                    <a:pt x="10836" y="3784"/>
                  </a:lnTo>
                  <a:lnTo>
                    <a:pt x="10871" y="3777"/>
                  </a:lnTo>
                  <a:lnTo>
                    <a:pt x="10906" y="3769"/>
                  </a:lnTo>
                  <a:lnTo>
                    <a:pt x="10939" y="3758"/>
                  </a:lnTo>
                  <a:lnTo>
                    <a:pt x="10972" y="3746"/>
                  </a:lnTo>
                  <a:lnTo>
                    <a:pt x="11003" y="3732"/>
                  </a:lnTo>
                  <a:lnTo>
                    <a:pt x="11034" y="3716"/>
                  </a:lnTo>
                  <a:lnTo>
                    <a:pt x="11063" y="3698"/>
                  </a:lnTo>
                  <a:lnTo>
                    <a:pt x="11092" y="3679"/>
                  </a:lnTo>
                  <a:lnTo>
                    <a:pt x="11120" y="3658"/>
                  </a:lnTo>
                  <a:lnTo>
                    <a:pt x="11147" y="3635"/>
                  </a:lnTo>
                  <a:lnTo>
                    <a:pt x="11160" y="3623"/>
                  </a:lnTo>
                  <a:lnTo>
                    <a:pt x="11172" y="3611"/>
                  </a:lnTo>
                  <a:lnTo>
                    <a:pt x="11186" y="3598"/>
                  </a:lnTo>
                  <a:lnTo>
                    <a:pt x="11198" y="3584"/>
                  </a:lnTo>
                  <a:lnTo>
                    <a:pt x="11218" y="3560"/>
                  </a:lnTo>
                  <a:lnTo>
                    <a:pt x="11237" y="3534"/>
                  </a:lnTo>
                  <a:lnTo>
                    <a:pt x="11255" y="3509"/>
                  </a:lnTo>
                  <a:lnTo>
                    <a:pt x="11271" y="3483"/>
                  </a:lnTo>
                  <a:lnTo>
                    <a:pt x="11285" y="3456"/>
                  </a:lnTo>
                  <a:lnTo>
                    <a:pt x="11298" y="3429"/>
                  </a:lnTo>
                  <a:lnTo>
                    <a:pt x="11310" y="3401"/>
                  </a:lnTo>
                  <a:lnTo>
                    <a:pt x="11320" y="3372"/>
                  </a:lnTo>
                  <a:lnTo>
                    <a:pt x="11330" y="3344"/>
                  </a:lnTo>
                  <a:lnTo>
                    <a:pt x="11337" y="3315"/>
                  </a:lnTo>
                  <a:lnTo>
                    <a:pt x="11343" y="3286"/>
                  </a:lnTo>
                  <a:lnTo>
                    <a:pt x="11348" y="3257"/>
                  </a:lnTo>
                  <a:lnTo>
                    <a:pt x="11351" y="3228"/>
                  </a:lnTo>
                  <a:lnTo>
                    <a:pt x="11352" y="3197"/>
                  </a:lnTo>
                  <a:lnTo>
                    <a:pt x="11353" y="3168"/>
                  </a:lnTo>
                  <a:lnTo>
                    <a:pt x="11352" y="3139"/>
                  </a:lnTo>
                  <a:lnTo>
                    <a:pt x="11349" y="3110"/>
                  </a:lnTo>
                  <a:lnTo>
                    <a:pt x="11345" y="3080"/>
                  </a:lnTo>
                  <a:lnTo>
                    <a:pt x="11340" y="3052"/>
                  </a:lnTo>
                  <a:lnTo>
                    <a:pt x="11333" y="3022"/>
                  </a:lnTo>
                  <a:lnTo>
                    <a:pt x="11324" y="2994"/>
                  </a:lnTo>
                  <a:lnTo>
                    <a:pt x="11315" y="2966"/>
                  </a:lnTo>
                  <a:lnTo>
                    <a:pt x="11304" y="2938"/>
                  </a:lnTo>
                  <a:lnTo>
                    <a:pt x="11292" y="2911"/>
                  </a:lnTo>
                  <a:lnTo>
                    <a:pt x="11278" y="2884"/>
                  </a:lnTo>
                  <a:lnTo>
                    <a:pt x="11263" y="2858"/>
                  </a:lnTo>
                  <a:lnTo>
                    <a:pt x="11247" y="2832"/>
                  </a:lnTo>
                  <a:lnTo>
                    <a:pt x="11229" y="2807"/>
                  </a:lnTo>
                  <a:lnTo>
                    <a:pt x="11210" y="2783"/>
                  </a:lnTo>
                  <a:lnTo>
                    <a:pt x="11190" y="2760"/>
                  </a:lnTo>
                  <a:lnTo>
                    <a:pt x="11167" y="2738"/>
                  </a:lnTo>
                  <a:lnTo>
                    <a:pt x="11144" y="2716"/>
                  </a:lnTo>
                  <a:lnTo>
                    <a:pt x="11120" y="2696"/>
                  </a:lnTo>
                  <a:lnTo>
                    <a:pt x="11095" y="2676"/>
                  </a:lnTo>
                  <a:lnTo>
                    <a:pt x="11070" y="2659"/>
                  </a:lnTo>
                  <a:lnTo>
                    <a:pt x="11044" y="2643"/>
                  </a:lnTo>
                  <a:lnTo>
                    <a:pt x="11016" y="2628"/>
                  </a:lnTo>
                  <a:lnTo>
                    <a:pt x="10989" y="2615"/>
                  </a:lnTo>
                  <a:lnTo>
                    <a:pt x="10961" y="2604"/>
                  </a:lnTo>
                  <a:lnTo>
                    <a:pt x="10933" y="2594"/>
                  </a:lnTo>
                  <a:lnTo>
                    <a:pt x="10905" y="2585"/>
                  </a:lnTo>
                  <a:lnTo>
                    <a:pt x="10876" y="2577"/>
                  </a:lnTo>
                  <a:lnTo>
                    <a:pt x="10846" y="2571"/>
                  </a:lnTo>
                  <a:lnTo>
                    <a:pt x="10817" y="2567"/>
                  </a:lnTo>
                  <a:lnTo>
                    <a:pt x="10788" y="2564"/>
                  </a:lnTo>
                  <a:lnTo>
                    <a:pt x="10759" y="2562"/>
                  </a:lnTo>
                  <a:lnTo>
                    <a:pt x="10729" y="2562"/>
                  </a:lnTo>
                  <a:lnTo>
                    <a:pt x="10699" y="2563"/>
                  </a:lnTo>
                  <a:lnTo>
                    <a:pt x="10670" y="2565"/>
                  </a:lnTo>
                  <a:lnTo>
                    <a:pt x="10641" y="2569"/>
                  </a:lnTo>
                  <a:lnTo>
                    <a:pt x="10612" y="2575"/>
                  </a:lnTo>
                  <a:lnTo>
                    <a:pt x="10583" y="2581"/>
                  </a:lnTo>
                  <a:lnTo>
                    <a:pt x="10554" y="2589"/>
                  </a:lnTo>
                  <a:lnTo>
                    <a:pt x="10526" y="2599"/>
                  </a:lnTo>
                  <a:lnTo>
                    <a:pt x="10498" y="2609"/>
                  </a:lnTo>
                  <a:lnTo>
                    <a:pt x="10471" y="2622"/>
                  </a:lnTo>
                  <a:lnTo>
                    <a:pt x="10445" y="2635"/>
                  </a:lnTo>
                  <a:lnTo>
                    <a:pt x="10418" y="2650"/>
                  </a:lnTo>
                  <a:lnTo>
                    <a:pt x="10392" y="2666"/>
                  </a:lnTo>
                  <a:lnTo>
                    <a:pt x="10367" y="2685"/>
                  </a:lnTo>
                  <a:lnTo>
                    <a:pt x="10343" y="2704"/>
                  </a:lnTo>
                  <a:lnTo>
                    <a:pt x="10320" y="2724"/>
                  </a:lnTo>
                  <a:lnTo>
                    <a:pt x="10298" y="2746"/>
                  </a:lnTo>
                  <a:lnTo>
                    <a:pt x="10276" y="2769"/>
                  </a:lnTo>
                  <a:lnTo>
                    <a:pt x="10261" y="2786"/>
                  </a:lnTo>
                  <a:lnTo>
                    <a:pt x="10247" y="2804"/>
                  </a:lnTo>
                  <a:lnTo>
                    <a:pt x="10234" y="2821"/>
                  </a:lnTo>
                  <a:lnTo>
                    <a:pt x="10221" y="2840"/>
                  </a:lnTo>
                  <a:lnTo>
                    <a:pt x="10210" y="2859"/>
                  </a:lnTo>
                  <a:lnTo>
                    <a:pt x="10199" y="2878"/>
                  </a:lnTo>
                  <a:lnTo>
                    <a:pt x="10189" y="2897"/>
                  </a:lnTo>
                  <a:lnTo>
                    <a:pt x="10179" y="2916"/>
                  </a:lnTo>
                  <a:lnTo>
                    <a:pt x="10170" y="2936"/>
                  </a:lnTo>
                  <a:lnTo>
                    <a:pt x="10162" y="2955"/>
                  </a:lnTo>
                  <a:lnTo>
                    <a:pt x="10155" y="2975"/>
                  </a:lnTo>
                  <a:lnTo>
                    <a:pt x="10149" y="2995"/>
                  </a:lnTo>
                  <a:lnTo>
                    <a:pt x="10143" y="3016"/>
                  </a:lnTo>
                  <a:lnTo>
                    <a:pt x="10138" y="3037"/>
                  </a:lnTo>
                  <a:lnTo>
                    <a:pt x="10133" y="3057"/>
                  </a:lnTo>
                  <a:lnTo>
                    <a:pt x="10129" y="3078"/>
                  </a:lnTo>
                  <a:lnTo>
                    <a:pt x="10126" y="3099"/>
                  </a:lnTo>
                  <a:lnTo>
                    <a:pt x="10124" y="3121"/>
                  </a:lnTo>
                  <a:lnTo>
                    <a:pt x="10123" y="3142"/>
                  </a:lnTo>
                  <a:lnTo>
                    <a:pt x="10122" y="3164"/>
                  </a:lnTo>
                  <a:lnTo>
                    <a:pt x="10122" y="3185"/>
                  </a:lnTo>
                  <a:lnTo>
                    <a:pt x="10122" y="3208"/>
                  </a:lnTo>
                  <a:lnTo>
                    <a:pt x="10124" y="3229"/>
                  </a:lnTo>
                  <a:lnTo>
                    <a:pt x="10126" y="3251"/>
                  </a:lnTo>
                  <a:lnTo>
                    <a:pt x="10129" y="3272"/>
                  </a:lnTo>
                  <a:lnTo>
                    <a:pt x="10133" y="3293"/>
                  </a:lnTo>
                  <a:lnTo>
                    <a:pt x="10137" y="3314"/>
                  </a:lnTo>
                  <a:lnTo>
                    <a:pt x="10142" y="3335"/>
                  </a:lnTo>
                  <a:lnTo>
                    <a:pt x="10148" y="3356"/>
                  </a:lnTo>
                  <a:lnTo>
                    <a:pt x="10155" y="3378"/>
                  </a:lnTo>
                  <a:lnTo>
                    <a:pt x="10162" y="3398"/>
                  </a:lnTo>
                  <a:lnTo>
                    <a:pt x="10171" y="3418"/>
                  </a:lnTo>
                  <a:lnTo>
                    <a:pt x="10201" y="3490"/>
                  </a:lnTo>
                  <a:lnTo>
                    <a:pt x="10153" y="3553"/>
                  </a:lnTo>
                  <a:lnTo>
                    <a:pt x="9440" y="4455"/>
                  </a:lnTo>
                  <a:lnTo>
                    <a:pt x="9387" y="4523"/>
                  </a:lnTo>
                  <a:lnTo>
                    <a:pt x="9301" y="4500"/>
                  </a:lnTo>
                  <a:lnTo>
                    <a:pt x="8045" y="4155"/>
                  </a:lnTo>
                  <a:lnTo>
                    <a:pt x="7946" y="4129"/>
                  </a:lnTo>
                  <a:lnTo>
                    <a:pt x="7947" y="4026"/>
                  </a:lnTo>
                  <a:lnTo>
                    <a:pt x="7969" y="2085"/>
                  </a:lnTo>
                  <a:lnTo>
                    <a:pt x="7970" y="1977"/>
                  </a:lnTo>
                  <a:lnTo>
                    <a:pt x="8076" y="1956"/>
                  </a:lnTo>
                  <a:lnTo>
                    <a:pt x="8097" y="1952"/>
                  </a:lnTo>
                  <a:lnTo>
                    <a:pt x="8117" y="1947"/>
                  </a:lnTo>
                  <a:lnTo>
                    <a:pt x="8138" y="1941"/>
                  </a:lnTo>
                  <a:lnTo>
                    <a:pt x="8158" y="1935"/>
                  </a:lnTo>
                  <a:lnTo>
                    <a:pt x="8178" y="1929"/>
                  </a:lnTo>
                  <a:lnTo>
                    <a:pt x="8197" y="1922"/>
                  </a:lnTo>
                  <a:lnTo>
                    <a:pt x="8217" y="1914"/>
                  </a:lnTo>
                  <a:lnTo>
                    <a:pt x="8236" y="1906"/>
                  </a:lnTo>
                  <a:lnTo>
                    <a:pt x="8275" y="1889"/>
                  </a:lnTo>
                  <a:lnTo>
                    <a:pt x="8313" y="1870"/>
                  </a:lnTo>
                  <a:lnTo>
                    <a:pt x="8351" y="1849"/>
                  </a:lnTo>
                  <a:lnTo>
                    <a:pt x="8388" y="1827"/>
                  </a:lnTo>
                  <a:lnTo>
                    <a:pt x="8427" y="1801"/>
                  </a:lnTo>
                  <a:lnTo>
                    <a:pt x="8467" y="1775"/>
                  </a:lnTo>
                  <a:lnTo>
                    <a:pt x="8505" y="1747"/>
                  </a:lnTo>
                  <a:lnTo>
                    <a:pt x="8544" y="1718"/>
                  </a:lnTo>
                  <a:lnTo>
                    <a:pt x="8582" y="1688"/>
                  </a:lnTo>
                  <a:lnTo>
                    <a:pt x="8622" y="1657"/>
                  </a:lnTo>
                  <a:lnTo>
                    <a:pt x="8660" y="1625"/>
                  </a:lnTo>
                  <a:lnTo>
                    <a:pt x="8699" y="1593"/>
                  </a:lnTo>
                  <a:lnTo>
                    <a:pt x="8719" y="1575"/>
                  </a:lnTo>
                  <a:lnTo>
                    <a:pt x="8738" y="1557"/>
                  </a:lnTo>
                  <a:lnTo>
                    <a:pt x="8757" y="1538"/>
                  </a:lnTo>
                  <a:lnTo>
                    <a:pt x="8774" y="1520"/>
                  </a:lnTo>
                  <a:lnTo>
                    <a:pt x="8790" y="1500"/>
                  </a:lnTo>
                  <a:lnTo>
                    <a:pt x="8804" y="1481"/>
                  </a:lnTo>
                  <a:lnTo>
                    <a:pt x="8818" y="1460"/>
                  </a:lnTo>
                  <a:lnTo>
                    <a:pt x="8830" y="1440"/>
                  </a:lnTo>
                  <a:lnTo>
                    <a:pt x="8841" y="1419"/>
                  </a:lnTo>
                  <a:lnTo>
                    <a:pt x="8851" y="1399"/>
                  </a:lnTo>
                  <a:lnTo>
                    <a:pt x="8860" y="1378"/>
                  </a:lnTo>
                  <a:lnTo>
                    <a:pt x="8868" y="1356"/>
                  </a:lnTo>
                  <a:lnTo>
                    <a:pt x="8875" y="1335"/>
                  </a:lnTo>
                  <a:lnTo>
                    <a:pt x="8881" y="1313"/>
                  </a:lnTo>
                  <a:lnTo>
                    <a:pt x="8886" y="1290"/>
                  </a:lnTo>
                  <a:lnTo>
                    <a:pt x="8890" y="1268"/>
                  </a:lnTo>
                  <a:lnTo>
                    <a:pt x="8893" y="1246"/>
                  </a:lnTo>
                  <a:lnTo>
                    <a:pt x="8896" y="1224"/>
                  </a:lnTo>
                  <a:lnTo>
                    <a:pt x="8897" y="1201"/>
                  </a:lnTo>
                  <a:lnTo>
                    <a:pt x="8897" y="1178"/>
                  </a:lnTo>
                  <a:lnTo>
                    <a:pt x="8896" y="1156"/>
                  </a:lnTo>
                  <a:lnTo>
                    <a:pt x="8894" y="1133"/>
                  </a:lnTo>
                  <a:lnTo>
                    <a:pt x="8891" y="1109"/>
                  </a:lnTo>
                  <a:lnTo>
                    <a:pt x="8888" y="1085"/>
                  </a:lnTo>
                  <a:lnTo>
                    <a:pt x="8884" y="1062"/>
                  </a:lnTo>
                  <a:lnTo>
                    <a:pt x="8879" y="1039"/>
                  </a:lnTo>
                  <a:lnTo>
                    <a:pt x="8873" y="1016"/>
                  </a:lnTo>
                  <a:lnTo>
                    <a:pt x="8866" y="993"/>
                  </a:lnTo>
                  <a:lnTo>
                    <a:pt x="8859" y="969"/>
                  </a:lnTo>
                  <a:lnTo>
                    <a:pt x="8850" y="945"/>
                  </a:lnTo>
                  <a:lnTo>
                    <a:pt x="8842" y="922"/>
                  </a:lnTo>
                  <a:lnTo>
                    <a:pt x="8832" y="898"/>
                  </a:lnTo>
                  <a:lnTo>
                    <a:pt x="8821" y="875"/>
                  </a:lnTo>
                  <a:lnTo>
                    <a:pt x="8810" y="852"/>
                  </a:lnTo>
                  <a:lnTo>
                    <a:pt x="8799" y="829"/>
                  </a:lnTo>
                  <a:lnTo>
                    <a:pt x="8786" y="806"/>
                  </a:lnTo>
                  <a:lnTo>
                    <a:pt x="8773" y="783"/>
                  </a:lnTo>
                  <a:lnTo>
                    <a:pt x="8760" y="759"/>
                  </a:lnTo>
                  <a:lnTo>
                    <a:pt x="8745" y="737"/>
                  </a:lnTo>
                  <a:lnTo>
                    <a:pt x="8730" y="714"/>
                  </a:lnTo>
                  <a:lnTo>
                    <a:pt x="8714" y="691"/>
                  </a:lnTo>
                  <a:lnTo>
                    <a:pt x="8698" y="669"/>
                  </a:lnTo>
                  <a:lnTo>
                    <a:pt x="8681" y="647"/>
                  </a:lnTo>
                  <a:lnTo>
                    <a:pt x="8664" y="625"/>
                  </a:lnTo>
                  <a:lnTo>
                    <a:pt x="8647" y="602"/>
                  </a:lnTo>
                  <a:lnTo>
                    <a:pt x="8628" y="580"/>
                  </a:lnTo>
                  <a:lnTo>
                    <a:pt x="8610" y="558"/>
                  </a:lnTo>
                  <a:lnTo>
                    <a:pt x="8590" y="537"/>
                  </a:lnTo>
                  <a:lnTo>
                    <a:pt x="8570" y="516"/>
                  </a:lnTo>
                  <a:lnTo>
                    <a:pt x="8549" y="494"/>
                  </a:lnTo>
                  <a:lnTo>
                    <a:pt x="8528" y="473"/>
                  </a:lnTo>
                  <a:lnTo>
                    <a:pt x="8507" y="453"/>
                  </a:lnTo>
                  <a:lnTo>
                    <a:pt x="8463" y="411"/>
                  </a:lnTo>
                  <a:lnTo>
                    <a:pt x="8417" y="372"/>
                  </a:lnTo>
                  <a:lnTo>
                    <a:pt x="8370" y="335"/>
                  </a:lnTo>
                  <a:lnTo>
                    <a:pt x="8322" y="298"/>
                  </a:lnTo>
                  <a:lnTo>
                    <a:pt x="8271" y="264"/>
                  </a:lnTo>
                  <a:lnTo>
                    <a:pt x="8221" y="230"/>
                  </a:lnTo>
                  <a:lnTo>
                    <a:pt x="8184" y="207"/>
                  </a:lnTo>
                  <a:lnTo>
                    <a:pt x="8147" y="186"/>
                  </a:lnTo>
                  <a:lnTo>
                    <a:pt x="8109" y="165"/>
                  </a:lnTo>
                  <a:lnTo>
                    <a:pt x="8071" y="146"/>
                  </a:lnTo>
                  <a:lnTo>
                    <a:pt x="8032" y="127"/>
                  </a:lnTo>
                  <a:lnTo>
                    <a:pt x="7994" y="110"/>
                  </a:lnTo>
                  <a:lnTo>
                    <a:pt x="7954" y="94"/>
                  </a:lnTo>
                  <a:lnTo>
                    <a:pt x="7915" y="78"/>
                  </a:lnTo>
                  <a:lnTo>
                    <a:pt x="7876" y="64"/>
                  </a:lnTo>
                  <a:lnTo>
                    <a:pt x="7837" y="51"/>
                  </a:lnTo>
                  <a:lnTo>
                    <a:pt x="7796" y="40"/>
                  </a:lnTo>
                  <a:lnTo>
                    <a:pt x="7757" y="30"/>
                  </a:lnTo>
                  <a:lnTo>
                    <a:pt x="7718" y="21"/>
                  </a:lnTo>
                  <a:lnTo>
                    <a:pt x="7678" y="14"/>
                  </a:lnTo>
                  <a:lnTo>
                    <a:pt x="7638" y="8"/>
                  </a:lnTo>
                  <a:lnTo>
                    <a:pt x="7599" y="4"/>
                  </a:lnTo>
                  <a:lnTo>
                    <a:pt x="7560" y="1"/>
                  </a:lnTo>
                  <a:lnTo>
                    <a:pt x="7521" y="0"/>
                  </a:lnTo>
                  <a:lnTo>
                    <a:pt x="7483" y="0"/>
                  </a:lnTo>
                  <a:lnTo>
                    <a:pt x="7445" y="2"/>
                  </a:lnTo>
                  <a:lnTo>
                    <a:pt x="7407" y="6"/>
                  </a:lnTo>
                  <a:lnTo>
                    <a:pt x="7369" y="11"/>
                  </a:lnTo>
                  <a:lnTo>
                    <a:pt x="7332" y="18"/>
                  </a:lnTo>
                  <a:lnTo>
                    <a:pt x="7296" y="27"/>
                  </a:lnTo>
                  <a:lnTo>
                    <a:pt x="7260" y="38"/>
                  </a:lnTo>
                  <a:lnTo>
                    <a:pt x="7225" y="50"/>
                  </a:lnTo>
                  <a:lnTo>
                    <a:pt x="7189" y="65"/>
                  </a:lnTo>
                  <a:lnTo>
                    <a:pt x="7155" y="81"/>
                  </a:lnTo>
                  <a:lnTo>
                    <a:pt x="7122" y="100"/>
                  </a:lnTo>
                  <a:lnTo>
                    <a:pt x="7089" y="121"/>
                  </a:lnTo>
                  <a:lnTo>
                    <a:pt x="7057" y="143"/>
                  </a:lnTo>
                  <a:lnTo>
                    <a:pt x="7026" y="167"/>
                  </a:lnTo>
                  <a:lnTo>
                    <a:pt x="7003" y="187"/>
                  </a:lnTo>
                  <a:lnTo>
                    <a:pt x="6982" y="207"/>
                  </a:lnTo>
                  <a:lnTo>
                    <a:pt x="6961" y="228"/>
                  </a:lnTo>
                  <a:lnTo>
                    <a:pt x="6941" y="250"/>
                  </a:lnTo>
                  <a:lnTo>
                    <a:pt x="6927" y="267"/>
                  </a:lnTo>
                  <a:lnTo>
                    <a:pt x="6912" y="284"/>
                  </a:lnTo>
                  <a:lnTo>
                    <a:pt x="6899" y="302"/>
                  </a:lnTo>
                  <a:lnTo>
                    <a:pt x="6886" y="319"/>
                  </a:lnTo>
                  <a:lnTo>
                    <a:pt x="6874" y="337"/>
                  </a:lnTo>
                  <a:lnTo>
                    <a:pt x="6863" y="355"/>
                  </a:lnTo>
                  <a:lnTo>
                    <a:pt x="6851" y="373"/>
                  </a:lnTo>
                  <a:lnTo>
                    <a:pt x="6841" y="392"/>
                  </a:lnTo>
                  <a:lnTo>
                    <a:pt x="6831" y="411"/>
                  </a:lnTo>
                  <a:lnTo>
                    <a:pt x="6821" y="430"/>
                  </a:lnTo>
                  <a:lnTo>
                    <a:pt x="6812" y="450"/>
                  </a:lnTo>
                  <a:lnTo>
                    <a:pt x="6804" y="470"/>
                  </a:lnTo>
                  <a:lnTo>
                    <a:pt x="6796" y="490"/>
                  </a:lnTo>
                  <a:lnTo>
                    <a:pt x="6789" y="510"/>
                  </a:lnTo>
                  <a:lnTo>
                    <a:pt x="6782" y="530"/>
                  </a:lnTo>
                  <a:lnTo>
                    <a:pt x="6775" y="550"/>
                  </a:lnTo>
                  <a:lnTo>
                    <a:pt x="6769" y="571"/>
                  </a:lnTo>
                  <a:lnTo>
                    <a:pt x="6763" y="592"/>
                  </a:lnTo>
                  <a:lnTo>
                    <a:pt x="6758" y="613"/>
                  </a:lnTo>
                  <a:lnTo>
                    <a:pt x="6754" y="634"/>
                  </a:lnTo>
                  <a:lnTo>
                    <a:pt x="6746" y="677"/>
                  </a:lnTo>
                  <a:lnTo>
                    <a:pt x="6741" y="720"/>
                  </a:lnTo>
                  <a:lnTo>
                    <a:pt x="6737" y="763"/>
                  </a:lnTo>
                  <a:lnTo>
                    <a:pt x="6736" y="807"/>
                  </a:lnTo>
                  <a:lnTo>
                    <a:pt x="6736" y="851"/>
                  </a:lnTo>
                  <a:lnTo>
                    <a:pt x="6738" y="895"/>
                  </a:lnTo>
                  <a:lnTo>
                    <a:pt x="6742" y="940"/>
                  </a:lnTo>
                  <a:lnTo>
                    <a:pt x="6748" y="987"/>
                  </a:lnTo>
                  <a:lnTo>
                    <a:pt x="6756" y="1032"/>
                  </a:lnTo>
                  <a:lnTo>
                    <a:pt x="6765" y="1077"/>
                  </a:lnTo>
                  <a:lnTo>
                    <a:pt x="6777" y="1122"/>
                  </a:lnTo>
                  <a:lnTo>
                    <a:pt x="6791" y="1167"/>
                  </a:lnTo>
                  <a:lnTo>
                    <a:pt x="6806" y="1211"/>
                  </a:lnTo>
                  <a:lnTo>
                    <a:pt x="6822" y="1255"/>
                  </a:lnTo>
                  <a:lnTo>
                    <a:pt x="6841" y="1299"/>
                  </a:lnTo>
                  <a:lnTo>
                    <a:pt x="6861" y="1341"/>
                  </a:lnTo>
                  <a:lnTo>
                    <a:pt x="6882" y="1383"/>
                  </a:lnTo>
                  <a:lnTo>
                    <a:pt x="6906" y="1424"/>
                  </a:lnTo>
                  <a:lnTo>
                    <a:pt x="6932" y="1464"/>
                  </a:lnTo>
                  <a:lnTo>
                    <a:pt x="6958" y="1504"/>
                  </a:lnTo>
                  <a:lnTo>
                    <a:pt x="6987" y="1542"/>
                  </a:lnTo>
                  <a:lnTo>
                    <a:pt x="7016" y="1579"/>
                  </a:lnTo>
                  <a:lnTo>
                    <a:pt x="7044" y="1611"/>
                  </a:lnTo>
                  <a:lnTo>
                    <a:pt x="7074" y="1642"/>
                  </a:lnTo>
                  <a:lnTo>
                    <a:pt x="7104" y="1673"/>
                  </a:lnTo>
                  <a:lnTo>
                    <a:pt x="7135" y="1702"/>
                  </a:lnTo>
                  <a:lnTo>
                    <a:pt x="7164" y="1726"/>
                  </a:lnTo>
                  <a:lnTo>
                    <a:pt x="7193" y="1749"/>
                  </a:lnTo>
                  <a:lnTo>
                    <a:pt x="7221" y="1771"/>
                  </a:lnTo>
                  <a:lnTo>
                    <a:pt x="7250" y="1790"/>
                  </a:lnTo>
                  <a:lnTo>
                    <a:pt x="7280" y="1810"/>
                  </a:lnTo>
                  <a:lnTo>
                    <a:pt x="7310" y="1829"/>
                  </a:lnTo>
                  <a:lnTo>
                    <a:pt x="7342" y="1847"/>
                  </a:lnTo>
                  <a:lnTo>
                    <a:pt x="7375" y="1863"/>
                  </a:lnTo>
                  <a:lnTo>
                    <a:pt x="7456" y="1903"/>
                  </a:lnTo>
                  <a:lnTo>
                    <a:pt x="7448" y="1995"/>
                  </a:lnTo>
                  <a:lnTo>
                    <a:pt x="7270" y="3947"/>
                  </a:lnTo>
                  <a:lnTo>
                    <a:pt x="7261" y="4039"/>
                  </a:lnTo>
                  <a:lnTo>
                    <a:pt x="7171" y="4062"/>
                  </a:lnTo>
                  <a:lnTo>
                    <a:pt x="5911" y="4392"/>
                  </a:lnTo>
                  <a:lnTo>
                    <a:pt x="5812" y="4418"/>
                  </a:lnTo>
                  <a:lnTo>
                    <a:pt x="5762" y="4331"/>
                  </a:lnTo>
                  <a:lnTo>
                    <a:pt x="5139" y="3260"/>
                  </a:lnTo>
                  <a:lnTo>
                    <a:pt x="5102" y="3196"/>
                  </a:lnTo>
                  <a:lnTo>
                    <a:pt x="5136" y="3131"/>
                  </a:lnTo>
                  <a:lnTo>
                    <a:pt x="5147" y="3108"/>
                  </a:lnTo>
                  <a:lnTo>
                    <a:pt x="5158" y="3084"/>
                  </a:lnTo>
                  <a:lnTo>
                    <a:pt x="5167" y="3060"/>
                  </a:lnTo>
                  <a:lnTo>
                    <a:pt x="5176" y="3036"/>
                  </a:lnTo>
                  <a:lnTo>
                    <a:pt x="5183" y="3011"/>
                  </a:lnTo>
                  <a:lnTo>
                    <a:pt x="5189" y="2986"/>
                  </a:lnTo>
                  <a:lnTo>
                    <a:pt x="5195" y="2961"/>
                  </a:lnTo>
                  <a:lnTo>
                    <a:pt x="5199" y="2936"/>
                  </a:lnTo>
                  <a:lnTo>
                    <a:pt x="5202" y="2911"/>
                  </a:lnTo>
                  <a:lnTo>
                    <a:pt x="5204" y="2886"/>
                  </a:lnTo>
                  <a:lnTo>
                    <a:pt x="5205" y="2861"/>
                  </a:lnTo>
                  <a:lnTo>
                    <a:pt x="5205" y="2834"/>
                  </a:lnTo>
                  <a:lnTo>
                    <a:pt x="5204" y="2809"/>
                  </a:lnTo>
                  <a:lnTo>
                    <a:pt x="5202" y="2784"/>
                  </a:lnTo>
                  <a:lnTo>
                    <a:pt x="5199" y="2759"/>
                  </a:lnTo>
                  <a:lnTo>
                    <a:pt x="5195" y="2734"/>
                  </a:lnTo>
                  <a:lnTo>
                    <a:pt x="5190" y="2710"/>
                  </a:lnTo>
                  <a:lnTo>
                    <a:pt x="5184" y="2686"/>
                  </a:lnTo>
                  <a:lnTo>
                    <a:pt x="5177" y="2662"/>
                  </a:lnTo>
                  <a:lnTo>
                    <a:pt x="5169" y="2638"/>
                  </a:lnTo>
                  <a:lnTo>
                    <a:pt x="5161" y="2615"/>
                  </a:lnTo>
                  <a:lnTo>
                    <a:pt x="5151" y="2592"/>
                  </a:lnTo>
                  <a:lnTo>
                    <a:pt x="5140" y="2569"/>
                  </a:lnTo>
                  <a:lnTo>
                    <a:pt x="5128" y="2547"/>
                  </a:lnTo>
                  <a:lnTo>
                    <a:pt x="5115" y="2525"/>
                  </a:lnTo>
                  <a:lnTo>
                    <a:pt x="5102" y="2503"/>
                  </a:lnTo>
                  <a:lnTo>
                    <a:pt x="5086" y="2482"/>
                  </a:lnTo>
                  <a:lnTo>
                    <a:pt x="5070" y="2462"/>
                  </a:lnTo>
                  <a:lnTo>
                    <a:pt x="5053" y="2442"/>
                  </a:lnTo>
                  <a:lnTo>
                    <a:pt x="5036" y="2423"/>
                  </a:lnTo>
                  <a:lnTo>
                    <a:pt x="5017" y="2404"/>
                  </a:lnTo>
                  <a:lnTo>
                    <a:pt x="4998" y="2386"/>
                  </a:lnTo>
                  <a:lnTo>
                    <a:pt x="4974" y="2366"/>
                  </a:lnTo>
                  <a:lnTo>
                    <a:pt x="4949" y="2347"/>
                  </a:lnTo>
                  <a:lnTo>
                    <a:pt x="4922" y="2329"/>
                  </a:lnTo>
                  <a:lnTo>
                    <a:pt x="4896" y="2313"/>
                  </a:lnTo>
                  <a:lnTo>
                    <a:pt x="4870" y="2298"/>
                  </a:lnTo>
                  <a:lnTo>
                    <a:pt x="4842" y="2285"/>
                  </a:lnTo>
                  <a:lnTo>
                    <a:pt x="4815" y="2273"/>
                  </a:lnTo>
                  <a:lnTo>
                    <a:pt x="4786" y="2263"/>
                  </a:lnTo>
                  <a:lnTo>
                    <a:pt x="4757" y="2254"/>
                  </a:lnTo>
                  <a:lnTo>
                    <a:pt x="4729" y="2247"/>
                  </a:lnTo>
                  <a:lnTo>
                    <a:pt x="4700" y="2241"/>
                  </a:lnTo>
                  <a:lnTo>
                    <a:pt x="4670" y="2237"/>
                  </a:lnTo>
                  <a:lnTo>
                    <a:pt x="4641" y="2234"/>
                  </a:lnTo>
                  <a:lnTo>
                    <a:pt x="4611" y="2232"/>
                  </a:lnTo>
                  <a:lnTo>
                    <a:pt x="4582" y="2232"/>
                  </a:lnTo>
                  <a:lnTo>
                    <a:pt x="4552" y="2233"/>
                  </a:lnTo>
                  <a:lnTo>
                    <a:pt x="4523" y="2235"/>
                  </a:lnTo>
                  <a:lnTo>
                    <a:pt x="4494" y="2239"/>
                  </a:lnTo>
                  <a:lnTo>
                    <a:pt x="4464" y="2244"/>
                  </a:lnTo>
                  <a:lnTo>
                    <a:pt x="4435" y="2251"/>
                  </a:lnTo>
                  <a:lnTo>
                    <a:pt x="4407" y="2259"/>
                  </a:lnTo>
                  <a:lnTo>
                    <a:pt x="4379" y="2268"/>
                  </a:lnTo>
                  <a:lnTo>
                    <a:pt x="4352" y="2279"/>
                  </a:lnTo>
                  <a:lnTo>
                    <a:pt x="4323" y="2291"/>
                  </a:lnTo>
                  <a:lnTo>
                    <a:pt x="4297" y="2305"/>
                  </a:lnTo>
                  <a:lnTo>
                    <a:pt x="4271" y="2320"/>
                  </a:lnTo>
                  <a:lnTo>
                    <a:pt x="4245" y="2337"/>
                  </a:lnTo>
                  <a:lnTo>
                    <a:pt x="4221" y="2355"/>
                  </a:lnTo>
                  <a:lnTo>
                    <a:pt x="4197" y="2374"/>
                  </a:lnTo>
                  <a:lnTo>
                    <a:pt x="4173" y="2394"/>
                  </a:lnTo>
                  <a:lnTo>
                    <a:pt x="4150" y="2416"/>
                  </a:lnTo>
                  <a:lnTo>
                    <a:pt x="4129" y="2439"/>
                  </a:lnTo>
                  <a:lnTo>
                    <a:pt x="4109" y="2463"/>
                  </a:lnTo>
                  <a:lnTo>
                    <a:pt x="4090" y="2488"/>
                  </a:lnTo>
                  <a:lnTo>
                    <a:pt x="4072" y="2514"/>
                  </a:lnTo>
                  <a:lnTo>
                    <a:pt x="4056" y="2540"/>
                  </a:lnTo>
                  <a:lnTo>
                    <a:pt x="4042" y="2567"/>
                  </a:lnTo>
                  <a:lnTo>
                    <a:pt x="4028" y="2594"/>
                  </a:lnTo>
                  <a:lnTo>
                    <a:pt x="4016" y="2622"/>
                  </a:lnTo>
                  <a:lnTo>
                    <a:pt x="4006" y="2650"/>
                  </a:lnTo>
                  <a:lnTo>
                    <a:pt x="3997" y="2678"/>
                  </a:lnTo>
                  <a:lnTo>
                    <a:pt x="3990" y="2708"/>
                  </a:lnTo>
                  <a:lnTo>
                    <a:pt x="3984" y="2737"/>
                  </a:lnTo>
                  <a:lnTo>
                    <a:pt x="3979" y="2766"/>
                  </a:lnTo>
                  <a:lnTo>
                    <a:pt x="3976" y="2795"/>
                  </a:lnTo>
                  <a:lnTo>
                    <a:pt x="3974" y="2825"/>
                  </a:lnTo>
                  <a:lnTo>
                    <a:pt x="3974" y="2854"/>
                  </a:lnTo>
                  <a:lnTo>
                    <a:pt x="3975" y="2884"/>
                  </a:lnTo>
                  <a:lnTo>
                    <a:pt x="3975" y="2884"/>
                  </a:lnTo>
                  <a:lnTo>
                    <a:pt x="3978" y="2913"/>
                  </a:lnTo>
                  <a:lnTo>
                    <a:pt x="3982" y="2943"/>
                  </a:lnTo>
                  <a:lnTo>
                    <a:pt x="3987" y="2971"/>
                  </a:lnTo>
                  <a:lnTo>
                    <a:pt x="3994" y="3000"/>
                  </a:lnTo>
                  <a:lnTo>
                    <a:pt x="4002" y="3029"/>
                  </a:lnTo>
                  <a:lnTo>
                    <a:pt x="4011" y="3057"/>
                  </a:lnTo>
                  <a:lnTo>
                    <a:pt x="4022" y="3085"/>
                  </a:lnTo>
                  <a:lnTo>
                    <a:pt x="4035" y="3112"/>
                  </a:lnTo>
                  <a:lnTo>
                    <a:pt x="4049" y="3139"/>
                  </a:lnTo>
                  <a:lnTo>
                    <a:pt x="4064" y="3165"/>
                  </a:lnTo>
                  <a:lnTo>
                    <a:pt x="4080" y="3190"/>
                  </a:lnTo>
                  <a:lnTo>
                    <a:pt x="4098" y="3216"/>
                  </a:lnTo>
                  <a:lnTo>
                    <a:pt x="4117" y="3240"/>
                  </a:lnTo>
                  <a:lnTo>
                    <a:pt x="4137" y="3263"/>
                  </a:lnTo>
                  <a:lnTo>
                    <a:pt x="4159" y="3285"/>
                  </a:lnTo>
                  <a:lnTo>
                    <a:pt x="4183" y="3307"/>
                  </a:lnTo>
                  <a:lnTo>
                    <a:pt x="4204" y="3325"/>
                  </a:lnTo>
                  <a:lnTo>
                    <a:pt x="4226" y="3342"/>
                  </a:lnTo>
                  <a:lnTo>
                    <a:pt x="4248" y="3357"/>
                  </a:lnTo>
                  <a:lnTo>
                    <a:pt x="4271" y="3372"/>
                  </a:lnTo>
                  <a:lnTo>
                    <a:pt x="4294" y="3386"/>
                  </a:lnTo>
                  <a:lnTo>
                    <a:pt x="4318" y="3399"/>
                  </a:lnTo>
                  <a:lnTo>
                    <a:pt x="4342" y="3410"/>
                  </a:lnTo>
                  <a:lnTo>
                    <a:pt x="4367" y="3420"/>
                  </a:lnTo>
                  <a:lnTo>
                    <a:pt x="4392" y="3429"/>
                  </a:lnTo>
                  <a:lnTo>
                    <a:pt x="4418" y="3437"/>
                  </a:lnTo>
                  <a:lnTo>
                    <a:pt x="4444" y="3444"/>
                  </a:lnTo>
                  <a:lnTo>
                    <a:pt x="4471" y="3450"/>
                  </a:lnTo>
                  <a:lnTo>
                    <a:pt x="4498" y="3455"/>
                  </a:lnTo>
                  <a:lnTo>
                    <a:pt x="4525" y="3458"/>
                  </a:lnTo>
                  <a:lnTo>
                    <a:pt x="4552" y="3460"/>
                  </a:lnTo>
                  <a:lnTo>
                    <a:pt x="4578" y="3461"/>
                  </a:lnTo>
                  <a:lnTo>
                    <a:pt x="4666" y="3463"/>
                  </a:lnTo>
                  <a:lnTo>
                    <a:pt x="4699" y="3543"/>
                  </a:lnTo>
                  <a:lnTo>
                    <a:pt x="5136" y="4604"/>
                  </a:lnTo>
                  <a:lnTo>
                    <a:pt x="5170" y="4686"/>
                  </a:lnTo>
                  <a:lnTo>
                    <a:pt x="5108" y="4748"/>
                  </a:lnTo>
                  <a:lnTo>
                    <a:pt x="4180" y="5663"/>
                  </a:lnTo>
                  <a:lnTo>
                    <a:pt x="4107" y="5735"/>
                  </a:lnTo>
                  <a:lnTo>
                    <a:pt x="4019" y="5683"/>
                  </a:lnTo>
                  <a:lnTo>
                    <a:pt x="2241" y="4630"/>
                  </a:lnTo>
                  <a:lnTo>
                    <a:pt x="2170" y="4589"/>
                  </a:lnTo>
                  <a:lnTo>
                    <a:pt x="2176" y="4506"/>
                  </a:lnTo>
                  <a:lnTo>
                    <a:pt x="2180" y="4444"/>
                  </a:lnTo>
                  <a:lnTo>
                    <a:pt x="2182" y="4383"/>
                  </a:lnTo>
                  <a:lnTo>
                    <a:pt x="2182" y="4353"/>
                  </a:lnTo>
                  <a:lnTo>
                    <a:pt x="2182" y="4324"/>
                  </a:lnTo>
                  <a:lnTo>
                    <a:pt x="2181" y="4296"/>
                  </a:lnTo>
                  <a:lnTo>
                    <a:pt x="2180" y="4267"/>
                  </a:lnTo>
                  <a:lnTo>
                    <a:pt x="2178" y="4238"/>
                  </a:lnTo>
                  <a:lnTo>
                    <a:pt x="2175" y="4210"/>
                  </a:lnTo>
                  <a:lnTo>
                    <a:pt x="2171" y="4183"/>
                  </a:lnTo>
                  <a:lnTo>
                    <a:pt x="2167" y="4156"/>
                  </a:lnTo>
                  <a:lnTo>
                    <a:pt x="2161" y="4129"/>
                  </a:lnTo>
                  <a:lnTo>
                    <a:pt x="2155" y="4103"/>
                  </a:lnTo>
                  <a:lnTo>
                    <a:pt x="2147" y="4076"/>
                  </a:lnTo>
                  <a:lnTo>
                    <a:pt x="2139" y="4049"/>
                  </a:lnTo>
                  <a:lnTo>
                    <a:pt x="2129" y="4023"/>
                  </a:lnTo>
                  <a:lnTo>
                    <a:pt x="2119" y="3997"/>
                  </a:lnTo>
                  <a:lnTo>
                    <a:pt x="2107" y="3971"/>
                  </a:lnTo>
                  <a:lnTo>
                    <a:pt x="2093" y="3944"/>
                  </a:lnTo>
                  <a:lnTo>
                    <a:pt x="2078" y="3918"/>
                  </a:lnTo>
                  <a:lnTo>
                    <a:pt x="2062" y="3890"/>
                  </a:lnTo>
                  <a:lnTo>
                    <a:pt x="2043" y="3863"/>
                  </a:lnTo>
                  <a:lnTo>
                    <a:pt x="2024" y="3836"/>
                  </a:lnTo>
                  <a:lnTo>
                    <a:pt x="2004" y="3808"/>
                  </a:lnTo>
                  <a:lnTo>
                    <a:pt x="1981" y="3780"/>
                  </a:lnTo>
                  <a:lnTo>
                    <a:pt x="1957" y="3752"/>
                  </a:lnTo>
                  <a:lnTo>
                    <a:pt x="1931" y="3724"/>
                  </a:lnTo>
                  <a:lnTo>
                    <a:pt x="1904" y="3694"/>
                  </a:lnTo>
                  <a:lnTo>
                    <a:pt x="1873" y="3665"/>
                  </a:lnTo>
                  <a:lnTo>
                    <a:pt x="1842" y="3635"/>
                  </a:lnTo>
                  <a:lnTo>
                    <a:pt x="1809" y="3605"/>
                  </a:lnTo>
                  <a:lnTo>
                    <a:pt x="1783" y="3584"/>
                  </a:lnTo>
                  <a:lnTo>
                    <a:pt x="1758" y="3564"/>
                  </a:lnTo>
                  <a:lnTo>
                    <a:pt x="1730" y="3545"/>
                  </a:lnTo>
                  <a:lnTo>
                    <a:pt x="1704" y="3529"/>
                  </a:lnTo>
                  <a:lnTo>
                    <a:pt x="1677" y="3514"/>
                  </a:lnTo>
                  <a:lnTo>
                    <a:pt x="1650" y="3501"/>
                  </a:lnTo>
                  <a:lnTo>
                    <a:pt x="1622" y="3489"/>
                  </a:lnTo>
                  <a:lnTo>
                    <a:pt x="1593" y="3478"/>
                  </a:lnTo>
                  <a:lnTo>
                    <a:pt x="1565" y="3470"/>
                  </a:lnTo>
                  <a:lnTo>
                    <a:pt x="1536" y="3462"/>
                  </a:lnTo>
                  <a:lnTo>
                    <a:pt x="1508" y="3456"/>
                  </a:lnTo>
                  <a:lnTo>
                    <a:pt x="1479" y="3451"/>
                  </a:lnTo>
                  <a:lnTo>
                    <a:pt x="1449" y="3448"/>
                  </a:lnTo>
                  <a:lnTo>
                    <a:pt x="1419" y="3446"/>
                  </a:lnTo>
                  <a:lnTo>
                    <a:pt x="1390" y="3446"/>
                  </a:lnTo>
                  <a:lnTo>
                    <a:pt x="1360" y="3446"/>
                  </a:lnTo>
                  <a:lnTo>
                    <a:pt x="1330" y="3448"/>
                  </a:lnTo>
                  <a:lnTo>
                    <a:pt x="1301" y="3451"/>
                  </a:lnTo>
                  <a:lnTo>
                    <a:pt x="1270" y="3456"/>
                  </a:lnTo>
                  <a:lnTo>
                    <a:pt x="1240" y="3461"/>
                  </a:lnTo>
                  <a:lnTo>
                    <a:pt x="1210" y="3468"/>
                  </a:lnTo>
                  <a:lnTo>
                    <a:pt x="1180" y="3476"/>
                  </a:lnTo>
                  <a:lnTo>
                    <a:pt x="1150" y="3484"/>
                  </a:lnTo>
                  <a:lnTo>
                    <a:pt x="1119" y="3494"/>
                  </a:lnTo>
                  <a:lnTo>
                    <a:pt x="1090" y="3505"/>
                  </a:lnTo>
                  <a:lnTo>
                    <a:pt x="1060" y="3517"/>
                  </a:lnTo>
                  <a:lnTo>
                    <a:pt x="1030" y="3530"/>
                  </a:lnTo>
                  <a:lnTo>
                    <a:pt x="1001" y="3544"/>
                  </a:lnTo>
                  <a:lnTo>
                    <a:pt x="971" y="3560"/>
                  </a:lnTo>
                  <a:lnTo>
                    <a:pt x="942" y="3576"/>
                  </a:lnTo>
                  <a:lnTo>
                    <a:pt x="913" y="3593"/>
                  </a:lnTo>
                  <a:lnTo>
                    <a:pt x="884" y="3610"/>
                  </a:lnTo>
                  <a:lnTo>
                    <a:pt x="860" y="3626"/>
                  </a:lnTo>
                  <a:lnTo>
                    <a:pt x="837" y="3641"/>
                  </a:lnTo>
                  <a:lnTo>
                    <a:pt x="812" y="3658"/>
                  </a:lnTo>
                  <a:lnTo>
                    <a:pt x="789" y="3675"/>
                  </a:lnTo>
                  <a:lnTo>
                    <a:pt x="766" y="3692"/>
                  </a:lnTo>
                  <a:lnTo>
                    <a:pt x="743" y="3710"/>
                  </a:lnTo>
                  <a:lnTo>
                    <a:pt x="721" y="3730"/>
                  </a:lnTo>
                  <a:lnTo>
                    <a:pt x="698" y="3749"/>
                  </a:lnTo>
                  <a:lnTo>
                    <a:pt x="675" y="3768"/>
                  </a:lnTo>
                  <a:lnTo>
                    <a:pt x="653" y="3788"/>
                  </a:lnTo>
                  <a:lnTo>
                    <a:pt x="632" y="3809"/>
                  </a:lnTo>
                  <a:lnTo>
                    <a:pt x="611" y="3829"/>
                  </a:lnTo>
                  <a:lnTo>
                    <a:pt x="569" y="3872"/>
                  </a:lnTo>
                  <a:lnTo>
                    <a:pt x="528" y="3917"/>
                  </a:lnTo>
                  <a:lnTo>
                    <a:pt x="490" y="3962"/>
                  </a:lnTo>
                  <a:lnTo>
                    <a:pt x="453" y="4009"/>
                  </a:lnTo>
                  <a:lnTo>
                    <a:pt x="417" y="4057"/>
                  </a:lnTo>
                  <a:lnTo>
                    <a:pt x="384" y="4106"/>
                  </a:lnTo>
                  <a:lnTo>
                    <a:pt x="367" y="4131"/>
                  </a:lnTo>
                  <a:lnTo>
                    <a:pt x="351" y="4156"/>
                  </a:lnTo>
                  <a:lnTo>
                    <a:pt x="336" y="4181"/>
                  </a:lnTo>
                  <a:lnTo>
                    <a:pt x="321" y="4206"/>
                  </a:lnTo>
                  <a:lnTo>
                    <a:pt x="307" y="4232"/>
                  </a:lnTo>
                  <a:lnTo>
                    <a:pt x="294" y="4258"/>
                  </a:lnTo>
                  <a:lnTo>
                    <a:pt x="281" y="4284"/>
                  </a:lnTo>
                  <a:lnTo>
                    <a:pt x="268" y="4310"/>
                  </a:lnTo>
                  <a:lnTo>
                    <a:pt x="253" y="4342"/>
                  </a:lnTo>
                  <a:lnTo>
                    <a:pt x="240" y="4374"/>
                  </a:lnTo>
                  <a:lnTo>
                    <a:pt x="226" y="4406"/>
                  </a:lnTo>
                  <a:lnTo>
                    <a:pt x="214" y="4439"/>
                  </a:lnTo>
                  <a:lnTo>
                    <a:pt x="203" y="4471"/>
                  </a:lnTo>
                  <a:lnTo>
                    <a:pt x="193" y="4503"/>
                  </a:lnTo>
                  <a:lnTo>
                    <a:pt x="184" y="4535"/>
                  </a:lnTo>
                  <a:lnTo>
                    <a:pt x="176" y="4567"/>
                  </a:lnTo>
                  <a:lnTo>
                    <a:pt x="169" y="4600"/>
                  </a:lnTo>
                  <a:lnTo>
                    <a:pt x="164" y="4632"/>
                  </a:lnTo>
                  <a:lnTo>
                    <a:pt x="159" y="4664"/>
                  </a:lnTo>
                  <a:lnTo>
                    <a:pt x="155" y="4695"/>
                  </a:lnTo>
                  <a:lnTo>
                    <a:pt x="153" y="4727"/>
                  </a:lnTo>
                  <a:lnTo>
                    <a:pt x="151" y="4758"/>
                  </a:lnTo>
                  <a:lnTo>
                    <a:pt x="151" y="4790"/>
                  </a:lnTo>
                  <a:lnTo>
                    <a:pt x="152" y="4820"/>
                  </a:lnTo>
                  <a:lnTo>
                    <a:pt x="155" y="4850"/>
                  </a:lnTo>
                  <a:lnTo>
                    <a:pt x="158" y="4880"/>
                  </a:lnTo>
                  <a:lnTo>
                    <a:pt x="163" y="4910"/>
                  </a:lnTo>
                  <a:lnTo>
                    <a:pt x="169" y="4940"/>
                  </a:lnTo>
                  <a:lnTo>
                    <a:pt x="177" y="4969"/>
                  </a:lnTo>
                  <a:lnTo>
                    <a:pt x="185" y="4997"/>
                  </a:lnTo>
                  <a:lnTo>
                    <a:pt x="196" y="5024"/>
                  </a:lnTo>
                  <a:lnTo>
                    <a:pt x="207" y="5052"/>
                  </a:lnTo>
                  <a:lnTo>
                    <a:pt x="220" y="5078"/>
                  </a:lnTo>
                  <a:lnTo>
                    <a:pt x="235" y="5104"/>
                  </a:lnTo>
                  <a:lnTo>
                    <a:pt x="251" y="5131"/>
                  </a:lnTo>
                  <a:lnTo>
                    <a:pt x="269" y="5156"/>
                  </a:lnTo>
                  <a:lnTo>
                    <a:pt x="288" y="5180"/>
                  </a:lnTo>
                  <a:lnTo>
                    <a:pt x="308" y="5203"/>
                  </a:lnTo>
                  <a:lnTo>
                    <a:pt x="330" y="5226"/>
                  </a:lnTo>
                  <a:lnTo>
                    <a:pt x="354" y="5248"/>
                  </a:lnTo>
                  <a:lnTo>
                    <a:pt x="375" y="5266"/>
                  </a:lnTo>
                  <a:lnTo>
                    <a:pt x="397" y="5285"/>
                  </a:lnTo>
                  <a:lnTo>
                    <a:pt x="419" y="5302"/>
                  </a:lnTo>
                  <a:lnTo>
                    <a:pt x="441" y="5318"/>
                  </a:lnTo>
                  <a:lnTo>
                    <a:pt x="464" y="5334"/>
                  </a:lnTo>
                  <a:lnTo>
                    <a:pt x="487" y="5349"/>
                  </a:lnTo>
                  <a:lnTo>
                    <a:pt x="510" y="5364"/>
                  </a:lnTo>
                  <a:lnTo>
                    <a:pt x="534" y="5377"/>
                  </a:lnTo>
                  <a:lnTo>
                    <a:pt x="557" y="5391"/>
                  </a:lnTo>
                  <a:lnTo>
                    <a:pt x="581" y="5403"/>
                  </a:lnTo>
                  <a:lnTo>
                    <a:pt x="605" y="5415"/>
                  </a:lnTo>
                  <a:lnTo>
                    <a:pt x="629" y="5427"/>
                  </a:lnTo>
                  <a:lnTo>
                    <a:pt x="654" y="5437"/>
                  </a:lnTo>
                  <a:lnTo>
                    <a:pt x="678" y="5447"/>
                  </a:lnTo>
                  <a:lnTo>
                    <a:pt x="704" y="5458"/>
                  </a:lnTo>
                  <a:lnTo>
                    <a:pt x="729" y="5467"/>
                  </a:lnTo>
                  <a:lnTo>
                    <a:pt x="754" y="5475"/>
                  </a:lnTo>
                  <a:lnTo>
                    <a:pt x="779" y="5482"/>
                  </a:lnTo>
                  <a:lnTo>
                    <a:pt x="804" y="5489"/>
                  </a:lnTo>
                  <a:lnTo>
                    <a:pt x="830" y="5495"/>
                  </a:lnTo>
                  <a:lnTo>
                    <a:pt x="856" y="5501"/>
                  </a:lnTo>
                  <a:lnTo>
                    <a:pt x="882" y="5506"/>
                  </a:lnTo>
                  <a:lnTo>
                    <a:pt x="908" y="5511"/>
                  </a:lnTo>
                  <a:lnTo>
                    <a:pt x="933" y="5514"/>
                  </a:lnTo>
                  <a:lnTo>
                    <a:pt x="959" y="5518"/>
                  </a:lnTo>
                  <a:lnTo>
                    <a:pt x="985" y="5520"/>
                  </a:lnTo>
                  <a:lnTo>
                    <a:pt x="1012" y="5522"/>
                  </a:lnTo>
                  <a:lnTo>
                    <a:pt x="1038" y="5523"/>
                  </a:lnTo>
                  <a:lnTo>
                    <a:pt x="1064" y="5524"/>
                  </a:lnTo>
                  <a:lnTo>
                    <a:pt x="1090" y="5524"/>
                  </a:lnTo>
                  <a:lnTo>
                    <a:pt x="1116" y="5524"/>
                  </a:lnTo>
                  <a:lnTo>
                    <a:pt x="1143" y="5523"/>
                  </a:lnTo>
                  <a:lnTo>
                    <a:pt x="1169" y="5521"/>
                  </a:lnTo>
                  <a:lnTo>
                    <a:pt x="1194" y="5518"/>
                  </a:lnTo>
                  <a:lnTo>
                    <a:pt x="1220" y="5515"/>
                  </a:lnTo>
                  <a:lnTo>
                    <a:pt x="1246" y="5512"/>
                  </a:lnTo>
                  <a:lnTo>
                    <a:pt x="1272" y="5508"/>
                  </a:lnTo>
                  <a:lnTo>
                    <a:pt x="1298" y="5503"/>
                  </a:lnTo>
                  <a:lnTo>
                    <a:pt x="1324" y="5497"/>
                  </a:lnTo>
                  <a:lnTo>
                    <a:pt x="1349" y="5491"/>
                  </a:lnTo>
                  <a:lnTo>
                    <a:pt x="1375" y="5485"/>
                  </a:lnTo>
                  <a:lnTo>
                    <a:pt x="1400" y="5477"/>
                  </a:lnTo>
                  <a:lnTo>
                    <a:pt x="1425" y="5469"/>
                  </a:lnTo>
                  <a:lnTo>
                    <a:pt x="1451" y="5461"/>
                  </a:lnTo>
                  <a:lnTo>
                    <a:pt x="1475" y="5452"/>
                  </a:lnTo>
                  <a:lnTo>
                    <a:pt x="1500" y="5441"/>
                  </a:lnTo>
                  <a:lnTo>
                    <a:pt x="1524" y="5431"/>
                  </a:lnTo>
                  <a:lnTo>
                    <a:pt x="1548" y="5420"/>
                  </a:lnTo>
                  <a:lnTo>
                    <a:pt x="1572" y="5409"/>
                  </a:lnTo>
                  <a:lnTo>
                    <a:pt x="1595" y="5396"/>
                  </a:lnTo>
                  <a:lnTo>
                    <a:pt x="1619" y="5384"/>
                  </a:lnTo>
                  <a:lnTo>
                    <a:pt x="1642" y="5370"/>
                  </a:lnTo>
                  <a:lnTo>
                    <a:pt x="1665" y="5356"/>
                  </a:lnTo>
                  <a:lnTo>
                    <a:pt x="1688" y="5342"/>
                  </a:lnTo>
                  <a:lnTo>
                    <a:pt x="1710" y="5327"/>
                  </a:lnTo>
                  <a:lnTo>
                    <a:pt x="1732" y="5311"/>
                  </a:lnTo>
                  <a:lnTo>
                    <a:pt x="1754" y="5295"/>
                  </a:lnTo>
                  <a:lnTo>
                    <a:pt x="1775" y="5277"/>
                  </a:lnTo>
                  <a:lnTo>
                    <a:pt x="1796" y="5260"/>
                  </a:lnTo>
                  <a:lnTo>
                    <a:pt x="1817" y="5241"/>
                  </a:lnTo>
                  <a:lnTo>
                    <a:pt x="1837" y="5223"/>
                  </a:lnTo>
                  <a:lnTo>
                    <a:pt x="1857" y="5204"/>
                  </a:lnTo>
                  <a:lnTo>
                    <a:pt x="1876" y="5184"/>
                  </a:lnTo>
                  <a:lnTo>
                    <a:pt x="1895" y="5163"/>
                  </a:lnTo>
                  <a:lnTo>
                    <a:pt x="1975" y="5075"/>
                  </a:lnTo>
                  <a:lnTo>
                    <a:pt x="2071" y="5143"/>
                  </a:lnTo>
                  <a:lnTo>
                    <a:pt x="3611" y="6229"/>
                  </a:lnTo>
                  <a:lnTo>
                    <a:pt x="3687" y="6283"/>
                  </a:lnTo>
                  <a:lnTo>
                    <a:pt x="3662" y="6373"/>
                  </a:lnTo>
                  <a:lnTo>
                    <a:pt x="3318" y="7628"/>
                  </a:lnTo>
                  <a:lnTo>
                    <a:pt x="3293" y="7721"/>
                  </a:lnTo>
                  <a:lnTo>
                    <a:pt x="3198" y="7726"/>
                  </a:lnTo>
                  <a:lnTo>
                    <a:pt x="1699" y="7811"/>
                  </a:lnTo>
                  <a:lnTo>
                    <a:pt x="1618" y="7816"/>
                  </a:lnTo>
                  <a:lnTo>
                    <a:pt x="1576" y="7746"/>
                  </a:lnTo>
                  <a:lnTo>
                    <a:pt x="1563" y="7725"/>
                  </a:lnTo>
                  <a:lnTo>
                    <a:pt x="1550" y="7704"/>
                  </a:lnTo>
                  <a:lnTo>
                    <a:pt x="1536" y="7684"/>
                  </a:lnTo>
                  <a:lnTo>
                    <a:pt x="1521" y="7665"/>
                  </a:lnTo>
                  <a:lnTo>
                    <a:pt x="1506" y="7647"/>
                  </a:lnTo>
                  <a:lnTo>
                    <a:pt x="1490" y="7630"/>
                  </a:lnTo>
                  <a:lnTo>
                    <a:pt x="1472" y="7612"/>
                  </a:lnTo>
                  <a:lnTo>
                    <a:pt x="1453" y="7595"/>
                  </a:lnTo>
                  <a:lnTo>
                    <a:pt x="1428" y="7574"/>
                  </a:lnTo>
                  <a:lnTo>
                    <a:pt x="1403" y="7556"/>
                  </a:lnTo>
                  <a:lnTo>
                    <a:pt x="1377" y="7538"/>
                  </a:lnTo>
                  <a:lnTo>
                    <a:pt x="1351" y="7521"/>
                  </a:lnTo>
                  <a:lnTo>
                    <a:pt x="1325" y="7507"/>
                  </a:lnTo>
                  <a:lnTo>
                    <a:pt x="1297" y="7494"/>
                  </a:lnTo>
                  <a:lnTo>
                    <a:pt x="1269" y="7482"/>
                  </a:lnTo>
                  <a:lnTo>
                    <a:pt x="1241" y="7472"/>
                  </a:lnTo>
                  <a:lnTo>
                    <a:pt x="1212" y="7463"/>
                  </a:lnTo>
                  <a:lnTo>
                    <a:pt x="1184" y="7456"/>
                  </a:lnTo>
                  <a:lnTo>
                    <a:pt x="1155" y="7450"/>
                  </a:lnTo>
                  <a:lnTo>
                    <a:pt x="1125" y="7445"/>
                  </a:lnTo>
                  <a:lnTo>
                    <a:pt x="1095" y="7442"/>
                  </a:lnTo>
                  <a:lnTo>
                    <a:pt x="1066" y="7441"/>
                  </a:lnTo>
                  <a:lnTo>
                    <a:pt x="1037" y="7440"/>
                  </a:lnTo>
                  <a:lnTo>
                    <a:pt x="1007" y="7441"/>
                  </a:lnTo>
                  <a:lnTo>
                    <a:pt x="977" y="7444"/>
                  </a:lnTo>
                  <a:lnTo>
                    <a:pt x="948" y="7448"/>
                  </a:lnTo>
                  <a:lnTo>
                    <a:pt x="919" y="7453"/>
                  </a:lnTo>
                  <a:lnTo>
                    <a:pt x="891" y="7460"/>
                  </a:lnTo>
                  <a:lnTo>
                    <a:pt x="862" y="7468"/>
                  </a:lnTo>
                  <a:lnTo>
                    <a:pt x="833" y="7477"/>
                  </a:lnTo>
                  <a:lnTo>
                    <a:pt x="806" y="7488"/>
                  </a:lnTo>
                  <a:lnTo>
                    <a:pt x="778" y="7500"/>
                  </a:lnTo>
                  <a:lnTo>
                    <a:pt x="752" y="7514"/>
                  </a:lnTo>
                  <a:lnTo>
                    <a:pt x="726" y="7530"/>
                  </a:lnTo>
                  <a:lnTo>
                    <a:pt x="700" y="7546"/>
                  </a:lnTo>
                  <a:lnTo>
                    <a:pt x="675" y="7563"/>
                  </a:lnTo>
                  <a:lnTo>
                    <a:pt x="651" y="7582"/>
                  </a:lnTo>
                  <a:lnTo>
                    <a:pt x="628" y="7603"/>
                  </a:lnTo>
                  <a:lnTo>
                    <a:pt x="605" y="7624"/>
                  </a:lnTo>
                  <a:lnTo>
                    <a:pt x="584" y="7647"/>
                  </a:lnTo>
                  <a:lnTo>
                    <a:pt x="564" y="7672"/>
                  </a:lnTo>
                  <a:lnTo>
                    <a:pt x="545" y="7696"/>
                  </a:lnTo>
                  <a:lnTo>
                    <a:pt x="526" y="7723"/>
                  </a:lnTo>
                  <a:lnTo>
                    <a:pt x="511" y="7749"/>
                  </a:lnTo>
                  <a:lnTo>
                    <a:pt x="496" y="7776"/>
                  </a:lnTo>
                  <a:lnTo>
                    <a:pt x="483" y="7803"/>
                  </a:lnTo>
                  <a:lnTo>
                    <a:pt x="471" y="7831"/>
                  </a:lnTo>
                  <a:lnTo>
                    <a:pt x="461" y="7859"/>
                  </a:lnTo>
                  <a:lnTo>
                    <a:pt x="452" y="7888"/>
                  </a:lnTo>
                  <a:lnTo>
                    <a:pt x="445" y="7917"/>
                  </a:lnTo>
                  <a:lnTo>
                    <a:pt x="439" y="7946"/>
                  </a:lnTo>
                  <a:lnTo>
                    <a:pt x="435" y="7975"/>
                  </a:lnTo>
                  <a:lnTo>
                    <a:pt x="431" y="8004"/>
                  </a:lnTo>
                  <a:lnTo>
                    <a:pt x="430" y="8033"/>
                  </a:lnTo>
                  <a:lnTo>
                    <a:pt x="429" y="8064"/>
                  </a:lnTo>
                  <a:lnTo>
                    <a:pt x="430" y="8093"/>
                  </a:lnTo>
                  <a:lnTo>
                    <a:pt x="433" y="8122"/>
                  </a:lnTo>
                  <a:lnTo>
                    <a:pt x="437" y="8151"/>
                  </a:lnTo>
                  <a:lnTo>
                    <a:pt x="442" y="8180"/>
                  </a:lnTo>
                  <a:lnTo>
                    <a:pt x="449" y="8209"/>
                  </a:lnTo>
                  <a:lnTo>
                    <a:pt x="457" y="8238"/>
                  </a:lnTo>
                  <a:lnTo>
                    <a:pt x="466" y="8266"/>
                  </a:lnTo>
                  <a:lnTo>
                    <a:pt x="477" y="8294"/>
                  </a:lnTo>
                  <a:lnTo>
                    <a:pt x="489" y="8321"/>
                  </a:lnTo>
                  <a:lnTo>
                    <a:pt x="503" y="8347"/>
                  </a:lnTo>
                  <a:lnTo>
                    <a:pt x="518" y="8373"/>
                  </a:lnTo>
                  <a:lnTo>
                    <a:pt x="535" y="8400"/>
                  </a:lnTo>
                  <a:lnTo>
                    <a:pt x="553" y="8424"/>
                  </a:lnTo>
                  <a:lnTo>
                    <a:pt x="572" y="8448"/>
                  </a:lnTo>
                  <a:lnTo>
                    <a:pt x="592" y="8472"/>
                  </a:lnTo>
                  <a:lnTo>
                    <a:pt x="614" y="8494"/>
                  </a:lnTo>
                  <a:lnTo>
                    <a:pt x="637" y="8515"/>
                  </a:lnTo>
                  <a:lnTo>
                    <a:pt x="661" y="8536"/>
                  </a:lnTo>
                  <a:lnTo>
                    <a:pt x="687" y="8555"/>
                  </a:lnTo>
                  <a:lnTo>
                    <a:pt x="712" y="8573"/>
                  </a:lnTo>
                  <a:lnTo>
                    <a:pt x="738" y="8589"/>
                  </a:lnTo>
                  <a:lnTo>
                    <a:pt x="765" y="8603"/>
                  </a:lnTo>
                  <a:lnTo>
                    <a:pt x="792" y="8616"/>
                  </a:lnTo>
                  <a:lnTo>
                    <a:pt x="820" y="8628"/>
                  </a:lnTo>
                  <a:lnTo>
                    <a:pt x="849" y="8638"/>
                  </a:lnTo>
                  <a:lnTo>
                    <a:pt x="877" y="8647"/>
                  </a:lnTo>
                  <a:lnTo>
                    <a:pt x="906" y="8654"/>
                  </a:lnTo>
                  <a:lnTo>
                    <a:pt x="935" y="8660"/>
                  </a:lnTo>
                  <a:lnTo>
                    <a:pt x="964" y="8665"/>
                  </a:lnTo>
                  <a:lnTo>
                    <a:pt x="994" y="8668"/>
                  </a:lnTo>
                  <a:lnTo>
                    <a:pt x="1024" y="8670"/>
                  </a:lnTo>
                  <a:lnTo>
                    <a:pt x="1053" y="8670"/>
                  </a:lnTo>
                  <a:lnTo>
                    <a:pt x="1082" y="8669"/>
                  </a:lnTo>
                  <a:lnTo>
                    <a:pt x="1082" y="8669"/>
                  </a:lnTo>
                  <a:lnTo>
                    <a:pt x="1111" y="8666"/>
                  </a:lnTo>
                  <a:lnTo>
                    <a:pt x="1141" y="8662"/>
                  </a:lnTo>
                  <a:lnTo>
                    <a:pt x="1170" y="8657"/>
                  </a:lnTo>
                  <a:lnTo>
                    <a:pt x="1199" y="8650"/>
                  </a:lnTo>
                  <a:lnTo>
                    <a:pt x="1227" y="8642"/>
                  </a:lnTo>
                  <a:lnTo>
                    <a:pt x="1255" y="8633"/>
                  </a:lnTo>
                  <a:lnTo>
                    <a:pt x="1283" y="8622"/>
                  </a:lnTo>
                  <a:lnTo>
                    <a:pt x="1311" y="8610"/>
                  </a:lnTo>
                  <a:lnTo>
                    <a:pt x="1338" y="8596"/>
                  </a:lnTo>
                  <a:lnTo>
                    <a:pt x="1364" y="8582"/>
                  </a:lnTo>
                  <a:lnTo>
                    <a:pt x="1389" y="8564"/>
                  </a:lnTo>
                  <a:lnTo>
                    <a:pt x="1414" y="8547"/>
                  </a:lnTo>
                  <a:lnTo>
                    <a:pt x="1438" y="8528"/>
                  </a:lnTo>
                  <a:lnTo>
                    <a:pt x="1462" y="8507"/>
                  </a:lnTo>
                  <a:lnTo>
                    <a:pt x="1484" y="8486"/>
                  </a:lnTo>
                  <a:lnTo>
                    <a:pt x="1506" y="8463"/>
                  </a:lnTo>
                  <a:lnTo>
                    <a:pt x="1516" y="8450"/>
                  </a:lnTo>
                  <a:lnTo>
                    <a:pt x="1526" y="8439"/>
                  </a:lnTo>
                  <a:lnTo>
                    <a:pt x="1535" y="8428"/>
                  </a:lnTo>
                  <a:lnTo>
                    <a:pt x="1542" y="8418"/>
                  </a:lnTo>
                  <a:lnTo>
                    <a:pt x="1550" y="8407"/>
                  </a:lnTo>
                  <a:lnTo>
                    <a:pt x="1557" y="8396"/>
                  </a:lnTo>
                  <a:lnTo>
                    <a:pt x="1565" y="8383"/>
                  </a:lnTo>
                  <a:lnTo>
                    <a:pt x="1573" y="8370"/>
                  </a:lnTo>
                  <a:lnTo>
                    <a:pt x="1615" y="8301"/>
                  </a:lnTo>
                  <a:lnTo>
                    <a:pt x="1696" y="8306"/>
                  </a:lnTo>
                  <a:lnTo>
                    <a:pt x="3105" y="8403"/>
                  </a:lnTo>
                  <a:lnTo>
                    <a:pt x="3201" y="8410"/>
                  </a:lnTo>
                  <a:lnTo>
                    <a:pt x="3225" y="8502"/>
                  </a:lnTo>
                  <a:lnTo>
                    <a:pt x="3554" y="9761"/>
                  </a:lnTo>
                  <a:lnTo>
                    <a:pt x="3581" y="9860"/>
                  </a:lnTo>
                  <a:lnTo>
                    <a:pt x="3491" y="9910"/>
                  </a:lnTo>
                  <a:lnTo>
                    <a:pt x="1841" y="10838"/>
                  </a:lnTo>
                  <a:lnTo>
                    <a:pt x="1757" y="10885"/>
                  </a:lnTo>
                  <a:lnTo>
                    <a:pt x="1686" y="10819"/>
                  </a:lnTo>
                  <a:lnTo>
                    <a:pt x="1672" y="10806"/>
                  </a:lnTo>
                  <a:lnTo>
                    <a:pt x="1672" y="10806"/>
                  </a:lnTo>
                  <a:lnTo>
                    <a:pt x="1661" y="10795"/>
                  </a:lnTo>
                  <a:lnTo>
                    <a:pt x="1660" y="10795"/>
                  </a:lnTo>
                  <a:lnTo>
                    <a:pt x="1640" y="10778"/>
                  </a:lnTo>
                  <a:lnTo>
                    <a:pt x="1620" y="10761"/>
                  </a:lnTo>
                  <a:lnTo>
                    <a:pt x="1599" y="10745"/>
                  </a:lnTo>
                  <a:lnTo>
                    <a:pt x="1577" y="10729"/>
                  </a:lnTo>
                  <a:lnTo>
                    <a:pt x="1556" y="10714"/>
                  </a:lnTo>
                  <a:lnTo>
                    <a:pt x="1535" y="10699"/>
                  </a:lnTo>
                  <a:lnTo>
                    <a:pt x="1513" y="10685"/>
                  </a:lnTo>
                  <a:lnTo>
                    <a:pt x="1491" y="10672"/>
                  </a:lnTo>
                  <a:lnTo>
                    <a:pt x="1451" y="10649"/>
                  </a:lnTo>
                  <a:lnTo>
                    <a:pt x="1410" y="10627"/>
                  </a:lnTo>
                  <a:lnTo>
                    <a:pt x="1368" y="10607"/>
                  </a:lnTo>
                  <a:lnTo>
                    <a:pt x="1326" y="10588"/>
                  </a:lnTo>
                  <a:lnTo>
                    <a:pt x="1283" y="10572"/>
                  </a:lnTo>
                  <a:lnTo>
                    <a:pt x="1240" y="10557"/>
                  </a:lnTo>
                  <a:lnTo>
                    <a:pt x="1196" y="10543"/>
                  </a:lnTo>
                  <a:lnTo>
                    <a:pt x="1152" y="10531"/>
                  </a:lnTo>
                  <a:lnTo>
                    <a:pt x="1107" y="10521"/>
                  </a:lnTo>
                  <a:lnTo>
                    <a:pt x="1063" y="10513"/>
                  </a:lnTo>
                  <a:lnTo>
                    <a:pt x="1018" y="10506"/>
                  </a:lnTo>
                  <a:lnTo>
                    <a:pt x="972" y="10500"/>
                  </a:lnTo>
                  <a:lnTo>
                    <a:pt x="928" y="10497"/>
                  </a:lnTo>
                  <a:lnTo>
                    <a:pt x="883" y="10495"/>
                  </a:lnTo>
                  <a:lnTo>
                    <a:pt x="839" y="10495"/>
                  </a:lnTo>
                  <a:lnTo>
                    <a:pt x="794" y="10497"/>
                  </a:lnTo>
                  <a:lnTo>
                    <a:pt x="752" y="10500"/>
                  </a:lnTo>
                  <a:lnTo>
                    <a:pt x="710" y="10505"/>
                  </a:lnTo>
                  <a:lnTo>
                    <a:pt x="668" y="10512"/>
                  </a:lnTo>
                  <a:lnTo>
                    <a:pt x="627" y="10520"/>
                  </a:lnTo>
                  <a:lnTo>
                    <a:pt x="587" y="10530"/>
                  </a:lnTo>
                  <a:lnTo>
                    <a:pt x="547" y="10542"/>
                  </a:lnTo>
                  <a:lnTo>
                    <a:pt x="508" y="10556"/>
                  </a:lnTo>
                  <a:lnTo>
                    <a:pt x="470" y="10571"/>
                  </a:lnTo>
                  <a:lnTo>
                    <a:pt x="451" y="10580"/>
                  </a:lnTo>
                  <a:lnTo>
                    <a:pt x="433" y="10589"/>
                  </a:lnTo>
                  <a:lnTo>
                    <a:pt x="415" y="10598"/>
                  </a:lnTo>
                  <a:lnTo>
                    <a:pt x="397" y="10608"/>
                  </a:lnTo>
                  <a:lnTo>
                    <a:pt x="378" y="10618"/>
                  </a:lnTo>
                  <a:lnTo>
                    <a:pt x="361" y="10628"/>
                  </a:lnTo>
                  <a:lnTo>
                    <a:pt x="344" y="10640"/>
                  </a:lnTo>
                  <a:lnTo>
                    <a:pt x="328" y="10652"/>
                  </a:lnTo>
                  <a:lnTo>
                    <a:pt x="311" y="10664"/>
                  </a:lnTo>
                  <a:lnTo>
                    <a:pt x="295" y="10677"/>
                  </a:lnTo>
                  <a:lnTo>
                    <a:pt x="279" y="10690"/>
                  </a:lnTo>
                  <a:lnTo>
                    <a:pt x="264" y="10703"/>
                  </a:lnTo>
                  <a:lnTo>
                    <a:pt x="249" y="10717"/>
                  </a:lnTo>
                  <a:lnTo>
                    <a:pt x="234" y="10731"/>
                  </a:lnTo>
                  <a:lnTo>
                    <a:pt x="219" y="10746"/>
                  </a:lnTo>
                  <a:lnTo>
                    <a:pt x="205" y="10762"/>
                  </a:lnTo>
                  <a:lnTo>
                    <a:pt x="183" y="10788"/>
                  </a:lnTo>
                  <a:lnTo>
                    <a:pt x="162" y="10814"/>
                  </a:lnTo>
                  <a:lnTo>
                    <a:pt x="143" y="10843"/>
                  </a:lnTo>
                  <a:lnTo>
                    <a:pt x="125" y="10871"/>
                  </a:lnTo>
                  <a:lnTo>
                    <a:pt x="105" y="10907"/>
                  </a:lnTo>
                  <a:lnTo>
                    <a:pt x="86" y="10943"/>
                  </a:lnTo>
                  <a:lnTo>
                    <a:pt x="69" y="10979"/>
                  </a:lnTo>
                  <a:lnTo>
                    <a:pt x="54" y="11017"/>
                  </a:lnTo>
                  <a:lnTo>
                    <a:pt x="42" y="11054"/>
                  </a:lnTo>
                  <a:lnTo>
                    <a:pt x="31" y="11092"/>
                  </a:lnTo>
                  <a:lnTo>
                    <a:pt x="21" y="11130"/>
                  </a:lnTo>
                  <a:lnTo>
                    <a:pt x="14" y="11169"/>
                  </a:lnTo>
                  <a:lnTo>
                    <a:pt x="8" y="11208"/>
                  </a:lnTo>
                  <a:lnTo>
                    <a:pt x="4" y="11247"/>
                  </a:lnTo>
                  <a:lnTo>
                    <a:pt x="1" y="11286"/>
                  </a:lnTo>
                  <a:lnTo>
                    <a:pt x="0" y="11325"/>
                  </a:lnTo>
                  <a:lnTo>
                    <a:pt x="1" y="11365"/>
                  </a:lnTo>
                  <a:lnTo>
                    <a:pt x="2" y="11404"/>
                  </a:lnTo>
                  <a:lnTo>
                    <a:pt x="6" y="11444"/>
                  </a:lnTo>
                  <a:lnTo>
                    <a:pt x="11" y="11483"/>
                  </a:lnTo>
                  <a:lnTo>
                    <a:pt x="17" y="11524"/>
                  </a:lnTo>
                  <a:lnTo>
                    <a:pt x="25" y="11563"/>
                  </a:lnTo>
                  <a:lnTo>
                    <a:pt x="34" y="11602"/>
                  </a:lnTo>
                  <a:lnTo>
                    <a:pt x="44" y="11642"/>
                  </a:lnTo>
                  <a:lnTo>
                    <a:pt x="55" y="11681"/>
                  </a:lnTo>
                  <a:lnTo>
                    <a:pt x="68" y="11720"/>
                  </a:lnTo>
                  <a:lnTo>
                    <a:pt x="83" y="11759"/>
                  </a:lnTo>
                  <a:lnTo>
                    <a:pt x="98" y="11797"/>
                  </a:lnTo>
                  <a:lnTo>
                    <a:pt x="115" y="11835"/>
                  </a:lnTo>
                  <a:lnTo>
                    <a:pt x="132" y="11873"/>
                  </a:lnTo>
                  <a:lnTo>
                    <a:pt x="150" y="11910"/>
                  </a:lnTo>
                  <a:lnTo>
                    <a:pt x="170" y="11947"/>
                  </a:lnTo>
                  <a:lnTo>
                    <a:pt x="190" y="11983"/>
                  </a:lnTo>
                  <a:lnTo>
                    <a:pt x="212" y="12019"/>
                  </a:lnTo>
                  <a:lnTo>
                    <a:pt x="235" y="12055"/>
                  </a:lnTo>
                  <a:lnTo>
                    <a:pt x="258" y="12090"/>
                  </a:lnTo>
                  <a:lnTo>
                    <a:pt x="277" y="12116"/>
                  </a:lnTo>
                  <a:lnTo>
                    <a:pt x="296" y="12142"/>
                  </a:lnTo>
                  <a:lnTo>
                    <a:pt x="316" y="12168"/>
                  </a:lnTo>
                  <a:lnTo>
                    <a:pt x="336" y="12193"/>
                  </a:lnTo>
                  <a:lnTo>
                    <a:pt x="357" y="12219"/>
                  </a:lnTo>
                  <a:lnTo>
                    <a:pt x="378" y="12243"/>
                  </a:lnTo>
                  <a:lnTo>
                    <a:pt x="401" y="12267"/>
                  </a:lnTo>
                  <a:lnTo>
                    <a:pt x="423" y="12291"/>
                  </a:lnTo>
                  <a:lnTo>
                    <a:pt x="445" y="12313"/>
                  </a:lnTo>
                  <a:lnTo>
                    <a:pt x="468" y="12336"/>
                  </a:lnTo>
                  <a:lnTo>
                    <a:pt x="491" y="12357"/>
                  </a:lnTo>
                  <a:lnTo>
                    <a:pt x="514" y="12380"/>
                  </a:lnTo>
                  <a:lnTo>
                    <a:pt x="539" y="12400"/>
                  </a:lnTo>
                  <a:lnTo>
                    <a:pt x="563" y="12420"/>
                  </a:lnTo>
                  <a:lnTo>
                    <a:pt x="588" y="12440"/>
                  </a:lnTo>
                  <a:lnTo>
                    <a:pt x="613" y="12458"/>
                  </a:lnTo>
                  <a:lnTo>
                    <a:pt x="637" y="12476"/>
                  </a:lnTo>
                  <a:lnTo>
                    <a:pt x="662" y="12493"/>
                  </a:lnTo>
                  <a:lnTo>
                    <a:pt x="688" y="12509"/>
                  </a:lnTo>
                  <a:lnTo>
                    <a:pt x="713" y="12525"/>
                  </a:lnTo>
                  <a:lnTo>
                    <a:pt x="738" y="12540"/>
                  </a:lnTo>
                  <a:lnTo>
                    <a:pt x="763" y="12555"/>
                  </a:lnTo>
                  <a:lnTo>
                    <a:pt x="789" y="12569"/>
                  </a:lnTo>
                  <a:lnTo>
                    <a:pt x="815" y="12582"/>
                  </a:lnTo>
                  <a:lnTo>
                    <a:pt x="842" y="12593"/>
                  </a:lnTo>
                  <a:lnTo>
                    <a:pt x="867" y="12605"/>
                  </a:lnTo>
                  <a:lnTo>
                    <a:pt x="894" y="12615"/>
                  </a:lnTo>
                  <a:lnTo>
                    <a:pt x="920" y="12625"/>
                  </a:lnTo>
                  <a:lnTo>
                    <a:pt x="946" y="12633"/>
                  </a:lnTo>
                  <a:lnTo>
                    <a:pt x="972" y="12641"/>
                  </a:lnTo>
                  <a:lnTo>
                    <a:pt x="999" y="12648"/>
                  </a:lnTo>
                  <a:lnTo>
                    <a:pt x="1025" y="12654"/>
                  </a:lnTo>
                  <a:lnTo>
                    <a:pt x="1049" y="12659"/>
                  </a:lnTo>
                  <a:lnTo>
                    <a:pt x="1073" y="12663"/>
                  </a:lnTo>
                  <a:lnTo>
                    <a:pt x="1097" y="12666"/>
                  </a:lnTo>
                  <a:lnTo>
                    <a:pt x="1121" y="12669"/>
                  </a:lnTo>
                  <a:lnTo>
                    <a:pt x="1146" y="12670"/>
                  </a:lnTo>
                  <a:lnTo>
                    <a:pt x="1170" y="12671"/>
                  </a:lnTo>
                  <a:lnTo>
                    <a:pt x="1193" y="12671"/>
                  </a:lnTo>
                  <a:lnTo>
                    <a:pt x="1217" y="12670"/>
                  </a:lnTo>
                  <a:lnTo>
                    <a:pt x="1241" y="12668"/>
                  </a:lnTo>
                  <a:lnTo>
                    <a:pt x="1265" y="12665"/>
                  </a:lnTo>
                  <a:lnTo>
                    <a:pt x="1288" y="12662"/>
                  </a:lnTo>
                  <a:lnTo>
                    <a:pt x="1313" y="12657"/>
                  </a:lnTo>
                  <a:lnTo>
                    <a:pt x="1336" y="12652"/>
                  </a:lnTo>
                  <a:lnTo>
                    <a:pt x="1359" y="12645"/>
                  </a:lnTo>
                  <a:lnTo>
                    <a:pt x="1383" y="12638"/>
                  </a:lnTo>
                  <a:lnTo>
                    <a:pt x="1406" y="12630"/>
                  </a:lnTo>
                  <a:lnTo>
                    <a:pt x="1428" y="12621"/>
                  </a:lnTo>
                  <a:lnTo>
                    <a:pt x="1452" y="12610"/>
                  </a:lnTo>
                  <a:lnTo>
                    <a:pt x="1475" y="12599"/>
                  </a:lnTo>
                  <a:lnTo>
                    <a:pt x="1497" y="12587"/>
                  </a:lnTo>
                  <a:lnTo>
                    <a:pt x="1519" y="12573"/>
                  </a:lnTo>
                  <a:lnTo>
                    <a:pt x="1541" y="12559"/>
                  </a:lnTo>
                  <a:lnTo>
                    <a:pt x="1563" y="12543"/>
                  </a:lnTo>
                  <a:lnTo>
                    <a:pt x="1584" y="12526"/>
                  </a:lnTo>
                  <a:lnTo>
                    <a:pt x="1607" y="12509"/>
                  </a:lnTo>
                  <a:lnTo>
                    <a:pt x="1628" y="12490"/>
                  </a:lnTo>
                  <a:lnTo>
                    <a:pt x="1648" y="12470"/>
                  </a:lnTo>
                  <a:lnTo>
                    <a:pt x="1669" y="12449"/>
                  </a:lnTo>
                  <a:lnTo>
                    <a:pt x="1689" y="12427"/>
                  </a:lnTo>
                  <a:lnTo>
                    <a:pt x="1709" y="12404"/>
                  </a:lnTo>
                  <a:lnTo>
                    <a:pt x="1728" y="12380"/>
                  </a:lnTo>
                  <a:lnTo>
                    <a:pt x="1748" y="12353"/>
                  </a:lnTo>
                  <a:lnTo>
                    <a:pt x="1768" y="12326"/>
                  </a:lnTo>
                  <a:lnTo>
                    <a:pt x="1787" y="12298"/>
                  </a:lnTo>
                  <a:lnTo>
                    <a:pt x="1806" y="12270"/>
                  </a:lnTo>
                  <a:lnTo>
                    <a:pt x="1824" y="12242"/>
                  </a:lnTo>
                  <a:lnTo>
                    <a:pt x="1841" y="12214"/>
                  </a:lnTo>
                  <a:lnTo>
                    <a:pt x="1858" y="12184"/>
                  </a:lnTo>
                  <a:lnTo>
                    <a:pt x="1874" y="12155"/>
                  </a:lnTo>
                  <a:lnTo>
                    <a:pt x="1889" y="12126"/>
                  </a:lnTo>
                  <a:lnTo>
                    <a:pt x="1904" y="12097"/>
                  </a:lnTo>
                  <a:lnTo>
                    <a:pt x="1918" y="12068"/>
                  </a:lnTo>
                  <a:lnTo>
                    <a:pt x="1931" y="12039"/>
                  </a:lnTo>
                  <a:lnTo>
                    <a:pt x="1944" y="12008"/>
                  </a:lnTo>
                  <a:lnTo>
                    <a:pt x="1955" y="11979"/>
                  </a:lnTo>
                  <a:lnTo>
                    <a:pt x="1966" y="11949"/>
                  </a:lnTo>
                  <a:lnTo>
                    <a:pt x="1976" y="11919"/>
                  </a:lnTo>
                  <a:lnTo>
                    <a:pt x="1985" y="11889"/>
                  </a:lnTo>
                  <a:lnTo>
                    <a:pt x="1993" y="11862"/>
                  </a:lnTo>
                  <a:lnTo>
                    <a:pt x="1999" y="11834"/>
                  </a:lnTo>
                  <a:lnTo>
                    <a:pt x="2006" y="11807"/>
                  </a:lnTo>
                  <a:lnTo>
                    <a:pt x="2011" y="11780"/>
                  </a:lnTo>
                  <a:lnTo>
                    <a:pt x="2016" y="11752"/>
                  </a:lnTo>
                  <a:lnTo>
                    <a:pt x="2020" y="11725"/>
                  </a:lnTo>
                  <a:lnTo>
                    <a:pt x="2023" y="11697"/>
                  </a:lnTo>
                  <a:lnTo>
                    <a:pt x="2026" y="11669"/>
                  </a:lnTo>
                  <a:lnTo>
                    <a:pt x="2027" y="11641"/>
                  </a:lnTo>
                  <a:lnTo>
                    <a:pt x="2028" y="11614"/>
                  </a:lnTo>
                  <a:lnTo>
                    <a:pt x="2029" y="11586"/>
                  </a:lnTo>
                  <a:lnTo>
                    <a:pt x="2028" y="11559"/>
                  </a:lnTo>
                  <a:lnTo>
                    <a:pt x="2026" y="11531"/>
                  </a:lnTo>
                  <a:lnTo>
                    <a:pt x="2024" y="11502"/>
                  </a:lnTo>
                  <a:lnTo>
                    <a:pt x="2021" y="11475"/>
                  </a:lnTo>
                  <a:lnTo>
                    <a:pt x="2017" y="11447"/>
                  </a:lnTo>
                  <a:lnTo>
                    <a:pt x="2002" y="11349"/>
                  </a:lnTo>
                  <a:lnTo>
                    <a:pt x="2093" y="11306"/>
                  </a:lnTo>
                  <a:lnTo>
                    <a:pt x="3761" y="10537"/>
                  </a:lnTo>
                  <a:lnTo>
                    <a:pt x="3845" y="10498"/>
                  </a:lnTo>
                  <a:lnTo>
                    <a:pt x="3911" y="10564"/>
                  </a:lnTo>
                  <a:lnTo>
                    <a:pt x="4827" y="11489"/>
                  </a:lnTo>
                  <a:lnTo>
                    <a:pt x="4896" y="11561"/>
                  </a:lnTo>
                  <a:lnTo>
                    <a:pt x="4848" y="11647"/>
                  </a:lnTo>
                  <a:lnTo>
                    <a:pt x="4254" y="12716"/>
                  </a:lnTo>
                  <a:lnTo>
                    <a:pt x="4216" y="12785"/>
                  </a:lnTo>
                  <a:lnTo>
                    <a:pt x="4136" y="12785"/>
                  </a:lnTo>
                  <a:lnTo>
                    <a:pt x="4104" y="12785"/>
                  </a:lnTo>
                  <a:lnTo>
                    <a:pt x="4071" y="12787"/>
                  </a:lnTo>
                  <a:lnTo>
                    <a:pt x="4038" y="12791"/>
                  </a:lnTo>
                  <a:lnTo>
                    <a:pt x="4005" y="12797"/>
                  </a:lnTo>
                  <a:lnTo>
                    <a:pt x="3973" y="12804"/>
                  </a:lnTo>
                  <a:lnTo>
                    <a:pt x="3941" y="12813"/>
                  </a:lnTo>
                  <a:lnTo>
                    <a:pt x="3910" y="12824"/>
                  </a:lnTo>
                  <a:lnTo>
                    <a:pt x="3880" y="12837"/>
                  </a:lnTo>
                  <a:lnTo>
                    <a:pt x="3850" y="12851"/>
                  </a:lnTo>
                  <a:lnTo>
                    <a:pt x="3822" y="12866"/>
                  </a:lnTo>
                  <a:lnTo>
                    <a:pt x="3795" y="12883"/>
                  </a:lnTo>
                  <a:lnTo>
                    <a:pt x="3768" y="12902"/>
                  </a:lnTo>
                  <a:lnTo>
                    <a:pt x="3742" y="12922"/>
                  </a:lnTo>
                  <a:lnTo>
                    <a:pt x="3716" y="12944"/>
                  </a:lnTo>
                  <a:lnTo>
                    <a:pt x="3691" y="12967"/>
                  </a:lnTo>
                  <a:lnTo>
                    <a:pt x="3668" y="12992"/>
                  </a:lnTo>
                  <a:lnTo>
                    <a:pt x="3648" y="13016"/>
                  </a:lnTo>
                  <a:lnTo>
                    <a:pt x="3629" y="13041"/>
                  </a:lnTo>
                  <a:lnTo>
                    <a:pt x="3612" y="13068"/>
                  </a:lnTo>
                  <a:lnTo>
                    <a:pt x="3596" y="13094"/>
                  </a:lnTo>
                  <a:lnTo>
                    <a:pt x="3581" y="13120"/>
                  </a:lnTo>
                  <a:lnTo>
                    <a:pt x="3567" y="13148"/>
                  </a:lnTo>
                  <a:lnTo>
                    <a:pt x="3556" y="13175"/>
                  </a:lnTo>
                  <a:lnTo>
                    <a:pt x="3546" y="13203"/>
                  </a:lnTo>
                  <a:lnTo>
                    <a:pt x="3537" y="13232"/>
                  </a:lnTo>
                  <a:lnTo>
                    <a:pt x="3529" y="13261"/>
                  </a:lnTo>
                  <a:lnTo>
                    <a:pt x="3523" y="13290"/>
                  </a:lnTo>
                  <a:lnTo>
                    <a:pt x="3519" y="13319"/>
                  </a:lnTo>
                  <a:lnTo>
                    <a:pt x="3516" y="13349"/>
                  </a:lnTo>
                  <a:lnTo>
                    <a:pt x="3514" y="13378"/>
                  </a:lnTo>
                  <a:lnTo>
                    <a:pt x="3514" y="13407"/>
                  </a:lnTo>
                  <a:lnTo>
                    <a:pt x="3515" y="13438"/>
                  </a:lnTo>
                  <a:lnTo>
                    <a:pt x="3515" y="13438"/>
                  </a:lnTo>
                  <a:lnTo>
                    <a:pt x="3517" y="13467"/>
                  </a:lnTo>
                  <a:lnTo>
                    <a:pt x="3521" y="13496"/>
                  </a:lnTo>
                  <a:lnTo>
                    <a:pt x="3526" y="13525"/>
                  </a:lnTo>
                  <a:lnTo>
                    <a:pt x="3533" y="13553"/>
                  </a:lnTo>
                  <a:lnTo>
                    <a:pt x="3541" y="13582"/>
                  </a:lnTo>
                  <a:lnTo>
                    <a:pt x="3550" y="13611"/>
                  </a:lnTo>
                  <a:lnTo>
                    <a:pt x="3561" y="13638"/>
                  </a:lnTo>
                  <a:lnTo>
                    <a:pt x="3574" y="13665"/>
                  </a:lnTo>
                  <a:lnTo>
                    <a:pt x="3588" y="13692"/>
                  </a:lnTo>
                  <a:lnTo>
                    <a:pt x="3603" y="13718"/>
                  </a:lnTo>
                  <a:lnTo>
                    <a:pt x="3619" y="13743"/>
                  </a:lnTo>
                  <a:lnTo>
                    <a:pt x="3637" y="13769"/>
                  </a:lnTo>
                  <a:lnTo>
                    <a:pt x="3656" y="13793"/>
                  </a:lnTo>
                  <a:lnTo>
                    <a:pt x="3676" y="13816"/>
                  </a:lnTo>
                  <a:lnTo>
                    <a:pt x="3698" y="13839"/>
                  </a:lnTo>
                  <a:lnTo>
                    <a:pt x="3721" y="13860"/>
                  </a:lnTo>
                  <a:lnTo>
                    <a:pt x="3746" y="13880"/>
                  </a:lnTo>
                  <a:lnTo>
                    <a:pt x="3771" y="13899"/>
                  </a:lnTo>
                  <a:lnTo>
                    <a:pt x="3797" y="13917"/>
                  </a:lnTo>
                  <a:lnTo>
                    <a:pt x="3823" y="13933"/>
                  </a:lnTo>
                  <a:lnTo>
                    <a:pt x="3849" y="13948"/>
                  </a:lnTo>
                  <a:lnTo>
                    <a:pt x="3878" y="13961"/>
                  </a:lnTo>
                  <a:lnTo>
                    <a:pt x="3905" y="13973"/>
                  </a:lnTo>
                  <a:lnTo>
                    <a:pt x="3933" y="13983"/>
                  </a:lnTo>
                  <a:lnTo>
                    <a:pt x="3962" y="13992"/>
                  </a:lnTo>
                  <a:lnTo>
                    <a:pt x="3990" y="13999"/>
                  </a:lnTo>
                  <a:lnTo>
                    <a:pt x="4019" y="14005"/>
                  </a:lnTo>
                  <a:lnTo>
                    <a:pt x="4049" y="14009"/>
                  </a:lnTo>
                  <a:lnTo>
                    <a:pt x="4079" y="14013"/>
                  </a:lnTo>
                  <a:lnTo>
                    <a:pt x="4108" y="14014"/>
                  </a:lnTo>
                  <a:lnTo>
                    <a:pt x="4137" y="14015"/>
                  </a:lnTo>
                  <a:lnTo>
                    <a:pt x="4167" y="14013"/>
                  </a:lnTo>
                  <a:lnTo>
                    <a:pt x="4197" y="14011"/>
                  </a:lnTo>
                  <a:lnTo>
                    <a:pt x="4226" y="14007"/>
                  </a:lnTo>
                  <a:lnTo>
                    <a:pt x="4255" y="14002"/>
                  </a:lnTo>
                  <a:lnTo>
                    <a:pt x="4283" y="13995"/>
                  </a:lnTo>
                  <a:lnTo>
                    <a:pt x="4312" y="13987"/>
                  </a:lnTo>
                  <a:lnTo>
                    <a:pt x="4341" y="13978"/>
                  </a:lnTo>
                  <a:lnTo>
                    <a:pt x="4368" y="13967"/>
                  </a:lnTo>
                  <a:lnTo>
                    <a:pt x="4395" y="13955"/>
                  </a:lnTo>
                  <a:lnTo>
                    <a:pt x="4422" y="13941"/>
                  </a:lnTo>
                  <a:lnTo>
                    <a:pt x="4448" y="13925"/>
                  </a:lnTo>
                  <a:lnTo>
                    <a:pt x="4473" y="13909"/>
                  </a:lnTo>
                  <a:lnTo>
                    <a:pt x="4499" y="13891"/>
                  </a:lnTo>
                  <a:lnTo>
                    <a:pt x="4523" y="13872"/>
                  </a:lnTo>
                  <a:lnTo>
                    <a:pt x="4546" y="13852"/>
                  </a:lnTo>
                  <a:lnTo>
                    <a:pt x="4569" y="13830"/>
                  </a:lnTo>
                  <a:lnTo>
                    <a:pt x="4590" y="13807"/>
                  </a:lnTo>
                  <a:lnTo>
                    <a:pt x="4605" y="13789"/>
                  </a:lnTo>
                  <a:lnTo>
                    <a:pt x="4620" y="13771"/>
                  </a:lnTo>
                  <a:lnTo>
                    <a:pt x="4634" y="13751"/>
                  </a:lnTo>
                  <a:lnTo>
                    <a:pt x="4648" y="13732"/>
                  </a:lnTo>
                  <a:lnTo>
                    <a:pt x="4660" y="13712"/>
                  </a:lnTo>
                  <a:lnTo>
                    <a:pt x="4671" y="13692"/>
                  </a:lnTo>
                  <a:lnTo>
                    <a:pt x="4681" y="13672"/>
                  </a:lnTo>
                  <a:lnTo>
                    <a:pt x="4691" y="13652"/>
                  </a:lnTo>
                  <a:lnTo>
                    <a:pt x="4700" y="13631"/>
                  </a:lnTo>
                  <a:lnTo>
                    <a:pt x="4708" y="13610"/>
                  </a:lnTo>
                  <a:lnTo>
                    <a:pt x="4715" y="13589"/>
                  </a:lnTo>
                  <a:lnTo>
                    <a:pt x="4722" y="13566"/>
                  </a:lnTo>
                  <a:lnTo>
                    <a:pt x="4727" y="13545"/>
                  </a:lnTo>
                  <a:lnTo>
                    <a:pt x="4732" y="13523"/>
                  </a:lnTo>
                  <a:lnTo>
                    <a:pt x="4736" y="13502"/>
                  </a:lnTo>
                  <a:lnTo>
                    <a:pt x="4739" y="13480"/>
                  </a:lnTo>
                  <a:lnTo>
                    <a:pt x="4742" y="13457"/>
                  </a:lnTo>
                  <a:lnTo>
                    <a:pt x="4744" y="13434"/>
                  </a:lnTo>
                  <a:lnTo>
                    <a:pt x="4744" y="13412"/>
                  </a:lnTo>
                  <a:lnTo>
                    <a:pt x="4744" y="13388"/>
                  </a:lnTo>
                  <a:lnTo>
                    <a:pt x="4744" y="13365"/>
                  </a:lnTo>
                  <a:lnTo>
                    <a:pt x="4742" y="13343"/>
                  </a:lnTo>
                  <a:lnTo>
                    <a:pt x="4739" y="13320"/>
                  </a:lnTo>
                  <a:lnTo>
                    <a:pt x="4736" y="13297"/>
                  </a:lnTo>
                  <a:lnTo>
                    <a:pt x="4732" y="13275"/>
                  </a:lnTo>
                  <a:lnTo>
                    <a:pt x="4727" y="13253"/>
                  </a:lnTo>
                  <a:lnTo>
                    <a:pt x="4721" y="13230"/>
                  </a:lnTo>
                  <a:lnTo>
                    <a:pt x="4715" y="13208"/>
                  </a:lnTo>
                  <a:lnTo>
                    <a:pt x="4707" y="13187"/>
                  </a:lnTo>
                  <a:lnTo>
                    <a:pt x="4699" y="13165"/>
                  </a:lnTo>
                  <a:lnTo>
                    <a:pt x="4690" y="13144"/>
                  </a:lnTo>
                  <a:lnTo>
                    <a:pt x="4680" y="13123"/>
                  </a:lnTo>
                  <a:lnTo>
                    <a:pt x="4643" y="13049"/>
                  </a:lnTo>
                  <a:lnTo>
                    <a:pt x="4692" y="12983"/>
                  </a:lnTo>
                  <a:lnTo>
                    <a:pt x="5396" y="12055"/>
                  </a:lnTo>
                  <a:lnTo>
                    <a:pt x="5450" y="11983"/>
                  </a:lnTo>
                  <a:lnTo>
                    <a:pt x="5537" y="12007"/>
                  </a:lnTo>
                  <a:lnTo>
                    <a:pt x="6794" y="12351"/>
                  </a:lnTo>
                  <a:lnTo>
                    <a:pt x="6892" y="12379"/>
                  </a:lnTo>
                  <a:lnTo>
                    <a:pt x="6891" y="12481"/>
                  </a:lnTo>
                  <a:lnTo>
                    <a:pt x="6870" y="14315"/>
                  </a:lnTo>
                  <a:lnTo>
                    <a:pt x="6869" y="14417"/>
                  </a:lnTo>
                  <a:lnTo>
                    <a:pt x="6771" y="14441"/>
                  </a:lnTo>
                  <a:lnTo>
                    <a:pt x="6728" y="14453"/>
                  </a:lnTo>
                  <a:lnTo>
                    <a:pt x="6685" y="14464"/>
                  </a:lnTo>
                  <a:lnTo>
                    <a:pt x="6642" y="14476"/>
                  </a:lnTo>
                  <a:lnTo>
                    <a:pt x="6597" y="14489"/>
                  </a:lnTo>
                  <a:lnTo>
                    <a:pt x="6554" y="14502"/>
                  </a:lnTo>
                  <a:lnTo>
                    <a:pt x="6512" y="14517"/>
                  </a:lnTo>
                  <a:lnTo>
                    <a:pt x="6491" y="14525"/>
                  </a:lnTo>
                  <a:lnTo>
                    <a:pt x="6471" y="14534"/>
                  </a:lnTo>
                  <a:lnTo>
                    <a:pt x="6450" y="14543"/>
                  </a:lnTo>
                  <a:lnTo>
                    <a:pt x="6431" y="14552"/>
                  </a:lnTo>
                  <a:lnTo>
                    <a:pt x="6415" y="14560"/>
                  </a:lnTo>
                  <a:lnTo>
                    <a:pt x="6399" y="14568"/>
                  </a:lnTo>
                  <a:lnTo>
                    <a:pt x="6384" y="14577"/>
                  </a:lnTo>
                  <a:lnTo>
                    <a:pt x="6369" y="14587"/>
                  </a:lnTo>
                  <a:lnTo>
                    <a:pt x="6355" y="14596"/>
                  </a:lnTo>
                  <a:lnTo>
                    <a:pt x="6341" y="14606"/>
                  </a:lnTo>
                  <a:lnTo>
                    <a:pt x="6328" y="14617"/>
                  </a:lnTo>
                  <a:lnTo>
                    <a:pt x="6316" y="14629"/>
                  </a:lnTo>
                  <a:lnTo>
                    <a:pt x="6303" y="14640"/>
                  </a:lnTo>
                  <a:lnTo>
                    <a:pt x="6292" y="14652"/>
                  </a:lnTo>
                  <a:lnTo>
                    <a:pt x="6281" y="14665"/>
                  </a:lnTo>
                  <a:lnTo>
                    <a:pt x="6272" y="14678"/>
                  </a:lnTo>
                  <a:lnTo>
                    <a:pt x="6263" y="14691"/>
                  </a:lnTo>
                  <a:lnTo>
                    <a:pt x="6255" y="14705"/>
                  </a:lnTo>
                  <a:lnTo>
                    <a:pt x="6248" y="14720"/>
                  </a:lnTo>
                  <a:lnTo>
                    <a:pt x="6242" y="14735"/>
                  </a:lnTo>
                  <a:lnTo>
                    <a:pt x="6220" y="14803"/>
                  </a:lnTo>
                  <a:lnTo>
                    <a:pt x="6201" y="14868"/>
                  </a:lnTo>
                  <a:lnTo>
                    <a:pt x="6185" y="14931"/>
                  </a:lnTo>
                  <a:lnTo>
                    <a:pt x="6171" y="14993"/>
                  </a:lnTo>
                  <a:lnTo>
                    <a:pt x="6161" y="15053"/>
                  </a:lnTo>
                  <a:lnTo>
                    <a:pt x="6153" y="15111"/>
                  </a:lnTo>
                  <a:lnTo>
                    <a:pt x="6148" y="15168"/>
                  </a:lnTo>
                  <a:lnTo>
                    <a:pt x="6146" y="15222"/>
                  </a:lnTo>
                  <a:lnTo>
                    <a:pt x="6146" y="15274"/>
                  </a:lnTo>
                  <a:lnTo>
                    <a:pt x="6149" y="15326"/>
                  </a:lnTo>
                  <a:lnTo>
                    <a:pt x="6155" y="15374"/>
                  </a:lnTo>
                  <a:lnTo>
                    <a:pt x="6164" y="15421"/>
                  </a:lnTo>
                  <a:lnTo>
                    <a:pt x="6174" y="15467"/>
                  </a:lnTo>
                  <a:lnTo>
                    <a:pt x="6186" y="15511"/>
                  </a:lnTo>
                  <a:lnTo>
                    <a:pt x="6201" y="15553"/>
                  </a:lnTo>
                  <a:lnTo>
                    <a:pt x="6218" y="15593"/>
                  </a:lnTo>
                  <a:lnTo>
                    <a:pt x="6236" y="15632"/>
                  </a:lnTo>
                  <a:lnTo>
                    <a:pt x="6257" y="15670"/>
                  </a:lnTo>
                  <a:lnTo>
                    <a:pt x="6279" y="15705"/>
                  </a:lnTo>
                  <a:lnTo>
                    <a:pt x="6303" y="15738"/>
                  </a:lnTo>
                  <a:lnTo>
                    <a:pt x="6330" y="15770"/>
                  </a:lnTo>
                  <a:lnTo>
                    <a:pt x="6358" y="15800"/>
                  </a:lnTo>
                  <a:lnTo>
                    <a:pt x="6387" y="15829"/>
                  </a:lnTo>
                  <a:lnTo>
                    <a:pt x="6417" y="15857"/>
                  </a:lnTo>
                  <a:lnTo>
                    <a:pt x="6449" y="15883"/>
                  </a:lnTo>
                  <a:lnTo>
                    <a:pt x="6483" y="15907"/>
                  </a:lnTo>
                  <a:lnTo>
                    <a:pt x="6517" y="15929"/>
                  </a:lnTo>
                  <a:lnTo>
                    <a:pt x="6553" y="15950"/>
                  </a:lnTo>
                  <a:lnTo>
                    <a:pt x="6589" y="15969"/>
                  </a:lnTo>
                  <a:lnTo>
                    <a:pt x="6628" y="15987"/>
                  </a:lnTo>
                  <a:lnTo>
                    <a:pt x="6667" y="16003"/>
                  </a:lnTo>
                  <a:lnTo>
                    <a:pt x="6706" y="16019"/>
                  </a:lnTo>
                  <a:lnTo>
                    <a:pt x="6749" y="16033"/>
                  </a:lnTo>
                  <a:lnTo>
                    <a:pt x="6793" y="16046"/>
                  </a:lnTo>
                  <a:lnTo>
                    <a:pt x="6837" y="16057"/>
                  </a:lnTo>
                  <a:lnTo>
                    <a:pt x="6881" y="16066"/>
                  </a:lnTo>
                  <a:lnTo>
                    <a:pt x="6927" y="16074"/>
                  </a:lnTo>
                  <a:lnTo>
                    <a:pt x="6973" y="16081"/>
                  </a:lnTo>
                  <a:lnTo>
                    <a:pt x="7018" y="16086"/>
                  </a:lnTo>
                  <a:lnTo>
                    <a:pt x="7064" y="16090"/>
                  </a:lnTo>
                  <a:lnTo>
                    <a:pt x="7112" y="16092"/>
                  </a:lnTo>
                  <a:lnTo>
                    <a:pt x="7158" y="16093"/>
                  </a:lnTo>
                  <a:lnTo>
                    <a:pt x="7204" y="16092"/>
                  </a:lnTo>
                  <a:lnTo>
                    <a:pt x="7252" y="16091"/>
                  </a:lnTo>
                  <a:lnTo>
                    <a:pt x="7298" y="16087"/>
                  </a:lnTo>
                  <a:lnTo>
                    <a:pt x="7344" y="16083"/>
                  </a:lnTo>
                  <a:lnTo>
                    <a:pt x="7391" y="16077"/>
                  </a:lnTo>
                  <a:lnTo>
                    <a:pt x="7436" y="16069"/>
                  </a:lnTo>
                  <a:lnTo>
                    <a:pt x="7480" y="16061"/>
                  </a:lnTo>
                  <a:lnTo>
                    <a:pt x="7524" y="16051"/>
                  </a:lnTo>
                  <a:lnTo>
                    <a:pt x="7567" y="16040"/>
                  </a:lnTo>
                  <a:lnTo>
                    <a:pt x="7609" y="16028"/>
                  </a:lnTo>
                  <a:lnTo>
                    <a:pt x="7651" y="16015"/>
                  </a:lnTo>
                  <a:lnTo>
                    <a:pt x="7692" y="15999"/>
                  </a:lnTo>
                  <a:lnTo>
                    <a:pt x="7731" y="15983"/>
                  </a:lnTo>
                  <a:lnTo>
                    <a:pt x="7769" y="15966"/>
                  </a:lnTo>
                  <a:lnTo>
                    <a:pt x="7806" y="15948"/>
                  </a:lnTo>
                  <a:lnTo>
                    <a:pt x="7843" y="15929"/>
                  </a:lnTo>
                  <a:lnTo>
                    <a:pt x="7878" y="15909"/>
                  </a:lnTo>
                  <a:lnTo>
                    <a:pt x="7911" y="15887"/>
                  </a:lnTo>
                  <a:lnTo>
                    <a:pt x="7942" y="15865"/>
                  </a:lnTo>
                  <a:lnTo>
                    <a:pt x="7972" y="15841"/>
                  </a:lnTo>
                  <a:lnTo>
                    <a:pt x="8002" y="15815"/>
                  </a:lnTo>
                  <a:lnTo>
                    <a:pt x="8029" y="15790"/>
                  </a:lnTo>
                  <a:lnTo>
                    <a:pt x="8049" y="15767"/>
                  </a:lnTo>
                  <a:lnTo>
                    <a:pt x="8069" y="15744"/>
                  </a:lnTo>
                  <a:lnTo>
                    <a:pt x="8087" y="15720"/>
                  </a:lnTo>
                  <a:lnTo>
                    <a:pt x="8104" y="15695"/>
                  </a:lnTo>
                  <a:lnTo>
                    <a:pt x="8119" y="15670"/>
                  </a:lnTo>
                  <a:lnTo>
                    <a:pt x="8132" y="15642"/>
                  </a:lnTo>
                  <a:lnTo>
                    <a:pt x="8145" y="15615"/>
                  </a:lnTo>
                  <a:lnTo>
                    <a:pt x="8155" y="15587"/>
                  </a:lnTo>
                  <a:lnTo>
                    <a:pt x="8164" y="15558"/>
                  </a:lnTo>
                  <a:lnTo>
                    <a:pt x="8170" y="15528"/>
                  </a:lnTo>
                  <a:lnTo>
                    <a:pt x="8175" y="15498"/>
                  </a:lnTo>
                  <a:lnTo>
                    <a:pt x="8178" y="15465"/>
                  </a:lnTo>
                  <a:lnTo>
                    <a:pt x="8179" y="15433"/>
                  </a:lnTo>
                  <a:lnTo>
                    <a:pt x="8178" y="15400"/>
                  </a:lnTo>
                  <a:lnTo>
                    <a:pt x="8175" y="15367"/>
                  </a:lnTo>
                  <a:lnTo>
                    <a:pt x="8170" y="15332"/>
                  </a:lnTo>
                  <a:lnTo>
                    <a:pt x="8163" y="15296"/>
                  </a:lnTo>
                  <a:lnTo>
                    <a:pt x="8154" y="15260"/>
                  </a:lnTo>
                  <a:lnTo>
                    <a:pt x="8142" y="15224"/>
                  </a:lnTo>
                  <a:lnTo>
                    <a:pt x="8127" y="15186"/>
                  </a:lnTo>
                  <a:lnTo>
                    <a:pt x="8111" y="15148"/>
                  </a:lnTo>
                  <a:lnTo>
                    <a:pt x="8093" y="15108"/>
                  </a:lnTo>
                  <a:lnTo>
                    <a:pt x="8072" y="15069"/>
                  </a:lnTo>
                  <a:lnTo>
                    <a:pt x="8048" y="15028"/>
                  </a:lnTo>
                  <a:lnTo>
                    <a:pt x="8022" y="14987"/>
                  </a:lnTo>
                  <a:lnTo>
                    <a:pt x="7993" y="14945"/>
                  </a:lnTo>
                  <a:lnTo>
                    <a:pt x="7961" y="14902"/>
                  </a:lnTo>
                  <a:lnTo>
                    <a:pt x="7927" y="14859"/>
                  </a:lnTo>
                  <a:lnTo>
                    <a:pt x="7890" y="14816"/>
                  </a:lnTo>
                  <a:lnTo>
                    <a:pt x="7850" y="14770"/>
                  </a:lnTo>
                  <a:lnTo>
                    <a:pt x="7807" y="14725"/>
                  </a:lnTo>
                  <a:lnTo>
                    <a:pt x="7762" y="14679"/>
                  </a:lnTo>
                  <a:lnTo>
                    <a:pt x="7747" y="14665"/>
                  </a:lnTo>
                  <a:lnTo>
                    <a:pt x="7732" y="14652"/>
                  </a:lnTo>
                  <a:lnTo>
                    <a:pt x="7716" y="14639"/>
                  </a:lnTo>
                  <a:lnTo>
                    <a:pt x="7700" y="14626"/>
                  </a:lnTo>
                  <a:lnTo>
                    <a:pt x="7667" y="14602"/>
                  </a:lnTo>
                  <a:lnTo>
                    <a:pt x="7633" y="14579"/>
                  </a:lnTo>
                  <a:lnTo>
                    <a:pt x="7633" y="14579"/>
                  </a:lnTo>
                  <a:lnTo>
                    <a:pt x="7595" y="14557"/>
                  </a:lnTo>
                  <a:lnTo>
                    <a:pt x="7558" y="14537"/>
                  </a:lnTo>
                  <a:lnTo>
                    <a:pt x="7520" y="14519"/>
                  </a:lnTo>
                  <a:lnTo>
                    <a:pt x="7482" y="14502"/>
                  </a:lnTo>
                  <a:lnTo>
                    <a:pt x="7396" y="14463"/>
                  </a:lnTo>
                  <a:lnTo>
                    <a:pt x="7404" y="14368"/>
                  </a:lnTo>
                  <a:lnTo>
                    <a:pt x="7569" y="12561"/>
                  </a:lnTo>
                  <a:lnTo>
                    <a:pt x="7577" y="12468"/>
                  </a:lnTo>
                  <a:lnTo>
                    <a:pt x="7667" y="12445"/>
                  </a:lnTo>
                  <a:lnTo>
                    <a:pt x="8928" y="12115"/>
                  </a:lnTo>
                  <a:lnTo>
                    <a:pt x="9026" y="12090"/>
                  </a:lnTo>
                  <a:lnTo>
                    <a:pt x="9077" y="12177"/>
                  </a:lnTo>
                  <a:lnTo>
                    <a:pt x="9620" y="13125"/>
                  </a:lnTo>
                  <a:lnTo>
                    <a:pt x="9659" y="13192"/>
                  </a:lnTo>
                  <a:lnTo>
                    <a:pt x="9619" y="13259"/>
                  </a:lnTo>
                  <a:lnTo>
                    <a:pt x="9606" y="13283"/>
                  </a:lnTo>
                  <a:lnTo>
                    <a:pt x="9594" y="13307"/>
                  </a:lnTo>
                  <a:lnTo>
                    <a:pt x="9582" y="13331"/>
                  </a:lnTo>
                  <a:lnTo>
                    <a:pt x="9573" y="13356"/>
                  </a:lnTo>
                  <a:lnTo>
                    <a:pt x="9564" y="13381"/>
                  </a:lnTo>
                  <a:lnTo>
                    <a:pt x="9556" y="13406"/>
                  </a:lnTo>
                  <a:lnTo>
                    <a:pt x="9550" y="13433"/>
                  </a:lnTo>
                  <a:lnTo>
                    <a:pt x="9544" y="13459"/>
                  </a:lnTo>
                  <a:lnTo>
                    <a:pt x="9540" y="13485"/>
                  </a:lnTo>
                  <a:lnTo>
                    <a:pt x="9537" y="13511"/>
                  </a:lnTo>
                  <a:lnTo>
                    <a:pt x="9535" y="13537"/>
                  </a:lnTo>
                  <a:lnTo>
                    <a:pt x="9534" y="13563"/>
                  </a:lnTo>
                  <a:lnTo>
                    <a:pt x="9534" y="13590"/>
                  </a:lnTo>
                  <a:lnTo>
                    <a:pt x="9535" y="13616"/>
                  </a:lnTo>
                  <a:lnTo>
                    <a:pt x="9538" y="13642"/>
                  </a:lnTo>
                  <a:lnTo>
                    <a:pt x="9541" y="13668"/>
                  </a:lnTo>
                  <a:lnTo>
                    <a:pt x="9546" y="13694"/>
                  </a:lnTo>
                  <a:lnTo>
                    <a:pt x="9551" y="13719"/>
                  </a:lnTo>
                  <a:lnTo>
                    <a:pt x="9558" y="13744"/>
                  </a:lnTo>
                  <a:lnTo>
                    <a:pt x="9566" y="13769"/>
                  </a:lnTo>
                  <a:lnTo>
                    <a:pt x="9574" y="13794"/>
                  </a:lnTo>
                  <a:lnTo>
                    <a:pt x="9584" y="13818"/>
                  </a:lnTo>
                  <a:lnTo>
                    <a:pt x="9595" y="13841"/>
                  </a:lnTo>
                  <a:lnTo>
                    <a:pt x="9607" y="13865"/>
                  </a:lnTo>
                  <a:lnTo>
                    <a:pt x="9620" y="13888"/>
                  </a:lnTo>
                  <a:lnTo>
                    <a:pt x="9634" y="13910"/>
                  </a:lnTo>
                  <a:lnTo>
                    <a:pt x="9649" y="13933"/>
                  </a:lnTo>
                  <a:lnTo>
                    <a:pt x="9666" y="13954"/>
                  </a:lnTo>
                  <a:lnTo>
                    <a:pt x="9683" y="13975"/>
                  </a:lnTo>
                  <a:lnTo>
                    <a:pt x="9702" y="13995"/>
                  </a:lnTo>
                  <a:lnTo>
                    <a:pt x="9721" y="14014"/>
                  </a:lnTo>
                  <a:lnTo>
                    <a:pt x="9741" y="14033"/>
                  </a:lnTo>
                  <a:lnTo>
                    <a:pt x="9765" y="14053"/>
                  </a:lnTo>
                  <a:lnTo>
                    <a:pt x="9790" y="14072"/>
                  </a:lnTo>
                  <a:lnTo>
                    <a:pt x="9817" y="14090"/>
                  </a:lnTo>
                  <a:lnTo>
                    <a:pt x="9843" y="14106"/>
                  </a:lnTo>
                  <a:lnTo>
                    <a:pt x="9869" y="14121"/>
                  </a:lnTo>
                  <a:lnTo>
                    <a:pt x="9897" y="14134"/>
                  </a:lnTo>
                  <a:lnTo>
                    <a:pt x="9924" y="14146"/>
                  </a:lnTo>
                  <a:lnTo>
                    <a:pt x="9952" y="14156"/>
                  </a:lnTo>
                  <a:lnTo>
                    <a:pt x="9982" y="14165"/>
                  </a:lnTo>
                  <a:lnTo>
                    <a:pt x="10010" y="14172"/>
                  </a:lnTo>
                  <a:lnTo>
                    <a:pt x="10039" y="14178"/>
                  </a:lnTo>
                  <a:lnTo>
                    <a:pt x="10068" y="14182"/>
                  </a:lnTo>
                  <a:lnTo>
                    <a:pt x="10098" y="14186"/>
                  </a:lnTo>
                  <a:lnTo>
                    <a:pt x="10128" y="14187"/>
                  </a:lnTo>
                  <a:lnTo>
                    <a:pt x="10157" y="14188"/>
                  </a:lnTo>
                  <a:lnTo>
                    <a:pt x="10187" y="14186"/>
                  </a:lnTo>
                  <a:lnTo>
                    <a:pt x="10187" y="14187"/>
                  </a:lnTo>
                  <a:lnTo>
                    <a:pt x="10216" y="14184"/>
                  </a:lnTo>
                  <a:lnTo>
                    <a:pt x="10245" y="14180"/>
                  </a:lnTo>
                  <a:lnTo>
                    <a:pt x="10275" y="14175"/>
                  </a:lnTo>
                  <a:lnTo>
                    <a:pt x="10303" y="14168"/>
                  </a:lnTo>
                  <a:lnTo>
                    <a:pt x="10332" y="14160"/>
                  </a:lnTo>
                  <a:lnTo>
                    <a:pt x="10360" y="14151"/>
                  </a:lnTo>
                  <a:lnTo>
                    <a:pt x="10387" y="14140"/>
                  </a:lnTo>
                  <a:lnTo>
                    <a:pt x="10414" y="14128"/>
                  </a:lnTo>
                  <a:lnTo>
                    <a:pt x="10442" y="14114"/>
                  </a:lnTo>
                  <a:lnTo>
                    <a:pt x="10468" y="14098"/>
                  </a:lnTo>
                  <a:lnTo>
                    <a:pt x="10493" y="14082"/>
                  </a:lnTo>
                  <a:lnTo>
                    <a:pt x="10518" y="14064"/>
                  </a:lnTo>
                  <a:lnTo>
                    <a:pt x="10542" y="14045"/>
                  </a:lnTo>
                  <a:lnTo>
                    <a:pt x="10565" y="14025"/>
                  </a:lnTo>
                  <a:lnTo>
                    <a:pt x="10589" y="14003"/>
                  </a:lnTo>
                  <a:lnTo>
                    <a:pt x="10610" y="13980"/>
                  </a:lnTo>
                  <a:lnTo>
                    <a:pt x="10630" y="13956"/>
                  </a:lnTo>
                  <a:lnTo>
                    <a:pt x="10649" y="13931"/>
                  </a:lnTo>
                  <a:lnTo>
                    <a:pt x="10667" y="13905"/>
                  </a:lnTo>
                  <a:lnTo>
                    <a:pt x="10682" y="13879"/>
                  </a:lnTo>
                  <a:lnTo>
                    <a:pt x="10697" y="13852"/>
                  </a:lnTo>
                  <a:lnTo>
                    <a:pt x="10710" y="13825"/>
                  </a:lnTo>
                  <a:lnTo>
                    <a:pt x="10723" y="13797"/>
                  </a:lnTo>
                  <a:lnTo>
                    <a:pt x="10733" y="13769"/>
                  </a:lnTo>
                  <a:lnTo>
                    <a:pt x="10742" y="13740"/>
                  </a:lnTo>
                  <a:lnTo>
                    <a:pt x="10749" y="13711"/>
                  </a:lnTo>
                  <a:lnTo>
                    <a:pt x="10755" y="13682"/>
                  </a:lnTo>
                  <a:lnTo>
                    <a:pt x="10759" y="13653"/>
                  </a:lnTo>
                  <a:lnTo>
                    <a:pt x="10762" y="13624"/>
                  </a:lnTo>
                  <a:lnTo>
                    <a:pt x="10764" y="13595"/>
                  </a:lnTo>
                  <a:lnTo>
                    <a:pt x="10765" y="13564"/>
                  </a:lnTo>
                  <a:lnTo>
                    <a:pt x="10763" y="13535"/>
                  </a:lnTo>
                  <a:lnTo>
                    <a:pt x="10761" y="13506"/>
                  </a:lnTo>
                  <a:lnTo>
                    <a:pt x="10757" y="13477"/>
                  </a:lnTo>
                  <a:lnTo>
                    <a:pt x="10752" y="13448"/>
                  </a:lnTo>
                  <a:lnTo>
                    <a:pt x="10745" y="13419"/>
                  </a:lnTo>
                  <a:lnTo>
                    <a:pt x="10737" y="13390"/>
                  </a:lnTo>
                  <a:lnTo>
                    <a:pt x="10728" y="13362"/>
                  </a:lnTo>
                  <a:lnTo>
                    <a:pt x="10716" y="13334"/>
                  </a:lnTo>
                  <a:lnTo>
                    <a:pt x="10704" y="13307"/>
                  </a:lnTo>
                  <a:lnTo>
                    <a:pt x="10690" y="13280"/>
                  </a:lnTo>
                  <a:lnTo>
                    <a:pt x="10675" y="13254"/>
                  </a:lnTo>
                  <a:lnTo>
                    <a:pt x="10659" y="13228"/>
                  </a:lnTo>
                  <a:lnTo>
                    <a:pt x="10641" y="13203"/>
                  </a:lnTo>
                  <a:lnTo>
                    <a:pt x="10622" y="13179"/>
                  </a:lnTo>
                  <a:lnTo>
                    <a:pt x="10602" y="13156"/>
                  </a:lnTo>
                  <a:lnTo>
                    <a:pt x="10580" y="13134"/>
                  </a:lnTo>
                  <a:lnTo>
                    <a:pt x="10556" y="13112"/>
                  </a:lnTo>
                  <a:lnTo>
                    <a:pt x="10537" y="13096"/>
                  </a:lnTo>
                  <a:lnTo>
                    <a:pt x="10517" y="13080"/>
                  </a:lnTo>
                  <a:lnTo>
                    <a:pt x="10496" y="13064"/>
                  </a:lnTo>
                  <a:lnTo>
                    <a:pt x="10476" y="13051"/>
                  </a:lnTo>
                  <a:lnTo>
                    <a:pt x="10455" y="13038"/>
                  </a:lnTo>
                  <a:lnTo>
                    <a:pt x="10433" y="13026"/>
                  </a:lnTo>
                  <a:lnTo>
                    <a:pt x="10411" y="13016"/>
                  </a:lnTo>
                  <a:lnTo>
                    <a:pt x="10389" y="13006"/>
                  </a:lnTo>
                  <a:lnTo>
                    <a:pt x="10366" y="12997"/>
                  </a:lnTo>
                  <a:lnTo>
                    <a:pt x="10342" y="12988"/>
                  </a:lnTo>
                  <a:lnTo>
                    <a:pt x="10319" y="12981"/>
                  </a:lnTo>
                  <a:lnTo>
                    <a:pt x="10295" y="12975"/>
                  </a:lnTo>
                  <a:lnTo>
                    <a:pt x="10271" y="12970"/>
                  </a:lnTo>
                  <a:lnTo>
                    <a:pt x="10245" y="12965"/>
                  </a:lnTo>
                  <a:lnTo>
                    <a:pt x="10221" y="12962"/>
                  </a:lnTo>
                  <a:lnTo>
                    <a:pt x="10196" y="12960"/>
                  </a:lnTo>
                  <a:lnTo>
                    <a:pt x="10114" y="12953"/>
                  </a:lnTo>
                  <a:lnTo>
                    <a:pt x="10083" y="12875"/>
                  </a:lnTo>
                  <a:lnTo>
                    <a:pt x="9702" y="11902"/>
                  </a:lnTo>
                  <a:lnTo>
                    <a:pt x="9670" y="11820"/>
                  </a:lnTo>
                  <a:lnTo>
                    <a:pt x="9731" y="11759"/>
                  </a:lnTo>
                  <a:lnTo>
                    <a:pt x="10658" y="10844"/>
                  </a:lnTo>
                  <a:lnTo>
                    <a:pt x="10731" y="10772"/>
                  </a:lnTo>
                  <a:lnTo>
                    <a:pt x="10819" y="10825"/>
                  </a:lnTo>
                  <a:lnTo>
                    <a:pt x="12554" y="11851"/>
                  </a:lnTo>
                  <a:lnTo>
                    <a:pt x="12634" y="11899"/>
                  </a:lnTo>
                  <a:lnTo>
                    <a:pt x="12616" y="11991"/>
                  </a:lnTo>
                  <a:lnTo>
                    <a:pt x="12610" y="12027"/>
                  </a:lnTo>
                  <a:lnTo>
                    <a:pt x="12605" y="12062"/>
                  </a:lnTo>
                  <a:lnTo>
                    <a:pt x="12601" y="12097"/>
                  </a:lnTo>
                  <a:lnTo>
                    <a:pt x="12598" y="12133"/>
                  </a:lnTo>
                  <a:lnTo>
                    <a:pt x="12596" y="12168"/>
                  </a:lnTo>
                  <a:lnTo>
                    <a:pt x="12596" y="12204"/>
                  </a:lnTo>
                  <a:lnTo>
                    <a:pt x="12597" y="12240"/>
                  </a:lnTo>
                  <a:lnTo>
                    <a:pt x="12599" y="12275"/>
                  </a:lnTo>
                  <a:lnTo>
                    <a:pt x="12601" y="12311"/>
                  </a:lnTo>
                  <a:lnTo>
                    <a:pt x="12606" y="12346"/>
                  </a:lnTo>
                  <a:lnTo>
                    <a:pt x="12611" y="12382"/>
                  </a:lnTo>
                  <a:lnTo>
                    <a:pt x="12617" y="12417"/>
                  </a:lnTo>
                  <a:lnTo>
                    <a:pt x="12625" y="12452"/>
                  </a:lnTo>
                  <a:lnTo>
                    <a:pt x="12633" y="12486"/>
                  </a:lnTo>
                  <a:lnTo>
                    <a:pt x="12643" y="12521"/>
                  </a:lnTo>
                  <a:lnTo>
                    <a:pt x="12654" y="12556"/>
                  </a:lnTo>
                  <a:lnTo>
                    <a:pt x="12666" y="12588"/>
                  </a:lnTo>
                  <a:lnTo>
                    <a:pt x="12678" y="12620"/>
                  </a:lnTo>
                  <a:lnTo>
                    <a:pt x="12692" y="12652"/>
                  </a:lnTo>
                  <a:lnTo>
                    <a:pt x="12708" y="12683"/>
                  </a:lnTo>
                  <a:lnTo>
                    <a:pt x="12723" y="12714"/>
                  </a:lnTo>
                  <a:lnTo>
                    <a:pt x="12740" y="12746"/>
                  </a:lnTo>
                  <a:lnTo>
                    <a:pt x="12758" y="12776"/>
                  </a:lnTo>
                  <a:lnTo>
                    <a:pt x="12777" y="12806"/>
                  </a:lnTo>
                  <a:lnTo>
                    <a:pt x="12797" y="12835"/>
                  </a:lnTo>
                  <a:lnTo>
                    <a:pt x="12818" y="12863"/>
                  </a:lnTo>
                  <a:lnTo>
                    <a:pt x="12840" y="12891"/>
                  </a:lnTo>
                  <a:lnTo>
                    <a:pt x="12864" y="12920"/>
                  </a:lnTo>
                  <a:lnTo>
                    <a:pt x="12888" y="12947"/>
                  </a:lnTo>
                  <a:lnTo>
                    <a:pt x="12913" y="12973"/>
                  </a:lnTo>
                  <a:lnTo>
                    <a:pt x="12939" y="12998"/>
                  </a:lnTo>
                  <a:lnTo>
                    <a:pt x="12966" y="13023"/>
                  </a:lnTo>
                  <a:lnTo>
                    <a:pt x="12989" y="13042"/>
                  </a:lnTo>
                  <a:lnTo>
                    <a:pt x="13014" y="13060"/>
                  </a:lnTo>
                  <a:lnTo>
                    <a:pt x="13037" y="13077"/>
                  </a:lnTo>
                  <a:lnTo>
                    <a:pt x="13062" y="13092"/>
                  </a:lnTo>
                  <a:lnTo>
                    <a:pt x="13086" y="13105"/>
                  </a:lnTo>
                  <a:lnTo>
                    <a:pt x="13112" y="13116"/>
                  </a:lnTo>
                  <a:lnTo>
                    <a:pt x="13137" y="13126"/>
                  </a:lnTo>
                  <a:lnTo>
                    <a:pt x="13164" y="13135"/>
                  </a:lnTo>
                  <a:lnTo>
                    <a:pt x="13190" y="13142"/>
                  </a:lnTo>
                  <a:lnTo>
                    <a:pt x="13217" y="13148"/>
                  </a:lnTo>
                  <a:lnTo>
                    <a:pt x="13244" y="13152"/>
                  </a:lnTo>
                  <a:lnTo>
                    <a:pt x="13271" y="13155"/>
                  </a:lnTo>
                  <a:lnTo>
                    <a:pt x="13298" y="13157"/>
                  </a:lnTo>
                  <a:lnTo>
                    <a:pt x="13327" y="13158"/>
                  </a:lnTo>
                  <a:lnTo>
                    <a:pt x="13355" y="13157"/>
                  </a:lnTo>
                  <a:lnTo>
                    <a:pt x="13383" y="13155"/>
                  </a:lnTo>
                  <a:lnTo>
                    <a:pt x="13411" y="13152"/>
                  </a:lnTo>
                  <a:lnTo>
                    <a:pt x="13439" y="13148"/>
                  </a:lnTo>
                  <a:lnTo>
                    <a:pt x="13468" y="13142"/>
                  </a:lnTo>
                  <a:lnTo>
                    <a:pt x="13497" y="13136"/>
                  </a:lnTo>
                  <a:lnTo>
                    <a:pt x="13525" y="13128"/>
                  </a:lnTo>
                  <a:lnTo>
                    <a:pt x="13554" y="13119"/>
                  </a:lnTo>
                  <a:lnTo>
                    <a:pt x="13583" y="13109"/>
                  </a:lnTo>
                  <a:lnTo>
                    <a:pt x="13612" y="13099"/>
                  </a:lnTo>
                  <a:lnTo>
                    <a:pt x="13641" y="13087"/>
                  </a:lnTo>
                  <a:lnTo>
                    <a:pt x="13669" y="13074"/>
                  </a:lnTo>
                  <a:lnTo>
                    <a:pt x="13698" y="13060"/>
                  </a:lnTo>
                  <a:lnTo>
                    <a:pt x="13726" y="13045"/>
                  </a:lnTo>
                  <a:lnTo>
                    <a:pt x="13755" y="13029"/>
                  </a:lnTo>
                  <a:lnTo>
                    <a:pt x="13784" y="13013"/>
                  </a:lnTo>
                  <a:lnTo>
                    <a:pt x="13812" y="12996"/>
                  </a:lnTo>
                  <a:lnTo>
                    <a:pt x="13840" y="12978"/>
                  </a:lnTo>
                  <a:lnTo>
                    <a:pt x="13864" y="12962"/>
                  </a:lnTo>
                  <a:lnTo>
                    <a:pt x="13887" y="12946"/>
                  </a:lnTo>
                  <a:lnTo>
                    <a:pt x="13910" y="12929"/>
                  </a:lnTo>
                  <a:lnTo>
                    <a:pt x="13934" y="12911"/>
                  </a:lnTo>
                  <a:lnTo>
                    <a:pt x="13980" y="12874"/>
                  </a:lnTo>
                  <a:lnTo>
                    <a:pt x="14025" y="12836"/>
                  </a:lnTo>
                  <a:lnTo>
                    <a:pt x="14069" y="12796"/>
                  </a:lnTo>
                  <a:lnTo>
                    <a:pt x="14112" y="12755"/>
                  </a:lnTo>
                  <a:lnTo>
                    <a:pt x="14153" y="12711"/>
                  </a:lnTo>
                  <a:lnTo>
                    <a:pt x="14193" y="12667"/>
                  </a:lnTo>
                  <a:lnTo>
                    <a:pt x="14233" y="12621"/>
                  </a:lnTo>
                  <a:lnTo>
                    <a:pt x="14270" y="12575"/>
                  </a:lnTo>
                  <a:lnTo>
                    <a:pt x="14306" y="12526"/>
                  </a:lnTo>
                  <a:lnTo>
                    <a:pt x="14340" y="12478"/>
                  </a:lnTo>
                  <a:lnTo>
                    <a:pt x="14373" y="12428"/>
                  </a:lnTo>
                  <a:lnTo>
                    <a:pt x="14404" y="12378"/>
                  </a:lnTo>
                  <a:lnTo>
                    <a:pt x="14433" y="12326"/>
                  </a:lnTo>
                  <a:lnTo>
                    <a:pt x="14460" y="12275"/>
                  </a:lnTo>
                  <a:lnTo>
                    <a:pt x="14475" y="12243"/>
                  </a:lnTo>
                  <a:lnTo>
                    <a:pt x="14489" y="12212"/>
                  </a:lnTo>
                  <a:lnTo>
                    <a:pt x="14502" y="12180"/>
                  </a:lnTo>
                  <a:lnTo>
                    <a:pt x="14515" y="12149"/>
                  </a:lnTo>
                  <a:lnTo>
                    <a:pt x="14528" y="12117"/>
                  </a:lnTo>
                  <a:lnTo>
                    <a:pt x="14539" y="12086"/>
                  </a:lnTo>
                  <a:lnTo>
                    <a:pt x="14548" y="12055"/>
                  </a:lnTo>
                  <a:lnTo>
                    <a:pt x="14557" y="12023"/>
                  </a:lnTo>
                  <a:lnTo>
                    <a:pt x="14565" y="11992"/>
                  </a:lnTo>
                  <a:lnTo>
                    <a:pt x="14572" y="11961"/>
                  </a:lnTo>
                  <a:lnTo>
                    <a:pt x="14578" y="11930"/>
                  </a:lnTo>
                  <a:lnTo>
                    <a:pt x="14583" y="11900"/>
                  </a:lnTo>
                  <a:lnTo>
                    <a:pt x="14587" y="11870"/>
                  </a:lnTo>
                  <a:lnTo>
                    <a:pt x="14589" y="11839"/>
                  </a:lnTo>
                  <a:lnTo>
                    <a:pt x="14591" y="11810"/>
                  </a:lnTo>
                  <a:lnTo>
                    <a:pt x="14591" y="11780"/>
                  </a:lnTo>
                  <a:lnTo>
                    <a:pt x="14590" y="11751"/>
                  </a:lnTo>
                  <a:lnTo>
                    <a:pt x="14589" y="11723"/>
                  </a:lnTo>
                  <a:lnTo>
                    <a:pt x="14585" y="11695"/>
                  </a:lnTo>
                  <a:lnTo>
                    <a:pt x="14581" y="11666"/>
                  </a:lnTo>
                  <a:lnTo>
                    <a:pt x="14575" y="11639"/>
                  </a:lnTo>
                  <a:lnTo>
                    <a:pt x="14568" y="11613"/>
                  </a:lnTo>
                  <a:lnTo>
                    <a:pt x="14560" y="11587"/>
                  </a:lnTo>
                  <a:lnTo>
                    <a:pt x="14550" y="11561"/>
                  </a:lnTo>
                  <a:lnTo>
                    <a:pt x="14539" y="11536"/>
                  </a:lnTo>
                  <a:lnTo>
                    <a:pt x="14527" y="11512"/>
                  </a:lnTo>
                  <a:lnTo>
                    <a:pt x="14512" y="11488"/>
                  </a:lnTo>
                  <a:lnTo>
                    <a:pt x="14497" y="11465"/>
                  </a:lnTo>
                  <a:lnTo>
                    <a:pt x="14480" y="11443"/>
                  </a:lnTo>
                  <a:lnTo>
                    <a:pt x="14462" y="11421"/>
                  </a:lnTo>
                  <a:lnTo>
                    <a:pt x="14442" y="11401"/>
                  </a:lnTo>
                  <a:lnTo>
                    <a:pt x="14421" y="11381"/>
                  </a:lnTo>
                  <a:lnTo>
                    <a:pt x="14402" y="11364"/>
                  </a:lnTo>
                  <a:lnTo>
                    <a:pt x="14382" y="11347"/>
                  </a:lnTo>
                  <a:lnTo>
                    <a:pt x="14361" y="11331"/>
                  </a:lnTo>
                  <a:lnTo>
                    <a:pt x="14340" y="11315"/>
                  </a:lnTo>
                  <a:lnTo>
                    <a:pt x="14319" y="11300"/>
                  </a:lnTo>
                  <a:lnTo>
                    <a:pt x="14299" y="11286"/>
                  </a:lnTo>
                  <a:lnTo>
                    <a:pt x="14277" y="11273"/>
                  </a:lnTo>
                  <a:lnTo>
                    <a:pt x="14256" y="11259"/>
                  </a:lnTo>
                  <a:lnTo>
                    <a:pt x="14234" y="11247"/>
                  </a:lnTo>
                  <a:lnTo>
                    <a:pt x="14212" y="11235"/>
                  </a:lnTo>
                  <a:lnTo>
                    <a:pt x="14190" y="11223"/>
                  </a:lnTo>
                  <a:lnTo>
                    <a:pt x="14167" y="11212"/>
                  </a:lnTo>
                  <a:lnTo>
                    <a:pt x="14145" y="11202"/>
                  </a:lnTo>
                  <a:lnTo>
                    <a:pt x="14122" y="11192"/>
                  </a:lnTo>
                  <a:lnTo>
                    <a:pt x="14100" y="11183"/>
                  </a:lnTo>
                  <a:lnTo>
                    <a:pt x="14077" y="11174"/>
                  </a:lnTo>
                  <a:lnTo>
                    <a:pt x="14053" y="11166"/>
                  </a:lnTo>
                  <a:lnTo>
                    <a:pt x="14030" y="11157"/>
                  </a:lnTo>
                  <a:lnTo>
                    <a:pt x="14006" y="11150"/>
                  </a:lnTo>
                  <a:lnTo>
                    <a:pt x="13983" y="11143"/>
                  </a:lnTo>
                  <a:lnTo>
                    <a:pt x="13959" y="11137"/>
                  </a:lnTo>
                  <a:lnTo>
                    <a:pt x="13936" y="11131"/>
                  </a:lnTo>
                  <a:lnTo>
                    <a:pt x="13911" y="11126"/>
                  </a:lnTo>
                  <a:lnTo>
                    <a:pt x="13887" y="11122"/>
                  </a:lnTo>
                  <a:lnTo>
                    <a:pt x="13864" y="11118"/>
                  </a:lnTo>
                  <a:lnTo>
                    <a:pt x="13840" y="11114"/>
                  </a:lnTo>
                  <a:lnTo>
                    <a:pt x="13816" y="11111"/>
                  </a:lnTo>
                  <a:lnTo>
                    <a:pt x="13792" y="11109"/>
                  </a:lnTo>
                  <a:lnTo>
                    <a:pt x="13768" y="11107"/>
                  </a:lnTo>
                  <a:lnTo>
                    <a:pt x="13743" y="11106"/>
                  </a:lnTo>
                  <a:lnTo>
                    <a:pt x="13719" y="11105"/>
                  </a:lnTo>
                  <a:lnTo>
                    <a:pt x="13695" y="11105"/>
                  </a:lnTo>
                  <a:lnTo>
                    <a:pt x="13671" y="11105"/>
                  </a:lnTo>
                  <a:lnTo>
                    <a:pt x="13646" y="11106"/>
                  </a:lnTo>
                  <a:lnTo>
                    <a:pt x="13622" y="11107"/>
                  </a:lnTo>
                  <a:lnTo>
                    <a:pt x="13597" y="11109"/>
                  </a:lnTo>
                  <a:lnTo>
                    <a:pt x="13573" y="11111"/>
                  </a:lnTo>
                  <a:lnTo>
                    <a:pt x="13548" y="11114"/>
                  </a:lnTo>
                  <a:lnTo>
                    <a:pt x="13524" y="11118"/>
                  </a:lnTo>
                  <a:lnTo>
                    <a:pt x="13500" y="11122"/>
                  </a:lnTo>
                  <a:lnTo>
                    <a:pt x="13476" y="11126"/>
                  </a:lnTo>
                  <a:lnTo>
                    <a:pt x="13452" y="11131"/>
                  </a:lnTo>
                  <a:lnTo>
                    <a:pt x="13428" y="11137"/>
                  </a:lnTo>
                  <a:lnTo>
                    <a:pt x="13404" y="11143"/>
                  </a:lnTo>
                  <a:lnTo>
                    <a:pt x="13381" y="11150"/>
                  </a:lnTo>
                  <a:lnTo>
                    <a:pt x="13357" y="11157"/>
                  </a:lnTo>
                  <a:lnTo>
                    <a:pt x="13334" y="11166"/>
                  </a:lnTo>
                  <a:lnTo>
                    <a:pt x="13311" y="11174"/>
                  </a:lnTo>
                  <a:lnTo>
                    <a:pt x="13287" y="11183"/>
                  </a:lnTo>
                  <a:lnTo>
                    <a:pt x="13264" y="11192"/>
                  </a:lnTo>
                  <a:lnTo>
                    <a:pt x="13242" y="11202"/>
                  </a:lnTo>
                  <a:lnTo>
                    <a:pt x="13219" y="11213"/>
                  </a:lnTo>
                  <a:lnTo>
                    <a:pt x="13197" y="11224"/>
                  </a:lnTo>
                  <a:lnTo>
                    <a:pt x="13175" y="11235"/>
                  </a:lnTo>
                  <a:lnTo>
                    <a:pt x="13153" y="11247"/>
                  </a:lnTo>
                  <a:lnTo>
                    <a:pt x="13131" y="11260"/>
                  </a:lnTo>
                  <a:lnTo>
                    <a:pt x="13110" y="11273"/>
                  </a:lnTo>
                  <a:lnTo>
                    <a:pt x="13089" y="11286"/>
                  </a:lnTo>
                  <a:lnTo>
                    <a:pt x="13068" y="11300"/>
                  </a:lnTo>
                  <a:lnTo>
                    <a:pt x="13047" y="11315"/>
                  </a:lnTo>
                  <a:lnTo>
                    <a:pt x="13027" y="11330"/>
                  </a:lnTo>
                  <a:lnTo>
                    <a:pt x="13007" y="11347"/>
                  </a:lnTo>
                  <a:lnTo>
                    <a:pt x="12986" y="11363"/>
                  </a:lnTo>
                  <a:lnTo>
                    <a:pt x="12967" y="11380"/>
                  </a:lnTo>
                  <a:lnTo>
                    <a:pt x="12889" y="11449"/>
                  </a:lnTo>
                  <a:lnTo>
                    <a:pt x="12802" y="11389"/>
                  </a:lnTo>
                  <a:lnTo>
                    <a:pt x="11227" y="10277"/>
                  </a:lnTo>
                  <a:lnTo>
                    <a:pt x="11151" y="10224"/>
                  </a:lnTo>
                  <a:lnTo>
                    <a:pt x="11175" y="10135"/>
                  </a:lnTo>
                  <a:lnTo>
                    <a:pt x="11521" y="8878"/>
                  </a:lnTo>
                  <a:lnTo>
                    <a:pt x="11548" y="8781"/>
                  </a:lnTo>
                  <a:lnTo>
                    <a:pt x="11649" y="8781"/>
                  </a:lnTo>
                  <a:lnTo>
                    <a:pt x="12693" y="8784"/>
                  </a:lnTo>
                  <a:lnTo>
                    <a:pt x="12780" y="8785"/>
                  </a:lnTo>
                  <a:lnTo>
                    <a:pt x="12815" y="8864"/>
                  </a:lnTo>
                  <a:lnTo>
                    <a:pt x="12829" y="8894"/>
                  </a:lnTo>
                  <a:lnTo>
                    <a:pt x="12844" y="8924"/>
                  </a:lnTo>
                  <a:lnTo>
                    <a:pt x="12863" y="8953"/>
                  </a:lnTo>
                  <a:lnTo>
                    <a:pt x="12882" y="8980"/>
                  </a:lnTo>
                  <a:lnTo>
                    <a:pt x="12901" y="9006"/>
                  </a:lnTo>
                  <a:lnTo>
                    <a:pt x="12923" y="9031"/>
                  </a:lnTo>
                  <a:lnTo>
                    <a:pt x="12946" y="9055"/>
                  </a:lnTo>
                  <a:lnTo>
                    <a:pt x="12972" y="9079"/>
                  </a:lnTo>
                  <a:lnTo>
                    <a:pt x="12996" y="9100"/>
                  </a:lnTo>
                  <a:lnTo>
                    <a:pt x="13022" y="9119"/>
                  </a:lnTo>
                  <a:lnTo>
                    <a:pt x="13047" y="9136"/>
                  </a:lnTo>
                  <a:lnTo>
                    <a:pt x="13073" y="9152"/>
                  </a:lnTo>
                  <a:lnTo>
                    <a:pt x="13100" y="9167"/>
                  </a:lnTo>
                  <a:lnTo>
                    <a:pt x="13127" y="9180"/>
                  </a:lnTo>
                  <a:lnTo>
                    <a:pt x="13156" y="9191"/>
                  </a:lnTo>
                  <a:lnTo>
                    <a:pt x="13184" y="9201"/>
                  </a:lnTo>
                  <a:lnTo>
                    <a:pt x="13212" y="9210"/>
                  </a:lnTo>
                  <a:lnTo>
                    <a:pt x="13241" y="9218"/>
                  </a:lnTo>
                  <a:lnTo>
                    <a:pt x="13270" y="9224"/>
                  </a:lnTo>
                  <a:lnTo>
                    <a:pt x="13299" y="9228"/>
                  </a:lnTo>
                  <a:lnTo>
                    <a:pt x="13329" y="9231"/>
                  </a:lnTo>
                  <a:lnTo>
                    <a:pt x="13359" y="9233"/>
                  </a:lnTo>
                  <a:lnTo>
                    <a:pt x="13388" y="9233"/>
                  </a:lnTo>
                  <a:lnTo>
                    <a:pt x="13417" y="9232"/>
                  </a:lnTo>
                  <a:lnTo>
                    <a:pt x="13417" y="9232"/>
                  </a:lnTo>
                  <a:lnTo>
                    <a:pt x="13447" y="9230"/>
                  </a:lnTo>
                  <a:lnTo>
                    <a:pt x="13477" y="9226"/>
                  </a:lnTo>
                  <a:lnTo>
                    <a:pt x="13505" y="9221"/>
                  </a:lnTo>
                  <a:lnTo>
                    <a:pt x="13534" y="9214"/>
                  </a:lnTo>
                  <a:lnTo>
                    <a:pt x="13562" y="9206"/>
                  </a:lnTo>
                  <a:lnTo>
                    <a:pt x="13590" y="9197"/>
                  </a:lnTo>
                  <a:lnTo>
                    <a:pt x="13619" y="9186"/>
                  </a:lnTo>
                  <a:lnTo>
                    <a:pt x="13646" y="9174"/>
                  </a:lnTo>
                  <a:lnTo>
                    <a:pt x="13673" y="9160"/>
                  </a:lnTo>
                  <a:lnTo>
                    <a:pt x="13699" y="9145"/>
                  </a:lnTo>
                  <a:lnTo>
                    <a:pt x="13724" y="9129"/>
                  </a:lnTo>
                  <a:lnTo>
                    <a:pt x="13749" y="9111"/>
                  </a:lnTo>
                  <a:lnTo>
                    <a:pt x="13774" y="9092"/>
                  </a:lnTo>
                  <a:lnTo>
                    <a:pt x="13797" y="9071"/>
                  </a:lnTo>
                  <a:lnTo>
                    <a:pt x="13819" y="9049"/>
                  </a:lnTo>
                  <a:lnTo>
                    <a:pt x="13841" y="9026"/>
                  </a:lnTo>
                  <a:lnTo>
                    <a:pt x="13861" y="9002"/>
                  </a:lnTo>
                  <a:lnTo>
                    <a:pt x="13880" y="8977"/>
                  </a:lnTo>
                  <a:lnTo>
                    <a:pt x="13897" y="8952"/>
                  </a:lnTo>
                  <a:lnTo>
                    <a:pt x="13914" y="8925"/>
                  </a:lnTo>
                  <a:lnTo>
                    <a:pt x="13929" y="8898"/>
                  </a:lnTo>
                  <a:lnTo>
                    <a:pt x="13942" y="8871"/>
                  </a:lnTo>
                  <a:lnTo>
                    <a:pt x="13953" y="8843"/>
                  </a:lnTo>
                  <a:lnTo>
                    <a:pt x="13964" y="8815"/>
                  </a:lnTo>
                  <a:lnTo>
                    <a:pt x="13972" y="8786"/>
                  </a:lnTo>
                  <a:lnTo>
                    <a:pt x="13980" y="8758"/>
                  </a:lnTo>
                  <a:lnTo>
                    <a:pt x="13986" y="8728"/>
                  </a:lnTo>
                  <a:lnTo>
                    <a:pt x="13990" y="8699"/>
                  </a:lnTo>
                  <a:lnTo>
                    <a:pt x="13993" y="8669"/>
                  </a:lnTo>
                  <a:lnTo>
                    <a:pt x="13995" y="8640"/>
                  </a:lnTo>
                  <a:lnTo>
                    <a:pt x="13995" y="8611"/>
                  </a:lnTo>
                  <a:lnTo>
                    <a:pt x="13994" y="8582"/>
                  </a:lnTo>
                  <a:lnTo>
                    <a:pt x="13992" y="8551"/>
                  </a:lnTo>
                  <a:lnTo>
                    <a:pt x="13988" y="8522"/>
                  </a:lnTo>
                  <a:lnTo>
                    <a:pt x="13983" y="8493"/>
                  </a:lnTo>
                  <a:lnTo>
                    <a:pt x="13976" y="8465"/>
                  </a:lnTo>
                  <a:lnTo>
                    <a:pt x="13968" y="8436"/>
                  </a:lnTo>
                  <a:lnTo>
                    <a:pt x="13958" y="8408"/>
                  </a:lnTo>
                  <a:lnTo>
                    <a:pt x="13948" y="8380"/>
                  </a:lnTo>
                  <a:lnTo>
                    <a:pt x="13935" y="8353"/>
                  </a:lnTo>
                  <a:lnTo>
                    <a:pt x="13922" y="8326"/>
                  </a:lnTo>
                  <a:lnTo>
                    <a:pt x="13906" y="8300"/>
                  </a:lnTo>
                  <a:lnTo>
                    <a:pt x="13890" y="8275"/>
                  </a:lnTo>
                  <a:lnTo>
                    <a:pt x="13872" y="8250"/>
                  </a:lnTo>
                  <a:lnTo>
                    <a:pt x="13853" y="8226"/>
                  </a:lnTo>
                  <a:lnTo>
                    <a:pt x="13833" y="8202"/>
                  </a:lnTo>
                  <a:lnTo>
                    <a:pt x="13811" y="8179"/>
                  </a:lnTo>
                  <a:lnTo>
                    <a:pt x="13788" y="8158"/>
                  </a:lnTo>
                  <a:lnTo>
                    <a:pt x="13764" y="8138"/>
                  </a:lnTo>
                  <a:lnTo>
                    <a:pt x="13738" y="8119"/>
                  </a:lnTo>
                  <a:lnTo>
                    <a:pt x="13712" y="8102"/>
                  </a:lnTo>
                  <a:lnTo>
                    <a:pt x="13686" y="8086"/>
                  </a:lnTo>
                  <a:lnTo>
                    <a:pt x="13660" y="8071"/>
                  </a:lnTo>
                  <a:lnTo>
                    <a:pt x="13633" y="8058"/>
                  </a:lnTo>
                  <a:lnTo>
                    <a:pt x="13604" y="8045"/>
                  </a:lnTo>
                  <a:lnTo>
                    <a:pt x="13576" y="8035"/>
                  </a:lnTo>
                  <a:lnTo>
                    <a:pt x="13547" y="8026"/>
                  </a:lnTo>
                  <a:lnTo>
                    <a:pt x="13519" y="8019"/>
                  </a:lnTo>
                  <a:lnTo>
                    <a:pt x="13490" y="8013"/>
                  </a:lnTo>
                  <a:lnTo>
                    <a:pt x="13461" y="8008"/>
                  </a:lnTo>
                  <a:lnTo>
                    <a:pt x="13430" y="8005"/>
                  </a:lnTo>
                  <a:lnTo>
                    <a:pt x="13401" y="8004"/>
                  </a:lnTo>
                  <a:lnTo>
                    <a:pt x="13372" y="8003"/>
                  </a:lnTo>
                  <a:lnTo>
                    <a:pt x="13343" y="8004"/>
                  </a:lnTo>
                  <a:lnTo>
                    <a:pt x="13343" y="8005"/>
                  </a:lnTo>
                  <a:lnTo>
                    <a:pt x="13313" y="8007"/>
                  </a:lnTo>
                  <a:lnTo>
                    <a:pt x="13283" y="8011"/>
                  </a:lnTo>
                  <a:lnTo>
                    <a:pt x="13254" y="8016"/>
                  </a:lnTo>
                  <a:lnTo>
                    <a:pt x="13226" y="8023"/>
                  </a:lnTo>
                  <a:lnTo>
                    <a:pt x="13197" y="8031"/>
                  </a:lnTo>
                  <a:lnTo>
                    <a:pt x="13169" y="8040"/>
                  </a:lnTo>
                  <a:lnTo>
                    <a:pt x="13141" y="8052"/>
                  </a:lnTo>
                  <a:lnTo>
                    <a:pt x="13114" y="8064"/>
                  </a:lnTo>
                  <a:lnTo>
                    <a:pt x="13087" y="8078"/>
                  </a:lnTo>
                  <a:lnTo>
                    <a:pt x="13061" y="8093"/>
                  </a:lnTo>
                  <a:lnTo>
                    <a:pt x="13036" y="8109"/>
                  </a:lnTo>
                  <a:lnTo>
                    <a:pt x="13011" y="8127"/>
                  </a:lnTo>
                  <a:lnTo>
                    <a:pt x="12986" y="8146"/>
                  </a:lnTo>
                  <a:lnTo>
                    <a:pt x="12963" y="8166"/>
                  </a:lnTo>
                  <a:lnTo>
                    <a:pt x="12940" y="8188"/>
                  </a:lnTo>
                  <a:lnTo>
                    <a:pt x="12919" y="8211"/>
                  </a:lnTo>
                  <a:lnTo>
                    <a:pt x="12919" y="8211"/>
                  </a:lnTo>
                  <a:lnTo>
                    <a:pt x="12906" y="8226"/>
                  </a:lnTo>
                  <a:lnTo>
                    <a:pt x="12858" y="8282"/>
                  </a:lnTo>
                  <a:lnTo>
                    <a:pt x="12785" y="8270"/>
                  </a:lnTo>
                  <a:lnTo>
                    <a:pt x="11721" y="8103"/>
                  </a:lnTo>
                  <a:lnTo>
                    <a:pt x="11636" y="8089"/>
                  </a:lnTo>
                  <a:lnTo>
                    <a:pt x="11613" y="8005"/>
                  </a:lnTo>
                  <a:lnTo>
                    <a:pt x="11284" y="6746"/>
                  </a:lnTo>
                  <a:lnTo>
                    <a:pt x="11258" y="6647"/>
                  </a:lnTo>
                  <a:lnTo>
                    <a:pt x="11348" y="6597"/>
                  </a:lnTo>
                  <a:lnTo>
                    <a:pt x="13059" y="5636"/>
                  </a:lnTo>
                  <a:lnTo>
                    <a:pt x="13143" y="5587"/>
                  </a:lnTo>
                  <a:lnTo>
                    <a:pt x="13215" y="5654"/>
                  </a:lnTo>
                  <a:lnTo>
                    <a:pt x="13232" y="5671"/>
                  </a:lnTo>
                  <a:lnTo>
                    <a:pt x="13232" y="5671"/>
                  </a:lnTo>
                  <a:lnTo>
                    <a:pt x="13247" y="5684"/>
                  </a:lnTo>
                  <a:lnTo>
                    <a:pt x="13247" y="5684"/>
                  </a:lnTo>
                  <a:lnTo>
                    <a:pt x="13310" y="5738"/>
                  </a:lnTo>
                  <a:lnTo>
                    <a:pt x="13371" y="5788"/>
                  </a:lnTo>
                  <a:lnTo>
                    <a:pt x="13430" y="5837"/>
                  </a:lnTo>
                  <a:lnTo>
                    <a:pt x="13488" y="5881"/>
                  </a:lnTo>
                  <a:lnTo>
                    <a:pt x="13545" y="5922"/>
                  </a:lnTo>
                  <a:lnTo>
                    <a:pt x="13599" y="5960"/>
                  </a:lnTo>
                  <a:lnTo>
                    <a:pt x="13654" y="5996"/>
                  </a:lnTo>
                  <a:lnTo>
                    <a:pt x="13705" y="6028"/>
                  </a:lnTo>
                  <a:lnTo>
                    <a:pt x="13756" y="6057"/>
                  </a:lnTo>
                  <a:lnTo>
                    <a:pt x="13806" y="6084"/>
                  </a:lnTo>
                  <a:lnTo>
                    <a:pt x="13854" y="6107"/>
                  </a:lnTo>
                  <a:lnTo>
                    <a:pt x="13900" y="6128"/>
                  </a:lnTo>
                  <a:lnTo>
                    <a:pt x="13946" y="6147"/>
                  </a:lnTo>
                  <a:lnTo>
                    <a:pt x="13989" y="6163"/>
                  </a:lnTo>
                  <a:lnTo>
                    <a:pt x="14031" y="6176"/>
                  </a:lnTo>
                  <a:lnTo>
                    <a:pt x="14073" y="6187"/>
                  </a:lnTo>
                  <a:lnTo>
                    <a:pt x="14113" y="6195"/>
                  </a:lnTo>
                  <a:lnTo>
                    <a:pt x="14151" y="6201"/>
                  </a:lnTo>
                  <a:lnTo>
                    <a:pt x="14187" y="6204"/>
                  </a:lnTo>
                  <a:lnTo>
                    <a:pt x="14224" y="6205"/>
                  </a:lnTo>
                  <a:lnTo>
                    <a:pt x="14258" y="6205"/>
                  </a:lnTo>
                  <a:lnTo>
                    <a:pt x="14291" y="6201"/>
                  </a:lnTo>
                  <a:lnTo>
                    <a:pt x="14322" y="6196"/>
                  </a:lnTo>
                  <a:lnTo>
                    <a:pt x="14353" y="6189"/>
                  </a:lnTo>
                  <a:lnTo>
                    <a:pt x="14383" y="6180"/>
                  </a:lnTo>
                  <a:lnTo>
                    <a:pt x="14410" y="6169"/>
                  </a:lnTo>
                  <a:lnTo>
                    <a:pt x="14437" y="6156"/>
                  </a:lnTo>
                  <a:lnTo>
                    <a:pt x="14462" y="6140"/>
                  </a:lnTo>
                  <a:lnTo>
                    <a:pt x="14486" y="6123"/>
                  </a:lnTo>
                  <a:lnTo>
                    <a:pt x="14508" y="6105"/>
                  </a:lnTo>
                  <a:lnTo>
                    <a:pt x="14531" y="6085"/>
                  </a:lnTo>
                  <a:lnTo>
                    <a:pt x="14551" y="6064"/>
                  </a:lnTo>
                  <a:lnTo>
                    <a:pt x="14565" y="6047"/>
                  </a:lnTo>
                  <a:lnTo>
                    <a:pt x="14579" y="6030"/>
                  </a:lnTo>
                  <a:lnTo>
                    <a:pt x="14592" y="6012"/>
                  </a:lnTo>
                  <a:lnTo>
                    <a:pt x="14604" y="5993"/>
                  </a:lnTo>
                  <a:lnTo>
                    <a:pt x="14616" y="5974"/>
                  </a:lnTo>
                  <a:lnTo>
                    <a:pt x="14628" y="5952"/>
                  </a:lnTo>
                  <a:lnTo>
                    <a:pt x="14638" y="5932"/>
                  </a:lnTo>
                  <a:lnTo>
                    <a:pt x="14649" y="5910"/>
                  </a:lnTo>
                  <a:lnTo>
                    <a:pt x="14659" y="5888"/>
                  </a:lnTo>
                  <a:lnTo>
                    <a:pt x="14668" y="5866"/>
                  </a:lnTo>
                  <a:lnTo>
                    <a:pt x="14678" y="5842"/>
                  </a:lnTo>
                  <a:lnTo>
                    <a:pt x="14686" y="5819"/>
                  </a:lnTo>
                  <a:lnTo>
                    <a:pt x="14694" y="5793"/>
                  </a:lnTo>
                  <a:lnTo>
                    <a:pt x="14701" y="5769"/>
                  </a:lnTo>
                  <a:lnTo>
                    <a:pt x="14708" y="5743"/>
                  </a:lnTo>
                  <a:lnTo>
                    <a:pt x="14714" y="5718"/>
                  </a:lnTo>
                  <a:lnTo>
                    <a:pt x="14720" y="5692"/>
                  </a:lnTo>
                  <a:lnTo>
                    <a:pt x="14725" y="5665"/>
                  </a:lnTo>
                  <a:lnTo>
                    <a:pt x="14729" y="5638"/>
                  </a:lnTo>
                  <a:lnTo>
                    <a:pt x="14734" y="5609"/>
                  </a:lnTo>
                  <a:lnTo>
                    <a:pt x="14737" y="5582"/>
                  </a:lnTo>
                  <a:lnTo>
                    <a:pt x="14740" y="5554"/>
                  </a:lnTo>
                  <a:lnTo>
                    <a:pt x="14743" y="5525"/>
                  </a:lnTo>
                  <a:lnTo>
                    <a:pt x="14745" y="5496"/>
                  </a:lnTo>
                  <a:lnTo>
                    <a:pt x="14748" y="5437"/>
                  </a:lnTo>
                  <a:lnTo>
                    <a:pt x="14749" y="5378"/>
                  </a:lnTo>
                  <a:lnTo>
                    <a:pt x="14748" y="5317"/>
                  </a:lnTo>
                  <a:lnTo>
                    <a:pt x="14745" y="5255"/>
                  </a:lnTo>
                  <a:lnTo>
                    <a:pt x="14740" y="5192"/>
                  </a:lnTo>
                  <a:lnTo>
                    <a:pt x="14733" y="5128"/>
                  </a:lnTo>
                  <a:lnTo>
                    <a:pt x="14724" y="5064"/>
                  </a:lnTo>
                  <a:lnTo>
                    <a:pt x="14712" y="5000"/>
                  </a:lnTo>
                  <a:lnTo>
                    <a:pt x="14699" y="4937"/>
                  </a:lnTo>
                  <a:lnTo>
                    <a:pt x="14684" y="4873"/>
                  </a:lnTo>
                  <a:lnTo>
                    <a:pt x="14676" y="4841"/>
                  </a:lnTo>
                  <a:lnTo>
                    <a:pt x="14666" y="4810"/>
                  </a:lnTo>
                  <a:lnTo>
                    <a:pt x="14657" y="4779"/>
                  </a:lnTo>
                  <a:lnTo>
                    <a:pt x="14647" y="4747"/>
                  </a:lnTo>
                  <a:lnTo>
                    <a:pt x="14637" y="4717"/>
                  </a:lnTo>
                  <a:lnTo>
                    <a:pt x="14626" y="4687"/>
                  </a:lnTo>
                  <a:lnTo>
                    <a:pt x="14615" y="4656"/>
                  </a:lnTo>
                  <a:lnTo>
                    <a:pt x="14603" y="4627"/>
                  </a:lnTo>
                  <a:lnTo>
                    <a:pt x="14591" y="4597"/>
                  </a:lnTo>
                  <a:lnTo>
                    <a:pt x="14578" y="4567"/>
                  </a:lnTo>
                  <a:lnTo>
                    <a:pt x="14565" y="4538"/>
                  </a:lnTo>
                  <a:lnTo>
                    <a:pt x="14552" y="4510"/>
                  </a:lnTo>
                  <a:lnTo>
                    <a:pt x="14538" y="4482"/>
                  </a:lnTo>
                  <a:lnTo>
                    <a:pt x="14523" y="4454"/>
                  </a:lnTo>
                  <a:lnTo>
                    <a:pt x="14508" y="4427"/>
                  </a:lnTo>
                  <a:lnTo>
                    <a:pt x="14492" y="4399"/>
                  </a:lnTo>
                  <a:lnTo>
                    <a:pt x="14476" y="4373"/>
                  </a:lnTo>
                  <a:lnTo>
                    <a:pt x="14460" y="4347"/>
                  </a:lnTo>
                  <a:lnTo>
                    <a:pt x="14443" y="4321"/>
                  </a:lnTo>
                  <a:lnTo>
                    <a:pt x="14426" y="4297"/>
                  </a:lnTo>
                  <a:lnTo>
                    <a:pt x="14400" y="4262"/>
                  </a:lnTo>
                  <a:lnTo>
                    <a:pt x="14374" y="4227"/>
                  </a:lnTo>
                  <a:lnTo>
                    <a:pt x="14345" y="4195"/>
                  </a:lnTo>
                  <a:lnTo>
                    <a:pt x="14317" y="4164"/>
                  </a:lnTo>
                  <a:lnTo>
                    <a:pt x="14287" y="4135"/>
                  </a:lnTo>
                  <a:lnTo>
                    <a:pt x="14256" y="4107"/>
                  </a:lnTo>
                  <a:lnTo>
                    <a:pt x="14225" y="4081"/>
                  </a:lnTo>
                  <a:lnTo>
                    <a:pt x="14191" y="4056"/>
                  </a:lnTo>
                  <a:lnTo>
                    <a:pt x="14158" y="4033"/>
                  </a:lnTo>
                  <a:lnTo>
                    <a:pt x="14123" y="4012"/>
                  </a:lnTo>
                  <a:lnTo>
                    <a:pt x="14088" y="3993"/>
                  </a:lnTo>
                  <a:lnTo>
                    <a:pt x="14051" y="3976"/>
                  </a:lnTo>
                  <a:lnTo>
                    <a:pt x="14013" y="3961"/>
                  </a:lnTo>
                  <a:lnTo>
                    <a:pt x="13975" y="3948"/>
                  </a:lnTo>
                  <a:lnTo>
                    <a:pt x="13936" y="3938"/>
                  </a:lnTo>
                  <a:lnTo>
                    <a:pt x="13895" y="3929"/>
                  </a:lnTo>
                  <a:lnTo>
                    <a:pt x="13854" y="3923"/>
                  </a:lnTo>
                  <a:lnTo>
                    <a:pt x="13812" y="3919"/>
                  </a:lnTo>
                  <a:lnTo>
                    <a:pt x="13769" y="3918"/>
                  </a:lnTo>
                  <a:lnTo>
                    <a:pt x="13725" y="3919"/>
                  </a:lnTo>
                  <a:lnTo>
                    <a:pt x="13680" y="3923"/>
                  </a:lnTo>
                  <a:lnTo>
                    <a:pt x="13635" y="3929"/>
                  </a:lnTo>
                  <a:lnTo>
                    <a:pt x="13587" y="3938"/>
                  </a:lnTo>
                  <a:lnTo>
                    <a:pt x="13540" y="3950"/>
                  </a:lnTo>
                  <a:lnTo>
                    <a:pt x="13492" y="3965"/>
                  </a:lnTo>
                  <a:lnTo>
                    <a:pt x="13442" y="3983"/>
                  </a:lnTo>
                  <a:lnTo>
                    <a:pt x="13392" y="4003"/>
                  </a:lnTo>
                  <a:lnTo>
                    <a:pt x="13342" y="4027"/>
                  </a:lnTo>
                  <a:lnTo>
                    <a:pt x="13289" y="4054"/>
                  </a:lnTo>
                  <a:lnTo>
                    <a:pt x="13237" y="4085"/>
                  </a:lnTo>
                  <a:lnTo>
                    <a:pt x="13184" y="4119"/>
                  </a:lnTo>
                  <a:lnTo>
                    <a:pt x="13129" y="4155"/>
                  </a:lnTo>
                  <a:lnTo>
                    <a:pt x="13109" y="4171"/>
                  </a:lnTo>
                  <a:lnTo>
                    <a:pt x="13090" y="4187"/>
                  </a:lnTo>
                  <a:lnTo>
                    <a:pt x="13071" y="4203"/>
                  </a:lnTo>
                  <a:lnTo>
                    <a:pt x="13054" y="4221"/>
                  </a:lnTo>
                  <a:lnTo>
                    <a:pt x="13037" y="4239"/>
                  </a:lnTo>
                  <a:lnTo>
                    <a:pt x="13022" y="4259"/>
                  </a:lnTo>
                  <a:lnTo>
                    <a:pt x="13007" y="4279"/>
                  </a:lnTo>
                  <a:lnTo>
                    <a:pt x="12992" y="4299"/>
                  </a:lnTo>
                  <a:lnTo>
                    <a:pt x="12979" y="4320"/>
                  </a:lnTo>
                  <a:lnTo>
                    <a:pt x="12967" y="4341"/>
                  </a:lnTo>
                  <a:lnTo>
                    <a:pt x="12956" y="4363"/>
                  </a:lnTo>
                  <a:lnTo>
                    <a:pt x="12945" y="4385"/>
                  </a:lnTo>
                  <a:lnTo>
                    <a:pt x="12936" y="4408"/>
                  </a:lnTo>
                  <a:lnTo>
                    <a:pt x="12927" y="4432"/>
                  </a:lnTo>
                  <a:lnTo>
                    <a:pt x="12919" y="4456"/>
                  </a:lnTo>
                  <a:lnTo>
                    <a:pt x="12911" y="4480"/>
                  </a:lnTo>
                  <a:lnTo>
                    <a:pt x="12902" y="4513"/>
                  </a:lnTo>
                  <a:lnTo>
                    <a:pt x="12895" y="4546"/>
                  </a:lnTo>
                  <a:lnTo>
                    <a:pt x="12888" y="4579"/>
                  </a:lnTo>
                  <a:lnTo>
                    <a:pt x="12883" y="4614"/>
                  </a:lnTo>
                  <a:lnTo>
                    <a:pt x="12878" y="4649"/>
                  </a:lnTo>
                  <a:lnTo>
                    <a:pt x="12875" y="4683"/>
                  </a:lnTo>
                  <a:lnTo>
                    <a:pt x="12872" y="4718"/>
                  </a:lnTo>
                  <a:lnTo>
                    <a:pt x="12871" y="4753"/>
                  </a:lnTo>
                  <a:lnTo>
                    <a:pt x="12871" y="4789"/>
                  </a:lnTo>
                  <a:lnTo>
                    <a:pt x="12871" y="4823"/>
                  </a:lnTo>
                  <a:lnTo>
                    <a:pt x="12872" y="4858"/>
                  </a:lnTo>
                  <a:lnTo>
                    <a:pt x="12874" y="4893"/>
                  </a:lnTo>
                  <a:lnTo>
                    <a:pt x="12877" y="4927"/>
                  </a:lnTo>
                  <a:lnTo>
                    <a:pt x="12880" y="4962"/>
                  </a:lnTo>
                  <a:lnTo>
                    <a:pt x="12884" y="4995"/>
                  </a:lnTo>
                  <a:lnTo>
                    <a:pt x="12889" y="5029"/>
                  </a:lnTo>
                  <a:lnTo>
                    <a:pt x="12904" y="5128"/>
                  </a:lnTo>
                  <a:lnTo>
                    <a:pt x="12814" y="5169"/>
                  </a:lnTo>
                  <a:lnTo>
                    <a:pt x="11078" y="5971"/>
                  </a:lnTo>
                  <a:lnTo>
                    <a:pt x="10992" y="6010"/>
                  </a:lnTo>
                  <a:lnTo>
                    <a:pt x="10928" y="5943"/>
                  </a:lnTo>
                  <a:lnTo>
                    <a:pt x="10012" y="5017"/>
                  </a:lnTo>
                  <a:lnTo>
                    <a:pt x="9940" y="4946"/>
                  </a:lnTo>
                  <a:lnTo>
                    <a:pt x="9992" y="4857"/>
                  </a:lnTo>
                  <a:close/>
                </a:path>
              </a:pathLst>
            </a:custGeom>
            <a:solidFill>
              <a:srgbClr val="A7B3BC"/>
            </a:solidFill>
            <a:ln w="28575">
              <a:noFill/>
            </a:ln>
          </p:spPr>
          <p:txBody>
            <a:bodyPr vert="horz" wrap="square" lIns="91440" tIns="45720" rIns="91440" bIns="45720" numCol="1" anchor="t" anchorCtr="0" compatLnSpc="1">
              <a:prstTxWarp prst="textNoShape">
                <a:avLst/>
              </a:prstTxWarp>
            </a:bodyPr>
            <a:lstStyle/>
            <a:p>
              <a:endParaRPr lang="pl-PL">
                <a:solidFill>
                  <a:schemeClr val="bg1"/>
                </a:solidFill>
              </a:endParaRPr>
            </a:p>
          </p:txBody>
        </p:sp>
        <p:sp>
          <p:nvSpPr>
            <p:cNvPr id="135" name="Freeform 5">
              <a:extLst>
                <a:ext uri="{FF2B5EF4-FFF2-40B4-BE49-F238E27FC236}">
                  <a16:creationId xmlns:a16="http://schemas.microsoft.com/office/drawing/2014/main" id="{D3BA7541-0796-4D9F-AD29-EF21FD2AF6CC}"/>
                </a:ext>
              </a:extLst>
            </p:cNvPr>
            <p:cNvSpPr>
              <a:spLocks/>
            </p:cNvSpPr>
            <p:nvPr/>
          </p:nvSpPr>
          <p:spPr bwMode="auto">
            <a:xfrm rot="1235595">
              <a:off x="8005144" y="2811078"/>
              <a:ext cx="175336" cy="191314"/>
            </a:xfrm>
            <a:custGeom>
              <a:avLst/>
              <a:gdLst>
                <a:gd name="T0" fmla="*/ 11310 w 14749"/>
                <a:gd name="T1" fmla="*/ 3401 h 16093"/>
                <a:gd name="T2" fmla="*/ 11044 w 14749"/>
                <a:gd name="T3" fmla="*/ 2643 h 16093"/>
                <a:gd name="T4" fmla="*/ 10261 w 14749"/>
                <a:gd name="T5" fmla="*/ 2786 h 16093"/>
                <a:gd name="T6" fmla="*/ 10155 w 14749"/>
                <a:gd name="T7" fmla="*/ 3378 h 16093"/>
                <a:gd name="T8" fmla="*/ 8544 w 14749"/>
                <a:gd name="T9" fmla="*/ 1718 h 16093"/>
                <a:gd name="T10" fmla="*/ 8884 w 14749"/>
                <a:gd name="T11" fmla="*/ 1062 h 16093"/>
                <a:gd name="T12" fmla="*/ 8417 w 14749"/>
                <a:gd name="T13" fmla="*/ 372 h 16093"/>
                <a:gd name="T14" fmla="*/ 7260 w 14749"/>
                <a:gd name="T15" fmla="*/ 38 h 16093"/>
                <a:gd name="T16" fmla="*/ 6763 w 14749"/>
                <a:gd name="T17" fmla="*/ 592 h 16093"/>
                <a:gd name="T18" fmla="*/ 7164 w 14749"/>
                <a:gd name="T19" fmla="*/ 1726 h 16093"/>
                <a:gd name="T20" fmla="*/ 5205 w 14749"/>
                <a:gd name="T21" fmla="*/ 2861 h 16093"/>
                <a:gd name="T22" fmla="*/ 4786 w 14749"/>
                <a:gd name="T23" fmla="*/ 2263 h 16093"/>
                <a:gd name="T24" fmla="*/ 4042 w 14749"/>
                <a:gd name="T25" fmla="*/ 2567 h 16093"/>
                <a:gd name="T26" fmla="*/ 4204 w 14749"/>
                <a:gd name="T27" fmla="*/ 3325 h 16093"/>
                <a:gd name="T28" fmla="*/ 2182 w 14749"/>
                <a:gd name="T29" fmla="*/ 4353 h 16093"/>
                <a:gd name="T30" fmla="*/ 1758 w 14749"/>
                <a:gd name="T31" fmla="*/ 3564 h 16093"/>
                <a:gd name="T32" fmla="*/ 913 w 14749"/>
                <a:gd name="T33" fmla="*/ 3593 h 16093"/>
                <a:gd name="T34" fmla="*/ 240 w 14749"/>
                <a:gd name="T35" fmla="*/ 4374 h 16093"/>
                <a:gd name="T36" fmla="*/ 330 w 14749"/>
                <a:gd name="T37" fmla="*/ 5226 h 16093"/>
                <a:gd name="T38" fmla="*/ 1038 w 14749"/>
                <a:gd name="T39" fmla="*/ 5523 h 16093"/>
                <a:gd name="T40" fmla="*/ 1754 w 14749"/>
                <a:gd name="T41" fmla="*/ 5295 h 16093"/>
                <a:gd name="T42" fmla="*/ 1377 w 14749"/>
                <a:gd name="T43" fmla="*/ 7538 h 16093"/>
                <a:gd name="T44" fmla="*/ 584 w 14749"/>
                <a:gd name="T45" fmla="*/ 7647 h 16093"/>
                <a:gd name="T46" fmla="*/ 572 w 14749"/>
                <a:gd name="T47" fmla="*/ 8448 h 16093"/>
                <a:gd name="T48" fmla="*/ 1338 w 14749"/>
                <a:gd name="T49" fmla="*/ 8596 h 16093"/>
                <a:gd name="T50" fmla="*/ 1661 w 14749"/>
                <a:gd name="T51" fmla="*/ 10795 h 16093"/>
                <a:gd name="T52" fmla="*/ 627 w 14749"/>
                <a:gd name="T53" fmla="*/ 10520 h 16093"/>
                <a:gd name="T54" fmla="*/ 42 w 14749"/>
                <a:gd name="T55" fmla="*/ 11054 h 16093"/>
                <a:gd name="T56" fmla="*/ 296 w 14749"/>
                <a:gd name="T57" fmla="*/ 12142 h 16093"/>
                <a:gd name="T58" fmla="*/ 999 w 14749"/>
                <a:gd name="T59" fmla="*/ 12648 h 16093"/>
                <a:gd name="T60" fmla="*/ 1669 w 14749"/>
                <a:gd name="T61" fmla="*/ 12449 h 16093"/>
                <a:gd name="T62" fmla="*/ 2027 w 14749"/>
                <a:gd name="T63" fmla="*/ 11641 h 16093"/>
                <a:gd name="T64" fmla="*/ 3795 w 14749"/>
                <a:gd name="T65" fmla="*/ 12883 h 16093"/>
                <a:gd name="T66" fmla="*/ 3561 w 14749"/>
                <a:gd name="T67" fmla="*/ 13638 h 16093"/>
                <a:gd name="T68" fmla="*/ 4283 w 14749"/>
                <a:gd name="T69" fmla="*/ 13995 h 16093"/>
                <a:gd name="T70" fmla="*/ 4742 w 14749"/>
                <a:gd name="T71" fmla="*/ 13457 h 16093"/>
                <a:gd name="T72" fmla="*/ 6642 w 14749"/>
                <a:gd name="T73" fmla="*/ 14476 h 16093"/>
                <a:gd name="T74" fmla="*/ 6153 w 14749"/>
                <a:gd name="T75" fmla="*/ 15111 h 16093"/>
                <a:gd name="T76" fmla="*/ 6837 w 14749"/>
                <a:gd name="T77" fmla="*/ 16057 h 16093"/>
                <a:gd name="T78" fmla="*/ 8029 w 14749"/>
                <a:gd name="T79" fmla="*/ 15790 h 16093"/>
                <a:gd name="T80" fmla="*/ 7890 w 14749"/>
                <a:gd name="T81" fmla="*/ 14816 h 16093"/>
                <a:gd name="T82" fmla="*/ 9573 w 14749"/>
                <a:gd name="T83" fmla="*/ 13356 h 16093"/>
                <a:gd name="T84" fmla="*/ 9765 w 14749"/>
                <a:gd name="T85" fmla="*/ 14053 h 16093"/>
                <a:gd name="T86" fmla="*/ 10542 w 14749"/>
                <a:gd name="T87" fmla="*/ 14045 h 16093"/>
                <a:gd name="T88" fmla="*/ 10675 w 14749"/>
                <a:gd name="T89" fmla="*/ 13254 h 16093"/>
                <a:gd name="T90" fmla="*/ 10731 w 14749"/>
                <a:gd name="T91" fmla="*/ 10772 h 16093"/>
                <a:gd name="T92" fmla="*/ 12797 w 14749"/>
                <a:gd name="T93" fmla="*/ 12835 h 16093"/>
                <a:gd name="T94" fmla="*/ 13554 w 14749"/>
                <a:gd name="T95" fmla="*/ 13119 h 16093"/>
                <a:gd name="T96" fmla="*/ 14475 w 14749"/>
                <a:gd name="T97" fmla="*/ 12243 h 16093"/>
                <a:gd name="T98" fmla="*/ 14462 w 14749"/>
                <a:gd name="T99" fmla="*/ 11421 h 16093"/>
                <a:gd name="T100" fmla="*/ 13816 w 14749"/>
                <a:gd name="T101" fmla="*/ 11111 h 16093"/>
                <a:gd name="T102" fmla="*/ 13131 w 14749"/>
                <a:gd name="T103" fmla="*/ 11260 h 16093"/>
                <a:gd name="T104" fmla="*/ 13022 w 14749"/>
                <a:gd name="T105" fmla="*/ 9119 h 16093"/>
                <a:gd name="T106" fmla="*/ 13797 w 14749"/>
                <a:gd name="T107" fmla="*/ 9071 h 16093"/>
                <a:gd name="T108" fmla="*/ 13890 w 14749"/>
                <a:gd name="T109" fmla="*/ 8275 h 16093"/>
                <a:gd name="T110" fmla="*/ 13141 w 14749"/>
                <a:gd name="T111" fmla="*/ 8052 h 16093"/>
                <a:gd name="T112" fmla="*/ 13430 w 14749"/>
                <a:gd name="T113" fmla="*/ 5837 h 16093"/>
                <a:gd name="T114" fmla="*/ 14551 w 14749"/>
                <a:gd name="T115" fmla="*/ 6064 h 16093"/>
                <a:gd name="T116" fmla="*/ 14740 w 14749"/>
                <a:gd name="T117" fmla="*/ 5192 h 16093"/>
                <a:gd name="T118" fmla="*/ 14317 w 14749"/>
                <a:gd name="T119" fmla="*/ 4164 h 16093"/>
                <a:gd name="T120" fmla="*/ 13109 w 14749"/>
                <a:gd name="T121" fmla="*/ 4171 h 16093"/>
                <a:gd name="T122" fmla="*/ 12880 w 14749"/>
                <a:gd name="T123" fmla="*/ 4962 h 16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49" h="16093">
                  <a:moveTo>
                    <a:pt x="9992" y="4857"/>
                  </a:moveTo>
                  <a:lnTo>
                    <a:pt x="10574" y="3856"/>
                  </a:lnTo>
                  <a:lnTo>
                    <a:pt x="10615" y="3785"/>
                  </a:lnTo>
                  <a:lnTo>
                    <a:pt x="10696" y="3790"/>
                  </a:lnTo>
                  <a:lnTo>
                    <a:pt x="10732" y="3792"/>
                  </a:lnTo>
                  <a:lnTo>
                    <a:pt x="10767" y="3791"/>
                  </a:lnTo>
                  <a:lnTo>
                    <a:pt x="10802" y="3788"/>
                  </a:lnTo>
                  <a:lnTo>
                    <a:pt x="10836" y="3784"/>
                  </a:lnTo>
                  <a:lnTo>
                    <a:pt x="10871" y="3777"/>
                  </a:lnTo>
                  <a:lnTo>
                    <a:pt x="10906" y="3769"/>
                  </a:lnTo>
                  <a:lnTo>
                    <a:pt x="10939" y="3758"/>
                  </a:lnTo>
                  <a:lnTo>
                    <a:pt x="10972" y="3746"/>
                  </a:lnTo>
                  <a:lnTo>
                    <a:pt x="11003" y="3732"/>
                  </a:lnTo>
                  <a:lnTo>
                    <a:pt x="11034" y="3716"/>
                  </a:lnTo>
                  <a:lnTo>
                    <a:pt x="11063" y="3698"/>
                  </a:lnTo>
                  <a:lnTo>
                    <a:pt x="11092" y="3679"/>
                  </a:lnTo>
                  <a:lnTo>
                    <a:pt x="11120" y="3658"/>
                  </a:lnTo>
                  <a:lnTo>
                    <a:pt x="11147" y="3635"/>
                  </a:lnTo>
                  <a:lnTo>
                    <a:pt x="11160" y="3623"/>
                  </a:lnTo>
                  <a:lnTo>
                    <a:pt x="11172" y="3611"/>
                  </a:lnTo>
                  <a:lnTo>
                    <a:pt x="11186" y="3598"/>
                  </a:lnTo>
                  <a:lnTo>
                    <a:pt x="11198" y="3584"/>
                  </a:lnTo>
                  <a:lnTo>
                    <a:pt x="11218" y="3560"/>
                  </a:lnTo>
                  <a:lnTo>
                    <a:pt x="11237" y="3534"/>
                  </a:lnTo>
                  <a:lnTo>
                    <a:pt x="11255" y="3509"/>
                  </a:lnTo>
                  <a:lnTo>
                    <a:pt x="11271" y="3483"/>
                  </a:lnTo>
                  <a:lnTo>
                    <a:pt x="11285" y="3456"/>
                  </a:lnTo>
                  <a:lnTo>
                    <a:pt x="11298" y="3429"/>
                  </a:lnTo>
                  <a:lnTo>
                    <a:pt x="11310" y="3401"/>
                  </a:lnTo>
                  <a:lnTo>
                    <a:pt x="11320" y="3372"/>
                  </a:lnTo>
                  <a:lnTo>
                    <a:pt x="11330" y="3344"/>
                  </a:lnTo>
                  <a:lnTo>
                    <a:pt x="11337" y="3315"/>
                  </a:lnTo>
                  <a:lnTo>
                    <a:pt x="11343" y="3286"/>
                  </a:lnTo>
                  <a:lnTo>
                    <a:pt x="11348" y="3257"/>
                  </a:lnTo>
                  <a:lnTo>
                    <a:pt x="11351" y="3228"/>
                  </a:lnTo>
                  <a:lnTo>
                    <a:pt x="11352" y="3197"/>
                  </a:lnTo>
                  <a:lnTo>
                    <a:pt x="11353" y="3168"/>
                  </a:lnTo>
                  <a:lnTo>
                    <a:pt x="11352" y="3139"/>
                  </a:lnTo>
                  <a:lnTo>
                    <a:pt x="11349" y="3110"/>
                  </a:lnTo>
                  <a:lnTo>
                    <a:pt x="11345" y="3080"/>
                  </a:lnTo>
                  <a:lnTo>
                    <a:pt x="11340" y="3052"/>
                  </a:lnTo>
                  <a:lnTo>
                    <a:pt x="11333" y="3022"/>
                  </a:lnTo>
                  <a:lnTo>
                    <a:pt x="11324" y="2994"/>
                  </a:lnTo>
                  <a:lnTo>
                    <a:pt x="11315" y="2966"/>
                  </a:lnTo>
                  <a:lnTo>
                    <a:pt x="11304" y="2938"/>
                  </a:lnTo>
                  <a:lnTo>
                    <a:pt x="11292" y="2911"/>
                  </a:lnTo>
                  <a:lnTo>
                    <a:pt x="11278" y="2884"/>
                  </a:lnTo>
                  <a:lnTo>
                    <a:pt x="11263" y="2858"/>
                  </a:lnTo>
                  <a:lnTo>
                    <a:pt x="11247" y="2832"/>
                  </a:lnTo>
                  <a:lnTo>
                    <a:pt x="11229" y="2807"/>
                  </a:lnTo>
                  <a:lnTo>
                    <a:pt x="11210" y="2783"/>
                  </a:lnTo>
                  <a:lnTo>
                    <a:pt x="11190" y="2760"/>
                  </a:lnTo>
                  <a:lnTo>
                    <a:pt x="11167" y="2738"/>
                  </a:lnTo>
                  <a:lnTo>
                    <a:pt x="11144" y="2716"/>
                  </a:lnTo>
                  <a:lnTo>
                    <a:pt x="11120" y="2696"/>
                  </a:lnTo>
                  <a:lnTo>
                    <a:pt x="11095" y="2676"/>
                  </a:lnTo>
                  <a:lnTo>
                    <a:pt x="11070" y="2659"/>
                  </a:lnTo>
                  <a:lnTo>
                    <a:pt x="11044" y="2643"/>
                  </a:lnTo>
                  <a:lnTo>
                    <a:pt x="11016" y="2628"/>
                  </a:lnTo>
                  <a:lnTo>
                    <a:pt x="10989" y="2615"/>
                  </a:lnTo>
                  <a:lnTo>
                    <a:pt x="10961" y="2604"/>
                  </a:lnTo>
                  <a:lnTo>
                    <a:pt x="10933" y="2594"/>
                  </a:lnTo>
                  <a:lnTo>
                    <a:pt x="10905" y="2585"/>
                  </a:lnTo>
                  <a:lnTo>
                    <a:pt x="10876" y="2577"/>
                  </a:lnTo>
                  <a:lnTo>
                    <a:pt x="10846" y="2571"/>
                  </a:lnTo>
                  <a:lnTo>
                    <a:pt x="10817" y="2567"/>
                  </a:lnTo>
                  <a:lnTo>
                    <a:pt x="10788" y="2564"/>
                  </a:lnTo>
                  <a:lnTo>
                    <a:pt x="10759" y="2562"/>
                  </a:lnTo>
                  <a:lnTo>
                    <a:pt x="10729" y="2562"/>
                  </a:lnTo>
                  <a:lnTo>
                    <a:pt x="10699" y="2563"/>
                  </a:lnTo>
                  <a:lnTo>
                    <a:pt x="10670" y="2565"/>
                  </a:lnTo>
                  <a:lnTo>
                    <a:pt x="10641" y="2569"/>
                  </a:lnTo>
                  <a:lnTo>
                    <a:pt x="10612" y="2575"/>
                  </a:lnTo>
                  <a:lnTo>
                    <a:pt x="10583" y="2581"/>
                  </a:lnTo>
                  <a:lnTo>
                    <a:pt x="10554" y="2589"/>
                  </a:lnTo>
                  <a:lnTo>
                    <a:pt x="10526" y="2599"/>
                  </a:lnTo>
                  <a:lnTo>
                    <a:pt x="10498" y="2609"/>
                  </a:lnTo>
                  <a:lnTo>
                    <a:pt x="10471" y="2622"/>
                  </a:lnTo>
                  <a:lnTo>
                    <a:pt x="10445" y="2635"/>
                  </a:lnTo>
                  <a:lnTo>
                    <a:pt x="10418" y="2650"/>
                  </a:lnTo>
                  <a:lnTo>
                    <a:pt x="10392" y="2666"/>
                  </a:lnTo>
                  <a:lnTo>
                    <a:pt x="10367" y="2685"/>
                  </a:lnTo>
                  <a:lnTo>
                    <a:pt x="10343" y="2704"/>
                  </a:lnTo>
                  <a:lnTo>
                    <a:pt x="10320" y="2724"/>
                  </a:lnTo>
                  <a:lnTo>
                    <a:pt x="10298" y="2746"/>
                  </a:lnTo>
                  <a:lnTo>
                    <a:pt x="10276" y="2769"/>
                  </a:lnTo>
                  <a:lnTo>
                    <a:pt x="10261" y="2786"/>
                  </a:lnTo>
                  <a:lnTo>
                    <a:pt x="10247" y="2804"/>
                  </a:lnTo>
                  <a:lnTo>
                    <a:pt x="10234" y="2821"/>
                  </a:lnTo>
                  <a:lnTo>
                    <a:pt x="10221" y="2840"/>
                  </a:lnTo>
                  <a:lnTo>
                    <a:pt x="10210" y="2859"/>
                  </a:lnTo>
                  <a:lnTo>
                    <a:pt x="10199" y="2878"/>
                  </a:lnTo>
                  <a:lnTo>
                    <a:pt x="10189" y="2897"/>
                  </a:lnTo>
                  <a:lnTo>
                    <a:pt x="10179" y="2916"/>
                  </a:lnTo>
                  <a:lnTo>
                    <a:pt x="10170" y="2936"/>
                  </a:lnTo>
                  <a:lnTo>
                    <a:pt x="10162" y="2955"/>
                  </a:lnTo>
                  <a:lnTo>
                    <a:pt x="10155" y="2975"/>
                  </a:lnTo>
                  <a:lnTo>
                    <a:pt x="10149" y="2995"/>
                  </a:lnTo>
                  <a:lnTo>
                    <a:pt x="10143" y="3016"/>
                  </a:lnTo>
                  <a:lnTo>
                    <a:pt x="10138" y="3037"/>
                  </a:lnTo>
                  <a:lnTo>
                    <a:pt x="10133" y="3057"/>
                  </a:lnTo>
                  <a:lnTo>
                    <a:pt x="10129" y="3078"/>
                  </a:lnTo>
                  <a:lnTo>
                    <a:pt x="10126" y="3099"/>
                  </a:lnTo>
                  <a:lnTo>
                    <a:pt x="10124" y="3121"/>
                  </a:lnTo>
                  <a:lnTo>
                    <a:pt x="10123" y="3142"/>
                  </a:lnTo>
                  <a:lnTo>
                    <a:pt x="10122" y="3164"/>
                  </a:lnTo>
                  <a:lnTo>
                    <a:pt x="10122" y="3185"/>
                  </a:lnTo>
                  <a:lnTo>
                    <a:pt x="10122" y="3208"/>
                  </a:lnTo>
                  <a:lnTo>
                    <a:pt x="10124" y="3229"/>
                  </a:lnTo>
                  <a:lnTo>
                    <a:pt x="10126" y="3251"/>
                  </a:lnTo>
                  <a:lnTo>
                    <a:pt x="10129" y="3272"/>
                  </a:lnTo>
                  <a:lnTo>
                    <a:pt x="10133" y="3293"/>
                  </a:lnTo>
                  <a:lnTo>
                    <a:pt x="10137" y="3314"/>
                  </a:lnTo>
                  <a:lnTo>
                    <a:pt x="10142" y="3335"/>
                  </a:lnTo>
                  <a:lnTo>
                    <a:pt x="10148" y="3356"/>
                  </a:lnTo>
                  <a:lnTo>
                    <a:pt x="10155" y="3378"/>
                  </a:lnTo>
                  <a:lnTo>
                    <a:pt x="10162" y="3398"/>
                  </a:lnTo>
                  <a:lnTo>
                    <a:pt x="10171" y="3418"/>
                  </a:lnTo>
                  <a:lnTo>
                    <a:pt x="10201" y="3490"/>
                  </a:lnTo>
                  <a:lnTo>
                    <a:pt x="10153" y="3553"/>
                  </a:lnTo>
                  <a:lnTo>
                    <a:pt x="9440" y="4455"/>
                  </a:lnTo>
                  <a:lnTo>
                    <a:pt x="9387" y="4523"/>
                  </a:lnTo>
                  <a:lnTo>
                    <a:pt x="9301" y="4500"/>
                  </a:lnTo>
                  <a:lnTo>
                    <a:pt x="8045" y="4155"/>
                  </a:lnTo>
                  <a:lnTo>
                    <a:pt x="7946" y="4129"/>
                  </a:lnTo>
                  <a:lnTo>
                    <a:pt x="7947" y="4026"/>
                  </a:lnTo>
                  <a:lnTo>
                    <a:pt x="7969" y="2085"/>
                  </a:lnTo>
                  <a:lnTo>
                    <a:pt x="7970" y="1977"/>
                  </a:lnTo>
                  <a:lnTo>
                    <a:pt x="8076" y="1956"/>
                  </a:lnTo>
                  <a:lnTo>
                    <a:pt x="8097" y="1952"/>
                  </a:lnTo>
                  <a:lnTo>
                    <a:pt x="8117" y="1947"/>
                  </a:lnTo>
                  <a:lnTo>
                    <a:pt x="8138" y="1941"/>
                  </a:lnTo>
                  <a:lnTo>
                    <a:pt x="8158" y="1935"/>
                  </a:lnTo>
                  <a:lnTo>
                    <a:pt x="8178" y="1929"/>
                  </a:lnTo>
                  <a:lnTo>
                    <a:pt x="8197" y="1922"/>
                  </a:lnTo>
                  <a:lnTo>
                    <a:pt x="8217" y="1914"/>
                  </a:lnTo>
                  <a:lnTo>
                    <a:pt x="8236" y="1906"/>
                  </a:lnTo>
                  <a:lnTo>
                    <a:pt x="8275" y="1889"/>
                  </a:lnTo>
                  <a:lnTo>
                    <a:pt x="8313" y="1870"/>
                  </a:lnTo>
                  <a:lnTo>
                    <a:pt x="8351" y="1849"/>
                  </a:lnTo>
                  <a:lnTo>
                    <a:pt x="8388" y="1827"/>
                  </a:lnTo>
                  <a:lnTo>
                    <a:pt x="8427" y="1801"/>
                  </a:lnTo>
                  <a:lnTo>
                    <a:pt x="8467" y="1775"/>
                  </a:lnTo>
                  <a:lnTo>
                    <a:pt x="8505" y="1747"/>
                  </a:lnTo>
                  <a:lnTo>
                    <a:pt x="8544" y="1718"/>
                  </a:lnTo>
                  <a:lnTo>
                    <a:pt x="8582" y="1688"/>
                  </a:lnTo>
                  <a:lnTo>
                    <a:pt x="8622" y="1657"/>
                  </a:lnTo>
                  <a:lnTo>
                    <a:pt x="8660" y="1625"/>
                  </a:lnTo>
                  <a:lnTo>
                    <a:pt x="8699" y="1593"/>
                  </a:lnTo>
                  <a:lnTo>
                    <a:pt x="8719" y="1575"/>
                  </a:lnTo>
                  <a:lnTo>
                    <a:pt x="8738" y="1557"/>
                  </a:lnTo>
                  <a:lnTo>
                    <a:pt x="8757" y="1538"/>
                  </a:lnTo>
                  <a:lnTo>
                    <a:pt x="8774" y="1520"/>
                  </a:lnTo>
                  <a:lnTo>
                    <a:pt x="8790" y="1500"/>
                  </a:lnTo>
                  <a:lnTo>
                    <a:pt x="8804" y="1481"/>
                  </a:lnTo>
                  <a:lnTo>
                    <a:pt x="8818" y="1460"/>
                  </a:lnTo>
                  <a:lnTo>
                    <a:pt x="8830" y="1440"/>
                  </a:lnTo>
                  <a:lnTo>
                    <a:pt x="8841" y="1419"/>
                  </a:lnTo>
                  <a:lnTo>
                    <a:pt x="8851" y="1399"/>
                  </a:lnTo>
                  <a:lnTo>
                    <a:pt x="8860" y="1378"/>
                  </a:lnTo>
                  <a:lnTo>
                    <a:pt x="8868" y="1356"/>
                  </a:lnTo>
                  <a:lnTo>
                    <a:pt x="8875" y="1335"/>
                  </a:lnTo>
                  <a:lnTo>
                    <a:pt x="8881" y="1313"/>
                  </a:lnTo>
                  <a:lnTo>
                    <a:pt x="8886" y="1290"/>
                  </a:lnTo>
                  <a:lnTo>
                    <a:pt x="8890" y="1268"/>
                  </a:lnTo>
                  <a:lnTo>
                    <a:pt x="8893" y="1246"/>
                  </a:lnTo>
                  <a:lnTo>
                    <a:pt x="8896" y="1224"/>
                  </a:lnTo>
                  <a:lnTo>
                    <a:pt x="8897" y="1201"/>
                  </a:lnTo>
                  <a:lnTo>
                    <a:pt x="8897" y="1178"/>
                  </a:lnTo>
                  <a:lnTo>
                    <a:pt x="8896" y="1156"/>
                  </a:lnTo>
                  <a:lnTo>
                    <a:pt x="8894" y="1133"/>
                  </a:lnTo>
                  <a:lnTo>
                    <a:pt x="8891" y="1109"/>
                  </a:lnTo>
                  <a:lnTo>
                    <a:pt x="8888" y="1085"/>
                  </a:lnTo>
                  <a:lnTo>
                    <a:pt x="8884" y="1062"/>
                  </a:lnTo>
                  <a:lnTo>
                    <a:pt x="8879" y="1039"/>
                  </a:lnTo>
                  <a:lnTo>
                    <a:pt x="8873" y="1016"/>
                  </a:lnTo>
                  <a:lnTo>
                    <a:pt x="8866" y="993"/>
                  </a:lnTo>
                  <a:lnTo>
                    <a:pt x="8859" y="969"/>
                  </a:lnTo>
                  <a:lnTo>
                    <a:pt x="8850" y="945"/>
                  </a:lnTo>
                  <a:lnTo>
                    <a:pt x="8842" y="922"/>
                  </a:lnTo>
                  <a:lnTo>
                    <a:pt x="8832" y="898"/>
                  </a:lnTo>
                  <a:lnTo>
                    <a:pt x="8821" y="875"/>
                  </a:lnTo>
                  <a:lnTo>
                    <a:pt x="8810" y="852"/>
                  </a:lnTo>
                  <a:lnTo>
                    <a:pt x="8799" y="829"/>
                  </a:lnTo>
                  <a:lnTo>
                    <a:pt x="8786" y="806"/>
                  </a:lnTo>
                  <a:lnTo>
                    <a:pt x="8773" y="783"/>
                  </a:lnTo>
                  <a:lnTo>
                    <a:pt x="8760" y="759"/>
                  </a:lnTo>
                  <a:lnTo>
                    <a:pt x="8745" y="737"/>
                  </a:lnTo>
                  <a:lnTo>
                    <a:pt x="8730" y="714"/>
                  </a:lnTo>
                  <a:lnTo>
                    <a:pt x="8714" y="691"/>
                  </a:lnTo>
                  <a:lnTo>
                    <a:pt x="8698" y="669"/>
                  </a:lnTo>
                  <a:lnTo>
                    <a:pt x="8681" y="647"/>
                  </a:lnTo>
                  <a:lnTo>
                    <a:pt x="8664" y="625"/>
                  </a:lnTo>
                  <a:lnTo>
                    <a:pt x="8647" y="602"/>
                  </a:lnTo>
                  <a:lnTo>
                    <a:pt x="8628" y="580"/>
                  </a:lnTo>
                  <a:lnTo>
                    <a:pt x="8610" y="558"/>
                  </a:lnTo>
                  <a:lnTo>
                    <a:pt x="8590" y="537"/>
                  </a:lnTo>
                  <a:lnTo>
                    <a:pt x="8570" y="516"/>
                  </a:lnTo>
                  <a:lnTo>
                    <a:pt x="8549" y="494"/>
                  </a:lnTo>
                  <a:lnTo>
                    <a:pt x="8528" y="473"/>
                  </a:lnTo>
                  <a:lnTo>
                    <a:pt x="8507" y="453"/>
                  </a:lnTo>
                  <a:lnTo>
                    <a:pt x="8463" y="411"/>
                  </a:lnTo>
                  <a:lnTo>
                    <a:pt x="8417" y="372"/>
                  </a:lnTo>
                  <a:lnTo>
                    <a:pt x="8370" y="335"/>
                  </a:lnTo>
                  <a:lnTo>
                    <a:pt x="8322" y="298"/>
                  </a:lnTo>
                  <a:lnTo>
                    <a:pt x="8271" y="264"/>
                  </a:lnTo>
                  <a:lnTo>
                    <a:pt x="8221" y="230"/>
                  </a:lnTo>
                  <a:lnTo>
                    <a:pt x="8184" y="207"/>
                  </a:lnTo>
                  <a:lnTo>
                    <a:pt x="8147" y="186"/>
                  </a:lnTo>
                  <a:lnTo>
                    <a:pt x="8109" y="165"/>
                  </a:lnTo>
                  <a:lnTo>
                    <a:pt x="8071" y="146"/>
                  </a:lnTo>
                  <a:lnTo>
                    <a:pt x="8032" y="127"/>
                  </a:lnTo>
                  <a:lnTo>
                    <a:pt x="7994" y="110"/>
                  </a:lnTo>
                  <a:lnTo>
                    <a:pt x="7954" y="94"/>
                  </a:lnTo>
                  <a:lnTo>
                    <a:pt x="7915" y="78"/>
                  </a:lnTo>
                  <a:lnTo>
                    <a:pt x="7876" y="64"/>
                  </a:lnTo>
                  <a:lnTo>
                    <a:pt x="7837" y="51"/>
                  </a:lnTo>
                  <a:lnTo>
                    <a:pt x="7796" y="40"/>
                  </a:lnTo>
                  <a:lnTo>
                    <a:pt x="7757" y="30"/>
                  </a:lnTo>
                  <a:lnTo>
                    <a:pt x="7718" y="21"/>
                  </a:lnTo>
                  <a:lnTo>
                    <a:pt x="7678" y="14"/>
                  </a:lnTo>
                  <a:lnTo>
                    <a:pt x="7638" y="8"/>
                  </a:lnTo>
                  <a:lnTo>
                    <a:pt x="7599" y="4"/>
                  </a:lnTo>
                  <a:lnTo>
                    <a:pt x="7560" y="1"/>
                  </a:lnTo>
                  <a:lnTo>
                    <a:pt x="7521" y="0"/>
                  </a:lnTo>
                  <a:lnTo>
                    <a:pt x="7483" y="0"/>
                  </a:lnTo>
                  <a:lnTo>
                    <a:pt x="7445" y="2"/>
                  </a:lnTo>
                  <a:lnTo>
                    <a:pt x="7407" y="6"/>
                  </a:lnTo>
                  <a:lnTo>
                    <a:pt x="7369" y="11"/>
                  </a:lnTo>
                  <a:lnTo>
                    <a:pt x="7332" y="18"/>
                  </a:lnTo>
                  <a:lnTo>
                    <a:pt x="7296" y="27"/>
                  </a:lnTo>
                  <a:lnTo>
                    <a:pt x="7260" y="38"/>
                  </a:lnTo>
                  <a:lnTo>
                    <a:pt x="7225" y="50"/>
                  </a:lnTo>
                  <a:lnTo>
                    <a:pt x="7189" y="65"/>
                  </a:lnTo>
                  <a:lnTo>
                    <a:pt x="7155" y="81"/>
                  </a:lnTo>
                  <a:lnTo>
                    <a:pt x="7122" y="100"/>
                  </a:lnTo>
                  <a:lnTo>
                    <a:pt x="7089" y="121"/>
                  </a:lnTo>
                  <a:lnTo>
                    <a:pt x="7057" y="143"/>
                  </a:lnTo>
                  <a:lnTo>
                    <a:pt x="7026" y="167"/>
                  </a:lnTo>
                  <a:lnTo>
                    <a:pt x="7003" y="187"/>
                  </a:lnTo>
                  <a:lnTo>
                    <a:pt x="6982" y="207"/>
                  </a:lnTo>
                  <a:lnTo>
                    <a:pt x="6961" y="228"/>
                  </a:lnTo>
                  <a:lnTo>
                    <a:pt x="6941" y="250"/>
                  </a:lnTo>
                  <a:lnTo>
                    <a:pt x="6927" y="267"/>
                  </a:lnTo>
                  <a:lnTo>
                    <a:pt x="6912" y="284"/>
                  </a:lnTo>
                  <a:lnTo>
                    <a:pt x="6899" y="302"/>
                  </a:lnTo>
                  <a:lnTo>
                    <a:pt x="6886" y="319"/>
                  </a:lnTo>
                  <a:lnTo>
                    <a:pt x="6874" y="337"/>
                  </a:lnTo>
                  <a:lnTo>
                    <a:pt x="6863" y="355"/>
                  </a:lnTo>
                  <a:lnTo>
                    <a:pt x="6851" y="373"/>
                  </a:lnTo>
                  <a:lnTo>
                    <a:pt x="6841" y="392"/>
                  </a:lnTo>
                  <a:lnTo>
                    <a:pt x="6831" y="411"/>
                  </a:lnTo>
                  <a:lnTo>
                    <a:pt x="6821" y="430"/>
                  </a:lnTo>
                  <a:lnTo>
                    <a:pt x="6812" y="450"/>
                  </a:lnTo>
                  <a:lnTo>
                    <a:pt x="6804" y="470"/>
                  </a:lnTo>
                  <a:lnTo>
                    <a:pt x="6796" y="490"/>
                  </a:lnTo>
                  <a:lnTo>
                    <a:pt x="6789" y="510"/>
                  </a:lnTo>
                  <a:lnTo>
                    <a:pt x="6782" y="530"/>
                  </a:lnTo>
                  <a:lnTo>
                    <a:pt x="6775" y="550"/>
                  </a:lnTo>
                  <a:lnTo>
                    <a:pt x="6769" y="571"/>
                  </a:lnTo>
                  <a:lnTo>
                    <a:pt x="6763" y="592"/>
                  </a:lnTo>
                  <a:lnTo>
                    <a:pt x="6758" y="613"/>
                  </a:lnTo>
                  <a:lnTo>
                    <a:pt x="6754" y="634"/>
                  </a:lnTo>
                  <a:lnTo>
                    <a:pt x="6746" y="677"/>
                  </a:lnTo>
                  <a:lnTo>
                    <a:pt x="6741" y="720"/>
                  </a:lnTo>
                  <a:lnTo>
                    <a:pt x="6737" y="763"/>
                  </a:lnTo>
                  <a:lnTo>
                    <a:pt x="6736" y="807"/>
                  </a:lnTo>
                  <a:lnTo>
                    <a:pt x="6736" y="851"/>
                  </a:lnTo>
                  <a:lnTo>
                    <a:pt x="6738" y="895"/>
                  </a:lnTo>
                  <a:lnTo>
                    <a:pt x="6742" y="940"/>
                  </a:lnTo>
                  <a:lnTo>
                    <a:pt x="6748" y="987"/>
                  </a:lnTo>
                  <a:lnTo>
                    <a:pt x="6756" y="1032"/>
                  </a:lnTo>
                  <a:lnTo>
                    <a:pt x="6765" y="1077"/>
                  </a:lnTo>
                  <a:lnTo>
                    <a:pt x="6777" y="1122"/>
                  </a:lnTo>
                  <a:lnTo>
                    <a:pt x="6791" y="1167"/>
                  </a:lnTo>
                  <a:lnTo>
                    <a:pt x="6806" y="1211"/>
                  </a:lnTo>
                  <a:lnTo>
                    <a:pt x="6822" y="1255"/>
                  </a:lnTo>
                  <a:lnTo>
                    <a:pt x="6841" y="1299"/>
                  </a:lnTo>
                  <a:lnTo>
                    <a:pt x="6861" y="1341"/>
                  </a:lnTo>
                  <a:lnTo>
                    <a:pt x="6882" y="1383"/>
                  </a:lnTo>
                  <a:lnTo>
                    <a:pt x="6906" y="1424"/>
                  </a:lnTo>
                  <a:lnTo>
                    <a:pt x="6932" y="1464"/>
                  </a:lnTo>
                  <a:lnTo>
                    <a:pt x="6958" y="1504"/>
                  </a:lnTo>
                  <a:lnTo>
                    <a:pt x="6987" y="1542"/>
                  </a:lnTo>
                  <a:lnTo>
                    <a:pt x="7016" y="1579"/>
                  </a:lnTo>
                  <a:lnTo>
                    <a:pt x="7044" y="1611"/>
                  </a:lnTo>
                  <a:lnTo>
                    <a:pt x="7074" y="1642"/>
                  </a:lnTo>
                  <a:lnTo>
                    <a:pt x="7104" y="1673"/>
                  </a:lnTo>
                  <a:lnTo>
                    <a:pt x="7135" y="1702"/>
                  </a:lnTo>
                  <a:lnTo>
                    <a:pt x="7164" y="1726"/>
                  </a:lnTo>
                  <a:lnTo>
                    <a:pt x="7193" y="1749"/>
                  </a:lnTo>
                  <a:lnTo>
                    <a:pt x="7221" y="1771"/>
                  </a:lnTo>
                  <a:lnTo>
                    <a:pt x="7250" y="1790"/>
                  </a:lnTo>
                  <a:lnTo>
                    <a:pt x="7280" y="1810"/>
                  </a:lnTo>
                  <a:lnTo>
                    <a:pt x="7310" y="1829"/>
                  </a:lnTo>
                  <a:lnTo>
                    <a:pt x="7342" y="1847"/>
                  </a:lnTo>
                  <a:lnTo>
                    <a:pt x="7375" y="1863"/>
                  </a:lnTo>
                  <a:lnTo>
                    <a:pt x="7456" y="1903"/>
                  </a:lnTo>
                  <a:lnTo>
                    <a:pt x="7448" y="1995"/>
                  </a:lnTo>
                  <a:lnTo>
                    <a:pt x="7270" y="3947"/>
                  </a:lnTo>
                  <a:lnTo>
                    <a:pt x="7261" y="4039"/>
                  </a:lnTo>
                  <a:lnTo>
                    <a:pt x="7171" y="4062"/>
                  </a:lnTo>
                  <a:lnTo>
                    <a:pt x="5911" y="4392"/>
                  </a:lnTo>
                  <a:lnTo>
                    <a:pt x="5812" y="4418"/>
                  </a:lnTo>
                  <a:lnTo>
                    <a:pt x="5762" y="4331"/>
                  </a:lnTo>
                  <a:lnTo>
                    <a:pt x="5139" y="3260"/>
                  </a:lnTo>
                  <a:lnTo>
                    <a:pt x="5102" y="3196"/>
                  </a:lnTo>
                  <a:lnTo>
                    <a:pt x="5136" y="3131"/>
                  </a:lnTo>
                  <a:lnTo>
                    <a:pt x="5147" y="3108"/>
                  </a:lnTo>
                  <a:lnTo>
                    <a:pt x="5158" y="3084"/>
                  </a:lnTo>
                  <a:lnTo>
                    <a:pt x="5167" y="3060"/>
                  </a:lnTo>
                  <a:lnTo>
                    <a:pt x="5176" y="3036"/>
                  </a:lnTo>
                  <a:lnTo>
                    <a:pt x="5183" y="3011"/>
                  </a:lnTo>
                  <a:lnTo>
                    <a:pt x="5189" y="2986"/>
                  </a:lnTo>
                  <a:lnTo>
                    <a:pt x="5195" y="2961"/>
                  </a:lnTo>
                  <a:lnTo>
                    <a:pt x="5199" y="2936"/>
                  </a:lnTo>
                  <a:lnTo>
                    <a:pt x="5202" y="2911"/>
                  </a:lnTo>
                  <a:lnTo>
                    <a:pt x="5204" y="2886"/>
                  </a:lnTo>
                  <a:lnTo>
                    <a:pt x="5205" y="2861"/>
                  </a:lnTo>
                  <a:lnTo>
                    <a:pt x="5205" y="2834"/>
                  </a:lnTo>
                  <a:lnTo>
                    <a:pt x="5204" y="2809"/>
                  </a:lnTo>
                  <a:lnTo>
                    <a:pt x="5202" y="2784"/>
                  </a:lnTo>
                  <a:lnTo>
                    <a:pt x="5199" y="2759"/>
                  </a:lnTo>
                  <a:lnTo>
                    <a:pt x="5195" y="2734"/>
                  </a:lnTo>
                  <a:lnTo>
                    <a:pt x="5190" y="2710"/>
                  </a:lnTo>
                  <a:lnTo>
                    <a:pt x="5184" y="2686"/>
                  </a:lnTo>
                  <a:lnTo>
                    <a:pt x="5177" y="2662"/>
                  </a:lnTo>
                  <a:lnTo>
                    <a:pt x="5169" y="2638"/>
                  </a:lnTo>
                  <a:lnTo>
                    <a:pt x="5161" y="2615"/>
                  </a:lnTo>
                  <a:lnTo>
                    <a:pt x="5151" y="2592"/>
                  </a:lnTo>
                  <a:lnTo>
                    <a:pt x="5140" y="2569"/>
                  </a:lnTo>
                  <a:lnTo>
                    <a:pt x="5128" y="2547"/>
                  </a:lnTo>
                  <a:lnTo>
                    <a:pt x="5115" y="2525"/>
                  </a:lnTo>
                  <a:lnTo>
                    <a:pt x="5102" y="2503"/>
                  </a:lnTo>
                  <a:lnTo>
                    <a:pt x="5086" y="2482"/>
                  </a:lnTo>
                  <a:lnTo>
                    <a:pt x="5070" y="2462"/>
                  </a:lnTo>
                  <a:lnTo>
                    <a:pt x="5053" y="2442"/>
                  </a:lnTo>
                  <a:lnTo>
                    <a:pt x="5036" y="2423"/>
                  </a:lnTo>
                  <a:lnTo>
                    <a:pt x="5017" y="2404"/>
                  </a:lnTo>
                  <a:lnTo>
                    <a:pt x="4998" y="2386"/>
                  </a:lnTo>
                  <a:lnTo>
                    <a:pt x="4974" y="2366"/>
                  </a:lnTo>
                  <a:lnTo>
                    <a:pt x="4949" y="2347"/>
                  </a:lnTo>
                  <a:lnTo>
                    <a:pt x="4922" y="2329"/>
                  </a:lnTo>
                  <a:lnTo>
                    <a:pt x="4896" y="2313"/>
                  </a:lnTo>
                  <a:lnTo>
                    <a:pt x="4870" y="2298"/>
                  </a:lnTo>
                  <a:lnTo>
                    <a:pt x="4842" y="2285"/>
                  </a:lnTo>
                  <a:lnTo>
                    <a:pt x="4815" y="2273"/>
                  </a:lnTo>
                  <a:lnTo>
                    <a:pt x="4786" y="2263"/>
                  </a:lnTo>
                  <a:lnTo>
                    <a:pt x="4757" y="2254"/>
                  </a:lnTo>
                  <a:lnTo>
                    <a:pt x="4729" y="2247"/>
                  </a:lnTo>
                  <a:lnTo>
                    <a:pt x="4700" y="2241"/>
                  </a:lnTo>
                  <a:lnTo>
                    <a:pt x="4670" y="2237"/>
                  </a:lnTo>
                  <a:lnTo>
                    <a:pt x="4641" y="2234"/>
                  </a:lnTo>
                  <a:lnTo>
                    <a:pt x="4611" y="2232"/>
                  </a:lnTo>
                  <a:lnTo>
                    <a:pt x="4582" y="2232"/>
                  </a:lnTo>
                  <a:lnTo>
                    <a:pt x="4552" y="2233"/>
                  </a:lnTo>
                  <a:lnTo>
                    <a:pt x="4523" y="2235"/>
                  </a:lnTo>
                  <a:lnTo>
                    <a:pt x="4494" y="2239"/>
                  </a:lnTo>
                  <a:lnTo>
                    <a:pt x="4464" y="2244"/>
                  </a:lnTo>
                  <a:lnTo>
                    <a:pt x="4435" y="2251"/>
                  </a:lnTo>
                  <a:lnTo>
                    <a:pt x="4407" y="2259"/>
                  </a:lnTo>
                  <a:lnTo>
                    <a:pt x="4379" y="2268"/>
                  </a:lnTo>
                  <a:lnTo>
                    <a:pt x="4352" y="2279"/>
                  </a:lnTo>
                  <a:lnTo>
                    <a:pt x="4323" y="2291"/>
                  </a:lnTo>
                  <a:lnTo>
                    <a:pt x="4297" y="2305"/>
                  </a:lnTo>
                  <a:lnTo>
                    <a:pt x="4271" y="2320"/>
                  </a:lnTo>
                  <a:lnTo>
                    <a:pt x="4245" y="2337"/>
                  </a:lnTo>
                  <a:lnTo>
                    <a:pt x="4221" y="2355"/>
                  </a:lnTo>
                  <a:lnTo>
                    <a:pt x="4197" y="2374"/>
                  </a:lnTo>
                  <a:lnTo>
                    <a:pt x="4173" y="2394"/>
                  </a:lnTo>
                  <a:lnTo>
                    <a:pt x="4150" y="2416"/>
                  </a:lnTo>
                  <a:lnTo>
                    <a:pt x="4129" y="2439"/>
                  </a:lnTo>
                  <a:lnTo>
                    <a:pt x="4109" y="2463"/>
                  </a:lnTo>
                  <a:lnTo>
                    <a:pt x="4090" y="2488"/>
                  </a:lnTo>
                  <a:lnTo>
                    <a:pt x="4072" y="2514"/>
                  </a:lnTo>
                  <a:lnTo>
                    <a:pt x="4056" y="2540"/>
                  </a:lnTo>
                  <a:lnTo>
                    <a:pt x="4042" y="2567"/>
                  </a:lnTo>
                  <a:lnTo>
                    <a:pt x="4028" y="2594"/>
                  </a:lnTo>
                  <a:lnTo>
                    <a:pt x="4016" y="2622"/>
                  </a:lnTo>
                  <a:lnTo>
                    <a:pt x="4006" y="2650"/>
                  </a:lnTo>
                  <a:lnTo>
                    <a:pt x="3997" y="2678"/>
                  </a:lnTo>
                  <a:lnTo>
                    <a:pt x="3990" y="2708"/>
                  </a:lnTo>
                  <a:lnTo>
                    <a:pt x="3984" y="2737"/>
                  </a:lnTo>
                  <a:lnTo>
                    <a:pt x="3979" y="2766"/>
                  </a:lnTo>
                  <a:lnTo>
                    <a:pt x="3976" y="2795"/>
                  </a:lnTo>
                  <a:lnTo>
                    <a:pt x="3974" y="2825"/>
                  </a:lnTo>
                  <a:lnTo>
                    <a:pt x="3974" y="2854"/>
                  </a:lnTo>
                  <a:lnTo>
                    <a:pt x="3975" y="2884"/>
                  </a:lnTo>
                  <a:lnTo>
                    <a:pt x="3975" y="2884"/>
                  </a:lnTo>
                  <a:lnTo>
                    <a:pt x="3978" y="2913"/>
                  </a:lnTo>
                  <a:lnTo>
                    <a:pt x="3982" y="2943"/>
                  </a:lnTo>
                  <a:lnTo>
                    <a:pt x="3987" y="2971"/>
                  </a:lnTo>
                  <a:lnTo>
                    <a:pt x="3994" y="3000"/>
                  </a:lnTo>
                  <a:lnTo>
                    <a:pt x="4002" y="3029"/>
                  </a:lnTo>
                  <a:lnTo>
                    <a:pt x="4011" y="3057"/>
                  </a:lnTo>
                  <a:lnTo>
                    <a:pt x="4022" y="3085"/>
                  </a:lnTo>
                  <a:lnTo>
                    <a:pt x="4035" y="3112"/>
                  </a:lnTo>
                  <a:lnTo>
                    <a:pt x="4049" y="3139"/>
                  </a:lnTo>
                  <a:lnTo>
                    <a:pt x="4064" y="3165"/>
                  </a:lnTo>
                  <a:lnTo>
                    <a:pt x="4080" y="3190"/>
                  </a:lnTo>
                  <a:lnTo>
                    <a:pt x="4098" y="3216"/>
                  </a:lnTo>
                  <a:lnTo>
                    <a:pt x="4117" y="3240"/>
                  </a:lnTo>
                  <a:lnTo>
                    <a:pt x="4137" y="3263"/>
                  </a:lnTo>
                  <a:lnTo>
                    <a:pt x="4159" y="3285"/>
                  </a:lnTo>
                  <a:lnTo>
                    <a:pt x="4183" y="3307"/>
                  </a:lnTo>
                  <a:lnTo>
                    <a:pt x="4204" y="3325"/>
                  </a:lnTo>
                  <a:lnTo>
                    <a:pt x="4226" y="3342"/>
                  </a:lnTo>
                  <a:lnTo>
                    <a:pt x="4248" y="3357"/>
                  </a:lnTo>
                  <a:lnTo>
                    <a:pt x="4271" y="3372"/>
                  </a:lnTo>
                  <a:lnTo>
                    <a:pt x="4294" y="3386"/>
                  </a:lnTo>
                  <a:lnTo>
                    <a:pt x="4318" y="3399"/>
                  </a:lnTo>
                  <a:lnTo>
                    <a:pt x="4342" y="3410"/>
                  </a:lnTo>
                  <a:lnTo>
                    <a:pt x="4367" y="3420"/>
                  </a:lnTo>
                  <a:lnTo>
                    <a:pt x="4392" y="3429"/>
                  </a:lnTo>
                  <a:lnTo>
                    <a:pt x="4418" y="3437"/>
                  </a:lnTo>
                  <a:lnTo>
                    <a:pt x="4444" y="3444"/>
                  </a:lnTo>
                  <a:lnTo>
                    <a:pt x="4471" y="3450"/>
                  </a:lnTo>
                  <a:lnTo>
                    <a:pt x="4498" y="3455"/>
                  </a:lnTo>
                  <a:lnTo>
                    <a:pt x="4525" y="3458"/>
                  </a:lnTo>
                  <a:lnTo>
                    <a:pt x="4552" y="3460"/>
                  </a:lnTo>
                  <a:lnTo>
                    <a:pt x="4578" y="3461"/>
                  </a:lnTo>
                  <a:lnTo>
                    <a:pt x="4666" y="3463"/>
                  </a:lnTo>
                  <a:lnTo>
                    <a:pt x="4699" y="3543"/>
                  </a:lnTo>
                  <a:lnTo>
                    <a:pt x="5136" y="4604"/>
                  </a:lnTo>
                  <a:lnTo>
                    <a:pt x="5170" y="4686"/>
                  </a:lnTo>
                  <a:lnTo>
                    <a:pt x="5108" y="4748"/>
                  </a:lnTo>
                  <a:lnTo>
                    <a:pt x="4180" y="5663"/>
                  </a:lnTo>
                  <a:lnTo>
                    <a:pt x="4107" y="5735"/>
                  </a:lnTo>
                  <a:lnTo>
                    <a:pt x="4019" y="5683"/>
                  </a:lnTo>
                  <a:lnTo>
                    <a:pt x="2241" y="4630"/>
                  </a:lnTo>
                  <a:lnTo>
                    <a:pt x="2170" y="4589"/>
                  </a:lnTo>
                  <a:lnTo>
                    <a:pt x="2176" y="4506"/>
                  </a:lnTo>
                  <a:lnTo>
                    <a:pt x="2180" y="4444"/>
                  </a:lnTo>
                  <a:lnTo>
                    <a:pt x="2182" y="4383"/>
                  </a:lnTo>
                  <a:lnTo>
                    <a:pt x="2182" y="4353"/>
                  </a:lnTo>
                  <a:lnTo>
                    <a:pt x="2182" y="4324"/>
                  </a:lnTo>
                  <a:lnTo>
                    <a:pt x="2181" y="4296"/>
                  </a:lnTo>
                  <a:lnTo>
                    <a:pt x="2180" y="4267"/>
                  </a:lnTo>
                  <a:lnTo>
                    <a:pt x="2178" y="4238"/>
                  </a:lnTo>
                  <a:lnTo>
                    <a:pt x="2175" y="4210"/>
                  </a:lnTo>
                  <a:lnTo>
                    <a:pt x="2171" y="4183"/>
                  </a:lnTo>
                  <a:lnTo>
                    <a:pt x="2167" y="4156"/>
                  </a:lnTo>
                  <a:lnTo>
                    <a:pt x="2161" y="4129"/>
                  </a:lnTo>
                  <a:lnTo>
                    <a:pt x="2155" y="4103"/>
                  </a:lnTo>
                  <a:lnTo>
                    <a:pt x="2147" y="4076"/>
                  </a:lnTo>
                  <a:lnTo>
                    <a:pt x="2139" y="4049"/>
                  </a:lnTo>
                  <a:lnTo>
                    <a:pt x="2129" y="4023"/>
                  </a:lnTo>
                  <a:lnTo>
                    <a:pt x="2119" y="3997"/>
                  </a:lnTo>
                  <a:lnTo>
                    <a:pt x="2107" y="3971"/>
                  </a:lnTo>
                  <a:lnTo>
                    <a:pt x="2093" y="3944"/>
                  </a:lnTo>
                  <a:lnTo>
                    <a:pt x="2078" y="3918"/>
                  </a:lnTo>
                  <a:lnTo>
                    <a:pt x="2062" y="3890"/>
                  </a:lnTo>
                  <a:lnTo>
                    <a:pt x="2043" y="3863"/>
                  </a:lnTo>
                  <a:lnTo>
                    <a:pt x="2024" y="3836"/>
                  </a:lnTo>
                  <a:lnTo>
                    <a:pt x="2004" y="3808"/>
                  </a:lnTo>
                  <a:lnTo>
                    <a:pt x="1981" y="3780"/>
                  </a:lnTo>
                  <a:lnTo>
                    <a:pt x="1957" y="3752"/>
                  </a:lnTo>
                  <a:lnTo>
                    <a:pt x="1931" y="3724"/>
                  </a:lnTo>
                  <a:lnTo>
                    <a:pt x="1904" y="3694"/>
                  </a:lnTo>
                  <a:lnTo>
                    <a:pt x="1873" y="3665"/>
                  </a:lnTo>
                  <a:lnTo>
                    <a:pt x="1842" y="3635"/>
                  </a:lnTo>
                  <a:lnTo>
                    <a:pt x="1809" y="3605"/>
                  </a:lnTo>
                  <a:lnTo>
                    <a:pt x="1783" y="3584"/>
                  </a:lnTo>
                  <a:lnTo>
                    <a:pt x="1758" y="3564"/>
                  </a:lnTo>
                  <a:lnTo>
                    <a:pt x="1730" y="3545"/>
                  </a:lnTo>
                  <a:lnTo>
                    <a:pt x="1704" y="3529"/>
                  </a:lnTo>
                  <a:lnTo>
                    <a:pt x="1677" y="3514"/>
                  </a:lnTo>
                  <a:lnTo>
                    <a:pt x="1650" y="3501"/>
                  </a:lnTo>
                  <a:lnTo>
                    <a:pt x="1622" y="3489"/>
                  </a:lnTo>
                  <a:lnTo>
                    <a:pt x="1593" y="3478"/>
                  </a:lnTo>
                  <a:lnTo>
                    <a:pt x="1565" y="3470"/>
                  </a:lnTo>
                  <a:lnTo>
                    <a:pt x="1536" y="3462"/>
                  </a:lnTo>
                  <a:lnTo>
                    <a:pt x="1508" y="3456"/>
                  </a:lnTo>
                  <a:lnTo>
                    <a:pt x="1479" y="3451"/>
                  </a:lnTo>
                  <a:lnTo>
                    <a:pt x="1449" y="3448"/>
                  </a:lnTo>
                  <a:lnTo>
                    <a:pt x="1419" y="3446"/>
                  </a:lnTo>
                  <a:lnTo>
                    <a:pt x="1390" y="3446"/>
                  </a:lnTo>
                  <a:lnTo>
                    <a:pt x="1360" y="3446"/>
                  </a:lnTo>
                  <a:lnTo>
                    <a:pt x="1330" y="3448"/>
                  </a:lnTo>
                  <a:lnTo>
                    <a:pt x="1301" y="3451"/>
                  </a:lnTo>
                  <a:lnTo>
                    <a:pt x="1270" y="3456"/>
                  </a:lnTo>
                  <a:lnTo>
                    <a:pt x="1240" y="3461"/>
                  </a:lnTo>
                  <a:lnTo>
                    <a:pt x="1210" y="3468"/>
                  </a:lnTo>
                  <a:lnTo>
                    <a:pt x="1180" y="3476"/>
                  </a:lnTo>
                  <a:lnTo>
                    <a:pt x="1150" y="3484"/>
                  </a:lnTo>
                  <a:lnTo>
                    <a:pt x="1119" y="3494"/>
                  </a:lnTo>
                  <a:lnTo>
                    <a:pt x="1090" y="3505"/>
                  </a:lnTo>
                  <a:lnTo>
                    <a:pt x="1060" y="3517"/>
                  </a:lnTo>
                  <a:lnTo>
                    <a:pt x="1030" y="3530"/>
                  </a:lnTo>
                  <a:lnTo>
                    <a:pt x="1001" y="3544"/>
                  </a:lnTo>
                  <a:lnTo>
                    <a:pt x="971" y="3560"/>
                  </a:lnTo>
                  <a:lnTo>
                    <a:pt x="942" y="3576"/>
                  </a:lnTo>
                  <a:lnTo>
                    <a:pt x="913" y="3593"/>
                  </a:lnTo>
                  <a:lnTo>
                    <a:pt x="884" y="3610"/>
                  </a:lnTo>
                  <a:lnTo>
                    <a:pt x="860" y="3626"/>
                  </a:lnTo>
                  <a:lnTo>
                    <a:pt x="837" y="3641"/>
                  </a:lnTo>
                  <a:lnTo>
                    <a:pt x="812" y="3658"/>
                  </a:lnTo>
                  <a:lnTo>
                    <a:pt x="789" y="3675"/>
                  </a:lnTo>
                  <a:lnTo>
                    <a:pt x="766" y="3692"/>
                  </a:lnTo>
                  <a:lnTo>
                    <a:pt x="743" y="3710"/>
                  </a:lnTo>
                  <a:lnTo>
                    <a:pt x="721" y="3730"/>
                  </a:lnTo>
                  <a:lnTo>
                    <a:pt x="698" y="3749"/>
                  </a:lnTo>
                  <a:lnTo>
                    <a:pt x="675" y="3768"/>
                  </a:lnTo>
                  <a:lnTo>
                    <a:pt x="653" y="3788"/>
                  </a:lnTo>
                  <a:lnTo>
                    <a:pt x="632" y="3809"/>
                  </a:lnTo>
                  <a:lnTo>
                    <a:pt x="611" y="3829"/>
                  </a:lnTo>
                  <a:lnTo>
                    <a:pt x="569" y="3872"/>
                  </a:lnTo>
                  <a:lnTo>
                    <a:pt x="528" y="3917"/>
                  </a:lnTo>
                  <a:lnTo>
                    <a:pt x="490" y="3962"/>
                  </a:lnTo>
                  <a:lnTo>
                    <a:pt x="453" y="4009"/>
                  </a:lnTo>
                  <a:lnTo>
                    <a:pt x="417" y="4057"/>
                  </a:lnTo>
                  <a:lnTo>
                    <a:pt x="384" y="4106"/>
                  </a:lnTo>
                  <a:lnTo>
                    <a:pt x="367" y="4131"/>
                  </a:lnTo>
                  <a:lnTo>
                    <a:pt x="351" y="4156"/>
                  </a:lnTo>
                  <a:lnTo>
                    <a:pt x="336" y="4181"/>
                  </a:lnTo>
                  <a:lnTo>
                    <a:pt x="321" y="4206"/>
                  </a:lnTo>
                  <a:lnTo>
                    <a:pt x="307" y="4232"/>
                  </a:lnTo>
                  <a:lnTo>
                    <a:pt x="294" y="4258"/>
                  </a:lnTo>
                  <a:lnTo>
                    <a:pt x="281" y="4284"/>
                  </a:lnTo>
                  <a:lnTo>
                    <a:pt x="268" y="4310"/>
                  </a:lnTo>
                  <a:lnTo>
                    <a:pt x="253" y="4342"/>
                  </a:lnTo>
                  <a:lnTo>
                    <a:pt x="240" y="4374"/>
                  </a:lnTo>
                  <a:lnTo>
                    <a:pt x="226" y="4406"/>
                  </a:lnTo>
                  <a:lnTo>
                    <a:pt x="214" y="4439"/>
                  </a:lnTo>
                  <a:lnTo>
                    <a:pt x="203" y="4471"/>
                  </a:lnTo>
                  <a:lnTo>
                    <a:pt x="193" y="4503"/>
                  </a:lnTo>
                  <a:lnTo>
                    <a:pt x="184" y="4535"/>
                  </a:lnTo>
                  <a:lnTo>
                    <a:pt x="176" y="4567"/>
                  </a:lnTo>
                  <a:lnTo>
                    <a:pt x="169" y="4600"/>
                  </a:lnTo>
                  <a:lnTo>
                    <a:pt x="164" y="4632"/>
                  </a:lnTo>
                  <a:lnTo>
                    <a:pt x="159" y="4664"/>
                  </a:lnTo>
                  <a:lnTo>
                    <a:pt x="155" y="4695"/>
                  </a:lnTo>
                  <a:lnTo>
                    <a:pt x="153" y="4727"/>
                  </a:lnTo>
                  <a:lnTo>
                    <a:pt x="151" y="4758"/>
                  </a:lnTo>
                  <a:lnTo>
                    <a:pt x="151" y="4790"/>
                  </a:lnTo>
                  <a:lnTo>
                    <a:pt x="152" y="4820"/>
                  </a:lnTo>
                  <a:lnTo>
                    <a:pt x="155" y="4850"/>
                  </a:lnTo>
                  <a:lnTo>
                    <a:pt x="158" y="4880"/>
                  </a:lnTo>
                  <a:lnTo>
                    <a:pt x="163" y="4910"/>
                  </a:lnTo>
                  <a:lnTo>
                    <a:pt x="169" y="4940"/>
                  </a:lnTo>
                  <a:lnTo>
                    <a:pt x="177" y="4969"/>
                  </a:lnTo>
                  <a:lnTo>
                    <a:pt x="185" y="4997"/>
                  </a:lnTo>
                  <a:lnTo>
                    <a:pt x="196" y="5024"/>
                  </a:lnTo>
                  <a:lnTo>
                    <a:pt x="207" y="5052"/>
                  </a:lnTo>
                  <a:lnTo>
                    <a:pt x="220" y="5078"/>
                  </a:lnTo>
                  <a:lnTo>
                    <a:pt x="235" y="5104"/>
                  </a:lnTo>
                  <a:lnTo>
                    <a:pt x="251" y="5131"/>
                  </a:lnTo>
                  <a:lnTo>
                    <a:pt x="269" y="5156"/>
                  </a:lnTo>
                  <a:lnTo>
                    <a:pt x="288" y="5180"/>
                  </a:lnTo>
                  <a:lnTo>
                    <a:pt x="308" y="5203"/>
                  </a:lnTo>
                  <a:lnTo>
                    <a:pt x="330" y="5226"/>
                  </a:lnTo>
                  <a:lnTo>
                    <a:pt x="354" y="5248"/>
                  </a:lnTo>
                  <a:lnTo>
                    <a:pt x="375" y="5266"/>
                  </a:lnTo>
                  <a:lnTo>
                    <a:pt x="397" y="5285"/>
                  </a:lnTo>
                  <a:lnTo>
                    <a:pt x="419" y="5302"/>
                  </a:lnTo>
                  <a:lnTo>
                    <a:pt x="441" y="5318"/>
                  </a:lnTo>
                  <a:lnTo>
                    <a:pt x="464" y="5334"/>
                  </a:lnTo>
                  <a:lnTo>
                    <a:pt x="487" y="5349"/>
                  </a:lnTo>
                  <a:lnTo>
                    <a:pt x="510" y="5364"/>
                  </a:lnTo>
                  <a:lnTo>
                    <a:pt x="534" y="5377"/>
                  </a:lnTo>
                  <a:lnTo>
                    <a:pt x="557" y="5391"/>
                  </a:lnTo>
                  <a:lnTo>
                    <a:pt x="581" y="5403"/>
                  </a:lnTo>
                  <a:lnTo>
                    <a:pt x="605" y="5415"/>
                  </a:lnTo>
                  <a:lnTo>
                    <a:pt x="629" y="5427"/>
                  </a:lnTo>
                  <a:lnTo>
                    <a:pt x="654" y="5437"/>
                  </a:lnTo>
                  <a:lnTo>
                    <a:pt x="678" y="5447"/>
                  </a:lnTo>
                  <a:lnTo>
                    <a:pt x="704" y="5458"/>
                  </a:lnTo>
                  <a:lnTo>
                    <a:pt x="729" y="5467"/>
                  </a:lnTo>
                  <a:lnTo>
                    <a:pt x="754" y="5475"/>
                  </a:lnTo>
                  <a:lnTo>
                    <a:pt x="779" y="5482"/>
                  </a:lnTo>
                  <a:lnTo>
                    <a:pt x="804" y="5489"/>
                  </a:lnTo>
                  <a:lnTo>
                    <a:pt x="830" y="5495"/>
                  </a:lnTo>
                  <a:lnTo>
                    <a:pt x="856" y="5501"/>
                  </a:lnTo>
                  <a:lnTo>
                    <a:pt x="882" y="5506"/>
                  </a:lnTo>
                  <a:lnTo>
                    <a:pt x="908" y="5511"/>
                  </a:lnTo>
                  <a:lnTo>
                    <a:pt x="933" y="5514"/>
                  </a:lnTo>
                  <a:lnTo>
                    <a:pt x="959" y="5518"/>
                  </a:lnTo>
                  <a:lnTo>
                    <a:pt x="985" y="5520"/>
                  </a:lnTo>
                  <a:lnTo>
                    <a:pt x="1012" y="5522"/>
                  </a:lnTo>
                  <a:lnTo>
                    <a:pt x="1038" y="5523"/>
                  </a:lnTo>
                  <a:lnTo>
                    <a:pt x="1064" y="5524"/>
                  </a:lnTo>
                  <a:lnTo>
                    <a:pt x="1090" y="5524"/>
                  </a:lnTo>
                  <a:lnTo>
                    <a:pt x="1116" y="5524"/>
                  </a:lnTo>
                  <a:lnTo>
                    <a:pt x="1143" y="5523"/>
                  </a:lnTo>
                  <a:lnTo>
                    <a:pt x="1169" y="5521"/>
                  </a:lnTo>
                  <a:lnTo>
                    <a:pt x="1194" y="5518"/>
                  </a:lnTo>
                  <a:lnTo>
                    <a:pt x="1220" y="5515"/>
                  </a:lnTo>
                  <a:lnTo>
                    <a:pt x="1246" y="5512"/>
                  </a:lnTo>
                  <a:lnTo>
                    <a:pt x="1272" y="5508"/>
                  </a:lnTo>
                  <a:lnTo>
                    <a:pt x="1298" y="5503"/>
                  </a:lnTo>
                  <a:lnTo>
                    <a:pt x="1324" y="5497"/>
                  </a:lnTo>
                  <a:lnTo>
                    <a:pt x="1349" y="5491"/>
                  </a:lnTo>
                  <a:lnTo>
                    <a:pt x="1375" y="5485"/>
                  </a:lnTo>
                  <a:lnTo>
                    <a:pt x="1400" y="5477"/>
                  </a:lnTo>
                  <a:lnTo>
                    <a:pt x="1425" y="5469"/>
                  </a:lnTo>
                  <a:lnTo>
                    <a:pt x="1451" y="5461"/>
                  </a:lnTo>
                  <a:lnTo>
                    <a:pt x="1475" y="5452"/>
                  </a:lnTo>
                  <a:lnTo>
                    <a:pt x="1500" y="5441"/>
                  </a:lnTo>
                  <a:lnTo>
                    <a:pt x="1524" y="5431"/>
                  </a:lnTo>
                  <a:lnTo>
                    <a:pt x="1548" y="5420"/>
                  </a:lnTo>
                  <a:lnTo>
                    <a:pt x="1572" y="5409"/>
                  </a:lnTo>
                  <a:lnTo>
                    <a:pt x="1595" y="5396"/>
                  </a:lnTo>
                  <a:lnTo>
                    <a:pt x="1619" y="5384"/>
                  </a:lnTo>
                  <a:lnTo>
                    <a:pt x="1642" y="5370"/>
                  </a:lnTo>
                  <a:lnTo>
                    <a:pt x="1665" y="5356"/>
                  </a:lnTo>
                  <a:lnTo>
                    <a:pt x="1688" y="5342"/>
                  </a:lnTo>
                  <a:lnTo>
                    <a:pt x="1710" y="5327"/>
                  </a:lnTo>
                  <a:lnTo>
                    <a:pt x="1732" y="5311"/>
                  </a:lnTo>
                  <a:lnTo>
                    <a:pt x="1754" y="5295"/>
                  </a:lnTo>
                  <a:lnTo>
                    <a:pt x="1775" y="5277"/>
                  </a:lnTo>
                  <a:lnTo>
                    <a:pt x="1796" y="5260"/>
                  </a:lnTo>
                  <a:lnTo>
                    <a:pt x="1817" y="5241"/>
                  </a:lnTo>
                  <a:lnTo>
                    <a:pt x="1837" y="5223"/>
                  </a:lnTo>
                  <a:lnTo>
                    <a:pt x="1857" y="5204"/>
                  </a:lnTo>
                  <a:lnTo>
                    <a:pt x="1876" y="5184"/>
                  </a:lnTo>
                  <a:lnTo>
                    <a:pt x="1895" y="5163"/>
                  </a:lnTo>
                  <a:lnTo>
                    <a:pt x="1975" y="5075"/>
                  </a:lnTo>
                  <a:lnTo>
                    <a:pt x="2071" y="5143"/>
                  </a:lnTo>
                  <a:lnTo>
                    <a:pt x="3611" y="6229"/>
                  </a:lnTo>
                  <a:lnTo>
                    <a:pt x="3687" y="6283"/>
                  </a:lnTo>
                  <a:lnTo>
                    <a:pt x="3662" y="6373"/>
                  </a:lnTo>
                  <a:lnTo>
                    <a:pt x="3318" y="7628"/>
                  </a:lnTo>
                  <a:lnTo>
                    <a:pt x="3293" y="7721"/>
                  </a:lnTo>
                  <a:lnTo>
                    <a:pt x="3198" y="7726"/>
                  </a:lnTo>
                  <a:lnTo>
                    <a:pt x="1699" y="7811"/>
                  </a:lnTo>
                  <a:lnTo>
                    <a:pt x="1618" y="7816"/>
                  </a:lnTo>
                  <a:lnTo>
                    <a:pt x="1576" y="7746"/>
                  </a:lnTo>
                  <a:lnTo>
                    <a:pt x="1563" y="7725"/>
                  </a:lnTo>
                  <a:lnTo>
                    <a:pt x="1550" y="7704"/>
                  </a:lnTo>
                  <a:lnTo>
                    <a:pt x="1536" y="7684"/>
                  </a:lnTo>
                  <a:lnTo>
                    <a:pt x="1521" y="7665"/>
                  </a:lnTo>
                  <a:lnTo>
                    <a:pt x="1506" y="7647"/>
                  </a:lnTo>
                  <a:lnTo>
                    <a:pt x="1490" y="7630"/>
                  </a:lnTo>
                  <a:lnTo>
                    <a:pt x="1472" y="7612"/>
                  </a:lnTo>
                  <a:lnTo>
                    <a:pt x="1453" y="7595"/>
                  </a:lnTo>
                  <a:lnTo>
                    <a:pt x="1428" y="7574"/>
                  </a:lnTo>
                  <a:lnTo>
                    <a:pt x="1403" y="7556"/>
                  </a:lnTo>
                  <a:lnTo>
                    <a:pt x="1377" y="7538"/>
                  </a:lnTo>
                  <a:lnTo>
                    <a:pt x="1351" y="7521"/>
                  </a:lnTo>
                  <a:lnTo>
                    <a:pt x="1325" y="7507"/>
                  </a:lnTo>
                  <a:lnTo>
                    <a:pt x="1297" y="7494"/>
                  </a:lnTo>
                  <a:lnTo>
                    <a:pt x="1269" y="7482"/>
                  </a:lnTo>
                  <a:lnTo>
                    <a:pt x="1241" y="7472"/>
                  </a:lnTo>
                  <a:lnTo>
                    <a:pt x="1212" y="7463"/>
                  </a:lnTo>
                  <a:lnTo>
                    <a:pt x="1184" y="7456"/>
                  </a:lnTo>
                  <a:lnTo>
                    <a:pt x="1155" y="7450"/>
                  </a:lnTo>
                  <a:lnTo>
                    <a:pt x="1125" y="7445"/>
                  </a:lnTo>
                  <a:lnTo>
                    <a:pt x="1095" y="7442"/>
                  </a:lnTo>
                  <a:lnTo>
                    <a:pt x="1066" y="7441"/>
                  </a:lnTo>
                  <a:lnTo>
                    <a:pt x="1037" y="7440"/>
                  </a:lnTo>
                  <a:lnTo>
                    <a:pt x="1007" y="7441"/>
                  </a:lnTo>
                  <a:lnTo>
                    <a:pt x="977" y="7444"/>
                  </a:lnTo>
                  <a:lnTo>
                    <a:pt x="948" y="7448"/>
                  </a:lnTo>
                  <a:lnTo>
                    <a:pt x="919" y="7453"/>
                  </a:lnTo>
                  <a:lnTo>
                    <a:pt x="891" y="7460"/>
                  </a:lnTo>
                  <a:lnTo>
                    <a:pt x="862" y="7468"/>
                  </a:lnTo>
                  <a:lnTo>
                    <a:pt x="833" y="7477"/>
                  </a:lnTo>
                  <a:lnTo>
                    <a:pt x="806" y="7488"/>
                  </a:lnTo>
                  <a:lnTo>
                    <a:pt x="778" y="7500"/>
                  </a:lnTo>
                  <a:lnTo>
                    <a:pt x="752" y="7514"/>
                  </a:lnTo>
                  <a:lnTo>
                    <a:pt x="726" y="7530"/>
                  </a:lnTo>
                  <a:lnTo>
                    <a:pt x="700" y="7546"/>
                  </a:lnTo>
                  <a:lnTo>
                    <a:pt x="675" y="7563"/>
                  </a:lnTo>
                  <a:lnTo>
                    <a:pt x="651" y="7582"/>
                  </a:lnTo>
                  <a:lnTo>
                    <a:pt x="628" y="7603"/>
                  </a:lnTo>
                  <a:lnTo>
                    <a:pt x="605" y="7624"/>
                  </a:lnTo>
                  <a:lnTo>
                    <a:pt x="584" y="7647"/>
                  </a:lnTo>
                  <a:lnTo>
                    <a:pt x="564" y="7672"/>
                  </a:lnTo>
                  <a:lnTo>
                    <a:pt x="545" y="7696"/>
                  </a:lnTo>
                  <a:lnTo>
                    <a:pt x="526" y="7723"/>
                  </a:lnTo>
                  <a:lnTo>
                    <a:pt x="511" y="7749"/>
                  </a:lnTo>
                  <a:lnTo>
                    <a:pt x="496" y="7776"/>
                  </a:lnTo>
                  <a:lnTo>
                    <a:pt x="483" y="7803"/>
                  </a:lnTo>
                  <a:lnTo>
                    <a:pt x="471" y="7831"/>
                  </a:lnTo>
                  <a:lnTo>
                    <a:pt x="461" y="7859"/>
                  </a:lnTo>
                  <a:lnTo>
                    <a:pt x="452" y="7888"/>
                  </a:lnTo>
                  <a:lnTo>
                    <a:pt x="445" y="7917"/>
                  </a:lnTo>
                  <a:lnTo>
                    <a:pt x="439" y="7946"/>
                  </a:lnTo>
                  <a:lnTo>
                    <a:pt x="435" y="7975"/>
                  </a:lnTo>
                  <a:lnTo>
                    <a:pt x="431" y="8004"/>
                  </a:lnTo>
                  <a:lnTo>
                    <a:pt x="430" y="8033"/>
                  </a:lnTo>
                  <a:lnTo>
                    <a:pt x="429" y="8064"/>
                  </a:lnTo>
                  <a:lnTo>
                    <a:pt x="430" y="8093"/>
                  </a:lnTo>
                  <a:lnTo>
                    <a:pt x="433" y="8122"/>
                  </a:lnTo>
                  <a:lnTo>
                    <a:pt x="437" y="8151"/>
                  </a:lnTo>
                  <a:lnTo>
                    <a:pt x="442" y="8180"/>
                  </a:lnTo>
                  <a:lnTo>
                    <a:pt x="449" y="8209"/>
                  </a:lnTo>
                  <a:lnTo>
                    <a:pt x="457" y="8238"/>
                  </a:lnTo>
                  <a:lnTo>
                    <a:pt x="466" y="8266"/>
                  </a:lnTo>
                  <a:lnTo>
                    <a:pt x="477" y="8294"/>
                  </a:lnTo>
                  <a:lnTo>
                    <a:pt x="489" y="8321"/>
                  </a:lnTo>
                  <a:lnTo>
                    <a:pt x="503" y="8347"/>
                  </a:lnTo>
                  <a:lnTo>
                    <a:pt x="518" y="8373"/>
                  </a:lnTo>
                  <a:lnTo>
                    <a:pt x="535" y="8400"/>
                  </a:lnTo>
                  <a:lnTo>
                    <a:pt x="553" y="8424"/>
                  </a:lnTo>
                  <a:lnTo>
                    <a:pt x="572" y="8448"/>
                  </a:lnTo>
                  <a:lnTo>
                    <a:pt x="592" y="8472"/>
                  </a:lnTo>
                  <a:lnTo>
                    <a:pt x="614" y="8494"/>
                  </a:lnTo>
                  <a:lnTo>
                    <a:pt x="637" y="8515"/>
                  </a:lnTo>
                  <a:lnTo>
                    <a:pt x="661" y="8536"/>
                  </a:lnTo>
                  <a:lnTo>
                    <a:pt x="687" y="8555"/>
                  </a:lnTo>
                  <a:lnTo>
                    <a:pt x="712" y="8573"/>
                  </a:lnTo>
                  <a:lnTo>
                    <a:pt x="738" y="8589"/>
                  </a:lnTo>
                  <a:lnTo>
                    <a:pt x="765" y="8603"/>
                  </a:lnTo>
                  <a:lnTo>
                    <a:pt x="792" y="8616"/>
                  </a:lnTo>
                  <a:lnTo>
                    <a:pt x="820" y="8628"/>
                  </a:lnTo>
                  <a:lnTo>
                    <a:pt x="849" y="8638"/>
                  </a:lnTo>
                  <a:lnTo>
                    <a:pt x="877" y="8647"/>
                  </a:lnTo>
                  <a:lnTo>
                    <a:pt x="906" y="8654"/>
                  </a:lnTo>
                  <a:lnTo>
                    <a:pt x="935" y="8660"/>
                  </a:lnTo>
                  <a:lnTo>
                    <a:pt x="964" y="8665"/>
                  </a:lnTo>
                  <a:lnTo>
                    <a:pt x="994" y="8668"/>
                  </a:lnTo>
                  <a:lnTo>
                    <a:pt x="1024" y="8670"/>
                  </a:lnTo>
                  <a:lnTo>
                    <a:pt x="1053" y="8670"/>
                  </a:lnTo>
                  <a:lnTo>
                    <a:pt x="1082" y="8669"/>
                  </a:lnTo>
                  <a:lnTo>
                    <a:pt x="1082" y="8669"/>
                  </a:lnTo>
                  <a:lnTo>
                    <a:pt x="1111" y="8666"/>
                  </a:lnTo>
                  <a:lnTo>
                    <a:pt x="1141" y="8662"/>
                  </a:lnTo>
                  <a:lnTo>
                    <a:pt x="1170" y="8657"/>
                  </a:lnTo>
                  <a:lnTo>
                    <a:pt x="1199" y="8650"/>
                  </a:lnTo>
                  <a:lnTo>
                    <a:pt x="1227" y="8642"/>
                  </a:lnTo>
                  <a:lnTo>
                    <a:pt x="1255" y="8633"/>
                  </a:lnTo>
                  <a:lnTo>
                    <a:pt x="1283" y="8622"/>
                  </a:lnTo>
                  <a:lnTo>
                    <a:pt x="1311" y="8610"/>
                  </a:lnTo>
                  <a:lnTo>
                    <a:pt x="1338" y="8596"/>
                  </a:lnTo>
                  <a:lnTo>
                    <a:pt x="1364" y="8582"/>
                  </a:lnTo>
                  <a:lnTo>
                    <a:pt x="1389" y="8564"/>
                  </a:lnTo>
                  <a:lnTo>
                    <a:pt x="1414" y="8547"/>
                  </a:lnTo>
                  <a:lnTo>
                    <a:pt x="1438" y="8528"/>
                  </a:lnTo>
                  <a:lnTo>
                    <a:pt x="1462" y="8507"/>
                  </a:lnTo>
                  <a:lnTo>
                    <a:pt x="1484" y="8486"/>
                  </a:lnTo>
                  <a:lnTo>
                    <a:pt x="1506" y="8463"/>
                  </a:lnTo>
                  <a:lnTo>
                    <a:pt x="1516" y="8450"/>
                  </a:lnTo>
                  <a:lnTo>
                    <a:pt x="1526" y="8439"/>
                  </a:lnTo>
                  <a:lnTo>
                    <a:pt x="1535" y="8428"/>
                  </a:lnTo>
                  <a:lnTo>
                    <a:pt x="1542" y="8418"/>
                  </a:lnTo>
                  <a:lnTo>
                    <a:pt x="1550" y="8407"/>
                  </a:lnTo>
                  <a:lnTo>
                    <a:pt x="1557" y="8396"/>
                  </a:lnTo>
                  <a:lnTo>
                    <a:pt x="1565" y="8383"/>
                  </a:lnTo>
                  <a:lnTo>
                    <a:pt x="1573" y="8370"/>
                  </a:lnTo>
                  <a:lnTo>
                    <a:pt x="1615" y="8301"/>
                  </a:lnTo>
                  <a:lnTo>
                    <a:pt x="1696" y="8306"/>
                  </a:lnTo>
                  <a:lnTo>
                    <a:pt x="3105" y="8403"/>
                  </a:lnTo>
                  <a:lnTo>
                    <a:pt x="3201" y="8410"/>
                  </a:lnTo>
                  <a:lnTo>
                    <a:pt x="3225" y="8502"/>
                  </a:lnTo>
                  <a:lnTo>
                    <a:pt x="3554" y="9761"/>
                  </a:lnTo>
                  <a:lnTo>
                    <a:pt x="3581" y="9860"/>
                  </a:lnTo>
                  <a:lnTo>
                    <a:pt x="3491" y="9910"/>
                  </a:lnTo>
                  <a:lnTo>
                    <a:pt x="1841" y="10838"/>
                  </a:lnTo>
                  <a:lnTo>
                    <a:pt x="1757" y="10885"/>
                  </a:lnTo>
                  <a:lnTo>
                    <a:pt x="1686" y="10819"/>
                  </a:lnTo>
                  <a:lnTo>
                    <a:pt x="1672" y="10806"/>
                  </a:lnTo>
                  <a:lnTo>
                    <a:pt x="1672" y="10806"/>
                  </a:lnTo>
                  <a:lnTo>
                    <a:pt x="1661" y="10795"/>
                  </a:lnTo>
                  <a:lnTo>
                    <a:pt x="1660" y="10795"/>
                  </a:lnTo>
                  <a:lnTo>
                    <a:pt x="1640" y="10778"/>
                  </a:lnTo>
                  <a:lnTo>
                    <a:pt x="1620" y="10761"/>
                  </a:lnTo>
                  <a:lnTo>
                    <a:pt x="1599" y="10745"/>
                  </a:lnTo>
                  <a:lnTo>
                    <a:pt x="1577" y="10729"/>
                  </a:lnTo>
                  <a:lnTo>
                    <a:pt x="1556" y="10714"/>
                  </a:lnTo>
                  <a:lnTo>
                    <a:pt x="1535" y="10699"/>
                  </a:lnTo>
                  <a:lnTo>
                    <a:pt x="1513" y="10685"/>
                  </a:lnTo>
                  <a:lnTo>
                    <a:pt x="1491" y="10672"/>
                  </a:lnTo>
                  <a:lnTo>
                    <a:pt x="1451" y="10649"/>
                  </a:lnTo>
                  <a:lnTo>
                    <a:pt x="1410" y="10627"/>
                  </a:lnTo>
                  <a:lnTo>
                    <a:pt x="1368" y="10607"/>
                  </a:lnTo>
                  <a:lnTo>
                    <a:pt x="1326" y="10588"/>
                  </a:lnTo>
                  <a:lnTo>
                    <a:pt x="1283" y="10572"/>
                  </a:lnTo>
                  <a:lnTo>
                    <a:pt x="1240" y="10557"/>
                  </a:lnTo>
                  <a:lnTo>
                    <a:pt x="1196" y="10543"/>
                  </a:lnTo>
                  <a:lnTo>
                    <a:pt x="1152" y="10531"/>
                  </a:lnTo>
                  <a:lnTo>
                    <a:pt x="1107" y="10521"/>
                  </a:lnTo>
                  <a:lnTo>
                    <a:pt x="1063" y="10513"/>
                  </a:lnTo>
                  <a:lnTo>
                    <a:pt x="1018" y="10506"/>
                  </a:lnTo>
                  <a:lnTo>
                    <a:pt x="972" y="10500"/>
                  </a:lnTo>
                  <a:lnTo>
                    <a:pt x="928" y="10497"/>
                  </a:lnTo>
                  <a:lnTo>
                    <a:pt x="883" y="10495"/>
                  </a:lnTo>
                  <a:lnTo>
                    <a:pt x="839" y="10495"/>
                  </a:lnTo>
                  <a:lnTo>
                    <a:pt x="794" y="10497"/>
                  </a:lnTo>
                  <a:lnTo>
                    <a:pt x="752" y="10500"/>
                  </a:lnTo>
                  <a:lnTo>
                    <a:pt x="710" y="10505"/>
                  </a:lnTo>
                  <a:lnTo>
                    <a:pt x="668" y="10512"/>
                  </a:lnTo>
                  <a:lnTo>
                    <a:pt x="627" y="10520"/>
                  </a:lnTo>
                  <a:lnTo>
                    <a:pt x="587" y="10530"/>
                  </a:lnTo>
                  <a:lnTo>
                    <a:pt x="547" y="10542"/>
                  </a:lnTo>
                  <a:lnTo>
                    <a:pt x="508" y="10556"/>
                  </a:lnTo>
                  <a:lnTo>
                    <a:pt x="470" y="10571"/>
                  </a:lnTo>
                  <a:lnTo>
                    <a:pt x="451" y="10580"/>
                  </a:lnTo>
                  <a:lnTo>
                    <a:pt x="433" y="10589"/>
                  </a:lnTo>
                  <a:lnTo>
                    <a:pt x="415" y="10598"/>
                  </a:lnTo>
                  <a:lnTo>
                    <a:pt x="397" y="10608"/>
                  </a:lnTo>
                  <a:lnTo>
                    <a:pt x="378" y="10618"/>
                  </a:lnTo>
                  <a:lnTo>
                    <a:pt x="361" y="10628"/>
                  </a:lnTo>
                  <a:lnTo>
                    <a:pt x="344" y="10640"/>
                  </a:lnTo>
                  <a:lnTo>
                    <a:pt x="328" y="10652"/>
                  </a:lnTo>
                  <a:lnTo>
                    <a:pt x="311" y="10664"/>
                  </a:lnTo>
                  <a:lnTo>
                    <a:pt x="295" y="10677"/>
                  </a:lnTo>
                  <a:lnTo>
                    <a:pt x="279" y="10690"/>
                  </a:lnTo>
                  <a:lnTo>
                    <a:pt x="264" y="10703"/>
                  </a:lnTo>
                  <a:lnTo>
                    <a:pt x="249" y="10717"/>
                  </a:lnTo>
                  <a:lnTo>
                    <a:pt x="234" y="10731"/>
                  </a:lnTo>
                  <a:lnTo>
                    <a:pt x="219" y="10746"/>
                  </a:lnTo>
                  <a:lnTo>
                    <a:pt x="205" y="10762"/>
                  </a:lnTo>
                  <a:lnTo>
                    <a:pt x="183" y="10788"/>
                  </a:lnTo>
                  <a:lnTo>
                    <a:pt x="162" y="10814"/>
                  </a:lnTo>
                  <a:lnTo>
                    <a:pt x="143" y="10843"/>
                  </a:lnTo>
                  <a:lnTo>
                    <a:pt x="125" y="10871"/>
                  </a:lnTo>
                  <a:lnTo>
                    <a:pt x="105" y="10907"/>
                  </a:lnTo>
                  <a:lnTo>
                    <a:pt x="86" y="10943"/>
                  </a:lnTo>
                  <a:lnTo>
                    <a:pt x="69" y="10979"/>
                  </a:lnTo>
                  <a:lnTo>
                    <a:pt x="54" y="11017"/>
                  </a:lnTo>
                  <a:lnTo>
                    <a:pt x="42" y="11054"/>
                  </a:lnTo>
                  <a:lnTo>
                    <a:pt x="31" y="11092"/>
                  </a:lnTo>
                  <a:lnTo>
                    <a:pt x="21" y="11130"/>
                  </a:lnTo>
                  <a:lnTo>
                    <a:pt x="14" y="11169"/>
                  </a:lnTo>
                  <a:lnTo>
                    <a:pt x="8" y="11208"/>
                  </a:lnTo>
                  <a:lnTo>
                    <a:pt x="4" y="11247"/>
                  </a:lnTo>
                  <a:lnTo>
                    <a:pt x="1" y="11286"/>
                  </a:lnTo>
                  <a:lnTo>
                    <a:pt x="0" y="11325"/>
                  </a:lnTo>
                  <a:lnTo>
                    <a:pt x="1" y="11365"/>
                  </a:lnTo>
                  <a:lnTo>
                    <a:pt x="2" y="11404"/>
                  </a:lnTo>
                  <a:lnTo>
                    <a:pt x="6" y="11444"/>
                  </a:lnTo>
                  <a:lnTo>
                    <a:pt x="11" y="11483"/>
                  </a:lnTo>
                  <a:lnTo>
                    <a:pt x="17" y="11524"/>
                  </a:lnTo>
                  <a:lnTo>
                    <a:pt x="25" y="11563"/>
                  </a:lnTo>
                  <a:lnTo>
                    <a:pt x="34" y="11602"/>
                  </a:lnTo>
                  <a:lnTo>
                    <a:pt x="44" y="11642"/>
                  </a:lnTo>
                  <a:lnTo>
                    <a:pt x="55" y="11681"/>
                  </a:lnTo>
                  <a:lnTo>
                    <a:pt x="68" y="11720"/>
                  </a:lnTo>
                  <a:lnTo>
                    <a:pt x="83" y="11759"/>
                  </a:lnTo>
                  <a:lnTo>
                    <a:pt x="98" y="11797"/>
                  </a:lnTo>
                  <a:lnTo>
                    <a:pt x="115" y="11835"/>
                  </a:lnTo>
                  <a:lnTo>
                    <a:pt x="132" y="11873"/>
                  </a:lnTo>
                  <a:lnTo>
                    <a:pt x="150" y="11910"/>
                  </a:lnTo>
                  <a:lnTo>
                    <a:pt x="170" y="11947"/>
                  </a:lnTo>
                  <a:lnTo>
                    <a:pt x="190" y="11983"/>
                  </a:lnTo>
                  <a:lnTo>
                    <a:pt x="212" y="12019"/>
                  </a:lnTo>
                  <a:lnTo>
                    <a:pt x="235" y="12055"/>
                  </a:lnTo>
                  <a:lnTo>
                    <a:pt x="258" y="12090"/>
                  </a:lnTo>
                  <a:lnTo>
                    <a:pt x="277" y="12116"/>
                  </a:lnTo>
                  <a:lnTo>
                    <a:pt x="296" y="12142"/>
                  </a:lnTo>
                  <a:lnTo>
                    <a:pt x="316" y="12168"/>
                  </a:lnTo>
                  <a:lnTo>
                    <a:pt x="336" y="12193"/>
                  </a:lnTo>
                  <a:lnTo>
                    <a:pt x="357" y="12219"/>
                  </a:lnTo>
                  <a:lnTo>
                    <a:pt x="378" y="12243"/>
                  </a:lnTo>
                  <a:lnTo>
                    <a:pt x="401" y="12267"/>
                  </a:lnTo>
                  <a:lnTo>
                    <a:pt x="423" y="12291"/>
                  </a:lnTo>
                  <a:lnTo>
                    <a:pt x="445" y="12313"/>
                  </a:lnTo>
                  <a:lnTo>
                    <a:pt x="468" y="12336"/>
                  </a:lnTo>
                  <a:lnTo>
                    <a:pt x="491" y="12357"/>
                  </a:lnTo>
                  <a:lnTo>
                    <a:pt x="514" y="12380"/>
                  </a:lnTo>
                  <a:lnTo>
                    <a:pt x="539" y="12400"/>
                  </a:lnTo>
                  <a:lnTo>
                    <a:pt x="563" y="12420"/>
                  </a:lnTo>
                  <a:lnTo>
                    <a:pt x="588" y="12440"/>
                  </a:lnTo>
                  <a:lnTo>
                    <a:pt x="613" y="12458"/>
                  </a:lnTo>
                  <a:lnTo>
                    <a:pt x="637" y="12476"/>
                  </a:lnTo>
                  <a:lnTo>
                    <a:pt x="662" y="12493"/>
                  </a:lnTo>
                  <a:lnTo>
                    <a:pt x="688" y="12509"/>
                  </a:lnTo>
                  <a:lnTo>
                    <a:pt x="713" y="12525"/>
                  </a:lnTo>
                  <a:lnTo>
                    <a:pt x="738" y="12540"/>
                  </a:lnTo>
                  <a:lnTo>
                    <a:pt x="763" y="12555"/>
                  </a:lnTo>
                  <a:lnTo>
                    <a:pt x="789" y="12569"/>
                  </a:lnTo>
                  <a:lnTo>
                    <a:pt x="815" y="12582"/>
                  </a:lnTo>
                  <a:lnTo>
                    <a:pt x="842" y="12593"/>
                  </a:lnTo>
                  <a:lnTo>
                    <a:pt x="867" y="12605"/>
                  </a:lnTo>
                  <a:lnTo>
                    <a:pt x="894" y="12615"/>
                  </a:lnTo>
                  <a:lnTo>
                    <a:pt x="920" y="12625"/>
                  </a:lnTo>
                  <a:lnTo>
                    <a:pt x="946" y="12633"/>
                  </a:lnTo>
                  <a:lnTo>
                    <a:pt x="972" y="12641"/>
                  </a:lnTo>
                  <a:lnTo>
                    <a:pt x="999" y="12648"/>
                  </a:lnTo>
                  <a:lnTo>
                    <a:pt x="1025" y="12654"/>
                  </a:lnTo>
                  <a:lnTo>
                    <a:pt x="1049" y="12659"/>
                  </a:lnTo>
                  <a:lnTo>
                    <a:pt x="1073" y="12663"/>
                  </a:lnTo>
                  <a:lnTo>
                    <a:pt x="1097" y="12666"/>
                  </a:lnTo>
                  <a:lnTo>
                    <a:pt x="1121" y="12669"/>
                  </a:lnTo>
                  <a:lnTo>
                    <a:pt x="1146" y="12670"/>
                  </a:lnTo>
                  <a:lnTo>
                    <a:pt x="1170" y="12671"/>
                  </a:lnTo>
                  <a:lnTo>
                    <a:pt x="1193" y="12671"/>
                  </a:lnTo>
                  <a:lnTo>
                    <a:pt x="1217" y="12670"/>
                  </a:lnTo>
                  <a:lnTo>
                    <a:pt x="1241" y="12668"/>
                  </a:lnTo>
                  <a:lnTo>
                    <a:pt x="1265" y="12665"/>
                  </a:lnTo>
                  <a:lnTo>
                    <a:pt x="1288" y="12662"/>
                  </a:lnTo>
                  <a:lnTo>
                    <a:pt x="1313" y="12657"/>
                  </a:lnTo>
                  <a:lnTo>
                    <a:pt x="1336" y="12652"/>
                  </a:lnTo>
                  <a:lnTo>
                    <a:pt x="1359" y="12645"/>
                  </a:lnTo>
                  <a:lnTo>
                    <a:pt x="1383" y="12638"/>
                  </a:lnTo>
                  <a:lnTo>
                    <a:pt x="1406" y="12630"/>
                  </a:lnTo>
                  <a:lnTo>
                    <a:pt x="1428" y="12621"/>
                  </a:lnTo>
                  <a:lnTo>
                    <a:pt x="1452" y="12610"/>
                  </a:lnTo>
                  <a:lnTo>
                    <a:pt x="1475" y="12599"/>
                  </a:lnTo>
                  <a:lnTo>
                    <a:pt x="1497" y="12587"/>
                  </a:lnTo>
                  <a:lnTo>
                    <a:pt x="1519" y="12573"/>
                  </a:lnTo>
                  <a:lnTo>
                    <a:pt x="1541" y="12559"/>
                  </a:lnTo>
                  <a:lnTo>
                    <a:pt x="1563" y="12543"/>
                  </a:lnTo>
                  <a:lnTo>
                    <a:pt x="1584" y="12526"/>
                  </a:lnTo>
                  <a:lnTo>
                    <a:pt x="1607" y="12509"/>
                  </a:lnTo>
                  <a:lnTo>
                    <a:pt x="1628" y="12490"/>
                  </a:lnTo>
                  <a:lnTo>
                    <a:pt x="1648" y="12470"/>
                  </a:lnTo>
                  <a:lnTo>
                    <a:pt x="1669" y="12449"/>
                  </a:lnTo>
                  <a:lnTo>
                    <a:pt x="1689" y="12427"/>
                  </a:lnTo>
                  <a:lnTo>
                    <a:pt x="1709" y="12404"/>
                  </a:lnTo>
                  <a:lnTo>
                    <a:pt x="1728" y="12380"/>
                  </a:lnTo>
                  <a:lnTo>
                    <a:pt x="1748" y="12353"/>
                  </a:lnTo>
                  <a:lnTo>
                    <a:pt x="1768" y="12326"/>
                  </a:lnTo>
                  <a:lnTo>
                    <a:pt x="1787" y="12298"/>
                  </a:lnTo>
                  <a:lnTo>
                    <a:pt x="1806" y="12270"/>
                  </a:lnTo>
                  <a:lnTo>
                    <a:pt x="1824" y="12242"/>
                  </a:lnTo>
                  <a:lnTo>
                    <a:pt x="1841" y="12214"/>
                  </a:lnTo>
                  <a:lnTo>
                    <a:pt x="1858" y="12184"/>
                  </a:lnTo>
                  <a:lnTo>
                    <a:pt x="1874" y="12155"/>
                  </a:lnTo>
                  <a:lnTo>
                    <a:pt x="1889" y="12126"/>
                  </a:lnTo>
                  <a:lnTo>
                    <a:pt x="1904" y="12097"/>
                  </a:lnTo>
                  <a:lnTo>
                    <a:pt x="1918" y="12068"/>
                  </a:lnTo>
                  <a:lnTo>
                    <a:pt x="1931" y="12039"/>
                  </a:lnTo>
                  <a:lnTo>
                    <a:pt x="1944" y="12008"/>
                  </a:lnTo>
                  <a:lnTo>
                    <a:pt x="1955" y="11979"/>
                  </a:lnTo>
                  <a:lnTo>
                    <a:pt x="1966" y="11949"/>
                  </a:lnTo>
                  <a:lnTo>
                    <a:pt x="1976" y="11919"/>
                  </a:lnTo>
                  <a:lnTo>
                    <a:pt x="1985" y="11889"/>
                  </a:lnTo>
                  <a:lnTo>
                    <a:pt x="1993" y="11862"/>
                  </a:lnTo>
                  <a:lnTo>
                    <a:pt x="1999" y="11834"/>
                  </a:lnTo>
                  <a:lnTo>
                    <a:pt x="2006" y="11807"/>
                  </a:lnTo>
                  <a:lnTo>
                    <a:pt x="2011" y="11780"/>
                  </a:lnTo>
                  <a:lnTo>
                    <a:pt x="2016" y="11752"/>
                  </a:lnTo>
                  <a:lnTo>
                    <a:pt x="2020" y="11725"/>
                  </a:lnTo>
                  <a:lnTo>
                    <a:pt x="2023" y="11697"/>
                  </a:lnTo>
                  <a:lnTo>
                    <a:pt x="2026" y="11669"/>
                  </a:lnTo>
                  <a:lnTo>
                    <a:pt x="2027" y="11641"/>
                  </a:lnTo>
                  <a:lnTo>
                    <a:pt x="2028" y="11614"/>
                  </a:lnTo>
                  <a:lnTo>
                    <a:pt x="2029" y="11586"/>
                  </a:lnTo>
                  <a:lnTo>
                    <a:pt x="2028" y="11559"/>
                  </a:lnTo>
                  <a:lnTo>
                    <a:pt x="2026" y="11531"/>
                  </a:lnTo>
                  <a:lnTo>
                    <a:pt x="2024" y="11502"/>
                  </a:lnTo>
                  <a:lnTo>
                    <a:pt x="2021" y="11475"/>
                  </a:lnTo>
                  <a:lnTo>
                    <a:pt x="2017" y="11447"/>
                  </a:lnTo>
                  <a:lnTo>
                    <a:pt x="2002" y="11349"/>
                  </a:lnTo>
                  <a:lnTo>
                    <a:pt x="2093" y="11306"/>
                  </a:lnTo>
                  <a:lnTo>
                    <a:pt x="3761" y="10537"/>
                  </a:lnTo>
                  <a:lnTo>
                    <a:pt x="3845" y="10498"/>
                  </a:lnTo>
                  <a:lnTo>
                    <a:pt x="3911" y="10564"/>
                  </a:lnTo>
                  <a:lnTo>
                    <a:pt x="4827" y="11489"/>
                  </a:lnTo>
                  <a:lnTo>
                    <a:pt x="4896" y="11561"/>
                  </a:lnTo>
                  <a:lnTo>
                    <a:pt x="4848" y="11647"/>
                  </a:lnTo>
                  <a:lnTo>
                    <a:pt x="4254" y="12716"/>
                  </a:lnTo>
                  <a:lnTo>
                    <a:pt x="4216" y="12785"/>
                  </a:lnTo>
                  <a:lnTo>
                    <a:pt x="4136" y="12785"/>
                  </a:lnTo>
                  <a:lnTo>
                    <a:pt x="4104" y="12785"/>
                  </a:lnTo>
                  <a:lnTo>
                    <a:pt x="4071" y="12787"/>
                  </a:lnTo>
                  <a:lnTo>
                    <a:pt x="4038" y="12791"/>
                  </a:lnTo>
                  <a:lnTo>
                    <a:pt x="4005" y="12797"/>
                  </a:lnTo>
                  <a:lnTo>
                    <a:pt x="3973" y="12804"/>
                  </a:lnTo>
                  <a:lnTo>
                    <a:pt x="3941" y="12813"/>
                  </a:lnTo>
                  <a:lnTo>
                    <a:pt x="3910" y="12824"/>
                  </a:lnTo>
                  <a:lnTo>
                    <a:pt x="3880" y="12837"/>
                  </a:lnTo>
                  <a:lnTo>
                    <a:pt x="3850" y="12851"/>
                  </a:lnTo>
                  <a:lnTo>
                    <a:pt x="3822" y="12866"/>
                  </a:lnTo>
                  <a:lnTo>
                    <a:pt x="3795" y="12883"/>
                  </a:lnTo>
                  <a:lnTo>
                    <a:pt x="3768" y="12902"/>
                  </a:lnTo>
                  <a:lnTo>
                    <a:pt x="3742" y="12922"/>
                  </a:lnTo>
                  <a:lnTo>
                    <a:pt x="3716" y="12944"/>
                  </a:lnTo>
                  <a:lnTo>
                    <a:pt x="3691" y="12967"/>
                  </a:lnTo>
                  <a:lnTo>
                    <a:pt x="3668" y="12992"/>
                  </a:lnTo>
                  <a:lnTo>
                    <a:pt x="3648" y="13016"/>
                  </a:lnTo>
                  <a:lnTo>
                    <a:pt x="3629" y="13041"/>
                  </a:lnTo>
                  <a:lnTo>
                    <a:pt x="3612" y="13068"/>
                  </a:lnTo>
                  <a:lnTo>
                    <a:pt x="3596" y="13094"/>
                  </a:lnTo>
                  <a:lnTo>
                    <a:pt x="3581" y="13120"/>
                  </a:lnTo>
                  <a:lnTo>
                    <a:pt x="3567" y="13148"/>
                  </a:lnTo>
                  <a:lnTo>
                    <a:pt x="3556" y="13175"/>
                  </a:lnTo>
                  <a:lnTo>
                    <a:pt x="3546" y="13203"/>
                  </a:lnTo>
                  <a:lnTo>
                    <a:pt x="3537" y="13232"/>
                  </a:lnTo>
                  <a:lnTo>
                    <a:pt x="3529" y="13261"/>
                  </a:lnTo>
                  <a:lnTo>
                    <a:pt x="3523" y="13290"/>
                  </a:lnTo>
                  <a:lnTo>
                    <a:pt x="3519" y="13319"/>
                  </a:lnTo>
                  <a:lnTo>
                    <a:pt x="3516" y="13349"/>
                  </a:lnTo>
                  <a:lnTo>
                    <a:pt x="3514" y="13378"/>
                  </a:lnTo>
                  <a:lnTo>
                    <a:pt x="3514" y="13407"/>
                  </a:lnTo>
                  <a:lnTo>
                    <a:pt x="3515" y="13438"/>
                  </a:lnTo>
                  <a:lnTo>
                    <a:pt x="3515" y="13438"/>
                  </a:lnTo>
                  <a:lnTo>
                    <a:pt x="3517" y="13467"/>
                  </a:lnTo>
                  <a:lnTo>
                    <a:pt x="3521" y="13496"/>
                  </a:lnTo>
                  <a:lnTo>
                    <a:pt x="3526" y="13525"/>
                  </a:lnTo>
                  <a:lnTo>
                    <a:pt x="3533" y="13553"/>
                  </a:lnTo>
                  <a:lnTo>
                    <a:pt x="3541" y="13582"/>
                  </a:lnTo>
                  <a:lnTo>
                    <a:pt x="3550" y="13611"/>
                  </a:lnTo>
                  <a:lnTo>
                    <a:pt x="3561" y="13638"/>
                  </a:lnTo>
                  <a:lnTo>
                    <a:pt x="3574" y="13665"/>
                  </a:lnTo>
                  <a:lnTo>
                    <a:pt x="3588" y="13692"/>
                  </a:lnTo>
                  <a:lnTo>
                    <a:pt x="3603" y="13718"/>
                  </a:lnTo>
                  <a:lnTo>
                    <a:pt x="3619" y="13743"/>
                  </a:lnTo>
                  <a:lnTo>
                    <a:pt x="3637" y="13769"/>
                  </a:lnTo>
                  <a:lnTo>
                    <a:pt x="3656" y="13793"/>
                  </a:lnTo>
                  <a:lnTo>
                    <a:pt x="3676" y="13816"/>
                  </a:lnTo>
                  <a:lnTo>
                    <a:pt x="3698" y="13839"/>
                  </a:lnTo>
                  <a:lnTo>
                    <a:pt x="3721" y="13860"/>
                  </a:lnTo>
                  <a:lnTo>
                    <a:pt x="3746" y="13880"/>
                  </a:lnTo>
                  <a:lnTo>
                    <a:pt x="3771" y="13899"/>
                  </a:lnTo>
                  <a:lnTo>
                    <a:pt x="3797" y="13917"/>
                  </a:lnTo>
                  <a:lnTo>
                    <a:pt x="3823" y="13933"/>
                  </a:lnTo>
                  <a:lnTo>
                    <a:pt x="3849" y="13948"/>
                  </a:lnTo>
                  <a:lnTo>
                    <a:pt x="3878" y="13961"/>
                  </a:lnTo>
                  <a:lnTo>
                    <a:pt x="3905" y="13973"/>
                  </a:lnTo>
                  <a:lnTo>
                    <a:pt x="3933" y="13983"/>
                  </a:lnTo>
                  <a:lnTo>
                    <a:pt x="3962" y="13992"/>
                  </a:lnTo>
                  <a:lnTo>
                    <a:pt x="3990" y="13999"/>
                  </a:lnTo>
                  <a:lnTo>
                    <a:pt x="4019" y="14005"/>
                  </a:lnTo>
                  <a:lnTo>
                    <a:pt x="4049" y="14009"/>
                  </a:lnTo>
                  <a:lnTo>
                    <a:pt x="4079" y="14013"/>
                  </a:lnTo>
                  <a:lnTo>
                    <a:pt x="4108" y="14014"/>
                  </a:lnTo>
                  <a:lnTo>
                    <a:pt x="4137" y="14015"/>
                  </a:lnTo>
                  <a:lnTo>
                    <a:pt x="4167" y="14013"/>
                  </a:lnTo>
                  <a:lnTo>
                    <a:pt x="4197" y="14011"/>
                  </a:lnTo>
                  <a:lnTo>
                    <a:pt x="4226" y="14007"/>
                  </a:lnTo>
                  <a:lnTo>
                    <a:pt x="4255" y="14002"/>
                  </a:lnTo>
                  <a:lnTo>
                    <a:pt x="4283" y="13995"/>
                  </a:lnTo>
                  <a:lnTo>
                    <a:pt x="4312" y="13987"/>
                  </a:lnTo>
                  <a:lnTo>
                    <a:pt x="4341" y="13978"/>
                  </a:lnTo>
                  <a:lnTo>
                    <a:pt x="4368" y="13967"/>
                  </a:lnTo>
                  <a:lnTo>
                    <a:pt x="4395" y="13955"/>
                  </a:lnTo>
                  <a:lnTo>
                    <a:pt x="4422" y="13941"/>
                  </a:lnTo>
                  <a:lnTo>
                    <a:pt x="4448" y="13925"/>
                  </a:lnTo>
                  <a:lnTo>
                    <a:pt x="4473" y="13909"/>
                  </a:lnTo>
                  <a:lnTo>
                    <a:pt x="4499" y="13891"/>
                  </a:lnTo>
                  <a:lnTo>
                    <a:pt x="4523" y="13872"/>
                  </a:lnTo>
                  <a:lnTo>
                    <a:pt x="4546" y="13852"/>
                  </a:lnTo>
                  <a:lnTo>
                    <a:pt x="4569" y="13830"/>
                  </a:lnTo>
                  <a:lnTo>
                    <a:pt x="4590" y="13807"/>
                  </a:lnTo>
                  <a:lnTo>
                    <a:pt x="4605" y="13789"/>
                  </a:lnTo>
                  <a:lnTo>
                    <a:pt x="4620" y="13771"/>
                  </a:lnTo>
                  <a:lnTo>
                    <a:pt x="4634" y="13751"/>
                  </a:lnTo>
                  <a:lnTo>
                    <a:pt x="4648" y="13732"/>
                  </a:lnTo>
                  <a:lnTo>
                    <a:pt x="4660" y="13712"/>
                  </a:lnTo>
                  <a:lnTo>
                    <a:pt x="4671" y="13692"/>
                  </a:lnTo>
                  <a:lnTo>
                    <a:pt x="4681" y="13672"/>
                  </a:lnTo>
                  <a:lnTo>
                    <a:pt x="4691" y="13652"/>
                  </a:lnTo>
                  <a:lnTo>
                    <a:pt x="4700" y="13631"/>
                  </a:lnTo>
                  <a:lnTo>
                    <a:pt x="4708" y="13610"/>
                  </a:lnTo>
                  <a:lnTo>
                    <a:pt x="4715" y="13589"/>
                  </a:lnTo>
                  <a:lnTo>
                    <a:pt x="4722" y="13566"/>
                  </a:lnTo>
                  <a:lnTo>
                    <a:pt x="4727" y="13545"/>
                  </a:lnTo>
                  <a:lnTo>
                    <a:pt x="4732" y="13523"/>
                  </a:lnTo>
                  <a:lnTo>
                    <a:pt x="4736" y="13502"/>
                  </a:lnTo>
                  <a:lnTo>
                    <a:pt x="4739" y="13480"/>
                  </a:lnTo>
                  <a:lnTo>
                    <a:pt x="4742" y="13457"/>
                  </a:lnTo>
                  <a:lnTo>
                    <a:pt x="4744" y="13434"/>
                  </a:lnTo>
                  <a:lnTo>
                    <a:pt x="4744" y="13412"/>
                  </a:lnTo>
                  <a:lnTo>
                    <a:pt x="4744" y="13388"/>
                  </a:lnTo>
                  <a:lnTo>
                    <a:pt x="4744" y="13365"/>
                  </a:lnTo>
                  <a:lnTo>
                    <a:pt x="4742" y="13343"/>
                  </a:lnTo>
                  <a:lnTo>
                    <a:pt x="4739" y="13320"/>
                  </a:lnTo>
                  <a:lnTo>
                    <a:pt x="4736" y="13297"/>
                  </a:lnTo>
                  <a:lnTo>
                    <a:pt x="4732" y="13275"/>
                  </a:lnTo>
                  <a:lnTo>
                    <a:pt x="4727" y="13253"/>
                  </a:lnTo>
                  <a:lnTo>
                    <a:pt x="4721" y="13230"/>
                  </a:lnTo>
                  <a:lnTo>
                    <a:pt x="4715" y="13208"/>
                  </a:lnTo>
                  <a:lnTo>
                    <a:pt x="4707" y="13187"/>
                  </a:lnTo>
                  <a:lnTo>
                    <a:pt x="4699" y="13165"/>
                  </a:lnTo>
                  <a:lnTo>
                    <a:pt x="4690" y="13144"/>
                  </a:lnTo>
                  <a:lnTo>
                    <a:pt x="4680" y="13123"/>
                  </a:lnTo>
                  <a:lnTo>
                    <a:pt x="4643" y="13049"/>
                  </a:lnTo>
                  <a:lnTo>
                    <a:pt x="4692" y="12983"/>
                  </a:lnTo>
                  <a:lnTo>
                    <a:pt x="5396" y="12055"/>
                  </a:lnTo>
                  <a:lnTo>
                    <a:pt x="5450" y="11983"/>
                  </a:lnTo>
                  <a:lnTo>
                    <a:pt x="5537" y="12007"/>
                  </a:lnTo>
                  <a:lnTo>
                    <a:pt x="6794" y="12351"/>
                  </a:lnTo>
                  <a:lnTo>
                    <a:pt x="6892" y="12379"/>
                  </a:lnTo>
                  <a:lnTo>
                    <a:pt x="6891" y="12481"/>
                  </a:lnTo>
                  <a:lnTo>
                    <a:pt x="6870" y="14315"/>
                  </a:lnTo>
                  <a:lnTo>
                    <a:pt x="6869" y="14417"/>
                  </a:lnTo>
                  <a:lnTo>
                    <a:pt x="6771" y="14441"/>
                  </a:lnTo>
                  <a:lnTo>
                    <a:pt x="6728" y="14453"/>
                  </a:lnTo>
                  <a:lnTo>
                    <a:pt x="6685" y="14464"/>
                  </a:lnTo>
                  <a:lnTo>
                    <a:pt x="6642" y="14476"/>
                  </a:lnTo>
                  <a:lnTo>
                    <a:pt x="6597" y="14489"/>
                  </a:lnTo>
                  <a:lnTo>
                    <a:pt x="6554" y="14502"/>
                  </a:lnTo>
                  <a:lnTo>
                    <a:pt x="6512" y="14517"/>
                  </a:lnTo>
                  <a:lnTo>
                    <a:pt x="6491" y="14525"/>
                  </a:lnTo>
                  <a:lnTo>
                    <a:pt x="6471" y="14534"/>
                  </a:lnTo>
                  <a:lnTo>
                    <a:pt x="6450" y="14543"/>
                  </a:lnTo>
                  <a:lnTo>
                    <a:pt x="6431" y="14552"/>
                  </a:lnTo>
                  <a:lnTo>
                    <a:pt x="6415" y="14560"/>
                  </a:lnTo>
                  <a:lnTo>
                    <a:pt x="6399" y="14568"/>
                  </a:lnTo>
                  <a:lnTo>
                    <a:pt x="6384" y="14577"/>
                  </a:lnTo>
                  <a:lnTo>
                    <a:pt x="6369" y="14587"/>
                  </a:lnTo>
                  <a:lnTo>
                    <a:pt x="6355" y="14596"/>
                  </a:lnTo>
                  <a:lnTo>
                    <a:pt x="6341" y="14606"/>
                  </a:lnTo>
                  <a:lnTo>
                    <a:pt x="6328" y="14617"/>
                  </a:lnTo>
                  <a:lnTo>
                    <a:pt x="6316" y="14629"/>
                  </a:lnTo>
                  <a:lnTo>
                    <a:pt x="6303" y="14640"/>
                  </a:lnTo>
                  <a:lnTo>
                    <a:pt x="6292" y="14652"/>
                  </a:lnTo>
                  <a:lnTo>
                    <a:pt x="6281" y="14665"/>
                  </a:lnTo>
                  <a:lnTo>
                    <a:pt x="6272" y="14678"/>
                  </a:lnTo>
                  <a:lnTo>
                    <a:pt x="6263" y="14691"/>
                  </a:lnTo>
                  <a:lnTo>
                    <a:pt x="6255" y="14705"/>
                  </a:lnTo>
                  <a:lnTo>
                    <a:pt x="6248" y="14720"/>
                  </a:lnTo>
                  <a:lnTo>
                    <a:pt x="6242" y="14735"/>
                  </a:lnTo>
                  <a:lnTo>
                    <a:pt x="6220" y="14803"/>
                  </a:lnTo>
                  <a:lnTo>
                    <a:pt x="6201" y="14868"/>
                  </a:lnTo>
                  <a:lnTo>
                    <a:pt x="6185" y="14931"/>
                  </a:lnTo>
                  <a:lnTo>
                    <a:pt x="6171" y="14993"/>
                  </a:lnTo>
                  <a:lnTo>
                    <a:pt x="6161" y="15053"/>
                  </a:lnTo>
                  <a:lnTo>
                    <a:pt x="6153" y="15111"/>
                  </a:lnTo>
                  <a:lnTo>
                    <a:pt x="6148" y="15168"/>
                  </a:lnTo>
                  <a:lnTo>
                    <a:pt x="6146" y="15222"/>
                  </a:lnTo>
                  <a:lnTo>
                    <a:pt x="6146" y="15274"/>
                  </a:lnTo>
                  <a:lnTo>
                    <a:pt x="6149" y="15326"/>
                  </a:lnTo>
                  <a:lnTo>
                    <a:pt x="6155" y="15374"/>
                  </a:lnTo>
                  <a:lnTo>
                    <a:pt x="6164" y="15421"/>
                  </a:lnTo>
                  <a:lnTo>
                    <a:pt x="6174" y="15467"/>
                  </a:lnTo>
                  <a:lnTo>
                    <a:pt x="6186" y="15511"/>
                  </a:lnTo>
                  <a:lnTo>
                    <a:pt x="6201" y="15553"/>
                  </a:lnTo>
                  <a:lnTo>
                    <a:pt x="6218" y="15593"/>
                  </a:lnTo>
                  <a:lnTo>
                    <a:pt x="6236" y="15632"/>
                  </a:lnTo>
                  <a:lnTo>
                    <a:pt x="6257" y="15670"/>
                  </a:lnTo>
                  <a:lnTo>
                    <a:pt x="6279" y="15705"/>
                  </a:lnTo>
                  <a:lnTo>
                    <a:pt x="6303" y="15738"/>
                  </a:lnTo>
                  <a:lnTo>
                    <a:pt x="6330" y="15770"/>
                  </a:lnTo>
                  <a:lnTo>
                    <a:pt x="6358" y="15800"/>
                  </a:lnTo>
                  <a:lnTo>
                    <a:pt x="6387" y="15829"/>
                  </a:lnTo>
                  <a:lnTo>
                    <a:pt x="6417" y="15857"/>
                  </a:lnTo>
                  <a:lnTo>
                    <a:pt x="6449" y="15883"/>
                  </a:lnTo>
                  <a:lnTo>
                    <a:pt x="6483" y="15907"/>
                  </a:lnTo>
                  <a:lnTo>
                    <a:pt x="6517" y="15929"/>
                  </a:lnTo>
                  <a:lnTo>
                    <a:pt x="6553" y="15950"/>
                  </a:lnTo>
                  <a:lnTo>
                    <a:pt x="6589" y="15969"/>
                  </a:lnTo>
                  <a:lnTo>
                    <a:pt x="6628" y="15987"/>
                  </a:lnTo>
                  <a:lnTo>
                    <a:pt x="6667" y="16003"/>
                  </a:lnTo>
                  <a:lnTo>
                    <a:pt x="6706" y="16019"/>
                  </a:lnTo>
                  <a:lnTo>
                    <a:pt x="6749" y="16033"/>
                  </a:lnTo>
                  <a:lnTo>
                    <a:pt x="6793" y="16046"/>
                  </a:lnTo>
                  <a:lnTo>
                    <a:pt x="6837" y="16057"/>
                  </a:lnTo>
                  <a:lnTo>
                    <a:pt x="6881" y="16066"/>
                  </a:lnTo>
                  <a:lnTo>
                    <a:pt x="6927" y="16074"/>
                  </a:lnTo>
                  <a:lnTo>
                    <a:pt x="6973" y="16081"/>
                  </a:lnTo>
                  <a:lnTo>
                    <a:pt x="7018" y="16086"/>
                  </a:lnTo>
                  <a:lnTo>
                    <a:pt x="7064" y="16090"/>
                  </a:lnTo>
                  <a:lnTo>
                    <a:pt x="7112" y="16092"/>
                  </a:lnTo>
                  <a:lnTo>
                    <a:pt x="7158" y="16093"/>
                  </a:lnTo>
                  <a:lnTo>
                    <a:pt x="7204" y="16092"/>
                  </a:lnTo>
                  <a:lnTo>
                    <a:pt x="7252" y="16091"/>
                  </a:lnTo>
                  <a:lnTo>
                    <a:pt x="7298" y="16087"/>
                  </a:lnTo>
                  <a:lnTo>
                    <a:pt x="7344" y="16083"/>
                  </a:lnTo>
                  <a:lnTo>
                    <a:pt x="7391" y="16077"/>
                  </a:lnTo>
                  <a:lnTo>
                    <a:pt x="7436" y="16069"/>
                  </a:lnTo>
                  <a:lnTo>
                    <a:pt x="7480" y="16061"/>
                  </a:lnTo>
                  <a:lnTo>
                    <a:pt x="7524" y="16051"/>
                  </a:lnTo>
                  <a:lnTo>
                    <a:pt x="7567" y="16040"/>
                  </a:lnTo>
                  <a:lnTo>
                    <a:pt x="7609" y="16028"/>
                  </a:lnTo>
                  <a:lnTo>
                    <a:pt x="7651" y="16015"/>
                  </a:lnTo>
                  <a:lnTo>
                    <a:pt x="7692" y="15999"/>
                  </a:lnTo>
                  <a:lnTo>
                    <a:pt x="7731" y="15983"/>
                  </a:lnTo>
                  <a:lnTo>
                    <a:pt x="7769" y="15966"/>
                  </a:lnTo>
                  <a:lnTo>
                    <a:pt x="7806" y="15948"/>
                  </a:lnTo>
                  <a:lnTo>
                    <a:pt x="7843" y="15929"/>
                  </a:lnTo>
                  <a:lnTo>
                    <a:pt x="7878" y="15909"/>
                  </a:lnTo>
                  <a:lnTo>
                    <a:pt x="7911" y="15887"/>
                  </a:lnTo>
                  <a:lnTo>
                    <a:pt x="7942" y="15865"/>
                  </a:lnTo>
                  <a:lnTo>
                    <a:pt x="7972" y="15841"/>
                  </a:lnTo>
                  <a:lnTo>
                    <a:pt x="8002" y="15815"/>
                  </a:lnTo>
                  <a:lnTo>
                    <a:pt x="8029" y="15790"/>
                  </a:lnTo>
                  <a:lnTo>
                    <a:pt x="8049" y="15767"/>
                  </a:lnTo>
                  <a:lnTo>
                    <a:pt x="8069" y="15744"/>
                  </a:lnTo>
                  <a:lnTo>
                    <a:pt x="8087" y="15720"/>
                  </a:lnTo>
                  <a:lnTo>
                    <a:pt x="8104" y="15695"/>
                  </a:lnTo>
                  <a:lnTo>
                    <a:pt x="8119" y="15670"/>
                  </a:lnTo>
                  <a:lnTo>
                    <a:pt x="8132" y="15642"/>
                  </a:lnTo>
                  <a:lnTo>
                    <a:pt x="8145" y="15615"/>
                  </a:lnTo>
                  <a:lnTo>
                    <a:pt x="8155" y="15587"/>
                  </a:lnTo>
                  <a:lnTo>
                    <a:pt x="8164" y="15558"/>
                  </a:lnTo>
                  <a:lnTo>
                    <a:pt x="8170" y="15528"/>
                  </a:lnTo>
                  <a:lnTo>
                    <a:pt x="8175" y="15498"/>
                  </a:lnTo>
                  <a:lnTo>
                    <a:pt x="8178" y="15465"/>
                  </a:lnTo>
                  <a:lnTo>
                    <a:pt x="8179" y="15433"/>
                  </a:lnTo>
                  <a:lnTo>
                    <a:pt x="8178" y="15400"/>
                  </a:lnTo>
                  <a:lnTo>
                    <a:pt x="8175" y="15367"/>
                  </a:lnTo>
                  <a:lnTo>
                    <a:pt x="8170" y="15332"/>
                  </a:lnTo>
                  <a:lnTo>
                    <a:pt x="8163" y="15296"/>
                  </a:lnTo>
                  <a:lnTo>
                    <a:pt x="8154" y="15260"/>
                  </a:lnTo>
                  <a:lnTo>
                    <a:pt x="8142" y="15224"/>
                  </a:lnTo>
                  <a:lnTo>
                    <a:pt x="8127" y="15186"/>
                  </a:lnTo>
                  <a:lnTo>
                    <a:pt x="8111" y="15148"/>
                  </a:lnTo>
                  <a:lnTo>
                    <a:pt x="8093" y="15108"/>
                  </a:lnTo>
                  <a:lnTo>
                    <a:pt x="8072" y="15069"/>
                  </a:lnTo>
                  <a:lnTo>
                    <a:pt x="8048" y="15028"/>
                  </a:lnTo>
                  <a:lnTo>
                    <a:pt x="8022" y="14987"/>
                  </a:lnTo>
                  <a:lnTo>
                    <a:pt x="7993" y="14945"/>
                  </a:lnTo>
                  <a:lnTo>
                    <a:pt x="7961" y="14902"/>
                  </a:lnTo>
                  <a:lnTo>
                    <a:pt x="7927" y="14859"/>
                  </a:lnTo>
                  <a:lnTo>
                    <a:pt x="7890" y="14816"/>
                  </a:lnTo>
                  <a:lnTo>
                    <a:pt x="7850" y="14770"/>
                  </a:lnTo>
                  <a:lnTo>
                    <a:pt x="7807" y="14725"/>
                  </a:lnTo>
                  <a:lnTo>
                    <a:pt x="7762" y="14679"/>
                  </a:lnTo>
                  <a:lnTo>
                    <a:pt x="7747" y="14665"/>
                  </a:lnTo>
                  <a:lnTo>
                    <a:pt x="7732" y="14652"/>
                  </a:lnTo>
                  <a:lnTo>
                    <a:pt x="7716" y="14639"/>
                  </a:lnTo>
                  <a:lnTo>
                    <a:pt x="7700" y="14626"/>
                  </a:lnTo>
                  <a:lnTo>
                    <a:pt x="7667" y="14602"/>
                  </a:lnTo>
                  <a:lnTo>
                    <a:pt x="7633" y="14579"/>
                  </a:lnTo>
                  <a:lnTo>
                    <a:pt x="7633" y="14579"/>
                  </a:lnTo>
                  <a:lnTo>
                    <a:pt x="7595" y="14557"/>
                  </a:lnTo>
                  <a:lnTo>
                    <a:pt x="7558" y="14537"/>
                  </a:lnTo>
                  <a:lnTo>
                    <a:pt x="7520" y="14519"/>
                  </a:lnTo>
                  <a:lnTo>
                    <a:pt x="7482" y="14502"/>
                  </a:lnTo>
                  <a:lnTo>
                    <a:pt x="7396" y="14463"/>
                  </a:lnTo>
                  <a:lnTo>
                    <a:pt x="7404" y="14368"/>
                  </a:lnTo>
                  <a:lnTo>
                    <a:pt x="7569" y="12561"/>
                  </a:lnTo>
                  <a:lnTo>
                    <a:pt x="7577" y="12468"/>
                  </a:lnTo>
                  <a:lnTo>
                    <a:pt x="7667" y="12445"/>
                  </a:lnTo>
                  <a:lnTo>
                    <a:pt x="8928" y="12115"/>
                  </a:lnTo>
                  <a:lnTo>
                    <a:pt x="9026" y="12090"/>
                  </a:lnTo>
                  <a:lnTo>
                    <a:pt x="9077" y="12177"/>
                  </a:lnTo>
                  <a:lnTo>
                    <a:pt x="9620" y="13125"/>
                  </a:lnTo>
                  <a:lnTo>
                    <a:pt x="9659" y="13192"/>
                  </a:lnTo>
                  <a:lnTo>
                    <a:pt x="9619" y="13259"/>
                  </a:lnTo>
                  <a:lnTo>
                    <a:pt x="9606" y="13283"/>
                  </a:lnTo>
                  <a:lnTo>
                    <a:pt x="9594" y="13307"/>
                  </a:lnTo>
                  <a:lnTo>
                    <a:pt x="9582" y="13331"/>
                  </a:lnTo>
                  <a:lnTo>
                    <a:pt x="9573" y="13356"/>
                  </a:lnTo>
                  <a:lnTo>
                    <a:pt x="9564" y="13381"/>
                  </a:lnTo>
                  <a:lnTo>
                    <a:pt x="9556" y="13406"/>
                  </a:lnTo>
                  <a:lnTo>
                    <a:pt x="9550" y="13433"/>
                  </a:lnTo>
                  <a:lnTo>
                    <a:pt x="9544" y="13459"/>
                  </a:lnTo>
                  <a:lnTo>
                    <a:pt x="9540" y="13485"/>
                  </a:lnTo>
                  <a:lnTo>
                    <a:pt x="9537" y="13511"/>
                  </a:lnTo>
                  <a:lnTo>
                    <a:pt x="9535" y="13537"/>
                  </a:lnTo>
                  <a:lnTo>
                    <a:pt x="9534" y="13563"/>
                  </a:lnTo>
                  <a:lnTo>
                    <a:pt x="9534" y="13590"/>
                  </a:lnTo>
                  <a:lnTo>
                    <a:pt x="9535" y="13616"/>
                  </a:lnTo>
                  <a:lnTo>
                    <a:pt x="9538" y="13642"/>
                  </a:lnTo>
                  <a:lnTo>
                    <a:pt x="9541" y="13668"/>
                  </a:lnTo>
                  <a:lnTo>
                    <a:pt x="9546" y="13694"/>
                  </a:lnTo>
                  <a:lnTo>
                    <a:pt x="9551" y="13719"/>
                  </a:lnTo>
                  <a:lnTo>
                    <a:pt x="9558" y="13744"/>
                  </a:lnTo>
                  <a:lnTo>
                    <a:pt x="9566" y="13769"/>
                  </a:lnTo>
                  <a:lnTo>
                    <a:pt x="9574" y="13794"/>
                  </a:lnTo>
                  <a:lnTo>
                    <a:pt x="9584" y="13818"/>
                  </a:lnTo>
                  <a:lnTo>
                    <a:pt x="9595" y="13841"/>
                  </a:lnTo>
                  <a:lnTo>
                    <a:pt x="9607" y="13865"/>
                  </a:lnTo>
                  <a:lnTo>
                    <a:pt x="9620" y="13888"/>
                  </a:lnTo>
                  <a:lnTo>
                    <a:pt x="9634" y="13910"/>
                  </a:lnTo>
                  <a:lnTo>
                    <a:pt x="9649" y="13933"/>
                  </a:lnTo>
                  <a:lnTo>
                    <a:pt x="9666" y="13954"/>
                  </a:lnTo>
                  <a:lnTo>
                    <a:pt x="9683" y="13975"/>
                  </a:lnTo>
                  <a:lnTo>
                    <a:pt x="9702" y="13995"/>
                  </a:lnTo>
                  <a:lnTo>
                    <a:pt x="9721" y="14014"/>
                  </a:lnTo>
                  <a:lnTo>
                    <a:pt x="9741" y="14033"/>
                  </a:lnTo>
                  <a:lnTo>
                    <a:pt x="9765" y="14053"/>
                  </a:lnTo>
                  <a:lnTo>
                    <a:pt x="9790" y="14072"/>
                  </a:lnTo>
                  <a:lnTo>
                    <a:pt x="9817" y="14090"/>
                  </a:lnTo>
                  <a:lnTo>
                    <a:pt x="9843" y="14106"/>
                  </a:lnTo>
                  <a:lnTo>
                    <a:pt x="9869" y="14121"/>
                  </a:lnTo>
                  <a:lnTo>
                    <a:pt x="9897" y="14134"/>
                  </a:lnTo>
                  <a:lnTo>
                    <a:pt x="9924" y="14146"/>
                  </a:lnTo>
                  <a:lnTo>
                    <a:pt x="9952" y="14156"/>
                  </a:lnTo>
                  <a:lnTo>
                    <a:pt x="9982" y="14165"/>
                  </a:lnTo>
                  <a:lnTo>
                    <a:pt x="10010" y="14172"/>
                  </a:lnTo>
                  <a:lnTo>
                    <a:pt x="10039" y="14178"/>
                  </a:lnTo>
                  <a:lnTo>
                    <a:pt x="10068" y="14182"/>
                  </a:lnTo>
                  <a:lnTo>
                    <a:pt x="10098" y="14186"/>
                  </a:lnTo>
                  <a:lnTo>
                    <a:pt x="10128" y="14187"/>
                  </a:lnTo>
                  <a:lnTo>
                    <a:pt x="10157" y="14188"/>
                  </a:lnTo>
                  <a:lnTo>
                    <a:pt x="10187" y="14186"/>
                  </a:lnTo>
                  <a:lnTo>
                    <a:pt x="10187" y="14187"/>
                  </a:lnTo>
                  <a:lnTo>
                    <a:pt x="10216" y="14184"/>
                  </a:lnTo>
                  <a:lnTo>
                    <a:pt x="10245" y="14180"/>
                  </a:lnTo>
                  <a:lnTo>
                    <a:pt x="10275" y="14175"/>
                  </a:lnTo>
                  <a:lnTo>
                    <a:pt x="10303" y="14168"/>
                  </a:lnTo>
                  <a:lnTo>
                    <a:pt x="10332" y="14160"/>
                  </a:lnTo>
                  <a:lnTo>
                    <a:pt x="10360" y="14151"/>
                  </a:lnTo>
                  <a:lnTo>
                    <a:pt x="10387" y="14140"/>
                  </a:lnTo>
                  <a:lnTo>
                    <a:pt x="10414" y="14128"/>
                  </a:lnTo>
                  <a:lnTo>
                    <a:pt x="10442" y="14114"/>
                  </a:lnTo>
                  <a:lnTo>
                    <a:pt x="10468" y="14098"/>
                  </a:lnTo>
                  <a:lnTo>
                    <a:pt x="10493" y="14082"/>
                  </a:lnTo>
                  <a:lnTo>
                    <a:pt x="10518" y="14064"/>
                  </a:lnTo>
                  <a:lnTo>
                    <a:pt x="10542" y="14045"/>
                  </a:lnTo>
                  <a:lnTo>
                    <a:pt x="10565" y="14025"/>
                  </a:lnTo>
                  <a:lnTo>
                    <a:pt x="10589" y="14003"/>
                  </a:lnTo>
                  <a:lnTo>
                    <a:pt x="10610" y="13980"/>
                  </a:lnTo>
                  <a:lnTo>
                    <a:pt x="10630" y="13956"/>
                  </a:lnTo>
                  <a:lnTo>
                    <a:pt x="10649" y="13931"/>
                  </a:lnTo>
                  <a:lnTo>
                    <a:pt x="10667" y="13905"/>
                  </a:lnTo>
                  <a:lnTo>
                    <a:pt x="10682" y="13879"/>
                  </a:lnTo>
                  <a:lnTo>
                    <a:pt x="10697" y="13852"/>
                  </a:lnTo>
                  <a:lnTo>
                    <a:pt x="10710" y="13825"/>
                  </a:lnTo>
                  <a:lnTo>
                    <a:pt x="10723" y="13797"/>
                  </a:lnTo>
                  <a:lnTo>
                    <a:pt x="10733" y="13769"/>
                  </a:lnTo>
                  <a:lnTo>
                    <a:pt x="10742" y="13740"/>
                  </a:lnTo>
                  <a:lnTo>
                    <a:pt x="10749" y="13711"/>
                  </a:lnTo>
                  <a:lnTo>
                    <a:pt x="10755" y="13682"/>
                  </a:lnTo>
                  <a:lnTo>
                    <a:pt x="10759" y="13653"/>
                  </a:lnTo>
                  <a:lnTo>
                    <a:pt x="10762" y="13624"/>
                  </a:lnTo>
                  <a:lnTo>
                    <a:pt x="10764" y="13595"/>
                  </a:lnTo>
                  <a:lnTo>
                    <a:pt x="10765" y="13564"/>
                  </a:lnTo>
                  <a:lnTo>
                    <a:pt x="10763" y="13535"/>
                  </a:lnTo>
                  <a:lnTo>
                    <a:pt x="10761" y="13506"/>
                  </a:lnTo>
                  <a:lnTo>
                    <a:pt x="10757" y="13477"/>
                  </a:lnTo>
                  <a:lnTo>
                    <a:pt x="10752" y="13448"/>
                  </a:lnTo>
                  <a:lnTo>
                    <a:pt x="10745" y="13419"/>
                  </a:lnTo>
                  <a:lnTo>
                    <a:pt x="10737" y="13390"/>
                  </a:lnTo>
                  <a:lnTo>
                    <a:pt x="10728" y="13362"/>
                  </a:lnTo>
                  <a:lnTo>
                    <a:pt x="10716" y="13334"/>
                  </a:lnTo>
                  <a:lnTo>
                    <a:pt x="10704" y="13307"/>
                  </a:lnTo>
                  <a:lnTo>
                    <a:pt x="10690" y="13280"/>
                  </a:lnTo>
                  <a:lnTo>
                    <a:pt x="10675" y="13254"/>
                  </a:lnTo>
                  <a:lnTo>
                    <a:pt x="10659" y="13228"/>
                  </a:lnTo>
                  <a:lnTo>
                    <a:pt x="10641" y="13203"/>
                  </a:lnTo>
                  <a:lnTo>
                    <a:pt x="10622" y="13179"/>
                  </a:lnTo>
                  <a:lnTo>
                    <a:pt x="10602" y="13156"/>
                  </a:lnTo>
                  <a:lnTo>
                    <a:pt x="10580" y="13134"/>
                  </a:lnTo>
                  <a:lnTo>
                    <a:pt x="10556" y="13112"/>
                  </a:lnTo>
                  <a:lnTo>
                    <a:pt x="10537" y="13096"/>
                  </a:lnTo>
                  <a:lnTo>
                    <a:pt x="10517" y="13080"/>
                  </a:lnTo>
                  <a:lnTo>
                    <a:pt x="10496" y="13064"/>
                  </a:lnTo>
                  <a:lnTo>
                    <a:pt x="10476" y="13051"/>
                  </a:lnTo>
                  <a:lnTo>
                    <a:pt x="10455" y="13038"/>
                  </a:lnTo>
                  <a:lnTo>
                    <a:pt x="10433" y="13026"/>
                  </a:lnTo>
                  <a:lnTo>
                    <a:pt x="10411" y="13016"/>
                  </a:lnTo>
                  <a:lnTo>
                    <a:pt x="10389" y="13006"/>
                  </a:lnTo>
                  <a:lnTo>
                    <a:pt x="10366" y="12997"/>
                  </a:lnTo>
                  <a:lnTo>
                    <a:pt x="10342" y="12988"/>
                  </a:lnTo>
                  <a:lnTo>
                    <a:pt x="10319" y="12981"/>
                  </a:lnTo>
                  <a:lnTo>
                    <a:pt x="10295" y="12975"/>
                  </a:lnTo>
                  <a:lnTo>
                    <a:pt x="10271" y="12970"/>
                  </a:lnTo>
                  <a:lnTo>
                    <a:pt x="10245" y="12965"/>
                  </a:lnTo>
                  <a:lnTo>
                    <a:pt x="10221" y="12962"/>
                  </a:lnTo>
                  <a:lnTo>
                    <a:pt x="10196" y="12960"/>
                  </a:lnTo>
                  <a:lnTo>
                    <a:pt x="10114" y="12953"/>
                  </a:lnTo>
                  <a:lnTo>
                    <a:pt x="10083" y="12875"/>
                  </a:lnTo>
                  <a:lnTo>
                    <a:pt x="9702" y="11902"/>
                  </a:lnTo>
                  <a:lnTo>
                    <a:pt x="9670" y="11820"/>
                  </a:lnTo>
                  <a:lnTo>
                    <a:pt x="9731" y="11759"/>
                  </a:lnTo>
                  <a:lnTo>
                    <a:pt x="10658" y="10844"/>
                  </a:lnTo>
                  <a:lnTo>
                    <a:pt x="10731" y="10772"/>
                  </a:lnTo>
                  <a:lnTo>
                    <a:pt x="10819" y="10825"/>
                  </a:lnTo>
                  <a:lnTo>
                    <a:pt x="12554" y="11851"/>
                  </a:lnTo>
                  <a:lnTo>
                    <a:pt x="12634" y="11899"/>
                  </a:lnTo>
                  <a:lnTo>
                    <a:pt x="12616" y="11991"/>
                  </a:lnTo>
                  <a:lnTo>
                    <a:pt x="12610" y="12027"/>
                  </a:lnTo>
                  <a:lnTo>
                    <a:pt x="12605" y="12062"/>
                  </a:lnTo>
                  <a:lnTo>
                    <a:pt x="12601" y="12097"/>
                  </a:lnTo>
                  <a:lnTo>
                    <a:pt x="12598" y="12133"/>
                  </a:lnTo>
                  <a:lnTo>
                    <a:pt x="12596" y="12168"/>
                  </a:lnTo>
                  <a:lnTo>
                    <a:pt x="12596" y="12204"/>
                  </a:lnTo>
                  <a:lnTo>
                    <a:pt x="12597" y="12240"/>
                  </a:lnTo>
                  <a:lnTo>
                    <a:pt x="12599" y="12275"/>
                  </a:lnTo>
                  <a:lnTo>
                    <a:pt x="12601" y="12311"/>
                  </a:lnTo>
                  <a:lnTo>
                    <a:pt x="12606" y="12346"/>
                  </a:lnTo>
                  <a:lnTo>
                    <a:pt x="12611" y="12382"/>
                  </a:lnTo>
                  <a:lnTo>
                    <a:pt x="12617" y="12417"/>
                  </a:lnTo>
                  <a:lnTo>
                    <a:pt x="12625" y="12452"/>
                  </a:lnTo>
                  <a:lnTo>
                    <a:pt x="12633" y="12486"/>
                  </a:lnTo>
                  <a:lnTo>
                    <a:pt x="12643" y="12521"/>
                  </a:lnTo>
                  <a:lnTo>
                    <a:pt x="12654" y="12556"/>
                  </a:lnTo>
                  <a:lnTo>
                    <a:pt x="12666" y="12588"/>
                  </a:lnTo>
                  <a:lnTo>
                    <a:pt x="12678" y="12620"/>
                  </a:lnTo>
                  <a:lnTo>
                    <a:pt x="12692" y="12652"/>
                  </a:lnTo>
                  <a:lnTo>
                    <a:pt x="12708" y="12683"/>
                  </a:lnTo>
                  <a:lnTo>
                    <a:pt x="12723" y="12714"/>
                  </a:lnTo>
                  <a:lnTo>
                    <a:pt x="12740" y="12746"/>
                  </a:lnTo>
                  <a:lnTo>
                    <a:pt x="12758" y="12776"/>
                  </a:lnTo>
                  <a:lnTo>
                    <a:pt x="12777" y="12806"/>
                  </a:lnTo>
                  <a:lnTo>
                    <a:pt x="12797" y="12835"/>
                  </a:lnTo>
                  <a:lnTo>
                    <a:pt x="12818" y="12863"/>
                  </a:lnTo>
                  <a:lnTo>
                    <a:pt x="12840" y="12891"/>
                  </a:lnTo>
                  <a:lnTo>
                    <a:pt x="12864" y="12920"/>
                  </a:lnTo>
                  <a:lnTo>
                    <a:pt x="12888" y="12947"/>
                  </a:lnTo>
                  <a:lnTo>
                    <a:pt x="12913" y="12973"/>
                  </a:lnTo>
                  <a:lnTo>
                    <a:pt x="12939" y="12998"/>
                  </a:lnTo>
                  <a:lnTo>
                    <a:pt x="12966" y="13023"/>
                  </a:lnTo>
                  <a:lnTo>
                    <a:pt x="12989" y="13042"/>
                  </a:lnTo>
                  <a:lnTo>
                    <a:pt x="13014" y="13060"/>
                  </a:lnTo>
                  <a:lnTo>
                    <a:pt x="13037" y="13077"/>
                  </a:lnTo>
                  <a:lnTo>
                    <a:pt x="13062" y="13092"/>
                  </a:lnTo>
                  <a:lnTo>
                    <a:pt x="13086" y="13105"/>
                  </a:lnTo>
                  <a:lnTo>
                    <a:pt x="13112" y="13116"/>
                  </a:lnTo>
                  <a:lnTo>
                    <a:pt x="13137" y="13126"/>
                  </a:lnTo>
                  <a:lnTo>
                    <a:pt x="13164" y="13135"/>
                  </a:lnTo>
                  <a:lnTo>
                    <a:pt x="13190" y="13142"/>
                  </a:lnTo>
                  <a:lnTo>
                    <a:pt x="13217" y="13148"/>
                  </a:lnTo>
                  <a:lnTo>
                    <a:pt x="13244" y="13152"/>
                  </a:lnTo>
                  <a:lnTo>
                    <a:pt x="13271" y="13155"/>
                  </a:lnTo>
                  <a:lnTo>
                    <a:pt x="13298" y="13157"/>
                  </a:lnTo>
                  <a:lnTo>
                    <a:pt x="13327" y="13158"/>
                  </a:lnTo>
                  <a:lnTo>
                    <a:pt x="13355" y="13157"/>
                  </a:lnTo>
                  <a:lnTo>
                    <a:pt x="13383" y="13155"/>
                  </a:lnTo>
                  <a:lnTo>
                    <a:pt x="13411" y="13152"/>
                  </a:lnTo>
                  <a:lnTo>
                    <a:pt x="13439" y="13148"/>
                  </a:lnTo>
                  <a:lnTo>
                    <a:pt x="13468" y="13142"/>
                  </a:lnTo>
                  <a:lnTo>
                    <a:pt x="13497" y="13136"/>
                  </a:lnTo>
                  <a:lnTo>
                    <a:pt x="13525" y="13128"/>
                  </a:lnTo>
                  <a:lnTo>
                    <a:pt x="13554" y="13119"/>
                  </a:lnTo>
                  <a:lnTo>
                    <a:pt x="13583" y="13109"/>
                  </a:lnTo>
                  <a:lnTo>
                    <a:pt x="13612" y="13099"/>
                  </a:lnTo>
                  <a:lnTo>
                    <a:pt x="13641" y="13087"/>
                  </a:lnTo>
                  <a:lnTo>
                    <a:pt x="13669" y="13074"/>
                  </a:lnTo>
                  <a:lnTo>
                    <a:pt x="13698" y="13060"/>
                  </a:lnTo>
                  <a:lnTo>
                    <a:pt x="13726" y="13045"/>
                  </a:lnTo>
                  <a:lnTo>
                    <a:pt x="13755" y="13029"/>
                  </a:lnTo>
                  <a:lnTo>
                    <a:pt x="13784" y="13013"/>
                  </a:lnTo>
                  <a:lnTo>
                    <a:pt x="13812" y="12996"/>
                  </a:lnTo>
                  <a:lnTo>
                    <a:pt x="13840" y="12978"/>
                  </a:lnTo>
                  <a:lnTo>
                    <a:pt x="13864" y="12962"/>
                  </a:lnTo>
                  <a:lnTo>
                    <a:pt x="13887" y="12946"/>
                  </a:lnTo>
                  <a:lnTo>
                    <a:pt x="13910" y="12929"/>
                  </a:lnTo>
                  <a:lnTo>
                    <a:pt x="13934" y="12911"/>
                  </a:lnTo>
                  <a:lnTo>
                    <a:pt x="13980" y="12874"/>
                  </a:lnTo>
                  <a:lnTo>
                    <a:pt x="14025" y="12836"/>
                  </a:lnTo>
                  <a:lnTo>
                    <a:pt x="14069" y="12796"/>
                  </a:lnTo>
                  <a:lnTo>
                    <a:pt x="14112" y="12755"/>
                  </a:lnTo>
                  <a:lnTo>
                    <a:pt x="14153" y="12711"/>
                  </a:lnTo>
                  <a:lnTo>
                    <a:pt x="14193" y="12667"/>
                  </a:lnTo>
                  <a:lnTo>
                    <a:pt x="14233" y="12621"/>
                  </a:lnTo>
                  <a:lnTo>
                    <a:pt x="14270" y="12575"/>
                  </a:lnTo>
                  <a:lnTo>
                    <a:pt x="14306" y="12526"/>
                  </a:lnTo>
                  <a:lnTo>
                    <a:pt x="14340" y="12478"/>
                  </a:lnTo>
                  <a:lnTo>
                    <a:pt x="14373" y="12428"/>
                  </a:lnTo>
                  <a:lnTo>
                    <a:pt x="14404" y="12378"/>
                  </a:lnTo>
                  <a:lnTo>
                    <a:pt x="14433" y="12326"/>
                  </a:lnTo>
                  <a:lnTo>
                    <a:pt x="14460" y="12275"/>
                  </a:lnTo>
                  <a:lnTo>
                    <a:pt x="14475" y="12243"/>
                  </a:lnTo>
                  <a:lnTo>
                    <a:pt x="14489" y="12212"/>
                  </a:lnTo>
                  <a:lnTo>
                    <a:pt x="14502" y="12180"/>
                  </a:lnTo>
                  <a:lnTo>
                    <a:pt x="14515" y="12149"/>
                  </a:lnTo>
                  <a:lnTo>
                    <a:pt x="14528" y="12117"/>
                  </a:lnTo>
                  <a:lnTo>
                    <a:pt x="14539" y="12086"/>
                  </a:lnTo>
                  <a:lnTo>
                    <a:pt x="14548" y="12055"/>
                  </a:lnTo>
                  <a:lnTo>
                    <a:pt x="14557" y="12023"/>
                  </a:lnTo>
                  <a:lnTo>
                    <a:pt x="14565" y="11992"/>
                  </a:lnTo>
                  <a:lnTo>
                    <a:pt x="14572" y="11961"/>
                  </a:lnTo>
                  <a:lnTo>
                    <a:pt x="14578" y="11930"/>
                  </a:lnTo>
                  <a:lnTo>
                    <a:pt x="14583" y="11900"/>
                  </a:lnTo>
                  <a:lnTo>
                    <a:pt x="14587" y="11870"/>
                  </a:lnTo>
                  <a:lnTo>
                    <a:pt x="14589" y="11839"/>
                  </a:lnTo>
                  <a:lnTo>
                    <a:pt x="14591" y="11810"/>
                  </a:lnTo>
                  <a:lnTo>
                    <a:pt x="14591" y="11780"/>
                  </a:lnTo>
                  <a:lnTo>
                    <a:pt x="14590" y="11751"/>
                  </a:lnTo>
                  <a:lnTo>
                    <a:pt x="14589" y="11723"/>
                  </a:lnTo>
                  <a:lnTo>
                    <a:pt x="14585" y="11695"/>
                  </a:lnTo>
                  <a:lnTo>
                    <a:pt x="14581" y="11666"/>
                  </a:lnTo>
                  <a:lnTo>
                    <a:pt x="14575" y="11639"/>
                  </a:lnTo>
                  <a:lnTo>
                    <a:pt x="14568" y="11613"/>
                  </a:lnTo>
                  <a:lnTo>
                    <a:pt x="14560" y="11587"/>
                  </a:lnTo>
                  <a:lnTo>
                    <a:pt x="14550" y="11561"/>
                  </a:lnTo>
                  <a:lnTo>
                    <a:pt x="14539" y="11536"/>
                  </a:lnTo>
                  <a:lnTo>
                    <a:pt x="14527" y="11512"/>
                  </a:lnTo>
                  <a:lnTo>
                    <a:pt x="14512" y="11488"/>
                  </a:lnTo>
                  <a:lnTo>
                    <a:pt x="14497" y="11465"/>
                  </a:lnTo>
                  <a:lnTo>
                    <a:pt x="14480" y="11443"/>
                  </a:lnTo>
                  <a:lnTo>
                    <a:pt x="14462" y="11421"/>
                  </a:lnTo>
                  <a:lnTo>
                    <a:pt x="14442" y="11401"/>
                  </a:lnTo>
                  <a:lnTo>
                    <a:pt x="14421" y="11381"/>
                  </a:lnTo>
                  <a:lnTo>
                    <a:pt x="14402" y="11364"/>
                  </a:lnTo>
                  <a:lnTo>
                    <a:pt x="14382" y="11347"/>
                  </a:lnTo>
                  <a:lnTo>
                    <a:pt x="14361" y="11331"/>
                  </a:lnTo>
                  <a:lnTo>
                    <a:pt x="14340" y="11315"/>
                  </a:lnTo>
                  <a:lnTo>
                    <a:pt x="14319" y="11300"/>
                  </a:lnTo>
                  <a:lnTo>
                    <a:pt x="14299" y="11286"/>
                  </a:lnTo>
                  <a:lnTo>
                    <a:pt x="14277" y="11273"/>
                  </a:lnTo>
                  <a:lnTo>
                    <a:pt x="14256" y="11259"/>
                  </a:lnTo>
                  <a:lnTo>
                    <a:pt x="14234" y="11247"/>
                  </a:lnTo>
                  <a:lnTo>
                    <a:pt x="14212" y="11235"/>
                  </a:lnTo>
                  <a:lnTo>
                    <a:pt x="14190" y="11223"/>
                  </a:lnTo>
                  <a:lnTo>
                    <a:pt x="14167" y="11212"/>
                  </a:lnTo>
                  <a:lnTo>
                    <a:pt x="14145" y="11202"/>
                  </a:lnTo>
                  <a:lnTo>
                    <a:pt x="14122" y="11192"/>
                  </a:lnTo>
                  <a:lnTo>
                    <a:pt x="14100" y="11183"/>
                  </a:lnTo>
                  <a:lnTo>
                    <a:pt x="14077" y="11174"/>
                  </a:lnTo>
                  <a:lnTo>
                    <a:pt x="14053" y="11166"/>
                  </a:lnTo>
                  <a:lnTo>
                    <a:pt x="14030" y="11157"/>
                  </a:lnTo>
                  <a:lnTo>
                    <a:pt x="14006" y="11150"/>
                  </a:lnTo>
                  <a:lnTo>
                    <a:pt x="13983" y="11143"/>
                  </a:lnTo>
                  <a:lnTo>
                    <a:pt x="13959" y="11137"/>
                  </a:lnTo>
                  <a:lnTo>
                    <a:pt x="13936" y="11131"/>
                  </a:lnTo>
                  <a:lnTo>
                    <a:pt x="13911" y="11126"/>
                  </a:lnTo>
                  <a:lnTo>
                    <a:pt x="13887" y="11122"/>
                  </a:lnTo>
                  <a:lnTo>
                    <a:pt x="13864" y="11118"/>
                  </a:lnTo>
                  <a:lnTo>
                    <a:pt x="13840" y="11114"/>
                  </a:lnTo>
                  <a:lnTo>
                    <a:pt x="13816" y="11111"/>
                  </a:lnTo>
                  <a:lnTo>
                    <a:pt x="13792" y="11109"/>
                  </a:lnTo>
                  <a:lnTo>
                    <a:pt x="13768" y="11107"/>
                  </a:lnTo>
                  <a:lnTo>
                    <a:pt x="13743" y="11106"/>
                  </a:lnTo>
                  <a:lnTo>
                    <a:pt x="13719" y="11105"/>
                  </a:lnTo>
                  <a:lnTo>
                    <a:pt x="13695" y="11105"/>
                  </a:lnTo>
                  <a:lnTo>
                    <a:pt x="13671" y="11105"/>
                  </a:lnTo>
                  <a:lnTo>
                    <a:pt x="13646" y="11106"/>
                  </a:lnTo>
                  <a:lnTo>
                    <a:pt x="13622" y="11107"/>
                  </a:lnTo>
                  <a:lnTo>
                    <a:pt x="13597" y="11109"/>
                  </a:lnTo>
                  <a:lnTo>
                    <a:pt x="13573" y="11111"/>
                  </a:lnTo>
                  <a:lnTo>
                    <a:pt x="13548" y="11114"/>
                  </a:lnTo>
                  <a:lnTo>
                    <a:pt x="13524" y="11118"/>
                  </a:lnTo>
                  <a:lnTo>
                    <a:pt x="13500" y="11122"/>
                  </a:lnTo>
                  <a:lnTo>
                    <a:pt x="13476" y="11126"/>
                  </a:lnTo>
                  <a:lnTo>
                    <a:pt x="13452" y="11131"/>
                  </a:lnTo>
                  <a:lnTo>
                    <a:pt x="13428" y="11137"/>
                  </a:lnTo>
                  <a:lnTo>
                    <a:pt x="13404" y="11143"/>
                  </a:lnTo>
                  <a:lnTo>
                    <a:pt x="13381" y="11150"/>
                  </a:lnTo>
                  <a:lnTo>
                    <a:pt x="13357" y="11157"/>
                  </a:lnTo>
                  <a:lnTo>
                    <a:pt x="13334" y="11166"/>
                  </a:lnTo>
                  <a:lnTo>
                    <a:pt x="13311" y="11174"/>
                  </a:lnTo>
                  <a:lnTo>
                    <a:pt x="13287" y="11183"/>
                  </a:lnTo>
                  <a:lnTo>
                    <a:pt x="13264" y="11192"/>
                  </a:lnTo>
                  <a:lnTo>
                    <a:pt x="13242" y="11202"/>
                  </a:lnTo>
                  <a:lnTo>
                    <a:pt x="13219" y="11213"/>
                  </a:lnTo>
                  <a:lnTo>
                    <a:pt x="13197" y="11224"/>
                  </a:lnTo>
                  <a:lnTo>
                    <a:pt x="13175" y="11235"/>
                  </a:lnTo>
                  <a:lnTo>
                    <a:pt x="13153" y="11247"/>
                  </a:lnTo>
                  <a:lnTo>
                    <a:pt x="13131" y="11260"/>
                  </a:lnTo>
                  <a:lnTo>
                    <a:pt x="13110" y="11273"/>
                  </a:lnTo>
                  <a:lnTo>
                    <a:pt x="13089" y="11286"/>
                  </a:lnTo>
                  <a:lnTo>
                    <a:pt x="13068" y="11300"/>
                  </a:lnTo>
                  <a:lnTo>
                    <a:pt x="13047" y="11315"/>
                  </a:lnTo>
                  <a:lnTo>
                    <a:pt x="13027" y="11330"/>
                  </a:lnTo>
                  <a:lnTo>
                    <a:pt x="13007" y="11347"/>
                  </a:lnTo>
                  <a:lnTo>
                    <a:pt x="12986" y="11363"/>
                  </a:lnTo>
                  <a:lnTo>
                    <a:pt x="12967" y="11380"/>
                  </a:lnTo>
                  <a:lnTo>
                    <a:pt x="12889" y="11449"/>
                  </a:lnTo>
                  <a:lnTo>
                    <a:pt x="12802" y="11389"/>
                  </a:lnTo>
                  <a:lnTo>
                    <a:pt x="11227" y="10277"/>
                  </a:lnTo>
                  <a:lnTo>
                    <a:pt x="11151" y="10224"/>
                  </a:lnTo>
                  <a:lnTo>
                    <a:pt x="11175" y="10135"/>
                  </a:lnTo>
                  <a:lnTo>
                    <a:pt x="11521" y="8878"/>
                  </a:lnTo>
                  <a:lnTo>
                    <a:pt x="11548" y="8781"/>
                  </a:lnTo>
                  <a:lnTo>
                    <a:pt x="11649" y="8781"/>
                  </a:lnTo>
                  <a:lnTo>
                    <a:pt x="12693" y="8784"/>
                  </a:lnTo>
                  <a:lnTo>
                    <a:pt x="12780" y="8785"/>
                  </a:lnTo>
                  <a:lnTo>
                    <a:pt x="12815" y="8864"/>
                  </a:lnTo>
                  <a:lnTo>
                    <a:pt x="12829" y="8894"/>
                  </a:lnTo>
                  <a:lnTo>
                    <a:pt x="12844" y="8924"/>
                  </a:lnTo>
                  <a:lnTo>
                    <a:pt x="12863" y="8953"/>
                  </a:lnTo>
                  <a:lnTo>
                    <a:pt x="12882" y="8980"/>
                  </a:lnTo>
                  <a:lnTo>
                    <a:pt x="12901" y="9006"/>
                  </a:lnTo>
                  <a:lnTo>
                    <a:pt x="12923" y="9031"/>
                  </a:lnTo>
                  <a:lnTo>
                    <a:pt x="12946" y="9055"/>
                  </a:lnTo>
                  <a:lnTo>
                    <a:pt x="12972" y="9079"/>
                  </a:lnTo>
                  <a:lnTo>
                    <a:pt x="12996" y="9100"/>
                  </a:lnTo>
                  <a:lnTo>
                    <a:pt x="13022" y="9119"/>
                  </a:lnTo>
                  <a:lnTo>
                    <a:pt x="13047" y="9136"/>
                  </a:lnTo>
                  <a:lnTo>
                    <a:pt x="13073" y="9152"/>
                  </a:lnTo>
                  <a:lnTo>
                    <a:pt x="13100" y="9167"/>
                  </a:lnTo>
                  <a:lnTo>
                    <a:pt x="13127" y="9180"/>
                  </a:lnTo>
                  <a:lnTo>
                    <a:pt x="13156" y="9191"/>
                  </a:lnTo>
                  <a:lnTo>
                    <a:pt x="13184" y="9201"/>
                  </a:lnTo>
                  <a:lnTo>
                    <a:pt x="13212" y="9210"/>
                  </a:lnTo>
                  <a:lnTo>
                    <a:pt x="13241" y="9218"/>
                  </a:lnTo>
                  <a:lnTo>
                    <a:pt x="13270" y="9224"/>
                  </a:lnTo>
                  <a:lnTo>
                    <a:pt x="13299" y="9228"/>
                  </a:lnTo>
                  <a:lnTo>
                    <a:pt x="13329" y="9231"/>
                  </a:lnTo>
                  <a:lnTo>
                    <a:pt x="13359" y="9233"/>
                  </a:lnTo>
                  <a:lnTo>
                    <a:pt x="13388" y="9233"/>
                  </a:lnTo>
                  <a:lnTo>
                    <a:pt x="13417" y="9232"/>
                  </a:lnTo>
                  <a:lnTo>
                    <a:pt x="13417" y="9232"/>
                  </a:lnTo>
                  <a:lnTo>
                    <a:pt x="13447" y="9230"/>
                  </a:lnTo>
                  <a:lnTo>
                    <a:pt x="13477" y="9226"/>
                  </a:lnTo>
                  <a:lnTo>
                    <a:pt x="13505" y="9221"/>
                  </a:lnTo>
                  <a:lnTo>
                    <a:pt x="13534" y="9214"/>
                  </a:lnTo>
                  <a:lnTo>
                    <a:pt x="13562" y="9206"/>
                  </a:lnTo>
                  <a:lnTo>
                    <a:pt x="13590" y="9197"/>
                  </a:lnTo>
                  <a:lnTo>
                    <a:pt x="13619" y="9186"/>
                  </a:lnTo>
                  <a:lnTo>
                    <a:pt x="13646" y="9174"/>
                  </a:lnTo>
                  <a:lnTo>
                    <a:pt x="13673" y="9160"/>
                  </a:lnTo>
                  <a:lnTo>
                    <a:pt x="13699" y="9145"/>
                  </a:lnTo>
                  <a:lnTo>
                    <a:pt x="13724" y="9129"/>
                  </a:lnTo>
                  <a:lnTo>
                    <a:pt x="13749" y="9111"/>
                  </a:lnTo>
                  <a:lnTo>
                    <a:pt x="13774" y="9092"/>
                  </a:lnTo>
                  <a:lnTo>
                    <a:pt x="13797" y="9071"/>
                  </a:lnTo>
                  <a:lnTo>
                    <a:pt x="13819" y="9049"/>
                  </a:lnTo>
                  <a:lnTo>
                    <a:pt x="13841" y="9026"/>
                  </a:lnTo>
                  <a:lnTo>
                    <a:pt x="13861" y="9002"/>
                  </a:lnTo>
                  <a:lnTo>
                    <a:pt x="13880" y="8977"/>
                  </a:lnTo>
                  <a:lnTo>
                    <a:pt x="13897" y="8952"/>
                  </a:lnTo>
                  <a:lnTo>
                    <a:pt x="13914" y="8925"/>
                  </a:lnTo>
                  <a:lnTo>
                    <a:pt x="13929" y="8898"/>
                  </a:lnTo>
                  <a:lnTo>
                    <a:pt x="13942" y="8871"/>
                  </a:lnTo>
                  <a:lnTo>
                    <a:pt x="13953" y="8843"/>
                  </a:lnTo>
                  <a:lnTo>
                    <a:pt x="13964" y="8815"/>
                  </a:lnTo>
                  <a:lnTo>
                    <a:pt x="13972" y="8786"/>
                  </a:lnTo>
                  <a:lnTo>
                    <a:pt x="13980" y="8758"/>
                  </a:lnTo>
                  <a:lnTo>
                    <a:pt x="13986" y="8728"/>
                  </a:lnTo>
                  <a:lnTo>
                    <a:pt x="13990" y="8699"/>
                  </a:lnTo>
                  <a:lnTo>
                    <a:pt x="13993" y="8669"/>
                  </a:lnTo>
                  <a:lnTo>
                    <a:pt x="13995" y="8640"/>
                  </a:lnTo>
                  <a:lnTo>
                    <a:pt x="13995" y="8611"/>
                  </a:lnTo>
                  <a:lnTo>
                    <a:pt x="13994" y="8582"/>
                  </a:lnTo>
                  <a:lnTo>
                    <a:pt x="13992" y="8551"/>
                  </a:lnTo>
                  <a:lnTo>
                    <a:pt x="13988" y="8522"/>
                  </a:lnTo>
                  <a:lnTo>
                    <a:pt x="13983" y="8493"/>
                  </a:lnTo>
                  <a:lnTo>
                    <a:pt x="13976" y="8465"/>
                  </a:lnTo>
                  <a:lnTo>
                    <a:pt x="13968" y="8436"/>
                  </a:lnTo>
                  <a:lnTo>
                    <a:pt x="13958" y="8408"/>
                  </a:lnTo>
                  <a:lnTo>
                    <a:pt x="13948" y="8380"/>
                  </a:lnTo>
                  <a:lnTo>
                    <a:pt x="13935" y="8353"/>
                  </a:lnTo>
                  <a:lnTo>
                    <a:pt x="13922" y="8326"/>
                  </a:lnTo>
                  <a:lnTo>
                    <a:pt x="13906" y="8300"/>
                  </a:lnTo>
                  <a:lnTo>
                    <a:pt x="13890" y="8275"/>
                  </a:lnTo>
                  <a:lnTo>
                    <a:pt x="13872" y="8250"/>
                  </a:lnTo>
                  <a:lnTo>
                    <a:pt x="13853" y="8226"/>
                  </a:lnTo>
                  <a:lnTo>
                    <a:pt x="13833" y="8202"/>
                  </a:lnTo>
                  <a:lnTo>
                    <a:pt x="13811" y="8179"/>
                  </a:lnTo>
                  <a:lnTo>
                    <a:pt x="13788" y="8158"/>
                  </a:lnTo>
                  <a:lnTo>
                    <a:pt x="13764" y="8138"/>
                  </a:lnTo>
                  <a:lnTo>
                    <a:pt x="13738" y="8119"/>
                  </a:lnTo>
                  <a:lnTo>
                    <a:pt x="13712" y="8102"/>
                  </a:lnTo>
                  <a:lnTo>
                    <a:pt x="13686" y="8086"/>
                  </a:lnTo>
                  <a:lnTo>
                    <a:pt x="13660" y="8071"/>
                  </a:lnTo>
                  <a:lnTo>
                    <a:pt x="13633" y="8058"/>
                  </a:lnTo>
                  <a:lnTo>
                    <a:pt x="13604" y="8045"/>
                  </a:lnTo>
                  <a:lnTo>
                    <a:pt x="13576" y="8035"/>
                  </a:lnTo>
                  <a:lnTo>
                    <a:pt x="13547" y="8026"/>
                  </a:lnTo>
                  <a:lnTo>
                    <a:pt x="13519" y="8019"/>
                  </a:lnTo>
                  <a:lnTo>
                    <a:pt x="13490" y="8013"/>
                  </a:lnTo>
                  <a:lnTo>
                    <a:pt x="13461" y="8008"/>
                  </a:lnTo>
                  <a:lnTo>
                    <a:pt x="13430" y="8005"/>
                  </a:lnTo>
                  <a:lnTo>
                    <a:pt x="13401" y="8004"/>
                  </a:lnTo>
                  <a:lnTo>
                    <a:pt x="13372" y="8003"/>
                  </a:lnTo>
                  <a:lnTo>
                    <a:pt x="13343" y="8004"/>
                  </a:lnTo>
                  <a:lnTo>
                    <a:pt x="13343" y="8005"/>
                  </a:lnTo>
                  <a:lnTo>
                    <a:pt x="13313" y="8007"/>
                  </a:lnTo>
                  <a:lnTo>
                    <a:pt x="13283" y="8011"/>
                  </a:lnTo>
                  <a:lnTo>
                    <a:pt x="13254" y="8016"/>
                  </a:lnTo>
                  <a:lnTo>
                    <a:pt x="13226" y="8023"/>
                  </a:lnTo>
                  <a:lnTo>
                    <a:pt x="13197" y="8031"/>
                  </a:lnTo>
                  <a:lnTo>
                    <a:pt x="13169" y="8040"/>
                  </a:lnTo>
                  <a:lnTo>
                    <a:pt x="13141" y="8052"/>
                  </a:lnTo>
                  <a:lnTo>
                    <a:pt x="13114" y="8064"/>
                  </a:lnTo>
                  <a:lnTo>
                    <a:pt x="13087" y="8078"/>
                  </a:lnTo>
                  <a:lnTo>
                    <a:pt x="13061" y="8093"/>
                  </a:lnTo>
                  <a:lnTo>
                    <a:pt x="13036" y="8109"/>
                  </a:lnTo>
                  <a:lnTo>
                    <a:pt x="13011" y="8127"/>
                  </a:lnTo>
                  <a:lnTo>
                    <a:pt x="12986" y="8146"/>
                  </a:lnTo>
                  <a:lnTo>
                    <a:pt x="12963" y="8166"/>
                  </a:lnTo>
                  <a:lnTo>
                    <a:pt x="12940" y="8188"/>
                  </a:lnTo>
                  <a:lnTo>
                    <a:pt x="12919" y="8211"/>
                  </a:lnTo>
                  <a:lnTo>
                    <a:pt x="12919" y="8211"/>
                  </a:lnTo>
                  <a:lnTo>
                    <a:pt x="12906" y="8226"/>
                  </a:lnTo>
                  <a:lnTo>
                    <a:pt x="12858" y="8282"/>
                  </a:lnTo>
                  <a:lnTo>
                    <a:pt x="12785" y="8270"/>
                  </a:lnTo>
                  <a:lnTo>
                    <a:pt x="11721" y="8103"/>
                  </a:lnTo>
                  <a:lnTo>
                    <a:pt x="11636" y="8089"/>
                  </a:lnTo>
                  <a:lnTo>
                    <a:pt x="11613" y="8005"/>
                  </a:lnTo>
                  <a:lnTo>
                    <a:pt x="11284" y="6746"/>
                  </a:lnTo>
                  <a:lnTo>
                    <a:pt x="11258" y="6647"/>
                  </a:lnTo>
                  <a:lnTo>
                    <a:pt x="11348" y="6597"/>
                  </a:lnTo>
                  <a:lnTo>
                    <a:pt x="13059" y="5636"/>
                  </a:lnTo>
                  <a:lnTo>
                    <a:pt x="13143" y="5587"/>
                  </a:lnTo>
                  <a:lnTo>
                    <a:pt x="13215" y="5654"/>
                  </a:lnTo>
                  <a:lnTo>
                    <a:pt x="13232" y="5671"/>
                  </a:lnTo>
                  <a:lnTo>
                    <a:pt x="13232" y="5671"/>
                  </a:lnTo>
                  <a:lnTo>
                    <a:pt x="13247" y="5684"/>
                  </a:lnTo>
                  <a:lnTo>
                    <a:pt x="13247" y="5684"/>
                  </a:lnTo>
                  <a:lnTo>
                    <a:pt x="13310" y="5738"/>
                  </a:lnTo>
                  <a:lnTo>
                    <a:pt x="13371" y="5788"/>
                  </a:lnTo>
                  <a:lnTo>
                    <a:pt x="13430" y="5837"/>
                  </a:lnTo>
                  <a:lnTo>
                    <a:pt x="13488" y="5881"/>
                  </a:lnTo>
                  <a:lnTo>
                    <a:pt x="13545" y="5922"/>
                  </a:lnTo>
                  <a:lnTo>
                    <a:pt x="13599" y="5960"/>
                  </a:lnTo>
                  <a:lnTo>
                    <a:pt x="13654" y="5996"/>
                  </a:lnTo>
                  <a:lnTo>
                    <a:pt x="13705" y="6028"/>
                  </a:lnTo>
                  <a:lnTo>
                    <a:pt x="13756" y="6057"/>
                  </a:lnTo>
                  <a:lnTo>
                    <a:pt x="13806" y="6084"/>
                  </a:lnTo>
                  <a:lnTo>
                    <a:pt x="13854" y="6107"/>
                  </a:lnTo>
                  <a:lnTo>
                    <a:pt x="13900" y="6128"/>
                  </a:lnTo>
                  <a:lnTo>
                    <a:pt x="13946" y="6147"/>
                  </a:lnTo>
                  <a:lnTo>
                    <a:pt x="13989" y="6163"/>
                  </a:lnTo>
                  <a:lnTo>
                    <a:pt x="14031" y="6176"/>
                  </a:lnTo>
                  <a:lnTo>
                    <a:pt x="14073" y="6187"/>
                  </a:lnTo>
                  <a:lnTo>
                    <a:pt x="14113" y="6195"/>
                  </a:lnTo>
                  <a:lnTo>
                    <a:pt x="14151" y="6201"/>
                  </a:lnTo>
                  <a:lnTo>
                    <a:pt x="14187" y="6204"/>
                  </a:lnTo>
                  <a:lnTo>
                    <a:pt x="14224" y="6205"/>
                  </a:lnTo>
                  <a:lnTo>
                    <a:pt x="14258" y="6205"/>
                  </a:lnTo>
                  <a:lnTo>
                    <a:pt x="14291" y="6201"/>
                  </a:lnTo>
                  <a:lnTo>
                    <a:pt x="14322" y="6196"/>
                  </a:lnTo>
                  <a:lnTo>
                    <a:pt x="14353" y="6189"/>
                  </a:lnTo>
                  <a:lnTo>
                    <a:pt x="14383" y="6180"/>
                  </a:lnTo>
                  <a:lnTo>
                    <a:pt x="14410" y="6169"/>
                  </a:lnTo>
                  <a:lnTo>
                    <a:pt x="14437" y="6156"/>
                  </a:lnTo>
                  <a:lnTo>
                    <a:pt x="14462" y="6140"/>
                  </a:lnTo>
                  <a:lnTo>
                    <a:pt x="14486" y="6123"/>
                  </a:lnTo>
                  <a:lnTo>
                    <a:pt x="14508" y="6105"/>
                  </a:lnTo>
                  <a:lnTo>
                    <a:pt x="14531" y="6085"/>
                  </a:lnTo>
                  <a:lnTo>
                    <a:pt x="14551" y="6064"/>
                  </a:lnTo>
                  <a:lnTo>
                    <a:pt x="14565" y="6047"/>
                  </a:lnTo>
                  <a:lnTo>
                    <a:pt x="14579" y="6030"/>
                  </a:lnTo>
                  <a:lnTo>
                    <a:pt x="14592" y="6012"/>
                  </a:lnTo>
                  <a:lnTo>
                    <a:pt x="14604" y="5993"/>
                  </a:lnTo>
                  <a:lnTo>
                    <a:pt x="14616" y="5974"/>
                  </a:lnTo>
                  <a:lnTo>
                    <a:pt x="14628" y="5952"/>
                  </a:lnTo>
                  <a:lnTo>
                    <a:pt x="14638" y="5932"/>
                  </a:lnTo>
                  <a:lnTo>
                    <a:pt x="14649" y="5910"/>
                  </a:lnTo>
                  <a:lnTo>
                    <a:pt x="14659" y="5888"/>
                  </a:lnTo>
                  <a:lnTo>
                    <a:pt x="14668" y="5866"/>
                  </a:lnTo>
                  <a:lnTo>
                    <a:pt x="14678" y="5842"/>
                  </a:lnTo>
                  <a:lnTo>
                    <a:pt x="14686" y="5819"/>
                  </a:lnTo>
                  <a:lnTo>
                    <a:pt x="14694" y="5793"/>
                  </a:lnTo>
                  <a:lnTo>
                    <a:pt x="14701" y="5769"/>
                  </a:lnTo>
                  <a:lnTo>
                    <a:pt x="14708" y="5743"/>
                  </a:lnTo>
                  <a:lnTo>
                    <a:pt x="14714" y="5718"/>
                  </a:lnTo>
                  <a:lnTo>
                    <a:pt x="14720" y="5692"/>
                  </a:lnTo>
                  <a:lnTo>
                    <a:pt x="14725" y="5665"/>
                  </a:lnTo>
                  <a:lnTo>
                    <a:pt x="14729" y="5638"/>
                  </a:lnTo>
                  <a:lnTo>
                    <a:pt x="14734" y="5609"/>
                  </a:lnTo>
                  <a:lnTo>
                    <a:pt x="14737" y="5582"/>
                  </a:lnTo>
                  <a:lnTo>
                    <a:pt x="14740" y="5554"/>
                  </a:lnTo>
                  <a:lnTo>
                    <a:pt x="14743" y="5525"/>
                  </a:lnTo>
                  <a:lnTo>
                    <a:pt x="14745" y="5496"/>
                  </a:lnTo>
                  <a:lnTo>
                    <a:pt x="14748" y="5437"/>
                  </a:lnTo>
                  <a:lnTo>
                    <a:pt x="14749" y="5378"/>
                  </a:lnTo>
                  <a:lnTo>
                    <a:pt x="14748" y="5317"/>
                  </a:lnTo>
                  <a:lnTo>
                    <a:pt x="14745" y="5255"/>
                  </a:lnTo>
                  <a:lnTo>
                    <a:pt x="14740" y="5192"/>
                  </a:lnTo>
                  <a:lnTo>
                    <a:pt x="14733" y="5128"/>
                  </a:lnTo>
                  <a:lnTo>
                    <a:pt x="14724" y="5064"/>
                  </a:lnTo>
                  <a:lnTo>
                    <a:pt x="14712" y="5000"/>
                  </a:lnTo>
                  <a:lnTo>
                    <a:pt x="14699" y="4937"/>
                  </a:lnTo>
                  <a:lnTo>
                    <a:pt x="14684" y="4873"/>
                  </a:lnTo>
                  <a:lnTo>
                    <a:pt x="14676" y="4841"/>
                  </a:lnTo>
                  <a:lnTo>
                    <a:pt x="14666" y="4810"/>
                  </a:lnTo>
                  <a:lnTo>
                    <a:pt x="14657" y="4779"/>
                  </a:lnTo>
                  <a:lnTo>
                    <a:pt x="14647" y="4747"/>
                  </a:lnTo>
                  <a:lnTo>
                    <a:pt x="14637" y="4717"/>
                  </a:lnTo>
                  <a:lnTo>
                    <a:pt x="14626" y="4687"/>
                  </a:lnTo>
                  <a:lnTo>
                    <a:pt x="14615" y="4656"/>
                  </a:lnTo>
                  <a:lnTo>
                    <a:pt x="14603" y="4627"/>
                  </a:lnTo>
                  <a:lnTo>
                    <a:pt x="14591" y="4597"/>
                  </a:lnTo>
                  <a:lnTo>
                    <a:pt x="14578" y="4567"/>
                  </a:lnTo>
                  <a:lnTo>
                    <a:pt x="14565" y="4538"/>
                  </a:lnTo>
                  <a:lnTo>
                    <a:pt x="14552" y="4510"/>
                  </a:lnTo>
                  <a:lnTo>
                    <a:pt x="14538" y="4482"/>
                  </a:lnTo>
                  <a:lnTo>
                    <a:pt x="14523" y="4454"/>
                  </a:lnTo>
                  <a:lnTo>
                    <a:pt x="14508" y="4427"/>
                  </a:lnTo>
                  <a:lnTo>
                    <a:pt x="14492" y="4399"/>
                  </a:lnTo>
                  <a:lnTo>
                    <a:pt x="14476" y="4373"/>
                  </a:lnTo>
                  <a:lnTo>
                    <a:pt x="14460" y="4347"/>
                  </a:lnTo>
                  <a:lnTo>
                    <a:pt x="14443" y="4321"/>
                  </a:lnTo>
                  <a:lnTo>
                    <a:pt x="14426" y="4297"/>
                  </a:lnTo>
                  <a:lnTo>
                    <a:pt x="14400" y="4262"/>
                  </a:lnTo>
                  <a:lnTo>
                    <a:pt x="14374" y="4227"/>
                  </a:lnTo>
                  <a:lnTo>
                    <a:pt x="14345" y="4195"/>
                  </a:lnTo>
                  <a:lnTo>
                    <a:pt x="14317" y="4164"/>
                  </a:lnTo>
                  <a:lnTo>
                    <a:pt x="14287" y="4135"/>
                  </a:lnTo>
                  <a:lnTo>
                    <a:pt x="14256" y="4107"/>
                  </a:lnTo>
                  <a:lnTo>
                    <a:pt x="14225" y="4081"/>
                  </a:lnTo>
                  <a:lnTo>
                    <a:pt x="14191" y="4056"/>
                  </a:lnTo>
                  <a:lnTo>
                    <a:pt x="14158" y="4033"/>
                  </a:lnTo>
                  <a:lnTo>
                    <a:pt x="14123" y="4012"/>
                  </a:lnTo>
                  <a:lnTo>
                    <a:pt x="14088" y="3993"/>
                  </a:lnTo>
                  <a:lnTo>
                    <a:pt x="14051" y="3976"/>
                  </a:lnTo>
                  <a:lnTo>
                    <a:pt x="14013" y="3961"/>
                  </a:lnTo>
                  <a:lnTo>
                    <a:pt x="13975" y="3948"/>
                  </a:lnTo>
                  <a:lnTo>
                    <a:pt x="13936" y="3938"/>
                  </a:lnTo>
                  <a:lnTo>
                    <a:pt x="13895" y="3929"/>
                  </a:lnTo>
                  <a:lnTo>
                    <a:pt x="13854" y="3923"/>
                  </a:lnTo>
                  <a:lnTo>
                    <a:pt x="13812" y="3919"/>
                  </a:lnTo>
                  <a:lnTo>
                    <a:pt x="13769" y="3918"/>
                  </a:lnTo>
                  <a:lnTo>
                    <a:pt x="13725" y="3919"/>
                  </a:lnTo>
                  <a:lnTo>
                    <a:pt x="13680" y="3923"/>
                  </a:lnTo>
                  <a:lnTo>
                    <a:pt x="13635" y="3929"/>
                  </a:lnTo>
                  <a:lnTo>
                    <a:pt x="13587" y="3938"/>
                  </a:lnTo>
                  <a:lnTo>
                    <a:pt x="13540" y="3950"/>
                  </a:lnTo>
                  <a:lnTo>
                    <a:pt x="13492" y="3965"/>
                  </a:lnTo>
                  <a:lnTo>
                    <a:pt x="13442" y="3983"/>
                  </a:lnTo>
                  <a:lnTo>
                    <a:pt x="13392" y="4003"/>
                  </a:lnTo>
                  <a:lnTo>
                    <a:pt x="13342" y="4027"/>
                  </a:lnTo>
                  <a:lnTo>
                    <a:pt x="13289" y="4054"/>
                  </a:lnTo>
                  <a:lnTo>
                    <a:pt x="13237" y="4085"/>
                  </a:lnTo>
                  <a:lnTo>
                    <a:pt x="13184" y="4119"/>
                  </a:lnTo>
                  <a:lnTo>
                    <a:pt x="13129" y="4155"/>
                  </a:lnTo>
                  <a:lnTo>
                    <a:pt x="13109" y="4171"/>
                  </a:lnTo>
                  <a:lnTo>
                    <a:pt x="13090" y="4187"/>
                  </a:lnTo>
                  <a:lnTo>
                    <a:pt x="13071" y="4203"/>
                  </a:lnTo>
                  <a:lnTo>
                    <a:pt x="13054" y="4221"/>
                  </a:lnTo>
                  <a:lnTo>
                    <a:pt x="13037" y="4239"/>
                  </a:lnTo>
                  <a:lnTo>
                    <a:pt x="13022" y="4259"/>
                  </a:lnTo>
                  <a:lnTo>
                    <a:pt x="13007" y="4279"/>
                  </a:lnTo>
                  <a:lnTo>
                    <a:pt x="12992" y="4299"/>
                  </a:lnTo>
                  <a:lnTo>
                    <a:pt x="12979" y="4320"/>
                  </a:lnTo>
                  <a:lnTo>
                    <a:pt x="12967" y="4341"/>
                  </a:lnTo>
                  <a:lnTo>
                    <a:pt x="12956" y="4363"/>
                  </a:lnTo>
                  <a:lnTo>
                    <a:pt x="12945" y="4385"/>
                  </a:lnTo>
                  <a:lnTo>
                    <a:pt x="12936" y="4408"/>
                  </a:lnTo>
                  <a:lnTo>
                    <a:pt x="12927" y="4432"/>
                  </a:lnTo>
                  <a:lnTo>
                    <a:pt x="12919" y="4456"/>
                  </a:lnTo>
                  <a:lnTo>
                    <a:pt x="12911" y="4480"/>
                  </a:lnTo>
                  <a:lnTo>
                    <a:pt x="12902" y="4513"/>
                  </a:lnTo>
                  <a:lnTo>
                    <a:pt x="12895" y="4546"/>
                  </a:lnTo>
                  <a:lnTo>
                    <a:pt x="12888" y="4579"/>
                  </a:lnTo>
                  <a:lnTo>
                    <a:pt x="12883" y="4614"/>
                  </a:lnTo>
                  <a:lnTo>
                    <a:pt x="12878" y="4649"/>
                  </a:lnTo>
                  <a:lnTo>
                    <a:pt x="12875" y="4683"/>
                  </a:lnTo>
                  <a:lnTo>
                    <a:pt x="12872" y="4718"/>
                  </a:lnTo>
                  <a:lnTo>
                    <a:pt x="12871" y="4753"/>
                  </a:lnTo>
                  <a:lnTo>
                    <a:pt x="12871" y="4789"/>
                  </a:lnTo>
                  <a:lnTo>
                    <a:pt x="12871" y="4823"/>
                  </a:lnTo>
                  <a:lnTo>
                    <a:pt x="12872" y="4858"/>
                  </a:lnTo>
                  <a:lnTo>
                    <a:pt x="12874" y="4893"/>
                  </a:lnTo>
                  <a:lnTo>
                    <a:pt x="12877" y="4927"/>
                  </a:lnTo>
                  <a:lnTo>
                    <a:pt x="12880" y="4962"/>
                  </a:lnTo>
                  <a:lnTo>
                    <a:pt x="12884" y="4995"/>
                  </a:lnTo>
                  <a:lnTo>
                    <a:pt x="12889" y="5029"/>
                  </a:lnTo>
                  <a:lnTo>
                    <a:pt x="12904" y="5128"/>
                  </a:lnTo>
                  <a:lnTo>
                    <a:pt x="12814" y="5169"/>
                  </a:lnTo>
                  <a:lnTo>
                    <a:pt x="11078" y="5971"/>
                  </a:lnTo>
                  <a:lnTo>
                    <a:pt x="10992" y="6010"/>
                  </a:lnTo>
                  <a:lnTo>
                    <a:pt x="10928" y="5943"/>
                  </a:lnTo>
                  <a:lnTo>
                    <a:pt x="10012" y="5017"/>
                  </a:lnTo>
                  <a:lnTo>
                    <a:pt x="9940" y="4946"/>
                  </a:lnTo>
                  <a:lnTo>
                    <a:pt x="9992" y="4857"/>
                  </a:lnTo>
                  <a:close/>
                </a:path>
              </a:pathLst>
            </a:custGeom>
            <a:solidFill>
              <a:srgbClr val="A7B3BC"/>
            </a:solidFill>
            <a:ln w="28575">
              <a:noFill/>
            </a:ln>
          </p:spPr>
          <p:txBody>
            <a:bodyPr vert="horz" wrap="square" lIns="91440" tIns="45720" rIns="91440" bIns="45720" numCol="1" anchor="t" anchorCtr="0" compatLnSpc="1">
              <a:prstTxWarp prst="textNoShape">
                <a:avLst/>
              </a:prstTxWarp>
            </a:bodyPr>
            <a:lstStyle/>
            <a:p>
              <a:endParaRPr lang="pl-PL">
                <a:solidFill>
                  <a:schemeClr val="bg1"/>
                </a:solidFill>
              </a:endParaRPr>
            </a:p>
          </p:txBody>
        </p:sp>
      </p:grpSp>
      <p:sp>
        <p:nvSpPr>
          <p:cNvPr id="150" name="pole tekstowe 149">
            <a:extLst>
              <a:ext uri="{FF2B5EF4-FFF2-40B4-BE49-F238E27FC236}">
                <a16:creationId xmlns:a16="http://schemas.microsoft.com/office/drawing/2014/main" id="{196F1732-6B91-4EEF-B3A8-244F41DD95CB}"/>
              </a:ext>
            </a:extLst>
          </p:cNvPr>
          <p:cNvSpPr txBox="1"/>
          <p:nvPr/>
        </p:nvSpPr>
        <p:spPr>
          <a:xfrm>
            <a:off x="1898907" y="2983185"/>
            <a:ext cx="1723793" cy="246221"/>
          </a:xfrm>
          <a:prstGeom prst="rect">
            <a:avLst/>
          </a:prstGeom>
          <a:noFill/>
        </p:spPr>
        <p:txBody>
          <a:bodyPr wrap="square" rtlCol="0">
            <a:spAutoFit/>
          </a:bodyPr>
          <a:lstStyle/>
          <a:p>
            <a:pPr algn="ctr"/>
            <a:r>
              <a:rPr lang="pl-PL" sz="1000">
                <a:latin typeface="+mj-lt"/>
              </a:rPr>
              <a:t>oświata i wychowanie</a:t>
            </a:r>
          </a:p>
        </p:txBody>
      </p:sp>
      <p:sp>
        <p:nvSpPr>
          <p:cNvPr id="156" name="pole tekstowe 155">
            <a:extLst>
              <a:ext uri="{FF2B5EF4-FFF2-40B4-BE49-F238E27FC236}">
                <a16:creationId xmlns:a16="http://schemas.microsoft.com/office/drawing/2014/main" id="{63FE34EA-EF7B-4FF9-AD03-F4791024C5D1}"/>
              </a:ext>
            </a:extLst>
          </p:cNvPr>
          <p:cNvSpPr txBox="1"/>
          <p:nvPr/>
        </p:nvSpPr>
        <p:spPr>
          <a:xfrm>
            <a:off x="5627045" y="1921584"/>
            <a:ext cx="1723793" cy="400110"/>
          </a:xfrm>
          <a:prstGeom prst="rect">
            <a:avLst/>
          </a:prstGeom>
          <a:solidFill>
            <a:schemeClr val="bg1"/>
          </a:solidFill>
        </p:spPr>
        <p:txBody>
          <a:bodyPr wrap="square" rtlCol="0">
            <a:spAutoFit/>
          </a:bodyPr>
          <a:lstStyle/>
          <a:p>
            <a:pPr algn="ctr"/>
            <a:r>
              <a:rPr lang="pl-PL" sz="1000">
                <a:latin typeface="Calibri" panose="020F0502020204030204" pitchFamily="34" charset="0"/>
                <a:cs typeface="Calibri" panose="020F0502020204030204" pitchFamily="34" charset="0"/>
              </a:rPr>
              <a:t>gospodarka – rozwój ekonomiczny</a:t>
            </a:r>
          </a:p>
        </p:txBody>
      </p:sp>
      <p:sp>
        <p:nvSpPr>
          <p:cNvPr id="160" name="pole tekstowe 159">
            <a:extLst>
              <a:ext uri="{FF2B5EF4-FFF2-40B4-BE49-F238E27FC236}">
                <a16:creationId xmlns:a16="http://schemas.microsoft.com/office/drawing/2014/main" id="{4DA6D1BB-D7A8-4A33-B091-37F44A249108}"/>
              </a:ext>
            </a:extLst>
          </p:cNvPr>
          <p:cNvSpPr txBox="1"/>
          <p:nvPr/>
        </p:nvSpPr>
        <p:spPr>
          <a:xfrm>
            <a:off x="85772" y="2940890"/>
            <a:ext cx="1723793" cy="400110"/>
          </a:xfrm>
          <a:prstGeom prst="rect">
            <a:avLst/>
          </a:prstGeom>
          <a:noFill/>
        </p:spPr>
        <p:txBody>
          <a:bodyPr wrap="square" rtlCol="0">
            <a:spAutoFit/>
          </a:bodyPr>
          <a:lstStyle/>
          <a:p>
            <a:pPr algn="ctr"/>
            <a:r>
              <a:rPr lang="pl-PL" sz="1000">
                <a:latin typeface="+mj-lt"/>
              </a:rPr>
              <a:t>praca – praca, polityka społeczna i rodzinna</a:t>
            </a:r>
          </a:p>
        </p:txBody>
      </p:sp>
      <p:sp>
        <p:nvSpPr>
          <p:cNvPr id="164" name="pole tekstowe 163">
            <a:extLst>
              <a:ext uri="{FF2B5EF4-FFF2-40B4-BE49-F238E27FC236}">
                <a16:creationId xmlns:a16="http://schemas.microsoft.com/office/drawing/2014/main" id="{A7834854-3EBC-41EC-9B15-CEEAD324E71A}"/>
              </a:ext>
            </a:extLst>
          </p:cNvPr>
          <p:cNvSpPr txBox="1"/>
          <p:nvPr/>
        </p:nvSpPr>
        <p:spPr>
          <a:xfrm>
            <a:off x="3853104" y="1944214"/>
            <a:ext cx="1483450" cy="246221"/>
          </a:xfrm>
          <a:prstGeom prst="rect">
            <a:avLst/>
          </a:prstGeom>
          <a:solidFill>
            <a:schemeClr val="bg1"/>
          </a:solidFill>
        </p:spPr>
        <p:txBody>
          <a:bodyPr wrap="square" rtlCol="0">
            <a:spAutoFit/>
          </a:bodyPr>
          <a:lstStyle/>
          <a:p>
            <a:pPr algn="ctr"/>
            <a:r>
              <a:rPr lang="pl-PL" sz="1000">
                <a:latin typeface="Calibri" panose="020F0502020204030204" pitchFamily="34" charset="0"/>
                <a:cs typeface="Calibri" panose="020F0502020204030204" pitchFamily="34" charset="0"/>
              </a:rPr>
              <a:t>ochrona zdrowia</a:t>
            </a:r>
          </a:p>
        </p:txBody>
      </p:sp>
      <p:sp>
        <p:nvSpPr>
          <p:cNvPr id="168" name="pole tekstowe 167">
            <a:extLst>
              <a:ext uri="{FF2B5EF4-FFF2-40B4-BE49-F238E27FC236}">
                <a16:creationId xmlns:a16="http://schemas.microsoft.com/office/drawing/2014/main" id="{58FF0509-7876-4E82-925B-728345757FFC}"/>
              </a:ext>
            </a:extLst>
          </p:cNvPr>
          <p:cNvSpPr txBox="1"/>
          <p:nvPr/>
        </p:nvSpPr>
        <p:spPr>
          <a:xfrm>
            <a:off x="3602874" y="2950648"/>
            <a:ext cx="2007097" cy="400110"/>
          </a:xfrm>
          <a:prstGeom prst="rect">
            <a:avLst/>
          </a:prstGeom>
          <a:noFill/>
        </p:spPr>
        <p:txBody>
          <a:bodyPr wrap="square" rtlCol="0">
            <a:spAutoFit/>
          </a:bodyPr>
          <a:lstStyle/>
          <a:p>
            <a:pPr algn="ctr"/>
            <a:r>
              <a:rPr lang="pl-PL" sz="1000">
                <a:latin typeface="+mj-lt"/>
              </a:rPr>
              <a:t>sprawy wewnętrzne </a:t>
            </a:r>
          </a:p>
          <a:p>
            <a:pPr algn="ctr"/>
            <a:r>
              <a:rPr lang="pl-PL" sz="1000">
                <a:latin typeface="+mj-lt"/>
              </a:rPr>
              <a:t>i bezpieczeństwo</a:t>
            </a:r>
          </a:p>
        </p:txBody>
      </p:sp>
      <p:sp>
        <p:nvSpPr>
          <p:cNvPr id="172" name="pole tekstowe 171">
            <a:extLst>
              <a:ext uri="{FF2B5EF4-FFF2-40B4-BE49-F238E27FC236}">
                <a16:creationId xmlns:a16="http://schemas.microsoft.com/office/drawing/2014/main" id="{983E568A-2073-4C3B-A9B2-C0753A311E30}"/>
              </a:ext>
            </a:extLst>
          </p:cNvPr>
          <p:cNvSpPr txBox="1"/>
          <p:nvPr/>
        </p:nvSpPr>
        <p:spPr>
          <a:xfrm>
            <a:off x="1875712" y="1944214"/>
            <a:ext cx="1723793" cy="246221"/>
          </a:xfrm>
          <a:prstGeom prst="rect">
            <a:avLst/>
          </a:prstGeom>
          <a:noFill/>
        </p:spPr>
        <p:txBody>
          <a:bodyPr wrap="square" rtlCol="0">
            <a:spAutoFit/>
          </a:bodyPr>
          <a:lstStyle/>
          <a:p>
            <a:pPr algn="ctr"/>
            <a:r>
              <a:rPr lang="pl-PL" sz="1000">
                <a:latin typeface="Calibri" panose="020F0502020204030204" pitchFamily="34" charset="0"/>
                <a:cs typeface="Calibri" panose="020F0502020204030204" pitchFamily="34" charset="0"/>
              </a:rPr>
              <a:t>ochrona środowiska</a:t>
            </a:r>
          </a:p>
        </p:txBody>
      </p:sp>
      <p:sp>
        <p:nvSpPr>
          <p:cNvPr id="174" name="pole tekstowe 173">
            <a:extLst>
              <a:ext uri="{FF2B5EF4-FFF2-40B4-BE49-F238E27FC236}">
                <a16:creationId xmlns:a16="http://schemas.microsoft.com/office/drawing/2014/main" id="{C48B4382-4834-41E3-B2A0-1F612B80DCFB}"/>
              </a:ext>
            </a:extLst>
          </p:cNvPr>
          <p:cNvSpPr txBox="1"/>
          <p:nvPr/>
        </p:nvSpPr>
        <p:spPr>
          <a:xfrm>
            <a:off x="7380883" y="2983185"/>
            <a:ext cx="1723793" cy="246221"/>
          </a:xfrm>
          <a:prstGeom prst="rect">
            <a:avLst/>
          </a:prstGeom>
          <a:noFill/>
        </p:spPr>
        <p:txBody>
          <a:bodyPr wrap="square" rtlCol="0">
            <a:spAutoFit/>
          </a:bodyPr>
          <a:lstStyle/>
          <a:p>
            <a:pPr algn="ctr"/>
            <a:r>
              <a:rPr lang="pl-PL" sz="1000">
                <a:latin typeface="+mj-lt"/>
              </a:rPr>
              <a:t>energetyka, górnictwo</a:t>
            </a:r>
          </a:p>
        </p:txBody>
      </p:sp>
      <p:sp>
        <p:nvSpPr>
          <p:cNvPr id="176" name="pole tekstowe 175">
            <a:extLst>
              <a:ext uri="{FF2B5EF4-FFF2-40B4-BE49-F238E27FC236}">
                <a16:creationId xmlns:a16="http://schemas.microsoft.com/office/drawing/2014/main" id="{9E8504A3-D382-44EE-B99C-8B956326BD9D}"/>
              </a:ext>
            </a:extLst>
          </p:cNvPr>
          <p:cNvSpPr txBox="1"/>
          <p:nvPr/>
        </p:nvSpPr>
        <p:spPr>
          <a:xfrm>
            <a:off x="5583939" y="2982378"/>
            <a:ext cx="1723793" cy="246221"/>
          </a:xfrm>
          <a:prstGeom prst="rect">
            <a:avLst/>
          </a:prstGeom>
          <a:noFill/>
        </p:spPr>
        <p:txBody>
          <a:bodyPr wrap="square" rtlCol="0">
            <a:spAutoFit/>
          </a:bodyPr>
          <a:lstStyle/>
          <a:p>
            <a:pPr algn="ctr"/>
            <a:r>
              <a:rPr lang="pl-PL" sz="1000">
                <a:latin typeface="+mj-lt"/>
              </a:rPr>
              <a:t>pandemia koronawirusa</a:t>
            </a:r>
          </a:p>
        </p:txBody>
      </p:sp>
      <p:sp>
        <p:nvSpPr>
          <p:cNvPr id="182" name="pole tekstowe 181">
            <a:extLst>
              <a:ext uri="{FF2B5EF4-FFF2-40B4-BE49-F238E27FC236}">
                <a16:creationId xmlns:a16="http://schemas.microsoft.com/office/drawing/2014/main" id="{BBD233ED-CFDE-43DD-887F-BE6FCBB15E1E}"/>
              </a:ext>
            </a:extLst>
          </p:cNvPr>
          <p:cNvSpPr txBox="1"/>
          <p:nvPr/>
        </p:nvSpPr>
        <p:spPr>
          <a:xfrm>
            <a:off x="1889638" y="1768393"/>
            <a:ext cx="1723793" cy="307777"/>
          </a:xfrm>
          <a:prstGeom prst="rect">
            <a:avLst/>
          </a:prstGeom>
          <a:noFill/>
        </p:spPr>
        <p:txBody>
          <a:bodyPr wrap="square" rtlCol="0">
            <a:spAutoFit/>
          </a:bodyPr>
          <a:lstStyle/>
          <a:p>
            <a:pPr algn="ctr"/>
            <a:r>
              <a:rPr lang="pl-PL" sz="1400" b="1">
                <a:latin typeface="Calibri" panose="020F0502020204030204" pitchFamily="34" charset="0"/>
                <a:cs typeface="Calibri" panose="020F0502020204030204" pitchFamily="34" charset="0"/>
              </a:rPr>
              <a:t>52%</a:t>
            </a:r>
          </a:p>
        </p:txBody>
      </p:sp>
      <p:sp>
        <p:nvSpPr>
          <p:cNvPr id="184" name="pole tekstowe 183">
            <a:extLst>
              <a:ext uri="{FF2B5EF4-FFF2-40B4-BE49-F238E27FC236}">
                <a16:creationId xmlns:a16="http://schemas.microsoft.com/office/drawing/2014/main" id="{ADF172A8-1498-403A-AA93-3DA1F9CB7DA2}"/>
              </a:ext>
            </a:extLst>
          </p:cNvPr>
          <p:cNvSpPr txBox="1"/>
          <p:nvPr/>
        </p:nvSpPr>
        <p:spPr>
          <a:xfrm>
            <a:off x="3737430" y="1768393"/>
            <a:ext cx="1723793" cy="307777"/>
          </a:xfrm>
          <a:prstGeom prst="rect">
            <a:avLst/>
          </a:prstGeom>
          <a:noFill/>
        </p:spPr>
        <p:txBody>
          <a:bodyPr wrap="square" rtlCol="0">
            <a:spAutoFit/>
          </a:bodyPr>
          <a:lstStyle/>
          <a:p>
            <a:pPr algn="ctr"/>
            <a:r>
              <a:rPr lang="pl-PL" sz="1400" b="1">
                <a:latin typeface="Calibri" panose="020F0502020204030204" pitchFamily="34" charset="0"/>
                <a:cs typeface="Calibri" panose="020F0502020204030204" pitchFamily="34" charset="0"/>
              </a:rPr>
              <a:t>48%</a:t>
            </a:r>
          </a:p>
        </p:txBody>
      </p:sp>
      <p:sp>
        <p:nvSpPr>
          <p:cNvPr id="186" name="pole tekstowe 185">
            <a:extLst>
              <a:ext uri="{FF2B5EF4-FFF2-40B4-BE49-F238E27FC236}">
                <a16:creationId xmlns:a16="http://schemas.microsoft.com/office/drawing/2014/main" id="{9C53D625-A933-4828-989B-A988B2F76078}"/>
              </a:ext>
            </a:extLst>
          </p:cNvPr>
          <p:cNvSpPr txBox="1"/>
          <p:nvPr/>
        </p:nvSpPr>
        <p:spPr>
          <a:xfrm>
            <a:off x="5639028" y="1747383"/>
            <a:ext cx="1723793" cy="307777"/>
          </a:xfrm>
          <a:prstGeom prst="rect">
            <a:avLst/>
          </a:prstGeom>
          <a:noFill/>
        </p:spPr>
        <p:txBody>
          <a:bodyPr wrap="square" rtlCol="0">
            <a:spAutoFit/>
          </a:bodyPr>
          <a:lstStyle>
            <a:defPPr>
              <a:defRPr lang="pl-PL"/>
            </a:defPPr>
            <a:lvl1pPr algn="ctr">
              <a:defRPr sz="900" b="1">
                <a:latin typeface="Century Gothic" panose="020B0502020202020204" pitchFamily="34" charset="0"/>
              </a:defRPr>
            </a:lvl1pPr>
          </a:lstStyle>
          <a:p>
            <a:r>
              <a:rPr lang="pl-PL" sz="1400">
                <a:latin typeface="+mj-lt"/>
              </a:rPr>
              <a:t>20%</a:t>
            </a:r>
          </a:p>
        </p:txBody>
      </p:sp>
      <p:sp>
        <p:nvSpPr>
          <p:cNvPr id="188" name="Freeform 5" descr="Największe problemy do rozwiązania w naszym kraju TOP3.&#10;&#10;Grafika przedstawia ochronę zdrowia: 48%.">
            <a:extLst>
              <a:ext uri="{FF2B5EF4-FFF2-40B4-BE49-F238E27FC236}">
                <a16:creationId xmlns:a16="http://schemas.microsoft.com/office/drawing/2014/main" id="{3B908ED2-D99A-445B-B276-3BB92107FD31}"/>
              </a:ext>
            </a:extLst>
          </p:cNvPr>
          <p:cNvSpPr>
            <a:spLocks/>
          </p:cNvSpPr>
          <p:nvPr/>
        </p:nvSpPr>
        <p:spPr bwMode="auto">
          <a:xfrm>
            <a:off x="4392484" y="1444725"/>
            <a:ext cx="388745" cy="351839"/>
          </a:xfrm>
          <a:custGeom>
            <a:avLst/>
            <a:gdLst>
              <a:gd name="T0" fmla="*/ 1523 w 3315"/>
              <a:gd name="T1" fmla="*/ 202 h 3004"/>
              <a:gd name="T2" fmla="*/ 1299 w 3315"/>
              <a:gd name="T3" fmla="*/ 80 h 3004"/>
              <a:gd name="T4" fmla="*/ 1081 w 3315"/>
              <a:gd name="T5" fmla="*/ 15 h 3004"/>
              <a:gd name="T6" fmla="*/ 871 w 3315"/>
              <a:gd name="T7" fmla="*/ 1 h 3004"/>
              <a:gd name="T8" fmla="*/ 674 w 3315"/>
              <a:gd name="T9" fmla="*/ 34 h 3004"/>
              <a:gd name="T10" fmla="*/ 496 w 3315"/>
              <a:gd name="T11" fmla="*/ 108 h 3004"/>
              <a:gd name="T12" fmla="*/ 337 w 3315"/>
              <a:gd name="T13" fmla="*/ 219 h 3004"/>
              <a:gd name="T14" fmla="*/ 204 w 3315"/>
              <a:gd name="T15" fmla="*/ 361 h 3004"/>
              <a:gd name="T16" fmla="*/ 102 w 3315"/>
              <a:gd name="T17" fmla="*/ 530 h 3004"/>
              <a:gd name="T18" fmla="*/ 32 w 3315"/>
              <a:gd name="T19" fmla="*/ 718 h 3004"/>
              <a:gd name="T20" fmla="*/ 1 w 3315"/>
              <a:gd name="T21" fmla="*/ 923 h 3004"/>
              <a:gd name="T22" fmla="*/ 12 w 3315"/>
              <a:gd name="T23" fmla="*/ 1140 h 3004"/>
              <a:gd name="T24" fmla="*/ 69 w 3315"/>
              <a:gd name="T25" fmla="*/ 1362 h 3004"/>
              <a:gd name="T26" fmla="*/ 1147 w 3315"/>
              <a:gd name="T27" fmla="*/ 243 h 3004"/>
              <a:gd name="T28" fmla="*/ 2305 w 3315"/>
              <a:gd name="T29" fmla="*/ 1291 h 3004"/>
              <a:gd name="T30" fmla="*/ 2330 w 3315"/>
              <a:gd name="T31" fmla="*/ 1252 h 3004"/>
              <a:gd name="T32" fmla="*/ 2373 w 3315"/>
              <a:gd name="T33" fmla="*/ 1216 h 3004"/>
              <a:gd name="T34" fmla="*/ 2429 w 3315"/>
              <a:gd name="T35" fmla="*/ 1196 h 3004"/>
              <a:gd name="T36" fmla="*/ 2487 w 3315"/>
              <a:gd name="T37" fmla="*/ 1197 h 3004"/>
              <a:gd name="T38" fmla="*/ 2557 w 3315"/>
              <a:gd name="T39" fmla="*/ 1232 h 3004"/>
              <a:gd name="T40" fmla="*/ 2603 w 3315"/>
              <a:gd name="T41" fmla="*/ 1294 h 3004"/>
              <a:gd name="T42" fmla="*/ 2616 w 3315"/>
              <a:gd name="T43" fmla="*/ 1357 h 3004"/>
              <a:gd name="T44" fmla="*/ 2597 w 3315"/>
              <a:gd name="T45" fmla="*/ 1434 h 3004"/>
              <a:gd name="T46" fmla="*/ 2545 w 3315"/>
              <a:gd name="T47" fmla="*/ 1492 h 3004"/>
              <a:gd name="T48" fmla="*/ 2471 w 3315"/>
              <a:gd name="T49" fmla="*/ 1518 h 3004"/>
              <a:gd name="T50" fmla="*/ 2418 w 3315"/>
              <a:gd name="T51" fmla="*/ 1515 h 3004"/>
              <a:gd name="T52" fmla="*/ 2365 w 3315"/>
              <a:gd name="T53" fmla="*/ 1493 h 3004"/>
              <a:gd name="T54" fmla="*/ 2323 w 3315"/>
              <a:gd name="T55" fmla="*/ 1454 h 3004"/>
              <a:gd name="T56" fmla="*/ 1843 w 3315"/>
              <a:gd name="T57" fmla="*/ 1832 h 3004"/>
              <a:gd name="T58" fmla="*/ 705 w 3315"/>
              <a:gd name="T59" fmla="*/ 1389 h 3004"/>
              <a:gd name="T60" fmla="*/ 200 w 3315"/>
              <a:gd name="T61" fmla="*/ 1625 h 3004"/>
              <a:gd name="T62" fmla="*/ 366 w 3315"/>
              <a:gd name="T63" fmla="*/ 1836 h 3004"/>
              <a:gd name="T64" fmla="*/ 666 w 3315"/>
              <a:gd name="T65" fmla="*/ 2125 h 3004"/>
              <a:gd name="T66" fmla="*/ 1363 w 3315"/>
              <a:gd name="T67" fmla="*/ 2750 h 3004"/>
              <a:gd name="T68" fmla="*/ 1951 w 3315"/>
              <a:gd name="T69" fmla="*/ 2750 h 3004"/>
              <a:gd name="T70" fmla="*/ 2649 w 3315"/>
              <a:gd name="T71" fmla="*/ 2125 h 3004"/>
              <a:gd name="T72" fmla="*/ 2932 w 3315"/>
              <a:gd name="T73" fmla="*/ 1853 h 3004"/>
              <a:gd name="T74" fmla="*/ 3041 w 3315"/>
              <a:gd name="T75" fmla="*/ 1728 h 3004"/>
              <a:gd name="T76" fmla="*/ 3131 w 3315"/>
              <a:gd name="T77" fmla="*/ 1600 h 3004"/>
              <a:gd name="T78" fmla="*/ 3202 w 3315"/>
              <a:gd name="T79" fmla="*/ 1470 h 3004"/>
              <a:gd name="T80" fmla="*/ 3263 w 3315"/>
              <a:gd name="T81" fmla="*/ 1314 h 3004"/>
              <a:gd name="T82" fmla="*/ 3312 w 3315"/>
              <a:gd name="T83" fmla="*/ 1056 h 3004"/>
              <a:gd name="T84" fmla="*/ 3301 w 3315"/>
              <a:gd name="T85" fmla="*/ 809 h 3004"/>
              <a:gd name="T86" fmla="*/ 3236 w 3315"/>
              <a:gd name="T87" fmla="*/ 580 h 3004"/>
              <a:gd name="T88" fmla="*/ 3122 w 3315"/>
              <a:gd name="T89" fmla="*/ 379 h 3004"/>
              <a:gd name="T90" fmla="*/ 2968 w 3315"/>
              <a:gd name="T91" fmla="*/ 212 h 3004"/>
              <a:gd name="T92" fmla="*/ 2780 w 3315"/>
              <a:gd name="T93" fmla="*/ 88 h 3004"/>
              <a:gd name="T94" fmla="*/ 2564 w 3315"/>
              <a:gd name="T95" fmla="*/ 16 h 3004"/>
              <a:gd name="T96" fmla="*/ 2400 w 3315"/>
              <a:gd name="T97" fmla="*/ 0 h 3004"/>
              <a:gd name="T98" fmla="*/ 2277 w 3315"/>
              <a:gd name="T99" fmla="*/ 8 h 3004"/>
              <a:gd name="T100" fmla="*/ 2152 w 3315"/>
              <a:gd name="T101" fmla="*/ 33 h 3004"/>
              <a:gd name="T102" fmla="*/ 2023 w 3315"/>
              <a:gd name="T103" fmla="*/ 77 h 3004"/>
              <a:gd name="T104" fmla="*/ 1893 w 3315"/>
              <a:gd name="T105" fmla="*/ 140 h 3004"/>
              <a:gd name="T106" fmla="*/ 1762 w 3315"/>
              <a:gd name="T107" fmla="*/ 224 h 3004"/>
              <a:gd name="T108" fmla="*/ 1658 w 3315"/>
              <a:gd name="T109" fmla="*/ 305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5" h="3004">
                <a:moveTo>
                  <a:pt x="1658" y="305"/>
                </a:moveTo>
                <a:lnTo>
                  <a:pt x="1658" y="305"/>
                </a:lnTo>
                <a:lnTo>
                  <a:pt x="1613" y="269"/>
                </a:lnTo>
                <a:lnTo>
                  <a:pt x="1568" y="234"/>
                </a:lnTo>
                <a:lnTo>
                  <a:pt x="1523" y="202"/>
                </a:lnTo>
                <a:lnTo>
                  <a:pt x="1478" y="173"/>
                </a:lnTo>
                <a:lnTo>
                  <a:pt x="1433" y="147"/>
                </a:lnTo>
                <a:lnTo>
                  <a:pt x="1388" y="122"/>
                </a:lnTo>
                <a:lnTo>
                  <a:pt x="1344" y="100"/>
                </a:lnTo>
                <a:lnTo>
                  <a:pt x="1299" y="80"/>
                </a:lnTo>
                <a:lnTo>
                  <a:pt x="1255" y="63"/>
                </a:lnTo>
                <a:lnTo>
                  <a:pt x="1211" y="47"/>
                </a:lnTo>
                <a:lnTo>
                  <a:pt x="1167" y="34"/>
                </a:lnTo>
                <a:lnTo>
                  <a:pt x="1124" y="24"/>
                </a:lnTo>
                <a:lnTo>
                  <a:pt x="1081" y="15"/>
                </a:lnTo>
                <a:lnTo>
                  <a:pt x="1038" y="9"/>
                </a:lnTo>
                <a:lnTo>
                  <a:pt x="995" y="3"/>
                </a:lnTo>
                <a:lnTo>
                  <a:pt x="953" y="1"/>
                </a:lnTo>
                <a:lnTo>
                  <a:pt x="912" y="0"/>
                </a:lnTo>
                <a:lnTo>
                  <a:pt x="871" y="1"/>
                </a:lnTo>
                <a:lnTo>
                  <a:pt x="830" y="4"/>
                </a:lnTo>
                <a:lnTo>
                  <a:pt x="791" y="9"/>
                </a:lnTo>
                <a:lnTo>
                  <a:pt x="751" y="15"/>
                </a:lnTo>
                <a:lnTo>
                  <a:pt x="713" y="24"/>
                </a:lnTo>
                <a:lnTo>
                  <a:pt x="674" y="34"/>
                </a:lnTo>
                <a:lnTo>
                  <a:pt x="638" y="46"/>
                </a:lnTo>
                <a:lnTo>
                  <a:pt x="600" y="59"/>
                </a:lnTo>
                <a:lnTo>
                  <a:pt x="565" y="74"/>
                </a:lnTo>
                <a:lnTo>
                  <a:pt x="530" y="90"/>
                </a:lnTo>
                <a:lnTo>
                  <a:pt x="496" y="108"/>
                </a:lnTo>
                <a:lnTo>
                  <a:pt x="462" y="127"/>
                </a:lnTo>
                <a:lnTo>
                  <a:pt x="429" y="149"/>
                </a:lnTo>
                <a:lnTo>
                  <a:pt x="398" y="170"/>
                </a:lnTo>
                <a:lnTo>
                  <a:pt x="367" y="194"/>
                </a:lnTo>
                <a:lnTo>
                  <a:pt x="337" y="219"/>
                </a:lnTo>
                <a:lnTo>
                  <a:pt x="308" y="245"/>
                </a:lnTo>
                <a:lnTo>
                  <a:pt x="282" y="272"/>
                </a:lnTo>
                <a:lnTo>
                  <a:pt x="255" y="301"/>
                </a:lnTo>
                <a:lnTo>
                  <a:pt x="229" y="331"/>
                </a:lnTo>
                <a:lnTo>
                  <a:pt x="204" y="361"/>
                </a:lnTo>
                <a:lnTo>
                  <a:pt x="182" y="393"/>
                </a:lnTo>
                <a:lnTo>
                  <a:pt x="160" y="426"/>
                </a:lnTo>
                <a:lnTo>
                  <a:pt x="139" y="459"/>
                </a:lnTo>
                <a:lnTo>
                  <a:pt x="120" y="493"/>
                </a:lnTo>
                <a:lnTo>
                  <a:pt x="102" y="530"/>
                </a:lnTo>
                <a:lnTo>
                  <a:pt x="86" y="566"/>
                </a:lnTo>
                <a:lnTo>
                  <a:pt x="70" y="602"/>
                </a:lnTo>
                <a:lnTo>
                  <a:pt x="56" y="641"/>
                </a:lnTo>
                <a:lnTo>
                  <a:pt x="44" y="679"/>
                </a:lnTo>
                <a:lnTo>
                  <a:pt x="32" y="718"/>
                </a:lnTo>
                <a:lnTo>
                  <a:pt x="24" y="759"/>
                </a:lnTo>
                <a:lnTo>
                  <a:pt x="15" y="799"/>
                </a:lnTo>
                <a:lnTo>
                  <a:pt x="9" y="840"/>
                </a:lnTo>
                <a:lnTo>
                  <a:pt x="4" y="882"/>
                </a:lnTo>
                <a:lnTo>
                  <a:pt x="1" y="923"/>
                </a:lnTo>
                <a:lnTo>
                  <a:pt x="0" y="966"/>
                </a:lnTo>
                <a:lnTo>
                  <a:pt x="0" y="1009"/>
                </a:lnTo>
                <a:lnTo>
                  <a:pt x="2" y="1053"/>
                </a:lnTo>
                <a:lnTo>
                  <a:pt x="7" y="1096"/>
                </a:lnTo>
                <a:lnTo>
                  <a:pt x="12" y="1140"/>
                </a:lnTo>
                <a:lnTo>
                  <a:pt x="19" y="1183"/>
                </a:lnTo>
                <a:lnTo>
                  <a:pt x="28" y="1228"/>
                </a:lnTo>
                <a:lnTo>
                  <a:pt x="40" y="1272"/>
                </a:lnTo>
                <a:lnTo>
                  <a:pt x="53" y="1317"/>
                </a:lnTo>
                <a:lnTo>
                  <a:pt x="69" y="1362"/>
                </a:lnTo>
                <a:lnTo>
                  <a:pt x="86" y="1406"/>
                </a:lnTo>
                <a:lnTo>
                  <a:pt x="532" y="1406"/>
                </a:lnTo>
                <a:lnTo>
                  <a:pt x="706" y="1151"/>
                </a:lnTo>
                <a:lnTo>
                  <a:pt x="883" y="1415"/>
                </a:lnTo>
                <a:lnTo>
                  <a:pt x="1147" y="243"/>
                </a:lnTo>
                <a:lnTo>
                  <a:pt x="1457" y="1794"/>
                </a:lnTo>
                <a:lnTo>
                  <a:pt x="1752" y="740"/>
                </a:lnTo>
                <a:lnTo>
                  <a:pt x="1904" y="1472"/>
                </a:lnTo>
                <a:lnTo>
                  <a:pt x="2014" y="1291"/>
                </a:lnTo>
                <a:lnTo>
                  <a:pt x="2305" y="1291"/>
                </a:lnTo>
                <a:lnTo>
                  <a:pt x="2305" y="1291"/>
                </a:lnTo>
                <a:lnTo>
                  <a:pt x="2310" y="1281"/>
                </a:lnTo>
                <a:lnTo>
                  <a:pt x="2316" y="1271"/>
                </a:lnTo>
                <a:lnTo>
                  <a:pt x="2322" y="1262"/>
                </a:lnTo>
                <a:lnTo>
                  <a:pt x="2330" y="1252"/>
                </a:lnTo>
                <a:lnTo>
                  <a:pt x="2337" y="1243"/>
                </a:lnTo>
                <a:lnTo>
                  <a:pt x="2346" y="1236"/>
                </a:lnTo>
                <a:lnTo>
                  <a:pt x="2354" y="1228"/>
                </a:lnTo>
                <a:lnTo>
                  <a:pt x="2364" y="1222"/>
                </a:lnTo>
                <a:lnTo>
                  <a:pt x="2373" y="1216"/>
                </a:lnTo>
                <a:lnTo>
                  <a:pt x="2384" y="1210"/>
                </a:lnTo>
                <a:lnTo>
                  <a:pt x="2395" y="1205"/>
                </a:lnTo>
                <a:lnTo>
                  <a:pt x="2405" y="1202"/>
                </a:lnTo>
                <a:lnTo>
                  <a:pt x="2417" y="1198"/>
                </a:lnTo>
                <a:lnTo>
                  <a:pt x="2429" y="1196"/>
                </a:lnTo>
                <a:lnTo>
                  <a:pt x="2442" y="1195"/>
                </a:lnTo>
                <a:lnTo>
                  <a:pt x="2454" y="1194"/>
                </a:lnTo>
                <a:lnTo>
                  <a:pt x="2454" y="1194"/>
                </a:lnTo>
                <a:lnTo>
                  <a:pt x="2471" y="1195"/>
                </a:lnTo>
                <a:lnTo>
                  <a:pt x="2487" y="1197"/>
                </a:lnTo>
                <a:lnTo>
                  <a:pt x="2502" y="1202"/>
                </a:lnTo>
                <a:lnTo>
                  <a:pt x="2517" y="1207"/>
                </a:lnTo>
                <a:lnTo>
                  <a:pt x="2531" y="1214"/>
                </a:lnTo>
                <a:lnTo>
                  <a:pt x="2545" y="1222"/>
                </a:lnTo>
                <a:lnTo>
                  <a:pt x="2557" y="1232"/>
                </a:lnTo>
                <a:lnTo>
                  <a:pt x="2568" y="1242"/>
                </a:lnTo>
                <a:lnTo>
                  <a:pt x="2579" y="1253"/>
                </a:lnTo>
                <a:lnTo>
                  <a:pt x="2588" y="1266"/>
                </a:lnTo>
                <a:lnTo>
                  <a:pt x="2597" y="1280"/>
                </a:lnTo>
                <a:lnTo>
                  <a:pt x="2603" y="1294"/>
                </a:lnTo>
                <a:lnTo>
                  <a:pt x="2609" y="1309"/>
                </a:lnTo>
                <a:lnTo>
                  <a:pt x="2613" y="1324"/>
                </a:lnTo>
                <a:lnTo>
                  <a:pt x="2615" y="1341"/>
                </a:lnTo>
                <a:lnTo>
                  <a:pt x="2616" y="1357"/>
                </a:lnTo>
                <a:lnTo>
                  <a:pt x="2616" y="1357"/>
                </a:lnTo>
                <a:lnTo>
                  <a:pt x="2615" y="1374"/>
                </a:lnTo>
                <a:lnTo>
                  <a:pt x="2613" y="1390"/>
                </a:lnTo>
                <a:lnTo>
                  <a:pt x="2609" y="1405"/>
                </a:lnTo>
                <a:lnTo>
                  <a:pt x="2603" y="1420"/>
                </a:lnTo>
                <a:lnTo>
                  <a:pt x="2597" y="1434"/>
                </a:lnTo>
                <a:lnTo>
                  <a:pt x="2588" y="1448"/>
                </a:lnTo>
                <a:lnTo>
                  <a:pt x="2579" y="1461"/>
                </a:lnTo>
                <a:lnTo>
                  <a:pt x="2568" y="1471"/>
                </a:lnTo>
                <a:lnTo>
                  <a:pt x="2557" y="1482"/>
                </a:lnTo>
                <a:lnTo>
                  <a:pt x="2545" y="1492"/>
                </a:lnTo>
                <a:lnTo>
                  <a:pt x="2531" y="1500"/>
                </a:lnTo>
                <a:lnTo>
                  <a:pt x="2517" y="1507"/>
                </a:lnTo>
                <a:lnTo>
                  <a:pt x="2502" y="1512"/>
                </a:lnTo>
                <a:lnTo>
                  <a:pt x="2487" y="1516"/>
                </a:lnTo>
                <a:lnTo>
                  <a:pt x="2471" y="1518"/>
                </a:lnTo>
                <a:lnTo>
                  <a:pt x="2454" y="1519"/>
                </a:lnTo>
                <a:lnTo>
                  <a:pt x="2454" y="1519"/>
                </a:lnTo>
                <a:lnTo>
                  <a:pt x="2442" y="1519"/>
                </a:lnTo>
                <a:lnTo>
                  <a:pt x="2430" y="1517"/>
                </a:lnTo>
                <a:lnTo>
                  <a:pt x="2418" y="1515"/>
                </a:lnTo>
                <a:lnTo>
                  <a:pt x="2407" y="1512"/>
                </a:lnTo>
                <a:lnTo>
                  <a:pt x="2396" y="1509"/>
                </a:lnTo>
                <a:lnTo>
                  <a:pt x="2385" y="1504"/>
                </a:lnTo>
                <a:lnTo>
                  <a:pt x="2374" y="1499"/>
                </a:lnTo>
                <a:lnTo>
                  <a:pt x="2365" y="1493"/>
                </a:lnTo>
                <a:lnTo>
                  <a:pt x="2355" y="1486"/>
                </a:lnTo>
                <a:lnTo>
                  <a:pt x="2347" y="1479"/>
                </a:lnTo>
                <a:lnTo>
                  <a:pt x="2338" y="1471"/>
                </a:lnTo>
                <a:lnTo>
                  <a:pt x="2331" y="1463"/>
                </a:lnTo>
                <a:lnTo>
                  <a:pt x="2323" y="1454"/>
                </a:lnTo>
                <a:lnTo>
                  <a:pt x="2317" y="1445"/>
                </a:lnTo>
                <a:lnTo>
                  <a:pt x="2311" y="1435"/>
                </a:lnTo>
                <a:lnTo>
                  <a:pt x="2306" y="1424"/>
                </a:lnTo>
                <a:lnTo>
                  <a:pt x="2089" y="1424"/>
                </a:lnTo>
                <a:lnTo>
                  <a:pt x="1843" y="1832"/>
                </a:lnTo>
                <a:lnTo>
                  <a:pt x="1732" y="1302"/>
                </a:lnTo>
                <a:lnTo>
                  <a:pt x="1435" y="2367"/>
                </a:lnTo>
                <a:lnTo>
                  <a:pt x="1140" y="883"/>
                </a:lnTo>
                <a:lnTo>
                  <a:pt x="945" y="1745"/>
                </a:lnTo>
                <a:lnTo>
                  <a:pt x="705" y="1389"/>
                </a:lnTo>
                <a:lnTo>
                  <a:pt x="603" y="1540"/>
                </a:lnTo>
                <a:lnTo>
                  <a:pt x="149" y="1540"/>
                </a:lnTo>
                <a:lnTo>
                  <a:pt x="149" y="1540"/>
                </a:lnTo>
                <a:lnTo>
                  <a:pt x="173" y="1583"/>
                </a:lnTo>
                <a:lnTo>
                  <a:pt x="200" y="1625"/>
                </a:lnTo>
                <a:lnTo>
                  <a:pt x="229" y="1668"/>
                </a:lnTo>
                <a:lnTo>
                  <a:pt x="260" y="1711"/>
                </a:lnTo>
                <a:lnTo>
                  <a:pt x="293" y="1753"/>
                </a:lnTo>
                <a:lnTo>
                  <a:pt x="329" y="1795"/>
                </a:lnTo>
                <a:lnTo>
                  <a:pt x="366" y="1836"/>
                </a:lnTo>
                <a:lnTo>
                  <a:pt x="407" y="1878"/>
                </a:lnTo>
                <a:lnTo>
                  <a:pt x="407" y="1878"/>
                </a:lnTo>
                <a:lnTo>
                  <a:pt x="484" y="1954"/>
                </a:lnTo>
                <a:lnTo>
                  <a:pt x="571" y="2037"/>
                </a:lnTo>
                <a:lnTo>
                  <a:pt x="666" y="2125"/>
                </a:lnTo>
                <a:lnTo>
                  <a:pt x="765" y="2217"/>
                </a:lnTo>
                <a:lnTo>
                  <a:pt x="868" y="2310"/>
                </a:lnTo>
                <a:lnTo>
                  <a:pt x="972" y="2404"/>
                </a:lnTo>
                <a:lnTo>
                  <a:pt x="1177" y="2586"/>
                </a:lnTo>
                <a:lnTo>
                  <a:pt x="1363" y="2750"/>
                </a:lnTo>
                <a:lnTo>
                  <a:pt x="1516" y="2883"/>
                </a:lnTo>
                <a:lnTo>
                  <a:pt x="1658" y="3004"/>
                </a:lnTo>
                <a:lnTo>
                  <a:pt x="1658" y="3004"/>
                </a:lnTo>
                <a:lnTo>
                  <a:pt x="1799" y="2883"/>
                </a:lnTo>
                <a:lnTo>
                  <a:pt x="1951" y="2750"/>
                </a:lnTo>
                <a:lnTo>
                  <a:pt x="2138" y="2586"/>
                </a:lnTo>
                <a:lnTo>
                  <a:pt x="2342" y="2404"/>
                </a:lnTo>
                <a:lnTo>
                  <a:pt x="2447" y="2310"/>
                </a:lnTo>
                <a:lnTo>
                  <a:pt x="2550" y="2217"/>
                </a:lnTo>
                <a:lnTo>
                  <a:pt x="2649" y="2125"/>
                </a:lnTo>
                <a:lnTo>
                  <a:pt x="2744" y="2037"/>
                </a:lnTo>
                <a:lnTo>
                  <a:pt x="2830" y="1954"/>
                </a:lnTo>
                <a:lnTo>
                  <a:pt x="2908" y="1878"/>
                </a:lnTo>
                <a:lnTo>
                  <a:pt x="2908" y="1878"/>
                </a:lnTo>
                <a:lnTo>
                  <a:pt x="2932" y="1853"/>
                </a:lnTo>
                <a:lnTo>
                  <a:pt x="2955" y="1829"/>
                </a:lnTo>
                <a:lnTo>
                  <a:pt x="2978" y="1803"/>
                </a:lnTo>
                <a:lnTo>
                  <a:pt x="3000" y="1778"/>
                </a:lnTo>
                <a:lnTo>
                  <a:pt x="3021" y="1753"/>
                </a:lnTo>
                <a:lnTo>
                  <a:pt x="3041" y="1728"/>
                </a:lnTo>
                <a:lnTo>
                  <a:pt x="3060" y="1702"/>
                </a:lnTo>
                <a:lnTo>
                  <a:pt x="3080" y="1677"/>
                </a:lnTo>
                <a:lnTo>
                  <a:pt x="3097" y="1651"/>
                </a:lnTo>
                <a:lnTo>
                  <a:pt x="3114" y="1625"/>
                </a:lnTo>
                <a:lnTo>
                  <a:pt x="3131" y="1600"/>
                </a:lnTo>
                <a:lnTo>
                  <a:pt x="3146" y="1574"/>
                </a:lnTo>
                <a:lnTo>
                  <a:pt x="3161" y="1548"/>
                </a:lnTo>
                <a:lnTo>
                  <a:pt x="3175" y="1523"/>
                </a:lnTo>
                <a:lnTo>
                  <a:pt x="3189" y="1496"/>
                </a:lnTo>
                <a:lnTo>
                  <a:pt x="3202" y="1470"/>
                </a:lnTo>
                <a:lnTo>
                  <a:pt x="3213" y="1445"/>
                </a:lnTo>
                <a:lnTo>
                  <a:pt x="3225" y="1418"/>
                </a:lnTo>
                <a:lnTo>
                  <a:pt x="3235" y="1392"/>
                </a:lnTo>
                <a:lnTo>
                  <a:pt x="3245" y="1366"/>
                </a:lnTo>
                <a:lnTo>
                  <a:pt x="3263" y="1314"/>
                </a:lnTo>
                <a:lnTo>
                  <a:pt x="3278" y="1262"/>
                </a:lnTo>
                <a:lnTo>
                  <a:pt x="3290" y="1210"/>
                </a:lnTo>
                <a:lnTo>
                  <a:pt x="3300" y="1159"/>
                </a:lnTo>
                <a:lnTo>
                  <a:pt x="3308" y="1107"/>
                </a:lnTo>
                <a:lnTo>
                  <a:pt x="3312" y="1056"/>
                </a:lnTo>
                <a:lnTo>
                  <a:pt x="3315" y="1006"/>
                </a:lnTo>
                <a:lnTo>
                  <a:pt x="3315" y="956"/>
                </a:lnTo>
                <a:lnTo>
                  <a:pt x="3313" y="906"/>
                </a:lnTo>
                <a:lnTo>
                  <a:pt x="3308" y="857"/>
                </a:lnTo>
                <a:lnTo>
                  <a:pt x="3301" y="809"/>
                </a:lnTo>
                <a:lnTo>
                  <a:pt x="3293" y="762"/>
                </a:lnTo>
                <a:lnTo>
                  <a:pt x="3281" y="715"/>
                </a:lnTo>
                <a:lnTo>
                  <a:pt x="3268" y="669"/>
                </a:lnTo>
                <a:lnTo>
                  <a:pt x="3253" y="624"/>
                </a:lnTo>
                <a:lnTo>
                  <a:pt x="3236" y="580"/>
                </a:lnTo>
                <a:lnTo>
                  <a:pt x="3217" y="537"/>
                </a:lnTo>
                <a:lnTo>
                  <a:pt x="3196" y="495"/>
                </a:lnTo>
                <a:lnTo>
                  <a:pt x="3173" y="456"/>
                </a:lnTo>
                <a:lnTo>
                  <a:pt x="3149" y="416"/>
                </a:lnTo>
                <a:lnTo>
                  <a:pt x="3122" y="379"/>
                </a:lnTo>
                <a:lnTo>
                  <a:pt x="3095" y="342"/>
                </a:lnTo>
                <a:lnTo>
                  <a:pt x="3066" y="307"/>
                </a:lnTo>
                <a:lnTo>
                  <a:pt x="3035" y="274"/>
                </a:lnTo>
                <a:lnTo>
                  <a:pt x="3003" y="242"/>
                </a:lnTo>
                <a:lnTo>
                  <a:pt x="2968" y="212"/>
                </a:lnTo>
                <a:lnTo>
                  <a:pt x="2934" y="183"/>
                </a:lnTo>
                <a:lnTo>
                  <a:pt x="2898" y="156"/>
                </a:lnTo>
                <a:lnTo>
                  <a:pt x="2859" y="132"/>
                </a:lnTo>
                <a:lnTo>
                  <a:pt x="2821" y="109"/>
                </a:lnTo>
                <a:lnTo>
                  <a:pt x="2780" y="88"/>
                </a:lnTo>
                <a:lnTo>
                  <a:pt x="2739" y="70"/>
                </a:lnTo>
                <a:lnTo>
                  <a:pt x="2697" y="52"/>
                </a:lnTo>
                <a:lnTo>
                  <a:pt x="2654" y="38"/>
                </a:lnTo>
                <a:lnTo>
                  <a:pt x="2610" y="26"/>
                </a:lnTo>
                <a:lnTo>
                  <a:pt x="2564" y="16"/>
                </a:lnTo>
                <a:lnTo>
                  <a:pt x="2518" y="9"/>
                </a:lnTo>
                <a:lnTo>
                  <a:pt x="2472" y="3"/>
                </a:lnTo>
                <a:lnTo>
                  <a:pt x="2448" y="1"/>
                </a:lnTo>
                <a:lnTo>
                  <a:pt x="2424" y="0"/>
                </a:lnTo>
                <a:lnTo>
                  <a:pt x="2400" y="0"/>
                </a:lnTo>
                <a:lnTo>
                  <a:pt x="2376" y="0"/>
                </a:lnTo>
                <a:lnTo>
                  <a:pt x="2352" y="1"/>
                </a:lnTo>
                <a:lnTo>
                  <a:pt x="2327" y="3"/>
                </a:lnTo>
                <a:lnTo>
                  <a:pt x="2303" y="5"/>
                </a:lnTo>
                <a:lnTo>
                  <a:pt x="2277" y="8"/>
                </a:lnTo>
                <a:lnTo>
                  <a:pt x="2252" y="12"/>
                </a:lnTo>
                <a:lnTo>
                  <a:pt x="2228" y="16"/>
                </a:lnTo>
                <a:lnTo>
                  <a:pt x="2202" y="21"/>
                </a:lnTo>
                <a:lnTo>
                  <a:pt x="2177" y="27"/>
                </a:lnTo>
                <a:lnTo>
                  <a:pt x="2152" y="33"/>
                </a:lnTo>
                <a:lnTo>
                  <a:pt x="2126" y="41"/>
                </a:lnTo>
                <a:lnTo>
                  <a:pt x="2101" y="48"/>
                </a:lnTo>
                <a:lnTo>
                  <a:pt x="2075" y="58"/>
                </a:lnTo>
                <a:lnTo>
                  <a:pt x="2049" y="66"/>
                </a:lnTo>
                <a:lnTo>
                  <a:pt x="2023" y="77"/>
                </a:lnTo>
                <a:lnTo>
                  <a:pt x="1998" y="88"/>
                </a:lnTo>
                <a:lnTo>
                  <a:pt x="1971" y="100"/>
                </a:lnTo>
                <a:lnTo>
                  <a:pt x="1945" y="112"/>
                </a:lnTo>
                <a:lnTo>
                  <a:pt x="1920" y="126"/>
                </a:lnTo>
                <a:lnTo>
                  <a:pt x="1893" y="140"/>
                </a:lnTo>
                <a:lnTo>
                  <a:pt x="1867" y="155"/>
                </a:lnTo>
                <a:lnTo>
                  <a:pt x="1841" y="171"/>
                </a:lnTo>
                <a:lnTo>
                  <a:pt x="1815" y="187"/>
                </a:lnTo>
                <a:lnTo>
                  <a:pt x="1788" y="205"/>
                </a:lnTo>
                <a:lnTo>
                  <a:pt x="1762" y="224"/>
                </a:lnTo>
                <a:lnTo>
                  <a:pt x="1736" y="243"/>
                </a:lnTo>
                <a:lnTo>
                  <a:pt x="1710" y="262"/>
                </a:lnTo>
                <a:lnTo>
                  <a:pt x="1683" y="284"/>
                </a:lnTo>
                <a:lnTo>
                  <a:pt x="1658" y="305"/>
                </a:lnTo>
                <a:lnTo>
                  <a:pt x="1658" y="30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pl-PL" sz="2000"/>
          </a:p>
        </p:txBody>
      </p:sp>
      <p:sp>
        <p:nvSpPr>
          <p:cNvPr id="189" name="Prostokąt: zaokrąglone rogi 188">
            <a:extLst>
              <a:ext uri="{FF2B5EF4-FFF2-40B4-BE49-F238E27FC236}">
                <a16:creationId xmlns:a16="http://schemas.microsoft.com/office/drawing/2014/main" id="{F5A27050-2028-41AA-A4E4-908E18ACFBF8}"/>
              </a:ext>
            </a:extLst>
          </p:cNvPr>
          <p:cNvSpPr/>
          <p:nvPr/>
        </p:nvSpPr>
        <p:spPr>
          <a:xfrm>
            <a:off x="2051720" y="1337452"/>
            <a:ext cx="5147880" cy="932075"/>
          </a:xfrm>
          <a:prstGeom prst="roundRect">
            <a:avLst/>
          </a:prstGeom>
          <a:noFill/>
          <a:ln w="6350">
            <a:solidFill>
              <a:schemeClr val="accent4"/>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1" name="pole tekstowe 190">
            <a:extLst>
              <a:ext uri="{FF2B5EF4-FFF2-40B4-BE49-F238E27FC236}">
                <a16:creationId xmlns:a16="http://schemas.microsoft.com/office/drawing/2014/main" id="{46EB8648-B3C6-437A-BF6C-48ACEFC7E3C3}"/>
              </a:ext>
            </a:extLst>
          </p:cNvPr>
          <p:cNvSpPr txBox="1"/>
          <p:nvPr/>
        </p:nvSpPr>
        <p:spPr>
          <a:xfrm>
            <a:off x="3163674" y="1222521"/>
            <a:ext cx="839508" cy="276999"/>
          </a:xfrm>
          <a:prstGeom prst="rect">
            <a:avLst/>
          </a:prstGeom>
          <a:solidFill>
            <a:schemeClr val="bg1"/>
          </a:solidFill>
        </p:spPr>
        <p:txBody>
          <a:bodyPr wrap="square">
            <a:spAutoFit/>
          </a:bodyPr>
          <a:lstStyle/>
          <a:p>
            <a:pPr algn="ctr"/>
            <a:r>
              <a:rPr lang="pl-PL" sz="1200" b="1"/>
              <a:t>TOP3</a:t>
            </a:r>
          </a:p>
        </p:txBody>
      </p:sp>
      <p:sp>
        <p:nvSpPr>
          <p:cNvPr id="195" name="Prostokąt: zaokrąglone rogi 194">
            <a:extLst>
              <a:ext uri="{FF2B5EF4-FFF2-40B4-BE49-F238E27FC236}">
                <a16:creationId xmlns:a16="http://schemas.microsoft.com/office/drawing/2014/main" id="{DE135589-6950-4302-86F8-3748C9CCC102}"/>
              </a:ext>
            </a:extLst>
          </p:cNvPr>
          <p:cNvSpPr/>
          <p:nvPr/>
        </p:nvSpPr>
        <p:spPr>
          <a:xfrm>
            <a:off x="277029" y="2366637"/>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05" name="Prostokąt: zaokrąglone rogi 204">
            <a:extLst>
              <a:ext uri="{FF2B5EF4-FFF2-40B4-BE49-F238E27FC236}">
                <a16:creationId xmlns:a16="http://schemas.microsoft.com/office/drawing/2014/main" id="{F5ABBFE2-F65E-42DF-937A-CAB893A00D1B}"/>
              </a:ext>
            </a:extLst>
          </p:cNvPr>
          <p:cNvSpPr/>
          <p:nvPr/>
        </p:nvSpPr>
        <p:spPr>
          <a:xfrm>
            <a:off x="2103958" y="2366637"/>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07" name="Prostokąt: zaokrąglone rogi 206">
            <a:extLst>
              <a:ext uri="{FF2B5EF4-FFF2-40B4-BE49-F238E27FC236}">
                <a16:creationId xmlns:a16="http://schemas.microsoft.com/office/drawing/2014/main" id="{01089B1B-BED9-4B59-B54F-5CC16F7A6902}"/>
              </a:ext>
            </a:extLst>
          </p:cNvPr>
          <p:cNvSpPr/>
          <p:nvPr/>
        </p:nvSpPr>
        <p:spPr>
          <a:xfrm>
            <a:off x="3930887" y="2366637"/>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09" name="Prostokąt: zaokrąglone rogi 208">
            <a:extLst>
              <a:ext uri="{FF2B5EF4-FFF2-40B4-BE49-F238E27FC236}">
                <a16:creationId xmlns:a16="http://schemas.microsoft.com/office/drawing/2014/main" id="{083F9D61-0E4F-40BD-9745-28635DD12BE7}"/>
              </a:ext>
            </a:extLst>
          </p:cNvPr>
          <p:cNvSpPr/>
          <p:nvPr/>
        </p:nvSpPr>
        <p:spPr>
          <a:xfrm>
            <a:off x="5757815" y="2366637"/>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11" name="Prostokąt: zaokrąglone rogi 210">
            <a:extLst>
              <a:ext uri="{FF2B5EF4-FFF2-40B4-BE49-F238E27FC236}">
                <a16:creationId xmlns:a16="http://schemas.microsoft.com/office/drawing/2014/main" id="{86FD9C5B-2A44-4E54-AD59-E9DE8B6D71EA}"/>
              </a:ext>
            </a:extLst>
          </p:cNvPr>
          <p:cNvSpPr/>
          <p:nvPr/>
        </p:nvSpPr>
        <p:spPr>
          <a:xfrm>
            <a:off x="7584743" y="2366637"/>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9" name="Prostokąt: zaokrąglone rogi 28">
            <a:extLst>
              <a:ext uri="{FF2B5EF4-FFF2-40B4-BE49-F238E27FC236}">
                <a16:creationId xmlns:a16="http://schemas.microsoft.com/office/drawing/2014/main" id="{DE3ACACB-1BED-4840-9CE0-C779A2D2D210}"/>
              </a:ext>
            </a:extLst>
          </p:cNvPr>
          <p:cNvSpPr/>
          <p:nvPr/>
        </p:nvSpPr>
        <p:spPr>
          <a:xfrm>
            <a:off x="277029" y="3348534"/>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b="1">
              <a:latin typeface="+mj-lt"/>
            </a:endParaRPr>
          </a:p>
        </p:txBody>
      </p:sp>
      <p:sp>
        <p:nvSpPr>
          <p:cNvPr id="30" name="Prostokąt: zaokrąglone rogi 29">
            <a:extLst>
              <a:ext uri="{FF2B5EF4-FFF2-40B4-BE49-F238E27FC236}">
                <a16:creationId xmlns:a16="http://schemas.microsoft.com/office/drawing/2014/main" id="{5A36993C-EBA9-4DE9-A368-E05E94C07B56}"/>
              </a:ext>
            </a:extLst>
          </p:cNvPr>
          <p:cNvSpPr/>
          <p:nvPr/>
        </p:nvSpPr>
        <p:spPr>
          <a:xfrm>
            <a:off x="2103958" y="3348534"/>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b="1">
              <a:latin typeface="+mj-lt"/>
            </a:endParaRPr>
          </a:p>
        </p:txBody>
      </p:sp>
      <p:sp>
        <p:nvSpPr>
          <p:cNvPr id="31" name="Prostokąt: zaokrąglone rogi 30">
            <a:extLst>
              <a:ext uri="{FF2B5EF4-FFF2-40B4-BE49-F238E27FC236}">
                <a16:creationId xmlns:a16="http://schemas.microsoft.com/office/drawing/2014/main" id="{BC910E99-4385-4642-8644-F9A9D9D07A51}"/>
              </a:ext>
            </a:extLst>
          </p:cNvPr>
          <p:cNvSpPr/>
          <p:nvPr/>
        </p:nvSpPr>
        <p:spPr>
          <a:xfrm>
            <a:off x="3930887" y="3348534"/>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b="1">
              <a:latin typeface="+mj-lt"/>
            </a:endParaRPr>
          </a:p>
        </p:txBody>
      </p:sp>
      <p:sp>
        <p:nvSpPr>
          <p:cNvPr id="64" name="Prostokąt: zaokrąglone rogi 63">
            <a:extLst>
              <a:ext uri="{FF2B5EF4-FFF2-40B4-BE49-F238E27FC236}">
                <a16:creationId xmlns:a16="http://schemas.microsoft.com/office/drawing/2014/main" id="{0119103B-0FEA-4467-9DA4-713C25A3F927}"/>
              </a:ext>
            </a:extLst>
          </p:cNvPr>
          <p:cNvSpPr/>
          <p:nvPr/>
        </p:nvSpPr>
        <p:spPr>
          <a:xfrm>
            <a:off x="5757815" y="3348534"/>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b="1">
              <a:latin typeface="+mj-lt"/>
            </a:endParaRPr>
          </a:p>
        </p:txBody>
      </p:sp>
      <p:sp>
        <p:nvSpPr>
          <p:cNvPr id="65" name="Prostokąt: zaokrąglone rogi 64">
            <a:extLst>
              <a:ext uri="{FF2B5EF4-FFF2-40B4-BE49-F238E27FC236}">
                <a16:creationId xmlns:a16="http://schemas.microsoft.com/office/drawing/2014/main" id="{38260C1C-17D1-4C3E-9FEA-0C54998FD05E}"/>
              </a:ext>
            </a:extLst>
          </p:cNvPr>
          <p:cNvSpPr/>
          <p:nvPr/>
        </p:nvSpPr>
        <p:spPr>
          <a:xfrm>
            <a:off x="7584743" y="3348534"/>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b="1">
              <a:latin typeface="+mj-lt"/>
            </a:endParaRPr>
          </a:p>
        </p:txBody>
      </p:sp>
      <p:sp>
        <p:nvSpPr>
          <p:cNvPr id="66" name="Prostokąt: zaokrąglone rogi 65">
            <a:extLst>
              <a:ext uri="{FF2B5EF4-FFF2-40B4-BE49-F238E27FC236}">
                <a16:creationId xmlns:a16="http://schemas.microsoft.com/office/drawing/2014/main" id="{F3AF9744-6D92-4B17-91F0-A310B2C370CC}"/>
              </a:ext>
            </a:extLst>
          </p:cNvPr>
          <p:cNvSpPr/>
          <p:nvPr/>
        </p:nvSpPr>
        <p:spPr>
          <a:xfrm>
            <a:off x="277029" y="4330398"/>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67" name="Prostokąt: zaokrąglone rogi 66">
            <a:extLst>
              <a:ext uri="{FF2B5EF4-FFF2-40B4-BE49-F238E27FC236}">
                <a16:creationId xmlns:a16="http://schemas.microsoft.com/office/drawing/2014/main" id="{8F3D814E-C090-45BD-A7E5-083A90D91DB0}"/>
              </a:ext>
            </a:extLst>
          </p:cNvPr>
          <p:cNvSpPr/>
          <p:nvPr/>
        </p:nvSpPr>
        <p:spPr>
          <a:xfrm>
            <a:off x="2103958" y="4330398"/>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68" name="Prostokąt: zaokrąglone rogi 67">
            <a:extLst>
              <a:ext uri="{FF2B5EF4-FFF2-40B4-BE49-F238E27FC236}">
                <a16:creationId xmlns:a16="http://schemas.microsoft.com/office/drawing/2014/main" id="{16D85CC2-75D5-4892-910D-E1E01ED25147}"/>
              </a:ext>
            </a:extLst>
          </p:cNvPr>
          <p:cNvSpPr/>
          <p:nvPr/>
        </p:nvSpPr>
        <p:spPr>
          <a:xfrm>
            <a:off x="3930887" y="4330398"/>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69" name="Prostokąt: zaokrąglone rogi 68">
            <a:extLst>
              <a:ext uri="{FF2B5EF4-FFF2-40B4-BE49-F238E27FC236}">
                <a16:creationId xmlns:a16="http://schemas.microsoft.com/office/drawing/2014/main" id="{9A403C63-DF3C-4B1F-A0BE-B26D8F271397}"/>
              </a:ext>
            </a:extLst>
          </p:cNvPr>
          <p:cNvSpPr/>
          <p:nvPr/>
        </p:nvSpPr>
        <p:spPr>
          <a:xfrm>
            <a:off x="5757815" y="4330398"/>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71" name="Prostokąt: zaokrąglone rogi 70">
            <a:extLst>
              <a:ext uri="{FF2B5EF4-FFF2-40B4-BE49-F238E27FC236}">
                <a16:creationId xmlns:a16="http://schemas.microsoft.com/office/drawing/2014/main" id="{292ADAC8-FEA8-4743-9108-5AD01679F394}"/>
              </a:ext>
            </a:extLst>
          </p:cNvPr>
          <p:cNvSpPr/>
          <p:nvPr/>
        </p:nvSpPr>
        <p:spPr>
          <a:xfrm>
            <a:off x="7584743" y="4330398"/>
            <a:ext cx="1352073"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aphicFrame>
        <p:nvGraphicFramePr>
          <p:cNvPr id="73" name="Tabela 212">
            <a:extLst>
              <a:ext uri="{FF2B5EF4-FFF2-40B4-BE49-F238E27FC236}">
                <a16:creationId xmlns:a16="http://schemas.microsoft.com/office/drawing/2014/main" id="{E19CA756-2F06-42CB-8DDB-56981F87C596}"/>
              </a:ext>
            </a:extLst>
          </p:cNvPr>
          <p:cNvGraphicFramePr>
            <a:graphicFrameLocks noGrp="1"/>
          </p:cNvGraphicFramePr>
          <p:nvPr>
            <p:extLst>
              <p:ext uri="{D42A27DB-BD31-4B8C-83A1-F6EECF244321}">
                <p14:modId xmlns:p14="http://schemas.microsoft.com/office/powerpoint/2010/main" val="2658610697"/>
              </p:ext>
            </p:extLst>
          </p:nvPr>
        </p:nvGraphicFramePr>
        <p:xfrm>
          <a:off x="-2842" y="3791466"/>
          <a:ext cx="9255362" cy="370840"/>
        </p:xfrm>
        <a:graphic>
          <a:graphicData uri="http://schemas.openxmlformats.org/drawingml/2006/table">
            <a:tbl>
              <a:tblPr firstRow="1" bandRow="1">
                <a:tableStyleId>{5C22544A-7EE6-4342-B048-85BDC9FD1C3A}</a:tableStyleId>
              </a:tblPr>
              <a:tblGrid>
                <a:gridCol w="1814235">
                  <a:extLst>
                    <a:ext uri="{9D8B030D-6E8A-4147-A177-3AD203B41FA5}">
                      <a16:colId xmlns:a16="http://schemas.microsoft.com/office/drawing/2014/main" val="2020587659"/>
                    </a:ext>
                  </a:extLst>
                </a:gridCol>
                <a:gridCol w="1814235">
                  <a:extLst>
                    <a:ext uri="{9D8B030D-6E8A-4147-A177-3AD203B41FA5}">
                      <a16:colId xmlns:a16="http://schemas.microsoft.com/office/drawing/2014/main" val="1093521556"/>
                    </a:ext>
                  </a:extLst>
                </a:gridCol>
                <a:gridCol w="1954484">
                  <a:extLst>
                    <a:ext uri="{9D8B030D-6E8A-4147-A177-3AD203B41FA5}">
                      <a16:colId xmlns:a16="http://schemas.microsoft.com/office/drawing/2014/main" val="3194877113"/>
                    </a:ext>
                  </a:extLst>
                </a:gridCol>
                <a:gridCol w="1673986">
                  <a:extLst>
                    <a:ext uri="{9D8B030D-6E8A-4147-A177-3AD203B41FA5}">
                      <a16:colId xmlns:a16="http://schemas.microsoft.com/office/drawing/2014/main" val="1540738301"/>
                    </a:ext>
                  </a:extLst>
                </a:gridCol>
                <a:gridCol w="1998422">
                  <a:extLst>
                    <a:ext uri="{9D8B030D-6E8A-4147-A177-3AD203B41FA5}">
                      <a16:colId xmlns:a16="http://schemas.microsoft.com/office/drawing/2014/main" val="1572455323"/>
                    </a:ext>
                  </a:extLst>
                </a:gridCol>
              </a:tblGrid>
              <a:tr h="370840">
                <a:tc>
                  <a:txBody>
                    <a:bodyPr/>
                    <a:lstStyle/>
                    <a:p>
                      <a:pPr algn="ctr"/>
                      <a:r>
                        <a:rPr lang="pl-PL" sz="1200">
                          <a:solidFill>
                            <a:schemeClr val="tx1"/>
                          </a:solidFill>
                        </a:rPr>
                        <a:t>9%</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rPr>
                        <a:t>7%</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rPr>
                        <a:t>7%</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rPr>
                        <a:t>6%</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200">
                          <a:solidFill>
                            <a:schemeClr val="tx1"/>
                          </a:solidFill>
                        </a:rPr>
                        <a:t>5%</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sp>
        <p:nvSpPr>
          <p:cNvPr id="75" name="pole tekstowe 74">
            <a:extLst>
              <a:ext uri="{FF2B5EF4-FFF2-40B4-BE49-F238E27FC236}">
                <a16:creationId xmlns:a16="http://schemas.microsoft.com/office/drawing/2014/main" id="{00BA01F1-5A18-4955-AE92-E0F7F9941F4F}"/>
              </a:ext>
            </a:extLst>
          </p:cNvPr>
          <p:cNvSpPr txBox="1"/>
          <p:nvPr/>
        </p:nvSpPr>
        <p:spPr>
          <a:xfrm>
            <a:off x="1898907" y="3983761"/>
            <a:ext cx="1723793" cy="246221"/>
          </a:xfrm>
          <a:prstGeom prst="rect">
            <a:avLst/>
          </a:prstGeom>
          <a:noFill/>
        </p:spPr>
        <p:txBody>
          <a:bodyPr wrap="square" rtlCol="0">
            <a:spAutoFit/>
          </a:bodyPr>
          <a:lstStyle/>
          <a:p>
            <a:pPr algn="ctr"/>
            <a:r>
              <a:rPr lang="pl-PL" sz="1000">
                <a:latin typeface="+mj-lt"/>
              </a:rPr>
              <a:t>infrastruktura</a:t>
            </a:r>
          </a:p>
        </p:txBody>
      </p:sp>
      <p:sp>
        <p:nvSpPr>
          <p:cNvPr id="77" name="pole tekstowe 76">
            <a:extLst>
              <a:ext uri="{FF2B5EF4-FFF2-40B4-BE49-F238E27FC236}">
                <a16:creationId xmlns:a16="http://schemas.microsoft.com/office/drawing/2014/main" id="{E76AD670-E7BF-42FA-AB70-A2834A320D62}"/>
              </a:ext>
            </a:extLst>
          </p:cNvPr>
          <p:cNvSpPr txBox="1"/>
          <p:nvPr/>
        </p:nvSpPr>
        <p:spPr>
          <a:xfrm>
            <a:off x="58810" y="3983761"/>
            <a:ext cx="1723793" cy="246221"/>
          </a:xfrm>
          <a:prstGeom prst="rect">
            <a:avLst/>
          </a:prstGeom>
          <a:noFill/>
        </p:spPr>
        <p:txBody>
          <a:bodyPr wrap="square" rtlCol="0">
            <a:spAutoFit/>
          </a:bodyPr>
          <a:lstStyle/>
          <a:p>
            <a:pPr algn="ctr"/>
            <a:r>
              <a:rPr lang="pl-PL" sz="1000">
                <a:latin typeface="+mj-lt"/>
              </a:rPr>
              <a:t>finanse publiczne</a:t>
            </a:r>
          </a:p>
        </p:txBody>
      </p:sp>
      <p:sp>
        <p:nvSpPr>
          <p:cNvPr id="79" name="pole tekstowe 78">
            <a:extLst>
              <a:ext uri="{FF2B5EF4-FFF2-40B4-BE49-F238E27FC236}">
                <a16:creationId xmlns:a16="http://schemas.microsoft.com/office/drawing/2014/main" id="{F3419CBA-7CEF-48A8-B811-526AAA866AAA}"/>
              </a:ext>
            </a:extLst>
          </p:cNvPr>
          <p:cNvSpPr txBox="1"/>
          <p:nvPr/>
        </p:nvSpPr>
        <p:spPr>
          <a:xfrm>
            <a:off x="3590615" y="3943136"/>
            <a:ext cx="2007097" cy="400110"/>
          </a:xfrm>
          <a:prstGeom prst="rect">
            <a:avLst/>
          </a:prstGeom>
          <a:noFill/>
        </p:spPr>
        <p:txBody>
          <a:bodyPr wrap="square" rtlCol="0">
            <a:spAutoFit/>
          </a:bodyPr>
          <a:lstStyle/>
          <a:p>
            <a:pPr algn="ctr"/>
            <a:r>
              <a:rPr lang="pl-PL" sz="1000">
                <a:latin typeface="+mj-lt"/>
              </a:rPr>
              <a:t>szkolnictwo wyższe </a:t>
            </a:r>
          </a:p>
          <a:p>
            <a:pPr algn="ctr"/>
            <a:r>
              <a:rPr lang="pl-PL" sz="1000">
                <a:latin typeface="+mj-lt"/>
              </a:rPr>
              <a:t>i nauka</a:t>
            </a:r>
          </a:p>
        </p:txBody>
      </p:sp>
      <p:sp>
        <p:nvSpPr>
          <p:cNvPr id="81" name="pole tekstowe 80">
            <a:extLst>
              <a:ext uri="{FF2B5EF4-FFF2-40B4-BE49-F238E27FC236}">
                <a16:creationId xmlns:a16="http://schemas.microsoft.com/office/drawing/2014/main" id="{DF5078BC-E1F2-4923-A58A-D2B24FEBD08D}"/>
              </a:ext>
            </a:extLst>
          </p:cNvPr>
          <p:cNvSpPr txBox="1"/>
          <p:nvPr/>
        </p:nvSpPr>
        <p:spPr>
          <a:xfrm>
            <a:off x="7380883" y="3983761"/>
            <a:ext cx="1723793" cy="246221"/>
          </a:xfrm>
          <a:prstGeom prst="rect">
            <a:avLst/>
          </a:prstGeom>
          <a:noFill/>
        </p:spPr>
        <p:txBody>
          <a:bodyPr wrap="square" rtlCol="0">
            <a:spAutoFit/>
          </a:bodyPr>
          <a:lstStyle/>
          <a:p>
            <a:pPr algn="ctr"/>
            <a:r>
              <a:rPr lang="pl-PL" sz="1000">
                <a:latin typeface="+mj-lt"/>
              </a:rPr>
              <a:t>rolnictwo i rozwój wsi</a:t>
            </a:r>
          </a:p>
        </p:txBody>
      </p:sp>
      <p:sp>
        <p:nvSpPr>
          <p:cNvPr id="83" name="pole tekstowe 82">
            <a:extLst>
              <a:ext uri="{FF2B5EF4-FFF2-40B4-BE49-F238E27FC236}">
                <a16:creationId xmlns:a16="http://schemas.microsoft.com/office/drawing/2014/main" id="{C29F347C-0A80-4900-B316-D72F7019C9B9}"/>
              </a:ext>
            </a:extLst>
          </p:cNvPr>
          <p:cNvSpPr txBox="1"/>
          <p:nvPr/>
        </p:nvSpPr>
        <p:spPr>
          <a:xfrm>
            <a:off x="5553955" y="3983761"/>
            <a:ext cx="1723793" cy="246221"/>
          </a:xfrm>
          <a:prstGeom prst="rect">
            <a:avLst/>
          </a:prstGeom>
          <a:noFill/>
        </p:spPr>
        <p:txBody>
          <a:bodyPr wrap="square" rtlCol="0">
            <a:spAutoFit/>
          </a:bodyPr>
          <a:lstStyle/>
          <a:p>
            <a:pPr algn="ctr"/>
            <a:r>
              <a:rPr lang="pl-PL" sz="1000">
                <a:latin typeface="+mj-lt"/>
              </a:rPr>
              <a:t>wymiar sprawiedliwości</a:t>
            </a:r>
          </a:p>
        </p:txBody>
      </p:sp>
      <p:sp>
        <p:nvSpPr>
          <p:cNvPr id="85" name="pole tekstowe 84">
            <a:extLst>
              <a:ext uri="{FF2B5EF4-FFF2-40B4-BE49-F238E27FC236}">
                <a16:creationId xmlns:a16="http://schemas.microsoft.com/office/drawing/2014/main" id="{C45DD145-F8C4-42AF-BF19-8BC73AC5F239}"/>
              </a:ext>
            </a:extLst>
          </p:cNvPr>
          <p:cNvSpPr txBox="1"/>
          <p:nvPr/>
        </p:nvSpPr>
        <p:spPr>
          <a:xfrm>
            <a:off x="1898907" y="4953623"/>
            <a:ext cx="1723793" cy="246221"/>
          </a:xfrm>
          <a:prstGeom prst="rect">
            <a:avLst/>
          </a:prstGeom>
          <a:noFill/>
        </p:spPr>
        <p:txBody>
          <a:bodyPr wrap="square" rtlCol="0">
            <a:spAutoFit/>
          </a:bodyPr>
          <a:lstStyle/>
          <a:p>
            <a:pPr algn="ctr"/>
            <a:r>
              <a:rPr lang="pl-PL" sz="1000">
                <a:latin typeface="+mj-lt"/>
              </a:rPr>
              <a:t>polityka zagraniczna</a:t>
            </a:r>
          </a:p>
        </p:txBody>
      </p:sp>
      <p:sp>
        <p:nvSpPr>
          <p:cNvPr id="87" name="pole tekstowe 86">
            <a:extLst>
              <a:ext uri="{FF2B5EF4-FFF2-40B4-BE49-F238E27FC236}">
                <a16:creationId xmlns:a16="http://schemas.microsoft.com/office/drawing/2014/main" id="{BE6956F2-4B1F-4465-89DA-FC23E2986AAF}"/>
              </a:ext>
            </a:extLst>
          </p:cNvPr>
          <p:cNvSpPr txBox="1"/>
          <p:nvPr/>
        </p:nvSpPr>
        <p:spPr>
          <a:xfrm>
            <a:off x="71979" y="4902018"/>
            <a:ext cx="1723793" cy="400110"/>
          </a:xfrm>
          <a:prstGeom prst="rect">
            <a:avLst/>
          </a:prstGeom>
          <a:noFill/>
        </p:spPr>
        <p:txBody>
          <a:bodyPr wrap="square" rtlCol="0">
            <a:spAutoFit/>
          </a:bodyPr>
          <a:lstStyle/>
          <a:p>
            <a:pPr algn="ctr"/>
            <a:r>
              <a:rPr lang="pl-PL" sz="1000">
                <a:latin typeface="+mj-lt"/>
              </a:rPr>
              <a:t>kultura i dziedzictwo </a:t>
            </a:r>
          </a:p>
          <a:p>
            <a:pPr algn="ctr"/>
            <a:r>
              <a:rPr lang="pl-PL" sz="1000">
                <a:latin typeface="+mj-lt"/>
              </a:rPr>
              <a:t>narodowe</a:t>
            </a:r>
          </a:p>
        </p:txBody>
      </p:sp>
      <p:sp>
        <p:nvSpPr>
          <p:cNvPr id="89" name="pole tekstowe 88">
            <a:extLst>
              <a:ext uri="{FF2B5EF4-FFF2-40B4-BE49-F238E27FC236}">
                <a16:creationId xmlns:a16="http://schemas.microsoft.com/office/drawing/2014/main" id="{1E7CE930-332B-4E97-80AA-ED2E647D787F}"/>
              </a:ext>
            </a:extLst>
          </p:cNvPr>
          <p:cNvSpPr txBox="1"/>
          <p:nvPr/>
        </p:nvSpPr>
        <p:spPr>
          <a:xfrm>
            <a:off x="3590615" y="4901556"/>
            <a:ext cx="2007097" cy="400110"/>
          </a:xfrm>
          <a:prstGeom prst="rect">
            <a:avLst/>
          </a:prstGeom>
          <a:noFill/>
        </p:spPr>
        <p:txBody>
          <a:bodyPr wrap="square" rtlCol="0">
            <a:spAutoFit/>
          </a:bodyPr>
          <a:lstStyle/>
          <a:p>
            <a:pPr algn="ctr"/>
            <a:r>
              <a:rPr lang="pl-PL" sz="1000">
                <a:latin typeface="+mj-lt"/>
              </a:rPr>
              <a:t>działanie urzędów, </a:t>
            </a:r>
          </a:p>
          <a:p>
            <a:pPr algn="ctr"/>
            <a:r>
              <a:rPr lang="pl-PL" sz="1000">
                <a:latin typeface="+mj-lt"/>
              </a:rPr>
              <a:t>biurokracja</a:t>
            </a:r>
          </a:p>
        </p:txBody>
      </p:sp>
      <p:sp>
        <p:nvSpPr>
          <p:cNvPr id="91" name="pole tekstowe 90">
            <a:extLst>
              <a:ext uri="{FF2B5EF4-FFF2-40B4-BE49-F238E27FC236}">
                <a16:creationId xmlns:a16="http://schemas.microsoft.com/office/drawing/2014/main" id="{1537E2CB-09EC-4AFC-B5EC-7A8C633AED60}"/>
              </a:ext>
            </a:extLst>
          </p:cNvPr>
          <p:cNvSpPr txBox="1"/>
          <p:nvPr/>
        </p:nvSpPr>
        <p:spPr>
          <a:xfrm>
            <a:off x="7380883" y="4953623"/>
            <a:ext cx="1723793" cy="246221"/>
          </a:xfrm>
          <a:prstGeom prst="rect">
            <a:avLst/>
          </a:prstGeom>
          <a:noFill/>
        </p:spPr>
        <p:txBody>
          <a:bodyPr wrap="square" rtlCol="0">
            <a:spAutoFit/>
          </a:bodyPr>
          <a:lstStyle/>
          <a:p>
            <a:pPr algn="ctr"/>
            <a:r>
              <a:rPr lang="pl-PL" sz="1000">
                <a:latin typeface="+mj-lt"/>
              </a:rPr>
              <a:t>kultura fizyczna i sport</a:t>
            </a:r>
          </a:p>
        </p:txBody>
      </p:sp>
      <p:sp>
        <p:nvSpPr>
          <p:cNvPr id="93" name="pole tekstowe 92">
            <a:extLst>
              <a:ext uri="{FF2B5EF4-FFF2-40B4-BE49-F238E27FC236}">
                <a16:creationId xmlns:a16="http://schemas.microsoft.com/office/drawing/2014/main" id="{23DF690C-1C0E-40DF-940E-7098E6E1DB56}"/>
              </a:ext>
            </a:extLst>
          </p:cNvPr>
          <p:cNvSpPr txBox="1"/>
          <p:nvPr/>
        </p:nvSpPr>
        <p:spPr>
          <a:xfrm>
            <a:off x="5553955" y="4953623"/>
            <a:ext cx="1723793" cy="246221"/>
          </a:xfrm>
          <a:prstGeom prst="rect">
            <a:avLst/>
          </a:prstGeom>
          <a:noFill/>
        </p:spPr>
        <p:txBody>
          <a:bodyPr wrap="square" rtlCol="0">
            <a:spAutoFit/>
          </a:bodyPr>
          <a:lstStyle/>
          <a:p>
            <a:pPr algn="ctr"/>
            <a:r>
              <a:rPr lang="pl-PL" sz="1000">
                <a:latin typeface="+mj-lt"/>
              </a:rPr>
              <a:t>obrona narodowa</a:t>
            </a:r>
          </a:p>
        </p:txBody>
      </p:sp>
      <p:grpSp>
        <p:nvGrpSpPr>
          <p:cNvPr id="151" name="Grupa 150" descr="Największe problemy do rozwiązania w naszym kraju.&#10;&#10;Grafika przedstawia sprawy wewnętrzne i bezpieczeństwo: 12%.">
            <a:extLst>
              <a:ext uri="{FF2B5EF4-FFF2-40B4-BE49-F238E27FC236}">
                <a16:creationId xmlns:a16="http://schemas.microsoft.com/office/drawing/2014/main" id="{7B3E3733-0BF8-4F94-8CA3-9F9304955584}"/>
              </a:ext>
            </a:extLst>
          </p:cNvPr>
          <p:cNvGrpSpPr/>
          <p:nvPr/>
        </p:nvGrpSpPr>
        <p:grpSpPr>
          <a:xfrm>
            <a:off x="4415380" y="2463257"/>
            <a:ext cx="308824" cy="375470"/>
            <a:chOff x="3889376" y="2365375"/>
            <a:chExt cx="522288" cy="635000"/>
          </a:xfrm>
          <a:solidFill>
            <a:srgbClr val="A7B3BC"/>
          </a:solidFill>
        </p:grpSpPr>
        <p:sp>
          <p:nvSpPr>
            <p:cNvPr id="153" name="Freeform 8">
              <a:extLst>
                <a:ext uri="{FF2B5EF4-FFF2-40B4-BE49-F238E27FC236}">
                  <a16:creationId xmlns:a16="http://schemas.microsoft.com/office/drawing/2014/main" id="{4102AFFB-2126-488D-B201-73954CB5D9AC}"/>
                </a:ext>
              </a:extLst>
            </p:cNvPr>
            <p:cNvSpPr>
              <a:spLocks noEditPoints="1"/>
            </p:cNvSpPr>
            <p:nvPr/>
          </p:nvSpPr>
          <p:spPr bwMode="auto">
            <a:xfrm>
              <a:off x="3889376" y="2365375"/>
              <a:ext cx="522288" cy="635000"/>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55" name="Freeform 9">
              <a:extLst>
                <a:ext uri="{FF2B5EF4-FFF2-40B4-BE49-F238E27FC236}">
                  <a16:creationId xmlns:a16="http://schemas.microsoft.com/office/drawing/2014/main" id="{0A1D9F98-28B2-4A02-AE99-CB3B514CD80F}"/>
                </a:ext>
              </a:extLst>
            </p:cNvPr>
            <p:cNvSpPr>
              <a:spLocks/>
            </p:cNvSpPr>
            <p:nvPr/>
          </p:nvSpPr>
          <p:spPr bwMode="auto">
            <a:xfrm>
              <a:off x="3992563" y="2482850"/>
              <a:ext cx="347663" cy="361950"/>
            </a:xfrm>
            <a:custGeom>
              <a:avLst/>
              <a:gdLst>
                <a:gd name="T0" fmla="*/ 655 w 655"/>
                <a:gd name="T1" fmla="*/ 43 h 684"/>
                <a:gd name="T2" fmla="*/ 655 w 655"/>
                <a:gd name="T3" fmla="*/ 43 h 684"/>
                <a:gd name="T4" fmla="*/ 619 w 655"/>
                <a:gd name="T5" fmla="*/ 35 h 684"/>
                <a:gd name="T6" fmla="*/ 576 w 655"/>
                <a:gd name="T7" fmla="*/ 27 h 684"/>
                <a:gd name="T8" fmla="*/ 530 w 655"/>
                <a:gd name="T9" fmla="*/ 14 h 684"/>
                <a:gd name="T10" fmla="*/ 481 w 655"/>
                <a:gd name="T11" fmla="*/ 0 h 684"/>
                <a:gd name="T12" fmla="*/ 0 w 655"/>
                <a:gd name="T13" fmla="*/ 482 h 684"/>
                <a:gd name="T14" fmla="*/ 0 w 655"/>
                <a:gd name="T15" fmla="*/ 482 h 684"/>
                <a:gd name="T16" fmla="*/ 12 w 655"/>
                <a:gd name="T17" fmla="*/ 507 h 684"/>
                <a:gd name="T18" fmla="*/ 26 w 655"/>
                <a:gd name="T19" fmla="*/ 532 h 684"/>
                <a:gd name="T20" fmla="*/ 42 w 655"/>
                <a:gd name="T21" fmla="*/ 557 h 684"/>
                <a:gd name="T22" fmla="*/ 58 w 655"/>
                <a:gd name="T23" fmla="*/ 582 h 684"/>
                <a:gd name="T24" fmla="*/ 78 w 655"/>
                <a:gd name="T25" fmla="*/ 607 h 684"/>
                <a:gd name="T26" fmla="*/ 98 w 655"/>
                <a:gd name="T27" fmla="*/ 633 h 684"/>
                <a:gd name="T28" fmla="*/ 122 w 655"/>
                <a:gd name="T29" fmla="*/ 658 h 684"/>
                <a:gd name="T30" fmla="*/ 146 w 655"/>
                <a:gd name="T31" fmla="*/ 684 h 684"/>
                <a:gd name="T32" fmla="*/ 651 w 655"/>
                <a:gd name="T33" fmla="*/ 179 h 684"/>
                <a:gd name="T34" fmla="*/ 651 w 655"/>
                <a:gd name="T35" fmla="*/ 179 h 684"/>
                <a:gd name="T36" fmla="*/ 654 w 655"/>
                <a:gd name="T37" fmla="*/ 113 h 684"/>
                <a:gd name="T38" fmla="*/ 655 w 655"/>
                <a:gd name="T39" fmla="*/ 43 h 684"/>
                <a:gd name="T40" fmla="*/ 655 w 655"/>
                <a:gd name="T41" fmla="*/ 43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5" h="684">
                  <a:moveTo>
                    <a:pt x="655" y="43"/>
                  </a:moveTo>
                  <a:lnTo>
                    <a:pt x="655" y="43"/>
                  </a:lnTo>
                  <a:lnTo>
                    <a:pt x="619" y="35"/>
                  </a:lnTo>
                  <a:lnTo>
                    <a:pt x="576" y="27"/>
                  </a:lnTo>
                  <a:lnTo>
                    <a:pt x="530" y="14"/>
                  </a:lnTo>
                  <a:lnTo>
                    <a:pt x="481" y="0"/>
                  </a:lnTo>
                  <a:lnTo>
                    <a:pt x="0" y="482"/>
                  </a:lnTo>
                  <a:lnTo>
                    <a:pt x="0" y="482"/>
                  </a:lnTo>
                  <a:lnTo>
                    <a:pt x="12" y="507"/>
                  </a:lnTo>
                  <a:lnTo>
                    <a:pt x="26" y="532"/>
                  </a:lnTo>
                  <a:lnTo>
                    <a:pt x="42" y="557"/>
                  </a:lnTo>
                  <a:lnTo>
                    <a:pt x="58" y="582"/>
                  </a:lnTo>
                  <a:lnTo>
                    <a:pt x="78" y="607"/>
                  </a:lnTo>
                  <a:lnTo>
                    <a:pt x="98" y="633"/>
                  </a:lnTo>
                  <a:lnTo>
                    <a:pt x="122" y="658"/>
                  </a:lnTo>
                  <a:lnTo>
                    <a:pt x="146" y="684"/>
                  </a:lnTo>
                  <a:lnTo>
                    <a:pt x="651" y="179"/>
                  </a:lnTo>
                  <a:lnTo>
                    <a:pt x="651" y="179"/>
                  </a:lnTo>
                  <a:lnTo>
                    <a:pt x="654" y="113"/>
                  </a:lnTo>
                  <a:lnTo>
                    <a:pt x="655" y="43"/>
                  </a:lnTo>
                  <a:lnTo>
                    <a:pt x="655" y="43"/>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97" name="Grafika 96" descr="Największe problemy do rozwiązania w naszym kraju.&#10;&#10;Grafika przedstawia szkolnictwo wyższe i naukę: 7%.">
            <a:extLst>
              <a:ext uri="{FF2B5EF4-FFF2-40B4-BE49-F238E27FC236}">
                <a16:creationId xmlns:a16="http://schemas.microsoft.com/office/drawing/2014/main" id="{D9E9071F-BBCA-4180-84CE-DA15B5EBF16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397962" y="3430885"/>
            <a:ext cx="391289" cy="391289"/>
          </a:xfrm>
          <a:prstGeom prst="rect">
            <a:avLst/>
          </a:prstGeom>
        </p:spPr>
      </p:pic>
      <p:pic>
        <p:nvPicPr>
          <p:cNvPr id="105" name="Obraz 104" descr="Największe problemy do rozwiązania w naszym kraju.&#10;&#10;Grafika przedstawia rolnictwo i rozwój wsi: 5%.">
            <a:extLst>
              <a:ext uri="{FF2B5EF4-FFF2-40B4-BE49-F238E27FC236}">
                <a16:creationId xmlns:a16="http://schemas.microsoft.com/office/drawing/2014/main" id="{D6EFE952-00D7-4456-9251-FB224B35EF1F}"/>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8069611" y="3450254"/>
            <a:ext cx="346715" cy="346715"/>
          </a:xfrm>
          <a:prstGeom prst="rect">
            <a:avLst/>
          </a:prstGeom>
        </p:spPr>
      </p:pic>
      <p:grpSp>
        <p:nvGrpSpPr>
          <p:cNvPr id="167" name="Grupa 166" descr="Największe problemy do rozwiązania w naszym kraju.&#10;&#10;Grafika przedstawia finanse publiczne: 9%.">
            <a:extLst>
              <a:ext uri="{FF2B5EF4-FFF2-40B4-BE49-F238E27FC236}">
                <a16:creationId xmlns:a16="http://schemas.microsoft.com/office/drawing/2014/main" id="{1D40F064-B4EE-4952-8A60-9C8081644DF5}"/>
              </a:ext>
            </a:extLst>
          </p:cNvPr>
          <p:cNvGrpSpPr/>
          <p:nvPr/>
        </p:nvGrpSpPr>
        <p:grpSpPr>
          <a:xfrm>
            <a:off x="755585" y="3427494"/>
            <a:ext cx="265837" cy="378726"/>
            <a:chOff x="4837113" y="1630363"/>
            <a:chExt cx="463550" cy="660400"/>
          </a:xfrm>
          <a:solidFill>
            <a:srgbClr val="A7B3BC"/>
          </a:solidFill>
        </p:grpSpPr>
        <p:sp>
          <p:nvSpPr>
            <p:cNvPr id="169" name="Freeform 132">
              <a:extLst>
                <a:ext uri="{FF2B5EF4-FFF2-40B4-BE49-F238E27FC236}">
                  <a16:creationId xmlns:a16="http://schemas.microsoft.com/office/drawing/2014/main" id="{A1DB5813-25AA-4E06-8B5F-C7B3E7CC5F62}"/>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sz="1000">
                <a:latin typeface="+mj-lt"/>
              </a:endParaRPr>
            </a:p>
          </p:txBody>
        </p:sp>
        <p:sp>
          <p:nvSpPr>
            <p:cNvPr id="171" name="Freeform 133">
              <a:extLst>
                <a:ext uri="{FF2B5EF4-FFF2-40B4-BE49-F238E27FC236}">
                  <a16:creationId xmlns:a16="http://schemas.microsoft.com/office/drawing/2014/main" id="{81E6F81D-C905-42B3-A3F5-4317AFA94BE7}"/>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1000">
                <a:latin typeface="+mj-lt"/>
              </a:endParaRPr>
            </a:p>
          </p:txBody>
        </p:sp>
        <p:sp>
          <p:nvSpPr>
            <p:cNvPr id="173" name="Freeform 134">
              <a:extLst>
                <a:ext uri="{FF2B5EF4-FFF2-40B4-BE49-F238E27FC236}">
                  <a16:creationId xmlns:a16="http://schemas.microsoft.com/office/drawing/2014/main" id="{58051EEF-792B-4787-A533-140F4ADE472B}"/>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1000">
                <a:latin typeface="+mj-lt"/>
              </a:endParaRPr>
            </a:p>
          </p:txBody>
        </p:sp>
      </p:grpSp>
      <p:grpSp>
        <p:nvGrpSpPr>
          <p:cNvPr id="175" name="Grupa 174" descr="Największe problemy do rozwiązania w naszym kraju TOP3.&#10;&#10;Grafika przedstawia ochronę środowiska: 52%.">
            <a:extLst>
              <a:ext uri="{FF2B5EF4-FFF2-40B4-BE49-F238E27FC236}">
                <a16:creationId xmlns:a16="http://schemas.microsoft.com/office/drawing/2014/main" id="{6B7DFDAE-E4AB-48CE-9803-E666D585207F}"/>
              </a:ext>
            </a:extLst>
          </p:cNvPr>
          <p:cNvGrpSpPr/>
          <p:nvPr/>
        </p:nvGrpSpPr>
        <p:grpSpPr>
          <a:xfrm>
            <a:off x="2569720" y="1434638"/>
            <a:ext cx="344771" cy="361030"/>
            <a:chOff x="4393411" y="3573016"/>
            <a:chExt cx="661673" cy="692877"/>
          </a:xfrm>
          <a:solidFill>
            <a:schemeClr val="accent4"/>
          </a:solidFill>
        </p:grpSpPr>
        <p:sp>
          <p:nvSpPr>
            <p:cNvPr id="177" name="Freeform 51">
              <a:extLst>
                <a:ext uri="{FF2B5EF4-FFF2-40B4-BE49-F238E27FC236}">
                  <a16:creationId xmlns:a16="http://schemas.microsoft.com/office/drawing/2014/main" id="{1AA7A856-B4ED-4259-9FB0-992FE740F128}"/>
                </a:ext>
              </a:extLst>
            </p:cNvPr>
            <p:cNvSpPr>
              <a:spLocks/>
            </p:cNvSpPr>
            <p:nvPr/>
          </p:nvSpPr>
          <p:spPr bwMode="auto">
            <a:xfrm>
              <a:off x="4562230" y="3881850"/>
              <a:ext cx="323236" cy="384043"/>
            </a:xfrm>
            <a:custGeom>
              <a:avLst/>
              <a:gdLst>
                <a:gd name="T0" fmla="*/ 0 w 1618"/>
                <a:gd name="T1" fmla="*/ 1922 h 1922"/>
                <a:gd name="T2" fmla="*/ 1618 w 1618"/>
                <a:gd name="T3" fmla="*/ 1742 h 1922"/>
                <a:gd name="T4" fmla="*/ 1586 w 1618"/>
                <a:gd name="T5" fmla="*/ 1725 h 1922"/>
                <a:gd name="T6" fmla="*/ 1520 w 1618"/>
                <a:gd name="T7" fmla="*/ 1695 h 1922"/>
                <a:gd name="T8" fmla="*/ 1453 w 1618"/>
                <a:gd name="T9" fmla="*/ 1669 h 1922"/>
                <a:gd name="T10" fmla="*/ 1384 w 1618"/>
                <a:gd name="T11" fmla="*/ 1645 h 1922"/>
                <a:gd name="T12" fmla="*/ 1314 w 1618"/>
                <a:gd name="T13" fmla="*/ 1624 h 1922"/>
                <a:gd name="T14" fmla="*/ 1243 w 1618"/>
                <a:gd name="T15" fmla="*/ 1606 h 1922"/>
                <a:gd name="T16" fmla="*/ 1170 w 1618"/>
                <a:gd name="T17" fmla="*/ 1591 h 1922"/>
                <a:gd name="T18" fmla="*/ 1097 w 1618"/>
                <a:gd name="T19" fmla="*/ 1579 h 1922"/>
                <a:gd name="T20" fmla="*/ 1059 w 1618"/>
                <a:gd name="T21" fmla="*/ 1575 h 1922"/>
                <a:gd name="T22" fmla="*/ 1024 w 1618"/>
                <a:gd name="T23" fmla="*/ 1491 h 1922"/>
                <a:gd name="T24" fmla="*/ 993 w 1618"/>
                <a:gd name="T25" fmla="*/ 1406 h 1922"/>
                <a:gd name="T26" fmla="*/ 1007 w 1618"/>
                <a:gd name="T27" fmla="*/ 1368 h 1922"/>
                <a:gd name="T28" fmla="*/ 1038 w 1618"/>
                <a:gd name="T29" fmla="*/ 1289 h 1922"/>
                <a:gd name="T30" fmla="*/ 1076 w 1618"/>
                <a:gd name="T31" fmla="*/ 1207 h 1922"/>
                <a:gd name="T32" fmla="*/ 1118 w 1618"/>
                <a:gd name="T33" fmla="*/ 1125 h 1922"/>
                <a:gd name="T34" fmla="*/ 1165 w 1618"/>
                <a:gd name="T35" fmla="*/ 1043 h 1922"/>
                <a:gd name="T36" fmla="*/ 1215 w 1618"/>
                <a:gd name="T37" fmla="*/ 961 h 1922"/>
                <a:gd name="T38" fmla="*/ 1296 w 1618"/>
                <a:gd name="T39" fmla="*/ 840 h 1922"/>
                <a:gd name="T40" fmla="*/ 1352 w 1618"/>
                <a:gd name="T41" fmla="*/ 762 h 1922"/>
                <a:gd name="T42" fmla="*/ 1267 w 1618"/>
                <a:gd name="T43" fmla="*/ 681 h 1922"/>
                <a:gd name="T44" fmla="*/ 1212 w 1618"/>
                <a:gd name="T45" fmla="*/ 627 h 1922"/>
                <a:gd name="T46" fmla="*/ 1162 w 1618"/>
                <a:gd name="T47" fmla="*/ 678 h 1922"/>
                <a:gd name="T48" fmla="*/ 1111 w 1618"/>
                <a:gd name="T49" fmla="*/ 736 h 1922"/>
                <a:gd name="T50" fmla="*/ 1064 w 1618"/>
                <a:gd name="T51" fmla="*/ 796 h 1922"/>
                <a:gd name="T52" fmla="*/ 979 w 1618"/>
                <a:gd name="T53" fmla="*/ 912 h 1922"/>
                <a:gd name="T54" fmla="*/ 896 w 1618"/>
                <a:gd name="T55" fmla="*/ 1032 h 1922"/>
                <a:gd name="T56" fmla="*/ 891 w 1618"/>
                <a:gd name="T57" fmla="*/ 1031 h 1922"/>
                <a:gd name="T58" fmla="*/ 918 w 1618"/>
                <a:gd name="T59" fmla="*/ 904 h 1922"/>
                <a:gd name="T60" fmla="*/ 954 w 1618"/>
                <a:gd name="T61" fmla="*/ 704 h 1922"/>
                <a:gd name="T62" fmla="*/ 995 w 1618"/>
                <a:gd name="T63" fmla="*/ 434 h 1922"/>
                <a:gd name="T64" fmla="*/ 1013 w 1618"/>
                <a:gd name="T65" fmla="*/ 279 h 1922"/>
                <a:gd name="T66" fmla="*/ 988 w 1618"/>
                <a:gd name="T67" fmla="*/ 255 h 1922"/>
                <a:gd name="T68" fmla="*/ 927 w 1618"/>
                <a:gd name="T69" fmla="*/ 196 h 1922"/>
                <a:gd name="T70" fmla="*/ 863 w 1618"/>
                <a:gd name="T71" fmla="*/ 124 h 1922"/>
                <a:gd name="T72" fmla="*/ 798 w 1618"/>
                <a:gd name="T73" fmla="*/ 43 h 1922"/>
                <a:gd name="T74" fmla="*/ 767 w 1618"/>
                <a:gd name="T75" fmla="*/ 0 h 1922"/>
                <a:gd name="T76" fmla="*/ 758 w 1618"/>
                <a:gd name="T77" fmla="*/ 90 h 1922"/>
                <a:gd name="T78" fmla="*/ 746 w 1618"/>
                <a:gd name="T79" fmla="*/ 178 h 1922"/>
                <a:gd name="T80" fmla="*/ 732 w 1618"/>
                <a:gd name="T81" fmla="*/ 265 h 1922"/>
                <a:gd name="T82" fmla="*/ 697 w 1618"/>
                <a:gd name="T83" fmla="*/ 433 h 1922"/>
                <a:gd name="T84" fmla="*/ 656 w 1618"/>
                <a:gd name="T85" fmla="*/ 596 h 1922"/>
                <a:gd name="T86" fmla="*/ 634 w 1618"/>
                <a:gd name="T87" fmla="*/ 677 h 1922"/>
                <a:gd name="T88" fmla="*/ 579 w 1618"/>
                <a:gd name="T89" fmla="*/ 890 h 1922"/>
                <a:gd name="T90" fmla="*/ 554 w 1618"/>
                <a:gd name="T91" fmla="*/ 1000 h 1922"/>
                <a:gd name="T92" fmla="*/ 532 w 1618"/>
                <a:gd name="T93" fmla="*/ 1111 h 1922"/>
                <a:gd name="T94" fmla="*/ 514 w 1618"/>
                <a:gd name="T95" fmla="*/ 1226 h 1922"/>
                <a:gd name="T96" fmla="*/ 501 w 1618"/>
                <a:gd name="T97" fmla="*/ 1345 h 1922"/>
                <a:gd name="T98" fmla="*/ 494 w 1618"/>
                <a:gd name="T99" fmla="*/ 1467 h 1922"/>
                <a:gd name="T100" fmla="*/ 496 w 1618"/>
                <a:gd name="T101" fmla="*/ 1595 h 1922"/>
                <a:gd name="T102" fmla="*/ 462 w 1618"/>
                <a:gd name="T103" fmla="*/ 1602 h 1922"/>
                <a:gd name="T104" fmla="*/ 398 w 1618"/>
                <a:gd name="T105" fmla="*/ 1617 h 1922"/>
                <a:gd name="T106" fmla="*/ 333 w 1618"/>
                <a:gd name="T107" fmla="*/ 1636 h 1922"/>
                <a:gd name="T108" fmla="*/ 269 w 1618"/>
                <a:gd name="T109" fmla="*/ 1657 h 1922"/>
                <a:gd name="T110" fmla="*/ 207 w 1618"/>
                <a:gd name="T111" fmla="*/ 1679 h 1922"/>
                <a:gd name="T112" fmla="*/ 146 w 1618"/>
                <a:gd name="T113" fmla="*/ 1705 h 1922"/>
                <a:gd name="T114" fmla="*/ 86 w 1618"/>
                <a:gd name="T115" fmla="*/ 1733 h 1922"/>
                <a:gd name="T116" fmla="*/ 28 w 1618"/>
                <a:gd name="T117" fmla="*/ 1763 h 1922"/>
                <a:gd name="T118" fmla="*/ 0 w 1618"/>
                <a:gd name="T119" fmla="*/ 1779 h 1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8" h="1922">
                  <a:moveTo>
                    <a:pt x="0" y="1779"/>
                  </a:moveTo>
                  <a:lnTo>
                    <a:pt x="0" y="1922"/>
                  </a:lnTo>
                  <a:lnTo>
                    <a:pt x="1618" y="1922"/>
                  </a:lnTo>
                  <a:lnTo>
                    <a:pt x="1618" y="1742"/>
                  </a:lnTo>
                  <a:lnTo>
                    <a:pt x="1618" y="1742"/>
                  </a:lnTo>
                  <a:lnTo>
                    <a:pt x="1586" y="1725"/>
                  </a:lnTo>
                  <a:lnTo>
                    <a:pt x="1553" y="1710"/>
                  </a:lnTo>
                  <a:lnTo>
                    <a:pt x="1520" y="1695"/>
                  </a:lnTo>
                  <a:lnTo>
                    <a:pt x="1487" y="1682"/>
                  </a:lnTo>
                  <a:lnTo>
                    <a:pt x="1453" y="1669"/>
                  </a:lnTo>
                  <a:lnTo>
                    <a:pt x="1419" y="1657"/>
                  </a:lnTo>
                  <a:lnTo>
                    <a:pt x="1384" y="1645"/>
                  </a:lnTo>
                  <a:lnTo>
                    <a:pt x="1350" y="1634"/>
                  </a:lnTo>
                  <a:lnTo>
                    <a:pt x="1314" y="1624"/>
                  </a:lnTo>
                  <a:lnTo>
                    <a:pt x="1278" y="1615"/>
                  </a:lnTo>
                  <a:lnTo>
                    <a:pt x="1243" y="1606"/>
                  </a:lnTo>
                  <a:lnTo>
                    <a:pt x="1207" y="1599"/>
                  </a:lnTo>
                  <a:lnTo>
                    <a:pt x="1170" y="1591"/>
                  </a:lnTo>
                  <a:lnTo>
                    <a:pt x="1133" y="1584"/>
                  </a:lnTo>
                  <a:lnTo>
                    <a:pt x="1097" y="1579"/>
                  </a:lnTo>
                  <a:lnTo>
                    <a:pt x="1059" y="1575"/>
                  </a:lnTo>
                  <a:lnTo>
                    <a:pt x="1059" y="1575"/>
                  </a:lnTo>
                  <a:lnTo>
                    <a:pt x="1042" y="1533"/>
                  </a:lnTo>
                  <a:lnTo>
                    <a:pt x="1024" y="1491"/>
                  </a:lnTo>
                  <a:lnTo>
                    <a:pt x="1009" y="1449"/>
                  </a:lnTo>
                  <a:lnTo>
                    <a:pt x="993" y="1406"/>
                  </a:lnTo>
                  <a:lnTo>
                    <a:pt x="993" y="1406"/>
                  </a:lnTo>
                  <a:lnTo>
                    <a:pt x="1007" y="1368"/>
                  </a:lnTo>
                  <a:lnTo>
                    <a:pt x="1022" y="1328"/>
                  </a:lnTo>
                  <a:lnTo>
                    <a:pt x="1038" y="1289"/>
                  </a:lnTo>
                  <a:lnTo>
                    <a:pt x="1056" y="1248"/>
                  </a:lnTo>
                  <a:lnTo>
                    <a:pt x="1076" y="1207"/>
                  </a:lnTo>
                  <a:lnTo>
                    <a:pt x="1096" y="1167"/>
                  </a:lnTo>
                  <a:lnTo>
                    <a:pt x="1118" y="1125"/>
                  </a:lnTo>
                  <a:lnTo>
                    <a:pt x="1141" y="1084"/>
                  </a:lnTo>
                  <a:lnTo>
                    <a:pt x="1165" y="1043"/>
                  </a:lnTo>
                  <a:lnTo>
                    <a:pt x="1190" y="1002"/>
                  </a:lnTo>
                  <a:lnTo>
                    <a:pt x="1215" y="961"/>
                  </a:lnTo>
                  <a:lnTo>
                    <a:pt x="1242" y="920"/>
                  </a:lnTo>
                  <a:lnTo>
                    <a:pt x="1296" y="840"/>
                  </a:lnTo>
                  <a:lnTo>
                    <a:pt x="1352" y="762"/>
                  </a:lnTo>
                  <a:lnTo>
                    <a:pt x="1352" y="762"/>
                  </a:lnTo>
                  <a:lnTo>
                    <a:pt x="1306" y="719"/>
                  </a:lnTo>
                  <a:lnTo>
                    <a:pt x="1267" y="681"/>
                  </a:lnTo>
                  <a:lnTo>
                    <a:pt x="1212" y="627"/>
                  </a:lnTo>
                  <a:lnTo>
                    <a:pt x="1212" y="627"/>
                  </a:lnTo>
                  <a:lnTo>
                    <a:pt x="1187" y="652"/>
                  </a:lnTo>
                  <a:lnTo>
                    <a:pt x="1162" y="678"/>
                  </a:lnTo>
                  <a:lnTo>
                    <a:pt x="1136" y="707"/>
                  </a:lnTo>
                  <a:lnTo>
                    <a:pt x="1111" y="736"/>
                  </a:lnTo>
                  <a:lnTo>
                    <a:pt x="1087" y="765"/>
                  </a:lnTo>
                  <a:lnTo>
                    <a:pt x="1064" y="796"/>
                  </a:lnTo>
                  <a:lnTo>
                    <a:pt x="1019" y="855"/>
                  </a:lnTo>
                  <a:lnTo>
                    <a:pt x="979" y="912"/>
                  </a:lnTo>
                  <a:lnTo>
                    <a:pt x="944" y="962"/>
                  </a:lnTo>
                  <a:lnTo>
                    <a:pt x="896" y="1032"/>
                  </a:lnTo>
                  <a:lnTo>
                    <a:pt x="891" y="1031"/>
                  </a:lnTo>
                  <a:lnTo>
                    <a:pt x="891" y="1031"/>
                  </a:lnTo>
                  <a:lnTo>
                    <a:pt x="904" y="972"/>
                  </a:lnTo>
                  <a:lnTo>
                    <a:pt x="918" y="904"/>
                  </a:lnTo>
                  <a:lnTo>
                    <a:pt x="934" y="814"/>
                  </a:lnTo>
                  <a:lnTo>
                    <a:pt x="954" y="704"/>
                  </a:lnTo>
                  <a:lnTo>
                    <a:pt x="974" y="576"/>
                  </a:lnTo>
                  <a:lnTo>
                    <a:pt x="995" y="434"/>
                  </a:lnTo>
                  <a:lnTo>
                    <a:pt x="1004" y="359"/>
                  </a:lnTo>
                  <a:lnTo>
                    <a:pt x="1013" y="279"/>
                  </a:lnTo>
                  <a:lnTo>
                    <a:pt x="1013" y="279"/>
                  </a:lnTo>
                  <a:lnTo>
                    <a:pt x="988" y="255"/>
                  </a:lnTo>
                  <a:lnTo>
                    <a:pt x="958" y="228"/>
                  </a:lnTo>
                  <a:lnTo>
                    <a:pt x="927" y="196"/>
                  </a:lnTo>
                  <a:lnTo>
                    <a:pt x="896" y="162"/>
                  </a:lnTo>
                  <a:lnTo>
                    <a:pt x="863" y="124"/>
                  </a:lnTo>
                  <a:lnTo>
                    <a:pt x="830" y="85"/>
                  </a:lnTo>
                  <a:lnTo>
                    <a:pt x="798" y="43"/>
                  </a:lnTo>
                  <a:lnTo>
                    <a:pt x="767" y="0"/>
                  </a:lnTo>
                  <a:lnTo>
                    <a:pt x="767" y="0"/>
                  </a:lnTo>
                  <a:lnTo>
                    <a:pt x="763" y="45"/>
                  </a:lnTo>
                  <a:lnTo>
                    <a:pt x="758" y="90"/>
                  </a:lnTo>
                  <a:lnTo>
                    <a:pt x="753" y="134"/>
                  </a:lnTo>
                  <a:lnTo>
                    <a:pt x="746" y="178"/>
                  </a:lnTo>
                  <a:lnTo>
                    <a:pt x="739" y="222"/>
                  </a:lnTo>
                  <a:lnTo>
                    <a:pt x="732" y="265"/>
                  </a:lnTo>
                  <a:lnTo>
                    <a:pt x="715" y="350"/>
                  </a:lnTo>
                  <a:lnTo>
                    <a:pt x="697" y="433"/>
                  </a:lnTo>
                  <a:lnTo>
                    <a:pt x="677" y="515"/>
                  </a:lnTo>
                  <a:lnTo>
                    <a:pt x="656" y="596"/>
                  </a:lnTo>
                  <a:lnTo>
                    <a:pt x="634" y="677"/>
                  </a:lnTo>
                  <a:lnTo>
                    <a:pt x="634" y="677"/>
                  </a:lnTo>
                  <a:lnTo>
                    <a:pt x="606" y="783"/>
                  </a:lnTo>
                  <a:lnTo>
                    <a:pt x="579" y="890"/>
                  </a:lnTo>
                  <a:lnTo>
                    <a:pt x="566" y="945"/>
                  </a:lnTo>
                  <a:lnTo>
                    <a:pt x="554" y="1000"/>
                  </a:lnTo>
                  <a:lnTo>
                    <a:pt x="543" y="1054"/>
                  </a:lnTo>
                  <a:lnTo>
                    <a:pt x="532" y="1111"/>
                  </a:lnTo>
                  <a:lnTo>
                    <a:pt x="522" y="1168"/>
                  </a:lnTo>
                  <a:lnTo>
                    <a:pt x="514" y="1226"/>
                  </a:lnTo>
                  <a:lnTo>
                    <a:pt x="506" y="1284"/>
                  </a:lnTo>
                  <a:lnTo>
                    <a:pt x="501" y="1345"/>
                  </a:lnTo>
                  <a:lnTo>
                    <a:pt x="498" y="1405"/>
                  </a:lnTo>
                  <a:lnTo>
                    <a:pt x="494" y="1467"/>
                  </a:lnTo>
                  <a:lnTo>
                    <a:pt x="494" y="1531"/>
                  </a:lnTo>
                  <a:lnTo>
                    <a:pt x="496" y="1595"/>
                  </a:lnTo>
                  <a:lnTo>
                    <a:pt x="496" y="1595"/>
                  </a:lnTo>
                  <a:lnTo>
                    <a:pt x="462" y="1602"/>
                  </a:lnTo>
                  <a:lnTo>
                    <a:pt x="429" y="1610"/>
                  </a:lnTo>
                  <a:lnTo>
                    <a:pt x="398" y="1617"/>
                  </a:lnTo>
                  <a:lnTo>
                    <a:pt x="365" y="1626"/>
                  </a:lnTo>
                  <a:lnTo>
                    <a:pt x="333" y="1636"/>
                  </a:lnTo>
                  <a:lnTo>
                    <a:pt x="301" y="1646"/>
                  </a:lnTo>
                  <a:lnTo>
                    <a:pt x="269" y="1657"/>
                  </a:lnTo>
                  <a:lnTo>
                    <a:pt x="238" y="1668"/>
                  </a:lnTo>
                  <a:lnTo>
                    <a:pt x="207" y="1679"/>
                  </a:lnTo>
                  <a:lnTo>
                    <a:pt x="177" y="1692"/>
                  </a:lnTo>
                  <a:lnTo>
                    <a:pt x="146" y="1705"/>
                  </a:lnTo>
                  <a:lnTo>
                    <a:pt x="116" y="1719"/>
                  </a:lnTo>
                  <a:lnTo>
                    <a:pt x="86" y="1733"/>
                  </a:lnTo>
                  <a:lnTo>
                    <a:pt x="57" y="1747"/>
                  </a:lnTo>
                  <a:lnTo>
                    <a:pt x="28" y="1763"/>
                  </a:lnTo>
                  <a:lnTo>
                    <a:pt x="0" y="1779"/>
                  </a:lnTo>
                  <a:lnTo>
                    <a:pt x="0"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2000"/>
            </a:p>
          </p:txBody>
        </p:sp>
        <p:sp>
          <p:nvSpPr>
            <p:cNvPr id="179" name="Freeform 52">
              <a:extLst>
                <a:ext uri="{FF2B5EF4-FFF2-40B4-BE49-F238E27FC236}">
                  <a16:creationId xmlns:a16="http://schemas.microsoft.com/office/drawing/2014/main" id="{4F95F059-BFFE-4F87-87AE-B90969897F0C}"/>
                </a:ext>
              </a:extLst>
            </p:cNvPr>
            <p:cNvSpPr>
              <a:spLocks/>
            </p:cNvSpPr>
            <p:nvPr/>
          </p:nvSpPr>
          <p:spPr bwMode="auto">
            <a:xfrm>
              <a:off x="4393411" y="3573016"/>
              <a:ext cx="661673" cy="556062"/>
            </a:xfrm>
            <a:custGeom>
              <a:avLst/>
              <a:gdLst>
                <a:gd name="T0" fmla="*/ 2439 w 3308"/>
                <a:gd name="T1" fmla="*/ 424 h 2777"/>
                <a:gd name="T2" fmla="*/ 2299 w 3308"/>
                <a:gd name="T3" fmla="*/ 271 h 2777"/>
                <a:gd name="T4" fmla="*/ 2133 w 3308"/>
                <a:gd name="T5" fmla="*/ 149 h 2777"/>
                <a:gd name="T6" fmla="*/ 1944 w 3308"/>
                <a:gd name="T7" fmla="*/ 60 h 2777"/>
                <a:gd name="T8" fmla="*/ 1737 w 3308"/>
                <a:gd name="T9" fmla="*/ 11 h 2777"/>
                <a:gd name="T10" fmla="*/ 1542 w 3308"/>
                <a:gd name="T11" fmla="*/ 1 h 2777"/>
                <a:gd name="T12" fmla="*/ 1261 w 3308"/>
                <a:gd name="T13" fmla="*/ 53 h 2777"/>
                <a:gd name="T14" fmla="*/ 1013 w 3308"/>
                <a:gd name="T15" fmla="*/ 172 h 2777"/>
                <a:gd name="T16" fmla="*/ 805 w 3308"/>
                <a:gd name="T17" fmla="*/ 351 h 2777"/>
                <a:gd name="T18" fmla="*/ 649 w 3308"/>
                <a:gd name="T19" fmla="*/ 576 h 2777"/>
                <a:gd name="T20" fmla="*/ 554 w 3308"/>
                <a:gd name="T21" fmla="*/ 840 h 2777"/>
                <a:gd name="T22" fmla="*/ 432 w 3308"/>
                <a:gd name="T23" fmla="*/ 922 h 2777"/>
                <a:gd name="T24" fmla="*/ 281 w 3308"/>
                <a:gd name="T25" fmla="*/ 1008 h 2777"/>
                <a:gd name="T26" fmla="*/ 155 w 3308"/>
                <a:gd name="T27" fmla="*/ 1128 h 2777"/>
                <a:gd name="T28" fmla="*/ 64 w 3308"/>
                <a:gd name="T29" fmla="*/ 1276 h 2777"/>
                <a:gd name="T30" fmla="*/ 10 w 3308"/>
                <a:gd name="T31" fmla="*/ 1446 h 2777"/>
                <a:gd name="T32" fmla="*/ 0 w 3308"/>
                <a:gd name="T33" fmla="*/ 1597 h 2777"/>
                <a:gd name="T34" fmla="*/ 28 w 3308"/>
                <a:gd name="T35" fmla="*/ 1765 h 2777"/>
                <a:gd name="T36" fmla="*/ 93 w 3308"/>
                <a:gd name="T37" fmla="*/ 1917 h 2777"/>
                <a:gd name="T38" fmla="*/ 190 w 3308"/>
                <a:gd name="T39" fmla="*/ 2048 h 2777"/>
                <a:gd name="T40" fmla="*/ 315 w 3308"/>
                <a:gd name="T41" fmla="*/ 2153 h 2777"/>
                <a:gd name="T42" fmla="*/ 462 w 3308"/>
                <a:gd name="T43" fmla="*/ 2226 h 2777"/>
                <a:gd name="T44" fmla="*/ 509 w 3308"/>
                <a:gd name="T45" fmla="*/ 2345 h 2777"/>
                <a:gd name="T46" fmla="*/ 575 w 3308"/>
                <a:gd name="T47" fmla="*/ 2496 h 2777"/>
                <a:gd name="T48" fmla="*/ 679 w 3308"/>
                <a:gd name="T49" fmla="*/ 2620 h 2777"/>
                <a:gd name="T50" fmla="*/ 813 w 3308"/>
                <a:gd name="T51" fmla="*/ 2712 h 2777"/>
                <a:gd name="T52" fmla="*/ 969 w 3308"/>
                <a:gd name="T53" fmla="*/ 2766 h 2777"/>
                <a:gd name="T54" fmla="*/ 1227 w 3308"/>
                <a:gd name="T55" fmla="*/ 2777 h 2777"/>
                <a:gd name="T56" fmla="*/ 1293 w 3308"/>
                <a:gd name="T57" fmla="*/ 2425 h 2777"/>
                <a:gd name="T58" fmla="*/ 1179 w 3308"/>
                <a:gd name="T59" fmla="*/ 2221 h 2777"/>
                <a:gd name="T60" fmla="*/ 1235 w 3308"/>
                <a:gd name="T61" fmla="*/ 2072 h 2777"/>
                <a:gd name="T62" fmla="*/ 1355 w 3308"/>
                <a:gd name="T63" fmla="*/ 2183 h 2777"/>
                <a:gd name="T64" fmla="*/ 1457 w 3308"/>
                <a:gd name="T65" fmla="*/ 1745 h 2777"/>
                <a:gd name="T66" fmla="*/ 1489 w 3308"/>
                <a:gd name="T67" fmla="*/ 1397 h 2777"/>
                <a:gd name="T68" fmla="*/ 1534 w 3308"/>
                <a:gd name="T69" fmla="*/ 1261 h 2777"/>
                <a:gd name="T70" fmla="*/ 1610 w 3308"/>
                <a:gd name="T71" fmla="*/ 1226 h 2777"/>
                <a:gd name="T72" fmla="*/ 1626 w 3308"/>
                <a:gd name="T73" fmla="*/ 1296 h 2777"/>
                <a:gd name="T74" fmla="*/ 1698 w 3308"/>
                <a:gd name="T75" fmla="*/ 1439 h 2777"/>
                <a:gd name="T76" fmla="*/ 1878 w 3308"/>
                <a:gd name="T77" fmla="*/ 1672 h 2777"/>
                <a:gd name="T78" fmla="*/ 1981 w 3308"/>
                <a:gd name="T79" fmla="*/ 1879 h 2777"/>
                <a:gd name="T80" fmla="*/ 2035 w 3308"/>
                <a:gd name="T81" fmla="*/ 2048 h 2777"/>
                <a:gd name="T82" fmla="*/ 2208 w 3308"/>
                <a:gd name="T83" fmla="*/ 2159 h 2777"/>
                <a:gd name="T84" fmla="*/ 2300 w 3308"/>
                <a:gd name="T85" fmla="*/ 2349 h 2777"/>
                <a:gd name="T86" fmla="*/ 2074 w 3308"/>
                <a:gd name="T87" fmla="*/ 2723 h 2777"/>
                <a:gd name="T88" fmla="*/ 2383 w 3308"/>
                <a:gd name="T89" fmla="*/ 2770 h 2777"/>
                <a:gd name="T90" fmla="*/ 2546 w 3308"/>
                <a:gd name="T91" fmla="*/ 2720 h 2777"/>
                <a:gd name="T92" fmla="*/ 2687 w 3308"/>
                <a:gd name="T93" fmla="*/ 2629 h 2777"/>
                <a:gd name="T94" fmla="*/ 2796 w 3308"/>
                <a:gd name="T95" fmla="*/ 2501 h 2777"/>
                <a:gd name="T96" fmla="*/ 2866 w 3308"/>
                <a:gd name="T97" fmla="*/ 2346 h 2777"/>
                <a:gd name="T98" fmla="*/ 2889 w 3308"/>
                <a:gd name="T99" fmla="*/ 2202 h 2777"/>
                <a:gd name="T100" fmla="*/ 3021 w 3308"/>
                <a:gd name="T101" fmla="*/ 2100 h 2777"/>
                <a:gd name="T102" fmla="*/ 3132 w 3308"/>
                <a:gd name="T103" fmla="*/ 1974 h 2777"/>
                <a:gd name="T104" fmla="*/ 3219 w 3308"/>
                <a:gd name="T105" fmla="*/ 1830 h 2777"/>
                <a:gd name="T106" fmla="*/ 3278 w 3308"/>
                <a:gd name="T107" fmla="*/ 1671 h 2777"/>
                <a:gd name="T108" fmla="*/ 3306 w 3308"/>
                <a:gd name="T109" fmla="*/ 1498 h 2777"/>
                <a:gd name="T110" fmla="*/ 3300 w 3308"/>
                <a:gd name="T111" fmla="*/ 1310 h 2777"/>
                <a:gd name="T112" fmla="*/ 3231 w 3308"/>
                <a:gd name="T113" fmla="*/ 1073 h 2777"/>
                <a:gd name="T114" fmla="*/ 3105 w 3308"/>
                <a:gd name="T115" fmla="*/ 866 h 2777"/>
                <a:gd name="T116" fmla="*/ 2930 w 3308"/>
                <a:gd name="T117" fmla="*/ 701 h 2777"/>
                <a:gd name="T118" fmla="*/ 2716 w 3308"/>
                <a:gd name="T119" fmla="*/ 588 h 2777"/>
                <a:gd name="T120" fmla="*/ 2513 w 3308"/>
                <a:gd name="T121" fmla="*/ 540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8" h="2777">
                  <a:moveTo>
                    <a:pt x="2513" y="540"/>
                  </a:moveTo>
                  <a:lnTo>
                    <a:pt x="2513" y="540"/>
                  </a:lnTo>
                  <a:lnTo>
                    <a:pt x="2497" y="509"/>
                  </a:lnTo>
                  <a:lnTo>
                    <a:pt x="2478" y="480"/>
                  </a:lnTo>
                  <a:lnTo>
                    <a:pt x="2458" y="452"/>
                  </a:lnTo>
                  <a:lnTo>
                    <a:pt x="2439" y="424"/>
                  </a:lnTo>
                  <a:lnTo>
                    <a:pt x="2417" y="397"/>
                  </a:lnTo>
                  <a:lnTo>
                    <a:pt x="2395" y="370"/>
                  </a:lnTo>
                  <a:lnTo>
                    <a:pt x="2373" y="344"/>
                  </a:lnTo>
                  <a:lnTo>
                    <a:pt x="2349" y="320"/>
                  </a:lnTo>
                  <a:lnTo>
                    <a:pt x="2324" y="296"/>
                  </a:lnTo>
                  <a:lnTo>
                    <a:pt x="2299" y="271"/>
                  </a:lnTo>
                  <a:lnTo>
                    <a:pt x="2273" y="249"/>
                  </a:lnTo>
                  <a:lnTo>
                    <a:pt x="2246" y="227"/>
                  </a:lnTo>
                  <a:lnTo>
                    <a:pt x="2219" y="206"/>
                  </a:lnTo>
                  <a:lnTo>
                    <a:pt x="2191" y="187"/>
                  </a:lnTo>
                  <a:lnTo>
                    <a:pt x="2162" y="167"/>
                  </a:lnTo>
                  <a:lnTo>
                    <a:pt x="2133" y="149"/>
                  </a:lnTo>
                  <a:lnTo>
                    <a:pt x="2102" y="132"/>
                  </a:lnTo>
                  <a:lnTo>
                    <a:pt x="2071" y="115"/>
                  </a:lnTo>
                  <a:lnTo>
                    <a:pt x="2041" y="100"/>
                  </a:lnTo>
                  <a:lnTo>
                    <a:pt x="2009" y="86"/>
                  </a:lnTo>
                  <a:lnTo>
                    <a:pt x="1977" y="72"/>
                  </a:lnTo>
                  <a:lnTo>
                    <a:pt x="1944" y="60"/>
                  </a:lnTo>
                  <a:lnTo>
                    <a:pt x="1911" y="49"/>
                  </a:lnTo>
                  <a:lnTo>
                    <a:pt x="1877" y="39"/>
                  </a:lnTo>
                  <a:lnTo>
                    <a:pt x="1843" y="31"/>
                  </a:lnTo>
                  <a:lnTo>
                    <a:pt x="1808" y="23"/>
                  </a:lnTo>
                  <a:lnTo>
                    <a:pt x="1772" y="16"/>
                  </a:lnTo>
                  <a:lnTo>
                    <a:pt x="1737" y="11"/>
                  </a:lnTo>
                  <a:lnTo>
                    <a:pt x="1701" y="6"/>
                  </a:lnTo>
                  <a:lnTo>
                    <a:pt x="1665" y="3"/>
                  </a:lnTo>
                  <a:lnTo>
                    <a:pt x="1628" y="1"/>
                  </a:lnTo>
                  <a:lnTo>
                    <a:pt x="1591" y="0"/>
                  </a:lnTo>
                  <a:lnTo>
                    <a:pt x="1591" y="0"/>
                  </a:lnTo>
                  <a:lnTo>
                    <a:pt x="1542" y="1"/>
                  </a:lnTo>
                  <a:lnTo>
                    <a:pt x="1493" y="4"/>
                  </a:lnTo>
                  <a:lnTo>
                    <a:pt x="1446" y="10"/>
                  </a:lnTo>
                  <a:lnTo>
                    <a:pt x="1399" y="17"/>
                  </a:lnTo>
                  <a:lnTo>
                    <a:pt x="1352" y="27"/>
                  </a:lnTo>
                  <a:lnTo>
                    <a:pt x="1306" y="39"/>
                  </a:lnTo>
                  <a:lnTo>
                    <a:pt x="1261" y="53"/>
                  </a:lnTo>
                  <a:lnTo>
                    <a:pt x="1217" y="68"/>
                  </a:lnTo>
                  <a:lnTo>
                    <a:pt x="1174" y="86"/>
                  </a:lnTo>
                  <a:lnTo>
                    <a:pt x="1133" y="104"/>
                  </a:lnTo>
                  <a:lnTo>
                    <a:pt x="1091" y="125"/>
                  </a:lnTo>
                  <a:lnTo>
                    <a:pt x="1051" y="148"/>
                  </a:lnTo>
                  <a:lnTo>
                    <a:pt x="1013" y="172"/>
                  </a:lnTo>
                  <a:lnTo>
                    <a:pt x="974" y="199"/>
                  </a:lnTo>
                  <a:lnTo>
                    <a:pt x="938" y="226"/>
                  </a:lnTo>
                  <a:lnTo>
                    <a:pt x="903" y="255"/>
                  </a:lnTo>
                  <a:lnTo>
                    <a:pt x="869" y="286"/>
                  </a:lnTo>
                  <a:lnTo>
                    <a:pt x="836" y="318"/>
                  </a:lnTo>
                  <a:lnTo>
                    <a:pt x="805" y="351"/>
                  </a:lnTo>
                  <a:lnTo>
                    <a:pt x="774" y="385"/>
                  </a:lnTo>
                  <a:lnTo>
                    <a:pt x="747" y="421"/>
                  </a:lnTo>
                  <a:lnTo>
                    <a:pt x="719" y="458"/>
                  </a:lnTo>
                  <a:lnTo>
                    <a:pt x="694" y="497"/>
                  </a:lnTo>
                  <a:lnTo>
                    <a:pt x="671" y="536"/>
                  </a:lnTo>
                  <a:lnTo>
                    <a:pt x="649" y="576"/>
                  </a:lnTo>
                  <a:lnTo>
                    <a:pt x="628" y="618"/>
                  </a:lnTo>
                  <a:lnTo>
                    <a:pt x="610" y="661"/>
                  </a:lnTo>
                  <a:lnTo>
                    <a:pt x="593" y="703"/>
                  </a:lnTo>
                  <a:lnTo>
                    <a:pt x="578" y="749"/>
                  </a:lnTo>
                  <a:lnTo>
                    <a:pt x="565" y="794"/>
                  </a:lnTo>
                  <a:lnTo>
                    <a:pt x="554" y="840"/>
                  </a:lnTo>
                  <a:lnTo>
                    <a:pt x="545" y="886"/>
                  </a:lnTo>
                  <a:lnTo>
                    <a:pt x="545" y="886"/>
                  </a:lnTo>
                  <a:lnTo>
                    <a:pt x="517" y="894"/>
                  </a:lnTo>
                  <a:lnTo>
                    <a:pt x="488" y="901"/>
                  </a:lnTo>
                  <a:lnTo>
                    <a:pt x="460" y="911"/>
                  </a:lnTo>
                  <a:lnTo>
                    <a:pt x="432" y="922"/>
                  </a:lnTo>
                  <a:lnTo>
                    <a:pt x="406" y="933"/>
                  </a:lnTo>
                  <a:lnTo>
                    <a:pt x="379" y="946"/>
                  </a:lnTo>
                  <a:lnTo>
                    <a:pt x="354" y="961"/>
                  </a:lnTo>
                  <a:lnTo>
                    <a:pt x="329" y="975"/>
                  </a:lnTo>
                  <a:lnTo>
                    <a:pt x="305" y="991"/>
                  </a:lnTo>
                  <a:lnTo>
                    <a:pt x="281" y="1008"/>
                  </a:lnTo>
                  <a:lnTo>
                    <a:pt x="257" y="1026"/>
                  </a:lnTo>
                  <a:lnTo>
                    <a:pt x="235" y="1044"/>
                  </a:lnTo>
                  <a:lnTo>
                    <a:pt x="215" y="1064"/>
                  </a:lnTo>
                  <a:lnTo>
                    <a:pt x="194" y="1085"/>
                  </a:lnTo>
                  <a:lnTo>
                    <a:pt x="174" y="1106"/>
                  </a:lnTo>
                  <a:lnTo>
                    <a:pt x="155" y="1128"/>
                  </a:lnTo>
                  <a:lnTo>
                    <a:pt x="138" y="1151"/>
                  </a:lnTo>
                  <a:lnTo>
                    <a:pt x="121" y="1175"/>
                  </a:lnTo>
                  <a:lnTo>
                    <a:pt x="105" y="1199"/>
                  </a:lnTo>
                  <a:lnTo>
                    <a:pt x="90" y="1225"/>
                  </a:lnTo>
                  <a:lnTo>
                    <a:pt x="76" y="1250"/>
                  </a:lnTo>
                  <a:lnTo>
                    <a:pt x="64" y="1276"/>
                  </a:lnTo>
                  <a:lnTo>
                    <a:pt x="52" y="1304"/>
                  </a:lnTo>
                  <a:lnTo>
                    <a:pt x="41" y="1331"/>
                  </a:lnTo>
                  <a:lnTo>
                    <a:pt x="32" y="1359"/>
                  </a:lnTo>
                  <a:lnTo>
                    <a:pt x="23" y="1387"/>
                  </a:lnTo>
                  <a:lnTo>
                    <a:pt x="17" y="1417"/>
                  </a:lnTo>
                  <a:lnTo>
                    <a:pt x="10" y="1446"/>
                  </a:lnTo>
                  <a:lnTo>
                    <a:pt x="6" y="1476"/>
                  </a:lnTo>
                  <a:lnTo>
                    <a:pt x="2" y="1506"/>
                  </a:lnTo>
                  <a:lnTo>
                    <a:pt x="0" y="1537"/>
                  </a:lnTo>
                  <a:lnTo>
                    <a:pt x="0" y="1569"/>
                  </a:lnTo>
                  <a:lnTo>
                    <a:pt x="0" y="1569"/>
                  </a:lnTo>
                  <a:lnTo>
                    <a:pt x="0" y="1597"/>
                  </a:lnTo>
                  <a:lnTo>
                    <a:pt x="2" y="1626"/>
                  </a:lnTo>
                  <a:lnTo>
                    <a:pt x="5" y="1654"/>
                  </a:lnTo>
                  <a:lnTo>
                    <a:pt x="9" y="1683"/>
                  </a:lnTo>
                  <a:lnTo>
                    <a:pt x="14" y="1711"/>
                  </a:lnTo>
                  <a:lnTo>
                    <a:pt x="20" y="1738"/>
                  </a:lnTo>
                  <a:lnTo>
                    <a:pt x="28" y="1765"/>
                  </a:lnTo>
                  <a:lnTo>
                    <a:pt x="36" y="1792"/>
                  </a:lnTo>
                  <a:lnTo>
                    <a:pt x="45" y="1817"/>
                  </a:lnTo>
                  <a:lnTo>
                    <a:pt x="56" y="1844"/>
                  </a:lnTo>
                  <a:lnTo>
                    <a:pt x="67" y="1869"/>
                  </a:lnTo>
                  <a:lnTo>
                    <a:pt x="79" y="1893"/>
                  </a:lnTo>
                  <a:lnTo>
                    <a:pt x="93" y="1917"/>
                  </a:lnTo>
                  <a:lnTo>
                    <a:pt x="107" y="1940"/>
                  </a:lnTo>
                  <a:lnTo>
                    <a:pt x="122" y="1963"/>
                  </a:lnTo>
                  <a:lnTo>
                    <a:pt x="138" y="1985"/>
                  </a:lnTo>
                  <a:lnTo>
                    <a:pt x="154" y="2006"/>
                  </a:lnTo>
                  <a:lnTo>
                    <a:pt x="172" y="2027"/>
                  </a:lnTo>
                  <a:lnTo>
                    <a:pt x="190" y="2048"/>
                  </a:lnTo>
                  <a:lnTo>
                    <a:pt x="209" y="2067"/>
                  </a:lnTo>
                  <a:lnTo>
                    <a:pt x="229" y="2085"/>
                  </a:lnTo>
                  <a:lnTo>
                    <a:pt x="250" y="2103"/>
                  </a:lnTo>
                  <a:lnTo>
                    <a:pt x="271" y="2121"/>
                  </a:lnTo>
                  <a:lnTo>
                    <a:pt x="293" y="2137"/>
                  </a:lnTo>
                  <a:lnTo>
                    <a:pt x="315" y="2153"/>
                  </a:lnTo>
                  <a:lnTo>
                    <a:pt x="338" y="2167"/>
                  </a:lnTo>
                  <a:lnTo>
                    <a:pt x="362" y="2181"/>
                  </a:lnTo>
                  <a:lnTo>
                    <a:pt x="386" y="2193"/>
                  </a:lnTo>
                  <a:lnTo>
                    <a:pt x="410" y="2205"/>
                  </a:lnTo>
                  <a:lnTo>
                    <a:pt x="436" y="2216"/>
                  </a:lnTo>
                  <a:lnTo>
                    <a:pt x="462" y="2226"/>
                  </a:lnTo>
                  <a:lnTo>
                    <a:pt x="488" y="2235"/>
                  </a:lnTo>
                  <a:lnTo>
                    <a:pt x="488" y="2235"/>
                  </a:lnTo>
                  <a:lnTo>
                    <a:pt x="492" y="2264"/>
                  </a:lnTo>
                  <a:lnTo>
                    <a:pt x="496" y="2291"/>
                  </a:lnTo>
                  <a:lnTo>
                    <a:pt x="502" y="2319"/>
                  </a:lnTo>
                  <a:lnTo>
                    <a:pt x="509" y="2345"/>
                  </a:lnTo>
                  <a:lnTo>
                    <a:pt x="517" y="2371"/>
                  </a:lnTo>
                  <a:lnTo>
                    <a:pt x="527" y="2398"/>
                  </a:lnTo>
                  <a:lnTo>
                    <a:pt x="537" y="2423"/>
                  </a:lnTo>
                  <a:lnTo>
                    <a:pt x="549" y="2447"/>
                  </a:lnTo>
                  <a:lnTo>
                    <a:pt x="562" y="2471"/>
                  </a:lnTo>
                  <a:lnTo>
                    <a:pt x="575" y="2496"/>
                  </a:lnTo>
                  <a:lnTo>
                    <a:pt x="591" y="2518"/>
                  </a:lnTo>
                  <a:lnTo>
                    <a:pt x="606" y="2540"/>
                  </a:lnTo>
                  <a:lnTo>
                    <a:pt x="624" y="2561"/>
                  </a:lnTo>
                  <a:lnTo>
                    <a:pt x="641" y="2581"/>
                  </a:lnTo>
                  <a:lnTo>
                    <a:pt x="660" y="2601"/>
                  </a:lnTo>
                  <a:lnTo>
                    <a:pt x="679" y="2620"/>
                  </a:lnTo>
                  <a:lnTo>
                    <a:pt x="699" y="2637"/>
                  </a:lnTo>
                  <a:lnTo>
                    <a:pt x="720" y="2654"/>
                  </a:lnTo>
                  <a:lnTo>
                    <a:pt x="742" y="2670"/>
                  </a:lnTo>
                  <a:lnTo>
                    <a:pt x="765" y="2686"/>
                  </a:lnTo>
                  <a:lnTo>
                    <a:pt x="788" y="2699"/>
                  </a:lnTo>
                  <a:lnTo>
                    <a:pt x="813" y="2712"/>
                  </a:lnTo>
                  <a:lnTo>
                    <a:pt x="837" y="2724"/>
                  </a:lnTo>
                  <a:lnTo>
                    <a:pt x="862" y="2734"/>
                  </a:lnTo>
                  <a:lnTo>
                    <a:pt x="889" y="2744"/>
                  </a:lnTo>
                  <a:lnTo>
                    <a:pt x="915" y="2753"/>
                  </a:lnTo>
                  <a:lnTo>
                    <a:pt x="941" y="2759"/>
                  </a:lnTo>
                  <a:lnTo>
                    <a:pt x="969" y="2766"/>
                  </a:lnTo>
                  <a:lnTo>
                    <a:pt x="996" y="2770"/>
                  </a:lnTo>
                  <a:lnTo>
                    <a:pt x="1025" y="2774"/>
                  </a:lnTo>
                  <a:lnTo>
                    <a:pt x="1053" y="2776"/>
                  </a:lnTo>
                  <a:lnTo>
                    <a:pt x="1082" y="2777"/>
                  </a:lnTo>
                  <a:lnTo>
                    <a:pt x="1227" y="2777"/>
                  </a:lnTo>
                  <a:lnTo>
                    <a:pt x="1227" y="2777"/>
                  </a:lnTo>
                  <a:lnTo>
                    <a:pt x="1233" y="2731"/>
                  </a:lnTo>
                  <a:lnTo>
                    <a:pt x="1239" y="2686"/>
                  </a:lnTo>
                  <a:lnTo>
                    <a:pt x="1247" y="2641"/>
                  </a:lnTo>
                  <a:lnTo>
                    <a:pt x="1256" y="2597"/>
                  </a:lnTo>
                  <a:lnTo>
                    <a:pt x="1273" y="2510"/>
                  </a:lnTo>
                  <a:lnTo>
                    <a:pt x="1293" y="2425"/>
                  </a:lnTo>
                  <a:lnTo>
                    <a:pt x="1293" y="2425"/>
                  </a:lnTo>
                  <a:lnTo>
                    <a:pt x="1272" y="2382"/>
                  </a:lnTo>
                  <a:lnTo>
                    <a:pt x="1250" y="2342"/>
                  </a:lnTo>
                  <a:lnTo>
                    <a:pt x="1227" y="2301"/>
                  </a:lnTo>
                  <a:lnTo>
                    <a:pt x="1203" y="2260"/>
                  </a:lnTo>
                  <a:lnTo>
                    <a:pt x="1179" y="2221"/>
                  </a:lnTo>
                  <a:lnTo>
                    <a:pt x="1153" y="2182"/>
                  </a:lnTo>
                  <a:lnTo>
                    <a:pt x="1126" y="2144"/>
                  </a:lnTo>
                  <a:lnTo>
                    <a:pt x="1099" y="2106"/>
                  </a:lnTo>
                  <a:lnTo>
                    <a:pt x="1196" y="2019"/>
                  </a:lnTo>
                  <a:lnTo>
                    <a:pt x="1196" y="2019"/>
                  </a:lnTo>
                  <a:lnTo>
                    <a:pt x="1235" y="2072"/>
                  </a:lnTo>
                  <a:lnTo>
                    <a:pt x="1272" y="2126"/>
                  </a:lnTo>
                  <a:lnTo>
                    <a:pt x="1307" y="2181"/>
                  </a:lnTo>
                  <a:lnTo>
                    <a:pt x="1340" y="2237"/>
                  </a:lnTo>
                  <a:lnTo>
                    <a:pt x="1340" y="2237"/>
                  </a:lnTo>
                  <a:lnTo>
                    <a:pt x="1355" y="2183"/>
                  </a:lnTo>
                  <a:lnTo>
                    <a:pt x="1355" y="2183"/>
                  </a:lnTo>
                  <a:lnTo>
                    <a:pt x="1383" y="2074"/>
                  </a:lnTo>
                  <a:lnTo>
                    <a:pt x="1411" y="1964"/>
                  </a:lnTo>
                  <a:lnTo>
                    <a:pt x="1424" y="1911"/>
                  </a:lnTo>
                  <a:lnTo>
                    <a:pt x="1436" y="1856"/>
                  </a:lnTo>
                  <a:lnTo>
                    <a:pt x="1447" y="1801"/>
                  </a:lnTo>
                  <a:lnTo>
                    <a:pt x="1457" y="1745"/>
                  </a:lnTo>
                  <a:lnTo>
                    <a:pt x="1466" y="1689"/>
                  </a:lnTo>
                  <a:lnTo>
                    <a:pt x="1473" y="1632"/>
                  </a:lnTo>
                  <a:lnTo>
                    <a:pt x="1480" y="1575"/>
                  </a:lnTo>
                  <a:lnTo>
                    <a:pt x="1484" y="1517"/>
                  </a:lnTo>
                  <a:lnTo>
                    <a:pt x="1488" y="1458"/>
                  </a:lnTo>
                  <a:lnTo>
                    <a:pt x="1489" y="1397"/>
                  </a:lnTo>
                  <a:lnTo>
                    <a:pt x="1488" y="1337"/>
                  </a:lnTo>
                  <a:lnTo>
                    <a:pt x="1484" y="1274"/>
                  </a:lnTo>
                  <a:lnTo>
                    <a:pt x="1484" y="1274"/>
                  </a:lnTo>
                  <a:lnTo>
                    <a:pt x="1501" y="1271"/>
                  </a:lnTo>
                  <a:lnTo>
                    <a:pt x="1517" y="1266"/>
                  </a:lnTo>
                  <a:lnTo>
                    <a:pt x="1534" y="1261"/>
                  </a:lnTo>
                  <a:lnTo>
                    <a:pt x="1550" y="1255"/>
                  </a:lnTo>
                  <a:lnTo>
                    <a:pt x="1566" y="1249"/>
                  </a:lnTo>
                  <a:lnTo>
                    <a:pt x="1581" y="1242"/>
                  </a:lnTo>
                  <a:lnTo>
                    <a:pt x="1595" y="1234"/>
                  </a:lnTo>
                  <a:lnTo>
                    <a:pt x="1610" y="1226"/>
                  </a:lnTo>
                  <a:lnTo>
                    <a:pt x="1610" y="1226"/>
                  </a:lnTo>
                  <a:lnTo>
                    <a:pt x="1610" y="1226"/>
                  </a:lnTo>
                  <a:lnTo>
                    <a:pt x="1610" y="1226"/>
                  </a:lnTo>
                  <a:lnTo>
                    <a:pt x="1610" y="1226"/>
                  </a:lnTo>
                  <a:lnTo>
                    <a:pt x="1614" y="1249"/>
                  </a:lnTo>
                  <a:lnTo>
                    <a:pt x="1620" y="1272"/>
                  </a:lnTo>
                  <a:lnTo>
                    <a:pt x="1626" y="1296"/>
                  </a:lnTo>
                  <a:lnTo>
                    <a:pt x="1635" y="1319"/>
                  </a:lnTo>
                  <a:lnTo>
                    <a:pt x="1646" y="1343"/>
                  </a:lnTo>
                  <a:lnTo>
                    <a:pt x="1657" y="1367"/>
                  </a:lnTo>
                  <a:lnTo>
                    <a:pt x="1669" y="1392"/>
                  </a:lnTo>
                  <a:lnTo>
                    <a:pt x="1682" y="1415"/>
                  </a:lnTo>
                  <a:lnTo>
                    <a:pt x="1698" y="1439"/>
                  </a:lnTo>
                  <a:lnTo>
                    <a:pt x="1712" y="1463"/>
                  </a:lnTo>
                  <a:lnTo>
                    <a:pt x="1744" y="1509"/>
                  </a:lnTo>
                  <a:lnTo>
                    <a:pt x="1778" y="1553"/>
                  </a:lnTo>
                  <a:lnTo>
                    <a:pt x="1812" y="1596"/>
                  </a:lnTo>
                  <a:lnTo>
                    <a:pt x="1845" y="1636"/>
                  </a:lnTo>
                  <a:lnTo>
                    <a:pt x="1878" y="1672"/>
                  </a:lnTo>
                  <a:lnTo>
                    <a:pt x="1908" y="1704"/>
                  </a:lnTo>
                  <a:lnTo>
                    <a:pt x="1935" y="1731"/>
                  </a:lnTo>
                  <a:lnTo>
                    <a:pt x="1976" y="1771"/>
                  </a:lnTo>
                  <a:lnTo>
                    <a:pt x="1991" y="1786"/>
                  </a:lnTo>
                  <a:lnTo>
                    <a:pt x="1991" y="1786"/>
                  </a:lnTo>
                  <a:lnTo>
                    <a:pt x="1981" y="1879"/>
                  </a:lnTo>
                  <a:lnTo>
                    <a:pt x="1970" y="1968"/>
                  </a:lnTo>
                  <a:lnTo>
                    <a:pt x="1958" y="2054"/>
                  </a:lnTo>
                  <a:lnTo>
                    <a:pt x="1947" y="2134"/>
                  </a:lnTo>
                  <a:lnTo>
                    <a:pt x="1947" y="2134"/>
                  </a:lnTo>
                  <a:lnTo>
                    <a:pt x="1998" y="2083"/>
                  </a:lnTo>
                  <a:lnTo>
                    <a:pt x="2035" y="2048"/>
                  </a:lnTo>
                  <a:lnTo>
                    <a:pt x="2058" y="2028"/>
                  </a:lnTo>
                  <a:lnTo>
                    <a:pt x="2066" y="2022"/>
                  </a:lnTo>
                  <a:lnTo>
                    <a:pt x="2066" y="2022"/>
                  </a:lnTo>
                  <a:lnTo>
                    <a:pt x="2107" y="2063"/>
                  </a:lnTo>
                  <a:lnTo>
                    <a:pt x="2152" y="2107"/>
                  </a:lnTo>
                  <a:lnTo>
                    <a:pt x="2208" y="2159"/>
                  </a:lnTo>
                  <a:lnTo>
                    <a:pt x="2208" y="2159"/>
                  </a:lnTo>
                  <a:lnTo>
                    <a:pt x="2255" y="2202"/>
                  </a:lnTo>
                  <a:lnTo>
                    <a:pt x="2301" y="2240"/>
                  </a:lnTo>
                  <a:lnTo>
                    <a:pt x="2351" y="2281"/>
                  </a:lnTo>
                  <a:lnTo>
                    <a:pt x="2351" y="2281"/>
                  </a:lnTo>
                  <a:lnTo>
                    <a:pt x="2300" y="2349"/>
                  </a:lnTo>
                  <a:lnTo>
                    <a:pt x="2254" y="2416"/>
                  </a:lnTo>
                  <a:lnTo>
                    <a:pt x="2211" y="2481"/>
                  </a:lnTo>
                  <a:lnTo>
                    <a:pt x="2172" y="2546"/>
                  </a:lnTo>
                  <a:lnTo>
                    <a:pt x="2135" y="2608"/>
                  </a:lnTo>
                  <a:lnTo>
                    <a:pt x="2103" y="2667"/>
                  </a:lnTo>
                  <a:lnTo>
                    <a:pt x="2074" y="2723"/>
                  </a:lnTo>
                  <a:lnTo>
                    <a:pt x="2047" y="2777"/>
                  </a:lnTo>
                  <a:lnTo>
                    <a:pt x="2294" y="2777"/>
                  </a:lnTo>
                  <a:lnTo>
                    <a:pt x="2294" y="2777"/>
                  </a:lnTo>
                  <a:lnTo>
                    <a:pt x="2323" y="2776"/>
                  </a:lnTo>
                  <a:lnTo>
                    <a:pt x="2353" y="2774"/>
                  </a:lnTo>
                  <a:lnTo>
                    <a:pt x="2383" y="2770"/>
                  </a:lnTo>
                  <a:lnTo>
                    <a:pt x="2411" y="2765"/>
                  </a:lnTo>
                  <a:lnTo>
                    <a:pt x="2440" y="2758"/>
                  </a:lnTo>
                  <a:lnTo>
                    <a:pt x="2467" y="2751"/>
                  </a:lnTo>
                  <a:lnTo>
                    <a:pt x="2495" y="2742"/>
                  </a:lnTo>
                  <a:lnTo>
                    <a:pt x="2521" y="2732"/>
                  </a:lnTo>
                  <a:lnTo>
                    <a:pt x="2546" y="2720"/>
                  </a:lnTo>
                  <a:lnTo>
                    <a:pt x="2572" y="2708"/>
                  </a:lnTo>
                  <a:lnTo>
                    <a:pt x="2597" y="2693"/>
                  </a:lnTo>
                  <a:lnTo>
                    <a:pt x="2620" y="2679"/>
                  </a:lnTo>
                  <a:lnTo>
                    <a:pt x="2643" y="2663"/>
                  </a:lnTo>
                  <a:lnTo>
                    <a:pt x="2666" y="2646"/>
                  </a:lnTo>
                  <a:lnTo>
                    <a:pt x="2687" y="2629"/>
                  </a:lnTo>
                  <a:lnTo>
                    <a:pt x="2708" y="2609"/>
                  </a:lnTo>
                  <a:lnTo>
                    <a:pt x="2728" y="2589"/>
                  </a:lnTo>
                  <a:lnTo>
                    <a:pt x="2747" y="2568"/>
                  </a:lnTo>
                  <a:lnTo>
                    <a:pt x="2764" y="2547"/>
                  </a:lnTo>
                  <a:lnTo>
                    <a:pt x="2781" y="2524"/>
                  </a:lnTo>
                  <a:lnTo>
                    <a:pt x="2796" y="2501"/>
                  </a:lnTo>
                  <a:lnTo>
                    <a:pt x="2811" y="2477"/>
                  </a:lnTo>
                  <a:lnTo>
                    <a:pt x="2825" y="2453"/>
                  </a:lnTo>
                  <a:lnTo>
                    <a:pt x="2837" y="2426"/>
                  </a:lnTo>
                  <a:lnTo>
                    <a:pt x="2848" y="2401"/>
                  </a:lnTo>
                  <a:lnTo>
                    <a:pt x="2858" y="2373"/>
                  </a:lnTo>
                  <a:lnTo>
                    <a:pt x="2866" y="2346"/>
                  </a:lnTo>
                  <a:lnTo>
                    <a:pt x="2874" y="2319"/>
                  </a:lnTo>
                  <a:lnTo>
                    <a:pt x="2880" y="2290"/>
                  </a:lnTo>
                  <a:lnTo>
                    <a:pt x="2885" y="2261"/>
                  </a:lnTo>
                  <a:lnTo>
                    <a:pt x="2888" y="2232"/>
                  </a:lnTo>
                  <a:lnTo>
                    <a:pt x="2889" y="2202"/>
                  </a:lnTo>
                  <a:lnTo>
                    <a:pt x="2889" y="2202"/>
                  </a:lnTo>
                  <a:lnTo>
                    <a:pt x="2913" y="2187"/>
                  </a:lnTo>
                  <a:lnTo>
                    <a:pt x="2936" y="2171"/>
                  </a:lnTo>
                  <a:lnTo>
                    <a:pt x="2958" y="2154"/>
                  </a:lnTo>
                  <a:lnTo>
                    <a:pt x="2980" y="2136"/>
                  </a:lnTo>
                  <a:lnTo>
                    <a:pt x="3001" y="2118"/>
                  </a:lnTo>
                  <a:lnTo>
                    <a:pt x="3021" y="2100"/>
                  </a:lnTo>
                  <a:lnTo>
                    <a:pt x="3041" y="2080"/>
                  </a:lnTo>
                  <a:lnTo>
                    <a:pt x="3061" y="2060"/>
                  </a:lnTo>
                  <a:lnTo>
                    <a:pt x="3080" y="2039"/>
                  </a:lnTo>
                  <a:lnTo>
                    <a:pt x="3098" y="2018"/>
                  </a:lnTo>
                  <a:lnTo>
                    <a:pt x="3116" y="1996"/>
                  </a:lnTo>
                  <a:lnTo>
                    <a:pt x="3132" y="1974"/>
                  </a:lnTo>
                  <a:lnTo>
                    <a:pt x="3149" y="1952"/>
                  </a:lnTo>
                  <a:lnTo>
                    <a:pt x="3164" y="1928"/>
                  </a:lnTo>
                  <a:lnTo>
                    <a:pt x="3179" y="1905"/>
                  </a:lnTo>
                  <a:lnTo>
                    <a:pt x="3193" y="1881"/>
                  </a:lnTo>
                  <a:lnTo>
                    <a:pt x="3206" y="1856"/>
                  </a:lnTo>
                  <a:lnTo>
                    <a:pt x="3219" y="1830"/>
                  </a:lnTo>
                  <a:lnTo>
                    <a:pt x="3231" y="1805"/>
                  </a:lnTo>
                  <a:lnTo>
                    <a:pt x="3242" y="1779"/>
                  </a:lnTo>
                  <a:lnTo>
                    <a:pt x="3252" y="1752"/>
                  </a:lnTo>
                  <a:lnTo>
                    <a:pt x="3261" y="1726"/>
                  </a:lnTo>
                  <a:lnTo>
                    <a:pt x="3270" y="1698"/>
                  </a:lnTo>
                  <a:lnTo>
                    <a:pt x="3278" y="1671"/>
                  </a:lnTo>
                  <a:lnTo>
                    <a:pt x="3285" y="1642"/>
                  </a:lnTo>
                  <a:lnTo>
                    <a:pt x="3291" y="1615"/>
                  </a:lnTo>
                  <a:lnTo>
                    <a:pt x="3296" y="1586"/>
                  </a:lnTo>
                  <a:lnTo>
                    <a:pt x="3301" y="1557"/>
                  </a:lnTo>
                  <a:lnTo>
                    <a:pt x="3304" y="1528"/>
                  </a:lnTo>
                  <a:lnTo>
                    <a:pt x="3306" y="1498"/>
                  </a:lnTo>
                  <a:lnTo>
                    <a:pt x="3307" y="1469"/>
                  </a:lnTo>
                  <a:lnTo>
                    <a:pt x="3308" y="1439"/>
                  </a:lnTo>
                  <a:lnTo>
                    <a:pt x="3308" y="1439"/>
                  </a:lnTo>
                  <a:lnTo>
                    <a:pt x="3307" y="1395"/>
                  </a:lnTo>
                  <a:lnTo>
                    <a:pt x="3304" y="1352"/>
                  </a:lnTo>
                  <a:lnTo>
                    <a:pt x="3300" y="1310"/>
                  </a:lnTo>
                  <a:lnTo>
                    <a:pt x="3292" y="1269"/>
                  </a:lnTo>
                  <a:lnTo>
                    <a:pt x="3283" y="1228"/>
                  </a:lnTo>
                  <a:lnTo>
                    <a:pt x="3273" y="1188"/>
                  </a:lnTo>
                  <a:lnTo>
                    <a:pt x="3261" y="1149"/>
                  </a:lnTo>
                  <a:lnTo>
                    <a:pt x="3247" y="1110"/>
                  </a:lnTo>
                  <a:lnTo>
                    <a:pt x="3231" y="1073"/>
                  </a:lnTo>
                  <a:lnTo>
                    <a:pt x="3214" y="1035"/>
                  </a:lnTo>
                  <a:lnTo>
                    <a:pt x="3195" y="999"/>
                  </a:lnTo>
                  <a:lnTo>
                    <a:pt x="3174" y="965"/>
                  </a:lnTo>
                  <a:lnTo>
                    <a:pt x="3153" y="931"/>
                  </a:lnTo>
                  <a:lnTo>
                    <a:pt x="3129" y="898"/>
                  </a:lnTo>
                  <a:lnTo>
                    <a:pt x="3105" y="866"/>
                  </a:lnTo>
                  <a:lnTo>
                    <a:pt x="3079" y="835"/>
                  </a:lnTo>
                  <a:lnTo>
                    <a:pt x="3051" y="806"/>
                  </a:lnTo>
                  <a:lnTo>
                    <a:pt x="3022" y="778"/>
                  </a:lnTo>
                  <a:lnTo>
                    <a:pt x="2993" y="751"/>
                  </a:lnTo>
                  <a:lnTo>
                    <a:pt x="2962" y="725"/>
                  </a:lnTo>
                  <a:lnTo>
                    <a:pt x="2930" y="701"/>
                  </a:lnTo>
                  <a:lnTo>
                    <a:pt x="2896" y="678"/>
                  </a:lnTo>
                  <a:lnTo>
                    <a:pt x="2862" y="657"/>
                  </a:lnTo>
                  <a:lnTo>
                    <a:pt x="2827" y="637"/>
                  </a:lnTo>
                  <a:lnTo>
                    <a:pt x="2791" y="619"/>
                  </a:lnTo>
                  <a:lnTo>
                    <a:pt x="2753" y="602"/>
                  </a:lnTo>
                  <a:lnTo>
                    <a:pt x="2716" y="588"/>
                  </a:lnTo>
                  <a:lnTo>
                    <a:pt x="2676" y="575"/>
                  </a:lnTo>
                  <a:lnTo>
                    <a:pt x="2637" y="563"/>
                  </a:lnTo>
                  <a:lnTo>
                    <a:pt x="2597" y="553"/>
                  </a:lnTo>
                  <a:lnTo>
                    <a:pt x="2555" y="545"/>
                  </a:lnTo>
                  <a:lnTo>
                    <a:pt x="2513" y="540"/>
                  </a:lnTo>
                  <a:lnTo>
                    <a:pt x="2513"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2000"/>
            </a:p>
          </p:txBody>
        </p:sp>
      </p:grpSp>
      <p:pic>
        <p:nvPicPr>
          <p:cNvPr id="109" name="Grafika 108" descr="Największe problemy do rozwiązania w naszym kraju.&#10;&#10;Grafika przedstawia infrastrukturę: 7%.">
            <a:extLst>
              <a:ext uri="{FF2B5EF4-FFF2-40B4-BE49-F238E27FC236}">
                <a16:creationId xmlns:a16="http://schemas.microsoft.com/office/drawing/2014/main" id="{2E4F5F32-8923-4610-AD98-534A700ADBEF}"/>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519043" y="3395897"/>
            <a:ext cx="445707" cy="445707"/>
          </a:xfrm>
          <a:prstGeom prst="rect">
            <a:avLst/>
          </a:prstGeom>
        </p:spPr>
      </p:pic>
      <p:grpSp>
        <p:nvGrpSpPr>
          <p:cNvPr id="181" name="Grupa 180" descr="Największe problemy do rozwiązania w naszym kraju.&#10;&#10;Grafika przedstawia wymiar sprawiedliwości: 6%.">
            <a:extLst>
              <a:ext uri="{FF2B5EF4-FFF2-40B4-BE49-F238E27FC236}">
                <a16:creationId xmlns:a16="http://schemas.microsoft.com/office/drawing/2014/main" id="{5B635719-A5CB-4067-B6BE-AD5C11946A8E}"/>
              </a:ext>
            </a:extLst>
          </p:cNvPr>
          <p:cNvGrpSpPr/>
          <p:nvPr/>
        </p:nvGrpSpPr>
        <p:grpSpPr>
          <a:xfrm>
            <a:off x="6266844" y="3485942"/>
            <a:ext cx="311446" cy="310728"/>
            <a:chOff x="2757488" y="1412875"/>
            <a:chExt cx="690563" cy="688975"/>
          </a:xfrm>
          <a:solidFill>
            <a:srgbClr val="A7B3BC"/>
          </a:solidFill>
        </p:grpSpPr>
        <p:sp>
          <p:nvSpPr>
            <p:cNvPr id="183" name="Rectangle 49">
              <a:extLst>
                <a:ext uri="{FF2B5EF4-FFF2-40B4-BE49-F238E27FC236}">
                  <a16:creationId xmlns:a16="http://schemas.microsoft.com/office/drawing/2014/main" id="{AD1293A9-8152-4D12-BD91-ECC0C9BCDC99}"/>
                </a:ext>
              </a:extLst>
            </p:cNvPr>
            <p:cNvSpPr>
              <a:spLocks noChangeArrowheads="1"/>
            </p:cNvSpPr>
            <p:nvPr/>
          </p:nvSpPr>
          <p:spPr bwMode="auto">
            <a:xfrm>
              <a:off x="2757488" y="2016125"/>
              <a:ext cx="396875" cy="85725"/>
            </a:xfrm>
            <a:prstGeom prst="rect">
              <a:avLst/>
            </a:prstGeom>
            <a:grpFill/>
            <a:ln>
              <a:noFill/>
            </a:ln>
          </p:spPr>
          <p:txBody>
            <a:bodyPr vert="horz" wrap="square" lIns="91440" tIns="45720" rIns="91440" bIns="45720" numCol="1" anchor="t" anchorCtr="0" compatLnSpc="1">
              <a:prstTxWarp prst="textNoShape">
                <a:avLst/>
              </a:prstTxWarp>
            </a:bodyPr>
            <a:lstStyle/>
            <a:p>
              <a:endParaRPr lang="pl-PL" sz="1000">
                <a:latin typeface="+mj-lt"/>
              </a:endParaRPr>
            </a:p>
          </p:txBody>
        </p:sp>
        <p:sp>
          <p:nvSpPr>
            <p:cNvPr id="185" name="Freeform 50">
              <a:extLst>
                <a:ext uri="{FF2B5EF4-FFF2-40B4-BE49-F238E27FC236}">
                  <a16:creationId xmlns:a16="http://schemas.microsoft.com/office/drawing/2014/main" id="{8A71F618-4127-4986-8A5B-C368575D6D7C}"/>
                </a:ext>
              </a:extLst>
            </p:cNvPr>
            <p:cNvSpPr>
              <a:spLocks noEditPoints="1"/>
            </p:cNvSpPr>
            <p:nvPr/>
          </p:nvSpPr>
          <p:spPr bwMode="auto">
            <a:xfrm>
              <a:off x="2816226" y="1412875"/>
              <a:ext cx="631825" cy="633413"/>
            </a:xfrm>
            <a:custGeom>
              <a:avLst/>
              <a:gdLst>
                <a:gd name="T0" fmla="*/ 731 w 1196"/>
                <a:gd name="T1" fmla="*/ 185 h 1197"/>
                <a:gd name="T2" fmla="*/ 742 w 1196"/>
                <a:gd name="T3" fmla="*/ 231 h 1197"/>
                <a:gd name="T4" fmla="*/ 731 w 1196"/>
                <a:gd name="T5" fmla="*/ 277 h 1197"/>
                <a:gd name="T6" fmla="*/ 707 w 1196"/>
                <a:gd name="T7" fmla="*/ 307 h 1197"/>
                <a:gd name="T8" fmla="*/ 661 w 1196"/>
                <a:gd name="T9" fmla="*/ 333 h 1197"/>
                <a:gd name="T10" fmla="*/ 631 w 1196"/>
                <a:gd name="T11" fmla="*/ 346 h 1197"/>
                <a:gd name="T12" fmla="*/ 616 w 1196"/>
                <a:gd name="T13" fmla="*/ 396 h 1197"/>
                <a:gd name="T14" fmla="*/ 1180 w 1196"/>
                <a:gd name="T15" fmla="*/ 1015 h 1197"/>
                <a:gd name="T16" fmla="*/ 1195 w 1196"/>
                <a:gd name="T17" fmla="*/ 1056 h 1197"/>
                <a:gd name="T18" fmla="*/ 1079 w 1196"/>
                <a:gd name="T19" fmla="*/ 1183 h 1197"/>
                <a:gd name="T20" fmla="*/ 1037 w 1196"/>
                <a:gd name="T21" fmla="*/ 1196 h 1197"/>
                <a:gd name="T22" fmla="*/ 412 w 1196"/>
                <a:gd name="T23" fmla="*/ 603 h 1197"/>
                <a:gd name="T24" fmla="*/ 375 w 1196"/>
                <a:gd name="T25" fmla="*/ 627 h 1197"/>
                <a:gd name="T26" fmla="*/ 335 w 1196"/>
                <a:gd name="T27" fmla="*/ 632 h 1197"/>
                <a:gd name="T28" fmla="*/ 325 w 1196"/>
                <a:gd name="T29" fmla="*/ 683 h 1197"/>
                <a:gd name="T30" fmla="*/ 299 w 1196"/>
                <a:gd name="T31" fmla="*/ 715 h 1197"/>
                <a:gd name="T32" fmla="*/ 276 w 1196"/>
                <a:gd name="T33" fmla="*/ 733 h 1197"/>
                <a:gd name="T34" fmla="*/ 229 w 1196"/>
                <a:gd name="T35" fmla="*/ 744 h 1197"/>
                <a:gd name="T36" fmla="*/ 183 w 1196"/>
                <a:gd name="T37" fmla="*/ 733 h 1197"/>
                <a:gd name="T38" fmla="*/ 29 w 1196"/>
                <a:gd name="T39" fmla="*/ 584 h 1197"/>
                <a:gd name="T40" fmla="*/ 4 w 1196"/>
                <a:gd name="T41" fmla="*/ 543 h 1197"/>
                <a:gd name="T42" fmla="*/ 1 w 1196"/>
                <a:gd name="T43" fmla="*/ 496 h 1197"/>
                <a:gd name="T44" fmla="*/ 22 w 1196"/>
                <a:gd name="T45" fmla="*/ 452 h 1197"/>
                <a:gd name="T46" fmla="*/ 35 w 1196"/>
                <a:gd name="T47" fmla="*/ 437 h 1197"/>
                <a:gd name="T48" fmla="*/ 81 w 1196"/>
                <a:gd name="T49" fmla="*/ 412 h 1197"/>
                <a:gd name="T50" fmla="*/ 112 w 1196"/>
                <a:gd name="T51" fmla="*/ 398 h 1197"/>
                <a:gd name="T52" fmla="*/ 127 w 1196"/>
                <a:gd name="T53" fmla="*/ 349 h 1197"/>
                <a:gd name="T54" fmla="*/ 339 w 1196"/>
                <a:gd name="T55" fmla="*/ 134 h 1197"/>
                <a:gd name="T56" fmla="*/ 387 w 1196"/>
                <a:gd name="T57" fmla="*/ 114 h 1197"/>
                <a:gd name="T58" fmla="*/ 408 w 1196"/>
                <a:gd name="T59" fmla="*/ 92 h 1197"/>
                <a:gd name="T60" fmla="*/ 429 w 1196"/>
                <a:gd name="T61" fmla="*/ 44 h 1197"/>
                <a:gd name="T62" fmla="*/ 459 w 1196"/>
                <a:gd name="T63" fmla="*/ 17 h 1197"/>
                <a:gd name="T64" fmla="*/ 504 w 1196"/>
                <a:gd name="T65" fmla="*/ 1 h 1197"/>
                <a:gd name="T66" fmla="*/ 550 w 1196"/>
                <a:gd name="T67" fmla="*/ 7 h 1197"/>
                <a:gd name="T68" fmla="*/ 714 w 1196"/>
                <a:gd name="T69" fmla="*/ 160 h 1197"/>
                <a:gd name="T70" fmla="*/ 417 w 1196"/>
                <a:gd name="T71" fmla="*/ 195 h 1197"/>
                <a:gd name="T72" fmla="*/ 397 w 1196"/>
                <a:gd name="T73" fmla="*/ 200 h 1197"/>
                <a:gd name="T74" fmla="*/ 188 w 1196"/>
                <a:gd name="T75" fmla="*/ 414 h 1197"/>
                <a:gd name="T76" fmla="*/ 194 w 1196"/>
                <a:gd name="T77" fmla="*/ 433 h 1197"/>
                <a:gd name="T78" fmla="*/ 211 w 1196"/>
                <a:gd name="T79" fmla="*/ 439 h 1197"/>
                <a:gd name="T80" fmla="*/ 428 w 1196"/>
                <a:gd name="T81" fmla="*/ 231 h 1197"/>
                <a:gd name="T82" fmla="*/ 434 w 1196"/>
                <a:gd name="T83" fmla="*/ 216 h 1197"/>
                <a:gd name="T84" fmla="*/ 428 w 1196"/>
                <a:gd name="T85" fmla="*/ 200 h 1197"/>
                <a:gd name="T86" fmla="*/ 125 w 1196"/>
                <a:gd name="T87" fmla="*/ 487 h 1197"/>
                <a:gd name="T88" fmla="*/ 105 w 1196"/>
                <a:gd name="T89" fmla="*/ 493 h 1197"/>
                <a:gd name="T90" fmla="*/ 81 w 1196"/>
                <a:gd name="T91" fmla="*/ 522 h 1197"/>
                <a:gd name="T92" fmla="*/ 87 w 1196"/>
                <a:gd name="T93" fmla="*/ 542 h 1197"/>
                <a:gd name="T94" fmla="*/ 102 w 1196"/>
                <a:gd name="T95" fmla="*/ 548 h 1197"/>
                <a:gd name="T96" fmla="*/ 136 w 1196"/>
                <a:gd name="T97" fmla="*/ 523 h 1197"/>
                <a:gd name="T98" fmla="*/ 142 w 1196"/>
                <a:gd name="T99" fmla="*/ 508 h 1197"/>
                <a:gd name="T100" fmla="*/ 136 w 1196"/>
                <a:gd name="T101" fmla="*/ 493 h 1197"/>
                <a:gd name="T102" fmla="*/ 531 w 1196"/>
                <a:gd name="T103" fmla="*/ 80 h 1197"/>
                <a:gd name="T104" fmla="*/ 511 w 1196"/>
                <a:gd name="T105" fmla="*/ 85 h 1197"/>
                <a:gd name="T106" fmla="*/ 488 w 1196"/>
                <a:gd name="T107" fmla="*/ 115 h 1197"/>
                <a:gd name="T108" fmla="*/ 494 w 1196"/>
                <a:gd name="T109" fmla="*/ 135 h 1197"/>
                <a:gd name="T110" fmla="*/ 509 w 1196"/>
                <a:gd name="T111" fmla="*/ 141 h 1197"/>
                <a:gd name="T112" fmla="*/ 543 w 1196"/>
                <a:gd name="T113" fmla="*/ 116 h 1197"/>
                <a:gd name="T114" fmla="*/ 549 w 1196"/>
                <a:gd name="T115" fmla="*/ 101 h 1197"/>
                <a:gd name="T116" fmla="*/ 543 w 1196"/>
                <a:gd name="T117" fmla="*/ 85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6" h="1197">
                  <a:moveTo>
                    <a:pt x="714" y="160"/>
                  </a:moveTo>
                  <a:lnTo>
                    <a:pt x="714" y="160"/>
                  </a:lnTo>
                  <a:lnTo>
                    <a:pt x="721" y="167"/>
                  </a:lnTo>
                  <a:lnTo>
                    <a:pt x="726" y="176"/>
                  </a:lnTo>
                  <a:lnTo>
                    <a:pt x="731" y="185"/>
                  </a:lnTo>
                  <a:lnTo>
                    <a:pt x="736" y="193"/>
                  </a:lnTo>
                  <a:lnTo>
                    <a:pt x="739" y="202"/>
                  </a:lnTo>
                  <a:lnTo>
                    <a:pt x="741" y="211"/>
                  </a:lnTo>
                  <a:lnTo>
                    <a:pt x="742" y="221"/>
                  </a:lnTo>
                  <a:lnTo>
                    <a:pt x="742" y="231"/>
                  </a:lnTo>
                  <a:lnTo>
                    <a:pt x="742" y="240"/>
                  </a:lnTo>
                  <a:lnTo>
                    <a:pt x="741" y="250"/>
                  </a:lnTo>
                  <a:lnTo>
                    <a:pt x="739" y="258"/>
                  </a:lnTo>
                  <a:lnTo>
                    <a:pt x="736" y="268"/>
                  </a:lnTo>
                  <a:lnTo>
                    <a:pt x="731" y="277"/>
                  </a:lnTo>
                  <a:lnTo>
                    <a:pt x="726" y="285"/>
                  </a:lnTo>
                  <a:lnTo>
                    <a:pt x="721" y="293"/>
                  </a:lnTo>
                  <a:lnTo>
                    <a:pt x="714" y="301"/>
                  </a:lnTo>
                  <a:lnTo>
                    <a:pt x="707" y="307"/>
                  </a:lnTo>
                  <a:lnTo>
                    <a:pt x="707" y="307"/>
                  </a:lnTo>
                  <a:lnTo>
                    <a:pt x="699" y="315"/>
                  </a:lnTo>
                  <a:lnTo>
                    <a:pt x="690" y="321"/>
                  </a:lnTo>
                  <a:lnTo>
                    <a:pt x="681" y="326"/>
                  </a:lnTo>
                  <a:lnTo>
                    <a:pt x="671" y="330"/>
                  </a:lnTo>
                  <a:lnTo>
                    <a:pt x="661" y="333"/>
                  </a:lnTo>
                  <a:lnTo>
                    <a:pt x="651" y="335"/>
                  </a:lnTo>
                  <a:lnTo>
                    <a:pt x="641" y="336"/>
                  </a:lnTo>
                  <a:lnTo>
                    <a:pt x="631" y="336"/>
                  </a:lnTo>
                  <a:lnTo>
                    <a:pt x="631" y="336"/>
                  </a:lnTo>
                  <a:lnTo>
                    <a:pt x="631" y="346"/>
                  </a:lnTo>
                  <a:lnTo>
                    <a:pt x="630" y="357"/>
                  </a:lnTo>
                  <a:lnTo>
                    <a:pt x="627" y="367"/>
                  </a:lnTo>
                  <a:lnTo>
                    <a:pt x="625" y="377"/>
                  </a:lnTo>
                  <a:lnTo>
                    <a:pt x="621" y="386"/>
                  </a:lnTo>
                  <a:lnTo>
                    <a:pt x="616" y="396"/>
                  </a:lnTo>
                  <a:lnTo>
                    <a:pt x="610" y="404"/>
                  </a:lnTo>
                  <a:lnTo>
                    <a:pt x="603" y="412"/>
                  </a:lnTo>
                  <a:lnTo>
                    <a:pt x="544" y="471"/>
                  </a:lnTo>
                  <a:lnTo>
                    <a:pt x="1180" y="1015"/>
                  </a:lnTo>
                  <a:lnTo>
                    <a:pt x="1180" y="1015"/>
                  </a:lnTo>
                  <a:lnTo>
                    <a:pt x="1186" y="1021"/>
                  </a:lnTo>
                  <a:lnTo>
                    <a:pt x="1191" y="1030"/>
                  </a:lnTo>
                  <a:lnTo>
                    <a:pt x="1195" y="1039"/>
                  </a:lnTo>
                  <a:lnTo>
                    <a:pt x="1196" y="1047"/>
                  </a:lnTo>
                  <a:lnTo>
                    <a:pt x="1195" y="1056"/>
                  </a:lnTo>
                  <a:lnTo>
                    <a:pt x="1193" y="1065"/>
                  </a:lnTo>
                  <a:lnTo>
                    <a:pt x="1189" y="1073"/>
                  </a:lnTo>
                  <a:lnTo>
                    <a:pt x="1183" y="1081"/>
                  </a:lnTo>
                  <a:lnTo>
                    <a:pt x="1079" y="1183"/>
                  </a:lnTo>
                  <a:lnTo>
                    <a:pt x="1079" y="1183"/>
                  </a:lnTo>
                  <a:lnTo>
                    <a:pt x="1072" y="1190"/>
                  </a:lnTo>
                  <a:lnTo>
                    <a:pt x="1064" y="1195"/>
                  </a:lnTo>
                  <a:lnTo>
                    <a:pt x="1055" y="1197"/>
                  </a:lnTo>
                  <a:lnTo>
                    <a:pt x="1045" y="1197"/>
                  </a:lnTo>
                  <a:lnTo>
                    <a:pt x="1037" y="1196"/>
                  </a:lnTo>
                  <a:lnTo>
                    <a:pt x="1028" y="1193"/>
                  </a:lnTo>
                  <a:lnTo>
                    <a:pt x="1021" y="1188"/>
                  </a:lnTo>
                  <a:lnTo>
                    <a:pt x="1013" y="1182"/>
                  </a:lnTo>
                  <a:lnTo>
                    <a:pt x="469" y="545"/>
                  </a:lnTo>
                  <a:lnTo>
                    <a:pt x="412" y="603"/>
                  </a:lnTo>
                  <a:lnTo>
                    <a:pt x="412" y="603"/>
                  </a:lnTo>
                  <a:lnTo>
                    <a:pt x="403" y="610"/>
                  </a:lnTo>
                  <a:lnTo>
                    <a:pt x="394" y="617"/>
                  </a:lnTo>
                  <a:lnTo>
                    <a:pt x="385" y="622"/>
                  </a:lnTo>
                  <a:lnTo>
                    <a:pt x="375" y="627"/>
                  </a:lnTo>
                  <a:lnTo>
                    <a:pt x="365" y="629"/>
                  </a:lnTo>
                  <a:lnTo>
                    <a:pt x="355" y="632"/>
                  </a:lnTo>
                  <a:lnTo>
                    <a:pt x="345" y="632"/>
                  </a:lnTo>
                  <a:lnTo>
                    <a:pt x="335" y="632"/>
                  </a:lnTo>
                  <a:lnTo>
                    <a:pt x="335" y="632"/>
                  </a:lnTo>
                  <a:lnTo>
                    <a:pt x="335" y="643"/>
                  </a:lnTo>
                  <a:lnTo>
                    <a:pt x="334" y="653"/>
                  </a:lnTo>
                  <a:lnTo>
                    <a:pt x="332" y="663"/>
                  </a:lnTo>
                  <a:lnTo>
                    <a:pt x="329" y="673"/>
                  </a:lnTo>
                  <a:lnTo>
                    <a:pt x="325" y="683"/>
                  </a:lnTo>
                  <a:lnTo>
                    <a:pt x="319" y="692"/>
                  </a:lnTo>
                  <a:lnTo>
                    <a:pt x="313" y="700"/>
                  </a:lnTo>
                  <a:lnTo>
                    <a:pt x="306" y="709"/>
                  </a:lnTo>
                  <a:lnTo>
                    <a:pt x="299" y="715"/>
                  </a:lnTo>
                  <a:lnTo>
                    <a:pt x="299" y="715"/>
                  </a:lnTo>
                  <a:lnTo>
                    <a:pt x="299" y="715"/>
                  </a:lnTo>
                  <a:lnTo>
                    <a:pt x="299" y="715"/>
                  </a:lnTo>
                  <a:lnTo>
                    <a:pt x="292" y="721"/>
                  </a:lnTo>
                  <a:lnTo>
                    <a:pt x="284" y="728"/>
                  </a:lnTo>
                  <a:lnTo>
                    <a:pt x="276" y="733"/>
                  </a:lnTo>
                  <a:lnTo>
                    <a:pt x="267" y="736"/>
                  </a:lnTo>
                  <a:lnTo>
                    <a:pt x="258" y="740"/>
                  </a:lnTo>
                  <a:lnTo>
                    <a:pt x="248" y="743"/>
                  </a:lnTo>
                  <a:lnTo>
                    <a:pt x="239" y="744"/>
                  </a:lnTo>
                  <a:lnTo>
                    <a:pt x="229" y="744"/>
                  </a:lnTo>
                  <a:lnTo>
                    <a:pt x="219" y="744"/>
                  </a:lnTo>
                  <a:lnTo>
                    <a:pt x="211" y="743"/>
                  </a:lnTo>
                  <a:lnTo>
                    <a:pt x="201" y="740"/>
                  </a:lnTo>
                  <a:lnTo>
                    <a:pt x="192" y="736"/>
                  </a:lnTo>
                  <a:lnTo>
                    <a:pt x="183" y="733"/>
                  </a:lnTo>
                  <a:lnTo>
                    <a:pt x="175" y="728"/>
                  </a:lnTo>
                  <a:lnTo>
                    <a:pt x="167" y="721"/>
                  </a:lnTo>
                  <a:lnTo>
                    <a:pt x="160" y="715"/>
                  </a:lnTo>
                  <a:lnTo>
                    <a:pt x="29" y="584"/>
                  </a:lnTo>
                  <a:lnTo>
                    <a:pt x="29" y="584"/>
                  </a:lnTo>
                  <a:lnTo>
                    <a:pt x="22" y="577"/>
                  </a:lnTo>
                  <a:lnTo>
                    <a:pt x="16" y="569"/>
                  </a:lnTo>
                  <a:lnTo>
                    <a:pt x="11" y="560"/>
                  </a:lnTo>
                  <a:lnTo>
                    <a:pt x="7" y="552"/>
                  </a:lnTo>
                  <a:lnTo>
                    <a:pt x="4" y="543"/>
                  </a:lnTo>
                  <a:lnTo>
                    <a:pt x="1" y="533"/>
                  </a:lnTo>
                  <a:lnTo>
                    <a:pt x="0" y="524"/>
                  </a:lnTo>
                  <a:lnTo>
                    <a:pt x="0" y="514"/>
                  </a:lnTo>
                  <a:lnTo>
                    <a:pt x="0" y="504"/>
                  </a:lnTo>
                  <a:lnTo>
                    <a:pt x="1" y="496"/>
                  </a:lnTo>
                  <a:lnTo>
                    <a:pt x="4" y="486"/>
                  </a:lnTo>
                  <a:lnTo>
                    <a:pt x="7" y="477"/>
                  </a:lnTo>
                  <a:lnTo>
                    <a:pt x="11" y="468"/>
                  </a:lnTo>
                  <a:lnTo>
                    <a:pt x="16" y="459"/>
                  </a:lnTo>
                  <a:lnTo>
                    <a:pt x="22" y="452"/>
                  </a:lnTo>
                  <a:lnTo>
                    <a:pt x="29" y="444"/>
                  </a:lnTo>
                  <a:lnTo>
                    <a:pt x="35" y="437"/>
                  </a:lnTo>
                  <a:lnTo>
                    <a:pt x="35" y="437"/>
                  </a:lnTo>
                  <a:lnTo>
                    <a:pt x="35" y="437"/>
                  </a:lnTo>
                  <a:lnTo>
                    <a:pt x="35" y="437"/>
                  </a:lnTo>
                  <a:lnTo>
                    <a:pt x="43" y="431"/>
                  </a:lnTo>
                  <a:lnTo>
                    <a:pt x="52" y="424"/>
                  </a:lnTo>
                  <a:lnTo>
                    <a:pt x="61" y="418"/>
                  </a:lnTo>
                  <a:lnTo>
                    <a:pt x="71" y="414"/>
                  </a:lnTo>
                  <a:lnTo>
                    <a:pt x="81" y="412"/>
                  </a:lnTo>
                  <a:lnTo>
                    <a:pt x="91" y="409"/>
                  </a:lnTo>
                  <a:lnTo>
                    <a:pt x="101" y="408"/>
                  </a:lnTo>
                  <a:lnTo>
                    <a:pt x="112" y="408"/>
                  </a:lnTo>
                  <a:lnTo>
                    <a:pt x="112" y="408"/>
                  </a:lnTo>
                  <a:lnTo>
                    <a:pt x="112" y="398"/>
                  </a:lnTo>
                  <a:lnTo>
                    <a:pt x="112" y="388"/>
                  </a:lnTo>
                  <a:lnTo>
                    <a:pt x="115" y="378"/>
                  </a:lnTo>
                  <a:lnTo>
                    <a:pt x="117" y="368"/>
                  </a:lnTo>
                  <a:lnTo>
                    <a:pt x="122" y="358"/>
                  </a:lnTo>
                  <a:lnTo>
                    <a:pt x="127" y="349"/>
                  </a:lnTo>
                  <a:lnTo>
                    <a:pt x="133" y="341"/>
                  </a:lnTo>
                  <a:lnTo>
                    <a:pt x="141" y="332"/>
                  </a:lnTo>
                  <a:lnTo>
                    <a:pt x="332" y="141"/>
                  </a:lnTo>
                  <a:lnTo>
                    <a:pt x="332" y="141"/>
                  </a:lnTo>
                  <a:lnTo>
                    <a:pt x="339" y="134"/>
                  </a:lnTo>
                  <a:lnTo>
                    <a:pt x="348" y="127"/>
                  </a:lnTo>
                  <a:lnTo>
                    <a:pt x="357" y="122"/>
                  </a:lnTo>
                  <a:lnTo>
                    <a:pt x="367" y="119"/>
                  </a:lnTo>
                  <a:lnTo>
                    <a:pt x="377" y="115"/>
                  </a:lnTo>
                  <a:lnTo>
                    <a:pt x="387" y="114"/>
                  </a:lnTo>
                  <a:lnTo>
                    <a:pt x="398" y="112"/>
                  </a:lnTo>
                  <a:lnTo>
                    <a:pt x="408" y="112"/>
                  </a:lnTo>
                  <a:lnTo>
                    <a:pt x="408" y="112"/>
                  </a:lnTo>
                  <a:lnTo>
                    <a:pt x="408" y="102"/>
                  </a:lnTo>
                  <a:lnTo>
                    <a:pt x="408" y="92"/>
                  </a:lnTo>
                  <a:lnTo>
                    <a:pt x="410" y="82"/>
                  </a:lnTo>
                  <a:lnTo>
                    <a:pt x="413" y="72"/>
                  </a:lnTo>
                  <a:lnTo>
                    <a:pt x="418" y="62"/>
                  </a:lnTo>
                  <a:lnTo>
                    <a:pt x="423" y="54"/>
                  </a:lnTo>
                  <a:lnTo>
                    <a:pt x="429" y="44"/>
                  </a:lnTo>
                  <a:lnTo>
                    <a:pt x="437" y="36"/>
                  </a:lnTo>
                  <a:lnTo>
                    <a:pt x="443" y="30"/>
                  </a:lnTo>
                  <a:lnTo>
                    <a:pt x="443" y="30"/>
                  </a:lnTo>
                  <a:lnTo>
                    <a:pt x="450" y="22"/>
                  </a:lnTo>
                  <a:lnTo>
                    <a:pt x="459" y="17"/>
                  </a:lnTo>
                  <a:lnTo>
                    <a:pt x="466" y="12"/>
                  </a:lnTo>
                  <a:lnTo>
                    <a:pt x="475" y="7"/>
                  </a:lnTo>
                  <a:lnTo>
                    <a:pt x="485" y="5"/>
                  </a:lnTo>
                  <a:lnTo>
                    <a:pt x="494" y="2"/>
                  </a:lnTo>
                  <a:lnTo>
                    <a:pt x="504" y="1"/>
                  </a:lnTo>
                  <a:lnTo>
                    <a:pt x="513" y="0"/>
                  </a:lnTo>
                  <a:lnTo>
                    <a:pt x="523" y="1"/>
                  </a:lnTo>
                  <a:lnTo>
                    <a:pt x="531" y="2"/>
                  </a:lnTo>
                  <a:lnTo>
                    <a:pt x="541" y="5"/>
                  </a:lnTo>
                  <a:lnTo>
                    <a:pt x="550" y="7"/>
                  </a:lnTo>
                  <a:lnTo>
                    <a:pt x="559" y="12"/>
                  </a:lnTo>
                  <a:lnTo>
                    <a:pt x="568" y="17"/>
                  </a:lnTo>
                  <a:lnTo>
                    <a:pt x="575" y="22"/>
                  </a:lnTo>
                  <a:lnTo>
                    <a:pt x="583" y="30"/>
                  </a:lnTo>
                  <a:lnTo>
                    <a:pt x="714" y="160"/>
                  </a:lnTo>
                  <a:close/>
                  <a:moveTo>
                    <a:pt x="428" y="200"/>
                  </a:moveTo>
                  <a:lnTo>
                    <a:pt x="428" y="200"/>
                  </a:lnTo>
                  <a:lnTo>
                    <a:pt x="424" y="197"/>
                  </a:lnTo>
                  <a:lnTo>
                    <a:pt x="420" y="196"/>
                  </a:lnTo>
                  <a:lnTo>
                    <a:pt x="417" y="195"/>
                  </a:lnTo>
                  <a:lnTo>
                    <a:pt x="413" y="193"/>
                  </a:lnTo>
                  <a:lnTo>
                    <a:pt x="408" y="195"/>
                  </a:lnTo>
                  <a:lnTo>
                    <a:pt x="404" y="196"/>
                  </a:lnTo>
                  <a:lnTo>
                    <a:pt x="400" y="197"/>
                  </a:lnTo>
                  <a:lnTo>
                    <a:pt x="397" y="200"/>
                  </a:lnTo>
                  <a:lnTo>
                    <a:pt x="194" y="403"/>
                  </a:lnTo>
                  <a:lnTo>
                    <a:pt x="194" y="403"/>
                  </a:lnTo>
                  <a:lnTo>
                    <a:pt x="192" y="406"/>
                  </a:lnTo>
                  <a:lnTo>
                    <a:pt x="189" y="409"/>
                  </a:lnTo>
                  <a:lnTo>
                    <a:pt x="188" y="414"/>
                  </a:lnTo>
                  <a:lnTo>
                    <a:pt x="188" y="418"/>
                  </a:lnTo>
                  <a:lnTo>
                    <a:pt x="188" y="422"/>
                  </a:lnTo>
                  <a:lnTo>
                    <a:pt x="189" y="427"/>
                  </a:lnTo>
                  <a:lnTo>
                    <a:pt x="192" y="431"/>
                  </a:lnTo>
                  <a:lnTo>
                    <a:pt x="194" y="433"/>
                  </a:lnTo>
                  <a:lnTo>
                    <a:pt x="194" y="433"/>
                  </a:lnTo>
                  <a:lnTo>
                    <a:pt x="198" y="437"/>
                  </a:lnTo>
                  <a:lnTo>
                    <a:pt x="202" y="438"/>
                  </a:lnTo>
                  <a:lnTo>
                    <a:pt x="206" y="439"/>
                  </a:lnTo>
                  <a:lnTo>
                    <a:pt x="211" y="439"/>
                  </a:lnTo>
                  <a:lnTo>
                    <a:pt x="214" y="439"/>
                  </a:lnTo>
                  <a:lnTo>
                    <a:pt x="218" y="438"/>
                  </a:lnTo>
                  <a:lnTo>
                    <a:pt x="222" y="437"/>
                  </a:lnTo>
                  <a:lnTo>
                    <a:pt x="226" y="433"/>
                  </a:lnTo>
                  <a:lnTo>
                    <a:pt x="428" y="231"/>
                  </a:lnTo>
                  <a:lnTo>
                    <a:pt x="428" y="231"/>
                  </a:lnTo>
                  <a:lnTo>
                    <a:pt x="430" y="228"/>
                  </a:lnTo>
                  <a:lnTo>
                    <a:pt x="433" y="225"/>
                  </a:lnTo>
                  <a:lnTo>
                    <a:pt x="434" y="220"/>
                  </a:lnTo>
                  <a:lnTo>
                    <a:pt x="434" y="216"/>
                  </a:lnTo>
                  <a:lnTo>
                    <a:pt x="434" y="212"/>
                  </a:lnTo>
                  <a:lnTo>
                    <a:pt x="433" y="207"/>
                  </a:lnTo>
                  <a:lnTo>
                    <a:pt x="430" y="203"/>
                  </a:lnTo>
                  <a:lnTo>
                    <a:pt x="428" y="200"/>
                  </a:lnTo>
                  <a:lnTo>
                    <a:pt x="428" y="200"/>
                  </a:lnTo>
                  <a:close/>
                  <a:moveTo>
                    <a:pt x="136" y="493"/>
                  </a:moveTo>
                  <a:lnTo>
                    <a:pt x="136" y="493"/>
                  </a:lnTo>
                  <a:lnTo>
                    <a:pt x="132" y="489"/>
                  </a:lnTo>
                  <a:lnTo>
                    <a:pt x="128" y="488"/>
                  </a:lnTo>
                  <a:lnTo>
                    <a:pt x="125" y="487"/>
                  </a:lnTo>
                  <a:lnTo>
                    <a:pt x="121" y="487"/>
                  </a:lnTo>
                  <a:lnTo>
                    <a:pt x="116" y="487"/>
                  </a:lnTo>
                  <a:lnTo>
                    <a:pt x="112" y="488"/>
                  </a:lnTo>
                  <a:lnTo>
                    <a:pt x="108" y="489"/>
                  </a:lnTo>
                  <a:lnTo>
                    <a:pt x="105" y="493"/>
                  </a:lnTo>
                  <a:lnTo>
                    <a:pt x="87" y="511"/>
                  </a:lnTo>
                  <a:lnTo>
                    <a:pt x="87" y="511"/>
                  </a:lnTo>
                  <a:lnTo>
                    <a:pt x="83" y="514"/>
                  </a:lnTo>
                  <a:lnTo>
                    <a:pt x="82" y="518"/>
                  </a:lnTo>
                  <a:lnTo>
                    <a:pt x="81" y="522"/>
                  </a:lnTo>
                  <a:lnTo>
                    <a:pt x="80" y="527"/>
                  </a:lnTo>
                  <a:lnTo>
                    <a:pt x="81" y="530"/>
                  </a:lnTo>
                  <a:lnTo>
                    <a:pt x="82" y="534"/>
                  </a:lnTo>
                  <a:lnTo>
                    <a:pt x="83" y="538"/>
                  </a:lnTo>
                  <a:lnTo>
                    <a:pt x="87" y="542"/>
                  </a:lnTo>
                  <a:lnTo>
                    <a:pt x="87" y="542"/>
                  </a:lnTo>
                  <a:lnTo>
                    <a:pt x="90" y="544"/>
                  </a:lnTo>
                  <a:lnTo>
                    <a:pt x="93" y="547"/>
                  </a:lnTo>
                  <a:lnTo>
                    <a:pt x="98" y="548"/>
                  </a:lnTo>
                  <a:lnTo>
                    <a:pt x="102" y="548"/>
                  </a:lnTo>
                  <a:lnTo>
                    <a:pt x="106" y="548"/>
                  </a:lnTo>
                  <a:lnTo>
                    <a:pt x="111" y="547"/>
                  </a:lnTo>
                  <a:lnTo>
                    <a:pt x="115" y="544"/>
                  </a:lnTo>
                  <a:lnTo>
                    <a:pt x="117" y="542"/>
                  </a:lnTo>
                  <a:lnTo>
                    <a:pt x="136" y="523"/>
                  </a:lnTo>
                  <a:lnTo>
                    <a:pt x="136" y="523"/>
                  </a:lnTo>
                  <a:lnTo>
                    <a:pt x="138" y="521"/>
                  </a:lnTo>
                  <a:lnTo>
                    <a:pt x="141" y="517"/>
                  </a:lnTo>
                  <a:lnTo>
                    <a:pt x="142" y="512"/>
                  </a:lnTo>
                  <a:lnTo>
                    <a:pt x="142" y="508"/>
                  </a:lnTo>
                  <a:lnTo>
                    <a:pt x="142" y="504"/>
                  </a:lnTo>
                  <a:lnTo>
                    <a:pt x="141" y="499"/>
                  </a:lnTo>
                  <a:lnTo>
                    <a:pt x="138" y="496"/>
                  </a:lnTo>
                  <a:lnTo>
                    <a:pt x="136" y="493"/>
                  </a:lnTo>
                  <a:lnTo>
                    <a:pt x="136" y="493"/>
                  </a:lnTo>
                  <a:close/>
                  <a:moveTo>
                    <a:pt x="543" y="85"/>
                  </a:moveTo>
                  <a:lnTo>
                    <a:pt x="543" y="85"/>
                  </a:lnTo>
                  <a:lnTo>
                    <a:pt x="540" y="82"/>
                  </a:lnTo>
                  <a:lnTo>
                    <a:pt x="535" y="81"/>
                  </a:lnTo>
                  <a:lnTo>
                    <a:pt x="531" y="80"/>
                  </a:lnTo>
                  <a:lnTo>
                    <a:pt x="528" y="79"/>
                  </a:lnTo>
                  <a:lnTo>
                    <a:pt x="524" y="80"/>
                  </a:lnTo>
                  <a:lnTo>
                    <a:pt x="519" y="81"/>
                  </a:lnTo>
                  <a:lnTo>
                    <a:pt x="515" y="82"/>
                  </a:lnTo>
                  <a:lnTo>
                    <a:pt x="511" y="85"/>
                  </a:lnTo>
                  <a:lnTo>
                    <a:pt x="494" y="104"/>
                  </a:lnTo>
                  <a:lnTo>
                    <a:pt x="494" y="104"/>
                  </a:lnTo>
                  <a:lnTo>
                    <a:pt x="491" y="107"/>
                  </a:lnTo>
                  <a:lnTo>
                    <a:pt x="489" y="111"/>
                  </a:lnTo>
                  <a:lnTo>
                    <a:pt x="488" y="115"/>
                  </a:lnTo>
                  <a:lnTo>
                    <a:pt x="488" y="119"/>
                  </a:lnTo>
                  <a:lnTo>
                    <a:pt x="488" y="124"/>
                  </a:lnTo>
                  <a:lnTo>
                    <a:pt x="489" y="127"/>
                  </a:lnTo>
                  <a:lnTo>
                    <a:pt x="491" y="131"/>
                  </a:lnTo>
                  <a:lnTo>
                    <a:pt x="494" y="135"/>
                  </a:lnTo>
                  <a:lnTo>
                    <a:pt x="494" y="135"/>
                  </a:lnTo>
                  <a:lnTo>
                    <a:pt x="498" y="137"/>
                  </a:lnTo>
                  <a:lnTo>
                    <a:pt x="501" y="140"/>
                  </a:lnTo>
                  <a:lnTo>
                    <a:pt x="505" y="141"/>
                  </a:lnTo>
                  <a:lnTo>
                    <a:pt x="509" y="141"/>
                  </a:lnTo>
                  <a:lnTo>
                    <a:pt x="514" y="141"/>
                  </a:lnTo>
                  <a:lnTo>
                    <a:pt x="518" y="140"/>
                  </a:lnTo>
                  <a:lnTo>
                    <a:pt x="521" y="137"/>
                  </a:lnTo>
                  <a:lnTo>
                    <a:pt x="525" y="135"/>
                  </a:lnTo>
                  <a:lnTo>
                    <a:pt x="543" y="116"/>
                  </a:lnTo>
                  <a:lnTo>
                    <a:pt x="543" y="116"/>
                  </a:lnTo>
                  <a:lnTo>
                    <a:pt x="546" y="112"/>
                  </a:lnTo>
                  <a:lnTo>
                    <a:pt x="548" y="109"/>
                  </a:lnTo>
                  <a:lnTo>
                    <a:pt x="549" y="105"/>
                  </a:lnTo>
                  <a:lnTo>
                    <a:pt x="549" y="101"/>
                  </a:lnTo>
                  <a:lnTo>
                    <a:pt x="549" y="96"/>
                  </a:lnTo>
                  <a:lnTo>
                    <a:pt x="548" y="92"/>
                  </a:lnTo>
                  <a:lnTo>
                    <a:pt x="546" y="89"/>
                  </a:lnTo>
                  <a:lnTo>
                    <a:pt x="543" y="85"/>
                  </a:lnTo>
                  <a:lnTo>
                    <a:pt x="543" y="85"/>
                  </a:lnTo>
                  <a:close/>
                </a:path>
              </a:pathLst>
            </a:custGeom>
            <a:grpFill/>
            <a:ln>
              <a:noFill/>
            </a:ln>
          </p:spPr>
          <p:txBody>
            <a:bodyPr vert="horz" wrap="square" lIns="91440" tIns="45720" rIns="91440" bIns="45720" numCol="1" anchor="t" anchorCtr="0" compatLnSpc="1">
              <a:prstTxWarp prst="textNoShape">
                <a:avLst/>
              </a:prstTxWarp>
            </a:bodyPr>
            <a:lstStyle/>
            <a:p>
              <a:endParaRPr lang="pl-PL" sz="1000">
                <a:latin typeface="+mj-lt"/>
              </a:endParaRPr>
            </a:p>
          </p:txBody>
        </p:sp>
      </p:grpSp>
      <p:grpSp>
        <p:nvGrpSpPr>
          <p:cNvPr id="193" name="Grupa 192" descr="Największe problemy do rozwiązania w naszym kraju.&#10;&#10;Grafika przedstawia politykę zagraniczną: 2%.">
            <a:extLst>
              <a:ext uri="{FF2B5EF4-FFF2-40B4-BE49-F238E27FC236}">
                <a16:creationId xmlns:a16="http://schemas.microsoft.com/office/drawing/2014/main" id="{1F91489F-8BB2-4DB9-9176-FCEA43A004B1}"/>
              </a:ext>
            </a:extLst>
          </p:cNvPr>
          <p:cNvGrpSpPr/>
          <p:nvPr/>
        </p:nvGrpSpPr>
        <p:grpSpPr>
          <a:xfrm>
            <a:off x="2526039" y="4456932"/>
            <a:ext cx="359132" cy="308516"/>
            <a:chOff x="7258051" y="1676401"/>
            <a:chExt cx="709612" cy="609600"/>
          </a:xfrm>
          <a:solidFill>
            <a:srgbClr val="A7B3BC"/>
          </a:solidFill>
        </p:grpSpPr>
        <p:sp>
          <p:nvSpPr>
            <p:cNvPr id="194" name="Freeform 13">
              <a:extLst>
                <a:ext uri="{FF2B5EF4-FFF2-40B4-BE49-F238E27FC236}">
                  <a16:creationId xmlns:a16="http://schemas.microsoft.com/office/drawing/2014/main" id="{64DEDA46-E8C1-4754-844F-9EBEFC412979}"/>
                </a:ext>
              </a:extLst>
            </p:cNvPr>
            <p:cNvSpPr>
              <a:spLocks noEditPoints="1"/>
            </p:cNvSpPr>
            <p:nvPr/>
          </p:nvSpPr>
          <p:spPr bwMode="auto">
            <a:xfrm>
              <a:off x="7258051" y="1676401"/>
              <a:ext cx="527050" cy="609600"/>
            </a:xfrm>
            <a:custGeom>
              <a:avLst/>
              <a:gdLst>
                <a:gd name="T0" fmla="*/ 2243 w 2329"/>
                <a:gd name="T1" fmla="*/ 2090 h 2687"/>
                <a:gd name="T2" fmla="*/ 2166 w 2329"/>
                <a:gd name="T3" fmla="*/ 1794 h 2687"/>
                <a:gd name="T4" fmla="*/ 2150 w 2329"/>
                <a:gd name="T5" fmla="*/ 1255 h 2687"/>
                <a:gd name="T6" fmla="*/ 2188 w 2329"/>
                <a:gd name="T7" fmla="*/ 1134 h 2687"/>
                <a:gd name="T8" fmla="*/ 2321 w 2329"/>
                <a:gd name="T9" fmla="*/ 1017 h 2687"/>
                <a:gd name="T10" fmla="*/ 2276 w 2329"/>
                <a:gd name="T11" fmla="*/ 890 h 2687"/>
                <a:gd name="T12" fmla="*/ 2236 w 2329"/>
                <a:gd name="T13" fmla="*/ 695 h 2687"/>
                <a:gd name="T14" fmla="*/ 2311 w 2329"/>
                <a:gd name="T15" fmla="*/ 435 h 2687"/>
                <a:gd name="T16" fmla="*/ 2212 w 2329"/>
                <a:gd name="T17" fmla="*/ 319 h 2687"/>
                <a:gd name="T18" fmla="*/ 1907 w 2329"/>
                <a:gd name="T19" fmla="*/ 124 h 2687"/>
                <a:gd name="T20" fmla="*/ 1553 w 2329"/>
                <a:gd name="T21" fmla="*/ 17 h 2687"/>
                <a:gd name="T22" fmla="*/ 1308 w 2329"/>
                <a:gd name="T23" fmla="*/ 1 h 2687"/>
                <a:gd name="T24" fmla="*/ 944 w 2329"/>
                <a:gd name="T25" fmla="*/ 61 h 2687"/>
                <a:gd name="T26" fmla="*/ 619 w 2329"/>
                <a:gd name="T27" fmla="*/ 211 h 2687"/>
                <a:gd name="T28" fmla="*/ 349 w 2329"/>
                <a:gd name="T29" fmla="*/ 440 h 2687"/>
                <a:gd name="T30" fmla="*/ 147 w 2329"/>
                <a:gd name="T31" fmla="*/ 732 h 2687"/>
                <a:gd name="T32" fmla="*/ 28 w 2329"/>
                <a:gd name="T33" fmla="*/ 1073 h 2687"/>
                <a:gd name="T34" fmla="*/ 1 w 2329"/>
                <a:gd name="T35" fmla="*/ 1413 h 2687"/>
                <a:gd name="T36" fmla="*/ 70 w 2329"/>
                <a:gd name="T37" fmla="*/ 1775 h 2687"/>
                <a:gd name="T38" fmla="*/ 229 w 2329"/>
                <a:gd name="T39" fmla="*/ 2094 h 2687"/>
                <a:gd name="T40" fmla="*/ 464 w 2329"/>
                <a:gd name="T41" fmla="*/ 2359 h 2687"/>
                <a:gd name="T42" fmla="*/ 760 w 2329"/>
                <a:gd name="T43" fmla="*/ 2554 h 2687"/>
                <a:gd name="T44" fmla="*/ 1104 w 2329"/>
                <a:gd name="T45" fmla="*/ 2666 h 2687"/>
                <a:gd name="T46" fmla="*/ 1344 w 2329"/>
                <a:gd name="T47" fmla="*/ 2687 h 2687"/>
                <a:gd name="T48" fmla="*/ 1609 w 2329"/>
                <a:gd name="T49" fmla="*/ 2660 h 2687"/>
                <a:gd name="T50" fmla="*/ 1940 w 2329"/>
                <a:gd name="T51" fmla="*/ 2547 h 2687"/>
                <a:gd name="T52" fmla="*/ 2226 w 2329"/>
                <a:gd name="T53" fmla="*/ 2356 h 2687"/>
                <a:gd name="T54" fmla="*/ 2286 w 2329"/>
                <a:gd name="T55" fmla="*/ 2274 h 2687"/>
                <a:gd name="T56" fmla="*/ 1168 w 2329"/>
                <a:gd name="T57" fmla="*/ 278 h 2687"/>
                <a:gd name="T58" fmla="*/ 1343 w 2329"/>
                <a:gd name="T59" fmla="*/ 204 h 2687"/>
                <a:gd name="T60" fmla="*/ 1538 w 2329"/>
                <a:gd name="T61" fmla="*/ 294 h 2687"/>
                <a:gd name="T62" fmla="*/ 1723 w 2329"/>
                <a:gd name="T63" fmla="*/ 584 h 2687"/>
                <a:gd name="T64" fmla="*/ 1448 w 2329"/>
                <a:gd name="T65" fmla="*/ 777 h 2687"/>
                <a:gd name="T66" fmla="*/ 908 w 2329"/>
                <a:gd name="T67" fmla="*/ 737 h 2687"/>
                <a:gd name="T68" fmla="*/ 538 w 2329"/>
                <a:gd name="T69" fmla="*/ 538 h 2687"/>
                <a:gd name="T70" fmla="*/ 831 w 2329"/>
                <a:gd name="T71" fmla="*/ 386 h 2687"/>
                <a:gd name="T72" fmla="*/ 595 w 2329"/>
                <a:gd name="T73" fmla="*/ 639 h 2687"/>
                <a:gd name="T74" fmla="*/ 402 w 2329"/>
                <a:gd name="T75" fmla="*/ 771 h 2687"/>
                <a:gd name="T76" fmla="*/ 643 w 2329"/>
                <a:gd name="T77" fmla="*/ 1014 h 2687"/>
                <a:gd name="T78" fmla="*/ 229 w 2329"/>
                <a:gd name="T79" fmla="*/ 1110 h 2687"/>
                <a:gd name="T80" fmla="*/ 354 w 2329"/>
                <a:gd name="T81" fmla="*/ 780 h 2687"/>
                <a:gd name="T82" fmla="*/ 272 w 2329"/>
                <a:gd name="T83" fmla="*/ 1733 h 2687"/>
                <a:gd name="T84" fmla="*/ 624 w 2329"/>
                <a:gd name="T85" fmla="*/ 1445 h 2687"/>
                <a:gd name="T86" fmla="*/ 584 w 2329"/>
                <a:gd name="T87" fmla="*/ 1832 h 2687"/>
                <a:gd name="T88" fmla="*/ 491 w 2329"/>
                <a:gd name="T89" fmla="*/ 2100 h 2687"/>
                <a:gd name="T90" fmla="*/ 722 w 2329"/>
                <a:gd name="T91" fmla="*/ 2039 h 2687"/>
                <a:gd name="T92" fmla="*/ 863 w 2329"/>
                <a:gd name="T93" fmla="*/ 2357 h 2687"/>
                <a:gd name="T94" fmla="*/ 538 w 2329"/>
                <a:gd name="T95" fmla="*/ 2149 h 2687"/>
                <a:gd name="T96" fmla="*/ 1519 w 2329"/>
                <a:gd name="T97" fmla="*/ 2410 h 2687"/>
                <a:gd name="T98" fmla="*/ 1301 w 2329"/>
                <a:gd name="T99" fmla="*/ 2478 h 2687"/>
                <a:gd name="T100" fmla="*/ 1093 w 2329"/>
                <a:gd name="T101" fmla="*/ 2332 h 2687"/>
                <a:gd name="T102" fmla="*/ 921 w 2329"/>
                <a:gd name="T103" fmla="*/ 1989 h 2687"/>
                <a:gd name="T104" fmla="*/ 1331 w 2329"/>
                <a:gd name="T105" fmla="*/ 1908 h 2687"/>
                <a:gd name="T106" fmla="*/ 1737 w 2329"/>
                <a:gd name="T107" fmla="*/ 2072 h 2687"/>
                <a:gd name="T108" fmla="*/ 1586 w 2329"/>
                <a:gd name="T109" fmla="*/ 1717 h 2687"/>
                <a:gd name="T110" fmla="*/ 973 w 2329"/>
                <a:gd name="T111" fmla="*/ 1730 h 2687"/>
                <a:gd name="T112" fmla="*/ 827 w 2329"/>
                <a:gd name="T113" fmla="*/ 1445 h 2687"/>
                <a:gd name="T114" fmla="*/ 1825 w 2329"/>
                <a:gd name="T115" fmla="*/ 1757 h 2687"/>
                <a:gd name="T116" fmla="*/ 861 w 2329"/>
                <a:gd name="T117" fmla="*/ 936 h 2687"/>
                <a:gd name="T118" fmla="*/ 1460 w 2329"/>
                <a:gd name="T119" fmla="*/ 981 h 2687"/>
                <a:gd name="T120" fmla="*/ 1848 w 2329"/>
                <a:gd name="T121" fmla="*/ 1082 h 2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9" h="2687">
                  <a:moveTo>
                    <a:pt x="2286" y="2274"/>
                  </a:moveTo>
                  <a:lnTo>
                    <a:pt x="2286" y="2274"/>
                  </a:lnTo>
                  <a:lnTo>
                    <a:pt x="2274" y="2194"/>
                  </a:lnTo>
                  <a:lnTo>
                    <a:pt x="2261" y="2127"/>
                  </a:lnTo>
                  <a:lnTo>
                    <a:pt x="2261" y="2127"/>
                  </a:lnTo>
                  <a:lnTo>
                    <a:pt x="2260" y="2118"/>
                  </a:lnTo>
                  <a:lnTo>
                    <a:pt x="2257" y="2110"/>
                  </a:lnTo>
                  <a:lnTo>
                    <a:pt x="2254" y="2104"/>
                  </a:lnTo>
                  <a:lnTo>
                    <a:pt x="2250" y="2100"/>
                  </a:lnTo>
                  <a:lnTo>
                    <a:pt x="2250" y="2100"/>
                  </a:lnTo>
                  <a:lnTo>
                    <a:pt x="2243" y="2090"/>
                  </a:lnTo>
                  <a:lnTo>
                    <a:pt x="2234" y="2078"/>
                  </a:lnTo>
                  <a:lnTo>
                    <a:pt x="2226" y="2065"/>
                  </a:lnTo>
                  <a:lnTo>
                    <a:pt x="2218" y="2049"/>
                  </a:lnTo>
                  <a:lnTo>
                    <a:pt x="2218" y="2049"/>
                  </a:lnTo>
                  <a:lnTo>
                    <a:pt x="2207" y="2025"/>
                  </a:lnTo>
                  <a:lnTo>
                    <a:pt x="2197" y="2000"/>
                  </a:lnTo>
                  <a:lnTo>
                    <a:pt x="2191" y="1975"/>
                  </a:lnTo>
                  <a:lnTo>
                    <a:pt x="2186" y="1948"/>
                  </a:lnTo>
                  <a:lnTo>
                    <a:pt x="2186" y="1948"/>
                  </a:lnTo>
                  <a:lnTo>
                    <a:pt x="2174" y="1870"/>
                  </a:lnTo>
                  <a:lnTo>
                    <a:pt x="2166" y="1794"/>
                  </a:lnTo>
                  <a:lnTo>
                    <a:pt x="2158" y="1722"/>
                  </a:lnTo>
                  <a:lnTo>
                    <a:pt x="2153" y="1654"/>
                  </a:lnTo>
                  <a:lnTo>
                    <a:pt x="2149" y="1589"/>
                  </a:lnTo>
                  <a:lnTo>
                    <a:pt x="2147" y="1530"/>
                  </a:lnTo>
                  <a:lnTo>
                    <a:pt x="2144" y="1475"/>
                  </a:lnTo>
                  <a:lnTo>
                    <a:pt x="2144" y="1424"/>
                  </a:lnTo>
                  <a:lnTo>
                    <a:pt x="2144" y="1424"/>
                  </a:lnTo>
                  <a:lnTo>
                    <a:pt x="2146" y="1363"/>
                  </a:lnTo>
                  <a:lnTo>
                    <a:pt x="2147" y="1313"/>
                  </a:lnTo>
                  <a:lnTo>
                    <a:pt x="2149" y="1277"/>
                  </a:lnTo>
                  <a:lnTo>
                    <a:pt x="2150" y="1255"/>
                  </a:lnTo>
                  <a:lnTo>
                    <a:pt x="2150" y="1255"/>
                  </a:lnTo>
                  <a:lnTo>
                    <a:pt x="2151" y="1239"/>
                  </a:lnTo>
                  <a:lnTo>
                    <a:pt x="2153" y="1224"/>
                  </a:lnTo>
                  <a:lnTo>
                    <a:pt x="2156" y="1211"/>
                  </a:lnTo>
                  <a:lnTo>
                    <a:pt x="2159" y="1196"/>
                  </a:lnTo>
                  <a:lnTo>
                    <a:pt x="2165" y="1183"/>
                  </a:lnTo>
                  <a:lnTo>
                    <a:pt x="2170" y="1169"/>
                  </a:lnTo>
                  <a:lnTo>
                    <a:pt x="2175" y="1158"/>
                  </a:lnTo>
                  <a:lnTo>
                    <a:pt x="2182" y="1146"/>
                  </a:lnTo>
                  <a:lnTo>
                    <a:pt x="2182" y="1146"/>
                  </a:lnTo>
                  <a:lnTo>
                    <a:pt x="2188" y="1134"/>
                  </a:lnTo>
                  <a:lnTo>
                    <a:pt x="2195" y="1124"/>
                  </a:lnTo>
                  <a:lnTo>
                    <a:pt x="2211" y="1104"/>
                  </a:lnTo>
                  <a:lnTo>
                    <a:pt x="2227" y="1086"/>
                  </a:lnTo>
                  <a:lnTo>
                    <a:pt x="2244" y="1071"/>
                  </a:lnTo>
                  <a:lnTo>
                    <a:pt x="2244" y="1071"/>
                  </a:lnTo>
                  <a:lnTo>
                    <a:pt x="2261" y="1056"/>
                  </a:lnTo>
                  <a:lnTo>
                    <a:pt x="2279" y="1043"/>
                  </a:lnTo>
                  <a:lnTo>
                    <a:pt x="2297" y="1032"/>
                  </a:lnTo>
                  <a:lnTo>
                    <a:pt x="2316" y="1021"/>
                  </a:lnTo>
                  <a:lnTo>
                    <a:pt x="2316" y="1021"/>
                  </a:lnTo>
                  <a:lnTo>
                    <a:pt x="2321" y="1017"/>
                  </a:lnTo>
                  <a:lnTo>
                    <a:pt x="2325" y="1012"/>
                  </a:lnTo>
                  <a:lnTo>
                    <a:pt x="2328" y="1005"/>
                  </a:lnTo>
                  <a:lnTo>
                    <a:pt x="2329" y="998"/>
                  </a:lnTo>
                  <a:lnTo>
                    <a:pt x="2328" y="990"/>
                  </a:lnTo>
                  <a:lnTo>
                    <a:pt x="2325" y="982"/>
                  </a:lnTo>
                  <a:lnTo>
                    <a:pt x="2322" y="974"/>
                  </a:lnTo>
                  <a:lnTo>
                    <a:pt x="2318" y="966"/>
                  </a:lnTo>
                  <a:lnTo>
                    <a:pt x="2318" y="966"/>
                  </a:lnTo>
                  <a:lnTo>
                    <a:pt x="2299" y="936"/>
                  </a:lnTo>
                  <a:lnTo>
                    <a:pt x="2283" y="906"/>
                  </a:lnTo>
                  <a:lnTo>
                    <a:pt x="2276" y="890"/>
                  </a:lnTo>
                  <a:lnTo>
                    <a:pt x="2269" y="873"/>
                  </a:lnTo>
                  <a:lnTo>
                    <a:pt x="2263" y="856"/>
                  </a:lnTo>
                  <a:lnTo>
                    <a:pt x="2258" y="839"/>
                  </a:lnTo>
                  <a:lnTo>
                    <a:pt x="2252" y="822"/>
                  </a:lnTo>
                  <a:lnTo>
                    <a:pt x="2248" y="805"/>
                  </a:lnTo>
                  <a:lnTo>
                    <a:pt x="2244" y="787"/>
                  </a:lnTo>
                  <a:lnTo>
                    <a:pt x="2241" y="769"/>
                  </a:lnTo>
                  <a:lnTo>
                    <a:pt x="2239" y="751"/>
                  </a:lnTo>
                  <a:lnTo>
                    <a:pt x="2237" y="732"/>
                  </a:lnTo>
                  <a:lnTo>
                    <a:pt x="2236" y="714"/>
                  </a:lnTo>
                  <a:lnTo>
                    <a:pt x="2236" y="695"/>
                  </a:lnTo>
                  <a:lnTo>
                    <a:pt x="2236" y="695"/>
                  </a:lnTo>
                  <a:lnTo>
                    <a:pt x="2236" y="677"/>
                  </a:lnTo>
                  <a:lnTo>
                    <a:pt x="2237" y="660"/>
                  </a:lnTo>
                  <a:lnTo>
                    <a:pt x="2241" y="625"/>
                  </a:lnTo>
                  <a:lnTo>
                    <a:pt x="2247" y="590"/>
                  </a:lnTo>
                  <a:lnTo>
                    <a:pt x="2256" y="557"/>
                  </a:lnTo>
                  <a:lnTo>
                    <a:pt x="2266" y="526"/>
                  </a:lnTo>
                  <a:lnTo>
                    <a:pt x="2279" y="494"/>
                  </a:lnTo>
                  <a:lnTo>
                    <a:pt x="2294" y="464"/>
                  </a:lnTo>
                  <a:lnTo>
                    <a:pt x="2311" y="435"/>
                  </a:lnTo>
                  <a:lnTo>
                    <a:pt x="2311" y="435"/>
                  </a:lnTo>
                  <a:lnTo>
                    <a:pt x="2314" y="428"/>
                  </a:lnTo>
                  <a:lnTo>
                    <a:pt x="2315" y="425"/>
                  </a:lnTo>
                  <a:lnTo>
                    <a:pt x="2315" y="422"/>
                  </a:lnTo>
                  <a:lnTo>
                    <a:pt x="2314" y="419"/>
                  </a:lnTo>
                  <a:lnTo>
                    <a:pt x="2313" y="416"/>
                  </a:lnTo>
                  <a:lnTo>
                    <a:pt x="2309" y="409"/>
                  </a:lnTo>
                  <a:lnTo>
                    <a:pt x="2309" y="409"/>
                  </a:lnTo>
                  <a:lnTo>
                    <a:pt x="2285" y="386"/>
                  </a:lnTo>
                  <a:lnTo>
                    <a:pt x="2262" y="364"/>
                  </a:lnTo>
                  <a:lnTo>
                    <a:pt x="2238" y="342"/>
                  </a:lnTo>
                  <a:lnTo>
                    <a:pt x="2212" y="319"/>
                  </a:lnTo>
                  <a:lnTo>
                    <a:pt x="2187" y="298"/>
                  </a:lnTo>
                  <a:lnTo>
                    <a:pt x="2161" y="278"/>
                  </a:lnTo>
                  <a:lnTo>
                    <a:pt x="2135" y="258"/>
                  </a:lnTo>
                  <a:lnTo>
                    <a:pt x="2109" y="239"/>
                  </a:lnTo>
                  <a:lnTo>
                    <a:pt x="2081" y="221"/>
                  </a:lnTo>
                  <a:lnTo>
                    <a:pt x="2053" y="203"/>
                  </a:lnTo>
                  <a:lnTo>
                    <a:pt x="2025" y="186"/>
                  </a:lnTo>
                  <a:lnTo>
                    <a:pt x="1996" y="169"/>
                  </a:lnTo>
                  <a:lnTo>
                    <a:pt x="1967" y="153"/>
                  </a:lnTo>
                  <a:lnTo>
                    <a:pt x="1937" y="138"/>
                  </a:lnTo>
                  <a:lnTo>
                    <a:pt x="1907" y="124"/>
                  </a:lnTo>
                  <a:lnTo>
                    <a:pt x="1877" y="110"/>
                  </a:lnTo>
                  <a:lnTo>
                    <a:pt x="1846" y="97"/>
                  </a:lnTo>
                  <a:lnTo>
                    <a:pt x="1814" y="85"/>
                  </a:lnTo>
                  <a:lnTo>
                    <a:pt x="1783" y="74"/>
                  </a:lnTo>
                  <a:lnTo>
                    <a:pt x="1751" y="63"/>
                  </a:lnTo>
                  <a:lnTo>
                    <a:pt x="1719" y="54"/>
                  </a:lnTo>
                  <a:lnTo>
                    <a:pt x="1686" y="44"/>
                  </a:lnTo>
                  <a:lnTo>
                    <a:pt x="1653" y="36"/>
                  </a:lnTo>
                  <a:lnTo>
                    <a:pt x="1620" y="28"/>
                  </a:lnTo>
                  <a:lnTo>
                    <a:pt x="1587" y="22"/>
                  </a:lnTo>
                  <a:lnTo>
                    <a:pt x="1553" y="17"/>
                  </a:lnTo>
                  <a:lnTo>
                    <a:pt x="1518" y="11"/>
                  </a:lnTo>
                  <a:lnTo>
                    <a:pt x="1484" y="7"/>
                  </a:lnTo>
                  <a:lnTo>
                    <a:pt x="1449" y="4"/>
                  </a:lnTo>
                  <a:lnTo>
                    <a:pt x="1414" y="2"/>
                  </a:lnTo>
                  <a:lnTo>
                    <a:pt x="1379" y="1"/>
                  </a:lnTo>
                  <a:lnTo>
                    <a:pt x="1343" y="0"/>
                  </a:lnTo>
                  <a:lnTo>
                    <a:pt x="1343" y="0"/>
                  </a:lnTo>
                  <a:lnTo>
                    <a:pt x="1343" y="0"/>
                  </a:lnTo>
                  <a:lnTo>
                    <a:pt x="1343" y="0"/>
                  </a:lnTo>
                  <a:lnTo>
                    <a:pt x="1343" y="0"/>
                  </a:lnTo>
                  <a:lnTo>
                    <a:pt x="1308" y="1"/>
                  </a:lnTo>
                  <a:lnTo>
                    <a:pt x="1274" y="2"/>
                  </a:lnTo>
                  <a:lnTo>
                    <a:pt x="1241" y="4"/>
                  </a:lnTo>
                  <a:lnTo>
                    <a:pt x="1206" y="7"/>
                  </a:lnTo>
                  <a:lnTo>
                    <a:pt x="1173" y="11"/>
                  </a:lnTo>
                  <a:lnTo>
                    <a:pt x="1139" y="16"/>
                  </a:lnTo>
                  <a:lnTo>
                    <a:pt x="1106" y="21"/>
                  </a:lnTo>
                  <a:lnTo>
                    <a:pt x="1072" y="27"/>
                  </a:lnTo>
                  <a:lnTo>
                    <a:pt x="1041" y="35"/>
                  </a:lnTo>
                  <a:lnTo>
                    <a:pt x="1008" y="42"/>
                  </a:lnTo>
                  <a:lnTo>
                    <a:pt x="976" y="52"/>
                  </a:lnTo>
                  <a:lnTo>
                    <a:pt x="944" y="61"/>
                  </a:lnTo>
                  <a:lnTo>
                    <a:pt x="913" y="71"/>
                  </a:lnTo>
                  <a:lnTo>
                    <a:pt x="882" y="81"/>
                  </a:lnTo>
                  <a:lnTo>
                    <a:pt x="851" y="93"/>
                  </a:lnTo>
                  <a:lnTo>
                    <a:pt x="820" y="106"/>
                  </a:lnTo>
                  <a:lnTo>
                    <a:pt x="791" y="119"/>
                  </a:lnTo>
                  <a:lnTo>
                    <a:pt x="761" y="133"/>
                  </a:lnTo>
                  <a:lnTo>
                    <a:pt x="732" y="147"/>
                  </a:lnTo>
                  <a:lnTo>
                    <a:pt x="703" y="163"/>
                  </a:lnTo>
                  <a:lnTo>
                    <a:pt x="674" y="179"/>
                  </a:lnTo>
                  <a:lnTo>
                    <a:pt x="647" y="194"/>
                  </a:lnTo>
                  <a:lnTo>
                    <a:pt x="619" y="211"/>
                  </a:lnTo>
                  <a:lnTo>
                    <a:pt x="592" y="229"/>
                  </a:lnTo>
                  <a:lnTo>
                    <a:pt x="565" y="248"/>
                  </a:lnTo>
                  <a:lnTo>
                    <a:pt x="540" y="268"/>
                  </a:lnTo>
                  <a:lnTo>
                    <a:pt x="515" y="287"/>
                  </a:lnTo>
                  <a:lnTo>
                    <a:pt x="489" y="307"/>
                  </a:lnTo>
                  <a:lnTo>
                    <a:pt x="464" y="328"/>
                  </a:lnTo>
                  <a:lnTo>
                    <a:pt x="440" y="349"/>
                  </a:lnTo>
                  <a:lnTo>
                    <a:pt x="416" y="371"/>
                  </a:lnTo>
                  <a:lnTo>
                    <a:pt x="394" y="393"/>
                  </a:lnTo>
                  <a:lnTo>
                    <a:pt x="371" y="417"/>
                  </a:lnTo>
                  <a:lnTo>
                    <a:pt x="349" y="440"/>
                  </a:lnTo>
                  <a:lnTo>
                    <a:pt x="327" y="464"/>
                  </a:lnTo>
                  <a:lnTo>
                    <a:pt x="307" y="489"/>
                  </a:lnTo>
                  <a:lnTo>
                    <a:pt x="287" y="514"/>
                  </a:lnTo>
                  <a:lnTo>
                    <a:pt x="267" y="540"/>
                  </a:lnTo>
                  <a:lnTo>
                    <a:pt x="248" y="566"/>
                  </a:lnTo>
                  <a:lnTo>
                    <a:pt x="230" y="592"/>
                  </a:lnTo>
                  <a:lnTo>
                    <a:pt x="212" y="620"/>
                  </a:lnTo>
                  <a:lnTo>
                    <a:pt x="195" y="647"/>
                  </a:lnTo>
                  <a:lnTo>
                    <a:pt x="178" y="675"/>
                  </a:lnTo>
                  <a:lnTo>
                    <a:pt x="162" y="704"/>
                  </a:lnTo>
                  <a:lnTo>
                    <a:pt x="147" y="732"/>
                  </a:lnTo>
                  <a:lnTo>
                    <a:pt x="132" y="761"/>
                  </a:lnTo>
                  <a:lnTo>
                    <a:pt x="119" y="790"/>
                  </a:lnTo>
                  <a:lnTo>
                    <a:pt x="106" y="821"/>
                  </a:lnTo>
                  <a:lnTo>
                    <a:pt x="93" y="851"/>
                  </a:lnTo>
                  <a:lnTo>
                    <a:pt x="82" y="881"/>
                  </a:lnTo>
                  <a:lnTo>
                    <a:pt x="71" y="913"/>
                  </a:lnTo>
                  <a:lnTo>
                    <a:pt x="60" y="944"/>
                  </a:lnTo>
                  <a:lnTo>
                    <a:pt x="51" y="976"/>
                  </a:lnTo>
                  <a:lnTo>
                    <a:pt x="42" y="1008"/>
                  </a:lnTo>
                  <a:lnTo>
                    <a:pt x="34" y="1040"/>
                  </a:lnTo>
                  <a:lnTo>
                    <a:pt x="28" y="1073"/>
                  </a:lnTo>
                  <a:lnTo>
                    <a:pt x="21" y="1106"/>
                  </a:lnTo>
                  <a:lnTo>
                    <a:pt x="15" y="1140"/>
                  </a:lnTo>
                  <a:lnTo>
                    <a:pt x="11" y="1172"/>
                  </a:lnTo>
                  <a:lnTo>
                    <a:pt x="6" y="1206"/>
                  </a:lnTo>
                  <a:lnTo>
                    <a:pt x="4" y="1240"/>
                  </a:lnTo>
                  <a:lnTo>
                    <a:pt x="1" y="1275"/>
                  </a:lnTo>
                  <a:lnTo>
                    <a:pt x="0" y="1309"/>
                  </a:lnTo>
                  <a:lnTo>
                    <a:pt x="0" y="1344"/>
                  </a:lnTo>
                  <a:lnTo>
                    <a:pt x="0" y="1344"/>
                  </a:lnTo>
                  <a:lnTo>
                    <a:pt x="0" y="1379"/>
                  </a:lnTo>
                  <a:lnTo>
                    <a:pt x="1" y="1413"/>
                  </a:lnTo>
                  <a:lnTo>
                    <a:pt x="4" y="1447"/>
                  </a:lnTo>
                  <a:lnTo>
                    <a:pt x="6" y="1481"/>
                  </a:lnTo>
                  <a:lnTo>
                    <a:pt x="11" y="1514"/>
                  </a:lnTo>
                  <a:lnTo>
                    <a:pt x="15" y="1548"/>
                  </a:lnTo>
                  <a:lnTo>
                    <a:pt x="21" y="1581"/>
                  </a:lnTo>
                  <a:lnTo>
                    <a:pt x="28" y="1614"/>
                  </a:lnTo>
                  <a:lnTo>
                    <a:pt x="34" y="1647"/>
                  </a:lnTo>
                  <a:lnTo>
                    <a:pt x="42" y="1679"/>
                  </a:lnTo>
                  <a:lnTo>
                    <a:pt x="51" y="1711"/>
                  </a:lnTo>
                  <a:lnTo>
                    <a:pt x="60" y="1743"/>
                  </a:lnTo>
                  <a:lnTo>
                    <a:pt x="70" y="1775"/>
                  </a:lnTo>
                  <a:lnTo>
                    <a:pt x="82" y="1805"/>
                  </a:lnTo>
                  <a:lnTo>
                    <a:pt x="93" y="1836"/>
                  </a:lnTo>
                  <a:lnTo>
                    <a:pt x="105" y="1867"/>
                  </a:lnTo>
                  <a:lnTo>
                    <a:pt x="119" y="1896"/>
                  </a:lnTo>
                  <a:lnTo>
                    <a:pt x="132" y="1926"/>
                  </a:lnTo>
                  <a:lnTo>
                    <a:pt x="146" y="1955"/>
                  </a:lnTo>
                  <a:lnTo>
                    <a:pt x="162" y="1983"/>
                  </a:lnTo>
                  <a:lnTo>
                    <a:pt x="178" y="2012"/>
                  </a:lnTo>
                  <a:lnTo>
                    <a:pt x="194" y="2040"/>
                  </a:lnTo>
                  <a:lnTo>
                    <a:pt x="212" y="2068"/>
                  </a:lnTo>
                  <a:lnTo>
                    <a:pt x="229" y="2094"/>
                  </a:lnTo>
                  <a:lnTo>
                    <a:pt x="248" y="2121"/>
                  </a:lnTo>
                  <a:lnTo>
                    <a:pt x="267" y="2147"/>
                  </a:lnTo>
                  <a:lnTo>
                    <a:pt x="286" y="2173"/>
                  </a:lnTo>
                  <a:lnTo>
                    <a:pt x="306" y="2198"/>
                  </a:lnTo>
                  <a:lnTo>
                    <a:pt x="327" y="2222"/>
                  </a:lnTo>
                  <a:lnTo>
                    <a:pt x="348" y="2247"/>
                  </a:lnTo>
                  <a:lnTo>
                    <a:pt x="371" y="2270"/>
                  </a:lnTo>
                  <a:lnTo>
                    <a:pt x="393" y="2293"/>
                  </a:lnTo>
                  <a:lnTo>
                    <a:pt x="416" y="2315"/>
                  </a:lnTo>
                  <a:lnTo>
                    <a:pt x="439" y="2338"/>
                  </a:lnTo>
                  <a:lnTo>
                    <a:pt x="464" y="2359"/>
                  </a:lnTo>
                  <a:lnTo>
                    <a:pt x="488" y="2380"/>
                  </a:lnTo>
                  <a:lnTo>
                    <a:pt x="513" y="2400"/>
                  </a:lnTo>
                  <a:lnTo>
                    <a:pt x="539" y="2419"/>
                  </a:lnTo>
                  <a:lnTo>
                    <a:pt x="565" y="2438"/>
                  </a:lnTo>
                  <a:lnTo>
                    <a:pt x="592" y="2457"/>
                  </a:lnTo>
                  <a:lnTo>
                    <a:pt x="618" y="2475"/>
                  </a:lnTo>
                  <a:lnTo>
                    <a:pt x="646" y="2492"/>
                  </a:lnTo>
                  <a:lnTo>
                    <a:pt x="673" y="2508"/>
                  </a:lnTo>
                  <a:lnTo>
                    <a:pt x="702" y="2524"/>
                  </a:lnTo>
                  <a:lnTo>
                    <a:pt x="730" y="2540"/>
                  </a:lnTo>
                  <a:lnTo>
                    <a:pt x="760" y="2554"/>
                  </a:lnTo>
                  <a:lnTo>
                    <a:pt x="790" y="2568"/>
                  </a:lnTo>
                  <a:lnTo>
                    <a:pt x="819" y="2581"/>
                  </a:lnTo>
                  <a:lnTo>
                    <a:pt x="850" y="2594"/>
                  </a:lnTo>
                  <a:lnTo>
                    <a:pt x="881" y="2605"/>
                  </a:lnTo>
                  <a:lnTo>
                    <a:pt x="911" y="2616"/>
                  </a:lnTo>
                  <a:lnTo>
                    <a:pt x="943" y="2627"/>
                  </a:lnTo>
                  <a:lnTo>
                    <a:pt x="974" y="2636"/>
                  </a:lnTo>
                  <a:lnTo>
                    <a:pt x="1007" y="2645"/>
                  </a:lnTo>
                  <a:lnTo>
                    <a:pt x="1038" y="2652"/>
                  </a:lnTo>
                  <a:lnTo>
                    <a:pt x="1071" y="2659"/>
                  </a:lnTo>
                  <a:lnTo>
                    <a:pt x="1104" y="2666"/>
                  </a:lnTo>
                  <a:lnTo>
                    <a:pt x="1137" y="2671"/>
                  </a:lnTo>
                  <a:lnTo>
                    <a:pt x="1171" y="2676"/>
                  </a:lnTo>
                  <a:lnTo>
                    <a:pt x="1205" y="2680"/>
                  </a:lnTo>
                  <a:lnTo>
                    <a:pt x="1238" y="2683"/>
                  </a:lnTo>
                  <a:lnTo>
                    <a:pt x="1272" y="2685"/>
                  </a:lnTo>
                  <a:lnTo>
                    <a:pt x="1307" y="2687"/>
                  </a:lnTo>
                  <a:lnTo>
                    <a:pt x="1342" y="2687"/>
                  </a:lnTo>
                  <a:lnTo>
                    <a:pt x="1342" y="2687"/>
                  </a:lnTo>
                  <a:lnTo>
                    <a:pt x="1343" y="2687"/>
                  </a:lnTo>
                  <a:lnTo>
                    <a:pt x="1343" y="2687"/>
                  </a:lnTo>
                  <a:lnTo>
                    <a:pt x="1344" y="2687"/>
                  </a:lnTo>
                  <a:lnTo>
                    <a:pt x="1344" y="2687"/>
                  </a:lnTo>
                  <a:lnTo>
                    <a:pt x="1346" y="2687"/>
                  </a:lnTo>
                  <a:lnTo>
                    <a:pt x="1346" y="2687"/>
                  </a:lnTo>
                  <a:lnTo>
                    <a:pt x="1380" y="2687"/>
                  </a:lnTo>
                  <a:lnTo>
                    <a:pt x="1413" y="2685"/>
                  </a:lnTo>
                  <a:lnTo>
                    <a:pt x="1447" y="2683"/>
                  </a:lnTo>
                  <a:lnTo>
                    <a:pt x="1480" y="2681"/>
                  </a:lnTo>
                  <a:lnTo>
                    <a:pt x="1513" y="2676"/>
                  </a:lnTo>
                  <a:lnTo>
                    <a:pt x="1544" y="2672"/>
                  </a:lnTo>
                  <a:lnTo>
                    <a:pt x="1577" y="2667"/>
                  </a:lnTo>
                  <a:lnTo>
                    <a:pt x="1609" y="2660"/>
                  </a:lnTo>
                  <a:lnTo>
                    <a:pt x="1641" y="2654"/>
                  </a:lnTo>
                  <a:lnTo>
                    <a:pt x="1672" y="2647"/>
                  </a:lnTo>
                  <a:lnTo>
                    <a:pt x="1703" y="2638"/>
                  </a:lnTo>
                  <a:lnTo>
                    <a:pt x="1734" y="2630"/>
                  </a:lnTo>
                  <a:lnTo>
                    <a:pt x="1765" y="2619"/>
                  </a:lnTo>
                  <a:lnTo>
                    <a:pt x="1795" y="2610"/>
                  </a:lnTo>
                  <a:lnTo>
                    <a:pt x="1825" y="2598"/>
                  </a:lnTo>
                  <a:lnTo>
                    <a:pt x="1854" y="2586"/>
                  </a:lnTo>
                  <a:lnTo>
                    <a:pt x="1883" y="2574"/>
                  </a:lnTo>
                  <a:lnTo>
                    <a:pt x="1912" y="2561"/>
                  </a:lnTo>
                  <a:lnTo>
                    <a:pt x="1940" y="2547"/>
                  </a:lnTo>
                  <a:lnTo>
                    <a:pt x="1969" y="2533"/>
                  </a:lnTo>
                  <a:lnTo>
                    <a:pt x="1996" y="2518"/>
                  </a:lnTo>
                  <a:lnTo>
                    <a:pt x="2024" y="2503"/>
                  </a:lnTo>
                  <a:lnTo>
                    <a:pt x="2050" y="2486"/>
                  </a:lnTo>
                  <a:lnTo>
                    <a:pt x="2077" y="2469"/>
                  </a:lnTo>
                  <a:lnTo>
                    <a:pt x="2103" y="2452"/>
                  </a:lnTo>
                  <a:lnTo>
                    <a:pt x="2129" y="2434"/>
                  </a:lnTo>
                  <a:lnTo>
                    <a:pt x="2154" y="2415"/>
                  </a:lnTo>
                  <a:lnTo>
                    <a:pt x="2178" y="2396"/>
                  </a:lnTo>
                  <a:lnTo>
                    <a:pt x="2203" y="2377"/>
                  </a:lnTo>
                  <a:lnTo>
                    <a:pt x="2226" y="2356"/>
                  </a:lnTo>
                  <a:lnTo>
                    <a:pt x="2249" y="2336"/>
                  </a:lnTo>
                  <a:lnTo>
                    <a:pt x="2273" y="2314"/>
                  </a:lnTo>
                  <a:lnTo>
                    <a:pt x="2273" y="2314"/>
                  </a:lnTo>
                  <a:lnTo>
                    <a:pt x="2277" y="2310"/>
                  </a:lnTo>
                  <a:lnTo>
                    <a:pt x="2280" y="2305"/>
                  </a:lnTo>
                  <a:lnTo>
                    <a:pt x="2282" y="2301"/>
                  </a:lnTo>
                  <a:lnTo>
                    <a:pt x="2284" y="2295"/>
                  </a:lnTo>
                  <a:lnTo>
                    <a:pt x="2286" y="2291"/>
                  </a:lnTo>
                  <a:lnTo>
                    <a:pt x="2286" y="2286"/>
                  </a:lnTo>
                  <a:lnTo>
                    <a:pt x="2286" y="2279"/>
                  </a:lnTo>
                  <a:lnTo>
                    <a:pt x="2286" y="2274"/>
                  </a:lnTo>
                  <a:lnTo>
                    <a:pt x="2286" y="2274"/>
                  </a:lnTo>
                  <a:close/>
                  <a:moveTo>
                    <a:pt x="996" y="512"/>
                  </a:moveTo>
                  <a:lnTo>
                    <a:pt x="996" y="512"/>
                  </a:lnTo>
                  <a:lnTo>
                    <a:pt x="1016" y="474"/>
                  </a:lnTo>
                  <a:lnTo>
                    <a:pt x="1036" y="439"/>
                  </a:lnTo>
                  <a:lnTo>
                    <a:pt x="1058" y="406"/>
                  </a:lnTo>
                  <a:lnTo>
                    <a:pt x="1079" y="375"/>
                  </a:lnTo>
                  <a:lnTo>
                    <a:pt x="1101" y="347"/>
                  </a:lnTo>
                  <a:lnTo>
                    <a:pt x="1123" y="321"/>
                  </a:lnTo>
                  <a:lnTo>
                    <a:pt x="1145" y="298"/>
                  </a:lnTo>
                  <a:lnTo>
                    <a:pt x="1168" y="278"/>
                  </a:lnTo>
                  <a:lnTo>
                    <a:pt x="1168" y="278"/>
                  </a:lnTo>
                  <a:lnTo>
                    <a:pt x="1191" y="260"/>
                  </a:lnTo>
                  <a:lnTo>
                    <a:pt x="1213" y="245"/>
                  </a:lnTo>
                  <a:lnTo>
                    <a:pt x="1235" y="233"/>
                  </a:lnTo>
                  <a:lnTo>
                    <a:pt x="1258" y="222"/>
                  </a:lnTo>
                  <a:lnTo>
                    <a:pt x="1279" y="215"/>
                  </a:lnTo>
                  <a:lnTo>
                    <a:pt x="1301" y="208"/>
                  </a:lnTo>
                  <a:lnTo>
                    <a:pt x="1322" y="205"/>
                  </a:lnTo>
                  <a:lnTo>
                    <a:pt x="1343" y="204"/>
                  </a:lnTo>
                  <a:lnTo>
                    <a:pt x="1343" y="204"/>
                  </a:lnTo>
                  <a:lnTo>
                    <a:pt x="1343" y="204"/>
                  </a:lnTo>
                  <a:lnTo>
                    <a:pt x="1343" y="204"/>
                  </a:lnTo>
                  <a:lnTo>
                    <a:pt x="1366" y="205"/>
                  </a:lnTo>
                  <a:lnTo>
                    <a:pt x="1387" y="209"/>
                  </a:lnTo>
                  <a:lnTo>
                    <a:pt x="1408" y="215"/>
                  </a:lnTo>
                  <a:lnTo>
                    <a:pt x="1430" y="222"/>
                  </a:lnTo>
                  <a:lnTo>
                    <a:pt x="1452" y="233"/>
                  </a:lnTo>
                  <a:lnTo>
                    <a:pt x="1475" y="245"/>
                  </a:lnTo>
                  <a:lnTo>
                    <a:pt x="1497" y="260"/>
                  </a:lnTo>
                  <a:lnTo>
                    <a:pt x="1519" y="278"/>
                  </a:lnTo>
                  <a:lnTo>
                    <a:pt x="1519" y="278"/>
                  </a:lnTo>
                  <a:lnTo>
                    <a:pt x="1538" y="294"/>
                  </a:lnTo>
                  <a:lnTo>
                    <a:pt x="1556" y="312"/>
                  </a:lnTo>
                  <a:lnTo>
                    <a:pt x="1575" y="332"/>
                  </a:lnTo>
                  <a:lnTo>
                    <a:pt x="1593" y="354"/>
                  </a:lnTo>
                  <a:lnTo>
                    <a:pt x="1611" y="378"/>
                  </a:lnTo>
                  <a:lnTo>
                    <a:pt x="1628" y="402"/>
                  </a:lnTo>
                  <a:lnTo>
                    <a:pt x="1645" y="428"/>
                  </a:lnTo>
                  <a:lnTo>
                    <a:pt x="1662" y="457"/>
                  </a:lnTo>
                  <a:lnTo>
                    <a:pt x="1678" y="487"/>
                  </a:lnTo>
                  <a:lnTo>
                    <a:pt x="1694" y="517"/>
                  </a:lnTo>
                  <a:lnTo>
                    <a:pt x="1708" y="550"/>
                  </a:lnTo>
                  <a:lnTo>
                    <a:pt x="1723" y="584"/>
                  </a:lnTo>
                  <a:lnTo>
                    <a:pt x="1738" y="619"/>
                  </a:lnTo>
                  <a:lnTo>
                    <a:pt x="1752" y="656"/>
                  </a:lnTo>
                  <a:lnTo>
                    <a:pt x="1765" y="693"/>
                  </a:lnTo>
                  <a:lnTo>
                    <a:pt x="1776" y="732"/>
                  </a:lnTo>
                  <a:lnTo>
                    <a:pt x="1776" y="732"/>
                  </a:lnTo>
                  <a:lnTo>
                    <a:pt x="1724" y="743"/>
                  </a:lnTo>
                  <a:lnTo>
                    <a:pt x="1671" y="752"/>
                  </a:lnTo>
                  <a:lnTo>
                    <a:pt x="1617" y="761"/>
                  </a:lnTo>
                  <a:lnTo>
                    <a:pt x="1561" y="768"/>
                  </a:lnTo>
                  <a:lnTo>
                    <a:pt x="1505" y="773"/>
                  </a:lnTo>
                  <a:lnTo>
                    <a:pt x="1448" y="777"/>
                  </a:lnTo>
                  <a:lnTo>
                    <a:pt x="1390" y="780"/>
                  </a:lnTo>
                  <a:lnTo>
                    <a:pt x="1331" y="780"/>
                  </a:lnTo>
                  <a:lnTo>
                    <a:pt x="1331" y="780"/>
                  </a:lnTo>
                  <a:lnTo>
                    <a:pt x="1274" y="780"/>
                  </a:lnTo>
                  <a:lnTo>
                    <a:pt x="1219" y="778"/>
                  </a:lnTo>
                  <a:lnTo>
                    <a:pt x="1165" y="773"/>
                  </a:lnTo>
                  <a:lnTo>
                    <a:pt x="1113" y="769"/>
                  </a:lnTo>
                  <a:lnTo>
                    <a:pt x="1060" y="763"/>
                  </a:lnTo>
                  <a:lnTo>
                    <a:pt x="1009" y="755"/>
                  </a:lnTo>
                  <a:lnTo>
                    <a:pt x="958" y="747"/>
                  </a:lnTo>
                  <a:lnTo>
                    <a:pt x="908" y="737"/>
                  </a:lnTo>
                  <a:lnTo>
                    <a:pt x="908" y="737"/>
                  </a:lnTo>
                  <a:lnTo>
                    <a:pt x="927" y="676"/>
                  </a:lnTo>
                  <a:lnTo>
                    <a:pt x="938" y="646"/>
                  </a:lnTo>
                  <a:lnTo>
                    <a:pt x="948" y="618"/>
                  </a:lnTo>
                  <a:lnTo>
                    <a:pt x="960" y="590"/>
                  </a:lnTo>
                  <a:lnTo>
                    <a:pt x="972" y="563"/>
                  </a:lnTo>
                  <a:lnTo>
                    <a:pt x="983" y="537"/>
                  </a:lnTo>
                  <a:lnTo>
                    <a:pt x="996" y="512"/>
                  </a:lnTo>
                  <a:lnTo>
                    <a:pt x="996" y="512"/>
                  </a:lnTo>
                  <a:close/>
                  <a:moveTo>
                    <a:pt x="538" y="538"/>
                  </a:moveTo>
                  <a:lnTo>
                    <a:pt x="538" y="538"/>
                  </a:lnTo>
                  <a:lnTo>
                    <a:pt x="576" y="502"/>
                  </a:lnTo>
                  <a:lnTo>
                    <a:pt x="615" y="468"/>
                  </a:lnTo>
                  <a:lnTo>
                    <a:pt x="656" y="436"/>
                  </a:lnTo>
                  <a:lnTo>
                    <a:pt x="699" y="405"/>
                  </a:lnTo>
                  <a:lnTo>
                    <a:pt x="742" y="377"/>
                  </a:lnTo>
                  <a:lnTo>
                    <a:pt x="788" y="349"/>
                  </a:lnTo>
                  <a:lnTo>
                    <a:pt x="834" y="325"/>
                  </a:lnTo>
                  <a:lnTo>
                    <a:pt x="882" y="302"/>
                  </a:lnTo>
                  <a:lnTo>
                    <a:pt x="882" y="302"/>
                  </a:lnTo>
                  <a:lnTo>
                    <a:pt x="856" y="344"/>
                  </a:lnTo>
                  <a:lnTo>
                    <a:pt x="831" y="386"/>
                  </a:lnTo>
                  <a:lnTo>
                    <a:pt x="808" y="432"/>
                  </a:lnTo>
                  <a:lnTo>
                    <a:pt x="785" y="478"/>
                  </a:lnTo>
                  <a:lnTo>
                    <a:pt x="765" y="527"/>
                  </a:lnTo>
                  <a:lnTo>
                    <a:pt x="745" y="578"/>
                  </a:lnTo>
                  <a:lnTo>
                    <a:pt x="727" y="629"/>
                  </a:lnTo>
                  <a:lnTo>
                    <a:pt x="711" y="683"/>
                  </a:lnTo>
                  <a:lnTo>
                    <a:pt x="711" y="683"/>
                  </a:lnTo>
                  <a:lnTo>
                    <a:pt x="681" y="673"/>
                  </a:lnTo>
                  <a:lnTo>
                    <a:pt x="651" y="662"/>
                  </a:lnTo>
                  <a:lnTo>
                    <a:pt x="622" y="651"/>
                  </a:lnTo>
                  <a:lnTo>
                    <a:pt x="595" y="639"/>
                  </a:lnTo>
                  <a:lnTo>
                    <a:pt x="567" y="626"/>
                  </a:lnTo>
                  <a:lnTo>
                    <a:pt x="542" y="615"/>
                  </a:lnTo>
                  <a:lnTo>
                    <a:pt x="516" y="601"/>
                  </a:lnTo>
                  <a:lnTo>
                    <a:pt x="491" y="588"/>
                  </a:lnTo>
                  <a:lnTo>
                    <a:pt x="491" y="588"/>
                  </a:lnTo>
                  <a:lnTo>
                    <a:pt x="515" y="563"/>
                  </a:lnTo>
                  <a:lnTo>
                    <a:pt x="538" y="538"/>
                  </a:lnTo>
                  <a:lnTo>
                    <a:pt x="538" y="538"/>
                  </a:lnTo>
                  <a:close/>
                  <a:moveTo>
                    <a:pt x="370" y="752"/>
                  </a:moveTo>
                  <a:lnTo>
                    <a:pt x="370" y="752"/>
                  </a:lnTo>
                  <a:lnTo>
                    <a:pt x="402" y="771"/>
                  </a:lnTo>
                  <a:lnTo>
                    <a:pt x="437" y="789"/>
                  </a:lnTo>
                  <a:lnTo>
                    <a:pt x="472" y="807"/>
                  </a:lnTo>
                  <a:lnTo>
                    <a:pt x="508" y="824"/>
                  </a:lnTo>
                  <a:lnTo>
                    <a:pt x="546" y="840"/>
                  </a:lnTo>
                  <a:lnTo>
                    <a:pt x="584" y="855"/>
                  </a:lnTo>
                  <a:lnTo>
                    <a:pt x="624" y="870"/>
                  </a:lnTo>
                  <a:lnTo>
                    <a:pt x="664" y="883"/>
                  </a:lnTo>
                  <a:lnTo>
                    <a:pt x="664" y="883"/>
                  </a:lnTo>
                  <a:lnTo>
                    <a:pt x="655" y="926"/>
                  </a:lnTo>
                  <a:lnTo>
                    <a:pt x="649" y="969"/>
                  </a:lnTo>
                  <a:lnTo>
                    <a:pt x="643" y="1014"/>
                  </a:lnTo>
                  <a:lnTo>
                    <a:pt x="637" y="1058"/>
                  </a:lnTo>
                  <a:lnTo>
                    <a:pt x="633" y="1104"/>
                  </a:lnTo>
                  <a:lnTo>
                    <a:pt x="629" y="1149"/>
                  </a:lnTo>
                  <a:lnTo>
                    <a:pt x="626" y="1195"/>
                  </a:lnTo>
                  <a:lnTo>
                    <a:pt x="624" y="1241"/>
                  </a:lnTo>
                  <a:lnTo>
                    <a:pt x="209" y="1241"/>
                  </a:lnTo>
                  <a:lnTo>
                    <a:pt x="209" y="1241"/>
                  </a:lnTo>
                  <a:lnTo>
                    <a:pt x="213" y="1208"/>
                  </a:lnTo>
                  <a:lnTo>
                    <a:pt x="217" y="1176"/>
                  </a:lnTo>
                  <a:lnTo>
                    <a:pt x="222" y="1143"/>
                  </a:lnTo>
                  <a:lnTo>
                    <a:pt x="229" y="1110"/>
                  </a:lnTo>
                  <a:lnTo>
                    <a:pt x="235" y="1078"/>
                  </a:lnTo>
                  <a:lnTo>
                    <a:pt x="244" y="1046"/>
                  </a:lnTo>
                  <a:lnTo>
                    <a:pt x="252" y="1016"/>
                  </a:lnTo>
                  <a:lnTo>
                    <a:pt x="262" y="985"/>
                  </a:lnTo>
                  <a:lnTo>
                    <a:pt x="272" y="954"/>
                  </a:lnTo>
                  <a:lnTo>
                    <a:pt x="284" y="924"/>
                  </a:lnTo>
                  <a:lnTo>
                    <a:pt x="297" y="894"/>
                  </a:lnTo>
                  <a:lnTo>
                    <a:pt x="309" y="864"/>
                  </a:lnTo>
                  <a:lnTo>
                    <a:pt x="323" y="836"/>
                  </a:lnTo>
                  <a:lnTo>
                    <a:pt x="338" y="807"/>
                  </a:lnTo>
                  <a:lnTo>
                    <a:pt x="354" y="780"/>
                  </a:lnTo>
                  <a:lnTo>
                    <a:pt x="370" y="752"/>
                  </a:lnTo>
                  <a:lnTo>
                    <a:pt x="370" y="752"/>
                  </a:lnTo>
                  <a:close/>
                  <a:moveTo>
                    <a:pt x="370" y="1934"/>
                  </a:moveTo>
                  <a:lnTo>
                    <a:pt x="370" y="1934"/>
                  </a:lnTo>
                  <a:lnTo>
                    <a:pt x="354" y="1908"/>
                  </a:lnTo>
                  <a:lnTo>
                    <a:pt x="338" y="1879"/>
                  </a:lnTo>
                  <a:lnTo>
                    <a:pt x="323" y="1851"/>
                  </a:lnTo>
                  <a:lnTo>
                    <a:pt x="309" y="1822"/>
                  </a:lnTo>
                  <a:lnTo>
                    <a:pt x="297" y="1793"/>
                  </a:lnTo>
                  <a:lnTo>
                    <a:pt x="284" y="1763"/>
                  </a:lnTo>
                  <a:lnTo>
                    <a:pt x="272" y="1733"/>
                  </a:lnTo>
                  <a:lnTo>
                    <a:pt x="262" y="1703"/>
                  </a:lnTo>
                  <a:lnTo>
                    <a:pt x="252" y="1672"/>
                  </a:lnTo>
                  <a:lnTo>
                    <a:pt x="244" y="1640"/>
                  </a:lnTo>
                  <a:lnTo>
                    <a:pt x="235" y="1608"/>
                  </a:lnTo>
                  <a:lnTo>
                    <a:pt x="229" y="1577"/>
                  </a:lnTo>
                  <a:lnTo>
                    <a:pt x="222" y="1545"/>
                  </a:lnTo>
                  <a:lnTo>
                    <a:pt x="217" y="1512"/>
                  </a:lnTo>
                  <a:lnTo>
                    <a:pt x="213" y="1479"/>
                  </a:lnTo>
                  <a:lnTo>
                    <a:pt x="209" y="1445"/>
                  </a:lnTo>
                  <a:lnTo>
                    <a:pt x="624" y="1445"/>
                  </a:lnTo>
                  <a:lnTo>
                    <a:pt x="624" y="1445"/>
                  </a:lnTo>
                  <a:lnTo>
                    <a:pt x="626" y="1492"/>
                  </a:lnTo>
                  <a:lnTo>
                    <a:pt x="629" y="1539"/>
                  </a:lnTo>
                  <a:lnTo>
                    <a:pt x="632" y="1584"/>
                  </a:lnTo>
                  <a:lnTo>
                    <a:pt x="637" y="1630"/>
                  </a:lnTo>
                  <a:lnTo>
                    <a:pt x="643" y="1674"/>
                  </a:lnTo>
                  <a:lnTo>
                    <a:pt x="649" y="1719"/>
                  </a:lnTo>
                  <a:lnTo>
                    <a:pt x="655" y="1762"/>
                  </a:lnTo>
                  <a:lnTo>
                    <a:pt x="663" y="1804"/>
                  </a:lnTo>
                  <a:lnTo>
                    <a:pt x="663" y="1804"/>
                  </a:lnTo>
                  <a:lnTo>
                    <a:pt x="624" y="1818"/>
                  </a:lnTo>
                  <a:lnTo>
                    <a:pt x="584" y="1832"/>
                  </a:lnTo>
                  <a:lnTo>
                    <a:pt x="546" y="1848"/>
                  </a:lnTo>
                  <a:lnTo>
                    <a:pt x="508" y="1864"/>
                  </a:lnTo>
                  <a:lnTo>
                    <a:pt x="472" y="1880"/>
                  </a:lnTo>
                  <a:lnTo>
                    <a:pt x="437" y="1897"/>
                  </a:lnTo>
                  <a:lnTo>
                    <a:pt x="402" y="1916"/>
                  </a:lnTo>
                  <a:lnTo>
                    <a:pt x="370" y="1934"/>
                  </a:lnTo>
                  <a:lnTo>
                    <a:pt x="370" y="1934"/>
                  </a:lnTo>
                  <a:close/>
                  <a:moveTo>
                    <a:pt x="538" y="2149"/>
                  </a:moveTo>
                  <a:lnTo>
                    <a:pt x="538" y="2149"/>
                  </a:lnTo>
                  <a:lnTo>
                    <a:pt x="515" y="2125"/>
                  </a:lnTo>
                  <a:lnTo>
                    <a:pt x="491" y="2100"/>
                  </a:lnTo>
                  <a:lnTo>
                    <a:pt x="491" y="2100"/>
                  </a:lnTo>
                  <a:lnTo>
                    <a:pt x="516" y="2086"/>
                  </a:lnTo>
                  <a:lnTo>
                    <a:pt x="542" y="2073"/>
                  </a:lnTo>
                  <a:lnTo>
                    <a:pt x="567" y="2060"/>
                  </a:lnTo>
                  <a:lnTo>
                    <a:pt x="595" y="2049"/>
                  </a:lnTo>
                  <a:lnTo>
                    <a:pt x="622" y="2036"/>
                  </a:lnTo>
                  <a:lnTo>
                    <a:pt x="652" y="2025"/>
                  </a:lnTo>
                  <a:lnTo>
                    <a:pt x="681" y="2014"/>
                  </a:lnTo>
                  <a:lnTo>
                    <a:pt x="711" y="2003"/>
                  </a:lnTo>
                  <a:lnTo>
                    <a:pt x="711" y="2003"/>
                  </a:lnTo>
                  <a:lnTo>
                    <a:pt x="722" y="2039"/>
                  </a:lnTo>
                  <a:lnTo>
                    <a:pt x="734" y="2074"/>
                  </a:lnTo>
                  <a:lnTo>
                    <a:pt x="745" y="2108"/>
                  </a:lnTo>
                  <a:lnTo>
                    <a:pt x="758" y="2141"/>
                  </a:lnTo>
                  <a:lnTo>
                    <a:pt x="771" y="2174"/>
                  </a:lnTo>
                  <a:lnTo>
                    <a:pt x="784" y="2205"/>
                  </a:lnTo>
                  <a:lnTo>
                    <a:pt x="798" y="2237"/>
                  </a:lnTo>
                  <a:lnTo>
                    <a:pt x="813" y="2267"/>
                  </a:lnTo>
                  <a:lnTo>
                    <a:pt x="813" y="2267"/>
                  </a:lnTo>
                  <a:lnTo>
                    <a:pt x="829" y="2297"/>
                  </a:lnTo>
                  <a:lnTo>
                    <a:pt x="846" y="2328"/>
                  </a:lnTo>
                  <a:lnTo>
                    <a:pt x="863" y="2357"/>
                  </a:lnTo>
                  <a:lnTo>
                    <a:pt x="881" y="2384"/>
                  </a:lnTo>
                  <a:lnTo>
                    <a:pt x="881" y="2384"/>
                  </a:lnTo>
                  <a:lnTo>
                    <a:pt x="833" y="2362"/>
                  </a:lnTo>
                  <a:lnTo>
                    <a:pt x="787" y="2338"/>
                  </a:lnTo>
                  <a:lnTo>
                    <a:pt x="742" y="2311"/>
                  </a:lnTo>
                  <a:lnTo>
                    <a:pt x="698" y="2283"/>
                  </a:lnTo>
                  <a:lnTo>
                    <a:pt x="655" y="2252"/>
                  </a:lnTo>
                  <a:lnTo>
                    <a:pt x="615" y="2219"/>
                  </a:lnTo>
                  <a:lnTo>
                    <a:pt x="576" y="2185"/>
                  </a:lnTo>
                  <a:lnTo>
                    <a:pt x="538" y="2149"/>
                  </a:lnTo>
                  <a:lnTo>
                    <a:pt x="538" y="2149"/>
                  </a:lnTo>
                  <a:close/>
                  <a:moveTo>
                    <a:pt x="1691" y="2176"/>
                  </a:moveTo>
                  <a:lnTo>
                    <a:pt x="1691" y="2176"/>
                  </a:lnTo>
                  <a:lnTo>
                    <a:pt x="1671" y="2213"/>
                  </a:lnTo>
                  <a:lnTo>
                    <a:pt x="1651" y="2249"/>
                  </a:lnTo>
                  <a:lnTo>
                    <a:pt x="1630" y="2282"/>
                  </a:lnTo>
                  <a:lnTo>
                    <a:pt x="1609" y="2312"/>
                  </a:lnTo>
                  <a:lnTo>
                    <a:pt x="1587" y="2341"/>
                  </a:lnTo>
                  <a:lnTo>
                    <a:pt x="1564" y="2366"/>
                  </a:lnTo>
                  <a:lnTo>
                    <a:pt x="1542" y="2390"/>
                  </a:lnTo>
                  <a:lnTo>
                    <a:pt x="1519" y="2410"/>
                  </a:lnTo>
                  <a:lnTo>
                    <a:pt x="1519" y="2410"/>
                  </a:lnTo>
                  <a:lnTo>
                    <a:pt x="1497" y="2428"/>
                  </a:lnTo>
                  <a:lnTo>
                    <a:pt x="1475" y="2442"/>
                  </a:lnTo>
                  <a:lnTo>
                    <a:pt x="1452" y="2455"/>
                  </a:lnTo>
                  <a:lnTo>
                    <a:pt x="1430" y="2466"/>
                  </a:lnTo>
                  <a:lnTo>
                    <a:pt x="1408" y="2473"/>
                  </a:lnTo>
                  <a:lnTo>
                    <a:pt x="1387" y="2478"/>
                  </a:lnTo>
                  <a:lnTo>
                    <a:pt x="1366" y="2482"/>
                  </a:lnTo>
                  <a:lnTo>
                    <a:pt x="1343" y="2483"/>
                  </a:lnTo>
                  <a:lnTo>
                    <a:pt x="1343" y="2483"/>
                  </a:lnTo>
                  <a:lnTo>
                    <a:pt x="1322" y="2482"/>
                  </a:lnTo>
                  <a:lnTo>
                    <a:pt x="1301" y="2478"/>
                  </a:lnTo>
                  <a:lnTo>
                    <a:pt x="1279" y="2473"/>
                  </a:lnTo>
                  <a:lnTo>
                    <a:pt x="1258" y="2466"/>
                  </a:lnTo>
                  <a:lnTo>
                    <a:pt x="1235" y="2455"/>
                  </a:lnTo>
                  <a:lnTo>
                    <a:pt x="1213" y="2442"/>
                  </a:lnTo>
                  <a:lnTo>
                    <a:pt x="1191" y="2428"/>
                  </a:lnTo>
                  <a:lnTo>
                    <a:pt x="1168" y="2410"/>
                  </a:lnTo>
                  <a:lnTo>
                    <a:pt x="1168" y="2410"/>
                  </a:lnTo>
                  <a:lnTo>
                    <a:pt x="1149" y="2393"/>
                  </a:lnTo>
                  <a:lnTo>
                    <a:pt x="1131" y="2375"/>
                  </a:lnTo>
                  <a:lnTo>
                    <a:pt x="1111" y="2355"/>
                  </a:lnTo>
                  <a:lnTo>
                    <a:pt x="1093" y="2332"/>
                  </a:lnTo>
                  <a:lnTo>
                    <a:pt x="1075" y="2309"/>
                  </a:lnTo>
                  <a:lnTo>
                    <a:pt x="1059" y="2284"/>
                  </a:lnTo>
                  <a:lnTo>
                    <a:pt x="1041" y="2257"/>
                  </a:lnTo>
                  <a:lnTo>
                    <a:pt x="1025" y="2229"/>
                  </a:lnTo>
                  <a:lnTo>
                    <a:pt x="1008" y="2198"/>
                  </a:lnTo>
                  <a:lnTo>
                    <a:pt x="992" y="2167"/>
                  </a:lnTo>
                  <a:lnTo>
                    <a:pt x="977" y="2134"/>
                  </a:lnTo>
                  <a:lnTo>
                    <a:pt x="962" y="2100"/>
                  </a:lnTo>
                  <a:lnTo>
                    <a:pt x="947" y="2065"/>
                  </a:lnTo>
                  <a:lnTo>
                    <a:pt x="934" y="2028"/>
                  </a:lnTo>
                  <a:lnTo>
                    <a:pt x="921" y="1989"/>
                  </a:lnTo>
                  <a:lnTo>
                    <a:pt x="909" y="1950"/>
                  </a:lnTo>
                  <a:lnTo>
                    <a:pt x="909" y="1950"/>
                  </a:lnTo>
                  <a:lnTo>
                    <a:pt x="958" y="1941"/>
                  </a:lnTo>
                  <a:lnTo>
                    <a:pt x="1009" y="1931"/>
                  </a:lnTo>
                  <a:lnTo>
                    <a:pt x="1061" y="1925"/>
                  </a:lnTo>
                  <a:lnTo>
                    <a:pt x="1113" y="1919"/>
                  </a:lnTo>
                  <a:lnTo>
                    <a:pt x="1165" y="1913"/>
                  </a:lnTo>
                  <a:lnTo>
                    <a:pt x="1221" y="1910"/>
                  </a:lnTo>
                  <a:lnTo>
                    <a:pt x="1274" y="1908"/>
                  </a:lnTo>
                  <a:lnTo>
                    <a:pt x="1331" y="1908"/>
                  </a:lnTo>
                  <a:lnTo>
                    <a:pt x="1331" y="1908"/>
                  </a:lnTo>
                  <a:lnTo>
                    <a:pt x="1390" y="1908"/>
                  </a:lnTo>
                  <a:lnTo>
                    <a:pt x="1448" y="1910"/>
                  </a:lnTo>
                  <a:lnTo>
                    <a:pt x="1505" y="1914"/>
                  </a:lnTo>
                  <a:lnTo>
                    <a:pt x="1562" y="1920"/>
                  </a:lnTo>
                  <a:lnTo>
                    <a:pt x="1617" y="1927"/>
                  </a:lnTo>
                  <a:lnTo>
                    <a:pt x="1672" y="1934"/>
                  </a:lnTo>
                  <a:lnTo>
                    <a:pt x="1725" y="1944"/>
                  </a:lnTo>
                  <a:lnTo>
                    <a:pt x="1777" y="1956"/>
                  </a:lnTo>
                  <a:lnTo>
                    <a:pt x="1777" y="1956"/>
                  </a:lnTo>
                  <a:lnTo>
                    <a:pt x="1758" y="2015"/>
                  </a:lnTo>
                  <a:lnTo>
                    <a:pt x="1737" y="2072"/>
                  </a:lnTo>
                  <a:lnTo>
                    <a:pt x="1726" y="2098"/>
                  </a:lnTo>
                  <a:lnTo>
                    <a:pt x="1715" y="2125"/>
                  </a:lnTo>
                  <a:lnTo>
                    <a:pt x="1703" y="2151"/>
                  </a:lnTo>
                  <a:lnTo>
                    <a:pt x="1691" y="2176"/>
                  </a:lnTo>
                  <a:lnTo>
                    <a:pt x="1691" y="2176"/>
                  </a:lnTo>
                  <a:close/>
                  <a:moveTo>
                    <a:pt x="1825" y="1757"/>
                  </a:moveTo>
                  <a:lnTo>
                    <a:pt x="1825" y="1757"/>
                  </a:lnTo>
                  <a:lnTo>
                    <a:pt x="1767" y="1744"/>
                  </a:lnTo>
                  <a:lnTo>
                    <a:pt x="1707" y="1733"/>
                  </a:lnTo>
                  <a:lnTo>
                    <a:pt x="1647" y="1725"/>
                  </a:lnTo>
                  <a:lnTo>
                    <a:pt x="1586" y="1717"/>
                  </a:lnTo>
                  <a:lnTo>
                    <a:pt x="1523" y="1711"/>
                  </a:lnTo>
                  <a:lnTo>
                    <a:pt x="1460" y="1707"/>
                  </a:lnTo>
                  <a:lnTo>
                    <a:pt x="1395" y="1704"/>
                  </a:lnTo>
                  <a:lnTo>
                    <a:pt x="1331" y="1704"/>
                  </a:lnTo>
                  <a:lnTo>
                    <a:pt x="1331" y="1704"/>
                  </a:lnTo>
                  <a:lnTo>
                    <a:pt x="1269" y="1704"/>
                  </a:lnTo>
                  <a:lnTo>
                    <a:pt x="1208" y="1707"/>
                  </a:lnTo>
                  <a:lnTo>
                    <a:pt x="1149" y="1710"/>
                  </a:lnTo>
                  <a:lnTo>
                    <a:pt x="1089" y="1715"/>
                  </a:lnTo>
                  <a:lnTo>
                    <a:pt x="1030" y="1723"/>
                  </a:lnTo>
                  <a:lnTo>
                    <a:pt x="973" y="1730"/>
                  </a:lnTo>
                  <a:lnTo>
                    <a:pt x="917" y="1740"/>
                  </a:lnTo>
                  <a:lnTo>
                    <a:pt x="861" y="1751"/>
                  </a:lnTo>
                  <a:lnTo>
                    <a:pt x="861" y="1751"/>
                  </a:lnTo>
                  <a:lnTo>
                    <a:pt x="854" y="1714"/>
                  </a:lnTo>
                  <a:lnTo>
                    <a:pt x="849" y="1678"/>
                  </a:lnTo>
                  <a:lnTo>
                    <a:pt x="844" y="1640"/>
                  </a:lnTo>
                  <a:lnTo>
                    <a:pt x="839" y="1602"/>
                  </a:lnTo>
                  <a:lnTo>
                    <a:pt x="835" y="1564"/>
                  </a:lnTo>
                  <a:lnTo>
                    <a:pt x="832" y="1525"/>
                  </a:lnTo>
                  <a:lnTo>
                    <a:pt x="829" y="1486"/>
                  </a:lnTo>
                  <a:lnTo>
                    <a:pt x="827" y="1445"/>
                  </a:lnTo>
                  <a:lnTo>
                    <a:pt x="1860" y="1445"/>
                  </a:lnTo>
                  <a:lnTo>
                    <a:pt x="1860" y="1445"/>
                  </a:lnTo>
                  <a:lnTo>
                    <a:pt x="1858" y="1487"/>
                  </a:lnTo>
                  <a:lnTo>
                    <a:pt x="1854" y="1527"/>
                  </a:lnTo>
                  <a:lnTo>
                    <a:pt x="1851" y="1566"/>
                  </a:lnTo>
                  <a:lnTo>
                    <a:pt x="1847" y="1605"/>
                  </a:lnTo>
                  <a:lnTo>
                    <a:pt x="1843" y="1644"/>
                  </a:lnTo>
                  <a:lnTo>
                    <a:pt x="1838" y="1683"/>
                  </a:lnTo>
                  <a:lnTo>
                    <a:pt x="1831" y="1720"/>
                  </a:lnTo>
                  <a:lnTo>
                    <a:pt x="1825" y="1757"/>
                  </a:lnTo>
                  <a:lnTo>
                    <a:pt x="1825" y="1757"/>
                  </a:lnTo>
                  <a:close/>
                  <a:moveTo>
                    <a:pt x="828" y="1241"/>
                  </a:moveTo>
                  <a:lnTo>
                    <a:pt x="828" y="1241"/>
                  </a:lnTo>
                  <a:lnTo>
                    <a:pt x="829" y="1202"/>
                  </a:lnTo>
                  <a:lnTo>
                    <a:pt x="832" y="1163"/>
                  </a:lnTo>
                  <a:lnTo>
                    <a:pt x="835" y="1124"/>
                  </a:lnTo>
                  <a:lnTo>
                    <a:pt x="839" y="1085"/>
                  </a:lnTo>
                  <a:lnTo>
                    <a:pt x="844" y="1046"/>
                  </a:lnTo>
                  <a:lnTo>
                    <a:pt x="849" y="1009"/>
                  </a:lnTo>
                  <a:lnTo>
                    <a:pt x="854" y="972"/>
                  </a:lnTo>
                  <a:lnTo>
                    <a:pt x="861" y="936"/>
                  </a:lnTo>
                  <a:lnTo>
                    <a:pt x="861" y="936"/>
                  </a:lnTo>
                  <a:lnTo>
                    <a:pt x="917" y="947"/>
                  </a:lnTo>
                  <a:lnTo>
                    <a:pt x="973" y="956"/>
                  </a:lnTo>
                  <a:lnTo>
                    <a:pt x="1030" y="965"/>
                  </a:lnTo>
                  <a:lnTo>
                    <a:pt x="1088" y="971"/>
                  </a:lnTo>
                  <a:lnTo>
                    <a:pt x="1147" y="977"/>
                  </a:lnTo>
                  <a:lnTo>
                    <a:pt x="1208" y="981"/>
                  </a:lnTo>
                  <a:lnTo>
                    <a:pt x="1269" y="983"/>
                  </a:lnTo>
                  <a:lnTo>
                    <a:pt x="1331" y="984"/>
                  </a:lnTo>
                  <a:lnTo>
                    <a:pt x="1331" y="984"/>
                  </a:lnTo>
                  <a:lnTo>
                    <a:pt x="1395" y="983"/>
                  </a:lnTo>
                  <a:lnTo>
                    <a:pt x="1460" y="981"/>
                  </a:lnTo>
                  <a:lnTo>
                    <a:pt x="1523" y="977"/>
                  </a:lnTo>
                  <a:lnTo>
                    <a:pt x="1586" y="970"/>
                  </a:lnTo>
                  <a:lnTo>
                    <a:pt x="1647" y="963"/>
                  </a:lnTo>
                  <a:lnTo>
                    <a:pt x="1707" y="953"/>
                  </a:lnTo>
                  <a:lnTo>
                    <a:pt x="1767" y="943"/>
                  </a:lnTo>
                  <a:lnTo>
                    <a:pt x="1825" y="931"/>
                  </a:lnTo>
                  <a:lnTo>
                    <a:pt x="1825" y="931"/>
                  </a:lnTo>
                  <a:lnTo>
                    <a:pt x="1831" y="968"/>
                  </a:lnTo>
                  <a:lnTo>
                    <a:pt x="1838" y="1005"/>
                  </a:lnTo>
                  <a:lnTo>
                    <a:pt x="1843" y="1043"/>
                  </a:lnTo>
                  <a:lnTo>
                    <a:pt x="1848" y="1082"/>
                  </a:lnTo>
                  <a:lnTo>
                    <a:pt x="1852" y="1122"/>
                  </a:lnTo>
                  <a:lnTo>
                    <a:pt x="1856" y="1161"/>
                  </a:lnTo>
                  <a:lnTo>
                    <a:pt x="1858" y="1201"/>
                  </a:lnTo>
                  <a:lnTo>
                    <a:pt x="1860" y="1241"/>
                  </a:lnTo>
                  <a:lnTo>
                    <a:pt x="828" y="1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2400">
                <a:latin typeface="+mj-lt"/>
              </a:endParaRPr>
            </a:p>
          </p:txBody>
        </p:sp>
        <p:sp>
          <p:nvSpPr>
            <p:cNvPr id="196" name="Freeform 14">
              <a:extLst>
                <a:ext uri="{FF2B5EF4-FFF2-40B4-BE49-F238E27FC236}">
                  <a16:creationId xmlns:a16="http://schemas.microsoft.com/office/drawing/2014/main" id="{7BA69CCD-3AC5-4691-90D8-52294117C3A4}"/>
                </a:ext>
              </a:extLst>
            </p:cNvPr>
            <p:cNvSpPr>
              <a:spLocks/>
            </p:cNvSpPr>
            <p:nvPr/>
          </p:nvSpPr>
          <p:spPr bwMode="auto">
            <a:xfrm>
              <a:off x="7804151" y="1762126"/>
              <a:ext cx="142875" cy="142875"/>
            </a:xfrm>
            <a:custGeom>
              <a:avLst/>
              <a:gdLst>
                <a:gd name="T0" fmla="*/ 299 w 631"/>
                <a:gd name="T1" fmla="*/ 630 h 630"/>
                <a:gd name="T2" fmla="*/ 252 w 631"/>
                <a:gd name="T3" fmla="*/ 624 h 630"/>
                <a:gd name="T4" fmla="*/ 207 w 631"/>
                <a:gd name="T5" fmla="*/ 611 h 630"/>
                <a:gd name="T6" fmla="*/ 165 w 631"/>
                <a:gd name="T7" fmla="*/ 593 h 630"/>
                <a:gd name="T8" fmla="*/ 126 w 631"/>
                <a:gd name="T9" fmla="*/ 568 h 630"/>
                <a:gd name="T10" fmla="*/ 92 w 631"/>
                <a:gd name="T11" fmla="*/ 538 h 630"/>
                <a:gd name="T12" fmla="*/ 63 w 631"/>
                <a:gd name="T13" fmla="*/ 505 h 630"/>
                <a:gd name="T14" fmla="*/ 38 w 631"/>
                <a:gd name="T15" fmla="*/ 466 h 630"/>
                <a:gd name="T16" fmla="*/ 19 w 631"/>
                <a:gd name="T17" fmla="*/ 424 h 630"/>
                <a:gd name="T18" fmla="*/ 7 w 631"/>
                <a:gd name="T19" fmla="*/ 380 h 630"/>
                <a:gd name="T20" fmla="*/ 0 w 631"/>
                <a:gd name="T21" fmla="*/ 332 h 630"/>
                <a:gd name="T22" fmla="*/ 0 w 631"/>
                <a:gd name="T23" fmla="*/ 299 h 630"/>
                <a:gd name="T24" fmla="*/ 7 w 631"/>
                <a:gd name="T25" fmla="*/ 252 h 630"/>
                <a:gd name="T26" fmla="*/ 19 w 631"/>
                <a:gd name="T27" fmla="*/ 206 h 630"/>
                <a:gd name="T28" fmla="*/ 38 w 631"/>
                <a:gd name="T29" fmla="*/ 165 h 630"/>
                <a:gd name="T30" fmla="*/ 63 w 631"/>
                <a:gd name="T31" fmla="*/ 127 h 630"/>
                <a:gd name="T32" fmla="*/ 92 w 631"/>
                <a:gd name="T33" fmla="*/ 92 h 630"/>
                <a:gd name="T34" fmla="*/ 126 w 631"/>
                <a:gd name="T35" fmla="*/ 62 h 630"/>
                <a:gd name="T36" fmla="*/ 165 w 631"/>
                <a:gd name="T37" fmla="*/ 38 h 630"/>
                <a:gd name="T38" fmla="*/ 207 w 631"/>
                <a:gd name="T39" fmla="*/ 19 h 630"/>
                <a:gd name="T40" fmla="*/ 252 w 631"/>
                <a:gd name="T41" fmla="*/ 6 h 630"/>
                <a:gd name="T42" fmla="*/ 299 w 631"/>
                <a:gd name="T43" fmla="*/ 1 h 630"/>
                <a:gd name="T44" fmla="*/ 331 w 631"/>
                <a:gd name="T45" fmla="*/ 1 h 630"/>
                <a:gd name="T46" fmla="*/ 379 w 631"/>
                <a:gd name="T47" fmla="*/ 6 h 630"/>
                <a:gd name="T48" fmla="*/ 424 w 631"/>
                <a:gd name="T49" fmla="*/ 19 h 630"/>
                <a:gd name="T50" fmla="*/ 466 w 631"/>
                <a:gd name="T51" fmla="*/ 38 h 630"/>
                <a:gd name="T52" fmla="*/ 504 w 631"/>
                <a:gd name="T53" fmla="*/ 62 h 630"/>
                <a:gd name="T54" fmla="*/ 539 w 631"/>
                <a:gd name="T55" fmla="*/ 92 h 630"/>
                <a:gd name="T56" fmla="*/ 569 w 631"/>
                <a:gd name="T57" fmla="*/ 127 h 630"/>
                <a:gd name="T58" fmla="*/ 593 w 631"/>
                <a:gd name="T59" fmla="*/ 165 h 630"/>
                <a:gd name="T60" fmla="*/ 612 w 631"/>
                <a:gd name="T61" fmla="*/ 206 h 630"/>
                <a:gd name="T62" fmla="*/ 625 w 631"/>
                <a:gd name="T63" fmla="*/ 252 h 630"/>
                <a:gd name="T64" fmla="*/ 631 w 631"/>
                <a:gd name="T65" fmla="*/ 299 h 630"/>
                <a:gd name="T66" fmla="*/ 631 w 631"/>
                <a:gd name="T67" fmla="*/ 332 h 630"/>
                <a:gd name="T68" fmla="*/ 625 w 631"/>
                <a:gd name="T69" fmla="*/ 380 h 630"/>
                <a:gd name="T70" fmla="*/ 612 w 631"/>
                <a:gd name="T71" fmla="*/ 424 h 630"/>
                <a:gd name="T72" fmla="*/ 593 w 631"/>
                <a:gd name="T73" fmla="*/ 466 h 630"/>
                <a:gd name="T74" fmla="*/ 569 w 631"/>
                <a:gd name="T75" fmla="*/ 505 h 630"/>
                <a:gd name="T76" fmla="*/ 539 w 631"/>
                <a:gd name="T77" fmla="*/ 538 h 630"/>
                <a:gd name="T78" fmla="*/ 504 w 631"/>
                <a:gd name="T79" fmla="*/ 568 h 630"/>
                <a:gd name="T80" fmla="*/ 466 w 631"/>
                <a:gd name="T81" fmla="*/ 593 h 630"/>
                <a:gd name="T82" fmla="*/ 424 w 631"/>
                <a:gd name="T83" fmla="*/ 611 h 630"/>
                <a:gd name="T84" fmla="*/ 379 w 631"/>
                <a:gd name="T85" fmla="*/ 624 h 630"/>
                <a:gd name="T86" fmla="*/ 331 w 631"/>
                <a:gd name="T87"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630">
                  <a:moveTo>
                    <a:pt x="316" y="630"/>
                  </a:moveTo>
                  <a:lnTo>
                    <a:pt x="316" y="630"/>
                  </a:lnTo>
                  <a:lnTo>
                    <a:pt x="299" y="630"/>
                  </a:lnTo>
                  <a:lnTo>
                    <a:pt x="283" y="629"/>
                  </a:lnTo>
                  <a:lnTo>
                    <a:pt x="267" y="627"/>
                  </a:lnTo>
                  <a:lnTo>
                    <a:pt x="252" y="624"/>
                  </a:lnTo>
                  <a:lnTo>
                    <a:pt x="236" y="621"/>
                  </a:lnTo>
                  <a:lnTo>
                    <a:pt x="221" y="617"/>
                  </a:lnTo>
                  <a:lnTo>
                    <a:pt x="207" y="611"/>
                  </a:lnTo>
                  <a:lnTo>
                    <a:pt x="193" y="606"/>
                  </a:lnTo>
                  <a:lnTo>
                    <a:pt x="178" y="600"/>
                  </a:lnTo>
                  <a:lnTo>
                    <a:pt x="165" y="593"/>
                  </a:lnTo>
                  <a:lnTo>
                    <a:pt x="152" y="585"/>
                  </a:lnTo>
                  <a:lnTo>
                    <a:pt x="139" y="578"/>
                  </a:lnTo>
                  <a:lnTo>
                    <a:pt x="126" y="568"/>
                  </a:lnTo>
                  <a:lnTo>
                    <a:pt x="114" y="560"/>
                  </a:lnTo>
                  <a:lnTo>
                    <a:pt x="103" y="549"/>
                  </a:lnTo>
                  <a:lnTo>
                    <a:pt x="92" y="538"/>
                  </a:lnTo>
                  <a:lnTo>
                    <a:pt x="82" y="528"/>
                  </a:lnTo>
                  <a:lnTo>
                    <a:pt x="72" y="516"/>
                  </a:lnTo>
                  <a:lnTo>
                    <a:pt x="63" y="505"/>
                  </a:lnTo>
                  <a:lnTo>
                    <a:pt x="53" y="492"/>
                  </a:lnTo>
                  <a:lnTo>
                    <a:pt x="46" y="479"/>
                  </a:lnTo>
                  <a:lnTo>
                    <a:pt x="38" y="466"/>
                  </a:lnTo>
                  <a:lnTo>
                    <a:pt x="31" y="453"/>
                  </a:lnTo>
                  <a:lnTo>
                    <a:pt x="25" y="439"/>
                  </a:lnTo>
                  <a:lnTo>
                    <a:pt x="19" y="424"/>
                  </a:lnTo>
                  <a:lnTo>
                    <a:pt x="14" y="409"/>
                  </a:lnTo>
                  <a:lnTo>
                    <a:pt x="10" y="394"/>
                  </a:lnTo>
                  <a:lnTo>
                    <a:pt x="7" y="380"/>
                  </a:lnTo>
                  <a:lnTo>
                    <a:pt x="3" y="364"/>
                  </a:lnTo>
                  <a:lnTo>
                    <a:pt x="1" y="348"/>
                  </a:lnTo>
                  <a:lnTo>
                    <a:pt x="0" y="332"/>
                  </a:lnTo>
                  <a:lnTo>
                    <a:pt x="0" y="315"/>
                  </a:lnTo>
                  <a:lnTo>
                    <a:pt x="0" y="315"/>
                  </a:lnTo>
                  <a:lnTo>
                    <a:pt x="0" y="299"/>
                  </a:lnTo>
                  <a:lnTo>
                    <a:pt x="1" y="283"/>
                  </a:lnTo>
                  <a:lnTo>
                    <a:pt x="3" y="267"/>
                  </a:lnTo>
                  <a:lnTo>
                    <a:pt x="7" y="252"/>
                  </a:lnTo>
                  <a:lnTo>
                    <a:pt x="10" y="236"/>
                  </a:lnTo>
                  <a:lnTo>
                    <a:pt x="14" y="221"/>
                  </a:lnTo>
                  <a:lnTo>
                    <a:pt x="19" y="206"/>
                  </a:lnTo>
                  <a:lnTo>
                    <a:pt x="25" y="192"/>
                  </a:lnTo>
                  <a:lnTo>
                    <a:pt x="31" y="179"/>
                  </a:lnTo>
                  <a:lnTo>
                    <a:pt x="38" y="165"/>
                  </a:lnTo>
                  <a:lnTo>
                    <a:pt x="46" y="151"/>
                  </a:lnTo>
                  <a:lnTo>
                    <a:pt x="53" y="138"/>
                  </a:lnTo>
                  <a:lnTo>
                    <a:pt x="63" y="127"/>
                  </a:lnTo>
                  <a:lnTo>
                    <a:pt x="72" y="114"/>
                  </a:lnTo>
                  <a:lnTo>
                    <a:pt x="82" y="102"/>
                  </a:lnTo>
                  <a:lnTo>
                    <a:pt x="92" y="92"/>
                  </a:lnTo>
                  <a:lnTo>
                    <a:pt x="103" y="81"/>
                  </a:lnTo>
                  <a:lnTo>
                    <a:pt x="114" y="72"/>
                  </a:lnTo>
                  <a:lnTo>
                    <a:pt x="126" y="62"/>
                  </a:lnTo>
                  <a:lnTo>
                    <a:pt x="139" y="54"/>
                  </a:lnTo>
                  <a:lnTo>
                    <a:pt x="152" y="45"/>
                  </a:lnTo>
                  <a:lnTo>
                    <a:pt x="165" y="38"/>
                  </a:lnTo>
                  <a:lnTo>
                    <a:pt x="178" y="30"/>
                  </a:lnTo>
                  <a:lnTo>
                    <a:pt x="193" y="24"/>
                  </a:lnTo>
                  <a:lnTo>
                    <a:pt x="207" y="19"/>
                  </a:lnTo>
                  <a:lnTo>
                    <a:pt x="221" y="15"/>
                  </a:lnTo>
                  <a:lnTo>
                    <a:pt x="236" y="10"/>
                  </a:lnTo>
                  <a:lnTo>
                    <a:pt x="252" y="6"/>
                  </a:lnTo>
                  <a:lnTo>
                    <a:pt x="267" y="4"/>
                  </a:lnTo>
                  <a:lnTo>
                    <a:pt x="283" y="2"/>
                  </a:lnTo>
                  <a:lnTo>
                    <a:pt x="299" y="1"/>
                  </a:lnTo>
                  <a:lnTo>
                    <a:pt x="316" y="0"/>
                  </a:lnTo>
                  <a:lnTo>
                    <a:pt x="316" y="0"/>
                  </a:lnTo>
                  <a:lnTo>
                    <a:pt x="331" y="1"/>
                  </a:lnTo>
                  <a:lnTo>
                    <a:pt x="347" y="2"/>
                  </a:lnTo>
                  <a:lnTo>
                    <a:pt x="363" y="4"/>
                  </a:lnTo>
                  <a:lnTo>
                    <a:pt x="379" y="6"/>
                  </a:lnTo>
                  <a:lnTo>
                    <a:pt x="394" y="10"/>
                  </a:lnTo>
                  <a:lnTo>
                    <a:pt x="409" y="15"/>
                  </a:lnTo>
                  <a:lnTo>
                    <a:pt x="424" y="19"/>
                  </a:lnTo>
                  <a:lnTo>
                    <a:pt x="438" y="24"/>
                  </a:lnTo>
                  <a:lnTo>
                    <a:pt x="452" y="30"/>
                  </a:lnTo>
                  <a:lnTo>
                    <a:pt x="466" y="38"/>
                  </a:lnTo>
                  <a:lnTo>
                    <a:pt x="479" y="45"/>
                  </a:lnTo>
                  <a:lnTo>
                    <a:pt x="491" y="54"/>
                  </a:lnTo>
                  <a:lnTo>
                    <a:pt x="504" y="62"/>
                  </a:lnTo>
                  <a:lnTo>
                    <a:pt x="516" y="72"/>
                  </a:lnTo>
                  <a:lnTo>
                    <a:pt x="527" y="81"/>
                  </a:lnTo>
                  <a:lnTo>
                    <a:pt x="539" y="92"/>
                  </a:lnTo>
                  <a:lnTo>
                    <a:pt x="548" y="102"/>
                  </a:lnTo>
                  <a:lnTo>
                    <a:pt x="559" y="114"/>
                  </a:lnTo>
                  <a:lnTo>
                    <a:pt x="569" y="127"/>
                  </a:lnTo>
                  <a:lnTo>
                    <a:pt x="577" y="138"/>
                  </a:lnTo>
                  <a:lnTo>
                    <a:pt x="585" y="151"/>
                  </a:lnTo>
                  <a:lnTo>
                    <a:pt x="593" y="165"/>
                  </a:lnTo>
                  <a:lnTo>
                    <a:pt x="600" y="179"/>
                  </a:lnTo>
                  <a:lnTo>
                    <a:pt x="607" y="192"/>
                  </a:lnTo>
                  <a:lnTo>
                    <a:pt x="612" y="206"/>
                  </a:lnTo>
                  <a:lnTo>
                    <a:pt x="617" y="221"/>
                  </a:lnTo>
                  <a:lnTo>
                    <a:pt x="621" y="236"/>
                  </a:lnTo>
                  <a:lnTo>
                    <a:pt x="625" y="252"/>
                  </a:lnTo>
                  <a:lnTo>
                    <a:pt x="628" y="267"/>
                  </a:lnTo>
                  <a:lnTo>
                    <a:pt x="629" y="283"/>
                  </a:lnTo>
                  <a:lnTo>
                    <a:pt x="631" y="299"/>
                  </a:lnTo>
                  <a:lnTo>
                    <a:pt x="631" y="315"/>
                  </a:lnTo>
                  <a:lnTo>
                    <a:pt x="631" y="315"/>
                  </a:lnTo>
                  <a:lnTo>
                    <a:pt x="631" y="332"/>
                  </a:lnTo>
                  <a:lnTo>
                    <a:pt x="629" y="348"/>
                  </a:lnTo>
                  <a:lnTo>
                    <a:pt x="628" y="364"/>
                  </a:lnTo>
                  <a:lnTo>
                    <a:pt x="625" y="380"/>
                  </a:lnTo>
                  <a:lnTo>
                    <a:pt x="621" y="394"/>
                  </a:lnTo>
                  <a:lnTo>
                    <a:pt x="617" y="409"/>
                  </a:lnTo>
                  <a:lnTo>
                    <a:pt x="612" y="424"/>
                  </a:lnTo>
                  <a:lnTo>
                    <a:pt x="607" y="439"/>
                  </a:lnTo>
                  <a:lnTo>
                    <a:pt x="600" y="453"/>
                  </a:lnTo>
                  <a:lnTo>
                    <a:pt x="593" y="466"/>
                  </a:lnTo>
                  <a:lnTo>
                    <a:pt x="585" y="479"/>
                  </a:lnTo>
                  <a:lnTo>
                    <a:pt x="577" y="492"/>
                  </a:lnTo>
                  <a:lnTo>
                    <a:pt x="569" y="505"/>
                  </a:lnTo>
                  <a:lnTo>
                    <a:pt x="559" y="516"/>
                  </a:lnTo>
                  <a:lnTo>
                    <a:pt x="548" y="528"/>
                  </a:lnTo>
                  <a:lnTo>
                    <a:pt x="539" y="538"/>
                  </a:lnTo>
                  <a:lnTo>
                    <a:pt x="527" y="549"/>
                  </a:lnTo>
                  <a:lnTo>
                    <a:pt x="516" y="560"/>
                  </a:lnTo>
                  <a:lnTo>
                    <a:pt x="504" y="568"/>
                  </a:lnTo>
                  <a:lnTo>
                    <a:pt x="491" y="578"/>
                  </a:lnTo>
                  <a:lnTo>
                    <a:pt x="479" y="585"/>
                  </a:lnTo>
                  <a:lnTo>
                    <a:pt x="466" y="593"/>
                  </a:lnTo>
                  <a:lnTo>
                    <a:pt x="452" y="600"/>
                  </a:lnTo>
                  <a:lnTo>
                    <a:pt x="438" y="606"/>
                  </a:lnTo>
                  <a:lnTo>
                    <a:pt x="424" y="611"/>
                  </a:lnTo>
                  <a:lnTo>
                    <a:pt x="409" y="617"/>
                  </a:lnTo>
                  <a:lnTo>
                    <a:pt x="394" y="621"/>
                  </a:lnTo>
                  <a:lnTo>
                    <a:pt x="379" y="624"/>
                  </a:lnTo>
                  <a:lnTo>
                    <a:pt x="363" y="627"/>
                  </a:lnTo>
                  <a:lnTo>
                    <a:pt x="347" y="629"/>
                  </a:lnTo>
                  <a:lnTo>
                    <a:pt x="331" y="630"/>
                  </a:lnTo>
                  <a:lnTo>
                    <a:pt x="316" y="630"/>
                  </a:lnTo>
                  <a:lnTo>
                    <a:pt x="316" y="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2400">
                <a:latin typeface="+mj-lt"/>
              </a:endParaRPr>
            </a:p>
          </p:txBody>
        </p:sp>
        <p:sp>
          <p:nvSpPr>
            <p:cNvPr id="197" name="Freeform 15">
              <a:extLst>
                <a:ext uri="{FF2B5EF4-FFF2-40B4-BE49-F238E27FC236}">
                  <a16:creationId xmlns:a16="http://schemas.microsoft.com/office/drawing/2014/main" id="{EB071E69-0D5F-44AB-87EE-C5191C02131C}"/>
                </a:ext>
              </a:extLst>
            </p:cNvPr>
            <p:cNvSpPr>
              <a:spLocks/>
            </p:cNvSpPr>
            <p:nvPr/>
          </p:nvSpPr>
          <p:spPr bwMode="auto">
            <a:xfrm>
              <a:off x="7783513" y="1927226"/>
              <a:ext cx="184150" cy="355600"/>
            </a:xfrm>
            <a:custGeom>
              <a:avLst/>
              <a:gdLst>
                <a:gd name="T0" fmla="*/ 255 w 813"/>
                <a:gd name="T1" fmla="*/ 1567 h 1567"/>
                <a:gd name="T2" fmla="*/ 238 w 813"/>
                <a:gd name="T3" fmla="*/ 1561 h 1567"/>
                <a:gd name="T4" fmla="*/ 226 w 813"/>
                <a:gd name="T5" fmla="*/ 1544 h 1567"/>
                <a:gd name="T6" fmla="*/ 207 w 813"/>
                <a:gd name="T7" fmla="*/ 1491 h 1567"/>
                <a:gd name="T8" fmla="*/ 193 w 813"/>
                <a:gd name="T9" fmla="*/ 1437 h 1567"/>
                <a:gd name="T10" fmla="*/ 154 w 813"/>
                <a:gd name="T11" fmla="*/ 1232 h 1567"/>
                <a:gd name="T12" fmla="*/ 110 w 813"/>
                <a:gd name="T13" fmla="*/ 970 h 1567"/>
                <a:gd name="T14" fmla="*/ 103 w 813"/>
                <a:gd name="T15" fmla="*/ 942 h 1567"/>
                <a:gd name="T16" fmla="*/ 88 w 813"/>
                <a:gd name="T17" fmla="*/ 911 h 1567"/>
                <a:gd name="T18" fmla="*/ 63 w 813"/>
                <a:gd name="T19" fmla="*/ 878 h 1567"/>
                <a:gd name="T20" fmla="*/ 49 w 813"/>
                <a:gd name="T21" fmla="*/ 854 h 1567"/>
                <a:gd name="T22" fmla="*/ 39 w 813"/>
                <a:gd name="T23" fmla="*/ 816 h 1567"/>
                <a:gd name="T24" fmla="*/ 20 w 813"/>
                <a:gd name="T25" fmla="*/ 679 h 1567"/>
                <a:gd name="T26" fmla="*/ 5 w 813"/>
                <a:gd name="T27" fmla="*/ 496 h 1567"/>
                <a:gd name="T28" fmla="*/ 0 w 813"/>
                <a:gd name="T29" fmla="*/ 346 h 1567"/>
                <a:gd name="T30" fmla="*/ 4 w 813"/>
                <a:gd name="T31" fmla="*/ 170 h 1567"/>
                <a:gd name="T32" fmla="*/ 5 w 813"/>
                <a:gd name="T33" fmla="*/ 149 h 1567"/>
                <a:gd name="T34" fmla="*/ 14 w 813"/>
                <a:gd name="T35" fmla="*/ 126 h 1567"/>
                <a:gd name="T36" fmla="*/ 32 w 813"/>
                <a:gd name="T37" fmla="*/ 103 h 1567"/>
                <a:gd name="T38" fmla="*/ 57 w 813"/>
                <a:gd name="T39" fmla="*/ 82 h 1567"/>
                <a:gd name="T40" fmla="*/ 129 w 813"/>
                <a:gd name="T41" fmla="*/ 46 h 1567"/>
                <a:gd name="T42" fmla="*/ 222 w 813"/>
                <a:gd name="T43" fmla="*/ 19 h 1567"/>
                <a:gd name="T44" fmla="*/ 330 w 813"/>
                <a:gd name="T45" fmla="*/ 3 h 1567"/>
                <a:gd name="T46" fmla="*/ 407 w 813"/>
                <a:gd name="T47" fmla="*/ 0 h 1567"/>
                <a:gd name="T48" fmla="*/ 519 w 813"/>
                <a:gd name="T49" fmla="*/ 7 h 1567"/>
                <a:gd name="T50" fmla="*/ 622 w 813"/>
                <a:gd name="T51" fmla="*/ 26 h 1567"/>
                <a:gd name="T52" fmla="*/ 710 w 813"/>
                <a:gd name="T53" fmla="*/ 57 h 1567"/>
                <a:gd name="T54" fmla="*/ 765 w 813"/>
                <a:gd name="T55" fmla="*/ 89 h 1567"/>
                <a:gd name="T56" fmla="*/ 788 w 813"/>
                <a:gd name="T57" fmla="*/ 110 h 1567"/>
                <a:gd name="T58" fmla="*/ 802 w 813"/>
                <a:gd name="T59" fmla="*/ 133 h 1567"/>
                <a:gd name="T60" fmla="*/ 808 w 813"/>
                <a:gd name="T61" fmla="*/ 157 h 1567"/>
                <a:gd name="T62" fmla="*/ 811 w 813"/>
                <a:gd name="T63" fmla="*/ 207 h 1567"/>
                <a:gd name="T64" fmla="*/ 812 w 813"/>
                <a:gd name="T65" fmla="*/ 392 h 1567"/>
                <a:gd name="T66" fmla="*/ 803 w 813"/>
                <a:gd name="T67" fmla="*/ 554 h 1567"/>
                <a:gd name="T68" fmla="*/ 783 w 813"/>
                <a:gd name="T69" fmla="*/ 746 h 1567"/>
                <a:gd name="T70" fmla="*/ 771 w 813"/>
                <a:gd name="T71" fmla="*/ 831 h 1567"/>
                <a:gd name="T72" fmla="*/ 760 w 813"/>
                <a:gd name="T73" fmla="*/ 862 h 1567"/>
                <a:gd name="T74" fmla="*/ 740 w 813"/>
                <a:gd name="T75" fmla="*/ 891 h 1567"/>
                <a:gd name="T76" fmla="*/ 720 w 813"/>
                <a:gd name="T77" fmla="*/ 919 h 1567"/>
                <a:gd name="T78" fmla="*/ 706 w 813"/>
                <a:gd name="T79" fmla="*/ 954 h 1567"/>
                <a:gd name="T80" fmla="*/ 692 w 813"/>
                <a:gd name="T81" fmla="*/ 1025 h 1567"/>
                <a:gd name="T82" fmla="*/ 647 w 813"/>
                <a:gd name="T83" fmla="*/ 1305 h 1567"/>
                <a:gd name="T84" fmla="*/ 613 w 813"/>
                <a:gd name="T85" fmla="*/ 1466 h 1567"/>
                <a:gd name="T86" fmla="*/ 599 w 813"/>
                <a:gd name="T87" fmla="*/ 1513 h 1567"/>
                <a:gd name="T88" fmla="*/ 581 w 813"/>
                <a:gd name="T89" fmla="*/ 1553 h 1567"/>
                <a:gd name="T90" fmla="*/ 571 w 813"/>
                <a:gd name="T91" fmla="*/ 1563 h 1567"/>
                <a:gd name="T92" fmla="*/ 545 w 813"/>
                <a:gd name="T93" fmla="*/ 1567 h 1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3" h="1567">
                  <a:moveTo>
                    <a:pt x="267" y="1567"/>
                  </a:moveTo>
                  <a:lnTo>
                    <a:pt x="267" y="1567"/>
                  </a:lnTo>
                  <a:lnTo>
                    <a:pt x="255" y="1567"/>
                  </a:lnTo>
                  <a:lnTo>
                    <a:pt x="246" y="1565"/>
                  </a:lnTo>
                  <a:lnTo>
                    <a:pt x="241" y="1563"/>
                  </a:lnTo>
                  <a:lnTo>
                    <a:pt x="238" y="1561"/>
                  </a:lnTo>
                  <a:lnTo>
                    <a:pt x="235" y="1558"/>
                  </a:lnTo>
                  <a:lnTo>
                    <a:pt x="231" y="1553"/>
                  </a:lnTo>
                  <a:lnTo>
                    <a:pt x="226" y="1544"/>
                  </a:lnTo>
                  <a:lnTo>
                    <a:pt x="219" y="1531"/>
                  </a:lnTo>
                  <a:lnTo>
                    <a:pt x="213" y="1513"/>
                  </a:lnTo>
                  <a:lnTo>
                    <a:pt x="207" y="1491"/>
                  </a:lnTo>
                  <a:lnTo>
                    <a:pt x="207" y="1491"/>
                  </a:lnTo>
                  <a:lnTo>
                    <a:pt x="199" y="1466"/>
                  </a:lnTo>
                  <a:lnTo>
                    <a:pt x="193" y="1437"/>
                  </a:lnTo>
                  <a:lnTo>
                    <a:pt x="179" y="1373"/>
                  </a:lnTo>
                  <a:lnTo>
                    <a:pt x="166" y="1305"/>
                  </a:lnTo>
                  <a:lnTo>
                    <a:pt x="154" y="1232"/>
                  </a:lnTo>
                  <a:lnTo>
                    <a:pt x="130" y="1089"/>
                  </a:lnTo>
                  <a:lnTo>
                    <a:pt x="120" y="1025"/>
                  </a:lnTo>
                  <a:lnTo>
                    <a:pt x="110" y="970"/>
                  </a:lnTo>
                  <a:lnTo>
                    <a:pt x="110" y="970"/>
                  </a:lnTo>
                  <a:lnTo>
                    <a:pt x="106" y="954"/>
                  </a:lnTo>
                  <a:lnTo>
                    <a:pt x="103" y="942"/>
                  </a:lnTo>
                  <a:lnTo>
                    <a:pt x="98" y="930"/>
                  </a:lnTo>
                  <a:lnTo>
                    <a:pt x="93" y="919"/>
                  </a:lnTo>
                  <a:lnTo>
                    <a:pt x="88" y="911"/>
                  </a:lnTo>
                  <a:lnTo>
                    <a:pt x="83" y="904"/>
                  </a:lnTo>
                  <a:lnTo>
                    <a:pt x="72" y="891"/>
                  </a:lnTo>
                  <a:lnTo>
                    <a:pt x="63" y="878"/>
                  </a:lnTo>
                  <a:lnTo>
                    <a:pt x="57" y="871"/>
                  </a:lnTo>
                  <a:lnTo>
                    <a:pt x="53" y="862"/>
                  </a:lnTo>
                  <a:lnTo>
                    <a:pt x="49" y="854"/>
                  </a:lnTo>
                  <a:lnTo>
                    <a:pt x="45" y="843"/>
                  </a:lnTo>
                  <a:lnTo>
                    <a:pt x="41" y="831"/>
                  </a:lnTo>
                  <a:lnTo>
                    <a:pt x="39" y="816"/>
                  </a:lnTo>
                  <a:lnTo>
                    <a:pt x="39" y="816"/>
                  </a:lnTo>
                  <a:lnTo>
                    <a:pt x="29" y="746"/>
                  </a:lnTo>
                  <a:lnTo>
                    <a:pt x="20" y="679"/>
                  </a:lnTo>
                  <a:lnTo>
                    <a:pt x="14" y="616"/>
                  </a:lnTo>
                  <a:lnTo>
                    <a:pt x="9" y="554"/>
                  </a:lnTo>
                  <a:lnTo>
                    <a:pt x="5" y="496"/>
                  </a:lnTo>
                  <a:lnTo>
                    <a:pt x="2" y="442"/>
                  </a:lnTo>
                  <a:lnTo>
                    <a:pt x="0" y="392"/>
                  </a:lnTo>
                  <a:lnTo>
                    <a:pt x="0" y="346"/>
                  </a:lnTo>
                  <a:lnTo>
                    <a:pt x="0" y="266"/>
                  </a:lnTo>
                  <a:lnTo>
                    <a:pt x="2" y="207"/>
                  </a:lnTo>
                  <a:lnTo>
                    <a:pt x="4" y="170"/>
                  </a:lnTo>
                  <a:lnTo>
                    <a:pt x="5" y="157"/>
                  </a:lnTo>
                  <a:lnTo>
                    <a:pt x="5" y="157"/>
                  </a:lnTo>
                  <a:lnTo>
                    <a:pt x="5" y="149"/>
                  </a:lnTo>
                  <a:lnTo>
                    <a:pt x="8" y="142"/>
                  </a:lnTo>
                  <a:lnTo>
                    <a:pt x="10" y="133"/>
                  </a:lnTo>
                  <a:lnTo>
                    <a:pt x="14" y="126"/>
                  </a:lnTo>
                  <a:lnTo>
                    <a:pt x="19" y="118"/>
                  </a:lnTo>
                  <a:lnTo>
                    <a:pt x="24" y="110"/>
                  </a:lnTo>
                  <a:lnTo>
                    <a:pt x="32" y="103"/>
                  </a:lnTo>
                  <a:lnTo>
                    <a:pt x="39" y="96"/>
                  </a:lnTo>
                  <a:lnTo>
                    <a:pt x="48" y="89"/>
                  </a:lnTo>
                  <a:lnTo>
                    <a:pt x="57" y="82"/>
                  </a:lnTo>
                  <a:lnTo>
                    <a:pt x="78" y="69"/>
                  </a:lnTo>
                  <a:lnTo>
                    <a:pt x="103" y="57"/>
                  </a:lnTo>
                  <a:lnTo>
                    <a:pt x="129" y="46"/>
                  </a:lnTo>
                  <a:lnTo>
                    <a:pt x="159" y="36"/>
                  </a:lnTo>
                  <a:lnTo>
                    <a:pt x="190" y="26"/>
                  </a:lnTo>
                  <a:lnTo>
                    <a:pt x="222" y="19"/>
                  </a:lnTo>
                  <a:lnTo>
                    <a:pt x="257" y="12"/>
                  </a:lnTo>
                  <a:lnTo>
                    <a:pt x="293" y="7"/>
                  </a:lnTo>
                  <a:lnTo>
                    <a:pt x="330" y="3"/>
                  </a:lnTo>
                  <a:lnTo>
                    <a:pt x="368" y="1"/>
                  </a:lnTo>
                  <a:lnTo>
                    <a:pt x="407" y="0"/>
                  </a:lnTo>
                  <a:lnTo>
                    <a:pt x="407" y="0"/>
                  </a:lnTo>
                  <a:lnTo>
                    <a:pt x="445" y="1"/>
                  </a:lnTo>
                  <a:lnTo>
                    <a:pt x="482" y="3"/>
                  </a:lnTo>
                  <a:lnTo>
                    <a:pt x="519" y="7"/>
                  </a:lnTo>
                  <a:lnTo>
                    <a:pt x="555" y="12"/>
                  </a:lnTo>
                  <a:lnTo>
                    <a:pt x="590" y="19"/>
                  </a:lnTo>
                  <a:lnTo>
                    <a:pt x="622" y="26"/>
                  </a:lnTo>
                  <a:lnTo>
                    <a:pt x="654" y="36"/>
                  </a:lnTo>
                  <a:lnTo>
                    <a:pt x="684" y="46"/>
                  </a:lnTo>
                  <a:lnTo>
                    <a:pt x="710" y="57"/>
                  </a:lnTo>
                  <a:lnTo>
                    <a:pt x="735" y="69"/>
                  </a:lnTo>
                  <a:lnTo>
                    <a:pt x="756" y="82"/>
                  </a:lnTo>
                  <a:lnTo>
                    <a:pt x="765" y="89"/>
                  </a:lnTo>
                  <a:lnTo>
                    <a:pt x="774" y="96"/>
                  </a:lnTo>
                  <a:lnTo>
                    <a:pt x="781" y="103"/>
                  </a:lnTo>
                  <a:lnTo>
                    <a:pt x="788" y="110"/>
                  </a:lnTo>
                  <a:lnTo>
                    <a:pt x="794" y="118"/>
                  </a:lnTo>
                  <a:lnTo>
                    <a:pt x="798" y="126"/>
                  </a:lnTo>
                  <a:lnTo>
                    <a:pt x="802" y="133"/>
                  </a:lnTo>
                  <a:lnTo>
                    <a:pt x="806" y="142"/>
                  </a:lnTo>
                  <a:lnTo>
                    <a:pt x="807" y="149"/>
                  </a:lnTo>
                  <a:lnTo>
                    <a:pt x="808" y="157"/>
                  </a:lnTo>
                  <a:lnTo>
                    <a:pt x="808" y="157"/>
                  </a:lnTo>
                  <a:lnTo>
                    <a:pt x="809" y="170"/>
                  </a:lnTo>
                  <a:lnTo>
                    <a:pt x="811" y="207"/>
                  </a:lnTo>
                  <a:lnTo>
                    <a:pt x="812" y="266"/>
                  </a:lnTo>
                  <a:lnTo>
                    <a:pt x="813" y="346"/>
                  </a:lnTo>
                  <a:lnTo>
                    <a:pt x="812" y="392"/>
                  </a:lnTo>
                  <a:lnTo>
                    <a:pt x="810" y="442"/>
                  </a:lnTo>
                  <a:lnTo>
                    <a:pt x="808" y="496"/>
                  </a:lnTo>
                  <a:lnTo>
                    <a:pt x="803" y="554"/>
                  </a:lnTo>
                  <a:lnTo>
                    <a:pt x="799" y="616"/>
                  </a:lnTo>
                  <a:lnTo>
                    <a:pt x="792" y="679"/>
                  </a:lnTo>
                  <a:lnTo>
                    <a:pt x="783" y="746"/>
                  </a:lnTo>
                  <a:lnTo>
                    <a:pt x="774" y="816"/>
                  </a:lnTo>
                  <a:lnTo>
                    <a:pt x="774" y="816"/>
                  </a:lnTo>
                  <a:lnTo>
                    <a:pt x="771" y="831"/>
                  </a:lnTo>
                  <a:lnTo>
                    <a:pt x="767" y="843"/>
                  </a:lnTo>
                  <a:lnTo>
                    <a:pt x="764" y="854"/>
                  </a:lnTo>
                  <a:lnTo>
                    <a:pt x="760" y="862"/>
                  </a:lnTo>
                  <a:lnTo>
                    <a:pt x="755" y="871"/>
                  </a:lnTo>
                  <a:lnTo>
                    <a:pt x="751" y="878"/>
                  </a:lnTo>
                  <a:lnTo>
                    <a:pt x="740" y="891"/>
                  </a:lnTo>
                  <a:lnTo>
                    <a:pt x="729" y="904"/>
                  </a:lnTo>
                  <a:lnTo>
                    <a:pt x="724" y="911"/>
                  </a:lnTo>
                  <a:lnTo>
                    <a:pt x="720" y="919"/>
                  </a:lnTo>
                  <a:lnTo>
                    <a:pt x="715" y="930"/>
                  </a:lnTo>
                  <a:lnTo>
                    <a:pt x="710" y="942"/>
                  </a:lnTo>
                  <a:lnTo>
                    <a:pt x="706" y="954"/>
                  </a:lnTo>
                  <a:lnTo>
                    <a:pt x="703" y="970"/>
                  </a:lnTo>
                  <a:lnTo>
                    <a:pt x="703" y="970"/>
                  </a:lnTo>
                  <a:lnTo>
                    <a:pt x="692" y="1025"/>
                  </a:lnTo>
                  <a:lnTo>
                    <a:pt x="682" y="1089"/>
                  </a:lnTo>
                  <a:lnTo>
                    <a:pt x="658" y="1232"/>
                  </a:lnTo>
                  <a:lnTo>
                    <a:pt x="647" y="1305"/>
                  </a:lnTo>
                  <a:lnTo>
                    <a:pt x="634" y="1373"/>
                  </a:lnTo>
                  <a:lnTo>
                    <a:pt x="620" y="1437"/>
                  </a:lnTo>
                  <a:lnTo>
                    <a:pt x="613" y="1466"/>
                  </a:lnTo>
                  <a:lnTo>
                    <a:pt x="607" y="1491"/>
                  </a:lnTo>
                  <a:lnTo>
                    <a:pt x="607" y="1491"/>
                  </a:lnTo>
                  <a:lnTo>
                    <a:pt x="599" y="1513"/>
                  </a:lnTo>
                  <a:lnTo>
                    <a:pt x="593" y="1531"/>
                  </a:lnTo>
                  <a:lnTo>
                    <a:pt x="588" y="1544"/>
                  </a:lnTo>
                  <a:lnTo>
                    <a:pt x="581" y="1553"/>
                  </a:lnTo>
                  <a:lnTo>
                    <a:pt x="578" y="1558"/>
                  </a:lnTo>
                  <a:lnTo>
                    <a:pt x="575" y="1561"/>
                  </a:lnTo>
                  <a:lnTo>
                    <a:pt x="571" y="1563"/>
                  </a:lnTo>
                  <a:lnTo>
                    <a:pt x="566" y="1565"/>
                  </a:lnTo>
                  <a:lnTo>
                    <a:pt x="557" y="1567"/>
                  </a:lnTo>
                  <a:lnTo>
                    <a:pt x="545" y="1567"/>
                  </a:lnTo>
                  <a:lnTo>
                    <a:pt x="267" y="15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2400">
                <a:latin typeface="+mj-lt"/>
              </a:endParaRPr>
            </a:p>
          </p:txBody>
        </p:sp>
      </p:grpSp>
      <p:grpSp>
        <p:nvGrpSpPr>
          <p:cNvPr id="198" name="Grupa 197" descr="Największe problemy do rozwiązania w naszym kraju.&#10;&#10;Grafika przedstawia działanie urzędów i biurokrację: 1%.">
            <a:extLst>
              <a:ext uri="{FF2B5EF4-FFF2-40B4-BE49-F238E27FC236}">
                <a16:creationId xmlns:a16="http://schemas.microsoft.com/office/drawing/2014/main" id="{7D2F9B75-B886-4883-BE39-851A0E0E1E3E}"/>
              </a:ext>
            </a:extLst>
          </p:cNvPr>
          <p:cNvGrpSpPr/>
          <p:nvPr/>
        </p:nvGrpSpPr>
        <p:grpSpPr>
          <a:xfrm>
            <a:off x="4468272" y="4419067"/>
            <a:ext cx="298955" cy="339564"/>
            <a:chOff x="2805113" y="1684338"/>
            <a:chExt cx="549275" cy="623888"/>
          </a:xfrm>
          <a:solidFill>
            <a:srgbClr val="A7B3BC"/>
          </a:solidFill>
        </p:grpSpPr>
        <p:sp>
          <p:nvSpPr>
            <p:cNvPr id="199" name="Freeform 167">
              <a:extLst>
                <a:ext uri="{FF2B5EF4-FFF2-40B4-BE49-F238E27FC236}">
                  <a16:creationId xmlns:a16="http://schemas.microsoft.com/office/drawing/2014/main" id="{FADDD622-1765-409E-A0DC-DA11EDE6DDFA}"/>
                </a:ext>
              </a:extLst>
            </p:cNvPr>
            <p:cNvSpPr>
              <a:spLocks noEditPoints="1"/>
            </p:cNvSpPr>
            <p:nvPr/>
          </p:nvSpPr>
          <p:spPr bwMode="auto">
            <a:xfrm>
              <a:off x="2805113" y="1684338"/>
              <a:ext cx="361950" cy="623888"/>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0" name="Freeform 168">
              <a:extLst>
                <a:ext uri="{FF2B5EF4-FFF2-40B4-BE49-F238E27FC236}">
                  <a16:creationId xmlns:a16="http://schemas.microsoft.com/office/drawing/2014/main" id="{41D05DCA-637D-4FB0-ACE5-F99522C64D41}"/>
                </a:ext>
              </a:extLst>
            </p:cNvPr>
            <p:cNvSpPr>
              <a:spLocks/>
            </p:cNvSpPr>
            <p:nvPr/>
          </p:nvSpPr>
          <p:spPr bwMode="auto">
            <a:xfrm>
              <a:off x="3062288" y="2058988"/>
              <a:ext cx="236538" cy="249238"/>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1" name="Freeform 169">
              <a:extLst>
                <a:ext uri="{FF2B5EF4-FFF2-40B4-BE49-F238E27FC236}">
                  <a16:creationId xmlns:a16="http://schemas.microsoft.com/office/drawing/2014/main" id="{ADB2A497-7D75-459D-82D4-FF2934AA7E94}"/>
                </a:ext>
              </a:extLst>
            </p:cNvPr>
            <p:cNvSpPr>
              <a:spLocks/>
            </p:cNvSpPr>
            <p:nvPr/>
          </p:nvSpPr>
          <p:spPr bwMode="auto">
            <a:xfrm>
              <a:off x="3189288" y="1878013"/>
              <a:ext cx="165100" cy="160338"/>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02" name="Grupa 201" descr="Największe problemy do rozwiązania w naszym kraju.&#10;&#10;Grafika przedstawia kulturę i dziedzictwo narodowe: 2%.">
            <a:extLst>
              <a:ext uri="{FF2B5EF4-FFF2-40B4-BE49-F238E27FC236}">
                <a16:creationId xmlns:a16="http://schemas.microsoft.com/office/drawing/2014/main" id="{2572D3AF-495C-4217-BEF8-361CA779920E}"/>
              </a:ext>
            </a:extLst>
          </p:cNvPr>
          <p:cNvGrpSpPr/>
          <p:nvPr/>
        </p:nvGrpSpPr>
        <p:grpSpPr>
          <a:xfrm>
            <a:off x="733401" y="4436449"/>
            <a:ext cx="366627" cy="304887"/>
            <a:chOff x="3748088" y="1628775"/>
            <a:chExt cx="695325" cy="669925"/>
          </a:xfrm>
          <a:solidFill>
            <a:srgbClr val="A7B3BC"/>
          </a:solidFill>
        </p:grpSpPr>
        <p:sp>
          <p:nvSpPr>
            <p:cNvPr id="203" name="Freeform 91">
              <a:extLst>
                <a:ext uri="{FF2B5EF4-FFF2-40B4-BE49-F238E27FC236}">
                  <a16:creationId xmlns:a16="http://schemas.microsoft.com/office/drawing/2014/main" id="{2C58C5A8-82BF-44A6-91E4-01E2841F007F}"/>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4" name="Freeform 92">
              <a:extLst>
                <a:ext uri="{FF2B5EF4-FFF2-40B4-BE49-F238E27FC236}">
                  <a16:creationId xmlns:a16="http://schemas.microsoft.com/office/drawing/2014/main" id="{23691B31-4135-43E4-B101-2A52493E8656}"/>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6" name="Freeform 93">
              <a:extLst>
                <a:ext uri="{FF2B5EF4-FFF2-40B4-BE49-F238E27FC236}">
                  <a16:creationId xmlns:a16="http://schemas.microsoft.com/office/drawing/2014/main" id="{23F0385C-51DB-4441-8F58-6317B1373FE6}"/>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8" name="Freeform 94">
              <a:extLst>
                <a:ext uri="{FF2B5EF4-FFF2-40B4-BE49-F238E27FC236}">
                  <a16:creationId xmlns:a16="http://schemas.microsoft.com/office/drawing/2014/main" id="{AD3781A9-9874-4FF4-939B-963D5EF78B33}"/>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10" name="Grupa 209" descr="Największe problemy do rozwiązania w naszym kraju.&#10;&#10;Grafika przedstawia obronę narodową: 1%.">
            <a:extLst>
              <a:ext uri="{FF2B5EF4-FFF2-40B4-BE49-F238E27FC236}">
                <a16:creationId xmlns:a16="http://schemas.microsoft.com/office/drawing/2014/main" id="{73F2A02C-00EC-4BFD-ACA1-BA3C9DB0F28B}"/>
              </a:ext>
            </a:extLst>
          </p:cNvPr>
          <p:cNvGrpSpPr/>
          <p:nvPr/>
        </p:nvGrpSpPr>
        <p:grpSpPr>
          <a:xfrm>
            <a:off x="6283199" y="4468695"/>
            <a:ext cx="260616" cy="286102"/>
            <a:chOff x="2908301" y="4322763"/>
            <a:chExt cx="544513" cy="628650"/>
          </a:xfrm>
          <a:solidFill>
            <a:srgbClr val="A7B3BC"/>
          </a:solidFill>
        </p:grpSpPr>
        <p:sp>
          <p:nvSpPr>
            <p:cNvPr id="213" name="Freeform 16">
              <a:extLst>
                <a:ext uri="{FF2B5EF4-FFF2-40B4-BE49-F238E27FC236}">
                  <a16:creationId xmlns:a16="http://schemas.microsoft.com/office/drawing/2014/main" id="{FCC7E686-36F8-456B-977D-7FFFA21F6AFB}"/>
                </a:ext>
              </a:extLst>
            </p:cNvPr>
            <p:cNvSpPr>
              <a:spLocks noEditPoints="1"/>
            </p:cNvSpPr>
            <p:nvPr/>
          </p:nvSpPr>
          <p:spPr bwMode="auto">
            <a:xfrm>
              <a:off x="3024188" y="4476750"/>
              <a:ext cx="314325" cy="314325"/>
            </a:xfrm>
            <a:custGeom>
              <a:avLst/>
              <a:gdLst>
                <a:gd name="T0" fmla="*/ 384 w 594"/>
                <a:gd name="T1" fmla="*/ 178 h 595"/>
                <a:gd name="T2" fmla="*/ 579 w 594"/>
                <a:gd name="T3" fmla="*/ 205 h 595"/>
                <a:gd name="T4" fmla="*/ 561 w 594"/>
                <a:gd name="T5" fmla="*/ 163 h 595"/>
                <a:gd name="T6" fmla="*/ 536 w 594"/>
                <a:gd name="T7" fmla="*/ 123 h 595"/>
                <a:gd name="T8" fmla="*/ 508 w 594"/>
                <a:gd name="T9" fmla="*/ 88 h 595"/>
                <a:gd name="T10" fmla="*/ 473 w 594"/>
                <a:gd name="T11" fmla="*/ 58 h 595"/>
                <a:gd name="T12" fmla="*/ 434 w 594"/>
                <a:gd name="T13" fmla="*/ 34 h 595"/>
                <a:gd name="T14" fmla="*/ 390 w 594"/>
                <a:gd name="T15" fmla="*/ 15 h 595"/>
                <a:gd name="T16" fmla="*/ 346 w 594"/>
                <a:gd name="T17" fmla="*/ 4 h 595"/>
                <a:gd name="T18" fmla="*/ 297 w 594"/>
                <a:gd name="T19" fmla="*/ 0 h 595"/>
                <a:gd name="T20" fmla="*/ 15 w 594"/>
                <a:gd name="T21" fmla="*/ 205 h 595"/>
                <a:gd name="T22" fmla="*/ 297 w 594"/>
                <a:gd name="T23" fmla="*/ 0 h 595"/>
                <a:gd name="T24" fmla="*/ 272 w 594"/>
                <a:gd name="T25" fmla="*/ 2 h 595"/>
                <a:gd name="T26" fmla="*/ 224 w 594"/>
                <a:gd name="T27" fmla="*/ 9 h 595"/>
                <a:gd name="T28" fmla="*/ 181 w 594"/>
                <a:gd name="T29" fmla="*/ 24 h 595"/>
                <a:gd name="T30" fmla="*/ 140 w 594"/>
                <a:gd name="T31" fmla="*/ 45 h 595"/>
                <a:gd name="T32" fmla="*/ 102 w 594"/>
                <a:gd name="T33" fmla="*/ 73 h 595"/>
                <a:gd name="T34" fmla="*/ 71 w 594"/>
                <a:gd name="T35" fmla="*/ 105 h 595"/>
                <a:gd name="T36" fmla="*/ 44 w 594"/>
                <a:gd name="T37" fmla="*/ 143 h 595"/>
                <a:gd name="T38" fmla="*/ 22 w 594"/>
                <a:gd name="T39" fmla="*/ 184 h 595"/>
                <a:gd name="T40" fmla="*/ 15 w 594"/>
                <a:gd name="T41" fmla="*/ 205 h 595"/>
                <a:gd name="T42" fmla="*/ 156 w 594"/>
                <a:gd name="T43" fmla="*/ 344 h 595"/>
                <a:gd name="T44" fmla="*/ 15 w 594"/>
                <a:gd name="T45" fmla="*/ 206 h 595"/>
                <a:gd name="T46" fmla="*/ 4 w 594"/>
                <a:gd name="T47" fmla="*/ 250 h 595"/>
                <a:gd name="T48" fmla="*/ 0 w 594"/>
                <a:gd name="T49" fmla="*/ 298 h 595"/>
                <a:gd name="T50" fmla="*/ 0 w 594"/>
                <a:gd name="T51" fmla="*/ 316 h 595"/>
                <a:gd name="T52" fmla="*/ 5 w 594"/>
                <a:gd name="T53" fmla="*/ 351 h 595"/>
                <a:gd name="T54" fmla="*/ 14 w 594"/>
                <a:gd name="T55" fmla="*/ 386 h 595"/>
                <a:gd name="T56" fmla="*/ 26 w 594"/>
                <a:gd name="T57" fmla="*/ 419 h 595"/>
                <a:gd name="T58" fmla="*/ 41 w 594"/>
                <a:gd name="T59" fmla="*/ 449 h 595"/>
                <a:gd name="T60" fmla="*/ 61 w 594"/>
                <a:gd name="T61" fmla="*/ 477 h 595"/>
                <a:gd name="T62" fmla="*/ 83 w 594"/>
                <a:gd name="T63" fmla="*/ 503 h 595"/>
                <a:gd name="T64" fmla="*/ 108 w 594"/>
                <a:gd name="T65" fmla="*/ 527 h 595"/>
                <a:gd name="T66" fmla="*/ 122 w 594"/>
                <a:gd name="T67" fmla="*/ 537 h 595"/>
                <a:gd name="T68" fmla="*/ 297 w 594"/>
                <a:gd name="T69" fmla="*/ 595 h 595"/>
                <a:gd name="T70" fmla="*/ 344 w 594"/>
                <a:gd name="T71" fmla="*/ 591 h 595"/>
                <a:gd name="T72" fmla="*/ 389 w 594"/>
                <a:gd name="T73" fmla="*/ 580 h 595"/>
                <a:gd name="T74" fmla="*/ 432 w 594"/>
                <a:gd name="T75" fmla="*/ 561 h 595"/>
                <a:gd name="T76" fmla="*/ 470 w 594"/>
                <a:gd name="T77" fmla="*/ 537 h 595"/>
                <a:gd name="T78" fmla="*/ 122 w 594"/>
                <a:gd name="T79" fmla="*/ 537 h 595"/>
                <a:gd name="T80" fmla="*/ 141 w 594"/>
                <a:gd name="T81" fmla="*/ 551 h 595"/>
                <a:gd name="T82" fmla="*/ 182 w 594"/>
                <a:gd name="T83" fmla="*/ 571 h 595"/>
                <a:gd name="T84" fmla="*/ 226 w 594"/>
                <a:gd name="T85" fmla="*/ 586 h 595"/>
                <a:gd name="T86" fmla="*/ 272 w 594"/>
                <a:gd name="T87" fmla="*/ 593 h 595"/>
                <a:gd name="T88" fmla="*/ 297 w 594"/>
                <a:gd name="T89" fmla="*/ 595 h 595"/>
                <a:gd name="T90" fmla="*/ 594 w 594"/>
                <a:gd name="T91" fmla="*/ 298 h 595"/>
                <a:gd name="T92" fmla="*/ 590 w 594"/>
                <a:gd name="T93" fmla="*/ 250 h 595"/>
                <a:gd name="T94" fmla="*/ 579 w 594"/>
                <a:gd name="T95" fmla="*/ 206 h 595"/>
                <a:gd name="T96" fmla="*/ 472 w 594"/>
                <a:gd name="T97" fmla="*/ 537 h 595"/>
                <a:gd name="T98" fmla="*/ 485 w 594"/>
                <a:gd name="T99" fmla="*/ 527 h 595"/>
                <a:gd name="T100" fmla="*/ 510 w 594"/>
                <a:gd name="T101" fmla="*/ 503 h 595"/>
                <a:gd name="T102" fmla="*/ 533 w 594"/>
                <a:gd name="T103" fmla="*/ 477 h 595"/>
                <a:gd name="T104" fmla="*/ 551 w 594"/>
                <a:gd name="T105" fmla="*/ 449 h 595"/>
                <a:gd name="T106" fmla="*/ 568 w 594"/>
                <a:gd name="T107" fmla="*/ 419 h 595"/>
                <a:gd name="T108" fmla="*/ 580 w 594"/>
                <a:gd name="T109" fmla="*/ 386 h 595"/>
                <a:gd name="T110" fmla="*/ 589 w 594"/>
                <a:gd name="T111" fmla="*/ 351 h 595"/>
                <a:gd name="T112" fmla="*/ 593 w 594"/>
                <a:gd name="T113" fmla="*/ 316 h 595"/>
                <a:gd name="T114" fmla="*/ 594 w 594"/>
                <a:gd name="T115" fmla="*/ 298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4" h="595">
                  <a:moveTo>
                    <a:pt x="297" y="0"/>
                  </a:moveTo>
                  <a:lnTo>
                    <a:pt x="384" y="178"/>
                  </a:lnTo>
                  <a:lnTo>
                    <a:pt x="579" y="205"/>
                  </a:lnTo>
                  <a:lnTo>
                    <a:pt x="579" y="205"/>
                  </a:lnTo>
                  <a:lnTo>
                    <a:pt x="571" y="184"/>
                  </a:lnTo>
                  <a:lnTo>
                    <a:pt x="561" y="163"/>
                  </a:lnTo>
                  <a:lnTo>
                    <a:pt x="550" y="143"/>
                  </a:lnTo>
                  <a:lnTo>
                    <a:pt x="536" y="123"/>
                  </a:lnTo>
                  <a:lnTo>
                    <a:pt x="523" y="105"/>
                  </a:lnTo>
                  <a:lnTo>
                    <a:pt x="508" y="88"/>
                  </a:lnTo>
                  <a:lnTo>
                    <a:pt x="490" y="73"/>
                  </a:lnTo>
                  <a:lnTo>
                    <a:pt x="473" y="58"/>
                  </a:lnTo>
                  <a:lnTo>
                    <a:pt x="454" y="45"/>
                  </a:lnTo>
                  <a:lnTo>
                    <a:pt x="434" y="34"/>
                  </a:lnTo>
                  <a:lnTo>
                    <a:pt x="413" y="24"/>
                  </a:lnTo>
                  <a:lnTo>
                    <a:pt x="390" y="15"/>
                  </a:lnTo>
                  <a:lnTo>
                    <a:pt x="368" y="9"/>
                  </a:lnTo>
                  <a:lnTo>
                    <a:pt x="346" y="4"/>
                  </a:lnTo>
                  <a:lnTo>
                    <a:pt x="322" y="2"/>
                  </a:lnTo>
                  <a:lnTo>
                    <a:pt x="297" y="0"/>
                  </a:lnTo>
                  <a:lnTo>
                    <a:pt x="297" y="0"/>
                  </a:lnTo>
                  <a:close/>
                  <a:moveTo>
                    <a:pt x="15" y="205"/>
                  </a:moveTo>
                  <a:lnTo>
                    <a:pt x="210" y="178"/>
                  </a:lnTo>
                  <a:lnTo>
                    <a:pt x="297" y="0"/>
                  </a:lnTo>
                  <a:lnTo>
                    <a:pt x="297" y="0"/>
                  </a:lnTo>
                  <a:lnTo>
                    <a:pt x="272" y="2"/>
                  </a:lnTo>
                  <a:lnTo>
                    <a:pt x="248" y="4"/>
                  </a:lnTo>
                  <a:lnTo>
                    <a:pt x="224" y="9"/>
                  </a:lnTo>
                  <a:lnTo>
                    <a:pt x="202" y="15"/>
                  </a:lnTo>
                  <a:lnTo>
                    <a:pt x="181" y="24"/>
                  </a:lnTo>
                  <a:lnTo>
                    <a:pt x="160" y="34"/>
                  </a:lnTo>
                  <a:lnTo>
                    <a:pt x="140" y="45"/>
                  </a:lnTo>
                  <a:lnTo>
                    <a:pt x="121" y="58"/>
                  </a:lnTo>
                  <a:lnTo>
                    <a:pt x="102" y="73"/>
                  </a:lnTo>
                  <a:lnTo>
                    <a:pt x="86" y="88"/>
                  </a:lnTo>
                  <a:lnTo>
                    <a:pt x="71" y="105"/>
                  </a:lnTo>
                  <a:lnTo>
                    <a:pt x="56" y="123"/>
                  </a:lnTo>
                  <a:lnTo>
                    <a:pt x="44" y="143"/>
                  </a:lnTo>
                  <a:lnTo>
                    <a:pt x="32" y="163"/>
                  </a:lnTo>
                  <a:lnTo>
                    <a:pt x="22" y="184"/>
                  </a:lnTo>
                  <a:lnTo>
                    <a:pt x="15" y="205"/>
                  </a:lnTo>
                  <a:lnTo>
                    <a:pt x="15" y="205"/>
                  </a:lnTo>
                  <a:close/>
                  <a:moveTo>
                    <a:pt x="122" y="537"/>
                  </a:moveTo>
                  <a:lnTo>
                    <a:pt x="156" y="344"/>
                  </a:lnTo>
                  <a:lnTo>
                    <a:pt x="15" y="206"/>
                  </a:lnTo>
                  <a:lnTo>
                    <a:pt x="15" y="206"/>
                  </a:lnTo>
                  <a:lnTo>
                    <a:pt x="9" y="228"/>
                  </a:lnTo>
                  <a:lnTo>
                    <a:pt x="4" y="250"/>
                  </a:lnTo>
                  <a:lnTo>
                    <a:pt x="1" y="274"/>
                  </a:lnTo>
                  <a:lnTo>
                    <a:pt x="0" y="298"/>
                  </a:lnTo>
                  <a:lnTo>
                    <a:pt x="0" y="298"/>
                  </a:lnTo>
                  <a:lnTo>
                    <a:pt x="0" y="316"/>
                  </a:lnTo>
                  <a:lnTo>
                    <a:pt x="2" y="334"/>
                  </a:lnTo>
                  <a:lnTo>
                    <a:pt x="5" y="351"/>
                  </a:lnTo>
                  <a:lnTo>
                    <a:pt x="9" y="369"/>
                  </a:lnTo>
                  <a:lnTo>
                    <a:pt x="14" y="386"/>
                  </a:lnTo>
                  <a:lnTo>
                    <a:pt x="19" y="402"/>
                  </a:lnTo>
                  <a:lnTo>
                    <a:pt x="26" y="419"/>
                  </a:lnTo>
                  <a:lnTo>
                    <a:pt x="34" y="434"/>
                  </a:lnTo>
                  <a:lnTo>
                    <a:pt x="41" y="449"/>
                  </a:lnTo>
                  <a:lnTo>
                    <a:pt x="51" y="464"/>
                  </a:lnTo>
                  <a:lnTo>
                    <a:pt x="61" y="477"/>
                  </a:lnTo>
                  <a:lnTo>
                    <a:pt x="72" y="491"/>
                  </a:lnTo>
                  <a:lnTo>
                    <a:pt x="83" y="503"/>
                  </a:lnTo>
                  <a:lnTo>
                    <a:pt x="96" y="516"/>
                  </a:lnTo>
                  <a:lnTo>
                    <a:pt x="108" y="527"/>
                  </a:lnTo>
                  <a:lnTo>
                    <a:pt x="122" y="537"/>
                  </a:lnTo>
                  <a:lnTo>
                    <a:pt x="122" y="537"/>
                  </a:lnTo>
                  <a:close/>
                  <a:moveTo>
                    <a:pt x="297" y="595"/>
                  </a:moveTo>
                  <a:lnTo>
                    <a:pt x="297" y="595"/>
                  </a:lnTo>
                  <a:lnTo>
                    <a:pt x="321" y="593"/>
                  </a:lnTo>
                  <a:lnTo>
                    <a:pt x="344" y="591"/>
                  </a:lnTo>
                  <a:lnTo>
                    <a:pt x="368" y="586"/>
                  </a:lnTo>
                  <a:lnTo>
                    <a:pt x="389" y="580"/>
                  </a:lnTo>
                  <a:lnTo>
                    <a:pt x="412" y="571"/>
                  </a:lnTo>
                  <a:lnTo>
                    <a:pt x="432" y="561"/>
                  </a:lnTo>
                  <a:lnTo>
                    <a:pt x="452" y="551"/>
                  </a:lnTo>
                  <a:lnTo>
                    <a:pt x="470" y="537"/>
                  </a:lnTo>
                  <a:lnTo>
                    <a:pt x="297" y="446"/>
                  </a:lnTo>
                  <a:lnTo>
                    <a:pt x="122" y="537"/>
                  </a:lnTo>
                  <a:lnTo>
                    <a:pt x="122" y="537"/>
                  </a:lnTo>
                  <a:lnTo>
                    <a:pt x="141" y="551"/>
                  </a:lnTo>
                  <a:lnTo>
                    <a:pt x="161" y="561"/>
                  </a:lnTo>
                  <a:lnTo>
                    <a:pt x="182" y="571"/>
                  </a:lnTo>
                  <a:lnTo>
                    <a:pt x="203" y="580"/>
                  </a:lnTo>
                  <a:lnTo>
                    <a:pt x="226" y="586"/>
                  </a:lnTo>
                  <a:lnTo>
                    <a:pt x="249" y="591"/>
                  </a:lnTo>
                  <a:lnTo>
                    <a:pt x="272" y="593"/>
                  </a:lnTo>
                  <a:lnTo>
                    <a:pt x="297" y="595"/>
                  </a:lnTo>
                  <a:lnTo>
                    <a:pt x="297" y="595"/>
                  </a:lnTo>
                  <a:close/>
                  <a:moveTo>
                    <a:pt x="594" y="298"/>
                  </a:moveTo>
                  <a:lnTo>
                    <a:pt x="594" y="298"/>
                  </a:lnTo>
                  <a:lnTo>
                    <a:pt x="593" y="274"/>
                  </a:lnTo>
                  <a:lnTo>
                    <a:pt x="590" y="250"/>
                  </a:lnTo>
                  <a:lnTo>
                    <a:pt x="585" y="228"/>
                  </a:lnTo>
                  <a:lnTo>
                    <a:pt x="579" y="206"/>
                  </a:lnTo>
                  <a:lnTo>
                    <a:pt x="438" y="344"/>
                  </a:lnTo>
                  <a:lnTo>
                    <a:pt x="472" y="537"/>
                  </a:lnTo>
                  <a:lnTo>
                    <a:pt x="472" y="537"/>
                  </a:lnTo>
                  <a:lnTo>
                    <a:pt x="485" y="527"/>
                  </a:lnTo>
                  <a:lnTo>
                    <a:pt x="498" y="516"/>
                  </a:lnTo>
                  <a:lnTo>
                    <a:pt x="510" y="503"/>
                  </a:lnTo>
                  <a:lnTo>
                    <a:pt x="521" y="491"/>
                  </a:lnTo>
                  <a:lnTo>
                    <a:pt x="533" y="477"/>
                  </a:lnTo>
                  <a:lnTo>
                    <a:pt x="543" y="464"/>
                  </a:lnTo>
                  <a:lnTo>
                    <a:pt x="551" y="449"/>
                  </a:lnTo>
                  <a:lnTo>
                    <a:pt x="560" y="434"/>
                  </a:lnTo>
                  <a:lnTo>
                    <a:pt x="568" y="419"/>
                  </a:lnTo>
                  <a:lnTo>
                    <a:pt x="574" y="402"/>
                  </a:lnTo>
                  <a:lnTo>
                    <a:pt x="580" y="386"/>
                  </a:lnTo>
                  <a:lnTo>
                    <a:pt x="585" y="369"/>
                  </a:lnTo>
                  <a:lnTo>
                    <a:pt x="589" y="351"/>
                  </a:lnTo>
                  <a:lnTo>
                    <a:pt x="591" y="334"/>
                  </a:lnTo>
                  <a:lnTo>
                    <a:pt x="593" y="316"/>
                  </a:lnTo>
                  <a:lnTo>
                    <a:pt x="594" y="298"/>
                  </a:lnTo>
                  <a:lnTo>
                    <a:pt x="594" y="298"/>
                  </a:lnTo>
                  <a:close/>
                </a:path>
              </a:pathLst>
            </a:custGeom>
            <a:grpFill/>
            <a:ln>
              <a:noFill/>
            </a:ln>
          </p:spPr>
          <p:txBody>
            <a:bodyPr vert="horz" wrap="square" lIns="91440" tIns="45720" rIns="91440" bIns="45720" numCol="1" anchor="t" anchorCtr="0" compatLnSpc="1">
              <a:prstTxWarp prst="textNoShape">
                <a:avLst/>
              </a:prstTxWarp>
            </a:bodyPr>
            <a:lstStyle/>
            <a:p>
              <a:endParaRPr lang="pl-PL" sz="2400">
                <a:latin typeface="+mj-lt"/>
              </a:endParaRPr>
            </a:p>
          </p:txBody>
        </p:sp>
        <p:sp>
          <p:nvSpPr>
            <p:cNvPr id="214" name="Freeform 17">
              <a:extLst>
                <a:ext uri="{FF2B5EF4-FFF2-40B4-BE49-F238E27FC236}">
                  <a16:creationId xmlns:a16="http://schemas.microsoft.com/office/drawing/2014/main" id="{13036B4B-E01D-4DF2-BB8F-6169F14EC086}"/>
                </a:ext>
              </a:extLst>
            </p:cNvPr>
            <p:cNvSpPr>
              <a:spLocks noEditPoints="1"/>
            </p:cNvSpPr>
            <p:nvPr/>
          </p:nvSpPr>
          <p:spPr bwMode="auto">
            <a:xfrm>
              <a:off x="2908301" y="4322763"/>
              <a:ext cx="544513" cy="628650"/>
            </a:xfrm>
            <a:custGeom>
              <a:avLst/>
              <a:gdLst>
                <a:gd name="T0" fmla="*/ 25 w 1027"/>
                <a:gd name="T1" fmla="*/ 792 h 1187"/>
                <a:gd name="T2" fmla="*/ 1 w 1027"/>
                <a:gd name="T3" fmla="*/ 689 h 1187"/>
                <a:gd name="T4" fmla="*/ 7 w 1027"/>
                <a:gd name="T5" fmla="*/ 594 h 1187"/>
                <a:gd name="T6" fmla="*/ 66 w 1027"/>
                <a:gd name="T7" fmla="*/ 414 h 1187"/>
                <a:gd name="T8" fmla="*/ 91 w 1027"/>
                <a:gd name="T9" fmla="*/ 314 h 1187"/>
                <a:gd name="T10" fmla="*/ 86 w 1027"/>
                <a:gd name="T11" fmla="*/ 231 h 1187"/>
                <a:gd name="T12" fmla="*/ 63 w 1027"/>
                <a:gd name="T13" fmla="*/ 154 h 1187"/>
                <a:gd name="T14" fmla="*/ 125 w 1027"/>
                <a:gd name="T15" fmla="*/ 33 h 1187"/>
                <a:gd name="T16" fmla="*/ 186 w 1027"/>
                <a:gd name="T17" fmla="*/ 48 h 1187"/>
                <a:gd name="T18" fmla="*/ 318 w 1027"/>
                <a:gd name="T19" fmla="*/ 50 h 1187"/>
                <a:gd name="T20" fmla="*/ 514 w 1027"/>
                <a:gd name="T21" fmla="*/ 0 h 1187"/>
                <a:gd name="T22" fmla="*/ 669 w 1027"/>
                <a:gd name="T23" fmla="*/ 43 h 1187"/>
                <a:gd name="T24" fmla="*/ 817 w 1027"/>
                <a:gd name="T25" fmla="*/ 50 h 1187"/>
                <a:gd name="T26" fmla="*/ 991 w 1027"/>
                <a:gd name="T27" fmla="*/ 113 h 1187"/>
                <a:gd name="T28" fmla="*/ 963 w 1027"/>
                <a:gd name="T29" fmla="*/ 154 h 1187"/>
                <a:gd name="T30" fmla="*/ 941 w 1027"/>
                <a:gd name="T31" fmla="*/ 231 h 1187"/>
                <a:gd name="T32" fmla="*/ 937 w 1027"/>
                <a:gd name="T33" fmla="*/ 314 h 1187"/>
                <a:gd name="T34" fmla="*/ 962 w 1027"/>
                <a:gd name="T35" fmla="*/ 414 h 1187"/>
                <a:gd name="T36" fmla="*/ 1020 w 1027"/>
                <a:gd name="T37" fmla="*/ 594 h 1187"/>
                <a:gd name="T38" fmla="*/ 1027 w 1027"/>
                <a:gd name="T39" fmla="*/ 689 h 1187"/>
                <a:gd name="T40" fmla="*/ 1003 w 1027"/>
                <a:gd name="T41" fmla="*/ 792 h 1187"/>
                <a:gd name="T42" fmla="*/ 956 w 1027"/>
                <a:gd name="T43" fmla="*/ 881 h 1187"/>
                <a:gd name="T44" fmla="*/ 873 w 1027"/>
                <a:gd name="T45" fmla="*/ 979 h 1187"/>
                <a:gd name="T46" fmla="*/ 761 w 1027"/>
                <a:gd name="T47" fmla="*/ 1071 h 1187"/>
                <a:gd name="T48" fmla="*/ 590 w 1027"/>
                <a:gd name="T49" fmla="*/ 1159 h 1187"/>
                <a:gd name="T50" fmla="*/ 500 w 1027"/>
                <a:gd name="T51" fmla="*/ 1183 h 1187"/>
                <a:gd name="T52" fmla="*/ 340 w 1027"/>
                <a:gd name="T53" fmla="*/ 1114 h 1187"/>
                <a:gd name="T54" fmla="*/ 192 w 1027"/>
                <a:gd name="T55" fmla="*/ 1013 h 1187"/>
                <a:gd name="T56" fmla="*/ 103 w 1027"/>
                <a:gd name="T57" fmla="*/ 923 h 1187"/>
                <a:gd name="T58" fmla="*/ 514 w 1027"/>
                <a:gd name="T59" fmla="*/ 236 h 1187"/>
                <a:gd name="T60" fmla="*/ 443 w 1027"/>
                <a:gd name="T61" fmla="*/ 243 h 1187"/>
                <a:gd name="T62" fmla="*/ 362 w 1027"/>
                <a:gd name="T63" fmla="*/ 270 h 1187"/>
                <a:gd name="T64" fmla="*/ 290 w 1027"/>
                <a:gd name="T65" fmla="*/ 315 h 1187"/>
                <a:gd name="T66" fmla="*/ 232 w 1027"/>
                <a:gd name="T67" fmla="*/ 377 h 1187"/>
                <a:gd name="T68" fmla="*/ 189 w 1027"/>
                <a:gd name="T69" fmla="*/ 450 h 1187"/>
                <a:gd name="T70" fmla="*/ 166 w 1027"/>
                <a:gd name="T71" fmla="*/ 534 h 1187"/>
                <a:gd name="T72" fmla="*/ 162 w 1027"/>
                <a:gd name="T73" fmla="*/ 605 h 1187"/>
                <a:gd name="T74" fmla="*/ 178 w 1027"/>
                <a:gd name="T75" fmla="*/ 692 h 1187"/>
                <a:gd name="T76" fmla="*/ 213 w 1027"/>
                <a:gd name="T77" fmla="*/ 770 h 1187"/>
                <a:gd name="T78" fmla="*/ 266 w 1027"/>
                <a:gd name="T79" fmla="*/ 836 h 1187"/>
                <a:gd name="T80" fmla="*/ 332 w 1027"/>
                <a:gd name="T81" fmla="*/ 888 h 1187"/>
                <a:gd name="T82" fmla="*/ 409 w 1027"/>
                <a:gd name="T83" fmla="*/ 923 h 1187"/>
                <a:gd name="T84" fmla="*/ 495 w 1027"/>
                <a:gd name="T85" fmla="*/ 938 h 1187"/>
                <a:gd name="T86" fmla="*/ 568 w 1027"/>
                <a:gd name="T87" fmla="*/ 935 h 1187"/>
                <a:gd name="T88" fmla="*/ 651 w 1027"/>
                <a:gd name="T89" fmla="*/ 912 h 1187"/>
                <a:gd name="T90" fmla="*/ 723 w 1027"/>
                <a:gd name="T91" fmla="*/ 870 h 1187"/>
                <a:gd name="T92" fmla="*/ 785 w 1027"/>
                <a:gd name="T93" fmla="*/ 811 h 1187"/>
                <a:gd name="T94" fmla="*/ 831 w 1027"/>
                <a:gd name="T95" fmla="*/ 740 h 1187"/>
                <a:gd name="T96" fmla="*/ 858 w 1027"/>
                <a:gd name="T97" fmla="*/ 659 h 1187"/>
                <a:gd name="T98" fmla="*/ 866 w 1027"/>
                <a:gd name="T99" fmla="*/ 588 h 1187"/>
                <a:gd name="T100" fmla="*/ 855 w 1027"/>
                <a:gd name="T101" fmla="*/ 499 h 1187"/>
                <a:gd name="T102" fmla="*/ 823 w 1027"/>
                <a:gd name="T103" fmla="*/ 420 h 1187"/>
                <a:gd name="T104" fmla="*/ 773 w 1027"/>
                <a:gd name="T105" fmla="*/ 350 h 1187"/>
                <a:gd name="T106" fmla="*/ 710 w 1027"/>
                <a:gd name="T107" fmla="*/ 295 h 1187"/>
                <a:gd name="T108" fmla="*/ 635 w 1027"/>
                <a:gd name="T109" fmla="*/ 257 h 1187"/>
                <a:gd name="T110" fmla="*/ 550 w 1027"/>
                <a:gd name="T111" fmla="*/ 237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7" h="1187">
                  <a:moveTo>
                    <a:pt x="58" y="858"/>
                  </a:moveTo>
                  <a:lnTo>
                    <a:pt x="58" y="858"/>
                  </a:lnTo>
                  <a:lnTo>
                    <a:pt x="45" y="836"/>
                  </a:lnTo>
                  <a:lnTo>
                    <a:pt x="35" y="813"/>
                  </a:lnTo>
                  <a:lnTo>
                    <a:pt x="25" y="792"/>
                  </a:lnTo>
                  <a:lnTo>
                    <a:pt x="17" y="770"/>
                  </a:lnTo>
                  <a:lnTo>
                    <a:pt x="11" y="750"/>
                  </a:lnTo>
                  <a:lnTo>
                    <a:pt x="6" y="729"/>
                  </a:lnTo>
                  <a:lnTo>
                    <a:pt x="3" y="709"/>
                  </a:lnTo>
                  <a:lnTo>
                    <a:pt x="1" y="689"/>
                  </a:lnTo>
                  <a:lnTo>
                    <a:pt x="0" y="669"/>
                  </a:lnTo>
                  <a:lnTo>
                    <a:pt x="1" y="650"/>
                  </a:lnTo>
                  <a:lnTo>
                    <a:pt x="2" y="631"/>
                  </a:lnTo>
                  <a:lnTo>
                    <a:pt x="3" y="612"/>
                  </a:lnTo>
                  <a:lnTo>
                    <a:pt x="7" y="594"/>
                  </a:lnTo>
                  <a:lnTo>
                    <a:pt x="11" y="576"/>
                  </a:lnTo>
                  <a:lnTo>
                    <a:pt x="20" y="541"/>
                  </a:lnTo>
                  <a:lnTo>
                    <a:pt x="30" y="508"/>
                  </a:lnTo>
                  <a:lnTo>
                    <a:pt x="42" y="475"/>
                  </a:lnTo>
                  <a:lnTo>
                    <a:pt x="66" y="414"/>
                  </a:lnTo>
                  <a:lnTo>
                    <a:pt x="76" y="384"/>
                  </a:lnTo>
                  <a:lnTo>
                    <a:pt x="83" y="357"/>
                  </a:lnTo>
                  <a:lnTo>
                    <a:pt x="87" y="342"/>
                  </a:lnTo>
                  <a:lnTo>
                    <a:pt x="90" y="328"/>
                  </a:lnTo>
                  <a:lnTo>
                    <a:pt x="91" y="314"/>
                  </a:lnTo>
                  <a:lnTo>
                    <a:pt x="91" y="302"/>
                  </a:lnTo>
                  <a:lnTo>
                    <a:pt x="91" y="302"/>
                  </a:lnTo>
                  <a:lnTo>
                    <a:pt x="91" y="275"/>
                  </a:lnTo>
                  <a:lnTo>
                    <a:pt x="88" y="252"/>
                  </a:lnTo>
                  <a:lnTo>
                    <a:pt x="86" y="231"/>
                  </a:lnTo>
                  <a:lnTo>
                    <a:pt x="82" y="212"/>
                  </a:lnTo>
                  <a:lnTo>
                    <a:pt x="78" y="194"/>
                  </a:lnTo>
                  <a:lnTo>
                    <a:pt x="73" y="179"/>
                  </a:lnTo>
                  <a:lnTo>
                    <a:pt x="68" y="166"/>
                  </a:lnTo>
                  <a:lnTo>
                    <a:pt x="63" y="154"/>
                  </a:lnTo>
                  <a:lnTo>
                    <a:pt x="53" y="136"/>
                  </a:lnTo>
                  <a:lnTo>
                    <a:pt x="45" y="123"/>
                  </a:lnTo>
                  <a:lnTo>
                    <a:pt x="38" y="116"/>
                  </a:lnTo>
                  <a:lnTo>
                    <a:pt x="36" y="113"/>
                  </a:lnTo>
                  <a:lnTo>
                    <a:pt x="125" y="33"/>
                  </a:lnTo>
                  <a:lnTo>
                    <a:pt x="125" y="33"/>
                  </a:lnTo>
                  <a:lnTo>
                    <a:pt x="132" y="36"/>
                  </a:lnTo>
                  <a:lnTo>
                    <a:pt x="152" y="42"/>
                  </a:lnTo>
                  <a:lnTo>
                    <a:pt x="167" y="46"/>
                  </a:lnTo>
                  <a:lnTo>
                    <a:pt x="186" y="48"/>
                  </a:lnTo>
                  <a:lnTo>
                    <a:pt x="206" y="51"/>
                  </a:lnTo>
                  <a:lnTo>
                    <a:pt x="231" y="52"/>
                  </a:lnTo>
                  <a:lnTo>
                    <a:pt x="257" y="53"/>
                  </a:lnTo>
                  <a:lnTo>
                    <a:pt x="287" y="52"/>
                  </a:lnTo>
                  <a:lnTo>
                    <a:pt x="318" y="50"/>
                  </a:lnTo>
                  <a:lnTo>
                    <a:pt x="353" y="46"/>
                  </a:lnTo>
                  <a:lnTo>
                    <a:pt x="389" y="38"/>
                  </a:lnTo>
                  <a:lnTo>
                    <a:pt x="429" y="28"/>
                  </a:lnTo>
                  <a:lnTo>
                    <a:pt x="470" y="16"/>
                  </a:lnTo>
                  <a:lnTo>
                    <a:pt x="514" y="0"/>
                  </a:lnTo>
                  <a:lnTo>
                    <a:pt x="514" y="0"/>
                  </a:lnTo>
                  <a:lnTo>
                    <a:pt x="555" y="15"/>
                  </a:lnTo>
                  <a:lnTo>
                    <a:pt x="595" y="27"/>
                  </a:lnTo>
                  <a:lnTo>
                    <a:pt x="632" y="37"/>
                  </a:lnTo>
                  <a:lnTo>
                    <a:pt x="669" y="43"/>
                  </a:lnTo>
                  <a:lnTo>
                    <a:pt x="702" y="47"/>
                  </a:lnTo>
                  <a:lnTo>
                    <a:pt x="735" y="51"/>
                  </a:lnTo>
                  <a:lnTo>
                    <a:pt x="765" y="51"/>
                  </a:lnTo>
                  <a:lnTo>
                    <a:pt x="792" y="51"/>
                  </a:lnTo>
                  <a:lnTo>
                    <a:pt x="817" y="50"/>
                  </a:lnTo>
                  <a:lnTo>
                    <a:pt x="838" y="47"/>
                  </a:lnTo>
                  <a:lnTo>
                    <a:pt x="873" y="41"/>
                  </a:lnTo>
                  <a:lnTo>
                    <a:pt x="896" y="36"/>
                  </a:lnTo>
                  <a:lnTo>
                    <a:pt x="903" y="33"/>
                  </a:lnTo>
                  <a:lnTo>
                    <a:pt x="991" y="113"/>
                  </a:lnTo>
                  <a:lnTo>
                    <a:pt x="991" y="113"/>
                  </a:lnTo>
                  <a:lnTo>
                    <a:pt x="988" y="116"/>
                  </a:lnTo>
                  <a:lnTo>
                    <a:pt x="982" y="123"/>
                  </a:lnTo>
                  <a:lnTo>
                    <a:pt x="973" y="136"/>
                  </a:lnTo>
                  <a:lnTo>
                    <a:pt x="963" y="154"/>
                  </a:lnTo>
                  <a:lnTo>
                    <a:pt x="958" y="166"/>
                  </a:lnTo>
                  <a:lnTo>
                    <a:pt x="953" y="179"/>
                  </a:lnTo>
                  <a:lnTo>
                    <a:pt x="948" y="194"/>
                  </a:lnTo>
                  <a:lnTo>
                    <a:pt x="944" y="212"/>
                  </a:lnTo>
                  <a:lnTo>
                    <a:pt x="941" y="231"/>
                  </a:lnTo>
                  <a:lnTo>
                    <a:pt x="938" y="252"/>
                  </a:lnTo>
                  <a:lnTo>
                    <a:pt x="937" y="275"/>
                  </a:lnTo>
                  <a:lnTo>
                    <a:pt x="936" y="302"/>
                  </a:lnTo>
                  <a:lnTo>
                    <a:pt x="936" y="302"/>
                  </a:lnTo>
                  <a:lnTo>
                    <a:pt x="937" y="314"/>
                  </a:lnTo>
                  <a:lnTo>
                    <a:pt x="938" y="328"/>
                  </a:lnTo>
                  <a:lnTo>
                    <a:pt x="941" y="342"/>
                  </a:lnTo>
                  <a:lnTo>
                    <a:pt x="943" y="357"/>
                  </a:lnTo>
                  <a:lnTo>
                    <a:pt x="952" y="384"/>
                  </a:lnTo>
                  <a:lnTo>
                    <a:pt x="962" y="414"/>
                  </a:lnTo>
                  <a:lnTo>
                    <a:pt x="986" y="475"/>
                  </a:lnTo>
                  <a:lnTo>
                    <a:pt x="997" y="508"/>
                  </a:lnTo>
                  <a:lnTo>
                    <a:pt x="1008" y="541"/>
                  </a:lnTo>
                  <a:lnTo>
                    <a:pt x="1017" y="576"/>
                  </a:lnTo>
                  <a:lnTo>
                    <a:pt x="1020" y="594"/>
                  </a:lnTo>
                  <a:lnTo>
                    <a:pt x="1023" y="612"/>
                  </a:lnTo>
                  <a:lnTo>
                    <a:pt x="1025" y="631"/>
                  </a:lnTo>
                  <a:lnTo>
                    <a:pt x="1027" y="650"/>
                  </a:lnTo>
                  <a:lnTo>
                    <a:pt x="1027" y="669"/>
                  </a:lnTo>
                  <a:lnTo>
                    <a:pt x="1027" y="689"/>
                  </a:lnTo>
                  <a:lnTo>
                    <a:pt x="1024" y="709"/>
                  </a:lnTo>
                  <a:lnTo>
                    <a:pt x="1020" y="729"/>
                  </a:lnTo>
                  <a:lnTo>
                    <a:pt x="1017" y="750"/>
                  </a:lnTo>
                  <a:lnTo>
                    <a:pt x="1010" y="770"/>
                  </a:lnTo>
                  <a:lnTo>
                    <a:pt x="1003" y="792"/>
                  </a:lnTo>
                  <a:lnTo>
                    <a:pt x="993" y="813"/>
                  </a:lnTo>
                  <a:lnTo>
                    <a:pt x="982" y="836"/>
                  </a:lnTo>
                  <a:lnTo>
                    <a:pt x="969" y="858"/>
                  </a:lnTo>
                  <a:lnTo>
                    <a:pt x="969" y="858"/>
                  </a:lnTo>
                  <a:lnTo>
                    <a:pt x="956" y="881"/>
                  </a:lnTo>
                  <a:lnTo>
                    <a:pt x="939" y="902"/>
                  </a:lnTo>
                  <a:lnTo>
                    <a:pt x="924" y="923"/>
                  </a:lnTo>
                  <a:lnTo>
                    <a:pt x="907" y="943"/>
                  </a:lnTo>
                  <a:lnTo>
                    <a:pt x="891" y="962"/>
                  </a:lnTo>
                  <a:lnTo>
                    <a:pt x="873" y="979"/>
                  </a:lnTo>
                  <a:lnTo>
                    <a:pt x="855" y="997"/>
                  </a:lnTo>
                  <a:lnTo>
                    <a:pt x="836" y="1013"/>
                  </a:lnTo>
                  <a:lnTo>
                    <a:pt x="817" y="1028"/>
                  </a:lnTo>
                  <a:lnTo>
                    <a:pt x="798" y="1043"/>
                  </a:lnTo>
                  <a:lnTo>
                    <a:pt x="761" y="1071"/>
                  </a:lnTo>
                  <a:lnTo>
                    <a:pt x="722" y="1093"/>
                  </a:lnTo>
                  <a:lnTo>
                    <a:pt x="686" y="1114"/>
                  </a:lnTo>
                  <a:lnTo>
                    <a:pt x="651" y="1132"/>
                  </a:lnTo>
                  <a:lnTo>
                    <a:pt x="619" y="1148"/>
                  </a:lnTo>
                  <a:lnTo>
                    <a:pt x="590" y="1159"/>
                  </a:lnTo>
                  <a:lnTo>
                    <a:pt x="564" y="1169"/>
                  </a:lnTo>
                  <a:lnTo>
                    <a:pt x="528" y="1183"/>
                  </a:lnTo>
                  <a:lnTo>
                    <a:pt x="514" y="1187"/>
                  </a:lnTo>
                  <a:lnTo>
                    <a:pt x="514" y="1187"/>
                  </a:lnTo>
                  <a:lnTo>
                    <a:pt x="500" y="1183"/>
                  </a:lnTo>
                  <a:lnTo>
                    <a:pt x="463" y="1169"/>
                  </a:lnTo>
                  <a:lnTo>
                    <a:pt x="438" y="1159"/>
                  </a:lnTo>
                  <a:lnTo>
                    <a:pt x="408" y="1148"/>
                  </a:lnTo>
                  <a:lnTo>
                    <a:pt x="375" y="1132"/>
                  </a:lnTo>
                  <a:lnTo>
                    <a:pt x="340" y="1114"/>
                  </a:lnTo>
                  <a:lnTo>
                    <a:pt x="304" y="1093"/>
                  </a:lnTo>
                  <a:lnTo>
                    <a:pt x="267" y="1071"/>
                  </a:lnTo>
                  <a:lnTo>
                    <a:pt x="229" y="1043"/>
                  </a:lnTo>
                  <a:lnTo>
                    <a:pt x="211" y="1028"/>
                  </a:lnTo>
                  <a:lnTo>
                    <a:pt x="192" y="1013"/>
                  </a:lnTo>
                  <a:lnTo>
                    <a:pt x="173" y="997"/>
                  </a:lnTo>
                  <a:lnTo>
                    <a:pt x="154" y="979"/>
                  </a:lnTo>
                  <a:lnTo>
                    <a:pt x="137" y="962"/>
                  </a:lnTo>
                  <a:lnTo>
                    <a:pt x="120" y="943"/>
                  </a:lnTo>
                  <a:lnTo>
                    <a:pt x="103" y="923"/>
                  </a:lnTo>
                  <a:lnTo>
                    <a:pt x="87" y="902"/>
                  </a:lnTo>
                  <a:lnTo>
                    <a:pt x="72" y="881"/>
                  </a:lnTo>
                  <a:lnTo>
                    <a:pt x="58" y="858"/>
                  </a:lnTo>
                  <a:lnTo>
                    <a:pt x="58" y="858"/>
                  </a:lnTo>
                  <a:close/>
                  <a:moveTo>
                    <a:pt x="514" y="236"/>
                  </a:moveTo>
                  <a:lnTo>
                    <a:pt x="514" y="236"/>
                  </a:lnTo>
                  <a:lnTo>
                    <a:pt x="495" y="236"/>
                  </a:lnTo>
                  <a:lnTo>
                    <a:pt x="478" y="237"/>
                  </a:lnTo>
                  <a:lnTo>
                    <a:pt x="460" y="239"/>
                  </a:lnTo>
                  <a:lnTo>
                    <a:pt x="443" y="243"/>
                  </a:lnTo>
                  <a:lnTo>
                    <a:pt x="425" y="247"/>
                  </a:lnTo>
                  <a:lnTo>
                    <a:pt x="409" y="252"/>
                  </a:lnTo>
                  <a:lnTo>
                    <a:pt x="393" y="257"/>
                  </a:lnTo>
                  <a:lnTo>
                    <a:pt x="377" y="263"/>
                  </a:lnTo>
                  <a:lnTo>
                    <a:pt x="362" y="270"/>
                  </a:lnTo>
                  <a:lnTo>
                    <a:pt x="345" y="278"/>
                  </a:lnTo>
                  <a:lnTo>
                    <a:pt x="332" y="287"/>
                  </a:lnTo>
                  <a:lnTo>
                    <a:pt x="317" y="295"/>
                  </a:lnTo>
                  <a:lnTo>
                    <a:pt x="303" y="305"/>
                  </a:lnTo>
                  <a:lnTo>
                    <a:pt x="290" y="315"/>
                  </a:lnTo>
                  <a:lnTo>
                    <a:pt x="277" y="327"/>
                  </a:lnTo>
                  <a:lnTo>
                    <a:pt x="266" y="339"/>
                  </a:lnTo>
                  <a:lnTo>
                    <a:pt x="253" y="350"/>
                  </a:lnTo>
                  <a:lnTo>
                    <a:pt x="242" y="364"/>
                  </a:lnTo>
                  <a:lnTo>
                    <a:pt x="232" y="377"/>
                  </a:lnTo>
                  <a:lnTo>
                    <a:pt x="222" y="390"/>
                  </a:lnTo>
                  <a:lnTo>
                    <a:pt x="213" y="405"/>
                  </a:lnTo>
                  <a:lnTo>
                    <a:pt x="204" y="420"/>
                  </a:lnTo>
                  <a:lnTo>
                    <a:pt x="197" y="435"/>
                  </a:lnTo>
                  <a:lnTo>
                    <a:pt x="189" y="450"/>
                  </a:lnTo>
                  <a:lnTo>
                    <a:pt x="183" y="466"/>
                  </a:lnTo>
                  <a:lnTo>
                    <a:pt x="178" y="483"/>
                  </a:lnTo>
                  <a:lnTo>
                    <a:pt x="173" y="499"/>
                  </a:lnTo>
                  <a:lnTo>
                    <a:pt x="169" y="516"/>
                  </a:lnTo>
                  <a:lnTo>
                    <a:pt x="166" y="534"/>
                  </a:lnTo>
                  <a:lnTo>
                    <a:pt x="163" y="551"/>
                  </a:lnTo>
                  <a:lnTo>
                    <a:pt x="162" y="569"/>
                  </a:lnTo>
                  <a:lnTo>
                    <a:pt x="162" y="588"/>
                  </a:lnTo>
                  <a:lnTo>
                    <a:pt x="162" y="588"/>
                  </a:lnTo>
                  <a:lnTo>
                    <a:pt x="162" y="605"/>
                  </a:lnTo>
                  <a:lnTo>
                    <a:pt x="163" y="624"/>
                  </a:lnTo>
                  <a:lnTo>
                    <a:pt x="166" y="641"/>
                  </a:lnTo>
                  <a:lnTo>
                    <a:pt x="169" y="659"/>
                  </a:lnTo>
                  <a:lnTo>
                    <a:pt x="173" y="675"/>
                  </a:lnTo>
                  <a:lnTo>
                    <a:pt x="178" y="692"/>
                  </a:lnTo>
                  <a:lnTo>
                    <a:pt x="183" y="709"/>
                  </a:lnTo>
                  <a:lnTo>
                    <a:pt x="189" y="725"/>
                  </a:lnTo>
                  <a:lnTo>
                    <a:pt x="197" y="740"/>
                  </a:lnTo>
                  <a:lnTo>
                    <a:pt x="204" y="755"/>
                  </a:lnTo>
                  <a:lnTo>
                    <a:pt x="213" y="770"/>
                  </a:lnTo>
                  <a:lnTo>
                    <a:pt x="222" y="783"/>
                  </a:lnTo>
                  <a:lnTo>
                    <a:pt x="232" y="797"/>
                  </a:lnTo>
                  <a:lnTo>
                    <a:pt x="242" y="811"/>
                  </a:lnTo>
                  <a:lnTo>
                    <a:pt x="253" y="823"/>
                  </a:lnTo>
                  <a:lnTo>
                    <a:pt x="266" y="836"/>
                  </a:lnTo>
                  <a:lnTo>
                    <a:pt x="277" y="847"/>
                  </a:lnTo>
                  <a:lnTo>
                    <a:pt x="290" y="858"/>
                  </a:lnTo>
                  <a:lnTo>
                    <a:pt x="303" y="870"/>
                  </a:lnTo>
                  <a:lnTo>
                    <a:pt x="317" y="880"/>
                  </a:lnTo>
                  <a:lnTo>
                    <a:pt x="332" y="888"/>
                  </a:lnTo>
                  <a:lnTo>
                    <a:pt x="345" y="897"/>
                  </a:lnTo>
                  <a:lnTo>
                    <a:pt x="362" y="905"/>
                  </a:lnTo>
                  <a:lnTo>
                    <a:pt x="377" y="912"/>
                  </a:lnTo>
                  <a:lnTo>
                    <a:pt x="393" y="918"/>
                  </a:lnTo>
                  <a:lnTo>
                    <a:pt x="409" y="923"/>
                  </a:lnTo>
                  <a:lnTo>
                    <a:pt x="425" y="928"/>
                  </a:lnTo>
                  <a:lnTo>
                    <a:pt x="443" y="932"/>
                  </a:lnTo>
                  <a:lnTo>
                    <a:pt x="460" y="935"/>
                  </a:lnTo>
                  <a:lnTo>
                    <a:pt x="478" y="937"/>
                  </a:lnTo>
                  <a:lnTo>
                    <a:pt x="495" y="938"/>
                  </a:lnTo>
                  <a:lnTo>
                    <a:pt x="514" y="940"/>
                  </a:lnTo>
                  <a:lnTo>
                    <a:pt x="514" y="940"/>
                  </a:lnTo>
                  <a:lnTo>
                    <a:pt x="531" y="938"/>
                  </a:lnTo>
                  <a:lnTo>
                    <a:pt x="550" y="937"/>
                  </a:lnTo>
                  <a:lnTo>
                    <a:pt x="568" y="935"/>
                  </a:lnTo>
                  <a:lnTo>
                    <a:pt x="585" y="932"/>
                  </a:lnTo>
                  <a:lnTo>
                    <a:pt x="601" y="928"/>
                  </a:lnTo>
                  <a:lnTo>
                    <a:pt x="619" y="923"/>
                  </a:lnTo>
                  <a:lnTo>
                    <a:pt x="635" y="918"/>
                  </a:lnTo>
                  <a:lnTo>
                    <a:pt x="651" y="912"/>
                  </a:lnTo>
                  <a:lnTo>
                    <a:pt x="666" y="905"/>
                  </a:lnTo>
                  <a:lnTo>
                    <a:pt x="681" y="897"/>
                  </a:lnTo>
                  <a:lnTo>
                    <a:pt x="696" y="888"/>
                  </a:lnTo>
                  <a:lnTo>
                    <a:pt x="710" y="880"/>
                  </a:lnTo>
                  <a:lnTo>
                    <a:pt x="723" y="870"/>
                  </a:lnTo>
                  <a:lnTo>
                    <a:pt x="737" y="858"/>
                  </a:lnTo>
                  <a:lnTo>
                    <a:pt x="750" y="847"/>
                  </a:lnTo>
                  <a:lnTo>
                    <a:pt x="762" y="836"/>
                  </a:lnTo>
                  <a:lnTo>
                    <a:pt x="773" y="823"/>
                  </a:lnTo>
                  <a:lnTo>
                    <a:pt x="785" y="811"/>
                  </a:lnTo>
                  <a:lnTo>
                    <a:pt x="796" y="797"/>
                  </a:lnTo>
                  <a:lnTo>
                    <a:pt x="806" y="783"/>
                  </a:lnTo>
                  <a:lnTo>
                    <a:pt x="815" y="770"/>
                  </a:lnTo>
                  <a:lnTo>
                    <a:pt x="823" y="755"/>
                  </a:lnTo>
                  <a:lnTo>
                    <a:pt x="831" y="740"/>
                  </a:lnTo>
                  <a:lnTo>
                    <a:pt x="837" y="725"/>
                  </a:lnTo>
                  <a:lnTo>
                    <a:pt x="845" y="709"/>
                  </a:lnTo>
                  <a:lnTo>
                    <a:pt x="850" y="692"/>
                  </a:lnTo>
                  <a:lnTo>
                    <a:pt x="855" y="675"/>
                  </a:lnTo>
                  <a:lnTo>
                    <a:pt x="858" y="659"/>
                  </a:lnTo>
                  <a:lnTo>
                    <a:pt x="861" y="641"/>
                  </a:lnTo>
                  <a:lnTo>
                    <a:pt x="863" y="624"/>
                  </a:lnTo>
                  <a:lnTo>
                    <a:pt x="864" y="605"/>
                  </a:lnTo>
                  <a:lnTo>
                    <a:pt x="866" y="588"/>
                  </a:lnTo>
                  <a:lnTo>
                    <a:pt x="866" y="588"/>
                  </a:lnTo>
                  <a:lnTo>
                    <a:pt x="864" y="569"/>
                  </a:lnTo>
                  <a:lnTo>
                    <a:pt x="863" y="551"/>
                  </a:lnTo>
                  <a:lnTo>
                    <a:pt x="861" y="534"/>
                  </a:lnTo>
                  <a:lnTo>
                    <a:pt x="858" y="516"/>
                  </a:lnTo>
                  <a:lnTo>
                    <a:pt x="855" y="499"/>
                  </a:lnTo>
                  <a:lnTo>
                    <a:pt x="850" y="483"/>
                  </a:lnTo>
                  <a:lnTo>
                    <a:pt x="845" y="466"/>
                  </a:lnTo>
                  <a:lnTo>
                    <a:pt x="837" y="450"/>
                  </a:lnTo>
                  <a:lnTo>
                    <a:pt x="831" y="435"/>
                  </a:lnTo>
                  <a:lnTo>
                    <a:pt x="823" y="420"/>
                  </a:lnTo>
                  <a:lnTo>
                    <a:pt x="815" y="405"/>
                  </a:lnTo>
                  <a:lnTo>
                    <a:pt x="806" y="390"/>
                  </a:lnTo>
                  <a:lnTo>
                    <a:pt x="796" y="377"/>
                  </a:lnTo>
                  <a:lnTo>
                    <a:pt x="785" y="364"/>
                  </a:lnTo>
                  <a:lnTo>
                    <a:pt x="773" y="350"/>
                  </a:lnTo>
                  <a:lnTo>
                    <a:pt x="762" y="339"/>
                  </a:lnTo>
                  <a:lnTo>
                    <a:pt x="750" y="327"/>
                  </a:lnTo>
                  <a:lnTo>
                    <a:pt x="737" y="315"/>
                  </a:lnTo>
                  <a:lnTo>
                    <a:pt x="723" y="305"/>
                  </a:lnTo>
                  <a:lnTo>
                    <a:pt x="710" y="295"/>
                  </a:lnTo>
                  <a:lnTo>
                    <a:pt x="696" y="287"/>
                  </a:lnTo>
                  <a:lnTo>
                    <a:pt x="681" y="278"/>
                  </a:lnTo>
                  <a:lnTo>
                    <a:pt x="666" y="270"/>
                  </a:lnTo>
                  <a:lnTo>
                    <a:pt x="651" y="263"/>
                  </a:lnTo>
                  <a:lnTo>
                    <a:pt x="635" y="257"/>
                  </a:lnTo>
                  <a:lnTo>
                    <a:pt x="619" y="252"/>
                  </a:lnTo>
                  <a:lnTo>
                    <a:pt x="601" y="247"/>
                  </a:lnTo>
                  <a:lnTo>
                    <a:pt x="585" y="243"/>
                  </a:lnTo>
                  <a:lnTo>
                    <a:pt x="568" y="239"/>
                  </a:lnTo>
                  <a:lnTo>
                    <a:pt x="550" y="237"/>
                  </a:lnTo>
                  <a:lnTo>
                    <a:pt x="531" y="236"/>
                  </a:lnTo>
                  <a:lnTo>
                    <a:pt x="514" y="236"/>
                  </a:lnTo>
                  <a:lnTo>
                    <a:pt x="514" y="236"/>
                  </a:lnTo>
                  <a:close/>
                </a:path>
              </a:pathLst>
            </a:custGeom>
            <a:grpFill/>
            <a:ln>
              <a:noFill/>
            </a:ln>
          </p:spPr>
          <p:txBody>
            <a:bodyPr vert="horz" wrap="square" lIns="91440" tIns="45720" rIns="91440" bIns="45720" numCol="1" anchor="t" anchorCtr="0" compatLnSpc="1">
              <a:prstTxWarp prst="textNoShape">
                <a:avLst/>
              </a:prstTxWarp>
            </a:bodyPr>
            <a:lstStyle/>
            <a:p>
              <a:endParaRPr lang="pl-PL" sz="2400">
                <a:latin typeface="+mj-lt"/>
              </a:endParaRPr>
            </a:p>
          </p:txBody>
        </p:sp>
      </p:grpSp>
      <p:sp>
        <p:nvSpPr>
          <p:cNvPr id="111" name="Freeform 11" descr="Największe problemy do rozwiązania w naszym kraju.&#10;&#10;Grafika przedstawia kulturę fizyczną i sport: 0,2%.">
            <a:extLst>
              <a:ext uri="{FF2B5EF4-FFF2-40B4-BE49-F238E27FC236}">
                <a16:creationId xmlns:a16="http://schemas.microsoft.com/office/drawing/2014/main" id="{E8EFF52D-8732-4FA7-A339-169BD928C985}"/>
              </a:ext>
            </a:extLst>
          </p:cNvPr>
          <p:cNvSpPr>
            <a:spLocks noEditPoints="1"/>
          </p:cNvSpPr>
          <p:nvPr/>
        </p:nvSpPr>
        <p:spPr bwMode="auto">
          <a:xfrm>
            <a:off x="8079973" y="4461797"/>
            <a:ext cx="325612" cy="281045"/>
          </a:xfrm>
          <a:custGeom>
            <a:avLst/>
            <a:gdLst>
              <a:gd name="T0" fmla="*/ 598 w 779"/>
              <a:gd name="T1" fmla="*/ 10 h 779"/>
              <a:gd name="T2" fmla="*/ 537 w 779"/>
              <a:gd name="T3" fmla="*/ 65 h 779"/>
              <a:gd name="T4" fmla="*/ 210 w 779"/>
              <a:gd name="T5" fmla="*/ 27 h 779"/>
              <a:gd name="T6" fmla="*/ 130 w 779"/>
              <a:gd name="T7" fmla="*/ 0 h 779"/>
              <a:gd name="T8" fmla="*/ 79 w 779"/>
              <a:gd name="T9" fmla="*/ 10 h 779"/>
              <a:gd name="T10" fmla="*/ 30 w 779"/>
              <a:gd name="T11" fmla="*/ 47 h 779"/>
              <a:gd name="T12" fmla="*/ 3 w 779"/>
              <a:gd name="T13" fmla="*/ 104 h 779"/>
              <a:gd name="T14" fmla="*/ 4 w 779"/>
              <a:gd name="T15" fmla="*/ 168 h 779"/>
              <a:gd name="T16" fmla="*/ 36 w 779"/>
              <a:gd name="T17" fmla="*/ 247 h 779"/>
              <a:gd name="T18" fmla="*/ 119 w 779"/>
              <a:gd name="T19" fmla="*/ 335 h 779"/>
              <a:gd name="T20" fmla="*/ 211 w 779"/>
              <a:gd name="T21" fmla="*/ 418 h 779"/>
              <a:gd name="T22" fmla="*/ 260 w 779"/>
              <a:gd name="T23" fmla="*/ 506 h 779"/>
              <a:gd name="T24" fmla="*/ 323 w 779"/>
              <a:gd name="T25" fmla="*/ 589 h 779"/>
              <a:gd name="T26" fmla="*/ 346 w 779"/>
              <a:gd name="T27" fmla="*/ 624 h 779"/>
              <a:gd name="T28" fmla="*/ 342 w 779"/>
              <a:gd name="T29" fmla="*/ 656 h 779"/>
              <a:gd name="T30" fmla="*/ 295 w 779"/>
              <a:gd name="T31" fmla="*/ 688 h 779"/>
              <a:gd name="T32" fmla="*/ 206 w 779"/>
              <a:gd name="T33" fmla="*/ 741 h 779"/>
              <a:gd name="T34" fmla="*/ 191 w 779"/>
              <a:gd name="T35" fmla="*/ 779 h 779"/>
              <a:gd name="T36" fmla="*/ 579 w 779"/>
              <a:gd name="T37" fmla="*/ 754 h 779"/>
              <a:gd name="T38" fmla="*/ 535 w 779"/>
              <a:gd name="T39" fmla="*/ 715 h 779"/>
              <a:gd name="T40" fmla="*/ 441 w 779"/>
              <a:gd name="T41" fmla="*/ 663 h 779"/>
              <a:gd name="T42" fmla="*/ 428 w 779"/>
              <a:gd name="T43" fmla="*/ 635 h 779"/>
              <a:gd name="T44" fmla="*/ 449 w 779"/>
              <a:gd name="T45" fmla="*/ 595 h 779"/>
              <a:gd name="T46" fmla="*/ 504 w 779"/>
              <a:gd name="T47" fmla="*/ 532 h 779"/>
              <a:gd name="T48" fmla="*/ 551 w 779"/>
              <a:gd name="T49" fmla="*/ 439 h 779"/>
              <a:gd name="T50" fmla="*/ 635 w 779"/>
              <a:gd name="T51" fmla="*/ 359 h 779"/>
              <a:gd name="T52" fmla="*/ 733 w 779"/>
              <a:gd name="T53" fmla="*/ 260 h 779"/>
              <a:gd name="T54" fmla="*/ 771 w 779"/>
              <a:gd name="T55" fmla="*/ 185 h 779"/>
              <a:gd name="T56" fmla="*/ 779 w 779"/>
              <a:gd name="T57" fmla="*/ 116 h 779"/>
              <a:gd name="T58" fmla="*/ 756 w 779"/>
              <a:gd name="T59" fmla="*/ 57 h 779"/>
              <a:gd name="T60" fmla="*/ 711 w 779"/>
              <a:gd name="T61" fmla="*/ 15 h 779"/>
              <a:gd name="T62" fmla="*/ 649 w 779"/>
              <a:gd name="T63" fmla="*/ 0 h 779"/>
              <a:gd name="T64" fmla="*/ 322 w 779"/>
              <a:gd name="T65" fmla="*/ 248 h 779"/>
              <a:gd name="T66" fmla="*/ 360 w 779"/>
              <a:gd name="T67" fmla="*/ 219 h 779"/>
              <a:gd name="T68" fmla="*/ 422 w 779"/>
              <a:gd name="T69" fmla="*/ 421 h 779"/>
              <a:gd name="T70" fmla="*/ 188 w 779"/>
              <a:gd name="T71" fmla="*/ 308 h 779"/>
              <a:gd name="T72" fmla="*/ 101 w 779"/>
              <a:gd name="T73" fmla="*/ 227 h 779"/>
              <a:gd name="T74" fmla="*/ 71 w 779"/>
              <a:gd name="T75" fmla="*/ 169 h 779"/>
              <a:gd name="T76" fmla="*/ 67 w 779"/>
              <a:gd name="T77" fmla="*/ 116 h 779"/>
              <a:gd name="T78" fmla="*/ 105 w 779"/>
              <a:gd name="T79" fmla="*/ 70 h 779"/>
              <a:gd name="T80" fmla="*/ 147 w 779"/>
              <a:gd name="T81" fmla="*/ 67 h 779"/>
              <a:gd name="T82" fmla="*/ 165 w 779"/>
              <a:gd name="T83" fmla="*/ 133 h 779"/>
              <a:gd name="T84" fmla="*/ 185 w 779"/>
              <a:gd name="T85" fmla="*/ 284 h 779"/>
              <a:gd name="T86" fmla="*/ 593 w 779"/>
              <a:gd name="T87" fmla="*/ 308 h 779"/>
              <a:gd name="T88" fmla="*/ 600 w 779"/>
              <a:gd name="T89" fmla="*/ 254 h 779"/>
              <a:gd name="T90" fmla="*/ 616 w 779"/>
              <a:gd name="T91" fmla="*/ 104 h 779"/>
              <a:gd name="T92" fmla="*/ 641 w 779"/>
              <a:gd name="T93" fmla="*/ 65 h 779"/>
              <a:gd name="T94" fmla="*/ 686 w 779"/>
              <a:gd name="T95" fmla="*/ 75 h 779"/>
              <a:gd name="T96" fmla="*/ 715 w 779"/>
              <a:gd name="T97" fmla="*/ 130 h 779"/>
              <a:gd name="T98" fmla="*/ 705 w 779"/>
              <a:gd name="T99" fmla="*/ 181 h 779"/>
              <a:gd name="T100" fmla="*/ 659 w 779"/>
              <a:gd name="T101" fmla="*/ 248 h 779"/>
              <a:gd name="T102" fmla="*/ 593 w 779"/>
              <a:gd name="T103" fmla="*/ 308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9" h="779">
                <a:moveTo>
                  <a:pt x="649" y="0"/>
                </a:moveTo>
                <a:lnTo>
                  <a:pt x="649" y="0"/>
                </a:lnTo>
                <a:lnTo>
                  <a:pt x="631" y="1"/>
                </a:lnTo>
                <a:lnTo>
                  <a:pt x="614" y="5"/>
                </a:lnTo>
                <a:lnTo>
                  <a:pt x="598" y="10"/>
                </a:lnTo>
                <a:lnTo>
                  <a:pt x="583" y="17"/>
                </a:lnTo>
                <a:lnTo>
                  <a:pt x="569" y="27"/>
                </a:lnTo>
                <a:lnTo>
                  <a:pt x="557" y="38"/>
                </a:lnTo>
                <a:lnTo>
                  <a:pt x="546" y="51"/>
                </a:lnTo>
                <a:lnTo>
                  <a:pt x="537" y="65"/>
                </a:lnTo>
                <a:lnTo>
                  <a:pt x="243" y="65"/>
                </a:lnTo>
                <a:lnTo>
                  <a:pt x="243" y="65"/>
                </a:lnTo>
                <a:lnTo>
                  <a:pt x="233" y="51"/>
                </a:lnTo>
                <a:lnTo>
                  <a:pt x="222" y="38"/>
                </a:lnTo>
                <a:lnTo>
                  <a:pt x="210" y="27"/>
                </a:lnTo>
                <a:lnTo>
                  <a:pt x="196" y="17"/>
                </a:lnTo>
                <a:lnTo>
                  <a:pt x="181" y="10"/>
                </a:lnTo>
                <a:lnTo>
                  <a:pt x="165" y="5"/>
                </a:lnTo>
                <a:lnTo>
                  <a:pt x="148" y="1"/>
                </a:lnTo>
                <a:lnTo>
                  <a:pt x="130" y="0"/>
                </a:lnTo>
                <a:lnTo>
                  <a:pt x="130" y="0"/>
                </a:lnTo>
                <a:lnTo>
                  <a:pt x="116" y="0"/>
                </a:lnTo>
                <a:lnTo>
                  <a:pt x="104" y="3"/>
                </a:lnTo>
                <a:lnTo>
                  <a:pt x="92" y="5"/>
                </a:lnTo>
                <a:lnTo>
                  <a:pt x="79" y="10"/>
                </a:lnTo>
                <a:lnTo>
                  <a:pt x="68" y="15"/>
                </a:lnTo>
                <a:lnTo>
                  <a:pt x="57" y="22"/>
                </a:lnTo>
                <a:lnTo>
                  <a:pt x="47" y="30"/>
                </a:lnTo>
                <a:lnTo>
                  <a:pt x="39" y="37"/>
                </a:lnTo>
                <a:lnTo>
                  <a:pt x="30" y="47"/>
                </a:lnTo>
                <a:lnTo>
                  <a:pt x="23" y="57"/>
                </a:lnTo>
                <a:lnTo>
                  <a:pt x="17" y="68"/>
                </a:lnTo>
                <a:lnTo>
                  <a:pt x="10" y="79"/>
                </a:lnTo>
                <a:lnTo>
                  <a:pt x="7" y="91"/>
                </a:lnTo>
                <a:lnTo>
                  <a:pt x="3" y="104"/>
                </a:lnTo>
                <a:lnTo>
                  <a:pt x="2" y="116"/>
                </a:lnTo>
                <a:lnTo>
                  <a:pt x="0" y="130"/>
                </a:lnTo>
                <a:lnTo>
                  <a:pt x="0" y="130"/>
                </a:lnTo>
                <a:lnTo>
                  <a:pt x="2" y="149"/>
                </a:lnTo>
                <a:lnTo>
                  <a:pt x="4" y="168"/>
                </a:lnTo>
                <a:lnTo>
                  <a:pt x="8" y="185"/>
                </a:lnTo>
                <a:lnTo>
                  <a:pt x="13" y="201"/>
                </a:lnTo>
                <a:lnTo>
                  <a:pt x="20" y="217"/>
                </a:lnTo>
                <a:lnTo>
                  <a:pt x="28" y="232"/>
                </a:lnTo>
                <a:lnTo>
                  <a:pt x="36" y="247"/>
                </a:lnTo>
                <a:lnTo>
                  <a:pt x="46" y="260"/>
                </a:lnTo>
                <a:lnTo>
                  <a:pt x="57" y="274"/>
                </a:lnTo>
                <a:lnTo>
                  <a:pt x="68" y="287"/>
                </a:lnTo>
                <a:lnTo>
                  <a:pt x="93" y="312"/>
                </a:lnTo>
                <a:lnTo>
                  <a:pt x="119" y="335"/>
                </a:lnTo>
                <a:lnTo>
                  <a:pt x="145" y="359"/>
                </a:lnTo>
                <a:lnTo>
                  <a:pt x="145" y="359"/>
                </a:lnTo>
                <a:lnTo>
                  <a:pt x="168" y="378"/>
                </a:lnTo>
                <a:lnTo>
                  <a:pt x="190" y="398"/>
                </a:lnTo>
                <a:lnTo>
                  <a:pt x="211" y="418"/>
                </a:lnTo>
                <a:lnTo>
                  <a:pt x="230" y="439"/>
                </a:lnTo>
                <a:lnTo>
                  <a:pt x="230" y="439"/>
                </a:lnTo>
                <a:lnTo>
                  <a:pt x="239" y="462"/>
                </a:lnTo>
                <a:lnTo>
                  <a:pt x="249" y="486"/>
                </a:lnTo>
                <a:lnTo>
                  <a:pt x="260" y="506"/>
                </a:lnTo>
                <a:lnTo>
                  <a:pt x="273" y="527"/>
                </a:lnTo>
                <a:lnTo>
                  <a:pt x="284" y="545"/>
                </a:lnTo>
                <a:lnTo>
                  <a:pt x="296" y="562"/>
                </a:lnTo>
                <a:lnTo>
                  <a:pt x="310" y="575"/>
                </a:lnTo>
                <a:lnTo>
                  <a:pt x="323" y="589"/>
                </a:lnTo>
                <a:lnTo>
                  <a:pt x="323" y="589"/>
                </a:lnTo>
                <a:lnTo>
                  <a:pt x="332" y="599"/>
                </a:lnTo>
                <a:lnTo>
                  <a:pt x="338" y="608"/>
                </a:lnTo>
                <a:lnTo>
                  <a:pt x="343" y="616"/>
                </a:lnTo>
                <a:lnTo>
                  <a:pt x="346" y="624"/>
                </a:lnTo>
                <a:lnTo>
                  <a:pt x="348" y="631"/>
                </a:lnTo>
                <a:lnTo>
                  <a:pt x="348" y="638"/>
                </a:lnTo>
                <a:lnTo>
                  <a:pt x="346" y="644"/>
                </a:lnTo>
                <a:lnTo>
                  <a:pt x="345" y="651"/>
                </a:lnTo>
                <a:lnTo>
                  <a:pt x="342" y="656"/>
                </a:lnTo>
                <a:lnTo>
                  <a:pt x="337" y="662"/>
                </a:lnTo>
                <a:lnTo>
                  <a:pt x="332" y="667"/>
                </a:lnTo>
                <a:lnTo>
                  <a:pt x="326" y="672"/>
                </a:lnTo>
                <a:lnTo>
                  <a:pt x="312" y="680"/>
                </a:lnTo>
                <a:lnTo>
                  <a:pt x="295" y="688"/>
                </a:lnTo>
                <a:lnTo>
                  <a:pt x="260" y="705"/>
                </a:lnTo>
                <a:lnTo>
                  <a:pt x="243" y="713"/>
                </a:lnTo>
                <a:lnTo>
                  <a:pt x="227" y="723"/>
                </a:lnTo>
                <a:lnTo>
                  <a:pt x="212" y="734"/>
                </a:lnTo>
                <a:lnTo>
                  <a:pt x="206" y="741"/>
                </a:lnTo>
                <a:lnTo>
                  <a:pt x="201" y="747"/>
                </a:lnTo>
                <a:lnTo>
                  <a:pt x="197" y="754"/>
                </a:lnTo>
                <a:lnTo>
                  <a:pt x="195" y="762"/>
                </a:lnTo>
                <a:lnTo>
                  <a:pt x="193" y="770"/>
                </a:lnTo>
                <a:lnTo>
                  <a:pt x="191" y="779"/>
                </a:lnTo>
                <a:lnTo>
                  <a:pt x="584" y="779"/>
                </a:lnTo>
                <a:lnTo>
                  <a:pt x="584" y="779"/>
                </a:lnTo>
                <a:lnTo>
                  <a:pt x="584" y="770"/>
                </a:lnTo>
                <a:lnTo>
                  <a:pt x="582" y="762"/>
                </a:lnTo>
                <a:lnTo>
                  <a:pt x="579" y="754"/>
                </a:lnTo>
                <a:lnTo>
                  <a:pt x="574" y="748"/>
                </a:lnTo>
                <a:lnTo>
                  <a:pt x="571" y="742"/>
                </a:lnTo>
                <a:lnTo>
                  <a:pt x="564" y="736"/>
                </a:lnTo>
                <a:lnTo>
                  <a:pt x="551" y="725"/>
                </a:lnTo>
                <a:lnTo>
                  <a:pt x="535" y="715"/>
                </a:lnTo>
                <a:lnTo>
                  <a:pt x="519" y="706"/>
                </a:lnTo>
                <a:lnTo>
                  <a:pt x="483" y="689"/>
                </a:lnTo>
                <a:lnTo>
                  <a:pt x="467" y="681"/>
                </a:lnTo>
                <a:lnTo>
                  <a:pt x="454" y="673"/>
                </a:lnTo>
                <a:lnTo>
                  <a:pt x="441" y="663"/>
                </a:lnTo>
                <a:lnTo>
                  <a:pt x="436" y="658"/>
                </a:lnTo>
                <a:lnTo>
                  <a:pt x="433" y="653"/>
                </a:lnTo>
                <a:lnTo>
                  <a:pt x="430" y="647"/>
                </a:lnTo>
                <a:lnTo>
                  <a:pt x="429" y="642"/>
                </a:lnTo>
                <a:lnTo>
                  <a:pt x="428" y="635"/>
                </a:lnTo>
                <a:lnTo>
                  <a:pt x="429" y="628"/>
                </a:lnTo>
                <a:lnTo>
                  <a:pt x="431" y="621"/>
                </a:lnTo>
                <a:lnTo>
                  <a:pt x="435" y="612"/>
                </a:lnTo>
                <a:lnTo>
                  <a:pt x="441" y="604"/>
                </a:lnTo>
                <a:lnTo>
                  <a:pt x="449" y="595"/>
                </a:lnTo>
                <a:lnTo>
                  <a:pt x="449" y="595"/>
                </a:lnTo>
                <a:lnTo>
                  <a:pt x="462" y="583"/>
                </a:lnTo>
                <a:lnTo>
                  <a:pt x="477" y="568"/>
                </a:lnTo>
                <a:lnTo>
                  <a:pt x="491" y="551"/>
                </a:lnTo>
                <a:lnTo>
                  <a:pt x="504" y="532"/>
                </a:lnTo>
                <a:lnTo>
                  <a:pt x="516" y="511"/>
                </a:lnTo>
                <a:lnTo>
                  <a:pt x="529" y="489"/>
                </a:lnTo>
                <a:lnTo>
                  <a:pt x="540" y="465"/>
                </a:lnTo>
                <a:lnTo>
                  <a:pt x="551" y="439"/>
                </a:lnTo>
                <a:lnTo>
                  <a:pt x="551" y="439"/>
                </a:lnTo>
                <a:lnTo>
                  <a:pt x="569" y="418"/>
                </a:lnTo>
                <a:lnTo>
                  <a:pt x="589" y="398"/>
                </a:lnTo>
                <a:lnTo>
                  <a:pt x="611" y="378"/>
                </a:lnTo>
                <a:lnTo>
                  <a:pt x="635" y="359"/>
                </a:lnTo>
                <a:lnTo>
                  <a:pt x="635" y="359"/>
                </a:lnTo>
                <a:lnTo>
                  <a:pt x="660" y="335"/>
                </a:lnTo>
                <a:lnTo>
                  <a:pt x="688" y="312"/>
                </a:lnTo>
                <a:lnTo>
                  <a:pt x="711" y="287"/>
                </a:lnTo>
                <a:lnTo>
                  <a:pt x="723" y="274"/>
                </a:lnTo>
                <a:lnTo>
                  <a:pt x="733" y="260"/>
                </a:lnTo>
                <a:lnTo>
                  <a:pt x="743" y="247"/>
                </a:lnTo>
                <a:lnTo>
                  <a:pt x="752" y="232"/>
                </a:lnTo>
                <a:lnTo>
                  <a:pt x="760" y="217"/>
                </a:lnTo>
                <a:lnTo>
                  <a:pt x="766" y="201"/>
                </a:lnTo>
                <a:lnTo>
                  <a:pt x="771" y="185"/>
                </a:lnTo>
                <a:lnTo>
                  <a:pt x="776" y="168"/>
                </a:lnTo>
                <a:lnTo>
                  <a:pt x="777" y="149"/>
                </a:lnTo>
                <a:lnTo>
                  <a:pt x="779" y="130"/>
                </a:lnTo>
                <a:lnTo>
                  <a:pt x="779" y="130"/>
                </a:lnTo>
                <a:lnTo>
                  <a:pt x="779" y="116"/>
                </a:lnTo>
                <a:lnTo>
                  <a:pt x="776" y="104"/>
                </a:lnTo>
                <a:lnTo>
                  <a:pt x="774" y="91"/>
                </a:lnTo>
                <a:lnTo>
                  <a:pt x="769" y="79"/>
                </a:lnTo>
                <a:lnTo>
                  <a:pt x="764" y="68"/>
                </a:lnTo>
                <a:lnTo>
                  <a:pt x="756" y="57"/>
                </a:lnTo>
                <a:lnTo>
                  <a:pt x="749" y="47"/>
                </a:lnTo>
                <a:lnTo>
                  <a:pt x="742" y="37"/>
                </a:lnTo>
                <a:lnTo>
                  <a:pt x="732" y="30"/>
                </a:lnTo>
                <a:lnTo>
                  <a:pt x="722" y="22"/>
                </a:lnTo>
                <a:lnTo>
                  <a:pt x="711" y="15"/>
                </a:lnTo>
                <a:lnTo>
                  <a:pt x="700" y="10"/>
                </a:lnTo>
                <a:lnTo>
                  <a:pt x="688" y="5"/>
                </a:lnTo>
                <a:lnTo>
                  <a:pt x="675" y="3"/>
                </a:lnTo>
                <a:lnTo>
                  <a:pt x="663" y="0"/>
                </a:lnTo>
                <a:lnTo>
                  <a:pt x="649" y="0"/>
                </a:lnTo>
                <a:lnTo>
                  <a:pt x="649" y="0"/>
                </a:lnTo>
                <a:close/>
                <a:moveTo>
                  <a:pt x="308" y="250"/>
                </a:moveTo>
                <a:lnTo>
                  <a:pt x="308" y="250"/>
                </a:lnTo>
                <a:lnTo>
                  <a:pt x="316" y="249"/>
                </a:lnTo>
                <a:lnTo>
                  <a:pt x="322" y="248"/>
                </a:lnTo>
                <a:lnTo>
                  <a:pt x="328" y="247"/>
                </a:lnTo>
                <a:lnTo>
                  <a:pt x="334" y="244"/>
                </a:lnTo>
                <a:lnTo>
                  <a:pt x="344" y="237"/>
                </a:lnTo>
                <a:lnTo>
                  <a:pt x="353" y="228"/>
                </a:lnTo>
                <a:lnTo>
                  <a:pt x="360" y="219"/>
                </a:lnTo>
                <a:lnTo>
                  <a:pt x="365" y="210"/>
                </a:lnTo>
                <a:lnTo>
                  <a:pt x="369" y="202"/>
                </a:lnTo>
                <a:lnTo>
                  <a:pt x="370" y="195"/>
                </a:lnTo>
                <a:lnTo>
                  <a:pt x="422" y="195"/>
                </a:lnTo>
                <a:lnTo>
                  <a:pt x="422" y="421"/>
                </a:lnTo>
                <a:lnTo>
                  <a:pt x="358" y="421"/>
                </a:lnTo>
                <a:lnTo>
                  <a:pt x="358" y="292"/>
                </a:lnTo>
                <a:lnTo>
                  <a:pt x="308" y="292"/>
                </a:lnTo>
                <a:lnTo>
                  <a:pt x="308" y="250"/>
                </a:lnTo>
                <a:close/>
                <a:moveTo>
                  <a:pt x="188" y="308"/>
                </a:moveTo>
                <a:lnTo>
                  <a:pt x="188" y="308"/>
                </a:lnTo>
                <a:lnTo>
                  <a:pt x="163" y="288"/>
                </a:lnTo>
                <a:lnTo>
                  <a:pt x="141" y="267"/>
                </a:lnTo>
                <a:lnTo>
                  <a:pt x="120" y="248"/>
                </a:lnTo>
                <a:lnTo>
                  <a:pt x="101" y="227"/>
                </a:lnTo>
                <a:lnTo>
                  <a:pt x="94" y="216"/>
                </a:lnTo>
                <a:lnTo>
                  <a:pt x="87" y="205"/>
                </a:lnTo>
                <a:lnTo>
                  <a:pt x="81" y="194"/>
                </a:lnTo>
                <a:lnTo>
                  <a:pt x="76" y="181"/>
                </a:lnTo>
                <a:lnTo>
                  <a:pt x="71" y="169"/>
                </a:lnTo>
                <a:lnTo>
                  <a:pt x="68" y="157"/>
                </a:lnTo>
                <a:lnTo>
                  <a:pt x="66" y="143"/>
                </a:lnTo>
                <a:lnTo>
                  <a:pt x="66" y="130"/>
                </a:lnTo>
                <a:lnTo>
                  <a:pt x="66" y="130"/>
                </a:lnTo>
                <a:lnTo>
                  <a:pt x="67" y="116"/>
                </a:lnTo>
                <a:lnTo>
                  <a:pt x="71" y="104"/>
                </a:lnTo>
                <a:lnTo>
                  <a:pt x="77" y="93"/>
                </a:lnTo>
                <a:lnTo>
                  <a:pt x="84" y="84"/>
                </a:lnTo>
                <a:lnTo>
                  <a:pt x="94" y="75"/>
                </a:lnTo>
                <a:lnTo>
                  <a:pt x="105" y="70"/>
                </a:lnTo>
                <a:lnTo>
                  <a:pt x="117" y="67"/>
                </a:lnTo>
                <a:lnTo>
                  <a:pt x="130" y="65"/>
                </a:lnTo>
                <a:lnTo>
                  <a:pt x="130" y="65"/>
                </a:lnTo>
                <a:lnTo>
                  <a:pt x="140" y="65"/>
                </a:lnTo>
                <a:lnTo>
                  <a:pt x="147" y="67"/>
                </a:lnTo>
                <a:lnTo>
                  <a:pt x="156" y="70"/>
                </a:lnTo>
                <a:lnTo>
                  <a:pt x="163" y="73"/>
                </a:lnTo>
                <a:lnTo>
                  <a:pt x="163" y="73"/>
                </a:lnTo>
                <a:lnTo>
                  <a:pt x="163" y="104"/>
                </a:lnTo>
                <a:lnTo>
                  <a:pt x="165" y="133"/>
                </a:lnTo>
                <a:lnTo>
                  <a:pt x="168" y="164"/>
                </a:lnTo>
                <a:lnTo>
                  <a:pt x="170" y="194"/>
                </a:lnTo>
                <a:lnTo>
                  <a:pt x="174" y="224"/>
                </a:lnTo>
                <a:lnTo>
                  <a:pt x="179" y="254"/>
                </a:lnTo>
                <a:lnTo>
                  <a:pt x="185" y="284"/>
                </a:lnTo>
                <a:lnTo>
                  <a:pt x="191" y="312"/>
                </a:lnTo>
                <a:lnTo>
                  <a:pt x="191" y="312"/>
                </a:lnTo>
                <a:lnTo>
                  <a:pt x="188" y="308"/>
                </a:lnTo>
                <a:lnTo>
                  <a:pt x="188" y="308"/>
                </a:lnTo>
                <a:close/>
                <a:moveTo>
                  <a:pt x="593" y="308"/>
                </a:moveTo>
                <a:lnTo>
                  <a:pt x="593" y="308"/>
                </a:lnTo>
                <a:lnTo>
                  <a:pt x="589" y="312"/>
                </a:lnTo>
                <a:lnTo>
                  <a:pt x="589" y="312"/>
                </a:lnTo>
                <a:lnTo>
                  <a:pt x="595" y="284"/>
                </a:lnTo>
                <a:lnTo>
                  <a:pt x="600" y="254"/>
                </a:lnTo>
                <a:lnTo>
                  <a:pt x="605" y="224"/>
                </a:lnTo>
                <a:lnTo>
                  <a:pt x="609" y="194"/>
                </a:lnTo>
                <a:lnTo>
                  <a:pt x="612" y="164"/>
                </a:lnTo>
                <a:lnTo>
                  <a:pt x="615" y="133"/>
                </a:lnTo>
                <a:lnTo>
                  <a:pt x="616" y="104"/>
                </a:lnTo>
                <a:lnTo>
                  <a:pt x="616" y="73"/>
                </a:lnTo>
                <a:lnTo>
                  <a:pt x="616" y="73"/>
                </a:lnTo>
                <a:lnTo>
                  <a:pt x="624" y="70"/>
                </a:lnTo>
                <a:lnTo>
                  <a:pt x="632" y="67"/>
                </a:lnTo>
                <a:lnTo>
                  <a:pt x="641" y="65"/>
                </a:lnTo>
                <a:lnTo>
                  <a:pt x="649" y="65"/>
                </a:lnTo>
                <a:lnTo>
                  <a:pt x="649" y="65"/>
                </a:lnTo>
                <a:lnTo>
                  <a:pt x="663" y="67"/>
                </a:lnTo>
                <a:lnTo>
                  <a:pt x="675" y="70"/>
                </a:lnTo>
                <a:lnTo>
                  <a:pt x="686" y="75"/>
                </a:lnTo>
                <a:lnTo>
                  <a:pt x="696" y="84"/>
                </a:lnTo>
                <a:lnTo>
                  <a:pt x="704" y="93"/>
                </a:lnTo>
                <a:lnTo>
                  <a:pt x="710" y="104"/>
                </a:lnTo>
                <a:lnTo>
                  <a:pt x="713" y="116"/>
                </a:lnTo>
                <a:lnTo>
                  <a:pt x="715" y="130"/>
                </a:lnTo>
                <a:lnTo>
                  <a:pt x="715" y="130"/>
                </a:lnTo>
                <a:lnTo>
                  <a:pt x="713" y="143"/>
                </a:lnTo>
                <a:lnTo>
                  <a:pt x="712" y="157"/>
                </a:lnTo>
                <a:lnTo>
                  <a:pt x="708" y="169"/>
                </a:lnTo>
                <a:lnTo>
                  <a:pt x="705" y="181"/>
                </a:lnTo>
                <a:lnTo>
                  <a:pt x="699" y="194"/>
                </a:lnTo>
                <a:lnTo>
                  <a:pt x="692" y="205"/>
                </a:lnTo>
                <a:lnTo>
                  <a:pt x="686" y="216"/>
                </a:lnTo>
                <a:lnTo>
                  <a:pt x="678" y="227"/>
                </a:lnTo>
                <a:lnTo>
                  <a:pt x="659" y="248"/>
                </a:lnTo>
                <a:lnTo>
                  <a:pt x="640" y="267"/>
                </a:lnTo>
                <a:lnTo>
                  <a:pt x="616" y="288"/>
                </a:lnTo>
                <a:lnTo>
                  <a:pt x="593" y="308"/>
                </a:lnTo>
                <a:lnTo>
                  <a:pt x="593" y="308"/>
                </a:lnTo>
                <a:close/>
                <a:moveTo>
                  <a:pt x="593" y="308"/>
                </a:moveTo>
                <a:lnTo>
                  <a:pt x="593" y="308"/>
                </a:lnTo>
                <a:close/>
              </a:path>
            </a:pathLst>
          </a:custGeom>
          <a:solidFill>
            <a:srgbClr val="A7B3BC"/>
          </a:solidFill>
          <a:ln>
            <a:noFill/>
          </a:ln>
        </p:spPr>
        <p:txBody>
          <a:bodyPr vert="horz" wrap="square" lIns="91440" tIns="45720" rIns="91440" bIns="45720" numCol="1" anchor="t" anchorCtr="0" compatLnSpc="1">
            <a:prstTxWarp prst="textNoShape">
              <a:avLst/>
            </a:prstTxWarp>
          </a:bodyPr>
          <a:lstStyle/>
          <a:p>
            <a:endParaRPr lang="pl-PL" sz="2400">
              <a:latin typeface="+mj-lt"/>
            </a:endParaRPr>
          </a:p>
        </p:txBody>
      </p:sp>
    </p:spTree>
    <p:extLst>
      <p:ext uri="{BB962C8B-B14F-4D97-AF65-F5344CB8AC3E}">
        <p14:creationId xmlns:p14="http://schemas.microsoft.com/office/powerpoint/2010/main" val="214729120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Wykres 5" descr="Wykres kolumnowy będący kontynuacją poprzedniego przedstawiający dziedziny, w których nasz kraj ma najwięcej problemów do rozwiązania w podziale na ogółem, mężczyźni oraz kobiety. &#10;&#10;Infrastrukturę wskazało ogółem 7%, mężczyzn 11% i kobiet 4%, szkolnictwo wyższe i naukę">
            <a:extLst>
              <a:ext uri="{FF2B5EF4-FFF2-40B4-BE49-F238E27FC236}">
                <a16:creationId xmlns:a16="http://schemas.microsoft.com/office/drawing/2014/main" id="{A36DD94A-E8B4-47B5-9FC9-ED20476FFCC0}"/>
              </a:ext>
            </a:extLst>
          </p:cNvPr>
          <p:cNvGraphicFramePr/>
          <p:nvPr>
            <p:extLst>
              <p:ext uri="{D42A27DB-BD31-4B8C-83A1-F6EECF244321}">
                <p14:modId xmlns:p14="http://schemas.microsoft.com/office/powerpoint/2010/main" val="756338200"/>
              </p:ext>
            </p:extLst>
          </p:nvPr>
        </p:nvGraphicFramePr>
        <p:xfrm>
          <a:off x="333052" y="2337205"/>
          <a:ext cx="8199183" cy="2097493"/>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Problemy Polski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 Proszę wymienić trzy dziedziny, w których Pana(i) zdaniem nasz kraj ma najwięcej problemów do rozwiązania.</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w tym mężczyzn n=558, kobiet n=457.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pole tekstowe 4">
            <a:extLst>
              <a:ext uri="{FF2B5EF4-FFF2-40B4-BE49-F238E27FC236}">
                <a16:creationId xmlns:a16="http://schemas.microsoft.com/office/drawing/2014/main" id="{20565466-3928-4797-B2EA-B23E08EBE56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11" name="Wykres 10">
            <a:extLst>
              <a:ext uri="{FF2B5EF4-FFF2-40B4-BE49-F238E27FC236}">
                <a16:creationId xmlns:a16="http://schemas.microsoft.com/office/drawing/2014/main" id="{DFB4411A-0E94-4D1A-9E57-63B4AB7AE4F3}"/>
              </a:ext>
            </a:extLst>
          </p:cNvPr>
          <p:cNvGraphicFramePr/>
          <p:nvPr>
            <p:extLst>
              <p:ext uri="{D42A27DB-BD31-4B8C-83A1-F6EECF244321}">
                <p14:modId xmlns:p14="http://schemas.microsoft.com/office/powerpoint/2010/main" val="3165885023"/>
              </p:ext>
            </p:extLst>
          </p:nvPr>
        </p:nvGraphicFramePr>
        <p:xfrm>
          <a:off x="333052" y="1212713"/>
          <a:ext cx="8199183" cy="177337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Tabela 212">
            <a:extLst>
              <a:ext uri="{FF2B5EF4-FFF2-40B4-BE49-F238E27FC236}">
                <a16:creationId xmlns:a16="http://schemas.microsoft.com/office/drawing/2014/main" id="{CFA64501-FC50-4500-BAFF-7E2505BD1FC4}"/>
              </a:ext>
            </a:extLst>
          </p:cNvPr>
          <p:cNvGraphicFramePr>
            <a:graphicFrameLocks noGrp="1"/>
          </p:cNvGraphicFramePr>
          <p:nvPr>
            <p:extLst>
              <p:ext uri="{D42A27DB-BD31-4B8C-83A1-F6EECF244321}">
                <p14:modId xmlns:p14="http://schemas.microsoft.com/office/powerpoint/2010/main" val="2688726773"/>
              </p:ext>
            </p:extLst>
          </p:nvPr>
        </p:nvGraphicFramePr>
        <p:xfrm>
          <a:off x="755574" y="3276789"/>
          <a:ext cx="7776657" cy="619125"/>
        </p:xfrm>
        <a:graphic>
          <a:graphicData uri="http://schemas.openxmlformats.org/drawingml/2006/table">
            <a:tbl>
              <a:tblPr firstRow="1" bandRow="1">
                <a:tableStyleId>{5C22544A-7EE6-4342-B048-85BDC9FD1C3A}</a:tableStyleId>
              </a:tblPr>
              <a:tblGrid>
                <a:gridCol w="864073">
                  <a:extLst>
                    <a:ext uri="{9D8B030D-6E8A-4147-A177-3AD203B41FA5}">
                      <a16:colId xmlns:a16="http://schemas.microsoft.com/office/drawing/2014/main" val="2020587659"/>
                    </a:ext>
                  </a:extLst>
                </a:gridCol>
                <a:gridCol w="864073">
                  <a:extLst>
                    <a:ext uri="{9D8B030D-6E8A-4147-A177-3AD203B41FA5}">
                      <a16:colId xmlns:a16="http://schemas.microsoft.com/office/drawing/2014/main" val="1093521556"/>
                    </a:ext>
                  </a:extLst>
                </a:gridCol>
                <a:gridCol w="864073">
                  <a:extLst>
                    <a:ext uri="{9D8B030D-6E8A-4147-A177-3AD203B41FA5}">
                      <a16:colId xmlns:a16="http://schemas.microsoft.com/office/drawing/2014/main" val="3194877113"/>
                    </a:ext>
                  </a:extLst>
                </a:gridCol>
                <a:gridCol w="864073">
                  <a:extLst>
                    <a:ext uri="{9D8B030D-6E8A-4147-A177-3AD203B41FA5}">
                      <a16:colId xmlns:a16="http://schemas.microsoft.com/office/drawing/2014/main" val="1540738301"/>
                    </a:ext>
                  </a:extLst>
                </a:gridCol>
                <a:gridCol w="864073">
                  <a:extLst>
                    <a:ext uri="{9D8B030D-6E8A-4147-A177-3AD203B41FA5}">
                      <a16:colId xmlns:a16="http://schemas.microsoft.com/office/drawing/2014/main" val="1572455323"/>
                    </a:ext>
                  </a:extLst>
                </a:gridCol>
                <a:gridCol w="845510">
                  <a:extLst>
                    <a:ext uri="{9D8B030D-6E8A-4147-A177-3AD203B41FA5}">
                      <a16:colId xmlns:a16="http://schemas.microsoft.com/office/drawing/2014/main" val="215650592"/>
                    </a:ext>
                  </a:extLst>
                </a:gridCol>
                <a:gridCol w="882636">
                  <a:extLst>
                    <a:ext uri="{9D8B030D-6E8A-4147-A177-3AD203B41FA5}">
                      <a16:colId xmlns:a16="http://schemas.microsoft.com/office/drawing/2014/main" val="2030503838"/>
                    </a:ext>
                  </a:extLst>
                </a:gridCol>
                <a:gridCol w="864073">
                  <a:extLst>
                    <a:ext uri="{9D8B030D-6E8A-4147-A177-3AD203B41FA5}">
                      <a16:colId xmlns:a16="http://schemas.microsoft.com/office/drawing/2014/main" val="1870153466"/>
                    </a:ext>
                  </a:extLst>
                </a:gridCol>
                <a:gridCol w="864073">
                  <a:extLst>
                    <a:ext uri="{9D8B030D-6E8A-4147-A177-3AD203B41FA5}">
                      <a16:colId xmlns:a16="http://schemas.microsoft.com/office/drawing/2014/main" val="342230718"/>
                    </a:ext>
                  </a:extLst>
                </a:gridCol>
              </a:tblGrid>
              <a:tr h="370840">
                <a:tc>
                  <a:txBody>
                    <a:bodyPr/>
                    <a:lstStyle/>
                    <a:p>
                      <a:pPr marL="0" algn="ctr" defTabSz="914400" rtl="0" eaLnBrk="1" fontAlgn="ctr" latinLnBrk="0" hangingPunct="1"/>
                      <a:r>
                        <a:rPr lang="pl-PL" sz="1000" b="0" i="0" u="none" strike="noStrike" kern="1200">
                          <a:solidFill>
                            <a:schemeClr val="tx1"/>
                          </a:solidFill>
                          <a:effectLst/>
                          <a:latin typeface="+mn-lt"/>
                          <a:ea typeface="+mn-ea"/>
                          <a:cs typeface="+mn-cs"/>
                        </a:rPr>
                        <a:t>ochrona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pl-PL" sz="1000" b="0" i="0" u="none" strike="noStrike" kern="1200">
                          <a:solidFill>
                            <a:schemeClr val="tx1"/>
                          </a:solidFill>
                          <a:effectLst/>
                          <a:latin typeface="+mn-lt"/>
                          <a:ea typeface="+mn-ea"/>
                          <a:cs typeface="+mn-cs"/>
                        </a:rPr>
                        <a:t>ochrona zdrowia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pl-PL" sz="1000" b="0" i="0" u="none" strike="noStrike" kern="1200">
                          <a:solidFill>
                            <a:schemeClr val="tx1"/>
                          </a:solidFill>
                          <a:effectLst/>
                          <a:latin typeface="+mn-lt"/>
                          <a:ea typeface="+mn-ea"/>
                          <a:cs typeface="+mn-cs"/>
                        </a:rPr>
                        <a:t>gospodarka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pl-PL" sz="1000" b="0" i="0" u="none" strike="noStrike" kern="1200">
                          <a:solidFill>
                            <a:schemeClr val="tx1"/>
                          </a:solidFill>
                          <a:effectLst/>
                          <a:latin typeface="+mn-lt"/>
                          <a:ea typeface="+mn-ea"/>
                          <a:cs typeface="+mn-cs"/>
                        </a:rPr>
                        <a:t>praca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pl-PL" sz="1000" b="0" i="0" u="none" strike="noStrike" kern="1200">
                          <a:solidFill>
                            <a:schemeClr val="tx1"/>
                          </a:solidFill>
                          <a:effectLst/>
                          <a:latin typeface="+mn-lt"/>
                          <a:ea typeface="+mn-ea"/>
                          <a:cs typeface="+mn-cs"/>
                        </a:rPr>
                        <a:t>oświata </a:t>
                      </a:r>
                    </a:p>
                    <a:p>
                      <a:pPr marL="0" algn="ctr" defTabSz="914400" rtl="0" eaLnBrk="1" fontAlgn="ctr" latinLnBrk="0" hangingPunct="1"/>
                      <a:r>
                        <a:rPr lang="pl-PL" sz="1000" b="0" i="0" u="none" strike="noStrike" kern="1200">
                          <a:solidFill>
                            <a:schemeClr val="tx1"/>
                          </a:solidFill>
                          <a:effectLst/>
                          <a:latin typeface="+mn-lt"/>
                          <a:ea typeface="+mn-ea"/>
                          <a:cs typeface="+mn-cs"/>
                        </a:rPr>
                        <a:t>i wychowanie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pl-PL" sz="1000" b="0" i="0" u="none" strike="noStrike" kern="1200">
                          <a:solidFill>
                            <a:schemeClr val="tx1"/>
                          </a:solidFill>
                          <a:effectLst/>
                          <a:latin typeface="+mn-lt"/>
                          <a:ea typeface="+mn-ea"/>
                          <a:cs typeface="+mn-cs"/>
                        </a:rPr>
                        <a:t>sprawy wewnętrzne </a:t>
                      </a:r>
                    </a:p>
                    <a:p>
                      <a:pPr marL="0" algn="ctr" defTabSz="914400" rtl="0" eaLnBrk="1" fontAlgn="ctr" latinLnBrk="0" hangingPunct="1"/>
                      <a:r>
                        <a:rPr lang="pl-PL" sz="1000" b="0" i="0" u="none" strike="noStrike" kern="1200">
                          <a:solidFill>
                            <a:schemeClr val="tx1"/>
                          </a:solidFill>
                          <a:effectLst/>
                          <a:latin typeface="+mn-lt"/>
                          <a:ea typeface="+mn-ea"/>
                          <a:cs typeface="+mn-cs"/>
                        </a:rPr>
                        <a:t>i bezpieczeństwo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pl-PL" sz="1000" b="0" i="0" u="none" strike="noStrike" kern="1200">
                          <a:solidFill>
                            <a:schemeClr val="tx1"/>
                          </a:solidFill>
                          <a:effectLst/>
                          <a:latin typeface="+mn-lt"/>
                          <a:ea typeface="+mn-ea"/>
                          <a:cs typeface="+mn-cs"/>
                        </a:rPr>
                        <a:t>pandemia Koronawirusa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pl-PL" sz="1000" b="0" i="0" u="none" strike="noStrike" kern="1200">
                          <a:solidFill>
                            <a:schemeClr val="tx1"/>
                          </a:solidFill>
                          <a:effectLst/>
                          <a:latin typeface="+mn-lt"/>
                          <a:ea typeface="+mn-ea"/>
                          <a:cs typeface="+mn-cs"/>
                        </a:rPr>
                        <a:t>energetyka </a:t>
                      </a:r>
                      <a:br>
                        <a:rPr lang="pl-PL" sz="1000" b="0" i="0" u="none" strike="noStrike" kern="1200">
                          <a:solidFill>
                            <a:schemeClr val="tx1"/>
                          </a:solidFill>
                          <a:effectLst/>
                          <a:latin typeface="+mn-lt"/>
                          <a:ea typeface="+mn-ea"/>
                          <a:cs typeface="+mn-cs"/>
                        </a:rPr>
                      </a:br>
                      <a:r>
                        <a:rPr lang="pl-PL" sz="1000" b="0" i="0" u="none" strike="noStrike" kern="1200">
                          <a:solidFill>
                            <a:schemeClr val="tx1"/>
                          </a:solidFill>
                          <a:effectLst/>
                          <a:latin typeface="+mn-lt"/>
                          <a:ea typeface="+mn-ea"/>
                          <a:cs typeface="+mn-cs"/>
                        </a:rPr>
                        <a:t>i górnictwo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pl-PL" sz="1000" b="0" i="0" u="none" strike="noStrike" kern="1200">
                          <a:solidFill>
                            <a:schemeClr val="tx1"/>
                          </a:solidFill>
                          <a:effectLst/>
                          <a:latin typeface="+mn-lt"/>
                          <a:ea typeface="+mn-ea"/>
                          <a:cs typeface="+mn-cs"/>
                        </a:rPr>
                        <a:t>finanse publiczne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17" name="Tabela 212">
            <a:extLst>
              <a:ext uri="{FF2B5EF4-FFF2-40B4-BE49-F238E27FC236}">
                <a16:creationId xmlns:a16="http://schemas.microsoft.com/office/drawing/2014/main" id="{40EABC80-30C2-49D5-9535-B40431173055}"/>
              </a:ext>
            </a:extLst>
          </p:cNvPr>
          <p:cNvGraphicFramePr>
            <a:graphicFrameLocks noGrp="1"/>
          </p:cNvGraphicFramePr>
          <p:nvPr>
            <p:extLst>
              <p:ext uri="{D42A27DB-BD31-4B8C-83A1-F6EECF244321}">
                <p14:modId xmlns:p14="http://schemas.microsoft.com/office/powerpoint/2010/main" val="1076598826"/>
              </p:ext>
            </p:extLst>
          </p:nvPr>
        </p:nvGraphicFramePr>
        <p:xfrm>
          <a:off x="755028" y="4715903"/>
          <a:ext cx="7777206" cy="466725"/>
        </p:xfrm>
        <a:graphic>
          <a:graphicData uri="http://schemas.openxmlformats.org/drawingml/2006/table">
            <a:tbl>
              <a:tblPr firstRow="1" bandRow="1">
                <a:tableStyleId>{5C22544A-7EE6-4342-B048-85BDC9FD1C3A}</a:tableStyleId>
              </a:tblPr>
              <a:tblGrid>
                <a:gridCol w="864134">
                  <a:extLst>
                    <a:ext uri="{9D8B030D-6E8A-4147-A177-3AD203B41FA5}">
                      <a16:colId xmlns:a16="http://schemas.microsoft.com/office/drawing/2014/main" val="2020587659"/>
                    </a:ext>
                  </a:extLst>
                </a:gridCol>
                <a:gridCol w="864134">
                  <a:extLst>
                    <a:ext uri="{9D8B030D-6E8A-4147-A177-3AD203B41FA5}">
                      <a16:colId xmlns:a16="http://schemas.microsoft.com/office/drawing/2014/main" val="1093521556"/>
                    </a:ext>
                  </a:extLst>
                </a:gridCol>
                <a:gridCol w="864134">
                  <a:extLst>
                    <a:ext uri="{9D8B030D-6E8A-4147-A177-3AD203B41FA5}">
                      <a16:colId xmlns:a16="http://schemas.microsoft.com/office/drawing/2014/main" val="3194877113"/>
                    </a:ext>
                  </a:extLst>
                </a:gridCol>
                <a:gridCol w="864134">
                  <a:extLst>
                    <a:ext uri="{9D8B030D-6E8A-4147-A177-3AD203B41FA5}">
                      <a16:colId xmlns:a16="http://schemas.microsoft.com/office/drawing/2014/main" val="1540738301"/>
                    </a:ext>
                  </a:extLst>
                </a:gridCol>
                <a:gridCol w="864134">
                  <a:extLst>
                    <a:ext uri="{9D8B030D-6E8A-4147-A177-3AD203B41FA5}">
                      <a16:colId xmlns:a16="http://schemas.microsoft.com/office/drawing/2014/main" val="1572455323"/>
                    </a:ext>
                  </a:extLst>
                </a:gridCol>
                <a:gridCol w="864134">
                  <a:extLst>
                    <a:ext uri="{9D8B030D-6E8A-4147-A177-3AD203B41FA5}">
                      <a16:colId xmlns:a16="http://schemas.microsoft.com/office/drawing/2014/main" val="215650592"/>
                    </a:ext>
                  </a:extLst>
                </a:gridCol>
                <a:gridCol w="864134">
                  <a:extLst>
                    <a:ext uri="{9D8B030D-6E8A-4147-A177-3AD203B41FA5}">
                      <a16:colId xmlns:a16="http://schemas.microsoft.com/office/drawing/2014/main" val="2030503838"/>
                    </a:ext>
                  </a:extLst>
                </a:gridCol>
                <a:gridCol w="864134">
                  <a:extLst>
                    <a:ext uri="{9D8B030D-6E8A-4147-A177-3AD203B41FA5}">
                      <a16:colId xmlns:a16="http://schemas.microsoft.com/office/drawing/2014/main" val="1870153466"/>
                    </a:ext>
                  </a:extLst>
                </a:gridCol>
                <a:gridCol w="864134">
                  <a:extLst>
                    <a:ext uri="{9D8B030D-6E8A-4147-A177-3AD203B41FA5}">
                      <a16:colId xmlns:a16="http://schemas.microsoft.com/office/drawing/2014/main" val="342230718"/>
                    </a:ext>
                  </a:extLst>
                </a:gridCol>
              </a:tblGrid>
              <a:tr h="370840">
                <a:tc>
                  <a:txBody>
                    <a:bodyPr/>
                    <a:lstStyle/>
                    <a:p>
                      <a:pPr algn="ctr" fontAlgn="ctr"/>
                      <a:r>
                        <a:rPr lang="pl-PL" sz="1000" b="0" i="0" u="none" strike="noStrike">
                          <a:solidFill>
                            <a:schemeClr val="tx1"/>
                          </a:solidFill>
                          <a:effectLst/>
                          <a:latin typeface="+mn-lt"/>
                        </a:rPr>
                        <a:t>infrastruktura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szkolnictwo wyższe </a:t>
                      </a:r>
                    </a:p>
                    <a:p>
                      <a:pPr algn="ctr" fontAlgn="ctr"/>
                      <a:r>
                        <a:rPr lang="pl-PL" sz="1000" b="0" i="0" u="none" strike="noStrike">
                          <a:solidFill>
                            <a:schemeClr val="tx1"/>
                          </a:solidFill>
                          <a:effectLst/>
                          <a:latin typeface="+mn-lt"/>
                        </a:rPr>
                        <a:t>i nauka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wymiar sprawiedliwości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rolnictwo </a:t>
                      </a:r>
                    </a:p>
                    <a:p>
                      <a:pPr algn="ctr" fontAlgn="ctr"/>
                      <a:r>
                        <a:rPr lang="pl-PL" sz="1000" b="0" i="0" u="none" strike="noStrike">
                          <a:solidFill>
                            <a:schemeClr val="tx1"/>
                          </a:solidFill>
                          <a:effectLst/>
                          <a:latin typeface="+mn-lt"/>
                        </a:rPr>
                        <a:t>i rozwój wsi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kultura </a:t>
                      </a:r>
                    </a:p>
                    <a:p>
                      <a:pPr algn="ctr" fontAlgn="ctr"/>
                      <a:r>
                        <a:rPr lang="pl-PL" sz="1000" b="0" i="0" u="none" strike="noStrike">
                          <a:solidFill>
                            <a:schemeClr val="tx1"/>
                          </a:solidFill>
                          <a:effectLst/>
                          <a:latin typeface="+mn-lt"/>
                        </a:rPr>
                        <a:t>i dziedzictwo narodowe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polityka zagraniczna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działanie urzędów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obrona narodowa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kultura fizyczna</a:t>
                      </a:r>
                      <a:br>
                        <a:rPr lang="pl-PL" sz="1000" b="0" i="0" u="none" strike="noStrike">
                          <a:solidFill>
                            <a:schemeClr val="tx1"/>
                          </a:solidFill>
                          <a:effectLst/>
                          <a:latin typeface="+mn-lt"/>
                        </a:rPr>
                      </a:br>
                      <a:r>
                        <a:rPr lang="pl-PL" sz="1000" b="0" i="0" u="none" strike="noStrike">
                          <a:solidFill>
                            <a:schemeClr val="tx1"/>
                          </a:solidFill>
                          <a:effectLst/>
                          <a:latin typeface="+mn-lt"/>
                        </a:rPr>
                        <a:t> i sport</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pic>
        <p:nvPicPr>
          <p:cNvPr id="22" name="Grafika 21" descr="Plecak">
            <a:extLst>
              <a:ext uri="{FF2B5EF4-FFF2-40B4-BE49-F238E27FC236}">
                <a16:creationId xmlns:a16="http://schemas.microsoft.com/office/drawing/2014/main" id="{1D371D0A-2FA0-494B-A343-D936803357B4}"/>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508812" y="2998393"/>
            <a:ext cx="227176" cy="227176"/>
          </a:xfrm>
          <a:prstGeom prst="rect">
            <a:avLst/>
          </a:prstGeom>
        </p:spPr>
      </p:pic>
      <p:pic>
        <p:nvPicPr>
          <p:cNvPr id="23" name="Grafika 22" descr="Tendencja wzrostowa">
            <a:extLst>
              <a:ext uri="{FF2B5EF4-FFF2-40B4-BE49-F238E27FC236}">
                <a16:creationId xmlns:a16="http://schemas.microsoft.com/office/drawing/2014/main" id="{61C31903-1DCB-43CF-BD96-B0C4DD36D6EB}"/>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823703" y="3008792"/>
            <a:ext cx="209288" cy="209288"/>
          </a:xfrm>
          <a:prstGeom prst="rect">
            <a:avLst/>
          </a:prstGeom>
        </p:spPr>
      </p:pic>
      <p:pic>
        <p:nvPicPr>
          <p:cNvPr id="24" name="Obraz 23" descr="Obraz zawierający grafika wektorowa&#10;&#10;Opis wygenerowany przy wysokim poziomie pewności">
            <a:extLst>
              <a:ext uri="{FF2B5EF4-FFF2-40B4-BE49-F238E27FC236}">
                <a16:creationId xmlns:a16="http://schemas.microsoft.com/office/drawing/2014/main" id="{40234FB5-CF16-4E99-8EA2-F7036C2C39A2}"/>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643729" y="3010870"/>
            <a:ext cx="205714" cy="205714"/>
          </a:xfrm>
          <a:prstGeom prst="rect">
            <a:avLst/>
          </a:prstGeom>
        </p:spPr>
      </p:pic>
      <p:grpSp>
        <p:nvGrpSpPr>
          <p:cNvPr id="25" name="Grupa 24">
            <a:extLst>
              <a:ext uri="{FF2B5EF4-FFF2-40B4-BE49-F238E27FC236}">
                <a16:creationId xmlns:a16="http://schemas.microsoft.com/office/drawing/2014/main" id="{C8953693-AC72-47CB-9215-19F45798BB12}"/>
              </a:ext>
            </a:extLst>
          </p:cNvPr>
          <p:cNvGrpSpPr/>
          <p:nvPr/>
        </p:nvGrpSpPr>
        <p:grpSpPr>
          <a:xfrm>
            <a:off x="7078633" y="3013373"/>
            <a:ext cx="214319" cy="201409"/>
            <a:chOff x="3621088" y="1427163"/>
            <a:chExt cx="790575" cy="742951"/>
          </a:xfrm>
          <a:solidFill>
            <a:srgbClr val="A7B3BC"/>
          </a:solidFill>
        </p:grpSpPr>
        <p:sp>
          <p:nvSpPr>
            <p:cNvPr id="26" name="Freeform 51">
              <a:extLst>
                <a:ext uri="{FF2B5EF4-FFF2-40B4-BE49-F238E27FC236}">
                  <a16:creationId xmlns:a16="http://schemas.microsoft.com/office/drawing/2014/main" id="{1143BDA5-734B-4251-9D11-33608FD38FEF}"/>
                </a:ext>
              </a:extLst>
            </p:cNvPr>
            <p:cNvSpPr>
              <a:spLocks/>
            </p:cNvSpPr>
            <p:nvPr/>
          </p:nvSpPr>
          <p:spPr bwMode="auto">
            <a:xfrm>
              <a:off x="3621088" y="2111376"/>
              <a:ext cx="790575" cy="58738"/>
            </a:xfrm>
            <a:custGeom>
              <a:avLst/>
              <a:gdLst>
                <a:gd name="T0" fmla="*/ 37 w 996"/>
                <a:gd name="T1" fmla="*/ 75 h 75"/>
                <a:gd name="T2" fmla="*/ 959 w 996"/>
                <a:gd name="T3" fmla="*/ 75 h 75"/>
                <a:gd name="T4" fmla="*/ 959 w 996"/>
                <a:gd name="T5" fmla="*/ 75 h 75"/>
                <a:gd name="T6" fmla="*/ 959 w 996"/>
                <a:gd name="T7" fmla="*/ 75 h 75"/>
                <a:gd name="T8" fmla="*/ 966 w 996"/>
                <a:gd name="T9" fmla="*/ 73 h 75"/>
                <a:gd name="T10" fmla="*/ 973 w 996"/>
                <a:gd name="T11" fmla="*/ 72 h 75"/>
                <a:gd name="T12" fmla="*/ 979 w 996"/>
                <a:gd name="T13" fmla="*/ 68 h 75"/>
                <a:gd name="T14" fmla="*/ 985 w 996"/>
                <a:gd name="T15" fmla="*/ 64 h 75"/>
                <a:gd name="T16" fmla="*/ 990 w 996"/>
                <a:gd name="T17" fmla="*/ 58 h 75"/>
                <a:gd name="T18" fmla="*/ 993 w 996"/>
                <a:gd name="T19" fmla="*/ 51 h 75"/>
                <a:gd name="T20" fmla="*/ 994 w 996"/>
                <a:gd name="T21" fmla="*/ 45 h 75"/>
                <a:gd name="T22" fmla="*/ 996 w 996"/>
                <a:gd name="T23" fmla="*/ 37 h 75"/>
                <a:gd name="T24" fmla="*/ 996 w 996"/>
                <a:gd name="T25" fmla="*/ 37 h 75"/>
                <a:gd name="T26" fmla="*/ 996 w 996"/>
                <a:gd name="T27" fmla="*/ 37 h 75"/>
                <a:gd name="T28" fmla="*/ 994 w 996"/>
                <a:gd name="T29" fmla="*/ 30 h 75"/>
                <a:gd name="T30" fmla="*/ 993 w 996"/>
                <a:gd name="T31" fmla="*/ 23 h 75"/>
                <a:gd name="T32" fmla="*/ 990 w 996"/>
                <a:gd name="T33" fmla="*/ 17 h 75"/>
                <a:gd name="T34" fmla="*/ 985 w 996"/>
                <a:gd name="T35" fmla="*/ 11 h 75"/>
                <a:gd name="T36" fmla="*/ 979 w 996"/>
                <a:gd name="T37" fmla="*/ 6 h 75"/>
                <a:gd name="T38" fmla="*/ 973 w 996"/>
                <a:gd name="T39" fmla="*/ 3 h 75"/>
                <a:gd name="T40" fmla="*/ 966 w 996"/>
                <a:gd name="T41" fmla="*/ 2 h 75"/>
                <a:gd name="T42" fmla="*/ 959 w 996"/>
                <a:gd name="T43" fmla="*/ 0 h 75"/>
                <a:gd name="T44" fmla="*/ 37 w 996"/>
                <a:gd name="T45" fmla="*/ 0 h 75"/>
                <a:gd name="T46" fmla="*/ 37 w 996"/>
                <a:gd name="T47" fmla="*/ 0 h 75"/>
                <a:gd name="T48" fmla="*/ 37 w 996"/>
                <a:gd name="T49" fmla="*/ 0 h 75"/>
                <a:gd name="T50" fmla="*/ 30 w 996"/>
                <a:gd name="T51" fmla="*/ 2 h 75"/>
                <a:gd name="T52" fmla="*/ 23 w 996"/>
                <a:gd name="T53" fmla="*/ 3 h 75"/>
                <a:gd name="T54" fmla="*/ 17 w 996"/>
                <a:gd name="T55" fmla="*/ 6 h 75"/>
                <a:gd name="T56" fmla="*/ 11 w 996"/>
                <a:gd name="T57" fmla="*/ 11 h 75"/>
                <a:gd name="T58" fmla="*/ 6 w 996"/>
                <a:gd name="T59" fmla="*/ 17 h 75"/>
                <a:gd name="T60" fmla="*/ 3 w 996"/>
                <a:gd name="T61" fmla="*/ 23 h 75"/>
                <a:gd name="T62" fmla="*/ 2 w 996"/>
                <a:gd name="T63" fmla="*/ 30 h 75"/>
                <a:gd name="T64" fmla="*/ 0 w 996"/>
                <a:gd name="T65" fmla="*/ 37 h 75"/>
                <a:gd name="T66" fmla="*/ 0 w 996"/>
                <a:gd name="T67" fmla="*/ 37 h 75"/>
                <a:gd name="T68" fmla="*/ 0 w 996"/>
                <a:gd name="T69" fmla="*/ 37 h 75"/>
                <a:gd name="T70" fmla="*/ 2 w 996"/>
                <a:gd name="T71" fmla="*/ 45 h 75"/>
                <a:gd name="T72" fmla="*/ 3 w 996"/>
                <a:gd name="T73" fmla="*/ 51 h 75"/>
                <a:gd name="T74" fmla="*/ 6 w 996"/>
                <a:gd name="T75" fmla="*/ 58 h 75"/>
                <a:gd name="T76" fmla="*/ 11 w 996"/>
                <a:gd name="T77" fmla="*/ 64 h 75"/>
                <a:gd name="T78" fmla="*/ 17 w 996"/>
                <a:gd name="T79" fmla="*/ 68 h 75"/>
                <a:gd name="T80" fmla="*/ 23 w 996"/>
                <a:gd name="T81" fmla="*/ 72 h 75"/>
                <a:gd name="T82" fmla="*/ 30 w 996"/>
                <a:gd name="T83" fmla="*/ 73 h 75"/>
                <a:gd name="T84" fmla="*/ 37 w 996"/>
                <a:gd name="T85" fmla="*/ 75 h 75"/>
                <a:gd name="T86" fmla="*/ 37 w 996"/>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6" h="75">
                  <a:moveTo>
                    <a:pt x="37" y="75"/>
                  </a:moveTo>
                  <a:lnTo>
                    <a:pt x="959" y="75"/>
                  </a:lnTo>
                  <a:lnTo>
                    <a:pt x="959" y="75"/>
                  </a:lnTo>
                  <a:lnTo>
                    <a:pt x="959" y="75"/>
                  </a:lnTo>
                  <a:lnTo>
                    <a:pt x="966" y="73"/>
                  </a:lnTo>
                  <a:lnTo>
                    <a:pt x="973" y="72"/>
                  </a:lnTo>
                  <a:lnTo>
                    <a:pt x="979" y="68"/>
                  </a:lnTo>
                  <a:lnTo>
                    <a:pt x="985" y="64"/>
                  </a:lnTo>
                  <a:lnTo>
                    <a:pt x="990" y="58"/>
                  </a:lnTo>
                  <a:lnTo>
                    <a:pt x="993" y="51"/>
                  </a:lnTo>
                  <a:lnTo>
                    <a:pt x="994" y="45"/>
                  </a:lnTo>
                  <a:lnTo>
                    <a:pt x="996" y="37"/>
                  </a:lnTo>
                  <a:lnTo>
                    <a:pt x="996" y="37"/>
                  </a:lnTo>
                  <a:lnTo>
                    <a:pt x="996" y="37"/>
                  </a:lnTo>
                  <a:lnTo>
                    <a:pt x="994" y="30"/>
                  </a:lnTo>
                  <a:lnTo>
                    <a:pt x="993" y="23"/>
                  </a:lnTo>
                  <a:lnTo>
                    <a:pt x="990" y="17"/>
                  </a:lnTo>
                  <a:lnTo>
                    <a:pt x="985" y="11"/>
                  </a:lnTo>
                  <a:lnTo>
                    <a:pt x="979" y="6"/>
                  </a:lnTo>
                  <a:lnTo>
                    <a:pt x="973" y="3"/>
                  </a:lnTo>
                  <a:lnTo>
                    <a:pt x="966" y="2"/>
                  </a:lnTo>
                  <a:lnTo>
                    <a:pt x="959" y="0"/>
                  </a:lnTo>
                  <a:lnTo>
                    <a:pt x="37" y="0"/>
                  </a:lnTo>
                  <a:lnTo>
                    <a:pt x="37" y="0"/>
                  </a:lnTo>
                  <a:lnTo>
                    <a:pt x="37" y="0"/>
                  </a:lnTo>
                  <a:lnTo>
                    <a:pt x="30" y="2"/>
                  </a:lnTo>
                  <a:lnTo>
                    <a:pt x="23" y="3"/>
                  </a:lnTo>
                  <a:lnTo>
                    <a:pt x="17" y="6"/>
                  </a:lnTo>
                  <a:lnTo>
                    <a:pt x="11" y="11"/>
                  </a:lnTo>
                  <a:lnTo>
                    <a:pt x="6" y="17"/>
                  </a:lnTo>
                  <a:lnTo>
                    <a:pt x="3" y="23"/>
                  </a:lnTo>
                  <a:lnTo>
                    <a:pt x="2" y="30"/>
                  </a:lnTo>
                  <a:lnTo>
                    <a:pt x="0" y="37"/>
                  </a:lnTo>
                  <a:lnTo>
                    <a:pt x="0" y="37"/>
                  </a:lnTo>
                  <a:lnTo>
                    <a:pt x="0" y="37"/>
                  </a:lnTo>
                  <a:lnTo>
                    <a:pt x="2" y="45"/>
                  </a:lnTo>
                  <a:lnTo>
                    <a:pt x="3" y="51"/>
                  </a:lnTo>
                  <a:lnTo>
                    <a:pt x="6" y="58"/>
                  </a:lnTo>
                  <a:lnTo>
                    <a:pt x="11" y="64"/>
                  </a:lnTo>
                  <a:lnTo>
                    <a:pt x="17" y="68"/>
                  </a:lnTo>
                  <a:lnTo>
                    <a:pt x="23" y="72"/>
                  </a:lnTo>
                  <a:lnTo>
                    <a:pt x="30" y="73"/>
                  </a:lnTo>
                  <a:lnTo>
                    <a:pt x="37" y="75"/>
                  </a:lnTo>
                  <a:lnTo>
                    <a:pt x="3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52">
              <a:extLst>
                <a:ext uri="{FF2B5EF4-FFF2-40B4-BE49-F238E27FC236}">
                  <a16:creationId xmlns:a16="http://schemas.microsoft.com/office/drawing/2014/main" id="{91D8252D-5DC3-4BA8-9F8C-22D6CBEC7713}"/>
                </a:ext>
              </a:extLst>
            </p:cNvPr>
            <p:cNvSpPr>
              <a:spLocks/>
            </p:cNvSpPr>
            <p:nvPr/>
          </p:nvSpPr>
          <p:spPr bwMode="auto">
            <a:xfrm>
              <a:off x="4173538" y="1963738"/>
              <a:ext cx="123825" cy="123825"/>
            </a:xfrm>
            <a:custGeom>
              <a:avLst/>
              <a:gdLst>
                <a:gd name="T0" fmla="*/ 118 w 156"/>
                <a:gd name="T1" fmla="*/ 0 h 157"/>
                <a:gd name="T2" fmla="*/ 36 w 156"/>
                <a:gd name="T3" fmla="*/ 0 h 157"/>
                <a:gd name="T4" fmla="*/ 36 w 156"/>
                <a:gd name="T5" fmla="*/ 18 h 157"/>
                <a:gd name="T6" fmla="*/ 0 w 156"/>
                <a:gd name="T7" fmla="*/ 18 h 157"/>
                <a:gd name="T8" fmla="*/ 0 w 156"/>
                <a:gd name="T9" fmla="*/ 157 h 157"/>
                <a:gd name="T10" fmla="*/ 156 w 156"/>
                <a:gd name="T11" fmla="*/ 157 h 157"/>
                <a:gd name="T12" fmla="*/ 156 w 156"/>
                <a:gd name="T13" fmla="*/ 18 h 157"/>
                <a:gd name="T14" fmla="*/ 118 w 156"/>
                <a:gd name="T15" fmla="*/ 18 h 157"/>
                <a:gd name="T16" fmla="*/ 118 w 156"/>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57">
                  <a:moveTo>
                    <a:pt x="118" y="0"/>
                  </a:moveTo>
                  <a:lnTo>
                    <a:pt x="36" y="0"/>
                  </a:lnTo>
                  <a:lnTo>
                    <a:pt x="36" y="18"/>
                  </a:lnTo>
                  <a:lnTo>
                    <a:pt x="0" y="18"/>
                  </a:lnTo>
                  <a:lnTo>
                    <a:pt x="0" y="157"/>
                  </a:lnTo>
                  <a:lnTo>
                    <a:pt x="156" y="157"/>
                  </a:lnTo>
                  <a:lnTo>
                    <a:pt x="156" y="18"/>
                  </a:lnTo>
                  <a:lnTo>
                    <a:pt x="118" y="18"/>
                  </a:lnTo>
                  <a:lnTo>
                    <a:pt x="1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Rectangle 53">
              <a:extLst>
                <a:ext uri="{FF2B5EF4-FFF2-40B4-BE49-F238E27FC236}">
                  <a16:creationId xmlns:a16="http://schemas.microsoft.com/office/drawing/2014/main" id="{A9659469-4F5E-4C01-9E81-F5050D2CFC49}"/>
                </a:ext>
              </a:extLst>
            </p:cNvPr>
            <p:cNvSpPr>
              <a:spLocks noChangeArrowheads="1"/>
            </p:cNvSpPr>
            <p:nvPr/>
          </p:nvSpPr>
          <p:spPr bwMode="auto">
            <a:xfrm>
              <a:off x="4214813" y="1900238"/>
              <a:ext cx="412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54">
              <a:extLst>
                <a:ext uri="{FF2B5EF4-FFF2-40B4-BE49-F238E27FC236}">
                  <a16:creationId xmlns:a16="http://schemas.microsoft.com/office/drawing/2014/main" id="{86432B0E-C2C9-40AB-8088-3D8E2206AFFE}"/>
                </a:ext>
              </a:extLst>
            </p:cNvPr>
            <p:cNvSpPr>
              <a:spLocks/>
            </p:cNvSpPr>
            <p:nvPr/>
          </p:nvSpPr>
          <p:spPr bwMode="auto">
            <a:xfrm>
              <a:off x="3683000" y="1695451"/>
              <a:ext cx="38100" cy="349250"/>
            </a:xfrm>
            <a:custGeom>
              <a:avLst/>
              <a:gdLst>
                <a:gd name="T0" fmla="*/ 48 w 48"/>
                <a:gd name="T1" fmla="*/ 28 h 441"/>
                <a:gd name="T2" fmla="*/ 0 w 48"/>
                <a:gd name="T3" fmla="*/ 0 h 441"/>
                <a:gd name="T4" fmla="*/ 0 w 48"/>
                <a:gd name="T5" fmla="*/ 441 h 441"/>
                <a:gd name="T6" fmla="*/ 48 w 48"/>
                <a:gd name="T7" fmla="*/ 441 h 441"/>
                <a:gd name="T8" fmla="*/ 48 w 48"/>
                <a:gd name="T9" fmla="*/ 28 h 441"/>
              </a:gdLst>
              <a:ahLst/>
              <a:cxnLst>
                <a:cxn ang="0">
                  <a:pos x="T0" y="T1"/>
                </a:cxn>
                <a:cxn ang="0">
                  <a:pos x="T2" y="T3"/>
                </a:cxn>
                <a:cxn ang="0">
                  <a:pos x="T4" y="T5"/>
                </a:cxn>
                <a:cxn ang="0">
                  <a:pos x="T6" y="T7"/>
                </a:cxn>
                <a:cxn ang="0">
                  <a:pos x="T8" y="T9"/>
                </a:cxn>
              </a:cxnLst>
              <a:rect l="0" t="0" r="r" b="b"/>
              <a:pathLst>
                <a:path w="48" h="441">
                  <a:moveTo>
                    <a:pt x="48" y="28"/>
                  </a:moveTo>
                  <a:lnTo>
                    <a:pt x="0" y="0"/>
                  </a:lnTo>
                  <a:lnTo>
                    <a:pt x="0" y="441"/>
                  </a:lnTo>
                  <a:lnTo>
                    <a:pt x="48" y="441"/>
                  </a:ln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Rectangle 55">
              <a:extLst>
                <a:ext uri="{FF2B5EF4-FFF2-40B4-BE49-F238E27FC236}">
                  <a16:creationId xmlns:a16="http://schemas.microsoft.com/office/drawing/2014/main" id="{1FDFB525-BDAF-4618-99E5-DCDF6004BD90}"/>
                </a:ext>
              </a:extLst>
            </p:cNvPr>
            <p:cNvSpPr>
              <a:spLocks noChangeArrowheads="1"/>
            </p:cNvSpPr>
            <p:nvPr/>
          </p:nvSpPr>
          <p:spPr bwMode="auto">
            <a:xfrm>
              <a:off x="3678238" y="2058988"/>
              <a:ext cx="460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56">
              <a:extLst>
                <a:ext uri="{FF2B5EF4-FFF2-40B4-BE49-F238E27FC236}">
                  <a16:creationId xmlns:a16="http://schemas.microsoft.com/office/drawing/2014/main" id="{89504B5F-F47D-4B80-9BCD-6387EDF2E1F4}"/>
                </a:ext>
              </a:extLst>
            </p:cNvPr>
            <p:cNvSpPr>
              <a:spLocks noEditPoints="1"/>
            </p:cNvSpPr>
            <p:nvPr/>
          </p:nvSpPr>
          <p:spPr bwMode="auto">
            <a:xfrm>
              <a:off x="3830638" y="1785938"/>
              <a:ext cx="319088" cy="301625"/>
            </a:xfrm>
            <a:custGeom>
              <a:avLst/>
              <a:gdLst>
                <a:gd name="T0" fmla="*/ 24 w 401"/>
                <a:gd name="T1" fmla="*/ 346 h 381"/>
                <a:gd name="T2" fmla="*/ 10 w 401"/>
                <a:gd name="T3" fmla="*/ 346 h 381"/>
                <a:gd name="T4" fmla="*/ 0 w 401"/>
                <a:gd name="T5" fmla="*/ 381 h 381"/>
                <a:gd name="T6" fmla="*/ 104 w 401"/>
                <a:gd name="T7" fmla="*/ 381 h 381"/>
                <a:gd name="T8" fmla="*/ 95 w 401"/>
                <a:gd name="T9" fmla="*/ 346 h 381"/>
                <a:gd name="T10" fmla="*/ 93 w 401"/>
                <a:gd name="T11" fmla="*/ 346 h 381"/>
                <a:gd name="T12" fmla="*/ 98 w 401"/>
                <a:gd name="T13" fmla="*/ 329 h 381"/>
                <a:gd name="T14" fmla="*/ 300 w 401"/>
                <a:gd name="T15" fmla="*/ 329 h 381"/>
                <a:gd name="T16" fmla="*/ 305 w 401"/>
                <a:gd name="T17" fmla="*/ 346 h 381"/>
                <a:gd name="T18" fmla="*/ 297 w 401"/>
                <a:gd name="T19" fmla="*/ 381 h 381"/>
                <a:gd name="T20" fmla="*/ 401 w 401"/>
                <a:gd name="T21" fmla="*/ 381 h 381"/>
                <a:gd name="T22" fmla="*/ 392 w 401"/>
                <a:gd name="T23" fmla="*/ 346 h 381"/>
                <a:gd name="T24" fmla="*/ 376 w 401"/>
                <a:gd name="T25" fmla="*/ 346 h 381"/>
                <a:gd name="T26" fmla="*/ 278 w 401"/>
                <a:gd name="T27" fmla="*/ 0 h 381"/>
                <a:gd name="T28" fmla="*/ 121 w 401"/>
                <a:gd name="T29" fmla="*/ 0 h 381"/>
                <a:gd name="T30" fmla="*/ 24 w 401"/>
                <a:gd name="T31" fmla="*/ 346 h 381"/>
                <a:gd name="T32" fmla="*/ 93 w 401"/>
                <a:gd name="T33" fmla="*/ 281 h 381"/>
                <a:gd name="T34" fmla="*/ 125 w 401"/>
                <a:gd name="T35" fmla="*/ 171 h 381"/>
                <a:gd name="T36" fmla="*/ 285 w 401"/>
                <a:gd name="T37" fmla="*/ 281 h 381"/>
                <a:gd name="T38" fmla="*/ 93 w 401"/>
                <a:gd name="T39" fmla="*/ 281 h 381"/>
                <a:gd name="T40" fmla="*/ 302 w 401"/>
                <a:gd name="T41" fmla="*/ 264 h 381"/>
                <a:gd name="T42" fmla="*/ 151 w 401"/>
                <a:gd name="T43" fmla="*/ 162 h 381"/>
                <a:gd name="T44" fmla="*/ 272 w 401"/>
                <a:gd name="T45" fmla="*/ 162 h 381"/>
                <a:gd name="T46" fmla="*/ 302 w 401"/>
                <a:gd name="T47" fmla="*/ 264 h 381"/>
                <a:gd name="T48" fmla="*/ 264 w 401"/>
                <a:gd name="T49" fmla="*/ 131 h 381"/>
                <a:gd name="T50" fmla="*/ 156 w 401"/>
                <a:gd name="T51" fmla="*/ 131 h 381"/>
                <a:gd name="T52" fmla="*/ 241 w 401"/>
                <a:gd name="T53" fmla="*/ 50 h 381"/>
                <a:gd name="T54" fmla="*/ 264 w 401"/>
                <a:gd name="T55" fmla="*/ 131 h 381"/>
                <a:gd name="T56" fmla="*/ 162 w 401"/>
                <a:gd name="T57" fmla="*/ 42 h 381"/>
                <a:gd name="T58" fmla="*/ 216 w 401"/>
                <a:gd name="T59" fmla="*/ 42 h 381"/>
                <a:gd name="T60" fmla="*/ 142 w 401"/>
                <a:gd name="T61" fmla="*/ 112 h 381"/>
                <a:gd name="T62" fmla="*/ 162 w 401"/>
                <a:gd name="T63" fmla="*/ 42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381">
                  <a:moveTo>
                    <a:pt x="24" y="346"/>
                  </a:moveTo>
                  <a:lnTo>
                    <a:pt x="10" y="346"/>
                  </a:lnTo>
                  <a:lnTo>
                    <a:pt x="0" y="381"/>
                  </a:lnTo>
                  <a:lnTo>
                    <a:pt x="104" y="381"/>
                  </a:lnTo>
                  <a:lnTo>
                    <a:pt x="95" y="346"/>
                  </a:lnTo>
                  <a:lnTo>
                    <a:pt x="93" y="346"/>
                  </a:lnTo>
                  <a:lnTo>
                    <a:pt x="98" y="329"/>
                  </a:lnTo>
                  <a:lnTo>
                    <a:pt x="300" y="329"/>
                  </a:lnTo>
                  <a:lnTo>
                    <a:pt x="305" y="346"/>
                  </a:lnTo>
                  <a:lnTo>
                    <a:pt x="297" y="381"/>
                  </a:lnTo>
                  <a:lnTo>
                    <a:pt x="401" y="381"/>
                  </a:lnTo>
                  <a:lnTo>
                    <a:pt x="392" y="346"/>
                  </a:lnTo>
                  <a:lnTo>
                    <a:pt x="376" y="346"/>
                  </a:lnTo>
                  <a:lnTo>
                    <a:pt x="278" y="0"/>
                  </a:lnTo>
                  <a:lnTo>
                    <a:pt x="121" y="0"/>
                  </a:lnTo>
                  <a:lnTo>
                    <a:pt x="24" y="346"/>
                  </a:lnTo>
                  <a:close/>
                  <a:moveTo>
                    <a:pt x="93" y="281"/>
                  </a:moveTo>
                  <a:lnTo>
                    <a:pt x="125" y="171"/>
                  </a:lnTo>
                  <a:lnTo>
                    <a:pt x="285" y="281"/>
                  </a:lnTo>
                  <a:lnTo>
                    <a:pt x="93" y="281"/>
                  </a:lnTo>
                  <a:close/>
                  <a:moveTo>
                    <a:pt x="302" y="264"/>
                  </a:moveTo>
                  <a:lnTo>
                    <a:pt x="151" y="162"/>
                  </a:lnTo>
                  <a:lnTo>
                    <a:pt x="272" y="162"/>
                  </a:lnTo>
                  <a:lnTo>
                    <a:pt x="302" y="264"/>
                  </a:lnTo>
                  <a:close/>
                  <a:moveTo>
                    <a:pt x="264" y="131"/>
                  </a:moveTo>
                  <a:lnTo>
                    <a:pt x="156" y="131"/>
                  </a:lnTo>
                  <a:lnTo>
                    <a:pt x="241" y="50"/>
                  </a:lnTo>
                  <a:lnTo>
                    <a:pt x="264" y="131"/>
                  </a:lnTo>
                  <a:close/>
                  <a:moveTo>
                    <a:pt x="162" y="42"/>
                  </a:moveTo>
                  <a:lnTo>
                    <a:pt x="216" y="42"/>
                  </a:lnTo>
                  <a:lnTo>
                    <a:pt x="142" y="112"/>
                  </a:lnTo>
                  <a:lnTo>
                    <a:pt x="16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57">
              <a:extLst>
                <a:ext uri="{FF2B5EF4-FFF2-40B4-BE49-F238E27FC236}">
                  <a16:creationId xmlns:a16="http://schemas.microsoft.com/office/drawing/2014/main" id="{F98A527E-06E8-4C9A-AE5A-9446BA039A1C}"/>
                </a:ext>
              </a:extLst>
            </p:cNvPr>
            <p:cNvSpPr>
              <a:spLocks noEditPoints="1"/>
            </p:cNvSpPr>
            <p:nvPr/>
          </p:nvSpPr>
          <p:spPr bwMode="auto">
            <a:xfrm>
              <a:off x="3683000" y="1427163"/>
              <a:ext cx="619125" cy="460375"/>
            </a:xfrm>
            <a:custGeom>
              <a:avLst/>
              <a:gdLst>
                <a:gd name="T0" fmla="*/ 233 w 780"/>
                <a:gd name="T1" fmla="*/ 31 h 580"/>
                <a:gd name="T2" fmla="*/ 169 w 780"/>
                <a:gd name="T3" fmla="*/ 10 h 580"/>
                <a:gd name="T4" fmla="*/ 138 w 780"/>
                <a:gd name="T5" fmla="*/ 38 h 580"/>
                <a:gd name="T6" fmla="*/ 85 w 780"/>
                <a:gd name="T7" fmla="*/ 101 h 580"/>
                <a:gd name="T8" fmla="*/ 45 w 780"/>
                <a:gd name="T9" fmla="*/ 171 h 580"/>
                <a:gd name="T10" fmla="*/ 14 w 780"/>
                <a:gd name="T11" fmla="*/ 246 h 580"/>
                <a:gd name="T12" fmla="*/ 3 w 780"/>
                <a:gd name="T13" fmla="*/ 286 h 580"/>
                <a:gd name="T14" fmla="*/ 0 w 780"/>
                <a:gd name="T15" fmla="*/ 306 h 580"/>
                <a:gd name="T16" fmla="*/ 53 w 780"/>
                <a:gd name="T17" fmla="*/ 348 h 580"/>
                <a:gd name="T18" fmla="*/ 328 w 780"/>
                <a:gd name="T19" fmla="*/ 337 h 580"/>
                <a:gd name="T20" fmla="*/ 303 w 780"/>
                <a:gd name="T21" fmla="*/ 389 h 580"/>
                <a:gd name="T22" fmla="*/ 469 w 780"/>
                <a:gd name="T23" fmla="*/ 418 h 580"/>
                <a:gd name="T24" fmla="*/ 660 w 780"/>
                <a:gd name="T25" fmla="*/ 580 h 580"/>
                <a:gd name="T26" fmla="*/ 722 w 780"/>
                <a:gd name="T27" fmla="*/ 580 h 580"/>
                <a:gd name="T28" fmla="*/ 730 w 780"/>
                <a:gd name="T29" fmla="*/ 580 h 580"/>
                <a:gd name="T30" fmla="*/ 780 w 780"/>
                <a:gd name="T31" fmla="*/ 476 h 580"/>
                <a:gd name="T32" fmla="*/ 46 w 780"/>
                <a:gd name="T33" fmla="*/ 302 h 580"/>
                <a:gd name="T34" fmla="*/ 39 w 780"/>
                <a:gd name="T35" fmla="*/ 297 h 580"/>
                <a:gd name="T36" fmla="*/ 56 w 780"/>
                <a:gd name="T37" fmla="*/ 238 h 580"/>
                <a:gd name="T38" fmla="*/ 81 w 780"/>
                <a:gd name="T39" fmla="*/ 182 h 580"/>
                <a:gd name="T40" fmla="*/ 46 w 780"/>
                <a:gd name="T41" fmla="*/ 302 h 580"/>
                <a:gd name="T42" fmla="*/ 93 w 780"/>
                <a:gd name="T43" fmla="*/ 159 h 580"/>
                <a:gd name="T44" fmla="*/ 109 w 780"/>
                <a:gd name="T45" fmla="*/ 131 h 580"/>
                <a:gd name="T46" fmla="*/ 166 w 780"/>
                <a:gd name="T47" fmla="*/ 128 h 580"/>
                <a:gd name="T48" fmla="*/ 144 w 780"/>
                <a:gd name="T49" fmla="*/ 188 h 580"/>
                <a:gd name="T50" fmla="*/ 174 w 780"/>
                <a:gd name="T51" fmla="*/ 101 h 580"/>
                <a:gd name="T52" fmla="*/ 144 w 780"/>
                <a:gd name="T53" fmla="*/ 84 h 580"/>
                <a:gd name="T54" fmla="*/ 183 w 780"/>
                <a:gd name="T55" fmla="*/ 45 h 580"/>
                <a:gd name="T56" fmla="*/ 192 w 780"/>
                <a:gd name="T57" fmla="*/ 50 h 580"/>
                <a:gd name="T58" fmla="*/ 174 w 780"/>
                <a:gd name="T59" fmla="*/ 101 h 580"/>
                <a:gd name="T60" fmla="*/ 387 w 780"/>
                <a:gd name="T61" fmla="*/ 361 h 580"/>
                <a:gd name="T62" fmla="*/ 373 w 780"/>
                <a:gd name="T63" fmla="*/ 356 h 580"/>
                <a:gd name="T64" fmla="*/ 368 w 780"/>
                <a:gd name="T65" fmla="*/ 342 h 580"/>
                <a:gd name="T66" fmla="*/ 368 w 780"/>
                <a:gd name="T67" fmla="*/ 334 h 580"/>
                <a:gd name="T68" fmla="*/ 379 w 780"/>
                <a:gd name="T69" fmla="*/ 325 h 580"/>
                <a:gd name="T70" fmla="*/ 387 w 780"/>
                <a:gd name="T71" fmla="*/ 323 h 580"/>
                <a:gd name="T72" fmla="*/ 399 w 780"/>
                <a:gd name="T73" fmla="*/ 330 h 580"/>
                <a:gd name="T74" fmla="*/ 405 w 780"/>
                <a:gd name="T75" fmla="*/ 342 h 580"/>
                <a:gd name="T76" fmla="*/ 404 w 780"/>
                <a:gd name="T77" fmla="*/ 350 h 580"/>
                <a:gd name="T78" fmla="*/ 394 w 780"/>
                <a:gd name="T79" fmla="*/ 359 h 580"/>
                <a:gd name="T80" fmla="*/ 387 w 780"/>
                <a:gd name="T81" fmla="*/ 36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0" h="580">
                  <a:moveTo>
                    <a:pt x="219" y="153"/>
                  </a:moveTo>
                  <a:lnTo>
                    <a:pt x="233" y="31"/>
                  </a:lnTo>
                  <a:lnTo>
                    <a:pt x="178" y="0"/>
                  </a:lnTo>
                  <a:lnTo>
                    <a:pt x="169" y="10"/>
                  </a:lnTo>
                  <a:lnTo>
                    <a:pt x="169" y="10"/>
                  </a:lnTo>
                  <a:lnTo>
                    <a:pt x="138" y="38"/>
                  </a:lnTo>
                  <a:lnTo>
                    <a:pt x="110" y="69"/>
                  </a:lnTo>
                  <a:lnTo>
                    <a:pt x="85" y="101"/>
                  </a:lnTo>
                  <a:lnTo>
                    <a:pt x="63" y="135"/>
                  </a:lnTo>
                  <a:lnTo>
                    <a:pt x="45" y="171"/>
                  </a:lnTo>
                  <a:lnTo>
                    <a:pt x="28" y="207"/>
                  </a:lnTo>
                  <a:lnTo>
                    <a:pt x="14" y="246"/>
                  </a:lnTo>
                  <a:lnTo>
                    <a:pt x="3" y="286"/>
                  </a:lnTo>
                  <a:lnTo>
                    <a:pt x="3" y="286"/>
                  </a:lnTo>
                  <a:lnTo>
                    <a:pt x="1" y="295"/>
                  </a:lnTo>
                  <a:lnTo>
                    <a:pt x="0" y="306"/>
                  </a:lnTo>
                  <a:lnTo>
                    <a:pt x="0" y="319"/>
                  </a:lnTo>
                  <a:lnTo>
                    <a:pt x="53" y="348"/>
                  </a:lnTo>
                  <a:lnTo>
                    <a:pt x="152" y="235"/>
                  </a:lnTo>
                  <a:lnTo>
                    <a:pt x="328" y="337"/>
                  </a:lnTo>
                  <a:lnTo>
                    <a:pt x="328" y="389"/>
                  </a:lnTo>
                  <a:lnTo>
                    <a:pt x="303" y="389"/>
                  </a:lnTo>
                  <a:lnTo>
                    <a:pt x="303" y="418"/>
                  </a:lnTo>
                  <a:lnTo>
                    <a:pt x="469" y="418"/>
                  </a:lnTo>
                  <a:lnTo>
                    <a:pt x="660" y="528"/>
                  </a:lnTo>
                  <a:lnTo>
                    <a:pt x="660" y="580"/>
                  </a:lnTo>
                  <a:lnTo>
                    <a:pt x="669" y="580"/>
                  </a:lnTo>
                  <a:lnTo>
                    <a:pt x="722" y="580"/>
                  </a:lnTo>
                  <a:lnTo>
                    <a:pt x="728" y="580"/>
                  </a:lnTo>
                  <a:lnTo>
                    <a:pt x="730" y="580"/>
                  </a:lnTo>
                  <a:lnTo>
                    <a:pt x="730" y="564"/>
                  </a:lnTo>
                  <a:lnTo>
                    <a:pt x="780" y="476"/>
                  </a:lnTo>
                  <a:lnTo>
                    <a:pt x="219" y="153"/>
                  </a:lnTo>
                  <a:close/>
                  <a:moveTo>
                    <a:pt x="46" y="302"/>
                  </a:moveTo>
                  <a:lnTo>
                    <a:pt x="39" y="297"/>
                  </a:lnTo>
                  <a:lnTo>
                    <a:pt x="39" y="297"/>
                  </a:lnTo>
                  <a:lnTo>
                    <a:pt x="46" y="267"/>
                  </a:lnTo>
                  <a:lnTo>
                    <a:pt x="56" y="238"/>
                  </a:lnTo>
                  <a:lnTo>
                    <a:pt x="67" y="210"/>
                  </a:lnTo>
                  <a:lnTo>
                    <a:pt x="81" y="182"/>
                  </a:lnTo>
                  <a:lnTo>
                    <a:pt x="127" y="208"/>
                  </a:lnTo>
                  <a:lnTo>
                    <a:pt x="46" y="302"/>
                  </a:lnTo>
                  <a:close/>
                  <a:moveTo>
                    <a:pt x="144" y="188"/>
                  </a:moveTo>
                  <a:lnTo>
                    <a:pt x="93" y="159"/>
                  </a:lnTo>
                  <a:lnTo>
                    <a:pt x="93" y="159"/>
                  </a:lnTo>
                  <a:lnTo>
                    <a:pt x="109" y="131"/>
                  </a:lnTo>
                  <a:lnTo>
                    <a:pt x="127" y="106"/>
                  </a:lnTo>
                  <a:lnTo>
                    <a:pt x="166" y="128"/>
                  </a:lnTo>
                  <a:lnTo>
                    <a:pt x="166" y="128"/>
                  </a:lnTo>
                  <a:lnTo>
                    <a:pt x="144" y="188"/>
                  </a:lnTo>
                  <a:lnTo>
                    <a:pt x="144" y="188"/>
                  </a:lnTo>
                  <a:close/>
                  <a:moveTo>
                    <a:pt x="174" y="101"/>
                  </a:moveTo>
                  <a:lnTo>
                    <a:pt x="144" y="84"/>
                  </a:lnTo>
                  <a:lnTo>
                    <a:pt x="144" y="84"/>
                  </a:lnTo>
                  <a:lnTo>
                    <a:pt x="163" y="64"/>
                  </a:lnTo>
                  <a:lnTo>
                    <a:pt x="183" y="45"/>
                  </a:lnTo>
                  <a:lnTo>
                    <a:pt x="192" y="50"/>
                  </a:lnTo>
                  <a:lnTo>
                    <a:pt x="192" y="50"/>
                  </a:lnTo>
                  <a:lnTo>
                    <a:pt x="174" y="101"/>
                  </a:lnTo>
                  <a:lnTo>
                    <a:pt x="174" y="101"/>
                  </a:lnTo>
                  <a:close/>
                  <a:moveTo>
                    <a:pt x="387" y="361"/>
                  </a:moveTo>
                  <a:lnTo>
                    <a:pt x="387" y="361"/>
                  </a:lnTo>
                  <a:lnTo>
                    <a:pt x="379" y="359"/>
                  </a:lnTo>
                  <a:lnTo>
                    <a:pt x="373" y="356"/>
                  </a:lnTo>
                  <a:lnTo>
                    <a:pt x="368" y="350"/>
                  </a:lnTo>
                  <a:lnTo>
                    <a:pt x="368" y="342"/>
                  </a:lnTo>
                  <a:lnTo>
                    <a:pt x="368" y="342"/>
                  </a:lnTo>
                  <a:lnTo>
                    <a:pt x="368" y="334"/>
                  </a:lnTo>
                  <a:lnTo>
                    <a:pt x="373" y="330"/>
                  </a:lnTo>
                  <a:lnTo>
                    <a:pt x="379" y="325"/>
                  </a:lnTo>
                  <a:lnTo>
                    <a:pt x="387" y="323"/>
                  </a:lnTo>
                  <a:lnTo>
                    <a:pt x="387" y="323"/>
                  </a:lnTo>
                  <a:lnTo>
                    <a:pt x="394" y="325"/>
                  </a:lnTo>
                  <a:lnTo>
                    <a:pt x="399" y="330"/>
                  </a:lnTo>
                  <a:lnTo>
                    <a:pt x="404" y="334"/>
                  </a:lnTo>
                  <a:lnTo>
                    <a:pt x="405" y="342"/>
                  </a:lnTo>
                  <a:lnTo>
                    <a:pt x="405" y="342"/>
                  </a:lnTo>
                  <a:lnTo>
                    <a:pt x="404" y="350"/>
                  </a:lnTo>
                  <a:lnTo>
                    <a:pt x="399" y="356"/>
                  </a:lnTo>
                  <a:lnTo>
                    <a:pt x="394" y="359"/>
                  </a:lnTo>
                  <a:lnTo>
                    <a:pt x="387" y="361"/>
                  </a:lnTo>
                  <a:lnTo>
                    <a:pt x="387"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3" name="Grupa 32">
            <a:extLst>
              <a:ext uri="{FF2B5EF4-FFF2-40B4-BE49-F238E27FC236}">
                <a16:creationId xmlns:a16="http://schemas.microsoft.com/office/drawing/2014/main" id="{E0308F55-7883-4EA2-89B8-481BDF178EF6}"/>
              </a:ext>
            </a:extLst>
          </p:cNvPr>
          <p:cNvGrpSpPr/>
          <p:nvPr/>
        </p:nvGrpSpPr>
        <p:grpSpPr>
          <a:xfrm>
            <a:off x="6214719" y="3020907"/>
            <a:ext cx="210871" cy="188452"/>
            <a:chOff x="7668082" y="2811078"/>
            <a:chExt cx="512398" cy="457922"/>
          </a:xfrm>
        </p:grpSpPr>
        <p:sp>
          <p:nvSpPr>
            <p:cNvPr id="34" name="Freeform 5">
              <a:extLst>
                <a:ext uri="{FF2B5EF4-FFF2-40B4-BE49-F238E27FC236}">
                  <a16:creationId xmlns:a16="http://schemas.microsoft.com/office/drawing/2014/main" id="{459A1FFF-EA2C-4DB5-A1B8-5D9529212C7A}"/>
                </a:ext>
              </a:extLst>
            </p:cNvPr>
            <p:cNvSpPr>
              <a:spLocks/>
            </p:cNvSpPr>
            <p:nvPr/>
          </p:nvSpPr>
          <p:spPr bwMode="auto">
            <a:xfrm rot="1235595">
              <a:off x="7668082" y="2896575"/>
              <a:ext cx="341322" cy="372425"/>
            </a:xfrm>
            <a:custGeom>
              <a:avLst/>
              <a:gdLst>
                <a:gd name="T0" fmla="*/ 11310 w 14749"/>
                <a:gd name="T1" fmla="*/ 3401 h 16093"/>
                <a:gd name="T2" fmla="*/ 11044 w 14749"/>
                <a:gd name="T3" fmla="*/ 2643 h 16093"/>
                <a:gd name="T4" fmla="*/ 10261 w 14749"/>
                <a:gd name="T5" fmla="*/ 2786 h 16093"/>
                <a:gd name="T6" fmla="*/ 10155 w 14749"/>
                <a:gd name="T7" fmla="*/ 3378 h 16093"/>
                <a:gd name="T8" fmla="*/ 8544 w 14749"/>
                <a:gd name="T9" fmla="*/ 1718 h 16093"/>
                <a:gd name="T10" fmla="*/ 8884 w 14749"/>
                <a:gd name="T11" fmla="*/ 1062 h 16093"/>
                <a:gd name="T12" fmla="*/ 8417 w 14749"/>
                <a:gd name="T13" fmla="*/ 372 h 16093"/>
                <a:gd name="T14" fmla="*/ 7260 w 14749"/>
                <a:gd name="T15" fmla="*/ 38 h 16093"/>
                <a:gd name="T16" fmla="*/ 6763 w 14749"/>
                <a:gd name="T17" fmla="*/ 592 h 16093"/>
                <a:gd name="T18" fmla="*/ 7164 w 14749"/>
                <a:gd name="T19" fmla="*/ 1726 h 16093"/>
                <a:gd name="T20" fmla="*/ 5205 w 14749"/>
                <a:gd name="T21" fmla="*/ 2861 h 16093"/>
                <a:gd name="T22" fmla="*/ 4786 w 14749"/>
                <a:gd name="T23" fmla="*/ 2263 h 16093"/>
                <a:gd name="T24" fmla="*/ 4042 w 14749"/>
                <a:gd name="T25" fmla="*/ 2567 h 16093"/>
                <a:gd name="T26" fmla="*/ 4204 w 14749"/>
                <a:gd name="T27" fmla="*/ 3325 h 16093"/>
                <a:gd name="T28" fmla="*/ 2182 w 14749"/>
                <a:gd name="T29" fmla="*/ 4353 h 16093"/>
                <a:gd name="T30" fmla="*/ 1758 w 14749"/>
                <a:gd name="T31" fmla="*/ 3564 h 16093"/>
                <a:gd name="T32" fmla="*/ 913 w 14749"/>
                <a:gd name="T33" fmla="*/ 3593 h 16093"/>
                <a:gd name="T34" fmla="*/ 240 w 14749"/>
                <a:gd name="T35" fmla="*/ 4374 h 16093"/>
                <a:gd name="T36" fmla="*/ 330 w 14749"/>
                <a:gd name="T37" fmla="*/ 5226 h 16093"/>
                <a:gd name="T38" fmla="*/ 1038 w 14749"/>
                <a:gd name="T39" fmla="*/ 5523 h 16093"/>
                <a:gd name="T40" fmla="*/ 1754 w 14749"/>
                <a:gd name="T41" fmla="*/ 5295 h 16093"/>
                <a:gd name="T42" fmla="*/ 1377 w 14749"/>
                <a:gd name="T43" fmla="*/ 7538 h 16093"/>
                <a:gd name="T44" fmla="*/ 584 w 14749"/>
                <a:gd name="T45" fmla="*/ 7647 h 16093"/>
                <a:gd name="T46" fmla="*/ 572 w 14749"/>
                <a:gd name="T47" fmla="*/ 8448 h 16093"/>
                <a:gd name="T48" fmla="*/ 1338 w 14749"/>
                <a:gd name="T49" fmla="*/ 8596 h 16093"/>
                <a:gd name="T50" fmla="*/ 1661 w 14749"/>
                <a:gd name="T51" fmla="*/ 10795 h 16093"/>
                <a:gd name="T52" fmla="*/ 627 w 14749"/>
                <a:gd name="T53" fmla="*/ 10520 h 16093"/>
                <a:gd name="T54" fmla="*/ 42 w 14749"/>
                <a:gd name="T55" fmla="*/ 11054 h 16093"/>
                <a:gd name="T56" fmla="*/ 296 w 14749"/>
                <a:gd name="T57" fmla="*/ 12142 h 16093"/>
                <a:gd name="T58" fmla="*/ 999 w 14749"/>
                <a:gd name="T59" fmla="*/ 12648 h 16093"/>
                <a:gd name="T60" fmla="*/ 1669 w 14749"/>
                <a:gd name="T61" fmla="*/ 12449 h 16093"/>
                <a:gd name="T62" fmla="*/ 2027 w 14749"/>
                <a:gd name="T63" fmla="*/ 11641 h 16093"/>
                <a:gd name="T64" fmla="*/ 3795 w 14749"/>
                <a:gd name="T65" fmla="*/ 12883 h 16093"/>
                <a:gd name="T66" fmla="*/ 3561 w 14749"/>
                <a:gd name="T67" fmla="*/ 13638 h 16093"/>
                <a:gd name="T68" fmla="*/ 4283 w 14749"/>
                <a:gd name="T69" fmla="*/ 13995 h 16093"/>
                <a:gd name="T70" fmla="*/ 4742 w 14749"/>
                <a:gd name="T71" fmla="*/ 13457 h 16093"/>
                <a:gd name="T72" fmla="*/ 6642 w 14749"/>
                <a:gd name="T73" fmla="*/ 14476 h 16093"/>
                <a:gd name="T74" fmla="*/ 6153 w 14749"/>
                <a:gd name="T75" fmla="*/ 15111 h 16093"/>
                <a:gd name="T76" fmla="*/ 6837 w 14749"/>
                <a:gd name="T77" fmla="*/ 16057 h 16093"/>
                <a:gd name="T78" fmla="*/ 8029 w 14749"/>
                <a:gd name="T79" fmla="*/ 15790 h 16093"/>
                <a:gd name="T80" fmla="*/ 7890 w 14749"/>
                <a:gd name="T81" fmla="*/ 14816 h 16093"/>
                <a:gd name="T82" fmla="*/ 9573 w 14749"/>
                <a:gd name="T83" fmla="*/ 13356 h 16093"/>
                <a:gd name="T84" fmla="*/ 9765 w 14749"/>
                <a:gd name="T85" fmla="*/ 14053 h 16093"/>
                <a:gd name="T86" fmla="*/ 10542 w 14749"/>
                <a:gd name="T87" fmla="*/ 14045 h 16093"/>
                <a:gd name="T88" fmla="*/ 10675 w 14749"/>
                <a:gd name="T89" fmla="*/ 13254 h 16093"/>
                <a:gd name="T90" fmla="*/ 10731 w 14749"/>
                <a:gd name="T91" fmla="*/ 10772 h 16093"/>
                <a:gd name="T92" fmla="*/ 12797 w 14749"/>
                <a:gd name="T93" fmla="*/ 12835 h 16093"/>
                <a:gd name="T94" fmla="*/ 13554 w 14749"/>
                <a:gd name="T95" fmla="*/ 13119 h 16093"/>
                <a:gd name="T96" fmla="*/ 14475 w 14749"/>
                <a:gd name="T97" fmla="*/ 12243 h 16093"/>
                <a:gd name="T98" fmla="*/ 14462 w 14749"/>
                <a:gd name="T99" fmla="*/ 11421 h 16093"/>
                <a:gd name="T100" fmla="*/ 13816 w 14749"/>
                <a:gd name="T101" fmla="*/ 11111 h 16093"/>
                <a:gd name="T102" fmla="*/ 13131 w 14749"/>
                <a:gd name="T103" fmla="*/ 11260 h 16093"/>
                <a:gd name="T104" fmla="*/ 13022 w 14749"/>
                <a:gd name="T105" fmla="*/ 9119 h 16093"/>
                <a:gd name="T106" fmla="*/ 13797 w 14749"/>
                <a:gd name="T107" fmla="*/ 9071 h 16093"/>
                <a:gd name="T108" fmla="*/ 13890 w 14749"/>
                <a:gd name="T109" fmla="*/ 8275 h 16093"/>
                <a:gd name="T110" fmla="*/ 13141 w 14749"/>
                <a:gd name="T111" fmla="*/ 8052 h 16093"/>
                <a:gd name="T112" fmla="*/ 13430 w 14749"/>
                <a:gd name="T113" fmla="*/ 5837 h 16093"/>
                <a:gd name="T114" fmla="*/ 14551 w 14749"/>
                <a:gd name="T115" fmla="*/ 6064 h 16093"/>
                <a:gd name="T116" fmla="*/ 14740 w 14749"/>
                <a:gd name="T117" fmla="*/ 5192 h 16093"/>
                <a:gd name="T118" fmla="*/ 14317 w 14749"/>
                <a:gd name="T119" fmla="*/ 4164 h 16093"/>
                <a:gd name="T120" fmla="*/ 13109 w 14749"/>
                <a:gd name="T121" fmla="*/ 4171 h 16093"/>
                <a:gd name="T122" fmla="*/ 12880 w 14749"/>
                <a:gd name="T123" fmla="*/ 4962 h 16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49" h="16093">
                  <a:moveTo>
                    <a:pt x="9992" y="4857"/>
                  </a:moveTo>
                  <a:lnTo>
                    <a:pt x="10574" y="3856"/>
                  </a:lnTo>
                  <a:lnTo>
                    <a:pt x="10615" y="3785"/>
                  </a:lnTo>
                  <a:lnTo>
                    <a:pt x="10696" y="3790"/>
                  </a:lnTo>
                  <a:lnTo>
                    <a:pt x="10732" y="3792"/>
                  </a:lnTo>
                  <a:lnTo>
                    <a:pt x="10767" y="3791"/>
                  </a:lnTo>
                  <a:lnTo>
                    <a:pt x="10802" y="3788"/>
                  </a:lnTo>
                  <a:lnTo>
                    <a:pt x="10836" y="3784"/>
                  </a:lnTo>
                  <a:lnTo>
                    <a:pt x="10871" y="3777"/>
                  </a:lnTo>
                  <a:lnTo>
                    <a:pt x="10906" y="3769"/>
                  </a:lnTo>
                  <a:lnTo>
                    <a:pt x="10939" y="3758"/>
                  </a:lnTo>
                  <a:lnTo>
                    <a:pt x="10972" y="3746"/>
                  </a:lnTo>
                  <a:lnTo>
                    <a:pt x="11003" y="3732"/>
                  </a:lnTo>
                  <a:lnTo>
                    <a:pt x="11034" y="3716"/>
                  </a:lnTo>
                  <a:lnTo>
                    <a:pt x="11063" y="3698"/>
                  </a:lnTo>
                  <a:lnTo>
                    <a:pt x="11092" y="3679"/>
                  </a:lnTo>
                  <a:lnTo>
                    <a:pt x="11120" y="3658"/>
                  </a:lnTo>
                  <a:lnTo>
                    <a:pt x="11147" y="3635"/>
                  </a:lnTo>
                  <a:lnTo>
                    <a:pt x="11160" y="3623"/>
                  </a:lnTo>
                  <a:lnTo>
                    <a:pt x="11172" y="3611"/>
                  </a:lnTo>
                  <a:lnTo>
                    <a:pt x="11186" y="3598"/>
                  </a:lnTo>
                  <a:lnTo>
                    <a:pt x="11198" y="3584"/>
                  </a:lnTo>
                  <a:lnTo>
                    <a:pt x="11218" y="3560"/>
                  </a:lnTo>
                  <a:lnTo>
                    <a:pt x="11237" y="3534"/>
                  </a:lnTo>
                  <a:lnTo>
                    <a:pt x="11255" y="3509"/>
                  </a:lnTo>
                  <a:lnTo>
                    <a:pt x="11271" y="3483"/>
                  </a:lnTo>
                  <a:lnTo>
                    <a:pt x="11285" y="3456"/>
                  </a:lnTo>
                  <a:lnTo>
                    <a:pt x="11298" y="3429"/>
                  </a:lnTo>
                  <a:lnTo>
                    <a:pt x="11310" y="3401"/>
                  </a:lnTo>
                  <a:lnTo>
                    <a:pt x="11320" y="3372"/>
                  </a:lnTo>
                  <a:lnTo>
                    <a:pt x="11330" y="3344"/>
                  </a:lnTo>
                  <a:lnTo>
                    <a:pt x="11337" y="3315"/>
                  </a:lnTo>
                  <a:lnTo>
                    <a:pt x="11343" y="3286"/>
                  </a:lnTo>
                  <a:lnTo>
                    <a:pt x="11348" y="3257"/>
                  </a:lnTo>
                  <a:lnTo>
                    <a:pt x="11351" y="3228"/>
                  </a:lnTo>
                  <a:lnTo>
                    <a:pt x="11352" y="3197"/>
                  </a:lnTo>
                  <a:lnTo>
                    <a:pt x="11353" y="3168"/>
                  </a:lnTo>
                  <a:lnTo>
                    <a:pt x="11352" y="3139"/>
                  </a:lnTo>
                  <a:lnTo>
                    <a:pt x="11349" y="3110"/>
                  </a:lnTo>
                  <a:lnTo>
                    <a:pt x="11345" y="3080"/>
                  </a:lnTo>
                  <a:lnTo>
                    <a:pt x="11340" y="3052"/>
                  </a:lnTo>
                  <a:lnTo>
                    <a:pt x="11333" y="3022"/>
                  </a:lnTo>
                  <a:lnTo>
                    <a:pt x="11324" y="2994"/>
                  </a:lnTo>
                  <a:lnTo>
                    <a:pt x="11315" y="2966"/>
                  </a:lnTo>
                  <a:lnTo>
                    <a:pt x="11304" y="2938"/>
                  </a:lnTo>
                  <a:lnTo>
                    <a:pt x="11292" y="2911"/>
                  </a:lnTo>
                  <a:lnTo>
                    <a:pt x="11278" y="2884"/>
                  </a:lnTo>
                  <a:lnTo>
                    <a:pt x="11263" y="2858"/>
                  </a:lnTo>
                  <a:lnTo>
                    <a:pt x="11247" y="2832"/>
                  </a:lnTo>
                  <a:lnTo>
                    <a:pt x="11229" y="2807"/>
                  </a:lnTo>
                  <a:lnTo>
                    <a:pt x="11210" y="2783"/>
                  </a:lnTo>
                  <a:lnTo>
                    <a:pt x="11190" y="2760"/>
                  </a:lnTo>
                  <a:lnTo>
                    <a:pt x="11167" y="2738"/>
                  </a:lnTo>
                  <a:lnTo>
                    <a:pt x="11144" y="2716"/>
                  </a:lnTo>
                  <a:lnTo>
                    <a:pt x="11120" y="2696"/>
                  </a:lnTo>
                  <a:lnTo>
                    <a:pt x="11095" y="2676"/>
                  </a:lnTo>
                  <a:lnTo>
                    <a:pt x="11070" y="2659"/>
                  </a:lnTo>
                  <a:lnTo>
                    <a:pt x="11044" y="2643"/>
                  </a:lnTo>
                  <a:lnTo>
                    <a:pt x="11016" y="2628"/>
                  </a:lnTo>
                  <a:lnTo>
                    <a:pt x="10989" y="2615"/>
                  </a:lnTo>
                  <a:lnTo>
                    <a:pt x="10961" y="2604"/>
                  </a:lnTo>
                  <a:lnTo>
                    <a:pt x="10933" y="2594"/>
                  </a:lnTo>
                  <a:lnTo>
                    <a:pt x="10905" y="2585"/>
                  </a:lnTo>
                  <a:lnTo>
                    <a:pt x="10876" y="2577"/>
                  </a:lnTo>
                  <a:lnTo>
                    <a:pt x="10846" y="2571"/>
                  </a:lnTo>
                  <a:lnTo>
                    <a:pt x="10817" y="2567"/>
                  </a:lnTo>
                  <a:lnTo>
                    <a:pt x="10788" y="2564"/>
                  </a:lnTo>
                  <a:lnTo>
                    <a:pt x="10759" y="2562"/>
                  </a:lnTo>
                  <a:lnTo>
                    <a:pt x="10729" y="2562"/>
                  </a:lnTo>
                  <a:lnTo>
                    <a:pt x="10699" y="2563"/>
                  </a:lnTo>
                  <a:lnTo>
                    <a:pt x="10670" y="2565"/>
                  </a:lnTo>
                  <a:lnTo>
                    <a:pt x="10641" y="2569"/>
                  </a:lnTo>
                  <a:lnTo>
                    <a:pt x="10612" y="2575"/>
                  </a:lnTo>
                  <a:lnTo>
                    <a:pt x="10583" y="2581"/>
                  </a:lnTo>
                  <a:lnTo>
                    <a:pt x="10554" y="2589"/>
                  </a:lnTo>
                  <a:lnTo>
                    <a:pt x="10526" y="2599"/>
                  </a:lnTo>
                  <a:lnTo>
                    <a:pt x="10498" y="2609"/>
                  </a:lnTo>
                  <a:lnTo>
                    <a:pt x="10471" y="2622"/>
                  </a:lnTo>
                  <a:lnTo>
                    <a:pt x="10445" y="2635"/>
                  </a:lnTo>
                  <a:lnTo>
                    <a:pt x="10418" y="2650"/>
                  </a:lnTo>
                  <a:lnTo>
                    <a:pt x="10392" y="2666"/>
                  </a:lnTo>
                  <a:lnTo>
                    <a:pt x="10367" y="2685"/>
                  </a:lnTo>
                  <a:lnTo>
                    <a:pt x="10343" y="2704"/>
                  </a:lnTo>
                  <a:lnTo>
                    <a:pt x="10320" y="2724"/>
                  </a:lnTo>
                  <a:lnTo>
                    <a:pt x="10298" y="2746"/>
                  </a:lnTo>
                  <a:lnTo>
                    <a:pt x="10276" y="2769"/>
                  </a:lnTo>
                  <a:lnTo>
                    <a:pt x="10261" y="2786"/>
                  </a:lnTo>
                  <a:lnTo>
                    <a:pt x="10247" y="2804"/>
                  </a:lnTo>
                  <a:lnTo>
                    <a:pt x="10234" y="2821"/>
                  </a:lnTo>
                  <a:lnTo>
                    <a:pt x="10221" y="2840"/>
                  </a:lnTo>
                  <a:lnTo>
                    <a:pt x="10210" y="2859"/>
                  </a:lnTo>
                  <a:lnTo>
                    <a:pt x="10199" y="2878"/>
                  </a:lnTo>
                  <a:lnTo>
                    <a:pt x="10189" y="2897"/>
                  </a:lnTo>
                  <a:lnTo>
                    <a:pt x="10179" y="2916"/>
                  </a:lnTo>
                  <a:lnTo>
                    <a:pt x="10170" y="2936"/>
                  </a:lnTo>
                  <a:lnTo>
                    <a:pt x="10162" y="2955"/>
                  </a:lnTo>
                  <a:lnTo>
                    <a:pt x="10155" y="2975"/>
                  </a:lnTo>
                  <a:lnTo>
                    <a:pt x="10149" y="2995"/>
                  </a:lnTo>
                  <a:lnTo>
                    <a:pt x="10143" y="3016"/>
                  </a:lnTo>
                  <a:lnTo>
                    <a:pt x="10138" y="3037"/>
                  </a:lnTo>
                  <a:lnTo>
                    <a:pt x="10133" y="3057"/>
                  </a:lnTo>
                  <a:lnTo>
                    <a:pt x="10129" y="3078"/>
                  </a:lnTo>
                  <a:lnTo>
                    <a:pt x="10126" y="3099"/>
                  </a:lnTo>
                  <a:lnTo>
                    <a:pt x="10124" y="3121"/>
                  </a:lnTo>
                  <a:lnTo>
                    <a:pt x="10123" y="3142"/>
                  </a:lnTo>
                  <a:lnTo>
                    <a:pt x="10122" y="3164"/>
                  </a:lnTo>
                  <a:lnTo>
                    <a:pt x="10122" y="3185"/>
                  </a:lnTo>
                  <a:lnTo>
                    <a:pt x="10122" y="3208"/>
                  </a:lnTo>
                  <a:lnTo>
                    <a:pt x="10124" y="3229"/>
                  </a:lnTo>
                  <a:lnTo>
                    <a:pt x="10126" y="3251"/>
                  </a:lnTo>
                  <a:lnTo>
                    <a:pt x="10129" y="3272"/>
                  </a:lnTo>
                  <a:lnTo>
                    <a:pt x="10133" y="3293"/>
                  </a:lnTo>
                  <a:lnTo>
                    <a:pt x="10137" y="3314"/>
                  </a:lnTo>
                  <a:lnTo>
                    <a:pt x="10142" y="3335"/>
                  </a:lnTo>
                  <a:lnTo>
                    <a:pt x="10148" y="3356"/>
                  </a:lnTo>
                  <a:lnTo>
                    <a:pt x="10155" y="3378"/>
                  </a:lnTo>
                  <a:lnTo>
                    <a:pt x="10162" y="3398"/>
                  </a:lnTo>
                  <a:lnTo>
                    <a:pt x="10171" y="3418"/>
                  </a:lnTo>
                  <a:lnTo>
                    <a:pt x="10201" y="3490"/>
                  </a:lnTo>
                  <a:lnTo>
                    <a:pt x="10153" y="3553"/>
                  </a:lnTo>
                  <a:lnTo>
                    <a:pt x="9440" y="4455"/>
                  </a:lnTo>
                  <a:lnTo>
                    <a:pt x="9387" y="4523"/>
                  </a:lnTo>
                  <a:lnTo>
                    <a:pt x="9301" y="4500"/>
                  </a:lnTo>
                  <a:lnTo>
                    <a:pt x="8045" y="4155"/>
                  </a:lnTo>
                  <a:lnTo>
                    <a:pt x="7946" y="4129"/>
                  </a:lnTo>
                  <a:lnTo>
                    <a:pt x="7947" y="4026"/>
                  </a:lnTo>
                  <a:lnTo>
                    <a:pt x="7969" y="2085"/>
                  </a:lnTo>
                  <a:lnTo>
                    <a:pt x="7970" y="1977"/>
                  </a:lnTo>
                  <a:lnTo>
                    <a:pt x="8076" y="1956"/>
                  </a:lnTo>
                  <a:lnTo>
                    <a:pt x="8097" y="1952"/>
                  </a:lnTo>
                  <a:lnTo>
                    <a:pt x="8117" y="1947"/>
                  </a:lnTo>
                  <a:lnTo>
                    <a:pt x="8138" y="1941"/>
                  </a:lnTo>
                  <a:lnTo>
                    <a:pt x="8158" y="1935"/>
                  </a:lnTo>
                  <a:lnTo>
                    <a:pt x="8178" y="1929"/>
                  </a:lnTo>
                  <a:lnTo>
                    <a:pt x="8197" y="1922"/>
                  </a:lnTo>
                  <a:lnTo>
                    <a:pt x="8217" y="1914"/>
                  </a:lnTo>
                  <a:lnTo>
                    <a:pt x="8236" y="1906"/>
                  </a:lnTo>
                  <a:lnTo>
                    <a:pt x="8275" y="1889"/>
                  </a:lnTo>
                  <a:lnTo>
                    <a:pt x="8313" y="1870"/>
                  </a:lnTo>
                  <a:lnTo>
                    <a:pt x="8351" y="1849"/>
                  </a:lnTo>
                  <a:lnTo>
                    <a:pt x="8388" y="1827"/>
                  </a:lnTo>
                  <a:lnTo>
                    <a:pt x="8427" y="1801"/>
                  </a:lnTo>
                  <a:lnTo>
                    <a:pt x="8467" y="1775"/>
                  </a:lnTo>
                  <a:lnTo>
                    <a:pt x="8505" y="1747"/>
                  </a:lnTo>
                  <a:lnTo>
                    <a:pt x="8544" y="1718"/>
                  </a:lnTo>
                  <a:lnTo>
                    <a:pt x="8582" y="1688"/>
                  </a:lnTo>
                  <a:lnTo>
                    <a:pt x="8622" y="1657"/>
                  </a:lnTo>
                  <a:lnTo>
                    <a:pt x="8660" y="1625"/>
                  </a:lnTo>
                  <a:lnTo>
                    <a:pt x="8699" y="1593"/>
                  </a:lnTo>
                  <a:lnTo>
                    <a:pt x="8719" y="1575"/>
                  </a:lnTo>
                  <a:lnTo>
                    <a:pt x="8738" y="1557"/>
                  </a:lnTo>
                  <a:lnTo>
                    <a:pt x="8757" y="1538"/>
                  </a:lnTo>
                  <a:lnTo>
                    <a:pt x="8774" y="1520"/>
                  </a:lnTo>
                  <a:lnTo>
                    <a:pt x="8790" y="1500"/>
                  </a:lnTo>
                  <a:lnTo>
                    <a:pt x="8804" y="1481"/>
                  </a:lnTo>
                  <a:lnTo>
                    <a:pt x="8818" y="1460"/>
                  </a:lnTo>
                  <a:lnTo>
                    <a:pt x="8830" y="1440"/>
                  </a:lnTo>
                  <a:lnTo>
                    <a:pt x="8841" y="1419"/>
                  </a:lnTo>
                  <a:lnTo>
                    <a:pt x="8851" y="1399"/>
                  </a:lnTo>
                  <a:lnTo>
                    <a:pt x="8860" y="1378"/>
                  </a:lnTo>
                  <a:lnTo>
                    <a:pt x="8868" y="1356"/>
                  </a:lnTo>
                  <a:lnTo>
                    <a:pt x="8875" y="1335"/>
                  </a:lnTo>
                  <a:lnTo>
                    <a:pt x="8881" y="1313"/>
                  </a:lnTo>
                  <a:lnTo>
                    <a:pt x="8886" y="1290"/>
                  </a:lnTo>
                  <a:lnTo>
                    <a:pt x="8890" y="1268"/>
                  </a:lnTo>
                  <a:lnTo>
                    <a:pt x="8893" y="1246"/>
                  </a:lnTo>
                  <a:lnTo>
                    <a:pt x="8896" y="1224"/>
                  </a:lnTo>
                  <a:lnTo>
                    <a:pt x="8897" y="1201"/>
                  </a:lnTo>
                  <a:lnTo>
                    <a:pt x="8897" y="1178"/>
                  </a:lnTo>
                  <a:lnTo>
                    <a:pt x="8896" y="1156"/>
                  </a:lnTo>
                  <a:lnTo>
                    <a:pt x="8894" y="1133"/>
                  </a:lnTo>
                  <a:lnTo>
                    <a:pt x="8891" y="1109"/>
                  </a:lnTo>
                  <a:lnTo>
                    <a:pt x="8888" y="1085"/>
                  </a:lnTo>
                  <a:lnTo>
                    <a:pt x="8884" y="1062"/>
                  </a:lnTo>
                  <a:lnTo>
                    <a:pt x="8879" y="1039"/>
                  </a:lnTo>
                  <a:lnTo>
                    <a:pt x="8873" y="1016"/>
                  </a:lnTo>
                  <a:lnTo>
                    <a:pt x="8866" y="993"/>
                  </a:lnTo>
                  <a:lnTo>
                    <a:pt x="8859" y="969"/>
                  </a:lnTo>
                  <a:lnTo>
                    <a:pt x="8850" y="945"/>
                  </a:lnTo>
                  <a:lnTo>
                    <a:pt x="8842" y="922"/>
                  </a:lnTo>
                  <a:lnTo>
                    <a:pt x="8832" y="898"/>
                  </a:lnTo>
                  <a:lnTo>
                    <a:pt x="8821" y="875"/>
                  </a:lnTo>
                  <a:lnTo>
                    <a:pt x="8810" y="852"/>
                  </a:lnTo>
                  <a:lnTo>
                    <a:pt x="8799" y="829"/>
                  </a:lnTo>
                  <a:lnTo>
                    <a:pt x="8786" y="806"/>
                  </a:lnTo>
                  <a:lnTo>
                    <a:pt x="8773" y="783"/>
                  </a:lnTo>
                  <a:lnTo>
                    <a:pt x="8760" y="759"/>
                  </a:lnTo>
                  <a:lnTo>
                    <a:pt x="8745" y="737"/>
                  </a:lnTo>
                  <a:lnTo>
                    <a:pt x="8730" y="714"/>
                  </a:lnTo>
                  <a:lnTo>
                    <a:pt x="8714" y="691"/>
                  </a:lnTo>
                  <a:lnTo>
                    <a:pt x="8698" y="669"/>
                  </a:lnTo>
                  <a:lnTo>
                    <a:pt x="8681" y="647"/>
                  </a:lnTo>
                  <a:lnTo>
                    <a:pt x="8664" y="625"/>
                  </a:lnTo>
                  <a:lnTo>
                    <a:pt x="8647" y="602"/>
                  </a:lnTo>
                  <a:lnTo>
                    <a:pt x="8628" y="580"/>
                  </a:lnTo>
                  <a:lnTo>
                    <a:pt x="8610" y="558"/>
                  </a:lnTo>
                  <a:lnTo>
                    <a:pt x="8590" y="537"/>
                  </a:lnTo>
                  <a:lnTo>
                    <a:pt x="8570" y="516"/>
                  </a:lnTo>
                  <a:lnTo>
                    <a:pt x="8549" y="494"/>
                  </a:lnTo>
                  <a:lnTo>
                    <a:pt x="8528" y="473"/>
                  </a:lnTo>
                  <a:lnTo>
                    <a:pt x="8507" y="453"/>
                  </a:lnTo>
                  <a:lnTo>
                    <a:pt x="8463" y="411"/>
                  </a:lnTo>
                  <a:lnTo>
                    <a:pt x="8417" y="372"/>
                  </a:lnTo>
                  <a:lnTo>
                    <a:pt x="8370" y="335"/>
                  </a:lnTo>
                  <a:lnTo>
                    <a:pt x="8322" y="298"/>
                  </a:lnTo>
                  <a:lnTo>
                    <a:pt x="8271" y="264"/>
                  </a:lnTo>
                  <a:lnTo>
                    <a:pt x="8221" y="230"/>
                  </a:lnTo>
                  <a:lnTo>
                    <a:pt x="8184" y="207"/>
                  </a:lnTo>
                  <a:lnTo>
                    <a:pt x="8147" y="186"/>
                  </a:lnTo>
                  <a:lnTo>
                    <a:pt x="8109" y="165"/>
                  </a:lnTo>
                  <a:lnTo>
                    <a:pt x="8071" y="146"/>
                  </a:lnTo>
                  <a:lnTo>
                    <a:pt x="8032" y="127"/>
                  </a:lnTo>
                  <a:lnTo>
                    <a:pt x="7994" y="110"/>
                  </a:lnTo>
                  <a:lnTo>
                    <a:pt x="7954" y="94"/>
                  </a:lnTo>
                  <a:lnTo>
                    <a:pt x="7915" y="78"/>
                  </a:lnTo>
                  <a:lnTo>
                    <a:pt x="7876" y="64"/>
                  </a:lnTo>
                  <a:lnTo>
                    <a:pt x="7837" y="51"/>
                  </a:lnTo>
                  <a:lnTo>
                    <a:pt x="7796" y="40"/>
                  </a:lnTo>
                  <a:lnTo>
                    <a:pt x="7757" y="30"/>
                  </a:lnTo>
                  <a:lnTo>
                    <a:pt x="7718" y="21"/>
                  </a:lnTo>
                  <a:lnTo>
                    <a:pt x="7678" y="14"/>
                  </a:lnTo>
                  <a:lnTo>
                    <a:pt x="7638" y="8"/>
                  </a:lnTo>
                  <a:lnTo>
                    <a:pt x="7599" y="4"/>
                  </a:lnTo>
                  <a:lnTo>
                    <a:pt x="7560" y="1"/>
                  </a:lnTo>
                  <a:lnTo>
                    <a:pt x="7521" y="0"/>
                  </a:lnTo>
                  <a:lnTo>
                    <a:pt x="7483" y="0"/>
                  </a:lnTo>
                  <a:lnTo>
                    <a:pt x="7445" y="2"/>
                  </a:lnTo>
                  <a:lnTo>
                    <a:pt x="7407" y="6"/>
                  </a:lnTo>
                  <a:lnTo>
                    <a:pt x="7369" y="11"/>
                  </a:lnTo>
                  <a:lnTo>
                    <a:pt x="7332" y="18"/>
                  </a:lnTo>
                  <a:lnTo>
                    <a:pt x="7296" y="27"/>
                  </a:lnTo>
                  <a:lnTo>
                    <a:pt x="7260" y="38"/>
                  </a:lnTo>
                  <a:lnTo>
                    <a:pt x="7225" y="50"/>
                  </a:lnTo>
                  <a:lnTo>
                    <a:pt x="7189" y="65"/>
                  </a:lnTo>
                  <a:lnTo>
                    <a:pt x="7155" y="81"/>
                  </a:lnTo>
                  <a:lnTo>
                    <a:pt x="7122" y="100"/>
                  </a:lnTo>
                  <a:lnTo>
                    <a:pt x="7089" y="121"/>
                  </a:lnTo>
                  <a:lnTo>
                    <a:pt x="7057" y="143"/>
                  </a:lnTo>
                  <a:lnTo>
                    <a:pt x="7026" y="167"/>
                  </a:lnTo>
                  <a:lnTo>
                    <a:pt x="7003" y="187"/>
                  </a:lnTo>
                  <a:lnTo>
                    <a:pt x="6982" y="207"/>
                  </a:lnTo>
                  <a:lnTo>
                    <a:pt x="6961" y="228"/>
                  </a:lnTo>
                  <a:lnTo>
                    <a:pt x="6941" y="250"/>
                  </a:lnTo>
                  <a:lnTo>
                    <a:pt x="6927" y="267"/>
                  </a:lnTo>
                  <a:lnTo>
                    <a:pt x="6912" y="284"/>
                  </a:lnTo>
                  <a:lnTo>
                    <a:pt x="6899" y="302"/>
                  </a:lnTo>
                  <a:lnTo>
                    <a:pt x="6886" y="319"/>
                  </a:lnTo>
                  <a:lnTo>
                    <a:pt x="6874" y="337"/>
                  </a:lnTo>
                  <a:lnTo>
                    <a:pt x="6863" y="355"/>
                  </a:lnTo>
                  <a:lnTo>
                    <a:pt x="6851" y="373"/>
                  </a:lnTo>
                  <a:lnTo>
                    <a:pt x="6841" y="392"/>
                  </a:lnTo>
                  <a:lnTo>
                    <a:pt x="6831" y="411"/>
                  </a:lnTo>
                  <a:lnTo>
                    <a:pt x="6821" y="430"/>
                  </a:lnTo>
                  <a:lnTo>
                    <a:pt x="6812" y="450"/>
                  </a:lnTo>
                  <a:lnTo>
                    <a:pt x="6804" y="470"/>
                  </a:lnTo>
                  <a:lnTo>
                    <a:pt x="6796" y="490"/>
                  </a:lnTo>
                  <a:lnTo>
                    <a:pt x="6789" y="510"/>
                  </a:lnTo>
                  <a:lnTo>
                    <a:pt x="6782" y="530"/>
                  </a:lnTo>
                  <a:lnTo>
                    <a:pt x="6775" y="550"/>
                  </a:lnTo>
                  <a:lnTo>
                    <a:pt x="6769" y="571"/>
                  </a:lnTo>
                  <a:lnTo>
                    <a:pt x="6763" y="592"/>
                  </a:lnTo>
                  <a:lnTo>
                    <a:pt x="6758" y="613"/>
                  </a:lnTo>
                  <a:lnTo>
                    <a:pt x="6754" y="634"/>
                  </a:lnTo>
                  <a:lnTo>
                    <a:pt x="6746" y="677"/>
                  </a:lnTo>
                  <a:lnTo>
                    <a:pt x="6741" y="720"/>
                  </a:lnTo>
                  <a:lnTo>
                    <a:pt x="6737" y="763"/>
                  </a:lnTo>
                  <a:lnTo>
                    <a:pt x="6736" y="807"/>
                  </a:lnTo>
                  <a:lnTo>
                    <a:pt x="6736" y="851"/>
                  </a:lnTo>
                  <a:lnTo>
                    <a:pt x="6738" y="895"/>
                  </a:lnTo>
                  <a:lnTo>
                    <a:pt x="6742" y="940"/>
                  </a:lnTo>
                  <a:lnTo>
                    <a:pt x="6748" y="987"/>
                  </a:lnTo>
                  <a:lnTo>
                    <a:pt x="6756" y="1032"/>
                  </a:lnTo>
                  <a:lnTo>
                    <a:pt x="6765" y="1077"/>
                  </a:lnTo>
                  <a:lnTo>
                    <a:pt x="6777" y="1122"/>
                  </a:lnTo>
                  <a:lnTo>
                    <a:pt x="6791" y="1167"/>
                  </a:lnTo>
                  <a:lnTo>
                    <a:pt x="6806" y="1211"/>
                  </a:lnTo>
                  <a:lnTo>
                    <a:pt x="6822" y="1255"/>
                  </a:lnTo>
                  <a:lnTo>
                    <a:pt x="6841" y="1299"/>
                  </a:lnTo>
                  <a:lnTo>
                    <a:pt x="6861" y="1341"/>
                  </a:lnTo>
                  <a:lnTo>
                    <a:pt x="6882" y="1383"/>
                  </a:lnTo>
                  <a:lnTo>
                    <a:pt x="6906" y="1424"/>
                  </a:lnTo>
                  <a:lnTo>
                    <a:pt x="6932" y="1464"/>
                  </a:lnTo>
                  <a:lnTo>
                    <a:pt x="6958" y="1504"/>
                  </a:lnTo>
                  <a:lnTo>
                    <a:pt x="6987" y="1542"/>
                  </a:lnTo>
                  <a:lnTo>
                    <a:pt x="7016" y="1579"/>
                  </a:lnTo>
                  <a:lnTo>
                    <a:pt x="7044" y="1611"/>
                  </a:lnTo>
                  <a:lnTo>
                    <a:pt x="7074" y="1642"/>
                  </a:lnTo>
                  <a:lnTo>
                    <a:pt x="7104" y="1673"/>
                  </a:lnTo>
                  <a:lnTo>
                    <a:pt x="7135" y="1702"/>
                  </a:lnTo>
                  <a:lnTo>
                    <a:pt x="7164" y="1726"/>
                  </a:lnTo>
                  <a:lnTo>
                    <a:pt x="7193" y="1749"/>
                  </a:lnTo>
                  <a:lnTo>
                    <a:pt x="7221" y="1771"/>
                  </a:lnTo>
                  <a:lnTo>
                    <a:pt x="7250" y="1790"/>
                  </a:lnTo>
                  <a:lnTo>
                    <a:pt x="7280" y="1810"/>
                  </a:lnTo>
                  <a:lnTo>
                    <a:pt x="7310" y="1829"/>
                  </a:lnTo>
                  <a:lnTo>
                    <a:pt x="7342" y="1847"/>
                  </a:lnTo>
                  <a:lnTo>
                    <a:pt x="7375" y="1863"/>
                  </a:lnTo>
                  <a:lnTo>
                    <a:pt x="7456" y="1903"/>
                  </a:lnTo>
                  <a:lnTo>
                    <a:pt x="7448" y="1995"/>
                  </a:lnTo>
                  <a:lnTo>
                    <a:pt x="7270" y="3947"/>
                  </a:lnTo>
                  <a:lnTo>
                    <a:pt x="7261" y="4039"/>
                  </a:lnTo>
                  <a:lnTo>
                    <a:pt x="7171" y="4062"/>
                  </a:lnTo>
                  <a:lnTo>
                    <a:pt x="5911" y="4392"/>
                  </a:lnTo>
                  <a:lnTo>
                    <a:pt x="5812" y="4418"/>
                  </a:lnTo>
                  <a:lnTo>
                    <a:pt x="5762" y="4331"/>
                  </a:lnTo>
                  <a:lnTo>
                    <a:pt x="5139" y="3260"/>
                  </a:lnTo>
                  <a:lnTo>
                    <a:pt x="5102" y="3196"/>
                  </a:lnTo>
                  <a:lnTo>
                    <a:pt x="5136" y="3131"/>
                  </a:lnTo>
                  <a:lnTo>
                    <a:pt x="5147" y="3108"/>
                  </a:lnTo>
                  <a:lnTo>
                    <a:pt x="5158" y="3084"/>
                  </a:lnTo>
                  <a:lnTo>
                    <a:pt x="5167" y="3060"/>
                  </a:lnTo>
                  <a:lnTo>
                    <a:pt x="5176" y="3036"/>
                  </a:lnTo>
                  <a:lnTo>
                    <a:pt x="5183" y="3011"/>
                  </a:lnTo>
                  <a:lnTo>
                    <a:pt x="5189" y="2986"/>
                  </a:lnTo>
                  <a:lnTo>
                    <a:pt x="5195" y="2961"/>
                  </a:lnTo>
                  <a:lnTo>
                    <a:pt x="5199" y="2936"/>
                  </a:lnTo>
                  <a:lnTo>
                    <a:pt x="5202" y="2911"/>
                  </a:lnTo>
                  <a:lnTo>
                    <a:pt x="5204" y="2886"/>
                  </a:lnTo>
                  <a:lnTo>
                    <a:pt x="5205" y="2861"/>
                  </a:lnTo>
                  <a:lnTo>
                    <a:pt x="5205" y="2834"/>
                  </a:lnTo>
                  <a:lnTo>
                    <a:pt x="5204" y="2809"/>
                  </a:lnTo>
                  <a:lnTo>
                    <a:pt x="5202" y="2784"/>
                  </a:lnTo>
                  <a:lnTo>
                    <a:pt x="5199" y="2759"/>
                  </a:lnTo>
                  <a:lnTo>
                    <a:pt x="5195" y="2734"/>
                  </a:lnTo>
                  <a:lnTo>
                    <a:pt x="5190" y="2710"/>
                  </a:lnTo>
                  <a:lnTo>
                    <a:pt x="5184" y="2686"/>
                  </a:lnTo>
                  <a:lnTo>
                    <a:pt x="5177" y="2662"/>
                  </a:lnTo>
                  <a:lnTo>
                    <a:pt x="5169" y="2638"/>
                  </a:lnTo>
                  <a:lnTo>
                    <a:pt x="5161" y="2615"/>
                  </a:lnTo>
                  <a:lnTo>
                    <a:pt x="5151" y="2592"/>
                  </a:lnTo>
                  <a:lnTo>
                    <a:pt x="5140" y="2569"/>
                  </a:lnTo>
                  <a:lnTo>
                    <a:pt x="5128" y="2547"/>
                  </a:lnTo>
                  <a:lnTo>
                    <a:pt x="5115" y="2525"/>
                  </a:lnTo>
                  <a:lnTo>
                    <a:pt x="5102" y="2503"/>
                  </a:lnTo>
                  <a:lnTo>
                    <a:pt x="5086" y="2482"/>
                  </a:lnTo>
                  <a:lnTo>
                    <a:pt x="5070" y="2462"/>
                  </a:lnTo>
                  <a:lnTo>
                    <a:pt x="5053" y="2442"/>
                  </a:lnTo>
                  <a:lnTo>
                    <a:pt x="5036" y="2423"/>
                  </a:lnTo>
                  <a:lnTo>
                    <a:pt x="5017" y="2404"/>
                  </a:lnTo>
                  <a:lnTo>
                    <a:pt x="4998" y="2386"/>
                  </a:lnTo>
                  <a:lnTo>
                    <a:pt x="4974" y="2366"/>
                  </a:lnTo>
                  <a:lnTo>
                    <a:pt x="4949" y="2347"/>
                  </a:lnTo>
                  <a:lnTo>
                    <a:pt x="4922" y="2329"/>
                  </a:lnTo>
                  <a:lnTo>
                    <a:pt x="4896" y="2313"/>
                  </a:lnTo>
                  <a:lnTo>
                    <a:pt x="4870" y="2298"/>
                  </a:lnTo>
                  <a:lnTo>
                    <a:pt x="4842" y="2285"/>
                  </a:lnTo>
                  <a:lnTo>
                    <a:pt x="4815" y="2273"/>
                  </a:lnTo>
                  <a:lnTo>
                    <a:pt x="4786" y="2263"/>
                  </a:lnTo>
                  <a:lnTo>
                    <a:pt x="4757" y="2254"/>
                  </a:lnTo>
                  <a:lnTo>
                    <a:pt x="4729" y="2247"/>
                  </a:lnTo>
                  <a:lnTo>
                    <a:pt x="4700" y="2241"/>
                  </a:lnTo>
                  <a:lnTo>
                    <a:pt x="4670" y="2237"/>
                  </a:lnTo>
                  <a:lnTo>
                    <a:pt x="4641" y="2234"/>
                  </a:lnTo>
                  <a:lnTo>
                    <a:pt x="4611" y="2232"/>
                  </a:lnTo>
                  <a:lnTo>
                    <a:pt x="4582" y="2232"/>
                  </a:lnTo>
                  <a:lnTo>
                    <a:pt x="4552" y="2233"/>
                  </a:lnTo>
                  <a:lnTo>
                    <a:pt x="4523" y="2235"/>
                  </a:lnTo>
                  <a:lnTo>
                    <a:pt x="4494" y="2239"/>
                  </a:lnTo>
                  <a:lnTo>
                    <a:pt x="4464" y="2244"/>
                  </a:lnTo>
                  <a:lnTo>
                    <a:pt x="4435" y="2251"/>
                  </a:lnTo>
                  <a:lnTo>
                    <a:pt x="4407" y="2259"/>
                  </a:lnTo>
                  <a:lnTo>
                    <a:pt x="4379" y="2268"/>
                  </a:lnTo>
                  <a:lnTo>
                    <a:pt x="4352" y="2279"/>
                  </a:lnTo>
                  <a:lnTo>
                    <a:pt x="4323" y="2291"/>
                  </a:lnTo>
                  <a:lnTo>
                    <a:pt x="4297" y="2305"/>
                  </a:lnTo>
                  <a:lnTo>
                    <a:pt x="4271" y="2320"/>
                  </a:lnTo>
                  <a:lnTo>
                    <a:pt x="4245" y="2337"/>
                  </a:lnTo>
                  <a:lnTo>
                    <a:pt x="4221" y="2355"/>
                  </a:lnTo>
                  <a:lnTo>
                    <a:pt x="4197" y="2374"/>
                  </a:lnTo>
                  <a:lnTo>
                    <a:pt x="4173" y="2394"/>
                  </a:lnTo>
                  <a:lnTo>
                    <a:pt x="4150" y="2416"/>
                  </a:lnTo>
                  <a:lnTo>
                    <a:pt x="4129" y="2439"/>
                  </a:lnTo>
                  <a:lnTo>
                    <a:pt x="4109" y="2463"/>
                  </a:lnTo>
                  <a:lnTo>
                    <a:pt x="4090" y="2488"/>
                  </a:lnTo>
                  <a:lnTo>
                    <a:pt x="4072" y="2514"/>
                  </a:lnTo>
                  <a:lnTo>
                    <a:pt x="4056" y="2540"/>
                  </a:lnTo>
                  <a:lnTo>
                    <a:pt x="4042" y="2567"/>
                  </a:lnTo>
                  <a:lnTo>
                    <a:pt x="4028" y="2594"/>
                  </a:lnTo>
                  <a:lnTo>
                    <a:pt x="4016" y="2622"/>
                  </a:lnTo>
                  <a:lnTo>
                    <a:pt x="4006" y="2650"/>
                  </a:lnTo>
                  <a:lnTo>
                    <a:pt x="3997" y="2678"/>
                  </a:lnTo>
                  <a:lnTo>
                    <a:pt x="3990" y="2708"/>
                  </a:lnTo>
                  <a:lnTo>
                    <a:pt x="3984" y="2737"/>
                  </a:lnTo>
                  <a:lnTo>
                    <a:pt x="3979" y="2766"/>
                  </a:lnTo>
                  <a:lnTo>
                    <a:pt x="3976" y="2795"/>
                  </a:lnTo>
                  <a:lnTo>
                    <a:pt x="3974" y="2825"/>
                  </a:lnTo>
                  <a:lnTo>
                    <a:pt x="3974" y="2854"/>
                  </a:lnTo>
                  <a:lnTo>
                    <a:pt x="3975" y="2884"/>
                  </a:lnTo>
                  <a:lnTo>
                    <a:pt x="3975" y="2884"/>
                  </a:lnTo>
                  <a:lnTo>
                    <a:pt x="3978" y="2913"/>
                  </a:lnTo>
                  <a:lnTo>
                    <a:pt x="3982" y="2943"/>
                  </a:lnTo>
                  <a:lnTo>
                    <a:pt x="3987" y="2971"/>
                  </a:lnTo>
                  <a:lnTo>
                    <a:pt x="3994" y="3000"/>
                  </a:lnTo>
                  <a:lnTo>
                    <a:pt x="4002" y="3029"/>
                  </a:lnTo>
                  <a:lnTo>
                    <a:pt x="4011" y="3057"/>
                  </a:lnTo>
                  <a:lnTo>
                    <a:pt x="4022" y="3085"/>
                  </a:lnTo>
                  <a:lnTo>
                    <a:pt x="4035" y="3112"/>
                  </a:lnTo>
                  <a:lnTo>
                    <a:pt x="4049" y="3139"/>
                  </a:lnTo>
                  <a:lnTo>
                    <a:pt x="4064" y="3165"/>
                  </a:lnTo>
                  <a:lnTo>
                    <a:pt x="4080" y="3190"/>
                  </a:lnTo>
                  <a:lnTo>
                    <a:pt x="4098" y="3216"/>
                  </a:lnTo>
                  <a:lnTo>
                    <a:pt x="4117" y="3240"/>
                  </a:lnTo>
                  <a:lnTo>
                    <a:pt x="4137" y="3263"/>
                  </a:lnTo>
                  <a:lnTo>
                    <a:pt x="4159" y="3285"/>
                  </a:lnTo>
                  <a:lnTo>
                    <a:pt x="4183" y="3307"/>
                  </a:lnTo>
                  <a:lnTo>
                    <a:pt x="4204" y="3325"/>
                  </a:lnTo>
                  <a:lnTo>
                    <a:pt x="4226" y="3342"/>
                  </a:lnTo>
                  <a:lnTo>
                    <a:pt x="4248" y="3357"/>
                  </a:lnTo>
                  <a:lnTo>
                    <a:pt x="4271" y="3372"/>
                  </a:lnTo>
                  <a:lnTo>
                    <a:pt x="4294" y="3386"/>
                  </a:lnTo>
                  <a:lnTo>
                    <a:pt x="4318" y="3399"/>
                  </a:lnTo>
                  <a:lnTo>
                    <a:pt x="4342" y="3410"/>
                  </a:lnTo>
                  <a:lnTo>
                    <a:pt x="4367" y="3420"/>
                  </a:lnTo>
                  <a:lnTo>
                    <a:pt x="4392" y="3429"/>
                  </a:lnTo>
                  <a:lnTo>
                    <a:pt x="4418" y="3437"/>
                  </a:lnTo>
                  <a:lnTo>
                    <a:pt x="4444" y="3444"/>
                  </a:lnTo>
                  <a:lnTo>
                    <a:pt x="4471" y="3450"/>
                  </a:lnTo>
                  <a:lnTo>
                    <a:pt x="4498" y="3455"/>
                  </a:lnTo>
                  <a:lnTo>
                    <a:pt x="4525" y="3458"/>
                  </a:lnTo>
                  <a:lnTo>
                    <a:pt x="4552" y="3460"/>
                  </a:lnTo>
                  <a:lnTo>
                    <a:pt x="4578" y="3461"/>
                  </a:lnTo>
                  <a:lnTo>
                    <a:pt x="4666" y="3463"/>
                  </a:lnTo>
                  <a:lnTo>
                    <a:pt x="4699" y="3543"/>
                  </a:lnTo>
                  <a:lnTo>
                    <a:pt x="5136" y="4604"/>
                  </a:lnTo>
                  <a:lnTo>
                    <a:pt x="5170" y="4686"/>
                  </a:lnTo>
                  <a:lnTo>
                    <a:pt x="5108" y="4748"/>
                  </a:lnTo>
                  <a:lnTo>
                    <a:pt x="4180" y="5663"/>
                  </a:lnTo>
                  <a:lnTo>
                    <a:pt x="4107" y="5735"/>
                  </a:lnTo>
                  <a:lnTo>
                    <a:pt x="4019" y="5683"/>
                  </a:lnTo>
                  <a:lnTo>
                    <a:pt x="2241" y="4630"/>
                  </a:lnTo>
                  <a:lnTo>
                    <a:pt x="2170" y="4589"/>
                  </a:lnTo>
                  <a:lnTo>
                    <a:pt x="2176" y="4506"/>
                  </a:lnTo>
                  <a:lnTo>
                    <a:pt x="2180" y="4444"/>
                  </a:lnTo>
                  <a:lnTo>
                    <a:pt x="2182" y="4383"/>
                  </a:lnTo>
                  <a:lnTo>
                    <a:pt x="2182" y="4353"/>
                  </a:lnTo>
                  <a:lnTo>
                    <a:pt x="2182" y="4324"/>
                  </a:lnTo>
                  <a:lnTo>
                    <a:pt x="2181" y="4296"/>
                  </a:lnTo>
                  <a:lnTo>
                    <a:pt x="2180" y="4267"/>
                  </a:lnTo>
                  <a:lnTo>
                    <a:pt x="2178" y="4238"/>
                  </a:lnTo>
                  <a:lnTo>
                    <a:pt x="2175" y="4210"/>
                  </a:lnTo>
                  <a:lnTo>
                    <a:pt x="2171" y="4183"/>
                  </a:lnTo>
                  <a:lnTo>
                    <a:pt x="2167" y="4156"/>
                  </a:lnTo>
                  <a:lnTo>
                    <a:pt x="2161" y="4129"/>
                  </a:lnTo>
                  <a:lnTo>
                    <a:pt x="2155" y="4103"/>
                  </a:lnTo>
                  <a:lnTo>
                    <a:pt x="2147" y="4076"/>
                  </a:lnTo>
                  <a:lnTo>
                    <a:pt x="2139" y="4049"/>
                  </a:lnTo>
                  <a:lnTo>
                    <a:pt x="2129" y="4023"/>
                  </a:lnTo>
                  <a:lnTo>
                    <a:pt x="2119" y="3997"/>
                  </a:lnTo>
                  <a:lnTo>
                    <a:pt x="2107" y="3971"/>
                  </a:lnTo>
                  <a:lnTo>
                    <a:pt x="2093" y="3944"/>
                  </a:lnTo>
                  <a:lnTo>
                    <a:pt x="2078" y="3918"/>
                  </a:lnTo>
                  <a:lnTo>
                    <a:pt x="2062" y="3890"/>
                  </a:lnTo>
                  <a:lnTo>
                    <a:pt x="2043" y="3863"/>
                  </a:lnTo>
                  <a:lnTo>
                    <a:pt x="2024" y="3836"/>
                  </a:lnTo>
                  <a:lnTo>
                    <a:pt x="2004" y="3808"/>
                  </a:lnTo>
                  <a:lnTo>
                    <a:pt x="1981" y="3780"/>
                  </a:lnTo>
                  <a:lnTo>
                    <a:pt x="1957" y="3752"/>
                  </a:lnTo>
                  <a:lnTo>
                    <a:pt x="1931" y="3724"/>
                  </a:lnTo>
                  <a:lnTo>
                    <a:pt x="1904" y="3694"/>
                  </a:lnTo>
                  <a:lnTo>
                    <a:pt x="1873" y="3665"/>
                  </a:lnTo>
                  <a:lnTo>
                    <a:pt x="1842" y="3635"/>
                  </a:lnTo>
                  <a:lnTo>
                    <a:pt x="1809" y="3605"/>
                  </a:lnTo>
                  <a:lnTo>
                    <a:pt x="1783" y="3584"/>
                  </a:lnTo>
                  <a:lnTo>
                    <a:pt x="1758" y="3564"/>
                  </a:lnTo>
                  <a:lnTo>
                    <a:pt x="1730" y="3545"/>
                  </a:lnTo>
                  <a:lnTo>
                    <a:pt x="1704" y="3529"/>
                  </a:lnTo>
                  <a:lnTo>
                    <a:pt x="1677" y="3514"/>
                  </a:lnTo>
                  <a:lnTo>
                    <a:pt x="1650" y="3501"/>
                  </a:lnTo>
                  <a:lnTo>
                    <a:pt x="1622" y="3489"/>
                  </a:lnTo>
                  <a:lnTo>
                    <a:pt x="1593" y="3478"/>
                  </a:lnTo>
                  <a:lnTo>
                    <a:pt x="1565" y="3470"/>
                  </a:lnTo>
                  <a:lnTo>
                    <a:pt x="1536" y="3462"/>
                  </a:lnTo>
                  <a:lnTo>
                    <a:pt x="1508" y="3456"/>
                  </a:lnTo>
                  <a:lnTo>
                    <a:pt x="1479" y="3451"/>
                  </a:lnTo>
                  <a:lnTo>
                    <a:pt x="1449" y="3448"/>
                  </a:lnTo>
                  <a:lnTo>
                    <a:pt x="1419" y="3446"/>
                  </a:lnTo>
                  <a:lnTo>
                    <a:pt x="1390" y="3446"/>
                  </a:lnTo>
                  <a:lnTo>
                    <a:pt x="1360" y="3446"/>
                  </a:lnTo>
                  <a:lnTo>
                    <a:pt x="1330" y="3448"/>
                  </a:lnTo>
                  <a:lnTo>
                    <a:pt x="1301" y="3451"/>
                  </a:lnTo>
                  <a:lnTo>
                    <a:pt x="1270" y="3456"/>
                  </a:lnTo>
                  <a:lnTo>
                    <a:pt x="1240" y="3461"/>
                  </a:lnTo>
                  <a:lnTo>
                    <a:pt x="1210" y="3468"/>
                  </a:lnTo>
                  <a:lnTo>
                    <a:pt x="1180" y="3476"/>
                  </a:lnTo>
                  <a:lnTo>
                    <a:pt x="1150" y="3484"/>
                  </a:lnTo>
                  <a:lnTo>
                    <a:pt x="1119" y="3494"/>
                  </a:lnTo>
                  <a:lnTo>
                    <a:pt x="1090" y="3505"/>
                  </a:lnTo>
                  <a:lnTo>
                    <a:pt x="1060" y="3517"/>
                  </a:lnTo>
                  <a:lnTo>
                    <a:pt x="1030" y="3530"/>
                  </a:lnTo>
                  <a:lnTo>
                    <a:pt x="1001" y="3544"/>
                  </a:lnTo>
                  <a:lnTo>
                    <a:pt x="971" y="3560"/>
                  </a:lnTo>
                  <a:lnTo>
                    <a:pt x="942" y="3576"/>
                  </a:lnTo>
                  <a:lnTo>
                    <a:pt x="913" y="3593"/>
                  </a:lnTo>
                  <a:lnTo>
                    <a:pt x="884" y="3610"/>
                  </a:lnTo>
                  <a:lnTo>
                    <a:pt x="860" y="3626"/>
                  </a:lnTo>
                  <a:lnTo>
                    <a:pt x="837" y="3641"/>
                  </a:lnTo>
                  <a:lnTo>
                    <a:pt x="812" y="3658"/>
                  </a:lnTo>
                  <a:lnTo>
                    <a:pt x="789" y="3675"/>
                  </a:lnTo>
                  <a:lnTo>
                    <a:pt x="766" y="3692"/>
                  </a:lnTo>
                  <a:lnTo>
                    <a:pt x="743" y="3710"/>
                  </a:lnTo>
                  <a:lnTo>
                    <a:pt x="721" y="3730"/>
                  </a:lnTo>
                  <a:lnTo>
                    <a:pt x="698" y="3749"/>
                  </a:lnTo>
                  <a:lnTo>
                    <a:pt x="675" y="3768"/>
                  </a:lnTo>
                  <a:lnTo>
                    <a:pt x="653" y="3788"/>
                  </a:lnTo>
                  <a:lnTo>
                    <a:pt x="632" y="3809"/>
                  </a:lnTo>
                  <a:lnTo>
                    <a:pt x="611" y="3829"/>
                  </a:lnTo>
                  <a:lnTo>
                    <a:pt x="569" y="3872"/>
                  </a:lnTo>
                  <a:lnTo>
                    <a:pt x="528" y="3917"/>
                  </a:lnTo>
                  <a:lnTo>
                    <a:pt x="490" y="3962"/>
                  </a:lnTo>
                  <a:lnTo>
                    <a:pt x="453" y="4009"/>
                  </a:lnTo>
                  <a:lnTo>
                    <a:pt x="417" y="4057"/>
                  </a:lnTo>
                  <a:lnTo>
                    <a:pt x="384" y="4106"/>
                  </a:lnTo>
                  <a:lnTo>
                    <a:pt x="367" y="4131"/>
                  </a:lnTo>
                  <a:lnTo>
                    <a:pt x="351" y="4156"/>
                  </a:lnTo>
                  <a:lnTo>
                    <a:pt x="336" y="4181"/>
                  </a:lnTo>
                  <a:lnTo>
                    <a:pt x="321" y="4206"/>
                  </a:lnTo>
                  <a:lnTo>
                    <a:pt x="307" y="4232"/>
                  </a:lnTo>
                  <a:lnTo>
                    <a:pt x="294" y="4258"/>
                  </a:lnTo>
                  <a:lnTo>
                    <a:pt x="281" y="4284"/>
                  </a:lnTo>
                  <a:lnTo>
                    <a:pt x="268" y="4310"/>
                  </a:lnTo>
                  <a:lnTo>
                    <a:pt x="253" y="4342"/>
                  </a:lnTo>
                  <a:lnTo>
                    <a:pt x="240" y="4374"/>
                  </a:lnTo>
                  <a:lnTo>
                    <a:pt x="226" y="4406"/>
                  </a:lnTo>
                  <a:lnTo>
                    <a:pt x="214" y="4439"/>
                  </a:lnTo>
                  <a:lnTo>
                    <a:pt x="203" y="4471"/>
                  </a:lnTo>
                  <a:lnTo>
                    <a:pt x="193" y="4503"/>
                  </a:lnTo>
                  <a:lnTo>
                    <a:pt x="184" y="4535"/>
                  </a:lnTo>
                  <a:lnTo>
                    <a:pt x="176" y="4567"/>
                  </a:lnTo>
                  <a:lnTo>
                    <a:pt x="169" y="4600"/>
                  </a:lnTo>
                  <a:lnTo>
                    <a:pt x="164" y="4632"/>
                  </a:lnTo>
                  <a:lnTo>
                    <a:pt x="159" y="4664"/>
                  </a:lnTo>
                  <a:lnTo>
                    <a:pt x="155" y="4695"/>
                  </a:lnTo>
                  <a:lnTo>
                    <a:pt x="153" y="4727"/>
                  </a:lnTo>
                  <a:lnTo>
                    <a:pt x="151" y="4758"/>
                  </a:lnTo>
                  <a:lnTo>
                    <a:pt x="151" y="4790"/>
                  </a:lnTo>
                  <a:lnTo>
                    <a:pt x="152" y="4820"/>
                  </a:lnTo>
                  <a:lnTo>
                    <a:pt x="155" y="4850"/>
                  </a:lnTo>
                  <a:lnTo>
                    <a:pt x="158" y="4880"/>
                  </a:lnTo>
                  <a:lnTo>
                    <a:pt x="163" y="4910"/>
                  </a:lnTo>
                  <a:lnTo>
                    <a:pt x="169" y="4940"/>
                  </a:lnTo>
                  <a:lnTo>
                    <a:pt x="177" y="4969"/>
                  </a:lnTo>
                  <a:lnTo>
                    <a:pt x="185" y="4997"/>
                  </a:lnTo>
                  <a:lnTo>
                    <a:pt x="196" y="5024"/>
                  </a:lnTo>
                  <a:lnTo>
                    <a:pt x="207" y="5052"/>
                  </a:lnTo>
                  <a:lnTo>
                    <a:pt x="220" y="5078"/>
                  </a:lnTo>
                  <a:lnTo>
                    <a:pt x="235" y="5104"/>
                  </a:lnTo>
                  <a:lnTo>
                    <a:pt x="251" y="5131"/>
                  </a:lnTo>
                  <a:lnTo>
                    <a:pt x="269" y="5156"/>
                  </a:lnTo>
                  <a:lnTo>
                    <a:pt x="288" y="5180"/>
                  </a:lnTo>
                  <a:lnTo>
                    <a:pt x="308" y="5203"/>
                  </a:lnTo>
                  <a:lnTo>
                    <a:pt x="330" y="5226"/>
                  </a:lnTo>
                  <a:lnTo>
                    <a:pt x="354" y="5248"/>
                  </a:lnTo>
                  <a:lnTo>
                    <a:pt x="375" y="5266"/>
                  </a:lnTo>
                  <a:lnTo>
                    <a:pt x="397" y="5285"/>
                  </a:lnTo>
                  <a:lnTo>
                    <a:pt x="419" y="5302"/>
                  </a:lnTo>
                  <a:lnTo>
                    <a:pt x="441" y="5318"/>
                  </a:lnTo>
                  <a:lnTo>
                    <a:pt x="464" y="5334"/>
                  </a:lnTo>
                  <a:lnTo>
                    <a:pt x="487" y="5349"/>
                  </a:lnTo>
                  <a:lnTo>
                    <a:pt x="510" y="5364"/>
                  </a:lnTo>
                  <a:lnTo>
                    <a:pt x="534" y="5377"/>
                  </a:lnTo>
                  <a:lnTo>
                    <a:pt x="557" y="5391"/>
                  </a:lnTo>
                  <a:lnTo>
                    <a:pt x="581" y="5403"/>
                  </a:lnTo>
                  <a:lnTo>
                    <a:pt x="605" y="5415"/>
                  </a:lnTo>
                  <a:lnTo>
                    <a:pt x="629" y="5427"/>
                  </a:lnTo>
                  <a:lnTo>
                    <a:pt x="654" y="5437"/>
                  </a:lnTo>
                  <a:lnTo>
                    <a:pt x="678" y="5447"/>
                  </a:lnTo>
                  <a:lnTo>
                    <a:pt x="704" y="5458"/>
                  </a:lnTo>
                  <a:lnTo>
                    <a:pt x="729" y="5467"/>
                  </a:lnTo>
                  <a:lnTo>
                    <a:pt x="754" y="5475"/>
                  </a:lnTo>
                  <a:lnTo>
                    <a:pt x="779" y="5482"/>
                  </a:lnTo>
                  <a:lnTo>
                    <a:pt x="804" y="5489"/>
                  </a:lnTo>
                  <a:lnTo>
                    <a:pt x="830" y="5495"/>
                  </a:lnTo>
                  <a:lnTo>
                    <a:pt x="856" y="5501"/>
                  </a:lnTo>
                  <a:lnTo>
                    <a:pt x="882" y="5506"/>
                  </a:lnTo>
                  <a:lnTo>
                    <a:pt x="908" y="5511"/>
                  </a:lnTo>
                  <a:lnTo>
                    <a:pt x="933" y="5514"/>
                  </a:lnTo>
                  <a:lnTo>
                    <a:pt x="959" y="5518"/>
                  </a:lnTo>
                  <a:lnTo>
                    <a:pt x="985" y="5520"/>
                  </a:lnTo>
                  <a:lnTo>
                    <a:pt x="1012" y="5522"/>
                  </a:lnTo>
                  <a:lnTo>
                    <a:pt x="1038" y="5523"/>
                  </a:lnTo>
                  <a:lnTo>
                    <a:pt x="1064" y="5524"/>
                  </a:lnTo>
                  <a:lnTo>
                    <a:pt x="1090" y="5524"/>
                  </a:lnTo>
                  <a:lnTo>
                    <a:pt x="1116" y="5524"/>
                  </a:lnTo>
                  <a:lnTo>
                    <a:pt x="1143" y="5523"/>
                  </a:lnTo>
                  <a:lnTo>
                    <a:pt x="1169" y="5521"/>
                  </a:lnTo>
                  <a:lnTo>
                    <a:pt x="1194" y="5518"/>
                  </a:lnTo>
                  <a:lnTo>
                    <a:pt x="1220" y="5515"/>
                  </a:lnTo>
                  <a:lnTo>
                    <a:pt x="1246" y="5512"/>
                  </a:lnTo>
                  <a:lnTo>
                    <a:pt x="1272" y="5508"/>
                  </a:lnTo>
                  <a:lnTo>
                    <a:pt x="1298" y="5503"/>
                  </a:lnTo>
                  <a:lnTo>
                    <a:pt x="1324" y="5497"/>
                  </a:lnTo>
                  <a:lnTo>
                    <a:pt x="1349" y="5491"/>
                  </a:lnTo>
                  <a:lnTo>
                    <a:pt x="1375" y="5485"/>
                  </a:lnTo>
                  <a:lnTo>
                    <a:pt x="1400" y="5477"/>
                  </a:lnTo>
                  <a:lnTo>
                    <a:pt x="1425" y="5469"/>
                  </a:lnTo>
                  <a:lnTo>
                    <a:pt x="1451" y="5461"/>
                  </a:lnTo>
                  <a:lnTo>
                    <a:pt x="1475" y="5452"/>
                  </a:lnTo>
                  <a:lnTo>
                    <a:pt x="1500" y="5441"/>
                  </a:lnTo>
                  <a:lnTo>
                    <a:pt x="1524" y="5431"/>
                  </a:lnTo>
                  <a:lnTo>
                    <a:pt x="1548" y="5420"/>
                  </a:lnTo>
                  <a:lnTo>
                    <a:pt x="1572" y="5409"/>
                  </a:lnTo>
                  <a:lnTo>
                    <a:pt x="1595" y="5396"/>
                  </a:lnTo>
                  <a:lnTo>
                    <a:pt x="1619" y="5384"/>
                  </a:lnTo>
                  <a:lnTo>
                    <a:pt x="1642" y="5370"/>
                  </a:lnTo>
                  <a:lnTo>
                    <a:pt x="1665" y="5356"/>
                  </a:lnTo>
                  <a:lnTo>
                    <a:pt x="1688" y="5342"/>
                  </a:lnTo>
                  <a:lnTo>
                    <a:pt x="1710" y="5327"/>
                  </a:lnTo>
                  <a:lnTo>
                    <a:pt x="1732" y="5311"/>
                  </a:lnTo>
                  <a:lnTo>
                    <a:pt x="1754" y="5295"/>
                  </a:lnTo>
                  <a:lnTo>
                    <a:pt x="1775" y="5277"/>
                  </a:lnTo>
                  <a:lnTo>
                    <a:pt x="1796" y="5260"/>
                  </a:lnTo>
                  <a:lnTo>
                    <a:pt x="1817" y="5241"/>
                  </a:lnTo>
                  <a:lnTo>
                    <a:pt x="1837" y="5223"/>
                  </a:lnTo>
                  <a:lnTo>
                    <a:pt x="1857" y="5204"/>
                  </a:lnTo>
                  <a:lnTo>
                    <a:pt x="1876" y="5184"/>
                  </a:lnTo>
                  <a:lnTo>
                    <a:pt x="1895" y="5163"/>
                  </a:lnTo>
                  <a:lnTo>
                    <a:pt x="1975" y="5075"/>
                  </a:lnTo>
                  <a:lnTo>
                    <a:pt x="2071" y="5143"/>
                  </a:lnTo>
                  <a:lnTo>
                    <a:pt x="3611" y="6229"/>
                  </a:lnTo>
                  <a:lnTo>
                    <a:pt x="3687" y="6283"/>
                  </a:lnTo>
                  <a:lnTo>
                    <a:pt x="3662" y="6373"/>
                  </a:lnTo>
                  <a:lnTo>
                    <a:pt x="3318" y="7628"/>
                  </a:lnTo>
                  <a:lnTo>
                    <a:pt x="3293" y="7721"/>
                  </a:lnTo>
                  <a:lnTo>
                    <a:pt x="3198" y="7726"/>
                  </a:lnTo>
                  <a:lnTo>
                    <a:pt x="1699" y="7811"/>
                  </a:lnTo>
                  <a:lnTo>
                    <a:pt x="1618" y="7816"/>
                  </a:lnTo>
                  <a:lnTo>
                    <a:pt x="1576" y="7746"/>
                  </a:lnTo>
                  <a:lnTo>
                    <a:pt x="1563" y="7725"/>
                  </a:lnTo>
                  <a:lnTo>
                    <a:pt x="1550" y="7704"/>
                  </a:lnTo>
                  <a:lnTo>
                    <a:pt x="1536" y="7684"/>
                  </a:lnTo>
                  <a:lnTo>
                    <a:pt x="1521" y="7665"/>
                  </a:lnTo>
                  <a:lnTo>
                    <a:pt x="1506" y="7647"/>
                  </a:lnTo>
                  <a:lnTo>
                    <a:pt x="1490" y="7630"/>
                  </a:lnTo>
                  <a:lnTo>
                    <a:pt x="1472" y="7612"/>
                  </a:lnTo>
                  <a:lnTo>
                    <a:pt x="1453" y="7595"/>
                  </a:lnTo>
                  <a:lnTo>
                    <a:pt x="1428" y="7574"/>
                  </a:lnTo>
                  <a:lnTo>
                    <a:pt x="1403" y="7556"/>
                  </a:lnTo>
                  <a:lnTo>
                    <a:pt x="1377" y="7538"/>
                  </a:lnTo>
                  <a:lnTo>
                    <a:pt x="1351" y="7521"/>
                  </a:lnTo>
                  <a:lnTo>
                    <a:pt x="1325" y="7507"/>
                  </a:lnTo>
                  <a:lnTo>
                    <a:pt x="1297" y="7494"/>
                  </a:lnTo>
                  <a:lnTo>
                    <a:pt x="1269" y="7482"/>
                  </a:lnTo>
                  <a:lnTo>
                    <a:pt x="1241" y="7472"/>
                  </a:lnTo>
                  <a:lnTo>
                    <a:pt x="1212" y="7463"/>
                  </a:lnTo>
                  <a:lnTo>
                    <a:pt x="1184" y="7456"/>
                  </a:lnTo>
                  <a:lnTo>
                    <a:pt x="1155" y="7450"/>
                  </a:lnTo>
                  <a:lnTo>
                    <a:pt x="1125" y="7445"/>
                  </a:lnTo>
                  <a:lnTo>
                    <a:pt x="1095" y="7442"/>
                  </a:lnTo>
                  <a:lnTo>
                    <a:pt x="1066" y="7441"/>
                  </a:lnTo>
                  <a:lnTo>
                    <a:pt x="1037" y="7440"/>
                  </a:lnTo>
                  <a:lnTo>
                    <a:pt x="1007" y="7441"/>
                  </a:lnTo>
                  <a:lnTo>
                    <a:pt x="977" y="7444"/>
                  </a:lnTo>
                  <a:lnTo>
                    <a:pt x="948" y="7448"/>
                  </a:lnTo>
                  <a:lnTo>
                    <a:pt x="919" y="7453"/>
                  </a:lnTo>
                  <a:lnTo>
                    <a:pt x="891" y="7460"/>
                  </a:lnTo>
                  <a:lnTo>
                    <a:pt x="862" y="7468"/>
                  </a:lnTo>
                  <a:lnTo>
                    <a:pt x="833" y="7477"/>
                  </a:lnTo>
                  <a:lnTo>
                    <a:pt x="806" y="7488"/>
                  </a:lnTo>
                  <a:lnTo>
                    <a:pt x="778" y="7500"/>
                  </a:lnTo>
                  <a:lnTo>
                    <a:pt x="752" y="7514"/>
                  </a:lnTo>
                  <a:lnTo>
                    <a:pt x="726" y="7530"/>
                  </a:lnTo>
                  <a:lnTo>
                    <a:pt x="700" y="7546"/>
                  </a:lnTo>
                  <a:lnTo>
                    <a:pt x="675" y="7563"/>
                  </a:lnTo>
                  <a:lnTo>
                    <a:pt x="651" y="7582"/>
                  </a:lnTo>
                  <a:lnTo>
                    <a:pt x="628" y="7603"/>
                  </a:lnTo>
                  <a:lnTo>
                    <a:pt x="605" y="7624"/>
                  </a:lnTo>
                  <a:lnTo>
                    <a:pt x="584" y="7647"/>
                  </a:lnTo>
                  <a:lnTo>
                    <a:pt x="564" y="7672"/>
                  </a:lnTo>
                  <a:lnTo>
                    <a:pt x="545" y="7696"/>
                  </a:lnTo>
                  <a:lnTo>
                    <a:pt x="526" y="7723"/>
                  </a:lnTo>
                  <a:lnTo>
                    <a:pt x="511" y="7749"/>
                  </a:lnTo>
                  <a:lnTo>
                    <a:pt x="496" y="7776"/>
                  </a:lnTo>
                  <a:lnTo>
                    <a:pt x="483" y="7803"/>
                  </a:lnTo>
                  <a:lnTo>
                    <a:pt x="471" y="7831"/>
                  </a:lnTo>
                  <a:lnTo>
                    <a:pt x="461" y="7859"/>
                  </a:lnTo>
                  <a:lnTo>
                    <a:pt x="452" y="7888"/>
                  </a:lnTo>
                  <a:lnTo>
                    <a:pt x="445" y="7917"/>
                  </a:lnTo>
                  <a:lnTo>
                    <a:pt x="439" y="7946"/>
                  </a:lnTo>
                  <a:lnTo>
                    <a:pt x="435" y="7975"/>
                  </a:lnTo>
                  <a:lnTo>
                    <a:pt x="431" y="8004"/>
                  </a:lnTo>
                  <a:lnTo>
                    <a:pt x="430" y="8033"/>
                  </a:lnTo>
                  <a:lnTo>
                    <a:pt x="429" y="8064"/>
                  </a:lnTo>
                  <a:lnTo>
                    <a:pt x="430" y="8093"/>
                  </a:lnTo>
                  <a:lnTo>
                    <a:pt x="433" y="8122"/>
                  </a:lnTo>
                  <a:lnTo>
                    <a:pt x="437" y="8151"/>
                  </a:lnTo>
                  <a:lnTo>
                    <a:pt x="442" y="8180"/>
                  </a:lnTo>
                  <a:lnTo>
                    <a:pt x="449" y="8209"/>
                  </a:lnTo>
                  <a:lnTo>
                    <a:pt x="457" y="8238"/>
                  </a:lnTo>
                  <a:lnTo>
                    <a:pt x="466" y="8266"/>
                  </a:lnTo>
                  <a:lnTo>
                    <a:pt x="477" y="8294"/>
                  </a:lnTo>
                  <a:lnTo>
                    <a:pt x="489" y="8321"/>
                  </a:lnTo>
                  <a:lnTo>
                    <a:pt x="503" y="8347"/>
                  </a:lnTo>
                  <a:lnTo>
                    <a:pt x="518" y="8373"/>
                  </a:lnTo>
                  <a:lnTo>
                    <a:pt x="535" y="8400"/>
                  </a:lnTo>
                  <a:lnTo>
                    <a:pt x="553" y="8424"/>
                  </a:lnTo>
                  <a:lnTo>
                    <a:pt x="572" y="8448"/>
                  </a:lnTo>
                  <a:lnTo>
                    <a:pt x="592" y="8472"/>
                  </a:lnTo>
                  <a:lnTo>
                    <a:pt x="614" y="8494"/>
                  </a:lnTo>
                  <a:lnTo>
                    <a:pt x="637" y="8515"/>
                  </a:lnTo>
                  <a:lnTo>
                    <a:pt x="661" y="8536"/>
                  </a:lnTo>
                  <a:lnTo>
                    <a:pt x="687" y="8555"/>
                  </a:lnTo>
                  <a:lnTo>
                    <a:pt x="712" y="8573"/>
                  </a:lnTo>
                  <a:lnTo>
                    <a:pt x="738" y="8589"/>
                  </a:lnTo>
                  <a:lnTo>
                    <a:pt x="765" y="8603"/>
                  </a:lnTo>
                  <a:lnTo>
                    <a:pt x="792" y="8616"/>
                  </a:lnTo>
                  <a:lnTo>
                    <a:pt x="820" y="8628"/>
                  </a:lnTo>
                  <a:lnTo>
                    <a:pt x="849" y="8638"/>
                  </a:lnTo>
                  <a:lnTo>
                    <a:pt x="877" y="8647"/>
                  </a:lnTo>
                  <a:lnTo>
                    <a:pt x="906" y="8654"/>
                  </a:lnTo>
                  <a:lnTo>
                    <a:pt x="935" y="8660"/>
                  </a:lnTo>
                  <a:lnTo>
                    <a:pt x="964" y="8665"/>
                  </a:lnTo>
                  <a:lnTo>
                    <a:pt x="994" y="8668"/>
                  </a:lnTo>
                  <a:lnTo>
                    <a:pt x="1024" y="8670"/>
                  </a:lnTo>
                  <a:lnTo>
                    <a:pt x="1053" y="8670"/>
                  </a:lnTo>
                  <a:lnTo>
                    <a:pt x="1082" y="8669"/>
                  </a:lnTo>
                  <a:lnTo>
                    <a:pt x="1082" y="8669"/>
                  </a:lnTo>
                  <a:lnTo>
                    <a:pt x="1111" y="8666"/>
                  </a:lnTo>
                  <a:lnTo>
                    <a:pt x="1141" y="8662"/>
                  </a:lnTo>
                  <a:lnTo>
                    <a:pt x="1170" y="8657"/>
                  </a:lnTo>
                  <a:lnTo>
                    <a:pt x="1199" y="8650"/>
                  </a:lnTo>
                  <a:lnTo>
                    <a:pt x="1227" y="8642"/>
                  </a:lnTo>
                  <a:lnTo>
                    <a:pt x="1255" y="8633"/>
                  </a:lnTo>
                  <a:lnTo>
                    <a:pt x="1283" y="8622"/>
                  </a:lnTo>
                  <a:lnTo>
                    <a:pt x="1311" y="8610"/>
                  </a:lnTo>
                  <a:lnTo>
                    <a:pt x="1338" y="8596"/>
                  </a:lnTo>
                  <a:lnTo>
                    <a:pt x="1364" y="8582"/>
                  </a:lnTo>
                  <a:lnTo>
                    <a:pt x="1389" y="8564"/>
                  </a:lnTo>
                  <a:lnTo>
                    <a:pt x="1414" y="8547"/>
                  </a:lnTo>
                  <a:lnTo>
                    <a:pt x="1438" y="8528"/>
                  </a:lnTo>
                  <a:lnTo>
                    <a:pt x="1462" y="8507"/>
                  </a:lnTo>
                  <a:lnTo>
                    <a:pt x="1484" y="8486"/>
                  </a:lnTo>
                  <a:lnTo>
                    <a:pt x="1506" y="8463"/>
                  </a:lnTo>
                  <a:lnTo>
                    <a:pt x="1516" y="8450"/>
                  </a:lnTo>
                  <a:lnTo>
                    <a:pt x="1526" y="8439"/>
                  </a:lnTo>
                  <a:lnTo>
                    <a:pt x="1535" y="8428"/>
                  </a:lnTo>
                  <a:lnTo>
                    <a:pt x="1542" y="8418"/>
                  </a:lnTo>
                  <a:lnTo>
                    <a:pt x="1550" y="8407"/>
                  </a:lnTo>
                  <a:lnTo>
                    <a:pt x="1557" y="8396"/>
                  </a:lnTo>
                  <a:lnTo>
                    <a:pt x="1565" y="8383"/>
                  </a:lnTo>
                  <a:lnTo>
                    <a:pt x="1573" y="8370"/>
                  </a:lnTo>
                  <a:lnTo>
                    <a:pt x="1615" y="8301"/>
                  </a:lnTo>
                  <a:lnTo>
                    <a:pt x="1696" y="8306"/>
                  </a:lnTo>
                  <a:lnTo>
                    <a:pt x="3105" y="8403"/>
                  </a:lnTo>
                  <a:lnTo>
                    <a:pt x="3201" y="8410"/>
                  </a:lnTo>
                  <a:lnTo>
                    <a:pt x="3225" y="8502"/>
                  </a:lnTo>
                  <a:lnTo>
                    <a:pt x="3554" y="9761"/>
                  </a:lnTo>
                  <a:lnTo>
                    <a:pt x="3581" y="9860"/>
                  </a:lnTo>
                  <a:lnTo>
                    <a:pt x="3491" y="9910"/>
                  </a:lnTo>
                  <a:lnTo>
                    <a:pt x="1841" y="10838"/>
                  </a:lnTo>
                  <a:lnTo>
                    <a:pt x="1757" y="10885"/>
                  </a:lnTo>
                  <a:lnTo>
                    <a:pt x="1686" y="10819"/>
                  </a:lnTo>
                  <a:lnTo>
                    <a:pt x="1672" y="10806"/>
                  </a:lnTo>
                  <a:lnTo>
                    <a:pt x="1672" y="10806"/>
                  </a:lnTo>
                  <a:lnTo>
                    <a:pt x="1661" y="10795"/>
                  </a:lnTo>
                  <a:lnTo>
                    <a:pt x="1660" y="10795"/>
                  </a:lnTo>
                  <a:lnTo>
                    <a:pt x="1640" y="10778"/>
                  </a:lnTo>
                  <a:lnTo>
                    <a:pt x="1620" y="10761"/>
                  </a:lnTo>
                  <a:lnTo>
                    <a:pt x="1599" y="10745"/>
                  </a:lnTo>
                  <a:lnTo>
                    <a:pt x="1577" y="10729"/>
                  </a:lnTo>
                  <a:lnTo>
                    <a:pt x="1556" y="10714"/>
                  </a:lnTo>
                  <a:lnTo>
                    <a:pt x="1535" y="10699"/>
                  </a:lnTo>
                  <a:lnTo>
                    <a:pt x="1513" y="10685"/>
                  </a:lnTo>
                  <a:lnTo>
                    <a:pt x="1491" y="10672"/>
                  </a:lnTo>
                  <a:lnTo>
                    <a:pt x="1451" y="10649"/>
                  </a:lnTo>
                  <a:lnTo>
                    <a:pt x="1410" y="10627"/>
                  </a:lnTo>
                  <a:lnTo>
                    <a:pt x="1368" y="10607"/>
                  </a:lnTo>
                  <a:lnTo>
                    <a:pt x="1326" y="10588"/>
                  </a:lnTo>
                  <a:lnTo>
                    <a:pt x="1283" y="10572"/>
                  </a:lnTo>
                  <a:lnTo>
                    <a:pt x="1240" y="10557"/>
                  </a:lnTo>
                  <a:lnTo>
                    <a:pt x="1196" y="10543"/>
                  </a:lnTo>
                  <a:lnTo>
                    <a:pt x="1152" y="10531"/>
                  </a:lnTo>
                  <a:lnTo>
                    <a:pt x="1107" y="10521"/>
                  </a:lnTo>
                  <a:lnTo>
                    <a:pt x="1063" y="10513"/>
                  </a:lnTo>
                  <a:lnTo>
                    <a:pt x="1018" y="10506"/>
                  </a:lnTo>
                  <a:lnTo>
                    <a:pt x="972" y="10500"/>
                  </a:lnTo>
                  <a:lnTo>
                    <a:pt x="928" y="10497"/>
                  </a:lnTo>
                  <a:lnTo>
                    <a:pt x="883" y="10495"/>
                  </a:lnTo>
                  <a:lnTo>
                    <a:pt x="839" y="10495"/>
                  </a:lnTo>
                  <a:lnTo>
                    <a:pt x="794" y="10497"/>
                  </a:lnTo>
                  <a:lnTo>
                    <a:pt x="752" y="10500"/>
                  </a:lnTo>
                  <a:lnTo>
                    <a:pt x="710" y="10505"/>
                  </a:lnTo>
                  <a:lnTo>
                    <a:pt x="668" y="10512"/>
                  </a:lnTo>
                  <a:lnTo>
                    <a:pt x="627" y="10520"/>
                  </a:lnTo>
                  <a:lnTo>
                    <a:pt x="587" y="10530"/>
                  </a:lnTo>
                  <a:lnTo>
                    <a:pt x="547" y="10542"/>
                  </a:lnTo>
                  <a:lnTo>
                    <a:pt x="508" y="10556"/>
                  </a:lnTo>
                  <a:lnTo>
                    <a:pt x="470" y="10571"/>
                  </a:lnTo>
                  <a:lnTo>
                    <a:pt x="451" y="10580"/>
                  </a:lnTo>
                  <a:lnTo>
                    <a:pt x="433" y="10589"/>
                  </a:lnTo>
                  <a:lnTo>
                    <a:pt x="415" y="10598"/>
                  </a:lnTo>
                  <a:lnTo>
                    <a:pt x="397" y="10608"/>
                  </a:lnTo>
                  <a:lnTo>
                    <a:pt x="378" y="10618"/>
                  </a:lnTo>
                  <a:lnTo>
                    <a:pt x="361" y="10628"/>
                  </a:lnTo>
                  <a:lnTo>
                    <a:pt x="344" y="10640"/>
                  </a:lnTo>
                  <a:lnTo>
                    <a:pt x="328" y="10652"/>
                  </a:lnTo>
                  <a:lnTo>
                    <a:pt x="311" y="10664"/>
                  </a:lnTo>
                  <a:lnTo>
                    <a:pt x="295" y="10677"/>
                  </a:lnTo>
                  <a:lnTo>
                    <a:pt x="279" y="10690"/>
                  </a:lnTo>
                  <a:lnTo>
                    <a:pt x="264" y="10703"/>
                  </a:lnTo>
                  <a:lnTo>
                    <a:pt x="249" y="10717"/>
                  </a:lnTo>
                  <a:lnTo>
                    <a:pt x="234" y="10731"/>
                  </a:lnTo>
                  <a:lnTo>
                    <a:pt x="219" y="10746"/>
                  </a:lnTo>
                  <a:lnTo>
                    <a:pt x="205" y="10762"/>
                  </a:lnTo>
                  <a:lnTo>
                    <a:pt x="183" y="10788"/>
                  </a:lnTo>
                  <a:lnTo>
                    <a:pt x="162" y="10814"/>
                  </a:lnTo>
                  <a:lnTo>
                    <a:pt x="143" y="10843"/>
                  </a:lnTo>
                  <a:lnTo>
                    <a:pt x="125" y="10871"/>
                  </a:lnTo>
                  <a:lnTo>
                    <a:pt x="105" y="10907"/>
                  </a:lnTo>
                  <a:lnTo>
                    <a:pt x="86" y="10943"/>
                  </a:lnTo>
                  <a:lnTo>
                    <a:pt x="69" y="10979"/>
                  </a:lnTo>
                  <a:lnTo>
                    <a:pt x="54" y="11017"/>
                  </a:lnTo>
                  <a:lnTo>
                    <a:pt x="42" y="11054"/>
                  </a:lnTo>
                  <a:lnTo>
                    <a:pt x="31" y="11092"/>
                  </a:lnTo>
                  <a:lnTo>
                    <a:pt x="21" y="11130"/>
                  </a:lnTo>
                  <a:lnTo>
                    <a:pt x="14" y="11169"/>
                  </a:lnTo>
                  <a:lnTo>
                    <a:pt x="8" y="11208"/>
                  </a:lnTo>
                  <a:lnTo>
                    <a:pt x="4" y="11247"/>
                  </a:lnTo>
                  <a:lnTo>
                    <a:pt x="1" y="11286"/>
                  </a:lnTo>
                  <a:lnTo>
                    <a:pt x="0" y="11325"/>
                  </a:lnTo>
                  <a:lnTo>
                    <a:pt x="1" y="11365"/>
                  </a:lnTo>
                  <a:lnTo>
                    <a:pt x="2" y="11404"/>
                  </a:lnTo>
                  <a:lnTo>
                    <a:pt x="6" y="11444"/>
                  </a:lnTo>
                  <a:lnTo>
                    <a:pt x="11" y="11483"/>
                  </a:lnTo>
                  <a:lnTo>
                    <a:pt x="17" y="11524"/>
                  </a:lnTo>
                  <a:lnTo>
                    <a:pt x="25" y="11563"/>
                  </a:lnTo>
                  <a:lnTo>
                    <a:pt x="34" y="11602"/>
                  </a:lnTo>
                  <a:lnTo>
                    <a:pt x="44" y="11642"/>
                  </a:lnTo>
                  <a:lnTo>
                    <a:pt x="55" y="11681"/>
                  </a:lnTo>
                  <a:lnTo>
                    <a:pt x="68" y="11720"/>
                  </a:lnTo>
                  <a:lnTo>
                    <a:pt x="83" y="11759"/>
                  </a:lnTo>
                  <a:lnTo>
                    <a:pt x="98" y="11797"/>
                  </a:lnTo>
                  <a:lnTo>
                    <a:pt x="115" y="11835"/>
                  </a:lnTo>
                  <a:lnTo>
                    <a:pt x="132" y="11873"/>
                  </a:lnTo>
                  <a:lnTo>
                    <a:pt x="150" y="11910"/>
                  </a:lnTo>
                  <a:lnTo>
                    <a:pt x="170" y="11947"/>
                  </a:lnTo>
                  <a:lnTo>
                    <a:pt x="190" y="11983"/>
                  </a:lnTo>
                  <a:lnTo>
                    <a:pt x="212" y="12019"/>
                  </a:lnTo>
                  <a:lnTo>
                    <a:pt x="235" y="12055"/>
                  </a:lnTo>
                  <a:lnTo>
                    <a:pt x="258" y="12090"/>
                  </a:lnTo>
                  <a:lnTo>
                    <a:pt x="277" y="12116"/>
                  </a:lnTo>
                  <a:lnTo>
                    <a:pt x="296" y="12142"/>
                  </a:lnTo>
                  <a:lnTo>
                    <a:pt x="316" y="12168"/>
                  </a:lnTo>
                  <a:lnTo>
                    <a:pt x="336" y="12193"/>
                  </a:lnTo>
                  <a:lnTo>
                    <a:pt x="357" y="12219"/>
                  </a:lnTo>
                  <a:lnTo>
                    <a:pt x="378" y="12243"/>
                  </a:lnTo>
                  <a:lnTo>
                    <a:pt x="401" y="12267"/>
                  </a:lnTo>
                  <a:lnTo>
                    <a:pt x="423" y="12291"/>
                  </a:lnTo>
                  <a:lnTo>
                    <a:pt x="445" y="12313"/>
                  </a:lnTo>
                  <a:lnTo>
                    <a:pt x="468" y="12336"/>
                  </a:lnTo>
                  <a:lnTo>
                    <a:pt x="491" y="12357"/>
                  </a:lnTo>
                  <a:lnTo>
                    <a:pt x="514" y="12380"/>
                  </a:lnTo>
                  <a:lnTo>
                    <a:pt x="539" y="12400"/>
                  </a:lnTo>
                  <a:lnTo>
                    <a:pt x="563" y="12420"/>
                  </a:lnTo>
                  <a:lnTo>
                    <a:pt x="588" y="12440"/>
                  </a:lnTo>
                  <a:lnTo>
                    <a:pt x="613" y="12458"/>
                  </a:lnTo>
                  <a:lnTo>
                    <a:pt x="637" y="12476"/>
                  </a:lnTo>
                  <a:lnTo>
                    <a:pt x="662" y="12493"/>
                  </a:lnTo>
                  <a:lnTo>
                    <a:pt x="688" y="12509"/>
                  </a:lnTo>
                  <a:lnTo>
                    <a:pt x="713" y="12525"/>
                  </a:lnTo>
                  <a:lnTo>
                    <a:pt x="738" y="12540"/>
                  </a:lnTo>
                  <a:lnTo>
                    <a:pt x="763" y="12555"/>
                  </a:lnTo>
                  <a:lnTo>
                    <a:pt x="789" y="12569"/>
                  </a:lnTo>
                  <a:lnTo>
                    <a:pt x="815" y="12582"/>
                  </a:lnTo>
                  <a:lnTo>
                    <a:pt x="842" y="12593"/>
                  </a:lnTo>
                  <a:lnTo>
                    <a:pt x="867" y="12605"/>
                  </a:lnTo>
                  <a:lnTo>
                    <a:pt x="894" y="12615"/>
                  </a:lnTo>
                  <a:lnTo>
                    <a:pt x="920" y="12625"/>
                  </a:lnTo>
                  <a:lnTo>
                    <a:pt x="946" y="12633"/>
                  </a:lnTo>
                  <a:lnTo>
                    <a:pt x="972" y="12641"/>
                  </a:lnTo>
                  <a:lnTo>
                    <a:pt x="999" y="12648"/>
                  </a:lnTo>
                  <a:lnTo>
                    <a:pt x="1025" y="12654"/>
                  </a:lnTo>
                  <a:lnTo>
                    <a:pt x="1049" y="12659"/>
                  </a:lnTo>
                  <a:lnTo>
                    <a:pt x="1073" y="12663"/>
                  </a:lnTo>
                  <a:lnTo>
                    <a:pt x="1097" y="12666"/>
                  </a:lnTo>
                  <a:lnTo>
                    <a:pt x="1121" y="12669"/>
                  </a:lnTo>
                  <a:lnTo>
                    <a:pt x="1146" y="12670"/>
                  </a:lnTo>
                  <a:lnTo>
                    <a:pt x="1170" y="12671"/>
                  </a:lnTo>
                  <a:lnTo>
                    <a:pt x="1193" y="12671"/>
                  </a:lnTo>
                  <a:lnTo>
                    <a:pt x="1217" y="12670"/>
                  </a:lnTo>
                  <a:lnTo>
                    <a:pt x="1241" y="12668"/>
                  </a:lnTo>
                  <a:lnTo>
                    <a:pt x="1265" y="12665"/>
                  </a:lnTo>
                  <a:lnTo>
                    <a:pt x="1288" y="12662"/>
                  </a:lnTo>
                  <a:lnTo>
                    <a:pt x="1313" y="12657"/>
                  </a:lnTo>
                  <a:lnTo>
                    <a:pt x="1336" y="12652"/>
                  </a:lnTo>
                  <a:lnTo>
                    <a:pt x="1359" y="12645"/>
                  </a:lnTo>
                  <a:lnTo>
                    <a:pt x="1383" y="12638"/>
                  </a:lnTo>
                  <a:lnTo>
                    <a:pt x="1406" y="12630"/>
                  </a:lnTo>
                  <a:lnTo>
                    <a:pt x="1428" y="12621"/>
                  </a:lnTo>
                  <a:lnTo>
                    <a:pt x="1452" y="12610"/>
                  </a:lnTo>
                  <a:lnTo>
                    <a:pt x="1475" y="12599"/>
                  </a:lnTo>
                  <a:lnTo>
                    <a:pt x="1497" y="12587"/>
                  </a:lnTo>
                  <a:lnTo>
                    <a:pt x="1519" y="12573"/>
                  </a:lnTo>
                  <a:lnTo>
                    <a:pt x="1541" y="12559"/>
                  </a:lnTo>
                  <a:lnTo>
                    <a:pt x="1563" y="12543"/>
                  </a:lnTo>
                  <a:lnTo>
                    <a:pt x="1584" y="12526"/>
                  </a:lnTo>
                  <a:lnTo>
                    <a:pt x="1607" y="12509"/>
                  </a:lnTo>
                  <a:lnTo>
                    <a:pt x="1628" y="12490"/>
                  </a:lnTo>
                  <a:lnTo>
                    <a:pt x="1648" y="12470"/>
                  </a:lnTo>
                  <a:lnTo>
                    <a:pt x="1669" y="12449"/>
                  </a:lnTo>
                  <a:lnTo>
                    <a:pt x="1689" y="12427"/>
                  </a:lnTo>
                  <a:lnTo>
                    <a:pt x="1709" y="12404"/>
                  </a:lnTo>
                  <a:lnTo>
                    <a:pt x="1728" y="12380"/>
                  </a:lnTo>
                  <a:lnTo>
                    <a:pt x="1748" y="12353"/>
                  </a:lnTo>
                  <a:lnTo>
                    <a:pt x="1768" y="12326"/>
                  </a:lnTo>
                  <a:lnTo>
                    <a:pt x="1787" y="12298"/>
                  </a:lnTo>
                  <a:lnTo>
                    <a:pt x="1806" y="12270"/>
                  </a:lnTo>
                  <a:lnTo>
                    <a:pt x="1824" y="12242"/>
                  </a:lnTo>
                  <a:lnTo>
                    <a:pt x="1841" y="12214"/>
                  </a:lnTo>
                  <a:lnTo>
                    <a:pt x="1858" y="12184"/>
                  </a:lnTo>
                  <a:lnTo>
                    <a:pt x="1874" y="12155"/>
                  </a:lnTo>
                  <a:lnTo>
                    <a:pt x="1889" y="12126"/>
                  </a:lnTo>
                  <a:lnTo>
                    <a:pt x="1904" y="12097"/>
                  </a:lnTo>
                  <a:lnTo>
                    <a:pt x="1918" y="12068"/>
                  </a:lnTo>
                  <a:lnTo>
                    <a:pt x="1931" y="12039"/>
                  </a:lnTo>
                  <a:lnTo>
                    <a:pt x="1944" y="12008"/>
                  </a:lnTo>
                  <a:lnTo>
                    <a:pt x="1955" y="11979"/>
                  </a:lnTo>
                  <a:lnTo>
                    <a:pt x="1966" y="11949"/>
                  </a:lnTo>
                  <a:lnTo>
                    <a:pt x="1976" y="11919"/>
                  </a:lnTo>
                  <a:lnTo>
                    <a:pt x="1985" y="11889"/>
                  </a:lnTo>
                  <a:lnTo>
                    <a:pt x="1993" y="11862"/>
                  </a:lnTo>
                  <a:lnTo>
                    <a:pt x="1999" y="11834"/>
                  </a:lnTo>
                  <a:lnTo>
                    <a:pt x="2006" y="11807"/>
                  </a:lnTo>
                  <a:lnTo>
                    <a:pt x="2011" y="11780"/>
                  </a:lnTo>
                  <a:lnTo>
                    <a:pt x="2016" y="11752"/>
                  </a:lnTo>
                  <a:lnTo>
                    <a:pt x="2020" y="11725"/>
                  </a:lnTo>
                  <a:lnTo>
                    <a:pt x="2023" y="11697"/>
                  </a:lnTo>
                  <a:lnTo>
                    <a:pt x="2026" y="11669"/>
                  </a:lnTo>
                  <a:lnTo>
                    <a:pt x="2027" y="11641"/>
                  </a:lnTo>
                  <a:lnTo>
                    <a:pt x="2028" y="11614"/>
                  </a:lnTo>
                  <a:lnTo>
                    <a:pt x="2029" y="11586"/>
                  </a:lnTo>
                  <a:lnTo>
                    <a:pt x="2028" y="11559"/>
                  </a:lnTo>
                  <a:lnTo>
                    <a:pt x="2026" y="11531"/>
                  </a:lnTo>
                  <a:lnTo>
                    <a:pt x="2024" y="11502"/>
                  </a:lnTo>
                  <a:lnTo>
                    <a:pt x="2021" y="11475"/>
                  </a:lnTo>
                  <a:lnTo>
                    <a:pt x="2017" y="11447"/>
                  </a:lnTo>
                  <a:lnTo>
                    <a:pt x="2002" y="11349"/>
                  </a:lnTo>
                  <a:lnTo>
                    <a:pt x="2093" y="11306"/>
                  </a:lnTo>
                  <a:lnTo>
                    <a:pt x="3761" y="10537"/>
                  </a:lnTo>
                  <a:lnTo>
                    <a:pt x="3845" y="10498"/>
                  </a:lnTo>
                  <a:lnTo>
                    <a:pt x="3911" y="10564"/>
                  </a:lnTo>
                  <a:lnTo>
                    <a:pt x="4827" y="11489"/>
                  </a:lnTo>
                  <a:lnTo>
                    <a:pt x="4896" y="11561"/>
                  </a:lnTo>
                  <a:lnTo>
                    <a:pt x="4848" y="11647"/>
                  </a:lnTo>
                  <a:lnTo>
                    <a:pt x="4254" y="12716"/>
                  </a:lnTo>
                  <a:lnTo>
                    <a:pt x="4216" y="12785"/>
                  </a:lnTo>
                  <a:lnTo>
                    <a:pt x="4136" y="12785"/>
                  </a:lnTo>
                  <a:lnTo>
                    <a:pt x="4104" y="12785"/>
                  </a:lnTo>
                  <a:lnTo>
                    <a:pt x="4071" y="12787"/>
                  </a:lnTo>
                  <a:lnTo>
                    <a:pt x="4038" y="12791"/>
                  </a:lnTo>
                  <a:lnTo>
                    <a:pt x="4005" y="12797"/>
                  </a:lnTo>
                  <a:lnTo>
                    <a:pt x="3973" y="12804"/>
                  </a:lnTo>
                  <a:lnTo>
                    <a:pt x="3941" y="12813"/>
                  </a:lnTo>
                  <a:lnTo>
                    <a:pt x="3910" y="12824"/>
                  </a:lnTo>
                  <a:lnTo>
                    <a:pt x="3880" y="12837"/>
                  </a:lnTo>
                  <a:lnTo>
                    <a:pt x="3850" y="12851"/>
                  </a:lnTo>
                  <a:lnTo>
                    <a:pt x="3822" y="12866"/>
                  </a:lnTo>
                  <a:lnTo>
                    <a:pt x="3795" y="12883"/>
                  </a:lnTo>
                  <a:lnTo>
                    <a:pt x="3768" y="12902"/>
                  </a:lnTo>
                  <a:lnTo>
                    <a:pt x="3742" y="12922"/>
                  </a:lnTo>
                  <a:lnTo>
                    <a:pt x="3716" y="12944"/>
                  </a:lnTo>
                  <a:lnTo>
                    <a:pt x="3691" y="12967"/>
                  </a:lnTo>
                  <a:lnTo>
                    <a:pt x="3668" y="12992"/>
                  </a:lnTo>
                  <a:lnTo>
                    <a:pt x="3648" y="13016"/>
                  </a:lnTo>
                  <a:lnTo>
                    <a:pt x="3629" y="13041"/>
                  </a:lnTo>
                  <a:lnTo>
                    <a:pt x="3612" y="13068"/>
                  </a:lnTo>
                  <a:lnTo>
                    <a:pt x="3596" y="13094"/>
                  </a:lnTo>
                  <a:lnTo>
                    <a:pt x="3581" y="13120"/>
                  </a:lnTo>
                  <a:lnTo>
                    <a:pt x="3567" y="13148"/>
                  </a:lnTo>
                  <a:lnTo>
                    <a:pt x="3556" y="13175"/>
                  </a:lnTo>
                  <a:lnTo>
                    <a:pt x="3546" y="13203"/>
                  </a:lnTo>
                  <a:lnTo>
                    <a:pt x="3537" y="13232"/>
                  </a:lnTo>
                  <a:lnTo>
                    <a:pt x="3529" y="13261"/>
                  </a:lnTo>
                  <a:lnTo>
                    <a:pt x="3523" y="13290"/>
                  </a:lnTo>
                  <a:lnTo>
                    <a:pt x="3519" y="13319"/>
                  </a:lnTo>
                  <a:lnTo>
                    <a:pt x="3516" y="13349"/>
                  </a:lnTo>
                  <a:lnTo>
                    <a:pt x="3514" y="13378"/>
                  </a:lnTo>
                  <a:lnTo>
                    <a:pt x="3514" y="13407"/>
                  </a:lnTo>
                  <a:lnTo>
                    <a:pt x="3515" y="13438"/>
                  </a:lnTo>
                  <a:lnTo>
                    <a:pt x="3515" y="13438"/>
                  </a:lnTo>
                  <a:lnTo>
                    <a:pt x="3517" y="13467"/>
                  </a:lnTo>
                  <a:lnTo>
                    <a:pt x="3521" y="13496"/>
                  </a:lnTo>
                  <a:lnTo>
                    <a:pt x="3526" y="13525"/>
                  </a:lnTo>
                  <a:lnTo>
                    <a:pt x="3533" y="13553"/>
                  </a:lnTo>
                  <a:lnTo>
                    <a:pt x="3541" y="13582"/>
                  </a:lnTo>
                  <a:lnTo>
                    <a:pt x="3550" y="13611"/>
                  </a:lnTo>
                  <a:lnTo>
                    <a:pt x="3561" y="13638"/>
                  </a:lnTo>
                  <a:lnTo>
                    <a:pt x="3574" y="13665"/>
                  </a:lnTo>
                  <a:lnTo>
                    <a:pt x="3588" y="13692"/>
                  </a:lnTo>
                  <a:lnTo>
                    <a:pt x="3603" y="13718"/>
                  </a:lnTo>
                  <a:lnTo>
                    <a:pt x="3619" y="13743"/>
                  </a:lnTo>
                  <a:lnTo>
                    <a:pt x="3637" y="13769"/>
                  </a:lnTo>
                  <a:lnTo>
                    <a:pt x="3656" y="13793"/>
                  </a:lnTo>
                  <a:lnTo>
                    <a:pt x="3676" y="13816"/>
                  </a:lnTo>
                  <a:lnTo>
                    <a:pt x="3698" y="13839"/>
                  </a:lnTo>
                  <a:lnTo>
                    <a:pt x="3721" y="13860"/>
                  </a:lnTo>
                  <a:lnTo>
                    <a:pt x="3746" y="13880"/>
                  </a:lnTo>
                  <a:lnTo>
                    <a:pt x="3771" y="13899"/>
                  </a:lnTo>
                  <a:lnTo>
                    <a:pt x="3797" y="13917"/>
                  </a:lnTo>
                  <a:lnTo>
                    <a:pt x="3823" y="13933"/>
                  </a:lnTo>
                  <a:lnTo>
                    <a:pt x="3849" y="13948"/>
                  </a:lnTo>
                  <a:lnTo>
                    <a:pt x="3878" y="13961"/>
                  </a:lnTo>
                  <a:lnTo>
                    <a:pt x="3905" y="13973"/>
                  </a:lnTo>
                  <a:lnTo>
                    <a:pt x="3933" y="13983"/>
                  </a:lnTo>
                  <a:lnTo>
                    <a:pt x="3962" y="13992"/>
                  </a:lnTo>
                  <a:lnTo>
                    <a:pt x="3990" y="13999"/>
                  </a:lnTo>
                  <a:lnTo>
                    <a:pt x="4019" y="14005"/>
                  </a:lnTo>
                  <a:lnTo>
                    <a:pt x="4049" y="14009"/>
                  </a:lnTo>
                  <a:lnTo>
                    <a:pt x="4079" y="14013"/>
                  </a:lnTo>
                  <a:lnTo>
                    <a:pt x="4108" y="14014"/>
                  </a:lnTo>
                  <a:lnTo>
                    <a:pt x="4137" y="14015"/>
                  </a:lnTo>
                  <a:lnTo>
                    <a:pt x="4167" y="14013"/>
                  </a:lnTo>
                  <a:lnTo>
                    <a:pt x="4197" y="14011"/>
                  </a:lnTo>
                  <a:lnTo>
                    <a:pt x="4226" y="14007"/>
                  </a:lnTo>
                  <a:lnTo>
                    <a:pt x="4255" y="14002"/>
                  </a:lnTo>
                  <a:lnTo>
                    <a:pt x="4283" y="13995"/>
                  </a:lnTo>
                  <a:lnTo>
                    <a:pt x="4312" y="13987"/>
                  </a:lnTo>
                  <a:lnTo>
                    <a:pt x="4341" y="13978"/>
                  </a:lnTo>
                  <a:lnTo>
                    <a:pt x="4368" y="13967"/>
                  </a:lnTo>
                  <a:lnTo>
                    <a:pt x="4395" y="13955"/>
                  </a:lnTo>
                  <a:lnTo>
                    <a:pt x="4422" y="13941"/>
                  </a:lnTo>
                  <a:lnTo>
                    <a:pt x="4448" y="13925"/>
                  </a:lnTo>
                  <a:lnTo>
                    <a:pt x="4473" y="13909"/>
                  </a:lnTo>
                  <a:lnTo>
                    <a:pt x="4499" y="13891"/>
                  </a:lnTo>
                  <a:lnTo>
                    <a:pt x="4523" y="13872"/>
                  </a:lnTo>
                  <a:lnTo>
                    <a:pt x="4546" y="13852"/>
                  </a:lnTo>
                  <a:lnTo>
                    <a:pt x="4569" y="13830"/>
                  </a:lnTo>
                  <a:lnTo>
                    <a:pt x="4590" y="13807"/>
                  </a:lnTo>
                  <a:lnTo>
                    <a:pt x="4605" y="13789"/>
                  </a:lnTo>
                  <a:lnTo>
                    <a:pt x="4620" y="13771"/>
                  </a:lnTo>
                  <a:lnTo>
                    <a:pt x="4634" y="13751"/>
                  </a:lnTo>
                  <a:lnTo>
                    <a:pt x="4648" y="13732"/>
                  </a:lnTo>
                  <a:lnTo>
                    <a:pt x="4660" y="13712"/>
                  </a:lnTo>
                  <a:lnTo>
                    <a:pt x="4671" y="13692"/>
                  </a:lnTo>
                  <a:lnTo>
                    <a:pt x="4681" y="13672"/>
                  </a:lnTo>
                  <a:lnTo>
                    <a:pt x="4691" y="13652"/>
                  </a:lnTo>
                  <a:lnTo>
                    <a:pt x="4700" y="13631"/>
                  </a:lnTo>
                  <a:lnTo>
                    <a:pt x="4708" y="13610"/>
                  </a:lnTo>
                  <a:lnTo>
                    <a:pt x="4715" y="13589"/>
                  </a:lnTo>
                  <a:lnTo>
                    <a:pt x="4722" y="13566"/>
                  </a:lnTo>
                  <a:lnTo>
                    <a:pt x="4727" y="13545"/>
                  </a:lnTo>
                  <a:lnTo>
                    <a:pt x="4732" y="13523"/>
                  </a:lnTo>
                  <a:lnTo>
                    <a:pt x="4736" y="13502"/>
                  </a:lnTo>
                  <a:lnTo>
                    <a:pt x="4739" y="13480"/>
                  </a:lnTo>
                  <a:lnTo>
                    <a:pt x="4742" y="13457"/>
                  </a:lnTo>
                  <a:lnTo>
                    <a:pt x="4744" y="13434"/>
                  </a:lnTo>
                  <a:lnTo>
                    <a:pt x="4744" y="13412"/>
                  </a:lnTo>
                  <a:lnTo>
                    <a:pt x="4744" y="13388"/>
                  </a:lnTo>
                  <a:lnTo>
                    <a:pt x="4744" y="13365"/>
                  </a:lnTo>
                  <a:lnTo>
                    <a:pt x="4742" y="13343"/>
                  </a:lnTo>
                  <a:lnTo>
                    <a:pt x="4739" y="13320"/>
                  </a:lnTo>
                  <a:lnTo>
                    <a:pt x="4736" y="13297"/>
                  </a:lnTo>
                  <a:lnTo>
                    <a:pt x="4732" y="13275"/>
                  </a:lnTo>
                  <a:lnTo>
                    <a:pt x="4727" y="13253"/>
                  </a:lnTo>
                  <a:lnTo>
                    <a:pt x="4721" y="13230"/>
                  </a:lnTo>
                  <a:lnTo>
                    <a:pt x="4715" y="13208"/>
                  </a:lnTo>
                  <a:lnTo>
                    <a:pt x="4707" y="13187"/>
                  </a:lnTo>
                  <a:lnTo>
                    <a:pt x="4699" y="13165"/>
                  </a:lnTo>
                  <a:lnTo>
                    <a:pt x="4690" y="13144"/>
                  </a:lnTo>
                  <a:lnTo>
                    <a:pt x="4680" y="13123"/>
                  </a:lnTo>
                  <a:lnTo>
                    <a:pt x="4643" y="13049"/>
                  </a:lnTo>
                  <a:lnTo>
                    <a:pt x="4692" y="12983"/>
                  </a:lnTo>
                  <a:lnTo>
                    <a:pt x="5396" y="12055"/>
                  </a:lnTo>
                  <a:lnTo>
                    <a:pt x="5450" y="11983"/>
                  </a:lnTo>
                  <a:lnTo>
                    <a:pt x="5537" y="12007"/>
                  </a:lnTo>
                  <a:lnTo>
                    <a:pt x="6794" y="12351"/>
                  </a:lnTo>
                  <a:lnTo>
                    <a:pt x="6892" y="12379"/>
                  </a:lnTo>
                  <a:lnTo>
                    <a:pt x="6891" y="12481"/>
                  </a:lnTo>
                  <a:lnTo>
                    <a:pt x="6870" y="14315"/>
                  </a:lnTo>
                  <a:lnTo>
                    <a:pt x="6869" y="14417"/>
                  </a:lnTo>
                  <a:lnTo>
                    <a:pt x="6771" y="14441"/>
                  </a:lnTo>
                  <a:lnTo>
                    <a:pt x="6728" y="14453"/>
                  </a:lnTo>
                  <a:lnTo>
                    <a:pt x="6685" y="14464"/>
                  </a:lnTo>
                  <a:lnTo>
                    <a:pt x="6642" y="14476"/>
                  </a:lnTo>
                  <a:lnTo>
                    <a:pt x="6597" y="14489"/>
                  </a:lnTo>
                  <a:lnTo>
                    <a:pt x="6554" y="14502"/>
                  </a:lnTo>
                  <a:lnTo>
                    <a:pt x="6512" y="14517"/>
                  </a:lnTo>
                  <a:lnTo>
                    <a:pt x="6491" y="14525"/>
                  </a:lnTo>
                  <a:lnTo>
                    <a:pt x="6471" y="14534"/>
                  </a:lnTo>
                  <a:lnTo>
                    <a:pt x="6450" y="14543"/>
                  </a:lnTo>
                  <a:lnTo>
                    <a:pt x="6431" y="14552"/>
                  </a:lnTo>
                  <a:lnTo>
                    <a:pt x="6415" y="14560"/>
                  </a:lnTo>
                  <a:lnTo>
                    <a:pt x="6399" y="14568"/>
                  </a:lnTo>
                  <a:lnTo>
                    <a:pt x="6384" y="14577"/>
                  </a:lnTo>
                  <a:lnTo>
                    <a:pt x="6369" y="14587"/>
                  </a:lnTo>
                  <a:lnTo>
                    <a:pt x="6355" y="14596"/>
                  </a:lnTo>
                  <a:lnTo>
                    <a:pt x="6341" y="14606"/>
                  </a:lnTo>
                  <a:lnTo>
                    <a:pt x="6328" y="14617"/>
                  </a:lnTo>
                  <a:lnTo>
                    <a:pt x="6316" y="14629"/>
                  </a:lnTo>
                  <a:lnTo>
                    <a:pt x="6303" y="14640"/>
                  </a:lnTo>
                  <a:lnTo>
                    <a:pt x="6292" y="14652"/>
                  </a:lnTo>
                  <a:lnTo>
                    <a:pt x="6281" y="14665"/>
                  </a:lnTo>
                  <a:lnTo>
                    <a:pt x="6272" y="14678"/>
                  </a:lnTo>
                  <a:lnTo>
                    <a:pt x="6263" y="14691"/>
                  </a:lnTo>
                  <a:lnTo>
                    <a:pt x="6255" y="14705"/>
                  </a:lnTo>
                  <a:lnTo>
                    <a:pt x="6248" y="14720"/>
                  </a:lnTo>
                  <a:lnTo>
                    <a:pt x="6242" y="14735"/>
                  </a:lnTo>
                  <a:lnTo>
                    <a:pt x="6220" y="14803"/>
                  </a:lnTo>
                  <a:lnTo>
                    <a:pt x="6201" y="14868"/>
                  </a:lnTo>
                  <a:lnTo>
                    <a:pt x="6185" y="14931"/>
                  </a:lnTo>
                  <a:lnTo>
                    <a:pt x="6171" y="14993"/>
                  </a:lnTo>
                  <a:lnTo>
                    <a:pt x="6161" y="15053"/>
                  </a:lnTo>
                  <a:lnTo>
                    <a:pt x="6153" y="15111"/>
                  </a:lnTo>
                  <a:lnTo>
                    <a:pt x="6148" y="15168"/>
                  </a:lnTo>
                  <a:lnTo>
                    <a:pt x="6146" y="15222"/>
                  </a:lnTo>
                  <a:lnTo>
                    <a:pt x="6146" y="15274"/>
                  </a:lnTo>
                  <a:lnTo>
                    <a:pt x="6149" y="15326"/>
                  </a:lnTo>
                  <a:lnTo>
                    <a:pt x="6155" y="15374"/>
                  </a:lnTo>
                  <a:lnTo>
                    <a:pt x="6164" y="15421"/>
                  </a:lnTo>
                  <a:lnTo>
                    <a:pt x="6174" y="15467"/>
                  </a:lnTo>
                  <a:lnTo>
                    <a:pt x="6186" y="15511"/>
                  </a:lnTo>
                  <a:lnTo>
                    <a:pt x="6201" y="15553"/>
                  </a:lnTo>
                  <a:lnTo>
                    <a:pt x="6218" y="15593"/>
                  </a:lnTo>
                  <a:lnTo>
                    <a:pt x="6236" y="15632"/>
                  </a:lnTo>
                  <a:lnTo>
                    <a:pt x="6257" y="15670"/>
                  </a:lnTo>
                  <a:lnTo>
                    <a:pt x="6279" y="15705"/>
                  </a:lnTo>
                  <a:lnTo>
                    <a:pt x="6303" y="15738"/>
                  </a:lnTo>
                  <a:lnTo>
                    <a:pt x="6330" y="15770"/>
                  </a:lnTo>
                  <a:lnTo>
                    <a:pt x="6358" y="15800"/>
                  </a:lnTo>
                  <a:lnTo>
                    <a:pt x="6387" y="15829"/>
                  </a:lnTo>
                  <a:lnTo>
                    <a:pt x="6417" y="15857"/>
                  </a:lnTo>
                  <a:lnTo>
                    <a:pt x="6449" y="15883"/>
                  </a:lnTo>
                  <a:lnTo>
                    <a:pt x="6483" y="15907"/>
                  </a:lnTo>
                  <a:lnTo>
                    <a:pt x="6517" y="15929"/>
                  </a:lnTo>
                  <a:lnTo>
                    <a:pt x="6553" y="15950"/>
                  </a:lnTo>
                  <a:lnTo>
                    <a:pt x="6589" y="15969"/>
                  </a:lnTo>
                  <a:lnTo>
                    <a:pt x="6628" y="15987"/>
                  </a:lnTo>
                  <a:lnTo>
                    <a:pt x="6667" y="16003"/>
                  </a:lnTo>
                  <a:lnTo>
                    <a:pt x="6706" y="16019"/>
                  </a:lnTo>
                  <a:lnTo>
                    <a:pt x="6749" y="16033"/>
                  </a:lnTo>
                  <a:lnTo>
                    <a:pt x="6793" y="16046"/>
                  </a:lnTo>
                  <a:lnTo>
                    <a:pt x="6837" y="16057"/>
                  </a:lnTo>
                  <a:lnTo>
                    <a:pt x="6881" y="16066"/>
                  </a:lnTo>
                  <a:lnTo>
                    <a:pt x="6927" y="16074"/>
                  </a:lnTo>
                  <a:lnTo>
                    <a:pt x="6973" y="16081"/>
                  </a:lnTo>
                  <a:lnTo>
                    <a:pt x="7018" y="16086"/>
                  </a:lnTo>
                  <a:lnTo>
                    <a:pt x="7064" y="16090"/>
                  </a:lnTo>
                  <a:lnTo>
                    <a:pt x="7112" y="16092"/>
                  </a:lnTo>
                  <a:lnTo>
                    <a:pt x="7158" y="16093"/>
                  </a:lnTo>
                  <a:lnTo>
                    <a:pt x="7204" y="16092"/>
                  </a:lnTo>
                  <a:lnTo>
                    <a:pt x="7252" y="16091"/>
                  </a:lnTo>
                  <a:lnTo>
                    <a:pt x="7298" y="16087"/>
                  </a:lnTo>
                  <a:lnTo>
                    <a:pt x="7344" y="16083"/>
                  </a:lnTo>
                  <a:lnTo>
                    <a:pt x="7391" y="16077"/>
                  </a:lnTo>
                  <a:lnTo>
                    <a:pt x="7436" y="16069"/>
                  </a:lnTo>
                  <a:lnTo>
                    <a:pt x="7480" y="16061"/>
                  </a:lnTo>
                  <a:lnTo>
                    <a:pt x="7524" y="16051"/>
                  </a:lnTo>
                  <a:lnTo>
                    <a:pt x="7567" y="16040"/>
                  </a:lnTo>
                  <a:lnTo>
                    <a:pt x="7609" y="16028"/>
                  </a:lnTo>
                  <a:lnTo>
                    <a:pt x="7651" y="16015"/>
                  </a:lnTo>
                  <a:lnTo>
                    <a:pt x="7692" y="15999"/>
                  </a:lnTo>
                  <a:lnTo>
                    <a:pt x="7731" y="15983"/>
                  </a:lnTo>
                  <a:lnTo>
                    <a:pt x="7769" y="15966"/>
                  </a:lnTo>
                  <a:lnTo>
                    <a:pt x="7806" y="15948"/>
                  </a:lnTo>
                  <a:lnTo>
                    <a:pt x="7843" y="15929"/>
                  </a:lnTo>
                  <a:lnTo>
                    <a:pt x="7878" y="15909"/>
                  </a:lnTo>
                  <a:lnTo>
                    <a:pt x="7911" y="15887"/>
                  </a:lnTo>
                  <a:lnTo>
                    <a:pt x="7942" y="15865"/>
                  </a:lnTo>
                  <a:lnTo>
                    <a:pt x="7972" y="15841"/>
                  </a:lnTo>
                  <a:lnTo>
                    <a:pt x="8002" y="15815"/>
                  </a:lnTo>
                  <a:lnTo>
                    <a:pt x="8029" y="15790"/>
                  </a:lnTo>
                  <a:lnTo>
                    <a:pt x="8049" y="15767"/>
                  </a:lnTo>
                  <a:lnTo>
                    <a:pt x="8069" y="15744"/>
                  </a:lnTo>
                  <a:lnTo>
                    <a:pt x="8087" y="15720"/>
                  </a:lnTo>
                  <a:lnTo>
                    <a:pt x="8104" y="15695"/>
                  </a:lnTo>
                  <a:lnTo>
                    <a:pt x="8119" y="15670"/>
                  </a:lnTo>
                  <a:lnTo>
                    <a:pt x="8132" y="15642"/>
                  </a:lnTo>
                  <a:lnTo>
                    <a:pt x="8145" y="15615"/>
                  </a:lnTo>
                  <a:lnTo>
                    <a:pt x="8155" y="15587"/>
                  </a:lnTo>
                  <a:lnTo>
                    <a:pt x="8164" y="15558"/>
                  </a:lnTo>
                  <a:lnTo>
                    <a:pt x="8170" y="15528"/>
                  </a:lnTo>
                  <a:lnTo>
                    <a:pt x="8175" y="15498"/>
                  </a:lnTo>
                  <a:lnTo>
                    <a:pt x="8178" y="15465"/>
                  </a:lnTo>
                  <a:lnTo>
                    <a:pt x="8179" y="15433"/>
                  </a:lnTo>
                  <a:lnTo>
                    <a:pt x="8178" y="15400"/>
                  </a:lnTo>
                  <a:lnTo>
                    <a:pt x="8175" y="15367"/>
                  </a:lnTo>
                  <a:lnTo>
                    <a:pt x="8170" y="15332"/>
                  </a:lnTo>
                  <a:lnTo>
                    <a:pt x="8163" y="15296"/>
                  </a:lnTo>
                  <a:lnTo>
                    <a:pt x="8154" y="15260"/>
                  </a:lnTo>
                  <a:lnTo>
                    <a:pt x="8142" y="15224"/>
                  </a:lnTo>
                  <a:lnTo>
                    <a:pt x="8127" y="15186"/>
                  </a:lnTo>
                  <a:lnTo>
                    <a:pt x="8111" y="15148"/>
                  </a:lnTo>
                  <a:lnTo>
                    <a:pt x="8093" y="15108"/>
                  </a:lnTo>
                  <a:lnTo>
                    <a:pt x="8072" y="15069"/>
                  </a:lnTo>
                  <a:lnTo>
                    <a:pt x="8048" y="15028"/>
                  </a:lnTo>
                  <a:lnTo>
                    <a:pt x="8022" y="14987"/>
                  </a:lnTo>
                  <a:lnTo>
                    <a:pt x="7993" y="14945"/>
                  </a:lnTo>
                  <a:lnTo>
                    <a:pt x="7961" y="14902"/>
                  </a:lnTo>
                  <a:lnTo>
                    <a:pt x="7927" y="14859"/>
                  </a:lnTo>
                  <a:lnTo>
                    <a:pt x="7890" y="14816"/>
                  </a:lnTo>
                  <a:lnTo>
                    <a:pt x="7850" y="14770"/>
                  </a:lnTo>
                  <a:lnTo>
                    <a:pt x="7807" y="14725"/>
                  </a:lnTo>
                  <a:lnTo>
                    <a:pt x="7762" y="14679"/>
                  </a:lnTo>
                  <a:lnTo>
                    <a:pt x="7747" y="14665"/>
                  </a:lnTo>
                  <a:lnTo>
                    <a:pt x="7732" y="14652"/>
                  </a:lnTo>
                  <a:lnTo>
                    <a:pt x="7716" y="14639"/>
                  </a:lnTo>
                  <a:lnTo>
                    <a:pt x="7700" y="14626"/>
                  </a:lnTo>
                  <a:lnTo>
                    <a:pt x="7667" y="14602"/>
                  </a:lnTo>
                  <a:lnTo>
                    <a:pt x="7633" y="14579"/>
                  </a:lnTo>
                  <a:lnTo>
                    <a:pt x="7633" y="14579"/>
                  </a:lnTo>
                  <a:lnTo>
                    <a:pt x="7595" y="14557"/>
                  </a:lnTo>
                  <a:lnTo>
                    <a:pt x="7558" y="14537"/>
                  </a:lnTo>
                  <a:lnTo>
                    <a:pt x="7520" y="14519"/>
                  </a:lnTo>
                  <a:lnTo>
                    <a:pt x="7482" y="14502"/>
                  </a:lnTo>
                  <a:lnTo>
                    <a:pt x="7396" y="14463"/>
                  </a:lnTo>
                  <a:lnTo>
                    <a:pt x="7404" y="14368"/>
                  </a:lnTo>
                  <a:lnTo>
                    <a:pt x="7569" y="12561"/>
                  </a:lnTo>
                  <a:lnTo>
                    <a:pt x="7577" y="12468"/>
                  </a:lnTo>
                  <a:lnTo>
                    <a:pt x="7667" y="12445"/>
                  </a:lnTo>
                  <a:lnTo>
                    <a:pt x="8928" y="12115"/>
                  </a:lnTo>
                  <a:lnTo>
                    <a:pt x="9026" y="12090"/>
                  </a:lnTo>
                  <a:lnTo>
                    <a:pt x="9077" y="12177"/>
                  </a:lnTo>
                  <a:lnTo>
                    <a:pt x="9620" y="13125"/>
                  </a:lnTo>
                  <a:lnTo>
                    <a:pt x="9659" y="13192"/>
                  </a:lnTo>
                  <a:lnTo>
                    <a:pt x="9619" y="13259"/>
                  </a:lnTo>
                  <a:lnTo>
                    <a:pt x="9606" y="13283"/>
                  </a:lnTo>
                  <a:lnTo>
                    <a:pt x="9594" y="13307"/>
                  </a:lnTo>
                  <a:lnTo>
                    <a:pt x="9582" y="13331"/>
                  </a:lnTo>
                  <a:lnTo>
                    <a:pt x="9573" y="13356"/>
                  </a:lnTo>
                  <a:lnTo>
                    <a:pt x="9564" y="13381"/>
                  </a:lnTo>
                  <a:lnTo>
                    <a:pt x="9556" y="13406"/>
                  </a:lnTo>
                  <a:lnTo>
                    <a:pt x="9550" y="13433"/>
                  </a:lnTo>
                  <a:lnTo>
                    <a:pt x="9544" y="13459"/>
                  </a:lnTo>
                  <a:lnTo>
                    <a:pt x="9540" y="13485"/>
                  </a:lnTo>
                  <a:lnTo>
                    <a:pt x="9537" y="13511"/>
                  </a:lnTo>
                  <a:lnTo>
                    <a:pt x="9535" y="13537"/>
                  </a:lnTo>
                  <a:lnTo>
                    <a:pt x="9534" y="13563"/>
                  </a:lnTo>
                  <a:lnTo>
                    <a:pt x="9534" y="13590"/>
                  </a:lnTo>
                  <a:lnTo>
                    <a:pt x="9535" y="13616"/>
                  </a:lnTo>
                  <a:lnTo>
                    <a:pt x="9538" y="13642"/>
                  </a:lnTo>
                  <a:lnTo>
                    <a:pt x="9541" y="13668"/>
                  </a:lnTo>
                  <a:lnTo>
                    <a:pt x="9546" y="13694"/>
                  </a:lnTo>
                  <a:lnTo>
                    <a:pt x="9551" y="13719"/>
                  </a:lnTo>
                  <a:lnTo>
                    <a:pt x="9558" y="13744"/>
                  </a:lnTo>
                  <a:lnTo>
                    <a:pt x="9566" y="13769"/>
                  </a:lnTo>
                  <a:lnTo>
                    <a:pt x="9574" y="13794"/>
                  </a:lnTo>
                  <a:lnTo>
                    <a:pt x="9584" y="13818"/>
                  </a:lnTo>
                  <a:lnTo>
                    <a:pt x="9595" y="13841"/>
                  </a:lnTo>
                  <a:lnTo>
                    <a:pt x="9607" y="13865"/>
                  </a:lnTo>
                  <a:lnTo>
                    <a:pt x="9620" y="13888"/>
                  </a:lnTo>
                  <a:lnTo>
                    <a:pt x="9634" y="13910"/>
                  </a:lnTo>
                  <a:lnTo>
                    <a:pt x="9649" y="13933"/>
                  </a:lnTo>
                  <a:lnTo>
                    <a:pt x="9666" y="13954"/>
                  </a:lnTo>
                  <a:lnTo>
                    <a:pt x="9683" y="13975"/>
                  </a:lnTo>
                  <a:lnTo>
                    <a:pt x="9702" y="13995"/>
                  </a:lnTo>
                  <a:lnTo>
                    <a:pt x="9721" y="14014"/>
                  </a:lnTo>
                  <a:lnTo>
                    <a:pt x="9741" y="14033"/>
                  </a:lnTo>
                  <a:lnTo>
                    <a:pt x="9765" y="14053"/>
                  </a:lnTo>
                  <a:lnTo>
                    <a:pt x="9790" y="14072"/>
                  </a:lnTo>
                  <a:lnTo>
                    <a:pt x="9817" y="14090"/>
                  </a:lnTo>
                  <a:lnTo>
                    <a:pt x="9843" y="14106"/>
                  </a:lnTo>
                  <a:lnTo>
                    <a:pt x="9869" y="14121"/>
                  </a:lnTo>
                  <a:lnTo>
                    <a:pt x="9897" y="14134"/>
                  </a:lnTo>
                  <a:lnTo>
                    <a:pt x="9924" y="14146"/>
                  </a:lnTo>
                  <a:lnTo>
                    <a:pt x="9952" y="14156"/>
                  </a:lnTo>
                  <a:lnTo>
                    <a:pt x="9982" y="14165"/>
                  </a:lnTo>
                  <a:lnTo>
                    <a:pt x="10010" y="14172"/>
                  </a:lnTo>
                  <a:lnTo>
                    <a:pt x="10039" y="14178"/>
                  </a:lnTo>
                  <a:lnTo>
                    <a:pt x="10068" y="14182"/>
                  </a:lnTo>
                  <a:lnTo>
                    <a:pt x="10098" y="14186"/>
                  </a:lnTo>
                  <a:lnTo>
                    <a:pt x="10128" y="14187"/>
                  </a:lnTo>
                  <a:lnTo>
                    <a:pt x="10157" y="14188"/>
                  </a:lnTo>
                  <a:lnTo>
                    <a:pt x="10187" y="14186"/>
                  </a:lnTo>
                  <a:lnTo>
                    <a:pt x="10187" y="14187"/>
                  </a:lnTo>
                  <a:lnTo>
                    <a:pt x="10216" y="14184"/>
                  </a:lnTo>
                  <a:lnTo>
                    <a:pt x="10245" y="14180"/>
                  </a:lnTo>
                  <a:lnTo>
                    <a:pt x="10275" y="14175"/>
                  </a:lnTo>
                  <a:lnTo>
                    <a:pt x="10303" y="14168"/>
                  </a:lnTo>
                  <a:lnTo>
                    <a:pt x="10332" y="14160"/>
                  </a:lnTo>
                  <a:lnTo>
                    <a:pt x="10360" y="14151"/>
                  </a:lnTo>
                  <a:lnTo>
                    <a:pt x="10387" y="14140"/>
                  </a:lnTo>
                  <a:lnTo>
                    <a:pt x="10414" y="14128"/>
                  </a:lnTo>
                  <a:lnTo>
                    <a:pt x="10442" y="14114"/>
                  </a:lnTo>
                  <a:lnTo>
                    <a:pt x="10468" y="14098"/>
                  </a:lnTo>
                  <a:lnTo>
                    <a:pt x="10493" y="14082"/>
                  </a:lnTo>
                  <a:lnTo>
                    <a:pt x="10518" y="14064"/>
                  </a:lnTo>
                  <a:lnTo>
                    <a:pt x="10542" y="14045"/>
                  </a:lnTo>
                  <a:lnTo>
                    <a:pt x="10565" y="14025"/>
                  </a:lnTo>
                  <a:lnTo>
                    <a:pt x="10589" y="14003"/>
                  </a:lnTo>
                  <a:lnTo>
                    <a:pt x="10610" y="13980"/>
                  </a:lnTo>
                  <a:lnTo>
                    <a:pt x="10630" y="13956"/>
                  </a:lnTo>
                  <a:lnTo>
                    <a:pt x="10649" y="13931"/>
                  </a:lnTo>
                  <a:lnTo>
                    <a:pt x="10667" y="13905"/>
                  </a:lnTo>
                  <a:lnTo>
                    <a:pt x="10682" y="13879"/>
                  </a:lnTo>
                  <a:lnTo>
                    <a:pt x="10697" y="13852"/>
                  </a:lnTo>
                  <a:lnTo>
                    <a:pt x="10710" y="13825"/>
                  </a:lnTo>
                  <a:lnTo>
                    <a:pt x="10723" y="13797"/>
                  </a:lnTo>
                  <a:lnTo>
                    <a:pt x="10733" y="13769"/>
                  </a:lnTo>
                  <a:lnTo>
                    <a:pt x="10742" y="13740"/>
                  </a:lnTo>
                  <a:lnTo>
                    <a:pt x="10749" y="13711"/>
                  </a:lnTo>
                  <a:lnTo>
                    <a:pt x="10755" y="13682"/>
                  </a:lnTo>
                  <a:lnTo>
                    <a:pt x="10759" y="13653"/>
                  </a:lnTo>
                  <a:lnTo>
                    <a:pt x="10762" y="13624"/>
                  </a:lnTo>
                  <a:lnTo>
                    <a:pt x="10764" y="13595"/>
                  </a:lnTo>
                  <a:lnTo>
                    <a:pt x="10765" y="13564"/>
                  </a:lnTo>
                  <a:lnTo>
                    <a:pt x="10763" y="13535"/>
                  </a:lnTo>
                  <a:lnTo>
                    <a:pt x="10761" y="13506"/>
                  </a:lnTo>
                  <a:lnTo>
                    <a:pt x="10757" y="13477"/>
                  </a:lnTo>
                  <a:lnTo>
                    <a:pt x="10752" y="13448"/>
                  </a:lnTo>
                  <a:lnTo>
                    <a:pt x="10745" y="13419"/>
                  </a:lnTo>
                  <a:lnTo>
                    <a:pt x="10737" y="13390"/>
                  </a:lnTo>
                  <a:lnTo>
                    <a:pt x="10728" y="13362"/>
                  </a:lnTo>
                  <a:lnTo>
                    <a:pt x="10716" y="13334"/>
                  </a:lnTo>
                  <a:lnTo>
                    <a:pt x="10704" y="13307"/>
                  </a:lnTo>
                  <a:lnTo>
                    <a:pt x="10690" y="13280"/>
                  </a:lnTo>
                  <a:lnTo>
                    <a:pt x="10675" y="13254"/>
                  </a:lnTo>
                  <a:lnTo>
                    <a:pt x="10659" y="13228"/>
                  </a:lnTo>
                  <a:lnTo>
                    <a:pt x="10641" y="13203"/>
                  </a:lnTo>
                  <a:lnTo>
                    <a:pt x="10622" y="13179"/>
                  </a:lnTo>
                  <a:lnTo>
                    <a:pt x="10602" y="13156"/>
                  </a:lnTo>
                  <a:lnTo>
                    <a:pt x="10580" y="13134"/>
                  </a:lnTo>
                  <a:lnTo>
                    <a:pt x="10556" y="13112"/>
                  </a:lnTo>
                  <a:lnTo>
                    <a:pt x="10537" y="13096"/>
                  </a:lnTo>
                  <a:lnTo>
                    <a:pt x="10517" y="13080"/>
                  </a:lnTo>
                  <a:lnTo>
                    <a:pt x="10496" y="13064"/>
                  </a:lnTo>
                  <a:lnTo>
                    <a:pt x="10476" y="13051"/>
                  </a:lnTo>
                  <a:lnTo>
                    <a:pt x="10455" y="13038"/>
                  </a:lnTo>
                  <a:lnTo>
                    <a:pt x="10433" y="13026"/>
                  </a:lnTo>
                  <a:lnTo>
                    <a:pt x="10411" y="13016"/>
                  </a:lnTo>
                  <a:lnTo>
                    <a:pt x="10389" y="13006"/>
                  </a:lnTo>
                  <a:lnTo>
                    <a:pt x="10366" y="12997"/>
                  </a:lnTo>
                  <a:lnTo>
                    <a:pt x="10342" y="12988"/>
                  </a:lnTo>
                  <a:lnTo>
                    <a:pt x="10319" y="12981"/>
                  </a:lnTo>
                  <a:lnTo>
                    <a:pt x="10295" y="12975"/>
                  </a:lnTo>
                  <a:lnTo>
                    <a:pt x="10271" y="12970"/>
                  </a:lnTo>
                  <a:lnTo>
                    <a:pt x="10245" y="12965"/>
                  </a:lnTo>
                  <a:lnTo>
                    <a:pt x="10221" y="12962"/>
                  </a:lnTo>
                  <a:lnTo>
                    <a:pt x="10196" y="12960"/>
                  </a:lnTo>
                  <a:lnTo>
                    <a:pt x="10114" y="12953"/>
                  </a:lnTo>
                  <a:lnTo>
                    <a:pt x="10083" y="12875"/>
                  </a:lnTo>
                  <a:lnTo>
                    <a:pt x="9702" y="11902"/>
                  </a:lnTo>
                  <a:lnTo>
                    <a:pt x="9670" y="11820"/>
                  </a:lnTo>
                  <a:lnTo>
                    <a:pt x="9731" y="11759"/>
                  </a:lnTo>
                  <a:lnTo>
                    <a:pt x="10658" y="10844"/>
                  </a:lnTo>
                  <a:lnTo>
                    <a:pt x="10731" y="10772"/>
                  </a:lnTo>
                  <a:lnTo>
                    <a:pt x="10819" y="10825"/>
                  </a:lnTo>
                  <a:lnTo>
                    <a:pt x="12554" y="11851"/>
                  </a:lnTo>
                  <a:lnTo>
                    <a:pt x="12634" y="11899"/>
                  </a:lnTo>
                  <a:lnTo>
                    <a:pt x="12616" y="11991"/>
                  </a:lnTo>
                  <a:lnTo>
                    <a:pt x="12610" y="12027"/>
                  </a:lnTo>
                  <a:lnTo>
                    <a:pt x="12605" y="12062"/>
                  </a:lnTo>
                  <a:lnTo>
                    <a:pt x="12601" y="12097"/>
                  </a:lnTo>
                  <a:lnTo>
                    <a:pt x="12598" y="12133"/>
                  </a:lnTo>
                  <a:lnTo>
                    <a:pt x="12596" y="12168"/>
                  </a:lnTo>
                  <a:lnTo>
                    <a:pt x="12596" y="12204"/>
                  </a:lnTo>
                  <a:lnTo>
                    <a:pt x="12597" y="12240"/>
                  </a:lnTo>
                  <a:lnTo>
                    <a:pt x="12599" y="12275"/>
                  </a:lnTo>
                  <a:lnTo>
                    <a:pt x="12601" y="12311"/>
                  </a:lnTo>
                  <a:lnTo>
                    <a:pt x="12606" y="12346"/>
                  </a:lnTo>
                  <a:lnTo>
                    <a:pt x="12611" y="12382"/>
                  </a:lnTo>
                  <a:lnTo>
                    <a:pt x="12617" y="12417"/>
                  </a:lnTo>
                  <a:lnTo>
                    <a:pt x="12625" y="12452"/>
                  </a:lnTo>
                  <a:lnTo>
                    <a:pt x="12633" y="12486"/>
                  </a:lnTo>
                  <a:lnTo>
                    <a:pt x="12643" y="12521"/>
                  </a:lnTo>
                  <a:lnTo>
                    <a:pt x="12654" y="12556"/>
                  </a:lnTo>
                  <a:lnTo>
                    <a:pt x="12666" y="12588"/>
                  </a:lnTo>
                  <a:lnTo>
                    <a:pt x="12678" y="12620"/>
                  </a:lnTo>
                  <a:lnTo>
                    <a:pt x="12692" y="12652"/>
                  </a:lnTo>
                  <a:lnTo>
                    <a:pt x="12708" y="12683"/>
                  </a:lnTo>
                  <a:lnTo>
                    <a:pt x="12723" y="12714"/>
                  </a:lnTo>
                  <a:lnTo>
                    <a:pt x="12740" y="12746"/>
                  </a:lnTo>
                  <a:lnTo>
                    <a:pt x="12758" y="12776"/>
                  </a:lnTo>
                  <a:lnTo>
                    <a:pt x="12777" y="12806"/>
                  </a:lnTo>
                  <a:lnTo>
                    <a:pt x="12797" y="12835"/>
                  </a:lnTo>
                  <a:lnTo>
                    <a:pt x="12818" y="12863"/>
                  </a:lnTo>
                  <a:lnTo>
                    <a:pt x="12840" y="12891"/>
                  </a:lnTo>
                  <a:lnTo>
                    <a:pt x="12864" y="12920"/>
                  </a:lnTo>
                  <a:lnTo>
                    <a:pt x="12888" y="12947"/>
                  </a:lnTo>
                  <a:lnTo>
                    <a:pt x="12913" y="12973"/>
                  </a:lnTo>
                  <a:lnTo>
                    <a:pt x="12939" y="12998"/>
                  </a:lnTo>
                  <a:lnTo>
                    <a:pt x="12966" y="13023"/>
                  </a:lnTo>
                  <a:lnTo>
                    <a:pt x="12989" y="13042"/>
                  </a:lnTo>
                  <a:lnTo>
                    <a:pt x="13014" y="13060"/>
                  </a:lnTo>
                  <a:lnTo>
                    <a:pt x="13037" y="13077"/>
                  </a:lnTo>
                  <a:lnTo>
                    <a:pt x="13062" y="13092"/>
                  </a:lnTo>
                  <a:lnTo>
                    <a:pt x="13086" y="13105"/>
                  </a:lnTo>
                  <a:lnTo>
                    <a:pt x="13112" y="13116"/>
                  </a:lnTo>
                  <a:lnTo>
                    <a:pt x="13137" y="13126"/>
                  </a:lnTo>
                  <a:lnTo>
                    <a:pt x="13164" y="13135"/>
                  </a:lnTo>
                  <a:lnTo>
                    <a:pt x="13190" y="13142"/>
                  </a:lnTo>
                  <a:lnTo>
                    <a:pt x="13217" y="13148"/>
                  </a:lnTo>
                  <a:lnTo>
                    <a:pt x="13244" y="13152"/>
                  </a:lnTo>
                  <a:lnTo>
                    <a:pt x="13271" y="13155"/>
                  </a:lnTo>
                  <a:lnTo>
                    <a:pt x="13298" y="13157"/>
                  </a:lnTo>
                  <a:lnTo>
                    <a:pt x="13327" y="13158"/>
                  </a:lnTo>
                  <a:lnTo>
                    <a:pt x="13355" y="13157"/>
                  </a:lnTo>
                  <a:lnTo>
                    <a:pt x="13383" y="13155"/>
                  </a:lnTo>
                  <a:lnTo>
                    <a:pt x="13411" y="13152"/>
                  </a:lnTo>
                  <a:lnTo>
                    <a:pt x="13439" y="13148"/>
                  </a:lnTo>
                  <a:lnTo>
                    <a:pt x="13468" y="13142"/>
                  </a:lnTo>
                  <a:lnTo>
                    <a:pt x="13497" y="13136"/>
                  </a:lnTo>
                  <a:lnTo>
                    <a:pt x="13525" y="13128"/>
                  </a:lnTo>
                  <a:lnTo>
                    <a:pt x="13554" y="13119"/>
                  </a:lnTo>
                  <a:lnTo>
                    <a:pt x="13583" y="13109"/>
                  </a:lnTo>
                  <a:lnTo>
                    <a:pt x="13612" y="13099"/>
                  </a:lnTo>
                  <a:lnTo>
                    <a:pt x="13641" y="13087"/>
                  </a:lnTo>
                  <a:lnTo>
                    <a:pt x="13669" y="13074"/>
                  </a:lnTo>
                  <a:lnTo>
                    <a:pt x="13698" y="13060"/>
                  </a:lnTo>
                  <a:lnTo>
                    <a:pt x="13726" y="13045"/>
                  </a:lnTo>
                  <a:lnTo>
                    <a:pt x="13755" y="13029"/>
                  </a:lnTo>
                  <a:lnTo>
                    <a:pt x="13784" y="13013"/>
                  </a:lnTo>
                  <a:lnTo>
                    <a:pt x="13812" y="12996"/>
                  </a:lnTo>
                  <a:lnTo>
                    <a:pt x="13840" y="12978"/>
                  </a:lnTo>
                  <a:lnTo>
                    <a:pt x="13864" y="12962"/>
                  </a:lnTo>
                  <a:lnTo>
                    <a:pt x="13887" y="12946"/>
                  </a:lnTo>
                  <a:lnTo>
                    <a:pt x="13910" y="12929"/>
                  </a:lnTo>
                  <a:lnTo>
                    <a:pt x="13934" y="12911"/>
                  </a:lnTo>
                  <a:lnTo>
                    <a:pt x="13980" y="12874"/>
                  </a:lnTo>
                  <a:lnTo>
                    <a:pt x="14025" y="12836"/>
                  </a:lnTo>
                  <a:lnTo>
                    <a:pt x="14069" y="12796"/>
                  </a:lnTo>
                  <a:lnTo>
                    <a:pt x="14112" y="12755"/>
                  </a:lnTo>
                  <a:lnTo>
                    <a:pt x="14153" y="12711"/>
                  </a:lnTo>
                  <a:lnTo>
                    <a:pt x="14193" y="12667"/>
                  </a:lnTo>
                  <a:lnTo>
                    <a:pt x="14233" y="12621"/>
                  </a:lnTo>
                  <a:lnTo>
                    <a:pt x="14270" y="12575"/>
                  </a:lnTo>
                  <a:lnTo>
                    <a:pt x="14306" y="12526"/>
                  </a:lnTo>
                  <a:lnTo>
                    <a:pt x="14340" y="12478"/>
                  </a:lnTo>
                  <a:lnTo>
                    <a:pt x="14373" y="12428"/>
                  </a:lnTo>
                  <a:lnTo>
                    <a:pt x="14404" y="12378"/>
                  </a:lnTo>
                  <a:lnTo>
                    <a:pt x="14433" y="12326"/>
                  </a:lnTo>
                  <a:lnTo>
                    <a:pt x="14460" y="12275"/>
                  </a:lnTo>
                  <a:lnTo>
                    <a:pt x="14475" y="12243"/>
                  </a:lnTo>
                  <a:lnTo>
                    <a:pt x="14489" y="12212"/>
                  </a:lnTo>
                  <a:lnTo>
                    <a:pt x="14502" y="12180"/>
                  </a:lnTo>
                  <a:lnTo>
                    <a:pt x="14515" y="12149"/>
                  </a:lnTo>
                  <a:lnTo>
                    <a:pt x="14528" y="12117"/>
                  </a:lnTo>
                  <a:lnTo>
                    <a:pt x="14539" y="12086"/>
                  </a:lnTo>
                  <a:lnTo>
                    <a:pt x="14548" y="12055"/>
                  </a:lnTo>
                  <a:lnTo>
                    <a:pt x="14557" y="12023"/>
                  </a:lnTo>
                  <a:lnTo>
                    <a:pt x="14565" y="11992"/>
                  </a:lnTo>
                  <a:lnTo>
                    <a:pt x="14572" y="11961"/>
                  </a:lnTo>
                  <a:lnTo>
                    <a:pt x="14578" y="11930"/>
                  </a:lnTo>
                  <a:lnTo>
                    <a:pt x="14583" y="11900"/>
                  </a:lnTo>
                  <a:lnTo>
                    <a:pt x="14587" y="11870"/>
                  </a:lnTo>
                  <a:lnTo>
                    <a:pt x="14589" y="11839"/>
                  </a:lnTo>
                  <a:lnTo>
                    <a:pt x="14591" y="11810"/>
                  </a:lnTo>
                  <a:lnTo>
                    <a:pt x="14591" y="11780"/>
                  </a:lnTo>
                  <a:lnTo>
                    <a:pt x="14590" y="11751"/>
                  </a:lnTo>
                  <a:lnTo>
                    <a:pt x="14589" y="11723"/>
                  </a:lnTo>
                  <a:lnTo>
                    <a:pt x="14585" y="11695"/>
                  </a:lnTo>
                  <a:lnTo>
                    <a:pt x="14581" y="11666"/>
                  </a:lnTo>
                  <a:lnTo>
                    <a:pt x="14575" y="11639"/>
                  </a:lnTo>
                  <a:lnTo>
                    <a:pt x="14568" y="11613"/>
                  </a:lnTo>
                  <a:lnTo>
                    <a:pt x="14560" y="11587"/>
                  </a:lnTo>
                  <a:lnTo>
                    <a:pt x="14550" y="11561"/>
                  </a:lnTo>
                  <a:lnTo>
                    <a:pt x="14539" y="11536"/>
                  </a:lnTo>
                  <a:lnTo>
                    <a:pt x="14527" y="11512"/>
                  </a:lnTo>
                  <a:lnTo>
                    <a:pt x="14512" y="11488"/>
                  </a:lnTo>
                  <a:lnTo>
                    <a:pt x="14497" y="11465"/>
                  </a:lnTo>
                  <a:lnTo>
                    <a:pt x="14480" y="11443"/>
                  </a:lnTo>
                  <a:lnTo>
                    <a:pt x="14462" y="11421"/>
                  </a:lnTo>
                  <a:lnTo>
                    <a:pt x="14442" y="11401"/>
                  </a:lnTo>
                  <a:lnTo>
                    <a:pt x="14421" y="11381"/>
                  </a:lnTo>
                  <a:lnTo>
                    <a:pt x="14402" y="11364"/>
                  </a:lnTo>
                  <a:lnTo>
                    <a:pt x="14382" y="11347"/>
                  </a:lnTo>
                  <a:lnTo>
                    <a:pt x="14361" y="11331"/>
                  </a:lnTo>
                  <a:lnTo>
                    <a:pt x="14340" y="11315"/>
                  </a:lnTo>
                  <a:lnTo>
                    <a:pt x="14319" y="11300"/>
                  </a:lnTo>
                  <a:lnTo>
                    <a:pt x="14299" y="11286"/>
                  </a:lnTo>
                  <a:lnTo>
                    <a:pt x="14277" y="11273"/>
                  </a:lnTo>
                  <a:lnTo>
                    <a:pt x="14256" y="11259"/>
                  </a:lnTo>
                  <a:lnTo>
                    <a:pt x="14234" y="11247"/>
                  </a:lnTo>
                  <a:lnTo>
                    <a:pt x="14212" y="11235"/>
                  </a:lnTo>
                  <a:lnTo>
                    <a:pt x="14190" y="11223"/>
                  </a:lnTo>
                  <a:lnTo>
                    <a:pt x="14167" y="11212"/>
                  </a:lnTo>
                  <a:lnTo>
                    <a:pt x="14145" y="11202"/>
                  </a:lnTo>
                  <a:lnTo>
                    <a:pt x="14122" y="11192"/>
                  </a:lnTo>
                  <a:lnTo>
                    <a:pt x="14100" y="11183"/>
                  </a:lnTo>
                  <a:lnTo>
                    <a:pt x="14077" y="11174"/>
                  </a:lnTo>
                  <a:lnTo>
                    <a:pt x="14053" y="11166"/>
                  </a:lnTo>
                  <a:lnTo>
                    <a:pt x="14030" y="11157"/>
                  </a:lnTo>
                  <a:lnTo>
                    <a:pt x="14006" y="11150"/>
                  </a:lnTo>
                  <a:lnTo>
                    <a:pt x="13983" y="11143"/>
                  </a:lnTo>
                  <a:lnTo>
                    <a:pt x="13959" y="11137"/>
                  </a:lnTo>
                  <a:lnTo>
                    <a:pt x="13936" y="11131"/>
                  </a:lnTo>
                  <a:lnTo>
                    <a:pt x="13911" y="11126"/>
                  </a:lnTo>
                  <a:lnTo>
                    <a:pt x="13887" y="11122"/>
                  </a:lnTo>
                  <a:lnTo>
                    <a:pt x="13864" y="11118"/>
                  </a:lnTo>
                  <a:lnTo>
                    <a:pt x="13840" y="11114"/>
                  </a:lnTo>
                  <a:lnTo>
                    <a:pt x="13816" y="11111"/>
                  </a:lnTo>
                  <a:lnTo>
                    <a:pt x="13792" y="11109"/>
                  </a:lnTo>
                  <a:lnTo>
                    <a:pt x="13768" y="11107"/>
                  </a:lnTo>
                  <a:lnTo>
                    <a:pt x="13743" y="11106"/>
                  </a:lnTo>
                  <a:lnTo>
                    <a:pt x="13719" y="11105"/>
                  </a:lnTo>
                  <a:lnTo>
                    <a:pt x="13695" y="11105"/>
                  </a:lnTo>
                  <a:lnTo>
                    <a:pt x="13671" y="11105"/>
                  </a:lnTo>
                  <a:lnTo>
                    <a:pt x="13646" y="11106"/>
                  </a:lnTo>
                  <a:lnTo>
                    <a:pt x="13622" y="11107"/>
                  </a:lnTo>
                  <a:lnTo>
                    <a:pt x="13597" y="11109"/>
                  </a:lnTo>
                  <a:lnTo>
                    <a:pt x="13573" y="11111"/>
                  </a:lnTo>
                  <a:lnTo>
                    <a:pt x="13548" y="11114"/>
                  </a:lnTo>
                  <a:lnTo>
                    <a:pt x="13524" y="11118"/>
                  </a:lnTo>
                  <a:lnTo>
                    <a:pt x="13500" y="11122"/>
                  </a:lnTo>
                  <a:lnTo>
                    <a:pt x="13476" y="11126"/>
                  </a:lnTo>
                  <a:lnTo>
                    <a:pt x="13452" y="11131"/>
                  </a:lnTo>
                  <a:lnTo>
                    <a:pt x="13428" y="11137"/>
                  </a:lnTo>
                  <a:lnTo>
                    <a:pt x="13404" y="11143"/>
                  </a:lnTo>
                  <a:lnTo>
                    <a:pt x="13381" y="11150"/>
                  </a:lnTo>
                  <a:lnTo>
                    <a:pt x="13357" y="11157"/>
                  </a:lnTo>
                  <a:lnTo>
                    <a:pt x="13334" y="11166"/>
                  </a:lnTo>
                  <a:lnTo>
                    <a:pt x="13311" y="11174"/>
                  </a:lnTo>
                  <a:lnTo>
                    <a:pt x="13287" y="11183"/>
                  </a:lnTo>
                  <a:lnTo>
                    <a:pt x="13264" y="11192"/>
                  </a:lnTo>
                  <a:lnTo>
                    <a:pt x="13242" y="11202"/>
                  </a:lnTo>
                  <a:lnTo>
                    <a:pt x="13219" y="11213"/>
                  </a:lnTo>
                  <a:lnTo>
                    <a:pt x="13197" y="11224"/>
                  </a:lnTo>
                  <a:lnTo>
                    <a:pt x="13175" y="11235"/>
                  </a:lnTo>
                  <a:lnTo>
                    <a:pt x="13153" y="11247"/>
                  </a:lnTo>
                  <a:lnTo>
                    <a:pt x="13131" y="11260"/>
                  </a:lnTo>
                  <a:lnTo>
                    <a:pt x="13110" y="11273"/>
                  </a:lnTo>
                  <a:lnTo>
                    <a:pt x="13089" y="11286"/>
                  </a:lnTo>
                  <a:lnTo>
                    <a:pt x="13068" y="11300"/>
                  </a:lnTo>
                  <a:lnTo>
                    <a:pt x="13047" y="11315"/>
                  </a:lnTo>
                  <a:lnTo>
                    <a:pt x="13027" y="11330"/>
                  </a:lnTo>
                  <a:lnTo>
                    <a:pt x="13007" y="11347"/>
                  </a:lnTo>
                  <a:lnTo>
                    <a:pt x="12986" y="11363"/>
                  </a:lnTo>
                  <a:lnTo>
                    <a:pt x="12967" y="11380"/>
                  </a:lnTo>
                  <a:lnTo>
                    <a:pt x="12889" y="11449"/>
                  </a:lnTo>
                  <a:lnTo>
                    <a:pt x="12802" y="11389"/>
                  </a:lnTo>
                  <a:lnTo>
                    <a:pt x="11227" y="10277"/>
                  </a:lnTo>
                  <a:lnTo>
                    <a:pt x="11151" y="10224"/>
                  </a:lnTo>
                  <a:lnTo>
                    <a:pt x="11175" y="10135"/>
                  </a:lnTo>
                  <a:lnTo>
                    <a:pt x="11521" y="8878"/>
                  </a:lnTo>
                  <a:lnTo>
                    <a:pt x="11548" y="8781"/>
                  </a:lnTo>
                  <a:lnTo>
                    <a:pt x="11649" y="8781"/>
                  </a:lnTo>
                  <a:lnTo>
                    <a:pt x="12693" y="8784"/>
                  </a:lnTo>
                  <a:lnTo>
                    <a:pt x="12780" y="8785"/>
                  </a:lnTo>
                  <a:lnTo>
                    <a:pt x="12815" y="8864"/>
                  </a:lnTo>
                  <a:lnTo>
                    <a:pt x="12829" y="8894"/>
                  </a:lnTo>
                  <a:lnTo>
                    <a:pt x="12844" y="8924"/>
                  </a:lnTo>
                  <a:lnTo>
                    <a:pt x="12863" y="8953"/>
                  </a:lnTo>
                  <a:lnTo>
                    <a:pt x="12882" y="8980"/>
                  </a:lnTo>
                  <a:lnTo>
                    <a:pt x="12901" y="9006"/>
                  </a:lnTo>
                  <a:lnTo>
                    <a:pt x="12923" y="9031"/>
                  </a:lnTo>
                  <a:lnTo>
                    <a:pt x="12946" y="9055"/>
                  </a:lnTo>
                  <a:lnTo>
                    <a:pt x="12972" y="9079"/>
                  </a:lnTo>
                  <a:lnTo>
                    <a:pt x="12996" y="9100"/>
                  </a:lnTo>
                  <a:lnTo>
                    <a:pt x="13022" y="9119"/>
                  </a:lnTo>
                  <a:lnTo>
                    <a:pt x="13047" y="9136"/>
                  </a:lnTo>
                  <a:lnTo>
                    <a:pt x="13073" y="9152"/>
                  </a:lnTo>
                  <a:lnTo>
                    <a:pt x="13100" y="9167"/>
                  </a:lnTo>
                  <a:lnTo>
                    <a:pt x="13127" y="9180"/>
                  </a:lnTo>
                  <a:lnTo>
                    <a:pt x="13156" y="9191"/>
                  </a:lnTo>
                  <a:lnTo>
                    <a:pt x="13184" y="9201"/>
                  </a:lnTo>
                  <a:lnTo>
                    <a:pt x="13212" y="9210"/>
                  </a:lnTo>
                  <a:lnTo>
                    <a:pt x="13241" y="9218"/>
                  </a:lnTo>
                  <a:lnTo>
                    <a:pt x="13270" y="9224"/>
                  </a:lnTo>
                  <a:lnTo>
                    <a:pt x="13299" y="9228"/>
                  </a:lnTo>
                  <a:lnTo>
                    <a:pt x="13329" y="9231"/>
                  </a:lnTo>
                  <a:lnTo>
                    <a:pt x="13359" y="9233"/>
                  </a:lnTo>
                  <a:lnTo>
                    <a:pt x="13388" y="9233"/>
                  </a:lnTo>
                  <a:lnTo>
                    <a:pt x="13417" y="9232"/>
                  </a:lnTo>
                  <a:lnTo>
                    <a:pt x="13417" y="9232"/>
                  </a:lnTo>
                  <a:lnTo>
                    <a:pt x="13447" y="9230"/>
                  </a:lnTo>
                  <a:lnTo>
                    <a:pt x="13477" y="9226"/>
                  </a:lnTo>
                  <a:lnTo>
                    <a:pt x="13505" y="9221"/>
                  </a:lnTo>
                  <a:lnTo>
                    <a:pt x="13534" y="9214"/>
                  </a:lnTo>
                  <a:lnTo>
                    <a:pt x="13562" y="9206"/>
                  </a:lnTo>
                  <a:lnTo>
                    <a:pt x="13590" y="9197"/>
                  </a:lnTo>
                  <a:lnTo>
                    <a:pt x="13619" y="9186"/>
                  </a:lnTo>
                  <a:lnTo>
                    <a:pt x="13646" y="9174"/>
                  </a:lnTo>
                  <a:lnTo>
                    <a:pt x="13673" y="9160"/>
                  </a:lnTo>
                  <a:lnTo>
                    <a:pt x="13699" y="9145"/>
                  </a:lnTo>
                  <a:lnTo>
                    <a:pt x="13724" y="9129"/>
                  </a:lnTo>
                  <a:lnTo>
                    <a:pt x="13749" y="9111"/>
                  </a:lnTo>
                  <a:lnTo>
                    <a:pt x="13774" y="9092"/>
                  </a:lnTo>
                  <a:lnTo>
                    <a:pt x="13797" y="9071"/>
                  </a:lnTo>
                  <a:lnTo>
                    <a:pt x="13819" y="9049"/>
                  </a:lnTo>
                  <a:lnTo>
                    <a:pt x="13841" y="9026"/>
                  </a:lnTo>
                  <a:lnTo>
                    <a:pt x="13861" y="9002"/>
                  </a:lnTo>
                  <a:lnTo>
                    <a:pt x="13880" y="8977"/>
                  </a:lnTo>
                  <a:lnTo>
                    <a:pt x="13897" y="8952"/>
                  </a:lnTo>
                  <a:lnTo>
                    <a:pt x="13914" y="8925"/>
                  </a:lnTo>
                  <a:lnTo>
                    <a:pt x="13929" y="8898"/>
                  </a:lnTo>
                  <a:lnTo>
                    <a:pt x="13942" y="8871"/>
                  </a:lnTo>
                  <a:lnTo>
                    <a:pt x="13953" y="8843"/>
                  </a:lnTo>
                  <a:lnTo>
                    <a:pt x="13964" y="8815"/>
                  </a:lnTo>
                  <a:lnTo>
                    <a:pt x="13972" y="8786"/>
                  </a:lnTo>
                  <a:lnTo>
                    <a:pt x="13980" y="8758"/>
                  </a:lnTo>
                  <a:lnTo>
                    <a:pt x="13986" y="8728"/>
                  </a:lnTo>
                  <a:lnTo>
                    <a:pt x="13990" y="8699"/>
                  </a:lnTo>
                  <a:lnTo>
                    <a:pt x="13993" y="8669"/>
                  </a:lnTo>
                  <a:lnTo>
                    <a:pt x="13995" y="8640"/>
                  </a:lnTo>
                  <a:lnTo>
                    <a:pt x="13995" y="8611"/>
                  </a:lnTo>
                  <a:lnTo>
                    <a:pt x="13994" y="8582"/>
                  </a:lnTo>
                  <a:lnTo>
                    <a:pt x="13992" y="8551"/>
                  </a:lnTo>
                  <a:lnTo>
                    <a:pt x="13988" y="8522"/>
                  </a:lnTo>
                  <a:lnTo>
                    <a:pt x="13983" y="8493"/>
                  </a:lnTo>
                  <a:lnTo>
                    <a:pt x="13976" y="8465"/>
                  </a:lnTo>
                  <a:lnTo>
                    <a:pt x="13968" y="8436"/>
                  </a:lnTo>
                  <a:lnTo>
                    <a:pt x="13958" y="8408"/>
                  </a:lnTo>
                  <a:lnTo>
                    <a:pt x="13948" y="8380"/>
                  </a:lnTo>
                  <a:lnTo>
                    <a:pt x="13935" y="8353"/>
                  </a:lnTo>
                  <a:lnTo>
                    <a:pt x="13922" y="8326"/>
                  </a:lnTo>
                  <a:lnTo>
                    <a:pt x="13906" y="8300"/>
                  </a:lnTo>
                  <a:lnTo>
                    <a:pt x="13890" y="8275"/>
                  </a:lnTo>
                  <a:lnTo>
                    <a:pt x="13872" y="8250"/>
                  </a:lnTo>
                  <a:lnTo>
                    <a:pt x="13853" y="8226"/>
                  </a:lnTo>
                  <a:lnTo>
                    <a:pt x="13833" y="8202"/>
                  </a:lnTo>
                  <a:lnTo>
                    <a:pt x="13811" y="8179"/>
                  </a:lnTo>
                  <a:lnTo>
                    <a:pt x="13788" y="8158"/>
                  </a:lnTo>
                  <a:lnTo>
                    <a:pt x="13764" y="8138"/>
                  </a:lnTo>
                  <a:lnTo>
                    <a:pt x="13738" y="8119"/>
                  </a:lnTo>
                  <a:lnTo>
                    <a:pt x="13712" y="8102"/>
                  </a:lnTo>
                  <a:lnTo>
                    <a:pt x="13686" y="8086"/>
                  </a:lnTo>
                  <a:lnTo>
                    <a:pt x="13660" y="8071"/>
                  </a:lnTo>
                  <a:lnTo>
                    <a:pt x="13633" y="8058"/>
                  </a:lnTo>
                  <a:lnTo>
                    <a:pt x="13604" y="8045"/>
                  </a:lnTo>
                  <a:lnTo>
                    <a:pt x="13576" y="8035"/>
                  </a:lnTo>
                  <a:lnTo>
                    <a:pt x="13547" y="8026"/>
                  </a:lnTo>
                  <a:lnTo>
                    <a:pt x="13519" y="8019"/>
                  </a:lnTo>
                  <a:lnTo>
                    <a:pt x="13490" y="8013"/>
                  </a:lnTo>
                  <a:lnTo>
                    <a:pt x="13461" y="8008"/>
                  </a:lnTo>
                  <a:lnTo>
                    <a:pt x="13430" y="8005"/>
                  </a:lnTo>
                  <a:lnTo>
                    <a:pt x="13401" y="8004"/>
                  </a:lnTo>
                  <a:lnTo>
                    <a:pt x="13372" y="8003"/>
                  </a:lnTo>
                  <a:lnTo>
                    <a:pt x="13343" y="8004"/>
                  </a:lnTo>
                  <a:lnTo>
                    <a:pt x="13343" y="8005"/>
                  </a:lnTo>
                  <a:lnTo>
                    <a:pt x="13313" y="8007"/>
                  </a:lnTo>
                  <a:lnTo>
                    <a:pt x="13283" y="8011"/>
                  </a:lnTo>
                  <a:lnTo>
                    <a:pt x="13254" y="8016"/>
                  </a:lnTo>
                  <a:lnTo>
                    <a:pt x="13226" y="8023"/>
                  </a:lnTo>
                  <a:lnTo>
                    <a:pt x="13197" y="8031"/>
                  </a:lnTo>
                  <a:lnTo>
                    <a:pt x="13169" y="8040"/>
                  </a:lnTo>
                  <a:lnTo>
                    <a:pt x="13141" y="8052"/>
                  </a:lnTo>
                  <a:lnTo>
                    <a:pt x="13114" y="8064"/>
                  </a:lnTo>
                  <a:lnTo>
                    <a:pt x="13087" y="8078"/>
                  </a:lnTo>
                  <a:lnTo>
                    <a:pt x="13061" y="8093"/>
                  </a:lnTo>
                  <a:lnTo>
                    <a:pt x="13036" y="8109"/>
                  </a:lnTo>
                  <a:lnTo>
                    <a:pt x="13011" y="8127"/>
                  </a:lnTo>
                  <a:lnTo>
                    <a:pt x="12986" y="8146"/>
                  </a:lnTo>
                  <a:lnTo>
                    <a:pt x="12963" y="8166"/>
                  </a:lnTo>
                  <a:lnTo>
                    <a:pt x="12940" y="8188"/>
                  </a:lnTo>
                  <a:lnTo>
                    <a:pt x="12919" y="8211"/>
                  </a:lnTo>
                  <a:lnTo>
                    <a:pt x="12919" y="8211"/>
                  </a:lnTo>
                  <a:lnTo>
                    <a:pt x="12906" y="8226"/>
                  </a:lnTo>
                  <a:lnTo>
                    <a:pt x="12858" y="8282"/>
                  </a:lnTo>
                  <a:lnTo>
                    <a:pt x="12785" y="8270"/>
                  </a:lnTo>
                  <a:lnTo>
                    <a:pt x="11721" y="8103"/>
                  </a:lnTo>
                  <a:lnTo>
                    <a:pt x="11636" y="8089"/>
                  </a:lnTo>
                  <a:lnTo>
                    <a:pt x="11613" y="8005"/>
                  </a:lnTo>
                  <a:lnTo>
                    <a:pt x="11284" y="6746"/>
                  </a:lnTo>
                  <a:lnTo>
                    <a:pt x="11258" y="6647"/>
                  </a:lnTo>
                  <a:lnTo>
                    <a:pt x="11348" y="6597"/>
                  </a:lnTo>
                  <a:lnTo>
                    <a:pt x="13059" y="5636"/>
                  </a:lnTo>
                  <a:lnTo>
                    <a:pt x="13143" y="5587"/>
                  </a:lnTo>
                  <a:lnTo>
                    <a:pt x="13215" y="5654"/>
                  </a:lnTo>
                  <a:lnTo>
                    <a:pt x="13232" y="5671"/>
                  </a:lnTo>
                  <a:lnTo>
                    <a:pt x="13232" y="5671"/>
                  </a:lnTo>
                  <a:lnTo>
                    <a:pt x="13247" y="5684"/>
                  </a:lnTo>
                  <a:lnTo>
                    <a:pt x="13247" y="5684"/>
                  </a:lnTo>
                  <a:lnTo>
                    <a:pt x="13310" y="5738"/>
                  </a:lnTo>
                  <a:lnTo>
                    <a:pt x="13371" y="5788"/>
                  </a:lnTo>
                  <a:lnTo>
                    <a:pt x="13430" y="5837"/>
                  </a:lnTo>
                  <a:lnTo>
                    <a:pt x="13488" y="5881"/>
                  </a:lnTo>
                  <a:lnTo>
                    <a:pt x="13545" y="5922"/>
                  </a:lnTo>
                  <a:lnTo>
                    <a:pt x="13599" y="5960"/>
                  </a:lnTo>
                  <a:lnTo>
                    <a:pt x="13654" y="5996"/>
                  </a:lnTo>
                  <a:lnTo>
                    <a:pt x="13705" y="6028"/>
                  </a:lnTo>
                  <a:lnTo>
                    <a:pt x="13756" y="6057"/>
                  </a:lnTo>
                  <a:lnTo>
                    <a:pt x="13806" y="6084"/>
                  </a:lnTo>
                  <a:lnTo>
                    <a:pt x="13854" y="6107"/>
                  </a:lnTo>
                  <a:lnTo>
                    <a:pt x="13900" y="6128"/>
                  </a:lnTo>
                  <a:lnTo>
                    <a:pt x="13946" y="6147"/>
                  </a:lnTo>
                  <a:lnTo>
                    <a:pt x="13989" y="6163"/>
                  </a:lnTo>
                  <a:lnTo>
                    <a:pt x="14031" y="6176"/>
                  </a:lnTo>
                  <a:lnTo>
                    <a:pt x="14073" y="6187"/>
                  </a:lnTo>
                  <a:lnTo>
                    <a:pt x="14113" y="6195"/>
                  </a:lnTo>
                  <a:lnTo>
                    <a:pt x="14151" y="6201"/>
                  </a:lnTo>
                  <a:lnTo>
                    <a:pt x="14187" y="6204"/>
                  </a:lnTo>
                  <a:lnTo>
                    <a:pt x="14224" y="6205"/>
                  </a:lnTo>
                  <a:lnTo>
                    <a:pt x="14258" y="6205"/>
                  </a:lnTo>
                  <a:lnTo>
                    <a:pt x="14291" y="6201"/>
                  </a:lnTo>
                  <a:lnTo>
                    <a:pt x="14322" y="6196"/>
                  </a:lnTo>
                  <a:lnTo>
                    <a:pt x="14353" y="6189"/>
                  </a:lnTo>
                  <a:lnTo>
                    <a:pt x="14383" y="6180"/>
                  </a:lnTo>
                  <a:lnTo>
                    <a:pt x="14410" y="6169"/>
                  </a:lnTo>
                  <a:lnTo>
                    <a:pt x="14437" y="6156"/>
                  </a:lnTo>
                  <a:lnTo>
                    <a:pt x="14462" y="6140"/>
                  </a:lnTo>
                  <a:lnTo>
                    <a:pt x="14486" y="6123"/>
                  </a:lnTo>
                  <a:lnTo>
                    <a:pt x="14508" y="6105"/>
                  </a:lnTo>
                  <a:lnTo>
                    <a:pt x="14531" y="6085"/>
                  </a:lnTo>
                  <a:lnTo>
                    <a:pt x="14551" y="6064"/>
                  </a:lnTo>
                  <a:lnTo>
                    <a:pt x="14565" y="6047"/>
                  </a:lnTo>
                  <a:lnTo>
                    <a:pt x="14579" y="6030"/>
                  </a:lnTo>
                  <a:lnTo>
                    <a:pt x="14592" y="6012"/>
                  </a:lnTo>
                  <a:lnTo>
                    <a:pt x="14604" y="5993"/>
                  </a:lnTo>
                  <a:lnTo>
                    <a:pt x="14616" y="5974"/>
                  </a:lnTo>
                  <a:lnTo>
                    <a:pt x="14628" y="5952"/>
                  </a:lnTo>
                  <a:lnTo>
                    <a:pt x="14638" y="5932"/>
                  </a:lnTo>
                  <a:lnTo>
                    <a:pt x="14649" y="5910"/>
                  </a:lnTo>
                  <a:lnTo>
                    <a:pt x="14659" y="5888"/>
                  </a:lnTo>
                  <a:lnTo>
                    <a:pt x="14668" y="5866"/>
                  </a:lnTo>
                  <a:lnTo>
                    <a:pt x="14678" y="5842"/>
                  </a:lnTo>
                  <a:lnTo>
                    <a:pt x="14686" y="5819"/>
                  </a:lnTo>
                  <a:lnTo>
                    <a:pt x="14694" y="5793"/>
                  </a:lnTo>
                  <a:lnTo>
                    <a:pt x="14701" y="5769"/>
                  </a:lnTo>
                  <a:lnTo>
                    <a:pt x="14708" y="5743"/>
                  </a:lnTo>
                  <a:lnTo>
                    <a:pt x="14714" y="5718"/>
                  </a:lnTo>
                  <a:lnTo>
                    <a:pt x="14720" y="5692"/>
                  </a:lnTo>
                  <a:lnTo>
                    <a:pt x="14725" y="5665"/>
                  </a:lnTo>
                  <a:lnTo>
                    <a:pt x="14729" y="5638"/>
                  </a:lnTo>
                  <a:lnTo>
                    <a:pt x="14734" y="5609"/>
                  </a:lnTo>
                  <a:lnTo>
                    <a:pt x="14737" y="5582"/>
                  </a:lnTo>
                  <a:lnTo>
                    <a:pt x="14740" y="5554"/>
                  </a:lnTo>
                  <a:lnTo>
                    <a:pt x="14743" y="5525"/>
                  </a:lnTo>
                  <a:lnTo>
                    <a:pt x="14745" y="5496"/>
                  </a:lnTo>
                  <a:lnTo>
                    <a:pt x="14748" y="5437"/>
                  </a:lnTo>
                  <a:lnTo>
                    <a:pt x="14749" y="5378"/>
                  </a:lnTo>
                  <a:lnTo>
                    <a:pt x="14748" y="5317"/>
                  </a:lnTo>
                  <a:lnTo>
                    <a:pt x="14745" y="5255"/>
                  </a:lnTo>
                  <a:lnTo>
                    <a:pt x="14740" y="5192"/>
                  </a:lnTo>
                  <a:lnTo>
                    <a:pt x="14733" y="5128"/>
                  </a:lnTo>
                  <a:lnTo>
                    <a:pt x="14724" y="5064"/>
                  </a:lnTo>
                  <a:lnTo>
                    <a:pt x="14712" y="5000"/>
                  </a:lnTo>
                  <a:lnTo>
                    <a:pt x="14699" y="4937"/>
                  </a:lnTo>
                  <a:lnTo>
                    <a:pt x="14684" y="4873"/>
                  </a:lnTo>
                  <a:lnTo>
                    <a:pt x="14676" y="4841"/>
                  </a:lnTo>
                  <a:lnTo>
                    <a:pt x="14666" y="4810"/>
                  </a:lnTo>
                  <a:lnTo>
                    <a:pt x="14657" y="4779"/>
                  </a:lnTo>
                  <a:lnTo>
                    <a:pt x="14647" y="4747"/>
                  </a:lnTo>
                  <a:lnTo>
                    <a:pt x="14637" y="4717"/>
                  </a:lnTo>
                  <a:lnTo>
                    <a:pt x="14626" y="4687"/>
                  </a:lnTo>
                  <a:lnTo>
                    <a:pt x="14615" y="4656"/>
                  </a:lnTo>
                  <a:lnTo>
                    <a:pt x="14603" y="4627"/>
                  </a:lnTo>
                  <a:lnTo>
                    <a:pt x="14591" y="4597"/>
                  </a:lnTo>
                  <a:lnTo>
                    <a:pt x="14578" y="4567"/>
                  </a:lnTo>
                  <a:lnTo>
                    <a:pt x="14565" y="4538"/>
                  </a:lnTo>
                  <a:lnTo>
                    <a:pt x="14552" y="4510"/>
                  </a:lnTo>
                  <a:lnTo>
                    <a:pt x="14538" y="4482"/>
                  </a:lnTo>
                  <a:lnTo>
                    <a:pt x="14523" y="4454"/>
                  </a:lnTo>
                  <a:lnTo>
                    <a:pt x="14508" y="4427"/>
                  </a:lnTo>
                  <a:lnTo>
                    <a:pt x="14492" y="4399"/>
                  </a:lnTo>
                  <a:lnTo>
                    <a:pt x="14476" y="4373"/>
                  </a:lnTo>
                  <a:lnTo>
                    <a:pt x="14460" y="4347"/>
                  </a:lnTo>
                  <a:lnTo>
                    <a:pt x="14443" y="4321"/>
                  </a:lnTo>
                  <a:lnTo>
                    <a:pt x="14426" y="4297"/>
                  </a:lnTo>
                  <a:lnTo>
                    <a:pt x="14400" y="4262"/>
                  </a:lnTo>
                  <a:lnTo>
                    <a:pt x="14374" y="4227"/>
                  </a:lnTo>
                  <a:lnTo>
                    <a:pt x="14345" y="4195"/>
                  </a:lnTo>
                  <a:lnTo>
                    <a:pt x="14317" y="4164"/>
                  </a:lnTo>
                  <a:lnTo>
                    <a:pt x="14287" y="4135"/>
                  </a:lnTo>
                  <a:lnTo>
                    <a:pt x="14256" y="4107"/>
                  </a:lnTo>
                  <a:lnTo>
                    <a:pt x="14225" y="4081"/>
                  </a:lnTo>
                  <a:lnTo>
                    <a:pt x="14191" y="4056"/>
                  </a:lnTo>
                  <a:lnTo>
                    <a:pt x="14158" y="4033"/>
                  </a:lnTo>
                  <a:lnTo>
                    <a:pt x="14123" y="4012"/>
                  </a:lnTo>
                  <a:lnTo>
                    <a:pt x="14088" y="3993"/>
                  </a:lnTo>
                  <a:lnTo>
                    <a:pt x="14051" y="3976"/>
                  </a:lnTo>
                  <a:lnTo>
                    <a:pt x="14013" y="3961"/>
                  </a:lnTo>
                  <a:lnTo>
                    <a:pt x="13975" y="3948"/>
                  </a:lnTo>
                  <a:lnTo>
                    <a:pt x="13936" y="3938"/>
                  </a:lnTo>
                  <a:lnTo>
                    <a:pt x="13895" y="3929"/>
                  </a:lnTo>
                  <a:lnTo>
                    <a:pt x="13854" y="3923"/>
                  </a:lnTo>
                  <a:lnTo>
                    <a:pt x="13812" y="3919"/>
                  </a:lnTo>
                  <a:lnTo>
                    <a:pt x="13769" y="3918"/>
                  </a:lnTo>
                  <a:lnTo>
                    <a:pt x="13725" y="3919"/>
                  </a:lnTo>
                  <a:lnTo>
                    <a:pt x="13680" y="3923"/>
                  </a:lnTo>
                  <a:lnTo>
                    <a:pt x="13635" y="3929"/>
                  </a:lnTo>
                  <a:lnTo>
                    <a:pt x="13587" y="3938"/>
                  </a:lnTo>
                  <a:lnTo>
                    <a:pt x="13540" y="3950"/>
                  </a:lnTo>
                  <a:lnTo>
                    <a:pt x="13492" y="3965"/>
                  </a:lnTo>
                  <a:lnTo>
                    <a:pt x="13442" y="3983"/>
                  </a:lnTo>
                  <a:lnTo>
                    <a:pt x="13392" y="4003"/>
                  </a:lnTo>
                  <a:lnTo>
                    <a:pt x="13342" y="4027"/>
                  </a:lnTo>
                  <a:lnTo>
                    <a:pt x="13289" y="4054"/>
                  </a:lnTo>
                  <a:lnTo>
                    <a:pt x="13237" y="4085"/>
                  </a:lnTo>
                  <a:lnTo>
                    <a:pt x="13184" y="4119"/>
                  </a:lnTo>
                  <a:lnTo>
                    <a:pt x="13129" y="4155"/>
                  </a:lnTo>
                  <a:lnTo>
                    <a:pt x="13109" y="4171"/>
                  </a:lnTo>
                  <a:lnTo>
                    <a:pt x="13090" y="4187"/>
                  </a:lnTo>
                  <a:lnTo>
                    <a:pt x="13071" y="4203"/>
                  </a:lnTo>
                  <a:lnTo>
                    <a:pt x="13054" y="4221"/>
                  </a:lnTo>
                  <a:lnTo>
                    <a:pt x="13037" y="4239"/>
                  </a:lnTo>
                  <a:lnTo>
                    <a:pt x="13022" y="4259"/>
                  </a:lnTo>
                  <a:lnTo>
                    <a:pt x="13007" y="4279"/>
                  </a:lnTo>
                  <a:lnTo>
                    <a:pt x="12992" y="4299"/>
                  </a:lnTo>
                  <a:lnTo>
                    <a:pt x="12979" y="4320"/>
                  </a:lnTo>
                  <a:lnTo>
                    <a:pt x="12967" y="4341"/>
                  </a:lnTo>
                  <a:lnTo>
                    <a:pt x="12956" y="4363"/>
                  </a:lnTo>
                  <a:lnTo>
                    <a:pt x="12945" y="4385"/>
                  </a:lnTo>
                  <a:lnTo>
                    <a:pt x="12936" y="4408"/>
                  </a:lnTo>
                  <a:lnTo>
                    <a:pt x="12927" y="4432"/>
                  </a:lnTo>
                  <a:lnTo>
                    <a:pt x="12919" y="4456"/>
                  </a:lnTo>
                  <a:lnTo>
                    <a:pt x="12911" y="4480"/>
                  </a:lnTo>
                  <a:lnTo>
                    <a:pt x="12902" y="4513"/>
                  </a:lnTo>
                  <a:lnTo>
                    <a:pt x="12895" y="4546"/>
                  </a:lnTo>
                  <a:lnTo>
                    <a:pt x="12888" y="4579"/>
                  </a:lnTo>
                  <a:lnTo>
                    <a:pt x="12883" y="4614"/>
                  </a:lnTo>
                  <a:lnTo>
                    <a:pt x="12878" y="4649"/>
                  </a:lnTo>
                  <a:lnTo>
                    <a:pt x="12875" y="4683"/>
                  </a:lnTo>
                  <a:lnTo>
                    <a:pt x="12872" y="4718"/>
                  </a:lnTo>
                  <a:lnTo>
                    <a:pt x="12871" y="4753"/>
                  </a:lnTo>
                  <a:lnTo>
                    <a:pt x="12871" y="4789"/>
                  </a:lnTo>
                  <a:lnTo>
                    <a:pt x="12871" y="4823"/>
                  </a:lnTo>
                  <a:lnTo>
                    <a:pt x="12872" y="4858"/>
                  </a:lnTo>
                  <a:lnTo>
                    <a:pt x="12874" y="4893"/>
                  </a:lnTo>
                  <a:lnTo>
                    <a:pt x="12877" y="4927"/>
                  </a:lnTo>
                  <a:lnTo>
                    <a:pt x="12880" y="4962"/>
                  </a:lnTo>
                  <a:lnTo>
                    <a:pt x="12884" y="4995"/>
                  </a:lnTo>
                  <a:lnTo>
                    <a:pt x="12889" y="5029"/>
                  </a:lnTo>
                  <a:lnTo>
                    <a:pt x="12904" y="5128"/>
                  </a:lnTo>
                  <a:lnTo>
                    <a:pt x="12814" y="5169"/>
                  </a:lnTo>
                  <a:lnTo>
                    <a:pt x="11078" y="5971"/>
                  </a:lnTo>
                  <a:lnTo>
                    <a:pt x="10992" y="6010"/>
                  </a:lnTo>
                  <a:lnTo>
                    <a:pt x="10928" y="5943"/>
                  </a:lnTo>
                  <a:lnTo>
                    <a:pt x="10012" y="5017"/>
                  </a:lnTo>
                  <a:lnTo>
                    <a:pt x="9940" y="4946"/>
                  </a:lnTo>
                  <a:lnTo>
                    <a:pt x="9992" y="4857"/>
                  </a:lnTo>
                  <a:close/>
                </a:path>
              </a:pathLst>
            </a:custGeom>
            <a:solidFill>
              <a:srgbClr val="A7B3BC"/>
            </a:solidFill>
            <a:ln w="28575">
              <a:noFill/>
            </a:ln>
          </p:spPr>
          <p:txBody>
            <a:bodyPr vert="horz" wrap="square" lIns="91440" tIns="45720" rIns="91440" bIns="45720" numCol="1" anchor="t" anchorCtr="0" compatLnSpc="1">
              <a:prstTxWarp prst="textNoShape">
                <a:avLst/>
              </a:prstTxWarp>
            </a:bodyPr>
            <a:lstStyle/>
            <a:p>
              <a:endParaRPr lang="pl-PL">
                <a:solidFill>
                  <a:schemeClr val="bg1"/>
                </a:solidFill>
              </a:endParaRPr>
            </a:p>
          </p:txBody>
        </p:sp>
        <p:sp>
          <p:nvSpPr>
            <p:cNvPr id="35" name="Freeform 5">
              <a:extLst>
                <a:ext uri="{FF2B5EF4-FFF2-40B4-BE49-F238E27FC236}">
                  <a16:creationId xmlns:a16="http://schemas.microsoft.com/office/drawing/2014/main" id="{B95A1689-D9C2-4D47-B203-AC49B6ECC0A4}"/>
                </a:ext>
              </a:extLst>
            </p:cNvPr>
            <p:cNvSpPr>
              <a:spLocks/>
            </p:cNvSpPr>
            <p:nvPr/>
          </p:nvSpPr>
          <p:spPr bwMode="auto">
            <a:xfrm rot="1235595">
              <a:off x="8005144" y="2811078"/>
              <a:ext cx="175336" cy="191314"/>
            </a:xfrm>
            <a:custGeom>
              <a:avLst/>
              <a:gdLst>
                <a:gd name="T0" fmla="*/ 11310 w 14749"/>
                <a:gd name="T1" fmla="*/ 3401 h 16093"/>
                <a:gd name="T2" fmla="*/ 11044 w 14749"/>
                <a:gd name="T3" fmla="*/ 2643 h 16093"/>
                <a:gd name="T4" fmla="*/ 10261 w 14749"/>
                <a:gd name="T5" fmla="*/ 2786 h 16093"/>
                <a:gd name="T6" fmla="*/ 10155 w 14749"/>
                <a:gd name="T7" fmla="*/ 3378 h 16093"/>
                <a:gd name="T8" fmla="*/ 8544 w 14749"/>
                <a:gd name="T9" fmla="*/ 1718 h 16093"/>
                <a:gd name="T10" fmla="*/ 8884 w 14749"/>
                <a:gd name="T11" fmla="*/ 1062 h 16093"/>
                <a:gd name="T12" fmla="*/ 8417 w 14749"/>
                <a:gd name="T13" fmla="*/ 372 h 16093"/>
                <a:gd name="T14" fmla="*/ 7260 w 14749"/>
                <a:gd name="T15" fmla="*/ 38 h 16093"/>
                <a:gd name="T16" fmla="*/ 6763 w 14749"/>
                <a:gd name="T17" fmla="*/ 592 h 16093"/>
                <a:gd name="T18" fmla="*/ 7164 w 14749"/>
                <a:gd name="T19" fmla="*/ 1726 h 16093"/>
                <a:gd name="T20" fmla="*/ 5205 w 14749"/>
                <a:gd name="T21" fmla="*/ 2861 h 16093"/>
                <a:gd name="T22" fmla="*/ 4786 w 14749"/>
                <a:gd name="T23" fmla="*/ 2263 h 16093"/>
                <a:gd name="T24" fmla="*/ 4042 w 14749"/>
                <a:gd name="T25" fmla="*/ 2567 h 16093"/>
                <a:gd name="T26" fmla="*/ 4204 w 14749"/>
                <a:gd name="T27" fmla="*/ 3325 h 16093"/>
                <a:gd name="T28" fmla="*/ 2182 w 14749"/>
                <a:gd name="T29" fmla="*/ 4353 h 16093"/>
                <a:gd name="T30" fmla="*/ 1758 w 14749"/>
                <a:gd name="T31" fmla="*/ 3564 h 16093"/>
                <a:gd name="T32" fmla="*/ 913 w 14749"/>
                <a:gd name="T33" fmla="*/ 3593 h 16093"/>
                <a:gd name="T34" fmla="*/ 240 w 14749"/>
                <a:gd name="T35" fmla="*/ 4374 h 16093"/>
                <a:gd name="T36" fmla="*/ 330 w 14749"/>
                <a:gd name="T37" fmla="*/ 5226 h 16093"/>
                <a:gd name="T38" fmla="*/ 1038 w 14749"/>
                <a:gd name="T39" fmla="*/ 5523 h 16093"/>
                <a:gd name="T40" fmla="*/ 1754 w 14749"/>
                <a:gd name="T41" fmla="*/ 5295 h 16093"/>
                <a:gd name="T42" fmla="*/ 1377 w 14749"/>
                <a:gd name="T43" fmla="*/ 7538 h 16093"/>
                <a:gd name="T44" fmla="*/ 584 w 14749"/>
                <a:gd name="T45" fmla="*/ 7647 h 16093"/>
                <a:gd name="T46" fmla="*/ 572 w 14749"/>
                <a:gd name="T47" fmla="*/ 8448 h 16093"/>
                <a:gd name="T48" fmla="*/ 1338 w 14749"/>
                <a:gd name="T49" fmla="*/ 8596 h 16093"/>
                <a:gd name="T50" fmla="*/ 1661 w 14749"/>
                <a:gd name="T51" fmla="*/ 10795 h 16093"/>
                <a:gd name="T52" fmla="*/ 627 w 14749"/>
                <a:gd name="T53" fmla="*/ 10520 h 16093"/>
                <a:gd name="T54" fmla="*/ 42 w 14749"/>
                <a:gd name="T55" fmla="*/ 11054 h 16093"/>
                <a:gd name="T56" fmla="*/ 296 w 14749"/>
                <a:gd name="T57" fmla="*/ 12142 h 16093"/>
                <a:gd name="T58" fmla="*/ 999 w 14749"/>
                <a:gd name="T59" fmla="*/ 12648 h 16093"/>
                <a:gd name="T60" fmla="*/ 1669 w 14749"/>
                <a:gd name="T61" fmla="*/ 12449 h 16093"/>
                <a:gd name="T62" fmla="*/ 2027 w 14749"/>
                <a:gd name="T63" fmla="*/ 11641 h 16093"/>
                <a:gd name="T64" fmla="*/ 3795 w 14749"/>
                <a:gd name="T65" fmla="*/ 12883 h 16093"/>
                <a:gd name="T66" fmla="*/ 3561 w 14749"/>
                <a:gd name="T67" fmla="*/ 13638 h 16093"/>
                <a:gd name="T68" fmla="*/ 4283 w 14749"/>
                <a:gd name="T69" fmla="*/ 13995 h 16093"/>
                <a:gd name="T70" fmla="*/ 4742 w 14749"/>
                <a:gd name="T71" fmla="*/ 13457 h 16093"/>
                <a:gd name="T72" fmla="*/ 6642 w 14749"/>
                <a:gd name="T73" fmla="*/ 14476 h 16093"/>
                <a:gd name="T74" fmla="*/ 6153 w 14749"/>
                <a:gd name="T75" fmla="*/ 15111 h 16093"/>
                <a:gd name="T76" fmla="*/ 6837 w 14749"/>
                <a:gd name="T77" fmla="*/ 16057 h 16093"/>
                <a:gd name="T78" fmla="*/ 8029 w 14749"/>
                <a:gd name="T79" fmla="*/ 15790 h 16093"/>
                <a:gd name="T80" fmla="*/ 7890 w 14749"/>
                <a:gd name="T81" fmla="*/ 14816 h 16093"/>
                <a:gd name="T82" fmla="*/ 9573 w 14749"/>
                <a:gd name="T83" fmla="*/ 13356 h 16093"/>
                <a:gd name="T84" fmla="*/ 9765 w 14749"/>
                <a:gd name="T85" fmla="*/ 14053 h 16093"/>
                <a:gd name="T86" fmla="*/ 10542 w 14749"/>
                <a:gd name="T87" fmla="*/ 14045 h 16093"/>
                <a:gd name="T88" fmla="*/ 10675 w 14749"/>
                <a:gd name="T89" fmla="*/ 13254 h 16093"/>
                <a:gd name="T90" fmla="*/ 10731 w 14749"/>
                <a:gd name="T91" fmla="*/ 10772 h 16093"/>
                <a:gd name="T92" fmla="*/ 12797 w 14749"/>
                <a:gd name="T93" fmla="*/ 12835 h 16093"/>
                <a:gd name="T94" fmla="*/ 13554 w 14749"/>
                <a:gd name="T95" fmla="*/ 13119 h 16093"/>
                <a:gd name="T96" fmla="*/ 14475 w 14749"/>
                <a:gd name="T97" fmla="*/ 12243 h 16093"/>
                <a:gd name="T98" fmla="*/ 14462 w 14749"/>
                <a:gd name="T99" fmla="*/ 11421 h 16093"/>
                <a:gd name="T100" fmla="*/ 13816 w 14749"/>
                <a:gd name="T101" fmla="*/ 11111 h 16093"/>
                <a:gd name="T102" fmla="*/ 13131 w 14749"/>
                <a:gd name="T103" fmla="*/ 11260 h 16093"/>
                <a:gd name="T104" fmla="*/ 13022 w 14749"/>
                <a:gd name="T105" fmla="*/ 9119 h 16093"/>
                <a:gd name="T106" fmla="*/ 13797 w 14749"/>
                <a:gd name="T107" fmla="*/ 9071 h 16093"/>
                <a:gd name="T108" fmla="*/ 13890 w 14749"/>
                <a:gd name="T109" fmla="*/ 8275 h 16093"/>
                <a:gd name="T110" fmla="*/ 13141 w 14749"/>
                <a:gd name="T111" fmla="*/ 8052 h 16093"/>
                <a:gd name="T112" fmla="*/ 13430 w 14749"/>
                <a:gd name="T113" fmla="*/ 5837 h 16093"/>
                <a:gd name="T114" fmla="*/ 14551 w 14749"/>
                <a:gd name="T115" fmla="*/ 6064 h 16093"/>
                <a:gd name="T116" fmla="*/ 14740 w 14749"/>
                <a:gd name="T117" fmla="*/ 5192 h 16093"/>
                <a:gd name="T118" fmla="*/ 14317 w 14749"/>
                <a:gd name="T119" fmla="*/ 4164 h 16093"/>
                <a:gd name="T120" fmla="*/ 13109 w 14749"/>
                <a:gd name="T121" fmla="*/ 4171 h 16093"/>
                <a:gd name="T122" fmla="*/ 12880 w 14749"/>
                <a:gd name="T123" fmla="*/ 4962 h 16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49" h="16093">
                  <a:moveTo>
                    <a:pt x="9992" y="4857"/>
                  </a:moveTo>
                  <a:lnTo>
                    <a:pt x="10574" y="3856"/>
                  </a:lnTo>
                  <a:lnTo>
                    <a:pt x="10615" y="3785"/>
                  </a:lnTo>
                  <a:lnTo>
                    <a:pt x="10696" y="3790"/>
                  </a:lnTo>
                  <a:lnTo>
                    <a:pt x="10732" y="3792"/>
                  </a:lnTo>
                  <a:lnTo>
                    <a:pt x="10767" y="3791"/>
                  </a:lnTo>
                  <a:lnTo>
                    <a:pt x="10802" y="3788"/>
                  </a:lnTo>
                  <a:lnTo>
                    <a:pt x="10836" y="3784"/>
                  </a:lnTo>
                  <a:lnTo>
                    <a:pt x="10871" y="3777"/>
                  </a:lnTo>
                  <a:lnTo>
                    <a:pt x="10906" y="3769"/>
                  </a:lnTo>
                  <a:lnTo>
                    <a:pt x="10939" y="3758"/>
                  </a:lnTo>
                  <a:lnTo>
                    <a:pt x="10972" y="3746"/>
                  </a:lnTo>
                  <a:lnTo>
                    <a:pt x="11003" y="3732"/>
                  </a:lnTo>
                  <a:lnTo>
                    <a:pt x="11034" y="3716"/>
                  </a:lnTo>
                  <a:lnTo>
                    <a:pt x="11063" y="3698"/>
                  </a:lnTo>
                  <a:lnTo>
                    <a:pt x="11092" y="3679"/>
                  </a:lnTo>
                  <a:lnTo>
                    <a:pt x="11120" y="3658"/>
                  </a:lnTo>
                  <a:lnTo>
                    <a:pt x="11147" y="3635"/>
                  </a:lnTo>
                  <a:lnTo>
                    <a:pt x="11160" y="3623"/>
                  </a:lnTo>
                  <a:lnTo>
                    <a:pt x="11172" y="3611"/>
                  </a:lnTo>
                  <a:lnTo>
                    <a:pt x="11186" y="3598"/>
                  </a:lnTo>
                  <a:lnTo>
                    <a:pt x="11198" y="3584"/>
                  </a:lnTo>
                  <a:lnTo>
                    <a:pt x="11218" y="3560"/>
                  </a:lnTo>
                  <a:lnTo>
                    <a:pt x="11237" y="3534"/>
                  </a:lnTo>
                  <a:lnTo>
                    <a:pt x="11255" y="3509"/>
                  </a:lnTo>
                  <a:lnTo>
                    <a:pt x="11271" y="3483"/>
                  </a:lnTo>
                  <a:lnTo>
                    <a:pt x="11285" y="3456"/>
                  </a:lnTo>
                  <a:lnTo>
                    <a:pt x="11298" y="3429"/>
                  </a:lnTo>
                  <a:lnTo>
                    <a:pt x="11310" y="3401"/>
                  </a:lnTo>
                  <a:lnTo>
                    <a:pt x="11320" y="3372"/>
                  </a:lnTo>
                  <a:lnTo>
                    <a:pt x="11330" y="3344"/>
                  </a:lnTo>
                  <a:lnTo>
                    <a:pt x="11337" y="3315"/>
                  </a:lnTo>
                  <a:lnTo>
                    <a:pt x="11343" y="3286"/>
                  </a:lnTo>
                  <a:lnTo>
                    <a:pt x="11348" y="3257"/>
                  </a:lnTo>
                  <a:lnTo>
                    <a:pt x="11351" y="3228"/>
                  </a:lnTo>
                  <a:lnTo>
                    <a:pt x="11352" y="3197"/>
                  </a:lnTo>
                  <a:lnTo>
                    <a:pt x="11353" y="3168"/>
                  </a:lnTo>
                  <a:lnTo>
                    <a:pt x="11352" y="3139"/>
                  </a:lnTo>
                  <a:lnTo>
                    <a:pt x="11349" y="3110"/>
                  </a:lnTo>
                  <a:lnTo>
                    <a:pt x="11345" y="3080"/>
                  </a:lnTo>
                  <a:lnTo>
                    <a:pt x="11340" y="3052"/>
                  </a:lnTo>
                  <a:lnTo>
                    <a:pt x="11333" y="3022"/>
                  </a:lnTo>
                  <a:lnTo>
                    <a:pt x="11324" y="2994"/>
                  </a:lnTo>
                  <a:lnTo>
                    <a:pt x="11315" y="2966"/>
                  </a:lnTo>
                  <a:lnTo>
                    <a:pt x="11304" y="2938"/>
                  </a:lnTo>
                  <a:lnTo>
                    <a:pt x="11292" y="2911"/>
                  </a:lnTo>
                  <a:lnTo>
                    <a:pt x="11278" y="2884"/>
                  </a:lnTo>
                  <a:lnTo>
                    <a:pt x="11263" y="2858"/>
                  </a:lnTo>
                  <a:lnTo>
                    <a:pt x="11247" y="2832"/>
                  </a:lnTo>
                  <a:lnTo>
                    <a:pt x="11229" y="2807"/>
                  </a:lnTo>
                  <a:lnTo>
                    <a:pt x="11210" y="2783"/>
                  </a:lnTo>
                  <a:lnTo>
                    <a:pt x="11190" y="2760"/>
                  </a:lnTo>
                  <a:lnTo>
                    <a:pt x="11167" y="2738"/>
                  </a:lnTo>
                  <a:lnTo>
                    <a:pt x="11144" y="2716"/>
                  </a:lnTo>
                  <a:lnTo>
                    <a:pt x="11120" y="2696"/>
                  </a:lnTo>
                  <a:lnTo>
                    <a:pt x="11095" y="2676"/>
                  </a:lnTo>
                  <a:lnTo>
                    <a:pt x="11070" y="2659"/>
                  </a:lnTo>
                  <a:lnTo>
                    <a:pt x="11044" y="2643"/>
                  </a:lnTo>
                  <a:lnTo>
                    <a:pt x="11016" y="2628"/>
                  </a:lnTo>
                  <a:lnTo>
                    <a:pt x="10989" y="2615"/>
                  </a:lnTo>
                  <a:lnTo>
                    <a:pt x="10961" y="2604"/>
                  </a:lnTo>
                  <a:lnTo>
                    <a:pt x="10933" y="2594"/>
                  </a:lnTo>
                  <a:lnTo>
                    <a:pt x="10905" y="2585"/>
                  </a:lnTo>
                  <a:lnTo>
                    <a:pt x="10876" y="2577"/>
                  </a:lnTo>
                  <a:lnTo>
                    <a:pt x="10846" y="2571"/>
                  </a:lnTo>
                  <a:lnTo>
                    <a:pt x="10817" y="2567"/>
                  </a:lnTo>
                  <a:lnTo>
                    <a:pt x="10788" y="2564"/>
                  </a:lnTo>
                  <a:lnTo>
                    <a:pt x="10759" y="2562"/>
                  </a:lnTo>
                  <a:lnTo>
                    <a:pt x="10729" y="2562"/>
                  </a:lnTo>
                  <a:lnTo>
                    <a:pt x="10699" y="2563"/>
                  </a:lnTo>
                  <a:lnTo>
                    <a:pt x="10670" y="2565"/>
                  </a:lnTo>
                  <a:lnTo>
                    <a:pt x="10641" y="2569"/>
                  </a:lnTo>
                  <a:lnTo>
                    <a:pt x="10612" y="2575"/>
                  </a:lnTo>
                  <a:lnTo>
                    <a:pt x="10583" y="2581"/>
                  </a:lnTo>
                  <a:lnTo>
                    <a:pt x="10554" y="2589"/>
                  </a:lnTo>
                  <a:lnTo>
                    <a:pt x="10526" y="2599"/>
                  </a:lnTo>
                  <a:lnTo>
                    <a:pt x="10498" y="2609"/>
                  </a:lnTo>
                  <a:lnTo>
                    <a:pt x="10471" y="2622"/>
                  </a:lnTo>
                  <a:lnTo>
                    <a:pt x="10445" y="2635"/>
                  </a:lnTo>
                  <a:lnTo>
                    <a:pt x="10418" y="2650"/>
                  </a:lnTo>
                  <a:lnTo>
                    <a:pt x="10392" y="2666"/>
                  </a:lnTo>
                  <a:lnTo>
                    <a:pt x="10367" y="2685"/>
                  </a:lnTo>
                  <a:lnTo>
                    <a:pt x="10343" y="2704"/>
                  </a:lnTo>
                  <a:lnTo>
                    <a:pt x="10320" y="2724"/>
                  </a:lnTo>
                  <a:lnTo>
                    <a:pt x="10298" y="2746"/>
                  </a:lnTo>
                  <a:lnTo>
                    <a:pt x="10276" y="2769"/>
                  </a:lnTo>
                  <a:lnTo>
                    <a:pt x="10261" y="2786"/>
                  </a:lnTo>
                  <a:lnTo>
                    <a:pt x="10247" y="2804"/>
                  </a:lnTo>
                  <a:lnTo>
                    <a:pt x="10234" y="2821"/>
                  </a:lnTo>
                  <a:lnTo>
                    <a:pt x="10221" y="2840"/>
                  </a:lnTo>
                  <a:lnTo>
                    <a:pt x="10210" y="2859"/>
                  </a:lnTo>
                  <a:lnTo>
                    <a:pt x="10199" y="2878"/>
                  </a:lnTo>
                  <a:lnTo>
                    <a:pt x="10189" y="2897"/>
                  </a:lnTo>
                  <a:lnTo>
                    <a:pt x="10179" y="2916"/>
                  </a:lnTo>
                  <a:lnTo>
                    <a:pt x="10170" y="2936"/>
                  </a:lnTo>
                  <a:lnTo>
                    <a:pt x="10162" y="2955"/>
                  </a:lnTo>
                  <a:lnTo>
                    <a:pt x="10155" y="2975"/>
                  </a:lnTo>
                  <a:lnTo>
                    <a:pt x="10149" y="2995"/>
                  </a:lnTo>
                  <a:lnTo>
                    <a:pt x="10143" y="3016"/>
                  </a:lnTo>
                  <a:lnTo>
                    <a:pt x="10138" y="3037"/>
                  </a:lnTo>
                  <a:lnTo>
                    <a:pt x="10133" y="3057"/>
                  </a:lnTo>
                  <a:lnTo>
                    <a:pt x="10129" y="3078"/>
                  </a:lnTo>
                  <a:lnTo>
                    <a:pt x="10126" y="3099"/>
                  </a:lnTo>
                  <a:lnTo>
                    <a:pt x="10124" y="3121"/>
                  </a:lnTo>
                  <a:lnTo>
                    <a:pt x="10123" y="3142"/>
                  </a:lnTo>
                  <a:lnTo>
                    <a:pt x="10122" y="3164"/>
                  </a:lnTo>
                  <a:lnTo>
                    <a:pt x="10122" y="3185"/>
                  </a:lnTo>
                  <a:lnTo>
                    <a:pt x="10122" y="3208"/>
                  </a:lnTo>
                  <a:lnTo>
                    <a:pt x="10124" y="3229"/>
                  </a:lnTo>
                  <a:lnTo>
                    <a:pt x="10126" y="3251"/>
                  </a:lnTo>
                  <a:lnTo>
                    <a:pt x="10129" y="3272"/>
                  </a:lnTo>
                  <a:lnTo>
                    <a:pt x="10133" y="3293"/>
                  </a:lnTo>
                  <a:lnTo>
                    <a:pt x="10137" y="3314"/>
                  </a:lnTo>
                  <a:lnTo>
                    <a:pt x="10142" y="3335"/>
                  </a:lnTo>
                  <a:lnTo>
                    <a:pt x="10148" y="3356"/>
                  </a:lnTo>
                  <a:lnTo>
                    <a:pt x="10155" y="3378"/>
                  </a:lnTo>
                  <a:lnTo>
                    <a:pt x="10162" y="3398"/>
                  </a:lnTo>
                  <a:lnTo>
                    <a:pt x="10171" y="3418"/>
                  </a:lnTo>
                  <a:lnTo>
                    <a:pt x="10201" y="3490"/>
                  </a:lnTo>
                  <a:lnTo>
                    <a:pt x="10153" y="3553"/>
                  </a:lnTo>
                  <a:lnTo>
                    <a:pt x="9440" y="4455"/>
                  </a:lnTo>
                  <a:lnTo>
                    <a:pt x="9387" y="4523"/>
                  </a:lnTo>
                  <a:lnTo>
                    <a:pt x="9301" y="4500"/>
                  </a:lnTo>
                  <a:lnTo>
                    <a:pt x="8045" y="4155"/>
                  </a:lnTo>
                  <a:lnTo>
                    <a:pt x="7946" y="4129"/>
                  </a:lnTo>
                  <a:lnTo>
                    <a:pt x="7947" y="4026"/>
                  </a:lnTo>
                  <a:lnTo>
                    <a:pt x="7969" y="2085"/>
                  </a:lnTo>
                  <a:lnTo>
                    <a:pt x="7970" y="1977"/>
                  </a:lnTo>
                  <a:lnTo>
                    <a:pt x="8076" y="1956"/>
                  </a:lnTo>
                  <a:lnTo>
                    <a:pt x="8097" y="1952"/>
                  </a:lnTo>
                  <a:lnTo>
                    <a:pt x="8117" y="1947"/>
                  </a:lnTo>
                  <a:lnTo>
                    <a:pt x="8138" y="1941"/>
                  </a:lnTo>
                  <a:lnTo>
                    <a:pt x="8158" y="1935"/>
                  </a:lnTo>
                  <a:lnTo>
                    <a:pt x="8178" y="1929"/>
                  </a:lnTo>
                  <a:lnTo>
                    <a:pt x="8197" y="1922"/>
                  </a:lnTo>
                  <a:lnTo>
                    <a:pt x="8217" y="1914"/>
                  </a:lnTo>
                  <a:lnTo>
                    <a:pt x="8236" y="1906"/>
                  </a:lnTo>
                  <a:lnTo>
                    <a:pt x="8275" y="1889"/>
                  </a:lnTo>
                  <a:lnTo>
                    <a:pt x="8313" y="1870"/>
                  </a:lnTo>
                  <a:lnTo>
                    <a:pt x="8351" y="1849"/>
                  </a:lnTo>
                  <a:lnTo>
                    <a:pt x="8388" y="1827"/>
                  </a:lnTo>
                  <a:lnTo>
                    <a:pt x="8427" y="1801"/>
                  </a:lnTo>
                  <a:lnTo>
                    <a:pt x="8467" y="1775"/>
                  </a:lnTo>
                  <a:lnTo>
                    <a:pt x="8505" y="1747"/>
                  </a:lnTo>
                  <a:lnTo>
                    <a:pt x="8544" y="1718"/>
                  </a:lnTo>
                  <a:lnTo>
                    <a:pt x="8582" y="1688"/>
                  </a:lnTo>
                  <a:lnTo>
                    <a:pt x="8622" y="1657"/>
                  </a:lnTo>
                  <a:lnTo>
                    <a:pt x="8660" y="1625"/>
                  </a:lnTo>
                  <a:lnTo>
                    <a:pt x="8699" y="1593"/>
                  </a:lnTo>
                  <a:lnTo>
                    <a:pt x="8719" y="1575"/>
                  </a:lnTo>
                  <a:lnTo>
                    <a:pt x="8738" y="1557"/>
                  </a:lnTo>
                  <a:lnTo>
                    <a:pt x="8757" y="1538"/>
                  </a:lnTo>
                  <a:lnTo>
                    <a:pt x="8774" y="1520"/>
                  </a:lnTo>
                  <a:lnTo>
                    <a:pt x="8790" y="1500"/>
                  </a:lnTo>
                  <a:lnTo>
                    <a:pt x="8804" y="1481"/>
                  </a:lnTo>
                  <a:lnTo>
                    <a:pt x="8818" y="1460"/>
                  </a:lnTo>
                  <a:lnTo>
                    <a:pt x="8830" y="1440"/>
                  </a:lnTo>
                  <a:lnTo>
                    <a:pt x="8841" y="1419"/>
                  </a:lnTo>
                  <a:lnTo>
                    <a:pt x="8851" y="1399"/>
                  </a:lnTo>
                  <a:lnTo>
                    <a:pt x="8860" y="1378"/>
                  </a:lnTo>
                  <a:lnTo>
                    <a:pt x="8868" y="1356"/>
                  </a:lnTo>
                  <a:lnTo>
                    <a:pt x="8875" y="1335"/>
                  </a:lnTo>
                  <a:lnTo>
                    <a:pt x="8881" y="1313"/>
                  </a:lnTo>
                  <a:lnTo>
                    <a:pt x="8886" y="1290"/>
                  </a:lnTo>
                  <a:lnTo>
                    <a:pt x="8890" y="1268"/>
                  </a:lnTo>
                  <a:lnTo>
                    <a:pt x="8893" y="1246"/>
                  </a:lnTo>
                  <a:lnTo>
                    <a:pt x="8896" y="1224"/>
                  </a:lnTo>
                  <a:lnTo>
                    <a:pt x="8897" y="1201"/>
                  </a:lnTo>
                  <a:lnTo>
                    <a:pt x="8897" y="1178"/>
                  </a:lnTo>
                  <a:lnTo>
                    <a:pt x="8896" y="1156"/>
                  </a:lnTo>
                  <a:lnTo>
                    <a:pt x="8894" y="1133"/>
                  </a:lnTo>
                  <a:lnTo>
                    <a:pt x="8891" y="1109"/>
                  </a:lnTo>
                  <a:lnTo>
                    <a:pt x="8888" y="1085"/>
                  </a:lnTo>
                  <a:lnTo>
                    <a:pt x="8884" y="1062"/>
                  </a:lnTo>
                  <a:lnTo>
                    <a:pt x="8879" y="1039"/>
                  </a:lnTo>
                  <a:lnTo>
                    <a:pt x="8873" y="1016"/>
                  </a:lnTo>
                  <a:lnTo>
                    <a:pt x="8866" y="993"/>
                  </a:lnTo>
                  <a:lnTo>
                    <a:pt x="8859" y="969"/>
                  </a:lnTo>
                  <a:lnTo>
                    <a:pt x="8850" y="945"/>
                  </a:lnTo>
                  <a:lnTo>
                    <a:pt x="8842" y="922"/>
                  </a:lnTo>
                  <a:lnTo>
                    <a:pt x="8832" y="898"/>
                  </a:lnTo>
                  <a:lnTo>
                    <a:pt x="8821" y="875"/>
                  </a:lnTo>
                  <a:lnTo>
                    <a:pt x="8810" y="852"/>
                  </a:lnTo>
                  <a:lnTo>
                    <a:pt x="8799" y="829"/>
                  </a:lnTo>
                  <a:lnTo>
                    <a:pt x="8786" y="806"/>
                  </a:lnTo>
                  <a:lnTo>
                    <a:pt x="8773" y="783"/>
                  </a:lnTo>
                  <a:lnTo>
                    <a:pt x="8760" y="759"/>
                  </a:lnTo>
                  <a:lnTo>
                    <a:pt x="8745" y="737"/>
                  </a:lnTo>
                  <a:lnTo>
                    <a:pt x="8730" y="714"/>
                  </a:lnTo>
                  <a:lnTo>
                    <a:pt x="8714" y="691"/>
                  </a:lnTo>
                  <a:lnTo>
                    <a:pt x="8698" y="669"/>
                  </a:lnTo>
                  <a:lnTo>
                    <a:pt x="8681" y="647"/>
                  </a:lnTo>
                  <a:lnTo>
                    <a:pt x="8664" y="625"/>
                  </a:lnTo>
                  <a:lnTo>
                    <a:pt x="8647" y="602"/>
                  </a:lnTo>
                  <a:lnTo>
                    <a:pt x="8628" y="580"/>
                  </a:lnTo>
                  <a:lnTo>
                    <a:pt x="8610" y="558"/>
                  </a:lnTo>
                  <a:lnTo>
                    <a:pt x="8590" y="537"/>
                  </a:lnTo>
                  <a:lnTo>
                    <a:pt x="8570" y="516"/>
                  </a:lnTo>
                  <a:lnTo>
                    <a:pt x="8549" y="494"/>
                  </a:lnTo>
                  <a:lnTo>
                    <a:pt x="8528" y="473"/>
                  </a:lnTo>
                  <a:lnTo>
                    <a:pt x="8507" y="453"/>
                  </a:lnTo>
                  <a:lnTo>
                    <a:pt x="8463" y="411"/>
                  </a:lnTo>
                  <a:lnTo>
                    <a:pt x="8417" y="372"/>
                  </a:lnTo>
                  <a:lnTo>
                    <a:pt x="8370" y="335"/>
                  </a:lnTo>
                  <a:lnTo>
                    <a:pt x="8322" y="298"/>
                  </a:lnTo>
                  <a:lnTo>
                    <a:pt x="8271" y="264"/>
                  </a:lnTo>
                  <a:lnTo>
                    <a:pt x="8221" y="230"/>
                  </a:lnTo>
                  <a:lnTo>
                    <a:pt x="8184" y="207"/>
                  </a:lnTo>
                  <a:lnTo>
                    <a:pt x="8147" y="186"/>
                  </a:lnTo>
                  <a:lnTo>
                    <a:pt x="8109" y="165"/>
                  </a:lnTo>
                  <a:lnTo>
                    <a:pt x="8071" y="146"/>
                  </a:lnTo>
                  <a:lnTo>
                    <a:pt x="8032" y="127"/>
                  </a:lnTo>
                  <a:lnTo>
                    <a:pt x="7994" y="110"/>
                  </a:lnTo>
                  <a:lnTo>
                    <a:pt x="7954" y="94"/>
                  </a:lnTo>
                  <a:lnTo>
                    <a:pt x="7915" y="78"/>
                  </a:lnTo>
                  <a:lnTo>
                    <a:pt x="7876" y="64"/>
                  </a:lnTo>
                  <a:lnTo>
                    <a:pt x="7837" y="51"/>
                  </a:lnTo>
                  <a:lnTo>
                    <a:pt x="7796" y="40"/>
                  </a:lnTo>
                  <a:lnTo>
                    <a:pt x="7757" y="30"/>
                  </a:lnTo>
                  <a:lnTo>
                    <a:pt x="7718" y="21"/>
                  </a:lnTo>
                  <a:lnTo>
                    <a:pt x="7678" y="14"/>
                  </a:lnTo>
                  <a:lnTo>
                    <a:pt x="7638" y="8"/>
                  </a:lnTo>
                  <a:lnTo>
                    <a:pt x="7599" y="4"/>
                  </a:lnTo>
                  <a:lnTo>
                    <a:pt x="7560" y="1"/>
                  </a:lnTo>
                  <a:lnTo>
                    <a:pt x="7521" y="0"/>
                  </a:lnTo>
                  <a:lnTo>
                    <a:pt x="7483" y="0"/>
                  </a:lnTo>
                  <a:lnTo>
                    <a:pt x="7445" y="2"/>
                  </a:lnTo>
                  <a:lnTo>
                    <a:pt x="7407" y="6"/>
                  </a:lnTo>
                  <a:lnTo>
                    <a:pt x="7369" y="11"/>
                  </a:lnTo>
                  <a:lnTo>
                    <a:pt x="7332" y="18"/>
                  </a:lnTo>
                  <a:lnTo>
                    <a:pt x="7296" y="27"/>
                  </a:lnTo>
                  <a:lnTo>
                    <a:pt x="7260" y="38"/>
                  </a:lnTo>
                  <a:lnTo>
                    <a:pt x="7225" y="50"/>
                  </a:lnTo>
                  <a:lnTo>
                    <a:pt x="7189" y="65"/>
                  </a:lnTo>
                  <a:lnTo>
                    <a:pt x="7155" y="81"/>
                  </a:lnTo>
                  <a:lnTo>
                    <a:pt x="7122" y="100"/>
                  </a:lnTo>
                  <a:lnTo>
                    <a:pt x="7089" y="121"/>
                  </a:lnTo>
                  <a:lnTo>
                    <a:pt x="7057" y="143"/>
                  </a:lnTo>
                  <a:lnTo>
                    <a:pt x="7026" y="167"/>
                  </a:lnTo>
                  <a:lnTo>
                    <a:pt x="7003" y="187"/>
                  </a:lnTo>
                  <a:lnTo>
                    <a:pt x="6982" y="207"/>
                  </a:lnTo>
                  <a:lnTo>
                    <a:pt x="6961" y="228"/>
                  </a:lnTo>
                  <a:lnTo>
                    <a:pt x="6941" y="250"/>
                  </a:lnTo>
                  <a:lnTo>
                    <a:pt x="6927" y="267"/>
                  </a:lnTo>
                  <a:lnTo>
                    <a:pt x="6912" y="284"/>
                  </a:lnTo>
                  <a:lnTo>
                    <a:pt x="6899" y="302"/>
                  </a:lnTo>
                  <a:lnTo>
                    <a:pt x="6886" y="319"/>
                  </a:lnTo>
                  <a:lnTo>
                    <a:pt x="6874" y="337"/>
                  </a:lnTo>
                  <a:lnTo>
                    <a:pt x="6863" y="355"/>
                  </a:lnTo>
                  <a:lnTo>
                    <a:pt x="6851" y="373"/>
                  </a:lnTo>
                  <a:lnTo>
                    <a:pt x="6841" y="392"/>
                  </a:lnTo>
                  <a:lnTo>
                    <a:pt x="6831" y="411"/>
                  </a:lnTo>
                  <a:lnTo>
                    <a:pt x="6821" y="430"/>
                  </a:lnTo>
                  <a:lnTo>
                    <a:pt x="6812" y="450"/>
                  </a:lnTo>
                  <a:lnTo>
                    <a:pt x="6804" y="470"/>
                  </a:lnTo>
                  <a:lnTo>
                    <a:pt x="6796" y="490"/>
                  </a:lnTo>
                  <a:lnTo>
                    <a:pt x="6789" y="510"/>
                  </a:lnTo>
                  <a:lnTo>
                    <a:pt x="6782" y="530"/>
                  </a:lnTo>
                  <a:lnTo>
                    <a:pt x="6775" y="550"/>
                  </a:lnTo>
                  <a:lnTo>
                    <a:pt x="6769" y="571"/>
                  </a:lnTo>
                  <a:lnTo>
                    <a:pt x="6763" y="592"/>
                  </a:lnTo>
                  <a:lnTo>
                    <a:pt x="6758" y="613"/>
                  </a:lnTo>
                  <a:lnTo>
                    <a:pt x="6754" y="634"/>
                  </a:lnTo>
                  <a:lnTo>
                    <a:pt x="6746" y="677"/>
                  </a:lnTo>
                  <a:lnTo>
                    <a:pt x="6741" y="720"/>
                  </a:lnTo>
                  <a:lnTo>
                    <a:pt x="6737" y="763"/>
                  </a:lnTo>
                  <a:lnTo>
                    <a:pt x="6736" y="807"/>
                  </a:lnTo>
                  <a:lnTo>
                    <a:pt x="6736" y="851"/>
                  </a:lnTo>
                  <a:lnTo>
                    <a:pt x="6738" y="895"/>
                  </a:lnTo>
                  <a:lnTo>
                    <a:pt x="6742" y="940"/>
                  </a:lnTo>
                  <a:lnTo>
                    <a:pt x="6748" y="987"/>
                  </a:lnTo>
                  <a:lnTo>
                    <a:pt x="6756" y="1032"/>
                  </a:lnTo>
                  <a:lnTo>
                    <a:pt x="6765" y="1077"/>
                  </a:lnTo>
                  <a:lnTo>
                    <a:pt x="6777" y="1122"/>
                  </a:lnTo>
                  <a:lnTo>
                    <a:pt x="6791" y="1167"/>
                  </a:lnTo>
                  <a:lnTo>
                    <a:pt x="6806" y="1211"/>
                  </a:lnTo>
                  <a:lnTo>
                    <a:pt x="6822" y="1255"/>
                  </a:lnTo>
                  <a:lnTo>
                    <a:pt x="6841" y="1299"/>
                  </a:lnTo>
                  <a:lnTo>
                    <a:pt x="6861" y="1341"/>
                  </a:lnTo>
                  <a:lnTo>
                    <a:pt x="6882" y="1383"/>
                  </a:lnTo>
                  <a:lnTo>
                    <a:pt x="6906" y="1424"/>
                  </a:lnTo>
                  <a:lnTo>
                    <a:pt x="6932" y="1464"/>
                  </a:lnTo>
                  <a:lnTo>
                    <a:pt x="6958" y="1504"/>
                  </a:lnTo>
                  <a:lnTo>
                    <a:pt x="6987" y="1542"/>
                  </a:lnTo>
                  <a:lnTo>
                    <a:pt x="7016" y="1579"/>
                  </a:lnTo>
                  <a:lnTo>
                    <a:pt x="7044" y="1611"/>
                  </a:lnTo>
                  <a:lnTo>
                    <a:pt x="7074" y="1642"/>
                  </a:lnTo>
                  <a:lnTo>
                    <a:pt x="7104" y="1673"/>
                  </a:lnTo>
                  <a:lnTo>
                    <a:pt x="7135" y="1702"/>
                  </a:lnTo>
                  <a:lnTo>
                    <a:pt x="7164" y="1726"/>
                  </a:lnTo>
                  <a:lnTo>
                    <a:pt x="7193" y="1749"/>
                  </a:lnTo>
                  <a:lnTo>
                    <a:pt x="7221" y="1771"/>
                  </a:lnTo>
                  <a:lnTo>
                    <a:pt x="7250" y="1790"/>
                  </a:lnTo>
                  <a:lnTo>
                    <a:pt x="7280" y="1810"/>
                  </a:lnTo>
                  <a:lnTo>
                    <a:pt x="7310" y="1829"/>
                  </a:lnTo>
                  <a:lnTo>
                    <a:pt x="7342" y="1847"/>
                  </a:lnTo>
                  <a:lnTo>
                    <a:pt x="7375" y="1863"/>
                  </a:lnTo>
                  <a:lnTo>
                    <a:pt x="7456" y="1903"/>
                  </a:lnTo>
                  <a:lnTo>
                    <a:pt x="7448" y="1995"/>
                  </a:lnTo>
                  <a:lnTo>
                    <a:pt x="7270" y="3947"/>
                  </a:lnTo>
                  <a:lnTo>
                    <a:pt x="7261" y="4039"/>
                  </a:lnTo>
                  <a:lnTo>
                    <a:pt x="7171" y="4062"/>
                  </a:lnTo>
                  <a:lnTo>
                    <a:pt x="5911" y="4392"/>
                  </a:lnTo>
                  <a:lnTo>
                    <a:pt x="5812" y="4418"/>
                  </a:lnTo>
                  <a:lnTo>
                    <a:pt x="5762" y="4331"/>
                  </a:lnTo>
                  <a:lnTo>
                    <a:pt x="5139" y="3260"/>
                  </a:lnTo>
                  <a:lnTo>
                    <a:pt x="5102" y="3196"/>
                  </a:lnTo>
                  <a:lnTo>
                    <a:pt x="5136" y="3131"/>
                  </a:lnTo>
                  <a:lnTo>
                    <a:pt x="5147" y="3108"/>
                  </a:lnTo>
                  <a:lnTo>
                    <a:pt x="5158" y="3084"/>
                  </a:lnTo>
                  <a:lnTo>
                    <a:pt x="5167" y="3060"/>
                  </a:lnTo>
                  <a:lnTo>
                    <a:pt x="5176" y="3036"/>
                  </a:lnTo>
                  <a:lnTo>
                    <a:pt x="5183" y="3011"/>
                  </a:lnTo>
                  <a:lnTo>
                    <a:pt x="5189" y="2986"/>
                  </a:lnTo>
                  <a:lnTo>
                    <a:pt x="5195" y="2961"/>
                  </a:lnTo>
                  <a:lnTo>
                    <a:pt x="5199" y="2936"/>
                  </a:lnTo>
                  <a:lnTo>
                    <a:pt x="5202" y="2911"/>
                  </a:lnTo>
                  <a:lnTo>
                    <a:pt x="5204" y="2886"/>
                  </a:lnTo>
                  <a:lnTo>
                    <a:pt x="5205" y="2861"/>
                  </a:lnTo>
                  <a:lnTo>
                    <a:pt x="5205" y="2834"/>
                  </a:lnTo>
                  <a:lnTo>
                    <a:pt x="5204" y="2809"/>
                  </a:lnTo>
                  <a:lnTo>
                    <a:pt x="5202" y="2784"/>
                  </a:lnTo>
                  <a:lnTo>
                    <a:pt x="5199" y="2759"/>
                  </a:lnTo>
                  <a:lnTo>
                    <a:pt x="5195" y="2734"/>
                  </a:lnTo>
                  <a:lnTo>
                    <a:pt x="5190" y="2710"/>
                  </a:lnTo>
                  <a:lnTo>
                    <a:pt x="5184" y="2686"/>
                  </a:lnTo>
                  <a:lnTo>
                    <a:pt x="5177" y="2662"/>
                  </a:lnTo>
                  <a:lnTo>
                    <a:pt x="5169" y="2638"/>
                  </a:lnTo>
                  <a:lnTo>
                    <a:pt x="5161" y="2615"/>
                  </a:lnTo>
                  <a:lnTo>
                    <a:pt x="5151" y="2592"/>
                  </a:lnTo>
                  <a:lnTo>
                    <a:pt x="5140" y="2569"/>
                  </a:lnTo>
                  <a:lnTo>
                    <a:pt x="5128" y="2547"/>
                  </a:lnTo>
                  <a:lnTo>
                    <a:pt x="5115" y="2525"/>
                  </a:lnTo>
                  <a:lnTo>
                    <a:pt x="5102" y="2503"/>
                  </a:lnTo>
                  <a:lnTo>
                    <a:pt x="5086" y="2482"/>
                  </a:lnTo>
                  <a:lnTo>
                    <a:pt x="5070" y="2462"/>
                  </a:lnTo>
                  <a:lnTo>
                    <a:pt x="5053" y="2442"/>
                  </a:lnTo>
                  <a:lnTo>
                    <a:pt x="5036" y="2423"/>
                  </a:lnTo>
                  <a:lnTo>
                    <a:pt x="5017" y="2404"/>
                  </a:lnTo>
                  <a:lnTo>
                    <a:pt x="4998" y="2386"/>
                  </a:lnTo>
                  <a:lnTo>
                    <a:pt x="4974" y="2366"/>
                  </a:lnTo>
                  <a:lnTo>
                    <a:pt x="4949" y="2347"/>
                  </a:lnTo>
                  <a:lnTo>
                    <a:pt x="4922" y="2329"/>
                  </a:lnTo>
                  <a:lnTo>
                    <a:pt x="4896" y="2313"/>
                  </a:lnTo>
                  <a:lnTo>
                    <a:pt x="4870" y="2298"/>
                  </a:lnTo>
                  <a:lnTo>
                    <a:pt x="4842" y="2285"/>
                  </a:lnTo>
                  <a:lnTo>
                    <a:pt x="4815" y="2273"/>
                  </a:lnTo>
                  <a:lnTo>
                    <a:pt x="4786" y="2263"/>
                  </a:lnTo>
                  <a:lnTo>
                    <a:pt x="4757" y="2254"/>
                  </a:lnTo>
                  <a:lnTo>
                    <a:pt x="4729" y="2247"/>
                  </a:lnTo>
                  <a:lnTo>
                    <a:pt x="4700" y="2241"/>
                  </a:lnTo>
                  <a:lnTo>
                    <a:pt x="4670" y="2237"/>
                  </a:lnTo>
                  <a:lnTo>
                    <a:pt x="4641" y="2234"/>
                  </a:lnTo>
                  <a:lnTo>
                    <a:pt x="4611" y="2232"/>
                  </a:lnTo>
                  <a:lnTo>
                    <a:pt x="4582" y="2232"/>
                  </a:lnTo>
                  <a:lnTo>
                    <a:pt x="4552" y="2233"/>
                  </a:lnTo>
                  <a:lnTo>
                    <a:pt x="4523" y="2235"/>
                  </a:lnTo>
                  <a:lnTo>
                    <a:pt x="4494" y="2239"/>
                  </a:lnTo>
                  <a:lnTo>
                    <a:pt x="4464" y="2244"/>
                  </a:lnTo>
                  <a:lnTo>
                    <a:pt x="4435" y="2251"/>
                  </a:lnTo>
                  <a:lnTo>
                    <a:pt x="4407" y="2259"/>
                  </a:lnTo>
                  <a:lnTo>
                    <a:pt x="4379" y="2268"/>
                  </a:lnTo>
                  <a:lnTo>
                    <a:pt x="4352" y="2279"/>
                  </a:lnTo>
                  <a:lnTo>
                    <a:pt x="4323" y="2291"/>
                  </a:lnTo>
                  <a:lnTo>
                    <a:pt x="4297" y="2305"/>
                  </a:lnTo>
                  <a:lnTo>
                    <a:pt x="4271" y="2320"/>
                  </a:lnTo>
                  <a:lnTo>
                    <a:pt x="4245" y="2337"/>
                  </a:lnTo>
                  <a:lnTo>
                    <a:pt x="4221" y="2355"/>
                  </a:lnTo>
                  <a:lnTo>
                    <a:pt x="4197" y="2374"/>
                  </a:lnTo>
                  <a:lnTo>
                    <a:pt x="4173" y="2394"/>
                  </a:lnTo>
                  <a:lnTo>
                    <a:pt x="4150" y="2416"/>
                  </a:lnTo>
                  <a:lnTo>
                    <a:pt x="4129" y="2439"/>
                  </a:lnTo>
                  <a:lnTo>
                    <a:pt x="4109" y="2463"/>
                  </a:lnTo>
                  <a:lnTo>
                    <a:pt x="4090" y="2488"/>
                  </a:lnTo>
                  <a:lnTo>
                    <a:pt x="4072" y="2514"/>
                  </a:lnTo>
                  <a:lnTo>
                    <a:pt x="4056" y="2540"/>
                  </a:lnTo>
                  <a:lnTo>
                    <a:pt x="4042" y="2567"/>
                  </a:lnTo>
                  <a:lnTo>
                    <a:pt x="4028" y="2594"/>
                  </a:lnTo>
                  <a:lnTo>
                    <a:pt x="4016" y="2622"/>
                  </a:lnTo>
                  <a:lnTo>
                    <a:pt x="4006" y="2650"/>
                  </a:lnTo>
                  <a:lnTo>
                    <a:pt x="3997" y="2678"/>
                  </a:lnTo>
                  <a:lnTo>
                    <a:pt x="3990" y="2708"/>
                  </a:lnTo>
                  <a:lnTo>
                    <a:pt x="3984" y="2737"/>
                  </a:lnTo>
                  <a:lnTo>
                    <a:pt x="3979" y="2766"/>
                  </a:lnTo>
                  <a:lnTo>
                    <a:pt x="3976" y="2795"/>
                  </a:lnTo>
                  <a:lnTo>
                    <a:pt x="3974" y="2825"/>
                  </a:lnTo>
                  <a:lnTo>
                    <a:pt x="3974" y="2854"/>
                  </a:lnTo>
                  <a:lnTo>
                    <a:pt x="3975" y="2884"/>
                  </a:lnTo>
                  <a:lnTo>
                    <a:pt x="3975" y="2884"/>
                  </a:lnTo>
                  <a:lnTo>
                    <a:pt x="3978" y="2913"/>
                  </a:lnTo>
                  <a:lnTo>
                    <a:pt x="3982" y="2943"/>
                  </a:lnTo>
                  <a:lnTo>
                    <a:pt x="3987" y="2971"/>
                  </a:lnTo>
                  <a:lnTo>
                    <a:pt x="3994" y="3000"/>
                  </a:lnTo>
                  <a:lnTo>
                    <a:pt x="4002" y="3029"/>
                  </a:lnTo>
                  <a:lnTo>
                    <a:pt x="4011" y="3057"/>
                  </a:lnTo>
                  <a:lnTo>
                    <a:pt x="4022" y="3085"/>
                  </a:lnTo>
                  <a:lnTo>
                    <a:pt x="4035" y="3112"/>
                  </a:lnTo>
                  <a:lnTo>
                    <a:pt x="4049" y="3139"/>
                  </a:lnTo>
                  <a:lnTo>
                    <a:pt x="4064" y="3165"/>
                  </a:lnTo>
                  <a:lnTo>
                    <a:pt x="4080" y="3190"/>
                  </a:lnTo>
                  <a:lnTo>
                    <a:pt x="4098" y="3216"/>
                  </a:lnTo>
                  <a:lnTo>
                    <a:pt x="4117" y="3240"/>
                  </a:lnTo>
                  <a:lnTo>
                    <a:pt x="4137" y="3263"/>
                  </a:lnTo>
                  <a:lnTo>
                    <a:pt x="4159" y="3285"/>
                  </a:lnTo>
                  <a:lnTo>
                    <a:pt x="4183" y="3307"/>
                  </a:lnTo>
                  <a:lnTo>
                    <a:pt x="4204" y="3325"/>
                  </a:lnTo>
                  <a:lnTo>
                    <a:pt x="4226" y="3342"/>
                  </a:lnTo>
                  <a:lnTo>
                    <a:pt x="4248" y="3357"/>
                  </a:lnTo>
                  <a:lnTo>
                    <a:pt x="4271" y="3372"/>
                  </a:lnTo>
                  <a:lnTo>
                    <a:pt x="4294" y="3386"/>
                  </a:lnTo>
                  <a:lnTo>
                    <a:pt x="4318" y="3399"/>
                  </a:lnTo>
                  <a:lnTo>
                    <a:pt x="4342" y="3410"/>
                  </a:lnTo>
                  <a:lnTo>
                    <a:pt x="4367" y="3420"/>
                  </a:lnTo>
                  <a:lnTo>
                    <a:pt x="4392" y="3429"/>
                  </a:lnTo>
                  <a:lnTo>
                    <a:pt x="4418" y="3437"/>
                  </a:lnTo>
                  <a:lnTo>
                    <a:pt x="4444" y="3444"/>
                  </a:lnTo>
                  <a:lnTo>
                    <a:pt x="4471" y="3450"/>
                  </a:lnTo>
                  <a:lnTo>
                    <a:pt x="4498" y="3455"/>
                  </a:lnTo>
                  <a:lnTo>
                    <a:pt x="4525" y="3458"/>
                  </a:lnTo>
                  <a:lnTo>
                    <a:pt x="4552" y="3460"/>
                  </a:lnTo>
                  <a:lnTo>
                    <a:pt x="4578" y="3461"/>
                  </a:lnTo>
                  <a:lnTo>
                    <a:pt x="4666" y="3463"/>
                  </a:lnTo>
                  <a:lnTo>
                    <a:pt x="4699" y="3543"/>
                  </a:lnTo>
                  <a:lnTo>
                    <a:pt x="5136" y="4604"/>
                  </a:lnTo>
                  <a:lnTo>
                    <a:pt x="5170" y="4686"/>
                  </a:lnTo>
                  <a:lnTo>
                    <a:pt x="5108" y="4748"/>
                  </a:lnTo>
                  <a:lnTo>
                    <a:pt x="4180" y="5663"/>
                  </a:lnTo>
                  <a:lnTo>
                    <a:pt x="4107" y="5735"/>
                  </a:lnTo>
                  <a:lnTo>
                    <a:pt x="4019" y="5683"/>
                  </a:lnTo>
                  <a:lnTo>
                    <a:pt x="2241" y="4630"/>
                  </a:lnTo>
                  <a:lnTo>
                    <a:pt x="2170" y="4589"/>
                  </a:lnTo>
                  <a:lnTo>
                    <a:pt x="2176" y="4506"/>
                  </a:lnTo>
                  <a:lnTo>
                    <a:pt x="2180" y="4444"/>
                  </a:lnTo>
                  <a:lnTo>
                    <a:pt x="2182" y="4383"/>
                  </a:lnTo>
                  <a:lnTo>
                    <a:pt x="2182" y="4353"/>
                  </a:lnTo>
                  <a:lnTo>
                    <a:pt x="2182" y="4324"/>
                  </a:lnTo>
                  <a:lnTo>
                    <a:pt x="2181" y="4296"/>
                  </a:lnTo>
                  <a:lnTo>
                    <a:pt x="2180" y="4267"/>
                  </a:lnTo>
                  <a:lnTo>
                    <a:pt x="2178" y="4238"/>
                  </a:lnTo>
                  <a:lnTo>
                    <a:pt x="2175" y="4210"/>
                  </a:lnTo>
                  <a:lnTo>
                    <a:pt x="2171" y="4183"/>
                  </a:lnTo>
                  <a:lnTo>
                    <a:pt x="2167" y="4156"/>
                  </a:lnTo>
                  <a:lnTo>
                    <a:pt x="2161" y="4129"/>
                  </a:lnTo>
                  <a:lnTo>
                    <a:pt x="2155" y="4103"/>
                  </a:lnTo>
                  <a:lnTo>
                    <a:pt x="2147" y="4076"/>
                  </a:lnTo>
                  <a:lnTo>
                    <a:pt x="2139" y="4049"/>
                  </a:lnTo>
                  <a:lnTo>
                    <a:pt x="2129" y="4023"/>
                  </a:lnTo>
                  <a:lnTo>
                    <a:pt x="2119" y="3997"/>
                  </a:lnTo>
                  <a:lnTo>
                    <a:pt x="2107" y="3971"/>
                  </a:lnTo>
                  <a:lnTo>
                    <a:pt x="2093" y="3944"/>
                  </a:lnTo>
                  <a:lnTo>
                    <a:pt x="2078" y="3918"/>
                  </a:lnTo>
                  <a:lnTo>
                    <a:pt x="2062" y="3890"/>
                  </a:lnTo>
                  <a:lnTo>
                    <a:pt x="2043" y="3863"/>
                  </a:lnTo>
                  <a:lnTo>
                    <a:pt x="2024" y="3836"/>
                  </a:lnTo>
                  <a:lnTo>
                    <a:pt x="2004" y="3808"/>
                  </a:lnTo>
                  <a:lnTo>
                    <a:pt x="1981" y="3780"/>
                  </a:lnTo>
                  <a:lnTo>
                    <a:pt x="1957" y="3752"/>
                  </a:lnTo>
                  <a:lnTo>
                    <a:pt x="1931" y="3724"/>
                  </a:lnTo>
                  <a:lnTo>
                    <a:pt x="1904" y="3694"/>
                  </a:lnTo>
                  <a:lnTo>
                    <a:pt x="1873" y="3665"/>
                  </a:lnTo>
                  <a:lnTo>
                    <a:pt x="1842" y="3635"/>
                  </a:lnTo>
                  <a:lnTo>
                    <a:pt x="1809" y="3605"/>
                  </a:lnTo>
                  <a:lnTo>
                    <a:pt x="1783" y="3584"/>
                  </a:lnTo>
                  <a:lnTo>
                    <a:pt x="1758" y="3564"/>
                  </a:lnTo>
                  <a:lnTo>
                    <a:pt x="1730" y="3545"/>
                  </a:lnTo>
                  <a:lnTo>
                    <a:pt x="1704" y="3529"/>
                  </a:lnTo>
                  <a:lnTo>
                    <a:pt x="1677" y="3514"/>
                  </a:lnTo>
                  <a:lnTo>
                    <a:pt x="1650" y="3501"/>
                  </a:lnTo>
                  <a:lnTo>
                    <a:pt x="1622" y="3489"/>
                  </a:lnTo>
                  <a:lnTo>
                    <a:pt x="1593" y="3478"/>
                  </a:lnTo>
                  <a:lnTo>
                    <a:pt x="1565" y="3470"/>
                  </a:lnTo>
                  <a:lnTo>
                    <a:pt x="1536" y="3462"/>
                  </a:lnTo>
                  <a:lnTo>
                    <a:pt x="1508" y="3456"/>
                  </a:lnTo>
                  <a:lnTo>
                    <a:pt x="1479" y="3451"/>
                  </a:lnTo>
                  <a:lnTo>
                    <a:pt x="1449" y="3448"/>
                  </a:lnTo>
                  <a:lnTo>
                    <a:pt x="1419" y="3446"/>
                  </a:lnTo>
                  <a:lnTo>
                    <a:pt x="1390" y="3446"/>
                  </a:lnTo>
                  <a:lnTo>
                    <a:pt x="1360" y="3446"/>
                  </a:lnTo>
                  <a:lnTo>
                    <a:pt x="1330" y="3448"/>
                  </a:lnTo>
                  <a:lnTo>
                    <a:pt x="1301" y="3451"/>
                  </a:lnTo>
                  <a:lnTo>
                    <a:pt x="1270" y="3456"/>
                  </a:lnTo>
                  <a:lnTo>
                    <a:pt x="1240" y="3461"/>
                  </a:lnTo>
                  <a:lnTo>
                    <a:pt x="1210" y="3468"/>
                  </a:lnTo>
                  <a:lnTo>
                    <a:pt x="1180" y="3476"/>
                  </a:lnTo>
                  <a:lnTo>
                    <a:pt x="1150" y="3484"/>
                  </a:lnTo>
                  <a:lnTo>
                    <a:pt x="1119" y="3494"/>
                  </a:lnTo>
                  <a:lnTo>
                    <a:pt x="1090" y="3505"/>
                  </a:lnTo>
                  <a:lnTo>
                    <a:pt x="1060" y="3517"/>
                  </a:lnTo>
                  <a:lnTo>
                    <a:pt x="1030" y="3530"/>
                  </a:lnTo>
                  <a:lnTo>
                    <a:pt x="1001" y="3544"/>
                  </a:lnTo>
                  <a:lnTo>
                    <a:pt x="971" y="3560"/>
                  </a:lnTo>
                  <a:lnTo>
                    <a:pt x="942" y="3576"/>
                  </a:lnTo>
                  <a:lnTo>
                    <a:pt x="913" y="3593"/>
                  </a:lnTo>
                  <a:lnTo>
                    <a:pt x="884" y="3610"/>
                  </a:lnTo>
                  <a:lnTo>
                    <a:pt x="860" y="3626"/>
                  </a:lnTo>
                  <a:lnTo>
                    <a:pt x="837" y="3641"/>
                  </a:lnTo>
                  <a:lnTo>
                    <a:pt x="812" y="3658"/>
                  </a:lnTo>
                  <a:lnTo>
                    <a:pt x="789" y="3675"/>
                  </a:lnTo>
                  <a:lnTo>
                    <a:pt x="766" y="3692"/>
                  </a:lnTo>
                  <a:lnTo>
                    <a:pt x="743" y="3710"/>
                  </a:lnTo>
                  <a:lnTo>
                    <a:pt x="721" y="3730"/>
                  </a:lnTo>
                  <a:lnTo>
                    <a:pt x="698" y="3749"/>
                  </a:lnTo>
                  <a:lnTo>
                    <a:pt x="675" y="3768"/>
                  </a:lnTo>
                  <a:lnTo>
                    <a:pt x="653" y="3788"/>
                  </a:lnTo>
                  <a:lnTo>
                    <a:pt x="632" y="3809"/>
                  </a:lnTo>
                  <a:lnTo>
                    <a:pt x="611" y="3829"/>
                  </a:lnTo>
                  <a:lnTo>
                    <a:pt x="569" y="3872"/>
                  </a:lnTo>
                  <a:lnTo>
                    <a:pt x="528" y="3917"/>
                  </a:lnTo>
                  <a:lnTo>
                    <a:pt x="490" y="3962"/>
                  </a:lnTo>
                  <a:lnTo>
                    <a:pt x="453" y="4009"/>
                  </a:lnTo>
                  <a:lnTo>
                    <a:pt x="417" y="4057"/>
                  </a:lnTo>
                  <a:lnTo>
                    <a:pt x="384" y="4106"/>
                  </a:lnTo>
                  <a:lnTo>
                    <a:pt x="367" y="4131"/>
                  </a:lnTo>
                  <a:lnTo>
                    <a:pt x="351" y="4156"/>
                  </a:lnTo>
                  <a:lnTo>
                    <a:pt x="336" y="4181"/>
                  </a:lnTo>
                  <a:lnTo>
                    <a:pt x="321" y="4206"/>
                  </a:lnTo>
                  <a:lnTo>
                    <a:pt x="307" y="4232"/>
                  </a:lnTo>
                  <a:lnTo>
                    <a:pt x="294" y="4258"/>
                  </a:lnTo>
                  <a:lnTo>
                    <a:pt x="281" y="4284"/>
                  </a:lnTo>
                  <a:lnTo>
                    <a:pt x="268" y="4310"/>
                  </a:lnTo>
                  <a:lnTo>
                    <a:pt x="253" y="4342"/>
                  </a:lnTo>
                  <a:lnTo>
                    <a:pt x="240" y="4374"/>
                  </a:lnTo>
                  <a:lnTo>
                    <a:pt x="226" y="4406"/>
                  </a:lnTo>
                  <a:lnTo>
                    <a:pt x="214" y="4439"/>
                  </a:lnTo>
                  <a:lnTo>
                    <a:pt x="203" y="4471"/>
                  </a:lnTo>
                  <a:lnTo>
                    <a:pt x="193" y="4503"/>
                  </a:lnTo>
                  <a:lnTo>
                    <a:pt x="184" y="4535"/>
                  </a:lnTo>
                  <a:lnTo>
                    <a:pt x="176" y="4567"/>
                  </a:lnTo>
                  <a:lnTo>
                    <a:pt x="169" y="4600"/>
                  </a:lnTo>
                  <a:lnTo>
                    <a:pt x="164" y="4632"/>
                  </a:lnTo>
                  <a:lnTo>
                    <a:pt x="159" y="4664"/>
                  </a:lnTo>
                  <a:lnTo>
                    <a:pt x="155" y="4695"/>
                  </a:lnTo>
                  <a:lnTo>
                    <a:pt x="153" y="4727"/>
                  </a:lnTo>
                  <a:lnTo>
                    <a:pt x="151" y="4758"/>
                  </a:lnTo>
                  <a:lnTo>
                    <a:pt x="151" y="4790"/>
                  </a:lnTo>
                  <a:lnTo>
                    <a:pt x="152" y="4820"/>
                  </a:lnTo>
                  <a:lnTo>
                    <a:pt x="155" y="4850"/>
                  </a:lnTo>
                  <a:lnTo>
                    <a:pt x="158" y="4880"/>
                  </a:lnTo>
                  <a:lnTo>
                    <a:pt x="163" y="4910"/>
                  </a:lnTo>
                  <a:lnTo>
                    <a:pt x="169" y="4940"/>
                  </a:lnTo>
                  <a:lnTo>
                    <a:pt x="177" y="4969"/>
                  </a:lnTo>
                  <a:lnTo>
                    <a:pt x="185" y="4997"/>
                  </a:lnTo>
                  <a:lnTo>
                    <a:pt x="196" y="5024"/>
                  </a:lnTo>
                  <a:lnTo>
                    <a:pt x="207" y="5052"/>
                  </a:lnTo>
                  <a:lnTo>
                    <a:pt x="220" y="5078"/>
                  </a:lnTo>
                  <a:lnTo>
                    <a:pt x="235" y="5104"/>
                  </a:lnTo>
                  <a:lnTo>
                    <a:pt x="251" y="5131"/>
                  </a:lnTo>
                  <a:lnTo>
                    <a:pt x="269" y="5156"/>
                  </a:lnTo>
                  <a:lnTo>
                    <a:pt x="288" y="5180"/>
                  </a:lnTo>
                  <a:lnTo>
                    <a:pt x="308" y="5203"/>
                  </a:lnTo>
                  <a:lnTo>
                    <a:pt x="330" y="5226"/>
                  </a:lnTo>
                  <a:lnTo>
                    <a:pt x="354" y="5248"/>
                  </a:lnTo>
                  <a:lnTo>
                    <a:pt x="375" y="5266"/>
                  </a:lnTo>
                  <a:lnTo>
                    <a:pt x="397" y="5285"/>
                  </a:lnTo>
                  <a:lnTo>
                    <a:pt x="419" y="5302"/>
                  </a:lnTo>
                  <a:lnTo>
                    <a:pt x="441" y="5318"/>
                  </a:lnTo>
                  <a:lnTo>
                    <a:pt x="464" y="5334"/>
                  </a:lnTo>
                  <a:lnTo>
                    <a:pt x="487" y="5349"/>
                  </a:lnTo>
                  <a:lnTo>
                    <a:pt x="510" y="5364"/>
                  </a:lnTo>
                  <a:lnTo>
                    <a:pt x="534" y="5377"/>
                  </a:lnTo>
                  <a:lnTo>
                    <a:pt x="557" y="5391"/>
                  </a:lnTo>
                  <a:lnTo>
                    <a:pt x="581" y="5403"/>
                  </a:lnTo>
                  <a:lnTo>
                    <a:pt x="605" y="5415"/>
                  </a:lnTo>
                  <a:lnTo>
                    <a:pt x="629" y="5427"/>
                  </a:lnTo>
                  <a:lnTo>
                    <a:pt x="654" y="5437"/>
                  </a:lnTo>
                  <a:lnTo>
                    <a:pt x="678" y="5447"/>
                  </a:lnTo>
                  <a:lnTo>
                    <a:pt x="704" y="5458"/>
                  </a:lnTo>
                  <a:lnTo>
                    <a:pt x="729" y="5467"/>
                  </a:lnTo>
                  <a:lnTo>
                    <a:pt x="754" y="5475"/>
                  </a:lnTo>
                  <a:lnTo>
                    <a:pt x="779" y="5482"/>
                  </a:lnTo>
                  <a:lnTo>
                    <a:pt x="804" y="5489"/>
                  </a:lnTo>
                  <a:lnTo>
                    <a:pt x="830" y="5495"/>
                  </a:lnTo>
                  <a:lnTo>
                    <a:pt x="856" y="5501"/>
                  </a:lnTo>
                  <a:lnTo>
                    <a:pt x="882" y="5506"/>
                  </a:lnTo>
                  <a:lnTo>
                    <a:pt x="908" y="5511"/>
                  </a:lnTo>
                  <a:lnTo>
                    <a:pt x="933" y="5514"/>
                  </a:lnTo>
                  <a:lnTo>
                    <a:pt x="959" y="5518"/>
                  </a:lnTo>
                  <a:lnTo>
                    <a:pt x="985" y="5520"/>
                  </a:lnTo>
                  <a:lnTo>
                    <a:pt x="1012" y="5522"/>
                  </a:lnTo>
                  <a:lnTo>
                    <a:pt x="1038" y="5523"/>
                  </a:lnTo>
                  <a:lnTo>
                    <a:pt x="1064" y="5524"/>
                  </a:lnTo>
                  <a:lnTo>
                    <a:pt x="1090" y="5524"/>
                  </a:lnTo>
                  <a:lnTo>
                    <a:pt x="1116" y="5524"/>
                  </a:lnTo>
                  <a:lnTo>
                    <a:pt x="1143" y="5523"/>
                  </a:lnTo>
                  <a:lnTo>
                    <a:pt x="1169" y="5521"/>
                  </a:lnTo>
                  <a:lnTo>
                    <a:pt x="1194" y="5518"/>
                  </a:lnTo>
                  <a:lnTo>
                    <a:pt x="1220" y="5515"/>
                  </a:lnTo>
                  <a:lnTo>
                    <a:pt x="1246" y="5512"/>
                  </a:lnTo>
                  <a:lnTo>
                    <a:pt x="1272" y="5508"/>
                  </a:lnTo>
                  <a:lnTo>
                    <a:pt x="1298" y="5503"/>
                  </a:lnTo>
                  <a:lnTo>
                    <a:pt x="1324" y="5497"/>
                  </a:lnTo>
                  <a:lnTo>
                    <a:pt x="1349" y="5491"/>
                  </a:lnTo>
                  <a:lnTo>
                    <a:pt x="1375" y="5485"/>
                  </a:lnTo>
                  <a:lnTo>
                    <a:pt x="1400" y="5477"/>
                  </a:lnTo>
                  <a:lnTo>
                    <a:pt x="1425" y="5469"/>
                  </a:lnTo>
                  <a:lnTo>
                    <a:pt x="1451" y="5461"/>
                  </a:lnTo>
                  <a:lnTo>
                    <a:pt x="1475" y="5452"/>
                  </a:lnTo>
                  <a:lnTo>
                    <a:pt x="1500" y="5441"/>
                  </a:lnTo>
                  <a:lnTo>
                    <a:pt x="1524" y="5431"/>
                  </a:lnTo>
                  <a:lnTo>
                    <a:pt x="1548" y="5420"/>
                  </a:lnTo>
                  <a:lnTo>
                    <a:pt x="1572" y="5409"/>
                  </a:lnTo>
                  <a:lnTo>
                    <a:pt x="1595" y="5396"/>
                  </a:lnTo>
                  <a:lnTo>
                    <a:pt x="1619" y="5384"/>
                  </a:lnTo>
                  <a:lnTo>
                    <a:pt x="1642" y="5370"/>
                  </a:lnTo>
                  <a:lnTo>
                    <a:pt x="1665" y="5356"/>
                  </a:lnTo>
                  <a:lnTo>
                    <a:pt x="1688" y="5342"/>
                  </a:lnTo>
                  <a:lnTo>
                    <a:pt x="1710" y="5327"/>
                  </a:lnTo>
                  <a:lnTo>
                    <a:pt x="1732" y="5311"/>
                  </a:lnTo>
                  <a:lnTo>
                    <a:pt x="1754" y="5295"/>
                  </a:lnTo>
                  <a:lnTo>
                    <a:pt x="1775" y="5277"/>
                  </a:lnTo>
                  <a:lnTo>
                    <a:pt x="1796" y="5260"/>
                  </a:lnTo>
                  <a:lnTo>
                    <a:pt x="1817" y="5241"/>
                  </a:lnTo>
                  <a:lnTo>
                    <a:pt x="1837" y="5223"/>
                  </a:lnTo>
                  <a:lnTo>
                    <a:pt x="1857" y="5204"/>
                  </a:lnTo>
                  <a:lnTo>
                    <a:pt x="1876" y="5184"/>
                  </a:lnTo>
                  <a:lnTo>
                    <a:pt x="1895" y="5163"/>
                  </a:lnTo>
                  <a:lnTo>
                    <a:pt x="1975" y="5075"/>
                  </a:lnTo>
                  <a:lnTo>
                    <a:pt x="2071" y="5143"/>
                  </a:lnTo>
                  <a:lnTo>
                    <a:pt x="3611" y="6229"/>
                  </a:lnTo>
                  <a:lnTo>
                    <a:pt x="3687" y="6283"/>
                  </a:lnTo>
                  <a:lnTo>
                    <a:pt x="3662" y="6373"/>
                  </a:lnTo>
                  <a:lnTo>
                    <a:pt x="3318" y="7628"/>
                  </a:lnTo>
                  <a:lnTo>
                    <a:pt x="3293" y="7721"/>
                  </a:lnTo>
                  <a:lnTo>
                    <a:pt x="3198" y="7726"/>
                  </a:lnTo>
                  <a:lnTo>
                    <a:pt x="1699" y="7811"/>
                  </a:lnTo>
                  <a:lnTo>
                    <a:pt x="1618" y="7816"/>
                  </a:lnTo>
                  <a:lnTo>
                    <a:pt x="1576" y="7746"/>
                  </a:lnTo>
                  <a:lnTo>
                    <a:pt x="1563" y="7725"/>
                  </a:lnTo>
                  <a:lnTo>
                    <a:pt x="1550" y="7704"/>
                  </a:lnTo>
                  <a:lnTo>
                    <a:pt x="1536" y="7684"/>
                  </a:lnTo>
                  <a:lnTo>
                    <a:pt x="1521" y="7665"/>
                  </a:lnTo>
                  <a:lnTo>
                    <a:pt x="1506" y="7647"/>
                  </a:lnTo>
                  <a:lnTo>
                    <a:pt x="1490" y="7630"/>
                  </a:lnTo>
                  <a:lnTo>
                    <a:pt x="1472" y="7612"/>
                  </a:lnTo>
                  <a:lnTo>
                    <a:pt x="1453" y="7595"/>
                  </a:lnTo>
                  <a:lnTo>
                    <a:pt x="1428" y="7574"/>
                  </a:lnTo>
                  <a:lnTo>
                    <a:pt x="1403" y="7556"/>
                  </a:lnTo>
                  <a:lnTo>
                    <a:pt x="1377" y="7538"/>
                  </a:lnTo>
                  <a:lnTo>
                    <a:pt x="1351" y="7521"/>
                  </a:lnTo>
                  <a:lnTo>
                    <a:pt x="1325" y="7507"/>
                  </a:lnTo>
                  <a:lnTo>
                    <a:pt x="1297" y="7494"/>
                  </a:lnTo>
                  <a:lnTo>
                    <a:pt x="1269" y="7482"/>
                  </a:lnTo>
                  <a:lnTo>
                    <a:pt x="1241" y="7472"/>
                  </a:lnTo>
                  <a:lnTo>
                    <a:pt x="1212" y="7463"/>
                  </a:lnTo>
                  <a:lnTo>
                    <a:pt x="1184" y="7456"/>
                  </a:lnTo>
                  <a:lnTo>
                    <a:pt x="1155" y="7450"/>
                  </a:lnTo>
                  <a:lnTo>
                    <a:pt x="1125" y="7445"/>
                  </a:lnTo>
                  <a:lnTo>
                    <a:pt x="1095" y="7442"/>
                  </a:lnTo>
                  <a:lnTo>
                    <a:pt x="1066" y="7441"/>
                  </a:lnTo>
                  <a:lnTo>
                    <a:pt x="1037" y="7440"/>
                  </a:lnTo>
                  <a:lnTo>
                    <a:pt x="1007" y="7441"/>
                  </a:lnTo>
                  <a:lnTo>
                    <a:pt x="977" y="7444"/>
                  </a:lnTo>
                  <a:lnTo>
                    <a:pt x="948" y="7448"/>
                  </a:lnTo>
                  <a:lnTo>
                    <a:pt x="919" y="7453"/>
                  </a:lnTo>
                  <a:lnTo>
                    <a:pt x="891" y="7460"/>
                  </a:lnTo>
                  <a:lnTo>
                    <a:pt x="862" y="7468"/>
                  </a:lnTo>
                  <a:lnTo>
                    <a:pt x="833" y="7477"/>
                  </a:lnTo>
                  <a:lnTo>
                    <a:pt x="806" y="7488"/>
                  </a:lnTo>
                  <a:lnTo>
                    <a:pt x="778" y="7500"/>
                  </a:lnTo>
                  <a:lnTo>
                    <a:pt x="752" y="7514"/>
                  </a:lnTo>
                  <a:lnTo>
                    <a:pt x="726" y="7530"/>
                  </a:lnTo>
                  <a:lnTo>
                    <a:pt x="700" y="7546"/>
                  </a:lnTo>
                  <a:lnTo>
                    <a:pt x="675" y="7563"/>
                  </a:lnTo>
                  <a:lnTo>
                    <a:pt x="651" y="7582"/>
                  </a:lnTo>
                  <a:lnTo>
                    <a:pt x="628" y="7603"/>
                  </a:lnTo>
                  <a:lnTo>
                    <a:pt x="605" y="7624"/>
                  </a:lnTo>
                  <a:lnTo>
                    <a:pt x="584" y="7647"/>
                  </a:lnTo>
                  <a:lnTo>
                    <a:pt x="564" y="7672"/>
                  </a:lnTo>
                  <a:lnTo>
                    <a:pt x="545" y="7696"/>
                  </a:lnTo>
                  <a:lnTo>
                    <a:pt x="526" y="7723"/>
                  </a:lnTo>
                  <a:lnTo>
                    <a:pt x="511" y="7749"/>
                  </a:lnTo>
                  <a:lnTo>
                    <a:pt x="496" y="7776"/>
                  </a:lnTo>
                  <a:lnTo>
                    <a:pt x="483" y="7803"/>
                  </a:lnTo>
                  <a:lnTo>
                    <a:pt x="471" y="7831"/>
                  </a:lnTo>
                  <a:lnTo>
                    <a:pt x="461" y="7859"/>
                  </a:lnTo>
                  <a:lnTo>
                    <a:pt x="452" y="7888"/>
                  </a:lnTo>
                  <a:lnTo>
                    <a:pt x="445" y="7917"/>
                  </a:lnTo>
                  <a:lnTo>
                    <a:pt x="439" y="7946"/>
                  </a:lnTo>
                  <a:lnTo>
                    <a:pt x="435" y="7975"/>
                  </a:lnTo>
                  <a:lnTo>
                    <a:pt x="431" y="8004"/>
                  </a:lnTo>
                  <a:lnTo>
                    <a:pt x="430" y="8033"/>
                  </a:lnTo>
                  <a:lnTo>
                    <a:pt x="429" y="8064"/>
                  </a:lnTo>
                  <a:lnTo>
                    <a:pt x="430" y="8093"/>
                  </a:lnTo>
                  <a:lnTo>
                    <a:pt x="433" y="8122"/>
                  </a:lnTo>
                  <a:lnTo>
                    <a:pt x="437" y="8151"/>
                  </a:lnTo>
                  <a:lnTo>
                    <a:pt x="442" y="8180"/>
                  </a:lnTo>
                  <a:lnTo>
                    <a:pt x="449" y="8209"/>
                  </a:lnTo>
                  <a:lnTo>
                    <a:pt x="457" y="8238"/>
                  </a:lnTo>
                  <a:lnTo>
                    <a:pt x="466" y="8266"/>
                  </a:lnTo>
                  <a:lnTo>
                    <a:pt x="477" y="8294"/>
                  </a:lnTo>
                  <a:lnTo>
                    <a:pt x="489" y="8321"/>
                  </a:lnTo>
                  <a:lnTo>
                    <a:pt x="503" y="8347"/>
                  </a:lnTo>
                  <a:lnTo>
                    <a:pt x="518" y="8373"/>
                  </a:lnTo>
                  <a:lnTo>
                    <a:pt x="535" y="8400"/>
                  </a:lnTo>
                  <a:lnTo>
                    <a:pt x="553" y="8424"/>
                  </a:lnTo>
                  <a:lnTo>
                    <a:pt x="572" y="8448"/>
                  </a:lnTo>
                  <a:lnTo>
                    <a:pt x="592" y="8472"/>
                  </a:lnTo>
                  <a:lnTo>
                    <a:pt x="614" y="8494"/>
                  </a:lnTo>
                  <a:lnTo>
                    <a:pt x="637" y="8515"/>
                  </a:lnTo>
                  <a:lnTo>
                    <a:pt x="661" y="8536"/>
                  </a:lnTo>
                  <a:lnTo>
                    <a:pt x="687" y="8555"/>
                  </a:lnTo>
                  <a:lnTo>
                    <a:pt x="712" y="8573"/>
                  </a:lnTo>
                  <a:lnTo>
                    <a:pt x="738" y="8589"/>
                  </a:lnTo>
                  <a:lnTo>
                    <a:pt x="765" y="8603"/>
                  </a:lnTo>
                  <a:lnTo>
                    <a:pt x="792" y="8616"/>
                  </a:lnTo>
                  <a:lnTo>
                    <a:pt x="820" y="8628"/>
                  </a:lnTo>
                  <a:lnTo>
                    <a:pt x="849" y="8638"/>
                  </a:lnTo>
                  <a:lnTo>
                    <a:pt x="877" y="8647"/>
                  </a:lnTo>
                  <a:lnTo>
                    <a:pt x="906" y="8654"/>
                  </a:lnTo>
                  <a:lnTo>
                    <a:pt x="935" y="8660"/>
                  </a:lnTo>
                  <a:lnTo>
                    <a:pt x="964" y="8665"/>
                  </a:lnTo>
                  <a:lnTo>
                    <a:pt x="994" y="8668"/>
                  </a:lnTo>
                  <a:lnTo>
                    <a:pt x="1024" y="8670"/>
                  </a:lnTo>
                  <a:lnTo>
                    <a:pt x="1053" y="8670"/>
                  </a:lnTo>
                  <a:lnTo>
                    <a:pt x="1082" y="8669"/>
                  </a:lnTo>
                  <a:lnTo>
                    <a:pt x="1082" y="8669"/>
                  </a:lnTo>
                  <a:lnTo>
                    <a:pt x="1111" y="8666"/>
                  </a:lnTo>
                  <a:lnTo>
                    <a:pt x="1141" y="8662"/>
                  </a:lnTo>
                  <a:lnTo>
                    <a:pt x="1170" y="8657"/>
                  </a:lnTo>
                  <a:lnTo>
                    <a:pt x="1199" y="8650"/>
                  </a:lnTo>
                  <a:lnTo>
                    <a:pt x="1227" y="8642"/>
                  </a:lnTo>
                  <a:lnTo>
                    <a:pt x="1255" y="8633"/>
                  </a:lnTo>
                  <a:lnTo>
                    <a:pt x="1283" y="8622"/>
                  </a:lnTo>
                  <a:lnTo>
                    <a:pt x="1311" y="8610"/>
                  </a:lnTo>
                  <a:lnTo>
                    <a:pt x="1338" y="8596"/>
                  </a:lnTo>
                  <a:lnTo>
                    <a:pt x="1364" y="8582"/>
                  </a:lnTo>
                  <a:lnTo>
                    <a:pt x="1389" y="8564"/>
                  </a:lnTo>
                  <a:lnTo>
                    <a:pt x="1414" y="8547"/>
                  </a:lnTo>
                  <a:lnTo>
                    <a:pt x="1438" y="8528"/>
                  </a:lnTo>
                  <a:lnTo>
                    <a:pt x="1462" y="8507"/>
                  </a:lnTo>
                  <a:lnTo>
                    <a:pt x="1484" y="8486"/>
                  </a:lnTo>
                  <a:lnTo>
                    <a:pt x="1506" y="8463"/>
                  </a:lnTo>
                  <a:lnTo>
                    <a:pt x="1516" y="8450"/>
                  </a:lnTo>
                  <a:lnTo>
                    <a:pt x="1526" y="8439"/>
                  </a:lnTo>
                  <a:lnTo>
                    <a:pt x="1535" y="8428"/>
                  </a:lnTo>
                  <a:lnTo>
                    <a:pt x="1542" y="8418"/>
                  </a:lnTo>
                  <a:lnTo>
                    <a:pt x="1550" y="8407"/>
                  </a:lnTo>
                  <a:lnTo>
                    <a:pt x="1557" y="8396"/>
                  </a:lnTo>
                  <a:lnTo>
                    <a:pt x="1565" y="8383"/>
                  </a:lnTo>
                  <a:lnTo>
                    <a:pt x="1573" y="8370"/>
                  </a:lnTo>
                  <a:lnTo>
                    <a:pt x="1615" y="8301"/>
                  </a:lnTo>
                  <a:lnTo>
                    <a:pt x="1696" y="8306"/>
                  </a:lnTo>
                  <a:lnTo>
                    <a:pt x="3105" y="8403"/>
                  </a:lnTo>
                  <a:lnTo>
                    <a:pt x="3201" y="8410"/>
                  </a:lnTo>
                  <a:lnTo>
                    <a:pt x="3225" y="8502"/>
                  </a:lnTo>
                  <a:lnTo>
                    <a:pt x="3554" y="9761"/>
                  </a:lnTo>
                  <a:lnTo>
                    <a:pt x="3581" y="9860"/>
                  </a:lnTo>
                  <a:lnTo>
                    <a:pt x="3491" y="9910"/>
                  </a:lnTo>
                  <a:lnTo>
                    <a:pt x="1841" y="10838"/>
                  </a:lnTo>
                  <a:lnTo>
                    <a:pt x="1757" y="10885"/>
                  </a:lnTo>
                  <a:lnTo>
                    <a:pt x="1686" y="10819"/>
                  </a:lnTo>
                  <a:lnTo>
                    <a:pt x="1672" y="10806"/>
                  </a:lnTo>
                  <a:lnTo>
                    <a:pt x="1672" y="10806"/>
                  </a:lnTo>
                  <a:lnTo>
                    <a:pt x="1661" y="10795"/>
                  </a:lnTo>
                  <a:lnTo>
                    <a:pt x="1660" y="10795"/>
                  </a:lnTo>
                  <a:lnTo>
                    <a:pt x="1640" y="10778"/>
                  </a:lnTo>
                  <a:lnTo>
                    <a:pt x="1620" y="10761"/>
                  </a:lnTo>
                  <a:lnTo>
                    <a:pt x="1599" y="10745"/>
                  </a:lnTo>
                  <a:lnTo>
                    <a:pt x="1577" y="10729"/>
                  </a:lnTo>
                  <a:lnTo>
                    <a:pt x="1556" y="10714"/>
                  </a:lnTo>
                  <a:lnTo>
                    <a:pt x="1535" y="10699"/>
                  </a:lnTo>
                  <a:lnTo>
                    <a:pt x="1513" y="10685"/>
                  </a:lnTo>
                  <a:lnTo>
                    <a:pt x="1491" y="10672"/>
                  </a:lnTo>
                  <a:lnTo>
                    <a:pt x="1451" y="10649"/>
                  </a:lnTo>
                  <a:lnTo>
                    <a:pt x="1410" y="10627"/>
                  </a:lnTo>
                  <a:lnTo>
                    <a:pt x="1368" y="10607"/>
                  </a:lnTo>
                  <a:lnTo>
                    <a:pt x="1326" y="10588"/>
                  </a:lnTo>
                  <a:lnTo>
                    <a:pt x="1283" y="10572"/>
                  </a:lnTo>
                  <a:lnTo>
                    <a:pt x="1240" y="10557"/>
                  </a:lnTo>
                  <a:lnTo>
                    <a:pt x="1196" y="10543"/>
                  </a:lnTo>
                  <a:lnTo>
                    <a:pt x="1152" y="10531"/>
                  </a:lnTo>
                  <a:lnTo>
                    <a:pt x="1107" y="10521"/>
                  </a:lnTo>
                  <a:lnTo>
                    <a:pt x="1063" y="10513"/>
                  </a:lnTo>
                  <a:lnTo>
                    <a:pt x="1018" y="10506"/>
                  </a:lnTo>
                  <a:lnTo>
                    <a:pt x="972" y="10500"/>
                  </a:lnTo>
                  <a:lnTo>
                    <a:pt x="928" y="10497"/>
                  </a:lnTo>
                  <a:lnTo>
                    <a:pt x="883" y="10495"/>
                  </a:lnTo>
                  <a:lnTo>
                    <a:pt x="839" y="10495"/>
                  </a:lnTo>
                  <a:lnTo>
                    <a:pt x="794" y="10497"/>
                  </a:lnTo>
                  <a:lnTo>
                    <a:pt x="752" y="10500"/>
                  </a:lnTo>
                  <a:lnTo>
                    <a:pt x="710" y="10505"/>
                  </a:lnTo>
                  <a:lnTo>
                    <a:pt x="668" y="10512"/>
                  </a:lnTo>
                  <a:lnTo>
                    <a:pt x="627" y="10520"/>
                  </a:lnTo>
                  <a:lnTo>
                    <a:pt x="587" y="10530"/>
                  </a:lnTo>
                  <a:lnTo>
                    <a:pt x="547" y="10542"/>
                  </a:lnTo>
                  <a:lnTo>
                    <a:pt x="508" y="10556"/>
                  </a:lnTo>
                  <a:lnTo>
                    <a:pt x="470" y="10571"/>
                  </a:lnTo>
                  <a:lnTo>
                    <a:pt x="451" y="10580"/>
                  </a:lnTo>
                  <a:lnTo>
                    <a:pt x="433" y="10589"/>
                  </a:lnTo>
                  <a:lnTo>
                    <a:pt x="415" y="10598"/>
                  </a:lnTo>
                  <a:lnTo>
                    <a:pt x="397" y="10608"/>
                  </a:lnTo>
                  <a:lnTo>
                    <a:pt x="378" y="10618"/>
                  </a:lnTo>
                  <a:lnTo>
                    <a:pt x="361" y="10628"/>
                  </a:lnTo>
                  <a:lnTo>
                    <a:pt x="344" y="10640"/>
                  </a:lnTo>
                  <a:lnTo>
                    <a:pt x="328" y="10652"/>
                  </a:lnTo>
                  <a:lnTo>
                    <a:pt x="311" y="10664"/>
                  </a:lnTo>
                  <a:lnTo>
                    <a:pt x="295" y="10677"/>
                  </a:lnTo>
                  <a:lnTo>
                    <a:pt x="279" y="10690"/>
                  </a:lnTo>
                  <a:lnTo>
                    <a:pt x="264" y="10703"/>
                  </a:lnTo>
                  <a:lnTo>
                    <a:pt x="249" y="10717"/>
                  </a:lnTo>
                  <a:lnTo>
                    <a:pt x="234" y="10731"/>
                  </a:lnTo>
                  <a:lnTo>
                    <a:pt x="219" y="10746"/>
                  </a:lnTo>
                  <a:lnTo>
                    <a:pt x="205" y="10762"/>
                  </a:lnTo>
                  <a:lnTo>
                    <a:pt x="183" y="10788"/>
                  </a:lnTo>
                  <a:lnTo>
                    <a:pt x="162" y="10814"/>
                  </a:lnTo>
                  <a:lnTo>
                    <a:pt x="143" y="10843"/>
                  </a:lnTo>
                  <a:lnTo>
                    <a:pt x="125" y="10871"/>
                  </a:lnTo>
                  <a:lnTo>
                    <a:pt x="105" y="10907"/>
                  </a:lnTo>
                  <a:lnTo>
                    <a:pt x="86" y="10943"/>
                  </a:lnTo>
                  <a:lnTo>
                    <a:pt x="69" y="10979"/>
                  </a:lnTo>
                  <a:lnTo>
                    <a:pt x="54" y="11017"/>
                  </a:lnTo>
                  <a:lnTo>
                    <a:pt x="42" y="11054"/>
                  </a:lnTo>
                  <a:lnTo>
                    <a:pt x="31" y="11092"/>
                  </a:lnTo>
                  <a:lnTo>
                    <a:pt x="21" y="11130"/>
                  </a:lnTo>
                  <a:lnTo>
                    <a:pt x="14" y="11169"/>
                  </a:lnTo>
                  <a:lnTo>
                    <a:pt x="8" y="11208"/>
                  </a:lnTo>
                  <a:lnTo>
                    <a:pt x="4" y="11247"/>
                  </a:lnTo>
                  <a:lnTo>
                    <a:pt x="1" y="11286"/>
                  </a:lnTo>
                  <a:lnTo>
                    <a:pt x="0" y="11325"/>
                  </a:lnTo>
                  <a:lnTo>
                    <a:pt x="1" y="11365"/>
                  </a:lnTo>
                  <a:lnTo>
                    <a:pt x="2" y="11404"/>
                  </a:lnTo>
                  <a:lnTo>
                    <a:pt x="6" y="11444"/>
                  </a:lnTo>
                  <a:lnTo>
                    <a:pt x="11" y="11483"/>
                  </a:lnTo>
                  <a:lnTo>
                    <a:pt x="17" y="11524"/>
                  </a:lnTo>
                  <a:lnTo>
                    <a:pt x="25" y="11563"/>
                  </a:lnTo>
                  <a:lnTo>
                    <a:pt x="34" y="11602"/>
                  </a:lnTo>
                  <a:lnTo>
                    <a:pt x="44" y="11642"/>
                  </a:lnTo>
                  <a:lnTo>
                    <a:pt x="55" y="11681"/>
                  </a:lnTo>
                  <a:lnTo>
                    <a:pt x="68" y="11720"/>
                  </a:lnTo>
                  <a:lnTo>
                    <a:pt x="83" y="11759"/>
                  </a:lnTo>
                  <a:lnTo>
                    <a:pt x="98" y="11797"/>
                  </a:lnTo>
                  <a:lnTo>
                    <a:pt x="115" y="11835"/>
                  </a:lnTo>
                  <a:lnTo>
                    <a:pt x="132" y="11873"/>
                  </a:lnTo>
                  <a:lnTo>
                    <a:pt x="150" y="11910"/>
                  </a:lnTo>
                  <a:lnTo>
                    <a:pt x="170" y="11947"/>
                  </a:lnTo>
                  <a:lnTo>
                    <a:pt x="190" y="11983"/>
                  </a:lnTo>
                  <a:lnTo>
                    <a:pt x="212" y="12019"/>
                  </a:lnTo>
                  <a:lnTo>
                    <a:pt x="235" y="12055"/>
                  </a:lnTo>
                  <a:lnTo>
                    <a:pt x="258" y="12090"/>
                  </a:lnTo>
                  <a:lnTo>
                    <a:pt x="277" y="12116"/>
                  </a:lnTo>
                  <a:lnTo>
                    <a:pt x="296" y="12142"/>
                  </a:lnTo>
                  <a:lnTo>
                    <a:pt x="316" y="12168"/>
                  </a:lnTo>
                  <a:lnTo>
                    <a:pt x="336" y="12193"/>
                  </a:lnTo>
                  <a:lnTo>
                    <a:pt x="357" y="12219"/>
                  </a:lnTo>
                  <a:lnTo>
                    <a:pt x="378" y="12243"/>
                  </a:lnTo>
                  <a:lnTo>
                    <a:pt x="401" y="12267"/>
                  </a:lnTo>
                  <a:lnTo>
                    <a:pt x="423" y="12291"/>
                  </a:lnTo>
                  <a:lnTo>
                    <a:pt x="445" y="12313"/>
                  </a:lnTo>
                  <a:lnTo>
                    <a:pt x="468" y="12336"/>
                  </a:lnTo>
                  <a:lnTo>
                    <a:pt x="491" y="12357"/>
                  </a:lnTo>
                  <a:lnTo>
                    <a:pt x="514" y="12380"/>
                  </a:lnTo>
                  <a:lnTo>
                    <a:pt x="539" y="12400"/>
                  </a:lnTo>
                  <a:lnTo>
                    <a:pt x="563" y="12420"/>
                  </a:lnTo>
                  <a:lnTo>
                    <a:pt x="588" y="12440"/>
                  </a:lnTo>
                  <a:lnTo>
                    <a:pt x="613" y="12458"/>
                  </a:lnTo>
                  <a:lnTo>
                    <a:pt x="637" y="12476"/>
                  </a:lnTo>
                  <a:lnTo>
                    <a:pt x="662" y="12493"/>
                  </a:lnTo>
                  <a:lnTo>
                    <a:pt x="688" y="12509"/>
                  </a:lnTo>
                  <a:lnTo>
                    <a:pt x="713" y="12525"/>
                  </a:lnTo>
                  <a:lnTo>
                    <a:pt x="738" y="12540"/>
                  </a:lnTo>
                  <a:lnTo>
                    <a:pt x="763" y="12555"/>
                  </a:lnTo>
                  <a:lnTo>
                    <a:pt x="789" y="12569"/>
                  </a:lnTo>
                  <a:lnTo>
                    <a:pt x="815" y="12582"/>
                  </a:lnTo>
                  <a:lnTo>
                    <a:pt x="842" y="12593"/>
                  </a:lnTo>
                  <a:lnTo>
                    <a:pt x="867" y="12605"/>
                  </a:lnTo>
                  <a:lnTo>
                    <a:pt x="894" y="12615"/>
                  </a:lnTo>
                  <a:lnTo>
                    <a:pt x="920" y="12625"/>
                  </a:lnTo>
                  <a:lnTo>
                    <a:pt x="946" y="12633"/>
                  </a:lnTo>
                  <a:lnTo>
                    <a:pt x="972" y="12641"/>
                  </a:lnTo>
                  <a:lnTo>
                    <a:pt x="999" y="12648"/>
                  </a:lnTo>
                  <a:lnTo>
                    <a:pt x="1025" y="12654"/>
                  </a:lnTo>
                  <a:lnTo>
                    <a:pt x="1049" y="12659"/>
                  </a:lnTo>
                  <a:lnTo>
                    <a:pt x="1073" y="12663"/>
                  </a:lnTo>
                  <a:lnTo>
                    <a:pt x="1097" y="12666"/>
                  </a:lnTo>
                  <a:lnTo>
                    <a:pt x="1121" y="12669"/>
                  </a:lnTo>
                  <a:lnTo>
                    <a:pt x="1146" y="12670"/>
                  </a:lnTo>
                  <a:lnTo>
                    <a:pt x="1170" y="12671"/>
                  </a:lnTo>
                  <a:lnTo>
                    <a:pt x="1193" y="12671"/>
                  </a:lnTo>
                  <a:lnTo>
                    <a:pt x="1217" y="12670"/>
                  </a:lnTo>
                  <a:lnTo>
                    <a:pt x="1241" y="12668"/>
                  </a:lnTo>
                  <a:lnTo>
                    <a:pt x="1265" y="12665"/>
                  </a:lnTo>
                  <a:lnTo>
                    <a:pt x="1288" y="12662"/>
                  </a:lnTo>
                  <a:lnTo>
                    <a:pt x="1313" y="12657"/>
                  </a:lnTo>
                  <a:lnTo>
                    <a:pt x="1336" y="12652"/>
                  </a:lnTo>
                  <a:lnTo>
                    <a:pt x="1359" y="12645"/>
                  </a:lnTo>
                  <a:lnTo>
                    <a:pt x="1383" y="12638"/>
                  </a:lnTo>
                  <a:lnTo>
                    <a:pt x="1406" y="12630"/>
                  </a:lnTo>
                  <a:lnTo>
                    <a:pt x="1428" y="12621"/>
                  </a:lnTo>
                  <a:lnTo>
                    <a:pt x="1452" y="12610"/>
                  </a:lnTo>
                  <a:lnTo>
                    <a:pt x="1475" y="12599"/>
                  </a:lnTo>
                  <a:lnTo>
                    <a:pt x="1497" y="12587"/>
                  </a:lnTo>
                  <a:lnTo>
                    <a:pt x="1519" y="12573"/>
                  </a:lnTo>
                  <a:lnTo>
                    <a:pt x="1541" y="12559"/>
                  </a:lnTo>
                  <a:lnTo>
                    <a:pt x="1563" y="12543"/>
                  </a:lnTo>
                  <a:lnTo>
                    <a:pt x="1584" y="12526"/>
                  </a:lnTo>
                  <a:lnTo>
                    <a:pt x="1607" y="12509"/>
                  </a:lnTo>
                  <a:lnTo>
                    <a:pt x="1628" y="12490"/>
                  </a:lnTo>
                  <a:lnTo>
                    <a:pt x="1648" y="12470"/>
                  </a:lnTo>
                  <a:lnTo>
                    <a:pt x="1669" y="12449"/>
                  </a:lnTo>
                  <a:lnTo>
                    <a:pt x="1689" y="12427"/>
                  </a:lnTo>
                  <a:lnTo>
                    <a:pt x="1709" y="12404"/>
                  </a:lnTo>
                  <a:lnTo>
                    <a:pt x="1728" y="12380"/>
                  </a:lnTo>
                  <a:lnTo>
                    <a:pt x="1748" y="12353"/>
                  </a:lnTo>
                  <a:lnTo>
                    <a:pt x="1768" y="12326"/>
                  </a:lnTo>
                  <a:lnTo>
                    <a:pt x="1787" y="12298"/>
                  </a:lnTo>
                  <a:lnTo>
                    <a:pt x="1806" y="12270"/>
                  </a:lnTo>
                  <a:lnTo>
                    <a:pt x="1824" y="12242"/>
                  </a:lnTo>
                  <a:lnTo>
                    <a:pt x="1841" y="12214"/>
                  </a:lnTo>
                  <a:lnTo>
                    <a:pt x="1858" y="12184"/>
                  </a:lnTo>
                  <a:lnTo>
                    <a:pt x="1874" y="12155"/>
                  </a:lnTo>
                  <a:lnTo>
                    <a:pt x="1889" y="12126"/>
                  </a:lnTo>
                  <a:lnTo>
                    <a:pt x="1904" y="12097"/>
                  </a:lnTo>
                  <a:lnTo>
                    <a:pt x="1918" y="12068"/>
                  </a:lnTo>
                  <a:lnTo>
                    <a:pt x="1931" y="12039"/>
                  </a:lnTo>
                  <a:lnTo>
                    <a:pt x="1944" y="12008"/>
                  </a:lnTo>
                  <a:lnTo>
                    <a:pt x="1955" y="11979"/>
                  </a:lnTo>
                  <a:lnTo>
                    <a:pt x="1966" y="11949"/>
                  </a:lnTo>
                  <a:lnTo>
                    <a:pt x="1976" y="11919"/>
                  </a:lnTo>
                  <a:lnTo>
                    <a:pt x="1985" y="11889"/>
                  </a:lnTo>
                  <a:lnTo>
                    <a:pt x="1993" y="11862"/>
                  </a:lnTo>
                  <a:lnTo>
                    <a:pt x="1999" y="11834"/>
                  </a:lnTo>
                  <a:lnTo>
                    <a:pt x="2006" y="11807"/>
                  </a:lnTo>
                  <a:lnTo>
                    <a:pt x="2011" y="11780"/>
                  </a:lnTo>
                  <a:lnTo>
                    <a:pt x="2016" y="11752"/>
                  </a:lnTo>
                  <a:lnTo>
                    <a:pt x="2020" y="11725"/>
                  </a:lnTo>
                  <a:lnTo>
                    <a:pt x="2023" y="11697"/>
                  </a:lnTo>
                  <a:lnTo>
                    <a:pt x="2026" y="11669"/>
                  </a:lnTo>
                  <a:lnTo>
                    <a:pt x="2027" y="11641"/>
                  </a:lnTo>
                  <a:lnTo>
                    <a:pt x="2028" y="11614"/>
                  </a:lnTo>
                  <a:lnTo>
                    <a:pt x="2029" y="11586"/>
                  </a:lnTo>
                  <a:lnTo>
                    <a:pt x="2028" y="11559"/>
                  </a:lnTo>
                  <a:lnTo>
                    <a:pt x="2026" y="11531"/>
                  </a:lnTo>
                  <a:lnTo>
                    <a:pt x="2024" y="11502"/>
                  </a:lnTo>
                  <a:lnTo>
                    <a:pt x="2021" y="11475"/>
                  </a:lnTo>
                  <a:lnTo>
                    <a:pt x="2017" y="11447"/>
                  </a:lnTo>
                  <a:lnTo>
                    <a:pt x="2002" y="11349"/>
                  </a:lnTo>
                  <a:lnTo>
                    <a:pt x="2093" y="11306"/>
                  </a:lnTo>
                  <a:lnTo>
                    <a:pt x="3761" y="10537"/>
                  </a:lnTo>
                  <a:lnTo>
                    <a:pt x="3845" y="10498"/>
                  </a:lnTo>
                  <a:lnTo>
                    <a:pt x="3911" y="10564"/>
                  </a:lnTo>
                  <a:lnTo>
                    <a:pt x="4827" y="11489"/>
                  </a:lnTo>
                  <a:lnTo>
                    <a:pt x="4896" y="11561"/>
                  </a:lnTo>
                  <a:lnTo>
                    <a:pt x="4848" y="11647"/>
                  </a:lnTo>
                  <a:lnTo>
                    <a:pt x="4254" y="12716"/>
                  </a:lnTo>
                  <a:lnTo>
                    <a:pt x="4216" y="12785"/>
                  </a:lnTo>
                  <a:lnTo>
                    <a:pt x="4136" y="12785"/>
                  </a:lnTo>
                  <a:lnTo>
                    <a:pt x="4104" y="12785"/>
                  </a:lnTo>
                  <a:lnTo>
                    <a:pt x="4071" y="12787"/>
                  </a:lnTo>
                  <a:lnTo>
                    <a:pt x="4038" y="12791"/>
                  </a:lnTo>
                  <a:lnTo>
                    <a:pt x="4005" y="12797"/>
                  </a:lnTo>
                  <a:lnTo>
                    <a:pt x="3973" y="12804"/>
                  </a:lnTo>
                  <a:lnTo>
                    <a:pt x="3941" y="12813"/>
                  </a:lnTo>
                  <a:lnTo>
                    <a:pt x="3910" y="12824"/>
                  </a:lnTo>
                  <a:lnTo>
                    <a:pt x="3880" y="12837"/>
                  </a:lnTo>
                  <a:lnTo>
                    <a:pt x="3850" y="12851"/>
                  </a:lnTo>
                  <a:lnTo>
                    <a:pt x="3822" y="12866"/>
                  </a:lnTo>
                  <a:lnTo>
                    <a:pt x="3795" y="12883"/>
                  </a:lnTo>
                  <a:lnTo>
                    <a:pt x="3768" y="12902"/>
                  </a:lnTo>
                  <a:lnTo>
                    <a:pt x="3742" y="12922"/>
                  </a:lnTo>
                  <a:lnTo>
                    <a:pt x="3716" y="12944"/>
                  </a:lnTo>
                  <a:lnTo>
                    <a:pt x="3691" y="12967"/>
                  </a:lnTo>
                  <a:lnTo>
                    <a:pt x="3668" y="12992"/>
                  </a:lnTo>
                  <a:lnTo>
                    <a:pt x="3648" y="13016"/>
                  </a:lnTo>
                  <a:lnTo>
                    <a:pt x="3629" y="13041"/>
                  </a:lnTo>
                  <a:lnTo>
                    <a:pt x="3612" y="13068"/>
                  </a:lnTo>
                  <a:lnTo>
                    <a:pt x="3596" y="13094"/>
                  </a:lnTo>
                  <a:lnTo>
                    <a:pt x="3581" y="13120"/>
                  </a:lnTo>
                  <a:lnTo>
                    <a:pt x="3567" y="13148"/>
                  </a:lnTo>
                  <a:lnTo>
                    <a:pt x="3556" y="13175"/>
                  </a:lnTo>
                  <a:lnTo>
                    <a:pt x="3546" y="13203"/>
                  </a:lnTo>
                  <a:lnTo>
                    <a:pt x="3537" y="13232"/>
                  </a:lnTo>
                  <a:lnTo>
                    <a:pt x="3529" y="13261"/>
                  </a:lnTo>
                  <a:lnTo>
                    <a:pt x="3523" y="13290"/>
                  </a:lnTo>
                  <a:lnTo>
                    <a:pt x="3519" y="13319"/>
                  </a:lnTo>
                  <a:lnTo>
                    <a:pt x="3516" y="13349"/>
                  </a:lnTo>
                  <a:lnTo>
                    <a:pt x="3514" y="13378"/>
                  </a:lnTo>
                  <a:lnTo>
                    <a:pt x="3514" y="13407"/>
                  </a:lnTo>
                  <a:lnTo>
                    <a:pt x="3515" y="13438"/>
                  </a:lnTo>
                  <a:lnTo>
                    <a:pt x="3515" y="13438"/>
                  </a:lnTo>
                  <a:lnTo>
                    <a:pt x="3517" y="13467"/>
                  </a:lnTo>
                  <a:lnTo>
                    <a:pt x="3521" y="13496"/>
                  </a:lnTo>
                  <a:lnTo>
                    <a:pt x="3526" y="13525"/>
                  </a:lnTo>
                  <a:lnTo>
                    <a:pt x="3533" y="13553"/>
                  </a:lnTo>
                  <a:lnTo>
                    <a:pt x="3541" y="13582"/>
                  </a:lnTo>
                  <a:lnTo>
                    <a:pt x="3550" y="13611"/>
                  </a:lnTo>
                  <a:lnTo>
                    <a:pt x="3561" y="13638"/>
                  </a:lnTo>
                  <a:lnTo>
                    <a:pt x="3574" y="13665"/>
                  </a:lnTo>
                  <a:lnTo>
                    <a:pt x="3588" y="13692"/>
                  </a:lnTo>
                  <a:lnTo>
                    <a:pt x="3603" y="13718"/>
                  </a:lnTo>
                  <a:lnTo>
                    <a:pt x="3619" y="13743"/>
                  </a:lnTo>
                  <a:lnTo>
                    <a:pt x="3637" y="13769"/>
                  </a:lnTo>
                  <a:lnTo>
                    <a:pt x="3656" y="13793"/>
                  </a:lnTo>
                  <a:lnTo>
                    <a:pt x="3676" y="13816"/>
                  </a:lnTo>
                  <a:lnTo>
                    <a:pt x="3698" y="13839"/>
                  </a:lnTo>
                  <a:lnTo>
                    <a:pt x="3721" y="13860"/>
                  </a:lnTo>
                  <a:lnTo>
                    <a:pt x="3746" y="13880"/>
                  </a:lnTo>
                  <a:lnTo>
                    <a:pt x="3771" y="13899"/>
                  </a:lnTo>
                  <a:lnTo>
                    <a:pt x="3797" y="13917"/>
                  </a:lnTo>
                  <a:lnTo>
                    <a:pt x="3823" y="13933"/>
                  </a:lnTo>
                  <a:lnTo>
                    <a:pt x="3849" y="13948"/>
                  </a:lnTo>
                  <a:lnTo>
                    <a:pt x="3878" y="13961"/>
                  </a:lnTo>
                  <a:lnTo>
                    <a:pt x="3905" y="13973"/>
                  </a:lnTo>
                  <a:lnTo>
                    <a:pt x="3933" y="13983"/>
                  </a:lnTo>
                  <a:lnTo>
                    <a:pt x="3962" y="13992"/>
                  </a:lnTo>
                  <a:lnTo>
                    <a:pt x="3990" y="13999"/>
                  </a:lnTo>
                  <a:lnTo>
                    <a:pt x="4019" y="14005"/>
                  </a:lnTo>
                  <a:lnTo>
                    <a:pt x="4049" y="14009"/>
                  </a:lnTo>
                  <a:lnTo>
                    <a:pt x="4079" y="14013"/>
                  </a:lnTo>
                  <a:lnTo>
                    <a:pt x="4108" y="14014"/>
                  </a:lnTo>
                  <a:lnTo>
                    <a:pt x="4137" y="14015"/>
                  </a:lnTo>
                  <a:lnTo>
                    <a:pt x="4167" y="14013"/>
                  </a:lnTo>
                  <a:lnTo>
                    <a:pt x="4197" y="14011"/>
                  </a:lnTo>
                  <a:lnTo>
                    <a:pt x="4226" y="14007"/>
                  </a:lnTo>
                  <a:lnTo>
                    <a:pt x="4255" y="14002"/>
                  </a:lnTo>
                  <a:lnTo>
                    <a:pt x="4283" y="13995"/>
                  </a:lnTo>
                  <a:lnTo>
                    <a:pt x="4312" y="13987"/>
                  </a:lnTo>
                  <a:lnTo>
                    <a:pt x="4341" y="13978"/>
                  </a:lnTo>
                  <a:lnTo>
                    <a:pt x="4368" y="13967"/>
                  </a:lnTo>
                  <a:lnTo>
                    <a:pt x="4395" y="13955"/>
                  </a:lnTo>
                  <a:lnTo>
                    <a:pt x="4422" y="13941"/>
                  </a:lnTo>
                  <a:lnTo>
                    <a:pt x="4448" y="13925"/>
                  </a:lnTo>
                  <a:lnTo>
                    <a:pt x="4473" y="13909"/>
                  </a:lnTo>
                  <a:lnTo>
                    <a:pt x="4499" y="13891"/>
                  </a:lnTo>
                  <a:lnTo>
                    <a:pt x="4523" y="13872"/>
                  </a:lnTo>
                  <a:lnTo>
                    <a:pt x="4546" y="13852"/>
                  </a:lnTo>
                  <a:lnTo>
                    <a:pt x="4569" y="13830"/>
                  </a:lnTo>
                  <a:lnTo>
                    <a:pt x="4590" y="13807"/>
                  </a:lnTo>
                  <a:lnTo>
                    <a:pt x="4605" y="13789"/>
                  </a:lnTo>
                  <a:lnTo>
                    <a:pt x="4620" y="13771"/>
                  </a:lnTo>
                  <a:lnTo>
                    <a:pt x="4634" y="13751"/>
                  </a:lnTo>
                  <a:lnTo>
                    <a:pt x="4648" y="13732"/>
                  </a:lnTo>
                  <a:lnTo>
                    <a:pt x="4660" y="13712"/>
                  </a:lnTo>
                  <a:lnTo>
                    <a:pt x="4671" y="13692"/>
                  </a:lnTo>
                  <a:lnTo>
                    <a:pt x="4681" y="13672"/>
                  </a:lnTo>
                  <a:lnTo>
                    <a:pt x="4691" y="13652"/>
                  </a:lnTo>
                  <a:lnTo>
                    <a:pt x="4700" y="13631"/>
                  </a:lnTo>
                  <a:lnTo>
                    <a:pt x="4708" y="13610"/>
                  </a:lnTo>
                  <a:lnTo>
                    <a:pt x="4715" y="13589"/>
                  </a:lnTo>
                  <a:lnTo>
                    <a:pt x="4722" y="13566"/>
                  </a:lnTo>
                  <a:lnTo>
                    <a:pt x="4727" y="13545"/>
                  </a:lnTo>
                  <a:lnTo>
                    <a:pt x="4732" y="13523"/>
                  </a:lnTo>
                  <a:lnTo>
                    <a:pt x="4736" y="13502"/>
                  </a:lnTo>
                  <a:lnTo>
                    <a:pt x="4739" y="13480"/>
                  </a:lnTo>
                  <a:lnTo>
                    <a:pt x="4742" y="13457"/>
                  </a:lnTo>
                  <a:lnTo>
                    <a:pt x="4744" y="13434"/>
                  </a:lnTo>
                  <a:lnTo>
                    <a:pt x="4744" y="13412"/>
                  </a:lnTo>
                  <a:lnTo>
                    <a:pt x="4744" y="13388"/>
                  </a:lnTo>
                  <a:lnTo>
                    <a:pt x="4744" y="13365"/>
                  </a:lnTo>
                  <a:lnTo>
                    <a:pt x="4742" y="13343"/>
                  </a:lnTo>
                  <a:lnTo>
                    <a:pt x="4739" y="13320"/>
                  </a:lnTo>
                  <a:lnTo>
                    <a:pt x="4736" y="13297"/>
                  </a:lnTo>
                  <a:lnTo>
                    <a:pt x="4732" y="13275"/>
                  </a:lnTo>
                  <a:lnTo>
                    <a:pt x="4727" y="13253"/>
                  </a:lnTo>
                  <a:lnTo>
                    <a:pt x="4721" y="13230"/>
                  </a:lnTo>
                  <a:lnTo>
                    <a:pt x="4715" y="13208"/>
                  </a:lnTo>
                  <a:lnTo>
                    <a:pt x="4707" y="13187"/>
                  </a:lnTo>
                  <a:lnTo>
                    <a:pt x="4699" y="13165"/>
                  </a:lnTo>
                  <a:lnTo>
                    <a:pt x="4690" y="13144"/>
                  </a:lnTo>
                  <a:lnTo>
                    <a:pt x="4680" y="13123"/>
                  </a:lnTo>
                  <a:lnTo>
                    <a:pt x="4643" y="13049"/>
                  </a:lnTo>
                  <a:lnTo>
                    <a:pt x="4692" y="12983"/>
                  </a:lnTo>
                  <a:lnTo>
                    <a:pt x="5396" y="12055"/>
                  </a:lnTo>
                  <a:lnTo>
                    <a:pt x="5450" y="11983"/>
                  </a:lnTo>
                  <a:lnTo>
                    <a:pt x="5537" y="12007"/>
                  </a:lnTo>
                  <a:lnTo>
                    <a:pt x="6794" y="12351"/>
                  </a:lnTo>
                  <a:lnTo>
                    <a:pt x="6892" y="12379"/>
                  </a:lnTo>
                  <a:lnTo>
                    <a:pt x="6891" y="12481"/>
                  </a:lnTo>
                  <a:lnTo>
                    <a:pt x="6870" y="14315"/>
                  </a:lnTo>
                  <a:lnTo>
                    <a:pt x="6869" y="14417"/>
                  </a:lnTo>
                  <a:lnTo>
                    <a:pt x="6771" y="14441"/>
                  </a:lnTo>
                  <a:lnTo>
                    <a:pt x="6728" y="14453"/>
                  </a:lnTo>
                  <a:lnTo>
                    <a:pt x="6685" y="14464"/>
                  </a:lnTo>
                  <a:lnTo>
                    <a:pt x="6642" y="14476"/>
                  </a:lnTo>
                  <a:lnTo>
                    <a:pt x="6597" y="14489"/>
                  </a:lnTo>
                  <a:lnTo>
                    <a:pt x="6554" y="14502"/>
                  </a:lnTo>
                  <a:lnTo>
                    <a:pt x="6512" y="14517"/>
                  </a:lnTo>
                  <a:lnTo>
                    <a:pt x="6491" y="14525"/>
                  </a:lnTo>
                  <a:lnTo>
                    <a:pt x="6471" y="14534"/>
                  </a:lnTo>
                  <a:lnTo>
                    <a:pt x="6450" y="14543"/>
                  </a:lnTo>
                  <a:lnTo>
                    <a:pt x="6431" y="14552"/>
                  </a:lnTo>
                  <a:lnTo>
                    <a:pt x="6415" y="14560"/>
                  </a:lnTo>
                  <a:lnTo>
                    <a:pt x="6399" y="14568"/>
                  </a:lnTo>
                  <a:lnTo>
                    <a:pt x="6384" y="14577"/>
                  </a:lnTo>
                  <a:lnTo>
                    <a:pt x="6369" y="14587"/>
                  </a:lnTo>
                  <a:lnTo>
                    <a:pt x="6355" y="14596"/>
                  </a:lnTo>
                  <a:lnTo>
                    <a:pt x="6341" y="14606"/>
                  </a:lnTo>
                  <a:lnTo>
                    <a:pt x="6328" y="14617"/>
                  </a:lnTo>
                  <a:lnTo>
                    <a:pt x="6316" y="14629"/>
                  </a:lnTo>
                  <a:lnTo>
                    <a:pt x="6303" y="14640"/>
                  </a:lnTo>
                  <a:lnTo>
                    <a:pt x="6292" y="14652"/>
                  </a:lnTo>
                  <a:lnTo>
                    <a:pt x="6281" y="14665"/>
                  </a:lnTo>
                  <a:lnTo>
                    <a:pt x="6272" y="14678"/>
                  </a:lnTo>
                  <a:lnTo>
                    <a:pt x="6263" y="14691"/>
                  </a:lnTo>
                  <a:lnTo>
                    <a:pt x="6255" y="14705"/>
                  </a:lnTo>
                  <a:lnTo>
                    <a:pt x="6248" y="14720"/>
                  </a:lnTo>
                  <a:lnTo>
                    <a:pt x="6242" y="14735"/>
                  </a:lnTo>
                  <a:lnTo>
                    <a:pt x="6220" y="14803"/>
                  </a:lnTo>
                  <a:lnTo>
                    <a:pt x="6201" y="14868"/>
                  </a:lnTo>
                  <a:lnTo>
                    <a:pt x="6185" y="14931"/>
                  </a:lnTo>
                  <a:lnTo>
                    <a:pt x="6171" y="14993"/>
                  </a:lnTo>
                  <a:lnTo>
                    <a:pt x="6161" y="15053"/>
                  </a:lnTo>
                  <a:lnTo>
                    <a:pt x="6153" y="15111"/>
                  </a:lnTo>
                  <a:lnTo>
                    <a:pt x="6148" y="15168"/>
                  </a:lnTo>
                  <a:lnTo>
                    <a:pt x="6146" y="15222"/>
                  </a:lnTo>
                  <a:lnTo>
                    <a:pt x="6146" y="15274"/>
                  </a:lnTo>
                  <a:lnTo>
                    <a:pt x="6149" y="15326"/>
                  </a:lnTo>
                  <a:lnTo>
                    <a:pt x="6155" y="15374"/>
                  </a:lnTo>
                  <a:lnTo>
                    <a:pt x="6164" y="15421"/>
                  </a:lnTo>
                  <a:lnTo>
                    <a:pt x="6174" y="15467"/>
                  </a:lnTo>
                  <a:lnTo>
                    <a:pt x="6186" y="15511"/>
                  </a:lnTo>
                  <a:lnTo>
                    <a:pt x="6201" y="15553"/>
                  </a:lnTo>
                  <a:lnTo>
                    <a:pt x="6218" y="15593"/>
                  </a:lnTo>
                  <a:lnTo>
                    <a:pt x="6236" y="15632"/>
                  </a:lnTo>
                  <a:lnTo>
                    <a:pt x="6257" y="15670"/>
                  </a:lnTo>
                  <a:lnTo>
                    <a:pt x="6279" y="15705"/>
                  </a:lnTo>
                  <a:lnTo>
                    <a:pt x="6303" y="15738"/>
                  </a:lnTo>
                  <a:lnTo>
                    <a:pt x="6330" y="15770"/>
                  </a:lnTo>
                  <a:lnTo>
                    <a:pt x="6358" y="15800"/>
                  </a:lnTo>
                  <a:lnTo>
                    <a:pt x="6387" y="15829"/>
                  </a:lnTo>
                  <a:lnTo>
                    <a:pt x="6417" y="15857"/>
                  </a:lnTo>
                  <a:lnTo>
                    <a:pt x="6449" y="15883"/>
                  </a:lnTo>
                  <a:lnTo>
                    <a:pt x="6483" y="15907"/>
                  </a:lnTo>
                  <a:lnTo>
                    <a:pt x="6517" y="15929"/>
                  </a:lnTo>
                  <a:lnTo>
                    <a:pt x="6553" y="15950"/>
                  </a:lnTo>
                  <a:lnTo>
                    <a:pt x="6589" y="15969"/>
                  </a:lnTo>
                  <a:lnTo>
                    <a:pt x="6628" y="15987"/>
                  </a:lnTo>
                  <a:lnTo>
                    <a:pt x="6667" y="16003"/>
                  </a:lnTo>
                  <a:lnTo>
                    <a:pt x="6706" y="16019"/>
                  </a:lnTo>
                  <a:lnTo>
                    <a:pt x="6749" y="16033"/>
                  </a:lnTo>
                  <a:lnTo>
                    <a:pt x="6793" y="16046"/>
                  </a:lnTo>
                  <a:lnTo>
                    <a:pt x="6837" y="16057"/>
                  </a:lnTo>
                  <a:lnTo>
                    <a:pt x="6881" y="16066"/>
                  </a:lnTo>
                  <a:lnTo>
                    <a:pt x="6927" y="16074"/>
                  </a:lnTo>
                  <a:lnTo>
                    <a:pt x="6973" y="16081"/>
                  </a:lnTo>
                  <a:lnTo>
                    <a:pt x="7018" y="16086"/>
                  </a:lnTo>
                  <a:lnTo>
                    <a:pt x="7064" y="16090"/>
                  </a:lnTo>
                  <a:lnTo>
                    <a:pt x="7112" y="16092"/>
                  </a:lnTo>
                  <a:lnTo>
                    <a:pt x="7158" y="16093"/>
                  </a:lnTo>
                  <a:lnTo>
                    <a:pt x="7204" y="16092"/>
                  </a:lnTo>
                  <a:lnTo>
                    <a:pt x="7252" y="16091"/>
                  </a:lnTo>
                  <a:lnTo>
                    <a:pt x="7298" y="16087"/>
                  </a:lnTo>
                  <a:lnTo>
                    <a:pt x="7344" y="16083"/>
                  </a:lnTo>
                  <a:lnTo>
                    <a:pt x="7391" y="16077"/>
                  </a:lnTo>
                  <a:lnTo>
                    <a:pt x="7436" y="16069"/>
                  </a:lnTo>
                  <a:lnTo>
                    <a:pt x="7480" y="16061"/>
                  </a:lnTo>
                  <a:lnTo>
                    <a:pt x="7524" y="16051"/>
                  </a:lnTo>
                  <a:lnTo>
                    <a:pt x="7567" y="16040"/>
                  </a:lnTo>
                  <a:lnTo>
                    <a:pt x="7609" y="16028"/>
                  </a:lnTo>
                  <a:lnTo>
                    <a:pt x="7651" y="16015"/>
                  </a:lnTo>
                  <a:lnTo>
                    <a:pt x="7692" y="15999"/>
                  </a:lnTo>
                  <a:lnTo>
                    <a:pt x="7731" y="15983"/>
                  </a:lnTo>
                  <a:lnTo>
                    <a:pt x="7769" y="15966"/>
                  </a:lnTo>
                  <a:lnTo>
                    <a:pt x="7806" y="15948"/>
                  </a:lnTo>
                  <a:lnTo>
                    <a:pt x="7843" y="15929"/>
                  </a:lnTo>
                  <a:lnTo>
                    <a:pt x="7878" y="15909"/>
                  </a:lnTo>
                  <a:lnTo>
                    <a:pt x="7911" y="15887"/>
                  </a:lnTo>
                  <a:lnTo>
                    <a:pt x="7942" y="15865"/>
                  </a:lnTo>
                  <a:lnTo>
                    <a:pt x="7972" y="15841"/>
                  </a:lnTo>
                  <a:lnTo>
                    <a:pt x="8002" y="15815"/>
                  </a:lnTo>
                  <a:lnTo>
                    <a:pt x="8029" y="15790"/>
                  </a:lnTo>
                  <a:lnTo>
                    <a:pt x="8049" y="15767"/>
                  </a:lnTo>
                  <a:lnTo>
                    <a:pt x="8069" y="15744"/>
                  </a:lnTo>
                  <a:lnTo>
                    <a:pt x="8087" y="15720"/>
                  </a:lnTo>
                  <a:lnTo>
                    <a:pt x="8104" y="15695"/>
                  </a:lnTo>
                  <a:lnTo>
                    <a:pt x="8119" y="15670"/>
                  </a:lnTo>
                  <a:lnTo>
                    <a:pt x="8132" y="15642"/>
                  </a:lnTo>
                  <a:lnTo>
                    <a:pt x="8145" y="15615"/>
                  </a:lnTo>
                  <a:lnTo>
                    <a:pt x="8155" y="15587"/>
                  </a:lnTo>
                  <a:lnTo>
                    <a:pt x="8164" y="15558"/>
                  </a:lnTo>
                  <a:lnTo>
                    <a:pt x="8170" y="15528"/>
                  </a:lnTo>
                  <a:lnTo>
                    <a:pt x="8175" y="15498"/>
                  </a:lnTo>
                  <a:lnTo>
                    <a:pt x="8178" y="15465"/>
                  </a:lnTo>
                  <a:lnTo>
                    <a:pt x="8179" y="15433"/>
                  </a:lnTo>
                  <a:lnTo>
                    <a:pt x="8178" y="15400"/>
                  </a:lnTo>
                  <a:lnTo>
                    <a:pt x="8175" y="15367"/>
                  </a:lnTo>
                  <a:lnTo>
                    <a:pt x="8170" y="15332"/>
                  </a:lnTo>
                  <a:lnTo>
                    <a:pt x="8163" y="15296"/>
                  </a:lnTo>
                  <a:lnTo>
                    <a:pt x="8154" y="15260"/>
                  </a:lnTo>
                  <a:lnTo>
                    <a:pt x="8142" y="15224"/>
                  </a:lnTo>
                  <a:lnTo>
                    <a:pt x="8127" y="15186"/>
                  </a:lnTo>
                  <a:lnTo>
                    <a:pt x="8111" y="15148"/>
                  </a:lnTo>
                  <a:lnTo>
                    <a:pt x="8093" y="15108"/>
                  </a:lnTo>
                  <a:lnTo>
                    <a:pt x="8072" y="15069"/>
                  </a:lnTo>
                  <a:lnTo>
                    <a:pt x="8048" y="15028"/>
                  </a:lnTo>
                  <a:lnTo>
                    <a:pt x="8022" y="14987"/>
                  </a:lnTo>
                  <a:lnTo>
                    <a:pt x="7993" y="14945"/>
                  </a:lnTo>
                  <a:lnTo>
                    <a:pt x="7961" y="14902"/>
                  </a:lnTo>
                  <a:lnTo>
                    <a:pt x="7927" y="14859"/>
                  </a:lnTo>
                  <a:lnTo>
                    <a:pt x="7890" y="14816"/>
                  </a:lnTo>
                  <a:lnTo>
                    <a:pt x="7850" y="14770"/>
                  </a:lnTo>
                  <a:lnTo>
                    <a:pt x="7807" y="14725"/>
                  </a:lnTo>
                  <a:lnTo>
                    <a:pt x="7762" y="14679"/>
                  </a:lnTo>
                  <a:lnTo>
                    <a:pt x="7747" y="14665"/>
                  </a:lnTo>
                  <a:lnTo>
                    <a:pt x="7732" y="14652"/>
                  </a:lnTo>
                  <a:lnTo>
                    <a:pt x="7716" y="14639"/>
                  </a:lnTo>
                  <a:lnTo>
                    <a:pt x="7700" y="14626"/>
                  </a:lnTo>
                  <a:lnTo>
                    <a:pt x="7667" y="14602"/>
                  </a:lnTo>
                  <a:lnTo>
                    <a:pt x="7633" y="14579"/>
                  </a:lnTo>
                  <a:lnTo>
                    <a:pt x="7633" y="14579"/>
                  </a:lnTo>
                  <a:lnTo>
                    <a:pt x="7595" y="14557"/>
                  </a:lnTo>
                  <a:lnTo>
                    <a:pt x="7558" y="14537"/>
                  </a:lnTo>
                  <a:lnTo>
                    <a:pt x="7520" y="14519"/>
                  </a:lnTo>
                  <a:lnTo>
                    <a:pt x="7482" y="14502"/>
                  </a:lnTo>
                  <a:lnTo>
                    <a:pt x="7396" y="14463"/>
                  </a:lnTo>
                  <a:lnTo>
                    <a:pt x="7404" y="14368"/>
                  </a:lnTo>
                  <a:lnTo>
                    <a:pt x="7569" y="12561"/>
                  </a:lnTo>
                  <a:lnTo>
                    <a:pt x="7577" y="12468"/>
                  </a:lnTo>
                  <a:lnTo>
                    <a:pt x="7667" y="12445"/>
                  </a:lnTo>
                  <a:lnTo>
                    <a:pt x="8928" y="12115"/>
                  </a:lnTo>
                  <a:lnTo>
                    <a:pt x="9026" y="12090"/>
                  </a:lnTo>
                  <a:lnTo>
                    <a:pt x="9077" y="12177"/>
                  </a:lnTo>
                  <a:lnTo>
                    <a:pt x="9620" y="13125"/>
                  </a:lnTo>
                  <a:lnTo>
                    <a:pt x="9659" y="13192"/>
                  </a:lnTo>
                  <a:lnTo>
                    <a:pt x="9619" y="13259"/>
                  </a:lnTo>
                  <a:lnTo>
                    <a:pt x="9606" y="13283"/>
                  </a:lnTo>
                  <a:lnTo>
                    <a:pt x="9594" y="13307"/>
                  </a:lnTo>
                  <a:lnTo>
                    <a:pt x="9582" y="13331"/>
                  </a:lnTo>
                  <a:lnTo>
                    <a:pt x="9573" y="13356"/>
                  </a:lnTo>
                  <a:lnTo>
                    <a:pt x="9564" y="13381"/>
                  </a:lnTo>
                  <a:lnTo>
                    <a:pt x="9556" y="13406"/>
                  </a:lnTo>
                  <a:lnTo>
                    <a:pt x="9550" y="13433"/>
                  </a:lnTo>
                  <a:lnTo>
                    <a:pt x="9544" y="13459"/>
                  </a:lnTo>
                  <a:lnTo>
                    <a:pt x="9540" y="13485"/>
                  </a:lnTo>
                  <a:lnTo>
                    <a:pt x="9537" y="13511"/>
                  </a:lnTo>
                  <a:lnTo>
                    <a:pt x="9535" y="13537"/>
                  </a:lnTo>
                  <a:lnTo>
                    <a:pt x="9534" y="13563"/>
                  </a:lnTo>
                  <a:lnTo>
                    <a:pt x="9534" y="13590"/>
                  </a:lnTo>
                  <a:lnTo>
                    <a:pt x="9535" y="13616"/>
                  </a:lnTo>
                  <a:lnTo>
                    <a:pt x="9538" y="13642"/>
                  </a:lnTo>
                  <a:lnTo>
                    <a:pt x="9541" y="13668"/>
                  </a:lnTo>
                  <a:lnTo>
                    <a:pt x="9546" y="13694"/>
                  </a:lnTo>
                  <a:lnTo>
                    <a:pt x="9551" y="13719"/>
                  </a:lnTo>
                  <a:lnTo>
                    <a:pt x="9558" y="13744"/>
                  </a:lnTo>
                  <a:lnTo>
                    <a:pt x="9566" y="13769"/>
                  </a:lnTo>
                  <a:lnTo>
                    <a:pt x="9574" y="13794"/>
                  </a:lnTo>
                  <a:lnTo>
                    <a:pt x="9584" y="13818"/>
                  </a:lnTo>
                  <a:lnTo>
                    <a:pt x="9595" y="13841"/>
                  </a:lnTo>
                  <a:lnTo>
                    <a:pt x="9607" y="13865"/>
                  </a:lnTo>
                  <a:lnTo>
                    <a:pt x="9620" y="13888"/>
                  </a:lnTo>
                  <a:lnTo>
                    <a:pt x="9634" y="13910"/>
                  </a:lnTo>
                  <a:lnTo>
                    <a:pt x="9649" y="13933"/>
                  </a:lnTo>
                  <a:lnTo>
                    <a:pt x="9666" y="13954"/>
                  </a:lnTo>
                  <a:lnTo>
                    <a:pt x="9683" y="13975"/>
                  </a:lnTo>
                  <a:lnTo>
                    <a:pt x="9702" y="13995"/>
                  </a:lnTo>
                  <a:lnTo>
                    <a:pt x="9721" y="14014"/>
                  </a:lnTo>
                  <a:lnTo>
                    <a:pt x="9741" y="14033"/>
                  </a:lnTo>
                  <a:lnTo>
                    <a:pt x="9765" y="14053"/>
                  </a:lnTo>
                  <a:lnTo>
                    <a:pt x="9790" y="14072"/>
                  </a:lnTo>
                  <a:lnTo>
                    <a:pt x="9817" y="14090"/>
                  </a:lnTo>
                  <a:lnTo>
                    <a:pt x="9843" y="14106"/>
                  </a:lnTo>
                  <a:lnTo>
                    <a:pt x="9869" y="14121"/>
                  </a:lnTo>
                  <a:lnTo>
                    <a:pt x="9897" y="14134"/>
                  </a:lnTo>
                  <a:lnTo>
                    <a:pt x="9924" y="14146"/>
                  </a:lnTo>
                  <a:lnTo>
                    <a:pt x="9952" y="14156"/>
                  </a:lnTo>
                  <a:lnTo>
                    <a:pt x="9982" y="14165"/>
                  </a:lnTo>
                  <a:lnTo>
                    <a:pt x="10010" y="14172"/>
                  </a:lnTo>
                  <a:lnTo>
                    <a:pt x="10039" y="14178"/>
                  </a:lnTo>
                  <a:lnTo>
                    <a:pt x="10068" y="14182"/>
                  </a:lnTo>
                  <a:lnTo>
                    <a:pt x="10098" y="14186"/>
                  </a:lnTo>
                  <a:lnTo>
                    <a:pt x="10128" y="14187"/>
                  </a:lnTo>
                  <a:lnTo>
                    <a:pt x="10157" y="14188"/>
                  </a:lnTo>
                  <a:lnTo>
                    <a:pt x="10187" y="14186"/>
                  </a:lnTo>
                  <a:lnTo>
                    <a:pt x="10187" y="14187"/>
                  </a:lnTo>
                  <a:lnTo>
                    <a:pt x="10216" y="14184"/>
                  </a:lnTo>
                  <a:lnTo>
                    <a:pt x="10245" y="14180"/>
                  </a:lnTo>
                  <a:lnTo>
                    <a:pt x="10275" y="14175"/>
                  </a:lnTo>
                  <a:lnTo>
                    <a:pt x="10303" y="14168"/>
                  </a:lnTo>
                  <a:lnTo>
                    <a:pt x="10332" y="14160"/>
                  </a:lnTo>
                  <a:lnTo>
                    <a:pt x="10360" y="14151"/>
                  </a:lnTo>
                  <a:lnTo>
                    <a:pt x="10387" y="14140"/>
                  </a:lnTo>
                  <a:lnTo>
                    <a:pt x="10414" y="14128"/>
                  </a:lnTo>
                  <a:lnTo>
                    <a:pt x="10442" y="14114"/>
                  </a:lnTo>
                  <a:lnTo>
                    <a:pt x="10468" y="14098"/>
                  </a:lnTo>
                  <a:lnTo>
                    <a:pt x="10493" y="14082"/>
                  </a:lnTo>
                  <a:lnTo>
                    <a:pt x="10518" y="14064"/>
                  </a:lnTo>
                  <a:lnTo>
                    <a:pt x="10542" y="14045"/>
                  </a:lnTo>
                  <a:lnTo>
                    <a:pt x="10565" y="14025"/>
                  </a:lnTo>
                  <a:lnTo>
                    <a:pt x="10589" y="14003"/>
                  </a:lnTo>
                  <a:lnTo>
                    <a:pt x="10610" y="13980"/>
                  </a:lnTo>
                  <a:lnTo>
                    <a:pt x="10630" y="13956"/>
                  </a:lnTo>
                  <a:lnTo>
                    <a:pt x="10649" y="13931"/>
                  </a:lnTo>
                  <a:lnTo>
                    <a:pt x="10667" y="13905"/>
                  </a:lnTo>
                  <a:lnTo>
                    <a:pt x="10682" y="13879"/>
                  </a:lnTo>
                  <a:lnTo>
                    <a:pt x="10697" y="13852"/>
                  </a:lnTo>
                  <a:lnTo>
                    <a:pt x="10710" y="13825"/>
                  </a:lnTo>
                  <a:lnTo>
                    <a:pt x="10723" y="13797"/>
                  </a:lnTo>
                  <a:lnTo>
                    <a:pt x="10733" y="13769"/>
                  </a:lnTo>
                  <a:lnTo>
                    <a:pt x="10742" y="13740"/>
                  </a:lnTo>
                  <a:lnTo>
                    <a:pt x="10749" y="13711"/>
                  </a:lnTo>
                  <a:lnTo>
                    <a:pt x="10755" y="13682"/>
                  </a:lnTo>
                  <a:lnTo>
                    <a:pt x="10759" y="13653"/>
                  </a:lnTo>
                  <a:lnTo>
                    <a:pt x="10762" y="13624"/>
                  </a:lnTo>
                  <a:lnTo>
                    <a:pt x="10764" y="13595"/>
                  </a:lnTo>
                  <a:lnTo>
                    <a:pt x="10765" y="13564"/>
                  </a:lnTo>
                  <a:lnTo>
                    <a:pt x="10763" y="13535"/>
                  </a:lnTo>
                  <a:lnTo>
                    <a:pt x="10761" y="13506"/>
                  </a:lnTo>
                  <a:lnTo>
                    <a:pt x="10757" y="13477"/>
                  </a:lnTo>
                  <a:lnTo>
                    <a:pt x="10752" y="13448"/>
                  </a:lnTo>
                  <a:lnTo>
                    <a:pt x="10745" y="13419"/>
                  </a:lnTo>
                  <a:lnTo>
                    <a:pt x="10737" y="13390"/>
                  </a:lnTo>
                  <a:lnTo>
                    <a:pt x="10728" y="13362"/>
                  </a:lnTo>
                  <a:lnTo>
                    <a:pt x="10716" y="13334"/>
                  </a:lnTo>
                  <a:lnTo>
                    <a:pt x="10704" y="13307"/>
                  </a:lnTo>
                  <a:lnTo>
                    <a:pt x="10690" y="13280"/>
                  </a:lnTo>
                  <a:lnTo>
                    <a:pt x="10675" y="13254"/>
                  </a:lnTo>
                  <a:lnTo>
                    <a:pt x="10659" y="13228"/>
                  </a:lnTo>
                  <a:lnTo>
                    <a:pt x="10641" y="13203"/>
                  </a:lnTo>
                  <a:lnTo>
                    <a:pt x="10622" y="13179"/>
                  </a:lnTo>
                  <a:lnTo>
                    <a:pt x="10602" y="13156"/>
                  </a:lnTo>
                  <a:lnTo>
                    <a:pt x="10580" y="13134"/>
                  </a:lnTo>
                  <a:lnTo>
                    <a:pt x="10556" y="13112"/>
                  </a:lnTo>
                  <a:lnTo>
                    <a:pt x="10537" y="13096"/>
                  </a:lnTo>
                  <a:lnTo>
                    <a:pt x="10517" y="13080"/>
                  </a:lnTo>
                  <a:lnTo>
                    <a:pt x="10496" y="13064"/>
                  </a:lnTo>
                  <a:lnTo>
                    <a:pt x="10476" y="13051"/>
                  </a:lnTo>
                  <a:lnTo>
                    <a:pt x="10455" y="13038"/>
                  </a:lnTo>
                  <a:lnTo>
                    <a:pt x="10433" y="13026"/>
                  </a:lnTo>
                  <a:lnTo>
                    <a:pt x="10411" y="13016"/>
                  </a:lnTo>
                  <a:lnTo>
                    <a:pt x="10389" y="13006"/>
                  </a:lnTo>
                  <a:lnTo>
                    <a:pt x="10366" y="12997"/>
                  </a:lnTo>
                  <a:lnTo>
                    <a:pt x="10342" y="12988"/>
                  </a:lnTo>
                  <a:lnTo>
                    <a:pt x="10319" y="12981"/>
                  </a:lnTo>
                  <a:lnTo>
                    <a:pt x="10295" y="12975"/>
                  </a:lnTo>
                  <a:lnTo>
                    <a:pt x="10271" y="12970"/>
                  </a:lnTo>
                  <a:lnTo>
                    <a:pt x="10245" y="12965"/>
                  </a:lnTo>
                  <a:lnTo>
                    <a:pt x="10221" y="12962"/>
                  </a:lnTo>
                  <a:lnTo>
                    <a:pt x="10196" y="12960"/>
                  </a:lnTo>
                  <a:lnTo>
                    <a:pt x="10114" y="12953"/>
                  </a:lnTo>
                  <a:lnTo>
                    <a:pt x="10083" y="12875"/>
                  </a:lnTo>
                  <a:lnTo>
                    <a:pt x="9702" y="11902"/>
                  </a:lnTo>
                  <a:lnTo>
                    <a:pt x="9670" y="11820"/>
                  </a:lnTo>
                  <a:lnTo>
                    <a:pt x="9731" y="11759"/>
                  </a:lnTo>
                  <a:lnTo>
                    <a:pt x="10658" y="10844"/>
                  </a:lnTo>
                  <a:lnTo>
                    <a:pt x="10731" y="10772"/>
                  </a:lnTo>
                  <a:lnTo>
                    <a:pt x="10819" y="10825"/>
                  </a:lnTo>
                  <a:lnTo>
                    <a:pt x="12554" y="11851"/>
                  </a:lnTo>
                  <a:lnTo>
                    <a:pt x="12634" y="11899"/>
                  </a:lnTo>
                  <a:lnTo>
                    <a:pt x="12616" y="11991"/>
                  </a:lnTo>
                  <a:lnTo>
                    <a:pt x="12610" y="12027"/>
                  </a:lnTo>
                  <a:lnTo>
                    <a:pt x="12605" y="12062"/>
                  </a:lnTo>
                  <a:lnTo>
                    <a:pt x="12601" y="12097"/>
                  </a:lnTo>
                  <a:lnTo>
                    <a:pt x="12598" y="12133"/>
                  </a:lnTo>
                  <a:lnTo>
                    <a:pt x="12596" y="12168"/>
                  </a:lnTo>
                  <a:lnTo>
                    <a:pt x="12596" y="12204"/>
                  </a:lnTo>
                  <a:lnTo>
                    <a:pt x="12597" y="12240"/>
                  </a:lnTo>
                  <a:lnTo>
                    <a:pt x="12599" y="12275"/>
                  </a:lnTo>
                  <a:lnTo>
                    <a:pt x="12601" y="12311"/>
                  </a:lnTo>
                  <a:lnTo>
                    <a:pt x="12606" y="12346"/>
                  </a:lnTo>
                  <a:lnTo>
                    <a:pt x="12611" y="12382"/>
                  </a:lnTo>
                  <a:lnTo>
                    <a:pt x="12617" y="12417"/>
                  </a:lnTo>
                  <a:lnTo>
                    <a:pt x="12625" y="12452"/>
                  </a:lnTo>
                  <a:lnTo>
                    <a:pt x="12633" y="12486"/>
                  </a:lnTo>
                  <a:lnTo>
                    <a:pt x="12643" y="12521"/>
                  </a:lnTo>
                  <a:lnTo>
                    <a:pt x="12654" y="12556"/>
                  </a:lnTo>
                  <a:lnTo>
                    <a:pt x="12666" y="12588"/>
                  </a:lnTo>
                  <a:lnTo>
                    <a:pt x="12678" y="12620"/>
                  </a:lnTo>
                  <a:lnTo>
                    <a:pt x="12692" y="12652"/>
                  </a:lnTo>
                  <a:lnTo>
                    <a:pt x="12708" y="12683"/>
                  </a:lnTo>
                  <a:lnTo>
                    <a:pt x="12723" y="12714"/>
                  </a:lnTo>
                  <a:lnTo>
                    <a:pt x="12740" y="12746"/>
                  </a:lnTo>
                  <a:lnTo>
                    <a:pt x="12758" y="12776"/>
                  </a:lnTo>
                  <a:lnTo>
                    <a:pt x="12777" y="12806"/>
                  </a:lnTo>
                  <a:lnTo>
                    <a:pt x="12797" y="12835"/>
                  </a:lnTo>
                  <a:lnTo>
                    <a:pt x="12818" y="12863"/>
                  </a:lnTo>
                  <a:lnTo>
                    <a:pt x="12840" y="12891"/>
                  </a:lnTo>
                  <a:lnTo>
                    <a:pt x="12864" y="12920"/>
                  </a:lnTo>
                  <a:lnTo>
                    <a:pt x="12888" y="12947"/>
                  </a:lnTo>
                  <a:lnTo>
                    <a:pt x="12913" y="12973"/>
                  </a:lnTo>
                  <a:lnTo>
                    <a:pt x="12939" y="12998"/>
                  </a:lnTo>
                  <a:lnTo>
                    <a:pt x="12966" y="13023"/>
                  </a:lnTo>
                  <a:lnTo>
                    <a:pt x="12989" y="13042"/>
                  </a:lnTo>
                  <a:lnTo>
                    <a:pt x="13014" y="13060"/>
                  </a:lnTo>
                  <a:lnTo>
                    <a:pt x="13037" y="13077"/>
                  </a:lnTo>
                  <a:lnTo>
                    <a:pt x="13062" y="13092"/>
                  </a:lnTo>
                  <a:lnTo>
                    <a:pt x="13086" y="13105"/>
                  </a:lnTo>
                  <a:lnTo>
                    <a:pt x="13112" y="13116"/>
                  </a:lnTo>
                  <a:lnTo>
                    <a:pt x="13137" y="13126"/>
                  </a:lnTo>
                  <a:lnTo>
                    <a:pt x="13164" y="13135"/>
                  </a:lnTo>
                  <a:lnTo>
                    <a:pt x="13190" y="13142"/>
                  </a:lnTo>
                  <a:lnTo>
                    <a:pt x="13217" y="13148"/>
                  </a:lnTo>
                  <a:lnTo>
                    <a:pt x="13244" y="13152"/>
                  </a:lnTo>
                  <a:lnTo>
                    <a:pt x="13271" y="13155"/>
                  </a:lnTo>
                  <a:lnTo>
                    <a:pt x="13298" y="13157"/>
                  </a:lnTo>
                  <a:lnTo>
                    <a:pt x="13327" y="13158"/>
                  </a:lnTo>
                  <a:lnTo>
                    <a:pt x="13355" y="13157"/>
                  </a:lnTo>
                  <a:lnTo>
                    <a:pt x="13383" y="13155"/>
                  </a:lnTo>
                  <a:lnTo>
                    <a:pt x="13411" y="13152"/>
                  </a:lnTo>
                  <a:lnTo>
                    <a:pt x="13439" y="13148"/>
                  </a:lnTo>
                  <a:lnTo>
                    <a:pt x="13468" y="13142"/>
                  </a:lnTo>
                  <a:lnTo>
                    <a:pt x="13497" y="13136"/>
                  </a:lnTo>
                  <a:lnTo>
                    <a:pt x="13525" y="13128"/>
                  </a:lnTo>
                  <a:lnTo>
                    <a:pt x="13554" y="13119"/>
                  </a:lnTo>
                  <a:lnTo>
                    <a:pt x="13583" y="13109"/>
                  </a:lnTo>
                  <a:lnTo>
                    <a:pt x="13612" y="13099"/>
                  </a:lnTo>
                  <a:lnTo>
                    <a:pt x="13641" y="13087"/>
                  </a:lnTo>
                  <a:lnTo>
                    <a:pt x="13669" y="13074"/>
                  </a:lnTo>
                  <a:lnTo>
                    <a:pt x="13698" y="13060"/>
                  </a:lnTo>
                  <a:lnTo>
                    <a:pt x="13726" y="13045"/>
                  </a:lnTo>
                  <a:lnTo>
                    <a:pt x="13755" y="13029"/>
                  </a:lnTo>
                  <a:lnTo>
                    <a:pt x="13784" y="13013"/>
                  </a:lnTo>
                  <a:lnTo>
                    <a:pt x="13812" y="12996"/>
                  </a:lnTo>
                  <a:lnTo>
                    <a:pt x="13840" y="12978"/>
                  </a:lnTo>
                  <a:lnTo>
                    <a:pt x="13864" y="12962"/>
                  </a:lnTo>
                  <a:lnTo>
                    <a:pt x="13887" y="12946"/>
                  </a:lnTo>
                  <a:lnTo>
                    <a:pt x="13910" y="12929"/>
                  </a:lnTo>
                  <a:lnTo>
                    <a:pt x="13934" y="12911"/>
                  </a:lnTo>
                  <a:lnTo>
                    <a:pt x="13980" y="12874"/>
                  </a:lnTo>
                  <a:lnTo>
                    <a:pt x="14025" y="12836"/>
                  </a:lnTo>
                  <a:lnTo>
                    <a:pt x="14069" y="12796"/>
                  </a:lnTo>
                  <a:lnTo>
                    <a:pt x="14112" y="12755"/>
                  </a:lnTo>
                  <a:lnTo>
                    <a:pt x="14153" y="12711"/>
                  </a:lnTo>
                  <a:lnTo>
                    <a:pt x="14193" y="12667"/>
                  </a:lnTo>
                  <a:lnTo>
                    <a:pt x="14233" y="12621"/>
                  </a:lnTo>
                  <a:lnTo>
                    <a:pt x="14270" y="12575"/>
                  </a:lnTo>
                  <a:lnTo>
                    <a:pt x="14306" y="12526"/>
                  </a:lnTo>
                  <a:lnTo>
                    <a:pt x="14340" y="12478"/>
                  </a:lnTo>
                  <a:lnTo>
                    <a:pt x="14373" y="12428"/>
                  </a:lnTo>
                  <a:lnTo>
                    <a:pt x="14404" y="12378"/>
                  </a:lnTo>
                  <a:lnTo>
                    <a:pt x="14433" y="12326"/>
                  </a:lnTo>
                  <a:lnTo>
                    <a:pt x="14460" y="12275"/>
                  </a:lnTo>
                  <a:lnTo>
                    <a:pt x="14475" y="12243"/>
                  </a:lnTo>
                  <a:lnTo>
                    <a:pt x="14489" y="12212"/>
                  </a:lnTo>
                  <a:lnTo>
                    <a:pt x="14502" y="12180"/>
                  </a:lnTo>
                  <a:lnTo>
                    <a:pt x="14515" y="12149"/>
                  </a:lnTo>
                  <a:lnTo>
                    <a:pt x="14528" y="12117"/>
                  </a:lnTo>
                  <a:lnTo>
                    <a:pt x="14539" y="12086"/>
                  </a:lnTo>
                  <a:lnTo>
                    <a:pt x="14548" y="12055"/>
                  </a:lnTo>
                  <a:lnTo>
                    <a:pt x="14557" y="12023"/>
                  </a:lnTo>
                  <a:lnTo>
                    <a:pt x="14565" y="11992"/>
                  </a:lnTo>
                  <a:lnTo>
                    <a:pt x="14572" y="11961"/>
                  </a:lnTo>
                  <a:lnTo>
                    <a:pt x="14578" y="11930"/>
                  </a:lnTo>
                  <a:lnTo>
                    <a:pt x="14583" y="11900"/>
                  </a:lnTo>
                  <a:lnTo>
                    <a:pt x="14587" y="11870"/>
                  </a:lnTo>
                  <a:lnTo>
                    <a:pt x="14589" y="11839"/>
                  </a:lnTo>
                  <a:lnTo>
                    <a:pt x="14591" y="11810"/>
                  </a:lnTo>
                  <a:lnTo>
                    <a:pt x="14591" y="11780"/>
                  </a:lnTo>
                  <a:lnTo>
                    <a:pt x="14590" y="11751"/>
                  </a:lnTo>
                  <a:lnTo>
                    <a:pt x="14589" y="11723"/>
                  </a:lnTo>
                  <a:lnTo>
                    <a:pt x="14585" y="11695"/>
                  </a:lnTo>
                  <a:lnTo>
                    <a:pt x="14581" y="11666"/>
                  </a:lnTo>
                  <a:lnTo>
                    <a:pt x="14575" y="11639"/>
                  </a:lnTo>
                  <a:lnTo>
                    <a:pt x="14568" y="11613"/>
                  </a:lnTo>
                  <a:lnTo>
                    <a:pt x="14560" y="11587"/>
                  </a:lnTo>
                  <a:lnTo>
                    <a:pt x="14550" y="11561"/>
                  </a:lnTo>
                  <a:lnTo>
                    <a:pt x="14539" y="11536"/>
                  </a:lnTo>
                  <a:lnTo>
                    <a:pt x="14527" y="11512"/>
                  </a:lnTo>
                  <a:lnTo>
                    <a:pt x="14512" y="11488"/>
                  </a:lnTo>
                  <a:lnTo>
                    <a:pt x="14497" y="11465"/>
                  </a:lnTo>
                  <a:lnTo>
                    <a:pt x="14480" y="11443"/>
                  </a:lnTo>
                  <a:lnTo>
                    <a:pt x="14462" y="11421"/>
                  </a:lnTo>
                  <a:lnTo>
                    <a:pt x="14442" y="11401"/>
                  </a:lnTo>
                  <a:lnTo>
                    <a:pt x="14421" y="11381"/>
                  </a:lnTo>
                  <a:lnTo>
                    <a:pt x="14402" y="11364"/>
                  </a:lnTo>
                  <a:lnTo>
                    <a:pt x="14382" y="11347"/>
                  </a:lnTo>
                  <a:lnTo>
                    <a:pt x="14361" y="11331"/>
                  </a:lnTo>
                  <a:lnTo>
                    <a:pt x="14340" y="11315"/>
                  </a:lnTo>
                  <a:lnTo>
                    <a:pt x="14319" y="11300"/>
                  </a:lnTo>
                  <a:lnTo>
                    <a:pt x="14299" y="11286"/>
                  </a:lnTo>
                  <a:lnTo>
                    <a:pt x="14277" y="11273"/>
                  </a:lnTo>
                  <a:lnTo>
                    <a:pt x="14256" y="11259"/>
                  </a:lnTo>
                  <a:lnTo>
                    <a:pt x="14234" y="11247"/>
                  </a:lnTo>
                  <a:lnTo>
                    <a:pt x="14212" y="11235"/>
                  </a:lnTo>
                  <a:lnTo>
                    <a:pt x="14190" y="11223"/>
                  </a:lnTo>
                  <a:lnTo>
                    <a:pt x="14167" y="11212"/>
                  </a:lnTo>
                  <a:lnTo>
                    <a:pt x="14145" y="11202"/>
                  </a:lnTo>
                  <a:lnTo>
                    <a:pt x="14122" y="11192"/>
                  </a:lnTo>
                  <a:lnTo>
                    <a:pt x="14100" y="11183"/>
                  </a:lnTo>
                  <a:lnTo>
                    <a:pt x="14077" y="11174"/>
                  </a:lnTo>
                  <a:lnTo>
                    <a:pt x="14053" y="11166"/>
                  </a:lnTo>
                  <a:lnTo>
                    <a:pt x="14030" y="11157"/>
                  </a:lnTo>
                  <a:lnTo>
                    <a:pt x="14006" y="11150"/>
                  </a:lnTo>
                  <a:lnTo>
                    <a:pt x="13983" y="11143"/>
                  </a:lnTo>
                  <a:lnTo>
                    <a:pt x="13959" y="11137"/>
                  </a:lnTo>
                  <a:lnTo>
                    <a:pt x="13936" y="11131"/>
                  </a:lnTo>
                  <a:lnTo>
                    <a:pt x="13911" y="11126"/>
                  </a:lnTo>
                  <a:lnTo>
                    <a:pt x="13887" y="11122"/>
                  </a:lnTo>
                  <a:lnTo>
                    <a:pt x="13864" y="11118"/>
                  </a:lnTo>
                  <a:lnTo>
                    <a:pt x="13840" y="11114"/>
                  </a:lnTo>
                  <a:lnTo>
                    <a:pt x="13816" y="11111"/>
                  </a:lnTo>
                  <a:lnTo>
                    <a:pt x="13792" y="11109"/>
                  </a:lnTo>
                  <a:lnTo>
                    <a:pt x="13768" y="11107"/>
                  </a:lnTo>
                  <a:lnTo>
                    <a:pt x="13743" y="11106"/>
                  </a:lnTo>
                  <a:lnTo>
                    <a:pt x="13719" y="11105"/>
                  </a:lnTo>
                  <a:lnTo>
                    <a:pt x="13695" y="11105"/>
                  </a:lnTo>
                  <a:lnTo>
                    <a:pt x="13671" y="11105"/>
                  </a:lnTo>
                  <a:lnTo>
                    <a:pt x="13646" y="11106"/>
                  </a:lnTo>
                  <a:lnTo>
                    <a:pt x="13622" y="11107"/>
                  </a:lnTo>
                  <a:lnTo>
                    <a:pt x="13597" y="11109"/>
                  </a:lnTo>
                  <a:lnTo>
                    <a:pt x="13573" y="11111"/>
                  </a:lnTo>
                  <a:lnTo>
                    <a:pt x="13548" y="11114"/>
                  </a:lnTo>
                  <a:lnTo>
                    <a:pt x="13524" y="11118"/>
                  </a:lnTo>
                  <a:lnTo>
                    <a:pt x="13500" y="11122"/>
                  </a:lnTo>
                  <a:lnTo>
                    <a:pt x="13476" y="11126"/>
                  </a:lnTo>
                  <a:lnTo>
                    <a:pt x="13452" y="11131"/>
                  </a:lnTo>
                  <a:lnTo>
                    <a:pt x="13428" y="11137"/>
                  </a:lnTo>
                  <a:lnTo>
                    <a:pt x="13404" y="11143"/>
                  </a:lnTo>
                  <a:lnTo>
                    <a:pt x="13381" y="11150"/>
                  </a:lnTo>
                  <a:lnTo>
                    <a:pt x="13357" y="11157"/>
                  </a:lnTo>
                  <a:lnTo>
                    <a:pt x="13334" y="11166"/>
                  </a:lnTo>
                  <a:lnTo>
                    <a:pt x="13311" y="11174"/>
                  </a:lnTo>
                  <a:lnTo>
                    <a:pt x="13287" y="11183"/>
                  </a:lnTo>
                  <a:lnTo>
                    <a:pt x="13264" y="11192"/>
                  </a:lnTo>
                  <a:lnTo>
                    <a:pt x="13242" y="11202"/>
                  </a:lnTo>
                  <a:lnTo>
                    <a:pt x="13219" y="11213"/>
                  </a:lnTo>
                  <a:lnTo>
                    <a:pt x="13197" y="11224"/>
                  </a:lnTo>
                  <a:lnTo>
                    <a:pt x="13175" y="11235"/>
                  </a:lnTo>
                  <a:lnTo>
                    <a:pt x="13153" y="11247"/>
                  </a:lnTo>
                  <a:lnTo>
                    <a:pt x="13131" y="11260"/>
                  </a:lnTo>
                  <a:lnTo>
                    <a:pt x="13110" y="11273"/>
                  </a:lnTo>
                  <a:lnTo>
                    <a:pt x="13089" y="11286"/>
                  </a:lnTo>
                  <a:lnTo>
                    <a:pt x="13068" y="11300"/>
                  </a:lnTo>
                  <a:lnTo>
                    <a:pt x="13047" y="11315"/>
                  </a:lnTo>
                  <a:lnTo>
                    <a:pt x="13027" y="11330"/>
                  </a:lnTo>
                  <a:lnTo>
                    <a:pt x="13007" y="11347"/>
                  </a:lnTo>
                  <a:lnTo>
                    <a:pt x="12986" y="11363"/>
                  </a:lnTo>
                  <a:lnTo>
                    <a:pt x="12967" y="11380"/>
                  </a:lnTo>
                  <a:lnTo>
                    <a:pt x="12889" y="11449"/>
                  </a:lnTo>
                  <a:lnTo>
                    <a:pt x="12802" y="11389"/>
                  </a:lnTo>
                  <a:lnTo>
                    <a:pt x="11227" y="10277"/>
                  </a:lnTo>
                  <a:lnTo>
                    <a:pt x="11151" y="10224"/>
                  </a:lnTo>
                  <a:lnTo>
                    <a:pt x="11175" y="10135"/>
                  </a:lnTo>
                  <a:lnTo>
                    <a:pt x="11521" y="8878"/>
                  </a:lnTo>
                  <a:lnTo>
                    <a:pt x="11548" y="8781"/>
                  </a:lnTo>
                  <a:lnTo>
                    <a:pt x="11649" y="8781"/>
                  </a:lnTo>
                  <a:lnTo>
                    <a:pt x="12693" y="8784"/>
                  </a:lnTo>
                  <a:lnTo>
                    <a:pt x="12780" y="8785"/>
                  </a:lnTo>
                  <a:lnTo>
                    <a:pt x="12815" y="8864"/>
                  </a:lnTo>
                  <a:lnTo>
                    <a:pt x="12829" y="8894"/>
                  </a:lnTo>
                  <a:lnTo>
                    <a:pt x="12844" y="8924"/>
                  </a:lnTo>
                  <a:lnTo>
                    <a:pt x="12863" y="8953"/>
                  </a:lnTo>
                  <a:lnTo>
                    <a:pt x="12882" y="8980"/>
                  </a:lnTo>
                  <a:lnTo>
                    <a:pt x="12901" y="9006"/>
                  </a:lnTo>
                  <a:lnTo>
                    <a:pt x="12923" y="9031"/>
                  </a:lnTo>
                  <a:lnTo>
                    <a:pt x="12946" y="9055"/>
                  </a:lnTo>
                  <a:lnTo>
                    <a:pt x="12972" y="9079"/>
                  </a:lnTo>
                  <a:lnTo>
                    <a:pt x="12996" y="9100"/>
                  </a:lnTo>
                  <a:lnTo>
                    <a:pt x="13022" y="9119"/>
                  </a:lnTo>
                  <a:lnTo>
                    <a:pt x="13047" y="9136"/>
                  </a:lnTo>
                  <a:lnTo>
                    <a:pt x="13073" y="9152"/>
                  </a:lnTo>
                  <a:lnTo>
                    <a:pt x="13100" y="9167"/>
                  </a:lnTo>
                  <a:lnTo>
                    <a:pt x="13127" y="9180"/>
                  </a:lnTo>
                  <a:lnTo>
                    <a:pt x="13156" y="9191"/>
                  </a:lnTo>
                  <a:lnTo>
                    <a:pt x="13184" y="9201"/>
                  </a:lnTo>
                  <a:lnTo>
                    <a:pt x="13212" y="9210"/>
                  </a:lnTo>
                  <a:lnTo>
                    <a:pt x="13241" y="9218"/>
                  </a:lnTo>
                  <a:lnTo>
                    <a:pt x="13270" y="9224"/>
                  </a:lnTo>
                  <a:lnTo>
                    <a:pt x="13299" y="9228"/>
                  </a:lnTo>
                  <a:lnTo>
                    <a:pt x="13329" y="9231"/>
                  </a:lnTo>
                  <a:lnTo>
                    <a:pt x="13359" y="9233"/>
                  </a:lnTo>
                  <a:lnTo>
                    <a:pt x="13388" y="9233"/>
                  </a:lnTo>
                  <a:lnTo>
                    <a:pt x="13417" y="9232"/>
                  </a:lnTo>
                  <a:lnTo>
                    <a:pt x="13417" y="9232"/>
                  </a:lnTo>
                  <a:lnTo>
                    <a:pt x="13447" y="9230"/>
                  </a:lnTo>
                  <a:lnTo>
                    <a:pt x="13477" y="9226"/>
                  </a:lnTo>
                  <a:lnTo>
                    <a:pt x="13505" y="9221"/>
                  </a:lnTo>
                  <a:lnTo>
                    <a:pt x="13534" y="9214"/>
                  </a:lnTo>
                  <a:lnTo>
                    <a:pt x="13562" y="9206"/>
                  </a:lnTo>
                  <a:lnTo>
                    <a:pt x="13590" y="9197"/>
                  </a:lnTo>
                  <a:lnTo>
                    <a:pt x="13619" y="9186"/>
                  </a:lnTo>
                  <a:lnTo>
                    <a:pt x="13646" y="9174"/>
                  </a:lnTo>
                  <a:lnTo>
                    <a:pt x="13673" y="9160"/>
                  </a:lnTo>
                  <a:lnTo>
                    <a:pt x="13699" y="9145"/>
                  </a:lnTo>
                  <a:lnTo>
                    <a:pt x="13724" y="9129"/>
                  </a:lnTo>
                  <a:lnTo>
                    <a:pt x="13749" y="9111"/>
                  </a:lnTo>
                  <a:lnTo>
                    <a:pt x="13774" y="9092"/>
                  </a:lnTo>
                  <a:lnTo>
                    <a:pt x="13797" y="9071"/>
                  </a:lnTo>
                  <a:lnTo>
                    <a:pt x="13819" y="9049"/>
                  </a:lnTo>
                  <a:lnTo>
                    <a:pt x="13841" y="9026"/>
                  </a:lnTo>
                  <a:lnTo>
                    <a:pt x="13861" y="9002"/>
                  </a:lnTo>
                  <a:lnTo>
                    <a:pt x="13880" y="8977"/>
                  </a:lnTo>
                  <a:lnTo>
                    <a:pt x="13897" y="8952"/>
                  </a:lnTo>
                  <a:lnTo>
                    <a:pt x="13914" y="8925"/>
                  </a:lnTo>
                  <a:lnTo>
                    <a:pt x="13929" y="8898"/>
                  </a:lnTo>
                  <a:lnTo>
                    <a:pt x="13942" y="8871"/>
                  </a:lnTo>
                  <a:lnTo>
                    <a:pt x="13953" y="8843"/>
                  </a:lnTo>
                  <a:lnTo>
                    <a:pt x="13964" y="8815"/>
                  </a:lnTo>
                  <a:lnTo>
                    <a:pt x="13972" y="8786"/>
                  </a:lnTo>
                  <a:lnTo>
                    <a:pt x="13980" y="8758"/>
                  </a:lnTo>
                  <a:lnTo>
                    <a:pt x="13986" y="8728"/>
                  </a:lnTo>
                  <a:lnTo>
                    <a:pt x="13990" y="8699"/>
                  </a:lnTo>
                  <a:lnTo>
                    <a:pt x="13993" y="8669"/>
                  </a:lnTo>
                  <a:lnTo>
                    <a:pt x="13995" y="8640"/>
                  </a:lnTo>
                  <a:lnTo>
                    <a:pt x="13995" y="8611"/>
                  </a:lnTo>
                  <a:lnTo>
                    <a:pt x="13994" y="8582"/>
                  </a:lnTo>
                  <a:lnTo>
                    <a:pt x="13992" y="8551"/>
                  </a:lnTo>
                  <a:lnTo>
                    <a:pt x="13988" y="8522"/>
                  </a:lnTo>
                  <a:lnTo>
                    <a:pt x="13983" y="8493"/>
                  </a:lnTo>
                  <a:lnTo>
                    <a:pt x="13976" y="8465"/>
                  </a:lnTo>
                  <a:lnTo>
                    <a:pt x="13968" y="8436"/>
                  </a:lnTo>
                  <a:lnTo>
                    <a:pt x="13958" y="8408"/>
                  </a:lnTo>
                  <a:lnTo>
                    <a:pt x="13948" y="8380"/>
                  </a:lnTo>
                  <a:lnTo>
                    <a:pt x="13935" y="8353"/>
                  </a:lnTo>
                  <a:lnTo>
                    <a:pt x="13922" y="8326"/>
                  </a:lnTo>
                  <a:lnTo>
                    <a:pt x="13906" y="8300"/>
                  </a:lnTo>
                  <a:lnTo>
                    <a:pt x="13890" y="8275"/>
                  </a:lnTo>
                  <a:lnTo>
                    <a:pt x="13872" y="8250"/>
                  </a:lnTo>
                  <a:lnTo>
                    <a:pt x="13853" y="8226"/>
                  </a:lnTo>
                  <a:lnTo>
                    <a:pt x="13833" y="8202"/>
                  </a:lnTo>
                  <a:lnTo>
                    <a:pt x="13811" y="8179"/>
                  </a:lnTo>
                  <a:lnTo>
                    <a:pt x="13788" y="8158"/>
                  </a:lnTo>
                  <a:lnTo>
                    <a:pt x="13764" y="8138"/>
                  </a:lnTo>
                  <a:lnTo>
                    <a:pt x="13738" y="8119"/>
                  </a:lnTo>
                  <a:lnTo>
                    <a:pt x="13712" y="8102"/>
                  </a:lnTo>
                  <a:lnTo>
                    <a:pt x="13686" y="8086"/>
                  </a:lnTo>
                  <a:lnTo>
                    <a:pt x="13660" y="8071"/>
                  </a:lnTo>
                  <a:lnTo>
                    <a:pt x="13633" y="8058"/>
                  </a:lnTo>
                  <a:lnTo>
                    <a:pt x="13604" y="8045"/>
                  </a:lnTo>
                  <a:lnTo>
                    <a:pt x="13576" y="8035"/>
                  </a:lnTo>
                  <a:lnTo>
                    <a:pt x="13547" y="8026"/>
                  </a:lnTo>
                  <a:lnTo>
                    <a:pt x="13519" y="8019"/>
                  </a:lnTo>
                  <a:lnTo>
                    <a:pt x="13490" y="8013"/>
                  </a:lnTo>
                  <a:lnTo>
                    <a:pt x="13461" y="8008"/>
                  </a:lnTo>
                  <a:lnTo>
                    <a:pt x="13430" y="8005"/>
                  </a:lnTo>
                  <a:lnTo>
                    <a:pt x="13401" y="8004"/>
                  </a:lnTo>
                  <a:lnTo>
                    <a:pt x="13372" y="8003"/>
                  </a:lnTo>
                  <a:lnTo>
                    <a:pt x="13343" y="8004"/>
                  </a:lnTo>
                  <a:lnTo>
                    <a:pt x="13343" y="8005"/>
                  </a:lnTo>
                  <a:lnTo>
                    <a:pt x="13313" y="8007"/>
                  </a:lnTo>
                  <a:lnTo>
                    <a:pt x="13283" y="8011"/>
                  </a:lnTo>
                  <a:lnTo>
                    <a:pt x="13254" y="8016"/>
                  </a:lnTo>
                  <a:lnTo>
                    <a:pt x="13226" y="8023"/>
                  </a:lnTo>
                  <a:lnTo>
                    <a:pt x="13197" y="8031"/>
                  </a:lnTo>
                  <a:lnTo>
                    <a:pt x="13169" y="8040"/>
                  </a:lnTo>
                  <a:lnTo>
                    <a:pt x="13141" y="8052"/>
                  </a:lnTo>
                  <a:lnTo>
                    <a:pt x="13114" y="8064"/>
                  </a:lnTo>
                  <a:lnTo>
                    <a:pt x="13087" y="8078"/>
                  </a:lnTo>
                  <a:lnTo>
                    <a:pt x="13061" y="8093"/>
                  </a:lnTo>
                  <a:lnTo>
                    <a:pt x="13036" y="8109"/>
                  </a:lnTo>
                  <a:lnTo>
                    <a:pt x="13011" y="8127"/>
                  </a:lnTo>
                  <a:lnTo>
                    <a:pt x="12986" y="8146"/>
                  </a:lnTo>
                  <a:lnTo>
                    <a:pt x="12963" y="8166"/>
                  </a:lnTo>
                  <a:lnTo>
                    <a:pt x="12940" y="8188"/>
                  </a:lnTo>
                  <a:lnTo>
                    <a:pt x="12919" y="8211"/>
                  </a:lnTo>
                  <a:lnTo>
                    <a:pt x="12919" y="8211"/>
                  </a:lnTo>
                  <a:lnTo>
                    <a:pt x="12906" y="8226"/>
                  </a:lnTo>
                  <a:lnTo>
                    <a:pt x="12858" y="8282"/>
                  </a:lnTo>
                  <a:lnTo>
                    <a:pt x="12785" y="8270"/>
                  </a:lnTo>
                  <a:lnTo>
                    <a:pt x="11721" y="8103"/>
                  </a:lnTo>
                  <a:lnTo>
                    <a:pt x="11636" y="8089"/>
                  </a:lnTo>
                  <a:lnTo>
                    <a:pt x="11613" y="8005"/>
                  </a:lnTo>
                  <a:lnTo>
                    <a:pt x="11284" y="6746"/>
                  </a:lnTo>
                  <a:lnTo>
                    <a:pt x="11258" y="6647"/>
                  </a:lnTo>
                  <a:lnTo>
                    <a:pt x="11348" y="6597"/>
                  </a:lnTo>
                  <a:lnTo>
                    <a:pt x="13059" y="5636"/>
                  </a:lnTo>
                  <a:lnTo>
                    <a:pt x="13143" y="5587"/>
                  </a:lnTo>
                  <a:lnTo>
                    <a:pt x="13215" y="5654"/>
                  </a:lnTo>
                  <a:lnTo>
                    <a:pt x="13232" y="5671"/>
                  </a:lnTo>
                  <a:lnTo>
                    <a:pt x="13232" y="5671"/>
                  </a:lnTo>
                  <a:lnTo>
                    <a:pt x="13247" y="5684"/>
                  </a:lnTo>
                  <a:lnTo>
                    <a:pt x="13247" y="5684"/>
                  </a:lnTo>
                  <a:lnTo>
                    <a:pt x="13310" y="5738"/>
                  </a:lnTo>
                  <a:lnTo>
                    <a:pt x="13371" y="5788"/>
                  </a:lnTo>
                  <a:lnTo>
                    <a:pt x="13430" y="5837"/>
                  </a:lnTo>
                  <a:lnTo>
                    <a:pt x="13488" y="5881"/>
                  </a:lnTo>
                  <a:lnTo>
                    <a:pt x="13545" y="5922"/>
                  </a:lnTo>
                  <a:lnTo>
                    <a:pt x="13599" y="5960"/>
                  </a:lnTo>
                  <a:lnTo>
                    <a:pt x="13654" y="5996"/>
                  </a:lnTo>
                  <a:lnTo>
                    <a:pt x="13705" y="6028"/>
                  </a:lnTo>
                  <a:lnTo>
                    <a:pt x="13756" y="6057"/>
                  </a:lnTo>
                  <a:lnTo>
                    <a:pt x="13806" y="6084"/>
                  </a:lnTo>
                  <a:lnTo>
                    <a:pt x="13854" y="6107"/>
                  </a:lnTo>
                  <a:lnTo>
                    <a:pt x="13900" y="6128"/>
                  </a:lnTo>
                  <a:lnTo>
                    <a:pt x="13946" y="6147"/>
                  </a:lnTo>
                  <a:lnTo>
                    <a:pt x="13989" y="6163"/>
                  </a:lnTo>
                  <a:lnTo>
                    <a:pt x="14031" y="6176"/>
                  </a:lnTo>
                  <a:lnTo>
                    <a:pt x="14073" y="6187"/>
                  </a:lnTo>
                  <a:lnTo>
                    <a:pt x="14113" y="6195"/>
                  </a:lnTo>
                  <a:lnTo>
                    <a:pt x="14151" y="6201"/>
                  </a:lnTo>
                  <a:lnTo>
                    <a:pt x="14187" y="6204"/>
                  </a:lnTo>
                  <a:lnTo>
                    <a:pt x="14224" y="6205"/>
                  </a:lnTo>
                  <a:lnTo>
                    <a:pt x="14258" y="6205"/>
                  </a:lnTo>
                  <a:lnTo>
                    <a:pt x="14291" y="6201"/>
                  </a:lnTo>
                  <a:lnTo>
                    <a:pt x="14322" y="6196"/>
                  </a:lnTo>
                  <a:lnTo>
                    <a:pt x="14353" y="6189"/>
                  </a:lnTo>
                  <a:lnTo>
                    <a:pt x="14383" y="6180"/>
                  </a:lnTo>
                  <a:lnTo>
                    <a:pt x="14410" y="6169"/>
                  </a:lnTo>
                  <a:lnTo>
                    <a:pt x="14437" y="6156"/>
                  </a:lnTo>
                  <a:lnTo>
                    <a:pt x="14462" y="6140"/>
                  </a:lnTo>
                  <a:lnTo>
                    <a:pt x="14486" y="6123"/>
                  </a:lnTo>
                  <a:lnTo>
                    <a:pt x="14508" y="6105"/>
                  </a:lnTo>
                  <a:lnTo>
                    <a:pt x="14531" y="6085"/>
                  </a:lnTo>
                  <a:lnTo>
                    <a:pt x="14551" y="6064"/>
                  </a:lnTo>
                  <a:lnTo>
                    <a:pt x="14565" y="6047"/>
                  </a:lnTo>
                  <a:lnTo>
                    <a:pt x="14579" y="6030"/>
                  </a:lnTo>
                  <a:lnTo>
                    <a:pt x="14592" y="6012"/>
                  </a:lnTo>
                  <a:lnTo>
                    <a:pt x="14604" y="5993"/>
                  </a:lnTo>
                  <a:lnTo>
                    <a:pt x="14616" y="5974"/>
                  </a:lnTo>
                  <a:lnTo>
                    <a:pt x="14628" y="5952"/>
                  </a:lnTo>
                  <a:lnTo>
                    <a:pt x="14638" y="5932"/>
                  </a:lnTo>
                  <a:lnTo>
                    <a:pt x="14649" y="5910"/>
                  </a:lnTo>
                  <a:lnTo>
                    <a:pt x="14659" y="5888"/>
                  </a:lnTo>
                  <a:lnTo>
                    <a:pt x="14668" y="5866"/>
                  </a:lnTo>
                  <a:lnTo>
                    <a:pt x="14678" y="5842"/>
                  </a:lnTo>
                  <a:lnTo>
                    <a:pt x="14686" y="5819"/>
                  </a:lnTo>
                  <a:lnTo>
                    <a:pt x="14694" y="5793"/>
                  </a:lnTo>
                  <a:lnTo>
                    <a:pt x="14701" y="5769"/>
                  </a:lnTo>
                  <a:lnTo>
                    <a:pt x="14708" y="5743"/>
                  </a:lnTo>
                  <a:lnTo>
                    <a:pt x="14714" y="5718"/>
                  </a:lnTo>
                  <a:lnTo>
                    <a:pt x="14720" y="5692"/>
                  </a:lnTo>
                  <a:lnTo>
                    <a:pt x="14725" y="5665"/>
                  </a:lnTo>
                  <a:lnTo>
                    <a:pt x="14729" y="5638"/>
                  </a:lnTo>
                  <a:lnTo>
                    <a:pt x="14734" y="5609"/>
                  </a:lnTo>
                  <a:lnTo>
                    <a:pt x="14737" y="5582"/>
                  </a:lnTo>
                  <a:lnTo>
                    <a:pt x="14740" y="5554"/>
                  </a:lnTo>
                  <a:lnTo>
                    <a:pt x="14743" y="5525"/>
                  </a:lnTo>
                  <a:lnTo>
                    <a:pt x="14745" y="5496"/>
                  </a:lnTo>
                  <a:lnTo>
                    <a:pt x="14748" y="5437"/>
                  </a:lnTo>
                  <a:lnTo>
                    <a:pt x="14749" y="5378"/>
                  </a:lnTo>
                  <a:lnTo>
                    <a:pt x="14748" y="5317"/>
                  </a:lnTo>
                  <a:lnTo>
                    <a:pt x="14745" y="5255"/>
                  </a:lnTo>
                  <a:lnTo>
                    <a:pt x="14740" y="5192"/>
                  </a:lnTo>
                  <a:lnTo>
                    <a:pt x="14733" y="5128"/>
                  </a:lnTo>
                  <a:lnTo>
                    <a:pt x="14724" y="5064"/>
                  </a:lnTo>
                  <a:lnTo>
                    <a:pt x="14712" y="5000"/>
                  </a:lnTo>
                  <a:lnTo>
                    <a:pt x="14699" y="4937"/>
                  </a:lnTo>
                  <a:lnTo>
                    <a:pt x="14684" y="4873"/>
                  </a:lnTo>
                  <a:lnTo>
                    <a:pt x="14676" y="4841"/>
                  </a:lnTo>
                  <a:lnTo>
                    <a:pt x="14666" y="4810"/>
                  </a:lnTo>
                  <a:lnTo>
                    <a:pt x="14657" y="4779"/>
                  </a:lnTo>
                  <a:lnTo>
                    <a:pt x="14647" y="4747"/>
                  </a:lnTo>
                  <a:lnTo>
                    <a:pt x="14637" y="4717"/>
                  </a:lnTo>
                  <a:lnTo>
                    <a:pt x="14626" y="4687"/>
                  </a:lnTo>
                  <a:lnTo>
                    <a:pt x="14615" y="4656"/>
                  </a:lnTo>
                  <a:lnTo>
                    <a:pt x="14603" y="4627"/>
                  </a:lnTo>
                  <a:lnTo>
                    <a:pt x="14591" y="4597"/>
                  </a:lnTo>
                  <a:lnTo>
                    <a:pt x="14578" y="4567"/>
                  </a:lnTo>
                  <a:lnTo>
                    <a:pt x="14565" y="4538"/>
                  </a:lnTo>
                  <a:lnTo>
                    <a:pt x="14552" y="4510"/>
                  </a:lnTo>
                  <a:lnTo>
                    <a:pt x="14538" y="4482"/>
                  </a:lnTo>
                  <a:lnTo>
                    <a:pt x="14523" y="4454"/>
                  </a:lnTo>
                  <a:lnTo>
                    <a:pt x="14508" y="4427"/>
                  </a:lnTo>
                  <a:lnTo>
                    <a:pt x="14492" y="4399"/>
                  </a:lnTo>
                  <a:lnTo>
                    <a:pt x="14476" y="4373"/>
                  </a:lnTo>
                  <a:lnTo>
                    <a:pt x="14460" y="4347"/>
                  </a:lnTo>
                  <a:lnTo>
                    <a:pt x="14443" y="4321"/>
                  </a:lnTo>
                  <a:lnTo>
                    <a:pt x="14426" y="4297"/>
                  </a:lnTo>
                  <a:lnTo>
                    <a:pt x="14400" y="4262"/>
                  </a:lnTo>
                  <a:lnTo>
                    <a:pt x="14374" y="4227"/>
                  </a:lnTo>
                  <a:lnTo>
                    <a:pt x="14345" y="4195"/>
                  </a:lnTo>
                  <a:lnTo>
                    <a:pt x="14317" y="4164"/>
                  </a:lnTo>
                  <a:lnTo>
                    <a:pt x="14287" y="4135"/>
                  </a:lnTo>
                  <a:lnTo>
                    <a:pt x="14256" y="4107"/>
                  </a:lnTo>
                  <a:lnTo>
                    <a:pt x="14225" y="4081"/>
                  </a:lnTo>
                  <a:lnTo>
                    <a:pt x="14191" y="4056"/>
                  </a:lnTo>
                  <a:lnTo>
                    <a:pt x="14158" y="4033"/>
                  </a:lnTo>
                  <a:lnTo>
                    <a:pt x="14123" y="4012"/>
                  </a:lnTo>
                  <a:lnTo>
                    <a:pt x="14088" y="3993"/>
                  </a:lnTo>
                  <a:lnTo>
                    <a:pt x="14051" y="3976"/>
                  </a:lnTo>
                  <a:lnTo>
                    <a:pt x="14013" y="3961"/>
                  </a:lnTo>
                  <a:lnTo>
                    <a:pt x="13975" y="3948"/>
                  </a:lnTo>
                  <a:lnTo>
                    <a:pt x="13936" y="3938"/>
                  </a:lnTo>
                  <a:lnTo>
                    <a:pt x="13895" y="3929"/>
                  </a:lnTo>
                  <a:lnTo>
                    <a:pt x="13854" y="3923"/>
                  </a:lnTo>
                  <a:lnTo>
                    <a:pt x="13812" y="3919"/>
                  </a:lnTo>
                  <a:lnTo>
                    <a:pt x="13769" y="3918"/>
                  </a:lnTo>
                  <a:lnTo>
                    <a:pt x="13725" y="3919"/>
                  </a:lnTo>
                  <a:lnTo>
                    <a:pt x="13680" y="3923"/>
                  </a:lnTo>
                  <a:lnTo>
                    <a:pt x="13635" y="3929"/>
                  </a:lnTo>
                  <a:lnTo>
                    <a:pt x="13587" y="3938"/>
                  </a:lnTo>
                  <a:lnTo>
                    <a:pt x="13540" y="3950"/>
                  </a:lnTo>
                  <a:lnTo>
                    <a:pt x="13492" y="3965"/>
                  </a:lnTo>
                  <a:lnTo>
                    <a:pt x="13442" y="3983"/>
                  </a:lnTo>
                  <a:lnTo>
                    <a:pt x="13392" y="4003"/>
                  </a:lnTo>
                  <a:lnTo>
                    <a:pt x="13342" y="4027"/>
                  </a:lnTo>
                  <a:lnTo>
                    <a:pt x="13289" y="4054"/>
                  </a:lnTo>
                  <a:lnTo>
                    <a:pt x="13237" y="4085"/>
                  </a:lnTo>
                  <a:lnTo>
                    <a:pt x="13184" y="4119"/>
                  </a:lnTo>
                  <a:lnTo>
                    <a:pt x="13129" y="4155"/>
                  </a:lnTo>
                  <a:lnTo>
                    <a:pt x="13109" y="4171"/>
                  </a:lnTo>
                  <a:lnTo>
                    <a:pt x="13090" y="4187"/>
                  </a:lnTo>
                  <a:lnTo>
                    <a:pt x="13071" y="4203"/>
                  </a:lnTo>
                  <a:lnTo>
                    <a:pt x="13054" y="4221"/>
                  </a:lnTo>
                  <a:lnTo>
                    <a:pt x="13037" y="4239"/>
                  </a:lnTo>
                  <a:lnTo>
                    <a:pt x="13022" y="4259"/>
                  </a:lnTo>
                  <a:lnTo>
                    <a:pt x="13007" y="4279"/>
                  </a:lnTo>
                  <a:lnTo>
                    <a:pt x="12992" y="4299"/>
                  </a:lnTo>
                  <a:lnTo>
                    <a:pt x="12979" y="4320"/>
                  </a:lnTo>
                  <a:lnTo>
                    <a:pt x="12967" y="4341"/>
                  </a:lnTo>
                  <a:lnTo>
                    <a:pt x="12956" y="4363"/>
                  </a:lnTo>
                  <a:lnTo>
                    <a:pt x="12945" y="4385"/>
                  </a:lnTo>
                  <a:lnTo>
                    <a:pt x="12936" y="4408"/>
                  </a:lnTo>
                  <a:lnTo>
                    <a:pt x="12927" y="4432"/>
                  </a:lnTo>
                  <a:lnTo>
                    <a:pt x="12919" y="4456"/>
                  </a:lnTo>
                  <a:lnTo>
                    <a:pt x="12911" y="4480"/>
                  </a:lnTo>
                  <a:lnTo>
                    <a:pt x="12902" y="4513"/>
                  </a:lnTo>
                  <a:lnTo>
                    <a:pt x="12895" y="4546"/>
                  </a:lnTo>
                  <a:lnTo>
                    <a:pt x="12888" y="4579"/>
                  </a:lnTo>
                  <a:lnTo>
                    <a:pt x="12883" y="4614"/>
                  </a:lnTo>
                  <a:lnTo>
                    <a:pt x="12878" y="4649"/>
                  </a:lnTo>
                  <a:lnTo>
                    <a:pt x="12875" y="4683"/>
                  </a:lnTo>
                  <a:lnTo>
                    <a:pt x="12872" y="4718"/>
                  </a:lnTo>
                  <a:lnTo>
                    <a:pt x="12871" y="4753"/>
                  </a:lnTo>
                  <a:lnTo>
                    <a:pt x="12871" y="4789"/>
                  </a:lnTo>
                  <a:lnTo>
                    <a:pt x="12871" y="4823"/>
                  </a:lnTo>
                  <a:lnTo>
                    <a:pt x="12872" y="4858"/>
                  </a:lnTo>
                  <a:lnTo>
                    <a:pt x="12874" y="4893"/>
                  </a:lnTo>
                  <a:lnTo>
                    <a:pt x="12877" y="4927"/>
                  </a:lnTo>
                  <a:lnTo>
                    <a:pt x="12880" y="4962"/>
                  </a:lnTo>
                  <a:lnTo>
                    <a:pt x="12884" y="4995"/>
                  </a:lnTo>
                  <a:lnTo>
                    <a:pt x="12889" y="5029"/>
                  </a:lnTo>
                  <a:lnTo>
                    <a:pt x="12904" y="5128"/>
                  </a:lnTo>
                  <a:lnTo>
                    <a:pt x="12814" y="5169"/>
                  </a:lnTo>
                  <a:lnTo>
                    <a:pt x="11078" y="5971"/>
                  </a:lnTo>
                  <a:lnTo>
                    <a:pt x="10992" y="6010"/>
                  </a:lnTo>
                  <a:lnTo>
                    <a:pt x="10928" y="5943"/>
                  </a:lnTo>
                  <a:lnTo>
                    <a:pt x="10012" y="5017"/>
                  </a:lnTo>
                  <a:lnTo>
                    <a:pt x="9940" y="4946"/>
                  </a:lnTo>
                  <a:lnTo>
                    <a:pt x="9992" y="4857"/>
                  </a:lnTo>
                  <a:close/>
                </a:path>
              </a:pathLst>
            </a:custGeom>
            <a:solidFill>
              <a:srgbClr val="A7B3BC"/>
            </a:solidFill>
            <a:ln w="28575">
              <a:noFill/>
            </a:ln>
          </p:spPr>
          <p:txBody>
            <a:bodyPr vert="horz" wrap="square" lIns="91440" tIns="45720" rIns="91440" bIns="45720" numCol="1" anchor="t" anchorCtr="0" compatLnSpc="1">
              <a:prstTxWarp prst="textNoShape">
                <a:avLst/>
              </a:prstTxWarp>
            </a:bodyPr>
            <a:lstStyle/>
            <a:p>
              <a:endParaRPr lang="pl-PL">
                <a:solidFill>
                  <a:schemeClr val="bg1"/>
                </a:solidFill>
              </a:endParaRPr>
            </a:p>
          </p:txBody>
        </p:sp>
      </p:grpSp>
      <p:sp>
        <p:nvSpPr>
          <p:cNvPr id="36" name="Freeform 5">
            <a:extLst>
              <a:ext uri="{FF2B5EF4-FFF2-40B4-BE49-F238E27FC236}">
                <a16:creationId xmlns:a16="http://schemas.microsoft.com/office/drawing/2014/main" id="{EC6A8E9F-444E-4557-8383-CEAF63C0C2CE}"/>
              </a:ext>
            </a:extLst>
          </p:cNvPr>
          <p:cNvSpPr>
            <a:spLocks/>
          </p:cNvSpPr>
          <p:nvPr/>
        </p:nvSpPr>
        <p:spPr bwMode="auto">
          <a:xfrm>
            <a:off x="1942586" y="3025437"/>
            <a:ext cx="199607" cy="180657"/>
          </a:xfrm>
          <a:custGeom>
            <a:avLst/>
            <a:gdLst>
              <a:gd name="T0" fmla="*/ 1523 w 3315"/>
              <a:gd name="T1" fmla="*/ 202 h 3004"/>
              <a:gd name="T2" fmla="*/ 1299 w 3315"/>
              <a:gd name="T3" fmla="*/ 80 h 3004"/>
              <a:gd name="T4" fmla="*/ 1081 w 3315"/>
              <a:gd name="T5" fmla="*/ 15 h 3004"/>
              <a:gd name="T6" fmla="*/ 871 w 3315"/>
              <a:gd name="T7" fmla="*/ 1 h 3004"/>
              <a:gd name="T8" fmla="*/ 674 w 3315"/>
              <a:gd name="T9" fmla="*/ 34 h 3004"/>
              <a:gd name="T10" fmla="*/ 496 w 3315"/>
              <a:gd name="T11" fmla="*/ 108 h 3004"/>
              <a:gd name="T12" fmla="*/ 337 w 3315"/>
              <a:gd name="T13" fmla="*/ 219 h 3004"/>
              <a:gd name="T14" fmla="*/ 204 w 3315"/>
              <a:gd name="T15" fmla="*/ 361 h 3004"/>
              <a:gd name="T16" fmla="*/ 102 w 3315"/>
              <a:gd name="T17" fmla="*/ 530 h 3004"/>
              <a:gd name="T18" fmla="*/ 32 w 3315"/>
              <a:gd name="T19" fmla="*/ 718 h 3004"/>
              <a:gd name="T20" fmla="*/ 1 w 3315"/>
              <a:gd name="T21" fmla="*/ 923 h 3004"/>
              <a:gd name="T22" fmla="*/ 12 w 3315"/>
              <a:gd name="T23" fmla="*/ 1140 h 3004"/>
              <a:gd name="T24" fmla="*/ 69 w 3315"/>
              <a:gd name="T25" fmla="*/ 1362 h 3004"/>
              <a:gd name="T26" fmla="*/ 1147 w 3315"/>
              <a:gd name="T27" fmla="*/ 243 h 3004"/>
              <a:gd name="T28" fmla="*/ 2305 w 3315"/>
              <a:gd name="T29" fmla="*/ 1291 h 3004"/>
              <a:gd name="T30" fmla="*/ 2330 w 3315"/>
              <a:gd name="T31" fmla="*/ 1252 h 3004"/>
              <a:gd name="T32" fmla="*/ 2373 w 3315"/>
              <a:gd name="T33" fmla="*/ 1216 h 3004"/>
              <a:gd name="T34" fmla="*/ 2429 w 3315"/>
              <a:gd name="T35" fmla="*/ 1196 h 3004"/>
              <a:gd name="T36" fmla="*/ 2487 w 3315"/>
              <a:gd name="T37" fmla="*/ 1197 h 3004"/>
              <a:gd name="T38" fmla="*/ 2557 w 3315"/>
              <a:gd name="T39" fmla="*/ 1232 h 3004"/>
              <a:gd name="T40" fmla="*/ 2603 w 3315"/>
              <a:gd name="T41" fmla="*/ 1294 h 3004"/>
              <a:gd name="T42" fmla="*/ 2616 w 3315"/>
              <a:gd name="T43" fmla="*/ 1357 h 3004"/>
              <a:gd name="T44" fmla="*/ 2597 w 3315"/>
              <a:gd name="T45" fmla="*/ 1434 h 3004"/>
              <a:gd name="T46" fmla="*/ 2545 w 3315"/>
              <a:gd name="T47" fmla="*/ 1492 h 3004"/>
              <a:gd name="T48" fmla="*/ 2471 w 3315"/>
              <a:gd name="T49" fmla="*/ 1518 h 3004"/>
              <a:gd name="T50" fmla="*/ 2418 w 3315"/>
              <a:gd name="T51" fmla="*/ 1515 h 3004"/>
              <a:gd name="T52" fmla="*/ 2365 w 3315"/>
              <a:gd name="T53" fmla="*/ 1493 h 3004"/>
              <a:gd name="T54" fmla="*/ 2323 w 3315"/>
              <a:gd name="T55" fmla="*/ 1454 h 3004"/>
              <a:gd name="T56" fmla="*/ 1843 w 3315"/>
              <a:gd name="T57" fmla="*/ 1832 h 3004"/>
              <a:gd name="T58" fmla="*/ 705 w 3315"/>
              <a:gd name="T59" fmla="*/ 1389 h 3004"/>
              <a:gd name="T60" fmla="*/ 200 w 3315"/>
              <a:gd name="T61" fmla="*/ 1625 h 3004"/>
              <a:gd name="T62" fmla="*/ 366 w 3315"/>
              <a:gd name="T63" fmla="*/ 1836 h 3004"/>
              <a:gd name="T64" fmla="*/ 666 w 3315"/>
              <a:gd name="T65" fmla="*/ 2125 h 3004"/>
              <a:gd name="T66" fmla="*/ 1363 w 3315"/>
              <a:gd name="T67" fmla="*/ 2750 h 3004"/>
              <a:gd name="T68" fmla="*/ 1951 w 3315"/>
              <a:gd name="T69" fmla="*/ 2750 h 3004"/>
              <a:gd name="T70" fmla="*/ 2649 w 3315"/>
              <a:gd name="T71" fmla="*/ 2125 h 3004"/>
              <a:gd name="T72" fmla="*/ 2932 w 3315"/>
              <a:gd name="T73" fmla="*/ 1853 h 3004"/>
              <a:gd name="T74" fmla="*/ 3041 w 3315"/>
              <a:gd name="T75" fmla="*/ 1728 h 3004"/>
              <a:gd name="T76" fmla="*/ 3131 w 3315"/>
              <a:gd name="T77" fmla="*/ 1600 h 3004"/>
              <a:gd name="T78" fmla="*/ 3202 w 3315"/>
              <a:gd name="T79" fmla="*/ 1470 h 3004"/>
              <a:gd name="T80" fmla="*/ 3263 w 3315"/>
              <a:gd name="T81" fmla="*/ 1314 h 3004"/>
              <a:gd name="T82" fmla="*/ 3312 w 3315"/>
              <a:gd name="T83" fmla="*/ 1056 h 3004"/>
              <a:gd name="T84" fmla="*/ 3301 w 3315"/>
              <a:gd name="T85" fmla="*/ 809 h 3004"/>
              <a:gd name="T86" fmla="*/ 3236 w 3315"/>
              <a:gd name="T87" fmla="*/ 580 h 3004"/>
              <a:gd name="T88" fmla="*/ 3122 w 3315"/>
              <a:gd name="T89" fmla="*/ 379 h 3004"/>
              <a:gd name="T90" fmla="*/ 2968 w 3315"/>
              <a:gd name="T91" fmla="*/ 212 h 3004"/>
              <a:gd name="T92" fmla="*/ 2780 w 3315"/>
              <a:gd name="T93" fmla="*/ 88 h 3004"/>
              <a:gd name="T94" fmla="*/ 2564 w 3315"/>
              <a:gd name="T95" fmla="*/ 16 h 3004"/>
              <a:gd name="T96" fmla="*/ 2400 w 3315"/>
              <a:gd name="T97" fmla="*/ 0 h 3004"/>
              <a:gd name="T98" fmla="*/ 2277 w 3315"/>
              <a:gd name="T99" fmla="*/ 8 h 3004"/>
              <a:gd name="T100" fmla="*/ 2152 w 3315"/>
              <a:gd name="T101" fmla="*/ 33 h 3004"/>
              <a:gd name="T102" fmla="*/ 2023 w 3315"/>
              <a:gd name="T103" fmla="*/ 77 h 3004"/>
              <a:gd name="T104" fmla="*/ 1893 w 3315"/>
              <a:gd name="T105" fmla="*/ 140 h 3004"/>
              <a:gd name="T106" fmla="*/ 1762 w 3315"/>
              <a:gd name="T107" fmla="*/ 224 h 3004"/>
              <a:gd name="T108" fmla="*/ 1658 w 3315"/>
              <a:gd name="T109" fmla="*/ 305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5" h="3004">
                <a:moveTo>
                  <a:pt x="1658" y="305"/>
                </a:moveTo>
                <a:lnTo>
                  <a:pt x="1658" y="305"/>
                </a:lnTo>
                <a:lnTo>
                  <a:pt x="1613" y="269"/>
                </a:lnTo>
                <a:lnTo>
                  <a:pt x="1568" y="234"/>
                </a:lnTo>
                <a:lnTo>
                  <a:pt x="1523" y="202"/>
                </a:lnTo>
                <a:lnTo>
                  <a:pt x="1478" y="173"/>
                </a:lnTo>
                <a:lnTo>
                  <a:pt x="1433" y="147"/>
                </a:lnTo>
                <a:lnTo>
                  <a:pt x="1388" y="122"/>
                </a:lnTo>
                <a:lnTo>
                  <a:pt x="1344" y="100"/>
                </a:lnTo>
                <a:lnTo>
                  <a:pt x="1299" y="80"/>
                </a:lnTo>
                <a:lnTo>
                  <a:pt x="1255" y="63"/>
                </a:lnTo>
                <a:lnTo>
                  <a:pt x="1211" y="47"/>
                </a:lnTo>
                <a:lnTo>
                  <a:pt x="1167" y="34"/>
                </a:lnTo>
                <a:lnTo>
                  <a:pt x="1124" y="24"/>
                </a:lnTo>
                <a:lnTo>
                  <a:pt x="1081" y="15"/>
                </a:lnTo>
                <a:lnTo>
                  <a:pt x="1038" y="9"/>
                </a:lnTo>
                <a:lnTo>
                  <a:pt x="995" y="3"/>
                </a:lnTo>
                <a:lnTo>
                  <a:pt x="953" y="1"/>
                </a:lnTo>
                <a:lnTo>
                  <a:pt x="912" y="0"/>
                </a:lnTo>
                <a:lnTo>
                  <a:pt x="871" y="1"/>
                </a:lnTo>
                <a:lnTo>
                  <a:pt x="830" y="4"/>
                </a:lnTo>
                <a:lnTo>
                  <a:pt x="791" y="9"/>
                </a:lnTo>
                <a:lnTo>
                  <a:pt x="751" y="15"/>
                </a:lnTo>
                <a:lnTo>
                  <a:pt x="713" y="24"/>
                </a:lnTo>
                <a:lnTo>
                  <a:pt x="674" y="34"/>
                </a:lnTo>
                <a:lnTo>
                  <a:pt x="638" y="46"/>
                </a:lnTo>
                <a:lnTo>
                  <a:pt x="600" y="59"/>
                </a:lnTo>
                <a:lnTo>
                  <a:pt x="565" y="74"/>
                </a:lnTo>
                <a:lnTo>
                  <a:pt x="530" y="90"/>
                </a:lnTo>
                <a:lnTo>
                  <a:pt x="496" y="108"/>
                </a:lnTo>
                <a:lnTo>
                  <a:pt x="462" y="127"/>
                </a:lnTo>
                <a:lnTo>
                  <a:pt x="429" y="149"/>
                </a:lnTo>
                <a:lnTo>
                  <a:pt x="398" y="170"/>
                </a:lnTo>
                <a:lnTo>
                  <a:pt x="367" y="194"/>
                </a:lnTo>
                <a:lnTo>
                  <a:pt x="337" y="219"/>
                </a:lnTo>
                <a:lnTo>
                  <a:pt x="308" y="245"/>
                </a:lnTo>
                <a:lnTo>
                  <a:pt x="282" y="272"/>
                </a:lnTo>
                <a:lnTo>
                  <a:pt x="255" y="301"/>
                </a:lnTo>
                <a:lnTo>
                  <a:pt x="229" y="331"/>
                </a:lnTo>
                <a:lnTo>
                  <a:pt x="204" y="361"/>
                </a:lnTo>
                <a:lnTo>
                  <a:pt x="182" y="393"/>
                </a:lnTo>
                <a:lnTo>
                  <a:pt x="160" y="426"/>
                </a:lnTo>
                <a:lnTo>
                  <a:pt x="139" y="459"/>
                </a:lnTo>
                <a:lnTo>
                  <a:pt x="120" y="493"/>
                </a:lnTo>
                <a:lnTo>
                  <a:pt x="102" y="530"/>
                </a:lnTo>
                <a:lnTo>
                  <a:pt x="86" y="566"/>
                </a:lnTo>
                <a:lnTo>
                  <a:pt x="70" y="602"/>
                </a:lnTo>
                <a:lnTo>
                  <a:pt x="56" y="641"/>
                </a:lnTo>
                <a:lnTo>
                  <a:pt x="44" y="679"/>
                </a:lnTo>
                <a:lnTo>
                  <a:pt x="32" y="718"/>
                </a:lnTo>
                <a:lnTo>
                  <a:pt x="24" y="759"/>
                </a:lnTo>
                <a:lnTo>
                  <a:pt x="15" y="799"/>
                </a:lnTo>
                <a:lnTo>
                  <a:pt x="9" y="840"/>
                </a:lnTo>
                <a:lnTo>
                  <a:pt x="4" y="882"/>
                </a:lnTo>
                <a:lnTo>
                  <a:pt x="1" y="923"/>
                </a:lnTo>
                <a:lnTo>
                  <a:pt x="0" y="966"/>
                </a:lnTo>
                <a:lnTo>
                  <a:pt x="0" y="1009"/>
                </a:lnTo>
                <a:lnTo>
                  <a:pt x="2" y="1053"/>
                </a:lnTo>
                <a:lnTo>
                  <a:pt x="7" y="1096"/>
                </a:lnTo>
                <a:lnTo>
                  <a:pt x="12" y="1140"/>
                </a:lnTo>
                <a:lnTo>
                  <a:pt x="19" y="1183"/>
                </a:lnTo>
                <a:lnTo>
                  <a:pt x="28" y="1228"/>
                </a:lnTo>
                <a:lnTo>
                  <a:pt x="40" y="1272"/>
                </a:lnTo>
                <a:lnTo>
                  <a:pt x="53" y="1317"/>
                </a:lnTo>
                <a:lnTo>
                  <a:pt x="69" y="1362"/>
                </a:lnTo>
                <a:lnTo>
                  <a:pt x="86" y="1406"/>
                </a:lnTo>
                <a:lnTo>
                  <a:pt x="532" y="1406"/>
                </a:lnTo>
                <a:lnTo>
                  <a:pt x="706" y="1151"/>
                </a:lnTo>
                <a:lnTo>
                  <a:pt x="883" y="1415"/>
                </a:lnTo>
                <a:lnTo>
                  <a:pt x="1147" y="243"/>
                </a:lnTo>
                <a:lnTo>
                  <a:pt x="1457" y="1794"/>
                </a:lnTo>
                <a:lnTo>
                  <a:pt x="1752" y="740"/>
                </a:lnTo>
                <a:lnTo>
                  <a:pt x="1904" y="1472"/>
                </a:lnTo>
                <a:lnTo>
                  <a:pt x="2014" y="1291"/>
                </a:lnTo>
                <a:lnTo>
                  <a:pt x="2305" y="1291"/>
                </a:lnTo>
                <a:lnTo>
                  <a:pt x="2305" y="1291"/>
                </a:lnTo>
                <a:lnTo>
                  <a:pt x="2310" y="1281"/>
                </a:lnTo>
                <a:lnTo>
                  <a:pt x="2316" y="1271"/>
                </a:lnTo>
                <a:lnTo>
                  <a:pt x="2322" y="1262"/>
                </a:lnTo>
                <a:lnTo>
                  <a:pt x="2330" y="1252"/>
                </a:lnTo>
                <a:lnTo>
                  <a:pt x="2337" y="1243"/>
                </a:lnTo>
                <a:lnTo>
                  <a:pt x="2346" y="1236"/>
                </a:lnTo>
                <a:lnTo>
                  <a:pt x="2354" y="1228"/>
                </a:lnTo>
                <a:lnTo>
                  <a:pt x="2364" y="1222"/>
                </a:lnTo>
                <a:lnTo>
                  <a:pt x="2373" y="1216"/>
                </a:lnTo>
                <a:lnTo>
                  <a:pt x="2384" y="1210"/>
                </a:lnTo>
                <a:lnTo>
                  <a:pt x="2395" y="1205"/>
                </a:lnTo>
                <a:lnTo>
                  <a:pt x="2405" y="1202"/>
                </a:lnTo>
                <a:lnTo>
                  <a:pt x="2417" y="1198"/>
                </a:lnTo>
                <a:lnTo>
                  <a:pt x="2429" y="1196"/>
                </a:lnTo>
                <a:lnTo>
                  <a:pt x="2442" y="1195"/>
                </a:lnTo>
                <a:lnTo>
                  <a:pt x="2454" y="1194"/>
                </a:lnTo>
                <a:lnTo>
                  <a:pt x="2454" y="1194"/>
                </a:lnTo>
                <a:lnTo>
                  <a:pt x="2471" y="1195"/>
                </a:lnTo>
                <a:lnTo>
                  <a:pt x="2487" y="1197"/>
                </a:lnTo>
                <a:lnTo>
                  <a:pt x="2502" y="1202"/>
                </a:lnTo>
                <a:lnTo>
                  <a:pt x="2517" y="1207"/>
                </a:lnTo>
                <a:lnTo>
                  <a:pt x="2531" y="1214"/>
                </a:lnTo>
                <a:lnTo>
                  <a:pt x="2545" y="1222"/>
                </a:lnTo>
                <a:lnTo>
                  <a:pt x="2557" y="1232"/>
                </a:lnTo>
                <a:lnTo>
                  <a:pt x="2568" y="1242"/>
                </a:lnTo>
                <a:lnTo>
                  <a:pt x="2579" y="1253"/>
                </a:lnTo>
                <a:lnTo>
                  <a:pt x="2588" y="1266"/>
                </a:lnTo>
                <a:lnTo>
                  <a:pt x="2597" y="1280"/>
                </a:lnTo>
                <a:lnTo>
                  <a:pt x="2603" y="1294"/>
                </a:lnTo>
                <a:lnTo>
                  <a:pt x="2609" y="1309"/>
                </a:lnTo>
                <a:lnTo>
                  <a:pt x="2613" y="1324"/>
                </a:lnTo>
                <a:lnTo>
                  <a:pt x="2615" y="1341"/>
                </a:lnTo>
                <a:lnTo>
                  <a:pt x="2616" y="1357"/>
                </a:lnTo>
                <a:lnTo>
                  <a:pt x="2616" y="1357"/>
                </a:lnTo>
                <a:lnTo>
                  <a:pt x="2615" y="1374"/>
                </a:lnTo>
                <a:lnTo>
                  <a:pt x="2613" y="1390"/>
                </a:lnTo>
                <a:lnTo>
                  <a:pt x="2609" y="1405"/>
                </a:lnTo>
                <a:lnTo>
                  <a:pt x="2603" y="1420"/>
                </a:lnTo>
                <a:lnTo>
                  <a:pt x="2597" y="1434"/>
                </a:lnTo>
                <a:lnTo>
                  <a:pt x="2588" y="1448"/>
                </a:lnTo>
                <a:lnTo>
                  <a:pt x="2579" y="1461"/>
                </a:lnTo>
                <a:lnTo>
                  <a:pt x="2568" y="1471"/>
                </a:lnTo>
                <a:lnTo>
                  <a:pt x="2557" y="1482"/>
                </a:lnTo>
                <a:lnTo>
                  <a:pt x="2545" y="1492"/>
                </a:lnTo>
                <a:lnTo>
                  <a:pt x="2531" y="1500"/>
                </a:lnTo>
                <a:lnTo>
                  <a:pt x="2517" y="1507"/>
                </a:lnTo>
                <a:lnTo>
                  <a:pt x="2502" y="1512"/>
                </a:lnTo>
                <a:lnTo>
                  <a:pt x="2487" y="1516"/>
                </a:lnTo>
                <a:lnTo>
                  <a:pt x="2471" y="1518"/>
                </a:lnTo>
                <a:lnTo>
                  <a:pt x="2454" y="1519"/>
                </a:lnTo>
                <a:lnTo>
                  <a:pt x="2454" y="1519"/>
                </a:lnTo>
                <a:lnTo>
                  <a:pt x="2442" y="1519"/>
                </a:lnTo>
                <a:lnTo>
                  <a:pt x="2430" y="1517"/>
                </a:lnTo>
                <a:lnTo>
                  <a:pt x="2418" y="1515"/>
                </a:lnTo>
                <a:lnTo>
                  <a:pt x="2407" y="1512"/>
                </a:lnTo>
                <a:lnTo>
                  <a:pt x="2396" y="1509"/>
                </a:lnTo>
                <a:lnTo>
                  <a:pt x="2385" y="1504"/>
                </a:lnTo>
                <a:lnTo>
                  <a:pt x="2374" y="1499"/>
                </a:lnTo>
                <a:lnTo>
                  <a:pt x="2365" y="1493"/>
                </a:lnTo>
                <a:lnTo>
                  <a:pt x="2355" y="1486"/>
                </a:lnTo>
                <a:lnTo>
                  <a:pt x="2347" y="1479"/>
                </a:lnTo>
                <a:lnTo>
                  <a:pt x="2338" y="1471"/>
                </a:lnTo>
                <a:lnTo>
                  <a:pt x="2331" y="1463"/>
                </a:lnTo>
                <a:lnTo>
                  <a:pt x="2323" y="1454"/>
                </a:lnTo>
                <a:lnTo>
                  <a:pt x="2317" y="1445"/>
                </a:lnTo>
                <a:lnTo>
                  <a:pt x="2311" y="1435"/>
                </a:lnTo>
                <a:lnTo>
                  <a:pt x="2306" y="1424"/>
                </a:lnTo>
                <a:lnTo>
                  <a:pt x="2089" y="1424"/>
                </a:lnTo>
                <a:lnTo>
                  <a:pt x="1843" y="1832"/>
                </a:lnTo>
                <a:lnTo>
                  <a:pt x="1732" y="1302"/>
                </a:lnTo>
                <a:lnTo>
                  <a:pt x="1435" y="2367"/>
                </a:lnTo>
                <a:lnTo>
                  <a:pt x="1140" y="883"/>
                </a:lnTo>
                <a:lnTo>
                  <a:pt x="945" y="1745"/>
                </a:lnTo>
                <a:lnTo>
                  <a:pt x="705" y="1389"/>
                </a:lnTo>
                <a:lnTo>
                  <a:pt x="603" y="1540"/>
                </a:lnTo>
                <a:lnTo>
                  <a:pt x="149" y="1540"/>
                </a:lnTo>
                <a:lnTo>
                  <a:pt x="149" y="1540"/>
                </a:lnTo>
                <a:lnTo>
                  <a:pt x="173" y="1583"/>
                </a:lnTo>
                <a:lnTo>
                  <a:pt x="200" y="1625"/>
                </a:lnTo>
                <a:lnTo>
                  <a:pt x="229" y="1668"/>
                </a:lnTo>
                <a:lnTo>
                  <a:pt x="260" y="1711"/>
                </a:lnTo>
                <a:lnTo>
                  <a:pt x="293" y="1753"/>
                </a:lnTo>
                <a:lnTo>
                  <a:pt x="329" y="1795"/>
                </a:lnTo>
                <a:lnTo>
                  <a:pt x="366" y="1836"/>
                </a:lnTo>
                <a:lnTo>
                  <a:pt x="407" y="1878"/>
                </a:lnTo>
                <a:lnTo>
                  <a:pt x="407" y="1878"/>
                </a:lnTo>
                <a:lnTo>
                  <a:pt x="484" y="1954"/>
                </a:lnTo>
                <a:lnTo>
                  <a:pt x="571" y="2037"/>
                </a:lnTo>
                <a:lnTo>
                  <a:pt x="666" y="2125"/>
                </a:lnTo>
                <a:lnTo>
                  <a:pt x="765" y="2217"/>
                </a:lnTo>
                <a:lnTo>
                  <a:pt x="868" y="2310"/>
                </a:lnTo>
                <a:lnTo>
                  <a:pt x="972" y="2404"/>
                </a:lnTo>
                <a:lnTo>
                  <a:pt x="1177" y="2586"/>
                </a:lnTo>
                <a:lnTo>
                  <a:pt x="1363" y="2750"/>
                </a:lnTo>
                <a:lnTo>
                  <a:pt x="1516" y="2883"/>
                </a:lnTo>
                <a:lnTo>
                  <a:pt x="1658" y="3004"/>
                </a:lnTo>
                <a:lnTo>
                  <a:pt x="1658" y="3004"/>
                </a:lnTo>
                <a:lnTo>
                  <a:pt x="1799" y="2883"/>
                </a:lnTo>
                <a:lnTo>
                  <a:pt x="1951" y="2750"/>
                </a:lnTo>
                <a:lnTo>
                  <a:pt x="2138" y="2586"/>
                </a:lnTo>
                <a:lnTo>
                  <a:pt x="2342" y="2404"/>
                </a:lnTo>
                <a:lnTo>
                  <a:pt x="2447" y="2310"/>
                </a:lnTo>
                <a:lnTo>
                  <a:pt x="2550" y="2217"/>
                </a:lnTo>
                <a:lnTo>
                  <a:pt x="2649" y="2125"/>
                </a:lnTo>
                <a:lnTo>
                  <a:pt x="2744" y="2037"/>
                </a:lnTo>
                <a:lnTo>
                  <a:pt x="2830" y="1954"/>
                </a:lnTo>
                <a:lnTo>
                  <a:pt x="2908" y="1878"/>
                </a:lnTo>
                <a:lnTo>
                  <a:pt x="2908" y="1878"/>
                </a:lnTo>
                <a:lnTo>
                  <a:pt x="2932" y="1853"/>
                </a:lnTo>
                <a:lnTo>
                  <a:pt x="2955" y="1829"/>
                </a:lnTo>
                <a:lnTo>
                  <a:pt x="2978" y="1803"/>
                </a:lnTo>
                <a:lnTo>
                  <a:pt x="3000" y="1778"/>
                </a:lnTo>
                <a:lnTo>
                  <a:pt x="3021" y="1753"/>
                </a:lnTo>
                <a:lnTo>
                  <a:pt x="3041" y="1728"/>
                </a:lnTo>
                <a:lnTo>
                  <a:pt x="3060" y="1702"/>
                </a:lnTo>
                <a:lnTo>
                  <a:pt x="3080" y="1677"/>
                </a:lnTo>
                <a:lnTo>
                  <a:pt x="3097" y="1651"/>
                </a:lnTo>
                <a:lnTo>
                  <a:pt x="3114" y="1625"/>
                </a:lnTo>
                <a:lnTo>
                  <a:pt x="3131" y="1600"/>
                </a:lnTo>
                <a:lnTo>
                  <a:pt x="3146" y="1574"/>
                </a:lnTo>
                <a:lnTo>
                  <a:pt x="3161" y="1548"/>
                </a:lnTo>
                <a:lnTo>
                  <a:pt x="3175" y="1523"/>
                </a:lnTo>
                <a:lnTo>
                  <a:pt x="3189" y="1496"/>
                </a:lnTo>
                <a:lnTo>
                  <a:pt x="3202" y="1470"/>
                </a:lnTo>
                <a:lnTo>
                  <a:pt x="3213" y="1445"/>
                </a:lnTo>
                <a:lnTo>
                  <a:pt x="3225" y="1418"/>
                </a:lnTo>
                <a:lnTo>
                  <a:pt x="3235" y="1392"/>
                </a:lnTo>
                <a:lnTo>
                  <a:pt x="3245" y="1366"/>
                </a:lnTo>
                <a:lnTo>
                  <a:pt x="3263" y="1314"/>
                </a:lnTo>
                <a:lnTo>
                  <a:pt x="3278" y="1262"/>
                </a:lnTo>
                <a:lnTo>
                  <a:pt x="3290" y="1210"/>
                </a:lnTo>
                <a:lnTo>
                  <a:pt x="3300" y="1159"/>
                </a:lnTo>
                <a:lnTo>
                  <a:pt x="3308" y="1107"/>
                </a:lnTo>
                <a:lnTo>
                  <a:pt x="3312" y="1056"/>
                </a:lnTo>
                <a:lnTo>
                  <a:pt x="3315" y="1006"/>
                </a:lnTo>
                <a:lnTo>
                  <a:pt x="3315" y="956"/>
                </a:lnTo>
                <a:lnTo>
                  <a:pt x="3313" y="906"/>
                </a:lnTo>
                <a:lnTo>
                  <a:pt x="3308" y="857"/>
                </a:lnTo>
                <a:lnTo>
                  <a:pt x="3301" y="809"/>
                </a:lnTo>
                <a:lnTo>
                  <a:pt x="3293" y="762"/>
                </a:lnTo>
                <a:lnTo>
                  <a:pt x="3281" y="715"/>
                </a:lnTo>
                <a:lnTo>
                  <a:pt x="3268" y="669"/>
                </a:lnTo>
                <a:lnTo>
                  <a:pt x="3253" y="624"/>
                </a:lnTo>
                <a:lnTo>
                  <a:pt x="3236" y="580"/>
                </a:lnTo>
                <a:lnTo>
                  <a:pt x="3217" y="537"/>
                </a:lnTo>
                <a:lnTo>
                  <a:pt x="3196" y="495"/>
                </a:lnTo>
                <a:lnTo>
                  <a:pt x="3173" y="456"/>
                </a:lnTo>
                <a:lnTo>
                  <a:pt x="3149" y="416"/>
                </a:lnTo>
                <a:lnTo>
                  <a:pt x="3122" y="379"/>
                </a:lnTo>
                <a:lnTo>
                  <a:pt x="3095" y="342"/>
                </a:lnTo>
                <a:lnTo>
                  <a:pt x="3066" y="307"/>
                </a:lnTo>
                <a:lnTo>
                  <a:pt x="3035" y="274"/>
                </a:lnTo>
                <a:lnTo>
                  <a:pt x="3003" y="242"/>
                </a:lnTo>
                <a:lnTo>
                  <a:pt x="2968" y="212"/>
                </a:lnTo>
                <a:lnTo>
                  <a:pt x="2934" y="183"/>
                </a:lnTo>
                <a:lnTo>
                  <a:pt x="2898" y="156"/>
                </a:lnTo>
                <a:lnTo>
                  <a:pt x="2859" y="132"/>
                </a:lnTo>
                <a:lnTo>
                  <a:pt x="2821" y="109"/>
                </a:lnTo>
                <a:lnTo>
                  <a:pt x="2780" y="88"/>
                </a:lnTo>
                <a:lnTo>
                  <a:pt x="2739" y="70"/>
                </a:lnTo>
                <a:lnTo>
                  <a:pt x="2697" y="52"/>
                </a:lnTo>
                <a:lnTo>
                  <a:pt x="2654" y="38"/>
                </a:lnTo>
                <a:lnTo>
                  <a:pt x="2610" y="26"/>
                </a:lnTo>
                <a:lnTo>
                  <a:pt x="2564" y="16"/>
                </a:lnTo>
                <a:lnTo>
                  <a:pt x="2518" y="9"/>
                </a:lnTo>
                <a:lnTo>
                  <a:pt x="2472" y="3"/>
                </a:lnTo>
                <a:lnTo>
                  <a:pt x="2448" y="1"/>
                </a:lnTo>
                <a:lnTo>
                  <a:pt x="2424" y="0"/>
                </a:lnTo>
                <a:lnTo>
                  <a:pt x="2400" y="0"/>
                </a:lnTo>
                <a:lnTo>
                  <a:pt x="2376" y="0"/>
                </a:lnTo>
                <a:lnTo>
                  <a:pt x="2352" y="1"/>
                </a:lnTo>
                <a:lnTo>
                  <a:pt x="2327" y="3"/>
                </a:lnTo>
                <a:lnTo>
                  <a:pt x="2303" y="5"/>
                </a:lnTo>
                <a:lnTo>
                  <a:pt x="2277" y="8"/>
                </a:lnTo>
                <a:lnTo>
                  <a:pt x="2252" y="12"/>
                </a:lnTo>
                <a:lnTo>
                  <a:pt x="2228" y="16"/>
                </a:lnTo>
                <a:lnTo>
                  <a:pt x="2202" y="21"/>
                </a:lnTo>
                <a:lnTo>
                  <a:pt x="2177" y="27"/>
                </a:lnTo>
                <a:lnTo>
                  <a:pt x="2152" y="33"/>
                </a:lnTo>
                <a:lnTo>
                  <a:pt x="2126" y="41"/>
                </a:lnTo>
                <a:lnTo>
                  <a:pt x="2101" y="48"/>
                </a:lnTo>
                <a:lnTo>
                  <a:pt x="2075" y="58"/>
                </a:lnTo>
                <a:lnTo>
                  <a:pt x="2049" y="66"/>
                </a:lnTo>
                <a:lnTo>
                  <a:pt x="2023" y="77"/>
                </a:lnTo>
                <a:lnTo>
                  <a:pt x="1998" y="88"/>
                </a:lnTo>
                <a:lnTo>
                  <a:pt x="1971" y="100"/>
                </a:lnTo>
                <a:lnTo>
                  <a:pt x="1945" y="112"/>
                </a:lnTo>
                <a:lnTo>
                  <a:pt x="1920" y="126"/>
                </a:lnTo>
                <a:lnTo>
                  <a:pt x="1893" y="140"/>
                </a:lnTo>
                <a:lnTo>
                  <a:pt x="1867" y="155"/>
                </a:lnTo>
                <a:lnTo>
                  <a:pt x="1841" y="171"/>
                </a:lnTo>
                <a:lnTo>
                  <a:pt x="1815" y="187"/>
                </a:lnTo>
                <a:lnTo>
                  <a:pt x="1788" y="205"/>
                </a:lnTo>
                <a:lnTo>
                  <a:pt x="1762" y="224"/>
                </a:lnTo>
                <a:lnTo>
                  <a:pt x="1736" y="243"/>
                </a:lnTo>
                <a:lnTo>
                  <a:pt x="1710" y="262"/>
                </a:lnTo>
                <a:lnTo>
                  <a:pt x="1683" y="284"/>
                </a:lnTo>
                <a:lnTo>
                  <a:pt x="1658" y="305"/>
                </a:lnTo>
                <a:lnTo>
                  <a:pt x="1658" y="305"/>
                </a:lnTo>
                <a:close/>
              </a:path>
            </a:pathLst>
          </a:custGeom>
          <a:solidFill>
            <a:srgbClr val="A7B3BC"/>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37" name="Grupa 36">
            <a:extLst>
              <a:ext uri="{FF2B5EF4-FFF2-40B4-BE49-F238E27FC236}">
                <a16:creationId xmlns:a16="http://schemas.microsoft.com/office/drawing/2014/main" id="{4132F358-188D-4FCE-B3B7-8E26B4E84C28}"/>
              </a:ext>
            </a:extLst>
          </p:cNvPr>
          <p:cNvGrpSpPr/>
          <p:nvPr/>
        </p:nvGrpSpPr>
        <p:grpSpPr>
          <a:xfrm>
            <a:off x="5419149" y="3018383"/>
            <a:ext cx="158571" cy="192791"/>
            <a:chOff x="3889376" y="2365375"/>
            <a:chExt cx="522288" cy="635000"/>
          </a:xfrm>
          <a:solidFill>
            <a:srgbClr val="A7B3BC"/>
          </a:solidFill>
        </p:grpSpPr>
        <p:sp>
          <p:nvSpPr>
            <p:cNvPr id="38" name="Freeform 8">
              <a:extLst>
                <a:ext uri="{FF2B5EF4-FFF2-40B4-BE49-F238E27FC236}">
                  <a16:creationId xmlns:a16="http://schemas.microsoft.com/office/drawing/2014/main" id="{03300E4C-0C29-4CDE-9419-9F3EB7225508}"/>
                </a:ext>
              </a:extLst>
            </p:cNvPr>
            <p:cNvSpPr>
              <a:spLocks noEditPoints="1"/>
            </p:cNvSpPr>
            <p:nvPr/>
          </p:nvSpPr>
          <p:spPr bwMode="auto">
            <a:xfrm>
              <a:off x="3889376" y="2365375"/>
              <a:ext cx="522288" cy="635000"/>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39" name="Freeform 9">
              <a:extLst>
                <a:ext uri="{FF2B5EF4-FFF2-40B4-BE49-F238E27FC236}">
                  <a16:creationId xmlns:a16="http://schemas.microsoft.com/office/drawing/2014/main" id="{9811AE99-11FD-4C2B-819A-44199A4B6FC4}"/>
                </a:ext>
              </a:extLst>
            </p:cNvPr>
            <p:cNvSpPr>
              <a:spLocks/>
            </p:cNvSpPr>
            <p:nvPr/>
          </p:nvSpPr>
          <p:spPr bwMode="auto">
            <a:xfrm>
              <a:off x="3992563" y="2482850"/>
              <a:ext cx="347663" cy="361950"/>
            </a:xfrm>
            <a:custGeom>
              <a:avLst/>
              <a:gdLst>
                <a:gd name="T0" fmla="*/ 655 w 655"/>
                <a:gd name="T1" fmla="*/ 43 h 684"/>
                <a:gd name="T2" fmla="*/ 655 w 655"/>
                <a:gd name="T3" fmla="*/ 43 h 684"/>
                <a:gd name="T4" fmla="*/ 619 w 655"/>
                <a:gd name="T5" fmla="*/ 35 h 684"/>
                <a:gd name="T6" fmla="*/ 576 w 655"/>
                <a:gd name="T7" fmla="*/ 27 h 684"/>
                <a:gd name="T8" fmla="*/ 530 w 655"/>
                <a:gd name="T9" fmla="*/ 14 h 684"/>
                <a:gd name="T10" fmla="*/ 481 w 655"/>
                <a:gd name="T11" fmla="*/ 0 h 684"/>
                <a:gd name="T12" fmla="*/ 0 w 655"/>
                <a:gd name="T13" fmla="*/ 482 h 684"/>
                <a:gd name="T14" fmla="*/ 0 w 655"/>
                <a:gd name="T15" fmla="*/ 482 h 684"/>
                <a:gd name="T16" fmla="*/ 12 w 655"/>
                <a:gd name="T17" fmla="*/ 507 h 684"/>
                <a:gd name="T18" fmla="*/ 26 w 655"/>
                <a:gd name="T19" fmla="*/ 532 h 684"/>
                <a:gd name="T20" fmla="*/ 42 w 655"/>
                <a:gd name="T21" fmla="*/ 557 h 684"/>
                <a:gd name="T22" fmla="*/ 58 w 655"/>
                <a:gd name="T23" fmla="*/ 582 h 684"/>
                <a:gd name="T24" fmla="*/ 78 w 655"/>
                <a:gd name="T25" fmla="*/ 607 h 684"/>
                <a:gd name="T26" fmla="*/ 98 w 655"/>
                <a:gd name="T27" fmla="*/ 633 h 684"/>
                <a:gd name="T28" fmla="*/ 122 w 655"/>
                <a:gd name="T29" fmla="*/ 658 h 684"/>
                <a:gd name="T30" fmla="*/ 146 w 655"/>
                <a:gd name="T31" fmla="*/ 684 h 684"/>
                <a:gd name="T32" fmla="*/ 651 w 655"/>
                <a:gd name="T33" fmla="*/ 179 h 684"/>
                <a:gd name="T34" fmla="*/ 651 w 655"/>
                <a:gd name="T35" fmla="*/ 179 h 684"/>
                <a:gd name="T36" fmla="*/ 654 w 655"/>
                <a:gd name="T37" fmla="*/ 113 h 684"/>
                <a:gd name="T38" fmla="*/ 655 w 655"/>
                <a:gd name="T39" fmla="*/ 43 h 684"/>
                <a:gd name="T40" fmla="*/ 655 w 655"/>
                <a:gd name="T41" fmla="*/ 43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5" h="684">
                  <a:moveTo>
                    <a:pt x="655" y="43"/>
                  </a:moveTo>
                  <a:lnTo>
                    <a:pt x="655" y="43"/>
                  </a:lnTo>
                  <a:lnTo>
                    <a:pt x="619" y="35"/>
                  </a:lnTo>
                  <a:lnTo>
                    <a:pt x="576" y="27"/>
                  </a:lnTo>
                  <a:lnTo>
                    <a:pt x="530" y="14"/>
                  </a:lnTo>
                  <a:lnTo>
                    <a:pt x="481" y="0"/>
                  </a:lnTo>
                  <a:lnTo>
                    <a:pt x="0" y="482"/>
                  </a:lnTo>
                  <a:lnTo>
                    <a:pt x="0" y="482"/>
                  </a:lnTo>
                  <a:lnTo>
                    <a:pt x="12" y="507"/>
                  </a:lnTo>
                  <a:lnTo>
                    <a:pt x="26" y="532"/>
                  </a:lnTo>
                  <a:lnTo>
                    <a:pt x="42" y="557"/>
                  </a:lnTo>
                  <a:lnTo>
                    <a:pt x="58" y="582"/>
                  </a:lnTo>
                  <a:lnTo>
                    <a:pt x="78" y="607"/>
                  </a:lnTo>
                  <a:lnTo>
                    <a:pt x="98" y="633"/>
                  </a:lnTo>
                  <a:lnTo>
                    <a:pt x="122" y="658"/>
                  </a:lnTo>
                  <a:lnTo>
                    <a:pt x="146" y="684"/>
                  </a:lnTo>
                  <a:lnTo>
                    <a:pt x="651" y="179"/>
                  </a:lnTo>
                  <a:lnTo>
                    <a:pt x="651" y="179"/>
                  </a:lnTo>
                  <a:lnTo>
                    <a:pt x="654" y="113"/>
                  </a:lnTo>
                  <a:lnTo>
                    <a:pt x="655" y="43"/>
                  </a:lnTo>
                  <a:lnTo>
                    <a:pt x="655" y="43"/>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40" name="Grupa 39">
            <a:extLst>
              <a:ext uri="{FF2B5EF4-FFF2-40B4-BE49-F238E27FC236}">
                <a16:creationId xmlns:a16="http://schemas.microsoft.com/office/drawing/2014/main" id="{B30C924A-B33C-4AD3-AFE7-F6596D3861C5}"/>
              </a:ext>
            </a:extLst>
          </p:cNvPr>
          <p:cNvGrpSpPr/>
          <p:nvPr/>
        </p:nvGrpSpPr>
        <p:grpSpPr>
          <a:xfrm>
            <a:off x="1087722" y="3022695"/>
            <a:ext cx="177027" cy="185376"/>
            <a:chOff x="4393411" y="3573016"/>
            <a:chExt cx="661673" cy="692877"/>
          </a:xfrm>
          <a:solidFill>
            <a:schemeClr val="accent4"/>
          </a:solidFill>
        </p:grpSpPr>
        <p:sp>
          <p:nvSpPr>
            <p:cNvPr id="41" name="Freeform 51">
              <a:extLst>
                <a:ext uri="{FF2B5EF4-FFF2-40B4-BE49-F238E27FC236}">
                  <a16:creationId xmlns:a16="http://schemas.microsoft.com/office/drawing/2014/main" id="{7906515D-AAAE-446A-A690-5AA1E997F3DD}"/>
                </a:ext>
              </a:extLst>
            </p:cNvPr>
            <p:cNvSpPr>
              <a:spLocks/>
            </p:cNvSpPr>
            <p:nvPr/>
          </p:nvSpPr>
          <p:spPr bwMode="auto">
            <a:xfrm>
              <a:off x="4562230" y="3881850"/>
              <a:ext cx="323236" cy="384043"/>
            </a:xfrm>
            <a:custGeom>
              <a:avLst/>
              <a:gdLst>
                <a:gd name="T0" fmla="*/ 0 w 1618"/>
                <a:gd name="T1" fmla="*/ 1922 h 1922"/>
                <a:gd name="T2" fmla="*/ 1618 w 1618"/>
                <a:gd name="T3" fmla="*/ 1742 h 1922"/>
                <a:gd name="T4" fmla="*/ 1586 w 1618"/>
                <a:gd name="T5" fmla="*/ 1725 h 1922"/>
                <a:gd name="T6" fmla="*/ 1520 w 1618"/>
                <a:gd name="T7" fmla="*/ 1695 h 1922"/>
                <a:gd name="T8" fmla="*/ 1453 w 1618"/>
                <a:gd name="T9" fmla="*/ 1669 h 1922"/>
                <a:gd name="T10" fmla="*/ 1384 w 1618"/>
                <a:gd name="T11" fmla="*/ 1645 h 1922"/>
                <a:gd name="T12" fmla="*/ 1314 w 1618"/>
                <a:gd name="T13" fmla="*/ 1624 h 1922"/>
                <a:gd name="T14" fmla="*/ 1243 w 1618"/>
                <a:gd name="T15" fmla="*/ 1606 h 1922"/>
                <a:gd name="T16" fmla="*/ 1170 w 1618"/>
                <a:gd name="T17" fmla="*/ 1591 h 1922"/>
                <a:gd name="T18" fmla="*/ 1097 w 1618"/>
                <a:gd name="T19" fmla="*/ 1579 h 1922"/>
                <a:gd name="T20" fmla="*/ 1059 w 1618"/>
                <a:gd name="T21" fmla="*/ 1575 h 1922"/>
                <a:gd name="T22" fmla="*/ 1024 w 1618"/>
                <a:gd name="T23" fmla="*/ 1491 h 1922"/>
                <a:gd name="T24" fmla="*/ 993 w 1618"/>
                <a:gd name="T25" fmla="*/ 1406 h 1922"/>
                <a:gd name="T26" fmla="*/ 1007 w 1618"/>
                <a:gd name="T27" fmla="*/ 1368 h 1922"/>
                <a:gd name="T28" fmla="*/ 1038 w 1618"/>
                <a:gd name="T29" fmla="*/ 1289 h 1922"/>
                <a:gd name="T30" fmla="*/ 1076 w 1618"/>
                <a:gd name="T31" fmla="*/ 1207 h 1922"/>
                <a:gd name="T32" fmla="*/ 1118 w 1618"/>
                <a:gd name="T33" fmla="*/ 1125 h 1922"/>
                <a:gd name="T34" fmla="*/ 1165 w 1618"/>
                <a:gd name="T35" fmla="*/ 1043 h 1922"/>
                <a:gd name="T36" fmla="*/ 1215 w 1618"/>
                <a:gd name="T37" fmla="*/ 961 h 1922"/>
                <a:gd name="T38" fmla="*/ 1296 w 1618"/>
                <a:gd name="T39" fmla="*/ 840 h 1922"/>
                <a:gd name="T40" fmla="*/ 1352 w 1618"/>
                <a:gd name="T41" fmla="*/ 762 h 1922"/>
                <a:gd name="T42" fmla="*/ 1267 w 1618"/>
                <a:gd name="T43" fmla="*/ 681 h 1922"/>
                <a:gd name="T44" fmla="*/ 1212 w 1618"/>
                <a:gd name="T45" fmla="*/ 627 h 1922"/>
                <a:gd name="T46" fmla="*/ 1162 w 1618"/>
                <a:gd name="T47" fmla="*/ 678 h 1922"/>
                <a:gd name="T48" fmla="*/ 1111 w 1618"/>
                <a:gd name="T49" fmla="*/ 736 h 1922"/>
                <a:gd name="T50" fmla="*/ 1064 w 1618"/>
                <a:gd name="T51" fmla="*/ 796 h 1922"/>
                <a:gd name="T52" fmla="*/ 979 w 1618"/>
                <a:gd name="T53" fmla="*/ 912 h 1922"/>
                <a:gd name="T54" fmla="*/ 896 w 1618"/>
                <a:gd name="T55" fmla="*/ 1032 h 1922"/>
                <a:gd name="T56" fmla="*/ 891 w 1618"/>
                <a:gd name="T57" fmla="*/ 1031 h 1922"/>
                <a:gd name="T58" fmla="*/ 918 w 1618"/>
                <a:gd name="T59" fmla="*/ 904 h 1922"/>
                <a:gd name="T60" fmla="*/ 954 w 1618"/>
                <a:gd name="T61" fmla="*/ 704 h 1922"/>
                <a:gd name="T62" fmla="*/ 995 w 1618"/>
                <a:gd name="T63" fmla="*/ 434 h 1922"/>
                <a:gd name="T64" fmla="*/ 1013 w 1618"/>
                <a:gd name="T65" fmla="*/ 279 h 1922"/>
                <a:gd name="T66" fmla="*/ 988 w 1618"/>
                <a:gd name="T67" fmla="*/ 255 h 1922"/>
                <a:gd name="T68" fmla="*/ 927 w 1618"/>
                <a:gd name="T69" fmla="*/ 196 h 1922"/>
                <a:gd name="T70" fmla="*/ 863 w 1618"/>
                <a:gd name="T71" fmla="*/ 124 h 1922"/>
                <a:gd name="T72" fmla="*/ 798 w 1618"/>
                <a:gd name="T73" fmla="*/ 43 h 1922"/>
                <a:gd name="T74" fmla="*/ 767 w 1618"/>
                <a:gd name="T75" fmla="*/ 0 h 1922"/>
                <a:gd name="T76" fmla="*/ 758 w 1618"/>
                <a:gd name="T77" fmla="*/ 90 h 1922"/>
                <a:gd name="T78" fmla="*/ 746 w 1618"/>
                <a:gd name="T79" fmla="*/ 178 h 1922"/>
                <a:gd name="T80" fmla="*/ 732 w 1618"/>
                <a:gd name="T81" fmla="*/ 265 h 1922"/>
                <a:gd name="T82" fmla="*/ 697 w 1618"/>
                <a:gd name="T83" fmla="*/ 433 h 1922"/>
                <a:gd name="T84" fmla="*/ 656 w 1618"/>
                <a:gd name="T85" fmla="*/ 596 h 1922"/>
                <a:gd name="T86" fmla="*/ 634 w 1618"/>
                <a:gd name="T87" fmla="*/ 677 h 1922"/>
                <a:gd name="T88" fmla="*/ 579 w 1618"/>
                <a:gd name="T89" fmla="*/ 890 h 1922"/>
                <a:gd name="T90" fmla="*/ 554 w 1618"/>
                <a:gd name="T91" fmla="*/ 1000 h 1922"/>
                <a:gd name="T92" fmla="*/ 532 w 1618"/>
                <a:gd name="T93" fmla="*/ 1111 h 1922"/>
                <a:gd name="T94" fmla="*/ 514 w 1618"/>
                <a:gd name="T95" fmla="*/ 1226 h 1922"/>
                <a:gd name="T96" fmla="*/ 501 w 1618"/>
                <a:gd name="T97" fmla="*/ 1345 h 1922"/>
                <a:gd name="T98" fmla="*/ 494 w 1618"/>
                <a:gd name="T99" fmla="*/ 1467 h 1922"/>
                <a:gd name="T100" fmla="*/ 496 w 1618"/>
                <a:gd name="T101" fmla="*/ 1595 h 1922"/>
                <a:gd name="T102" fmla="*/ 462 w 1618"/>
                <a:gd name="T103" fmla="*/ 1602 h 1922"/>
                <a:gd name="T104" fmla="*/ 398 w 1618"/>
                <a:gd name="T105" fmla="*/ 1617 h 1922"/>
                <a:gd name="T106" fmla="*/ 333 w 1618"/>
                <a:gd name="T107" fmla="*/ 1636 h 1922"/>
                <a:gd name="T108" fmla="*/ 269 w 1618"/>
                <a:gd name="T109" fmla="*/ 1657 h 1922"/>
                <a:gd name="T110" fmla="*/ 207 w 1618"/>
                <a:gd name="T111" fmla="*/ 1679 h 1922"/>
                <a:gd name="T112" fmla="*/ 146 w 1618"/>
                <a:gd name="T113" fmla="*/ 1705 h 1922"/>
                <a:gd name="T114" fmla="*/ 86 w 1618"/>
                <a:gd name="T115" fmla="*/ 1733 h 1922"/>
                <a:gd name="T116" fmla="*/ 28 w 1618"/>
                <a:gd name="T117" fmla="*/ 1763 h 1922"/>
                <a:gd name="T118" fmla="*/ 0 w 1618"/>
                <a:gd name="T119" fmla="*/ 1779 h 1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8" h="1922">
                  <a:moveTo>
                    <a:pt x="0" y="1779"/>
                  </a:moveTo>
                  <a:lnTo>
                    <a:pt x="0" y="1922"/>
                  </a:lnTo>
                  <a:lnTo>
                    <a:pt x="1618" y="1922"/>
                  </a:lnTo>
                  <a:lnTo>
                    <a:pt x="1618" y="1742"/>
                  </a:lnTo>
                  <a:lnTo>
                    <a:pt x="1618" y="1742"/>
                  </a:lnTo>
                  <a:lnTo>
                    <a:pt x="1586" y="1725"/>
                  </a:lnTo>
                  <a:lnTo>
                    <a:pt x="1553" y="1710"/>
                  </a:lnTo>
                  <a:lnTo>
                    <a:pt x="1520" y="1695"/>
                  </a:lnTo>
                  <a:lnTo>
                    <a:pt x="1487" y="1682"/>
                  </a:lnTo>
                  <a:lnTo>
                    <a:pt x="1453" y="1669"/>
                  </a:lnTo>
                  <a:lnTo>
                    <a:pt x="1419" y="1657"/>
                  </a:lnTo>
                  <a:lnTo>
                    <a:pt x="1384" y="1645"/>
                  </a:lnTo>
                  <a:lnTo>
                    <a:pt x="1350" y="1634"/>
                  </a:lnTo>
                  <a:lnTo>
                    <a:pt x="1314" y="1624"/>
                  </a:lnTo>
                  <a:lnTo>
                    <a:pt x="1278" y="1615"/>
                  </a:lnTo>
                  <a:lnTo>
                    <a:pt x="1243" y="1606"/>
                  </a:lnTo>
                  <a:lnTo>
                    <a:pt x="1207" y="1599"/>
                  </a:lnTo>
                  <a:lnTo>
                    <a:pt x="1170" y="1591"/>
                  </a:lnTo>
                  <a:lnTo>
                    <a:pt x="1133" y="1584"/>
                  </a:lnTo>
                  <a:lnTo>
                    <a:pt x="1097" y="1579"/>
                  </a:lnTo>
                  <a:lnTo>
                    <a:pt x="1059" y="1575"/>
                  </a:lnTo>
                  <a:lnTo>
                    <a:pt x="1059" y="1575"/>
                  </a:lnTo>
                  <a:lnTo>
                    <a:pt x="1042" y="1533"/>
                  </a:lnTo>
                  <a:lnTo>
                    <a:pt x="1024" y="1491"/>
                  </a:lnTo>
                  <a:lnTo>
                    <a:pt x="1009" y="1449"/>
                  </a:lnTo>
                  <a:lnTo>
                    <a:pt x="993" y="1406"/>
                  </a:lnTo>
                  <a:lnTo>
                    <a:pt x="993" y="1406"/>
                  </a:lnTo>
                  <a:lnTo>
                    <a:pt x="1007" y="1368"/>
                  </a:lnTo>
                  <a:lnTo>
                    <a:pt x="1022" y="1328"/>
                  </a:lnTo>
                  <a:lnTo>
                    <a:pt x="1038" y="1289"/>
                  </a:lnTo>
                  <a:lnTo>
                    <a:pt x="1056" y="1248"/>
                  </a:lnTo>
                  <a:lnTo>
                    <a:pt x="1076" y="1207"/>
                  </a:lnTo>
                  <a:lnTo>
                    <a:pt x="1096" y="1167"/>
                  </a:lnTo>
                  <a:lnTo>
                    <a:pt x="1118" y="1125"/>
                  </a:lnTo>
                  <a:lnTo>
                    <a:pt x="1141" y="1084"/>
                  </a:lnTo>
                  <a:lnTo>
                    <a:pt x="1165" y="1043"/>
                  </a:lnTo>
                  <a:lnTo>
                    <a:pt x="1190" y="1002"/>
                  </a:lnTo>
                  <a:lnTo>
                    <a:pt x="1215" y="961"/>
                  </a:lnTo>
                  <a:lnTo>
                    <a:pt x="1242" y="920"/>
                  </a:lnTo>
                  <a:lnTo>
                    <a:pt x="1296" y="840"/>
                  </a:lnTo>
                  <a:lnTo>
                    <a:pt x="1352" y="762"/>
                  </a:lnTo>
                  <a:lnTo>
                    <a:pt x="1352" y="762"/>
                  </a:lnTo>
                  <a:lnTo>
                    <a:pt x="1306" y="719"/>
                  </a:lnTo>
                  <a:lnTo>
                    <a:pt x="1267" y="681"/>
                  </a:lnTo>
                  <a:lnTo>
                    <a:pt x="1212" y="627"/>
                  </a:lnTo>
                  <a:lnTo>
                    <a:pt x="1212" y="627"/>
                  </a:lnTo>
                  <a:lnTo>
                    <a:pt x="1187" y="652"/>
                  </a:lnTo>
                  <a:lnTo>
                    <a:pt x="1162" y="678"/>
                  </a:lnTo>
                  <a:lnTo>
                    <a:pt x="1136" y="707"/>
                  </a:lnTo>
                  <a:lnTo>
                    <a:pt x="1111" y="736"/>
                  </a:lnTo>
                  <a:lnTo>
                    <a:pt x="1087" y="765"/>
                  </a:lnTo>
                  <a:lnTo>
                    <a:pt x="1064" y="796"/>
                  </a:lnTo>
                  <a:lnTo>
                    <a:pt x="1019" y="855"/>
                  </a:lnTo>
                  <a:lnTo>
                    <a:pt x="979" y="912"/>
                  </a:lnTo>
                  <a:lnTo>
                    <a:pt x="944" y="962"/>
                  </a:lnTo>
                  <a:lnTo>
                    <a:pt x="896" y="1032"/>
                  </a:lnTo>
                  <a:lnTo>
                    <a:pt x="891" y="1031"/>
                  </a:lnTo>
                  <a:lnTo>
                    <a:pt x="891" y="1031"/>
                  </a:lnTo>
                  <a:lnTo>
                    <a:pt x="904" y="972"/>
                  </a:lnTo>
                  <a:lnTo>
                    <a:pt x="918" y="904"/>
                  </a:lnTo>
                  <a:lnTo>
                    <a:pt x="934" y="814"/>
                  </a:lnTo>
                  <a:lnTo>
                    <a:pt x="954" y="704"/>
                  </a:lnTo>
                  <a:lnTo>
                    <a:pt x="974" y="576"/>
                  </a:lnTo>
                  <a:lnTo>
                    <a:pt x="995" y="434"/>
                  </a:lnTo>
                  <a:lnTo>
                    <a:pt x="1004" y="359"/>
                  </a:lnTo>
                  <a:lnTo>
                    <a:pt x="1013" y="279"/>
                  </a:lnTo>
                  <a:lnTo>
                    <a:pt x="1013" y="279"/>
                  </a:lnTo>
                  <a:lnTo>
                    <a:pt x="988" y="255"/>
                  </a:lnTo>
                  <a:lnTo>
                    <a:pt x="958" y="228"/>
                  </a:lnTo>
                  <a:lnTo>
                    <a:pt x="927" y="196"/>
                  </a:lnTo>
                  <a:lnTo>
                    <a:pt x="896" y="162"/>
                  </a:lnTo>
                  <a:lnTo>
                    <a:pt x="863" y="124"/>
                  </a:lnTo>
                  <a:lnTo>
                    <a:pt x="830" y="85"/>
                  </a:lnTo>
                  <a:lnTo>
                    <a:pt x="798" y="43"/>
                  </a:lnTo>
                  <a:lnTo>
                    <a:pt x="767" y="0"/>
                  </a:lnTo>
                  <a:lnTo>
                    <a:pt x="767" y="0"/>
                  </a:lnTo>
                  <a:lnTo>
                    <a:pt x="763" y="45"/>
                  </a:lnTo>
                  <a:lnTo>
                    <a:pt x="758" y="90"/>
                  </a:lnTo>
                  <a:lnTo>
                    <a:pt x="753" y="134"/>
                  </a:lnTo>
                  <a:lnTo>
                    <a:pt x="746" y="178"/>
                  </a:lnTo>
                  <a:lnTo>
                    <a:pt x="739" y="222"/>
                  </a:lnTo>
                  <a:lnTo>
                    <a:pt x="732" y="265"/>
                  </a:lnTo>
                  <a:lnTo>
                    <a:pt x="715" y="350"/>
                  </a:lnTo>
                  <a:lnTo>
                    <a:pt x="697" y="433"/>
                  </a:lnTo>
                  <a:lnTo>
                    <a:pt x="677" y="515"/>
                  </a:lnTo>
                  <a:lnTo>
                    <a:pt x="656" y="596"/>
                  </a:lnTo>
                  <a:lnTo>
                    <a:pt x="634" y="677"/>
                  </a:lnTo>
                  <a:lnTo>
                    <a:pt x="634" y="677"/>
                  </a:lnTo>
                  <a:lnTo>
                    <a:pt x="606" y="783"/>
                  </a:lnTo>
                  <a:lnTo>
                    <a:pt x="579" y="890"/>
                  </a:lnTo>
                  <a:lnTo>
                    <a:pt x="566" y="945"/>
                  </a:lnTo>
                  <a:lnTo>
                    <a:pt x="554" y="1000"/>
                  </a:lnTo>
                  <a:lnTo>
                    <a:pt x="543" y="1054"/>
                  </a:lnTo>
                  <a:lnTo>
                    <a:pt x="532" y="1111"/>
                  </a:lnTo>
                  <a:lnTo>
                    <a:pt x="522" y="1168"/>
                  </a:lnTo>
                  <a:lnTo>
                    <a:pt x="514" y="1226"/>
                  </a:lnTo>
                  <a:lnTo>
                    <a:pt x="506" y="1284"/>
                  </a:lnTo>
                  <a:lnTo>
                    <a:pt x="501" y="1345"/>
                  </a:lnTo>
                  <a:lnTo>
                    <a:pt x="498" y="1405"/>
                  </a:lnTo>
                  <a:lnTo>
                    <a:pt x="494" y="1467"/>
                  </a:lnTo>
                  <a:lnTo>
                    <a:pt x="494" y="1531"/>
                  </a:lnTo>
                  <a:lnTo>
                    <a:pt x="496" y="1595"/>
                  </a:lnTo>
                  <a:lnTo>
                    <a:pt x="496" y="1595"/>
                  </a:lnTo>
                  <a:lnTo>
                    <a:pt x="462" y="1602"/>
                  </a:lnTo>
                  <a:lnTo>
                    <a:pt x="429" y="1610"/>
                  </a:lnTo>
                  <a:lnTo>
                    <a:pt x="398" y="1617"/>
                  </a:lnTo>
                  <a:lnTo>
                    <a:pt x="365" y="1626"/>
                  </a:lnTo>
                  <a:lnTo>
                    <a:pt x="333" y="1636"/>
                  </a:lnTo>
                  <a:lnTo>
                    <a:pt x="301" y="1646"/>
                  </a:lnTo>
                  <a:lnTo>
                    <a:pt x="269" y="1657"/>
                  </a:lnTo>
                  <a:lnTo>
                    <a:pt x="238" y="1668"/>
                  </a:lnTo>
                  <a:lnTo>
                    <a:pt x="207" y="1679"/>
                  </a:lnTo>
                  <a:lnTo>
                    <a:pt x="177" y="1692"/>
                  </a:lnTo>
                  <a:lnTo>
                    <a:pt x="146" y="1705"/>
                  </a:lnTo>
                  <a:lnTo>
                    <a:pt x="116" y="1719"/>
                  </a:lnTo>
                  <a:lnTo>
                    <a:pt x="86" y="1733"/>
                  </a:lnTo>
                  <a:lnTo>
                    <a:pt x="57" y="1747"/>
                  </a:lnTo>
                  <a:lnTo>
                    <a:pt x="28" y="1763"/>
                  </a:lnTo>
                  <a:lnTo>
                    <a:pt x="0" y="1779"/>
                  </a:lnTo>
                  <a:lnTo>
                    <a:pt x="0"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52">
              <a:extLst>
                <a:ext uri="{FF2B5EF4-FFF2-40B4-BE49-F238E27FC236}">
                  <a16:creationId xmlns:a16="http://schemas.microsoft.com/office/drawing/2014/main" id="{9AC334C4-83EA-47BA-A3EB-D4BBA6EC1BD5}"/>
                </a:ext>
              </a:extLst>
            </p:cNvPr>
            <p:cNvSpPr>
              <a:spLocks/>
            </p:cNvSpPr>
            <p:nvPr/>
          </p:nvSpPr>
          <p:spPr bwMode="auto">
            <a:xfrm>
              <a:off x="4393411" y="3573016"/>
              <a:ext cx="661673" cy="556062"/>
            </a:xfrm>
            <a:custGeom>
              <a:avLst/>
              <a:gdLst>
                <a:gd name="T0" fmla="*/ 2439 w 3308"/>
                <a:gd name="T1" fmla="*/ 424 h 2777"/>
                <a:gd name="T2" fmla="*/ 2299 w 3308"/>
                <a:gd name="T3" fmla="*/ 271 h 2777"/>
                <a:gd name="T4" fmla="*/ 2133 w 3308"/>
                <a:gd name="T5" fmla="*/ 149 h 2777"/>
                <a:gd name="T6" fmla="*/ 1944 w 3308"/>
                <a:gd name="T7" fmla="*/ 60 h 2777"/>
                <a:gd name="T8" fmla="*/ 1737 w 3308"/>
                <a:gd name="T9" fmla="*/ 11 h 2777"/>
                <a:gd name="T10" fmla="*/ 1542 w 3308"/>
                <a:gd name="T11" fmla="*/ 1 h 2777"/>
                <a:gd name="T12" fmla="*/ 1261 w 3308"/>
                <a:gd name="T13" fmla="*/ 53 h 2777"/>
                <a:gd name="T14" fmla="*/ 1013 w 3308"/>
                <a:gd name="T15" fmla="*/ 172 h 2777"/>
                <a:gd name="T16" fmla="*/ 805 w 3308"/>
                <a:gd name="T17" fmla="*/ 351 h 2777"/>
                <a:gd name="T18" fmla="*/ 649 w 3308"/>
                <a:gd name="T19" fmla="*/ 576 h 2777"/>
                <a:gd name="T20" fmla="*/ 554 w 3308"/>
                <a:gd name="T21" fmla="*/ 840 h 2777"/>
                <a:gd name="T22" fmla="*/ 432 w 3308"/>
                <a:gd name="T23" fmla="*/ 922 h 2777"/>
                <a:gd name="T24" fmla="*/ 281 w 3308"/>
                <a:gd name="T25" fmla="*/ 1008 h 2777"/>
                <a:gd name="T26" fmla="*/ 155 w 3308"/>
                <a:gd name="T27" fmla="*/ 1128 h 2777"/>
                <a:gd name="T28" fmla="*/ 64 w 3308"/>
                <a:gd name="T29" fmla="*/ 1276 h 2777"/>
                <a:gd name="T30" fmla="*/ 10 w 3308"/>
                <a:gd name="T31" fmla="*/ 1446 h 2777"/>
                <a:gd name="T32" fmla="*/ 0 w 3308"/>
                <a:gd name="T33" fmla="*/ 1597 h 2777"/>
                <a:gd name="T34" fmla="*/ 28 w 3308"/>
                <a:gd name="T35" fmla="*/ 1765 h 2777"/>
                <a:gd name="T36" fmla="*/ 93 w 3308"/>
                <a:gd name="T37" fmla="*/ 1917 h 2777"/>
                <a:gd name="T38" fmla="*/ 190 w 3308"/>
                <a:gd name="T39" fmla="*/ 2048 h 2777"/>
                <a:gd name="T40" fmla="*/ 315 w 3308"/>
                <a:gd name="T41" fmla="*/ 2153 h 2777"/>
                <a:gd name="T42" fmla="*/ 462 w 3308"/>
                <a:gd name="T43" fmla="*/ 2226 h 2777"/>
                <a:gd name="T44" fmla="*/ 509 w 3308"/>
                <a:gd name="T45" fmla="*/ 2345 h 2777"/>
                <a:gd name="T46" fmla="*/ 575 w 3308"/>
                <a:gd name="T47" fmla="*/ 2496 h 2777"/>
                <a:gd name="T48" fmla="*/ 679 w 3308"/>
                <a:gd name="T49" fmla="*/ 2620 h 2777"/>
                <a:gd name="T50" fmla="*/ 813 w 3308"/>
                <a:gd name="T51" fmla="*/ 2712 h 2777"/>
                <a:gd name="T52" fmla="*/ 969 w 3308"/>
                <a:gd name="T53" fmla="*/ 2766 h 2777"/>
                <a:gd name="T54" fmla="*/ 1227 w 3308"/>
                <a:gd name="T55" fmla="*/ 2777 h 2777"/>
                <a:gd name="T56" fmla="*/ 1293 w 3308"/>
                <a:gd name="T57" fmla="*/ 2425 h 2777"/>
                <a:gd name="T58" fmla="*/ 1179 w 3308"/>
                <a:gd name="T59" fmla="*/ 2221 h 2777"/>
                <a:gd name="T60" fmla="*/ 1235 w 3308"/>
                <a:gd name="T61" fmla="*/ 2072 h 2777"/>
                <a:gd name="T62" fmla="*/ 1355 w 3308"/>
                <a:gd name="T63" fmla="*/ 2183 h 2777"/>
                <a:gd name="T64" fmla="*/ 1457 w 3308"/>
                <a:gd name="T65" fmla="*/ 1745 h 2777"/>
                <a:gd name="T66" fmla="*/ 1489 w 3308"/>
                <a:gd name="T67" fmla="*/ 1397 h 2777"/>
                <a:gd name="T68" fmla="*/ 1534 w 3308"/>
                <a:gd name="T69" fmla="*/ 1261 h 2777"/>
                <a:gd name="T70" fmla="*/ 1610 w 3308"/>
                <a:gd name="T71" fmla="*/ 1226 h 2777"/>
                <a:gd name="T72" fmla="*/ 1626 w 3308"/>
                <a:gd name="T73" fmla="*/ 1296 h 2777"/>
                <a:gd name="T74" fmla="*/ 1698 w 3308"/>
                <a:gd name="T75" fmla="*/ 1439 h 2777"/>
                <a:gd name="T76" fmla="*/ 1878 w 3308"/>
                <a:gd name="T77" fmla="*/ 1672 h 2777"/>
                <a:gd name="T78" fmla="*/ 1981 w 3308"/>
                <a:gd name="T79" fmla="*/ 1879 h 2777"/>
                <a:gd name="T80" fmla="*/ 2035 w 3308"/>
                <a:gd name="T81" fmla="*/ 2048 h 2777"/>
                <a:gd name="T82" fmla="*/ 2208 w 3308"/>
                <a:gd name="T83" fmla="*/ 2159 h 2777"/>
                <a:gd name="T84" fmla="*/ 2300 w 3308"/>
                <a:gd name="T85" fmla="*/ 2349 h 2777"/>
                <a:gd name="T86" fmla="*/ 2074 w 3308"/>
                <a:gd name="T87" fmla="*/ 2723 h 2777"/>
                <a:gd name="T88" fmla="*/ 2383 w 3308"/>
                <a:gd name="T89" fmla="*/ 2770 h 2777"/>
                <a:gd name="T90" fmla="*/ 2546 w 3308"/>
                <a:gd name="T91" fmla="*/ 2720 h 2777"/>
                <a:gd name="T92" fmla="*/ 2687 w 3308"/>
                <a:gd name="T93" fmla="*/ 2629 h 2777"/>
                <a:gd name="T94" fmla="*/ 2796 w 3308"/>
                <a:gd name="T95" fmla="*/ 2501 h 2777"/>
                <a:gd name="T96" fmla="*/ 2866 w 3308"/>
                <a:gd name="T97" fmla="*/ 2346 h 2777"/>
                <a:gd name="T98" fmla="*/ 2889 w 3308"/>
                <a:gd name="T99" fmla="*/ 2202 h 2777"/>
                <a:gd name="T100" fmla="*/ 3021 w 3308"/>
                <a:gd name="T101" fmla="*/ 2100 h 2777"/>
                <a:gd name="T102" fmla="*/ 3132 w 3308"/>
                <a:gd name="T103" fmla="*/ 1974 h 2777"/>
                <a:gd name="T104" fmla="*/ 3219 w 3308"/>
                <a:gd name="T105" fmla="*/ 1830 h 2777"/>
                <a:gd name="T106" fmla="*/ 3278 w 3308"/>
                <a:gd name="T107" fmla="*/ 1671 h 2777"/>
                <a:gd name="T108" fmla="*/ 3306 w 3308"/>
                <a:gd name="T109" fmla="*/ 1498 h 2777"/>
                <a:gd name="T110" fmla="*/ 3300 w 3308"/>
                <a:gd name="T111" fmla="*/ 1310 h 2777"/>
                <a:gd name="T112" fmla="*/ 3231 w 3308"/>
                <a:gd name="T113" fmla="*/ 1073 h 2777"/>
                <a:gd name="T114" fmla="*/ 3105 w 3308"/>
                <a:gd name="T115" fmla="*/ 866 h 2777"/>
                <a:gd name="T116" fmla="*/ 2930 w 3308"/>
                <a:gd name="T117" fmla="*/ 701 h 2777"/>
                <a:gd name="T118" fmla="*/ 2716 w 3308"/>
                <a:gd name="T119" fmla="*/ 588 h 2777"/>
                <a:gd name="T120" fmla="*/ 2513 w 3308"/>
                <a:gd name="T121" fmla="*/ 540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8" h="2777">
                  <a:moveTo>
                    <a:pt x="2513" y="540"/>
                  </a:moveTo>
                  <a:lnTo>
                    <a:pt x="2513" y="540"/>
                  </a:lnTo>
                  <a:lnTo>
                    <a:pt x="2497" y="509"/>
                  </a:lnTo>
                  <a:lnTo>
                    <a:pt x="2478" y="480"/>
                  </a:lnTo>
                  <a:lnTo>
                    <a:pt x="2458" y="452"/>
                  </a:lnTo>
                  <a:lnTo>
                    <a:pt x="2439" y="424"/>
                  </a:lnTo>
                  <a:lnTo>
                    <a:pt x="2417" y="397"/>
                  </a:lnTo>
                  <a:lnTo>
                    <a:pt x="2395" y="370"/>
                  </a:lnTo>
                  <a:lnTo>
                    <a:pt x="2373" y="344"/>
                  </a:lnTo>
                  <a:lnTo>
                    <a:pt x="2349" y="320"/>
                  </a:lnTo>
                  <a:lnTo>
                    <a:pt x="2324" y="296"/>
                  </a:lnTo>
                  <a:lnTo>
                    <a:pt x="2299" y="271"/>
                  </a:lnTo>
                  <a:lnTo>
                    <a:pt x="2273" y="249"/>
                  </a:lnTo>
                  <a:lnTo>
                    <a:pt x="2246" y="227"/>
                  </a:lnTo>
                  <a:lnTo>
                    <a:pt x="2219" y="206"/>
                  </a:lnTo>
                  <a:lnTo>
                    <a:pt x="2191" y="187"/>
                  </a:lnTo>
                  <a:lnTo>
                    <a:pt x="2162" y="167"/>
                  </a:lnTo>
                  <a:lnTo>
                    <a:pt x="2133" y="149"/>
                  </a:lnTo>
                  <a:lnTo>
                    <a:pt x="2102" y="132"/>
                  </a:lnTo>
                  <a:lnTo>
                    <a:pt x="2071" y="115"/>
                  </a:lnTo>
                  <a:lnTo>
                    <a:pt x="2041" y="100"/>
                  </a:lnTo>
                  <a:lnTo>
                    <a:pt x="2009" y="86"/>
                  </a:lnTo>
                  <a:lnTo>
                    <a:pt x="1977" y="72"/>
                  </a:lnTo>
                  <a:lnTo>
                    <a:pt x="1944" y="60"/>
                  </a:lnTo>
                  <a:lnTo>
                    <a:pt x="1911" y="49"/>
                  </a:lnTo>
                  <a:lnTo>
                    <a:pt x="1877" y="39"/>
                  </a:lnTo>
                  <a:lnTo>
                    <a:pt x="1843" y="31"/>
                  </a:lnTo>
                  <a:lnTo>
                    <a:pt x="1808" y="23"/>
                  </a:lnTo>
                  <a:lnTo>
                    <a:pt x="1772" y="16"/>
                  </a:lnTo>
                  <a:lnTo>
                    <a:pt x="1737" y="11"/>
                  </a:lnTo>
                  <a:lnTo>
                    <a:pt x="1701" y="6"/>
                  </a:lnTo>
                  <a:lnTo>
                    <a:pt x="1665" y="3"/>
                  </a:lnTo>
                  <a:lnTo>
                    <a:pt x="1628" y="1"/>
                  </a:lnTo>
                  <a:lnTo>
                    <a:pt x="1591" y="0"/>
                  </a:lnTo>
                  <a:lnTo>
                    <a:pt x="1591" y="0"/>
                  </a:lnTo>
                  <a:lnTo>
                    <a:pt x="1542" y="1"/>
                  </a:lnTo>
                  <a:lnTo>
                    <a:pt x="1493" y="4"/>
                  </a:lnTo>
                  <a:lnTo>
                    <a:pt x="1446" y="10"/>
                  </a:lnTo>
                  <a:lnTo>
                    <a:pt x="1399" y="17"/>
                  </a:lnTo>
                  <a:lnTo>
                    <a:pt x="1352" y="27"/>
                  </a:lnTo>
                  <a:lnTo>
                    <a:pt x="1306" y="39"/>
                  </a:lnTo>
                  <a:lnTo>
                    <a:pt x="1261" y="53"/>
                  </a:lnTo>
                  <a:lnTo>
                    <a:pt x="1217" y="68"/>
                  </a:lnTo>
                  <a:lnTo>
                    <a:pt x="1174" y="86"/>
                  </a:lnTo>
                  <a:lnTo>
                    <a:pt x="1133" y="104"/>
                  </a:lnTo>
                  <a:lnTo>
                    <a:pt x="1091" y="125"/>
                  </a:lnTo>
                  <a:lnTo>
                    <a:pt x="1051" y="148"/>
                  </a:lnTo>
                  <a:lnTo>
                    <a:pt x="1013" y="172"/>
                  </a:lnTo>
                  <a:lnTo>
                    <a:pt x="974" y="199"/>
                  </a:lnTo>
                  <a:lnTo>
                    <a:pt x="938" y="226"/>
                  </a:lnTo>
                  <a:lnTo>
                    <a:pt x="903" y="255"/>
                  </a:lnTo>
                  <a:lnTo>
                    <a:pt x="869" y="286"/>
                  </a:lnTo>
                  <a:lnTo>
                    <a:pt x="836" y="318"/>
                  </a:lnTo>
                  <a:lnTo>
                    <a:pt x="805" y="351"/>
                  </a:lnTo>
                  <a:lnTo>
                    <a:pt x="774" y="385"/>
                  </a:lnTo>
                  <a:lnTo>
                    <a:pt x="747" y="421"/>
                  </a:lnTo>
                  <a:lnTo>
                    <a:pt x="719" y="458"/>
                  </a:lnTo>
                  <a:lnTo>
                    <a:pt x="694" y="497"/>
                  </a:lnTo>
                  <a:lnTo>
                    <a:pt x="671" y="536"/>
                  </a:lnTo>
                  <a:lnTo>
                    <a:pt x="649" y="576"/>
                  </a:lnTo>
                  <a:lnTo>
                    <a:pt x="628" y="618"/>
                  </a:lnTo>
                  <a:lnTo>
                    <a:pt x="610" y="661"/>
                  </a:lnTo>
                  <a:lnTo>
                    <a:pt x="593" y="703"/>
                  </a:lnTo>
                  <a:lnTo>
                    <a:pt x="578" y="749"/>
                  </a:lnTo>
                  <a:lnTo>
                    <a:pt x="565" y="794"/>
                  </a:lnTo>
                  <a:lnTo>
                    <a:pt x="554" y="840"/>
                  </a:lnTo>
                  <a:lnTo>
                    <a:pt x="545" y="886"/>
                  </a:lnTo>
                  <a:lnTo>
                    <a:pt x="545" y="886"/>
                  </a:lnTo>
                  <a:lnTo>
                    <a:pt x="517" y="894"/>
                  </a:lnTo>
                  <a:lnTo>
                    <a:pt x="488" y="901"/>
                  </a:lnTo>
                  <a:lnTo>
                    <a:pt x="460" y="911"/>
                  </a:lnTo>
                  <a:lnTo>
                    <a:pt x="432" y="922"/>
                  </a:lnTo>
                  <a:lnTo>
                    <a:pt x="406" y="933"/>
                  </a:lnTo>
                  <a:lnTo>
                    <a:pt x="379" y="946"/>
                  </a:lnTo>
                  <a:lnTo>
                    <a:pt x="354" y="961"/>
                  </a:lnTo>
                  <a:lnTo>
                    <a:pt x="329" y="975"/>
                  </a:lnTo>
                  <a:lnTo>
                    <a:pt x="305" y="991"/>
                  </a:lnTo>
                  <a:lnTo>
                    <a:pt x="281" y="1008"/>
                  </a:lnTo>
                  <a:lnTo>
                    <a:pt x="257" y="1026"/>
                  </a:lnTo>
                  <a:lnTo>
                    <a:pt x="235" y="1044"/>
                  </a:lnTo>
                  <a:lnTo>
                    <a:pt x="215" y="1064"/>
                  </a:lnTo>
                  <a:lnTo>
                    <a:pt x="194" y="1085"/>
                  </a:lnTo>
                  <a:lnTo>
                    <a:pt x="174" y="1106"/>
                  </a:lnTo>
                  <a:lnTo>
                    <a:pt x="155" y="1128"/>
                  </a:lnTo>
                  <a:lnTo>
                    <a:pt x="138" y="1151"/>
                  </a:lnTo>
                  <a:lnTo>
                    <a:pt x="121" y="1175"/>
                  </a:lnTo>
                  <a:lnTo>
                    <a:pt x="105" y="1199"/>
                  </a:lnTo>
                  <a:lnTo>
                    <a:pt x="90" y="1225"/>
                  </a:lnTo>
                  <a:lnTo>
                    <a:pt x="76" y="1250"/>
                  </a:lnTo>
                  <a:lnTo>
                    <a:pt x="64" y="1276"/>
                  </a:lnTo>
                  <a:lnTo>
                    <a:pt x="52" y="1304"/>
                  </a:lnTo>
                  <a:lnTo>
                    <a:pt x="41" y="1331"/>
                  </a:lnTo>
                  <a:lnTo>
                    <a:pt x="32" y="1359"/>
                  </a:lnTo>
                  <a:lnTo>
                    <a:pt x="23" y="1387"/>
                  </a:lnTo>
                  <a:lnTo>
                    <a:pt x="17" y="1417"/>
                  </a:lnTo>
                  <a:lnTo>
                    <a:pt x="10" y="1446"/>
                  </a:lnTo>
                  <a:lnTo>
                    <a:pt x="6" y="1476"/>
                  </a:lnTo>
                  <a:lnTo>
                    <a:pt x="2" y="1506"/>
                  </a:lnTo>
                  <a:lnTo>
                    <a:pt x="0" y="1537"/>
                  </a:lnTo>
                  <a:lnTo>
                    <a:pt x="0" y="1569"/>
                  </a:lnTo>
                  <a:lnTo>
                    <a:pt x="0" y="1569"/>
                  </a:lnTo>
                  <a:lnTo>
                    <a:pt x="0" y="1597"/>
                  </a:lnTo>
                  <a:lnTo>
                    <a:pt x="2" y="1626"/>
                  </a:lnTo>
                  <a:lnTo>
                    <a:pt x="5" y="1654"/>
                  </a:lnTo>
                  <a:lnTo>
                    <a:pt x="9" y="1683"/>
                  </a:lnTo>
                  <a:lnTo>
                    <a:pt x="14" y="1711"/>
                  </a:lnTo>
                  <a:lnTo>
                    <a:pt x="20" y="1738"/>
                  </a:lnTo>
                  <a:lnTo>
                    <a:pt x="28" y="1765"/>
                  </a:lnTo>
                  <a:lnTo>
                    <a:pt x="36" y="1792"/>
                  </a:lnTo>
                  <a:lnTo>
                    <a:pt x="45" y="1817"/>
                  </a:lnTo>
                  <a:lnTo>
                    <a:pt x="56" y="1844"/>
                  </a:lnTo>
                  <a:lnTo>
                    <a:pt x="67" y="1869"/>
                  </a:lnTo>
                  <a:lnTo>
                    <a:pt x="79" y="1893"/>
                  </a:lnTo>
                  <a:lnTo>
                    <a:pt x="93" y="1917"/>
                  </a:lnTo>
                  <a:lnTo>
                    <a:pt x="107" y="1940"/>
                  </a:lnTo>
                  <a:lnTo>
                    <a:pt x="122" y="1963"/>
                  </a:lnTo>
                  <a:lnTo>
                    <a:pt x="138" y="1985"/>
                  </a:lnTo>
                  <a:lnTo>
                    <a:pt x="154" y="2006"/>
                  </a:lnTo>
                  <a:lnTo>
                    <a:pt x="172" y="2027"/>
                  </a:lnTo>
                  <a:lnTo>
                    <a:pt x="190" y="2048"/>
                  </a:lnTo>
                  <a:lnTo>
                    <a:pt x="209" y="2067"/>
                  </a:lnTo>
                  <a:lnTo>
                    <a:pt x="229" y="2085"/>
                  </a:lnTo>
                  <a:lnTo>
                    <a:pt x="250" y="2103"/>
                  </a:lnTo>
                  <a:lnTo>
                    <a:pt x="271" y="2121"/>
                  </a:lnTo>
                  <a:lnTo>
                    <a:pt x="293" y="2137"/>
                  </a:lnTo>
                  <a:lnTo>
                    <a:pt x="315" y="2153"/>
                  </a:lnTo>
                  <a:lnTo>
                    <a:pt x="338" y="2167"/>
                  </a:lnTo>
                  <a:lnTo>
                    <a:pt x="362" y="2181"/>
                  </a:lnTo>
                  <a:lnTo>
                    <a:pt x="386" y="2193"/>
                  </a:lnTo>
                  <a:lnTo>
                    <a:pt x="410" y="2205"/>
                  </a:lnTo>
                  <a:lnTo>
                    <a:pt x="436" y="2216"/>
                  </a:lnTo>
                  <a:lnTo>
                    <a:pt x="462" y="2226"/>
                  </a:lnTo>
                  <a:lnTo>
                    <a:pt x="488" y="2235"/>
                  </a:lnTo>
                  <a:lnTo>
                    <a:pt x="488" y="2235"/>
                  </a:lnTo>
                  <a:lnTo>
                    <a:pt x="492" y="2264"/>
                  </a:lnTo>
                  <a:lnTo>
                    <a:pt x="496" y="2291"/>
                  </a:lnTo>
                  <a:lnTo>
                    <a:pt x="502" y="2319"/>
                  </a:lnTo>
                  <a:lnTo>
                    <a:pt x="509" y="2345"/>
                  </a:lnTo>
                  <a:lnTo>
                    <a:pt x="517" y="2371"/>
                  </a:lnTo>
                  <a:lnTo>
                    <a:pt x="527" y="2398"/>
                  </a:lnTo>
                  <a:lnTo>
                    <a:pt x="537" y="2423"/>
                  </a:lnTo>
                  <a:lnTo>
                    <a:pt x="549" y="2447"/>
                  </a:lnTo>
                  <a:lnTo>
                    <a:pt x="562" y="2471"/>
                  </a:lnTo>
                  <a:lnTo>
                    <a:pt x="575" y="2496"/>
                  </a:lnTo>
                  <a:lnTo>
                    <a:pt x="591" y="2518"/>
                  </a:lnTo>
                  <a:lnTo>
                    <a:pt x="606" y="2540"/>
                  </a:lnTo>
                  <a:lnTo>
                    <a:pt x="624" y="2561"/>
                  </a:lnTo>
                  <a:lnTo>
                    <a:pt x="641" y="2581"/>
                  </a:lnTo>
                  <a:lnTo>
                    <a:pt x="660" y="2601"/>
                  </a:lnTo>
                  <a:lnTo>
                    <a:pt x="679" y="2620"/>
                  </a:lnTo>
                  <a:lnTo>
                    <a:pt x="699" y="2637"/>
                  </a:lnTo>
                  <a:lnTo>
                    <a:pt x="720" y="2654"/>
                  </a:lnTo>
                  <a:lnTo>
                    <a:pt x="742" y="2670"/>
                  </a:lnTo>
                  <a:lnTo>
                    <a:pt x="765" y="2686"/>
                  </a:lnTo>
                  <a:lnTo>
                    <a:pt x="788" y="2699"/>
                  </a:lnTo>
                  <a:lnTo>
                    <a:pt x="813" y="2712"/>
                  </a:lnTo>
                  <a:lnTo>
                    <a:pt x="837" y="2724"/>
                  </a:lnTo>
                  <a:lnTo>
                    <a:pt x="862" y="2734"/>
                  </a:lnTo>
                  <a:lnTo>
                    <a:pt x="889" y="2744"/>
                  </a:lnTo>
                  <a:lnTo>
                    <a:pt x="915" y="2753"/>
                  </a:lnTo>
                  <a:lnTo>
                    <a:pt x="941" y="2759"/>
                  </a:lnTo>
                  <a:lnTo>
                    <a:pt x="969" y="2766"/>
                  </a:lnTo>
                  <a:lnTo>
                    <a:pt x="996" y="2770"/>
                  </a:lnTo>
                  <a:lnTo>
                    <a:pt x="1025" y="2774"/>
                  </a:lnTo>
                  <a:lnTo>
                    <a:pt x="1053" y="2776"/>
                  </a:lnTo>
                  <a:lnTo>
                    <a:pt x="1082" y="2777"/>
                  </a:lnTo>
                  <a:lnTo>
                    <a:pt x="1227" y="2777"/>
                  </a:lnTo>
                  <a:lnTo>
                    <a:pt x="1227" y="2777"/>
                  </a:lnTo>
                  <a:lnTo>
                    <a:pt x="1233" y="2731"/>
                  </a:lnTo>
                  <a:lnTo>
                    <a:pt x="1239" y="2686"/>
                  </a:lnTo>
                  <a:lnTo>
                    <a:pt x="1247" y="2641"/>
                  </a:lnTo>
                  <a:lnTo>
                    <a:pt x="1256" y="2597"/>
                  </a:lnTo>
                  <a:lnTo>
                    <a:pt x="1273" y="2510"/>
                  </a:lnTo>
                  <a:lnTo>
                    <a:pt x="1293" y="2425"/>
                  </a:lnTo>
                  <a:lnTo>
                    <a:pt x="1293" y="2425"/>
                  </a:lnTo>
                  <a:lnTo>
                    <a:pt x="1272" y="2382"/>
                  </a:lnTo>
                  <a:lnTo>
                    <a:pt x="1250" y="2342"/>
                  </a:lnTo>
                  <a:lnTo>
                    <a:pt x="1227" y="2301"/>
                  </a:lnTo>
                  <a:lnTo>
                    <a:pt x="1203" y="2260"/>
                  </a:lnTo>
                  <a:lnTo>
                    <a:pt x="1179" y="2221"/>
                  </a:lnTo>
                  <a:lnTo>
                    <a:pt x="1153" y="2182"/>
                  </a:lnTo>
                  <a:lnTo>
                    <a:pt x="1126" y="2144"/>
                  </a:lnTo>
                  <a:lnTo>
                    <a:pt x="1099" y="2106"/>
                  </a:lnTo>
                  <a:lnTo>
                    <a:pt x="1196" y="2019"/>
                  </a:lnTo>
                  <a:lnTo>
                    <a:pt x="1196" y="2019"/>
                  </a:lnTo>
                  <a:lnTo>
                    <a:pt x="1235" y="2072"/>
                  </a:lnTo>
                  <a:lnTo>
                    <a:pt x="1272" y="2126"/>
                  </a:lnTo>
                  <a:lnTo>
                    <a:pt x="1307" y="2181"/>
                  </a:lnTo>
                  <a:lnTo>
                    <a:pt x="1340" y="2237"/>
                  </a:lnTo>
                  <a:lnTo>
                    <a:pt x="1340" y="2237"/>
                  </a:lnTo>
                  <a:lnTo>
                    <a:pt x="1355" y="2183"/>
                  </a:lnTo>
                  <a:lnTo>
                    <a:pt x="1355" y="2183"/>
                  </a:lnTo>
                  <a:lnTo>
                    <a:pt x="1383" y="2074"/>
                  </a:lnTo>
                  <a:lnTo>
                    <a:pt x="1411" y="1964"/>
                  </a:lnTo>
                  <a:lnTo>
                    <a:pt x="1424" y="1911"/>
                  </a:lnTo>
                  <a:lnTo>
                    <a:pt x="1436" y="1856"/>
                  </a:lnTo>
                  <a:lnTo>
                    <a:pt x="1447" y="1801"/>
                  </a:lnTo>
                  <a:lnTo>
                    <a:pt x="1457" y="1745"/>
                  </a:lnTo>
                  <a:lnTo>
                    <a:pt x="1466" y="1689"/>
                  </a:lnTo>
                  <a:lnTo>
                    <a:pt x="1473" y="1632"/>
                  </a:lnTo>
                  <a:lnTo>
                    <a:pt x="1480" y="1575"/>
                  </a:lnTo>
                  <a:lnTo>
                    <a:pt x="1484" y="1517"/>
                  </a:lnTo>
                  <a:lnTo>
                    <a:pt x="1488" y="1458"/>
                  </a:lnTo>
                  <a:lnTo>
                    <a:pt x="1489" y="1397"/>
                  </a:lnTo>
                  <a:lnTo>
                    <a:pt x="1488" y="1337"/>
                  </a:lnTo>
                  <a:lnTo>
                    <a:pt x="1484" y="1274"/>
                  </a:lnTo>
                  <a:lnTo>
                    <a:pt x="1484" y="1274"/>
                  </a:lnTo>
                  <a:lnTo>
                    <a:pt x="1501" y="1271"/>
                  </a:lnTo>
                  <a:lnTo>
                    <a:pt x="1517" y="1266"/>
                  </a:lnTo>
                  <a:lnTo>
                    <a:pt x="1534" y="1261"/>
                  </a:lnTo>
                  <a:lnTo>
                    <a:pt x="1550" y="1255"/>
                  </a:lnTo>
                  <a:lnTo>
                    <a:pt x="1566" y="1249"/>
                  </a:lnTo>
                  <a:lnTo>
                    <a:pt x="1581" y="1242"/>
                  </a:lnTo>
                  <a:lnTo>
                    <a:pt x="1595" y="1234"/>
                  </a:lnTo>
                  <a:lnTo>
                    <a:pt x="1610" y="1226"/>
                  </a:lnTo>
                  <a:lnTo>
                    <a:pt x="1610" y="1226"/>
                  </a:lnTo>
                  <a:lnTo>
                    <a:pt x="1610" y="1226"/>
                  </a:lnTo>
                  <a:lnTo>
                    <a:pt x="1610" y="1226"/>
                  </a:lnTo>
                  <a:lnTo>
                    <a:pt x="1610" y="1226"/>
                  </a:lnTo>
                  <a:lnTo>
                    <a:pt x="1614" y="1249"/>
                  </a:lnTo>
                  <a:lnTo>
                    <a:pt x="1620" y="1272"/>
                  </a:lnTo>
                  <a:lnTo>
                    <a:pt x="1626" y="1296"/>
                  </a:lnTo>
                  <a:lnTo>
                    <a:pt x="1635" y="1319"/>
                  </a:lnTo>
                  <a:lnTo>
                    <a:pt x="1646" y="1343"/>
                  </a:lnTo>
                  <a:lnTo>
                    <a:pt x="1657" y="1367"/>
                  </a:lnTo>
                  <a:lnTo>
                    <a:pt x="1669" y="1392"/>
                  </a:lnTo>
                  <a:lnTo>
                    <a:pt x="1682" y="1415"/>
                  </a:lnTo>
                  <a:lnTo>
                    <a:pt x="1698" y="1439"/>
                  </a:lnTo>
                  <a:lnTo>
                    <a:pt x="1712" y="1463"/>
                  </a:lnTo>
                  <a:lnTo>
                    <a:pt x="1744" y="1509"/>
                  </a:lnTo>
                  <a:lnTo>
                    <a:pt x="1778" y="1553"/>
                  </a:lnTo>
                  <a:lnTo>
                    <a:pt x="1812" y="1596"/>
                  </a:lnTo>
                  <a:lnTo>
                    <a:pt x="1845" y="1636"/>
                  </a:lnTo>
                  <a:lnTo>
                    <a:pt x="1878" y="1672"/>
                  </a:lnTo>
                  <a:lnTo>
                    <a:pt x="1908" y="1704"/>
                  </a:lnTo>
                  <a:lnTo>
                    <a:pt x="1935" y="1731"/>
                  </a:lnTo>
                  <a:lnTo>
                    <a:pt x="1976" y="1771"/>
                  </a:lnTo>
                  <a:lnTo>
                    <a:pt x="1991" y="1786"/>
                  </a:lnTo>
                  <a:lnTo>
                    <a:pt x="1991" y="1786"/>
                  </a:lnTo>
                  <a:lnTo>
                    <a:pt x="1981" y="1879"/>
                  </a:lnTo>
                  <a:lnTo>
                    <a:pt x="1970" y="1968"/>
                  </a:lnTo>
                  <a:lnTo>
                    <a:pt x="1958" y="2054"/>
                  </a:lnTo>
                  <a:lnTo>
                    <a:pt x="1947" y="2134"/>
                  </a:lnTo>
                  <a:lnTo>
                    <a:pt x="1947" y="2134"/>
                  </a:lnTo>
                  <a:lnTo>
                    <a:pt x="1998" y="2083"/>
                  </a:lnTo>
                  <a:lnTo>
                    <a:pt x="2035" y="2048"/>
                  </a:lnTo>
                  <a:lnTo>
                    <a:pt x="2058" y="2028"/>
                  </a:lnTo>
                  <a:lnTo>
                    <a:pt x="2066" y="2022"/>
                  </a:lnTo>
                  <a:lnTo>
                    <a:pt x="2066" y="2022"/>
                  </a:lnTo>
                  <a:lnTo>
                    <a:pt x="2107" y="2063"/>
                  </a:lnTo>
                  <a:lnTo>
                    <a:pt x="2152" y="2107"/>
                  </a:lnTo>
                  <a:lnTo>
                    <a:pt x="2208" y="2159"/>
                  </a:lnTo>
                  <a:lnTo>
                    <a:pt x="2208" y="2159"/>
                  </a:lnTo>
                  <a:lnTo>
                    <a:pt x="2255" y="2202"/>
                  </a:lnTo>
                  <a:lnTo>
                    <a:pt x="2301" y="2240"/>
                  </a:lnTo>
                  <a:lnTo>
                    <a:pt x="2351" y="2281"/>
                  </a:lnTo>
                  <a:lnTo>
                    <a:pt x="2351" y="2281"/>
                  </a:lnTo>
                  <a:lnTo>
                    <a:pt x="2300" y="2349"/>
                  </a:lnTo>
                  <a:lnTo>
                    <a:pt x="2254" y="2416"/>
                  </a:lnTo>
                  <a:lnTo>
                    <a:pt x="2211" y="2481"/>
                  </a:lnTo>
                  <a:lnTo>
                    <a:pt x="2172" y="2546"/>
                  </a:lnTo>
                  <a:lnTo>
                    <a:pt x="2135" y="2608"/>
                  </a:lnTo>
                  <a:lnTo>
                    <a:pt x="2103" y="2667"/>
                  </a:lnTo>
                  <a:lnTo>
                    <a:pt x="2074" y="2723"/>
                  </a:lnTo>
                  <a:lnTo>
                    <a:pt x="2047" y="2777"/>
                  </a:lnTo>
                  <a:lnTo>
                    <a:pt x="2294" y="2777"/>
                  </a:lnTo>
                  <a:lnTo>
                    <a:pt x="2294" y="2777"/>
                  </a:lnTo>
                  <a:lnTo>
                    <a:pt x="2323" y="2776"/>
                  </a:lnTo>
                  <a:lnTo>
                    <a:pt x="2353" y="2774"/>
                  </a:lnTo>
                  <a:lnTo>
                    <a:pt x="2383" y="2770"/>
                  </a:lnTo>
                  <a:lnTo>
                    <a:pt x="2411" y="2765"/>
                  </a:lnTo>
                  <a:lnTo>
                    <a:pt x="2440" y="2758"/>
                  </a:lnTo>
                  <a:lnTo>
                    <a:pt x="2467" y="2751"/>
                  </a:lnTo>
                  <a:lnTo>
                    <a:pt x="2495" y="2742"/>
                  </a:lnTo>
                  <a:lnTo>
                    <a:pt x="2521" y="2732"/>
                  </a:lnTo>
                  <a:lnTo>
                    <a:pt x="2546" y="2720"/>
                  </a:lnTo>
                  <a:lnTo>
                    <a:pt x="2572" y="2708"/>
                  </a:lnTo>
                  <a:lnTo>
                    <a:pt x="2597" y="2693"/>
                  </a:lnTo>
                  <a:lnTo>
                    <a:pt x="2620" y="2679"/>
                  </a:lnTo>
                  <a:lnTo>
                    <a:pt x="2643" y="2663"/>
                  </a:lnTo>
                  <a:lnTo>
                    <a:pt x="2666" y="2646"/>
                  </a:lnTo>
                  <a:lnTo>
                    <a:pt x="2687" y="2629"/>
                  </a:lnTo>
                  <a:lnTo>
                    <a:pt x="2708" y="2609"/>
                  </a:lnTo>
                  <a:lnTo>
                    <a:pt x="2728" y="2589"/>
                  </a:lnTo>
                  <a:lnTo>
                    <a:pt x="2747" y="2568"/>
                  </a:lnTo>
                  <a:lnTo>
                    <a:pt x="2764" y="2547"/>
                  </a:lnTo>
                  <a:lnTo>
                    <a:pt x="2781" y="2524"/>
                  </a:lnTo>
                  <a:lnTo>
                    <a:pt x="2796" y="2501"/>
                  </a:lnTo>
                  <a:lnTo>
                    <a:pt x="2811" y="2477"/>
                  </a:lnTo>
                  <a:lnTo>
                    <a:pt x="2825" y="2453"/>
                  </a:lnTo>
                  <a:lnTo>
                    <a:pt x="2837" y="2426"/>
                  </a:lnTo>
                  <a:lnTo>
                    <a:pt x="2848" y="2401"/>
                  </a:lnTo>
                  <a:lnTo>
                    <a:pt x="2858" y="2373"/>
                  </a:lnTo>
                  <a:lnTo>
                    <a:pt x="2866" y="2346"/>
                  </a:lnTo>
                  <a:lnTo>
                    <a:pt x="2874" y="2319"/>
                  </a:lnTo>
                  <a:lnTo>
                    <a:pt x="2880" y="2290"/>
                  </a:lnTo>
                  <a:lnTo>
                    <a:pt x="2885" y="2261"/>
                  </a:lnTo>
                  <a:lnTo>
                    <a:pt x="2888" y="2232"/>
                  </a:lnTo>
                  <a:lnTo>
                    <a:pt x="2889" y="2202"/>
                  </a:lnTo>
                  <a:lnTo>
                    <a:pt x="2889" y="2202"/>
                  </a:lnTo>
                  <a:lnTo>
                    <a:pt x="2913" y="2187"/>
                  </a:lnTo>
                  <a:lnTo>
                    <a:pt x="2936" y="2171"/>
                  </a:lnTo>
                  <a:lnTo>
                    <a:pt x="2958" y="2154"/>
                  </a:lnTo>
                  <a:lnTo>
                    <a:pt x="2980" y="2136"/>
                  </a:lnTo>
                  <a:lnTo>
                    <a:pt x="3001" y="2118"/>
                  </a:lnTo>
                  <a:lnTo>
                    <a:pt x="3021" y="2100"/>
                  </a:lnTo>
                  <a:lnTo>
                    <a:pt x="3041" y="2080"/>
                  </a:lnTo>
                  <a:lnTo>
                    <a:pt x="3061" y="2060"/>
                  </a:lnTo>
                  <a:lnTo>
                    <a:pt x="3080" y="2039"/>
                  </a:lnTo>
                  <a:lnTo>
                    <a:pt x="3098" y="2018"/>
                  </a:lnTo>
                  <a:lnTo>
                    <a:pt x="3116" y="1996"/>
                  </a:lnTo>
                  <a:lnTo>
                    <a:pt x="3132" y="1974"/>
                  </a:lnTo>
                  <a:lnTo>
                    <a:pt x="3149" y="1952"/>
                  </a:lnTo>
                  <a:lnTo>
                    <a:pt x="3164" y="1928"/>
                  </a:lnTo>
                  <a:lnTo>
                    <a:pt x="3179" y="1905"/>
                  </a:lnTo>
                  <a:lnTo>
                    <a:pt x="3193" y="1881"/>
                  </a:lnTo>
                  <a:lnTo>
                    <a:pt x="3206" y="1856"/>
                  </a:lnTo>
                  <a:lnTo>
                    <a:pt x="3219" y="1830"/>
                  </a:lnTo>
                  <a:lnTo>
                    <a:pt x="3231" y="1805"/>
                  </a:lnTo>
                  <a:lnTo>
                    <a:pt x="3242" y="1779"/>
                  </a:lnTo>
                  <a:lnTo>
                    <a:pt x="3252" y="1752"/>
                  </a:lnTo>
                  <a:lnTo>
                    <a:pt x="3261" y="1726"/>
                  </a:lnTo>
                  <a:lnTo>
                    <a:pt x="3270" y="1698"/>
                  </a:lnTo>
                  <a:lnTo>
                    <a:pt x="3278" y="1671"/>
                  </a:lnTo>
                  <a:lnTo>
                    <a:pt x="3285" y="1642"/>
                  </a:lnTo>
                  <a:lnTo>
                    <a:pt x="3291" y="1615"/>
                  </a:lnTo>
                  <a:lnTo>
                    <a:pt x="3296" y="1586"/>
                  </a:lnTo>
                  <a:lnTo>
                    <a:pt x="3301" y="1557"/>
                  </a:lnTo>
                  <a:lnTo>
                    <a:pt x="3304" y="1528"/>
                  </a:lnTo>
                  <a:lnTo>
                    <a:pt x="3306" y="1498"/>
                  </a:lnTo>
                  <a:lnTo>
                    <a:pt x="3307" y="1469"/>
                  </a:lnTo>
                  <a:lnTo>
                    <a:pt x="3308" y="1439"/>
                  </a:lnTo>
                  <a:lnTo>
                    <a:pt x="3308" y="1439"/>
                  </a:lnTo>
                  <a:lnTo>
                    <a:pt x="3307" y="1395"/>
                  </a:lnTo>
                  <a:lnTo>
                    <a:pt x="3304" y="1352"/>
                  </a:lnTo>
                  <a:lnTo>
                    <a:pt x="3300" y="1310"/>
                  </a:lnTo>
                  <a:lnTo>
                    <a:pt x="3292" y="1269"/>
                  </a:lnTo>
                  <a:lnTo>
                    <a:pt x="3283" y="1228"/>
                  </a:lnTo>
                  <a:lnTo>
                    <a:pt x="3273" y="1188"/>
                  </a:lnTo>
                  <a:lnTo>
                    <a:pt x="3261" y="1149"/>
                  </a:lnTo>
                  <a:lnTo>
                    <a:pt x="3247" y="1110"/>
                  </a:lnTo>
                  <a:lnTo>
                    <a:pt x="3231" y="1073"/>
                  </a:lnTo>
                  <a:lnTo>
                    <a:pt x="3214" y="1035"/>
                  </a:lnTo>
                  <a:lnTo>
                    <a:pt x="3195" y="999"/>
                  </a:lnTo>
                  <a:lnTo>
                    <a:pt x="3174" y="965"/>
                  </a:lnTo>
                  <a:lnTo>
                    <a:pt x="3153" y="931"/>
                  </a:lnTo>
                  <a:lnTo>
                    <a:pt x="3129" y="898"/>
                  </a:lnTo>
                  <a:lnTo>
                    <a:pt x="3105" y="866"/>
                  </a:lnTo>
                  <a:lnTo>
                    <a:pt x="3079" y="835"/>
                  </a:lnTo>
                  <a:lnTo>
                    <a:pt x="3051" y="806"/>
                  </a:lnTo>
                  <a:lnTo>
                    <a:pt x="3022" y="778"/>
                  </a:lnTo>
                  <a:lnTo>
                    <a:pt x="2993" y="751"/>
                  </a:lnTo>
                  <a:lnTo>
                    <a:pt x="2962" y="725"/>
                  </a:lnTo>
                  <a:lnTo>
                    <a:pt x="2930" y="701"/>
                  </a:lnTo>
                  <a:lnTo>
                    <a:pt x="2896" y="678"/>
                  </a:lnTo>
                  <a:lnTo>
                    <a:pt x="2862" y="657"/>
                  </a:lnTo>
                  <a:lnTo>
                    <a:pt x="2827" y="637"/>
                  </a:lnTo>
                  <a:lnTo>
                    <a:pt x="2791" y="619"/>
                  </a:lnTo>
                  <a:lnTo>
                    <a:pt x="2753" y="602"/>
                  </a:lnTo>
                  <a:lnTo>
                    <a:pt x="2716" y="588"/>
                  </a:lnTo>
                  <a:lnTo>
                    <a:pt x="2676" y="575"/>
                  </a:lnTo>
                  <a:lnTo>
                    <a:pt x="2637" y="563"/>
                  </a:lnTo>
                  <a:lnTo>
                    <a:pt x="2597" y="553"/>
                  </a:lnTo>
                  <a:lnTo>
                    <a:pt x="2555" y="545"/>
                  </a:lnTo>
                  <a:lnTo>
                    <a:pt x="2513" y="540"/>
                  </a:lnTo>
                  <a:lnTo>
                    <a:pt x="2513"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43" name="Grafika 42" descr="Książki">
            <a:extLst>
              <a:ext uri="{FF2B5EF4-FFF2-40B4-BE49-F238E27FC236}">
                <a16:creationId xmlns:a16="http://schemas.microsoft.com/office/drawing/2014/main" id="{F486A70A-ECB6-4E61-9E16-2C1E925406F6}"/>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961483" y="4444629"/>
            <a:ext cx="220082" cy="220082"/>
          </a:xfrm>
          <a:prstGeom prst="rect">
            <a:avLst/>
          </a:prstGeom>
        </p:spPr>
      </p:pic>
      <p:pic>
        <p:nvPicPr>
          <p:cNvPr id="44" name="Obraz 43" descr="Obraz zawierający kandelabr, obiekt&#10;&#10;Opis wygenerowany przy bardzo wysokim poziomie pewności">
            <a:extLst>
              <a:ext uri="{FF2B5EF4-FFF2-40B4-BE49-F238E27FC236}">
                <a16:creationId xmlns:a16="http://schemas.microsoft.com/office/drawing/2014/main" id="{DB3BADFE-E99E-49F8-97A3-CE8AAAE6F1C8}"/>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727149" y="4459173"/>
            <a:ext cx="195011" cy="195011"/>
          </a:xfrm>
          <a:prstGeom prst="rect">
            <a:avLst/>
          </a:prstGeom>
        </p:spPr>
      </p:pic>
      <p:grpSp>
        <p:nvGrpSpPr>
          <p:cNvPr id="45" name="Grupa 44">
            <a:extLst>
              <a:ext uri="{FF2B5EF4-FFF2-40B4-BE49-F238E27FC236}">
                <a16:creationId xmlns:a16="http://schemas.microsoft.com/office/drawing/2014/main" id="{A3866358-6ACD-4B13-9E42-1D49BA7BBE58}"/>
              </a:ext>
            </a:extLst>
          </p:cNvPr>
          <p:cNvGrpSpPr/>
          <p:nvPr/>
        </p:nvGrpSpPr>
        <p:grpSpPr>
          <a:xfrm>
            <a:off x="7993797" y="3006890"/>
            <a:ext cx="149200" cy="212560"/>
            <a:chOff x="4837113" y="1630363"/>
            <a:chExt cx="463550" cy="660400"/>
          </a:xfrm>
          <a:solidFill>
            <a:srgbClr val="A7B3BC"/>
          </a:solidFill>
        </p:grpSpPr>
        <p:sp>
          <p:nvSpPr>
            <p:cNvPr id="46" name="Freeform 132">
              <a:extLst>
                <a:ext uri="{FF2B5EF4-FFF2-40B4-BE49-F238E27FC236}">
                  <a16:creationId xmlns:a16="http://schemas.microsoft.com/office/drawing/2014/main" id="{D392C35E-29D3-4CF7-9A46-2A50459B3360}"/>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7" name="Freeform 133">
              <a:extLst>
                <a:ext uri="{FF2B5EF4-FFF2-40B4-BE49-F238E27FC236}">
                  <a16:creationId xmlns:a16="http://schemas.microsoft.com/office/drawing/2014/main" id="{8443B22D-44A7-4A41-BDE2-2B76CA2F77E0}"/>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134">
              <a:extLst>
                <a:ext uri="{FF2B5EF4-FFF2-40B4-BE49-F238E27FC236}">
                  <a16:creationId xmlns:a16="http://schemas.microsoft.com/office/drawing/2014/main" id="{FC19214F-758D-4EA2-9826-E21403EBAE63}"/>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49" name="Grafika 48" descr="Droga">
            <a:extLst>
              <a:ext uri="{FF2B5EF4-FFF2-40B4-BE49-F238E27FC236}">
                <a16:creationId xmlns:a16="http://schemas.microsoft.com/office/drawing/2014/main" id="{70C751BE-323F-4D1F-840D-F24E9819DE3C}"/>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0238" y="4426873"/>
            <a:ext cx="250690" cy="250690"/>
          </a:xfrm>
          <a:prstGeom prst="rect">
            <a:avLst/>
          </a:prstGeom>
        </p:spPr>
      </p:pic>
      <p:grpSp>
        <p:nvGrpSpPr>
          <p:cNvPr id="50" name="Grupa 49">
            <a:extLst>
              <a:ext uri="{FF2B5EF4-FFF2-40B4-BE49-F238E27FC236}">
                <a16:creationId xmlns:a16="http://schemas.microsoft.com/office/drawing/2014/main" id="{031006C4-2A1B-42CE-A74F-C96EA79EC87A}"/>
              </a:ext>
            </a:extLst>
          </p:cNvPr>
          <p:cNvGrpSpPr/>
          <p:nvPr/>
        </p:nvGrpSpPr>
        <p:grpSpPr>
          <a:xfrm>
            <a:off x="2877063" y="4470914"/>
            <a:ext cx="175175" cy="174772"/>
            <a:chOff x="2757488" y="1412875"/>
            <a:chExt cx="690563" cy="688975"/>
          </a:xfrm>
          <a:solidFill>
            <a:srgbClr val="A7B3BC"/>
          </a:solidFill>
        </p:grpSpPr>
        <p:sp>
          <p:nvSpPr>
            <p:cNvPr id="51" name="Rectangle 49">
              <a:extLst>
                <a:ext uri="{FF2B5EF4-FFF2-40B4-BE49-F238E27FC236}">
                  <a16:creationId xmlns:a16="http://schemas.microsoft.com/office/drawing/2014/main" id="{D9A790DA-0CC3-40E3-A61B-A8D6C166EEC9}"/>
                </a:ext>
              </a:extLst>
            </p:cNvPr>
            <p:cNvSpPr>
              <a:spLocks noChangeArrowheads="1"/>
            </p:cNvSpPr>
            <p:nvPr/>
          </p:nvSpPr>
          <p:spPr bwMode="auto">
            <a:xfrm>
              <a:off x="2757488" y="2016125"/>
              <a:ext cx="396875" cy="85725"/>
            </a:xfrm>
            <a:prstGeom prst="rect">
              <a:avLst/>
            </a:prstGeom>
            <a:grpFill/>
            <a:ln>
              <a:noFill/>
            </a:ln>
          </p:spPr>
          <p:txBody>
            <a:bodyPr vert="horz" wrap="square" lIns="91440" tIns="45720" rIns="91440" bIns="45720" numCol="1" anchor="t" anchorCtr="0" compatLnSpc="1">
              <a:prstTxWarp prst="textNoShape">
                <a:avLst/>
              </a:prstTxWarp>
            </a:bodyPr>
            <a:lstStyle/>
            <a:p>
              <a:endParaRPr lang="pl-PL"/>
            </a:p>
          </p:txBody>
        </p:sp>
        <p:sp>
          <p:nvSpPr>
            <p:cNvPr id="52" name="Freeform 50">
              <a:extLst>
                <a:ext uri="{FF2B5EF4-FFF2-40B4-BE49-F238E27FC236}">
                  <a16:creationId xmlns:a16="http://schemas.microsoft.com/office/drawing/2014/main" id="{D323611B-3230-494F-B6A2-DCB088FD3838}"/>
                </a:ext>
              </a:extLst>
            </p:cNvPr>
            <p:cNvSpPr>
              <a:spLocks noEditPoints="1"/>
            </p:cNvSpPr>
            <p:nvPr/>
          </p:nvSpPr>
          <p:spPr bwMode="auto">
            <a:xfrm>
              <a:off x="2816226" y="1412875"/>
              <a:ext cx="631825" cy="633413"/>
            </a:xfrm>
            <a:custGeom>
              <a:avLst/>
              <a:gdLst>
                <a:gd name="T0" fmla="*/ 731 w 1196"/>
                <a:gd name="T1" fmla="*/ 185 h 1197"/>
                <a:gd name="T2" fmla="*/ 742 w 1196"/>
                <a:gd name="T3" fmla="*/ 231 h 1197"/>
                <a:gd name="T4" fmla="*/ 731 w 1196"/>
                <a:gd name="T5" fmla="*/ 277 h 1197"/>
                <a:gd name="T6" fmla="*/ 707 w 1196"/>
                <a:gd name="T7" fmla="*/ 307 h 1197"/>
                <a:gd name="T8" fmla="*/ 661 w 1196"/>
                <a:gd name="T9" fmla="*/ 333 h 1197"/>
                <a:gd name="T10" fmla="*/ 631 w 1196"/>
                <a:gd name="T11" fmla="*/ 346 h 1197"/>
                <a:gd name="T12" fmla="*/ 616 w 1196"/>
                <a:gd name="T13" fmla="*/ 396 h 1197"/>
                <a:gd name="T14" fmla="*/ 1180 w 1196"/>
                <a:gd name="T15" fmla="*/ 1015 h 1197"/>
                <a:gd name="T16" fmla="*/ 1195 w 1196"/>
                <a:gd name="T17" fmla="*/ 1056 h 1197"/>
                <a:gd name="T18" fmla="*/ 1079 w 1196"/>
                <a:gd name="T19" fmla="*/ 1183 h 1197"/>
                <a:gd name="T20" fmla="*/ 1037 w 1196"/>
                <a:gd name="T21" fmla="*/ 1196 h 1197"/>
                <a:gd name="T22" fmla="*/ 412 w 1196"/>
                <a:gd name="T23" fmla="*/ 603 h 1197"/>
                <a:gd name="T24" fmla="*/ 375 w 1196"/>
                <a:gd name="T25" fmla="*/ 627 h 1197"/>
                <a:gd name="T26" fmla="*/ 335 w 1196"/>
                <a:gd name="T27" fmla="*/ 632 h 1197"/>
                <a:gd name="T28" fmla="*/ 325 w 1196"/>
                <a:gd name="T29" fmla="*/ 683 h 1197"/>
                <a:gd name="T30" fmla="*/ 299 w 1196"/>
                <a:gd name="T31" fmla="*/ 715 h 1197"/>
                <a:gd name="T32" fmla="*/ 276 w 1196"/>
                <a:gd name="T33" fmla="*/ 733 h 1197"/>
                <a:gd name="T34" fmla="*/ 229 w 1196"/>
                <a:gd name="T35" fmla="*/ 744 h 1197"/>
                <a:gd name="T36" fmla="*/ 183 w 1196"/>
                <a:gd name="T37" fmla="*/ 733 h 1197"/>
                <a:gd name="T38" fmla="*/ 29 w 1196"/>
                <a:gd name="T39" fmla="*/ 584 h 1197"/>
                <a:gd name="T40" fmla="*/ 4 w 1196"/>
                <a:gd name="T41" fmla="*/ 543 h 1197"/>
                <a:gd name="T42" fmla="*/ 1 w 1196"/>
                <a:gd name="T43" fmla="*/ 496 h 1197"/>
                <a:gd name="T44" fmla="*/ 22 w 1196"/>
                <a:gd name="T45" fmla="*/ 452 h 1197"/>
                <a:gd name="T46" fmla="*/ 35 w 1196"/>
                <a:gd name="T47" fmla="*/ 437 h 1197"/>
                <a:gd name="T48" fmla="*/ 81 w 1196"/>
                <a:gd name="T49" fmla="*/ 412 h 1197"/>
                <a:gd name="T50" fmla="*/ 112 w 1196"/>
                <a:gd name="T51" fmla="*/ 398 h 1197"/>
                <a:gd name="T52" fmla="*/ 127 w 1196"/>
                <a:gd name="T53" fmla="*/ 349 h 1197"/>
                <a:gd name="T54" fmla="*/ 339 w 1196"/>
                <a:gd name="T55" fmla="*/ 134 h 1197"/>
                <a:gd name="T56" fmla="*/ 387 w 1196"/>
                <a:gd name="T57" fmla="*/ 114 h 1197"/>
                <a:gd name="T58" fmla="*/ 408 w 1196"/>
                <a:gd name="T59" fmla="*/ 92 h 1197"/>
                <a:gd name="T60" fmla="*/ 429 w 1196"/>
                <a:gd name="T61" fmla="*/ 44 h 1197"/>
                <a:gd name="T62" fmla="*/ 459 w 1196"/>
                <a:gd name="T63" fmla="*/ 17 h 1197"/>
                <a:gd name="T64" fmla="*/ 504 w 1196"/>
                <a:gd name="T65" fmla="*/ 1 h 1197"/>
                <a:gd name="T66" fmla="*/ 550 w 1196"/>
                <a:gd name="T67" fmla="*/ 7 h 1197"/>
                <a:gd name="T68" fmla="*/ 714 w 1196"/>
                <a:gd name="T69" fmla="*/ 160 h 1197"/>
                <a:gd name="T70" fmla="*/ 417 w 1196"/>
                <a:gd name="T71" fmla="*/ 195 h 1197"/>
                <a:gd name="T72" fmla="*/ 397 w 1196"/>
                <a:gd name="T73" fmla="*/ 200 h 1197"/>
                <a:gd name="T74" fmla="*/ 188 w 1196"/>
                <a:gd name="T75" fmla="*/ 414 h 1197"/>
                <a:gd name="T76" fmla="*/ 194 w 1196"/>
                <a:gd name="T77" fmla="*/ 433 h 1197"/>
                <a:gd name="T78" fmla="*/ 211 w 1196"/>
                <a:gd name="T79" fmla="*/ 439 h 1197"/>
                <a:gd name="T80" fmla="*/ 428 w 1196"/>
                <a:gd name="T81" fmla="*/ 231 h 1197"/>
                <a:gd name="T82" fmla="*/ 434 w 1196"/>
                <a:gd name="T83" fmla="*/ 216 h 1197"/>
                <a:gd name="T84" fmla="*/ 428 w 1196"/>
                <a:gd name="T85" fmla="*/ 200 h 1197"/>
                <a:gd name="T86" fmla="*/ 125 w 1196"/>
                <a:gd name="T87" fmla="*/ 487 h 1197"/>
                <a:gd name="T88" fmla="*/ 105 w 1196"/>
                <a:gd name="T89" fmla="*/ 493 h 1197"/>
                <a:gd name="T90" fmla="*/ 81 w 1196"/>
                <a:gd name="T91" fmla="*/ 522 h 1197"/>
                <a:gd name="T92" fmla="*/ 87 w 1196"/>
                <a:gd name="T93" fmla="*/ 542 h 1197"/>
                <a:gd name="T94" fmla="*/ 102 w 1196"/>
                <a:gd name="T95" fmla="*/ 548 h 1197"/>
                <a:gd name="T96" fmla="*/ 136 w 1196"/>
                <a:gd name="T97" fmla="*/ 523 h 1197"/>
                <a:gd name="T98" fmla="*/ 142 w 1196"/>
                <a:gd name="T99" fmla="*/ 508 h 1197"/>
                <a:gd name="T100" fmla="*/ 136 w 1196"/>
                <a:gd name="T101" fmla="*/ 493 h 1197"/>
                <a:gd name="T102" fmla="*/ 531 w 1196"/>
                <a:gd name="T103" fmla="*/ 80 h 1197"/>
                <a:gd name="T104" fmla="*/ 511 w 1196"/>
                <a:gd name="T105" fmla="*/ 85 h 1197"/>
                <a:gd name="T106" fmla="*/ 488 w 1196"/>
                <a:gd name="T107" fmla="*/ 115 h 1197"/>
                <a:gd name="T108" fmla="*/ 494 w 1196"/>
                <a:gd name="T109" fmla="*/ 135 h 1197"/>
                <a:gd name="T110" fmla="*/ 509 w 1196"/>
                <a:gd name="T111" fmla="*/ 141 h 1197"/>
                <a:gd name="T112" fmla="*/ 543 w 1196"/>
                <a:gd name="T113" fmla="*/ 116 h 1197"/>
                <a:gd name="T114" fmla="*/ 549 w 1196"/>
                <a:gd name="T115" fmla="*/ 101 h 1197"/>
                <a:gd name="T116" fmla="*/ 543 w 1196"/>
                <a:gd name="T117" fmla="*/ 85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6" h="1197">
                  <a:moveTo>
                    <a:pt x="714" y="160"/>
                  </a:moveTo>
                  <a:lnTo>
                    <a:pt x="714" y="160"/>
                  </a:lnTo>
                  <a:lnTo>
                    <a:pt x="721" y="167"/>
                  </a:lnTo>
                  <a:lnTo>
                    <a:pt x="726" y="176"/>
                  </a:lnTo>
                  <a:lnTo>
                    <a:pt x="731" y="185"/>
                  </a:lnTo>
                  <a:lnTo>
                    <a:pt x="736" y="193"/>
                  </a:lnTo>
                  <a:lnTo>
                    <a:pt x="739" y="202"/>
                  </a:lnTo>
                  <a:lnTo>
                    <a:pt x="741" y="211"/>
                  </a:lnTo>
                  <a:lnTo>
                    <a:pt x="742" y="221"/>
                  </a:lnTo>
                  <a:lnTo>
                    <a:pt x="742" y="231"/>
                  </a:lnTo>
                  <a:lnTo>
                    <a:pt x="742" y="240"/>
                  </a:lnTo>
                  <a:lnTo>
                    <a:pt x="741" y="250"/>
                  </a:lnTo>
                  <a:lnTo>
                    <a:pt x="739" y="258"/>
                  </a:lnTo>
                  <a:lnTo>
                    <a:pt x="736" y="268"/>
                  </a:lnTo>
                  <a:lnTo>
                    <a:pt x="731" y="277"/>
                  </a:lnTo>
                  <a:lnTo>
                    <a:pt x="726" y="285"/>
                  </a:lnTo>
                  <a:lnTo>
                    <a:pt x="721" y="293"/>
                  </a:lnTo>
                  <a:lnTo>
                    <a:pt x="714" y="301"/>
                  </a:lnTo>
                  <a:lnTo>
                    <a:pt x="707" y="307"/>
                  </a:lnTo>
                  <a:lnTo>
                    <a:pt x="707" y="307"/>
                  </a:lnTo>
                  <a:lnTo>
                    <a:pt x="699" y="315"/>
                  </a:lnTo>
                  <a:lnTo>
                    <a:pt x="690" y="321"/>
                  </a:lnTo>
                  <a:lnTo>
                    <a:pt x="681" y="326"/>
                  </a:lnTo>
                  <a:lnTo>
                    <a:pt x="671" y="330"/>
                  </a:lnTo>
                  <a:lnTo>
                    <a:pt x="661" y="333"/>
                  </a:lnTo>
                  <a:lnTo>
                    <a:pt x="651" y="335"/>
                  </a:lnTo>
                  <a:lnTo>
                    <a:pt x="641" y="336"/>
                  </a:lnTo>
                  <a:lnTo>
                    <a:pt x="631" y="336"/>
                  </a:lnTo>
                  <a:lnTo>
                    <a:pt x="631" y="336"/>
                  </a:lnTo>
                  <a:lnTo>
                    <a:pt x="631" y="346"/>
                  </a:lnTo>
                  <a:lnTo>
                    <a:pt x="630" y="357"/>
                  </a:lnTo>
                  <a:lnTo>
                    <a:pt x="627" y="367"/>
                  </a:lnTo>
                  <a:lnTo>
                    <a:pt x="625" y="377"/>
                  </a:lnTo>
                  <a:lnTo>
                    <a:pt x="621" y="386"/>
                  </a:lnTo>
                  <a:lnTo>
                    <a:pt x="616" y="396"/>
                  </a:lnTo>
                  <a:lnTo>
                    <a:pt x="610" y="404"/>
                  </a:lnTo>
                  <a:lnTo>
                    <a:pt x="603" y="412"/>
                  </a:lnTo>
                  <a:lnTo>
                    <a:pt x="544" y="471"/>
                  </a:lnTo>
                  <a:lnTo>
                    <a:pt x="1180" y="1015"/>
                  </a:lnTo>
                  <a:lnTo>
                    <a:pt x="1180" y="1015"/>
                  </a:lnTo>
                  <a:lnTo>
                    <a:pt x="1186" y="1021"/>
                  </a:lnTo>
                  <a:lnTo>
                    <a:pt x="1191" y="1030"/>
                  </a:lnTo>
                  <a:lnTo>
                    <a:pt x="1195" y="1039"/>
                  </a:lnTo>
                  <a:lnTo>
                    <a:pt x="1196" y="1047"/>
                  </a:lnTo>
                  <a:lnTo>
                    <a:pt x="1195" y="1056"/>
                  </a:lnTo>
                  <a:lnTo>
                    <a:pt x="1193" y="1065"/>
                  </a:lnTo>
                  <a:lnTo>
                    <a:pt x="1189" y="1073"/>
                  </a:lnTo>
                  <a:lnTo>
                    <a:pt x="1183" y="1081"/>
                  </a:lnTo>
                  <a:lnTo>
                    <a:pt x="1079" y="1183"/>
                  </a:lnTo>
                  <a:lnTo>
                    <a:pt x="1079" y="1183"/>
                  </a:lnTo>
                  <a:lnTo>
                    <a:pt x="1072" y="1190"/>
                  </a:lnTo>
                  <a:lnTo>
                    <a:pt x="1064" y="1195"/>
                  </a:lnTo>
                  <a:lnTo>
                    <a:pt x="1055" y="1197"/>
                  </a:lnTo>
                  <a:lnTo>
                    <a:pt x="1045" y="1197"/>
                  </a:lnTo>
                  <a:lnTo>
                    <a:pt x="1037" y="1196"/>
                  </a:lnTo>
                  <a:lnTo>
                    <a:pt x="1028" y="1193"/>
                  </a:lnTo>
                  <a:lnTo>
                    <a:pt x="1021" y="1188"/>
                  </a:lnTo>
                  <a:lnTo>
                    <a:pt x="1013" y="1182"/>
                  </a:lnTo>
                  <a:lnTo>
                    <a:pt x="469" y="545"/>
                  </a:lnTo>
                  <a:lnTo>
                    <a:pt x="412" y="603"/>
                  </a:lnTo>
                  <a:lnTo>
                    <a:pt x="412" y="603"/>
                  </a:lnTo>
                  <a:lnTo>
                    <a:pt x="403" y="610"/>
                  </a:lnTo>
                  <a:lnTo>
                    <a:pt x="394" y="617"/>
                  </a:lnTo>
                  <a:lnTo>
                    <a:pt x="385" y="622"/>
                  </a:lnTo>
                  <a:lnTo>
                    <a:pt x="375" y="627"/>
                  </a:lnTo>
                  <a:lnTo>
                    <a:pt x="365" y="629"/>
                  </a:lnTo>
                  <a:lnTo>
                    <a:pt x="355" y="632"/>
                  </a:lnTo>
                  <a:lnTo>
                    <a:pt x="345" y="632"/>
                  </a:lnTo>
                  <a:lnTo>
                    <a:pt x="335" y="632"/>
                  </a:lnTo>
                  <a:lnTo>
                    <a:pt x="335" y="632"/>
                  </a:lnTo>
                  <a:lnTo>
                    <a:pt x="335" y="643"/>
                  </a:lnTo>
                  <a:lnTo>
                    <a:pt x="334" y="653"/>
                  </a:lnTo>
                  <a:lnTo>
                    <a:pt x="332" y="663"/>
                  </a:lnTo>
                  <a:lnTo>
                    <a:pt x="329" y="673"/>
                  </a:lnTo>
                  <a:lnTo>
                    <a:pt x="325" y="683"/>
                  </a:lnTo>
                  <a:lnTo>
                    <a:pt x="319" y="692"/>
                  </a:lnTo>
                  <a:lnTo>
                    <a:pt x="313" y="700"/>
                  </a:lnTo>
                  <a:lnTo>
                    <a:pt x="306" y="709"/>
                  </a:lnTo>
                  <a:lnTo>
                    <a:pt x="299" y="715"/>
                  </a:lnTo>
                  <a:lnTo>
                    <a:pt x="299" y="715"/>
                  </a:lnTo>
                  <a:lnTo>
                    <a:pt x="299" y="715"/>
                  </a:lnTo>
                  <a:lnTo>
                    <a:pt x="299" y="715"/>
                  </a:lnTo>
                  <a:lnTo>
                    <a:pt x="292" y="721"/>
                  </a:lnTo>
                  <a:lnTo>
                    <a:pt x="284" y="728"/>
                  </a:lnTo>
                  <a:lnTo>
                    <a:pt x="276" y="733"/>
                  </a:lnTo>
                  <a:lnTo>
                    <a:pt x="267" y="736"/>
                  </a:lnTo>
                  <a:lnTo>
                    <a:pt x="258" y="740"/>
                  </a:lnTo>
                  <a:lnTo>
                    <a:pt x="248" y="743"/>
                  </a:lnTo>
                  <a:lnTo>
                    <a:pt x="239" y="744"/>
                  </a:lnTo>
                  <a:lnTo>
                    <a:pt x="229" y="744"/>
                  </a:lnTo>
                  <a:lnTo>
                    <a:pt x="219" y="744"/>
                  </a:lnTo>
                  <a:lnTo>
                    <a:pt x="211" y="743"/>
                  </a:lnTo>
                  <a:lnTo>
                    <a:pt x="201" y="740"/>
                  </a:lnTo>
                  <a:lnTo>
                    <a:pt x="192" y="736"/>
                  </a:lnTo>
                  <a:lnTo>
                    <a:pt x="183" y="733"/>
                  </a:lnTo>
                  <a:lnTo>
                    <a:pt x="175" y="728"/>
                  </a:lnTo>
                  <a:lnTo>
                    <a:pt x="167" y="721"/>
                  </a:lnTo>
                  <a:lnTo>
                    <a:pt x="160" y="715"/>
                  </a:lnTo>
                  <a:lnTo>
                    <a:pt x="29" y="584"/>
                  </a:lnTo>
                  <a:lnTo>
                    <a:pt x="29" y="584"/>
                  </a:lnTo>
                  <a:lnTo>
                    <a:pt x="22" y="577"/>
                  </a:lnTo>
                  <a:lnTo>
                    <a:pt x="16" y="569"/>
                  </a:lnTo>
                  <a:lnTo>
                    <a:pt x="11" y="560"/>
                  </a:lnTo>
                  <a:lnTo>
                    <a:pt x="7" y="552"/>
                  </a:lnTo>
                  <a:lnTo>
                    <a:pt x="4" y="543"/>
                  </a:lnTo>
                  <a:lnTo>
                    <a:pt x="1" y="533"/>
                  </a:lnTo>
                  <a:lnTo>
                    <a:pt x="0" y="524"/>
                  </a:lnTo>
                  <a:lnTo>
                    <a:pt x="0" y="514"/>
                  </a:lnTo>
                  <a:lnTo>
                    <a:pt x="0" y="504"/>
                  </a:lnTo>
                  <a:lnTo>
                    <a:pt x="1" y="496"/>
                  </a:lnTo>
                  <a:lnTo>
                    <a:pt x="4" y="486"/>
                  </a:lnTo>
                  <a:lnTo>
                    <a:pt x="7" y="477"/>
                  </a:lnTo>
                  <a:lnTo>
                    <a:pt x="11" y="468"/>
                  </a:lnTo>
                  <a:lnTo>
                    <a:pt x="16" y="459"/>
                  </a:lnTo>
                  <a:lnTo>
                    <a:pt x="22" y="452"/>
                  </a:lnTo>
                  <a:lnTo>
                    <a:pt x="29" y="444"/>
                  </a:lnTo>
                  <a:lnTo>
                    <a:pt x="35" y="437"/>
                  </a:lnTo>
                  <a:lnTo>
                    <a:pt x="35" y="437"/>
                  </a:lnTo>
                  <a:lnTo>
                    <a:pt x="35" y="437"/>
                  </a:lnTo>
                  <a:lnTo>
                    <a:pt x="35" y="437"/>
                  </a:lnTo>
                  <a:lnTo>
                    <a:pt x="43" y="431"/>
                  </a:lnTo>
                  <a:lnTo>
                    <a:pt x="52" y="424"/>
                  </a:lnTo>
                  <a:lnTo>
                    <a:pt x="61" y="418"/>
                  </a:lnTo>
                  <a:lnTo>
                    <a:pt x="71" y="414"/>
                  </a:lnTo>
                  <a:lnTo>
                    <a:pt x="81" y="412"/>
                  </a:lnTo>
                  <a:lnTo>
                    <a:pt x="91" y="409"/>
                  </a:lnTo>
                  <a:lnTo>
                    <a:pt x="101" y="408"/>
                  </a:lnTo>
                  <a:lnTo>
                    <a:pt x="112" y="408"/>
                  </a:lnTo>
                  <a:lnTo>
                    <a:pt x="112" y="408"/>
                  </a:lnTo>
                  <a:lnTo>
                    <a:pt x="112" y="398"/>
                  </a:lnTo>
                  <a:lnTo>
                    <a:pt x="112" y="388"/>
                  </a:lnTo>
                  <a:lnTo>
                    <a:pt x="115" y="378"/>
                  </a:lnTo>
                  <a:lnTo>
                    <a:pt x="117" y="368"/>
                  </a:lnTo>
                  <a:lnTo>
                    <a:pt x="122" y="358"/>
                  </a:lnTo>
                  <a:lnTo>
                    <a:pt x="127" y="349"/>
                  </a:lnTo>
                  <a:lnTo>
                    <a:pt x="133" y="341"/>
                  </a:lnTo>
                  <a:lnTo>
                    <a:pt x="141" y="332"/>
                  </a:lnTo>
                  <a:lnTo>
                    <a:pt x="332" y="141"/>
                  </a:lnTo>
                  <a:lnTo>
                    <a:pt x="332" y="141"/>
                  </a:lnTo>
                  <a:lnTo>
                    <a:pt x="339" y="134"/>
                  </a:lnTo>
                  <a:lnTo>
                    <a:pt x="348" y="127"/>
                  </a:lnTo>
                  <a:lnTo>
                    <a:pt x="357" y="122"/>
                  </a:lnTo>
                  <a:lnTo>
                    <a:pt x="367" y="119"/>
                  </a:lnTo>
                  <a:lnTo>
                    <a:pt x="377" y="115"/>
                  </a:lnTo>
                  <a:lnTo>
                    <a:pt x="387" y="114"/>
                  </a:lnTo>
                  <a:lnTo>
                    <a:pt x="398" y="112"/>
                  </a:lnTo>
                  <a:lnTo>
                    <a:pt x="408" y="112"/>
                  </a:lnTo>
                  <a:lnTo>
                    <a:pt x="408" y="112"/>
                  </a:lnTo>
                  <a:lnTo>
                    <a:pt x="408" y="102"/>
                  </a:lnTo>
                  <a:lnTo>
                    <a:pt x="408" y="92"/>
                  </a:lnTo>
                  <a:lnTo>
                    <a:pt x="410" y="82"/>
                  </a:lnTo>
                  <a:lnTo>
                    <a:pt x="413" y="72"/>
                  </a:lnTo>
                  <a:lnTo>
                    <a:pt x="418" y="62"/>
                  </a:lnTo>
                  <a:lnTo>
                    <a:pt x="423" y="54"/>
                  </a:lnTo>
                  <a:lnTo>
                    <a:pt x="429" y="44"/>
                  </a:lnTo>
                  <a:lnTo>
                    <a:pt x="437" y="36"/>
                  </a:lnTo>
                  <a:lnTo>
                    <a:pt x="443" y="30"/>
                  </a:lnTo>
                  <a:lnTo>
                    <a:pt x="443" y="30"/>
                  </a:lnTo>
                  <a:lnTo>
                    <a:pt x="450" y="22"/>
                  </a:lnTo>
                  <a:lnTo>
                    <a:pt x="459" y="17"/>
                  </a:lnTo>
                  <a:lnTo>
                    <a:pt x="466" y="12"/>
                  </a:lnTo>
                  <a:lnTo>
                    <a:pt x="475" y="7"/>
                  </a:lnTo>
                  <a:lnTo>
                    <a:pt x="485" y="5"/>
                  </a:lnTo>
                  <a:lnTo>
                    <a:pt x="494" y="2"/>
                  </a:lnTo>
                  <a:lnTo>
                    <a:pt x="504" y="1"/>
                  </a:lnTo>
                  <a:lnTo>
                    <a:pt x="513" y="0"/>
                  </a:lnTo>
                  <a:lnTo>
                    <a:pt x="523" y="1"/>
                  </a:lnTo>
                  <a:lnTo>
                    <a:pt x="531" y="2"/>
                  </a:lnTo>
                  <a:lnTo>
                    <a:pt x="541" y="5"/>
                  </a:lnTo>
                  <a:lnTo>
                    <a:pt x="550" y="7"/>
                  </a:lnTo>
                  <a:lnTo>
                    <a:pt x="559" y="12"/>
                  </a:lnTo>
                  <a:lnTo>
                    <a:pt x="568" y="17"/>
                  </a:lnTo>
                  <a:lnTo>
                    <a:pt x="575" y="22"/>
                  </a:lnTo>
                  <a:lnTo>
                    <a:pt x="583" y="30"/>
                  </a:lnTo>
                  <a:lnTo>
                    <a:pt x="714" y="160"/>
                  </a:lnTo>
                  <a:close/>
                  <a:moveTo>
                    <a:pt x="428" y="200"/>
                  </a:moveTo>
                  <a:lnTo>
                    <a:pt x="428" y="200"/>
                  </a:lnTo>
                  <a:lnTo>
                    <a:pt x="424" y="197"/>
                  </a:lnTo>
                  <a:lnTo>
                    <a:pt x="420" y="196"/>
                  </a:lnTo>
                  <a:lnTo>
                    <a:pt x="417" y="195"/>
                  </a:lnTo>
                  <a:lnTo>
                    <a:pt x="413" y="193"/>
                  </a:lnTo>
                  <a:lnTo>
                    <a:pt x="408" y="195"/>
                  </a:lnTo>
                  <a:lnTo>
                    <a:pt x="404" y="196"/>
                  </a:lnTo>
                  <a:lnTo>
                    <a:pt x="400" y="197"/>
                  </a:lnTo>
                  <a:lnTo>
                    <a:pt x="397" y="200"/>
                  </a:lnTo>
                  <a:lnTo>
                    <a:pt x="194" y="403"/>
                  </a:lnTo>
                  <a:lnTo>
                    <a:pt x="194" y="403"/>
                  </a:lnTo>
                  <a:lnTo>
                    <a:pt x="192" y="406"/>
                  </a:lnTo>
                  <a:lnTo>
                    <a:pt x="189" y="409"/>
                  </a:lnTo>
                  <a:lnTo>
                    <a:pt x="188" y="414"/>
                  </a:lnTo>
                  <a:lnTo>
                    <a:pt x="188" y="418"/>
                  </a:lnTo>
                  <a:lnTo>
                    <a:pt x="188" y="422"/>
                  </a:lnTo>
                  <a:lnTo>
                    <a:pt x="189" y="427"/>
                  </a:lnTo>
                  <a:lnTo>
                    <a:pt x="192" y="431"/>
                  </a:lnTo>
                  <a:lnTo>
                    <a:pt x="194" y="433"/>
                  </a:lnTo>
                  <a:lnTo>
                    <a:pt x="194" y="433"/>
                  </a:lnTo>
                  <a:lnTo>
                    <a:pt x="198" y="437"/>
                  </a:lnTo>
                  <a:lnTo>
                    <a:pt x="202" y="438"/>
                  </a:lnTo>
                  <a:lnTo>
                    <a:pt x="206" y="439"/>
                  </a:lnTo>
                  <a:lnTo>
                    <a:pt x="211" y="439"/>
                  </a:lnTo>
                  <a:lnTo>
                    <a:pt x="214" y="439"/>
                  </a:lnTo>
                  <a:lnTo>
                    <a:pt x="218" y="438"/>
                  </a:lnTo>
                  <a:lnTo>
                    <a:pt x="222" y="437"/>
                  </a:lnTo>
                  <a:lnTo>
                    <a:pt x="226" y="433"/>
                  </a:lnTo>
                  <a:lnTo>
                    <a:pt x="428" y="231"/>
                  </a:lnTo>
                  <a:lnTo>
                    <a:pt x="428" y="231"/>
                  </a:lnTo>
                  <a:lnTo>
                    <a:pt x="430" y="228"/>
                  </a:lnTo>
                  <a:lnTo>
                    <a:pt x="433" y="225"/>
                  </a:lnTo>
                  <a:lnTo>
                    <a:pt x="434" y="220"/>
                  </a:lnTo>
                  <a:lnTo>
                    <a:pt x="434" y="216"/>
                  </a:lnTo>
                  <a:lnTo>
                    <a:pt x="434" y="212"/>
                  </a:lnTo>
                  <a:lnTo>
                    <a:pt x="433" y="207"/>
                  </a:lnTo>
                  <a:lnTo>
                    <a:pt x="430" y="203"/>
                  </a:lnTo>
                  <a:lnTo>
                    <a:pt x="428" y="200"/>
                  </a:lnTo>
                  <a:lnTo>
                    <a:pt x="428" y="200"/>
                  </a:lnTo>
                  <a:close/>
                  <a:moveTo>
                    <a:pt x="136" y="493"/>
                  </a:moveTo>
                  <a:lnTo>
                    <a:pt x="136" y="493"/>
                  </a:lnTo>
                  <a:lnTo>
                    <a:pt x="132" y="489"/>
                  </a:lnTo>
                  <a:lnTo>
                    <a:pt x="128" y="488"/>
                  </a:lnTo>
                  <a:lnTo>
                    <a:pt x="125" y="487"/>
                  </a:lnTo>
                  <a:lnTo>
                    <a:pt x="121" y="487"/>
                  </a:lnTo>
                  <a:lnTo>
                    <a:pt x="116" y="487"/>
                  </a:lnTo>
                  <a:lnTo>
                    <a:pt x="112" y="488"/>
                  </a:lnTo>
                  <a:lnTo>
                    <a:pt x="108" y="489"/>
                  </a:lnTo>
                  <a:lnTo>
                    <a:pt x="105" y="493"/>
                  </a:lnTo>
                  <a:lnTo>
                    <a:pt x="87" y="511"/>
                  </a:lnTo>
                  <a:lnTo>
                    <a:pt x="87" y="511"/>
                  </a:lnTo>
                  <a:lnTo>
                    <a:pt x="83" y="514"/>
                  </a:lnTo>
                  <a:lnTo>
                    <a:pt x="82" y="518"/>
                  </a:lnTo>
                  <a:lnTo>
                    <a:pt x="81" y="522"/>
                  </a:lnTo>
                  <a:lnTo>
                    <a:pt x="80" y="527"/>
                  </a:lnTo>
                  <a:lnTo>
                    <a:pt x="81" y="530"/>
                  </a:lnTo>
                  <a:lnTo>
                    <a:pt x="82" y="534"/>
                  </a:lnTo>
                  <a:lnTo>
                    <a:pt x="83" y="538"/>
                  </a:lnTo>
                  <a:lnTo>
                    <a:pt x="87" y="542"/>
                  </a:lnTo>
                  <a:lnTo>
                    <a:pt x="87" y="542"/>
                  </a:lnTo>
                  <a:lnTo>
                    <a:pt x="90" y="544"/>
                  </a:lnTo>
                  <a:lnTo>
                    <a:pt x="93" y="547"/>
                  </a:lnTo>
                  <a:lnTo>
                    <a:pt x="98" y="548"/>
                  </a:lnTo>
                  <a:lnTo>
                    <a:pt x="102" y="548"/>
                  </a:lnTo>
                  <a:lnTo>
                    <a:pt x="106" y="548"/>
                  </a:lnTo>
                  <a:lnTo>
                    <a:pt x="111" y="547"/>
                  </a:lnTo>
                  <a:lnTo>
                    <a:pt x="115" y="544"/>
                  </a:lnTo>
                  <a:lnTo>
                    <a:pt x="117" y="542"/>
                  </a:lnTo>
                  <a:lnTo>
                    <a:pt x="136" y="523"/>
                  </a:lnTo>
                  <a:lnTo>
                    <a:pt x="136" y="523"/>
                  </a:lnTo>
                  <a:lnTo>
                    <a:pt x="138" y="521"/>
                  </a:lnTo>
                  <a:lnTo>
                    <a:pt x="141" y="517"/>
                  </a:lnTo>
                  <a:lnTo>
                    <a:pt x="142" y="512"/>
                  </a:lnTo>
                  <a:lnTo>
                    <a:pt x="142" y="508"/>
                  </a:lnTo>
                  <a:lnTo>
                    <a:pt x="142" y="504"/>
                  </a:lnTo>
                  <a:lnTo>
                    <a:pt x="141" y="499"/>
                  </a:lnTo>
                  <a:lnTo>
                    <a:pt x="138" y="496"/>
                  </a:lnTo>
                  <a:lnTo>
                    <a:pt x="136" y="493"/>
                  </a:lnTo>
                  <a:lnTo>
                    <a:pt x="136" y="493"/>
                  </a:lnTo>
                  <a:close/>
                  <a:moveTo>
                    <a:pt x="543" y="85"/>
                  </a:moveTo>
                  <a:lnTo>
                    <a:pt x="543" y="85"/>
                  </a:lnTo>
                  <a:lnTo>
                    <a:pt x="540" y="82"/>
                  </a:lnTo>
                  <a:lnTo>
                    <a:pt x="535" y="81"/>
                  </a:lnTo>
                  <a:lnTo>
                    <a:pt x="531" y="80"/>
                  </a:lnTo>
                  <a:lnTo>
                    <a:pt x="528" y="79"/>
                  </a:lnTo>
                  <a:lnTo>
                    <a:pt x="524" y="80"/>
                  </a:lnTo>
                  <a:lnTo>
                    <a:pt x="519" y="81"/>
                  </a:lnTo>
                  <a:lnTo>
                    <a:pt x="515" y="82"/>
                  </a:lnTo>
                  <a:lnTo>
                    <a:pt x="511" y="85"/>
                  </a:lnTo>
                  <a:lnTo>
                    <a:pt x="494" y="104"/>
                  </a:lnTo>
                  <a:lnTo>
                    <a:pt x="494" y="104"/>
                  </a:lnTo>
                  <a:lnTo>
                    <a:pt x="491" y="107"/>
                  </a:lnTo>
                  <a:lnTo>
                    <a:pt x="489" y="111"/>
                  </a:lnTo>
                  <a:lnTo>
                    <a:pt x="488" y="115"/>
                  </a:lnTo>
                  <a:lnTo>
                    <a:pt x="488" y="119"/>
                  </a:lnTo>
                  <a:lnTo>
                    <a:pt x="488" y="124"/>
                  </a:lnTo>
                  <a:lnTo>
                    <a:pt x="489" y="127"/>
                  </a:lnTo>
                  <a:lnTo>
                    <a:pt x="491" y="131"/>
                  </a:lnTo>
                  <a:lnTo>
                    <a:pt x="494" y="135"/>
                  </a:lnTo>
                  <a:lnTo>
                    <a:pt x="494" y="135"/>
                  </a:lnTo>
                  <a:lnTo>
                    <a:pt x="498" y="137"/>
                  </a:lnTo>
                  <a:lnTo>
                    <a:pt x="501" y="140"/>
                  </a:lnTo>
                  <a:lnTo>
                    <a:pt x="505" y="141"/>
                  </a:lnTo>
                  <a:lnTo>
                    <a:pt x="509" y="141"/>
                  </a:lnTo>
                  <a:lnTo>
                    <a:pt x="514" y="141"/>
                  </a:lnTo>
                  <a:lnTo>
                    <a:pt x="518" y="140"/>
                  </a:lnTo>
                  <a:lnTo>
                    <a:pt x="521" y="137"/>
                  </a:lnTo>
                  <a:lnTo>
                    <a:pt x="525" y="135"/>
                  </a:lnTo>
                  <a:lnTo>
                    <a:pt x="543" y="116"/>
                  </a:lnTo>
                  <a:lnTo>
                    <a:pt x="543" y="116"/>
                  </a:lnTo>
                  <a:lnTo>
                    <a:pt x="546" y="112"/>
                  </a:lnTo>
                  <a:lnTo>
                    <a:pt x="548" y="109"/>
                  </a:lnTo>
                  <a:lnTo>
                    <a:pt x="549" y="105"/>
                  </a:lnTo>
                  <a:lnTo>
                    <a:pt x="549" y="101"/>
                  </a:lnTo>
                  <a:lnTo>
                    <a:pt x="549" y="96"/>
                  </a:lnTo>
                  <a:lnTo>
                    <a:pt x="548" y="92"/>
                  </a:lnTo>
                  <a:lnTo>
                    <a:pt x="546" y="89"/>
                  </a:lnTo>
                  <a:lnTo>
                    <a:pt x="543" y="85"/>
                  </a:lnTo>
                  <a:lnTo>
                    <a:pt x="543" y="85"/>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53" name="Grupa 52">
            <a:extLst>
              <a:ext uri="{FF2B5EF4-FFF2-40B4-BE49-F238E27FC236}">
                <a16:creationId xmlns:a16="http://schemas.microsoft.com/office/drawing/2014/main" id="{28FDB55D-7833-4496-8796-C49DDCE8A84B}"/>
              </a:ext>
            </a:extLst>
          </p:cNvPr>
          <p:cNvGrpSpPr/>
          <p:nvPr/>
        </p:nvGrpSpPr>
        <p:grpSpPr>
          <a:xfrm>
            <a:off x="5386100" y="4471638"/>
            <a:ext cx="201995" cy="173526"/>
            <a:chOff x="7258051" y="1676401"/>
            <a:chExt cx="709612" cy="609600"/>
          </a:xfrm>
          <a:solidFill>
            <a:srgbClr val="A7B3BC"/>
          </a:solidFill>
        </p:grpSpPr>
        <p:sp>
          <p:nvSpPr>
            <p:cNvPr id="54" name="Freeform 13">
              <a:extLst>
                <a:ext uri="{FF2B5EF4-FFF2-40B4-BE49-F238E27FC236}">
                  <a16:creationId xmlns:a16="http://schemas.microsoft.com/office/drawing/2014/main" id="{6589DF2E-BAE2-4623-850E-CDA575CD6FAC}"/>
                </a:ext>
              </a:extLst>
            </p:cNvPr>
            <p:cNvSpPr>
              <a:spLocks noEditPoints="1"/>
            </p:cNvSpPr>
            <p:nvPr/>
          </p:nvSpPr>
          <p:spPr bwMode="auto">
            <a:xfrm>
              <a:off x="7258051" y="1676401"/>
              <a:ext cx="527050" cy="609600"/>
            </a:xfrm>
            <a:custGeom>
              <a:avLst/>
              <a:gdLst>
                <a:gd name="T0" fmla="*/ 2243 w 2329"/>
                <a:gd name="T1" fmla="*/ 2090 h 2687"/>
                <a:gd name="T2" fmla="*/ 2166 w 2329"/>
                <a:gd name="T3" fmla="*/ 1794 h 2687"/>
                <a:gd name="T4" fmla="*/ 2150 w 2329"/>
                <a:gd name="T5" fmla="*/ 1255 h 2687"/>
                <a:gd name="T6" fmla="*/ 2188 w 2329"/>
                <a:gd name="T7" fmla="*/ 1134 h 2687"/>
                <a:gd name="T8" fmla="*/ 2321 w 2329"/>
                <a:gd name="T9" fmla="*/ 1017 h 2687"/>
                <a:gd name="T10" fmla="*/ 2276 w 2329"/>
                <a:gd name="T11" fmla="*/ 890 h 2687"/>
                <a:gd name="T12" fmla="*/ 2236 w 2329"/>
                <a:gd name="T13" fmla="*/ 695 h 2687"/>
                <a:gd name="T14" fmla="*/ 2311 w 2329"/>
                <a:gd name="T15" fmla="*/ 435 h 2687"/>
                <a:gd name="T16" fmla="*/ 2212 w 2329"/>
                <a:gd name="T17" fmla="*/ 319 h 2687"/>
                <a:gd name="T18" fmla="*/ 1907 w 2329"/>
                <a:gd name="T19" fmla="*/ 124 h 2687"/>
                <a:gd name="T20" fmla="*/ 1553 w 2329"/>
                <a:gd name="T21" fmla="*/ 17 h 2687"/>
                <a:gd name="T22" fmla="*/ 1308 w 2329"/>
                <a:gd name="T23" fmla="*/ 1 h 2687"/>
                <a:gd name="T24" fmla="*/ 944 w 2329"/>
                <a:gd name="T25" fmla="*/ 61 h 2687"/>
                <a:gd name="T26" fmla="*/ 619 w 2329"/>
                <a:gd name="T27" fmla="*/ 211 h 2687"/>
                <a:gd name="T28" fmla="*/ 349 w 2329"/>
                <a:gd name="T29" fmla="*/ 440 h 2687"/>
                <a:gd name="T30" fmla="*/ 147 w 2329"/>
                <a:gd name="T31" fmla="*/ 732 h 2687"/>
                <a:gd name="T32" fmla="*/ 28 w 2329"/>
                <a:gd name="T33" fmla="*/ 1073 h 2687"/>
                <a:gd name="T34" fmla="*/ 1 w 2329"/>
                <a:gd name="T35" fmla="*/ 1413 h 2687"/>
                <a:gd name="T36" fmla="*/ 70 w 2329"/>
                <a:gd name="T37" fmla="*/ 1775 h 2687"/>
                <a:gd name="T38" fmla="*/ 229 w 2329"/>
                <a:gd name="T39" fmla="*/ 2094 h 2687"/>
                <a:gd name="T40" fmla="*/ 464 w 2329"/>
                <a:gd name="T41" fmla="*/ 2359 h 2687"/>
                <a:gd name="T42" fmla="*/ 760 w 2329"/>
                <a:gd name="T43" fmla="*/ 2554 h 2687"/>
                <a:gd name="T44" fmla="*/ 1104 w 2329"/>
                <a:gd name="T45" fmla="*/ 2666 h 2687"/>
                <a:gd name="T46" fmla="*/ 1344 w 2329"/>
                <a:gd name="T47" fmla="*/ 2687 h 2687"/>
                <a:gd name="T48" fmla="*/ 1609 w 2329"/>
                <a:gd name="T49" fmla="*/ 2660 h 2687"/>
                <a:gd name="T50" fmla="*/ 1940 w 2329"/>
                <a:gd name="T51" fmla="*/ 2547 h 2687"/>
                <a:gd name="T52" fmla="*/ 2226 w 2329"/>
                <a:gd name="T53" fmla="*/ 2356 h 2687"/>
                <a:gd name="T54" fmla="*/ 2286 w 2329"/>
                <a:gd name="T55" fmla="*/ 2274 h 2687"/>
                <a:gd name="T56" fmla="*/ 1168 w 2329"/>
                <a:gd name="T57" fmla="*/ 278 h 2687"/>
                <a:gd name="T58" fmla="*/ 1343 w 2329"/>
                <a:gd name="T59" fmla="*/ 204 h 2687"/>
                <a:gd name="T60" fmla="*/ 1538 w 2329"/>
                <a:gd name="T61" fmla="*/ 294 h 2687"/>
                <a:gd name="T62" fmla="*/ 1723 w 2329"/>
                <a:gd name="T63" fmla="*/ 584 h 2687"/>
                <a:gd name="T64" fmla="*/ 1448 w 2329"/>
                <a:gd name="T65" fmla="*/ 777 h 2687"/>
                <a:gd name="T66" fmla="*/ 908 w 2329"/>
                <a:gd name="T67" fmla="*/ 737 h 2687"/>
                <a:gd name="T68" fmla="*/ 538 w 2329"/>
                <a:gd name="T69" fmla="*/ 538 h 2687"/>
                <a:gd name="T70" fmla="*/ 831 w 2329"/>
                <a:gd name="T71" fmla="*/ 386 h 2687"/>
                <a:gd name="T72" fmla="*/ 595 w 2329"/>
                <a:gd name="T73" fmla="*/ 639 h 2687"/>
                <a:gd name="T74" fmla="*/ 402 w 2329"/>
                <a:gd name="T75" fmla="*/ 771 h 2687"/>
                <a:gd name="T76" fmla="*/ 643 w 2329"/>
                <a:gd name="T77" fmla="*/ 1014 h 2687"/>
                <a:gd name="T78" fmla="*/ 229 w 2329"/>
                <a:gd name="T79" fmla="*/ 1110 h 2687"/>
                <a:gd name="T80" fmla="*/ 354 w 2329"/>
                <a:gd name="T81" fmla="*/ 780 h 2687"/>
                <a:gd name="T82" fmla="*/ 272 w 2329"/>
                <a:gd name="T83" fmla="*/ 1733 h 2687"/>
                <a:gd name="T84" fmla="*/ 624 w 2329"/>
                <a:gd name="T85" fmla="*/ 1445 h 2687"/>
                <a:gd name="T86" fmla="*/ 584 w 2329"/>
                <a:gd name="T87" fmla="*/ 1832 h 2687"/>
                <a:gd name="T88" fmla="*/ 491 w 2329"/>
                <a:gd name="T89" fmla="*/ 2100 h 2687"/>
                <a:gd name="T90" fmla="*/ 722 w 2329"/>
                <a:gd name="T91" fmla="*/ 2039 h 2687"/>
                <a:gd name="T92" fmla="*/ 863 w 2329"/>
                <a:gd name="T93" fmla="*/ 2357 h 2687"/>
                <a:gd name="T94" fmla="*/ 538 w 2329"/>
                <a:gd name="T95" fmla="*/ 2149 h 2687"/>
                <a:gd name="T96" fmla="*/ 1519 w 2329"/>
                <a:gd name="T97" fmla="*/ 2410 h 2687"/>
                <a:gd name="T98" fmla="*/ 1301 w 2329"/>
                <a:gd name="T99" fmla="*/ 2478 h 2687"/>
                <a:gd name="T100" fmla="*/ 1093 w 2329"/>
                <a:gd name="T101" fmla="*/ 2332 h 2687"/>
                <a:gd name="T102" fmla="*/ 921 w 2329"/>
                <a:gd name="T103" fmla="*/ 1989 h 2687"/>
                <a:gd name="T104" fmla="*/ 1331 w 2329"/>
                <a:gd name="T105" fmla="*/ 1908 h 2687"/>
                <a:gd name="T106" fmla="*/ 1737 w 2329"/>
                <a:gd name="T107" fmla="*/ 2072 h 2687"/>
                <a:gd name="T108" fmla="*/ 1586 w 2329"/>
                <a:gd name="T109" fmla="*/ 1717 h 2687"/>
                <a:gd name="T110" fmla="*/ 973 w 2329"/>
                <a:gd name="T111" fmla="*/ 1730 h 2687"/>
                <a:gd name="T112" fmla="*/ 827 w 2329"/>
                <a:gd name="T113" fmla="*/ 1445 h 2687"/>
                <a:gd name="T114" fmla="*/ 1825 w 2329"/>
                <a:gd name="T115" fmla="*/ 1757 h 2687"/>
                <a:gd name="T116" fmla="*/ 861 w 2329"/>
                <a:gd name="T117" fmla="*/ 936 h 2687"/>
                <a:gd name="T118" fmla="*/ 1460 w 2329"/>
                <a:gd name="T119" fmla="*/ 981 h 2687"/>
                <a:gd name="T120" fmla="*/ 1848 w 2329"/>
                <a:gd name="T121" fmla="*/ 1082 h 2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9" h="2687">
                  <a:moveTo>
                    <a:pt x="2286" y="2274"/>
                  </a:moveTo>
                  <a:lnTo>
                    <a:pt x="2286" y="2274"/>
                  </a:lnTo>
                  <a:lnTo>
                    <a:pt x="2274" y="2194"/>
                  </a:lnTo>
                  <a:lnTo>
                    <a:pt x="2261" y="2127"/>
                  </a:lnTo>
                  <a:lnTo>
                    <a:pt x="2261" y="2127"/>
                  </a:lnTo>
                  <a:lnTo>
                    <a:pt x="2260" y="2118"/>
                  </a:lnTo>
                  <a:lnTo>
                    <a:pt x="2257" y="2110"/>
                  </a:lnTo>
                  <a:lnTo>
                    <a:pt x="2254" y="2104"/>
                  </a:lnTo>
                  <a:lnTo>
                    <a:pt x="2250" y="2100"/>
                  </a:lnTo>
                  <a:lnTo>
                    <a:pt x="2250" y="2100"/>
                  </a:lnTo>
                  <a:lnTo>
                    <a:pt x="2243" y="2090"/>
                  </a:lnTo>
                  <a:lnTo>
                    <a:pt x="2234" y="2078"/>
                  </a:lnTo>
                  <a:lnTo>
                    <a:pt x="2226" y="2065"/>
                  </a:lnTo>
                  <a:lnTo>
                    <a:pt x="2218" y="2049"/>
                  </a:lnTo>
                  <a:lnTo>
                    <a:pt x="2218" y="2049"/>
                  </a:lnTo>
                  <a:lnTo>
                    <a:pt x="2207" y="2025"/>
                  </a:lnTo>
                  <a:lnTo>
                    <a:pt x="2197" y="2000"/>
                  </a:lnTo>
                  <a:lnTo>
                    <a:pt x="2191" y="1975"/>
                  </a:lnTo>
                  <a:lnTo>
                    <a:pt x="2186" y="1948"/>
                  </a:lnTo>
                  <a:lnTo>
                    <a:pt x="2186" y="1948"/>
                  </a:lnTo>
                  <a:lnTo>
                    <a:pt x="2174" y="1870"/>
                  </a:lnTo>
                  <a:lnTo>
                    <a:pt x="2166" y="1794"/>
                  </a:lnTo>
                  <a:lnTo>
                    <a:pt x="2158" y="1722"/>
                  </a:lnTo>
                  <a:lnTo>
                    <a:pt x="2153" y="1654"/>
                  </a:lnTo>
                  <a:lnTo>
                    <a:pt x="2149" y="1589"/>
                  </a:lnTo>
                  <a:lnTo>
                    <a:pt x="2147" y="1530"/>
                  </a:lnTo>
                  <a:lnTo>
                    <a:pt x="2144" y="1475"/>
                  </a:lnTo>
                  <a:lnTo>
                    <a:pt x="2144" y="1424"/>
                  </a:lnTo>
                  <a:lnTo>
                    <a:pt x="2144" y="1424"/>
                  </a:lnTo>
                  <a:lnTo>
                    <a:pt x="2146" y="1363"/>
                  </a:lnTo>
                  <a:lnTo>
                    <a:pt x="2147" y="1313"/>
                  </a:lnTo>
                  <a:lnTo>
                    <a:pt x="2149" y="1277"/>
                  </a:lnTo>
                  <a:lnTo>
                    <a:pt x="2150" y="1255"/>
                  </a:lnTo>
                  <a:lnTo>
                    <a:pt x="2150" y="1255"/>
                  </a:lnTo>
                  <a:lnTo>
                    <a:pt x="2151" y="1239"/>
                  </a:lnTo>
                  <a:lnTo>
                    <a:pt x="2153" y="1224"/>
                  </a:lnTo>
                  <a:lnTo>
                    <a:pt x="2156" y="1211"/>
                  </a:lnTo>
                  <a:lnTo>
                    <a:pt x="2159" y="1196"/>
                  </a:lnTo>
                  <a:lnTo>
                    <a:pt x="2165" y="1183"/>
                  </a:lnTo>
                  <a:lnTo>
                    <a:pt x="2170" y="1169"/>
                  </a:lnTo>
                  <a:lnTo>
                    <a:pt x="2175" y="1158"/>
                  </a:lnTo>
                  <a:lnTo>
                    <a:pt x="2182" y="1146"/>
                  </a:lnTo>
                  <a:lnTo>
                    <a:pt x="2182" y="1146"/>
                  </a:lnTo>
                  <a:lnTo>
                    <a:pt x="2188" y="1134"/>
                  </a:lnTo>
                  <a:lnTo>
                    <a:pt x="2195" y="1124"/>
                  </a:lnTo>
                  <a:lnTo>
                    <a:pt x="2211" y="1104"/>
                  </a:lnTo>
                  <a:lnTo>
                    <a:pt x="2227" y="1086"/>
                  </a:lnTo>
                  <a:lnTo>
                    <a:pt x="2244" y="1071"/>
                  </a:lnTo>
                  <a:lnTo>
                    <a:pt x="2244" y="1071"/>
                  </a:lnTo>
                  <a:lnTo>
                    <a:pt x="2261" y="1056"/>
                  </a:lnTo>
                  <a:lnTo>
                    <a:pt x="2279" y="1043"/>
                  </a:lnTo>
                  <a:lnTo>
                    <a:pt x="2297" y="1032"/>
                  </a:lnTo>
                  <a:lnTo>
                    <a:pt x="2316" y="1021"/>
                  </a:lnTo>
                  <a:lnTo>
                    <a:pt x="2316" y="1021"/>
                  </a:lnTo>
                  <a:lnTo>
                    <a:pt x="2321" y="1017"/>
                  </a:lnTo>
                  <a:lnTo>
                    <a:pt x="2325" y="1012"/>
                  </a:lnTo>
                  <a:lnTo>
                    <a:pt x="2328" y="1005"/>
                  </a:lnTo>
                  <a:lnTo>
                    <a:pt x="2329" y="998"/>
                  </a:lnTo>
                  <a:lnTo>
                    <a:pt x="2328" y="990"/>
                  </a:lnTo>
                  <a:lnTo>
                    <a:pt x="2325" y="982"/>
                  </a:lnTo>
                  <a:lnTo>
                    <a:pt x="2322" y="974"/>
                  </a:lnTo>
                  <a:lnTo>
                    <a:pt x="2318" y="966"/>
                  </a:lnTo>
                  <a:lnTo>
                    <a:pt x="2318" y="966"/>
                  </a:lnTo>
                  <a:lnTo>
                    <a:pt x="2299" y="936"/>
                  </a:lnTo>
                  <a:lnTo>
                    <a:pt x="2283" y="906"/>
                  </a:lnTo>
                  <a:lnTo>
                    <a:pt x="2276" y="890"/>
                  </a:lnTo>
                  <a:lnTo>
                    <a:pt x="2269" y="873"/>
                  </a:lnTo>
                  <a:lnTo>
                    <a:pt x="2263" y="856"/>
                  </a:lnTo>
                  <a:lnTo>
                    <a:pt x="2258" y="839"/>
                  </a:lnTo>
                  <a:lnTo>
                    <a:pt x="2252" y="822"/>
                  </a:lnTo>
                  <a:lnTo>
                    <a:pt x="2248" y="805"/>
                  </a:lnTo>
                  <a:lnTo>
                    <a:pt x="2244" y="787"/>
                  </a:lnTo>
                  <a:lnTo>
                    <a:pt x="2241" y="769"/>
                  </a:lnTo>
                  <a:lnTo>
                    <a:pt x="2239" y="751"/>
                  </a:lnTo>
                  <a:lnTo>
                    <a:pt x="2237" y="732"/>
                  </a:lnTo>
                  <a:lnTo>
                    <a:pt x="2236" y="714"/>
                  </a:lnTo>
                  <a:lnTo>
                    <a:pt x="2236" y="695"/>
                  </a:lnTo>
                  <a:lnTo>
                    <a:pt x="2236" y="695"/>
                  </a:lnTo>
                  <a:lnTo>
                    <a:pt x="2236" y="677"/>
                  </a:lnTo>
                  <a:lnTo>
                    <a:pt x="2237" y="660"/>
                  </a:lnTo>
                  <a:lnTo>
                    <a:pt x="2241" y="625"/>
                  </a:lnTo>
                  <a:lnTo>
                    <a:pt x="2247" y="590"/>
                  </a:lnTo>
                  <a:lnTo>
                    <a:pt x="2256" y="557"/>
                  </a:lnTo>
                  <a:lnTo>
                    <a:pt x="2266" y="526"/>
                  </a:lnTo>
                  <a:lnTo>
                    <a:pt x="2279" y="494"/>
                  </a:lnTo>
                  <a:lnTo>
                    <a:pt x="2294" y="464"/>
                  </a:lnTo>
                  <a:lnTo>
                    <a:pt x="2311" y="435"/>
                  </a:lnTo>
                  <a:lnTo>
                    <a:pt x="2311" y="435"/>
                  </a:lnTo>
                  <a:lnTo>
                    <a:pt x="2314" y="428"/>
                  </a:lnTo>
                  <a:lnTo>
                    <a:pt x="2315" y="425"/>
                  </a:lnTo>
                  <a:lnTo>
                    <a:pt x="2315" y="422"/>
                  </a:lnTo>
                  <a:lnTo>
                    <a:pt x="2314" y="419"/>
                  </a:lnTo>
                  <a:lnTo>
                    <a:pt x="2313" y="416"/>
                  </a:lnTo>
                  <a:lnTo>
                    <a:pt x="2309" y="409"/>
                  </a:lnTo>
                  <a:lnTo>
                    <a:pt x="2309" y="409"/>
                  </a:lnTo>
                  <a:lnTo>
                    <a:pt x="2285" y="386"/>
                  </a:lnTo>
                  <a:lnTo>
                    <a:pt x="2262" y="364"/>
                  </a:lnTo>
                  <a:lnTo>
                    <a:pt x="2238" y="342"/>
                  </a:lnTo>
                  <a:lnTo>
                    <a:pt x="2212" y="319"/>
                  </a:lnTo>
                  <a:lnTo>
                    <a:pt x="2187" y="298"/>
                  </a:lnTo>
                  <a:lnTo>
                    <a:pt x="2161" y="278"/>
                  </a:lnTo>
                  <a:lnTo>
                    <a:pt x="2135" y="258"/>
                  </a:lnTo>
                  <a:lnTo>
                    <a:pt x="2109" y="239"/>
                  </a:lnTo>
                  <a:lnTo>
                    <a:pt x="2081" y="221"/>
                  </a:lnTo>
                  <a:lnTo>
                    <a:pt x="2053" y="203"/>
                  </a:lnTo>
                  <a:lnTo>
                    <a:pt x="2025" y="186"/>
                  </a:lnTo>
                  <a:lnTo>
                    <a:pt x="1996" y="169"/>
                  </a:lnTo>
                  <a:lnTo>
                    <a:pt x="1967" y="153"/>
                  </a:lnTo>
                  <a:lnTo>
                    <a:pt x="1937" y="138"/>
                  </a:lnTo>
                  <a:lnTo>
                    <a:pt x="1907" y="124"/>
                  </a:lnTo>
                  <a:lnTo>
                    <a:pt x="1877" y="110"/>
                  </a:lnTo>
                  <a:lnTo>
                    <a:pt x="1846" y="97"/>
                  </a:lnTo>
                  <a:lnTo>
                    <a:pt x="1814" y="85"/>
                  </a:lnTo>
                  <a:lnTo>
                    <a:pt x="1783" y="74"/>
                  </a:lnTo>
                  <a:lnTo>
                    <a:pt x="1751" y="63"/>
                  </a:lnTo>
                  <a:lnTo>
                    <a:pt x="1719" y="54"/>
                  </a:lnTo>
                  <a:lnTo>
                    <a:pt x="1686" y="44"/>
                  </a:lnTo>
                  <a:lnTo>
                    <a:pt x="1653" y="36"/>
                  </a:lnTo>
                  <a:lnTo>
                    <a:pt x="1620" y="28"/>
                  </a:lnTo>
                  <a:lnTo>
                    <a:pt x="1587" y="22"/>
                  </a:lnTo>
                  <a:lnTo>
                    <a:pt x="1553" y="17"/>
                  </a:lnTo>
                  <a:lnTo>
                    <a:pt x="1518" y="11"/>
                  </a:lnTo>
                  <a:lnTo>
                    <a:pt x="1484" y="7"/>
                  </a:lnTo>
                  <a:lnTo>
                    <a:pt x="1449" y="4"/>
                  </a:lnTo>
                  <a:lnTo>
                    <a:pt x="1414" y="2"/>
                  </a:lnTo>
                  <a:lnTo>
                    <a:pt x="1379" y="1"/>
                  </a:lnTo>
                  <a:lnTo>
                    <a:pt x="1343" y="0"/>
                  </a:lnTo>
                  <a:lnTo>
                    <a:pt x="1343" y="0"/>
                  </a:lnTo>
                  <a:lnTo>
                    <a:pt x="1343" y="0"/>
                  </a:lnTo>
                  <a:lnTo>
                    <a:pt x="1343" y="0"/>
                  </a:lnTo>
                  <a:lnTo>
                    <a:pt x="1343" y="0"/>
                  </a:lnTo>
                  <a:lnTo>
                    <a:pt x="1308" y="1"/>
                  </a:lnTo>
                  <a:lnTo>
                    <a:pt x="1274" y="2"/>
                  </a:lnTo>
                  <a:lnTo>
                    <a:pt x="1241" y="4"/>
                  </a:lnTo>
                  <a:lnTo>
                    <a:pt x="1206" y="7"/>
                  </a:lnTo>
                  <a:lnTo>
                    <a:pt x="1173" y="11"/>
                  </a:lnTo>
                  <a:lnTo>
                    <a:pt x="1139" y="16"/>
                  </a:lnTo>
                  <a:lnTo>
                    <a:pt x="1106" y="21"/>
                  </a:lnTo>
                  <a:lnTo>
                    <a:pt x="1072" y="27"/>
                  </a:lnTo>
                  <a:lnTo>
                    <a:pt x="1041" y="35"/>
                  </a:lnTo>
                  <a:lnTo>
                    <a:pt x="1008" y="42"/>
                  </a:lnTo>
                  <a:lnTo>
                    <a:pt x="976" y="52"/>
                  </a:lnTo>
                  <a:lnTo>
                    <a:pt x="944" y="61"/>
                  </a:lnTo>
                  <a:lnTo>
                    <a:pt x="913" y="71"/>
                  </a:lnTo>
                  <a:lnTo>
                    <a:pt x="882" y="81"/>
                  </a:lnTo>
                  <a:lnTo>
                    <a:pt x="851" y="93"/>
                  </a:lnTo>
                  <a:lnTo>
                    <a:pt x="820" y="106"/>
                  </a:lnTo>
                  <a:lnTo>
                    <a:pt x="791" y="119"/>
                  </a:lnTo>
                  <a:lnTo>
                    <a:pt x="761" y="133"/>
                  </a:lnTo>
                  <a:lnTo>
                    <a:pt x="732" y="147"/>
                  </a:lnTo>
                  <a:lnTo>
                    <a:pt x="703" y="163"/>
                  </a:lnTo>
                  <a:lnTo>
                    <a:pt x="674" y="179"/>
                  </a:lnTo>
                  <a:lnTo>
                    <a:pt x="647" y="194"/>
                  </a:lnTo>
                  <a:lnTo>
                    <a:pt x="619" y="211"/>
                  </a:lnTo>
                  <a:lnTo>
                    <a:pt x="592" y="229"/>
                  </a:lnTo>
                  <a:lnTo>
                    <a:pt x="565" y="248"/>
                  </a:lnTo>
                  <a:lnTo>
                    <a:pt x="540" y="268"/>
                  </a:lnTo>
                  <a:lnTo>
                    <a:pt x="515" y="287"/>
                  </a:lnTo>
                  <a:lnTo>
                    <a:pt x="489" y="307"/>
                  </a:lnTo>
                  <a:lnTo>
                    <a:pt x="464" y="328"/>
                  </a:lnTo>
                  <a:lnTo>
                    <a:pt x="440" y="349"/>
                  </a:lnTo>
                  <a:lnTo>
                    <a:pt x="416" y="371"/>
                  </a:lnTo>
                  <a:lnTo>
                    <a:pt x="394" y="393"/>
                  </a:lnTo>
                  <a:lnTo>
                    <a:pt x="371" y="417"/>
                  </a:lnTo>
                  <a:lnTo>
                    <a:pt x="349" y="440"/>
                  </a:lnTo>
                  <a:lnTo>
                    <a:pt x="327" y="464"/>
                  </a:lnTo>
                  <a:lnTo>
                    <a:pt x="307" y="489"/>
                  </a:lnTo>
                  <a:lnTo>
                    <a:pt x="287" y="514"/>
                  </a:lnTo>
                  <a:lnTo>
                    <a:pt x="267" y="540"/>
                  </a:lnTo>
                  <a:lnTo>
                    <a:pt x="248" y="566"/>
                  </a:lnTo>
                  <a:lnTo>
                    <a:pt x="230" y="592"/>
                  </a:lnTo>
                  <a:lnTo>
                    <a:pt x="212" y="620"/>
                  </a:lnTo>
                  <a:lnTo>
                    <a:pt x="195" y="647"/>
                  </a:lnTo>
                  <a:lnTo>
                    <a:pt x="178" y="675"/>
                  </a:lnTo>
                  <a:lnTo>
                    <a:pt x="162" y="704"/>
                  </a:lnTo>
                  <a:lnTo>
                    <a:pt x="147" y="732"/>
                  </a:lnTo>
                  <a:lnTo>
                    <a:pt x="132" y="761"/>
                  </a:lnTo>
                  <a:lnTo>
                    <a:pt x="119" y="790"/>
                  </a:lnTo>
                  <a:lnTo>
                    <a:pt x="106" y="821"/>
                  </a:lnTo>
                  <a:lnTo>
                    <a:pt x="93" y="851"/>
                  </a:lnTo>
                  <a:lnTo>
                    <a:pt x="82" y="881"/>
                  </a:lnTo>
                  <a:lnTo>
                    <a:pt x="71" y="913"/>
                  </a:lnTo>
                  <a:lnTo>
                    <a:pt x="60" y="944"/>
                  </a:lnTo>
                  <a:lnTo>
                    <a:pt x="51" y="976"/>
                  </a:lnTo>
                  <a:lnTo>
                    <a:pt x="42" y="1008"/>
                  </a:lnTo>
                  <a:lnTo>
                    <a:pt x="34" y="1040"/>
                  </a:lnTo>
                  <a:lnTo>
                    <a:pt x="28" y="1073"/>
                  </a:lnTo>
                  <a:lnTo>
                    <a:pt x="21" y="1106"/>
                  </a:lnTo>
                  <a:lnTo>
                    <a:pt x="15" y="1140"/>
                  </a:lnTo>
                  <a:lnTo>
                    <a:pt x="11" y="1172"/>
                  </a:lnTo>
                  <a:lnTo>
                    <a:pt x="6" y="1206"/>
                  </a:lnTo>
                  <a:lnTo>
                    <a:pt x="4" y="1240"/>
                  </a:lnTo>
                  <a:lnTo>
                    <a:pt x="1" y="1275"/>
                  </a:lnTo>
                  <a:lnTo>
                    <a:pt x="0" y="1309"/>
                  </a:lnTo>
                  <a:lnTo>
                    <a:pt x="0" y="1344"/>
                  </a:lnTo>
                  <a:lnTo>
                    <a:pt x="0" y="1344"/>
                  </a:lnTo>
                  <a:lnTo>
                    <a:pt x="0" y="1379"/>
                  </a:lnTo>
                  <a:lnTo>
                    <a:pt x="1" y="1413"/>
                  </a:lnTo>
                  <a:lnTo>
                    <a:pt x="4" y="1447"/>
                  </a:lnTo>
                  <a:lnTo>
                    <a:pt x="6" y="1481"/>
                  </a:lnTo>
                  <a:lnTo>
                    <a:pt x="11" y="1514"/>
                  </a:lnTo>
                  <a:lnTo>
                    <a:pt x="15" y="1548"/>
                  </a:lnTo>
                  <a:lnTo>
                    <a:pt x="21" y="1581"/>
                  </a:lnTo>
                  <a:lnTo>
                    <a:pt x="28" y="1614"/>
                  </a:lnTo>
                  <a:lnTo>
                    <a:pt x="34" y="1647"/>
                  </a:lnTo>
                  <a:lnTo>
                    <a:pt x="42" y="1679"/>
                  </a:lnTo>
                  <a:lnTo>
                    <a:pt x="51" y="1711"/>
                  </a:lnTo>
                  <a:lnTo>
                    <a:pt x="60" y="1743"/>
                  </a:lnTo>
                  <a:lnTo>
                    <a:pt x="70" y="1775"/>
                  </a:lnTo>
                  <a:lnTo>
                    <a:pt x="82" y="1805"/>
                  </a:lnTo>
                  <a:lnTo>
                    <a:pt x="93" y="1836"/>
                  </a:lnTo>
                  <a:lnTo>
                    <a:pt x="105" y="1867"/>
                  </a:lnTo>
                  <a:lnTo>
                    <a:pt x="119" y="1896"/>
                  </a:lnTo>
                  <a:lnTo>
                    <a:pt x="132" y="1926"/>
                  </a:lnTo>
                  <a:lnTo>
                    <a:pt x="146" y="1955"/>
                  </a:lnTo>
                  <a:lnTo>
                    <a:pt x="162" y="1983"/>
                  </a:lnTo>
                  <a:lnTo>
                    <a:pt x="178" y="2012"/>
                  </a:lnTo>
                  <a:lnTo>
                    <a:pt x="194" y="2040"/>
                  </a:lnTo>
                  <a:lnTo>
                    <a:pt x="212" y="2068"/>
                  </a:lnTo>
                  <a:lnTo>
                    <a:pt x="229" y="2094"/>
                  </a:lnTo>
                  <a:lnTo>
                    <a:pt x="248" y="2121"/>
                  </a:lnTo>
                  <a:lnTo>
                    <a:pt x="267" y="2147"/>
                  </a:lnTo>
                  <a:lnTo>
                    <a:pt x="286" y="2173"/>
                  </a:lnTo>
                  <a:lnTo>
                    <a:pt x="306" y="2198"/>
                  </a:lnTo>
                  <a:lnTo>
                    <a:pt x="327" y="2222"/>
                  </a:lnTo>
                  <a:lnTo>
                    <a:pt x="348" y="2247"/>
                  </a:lnTo>
                  <a:lnTo>
                    <a:pt x="371" y="2270"/>
                  </a:lnTo>
                  <a:lnTo>
                    <a:pt x="393" y="2293"/>
                  </a:lnTo>
                  <a:lnTo>
                    <a:pt x="416" y="2315"/>
                  </a:lnTo>
                  <a:lnTo>
                    <a:pt x="439" y="2338"/>
                  </a:lnTo>
                  <a:lnTo>
                    <a:pt x="464" y="2359"/>
                  </a:lnTo>
                  <a:lnTo>
                    <a:pt x="488" y="2380"/>
                  </a:lnTo>
                  <a:lnTo>
                    <a:pt x="513" y="2400"/>
                  </a:lnTo>
                  <a:lnTo>
                    <a:pt x="539" y="2419"/>
                  </a:lnTo>
                  <a:lnTo>
                    <a:pt x="565" y="2438"/>
                  </a:lnTo>
                  <a:lnTo>
                    <a:pt x="592" y="2457"/>
                  </a:lnTo>
                  <a:lnTo>
                    <a:pt x="618" y="2475"/>
                  </a:lnTo>
                  <a:lnTo>
                    <a:pt x="646" y="2492"/>
                  </a:lnTo>
                  <a:lnTo>
                    <a:pt x="673" y="2508"/>
                  </a:lnTo>
                  <a:lnTo>
                    <a:pt x="702" y="2524"/>
                  </a:lnTo>
                  <a:lnTo>
                    <a:pt x="730" y="2540"/>
                  </a:lnTo>
                  <a:lnTo>
                    <a:pt x="760" y="2554"/>
                  </a:lnTo>
                  <a:lnTo>
                    <a:pt x="790" y="2568"/>
                  </a:lnTo>
                  <a:lnTo>
                    <a:pt x="819" y="2581"/>
                  </a:lnTo>
                  <a:lnTo>
                    <a:pt x="850" y="2594"/>
                  </a:lnTo>
                  <a:lnTo>
                    <a:pt x="881" y="2605"/>
                  </a:lnTo>
                  <a:lnTo>
                    <a:pt x="911" y="2616"/>
                  </a:lnTo>
                  <a:lnTo>
                    <a:pt x="943" y="2627"/>
                  </a:lnTo>
                  <a:lnTo>
                    <a:pt x="974" y="2636"/>
                  </a:lnTo>
                  <a:lnTo>
                    <a:pt x="1007" y="2645"/>
                  </a:lnTo>
                  <a:lnTo>
                    <a:pt x="1038" y="2652"/>
                  </a:lnTo>
                  <a:lnTo>
                    <a:pt x="1071" y="2659"/>
                  </a:lnTo>
                  <a:lnTo>
                    <a:pt x="1104" y="2666"/>
                  </a:lnTo>
                  <a:lnTo>
                    <a:pt x="1137" y="2671"/>
                  </a:lnTo>
                  <a:lnTo>
                    <a:pt x="1171" y="2676"/>
                  </a:lnTo>
                  <a:lnTo>
                    <a:pt x="1205" y="2680"/>
                  </a:lnTo>
                  <a:lnTo>
                    <a:pt x="1238" y="2683"/>
                  </a:lnTo>
                  <a:lnTo>
                    <a:pt x="1272" y="2685"/>
                  </a:lnTo>
                  <a:lnTo>
                    <a:pt x="1307" y="2687"/>
                  </a:lnTo>
                  <a:lnTo>
                    <a:pt x="1342" y="2687"/>
                  </a:lnTo>
                  <a:lnTo>
                    <a:pt x="1342" y="2687"/>
                  </a:lnTo>
                  <a:lnTo>
                    <a:pt x="1343" y="2687"/>
                  </a:lnTo>
                  <a:lnTo>
                    <a:pt x="1343" y="2687"/>
                  </a:lnTo>
                  <a:lnTo>
                    <a:pt x="1344" y="2687"/>
                  </a:lnTo>
                  <a:lnTo>
                    <a:pt x="1344" y="2687"/>
                  </a:lnTo>
                  <a:lnTo>
                    <a:pt x="1346" y="2687"/>
                  </a:lnTo>
                  <a:lnTo>
                    <a:pt x="1346" y="2687"/>
                  </a:lnTo>
                  <a:lnTo>
                    <a:pt x="1380" y="2687"/>
                  </a:lnTo>
                  <a:lnTo>
                    <a:pt x="1413" y="2685"/>
                  </a:lnTo>
                  <a:lnTo>
                    <a:pt x="1447" y="2683"/>
                  </a:lnTo>
                  <a:lnTo>
                    <a:pt x="1480" y="2681"/>
                  </a:lnTo>
                  <a:lnTo>
                    <a:pt x="1513" y="2676"/>
                  </a:lnTo>
                  <a:lnTo>
                    <a:pt x="1544" y="2672"/>
                  </a:lnTo>
                  <a:lnTo>
                    <a:pt x="1577" y="2667"/>
                  </a:lnTo>
                  <a:lnTo>
                    <a:pt x="1609" y="2660"/>
                  </a:lnTo>
                  <a:lnTo>
                    <a:pt x="1641" y="2654"/>
                  </a:lnTo>
                  <a:lnTo>
                    <a:pt x="1672" y="2647"/>
                  </a:lnTo>
                  <a:lnTo>
                    <a:pt x="1703" y="2638"/>
                  </a:lnTo>
                  <a:lnTo>
                    <a:pt x="1734" y="2630"/>
                  </a:lnTo>
                  <a:lnTo>
                    <a:pt x="1765" y="2619"/>
                  </a:lnTo>
                  <a:lnTo>
                    <a:pt x="1795" y="2610"/>
                  </a:lnTo>
                  <a:lnTo>
                    <a:pt x="1825" y="2598"/>
                  </a:lnTo>
                  <a:lnTo>
                    <a:pt x="1854" y="2586"/>
                  </a:lnTo>
                  <a:lnTo>
                    <a:pt x="1883" y="2574"/>
                  </a:lnTo>
                  <a:lnTo>
                    <a:pt x="1912" y="2561"/>
                  </a:lnTo>
                  <a:lnTo>
                    <a:pt x="1940" y="2547"/>
                  </a:lnTo>
                  <a:lnTo>
                    <a:pt x="1969" y="2533"/>
                  </a:lnTo>
                  <a:lnTo>
                    <a:pt x="1996" y="2518"/>
                  </a:lnTo>
                  <a:lnTo>
                    <a:pt x="2024" y="2503"/>
                  </a:lnTo>
                  <a:lnTo>
                    <a:pt x="2050" y="2486"/>
                  </a:lnTo>
                  <a:lnTo>
                    <a:pt x="2077" y="2469"/>
                  </a:lnTo>
                  <a:lnTo>
                    <a:pt x="2103" y="2452"/>
                  </a:lnTo>
                  <a:lnTo>
                    <a:pt x="2129" y="2434"/>
                  </a:lnTo>
                  <a:lnTo>
                    <a:pt x="2154" y="2415"/>
                  </a:lnTo>
                  <a:lnTo>
                    <a:pt x="2178" y="2396"/>
                  </a:lnTo>
                  <a:lnTo>
                    <a:pt x="2203" y="2377"/>
                  </a:lnTo>
                  <a:lnTo>
                    <a:pt x="2226" y="2356"/>
                  </a:lnTo>
                  <a:lnTo>
                    <a:pt x="2249" y="2336"/>
                  </a:lnTo>
                  <a:lnTo>
                    <a:pt x="2273" y="2314"/>
                  </a:lnTo>
                  <a:lnTo>
                    <a:pt x="2273" y="2314"/>
                  </a:lnTo>
                  <a:lnTo>
                    <a:pt x="2277" y="2310"/>
                  </a:lnTo>
                  <a:lnTo>
                    <a:pt x="2280" y="2305"/>
                  </a:lnTo>
                  <a:lnTo>
                    <a:pt x="2282" y="2301"/>
                  </a:lnTo>
                  <a:lnTo>
                    <a:pt x="2284" y="2295"/>
                  </a:lnTo>
                  <a:lnTo>
                    <a:pt x="2286" y="2291"/>
                  </a:lnTo>
                  <a:lnTo>
                    <a:pt x="2286" y="2286"/>
                  </a:lnTo>
                  <a:lnTo>
                    <a:pt x="2286" y="2279"/>
                  </a:lnTo>
                  <a:lnTo>
                    <a:pt x="2286" y="2274"/>
                  </a:lnTo>
                  <a:lnTo>
                    <a:pt x="2286" y="2274"/>
                  </a:lnTo>
                  <a:close/>
                  <a:moveTo>
                    <a:pt x="996" y="512"/>
                  </a:moveTo>
                  <a:lnTo>
                    <a:pt x="996" y="512"/>
                  </a:lnTo>
                  <a:lnTo>
                    <a:pt x="1016" y="474"/>
                  </a:lnTo>
                  <a:lnTo>
                    <a:pt x="1036" y="439"/>
                  </a:lnTo>
                  <a:lnTo>
                    <a:pt x="1058" y="406"/>
                  </a:lnTo>
                  <a:lnTo>
                    <a:pt x="1079" y="375"/>
                  </a:lnTo>
                  <a:lnTo>
                    <a:pt x="1101" y="347"/>
                  </a:lnTo>
                  <a:lnTo>
                    <a:pt x="1123" y="321"/>
                  </a:lnTo>
                  <a:lnTo>
                    <a:pt x="1145" y="298"/>
                  </a:lnTo>
                  <a:lnTo>
                    <a:pt x="1168" y="278"/>
                  </a:lnTo>
                  <a:lnTo>
                    <a:pt x="1168" y="278"/>
                  </a:lnTo>
                  <a:lnTo>
                    <a:pt x="1191" y="260"/>
                  </a:lnTo>
                  <a:lnTo>
                    <a:pt x="1213" y="245"/>
                  </a:lnTo>
                  <a:lnTo>
                    <a:pt x="1235" y="233"/>
                  </a:lnTo>
                  <a:lnTo>
                    <a:pt x="1258" y="222"/>
                  </a:lnTo>
                  <a:lnTo>
                    <a:pt x="1279" y="215"/>
                  </a:lnTo>
                  <a:lnTo>
                    <a:pt x="1301" y="208"/>
                  </a:lnTo>
                  <a:lnTo>
                    <a:pt x="1322" y="205"/>
                  </a:lnTo>
                  <a:lnTo>
                    <a:pt x="1343" y="204"/>
                  </a:lnTo>
                  <a:lnTo>
                    <a:pt x="1343" y="204"/>
                  </a:lnTo>
                  <a:lnTo>
                    <a:pt x="1343" y="204"/>
                  </a:lnTo>
                  <a:lnTo>
                    <a:pt x="1343" y="204"/>
                  </a:lnTo>
                  <a:lnTo>
                    <a:pt x="1366" y="205"/>
                  </a:lnTo>
                  <a:lnTo>
                    <a:pt x="1387" y="209"/>
                  </a:lnTo>
                  <a:lnTo>
                    <a:pt x="1408" y="215"/>
                  </a:lnTo>
                  <a:lnTo>
                    <a:pt x="1430" y="222"/>
                  </a:lnTo>
                  <a:lnTo>
                    <a:pt x="1452" y="233"/>
                  </a:lnTo>
                  <a:lnTo>
                    <a:pt x="1475" y="245"/>
                  </a:lnTo>
                  <a:lnTo>
                    <a:pt x="1497" y="260"/>
                  </a:lnTo>
                  <a:lnTo>
                    <a:pt x="1519" y="278"/>
                  </a:lnTo>
                  <a:lnTo>
                    <a:pt x="1519" y="278"/>
                  </a:lnTo>
                  <a:lnTo>
                    <a:pt x="1538" y="294"/>
                  </a:lnTo>
                  <a:lnTo>
                    <a:pt x="1556" y="312"/>
                  </a:lnTo>
                  <a:lnTo>
                    <a:pt x="1575" y="332"/>
                  </a:lnTo>
                  <a:lnTo>
                    <a:pt x="1593" y="354"/>
                  </a:lnTo>
                  <a:lnTo>
                    <a:pt x="1611" y="378"/>
                  </a:lnTo>
                  <a:lnTo>
                    <a:pt x="1628" y="402"/>
                  </a:lnTo>
                  <a:lnTo>
                    <a:pt x="1645" y="428"/>
                  </a:lnTo>
                  <a:lnTo>
                    <a:pt x="1662" y="457"/>
                  </a:lnTo>
                  <a:lnTo>
                    <a:pt x="1678" y="487"/>
                  </a:lnTo>
                  <a:lnTo>
                    <a:pt x="1694" y="517"/>
                  </a:lnTo>
                  <a:lnTo>
                    <a:pt x="1708" y="550"/>
                  </a:lnTo>
                  <a:lnTo>
                    <a:pt x="1723" y="584"/>
                  </a:lnTo>
                  <a:lnTo>
                    <a:pt x="1738" y="619"/>
                  </a:lnTo>
                  <a:lnTo>
                    <a:pt x="1752" y="656"/>
                  </a:lnTo>
                  <a:lnTo>
                    <a:pt x="1765" y="693"/>
                  </a:lnTo>
                  <a:lnTo>
                    <a:pt x="1776" y="732"/>
                  </a:lnTo>
                  <a:lnTo>
                    <a:pt x="1776" y="732"/>
                  </a:lnTo>
                  <a:lnTo>
                    <a:pt x="1724" y="743"/>
                  </a:lnTo>
                  <a:lnTo>
                    <a:pt x="1671" y="752"/>
                  </a:lnTo>
                  <a:lnTo>
                    <a:pt x="1617" y="761"/>
                  </a:lnTo>
                  <a:lnTo>
                    <a:pt x="1561" y="768"/>
                  </a:lnTo>
                  <a:lnTo>
                    <a:pt x="1505" y="773"/>
                  </a:lnTo>
                  <a:lnTo>
                    <a:pt x="1448" y="777"/>
                  </a:lnTo>
                  <a:lnTo>
                    <a:pt x="1390" y="780"/>
                  </a:lnTo>
                  <a:lnTo>
                    <a:pt x="1331" y="780"/>
                  </a:lnTo>
                  <a:lnTo>
                    <a:pt x="1331" y="780"/>
                  </a:lnTo>
                  <a:lnTo>
                    <a:pt x="1274" y="780"/>
                  </a:lnTo>
                  <a:lnTo>
                    <a:pt x="1219" y="778"/>
                  </a:lnTo>
                  <a:lnTo>
                    <a:pt x="1165" y="773"/>
                  </a:lnTo>
                  <a:lnTo>
                    <a:pt x="1113" y="769"/>
                  </a:lnTo>
                  <a:lnTo>
                    <a:pt x="1060" y="763"/>
                  </a:lnTo>
                  <a:lnTo>
                    <a:pt x="1009" y="755"/>
                  </a:lnTo>
                  <a:lnTo>
                    <a:pt x="958" y="747"/>
                  </a:lnTo>
                  <a:lnTo>
                    <a:pt x="908" y="737"/>
                  </a:lnTo>
                  <a:lnTo>
                    <a:pt x="908" y="737"/>
                  </a:lnTo>
                  <a:lnTo>
                    <a:pt x="927" y="676"/>
                  </a:lnTo>
                  <a:lnTo>
                    <a:pt x="938" y="646"/>
                  </a:lnTo>
                  <a:lnTo>
                    <a:pt x="948" y="618"/>
                  </a:lnTo>
                  <a:lnTo>
                    <a:pt x="960" y="590"/>
                  </a:lnTo>
                  <a:lnTo>
                    <a:pt x="972" y="563"/>
                  </a:lnTo>
                  <a:lnTo>
                    <a:pt x="983" y="537"/>
                  </a:lnTo>
                  <a:lnTo>
                    <a:pt x="996" y="512"/>
                  </a:lnTo>
                  <a:lnTo>
                    <a:pt x="996" y="512"/>
                  </a:lnTo>
                  <a:close/>
                  <a:moveTo>
                    <a:pt x="538" y="538"/>
                  </a:moveTo>
                  <a:lnTo>
                    <a:pt x="538" y="538"/>
                  </a:lnTo>
                  <a:lnTo>
                    <a:pt x="576" y="502"/>
                  </a:lnTo>
                  <a:lnTo>
                    <a:pt x="615" y="468"/>
                  </a:lnTo>
                  <a:lnTo>
                    <a:pt x="656" y="436"/>
                  </a:lnTo>
                  <a:lnTo>
                    <a:pt x="699" y="405"/>
                  </a:lnTo>
                  <a:lnTo>
                    <a:pt x="742" y="377"/>
                  </a:lnTo>
                  <a:lnTo>
                    <a:pt x="788" y="349"/>
                  </a:lnTo>
                  <a:lnTo>
                    <a:pt x="834" y="325"/>
                  </a:lnTo>
                  <a:lnTo>
                    <a:pt x="882" y="302"/>
                  </a:lnTo>
                  <a:lnTo>
                    <a:pt x="882" y="302"/>
                  </a:lnTo>
                  <a:lnTo>
                    <a:pt x="856" y="344"/>
                  </a:lnTo>
                  <a:lnTo>
                    <a:pt x="831" y="386"/>
                  </a:lnTo>
                  <a:lnTo>
                    <a:pt x="808" y="432"/>
                  </a:lnTo>
                  <a:lnTo>
                    <a:pt x="785" y="478"/>
                  </a:lnTo>
                  <a:lnTo>
                    <a:pt x="765" y="527"/>
                  </a:lnTo>
                  <a:lnTo>
                    <a:pt x="745" y="578"/>
                  </a:lnTo>
                  <a:lnTo>
                    <a:pt x="727" y="629"/>
                  </a:lnTo>
                  <a:lnTo>
                    <a:pt x="711" y="683"/>
                  </a:lnTo>
                  <a:lnTo>
                    <a:pt x="711" y="683"/>
                  </a:lnTo>
                  <a:lnTo>
                    <a:pt x="681" y="673"/>
                  </a:lnTo>
                  <a:lnTo>
                    <a:pt x="651" y="662"/>
                  </a:lnTo>
                  <a:lnTo>
                    <a:pt x="622" y="651"/>
                  </a:lnTo>
                  <a:lnTo>
                    <a:pt x="595" y="639"/>
                  </a:lnTo>
                  <a:lnTo>
                    <a:pt x="567" y="626"/>
                  </a:lnTo>
                  <a:lnTo>
                    <a:pt x="542" y="615"/>
                  </a:lnTo>
                  <a:lnTo>
                    <a:pt x="516" y="601"/>
                  </a:lnTo>
                  <a:lnTo>
                    <a:pt x="491" y="588"/>
                  </a:lnTo>
                  <a:lnTo>
                    <a:pt x="491" y="588"/>
                  </a:lnTo>
                  <a:lnTo>
                    <a:pt x="515" y="563"/>
                  </a:lnTo>
                  <a:lnTo>
                    <a:pt x="538" y="538"/>
                  </a:lnTo>
                  <a:lnTo>
                    <a:pt x="538" y="538"/>
                  </a:lnTo>
                  <a:close/>
                  <a:moveTo>
                    <a:pt x="370" y="752"/>
                  </a:moveTo>
                  <a:lnTo>
                    <a:pt x="370" y="752"/>
                  </a:lnTo>
                  <a:lnTo>
                    <a:pt x="402" y="771"/>
                  </a:lnTo>
                  <a:lnTo>
                    <a:pt x="437" y="789"/>
                  </a:lnTo>
                  <a:lnTo>
                    <a:pt x="472" y="807"/>
                  </a:lnTo>
                  <a:lnTo>
                    <a:pt x="508" y="824"/>
                  </a:lnTo>
                  <a:lnTo>
                    <a:pt x="546" y="840"/>
                  </a:lnTo>
                  <a:lnTo>
                    <a:pt x="584" y="855"/>
                  </a:lnTo>
                  <a:lnTo>
                    <a:pt x="624" y="870"/>
                  </a:lnTo>
                  <a:lnTo>
                    <a:pt x="664" y="883"/>
                  </a:lnTo>
                  <a:lnTo>
                    <a:pt x="664" y="883"/>
                  </a:lnTo>
                  <a:lnTo>
                    <a:pt x="655" y="926"/>
                  </a:lnTo>
                  <a:lnTo>
                    <a:pt x="649" y="969"/>
                  </a:lnTo>
                  <a:lnTo>
                    <a:pt x="643" y="1014"/>
                  </a:lnTo>
                  <a:lnTo>
                    <a:pt x="637" y="1058"/>
                  </a:lnTo>
                  <a:lnTo>
                    <a:pt x="633" y="1104"/>
                  </a:lnTo>
                  <a:lnTo>
                    <a:pt x="629" y="1149"/>
                  </a:lnTo>
                  <a:lnTo>
                    <a:pt x="626" y="1195"/>
                  </a:lnTo>
                  <a:lnTo>
                    <a:pt x="624" y="1241"/>
                  </a:lnTo>
                  <a:lnTo>
                    <a:pt x="209" y="1241"/>
                  </a:lnTo>
                  <a:lnTo>
                    <a:pt x="209" y="1241"/>
                  </a:lnTo>
                  <a:lnTo>
                    <a:pt x="213" y="1208"/>
                  </a:lnTo>
                  <a:lnTo>
                    <a:pt x="217" y="1176"/>
                  </a:lnTo>
                  <a:lnTo>
                    <a:pt x="222" y="1143"/>
                  </a:lnTo>
                  <a:lnTo>
                    <a:pt x="229" y="1110"/>
                  </a:lnTo>
                  <a:lnTo>
                    <a:pt x="235" y="1078"/>
                  </a:lnTo>
                  <a:lnTo>
                    <a:pt x="244" y="1046"/>
                  </a:lnTo>
                  <a:lnTo>
                    <a:pt x="252" y="1016"/>
                  </a:lnTo>
                  <a:lnTo>
                    <a:pt x="262" y="985"/>
                  </a:lnTo>
                  <a:lnTo>
                    <a:pt x="272" y="954"/>
                  </a:lnTo>
                  <a:lnTo>
                    <a:pt x="284" y="924"/>
                  </a:lnTo>
                  <a:lnTo>
                    <a:pt x="297" y="894"/>
                  </a:lnTo>
                  <a:lnTo>
                    <a:pt x="309" y="864"/>
                  </a:lnTo>
                  <a:lnTo>
                    <a:pt x="323" y="836"/>
                  </a:lnTo>
                  <a:lnTo>
                    <a:pt x="338" y="807"/>
                  </a:lnTo>
                  <a:lnTo>
                    <a:pt x="354" y="780"/>
                  </a:lnTo>
                  <a:lnTo>
                    <a:pt x="370" y="752"/>
                  </a:lnTo>
                  <a:lnTo>
                    <a:pt x="370" y="752"/>
                  </a:lnTo>
                  <a:close/>
                  <a:moveTo>
                    <a:pt x="370" y="1934"/>
                  </a:moveTo>
                  <a:lnTo>
                    <a:pt x="370" y="1934"/>
                  </a:lnTo>
                  <a:lnTo>
                    <a:pt x="354" y="1908"/>
                  </a:lnTo>
                  <a:lnTo>
                    <a:pt x="338" y="1879"/>
                  </a:lnTo>
                  <a:lnTo>
                    <a:pt x="323" y="1851"/>
                  </a:lnTo>
                  <a:lnTo>
                    <a:pt x="309" y="1822"/>
                  </a:lnTo>
                  <a:lnTo>
                    <a:pt x="297" y="1793"/>
                  </a:lnTo>
                  <a:lnTo>
                    <a:pt x="284" y="1763"/>
                  </a:lnTo>
                  <a:lnTo>
                    <a:pt x="272" y="1733"/>
                  </a:lnTo>
                  <a:lnTo>
                    <a:pt x="262" y="1703"/>
                  </a:lnTo>
                  <a:lnTo>
                    <a:pt x="252" y="1672"/>
                  </a:lnTo>
                  <a:lnTo>
                    <a:pt x="244" y="1640"/>
                  </a:lnTo>
                  <a:lnTo>
                    <a:pt x="235" y="1608"/>
                  </a:lnTo>
                  <a:lnTo>
                    <a:pt x="229" y="1577"/>
                  </a:lnTo>
                  <a:lnTo>
                    <a:pt x="222" y="1545"/>
                  </a:lnTo>
                  <a:lnTo>
                    <a:pt x="217" y="1512"/>
                  </a:lnTo>
                  <a:lnTo>
                    <a:pt x="213" y="1479"/>
                  </a:lnTo>
                  <a:lnTo>
                    <a:pt x="209" y="1445"/>
                  </a:lnTo>
                  <a:lnTo>
                    <a:pt x="624" y="1445"/>
                  </a:lnTo>
                  <a:lnTo>
                    <a:pt x="624" y="1445"/>
                  </a:lnTo>
                  <a:lnTo>
                    <a:pt x="626" y="1492"/>
                  </a:lnTo>
                  <a:lnTo>
                    <a:pt x="629" y="1539"/>
                  </a:lnTo>
                  <a:lnTo>
                    <a:pt x="632" y="1584"/>
                  </a:lnTo>
                  <a:lnTo>
                    <a:pt x="637" y="1630"/>
                  </a:lnTo>
                  <a:lnTo>
                    <a:pt x="643" y="1674"/>
                  </a:lnTo>
                  <a:lnTo>
                    <a:pt x="649" y="1719"/>
                  </a:lnTo>
                  <a:lnTo>
                    <a:pt x="655" y="1762"/>
                  </a:lnTo>
                  <a:lnTo>
                    <a:pt x="663" y="1804"/>
                  </a:lnTo>
                  <a:lnTo>
                    <a:pt x="663" y="1804"/>
                  </a:lnTo>
                  <a:lnTo>
                    <a:pt x="624" y="1818"/>
                  </a:lnTo>
                  <a:lnTo>
                    <a:pt x="584" y="1832"/>
                  </a:lnTo>
                  <a:lnTo>
                    <a:pt x="546" y="1848"/>
                  </a:lnTo>
                  <a:lnTo>
                    <a:pt x="508" y="1864"/>
                  </a:lnTo>
                  <a:lnTo>
                    <a:pt x="472" y="1880"/>
                  </a:lnTo>
                  <a:lnTo>
                    <a:pt x="437" y="1897"/>
                  </a:lnTo>
                  <a:lnTo>
                    <a:pt x="402" y="1916"/>
                  </a:lnTo>
                  <a:lnTo>
                    <a:pt x="370" y="1934"/>
                  </a:lnTo>
                  <a:lnTo>
                    <a:pt x="370" y="1934"/>
                  </a:lnTo>
                  <a:close/>
                  <a:moveTo>
                    <a:pt x="538" y="2149"/>
                  </a:moveTo>
                  <a:lnTo>
                    <a:pt x="538" y="2149"/>
                  </a:lnTo>
                  <a:lnTo>
                    <a:pt x="515" y="2125"/>
                  </a:lnTo>
                  <a:lnTo>
                    <a:pt x="491" y="2100"/>
                  </a:lnTo>
                  <a:lnTo>
                    <a:pt x="491" y="2100"/>
                  </a:lnTo>
                  <a:lnTo>
                    <a:pt x="516" y="2086"/>
                  </a:lnTo>
                  <a:lnTo>
                    <a:pt x="542" y="2073"/>
                  </a:lnTo>
                  <a:lnTo>
                    <a:pt x="567" y="2060"/>
                  </a:lnTo>
                  <a:lnTo>
                    <a:pt x="595" y="2049"/>
                  </a:lnTo>
                  <a:lnTo>
                    <a:pt x="622" y="2036"/>
                  </a:lnTo>
                  <a:lnTo>
                    <a:pt x="652" y="2025"/>
                  </a:lnTo>
                  <a:lnTo>
                    <a:pt x="681" y="2014"/>
                  </a:lnTo>
                  <a:lnTo>
                    <a:pt x="711" y="2003"/>
                  </a:lnTo>
                  <a:lnTo>
                    <a:pt x="711" y="2003"/>
                  </a:lnTo>
                  <a:lnTo>
                    <a:pt x="722" y="2039"/>
                  </a:lnTo>
                  <a:lnTo>
                    <a:pt x="734" y="2074"/>
                  </a:lnTo>
                  <a:lnTo>
                    <a:pt x="745" y="2108"/>
                  </a:lnTo>
                  <a:lnTo>
                    <a:pt x="758" y="2141"/>
                  </a:lnTo>
                  <a:lnTo>
                    <a:pt x="771" y="2174"/>
                  </a:lnTo>
                  <a:lnTo>
                    <a:pt x="784" y="2205"/>
                  </a:lnTo>
                  <a:lnTo>
                    <a:pt x="798" y="2237"/>
                  </a:lnTo>
                  <a:lnTo>
                    <a:pt x="813" y="2267"/>
                  </a:lnTo>
                  <a:lnTo>
                    <a:pt x="813" y="2267"/>
                  </a:lnTo>
                  <a:lnTo>
                    <a:pt x="829" y="2297"/>
                  </a:lnTo>
                  <a:lnTo>
                    <a:pt x="846" y="2328"/>
                  </a:lnTo>
                  <a:lnTo>
                    <a:pt x="863" y="2357"/>
                  </a:lnTo>
                  <a:lnTo>
                    <a:pt x="881" y="2384"/>
                  </a:lnTo>
                  <a:lnTo>
                    <a:pt x="881" y="2384"/>
                  </a:lnTo>
                  <a:lnTo>
                    <a:pt x="833" y="2362"/>
                  </a:lnTo>
                  <a:lnTo>
                    <a:pt x="787" y="2338"/>
                  </a:lnTo>
                  <a:lnTo>
                    <a:pt x="742" y="2311"/>
                  </a:lnTo>
                  <a:lnTo>
                    <a:pt x="698" y="2283"/>
                  </a:lnTo>
                  <a:lnTo>
                    <a:pt x="655" y="2252"/>
                  </a:lnTo>
                  <a:lnTo>
                    <a:pt x="615" y="2219"/>
                  </a:lnTo>
                  <a:lnTo>
                    <a:pt x="576" y="2185"/>
                  </a:lnTo>
                  <a:lnTo>
                    <a:pt x="538" y="2149"/>
                  </a:lnTo>
                  <a:lnTo>
                    <a:pt x="538" y="2149"/>
                  </a:lnTo>
                  <a:close/>
                  <a:moveTo>
                    <a:pt x="1691" y="2176"/>
                  </a:moveTo>
                  <a:lnTo>
                    <a:pt x="1691" y="2176"/>
                  </a:lnTo>
                  <a:lnTo>
                    <a:pt x="1671" y="2213"/>
                  </a:lnTo>
                  <a:lnTo>
                    <a:pt x="1651" y="2249"/>
                  </a:lnTo>
                  <a:lnTo>
                    <a:pt x="1630" y="2282"/>
                  </a:lnTo>
                  <a:lnTo>
                    <a:pt x="1609" y="2312"/>
                  </a:lnTo>
                  <a:lnTo>
                    <a:pt x="1587" y="2341"/>
                  </a:lnTo>
                  <a:lnTo>
                    <a:pt x="1564" y="2366"/>
                  </a:lnTo>
                  <a:lnTo>
                    <a:pt x="1542" y="2390"/>
                  </a:lnTo>
                  <a:lnTo>
                    <a:pt x="1519" y="2410"/>
                  </a:lnTo>
                  <a:lnTo>
                    <a:pt x="1519" y="2410"/>
                  </a:lnTo>
                  <a:lnTo>
                    <a:pt x="1497" y="2428"/>
                  </a:lnTo>
                  <a:lnTo>
                    <a:pt x="1475" y="2442"/>
                  </a:lnTo>
                  <a:lnTo>
                    <a:pt x="1452" y="2455"/>
                  </a:lnTo>
                  <a:lnTo>
                    <a:pt x="1430" y="2466"/>
                  </a:lnTo>
                  <a:lnTo>
                    <a:pt x="1408" y="2473"/>
                  </a:lnTo>
                  <a:lnTo>
                    <a:pt x="1387" y="2478"/>
                  </a:lnTo>
                  <a:lnTo>
                    <a:pt x="1366" y="2482"/>
                  </a:lnTo>
                  <a:lnTo>
                    <a:pt x="1343" y="2483"/>
                  </a:lnTo>
                  <a:lnTo>
                    <a:pt x="1343" y="2483"/>
                  </a:lnTo>
                  <a:lnTo>
                    <a:pt x="1322" y="2482"/>
                  </a:lnTo>
                  <a:lnTo>
                    <a:pt x="1301" y="2478"/>
                  </a:lnTo>
                  <a:lnTo>
                    <a:pt x="1279" y="2473"/>
                  </a:lnTo>
                  <a:lnTo>
                    <a:pt x="1258" y="2466"/>
                  </a:lnTo>
                  <a:lnTo>
                    <a:pt x="1235" y="2455"/>
                  </a:lnTo>
                  <a:lnTo>
                    <a:pt x="1213" y="2442"/>
                  </a:lnTo>
                  <a:lnTo>
                    <a:pt x="1191" y="2428"/>
                  </a:lnTo>
                  <a:lnTo>
                    <a:pt x="1168" y="2410"/>
                  </a:lnTo>
                  <a:lnTo>
                    <a:pt x="1168" y="2410"/>
                  </a:lnTo>
                  <a:lnTo>
                    <a:pt x="1149" y="2393"/>
                  </a:lnTo>
                  <a:lnTo>
                    <a:pt x="1131" y="2375"/>
                  </a:lnTo>
                  <a:lnTo>
                    <a:pt x="1111" y="2355"/>
                  </a:lnTo>
                  <a:lnTo>
                    <a:pt x="1093" y="2332"/>
                  </a:lnTo>
                  <a:lnTo>
                    <a:pt x="1075" y="2309"/>
                  </a:lnTo>
                  <a:lnTo>
                    <a:pt x="1059" y="2284"/>
                  </a:lnTo>
                  <a:lnTo>
                    <a:pt x="1041" y="2257"/>
                  </a:lnTo>
                  <a:lnTo>
                    <a:pt x="1025" y="2229"/>
                  </a:lnTo>
                  <a:lnTo>
                    <a:pt x="1008" y="2198"/>
                  </a:lnTo>
                  <a:lnTo>
                    <a:pt x="992" y="2167"/>
                  </a:lnTo>
                  <a:lnTo>
                    <a:pt x="977" y="2134"/>
                  </a:lnTo>
                  <a:lnTo>
                    <a:pt x="962" y="2100"/>
                  </a:lnTo>
                  <a:lnTo>
                    <a:pt x="947" y="2065"/>
                  </a:lnTo>
                  <a:lnTo>
                    <a:pt x="934" y="2028"/>
                  </a:lnTo>
                  <a:lnTo>
                    <a:pt x="921" y="1989"/>
                  </a:lnTo>
                  <a:lnTo>
                    <a:pt x="909" y="1950"/>
                  </a:lnTo>
                  <a:lnTo>
                    <a:pt x="909" y="1950"/>
                  </a:lnTo>
                  <a:lnTo>
                    <a:pt x="958" y="1941"/>
                  </a:lnTo>
                  <a:lnTo>
                    <a:pt x="1009" y="1931"/>
                  </a:lnTo>
                  <a:lnTo>
                    <a:pt x="1061" y="1925"/>
                  </a:lnTo>
                  <a:lnTo>
                    <a:pt x="1113" y="1919"/>
                  </a:lnTo>
                  <a:lnTo>
                    <a:pt x="1165" y="1913"/>
                  </a:lnTo>
                  <a:lnTo>
                    <a:pt x="1221" y="1910"/>
                  </a:lnTo>
                  <a:lnTo>
                    <a:pt x="1274" y="1908"/>
                  </a:lnTo>
                  <a:lnTo>
                    <a:pt x="1331" y="1908"/>
                  </a:lnTo>
                  <a:lnTo>
                    <a:pt x="1331" y="1908"/>
                  </a:lnTo>
                  <a:lnTo>
                    <a:pt x="1390" y="1908"/>
                  </a:lnTo>
                  <a:lnTo>
                    <a:pt x="1448" y="1910"/>
                  </a:lnTo>
                  <a:lnTo>
                    <a:pt x="1505" y="1914"/>
                  </a:lnTo>
                  <a:lnTo>
                    <a:pt x="1562" y="1920"/>
                  </a:lnTo>
                  <a:lnTo>
                    <a:pt x="1617" y="1927"/>
                  </a:lnTo>
                  <a:lnTo>
                    <a:pt x="1672" y="1934"/>
                  </a:lnTo>
                  <a:lnTo>
                    <a:pt x="1725" y="1944"/>
                  </a:lnTo>
                  <a:lnTo>
                    <a:pt x="1777" y="1956"/>
                  </a:lnTo>
                  <a:lnTo>
                    <a:pt x="1777" y="1956"/>
                  </a:lnTo>
                  <a:lnTo>
                    <a:pt x="1758" y="2015"/>
                  </a:lnTo>
                  <a:lnTo>
                    <a:pt x="1737" y="2072"/>
                  </a:lnTo>
                  <a:lnTo>
                    <a:pt x="1726" y="2098"/>
                  </a:lnTo>
                  <a:lnTo>
                    <a:pt x="1715" y="2125"/>
                  </a:lnTo>
                  <a:lnTo>
                    <a:pt x="1703" y="2151"/>
                  </a:lnTo>
                  <a:lnTo>
                    <a:pt x="1691" y="2176"/>
                  </a:lnTo>
                  <a:lnTo>
                    <a:pt x="1691" y="2176"/>
                  </a:lnTo>
                  <a:close/>
                  <a:moveTo>
                    <a:pt x="1825" y="1757"/>
                  </a:moveTo>
                  <a:lnTo>
                    <a:pt x="1825" y="1757"/>
                  </a:lnTo>
                  <a:lnTo>
                    <a:pt x="1767" y="1744"/>
                  </a:lnTo>
                  <a:lnTo>
                    <a:pt x="1707" y="1733"/>
                  </a:lnTo>
                  <a:lnTo>
                    <a:pt x="1647" y="1725"/>
                  </a:lnTo>
                  <a:lnTo>
                    <a:pt x="1586" y="1717"/>
                  </a:lnTo>
                  <a:lnTo>
                    <a:pt x="1523" y="1711"/>
                  </a:lnTo>
                  <a:lnTo>
                    <a:pt x="1460" y="1707"/>
                  </a:lnTo>
                  <a:lnTo>
                    <a:pt x="1395" y="1704"/>
                  </a:lnTo>
                  <a:lnTo>
                    <a:pt x="1331" y="1704"/>
                  </a:lnTo>
                  <a:lnTo>
                    <a:pt x="1331" y="1704"/>
                  </a:lnTo>
                  <a:lnTo>
                    <a:pt x="1269" y="1704"/>
                  </a:lnTo>
                  <a:lnTo>
                    <a:pt x="1208" y="1707"/>
                  </a:lnTo>
                  <a:lnTo>
                    <a:pt x="1149" y="1710"/>
                  </a:lnTo>
                  <a:lnTo>
                    <a:pt x="1089" y="1715"/>
                  </a:lnTo>
                  <a:lnTo>
                    <a:pt x="1030" y="1723"/>
                  </a:lnTo>
                  <a:lnTo>
                    <a:pt x="973" y="1730"/>
                  </a:lnTo>
                  <a:lnTo>
                    <a:pt x="917" y="1740"/>
                  </a:lnTo>
                  <a:lnTo>
                    <a:pt x="861" y="1751"/>
                  </a:lnTo>
                  <a:lnTo>
                    <a:pt x="861" y="1751"/>
                  </a:lnTo>
                  <a:lnTo>
                    <a:pt x="854" y="1714"/>
                  </a:lnTo>
                  <a:lnTo>
                    <a:pt x="849" y="1678"/>
                  </a:lnTo>
                  <a:lnTo>
                    <a:pt x="844" y="1640"/>
                  </a:lnTo>
                  <a:lnTo>
                    <a:pt x="839" y="1602"/>
                  </a:lnTo>
                  <a:lnTo>
                    <a:pt x="835" y="1564"/>
                  </a:lnTo>
                  <a:lnTo>
                    <a:pt x="832" y="1525"/>
                  </a:lnTo>
                  <a:lnTo>
                    <a:pt x="829" y="1486"/>
                  </a:lnTo>
                  <a:lnTo>
                    <a:pt x="827" y="1445"/>
                  </a:lnTo>
                  <a:lnTo>
                    <a:pt x="1860" y="1445"/>
                  </a:lnTo>
                  <a:lnTo>
                    <a:pt x="1860" y="1445"/>
                  </a:lnTo>
                  <a:lnTo>
                    <a:pt x="1858" y="1487"/>
                  </a:lnTo>
                  <a:lnTo>
                    <a:pt x="1854" y="1527"/>
                  </a:lnTo>
                  <a:lnTo>
                    <a:pt x="1851" y="1566"/>
                  </a:lnTo>
                  <a:lnTo>
                    <a:pt x="1847" y="1605"/>
                  </a:lnTo>
                  <a:lnTo>
                    <a:pt x="1843" y="1644"/>
                  </a:lnTo>
                  <a:lnTo>
                    <a:pt x="1838" y="1683"/>
                  </a:lnTo>
                  <a:lnTo>
                    <a:pt x="1831" y="1720"/>
                  </a:lnTo>
                  <a:lnTo>
                    <a:pt x="1825" y="1757"/>
                  </a:lnTo>
                  <a:lnTo>
                    <a:pt x="1825" y="1757"/>
                  </a:lnTo>
                  <a:close/>
                  <a:moveTo>
                    <a:pt x="828" y="1241"/>
                  </a:moveTo>
                  <a:lnTo>
                    <a:pt x="828" y="1241"/>
                  </a:lnTo>
                  <a:lnTo>
                    <a:pt x="829" y="1202"/>
                  </a:lnTo>
                  <a:lnTo>
                    <a:pt x="832" y="1163"/>
                  </a:lnTo>
                  <a:lnTo>
                    <a:pt x="835" y="1124"/>
                  </a:lnTo>
                  <a:lnTo>
                    <a:pt x="839" y="1085"/>
                  </a:lnTo>
                  <a:lnTo>
                    <a:pt x="844" y="1046"/>
                  </a:lnTo>
                  <a:lnTo>
                    <a:pt x="849" y="1009"/>
                  </a:lnTo>
                  <a:lnTo>
                    <a:pt x="854" y="972"/>
                  </a:lnTo>
                  <a:lnTo>
                    <a:pt x="861" y="936"/>
                  </a:lnTo>
                  <a:lnTo>
                    <a:pt x="861" y="936"/>
                  </a:lnTo>
                  <a:lnTo>
                    <a:pt x="917" y="947"/>
                  </a:lnTo>
                  <a:lnTo>
                    <a:pt x="973" y="956"/>
                  </a:lnTo>
                  <a:lnTo>
                    <a:pt x="1030" y="965"/>
                  </a:lnTo>
                  <a:lnTo>
                    <a:pt x="1088" y="971"/>
                  </a:lnTo>
                  <a:lnTo>
                    <a:pt x="1147" y="977"/>
                  </a:lnTo>
                  <a:lnTo>
                    <a:pt x="1208" y="981"/>
                  </a:lnTo>
                  <a:lnTo>
                    <a:pt x="1269" y="983"/>
                  </a:lnTo>
                  <a:lnTo>
                    <a:pt x="1331" y="984"/>
                  </a:lnTo>
                  <a:lnTo>
                    <a:pt x="1331" y="984"/>
                  </a:lnTo>
                  <a:lnTo>
                    <a:pt x="1395" y="983"/>
                  </a:lnTo>
                  <a:lnTo>
                    <a:pt x="1460" y="981"/>
                  </a:lnTo>
                  <a:lnTo>
                    <a:pt x="1523" y="977"/>
                  </a:lnTo>
                  <a:lnTo>
                    <a:pt x="1586" y="970"/>
                  </a:lnTo>
                  <a:lnTo>
                    <a:pt x="1647" y="963"/>
                  </a:lnTo>
                  <a:lnTo>
                    <a:pt x="1707" y="953"/>
                  </a:lnTo>
                  <a:lnTo>
                    <a:pt x="1767" y="943"/>
                  </a:lnTo>
                  <a:lnTo>
                    <a:pt x="1825" y="931"/>
                  </a:lnTo>
                  <a:lnTo>
                    <a:pt x="1825" y="931"/>
                  </a:lnTo>
                  <a:lnTo>
                    <a:pt x="1831" y="968"/>
                  </a:lnTo>
                  <a:lnTo>
                    <a:pt x="1838" y="1005"/>
                  </a:lnTo>
                  <a:lnTo>
                    <a:pt x="1843" y="1043"/>
                  </a:lnTo>
                  <a:lnTo>
                    <a:pt x="1848" y="1082"/>
                  </a:lnTo>
                  <a:lnTo>
                    <a:pt x="1852" y="1122"/>
                  </a:lnTo>
                  <a:lnTo>
                    <a:pt x="1856" y="1161"/>
                  </a:lnTo>
                  <a:lnTo>
                    <a:pt x="1858" y="1201"/>
                  </a:lnTo>
                  <a:lnTo>
                    <a:pt x="1860" y="1241"/>
                  </a:lnTo>
                  <a:lnTo>
                    <a:pt x="828" y="1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14">
              <a:extLst>
                <a:ext uri="{FF2B5EF4-FFF2-40B4-BE49-F238E27FC236}">
                  <a16:creationId xmlns:a16="http://schemas.microsoft.com/office/drawing/2014/main" id="{5938C7B0-65AD-43B6-BF36-2AC98D326970}"/>
                </a:ext>
              </a:extLst>
            </p:cNvPr>
            <p:cNvSpPr>
              <a:spLocks/>
            </p:cNvSpPr>
            <p:nvPr/>
          </p:nvSpPr>
          <p:spPr bwMode="auto">
            <a:xfrm>
              <a:off x="7804151" y="1762126"/>
              <a:ext cx="142875" cy="142875"/>
            </a:xfrm>
            <a:custGeom>
              <a:avLst/>
              <a:gdLst>
                <a:gd name="T0" fmla="*/ 299 w 631"/>
                <a:gd name="T1" fmla="*/ 630 h 630"/>
                <a:gd name="T2" fmla="*/ 252 w 631"/>
                <a:gd name="T3" fmla="*/ 624 h 630"/>
                <a:gd name="T4" fmla="*/ 207 w 631"/>
                <a:gd name="T5" fmla="*/ 611 h 630"/>
                <a:gd name="T6" fmla="*/ 165 w 631"/>
                <a:gd name="T7" fmla="*/ 593 h 630"/>
                <a:gd name="T8" fmla="*/ 126 w 631"/>
                <a:gd name="T9" fmla="*/ 568 h 630"/>
                <a:gd name="T10" fmla="*/ 92 w 631"/>
                <a:gd name="T11" fmla="*/ 538 h 630"/>
                <a:gd name="T12" fmla="*/ 63 w 631"/>
                <a:gd name="T13" fmla="*/ 505 h 630"/>
                <a:gd name="T14" fmla="*/ 38 w 631"/>
                <a:gd name="T15" fmla="*/ 466 h 630"/>
                <a:gd name="T16" fmla="*/ 19 w 631"/>
                <a:gd name="T17" fmla="*/ 424 h 630"/>
                <a:gd name="T18" fmla="*/ 7 w 631"/>
                <a:gd name="T19" fmla="*/ 380 h 630"/>
                <a:gd name="T20" fmla="*/ 0 w 631"/>
                <a:gd name="T21" fmla="*/ 332 h 630"/>
                <a:gd name="T22" fmla="*/ 0 w 631"/>
                <a:gd name="T23" fmla="*/ 299 h 630"/>
                <a:gd name="T24" fmla="*/ 7 w 631"/>
                <a:gd name="T25" fmla="*/ 252 h 630"/>
                <a:gd name="T26" fmla="*/ 19 w 631"/>
                <a:gd name="T27" fmla="*/ 206 h 630"/>
                <a:gd name="T28" fmla="*/ 38 w 631"/>
                <a:gd name="T29" fmla="*/ 165 h 630"/>
                <a:gd name="T30" fmla="*/ 63 w 631"/>
                <a:gd name="T31" fmla="*/ 127 h 630"/>
                <a:gd name="T32" fmla="*/ 92 w 631"/>
                <a:gd name="T33" fmla="*/ 92 h 630"/>
                <a:gd name="T34" fmla="*/ 126 w 631"/>
                <a:gd name="T35" fmla="*/ 62 h 630"/>
                <a:gd name="T36" fmla="*/ 165 w 631"/>
                <a:gd name="T37" fmla="*/ 38 h 630"/>
                <a:gd name="T38" fmla="*/ 207 w 631"/>
                <a:gd name="T39" fmla="*/ 19 h 630"/>
                <a:gd name="T40" fmla="*/ 252 w 631"/>
                <a:gd name="T41" fmla="*/ 6 h 630"/>
                <a:gd name="T42" fmla="*/ 299 w 631"/>
                <a:gd name="T43" fmla="*/ 1 h 630"/>
                <a:gd name="T44" fmla="*/ 331 w 631"/>
                <a:gd name="T45" fmla="*/ 1 h 630"/>
                <a:gd name="T46" fmla="*/ 379 w 631"/>
                <a:gd name="T47" fmla="*/ 6 h 630"/>
                <a:gd name="T48" fmla="*/ 424 w 631"/>
                <a:gd name="T49" fmla="*/ 19 h 630"/>
                <a:gd name="T50" fmla="*/ 466 w 631"/>
                <a:gd name="T51" fmla="*/ 38 h 630"/>
                <a:gd name="T52" fmla="*/ 504 w 631"/>
                <a:gd name="T53" fmla="*/ 62 h 630"/>
                <a:gd name="T54" fmla="*/ 539 w 631"/>
                <a:gd name="T55" fmla="*/ 92 h 630"/>
                <a:gd name="T56" fmla="*/ 569 w 631"/>
                <a:gd name="T57" fmla="*/ 127 h 630"/>
                <a:gd name="T58" fmla="*/ 593 w 631"/>
                <a:gd name="T59" fmla="*/ 165 h 630"/>
                <a:gd name="T60" fmla="*/ 612 w 631"/>
                <a:gd name="T61" fmla="*/ 206 h 630"/>
                <a:gd name="T62" fmla="*/ 625 w 631"/>
                <a:gd name="T63" fmla="*/ 252 h 630"/>
                <a:gd name="T64" fmla="*/ 631 w 631"/>
                <a:gd name="T65" fmla="*/ 299 h 630"/>
                <a:gd name="T66" fmla="*/ 631 w 631"/>
                <a:gd name="T67" fmla="*/ 332 h 630"/>
                <a:gd name="T68" fmla="*/ 625 w 631"/>
                <a:gd name="T69" fmla="*/ 380 h 630"/>
                <a:gd name="T70" fmla="*/ 612 w 631"/>
                <a:gd name="T71" fmla="*/ 424 h 630"/>
                <a:gd name="T72" fmla="*/ 593 w 631"/>
                <a:gd name="T73" fmla="*/ 466 h 630"/>
                <a:gd name="T74" fmla="*/ 569 w 631"/>
                <a:gd name="T75" fmla="*/ 505 h 630"/>
                <a:gd name="T76" fmla="*/ 539 w 631"/>
                <a:gd name="T77" fmla="*/ 538 h 630"/>
                <a:gd name="T78" fmla="*/ 504 w 631"/>
                <a:gd name="T79" fmla="*/ 568 h 630"/>
                <a:gd name="T80" fmla="*/ 466 w 631"/>
                <a:gd name="T81" fmla="*/ 593 h 630"/>
                <a:gd name="T82" fmla="*/ 424 w 631"/>
                <a:gd name="T83" fmla="*/ 611 h 630"/>
                <a:gd name="T84" fmla="*/ 379 w 631"/>
                <a:gd name="T85" fmla="*/ 624 h 630"/>
                <a:gd name="T86" fmla="*/ 331 w 631"/>
                <a:gd name="T87"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630">
                  <a:moveTo>
                    <a:pt x="316" y="630"/>
                  </a:moveTo>
                  <a:lnTo>
                    <a:pt x="316" y="630"/>
                  </a:lnTo>
                  <a:lnTo>
                    <a:pt x="299" y="630"/>
                  </a:lnTo>
                  <a:lnTo>
                    <a:pt x="283" y="629"/>
                  </a:lnTo>
                  <a:lnTo>
                    <a:pt x="267" y="627"/>
                  </a:lnTo>
                  <a:lnTo>
                    <a:pt x="252" y="624"/>
                  </a:lnTo>
                  <a:lnTo>
                    <a:pt x="236" y="621"/>
                  </a:lnTo>
                  <a:lnTo>
                    <a:pt x="221" y="617"/>
                  </a:lnTo>
                  <a:lnTo>
                    <a:pt x="207" y="611"/>
                  </a:lnTo>
                  <a:lnTo>
                    <a:pt x="193" y="606"/>
                  </a:lnTo>
                  <a:lnTo>
                    <a:pt x="178" y="600"/>
                  </a:lnTo>
                  <a:lnTo>
                    <a:pt x="165" y="593"/>
                  </a:lnTo>
                  <a:lnTo>
                    <a:pt x="152" y="585"/>
                  </a:lnTo>
                  <a:lnTo>
                    <a:pt x="139" y="578"/>
                  </a:lnTo>
                  <a:lnTo>
                    <a:pt x="126" y="568"/>
                  </a:lnTo>
                  <a:lnTo>
                    <a:pt x="114" y="560"/>
                  </a:lnTo>
                  <a:lnTo>
                    <a:pt x="103" y="549"/>
                  </a:lnTo>
                  <a:lnTo>
                    <a:pt x="92" y="538"/>
                  </a:lnTo>
                  <a:lnTo>
                    <a:pt x="82" y="528"/>
                  </a:lnTo>
                  <a:lnTo>
                    <a:pt x="72" y="516"/>
                  </a:lnTo>
                  <a:lnTo>
                    <a:pt x="63" y="505"/>
                  </a:lnTo>
                  <a:lnTo>
                    <a:pt x="53" y="492"/>
                  </a:lnTo>
                  <a:lnTo>
                    <a:pt x="46" y="479"/>
                  </a:lnTo>
                  <a:lnTo>
                    <a:pt x="38" y="466"/>
                  </a:lnTo>
                  <a:lnTo>
                    <a:pt x="31" y="453"/>
                  </a:lnTo>
                  <a:lnTo>
                    <a:pt x="25" y="439"/>
                  </a:lnTo>
                  <a:lnTo>
                    <a:pt x="19" y="424"/>
                  </a:lnTo>
                  <a:lnTo>
                    <a:pt x="14" y="409"/>
                  </a:lnTo>
                  <a:lnTo>
                    <a:pt x="10" y="394"/>
                  </a:lnTo>
                  <a:lnTo>
                    <a:pt x="7" y="380"/>
                  </a:lnTo>
                  <a:lnTo>
                    <a:pt x="3" y="364"/>
                  </a:lnTo>
                  <a:lnTo>
                    <a:pt x="1" y="348"/>
                  </a:lnTo>
                  <a:lnTo>
                    <a:pt x="0" y="332"/>
                  </a:lnTo>
                  <a:lnTo>
                    <a:pt x="0" y="315"/>
                  </a:lnTo>
                  <a:lnTo>
                    <a:pt x="0" y="315"/>
                  </a:lnTo>
                  <a:lnTo>
                    <a:pt x="0" y="299"/>
                  </a:lnTo>
                  <a:lnTo>
                    <a:pt x="1" y="283"/>
                  </a:lnTo>
                  <a:lnTo>
                    <a:pt x="3" y="267"/>
                  </a:lnTo>
                  <a:lnTo>
                    <a:pt x="7" y="252"/>
                  </a:lnTo>
                  <a:lnTo>
                    <a:pt x="10" y="236"/>
                  </a:lnTo>
                  <a:lnTo>
                    <a:pt x="14" y="221"/>
                  </a:lnTo>
                  <a:lnTo>
                    <a:pt x="19" y="206"/>
                  </a:lnTo>
                  <a:lnTo>
                    <a:pt x="25" y="192"/>
                  </a:lnTo>
                  <a:lnTo>
                    <a:pt x="31" y="179"/>
                  </a:lnTo>
                  <a:lnTo>
                    <a:pt x="38" y="165"/>
                  </a:lnTo>
                  <a:lnTo>
                    <a:pt x="46" y="151"/>
                  </a:lnTo>
                  <a:lnTo>
                    <a:pt x="53" y="138"/>
                  </a:lnTo>
                  <a:lnTo>
                    <a:pt x="63" y="127"/>
                  </a:lnTo>
                  <a:lnTo>
                    <a:pt x="72" y="114"/>
                  </a:lnTo>
                  <a:lnTo>
                    <a:pt x="82" y="102"/>
                  </a:lnTo>
                  <a:lnTo>
                    <a:pt x="92" y="92"/>
                  </a:lnTo>
                  <a:lnTo>
                    <a:pt x="103" y="81"/>
                  </a:lnTo>
                  <a:lnTo>
                    <a:pt x="114" y="72"/>
                  </a:lnTo>
                  <a:lnTo>
                    <a:pt x="126" y="62"/>
                  </a:lnTo>
                  <a:lnTo>
                    <a:pt x="139" y="54"/>
                  </a:lnTo>
                  <a:lnTo>
                    <a:pt x="152" y="45"/>
                  </a:lnTo>
                  <a:lnTo>
                    <a:pt x="165" y="38"/>
                  </a:lnTo>
                  <a:lnTo>
                    <a:pt x="178" y="30"/>
                  </a:lnTo>
                  <a:lnTo>
                    <a:pt x="193" y="24"/>
                  </a:lnTo>
                  <a:lnTo>
                    <a:pt x="207" y="19"/>
                  </a:lnTo>
                  <a:lnTo>
                    <a:pt x="221" y="15"/>
                  </a:lnTo>
                  <a:lnTo>
                    <a:pt x="236" y="10"/>
                  </a:lnTo>
                  <a:lnTo>
                    <a:pt x="252" y="6"/>
                  </a:lnTo>
                  <a:lnTo>
                    <a:pt x="267" y="4"/>
                  </a:lnTo>
                  <a:lnTo>
                    <a:pt x="283" y="2"/>
                  </a:lnTo>
                  <a:lnTo>
                    <a:pt x="299" y="1"/>
                  </a:lnTo>
                  <a:lnTo>
                    <a:pt x="316" y="0"/>
                  </a:lnTo>
                  <a:lnTo>
                    <a:pt x="316" y="0"/>
                  </a:lnTo>
                  <a:lnTo>
                    <a:pt x="331" y="1"/>
                  </a:lnTo>
                  <a:lnTo>
                    <a:pt x="347" y="2"/>
                  </a:lnTo>
                  <a:lnTo>
                    <a:pt x="363" y="4"/>
                  </a:lnTo>
                  <a:lnTo>
                    <a:pt x="379" y="6"/>
                  </a:lnTo>
                  <a:lnTo>
                    <a:pt x="394" y="10"/>
                  </a:lnTo>
                  <a:lnTo>
                    <a:pt x="409" y="15"/>
                  </a:lnTo>
                  <a:lnTo>
                    <a:pt x="424" y="19"/>
                  </a:lnTo>
                  <a:lnTo>
                    <a:pt x="438" y="24"/>
                  </a:lnTo>
                  <a:lnTo>
                    <a:pt x="452" y="30"/>
                  </a:lnTo>
                  <a:lnTo>
                    <a:pt x="466" y="38"/>
                  </a:lnTo>
                  <a:lnTo>
                    <a:pt x="479" y="45"/>
                  </a:lnTo>
                  <a:lnTo>
                    <a:pt x="491" y="54"/>
                  </a:lnTo>
                  <a:lnTo>
                    <a:pt x="504" y="62"/>
                  </a:lnTo>
                  <a:lnTo>
                    <a:pt x="516" y="72"/>
                  </a:lnTo>
                  <a:lnTo>
                    <a:pt x="527" y="81"/>
                  </a:lnTo>
                  <a:lnTo>
                    <a:pt x="539" y="92"/>
                  </a:lnTo>
                  <a:lnTo>
                    <a:pt x="548" y="102"/>
                  </a:lnTo>
                  <a:lnTo>
                    <a:pt x="559" y="114"/>
                  </a:lnTo>
                  <a:lnTo>
                    <a:pt x="569" y="127"/>
                  </a:lnTo>
                  <a:lnTo>
                    <a:pt x="577" y="138"/>
                  </a:lnTo>
                  <a:lnTo>
                    <a:pt x="585" y="151"/>
                  </a:lnTo>
                  <a:lnTo>
                    <a:pt x="593" y="165"/>
                  </a:lnTo>
                  <a:lnTo>
                    <a:pt x="600" y="179"/>
                  </a:lnTo>
                  <a:lnTo>
                    <a:pt x="607" y="192"/>
                  </a:lnTo>
                  <a:lnTo>
                    <a:pt x="612" y="206"/>
                  </a:lnTo>
                  <a:lnTo>
                    <a:pt x="617" y="221"/>
                  </a:lnTo>
                  <a:lnTo>
                    <a:pt x="621" y="236"/>
                  </a:lnTo>
                  <a:lnTo>
                    <a:pt x="625" y="252"/>
                  </a:lnTo>
                  <a:lnTo>
                    <a:pt x="628" y="267"/>
                  </a:lnTo>
                  <a:lnTo>
                    <a:pt x="629" y="283"/>
                  </a:lnTo>
                  <a:lnTo>
                    <a:pt x="631" y="299"/>
                  </a:lnTo>
                  <a:lnTo>
                    <a:pt x="631" y="315"/>
                  </a:lnTo>
                  <a:lnTo>
                    <a:pt x="631" y="315"/>
                  </a:lnTo>
                  <a:lnTo>
                    <a:pt x="631" y="332"/>
                  </a:lnTo>
                  <a:lnTo>
                    <a:pt x="629" y="348"/>
                  </a:lnTo>
                  <a:lnTo>
                    <a:pt x="628" y="364"/>
                  </a:lnTo>
                  <a:lnTo>
                    <a:pt x="625" y="380"/>
                  </a:lnTo>
                  <a:lnTo>
                    <a:pt x="621" y="394"/>
                  </a:lnTo>
                  <a:lnTo>
                    <a:pt x="617" y="409"/>
                  </a:lnTo>
                  <a:lnTo>
                    <a:pt x="612" y="424"/>
                  </a:lnTo>
                  <a:lnTo>
                    <a:pt x="607" y="439"/>
                  </a:lnTo>
                  <a:lnTo>
                    <a:pt x="600" y="453"/>
                  </a:lnTo>
                  <a:lnTo>
                    <a:pt x="593" y="466"/>
                  </a:lnTo>
                  <a:lnTo>
                    <a:pt x="585" y="479"/>
                  </a:lnTo>
                  <a:lnTo>
                    <a:pt x="577" y="492"/>
                  </a:lnTo>
                  <a:lnTo>
                    <a:pt x="569" y="505"/>
                  </a:lnTo>
                  <a:lnTo>
                    <a:pt x="559" y="516"/>
                  </a:lnTo>
                  <a:lnTo>
                    <a:pt x="548" y="528"/>
                  </a:lnTo>
                  <a:lnTo>
                    <a:pt x="539" y="538"/>
                  </a:lnTo>
                  <a:lnTo>
                    <a:pt x="527" y="549"/>
                  </a:lnTo>
                  <a:lnTo>
                    <a:pt x="516" y="560"/>
                  </a:lnTo>
                  <a:lnTo>
                    <a:pt x="504" y="568"/>
                  </a:lnTo>
                  <a:lnTo>
                    <a:pt x="491" y="578"/>
                  </a:lnTo>
                  <a:lnTo>
                    <a:pt x="479" y="585"/>
                  </a:lnTo>
                  <a:lnTo>
                    <a:pt x="466" y="593"/>
                  </a:lnTo>
                  <a:lnTo>
                    <a:pt x="452" y="600"/>
                  </a:lnTo>
                  <a:lnTo>
                    <a:pt x="438" y="606"/>
                  </a:lnTo>
                  <a:lnTo>
                    <a:pt x="424" y="611"/>
                  </a:lnTo>
                  <a:lnTo>
                    <a:pt x="409" y="617"/>
                  </a:lnTo>
                  <a:lnTo>
                    <a:pt x="394" y="621"/>
                  </a:lnTo>
                  <a:lnTo>
                    <a:pt x="379" y="624"/>
                  </a:lnTo>
                  <a:lnTo>
                    <a:pt x="363" y="627"/>
                  </a:lnTo>
                  <a:lnTo>
                    <a:pt x="347" y="629"/>
                  </a:lnTo>
                  <a:lnTo>
                    <a:pt x="331" y="630"/>
                  </a:lnTo>
                  <a:lnTo>
                    <a:pt x="316" y="630"/>
                  </a:lnTo>
                  <a:lnTo>
                    <a:pt x="316" y="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15">
              <a:extLst>
                <a:ext uri="{FF2B5EF4-FFF2-40B4-BE49-F238E27FC236}">
                  <a16:creationId xmlns:a16="http://schemas.microsoft.com/office/drawing/2014/main" id="{746C4924-FC70-4821-8E09-999FA23B6756}"/>
                </a:ext>
              </a:extLst>
            </p:cNvPr>
            <p:cNvSpPr>
              <a:spLocks/>
            </p:cNvSpPr>
            <p:nvPr/>
          </p:nvSpPr>
          <p:spPr bwMode="auto">
            <a:xfrm>
              <a:off x="7783513" y="1927226"/>
              <a:ext cx="184150" cy="355600"/>
            </a:xfrm>
            <a:custGeom>
              <a:avLst/>
              <a:gdLst>
                <a:gd name="T0" fmla="*/ 255 w 813"/>
                <a:gd name="T1" fmla="*/ 1567 h 1567"/>
                <a:gd name="T2" fmla="*/ 238 w 813"/>
                <a:gd name="T3" fmla="*/ 1561 h 1567"/>
                <a:gd name="T4" fmla="*/ 226 w 813"/>
                <a:gd name="T5" fmla="*/ 1544 h 1567"/>
                <a:gd name="T6" fmla="*/ 207 w 813"/>
                <a:gd name="T7" fmla="*/ 1491 h 1567"/>
                <a:gd name="T8" fmla="*/ 193 w 813"/>
                <a:gd name="T9" fmla="*/ 1437 h 1567"/>
                <a:gd name="T10" fmla="*/ 154 w 813"/>
                <a:gd name="T11" fmla="*/ 1232 h 1567"/>
                <a:gd name="T12" fmla="*/ 110 w 813"/>
                <a:gd name="T13" fmla="*/ 970 h 1567"/>
                <a:gd name="T14" fmla="*/ 103 w 813"/>
                <a:gd name="T15" fmla="*/ 942 h 1567"/>
                <a:gd name="T16" fmla="*/ 88 w 813"/>
                <a:gd name="T17" fmla="*/ 911 h 1567"/>
                <a:gd name="T18" fmla="*/ 63 w 813"/>
                <a:gd name="T19" fmla="*/ 878 h 1567"/>
                <a:gd name="T20" fmla="*/ 49 w 813"/>
                <a:gd name="T21" fmla="*/ 854 h 1567"/>
                <a:gd name="T22" fmla="*/ 39 w 813"/>
                <a:gd name="T23" fmla="*/ 816 h 1567"/>
                <a:gd name="T24" fmla="*/ 20 w 813"/>
                <a:gd name="T25" fmla="*/ 679 h 1567"/>
                <a:gd name="T26" fmla="*/ 5 w 813"/>
                <a:gd name="T27" fmla="*/ 496 h 1567"/>
                <a:gd name="T28" fmla="*/ 0 w 813"/>
                <a:gd name="T29" fmla="*/ 346 h 1567"/>
                <a:gd name="T30" fmla="*/ 4 w 813"/>
                <a:gd name="T31" fmla="*/ 170 h 1567"/>
                <a:gd name="T32" fmla="*/ 5 w 813"/>
                <a:gd name="T33" fmla="*/ 149 h 1567"/>
                <a:gd name="T34" fmla="*/ 14 w 813"/>
                <a:gd name="T35" fmla="*/ 126 h 1567"/>
                <a:gd name="T36" fmla="*/ 32 w 813"/>
                <a:gd name="T37" fmla="*/ 103 h 1567"/>
                <a:gd name="T38" fmla="*/ 57 w 813"/>
                <a:gd name="T39" fmla="*/ 82 h 1567"/>
                <a:gd name="T40" fmla="*/ 129 w 813"/>
                <a:gd name="T41" fmla="*/ 46 h 1567"/>
                <a:gd name="T42" fmla="*/ 222 w 813"/>
                <a:gd name="T43" fmla="*/ 19 h 1567"/>
                <a:gd name="T44" fmla="*/ 330 w 813"/>
                <a:gd name="T45" fmla="*/ 3 h 1567"/>
                <a:gd name="T46" fmla="*/ 407 w 813"/>
                <a:gd name="T47" fmla="*/ 0 h 1567"/>
                <a:gd name="T48" fmla="*/ 519 w 813"/>
                <a:gd name="T49" fmla="*/ 7 h 1567"/>
                <a:gd name="T50" fmla="*/ 622 w 813"/>
                <a:gd name="T51" fmla="*/ 26 h 1567"/>
                <a:gd name="T52" fmla="*/ 710 w 813"/>
                <a:gd name="T53" fmla="*/ 57 h 1567"/>
                <a:gd name="T54" fmla="*/ 765 w 813"/>
                <a:gd name="T55" fmla="*/ 89 h 1567"/>
                <a:gd name="T56" fmla="*/ 788 w 813"/>
                <a:gd name="T57" fmla="*/ 110 h 1567"/>
                <a:gd name="T58" fmla="*/ 802 w 813"/>
                <a:gd name="T59" fmla="*/ 133 h 1567"/>
                <a:gd name="T60" fmla="*/ 808 w 813"/>
                <a:gd name="T61" fmla="*/ 157 h 1567"/>
                <a:gd name="T62" fmla="*/ 811 w 813"/>
                <a:gd name="T63" fmla="*/ 207 h 1567"/>
                <a:gd name="T64" fmla="*/ 812 w 813"/>
                <a:gd name="T65" fmla="*/ 392 h 1567"/>
                <a:gd name="T66" fmla="*/ 803 w 813"/>
                <a:gd name="T67" fmla="*/ 554 h 1567"/>
                <a:gd name="T68" fmla="*/ 783 w 813"/>
                <a:gd name="T69" fmla="*/ 746 h 1567"/>
                <a:gd name="T70" fmla="*/ 771 w 813"/>
                <a:gd name="T71" fmla="*/ 831 h 1567"/>
                <a:gd name="T72" fmla="*/ 760 w 813"/>
                <a:gd name="T73" fmla="*/ 862 h 1567"/>
                <a:gd name="T74" fmla="*/ 740 w 813"/>
                <a:gd name="T75" fmla="*/ 891 h 1567"/>
                <a:gd name="T76" fmla="*/ 720 w 813"/>
                <a:gd name="T77" fmla="*/ 919 h 1567"/>
                <a:gd name="T78" fmla="*/ 706 w 813"/>
                <a:gd name="T79" fmla="*/ 954 h 1567"/>
                <a:gd name="T80" fmla="*/ 692 w 813"/>
                <a:gd name="T81" fmla="*/ 1025 h 1567"/>
                <a:gd name="T82" fmla="*/ 647 w 813"/>
                <a:gd name="T83" fmla="*/ 1305 h 1567"/>
                <a:gd name="T84" fmla="*/ 613 w 813"/>
                <a:gd name="T85" fmla="*/ 1466 h 1567"/>
                <a:gd name="T86" fmla="*/ 599 w 813"/>
                <a:gd name="T87" fmla="*/ 1513 h 1567"/>
                <a:gd name="T88" fmla="*/ 581 w 813"/>
                <a:gd name="T89" fmla="*/ 1553 h 1567"/>
                <a:gd name="T90" fmla="*/ 571 w 813"/>
                <a:gd name="T91" fmla="*/ 1563 h 1567"/>
                <a:gd name="T92" fmla="*/ 545 w 813"/>
                <a:gd name="T93" fmla="*/ 1567 h 1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3" h="1567">
                  <a:moveTo>
                    <a:pt x="267" y="1567"/>
                  </a:moveTo>
                  <a:lnTo>
                    <a:pt x="267" y="1567"/>
                  </a:lnTo>
                  <a:lnTo>
                    <a:pt x="255" y="1567"/>
                  </a:lnTo>
                  <a:lnTo>
                    <a:pt x="246" y="1565"/>
                  </a:lnTo>
                  <a:lnTo>
                    <a:pt x="241" y="1563"/>
                  </a:lnTo>
                  <a:lnTo>
                    <a:pt x="238" y="1561"/>
                  </a:lnTo>
                  <a:lnTo>
                    <a:pt x="235" y="1558"/>
                  </a:lnTo>
                  <a:lnTo>
                    <a:pt x="231" y="1553"/>
                  </a:lnTo>
                  <a:lnTo>
                    <a:pt x="226" y="1544"/>
                  </a:lnTo>
                  <a:lnTo>
                    <a:pt x="219" y="1531"/>
                  </a:lnTo>
                  <a:lnTo>
                    <a:pt x="213" y="1513"/>
                  </a:lnTo>
                  <a:lnTo>
                    <a:pt x="207" y="1491"/>
                  </a:lnTo>
                  <a:lnTo>
                    <a:pt x="207" y="1491"/>
                  </a:lnTo>
                  <a:lnTo>
                    <a:pt x="199" y="1466"/>
                  </a:lnTo>
                  <a:lnTo>
                    <a:pt x="193" y="1437"/>
                  </a:lnTo>
                  <a:lnTo>
                    <a:pt x="179" y="1373"/>
                  </a:lnTo>
                  <a:lnTo>
                    <a:pt x="166" y="1305"/>
                  </a:lnTo>
                  <a:lnTo>
                    <a:pt x="154" y="1232"/>
                  </a:lnTo>
                  <a:lnTo>
                    <a:pt x="130" y="1089"/>
                  </a:lnTo>
                  <a:lnTo>
                    <a:pt x="120" y="1025"/>
                  </a:lnTo>
                  <a:lnTo>
                    <a:pt x="110" y="970"/>
                  </a:lnTo>
                  <a:lnTo>
                    <a:pt x="110" y="970"/>
                  </a:lnTo>
                  <a:lnTo>
                    <a:pt x="106" y="954"/>
                  </a:lnTo>
                  <a:lnTo>
                    <a:pt x="103" y="942"/>
                  </a:lnTo>
                  <a:lnTo>
                    <a:pt x="98" y="930"/>
                  </a:lnTo>
                  <a:lnTo>
                    <a:pt x="93" y="919"/>
                  </a:lnTo>
                  <a:lnTo>
                    <a:pt x="88" y="911"/>
                  </a:lnTo>
                  <a:lnTo>
                    <a:pt x="83" y="904"/>
                  </a:lnTo>
                  <a:lnTo>
                    <a:pt x="72" y="891"/>
                  </a:lnTo>
                  <a:lnTo>
                    <a:pt x="63" y="878"/>
                  </a:lnTo>
                  <a:lnTo>
                    <a:pt x="57" y="871"/>
                  </a:lnTo>
                  <a:lnTo>
                    <a:pt x="53" y="862"/>
                  </a:lnTo>
                  <a:lnTo>
                    <a:pt x="49" y="854"/>
                  </a:lnTo>
                  <a:lnTo>
                    <a:pt x="45" y="843"/>
                  </a:lnTo>
                  <a:lnTo>
                    <a:pt x="41" y="831"/>
                  </a:lnTo>
                  <a:lnTo>
                    <a:pt x="39" y="816"/>
                  </a:lnTo>
                  <a:lnTo>
                    <a:pt x="39" y="816"/>
                  </a:lnTo>
                  <a:lnTo>
                    <a:pt x="29" y="746"/>
                  </a:lnTo>
                  <a:lnTo>
                    <a:pt x="20" y="679"/>
                  </a:lnTo>
                  <a:lnTo>
                    <a:pt x="14" y="616"/>
                  </a:lnTo>
                  <a:lnTo>
                    <a:pt x="9" y="554"/>
                  </a:lnTo>
                  <a:lnTo>
                    <a:pt x="5" y="496"/>
                  </a:lnTo>
                  <a:lnTo>
                    <a:pt x="2" y="442"/>
                  </a:lnTo>
                  <a:lnTo>
                    <a:pt x="0" y="392"/>
                  </a:lnTo>
                  <a:lnTo>
                    <a:pt x="0" y="346"/>
                  </a:lnTo>
                  <a:lnTo>
                    <a:pt x="0" y="266"/>
                  </a:lnTo>
                  <a:lnTo>
                    <a:pt x="2" y="207"/>
                  </a:lnTo>
                  <a:lnTo>
                    <a:pt x="4" y="170"/>
                  </a:lnTo>
                  <a:lnTo>
                    <a:pt x="5" y="157"/>
                  </a:lnTo>
                  <a:lnTo>
                    <a:pt x="5" y="157"/>
                  </a:lnTo>
                  <a:lnTo>
                    <a:pt x="5" y="149"/>
                  </a:lnTo>
                  <a:lnTo>
                    <a:pt x="8" y="142"/>
                  </a:lnTo>
                  <a:lnTo>
                    <a:pt x="10" y="133"/>
                  </a:lnTo>
                  <a:lnTo>
                    <a:pt x="14" y="126"/>
                  </a:lnTo>
                  <a:lnTo>
                    <a:pt x="19" y="118"/>
                  </a:lnTo>
                  <a:lnTo>
                    <a:pt x="24" y="110"/>
                  </a:lnTo>
                  <a:lnTo>
                    <a:pt x="32" y="103"/>
                  </a:lnTo>
                  <a:lnTo>
                    <a:pt x="39" y="96"/>
                  </a:lnTo>
                  <a:lnTo>
                    <a:pt x="48" y="89"/>
                  </a:lnTo>
                  <a:lnTo>
                    <a:pt x="57" y="82"/>
                  </a:lnTo>
                  <a:lnTo>
                    <a:pt x="78" y="69"/>
                  </a:lnTo>
                  <a:lnTo>
                    <a:pt x="103" y="57"/>
                  </a:lnTo>
                  <a:lnTo>
                    <a:pt x="129" y="46"/>
                  </a:lnTo>
                  <a:lnTo>
                    <a:pt x="159" y="36"/>
                  </a:lnTo>
                  <a:lnTo>
                    <a:pt x="190" y="26"/>
                  </a:lnTo>
                  <a:lnTo>
                    <a:pt x="222" y="19"/>
                  </a:lnTo>
                  <a:lnTo>
                    <a:pt x="257" y="12"/>
                  </a:lnTo>
                  <a:lnTo>
                    <a:pt x="293" y="7"/>
                  </a:lnTo>
                  <a:lnTo>
                    <a:pt x="330" y="3"/>
                  </a:lnTo>
                  <a:lnTo>
                    <a:pt x="368" y="1"/>
                  </a:lnTo>
                  <a:lnTo>
                    <a:pt x="407" y="0"/>
                  </a:lnTo>
                  <a:lnTo>
                    <a:pt x="407" y="0"/>
                  </a:lnTo>
                  <a:lnTo>
                    <a:pt x="445" y="1"/>
                  </a:lnTo>
                  <a:lnTo>
                    <a:pt x="482" y="3"/>
                  </a:lnTo>
                  <a:lnTo>
                    <a:pt x="519" y="7"/>
                  </a:lnTo>
                  <a:lnTo>
                    <a:pt x="555" y="12"/>
                  </a:lnTo>
                  <a:lnTo>
                    <a:pt x="590" y="19"/>
                  </a:lnTo>
                  <a:lnTo>
                    <a:pt x="622" y="26"/>
                  </a:lnTo>
                  <a:lnTo>
                    <a:pt x="654" y="36"/>
                  </a:lnTo>
                  <a:lnTo>
                    <a:pt x="684" y="46"/>
                  </a:lnTo>
                  <a:lnTo>
                    <a:pt x="710" y="57"/>
                  </a:lnTo>
                  <a:lnTo>
                    <a:pt x="735" y="69"/>
                  </a:lnTo>
                  <a:lnTo>
                    <a:pt x="756" y="82"/>
                  </a:lnTo>
                  <a:lnTo>
                    <a:pt x="765" y="89"/>
                  </a:lnTo>
                  <a:lnTo>
                    <a:pt x="774" y="96"/>
                  </a:lnTo>
                  <a:lnTo>
                    <a:pt x="781" y="103"/>
                  </a:lnTo>
                  <a:lnTo>
                    <a:pt x="788" y="110"/>
                  </a:lnTo>
                  <a:lnTo>
                    <a:pt x="794" y="118"/>
                  </a:lnTo>
                  <a:lnTo>
                    <a:pt x="798" y="126"/>
                  </a:lnTo>
                  <a:lnTo>
                    <a:pt x="802" y="133"/>
                  </a:lnTo>
                  <a:lnTo>
                    <a:pt x="806" y="142"/>
                  </a:lnTo>
                  <a:lnTo>
                    <a:pt x="807" y="149"/>
                  </a:lnTo>
                  <a:lnTo>
                    <a:pt x="808" y="157"/>
                  </a:lnTo>
                  <a:lnTo>
                    <a:pt x="808" y="157"/>
                  </a:lnTo>
                  <a:lnTo>
                    <a:pt x="809" y="170"/>
                  </a:lnTo>
                  <a:lnTo>
                    <a:pt x="811" y="207"/>
                  </a:lnTo>
                  <a:lnTo>
                    <a:pt x="812" y="266"/>
                  </a:lnTo>
                  <a:lnTo>
                    <a:pt x="813" y="346"/>
                  </a:lnTo>
                  <a:lnTo>
                    <a:pt x="812" y="392"/>
                  </a:lnTo>
                  <a:lnTo>
                    <a:pt x="810" y="442"/>
                  </a:lnTo>
                  <a:lnTo>
                    <a:pt x="808" y="496"/>
                  </a:lnTo>
                  <a:lnTo>
                    <a:pt x="803" y="554"/>
                  </a:lnTo>
                  <a:lnTo>
                    <a:pt x="799" y="616"/>
                  </a:lnTo>
                  <a:lnTo>
                    <a:pt x="792" y="679"/>
                  </a:lnTo>
                  <a:lnTo>
                    <a:pt x="783" y="746"/>
                  </a:lnTo>
                  <a:lnTo>
                    <a:pt x="774" y="816"/>
                  </a:lnTo>
                  <a:lnTo>
                    <a:pt x="774" y="816"/>
                  </a:lnTo>
                  <a:lnTo>
                    <a:pt x="771" y="831"/>
                  </a:lnTo>
                  <a:lnTo>
                    <a:pt x="767" y="843"/>
                  </a:lnTo>
                  <a:lnTo>
                    <a:pt x="764" y="854"/>
                  </a:lnTo>
                  <a:lnTo>
                    <a:pt x="760" y="862"/>
                  </a:lnTo>
                  <a:lnTo>
                    <a:pt x="755" y="871"/>
                  </a:lnTo>
                  <a:lnTo>
                    <a:pt x="751" y="878"/>
                  </a:lnTo>
                  <a:lnTo>
                    <a:pt x="740" y="891"/>
                  </a:lnTo>
                  <a:lnTo>
                    <a:pt x="729" y="904"/>
                  </a:lnTo>
                  <a:lnTo>
                    <a:pt x="724" y="911"/>
                  </a:lnTo>
                  <a:lnTo>
                    <a:pt x="720" y="919"/>
                  </a:lnTo>
                  <a:lnTo>
                    <a:pt x="715" y="930"/>
                  </a:lnTo>
                  <a:lnTo>
                    <a:pt x="710" y="942"/>
                  </a:lnTo>
                  <a:lnTo>
                    <a:pt x="706" y="954"/>
                  </a:lnTo>
                  <a:lnTo>
                    <a:pt x="703" y="970"/>
                  </a:lnTo>
                  <a:lnTo>
                    <a:pt x="703" y="970"/>
                  </a:lnTo>
                  <a:lnTo>
                    <a:pt x="692" y="1025"/>
                  </a:lnTo>
                  <a:lnTo>
                    <a:pt x="682" y="1089"/>
                  </a:lnTo>
                  <a:lnTo>
                    <a:pt x="658" y="1232"/>
                  </a:lnTo>
                  <a:lnTo>
                    <a:pt x="647" y="1305"/>
                  </a:lnTo>
                  <a:lnTo>
                    <a:pt x="634" y="1373"/>
                  </a:lnTo>
                  <a:lnTo>
                    <a:pt x="620" y="1437"/>
                  </a:lnTo>
                  <a:lnTo>
                    <a:pt x="613" y="1466"/>
                  </a:lnTo>
                  <a:lnTo>
                    <a:pt x="607" y="1491"/>
                  </a:lnTo>
                  <a:lnTo>
                    <a:pt x="607" y="1491"/>
                  </a:lnTo>
                  <a:lnTo>
                    <a:pt x="599" y="1513"/>
                  </a:lnTo>
                  <a:lnTo>
                    <a:pt x="593" y="1531"/>
                  </a:lnTo>
                  <a:lnTo>
                    <a:pt x="588" y="1544"/>
                  </a:lnTo>
                  <a:lnTo>
                    <a:pt x="581" y="1553"/>
                  </a:lnTo>
                  <a:lnTo>
                    <a:pt x="578" y="1558"/>
                  </a:lnTo>
                  <a:lnTo>
                    <a:pt x="575" y="1561"/>
                  </a:lnTo>
                  <a:lnTo>
                    <a:pt x="571" y="1563"/>
                  </a:lnTo>
                  <a:lnTo>
                    <a:pt x="566" y="1565"/>
                  </a:lnTo>
                  <a:lnTo>
                    <a:pt x="557" y="1567"/>
                  </a:lnTo>
                  <a:lnTo>
                    <a:pt x="545" y="1567"/>
                  </a:lnTo>
                  <a:lnTo>
                    <a:pt x="267" y="15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7" name="Grupa 56">
            <a:extLst>
              <a:ext uri="{FF2B5EF4-FFF2-40B4-BE49-F238E27FC236}">
                <a16:creationId xmlns:a16="http://schemas.microsoft.com/office/drawing/2014/main" id="{F008B2AC-134C-4EAB-975F-8CBAEC34C066}"/>
              </a:ext>
            </a:extLst>
          </p:cNvPr>
          <p:cNvGrpSpPr/>
          <p:nvPr/>
        </p:nvGrpSpPr>
        <p:grpSpPr>
          <a:xfrm>
            <a:off x="6289381" y="4461506"/>
            <a:ext cx="168148" cy="190989"/>
            <a:chOff x="2805113" y="1684338"/>
            <a:chExt cx="549275" cy="623888"/>
          </a:xfrm>
          <a:solidFill>
            <a:srgbClr val="A7B3BC"/>
          </a:solidFill>
        </p:grpSpPr>
        <p:sp>
          <p:nvSpPr>
            <p:cNvPr id="58" name="Freeform 167">
              <a:extLst>
                <a:ext uri="{FF2B5EF4-FFF2-40B4-BE49-F238E27FC236}">
                  <a16:creationId xmlns:a16="http://schemas.microsoft.com/office/drawing/2014/main" id="{69E711E1-0E21-4CC0-A215-AED5AC472DF4}"/>
                </a:ext>
              </a:extLst>
            </p:cNvPr>
            <p:cNvSpPr>
              <a:spLocks noEditPoints="1"/>
            </p:cNvSpPr>
            <p:nvPr/>
          </p:nvSpPr>
          <p:spPr bwMode="auto">
            <a:xfrm>
              <a:off x="2805113" y="1684338"/>
              <a:ext cx="361950" cy="623888"/>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168">
              <a:extLst>
                <a:ext uri="{FF2B5EF4-FFF2-40B4-BE49-F238E27FC236}">
                  <a16:creationId xmlns:a16="http://schemas.microsoft.com/office/drawing/2014/main" id="{0FFEA9A9-BDE2-49C3-BD07-FE19E3EBD1C8}"/>
                </a:ext>
              </a:extLst>
            </p:cNvPr>
            <p:cNvSpPr>
              <a:spLocks/>
            </p:cNvSpPr>
            <p:nvPr/>
          </p:nvSpPr>
          <p:spPr bwMode="auto">
            <a:xfrm>
              <a:off x="3062288" y="2058988"/>
              <a:ext cx="236538" cy="249238"/>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0" name="Freeform 169">
              <a:extLst>
                <a:ext uri="{FF2B5EF4-FFF2-40B4-BE49-F238E27FC236}">
                  <a16:creationId xmlns:a16="http://schemas.microsoft.com/office/drawing/2014/main" id="{7B9C9D53-02BF-4B20-8C17-C03FA1795CCD}"/>
                </a:ext>
              </a:extLst>
            </p:cNvPr>
            <p:cNvSpPr>
              <a:spLocks/>
            </p:cNvSpPr>
            <p:nvPr/>
          </p:nvSpPr>
          <p:spPr bwMode="auto">
            <a:xfrm>
              <a:off x="3189288" y="1878013"/>
              <a:ext cx="165100" cy="160338"/>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1" name="Grupa 60">
            <a:extLst>
              <a:ext uri="{FF2B5EF4-FFF2-40B4-BE49-F238E27FC236}">
                <a16:creationId xmlns:a16="http://schemas.microsoft.com/office/drawing/2014/main" id="{99B78B07-1E76-42FC-9388-2FDECDC81C37}"/>
              </a:ext>
            </a:extLst>
          </p:cNvPr>
          <p:cNvGrpSpPr/>
          <p:nvPr/>
        </p:nvGrpSpPr>
        <p:grpSpPr>
          <a:xfrm>
            <a:off x="4563413" y="4472821"/>
            <a:ext cx="206210" cy="171485"/>
            <a:chOff x="3748088" y="1628775"/>
            <a:chExt cx="695325" cy="669925"/>
          </a:xfrm>
          <a:solidFill>
            <a:srgbClr val="A7B3BC"/>
          </a:solidFill>
        </p:grpSpPr>
        <p:sp>
          <p:nvSpPr>
            <p:cNvPr id="62" name="Freeform 91">
              <a:extLst>
                <a:ext uri="{FF2B5EF4-FFF2-40B4-BE49-F238E27FC236}">
                  <a16:creationId xmlns:a16="http://schemas.microsoft.com/office/drawing/2014/main" id="{50ECECD6-0606-405B-8B6D-7C4F77A33D27}"/>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92">
              <a:extLst>
                <a:ext uri="{FF2B5EF4-FFF2-40B4-BE49-F238E27FC236}">
                  <a16:creationId xmlns:a16="http://schemas.microsoft.com/office/drawing/2014/main" id="{CF8811E0-8742-479E-B53B-6E315B80E4B3}"/>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4" name="Freeform 93">
              <a:extLst>
                <a:ext uri="{FF2B5EF4-FFF2-40B4-BE49-F238E27FC236}">
                  <a16:creationId xmlns:a16="http://schemas.microsoft.com/office/drawing/2014/main" id="{892BD828-A57F-4F40-967D-326AD0EF82E6}"/>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5" name="Freeform 94">
              <a:extLst>
                <a:ext uri="{FF2B5EF4-FFF2-40B4-BE49-F238E27FC236}">
                  <a16:creationId xmlns:a16="http://schemas.microsoft.com/office/drawing/2014/main" id="{B7E82B45-6587-4EFA-ABC6-9033F6971F60}"/>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6" name="Grupa 65">
            <a:extLst>
              <a:ext uri="{FF2B5EF4-FFF2-40B4-BE49-F238E27FC236}">
                <a16:creationId xmlns:a16="http://schemas.microsoft.com/office/drawing/2014/main" id="{532DDC1C-29B8-460F-85AB-9389366550F2}"/>
              </a:ext>
            </a:extLst>
          </p:cNvPr>
          <p:cNvGrpSpPr/>
          <p:nvPr/>
        </p:nvGrpSpPr>
        <p:grpSpPr>
          <a:xfrm>
            <a:off x="7173126" y="4478950"/>
            <a:ext cx="146585" cy="160919"/>
            <a:chOff x="2908301" y="4322763"/>
            <a:chExt cx="544513" cy="628650"/>
          </a:xfrm>
          <a:solidFill>
            <a:srgbClr val="A7B3BC"/>
          </a:solidFill>
        </p:grpSpPr>
        <p:sp>
          <p:nvSpPr>
            <p:cNvPr id="67" name="Freeform 16">
              <a:extLst>
                <a:ext uri="{FF2B5EF4-FFF2-40B4-BE49-F238E27FC236}">
                  <a16:creationId xmlns:a16="http://schemas.microsoft.com/office/drawing/2014/main" id="{D7E45CE1-7D92-4E14-B12B-A14F900A9F60}"/>
                </a:ext>
              </a:extLst>
            </p:cNvPr>
            <p:cNvSpPr>
              <a:spLocks noEditPoints="1"/>
            </p:cNvSpPr>
            <p:nvPr/>
          </p:nvSpPr>
          <p:spPr bwMode="auto">
            <a:xfrm>
              <a:off x="3024188" y="4476750"/>
              <a:ext cx="314325" cy="314325"/>
            </a:xfrm>
            <a:custGeom>
              <a:avLst/>
              <a:gdLst>
                <a:gd name="T0" fmla="*/ 384 w 594"/>
                <a:gd name="T1" fmla="*/ 178 h 595"/>
                <a:gd name="T2" fmla="*/ 579 w 594"/>
                <a:gd name="T3" fmla="*/ 205 h 595"/>
                <a:gd name="T4" fmla="*/ 561 w 594"/>
                <a:gd name="T5" fmla="*/ 163 h 595"/>
                <a:gd name="T6" fmla="*/ 536 w 594"/>
                <a:gd name="T7" fmla="*/ 123 h 595"/>
                <a:gd name="T8" fmla="*/ 508 w 594"/>
                <a:gd name="T9" fmla="*/ 88 h 595"/>
                <a:gd name="T10" fmla="*/ 473 w 594"/>
                <a:gd name="T11" fmla="*/ 58 h 595"/>
                <a:gd name="T12" fmla="*/ 434 w 594"/>
                <a:gd name="T13" fmla="*/ 34 h 595"/>
                <a:gd name="T14" fmla="*/ 390 w 594"/>
                <a:gd name="T15" fmla="*/ 15 h 595"/>
                <a:gd name="T16" fmla="*/ 346 w 594"/>
                <a:gd name="T17" fmla="*/ 4 h 595"/>
                <a:gd name="T18" fmla="*/ 297 w 594"/>
                <a:gd name="T19" fmla="*/ 0 h 595"/>
                <a:gd name="T20" fmla="*/ 15 w 594"/>
                <a:gd name="T21" fmla="*/ 205 h 595"/>
                <a:gd name="T22" fmla="*/ 297 w 594"/>
                <a:gd name="T23" fmla="*/ 0 h 595"/>
                <a:gd name="T24" fmla="*/ 272 w 594"/>
                <a:gd name="T25" fmla="*/ 2 h 595"/>
                <a:gd name="T26" fmla="*/ 224 w 594"/>
                <a:gd name="T27" fmla="*/ 9 h 595"/>
                <a:gd name="T28" fmla="*/ 181 w 594"/>
                <a:gd name="T29" fmla="*/ 24 h 595"/>
                <a:gd name="T30" fmla="*/ 140 w 594"/>
                <a:gd name="T31" fmla="*/ 45 h 595"/>
                <a:gd name="T32" fmla="*/ 102 w 594"/>
                <a:gd name="T33" fmla="*/ 73 h 595"/>
                <a:gd name="T34" fmla="*/ 71 w 594"/>
                <a:gd name="T35" fmla="*/ 105 h 595"/>
                <a:gd name="T36" fmla="*/ 44 w 594"/>
                <a:gd name="T37" fmla="*/ 143 h 595"/>
                <a:gd name="T38" fmla="*/ 22 w 594"/>
                <a:gd name="T39" fmla="*/ 184 h 595"/>
                <a:gd name="T40" fmla="*/ 15 w 594"/>
                <a:gd name="T41" fmla="*/ 205 h 595"/>
                <a:gd name="T42" fmla="*/ 156 w 594"/>
                <a:gd name="T43" fmla="*/ 344 h 595"/>
                <a:gd name="T44" fmla="*/ 15 w 594"/>
                <a:gd name="T45" fmla="*/ 206 h 595"/>
                <a:gd name="T46" fmla="*/ 4 w 594"/>
                <a:gd name="T47" fmla="*/ 250 h 595"/>
                <a:gd name="T48" fmla="*/ 0 w 594"/>
                <a:gd name="T49" fmla="*/ 298 h 595"/>
                <a:gd name="T50" fmla="*/ 0 w 594"/>
                <a:gd name="T51" fmla="*/ 316 h 595"/>
                <a:gd name="T52" fmla="*/ 5 w 594"/>
                <a:gd name="T53" fmla="*/ 351 h 595"/>
                <a:gd name="T54" fmla="*/ 14 w 594"/>
                <a:gd name="T55" fmla="*/ 386 h 595"/>
                <a:gd name="T56" fmla="*/ 26 w 594"/>
                <a:gd name="T57" fmla="*/ 419 h 595"/>
                <a:gd name="T58" fmla="*/ 41 w 594"/>
                <a:gd name="T59" fmla="*/ 449 h 595"/>
                <a:gd name="T60" fmla="*/ 61 w 594"/>
                <a:gd name="T61" fmla="*/ 477 h 595"/>
                <a:gd name="T62" fmla="*/ 83 w 594"/>
                <a:gd name="T63" fmla="*/ 503 h 595"/>
                <a:gd name="T64" fmla="*/ 108 w 594"/>
                <a:gd name="T65" fmla="*/ 527 h 595"/>
                <a:gd name="T66" fmla="*/ 122 w 594"/>
                <a:gd name="T67" fmla="*/ 537 h 595"/>
                <a:gd name="T68" fmla="*/ 297 w 594"/>
                <a:gd name="T69" fmla="*/ 595 h 595"/>
                <a:gd name="T70" fmla="*/ 344 w 594"/>
                <a:gd name="T71" fmla="*/ 591 h 595"/>
                <a:gd name="T72" fmla="*/ 389 w 594"/>
                <a:gd name="T73" fmla="*/ 580 h 595"/>
                <a:gd name="T74" fmla="*/ 432 w 594"/>
                <a:gd name="T75" fmla="*/ 561 h 595"/>
                <a:gd name="T76" fmla="*/ 470 w 594"/>
                <a:gd name="T77" fmla="*/ 537 h 595"/>
                <a:gd name="T78" fmla="*/ 122 w 594"/>
                <a:gd name="T79" fmla="*/ 537 h 595"/>
                <a:gd name="T80" fmla="*/ 141 w 594"/>
                <a:gd name="T81" fmla="*/ 551 h 595"/>
                <a:gd name="T82" fmla="*/ 182 w 594"/>
                <a:gd name="T83" fmla="*/ 571 h 595"/>
                <a:gd name="T84" fmla="*/ 226 w 594"/>
                <a:gd name="T85" fmla="*/ 586 h 595"/>
                <a:gd name="T86" fmla="*/ 272 w 594"/>
                <a:gd name="T87" fmla="*/ 593 h 595"/>
                <a:gd name="T88" fmla="*/ 297 w 594"/>
                <a:gd name="T89" fmla="*/ 595 h 595"/>
                <a:gd name="T90" fmla="*/ 594 w 594"/>
                <a:gd name="T91" fmla="*/ 298 h 595"/>
                <a:gd name="T92" fmla="*/ 590 w 594"/>
                <a:gd name="T93" fmla="*/ 250 h 595"/>
                <a:gd name="T94" fmla="*/ 579 w 594"/>
                <a:gd name="T95" fmla="*/ 206 h 595"/>
                <a:gd name="T96" fmla="*/ 472 w 594"/>
                <a:gd name="T97" fmla="*/ 537 h 595"/>
                <a:gd name="T98" fmla="*/ 485 w 594"/>
                <a:gd name="T99" fmla="*/ 527 h 595"/>
                <a:gd name="T100" fmla="*/ 510 w 594"/>
                <a:gd name="T101" fmla="*/ 503 h 595"/>
                <a:gd name="T102" fmla="*/ 533 w 594"/>
                <a:gd name="T103" fmla="*/ 477 h 595"/>
                <a:gd name="T104" fmla="*/ 551 w 594"/>
                <a:gd name="T105" fmla="*/ 449 h 595"/>
                <a:gd name="T106" fmla="*/ 568 w 594"/>
                <a:gd name="T107" fmla="*/ 419 h 595"/>
                <a:gd name="T108" fmla="*/ 580 w 594"/>
                <a:gd name="T109" fmla="*/ 386 h 595"/>
                <a:gd name="T110" fmla="*/ 589 w 594"/>
                <a:gd name="T111" fmla="*/ 351 h 595"/>
                <a:gd name="T112" fmla="*/ 593 w 594"/>
                <a:gd name="T113" fmla="*/ 316 h 595"/>
                <a:gd name="T114" fmla="*/ 594 w 594"/>
                <a:gd name="T115" fmla="*/ 298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4" h="595">
                  <a:moveTo>
                    <a:pt x="297" y="0"/>
                  </a:moveTo>
                  <a:lnTo>
                    <a:pt x="384" y="178"/>
                  </a:lnTo>
                  <a:lnTo>
                    <a:pt x="579" y="205"/>
                  </a:lnTo>
                  <a:lnTo>
                    <a:pt x="579" y="205"/>
                  </a:lnTo>
                  <a:lnTo>
                    <a:pt x="571" y="184"/>
                  </a:lnTo>
                  <a:lnTo>
                    <a:pt x="561" y="163"/>
                  </a:lnTo>
                  <a:lnTo>
                    <a:pt x="550" y="143"/>
                  </a:lnTo>
                  <a:lnTo>
                    <a:pt x="536" y="123"/>
                  </a:lnTo>
                  <a:lnTo>
                    <a:pt x="523" y="105"/>
                  </a:lnTo>
                  <a:lnTo>
                    <a:pt x="508" y="88"/>
                  </a:lnTo>
                  <a:lnTo>
                    <a:pt x="490" y="73"/>
                  </a:lnTo>
                  <a:lnTo>
                    <a:pt x="473" y="58"/>
                  </a:lnTo>
                  <a:lnTo>
                    <a:pt x="454" y="45"/>
                  </a:lnTo>
                  <a:lnTo>
                    <a:pt x="434" y="34"/>
                  </a:lnTo>
                  <a:lnTo>
                    <a:pt x="413" y="24"/>
                  </a:lnTo>
                  <a:lnTo>
                    <a:pt x="390" y="15"/>
                  </a:lnTo>
                  <a:lnTo>
                    <a:pt x="368" y="9"/>
                  </a:lnTo>
                  <a:lnTo>
                    <a:pt x="346" y="4"/>
                  </a:lnTo>
                  <a:lnTo>
                    <a:pt x="322" y="2"/>
                  </a:lnTo>
                  <a:lnTo>
                    <a:pt x="297" y="0"/>
                  </a:lnTo>
                  <a:lnTo>
                    <a:pt x="297" y="0"/>
                  </a:lnTo>
                  <a:close/>
                  <a:moveTo>
                    <a:pt x="15" y="205"/>
                  </a:moveTo>
                  <a:lnTo>
                    <a:pt x="210" y="178"/>
                  </a:lnTo>
                  <a:lnTo>
                    <a:pt x="297" y="0"/>
                  </a:lnTo>
                  <a:lnTo>
                    <a:pt x="297" y="0"/>
                  </a:lnTo>
                  <a:lnTo>
                    <a:pt x="272" y="2"/>
                  </a:lnTo>
                  <a:lnTo>
                    <a:pt x="248" y="4"/>
                  </a:lnTo>
                  <a:lnTo>
                    <a:pt x="224" y="9"/>
                  </a:lnTo>
                  <a:lnTo>
                    <a:pt x="202" y="15"/>
                  </a:lnTo>
                  <a:lnTo>
                    <a:pt x="181" y="24"/>
                  </a:lnTo>
                  <a:lnTo>
                    <a:pt x="160" y="34"/>
                  </a:lnTo>
                  <a:lnTo>
                    <a:pt x="140" y="45"/>
                  </a:lnTo>
                  <a:lnTo>
                    <a:pt x="121" y="58"/>
                  </a:lnTo>
                  <a:lnTo>
                    <a:pt x="102" y="73"/>
                  </a:lnTo>
                  <a:lnTo>
                    <a:pt x="86" y="88"/>
                  </a:lnTo>
                  <a:lnTo>
                    <a:pt x="71" y="105"/>
                  </a:lnTo>
                  <a:lnTo>
                    <a:pt x="56" y="123"/>
                  </a:lnTo>
                  <a:lnTo>
                    <a:pt x="44" y="143"/>
                  </a:lnTo>
                  <a:lnTo>
                    <a:pt x="32" y="163"/>
                  </a:lnTo>
                  <a:lnTo>
                    <a:pt x="22" y="184"/>
                  </a:lnTo>
                  <a:lnTo>
                    <a:pt x="15" y="205"/>
                  </a:lnTo>
                  <a:lnTo>
                    <a:pt x="15" y="205"/>
                  </a:lnTo>
                  <a:close/>
                  <a:moveTo>
                    <a:pt x="122" y="537"/>
                  </a:moveTo>
                  <a:lnTo>
                    <a:pt x="156" y="344"/>
                  </a:lnTo>
                  <a:lnTo>
                    <a:pt x="15" y="206"/>
                  </a:lnTo>
                  <a:lnTo>
                    <a:pt x="15" y="206"/>
                  </a:lnTo>
                  <a:lnTo>
                    <a:pt x="9" y="228"/>
                  </a:lnTo>
                  <a:lnTo>
                    <a:pt x="4" y="250"/>
                  </a:lnTo>
                  <a:lnTo>
                    <a:pt x="1" y="274"/>
                  </a:lnTo>
                  <a:lnTo>
                    <a:pt x="0" y="298"/>
                  </a:lnTo>
                  <a:lnTo>
                    <a:pt x="0" y="298"/>
                  </a:lnTo>
                  <a:lnTo>
                    <a:pt x="0" y="316"/>
                  </a:lnTo>
                  <a:lnTo>
                    <a:pt x="2" y="334"/>
                  </a:lnTo>
                  <a:lnTo>
                    <a:pt x="5" y="351"/>
                  </a:lnTo>
                  <a:lnTo>
                    <a:pt x="9" y="369"/>
                  </a:lnTo>
                  <a:lnTo>
                    <a:pt x="14" y="386"/>
                  </a:lnTo>
                  <a:lnTo>
                    <a:pt x="19" y="402"/>
                  </a:lnTo>
                  <a:lnTo>
                    <a:pt x="26" y="419"/>
                  </a:lnTo>
                  <a:lnTo>
                    <a:pt x="34" y="434"/>
                  </a:lnTo>
                  <a:lnTo>
                    <a:pt x="41" y="449"/>
                  </a:lnTo>
                  <a:lnTo>
                    <a:pt x="51" y="464"/>
                  </a:lnTo>
                  <a:lnTo>
                    <a:pt x="61" y="477"/>
                  </a:lnTo>
                  <a:lnTo>
                    <a:pt x="72" y="491"/>
                  </a:lnTo>
                  <a:lnTo>
                    <a:pt x="83" y="503"/>
                  </a:lnTo>
                  <a:lnTo>
                    <a:pt x="96" y="516"/>
                  </a:lnTo>
                  <a:lnTo>
                    <a:pt x="108" y="527"/>
                  </a:lnTo>
                  <a:lnTo>
                    <a:pt x="122" y="537"/>
                  </a:lnTo>
                  <a:lnTo>
                    <a:pt x="122" y="537"/>
                  </a:lnTo>
                  <a:close/>
                  <a:moveTo>
                    <a:pt x="297" y="595"/>
                  </a:moveTo>
                  <a:lnTo>
                    <a:pt x="297" y="595"/>
                  </a:lnTo>
                  <a:lnTo>
                    <a:pt x="321" y="593"/>
                  </a:lnTo>
                  <a:lnTo>
                    <a:pt x="344" y="591"/>
                  </a:lnTo>
                  <a:lnTo>
                    <a:pt x="368" y="586"/>
                  </a:lnTo>
                  <a:lnTo>
                    <a:pt x="389" y="580"/>
                  </a:lnTo>
                  <a:lnTo>
                    <a:pt x="412" y="571"/>
                  </a:lnTo>
                  <a:lnTo>
                    <a:pt x="432" y="561"/>
                  </a:lnTo>
                  <a:lnTo>
                    <a:pt x="452" y="551"/>
                  </a:lnTo>
                  <a:lnTo>
                    <a:pt x="470" y="537"/>
                  </a:lnTo>
                  <a:lnTo>
                    <a:pt x="297" y="446"/>
                  </a:lnTo>
                  <a:lnTo>
                    <a:pt x="122" y="537"/>
                  </a:lnTo>
                  <a:lnTo>
                    <a:pt x="122" y="537"/>
                  </a:lnTo>
                  <a:lnTo>
                    <a:pt x="141" y="551"/>
                  </a:lnTo>
                  <a:lnTo>
                    <a:pt x="161" y="561"/>
                  </a:lnTo>
                  <a:lnTo>
                    <a:pt x="182" y="571"/>
                  </a:lnTo>
                  <a:lnTo>
                    <a:pt x="203" y="580"/>
                  </a:lnTo>
                  <a:lnTo>
                    <a:pt x="226" y="586"/>
                  </a:lnTo>
                  <a:lnTo>
                    <a:pt x="249" y="591"/>
                  </a:lnTo>
                  <a:lnTo>
                    <a:pt x="272" y="593"/>
                  </a:lnTo>
                  <a:lnTo>
                    <a:pt x="297" y="595"/>
                  </a:lnTo>
                  <a:lnTo>
                    <a:pt x="297" y="595"/>
                  </a:lnTo>
                  <a:close/>
                  <a:moveTo>
                    <a:pt x="594" y="298"/>
                  </a:moveTo>
                  <a:lnTo>
                    <a:pt x="594" y="298"/>
                  </a:lnTo>
                  <a:lnTo>
                    <a:pt x="593" y="274"/>
                  </a:lnTo>
                  <a:lnTo>
                    <a:pt x="590" y="250"/>
                  </a:lnTo>
                  <a:lnTo>
                    <a:pt x="585" y="228"/>
                  </a:lnTo>
                  <a:lnTo>
                    <a:pt x="579" y="206"/>
                  </a:lnTo>
                  <a:lnTo>
                    <a:pt x="438" y="344"/>
                  </a:lnTo>
                  <a:lnTo>
                    <a:pt x="472" y="537"/>
                  </a:lnTo>
                  <a:lnTo>
                    <a:pt x="472" y="537"/>
                  </a:lnTo>
                  <a:lnTo>
                    <a:pt x="485" y="527"/>
                  </a:lnTo>
                  <a:lnTo>
                    <a:pt x="498" y="516"/>
                  </a:lnTo>
                  <a:lnTo>
                    <a:pt x="510" y="503"/>
                  </a:lnTo>
                  <a:lnTo>
                    <a:pt x="521" y="491"/>
                  </a:lnTo>
                  <a:lnTo>
                    <a:pt x="533" y="477"/>
                  </a:lnTo>
                  <a:lnTo>
                    <a:pt x="543" y="464"/>
                  </a:lnTo>
                  <a:lnTo>
                    <a:pt x="551" y="449"/>
                  </a:lnTo>
                  <a:lnTo>
                    <a:pt x="560" y="434"/>
                  </a:lnTo>
                  <a:lnTo>
                    <a:pt x="568" y="419"/>
                  </a:lnTo>
                  <a:lnTo>
                    <a:pt x="574" y="402"/>
                  </a:lnTo>
                  <a:lnTo>
                    <a:pt x="580" y="386"/>
                  </a:lnTo>
                  <a:lnTo>
                    <a:pt x="585" y="369"/>
                  </a:lnTo>
                  <a:lnTo>
                    <a:pt x="589" y="351"/>
                  </a:lnTo>
                  <a:lnTo>
                    <a:pt x="591" y="334"/>
                  </a:lnTo>
                  <a:lnTo>
                    <a:pt x="593" y="316"/>
                  </a:lnTo>
                  <a:lnTo>
                    <a:pt x="594" y="298"/>
                  </a:lnTo>
                  <a:lnTo>
                    <a:pt x="594" y="298"/>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68" name="Freeform 17">
              <a:extLst>
                <a:ext uri="{FF2B5EF4-FFF2-40B4-BE49-F238E27FC236}">
                  <a16:creationId xmlns:a16="http://schemas.microsoft.com/office/drawing/2014/main" id="{B9A2CACC-7DA1-406F-80CA-D61ED79F15DF}"/>
                </a:ext>
              </a:extLst>
            </p:cNvPr>
            <p:cNvSpPr>
              <a:spLocks noEditPoints="1"/>
            </p:cNvSpPr>
            <p:nvPr/>
          </p:nvSpPr>
          <p:spPr bwMode="auto">
            <a:xfrm>
              <a:off x="2908301" y="4322763"/>
              <a:ext cx="544513" cy="628650"/>
            </a:xfrm>
            <a:custGeom>
              <a:avLst/>
              <a:gdLst>
                <a:gd name="T0" fmla="*/ 25 w 1027"/>
                <a:gd name="T1" fmla="*/ 792 h 1187"/>
                <a:gd name="T2" fmla="*/ 1 w 1027"/>
                <a:gd name="T3" fmla="*/ 689 h 1187"/>
                <a:gd name="T4" fmla="*/ 7 w 1027"/>
                <a:gd name="T5" fmla="*/ 594 h 1187"/>
                <a:gd name="T6" fmla="*/ 66 w 1027"/>
                <a:gd name="T7" fmla="*/ 414 h 1187"/>
                <a:gd name="T8" fmla="*/ 91 w 1027"/>
                <a:gd name="T9" fmla="*/ 314 h 1187"/>
                <a:gd name="T10" fmla="*/ 86 w 1027"/>
                <a:gd name="T11" fmla="*/ 231 h 1187"/>
                <a:gd name="T12" fmla="*/ 63 w 1027"/>
                <a:gd name="T13" fmla="*/ 154 h 1187"/>
                <a:gd name="T14" fmla="*/ 125 w 1027"/>
                <a:gd name="T15" fmla="*/ 33 h 1187"/>
                <a:gd name="T16" fmla="*/ 186 w 1027"/>
                <a:gd name="T17" fmla="*/ 48 h 1187"/>
                <a:gd name="T18" fmla="*/ 318 w 1027"/>
                <a:gd name="T19" fmla="*/ 50 h 1187"/>
                <a:gd name="T20" fmla="*/ 514 w 1027"/>
                <a:gd name="T21" fmla="*/ 0 h 1187"/>
                <a:gd name="T22" fmla="*/ 669 w 1027"/>
                <a:gd name="T23" fmla="*/ 43 h 1187"/>
                <a:gd name="T24" fmla="*/ 817 w 1027"/>
                <a:gd name="T25" fmla="*/ 50 h 1187"/>
                <a:gd name="T26" fmla="*/ 991 w 1027"/>
                <a:gd name="T27" fmla="*/ 113 h 1187"/>
                <a:gd name="T28" fmla="*/ 963 w 1027"/>
                <a:gd name="T29" fmla="*/ 154 h 1187"/>
                <a:gd name="T30" fmla="*/ 941 w 1027"/>
                <a:gd name="T31" fmla="*/ 231 h 1187"/>
                <a:gd name="T32" fmla="*/ 937 w 1027"/>
                <a:gd name="T33" fmla="*/ 314 h 1187"/>
                <a:gd name="T34" fmla="*/ 962 w 1027"/>
                <a:gd name="T35" fmla="*/ 414 h 1187"/>
                <a:gd name="T36" fmla="*/ 1020 w 1027"/>
                <a:gd name="T37" fmla="*/ 594 h 1187"/>
                <a:gd name="T38" fmla="*/ 1027 w 1027"/>
                <a:gd name="T39" fmla="*/ 689 h 1187"/>
                <a:gd name="T40" fmla="*/ 1003 w 1027"/>
                <a:gd name="T41" fmla="*/ 792 h 1187"/>
                <a:gd name="T42" fmla="*/ 956 w 1027"/>
                <a:gd name="T43" fmla="*/ 881 h 1187"/>
                <a:gd name="T44" fmla="*/ 873 w 1027"/>
                <a:gd name="T45" fmla="*/ 979 h 1187"/>
                <a:gd name="T46" fmla="*/ 761 w 1027"/>
                <a:gd name="T47" fmla="*/ 1071 h 1187"/>
                <a:gd name="T48" fmla="*/ 590 w 1027"/>
                <a:gd name="T49" fmla="*/ 1159 h 1187"/>
                <a:gd name="T50" fmla="*/ 500 w 1027"/>
                <a:gd name="T51" fmla="*/ 1183 h 1187"/>
                <a:gd name="T52" fmla="*/ 340 w 1027"/>
                <a:gd name="T53" fmla="*/ 1114 h 1187"/>
                <a:gd name="T54" fmla="*/ 192 w 1027"/>
                <a:gd name="T55" fmla="*/ 1013 h 1187"/>
                <a:gd name="T56" fmla="*/ 103 w 1027"/>
                <a:gd name="T57" fmla="*/ 923 h 1187"/>
                <a:gd name="T58" fmla="*/ 514 w 1027"/>
                <a:gd name="T59" fmla="*/ 236 h 1187"/>
                <a:gd name="T60" fmla="*/ 443 w 1027"/>
                <a:gd name="T61" fmla="*/ 243 h 1187"/>
                <a:gd name="T62" fmla="*/ 362 w 1027"/>
                <a:gd name="T63" fmla="*/ 270 h 1187"/>
                <a:gd name="T64" fmla="*/ 290 w 1027"/>
                <a:gd name="T65" fmla="*/ 315 h 1187"/>
                <a:gd name="T66" fmla="*/ 232 w 1027"/>
                <a:gd name="T67" fmla="*/ 377 h 1187"/>
                <a:gd name="T68" fmla="*/ 189 w 1027"/>
                <a:gd name="T69" fmla="*/ 450 h 1187"/>
                <a:gd name="T70" fmla="*/ 166 w 1027"/>
                <a:gd name="T71" fmla="*/ 534 h 1187"/>
                <a:gd name="T72" fmla="*/ 162 w 1027"/>
                <a:gd name="T73" fmla="*/ 605 h 1187"/>
                <a:gd name="T74" fmla="*/ 178 w 1027"/>
                <a:gd name="T75" fmla="*/ 692 h 1187"/>
                <a:gd name="T76" fmla="*/ 213 w 1027"/>
                <a:gd name="T77" fmla="*/ 770 h 1187"/>
                <a:gd name="T78" fmla="*/ 266 w 1027"/>
                <a:gd name="T79" fmla="*/ 836 h 1187"/>
                <a:gd name="T80" fmla="*/ 332 w 1027"/>
                <a:gd name="T81" fmla="*/ 888 h 1187"/>
                <a:gd name="T82" fmla="*/ 409 w 1027"/>
                <a:gd name="T83" fmla="*/ 923 h 1187"/>
                <a:gd name="T84" fmla="*/ 495 w 1027"/>
                <a:gd name="T85" fmla="*/ 938 h 1187"/>
                <a:gd name="T86" fmla="*/ 568 w 1027"/>
                <a:gd name="T87" fmla="*/ 935 h 1187"/>
                <a:gd name="T88" fmla="*/ 651 w 1027"/>
                <a:gd name="T89" fmla="*/ 912 h 1187"/>
                <a:gd name="T90" fmla="*/ 723 w 1027"/>
                <a:gd name="T91" fmla="*/ 870 h 1187"/>
                <a:gd name="T92" fmla="*/ 785 w 1027"/>
                <a:gd name="T93" fmla="*/ 811 h 1187"/>
                <a:gd name="T94" fmla="*/ 831 w 1027"/>
                <a:gd name="T95" fmla="*/ 740 h 1187"/>
                <a:gd name="T96" fmla="*/ 858 w 1027"/>
                <a:gd name="T97" fmla="*/ 659 h 1187"/>
                <a:gd name="T98" fmla="*/ 866 w 1027"/>
                <a:gd name="T99" fmla="*/ 588 h 1187"/>
                <a:gd name="T100" fmla="*/ 855 w 1027"/>
                <a:gd name="T101" fmla="*/ 499 h 1187"/>
                <a:gd name="T102" fmla="*/ 823 w 1027"/>
                <a:gd name="T103" fmla="*/ 420 h 1187"/>
                <a:gd name="T104" fmla="*/ 773 w 1027"/>
                <a:gd name="T105" fmla="*/ 350 h 1187"/>
                <a:gd name="T106" fmla="*/ 710 w 1027"/>
                <a:gd name="T107" fmla="*/ 295 h 1187"/>
                <a:gd name="T108" fmla="*/ 635 w 1027"/>
                <a:gd name="T109" fmla="*/ 257 h 1187"/>
                <a:gd name="T110" fmla="*/ 550 w 1027"/>
                <a:gd name="T111" fmla="*/ 237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7" h="1187">
                  <a:moveTo>
                    <a:pt x="58" y="858"/>
                  </a:moveTo>
                  <a:lnTo>
                    <a:pt x="58" y="858"/>
                  </a:lnTo>
                  <a:lnTo>
                    <a:pt x="45" y="836"/>
                  </a:lnTo>
                  <a:lnTo>
                    <a:pt x="35" y="813"/>
                  </a:lnTo>
                  <a:lnTo>
                    <a:pt x="25" y="792"/>
                  </a:lnTo>
                  <a:lnTo>
                    <a:pt x="17" y="770"/>
                  </a:lnTo>
                  <a:lnTo>
                    <a:pt x="11" y="750"/>
                  </a:lnTo>
                  <a:lnTo>
                    <a:pt x="6" y="729"/>
                  </a:lnTo>
                  <a:lnTo>
                    <a:pt x="3" y="709"/>
                  </a:lnTo>
                  <a:lnTo>
                    <a:pt x="1" y="689"/>
                  </a:lnTo>
                  <a:lnTo>
                    <a:pt x="0" y="669"/>
                  </a:lnTo>
                  <a:lnTo>
                    <a:pt x="1" y="650"/>
                  </a:lnTo>
                  <a:lnTo>
                    <a:pt x="2" y="631"/>
                  </a:lnTo>
                  <a:lnTo>
                    <a:pt x="3" y="612"/>
                  </a:lnTo>
                  <a:lnTo>
                    <a:pt x="7" y="594"/>
                  </a:lnTo>
                  <a:lnTo>
                    <a:pt x="11" y="576"/>
                  </a:lnTo>
                  <a:lnTo>
                    <a:pt x="20" y="541"/>
                  </a:lnTo>
                  <a:lnTo>
                    <a:pt x="30" y="508"/>
                  </a:lnTo>
                  <a:lnTo>
                    <a:pt x="42" y="475"/>
                  </a:lnTo>
                  <a:lnTo>
                    <a:pt x="66" y="414"/>
                  </a:lnTo>
                  <a:lnTo>
                    <a:pt x="76" y="384"/>
                  </a:lnTo>
                  <a:lnTo>
                    <a:pt x="83" y="357"/>
                  </a:lnTo>
                  <a:lnTo>
                    <a:pt x="87" y="342"/>
                  </a:lnTo>
                  <a:lnTo>
                    <a:pt x="90" y="328"/>
                  </a:lnTo>
                  <a:lnTo>
                    <a:pt x="91" y="314"/>
                  </a:lnTo>
                  <a:lnTo>
                    <a:pt x="91" y="302"/>
                  </a:lnTo>
                  <a:lnTo>
                    <a:pt x="91" y="302"/>
                  </a:lnTo>
                  <a:lnTo>
                    <a:pt x="91" y="275"/>
                  </a:lnTo>
                  <a:lnTo>
                    <a:pt x="88" y="252"/>
                  </a:lnTo>
                  <a:lnTo>
                    <a:pt x="86" y="231"/>
                  </a:lnTo>
                  <a:lnTo>
                    <a:pt x="82" y="212"/>
                  </a:lnTo>
                  <a:lnTo>
                    <a:pt x="78" y="194"/>
                  </a:lnTo>
                  <a:lnTo>
                    <a:pt x="73" y="179"/>
                  </a:lnTo>
                  <a:lnTo>
                    <a:pt x="68" y="166"/>
                  </a:lnTo>
                  <a:lnTo>
                    <a:pt x="63" y="154"/>
                  </a:lnTo>
                  <a:lnTo>
                    <a:pt x="53" y="136"/>
                  </a:lnTo>
                  <a:lnTo>
                    <a:pt x="45" y="123"/>
                  </a:lnTo>
                  <a:lnTo>
                    <a:pt x="38" y="116"/>
                  </a:lnTo>
                  <a:lnTo>
                    <a:pt x="36" y="113"/>
                  </a:lnTo>
                  <a:lnTo>
                    <a:pt x="125" y="33"/>
                  </a:lnTo>
                  <a:lnTo>
                    <a:pt x="125" y="33"/>
                  </a:lnTo>
                  <a:lnTo>
                    <a:pt x="132" y="36"/>
                  </a:lnTo>
                  <a:lnTo>
                    <a:pt x="152" y="42"/>
                  </a:lnTo>
                  <a:lnTo>
                    <a:pt x="167" y="46"/>
                  </a:lnTo>
                  <a:lnTo>
                    <a:pt x="186" y="48"/>
                  </a:lnTo>
                  <a:lnTo>
                    <a:pt x="206" y="51"/>
                  </a:lnTo>
                  <a:lnTo>
                    <a:pt x="231" y="52"/>
                  </a:lnTo>
                  <a:lnTo>
                    <a:pt x="257" y="53"/>
                  </a:lnTo>
                  <a:lnTo>
                    <a:pt x="287" y="52"/>
                  </a:lnTo>
                  <a:lnTo>
                    <a:pt x="318" y="50"/>
                  </a:lnTo>
                  <a:lnTo>
                    <a:pt x="353" y="46"/>
                  </a:lnTo>
                  <a:lnTo>
                    <a:pt x="389" y="38"/>
                  </a:lnTo>
                  <a:lnTo>
                    <a:pt x="429" y="28"/>
                  </a:lnTo>
                  <a:lnTo>
                    <a:pt x="470" y="16"/>
                  </a:lnTo>
                  <a:lnTo>
                    <a:pt x="514" y="0"/>
                  </a:lnTo>
                  <a:lnTo>
                    <a:pt x="514" y="0"/>
                  </a:lnTo>
                  <a:lnTo>
                    <a:pt x="555" y="15"/>
                  </a:lnTo>
                  <a:lnTo>
                    <a:pt x="595" y="27"/>
                  </a:lnTo>
                  <a:lnTo>
                    <a:pt x="632" y="37"/>
                  </a:lnTo>
                  <a:lnTo>
                    <a:pt x="669" y="43"/>
                  </a:lnTo>
                  <a:lnTo>
                    <a:pt x="702" y="47"/>
                  </a:lnTo>
                  <a:lnTo>
                    <a:pt x="735" y="51"/>
                  </a:lnTo>
                  <a:lnTo>
                    <a:pt x="765" y="51"/>
                  </a:lnTo>
                  <a:lnTo>
                    <a:pt x="792" y="51"/>
                  </a:lnTo>
                  <a:lnTo>
                    <a:pt x="817" y="50"/>
                  </a:lnTo>
                  <a:lnTo>
                    <a:pt x="838" y="47"/>
                  </a:lnTo>
                  <a:lnTo>
                    <a:pt x="873" y="41"/>
                  </a:lnTo>
                  <a:lnTo>
                    <a:pt x="896" y="36"/>
                  </a:lnTo>
                  <a:lnTo>
                    <a:pt x="903" y="33"/>
                  </a:lnTo>
                  <a:lnTo>
                    <a:pt x="991" y="113"/>
                  </a:lnTo>
                  <a:lnTo>
                    <a:pt x="991" y="113"/>
                  </a:lnTo>
                  <a:lnTo>
                    <a:pt x="988" y="116"/>
                  </a:lnTo>
                  <a:lnTo>
                    <a:pt x="982" y="123"/>
                  </a:lnTo>
                  <a:lnTo>
                    <a:pt x="973" y="136"/>
                  </a:lnTo>
                  <a:lnTo>
                    <a:pt x="963" y="154"/>
                  </a:lnTo>
                  <a:lnTo>
                    <a:pt x="958" y="166"/>
                  </a:lnTo>
                  <a:lnTo>
                    <a:pt x="953" y="179"/>
                  </a:lnTo>
                  <a:lnTo>
                    <a:pt x="948" y="194"/>
                  </a:lnTo>
                  <a:lnTo>
                    <a:pt x="944" y="212"/>
                  </a:lnTo>
                  <a:lnTo>
                    <a:pt x="941" y="231"/>
                  </a:lnTo>
                  <a:lnTo>
                    <a:pt x="938" y="252"/>
                  </a:lnTo>
                  <a:lnTo>
                    <a:pt x="937" y="275"/>
                  </a:lnTo>
                  <a:lnTo>
                    <a:pt x="936" y="302"/>
                  </a:lnTo>
                  <a:lnTo>
                    <a:pt x="936" y="302"/>
                  </a:lnTo>
                  <a:lnTo>
                    <a:pt x="937" y="314"/>
                  </a:lnTo>
                  <a:lnTo>
                    <a:pt x="938" y="328"/>
                  </a:lnTo>
                  <a:lnTo>
                    <a:pt x="941" y="342"/>
                  </a:lnTo>
                  <a:lnTo>
                    <a:pt x="943" y="357"/>
                  </a:lnTo>
                  <a:lnTo>
                    <a:pt x="952" y="384"/>
                  </a:lnTo>
                  <a:lnTo>
                    <a:pt x="962" y="414"/>
                  </a:lnTo>
                  <a:lnTo>
                    <a:pt x="986" y="475"/>
                  </a:lnTo>
                  <a:lnTo>
                    <a:pt x="997" y="508"/>
                  </a:lnTo>
                  <a:lnTo>
                    <a:pt x="1008" y="541"/>
                  </a:lnTo>
                  <a:lnTo>
                    <a:pt x="1017" y="576"/>
                  </a:lnTo>
                  <a:lnTo>
                    <a:pt x="1020" y="594"/>
                  </a:lnTo>
                  <a:lnTo>
                    <a:pt x="1023" y="612"/>
                  </a:lnTo>
                  <a:lnTo>
                    <a:pt x="1025" y="631"/>
                  </a:lnTo>
                  <a:lnTo>
                    <a:pt x="1027" y="650"/>
                  </a:lnTo>
                  <a:lnTo>
                    <a:pt x="1027" y="669"/>
                  </a:lnTo>
                  <a:lnTo>
                    <a:pt x="1027" y="689"/>
                  </a:lnTo>
                  <a:lnTo>
                    <a:pt x="1024" y="709"/>
                  </a:lnTo>
                  <a:lnTo>
                    <a:pt x="1020" y="729"/>
                  </a:lnTo>
                  <a:lnTo>
                    <a:pt x="1017" y="750"/>
                  </a:lnTo>
                  <a:lnTo>
                    <a:pt x="1010" y="770"/>
                  </a:lnTo>
                  <a:lnTo>
                    <a:pt x="1003" y="792"/>
                  </a:lnTo>
                  <a:lnTo>
                    <a:pt x="993" y="813"/>
                  </a:lnTo>
                  <a:lnTo>
                    <a:pt x="982" y="836"/>
                  </a:lnTo>
                  <a:lnTo>
                    <a:pt x="969" y="858"/>
                  </a:lnTo>
                  <a:lnTo>
                    <a:pt x="969" y="858"/>
                  </a:lnTo>
                  <a:lnTo>
                    <a:pt x="956" y="881"/>
                  </a:lnTo>
                  <a:lnTo>
                    <a:pt x="939" y="902"/>
                  </a:lnTo>
                  <a:lnTo>
                    <a:pt x="924" y="923"/>
                  </a:lnTo>
                  <a:lnTo>
                    <a:pt x="907" y="943"/>
                  </a:lnTo>
                  <a:lnTo>
                    <a:pt x="891" y="962"/>
                  </a:lnTo>
                  <a:lnTo>
                    <a:pt x="873" y="979"/>
                  </a:lnTo>
                  <a:lnTo>
                    <a:pt x="855" y="997"/>
                  </a:lnTo>
                  <a:lnTo>
                    <a:pt x="836" y="1013"/>
                  </a:lnTo>
                  <a:lnTo>
                    <a:pt x="817" y="1028"/>
                  </a:lnTo>
                  <a:lnTo>
                    <a:pt x="798" y="1043"/>
                  </a:lnTo>
                  <a:lnTo>
                    <a:pt x="761" y="1071"/>
                  </a:lnTo>
                  <a:lnTo>
                    <a:pt x="722" y="1093"/>
                  </a:lnTo>
                  <a:lnTo>
                    <a:pt x="686" y="1114"/>
                  </a:lnTo>
                  <a:lnTo>
                    <a:pt x="651" y="1132"/>
                  </a:lnTo>
                  <a:lnTo>
                    <a:pt x="619" y="1148"/>
                  </a:lnTo>
                  <a:lnTo>
                    <a:pt x="590" y="1159"/>
                  </a:lnTo>
                  <a:lnTo>
                    <a:pt x="564" y="1169"/>
                  </a:lnTo>
                  <a:lnTo>
                    <a:pt x="528" y="1183"/>
                  </a:lnTo>
                  <a:lnTo>
                    <a:pt x="514" y="1187"/>
                  </a:lnTo>
                  <a:lnTo>
                    <a:pt x="514" y="1187"/>
                  </a:lnTo>
                  <a:lnTo>
                    <a:pt x="500" y="1183"/>
                  </a:lnTo>
                  <a:lnTo>
                    <a:pt x="463" y="1169"/>
                  </a:lnTo>
                  <a:lnTo>
                    <a:pt x="438" y="1159"/>
                  </a:lnTo>
                  <a:lnTo>
                    <a:pt x="408" y="1148"/>
                  </a:lnTo>
                  <a:lnTo>
                    <a:pt x="375" y="1132"/>
                  </a:lnTo>
                  <a:lnTo>
                    <a:pt x="340" y="1114"/>
                  </a:lnTo>
                  <a:lnTo>
                    <a:pt x="304" y="1093"/>
                  </a:lnTo>
                  <a:lnTo>
                    <a:pt x="267" y="1071"/>
                  </a:lnTo>
                  <a:lnTo>
                    <a:pt x="229" y="1043"/>
                  </a:lnTo>
                  <a:lnTo>
                    <a:pt x="211" y="1028"/>
                  </a:lnTo>
                  <a:lnTo>
                    <a:pt x="192" y="1013"/>
                  </a:lnTo>
                  <a:lnTo>
                    <a:pt x="173" y="997"/>
                  </a:lnTo>
                  <a:lnTo>
                    <a:pt x="154" y="979"/>
                  </a:lnTo>
                  <a:lnTo>
                    <a:pt x="137" y="962"/>
                  </a:lnTo>
                  <a:lnTo>
                    <a:pt x="120" y="943"/>
                  </a:lnTo>
                  <a:lnTo>
                    <a:pt x="103" y="923"/>
                  </a:lnTo>
                  <a:lnTo>
                    <a:pt x="87" y="902"/>
                  </a:lnTo>
                  <a:lnTo>
                    <a:pt x="72" y="881"/>
                  </a:lnTo>
                  <a:lnTo>
                    <a:pt x="58" y="858"/>
                  </a:lnTo>
                  <a:lnTo>
                    <a:pt x="58" y="858"/>
                  </a:lnTo>
                  <a:close/>
                  <a:moveTo>
                    <a:pt x="514" y="236"/>
                  </a:moveTo>
                  <a:lnTo>
                    <a:pt x="514" y="236"/>
                  </a:lnTo>
                  <a:lnTo>
                    <a:pt x="495" y="236"/>
                  </a:lnTo>
                  <a:lnTo>
                    <a:pt x="478" y="237"/>
                  </a:lnTo>
                  <a:lnTo>
                    <a:pt x="460" y="239"/>
                  </a:lnTo>
                  <a:lnTo>
                    <a:pt x="443" y="243"/>
                  </a:lnTo>
                  <a:lnTo>
                    <a:pt x="425" y="247"/>
                  </a:lnTo>
                  <a:lnTo>
                    <a:pt x="409" y="252"/>
                  </a:lnTo>
                  <a:lnTo>
                    <a:pt x="393" y="257"/>
                  </a:lnTo>
                  <a:lnTo>
                    <a:pt x="377" y="263"/>
                  </a:lnTo>
                  <a:lnTo>
                    <a:pt x="362" y="270"/>
                  </a:lnTo>
                  <a:lnTo>
                    <a:pt x="345" y="278"/>
                  </a:lnTo>
                  <a:lnTo>
                    <a:pt x="332" y="287"/>
                  </a:lnTo>
                  <a:lnTo>
                    <a:pt x="317" y="295"/>
                  </a:lnTo>
                  <a:lnTo>
                    <a:pt x="303" y="305"/>
                  </a:lnTo>
                  <a:lnTo>
                    <a:pt x="290" y="315"/>
                  </a:lnTo>
                  <a:lnTo>
                    <a:pt x="277" y="327"/>
                  </a:lnTo>
                  <a:lnTo>
                    <a:pt x="266" y="339"/>
                  </a:lnTo>
                  <a:lnTo>
                    <a:pt x="253" y="350"/>
                  </a:lnTo>
                  <a:lnTo>
                    <a:pt x="242" y="364"/>
                  </a:lnTo>
                  <a:lnTo>
                    <a:pt x="232" y="377"/>
                  </a:lnTo>
                  <a:lnTo>
                    <a:pt x="222" y="390"/>
                  </a:lnTo>
                  <a:lnTo>
                    <a:pt x="213" y="405"/>
                  </a:lnTo>
                  <a:lnTo>
                    <a:pt x="204" y="420"/>
                  </a:lnTo>
                  <a:lnTo>
                    <a:pt x="197" y="435"/>
                  </a:lnTo>
                  <a:lnTo>
                    <a:pt x="189" y="450"/>
                  </a:lnTo>
                  <a:lnTo>
                    <a:pt x="183" y="466"/>
                  </a:lnTo>
                  <a:lnTo>
                    <a:pt x="178" y="483"/>
                  </a:lnTo>
                  <a:lnTo>
                    <a:pt x="173" y="499"/>
                  </a:lnTo>
                  <a:lnTo>
                    <a:pt x="169" y="516"/>
                  </a:lnTo>
                  <a:lnTo>
                    <a:pt x="166" y="534"/>
                  </a:lnTo>
                  <a:lnTo>
                    <a:pt x="163" y="551"/>
                  </a:lnTo>
                  <a:lnTo>
                    <a:pt x="162" y="569"/>
                  </a:lnTo>
                  <a:lnTo>
                    <a:pt x="162" y="588"/>
                  </a:lnTo>
                  <a:lnTo>
                    <a:pt x="162" y="588"/>
                  </a:lnTo>
                  <a:lnTo>
                    <a:pt x="162" y="605"/>
                  </a:lnTo>
                  <a:lnTo>
                    <a:pt x="163" y="624"/>
                  </a:lnTo>
                  <a:lnTo>
                    <a:pt x="166" y="641"/>
                  </a:lnTo>
                  <a:lnTo>
                    <a:pt x="169" y="659"/>
                  </a:lnTo>
                  <a:lnTo>
                    <a:pt x="173" y="675"/>
                  </a:lnTo>
                  <a:lnTo>
                    <a:pt x="178" y="692"/>
                  </a:lnTo>
                  <a:lnTo>
                    <a:pt x="183" y="709"/>
                  </a:lnTo>
                  <a:lnTo>
                    <a:pt x="189" y="725"/>
                  </a:lnTo>
                  <a:lnTo>
                    <a:pt x="197" y="740"/>
                  </a:lnTo>
                  <a:lnTo>
                    <a:pt x="204" y="755"/>
                  </a:lnTo>
                  <a:lnTo>
                    <a:pt x="213" y="770"/>
                  </a:lnTo>
                  <a:lnTo>
                    <a:pt x="222" y="783"/>
                  </a:lnTo>
                  <a:lnTo>
                    <a:pt x="232" y="797"/>
                  </a:lnTo>
                  <a:lnTo>
                    <a:pt x="242" y="811"/>
                  </a:lnTo>
                  <a:lnTo>
                    <a:pt x="253" y="823"/>
                  </a:lnTo>
                  <a:lnTo>
                    <a:pt x="266" y="836"/>
                  </a:lnTo>
                  <a:lnTo>
                    <a:pt x="277" y="847"/>
                  </a:lnTo>
                  <a:lnTo>
                    <a:pt x="290" y="858"/>
                  </a:lnTo>
                  <a:lnTo>
                    <a:pt x="303" y="870"/>
                  </a:lnTo>
                  <a:lnTo>
                    <a:pt x="317" y="880"/>
                  </a:lnTo>
                  <a:lnTo>
                    <a:pt x="332" y="888"/>
                  </a:lnTo>
                  <a:lnTo>
                    <a:pt x="345" y="897"/>
                  </a:lnTo>
                  <a:lnTo>
                    <a:pt x="362" y="905"/>
                  </a:lnTo>
                  <a:lnTo>
                    <a:pt x="377" y="912"/>
                  </a:lnTo>
                  <a:lnTo>
                    <a:pt x="393" y="918"/>
                  </a:lnTo>
                  <a:lnTo>
                    <a:pt x="409" y="923"/>
                  </a:lnTo>
                  <a:lnTo>
                    <a:pt x="425" y="928"/>
                  </a:lnTo>
                  <a:lnTo>
                    <a:pt x="443" y="932"/>
                  </a:lnTo>
                  <a:lnTo>
                    <a:pt x="460" y="935"/>
                  </a:lnTo>
                  <a:lnTo>
                    <a:pt x="478" y="937"/>
                  </a:lnTo>
                  <a:lnTo>
                    <a:pt x="495" y="938"/>
                  </a:lnTo>
                  <a:lnTo>
                    <a:pt x="514" y="940"/>
                  </a:lnTo>
                  <a:lnTo>
                    <a:pt x="514" y="940"/>
                  </a:lnTo>
                  <a:lnTo>
                    <a:pt x="531" y="938"/>
                  </a:lnTo>
                  <a:lnTo>
                    <a:pt x="550" y="937"/>
                  </a:lnTo>
                  <a:lnTo>
                    <a:pt x="568" y="935"/>
                  </a:lnTo>
                  <a:lnTo>
                    <a:pt x="585" y="932"/>
                  </a:lnTo>
                  <a:lnTo>
                    <a:pt x="601" y="928"/>
                  </a:lnTo>
                  <a:lnTo>
                    <a:pt x="619" y="923"/>
                  </a:lnTo>
                  <a:lnTo>
                    <a:pt x="635" y="918"/>
                  </a:lnTo>
                  <a:lnTo>
                    <a:pt x="651" y="912"/>
                  </a:lnTo>
                  <a:lnTo>
                    <a:pt x="666" y="905"/>
                  </a:lnTo>
                  <a:lnTo>
                    <a:pt x="681" y="897"/>
                  </a:lnTo>
                  <a:lnTo>
                    <a:pt x="696" y="888"/>
                  </a:lnTo>
                  <a:lnTo>
                    <a:pt x="710" y="880"/>
                  </a:lnTo>
                  <a:lnTo>
                    <a:pt x="723" y="870"/>
                  </a:lnTo>
                  <a:lnTo>
                    <a:pt x="737" y="858"/>
                  </a:lnTo>
                  <a:lnTo>
                    <a:pt x="750" y="847"/>
                  </a:lnTo>
                  <a:lnTo>
                    <a:pt x="762" y="836"/>
                  </a:lnTo>
                  <a:lnTo>
                    <a:pt x="773" y="823"/>
                  </a:lnTo>
                  <a:lnTo>
                    <a:pt x="785" y="811"/>
                  </a:lnTo>
                  <a:lnTo>
                    <a:pt x="796" y="797"/>
                  </a:lnTo>
                  <a:lnTo>
                    <a:pt x="806" y="783"/>
                  </a:lnTo>
                  <a:lnTo>
                    <a:pt x="815" y="770"/>
                  </a:lnTo>
                  <a:lnTo>
                    <a:pt x="823" y="755"/>
                  </a:lnTo>
                  <a:lnTo>
                    <a:pt x="831" y="740"/>
                  </a:lnTo>
                  <a:lnTo>
                    <a:pt x="837" y="725"/>
                  </a:lnTo>
                  <a:lnTo>
                    <a:pt x="845" y="709"/>
                  </a:lnTo>
                  <a:lnTo>
                    <a:pt x="850" y="692"/>
                  </a:lnTo>
                  <a:lnTo>
                    <a:pt x="855" y="675"/>
                  </a:lnTo>
                  <a:lnTo>
                    <a:pt x="858" y="659"/>
                  </a:lnTo>
                  <a:lnTo>
                    <a:pt x="861" y="641"/>
                  </a:lnTo>
                  <a:lnTo>
                    <a:pt x="863" y="624"/>
                  </a:lnTo>
                  <a:lnTo>
                    <a:pt x="864" y="605"/>
                  </a:lnTo>
                  <a:lnTo>
                    <a:pt x="866" y="588"/>
                  </a:lnTo>
                  <a:lnTo>
                    <a:pt x="866" y="588"/>
                  </a:lnTo>
                  <a:lnTo>
                    <a:pt x="864" y="569"/>
                  </a:lnTo>
                  <a:lnTo>
                    <a:pt x="863" y="551"/>
                  </a:lnTo>
                  <a:lnTo>
                    <a:pt x="861" y="534"/>
                  </a:lnTo>
                  <a:lnTo>
                    <a:pt x="858" y="516"/>
                  </a:lnTo>
                  <a:lnTo>
                    <a:pt x="855" y="499"/>
                  </a:lnTo>
                  <a:lnTo>
                    <a:pt x="850" y="483"/>
                  </a:lnTo>
                  <a:lnTo>
                    <a:pt x="845" y="466"/>
                  </a:lnTo>
                  <a:lnTo>
                    <a:pt x="837" y="450"/>
                  </a:lnTo>
                  <a:lnTo>
                    <a:pt x="831" y="435"/>
                  </a:lnTo>
                  <a:lnTo>
                    <a:pt x="823" y="420"/>
                  </a:lnTo>
                  <a:lnTo>
                    <a:pt x="815" y="405"/>
                  </a:lnTo>
                  <a:lnTo>
                    <a:pt x="806" y="390"/>
                  </a:lnTo>
                  <a:lnTo>
                    <a:pt x="796" y="377"/>
                  </a:lnTo>
                  <a:lnTo>
                    <a:pt x="785" y="364"/>
                  </a:lnTo>
                  <a:lnTo>
                    <a:pt x="773" y="350"/>
                  </a:lnTo>
                  <a:lnTo>
                    <a:pt x="762" y="339"/>
                  </a:lnTo>
                  <a:lnTo>
                    <a:pt x="750" y="327"/>
                  </a:lnTo>
                  <a:lnTo>
                    <a:pt x="737" y="315"/>
                  </a:lnTo>
                  <a:lnTo>
                    <a:pt x="723" y="305"/>
                  </a:lnTo>
                  <a:lnTo>
                    <a:pt x="710" y="295"/>
                  </a:lnTo>
                  <a:lnTo>
                    <a:pt x="696" y="287"/>
                  </a:lnTo>
                  <a:lnTo>
                    <a:pt x="681" y="278"/>
                  </a:lnTo>
                  <a:lnTo>
                    <a:pt x="666" y="270"/>
                  </a:lnTo>
                  <a:lnTo>
                    <a:pt x="651" y="263"/>
                  </a:lnTo>
                  <a:lnTo>
                    <a:pt x="635" y="257"/>
                  </a:lnTo>
                  <a:lnTo>
                    <a:pt x="619" y="252"/>
                  </a:lnTo>
                  <a:lnTo>
                    <a:pt x="601" y="247"/>
                  </a:lnTo>
                  <a:lnTo>
                    <a:pt x="585" y="243"/>
                  </a:lnTo>
                  <a:lnTo>
                    <a:pt x="568" y="239"/>
                  </a:lnTo>
                  <a:lnTo>
                    <a:pt x="550" y="237"/>
                  </a:lnTo>
                  <a:lnTo>
                    <a:pt x="531" y="236"/>
                  </a:lnTo>
                  <a:lnTo>
                    <a:pt x="514" y="236"/>
                  </a:lnTo>
                  <a:lnTo>
                    <a:pt x="514" y="236"/>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69" name="Freeform 11">
            <a:extLst>
              <a:ext uri="{FF2B5EF4-FFF2-40B4-BE49-F238E27FC236}">
                <a16:creationId xmlns:a16="http://schemas.microsoft.com/office/drawing/2014/main" id="{D95D8264-E424-4256-B8AC-5CF081D49DBF}"/>
              </a:ext>
            </a:extLst>
          </p:cNvPr>
          <p:cNvSpPr>
            <a:spLocks noEditPoints="1"/>
          </p:cNvSpPr>
          <p:nvPr/>
        </p:nvSpPr>
        <p:spPr bwMode="auto">
          <a:xfrm>
            <a:off x="7968502" y="4480600"/>
            <a:ext cx="183142" cy="158075"/>
          </a:xfrm>
          <a:custGeom>
            <a:avLst/>
            <a:gdLst>
              <a:gd name="T0" fmla="*/ 598 w 779"/>
              <a:gd name="T1" fmla="*/ 10 h 779"/>
              <a:gd name="T2" fmla="*/ 537 w 779"/>
              <a:gd name="T3" fmla="*/ 65 h 779"/>
              <a:gd name="T4" fmla="*/ 210 w 779"/>
              <a:gd name="T5" fmla="*/ 27 h 779"/>
              <a:gd name="T6" fmla="*/ 130 w 779"/>
              <a:gd name="T7" fmla="*/ 0 h 779"/>
              <a:gd name="T8" fmla="*/ 79 w 779"/>
              <a:gd name="T9" fmla="*/ 10 h 779"/>
              <a:gd name="T10" fmla="*/ 30 w 779"/>
              <a:gd name="T11" fmla="*/ 47 h 779"/>
              <a:gd name="T12" fmla="*/ 3 w 779"/>
              <a:gd name="T13" fmla="*/ 104 h 779"/>
              <a:gd name="T14" fmla="*/ 4 w 779"/>
              <a:gd name="T15" fmla="*/ 168 h 779"/>
              <a:gd name="T16" fmla="*/ 36 w 779"/>
              <a:gd name="T17" fmla="*/ 247 h 779"/>
              <a:gd name="T18" fmla="*/ 119 w 779"/>
              <a:gd name="T19" fmla="*/ 335 h 779"/>
              <a:gd name="T20" fmla="*/ 211 w 779"/>
              <a:gd name="T21" fmla="*/ 418 h 779"/>
              <a:gd name="T22" fmla="*/ 260 w 779"/>
              <a:gd name="T23" fmla="*/ 506 h 779"/>
              <a:gd name="T24" fmla="*/ 323 w 779"/>
              <a:gd name="T25" fmla="*/ 589 h 779"/>
              <a:gd name="T26" fmla="*/ 346 w 779"/>
              <a:gd name="T27" fmla="*/ 624 h 779"/>
              <a:gd name="T28" fmla="*/ 342 w 779"/>
              <a:gd name="T29" fmla="*/ 656 h 779"/>
              <a:gd name="T30" fmla="*/ 295 w 779"/>
              <a:gd name="T31" fmla="*/ 688 h 779"/>
              <a:gd name="T32" fmla="*/ 206 w 779"/>
              <a:gd name="T33" fmla="*/ 741 h 779"/>
              <a:gd name="T34" fmla="*/ 191 w 779"/>
              <a:gd name="T35" fmla="*/ 779 h 779"/>
              <a:gd name="T36" fmla="*/ 579 w 779"/>
              <a:gd name="T37" fmla="*/ 754 h 779"/>
              <a:gd name="T38" fmla="*/ 535 w 779"/>
              <a:gd name="T39" fmla="*/ 715 h 779"/>
              <a:gd name="T40" fmla="*/ 441 w 779"/>
              <a:gd name="T41" fmla="*/ 663 h 779"/>
              <a:gd name="T42" fmla="*/ 428 w 779"/>
              <a:gd name="T43" fmla="*/ 635 h 779"/>
              <a:gd name="T44" fmla="*/ 449 w 779"/>
              <a:gd name="T45" fmla="*/ 595 h 779"/>
              <a:gd name="T46" fmla="*/ 504 w 779"/>
              <a:gd name="T47" fmla="*/ 532 h 779"/>
              <a:gd name="T48" fmla="*/ 551 w 779"/>
              <a:gd name="T49" fmla="*/ 439 h 779"/>
              <a:gd name="T50" fmla="*/ 635 w 779"/>
              <a:gd name="T51" fmla="*/ 359 h 779"/>
              <a:gd name="T52" fmla="*/ 733 w 779"/>
              <a:gd name="T53" fmla="*/ 260 h 779"/>
              <a:gd name="T54" fmla="*/ 771 w 779"/>
              <a:gd name="T55" fmla="*/ 185 h 779"/>
              <a:gd name="T56" fmla="*/ 779 w 779"/>
              <a:gd name="T57" fmla="*/ 116 h 779"/>
              <a:gd name="T58" fmla="*/ 756 w 779"/>
              <a:gd name="T59" fmla="*/ 57 h 779"/>
              <a:gd name="T60" fmla="*/ 711 w 779"/>
              <a:gd name="T61" fmla="*/ 15 h 779"/>
              <a:gd name="T62" fmla="*/ 649 w 779"/>
              <a:gd name="T63" fmla="*/ 0 h 779"/>
              <a:gd name="T64" fmla="*/ 322 w 779"/>
              <a:gd name="T65" fmla="*/ 248 h 779"/>
              <a:gd name="T66" fmla="*/ 360 w 779"/>
              <a:gd name="T67" fmla="*/ 219 h 779"/>
              <a:gd name="T68" fmla="*/ 422 w 779"/>
              <a:gd name="T69" fmla="*/ 421 h 779"/>
              <a:gd name="T70" fmla="*/ 188 w 779"/>
              <a:gd name="T71" fmla="*/ 308 h 779"/>
              <a:gd name="T72" fmla="*/ 101 w 779"/>
              <a:gd name="T73" fmla="*/ 227 h 779"/>
              <a:gd name="T74" fmla="*/ 71 w 779"/>
              <a:gd name="T75" fmla="*/ 169 h 779"/>
              <a:gd name="T76" fmla="*/ 67 w 779"/>
              <a:gd name="T77" fmla="*/ 116 h 779"/>
              <a:gd name="T78" fmla="*/ 105 w 779"/>
              <a:gd name="T79" fmla="*/ 70 h 779"/>
              <a:gd name="T80" fmla="*/ 147 w 779"/>
              <a:gd name="T81" fmla="*/ 67 h 779"/>
              <a:gd name="T82" fmla="*/ 165 w 779"/>
              <a:gd name="T83" fmla="*/ 133 h 779"/>
              <a:gd name="T84" fmla="*/ 185 w 779"/>
              <a:gd name="T85" fmla="*/ 284 h 779"/>
              <a:gd name="T86" fmla="*/ 593 w 779"/>
              <a:gd name="T87" fmla="*/ 308 h 779"/>
              <a:gd name="T88" fmla="*/ 600 w 779"/>
              <a:gd name="T89" fmla="*/ 254 h 779"/>
              <a:gd name="T90" fmla="*/ 616 w 779"/>
              <a:gd name="T91" fmla="*/ 104 h 779"/>
              <a:gd name="T92" fmla="*/ 641 w 779"/>
              <a:gd name="T93" fmla="*/ 65 h 779"/>
              <a:gd name="T94" fmla="*/ 686 w 779"/>
              <a:gd name="T95" fmla="*/ 75 h 779"/>
              <a:gd name="T96" fmla="*/ 715 w 779"/>
              <a:gd name="T97" fmla="*/ 130 h 779"/>
              <a:gd name="T98" fmla="*/ 705 w 779"/>
              <a:gd name="T99" fmla="*/ 181 h 779"/>
              <a:gd name="T100" fmla="*/ 659 w 779"/>
              <a:gd name="T101" fmla="*/ 248 h 779"/>
              <a:gd name="T102" fmla="*/ 593 w 779"/>
              <a:gd name="T103" fmla="*/ 308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9" h="779">
                <a:moveTo>
                  <a:pt x="649" y="0"/>
                </a:moveTo>
                <a:lnTo>
                  <a:pt x="649" y="0"/>
                </a:lnTo>
                <a:lnTo>
                  <a:pt x="631" y="1"/>
                </a:lnTo>
                <a:lnTo>
                  <a:pt x="614" y="5"/>
                </a:lnTo>
                <a:lnTo>
                  <a:pt x="598" y="10"/>
                </a:lnTo>
                <a:lnTo>
                  <a:pt x="583" y="17"/>
                </a:lnTo>
                <a:lnTo>
                  <a:pt x="569" y="27"/>
                </a:lnTo>
                <a:lnTo>
                  <a:pt x="557" y="38"/>
                </a:lnTo>
                <a:lnTo>
                  <a:pt x="546" y="51"/>
                </a:lnTo>
                <a:lnTo>
                  <a:pt x="537" y="65"/>
                </a:lnTo>
                <a:lnTo>
                  <a:pt x="243" y="65"/>
                </a:lnTo>
                <a:lnTo>
                  <a:pt x="243" y="65"/>
                </a:lnTo>
                <a:lnTo>
                  <a:pt x="233" y="51"/>
                </a:lnTo>
                <a:lnTo>
                  <a:pt x="222" y="38"/>
                </a:lnTo>
                <a:lnTo>
                  <a:pt x="210" y="27"/>
                </a:lnTo>
                <a:lnTo>
                  <a:pt x="196" y="17"/>
                </a:lnTo>
                <a:lnTo>
                  <a:pt x="181" y="10"/>
                </a:lnTo>
                <a:lnTo>
                  <a:pt x="165" y="5"/>
                </a:lnTo>
                <a:lnTo>
                  <a:pt x="148" y="1"/>
                </a:lnTo>
                <a:lnTo>
                  <a:pt x="130" y="0"/>
                </a:lnTo>
                <a:lnTo>
                  <a:pt x="130" y="0"/>
                </a:lnTo>
                <a:lnTo>
                  <a:pt x="116" y="0"/>
                </a:lnTo>
                <a:lnTo>
                  <a:pt x="104" y="3"/>
                </a:lnTo>
                <a:lnTo>
                  <a:pt x="92" y="5"/>
                </a:lnTo>
                <a:lnTo>
                  <a:pt x="79" y="10"/>
                </a:lnTo>
                <a:lnTo>
                  <a:pt x="68" y="15"/>
                </a:lnTo>
                <a:lnTo>
                  <a:pt x="57" y="22"/>
                </a:lnTo>
                <a:lnTo>
                  <a:pt x="47" y="30"/>
                </a:lnTo>
                <a:lnTo>
                  <a:pt x="39" y="37"/>
                </a:lnTo>
                <a:lnTo>
                  <a:pt x="30" y="47"/>
                </a:lnTo>
                <a:lnTo>
                  <a:pt x="23" y="57"/>
                </a:lnTo>
                <a:lnTo>
                  <a:pt x="17" y="68"/>
                </a:lnTo>
                <a:lnTo>
                  <a:pt x="10" y="79"/>
                </a:lnTo>
                <a:lnTo>
                  <a:pt x="7" y="91"/>
                </a:lnTo>
                <a:lnTo>
                  <a:pt x="3" y="104"/>
                </a:lnTo>
                <a:lnTo>
                  <a:pt x="2" y="116"/>
                </a:lnTo>
                <a:lnTo>
                  <a:pt x="0" y="130"/>
                </a:lnTo>
                <a:lnTo>
                  <a:pt x="0" y="130"/>
                </a:lnTo>
                <a:lnTo>
                  <a:pt x="2" y="149"/>
                </a:lnTo>
                <a:lnTo>
                  <a:pt x="4" y="168"/>
                </a:lnTo>
                <a:lnTo>
                  <a:pt x="8" y="185"/>
                </a:lnTo>
                <a:lnTo>
                  <a:pt x="13" y="201"/>
                </a:lnTo>
                <a:lnTo>
                  <a:pt x="20" y="217"/>
                </a:lnTo>
                <a:lnTo>
                  <a:pt x="28" y="232"/>
                </a:lnTo>
                <a:lnTo>
                  <a:pt x="36" y="247"/>
                </a:lnTo>
                <a:lnTo>
                  <a:pt x="46" y="260"/>
                </a:lnTo>
                <a:lnTo>
                  <a:pt x="57" y="274"/>
                </a:lnTo>
                <a:lnTo>
                  <a:pt x="68" y="287"/>
                </a:lnTo>
                <a:lnTo>
                  <a:pt x="93" y="312"/>
                </a:lnTo>
                <a:lnTo>
                  <a:pt x="119" y="335"/>
                </a:lnTo>
                <a:lnTo>
                  <a:pt x="145" y="359"/>
                </a:lnTo>
                <a:lnTo>
                  <a:pt x="145" y="359"/>
                </a:lnTo>
                <a:lnTo>
                  <a:pt x="168" y="378"/>
                </a:lnTo>
                <a:lnTo>
                  <a:pt x="190" y="398"/>
                </a:lnTo>
                <a:lnTo>
                  <a:pt x="211" y="418"/>
                </a:lnTo>
                <a:lnTo>
                  <a:pt x="230" y="439"/>
                </a:lnTo>
                <a:lnTo>
                  <a:pt x="230" y="439"/>
                </a:lnTo>
                <a:lnTo>
                  <a:pt x="239" y="462"/>
                </a:lnTo>
                <a:lnTo>
                  <a:pt x="249" y="486"/>
                </a:lnTo>
                <a:lnTo>
                  <a:pt x="260" y="506"/>
                </a:lnTo>
                <a:lnTo>
                  <a:pt x="273" y="527"/>
                </a:lnTo>
                <a:lnTo>
                  <a:pt x="284" y="545"/>
                </a:lnTo>
                <a:lnTo>
                  <a:pt x="296" y="562"/>
                </a:lnTo>
                <a:lnTo>
                  <a:pt x="310" y="575"/>
                </a:lnTo>
                <a:lnTo>
                  <a:pt x="323" y="589"/>
                </a:lnTo>
                <a:lnTo>
                  <a:pt x="323" y="589"/>
                </a:lnTo>
                <a:lnTo>
                  <a:pt x="332" y="599"/>
                </a:lnTo>
                <a:lnTo>
                  <a:pt x="338" y="608"/>
                </a:lnTo>
                <a:lnTo>
                  <a:pt x="343" y="616"/>
                </a:lnTo>
                <a:lnTo>
                  <a:pt x="346" y="624"/>
                </a:lnTo>
                <a:lnTo>
                  <a:pt x="348" y="631"/>
                </a:lnTo>
                <a:lnTo>
                  <a:pt x="348" y="638"/>
                </a:lnTo>
                <a:lnTo>
                  <a:pt x="346" y="644"/>
                </a:lnTo>
                <a:lnTo>
                  <a:pt x="345" y="651"/>
                </a:lnTo>
                <a:lnTo>
                  <a:pt x="342" y="656"/>
                </a:lnTo>
                <a:lnTo>
                  <a:pt x="337" y="662"/>
                </a:lnTo>
                <a:lnTo>
                  <a:pt x="332" y="667"/>
                </a:lnTo>
                <a:lnTo>
                  <a:pt x="326" y="672"/>
                </a:lnTo>
                <a:lnTo>
                  <a:pt x="312" y="680"/>
                </a:lnTo>
                <a:lnTo>
                  <a:pt x="295" y="688"/>
                </a:lnTo>
                <a:lnTo>
                  <a:pt x="260" y="705"/>
                </a:lnTo>
                <a:lnTo>
                  <a:pt x="243" y="713"/>
                </a:lnTo>
                <a:lnTo>
                  <a:pt x="227" y="723"/>
                </a:lnTo>
                <a:lnTo>
                  <a:pt x="212" y="734"/>
                </a:lnTo>
                <a:lnTo>
                  <a:pt x="206" y="741"/>
                </a:lnTo>
                <a:lnTo>
                  <a:pt x="201" y="747"/>
                </a:lnTo>
                <a:lnTo>
                  <a:pt x="197" y="754"/>
                </a:lnTo>
                <a:lnTo>
                  <a:pt x="195" y="762"/>
                </a:lnTo>
                <a:lnTo>
                  <a:pt x="193" y="770"/>
                </a:lnTo>
                <a:lnTo>
                  <a:pt x="191" y="779"/>
                </a:lnTo>
                <a:lnTo>
                  <a:pt x="584" y="779"/>
                </a:lnTo>
                <a:lnTo>
                  <a:pt x="584" y="779"/>
                </a:lnTo>
                <a:lnTo>
                  <a:pt x="584" y="770"/>
                </a:lnTo>
                <a:lnTo>
                  <a:pt x="582" y="762"/>
                </a:lnTo>
                <a:lnTo>
                  <a:pt x="579" y="754"/>
                </a:lnTo>
                <a:lnTo>
                  <a:pt x="574" y="748"/>
                </a:lnTo>
                <a:lnTo>
                  <a:pt x="571" y="742"/>
                </a:lnTo>
                <a:lnTo>
                  <a:pt x="564" y="736"/>
                </a:lnTo>
                <a:lnTo>
                  <a:pt x="551" y="725"/>
                </a:lnTo>
                <a:lnTo>
                  <a:pt x="535" y="715"/>
                </a:lnTo>
                <a:lnTo>
                  <a:pt x="519" y="706"/>
                </a:lnTo>
                <a:lnTo>
                  <a:pt x="483" y="689"/>
                </a:lnTo>
                <a:lnTo>
                  <a:pt x="467" y="681"/>
                </a:lnTo>
                <a:lnTo>
                  <a:pt x="454" y="673"/>
                </a:lnTo>
                <a:lnTo>
                  <a:pt x="441" y="663"/>
                </a:lnTo>
                <a:lnTo>
                  <a:pt x="436" y="658"/>
                </a:lnTo>
                <a:lnTo>
                  <a:pt x="433" y="653"/>
                </a:lnTo>
                <a:lnTo>
                  <a:pt x="430" y="647"/>
                </a:lnTo>
                <a:lnTo>
                  <a:pt x="429" y="642"/>
                </a:lnTo>
                <a:lnTo>
                  <a:pt x="428" y="635"/>
                </a:lnTo>
                <a:lnTo>
                  <a:pt x="429" y="628"/>
                </a:lnTo>
                <a:lnTo>
                  <a:pt x="431" y="621"/>
                </a:lnTo>
                <a:lnTo>
                  <a:pt x="435" y="612"/>
                </a:lnTo>
                <a:lnTo>
                  <a:pt x="441" y="604"/>
                </a:lnTo>
                <a:lnTo>
                  <a:pt x="449" y="595"/>
                </a:lnTo>
                <a:lnTo>
                  <a:pt x="449" y="595"/>
                </a:lnTo>
                <a:lnTo>
                  <a:pt x="462" y="583"/>
                </a:lnTo>
                <a:lnTo>
                  <a:pt x="477" y="568"/>
                </a:lnTo>
                <a:lnTo>
                  <a:pt x="491" y="551"/>
                </a:lnTo>
                <a:lnTo>
                  <a:pt x="504" y="532"/>
                </a:lnTo>
                <a:lnTo>
                  <a:pt x="516" y="511"/>
                </a:lnTo>
                <a:lnTo>
                  <a:pt x="529" y="489"/>
                </a:lnTo>
                <a:lnTo>
                  <a:pt x="540" y="465"/>
                </a:lnTo>
                <a:lnTo>
                  <a:pt x="551" y="439"/>
                </a:lnTo>
                <a:lnTo>
                  <a:pt x="551" y="439"/>
                </a:lnTo>
                <a:lnTo>
                  <a:pt x="569" y="418"/>
                </a:lnTo>
                <a:lnTo>
                  <a:pt x="589" y="398"/>
                </a:lnTo>
                <a:lnTo>
                  <a:pt x="611" y="378"/>
                </a:lnTo>
                <a:lnTo>
                  <a:pt x="635" y="359"/>
                </a:lnTo>
                <a:lnTo>
                  <a:pt x="635" y="359"/>
                </a:lnTo>
                <a:lnTo>
                  <a:pt x="660" y="335"/>
                </a:lnTo>
                <a:lnTo>
                  <a:pt x="688" y="312"/>
                </a:lnTo>
                <a:lnTo>
                  <a:pt x="711" y="287"/>
                </a:lnTo>
                <a:lnTo>
                  <a:pt x="723" y="274"/>
                </a:lnTo>
                <a:lnTo>
                  <a:pt x="733" y="260"/>
                </a:lnTo>
                <a:lnTo>
                  <a:pt x="743" y="247"/>
                </a:lnTo>
                <a:lnTo>
                  <a:pt x="752" y="232"/>
                </a:lnTo>
                <a:lnTo>
                  <a:pt x="760" y="217"/>
                </a:lnTo>
                <a:lnTo>
                  <a:pt x="766" y="201"/>
                </a:lnTo>
                <a:lnTo>
                  <a:pt x="771" y="185"/>
                </a:lnTo>
                <a:lnTo>
                  <a:pt x="776" y="168"/>
                </a:lnTo>
                <a:lnTo>
                  <a:pt x="777" y="149"/>
                </a:lnTo>
                <a:lnTo>
                  <a:pt x="779" y="130"/>
                </a:lnTo>
                <a:lnTo>
                  <a:pt x="779" y="130"/>
                </a:lnTo>
                <a:lnTo>
                  <a:pt x="779" y="116"/>
                </a:lnTo>
                <a:lnTo>
                  <a:pt x="776" y="104"/>
                </a:lnTo>
                <a:lnTo>
                  <a:pt x="774" y="91"/>
                </a:lnTo>
                <a:lnTo>
                  <a:pt x="769" y="79"/>
                </a:lnTo>
                <a:lnTo>
                  <a:pt x="764" y="68"/>
                </a:lnTo>
                <a:lnTo>
                  <a:pt x="756" y="57"/>
                </a:lnTo>
                <a:lnTo>
                  <a:pt x="749" y="47"/>
                </a:lnTo>
                <a:lnTo>
                  <a:pt x="742" y="37"/>
                </a:lnTo>
                <a:lnTo>
                  <a:pt x="732" y="30"/>
                </a:lnTo>
                <a:lnTo>
                  <a:pt x="722" y="22"/>
                </a:lnTo>
                <a:lnTo>
                  <a:pt x="711" y="15"/>
                </a:lnTo>
                <a:lnTo>
                  <a:pt x="700" y="10"/>
                </a:lnTo>
                <a:lnTo>
                  <a:pt x="688" y="5"/>
                </a:lnTo>
                <a:lnTo>
                  <a:pt x="675" y="3"/>
                </a:lnTo>
                <a:lnTo>
                  <a:pt x="663" y="0"/>
                </a:lnTo>
                <a:lnTo>
                  <a:pt x="649" y="0"/>
                </a:lnTo>
                <a:lnTo>
                  <a:pt x="649" y="0"/>
                </a:lnTo>
                <a:close/>
                <a:moveTo>
                  <a:pt x="308" y="250"/>
                </a:moveTo>
                <a:lnTo>
                  <a:pt x="308" y="250"/>
                </a:lnTo>
                <a:lnTo>
                  <a:pt x="316" y="249"/>
                </a:lnTo>
                <a:lnTo>
                  <a:pt x="322" y="248"/>
                </a:lnTo>
                <a:lnTo>
                  <a:pt x="328" y="247"/>
                </a:lnTo>
                <a:lnTo>
                  <a:pt x="334" y="244"/>
                </a:lnTo>
                <a:lnTo>
                  <a:pt x="344" y="237"/>
                </a:lnTo>
                <a:lnTo>
                  <a:pt x="353" y="228"/>
                </a:lnTo>
                <a:lnTo>
                  <a:pt x="360" y="219"/>
                </a:lnTo>
                <a:lnTo>
                  <a:pt x="365" y="210"/>
                </a:lnTo>
                <a:lnTo>
                  <a:pt x="369" y="202"/>
                </a:lnTo>
                <a:lnTo>
                  <a:pt x="370" y="195"/>
                </a:lnTo>
                <a:lnTo>
                  <a:pt x="422" y="195"/>
                </a:lnTo>
                <a:lnTo>
                  <a:pt x="422" y="421"/>
                </a:lnTo>
                <a:lnTo>
                  <a:pt x="358" y="421"/>
                </a:lnTo>
                <a:lnTo>
                  <a:pt x="358" y="292"/>
                </a:lnTo>
                <a:lnTo>
                  <a:pt x="308" y="292"/>
                </a:lnTo>
                <a:lnTo>
                  <a:pt x="308" y="250"/>
                </a:lnTo>
                <a:close/>
                <a:moveTo>
                  <a:pt x="188" y="308"/>
                </a:moveTo>
                <a:lnTo>
                  <a:pt x="188" y="308"/>
                </a:lnTo>
                <a:lnTo>
                  <a:pt x="163" y="288"/>
                </a:lnTo>
                <a:lnTo>
                  <a:pt x="141" y="267"/>
                </a:lnTo>
                <a:lnTo>
                  <a:pt x="120" y="248"/>
                </a:lnTo>
                <a:lnTo>
                  <a:pt x="101" y="227"/>
                </a:lnTo>
                <a:lnTo>
                  <a:pt x="94" y="216"/>
                </a:lnTo>
                <a:lnTo>
                  <a:pt x="87" y="205"/>
                </a:lnTo>
                <a:lnTo>
                  <a:pt x="81" y="194"/>
                </a:lnTo>
                <a:lnTo>
                  <a:pt x="76" y="181"/>
                </a:lnTo>
                <a:lnTo>
                  <a:pt x="71" y="169"/>
                </a:lnTo>
                <a:lnTo>
                  <a:pt x="68" y="157"/>
                </a:lnTo>
                <a:lnTo>
                  <a:pt x="66" y="143"/>
                </a:lnTo>
                <a:lnTo>
                  <a:pt x="66" y="130"/>
                </a:lnTo>
                <a:lnTo>
                  <a:pt x="66" y="130"/>
                </a:lnTo>
                <a:lnTo>
                  <a:pt x="67" y="116"/>
                </a:lnTo>
                <a:lnTo>
                  <a:pt x="71" y="104"/>
                </a:lnTo>
                <a:lnTo>
                  <a:pt x="77" y="93"/>
                </a:lnTo>
                <a:lnTo>
                  <a:pt x="84" y="84"/>
                </a:lnTo>
                <a:lnTo>
                  <a:pt x="94" y="75"/>
                </a:lnTo>
                <a:lnTo>
                  <a:pt x="105" y="70"/>
                </a:lnTo>
                <a:lnTo>
                  <a:pt x="117" y="67"/>
                </a:lnTo>
                <a:lnTo>
                  <a:pt x="130" y="65"/>
                </a:lnTo>
                <a:lnTo>
                  <a:pt x="130" y="65"/>
                </a:lnTo>
                <a:lnTo>
                  <a:pt x="140" y="65"/>
                </a:lnTo>
                <a:lnTo>
                  <a:pt x="147" y="67"/>
                </a:lnTo>
                <a:lnTo>
                  <a:pt x="156" y="70"/>
                </a:lnTo>
                <a:lnTo>
                  <a:pt x="163" y="73"/>
                </a:lnTo>
                <a:lnTo>
                  <a:pt x="163" y="73"/>
                </a:lnTo>
                <a:lnTo>
                  <a:pt x="163" y="104"/>
                </a:lnTo>
                <a:lnTo>
                  <a:pt x="165" y="133"/>
                </a:lnTo>
                <a:lnTo>
                  <a:pt x="168" y="164"/>
                </a:lnTo>
                <a:lnTo>
                  <a:pt x="170" y="194"/>
                </a:lnTo>
                <a:lnTo>
                  <a:pt x="174" y="224"/>
                </a:lnTo>
                <a:lnTo>
                  <a:pt x="179" y="254"/>
                </a:lnTo>
                <a:lnTo>
                  <a:pt x="185" y="284"/>
                </a:lnTo>
                <a:lnTo>
                  <a:pt x="191" y="312"/>
                </a:lnTo>
                <a:lnTo>
                  <a:pt x="191" y="312"/>
                </a:lnTo>
                <a:lnTo>
                  <a:pt x="188" y="308"/>
                </a:lnTo>
                <a:lnTo>
                  <a:pt x="188" y="308"/>
                </a:lnTo>
                <a:close/>
                <a:moveTo>
                  <a:pt x="593" y="308"/>
                </a:moveTo>
                <a:lnTo>
                  <a:pt x="593" y="308"/>
                </a:lnTo>
                <a:lnTo>
                  <a:pt x="589" y="312"/>
                </a:lnTo>
                <a:lnTo>
                  <a:pt x="589" y="312"/>
                </a:lnTo>
                <a:lnTo>
                  <a:pt x="595" y="284"/>
                </a:lnTo>
                <a:lnTo>
                  <a:pt x="600" y="254"/>
                </a:lnTo>
                <a:lnTo>
                  <a:pt x="605" y="224"/>
                </a:lnTo>
                <a:lnTo>
                  <a:pt x="609" y="194"/>
                </a:lnTo>
                <a:lnTo>
                  <a:pt x="612" y="164"/>
                </a:lnTo>
                <a:lnTo>
                  <a:pt x="615" y="133"/>
                </a:lnTo>
                <a:lnTo>
                  <a:pt x="616" y="104"/>
                </a:lnTo>
                <a:lnTo>
                  <a:pt x="616" y="73"/>
                </a:lnTo>
                <a:lnTo>
                  <a:pt x="616" y="73"/>
                </a:lnTo>
                <a:lnTo>
                  <a:pt x="624" y="70"/>
                </a:lnTo>
                <a:lnTo>
                  <a:pt x="632" y="67"/>
                </a:lnTo>
                <a:lnTo>
                  <a:pt x="641" y="65"/>
                </a:lnTo>
                <a:lnTo>
                  <a:pt x="649" y="65"/>
                </a:lnTo>
                <a:lnTo>
                  <a:pt x="649" y="65"/>
                </a:lnTo>
                <a:lnTo>
                  <a:pt x="663" y="67"/>
                </a:lnTo>
                <a:lnTo>
                  <a:pt x="675" y="70"/>
                </a:lnTo>
                <a:lnTo>
                  <a:pt x="686" y="75"/>
                </a:lnTo>
                <a:lnTo>
                  <a:pt x="696" y="84"/>
                </a:lnTo>
                <a:lnTo>
                  <a:pt x="704" y="93"/>
                </a:lnTo>
                <a:lnTo>
                  <a:pt x="710" y="104"/>
                </a:lnTo>
                <a:lnTo>
                  <a:pt x="713" y="116"/>
                </a:lnTo>
                <a:lnTo>
                  <a:pt x="715" y="130"/>
                </a:lnTo>
                <a:lnTo>
                  <a:pt x="715" y="130"/>
                </a:lnTo>
                <a:lnTo>
                  <a:pt x="713" y="143"/>
                </a:lnTo>
                <a:lnTo>
                  <a:pt x="712" y="157"/>
                </a:lnTo>
                <a:lnTo>
                  <a:pt x="708" y="169"/>
                </a:lnTo>
                <a:lnTo>
                  <a:pt x="705" y="181"/>
                </a:lnTo>
                <a:lnTo>
                  <a:pt x="699" y="194"/>
                </a:lnTo>
                <a:lnTo>
                  <a:pt x="692" y="205"/>
                </a:lnTo>
                <a:lnTo>
                  <a:pt x="686" y="216"/>
                </a:lnTo>
                <a:lnTo>
                  <a:pt x="678" y="227"/>
                </a:lnTo>
                <a:lnTo>
                  <a:pt x="659" y="248"/>
                </a:lnTo>
                <a:lnTo>
                  <a:pt x="640" y="267"/>
                </a:lnTo>
                <a:lnTo>
                  <a:pt x="616" y="288"/>
                </a:lnTo>
                <a:lnTo>
                  <a:pt x="593" y="308"/>
                </a:lnTo>
                <a:lnTo>
                  <a:pt x="593" y="308"/>
                </a:lnTo>
                <a:close/>
                <a:moveTo>
                  <a:pt x="593" y="308"/>
                </a:moveTo>
                <a:lnTo>
                  <a:pt x="593" y="308"/>
                </a:lnTo>
                <a:close/>
              </a:path>
            </a:pathLst>
          </a:custGeom>
          <a:solidFill>
            <a:srgbClr val="A7B3BC"/>
          </a:solidFill>
          <a:ln>
            <a:noFill/>
          </a:ln>
        </p:spPr>
        <p:txBody>
          <a:bodyPr vert="horz" wrap="square" lIns="91440" tIns="45720" rIns="91440" bIns="45720" numCol="1" anchor="t" anchorCtr="0" compatLnSpc="1">
            <a:prstTxWarp prst="textNoShape">
              <a:avLst/>
            </a:prstTxWarp>
          </a:bodyPr>
          <a:lstStyle/>
          <a:p>
            <a:endParaRPr lang="pl-PL"/>
          </a:p>
        </p:txBody>
      </p:sp>
      <p:sp>
        <p:nvSpPr>
          <p:cNvPr id="19" name="Prostokąt: zaokrąglone rogi 18">
            <a:extLst>
              <a:ext uri="{FF2B5EF4-FFF2-40B4-BE49-F238E27FC236}">
                <a16:creationId xmlns:a16="http://schemas.microsoft.com/office/drawing/2014/main" id="{D7E60273-CFFF-410A-8F33-81F8A0840D9C}"/>
              </a:ext>
            </a:extLst>
          </p:cNvPr>
          <p:cNvSpPr/>
          <p:nvPr/>
        </p:nvSpPr>
        <p:spPr>
          <a:xfrm>
            <a:off x="784071" y="1503324"/>
            <a:ext cx="754798" cy="2162176"/>
          </a:xfrm>
          <a:prstGeom prst="roundRect">
            <a:avLst>
              <a:gd name="adj" fmla="val 17701"/>
            </a:avLst>
          </a:prstGeom>
          <a:noFill/>
          <a:ln w="6350">
            <a:solidFill>
              <a:schemeClr val="accent4"/>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pSp>
        <p:nvGrpSpPr>
          <p:cNvPr id="7" name="Grupa 6">
            <a:extLst>
              <a:ext uri="{FF2B5EF4-FFF2-40B4-BE49-F238E27FC236}">
                <a16:creationId xmlns:a16="http://schemas.microsoft.com/office/drawing/2014/main" id="{A951F834-868E-4FB1-B139-280D5343720B}"/>
              </a:ext>
            </a:extLst>
          </p:cNvPr>
          <p:cNvGrpSpPr/>
          <p:nvPr/>
        </p:nvGrpSpPr>
        <p:grpSpPr>
          <a:xfrm>
            <a:off x="6071672" y="1181121"/>
            <a:ext cx="2780669" cy="562166"/>
            <a:chOff x="6071672" y="1181121"/>
            <a:chExt cx="2780669" cy="562166"/>
          </a:xfrm>
        </p:grpSpPr>
        <p:grpSp>
          <p:nvGrpSpPr>
            <p:cNvPr id="79" name="Grupa 78">
              <a:extLst>
                <a:ext uri="{FF2B5EF4-FFF2-40B4-BE49-F238E27FC236}">
                  <a16:creationId xmlns:a16="http://schemas.microsoft.com/office/drawing/2014/main" id="{5BD56D0E-4BE6-4653-A741-D069340552AB}"/>
                </a:ext>
              </a:extLst>
            </p:cNvPr>
            <p:cNvGrpSpPr/>
            <p:nvPr/>
          </p:nvGrpSpPr>
          <p:grpSpPr>
            <a:xfrm>
              <a:off x="6071672" y="1384340"/>
              <a:ext cx="773832" cy="276999"/>
              <a:chOff x="2883006" y="1212625"/>
              <a:chExt cx="773832" cy="276999"/>
            </a:xfrm>
          </p:grpSpPr>
          <p:sp>
            <p:nvSpPr>
              <p:cNvPr id="80" name="pole tekstowe 79">
                <a:extLst>
                  <a:ext uri="{FF2B5EF4-FFF2-40B4-BE49-F238E27FC236}">
                    <a16:creationId xmlns:a16="http://schemas.microsoft.com/office/drawing/2014/main" id="{69DFE663-4A2E-47D8-AE39-CD42D465D570}"/>
                  </a:ext>
                </a:extLst>
              </p:cNvPr>
              <p:cNvSpPr txBox="1"/>
              <p:nvPr/>
            </p:nvSpPr>
            <p:spPr>
              <a:xfrm>
                <a:off x="2883006" y="1212625"/>
                <a:ext cx="773832" cy="276999"/>
              </a:xfrm>
              <a:prstGeom prst="rect">
                <a:avLst/>
              </a:prstGeom>
              <a:noFill/>
            </p:spPr>
            <p:txBody>
              <a:bodyPr wrap="square">
                <a:spAutoFit/>
              </a:bodyPr>
              <a:lstStyle/>
              <a:p>
                <a:pPr algn="ctr"/>
                <a:r>
                  <a:rPr lang="pl-PL" sz="1200" b="1" i="0" u="none" strike="noStrike">
                    <a:solidFill>
                      <a:schemeClr val="tx1"/>
                    </a:solidFill>
                    <a:effectLst/>
                  </a:rPr>
                  <a:t>Ogółem</a:t>
                </a:r>
                <a:endParaRPr lang="pl-PL" sz="1200" b="1"/>
              </a:p>
            </p:txBody>
          </p:sp>
          <p:sp>
            <p:nvSpPr>
              <p:cNvPr id="81" name="Prostokąt 80">
                <a:extLst>
                  <a:ext uri="{FF2B5EF4-FFF2-40B4-BE49-F238E27FC236}">
                    <a16:creationId xmlns:a16="http://schemas.microsoft.com/office/drawing/2014/main" id="{80A2867F-04D3-47D4-9D41-CF65D2D47BF1}"/>
                  </a:ext>
                </a:extLst>
              </p:cNvPr>
              <p:cNvSpPr/>
              <p:nvPr/>
            </p:nvSpPr>
            <p:spPr>
              <a:xfrm rot="16200000">
                <a:off x="2891079" y="1295384"/>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grpSp>
          <p:nvGrpSpPr>
            <p:cNvPr id="21" name="Grupa 20">
              <a:extLst>
                <a:ext uri="{FF2B5EF4-FFF2-40B4-BE49-F238E27FC236}">
                  <a16:creationId xmlns:a16="http://schemas.microsoft.com/office/drawing/2014/main" id="{2C4650CF-B12C-4691-9148-451080650FB1}"/>
                </a:ext>
              </a:extLst>
            </p:cNvPr>
            <p:cNvGrpSpPr/>
            <p:nvPr/>
          </p:nvGrpSpPr>
          <p:grpSpPr>
            <a:xfrm>
              <a:off x="6997953" y="1309926"/>
              <a:ext cx="1854388" cy="377536"/>
              <a:chOff x="7638503" y="1340599"/>
              <a:chExt cx="1854388" cy="377536"/>
            </a:xfrm>
          </p:grpSpPr>
          <p:grpSp>
            <p:nvGrpSpPr>
              <p:cNvPr id="73" name="Grupa 72">
                <a:extLst>
                  <a:ext uri="{FF2B5EF4-FFF2-40B4-BE49-F238E27FC236}">
                    <a16:creationId xmlns:a16="http://schemas.microsoft.com/office/drawing/2014/main" id="{EC069202-082C-4820-A2DD-1F32638F0F09}"/>
                  </a:ext>
                </a:extLst>
              </p:cNvPr>
              <p:cNvGrpSpPr/>
              <p:nvPr/>
            </p:nvGrpSpPr>
            <p:grpSpPr>
              <a:xfrm>
                <a:off x="7639331" y="1464219"/>
                <a:ext cx="1853560" cy="253916"/>
                <a:chOff x="5075846" y="1297829"/>
                <a:chExt cx="1853560" cy="253916"/>
              </a:xfrm>
            </p:grpSpPr>
            <p:sp>
              <p:nvSpPr>
                <p:cNvPr id="77" name="pole tekstowe 76">
                  <a:extLst>
                    <a:ext uri="{FF2B5EF4-FFF2-40B4-BE49-F238E27FC236}">
                      <a16:creationId xmlns:a16="http://schemas.microsoft.com/office/drawing/2014/main" id="{DBBAF511-B33B-46C4-89C9-C605FD9F052E}"/>
                    </a:ext>
                  </a:extLst>
                </p:cNvPr>
                <p:cNvSpPr txBox="1"/>
                <p:nvPr/>
              </p:nvSpPr>
              <p:spPr>
                <a:xfrm>
                  <a:off x="5135903" y="1297829"/>
                  <a:ext cx="1793503" cy="253916"/>
                </a:xfrm>
                <a:prstGeom prst="rect">
                  <a:avLst/>
                </a:prstGeom>
                <a:noFill/>
              </p:spPr>
              <p:txBody>
                <a:bodyPr wrap="square" rtlCol="0">
                  <a:spAutoFit/>
                </a:bodyPr>
                <a:lstStyle/>
                <a:p>
                  <a:r>
                    <a:rPr lang="pl-PL" sz="1050"/>
                    <a:t>Kobiety </a:t>
                  </a:r>
                  <a:r>
                    <a:rPr lang="pl-PL" sz="800"/>
                    <a:t>       </a:t>
                  </a:r>
                </a:p>
              </p:txBody>
            </p:sp>
            <p:sp>
              <p:nvSpPr>
                <p:cNvPr id="78" name="Prostokąt 77">
                  <a:extLst>
                    <a:ext uri="{FF2B5EF4-FFF2-40B4-BE49-F238E27FC236}">
                      <a16:creationId xmlns:a16="http://schemas.microsoft.com/office/drawing/2014/main" id="{FF525308-E6C4-4650-AC30-E01067126A57}"/>
                    </a:ext>
                  </a:extLst>
                </p:cNvPr>
                <p:cNvSpPr/>
                <p:nvPr/>
              </p:nvSpPr>
              <p:spPr>
                <a:xfrm rot="16200000">
                  <a:off x="5073198" y="1359308"/>
                  <a:ext cx="83119" cy="7782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grpSp>
            <p:nvGrpSpPr>
              <p:cNvPr id="74" name="Grupa 73">
                <a:extLst>
                  <a:ext uri="{FF2B5EF4-FFF2-40B4-BE49-F238E27FC236}">
                    <a16:creationId xmlns:a16="http://schemas.microsoft.com/office/drawing/2014/main" id="{79847263-B83A-403B-9459-78BD705C333A}"/>
                  </a:ext>
                </a:extLst>
              </p:cNvPr>
              <p:cNvGrpSpPr/>
              <p:nvPr/>
            </p:nvGrpSpPr>
            <p:grpSpPr>
              <a:xfrm>
                <a:off x="7638503" y="1340599"/>
                <a:ext cx="1665758" cy="253916"/>
                <a:chOff x="6790992" y="1300148"/>
                <a:chExt cx="1665758" cy="253916"/>
              </a:xfrm>
            </p:grpSpPr>
            <p:sp>
              <p:nvSpPr>
                <p:cNvPr id="75" name="Prostokąt 74">
                  <a:extLst>
                    <a:ext uri="{FF2B5EF4-FFF2-40B4-BE49-F238E27FC236}">
                      <a16:creationId xmlns:a16="http://schemas.microsoft.com/office/drawing/2014/main" id="{1D7A7058-A5C3-4057-A3B4-15F67B309355}"/>
                    </a:ext>
                  </a:extLst>
                </p:cNvPr>
                <p:cNvSpPr/>
                <p:nvPr/>
              </p:nvSpPr>
              <p:spPr>
                <a:xfrm rot="16200000">
                  <a:off x="6788344" y="1364273"/>
                  <a:ext cx="83119" cy="7782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
              <p:nvSpPr>
                <p:cNvPr id="76" name="pole tekstowe 75">
                  <a:extLst>
                    <a:ext uri="{FF2B5EF4-FFF2-40B4-BE49-F238E27FC236}">
                      <a16:creationId xmlns:a16="http://schemas.microsoft.com/office/drawing/2014/main" id="{16C597CA-DA03-4782-9859-E2466BA44306}"/>
                    </a:ext>
                  </a:extLst>
                </p:cNvPr>
                <p:cNvSpPr txBox="1"/>
                <p:nvPr/>
              </p:nvSpPr>
              <p:spPr>
                <a:xfrm>
                  <a:off x="6853560" y="1300148"/>
                  <a:ext cx="1603190" cy="253916"/>
                </a:xfrm>
                <a:prstGeom prst="rect">
                  <a:avLst/>
                </a:prstGeom>
                <a:noFill/>
              </p:spPr>
              <p:txBody>
                <a:bodyPr wrap="square">
                  <a:spAutoFit/>
                </a:bodyPr>
                <a:lstStyle/>
                <a:p>
                  <a:r>
                    <a:rPr lang="pl-PL" sz="1050"/>
                    <a:t>Mężczyźni</a:t>
                  </a:r>
                </a:p>
              </p:txBody>
            </p:sp>
          </p:grpSp>
        </p:grpSp>
        <p:grpSp>
          <p:nvGrpSpPr>
            <p:cNvPr id="71" name="Grupa 70">
              <a:extLst>
                <a:ext uri="{FF2B5EF4-FFF2-40B4-BE49-F238E27FC236}">
                  <a16:creationId xmlns:a16="http://schemas.microsoft.com/office/drawing/2014/main" id="{A9ED5F5F-C467-415B-A15B-709042F56F3B}"/>
                </a:ext>
              </a:extLst>
            </p:cNvPr>
            <p:cNvGrpSpPr/>
            <p:nvPr/>
          </p:nvGrpSpPr>
          <p:grpSpPr>
            <a:xfrm>
              <a:off x="7838115" y="1181121"/>
              <a:ext cx="460564" cy="562166"/>
              <a:chOff x="7615238" y="4507544"/>
              <a:chExt cx="532724" cy="650245"/>
            </a:xfrm>
          </p:grpSpPr>
          <p:sp>
            <p:nvSpPr>
              <p:cNvPr id="72" name="Freeform 12">
                <a:extLst>
                  <a:ext uri="{FF2B5EF4-FFF2-40B4-BE49-F238E27FC236}">
                    <a16:creationId xmlns:a16="http://schemas.microsoft.com/office/drawing/2014/main" id="{6E663515-86CA-4C29-B704-4D45B365EB97}"/>
                  </a:ext>
                </a:extLst>
              </p:cNvPr>
              <p:cNvSpPr>
                <a:spLocks noEditPoints="1"/>
              </p:cNvSpPr>
              <p:nvPr/>
            </p:nvSpPr>
            <p:spPr bwMode="auto">
              <a:xfrm>
                <a:off x="7615238" y="4508501"/>
                <a:ext cx="230188" cy="649288"/>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2" name="Freeform 13">
                <a:extLst>
                  <a:ext uri="{FF2B5EF4-FFF2-40B4-BE49-F238E27FC236}">
                    <a16:creationId xmlns:a16="http://schemas.microsoft.com/office/drawing/2014/main" id="{3CDBB372-3AB1-4F7B-9BDD-BC97DEAFCB63}"/>
                  </a:ext>
                </a:extLst>
              </p:cNvPr>
              <p:cNvSpPr>
                <a:spLocks noEditPoints="1"/>
              </p:cNvSpPr>
              <p:nvPr/>
            </p:nvSpPr>
            <p:spPr bwMode="auto">
              <a:xfrm>
                <a:off x="7879674" y="4507544"/>
                <a:ext cx="268288" cy="639763"/>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9" name="Symbol zastępczy tekstu 7">
            <a:extLst>
              <a:ext uri="{FF2B5EF4-FFF2-40B4-BE49-F238E27FC236}">
                <a16:creationId xmlns:a16="http://schemas.microsoft.com/office/drawing/2014/main" id="{D4966430-AA69-469E-BA1C-FFFC9301BDAF}"/>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114160730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Wykres 8">
            <a:extLst>
              <a:ext uri="{FF2B5EF4-FFF2-40B4-BE49-F238E27FC236}">
                <a16:creationId xmlns:a16="http://schemas.microsoft.com/office/drawing/2014/main" id="{7416D178-0839-4C18-AC94-34D60BA10203}"/>
              </a:ext>
            </a:extLst>
          </p:cNvPr>
          <p:cNvGraphicFramePr/>
          <p:nvPr>
            <p:extLst>
              <p:ext uri="{D42A27DB-BD31-4B8C-83A1-F6EECF244321}">
                <p14:modId xmlns:p14="http://schemas.microsoft.com/office/powerpoint/2010/main" val="3911576991"/>
              </p:ext>
            </p:extLst>
          </p:nvPr>
        </p:nvGraphicFramePr>
        <p:xfrm>
          <a:off x="409220" y="2337205"/>
          <a:ext cx="8199183" cy="2097493"/>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Problemy Polski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 Proszę wymienić trzy dziedziny, w których Pana(i) zdaniem nasz kraj ma najwięcej problemów do rozwiązania.</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wykształcenie: podstawowe, gimnazjalne n=21, zasadnicze zawodowe n=102, średnie n=355, wyższe n=536.</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pole tekstowe 4">
            <a:extLst>
              <a:ext uri="{FF2B5EF4-FFF2-40B4-BE49-F238E27FC236}">
                <a16:creationId xmlns:a16="http://schemas.microsoft.com/office/drawing/2014/main" id="{20565466-3928-4797-B2EA-B23E08EBE56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11" name="Wykres 10">
            <a:extLst>
              <a:ext uri="{FF2B5EF4-FFF2-40B4-BE49-F238E27FC236}">
                <a16:creationId xmlns:a16="http://schemas.microsoft.com/office/drawing/2014/main" id="{DFB4411A-0E94-4D1A-9E57-63B4AB7AE4F3}"/>
              </a:ext>
            </a:extLst>
          </p:cNvPr>
          <p:cNvGraphicFramePr/>
          <p:nvPr>
            <p:extLst>
              <p:ext uri="{D42A27DB-BD31-4B8C-83A1-F6EECF244321}">
                <p14:modId xmlns:p14="http://schemas.microsoft.com/office/powerpoint/2010/main" val="2297150632"/>
              </p:ext>
            </p:extLst>
          </p:nvPr>
        </p:nvGraphicFramePr>
        <p:xfrm>
          <a:off x="333052" y="1212713"/>
          <a:ext cx="8199183" cy="177337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Tabela 212">
            <a:extLst>
              <a:ext uri="{FF2B5EF4-FFF2-40B4-BE49-F238E27FC236}">
                <a16:creationId xmlns:a16="http://schemas.microsoft.com/office/drawing/2014/main" id="{CFA64501-FC50-4500-BAFF-7E2505BD1FC4}"/>
              </a:ext>
            </a:extLst>
          </p:cNvPr>
          <p:cNvGraphicFramePr>
            <a:graphicFrameLocks noGrp="1"/>
          </p:cNvGraphicFramePr>
          <p:nvPr>
            <p:extLst>
              <p:ext uri="{D42A27DB-BD31-4B8C-83A1-F6EECF244321}">
                <p14:modId xmlns:p14="http://schemas.microsoft.com/office/powerpoint/2010/main" val="308976651"/>
              </p:ext>
            </p:extLst>
          </p:nvPr>
        </p:nvGraphicFramePr>
        <p:xfrm>
          <a:off x="723014" y="3276789"/>
          <a:ext cx="7809225" cy="466725"/>
        </p:xfrm>
        <a:graphic>
          <a:graphicData uri="http://schemas.openxmlformats.org/drawingml/2006/table">
            <a:tbl>
              <a:tblPr firstRow="1" bandRow="1">
                <a:tableStyleId>{5C22544A-7EE6-4342-B048-85BDC9FD1C3A}</a:tableStyleId>
              </a:tblPr>
              <a:tblGrid>
                <a:gridCol w="867692">
                  <a:extLst>
                    <a:ext uri="{9D8B030D-6E8A-4147-A177-3AD203B41FA5}">
                      <a16:colId xmlns:a16="http://schemas.microsoft.com/office/drawing/2014/main" val="2020587659"/>
                    </a:ext>
                  </a:extLst>
                </a:gridCol>
                <a:gridCol w="867692">
                  <a:extLst>
                    <a:ext uri="{9D8B030D-6E8A-4147-A177-3AD203B41FA5}">
                      <a16:colId xmlns:a16="http://schemas.microsoft.com/office/drawing/2014/main" val="1093521556"/>
                    </a:ext>
                  </a:extLst>
                </a:gridCol>
                <a:gridCol w="867692">
                  <a:extLst>
                    <a:ext uri="{9D8B030D-6E8A-4147-A177-3AD203B41FA5}">
                      <a16:colId xmlns:a16="http://schemas.microsoft.com/office/drawing/2014/main" val="3194877113"/>
                    </a:ext>
                  </a:extLst>
                </a:gridCol>
                <a:gridCol w="867692">
                  <a:extLst>
                    <a:ext uri="{9D8B030D-6E8A-4147-A177-3AD203B41FA5}">
                      <a16:colId xmlns:a16="http://schemas.microsoft.com/office/drawing/2014/main" val="1540738301"/>
                    </a:ext>
                  </a:extLst>
                </a:gridCol>
                <a:gridCol w="867692">
                  <a:extLst>
                    <a:ext uri="{9D8B030D-6E8A-4147-A177-3AD203B41FA5}">
                      <a16:colId xmlns:a16="http://schemas.microsoft.com/office/drawing/2014/main" val="1572455323"/>
                    </a:ext>
                  </a:extLst>
                </a:gridCol>
                <a:gridCol w="849050">
                  <a:extLst>
                    <a:ext uri="{9D8B030D-6E8A-4147-A177-3AD203B41FA5}">
                      <a16:colId xmlns:a16="http://schemas.microsoft.com/office/drawing/2014/main" val="215650592"/>
                    </a:ext>
                  </a:extLst>
                </a:gridCol>
                <a:gridCol w="886331">
                  <a:extLst>
                    <a:ext uri="{9D8B030D-6E8A-4147-A177-3AD203B41FA5}">
                      <a16:colId xmlns:a16="http://schemas.microsoft.com/office/drawing/2014/main" val="2030503838"/>
                    </a:ext>
                  </a:extLst>
                </a:gridCol>
                <a:gridCol w="867692">
                  <a:extLst>
                    <a:ext uri="{9D8B030D-6E8A-4147-A177-3AD203B41FA5}">
                      <a16:colId xmlns:a16="http://schemas.microsoft.com/office/drawing/2014/main" val="1870153466"/>
                    </a:ext>
                  </a:extLst>
                </a:gridCol>
                <a:gridCol w="867692">
                  <a:extLst>
                    <a:ext uri="{9D8B030D-6E8A-4147-A177-3AD203B41FA5}">
                      <a16:colId xmlns:a16="http://schemas.microsoft.com/office/drawing/2014/main" val="342230718"/>
                    </a:ext>
                  </a:extLst>
                </a:gridCol>
              </a:tblGrid>
              <a:tr h="370840">
                <a:tc>
                  <a:txBody>
                    <a:bodyPr/>
                    <a:lstStyle/>
                    <a:p>
                      <a:pPr algn="ctr" fontAlgn="ctr"/>
                      <a:r>
                        <a:rPr lang="pl-PL" sz="1000" b="0" i="0" u="none" strike="noStrike">
                          <a:solidFill>
                            <a:schemeClr val="tx1"/>
                          </a:solidFill>
                          <a:effectLst/>
                          <a:latin typeface="+mn-lt"/>
                        </a:rPr>
                        <a:t>ochrona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ochrona zdrowia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gospodarka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praca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oświata </a:t>
                      </a:r>
                    </a:p>
                    <a:p>
                      <a:pPr algn="ctr" fontAlgn="ctr"/>
                      <a:r>
                        <a:rPr lang="pl-PL" sz="1000" b="0" i="0" u="none" strike="noStrike">
                          <a:solidFill>
                            <a:schemeClr val="tx1"/>
                          </a:solidFill>
                          <a:effectLst/>
                          <a:latin typeface="+mn-lt"/>
                        </a:rPr>
                        <a:t>i wychowanie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sprawy wewnętrzne i bezpieczeństwo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pandemia Koronawirusa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energetyka </a:t>
                      </a:r>
                      <a:br>
                        <a:rPr lang="pl-PL" sz="1000" b="0" i="0" u="none" strike="noStrike">
                          <a:solidFill>
                            <a:schemeClr val="tx1"/>
                          </a:solidFill>
                          <a:effectLst/>
                          <a:latin typeface="+mn-lt"/>
                        </a:rPr>
                      </a:br>
                      <a:r>
                        <a:rPr lang="pl-PL" sz="1000" b="0" i="0" u="none" strike="noStrike">
                          <a:solidFill>
                            <a:schemeClr val="tx1"/>
                          </a:solidFill>
                          <a:effectLst/>
                          <a:latin typeface="+mn-lt"/>
                        </a:rPr>
                        <a:t>i górnictwo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n-lt"/>
                        </a:rPr>
                        <a:t>finanse publiczne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17" name="Tabela 212">
            <a:extLst>
              <a:ext uri="{FF2B5EF4-FFF2-40B4-BE49-F238E27FC236}">
                <a16:creationId xmlns:a16="http://schemas.microsoft.com/office/drawing/2014/main" id="{40EABC80-30C2-49D5-9535-B40431173055}"/>
              </a:ext>
            </a:extLst>
          </p:cNvPr>
          <p:cNvGraphicFramePr>
            <a:graphicFrameLocks noGrp="1"/>
          </p:cNvGraphicFramePr>
          <p:nvPr>
            <p:extLst>
              <p:ext uri="{D42A27DB-BD31-4B8C-83A1-F6EECF244321}">
                <p14:modId xmlns:p14="http://schemas.microsoft.com/office/powerpoint/2010/main" val="266733370"/>
              </p:ext>
            </p:extLst>
          </p:nvPr>
        </p:nvGraphicFramePr>
        <p:xfrm>
          <a:off x="755028" y="4711878"/>
          <a:ext cx="7777206" cy="466725"/>
        </p:xfrm>
        <a:graphic>
          <a:graphicData uri="http://schemas.openxmlformats.org/drawingml/2006/table">
            <a:tbl>
              <a:tblPr firstRow="1" bandRow="1">
                <a:tableStyleId>{5C22544A-7EE6-4342-B048-85BDC9FD1C3A}</a:tableStyleId>
              </a:tblPr>
              <a:tblGrid>
                <a:gridCol w="864134">
                  <a:extLst>
                    <a:ext uri="{9D8B030D-6E8A-4147-A177-3AD203B41FA5}">
                      <a16:colId xmlns:a16="http://schemas.microsoft.com/office/drawing/2014/main" val="2020587659"/>
                    </a:ext>
                  </a:extLst>
                </a:gridCol>
                <a:gridCol w="864134">
                  <a:extLst>
                    <a:ext uri="{9D8B030D-6E8A-4147-A177-3AD203B41FA5}">
                      <a16:colId xmlns:a16="http://schemas.microsoft.com/office/drawing/2014/main" val="1093521556"/>
                    </a:ext>
                  </a:extLst>
                </a:gridCol>
                <a:gridCol w="864134">
                  <a:extLst>
                    <a:ext uri="{9D8B030D-6E8A-4147-A177-3AD203B41FA5}">
                      <a16:colId xmlns:a16="http://schemas.microsoft.com/office/drawing/2014/main" val="3194877113"/>
                    </a:ext>
                  </a:extLst>
                </a:gridCol>
                <a:gridCol w="864134">
                  <a:extLst>
                    <a:ext uri="{9D8B030D-6E8A-4147-A177-3AD203B41FA5}">
                      <a16:colId xmlns:a16="http://schemas.microsoft.com/office/drawing/2014/main" val="1540738301"/>
                    </a:ext>
                  </a:extLst>
                </a:gridCol>
                <a:gridCol w="864134">
                  <a:extLst>
                    <a:ext uri="{9D8B030D-6E8A-4147-A177-3AD203B41FA5}">
                      <a16:colId xmlns:a16="http://schemas.microsoft.com/office/drawing/2014/main" val="1572455323"/>
                    </a:ext>
                  </a:extLst>
                </a:gridCol>
                <a:gridCol w="864134">
                  <a:extLst>
                    <a:ext uri="{9D8B030D-6E8A-4147-A177-3AD203B41FA5}">
                      <a16:colId xmlns:a16="http://schemas.microsoft.com/office/drawing/2014/main" val="215650592"/>
                    </a:ext>
                  </a:extLst>
                </a:gridCol>
                <a:gridCol w="864134">
                  <a:extLst>
                    <a:ext uri="{9D8B030D-6E8A-4147-A177-3AD203B41FA5}">
                      <a16:colId xmlns:a16="http://schemas.microsoft.com/office/drawing/2014/main" val="2030503838"/>
                    </a:ext>
                  </a:extLst>
                </a:gridCol>
                <a:gridCol w="864134">
                  <a:extLst>
                    <a:ext uri="{9D8B030D-6E8A-4147-A177-3AD203B41FA5}">
                      <a16:colId xmlns:a16="http://schemas.microsoft.com/office/drawing/2014/main" val="1870153466"/>
                    </a:ext>
                  </a:extLst>
                </a:gridCol>
                <a:gridCol w="864134">
                  <a:extLst>
                    <a:ext uri="{9D8B030D-6E8A-4147-A177-3AD203B41FA5}">
                      <a16:colId xmlns:a16="http://schemas.microsoft.com/office/drawing/2014/main" val="342230718"/>
                    </a:ext>
                  </a:extLst>
                </a:gridCol>
              </a:tblGrid>
              <a:tr h="370840">
                <a:tc>
                  <a:txBody>
                    <a:bodyPr/>
                    <a:lstStyle/>
                    <a:p>
                      <a:pPr algn="ctr" fontAlgn="ctr"/>
                      <a:r>
                        <a:rPr lang="pl-PL" sz="1000" b="0" i="0" u="none" strike="noStrike">
                          <a:solidFill>
                            <a:schemeClr val="tx1"/>
                          </a:solidFill>
                          <a:effectLst/>
                          <a:latin typeface="+mj-lt"/>
                        </a:rPr>
                        <a:t>infrastruktura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szkolnictwo wyższe </a:t>
                      </a:r>
                    </a:p>
                    <a:p>
                      <a:pPr algn="ctr" fontAlgn="ctr"/>
                      <a:r>
                        <a:rPr lang="pl-PL" sz="1000" b="0" i="0" u="none" strike="noStrike">
                          <a:solidFill>
                            <a:schemeClr val="tx1"/>
                          </a:solidFill>
                          <a:effectLst/>
                          <a:latin typeface="+mj-lt"/>
                        </a:rPr>
                        <a:t>i nauka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wymiar sprawiedliwości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rolnictwo </a:t>
                      </a:r>
                    </a:p>
                    <a:p>
                      <a:pPr algn="ctr" fontAlgn="ctr"/>
                      <a:r>
                        <a:rPr lang="pl-PL" sz="1000" b="0" i="0" u="none" strike="noStrike">
                          <a:solidFill>
                            <a:schemeClr val="tx1"/>
                          </a:solidFill>
                          <a:effectLst/>
                          <a:latin typeface="+mj-lt"/>
                        </a:rPr>
                        <a:t>i rozwój wsi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kultura </a:t>
                      </a:r>
                    </a:p>
                    <a:p>
                      <a:pPr algn="ctr" fontAlgn="ctr"/>
                      <a:r>
                        <a:rPr lang="pl-PL" sz="1000" b="0" i="0" u="none" strike="noStrike">
                          <a:solidFill>
                            <a:schemeClr val="tx1"/>
                          </a:solidFill>
                          <a:effectLst/>
                          <a:latin typeface="+mj-lt"/>
                        </a:rPr>
                        <a:t>i dziedzictwo narodowe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polityka zagraniczna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działanie urzędów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obrona narodowa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kultura fizyczna</a:t>
                      </a:r>
                      <a:br>
                        <a:rPr lang="pl-PL" sz="1000" b="0" i="0" u="none" strike="noStrike">
                          <a:solidFill>
                            <a:schemeClr val="tx1"/>
                          </a:solidFill>
                          <a:effectLst/>
                          <a:latin typeface="+mj-lt"/>
                        </a:rPr>
                      </a:br>
                      <a:r>
                        <a:rPr lang="pl-PL" sz="1000" b="0" i="0" u="none" strike="noStrike">
                          <a:solidFill>
                            <a:schemeClr val="tx1"/>
                          </a:solidFill>
                          <a:effectLst/>
                          <a:latin typeface="+mj-lt"/>
                        </a:rPr>
                        <a:t> i sport</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pic>
        <p:nvPicPr>
          <p:cNvPr id="22" name="Grafika 21" descr="Plecak">
            <a:extLst>
              <a:ext uri="{FF2B5EF4-FFF2-40B4-BE49-F238E27FC236}">
                <a16:creationId xmlns:a16="http://schemas.microsoft.com/office/drawing/2014/main" id="{1D371D0A-2FA0-494B-A343-D936803357B4}"/>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508812" y="2998393"/>
            <a:ext cx="227176" cy="227176"/>
          </a:xfrm>
          <a:prstGeom prst="rect">
            <a:avLst/>
          </a:prstGeom>
        </p:spPr>
      </p:pic>
      <p:pic>
        <p:nvPicPr>
          <p:cNvPr id="23" name="Grafika 22" descr="Tendencja wzrostowa">
            <a:extLst>
              <a:ext uri="{FF2B5EF4-FFF2-40B4-BE49-F238E27FC236}">
                <a16:creationId xmlns:a16="http://schemas.microsoft.com/office/drawing/2014/main" id="{61C31903-1DCB-43CF-BD96-B0C4DD36D6EB}"/>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823703" y="3008792"/>
            <a:ext cx="209288" cy="209288"/>
          </a:xfrm>
          <a:prstGeom prst="rect">
            <a:avLst/>
          </a:prstGeom>
        </p:spPr>
      </p:pic>
      <p:pic>
        <p:nvPicPr>
          <p:cNvPr id="24" name="Obraz 23" descr="Obraz zawierający grafika wektorowa&#10;&#10;Opis wygenerowany przy wysokim poziomie pewności">
            <a:extLst>
              <a:ext uri="{FF2B5EF4-FFF2-40B4-BE49-F238E27FC236}">
                <a16:creationId xmlns:a16="http://schemas.microsoft.com/office/drawing/2014/main" id="{40234FB5-CF16-4E99-8EA2-F7036C2C39A2}"/>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643729" y="3010870"/>
            <a:ext cx="205714" cy="205714"/>
          </a:xfrm>
          <a:prstGeom prst="rect">
            <a:avLst/>
          </a:prstGeom>
        </p:spPr>
      </p:pic>
      <p:grpSp>
        <p:nvGrpSpPr>
          <p:cNvPr id="25" name="Grupa 24">
            <a:extLst>
              <a:ext uri="{FF2B5EF4-FFF2-40B4-BE49-F238E27FC236}">
                <a16:creationId xmlns:a16="http://schemas.microsoft.com/office/drawing/2014/main" id="{C8953693-AC72-47CB-9215-19F45798BB12}"/>
              </a:ext>
            </a:extLst>
          </p:cNvPr>
          <p:cNvGrpSpPr/>
          <p:nvPr/>
        </p:nvGrpSpPr>
        <p:grpSpPr>
          <a:xfrm>
            <a:off x="7078633" y="3013373"/>
            <a:ext cx="214319" cy="201409"/>
            <a:chOff x="3621088" y="1427163"/>
            <a:chExt cx="790575" cy="742951"/>
          </a:xfrm>
          <a:solidFill>
            <a:srgbClr val="A7B3BC"/>
          </a:solidFill>
        </p:grpSpPr>
        <p:sp>
          <p:nvSpPr>
            <p:cNvPr id="26" name="Freeform 51">
              <a:extLst>
                <a:ext uri="{FF2B5EF4-FFF2-40B4-BE49-F238E27FC236}">
                  <a16:creationId xmlns:a16="http://schemas.microsoft.com/office/drawing/2014/main" id="{1143BDA5-734B-4251-9D11-33608FD38FEF}"/>
                </a:ext>
              </a:extLst>
            </p:cNvPr>
            <p:cNvSpPr>
              <a:spLocks/>
            </p:cNvSpPr>
            <p:nvPr/>
          </p:nvSpPr>
          <p:spPr bwMode="auto">
            <a:xfrm>
              <a:off x="3621088" y="2111376"/>
              <a:ext cx="790575" cy="58738"/>
            </a:xfrm>
            <a:custGeom>
              <a:avLst/>
              <a:gdLst>
                <a:gd name="T0" fmla="*/ 37 w 996"/>
                <a:gd name="T1" fmla="*/ 75 h 75"/>
                <a:gd name="T2" fmla="*/ 959 w 996"/>
                <a:gd name="T3" fmla="*/ 75 h 75"/>
                <a:gd name="T4" fmla="*/ 959 w 996"/>
                <a:gd name="T5" fmla="*/ 75 h 75"/>
                <a:gd name="T6" fmla="*/ 959 w 996"/>
                <a:gd name="T7" fmla="*/ 75 h 75"/>
                <a:gd name="T8" fmla="*/ 966 w 996"/>
                <a:gd name="T9" fmla="*/ 73 h 75"/>
                <a:gd name="T10" fmla="*/ 973 w 996"/>
                <a:gd name="T11" fmla="*/ 72 h 75"/>
                <a:gd name="T12" fmla="*/ 979 w 996"/>
                <a:gd name="T13" fmla="*/ 68 h 75"/>
                <a:gd name="T14" fmla="*/ 985 w 996"/>
                <a:gd name="T15" fmla="*/ 64 h 75"/>
                <a:gd name="T16" fmla="*/ 990 w 996"/>
                <a:gd name="T17" fmla="*/ 58 h 75"/>
                <a:gd name="T18" fmla="*/ 993 w 996"/>
                <a:gd name="T19" fmla="*/ 51 h 75"/>
                <a:gd name="T20" fmla="*/ 994 w 996"/>
                <a:gd name="T21" fmla="*/ 45 h 75"/>
                <a:gd name="T22" fmla="*/ 996 w 996"/>
                <a:gd name="T23" fmla="*/ 37 h 75"/>
                <a:gd name="T24" fmla="*/ 996 w 996"/>
                <a:gd name="T25" fmla="*/ 37 h 75"/>
                <a:gd name="T26" fmla="*/ 996 w 996"/>
                <a:gd name="T27" fmla="*/ 37 h 75"/>
                <a:gd name="T28" fmla="*/ 994 w 996"/>
                <a:gd name="T29" fmla="*/ 30 h 75"/>
                <a:gd name="T30" fmla="*/ 993 w 996"/>
                <a:gd name="T31" fmla="*/ 23 h 75"/>
                <a:gd name="T32" fmla="*/ 990 w 996"/>
                <a:gd name="T33" fmla="*/ 17 h 75"/>
                <a:gd name="T34" fmla="*/ 985 w 996"/>
                <a:gd name="T35" fmla="*/ 11 h 75"/>
                <a:gd name="T36" fmla="*/ 979 w 996"/>
                <a:gd name="T37" fmla="*/ 6 h 75"/>
                <a:gd name="T38" fmla="*/ 973 w 996"/>
                <a:gd name="T39" fmla="*/ 3 h 75"/>
                <a:gd name="T40" fmla="*/ 966 w 996"/>
                <a:gd name="T41" fmla="*/ 2 h 75"/>
                <a:gd name="T42" fmla="*/ 959 w 996"/>
                <a:gd name="T43" fmla="*/ 0 h 75"/>
                <a:gd name="T44" fmla="*/ 37 w 996"/>
                <a:gd name="T45" fmla="*/ 0 h 75"/>
                <a:gd name="T46" fmla="*/ 37 w 996"/>
                <a:gd name="T47" fmla="*/ 0 h 75"/>
                <a:gd name="T48" fmla="*/ 37 w 996"/>
                <a:gd name="T49" fmla="*/ 0 h 75"/>
                <a:gd name="T50" fmla="*/ 30 w 996"/>
                <a:gd name="T51" fmla="*/ 2 h 75"/>
                <a:gd name="T52" fmla="*/ 23 w 996"/>
                <a:gd name="T53" fmla="*/ 3 h 75"/>
                <a:gd name="T54" fmla="*/ 17 w 996"/>
                <a:gd name="T55" fmla="*/ 6 h 75"/>
                <a:gd name="T56" fmla="*/ 11 w 996"/>
                <a:gd name="T57" fmla="*/ 11 h 75"/>
                <a:gd name="T58" fmla="*/ 6 w 996"/>
                <a:gd name="T59" fmla="*/ 17 h 75"/>
                <a:gd name="T60" fmla="*/ 3 w 996"/>
                <a:gd name="T61" fmla="*/ 23 h 75"/>
                <a:gd name="T62" fmla="*/ 2 w 996"/>
                <a:gd name="T63" fmla="*/ 30 h 75"/>
                <a:gd name="T64" fmla="*/ 0 w 996"/>
                <a:gd name="T65" fmla="*/ 37 h 75"/>
                <a:gd name="T66" fmla="*/ 0 w 996"/>
                <a:gd name="T67" fmla="*/ 37 h 75"/>
                <a:gd name="T68" fmla="*/ 0 w 996"/>
                <a:gd name="T69" fmla="*/ 37 h 75"/>
                <a:gd name="T70" fmla="*/ 2 w 996"/>
                <a:gd name="T71" fmla="*/ 45 h 75"/>
                <a:gd name="T72" fmla="*/ 3 w 996"/>
                <a:gd name="T73" fmla="*/ 51 h 75"/>
                <a:gd name="T74" fmla="*/ 6 w 996"/>
                <a:gd name="T75" fmla="*/ 58 h 75"/>
                <a:gd name="T76" fmla="*/ 11 w 996"/>
                <a:gd name="T77" fmla="*/ 64 h 75"/>
                <a:gd name="T78" fmla="*/ 17 w 996"/>
                <a:gd name="T79" fmla="*/ 68 h 75"/>
                <a:gd name="T80" fmla="*/ 23 w 996"/>
                <a:gd name="T81" fmla="*/ 72 h 75"/>
                <a:gd name="T82" fmla="*/ 30 w 996"/>
                <a:gd name="T83" fmla="*/ 73 h 75"/>
                <a:gd name="T84" fmla="*/ 37 w 996"/>
                <a:gd name="T85" fmla="*/ 75 h 75"/>
                <a:gd name="T86" fmla="*/ 37 w 996"/>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6" h="75">
                  <a:moveTo>
                    <a:pt x="37" y="75"/>
                  </a:moveTo>
                  <a:lnTo>
                    <a:pt x="959" y="75"/>
                  </a:lnTo>
                  <a:lnTo>
                    <a:pt x="959" y="75"/>
                  </a:lnTo>
                  <a:lnTo>
                    <a:pt x="959" y="75"/>
                  </a:lnTo>
                  <a:lnTo>
                    <a:pt x="966" y="73"/>
                  </a:lnTo>
                  <a:lnTo>
                    <a:pt x="973" y="72"/>
                  </a:lnTo>
                  <a:lnTo>
                    <a:pt x="979" y="68"/>
                  </a:lnTo>
                  <a:lnTo>
                    <a:pt x="985" y="64"/>
                  </a:lnTo>
                  <a:lnTo>
                    <a:pt x="990" y="58"/>
                  </a:lnTo>
                  <a:lnTo>
                    <a:pt x="993" y="51"/>
                  </a:lnTo>
                  <a:lnTo>
                    <a:pt x="994" y="45"/>
                  </a:lnTo>
                  <a:lnTo>
                    <a:pt x="996" y="37"/>
                  </a:lnTo>
                  <a:lnTo>
                    <a:pt x="996" y="37"/>
                  </a:lnTo>
                  <a:lnTo>
                    <a:pt x="996" y="37"/>
                  </a:lnTo>
                  <a:lnTo>
                    <a:pt x="994" y="30"/>
                  </a:lnTo>
                  <a:lnTo>
                    <a:pt x="993" y="23"/>
                  </a:lnTo>
                  <a:lnTo>
                    <a:pt x="990" y="17"/>
                  </a:lnTo>
                  <a:lnTo>
                    <a:pt x="985" y="11"/>
                  </a:lnTo>
                  <a:lnTo>
                    <a:pt x="979" y="6"/>
                  </a:lnTo>
                  <a:lnTo>
                    <a:pt x="973" y="3"/>
                  </a:lnTo>
                  <a:lnTo>
                    <a:pt x="966" y="2"/>
                  </a:lnTo>
                  <a:lnTo>
                    <a:pt x="959" y="0"/>
                  </a:lnTo>
                  <a:lnTo>
                    <a:pt x="37" y="0"/>
                  </a:lnTo>
                  <a:lnTo>
                    <a:pt x="37" y="0"/>
                  </a:lnTo>
                  <a:lnTo>
                    <a:pt x="37" y="0"/>
                  </a:lnTo>
                  <a:lnTo>
                    <a:pt x="30" y="2"/>
                  </a:lnTo>
                  <a:lnTo>
                    <a:pt x="23" y="3"/>
                  </a:lnTo>
                  <a:lnTo>
                    <a:pt x="17" y="6"/>
                  </a:lnTo>
                  <a:lnTo>
                    <a:pt x="11" y="11"/>
                  </a:lnTo>
                  <a:lnTo>
                    <a:pt x="6" y="17"/>
                  </a:lnTo>
                  <a:lnTo>
                    <a:pt x="3" y="23"/>
                  </a:lnTo>
                  <a:lnTo>
                    <a:pt x="2" y="30"/>
                  </a:lnTo>
                  <a:lnTo>
                    <a:pt x="0" y="37"/>
                  </a:lnTo>
                  <a:lnTo>
                    <a:pt x="0" y="37"/>
                  </a:lnTo>
                  <a:lnTo>
                    <a:pt x="0" y="37"/>
                  </a:lnTo>
                  <a:lnTo>
                    <a:pt x="2" y="45"/>
                  </a:lnTo>
                  <a:lnTo>
                    <a:pt x="3" y="51"/>
                  </a:lnTo>
                  <a:lnTo>
                    <a:pt x="6" y="58"/>
                  </a:lnTo>
                  <a:lnTo>
                    <a:pt x="11" y="64"/>
                  </a:lnTo>
                  <a:lnTo>
                    <a:pt x="17" y="68"/>
                  </a:lnTo>
                  <a:lnTo>
                    <a:pt x="23" y="72"/>
                  </a:lnTo>
                  <a:lnTo>
                    <a:pt x="30" y="73"/>
                  </a:lnTo>
                  <a:lnTo>
                    <a:pt x="37" y="75"/>
                  </a:lnTo>
                  <a:lnTo>
                    <a:pt x="3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52">
              <a:extLst>
                <a:ext uri="{FF2B5EF4-FFF2-40B4-BE49-F238E27FC236}">
                  <a16:creationId xmlns:a16="http://schemas.microsoft.com/office/drawing/2014/main" id="{91D8252D-5DC3-4BA8-9F8C-22D6CBEC7713}"/>
                </a:ext>
              </a:extLst>
            </p:cNvPr>
            <p:cNvSpPr>
              <a:spLocks/>
            </p:cNvSpPr>
            <p:nvPr/>
          </p:nvSpPr>
          <p:spPr bwMode="auto">
            <a:xfrm>
              <a:off x="4173538" y="1963738"/>
              <a:ext cx="123825" cy="123825"/>
            </a:xfrm>
            <a:custGeom>
              <a:avLst/>
              <a:gdLst>
                <a:gd name="T0" fmla="*/ 118 w 156"/>
                <a:gd name="T1" fmla="*/ 0 h 157"/>
                <a:gd name="T2" fmla="*/ 36 w 156"/>
                <a:gd name="T3" fmla="*/ 0 h 157"/>
                <a:gd name="T4" fmla="*/ 36 w 156"/>
                <a:gd name="T5" fmla="*/ 18 h 157"/>
                <a:gd name="T6" fmla="*/ 0 w 156"/>
                <a:gd name="T7" fmla="*/ 18 h 157"/>
                <a:gd name="T8" fmla="*/ 0 w 156"/>
                <a:gd name="T9" fmla="*/ 157 h 157"/>
                <a:gd name="T10" fmla="*/ 156 w 156"/>
                <a:gd name="T11" fmla="*/ 157 h 157"/>
                <a:gd name="T12" fmla="*/ 156 w 156"/>
                <a:gd name="T13" fmla="*/ 18 h 157"/>
                <a:gd name="T14" fmla="*/ 118 w 156"/>
                <a:gd name="T15" fmla="*/ 18 h 157"/>
                <a:gd name="T16" fmla="*/ 118 w 156"/>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57">
                  <a:moveTo>
                    <a:pt x="118" y="0"/>
                  </a:moveTo>
                  <a:lnTo>
                    <a:pt x="36" y="0"/>
                  </a:lnTo>
                  <a:lnTo>
                    <a:pt x="36" y="18"/>
                  </a:lnTo>
                  <a:lnTo>
                    <a:pt x="0" y="18"/>
                  </a:lnTo>
                  <a:lnTo>
                    <a:pt x="0" y="157"/>
                  </a:lnTo>
                  <a:lnTo>
                    <a:pt x="156" y="157"/>
                  </a:lnTo>
                  <a:lnTo>
                    <a:pt x="156" y="18"/>
                  </a:lnTo>
                  <a:lnTo>
                    <a:pt x="118" y="18"/>
                  </a:lnTo>
                  <a:lnTo>
                    <a:pt x="1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Rectangle 53">
              <a:extLst>
                <a:ext uri="{FF2B5EF4-FFF2-40B4-BE49-F238E27FC236}">
                  <a16:creationId xmlns:a16="http://schemas.microsoft.com/office/drawing/2014/main" id="{A9659469-4F5E-4C01-9E81-F5050D2CFC49}"/>
                </a:ext>
              </a:extLst>
            </p:cNvPr>
            <p:cNvSpPr>
              <a:spLocks noChangeArrowheads="1"/>
            </p:cNvSpPr>
            <p:nvPr/>
          </p:nvSpPr>
          <p:spPr bwMode="auto">
            <a:xfrm>
              <a:off x="4214813" y="1900238"/>
              <a:ext cx="412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54">
              <a:extLst>
                <a:ext uri="{FF2B5EF4-FFF2-40B4-BE49-F238E27FC236}">
                  <a16:creationId xmlns:a16="http://schemas.microsoft.com/office/drawing/2014/main" id="{86432B0E-C2C9-40AB-8088-3D8E2206AFFE}"/>
                </a:ext>
              </a:extLst>
            </p:cNvPr>
            <p:cNvSpPr>
              <a:spLocks/>
            </p:cNvSpPr>
            <p:nvPr/>
          </p:nvSpPr>
          <p:spPr bwMode="auto">
            <a:xfrm>
              <a:off x="3683000" y="1695451"/>
              <a:ext cx="38100" cy="349250"/>
            </a:xfrm>
            <a:custGeom>
              <a:avLst/>
              <a:gdLst>
                <a:gd name="T0" fmla="*/ 48 w 48"/>
                <a:gd name="T1" fmla="*/ 28 h 441"/>
                <a:gd name="T2" fmla="*/ 0 w 48"/>
                <a:gd name="T3" fmla="*/ 0 h 441"/>
                <a:gd name="T4" fmla="*/ 0 w 48"/>
                <a:gd name="T5" fmla="*/ 441 h 441"/>
                <a:gd name="T6" fmla="*/ 48 w 48"/>
                <a:gd name="T7" fmla="*/ 441 h 441"/>
                <a:gd name="T8" fmla="*/ 48 w 48"/>
                <a:gd name="T9" fmla="*/ 28 h 441"/>
              </a:gdLst>
              <a:ahLst/>
              <a:cxnLst>
                <a:cxn ang="0">
                  <a:pos x="T0" y="T1"/>
                </a:cxn>
                <a:cxn ang="0">
                  <a:pos x="T2" y="T3"/>
                </a:cxn>
                <a:cxn ang="0">
                  <a:pos x="T4" y="T5"/>
                </a:cxn>
                <a:cxn ang="0">
                  <a:pos x="T6" y="T7"/>
                </a:cxn>
                <a:cxn ang="0">
                  <a:pos x="T8" y="T9"/>
                </a:cxn>
              </a:cxnLst>
              <a:rect l="0" t="0" r="r" b="b"/>
              <a:pathLst>
                <a:path w="48" h="441">
                  <a:moveTo>
                    <a:pt x="48" y="28"/>
                  </a:moveTo>
                  <a:lnTo>
                    <a:pt x="0" y="0"/>
                  </a:lnTo>
                  <a:lnTo>
                    <a:pt x="0" y="441"/>
                  </a:lnTo>
                  <a:lnTo>
                    <a:pt x="48" y="441"/>
                  </a:ln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Rectangle 55">
              <a:extLst>
                <a:ext uri="{FF2B5EF4-FFF2-40B4-BE49-F238E27FC236}">
                  <a16:creationId xmlns:a16="http://schemas.microsoft.com/office/drawing/2014/main" id="{1FDFB525-BDAF-4618-99E5-DCDF6004BD90}"/>
                </a:ext>
              </a:extLst>
            </p:cNvPr>
            <p:cNvSpPr>
              <a:spLocks noChangeArrowheads="1"/>
            </p:cNvSpPr>
            <p:nvPr/>
          </p:nvSpPr>
          <p:spPr bwMode="auto">
            <a:xfrm>
              <a:off x="3678238" y="2058988"/>
              <a:ext cx="460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56">
              <a:extLst>
                <a:ext uri="{FF2B5EF4-FFF2-40B4-BE49-F238E27FC236}">
                  <a16:creationId xmlns:a16="http://schemas.microsoft.com/office/drawing/2014/main" id="{89504B5F-F47D-4B80-9BCD-6387EDF2E1F4}"/>
                </a:ext>
              </a:extLst>
            </p:cNvPr>
            <p:cNvSpPr>
              <a:spLocks noEditPoints="1"/>
            </p:cNvSpPr>
            <p:nvPr/>
          </p:nvSpPr>
          <p:spPr bwMode="auto">
            <a:xfrm>
              <a:off x="3830638" y="1785938"/>
              <a:ext cx="319088" cy="301625"/>
            </a:xfrm>
            <a:custGeom>
              <a:avLst/>
              <a:gdLst>
                <a:gd name="T0" fmla="*/ 24 w 401"/>
                <a:gd name="T1" fmla="*/ 346 h 381"/>
                <a:gd name="T2" fmla="*/ 10 w 401"/>
                <a:gd name="T3" fmla="*/ 346 h 381"/>
                <a:gd name="T4" fmla="*/ 0 w 401"/>
                <a:gd name="T5" fmla="*/ 381 h 381"/>
                <a:gd name="T6" fmla="*/ 104 w 401"/>
                <a:gd name="T7" fmla="*/ 381 h 381"/>
                <a:gd name="T8" fmla="*/ 95 w 401"/>
                <a:gd name="T9" fmla="*/ 346 h 381"/>
                <a:gd name="T10" fmla="*/ 93 w 401"/>
                <a:gd name="T11" fmla="*/ 346 h 381"/>
                <a:gd name="T12" fmla="*/ 98 w 401"/>
                <a:gd name="T13" fmla="*/ 329 h 381"/>
                <a:gd name="T14" fmla="*/ 300 w 401"/>
                <a:gd name="T15" fmla="*/ 329 h 381"/>
                <a:gd name="T16" fmla="*/ 305 w 401"/>
                <a:gd name="T17" fmla="*/ 346 h 381"/>
                <a:gd name="T18" fmla="*/ 297 w 401"/>
                <a:gd name="T19" fmla="*/ 381 h 381"/>
                <a:gd name="T20" fmla="*/ 401 w 401"/>
                <a:gd name="T21" fmla="*/ 381 h 381"/>
                <a:gd name="T22" fmla="*/ 392 w 401"/>
                <a:gd name="T23" fmla="*/ 346 h 381"/>
                <a:gd name="T24" fmla="*/ 376 w 401"/>
                <a:gd name="T25" fmla="*/ 346 h 381"/>
                <a:gd name="T26" fmla="*/ 278 w 401"/>
                <a:gd name="T27" fmla="*/ 0 h 381"/>
                <a:gd name="T28" fmla="*/ 121 w 401"/>
                <a:gd name="T29" fmla="*/ 0 h 381"/>
                <a:gd name="T30" fmla="*/ 24 w 401"/>
                <a:gd name="T31" fmla="*/ 346 h 381"/>
                <a:gd name="T32" fmla="*/ 93 w 401"/>
                <a:gd name="T33" fmla="*/ 281 h 381"/>
                <a:gd name="T34" fmla="*/ 125 w 401"/>
                <a:gd name="T35" fmla="*/ 171 h 381"/>
                <a:gd name="T36" fmla="*/ 285 w 401"/>
                <a:gd name="T37" fmla="*/ 281 h 381"/>
                <a:gd name="T38" fmla="*/ 93 w 401"/>
                <a:gd name="T39" fmla="*/ 281 h 381"/>
                <a:gd name="T40" fmla="*/ 302 w 401"/>
                <a:gd name="T41" fmla="*/ 264 h 381"/>
                <a:gd name="T42" fmla="*/ 151 w 401"/>
                <a:gd name="T43" fmla="*/ 162 h 381"/>
                <a:gd name="T44" fmla="*/ 272 w 401"/>
                <a:gd name="T45" fmla="*/ 162 h 381"/>
                <a:gd name="T46" fmla="*/ 302 w 401"/>
                <a:gd name="T47" fmla="*/ 264 h 381"/>
                <a:gd name="T48" fmla="*/ 264 w 401"/>
                <a:gd name="T49" fmla="*/ 131 h 381"/>
                <a:gd name="T50" fmla="*/ 156 w 401"/>
                <a:gd name="T51" fmla="*/ 131 h 381"/>
                <a:gd name="T52" fmla="*/ 241 w 401"/>
                <a:gd name="T53" fmla="*/ 50 h 381"/>
                <a:gd name="T54" fmla="*/ 264 w 401"/>
                <a:gd name="T55" fmla="*/ 131 h 381"/>
                <a:gd name="T56" fmla="*/ 162 w 401"/>
                <a:gd name="T57" fmla="*/ 42 h 381"/>
                <a:gd name="T58" fmla="*/ 216 w 401"/>
                <a:gd name="T59" fmla="*/ 42 h 381"/>
                <a:gd name="T60" fmla="*/ 142 w 401"/>
                <a:gd name="T61" fmla="*/ 112 h 381"/>
                <a:gd name="T62" fmla="*/ 162 w 401"/>
                <a:gd name="T63" fmla="*/ 42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381">
                  <a:moveTo>
                    <a:pt x="24" y="346"/>
                  </a:moveTo>
                  <a:lnTo>
                    <a:pt x="10" y="346"/>
                  </a:lnTo>
                  <a:lnTo>
                    <a:pt x="0" y="381"/>
                  </a:lnTo>
                  <a:lnTo>
                    <a:pt x="104" y="381"/>
                  </a:lnTo>
                  <a:lnTo>
                    <a:pt x="95" y="346"/>
                  </a:lnTo>
                  <a:lnTo>
                    <a:pt x="93" y="346"/>
                  </a:lnTo>
                  <a:lnTo>
                    <a:pt x="98" y="329"/>
                  </a:lnTo>
                  <a:lnTo>
                    <a:pt x="300" y="329"/>
                  </a:lnTo>
                  <a:lnTo>
                    <a:pt x="305" y="346"/>
                  </a:lnTo>
                  <a:lnTo>
                    <a:pt x="297" y="381"/>
                  </a:lnTo>
                  <a:lnTo>
                    <a:pt x="401" y="381"/>
                  </a:lnTo>
                  <a:lnTo>
                    <a:pt x="392" y="346"/>
                  </a:lnTo>
                  <a:lnTo>
                    <a:pt x="376" y="346"/>
                  </a:lnTo>
                  <a:lnTo>
                    <a:pt x="278" y="0"/>
                  </a:lnTo>
                  <a:lnTo>
                    <a:pt x="121" y="0"/>
                  </a:lnTo>
                  <a:lnTo>
                    <a:pt x="24" y="346"/>
                  </a:lnTo>
                  <a:close/>
                  <a:moveTo>
                    <a:pt x="93" y="281"/>
                  </a:moveTo>
                  <a:lnTo>
                    <a:pt x="125" y="171"/>
                  </a:lnTo>
                  <a:lnTo>
                    <a:pt x="285" y="281"/>
                  </a:lnTo>
                  <a:lnTo>
                    <a:pt x="93" y="281"/>
                  </a:lnTo>
                  <a:close/>
                  <a:moveTo>
                    <a:pt x="302" y="264"/>
                  </a:moveTo>
                  <a:lnTo>
                    <a:pt x="151" y="162"/>
                  </a:lnTo>
                  <a:lnTo>
                    <a:pt x="272" y="162"/>
                  </a:lnTo>
                  <a:lnTo>
                    <a:pt x="302" y="264"/>
                  </a:lnTo>
                  <a:close/>
                  <a:moveTo>
                    <a:pt x="264" y="131"/>
                  </a:moveTo>
                  <a:lnTo>
                    <a:pt x="156" y="131"/>
                  </a:lnTo>
                  <a:lnTo>
                    <a:pt x="241" y="50"/>
                  </a:lnTo>
                  <a:lnTo>
                    <a:pt x="264" y="131"/>
                  </a:lnTo>
                  <a:close/>
                  <a:moveTo>
                    <a:pt x="162" y="42"/>
                  </a:moveTo>
                  <a:lnTo>
                    <a:pt x="216" y="42"/>
                  </a:lnTo>
                  <a:lnTo>
                    <a:pt x="142" y="112"/>
                  </a:lnTo>
                  <a:lnTo>
                    <a:pt x="16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57">
              <a:extLst>
                <a:ext uri="{FF2B5EF4-FFF2-40B4-BE49-F238E27FC236}">
                  <a16:creationId xmlns:a16="http://schemas.microsoft.com/office/drawing/2014/main" id="{F98A527E-06E8-4C9A-AE5A-9446BA039A1C}"/>
                </a:ext>
              </a:extLst>
            </p:cNvPr>
            <p:cNvSpPr>
              <a:spLocks noEditPoints="1"/>
            </p:cNvSpPr>
            <p:nvPr/>
          </p:nvSpPr>
          <p:spPr bwMode="auto">
            <a:xfrm>
              <a:off x="3683000" y="1427163"/>
              <a:ext cx="619125" cy="460375"/>
            </a:xfrm>
            <a:custGeom>
              <a:avLst/>
              <a:gdLst>
                <a:gd name="T0" fmla="*/ 233 w 780"/>
                <a:gd name="T1" fmla="*/ 31 h 580"/>
                <a:gd name="T2" fmla="*/ 169 w 780"/>
                <a:gd name="T3" fmla="*/ 10 h 580"/>
                <a:gd name="T4" fmla="*/ 138 w 780"/>
                <a:gd name="T5" fmla="*/ 38 h 580"/>
                <a:gd name="T6" fmla="*/ 85 w 780"/>
                <a:gd name="T7" fmla="*/ 101 h 580"/>
                <a:gd name="T8" fmla="*/ 45 w 780"/>
                <a:gd name="T9" fmla="*/ 171 h 580"/>
                <a:gd name="T10" fmla="*/ 14 w 780"/>
                <a:gd name="T11" fmla="*/ 246 h 580"/>
                <a:gd name="T12" fmla="*/ 3 w 780"/>
                <a:gd name="T13" fmla="*/ 286 h 580"/>
                <a:gd name="T14" fmla="*/ 0 w 780"/>
                <a:gd name="T15" fmla="*/ 306 h 580"/>
                <a:gd name="T16" fmla="*/ 53 w 780"/>
                <a:gd name="T17" fmla="*/ 348 h 580"/>
                <a:gd name="T18" fmla="*/ 328 w 780"/>
                <a:gd name="T19" fmla="*/ 337 h 580"/>
                <a:gd name="T20" fmla="*/ 303 w 780"/>
                <a:gd name="T21" fmla="*/ 389 h 580"/>
                <a:gd name="T22" fmla="*/ 469 w 780"/>
                <a:gd name="T23" fmla="*/ 418 h 580"/>
                <a:gd name="T24" fmla="*/ 660 w 780"/>
                <a:gd name="T25" fmla="*/ 580 h 580"/>
                <a:gd name="T26" fmla="*/ 722 w 780"/>
                <a:gd name="T27" fmla="*/ 580 h 580"/>
                <a:gd name="T28" fmla="*/ 730 w 780"/>
                <a:gd name="T29" fmla="*/ 580 h 580"/>
                <a:gd name="T30" fmla="*/ 780 w 780"/>
                <a:gd name="T31" fmla="*/ 476 h 580"/>
                <a:gd name="T32" fmla="*/ 46 w 780"/>
                <a:gd name="T33" fmla="*/ 302 h 580"/>
                <a:gd name="T34" fmla="*/ 39 w 780"/>
                <a:gd name="T35" fmla="*/ 297 h 580"/>
                <a:gd name="T36" fmla="*/ 56 w 780"/>
                <a:gd name="T37" fmla="*/ 238 h 580"/>
                <a:gd name="T38" fmla="*/ 81 w 780"/>
                <a:gd name="T39" fmla="*/ 182 h 580"/>
                <a:gd name="T40" fmla="*/ 46 w 780"/>
                <a:gd name="T41" fmla="*/ 302 h 580"/>
                <a:gd name="T42" fmla="*/ 93 w 780"/>
                <a:gd name="T43" fmla="*/ 159 h 580"/>
                <a:gd name="T44" fmla="*/ 109 w 780"/>
                <a:gd name="T45" fmla="*/ 131 h 580"/>
                <a:gd name="T46" fmla="*/ 166 w 780"/>
                <a:gd name="T47" fmla="*/ 128 h 580"/>
                <a:gd name="T48" fmla="*/ 144 w 780"/>
                <a:gd name="T49" fmla="*/ 188 h 580"/>
                <a:gd name="T50" fmla="*/ 174 w 780"/>
                <a:gd name="T51" fmla="*/ 101 h 580"/>
                <a:gd name="T52" fmla="*/ 144 w 780"/>
                <a:gd name="T53" fmla="*/ 84 h 580"/>
                <a:gd name="T54" fmla="*/ 183 w 780"/>
                <a:gd name="T55" fmla="*/ 45 h 580"/>
                <a:gd name="T56" fmla="*/ 192 w 780"/>
                <a:gd name="T57" fmla="*/ 50 h 580"/>
                <a:gd name="T58" fmla="*/ 174 w 780"/>
                <a:gd name="T59" fmla="*/ 101 h 580"/>
                <a:gd name="T60" fmla="*/ 387 w 780"/>
                <a:gd name="T61" fmla="*/ 361 h 580"/>
                <a:gd name="T62" fmla="*/ 373 w 780"/>
                <a:gd name="T63" fmla="*/ 356 h 580"/>
                <a:gd name="T64" fmla="*/ 368 w 780"/>
                <a:gd name="T65" fmla="*/ 342 h 580"/>
                <a:gd name="T66" fmla="*/ 368 w 780"/>
                <a:gd name="T67" fmla="*/ 334 h 580"/>
                <a:gd name="T68" fmla="*/ 379 w 780"/>
                <a:gd name="T69" fmla="*/ 325 h 580"/>
                <a:gd name="T70" fmla="*/ 387 w 780"/>
                <a:gd name="T71" fmla="*/ 323 h 580"/>
                <a:gd name="T72" fmla="*/ 399 w 780"/>
                <a:gd name="T73" fmla="*/ 330 h 580"/>
                <a:gd name="T74" fmla="*/ 405 w 780"/>
                <a:gd name="T75" fmla="*/ 342 h 580"/>
                <a:gd name="T76" fmla="*/ 404 w 780"/>
                <a:gd name="T77" fmla="*/ 350 h 580"/>
                <a:gd name="T78" fmla="*/ 394 w 780"/>
                <a:gd name="T79" fmla="*/ 359 h 580"/>
                <a:gd name="T80" fmla="*/ 387 w 780"/>
                <a:gd name="T81" fmla="*/ 36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0" h="580">
                  <a:moveTo>
                    <a:pt x="219" y="153"/>
                  </a:moveTo>
                  <a:lnTo>
                    <a:pt x="233" y="31"/>
                  </a:lnTo>
                  <a:lnTo>
                    <a:pt x="178" y="0"/>
                  </a:lnTo>
                  <a:lnTo>
                    <a:pt x="169" y="10"/>
                  </a:lnTo>
                  <a:lnTo>
                    <a:pt x="169" y="10"/>
                  </a:lnTo>
                  <a:lnTo>
                    <a:pt x="138" y="38"/>
                  </a:lnTo>
                  <a:lnTo>
                    <a:pt x="110" y="69"/>
                  </a:lnTo>
                  <a:lnTo>
                    <a:pt x="85" y="101"/>
                  </a:lnTo>
                  <a:lnTo>
                    <a:pt x="63" y="135"/>
                  </a:lnTo>
                  <a:lnTo>
                    <a:pt x="45" y="171"/>
                  </a:lnTo>
                  <a:lnTo>
                    <a:pt x="28" y="207"/>
                  </a:lnTo>
                  <a:lnTo>
                    <a:pt x="14" y="246"/>
                  </a:lnTo>
                  <a:lnTo>
                    <a:pt x="3" y="286"/>
                  </a:lnTo>
                  <a:lnTo>
                    <a:pt x="3" y="286"/>
                  </a:lnTo>
                  <a:lnTo>
                    <a:pt x="1" y="295"/>
                  </a:lnTo>
                  <a:lnTo>
                    <a:pt x="0" y="306"/>
                  </a:lnTo>
                  <a:lnTo>
                    <a:pt x="0" y="319"/>
                  </a:lnTo>
                  <a:lnTo>
                    <a:pt x="53" y="348"/>
                  </a:lnTo>
                  <a:lnTo>
                    <a:pt x="152" y="235"/>
                  </a:lnTo>
                  <a:lnTo>
                    <a:pt x="328" y="337"/>
                  </a:lnTo>
                  <a:lnTo>
                    <a:pt x="328" y="389"/>
                  </a:lnTo>
                  <a:lnTo>
                    <a:pt x="303" y="389"/>
                  </a:lnTo>
                  <a:lnTo>
                    <a:pt x="303" y="418"/>
                  </a:lnTo>
                  <a:lnTo>
                    <a:pt x="469" y="418"/>
                  </a:lnTo>
                  <a:lnTo>
                    <a:pt x="660" y="528"/>
                  </a:lnTo>
                  <a:lnTo>
                    <a:pt x="660" y="580"/>
                  </a:lnTo>
                  <a:lnTo>
                    <a:pt x="669" y="580"/>
                  </a:lnTo>
                  <a:lnTo>
                    <a:pt x="722" y="580"/>
                  </a:lnTo>
                  <a:lnTo>
                    <a:pt x="728" y="580"/>
                  </a:lnTo>
                  <a:lnTo>
                    <a:pt x="730" y="580"/>
                  </a:lnTo>
                  <a:lnTo>
                    <a:pt x="730" y="564"/>
                  </a:lnTo>
                  <a:lnTo>
                    <a:pt x="780" y="476"/>
                  </a:lnTo>
                  <a:lnTo>
                    <a:pt x="219" y="153"/>
                  </a:lnTo>
                  <a:close/>
                  <a:moveTo>
                    <a:pt x="46" y="302"/>
                  </a:moveTo>
                  <a:lnTo>
                    <a:pt x="39" y="297"/>
                  </a:lnTo>
                  <a:lnTo>
                    <a:pt x="39" y="297"/>
                  </a:lnTo>
                  <a:lnTo>
                    <a:pt x="46" y="267"/>
                  </a:lnTo>
                  <a:lnTo>
                    <a:pt x="56" y="238"/>
                  </a:lnTo>
                  <a:lnTo>
                    <a:pt x="67" y="210"/>
                  </a:lnTo>
                  <a:lnTo>
                    <a:pt x="81" y="182"/>
                  </a:lnTo>
                  <a:lnTo>
                    <a:pt x="127" y="208"/>
                  </a:lnTo>
                  <a:lnTo>
                    <a:pt x="46" y="302"/>
                  </a:lnTo>
                  <a:close/>
                  <a:moveTo>
                    <a:pt x="144" y="188"/>
                  </a:moveTo>
                  <a:lnTo>
                    <a:pt x="93" y="159"/>
                  </a:lnTo>
                  <a:lnTo>
                    <a:pt x="93" y="159"/>
                  </a:lnTo>
                  <a:lnTo>
                    <a:pt x="109" y="131"/>
                  </a:lnTo>
                  <a:lnTo>
                    <a:pt x="127" y="106"/>
                  </a:lnTo>
                  <a:lnTo>
                    <a:pt x="166" y="128"/>
                  </a:lnTo>
                  <a:lnTo>
                    <a:pt x="166" y="128"/>
                  </a:lnTo>
                  <a:lnTo>
                    <a:pt x="144" y="188"/>
                  </a:lnTo>
                  <a:lnTo>
                    <a:pt x="144" y="188"/>
                  </a:lnTo>
                  <a:close/>
                  <a:moveTo>
                    <a:pt x="174" y="101"/>
                  </a:moveTo>
                  <a:lnTo>
                    <a:pt x="144" y="84"/>
                  </a:lnTo>
                  <a:lnTo>
                    <a:pt x="144" y="84"/>
                  </a:lnTo>
                  <a:lnTo>
                    <a:pt x="163" y="64"/>
                  </a:lnTo>
                  <a:lnTo>
                    <a:pt x="183" y="45"/>
                  </a:lnTo>
                  <a:lnTo>
                    <a:pt x="192" y="50"/>
                  </a:lnTo>
                  <a:lnTo>
                    <a:pt x="192" y="50"/>
                  </a:lnTo>
                  <a:lnTo>
                    <a:pt x="174" y="101"/>
                  </a:lnTo>
                  <a:lnTo>
                    <a:pt x="174" y="101"/>
                  </a:lnTo>
                  <a:close/>
                  <a:moveTo>
                    <a:pt x="387" y="361"/>
                  </a:moveTo>
                  <a:lnTo>
                    <a:pt x="387" y="361"/>
                  </a:lnTo>
                  <a:lnTo>
                    <a:pt x="379" y="359"/>
                  </a:lnTo>
                  <a:lnTo>
                    <a:pt x="373" y="356"/>
                  </a:lnTo>
                  <a:lnTo>
                    <a:pt x="368" y="350"/>
                  </a:lnTo>
                  <a:lnTo>
                    <a:pt x="368" y="342"/>
                  </a:lnTo>
                  <a:lnTo>
                    <a:pt x="368" y="342"/>
                  </a:lnTo>
                  <a:lnTo>
                    <a:pt x="368" y="334"/>
                  </a:lnTo>
                  <a:lnTo>
                    <a:pt x="373" y="330"/>
                  </a:lnTo>
                  <a:lnTo>
                    <a:pt x="379" y="325"/>
                  </a:lnTo>
                  <a:lnTo>
                    <a:pt x="387" y="323"/>
                  </a:lnTo>
                  <a:lnTo>
                    <a:pt x="387" y="323"/>
                  </a:lnTo>
                  <a:lnTo>
                    <a:pt x="394" y="325"/>
                  </a:lnTo>
                  <a:lnTo>
                    <a:pt x="399" y="330"/>
                  </a:lnTo>
                  <a:lnTo>
                    <a:pt x="404" y="334"/>
                  </a:lnTo>
                  <a:lnTo>
                    <a:pt x="405" y="342"/>
                  </a:lnTo>
                  <a:lnTo>
                    <a:pt x="405" y="342"/>
                  </a:lnTo>
                  <a:lnTo>
                    <a:pt x="404" y="350"/>
                  </a:lnTo>
                  <a:lnTo>
                    <a:pt x="399" y="356"/>
                  </a:lnTo>
                  <a:lnTo>
                    <a:pt x="394" y="359"/>
                  </a:lnTo>
                  <a:lnTo>
                    <a:pt x="387" y="361"/>
                  </a:lnTo>
                  <a:lnTo>
                    <a:pt x="387"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3" name="Grupa 32">
            <a:extLst>
              <a:ext uri="{FF2B5EF4-FFF2-40B4-BE49-F238E27FC236}">
                <a16:creationId xmlns:a16="http://schemas.microsoft.com/office/drawing/2014/main" id="{E0308F55-7883-4EA2-89B8-481BDF178EF6}"/>
              </a:ext>
            </a:extLst>
          </p:cNvPr>
          <p:cNvGrpSpPr/>
          <p:nvPr/>
        </p:nvGrpSpPr>
        <p:grpSpPr>
          <a:xfrm>
            <a:off x="6214719" y="3020907"/>
            <a:ext cx="210871" cy="188452"/>
            <a:chOff x="7668082" y="2811078"/>
            <a:chExt cx="512398" cy="457922"/>
          </a:xfrm>
        </p:grpSpPr>
        <p:sp>
          <p:nvSpPr>
            <p:cNvPr id="34" name="Freeform 5">
              <a:extLst>
                <a:ext uri="{FF2B5EF4-FFF2-40B4-BE49-F238E27FC236}">
                  <a16:creationId xmlns:a16="http://schemas.microsoft.com/office/drawing/2014/main" id="{459A1FFF-EA2C-4DB5-A1B8-5D9529212C7A}"/>
                </a:ext>
              </a:extLst>
            </p:cNvPr>
            <p:cNvSpPr>
              <a:spLocks/>
            </p:cNvSpPr>
            <p:nvPr/>
          </p:nvSpPr>
          <p:spPr bwMode="auto">
            <a:xfrm rot="1235595">
              <a:off x="7668082" y="2896575"/>
              <a:ext cx="341322" cy="372425"/>
            </a:xfrm>
            <a:custGeom>
              <a:avLst/>
              <a:gdLst>
                <a:gd name="T0" fmla="*/ 11310 w 14749"/>
                <a:gd name="T1" fmla="*/ 3401 h 16093"/>
                <a:gd name="T2" fmla="*/ 11044 w 14749"/>
                <a:gd name="T3" fmla="*/ 2643 h 16093"/>
                <a:gd name="T4" fmla="*/ 10261 w 14749"/>
                <a:gd name="T5" fmla="*/ 2786 h 16093"/>
                <a:gd name="T6" fmla="*/ 10155 w 14749"/>
                <a:gd name="T7" fmla="*/ 3378 h 16093"/>
                <a:gd name="T8" fmla="*/ 8544 w 14749"/>
                <a:gd name="T9" fmla="*/ 1718 h 16093"/>
                <a:gd name="T10" fmla="*/ 8884 w 14749"/>
                <a:gd name="T11" fmla="*/ 1062 h 16093"/>
                <a:gd name="T12" fmla="*/ 8417 w 14749"/>
                <a:gd name="T13" fmla="*/ 372 h 16093"/>
                <a:gd name="T14" fmla="*/ 7260 w 14749"/>
                <a:gd name="T15" fmla="*/ 38 h 16093"/>
                <a:gd name="T16" fmla="*/ 6763 w 14749"/>
                <a:gd name="T17" fmla="*/ 592 h 16093"/>
                <a:gd name="T18" fmla="*/ 7164 w 14749"/>
                <a:gd name="T19" fmla="*/ 1726 h 16093"/>
                <a:gd name="T20" fmla="*/ 5205 w 14749"/>
                <a:gd name="T21" fmla="*/ 2861 h 16093"/>
                <a:gd name="T22" fmla="*/ 4786 w 14749"/>
                <a:gd name="T23" fmla="*/ 2263 h 16093"/>
                <a:gd name="T24" fmla="*/ 4042 w 14749"/>
                <a:gd name="T25" fmla="*/ 2567 h 16093"/>
                <a:gd name="T26" fmla="*/ 4204 w 14749"/>
                <a:gd name="T27" fmla="*/ 3325 h 16093"/>
                <a:gd name="T28" fmla="*/ 2182 w 14749"/>
                <a:gd name="T29" fmla="*/ 4353 h 16093"/>
                <a:gd name="T30" fmla="*/ 1758 w 14749"/>
                <a:gd name="T31" fmla="*/ 3564 h 16093"/>
                <a:gd name="T32" fmla="*/ 913 w 14749"/>
                <a:gd name="T33" fmla="*/ 3593 h 16093"/>
                <a:gd name="T34" fmla="*/ 240 w 14749"/>
                <a:gd name="T35" fmla="*/ 4374 h 16093"/>
                <a:gd name="T36" fmla="*/ 330 w 14749"/>
                <a:gd name="T37" fmla="*/ 5226 h 16093"/>
                <a:gd name="T38" fmla="*/ 1038 w 14749"/>
                <a:gd name="T39" fmla="*/ 5523 h 16093"/>
                <a:gd name="T40" fmla="*/ 1754 w 14749"/>
                <a:gd name="T41" fmla="*/ 5295 h 16093"/>
                <a:gd name="T42" fmla="*/ 1377 w 14749"/>
                <a:gd name="T43" fmla="*/ 7538 h 16093"/>
                <a:gd name="T44" fmla="*/ 584 w 14749"/>
                <a:gd name="T45" fmla="*/ 7647 h 16093"/>
                <a:gd name="T46" fmla="*/ 572 w 14749"/>
                <a:gd name="T47" fmla="*/ 8448 h 16093"/>
                <a:gd name="T48" fmla="*/ 1338 w 14749"/>
                <a:gd name="T49" fmla="*/ 8596 h 16093"/>
                <a:gd name="T50" fmla="*/ 1661 w 14749"/>
                <a:gd name="T51" fmla="*/ 10795 h 16093"/>
                <a:gd name="T52" fmla="*/ 627 w 14749"/>
                <a:gd name="T53" fmla="*/ 10520 h 16093"/>
                <a:gd name="T54" fmla="*/ 42 w 14749"/>
                <a:gd name="T55" fmla="*/ 11054 h 16093"/>
                <a:gd name="T56" fmla="*/ 296 w 14749"/>
                <a:gd name="T57" fmla="*/ 12142 h 16093"/>
                <a:gd name="T58" fmla="*/ 999 w 14749"/>
                <a:gd name="T59" fmla="*/ 12648 h 16093"/>
                <a:gd name="T60" fmla="*/ 1669 w 14749"/>
                <a:gd name="T61" fmla="*/ 12449 h 16093"/>
                <a:gd name="T62" fmla="*/ 2027 w 14749"/>
                <a:gd name="T63" fmla="*/ 11641 h 16093"/>
                <a:gd name="T64" fmla="*/ 3795 w 14749"/>
                <a:gd name="T65" fmla="*/ 12883 h 16093"/>
                <a:gd name="T66" fmla="*/ 3561 w 14749"/>
                <a:gd name="T67" fmla="*/ 13638 h 16093"/>
                <a:gd name="T68" fmla="*/ 4283 w 14749"/>
                <a:gd name="T69" fmla="*/ 13995 h 16093"/>
                <a:gd name="T70" fmla="*/ 4742 w 14749"/>
                <a:gd name="T71" fmla="*/ 13457 h 16093"/>
                <a:gd name="T72" fmla="*/ 6642 w 14749"/>
                <a:gd name="T73" fmla="*/ 14476 h 16093"/>
                <a:gd name="T74" fmla="*/ 6153 w 14749"/>
                <a:gd name="T75" fmla="*/ 15111 h 16093"/>
                <a:gd name="T76" fmla="*/ 6837 w 14749"/>
                <a:gd name="T77" fmla="*/ 16057 h 16093"/>
                <a:gd name="T78" fmla="*/ 8029 w 14749"/>
                <a:gd name="T79" fmla="*/ 15790 h 16093"/>
                <a:gd name="T80" fmla="*/ 7890 w 14749"/>
                <a:gd name="T81" fmla="*/ 14816 h 16093"/>
                <a:gd name="T82" fmla="*/ 9573 w 14749"/>
                <a:gd name="T83" fmla="*/ 13356 h 16093"/>
                <a:gd name="T84" fmla="*/ 9765 w 14749"/>
                <a:gd name="T85" fmla="*/ 14053 h 16093"/>
                <a:gd name="T86" fmla="*/ 10542 w 14749"/>
                <a:gd name="T87" fmla="*/ 14045 h 16093"/>
                <a:gd name="T88" fmla="*/ 10675 w 14749"/>
                <a:gd name="T89" fmla="*/ 13254 h 16093"/>
                <a:gd name="T90" fmla="*/ 10731 w 14749"/>
                <a:gd name="T91" fmla="*/ 10772 h 16093"/>
                <a:gd name="T92" fmla="*/ 12797 w 14749"/>
                <a:gd name="T93" fmla="*/ 12835 h 16093"/>
                <a:gd name="T94" fmla="*/ 13554 w 14749"/>
                <a:gd name="T95" fmla="*/ 13119 h 16093"/>
                <a:gd name="T96" fmla="*/ 14475 w 14749"/>
                <a:gd name="T97" fmla="*/ 12243 h 16093"/>
                <a:gd name="T98" fmla="*/ 14462 w 14749"/>
                <a:gd name="T99" fmla="*/ 11421 h 16093"/>
                <a:gd name="T100" fmla="*/ 13816 w 14749"/>
                <a:gd name="T101" fmla="*/ 11111 h 16093"/>
                <a:gd name="T102" fmla="*/ 13131 w 14749"/>
                <a:gd name="T103" fmla="*/ 11260 h 16093"/>
                <a:gd name="T104" fmla="*/ 13022 w 14749"/>
                <a:gd name="T105" fmla="*/ 9119 h 16093"/>
                <a:gd name="T106" fmla="*/ 13797 w 14749"/>
                <a:gd name="T107" fmla="*/ 9071 h 16093"/>
                <a:gd name="T108" fmla="*/ 13890 w 14749"/>
                <a:gd name="T109" fmla="*/ 8275 h 16093"/>
                <a:gd name="T110" fmla="*/ 13141 w 14749"/>
                <a:gd name="T111" fmla="*/ 8052 h 16093"/>
                <a:gd name="T112" fmla="*/ 13430 w 14749"/>
                <a:gd name="T113" fmla="*/ 5837 h 16093"/>
                <a:gd name="T114" fmla="*/ 14551 w 14749"/>
                <a:gd name="T115" fmla="*/ 6064 h 16093"/>
                <a:gd name="T116" fmla="*/ 14740 w 14749"/>
                <a:gd name="T117" fmla="*/ 5192 h 16093"/>
                <a:gd name="T118" fmla="*/ 14317 w 14749"/>
                <a:gd name="T119" fmla="*/ 4164 h 16093"/>
                <a:gd name="T120" fmla="*/ 13109 w 14749"/>
                <a:gd name="T121" fmla="*/ 4171 h 16093"/>
                <a:gd name="T122" fmla="*/ 12880 w 14749"/>
                <a:gd name="T123" fmla="*/ 4962 h 16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49" h="16093">
                  <a:moveTo>
                    <a:pt x="9992" y="4857"/>
                  </a:moveTo>
                  <a:lnTo>
                    <a:pt x="10574" y="3856"/>
                  </a:lnTo>
                  <a:lnTo>
                    <a:pt x="10615" y="3785"/>
                  </a:lnTo>
                  <a:lnTo>
                    <a:pt x="10696" y="3790"/>
                  </a:lnTo>
                  <a:lnTo>
                    <a:pt x="10732" y="3792"/>
                  </a:lnTo>
                  <a:lnTo>
                    <a:pt x="10767" y="3791"/>
                  </a:lnTo>
                  <a:lnTo>
                    <a:pt x="10802" y="3788"/>
                  </a:lnTo>
                  <a:lnTo>
                    <a:pt x="10836" y="3784"/>
                  </a:lnTo>
                  <a:lnTo>
                    <a:pt x="10871" y="3777"/>
                  </a:lnTo>
                  <a:lnTo>
                    <a:pt x="10906" y="3769"/>
                  </a:lnTo>
                  <a:lnTo>
                    <a:pt x="10939" y="3758"/>
                  </a:lnTo>
                  <a:lnTo>
                    <a:pt x="10972" y="3746"/>
                  </a:lnTo>
                  <a:lnTo>
                    <a:pt x="11003" y="3732"/>
                  </a:lnTo>
                  <a:lnTo>
                    <a:pt x="11034" y="3716"/>
                  </a:lnTo>
                  <a:lnTo>
                    <a:pt x="11063" y="3698"/>
                  </a:lnTo>
                  <a:lnTo>
                    <a:pt x="11092" y="3679"/>
                  </a:lnTo>
                  <a:lnTo>
                    <a:pt x="11120" y="3658"/>
                  </a:lnTo>
                  <a:lnTo>
                    <a:pt x="11147" y="3635"/>
                  </a:lnTo>
                  <a:lnTo>
                    <a:pt x="11160" y="3623"/>
                  </a:lnTo>
                  <a:lnTo>
                    <a:pt x="11172" y="3611"/>
                  </a:lnTo>
                  <a:lnTo>
                    <a:pt x="11186" y="3598"/>
                  </a:lnTo>
                  <a:lnTo>
                    <a:pt x="11198" y="3584"/>
                  </a:lnTo>
                  <a:lnTo>
                    <a:pt x="11218" y="3560"/>
                  </a:lnTo>
                  <a:lnTo>
                    <a:pt x="11237" y="3534"/>
                  </a:lnTo>
                  <a:lnTo>
                    <a:pt x="11255" y="3509"/>
                  </a:lnTo>
                  <a:lnTo>
                    <a:pt x="11271" y="3483"/>
                  </a:lnTo>
                  <a:lnTo>
                    <a:pt x="11285" y="3456"/>
                  </a:lnTo>
                  <a:lnTo>
                    <a:pt x="11298" y="3429"/>
                  </a:lnTo>
                  <a:lnTo>
                    <a:pt x="11310" y="3401"/>
                  </a:lnTo>
                  <a:lnTo>
                    <a:pt x="11320" y="3372"/>
                  </a:lnTo>
                  <a:lnTo>
                    <a:pt x="11330" y="3344"/>
                  </a:lnTo>
                  <a:lnTo>
                    <a:pt x="11337" y="3315"/>
                  </a:lnTo>
                  <a:lnTo>
                    <a:pt x="11343" y="3286"/>
                  </a:lnTo>
                  <a:lnTo>
                    <a:pt x="11348" y="3257"/>
                  </a:lnTo>
                  <a:lnTo>
                    <a:pt x="11351" y="3228"/>
                  </a:lnTo>
                  <a:lnTo>
                    <a:pt x="11352" y="3197"/>
                  </a:lnTo>
                  <a:lnTo>
                    <a:pt x="11353" y="3168"/>
                  </a:lnTo>
                  <a:lnTo>
                    <a:pt x="11352" y="3139"/>
                  </a:lnTo>
                  <a:lnTo>
                    <a:pt x="11349" y="3110"/>
                  </a:lnTo>
                  <a:lnTo>
                    <a:pt x="11345" y="3080"/>
                  </a:lnTo>
                  <a:lnTo>
                    <a:pt x="11340" y="3052"/>
                  </a:lnTo>
                  <a:lnTo>
                    <a:pt x="11333" y="3022"/>
                  </a:lnTo>
                  <a:lnTo>
                    <a:pt x="11324" y="2994"/>
                  </a:lnTo>
                  <a:lnTo>
                    <a:pt x="11315" y="2966"/>
                  </a:lnTo>
                  <a:lnTo>
                    <a:pt x="11304" y="2938"/>
                  </a:lnTo>
                  <a:lnTo>
                    <a:pt x="11292" y="2911"/>
                  </a:lnTo>
                  <a:lnTo>
                    <a:pt x="11278" y="2884"/>
                  </a:lnTo>
                  <a:lnTo>
                    <a:pt x="11263" y="2858"/>
                  </a:lnTo>
                  <a:lnTo>
                    <a:pt x="11247" y="2832"/>
                  </a:lnTo>
                  <a:lnTo>
                    <a:pt x="11229" y="2807"/>
                  </a:lnTo>
                  <a:lnTo>
                    <a:pt x="11210" y="2783"/>
                  </a:lnTo>
                  <a:lnTo>
                    <a:pt x="11190" y="2760"/>
                  </a:lnTo>
                  <a:lnTo>
                    <a:pt x="11167" y="2738"/>
                  </a:lnTo>
                  <a:lnTo>
                    <a:pt x="11144" y="2716"/>
                  </a:lnTo>
                  <a:lnTo>
                    <a:pt x="11120" y="2696"/>
                  </a:lnTo>
                  <a:lnTo>
                    <a:pt x="11095" y="2676"/>
                  </a:lnTo>
                  <a:lnTo>
                    <a:pt x="11070" y="2659"/>
                  </a:lnTo>
                  <a:lnTo>
                    <a:pt x="11044" y="2643"/>
                  </a:lnTo>
                  <a:lnTo>
                    <a:pt x="11016" y="2628"/>
                  </a:lnTo>
                  <a:lnTo>
                    <a:pt x="10989" y="2615"/>
                  </a:lnTo>
                  <a:lnTo>
                    <a:pt x="10961" y="2604"/>
                  </a:lnTo>
                  <a:lnTo>
                    <a:pt x="10933" y="2594"/>
                  </a:lnTo>
                  <a:lnTo>
                    <a:pt x="10905" y="2585"/>
                  </a:lnTo>
                  <a:lnTo>
                    <a:pt x="10876" y="2577"/>
                  </a:lnTo>
                  <a:lnTo>
                    <a:pt x="10846" y="2571"/>
                  </a:lnTo>
                  <a:lnTo>
                    <a:pt x="10817" y="2567"/>
                  </a:lnTo>
                  <a:lnTo>
                    <a:pt x="10788" y="2564"/>
                  </a:lnTo>
                  <a:lnTo>
                    <a:pt x="10759" y="2562"/>
                  </a:lnTo>
                  <a:lnTo>
                    <a:pt x="10729" y="2562"/>
                  </a:lnTo>
                  <a:lnTo>
                    <a:pt x="10699" y="2563"/>
                  </a:lnTo>
                  <a:lnTo>
                    <a:pt x="10670" y="2565"/>
                  </a:lnTo>
                  <a:lnTo>
                    <a:pt x="10641" y="2569"/>
                  </a:lnTo>
                  <a:lnTo>
                    <a:pt x="10612" y="2575"/>
                  </a:lnTo>
                  <a:lnTo>
                    <a:pt x="10583" y="2581"/>
                  </a:lnTo>
                  <a:lnTo>
                    <a:pt x="10554" y="2589"/>
                  </a:lnTo>
                  <a:lnTo>
                    <a:pt x="10526" y="2599"/>
                  </a:lnTo>
                  <a:lnTo>
                    <a:pt x="10498" y="2609"/>
                  </a:lnTo>
                  <a:lnTo>
                    <a:pt x="10471" y="2622"/>
                  </a:lnTo>
                  <a:lnTo>
                    <a:pt x="10445" y="2635"/>
                  </a:lnTo>
                  <a:lnTo>
                    <a:pt x="10418" y="2650"/>
                  </a:lnTo>
                  <a:lnTo>
                    <a:pt x="10392" y="2666"/>
                  </a:lnTo>
                  <a:lnTo>
                    <a:pt x="10367" y="2685"/>
                  </a:lnTo>
                  <a:lnTo>
                    <a:pt x="10343" y="2704"/>
                  </a:lnTo>
                  <a:lnTo>
                    <a:pt x="10320" y="2724"/>
                  </a:lnTo>
                  <a:lnTo>
                    <a:pt x="10298" y="2746"/>
                  </a:lnTo>
                  <a:lnTo>
                    <a:pt x="10276" y="2769"/>
                  </a:lnTo>
                  <a:lnTo>
                    <a:pt x="10261" y="2786"/>
                  </a:lnTo>
                  <a:lnTo>
                    <a:pt x="10247" y="2804"/>
                  </a:lnTo>
                  <a:lnTo>
                    <a:pt x="10234" y="2821"/>
                  </a:lnTo>
                  <a:lnTo>
                    <a:pt x="10221" y="2840"/>
                  </a:lnTo>
                  <a:lnTo>
                    <a:pt x="10210" y="2859"/>
                  </a:lnTo>
                  <a:lnTo>
                    <a:pt x="10199" y="2878"/>
                  </a:lnTo>
                  <a:lnTo>
                    <a:pt x="10189" y="2897"/>
                  </a:lnTo>
                  <a:lnTo>
                    <a:pt x="10179" y="2916"/>
                  </a:lnTo>
                  <a:lnTo>
                    <a:pt x="10170" y="2936"/>
                  </a:lnTo>
                  <a:lnTo>
                    <a:pt x="10162" y="2955"/>
                  </a:lnTo>
                  <a:lnTo>
                    <a:pt x="10155" y="2975"/>
                  </a:lnTo>
                  <a:lnTo>
                    <a:pt x="10149" y="2995"/>
                  </a:lnTo>
                  <a:lnTo>
                    <a:pt x="10143" y="3016"/>
                  </a:lnTo>
                  <a:lnTo>
                    <a:pt x="10138" y="3037"/>
                  </a:lnTo>
                  <a:lnTo>
                    <a:pt x="10133" y="3057"/>
                  </a:lnTo>
                  <a:lnTo>
                    <a:pt x="10129" y="3078"/>
                  </a:lnTo>
                  <a:lnTo>
                    <a:pt x="10126" y="3099"/>
                  </a:lnTo>
                  <a:lnTo>
                    <a:pt x="10124" y="3121"/>
                  </a:lnTo>
                  <a:lnTo>
                    <a:pt x="10123" y="3142"/>
                  </a:lnTo>
                  <a:lnTo>
                    <a:pt x="10122" y="3164"/>
                  </a:lnTo>
                  <a:lnTo>
                    <a:pt x="10122" y="3185"/>
                  </a:lnTo>
                  <a:lnTo>
                    <a:pt x="10122" y="3208"/>
                  </a:lnTo>
                  <a:lnTo>
                    <a:pt x="10124" y="3229"/>
                  </a:lnTo>
                  <a:lnTo>
                    <a:pt x="10126" y="3251"/>
                  </a:lnTo>
                  <a:lnTo>
                    <a:pt x="10129" y="3272"/>
                  </a:lnTo>
                  <a:lnTo>
                    <a:pt x="10133" y="3293"/>
                  </a:lnTo>
                  <a:lnTo>
                    <a:pt x="10137" y="3314"/>
                  </a:lnTo>
                  <a:lnTo>
                    <a:pt x="10142" y="3335"/>
                  </a:lnTo>
                  <a:lnTo>
                    <a:pt x="10148" y="3356"/>
                  </a:lnTo>
                  <a:lnTo>
                    <a:pt x="10155" y="3378"/>
                  </a:lnTo>
                  <a:lnTo>
                    <a:pt x="10162" y="3398"/>
                  </a:lnTo>
                  <a:lnTo>
                    <a:pt x="10171" y="3418"/>
                  </a:lnTo>
                  <a:lnTo>
                    <a:pt x="10201" y="3490"/>
                  </a:lnTo>
                  <a:lnTo>
                    <a:pt x="10153" y="3553"/>
                  </a:lnTo>
                  <a:lnTo>
                    <a:pt x="9440" y="4455"/>
                  </a:lnTo>
                  <a:lnTo>
                    <a:pt x="9387" y="4523"/>
                  </a:lnTo>
                  <a:lnTo>
                    <a:pt x="9301" y="4500"/>
                  </a:lnTo>
                  <a:lnTo>
                    <a:pt x="8045" y="4155"/>
                  </a:lnTo>
                  <a:lnTo>
                    <a:pt x="7946" y="4129"/>
                  </a:lnTo>
                  <a:lnTo>
                    <a:pt x="7947" y="4026"/>
                  </a:lnTo>
                  <a:lnTo>
                    <a:pt x="7969" y="2085"/>
                  </a:lnTo>
                  <a:lnTo>
                    <a:pt x="7970" y="1977"/>
                  </a:lnTo>
                  <a:lnTo>
                    <a:pt x="8076" y="1956"/>
                  </a:lnTo>
                  <a:lnTo>
                    <a:pt x="8097" y="1952"/>
                  </a:lnTo>
                  <a:lnTo>
                    <a:pt x="8117" y="1947"/>
                  </a:lnTo>
                  <a:lnTo>
                    <a:pt x="8138" y="1941"/>
                  </a:lnTo>
                  <a:lnTo>
                    <a:pt x="8158" y="1935"/>
                  </a:lnTo>
                  <a:lnTo>
                    <a:pt x="8178" y="1929"/>
                  </a:lnTo>
                  <a:lnTo>
                    <a:pt x="8197" y="1922"/>
                  </a:lnTo>
                  <a:lnTo>
                    <a:pt x="8217" y="1914"/>
                  </a:lnTo>
                  <a:lnTo>
                    <a:pt x="8236" y="1906"/>
                  </a:lnTo>
                  <a:lnTo>
                    <a:pt x="8275" y="1889"/>
                  </a:lnTo>
                  <a:lnTo>
                    <a:pt x="8313" y="1870"/>
                  </a:lnTo>
                  <a:lnTo>
                    <a:pt x="8351" y="1849"/>
                  </a:lnTo>
                  <a:lnTo>
                    <a:pt x="8388" y="1827"/>
                  </a:lnTo>
                  <a:lnTo>
                    <a:pt x="8427" y="1801"/>
                  </a:lnTo>
                  <a:lnTo>
                    <a:pt x="8467" y="1775"/>
                  </a:lnTo>
                  <a:lnTo>
                    <a:pt x="8505" y="1747"/>
                  </a:lnTo>
                  <a:lnTo>
                    <a:pt x="8544" y="1718"/>
                  </a:lnTo>
                  <a:lnTo>
                    <a:pt x="8582" y="1688"/>
                  </a:lnTo>
                  <a:lnTo>
                    <a:pt x="8622" y="1657"/>
                  </a:lnTo>
                  <a:lnTo>
                    <a:pt x="8660" y="1625"/>
                  </a:lnTo>
                  <a:lnTo>
                    <a:pt x="8699" y="1593"/>
                  </a:lnTo>
                  <a:lnTo>
                    <a:pt x="8719" y="1575"/>
                  </a:lnTo>
                  <a:lnTo>
                    <a:pt x="8738" y="1557"/>
                  </a:lnTo>
                  <a:lnTo>
                    <a:pt x="8757" y="1538"/>
                  </a:lnTo>
                  <a:lnTo>
                    <a:pt x="8774" y="1520"/>
                  </a:lnTo>
                  <a:lnTo>
                    <a:pt x="8790" y="1500"/>
                  </a:lnTo>
                  <a:lnTo>
                    <a:pt x="8804" y="1481"/>
                  </a:lnTo>
                  <a:lnTo>
                    <a:pt x="8818" y="1460"/>
                  </a:lnTo>
                  <a:lnTo>
                    <a:pt x="8830" y="1440"/>
                  </a:lnTo>
                  <a:lnTo>
                    <a:pt x="8841" y="1419"/>
                  </a:lnTo>
                  <a:lnTo>
                    <a:pt x="8851" y="1399"/>
                  </a:lnTo>
                  <a:lnTo>
                    <a:pt x="8860" y="1378"/>
                  </a:lnTo>
                  <a:lnTo>
                    <a:pt x="8868" y="1356"/>
                  </a:lnTo>
                  <a:lnTo>
                    <a:pt x="8875" y="1335"/>
                  </a:lnTo>
                  <a:lnTo>
                    <a:pt x="8881" y="1313"/>
                  </a:lnTo>
                  <a:lnTo>
                    <a:pt x="8886" y="1290"/>
                  </a:lnTo>
                  <a:lnTo>
                    <a:pt x="8890" y="1268"/>
                  </a:lnTo>
                  <a:lnTo>
                    <a:pt x="8893" y="1246"/>
                  </a:lnTo>
                  <a:lnTo>
                    <a:pt x="8896" y="1224"/>
                  </a:lnTo>
                  <a:lnTo>
                    <a:pt x="8897" y="1201"/>
                  </a:lnTo>
                  <a:lnTo>
                    <a:pt x="8897" y="1178"/>
                  </a:lnTo>
                  <a:lnTo>
                    <a:pt x="8896" y="1156"/>
                  </a:lnTo>
                  <a:lnTo>
                    <a:pt x="8894" y="1133"/>
                  </a:lnTo>
                  <a:lnTo>
                    <a:pt x="8891" y="1109"/>
                  </a:lnTo>
                  <a:lnTo>
                    <a:pt x="8888" y="1085"/>
                  </a:lnTo>
                  <a:lnTo>
                    <a:pt x="8884" y="1062"/>
                  </a:lnTo>
                  <a:lnTo>
                    <a:pt x="8879" y="1039"/>
                  </a:lnTo>
                  <a:lnTo>
                    <a:pt x="8873" y="1016"/>
                  </a:lnTo>
                  <a:lnTo>
                    <a:pt x="8866" y="993"/>
                  </a:lnTo>
                  <a:lnTo>
                    <a:pt x="8859" y="969"/>
                  </a:lnTo>
                  <a:lnTo>
                    <a:pt x="8850" y="945"/>
                  </a:lnTo>
                  <a:lnTo>
                    <a:pt x="8842" y="922"/>
                  </a:lnTo>
                  <a:lnTo>
                    <a:pt x="8832" y="898"/>
                  </a:lnTo>
                  <a:lnTo>
                    <a:pt x="8821" y="875"/>
                  </a:lnTo>
                  <a:lnTo>
                    <a:pt x="8810" y="852"/>
                  </a:lnTo>
                  <a:lnTo>
                    <a:pt x="8799" y="829"/>
                  </a:lnTo>
                  <a:lnTo>
                    <a:pt x="8786" y="806"/>
                  </a:lnTo>
                  <a:lnTo>
                    <a:pt x="8773" y="783"/>
                  </a:lnTo>
                  <a:lnTo>
                    <a:pt x="8760" y="759"/>
                  </a:lnTo>
                  <a:lnTo>
                    <a:pt x="8745" y="737"/>
                  </a:lnTo>
                  <a:lnTo>
                    <a:pt x="8730" y="714"/>
                  </a:lnTo>
                  <a:lnTo>
                    <a:pt x="8714" y="691"/>
                  </a:lnTo>
                  <a:lnTo>
                    <a:pt x="8698" y="669"/>
                  </a:lnTo>
                  <a:lnTo>
                    <a:pt x="8681" y="647"/>
                  </a:lnTo>
                  <a:lnTo>
                    <a:pt x="8664" y="625"/>
                  </a:lnTo>
                  <a:lnTo>
                    <a:pt x="8647" y="602"/>
                  </a:lnTo>
                  <a:lnTo>
                    <a:pt x="8628" y="580"/>
                  </a:lnTo>
                  <a:lnTo>
                    <a:pt x="8610" y="558"/>
                  </a:lnTo>
                  <a:lnTo>
                    <a:pt x="8590" y="537"/>
                  </a:lnTo>
                  <a:lnTo>
                    <a:pt x="8570" y="516"/>
                  </a:lnTo>
                  <a:lnTo>
                    <a:pt x="8549" y="494"/>
                  </a:lnTo>
                  <a:lnTo>
                    <a:pt x="8528" y="473"/>
                  </a:lnTo>
                  <a:lnTo>
                    <a:pt x="8507" y="453"/>
                  </a:lnTo>
                  <a:lnTo>
                    <a:pt x="8463" y="411"/>
                  </a:lnTo>
                  <a:lnTo>
                    <a:pt x="8417" y="372"/>
                  </a:lnTo>
                  <a:lnTo>
                    <a:pt x="8370" y="335"/>
                  </a:lnTo>
                  <a:lnTo>
                    <a:pt x="8322" y="298"/>
                  </a:lnTo>
                  <a:lnTo>
                    <a:pt x="8271" y="264"/>
                  </a:lnTo>
                  <a:lnTo>
                    <a:pt x="8221" y="230"/>
                  </a:lnTo>
                  <a:lnTo>
                    <a:pt x="8184" y="207"/>
                  </a:lnTo>
                  <a:lnTo>
                    <a:pt x="8147" y="186"/>
                  </a:lnTo>
                  <a:lnTo>
                    <a:pt x="8109" y="165"/>
                  </a:lnTo>
                  <a:lnTo>
                    <a:pt x="8071" y="146"/>
                  </a:lnTo>
                  <a:lnTo>
                    <a:pt x="8032" y="127"/>
                  </a:lnTo>
                  <a:lnTo>
                    <a:pt x="7994" y="110"/>
                  </a:lnTo>
                  <a:lnTo>
                    <a:pt x="7954" y="94"/>
                  </a:lnTo>
                  <a:lnTo>
                    <a:pt x="7915" y="78"/>
                  </a:lnTo>
                  <a:lnTo>
                    <a:pt x="7876" y="64"/>
                  </a:lnTo>
                  <a:lnTo>
                    <a:pt x="7837" y="51"/>
                  </a:lnTo>
                  <a:lnTo>
                    <a:pt x="7796" y="40"/>
                  </a:lnTo>
                  <a:lnTo>
                    <a:pt x="7757" y="30"/>
                  </a:lnTo>
                  <a:lnTo>
                    <a:pt x="7718" y="21"/>
                  </a:lnTo>
                  <a:lnTo>
                    <a:pt x="7678" y="14"/>
                  </a:lnTo>
                  <a:lnTo>
                    <a:pt x="7638" y="8"/>
                  </a:lnTo>
                  <a:lnTo>
                    <a:pt x="7599" y="4"/>
                  </a:lnTo>
                  <a:lnTo>
                    <a:pt x="7560" y="1"/>
                  </a:lnTo>
                  <a:lnTo>
                    <a:pt x="7521" y="0"/>
                  </a:lnTo>
                  <a:lnTo>
                    <a:pt x="7483" y="0"/>
                  </a:lnTo>
                  <a:lnTo>
                    <a:pt x="7445" y="2"/>
                  </a:lnTo>
                  <a:lnTo>
                    <a:pt x="7407" y="6"/>
                  </a:lnTo>
                  <a:lnTo>
                    <a:pt x="7369" y="11"/>
                  </a:lnTo>
                  <a:lnTo>
                    <a:pt x="7332" y="18"/>
                  </a:lnTo>
                  <a:lnTo>
                    <a:pt x="7296" y="27"/>
                  </a:lnTo>
                  <a:lnTo>
                    <a:pt x="7260" y="38"/>
                  </a:lnTo>
                  <a:lnTo>
                    <a:pt x="7225" y="50"/>
                  </a:lnTo>
                  <a:lnTo>
                    <a:pt x="7189" y="65"/>
                  </a:lnTo>
                  <a:lnTo>
                    <a:pt x="7155" y="81"/>
                  </a:lnTo>
                  <a:lnTo>
                    <a:pt x="7122" y="100"/>
                  </a:lnTo>
                  <a:lnTo>
                    <a:pt x="7089" y="121"/>
                  </a:lnTo>
                  <a:lnTo>
                    <a:pt x="7057" y="143"/>
                  </a:lnTo>
                  <a:lnTo>
                    <a:pt x="7026" y="167"/>
                  </a:lnTo>
                  <a:lnTo>
                    <a:pt x="7003" y="187"/>
                  </a:lnTo>
                  <a:lnTo>
                    <a:pt x="6982" y="207"/>
                  </a:lnTo>
                  <a:lnTo>
                    <a:pt x="6961" y="228"/>
                  </a:lnTo>
                  <a:lnTo>
                    <a:pt x="6941" y="250"/>
                  </a:lnTo>
                  <a:lnTo>
                    <a:pt x="6927" y="267"/>
                  </a:lnTo>
                  <a:lnTo>
                    <a:pt x="6912" y="284"/>
                  </a:lnTo>
                  <a:lnTo>
                    <a:pt x="6899" y="302"/>
                  </a:lnTo>
                  <a:lnTo>
                    <a:pt x="6886" y="319"/>
                  </a:lnTo>
                  <a:lnTo>
                    <a:pt x="6874" y="337"/>
                  </a:lnTo>
                  <a:lnTo>
                    <a:pt x="6863" y="355"/>
                  </a:lnTo>
                  <a:lnTo>
                    <a:pt x="6851" y="373"/>
                  </a:lnTo>
                  <a:lnTo>
                    <a:pt x="6841" y="392"/>
                  </a:lnTo>
                  <a:lnTo>
                    <a:pt x="6831" y="411"/>
                  </a:lnTo>
                  <a:lnTo>
                    <a:pt x="6821" y="430"/>
                  </a:lnTo>
                  <a:lnTo>
                    <a:pt x="6812" y="450"/>
                  </a:lnTo>
                  <a:lnTo>
                    <a:pt x="6804" y="470"/>
                  </a:lnTo>
                  <a:lnTo>
                    <a:pt x="6796" y="490"/>
                  </a:lnTo>
                  <a:lnTo>
                    <a:pt x="6789" y="510"/>
                  </a:lnTo>
                  <a:lnTo>
                    <a:pt x="6782" y="530"/>
                  </a:lnTo>
                  <a:lnTo>
                    <a:pt x="6775" y="550"/>
                  </a:lnTo>
                  <a:lnTo>
                    <a:pt x="6769" y="571"/>
                  </a:lnTo>
                  <a:lnTo>
                    <a:pt x="6763" y="592"/>
                  </a:lnTo>
                  <a:lnTo>
                    <a:pt x="6758" y="613"/>
                  </a:lnTo>
                  <a:lnTo>
                    <a:pt x="6754" y="634"/>
                  </a:lnTo>
                  <a:lnTo>
                    <a:pt x="6746" y="677"/>
                  </a:lnTo>
                  <a:lnTo>
                    <a:pt x="6741" y="720"/>
                  </a:lnTo>
                  <a:lnTo>
                    <a:pt x="6737" y="763"/>
                  </a:lnTo>
                  <a:lnTo>
                    <a:pt x="6736" y="807"/>
                  </a:lnTo>
                  <a:lnTo>
                    <a:pt x="6736" y="851"/>
                  </a:lnTo>
                  <a:lnTo>
                    <a:pt x="6738" y="895"/>
                  </a:lnTo>
                  <a:lnTo>
                    <a:pt x="6742" y="940"/>
                  </a:lnTo>
                  <a:lnTo>
                    <a:pt x="6748" y="987"/>
                  </a:lnTo>
                  <a:lnTo>
                    <a:pt x="6756" y="1032"/>
                  </a:lnTo>
                  <a:lnTo>
                    <a:pt x="6765" y="1077"/>
                  </a:lnTo>
                  <a:lnTo>
                    <a:pt x="6777" y="1122"/>
                  </a:lnTo>
                  <a:lnTo>
                    <a:pt x="6791" y="1167"/>
                  </a:lnTo>
                  <a:lnTo>
                    <a:pt x="6806" y="1211"/>
                  </a:lnTo>
                  <a:lnTo>
                    <a:pt x="6822" y="1255"/>
                  </a:lnTo>
                  <a:lnTo>
                    <a:pt x="6841" y="1299"/>
                  </a:lnTo>
                  <a:lnTo>
                    <a:pt x="6861" y="1341"/>
                  </a:lnTo>
                  <a:lnTo>
                    <a:pt x="6882" y="1383"/>
                  </a:lnTo>
                  <a:lnTo>
                    <a:pt x="6906" y="1424"/>
                  </a:lnTo>
                  <a:lnTo>
                    <a:pt x="6932" y="1464"/>
                  </a:lnTo>
                  <a:lnTo>
                    <a:pt x="6958" y="1504"/>
                  </a:lnTo>
                  <a:lnTo>
                    <a:pt x="6987" y="1542"/>
                  </a:lnTo>
                  <a:lnTo>
                    <a:pt x="7016" y="1579"/>
                  </a:lnTo>
                  <a:lnTo>
                    <a:pt x="7044" y="1611"/>
                  </a:lnTo>
                  <a:lnTo>
                    <a:pt x="7074" y="1642"/>
                  </a:lnTo>
                  <a:lnTo>
                    <a:pt x="7104" y="1673"/>
                  </a:lnTo>
                  <a:lnTo>
                    <a:pt x="7135" y="1702"/>
                  </a:lnTo>
                  <a:lnTo>
                    <a:pt x="7164" y="1726"/>
                  </a:lnTo>
                  <a:lnTo>
                    <a:pt x="7193" y="1749"/>
                  </a:lnTo>
                  <a:lnTo>
                    <a:pt x="7221" y="1771"/>
                  </a:lnTo>
                  <a:lnTo>
                    <a:pt x="7250" y="1790"/>
                  </a:lnTo>
                  <a:lnTo>
                    <a:pt x="7280" y="1810"/>
                  </a:lnTo>
                  <a:lnTo>
                    <a:pt x="7310" y="1829"/>
                  </a:lnTo>
                  <a:lnTo>
                    <a:pt x="7342" y="1847"/>
                  </a:lnTo>
                  <a:lnTo>
                    <a:pt x="7375" y="1863"/>
                  </a:lnTo>
                  <a:lnTo>
                    <a:pt x="7456" y="1903"/>
                  </a:lnTo>
                  <a:lnTo>
                    <a:pt x="7448" y="1995"/>
                  </a:lnTo>
                  <a:lnTo>
                    <a:pt x="7270" y="3947"/>
                  </a:lnTo>
                  <a:lnTo>
                    <a:pt x="7261" y="4039"/>
                  </a:lnTo>
                  <a:lnTo>
                    <a:pt x="7171" y="4062"/>
                  </a:lnTo>
                  <a:lnTo>
                    <a:pt x="5911" y="4392"/>
                  </a:lnTo>
                  <a:lnTo>
                    <a:pt x="5812" y="4418"/>
                  </a:lnTo>
                  <a:lnTo>
                    <a:pt x="5762" y="4331"/>
                  </a:lnTo>
                  <a:lnTo>
                    <a:pt x="5139" y="3260"/>
                  </a:lnTo>
                  <a:lnTo>
                    <a:pt x="5102" y="3196"/>
                  </a:lnTo>
                  <a:lnTo>
                    <a:pt x="5136" y="3131"/>
                  </a:lnTo>
                  <a:lnTo>
                    <a:pt x="5147" y="3108"/>
                  </a:lnTo>
                  <a:lnTo>
                    <a:pt x="5158" y="3084"/>
                  </a:lnTo>
                  <a:lnTo>
                    <a:pt x="5167" y="3060"/>
                  </a:lnTo>
                  <a:lnTo>
                    <a:pt x="5176" y="3036"/>
                  </a:lnTo>
                  <a:lnTo>
                    <a:pt x="5183" y="3011"/>
                  </a:lnTo>
                  <a:lnTo>
                    <a:pt x="5189" y="2986"/>
                  </a:lnTo>
                  <a:lnTo>
                    <a:pt x="5195" y="2961"/>
                  </a:lnTo>
                  <a:lnTo>
                    <a:pt x="5199" y="2936"/>
                  </a:lnTo>
                  <a:lnTo>
                    <a:pt x="5202" y="2911"/>
                  </a:lnTo>
                  <a:lnTo>
                    <a:pt x="5204" y="2886"/>
                  </a:lnTo>
                  <a:lnTo>
                    <a:pt x="5205" y="2861"/>
                  </a:lnTo>
                  <a:lnTo>
                    <a:pt x="5205" y="2834"/>
                  </a:lnTo>
                  <a:lnTo>
                    <a:pt x="5204" y="2809"/>
                  </a:lnTo>
                  <a:lnTo>
                    <a:pt x="5202" y="2784"/>
                  </a:lnTo>
                  <a:lnTo>
                    <a:pt x="5199" y="2759"/>
                  </a:lnTo>
                  <a:lnTo>
                    <a:pt x="5195" y="2734"/>
                  </a:lnTo>
                  <a:lnTo>
                    <a:pt x="5190" y="2710"/>
                  </a:lnTo>
                  <a:lnTo>
                    <a:pt x="5184" y="2686"/>
                  </a:lnTo>
                  <a:lnTo>
                    <a:pt x="5177" y="2662"/>
                  </a:lnTo>
                  <a:lnTo>
                    <a:pt x="5169" y="2638"/>
                  </a:lnTo>
                  <a:lnTo>
                    <a:pt x="5161" y="2615"/>
                  </a:lnTo>
                  <a:lnTo>
                    <a:pt x="5151" y="2592"/>
                  </a:lnTo>
                  <a:lnTo>
                    <a:pt x="5140" y="2569"/>
                  </a:lnTo>
                  <a:lnTo>
                    <a:pt x="5128" y="2547"/>
                  </a:lnTo>
                  <a:lnTo>
                    <a:pt x="5115" y="2525"/>
                  </a:lnTo>
                  <a:lnTo>
                    <a:pt x="5102" y="2503"/>
                  </a:lnTo>
                  <a:lnTo>
                    <a:pt x="5086" y="2482"/>
                  </a:lnTo>
                  <a:lnTo>
                    <a:pt x="5070" y="2462"/>
                  </a:lnTo>
                  <a:lnTo>
                    <a:pt x="5053" y="2442"/>
                  </a:lnTo>
                  <a:lnTo>
                    <a:pt x="5036" y="2423"/>
                  </a:lnTo>
                  <a:lnTo>
                    <a:pt x="5017" y="2404"/>
                  </a:lnTo>
                  <a:lnTo>
                    <a:pt x="4998" y="2386"/>
                  </a:lnTo>
                  <a:lnTo>
                    <a:pt x="4974" y="2366"/>
                  </a:lnTo>
                  <a:lnTo>
                    <a:pt x="4949" y="2347"/>
                  </a:lnTo>
                  <a:lnTo>
                    <a:pt x="4922" y="2329"/>
                  </a:lnTo>
                  <a:lnTo>
                    <a:pt x="4896" y="2313"/>
                  </a:lnTo>
                  <a:lnTo>
                    <a:pt x="4870" y="2298"/>
                  </a:lnTo>
                  <a:lnTo>
                    <a:pt x="4842" y="2285"/>
                  </a:lnTo>
                  <a:lnTo>
                    <a:pt x="4815" y="2273"/>
                  </a:lnTo>
                  <a:lnTo>
                    <a:pt x="4786" y="2263"/>
                  </a:lnTo>
                  <a:lnTo>
                    <a:pt x="4757" y="2254"/>
                  </a:lnTo>
                  <a:lnTo>
                    <a:pt x="4729" y="2247"/>
                  </a:lnTo>
                  <a:lnTo>
                    <a:pt x="4700" y="2241"/>
                  </a:lnTo>
                  <a:lnTo>
                    <a:pt x="4670" y="2237"/>
                  </a:lnTo>
                  <a:lnTo>
                    <a:pt x="4641" y="2234"/>
                  </a:lnTo>
                  <a:lnTo>
                    <a:pt x="4611" y="2232"/>
                  </a:lnTo>
                  <a:lnTo>
                    <a:pt x="4582" y="2232"/>
                  </a:lnTo>
                  <a:lnTo>
                    <a:pt x="4552" y="2233"/>
                  </a:lnTo>
                  <a:lnTo>
                    <a:pt x="4523" y="2235"/>
                  </a:lnTo>
                  <a:lnTo>
                    <a:pt x="4494" y="2239"/>
                  </a:lnTo>
                  <a:lnTo>
                    <a:pt x="4464" y="2244"/>
                  </a:lnTo>
                  <a:lnTo>
                    <a:pt x="4435" y="2251"/>
                  </a:lnTo>
                  <a:lnTo>
                    <a:pt x="4407" y="2259"/>
                  </a:lnTo>
                  <a:lnTo>
                    <a:pt x="4379" y="2268"/>
                  </a:lnTo>
                  <a:lnTo>
                    <a:pt x="4352" y="2279"/>
                  </a:lnTo>
                  <a:lnTo>
                    <a:pt x="4323" y="2291"/>
                  </a:lnTo>
                  <a:lnTo>
                    <a:pt x="4297" y="2305"/>
                  </a:lnTo>
                  <a:lnTo>
                    <a:pt x="4271" y="2320"/>
                  </a:lnTo>
                  <a:lnTo>
                    <a:pt x="4245" y="2337"/>
                  </a:lnTo>
                  <a:lnTo>
                    <a:pt x="4221" y="2355"/>
                  </a:lnTo>
                  <a:lnTo>
                    <a:pt x="4197" y="2374"/>
                  </a:lnTo>
                  <a:lnTo>
                    <a:pt x="4173" y="2394"/>
                  </a:lnTo>
                  <a:lnTo>
                    <a:pt x="4150" y="2416"/>
                  </a:lnTo>
                  <a:lnTo>
                    <a:pt x="4129" y="2439"/>
                  </a:lnTo>
                  <a:lnTo>
                    <a:pt x="4109" y="2463"/>
                  </a:lnTo>
                  <a:lnTo>
                    <a:pt x="4090" y="2488"/>
                  </a:lnTo>
                  <a:lnTo>
                    <a:pt x="4072" y="2514"/>
                  </a:lnTo>
                  <a:lnTo>
                    <a:pt x="4056" y="2540"/>
                  </a:lnTo>
                  <a:lnTo>
                    <a:pt x="4042" y="2567"/>
                  </a:lnTo>
                  <a:lnTo>
                    <a:pt x="4028" y="2594"/>
                  </a:lnTo>
                  <a:lnTo>
                    <a:pt x="4016" y="2622"/>
                  </a:lnTo>
                  <a:lnTo>
                    <a:pt x="4006" y="2650"/>
                  </a:lnTo>
                  <a:lnTo>
                    <a:pt x="3997" y="2678"/>
                  </a:lnTo>
                  <a:lnTo>
                    <a:pt x="3990" y="2708"/>
                  </a:lnTo>
                  <a:lnTo>
                    <a:pt x="3984" y="2737"/>
                  </a:lnTo>
                  <a:lnTo>
                    <a:pt x="3979" y="2766"/>
                  </a:lnTo>
                  <a:lnTo>
                    <a:pt x="3976" y="2795"/>
                  </a:lnTo>
                  <a:lnTo>
                    <a:pt x="3974" y="2825"/>
                  </a:lnTo>
                  <a:lnTo>
                    <a:pt x="3974" y="2854"/>
                  </a:lnTo>
                  <a:lnTo>
                    <a:pt x="3975" y="2884"/>
                  </a:lnTo>
                  <a:lnTo>
                    <a:pt x="3975" y="2884"/>
                  </a:lnTo>
                  <a:lnTo>
                    <a:pt x="3978" y="2913"/>
                  </a:lnTo>
                  <a:lnTo>
                    <a:pt x="3982" y="2943"/>
                  </a:lnTo>
                  <a:lnTo>
                    <a:pt x="3987" y="2971"/>
                  </a:lnTo>
                  <a:lnTo>
                    <a:pt x="3994" y="3000"/>
                  </a:lnTo>
                  <a:lnTo>
                    <a:pt x="4002" y="3029"/>
                  </a:lnTo>
                  <a:lnTo>
                    <a:pt x="4011" y="3057"/>
                  </a:lnTo>
                  <a:lnTo>
                    <a:pt x="4022" y="3085"/>
                  </a:lnTo>
                  <a:lnTo>
                    <a:pt x="4035" y="3112"/>
                  </a:lnTo>
                  <a:lnTo>
                    <a:pt x="4049" y="3139"/>
                  </a:lnTo>
                  <a:lnTo>
                    <a:pt x="4064" y="3165"/>
                  </a:lnTo>
                  <a:lnTo>
                    <a:pt x="4080" y="3190"/>
                  </a:lnTo>
                  <a:lnTo>
                    <a:pt x="4098" y="3216"/>
                  </a:lnTo>
                  <a:lnTo>
                    <a:pt x="4117" y="3240"/>
                  </a:lnTo>
                  <a:lnTo>
                    <a:pt x="4137" y="3263"/>
                  </a:lnTo>
                  <a:lnTo>
                    <a:pt x="4159" y="3285"/>
                  </a:lnTo>
                  <a:lnTo>
                    <a:pt x="4183" y="3307"/>
                  </a:lnTo>
                  <a:lnTo>
                    <a:pt x="4204" y="3325"/>
                  </a:lnTo>
                  <a:lnTo>
                    <a:pt x="4226" y="3342"/>
                  </a:lnTo>
                  <a:lnTo>
                    <a:pt x="4248" y="3357"/>
                  </a:lnTo>
                  <a:lnTo>
                    <a:pt x="4271" y="3372"/>
                  </a:lnTo>
                  <a:lnTo>
                    <a:pt x="4294" y="3386"/>
                  </a:lnTo>
                  <a:lnTo>
                    <a:pt x="4318" y="3399"/>
                  </a:lnTo>
                  <a:lnTo>
                    <a:pt x="4342" y="3410"/>
                  </a:lnTo>
                  <a:lnTo>
                    <a:pt x="4367" y="3420"/>
                  </a:lnTo>
                  <a:lnTo>
                    <a:pt x="4392" y="3429"/>
                  </a:lnTo>
                  <a:lnTo>
                    <a:pt x="4418" y="3437"/>
                  </a:lnTo>
                  <a:lnTo>
                    <a:pt x="4444" y="3444"/>
                  </a:lnTo>
                  <a:lnTo>
                    <a:pt x="4471" y="3450"/>
                  </a:lnTo>
                  <a:lnTo>
                    <a:pt x="4498" y="3455"/>
                  </a:lnTo>
                  <a:lnTo>
                    <a:pt x="4525" y="3458"/>
                  </a:lnTo>
                  <a:lnTo>
                    <a:pt x="4552" y="3460"/>
                  </a:lnTo>
                  <a:lnTo>
                    <a:pt x="4578" y="3461"/>
                  </a:lnTo>
                  <a:lnTo>
                    <a:pt x="4666" y="3463"/>
                  </a:lnTo>
                  <a:lnTo>
                    <a:pt x="4699" y="3543"/>
                  </a:lnTo>
                  <a:lnTo>
                    <a:pt x="5136" y="4604"/>
                  </a:lnTo>
                  <a:lnTo>
                    <a:pt x="5170" y="4686"/>
                  </a:lnTo>
                  <a:lnTo>
                    <a:pt x="5108" y="4748"/>
                  </a:lnTo>
                  <a:lnTo>
                    <a:pt x="4180" y="5663"/>
                  </a:lnTo>
                  <a:lnTo>
                    <a:pt x="4107" y="5735"/>
                  </a:lnTo>
                  <a:lnTo>
                    <a:pt x="4019" y="5683"/>
                  </a:lnTo>
                  <a:lnTo>
                    <a:pt x="2241" y="4630"/>
                  </a:lnTo>
                  <a:lnTo>
                    <a:pt x="2170" y="4589"/>
                  </a:lnTo>
                  <a:lnTo>
                    <a:pt x="2176" y="4506"/>
                  </a:lnTo>
                  <a:lnTo>
                    <a:pt x="2180" y="4444"/>
                  </a:lnTo>
                  <a:lnTo>
                    <a:pt x="2182" y="4383"/>
                  </a:lnTo>
                  <a:lnTo>
                    <a:pt x="2182" y="4353"/>
                  </a:lnTo>
                  <a:lnTo>
                    <a:pt x="2182" y="4324"/>
                  </a:lnTo>
                  <a:lnTo>
                    <a:pt x="2181" y="4296"/>
                  </a:lnTo>
                  <a:lnTo>
                    <a:pt x="2180" y="4267"/>
                  </a:lnTo>
                  <a:lnTo>
                    <a:pt x="2178" y="4238"/>
                  </a:lnTo>
                  <a:lnTo>
                    <a:pt x="2175" y="4210"/>
                  </a:lnTo>
                  <a:lnTo>
                    <a:pt x="2171" y="4183"/>
                  </a:lnTo>
                  <a:lnTo>
                    <a:pt x="2167" y="4156"/>
                  </a:lnTo>
                  <a:lnTo>
                    <a:pt x="2161" y="4129"/>
                  </a:lnTo>
                  <a:lnTo>
                    <a:pt x="2155" y="4103"/>
                  </a:lnTo>
                  <a:lnTo>
                    <a:pt x="2147" y="4076"/>
                  </a:lnTo>
                  <a:lnTo>
                    <a:pt x="2139" y="4049"/>
                  </a:lnTo>
                  <a:lnTo>
                    <a:pt x="2129" y="4023"/>
                  </a:lnTo>
                  <a:lnTo>
                    <a:pt x="2119" y="3997"/>
                  </a:lnTo>
                  <a:lnTo>
                    <a:pt x="2107" y="3971"/>
                  </a:lnTo>
                  <a:lnTo>
                    <a:pt x="2093" y="3944"/>
                  </a:lnTo>
                  <a:lnTo>
                    <a:pt x="2078" y="3918"/>
                  </a:lnTo>
                  <a:lnTo>
                    <a:pt x="2062" y="3890"/>
                  </a:lnTo>
                  <a:lnTo>
                    <a:pt x="2043" y="3863"/>
                  </a:lnTo>
                  <a:lnTo>
                    <a:pt x="2024" y="3836"/>
                  </a:lnTo>
                  <a:lnTo>
                    <a:pt x="2004" y="3808"/>
                  </a:lnTo>
                  <a:lnTo>
                    <a:pt x="1981" y="3780"/>
                  </a:lnTo>
                  <a:lnTo>
                    <a:pt x="1957" y="3752"/>
                  </a:lnTo>
                  <a:lnTo>
                    <a:pt x="1931" y="3724"/>
                  </a:lnTo>
                  <a:lnTo>
                    <a:pt x="1904" y="3694"/>
                  </a:lnTo>
                  <a:lnTo>
                    <a:pt x="1873" y="3665"/>
                  </a:lnTo>
                  <a:lnTo>
                    <a:pt x="1842" y="3635"/>
                  </a:lnTo>
                  <a:lnTo>
                    <a:pt x="1809" y="3605"/>
                  </a:lnTo>
                  <a:lnTo>
                    <a:pt x="1783" y="3584"/>
                  </a:lnTo>
                  <a:lnTo>
                    <a:pt x="1758" y="3564"/>
                  </a:lnTo>
                  <a:lnTo>
                    <a:pt x="1730" y="3545"/>
                  </a:lnTo>
                  <a:lnTo>
                    <a:pt x="1704" y="3529"/>
                  </a:lnTo>
                  <a:lnTo>
                    <a:pt x="1677" y="3514"/>
                  </a:lnTo>
                  <a:lnTo>
                    <a:pt x="1650" y="3501"/>
                  </a:lnTo>
                  <a:lnTo>
                    <a:pt x="1622" y="3489"/>
                  </a:lnTo>
                  <a:lnTo>
                    <a:pt x="1593" y="3478"/>
                  </a:lnTo>
                  <a:lnTo>
                    <a:pt x="1565" y="3470"/>
                  </a:lnTo>
                  <a:lnTo>
                    <a:pt x="1536" y="3462"/>
                  </a:lnTo>
                  <a:lnTo>
                    <a:pt x="1508" y="3456"/>
                  </a:lnTo>
                  <a:lnTo>
                    <a:pt x="1479" y="3451"/>
                  </a:lnTo>
                  <a:lnTo>
                    <a:pt x="1449" y="3448"/>
                  </a:lnTo>
                  <a:lnTo>
                    <a:pt x="1419" y="3446"/>
                  </a:lnTo>
                  <a:lnTo>
                    <a:pt x="1390" y="3446"/>
                  </a:lnTo>
                  <a:lnTo>
                    <a:pt x="1360" y="3446"/>
                  </a:lnTo>
                  <a:lnTo>
                    <a:pt x="1330" y="3448"/>
                  </a:lnTo>
                  <a:lnTo>
                    <a:pt x="1301" y="3451"/>
                  </a:lnTo>
                  <a:lnTo>
                    <a:pt x="1270" y="3456"/>
                  </a:lnTo>
                  <a:lnTo>
                    <a:pt x="1240" y="3461"/>
                  </a:lnTo>
                  <a:lnTo>
                    <a:pt x="1210" y="3468"/>
                  </a:lnTo>
                  <a:lnTo>
                    <a:pt x="1180" y="3476"/>
                  </a:lnTo>
                  <a:lnTo>
                    <a:pt x="1150" y="3484"/>
                  </a:lnTo>
                  <a:lnTo>
                    <a:pt x="1119" y="3494"/>
                  </a:lnTo>
                  <a:lnTo>
                    <a:pt x="1090" y="3505"/>
                  </a:lnTo>
                  <a:lnTo>
                    <a:pt x="1060" y="3517"/>
                  </a:lnTo>
                  <a:lnTo>
                    <a:pt x="1030" y="3530"/>
                  </a:lnTo>
                  <a:lnTo>
                    <a:pt x="1001" y="3544"/>
                  </a:lnTo>
                  <a:lnTo>
                    <a:pt x="971" y="3560"/>
                  </a:lnTo>
                  <a:lnTo>
                    <a:pt x="942" y="3576"/>
                  </a:lnTo>
                  <a:lnTo>
                    <a:pt x="913" y="3593"/>
                  </a:lnTo>
                  <a:lnTo>
                    <a:pt x="884" y="3610"/>
                  </a:lnTo>
                  <a:lnTo>
                    <a:pt x="860" y="3626"/>
                  </a:lnTo>
                  <a:lnTo>
                    <a:pt x="837" y="3641"/>
                  </a:lnTo>
                  <a:lnTo>
                    <a:pt x="812" y="3658"/>
                  </a:lnTo>
                  <a:lnTo>
                    <a:pt x="789" y="3675"/>
                  </a:lnTo>
                  <a:lnTo>
                    <a:pt x="766" y="3692"/>
                  </a:lnTo>
                  <a:lnTo>
                    <a:pt x="743" y="3710"/>
                  </a:lnTo>
                  <a:lnTo>
                    <a:pt x="721" y="3730"/>
                  </a:lnTo>
                  <a:lnTo>
                    <a:pt x="698" y="3749"/>
                  </a:lnTo>
                  <a:lnTo>
                    <a:pt x="675" y="3768"/>
                  </a:lnTo>
                  <a:lnTo>
                    <a:pt x="653" y="3788"/>
                  </a:lnTo>
                  <a:lnTo>
                    <a:pt x="632" y="3809"/>
                  </a:lnTo>
                  <a:lnTo>
                    <a:pt x="611" y="3829"/>
                  </a:lnTo>
                  <a:lnTo>
                    <a:pt x="569" y="3872"/>
                  </a:lnTo>
                  <a:lnTo>
                    <a:pt x="528" y="3917"/>
                  </a:lnTo>
                  <a:lnTo>
                    <a:pt x="490" y="3962"/>
                  </a:lnTo>
                  <a:lnTo>
                    <a:pt x="453" y="4009"/>
                  </a:lnTo>
                  <a:lnTo>
                    <a:pt x="417" y="4057"/>
                  </a:lnTo>
                  <a:lnTo>
                    <a:pt x="384" y="4106"/>
                  </a:lnTo>
                  <a:lnTo>
                    <a:pt x="367" y="4131"/>
                  </a:lnTo>
                  <a:lnTo>
                    <a:pt x="351" y="4156"/>
                  </a:lnTo>
                  <a:lnTo>
                    <a:pt x="336" y="4181"/>
                  </a:lnTo>
                  <a:lnTo>
                    <a:pt x="321" y="4206"/>
                  </a:lnTo>
                  <a:lnTo>
                    <a:pt x="307" y="4232"/>
                  </a:lnTo>
                  <a:lnTo>
                    <a:pt x="294" y="4258"/>
                  </a:lnTo>
                  <a:lnTo>
                    <a:pt x="281" y="4284"/>
                  </a:lnTo>
                  <a:lnTo>
                    <a:pt x="268" y="4310"/>
                  </a:lnTo>
                  <a:lnTo>
                    <a:pt x="253" y="4342"/>
                  </a:lnTo>
                  <a:lnTo>
                    <a:pt x="240" y="4374"/>
                  </a:lnTo>
                  <a:lnTo>
                    <a:pt x="226" y="4406"/>
                  </a:lnTo>
                  <a:lnTo>
                    <a:pt x="214" y="4439"/>
                  </a:lnTo>
                  <a:lnTo>
                    <a:pt x="203" y="4471"/>
                  </a:lnTo>
                  <a:lnTo>
                    <a:pt x="193" y="4503"/>
                  </a:lnTo>
                  <a:lnTo>
                    <a:pt x="184" y="4535"/>
                  </a:lnTo>
                  <a:lnTo>
                    <a:pt x="176" y="4567"/>
                  </a:lnTo>
                  <a:lnTo>
                    <a:pt x="169" y="4600"/>
                  </a:lnTo>
                  <a:lnTo>
                    <a:pt x="164" y="4632"/>
                  </a:lnTo>
                  <a:lnTo>
                    <a:pt x="159" y="4664"/>
                  </a:lnTo>
                  <a:lnTo>
                    <a:pt x="155" y="4695"/>
                  </a:lnTo>
                  <a:lnTo>
                    <a:pt x="153" y="4727"/>
                  </a:lnTo>
                  <a:lnTo>
                    <a:pt x="151" y="4758"/>
                  </a:lnTo>
                  <a:lnTo>
                    <a:pt x="151" y="4790"/>
                  </a:lnTo>
                  <a:lnTo>
                    <a:pt x="152" y="4820"/>
                  </a:lnTo>
                  <a:lnTo>
                    <a:pt x="155" y="4850"/>
                  </a:lnTo>
                  <a:lnTo>
                    <a:pt x="158" y="4880"/>
                  </a:lnTo>
                  <a:lnTo>
                    <a:pt x="163" y="4910"/>
                  </a:lnTo>
                  <a:lnTo>
                    <a:pt x="169" y="4940"/>
                  </a:lnTo>
                  <a:lnTo>
                    <a:pt x="177" y="4969"/>
                  </a:lnTo>
                  <a:lnTo>
                    <a:pt x="185" y="4997"/>
                  </a:lnTo>
                  <a:lnTo>
                    <a:pt x="196" y="5024"/>
                  </a:lnTo>
                  <a:lnTo>
                    <a:pt x="207" y="5052"/>
                  </a:lnTo>
                  <a:lnTo>
                    <a:pt x="220" y="5078"/>
                  </a:lnTo>
                  <a:lnTo>
                    <a:pt x="235" y="5104"/>
                  </a:lnTo>
                  <a:lnTo>
                    <a:pt x="251" y="5131"/>
                  </a:lnTo>
                  <a:lnTo>
                    <a:pt x="269" y="5156"/>
                  </a:lnTo>
                  <a:lnTo>
                    <a:pt x="288" y="5180"/>
                  </a:lnTo>
                  <a:lnTo>
                    <a:pt x="308" y="5203"/>
                  </a:lnTo>
                  <a:lnTo>
                    <a:pt x="330" y="5226"/>
                  </a:lnTo>
                  <a:lnTo>
                    <a:pt x="354" y="5248"/>
                  </a:lnTo>
                  <a:lnTo>
                    <a:pt x="375" y="5266"/>
                  </a:lnTo>
                  <a:lnTo>
                    <a:pt x="397" y="5285"/>
                  </a:lnTo>
                  <a:lnTo>
                    <a:pt x="419" y="5302"/>
                  </a:lnTo>
                  <a:lnTo>
                    <a:pt x="441" y="5318"/>
                  </a:lnTo>
                  <a:lnTo>
                    <a:pt x="464" y="5334"/>
                  </a:lnTo>
                  <a:lnTo>
                    <a:pt x="487" y="5349"/>
                  </a:lnTo>
                  <a:lnTo>
                    <a:pt x="510" y="5364"/>
                  </a:lnTo>
                  <a:lnTo>
                    <a:pt x="534" y="5377"/>
                  </a:lnTo>
                  <a:lnTo>
                    <a:pt x="557" y="5391"/>
                  </a:lnTo>
                  <a:lnTo>
                    <a:pt x="581" y="5403"/>
                  </a:lnTo>
                  <a:lnTo>
                    <a:pt x="605" y="5415"/>
                  </a:lnTo>
                  <a:lnTo>
                    <a:pt x="629" y="5427"/>
                  </a:lnTo>
                  <a:lnTo>
                    <a:pt x="654" y="5437"/>
                  </a:lnTo>
                  <a:lnTo>
                    <a:pt x="678" y="5447"/>
                  </a:lnTo>
                  <a:lnTo>
                    <a:pt x="704" y="5458"/>
                  </a:lnTo>
                  <a:lnTo>
                    <a:pt x="729" y="5467"/>
                  </a:lnTo>
                  <a:lnTo>
                    <a:pt x="754" y="5475"/>
                  </a:lnTo>
                  <a:lnTo>
                    <a:pt x="779" y="5482"/>
                  </a:lnTo>
                  <a:lnTo>
                    <a:pt x="804" y="5489"/>
                  </a:lnTo>
                  <a:lnTo>
                    <a:pt x="830" y="5495"/>
                  </a:lnTo>
                  <a:lnTo>
                    <a:pt x="856" y="5501"/>
                  </a:lnTo>
                  <a:lnTo>
                    <a:pt x="882" y="5506"/>
                  </a:lnTo>
                  <a:lnTo>
                    <a:pt x="908" y="5511"/>
                  </a:lnTo>
                  <a:lnTo>
                    <a:pt x="933" y="5514"/>
                  </a:lnTo>
                  <a:lnTo>
                    <a:pt x="959" y="5518"/>
                  </a:lnTo>
                  <a:lnTo>
                    <a:pt x="985" y="5520"/>
                  </a:lnTo>
                  <a:lnTo>
                    <a:pt x="1012" y="5522"/>
                  </a:lnTo>
                  <a:lnTo>
                    <a:pt x="1038" y="5523"/>
                  </a:lnTo>
                  <a:lnTo>
                    <a:pt x="1064" y="5524"/>
                  </a:lnTo>
                  <a:lnTo>
                    <a:pt x="1090" y="5524"/>
                  </a:lnTo>
                  <a:lnTo>
                    <a:pt x="1116" y="5524"/>
                  </a:lnTo>
                  <a:lnTo>
                    <a:pt x="1143" y="5523"/>
                  </a:lnTo>
                  <a:lnTo>
                    <a:pt x="1169" y="5521"/>
                  </a:lnTo>
                  <a:lnTo>
                    <a:pt x="1194" y="5518"/>
                  </a:lnTo>
                  <a:lnTo>
                    <a:pt x="1220" y="5515"/>
                  </a:lnTo>
                  <a:lnTo>
                    <a:pt x="1246" y="5512"/>
                  </a:lnTo>
                  <a:lnTo>
                    <a:pt x="1272" y="5508"/>
                  </a:lnTo>
                  <a:lnTo>
                    <a:pt x="1298" y="5503"/>
                  </a:lnTo>
                  <a:lnTo>
                    <a:pt x="1324" y="5497"/>
                  </a:lnTo>
                  <a:lnTo>
                    <a:pt x="1349" y="5491"/>
                  </a:lnTo>
                  <a:lnTo>
                    <a:pt x="1375" y="5485"/>
                  </a:lnTo>
                  <a:lnTo>
                    <a:pt x="1400" y="5477"/>
                  </a:lnTo>
                  <a:lnTo>
                    <a:pt x="1425" y="5469"/>
                  </a:lnTo>
                  <a:lnTo>
                    <a:pt x="1451" y="5461"/>
                  </a:lnTo>
                  <a:lnTo>
                    <a:pt x="1475" y="5452"/>
                  </a:lnTo>
                  <a:lnTo>
                    <a:pt x="1500" y="5441"/>
                  </a:lnTo>
                  <a:lnTo>
                    <a:pt x="1524" y="5431"/>
                  </a:lnTo>
                  <a:lnTo>
                    <a:pt x="1548" y="5420"/>
                  </a:lnTo>
                  <a:lnTo>
                    <a:pt x="1572" y="5409"/>
                  </a:lnTo>
                  <a:lnTo>
                    <a:pt x="1595" y="5396"/>
                  </a:lnTo>
                  <a:lnTo>
                    <a:pt x="1619" y="5384"/>
                  </a:lnTo>
                  <a:lnTo>
                    <a:pt x="1642" y="5370"/>
                  </a:lnTo>
                  <a:lnTo>
                    <a:pt x="1665" y="5356"/>
                  </a:lnTo>
                  <a:lnTo>
                    <a:pt x="1688" y="5342"/>
                  </a:lnTo>
                  <a:lnTo>
                    <a:pt x="1710" y="5327"/>
                  </a:lnTo>
                  <a:lnTo>
                    <a:pt x="1732" y="5311"/>
                  </a:lnTo>
                  <a:lnTo>
                    <a:pt x="1754" y="5295"/>
                  </a:lnTo>
                  <a:lnTo>
                    <a:pt x="1775" y="5277"/>
                  </a:lnTo>
                  <a:lnTo>
                    <a:pt x="1796" y="5260"/>
                  </a:lnTo>
                  <a:lnTo>
                    <a:pt x="1817" y="5241"/>
                  </a:lnTo>
                  <a:lnTo>
                    <a:pt x="1837" y="5223"/>
                  </a:lnTo>
                  <a:lnTo>
                    <a:pt x="1857" y="5204"/>
                  </a:lnTo>
                  <a:lnTo>
                    <a:pt x="1876" y="5184"/>
                  </a:lnTo>
                  <a:lnTo>
                    <a:pt x="1895" y="5163"/>
                  </a:lnTo>
                  <a:lnTo>
                    <a:pt x="1975" y="5075"/>
                  </a:lnTo>
                  <a:lnTo>
                    <a:pt x="2071" y="5143"/>
                  </a:lnTo>
                  <a:lnTo>
                    <a:pt x="3611" y="6229"/>
                  </a:lnTo>
                  <a:lnTo>
                    <a:pt x="3687" y="6283"/>
                  </a:lnTo>
                  <a:lnTo>
                    <a:pt x="3662" y="6373"/>
                  </a:lnTo>
                  <a:lnTo>
                    <a:pt x="3318" y="7628"/>
                  </a:lnTo>
                  <a:lnTo>
                    <a:pt x="3293" y="7721"/>
                  </a:lnTo>
                  <a:lnTo>
                    <a:pt x="3198" y="7726"/>
                  </a:lnTo>
                  <a:lnTo>
                    <a:pt x="1699" y="7811"/>
                  </a:lnTo>
                  <a:lnTo>
                    <a:pt x="1618" y="7816"/>
                  </a:lnTo>
                  <a:lnTo>
                    <a:pt x="1576" y="7746"/>
                  </a:lnTo>
                  <a:lnTo>
                    <a:pt x="1563" y="7725"/>
                  </a:lnTo>
                  <a:lnTo>
                    <a:pt x="1550" y="7704"/>
                  </a:lnTo>
                  <a:lnTo>
                    <a:pt x="1536" y="7684"/>
                  </a:lnTo>
                  <a:lnTo>
                    <a:pt x="1521" y="7665"/>
                  </a:lnTo>
                  <a:lnTo>
                    <a:pt x="1506" y="7647"/>
                  </a:lnTo>
                  <a:lnTo>
                    <a:pt x="1490" y="7630"/>
                  </a:lnTo>
                  <a:lnTo>
                    <a:pt x="1472" y="7612"/>
                  </a:lnTo>
                  <a:lnTo>
                    <a:pt x="1453" y="7595"/>
                  </a:lnTo>
                  <a:lnTo>
                    <a:pt x="1428" y="7574"/>
                  </a:lnTo>
                  <a:lnTo>
                    <a:pt x="1403" y="7556"/>
                  </a:lnTo>
                  <a:lnTo>
                    <a:pt x="1377" y="7538"/>
                  </a:lnTo>
                  <a:lnTo>
                    <a:pt x="1351" y="7521"/>
                  </a:lnTo>
                  <a:lnTo>
                    <a:pt x="1325" y="7507"/>
                  </a:lnTo>
                  <a:lnTo>
                    <a:pt x="1297" y="7494"/>
                  </a:lnTo>
                  <a:lnTo>
                    <a:pt x="1269" y="7482"/>
                  </a:lnTo>
                  <a:lnTo>
                    <a:pt x="1241" y="7472"/>
                  </a:lnTo>
                  <a:lnTo>
                    <a:pt x="1212" y="7463"/>
                  </a:lnTo>
                  <a:lnTo>
                    <a:pt x="1184" y="7456"/>
                  </a:lnTo>
                  <a:lnTo>
                    <a:pt x="1155" y="7450"/>
                  </a:lnTo>
                  <a:lnTo>
                    <a:pt x="1125" y="7445"/>
                  </a:lnTo>
                  <a:lnTo>
                    <a:pt x="1095" y="7442"/>
                  </a:lnTo>
                  <a:lnTo>
                    <a:pt x="1066" y="7441"/>
                  </a:lnTo>
                  <a:lnTo>
                    <a:pt x="1037" y="7440"/>
                  </a:lnTo>
                  <a:lnTo>
                    <a:pt x="1007" y="7441"/>
                  </a:lnTo>
                  <a:lnTo>
                    <a:pt x="977" y="7444"/>
                  </a:lnTo>
                  <a:lnTo>
                    <a:pt x="948" y="7448"/>
                  </a:lnTo>
                  <a:lnTo>
                    <a:pt x="919" y="7453"/>
                  </a:lnTo>
                  <a:lnTo>
                    <a:pt x="891" y="7460"/>
                  </a:lnTo>
                  <a:lnTo>
                    <a:pt x="862" y="7468"/>
                  </a:lnTo>
                  <a:lnTo>
                    <a:pt x="833" y="7477"/>
                  </a:lnTo>
                  <a:lnTo>
                    <a:pt x="806" y="7488"/>
                  </a:lnTo>
                  <a:lnTo>
                    <a:pt x="778" y="7500"/>
                  </a:lnTo>
                  <a:lnTo>
                    <a:pt x="752" y="7514"/>
                  </a:lnTo>
                  <a:lnTo>
                    <a:pt x="726" y="7530"/>
                  </a:lnTo>
                  <a:lnTo>
                    <a:pt x="700" y="7546"/>
                  </a:lnTo>
                  <a:lnTo>
                    <a:pt x="675" y="7563"/>
                  </a:lnTo>
                  <a:lnTo>
                    <a:pt x="651" y="7582"/>
                  </a:lnTo>
                  <a:lnTo>
                    <a:pt x="628" y="7603"/>
                  </a:lnTo>
                  <a:lnTo>
                    <a:pt x="605" y="7624"/>
                  </a:lnTo>
                  <a:lnTo>
                    <a:pt x="584" y="7647"/>
                  </a:lnTo>
                  <a:lnTo>
                    <a:pt x="564" y="7672"/>
                  </a:lnTo>
                  <a:lnTo>
                    <a:pt x="545" y="7696"/>
                  </a:lnTo>
                  <a:lnTo>
                    <a:pt x="526" y="7723"/>
                  </a:lnTo>
                  <a:lnTo>
                    <a:pt x="511" y="7749"/>
                  </a:lnTo>
                  <a:lnTo>
                    <a:pt x="496" y="7776"/>
                  </a:lnTo>
                  <a:lnTo>
                    <a:pt x="483" y="7803"/>
                  </a:lnTo>
                  <a:lnTo>
                    <a:pt x="471" y="7831"/>
                  </a:lnTo>
                  <a:lnTo>
                    <a:pt x="461" y="7859"/>
                  </a:lnTo>
                  <a:lnTo>
                    <a:pt x="452" y="7888"/>
                  </a:lnTo>
                  <a:lnTo>
                    <a:pt x="445" y="7917"/>
                  </a:lnTo>
                  <a:lnTo>
                    <a:pt x="439" y="7946"/>
                  </a:lnTo>
                  <a:lnTo>
                    <a:pt x="435" y="7975"/>
                  </a:lnTo>
                  <a:lnTo>
                    <a:pt x="431" y="8004"/>
                  </a:lnTo>
                  <a:lnTo>
                    <a:pt x="430" y="8033"/>
                  </a:lnTo>
                  <a:lnTo>
                    <a:pt x="429" y="8064"/>
                  </a:lnTo>
                  <a:lnTo>
                    <a:pt x="430" y="8093"/>
                  </a:lnTo>
                  <a:lnTo>
                    <a:pt x="433" y="8122"/>
                  </a:lnTo>
                  <a:lnTo>
                    <a:pt x="437" y="8151"/>
                  </a:lnTo>
                  <a:lnTo>
                    <a:pt x="442" y="8180"/>
                  </a:lnTo>
                  <a:lnTo>
                    <a:pt x="449" y="8209"/>
                  </a:lnTo>
                  <a:lnTo>
                    <a:pt x="457" y="8238"/>
                  </a:lnTo>
                  <a:lnTo>
                    <a:pt x="466" y="8266"/>
                  </a:lnTo>
                  <a:lnTo>
                    <a:pt x="477" y="8294"/>
                  </a:lnTo>
                  <a:lnTo>
                    <a:pt x="489" y="8321"/>
                  </a:lnTo>
                  <a:lnTo>
                    <a:pt x="503" y="8347"/>
                  </a:lnTo>
                  <a:lnTo>
                    <a:pt x="518" y="8373"/>
                  </a:lnTo>
                  <a:lnTo>
                    <a:pt x="535" y="8400"/>
                  </a:lnTo>
                  <a:lnTo>
                    <a:pt x="553" y="8424"/>
                  </a:lnTo>
                  <a:lnTo>
                    <a:pt x="572" y="8448"/>
                  </a:lnTo>
                  <a:lnTo>
                    <a:pt x="592" y="8472"/>
                  </a:lnTo>
                  <a:lnTo>
                    <a:pt x="614" y="8494"/>
                  </a:lnTo>
                  <a:lnTo>
                    <a:pt x="637" y="8515"/>
                  </a:lnTo>
                  <a:lnTo>
                    <a:pt x="661" y="8536"/>
                  </a:lnTo>
                  <a:lnTo>
                    <a:pt x="687" y="8555"/>
                  </a:lnTo>
                  <a:lnTo>
                    <a:pt x="712" y="8573"/>
                  </a:lnTo>
                  <a:lnTo>
                    <a:pt x="738" y="8589"/>
                  </a:lnTo>
                  <a:lnTo>
                    <a:pt x="765" y="8603"/>
                  </a:lnTo>
                  <a:lnTo>
                    <a:pt x="792" y="8616"/>
                  </a:lnTo>
                  <a:lnTo>
                    <a:pt x="820" y="8628"/>
                  </a:lnTo>
                  <a:lnTo>
                    <a:pt x="849" y="8638"/>
                  </a:lnTo>
                  <a:lnTo>
                    <a:pt x="877" y="8647"/>
                  </a:lnTo>
                  <a:lnTo>
                    <a:pt x="906" y="8654"/>
                  </a:lnTo>
                  <a:lnTo>
                    <a:pt x="935" y="8660"/>
                  </a:lnTo>
                  <a:lnTo>
                    <a:pt x="964" y="8665"/>
                  </a:lnTo>
                  <a:lnTo>
                    <a:pt x="994" y="8668"/>
                  </a:lnTo>
                  <a:lnTo>
                    <a:pt x="1024" y="8670"/>
                  </a:lnTo>
                  <a:lnTo>
                    <a:pt x="1053" y="8670"/>
                  </a:lnTo>
                  <a:lnTo>
                    <a:pt x="1082" y="8669"/>
                  </a:lnTo>
                  <a:lnTo>
                    <a:pt x="1082" y="8669"/>
                  </a:lnTo>
                  <a:lnTo>
                    <a:pt x="1111" y="8666"/>
                  </a:lnTo>
                  <a:lnTo>
                    <a:pt x="1141" y="8662"/>
                  </a:lnTo>
                  <a:lnTo>
                    <a:pt x="1170" y="8657"/>
                  </a:lnTo>
                  <a:lnTo>
                    <a:pt x="1199" y="8650"/>
                  </a:lnTo>
                  <a:lnTo>
                    <a:pt x="1227" y="8642"/>
                  </a:lnTo>
                  <a:lnTo>
                    <a:pt x="1255" y="8633"/>
                  </a:lnTo>
                  <a:lnTo>
                    <a:pt x="1283" y="8622"/>
                  </a:lnTo>
                  <a:lnTo>
                    <a:pt x="1311" y="8610"/>
                  </a:lnTo>
                  <a:lnTo>
                    <a:pt x="1338" y="8596"/>
                  </a:lnTo>
                  <a:lnTo>
                    <a:pt x="1364" y="8582"/>
                  </a:lnTo>
                  <a:lnTo>
                    <a:pt x="1389" y="8564"/>
                  </a:lnTo>
                  <a:lnTo>
                    <a:pt x="1414" y="8547"/>
                  </a:lnTo>
                  <a:lnTo>
                    <a:pt x="1438" y="8528"/>
                  </a:lnTo>
                  <a:lnTo>
                    <a:pt x="1462" y="8507"/>
                  </a:lnTo>
                  <a:lnTo>
                    <a:pt x="1484" y="8486"/>
                  </a:lnTo>
                  <a:lnTo>
                    <a:pt x="1506" y="8463"/>
                  </a:lnTo>
                  <a:lnTo>
                    <a:pt x="1516" y="8450"/>
                  </a:lnTo>
                  <a:lnTo>
                    <a:pt x="1526" y="8439"/>
                  </a:lnTo>
                  <a:lnTo>
                    <a:pt x="1535" y="8428"/>
                  </a:lnTo>
                  <a:lnTo>
                    <a:pt x="1542" y="8418"/>
                  </a:lnTo>
                  <a:lnTo>
                    <a:pt x="1550" y="8407"/>
                  </a:lnTo>
                  <a:lnTo>
                    <a:pt x="1557" y="8396"/>
                  </a:lnTo>
                  <a:lnTo>
                    <a:pt x="1565" y="8383"/>
                  </a:lnTo>
                  <a:lnTo>
                    <a:pt x="1573" y="8370"/>
                  </a:lnTo>
                  <a:lnTo>
                    <a:pt x="1615" y="8301"/>
                  </a:lnTo>
                  <a:lnTo>
                    <a:pt x="1696" y="8306"/>
                  </a:lnTo>
                  <a:lnTo>
                    <a:pt x="3105" y="8403"/>
                  </a:lnTo>
                  <a:lnTo>
                    <a:pt x="3201" y="8410"/>
                  </a:lnTo>
                  <a:lnTo>
                    <a:pt x="3225" y="8502"/>
                  </a:lnTo>
                  <a:lnTo>
                    <a:pt x="3554" y="9761"/>
                  </a:lnTo>
                  <a:lnTo>
                    <a:pt x="3581" y="9860"/>
                  </a:lnTo>
                  <a:lnTo>
                    <a:pt x="3491" y="9910"/>
                  </a:lnTo>
                  <a:lnTo>
                    <a:pt x="1841" y="10838"/>
                  </a:lnTo>
                  <a:lnTo>
                    <a:pt x="1757" y="10885"/>
                  </a:lnTo>
                  <a:lnTo>
                    <a:pt x="1686" y="10819"/>
                  </a:lnTo>
                  <a:lnTo>
                    <a:pt x="1672" y="10806"/>
                  </a:lnTo>
                  <a:lnTo>
                    <a:pt x="1672" y="10806"/>
                  </a:lnTo>
                  <a:lnTo>
                    <a:pt x="1661" y="10795"/>
                  </a:lnTo>
                  <a:lnTo>
                    <a:pt x="1660" y="10795"/>
                  </a:lnTo>
                  <a:lnTo>
                    <a:pt x="1640" y="10778"/>
                  </a:lnTo>
                  <a:lnTo>
                    <a:pt x="1620" y="10761"/>
                  </a:lnTo>
                  <a:lnTo>
                    <a:pt x="1599" y="10745"/>
                  </a:lnTo>
                  <a:lnTo>
                    <a:pt x="1577" y="10729"/>
                  </a:lnTo>
                  <a:lnTo>
                    <a:pt x="1556" y="10714"/>
                  </a:lnTo>
                  <a:lnTo>
                    <a:pt x="1535" y="10699"/>
                  </a:lnTo>
                  <a:lnTo>
                    <a:pt x="1513" y="10685"/>
                  </a:lnTo>
                  <a:lnTo>
                    <a:pt x="1491" y="10672"/>
                  </a:lnTo>
                  <a:lnTo>
                    <a:pt x="1451" y="10649"/>
                  </a:lnTo>
                  <a:lnTo>
                    <a:pt x="1410" y="10627"/>
                  </a:lnTo>
                  <a:lnTo>
                    <a:pt x="1368" y="10607"/>
                  </a:lnTo>
                  <a:lnTo>
                    <a:pt x="1326" y="10588"/>
                  </a:lnTo>
                  <a:lnTo>
                    <a:pt x="1283" y="10572"/>
                  </a:lnTo>
                  <a:lnTo>
                    <a:pt x="1240" y="10557"/>
                  </a:lnTo>
                  <a:lnTo>
                    <a:pt x="1196" y="10543"/>
                  </a:lnTo>
                  <a:lnTo>
                    <a:pt x="1152" y="10531"/>
                  </a:lnTo>
                  <a:lnTo>
                    <a:pt x="1107" y="10521"/>
                  </a:lnTo>
                  <a:lnTo>
                    <a:pt x="1063" y="10513"/>
                  </a:lnTo>
                  <a:lnTo>
                    <a:pt x="1018" y="10506"/>
                  </a:lnTo>
                  <a:lnTo>
                    <a:pt x="972" y="10500"/>
                  </a:lnTo>
                  <a:lnTo>
                    <a:pt x="928" y="10497"/>
                  </a:lnTo>
                  <a:lnTo>
                    <a:pt x="883" y="10495"/>
                  </a:lnTo>
                  <a:lnTo>
                    <a:pt x="839" y="10495"/>
                  </a:lnTo>
                  <a:lnTo>
                    <a:pt x="794" y="10497"/>
                  </a:lnTo>
                  <a:lnTo>
                    <a:pt x="752" y="10500"/>
                  </a:lnTo>
                  <a:lnTo>
                    <a:pt x="710" y="10505"/>
                  </a:lnTo>
                  <a:lnTo>
                    <a:pt x="668" y="10512"/>
                  </a:lnTo>
                  <a:lnTo>
                    <a:pt x="627" y="10520"/>
                  </a:lnTo>
                  <a:lnTo>
                    <a:pt x="587" y="10530"/>
                  </a:lnTo>
                  <a:lnTo>
                    <a:pt x="547" y="10542"/>
                  </a:lnTo>
                  <a:lnTo>
                    <a:pt x="508" y="10556"/>
                  </a:lnTo>
                  <a:lnTo>
                    <a:pt x="470" y="10571"/>
                  </a:lnTo>
                  <a:lnTo>
                    <a:pt x="451" y="10580"/>
                  </a:lnTo>
                  <a:lnTo>
                    <a:pt x="433" y="10589"/>
                  </a:lnTo>
                  <a:lnTo>
                    <a:pt x="415" y="10598"/>
                  </a:lnTo>
                  <a:lnTo>
                    <a:pt x="397" y="10608"/>
                  </a:lnTo>
                  <a:lnTo>
                    <a:pt x="378" y="10618"/>
                  </a:lnTo>
                  <a:lnTo>
                    <a:pt x="361" y="10628"/>
                  </a:lnTo>
                  <a:lnTo>
                    <a:pt x="344" y="10640"/>
                  </a:lnTo>
                  <a:lnTo>
                    <a:pt x="328" y="10652"/>
                  </a:lnTo>
                  <a:lnTo>
                    <a:pt x="311" y="10664"/>
                  </a:lnTo>
                  <a:lnTo>
                    <a:pt x="295" y="10677"/>
                  </a:lnTo>
                  <a:lnTo>
                    <a:pt x="279" y="10690"/>
                  </a:lnTo>
                  <a:lnTo>
                    <a:pt x="264" y="10703"/>
                  </a:lnTo>
                  <a:lnTo>
                    <a:pt x="249" y="10717"/>
                  </a:lnTo>
                  <a:lnTo>
                    <a:pt x="234" y="10731"/>
                  </a:lnTo>
                  <a:lnTo>
                    <a:pt x="219" y="10746"/>
                  </a:lnTo>
                  <a:lnTo>
                    <a:pt x="205" y="10762"/>
                  </a:lnTo>
                  <a:lnTo>
                    <a:pt x="183" y="10788"/>
                  </a:lnTo>
                  <a:lnTo>
                    <a:pt x="162" y="10814"/>
                  </a:lnTo>
                  <a:lnTo>
                    <a:pt x="143" y="10843"/>
                  </a:lnTo>
                  <a:lnTo>
                    <a:pt x="125" y="10871"/>
                  </a:lnTo>
                  <a:lnTo>
                    <a:pt x="105" y="10907"/>
                  </a:lnTo>
                  <a:lnTo>
                    <a:pt x="86" y="10943"/>
                  </a:lnTo>
                  <a:lnTo>
                    <a:pt x="69" y="10979"/>
                  </a:lnTo>
                  <a:lnTo>
                    <a:pt x="54" y="11017"/>
                  </a:lnTo>
                  <a:lnTo>
                    <a:pt x="42" y="11054"/>
                  </a:lnTo>
                  <a:lnTo>
                    <a:pt x="31" y="11092"/>
                  </a:lnTo>
                  <a:lnTo>
                    <a:pt x="21" y="11130"/>
                  </a:lnTo>
                  <a:lnTo>
                    <a:pt x="14" y="11169"/>
                  </a:lnTo>
                  <a:lnTo>
                    <a:pt x="8" y="11208"/>
                  </a:lnTo>
                  <a:lnTo>
                    <a:pt x="4" y="11247"/>
                  </a:lnTo>
                  <a:lnTo>
                    <a:pt x="1" y="11286"/>
                  </a:lnTo>
                  <a:lnTo>
                    <a:pt x="0" y="11325"/>
                  </a:lnTo>
                  <a:lnTo>
                    <a:pt x="1" y="11365"/>
                  </a:lnTo>
                  <a:lnTo>
                    <a:pt x="2" y="11404"/>
                  </a:lnTo>
                  <a:lnTo>
                    <a:pt x="6" y="11444"/>
                  </a:lnTo>
                  <a:lnTo>
                    <a:pt x="11" y="11483"/>
                  </a:lnTo>
                  <a:lnTo>
                    <a:pt x="17" y="11524"/>
                  </a:lnTo>
                  <a:lnTo>
                    <a:pt x="25" y="11563"/>
                  </a:lnTo>
                  <a:lnTo>
                    <a:pt x="34" y="11602"/>
                  </a:lnTo>
                  <a:lnTo>
                    <a:pt x="44" y="11642"/>
                  </a:lnTo>
                  <a:lnTo>
                    <a:pt x="55" y="11681"/>
                  </a:lnTo>
                  <a:lnTo>
                    <a:pt x="68" y="11720"/>
                  </a:lnTo>
                  <a:lnTo>
                    <a:pt x="83" y="11759"/>
                  </a:lnTo>
                  <a:lnTo>
                    <a:pt x="98" y="11797"/>
                  </a:lnTo>
                  <a:lnTo>
                    <a:pt x="115" y="11835"/>
                  </a:lnTo>
                  <a:lnTo>
                    <a:pt x="132" y="11873"/>
                  </a:lnTo>
                  <a:lnTo>
                    <a:pt x="150" y="11910"/>
                  </a:lnTo>
                  <a:lnTo>
                    <a:pt x="170" y="11947"/>
                  </a:lnTo>
                  <a:lnTo>
                    <a:pt x="190" y="11983"/>
                  </a:lnTo>
                  <a:lnTo>
                    <a:pt x="212" y="12019"/>
                  </a:lnTo>
                  <a:lnTo>
                    <a:pt x="235" y="12055"/>
                  </a:lnTo>
                  <a:lnTo>
                    <a:pt x="258" y="12090"/>
                  </a:lnTo>
                  <a:lnTo>
                    <a:pt x="277" y="12116"/>
                  </a:lnTo>
                  <a:lnTo>
                    <a:pt x="296" y="12142"/>
                  </a:lnTo>
                  <a:lnTo>
                    <a:pt x="316" y="12168"/>
                  </a:lnTo>
                  <a:lnTo>
                    <a:pt x="336" y="12193"/>
                  </a:lnTo>
                  <a:lnTo>
                    <a:pt x="357" y="12219"/>
                  </a:lnTo>
                  <a:lnTo>
                    <a:pt x="378" y="12243"/>
                  </a:lnTo>
                  <a:lnTo>
                    <a:pt x="401" y="12267"/>
                  </a:lnTo>
                  <a:lnTo>
                    <a:pt x="423" y="12291"/>
                  </a:lnTo>
                  <a:lnTo>
                    <a:pt x="445" y="12313"/>
                  </a:lnTo>
                  <a:lnTo>
                    <a:pt x="468" y="12336"/>
                  </a:lnTo>
                  <a:lnTo>
                    <a:pt x="491" y="12357"/>
                  </a:lnTo>
                  <a:lnTo>
                    <a:pt x="514" y="12380"/>
                  </a:lnTo>
                  <a:lnTo>
                    <a:pt x="539" y="12400"/>
                  </a:lnTo>
                  <a:lnTo>
                    <a:pt x="563" y="12420"/>
                  </a:lnTo>
                  <a:lnTo>
                    <a:pt x="588" y="12440"/>
                  </a:lnTo>
                  <a:lnTo>
                    <a:pt x="613" y="12458"/>
                  </a:lnTo>
                  <a:lnTo>
                    <a:pt x="637" y="12476"/>
                  </a:lnTo>
                  <a:lnTo>
                    <a:pt x="662" y="12493"/>
                  </a:lnTo>
                  <a:lnTo>
                    <a:pt x="688" y="12509"/>
                  </a:lnTo>
                  <a:lnTo>
                    <a:pt x="713" y="12525"/>
                  </a:lnTo>
                  <a:lnTo>
                    <a:pt x="738" y="12540"/>
                  </a:lnTo>
                  <a:lnTo>
                    <a:pt x="763" y="12555"/>
                  </a:lnTo>
                  <a:lnTo>
                    <a:pt x="789" y="12569"/>
                  </a:lnTo>
                  <a:lnTo>
                    <a:pt x="815" y="12582"/>
                  </a:lnTo>
                  <a:lnTo>
                    <a:pt x="842" y="12593"/>
                  </a:lnTo>
                  <a:lnTo>
                    <a:pt x="867" y="12605"/>
                  </a:lnTo>
                  <a:lnTo>
                    <a:pt x="894" y="12615"/>
                  </a:lnTo>
                  <a:lnTo>
                    <a:pt x="920" y="12625"/>
                  </a:lnTo>
                  <a:lnTo>
                    <a:pt x="946" y="12633"/>
                  </a:lnTo>
                  <a:lnTo>
                    <a:pt x="972" y="12641"/>
                  </a:lnTo>
                  <a:lnTo>
                    <a:pt x="999" y="12648"/>
                  </a:lnTo>
                  <a:lnTo>
                    <a:pt x="1025" y="12654"/>
                  </a:lnTo>
                  <a:lnTo>
                    <a:pt x="1049" y="12659"/>
                  </a:lnTo>
                  <a:lnTo>
                    <a:pt x="1073" y="12663"/>
                  </a:lnTo>
                  <a:lnTo>
                    <a:pt x="1097" y="12666"/>
                  </a:lnTo>
                  <a:lnTo>
                    <a:pt x="1121" y="12669"/>
                  </a:lnTo>
                  <a:lnTo>
                    <a:pt x="1146" y="12670"/>
                  </a:lnTo>
                  <a:lnTo>
                    <a:pt x="1170" y="12671"/>
                  </a:lnTo>
                  <a:lnTo>
                    <a:pt x="1193" y="12671"/>
                  </a:lnTo>
                  <a:lnTo>
                    <a:pt x="1217" y="12670"/>
                  </a:lnTo>
                  <a:lnTo>
                    <a:pt x="1241" y="12668"/>
                  </a:lnTo>
                  <a:lnTo>
                    <a:pt x="1265" y="12665"/>
                  </a:lnTo>
                  <a:lnTo>
                    <a:pt x="1288" y="12662"/>
                  </a:lnTo>
                  <a:lnTo>
                    <a:pt x="1313" y="12657"/>
                  </a:lnTo>
                  <a:lnTo>
                    <a:pt x="1336" y="12652"/>
                  </a:lnTo>
                  <a:lnTo>
                    <a:pt x="1359" y="12645"/>
                  </a:lnTo>
                  <a:lnTo>
                    <a:pt x="1383" y="12638"/>
                  </a:lnTo>
                  <a:lnTo>
                    <a:pt x="1406" y="12630"/>
                  </a:lnTo>
                  <a:lnTo>
                    <a:pt x="1428" y="12621"/>
                  </a:lnTo>
                  <a:lnTo>
                    <a:pt x="1452" y="12610"/>
                  </a:lnTo>
                  <a:lnTo>
                    <a:pt x="1475" y="12599"/>
                  </a:lnTo>
                  <a:lnTo>
                    <a:pt x="1497" y="12587"/>
                  </a:lnTo>
                  <a:lnTo>
                    <a:pt x="1519" y="12573"/>
                  </a:lnTo>
                  <a:lnTo>
                    <a:pt x="1541" y="12559"/>
                  </a:lnTo>
                  <a:lnTo>
                    <a:pt x="1563" y="12543"/>
                  </a:lnTo>
                  <a:lnTo>
                    <a:pt x="1584" y="12526"/>
                  </a:lnTo>
                  <a:lnTo>
                    <a:pt x="1607" y="12509"/>
                  </a:lnTo>
                  <a:lnTo>
                    <a:pt x="1628" y="12490"/>
                  </a:lnTo>
                  <a:lnTo>
                    <a:pt x="1648" y="12470"/>
                  </a:lnTo>
                  <a:lnTo>
                    <a:pt x="1669" y="12449"/>
                  </a:lnTo>
                  <a:lnTo>
                    <a:pt x="1689" y="12427"/>
                  </a:lnTo>
                  <a:lnTo>
                    <a:pt x="1709" y="12404"/>
                  </a:lnTo>
                  <a:lnTo>
                    <a:pt x="1728" y="12380"/>
                  </a:lnTo>
                  <a:lnTo>
                    <a:pt x="1748" y="12353"/>
                  </a:lnTo>
                  <a:lnTo>
                    <a:pt x="1768" y="12326"/>
                  </a:lnTo>
                  <a:lnTo>
                    <a:pt x="1787" y="12298"/>
                  </a:lnTo>
                  <a:lnTo>
                    <a:pt x="1806" y="12270"/>
                  </a:lnTo>
                  <a:lnTo>
                    <a:pt x="1824" y="12242"/>
                  </a:lnTo>
                  <a:lnTo>
                    <a:pt x="1841" y="12214"/>
                  </a:lnTo>
                  <a:lnTo>
                    <a:pt x="1858" y="12184"/>
                  </a:lnTo>
                  <a:lnTo>
                    <a:pt x="1874" y="12155"/>
                  </a:lnTo>
                  <a:lnTo>
                    <a:pt x="1889" y="12126"/>
                  </a:lnTo>
                  <a:lnTo>
                    <a:pt x="1904" y="12097"/>
                  </a:lnTo>
                  <a:lnTo>
                    <a:pt x="1918" y="12068"/>
                  </a:lnTo>
                  <a:lnTo>
                    <a:pt x="1931" y="12039"/>
                  </a:lnTo>
                  <a:lnTo>
                    <a:pt x="1944" y="12008"/>
                  </a:lnTo>
                  <a:lnTo>
                    <a:pt x="1955" y="11979"/>
                  </a:lnTo>
                  <a:lnTo>
                    <a:pt x="1966" y="11949"/>
                  </a:lnTo>
                  <a:lnTo>
                    <a:pt x="1976" y="11919"/>
                  </a:lnTo>
                  <a:lnTo>
                    <a:pt x="1985" y="11889"/>
                  </a:lnTo>
                  <a:lnTo>
                    <a:pt x="1993" y="11862"/>
                  </a:lnTo>
                  <a:lnTo>
                    <a:pt x="1999" y="11834"/>
                  </a:lnTo>
                  <a:lnTo>
                    <a:pt x="2006" y="11807"/>
                  </a:lnTo>
                  <a:lnTo>
                    <a:pt x="2011" y="11780"/>
                  </a:lnTo>
                  <a:lnTo>
                    <a:pt x="2016" y="11752"/>
                  </a:lnTo>
                  <a:lnTo>
                    <a:pt x="2020" y="11725"/>
                  </a:lnTo>
                  <a:lnTo>
                    <a:pt x="2023" y="11697"/>
                  </a:lnTo>
                  <a:lnTo>
                    <a:pt x="2026" y="11669"/>
                  </a:lnTo>
                  <a:lnTo>
                    <a:pt x="2027" y="11641"/>
                  </a:lnTo>
                  <a:lnTo>
                    <a:pt x="2028" y="11614"/>
                  </a:lnTo>
                  <a:lnTo>
                    <a:pt x="2029" y="11586"/>
                  </a:lnTo>
                  <a:lnTo>
                    <a:pt x="2028" y="11559"/>
                  </a:lnTo>
                  <a:lnTo>
                    <a:pt x="2026" y="11531"/>
                  </a:lnTo>
                  <a:lnTo>
                    <a:pt x="2024" y="11502"/>
                  </a:lnTo>
                  <a:lnTo>
                    <a:pt x="2021" y="11475"/>
                  </a:lnTo>
                  <a:lnTo>
                    <a:pt x="2017" y="11447"/>
                  </a:lnTo>
                  <a:lnTo>
                    <a:pt x="2002" y="11349"/>
                  </a:lnTo>
                  <a:lnTo>
                    <a:pt x="2093" y="11306"/>
                  </a:lnTo>
                  <a:lnTo>
                    <a:pt x="3761" y="10537"/>
                  </a:lnTo>
                  <a:lnTo>
                    <a:pt x="3845" y="10498"/>
                  </a:lnTo>
                  <a:lnTo>
                    <a:pt x="3911" y="10564"/>
                  </a:lnTo>
                  <a:lnTo>
                    <a:pt x="4827" y="11489"/>
                  </a:lnTo>
                  <a:lnTo>
                    <a:pt x="4896" y="11561"/>
                  </a:lnTo>
                  <a:lnTo>
                    <a:pt x="4848" y="11647"/>
                  </a:lnTo>
                  <a:lnTo>
                    <a:pt x="4254" y="12716"/>
                  </a:lnTo>
                  <a:lnTo>
                    <a:pt x="4216" y="12785"/>
                  </a:lnTo>
                  <a:lnTo>
                    <a:pt x="4136" y="12785"/>
                  </a:lnTo>
                  <a:lnTo>
                    <a:pt x="4104" y="12785"/>
                  </a:lnTo>
                  <a:lnTo>
                    <a:pt x="4071" y="12787"/>
                  </a:lnTo>
                  <a:lnTo>
                    <a:pt x="4038" y="12791"/>
                  </a:lnTo>
                  <a:lnTo>
                    <a:pt x="4005" y="12797"/>
                  </a:lnTo>
                  <a:lnTo>
                    <a:pt x="3973" y="12804"/>
                  </a:lnTo>
                  <a:lnTo>
                    <a:pt x="3941" y="12813"/>
                  </a:lnTo>
                  <a:lnTo>
                    <a:pt x="3910" y="12824"/>
                  </a:lnTo>
                  <a:lnTo>
                    <a:pt x="3880" y="12837"/>
                  </a:lnTo>
                  <a:lnTo>
                    <a:pt x="3850" y="12851"/>
                  </a:lnTo>
                  <a:lnTo>
                    <a:pt x="3822" y="12866"/>
                  </a:lnTo>
                  <a:lnTo>
                    <a:pt x="3795" y="12883"/>
                  </a:lnTo>
                  <a:lnTo>
                    <a:pt x="3768" y="12902"/>
                  </a:lnTo>
                  <a:lnTo>
                    <a:pt x="3742" y="12922"/>
                  </a:lnTo>
                  <a:lnTo>
                    <a:pt x="3716" y="12944"/>
                  </a:lnTo>
                  <a:lnTo>
                    <a:pt x="3691" y="12967"/>
                  </a:lnTo>
                  <a:lnTo>
                    <a:pt x="3668" y="12992"/>
                  </a:lnTo>
                  <a:lnTo>
                    <a:pt x="3648" y="13016"/>
                  </a:lnTo>
                  <a:lnTo>
                    <a:pt x="3629" y="13041"/>
                  </a:lnTo>
                  <a:lnTo>
                    <a:pt x="3612" y="13068"/>
                  </a:lnTo>
                  <a:lnTo>
                    <a:pt x="3596" y="13094"/>
                  </a:lnTo>
                  <a:lnTo>
                    <a:pt x="3581" y="13120"/>
                  </a:lnTo>
                  <a:lnTo>
                    <a:pt x="3567" y="13148"/>
                  </a:lnTo>
                  <a:lnTo>
                    <a:pt x="3556" y="13175"/>
                  </a:lnTo>
                  <a:lnTo>
                    <a:pt x="3546" y="13203"/>
                  </a:lnTo>
                  <a:lnTo>
                    <a:pt x="3537" y="13232"/>
                  </a:lnTo>
                  <a:lnTo>
                    <a:pt x="3529" y="13261"/>
                  </a:lnTo>
                  <a:lnTo>
                    <a:pt x="3523" y="13290"/>
                  </a:lnTo>
                  <a:lnTo>
                    <a:pt x="3519" y="13319"/>
                  </a:lnTo>
                  <a:lnTo>
                    <a:pt x="3516" y="13349"/>
                  </a:lnTo>
                  <a:lnTo>
                    <a:pt x="3514" y="13378"/>
                  </a:lnTo>
                  <a:lnTo>
                    <a:pt x="3514" y="13407"/>
                  </a:lnTo>
                  <a:lnTo>
                    <a:pt x="3515" y="13438"/>
                  </a:lnTo>
                  <a:lnTo>
                    <a:pt x="3515" y="13438"/>
                  </a:lnTo>
                  <a:lnTo>
                    <a:pt x="3517" y="13467"/>
                  </a:lnTo>
                  <a:lnTo>
                    <a:pt x="3521" y="13496"/>
                  </a:lnTo>
                  <a:lnTo>
                    <a:pt x="3526" y="13525"/>
                  </a:lnTo>
                  <a:lnTo>
                    <a:pt x="3533" y="13553"/>
                  </a:lnTo>
                  <a:lnTo>
                    <a:pt x="3541" y="13582"/>
                  </a:lnTo>
                  <a:lnTo>
                    <a:pt x="3550" y="13611"/>
                  </a:lnTo>
                  <a:lnTo>
                    <a:pt x="3561" y="13638"/>
                  </a:lnTo>
                  <a:lnTo>
                    <a:pt x="3574" y="13665"/>
                  </a:lnTo>
                  <a:lnTo>
                    <a:pt x="3588" y="13692"/>
                  </a:lnTo>
                  <a:lnTo>
                    <a:pt x="3603" y="13718"/>
                  </a:lnTo>
                  <a:lnTo>
                    <a:pt x="3619" y="13743"/>
                  </a:lnTo>
                  <a:lnTo>
                    <a:pt x="3637" y="13769"/>
                  </a:lnTo>
                  <a:lnTo>
                    <a:pt x="3656" y="13793"/>
                  </a:lnTo>
                  <a:lnTo>
                    <a:pt x="3676" y="13816"/>
                  </a:lnTo>
                  <a:lnTo>
                    <a:pt x="3698" y="13839"/>
                  </a:lnTo>
                  <a:lnTo>
                    <a:pt x="3721" y="13860"/>
                  </a:lnTo>
                  <a:lnTo>
                    <a:pt x="3746" y="13880"/>
                  </a:lnTo>
                  <a:lnTo>
                    <a:pt x="3771" y="13899"/>
                  </a:lnTo>
                  <a:lnTo>
                    <a:pt x="3797" y="13917"/>
                  </a:lnTo>
                  <a:lnTo>
                    <a:pt x="3823" y="13933"/>
                  </a:lnTo>
                  <a:lnTo>
                    <a:pt x="3849" y="13948"/>
                  </a:lnTo>
                  <a:lnTo>
                    <a:pt x="3878" y="13961"/>
                  </a:lnTo>
                  <a:lnTo>
                    <a:pt x="3905" y="13973"/>
                  </a:lnTo>
                  <a:lnTo>
                    <a:pt x="3933" y="13983"/>
                  </a:lnTo>
                  <a:lnTo>
                    <a:pt x="3962" y="13992"/>
                  </a:lnTo>
                  <a:lnTo>
                    <a:pt x="3990" y="13999"/>
                  </a:lnTo>
                  <a:lnTo>
                    <a:pt x="4019" y="14005"/>
                  </a:lnTo>
                  <a:lnTo>
                    <a:pt x="4049" y="14009"/>
                  </a:lnTo>
                  <a:lnTo>
                    <a:pt x="4079" y="14013"/>
                  </a:lnTo>
                  <a:lnTo>
                    <a:pt x="4108" y="14014"/>
                  </a:lnTo>
                  <a:lnTo>
                    <a:pt x="4137" y="14015"/>
                  </a:lnTo>
                  <a:lnTo>
                    <a:pt x="4167" y="14013"/>
                  </a:lnTo>
                  <a:lnTo>
                    <a:pt x="4197" y="14011"/>
                  </a:lnTo>
                  <a:lnTo>
                    <a:pt x="4226" y="14007"/>
                  </a:lnTo>
                  <a:lnTo>
                    <a:pt x="4255" y="14002"/>
                  </a:lnTo>
                  <a:lnTo>
                    <a:pt x="4283" y="13995"/>
                  </a:lnTo>
                  <a:lnTo>
                    <a:pt x="4312" y="13987"/>
                  </a:lnTo>
                  <a:lnTo>
                    <a:pt x="4341" y="13978"/>
                  </a:lnTo>
                  <a:lnTo>
                    <a:pt x="4368" y="13967"/>
                  </a:lnTo>
                  <a:lnTo>
                    <a:pt x="4395" y="13955"/>
                  </a:lnTo>
                  <a:lnTo>
                    <a:pt x="4422" y="13941"/>
                  </a:lnTo>
                  <a:lnTo>
                    <a:pt x="4448" y="13925"/>
                  </a:lnTo>
                  <a:lnTo>
                    <a:pt x="4473" y="13909"/>
                  </a:lnTo>
                  <a:lnTo>
                    <a:pt x="4499" y="13891"/>
                  </a:lnTo>
                  <a:lnTo>
                    <a:pt x="4523" y="13872"/>
                  </a:lnTo>
                  <a:lnTo>
                    <a:pt x="4546" y="13852"/>
                  </a:lnTo>
                  <a:lnTo>
                    <a:pt x="4569" y="13830"/>
                  </a:lnTo>
                  <a:lnTo>
                    <a:pt x="4590" y="13807"/>
                  </a:lnTo>
                  <a:lnTo>
                    <a:pt x="4605" y="13789"/>
                  </a:lnTo>
                  <a:lnTo>
                    <a:pt x="4620" y="13771"/>
                  </a:lnTo>
                  <a:lnTo>
                    <a:pt x="4634" y="13751"/>
                  </a:lnTo>
                  <a:lnTo>
                    <a:pt x="4648" y="13732"/>
                  </a:lnTo>
                  <a:lnTo>
                    <a:pt x="4660" y="13712"/>
                  </a:lnTo>
                  <a:lnTo>
                    <a:pt x="4671" y="13692"/>
                  </a:lnTo>
                  <a:lnTo>
                    <a:pt x="4681" y="13672"/>
                  </a:lnTo>
                  <a:lnTo>
                    <a:pt x="4691" y="13652"/>
                  </a:lnTo>
                  <a:lnTo>
                    <a:pt x="4700" y="13631"/>
                  </a:lnTo>
                  <a:lnTo>
                    <a:pt x="4708" y="13610"/>
                  </a:lnTo>
                  <a:lnTo>
                    <a:pt x="4715" y="13589"/>
                  </a:lnTo>
                  <a:lnTo>
                    <a:pt x="4722" y="13566"/>
                  </a:lnTo>
                  <a:lnTo>
                    <a:pt x="4727" y="13545"/>
                  </a:lnTo>
                  <a:lnTo>
                    <a:pt x="4732" y="13523"/>
                  </a:lnTo>
                  <a:lnTo>
                    <a:pt x="4736" y="13502"/>
                  </a:lnTo>
                  <a:lnTo>
                    <a:pt x="4739" y="13480"/>
                  </a:lnTo>
                  <a:lnTo>
                    <a:pt x="4742" y="13457"/>
                  </a:lnTo>
                  <a:lnTo>
                    <a:pt x="4744" y="13434"/>
                  </a:lnTo>
                  <a:lnTo>
                    <a:pt x="4744" y="13412"/>
                  </a:lnTo>
                  <a:lnTo>
                    <a:pt x="4744" y="13388"/>
                  </a:lnTo>
                  <a:lnTo>
                    <a:pt x="4744" y="13365"/>
                  </a:lnTo>
                  <a:lnTo>
                    <a:pt x="4742" y="13343"/>
                  </a:lnTo>
                  <a:lnTo>
                    <a:pt x="4739" y="13320"/>
                  </a:lnTo>
                  <a:lnTo>
                    <a:pt x="4736" y="13297"/>
                  </a:lnTo>
                  <a:lnTo>
                    <a:pt x="4732" y="13275"/>
                  </a:lnTo>
                  <a:lnTo>
                    <a:pt x="4727" y="13253"/>
                  </a:lnTo>
                  <a:lnTo>
                    <a:pt x="4721" y="13230"/>
                  </a:lnTo>
                  <a:lnTo>
                    <a:pt x="4715" y="13208"/>
                  </a:lnTo>
                  <a:lnTo>
                    <a:pt x="4707" y="13187"/>
                  </a:lnTo>
                  <a:lnTo>
                    <a:pt x="4699" y="13165"/>
                  </a:lnTo>
                  <a:lnTo>
                    <a:pt x="4690" y="13144"/>
                  </a:lnTo>
                  <a:lnTo>
                    <a:pt x="4680" y="13123"/>
                  </a:lnTo>
                  <a:lnTo>
                    <a:pt x="4643" y="13049"/>
                  </a:lnTo>
                  <a:lnTo>
                    <a:pt x="4692" y="12983"/>
                  </a:lnTo>
                  <a:lnTo>
                    <a:pt x="5396" y="12055"/>
                  </a:lnTo>
                  <a:lnTo>
                    <a:pt x="5450" y="11983"/>
                  </a:lnTo>
                  <a:lnTo>
                    <a:pt x="5537" y="12007"/>
                  </a:lnTo>
                  <a:lnTo>
                    <a:pt x="6794" y="12351"/>
                  </a:lnTo>
                  <a:lnTo>
                    <a:pt x="6892" y="12379"/>
                  </a:lnTo>
                  <a:lnTo>
                    <a:pt x="6891" y="12481"/>
                  </a:lnTo>
                  <a:lnTo>
                    <a:pt x="6870" y="14315"/>
                  </a:lnTo>
                  <a:lnTo>
                    <a:pt x="6869" y="14417"/>
                  </a:lnTo>
                  <a:lnTo>
                    <a:pt x="6771" y="14441"/>
                  </a:lnTo>
                  <a:lnTo>
                    <a:pt x="6728" y="14453"/>
                  </a:lnTo>
                  <a:lnTo>
                    <a:pt x="6685" y="14464"/>
                  </a:lnTo>
                  <a:lnTo>
                    <a:pt x="6642" y="14476"/>
                  </a:lnTo>
                  <a:lnTo>
                    <a:pt x="6597" y="14489"/>
                  </a:lnTo>
                  <a:lnTo>
                    <a:pt x="6554" y="14502"/>
                  </a:lnTo>
                  <a:lnTo>
                    <a:pt x="6512" y="14517"/>
                  </a:lnTo>
                  <a:lnTo>
                    <a:pt x="6491" y="14525"/>
                  </a:lnTo>
                  <a:lnTo>
                    <a:pt x="6471" y="14534"/>
                  </a:lnTo>
                  <a:lnTo>
                    <a:pt x="6450" y="14543"/>
                  </a:lnTo>
                  <a:lnTo>
                    <a:pt x="6431" y="14552"/>
                  </a:lnTo>
                  <a:lnTo>
                    <a:pt x="6415" y="14560"/>
                  </a:lnTo>
                  <a:lnTo>
                    <a:pt x="6399" y="14568"/>
                  </a:lnTo>
                  <a:lnTo>
                    <a:pt x="6384" y="14577"/>
                  </a:lnTo>
                  <a:lnTo>
                    <a:pt x="6369" y="14587"/>
                  </a:lnTo>
                  <a:lnTo>
                    <a:pt x="6355" y="14596"/>
                  </a:lnTo>
                  <a:lnTo>
                    <a:pt x="6341" y="14606"/>
                  </a:lnTo>
                  <a:lnTo>
                    <a:pt x="6328" y="14617"/>
                  </a:lnTo>
                  <a:lnTo>
                    <a:pt x="6316" y="14629"/>
                  </a:lnTo>
                  <a:lnTo>
                    <a:pt x="6303" y="14640"/>
                  </a:lnTo>
                  <a:lnTo>
                    <a:pt x="6292" y="14652"/>
                  </a:lnTo>
                  <a:lnTo>
                    <a:pt x="6281" y="14665"/>
                  </a:lnTo>
                  <a:lnTo>
                    <a:pt x="6272" y="14678"/>
                  </a:lnTo>
                  <a:lnTo>
                    <a:pt x="6263" y="14691"/>
                  </a:lnTo>
                  <a:lnTo>
                    <a:pt x="6255" y="14705"/>
                  </a:lnTo>
                  <a:lnTo>
                    <a:pt x="6248" y="14720"/>
                  </a:lnTo>
                  <a:lnTo>
                    <a:pt x="6242" y="14735"/>
                  </a:lnTo>
                  <a:lnTo>
                    <a:pt x="6220" y="14803"/>
                  </a:lnTo>
                  <a:lnTo>
                    <a:pt x="6201" y="14868"/>
                  </a:lnTo>
                  <a:lnTo>
                    <a:pt x="6185" y="14931"/>
                  </a:lnTo>
                  <a:lnTo>
                    <a:pt x="6171" y="14993"/>
                  </a:lnTo>
                  <a:lnTo>
                    <a:pt x="6161" y="15053"/>
                  </a:lnTo>
                  <a:lnTo>
                    <a:pt x="6153" y="15111"/>
                  </a:lnTo>
                  <a:lnTo>
                    <a:pt x="6148" y="15168"/>
                  </a:lnTo>
                  <a:lnTo>
                    <a:pt x="6146" y="15222"/>
                  </a:lnTo>
                  <a:lnTo>
                    <a:pt x="6146" y="15274"/>
                  </a:lnTo>
                  <a:lnTo>
                    <a:pt x="6149" y="15326"/>
                  </a:lnTo>
                  <a:lnTo>
                    <a:pt x="6155" y="15374"/>
                  </a:lnTo>
                  <a:lnTo>
                    <a:pt x="6164" y="15421"/>
                  </a:lnTo>
                  <a:lnTo>
                    <a:pt x="6174" y="15467"/>
                  </a:lnTo>
                  <a:lnTo>
                    <a:pt x="6186" y="15511"/>
                  </a:lnTo>
                  <a:lnTo>
                    <a:pt x="6201" y="15553"/>
                  </a:lnTo>
                  <a:lnTo>
                    <a:pt x="6218" y="15593"/>
                  </a:lnTo>
                  <a:lnTo>
                    <a:pt x="6236" y="15632"/>
                  </a:lnTo>
                  <a:lnTo>
                    <a:pt x="6257" y="15670"/>
                  </a:lnTo>
                  <a:lnTo>
                    <a:pt x="6279" y="15705"/>
                  </a:lnTo>
                  <a:lnTo>
                    <a:pt x="6303" y="15738"/>
                  </a:lnTo>
                  <a:lnTo>
                    <a:pt x="6330" y="15770"/>
                  </a:lnTo>
                  <a:lnTo>
                    <a:pt x="6358" y="15800"/>
                  </a:lnTo>
                  <a:lnTo>
                    <a:pt x="6387" y="15829"/>
                  </a:lnTo>
                  <a:lnTo>
                    <a:pt x="6417" y="15857"/>
                  </a:lnTo>
                  <a:lnTo>
                    <a:pt x="6449" y="15883"/>
                  </a:lnTo>
                  <a:lnTo>
                    <a:pt x="6483" y="15907"/>
                  </a:lnTo>
                  <a:lnTo>
                    <a:pt x="6517" y="15929"/>
                  </a:lnTo>
                  <a:lnTo>
                    <a:pt x="6553" y="15950"/>
                  </a:lnTo>
                  <a:lnTo>
                    <a:pt x="6589" y="15969"/>
                  </a:lnTo>
                  <a:lnTo>
                    <a:pt x="6628" y="15987"/>
                  </a:lnTo>
                  <a:lnTo>
                    <a:pt x="6667" y="16003"/>
                  </a:lnTo>
                  <a:lnTo>
                    <a:pt x="6706" y="16019"/>
                  </a:lnTo>
                  <a:lnTo>
                    <a:pt x="6749" y="16033"/>
                  </a:lnTo>
                  <a:lnTo>
                    <a:pt x="6793" y="16046"/>
                  </a:lnTo>
                  <a:lnTo>
                    <a:pt x="6837" y="16057"/>
                  </a:lnTo>
                  <a:lnTo>
                    <a:pt x="6881" y="16066"/>
                  </a:lnTo>
                  <a:lnTo>
                    <a:pt x="6927" y="16074"/>
                  </a:lnTo>
                  <a:lnTo>
                    <a:pt x="6973" y="16081"/>
                  </a:lnTo>
                  <a:lnTo>
                    <a:pt x="7018" y="16086"/>
                  </a:lnTo>
                  <a:lnTo>
                    <a:pt x="7064" y="16090"/>
                  </a:lnTo>
                  <a:lnTo>
                    <a:pt x="7112" y="16092"/>
                  </a:lnTo>
                  <a:lnTo>
                    <a:pt x="7158" y="16093"/>
                  </a:lnTo>
                  <a:lnTo>
                    <a:pt x="7204" y="16092"/>
                  </a:lnTo>
                  <a:lnTo>
                    <a:pt x="7252" y="16091"/>
                  </a:lnTo>
                  <a:lnTo>
                    <a:pt x="7298" y="16087"/>
                  </a:lnTo>
                  <a:lnTo>
                    <a:pt x="7344" y="16083"/>
                  </a:lnTo>
                  <a:lnTo>
                    <a:pt x="7391" y="16077"/>
                  </a:lnTo>
                  <a:lnTo>
                    <a:pt x="7436" y="16069"/>
                  </a:lnTo>
                  <a:lnTo>
                    <a:pt x="7480" y="16061"/>
                  </a:lnTo>
                  <a:lnTo>
                    <a:pt x="7524" y="16051"/>
                  </a:lnTo>
                  <a:lnTo>
                    <a:pt x="7567" y="16040"/>
                  </a:lnTo>
                  <a:lnTo>
                    <a:pt x="7609" y="16028"/>
                  </a:lnTo>
                  <a:lnTo>
                    <a:pt x="7651" y="16015"/>
                  </a:lnTo>
                  <a:lnTo>
                    <a:pt x="7692" y="15999"/>
                  </a:lnTo>
                  <a:lnTo>
                    <a:pt x="7731" y="15983"/>
                  </a:lnTo>
                  <a:lnTo>
                    <a:pt x="7769" y="15966"/>
                  </a:lnTo>
                  <a:lnTo>
                    <a:pt x="7806" y="15948"/>
                  </a:lnTo>
                  <a:lnTo>
                    <a:pt x="7843" y="15929"/>
                  </a:lnTo>
                  <a:lnTo>
                    <a:pt x="7878" y="15909"/>
                  </a:lnTo>
                  <a:lnTo>
                    <a:pt x="7911" y="15887"/>
                  </a:lnTo>
                  <a:lnTo>
                    <a:pt x="7942" y="15865"/>
                  </a:lnTo>
                  <a:lnTo>
                    <a:pt x="7972" y="15841"/>
                  </a:lnTo>
                  <a:lnTo>
                    <a:pt x="8002" y="15815"/>
                  </a:lnTo>
                  <a:lnTo>
                    <a:pt x="8029" y="15790"/>
                  </a:lnTo>
                  <a:lnTo>
                    <a:pt x="8049" y="15767"/>
                  </a:lnTo>
                  <a:lnTo>
                    <a:pt x="8069" y="15744"/>
                  </a:lnTo>
                  <a:lnTo>
                    <a:pt x="8087" y="15720"/>
                  </a:lnTo>
                  <a:lnTo>
                    <a:pt x="8104" y="15695"/>
                  </a:lnTo>
                  <a:lnTo>
                    <a:pt x="8119" y="15670"/>
                  </a:lnTo>
                  <a:lnTo>
                    <a:pt x="8132" y="15642"/>
                  </a:lnTo>
                  <a:lnTo>
                    <a:pt x="8145" y="15615"/>
                  </a:lnTo>
                  <a:lnTo>
                    <a:pt x="8155" y="15587"/>
                  </a:lnTo>
                  <a:lnTo>
                    <a:pt x="8164" y="15558"/>
                  </a:lnTo>
                  <a:lnTo>
                    <a:pt x="8170" y="15528"/>
                  </a:lnTo>
                  <a:lnTo>
                    <a:pt x="8175" y="15498"/>
                  </a:lnTo>
                  <a:lnTo>
                    <a:pt x="8178" y="15465"/>
                  </a:lnTo>
                  <a:lnTo>
                    <a:pt x="8179" y="15433"/>
                  </a:lnTo>
                  <a:lnTo>
                    <a:pt x="8178" y="15400"/>
                  </a:lnTo>
                  <a:lnTo>
                    <a:pt x="8175" y="15367"/>
                  </a:lnTo>
                  <a:lnTo>
                    <a:pt x="8170" y="15332"/>
                  </a:lnTo>
                  <a:lnTo>
                    <a:pt x="8163" y="15296"/>
                  </a:lnTo>
                  <a:lnTo>
                    <a:pt x="8154" y="15260"/>
                  </a:lnTo>
                  <a:lnTo>
                    <a:pt x="8142" y="15224"/>
                  </a:lnTo>
                  <a:lnTo>
                    <a:pt x="8127" y="15186"/>
                  </a:lnTo>
                  <a:lnTo>
                    <a:pt x="8111" y="15148"/>
                  </a:lnTo>
                  <a:lnTo>
                    <a:pt x="8093" y="15108"/>
                  </a:lnTo>
                  <a:lnTo>
                    <a:pt x="8072" y="15069"/>
                  </a:lnTo>
                  <a:lnTo>
                    <a:pt x="8048" y="15028"/>
                  </a:lnTo>
                  <a:lnTo>
                    <a:pt x="8022" y="14987"/>
                  </a:lnTo>
                  <a:lnTo>
                    <a:pt x="7993" y="14945"/>
                  </a:lnTo>
                  <a:lnTo>
                    <a:pt x="7961" y="14902"/>
                  </a:lnTo>
                  <a:lnTo>
                    <a:pt x="7927" y="14859"/>
                  </a:lnTo>
                  <a:lnTo>
                    <a:pt x="7890" y="14816"/>
                  </a:lnTo>
                  <a:lnTo>
                    <a:pt x="7850" y="14770"/>
                  </a:lnTo>
                  <a:lnTo>
                    <a:pt x="7807" y="14725"/>
                  </a:lnTo>
                  <a:lnTo>
                    <a:pt x="7762" y="14679"/>
                  </a:lnTo>
                  <a:lnTo>
                    <a:pt x="7747" y="14665"/>
                  </a:lnTo>
                  <a:lnTo>
                    <a:pt x="7732" y="14652"/>
                  </a:lnTo>
                  <a:lnTo>
                    <a:pt x="7716" y="14639"/>
                  </a:lnTo>
                  <a:lnTo>
                    <a:pt x="7700" y="14626"/>
                  </a:lnTo>
                  <a:lnTo>
                    <a:pt x="7667" y="14602"/>
                  </a:lnTo>
                  <a:lnTo>
                    <a:pt x="7633" y="14579"/>
                  </a:lnTo>
                  <a:lnTo>
                    <a:pt x="7633" y="14579"/>
                  </a:lnTo>
                  <a:lnTo>
                    <a:pt x="7595" y="14557"/>
                  </a:lnTo>
                  <a:lnTo>
                    <a:pt x="7558" y="14537"/>
                  </a:lnTo>
                  <a:lnTo>
                    <a:pt x="7520" y="14519"/>
                  </a:lnTo>
                  <a:lnTo>
                    <a:pt x="7482" y="14502"/>
                  </a:lnTo>
                  <a:lnTo>
                    <a:pt x="7396" y="14463"/>
                  </a:lnTo>
                  <a:lnTo>
                    <a:pt x="7404" y="14368"/>
                  </a:lnTo>
                  <a:lnTo>
                    <a:pt x="7569" y="12561"/>
                  </a:lnTo>
                  <a:lnTo>
                    <a:pt x="7577" y="12468"/>
                  </a:lnTo>
                  <a:lnTo>
                    <a:pt x="7667" y="12445"/>
                  </a:lnTo>
                  <a:lnTo>
                    <a:pt x="8928" y="12115"/>
                  </a:lnTo>
                  <a:lnTo>
                    <a:pt x="9026" y="12090"/>
                  </a:lnTo>
                  <a:lnTo>
                    <a:pt x="9077" y="12177"/>
                  </a:lnTo>
                  <a:lnTo>
                    <a:pt x="9620" y="13125"/>
                  </a:lnTo>
                  <a:lnTo>
                    <a:pt x="9659" y="13192"/>
                  </a:lnTo>
                  <a:lnTo>
                    <a:pt x="9619" y="13259"/>
                  </a:lnTo>
                  <a:lnTo>
                    <a:pt x="9606" y="13283"/>
                  </a:lnTo>
                  <a:lnTo>
                    <a:pt x="9594" y="13307"/>
                  </a:lnTo>
                  <a:lnTo>
                    <a:pt x="9582" y="13331"/>
                  </a:lnTo>
                  <a:lnTo>
                    <a:pt x="9573" y="13356"/>
                  </a:lnTo>
                  <a:lnTo>
                    <a:pt x="9564" y="13381"/>
                  </a:lnTo>
                  <a:lnTo>
                    <a:pt x="9556" y="13406"/>
                  </a:lnTo>
                  <a:lnTo>
                    <a:pt x="9550" y="13433"/>
                  </a:lnTo>
                  <a:lnTo>
                    <a:pt x="9544" y="13459"/>
                  </a:lnTo>
                  <a:lnTo>
                    <a:pt x="9540" y="13485"/>
                  </a:lnTo>
                  <a:lnTo>
                    <a:pt x="9537" y="13511"/>
                  </a:lnTo>
                  <a:lnTo>
                    <a:pt x="9535" y="13537"/>
                  </a:lnTo>
                  <a:lnTo>
                    <a:pt x="9534" y="13563"/>
                  </a:lnTo>
                  <a:lnTo>
                    <a:pt x="9534" y="13590"/>
                  </a:lnTo>
                  <a:lnTo>
                    <a:pt x="9535" y="13616"/>
                  </a:lnTo>
                  <a:lnTo>
                    <a:pt x="9538" y="13642"/>
                  </a:lnTo>
                  <a:lnTo>
                    <a:pt x="9541" y="13668"/>
                  </a:lnTo>
                  <a:lnTo>
                    <a:pt x="9546" y="13694"/>
                  </a:lnTo>
                  <a:lnTo>
                    <a:pt x="9551" y="13719"/>
                  </a:lnTo>
                  <a:lnTo>
                    <a:pt x="9558" y="13744"/>
                  </a:lnTo>
                  <a:lnTo>
                    <a:pt x="9566" y="13769"/>
                  </a:lnTo>
                  <a:lnTo>
                    <a:pt x="9574" y="13794"/>
                  </a:lnTo>
                  <a:lnTo>
                    <a:pt x="9584" y="13818"/>
                  </a:lnTo>
                  <a:lnTo>
                    <a:pt x="9595" y="13841"/>
                  </a:lnTo>
                  <a:lnTo>
                    <a:pt x="9607" y="13865"/>
                  </a:lnTo>
                  <a:lnTo>
                    <a:pt x="9620" y="13888"/>
                  </a:lnTo>
                  <a:lnTo>
                    <a:pt x="9634" y="13910"/>
                  </a:lnTo>
                  <a:lnTo>
                    <a:pt x="9649" y="13933"/>
                  </a:lnTo>
                  <a:lnTo>
                    <a:pt x="9666" y="13954"/>
                  </a:lnTo>
                  <a:lnTo>
                    <a:pt x="9683" y="13975"/>
                  </a:lnTo>
                  <a:lnTo>
                    <a:pt x="9702" y="13995"/>
                  </a:lnTo>
                  <a:lnTo>
                    <a:pt x="9721" y="14014"/>
                  </a:lnTo>
                  <a:lnTo>
                    <a:pt x="9741" y="14033"/>
                  </a:lnTo>
                  <a:lnTo>
                    <a:pt x="9765" y="14053"/>
                  </a:lnTo>
                  <a:lnTo>
                    <a:pt x="9790" y="14072"/>
                  </a:lnTo>
                  <a:lnTo>
                    <a:pt x="9817" y="14090"/>
                  </a:lnTo>
                  <a:lnTo>
                    <a:pt x="9843" y="14106"/>
                  </a:lnTo>
                  <a:lnTo>
                    <a:pt x="9869" y="14121"/>
                  </a:lnTo>
                  <a:lnTo>
                    <a:pt x="9897" y="14134"/>
                  </a:lnTo>
                  <a:lnTo>
                    <a:pt x="9924" y="14146"/>
                  </a:lnTo>
                  <a:lnTo>
                    <a:pt x="9952" y="14156"/>
                  </a:lnTo>
                  <a:lnTo>
                    <a:pt x="9982" y="14165"/>
                  </a:lnTo>
                  <a:lnTo>
                    <a:pt x="10010" y="14172"/>
                  </a:lnTo>
                  <a:lnTo>
                    <a:pt x="10039" y="14178"/>
                  </a:lnTo>
                  <a:lnTo>
                    <a:pt x="10068" y="14182"/>
                  </a:lnTo>
                  <a:lnTo>
                    <a:pt x="10098" y="14186"/>
                  </a:lnTo>
                  <a:lnTo>
                    <a:pt x="10128" y="14187"/>
                  </a:lnTo>
                  <a:lnTo>
                    <a:pt x="10157" y="14188"/>
                  </a:lnTo>
                  <a:lnTo>
                    <a:pt x="10187" y="14186"/>
                  </a:lnTo>
                  <a:lnTo>
                    <a:pt x="10187" y="14187"/>
                  </a:lnTo>
                  <a:lnTo>
                    <a:pt x="10216" y="14184"/>
                  </a:lnTo>
                  <a:lnTo>
                    <a:pt x="10245" y="14180"/>
                  </a:lnTo>
                  <a:lnTo>
                    <a:pt x="10275" y="14175"/>
                  </a:lnTo>
                  <a:lnTo>
                    <a:pt x="10303" y="14168"/>
                  </a:lnTo>
                  <a:lnTo>
                    <a:pt x="10332" y="14160"/>
                  </a:lnTo>
                  <a:lnTo>
                    <a:pt x="10360" y="14151"/>
                  </a:lnTo>
                  <a:lnTo>
                    <a:pt x="10387" y="14140"/>
                  </a:lnTo>
                  <a:lnTo>
                    <a:pt x="10414" y="14128"/>
                  </a:lnTo>
                  <a:lnTo>
                    <a:pt x="10442" y="14114"/>
                  </a:lnTo>
                  <a:lnTo>
                    <a:pt x="10468" y="14098"/>
                  </a:lnTo>
                  <a:lnTo>
                    <a:pt x="10493" y="14082"/>
                  </a:lnTo>
                  <a:lnTo>
                    <a:pt x="10518" y="14064"/>
                  </a:lnTo>
                  <a:lnTo>
                    <a:pt x="10542" y="14045"/>
                  </a:lnTo>
                  <a:lnTo>
                    <a:pt x="10565" y="14025"/>
                  </a:lnTo>
                  <a:lnTo>
                    <a:pt x="10589" y="14003"/>
                  </a:lnTo>
                  <a:lnTo>
                    <a:pt x="10610" y="13980"/>
                  </a:lnTo>
                  <a:lnTo>
                    <a:pt x="10630" y="13956"/>
                  </a:lnTo>
                  <a:lnTo>
                    <a:pt x="10649" y="13931"/>
                  </a:lnTo>
                  <a:lnTo>
                    <a:pt x="10667" y="13905"/>
                  </a:lnTo>
                  <a:lnTo>
                    <a:pt x="10682" y="13879"/>
                  </a:lnTo>
                  <a:lnTo>
                    <a:pt x="10697" y="13852"/>
                  </a:lnTo>
                  <a:lnTo>
                    <a:pt x="10710" y="13825"/>
                  </a:lnTo>
                  <a:lnTo>
                    <a:pt x="10723" y="13797"/>
                  </a:lnTo>
                  <a:lnTo>
                    <a:pt x="10733" y="13769"/>
                  </a:lnTo>
                  <a:lnTo>
                    <a:pt x="10742" y="13740"/>
                  </a:lnTo>
                  <a:lnTo>
                    <a:pt x="10749" y="13711"/>
                  </a:lnTo>
                  <a:lnTo>
                    <a:pt x="10755" y="13682"/>
                  </a:lnTo>
                  <a:lnTo>
                    <a:pt x="10759" y="13653"/>
                  </a:lnTo>
                  <a:lnTo>
                    <a:pt x="10762" y="13624"/>
                  </a:lnTo>
                  <a:lnTo>
                    <a:pt x="10764" y="13595"/>
                  </a:lnTo>
                  <a:lnTo>
                    <a:pt x="10765" y="13564"/>
                  </a:lnTo>
                  <a:lnTo>
                    <a:pt x="10763" y="13535"/>
                  </a:lnTo>
                  <a:lnTo>
                    <a:pt x="10761" y="13506"/>
                  </a:lnTo>
                  <a:lnTo>
                    <a:pt x="10757" y="13477"/>
                  </a:lnTo>
                  <a:lnTo>
                    <a:pt x="10752" y="13448"/>
                  </a:lnTo>
                  <a:lnTo>
                    <a:pt x="10745" y="13419"/>
                  </a:lnTo>
                  <a:lnTo>
                    <a:pt x="10737" y="13390"/>
                  </a:lnTo>
                  <a:lnTo>
                    <a:pt x="10728" y="13362"/>
                  </a:lnTo>
                  <a:lnTo>
                    <a:pt x="10716" y="13334"/>
                  </a:lnTo>
                  <a:lnTo>
                    <a:pt x="10704" y="13307"/>
                  </a:lnTo>
                  <a:lnTo>
                    <a:pt x="10690" y="13280"/>
                  </a:lnTo>
                  <a:lnTo>
                    <a:pt x="10675" y="13254"/>
                  </a:lnTo>
                  <a:lnTo>
                    <a:pt x="10659" y="13228"/>
                  </a:lnTo>
                  <a:lnTo>
                    <a:pt x="10641" y="13203"/>
                  </a:lnTo>
                  <a:lnTo>
                    <a:pt x="10622" y="13179"/>
                  </a:lnTo>
                  <a:lnTo>
                    <a:pt x="10602" y="13156"/>
                  </a:lnTo>
                  <a:lnTo>
                    <a:pt x="10580" y="13134"/>
                  </a:lnTo>
                  <a:lnTo>
                    <a:pt x="10556" y="13112"/>
                  </a:lnTo>
                  <a:lnTo>
                    <a:pt x="10537" y="13096"/>
                  </a:lnTo>
                  <a:lnTo>
                    <a:pt x="10517" y="13080"/>
                  </a:lnTo>
                  <a:lnTo>
                    <a:pt x="10496" y="13064"/>
                  </a:lnTo>
                  <a:lnTo>
                    <a:pt x="10476" y="13051"/>
                  </a:lnTo>
                  <a:lnTo>
                    <a:pt x="10455" y="13038"/>
                  </a:lnTo>
                  <a:lnTo>
                    <a:pt x="10433" y="13026"/>
                  </a:lnTo>
                  <a:lnTo>
                    <a:pt x="10411" y="13016"/>
                  </a:lnTo>
                  <a:lnTo>
                    <a:pt x="10389" y="13006"/>
                  </a:lnTo>
                  <a:lnTo>
                    <a:pt x="10366" y="12997"/>
                  </a:lnTo>
                  <a:lnTo>
                    <a:pt x="10342" y="12988"/>
                  </a:lnTo>
                  <a:lnTo>
                    <a:pt x="10319" y="12981"/>
                  </a:lnTo>
                  <a:lnTo>
                    <a:pt x="10295" y="12975"/>
                  </a:lnTo>
                  <a:lnTo>
                    <a:pt x="10271" y="12970"/>
                  </a:lnTo>
                  <a:lnTo>
                    <a:pt x="10245" y="12965"/>
                  </a:lnTo>
                  <a:lnTo>
                    <a:pt x="10221" y="12962"/>
                  </a:lnTo>
                  <a:lnTo>
                    <a:pt x="10196" y="12960"/>
                  </a:lnTo>
                  <a:lnTo>
                    <a:pt x="10114" y="12953"/>
                  </a:lnTo>
                  <a:lnTo>
                    <a:pt x="10083" y="12875"/>
                  </a:lnTo>
                  <a:lnTo>
                    <a:pt x="9702" y="11902"/>
                  </a:lnTo>
                  <a:lnTo>
                    <a:pt x="9670" y="11820"/>
                  </a:lnTo>
                  <a:lnTo>
                    <a:pt x="9731" y="11759"/>
                  </a:lnTo>
                  <a:lnTo>
                    <a:pt x="10658" y="10844"/>
                  </a:lnTo>
                  <a:lnTo>
                    <a:pt x="10731" y="10772"/>
                  </a:lnTo>
                  <a:lnTo>
                    <a:pt x="10819" y="10825"/>
                  </a:lnTo>
                  <a:lnTo>
                    <a:pt x="12554" y="11851"/>
                  </a:lnTo>
                  <a:lnTo>
                    <a:pt x="12634" y="11899"/>
                  </a:lnTo>
                  <a:lnTo>
                    <a:pt x="12616" y="11991"/>
                  </a:lnTo>
                  <a:lnTo>
                    <a:pt x="12610" y="12027"/>
                  </a:lnTo>
                  <a:lnTo>
                    <a:pt x="12605" y="12062"/>
                  </a:lnTo>
                  <a:lnTo>
                    <a:pt x="12601" y="12097"/>
                  </a:lnTo>
                  <a:lnTo>
                    <a:pt x="12598" y="12133"/>
                  </a:lnTo>
                  <a:lnTo>
                    <a:pt x="12596" y="12168"/>
                  </a:lnTo>
                  <a:lnTo>
                    <a:pt x="12596" y="12204"/>
                  </a:lnTo>
                  <a:lnTo>
                    <a:pt x="12597" y="12240"/>
                  </a:lnTo>
                  <a:lnTo>
                    <a:pt x="12599" y="12275"/>
                  </a:lnTo>
                  <a:lnTo>
                    <a:pt x="12601" y="12311"/>
                  </a:lnTo>
                  <a:lnTo>
                    <a:pt x="12606" y="12346"/>
                  </a:lnTo>
                  <a:lnTo>
                    <a:pt x="12611" y="12382"/>
                  </a:lnTo>
                  <a:lnTo>
                    <a:pt x="12617" y="12417"/>
                  </a:lnTo>
                  <a:lnTo>
                    <a:pt x="12625" y="12452"/>
                  </a:lnTo>
                  <a:lnTo>
                    <a:pt x="12633" y="12486"/>
                  </a:lnTo>
                  <a:lnTo>
                    <a:pt x="12643" y="12521"/>
                  </a:lnTo>
                  <a:lnTo>
                    <a:pt x="12654" y="12556"/>
                  </a:lnTo>
                  <a:lnTo>
                    <a:pt x="12666" y="12588"/>
                  </a:lnTo>
                  <a:lnTo>
                    <a:pt x="12678" y="12620"/>
                  </a:lnTo>
                  <a:lnTo>
                    <a:pt x="12692" y="12652"/>
                  </a:lnTo>
                  <a:lnTo>
                    <a:pt x="12708" y="12683"/>
                  </a:lnTo>
                  <a:lnTo>
                    <a:pt x="12723" y="12714"/>
                  </a:lnTo>
                  <a:lnTo>
                    <a:pt x="12740" y="12746"/>
                  </a:lnTo>
                  <a:lnTo>
                    <a:pt x="12758" y="12776"/>
                  </a:lnTo>
                  <a:lnTo>
                    <a:pt x="12777" y="12806"/>
                  </a:lnTo>
                  <a:lnTo>
                    <a:pt x="12797" y="12835"/>
                  </a:lnTo>
                  <a:lnTo>
                    <a:pt x="12818" y="12863"/>
                  </a:lnTo>
                  <a:lnTo>
                    <a:pt x="12840" y="12891"/>
                  </a:lnTo>
                  <a:lnTo>
                    <a:pt x="12864" y="12920"/>
                  </a:lnTo>
                  <a:lnTo>
                    <a:pt x="12888" y="12947"/>
                  </a:lnTo>
                  <a:lnTo>
                    <a:pt x="12913" y="12973"/>
                  </a:lnTo>
                  <a:lnTo>
                    <a:pt x="12939" y="12998"/>
                  </a:lnTo>
                  <a:lnTo>
                    <a:pt x="12966" y="13023"/>
                  </a:lnTo>
                  <a:lnTo>
                    <a:pt x="12989" y="13042"/>
                  </a:lnTo>
                  <a:lnTo>
                    <a:pt x="13014" y="13060"/>
                  </a:lnTo>
                  <a:lnTo>
                    <a:pt x="13037" y="13077"/>
                  </a:lnTo>
                  <a:lnTo>
                    <a:pt x="13062" y="13092"/>
                  </a:lnTo>
                  <a:lnTo>
                    <a:pt x="13086" y="13105"/>
                  </a:lnTo>
                  <a:lnTo>
                    <a:pt x="13112" y="13116"/>
                  </a:lnTo>
                  <a:lnTo>
                    <a:pt x="13137" y="13126"/>
                  </a:lnTo>
                  <a:lnTo>
                    <a:pt x="13164" y="13135"/>
                  </a:lnTo>
                  <a:lnTo>
                    <a:pt x="13190" y="13142"/>
                  </a:lnTo>
                  <a:lnTo>
                    <a:pt x="13217" y="13148"/>
                  </a:lnTo>
                  <a:lnTo>
                    <a:pt x="13244" y="13152"/>
                  </a:lnTo>
                  <a:lnTo>
                    <a:pt x="13271" y="13155"/>
                  </a:lnTo>
                  <a:lnTo>
                    <a:pt x="13298" y="13157"/>
                  </a:lnTo>
                  <a:lnTo>
                    <a:pt x="13327" y="13158"/>
                  </a:lnTo>
                  <a:lnTo>
                    <a:pt x="13355" y="13157"/>
                  </a:lnTo>
                  <a:lnTo>
                    <a:pt x="13383" y="13155"/>
                  </a:lnTo>
                  <a:lnTo>
                    <a:pt x="13411" y="13152"/>
                  </a:lnTo>
                  <a:lnTo>
                    <a:pt x="13439" y="13148"/>
                  </a:lnTo>
                  <a:lnTo>
                    <a:pt x="13468" y="13142"/>
                  </a:lnTo>
                  <a:lnTo>
                    <a:pt x="13497" y="13136"/>
                  </a:lnTo>
                  <a:lnTo>
                    <a:pt x="13525" y="13128"/>
                  </a:lnTo>
                  <a:lnTo>
                    <a:pt x="13554" y="13119"/>
                  </a:lnTo>
                  <a:lnTo>
                    <a:pt x="13583" y="13109"/>
                  </a:lnTo>
                  <a:lnTo>
                    <a:pt x="13612" y="13099"/>
                  </a:lnTo>
                  <a:lnTo>
                    <a:pt x="13641" y="13087"/>
                  </a:lnTo>
                  <a:lnTo>
                    <a:pt x="13669" y="13074"/>
                  </a:lnTo>
                  <a:lnTo>
                    <a:pt x="13698" y="13060"/>
                  </a:lnTo>
                  <a:lnTo>
                    <a:pt x="13726" y="13045"/>
                  </a:lnTo>
                  <a:lnTo>
                    <a:pt x="13755" y="13029"/>
                  </a:lnTo>
                  <a:lnTo>
                    <a:pt x="13784" y="13013"/>
                  </a:lnTo>
                  <a:lnTo>
                    <a:pt x="13812" y="12996"/>
                  </a:lnTo>
                  <a:lnTo>
                    <a:pt x="13840" y="12978"/>
                  </a:lnTo>
                  <a:lnTo>
                    <a:pt x="13864" y="12962"/>
                  </a:lnTo>
                  <a:lnTo>
                    <a:pt x="13887" y="12946"/>
                  </a:lnTo>
                  <a:lnTo>
                    <a:pt x="13910" y="12929"/>
                  </a:lnTo>
                  <a:lnTo>
                    <a:pt x="13934" y="12911"/>
                  </a:lnTo>
                  <a:lnTo>
                    <a:pt x="13980" y="12874"/>
                  </a:lnTo>
                  <a:lnTo>
                    <a:pt x="14025" y="12836"/>
                  </a:lnTo>
                  <a:lnTo>
                    <a:pt x="14069" y="12796"/>
                  </a:lnTo>
                  <a:lnTo>
                    <a:pt x="14112" y="12755"/>
                  </a:lnTo>
                  <a:lnTo>
                    <a:pt x="14153" y="12711"/>
                  </a:lnTo>
                  <a:lnTo>
                    <a:pt x="14193" y="12667"/>
                  </a:lnTo>
                  <a:lnTo>
                    <a:pt x="14233" y="12621"/>
                  </a:lnTo>
                  <a:lnTo>
                    <a:pt x="14270" y="12575"/>
                  </a:lnTo>
                  <a:lnTo>
                    <a:pt x="14306" y="12526"/>
                  </a:lnTo>
                  <a:lnTo>
                    <a:pt x="14340" y="12478"/>
                  </a:lnTo>
                  <a:lnTo>
                    <a:pt x="14373" y="12428"/>
                  </a:lnTo>
                  <a:lnTo>
                    <a:pt x="14404" y="12378"/>
                  </a:lnTo>
                  <a:lnTo>
                    <a:pt x="14433" y="12326"/>
                  </a:lnTo>
                  <a:lnTo>
                    <a:pt x="14460" y="12275"/>
                  </a:lnTo>
                  <a:lnTo>
                    <a:pt x="14475" y="12243"/>
                  </a:lnTo>
                  <a:lnTo>
                    <a:pt x="14489" y="12212"/>
                  </a:lnTo>
                  <a:lnTo>
                    <a:pt x="14502" y="12180"/>
                  </a:lnTo>
                  <a:lnTo>
                    <a:pt x="14515" y="12149"/>
                  </a:lnTo>
                  <a:lnTo>
                    <a:pt x="14528" y="12117"/>
                  </a:lnTo>
                  <a:lnTo>
                    <a:pt x="14539" y="12086"/>
                  </a:lnTo>
                  <a:lnTo>
                    <a:pt x="14548" y="12055"/>
                  </a:lnTo>
                  <a:lnTo>
                    <a:pt x="14557" y="12023"/>
                  </a:lnTo>
                  <a:lnTo>
                    <a:pt x="14565" y="11992"/>
                  </a:lnTo>
                  <a:lnTo>
                    <a:pt x="14572" y="11961"/>
                  </a:lnTo>
                  <a:lnTo>
                    <a:pt x="14578" y="11930"/>
                  </a:lnTo>
                  <a:lnTo>
                    <a:pt x="14583" y="11900"/>
                  </a:lnTo>
                  <a:lnTo>
                    <a:pt x="14587" y="11870"/>
                  </a:lnTo>
                  <a:lnTo>
                    <a:pt x="14589" y="11839"/>
                  </a:lnTo>
                  <a:lnTo>
                    <a:pt x="14591" y="11810"/>
                  </a:lnTo>
                  <a:lnTo>
                    <a:pt x="14591" y="11780"/>
                  </a:lnTo>
                  <a:lnTo>
                    <a:pt x="14590" y="11751"/>
                  </a:lnTo>
                  <a:lnTo>
                    <a:pt x="14589" y="11723"/>
                  </a:lnTo>
                  <a:lnTo>
                    <a:pt x="14585" y="11695"/>
                  </a:lnTo>
                  <a:lnTo>
                    <a:pt x="14581" y="11666"/>
                  </a:lnTo>
                  <a:lnTo>
                    <a:pt x="14575" y="11639"/>
                  </a:lnTo>
                  <a:lnTo>
                    <a:pt x="14568" y="11613"/>
                  </a:lnTo>
                  <a:lnTo>
                    <a:pt x="14560" y="11587"/>
                  </a:lnTo>
                  <a:lnTo>
                    <a:pt x="14550" y="11561"/>
                  </a:lnTo>
                  <a:lnTo>
                    <a:pt x="14539" y="11536"/>
                  </a:lnTo>
                  <a:lnTo>
                    <a:pt x="14527" y="11512"/>
                  </a:lnTo>
                  <a:lnTo>
                    <a:pt x="14512" y="11488"/>
                  </a:lnTo>
                  <a:lnTo>
                    <a:pt x="14497" y="11465"/>
                  </a:lnTo>
                  <a:lnTo>
                    <a:pt x="14480" y="11443"/>
                  </a:lnTo>
                  <a:lnTo>
                    <a:pt x="14462" y="11421"/>
                  </a:lnTo>
                  <a:lnTo>
                    <a:pt x="14442" y="11401"/>
                  </a:lnTo>
                  <a:lnTo>
                    <a:pt x="14421" y="11381"/>
                  </a:lnTo>
                  <a:lnTo>
                    <a:pt x="14402" y="11364"/>
                  </a:lnTo>
                  <a:lnTo>
                    <a:pt x="14382" y="11347"/>
                  </a:lnTo>
                  <a:lnTo>
                    <a:pt x="14361" y="11331"/>
                  </a:lnTo>
                  <a:lnTo>
                    <a:pt x="14340" y="11315"/>
                  </a:lnTo>
                  <a:lnTo>
                    <a:pt x="14319" y="11300"/>
                  </a:lnTo>
                  <a:lnTo>
                    <a:pt x="14299" y="11286"/>
                  </a:lnTo>
                  <a:lnTo>
                    <a:pt x="14277" y="11273"/>
                  </a:lnTo>
                  <a:lnTo>
                    <a:pt x="14256" y="11259"/>
                  </a:lnTo>
                  <a:lnTo>
                    <a:pt x="14234" y="11247"/>
                  </a:lnTo>
                  <a:lnTo>
                    <a:pt x="14212" y="11235"/>
                  </a:lnTo>
                  <a:lnTo>
                    <a:pt x="14190" y="11223"/>
                  </a:lnTo>
                  <a:lnTo>
                    <a:pt x="14167" y="11212"/>
                  </a:lnTo>
                  <a:lnTo>
                    <a:pt x="14145" y="11202"/>
                  </a:lnTo>
                  <a:lnTo>
                    <a:pt x="14122" y="11192"/>
                  </a:lnTo>
                  <a:lnTo>
                    <a:pt x="14100" y="11183"/>
                  </a:lnTo>
                  <a:lnTo>
                    <a:pt x="14077" y="11174"/>
                  </a:lnTo>
                  <a:lnTo>
                    <a:pt x="14053" y="11166"/>
                  </a:lnTo>
                  <a:lnTo>
                    <a:pt x="14030" y="11157"/>
                  </a:lnTo>
                  <a:lnTo>
                    <a:pt x="14006" y="11150"/>
                  </a:lnTo>
                  <a:lnTo>
                    <a:pt x="13983" y="11143"/>
                  </a:lnTo>
                  <a:lnTo>
                    <a:pt x="13959" y="11137"/>
                  </a:lnTo>
                  <a:lnTo>
                    <a:pt x="13936" y="11131"/>
                  </a:lnTo>
                  <a:lnTo>
                    <a:pt x="13911" y="11126"/>
                  </a:lnTo>
                  <a:lnTo>
                    <a:pt x="13887" y="11122"/>
                  </a:lnTo>
                  <a:lnTo>
                    <a:pt x="13864" y="11118"/>
                  </a:lnTo>
                  <a:lnTo>
                    <a:pt x="13840" y="11114"/>
                  </a:lnTo>
                  <a:lnTo>
                    <a:pt x="13816" y="11111"/>
                  </a:lnTo>
                  <a:lnTo>
                    <a:pt x="13792" y="11109"/>
                  </a:lnTo>
                  <a:lnTo>
                    <a:pt x="13768" y="11107"/>
                  </a:lnTo>
                  <a:lnTo>
                    <a:pt x="13743" y="11106"/>
                  </a:lnTo>
                  <a:lnTo>
                    <a:pt x="13719" y="11105"/>
                  </a:lnTo>
                  <a:lnTo>
                    <a:pt x="13695" y="11105"/>
                  </a:lnTo>
                  <a:lnTo>
                    <a:pt x="13671" y="11105"/>
                  </a:lnTo>
                  <a:lnTo>
                    <a:pt x="13646" y="11106"/>
                  </a:lnTo>
                  <a:lnTo>
                    <a:pt x="13622" y="11107"/>
                  </a:lnTo>
                  <a:lnTo>
                    <a:pt x="13597" y="11109"/>
                  </a:lnTo>
                  <a:lnTo>
                    <a:pt x="13573" y="11111"/>
                  </a:lnTo>
                  <a:lnTo>
                    <a:pt x="13548" y="11114"/>
                  </a:lnTo>
                  <a:lnTo>
                    <a:pt x="13524" y="11118"/>
                  </a:lnTo>
                  <a:lnTo>
                    <a:pt x="13500" y="11122"/>
                  </a:lnTo>
                  <a:lnTo>
                    <a:pt x="13476" y="11126"/>
                  </a:lnTo>
                  <a:lnTo>
                    <a:pt x="13452" y="11131"/>
                  </a:lnTo>
                  <a:lnTo>
                    <a:pt x="13428" y="11137"/>
                  </a:lnTo>
                  <a:lnTo>
                    <a:pt x="13404" y="11143"/>
                  </a:lnTo>
                  <a:lnTo>
                    <a:pt x="13381" y="11150"/>
                  </a:lnTo>
                  <a:lnTo>
                    <a:pt x="13357" y="11157"/>
                  </a:lnTo>
                  <a:lnTo>
                    <a:pt x="13334" y="11166"/>
                  </a:lnTo>
                  <a:lnTo>
                    <a:pt x="13311" y="11174"/>
                  </a:lnTo>
                  <a:lnTo>
                    <a:pt x="13287" y="11183"/>
                  </a:lnTo>
                  <a:lnTo>
                    <a:pt x="13264" y="11192"/>
                  </a:lnTo>
                  <a:lnTo>
                    <a:pt x="13242" y="11202"/>
                  </a:lnTo>
                  <a:lnTo>
                    <a:pt x="13219" y="11213"/>
                  </a:lnTo>
                  <a:lnTo>
                    <a:pt x="13197" y="11224"/>
                  </a:lnTo>
                  <a:lnTo>
                    <a:pt x="13175" y="11235"/>
                  </a:lnTo>
                  <a:lnTo>
                    <a:pt x="13153" y="11247"/>
                  </a:lnTo>
                  <a:lnTo>
                    <a:pt x="13131" y="11260"/>
                  </a:lnTo>
                  <a:lnTo>
                    <a:pt x="13110" y="11273"/>
                  </a:lnTo>
                  <a:lnTo>
                    <a:pt x="13089" y="11286"/>
                  </a:lnTo>
                  <a:lnTo>
                    <a:pt x="13068" y="11300"/>
                  </a:lnTo>
                  <a:lnTo>
                    <a:pt x="13047" y="11315"/>
                  </a:lnTo>
                  <a:lnTo>
                    <a:pt x="13027" y="11330"/>
                  </a:lnTo>
                  <a:lnTo>
                    <a:pt x="13007" y="11347"/>
                  </a:lnTo>
                  <a:lnTo>
                    <a:pt x="12986" y="11363"/>
                  </a:lnTo>
                  <a:lnTo>
                    <a:pt x="12967" y="11380"/>
                  </a:lnTo>
                  <a:lnTo>
                    <a:pt x="12889" y="11449"/>
                  </a:lnTo>
                  <a:lnTo>
                    <a:pt x="12802" y="11389"/>
                  </a:lnTo>
                  <a:lnTo>
                    <a:pt x="11227" y="10277"/>
                  </a:lnTo>
                  <a:lnTo>
                    <a:pt x="11151" y="10224"/>
                  </a:lnTo>
                  <a:lnTo>
                    <a:pt x="11175" y="10135"/>
                  </a:lnTo>
                  <a:lnTo>
                    <a:pt x="11521" y="8878"/>
                  </a:lnTo>
                  <a:lnTo>
                    <a:pt x="11548" y="8781"/>
                  </a:lnTo>
                  <a:lnTo>
                    <a:pt x="11649" y="8781"/>
                  </a:lnTo>
                  <a:lnTo>
                    <a:pt x="12693" y="8784"/>
                  </a:lnTo>
                  <a:lnTo>
                    <a:pt x="12780" y="8785"/>
                  </a:lnTo>
                  <a:lnTo>
                    <a:pt x="12815" y="8864"/>
                  </a:lnTo>
                  <a:lnTo>
                    <a:pt x="12829" y="8894"/>
                  </a:lnTo>
                  <a:lnTo>
                    <a:pt x="12844" y="8924"/>
                  </a:lnTo>
                  <a:lnTo>
                    <a:pt x="12863" y="8953"/>
                  </a:lnTo>
                  <a:lnTo>
                    <a:pt x="12882" y="8980"/>
                  </a:lnTo>
                  <a:lnTo>
                    <a:pt x="12901" y="9006"/>
                  </a:lnTo>
                  <a:lnTo>
                    <a:pt x="12923" y="9031"/>
                  </a:lnTo>
                  <a:lnTo>
                    <a:pt x="12946" y="9055"/>
                  </a:lnTo>
                  <a:lnTo>
                    <a:pt x="12972" y="9079"/>
                  </a:lnTo>
                  <a:lnTo>
                    <a:pt x="12996" y="9100"/>
                  </a:lnTo>
                  <a:lnTo>
                    <a:pt x="13022" y="9119"/>
                  </a:lnTo>
                  <a:lnTo>
                    <a:pt x="13047" y="9136"/>
                  </a:lnTo>
                  <a:lnTo>
                    <a:pt x="13073" y="9152"/>
                  </a:lnTo>
                  <a:lnTo>
                    <a:pt x="13100" y="9167"/>
                  </a:lnTo>
                  <a:lnTo>
                    <a:pt x="13127" y="9180"/>
                  </a:lnTo>
                  <a:lnTo>
                    <a:pt x="13156" y="9191"/>
                  </a:lnTo>
                  <a:lnTo>
                    <a:pt x="13184" y="9201"/>
                  </a:lnTo>
                  <a:lnTo>
                    <a:pt x="13212" y="9210"/>
                  </a:lnTo>
                  <a:lnTo>
                    <a:pt x="13241" y="9218"/>
                  </a:lnTo>
                  <a:lnTo>
                    <a:pt x="13270" y="9224"/>
                  </a:lnTo>
                  <a:lnTo>
                    <a:pt x="13299" y="9228"/>
                  </a:lnTo>
                  <a:lnTo>
                    <a:pt x="13329" y="9231"/>
                  </a:lnTo>
                  <a:lnTo>
                    <a:pt x="13359" y="9233"/>
                  </a:lnTo>
                  <a:lnTo>
                    <a:pt x="13388" y="9233"/>
                  </a:lnTo>
                  <a:lnTo>
                    <a:pt x="13417" y="9232"/>
                  </a:lnTo>
                  <a:lnTo>
                    <a:pt x="13417" y="9232"/>
                  </a:lnTo>
                  <a:lnTo>
                    <a:pt x="13447" y="9230"/>
                  </a:lnTo>
                  <a:lnTo>
                    <a:pt x="13477" y="9226"/>
                  </a:lnTo>
                  <a:lnTo>
                    <a:pt x="13505" y="9221"/>
                  </a:lnTo>
                  <a:lnTo>
                    <a:pt x="13534" y="9214"/>
                  </a:lnTo>
                  <a:lnTo>
                    <a:pt x="13562" y="9206"/>
                  </a:lnTo>
                  <a:lnTo>
                    <a:pt x="13590" y="9197"/>
                  </a:lnTo>
                  <a:lnTo>
                    <a:pt x="13619" y="9186"/>
                  </a:lnTo>
                  <a:lnTo>
                    <a:pt x="13646" y="9174"/>
                  </a:lnTo>
                  <a:lnTo>
                    <a:pt x="13673" y="9160"/>
                  </a:lnTo>
                  <a:lnTo>
                    <a:pt x="13699" y="9145"/>
                  </a:lnTo>
                  <a:lnTo>
                    <a:pt x="13724" y="9129"/>
                  </a:lnTo>
                  <a:lnTo>
                    <a:pt x="13749" y="9111"/>
                  </a:lnTo>
                  <a:lnTo>
                    <a:pt x="13774" y="9092"/>
                  </a:lnTo>
                  <a:lnTo>
                    <a:pt x="13797" y="9071"/>
                  </a:lnTo>
                  <a:lnTo>
                    <a:pt x="13819" y="9049"/>
                  </a:lnTo>
                  <a:lnTo>
                    <a:pt x="13841" y="9026"/>
                  </a:lnTo>
                  <a:lnTo>
                    <a:pt x="13861" y="9002"/>
                  </a:lnTo>
                  <a:lnTo>
                    <a:pt x="13880" y="8977"/>
                  </a:lnTo>
                  <a:lnTo>
                    <a:pt x="13897" y="8952"/>
                  </a:lnTo>
                  <a:lnTo>
                    <a:pt x="13914" y="8925"/>
                  </a:lnTo>
                  <a:lnTo>
                    <a:pt x="13929" y="8898"/>
                  </a:lnTo>
                  <a:lnTo>
                    <a:pt x="13942" y="8871"/>
                  </a:lnTo>
                  <a:lnTo>
                    <a:pt x="13953" y="8843"/>
                  </a:lnTo>
                  <a:lnTo>
                    <a:pt x="13964" y="8815"/>
                  </a:lnTo>
                  <a:lnTo>
                    <a:pt x="13972" y="8786"/>
                  </a:lnTo>
                  <a:lnTo>
                    <a:pt x="13980" y="8758"/>
                  </a:lnTo>
                  <a:lnTo>
                    <a:pt x="13986" y="8728"/>
                  </a:lnTo>
                  <a:lnTo>
                    <a:pt x="13990" y="8699"/>
                  </a:lnTo>
                  <a:lnTo>
                    <a:pt x="13993" y="8669"/>
                  </a:lnTo>
                  <a:lnTo>
                    <a:pt x="13995" y="8640"/>
                  </a:lnTo>
                  <a:lnTo>
                    <a:pt x="13995" y="8611"/>
                  </a:lnTo>
                  <a:lnTo>
                    <a:pt x="13994" y="8582"/>
                  </a:lnTo>
                  <a:lnTo>
                    <a:pt x="13992" y="8551"/>
                  </a:lnTo>
                  <a:lnTo>
                    <a:pt x="13988" y="8522"/>
                  </a:lnTo>
                  <a:lnTo>
                    <a:pt x="13983" y="8493"/>
                  </a:lnTo>
                  <a:lnTo>
                    <a:pt x="13976" y="8465"/>
                  </a:lnTo>
                  <a:lnTo>
                    <a:pt x="13968" y="8436"/>
                  </a:lnTo>
                  <a:lnTo>
                    <a:pt x="13958" y="8408"/>
                  </a:lnTo>
                  <a:lnTo>
                    <a:pt x="13948" y="8380"/>
                  </a:lnTo>
                  <a:lnTo>
                    <a:pt x="13935" y="8353"/>
                  </a:lnTo>
                  <a:lnTo>
                    <a:pt x="13922" y="8326"/>
                  </a:lnTo>
                  <a:lnTo>
                    <a:pt x="13906" y="8300"/>
                  </a:lnTo>
                  <a:lnTo>
                    <a:pt x="13890" y="8275"/>
                  </a:lnTo>
                  <a:lnTo>
                    <a:pt x="13872" y="8250"/>
                  </a:lnTo>
                  <a:lnTo>
                    <a:pt x="13853" y="8226"/>
                  </a:lnTo>
                  <a:lnTo>
                    <a:pt x="13833" y="8202"/>
                  </a:lnTo>
                  <a:lnTo>
                    <a:pt x="13811" y="8179"/>
                  </a:lnTo>
                  <a:lnTo>
                    <a:pt x="13788" y="8158"/>
                  </a:lnTo>
                  <a:lnTo>
                    <a:pt x="13764" y="8138"/>
                  </a:lnTo>
                  <a:lnTo>
                    <a:pt x="13738" y="8119"/>
                  </a:lnTo>
                  <a:lnTo>
                    <a:pt x="13712" y="8102"/>
                  </a:lnTo>
                  <a:lnTo>
                    <a:pt x="13686" y="8086"/>
                  </a:lnTo>
                  <a:lnTo>
                    <a:pt x="13660" y="8071"/>
                  </a:lnTo>
                  <a:lnTo>
                    <a:pt x="13633" y="8058"/>
                  </a:lnTo>
                  <a:lnTo>
                    <a:pt x="13604" y="8045"/>
                  </a:lnTo>
                  <a:lnTo>
                    <a:pt x="13576" y="8035"/>
                  </a:lnTo>
                  <a:lnTo>
                    <a:pt x="13547" y="8026"/>
                  </a:lnTo>
                  <a:lnTo>
                    <a:pt x="13519" y="8019"/>
                  </a:lnTo>
                  <a:lnTo>
                    <a:pt x="13490" y="8013"/>
                  </a:lnTo>
                  <a:lnTo>
                    <a:pt x="13461" y="8008"/>
                  </a:lnTo>
                  <a:lnTo>
                    <a:pt x="13430" y="8005"/>
                  </a:lnTo>
                  <a:lnTo>
                    <a:pt x="13401" y="8004"/>
                  </a:lnTo>
                  <a:lnTo>
                    <a:pt x="13372" y="8003"/>
                  </a:lnTo>
                  <a:lnTo>
                    <a:pt x="13343" y="8004"/>
                  </a:lnTo>
                  <a:lnTo>
                    <a:pt x="13343" y="8005"/>
                  </a:lnTo>
                  <a:lnTo>
                    <a:pt x="13313" y="8007"/>
                  </a:lnTo>
                  <a:lnTo>
                    <a:pt x="13283" y="8011"/>
                  </a:lnTo>
                  <a:lnTo>
                    <a:pt x="13254" y="8016"/>
                  </a:lnTo>
                  <a:lnTo>
                    <a:pt x="13226" y="8023"/>
                  </a:lnTo>
                  <a:lnTo>
                    <a:pt x="13197" y="8031"/>
                  </a:lnTo>
                  <a:lnTo>
                    <a:pt x="13169" y="8040"/>
                  </a:lnTo>
                  <a:lnTo>
                    <a:pt x="13141" y="8052"/>
                  </a:lnTo>
                  <a:lnTo>
                    <a:pt x="13114" y="8064"/>
                  </a:lnTo>
                  <a:lnTo>
                    <a:pt x="13087" y="8078"/>
                  </a:lnTo>
                  <a:lnTo>
                    <a:pt x="13061" y="8093"/>
                  </a:lnTo>
                  <a:lnTo>
                    <a:pt x="13036" y="8109"/>
                  </a:lnTo>
                  <a:lnTo>
                    <a:pt x="13011" y="8127"/>
                  </a:lnTo>
                  <a:lnTo>
                    <a:pt x="12986" y="8146"/>
                  </a:lnTo>
                  <a:lnTo>
                    <a:pt x="12963" y="8166"/>
                  </a:lnTo>
                  <a:lnTo>
                    <a:pt x="12940" y="8188"/>
                  </a:lnTo>
                  <a:lnTo>
                    <a:pt x="12919" y="8211"/>
                  </a:lnTo>
                  <a:lnTo>
                    <a:pt x="12919" y="8211"/>
                  </a:lnTo>
                  <a:lnTo>
                    <a:pt x="12906" y="8226"/>
                  </a:lnTo>
                  <a:lnTo>
                    <a:pt x="12858" y="8282"/>
                  </a:lnTo>
                  <a:lnTo>
                    <a:pt x="12785" y="8270"/>
                  </a:lnTo>
                  <a:lnTo>
                    <a:pt x="11721" y="8103"/>
                  </a:lnTo>
                  <a:lnTo>
                    <a:pt x="11636" y="8089"/>
                  </a:lnTo>
                  <a:lnTo>
                    <a:pt x="11613" y="8005"/>
                  </a:lnTo>
                  <a:lnTo>
                    <a:pt x="11284" y="6746"/>
                  </a:lnTo>
                  <a:lnTo>
                    <a:pt x="11258" y="6647"/>
                  </a:lnTo>
                  <a:lnTo>
                    <a:pt x="11348" y="6597"/>
                  </a:lnTo>
                  <a:lnTo>
                    <a:pt x="13059" y="5636"/>
                  </a:lnTo>
                  <a:lnTo>
                    <a:pt x="13143" y="5587"/>
                  </a:lnTo>
                  <a:lnTo>
                    <a:pt x="13215" y="5654"/>
                  </a:lnTo>
                  <a:lnTo>
                    <a:pt x="13232" y="5671"/>
                  </a:lnTo>
                  <a:lnTo>
                    <a:pt x="13232" y="5671"/>
                  </a:lnTo>
                  <a:lnTo>
                    <a:pt x="13247" y="5684"/>
                  </a:lnTo>
                  <a:lnTo>
                    <a:pt x="13247" y="5684"/>
                  </a:lnTo>
                  <a:lnTo>
                    <a:pt x="13310" y="5738"/>
                  </a:lnTo>
                  <a:lnTo>
                    <a:pt x="13371" y="5788"/>
                  </a:lnTo>
                  <a:lnTo>
                    <a:pt x="13430" y="5837"/>
                  </a:lnTo>
                  <a:lnTo>
                    <a:pt x="13488" y="5881"/>
                  </a:lnTo>
                  <a:lnTo>
                    <a:pt x="13545" y="5922"/>
                  </a:lnTo>
                  <a:lnTo>
                    <a:pt x="13599" y="5960"/>
                  </a:lnTo>
                  <a:lnTo>
                    <a:pt x="13654" y="5996"/>
                  </a:lnTo>
                  <a:lnTo>
                    <a:pt x="13705" y="6028"/>
                  </a:lnTo>
                  <a:lnTo>
                    <a:pt x="13756" y="6057"/>
                  </a:lnTo>
                  <a:lnTo>
                    <a:pt x="13806" y="6084"/>
                  </a:lnTo>
                  <a:lnTo>
                    <a:pt x="13854" y="6107"/>
                  </a:lnTo>
                  <a:lnTo>
                    <a:pt x="13900" y="6128"/>
                  </a:lnTo>
                  <a:lnTo>
                    <a:pt x="13946" y="6147"/>
                  </a:lnTo>
                  <a:lnTo>
                    <a:pt x="13989" y="6163"/>
                  </a:lnTo>
                  <a:lnTo>
                    <a:pt x="14031" y="6176"/>
                  </a:lnTo>
                  <a:lnTo>
                    <a:pt x="14073" y="6187"/>
                  </a:lnTo>
                  <a:lnTo>
                    <a:pt x="14113" y="6195"/>
                  </a:lnTo>
                  <a:lnTo>
                    <a:pt x="14151" y="6201"/>
                  </a:lnTo>
                  <a:lnTo>
                    <a:pt x="14187" y="6204"/>
                  </a:lnTo>
                  <a:lnTo>
                    <a:pt x="14224" y="6205"/>
                  </a:lnTo>
                  <a:lnTo>
                    <a:pt x="14258" y="6205"/>
                  </a:lnTo>
                  <a:lnTo>
                    <a:pt x="14291" y="6201"/>
                  </a:lnTo>
                  <a:lnTo>
                    <a:pt x="14322" y="6196"/>
                  </a:lnTo>
                  <a:lnTo>
                    <a:pt x="14353" y="6189"/>
                  </a:lnTo>
                  <a:lnTo>
                    <a:pt x="14383" y="6180"/>
                  </a:lnTo>
                  <a:lnTo>
                    <a:pt x="14410" y="6169"/>
                  </a:lnTo>
                  <a:lnTo>
                    <a:pt x="14437" y="6156"/>
                  </a:lnTo>
                  <a:lnTo>
                    <a:pt x="14462" y="6140"/>
                  </a:lnTo>
                  <a:lnTo>
                    <a:pt x="14486" y="6123"/>
                  </a:lnTo>
                  <a:lnTo>
                    <a:pt x="14508" y="6105"/>
                  </a:lnTo>
                  <a:lnTo>
                    <a:pt x="14531" y="6085"/>
                  </a:lnTo>
                  <a:lnTo>
                    <a:pt x="14551" y="6064"/>
                  </a:lnTo>
                  <a:lnTo>
                    <a:pt x="14565" y="6047"/>
                  </a:lnTo>
                  <a:lnTo>
                    <a:pt x="14579" y="6030"/>
                  </a:lnTo>
                  <a:lnTo>
                    <a:pt x="14592" y="6012"/>
                  </a:lnTo>
                  <a:lnTo>
                    <a:pt x="14604" y="5993"/>
                  </a:lnTo>
                  <a:lnTo>
                    <a:pt x="14616" y="5974"/>
                  </a:lnTo>
                  <a:lnTo>
                    <a:pt x="14628" y="5952"/>
                  </a:lnTo>
                  <a:lnTo>
                    <a:pt x="14638" y="5932"/>
                  </a:lnTo>
                  <a:lnTo>
                    <a:pt x="14649" y="5910"/>
                  </a:lnTo>
                  <a:lnTo>
                    <a:pt x="14659" y="5888"/>
                  </a:lnTo>
                  <a:lnTo>
                    <a:pt x="14668" y="5866"/>
                  </a:lnTo>
                  <a:lnTo>
                    <a:pt x="14678" y="5842"/>
                  </a:lnTo>
                  <a:lnTo>
                    <a:pt x="14686" y="5819"/>
                  </a:lnTo>
                  <a:lnTo>
                    <a:pt x="14694" y="5793"/>
                  </a:lnTo>
                  <a:lnTo>
                    <a:pt x="14701" y="5769"/>
                  </a:lnTo>
                  <a:lnTo>
                    <a:pt x="14708" y="5743"/>
                  </a:lnTo>
                  <a:lnTo>
                    <a:pt x="14714" y="5718"/>
                  </a:lnTo>
                  <a:lnTo>
                    <a:pt x="14720" y="5692"/>
                  </a:lnTo>
                  <a:lnTo>
                    <a:pt x="14725" y="5665"/>
                  </a:lnTo>
                  <a:lnTo>
                    <a:pt x="14729" y="5638"/>
                  </a:lnTo>
                  <a:lnTo>
                    <a:pt x="14734" y="5609"/>
                  </a:lnTo>
                  <a:lnTo>
                    <a:pt x="14737" y="5582"/>
                  </a:lnTo>
                  <a:lnTo>
                    <a:pt x="14740" y="5554"/>
                  </a:lnTo>
                  <a:lnTo>
                    <a:pt x="14743" y="5525"/>
                  </a:lnTo>
                  <a:lnTo>
                    <a:pt x="14745" y="5496"/>
                  </a:lnTo>
                  <a:lnTo>
                    <a:pt x="14748" y="5437"/>
                  </a:lnTo>
                  <a:lnTo>
                    <a:pt x="14749" y="5378"/>
                  </a:lnTo>
                  <a:lnTo>
                    <a:pt x="14748" y="5317"/>
                  </a:lnTo>
                  <a:lnTo>
                    <a:pt x="14745" y="5255"/>
                  </a:lnTo>
                  <a:lnTo>
                    <a:pt x="14740" y="5192"/>
                  </a:lnTo>
                  <a:lnTo>
                    <a:pt x="14733" y="5128"/>
                  </a:lnTo>
                  <a:lnTo>
                    <a:pt x="14724" y="5064"/>
                  </a:lnTo>
                  <a:lnTo>
                    <a:pt x="14712" y="5000"/>
                  </a:lnTo>
                  <a:lnTo>
                    <a:pt x="14699" y="4937"/>
                  </a:lnTo>
                  <a:lnTo>
                    <a:pt x="14684" y="4873"/>
                  </a:lnTo>
                  <a:lnTo>
                    <a:pt x="14676" y="4841"/>
                  </a:lnTo>
                  <a:lnTo>
                    <a:pt x="14666" y="4810"/>
                  </a:lnTo>
                  <a:lnTo>
                    <a:pt x="14657" y="4779"/>
                  </a:lnTo>
                  <a:lnTo>
                    <a:pt x="14647" y="4747"/>
                  </a:lnTo>
                  <a:lnTo>
                    <a:pt x="14637" y="4717"/>
                  </a:lnTo>
                  <a:lnTo>
                    <a:pt x="14626" y="4687"/>
                  </a:lnTo>
                  <a:lnTo>
                    <a:pt x="14615" y="4656"/>
                  </a:lnTo>
                  <a:lnTo>
                    <a:pt x="14603" y="4627"/>
                  </a:lnTo>
                  <a:lnTo>
                    <a:pt x="14591" y="4597"/>
                  </a:lnTo>
                  <a:lnTo>
                    <a:pt x="14578" y="4567"/>
                  </a:lnTo>
                  <a:lnTo>
                    <a:pt x="14565" y="4538"/>
                  </a:lnTo>
                  <a:lnTo>
                    <a:pt x="14552" y="4510"/>
                  </a:lnTo>
                  <a:lnTo>
                    <a:pt x="14538" y="4482"/>
                  </a:lnTo>
                  <a:lnTo>
                    <a:pt x="14523" y="4454"/>
                  </a:lnTo>
                  <a:lnTo>
                    <a:pt x="14508" y="4427"/>
                  </a:lnTo>
                  <a:lnTo>
                    <a:pt x="14492" y="4399"/>
                  </a:lnTo>
                  <a:lnTo>
                    <a:pt x="14476" y="4373"/>
                  </a:lnTo>
                  <a:lnTo>
                    <a:pt x="14460" y="4347"/>
                  </a:lnTo>
                  <a:lnTo>
                    <a:pt x="14443" y="4321"/>
                  </a:lnTo>
                  <a:lnTo>
                    <a:pt x="14426" y="4297"/>
                  </a:lnTo>
                  <a:lnTo>
                    <a:pt x="14400" y="4262"/>
                  </a:lnTo>
                  <a:lnTo>
                    <a:pt x="14374" y="4227"/>
                  </a:lnTo>
                  <a:lnTo>
                    <a:pt x="14345" y="4195"/>
                  </a:lnTo>
                  <a:lnTo>
                    <a:pt x="14317" y="4164"/>
                  </a:lnTo>
                  <a:lnTo>
                    <a:pt x="14287" y="4135"/>
                  </a:lnTo>
                  <a:lnTo>
                    <a:pt x="14256" y="4107"/>
                  </a:lnTo>
                  <a:lnTo>
                    <a:pt x="14225" y="4081"/>
                  </a:lnTo>
                  <a:lnTo>
                    <a:pt x="14191" y="4056"/>
                  </a:lnTo>
                  <a:lnTo>
                    <a:pt x="14158" y="4033"/>
                  </a:lnTo>
                  <a:lnTo>
                    <a:pt x="14123" y="4012"/>
                  </a:lnTo>
                  <a:lnTo>
                    <a:pt x="14088" y="3993"/>
                  </a:lnTo>
                  <a:lnTo>
                    <a:pt x="14051" y="3976"/>
                  </a:lnTo>
                  <a:lnTo>
                    <a:pt x="14013" y="3961"/>
                  </a:lnTo>
                  <a:lnTo>
                    <a:pt x="13975" y="3948"/>
                  </a:lnTo>
                  <a:lnTo>
                    <a:pt x="13936" y="3938"/>
                  </a:lnTo>
                  <a:lnTo>
                    <a:pt x="13895" y="3929"/>
                  </a:lnTo>
                  <a:lnTo>
                    <a:pt x="13854" y="3923"/>
                  </a:lnTo>
                  <a:lnTo>
                    <a:pt x="13812" y="3919"/>
                  </a:lnTo>
                  <a:lnTo>
                    <a:pt x="13769" y="3918"/>
                  </a:lnTo>
                  <a:lnTo>
                    <a:pt x="13725" y="3919"/>
                  </a:lnTo>
                  <a:lnTo>
                    <a:pt x="13680" y="3923"/>
                  </a:lnTo>
                  <a:lnTo>
                    <a:pt x="13635" y="3929"/>
                  </a:lnTo>
                  <a:lnTo>
                    <a:pt x="13587" y="3938"/>
                  </a:lnTo>
                  <a:lnTo>
                    <a:pt x="13540" y="3950"/>
                  </a:lnTo>
                  <a:lnTo>
                    <a:pt x="13492" y="3965"/>
                  </a:lnTo>
                  <a:lnTo>
                    <a:pt x="13442" y="3983"/>
                  </a:lnTo>
                  <a:lnTo>
                    <a:pt x="13392" y="4003"/>
                  </a:lnTo>
                  <a:lnTo>
                    <a:pt x="13342" y="4027"/>
                  </a:lnTo>
                  <a:lnTo>
                    <a:pt x="13289" y="4054"/>
                  </a:lnTo>
                  <a:lnTo>
                    <a:pt x="13237" y="4085"/>
                  </a:lnTo>
                  <a:lnTo>
                    <a:pt x="13184" y="4119"/>
                  </a:lnTo>
                  <a:lnTo>
                    <a:pt x="13129" y="4155"/>
                  </a:lnTo>
                  <a:lnTo>
                    <a:pt x="13109" y="4171"/>
                  </a:lnTo>
                  <a:lnTo>
                    <a:pt x="13090" y="4187"/>
                  </a:lnTo>
                  <a:lnTo>
                    <a:pt x="13071" y="4203"/>
                  </a:lnTo>
                  <a:lnTo>
                    <a:pt x="13054" y="4221"/>
                  </a:lnTo>
                  <a:lnTo>
                    <a:pt x="13037" y="4239"/>
                  </a:lnTo>
                  <a:lnTo>
                    <a:pt x="13022" y="4259"/>
                  </a:lnTo>
                  <a:lnTo>
                    <a:pt x="13007" y="4279"/>
                  </a:lnTo>
                  <a:lnTo>
                    <a:pt x="12992" y="4299"/>
                  </a:lnTo>
                  <a:lnTo>
                    <a:pt x="12979" y="4320"/>
                  </a:lnTo>
                  <a:lnTo>
                    <a:pt x="12967" y="4341"/>
                  </a:lnTo>
                  <a:lnTo>
                    <a:pt x="12956" y="4363"/>
                  </a:lnTo>
                  <a:lnTo>
                    <a:pt x="12945" y="4385"/>
                  </a:lnTo>
                  <a:lnTo>
                    <a:pt x="12936" y="4408"/>
                  </a:lnTo>
                  <a:lnTo>
                    <a:pt x="12927" y="4432"/>
                  </a:lnTo>
                  <a:lnTo>
                    <a:pt x="12919" y="4456"/>
                  </a:lnTo>
                  <a:lnTo>
                    <a:pt x="12911" y="4480"/>
                  </a:lnTo>
                  <a:lnTo>
                    <a:pt x="12902" y="4513"/>
                  </a:lnTo>
                  <a:lnTo>
                    <a:pt x="12895" y="4546"/>
                  </a:lnTo>
                  <a:lnTo>
                    <a:pt x="12888" y="4579"/>
                  </a:lnTo>
                  <a:lnTo>
                    <a:pt x="12883" y="4614"/>
                  </a:lnTo>
                  <a:lnTo>
                    <a:pt x="12878" y="4649"/>
                  </a:lnTo>
                  <a:lnTo>
                    <a:pt x="12875" y="4683"/>
                  </a:lnTo>
                  <a:lnTo>
                    <a:pt x="12872" y="4718"/>
                  </a:lnTo>
                  <a:lnTo>
                    <a:pt x="12871" y="4753"/>
                  </a:lnTo>
                  <a:lnTo>
                    <a:pt x="12871" y="4789"/>
                  </a:lnTo>
                  <a:lnTo>
                    <a:pt x="12871" y="4823"/>
                  </a:lnTo>
                  <a:lnTo>
                    <a:pt x="12872" y="4858"/>
                  </a:lnTo>
                  <a:lnTo>
                    <a:pt x="12874" y="4893"/>
                  </a:lnTo>
                  <a:lnTo>
                    <a:pt x="12877" y="4927"/>
                  </a:lnTo>
                  <a:lnTo>
                    <a:pt x="12880" y="4962"/>
                  </a:lnTo>
                  <a:lnTo>
                    <a:pt x="12884" y="4995"/>
                  </a:lnTo>
                  <a:lnTo>
                    <a:pt x="12889" y="5029"/>
                  </a:lnTo>
                  <a:lnTo>
                    <a:pt x="12904" y="5128"/>
                  </a:lnTo>
                  <a:lnTo>
                    <a:pt x="12814" y="5169"/>
                  </a:lnTo>
                  <a:lnTo>
                    <a:pt x="11078" y="5971"/>
                  </a:lnTo>
                  <a:lnTo>
                    <a:pt x="10992" y="6010"/>
                  </a:lnTo>
                  <a:lnTo>
                    <a:pt x="10928" y="5943"/>
                  </a:lnTo>
                  <a:lnTo>
                    <a:pt x="10012" y="5017"/>
                  </a:lnTo>
                  <a:lnTo>
                    <a:pt x="9940" y="4946"/>
                  </a:lnTo>
                  <a:lnTo>
                    <a:pt x="9992" y="4857"/>
                  </a:lnTo>
                  <a:close/>
                </a:path>
              </a:pathLst>
            </a:custGeom>
            <a:solidFill>
              <a:srgbClr val="A7B3BC"/>
            </a:solidFill>
            <a:ln w="28575">
              <a:noFill/>
            </a:ln>
          </p:spPr>
          <p:txBody>
            <a:bodyPr vert="horz" wrap="square" lIns="91440" tIns="45720" rIns="91440" bIns="45720" numCol="1" anchor="t" anchorCtr="0" compatLnSpc="1">
              <a:prstTxWarp prst="textNoShape">
                <a:avLst/>
              </a:prstTxWarp>
            </a:bodyPr>
            <a:lstStyle/>
            <a:p>
              <a:endParaRPr lang="pl-PL">
                <a:solidFill>
                  <a:schemeClr val="bg1"/>
                </a:solidFill>
              </a:endParaRPr>
            </a:p>
          </p:txBody>
        </p:sp>
        <p:sp>
          <p:nvSpPr>
            <p:cNvPr id="35" name="Freeform 5">
              <a:extLst>
                <a:ext uri="{FF2B5EF4-FFF2-40B4-BE49-F238E27FC236}">
                  <a16:creationId xmlns:a16="http://schemas.microsoft.com/office/drawing/2014/main" id="{B95A1689-D9C2-4D47-B203-AC49B6ECC0A4}"/>
                </a:ext>
              </a:extLst>
            </p:cNvPr>
            <p:cNvSpPr>
              <a:spLocks/>
            </p:cNvSpPr>
            <p:nvPr/>
          </p:nvSpPr>
          <p:spPr bwMode="auto">
            <a:xfrm rot="1235595">
              <a:off x="8005144" y="2811078"/>
              <a:ext cx="175336" cy="191314"/>
            </a:xfrm>
            <a:custGeom>
              <a:avLst/>
              <a:gdLst>
                <a:gd name="T0" fmla="*/ 11310 w 14749"/>
                <a:gd name="T1" fmla="*/ 3401 h 16093"/>
                <a:gd name="T2" fmla="*/ 11044 w 14749"/>
                <a:gd name="T3" fmla="*/ 2643 h 16093"/>
                <a:gd name="T4" fmla="*/ 10261 w 14749"/>
                <a:gd name="T5" fmla="*/ 2786 h 16093"/>
                <a:gd name="T6" fmla="*/ 10155 w 14749"/>
                <a:gd name="T7" fmla="*/ 3378 h 16093"/>
                <a:gd name="T8" fmla="*/ 8544 w 14749"/>
                <a:gd name="T9" fmla="*/ 1718 h 16093"/>
                <a:gd name="T10" fmla="*/ 8884 w 14749"/>
                <a:gd name="T11" fmla="*/ 1062 h 16093"/>
                <a:gd name="T12" fmla="*/ 8417 w 14749"/>
                <a:gd name="T13" fmla="*/ 372 h 16093"/>
                <a:gd name="T14" fmla="*/ 7260 w 14749"/>
                <a:gd name="T15" fmla="*/ 38 h 16093"/>
                <a:gd name="T16" fmla="*/ 6763 w 14749"/>
                <a:gd name="T17" fmla="*/ 592 h 16093"/>
                <a:gd name="T18" fmla="*/ 7164 w 14749"/>
                <a:gd name="T19" fmla="*/ 1726 h 16093"/>
                <a:gd name="T20" fmla="*/ 5205 w 14749"/>
                <a:gd name="T21" fmla="*/ 2861 h 16093"/>
                <a:gd name="T22" fmla="*/ 4786 w 14749"/>
                <a:gd name="T23" fmla="*/ 2263 h 16093"/>
                <a:gd name="T24" fmla="*/ 4042 w 14749"/>
                <a:gd name="T25" fmla="*/ 2567 h 16093"/>
                <a:gd name="T26" fmla="*/ 4204 w 14749"/>
                <a:gd name="T27" fmla="*/ 3325 h 16093"/>
                <a:gd name="T28" fmla="*/ 2182 w 14749"/>
                <a:gd name="T29" fmla="*/ 4353 h 16093"/>
                <a:gd name="T30" fmla="*/ 1758 w 14749"/>
                <a:gd name="T31" fmla="*/ 3564 h 16093"/>
                <a:gd name="T32" fmla="*/ 913 w 14749"/>
                <a:gd name="T33" fmla="*/ 3593 h 16093"/>
                <a:gd name="T34" fmla="*/ 240 w 14749"/>
                <a:gd name="T35" fmla="*/ 4374 h 16093"/>
                <a:gd name="T36" fmla="*/ 330 w 14749"/>
                <a:gd name="T37" fmla="*/ 5226 h 16093"/>
                <a:gd name="T38" fmla="*/ 1038 w 14749"/>
                <a:gd name="T39" fmla="*/ 5523 h 16093"/>
                <a:gd name="T40" fmla="*/ 1754 w 14749"/>
                <a:gd name="T41" fmla="*/ 5295 h 16093"/>
                <a:gd name="T42" fmla="*/ 1377 w 14749"/>
                <a:gd name="T43" fmla="*/ 7538 h 16093"/>
                <a:gd name="T44" fmla="*/ 584 w 14749"/>
                <a:gd name="T45" fmla="*/ 7647 h 16093"/>
                <a:gd name="T46" fmla="*/ 572 w 14749"/>
                <a:gd name="T47" fmla="*/ 8448 h 16093"/>
                <a:gd name="T48" fmla="*/ 1338 w 14749"/>
                <a:gd name="T49" fmla="*/ 8596 h 16093"/>
                <a:gd name="T50" fmla="*/ 1661 w 14749"/>
                <a:gd name="T51" fmla="*/ 10795 h 16093"/>
                <a:gd name="T52" fmla="*/ 627 w 14749"/>
                <a:gd name="T53" fmla="*/ 10520 h 16093"/>
                <a:gd name="T54" fmla="*/ 42 w 14749"/>
                <a:gd name="T55" fmla="*/ 11054 h 16093"/>
                <a:gd name="T56" fmla="*/ 296 w 14749"/>
                <a:gd name="T57" fmla="*/ 12142 h 16093"/>
                <a:gd name="T58" fmla="*/ 999 w 14749"/>
                <a:gd name="T59" fmla="*/ 12648 h 16093"/>
                <a:gd name="T60" fmla="*/ 1669 w 14749"/>
                <a:gd name="T61" fmla="*/ 12449 h 16093"/>
                <a:gd name="T62" fmla="*/ 2027 w 14749"/>
                <a:gd name="T63" fmla="*/ 11641 h 16093"/>
                <a:gd name="T64" fmla="*/ 3795 w 14749"/>
                <a:gd name="T65" fmla="*/ 12883 h 16093"/>
                <a:gd name="T66" fmla="*/ 3561 w 14749"/>
                <a:gd name="T67" fmla="*/ 13638 h 16093"/>
                <a:gd name="T68" fmla="*/ 4283 w 14749"/>
                <a:gd name="T69" fmla="*/ 13995 h 16093"/>
                <a:gd name="T70" fmla="*/ 4742 w 14749"/>
                <a:gd name="T71" fmla="*/ 13457 h 16093"/>
                <a:gd name="T72" fmla="*/ 6642 w 14749"/>
                <a:gd name="T73" fmla="*/ 14476 h 16093"/>
                <a:gd name="T74" fmla="*/ 6153 w 14749"/>
                <a:gd name="T75" fmla="*/ 15111 h 16093"/>
                <a:gd name="T76" fmla="*/ 6837 w 14749"/>
                <a:gd name="T77" fmla="*/ 16057 h 16093"/>
                <a:gd name="T78" fmla="*/ 8029 w 14749"/>
                <a:gd name="T79" fmla="*/ 15790 h 16093"/>
                <a:gd name="T80" fmla="*/ 7890 w 14749"/>
                <a:gd name="T81" fmla="*/ 14816 h 16093"/>
                <a:gd name="T82" fmla="*/ 9573 w 14749"/>
                <a:gd name="T83" fmla="*/ 13356 h 16093"/>
                <a:gd name="T84" fmla="*/ 9765 w 14749"/>
                <a:gd name="T85" fmla="*/ 14053 h 16093"/>
                <a:gd name="T86" fmla="*/ 10542 w 14749"/>
                <a:gd name="T87" fmla="*/ 14045 h 16093"/>
                <a:gd name="T88" fmla="*/ 10675 w 14749"/>
                <a:gd name="T89" fmla="*/ 13254 h 16093"/>
                <a:gd name="T90" fmla="*/ 10731 w 14749"/>
                <a:gd name="T91" fmla="*/ 10772 h 16093"/>
                <a:gd name="T92" fmla="*/ 12797 w 14749"/>
                <a:gd name="T93" fmla="*/ 12835 h 16093"/>
                <a:gd name="T94" fmla="*/ 13554 w 14749"/>
                <a:gd name="T95" fmla="*/ 13119 h 16093"/>
                <a:gd name="T96" fmla="*/ 14475 w 14749"/>
                <a:gd name="T97" fmla="*/ 12243 h 16093"/>
                <a:gd name="T98" fmla="*/ 14462 w 14749"/>
                <a:gd name="T99" fmla="*/ 11421 h 16093"/>
                <a:gd name="T100" fmla="*/ 13816 w 14749"/>
                <a:gd name="T101" fmla="*/ 11111 h 16093"/>
                <a:gd name="T102" fmla="*/ 13131 w 14749"/>
                <a:gd name="T103" fmla="*/ 11260 h 16093"/>
                <a:gd name="T104" fmla="*/ 13022 w 14749"/>
                <a:gd name="T105" fmla="*/ 9119 h 16093"/>
                <a:gd name="T106" fmla="*/ 13797 w 14749"/>
                <a:gd name="T107" fmla="*/ 9071 h 16093"/>
                <a:gd name="T108" fmla="*/ 13890 w 14749"/>
                <a:gd name="T109" fmla="*/ 8275 h 16093"/>
                <a:gd name="T110" fmla="*/ 13141 w 14749"/>
                <a:gd name="T111" fmla="*/ 8052 h 16093"/>
                <a:gd name="T112" fmla="*/ 13430 w 14749"/>
                <a:gd name="T113" fmla="*/ 5837 h 16093"/>
                <a:gd name="T114" fmla="*/ 14551 w 14749"/>
                <a:gd name="T115" fmla="*/ 6064 h 16093"/>
                <a:gd name="T116" fmla="*/ 14740 w 14749"/>
                <a:gd name="T117" fmla="*/ 5192 h 16093"/>
                <a:gd name="T118" fmla="*/ 14317 w 14749"/>
                <a:gd name="T119" fmla="*/ 4164 h 16093"/>
                <a:gd name="T120" fmla="*/ 13109 w 14749"/>
                <a:gd name="T121" fmla="*/ 4171 h 16093"/>
                <a:gd name="T122" fmla="*/ 12880 w 14749"/>
                <a:gd name="T123" fmla="*/ 4962 h 16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49" h="16093">
                  <a:moveTo>
                    <a:pt x="9992" y="4857"/>
                  </a:moveTo>
                  <a:lnTo>
                    <a:pt x="10574" y="3856"/>
                  </a:lnTo>
                  <a:lnTo>
                    <a:pt x="10615" y="3785"/>
                  </a:lnTo>
                  <a:lnTo>
                    <a:pt x="10696" y="3790"/>
                  </a:lnTo>
                  <a:lnTo>
                    <a:pt x="10732" y="3792"/>
                  </a:lnTo>
                  <a:lnTo>
                    <a:pt x="10767" y="3791"/>
                  </a:lnTo>
                  <a:lnTo>
                    <a:pt x="10802" y="3788"/>
                  </a:lnTo>
                  <a:lnTo>
                    <a:pt x="10836" y="3784"/>
                  </a:lnTo>
                  <a:lnTo>
                    <a:pt x="10871" y="3777"/>
                  </a:lnTo>
                  <a:lnTo>
                    <a:pt x="10906" y="3769"/>
                  </a:lnTo>
                  <a:lnTo>
                    <a:pt x="10939" y="3758"/>
                  </a:lnTo>
                  <a:lnTo>
                    <a:pt x="10972" y="3746"/>
                  </a:lnTo>
                  <a:lnTo>
                    <a:pt x="11003" y="3732"/>
                  </a:lnTo>
                  <a:lnTo>
                    <a:pt x="11034" y="3716"/>
                  </a:lnTo>
                  <a:lnTo>
                    <a:pt x="11063" y="3698"/>
                  </a:lnTo>
                  <a:lnTo>
                    <a:pt x="11092" y="3679"/>
                  </a:lnTo>
                  <a:lnTo>
                    <a:pt x="11120" y="3658"/>
                  </a:lnTo>
                  <a:lnTo>
                    <a:pt x="11147" y="3635"/>
                  </a:lnTo>
                  <a:lnTo>
                    <a:pt x="11160" y="3623"/>
                  </a:lnTo>
                  <a:lnTo>
                    <a:pt x="11172" y="3611"/>
                  </a:lnTo>
                  <a:lnTo>
                    <a:pt x="11186" y="3598"/>
                  </a:lnTo>
                  <a:lnTo>
                    <a:pt x="11198" y="3584"/>
                  </a:lnTo>
                  <a:lnTo>
                    <a:pt x="11218" y="3560"/>
                  </a:lnTo>
                  <a:lnTo>
                    <a:pt x="11237" y="3534"/>
                  </a:lnTo>
                  <a:lnTo>
                    <a:pt x="11255" y="3509"/>
                  </a:lnTo>
                  <a:lnTo>
                    <a:pt x="11271" y="3483"/>
                  </a:lnTo>
                  <a:lnTo>
                    <a:pt x="11285" y="3456"/>
                  </a:lnTo>
                  <a:lnTo>
                    <a:pt x="11298" y="3429"/>
                  </a:lnTo>
                  <a:lnTo>
                    <a:pt x="11310" y="3401"/>
                  </a:lnTo>
                  <a:lnTo>
                    <a:pt x="11320" y="3372"/>
                  </a:lnTo>
                  <a:lnTo>
                    <a:pt x="11330" y="3344"/>
                  </a:lnTo>
                  <a:lnTo>
                    <a:pt x="11337" y="3315"/>
                  </a:lnTo>
                  <a:lnTo>
                    <a:pt x="11343" y="3286"/>
                  </a:lnTo>
                  <a:lnTo>
                    <a:pt x="11348" y="3257"/>
                  </a:lnTo>
                  <a:lnTo>
                    <a:pt x="11351" y="3228"/>
                  </a:lnTo>
                  <a:lnTo>
                    <a:pt x="11352" y="3197"/>
                  </a:lnTo>
                  <a:lnTo>
                    <a:pt x="11353" y="3168"/>
                  </a:lnTo>
                  <a:lnTo>
                    <a:pt x="11352" y="3139"/>
                  </a:lnTo>
                  <a:lnTo>
                    <a:pt x="11349" y="3110"/>
                  </a:lnTo>
                  <a:lnTo>
                    <a:pt x="11345" y="3080"/>
                  </a:lnTo>
                  <a:lnTo>
                    <a:pt x="11340" y="3052"/>
                  </a:lnTo>
                  <a:lnTo>
                    <a:pt x="11333" y="3022"/>
                  </a:lnTo>
                  <a:lnTo>
                    <a:pt x="11324" y="2994"/>
                  </a:lnTo>
                  <a:lnTo>
                    <a:pt x="11315" y="2966"/>
                  </a:lnTo>
                  <a:lnTo>
                    <a:pt x="11304" y="2938"/>
                  </a:lnTo>
                  <a:lnTo>
                    <a:pt x="11292" y="2911"/>
                  </a:lnTo>
                  <a:lnTo>
                    <a:pt x="11278" y="2884"/>
                  </a:lnTo>
                  <a:lnTo>
                    <a:pt x="11263" y="2858"/>
                  </a:lnTo>
                  <a:lnTo>
                    <a:pt x="11247" y="2832"/>
                  </a:lnTo>
                  <a:lnTo>
                    <a:pt x="11229" y="2807"/>
                  </a:lnTo>
                  <a:lnTo>
                    <a:pt x="11210" y="2783"/>
                  </a:lnTo>
                  <a:lnTo>
                    <a:pt x="11190" y="2760"/>
                  </a:lnTo>
                  <a:lnTo>
                    <a:pt x="11167" y="2738"/>
                  </a:lnTo>
                  <a:lnTo>
                    <a:pt x="11144" y="2716"/>
                  </a:lnTo>
                  <a:lnTo>
                    <a:pt x="11120" y="2696"/>
                  </a:lnTo>
                  <a:lnTo>
                    <a:pt x="11095" y="2676"/>
                  </a:lnTo>
                  <a:lnTo>
                    <a:pt x="11070" y="2659"/>
                  </a:lnTo>
                  <a:lnTo>
                    <a:pt x="11044" y="2643"/>
                  </a:lnTo>
                  <a:lnTo>
                    <a:pt x="11016" y="2628"/>
                  </a:lnTo>
                  <a:lnTo>
                    <a:pt x="10989" y="2615"/>
                  </a:lnTo>
                  <a:lnTo>
                    <a:pt x="10961" y="2604"/>
                  </a:lnTo>
                  <a:lnTo>
                    <a:pt x="10933" y="2594"/>
                  </a:lnTo>
                  <a:lnTo>
                    <a:pt x="10905" y="2585"/>
                  </a:lnTo>
                  <a:lnTo>
                    <a:pt x="10876" y="2577"/>
                  </a:lnTo>
                  <a:lnTo>
                    <a:pt x="10846" y="2571"/>
                  </a:lnTo>
                  <a:lnTo>
                    <a:pt x="10817" y="2567"/>
                  </a:lnTo>
                  <a:lnTo>
                    <a:pt x="10788" y="2564"/>
                  </a:lnTo>
                  <a:lnTo>
                    <a:pt x="10759" y="2562"/>
                  </a:lnTo>
                  <a:lnTo>
                    <a:pt x="10729" y="2562"/>
                  </a:lnTo>
                  <a:lnTo>
                    <a:pt x="10699" y="2563"/>
                  </a:lnTo>
                  <a:lnTo>
                    <a:pt x="10670" y="2565"/>
                  </a:lnTo>
                  <a:lnTo>
                    <a:pt x="10641" y="2569"/>
                  </a:lnTo>
                  <a:lnTo>
                    <a:pt x="10612" y="2575"/>
                  </a:lnTo>
                  <a:lnTo>
                    <a:pt x="10583" y="2581"/>
                  </a:lnTo>
                  <a:lnTo>
                    <a:pt x="10554" y="2589"/>
                  </a:lnTo>
                  <a:lnTo>
                    <a:pt x="10526" y="2599"/>
                  </a:lnTo>
                  <a:lnTo>
                    <a:pt x="10498" y="2609"/>
                  </a:lnTo>
                  <a:lnTo>
                    <a:pt x="10471" y="2622"/>
                  </a:lnTo>
                  <a:lnTo>
                    <a:pt x="10445" y="2635"/>
                  </a:lnTo>
                  <a:lnTo>
                    <a:pt x="10418" y="2650"/>
                  </a:lnTo>
                  <a:lnTo>
                    <a:pt x="10392" y="2666"/>
                  </a:lnTo>
                  <a:lnTo>
                    <a:pt x="10367" y="2685"/>
                  </a:lnTo>
                  <a:lnTo>
                    <a:pt x="10343" y="2704"/>
                  </a:lnTo>
                  <a:lnTo>
                    <a:pt x="10320" y="2724"/>
                  </a:lnTo>
                  <a:lnTo>
                    <a:pt x="10298" y="2746"/>
                  </a:lnTo>
                  <a:lnTo>
                    <a:pt x="10276" y="2769"/>
                  </a:lnTo>
                  <a:lnTo>
                    <a:pt x="10261" y="2786"/>
                  </a:lnTo>
                  <a:lnTo>
                    <a:pt x="10247" y="2804"/>
                  </a:lnTo>
                  <a:lnTo>
                    <a:pt x="10234" y="2821"/>
                  </a:lnTo>
                  <a:lnTo>
                    <a:pt x="10221" y="2840"/>
                  </a:lnTo>
                  <a:lnTo>
                    <a:pt x="10210" y="2859"/>
                  </a:lnTo>
                  <a:lnTo>
                    <a:pt x="10199" y="2878"/>
                  </a:lnTo>
                  <a:lnTo>
                    <a:pt x="10189" y="2897"/>
                  </a:lnTo>
                  <a:lnTo>
                    <a:pt x="10179" y="2916"/>
                  </a:lnTo>
                  <a:lnTo>
                    <a:pt x="10170" y="2936"/>
                  </a:lnTo>
                  <a:lnTo>
                    <a:pt x="10162" y="2955"/>
                  </a:lnTo>
                  <a:lnTo>
                    <a:pt x="10155" y="2975"/>
                  </a:lnTo>
                  <a:lnTo>
                    <a:pt x="10149" y="2995"/>
                  </a:lnTo>
                  <a:lnTo>
                    <a:pt x="10143" y="3016"/>
                  </a:lnTo>
                  <a:lnTo>
                    <a:pt x="10138" y="3037"/>
                  </a:lnTo>
                  <a:lnTo>
                    <a:pt x="10133" y="3057"/>
                  </a:lnTo>
                  <a:lnTo>
                    <a:pt x="10129" y="3078"/>
                  </a:lnTo>
                  <a:lnTo>
                    <a:pt x="10126" y="3099"/>
                  </a:lnTo>
                  <a:lnTo>
                    <a:pt x="10124" y="3121"/>
                  </a:lnTo>
                  <a:lnTo>
                    <a:pt x="10123" y="3142"/>
                  </a:lnTo>
                  <a:lnTo>
                    <a:pt x="10122" y="3164"/>
                  </a:lnTo>
                  <a:lnTo>
                    <a:pt x="10122" y="3185"/>
                  </a:lnTo>
                  <a:lnTo>
                    <a:pt x="10122" y="3208"/>
                  </a:lnTo>
                  <a:lnTo>
                    <a:pt x="10124" y="3229"/>
                  </a:lnTo>
                  <a:lnTo>
                    <a:pt x="10126" y="3251"/>
                  </a:lnTo>
                  <a:lnTo>
                    <a:pt x="10129" y="3272"/>
                  </a:lnTo>
                  <a:lnTo>
                    <a:pt x="10133" y="3293"/>
                  </a:lnTo>
                  <a:lnTo>
                    <a:pt x="10137" y="3314"/>
                  </a:lnTo>
                  <a:lnTo>
                    <a:pt x="10142" y="3335"/>
                  </a:lnTo>
                  <a:lnTo>
                    <a:pt x="10148" y="3356"/>
                  </a:lnTo>
                  <a:lnTo>
                    <a:pt x="10155" y="3378"/>
                  </a:lnTo>
                  <a:lnTo>
                    <a:pt x="10162" y="3398"/>
                  </a:lnTo>
                  <a:lnTo>
                    <a:pt x="10171" y="3418"/>
                  </a:lnTo>
                  <a:lnTo>
                    <a:pt x="10201" y="3490"/>
                  </a:lnTo>
                  <a:lnTo>
                    <a:pt x="10153" y="3553"/>
                  </a:lnTo>
                  <a:lnTo>
                    <a:pt x="9440" y="4455"/>
                  </a:lnTo>
                  <a:lnTo>
                    <a:pt x="9387" y="4523"/>
                  </a:lnTo>
                  <a:lnTo>
                    <a:pt x="9301" y="4500"/>
                  </a:lnTo>
                  <a:lnTo>
                    <a:pt x="8045" y="4155"/>
                  </a:lnTo>
                  <a:lnTo>
                    <a:pt x="7946" y="4129"/>
                  </a:lnTo>
                  <a:lnTo>
                    <a:pt x="7947" y="4026"/>
                  </a:lnTo>
                  <a:lnTo>
                    <a:pt x="7969" y="2085"/>
                  </a:lnTo>
                  <a:lnTo>
                    <a:pt x="7970" y="1977"/>
                  </a:lnTo>
                  <a:lnTo>
                    <a:pt x="8076" y="1956"/>
                  </a:lnTo>
                  <a:lnTo>
                    <a:pt x="8097" y="1952"/>
                  </a:lnTo>
                  <a:lnTo>
                    <a:pt x="8117" y="1947"/>
                  </a:lnTo>
                  <a:lnTo>
                    <a:pt x="8138" y="1941"/>
                  </a:lnTo>
                  <a:lnTo>
                    <a:pt x="8158" y="1935"/>
                  </a:lnTo>
                  <a:lnTo>
                    <a:pt x="8178" y="1929"/>
                  </a:lnTo>
                  <a:lnTo>
                    <a:pt x="8197" y="1922"/>
                  </a:lnTo>
                  <a:lnTo>
                    <a:pt x="8217" y="1914"/>
                  </a:lnTo>
                  <a:lnTo>
                    <a:pt x="8236" y="1906"/>
                  </a:lnTo>
                  <a:lnTo>
                    <a:pt x="8275" y="1889"/>
                  </a:lnTo>
                  <a:lnTo>
                    <a:pt x="8313" y="1870"/>
                  </a:lnTo>
                  <a:lnTo>
                    <a:pt x="8351" y="1849"/>
                  </a:lnTo>
                  <a:lnTo>
                    <a:pt x="8388" y="1827"/>
                  </a:lnTo>
                  <a:lnTo>
                    <a:pt x="8427" y="1801"/>
                  </a:lnTo>
                  <a:lnTo>
                    <a:pt x="8467" y="1775"/>
                  </a:lnTo>
                  <a:lnTo>
                    <a:pt x="8505" y="1747"/>
                  </a:lnTo>
                  <a:lnTo>
                    <a:pt x="8544" y="1718"/>
                  </a:lnTo>
                  <a:lnTo>
                    <a:pt x="8582" y="1688"/>
                  </a:lnTo>
                  <a:lnTo>
                    <a:pt x="8622" y="1657"/>
                  </a:lnTo>
                  <a:lnTo>
                    <a:pt x="8660" y="1625"/>
                  </a:lnTo>
                  <a:lnTo>
                    <a:pt x="8699" y="1593"/>
                  </a:lnTo>
                  <a:lnTo>
                    <a:pt x="8719" y="1575"/>
                  </a:lnTo>
                  <a:lnTo>
                    <a:pt x="8738" y="1557"/>
                  </a:lnTo>
                  <a:lnTo>
                    <a:pt x="8757" y="1538"/>
                  </a:lnTo>
                  <a:lnTo>
                    <a:pt x="8774" y="1520"/>
                  </a:lnTo>
                  <a:lnTo>
                    <a:pt x="8790" y="1500"/>
                  </a:lnTo>
                  <a:lnTo>
                    <a:pt x="8804" y="1481"/>
                  </a:lnTo>
                  <a:lnTo>
                    <a:pt x="8818" y="1460"/>
                  </a:lnTo>
                  <a:lnTo>
                    <a:pt x="8830" y="1440"/>
                  </a:lnTo>
                  <a:lnTo>
                    <a:pt x="8841" y="1419"/>
                  </a:lnTo>
                  <a:lnTo>
                    <a:pt x="8851" y="1399"/>
                  </a:lnTo>
                  <a:lnTo>
                    <a:pt x="8860" y="1378"/>
                  </a:lnTo>
                  <a:lnTo>
                    <a:pt x="8868" y="1356"/>
                  </a:lnTo>
                  <a:lnTo>
                    <a:pt x="8875" y="1335"/>
                  </a:lnTo>
                  <a:lnTo>
                    <a:pt x="8881" y="1313"/>
                  </a:lnTo>
                  <a:lnTo>
                    <a:pt x="8886" y="1290"/>
                  </a:lnTo>
                  <a:lnTo>
                    <a:pt x="8890" y="1268"/>
                  </a:lnTo>
                  <a:lnTo>
                    <a:pt x="8893" y="1246"/>
                  </a:lnTo>
                  <a:lnTo>
                    <a:pt x="8896" y="1224"/>
                  </a:lnTo>
                  <a:lnTo>
                    <a:pt x="8897" y="1201"/>
                  </a:lnTo>
                  <a:lnTo>
                    <a:pt x="8897" y="1178"/>
                  </a:lnTo>
                  <a:lnTo>
                    <a:pt x="8896" y="1156"/>
                  </a:lnTo>
                  <a:lnTo>
                    <a:pt x="8894" y="1133"/>
                  </a:lnTo>
                  <a:lnTo>
                    <a:pt x="8891" y="1109"/>
                  </a:lnTo>
                  <a:lnTo>
                    <a:pt x="8888" y="1085"/>
                  </a:lnTo>
                  <a:lnTo>
                    <a:pt x="8884" y="1062"/>
                  </a:lnTo>
                  <a:lnTo>
                    <a:pt x="8879" y="1039"/>
                  </a:lnTo>
                  <a:lnTo>
                    <a:pt x="8873" y="1016"/>
                  </a:lnTo>
                  <a:lnTo>
                    <a:pt x="8866" y="993"/>
                  </a:lnTo>
                  <a:lnTo>
                    <a:pt x="8859" y="969"/>
                  </a:lnTo>
                  <a:lnTo>
                    <a:pt x="8850" y="945"/>
                  </a:lnTo>
                  <a:lnTo>
                    <a:pt x="8842" y="922"/>
                  </a:lnTo>
                  <a:lnTo>
                    <a:pt x="8832" y="898"/>
                  </a:lnTo>
                  <a:lnTo>
                    <a:pt x="8821" y="875"/>
                  </a:lnTo>
                  <a:lnTo>
                    <a:pt x="8810" y="852"/>
                  </a:lnTo>
                  <a:lnTo>
                    <a:pt x="8799" y="829"/>
                  </a:lnTo>
                  <a:lnTo>
                    <a:pt x="8786" y="806"/>
                  </a:lnTo>
                  <a:lnTo>
                    <a:pt x="8773" y="783"/>
                  </a:lnTo>
                  <a:lnTo>
                    <a:pt x="8760" y="759"/>
                  </a:lnTo>
                  <a:lnTo>
                    <a:pt x="8745" y="737"/>
                  </a:lnTo>
                  <a:lnTo>
                    <a:pt x="8730" y="714"/>
                  </a:lnTo>
                  <a:lnTo>
                    <a:pt x="8714" y="691"/>
                  </a:lnTo>
                  <a:lnTo>
                    <a:pt x="8698" y="669"/>
                  </a:lnTo>
                  <a:lnTo>
                    <a:pt x="8681" y="647"/>
                  </a:lnTo>
                  <a:lnTo>
                    <a:pt x="8664" y="625"/>
                  </a:lnTo>
                  <a:lnTo>
                    <a:pt x="8647" y="602"/>
                  </a:lnTo>
                  <a:lnTo>
                    <a:pt x="8628" y="580"/>
                  </a:lnTo>
                  <a:lnTo>
                    <a:pt x="8610" y="558"/>
                  </a:lnTo>
                  <a:lnTo>
                    <a:pt x="8590" y="537"/>
                  </a:lnTo>
                  <a:lnTo>
                    <a:pt x="8570" y="516"/>
                  </a:lnTo>
                  <a:lnTo>
                    <a:pt x="8549" y="494"/>
                  </a:lnTo>
                  <a:lnTo>
                    <a:pt x="8528" y="473"/>
                  </a:lnTo>
                  <a:lnTo>
                    <a:pt x="8507" y="453"/>
                  </a:lnTo>
                  <a:lnTo>
                    <a:pt x="8463" y="411"/>
                  </a:lnTo>
                  <a:lnTo>
                    <a:pt x="8417" y="372"/>
                  </a:lnTo>
                  <a:lnTo>
                    <a:pt x="8370" y="335"/>
                  </a:lnTo>
                  <a:lnTo>
                    <a:pt x="8322" y="298"/>
                  </a:lnTo>
                  <a:lnTo>
                    <a:pt x="8271" y="264"/>
                  </a:lnTo>
                  <a:lnTo>
                    <a:pt x="8221" y="230"/>
                  </a:lnTo>
                  <a:lnTo>
                    <a:pt x="8184" y="207"/>
                  </a:lnTo>
                  <a:lnTo>
                    <a:pt x="8147" y="186"/>
                  </a:lnTo>
                  <a:lnTo>
                    <a:pt x="8109" y="165"/>
                  </a:lnTo>
                  <a:lnTo>
                    <a:pt x="8071" y="146"/>
                  </a:lnTo>
                  <a:lnTo>
                    <a:pt x="8032" y="127"/>
                  </a:lnTo>
                  <a:lnTo>
                    <a:pt x="7994" y="110"/>
                  </a:lnTo>
                  <a:lnTo>
                    <a:pt x="7954" y="94"/>
                  </a:lnTo>
                  <a:lnTo>
                    <a:pt x="7915" y="78"/>
                  </a:lnTo>
                  <a:lnTo>
                    <a:pt x="7876" y="64"/>
                  </a:lnTo>
                  <a:lnTo>
                    <a:pt x="7837" y="51"/>
                  </a:lnTo>
                  <a:lnTo>
                    <a:pt x="7796" y="40"/>
                  </a:lnTo>
                  <a:lnTo>
                    <a:pt x="7757" y="30"/>
                  </a:lnTo>
                  <a:lnTo>
                    <a:pt x="7718" y="21"/>
                  </a:lnTo>
                  <a:lnTo>
                    <a:pt x="7678" y="14"/>
                  </a:lnTo>
                  <a:lnTo>
                    <a:pt x="7638" y="8"/>
                  </a:lnTo>
                  <a:lnTo>
                    <a:pt x="7599" y="4"/>
                  </a:lnTo>
                  <a:lnTo>
                    <a:pt x="7560" y="1"/>
                  </a:lnTo>
                  <a:lnTo>
                    <a:pt x="7521" y="0"/>
                  </a:lnTo>
                  <a:lnTo>
                    <a:pt x="7483" y="0"/>
                  </a:lnTo>
                  <a:lnTo>
                    <a:pt x="7445" y="2"/>
                  </a:lnTo>
                  <a:lnTo>
                    <a:pt x="7407" y="6"/>
                  </a:lnTo>
                  <a:lnTo>
                    <a:pt x="7369" y="11"/>
                  </a:lnTo>
                  <a:lnTo>
                    <a:pt x="7332" y="18"/>
                  </a:lnTo>
                  <a:lnTo>
                    <a:pt x="7296" y="27"/>
                  </a:lnTo>
                  <a:lnTo>
                    <a:pt x="7260" y="38"/>
                  </a:lnTo>
                  <a:lnTo>
                    <a:pt x="7225" y="50"/>
                  </a:lnTo>
                  <a:lnTo>
                    <a:pt x="7189" y="65"/>
                  </a:lnTo>
                  <a:lnTo>
                    <a:pt x="7155" y="81"/>
                  </a:lnTo>
                  <a:lnTo>
                    <a:pt x="7122" y="100"/>
                  </a:lnTo>
                  <a:lnTo>
                    <a:pt x="7089" y="121"/>
                  </a:lnTo>
                  <a:lnTo>
                    <a:pt x="7057" y="143"/>
                  </a:lnTo>
                  <a:lnTo>
                    <a:pt x="7026" y="167"/>
                  </a:lnTo>
                  <a:lnTo>
                    <a:pt x="7003" y="187"/>
                  </a:lnTo>
                  <a:lnTo>
                    <a:pt x="6982" y="207"/>
                  </a:lnTo>
                  <a:lnTo>
                    <a:pt x="6961" y="228"/>
                  </a:lnTo>
                  <a:lnTo>
                    <a:pt x="6941" y="250"/>
                  </a:lnTo>
                  <a:lnTo>
                    <a:pt x="6927" y="267"/>
                  </a:lnTo>
                  <a:lnTo>
                    <a:pt x="6912" y="284"/>
                  </a:lnTo>
                  <a:lnTo>
                    <a:pt x="6899" y="302"/>
                  </a:lnTo>
                  <a:lnTo>
                    <a:pt x="6886" y="319"/>
                  </a:lnTo>
                  <a:lnTo>
                    <a:pt x="6874" y="337"/>
                  </a:lnTo>
                  <a:lnTo>
                    <a:pt x="6863" y="355"/>
                  </a:lnTo>
                  <a:lnTo>
                    <a:pt x="6851" y="373"/>
                  </a:lnTo>
                  <a:lnTo>
                    <a:pt x="6841" y="392"/>
                  </a:lnTo>
                  <a:lnTo>
                    <a:pt x="6831" y="411"/>
                  </a:lnTo>
                  <a:lnTo>
                    <a:pt x="6821" y="430"/>
                  </a:lnTo>
                  <a:lnTo>
                    <a:pt x="6812" y="450"/>
                  </a:lnTo>
                  <a:lnTo>
                    <a:pt x="6804" y="470"/>
                  </a:lnTo>
                  <a:lnTo>
                    <a:pt x="6796" y="490"/>
                  </a:lnTo>
                  <a:lnTo>
                    <a:pt x="6789" y="510"/>
                  </a:lnTo>
                  <a:lnTo>
                    <a:pt x="6782" y="530"/>
                  </a:lnTo>
                  <a:lnTo>
                    <a:pt x="6775" y="550"/>
                  </a:lnTo>
                  <a:lnTo>
                    <a:pt x="6769" y="571"/>
                  </a:lnTo>
                  <a:lnTo>
                    <a:pt x="6763" y="592"/>
                  </a:lnTo>
                  <a:lnTo>
                    <a:pt x="6758" y="613"/>
                  </a:lnTo>
                  <a:lnTo>
                    <a:pt x="6754" y="634"/>
                  </a:lnTo>
                  <a:lnTo>
                    <a:pt x="6746" y="677"/>
                  </a:lnTo>
                  <a:lnTo>
                    <a:pt x="6741" y="720"/>
                  </a:lnTo>
                  <a:lnTo>
                    <a:pt x="6737" y="763"/>
                  </a:lnTo>
                  <a:lnTo>
                    <a:pt x="6736" y="807"/>
                  </a:lnTo>
                  <a:lnTo>
                    <a:pt x="6736" y="851"/>
                  </a:lnTo>
                  <a:lnTo>
                    <a:pt x="6738" y="895"/>
                  </a:lnTo>
                  <a:lnTo>
                    <a:pt x="6742" y="940"/>
                  </a:lnTo>
                  <a:lnTo>
                    <a:pt x="6748" y="987"/>
                  </a:lnTo>
                  <a:lnTo>
                    <a:pt x="6756" y="1032"/>
                  </a:lnTo>
                  <a:lnTo>
                    <a:pt x="6765" y="1077"/>
                  </a:lnTo>
                  <a:lnTo>
                    <a:pt x="6777" y="1122"/>
                  </a:lnTo>
                  <a:lnTo>
                    <a:pt x="6791" y="1167"/>
                  </a:lnTo>
                  <a:lnTo>
                    <a:pt x="6806" y="1211"/>
                  </a:lnTo>
                  <a:lnTo>
                    <a:pt x="6822" y="1255"/>
                  </a:lnTo>
                  <a:lnTo>
                    <a:pt x="6841" y="1299"/>
                  </a:lnTo>
                  <a:lnTo>
                    <a:pt x="6861" y="1341"/>
                  </a:lnTo>
                  <a:lnTo>
                    <a:pt x="6882" y="1383"/>
                  </a:lnTo>
                  <a:lnTo>
                    <a:pt x="6906" y="1424"/>
                  </a:lnTo>
                  <a:lnTo>
                    <a:pt x="6932" y="1464"/>
                  </a:lnTo>
                  <a:lnTo>
                    <a:pt x="6958" y="1504"/>
                  </a:lnTo>
                  <a:lnTo>
                    <a:pt x="6987" y="1542"/>
                  </a:lnTo>
                  <a:lnTo>
                    <a:pt x="7016" y="1579"/>
                  </a:lnTo>
                  <a:lnTo>
                    <a:pt x="7044" y="1611"/>
                  </a:lnTo>
                  <a:lnTo>
                    <a:pt x="7074" y="1642"/>
                  </a:lnTo>
                  <a:lnTo>
                    <a:pt x="7104" y="1673"/>
                  </a:lnTo>
                  <a:lnTo>
                    <a:pt x="7135" y="1702"/>
                  </a:lnTo>
                  <a:lnTo>
                    <a:pt x="7164" y="1726"/>
                  </a:lnTo>
                  <a:lnTo>
                    <a:pt x="7193" y="1749"/>
                  </a:lnTo>
                  <a:lnTo>
                    <a:pt x="7221" y="1771"/>
                  </a:lnTo>
                  <a:lnTo>
                    <a:pt x="7250" y="1790"/>
                  </a:lnTo>
                  <a:lnTo>
                    <a:pt x="7280" y="1810"/>
                  </a:lnTo>
                  <a:lnTo>
                    <a:pt x="7310" y="1829"/>
                  </a:lnTo>
                  <a:lnTo>
                    <a:pt x="7342" y="1847"/>
                  </a:lnTo>
                  <a:lnTo>
                    <a:pt x="7375" y="1863"/>
                  </a:lnTo>
                  <a:lnTo>
                    <a:pt x="7456" y="1903"/>
                  </a:lnTo>
                  <a:lnTo>
                    <a:pt x="7448" y="1995"/>
                  </a:lnTo>
                  <a:lnTo>
                    <a:pt x="7270" y="3947"/>
                  </a:lnTo>
                  <a:lnTo>
                    <a:pt x="7261" y="4039"/>
                  </a:lnTo>
                  <a:lnTo>
                    <a:pt x="7171" y="4062"/>
                  </a:lnTo>
                  <a:lnTo>
                    <a:pt x="5911" y="4392"/>
                  </a:lnTo>
                  <a:lnTo>
                    <a:pt x="5812" y="4418"/>
                  </a:lnTo>
                  <a:lnTo>
                    <a:pt x="5762" y="4331"/>
                  </a:lnTo>
                  <a:lnTo>
                    <a:pt x="5139" y="3260"/>
                  </a:lnTo>
                  <a:lnTo>
                    <a:pt x="5102" y="3196"/>
                  </a:lnTo>
                  <a:lnTo>
                    <a:pt x="5136" y="3131"/>
                  </a:lnTo>
                  <a:lnTo>
                    <a:pt x="5147" y="3108"/>
                  </a:lnTo>
                  <a:lnTo>
                    <a:pt x="5158" y="3084"/>
                  </a:lnTo>
                  <a:lnTo>
                    <a:pt x="5167" y="3060"/>
                  </a:lnTo>
                  <a:lnTo>
                    <a:pt x="5176" y="3036"/>
                  </a:lnTo>
                  <a:lnTo>
                    <a:pt x="5183" y="3011"/>
                  </a:lnTo>
                  <a:lnTo>
                    <a:pt x="5189" y="2986"/>
                  </a:lnTo>
                  <a:lnTo>
                    <a:pt x="5195" y="2961"/>
                  </a:lnTo>
                  <a:lnTo>
                    <a:pt x="5199" y="2936"/>
                  </a:lnTo>
                  <a:lnTo>
                    <a:pt x="5202" y="2911"/>
                  </a:lnTo>
                  <a:lnTo>
                    <a:pt x="5204" y="2886"/>
                  </a:lnTo>
                  <a:lnTo>
                    <a:pt x="5205" y="2861"/>
                  </a:lnTo>
                  <a:lnTo>
                    <a:pt x="5205" y="2834"/>
                  </a:lnTo>
                  <a:lnTo>
                    <a:pt x="5204" y="2809"/>
                  </a:lnTo>
                  <a:lnTo>
                    <a:pt x="5202" y="2784"/>
                  </a:lnTo>
                  <a:lnTo>
                    <a:pt x="5199" y="2759"/>
                  </a:lnTo>
                  <a:lnTo>
                    <a:pt x="5195" y="2734"/>
                  </a:lnTo>
                  <a:lnTo>
                    <a:pt x="5190" y="2710"/>
                  </a:lnTo>
                  <a:lnTo>
                    <a:pt x="5184" y="2686"/>
                  </a:lnTo>
                  <a:lnTo>
                    <a:pt x="5177" y="2662"/>
                  </a:lnTo>
                  <a:lnTo>
                    <a:pt x="5169" y="2638"/>
                  </a:lnTo>
                  <a:lnTo>
                    <a:pt x="5161" y="2615"/>
                  </a:lnTo>
                  <a:lnTo>
                    <a:pt x="5151" y="2592"/>
                  </a:lnTo>
                  <a:lnTo>
                    <a:pt x="5140" y="2569"/>
                  </a:lnTo>
                  <a:lnTo>
                    <a:pt x="5128" y="2547"/>
                  </a:lnTo>
                  <a:lnTo>
                    <a:pt x="5115" y="2525"/>
                  </a:lnTo>
                  <a:lnTo>
                    <a:pt x="5102" y="2503"/>
                  </a:lnTo>
                  <a:lnTo>
                    <a:pt x="5086" y="2482"/>
                  </a:lnTo>
                  <a:lnTo>
                    <a:pt x="5070" y="2462"/>
                  </a:lnTo>
                  <a:lnTo>
                    <a:pt x="5053" y="2442"/>
                  </a:lnTo>
                  <a:lnTo>
                    <a:pt x="5036" y="2423"/>
                  </a:lnTo>
                  <a:lnTo>
                    <a:pt x="5017" y="2404"/>
                  </a:lnTo>
                  <a:lnTo>
                    <a:pt x="4998" y="2386"/>
                  </a:lnTo>
                  <a:lnTo>
                    <a:pt x="4974" y="2366"/>
                  </a:lnTo>
                  <a:lnTo>
                    <a:pt x="4949" y="2347"/>
                  </a:lnTo>
                  <a:lnTo>
                    <a:pt x="4922" y="2329"/>
                  </a:lnTo>
                  <a:lnTo>
                    <a:pt x="4896" y="2313"/>
                  </a:lnTo>
                  <a:lnTo>
                    <a:pt x="4870" y="2298"/>
                  </a:lnTo>
                  <a:lnTo>
                    <a:pt x="4842" y="2285"/>
                  </a:lnTo>
                  <a:lnTo>
                    <a:pt x="4815" y="2273"/>
                  </a:lnTo>
                  <a:lnTo>
                    <a:pt x="4786" y="2263"/>
                  </a:lnTo>
                  <a:lnTo>
                    <a:pt x="4757" y="2254"/>
                  </a:lnTo>
                  <a:lnTo>
                    <a:pt x="4729" y="2247"/>
                  </a:lnTo>
                  <a:lnTo>
                    <a:pt x="4700" y="2241"/>
                  </a:lnTo>
                  <a:lnTo>
                    <a:pt x="4670" y="2237"/>
                  </a:lnTo>
                  <a:lnTo>
                    <a:pt x="4641" y="2234"/>
                  </a:lnTo>
                  <a:lnTo>
                    <a:pt x="4611" y="2232"/>
                  </a:lnTo>
                  <a:lnTo>
                    <a:pt x="4582" y="2232"/>
                  </a:lnTo>
                  <a:lnTo>
                    <a:pt x="4552" y="2233"/>
                  </a:lnTo>
                  <a:lnTo>
                    <a:pt x="4523" y="2235"/>
                  </a:lnTo>
                  <a:lnTo>
                    <a:pt x="4494" y="2239"/>
                  </a:lnTo>
                  <a:lnTo>
                    <a:pt x="4464" y="2244"/>
                  </a:lnTo>
                  <a:lnTo>
                    <a:pt x="4435" y="2251"/>
                  </a:lnTo>
                  <a:lnTo>
                    <a:pt x="4407" y="2259"/>
                  </a:lnTo>
                  <a:lnTo>
                    <a:pt x="4379" y="2268"/>
                  </a:lnTo>
                  <a:lnTo>
                    <a:pt x="4352" y="2279"/>
                  </a:lnTo>
                  <a:lnTo>
                    <a:pt x="4323" y="2291"/>
                  </a:lnTo>
                  <a:lnTo>
                    <a:pt x="4297" y="2305"/>
                  </a:lnTo>
                  <a:lnTo>
                    <a:pt x="4271" y="2320"/>
                  </a:lnTo>
                  <a:lnTo>
                    <a:pt x="4245" y="2337"/>
                  </a:lnTo>
                  <a:lnTo>
                    <a:pt x="4221" y="2355"/>
                  </a:lnTo>
                  <a:lnTo>
                    <a:pt x="4197" y="2374"/>
                  </a:lnTo>
                  <a:lnTo>
                    <a:pt x="4173" y="2394"/>
                  </a:lnTo>
                  <a:lnTo>
                    <a:pt x="4150" y="2416"/>
                  </a:lnTo>
                  <a:lnTo>
                    <a:pt x="4129" y="2439"/>
                  </a:lnTo>
                  <a:lnTo>
                    <a:pt x="4109" y="2463"/>
                  </a:lnTo>
                  <a:lnTo>
                    <a:pt x="4090" y="2488"/>
                  </a:lnTo>
                  <a:lnTo>
                    <a:pt x="4072" y="2514"/>
                  </a:lnTo>
                  <a:lnTo>
                    <a:pt x="4056" y="2540"/>
                  </a:lnTo>
                  <a:lnTo>
                    <a:pt x="4042" y="2567"/>
                  </a:lnTo>
                  <a:lnTo>
                    <a:pt x="4028" y="2594"/>
                  </a:lnTo>
                  <a:lnTo>
                    <a:pt x="4016" y="2622"/>
                  </a:lnTo>
                  <a:lnTo>
                    <a:pt x="4006" y="2650"/>
                  </a:lnTo>
                  <a:lnTo>
                    <a:pt x="3997" y="2678"/>
                  </a:lnTo>
                  <a:lnTo>
                    <a:pt x="3990" y="2708"/>
                  </a:lnTo>
                  <a:lnTo>
                    <a:pt x="3984" y="2737"/>
                  </a:lnTo>
                  <a:lnTo>
                    <a:pt x="3979" y="2766"/>
                  </a:lnTo>
                  <a:lnTo>
                    <a:pt x="3976" y="2795"/>
                  </a:lnTo>
                  <a:lnTo>
                    <a:pt x="3974" y="2825"/>
                  </a:lnTo>
                  <a:lnTo>
                    <a:pt x="3974" y="2854"/>
                  </a:lnTo>
                  <a:lnTo>
                    <a:pt x="3975" y="2884"/>
                  </a:lnTo>
                  <a:lnTo>
                    <a:pt x="3975" y="2884"/>
                  </a:lnTo>
                  <a:lnTo>
                    <a:pt x="3978" y="2913"/>
                  </a:lnTo>
                  <a:lnTo>
                    <a:pt x="3982" y="2943"/>
                  </a:lnTo>
                  <a:lnTo>
                    <a:pt x="3987" y="2971"/>
                  </a:lnTo>
                  <a:lnTo>
                    <a:pt x="3994" y="3000"/>
                  </a:lnTo>
                  <a:lnTo>
                    <a:pt x="4002" y="3029"/>
                  </a:lnTo>
                  <a:lnTo>
                    <a:pt x="4011" y="3057"/>
                  </a:lnTo>
                  <a:lnTo>
                    <a:pt x="4022" y="3085"/>
                  </a:lnTo>
                  <a:lnTo>
                    <a:pt x="4035" y="3112"/>
                  </a:lnTo>
                  <a:lnTo>
                    <a:pt x="4049" y="3139"/>
                  </a:lnTo>
                  <a:lnTo>
                    <a:pt x="4064" y="3165"/>
                  </a:lnTo>
                  <a:lnTo>
                    <a:pt x="4080" y="3190"/>
                  </a:lnTo>
                  <a:lnTo>
                    <a:pt x="4098" y="3216"/>
                  </a:lnTo>
                  <a:lnTo>
                    <a:pt x="4117" y="3240"/>
                  </a:lnTo>
                  <a:lnTo>
                    <a:pt x="4137" y="3263"/>
                  </a:lnTo>
                  <a:lnTo>
                    <a:pt x="4159" y="3285"/>
                  </a:lnTo>
                  <a:lnTo>
                    <a:pt x="4183" y="3307"/>
                  </a:lnTo>
                  <a:lnTo>
                    <a:pt x="4204" y="3325"/>
                  </a:lnTo>
                  <a:lnTo>
                    <a:pt x="4226" y="3342"/>
                  </a:lnTo>
                  <a:lnTo>
                    <a:pt x="4248" y="3357"/>
                  </a:lnTo>
                  <a:lnTo>
                    <a:pt x="4271" y="3372"/>
                  </a:lnTo>
                  <a:lnTo>
                    <a:pt x="4294" y="3386"/>
                  </a:lnTo>
                  <a:lnTo>
                    <a:pt x="4318" y="3399"/>
                  </a:lnTo>
                  <a:lnTo>
                    <a:pt x="4342" y="3410"/>
                  </a:lnTo>
                  <a:lnTo>
                    <a:pt x="4367" y="3420"/>
                  </a:lnTo>
                  <a:lnTo>
                    <a:pt x="4392" y="3429"/>
                  </a:lnTo>
                  <a:lnTo>
                    <a:pt x="4418" y="3437"/>
                  </a:lnTo>
                  <a:lnTo>
                    <a:pt x="4444" y="3444"/>
                  </a:lnTo>
                  <a:lnTo>
                    <a:pt x="4471" y="3450"/>
                  </a:lnTo>
                  <a:lnTo>
                    <a:pt x="4498" y="3455"/>
                  </a:lnTo>
                  <a:lnTo>
                    <a:pt x="4525" y="3458"/>
                  </a:lnTo>
                  <a:lnTo>
                    <a:pt x="4552" y="3460"/>
                  </a:lnTo>
                  <a:lnTo>
                    <a:pt x="4578" y="3461"/>
                  </a:lnTo>
                  <a:lnTo>
                    <a:pt x="4666" y="3463"/>
                  </a:lnTo>
                  <a:lnTo>
                    <a:pt x="4699" y="3543"/>
                  </a:lnTo>
                  <a:lnTo>
                    <a:pt x="5136" y="4604"/>
                  </a:lnTo>
                  <a:lnTo>
                    <a:pt x="5170" y="4686"/>
                  </a:lnTo>
                  <a:lnTo>
                    <a:pt x="5108" y="4748"/>
                  </a:lnTo>
                  <a:lnTo>
                    <a:pt x="4180" y="5663"/>
                  </a:lnTo>
                  <a:lnTo>
                    <a:pt x="4107" y="5735"/>
                  </a:lnTo>
                  <a:lnTo>
                    <a:pt x="4019" y="5683"/>
                  </a:lnTo>
                  <a:lnTo>
                    <a:pt x="2241" y="4630"/>
                  </a:lnTo>
                  <a:lnTo>
                    <a:pt x="2170" y="4589"/>
                  </a:lnTo>
                  <a:lnTo>
                    <a:pt x="2176" y="4506"/>
                  </a:lnTo>
                  <a:lnTo>
                    <a:pt x="2180" y="4444"/>
                  </a:lnTo>
                  <a:lnTo>
                    <a:pt x="2182" y="4383"/>
                  </a:lnTo>
                  <a:lnTo>
                    <a:pt x="2182" y="4353"/>
                  </a:lnTo>
                  <a:lnTo>
                    <a:pt x="2182" y="4324"/>
                  </a:lnTo>
                  <a:lnTo>
                    <a:pt x="2181" y="4296"/>
                  </a:lnTo>
                  <a:lnTo>
                    <a:pt x="2180" y="4267"/>
                  </a:lnTo>
                  <a:lnTo>
                    <a:pt x="2178" y="4238"/>
                  </a:lnTo>
                  <a:lnTo>
                    <a:pt x="2175" y="4210"/>
                  </a:lnTo>
                  <a:lnTo>
                    <a:pt x="2171" y="4183"/>
                  </a:lnTo>
                  <a:lnTo>
                    <a:pt x="2167" y="4156"/>
                  </a:lnTo>
                  <a:lnTo>
                    <a:pt x="2161" y="4129"/>
                  </a:lnTo>
                  <a:lnTo>
                    <a:pt x="2155" y="4103"/>
                  </a:lnTo>
                  <a:lnTo>
                    <a:pt x="2147" y="4076"/>
                  </a:lnTo>
                  <a:lnTo>
                    <a:pt x="2139" y="4049"/>
                  </a:lnTo>
                  <a:lnTo>
                    <a:pt x="2129" y="4023"/>
                  </a:lnTo>
                  <a:lnTo>
                    <a:pt x="2119" y="3997"/>
                  </a:lnTo>
                  <a:lnTo>
                    <a:pt x="2107" y="3971"/>
                  </a:lnTo>
                  <a:lnTo>
                    <a:pt x="2093" y="3944"/>
                  </a:lnTo>
                  <a:lnTo>
                    <a:pt x="2078" y="3918"/>
                  </a:lnTo>
                  <a:lnTo>
                    <a:pt x="2062" y="3890"/>
                  </a:lnTo>
                  <a:lnTo>
                    <a:pt x="2043" y="3863"/>
                  </a:lnTo>
                  <a:lnTo>
                    <a:pt x="2024" y="3836"/>
                  </a:lnTo>
                  <a:lnTo>
                    <a:pt x="2004" y="3808"/>
                  </a:lnTo>
                  <a:lnTo>
                    <a:pt x="1981" y="3780"/>
                  </a:lnTo>
                  <a:lnTo>
                    <a:pt x="1957" y="3752"/>
                  </a:lnTo>
                  <a:lnTo>
                    <a:pt x="1931" y="3724"/>
                  </a:lnTo>
                  <a:lnTo>
                    <a:pt x="1904" y="3694"/>
                  </a:lnTo>
                  <a:lnTo>
                    <a:pt x="1873" y="3665"/>
                  </a:lnTo>
                  <a:lnTo>
                    <a:pt x="1842" y="3635"/>
                  </a:lnTo>
                  <a:lnTo>
                    <a:pt x="1809" y="3605"/>
                  </a:lnTo>
                  <a:lnTo>
                    <a:pt x="1783" y="3584"/>
                  </a:lnTo>
                  <a:lnTo>
                    <a:pt x="1758" y="3564"/>
                  </a:lnTo>
                  <a:lnTo>
                    <a:pt x="1730" y="3545"/>
                  </a:lnTo>
                  <a:lnTo>
                    <a:pt x="1704" y="3529"/>
                  </a:lnTo>
                  <a:lnTo>
                    <a:pt x="1677" y="3514"/>
                  </a:lnTo>
                  <a:lnTo>
                    <a:pt x="1650" y="3501"/>
                  </a:lnTo>
                  <a:lnTo>
                    <a:pt x="1622" y="3489"/>
                  </a:lnTo>
                  <a:lnTo>
                    <a:pt x="1593" y="3478"/>
                  </a:lnTo>
                  <a:lnTo>
                    <a:pt x="1565" y="3470"/>
                  </a:lnTo>
                  <a:lnTo>
                    <a:pt x="1536" y="3462"/>
                  </a:lnTo>
                  <a:lnTo>
                    <a:pt x="1508" y="3456"/>
                  </a:lnTo>
                  <a:lnTo>
                    <a:pt x="1479" y="3451"/>
                  </a:lnTo>
                  <a:lnTo>
                    <a:pt x="1449" y="3448"/>
                  </a:lnTo>
                  <a:lnTo>
                    <a:pt x="1419" y="3446"/>
                  </a:lnTo>
                  <a:lnTo>
                    <a:pt x="1390" y="3446"/>
                  </a:lnTo>
                  <a:lnTo>
                    <a:pt x="1360" y="3446"/>
                  </a:lnTo>
                  <a:lnTo>
                    <a:pt x="1330" y="3448"/>
                  </a:lnTo>
                  <a:lnTo>
                    <a:pt x="1301" y="3451"/>
                  </a:lnTo>
                  <a:lnTo>
                    <a:pt x="1270" y="3456"/>
                  </a:lnTo>
                  <a:lnTo>
                    <a:pt x="1240" y="3461"/>
                  </a:lnTo>
                  <a:lnTo>
                    <a:pt x="1210" y="3468"/>
                  </a:lnTo>
                  <a:lnTo>
                    <a:pt x="1180" y="3476"/>
                  </a:lnTo>
                  <a:lnTo>
                    <a:pt x="1150" y="3484"/>
                  </a:lnTo>
                  <a:lnTo>
                    <a:pt x="1119" y="3494"/>
                  </a:lnTo>
                  <a:lnTo>
                    <a:pt x="1090" y="3505"/>
                  </a:lnTo>
                  <a:lnTo>
                    <a:pt x="1060" y="3517"/>
                  </a:lnTo>
                  <a:lnTo>
                    <a:pt x="1030" y="3530"/>
                  </a:lnTo>
                  <a:lnTo>
                    <a:pt x="1001" y="3544"/>
                  </a:lnTo>
                  <a:lnTo>
                    <a:pt x="971" y="3560"/>
                  </a:lnTo>
                  <a:lnTo>
                    <a:pt x="942" y="3576"/>
                  </a:lnTo>
                  <a:lnTo>
                    <a:pt x="913" y="3593"/>
                  </a:lnTo>
                  <a:lnTo>
                    <a:pt x="884" y="3610"/>
                  </a:lnTo>
                  <a:lnTo>
                    <a:pt x="860" y="3626"/>
                  </a:lnTo>
                  <a:lnTo>
                    <a:pt x="837" y="3641"/>
                  </a:lnTo>
                  <a:lnTo>
                    <a:pt x="812" y="3658"/>
                  </a:lnTo>
                  <a:lnTo>
                    <a:pt x="789" y="3675"/>
                  </a:lnTo>
                  <a:lnTo>
                    <a:pt x="766" y="3692"/>
                  </a:lnTo>
                  <a:lnTo>
                    <a:pt x="743" y="3710"/>
                  </a:lnTo>
                  <a:lnTo>
                    <a:pt x="721" y="3730"/>
                  </a:lnTo>
                  <a:lnTo>
                    <a:pt x="698" y="3749"/>
                  </a:lnTo>
                  <a:lnTo>
                    <a:pt x="675" y="3768"/>
                  </a:lnTo>
                  <a:lnTo>
                    <a:pt x="653" y="3788"/>
                  </a:lnTo>
                  <a:lnTo>
                    <a:pt x="632" y="3809"/>
                  </a:lnTo>
                  <a:lnTo>
                    <a:pt x="611" y="3829"/>
                  </a:lnTo>
                  <a:lnTo>
                    <a:pt x="569" y="3872"/>
                  </a:lnTo>
                  <a:lnTo>
                    <a:pt x="528" y="3917"/>
                  </a:lnTo>
                  <a:lnTo>
                    <a:pt x="490" y="3962"/>
                  </a:lnTo>
                  <a:lnTo>
                    <a:pt x="453" y="4009"/>
                  </a:lnTo>
                  <a:lnTo>
                    <a:pt x="417" y="4057"/>
                  </a:lnTo>
                  <a:lnTo>
                    <a:pt x="384" y="4106"/>
                  </a:lnTo>
                  <a:lnTo>
                    <a:pt x="367" y="4131"/>
                  </a:lnTo>
                  <a:lnTo>
                    <a:pt x="351" y="4156"/>
                  </a:lnTo>
                  <a:lnTo>
                    <a:pt x="336" y="4181"/>
                  </a:lnTo>
                  <a:lnTo>
                    <a:pt x="321" y="4206"/>
                  </a:lnTo>
                  <a:lnTo>
                    <a:pt x="307" y="4232"/>
                  </a:lnTo>
                  <a:lnTo>
                    <a:pt x="294" y="4258"/>
                  </a:lnTo>
                  <a:lnTo>
                    <a:pt x="281" y="4284"/>
                  </a:lnTo>
                  <a:lnTo>
                    <a:pt x="268" y="4310"/>
                  </a:lnTo>
                  <a:lnTo>
                    <a:pt x="253" y="4342"/>
                  </a:lnTo>
                  <a:lnTo>
                    <a:pt x="240" y="4374"/>
                  </a:lnTo>
                  <a:lnTo>
                    <a:pt x="226" y="4406"/>
                  </a:lnTo>
                  <a:lnTo>
                    <a:pt x="214" y="4439"/>
                  </a:lnTo>
                  <a:lnTo>
                    <a:pt x="203" y="4471"/>
                  </a:lnTo>
                  <a:lnTo>
                    <a:pt x="193" y="4503"/>
                  </a:lnTo>
                  <a:lnTo>
                    <a:pt x="184" y="4535"/>
                  </a:lnTo>
                  <a:lnTo>
                    <a:pt x="176" y="4567"/>
                  </a:lnTo>
                  <a:lnTo>
                    <a:pt x="169" y="4600"/>
                  </a:lnTo>
                  <a:lnTo>
                    <a:pt x="164" y="4632"/>
                  </a:lnTo>
                  <a:lnTo>
                    <a:pt x="159" y="4664"/>
                  </a:lnTo>
                  <a:lnTo>
                    <a:pt x="155" y="4695"/>
                  </a:lnTo>
                  <a:lnTo>
                    <a:pt x="153" y="4727"/>
                  </a:lnTo>
                  <a:lnTo>
                    <a:pt x="151" y="4758"/>
                  </a:lnTo>
                  <a:lnTo>
                    <a:pt x="151" y="4790"/>
                  </a:lnTo>
                  <a:lnTo>
                    <a:pt x="152" y="4820"/>
                  </a:lnTo>
                  <a:lnTo>
                    <a:pt x="155" y="4850"/>
                  </a:lnTo>
                  <a:lnTo>
                    <a:pt x="158" y="4880"/>
                  </a:lnTo>
                  <a:lnTo>
                    <a:pt x="163" y="4910"/>
                  </a:lnTo>
                  <a:lnTo>
                    <a:pt x="169" y="4940"/>
                  </a:lnTo>
                  <a:lnTo>
                    <a:pt x="177" y="4969"/>
                  </a:lnTo>
                  <a:lnTo>
                    <a:pt x="185" y="4997"/>
                  </a:lnTo>
                  <a:lnTo>
                    <a:pt x="196" y="5024"/>
                  </a:lnTo>
                  <a:lnTo>
                    <a:pt x="207" y="5052"/>
                  </a:lnTo>
                  <a:lnTo>
                    <a:pt x="220" y="5078"/>
                  </a:lnTo>
                  <a:lnTo>
                    <a:pt x="235" y="5104"/>
                  </a:lnTo>
                  <a:lnTo>
                    <a:pt x="251" y="5131"/>
                  </a:lnTo>
                  <a:lnTo>
                    <a:pt x="269" y="5156"/>
                  </a:lnTo>
                  <a:lnTo>
                    <a:pt x="288" y="5180"/>
                  </a:lnTo>
                  <a:lnTo>
                    <a:pt x="308" y="5203"/>
                  </a:lnTo>
                  <a:lnTo>
                    <a:pt x="330" y="5226"/>
                  </a:lnTo>
                  <a:lnTo>
                    <a:pt x="354" y="5248"/>
                  </a:lnTo>
                  <a:lnTo>
                    <a:pt x="375" y="5266"/>
                  </a:lnTo>
                  <a:lnTo>
                    <a:pt x="397" y="5285"/>
                  </a:lnTo>
                  <a:lnTo>
                    <a:pt x="419" y="5302"/>
                  </a:lnTo>
                  <a:lnTo>
                    <a:pt x="441" y="5318"/>
                  </a:lnTo>
                  <a:lnTo>
                    <a:pt x="464" y="5334"/>
                  </a:lnTo>
                  <a:lnTo>
                    <a:pt x="487" y="5349"/>
                  </a:lnTo>
                  <a:lnTo>
                    <a:pt x="510" y="5364"/>
                  </a:lnTo>
                  <a:lnTo>
                    <a:pt x="534" y="5377"/>
                  </a:lnTo>
                  <a:lnTo>
                    <a:pt x="557" y="5391"/>
                  </a:lnTo>
                  <a:lnTo>
                    <a:pt x="581" y="5403"/>
                  </a:lnTo>
                  <a:lnTo>
                    <a:pt x="605" y="5415"/>
                  </a:lnTo>
                  <a:lnTo>
                    <a:pt x="629" y="5427"/>
                  </a:lnTo>
                  <a:lnTo>
                    <a:pt x="654" y="5437"/>
                  </a:lnTo>
                  <a:lnTo>
                    <a:pt x="678" y="5447"/>
                  </a:lnTo>
                  <a:lnTo>
                    <a:pt x="704" y="5458"/>
                  </a:lnTo>
                  <a:lnTo>
                    <a:pt x="729" y="5467"/>
                  </a:lnTo>
                  <a:lnTo>
                    <a:pt x="754" y="5475"/>
                  </a:lnTo>
                  <a:lnTo>
                    <a:pt x="779" y="5482"/>
                  </a:lnTo>
                  <a:lnTo>
                    <a:pt x="804" y="5489"/>
                  </a:lnTo>
                  <a:lnTo>
                    <a:pt x="830" y="5495"/>
                  </a:lnTo>
                  <a:lnTo>
                    <a:pt x="856" y="5501"/>
                  </a:lnTo>
                  <a:lnTo>
                    <a:pt x="882" y="5506"/>
                  </a:lnTo>
                  <a:lnTo>
                    <a:pt x="908" y="5511"/>
                  </a:lnTo>
                  <a:lnTo>
                    <a:pt x="933" y="5514"/>
                  </a:lnTo>
                  <a:lnTo>
                    <a:pt x="959" y="5518"/>
                  </a:lnTo>
                  <a:lnTo>
                    <a:pt x="985" y="5520"/>
                  </a:lnTo>
                  <a:lnTo>
                    <a:pt x="1012" y="5522"/>
                  </a:lnTo>
                  <a:lnTo>
                    <a:pt x="1038" y="5523"/>
                  </a:lnTo>
                  <a:lnTo>
                    <a:pt x="1064" y="5524"/>
                  </a:lnTo>
                  <a:lnTo>
                    <a:pt x="1090" y="5524"/>
                  </a:lnTo>
                  <a:lnTo>
                    <a:pt x="1116" y="5524"/>
                  </a:lnTo>
                  <a:lnTo>
                    <a:pt x="1143" y="5523"/>
                  </a:lnTo>
                  <a:lnTo>
                    <a:pt x="1169" y="5521"/>
                  </a:lnTo>
                  <a:lnTo>
                    <a:pt x="1194" y="5518"/>
                  </a:lnTo>
                  <a:lnTo>
                    <a:pt x="1220" y="5515"/>
                  </a:lnTo>
                  <a:lnTo>
                    <a:pt x="1246" y="5512"/>
                  </a:lnTo>
                  <a:lnTo>
                    <a:pt x="1272" y="5508"/>
                  </a:lnTo>
                  <a:lnTo>
                    <a:pt x="1298" y="5503"/>
                  </a:lnTo>
                  <a:lnTo>
                    <a:pt x="1324" y="5497"/>
                  </a:lnTo>
                  <a:lnTo>
                    <a:pt x="1349" y="5491"/>
                  </a:lnTo>
                  <a:lnTo>
                    <a:pt x="1375" y="5485"/>
                  </a:lnTo>
                  <a:lnTo>
                    <a:pt x="1400" y="5477"/>
                  </a:lnTo>
                  <a:lnTo>
                    <a:pt x="1425" y="5469"/>
                  </a:lnTo>
                  <a:lnTo>
                    <a:pt x="1451" y="5461"/>
                  </a:lnTo>
                  <a:lnTo>
                    <a:pt x="1475" y="5452"/>
                  </a:lnTo>
                  <a:lnTo>
                    <a:pt x="1500" y="5441"/>
                  </a:lnTo>
                  <a:lnTo>
                    <a:pt x="1524" y="5431"/>
                  </a:lnTo>
                  <a:lnTo>
                    <a:pt x="1548" y="5420"/>
                  </a:lnTo>
                  <a:lnTo>
                    <a:pt x="1572" y="5409"/>
                  </a:lnTo>
                  <a:lnTo>
                    <a:pt x="1595" y="5396"/>
                  </a:lnTo>
                  <a:lnTo>
                    <a:pt x="1619" y="5384"/>
                  </a:lnTo>
                  <a:lnTo>
                    <a:pt x="1642" y="5370"/>
                  </a:lnTo>
                  <a:lnTo>
                    <a:pt x="1665" y="5356"/>
                  </a:lnTo>
                  <a:lnTo>
                    <a:pt x="1688" y="5342"/>
                  </a:lnTo>
                  <a:lnTo>
                    <a:pt x="1710" y="5327"/>
                  </a:lnTo>
                  <a:lnTo>
                    <a:pt x="1732" y="5311"/>
                  </a:lnTo>
                  <a:lnTo>
                    <a:pt x="1754" y="5295"/>
                  </a:lnTo>
                  <a:lnTo>
                    <a:pt x="1775" y="5277"/>
                  </a:lnTo>
                  <a:lnTo>
                    <a:pt x="1796" y="5260"/>
                  </a:lnTo>
                  <a:lnTo>
                    <a:pt x="1817" y="5241"/>
                  </a:lnTo>
                  <a:lnTo>
                    <a:pt x="1837" y="5223"/>
                  </a:lnTo>
                  <a:lnTo>
                    <a:pt x="1857" y="5204"/>
                  </a:lnTo>
                  <a:lnTo>
                    <a:pt x="1876" y="5184"/>
                  </a:lnTo>
                  <a:lnTo>
                    <a:pt x="1895" y="5163"/>
                  </a:lnTo>
                  <a:lnTo>
                    <a:pt x="1975" y="5075"/>
                  </a:lnTo>
                  <a:lnTo>
                    <a:pt x="2071" y="5143"/>
                  </a:lnTo>
                  <a:lnTo>
                    <a:pt x="3611" y="6229"/>
                  </a:lnTo>
                  <a:lnTo>
                    <a:pt x="3687" y="6283"/>
                  </a:lnTo>
                  <a:lnTo>
                    <a:pt x="3662" y="6373"/>
                  </a:lnTo>
                  <a:lnTo>
                    <a:pt x="3318" y="7628"/>
                  </a:lnTo>
                  <a:lnTo>
                    <a:pt x="3293" y="7721"/>
                  </a:lnTo>
                  <a:lnTo>
                    <a:pt x="3198" y="7726"/>
                  </a:lnTo>
                  <a:lnTo>
                    <a:pt x="1699" y="7811"/>
                  </a:lnTo>
                  <a:lnTo>
                    <a:pt x="1618" y="7816"/>
                  </a:lnTo>
                  <a:lnTo>
                    <a:pt x="1576" y="7746"/>
                  </a:lnTo>
                  <a:lnTo>
                    <a:pt x="1563" y="7725"/>
                  </a:lnTo>
                  <a:lnTo>
                    <a:pt x="1550" y="7704"/>
                  </a:lnTo>
                  <a:lnTo>
                    <a:pt x="1536" y="7684"/>
                  </a:lnTo>
                  <a:lnTo>
                    <a:pt x="1521" y="7665"/>
                  </a:lnTo>
                  <a:lnTo>
                    <a:pt x="1506" y="7647"/>
                  </a:lnTo>
                  <a:lnTo>
                    <a:pt x="1490" y="7630"/>
                  </a:lnTo>
                  <a:lnTo>
                    <a:pt x="1472" y="7612"/>
                  </a:lnTo>
                  <a:lnTo>
                    <a:pt x="1453" y="7595"/>
                  </a:lnTo>
                  <a:lnTo>
                    <a:pt x="1428" y="7574"/>
                  </a:lnTo>
                  <a:lnTo>
                    <a:pt x="1403" y="7556"/>
                  </a:lnTo>
                  <a:lnTo>
                    <a:pt x="1377" y="7538"/>
                  </a:lnTo>
                  <a:lnTo>
                    <a:pt x="1351" y="7521"/>
                  </a:lnTo>
                  <a:lnTo>
                    <a:pt x="1325" y="7507"/>
                  </a:lnTo>
                  <a:lnTo>
                    <a:pt x="1297" y="7494"/>
                  </a:lnTo>
                  <a:lnTo>
                    <a:pt x="1269" y="7482"/>
                  </a:lnTo>
                  <a:lnTo>
                    <a:pt x="1241" y="7472"/>
                  </a:lnTo>
                  <a:lnTo>
                    <a:pt x="1212" y="7463"/>
                  </a:lnTo>
                  <a:lnTo>
                    <a:pt x="1184" y="7456"/>
                  </a:lnTo>
                  <a:lnTo>
                    <a:pt x="1155" y="7450"/>
                  </a:lnTo>
                  <a:lnTo>
                    <a:pt x="1125" y="7445"/>
                  </a:lnTo>
                  <a:lnTo>
                    <a:pt x="1095" y="7442"/>
                  </a:lnTo>
                  <a:lnTo>
                    <a:pt x="1066" y="7441"/>
                  </a:lnTo>
                  <a:lnTo>
                    <a:pt x="1037" y="7440"/>
                  </a:lnTo>
                  <a:lnTo>
                    <a:pt x="1007" y="7441"/>
                  </a:lnTo>
                  <a:lnTo>
                    <a:pt x="977" y="7444"/>
                  </a:lnTo>
                  <a:lnTo>
                    <a:pt x="948" y="7448"/>
                  </a:lnTo>
                  <a:lnTo>
                    <a:pt x="919" y="7453"/>
                  </a:lnTo>
                  <a:lnTo>
                    <a:pt x="891" y="7460"/>
                  </a:lnTo>
                  <a:lnTo>
                    <a:pt x="862" y="7468"/>
                  </a:lnTo>
                  <a:lnTo>
                    <a:pt x="833" y="7477"/>
                  </a:lnTo>
                  <a:lnTo>
                    <a:pt x="806" y="7488"/>
                  </a:lnTo>
                  <a:lnTo>
                    <a:pt x="778" y="7500"/>
                  </a:lnTo>
                  <a:lnTo>
                    <a:pt x="752" y="7514"/>
                  </a:lnTo>
                  <a:lnTo>
                    <a:pt x="726" y="7530"/>
                  </a:lnTo>
                  <a:lnTo>
                    <a:pt x="700" y="7546"/>
                  </a:lnTo>
                  <a:lnTo>
                    <a:pt x="675" y="7563"/>
                  </a:lnTo>
                  <a:lnTo>
                    <a:pt x="651" y="7582"/>
                  </a:lnTo>
                  <a:lnTo>
                    <a:pt x="628" y="7603"/>
                  </a:lnTo>
                  <a:lnTo>
                    <a:pt x="605" y="7624"/>
                  </a:lnTo>
                  <a:lnTo>
                    <a:pt x="584" y="7647"/>
                  </a:lnTo>
                  <a:lnTo>
                    <a:pt x="564" y="7672"/>
                  </a:lnTo>
                  <a:lnTo>
                    <a:pt x="545" y="7696"/>
                  </a:lnTo>
                  <a:lnTo>
                    <a:pt x="526" y="7723"/>
                  </a:lnTo>
                  <a:lnTo>
                    <a:pt x="511" y="7749"/>
                  </a:lnTo>
                  <a:lnTo>
                    <a:pt x="496" y="7776"/>
                  </a:lnTo>
                  <a:lnTo>
                    <a:pt x="483" y="7803"/>
                  </a:lnTo>
                  <a:lnTo>
                    <a:pt x="471" y="7831"/>
                  </a:lnTo>
                  <a:lnTo>
                    <a:pt x="461" y="7859"/>
                  </a:lnTo>
                  <a:lnTo>
                    <a:pt x="452" y="7888"/>
                  </a:lnTo>
                  <a:lnTo>
                    <a:pt x="445" y="7917"/>
                  </a:lnTo>
                  <a:lnTo>
                    <a:pt x="439" y="7946"/>
                  </a:lnTo>
                  <a:lnTo>
                    <a:pt x="435" y="7975"/>
                  </a:lnTo>
                  <a:lnTo>
                    <a:pt x="431" y="8004"/>
                  </a:lnTo>
                  <a:lnTo>
                    <a:pt x="430" y="8033"/>
                  </a:lnTo>
                  <a:lnTo>
                    <a:pt x="429" y="8064"/>
                  </a:lnTo>
                  <a:lnTo>
                    <a:pt x="430" y="8093"/>
                  </a:lnTo>
                  <a:lnTo>
                    <a:pt x="433" y="8122"/>
                  </a:lnTo>
                  <a:lnTo>
                    <a:pt x="437" y="8151"/>
                  </a:lnTo>
                  <a:lnTo>
                    <a:pt x="442" y="8180"/>
                  </a:lnTo>
                  <a:lnTo>
                    <a:pt x="449" y="8209"/>
                  </a:lnTo>
                  <a:lnTo>
                    <a:pt x="457" y="8238"/>
                  </a:lnTo>
                  <a:lnTo>
                    <a:pt x="466" y="8266"/>
                  </a:lnTo>
                  <a:lnTo>
                    <a:pt x="477" y="8294"/>
                  </a:lnTo>
                  <a:lnTo>
                    <a:pt x="489" y="8321"/>
                  </a:lnTo>
                  <a:lnTo>
                    <a:pt x="503" y="8347"/>
                  </a:lnTo>
                  <a:lnTo>
                    <a:pt x="518" y="8373"/>
                  </a:lnTo>
                  <a:lnTo>
                    <a:pt x="535" y="8400"/>
                  </a:lnTo>
                  <a:lnTo>
                    <a:pt x="553" y="8424"/>
                  </a:lnTo>
                  <a:lnTo>
                    <a:pt x="572" y="8448"/>
                  </a:lnTo>
                  <a:lnTo>
                    <a:pt x="592" y="8472"/>
                  </a:lnTo>
                  <a:lnTo>
                    <a:pt x="614" y="8494"/>
                  </a:lnTo>
                  <a:lnTo>
                    <a:pt x="637" y="8515"/>
                  </a:lnTo>
                  <a:lnTo>
                    <a:pt x="661" y="8536"/>
                  </a:lnTo>
                  <a:lnTo>
                    <a:pt x="687" y="8555"/>
                  </a:lnTo>
                  <a:lnTo>
                    <a:pt x="712" y="8573"/>
                  </a:lnTo>
                  <a:lnTo>
                    <a:pt x="738" y="8589"/>
                  </a:lnTo>
                  <a:lnTo>
                    <a:pt x="765" y="8603"/>
                  </a:lnTo>
                  <a:lnTo>
                    <a:pt x="792" y="8616"/>
                  </a:lnTo>
                  <a:lnTo>
                    <a:pt x="820" y="8628"/>
                  </a:lnTo>
                  <a:lnTo>
                    <a:pt x="849" y="8638"/>
                  </a:lnTo>
                  <a:lnTo>
                    <a:pt x="877" y="8647"/>
                  </a:lnTo>
                  <a:lnTo>
                    <a:pt x="906" y="8654"/>
                  </a:lnTo>
                  <a:lnTo>
                    <a:pt x="935" y="8660"/>
                  </a:lnTo>
                  <a:lnTo>
                    <a:pt x="964" y="8665"/>
                  </a:lnTo>
                  <a:lnTo>
                    <a:pt x="994" y="8668"/>
                  </a:lnTo>
                  <a:lnTo>
                    <a:pt x="1024" y="8670"/>
                  </a:lnTo>
                  <a:lnTo>
                    <a:pt x="1053" y="8670"/>
                  </a:lnTo>
                  <a:lnTo>
                    <a:pt x="1082" y="8669"/>
                  </a:lnTo>
                  <a:lnTo>
                    <a:pt x="1082" y="8669"/>
                  </a:lnTo>
                  <a:lnTo>
                    <a:pt x="1111" y="8666"/>
                  </a:lnTo>
                  <a:lnTo>
                    <a:pt x="1141" y="8662"/>
                  </a:lnTo>
                  <a:lnTo>
                    <a:pt x="1170" y="8657"/>
                  </a:lnTo>
                  <a:lnTo>
                    <a:pt x="1199" y="8650"/>
                  </a:lnTo>
                  <a:lnTo>
                    <a:pt x="1227" y="8642"/>
                  </a:lnTo>
                  <a:lnTo>
                    <a:pt x="1255" y="8633"/>
                  </a:lnTo>
                  <a:lnTo>
                    <a:pt x="1283" y="8622"/>
                  </a:lnTo>
                  <a:lnTo>
                    <a:pt x="1311" y="8610"/>
                  </a:lnTo>
                  <a:lnTo>
                    <a:pt x="1338" y="8596"/>
                  </a:lnTo>
                  <a:lnTo>
                    <a:pt x="1364" y="8582"/>
                  </a:lnTo>
                  <a:lnTo>
                    <a:pt x="1389" y="8564"/>
                  </a:lnTo>
                  <a:lnTo>
                    <a:pt x="1414" y="8547"/>
                  </a:lnTo>
                  <a:lnTo>
                    <a:pt x="1438" y="8528"/>
                  </a:lnTo>
                  <a:lnTo>
                    <a:pt x="1462" y="8507"/>
                  </a:lnTo>
                  <a:lnTo>
                    <a:pt x="1484" y="8486"/>
                  </a:lnTo>
                  <a:lnTo>
                    <a:pt x="1506" y="8463"/>
                  </a:lnTo>
                  <a:lnTo>
                    <a:pt x="1516" y="8450"/>
                  </a:lnTo>
                  <a:lnTo>
                    <a:pt x="1526" y="8439"/>
                  </a:lnTo>
                  <a:lnTo>
                    <a:pt x="1535" y="8428"/>
                  </a:lnTo>
                  <a:lnTo>
                    <a:pt x="1542" y="8418"/>
                  </a:lnTo>
                  <a:lnTo>
                    <a:pt x="1550" y="8407"/>
                  </a:lnTo>
                  <a:lnTo>
                    <a:pt x="1557" y="8396"/>
                  </a:lnTo>
                  <a:lnTo>
                    <a:pt x="1565" y="8383"/>
                  </a:lnTo>
                  <a:lnTo>
                    <a:pt x="1573" y="8370"/>
                  </a:lnTo>
                  <a:lnTo>
                    <a:pt x="1615" y="8301"/>
                  </a:lnTo>
                  <a:lnTo>
                    <a:pt x="1696" y="8306"/>
                  </a:lnTo>
                  <a:lnTo>
                    <a:pt x="3105" y="8403"/>
                  </a:lnTo>
                  <a:lnTo>
                    <a:pt x="3201" y="8410"/>
                  </a:lnTo>
                  <a:lnTo>
                    <a:pt x="3225" y="8502"/>
                  </a:lnTo>
                  <a:lnTo>
                    <a:pt x="3554" y="9761"/>
                  </a:lnTo>
                  <a:lnTo>
                    <a:pt x="3581" y="9860"/>
                  </a:lnTo>
                  <a:lnTo>
                    <a:pt x="3491" y="9910"/>
                  </a:lnTo>
                  <a:lnTo>
                    <a:pt x="1841" y="10838"/>
                  </a:lnTo>
                  <a:lnTo>
                    <a:pt x="1757" y="10885"/>
                  </a:lnTo>
                  <a:lnTo>
                    <a:pt x="1686" y="10819"/>
                  </a:lnTo>
                  <a:lnTo>
                    <a:pt x="1672" y="10806"/>
                  </a:lnTo>
                  <a:lnTo>
                    <a:pt x="1672" y="10806"/>
                  </a:lnTo>
                  <a:lnTo>
                    <a:pt x="1661" y="10795"/>
                  </a:lnTo>
                  <a:lnTo>
                    <a:pt x="1660" y="10795"/>
                  </a:lnTo>
                  <a:lnTo>
                    <a:pt x="1640" y="10778"/>
                  </a:lnTo>
                  <a:lnTo>
                    <a:pt x="1620" y="10761"/>
                  </a:lnTo>
                  <a:lnTo>
                    <a:pt x="1599" y="10745"/>
                  </a:lnTo>
                  <a:lnTo>
                    <a:pt x="1577" y="10729"/>
                  </a:lnTo>
                  <a:lnTo>
                    <a:pt x="1556" y="10714"/>
                  </a:lnTo>
                  <a:lnTo>
                    <a:pt x="1535" y="10699"/>
                  </a:lnTo>
                  <a:lnTo>
                    <a:pt x="1513" y="10685"/>
                  </a:lnTo>
                  <a:lnTo>
                    <a:pt x="1491" y="10672"/>
                  </a:lnTo>
                  <a:lnTo>
                    <a:pt x="1451" y="10649"/>
                  </a:lnTo>
                  <a:lnTo>
                    <a:pt x="1410" y="10627"/>
                  </a:lnTo>
                  <a:lnTo>
                    <a:pt x="1368" y="10607"/>
                  </a:lnTo>
                  <a:lnTo>
                    <a:pt x="1326" y="10588"/>
                  </a:lnTo>
                  <a:lnTo>
                    <a:pt x="1283" y="10572"/>
                  </a:lnTo>
                  <a:lnTo>
                    <a:pt x="1240" y="10557"/>
                  </a:lnTo>
                  <a:lnTo>
                    <a:pt x="1196" y="10543"/>
                  </a:lnTo>
                  <a:lnTo>
                    <a:pt x="1152" y="10531"/>
                  </a:lnTo>
                  <a:lnTo>
                    <a:pt x="1107" y="10521"/>
                  </a:lnTo>
                  <a:lnTo>
                    <a:pt x="1063" y="10513"/>
                  </a:lnTo>
                  <a:lnTo>
                    <a:pt x="1018" y="10506"/>
                  </a:lnTo>
                  <a:lnTo>
                    <a:pt x="972" y="10500"/>
                  </a:lnTo>
                  <a:lnTo>
                    <a:pt x="928" y="10497"/>
                  </a:lnTo>
                  <a:lnTo>
                    <a:pt x="883" y="10495"/>
                  </a:lnTo>
                  <a:lnTo>
                    <a:pt x="839" y="10495"/>
                  </a:lnTo>
                  <a:lnTo>
                    <a:pt x="794" y="10497"/>
                  </a:lnTo>
                  <a:lnTo>
                    <a:pt x="752" y="10500"/>
                  </a:lnTo>
                  <a:lnTo>
                    <a:pt x="710" y="10505"/>
                  </a:lnTo>
                  <a:lnTo>
                    <a:pt x="668" y="10512"/>
                  </a:lnTo>
                  <a:lnTo>
                    <a:pt x="627" y="10520"/>
                  </a:lnTo>
                  <a:lnTo>
                    <a:pt x="587" y="10530"/>
                  </a:lnTo>
                  <a:lnTo>
                    <a:pt x="547" y="10542"/>
                  </a:lnTo>
                  <a:lnTo>
                    <a:pt x="508" y="10556"/>
                  </a:lnTo>
                  <a:lnTo>
                    <a:pt x="470" y="10571"/>
                  </a:lnTo>
                  <a:lnTo>
                    <a:pt x="451" y="10580"/>
                  </a:lnTo>
                  <a:lnTo>
                    <a:pt x="433" y="10589"/>
                  </a:lnTo>
                  <a:lnTo>
                    <a:pt x="415" y="10598"/>
                  </a:lnTo>
                  <a:lnTo>
                    <a:pt x="397" y="10608"/>
                  </a:lnTo>
                  <a:lnTo>
                    <a:pt x="378" y="10618"/>
                  </a:lnTo>
                  <a:lnTo>
                    <a:pt x="361" y="10628"/>
                  </a:lnTo>
                  <a:lnTo>
                    <a:pt x="344" y="10640"/>
                  </a:lnTo>
                  <a:lnTo>
                    <a:pt x="328" y="10652"/>
                  </a:lnTo>
                  <a:lnTo>
                    <a:pt x="311" y="10664"/>
                  </a:lnTo>
                  <a:lnTo>
                    <a:pt x="295" y="10677"/>
                  </a:lnTo>
                  <a:lnTo>
                    <a:pt x="279" y="10690"/>
                  </a:lnTo>
                  <a:lnTo>
                    <a:pt x="264" y="10703"/>
                  </a:lnTo>
                  <a:lnTo>
                    <a:pt x="249" y="10717"/>
                  </a:lnTo>
                  <a:lnTo>
                    <a:pt x="234" y="10731"/>
                  </a:lnTo>
                  <a:lnTo>
                    <a:pt x="219" y="10746"/>
                  </a:lnTo>
                  <a:lnTo>
                    <a:pt x="205" y="10762"/>
                  </a:lnTo>
                  <a:lnTo>
                    <a:pt x="183" y="10788"/>
                  </a:lnTo>
                  <a:lnTo>
                    <a:pt x="162" y="10814"/>
                  </a:lnTo>
                  <a:lnTo>
                    <a:pt x="143" y="10843"/>
                  </a:lnTo>
                  <a:lnTo>
                    <a:pt x="125" y="10871"/>
                  </a:lnTo>
                  <a:lnTo>
                    <a:pt x="105" y="10907"/>
                  </a:lnTo>
                  <a:lnTo>
                    <a:pt x="86" y="10943"/>
                  </a:lnTo>
                  <a:lnTo>
                    <a:pt x="69" y="10979"/>
                  </a:lnTo>
                  <a:lnTo>
                    <a:pt x="54" y="11017"/>
                  </a:lnTo>
                  <a:lnTo>
                    <a:pt x="42" y="11054"/>
                  </a:lnTo>
                  <a:lnTo>
                    <a:pt x="31" y="11092"/>
                  </a:lnTo>
                  <a:lnTo>
                    <a:pt x="21" y="11130"/>
                  </a:lnTo>
                  <a:lnTo>
                    <a:pt x="14" y="11169"/>
                  </a:lnTo>
                  <a:lnTo>
                    <a:pt x="8" y="11208"/>
                  </a:lnTo>
                  <a:lnTo>
                    <a:pt x="4" y="11247"/>
                  </a:lnTo>
                  <a:lnTo>
                    <a:pt x="1" y="11286"/>
                  </a:lnTo>
                  <a:lnTo>
                    <a:pt x="0" y="11325"/>
                  </a:lnTo>
                  <a:lnTo>
                    <a:pt x="1" y="11365"/>
                  </a:lnTo>
                  <a:lnTo>
                    <a:pt x="2" y="11404"/>
                  </a:lnTo>
                  <a:lnTo>
                    <a:pt x="6" y="11444"/>
                  </a:lnTo>
                  <a:lnTo>
                    <a:pt x="11" y="11483"/>
                  </a:lnTo>
                  <a:lnTo>
                    <a:pt x="17" y="11524"/>
                  </a:lnTo>
                  <a:lnTo>
                    <a:pt x="25" y="11563"/>
                  </a:lnTo>
                  <a:lnTo>
                    <a:pt x="34" y="11602"/>
                  </a:lnTo>
                  <a:lnTo>
                    <a:pt x="44" y="11642"/>
                  </a:lnTo>
                  <a:lnTo>
                    <a:pt x="55" y="11681"/>
                  </a:lnTo>
                  <a:lnTo>
                    <a:pt x="68" y="11720"/>
                  </a:lnTo>
                  <a:lnTo>
                    <a:pt x="83" y="11759"/>
                  </a:lnTo>
                  <a:lnTo>
                    <a:pt x="98" y="11797"/>
                  </a:lnTo>
                  <a:lnTo>
                    <a:pt x="115" y="11835"/>
                  </a:lnTo>
                  <a:lnTo>
                    <a:pt x="132" y="11873"/>
                  </a:lnTo>
                  <a:lnTo>
                    <a:pt x="150" y="11910"/>
                  </a:lnTo>
                  <a:lnTo>
                    <a:pt x="170" y="11947"/>
                  </a:lnTo>
                  <a:lnTo>
                    <a:pt x="190" y="11983"/>
                  </a:lnTo>
                  <a:lnTo>
                    <a:pt x="212" y="12019"/>
                  </a:lnTo>
                  <a:lnTo>
                    <a:pt x="235" y="12055"/>
                  </a:lnTo>
                  <a:lnTo>
                    <a:pt x="258" y="12090"/>
                  </a:lnTo>
                  <a:lnTo>
                    <a:pt x="277" y="12116"/>
                  </a:lnTo>
                  <a:lnTo>
                    <a:pt x="296" y="12142"/>
                  </a:lnTo>
                  <a:lnTo>
                    <a:pt x="316" y="12168"/>
                  </a:lnTo>
                  <a:lnTo>
                    <a:pt x="336" y="12193"/>
                  </a:lnTo>
                  <a:lnTo>
                    <a:pt x="357" y="12219"/>
                  </a:lnTo>
                  <a:lnTo>
                    <a:pt x="378" y="12243"/>
                  </a:lnTo>
                  <a:lnTo>
                    <a:pt x="401" y="12267"/>
                  </a:lnTo>
                  <a:lnTo>
                    <a:pt x="423" y="12291"/>
                  </a:lnTo>
                  <a:lnTo>
                    <a:pt x="445" y="12313"/>
                  </a:lnTo>
                  <a:lnTo>
                    <a:pt x="468" y="12336"/>
                  </a:lnTo>
                  <a:lnTo>
                    <a:pt x="491" y="12357"/>
                  </a:lnTo>
                  <a:lnTo>
                    <a:pt x="514" y="12380"/>
                  </a:lnTo>
                  <a:lnTo>
                    <a:pt x="539" y="12400"/>
                  </a:lnTo>
                  <a:lnTo>
                    <a:pt x="563" y="12420"/>
                  </a:lnTo>
                  <a:lnTo>
                    <a:pt x="588" y="12440"/>
                  </a:lnTo>
                  <a:lnTo>
                    <a:pt x="613" y="12458"/>
                  </a:lnTo>
                  <a:lnTo>
                    <a:pt x="637" y="12476"/>
                  </a:lnTo>
                  <a:lnTo>
                    <a:pt x="662" y="12493"/>
                  </a:lnTo>
                  <a:lnTo>
                    <a:pt x="688" y="12509"/>
                  </a:lnTo>
                  <a:lnTo>
                    <a:pt x="713" y="12525"/>
                  </a:lnTo>
                  <a:lnTo>
                    <a:pt x="738" y="12540"/>
                  </a:lnTo>
                  <a:lnTo>
                    <a:pt x="763" y="12555"/>
                  </a:lnTo>
                  <a:lnTo>
                    <a:pt x="789" y="12569"/>
                  </a:lnTo>
                  <a:lnTo>
                    <a:pt x="815" y="12582"/>
                  </a:lnTo>
                  <a:lnTo>
                    <a:pt x="842" y="12593"/>
                  </a:lnTo>
                  <a:lnTo>
                    <a:pt x="867" y="12605"/>
                  </a:lnTo>
                  <a:lnTo>
                    <a:pt x="894" y="12615"/>
                  </a:lnTo>
                  <a:lnTo>
                    <a:pt x="920" y="12625"/>
                  </a:lnTo>
                  <a:lnTo>
                    <a:pt x="946" y="12633"/>
                  </a:lnTo>
                  <a:lnTo>
                    <a:pt x="972" y="12641"/>
                  </a:lnTo>
                  <a:lnTo>
                    <a:pt x="999" y="12648"/>
                  </a:lnTo>
                  <a:lnTo>
                    <a:pt x="1025" y="12654"/>
                  </a:lnTo>
                  <a:lnTo>
                    <a:pt x="1049" y="12659"/>
                  </a:lnTo>
                  <a:lnTo>
                    <a:pt x="1073" y="12663"/>
                  </a:lnTo>
                  <a:lnTo>
                    <a:pt x="1097" y="12666"/>
                  </a:lnTo>
                  <a:lnTo>
                    <a:pt x="1121" y="12669"/>
                  </a:lnTo>
                  <a:lnTo>
                    <a:pt x="1146" y="12670"/>
                  </a:lnTo>
                  <a:lnTo>
                    <a:pt x="1170" y="12671"/>
                  </a:lnTo>
                  <a:lnTo>
                    <a:pt x="1193" y="12671"/>
                  </a:lnTo>
                  <a:lnTo>
                    <a:pt x="1217" y="12670"/>
                  </a:lnTo>
                  <a:lnTo>
                    <a:pt x="1241" y="12668"/>
                  </a:lnTo>
                  <a:lnTo>
                    <a:pt x="1265" y="12665"/>
                  </a:lnTo>
                  <a:lnTo>
                    <a:pt x="1288" y="12662"/>
                  </a:lnTo>
                  <a:lnTo>
                    <a:pt x="1313" y="12657"/>
                  </a:lnTo>
                  <a:lnTo>
                    <a:pt x="1336" y="12652"/>
                  </a:lnTo>
                  <a:lnTo>
                    <a:pt x="1359" y="12645"/>
                  </a:lnTo>
                  <a:lnTo>
                    <a:pt x="1383" y="12638"/>
                  </a:lnTo>
                  <a:lnTo>
                    <a:pt x="1406" y="12630"/>
                  </a:lnTo>
                  <a:lnTo>
                    <a:pt x="1428" y="12621"/>
                  </a:lnTo>
                  <a:lnTo>
                    <a:pt x="1452" y="12610"/>
                  </a:lnTo>
                  <a:lnTo>
                    <a:pt x="1475" y="12599"/>
                  </a:lnTo>
                  <a:lnTo>
                    <a:pt x="1497" y="12587"/>
                  </a:lnTo>
                  <a:lnTo>
                    <a:pt x="1519" y="12573"/>
                  </a:lnTo>
                  <a:lnTo>
                    <a:pt x="1541" y="12559"/>
                  </a:lnTo>
                  <a:lnTo>
                    <a:pt x="1563" y="12543"/>
                  </a:lnTo>
                  <a:lnTo>
                    <a:pt x="1584" y="12526"/>
                  </a:lnTo>
                  <a:lnTo>
                    <a:pt x="1607" y="12509"/>
                  </a:lnTo>
                  <a:lnTo>
                    <a:pt x="1628" y="12490"/>
                  </a:lnTo>
                  <a:lnTo>
                    <a:pt x="1648" y="12470"/>
                  </a:lnTo>
                  <a:lnTo>
                    <a:pt x="1669" y="12449"/>
                  </a:lnTo>
                  <a:lnTo>
                    <a:pt x="1689" y="12427"/>
                  </a:lnTo>
                  <a:lnTo>
                    <a:pt x="1709" y="12404"/>
                  </a:lnTo>
                  <a:lnTo>
                    <a:pt x="1728" y="12380"/>
                  </a:lnTo>
                  <a:lnTo>
                    <a:pt x="1748" y="12353"/>
                  </a:lnTo>
                  <a:lnTo>
                    <a:pt x="1768" y="12326"/>
                  </a:lnTo>
                  <a:lnTo>
                    <a:pt x="1787" y="12298"/>
                  </a:lnTo>
                  <a:lnTo>
                    <a:pt x="1806" y="12270"/>
                  </a:lnTo>
                  <a:lnTo>
                    <a:pt x="1824" y="12242"/>
                  </a:lnTo>
                  <a:lnTo>
                    <a:pt x="1841" y="12214"/>
                  </a:lnTo>
                  <a:lnTo>
                    <a:pt x="1858" y="12184"/>
                  </a:lnTo>
                  <a:lnTo>
                    <a:pt x="1874" y="12155"/>
                  </a:lnTo>
                  <a:lnTo>
                    <a:pt x="1889" y="12126"/>
                  </a:lnTo>
                  <a:lnTo>
                    <a:pt x="1904" y="12097"/>
                  </a:lnTo>
                  <a:lnTo>
                    <a:pt x="1918" y="12068"/>
                  </a:lnTo>
                  <a:lnTo>
                    <a:pt x="1931" y="12039"/>
                  </a:lnTo>
                  <a:lnTo>
                    <a:pt x="1944" y="12008"/>
                  </a:lnTo>
                  <a:lnTo>
                    <a:pt x="1955" y="11979"/>
                  </a:lnTo>
                  <a:lnTo>
                    <a:pt x="1966" y="11949"/>
                  </a:lnTo>
                  <a:lnTo>
                    <a:pt x="1976" y="11919"/>
                  </a:lnTo>
                  <a:lnTo>
                    <a:pt x="1985" y="11889"/>
                  </a:lnTo>
                  <a:lnTo>
                    <a:pt x="1993" y="11862"/>
                  </a:lnTo>
                  <a:lnTo>
                    <a:pt x="1999" y="11834"/>
                  </a:lnTo>
                  <a:lnTo>
                    <a:pt x="2006" y="11807"/>
                  </a:lnTo>
                  <a:lnTo>
                    <a:pt x="2011" y="11780"/>
                  </a:lnTo>
                  <a:lnTo>
                    <a:pt x="2016" y="11752"/>
                  </a:lnTo>
                  <a:lnTo>
                    <a:pt x="2020" y="11725"/>
                  </a:lnTo>
                  <a:lnTo>
                    <a:pt x="2023" y="11697"/>
                  </a:lnTo>
                  <a:lnTo>
                    <a:pt x="2026" y="11669"/>
                  </a:lnTo>
                  <a:lnTo>
                    <a:pt x="2027" y="11641"/>
                  </a:lnTo>
                  <a:lnTo>
                    <a:pt x="2028" y="11614"/>
                  </a:lnTo>
                  <a:lnTo>
                    <a:pt x="2029" y="11586"/>
                  </a:lnTo>
                  <a:lnTo>
                    <a:pt x="2028" y="11559"/>
                  </a:lnTo>
                  <a:lnTo>
                    <a:pt x="2026" y="11531"/>
                  </a:lnTo>
                  <a:lnTo>
                    <a:pt x="2024" y="11502"/>
                  </a:lnTo>
                  <a:lnTo>
                    <a:pt x="2021" y="11475"/>
                  </a:lnTo>
                  <a:lnTo>
                    <a:pt x="2017" y="11447"/>
                  </a:lnTo>
                  <a:lnTo>
                    <a:pt x="2002" y="11349"/>
                  </a:lnTo>
                  <a:lnTo>
                    <a:pt x="2093" y="11306"/>
                  </a:lnTo>
                  <a:lnTo>
                    <a:pt x="3761" y="10537"/>
                  </a:lnTo>
                  <a:lnTo>
                    <a:pt x="3845" y="10498"/>
                  </a:lnTo>
                  <a:lnTo>
                    <a:pt x="3911" y="10564"/>
                  </a:lnTo>
                  <a:lnTo>
                    <a:pt x="4827" y="11489"/>
                  </a:lnTo>
                  <a:lnTo>
                    <a:pt x="4896" y="11561"/>
                  </a:lnTo>
                  <a:lnTo>
                    <a:pt x="4848" y="11647"/>
                  </a:lnTo>
                  <a:lnTo>
                    <a:pt x="4254" y="12716"/>
                  </a:lnTo>
                  <a:lnTo>
                    <a:pt x="4216" y="12785"/>
                  </a:lnTo>
                  <a:lnTo>
                    <a:pt x="4136" y="12785"/>
                  </a:lnTo>
                  <a:lnTo>
                    <a:pt x="4104" y="12785"/>
                  </a:lnTo>
                  <a:lnTo>
                    <a:pt x="4071" y="12787"/>
                  </a:lnTo>
                  <a:lnTo>
                    <a:pt x="4038" y="12791"/>
                  </a:lnTo>
                  <a:lnTo>
                    <a:pt x="4005" y="12797"/>
                  </a:lnTo>
                  <a:lnTo>
                    <a:pt x="3973" y="12804"/>
                  </a:lnTo>
                  <a:lnTo>
                    <a:pt x="3941" y="12813"/>
                  </a:lnTo>
                  <a:lnTo>
                    <a:pt x="3910" y="12824"/>
                  </a:lnTo>
                  <a:lnTo>
                    <a:pt x="3880" y="12837"/>
                  </a:lnTo>
                  <a:lnTo>
                    <a:pt x="3850" y="12851"/>
                  </a:lnTo>
                  <a:lnTo>
                    <a:pt x="3822" y="12866"/>
                  </a:lnTo>
                  <a:lnTo>
                    <a:pt x="3795" y="12883"/>
                  </a:lnTo>
                  <a:lnTo>
                    <a:pt x="3768" y="12902"/>
                  </a:lnTo>
                  <a:lnTo>
                    <a:pt x="3742" y="12922"/>
                  </a:lnTo>
                  <a:lnTo>
                    <a:pt x="3716" y="12944"/>
                  </a:lnTo>
                  <a:lnTo>
                    <a:pt x="3691" y="12967"/>
                  </a:lnTo>
                  <a:lnTo>
                    <a:pt x="3668" y="12992"/>
                  </a:lnTo>
                  <a:lnTo>
                    <a:pt x="3648" y="13016"/>
                  </a:lnTo>
                  <a:lnTo>
                    <a:pt x="3629" y="13041"/>
                  </a:lnTo>
                  <a:lnTo>
                    <a:pt x="3612" y="13068"/>
                  </a:lnTo>
                  <a:lnTo>
                    <a:pt x="3596" y="13094"/>
                  </a:lnTo>
                  <a:lnTo>
                    <a:pt x="3581" y="13120"/>
                  </a:lnTo>
                  <a:lnTo>
                    <a:pt x="3567" y="13148"/>
                  </a:lnTo>
                  <a:lnTo>
                    <a:pt x="3556" y="13175"/>
                  </a:lnTo>
                  <a:lnTo>
                    <a:pt x="3546" y="13203"/>
                  </a:lnTo>
                  <a:lnTo>
                    <a:pt x="3537" y="13232"/>
                  </a:lnTo>
                  <a:lnTo>
                    <a:pt x="3529" y="13261"/>
                  </a:lnTo>
                  <a:lnTo>
                    <a:pt x="3523" y="13290"/>
                  </a:lnTo>
                  <a:lnTo>
                    <a:pt x="3519" y="13319"/>
                  </a:lnTo>
                  <a:lnTo>
                    <a:pt x="3516" y="13349"/>
                  </a:lnTo>
                  <a:lnTo>
                    <a:pt x="3514" y="13378"/>
                  </a:lnTo>
                  <a:lnTo>
                    <a:pt x="3514" y="13407"/>
                  </a:lnTo>
                  <a:lnTo>
                    <a:pt x="3515" y="13438"/>
                  </a:lnTo>
                  <a:lnTo>
                    <a:pt x="3515" y="13438"/>
                  </a:lnTo>
                  <a:lnTo>
                    <a:pt x="3517" y="13467"/>
                  </a:lnTo>
                  <a:lnTo>
                    <a:pt x="3521" y="13496"/>
                  </a:lnTo>
                  <a:lnTo>
                    <a:pt x="3526" y="13525"/>
                  </a:lnTo>
                  <a:lnTo>
                    <a:pt x="3533" y="13553"/>
                  </a:lnTo>
                  <a:lnTo>
                    <a:pt x="3541" y="13582"/>
                  </a:lnTo>
                  <a:lnTo>
                    <a:pt x="3550" y="13611"/>
                  </a:lnTo>
                  <a:lnTo>
                    <a:pt x="3561" y="13638"/>
                  </a:lnTo>
                  <a:lnTo>
                    <a:pt x="3574" y="13665"/>
                  </a:lnTo>
                  <a:lnTo>
                    <a:pt x="3588" y="13692"/>
                  </a:lnTo>
                  <a:lnTo>
                    <a:pt x="3603" y="13718"/>
                  </a:lnTo>
                  <a:lnTo>
                    <a:pt x="3619" y="13743"/>
                  </a:lnTo>
                  <a:lnTo>
                    <a:pt x="3637" y="13769"/>
                  </a:lnTo>
                  <a:lnTo>
                    <a:pt x="3656" y="13793"/>
                  </a:lnTo>
                  <a:lnTo>
                    <a:pt x="3676" y="13816"/>
                  </a:lnTo>
                  <a:lnTo>
                    <a:pt x="3698" y="13839"/>
                  </a:lnTo>
                  <a:lnTo>
                    <a:pt x="3721" y="13860"/>
                  </a:lnTo>
                  <a:lnTo>
                    <a:pt x="3746" y="13880"/>
                  </a:lnTo>
                  <a:lnTo>
                    <a:pt x="3771" y="13899"/>
                  </a:lnTo>
                  <a:lnTo>
                    <a:pt x="3797" y="13917"/>
                  </a:lnTo>
                  <a:lnTo>
                    <a:pt x="3823" y="13933"/>
                  </a:lnTo>
                  <a:lnTo>
                    <a:pt x="3849" y="13948"/>
                  </a:lnTo>
                  <a:lnTo>
                    <a:pt x="3878" y="13961"/>
                  </a:lnTo>
                  <a:lnTo>
                    <a:pt x="3905" y="13973"/>
                  </a:lnTo>
                  <a:lnTo>
                    <a:pt x="3933" y="13983"/>
                  </a:lnTo>
                  <a:lnTo>
                    <a:pt x="3962" y="13992"/>
                  </a:lnTo>
                  <a:lnTo>
                    <a:pt x="3990" y="13999"/>
                  </a:lnTo>
                  <a:lnTo>
                    <a:pt x="4019" y="14005"/>
                  </a:lnTo>
                  <a:lnTo>
                    <a:pt x="4049" y="14009"/>
                  </a:lnTo>
                  <a:lnTo>
                    <a:pt x="4079" y="14013"/>
                  </a:lnTo>
                  <a:lnTo>
                    <a:pt x="4108" y="14014"/>
                  </a:lnTo>
                  <a:lnTo>
                    <a:pt x="4137" y="14015"/>
                  </a:lnTo>
                  <a:lnTo>
                    <a:pt x="4167" y="14013"/>
                  </a:lnTo>
                  <a:lnTo>
                    <a:pt x="4197" y="14011"/>
                  </a:lnTo>
                  <a:lnTo>
                    <a:pt x="4226" y="14007"/>
                  </a:lnTo>
                  <a:lnTo>
                    <a:pt x="4255" y="14002"/>
                  </a:lnTo>
                  <a:lnTo>
                    <a:pt x="4283" y="13995"/>
                  </a:lnTo>
                  <a:lnTo>
                    <a:pt x="4312" y="13987"/>
                  </a:lnTo>
                  <a:lnTo>
                    <a:pt x="4341" y="13978"/>
                  </a:lnTo>
                  <a:lnTo>
                    <a:pt x="4368" y="13967"/>
                  </a:lnTo>
                  <a:lnTo>
                    <a:pt x="4395" y="13955"/>
                  </a:lnTo>
                  <a:lnTo>
                    <a:pt x="4422" y="13941"/>
                  </a:lnTo>
                  <a:lnTo>
                    <a:pt x="4448" y="13925"/>
                  </a:lnTo>
                  <a:lnTo>
                    <a:pt x="4473" y="13909"/>
                  </a:lnTo>
                  <a:lnTo>
                    <a:pt x="4499" y="13891"/>
                  </a:lnTo>
                  <a:lnTo>
                    <a:pt x="4523" y="13872"/>
                  </a:lnTo>
                  <a:lnTo>
                    <a:pt x="4546" y="13852"/>
                  </a:lnTo>
                  <a:lnTo>
                    <a:pt x="4569" y="13830"/>
                  </a:lnTo>
                  <a:lnTo>
                    <a:pt x="4590" y="13807"/>
                  </a:lnTo>
                  <a:lnTo>
                    <a:pt x="4605" y="13789"/>
                  </a:lnTo>
                  <a:lnTo>
                    <a:pt x="4620" y="13771"/>
                  </a:lnTo>
                  <a:lnTo>
                    <a:pt x="4634" y="13751"/>
                  </a:lnTo>
                  <a:lnTo>
                    <a:pt x="4648" y="13732"/>
                  </a:lnTo>
                  <a:lnTo>
                    <a:pt x="4660" y="13712"/>
                  </a:lnTo>
                  <a:lnTo>
                    <a:pt x="4671" y="13692"/>
                  </a:lnTo>
                  <a:lnTo>
                    <a:pt x="4681" y="13672"/>
                  </a:lnTo>
                  <a:lnTo>
                    <a:pt x="4691" y="13652"/>
                  </a:lnTo>
                  <a:lnTo>
                    <a:pt x="4700" y="13631"/>
                  </a:lnTo>
                  <a:lnTo>
                    <a:pt x="4708" y="13610"/>
                  </a:lnTo>
                  <a:lnTo>
                    <a:pt x="4715" y="13589"/>
                  </a:lnTo>
                  <a:lnTo>
                    <a:pt x="4722" y="13566"/>
                  </a:lnTo>
                  <a:lnTo>
                    <a:pt x="4727" y="13545"/>
                  </a:lnTo>
                  <a:lnTo>
                    <a:pt x="4732" y="13523"/>
                  </a:lnTo>
                  <a:lnTo>
                    <a:pt x="4736" y="13502"/>
                  </a:lnTo>
                  <a:lnTo>
                    <a:pt x="4739" y="13480"/>
                  </a:lnTo>
                  <a:lnTo>
                    <a:pt x="4742" y="13457"/>
                  </a:lnTo>
                  <a:lnTo>
                    <a:pt x="4744" y="13434"/>
                  </a:lnTo>
                  <a:lnTo>
                    <a:pt x="4744" y="13412"/>
                  </a:lnTo>
                  <a:lnTo>
                    <a:pt x="4744" y="13388"/>
                  </a:lnTo>
                  <a:lnTo>
                    <a:pt x="4744" y="13365"/>
                  </a:lnTo>
                  <a:lnTo>
                    <a:pt x="4742" y="13343"/>
                  </a:lnTo>
                  <a:lnTo>
                    <a:pt x="4739" y="13320"/>
                  </a:lnTo>
                  <a:lnTo>
                    <a:pt x="4736" y="13297"/>
                  </a:lnTo>
                  <a:lnTo>
                    <a:pt x="4732" y="13275"/>
                  </a:lnTo>
                  <a:lnTo>
                    <a:pt x="4727" y="13253"/>
                  </a:lnTo>
                  <a:lnTo>
                    <a:pt x="4721" y="13230"/>
                  </a:lnTo>
                  <a:lnTo>
                    <a:pt x="4715" y="13208"/>
                  </a:lnTo>
                  <a:lnTo>
                    <a:pt x="4707" y="13187"/>
                  </a:lnTo>
                  <a:lnTo>
                    <a:pt x="4699" y="13165"/>
                  </a:lnTo>
                  <a:lnTo>
                    <a:pt x="4690" y="13144"/>
                  </a:lnTo>
                  <a:lnTo>
                    <a:pt x="4680" y="13123"/>
                  </a:lnTo>
                  <a:lnTo>
                    <a:pt x="4643" y="13049"/>
                  </a:lnTo>
                  <a:lnTo>
                    <a:pt x="4692" y="12983"/>
                  </a:lnTo>
                  <a:lnTo>
                    <a:pt x="5396" y="12055"/>
                  </a:lnTo>
                  <a:lnTo>
                    <a:pt x="5450" y="11983"/>
                  </a:lnTo>
                  <a:lnTo>
                    <a:pt x="5537" y="12007"/>
                  </a:lnTo>
                  <a:lnTo>
                    <a:pt x="6794" y="12351"/>
                  </a:lnTo>
                  <a:lnTo>
                    <a:pt x="6892" y="12379"/>
                  </a:lnTo>
                  <a:lnTo>
                    <a:pt x="6891" y="12481"/>
                  </a:lnTo>
                  <a:lnTo>
                    <a:pt x="6870" y="14315"/>
                  </a:lnTo>
                  <a:lnTo>
                    <a:pt x="6869" y="14417"/>
                  </a:lnTo>
                  <a:lnTo>
                    <a:pt x="6771" y="14441"/>
                  </a:lnTo>
                  <a:lnTo>
                    <a:pt x="6728" y="14453"/>
                  </a:lnTo>
                  <a:lnTo>
                    <a:pt x="6685" y="14464"/>
                  </a:lnTo>
                  <a:lnTo>
                    <a:pt x="6642" y="14476"/>
                  </a:lnTo>
                  <a:lnTo>
                    <a:pt x="6597" y="14489"/>
                  </a:lnTo>
                  <a:lnTo>
                    <a:pt x="6554" y="14502"/>
                  </a:lnTo>
                  <a:lnTo>
                    <a:pt x="6512" y="14517"/>
                  </a:lnTo>
                  <a:lnTo>
                    <a:pt x="6491" y="14525"/>
                  </a:lnTo>
                  <a:lnTo>
                    <a:pt x="6471" y="14534"/>
                  </a:lnTo>
                  <a:lnTo>
                    <a:pt x="6450" y="14543"/>
                  </a:lnTo>
                  <a:lnTo>
                    <a:pt x="6431" y="14552"/>
                  </a:lnTo>
                  <a:lnTo>
                    <a:pt x="6415" y="14560"/>
                  </a:lnTo>
                  <a:lnTo>
                    <a:pt x="6399" y="14568"/>
                  </a:lnTo>
                  <a:lnTo>
                    <a:pt x="6384" y="14577"/>
                  </a:lnTo>
                  <a:lnTo>
                    <a:pt x="6369" y="14587"/>
                  </a:lnTo>
                  <a:lnTo>
                    <a:pt x="6355" y="14596"/>
                  </a:lnTo>
                  <a:lnTo>
                    <a:pt x="6341" y="14606"/>
                  </a:lnTo>
                  <a:lnTo>
                    <a:pt x="6328" y="14617"/>
                  </a:lnTo>
                  <a:lnTo>
                    <a:pt x="6316" y="14629"/>
                  </a:lnTo>
                  <a:lnTo>
                    <a:pt x="6303" y="14640"/>
                  </a:lnTo>
                  <a:lnTo>
                    <a:pt x="6292" y="14652"/>
                  </a:lnTo>
                  <a:lnTo>
                    <a:pt x="6281" y="14665"/>
                  </a:lnTo>
                  <a:lnTo>
                    <a:pt x="6272" y="14678"/>
                  </a:lnTo>
                  <a:lnTo>
                    <a:pt x="6263" y="14691"/>
                  </a:lnTo>
                  <a:lnTo>
                    <a:pt x="6255" y="14705"/>
                  </a:lnTo>
                  <a:lnTo>
                    <a:pt x="6248" y="14720"/>
                  </a:lnTo>
                  <a:lnTo>
                    <a:pt x="6242" y="14735"/>
                  </a:lnTo>
                  <a:lnTo>
                    <a:pt x="6220" y="14803"/>
                  </a:lnTo>
                  <a:lnTo>
                    <a:pt x="6201" y="14868"/>
                  </a:lnTo>
                  <a:lnTo>
                    <a:pt x="6185" y="14931"/>
                  </a:lnTo>
                  <a:lnTo>
                    <a:pt x="6171" y="14993"/>
                  </a:lnTo>
                  <a:lnTo>
                    <a:pt x="6161" y="15053"/>
                  </a:lnTo>
                  <a:lnTo>
                    <a:pt x="6153" y="15111"/>
                  </a:lnTo>
                  <a:lnTo>
                    <a:pt x="6148" y="15168"/>
                  </a:lnTo>
                  <a:lnTo>
                    <a:pt x="6146" y="15222"/>
                  </a:lnTo>
                  <a:lnTo>
                    <a:pt x="6146" y="15274"/>
                  </a:lnTo>
                  <a:lnTo>
                    <a:pt x="6149" y="15326"/>
                  </a:lnTo>
                  <a:lnTo>
                    <a:pt x="6155" y="15374"/>
                  </a:lnTo>
                  <a:lnTo>
                    <a:pt x="6164" y="15421"/>
                  </a:lnTo>
                  <a:lnTo>
                    <a:pt x="6174" y="15467"/>
                  </a:lnTo>
                  <a:lnTo>
                    <a:pt x="6186" y="15511"/>
                  </a:lnTo>
                  <a:lnTo>
                    <a:pt x="6201" y="15553"/>
                  </a:lnTo>
                  <a:lnTo>
                    <a:pt x="6218" y="15593"/>
                  </a:lnTo>
                  <a:lnTo>
                    <a:pt x="6236" y="15632"/>
                  </a:lnTo>
                  <a:lnTo>
                    <a:pt x="6257" y="15670"/>
                  </a:lnTo>
                  <a:lnTo>
                    <a:pt x="6279" y="15705"/>
                  </a:lnTo>
                  <a:lnTo>
                    <a:pt x="6303" y="15738"/>
                  </a:lnTo>
                  <a:lnTo>
                    <a:pt x="6330" y="15770"/>
                  </a:lnTo>
                  <a:lnTo>
                    <a:pt x="6358" y="15800"/>
                  </a:lnTo>
                  <a:lnTo>
                    <a:pt x="6387" y="15829"/>
                  </a:lnTo>
                  <a:lnTo>
                    <a:pt x="6417" y="15857"/>
                  </a:lnTo>
                  <a:lnTo>
                    <a:pt x="6449" y="15883"/>
                  </a:lnTo>
                  <a:lnTo>
                    <a:pt x="6483" y="15907"/>
                  </a:lnTo>
                  <a:lnTo>
                    <a:pt x="6517" y="15929"/>
                  </a:lnTo>
                  <a:lnTo>
                    <a:pt x="6553" y="15950"/>
                  </a:lnTo>
                  <a:lnTo>
                    <a:pt x="6589" y="15969"/>
                  </a:lnTo>
                  <a:lnTo>
                    <a:pt x="6628" y="15987"/>
                  </a:lnTo>
                  <a:lnTo>
                    <a:pt x="6667" y="16003"/>
                  </a:lnTo>
                  <a:lnTo>
                    <a:pt x="6706" y="16019"/>
                  </a:lnTo>
                  <a:lnTo>
                    <a:pt x="6749" y="16033"/>
                  </a:lnTo>
                  <a:lnTo>
                    <a:pt x="6793" y="16046"/>
                  </a:lnTo>
                  <a:lnTo>
                    <a:pt x="6837" y="16057"/>
                  </a:lnTo>
                  <a:lnTo>
                    <a:pt x="6881" y="16066"/>
                  </a:lnTo>
                  <a:lnTo>
                    <a:pt x="6927" y="16074"/>
                  </a:lnTo>
                  <a:lnTo>
                    <a:pt x="6973" y="16081"/>
                  </a:lnTo>
                  <a:lnTo>
                    <a:pt x="7018" y="16086"/>
                  </a:lnTo>
                  <a:lnTo>
                    <a:pt x="7064" y="16090"/>
                  </a:lnTo>
                  <a:lnTo>
                    <a:pt x="7112" y="16092"/>
                  </a:lnTo>
                  <a:lnTo>
                    <a:pt x="7158" y="16093"/>
                  </a:lnTo>
                  <a:lnTo>
                    <a:pt x="7204" y="16092"/>
                  </a:lnTo>
                  <a:lnTo>
                    <a:pt x="7252" y="16091"/>
                  </a:lnTo>
                  <a:lnTo>
                    <a:pt x="7298" y="16087"/>
                  </a:lnTo>
                  <a:lnTo>
                    <a:pt x="7344" y="16083"/>
                  </a:lnTo>
                  <a:lnTo>
                    <a:pt x="7391" y="16077"/>
                  </a:lnTo>
                  <a:lnTo>
                    <a:pt x="7436" y="16069"/>
                  </a:lnTo>
                  <a:lnTo>
                    <a:pt x="7480" y="16061"/>
                  </a:lnTo>
                  <a:lnTo>
                    <a:pt x="7524" y="16051"/>
                  </a:lnTo>
                  <a:lnTo>
                    <a:pt x="7567" y="16040"/>
                  </a:lnTo>
                  <a:lnTo>
                    <a:pt x="7609" y="16028"/>
                  </a:lnTo>
                  <a:lnTo>
                    <a:pt x="7651" y="16015"/>
                  </a:lnTo>
                  <a:lnTo>
                    <a:pt x="7692" y="15999"/>
                  </a:lnTo>
                  <a:lnTo>
                    <a:pt x="7731" y="15983"/>
                  </a:lnTo>
                  <a:lnTo>
                    <a:pt x="7769" y="15966"/>
                  </a:lnTo>
                  <a:lnTo>
                    <a:pt x="7806" y="15948"/>
                  </a:lnTo>
                  <a:lnTo>
                    <a:pt x="7843" y="15929"/>
                  </a:lnTo>
                  <a:lnTo>
                    <a:pt x="7878" y="15909"/>
                  </a:lnTo>
                  <a:lnTo>
                    <a:pt x="7911" y="15887"/>
                  </a:lnTo>
                  <a:lnTo>
                    <a:pt x="7942" y="15865"/>
                  </a:lnTo>
                  <a:lnTo>
                    <a:pt x="7972" y="15841"/>
                  </a:lnTo>
                  <a:lnTo>
                    <a:pt x="8002" y="15815"/>
                  </a:lnTo>
                  <a:lnTo>
                    <a:pt x="8029" y="15790"/>
                  </a:lnTo>
                  <a:lnTo>
                    <a:pt x="8049" y="15767"/>
                  </a:lnTo>
                  <a:lnTo>
                    <a:pt x="8069" y="15744"/>
                  </a:lnTo>
                  <a:lnTo>
                    <a:pt x="8087" y="15720"/>
                  </a:lnTo>
                  <a:lnTo>
                    <a:pt x="8104" y="15695"/>
                  </a:lnTo>
                  <a:lnTo>
                    <a:pt x="8119" y="15670"/>
                  </a:lnTo>
                  <a:lnTo>
                    <a:pt x="8132" y="15642"/>
                  </a:lnTo>
                  <a:lnTo>
                    <a:pt x="8145" y="15615"/>
                  </a:lnTo>
                  <a:lnTo>
                    <a:pt x="8155" y="15587"/>
                  </a:lnTo>
                  <a:lnTo>
                    <a:pt x="8164" y="15558"/>
                  </a:lnTo>
                  <a:lnTo>
                    <a:pt x="8170" y="15528"/>
                  </a:lnTo>
                  <a:lnTo>
                    <a:pt x="8175" y="15498"/>
                  </a:lnTo>
                  <a:lnTo>
                    <a:pt x="8178" y="15465"/>
                  </a:lnTo>
                  <a:lnTo>
                    <a:pt x="8179" y="15433"/>
                  </a:lnTo>
                  <a:lnTo>
                    <a:pt x="8178" y="15400"/>
                  </a:lnTo>
                  <a:lnTo>
                    <a:pt x="8175" y="15367"/>
                  </a:lnTo>
                  <a:lnTo>
                    <a:pt x="8170" y="15332"/>
                  </a:lnTo>
                  <a:lnTo>
                    <a:pt x="8163" y="15296"/>
                  </a:lnTo>
                  <a:lnTo>
                    <a:pt x="8154" y="15260"/>
                  </a:lnTo>
                  <a:lnTo>
                    <a:pt x="8142" y="15224"/>
                  </a:lnTo>
                  <a:lnTo>
                    <a:pt x="8127" y="15186"/>
                  </a:lnTo>
                  <a:lnTo>
                    <a:pt x="8111" y="15148"/>
                  </a:lnTo>
                  <a:lnTo>
                    <a:pt x="8093" y="15108"/>
                  </a:lnTo>
                  <a:lnTo>
                    <a:pt x="8072" y="15069"/>
                  </a:lnTo>
                  <a:lnTo>
                    <a:pt x="8048" y="15028"/>
                  </a:lnTo>
                  <a:lnTo>
                    <a:pt x="8022" y="14987"/>
                  </a:lnTo>
                  <a:lnTo>
                    <a:pt x="7993" y="14945"/>
                  </a:lnTo>
                  <a:lnTo>
                    <a:pt x="7961" y="14902"/>
                  </a:lnTo>
                  <a:lnTo>
                    <a:pt x="7927" y="14859"/>
                  </a:lnTo>
                  <a:lnTo>
                    <a:pt x="7890" y="14816"/>
                  </a:lnTo>
                  <a:lnTo>
                    <a:pt x="7850" y="14770"/>
                  </a:lnTo>
                  <a:lnTo>
                    <a:pt x="7807" y="14725"/>
                  </a:lnTo>
                  <a:lnTo>
                    <a:pt x="7762" y="14679"/>
                  </a:lnTo>
                  <a:lnTo>
                    <a:pt x="7747" y="14665"/>
                  </a:lnTo>
                  <a:lnTo>
                    <a:pt x="7732" y="14652"/>
                  </a:lnTo>
                  <a:lnTo>
                    <a:pt x="7716" y="14639"/>
                  </a:lnTo>
                  <a:lnTo>
                    <a:pt x="7700" y="14626"/>
                  </a:lnTo>
                  <a:lnTo>
                    <a:pt x="7667" y="14602"/>
                  </a:lnTo>
                  <a:lnTo>
                    <a:pt x="7633" y="14579"/>
                  </a:lnTo>
                  <a:lnTo>
                    <a:pt x="7633" y="14579"/>
                  </a:lnTo>
                  <a:lnTo>
                    <a:pt x="7595" y="14557"/>
                  </a:lnTo>
                  <a:lnTo>
                    <a:pt x="7558" y="14537"/>
                  </a:lnTo>
                  <a:lnTo>
                    <a:pt x="7520" y="14519"/>
                  </a:lnTo>
                  <a:lnTo>
                    <a:pt x="7482" y="14502"/>
                  </a:lnTo>
                  <a:lnTo>
                    <a:pt x="7396" y="14463"/>
                  </a:lnTo>
                  <a:lnTo>
                    <a:pt x="7404" y="14368"/>
                  </a:lnTo>
                  <a:lnTo>
                    <a:pt x="7569" y="12561"/>
                  </a:lnTo>
                  <a:lnTo>
                    <a:pt x="7577" y="12468"/>
                  </a:lnTo>
                  <a:lnTo>
                    <a:pt x="7667" y="12445"/>
                  </a:lnTo>
                  <a:lnTo>
                    <a:pt x="8928" y="12115"/>
                  </a:lnTo>
                  <a:lnTo>
                    <a:pt x="9026" y="12090"/>
                  </a:lnTo>
                  <a:lnTo>
                    <a:pt x="9077" y="12177"/>
                  </a:lnTo>
                  <a:lnTo>
                    <a:pt x="9620" y="13125"/>
                  </a:lnTo>
                  <a:lnTo>
                    <a:pt x="9659" y="13192"/>
                  </a:lnTo>
                  <a:lnTo>
                    <a:pt x="9619" y="13259"/>
                  </a:lnTo>
                  <a:lnTo>
                    <a:pt x="9606" y="13283"/>
                  </a:lnTo>
                  <a:lnTo>
                    <a:pt x="9594" y="13307"/>
                  </a:lnTo>
                  <a:lnTo>
                    <a:pt x="9582" y="13331"/>
                  </a:lnTo>
                  <a:lnTo>
                    <a:pt x="9573" y="13356"/>
                  </a:lnTo>
                  <a:lnTo>
                    <a:pt x="9564" y="13381"/>
                  </a:lnTo>
                  <a:lnTo>
                    <a:pt x="9556" y="13406"/>
                  </a:lnTo>
                  <a:lnTo>
                    <a:pt x="9550" y="13433"/>
                  </a:lnTo>
                  <a:lnTo>
                    <a:pt x="9544" y="13459"/>
                  </a:lnTo>
                  <a:lnTo>
                    <a:pt x="9540" y="13485"/>
                  </a:lnTo>
                  <a:lnTo>
                    <a:pt x="9537" y="13511"/>
                  </a:lnTo>
                  <a:lnTo>
                    <a:pt x="9535" y="13537"/>
                  </a:lnTo>
                  <a:lnTo>
                    <a:pt x="9534" y="13563"/>
                  </a:lnTo>
                  <a:lnTo>
                    <a:pt x="9534" y="13590"/>
                  </a:lnTo>
                  <a:lnTo>
                    <a:pt x="9535" y="13616"/>
                  </a:lnTo>
                  <a:lnTo>
                    <a:pt x="9538" y="13642"/>
                  </a:lnTo>
                  <a:lnTo>
                    <a:pt x="9541" y="13668"/>
                  </a:lnTo>
                  <a:lnTo>
                    <a:pt x="9546" y="13694"/>
                  </a:lnTo>
                  <a:lnTo>
                    <a:pt x="9551" y="13719"/>
                  </a:lnTo>
                  <a:lnTo>
                    <a:pt x="9558" y="13744"/>
                  </a:lnTo>
                  <a:lnTo>
                    <a:pt x="9566" y="13769"/>
                  </a:lnTo>
                  <a:lnTo>
                    <a:pt x="9574" y="13794"/>
                  </a:lnTo>
                  <a:lnTo>
                    <a:pt x="9584" y="13818"/>
                  </a:lnTo>
                  <a:lnTo>
                    <a:pt x="9595" y="13841"/>
                  </a:lnTo>
                  <a:lnTo>
                    <a:pt x="9607" y="13865"/>
                  </a:lnTo>
                  <a:lnTo>
                    <a:pt x="9620" y="13888"/>
                  </a:lnTo>
                  <a:lnTo>
                    <a:pt x="9634" y="13910"/>
                  </a:lnTo>
                  <a:lnTo>
                    <a:pt x="9649" y="13933"/>
                  </a:lnTo>
                  <a:lnTo>
                    <a:pt x="9666" y="13954"/>
                  </a:lnTo>
                  <a:lnTo>
                    <a:pt x="9683" y="13975"/>
                  </a:lnTo>
                  <a:lnTo>
                    <a:pt x="9702" y="13995"/>
                  </a:lnTo>
                  <a:lnTo>
                    <a:pt x="9721" y="14014"/>
                  </a:lnTo>
                  <a:lnTo>
                    <a:pt x="9741" y="14033"/>
                  </a:lnTo>
                  <a:lnTo>
                    <a:pt x="9765" y="14053"/>
                  </a:lnTo>
                  <a:lnTo>
                    <a:pt x="9790" y="14072"/>
                  </a:lnTo>
                  <a:lnTo>
                    <a:pt x="9817" y="14090"/>
                  </a:lnTo>
                  <a:lnTo>
                    <a:pt x="9843" y="14106"/>
                  </a:lnTo>
                  <a:lnTo>
                    <a:pt x="9869" y="14121"/>
                  </a:lnTo>
                  <a:lnTo>
                    <a:pt x="9897" y="14134"/>
                  </a:lnTo>
                  <a:lnTo>
                    <a:pt x="9924" y="14146"/>
                  </a:lnTo>
                  <a:lnTo>
                    <a:pt x="9952" y="14156"/>
                  </a:lnTo>
                  <a:lnTo>
                    <a:pt x="9982" y="14165"/>
                  </a:lnTo>
                  <a:lnTo>
                    <a:pt x="10010" y="14172"/>
                  </a:lnTo>
                  <a:lnTo>
                    <a:pt x="10039" y="14178"/>
                  </a:lnTo>
                  <a:lnTo>
                    <a:pt x="10068" y="14182"/>
                  </a:lnTo>
                  <a:lnTo>
                    <a:pt x="10098" y="14186"/>
                  </a:lnTo>
                  <a:lnTo>
                    <a:pt x="10128" y="14187"/>
                  </a:lnTo>
                  <a:lnTo>
                    <a:pt x="10157" y="14188"/>
                  </a:lnTo>
                  <a:lnTo>
                    <a:pt x="10187" y="14186"/>
                  </a:lnTo>
                  <a:lnTo>
                    <a:pt x="10187" y="14187"/>
                  </a:lnTo>
                  <a:lnTo>
                    <a:pt x="10216" y="14184"/>
                  </a:lnTo>
                  <a:lnTo>
                    <a:pt x="10245" y="14180"/>
                  </a:lnTo>
                  <a:lnTo>
                    <a:pt x="10275" y="14175"/>
                  </a:lnTo>
                  <a:lnTo>
                    <a:pt x="10303" y="14168"/>
                  </a:lnTo>
                  <a:lnTo>
                    <a:pt x="10332" y="14160"/>
                  </a:lnTo>
                  <a:lnTo>
                    <a:pt x="10360" y="14151"/>
                  </a:lnTo>
                  <a:lnTo>
                    <a:pt x="10387" y="14140"/>
                  </a:lnTo>
                  <a:lnTo>
                    <a:pt x="10414" y="14128"/>
                  </a:lnTo>
                  <a:lnTo>
                    <a:pt x="10442" y="14114"/>
                  </a:lnTo>
                  <a:lnTo>
                    <a:pt x="10468" y="14098"/>
                  </a:lnTo>
                  <a:lnTo>
                    <a:pt x="10493" y="14082"/>
                  </a:lnTo>
                  <a:lnTo>
                    <a:pt x="10518" y="14064"/>
                  </a:lnTo>
                  <a:lnTo>
                    <a:pt x="10542" y="14045"/>
                  </a:lnTo>
                  <a:lnTo>
                    <a:pt x="10565" y="14025"/>
                  </a:lnTo>
                  <a:lnTo>
                    <a:pt x="10589" y="14003"/>
                  </a:lnTo>
                  <a:lnTo>
                    <a:pt x="10610" y="13980"/>
                  </a:lnTo>
                  <a:lnTo>
                    <a:pt x="10630" y="13956"/>
                  </a:lnTo>
                  <a:lnTo>
                    <a:pt x="10649" y="13931"/>
                  </a:lnTo>
                  <a:lnTo>
                    <a:pt x="10667" y="13905"/>
                  </a:lnTo>
                  <a:lnTo>
                    <a:pt x="10682" y="13879"/>
                  </a:lnTo>
                  <a:lnTo>
                    <a:pt x="10697" y="13852"/>
                  </a:lnTo>
                  <a:lnTo>
                    <a:pt x="10710" y="13825"/>
                  </a:lnTo>
                  <a:lnTo>
                    <a:pt x="10723" y="13797"/>
                  </a:lnTo>
                  <a:lnTo>
                    <a:pt x="10733" y="13769"/>
                  </a:lnTo>
                  <a:lnTo>
                    <a:pt x="10742" y="13740"/>
                  </a:lnTo>
                  <a:lnTo>
                    <a:pt x="10749" y="13711"/>
                  </a:lnTo>
                  <a:lnTo>
                    <a:pt x="10755" y="13682"/>
                  </a:lnTo>
                  <a:lnTo>
                    <a:pt x="10759" y="13653"/>
                  </a:lnTo>
                  <a:lnTo>
                    <a:pt x="10762" y="13624"/>
                  </a:lnTo>
                  <a:lnTo>
                    <a:pt x="10764" y="13595"/>
                  </a:lnTo>
                  <a:lnTo>
                    <a:pt x="10765" y="13564"/>
                  </a:lnTo>
                  <a:lnTo>
                    <a:pt x="10763" y="13535"/>
                  </a:lnTo>
                  <a:lnTo>
                    <a:pt x="10761" y="13506"/>
                  </a:lnTo>
                  <a:lnTo>
                    <a:pt x="10757" y="13477"/>
                  </a:lnTo>
                  <a:lnTo>
                    <a:pt x="10752" y="13448"/>
                  </a:lnTo>
                  <a:lnTo>
                    <a:pt x="10745" y="13419"/>
                  </a:lnTo>
                  <a:lnTo>
                    <a:pt x="10737" y="13390"/>
                  </a:lnTo>
                  <a:lnTo>
                    <a:pt x="10728" y="13362"/>
                  </a:lnTo>
                  <a:lnTo>
                    <a:pt x="10716" y="13334"/>
                  </a:lnTo>
                  <a:lnTo>
                    <a:pt x="10704" y="13307"/>
                  </a:lnTo>
                  <a:lnTo>
                    <a:pt x="10690" y="13280"/>
                  </a:lnTo>
                  <a:lnTo>
                    <a:pt x="10675" y="13254"/>
                  </a:lnTo>
                  <a:lnTo>
                    <a:pt x="10659" y="13228"/>
                  </a:lnTo>
                  <a:lnTo>
                    <a:pt x="10641" y="13203"/>
                  </a:lnTo>
                  <a:lnTo>
                    <a:pt x="10622" y="13179"/>
                  </a:lnTo>
                  <a:lnTo>
                    <a:pt x="10602" y="13156"/>
                  </a:lnTo>
                  <a:lnTo>
                    <a:pt x="10580" y="13134"/>
                  </a:lnTo>
                  <a:lnTo>
                    <a:pt x="10556" y="13112"/>
                  </a:lnTo>
                  <a:lnTo>
                    <a:pt x="10537" y="13096"/>
                  </a:lnTo>
                  <a:lnTo>
                    <a:pt x="10517" y="13080"/>
                  </a:lnTo>
                  <a:lnTo>
                    <a:pt x="10496" y="13064"/>
                  </a:lnTo>
                  <a:lnTo>
                    <a:pt x="10476" y="13051"/>
                  </a:lnTo>
                  <a:lnTo>
                    <a:pt x="10455" y="13038"/>
                  </a:lnTo>
                  <a:lnTo>
                    <a:pt x="10433" y="13026"/>
                  </a:lnTo>
                  <a:lnTo>
                    <a:pt x="10411" y="13016"/>
                  </a:lnTo>
                  <a:lnTo>
                    <a:pt x="10389" y="13006"/>
                  </a:lnTo>
                  <a:lnTo>
                    <a:pt x="10366" y="12997"/>
                  </a:lnTo>
                  <a:lnTo>
                    <a:pt x="10342" y="12988"/>
                  </a:lnTo>
                  <a:lnTo>
                    <a:pt x="10319" y="12981"/>
                  </a:lnTo>
                  <a:lnTo>
                    <a:pt x="10295" y="12975"/>
                  </a:lnTo>
                  <a:lnTo>
                    <a:pt x="10271" y="12970"/>
                  </a:lnTo>
                  <a:lnTo>
                    <a:pt x="10245" y="12965"/>
                  </a:lnTo>
                  <a:lnTo>
                    <a:pt x="10221" y="12962"/>
                  </a:lnTo>
                  <a:lnTo>
                    <a:pt x="10196" y="12960"/>
                  </a:lnTo>
                  <a:lnTo>
                    <a:pt x="10114" y="12953"/>
                  </a:lnTo>
                  <a:lnTo>
                    <a:pt x="10083" y="12875"/>
                  </a:lnTo>
                  <a:lnTo>
                    <a:pt x="9702" y="11902"/>
                  </a:lnTo>
                  <a:lnTo>
                    <a:pt x="9670" y="11820"/>
                  </a:lnTo>
                  <a:lnTo>
                    <a:pt x="9731" y="11759"/>
                  </a:lnTo>
                  <a:lnTo>
                    <a:pt x="10658" y="10844"/>
                  </a:lnTo>
                  <a:lnTo>
                    <a:pt x="10731" y="10772"/>
                  </a:lnTo>
                  <a:lnTo>
                    <a:pt x="10819" y="10825"/>
                  </a:lnTo>
                  <a:lnTo>
                    <a:pt x="12554" y="11851"/>
                  </a:lnTo>
                  <a:lnTo>
                    <a:pt x="12634" y="11899"/>
                  </a:lnTo>
                  <a:lnTo>
                    <a:pt x="12616" y="11991"/>
                  </a:lnTo>
                  <a:lnTo>
                    <a:pt x="12610" y="12027"/>
                  </a:lnTo>
                  <a:lnTo>
                    <a:pt x="12605" y="12062"/>
                  </a:lnTo>
                  <a:lnTo>
                    <a:pt x="12601" y="12097"/>
                  </a:lnTo>
                  <a:lnTo>
                    <a:pt x="12598" y="12133"/>
                  </a:lnTo>
                  <a:lnTo>
                    <a:pt x="12596" y="12168"/>
                  </a:lnTo>
                  <a:lnTo>
                    <a:pt x="12596" y="12204"/>
                  </a:lnTo>
                  <a:lnTo>
                    <a:pt x="12597" y="12240"/>
                  </a:lnTo>
                  <a:lnTo>
                    <a:pt x="12599" y="12275"/>
                  </a:lnTo>
                  <a:lnTo>
                    <a:pt x="12601" y="12311"/>
                  </a:lnTo>
                  <a:lnTo>
                    <a:pt x="12606" y="12346"/>
                  </a:lnTo>
                  <a:lnTo>
                    <a:pt x="12611" y="12382"/>
                  </a:lnTo>
                  <a:lnTo>
                    <a:pt x="12617" y="12417"/>
                  </a:lnTo>
                  <a:lnTo>
                    <a:pt x="12625" y="12452"/>
                  </a:lnTo>
                  <a:lnTo>
                    <a:pt x="12633" y="12486"/>
                  </a:lnTo>
                  <a:lnTo>
                    <a:pt x="12643" y="12521"/>
                  </a:lnTo>
                  <a:lnTo>
                    <a:pt x="12654" y="12556"/>
                  </a:lnTo>
                  <a:lnTo>
                    <a:pt x="12666" y="12588"/>
                  </a:lnTo>
                  <a:lnTo>
                    <a:pt x="12678" y="12620"/>
                  </a:lnTo>
                  <a:lnTo>
                    <a:pt x="12692" y="12652"/>
                  </a:lnTo>
                  <a:lnTo>
                    <a:pt x="12708" y="12683"/>
                  </a:lnTo>
                  <a:lnTo>
                    <a:pt x="12723" y="12714"/>
                  </a:lnTo>
                  <a:lnTo>
                    <a:pt x="12740" y="12746"/>
                  </a:lnTo>
                  <a:lnTo>
                    <a:pt x="12758" y="12776"/>
                  </a:lnTo>
                  <a:lnTo>
                    <a:pt x="12777" y="12806"/>
                  </a:lnTo>
                  <a:lnTo>
                    <a:pt x="12797" y="12835"/>
                  </a:lnTo>
                  <a:lnTo>
                    <a:pt x="12818" y="12863"/>
                  </a:lnTo>
                  <a:lnTo>
                    <a:pt x="12840" y="12891"/>
                  </a:lnTo>
                  <a:lnTo>
                    <a:pt x="12864" y="12920"/>
                  </a:lnTo>
                  <a:lnTo>
                    <a:pt x="12888" y="12947"/>
                  </a:lnTo>
                  <a:lnTo>
                    <a:pt x="12913" y="12973"/>
                  </a:lnTo>
                  <a:lnTo>
                    <a:pt x="12939" y="12998"/>
                  </a:lnTo>
                  <a:lnTo>
                    <a:pt x="12966" y="13023"/>
                  </a:lnTo>
                  <a:lnTo>
                    <a:pt x="12989" y="13042"/>
                  </a:lnTo>
                  <a:lnTo>
                    <a:pt x="13014" y="13060"/>
                  </a:lnTo>
                  <a:lnTo>
                    <a:pt x="13037" y="13077"/>
                  </a:lnTo>
                  <a:lnTo>
                    <a:pt x="13062" y="13092"/>
                  </a:lnTo>
                  <a:lnTo>
                    <a:pt x="13086" y="13105"/>
                  </a:lnTo>
                  <a:lnTo>
                    <a:pt x="13112" y="13116"/>
                  </a:lnTo>
                  <a:lnTo>
                    <a:pt x="13137" y="13126"/>
                  </a:lnTo>
                  <a:lnTo>
                    <a:pt x="13164" y="13135"/>
                  </a:lnTo>
                  <a:lnTo>
                    <a:pt x="13190" y="13142"/>
                  </a:lnTo>
                  <a:lnTo>
                    <a:pt x="13217" y="13148"/>
                  </a:lnTo>
                  <a:lnTo>
                    <a:pt x="13244" y="13152"/>
                  </a:lnTo>
                  <a:lnTo>
                    <a:pt x="13271" y="13155"/>
                  </a:lnTo>
                  <a:lnTo>
                    <a:pt x="13298" y="13157"/>
                  </a:lnTo>
                  <a:lnTo>
                    <a:pt x="13327" y="13158"/>
                  </a:lnTo>
                  <a:lnTo>
                    <a:pt x="13355" y="13157"/>
                  </a:lnTo>
                  <a:lnTo>
                    <a:pt x="13383" y="13155"/>
                  </a:lnTo>
                  <a:lnTo>
                    <a:pt x="13411" y="13152"/>
                  </a:lnTo>
                  <a:lnTo>
                    <a:pt x="13439" y="13148"/>
                  </a:lnTo>
                  <a:lnTo>
                    <a:pt x="13468" y="13142"/>
                  </a:lnTo>
                  <a:lnTo>
                    <a:pt x="13497" y="13136"/>
                  </a:lnTo>
                  <a:lnTo>
                    <a:pt x="13525" y="13128"/>
                  </a:lnTo>
                  <a:lnTo>
                    <a:pt x="13554" y="13119"/>
                  </a:lnTo>
                  <a:lnTo>
                    <a:pt x="13583" y="13109"/>
                  </a:lnTo>
                  <a:lnTo>
                    <a:pt x="13612" y="13099"/>
                  </a:lnTo>
                  <a:lnTo>
                    <a:pt x="13641" y="13087"/>
                  </a:lnTo>
                  <a:lnTo>
                    <a:pt x="13669" y="13074"/>
                  </a:lnTo>
                  <a:lnTo>
                    <a:pt x="13698" y="13060"/>
                  </a:lnTo>
                  <a:lnTo>
                    <a:pt x="13726" y="13045"/>
                  </a:lnTo>
                  <a:lnTo>
                    <a:pt x="13755" y="13029"/>
                  </a:lnTo>
                  <a:lnTo>
                    <a:pt x="13784" y="13013"/>
                  </a:lnTo>
                  <a:lnTo>
                    <a:pt x="13812" y="12996"/>
                  </a:lnTo>
                  <a:lnTo>
                    <a:pt x="13840" y="12978"/>
                  </a:lnTo>
                  <a:lnTo>
                    <a:pt x="13864" y="12962"/>
                  </a:lnTo>
                  <a:lnTo>
                    <a:pt x="13887" y="12946"/>
                  </a:lnTo>
                  <a:lnTo>
                    <a:pt x="13910" y="12929"/>
                  </a:lnTo>
                  <a:lnTo>
                    <a:pt x="13934" y="12911"/>
                  </a:lnTo>
                  <a:lnTo>
                    <a:pt x="13980" y="12874"/>
                  </a:lnTo>
                  <a:lnTo>
                    <a:pt x="14025" y="12836"/>
                  </a:lnTo>
                  <a:lnTo>
                    <a:pt x="14069" y="12796"/>
                  </a:lnTo>
                  <a:lnTo>
                    <a:pt x="14112" y="12755"/>
                  </a:lnTo>
                  <a:lnTo>
                    <a:pt x="14153" y="12711"/>
                  </a:lnTo>
                  <a:lnTo>
                    <a:pt x="14193" y="12667"/>
                  </a:lnTo>
                  <a:lnTo>
                    <a:pt x="14233" y="12621"/>
                  </a:lnTo>
                  <a:lnTo>
                    <a:pt x="14270" y="12575"/>
                  </a:lnTo>
                  <a:lnTo>
                    <a:pt x="14306" y="12526"/>
                  </a:lnTo>
                  <a:lnTo>
                    <a:pt x="14340" y="12478"/>
                  </a:lnTo>
                  <a:lnTo>
                    <a:pt x="14373" y="12428"/>
                  </a:lnTo>
                  <a:lnTo>
                    <a:pt x="14404" y="12378"/>
                  </a:lnTo>
                  <a:lnTo>
                    <a:pt x="14433" y="12326"/>
                  </a:lnTo>
                  <a:lnTo>
                    <a:pt x="14460" y="12275"/>
                  </a:lnTo>
                  <a:lnTo>
                    <a:pt x="14475" y="12243"/>
                  </a:lnTo>
                  <a:lnTo>
                    <a:pt x="14489" y="12212"/>
                  </a:lnTo>
                  <a:lnTo>
                    <a:pt x="14502" y="12180"/>
                  </a:lnTo>
                  <a:lnTo>
                    <a:pt x="14515" y="12149"/>
                  </a:lnTo>
                  <a:lnTo>
                    <a:pt x="14528" y="12117"/>
                  </a:lnTo>
                  <a:lnTo>
                    <a:pt x="14539" y="12086"/>
                  </a:lnTo>
                  <a:lnTo>
                    <a:pt x="14548" y="12055"/>
                  </a:lnTo>
                  <a:lnTo>
                    <a:pt x="14557" y="12023"/>
                  </a:lnTo>
                  <a:lnTo>
                    <a:pt x="14565" y="11992"/>
                  </a:lnTo>
                  <a:lnTo>
                    <a:pt x="14572" y="11961"/>
                  </a:lnTo>
                  <a:lnTo>
                    <a:pt x="14578" y="11930"/>
                  </a:lnTo>
                  <a:lnTo>
                    <a:pt x="14583" y="11900"/>
                  </a:lnTo>
                  <a:lnTo>
                    <a:pt x="14587" y="11870"/>
                  </a:lnTo>
                  <a:lnTo>
                    <a:pt x="14589" y="11839"/>
                  </a:lnTo>
                  <a:lnTo>
                    <a:pt x="14591" y="11810"/>
                  </a:lnTo>
                  <a:lnTo>
                    <a:pt x="14591" y="11780"/>
                  </a:lnTo>
                  <a:lnTo>
                    <a:pt x="14590" y="11751"/>
                  </a:lnTo>
                  <a:lnTo>
                    <a:pt x="14589" y="11723"/>
                  </a:lnTo>
                  <a:lnTo>
                    <a:pt x="14585" y="11695"/>
                  </a:lnTo>
                  <a:lnTo>
                    <a:pt x="14581" y="11666"/>
                  </a:lnTo>
                  <a:lnTo>
                    <a:pt x="14575" y="11639"/>
                  </a:lnTo>
                  <a:lnTo>
                    <a:pt x="14568" y="11613"/>
                  </a:lnTo>
                  <a:lnTo>
                    <a:pt x="14560" y="11587"/>
                  </a:lnTo>
                  <a:lnTo>
                    <a:pt x="14550" y="11561"/>
                  </a:lnTo>
                  <a:lnTo>
                    <a:pt x="14539" y="11536"/>
                  </a:lnTo>
                  <a:lnTo>
                    <a:pt x="14527" y="11512"/>
                  </a:lnTo>
                  <a:lnTo>
                    <a:pt x="14512" y="11488"/>
                  </a:lnTo>
                  <a:lnTo>
                    <a:pt x="14497" y="11465"/>
                  </a:lnTo>
                  <a:lnTo>
                    <a:pt x="14480" y="11443"/>
                  </a:lnTo>
                  <a:lnTo>
                    <a:pt x="14462" y="11421"/>
                  </a:lnTo>
                  <a:lnTo>
                    <a:pt x="14442" y="11401"/>
                  </a:lnTo>
                  <a:lnTo>
                    <a:pt x="14421" y="11381"/>
                  </a:lnTo>
                  <a:lnTo>
                    <a:pt x="14402" y="11364"/>
                  </a:lnTo>
                  <a:lnTo>
                    <a:pt x="14382" y="11347"/>
                  </a:lnTo>
                  <a:lnTo>
                    <a:pt x="14361" y="11331"/>
                  </a:lnTo>
                  <a:lnTo>
                    <a:pt x="14340" y="11315"/>
                  </a:lnTo>
                  <a:lnTo>
                    <a:pt x="14319" y="11300"/>
                  </a:lnTo>
                  <a:lnTo>
                    <a:pt x="14299" y="11286"/>
                  </a:lnTo>
                  <a:lnTo>
                    <a:pt x="14277" y="11273"/>
                  </a:lnTo>
                  <a:lnTo>
                    <a:pt x="14256" y="11259"/>
                  </a:lnTo>
                  <a:lnTo>
                    <a:pt x="14234" y="11247"/>
                  </a:lnTo>
                  <a:lnTo>
                    <a:pt x="14212" y="11235"/>
                  </a:lnTo>
                  <a:lnTo>
                    <a:pt x="14190" y="11223"/>
                  </a:lnTo>
                  <a:lnTo>
                    <a:pt x="14167" y="11212"/>
                  </a:lnTo>
                  <a:lnTo>
                    <a:pt x="14145" y="11202"/>
                  </a:lnTo>
                  <a:lnTo>
                    <a:pt x="14122" y="11192"/>
                  </a:lnTo>
                  <a:lnTo>
                    <a:pt x="14100" y="11183"/>
                  </a:lnTo>
                  <a:lnTo>
                    <a:pt x="14077" y="11174"/>
                  </a:lnTo>
                  <a:lnTo>
                    <a:pt x="14053" y="11166"/>
                  </a:lnTo>
                  <a:lnTo>
                    <a:pt x="14030" y="11157"/>
                  </a:lnTo>
                  <a:lnTo>
                    <a:pt x="14006" y="11150"/>
                  </a:lnTo>
                  <a:lnTo>
                    <a:pt x="13983" y="11143"/>
                  </a:lnTo>
                  <a:lnTo>
                    <a:pt x="13959" y="11137"/>
                  </a:lnTo>
                  <a:lnTo>
                    <a:pt x="13936" y="11131"/>
                  </a:lnTo>
                  <a:lnTo>
                    <a:pt x="13911" y="11126"/>
                  </a:lnTo>
                  <a:lnTo>
                    <a:pt x="13887" y="11122"/>
                  </a:lnTo>
                  <a:lnTo>
                    <a:pt x="13864" y="11118"/>
                  </a:lnTo>
                  <a:lnTo>
                    <a:pt x="13840" y="11114"/>
                  </a:lnTo>
                  <a:lnTo>
                    <a:pt x="13816" y="11111"/>
                  </a:lnTo>
                  <a:lnTo>
                    <a:pt x="13792" y="11109"/>
                  </a:lnTo>
                  <a:lnTo>
                    <a:pt x="13768" y="11107"/>
                  </a:lnTo>
                  <a:lnTo>
                    <a:pt x="13743" y="11106"/>
                  </a:lnTo>
                  <a:lnTo>
                    <a:pt x="13719" y="11105"/>
                  </a:lnTo>
                  <a:lnTo>
                    <a:pt x="13695" y="11105"/>
                  </a:lnTo>
                  <a:lnTo>
                    <a:pt x="13671" y="11105"/>
                  </a:lnTo>
                  <a:lnTo>
                    <a:pt x="13646" y="11106"/>
                  </a:lnTo>
                  <a:lnTo>
                    <a:pt x="13622" y="11107"/>
                  </a:lnTo>
                  <a:lnTo>
                    <a:pt x="13597" y="11109"/>
                  </a:lnTo>
                  <a:lnTo>
                    <a:pt x="13573" y="11111"/>
                  </a:lnTo>
                  <a:lnTo>
                    <a:pt x="13548" y="11114"/>
                  </a:lnTo>
                  <a:lnTo>
                    <a:pt x="13524" y="11118"/>
                  </a:lnTo>
                  <a:lnTo>
                    <a:pt x="13500" y="11122"/>
                  </a:lnTo>
                  <a:lnTo>
                    <a:pt x="13476" y="11126"/>
                  </a:lnTo>
                  <a:lnTo>
                    <a:pt x="13452" y="11131"/>
                  </a:lnTo>
                  <a:lnTo>
                    <a:pt x="13428" y="11137"/>
                  </a:lnTo>
                  <a:lnTo>
                    <a:pt x="13404" y="11143"/>
                  </a:lnTo>
                  <a:lnTo>
                    <a:pt x="13381" y="11150"/>
                  </a:lnTo>
                  <a:lnTo>
                    <a:pt x="13357" y="11157"/>
                  </a:lnTo>
                  <a:lnTo>
                    <a:pt x="13334" y="11166"/>
                  </a:lnTo>
                  <a:lnTo>
                    <a:pt x="13311" y="11174"/>
                  </a:lnTo>
                  <a:lnTo>
                    <a:pt x="13287" y="11183"/>
                  </a:lnTo>
                  <a:lnTo>
                    <a:pt x="13264" y="11192"/>
                  </a:lnTo>
                  <a:lnTo>
                    <a:pt x="13242" y="11202"/>
                  </a:lnTo>
                  <a:lnTo>
                    <a:pt x="13219" y="11213"/>
                  </a:lnTo>
                  <a:lnTo>
                    <a:pt x="13197" y="11224"/>
                  </a:lnTo>
                  <a:lnTo>
                    <a:pt x="13175" y="11235"/>
                  </a:lnTo>
                  <a:lnTo>
                    <a:pt x="13153" y="11247"/>
                  </a:lnTo>
                  <a:lnTo>
                    <a:pt x="13131" y="11260"/>
                  </a:lnTo>
                  <a:lnTo>
                    <a:pt x="13110" y="11273"/>
                  </a:lnTo>
                  <a:lnTo>
                    <a:pt x="13089" y="11286"/>
                  </a:lnTo>
                  <a:lnTo>
                    <a:pt x="13068" y="11300"/>
                  </a:lnTo>
                  <a:lnTo>
                    <a:pt x="13047" y="11315"/>
                  </a:lnTo>
                  <a:lnTo>
                    <a:pt x="13027" y="11330"/>
                  </a:lnTo>
                  <a:lnTo>
                    <a:pt x="13007" y="11347"/>
                  </a:lnTo>
                  <a:lnTo>
                    <a:pt x="12986" y="11363"/>
                  </a:lnTo>
                  <a:lnTo>
                    <a:pt x="12967" y="11380"/>
                  </a:lnTo>
                  <a:lnTo>
                    <a:pt x="12889" y="11449"/>
                  </a:lnTo>
                  <a:lnTo>
                    <a:pt x="12802" y="11389"/>
                  </a:lnTo>
                  <a:lnTo>
                    <a:pt x="11227" y="10277"/>
                  </a:lnTo>
                  <a:lnTo>
                    <a:pt x="11151" y="10224"/>
                  </a:lnTo>
                  <a:lnTo>
                    <a:pt x="11175" y="10135"/>
                  </a:lnTo>
                  <a:lnTo>
                    <a:pt x="11521" y="8878"/>
                  </a:lnTo>
                  <a:lnTo>
                    <a:pt x="11548" y="8781"/>
                  </a:lnTo>
                  <a:lnTo>
                    <a:pt x="11649" y="8781"/>
                  </a:lnTo>
                  <a:lnTo>
                    <a:pt x="12693" y="8784"/>
                  </a:lnTo>
                  <a:lnTo>
                    <a:pt x="12780" y="8785"/>
                  </a:lnTo>
                  <a:lnTo>
                    <a:pt x="12815" y="8864"/>
                  </a:lnTo>
                  <a:lnTo>
                    <a:pt x="12829" y="8894"/>
                  </a:lnTo>
                  <a:lnTo>
                    <a:pt x="12844" y="8924"/>
                  </a:lnTo>
                  <a:lnTo>
                    <a:pt x="12863" y="8953"/>
                  </a:lnTo>
                  <a:lnTo>
                    <a:pt x="12882" y="8980"/>
                  </a:lnTo>
                  <a:lnTo>
                    <a:pt x="12901" y="9006"/>
                  </a:lnTo>
                  <a:lnTo>
                    <a:pt x="12923" y="9031"/>
                  </a:lnTo>
                  <a:lnTo>
                    <a:pt x="12946" y="9055"/>
                  </a:lnTo>
                  <a:lnTo>
                    <a:pt x="12972" y="9079"/>
                  </a:lnTo>
                  <a:lnTo>
                    <a:pt x="12996" y="9100"/>
                  </a:lnTo>
                  <a:lnTo>
                    <a:pt x="13022" y="9119"/>
                  </a:lnTo>
                  <a:lnTo>
                    <a:pt x="13047" y="9136"/>
                  </a:lnTo>
                  <a:lnTo>
                    <a:pt x="13073" y="9152"/>
                  </a:lnTo>
                  <a:lnTo>
                    <a:pt x="13100" y="9167"/>
                  </a:lnTo>
                  <a:lnTo>
                    <a:pt x="13127" y="9180"/>
                  </a:lnTo>
                  <a:lnTo>
                    <a:pt x="13156" y="9191"/>
                  </a:lnTo>
                  <a:lnTo>
                    <a:pt x="13184" y="9201"/>
                  </a:lnTo>
                  <a:lnTo>
                    <a:pt x="13212" y="9210"/>
                  </a:lnTo>
                  <a:lnTo>
                    <a:pt x="13241" y="9218"/>
                  </a:lnTo>
                  <a:lnTo>
                    <a:pt x="13270" y="9224"/>
                  </a:lnTo>
                  <a:lnTo>
                    <a:pt x="13299" y="9228"/>
                  </a:lnTo>
                  <a:lnTo>
                    <a:pt x="13329" y="9231"/>
                  </a:lnTo>
                  <a:lnTo>
                    <a:pt x="13359" y="9233"/>
                  </a:lnTo>
                  <a:lnTo>
                    <a:pt x="13388" y="9233"/>
                  </a:lnTo>
                  <a:lnTo>
                    <a:pt x="13417" y="9232"/>
                  </a:lnTo>
                  <a:lnTo>
                    <a:pt x="13417" y="9232"/>
                  </a:lnTo>
                  <a:lnTo>
                    <a:pt x="13447" y="9230"/>
                  </a:lnTo>
                  <a:lnTo>
                    <a:pt x="13477" y="9226"/>
                  </a:lnTo>
                  <a:lnTo>
                    <a:pt x="13505" y="9221"/>
                  </a:lnTo>
                  <a:lnTo>
                    <a:pt x="13534" y="9214"/>
                  </a:lnTo>
                  <a:lnTo>
                    <a:pt x="13562" y="9206"/>
                  </a:lnTo>
                  <a:lnTo>
                    <a:pt x="13590" y="9197"/>
                  </a:lnTo>
                  <a:lnTo>
                    <a:pt x="13619" y="9186"/>
                  </a:lnTo>
                  <a:lnTo>
                    <a:pt x="13646" y="9174"/>
                  </a:lnTo>
                  <a:lnTo>
                    <a:pt x="13673" y="9160"/>
                  </a:lnTo>
                  <a:lnTo>
                    <a:pt x="13699" y="9145"/>
                  </a:lnTo>
                  <a:lnTo>
                    <a:pt x="13724" y="9129"/>
                  </a:lnTo>
                  <a:lnTo>
                    <a:pt x="13749" y="9111"/>
                  </a:lnTo>
                  <a:lnTo>
                    <a:pt x="13774" y="9092"/>
                  </a:lnTo>
                  <a:lnTo>
                    <a:pt x="13797" y="9071"/>
                  </a:lnTo>
                  <a:lnTo>
                    <a:pt x="13819" y="9049"/>
                  </a:lnTo>
                  <a:lnTo>
                    <a:pt x="13841" y="9026"/>
                  </a:lnTo>
                  <a:lnTo>
                    <a:pt x="13861" y="9002"/>
                  </a:lnTo>
                  <a:lnTo>
                    <a:pt x="13880" y="8977"/>
                  </a:lnTo>
                  <a:lnTo>
                    <a:pt x="13897" y="8952"/>
                  </a:lnTo>
                  <a:lnTo>
                    <a:pt x="13914" y="8925"/>
                  </a:lnTo>
                  <a:lnTo>
                    <a:pt x="13929" y="8898"/>
                  </a:lnTo>
                  <a:lnTo>
                    <a:pt x="13942" y="8871"/>
                  </a:lnTo>
                  <a:lnTo>
                    <a:pt x="13953" y="8843"/>
                  </a:lnTo>
                  <a:lnTo>
                    <a:pt x="13964" y="8815"/>
                  </a:lnTo>
                  <a:lnTo>
                    <a:pt x="13972" y="8786"/>
                  </a:lnTo>
                  <a:lnTo>
                    <a:pt x="13980" y="8758"/>
                  </a:lnTo>
                  <a:lnTo>
                    <a:pt x="13986" y="8728"/>
                  </a:lnTo>
                  <a:lnTo>
                    <a:pt x="13990" y="8699"/>
                  </a:lnTo>
                  <a:lnTo>
                    <a:pt x="13993" y="8669"/>
                  </a:lnTo>
                  <a:lnTo>
                    <a:pt x="13995" y="8640"/>
                  </a:lnTo>
                  <a:lnTo>
                    <a:pt x="13995" y="8611"/>
                  </a:lnTo>
                  <a:lnTo>
                    <a:pt x="13994" y="8582"/>
                  </a:lnTo>
                  <a:lnTo>
                    <a:pt x="13992" y="8551"/>
                  </a:lnTo>
                  <a:lnTo>
                    <a:pt x="13988" y="8522"/>
                  </a:lnTo>
                  <a:lnTo>
                    <a:pt x="13983" y="8493"/>
                  </a:lnTo>
                  <a:lnTo>
                    <a:pt x="13976" y="8465"/>
                  </a:lnTo>
                  <a:lnTo>
                    <a:pt x="13968" y="8436"/>
                  </a:lnTo>
                  <a:lnTo>
                    <a:pt x="13958" y="8408"/>
                  </a:lnTo>
                  <a:lnTo>
                    <a:pt x="13948" y="8380"/>
                  </a:lnTo>
                  <a:lnTo>
                    <a:pt x="13935" y="8353"/>
                  </a:lnTo>
                  <a:lnTo>
                    <a:pt x="13922" y="8326"/>
                  </a:lnTo>
                  <a:lnTo>
                    <a:pt x="13906" y="8300"/>
                  </a:lnTo>
                  <a:lnTo>
                    <a:pt x="13890" y="8275"/>
                  </a:lnTo>
                  <a:lnTo>
                    <a:pt x="13872" y="8250"/>
                  </a:lnTo>
                  <a:lnTo>
                    <a:pt x="13853" y="8226"/>
                  </a:lnTo>
                  <a:lnTo>
                    <a:pt x="13833" y="8202"/>
                  </a:lnTo>
                  <a:lnTo>
                    <a:pt x="13811" y="8179"/>
                  </a:lnTo>
                  <a:lnTo>
                    <a:pt x="13788" y="8158"/>
                  </a:lnTo>
                  <a:lnTo>
                    <a:pt x="13764" y="8138"/>
                  </a:lnTo>
                  <a:lnTo>
                    <a:pt x="13738" y="8119"/>
                  </a:lnTo>
                  <a:lnTo>
                    <a:pt x="13712" y="8102"/>
                  </a:lnTo>
                  <a:lnTo>
                    <a:pt x="13686" y="8086"/>
                  </a:lnTo>
                  <a:lnTo>
                    <a:pt x="13660" y="8071"/>
                  </a:lnTo>
                  <a:lnTo>
                    <a:pt x="13633" y="8058"/>
                  </a:lnTo>
                  <a:lnTo>
                    <a:pt x="13604" y="8045"/>
                  </a:lnTo>
                  <a:lnTo>
                    <a:pt x="13576" y="8035"/>
                  </a:lnTo>
                  <a:lnTo>
                    <a:pt x="13547" y="8026"/>
                  </a:lnTo>
                  <a:lnTo>
                    <a:pt x="13519" y="8019"/>
                  </a:lnTo>
                  <a:lnTo>
                    <a:pt x="13490" y="8013"/>
                  </a:lnTo>
                  <a:lnTo>
                    <a:pt x="13461" y="8008"/>
                  </a:lnTo>
                  <a:lnTo>
                    <a:pt x="13430" y="8005"/>
                  </a:lnTo>
                  <a:lnTo>
                    <a:pt x="13401" y="8004"/>
                  </a:lnTo>
                  <a:lnTo>
                    <a:pt x="13372" y="8003"/>
                  </a:lnTo>
                  <a:lnTo>
                    <a:pt x="13343" y="8004"/>
                  </a:lnTo>
                  <a:lnTo>
                    <a:pt x="13343" y="8005"/>
                  </a:lnTo>
                  <a:lnTo>
                    <a:pt x="13313" y="8007"/>
                  </a:lnTo>
                  <a:lnTo>
                    <a:pt x="13283" y="8011"/>
                  </a:lnTo>
                  <a:lnTo>
                    <a:pt x="13254" y="8016"/>
                  </a:lnTo>
                  <a:lnTo>
                    <a:pt x="13226" y="8023"/>
                  </a:lnTo>
                  <a:lnTo>
                    <a:pt x="13197" y="8031"/>
                  </a:lnTo>
                  <a:lnTo>
                    <a:pt x="13169" y="8040"/>
                  </a:lnTo>
                  <a:lnTo>
                    <a:pt x="13141" y="8052"/>
                  </a:lnTo>
                  <a:lnTo>
                    <a:pt x="13114" y="8064"/>
                  </a:lnTo>
                  <a:lnTo>
                    <a:pt x="13087" y="8078"/>
                  </a:lnTo>
                  <a:lnTo>
                    <a:pt x="13061" y="8093"/>
                  </a:lnTo>
                  <a:lnTo>
                    <a:pt x="13036" y="8109"/>
                  </a:lnTo>
                  <a:lnTo>
                    <a:pt x="13011" y="8127"/>
                  </a:lnTo>
                  <a:lnTo>
                    <a:pt x="12986" y="8146"/>
                  </a:lnTo>
                  <a:lnTo>
                    <a:pt x="12963" y="8166"/>
                  </a:lnTo>
                  <a:lnTo>
                    <a:pt x="12940" y="8188"/>
                  </a:lnTo>
                  <a:lnTo>
                    <a:pt x="12919" y="8211"/>
                  </a:lnTo>
                  <a:lnTo>
                    <a:pt x="12919" y="8211"/>
                  </a:lnTo>
                  <a:lnTo>
                    <a:pt x="12906" y="8226"/>
                  </a:lnTo>
                  <a:lnTo>
                    <a:pt x="12858" y="8282"/>
                  </a:lnTo>
                  <a:lnTo>
                    <a:pt x="12785" y="8270"/>
                  </a:lnTo>
                  <a:lnTo>
                    <a:pt x="11721" y="8103"/>
                  </a:lnTo>
                  <a:lnTo>
                    <a:pt x="11636" y="8089"/>
                  </a:lnTo>
                  <a:lnTo>
                    <a:pt x="11613" y="8005"/>
                  </a:lnTo>
                  <a:lnTo>
                    <a:pt x="11284" y="6746"/>
                  </a:lnTo>
                  <a:lnTo>
                    <a:pt x="11258" y="6647"/>
                  </a:lnTo>
                  <a:lnTo>
                    <a:pt x="11348" y="6597"/>
                  </a:lnTo>
                  <a:lnTo>
                    <a:pt x="13059" y="5636"/>
                  </a:lnTo>
                  <a:lnTo>
                    <a:pt x="13143" y="5587"/>
                  </a:lnTo>
                  <a:lnTo>
                    <a:pt x="13215" y="5654"/>
                  </a:lnTo>
                  <a:lnTo>
                    <a:pt x="13232" y="5671"/>
                  </a:lnTo>
                  <a:lnTo>
                    <a:pt x="13232" y="5671"/>
                  </a:lnTo>
                  <a:lnTo>
                    <a:pt x="13247" y="5684"/>
                  </a:lnTo>
                  <a:lnTo>
                    <a:pt x="13247" y="5684"/>
                  </a:lnTo>
                  <a:lnTo>
                    <a:pt x="13310" y="5738"/>
                  </a:lnTo>
                  <a:lnTo>
                    <a:pt x="13371" y="5788"/>
                  </a:lnTo>
                  <a:lnTo>
                    <a:pt x="13430" y="5837"/>
                  </a:lnTo>
                  <a:lnTo>
                    <a:pt x="13488" y="5881"/>
                  </a:lnTo>
                  <a:lnTo>
                    <a:pt x="13545" y="5922"/>
                  </a:lnTo>
                  <a:lnTo>
                    <a:pt x="13599" y="5960"/>
                  </a:lnTo>
                  <a:lnTo>
                    <a:pt x="13654" y="5996"/>
                  </a:lnTo>
                  <a:lnTo>
                    <a:pt x="13705" y="6028"/>
                  </a:lnTo>
                  <a:lnTo>
                    <a:pt x="13756" y="6057"/>
                  </a:lnTo>
                  <a:lnTo>
                    <a:pt x="13806" y="6084"/>
                  </a:lnTo>
                  <a:lnTo>
                    <a:pt x="13854" y="6107"/>
                  </a:lnTo>
                  <a:lnTo>
                    <a:pt x="13900" y="6128"/>
                  </a:lnTo>
                  <a:lnTo>
                    <a:pt x="13946" y="6147"/>
                  </a:lnTo>
                  <a:lnTo>
                    <a:pt x="13989" y="6163"/>
                  </a:lnTo>
                  <a:lnTo>
                    <a:pt x="14031" y="6176"/>
                  </a:lnTo>
                  <a:lnTo>
                    <a:pt x="14073" y="6187"/>
                  </a:lnTo>
                  <a:lnTo>
                    <a:pt x="14113" y="6195"/>
                  </a:lnTo>
                  <a:lnTo>
                    <a:pt x="14151" y="6201"/>
                  </a:lnTo>
                  <a:lnTo>
                    <a:pt x="14187" y="6204"/>
                  </a:lnTo>
                  <a:lnTo>
                    <a:pt x="14224" y="6205"/>
                  </a:lnTo>
                  <a:lnTo>
                    <a:pt x="14258" y="6205"/>
                  </a:lnTo>
                  <a:lnTo>
                    <a:pt x="14291" y="6201"/>
                  </a:lnTo>
                  <a:lnTo>
                    <a:pt x="14322" y="6196"/>
                  </a:lnTo>
                  <a:lnTo>
                    <a:pt x="14353" y="6189"/>
                  </a:lnTo>
                  <a:lnTo>
                    <a:pt x="14383" y="6180"/>
                  </a:lnTo>
                  <a:lnTo>
                    <a:pt x="14410" y="6169"/>
                  </a:lnTo>
                  <a:lnTo>
                    <a:pt x="14437" y="6156"/>
                  </a:lnTo>
                  <a:lnTo>
                    <a:pt x="14462" y="6140"/>
                  </a:lnTo>
                  <a:lnTo>
                    <a:pt x="14486" y="6123"/>
                  </a:lnTo>
                  <a:lnTo>
                    <a:pt x="14508" y="6105"/>
                  </a:lnTo>
                  <a:lnTo>
                    <a:pt x="14531" y="6085"/>
                  </a:lnTo>
                  <a:lnTo>
                    <a:pt x="14551" y="6064"/>
                  </a:lnTo>
                  <a:lnTo>
                    <a:pt x="14565" y="6047"/>
                  </a:lnTo>
                  <a:lnTo>
                    <a:pt x="14579" y="6030"/>
                  </a:lnTo>
                  <a:lnTo>
                    <a:pt x="14592" y="6012"/>
                  </a:lnTo>
                  <a:lnTo>
                    <a:pt x="14604" y="5993"/>
                  </a:lnTo>
                  <a:lnTo>
                    <a:pt x="14616" y="5974"/>
                  </a:lnTo>
                  <a:lnTo>
                    <a:pt x="14628" y="5952"/>
                  </a:lnTo>
                  <a:lnTo>
                    <a:pt x="14638" y="5932"/>
                  </a:lnTo>
                  <a:lnTo>
                    <a:pt x="14649" y="5910"/>
                  </a:lnTo>
                  <a:lnTo>
                    <a:pt x="14659" y="5888"/>
                  </a:lnTo>
                  <a:lnTo>
                    <a:pt x="14668" y="5866"/>
                  </a:lnTo>
                  <a:lnTo>
                    <a:pt x="14678" y="5842"/>
                  </a:lnTo>
                  <a:lnTo>
                    <a:pt x="14686" y="5819"/>
                  </a:lnTo>
                  <a:lnTo>
                    <a:pt x="14694" y="5793"/>
                  </a:lnTo>
                  <a:lnTo>
                    <a:pt x="14701" y="5769"/>
                  </a:lnTo>
                  <a:lnTo>
                    <a:pt x="14708" y="5743"/>
                  </a:lnTo>
                  <a:lnTo>
                    <a:pt x="14714" y="5718"/>
                  </a:lnTo>
                  <a:lnTo>
                    <a:pt x="14720" y="5692"/>
                  </a:lnTo>
                  <a:lnTo>
                    <a:pt x="14725" y="5665"/>
                  </a:lnTo>
                  <a:lnTo>
                    <a:pt x="14729" y="5638"/>
                  </a:lnTo>
                  <a:lnTo>
                    <a:pt x="14734" y="5609"/>
                  </a:lnTo>
                  <a:lnTo>
                    <a:pt x="14737" y="5582"/>
                  </a:lnTo>
                  <a:lnTo>
                    <a:pt x="14740" y="5554"/>
                  </a:lnTo>
                  <a:lnTo>
                    <a:pt x="14743" y="5525"/>
                  </a:lnTo>
                  <a:lnTo>
                    <a:pt x="14745" y="5496"/>
                  </a:lnTo>
                  <a:lnTo>
                    <a:pt x="14748" y="5437"/>
                  </a:lnTo>
                  <a:lnTo>
                    <a:pt x="14749" y="5378"/>
                  </a:lnTo>
                  <a:lnTo>
                    <a:pt x="14748" y="5317"/>
                  </a:lnTo>
                  <a:lnTo>
                    <a:pt x="14745" y="5255"/>
                  </a:lnTo>
                  <a:lnTo>
                    <a:pt x="14740" y="5192"/>
                  </a:lnTo>
                  <a:lnTo>
                    <a:pt x="14733" y="5128"/>
                  </a:lnTo>
                  <a:lnTo>
                    <a:pt x="14724" y="5064"/>
                  </a:lnTo>
                  <a:lnTo>
                    <a:pt x="14712" y="5000"/>
                  </a:lnTo>
                  <a:lnTo>
                    <a:pt x="14699" y="4937"/>
                  </a:lnTo>
                  <a:lnTo>
                    <a:pt x="14684" y="4873"/>
                  </a:lnTo>
                  <a:lnTo>
                    <a:pt x="14676" y="4841"/>
                  </a:lnTo>
                  <a:lnTo>
                    <a:pt x="14666" y="4810"/>
                  </a:lnTo>
                  <a:lnTo>
                    <a:pt x="14657" y="4779"/>
                  </a:lnTo>
                  <a:lnTo>
                    <a:pt x="14647" y="4747"/>
                  </a:lnTo>
                  <a:lnTo>
                    <a:pt x="14637" y="4717"/>
                  </a:lnTo>
                  <a:lnTo>
                    <a:pt x="14626" y="4687"/>
                  </a:lnTo>
                  <a:lnTo>
                    <a:pt x="14615" y="4656"/>
                  </a:lnTo>
                  <a:lnTo>
                    <a:pt x="14603" y="4627"/>
                  </a:lnTo>
                  <a:lnTo>
                    <a:pt x="14591" y="4597"/>
                  </a:lnTo>
                  <a:lnTo>
                    <a:pt x="14578" y="4567"/>
                  </a:lnTo>
                  <a:lnTo>
                    <a:pt x="14565" y="4538"/>
                  </a:lnTo>
                  <a:lnTo>
                    <a:pt x="14552" y="4510"/>
                  </a:lnTo>
                  <a:lnTo>
                    <a:pt x="14538" y="4482"/>
                  </a:lnTo>
                  <a:lnTo>
                    <a:pt x="14523" y="4454"/>
                  </a:lnTo>
                  <a:lnTo>
                    <a:pt x="14508" y="4427"/>
                  </a:lnTo>
                  <a:lnTo>
                    <a:pt x="14492" y="4399"/>
                  </a:lnTo>
                  <a:lnTo>
                    <a:pt x="14476" y="4373"/>
                  </a:lnTo>
                  <a:lnTo>
                    <a:pt x="14460" y="4347"/>
                  </a:lnTo>
                  <a:lnTo>
                    <a:pt x="14443" y="4321"/>
                  </a:lnTo>
                  <a:lnTo>
                    <a:pt x="14426" y="4297"/>
                  </a:lnTo>
                  <a:lnTo>
                    <a:pt x="14400" y="4262"/>
                  </a:lnTo>
                  <a:lnTo>
                    <a:pt x="14374" y="4227"/>
                  </a:lnTo>
                  <a:lnTo>
                    <a:pt x="14345" y="4195"/>
                  </a:lnTo>
                  <a:lnTo>
                    <a:pt x="14317" y="4164"/>
                  </a:lnTo>
                  <a:lnTo>
                    <a:pt x="14287" y="4135"/>
                  </a:lnTo>
                  <a:lnTo>
                    <a:pt x="14256" y="4107"/>
                  </a:lnTo>
                  <a:lnTo>
                    <a:pt x="14225" y="4081"/>
                  </a:lnTo>
                  <a:lnTo>
                    <a:pt x="14191" y="4056"/>
                  </a:lnTo>
                  <a:lnTo>
                    <a:pt x="14158" y="4033"/>
                  </a:lnTo>
                  <a:lnTo>
                    <a:pt x="14123" y="4012"/>
                  </a:lnTo>
                  <a:lnTo>
                    <a:pt x="14088" y="3993"/>
                  </a:lnTo>
                  <a:lnTo>
                    <a:pt x="14051" y="3976"/>
                  </a:lnTo>
                  <a:lnTo>
                    <a:pt x="14013" y="3961"/>
                  </a:lnTo>
                  <a:lnTo>
                    <a:pt x="13975" y="3948"/>
                  </a:lnTo>
                  <a:lnTo>
                    <a:pt x="13936" y="3938"/>
                  </a:lnTo>
                  <a:lnTo>
                    <a:pt x="13895" y="3929"/>
                  </a:lnTo>
                  <a:lnTo>
                    <a:pt x="13854" y="3923"/>
                  </a:lnTo>
                  <a:lnTo>
                    <a:pt x="13812" y="3919"/>
                  </a:lnTo>
                  <a:lnTo>
                    <a:pt x="13769" y="3918"/>
                  </a:lnTo>
                  <a:lnTo>
                    <a:pt x="13725" y="3919"/>
                  </a:lnTo>
                  <a:lnTo>
                    <a:pt x="13680" y="3923"/>
                  </a:lnTo>
                  <a:lnTo>
                    <a:pt x="13635" y="3929"/>
                  </a:lnTo>
                  <a:lnTo>
                    <a:pt x="13587" y="3938"/>
                  </a:lnTo>
                  <a:lnTo>
                    <a:pt x="13540" y="3950"/>
                  </a:lnTo>
                  <a:lnTo>
                    <a:pt x="13492" y="3965"/>
                  </a:lnTo>
                  <a:lnTo>
                    <a:pt x="13442" y="3983"/>
                  </a:lnTo>
                  <a:lnTo>
                    <a:pt x="13392" y="4003"/>
                  </a:lnTo>
                  <a:lnTo>
                    <a:pt x="13342" y="4027"/>
                  </a:lnTo>
                  <a:lnTo>
                    <a:pt x="13289" y="4054"/>
                  </a:lnTo>
                  <a:lnTo>
                    <a:pt x="13237" y="4085"/>
                  </a:lnTo>
                  <a:lnTo>
                    <a:pt x="13184" y="4119"/>
                  </a:lnTo>
                  <a:lnTo>
                    <a:pt x="13129" y="4155"/>
                  </a:lnTo>
                  <a:lnTo>
                    <a:pt x="13109" y="4171"/>
                  </a:lnTo>
                  <a:lnTo>
                    <a:pt x="13090" y="4187"/>
                  </a:lnTo>
                  <a:lnTo>
                    <a:pt x="13071" y="4203"/>
                  </a:lnTo>
                  <a:lnTo>
                    <a:pt x="13054" y="4221"/>
                  </a:lnTo>
                  <a:lnTo>
                    <a:pt x="13037" y="4239"/>
                  </a:lnTo>
                  <a:lnTo>
                    <a:pt x="13022" y="4259"/>
                  </a:lnTo>
                  <a:lnTo>
                    <a:pt x="13007" y="4279"/>
                  </a:lnTo>
                  <a:lnTo>
                    <a:pt x="12992" y="4299"/>
                  </a:lnTo>
                  <a:lnTo>
                    <a:pt x="12979" y="4320"/>
                  </a:lnTo>
                  <a:lnTo>
                    <a:pt x="12967" y="4341"/>
                  </a:lnTo>
                  <a:lnTo>
                    <a:pt x="12956" y="4363"/>
                  </a:lnTo>
                  <a:lnTo>
                    <a:pt x="12945" y="4385"/>
                  </a:lnTo>
                  <a:lnTo>
                    <a:pt x="12936" y="4408"/>
                  </a:lnTo>
                  <a:lnTo>
                    <a:pt x="12927" y="4432"/>
                  </a:lnTo>
                  <a:lnTo>
                    <a:pt x="12919" y="4456"/>
                  </a:lnTo>
                  <a:lnTo>
                    <a:pt x="12911" y="4480"/>
                  </a:lnTo>
                  <a:lnTo>
                    <a:pt x="12902" y="4513"/>
                  </a:lnTo>
                  <a:lnTo>
                    <a:pt x="12895" y="4546"/>
                  </a:lnTo>
                  <a:lnTo>
                    <a:pt x="12888" y="4579"/>
                  </a:lnTo>
                  <a:lnTo>
                    <a:pt x="12883" y="4614"/>
                  </a:lnTo>
                  <a:lnTo>
                    <a:pt x="12878" y="4649"/>
                  </a:lnTo>
                  <a:lnTo>
                    <a:pt x="12875" y="4683"/>
                  </a:lnTo>
                  <a:lnTo>
                    <a:pt x="12872" y="4718"/>
                  </a:lnTo>
                  <a:lnTo>
                    <a:pt x="12871" y="4753"/>
                  </a:lnTo>
                  <a:lnTo>
                    <a:pt x="12871" y="4789"/>
                  </a:lnTo>
                  <a:lnTo>
                    <a:pt x="12871" y="4823"/>
                  </a:lnTo>
                  <a:lnTo>
                    <a:pt x="12872" y="4858"/>
                  </a:lnTo>
                  <a:lnTo>
                    <a:pt x="12874" y="4893"/>
                  </a:lnTo>
                  <a:lnTo>
                    <a:pt x="12877" y="4927"/>
                  </a:lnTo>
                  <a:lnTo>
                    <a:pt x="12880" y="4962"/>
                  </a:lnTo>
                  <a:lnTo>
                    <a:pt x="12884" y="4995"/>
                  </a:lnTo>
                  <a:lnTo>
                    <a:pt x="12889" y="5029"/>
                  </a:lnTo>
                  <a:lnTo>
                    <a:pt x="12904" y="5128"/>
                  </a:lnTo>
                  <a:lnTo>
                    <a:pt x="12814" y="5169"/>
                  </a:lnTo>
                  <a:lnTo>
                    <a:pt x="11078" y="5971"/>
                  </a:lnTo>
                  <a:lnTo>
                    <a:pt x="10992" y="6010"/>
                  </a:lnTo>
                  <a:lnTo>
                    <a:pt x="10928" y="5943"/>
                  </a:lnTo>
                  <a:lnTo>
                    <a:pt x="10012" y="5017"/>
                  </a:lnTo>
                  <a:lnTo>
                    <a:pt x="9940" y="4946"/>
                  </a:lnTo>
                  <a:lnTo>
                    <a:pt x="9992" y="4857"/>
                  </a:lnTo>
                  <a:close/>
                </a:path>
              </a:pathLst>
            </a:custGeom>
            <a:solidFill>
              <a:srgbClr val="A7B3BC"/>
            </a:solidFill>
            <a:ln w="28575">
              <a:noFill/>
            </a:ln>
          </p:spPr>
          <p:txBody>
            <a:bodyPr vert="horz" wrap="square" lIns="91440" tIns="45720" rIns="91440" bIns="45720" numCol="1" anchor="t" anchorCtr="0" compatLnSpc="1">
              <a:prstTxWarp prst="textNoShape">
                <a:avLst/>
              </a:prstTxWarp>
            </a:bodyPr>
            <a:lstStyle/>
            <a:p>
              <a:endParaRPr lang="pl-PL">
                <a:solidFill>
                  <a:schemeClr val="bg1"/>
                </a:solidFill>
              </a:endParaRPr>
            </a:p>
          </p:txBody>
        </p:sp>
      </p:grpSp>
      <p:sp>
        <p:nvSpPr>
          <p:cNvPr id="36" name="Freeform 5">
            <a:extLst>
              <a:ext uri="{FF2B5EF4-FFF2-40B4-BE49-F238E27FC236}">
                <a16:creationId xmlns:a16="http://schemas.microsoft.com/office/drawing/2014/main" id="{EC6A8E9F-444E-4557-8383-CEAF63C0C2CE}"/>
              </a:ext>
            </a:extLst>
          </p:cNvPr>
          <p:cNvSpPr>
            <a:spLocks/>
          </p:cNvSpPr>
          <p:nvPr/>
        </p:nvSpPr>
        <p:spPr bwMode="auto">
          <a:xfrm>
            <a:off x="1942586" y="3025437"/>
            <a:ext cx="199607" cy="180657"/>
          </a:xfrm>
          <a:custGeom>
            <a:avLst/>
            <a:gdLst>
              <a:gd name="T0" fmla="*/ 1523 w 3315"/>
              <a:gd name="T1" fmla="*/ 202 h 3004"/>
              <a:gd name="T2" fmla="*/ 1299 w 3315"/>
              <a:gd name="T3" fmla="*/ 80 h 3004"/>
              <a:gd name="T4" fmla="*/ 1081 w 3315"/>
              <a:gd name="T5" fmla="*/ 15 h 3004"/>
              <a:gd name="T6" fmla="*/ 871 w 3315"/>
              <a:gd name="T7" fmla="*/ 1 h 3004"/>
              <a:gd name="T8" fmla="*/ 674 w 3315"/>
              <a:gd name="T9" fmla="*/ 34 h 3004"/>
              <a:gd name="T10" fmla="*/ 496 w 3315"/>
              <a:gd name="T11" fmla="*/ 108 h 3004"/>
              <a:gd name="T12" fmla="*/ 337 w 3315"/>
              <a:gd name="T13" fmla="*/ 219 h 3004"/>
              <a:gd name="T14" fmla="*/ 204 w 3315"/>
              <a:gd name="T15" fmla="*/ 361 h 3004"/>
              <a:gd name="T16" fmla="*/ 102 w 3315"/>
              <a:gd name="T17" fmla="*/ 530 h 3004"/>
              <a:gd name="T18" fmla="*/ 32 w 3315"/>
              <a:gd name="T19" fmla="*/ 718 h 3004"/>
              <a:gd name="T20" fmla="*/ 1 w 3315"/>
              <a:gd name="T21" fmla="*/ 923 h 3004"/>
              <a:gd name="T22" fmla="*/ 12 w 3315"/>
              <a:gd name="T23" fmla="*/ 1140 h 3004"/>
              <a:gd name="T24" fmla="*/ 69 w 3315"/>
              <a:gd name="T25" fmla="*/ 1362 h 3004"/>
              <a:gd name="T26" fmla="*/ 1147 w 3315"/>
              <a:gd name="T27" fmla="*/ 243 h 3004"/>
              <a:gd name="T28" fmla="*/ 2305 w 3315"/>
              <a:gd name="T29" fmla="*/ 1291 h 3004"/>
              <a:gd name="T30" fmla="*/ 2330 w 3315"/>
              <a:gd name="T31" fmla="*/ 1252 h 3004"/>
              <a:gd name="T32" fmla="*/ 2373 w 3315"/>
              <a:gd name="T33" fmla="*/ 1216 h 3004"/>
              <a:gd name="T34" fmla="*/ 2429 w 3315"/>
              <a:gd name="T35" fmla="*/ 1196 h 3004"/>
              <a:gd name="T36" fmla="*/ 2487 w 3315"/>
              <a:gd name="T37" fmla="*/ 1197 h 3004"/>
              <a:gd name="T38" fmla="*/ 2557 w 3315"/>
              <a:gd name="T39" fmla="*/ 1232 h 3004"/>
              <a:gd name="T40" fmla="*/ 2603 w 3315"/>
              <a:gd name="T41" fmla="*/ 1294 h 3004"/>
              <a:gd name="T42" fmla="*/ 2616 w 3315"/>
              <a:gd name="T43" fmla="*/ 1357 h 3004"/>
              <a:gd name="T44" fmla="*/ 2597 w 3315"/>
              <a:gd name="T45" fmla="*/ 1434 h 3004"/>
              <a:gd name="T46" fmla="*/ 2545 w 3315"/>
              <a:gd name="T47" fmla="*/ 1492 h 3004"/>
              <a:gd name="T48" fmla="*/ 2471 w 3315"/>
              <a:gd name="T49" fmla="*/ 1518 h 3004"/>
              <a:gd name="T50" fmla="*/ 2418 w 3315"/>
              <a:gd name="T51" fmla="*/ 1515 h 3004"/>
              <a:gd name="T52" fmla="*/ 2365 w 3315"/>
              <a:gd name="T53" fmla="*/ 1493 h 3004"/>
              <a:gd name="T54" fmla="*/ 2323 w 3315"/>
              <a:gd name="T55" fmla="*/ 1454 h 3004"/>
              <a:gd name="T56" fmla="*/ 1843 w 3315"/>
              <a:gd name="T57" fmla="*/ 1832 h 3004"/>
              <a:gd name="T58" fmla="*/ 705 w 3315"/>
              <a:gd name="T59" fmla="*/ 1389 h 3004"/>
              <a:gd name="T60" fmla="*/ 200 w 3315"/>
              <a:gd name="T61" fmla="*/ 1625 h 3004"/>
              <a:gd name="T62" fmla="*/ 366 w 3315"/>
              <a:gd name="T63" fmla="*/ 1836 h 3004"/>
              <a:gd name="T64" fmla="*/ 666 w 3315"/>
              <a:gd name="T65" fmla="*/ 2125 h 3004"/>
              <a:gd name="T66" fmla="*/ 1363 w 3315"/>
              <a:gd name="T67" fmla="*/ 2750 h 3004"/>
              <a:gd name="T68" fmla="*/ 1951 w 3315"/>
              <a:gd name="T69" fmla="*/ 2750 h 3004"/>
              <a:gd name="T70" fmla="*/ 2649 w 3315"/>
              <a:gd name="T71" fmla="*/ 2125 h 3004"/>
              <a:gd name="T72" fmla="*/ 2932 w 3315"/>
              <a:gd name="T73" fmla="*/ 1853 h 3004"/>
              <a:gd name="T74" fmla="*/ 3041 w 3315"/>
              <a:gd name="T75" fmla="*/ 1728 h 3004"/>
              <a:gd name="T76" fmla="*/ 3131 w 3315"/>
              <a:gd name="T77" fmla="*/ 1600 h 3004"/>
              <a:gd name="T78" fmla="*/ 3202 w 3315"/>
              <a:gd name="T79" fmla="*/ 1470 h 3004"/>
              <a:gd name="T80" fmla="*/ 3263 w 3315"/>
              <a:gd name="T81" fmla="*/ 1314 h 3004"/>
              <a:gd name="T82" fmla="*/ 3312 w 3315"/>
              <a:gd name="T83" fmla="*/ 1056 h 3004"/>
              <a:gd name="T84" fmla="*/ 3301 w 3315"/>
              <a:gd name="T85" fmla="*/ 809 h 3004"/>
              <a:gd name="T86" fmla="*/ 3236 w 3315"/>
              <a:gd name="T87" fmla="*/ 580 h 3004"/>
              <a:gd name="T88" fmla="*/ 3122 w 3315"/>
              <a:gd name="T89" fmla="*/ 379 h 3004"/>
              <a:gd name="T90" fmla="*/ 2968 w 3315"/>
              <a:gd name="T91" fmla="*/ 212 h 3004"/>
              <a:gd name="T92" fmla="*/ 2780 w 3315"/>
              <a:gd name="T93" fmla="*/ 88 h 3004"/>
              <a:gd name="T94" fmla="*/ 2564 w 3315"/>
              <a:gd name="T95" fmla="*/ 16 h 3004"/>
              <a:gd name="T96" fmla="*/ 2400 w 3315"/>
              <a:gd name="T97" fmla="*/ 0 h 3004"/>
              <a:gd name="T98" fmla="*/ 2277 w 3315"/>
              <a:gd name="T99" fmla="*/ 8 h 3004"/>
              <a:gd name="T100" fmla="*/ 2152 w 3315"/>
              <a:gd name="T101" fmla="*/ 33 h 3004"/>
              <a:gd name="T102" fmla="*/ 2023 w 3315"/>
              <a:gd name="T103" fmla="*/ 77 h 3004"/>
              <a:gd name="T104" fmla="*/ 1893 w 3315"/>
              <a:gd name="T105" fmla="*/ 140 h 3004"/>
              <a:gd name="T106" fmla="*/ 1762 w 3315"/>
              <a:gd name="T107" fmla="*/ 224 h 3004"/>
              <a:gd name="T108" fmla="*/ 1658 w 3315"/>
              <a:gd name="T109" fmla="*/ 305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5" h="3004">
                <a:moveTo>
                  <a:pt x="1658" y="305"/>
                </a:moveTo>
                <a:lnTo>
                  <a:pt x="1658" y="305"/>
                </a:lnTo>
                <a:lnTo>
                  <a:pt x="1613" y="269"/>
                </a:lnTo>
                <a:lnTo>
                  <a:pt x="1568" y="234"/>
                </a:lnTo>
                <a:lnTo>
                  <a:pt x="1523" y="202"/>
                </a:lnTo>
                <a:lnTo>
                  <a:pt x="1478" y="173"/>
                </a:lnTo>
                <a:lnTo>
                  <a:pt x="1433" y="147"/>
                </a:lnTo>
                <a:lnTo>
                  <a:pt x="1388" y="122"/>
                </a:lnTo>
                <a:lnTo>
                  <a:pt x="1344" y="100"/>
                </a:lnTo>
                <a:lnTo>
                  <a:pt x="1299" y="80"/>
                </a:lnTo>
                <a:lnTo>
                  <a:pt x="1255" y="63"/>
                </a:lnTo>
                <a:lnTo>
                  <a:pt x="1211" y="47"/>
                </a:lnTo>
                <a:lnTo>
                  <a:pt x="1167" y="34"/>
                </a:lnTo>
                <a:lnTo>
                  <a:pt x="1124" y="24"/>
                </a:lnTo>
                <a:lnTo>
                  <a:pt x="1081" y="15"/>
                </a:lnTo>
                <a:lnTo>
                  <a:pt x="1038" y="9"/>
                </a:lnTo>
                <a:lnTo>
                  <a:pt x="995" y="3"/>
                </a:lnTo>
                <a:lnTo>
                  <a:pt x="953" y="1"/>
                </a:lnTo>
                <a:lnTo>
                  <a:pt x="912" y="0"/>
                </a:lnTo>
                <a:lnTo>
                  <a:pt x="871" y="1"/>
                </a:lnTo>
                <a:lnTo>
                  <a:pt x="830" y="4"/>
                </a:lnTo>
                <a:lnTo>
                  <a:pt x="791" y="9"/>
                </a:lnTo>
                <a:lnTo>
                  <a:pt x="751" y="15"/>
                </a:lnTo>
                <a:lnTo>
                  <a:pt x="713" y="24"/>
                </a:lnTo>
                <a:lnTo>
                  <a:pt x="674" y="34"/>
                </a:lnTo>
                <a:lnTo>
                  <a:pt x="638" y="46"/>
                </a:lnTo>
                <a:lnTo>
                  <a:pt x="600" y="59"/>
                </a:lnTo>
                <a:lnTo>
                  <a:pt x="565" y="74"/>
                </a:lnTo>
                <a:lnTo>
                  <a:pt x="530" y="90"/>
                </a:lnTo>
                <a:lnTo>
                  <a:pt x="496" y="108"/>
                </a:lnTo>
                <a:lnTo>
                  <a:pt x="462" y="127"/>
                </a:lnTo>
                <a:lnTo>
                  <a:pt x="429" y="149"/>
                </a:lnTo>
                <a:lnTo>
                  <a:pt x="398" y="170"/>
                </a:lnTo>
                <a:lnTo>
                  <a:pt x="367" y="194"/>
                </a:lnTo>
                <a:lnTo>
                  <a:pt x="337" y="219"/>
                </a:lnTo>
                <a:lnTo>
                  <a:pt x="308" y="245"/>
                </a:lnTo>
                <a:lnTo>
                  <a:pt x="282" y="272"/>
                </a:lnTo>
                <a:lnTo>
                  <a:pt x="255" y="301"/>
                </a:lnTo>
                <a:lnTo>
                  <a:pt x="229" y="331"/>
                </a:lnTo>
                <a:lnTo>
                  <a:pt x="204" y="361"/>
                </a:lnTo>
                <a:lnTo>
                  <a:pt x="182" y="393"/>
                </a:lnTo>
                <a:lnTo>
                  <a:pt x="160" y="426"/>
                </a:lnTo>
                <a:lnTo>
                  <a:pt x="139" y="459"/>
                </a:lnTo>
                <a:lnTo>
                  <a:pt x="120" y="493"/>
                </a:lnTo>
                <a:lnTo>
                  <a:pt x="102" y="530"/>
                </a:lnTo>
                <a:lnTo>
                  <a:pt x="86" y="566"/>
                </a:lnTo>
                <a:lnTo>
                  <a:pt x="70" y="602"/>
                </a:lnTo>
                <a:lnTo>
                  <a:pt x="56" y="641"/>
                </a:lnTo>
                <a:lnTo>
                  <a:pt x="44" y="679"/>
                </a:lnTo>
                <a:lnTo>
                  <a:pt x="32" y="718"/>
                </a:lnTo>
                <a:lnTo>
                  <a:pt x="24" y="759"/>
                </a:lnTo>
                <a:lnTo>
                  <a:pt x="15" y="799"/>
                </a:lnTo>
                <a:lnTo>
                  <a:pt x="9" y="840"/>
                </a:lnTo>
                <a:lnTo>
                  <a:pt x="4" y="882"/>
                </a:lnTo>
                <a:lnTo>
                  <a:pt x="1" y="923"/>
                </a:lnTo>
                <a:lnTo>
                  <a:pt x="0" y="966"/>
                </a:lnTo>
                <a:lnTo>
                  <a:pt x="0" y="1009"/>
                </a:lnTo>
                <a:lnTo>
                  <a:pt x="2" y="1053"/>
                </a:lnTo>
                <a:lnTo>
                  <a:pt x="7" y="1096"/>
                </a:lnTo>
                <a:lnTo>
                  <a:pt x="12" y="1140"/>
                </a:lnTo>
                <a:lnTo>
                  <a:pt x="19" y="1183"/>
                </a:lnTo>
                <a:lnTo>
                  <a:pt x="28" y="1228"/>
                </a:lnTo>
                <a:lnTo>
                  <a:pt x="40" y="1272"/>
                </a:lnTo>
                <a:lnTo>
                  <a:pt x="53" y="1317"/>
                </a:lnTo>
                <a:lnTo>
                  <a:pt x="69" y="1362"/>
                </a:lnTo>
                <a:lnTo>
                  <a:pt x="86" y="1406"/>
                </a:lnTo>
                <a:lnTo>
                  <a:pt x="532" y="1406"/>
                </a:lnTo>
                <a:lnTo>
                  <a:pt x="706" y="1151"/>
                </a:lnTo>
                <a:lnTo>
                  <a:pt x="883" y="1415"/>
                </a:lnTo>
                <a:lnTo>
                  <a:pt x="1147" y="243"/>
                </a:lnTo>
                <a:lnTo>
                  <a:pt x="1457" y="1794"/>
                </a:lnTo>
                <a:lnTo>
                  <a:pt x="1752" y="740"/>
                </a:lnTo>
                <a:lnTo>
                  <a:pt x="1904" y="1472"/>
                </a:lnTo>
                <a:lnTo>
                  <a:pt x="2014" y="1291"/>
                </a:lnTo>
                <a:lnTo>
                  <a:pt x="2305" y="1291"/>
                </a:lnTo>
                <a:lnTo>
                  <a:pt x="2305" y="1291"/>
                </a:lnTo>
                <a:lnTo>
                  <a:pt x="2310" y="1281"/>
                </a:lnTo>
                <a:lnTo>
                  <a:pt x="2316" y="1271"/>
                </a:lnTo>
                <a:lnTo>
                  <a:pt x="2322" y="1262"/>
                </a:lnTo>
                <a:lnTo>
                  <a:pt x="2330" y="1252"/>
                </a:lnTo>
                <a:lnTo>
                  <a:pt x="2337" y="1243"/>
                </a:lnTo>
                <a:lnTo>
                  <a:pt x="2346" y="1236"/>
                </a:lnTo>
                <a:lnTo>
                  <a:pt x="2354" y="1228"/>
                </a:lnTo>
                <a:lnTo>
                  <a:pt x="2364" y="1222"/>
                </a:lnTo>
                <a:lnTo>
                  <a:pt x="2373" y="1216"/>
                </a:lnTo>
                <a:lnTo>
                  <a:pt x="2384" y="1210"/>
                </a:lnTo>
                <a:lnTo>
                  <a:pt x="2395" y="1205"/>
                </a:lnTo>
                <a:lnTo>
                  <a:pt x="2405" y="1202"/>
                </a:lnTo>
                <a:lnTo>
                  <a:pt x="2417" y="1198"/>
                </a:lnTo>
                <a:lnTo>
                  <a:pt x="2429" y="1196"/>
                </a:lnTo>
                <a:lnTo>
                  <a:pt x="2442" y="1195"/>
                </a:lnTo>
                <a:lnTo>
                  <a:pt x="2454" y="1194"/>
                </a:lnTo>
                <a:lnTo>
                  <a:pt x="2454" y="1194"/>
                </a:lnTo>
                <a:lnTo>
                  <a:pt x="2471" y="1195"/>
                </a:lnTo>
                <a:lnTo>
                  <a:pt x="2487" y="1197"/>
                </a:lnTo>
                <a:lnTo>
                  <a:pt x="2502" y="1202"/>
                </a:lnTo>
                <a:lnTo>
                  <a:pt x="2517" y="1207"/>
                </a:lnTo>
                <a:lnTo>
                  <a:pt x="2531" y="1214"/>
                </a:lnTo>
                <a:lnTo>
                  <a:pt x="2545" y="1222"/>
                </a:lnTo>
                <a:lnTo>
                  <a:pt x="2557" y="1232"/>
                </a:lnTo>
                <a:lnTo>
                  <a:pt x="2568" y="1242"/>
                </a:lnTo>
                <a:lnTo>
                  <a:pt x="2579" y="1253"/>
                </a:lnTo>
                <a:lnTo>
                  <a:pt x="2588" y="1266"/>
                </a:lnTo>
                <a:lnTo>
                  <a:pt x="2597" y="1280"/>
                </a:lnTo>
                <a:lnTo>
                  <a:pt x="2603" y="1294"/>
                </a:lnTo>
                <a:lnTo>
                  <a:pt x="2609" y="1309"/>
                </a:lnTo>
                <a:lnTo>
                  <a:pt x="2613" y="1324"/>
                </a:lnTo>
                <a:lnTo>
                  <a:pt x="2615" y="1341"/>
                </a:lnTo>
                <a:lnTo>
                  <a:pt x="2616" y="1357"/>
                </a:lnTo>
                <a:lnTo>
                  <a:pt x="2616" y="1357"/>
                </a:lnTo>
                <a:lnTo>
                  <a:pt x="2615" y="1374"/>
                </a:lnTo>
                <a:lnTo>
                  <a:pt x="2613" y="1390"/>
                </a:lnTo>
                <a:lnTo>
                  <a:pt x="2609" y="1405"/>
                </a:lnTo>
                <a:lnTo>
                  <a:pt x="2603" y="1420"/>
                </a:lnTo>
                <a:lnTo>
                  <a:pt x="2597" y="1434"/>
                </a:lnTo>
                <a:lnTo>
                  <a:pt x="2588" y="1448"/>
                </a:lnTo>
                <a:lnTo>
                  <a:pt x="2579" y="1461"/>
                </a:lnTo>
                <a:lnTo>
                  <a:pt x="2568" y="1471"/>
                </a:lnTo>
                <a:lnTo>
                  <a:pt x="2557" y="1482"/>
                </a:lnTo>
                <a:lnTo>
                  <a:pt x="2545" y="1492"/>
                </a:lnTo>
                <a:lnTo>
                  <a:pt x="2531" y="1500"/>
                </a:lnTo>
                <a:lnTo>
                  <a:pt x="2517" y="1507"/>
                </a:lnTo>
                <a:lnTo>
                  <a:pt x="2502" y="1512"/>
                </a:lnTo>
                <a:lnTo>
                  <a:pt x="2487" y="1516"/>
                </a:lnTo>
                <a:lnTo>
                  <a:pt x="2471" y="1518"/>
                </a:lnTo>
                <a:lnTo>
                  <a:pt x="2454" y="1519"/>
                </a:lnTo>
                <a:lnTo>
                  <a:pt x="2454" y="1519"/>
                </a:lnTo>
                <a:lnTo>
                  <a:pt x="2442" y="1519"/>
                </a:lnTo>
                <a:lnTo>
                  <a:pt x="2430" y="1517"/>
                </a:lnTo>
                <a:lnTo>
                  <a:pt x="2418" y="1515"/>
                </a:lnTo>
                <a:lnTo>
                  <a:pt x="2407" y="1512"/>
                </a:lnTo>
                <a:lnTo>
                  <a:pt x="2396" y="1509"/>
                </a:lnTo>
                <a:lnTo>
                  <a:pt x="2385" y="1504"/>
                </a:lnTo>
                <a:lnTo>
                  <a:pt x="2374" y="1499"/>
                </a:lnTo>
                <a:lnTo>
                  <a:pt x="2365" y="1493"/>
                </a:lnTo>
                <a:lnTo>
                  <a:pt x="2355" y="1486"/>
                </a:lnTo>
                <a:lnTo>
                  <a:pt x="2347" y="1479"/>
                </a:lnTo>
                <a:lnTo>
                  <a:pt x="2338" y="1471"/>
                </a:lnTo>
                <a:lnTo>
                  <a:pt x="2331" y="1463"/>
                </a:lnTo>
                <a:lnTo>
                  <a:pt x="2323" y="1454"/>
                </a:lnTo>
                <a:lnTo>
                  <a:pt x="2317" y="1445"/>
                </a:lnTo>
                <a:lnTo>
                  <a:pt x="2311" y="1435"/>
                </a:lnTo>
                <a:lnTo>
                  <a:pt x="2306" y="1424"/>
                </a:lnTo>
                <a:lnTo>
                  <a:pt x="2089" y="1424"/>
                </a:lnTo>
                <a:lnTo>
                  <a:pt x="1843" y="1832"/>
                </a:lnTo>
                <a:lnTo>
                  <a:pt x="1732" y="1302"/>
                </a:lnTo>
                <a:lnTo>
                  <a:pt x="1435" y="2367"/>
                </a:lnTo>
                <a:lnTo>
                  <a:pt x="1140" y="883"/>
                </a:lnTo>
                <a:lnTo>
                  <a:pt x="945" y="1745"/>
                </a:lnTo>
                <a:lnTo>
                  <a:pt x="705" y="1389"/>
                </a:lnTo>
                <a:lnTo>
                  <a:pt x="603" y="1540"/>
                </a:lnTo>
                <a:lnTo>
                  <a:pt x="149" y="1540"/>
                </a:lnTo>
                <a:lnTo>
                  <a:pt x="149" y="1540"/>
                </a:lnTo>
                <a:lnTo>
                  <a:pt x="173" y="1583"/>
                </a:lnTo>
                <a:lnTo>
                  <a:pt x="200" y="1625"/>
                </a:lnTo>
                <a:lnTo>
                  <a:pt x="229" y="1668"/>
                </a:lnTo>
                <a:lnTo>
                  <a:pt x="260" y="1711"/>
                </a:lnTo>
                <a:lnTo>
                  <a:pt x="293" y="1753"/>
                </a:lnTo>
                <a:lnTo>
                  <a:pt x="329" y="1795"/>
                </a:lnTo>
                <a:lnTo>
                  <a:pt x="366" y="1836"/>
                </a:lnTo>
                <a:lnTo>
                  <a:pt x="407" y="1878"/>
                </a:lnTo>
                <a:lnTo>
                  <a:pt x="407" y="1878"/>
                </a:lnTo>
                <a:lnTo>
                  <a:pt x="484" y="1954"/>
                </a:lnTo>
                <a:lnTo>
                  <a:pt x="571" y="2037"/>
                </a:lnTo>
                <a:lnTo>
                  <a:pt x="666" y="2125"/>
                </a:lnTo>
                <a:lnTo>
                  <a:pt x="765" y="2217"/>
                </a:lnTo>
                <a:lnTo>
                  <a:pt x="868" y="2310"/>
                </a:lnTo>
                <a:lnTo>
                  <a:pt x="972" y="2404"/>
                </a:lnTo>
                <a:lnTo>
                  <a:pt x="1177" y="2586"/>
                </a:lnTo>
                <a:lnTo>
                  <a:pt x="1363" y="2750"/>
                </a:lnTo>
                <a:lnTo>
                  <a:pt x="1516" y="2883"/>
                </a:lnTo>
                <a:lnTo>
                  <a:pt x="1658" y="3004"/>
                </a:lnTo>
                <a:lnTo>
                  <a:pt x="1658" y="3004"/>
                </a:lnTo>
                <a:lnTo>
                  <a:pt x="1799" y="2883"/>
                </a:lnTo>
                <a:lnTo>
                  <a:pt x="1951" y="2750"/>
                </a:lnTo>
                <a:lnTo>
                  <a:pt x="2138" y="2586"/>
                </a:lnTo>
                <a:lnTo>
                  <a:pt x="2342" y="2404"/>
                </a:lnTo>
                <a:lnTo>
                  <a:pt x="2447" y="2310"/>
                </a:lnTo>
                <a:lnTo>
                  <a:pt x="2550" y="2217"/>
                </a:lnTo>
                <a:lnTo>
                  <a:pt x="2649" y="2125"/>
                </a:lnTo>
                <a:lnTo>
                  <a:pt x="2744" y="2037"/>
                </a:lnTo>
                <a:lnTo>
                  <a:pt x="2830" y="1954"/>
                </a:lnTo>
                <a:lnTo>
                  <a:pt x="2908" y="1878"/>
                </a:lnTo>
                <a:lnTo>
                  <a:pt x="2908" y="1878"/>
                </a:lnTo>
                <a:lnTo>
                  <a:pt x="2932" y="1853"/>
                </a:lnTo>
                <a:lnTo>
                  <a:pt x="2955" y="1829"/>
                </a:lnTo>
                <a:lnTo>
                  <a:pt x="2978" y="1803"/>
                </a:lnTo>
                <a:lnTo>
                  <a:pt x="3000" y="1778"/>
                </a:lnTo>
                <a:lnTo>
                  <a:pt x="3021" y="1753"/>
                </a:lnTo>
                <a:lnTo>
                  <a:pt x="3041" y="1728"/>
                </a:lnTo>
                <a:lnTo>
                  <a:pt x="3060" y="1702"/>
                </a:lnTo>
                <a:lnTo>
                  <a:pt x="3080" y="1677"/>
                </a:lnTo>
                <a:lnTo>
                  <a:pt x="3097" y="1651"/>
                </a:lnTo>
                <a:lnTo>
                  <a:pt x="3114" y="1625"/>
                </a:lnTo>
                <a:lnTo>
                  <a:pt x="3131" y="1600"/>
                </a:lnTo>
                <a:lnTo>
                  <a:pt x="3146" y="1574"/>
                </a:lnTo>
                <a:lnTo>
                  <a:pt x="3161" y="1548"/>
                </a:lnTo>
                <a:lnTo>
                  <a:pt x="3175" y="1523"/>
                </a:lnTo>
                <a:lnTo>
                  <a:pt x="3189" y="1496"/>
                </a:lnTo>
                <a:lnTo>
                  <a:pt x="3202" y="1470"/>
                </a:lnTo>
                <a:lnTo>
                  <a:pt x="3213" y="1445"/>
                </a:lnTo>
                <a:lnTo>
                  <a:pt x="3225" y="1418"/>
                </a:lnTo>
                <a:lnTo>
                  <a:pt x="3235" y="1392"/>
                </a:lnTo>
                <a:lnTo>
                  <a:pt x="3245" y="1366"/>
                </a:lnTo>
                <a:lnTo>
                  <a:pt x="3263" y="1314"/>
                </a:lnTo>
                <a:lnTo>
                  <a:pt x="3278" y="1262"/>
                </a:lnTo>
                <a:lnTo>
                  <a:pt x="3290" y="1210"/>
                </a:lnTo>
                <a:lnTo>
                  <a:pt x="3300" y="1159"/>
                </a:lnTo>
                <a:lnTo>
                  <a:pt x="3308" y="1107"/>
                </a:lnTo>
                <a:lnTo>
                  <a:pt x="3312" y="1056"/>
                </a:lnTo>
                <a:lnTo>
                  <a:pt x="3315" y="1006"/>
                </a:lnTo>
                <a:lnTo>
                  <a:pt x="3315" y="956"/>
                </a:lnTo>
                <a:lnTo>
                  <a:pt x="3313" y="906"/>
                </a:lnTo>
                <a:lnTo>
                  <a:pt x="3308" y="857"/>
                </a:lnTo>
                <a:lnTo>
                  <a:pt x="3301" y="809"/>
                </a:lnTo>
                <a:lnTo>
                  <a:pt x="3293" y="762"/>
                </a:lnTo>
                <a:lnTo>
                  <a:pt x="3281" y="715"/>
                </a:lnTo>
                <a:lnTo>
                  <a:pt x="3268" y="669"/>
                </a:lnTo>
                <a:lnTo>
                  <a:pt x="3253" y="624"/>
                </a:lnTo>
                <a:lnTo>
                  <a:pt x="3236" y="580"/>
                </a:lnTo>
                <a:lnTo>
                  <a:pt x="3217" y="537"/>
                </a:lnTo>
                <a:lnTo>
                  <a:pt x="3196" y="495"/>
                </a:lnTo>
                <a:lnTo>
                  <a:pt x="3173" y="456"/>
                </a:lnTo>
                <a:lnTo>
                  <a:pt x="3149" y="416"/>
                </a:lnTo>
                <a:lnTo>
                  <a:pt x="3122" y="379"/>
                </a:lnTo>
                <a:lnTo>
                  <a:pt x="3095" y="342"/>
                </a:lnTo>
                <a:lnTo>
                  <a:pt x="3066" y="307"/>
                </a:lnTo>
                <a:lnTo>
                  <a:pt x="3035" y="274"/>
                </a:lnTo>
                <a:lnTo>
                  <a:pt x="3003" y="242"/>
                </a:lnTo>
                <a:lnTo>
                  <a:pt x="2968" y="212"/>
                </a:lnTo>
                <a:lnTo>
                  <a:pt x="2934" y="183"/>
                </a:lnTo>
                <a:lnTo>
                  <a:pt x="2898" y="156"/>
                </a:lnTo>
                <a:lnTo>
                  <a:pt x="2859" y="132"/>
                </a:lnTo>
                <a:lnTo>
                  <a:pt x="2821" y="109"/>
                </a:lnTo>
                <a:lnTo>
                  <a:pt x="2780" y="88"/>
                </a:lnTo>
                <a:lnTo>
                  <a:pt x="2739" y="70"/>
                </a:lnTo>
                <a:lnTo>
                  <a:pt x="2697" y="52"/>
                </a:lnTo>
                <a:lnTo>
                  <a:pt x="2654" y="38"/>
                </a:lnTo>
                <a:lnTo>
                  <a:pt x="2610" y="26"/>
                </a:lnTo>
                <a:lnTo>
                  <a:pt x="2564" y="16"/>
                </a:lnTo>
                <a:lnTo>
                  <a:pt x="2518" y="9"/>
                </a:lnTo>
                <a:lnTo>
                  <a:pt x="2472" y="3"/>
                </a:lnTo>
                <a:lnTo>
                  <a:pt x="2448" y="1"/>
                </a:lnTo>
                <a:lnTo>
                  <a:pt x="2424" y="0"/>
                </a:lnTo>
                <a:lnTo>
                  <a:pt x="2400" y="0"/>
                </a:lnTo>
                <a:lnTo>
                  <a:pt x="2376" y="0"/>
                </a:lnTo>
                <a:lnTo>
                  <a:pt x="2352" y="1"/>
                </a:lnTo>
                <a:lnTo>
                  <a:pt x="2327" y="3"/>
                </a:lnTo>
                <a:lnTo>
                  <a:pt x="2303" y="5"/>
                </a:lnTo>
                <a:lnTo>
                  <a:pt x="2277" y="8"/>
                </a:lnTo>
                <a:lnTo>
                  <a:pt x="2252" y="12"/>
                </a:lnTo>
                <a:lnTo>
                  <a:pt x="2228" y="16"/>
                </a:lnTo>
                <a:lnTo>
                  <a:pt x="2202" y="21"/>
                </a:lnTo>
                <a:lnTo>
                  <a:pt x="2177" y="27"/>
                </a:lnTo>
                <a:lnTo>
                  <a:pt x="2152" y="33"/>
                </a:lnTo>
                <a:lnTo>
                  <a:pt x="2126" y="41"/>
                </a:lnTo>
                <a:lnTo>
                  <a:pt x="2101" y="48"/>
                </a:lnTo>
                <a:lnTo>
                  <a:pt x="2075" y="58"/>
                </a:lnTo>
                <a:lnTo>
                  <a:pt x="2049" y="66"/>
                </a:lnTo>
                <a:lnTo>
                  <a:pt x="2023" y="77"/>
                </a:lnTo>
                <a:lnTo>
                  <a:pt x="1998" y="88"/>
                </a:lnTo>
                <a:lnTo>
                  <a:pt x="1971" y="100"/>
                </a:lnTo>
                <a:lnTo>
                  <a:pt x="1945" y="112"/>
                </a:lnTo>
                <a:lnTo>
                  <a:pt x="1920" y="126"/>
                </a:lnTo>
                <a:lnTo>
                  <a:pt x="1893" y="140"/>
                </a:lnTo>
                <a:lnTo>
                  <a:pt x="1867" y="155"/>
                </a:lnTo>
                <a:lnTo>
                  <a:pt x="1841" y="171"/>
                </a:lnTo>
                <a:lnTo>
                  <a:pt x="1815" y="187"/>
                </a:lnTo>
                <a:lnTo>
                  <a:pt x="1788" y="205"/>
                </a:lnTo>
                <a:lnTo>
                  <a:pt x="1762" y="224"/>
                </a:lnTo>
                <a:lnTo>
                  <a:pt x="1736" y="243"/>
                </a:lnTo>
                <a:lnTo>
                  <a:pt x="1710" y="262"/>
                </a:lnTo>
                <a:lnTo>
                  <a:pt x="1683" y="284"/>
                </a:lnTo>
                <a:lnTo>
                  <a:pt x="1658" y="305"/>
                </a:lnTo>
                <a:lnTo>
                  <a:pt x="1658" y="305"/>
                </a:lnTo>
                <a:close/>
              </a:path>
            </a:pathLst>
          </a:custGeom>
          <a:solidFill>
            <a:srgbClr val="A7B3BC"/>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37" name="Grupa 36">
            <a:extLst>
              <a:ext uri="{FF2B5EF4-FFF2-40B4-BE49-F238E27FC236}">
                <a16:creationId xmlns:a16="http://schemas.microsoft.com/office/drawing/2014/main" id="{4132F358-188D-4FCE-B3B7-8E26B4E84C28}"/>
              </a:ext>
            </a:extLst>
          </p:cNvPr>
          <p:cNvGrpSpPr/>
          <p:nvPr/>
        </p:nvGrpSpPr>
        <p:grpSpPr>
          <a:xfrm>
            <a:off x="5419149" y="3018383"/>
            <a:ext cx="158571" cy="192791"/>
            <a:chOff x="3889376" y="2365375"/>
            <a:chExt cx="522288" cy="635000"/>
          </a:xfrm>
          <a:solidFill>
            <a:srgbClr val="A7B3BC"/>
          </a:solidFill>
        </p:grpSpPr>
        <p:sp>
          <p:nvSpPr>
            <p:cNvPr id="38" name="Freeform 8">
              <a:extLst>
                <a:ext uri="{FF2B5EF4-FFF2-40B4-BE49-F238E27FC236}">
                  <a16:creationId xmlns:a16="http://schemas.microsoft.com/office/drawing/2014/main" id="{03300E4C-0C29-4CDE-9419-9F3EB7225508}"/>
                </a:ext>
              </a:extLst>
            </p:cNvPr>
            <p:cNvSpPr>
              <a:spLocks noEditPoints="1"/>
            </p:cNvSpPr>
            <p:nvPr/>
          </p:nvSpPr>
          <p:spPr bwMode="auto">
            <a:xfrm>
              <a:off x="3889376" y="2365375"/>
              <a:ext cx="522288" cy="635000"/>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39" name="Freeform 9">
              <a:extLst>
                <a:ext uri="{FF2B5EF4-FFF2-40B4-BE49-F238E27FC236}">
                  <a16:creationId xmlns:a16="http://schemas.microsoft.com/office/drawing/2014/main" id="{9811AE99-11FD-4C2B-819A-44199A4B6FC4}"/>
                </a:ext>
              </a:extLst>
            </p:cNvPr>
            <p:cNvSpPr>
              <a:spLocks/>
            </p:cNvSpPr>
            <p:nvPr/>
          </p:nvSpPr>
          <p:spPr bwMode="auto">
            <a:xfrm>
              <a:off x="3992563" y="2482850"/>
              <a:ext cx="347663" cy="361950"/>
            </a:xfrm>
            <a:custGeom>
              <a:avLst/>
              <a:gdLst>
                <a:gd name="T0" fmla="*/ 655 w 655"/>
                <a:gd name="T1" fmla="*/ 43 h 684"/>
                <a:gd name="T2" fmla="*/ 655 w 655"/>
                <a:gd name="T3" fmla="*/ 43 h 684"/>
                <a:gd name="T4" fmla="*/ 619 w 655"/>
                <a:gd name="T5" fmla="*/ 35 h 684"/>
                <a:gd name="T6" fmla="*/ 576 w 655"/>
                <a:gd name="T7" fmla="*/ 27 h 684"/>
                <a:gd name="T8" fmla="*/ 530 w 655"/>
                <a:gd name="T9" fmla="*/ 14 h 684"/>
                <a:gd name="T10" fmla="*/ 481 w 655"/>
                <a:gd name="T11" fmla="*/ 0 h 684"/>
                <a:gd name="T12" fmla="*/ 0 w 655"/>
                <a:gd name="T13" fmla="*/ 482 h 684"/>
                <a:gd name="T14" fmla="*/ 0 w 655"/>
                <a:gd name="T15" fmla="*/ 482 h 684"/>
                <a:gd name="T16" fmla="*/ 12 w 655"/>
                <a:gd name="T17" fmla="*/ 507 h 684"/>
                <a:gd name="T18" fmla="*/ 26 w 655"/>
                <a:gd name="T19" fmla="*/ 532 h 684"/>
                <a:gd name="T20" fmla="*/ 42 w 655"/>
                <a:gd name="T21" fmla="*/ 557 h 684"/>
                <a:gd name="T22" fmla="*/ 58 w 655"/>
                <a:gd name="T23" fmla="*/ 582 h 684"/>
                <a:gd name="T24" fmla="*/ 78 w 655"/>
                <a:gd name="T25" fmla="*/ 607 h 684"/>
                <a:gd name="T26" fmla="*/ 98 w 655"/>
                <a:gd name="T27" fmla="*/ 633 h 684"/>
                <a:gd name="T28" fmla="*/ 122 w 655"/>
                <a:gd name="T29" fmla="*/ 658 h 684"/>
                <a:gd name="T30" fmla="*/ 146 w 655"/>
                <a:gd name="T31" fmla="*/ 684 h 684"/>
                <a:gd name="T32" fmla="*/ 651 w 655"/>
                <a:gd name="T33" fmla="*/ 179 h 684"/>
                <a:gd name="T34" fmla="*/ 651 w 655"/>
                <a:gd name="T35" fmla="*/ 179 h 684"/>
                <a:gd name="T36" fmla="*/ 654 w 655"/>
                <a:gd name="T37" fmla="*/ 113 h 684"/>
                <a:gd name="T38" fmla="*/ 655 w 655"/>
                <a:gd name="T39" fmla="*/ 43 h 684"/>
                <a:gd name="T40" fmla="*/ 655 w 655"/>
                <a:gd name="T41" fmla="*/ 43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5" h="684">
                  <a:moveTo>
                    <a:pt x="655" y="43"/>
                  </a:moveTo>
                  <a:lnTo>
                    <a:pt x="655" y="43"/>
                  </a:lnTo>
                  <a:lnTo>
                    <a:pt x="619" y="35"/>
                  </a:lnTo>
                  <a:lnTo>
                    <a:pt x="576" y="27"/>
                  </a:lnTo>
                  <a:lnTo>
                    <a:pt x="530" y="14"/>
                  </a:lnTo>
                  <a:lnTo>
                    <a:pt x="481" y="0"/>
                  </a:lnTo>
                  <a:lnTo>
                    <a:pt x="0" y="482"/>
                  </a:lnTo>
                  <a:lnTo>
                    <a:pt x="0" y="482"/>
                  </a:lnTo>
                  <a:lnTo>
                    <a:pt x="12" y="507"/>
                  </a:lnTo>
                  <a:lnTo>
                    <a:pt x="26" y="532"/>
                  </a:lnTo>
                  <a:lnTo>
                    <a:pt x="42" y="557"/>
                  </a:lnTo>
                  <a:lnTo>
                    <a:pt x="58" y="582"/>
                  </a:lnTo>
                  <a:lnTo>
                    <a:pt x="78" y="607"/>
                  </a:lnTo>
                  <a:lnTo>
                    <a:pt x="98" y="633"/>
                  </a:lnTo>
                  <a:lnTo>
                    <a:pt x="122" y="658"/>
                  </a:lnTo>
                  <a:lnTo>
                    <a:pt x="146" y="684"/>
                  </a:lnTo>
                  <a:lnTo>
                    <a:pt x="651" y="179"/>
                  </a:lnTo>
                  <a:lnTo>
                    <a:pt x="651" y="179"/>
                  </a:lnTo>
                  <a:lnTo>
                    <a:pt x="654" y="113"/>
                  </a:lnTo>
                  <a:lnTo>
                    <a:pt x="655" y="43"/>
                  </a:lnTo>
                  <a:lnTo>
                    <a:pt x="655" y="43"/>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40" name="Grupa 39">
            <a:extLst>
              <a:ext uri="{FF2B5EF4-FFF2-40B4-BE49-F238E27FC236}">
                <a16:creationId xmlns:a16="http://schemas.microsoft.com/office/drawing/2014/main" id="{B30C924A-B33C-4AD3-AFE7-F6596D3861C5}"/>
              </a:ext>
            </a:extLst>
          </p:cNvPr>
          <p:cNvGrpSpPr/>
          <p:nvPr/>
        </p:nvGrpSpPr>
        <p:grpSpPr>
          <a:xfrm>
            <a:off x="1087722" y="3022695"/>
            <a:ext cx="177027" cy="185376"/>
            <a:chOff x="4393411" y="3573016"/>
            <a:chExt cx="661673" cy="692877"/>
          </a:xfrm>
          <a:solidFill>
            <a:schemeClr val="accent4"/>
          </a:solidFill>
        </p:grpSpPr>
        <p:sp>
          <p:nvSpPr>
            <p:cNvPr id="41" name="Freeform 51">
              <a:extLst>
                <a:ext uri="{FF2B5EF4-FFF2-40B4-BE49-F238E27FC236}">
                  <a16:creationId xmlns:a16="http://schemas.microsoft.com/office/drawing/2014/main" id="{7906515D-AAAE-446A-A690-5AA1E997F3DD}"/>
                </a:ext>
              </a:extLst>
            </p:cNvPr>
            <p:cNvSpPr>
              <a:spLocks/>
            </p:cNvSpPr>
            <p:nvPr/>
          </p:nvSpPr>
          <p:spPr bwMode="auto">
            <a:xfrm>
              <a:off x="4562230" y="3881850"/>
              <a:ext cx="323236" cy="384043"/>
            </a:xfrm>
            <a:custGeom>
              <a:avLst/>
              <a:gdLst>
                <a:gd name="T0" fmla="*/ 0 w 1618"/>
                <a:gd name="T1" fmla="*/ 1922 h 1922"/>
                <a:gd name="T2" fmla="*/ 1618 w 1618"/>
                <a:gd name="T3" fmla="*/ 1742 h 1922"/>
                <a:gd name="T4" fmla="*/ 1586 w 1618"/>
                <a:gd name="T5" fmla="*/ 1725 h 1922"/>
                <a:gd name="T6" fmla="*/ 1520 w 1618"/>
                <a:gd name="T7" fmla="*/ 1695 h 1922"/>
                <a:gd name="T8" fmla="*/ 1453 w 1618"/>
                <a:gd name="T9" fmla="*/ 1669 h 1922"/>
                <a:gd name="T10" fmla="*/ 1384 w 1618"/>
                <a:gd name="T11" fmla="*/ 1645 h 1922"/>
                <a:gd name="T12" fmla="*/ 1314 w 1618"/>
                <a:gd name="T13" fmla="*/ 1624 h 1922"/>
                <a:gd name="T14" fmla="*/ 1243 w 1618"/>
                <a:gd name="T15" fmla="*/ 1606 h 1922"/>
                <a:gd name="T16" fmla="*/ 1170 w 1618"/>
                <a:gd name="T17" fmla="*/ 1591 h 1922"/>
                <a:gd name="T18" fmla="*/ 1097 w 1618"/>
                <a:gd name="T19" fmla="*/ 1579 h 1922"/>
                <a:gd name="T20" fmla="*/ 1059 w 1618"/>
                <a:gd name="T21" fmla="*/ 1575 h 1922"/>
                <a:gd name="T22" fmla="*/ 1024 w 1618"/>
                <a:gd name="T23" fmla="*/ 1491 h 1922"/>
                <a:gd name="T24" fmla="*/ 993 w 1618"/>
                <a:gd name="T25" fmla="*/ 1406 h 1922"/>
                <a:gd name="T26" fmla="*/ 1007 w 1618"/>
                <a:gd name="T27" fmla="*/ 1368 h 1922"/>
                <a:gd name="T28" fmla="*/ 1038 w 1618"/>
                <a:gd name="T29" fmla="*/ 1289 h 1922"/>
                <a:gd name="T30" fmla="*/ 1076 w 1618"/>
                <a:gd name="T31" fmla="*/ 1207 h 1922"/>
                <a:gd name="T32" fmla="*/ 1118 w 1618"/>
                <a:gd name="T33" fmla="*/ 1125 h 1922"/>
                <a:gd name="T34" fmla="*/ 1165 w 1618"/>
                <a:gd name="T35" fmla="*/ 1043 h 1922"/>
                <a:gd name="T36" fmla="*/ 1215 w 1618"/>
                <a:gd name="T37" fmla="*/ 961 h 1922"/>
                <a:gd name="T38" fmla="*/ 1296 w 1618"/>
                <a:gd name="T39" fmla="*/ 840 h 1922"/>
                <a:gd name="T40" fmla="*/ 1352 w 1618"/>
                <a:gd name="T41" fmla="*/ 762 h 1922"/>
                <a:gd name="T42" fmla="*/ 1267 w 1618"/>
                <a:gd name="T43" fmla="*/ 681 h 1922"/>
                <a:gd name="T44" fmla="*/ 1212 w 1618"/>
                <a:gd name="T45" fmla="*/ 627 h 1922"/>
                <a:gd name="T46" fmla="*/ 1162 w 1618"/>
                <a:gd name="T47" fmla="*/ 678 h 1922"/>
                <a:gd name="T48" fmla="*/ 1111 w 1618"/>
                <a:gd name="T49" fmla="*/ 736 h 1922"/>
                <a:gd name="T50" fmla="*/ 1064 w 1618"/>
                <a:gd name="T51" fmla="*/ 796 h 1922"/>
                <a:gd name="T52" fmla="*/ 979 w 1618"/>
                <a:gd name="T53" fmla="*/ 912 h 1922"/>
                <a:gd name="T54" fmla="*/ 896 w 1618"/>
                <a:gd name="T55" fmla="*/ 1032 h 1922"/>
                <a:gd name="T56" fmla="*/ 891 w 1618"/>
                <a:gd name="T57" fmla="*/ 1031 h 1922"/>
                <a:gd name="T58" fmla="*/ 918 w 1618"/>
                <a:gd name="T59" fmla="*/ 904 h 1922"/>
                <a:gd name="T60" fmla="*/ 954 w 1618"/>
                <a:gd name="T61" fmla="*/ 704 h 1922"/>
                <a:gd name="T62" fmla="*/ 995 w 1618"/>
                <a:gd name="T63" fmla="*/ 434 h 1922"/>
                <a:gd name="T64" fmla="*/ 1013 w 1618"/>
                <a:gd name="T65" fmla="*/ 279 h 1922"/>
                <a:gd name="T66" fmla="*/ 988 w 1618"/>
                <a:gd name="T67" fmla="*/ 255 h 1922"/>
                <a:gd name="T68" fmla="*/ 927 w 1618"/>
                <a:gd name="T69" fmla="*/ 196 h 1922"/>
                <a:gd name="T70" fmla="*/ 863 w 1618"/>
                <a:gd name="T71" fmla="*/ 124 h 1922"/>
                <a:gd name="T72" fmla="*/ 798 w 1618"/>
                <a:gd name="T73" fmla="*/ 43 h 1922"/>
                <a:gd name="T74" fmla="*/ 767 w 1618"/>
                <a:gd name="T75" fmla="*/ 0 h 1922"/>
                <a:gd name="T76" fmla="*/ 758 w 1618"/>
                <a:gd name="T77" fmla="*/ 90 h 1922"/>
                <a:gd name="T78" fmla="*/ 746 w 1618"/>
                <a:gd name="T79" fmla="*/ 178 h 1922"/>
                <a:gd name="T80" fmla="*/ 732 w 1618"/>
                <a:gd name="T81" fmla="*/ 265 h 1922"/>
                <a:gd name="T82" fmla="*/ 697 w 1618"/>
                <a:gd name="T83" fmla="*/ 433 h 1922"/>
                <a:gd name="T84" fmla="*/ 656 w 1618"/>
                <a:gd name="T85" fmla="*/ 596 h 1922"/>
                <a:gd name="T86" fmla="*/ 634 w 1618"/>
                <a:gd name="T87" fmla="*/ 677 h 1922"/>
                <a:gd name="T88" fmla="*/ 579 w 1618"/>
                <a:gd name="T89" fmla="*/ 890 h 1922"/>
                <a:gd name="T90" fmla="*/ 554 w 1618"/>
                <a:gd name="T91" fmla="*/ 1000 h 1922"/>
                <a:gd name="T92" fmla="*/ 532 w 1618"/>
                <a:gd name="T93" fmla="*/ 1111 h 1922"/>
                <a:gd name="T94" fmla="*/ 514 w 1618"/>
                <a:gd name="T95" fmla="*/ 1226 h 1922"/>
                <a:gd name="T96" fmla="*/ 501 w 1618"/>
                <a:gd name="T97" fmla="*/ 1345 h 1922"/>
                <a:gd name="T98" fmla="*/ 494 w 1618"/>
                <a:gd name="T99" fmla="*/ 1467 h 1922"/>
                <a:gd name="T100" fmla="*/ 496 w 1618"/>
                <a:gd name="T101" fmla="*/ 1595 h 1922"/>
                <a:gd name="T102" fmla="*/ 462 w 1618"/>
                <a:gd name="T103" fmla="*/ 1602 h 1922"/>
                <a:gd name="T104" fmla="*/ 398 w 1618"/>
                <a:gd name="T105" fmla="*/ 1617 h 1922"/>
                <a:gd name="T106" fmla="*/ 333 w 1618"/>
                <a:gd name="T107" fmla="*/ 1636 h 1922"/>
                <a:gd name="T108" fmla="*/ 269 w 1618"/>
                <a:gd name="T109" fmla="*/ 1657 h 1922"/>
                <a:gd name="T110" fmla="*/ 207 w 1618"/>
                <a:gd name="T111" fmla="*/ 1679 h 1922"/>
                <a:gd name="T112" fmla="*/ 146 w 1618"/>
                <a:gd name="T113" fmla="*/ 1705 h 1922"/>
                <a:gd name="T114" fmla="*/ 86 w 1618"/>
                <a:gd name="T115" fmla="*/ 1733 h 1922"/>
                <a:gd name="T116" fmla="*/ 28 w 1618"/>
                <a:gd name="T117" fmla="*/ 1763 h 1922"/>
                <a:gd name="T118" fmla="*/ 0 w 1618"/>
                <a:gd name="T119" fmla="*/ 1779 h 1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8" h="1922">
                  <a:moveTo>
                    <a:pt x="0" y="1779"/>
                  </a:moveTo>
                  <a:lnTo>
                    <a:pt x="0" y="1922"/>
                  </a:lnTo>
                  <a:lnTo>
                    <a:pt x="1618" y="1922"/>
                  </a:lnTo>
                  <a:lnTo>
                    <a:pt x="1618" y="1742"/>
                  </a:lnTo>
                  <a:lnTo>
                    <a:pt x="1618" y="1742"/>
                  </a:lnTo>
                  <a:lnTo>
                    <a:pt x="1586" y="1725"/>
                  </a:lnTo>
                  <a:lnTo>
                    <a:pt x="1553" y="1710"/>
                  </a:lnTo>
                  <a:lnTo>
                    <a:pt x="1520" y="1695"/>
                  </a:lnTo>
                  <a:lnTo>
                    <a:pt x="1487" y="1682"/>
                  </a:lnTo>
                  <a:lnTo>
                    <a:pt x="1453" y="1669"/>
                  </a:lnTo>
                  <a:lnTo>
                    <a:pt x="1419" y="1657"/>
                  </a:lnTo>
                  <a:lnTo>
                    <a:pt x="1384" y="1645"/>
                  </a:lnTo>
                  <a:lnTo>
                    <a:pt x="1350" y="1634"/>
                  </a:lnTo>
                  <a:lnTo>
                    <a:pt x="1314" y="1624"/>
                  </a:lnTo>
                  <a:lnTo>
                    <a:pt x="1278" y="1615"/>
                  </a:lnTo>
                  <a:lnTo>
                    <a:pt x="1243" y="1606"/>
                  </a:lnTo>
                  <a:lnTo>
                    <a:pt x="1207" y="1599"/>
                  </a:lnTo>
                  <a:lnTo>
                    <a:pt x="1170" y="1591"/>
                  </a:lnTo>
                  <a:lnTo>
                    <a:pt x="1133" y="1584"/>
                  </a:lnTo>
                  <a:lnTo>
                    <a:pt x="1097" y="1579"/>
                  </a:lnTo>
                  <a:lnTo>
                    <a:pt x="1059" y="1575"/>
                  </a:lnTo>
                  <a:lnTo>
                    <a:pt x="1059" y="1575"/>
                  </a:lnTo>
                  <a:lnTo>
                    <a:pt x="1042" y="1533"/>
                  </a:lnTo>
                  <a:lnTo>
                    <a:pt x="1024" y="1491"/>
                  </a:lnTo>
                  <a:lnTo>
                    <a:pt x="1009" y="1449"/>
                  </a:lnTo>
                  <a:lnTo>
                    <a:pt x="993" y="1406"/>
                  </a:lnTo>
                  <a:lnTo>
                    <a:pt x="993" y="1406"/>
                  </a:lnTo>
                  <a:lnTo>
                    <a:pt x="1007" y="1368"/>
                  </a:lnTo>
                  <a:lnTo>
                    <a:pt x="1022" y="1328"/>
                  </a:lnTo>
                  <a:lnTo>
                    <a:pt x="1038" y="1289"/>
                  </a:lnTo>
                  <a:lnTo>
                    <a:pt x="1056" y="1248"/>
                  </a:lnTo>
                  <a:lnTo>
                    <a:pt x="1076" y="1207"/>
                  </a:lnTo>
                  <a:lnTo>
                    <a:pt x="1096" y="1167"/>
                  </a:lnTo>
                  <a:lnTo>
                    <a:pt x="1118" y="1125"/>
                  </a:lnTo>
                  <a:lnTo>
                    <a:pt x="1141" y="1084"/>
                  </a:lnTo>
                  <a:lnTo>
                    <a:pt x="1165" y="1043"/>
                  </a:lnTo>
                  <a:lnTo>
                    <a:pt x="1190" y="1002"/>
                  </a:lnTo>
                  <a:lnTo>
                    <a:pt x="1215" y="961"/>
                  </a:lnTo>
                  <a:lnTo>
                    <a:pt x="1242" y="920"/>
                  </a:lnTo>
                  <a:lnTo>
                    <a:pt x="1296" y="840"/>
                  </a:lnTo>
                  <a:lnTo>
                    <a:pt x="1352" y="762"/>
                  </a:lnTo>
                  <a:lnTo>
                    <a:pt x="1352" y="762"/>
                  </a:lnTo>
                  <a:lnTo>
                    <a:pt x="1306" y="719"/>
                  </a:lnTo>
                  <a:lnTo>
                    <a:pt x="1267" y="681"/>
                  </a:lnTo>
                  <a:lnTo>
                    <a:pt x="1212" y="627"/>
                  </a:lnTo>
                  <a:lnTo>
                    <a:pt x="1212" y="627"/>
                  </a:lnTo>
                  <a:lnTo>
                    <a:pt x="1187" y="652"/>
                  </a:lnTo>
                  <a:lnTo>
                    <a:pt x="1162" y="678"/>
                  </a:lnTo>
                  <a:lnTo>
                    <a:pt x="1136" y="707"/>
                  </a:lnTo>
                  <a:lnTo>
                    <a:pt x="1111" y="736"/>
                  </a:lnTo>
                  <a:lnTo>
                    <a:pt x="1087" y="765"/>
                  </a:lnTo>
                  <a:lnTo>
                    <a:pt x="1064" y="796"/>
                  </a:lnTo>
                  <a:lnTo>
                    <a:pt x="1019" y="855"/>
                  </a:lnTo>
                  <a:lnTo>
                    <a:pt x="979" y="912"/>
                  </a:lnTo>
                  <a:lnTo>
                    <a:pt x="944" y="962"/>
                  </a:lnTo>
                  <a:lnTo>
                    <a:pt x="896" y="1032"/>
                  </a:lnTo>
                  <a:lnTo>
                    <a:pt x="891" y="1031"/>
                  </a:lnTo>
                  <a:lnTo>
                    <a:pt x="891" y="1031"/>
                  </a:lnTo>
                  <a:lnTo>
                    <a:pt x="904" y="972"/>
                  </a:lnTo>
                  <a:lnTo>
                    <a:pt x="918" y="904"/>
                  </a:lnTo>
                  <a:lnTo>
                    <a:pt x="934" y="814"/>
                  </a:lnTo>
                  <a:lnTo>
                    <a:pt x="954" y="704"/>
                  </a:lnTo>
                  <a:lnTo>
                    <a:pt x="974" y="576"/>
                  </a:lnTo>
                  <a:lnTo>
                    <a:pt x="995" y="434"/>
                  </a:lnTo>
                  <a:lnTo>
                    <a:pt x="1004" y="359"/>
                  </a:lnTo>
                  <a:lnTo>
                    <a:pt x="1013" y="279"/>
                  </a:lnTo>
                  <a:lnTo>
                    <a:pt x="1013" y="279"/>
                  </a:lnTo>
                  <a:lnTo>
                    <a:pt x="988" y="255"/>
                  </a:lnTo>
                  <a:lnTo>
                    <a:pt x="958" y="228"/>
                  </a:lnTo>
                  <a:lnTo>
                    <a:pt x="927" y="196"/>
                  </a:lnTo>
                  <a:lnTo>
                    <a:pt x="896" y="162"/>
                  </a:lnTo>
                  <a:lnTo>
                    <a:pt x="863" y="124"/>
                  </a:lnTo>
                  <a:lnTo>
                    <a:pt x="830" y="85"/>
                  </a:lnTo>
                  <a:lnTo>
                    <a:pt x="798" y="43"/>
                  </a:lnTo>
                  <a:lnTo>
                    <a:pt x="767" y="0"/>
                  </a:lnTo>
                  <a:lnTo>
                    <a:pt x="767" y="0"/>
                  </a:lnTo>
                  <a:lnTo>
                    <a:pt x="763" y="45"/>
                  </a:lnTo>
                  <a:lnTo>
                    <a:pt x="758" y="90"/>
                  </a:lnTo>
                  <a:lnTo>
                    <a:pt x="753" y="134"/>
                  </a:lnTo>
                  <a:lnTo>
                    <a:pt x="746" y="178"/>
                  </a:lnTo>
                  <a:lnTo>
                    <a:pt x="739" y="222"/>
                  </a:lnTo>
                  <a:lnTo>
                    <a:pt x="732" y="265"/>
                  </a:lnTo>
                  <a:lnTo>
                    <a:pt x="715" y="350"/>
                  </a:lnTo>
                  <a:lnTo>
                    <a:pt x="697" y="433"/>
                  </a:lnTo>
                  <a:lnTo>
                    <a:pt x="677" y="515"/>
                  </a:lnTo>
                  <a:lnTo>
                    <a:pt x="656" y="596"/>
                  </a:lnTo>
                  <a:lnTo>
                    <a:pt x="634" y="677"/>
                  </a:lnTo>
                  <a:lnTo>
                    <a:pt x="634" y="677"/>
                  </a:lnTo>
                  <a:lnTo>
                    <a:pt x="606" y="783"/>
                  </a:lnTo>
                  <a:lnTo>
                    <a:pt x="579" y="890"/>
                  </a:lnTo>
                  <a:lnTo>
                    <a:pt x="566" y="945"/>
                  </a:lnTo>
                  <a:lnTo>
                    <a:pt x="554" y="1000"/>
                  </a:lnTo>
                  <a:lnTo>
                    <a:pt x="543" y="1054"/>
                  </a:lnTo>
                  <a:lnTo>
                    <a:pt x="532" y="1111"/>
                  </a:lnTo>
                  <a:lnTo>
                    <a:pt x="522" y="1168"/>
                  </a:lnTo>
                  <a:lnTo>
                    <a:pt x="514" y="1226"/>
                  </a:lnTo>
                  <a:lnTo>
                    <a:pt x="506" y="1284"/>
                  </a:lnTo>
                  <a:lnTo>
                    <a:pt x="501" y="1345"/>
                  </a:lnTo>
                  <a:lnTo>
                    <a:pt x="498" y="1405"/>
                  </a:lnTo>
                  <a:lnTo>
                    <a:pt x="494" y="1467"/>
                  </a:lnTo>
                  <a:lnTo>
                    <a:pt x="494" y="1531"/>
                  </a:lnTo>
                  <a:lnTo>
                    <a:pt x="496" y="1595"/>
                  </a:lnTo>
                  <a:lnTo>
                    <a:pt x="496" y="1595"/>
                  </a:lnTo>
                  <a:lnTo>
                    <a:pt x="462" y="1602"/>
                  </a:lnTo>
                  <a:lnTo>
                    <a:pt x="429" y="1610"/>
                  </a:lnTo>
                  <a:lnTo>
                    <a:pt x="398" y="1617"/>
                  </a:lnTo>
                  <a:lnTo>
                    <a:pt x="365" y="1626"/>
                  </a:lnTo>
                  <a:lnTo>
                    <a:pt x="333" y="1636"/>
                  </a:lnTo>
                  <a:lnTo>
                    <a:pt x="301" y="1646"/>
                  </a:lnTo>
                  <a:lnTo>
                    <a:pt x="269" y="1657"/>
                  </a:lnTo>
                  <a:lnTo>
                    <a:pt x="238" y="1668"/>
                  </a:lnTo>
                  <a:lnTo>
                    <a:pt x="207" y="1679"/>
                  </a:lnTo>
                  <a:lnTo>
                    <a:pt x="177" y="1692"/>
                  </a:lnTo>
                  <a:lnTo>
                    <a:pt x="146" y="1705"/>
                  </a:lnTo>
                  <a:lnTo>
                    <a:pt x="116" y="1719"/>
                  </a:lnTo>
                  <a:lnTo>
                    <a:pt x="86" y="1733"/>
                  </a:lnTo>
                  <a:lnTo>
                    <a:pt x="57" y="1747"/>
                  </a:lnTo>
                  <a:lnTo>
                    <a:pt x="28" y="1763"/>
                  </a:lnTo>
                  <a:lnTo>
                    <a:pt x="0" y="1779"/>
                  </a:lnTo>
                  <a:lnTo>
                    <a:pt x="0"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52">
              <a:extLst>
                <a:ext uri="{FF2B5EF4-FFF2-40B4-BE49-F238E27FC236}">
                  <a16:creationId xmlns:a16="http://schemas.microsoft.com/office/drawing/2014/main" id="{9AC334C4-83EA-47BA-A3EB-D4BBA6EC1BD5}"/>
                </a:ext>
              </a:extLst>
            </p:cNvPr>
            <p:cNvSpPr>
              <a:spLocks/>
            </p:cNvSpPr>
            <p:nvPr/>
          </p:nvSpPr>
          <p:spPr bwMode="auto">
            <a:xfrm>
              <a:off x="4393411" y="3573016"/>
              <a:ext cx="661673" cy="556062"/>
            </a:xfrm>
            <a:custGeom>
              <a:avLst/>
              <a:gdLst>
                <a:gd name="T0" fmla="*/ 2439 w 3308"/>
                <a:gd name="T1" fmla="*/ 424 h 2777"/>
                <a:gd name="T2" fmla="*/ 2299 w 3308"/>
                <a:gd name="T3" fmla="*/ 271 h 2777"/>
                <a:gd name="T4" fmla="*/ 2133 w 3308"/>
                <a:gd name="T5" fmla="*/ 149 h 2777"/>
                <a:gd name="T6" fmla="*/ 1944 w 3308"/>
                <a:gd name="T7" fmla="*/ 60 h 2777"/>
                <a:gd name="T8" fmla="*/ 1737 w 3308"/>
                <a:gd name="T9" fmla="*/ 11 h 2777"/>
                <a:gd name="T10" fmla="*/ 1542 w 3308"/>
                <a:gd name="T11" fmla="*/ 1 h 2777"/>
                <a:gd name="T12" fmla="*/ 1261 w 3308"/>
                <a:gd name="T13" fmla="*/ 53 h 2777"/>
                <a:gd name="T14" fmla="*/ 1013 w 3308"/>
                <a:gd name="T15" fmla="*/ 172 h 2777"/>
                <a:gd name="T16" fmla="*/ 805 w 3308"/>
                <a:gd name="T17" fmla="*/ 351 h 2777"/>
                <a:gd name="T18" fmla="*/ 649 w 3308"/>
                <a:gd name="T19" fmla="*/ 576 h 2777"/>
                <a:gd name="T20" fmla="*/ 554 w 3308"/>
                <a:gd name="T21" fmla="*/ 840 h 2777"/>
                <a:gd name="T22" fmla="*/ 432 w 3308"/>
                <a:gd name="T23" fmla="*/ 922 h 2777"/>
                <a:gd name="T24" fmla="*/ 281 w 3308"/>
                <a:gd name="T25" fmla="*/ 1008 h 2777"/>
                <a:gd name="T26" fmla="*/ 155 w 3308"/>
                <a:gd name="T27" fmla="*/ 1128 h 2777"/>
                <a:gd name="T28" fmla="*/ 64 w 3308"/>
                <a:gd name="T29" fmla="*/ 1276 h 2777"/>
                <a:gd name="T30" fmla="*/ 10 w 3308"/>
                <a:gd name="T31" fmla="*/ 1446 h 2777"/>
                <a:gd name="T32" fmla="*/ 0 w 3308"/>
                <a:gd name="T33" fmla="*/ 1597 h 2777"/>
                <a:gd name="T34" fmla="*/ 28 w 3308"/>
                <a:gd name="T35" fmla="*/ 1765 h 2777"/>
                <a:gd name="T36" fmla="*/ 93 w 3308"/>
                <a:gd name="T37" fmla="*/ 1917 h 2777"/>
                <a:gd name="T38" fmla="*/ 190 w 3308"/>
                <a:gd name="T39" fmla="*/ 2048 h 2777"/>
                <a:gd name="T40" fmla="*/ 315 w 3308"/>
                <a:gd name="T41" fmla="*/ 2153 h 2777"/>
                <a:gd name="T42" fmla="*/ 462 w 3308"/>
                <a:gd name="T43" fmla="*/ 2226 h 2777"/>
                <a:gd name="T44" fmla="*/ 509 w 3308"/>
                <a:gd name="T45" fmla="*/ 2345 h 2777"/>
                <a:gd name="T46" fmla="*/ 575 w 3308"/>
                <a:gd name="T47" fmla="*/ 2496 h 2777"/>
                <a:gd name="T48" fmla="*/ 679 w 3308"/>
                <a:gd name="T49" fmla="*/ 2620 h 2777"/>
                <a:gd name="T50" fmla="*/ 813 w 3308"/>
                <a:gd name="T51" fmla="*/ 2712 h 2777"/>
                <a:gd name="T52" fmla="*/ 969 w 3308"/>
                <a:gd name="T53" fmla="*/ 2766 h 2777"/>
                <a:gd name="T54" fmla="*/ 1227 w 3308"/>
                <a:gd name="T55" fmla="*/ 2777 h 2777"/>
                <a:gd name="T56" fmla="*/ 1293 w 3308"/>
                <a:gd name="T57" fmla="*/ 2425 h 2777"/>
                <a:gd name="T58" fmla="*/ 1179 w 3308"/>
                <a:gd name="T59" fmla="*/ 2221 h 2777"/>
                <a:gd name="T60" fmla="*/ 1235 w 3308"/>
                <a:gd name="T61" fmla="*/ 2072 h 2777"/>
                <a:gd name="T62" fmla="*/ 1355 w 3308"/>
                <a:gd name="T63" fmla="*/ 2183 h 2777"/>
                <a:gd name="T64" fmla="*/ 1457 w 3308"/>
                <a:gd name="T65" fmla="*/ 1745 h 2777"/>
                <a:gd name="T66" fmla="*/ 1489 w 3308"/>
                <a:gd name="T67" fmla="*/ 1397 h 2777"/>
                <a:gd name="T68" fmla="*/ 1534 w 3308"/>
                <a:gd name="T69" fmla="*/ 1261 h 2777"/>
                <a:gd name="T70" fmla="*/ 1610 w 3308"/>
                <a:gd name="T71" fmla="*/ 1226 h 2777"/>
                <a:gd name="T72" fmla="*/ 1626 w 3308"/>
                <a:gd name="T73" fmla="*/ 1296 h 2777"/>
                <a:gd name="T74" fmla="*/ 1698 w 3308"/>
                <a:gd name="T75" fmla="*/ 1439 h 2777"/>
                <a:gd name="T76" fmla="*/ 1878 w 3308"/>
                <a:gd name="T77" fmla="*/ 1672 h 2777"/>
                <a:gd name="T78" fmla="*/ 1981 w 3308"/>
                <a:gd name="T79" fmla="*/ 1879 h 2777"/>
                <a:gd name="T80" fmla="*/ 2035 w 3308"/>
                <a:gd name="T81" fmla="*/ 2048 h 2777"/>
                <a:gd name="T82" fmla="*/ 2208 w 3308"/>
                <a:gd name="T83" fmla="*/ 2159 h 2777"/>
                <a:gd name="T84" fmla="*/ 2300 w 3308"/>
                <a:gd name="T85" fmla="*/ 2349 h 2777"/>
                <a:gd name="T86" fmla="*/ 2074 w 3308"/>
                <a:gd name="T87" fmla="*/ 2723 h 2777"/>
                <a:gd name="T88" fmla="*/ 2383 w 3308"/>
                <a:gd name="T89" fmla="*/ 2770 h 2777"/>
                <a:gd name="T90" fmla="*/ 2546 w 3308"/>
                <a:gd name="T91" fmla="*/ 2720 h 2777"/>
                <a:gd name="T92" fmla="*/ 2687 w 3308"/>
                <a:gd name="T93" fmla="*/ 2629 h 2777"/>
                <a:gd name="T94" fmla="*/ 2796 w 3308"/>
                <a:gd name="T95" fmla="*/ 2501 h 2777"/>
                <a:gd name="T96" fmla="*/ 2866 w 3308"/>
                <a:gd name="T97" fmla="*/ 2346 h 2777"/>
                <a:gd name="T98" fmla="*/ 2889 w 3308"/>
                <a:gd name="T99" fmla="*/ 2202 h 2777"/>
                <a:gd name="T100" fmla="*/ 3021 w 3308"/>
                <a:gd name="T101" fmla="*/ 2100 h 2777"/>
                <a:gd name="T102" fmla="*/ 3132 w 3308"/>
                <a:gd name="T103" fmla="*/ 1974 h 2777"/>
                <a:gd name="T104" fmla="*/ 3219 w 3308"/>
                <a:gd name="T105" fmla="*/ 1830 h 2777"/>
                <a:gd name="T106" fmla="*/ 3278 w 3308"/>
                <a:gd name="T107" fmla="*/ 1671 h 2777"/>
                <a:gd name="T108" fmla="*/ 3306 w 3308"/>
                <a:gd name="T109" fmla="*/ 1498 h 2777"/>
                <a:gd name="T110" fmla="*/ 3300 w 3308"/>
                <a:gd name="T111" fmla="*/ 1310 h 2777"/>
                <a:gd name="T112" fmla="*/ 3231 w 3308"/>
                <a:gd name="T113" fmla="*/ 1073 h 2777"/>
                <a:gd name="T114" fmla="*/ 3105 w 3308"/>
                <a:gd name="T115" fmla="*/ 866 h 2777"/>
                <a:gd name="T116" fmla="*/ 2930 w 3308"/>
                <a:gd name="T117" fmla="*/ 701 h 2777"/>
                <a:gd name="T118" fmla="*/ 2716 w 3308"/>
                <a:gd name="T119" fmla="*/ 588 h 2777"/>
                <a:gd name="T120" fmla="*/ 2513 w 3308"/>
                <a:gd name="T121" fmla="*/ 540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8" h="2777">
                  <a:moveTo>
                    <a:pt x="2513" y="540"/>
                  </a:moveTo>
                  <a:lnTo>
                    <a:pt x="2513" y="540"/>
                  </a:lnTo>
                  <a:lnTo>
                    <a:pt x="2497" y="509"/>
                  </a:lnTo>
                  <a:lnTo>
                    <a:pt x="2478" y="480"/>
                  </a:lnTo>
                  <a:lnTo>
                    <a:pt x="2458" y="452"/>
                  </a:lnTo>
                  <a:lnTo>
                    <a:pt x="2439" y="424"/>
                  </a:lnTo>
                  <a:lnTo>
                    <a:pt x="2417" y="397"/>
                  </a:lnTo>
                  <a:lnTo>
                    <a:pt x="2395" y="370"/>
                  </a:lnTo>
                  <a:lnTo>
                    <a:pt x="2373" y="344"/>
                  </a:lnTo>
                  <a:lnTo>
                    <a:pt x="2349" y="320"/>
                  </a:lnTo>
                  <a:lnTo>
                    <a:pt x="2324" y="296"/>
                  </a:lnTo>
                  <a:lnTo>
                    <a:pt x="2299" y="271"/>
                  </a:lnTo>
                  <a:lnTo>
                    <a:pt x="2273" y="249"/>
                  </a:lnTo>
                  <a:lnTo>
                    <a:pt x="2246" y="227"/>
                  </a:lnTo>
                  <a:lnTo>
                    <a:pt x="2219" y="206"/>
                  </a:lnTo>
                  <a:lnTo>
                    <a:pt x="2191" y="187"/>
                  </a:lnTo>
                  <a:lnTo>
                    <a:pt x="2162" y="167"/>
                  </a:lnTo>
                  <a:lnTo>
                    <a:pt x="2133" y="149"/>
                  </a:lnTo>
                  <a:lnTo>
                    <a:pt x="2102" y="132"/>
                  </a:lnTo>
                  <a:lnTo>
                    <a:pt x="2071" y="115"/>
                  </a:lnTo>
                  <a:lnTo>
                    <a:pt x="2041" y="100"/>
                  </a:lnTo>
                  <a:lnTo>
                    <a:pt x="2009" y="86"/>
                  </a:lnTo>
                  <a:lnTo>
                    <a:pt x="1977" y="72"/>
                  </a:lnTo>
                  <a:lnTo>
                    <a:pt x="1944" y="60"/>
                  </a:lnTo>
                  <a:lnTo>
                    <a:pt x="1911" y="49"/>
                  </a:lnTo>
                  <a:lnTo>
                    <a:pt x="1877" y="39"/>
                  </a:lnTo>
                  <a:lnTo>
                    <a:pt x="1843" y="31"/>
                  </a:lnTo>
                  <a:lnTo>
                    <a:pt x="1808" y="23"/>
                  </a:lnTo>
                  <a:lnTo>
                    <a:pt x="1772" y="16"/>
                  </a:lnTo>
                  <a:lnTo>
                    <a:pt x="1737" y="11"/>
                  </a:lnTo>
                  <a:lnTo>
                    <a:pt x="1701" y="6"/>
                  </a:lnTo>
                  <a:lnTo>
                    <a:pt x="1665" y="3"/>
                  </a:lnTo>
                  <a:lnTo>
                    <a:pt x="1628" y="1"/>
                  </a:lnTo>
                  <a:lnTo>
                    <a:pt x="1591" y="0"/>
                  </a:lnTo>
                  <a:lnTo>
                    <a:pt x="1591" y="0"/>
                  </a:lnTo>
                  <a:lnTo>
                    <a:pt x="1542" y="1"/>
                  </a:lnTo>
                  <a:lnTo>
                    <a:pt x="1493" y="4"/>
                  </a:lnTo>
                  <a:lnTo>
                    <a:pt x="1446" y="10"/>
                  </a:lnTo>
                  <a:lnTo>
                    <a:pt x="1399" y="17"/>
                  </a:lnTo>
                  <a:lnTo>
                    <a:pt x="1352" y="27"/>
                  </a:lnTo>
                  <a:lnTo>
                    <a:pt x="1306" y="39"/>
                  </a:lnTo>
                  <a:lnTo>
                    <a:pt x="1261" y="53"/>
                  </a:lnTo>
                  <a:lnTo>
                    <a:pt x="1217" y="68"/>
                  </a:lnTo>
                  <a:lnTo>
                    <a:pt x="1174" y="86"/>
                  </a:lnTo>
                  <a:lnTo>
                    <a:pt x="1133" y="104"/>
                  </a:lnTo>
                  <a:lnTo>
                    <a:pt x="1091" y="125"/>
                  </a:lnTo>
                  <a:lnTo>
                    <a:pt x="1051" y="148"/>
                  </a:lnTo>
                  <a:lnTo>
                    <a:pt x="1013" y="172"/>
                  </a:lnTo>
                  <a:lnTo>
                    <a:pt x="974" y="199"/>
                  </a:lnTo>
                  <a:lnTo>
                    <a:pt x="938" y="226"/>
                  </a:lnTo>
                  <a:lnTo>
                    <a:pt x="903" y="255"/>
                  </a:lnTo>
                  <a:lnTo>
                    <a:pt x="869" y="286"/>
                  </a:lnTo>
                  <a:lnTo>
                    <a:pt x="836" y="318"/>
                  </a:lnTo>
                  <a:lnTo>
                    <a:pt x="805" y="351"/>
                  </a:lnTo>
                  <a:lnTo>
                    <a:pt x="774" y="385"/>
                  </a:lnTo>
                  <a:lnTo>
                    <a:pt x="747" y="421"/>
                  </a:lnTo>
                  <a:lnTo>
                    <a:pt x="719" y="458"/>
                  </a:lnTo>
                  <a:lnTo>
                    <a:pt x="694" y="497"/>
                  </a:lnTo>
                  <a:lnTo>
                    <a:pt x="671" y="536"/>
                  </a:lnTo>
                  <a:lnTo>
                    <a:pt x="649" y="576"/>
                  </a:lnTo>
                  <a:lnTo>
                    <a:pt x="628" y="618"/>
                  </a:lnTo>
                  <a:lnTo>
                    <a:pt x="610" y="661"/>
                  </a:lnTo>
                  <a:lnTo>
                    <a:pt x="593" y="703"/>
                  </a:lnTo>
                  <a:lnTo>
                    <a:pt x="578" y="749"/>
                  </a:lnTo>
                  <a:lnTo>
                    <a:pt x="565" y="794"/>
                  </a:lnTo>
                  <a:lnTo>
                    <a:pt x="554" y="840"/>
                  </a:lnTo>
                  <a:lnTo>
                    <a:pt x="545" y="886"/>
                  </a:lnTo>
                  <a:lnTo>
                    <a:pt x="545" y="886"/>
                  </a:lnTo>
                  <a:lnTo>
                    <a:pt x="517" y="894"/>
                  </a:lnTo>
                  <a:lnTo>
                    <a:pt x="488" y="901"/>
                  </a:lnTo>
                  <a:lnTo>
                    <a:pt x="460" y="911"/>
                  </a:lnTo>
                  <a:lnTo>
                    <a:pt x="432" y="922"/>
                  </a:lnTo>
                  <a:lnTo>
                    <a:pt x="406" y="933"/>
                  </a:lnTo>
                  <a:lnTo>
                    <a:pt x="379" y="946"/>
                  </a:lnTo>
                  <a:lnTo>
                    <a:pt x="354" y="961"/>
                  </a:lnTo>
                  <a:lnTo>
                    <a:pt x="329" y="975"/>
                  </a:lnTo>
                  <a:lnTo>
                    <a:pt x="305" y="991"/>
                  </a:lnTo>
                  <a:lnTo>
                    <a:pt x="281" y="1008"/>
                  </a:lnTo>
                  <a:lnTo>
                    <a:pt x="257" y="1026"/>
                  </a:lnTo>
                  <a:lnTo>
                    <a:pt x="235" y="1044"/>
                  </a:lnTo>
                  <a:lnTo>
                    <a:pt x="215" y="1064"/>
                  </a:lnTo>
                  <a:lnTo>
                    <a:pt x="194" y="1085"/>
                  </a:lnTo>
                  <a:lnTo>
                    <a:pt x="174" y="1106"/>
                  </a:lnTo>
                  <a:lnTo>
                    <a:pt x="155" y="1128"/>
                  </a:lnTo>
                  <a:lnTo>
                    <a:pt x="138" y="1151"/>
                  </a:lnTo>
                  <a:lnTo>
                    <a:pt x="121" y="1175"/>
                  </a:lnTo>
                  <a:lnTo>
                    <a:pt x="105" y="1199"/>
                  </a:lnTo>
                  <a:lnTo>
                    <a:pt x="90" y="1225"/>
                  </a:lnTo>
                  <a:lnTo>
                    <a:pt x="76" y="1250"/>
                  </a:lnTo>
                  <a:lnTo>
                    <a:pt x="64" y="1276"/>
                  </a:lnTo>
                  <a:lnTo>
                    <a:pt x="52" y="1304"/>
                  </a:lnTo>
                  <a:lnTo>
                    <a:pt x="41" y="1331"/>
                  </a:lnTo>
                  <a:lnTo>
                    <a:pt x="32" y="1359"/>
                  </a:lnTo>
                  <a:lnTo>
                    <a:pt x="23" y="1387"/>
                  </a:lnTo>
                  <a:lnTo>
                    <a:pt x="17" y="1417"/>
                  </a:lnTo>
                  <a:lnTo>
                    <a:pt x="10" y="1446"/>
                  </a:lnTo>
                  <a:lnTo>
                    <a:pt x="6" y="1476"/>
                  </a:lnTo>
                  <a:lnTo>
                    <a:pt x="2" y="1506"/>
                  </a:lnTo>
                  <a:lnTo>
                    <a:pt x="0" y="1537"/>
                  </a:lnTo>
                  <a:lnTo>
                    <a:pt x="0" y="1569"/>
                  </a:lnTo>
                  <a:lnTo>
                    <a:pt x="0" y="1569"/>
                  </a:lnTo>
                  <a:lnTo>
                    <a:pt x="0" y="1597"/>
                  </a:lnTo>
                  <a:lnTo>
                    <a:pt x="2" y="1626"/>
                  </a:lnTo>
                  <a:lnTo>
                    <a:pt x="5" y="1654"/>
                  </a:lnTo>
                  <a:lnTo>
                    <a:pt x="9" y="1683"/>
                  </a:lnTo>
                  <a:lnTo>
                    <a:pt x="14" y="1711"/>
                  </a:lnTo>
                  <a:lnTo>
                    <a:pt x="20" y="1738"/>
                  </a:lnTo>
                  <a:lnTo>
                    <a:pt x="28" y="1765"/>
                  </a:lnTo>
                  <a:lnTo>
                    <a:pt x="36" y="1792"/>
                  </a:lnTo>
                  <a:lnTo>
                    <a:pt x="45" y="1817"/>
                  </a:lnTo>
                  <a:lnTo>
                    <a:pt x="56" y="1844"/>
                  </a:lnTo>
                  <a:lnTo>
                    <a:pt x="67" y="1869"/>
                  </a:lnTo>
                  <a:lnTo>
                    <a:pt x="79" y="1893"/>
                  </a:lnTo>
                  <a:lnTo>
                    <a:pt x="93" y="1917"/>
                  </a:lnTo>
                  <a:lnTo>
                    <a:pt x="107" y="1940"/>
                  </a:lnTo>
                  <a:lnTo>
                    <a:pt x="122" y="1963"/>
                  </a:lnTo>
                  <a:lnTo>
                    <a:pt x="138" y="1985"/>
                  </a:lnTo>
                  <a:lnTo>
                    <a:pt x="154" y="2006"/>
                  </a:lnTo>
                  <a:lnTo>
                    <a:pt x="172" y="2027"/>
                  </a:lnTo>
                  <a:lnTo>
                    <a:pt x="190" y="2048"/>
                  </a:lnTo>
                  <a:lnTo>
                    <a:pt x="209" y="2067"/>
                  </a:lnTo>
                  <a:lnTo>
                    <a:pt x="229" y="2085"/>
                  </a:lnTo>
                  <a:lnTo>
                    <a:pt x="250" y="2103"/>
                  </a:lnTo>
                  <a:lnTo>
                    <a:pt x="271" y="2121"/>
                  </a:lnTo>
                  <a:lnTo>
                    <a:pt x="293" y="2137"/>
                  </a:lnTo>
                  <a:lnTo>
                    <a:pt x="315" y="2153"/>
                  </a:lnTo>
                  <a:lnTo>
                    <a:pt x="338" y="2167"/>
                  </a:lnTo>
                  <a:lnTo>
                    <a:pt x="362" y="2181"/>
                  </a:lnTo>
                  <a:lnTo>
                    <a:pt x="386" y="2193"/>
                  </a:lnTo>
                  <a:lnTo>
                    <a:pt x="410" y="2205"/>
                  </a:lnTo>
                  <a:lnTo>
                    <a:pt x="436" y="2216"/>
                  </a:lnTo>
                  <a:lnTo>
                    <a:pt x="462" y="2226"/>
                  </a:lnTo>
                  <a:lnTo>
                    <a:pt x="488" y="2235"/>
                  </a:lnTo>
                  <a:lnTo>
                    <a:pt x="488" y="2235"/>
                  </a:lnTo>
                  <a:lnTo>
                    <a:pt x="492" y="2264"/>
                  </a:lnTo>
                  <a:lnTo>
                    <a:pt x="496" y="2291"/>
                  </a:lnTo>
                  <a:lnTo>
                    <a:pt x="502" y="2319"/>
                  </a:lnTo>
                  <a:lnTo>
                    <a:pt x="509" y="2345"/>
                  </a:lnTo>
                  <a:lnTo>
                    <a:pt x="517" y="2371"/>
                  </a:lnTo>
                  <a:lnTo>
                    <a:pt x="527" y="2398"/>
                  </a:lnTo>
                  <a:lnTo>
                    <a:pt x="537" y="2423"/>
                  </a:lnTo>
                  <a:lnTo>
                    <a:pt x="549" y="2447"/>
                  </a:lnTo>
                  <a:lnTo>
                    <a:pt x="562" y="2471"/>
                  </a:lnTo>
                  <a:lnTo>
                    <a:pt x="575" y="2496"/>
                  </a:lnTo>
                  <a:lnTo>
                    <a:pt x="591" y="2518"/>
                  </a:lnTo>
                  <a:lnTo>
                    <a:pt x="606" y="2540"/>
                  </a:lnTo>
                  <a:lnTo>
                    <a:pt x="624" y="2561"/>
                  </a:lnTo>
                  <a:lnTo>
                    <a:pt x="641" y="2581"/>
                  </a:lnTo>
                  <a:lnTo>
                    <a:pt x="660" y="2601"/>
                  </a:lnTo>
                  <a:lnTo>
                    <a:pt x="679" y="2620"/>
                  </a:lnTo>
                  <a:lnTo>
                    <a:pt x="699" y="2637"/>
                  </a:lnTo>
                  <a:lnTo>
                    <a:pt x="720" y="2654"/>
                  </a:lnTo>
                  <a:lnTo>
                    <a:pt x="742" y="2670"/>
                  </a:lnTo>
                  <a:lnTo>
                    <a:pt x="765" y="2686"/>
                  </a:lnTo>
                  <a:lnTo>
                    <a:pt x="788" y="2699"/>
                  </a:lnTo>
                  <a:lnTo>
                    <a:pt x="813" y="2712"/>
                  </a:lnTo>
                  <a:lnTo>
                    <a:pt x="837" y="2724"/>
                  </a:lnTo>
                  <a:lnTo>
                    <a:pt x="862" y="2734"/>
                  </a:lnTo>
                  <a:lnTo>
                    <a:pt x="889" y="2744"/>
                  </a:lnTo>
                  <a:lnTo>
                    <a:pt x="915" y="2753"/>
                  </a:lnTo>
                  <a:lnTo>
                    <a:pt x="941" y="2759"/>
                  </a:lnTo>
                  <a:lnTo>
                    <a:pt x="969" y="2766"/>
                  </a:lnTo>
                  <a:lnTo>
                    <a:pt x="996" y="2770"/>
                  </a:lnTo>
                  <a:lnTo>
                    <a:pt x="1025" y="2774"/>
                  </a:lnTo>
                  <a:lnTo>
                    <a:pt x="1053" y="2776"/>
                  </a:lnTo>
                  <a:lnTo>
                    <a:pt x="1082" y="2777"/>
                  </a:lnTo>
                  <a:lnTo>
                    <a:pt x="1227" y="2777"/>
                  </a:lnTo>
                  <a:lnTo>
                    <a:pt x="1227" y="2777"/>
                  </a:lnTo>
                  <a:lnTo>
                    <a:pt x="1233" y="2731"/>
                  </a:lnTo>
                  <a:lnTo>
                    <a:pt x="1239" y="2686"/>
                  </a:lnTo>
                  <a:lnTo>
                    <a:pt x="1247" y="2641"/>
                  </a:lnTo>
                  <a:lnTo>
                    <a:pt x="1256" y="2597"/>
                  </a:lnTo>
                  <a:lnTo>
                    <a:pt x="1273" y="2510"/>
                  </a:lnTo>
                  <a:lnTo>
                    <a:pt x="1293" y="2425"/>
                  </a:lnTo>
                  <a:lnTo>
                    <a:pt x="1293" y="2425"/>
                  </a:lnTo>
                  <a:lnTo>
                    <a:pt x="1272" y="2382"/>
                  </a:lnTo>
                  <a:lnTo>
                    <a:pt x="1250" y="2342"/>
                  </a:lnTo>
                  <a:lnTo>
                    <a:pt x="1227" y="2301"/>
                  </a:lnTo>
                  <a:lnTo>
                    <a:pt x="1203" y="2260"/>
                  </a:lnTo>
                  <a:lnTo>
                    <a:pt x="1179" y="2221"/>
                  </a:lnTo>
                  <a:lnTo>
                    <a:pt x="1153" y="2182"/>
                  </a:lnTo>
                  <a:lnTo>
                    <a:pt x="1126" y="2144"/>
                  </a:lnTo>
                  <a:lnTo>
                    <a:pt x="1099" y="2106"/>
                  </a:lnTo>
                  <a:lnTo>
                    <a:pt x="1196" y="2019"/>
                  </a:lnTo>
                  <a:lnTo>
                    <a:pt x="1196" y="2019"/>
                  </a:lnTo>
                  <a:lnTo>
                    <a:pt x="1235" y="2072"/>
                  </a:lnTo>
                  <a:lnTo>
                    <a:pt x="1272" y="2126"/>
                  </a:lnTo>
                  <a:lnTo>
                    <a:pt x="1307" y="2181"/>
                  </a:lnTo>
                  <a:lnTo>
                    <a:pt x="1340" y="2237"/>
                  </a:lnTo>
                  <a:lnTo>
                    <a:pt x="1340" y="2237"/>
                  </a:lnTo>
                  <a:lnTo>
                    <a:pt x="1355" y="2183"/>
                  </a:lnTo>
                  <a:lnTo>
                    <a:pt x="1355" y="2183"/>
                  </a:lnTo>
                  <a:lnTo>
                    <a:pt x="1383" y="2074"/>
                  </a:lnTo>
                  <a:lnTo>
                    <a:pt x="1411" y="1964"/>
                  </a:lnTo>
                  <a:lnTo>
                    <a:pt x="1424" y="1911"/>
                  </a:lnTo>
                  <a:lnTo>
                    <a:pt x="1436" y="1856"/>
                  </a:lnTo>
                  <a:lnTo>
                    <a:pt x="1447" y="1801"/>
                  </a:lnTo>
                  <a:lnTo>
                    <a:pt x="1457" y="1745"/>
                  </a:lnTo>
                  <a:lnTo>
                    <a:pt x="1466" y="1689"/>
                  </a:lnTo>
                  <a:lnTo>
                    <a:pt x="1473" y="1632"/>
                  </a:lnTo>
                  <a:lnTo>
                    <a:pt x="1480" y="1575"/>
                  </a:lnTo>
                  <a:lnTo>
                    <a:pt x="1484" y="1517"/>
                  </a:lnTo>
                  <a:lnTo>
                    <a:pt x="1488" y="1458"/>
                  </a:lnTo>
                  <a:lnTo>
                    <a:pt x="1489" y="1397"/>
                  </a:lnTo>
                  <a:lnTo>
                    <a:pt x="1488" y="1337"/>
                  </a:lnTo>
                  <a:lnTo>
                    <a:pt x="1484" y="1274"/>
                  </a:lnTo>
                  <a:lnTo>
                    <a:pt x="1484" y="1274"/>
                  </a:lnTo>
                  <a:lnTo>
                    <a:pt x="1501" y="1271"/>
                  </a:lnTo>
                  <a:lnTo>
                    <a:pt x="1517" y="1266"/>
                  </a:lnTo>
                  <a:lnTo>
                    <a:pt x="1534" y="1261"/>
                  </a:lnTo>
                  <a:lnTo>
                    <a:pt x="1550" y="1255"/>
                  </a:lnTo>
                  <a:lnTo>
                    <a:pt x="1566" y="1249"/>
                  </a:lnTo>
                  <a:lnTo>
                    <a:pt x="1581" y="1242"/>
                  </a:lnTo>
                  <a:lnTo>
                    <a:pt x="1595" y="1234"/>
                  </a:lnTo>
                  <a:lnTo>
                    <a:pt x="1610" y="1226"/>
                  </a:lnTo>
                  <a:lnTo>
                    <a:pt x="1610" y="1226"/>
                  </a:lnTo>
                  <a:lnTo>
                    <a:pt x="1610" y="1226"/>
                  </a:lnTo>
                  <a:lnTo>
                    <a:pt x="1610" y="1226"/>
                  </a:lnTo>
                  <a:lnTo>
                    <a:pt x="1610" y="1226"/>
                  </a:lnTo>
                  <a:lnTo>
                    <a:pt x="1614" y="1249"/>
                  </a:lnTo>
                  <a:lnTo>
                    <a:pt x="1620" y="1272"/>
                  </a:lnTo>
                  <a:lnTo>
                    <a:pt x="1626" y="1296"/>
                  </a:lnTo>
                  <a:lnTo>
                    <a:pt x="1635" y="1319"/>
                  </a:lnTo>
                  <a:lnTo>
                    <a:pt x="1646" y="1343"/>
                  </a:lnTo>
                  <a:lnTo>
                    <a:pt x="1657" y="1367"/>
                  </a:lnTo>
                  <a:lnTo>
                    <a:pt x="1669" y="1392"/>
                  </a:lnTo>
                  <a:lnTo>
                    <a:pt x="1682" y="1415"/>
                  </a:lnTo>
                  <a:lnTo>
                    <a:pt x="1698" y="1439"/>
                  </a:lnTo>
                  <a:lnTo>
                    <a:pt x="1712" y="1463"/>
                  </a:lnTo>
                  <a:lnTo>
                    <a:pt x="1744" y="1509"/>
                  </a:lnTo>
                  <a:lnTo>
                    <a:pt x="1778" y="1553"/>
                  </a:lnTo>
                  <a:lnTo>
                    <a:pt x="1812" y="1596"/>
                  </a:lnTo>
                  <a:lnTo>
                    <a:pt x="1845" y="1636"/>
                  </a:lnTo>
                  <a:lnTo>
                    <a:pt x="1878" y="1672"/>
                  </a:lnTo>
                  <a:lnTo>
                    <a:pt x="1908" y="1704"/>
                  </a:lnTo>
                  <a:lnTo>
                    <a:pt x="1935" y="1731"/>
                  </a:lnTo>
                  <a:lnTo>
                    <a:pt x="1976" y="1771"/>
                  </a:lnTo>
                  <a:lnTo>
                    <a:pt x="1991" y="1786"/>
                  </a:lnTo>
                  <a:lnTo>
                    <a:pt x="1991" y="1786"/>
                  </a:lnTo>
                  <a:lnTo>
                    <a:pt x="1981" y="1879"/>
                  </a:lnTo>
                  <a:lnTo>
                    <a:pt x="1970" y="1968"/>
                  </a:lnTo>
                  <a:lnTo>
                    <a:pt x="1958" y="2054"/>
                  </a:lnTo>
                  <a:lnTo>
                    <a:pt x="1947" y="2134"/>
                  </a:lnTo>
                  <a:lnTo>
                    <a:pt x="1947" y="2134"/>
                  </a:lnTo>
                  <a:lnTo>
                    <a:pt x="1998" y="2083"/>
                  </a:lnTo>
                  <a:lnTo>
                    <a:pt x="2035" y="2048"/>
                  </a:lnTo>
                  <a:lnTo>
                    <a:pt x="2058" y="2028"/>
                  </a:lnTo>
                  <a:lnTo>
                    <a:pt x="2066" y="2022"/>
                  </a:lnTo>
                  <a:lnTo>
                    <a:pt x="2066" y="2022"/>
                  </a:lnTo>
                  <a:lnTo>
                    <a:pt x="2107" y="2063"/>
                  </a:lnTo>
                  <a:lnTo>
                    <a:pt x="2152" y="2107"/>
                  </a:lnTo>
                  <a:lnTo>
                    <a:pt x="2208" y="2159"/>
                  </a:lnTo>
                  <a:lnTo>
                    <a:pt x="2208" y="2159"/>
                  </a:lnTo>
                  <a:lnTo>
                    <a:pt x="2255" y="2202"/>
                  </a:lnTo>
                  <a:lnTo>
                    <a:pt x="2301" y="2240"/>
                  </a:lnTo>
                  <a:lnTo>
                    <a:pt x="2351" y="2281"/>
                  </a:lnTo>
                  <a:lnTo>
                    <a:pt x="2351" y="2281"/>
                  </a:lnTo>
                  <a:lnTo>
                    <a:pt x="2300" y="2349"/>
                  </a:lnTo>
                  <a:lnTo>
                    <a:pt x="2254" y="2416"/>
                  </a:lnTo>
                  <a:lnTo>
                    <a:pt x="2211" y="2481"/>
                  </a:lnTo>
                  <a:lnTo>
                    <a:pt x="2172" y="2546"/>
                  </a:lnTo>
                  <a:lnTo>
                    <a:pt x="2135" y="2608"/>
                  </a:lnTo>
                  <a:lnTo>
                    <a:pt x="2103" y="2667"/>
                  </a:lnTo>
                  <a:lnTo>
                    <a:pt x="2074" y="2723"/>
                  </a:lnTo>
                  <a:lnTo>
                    <a:pt x="2047" y="2777"/>
                  </a:lnTo>
                  <a:lnTo>
                    <a:pt x="2294" y="2777"/>
                  </a:lnTo>
                  <a:lnTo>
                    <a:pt x="2294" y="2777"/>
                  </a:lnTo>
                  <a:lnTo>
                    <a:pt x="2323" y="2776"/>
                  </a:lnTo>
                  <a:lnTo>
                    <a:pt x="2353" y="2774"/>
                  </a:lnTo>
                  <a:lnTo>
                    <a:pt x="2383" y="2770"/>
                  </a:lnTo>
                  <a:lnTo>
                    <a:pt x="2411" y="2765"/>
                  </a:lnTo>
                  <a:lnTo>
                    <a:pt x="2440" y="2758"/>
                  </a:lnTo>
                  <a:lnTo>
                    <a:pt x="2467" y="2751"/>
                  </a:lnTo>
                  <a:lnTo>
                    <a:pt x="2495" y="2742"/>
                  </a:lnTo>
                  <a:lnTo>
                    <a:pt x="2521" y="2732"/>
                  </a:lnTo>
                  <a:lnTo>
                    <a:pt x="2546" y="2720"/>
                  </a:lnTo>
                  <a:lnTo>
                    <a:pt x="2572" y="2708"/>
                  </a:lnTo>
                  <a:lnTo>
                    <a:pt x="2597" y="2693"/>
                  </a:lnTo>
                  <a:lnTo>
                    <a:pt x="2620" y="2679"/>
                  </a:lnTo>
                  <a:lnTo>
                    <a:pt x="2643" y="2663"/>
                  </a:lnTo>
                  <a:lnTo>
                    <a:pt x="2666" y="2646"/>
                  </a:lnTo>
                  <a:lnTo>
                    <a:pt x="2687" y="2629"/>
                  </a:lnTo>
                  <a:lnTo>
                    <a:pt x="2708" y="2609"/>
                  </a:lnTo>
                  <a:lnTo>
                    <a:pt x="2728" y="2589"/>
                  </a:lnTo>
                  <a:lnTo>
                    <a:pt x="2747" y="2568"/>
                  </a:lnTo>
                  <a:lnTo>
                    <a:pt x="2764" y="2547"/>
                  </a:lnTo>
                  <a:lnTo>
                    <a:pt x="2781" y="2524"/>
                  </a:lnTo>
                  <a:lnTo>
                    <a:pt x="2796" y="2501"/>
                  </a:lnTo>
                  <a:lnTo>
                    <a:pt x="2811" y="2477"/>
                  </a:lnTo>
                  <a:lnTo>
                    <a:pt x="2825" y="2453"/>
                  </a:lnTo>
                  <a:lnTo>
                    <a:pt x="2837" y="2426"/>
                  </a:lnTo>
                  <a:lnTo>
                    <a:pt x="2848" y="2401"/>
                  </a:lnTo>
                  <a:lnTo>
                    <a:pt x="2858" y="2373"/>
                  </a:lnTo>
                  <a:lnTo>
                    <a:pt x="2866" y="2346"/>
                  </a:lnTo>
                  <a:lnTo>
                    <a:pt x="2874" y="2319"/>
                  </a:lnTo>
                  <a:lnTo>
                    <a:pt x="2880" y="2290"/>
                  </a:lnTo>
                  <a:lnTo>
                    <a:pt x="2885" y="2261"/>
                  </a:lnTo>
                  <a:lnTo>
                    <a:pt x="2888" y="2232"/>
                  </a:lnTo>
                  <a:lnTo>
                    <a:pt x="2889" y="2202"/>
                  </a:lnTo>
                  <a:lnTo>
                    <a:pt x="2889" y="2202"/>
                  </a:lnTo>
                  <a:lnTo>
                    <a:pt x="2913" y="2187"/>
                  </a:lnTo>
                  <a:lnTo>
                    <a:pt x="2936" y="2171"/>
                  </a:lnTo>
                  <a:lnTo>
                    <a:pt x="2958" y="2154"/>
                  </a:lnTo>
                  <a:lnTo>
                    <a:pt x="2980" y="2136"/>
                  </a:lnTo>
                  <a:lnTo>
                    <a:pt x="3001" y="2118"/>
                  </a:lnTo>
                  <a:lnTo>
                    <a:pt x="3021" y="2100"/>
                  </a:lnTo>
                  <a:lnTo>
                    <a:pt x="3041" y="2080"/>
                  </a:lnTo>
                  <a:lnTo>
                    <a:pt x="3061" y="2060"/>
                  </a:lnTo>
                  <a:lnTo>
                    <a:pt x="3080" y="2039"/>
                  </a:lnTo>
                  <a:lnTo>
                    <a:pt x="3098" y="2018"/>
                  </a:lnTo>
                  <a:lnTo>
                    <a:pt x="3116" y="1996"/>
                  </a:lnTo>
                  <a:lnTo>
                    <a:pt x="3132" y="1974"/>
                  </a:lnTo>
                  <a:lnTo>
                    <a:pt x="3149" y="1952"/>
                  </a:lnTo>
                  <a:lnTo>
                    <a:pt x="3164" y="1928"/>
                  </a:lnTo>
                  <a:lnTo>
                    <a:pt x="3179" y="1905"/>
                  </a:lnTo>
                  <a:lnTo>
                    <a:pt x="3193" y="1881"/>
                  </a:lnTo>
                  <a:lnTo>
                    <a:pt x="3206" y="1856"/>
                  </a:lnTo>
                  <a:lnTo>
                    <a:pt x="3219" y="1830"/>
                  </a:lnTo>
                  <a:lnTo>
                    <a:pt x="3231" y="1805"/>
                  </a:lnTo>
                  <a:lnTo>
                    <a:pt x="3242" y="1779"/>
                  </a:lnTo>
                  <a:lnTo>
                    <a:pt x="3252" y="1752"/>
                  </a:lnTo>
                  <a:lnTo>
                    <a:pt x="3261" y="1726"/>
                  </a:lnTo>
                  <a:lnTo>
                    <a:pt x="3270" y="1698"/>
                  </a:lnTo>
                  <a:lnTo>
                    <a:pt x="3278" y="1671"/>
                  </a:lnTo>
                  <a:lnTo>
                    <a:pt x="3285" y="1642"/>
                  </a:lnTo>
                  <a:lnTo>
                    <a:pt x="3291" y="1615"/>
                  </a:lnTo>
                  <a:lnTo>
                    <a:pt x="3296" y="1586"/>
                  </a:lnTo>
                  <a:lnTo>
                    <a:pt x="3301" y="1557"/>
                  </a:lnTo>
                  <a:lnTo>
                    <a:pt x="3304" y="1528"/>
                  </a:lnTo>
                  <a:lnTo>
                    <a:pt x="3306" y="1498"/>
                  </a:lnTo>
                  <a:lnTo>
                    <a:pt x="3307" y="1469"/>
                  </a:lnTo>
                  <a:lnTo>
                    <a:pt x="3308" y="1439"/>
                  </a:lnTo>
                  <a:lnTo>
                    <a:pt x="3308" y="1439"/>
                  </a:lnTo>
                  <a:lnTo>
                    <a:pt x="3307" y="1395"/>
                  </a:lnTo>
                  <a:lnTo>
                    <a:pt x="3304" y="1352"/>
                  </a:lnTo>
                  <a:lnTo>
                    <a:pt x="3300" y="1310"/>
                  </a:lnTo>
                  <a:lnTo>
                    <a:pt x="3292" y="1269"/>
                  </a:lnTo>
                  <a:lnTo>
                    <a:pt x="3283" y="1228"/>
                  </a:lnTo>
                  <a:lnTo>
                    <a:pt x="3273" y="1188"/>
                  </a:lnTo>
                  <a:lnTo>
                    <a:pt x="3261" y="1149"/>
                  </a:lnTo>
                  <a:lnTo>
                    <a:pt x="3247" y="1110"/>
                  </a:lnTo>
                  <a:lnTo>
                    <a:pt x="3231" y="1073"/>
                  </a:lnTo>
                  <a:lnTo>
                    <a:pt x="3214" y="1035"/>
                  </a:lnTo>
                  <a:lnTo>
                    <a:pt x="3195" y="999"/>
                  </a:lnTo>
                  <a:lnTo>
                    <a:pt x="3174" y="965"/>
                  </a:lnTo>
                  <a:lnTo>
                    <a:pt x="3153" y="931"/>
                  </a:lnTo>
                  <a:lnTo>
                    <a:pt x="3129" y="898"/>
                  </a:lnTo>
                  <a:lnTo>
                    <a:pt x="3105" y="866"/>
                  </a:lnTo>
                  <a:lnTo>
                    <a:pt x="3079" y="835"/>
                  </a:lnTo>
                  <a:lnTo>
                    <a:pt x="3051" y="806"/>
                  </a:lnTo>
                  <a:lnTo>
                    <a:pt x="3022" y="778"/>
                  </a:lnTo>
                  <a:lnTo>
                    <a:pt x="2993" y="751"/>
                  </a:lnTo>
                  <a:lnTo>
                    <a:pt x="2962" y="725"/>
                  </a:lnTo>
                  <a:lnTo>
                    <a:pt x="2930" y="701"/>
                  </a:lnTo>
                  <a:lnTo>
                    <a:pt x="2896" y="678"/>
                  </a:lnTo>
                  <a:lnTo>
                    <a:pt x="2862" y="657"/>
                  </a:lnTo>
                  <a:lnTo>
                    <a:pt x="2827" y="637"/>
                  </a:lnTo>
                  <a:lnTo>
                    <a:pt x="2791" y="619"/>
                  </a:lnTo>
                  <a:lnTo>
                    <a:pt x="2753" y="602"/>
                  </a:lnTo>
                  <a:lnTo>
                    <a:pt x="2716" y="588"/>
                  </a:lnTo>
                  <a:lnTo>
                    <a:pt x="2676" y="575"/>
                  </a:lnTo>
                  <a:lnTo>
                    <a:pt x="2637" y="563"/>
                  </a:lnTo>
                  <a:lnTo>
                    <a:pt x="2597" y="553"/>
                  </a:lnTo>
                  <a:lnTo>
                    <a:pt x="2555" y="545"/>
                  </a:lnTo>
                  <a:lnTo>
                    <a:pt x="2513" y="540"/>
                  </a:lnTo>
                  <a:lnTo>
                    <a:pt x="2513"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43" name="Grafika 42" descr="Książki">
            <a:extLst>
              <a:ext uri="{FF2B5EF4-FFF2-40B4-BE49-F238E27FC236}">
                <a16:creationId xmlns:a16="http://schemas.microsoft.com/office/drawing/2014/main" id="{F486A70A-ECB6-4E61-9E16-2C1E925406F6}"/>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961483" y="4440604"/>
            <a:ext cx="220082" cy="220082"/>
          </a:xfrm>
          <a:prstGeom prst="rect">
            <a:avLst/>
          </a:prstGeom>
        </p:spPr>
      </p:pic>
      <p:pic>
        <p:nvPicPr>
          <p:cNvPr id="44" name="Obraz 43" descr="Obraz zawierający kandelabr, obiekt&#10;&#10;Opis wygenerowany przy bardzo wysokim poziomie pewności">
            <a:extLst>
              <a:ext uri="{FF2B5EF4-FFF2-40B4-BE49-F238E27FC236}">
                <a16:creationId xmlns:a16="http://schemas.microsoft.com/office/drawing/2014/main" id="{DB3BADFE-E99E-49F8-97A3-CE8AAAE6F1C8}"/>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727149" y="4455148"/>
            <a:ext cx="195011" cy="195011"/>
          </a:xfrm>
          <a:prstGeom prst="rect">
            <a:avLst/>
          </a:prstGeom>
        </p:spPr>
      </p:pic>
      <p:grpSp>
        <p:nvGrpSpPr>
          <p:cNvPr id="45" name="Grupa 44">
            <a:extLst>
              <a:ext uri="{FF2B5EF4-FFF2-40B4-BE49-F238E27FC236}">
                <a16:creationId xmlns:a16="http://schemas.microsoft.com/office/drawing/2014/main" id="{A3866358-6ACD-4B13-9E42-1D49BA7BBE58}"/>
              </a:ext>
            </a:extLst>
          </p:cNvPr>
          <p:cNvGrpSpPr/>
          <p:nvPr/>
        </p:nvGrpSpPr>
        <p:grpSpPr>
          <a:xfrm>
            <a:off x="7993797" y="3006890"/>
            <a:ext cx="149200" cy="212560"/>
            <a:chOff x="4837113" y="1630363"/>
            <a:chExt cx="463550" cy="660400"/>
          </a:xfrm>
          <a:solidFill>
            <a:srgbClr val="A7B3BC"/>
          </a:solidFill>
        </p:grpSpPr>
        <p:sp>
          <p:nvSpPr>
            <p:cNvPr id="46" name="Freeform 132">
              <a:extLst>
                <a:ext uri="{FF2B5EF4-FFF2-40B4-BE49-F238E27FC236}">
                  <a16:creationId xmlns:a16="http://schemas.microsoft.com/office/drawing/2014/main" id="{D392C35E-29D3-4CF7-9A46-2A50459B3360}"/>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7" name="Freeform 133">
              <a:extLst>
                <a:ext uri="{FF2B5EF4-FFF2-40B4-BE49-F238E27FC236}">
                  <a16:creationId xmlns:a16="http://schemas.microsoft.com/office/drawing/2014/main" id="{8443B22D-44A7-4A41-BDE2-2B76CA2F77E0}"/>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134">
              <a:extLst>
                <a:ext uri="{FF2B5EF4-FFF2-40B4-BE49-F238E27FC236}">
                  <a16:creationId xmlns:a16="http://schemas.microsoft.com/office/drawing/2014/main" id="{FC19214F-758D-4EA2-9826-E21403EBAE63}"/>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49" name="Grafika 48" descr="Droga">
            <a:extLst>
              <a:ext uri="{FF2B5EF4-FFF2-40B4-BE49-F238E27FC236}">
                <a16:creationId xmlns:a16="http://schemas.microsoft.com/office/drawing/2014/main" id="{70C751BE-323F-4D1F-840D-F24E9819DE3C}"/>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0238" y="4422848"/>
            <a:ext cx="250690" cy="250690"/>
          </a:xfrm>
          <a:prstGeom prst="rect">
            <a:avLst/>
          </a:prstGeom>
        </p:spPr>
      </p:pic>
      <p:grpSp>
        <p:nvGrpSpPr>
          <p:cNvPr id="50" name="Grupa 49">
            <a:extLst>
              <a:ext uri="{FF2B5EF4-FFF2-40B4-BE49-F238E27FC236}">
                <a16:creationId xmlns:a16="http://schemas.microsoft.com/office/drawing/2014/main" id="{031006C4-2A1B-42CE-A74F-C96EA79EC87A}"/>
              </a:ext>
            </a:extLst>
          </p:cNvPr>
          <p:cNvGrpSpPr/>
          <p:nvPr/>
        </p:nvGrpSpPr>
        <p:grpSpPr>
          <a:xfrm>
            <a:off x="2877063" y="4466889"/>
            <a:ext cx="175175" cy="174772"/>
            <a:chOff x="2757488" y="1412875"/>
            <a:chExt cx="690563" cy="688975"/>
          </a:xfrm>
          <a:solidFill>
            <a:srgbClr val="A7B3BC"/>
          </a:solidFill>
        </p:grpSpPr>
        <p:sp>
          <p:nvSpPr>
            <p:cNvPr id="51" name="Rectangle 49">
              <a:extLst>
                <a:ext uri="{FF2B5EF4-FFF2-40B4-BE49-F238E27FC236}">
                  <a16:creationId xmlns:a16="http://schemas.microsoft.com/office/drawing/2014/main" id="{D9A790DA-0CC3-40E3-A61B-A8D6C166EEC9}"/>
                </a:ext>
              </a:extLst>
            </p:cNvPr>
            <p:cNvSpPr>
              <a:spLocks noChangeArrowheads="1"/>
            </p:cNvSpPr>
            <p:nvPr/>
          </p:nvSpPr>
          <p:spPr bwMode="auto">
            <a:xfrm>
              <a:off x="2757488" y="2016125"/>
              <a:ext cx="396875" cy="85725"/>
            </a:xfrm>
            <a:prstGeom prst="rect">
              <a:avLst/>
            </a:prstGeom>
            <a:grpFill/>
            <a:ln>
              <a:noFill/>
            </a:ln>
          </p:spPr>
          <p:txBody>
            <a:bodyPr vert="horz" wrap="square" lIns="91440" tIns="45720" rIns="91440" bIns="45720" numCol="1" anchor="t" anchorCtr="0" compatLnSpc="1">
              <a:prstTxWarp prst="textNoShape">
                <a:avLst/>
              </a:prstTxWarp>
            </a:bodyPr>
            <a:lstStyle/>
            <a:p>
              <a:endParaRPr lang="pl-PL"/>
            </a:p>
          </p:txBody>
        </p:sp>
        <p:sp>
          <p:nvSpPr>
            <p:cNvPr id="52" name="Freeform 50">
              <a:extLst>
                <a:ext uri="{FF2B5EF4-FFF2-40B4-BE49-F238E27FC236}">
                  <a16:creationId xmlns:a16="http://schemas.microsoft.com/office/drawing/2014/main" id="{D323611B-3230-494F-B6A2-DCB088FD3838}"/>
                </a:ext>
              </a:extLst>
            </p:cNvPr>
            <p:cNvSpPr>
              <a:spLocks noEditPoints="1"/>
            </p:cNvSpPr>
            <p:nvPr/>
          </p:nvSpPr>
          <p:spPr bwMode="auto">
            <a:xfrm>
              <a:off x="2816226" y="1412875"/>
              <a:ext cx="631825" cy="633413"/>
            </a:xfrm>
            <a:custGeom>
              <a:avLst/>
              <a:gdLst>
                <a:gd name="T0" fmla="*/ 731 w 1196"/>
                <a:gd name="T1" fmla="*/ 185 h 1197"/>
                <a:gd name="T2" fmla="*/ 742 w 1196"/>
                <a:gd name="T3" fmla="*/ 231 h 1197"/>
                <a:gd name="T4" fmla="*/ 731 w 1196"/>
                <a:gd name="T5" fmla="*/ 277 h 1197"/>
                <a:gd name="T6" fmla="*/ 707 w 1196"/>
                <a:gd name="T7" fmla="*/ 307 h 1197"/>
                <a:gd name="T8" fmla="*/ 661 w 1196"/>
                <a:gd name="T9" fmla="*/ 333 h 1197"/>
                <a:gd name="T10" fmla="*/ 631 w 1196"/>
                <a:gd name="T11" fmla="*/ 346 h 1197"/>
                <a:gd name="T12" fmla="*/ 616 w 1196"/>
                <a:gd name="T13" fmla="*/ 396 h 1197"/>
                <a:gd name="T14" fmla="*/ 1180 w 1196"/>
                <a:gd name="T15" fmla="*/ 1015 h 1197"/>
                <a:gd name="T16" fmla="*/ 1195 w 1196"/>
                <a:gd name="T17" fmla="*/ 1056 h 1197"/>
                <a:gd name="T18" fmla="*/ 1079 w 1196"/>
                <a:gd name="T19" fmla="*/ 1183 h 1197"/>
                <a:gd name="T20" fmla="*/ 1037 w 1196"/>
                <a:gd name="T21" fmla="*/ 1196 h 1197"/>
                <a:gd name="T22" fmla="*/ 412 w 1196"/>
                <a:gd name="T23" fmla="*/ 603 h 1197"/>
                <a:gd name="T24" fmla="*/ 375 w 1196"/>
                <a:gd name="T25" fmla="*/ 627 h 1197"/>
                <a:gd name="T26" fmla="*/ 335 w 1196"/>
                <a:gd name="T27" fmla="*/ 632 h 1197"/>
                <a:gd name="T28" fmla="*/ 325 w 1196"/>
                <a:gd name="T29" fmla="*/ 683 h 1197"/>
                <a:gd name="T30" fmla="*/ 299 w 1196"/>
                <a:gd name="T31" fmla="*/ 715 h 1197"/>
                <a:gd name="T32" fmla="*/ 276 w 1196"/>
                <a:gd name="T33" fmla="*/ 733 h 1197"/>
                <a:gd name="T34" fmla="*/ 229 w 1196"/>
                <a:gd name="T35" fmla="*/ 744 h 1197"/>
                <a:gd name="T36" fmla="*/ 183 w 1196"/>
                <a:gd name="T37" fmla="*/ 733 h 1197"/>
                <a:gd name="T38" fmla="*/ 29 w 1196"/>
                <a:gd name="T39" fmla="*/ 584 h 1197"/>
                <a:gd name="T40" fmla="*/ 4 w 1196"/>
                <a:gd name="T41" fmla="*/ 543 h 1197"/>
                <a:gd name="T42" fmla="*/ 1 w 1196"/>
                <a:gd name="T43" fmla="*/ 496 h 1197"/>
                <a:gd name="T44" fmla="*/ 22 w 1196"/>
                <a:gd name="T45" fmla="*/ 452 h 1197"/>
                <a:gd name="T46" fmla="*/ 35 w 1196"/>
                <a:gd name="T47" fmla="*/ 437 h 1197"/>
                <a:gd name="T48" fmla="*/ 81 w 1196"/>
                <a:gd name="T49" fmla="*/ 412 h 1197"/>
                <a:gd name="T50" fmla="*/ 112 w 1196"/>
                <a:gd name="T51" fmla="*/ 398 h 1197"/>
                <a:gd name="T52" fmla="*/ 127 w 1196"/>
                <a:gd name="T53" fmla="*/ 349 h 1197"/>
                <a:gd name="T54" fmla="*/ 339 w 1196"/>
                <a:gd name="T55" fmla="*/ 134 h 1197"/>
                <a:gd name="T56" fmla="*/ 387 w 1196"/>
                <a:gd name="T57" fmla="*/ 114 h 1197"/>
                <a:gd name="T58" fmla="*/ 408 w 1196"/>
                <a:gd name="T59" fmla="*/ 92 h 1197"/>
                <a:gd name="T60" fmla="*/ 429 w 1196"/>
                <a:gd name="T61" fmla="*/ 44 h 1197"/>
                <a:gd name="T62" fmla="*/ 459 w 1196"/>
                <a:gd name="T63" fmla="*/ 17 h 1197"/>
                <a:gd name="T64" fmla="*/ 504 w 1196"/>
                <a:gd name="T65" fmla="*/ 1 h 1197"/>
                <a:gd name="T66" fmla="*/ 550 w 1196"/>
                <a:gd name="T67" fmla="*/ 7 h 1197"/>
                <a:gd name="T68" fmla="*/ 714 w 1196"/>
                <a:gd name="T69" fmla="*/ 160 h 1197"/>
                <a:gd name="T70" fmla="*/ 417 w 1196"/>
                <a:gd name="T71" fmla="*/ 195 h 1197"/>
                <a:gd name="T72" fmla="*/ 397 w 1196"/>
                <a:gd name="T73" fmla="*/ 200 h 1197"/>
                <a:gd name="T74" fmla="*/ 188 w 1196"/>
                <a:gd name="T75" fmla="*/ 414 h 1197"/>
                <a:gd name="T76" fmla="*/ 194 w 1196"/>
                <a:gd name="T77" fmla="*/ 433 h 1197"/>
                <a:gd name="T78" fmla="*/ 211 w 1196"/>
                <a:gd name="T79" fmla="*/ 439 h 1197"/>
                <a:gd name="T80" fmla="*/ 428 w 1196"/>
                <a:gd name="T81" fmla="*/ 231 h 1197"/>
                <a:gd name="T82" fmla="*/ 434 w 1196"/>
                <a:gd name="T83" fmla="*/ 216 h 1197"/>
                <a:gd name="T84" fmla="*/ 428 w 1196"/>
                <a:gd name="T85" fmla="*/ 200 h 1197"/>
                <a:gd name="T86" fmla="*/ 125 w 1196"/>
                <a:gd name="T87" fmla="*/ 487 h 1197"/>
                <a:gd name="T88" fmla="*/ 105 w 1196"/>
                <a:gd name="T89" fmla="*/ 493 h 1197"/>
                <a:gd name="T90" fmla="*/ 81 w 1196"/>
                <a:gd name="T91" fmla="*/ 522 h 1197"/>
                <a:gd name="T92" fmla="*/ 87 w 1196"/>
                <a:gd name="T93" fmla="*/ 542 h 1197"/>
                <a:gd name="T94" fmla="*/ 102 w 1196"/>
                <a:gd name="T95" fmla="*/ 548 h 1197"/>
                <a:gd name="T96" fmla="*/ 136 w 1196"/>
                <a:gd name="T97" fmla="*/ 523 h 1197"/>
                <a:gd name="T98" fmla="*/ 142 w 1196"/>
                <a:gd name="T99" fmla="*/ 508 h 1197"/>
                <a:gd name="T100" fmla="*/ 136 w 1196"/>
                <a:gd name="T101" fmla="*/ 493 h 1197"/>
                <a:gd name="T102" fmla="*/ 531 w 1196"/>
                <a:gd name="T103" fmla="*/ 80 h 1197"/>
                <a:gd name="T104" fmla="*/ 511 w 1196"/>
                <a:gd name="T105" fmla="*/ 85 h 1197"/>
                <a:gd name="T106" fmla="*/ 488 w 1196"/>
                <a:gd name="T107" fmla="*/ 115 h 1197"/>
                <a:gd name="T108" fmla="*/ 494 w 1196"/>
                <a:gd name="T109" fmla="*/ 135 h 1197"/>
                <a:gd name="T110" fmla="*/ 509 w 1196"/>
                <a:gd name="T111" fmla="*/ 141 h 1197"/>
                <a:gd name="T112" fmla="*/ 543 w 1196"/>
                <a:gd name="T113" fmla="*/ 116 h 1197"/>
                <a:gd name="T114" fmla="*/ 549 w 1196"/>
                <a:gd name="T115" fmla="*/ 101 h 1197"/>
                <a:gd name="T116" fmla="*/ 543 w 1196"/>
                <a:gd name="T117" fmla="*/ 85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6" h="1197">
                  <a:moveTo>
                    <a:pt x="714" y="160"/>
                  </a:moveTo>
                  <a:lnTo>
                    <a:pt x="714" y="160"/>
                  </a:lnTo>
                  <a:lnTo>
                    <a:pt x="721" y="167"/>
                  </a:lnTo>
                  <a:lnTo>
                    <a:pt x="726" y="176"/>
                  </a:lnTo>
                  <a:lnTo>
                    <a:pt x="731" y="185"/>
                  </a:lnTo>
                  <a:lnTo>
                    <a:pt x="736" y="193"/>
                  </a:lnTo>
                  <a:lnTo>
                    <a:pt x="739" y="202"/>
                  </a:lnTo>
                  <a:lnTo>
                    <a:pt x="741" y="211"/>
                  </a:lnTo>
                  <a:lnTo>
                    <a:pt x="742" y="221"/>
                  </a:lnTo>
                  <a:lnTo>
                    <a:pt x="742" y="231"/>
                  </a:lnTo>
                  <a:lnTo>
                    <a:pt x="742" y="240"/>
                  </a:lnTo>
                  <a:lnTo>
                    <a:pt x="741" y="250"/>
                  </a:lnTo>
                  <a:lnTo>
                    <a:pt x="739" y="258"/>
                  </a:lnTo>
                  <a:lnTo>
                    <a:pt x="736" y="268"/>
                  </a:lnTo>
                  <a:lnTo>
                    <a:pt x="731" y="277"/>
                  </a:lnTo>
                  <a:lnTo>
                    <a:pt x="726" y="285"/>
                  </a:lnTo>
                  <a:lnTo>
                    <a:pt x="721" y="293"/>
                  </a:lnTo>
                  <a:lnTo>
                    <a:pt x="714" y="301"/>
                  </a:lnTo>
                  <a:lnTo>
                    <a:pt x="707" y="307"/>
                  </a:lnTo>
                  <a:lnTo>
                    <a:pt x="707" y="307"/>
                  </a:lnTo>
                  <a:lnTo>
                    <a:pt x="699" y="315"/>
                  </a:lnTo>
                  <a:lnTo>
                    <a:pt x="690" y="321"/>
                  </a:lnTo>
                  <a:lnTo>
                    <a:pt x="681" y="326"/>
                  </a:lnTo>
                  <a:lnTo>
                    <a:pt x="671" y="330"/>
                  </a:lnTo>
                  <a:lnTo>
                    <a:pt x="661" y="333"/>
                  </a:lnTo>
                  <a:lnTo>
                    <a:pt x="651" y="335"/>
                  </a:lnTo>
                  <a:lnTo>
                    <a:pt x="641" y="336"/>
                  </a:lnTo>
                  <a:lnTo>
                    <a:pt x="631" y="336"/>
                  </a:lnTo>
                  <a:lnTo>
                    <a:pt x="631" y="336"/>
                  </a:lnTo>
                  <a:lnTo>
                    <a:pt x="631" y="346"/>
                  </a:lnTo>
                  <a:lnTo>
                    <a:pt x="630" y="357"/>
                  </a:lnTo>
                  <a:lnTo>
                    <a:pt x="627" y="367"/>
                  </a:lnTo>
                  <a:lnTo>
                    <a:pt x="625" y="377"/>
                  </a:lnTo>
                  <a:lnTo>
                    <a:pt x="621" y="386"/>
                  </a:lnTo>
                  <a:lnTo>
                    <a:pt x="616" y="396"/>
                  </a:lnTo>
                  <a:lnTo>
                    <a:pt x="610" y="404"/>
                  </a:lnTo>
                  <a:lnTo>
                    <a:pt x="603" y="412"/>
                  </a:lnTo>
                  <a:lnTo>
                    <a:pt x="544" y="471"/>
                  </a:lnTo>
                  <a:lnTo>
                    <a:pt x="1180" y="1015"/>
                  </a:lnTo>
                  <a:lnTo>
                    <a:pt x="1180" y="1015"/>
                  </a:lnTo>
                  <a:lnTo>
                    <a:pt x="1186" y="1021"/>
                  </a:lnTo>
                  <a:lnTo>
                    <a:pt x="1191" y="1030"/>
                  </a:lnTo>
                  <a:lnTo>
                    <a:pt x="1195" y="1039"/>
                  </a:lnTo>
                  <a:lnTo>
                    <a:pt x="1196" y="1047"/>
                  </a:lnTo>
                  <a:lnTo>
                    <a:pt x="1195" y="1056"/>
                  </a:lnTo>
                  <a:lnTo>
                    <a:pt x="1193" y="1065"/>
                  </a:lnTo>
                  <a:lnTo>
                    <a:pt x="1189" y="1073"/>
                  </a:lnTo>
                  <a:lnTo>
                    <a:pt x="1183" y="1081"/>
                  </a:lnTo>
                  <a:lnTo>
                    <a:pt x="1079" y="1183"/>
                  </a:lnTo>
                  <a:lnTo>
                    <a:pt x="1079" y="1183"/>
                  </a:lnTo>
                  <a:lnTo>
                    <a:pt x="1072" y="1190"/>
                  </a:lnTo>
                  <a:lnTo>
                    <a:pt x="1064" y="1195"/>
                  </a:lnTo>
                  <a:lnTo>
                    <a:pt x="1055" y="1197"/>
                  </a:lnTo>
                  <a:lnTo>
                    <a:pt x="1045" y="1197"/>
                  </a:lnTo>
                  <a:lnTo>
                    <a:pt x="1037" y="1196"/>
                  </a:lnTo>
                  <a:lnTo>
                    <a:pt x="1028" y="1193"/>
                  </a:lnTo>
                  <a:lnTo>
                    <a:pt x="1021" y="1188"/>
                  </a:lnTo>
                  <a:lnTo>
                    <a:pt x="1013" y="1182"/>
                  </a:lnTo>
                  <a:lnTo>
                    <a:pt x="469" y="545"/>
                  </a:lnTo>
                  <a:lnTo>
                    <a:pt x="412" y="603"/>
                  </a:lnTo>
                  <a:lnTo>
                    <a:pt x="412" y="603"/>
                  </a:lnTo>
                  <a:lnTo>
                    <a:pt x="403" y="610"/>
                  </a:lnTo>
                  <a:lnTo>
                    <a:pt x="394" y="617"/>
                  </a:lnTo>
                  <a:lnTo>
                    <a:pt x="385" y="622"/>
                  </a:lnTo>
                  <a:lnTo>
                    <a:pt x="375" y="627"/>
                  </a:lnTo>
                  <a:lnTo>
                    <a:pt x="365" y="629"/>
                  </a:lnTo>
                  <a:lnTo>
                    <a:pt x="355" y="632"/>
                  </a:lnTo>
                  <a:lnTo>
                    <a:pt x="345" y="632"/>
                  </a:lnTo>
                  <a:lnTo>
                    <a:pt x="335" y="632"/>
                  </a:lnTo>
                  <a:lnTo>
                    <a:pt x="335" y="632"/>
                  </a:lnTo>
                  <a:lnTo>
                    <a:pt x="335" y="643"/>
                  </a:lnTo>
                  <a:lnTo>
                    <a:pt x="334" y="653"/>
                  </a:lnTo>
                  <a:lnTo>
                    <a:pt x="332" y="663"/>
                  </a:lnTo>
                  <a:lnTo>
                    <a:pt x="329" y="673"/>
                  </a:lnTo>
                  <a:lnTo>
                    <a:pt x="325" y="683"/>
                  </a:lnTo>
                  <a:lnTo>
                    <a:pt x="319" y="692"/>
                  </a:lnTo>
                  <a:lnTo>
                    <a:pt x="313" y="700"/>
                  </a:lnTo>
                  <a:lnTo>
                    <a:pt x="306" y="709"/>
                  </a:lnTo>
                  <a:lnTo>
                    <a:pt x="299" y="715"/>
                  </a:lnTo>
                  <a:lnTo>
                    <a:pt x="299" y="715"/>
                  </a:lnTo>
                  <a:lnTo>
                    <a:pt x="299" y="715"/>
                  </a:lnTo>
                  <a:lnTo>
                    <a:pt x="299" y="715"/>
                  </a:lnTo>
                  <a:lnTo>
                    <a:pt x="292" y="721"/>
                  </a:lnTo>
                  <a:lnTo>
                    <a:pt x="284" y="728"/>
                  </a:lnTo>
                  <a:lnTo>
                    <a:pt x="276" y="733"/>
                  </a:lnTo>
                  <a:lnTo>
                    <a:pt x="267" y="736"/>
                  </a:lnTo>
                  <a:lnTo>
                    <a:pt x="258" y="740"/>
                  </a:lnTo>
                  <a:lnTo>
                    <a:pt x="248" y="743"/>
                  </a:lnTo>
                  <a:lnTo>
                    <a:pt x="239" y="744"/>
                  </a:lnTo>
                  <a:lnTo>
                    <a:pt x="229" y="744"/>
                  </a:lnTo>
                  <a:lnTo>
                    <a:pt x="219" y="744"/>
                  </a:lnTo>
                  <a:lnTo>
                    <a:pt x="211" y="743"/>
                  </a:lnTo>
                  <a:lnTo>
                    <a:pt x="201" y="740"/>
                  </a:lnTo>
                  <a:lnTo>
                    <a:pt x="192" y="736"/>
                  </a:lnTo>
                  <a:lnTo>
                    <a:pt x="183" y="733"/>
                  </a:lnTo>
                  <a:lnTo>
                    <a:pt x="175" y="728"/>
                  </a:lnTo>
                  <a:lnTo>
                    <a:pt x="167" y="721"/>
                  </a:lnTo>
                  <a:lnTo>
                    <a:pt x="160" y="715"/>
                  </a:lnTo>
                  <a:lnTo>
                    <a:pt x="29" y="584"/>
                  </a:lnTo>
                  <a:lnTo>
                    <a:pt x="29" y="584"/>
                  </a:lnTo>
                  <a:lnTo>
                    <a:pt x="22" y="577"/>
                  </a:lnTo>
                  <a:lnTo>
                    <a:pt x="16" y="569"/>
                  </a:lnTo>
                  <a:lnTo>
                    <a:pt x="11" y="560"/>
                  </a:lnTo>
                  <a:lnTo>
                    <a:pt x="7" y="552"/>
                  </a:lnTo>
                  <a:lnTo>
                    <a:pt x="4" y="543"/>
                  </a:lnTo>
                  <a:lnTo>
                    <a:pt x="1" y="533"/>
                  </a:lnTo>
                  <a:lnTo>
                    <a:pt x="0" y="524"/>
                  </a:lnTo>
                  <a:lnTo>
                    <a:pt x="0" y="514"/>
                  </a:lnTo>
                  <a:lnTo>
                    <a:pt x="0" y="504"/>
                  </a:lnTo>
                  <a:lnTo>
                    <a:pt x="1" y="496"/>
                  </a:lnTo>
                  <a:lnTo>
                    <a:pt x="4" y="486"/>
                  </a:lnTo>
                  <a:lnTo>
                    <a:pt x="7" y="477"/>
                  </a:lnTo>
                  <a:lnTo>
                    <a:pt x="11" y="468"/>
                  </a:lnTo>
                  <a:lnTo>
                    <a:pt x="16" y="459"/>
                  </a:lnTo>
                  <a:lnTo>
                    <a:pt x="22" y="452"/>
                  </a:lnTo>
                  <a:lnTo>
                    <a:pt x="29" y="444"/>
                  </a:lnTo>
                  <a:lnTo>
                    <a:pt x="35" y="437"/>
                  </a:lnTo>
                  <a:lnTo>
                    <a:pt x="35" y="437"/>
                  </a:lnTo>
                  <a:lnTo>
                    <a:pt x="35" y="437"/>
                  </a:lnTo>
                  <a:lnTo>
                    <a:pt x="35" y="437"/>
                  </a:lnTo>
                  <a:lnTo>
                    <a:pt x="43" y="431"/>
                  </a:lnTo>
                  <a:lnTo>
                    <a:pt x="52" y="424"/>
                  </a:lnTo>
                  <a:lnTo>
                    <a:pt x="61" y="418"/>
                  </a:lnTo>
                  <a:lnTo>
                    <a:pt x="71" y="414"/>
                  </a:lnTo>
                  <a:lnTo>
                    <a:pt x="81" y="412"/>
                  </a:lnTo>
                  <a:lnTo>
                    <a:pt x="91" y="409"/>
                  </a:lnTo>
                  <a:lnTo>
                    <a:pt x="101" y="408"/>
                  </a:lnTo>
                  <a:lnTo>
                    <a:pt x="112" y="408"/>
                  </a:lnTo>
                  <a:lnTo>
                    <a:pt x="112" y="408"/>
                  </a:lnTo>
                  <a:lnTo>
                    <a:pt x="112" y="398"/>
                  </a:lnTo>
                  <a:lnTo>
                    <a:pt x="112" y="388"/>
                  </a:lnTo>
                  <a:lnTo>
                    <a:pt x="115" y="378"/>
                  </a:lnTo>
                  <a:lnTo>
                    <a:pt x="117" y="368"/>
                  </a:lnTo>
                  <a:lnTo>
                    <a:pt x="122" y="358"/>
                  </a:lnTo>
                  <a:lnTo>
                    <a:pt x="127" y="349"/>
                  </a:lnTo>
                  <a:lnTo>
                    <a:pt x="133" y="341"/>
                  </a:lnTo>
                  <a:lnTo>
                    <a:pt x="141" y="332"/>
                  </a:lnTo>
                  <a:lnTo>
                    <a:pt x="332" y="141"/>
                  </a:lnTo>
                  <a:lnTo>
                    <a:pt x="332" y="141"/>
                  </a:lnTo>
                  <a:lnTo>
                    <a:pt x="339" y="134"/>
                  </a:lnTo>
                  <a:lnTo>
                    <a:pt x="348" y="127"/>
                  </a:lnTo>
                  <a:lnTo>
                    <a:pt x="357" y="122"/>
                  </a:lnTo>
                  <a:lnTo>
                    <a:pt x="367" y="119"/>
                  </a:lnTo>
                  <a:lnTo>
                    <a:pt x="377" y="115"/>
                  </a:lnTo>
                  <a:lnTo>
                    <a:pt x="387" y="114"/>
                  </a:lnTo>
                  <a:lnTo>
                    <a:pt x="398" y="112"/>
                  </a:lnTo>
                  <a:lnTo>
                    <a:pt x="408" y="112"/>
                  </a:lnTo>
                  <a:lnTo>
                    <a:pt x="408" y="112"/>
                  </a:lnTo>
                  <a:lnTo>
                    <a:pt x="408" y="102"/>
                  </a:lnTo>
                  <a:lnTo>
                    <a:pt x="408" y="92"/>
                  </a:lnTo>
                  <a:lnTo>
                    <a:pt x="410" y="82"/>
                  </a:lnTo>
                  <a:lnTo>
                    <a:pt x="413" y="72"/>
                  </a:lnTo>
                  <a:lnTo>
                    <a:pt x="418" y="62"/>
                  </a:lnTo>
                  <a:lnTo>
                    <a:pt x="423" y="54"/>
                  </a:lnTo>
                  <a:lnTo>
                    <a:pt x="429" y="44"/>
                  </a:lnTo>
                  <a:lnTo>
                    <a:pt x="437" y="36"/>
                  </a:lnTo>
                  <a:lnTo>
                    <a:pt x="443" y="30"/>
                  </a:lnTo>
                  <a:lnTo>
                    <a:pt x="443" y="30"/>
                  </a:lnTo>
                  <a:lnTo>
                    <a:pt x="450" y="22"/>
                  </a:lnTo>
                  <a:lnTo>
                    <a:pt x="459" y="17"/>
                  </a:lnTo>
                  <a:lnTo>
                    <a:pt x="466" y="12"/>
                  </a:lnTo>
                  <a:lnTo>
                    <a:pt x="475" y="7"/>
                  </a:lnTo>
                  <a:lnTo>
                    <a:pt x="485" y="5"/>
                  </a:lnTo>
                  <a:lnTo>
                    <a:pt x="494" y="2"/>
                  </a:lnTo>
                  <a:lnTo>
                    <a:pt x="504" y="1"/>
                  </a:lnTo>
                  <a:lnTo>
                    <a:pt x="513" y="0"/>
                  </a:lnTo>
                  <a:lnTo>
                    <a:pt x="523" y="1"/>
                  </a:lnTo>
                  <a:lnTo>
                    <a:pt x="531" y="2"/>
                  </a:lnTo>
                  <a:lnTo>
                    <a:pt x="541" y="5"/>
                  </a:lnTo>
                  <a:lnTo>
                    <a:pt x="550" y="7"/>
                  </a:lnTo>
                  <a:lnTo>
                    <a:pt x="559" y="12"/>
                  </a:lnTo>
                  <a:lnTo>
                    <a:pt x="568" y="17"/>
                  </a:lnTo>
                  <a:lnTo>
                    <a:pt x="575" y="22"/>
                  </a:lnTo>
                  <a:lnTo>
                    <a:pt x="583" y="30"/>
                  </a:lnTo>
                  <a:lnTo>
                    <a:pt x="714" y="160"/>
                  </a:lnTo>
                  <a:close/>
                  <a:moveTo>
                    <a:pt x="428" y="200"/>
                  </a:moveTo>
                  <a:lnTo>
                    <a:pt x="428" y="200"/>
                  </a:lnTo>
                  <a:lnTo>
                    <a:pt x="424" y="197"/>
                  </a:lnTo>
                  <a:lnTo>
                    <a:pt x="420" y="196"/>
                  </a:lnTo>
                  <a:lnTo>
                    <a:pt x="417" y="195"/>
                  </a:lnTo>
                  <a:lnTo>
                    <a:pt x="413" y="193"/>
                  </a:lnTo>
                  <a:lnTo>
                    <a:pt x="408" y="195"/>
                  </a:lnTo>
                  <a:lnTo>
                    <a:pt x="404" y="196"/>
                  </a:lnTo>
                  <a:lnTo>
                    <a:pt x="400" y="197"/>
                  </a:lnTo>
                  <a:lnTo>
                    <a:pt x="397" y="200"/>
                  </a:lnTo>
                  <a:lnTo>
                    <a:pt x="194" y="403"/>
                  </a:lnTo>
                  <a:lnTo>
                    <a:pt x="194" y="403"/>
                  </a:lnTo>
                  <a:lnTo>
                    <a:pt x="192" y="406"/>
                  </a:lnTo>
                  <a:lnTo>
                    <a:pt x="189" y="409"/>
                  </a:lnTo>
                  <a:lnTo>
                    <a:pt x="188" y="414"/>
                  </a:lnTo>
                  <a:lnTo>
                    <a:pt x="188" y="418"/>
                  </a:lnTo>
                  <a:lnTo>
                    <a:pt x="188" y="422"/>
                  </a:lnTo>
                  <a:lnTo>
                    <a:pt x="189" y="427"/>
                  </a:lnTo>
                  <a:lnTo>
                    <a:pt x="192" y="431"/>
                  </a:lnTo>
                  <a:lnTo>
                    <a:pt x="194" y="433"/>
                  </a:lnTo>
                  <a:lnTo>
                    <a:pt x="194" y="433"/>
                  </a:lnTo>
                  <a:lnTo>
                    <a:pt x="198" y="437"/>
                  </a:lnTo>
                  <a:lnTo>
                    <a:pt x="202" y="438"/>
                  </a:lnTo>
                  <a:lnTo>
                    <a:pt x="206" y="439"/>
                  </a:lnTo>
                  <a:lnTo>
                    <a:pt x="211" y="439"/>
                  </a:lnTo>
                  <a:lnTo>
                    <a:pt x="214" y="439"/>
                  </a:lnTo>
                  <a:lnTo>
                    <a:pt x="218" y="438"/>
                  </a:lnTo>
                  <a:lnTo>
                    <a:pt x="222" y="437"/>
                  </a:lnTo>
                  <a:lnTo>
                    <a:pt x="226" y="433"/>
                  </a:lnTo>
                  <a:lnTo>
                    <a:pt x="428" y="231"/>
                  </a:lnTo>
                  <a:lnTo>
                    <a:pt x="428" y="231"/>
                  </a:lnTo>
                  <a:lnTo>
                    <a:pt x="430" y="228"/>
                  </a:lnTo>
                  <a:lnTo>
                    <a:pt x="433" y="225"/>
                  </a:lnTo>
                  <a:lnTo>
                    <a:pt x="434" y="220"/>
                  </a:lnTo>
                  <a:lnTo>
                    <a:pt x="434" y="216"/>
                  </a:lnTo>
                  <a:lnTo>
                    <a:pt x="434" y="212"/>
                  </a:lnTo>
                  <a:lnTo>
                    <a:pt x="433" y="207"/>
                  </a:lnTo>
                  <a:lnTo>
                    <a:pt x="430" y="203"/>
                  </a:lnTo>
                  <a:lnTo>
                    <a:pt x="428" y="200"/>
                  </a:lnTo>
                  <a:lnTo>
                    <a:pt x="428" y="200"/>
                  </a:lnTo>
                  <a:close/>
                  <a:moveTo>
                    <a:pt x="136" y="493"/>
                  </a:moveTo>
                  <a:lnTo>
                    <a:pt x="136" y="493"/>
                  </a:lnTo>
                  <a:lnTo>
                    <a:pt x="132" y="489"/>
                  </a:lnTo>
                  <a:lnTo>
                    <a:pt x="128" y="488"/>
                  </a:lnTo>
                  <a:lnTo>
                    <a:pt x="125" y="487"/>
                  </a:lnTo>
                  <a:lnTo>
                    <a:pt x="121" y="487"/>
                  </a:lnTo>
                  <a:lnTo>
                    <a:pt x="116" y="487"/>
                  </a:lnTo>
                  <a:lnTo>
                    <a:pt x="112" y="488"/>
                  </a:lnTo>
                  <a:lnTo>
                    <a:pt x="108" y="489"/>
                  </a:lnTo>
                  <a:lnTo>
                    <a:pt x="105" y="493"/>
                  </a:lnTo>
                  <a:lnTo>
                    <a:pt x="87" y="511"/>
                  </a:lnTo>
                  <a:lnTo>
                    <a:pt x="87" y="511"/>
                  </a:lnTo>
                  <a:lnTo>
                    <a:pt x="83" y="514"/>
                  </a:lnTo>
                  <a:lnTo>
                    <a:pt x="82" y="518"/>
                  </a:lnTo>
                  <a:lnTo>
                    <a:pt x="81" y="522"/>
                  </a:lnTo>
                  <a:lnTo>
                    <a:pt x="80" y="527"/>
                  </a:lnTo>
                  <a:lnTo>
                    <a:pt x="81" y="530"/>
                  </a:lnTo>
                  <a:lnTo>
                    <a:pt x="82" y="534"/>
                  </a:lnTo>
                  <a:lnTo>
                    <a:pt x="83" y="538"/>
                  </a:lnTo>
                  <a:lnTo>
                    <a:pt x="87" y="542"/>
                  </a:lnTo>
                  <a:lnTo>
                    <a:pt x="87" y="542"/>
                  </a:lnTo>
                  <a:lnTo>
                    <a:pt x="90" y="544"/>
                  </a:lnTo>
                  <a:lnTo>
                    <a:pt x="93" y="547"/>
                  </a:lnTo>
                  <a:lnTo>
                    <a:pt x="98" y="548"/>
                  </a:lnTo>
                  <a:lnTo>
                    <a:pt x="102" y="548"/>
                  </a:lnTo>
                  <a:lnTo>
                    <a:pt x="106" y="548"/>
                  </a:lnTo>
                  <a:lnTo>
                    <a:pt x="111" y="547"/>
                  </a:lnTo>
                  <a:lnTo>
                    <a:pt x="115" y="544"/>
                  </a:lnTo>
                  <a:lnTo>
                    <a:pt x="117" y="542"/>
                  </a:lnTo>
                  <a:lnTo>
                    <a:pt x="136" y="523"/>
                  </a:lnTo>
                  <a:lnTo>
                    <a:pt x="136" y="523"/>
                  </a:lnTo>
                  <a:lnTo>
                    <a:pt x="138" y="521"/>
                  </a:lnTo>
                  <a:lnTo>
                    <a:pt x="141" y="517"/>
                  </a:lnTo>
                  <a:lnTo>
                    <a:pt x="142" y="512"/>
                  </a:lnTo>
                  <a:lnTo>
                    <a:pt x="142" y="508"/>
                  </a:lnTo>
                  <a:lnTo>
                    <a:pt x="142" y="504"/>
                  </a:lnTo>
                  <a:lnTo>
                    <a:pt x="141" y="499"/>
                  </a:lnTo>
                  <a:lnTo>
                    <a:pt x="138" y="496"/>
                  </a:lnTo>
                  <a:lnTo>
                    <a:pt x="136" y="493"/>
                  </a:lnTo>
                  <a:lnTo>
                    <a:pt x="136" y="493"/>
                  </a:lnTo>
                  <a:close/>
                  <a:moveTo>
                    <a:pt x="543" y="85"/>
                  </a:moveTo>
                  <a:lnTo>
                    <a:pt x="543" y="85"/>
                  </a:lnTo>
                  <a:lnTo>
                    <a:pt x="540" y="82"/>
                  </a:lnTo>
                  <a:lnTo>
                    <a:pt x="535" y="81"/>
                  </a:lnTo>
                  <a:lnTo>
                    <a:pt x="531" y="80"/>
                  </a:lnTo>
                  <a:lnTo>
                    <a:pt x="528" y="79"/>
                  </a:lnTo>
                  <a:lnTo>
                    <a:pt x="524" y="80"/>
                  </a:lnTo>
                  <a:lnTo>
                    <a:pt x="519" y="81"/>
                  </a:lnTo>
                  <a:lnTo>
                    <a:pt x="515" y="82"/>
                  </a:lnTo>
                  <a:lnTo>
                    <a:pt x="511" y="85"/>
                  </a:lnTo>
                  <a:lnTo>
                    <a:pt x="494" y="104"/>
                  </a:lnTo>
                  <a:lnTo>
                    <a:pt x="494" y="104"/>
                  </a:lnTo>
                  <a:lnTo>
                    <a:pt x="491" y="107"/>
                  </a:lnTo>
                  <a:lnTo>
                    <a:pt x="489" y="111"/>
                  </a:lnTo>
                  <a:lnTo>
                    <a:pt x="488" y="115"/>
                  </a:lnTo>
                  <a:lnTo>
                    <a:pt x="488" y="119"/>
                  </a:lnTo>
                  <a:lnTo>
                    <a:pt x="488" y="124"/>
                  </a:lnTo>
                  <a:lnTo>
                    <a:pt x="489" y="127"/>
                  </a:lnTo>
                  <a:lnTo>
                    <a:pt x="491" y="131"/>
                  </a:lnTo>
                  <a:lnTo>
                    <a:pt x="494" y="135"/>
                  </a:lnTo>
                  <a:lnTo>
                    <a:pt x="494" y="135"/>
                  </a:lnTo>
                  <a:lnTo>
                    <a:pt x="498" y="137"/>
                  </a:lnTo>
                  <a:lnTo>
                    <a:pt x="501" y="140"/>
                  </a:lnTo>
                  <a:lnTo>
                    <a:pt x="505" y="141"/>
                  </a:lnTo>
                  <a:lnTo>
                    <a:pt x="509" y="141"/>
                  </a:lnTo>
                  <a:lnTo>
                    <a:pt x="514" y="141"/>
                  </a:lnTo>
                  <a:lnTo>
                    <a:pt x="518" y="140"/>
                  </a:lnTo>
                  <a:lnTo>
                    <a:pt x="521" y="137"/>
                  </a:lnTo>
                  <a:lnTo>
                    <a:pt x="525" y="135"/>
                  </a:lnTo>
                  <a:lnTo>
                    <a:pt x="543" y="116"/>
                  </a:lnTo>
                  <a:lnTo>
                    <a:pt x="543" y="116"/>
                  </a:lnTo>
                  <a:lnTo>
                    <a:pt x="546" y="112"/>
                  </a:lnTo>
                  <a:lnTo>
                    <a:pt x="548" y="109"/>
                  </a:lnTo>
                  <a:lnTo>
                    <a:pt x="549" y="105"/>
                  </a:lnTo>
                  <a:lnTo>
                    <a:pt x="549" y="101"/>
                  </a:lnTo>
                  <a:lnTo>
                    <a:pt x="549" y="96"/>
                  </a:lnTo>
                  <a:lnTo>
                    <a:pt x="548" y="92"/>
                  </a:lnTo>
                  <a:lnTo>
                    <a:pt x="546" y="89"/>
                  </a:lnTo>
                  <a:lnTo>
                    <a:pt x="543" y="85"/>
                  </a:lnTo>
                  <a:lnTo>
                    <a:pt x="543" y="85"/>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53" name="Grupa 52">
            <a:extLst>
              <a:ext uri="{FF2B5EF4-FFF2-40B4-BE49-F238E27FC236}">
                <a16:creationId xmlns:a16="http://schemas.microsoft.com/office/drawing/2014/main" id="{28FDB55D-7833-4496-8796-C49DDCE8A84B}"/>
              </a:ext>
            </a:extLst>
          </p:cNvPr>
          <p:cNvGrpSpPr/>
          <p:nvPr/>
        </p:nvGrpSpPr>
        <p:grpSpPr>
          <a:xfrm>
            <a:off x="5386100" y="4467613"/>
            <a:ext cx="201995" cy="173526"/>
            <a:chOff x="7258051" y="1676401"/>
            <a:chExt cx="709612" cy="609600"/>
          </a:xfrm>
          <a:solidFill>
            <a:srgbClr val="A7B3BC"/>
          </a:solidFill>
        </p:grpSpPr>
        <p:sp>
          <p:nvSpPr>
            <p:cNvPr id="54" name="Freeform 13">
              <a:extLst>
                <a:ext uri="{FF2B5EF4-FFF2-40B4-BE49-F238E27FC236}">
                  <a16:creationId xmlns:a16="http://schemas.microsoft.com/office/drawing/2014/main" id="{6589DF2E-BAE2-4623-850E-CDA575CD6FAC}"/>
                </a:ext>
              </a:extLst>
            </p:cNvPr>
            <p:cNvSpPr>
              <a:spLocks noEditPoints="1"/>
            </p:cNvSpPr>
            <p:nvPr/>
          </p:nvSpPr>
          <p:spPr bwMode="auto">
            <a:xfrm>
              <a:off x="7258051" y="1676401"/>
              <a:ext cx="527050" cy="609600"/>
            </a:xfrm>
            <a:custGeom>
              <a:avLst/>
              <a:gdLst>
                <a:gd name="T0" fmla="*/ 2243 w 2329"/>
                <a:gd name="T1" fmla="*/ 2090 h 2687"/>
                <a:gd name="T2" fmla="*/ 2166 w 2329"/>
                <a:gd name="T3" fmla="*/ 1794 h 2687"/>
                <a:gd name="T4" fmla="*/ 2150 w 2329"/>
                <a:gd name="T5" fmla="*/ 1255 h 2687"/>
                <a:gd name="T6" fmla="*/ 2188 w 2329"/>
                <a:gd name="T7" fmla="*/ 1134 h 2687"/>
                <a:gd name="T8" fmla="*/ 2321 w 2329"/>
                <a:gd name="T9" fmla="*/ 1017 h 2687"/>
                <a:gd name="T10" fmla="*/ 2276 w 2329"/>
                <a:gd name="T11" fmla="*/ 890 h 2687"/>
                <a:gd name="T12" fmla="*/ 2236 w 2329"/>
                <a:gd name="T13" fmla="*/ 695 h 2687"/>
                <a:gd name="T14" fmla="*/ 2311 w 2329"/>
                <a:gd name="T15" fmla="*/ 435 h 2687"/>
                <a:gd name="T16" fmla="*/ 2212 w 2329"/>
                <a:gd name="T17" fmla="*/ 319 h 2687"/>
                <a:gd name="T18" fmla="*/ 1907 w 2329"/>
                <a:gd name="T19" fmla="*/ 124 h 2687"/>
                <a:gd name="T20" fmla="*/ 1553 w 2329"/>
                <a:gd name="T21" fmla="*/ 17 h 2687"/>
                <a:gd name="T22" fmla="*/ 1308 w 2329"/>
                <a:gd name="T23" fmla="*/ 1 h 2687"/>
                <a:gd name="T24" fmla="*/ 944 w 2329"/>
                <a:gd name="T25" fmla="*/ 61 h 2687"/>
                <a:gd name="T26" fmla="*/ 619 w 2329"/>
                <a:gd name="T27" fmla="*/ 211 h 2687"/>
                <a:gd name="T28" fmla="*/ 349 w 2329"/>
                <a:gd name="T29" fmla="*/ 440 h 2687"/>
                <a:gd name="T30" fmla="*/ 147 w 2329"/>
                <a:gd name="T31" fmla="*/ 732 h 2687"/>
                <a:gd name="T32" fmla="*/ 28 w 2329"/>
                <a:gd name="T33" fmla="*/ 1073 h 2687"/>
                <a:gd name="T34" fmla="*/ 1 w 2329"/>
                <a:gd name="T35" fmla="*/ 1413 h 2687"/>
                <a:gd name="T36" fmla="*/ 70 w 2329"/>
                <a:gd name="T37" fmla="*/ 1775 h 2687"/>
                <a:gd name="T38" fmla="*/ 229 w 2329"/>
                <a:gd name="T39" fmla="*/ 2094 h 2687"/>
                <a:gd name="T40" fmla="*/ 464 w 2329"/>
                <a:gd name="T41" fmla="*/ 2359 h 2687"/>
                <a:gd name="T42" fmla="*/ 760 w 2329"/>
                <a:gd name="T43" fmla="*/ 2554 h 2687"/>
                <a:gd name="T44" fmla="*/ 1104 w 2329"/>
                <a:gd name="T45" fmla="*/ 2666 h 2687"/>
                <a:gd name="T46" fmla="*/ 1344 w 2329"/>
                <a:gd name="T47" fmla="*/ 2687 h 2687"/>
                <a:gd name="T48" fmla="*/ 1609 w 2329"/>
                <a:gd name="T49" fmla="*/ 2660 h 2687"/>
                <a:gd name="T50" fmla="*/ 1940 w 2329"/>
                <a:gd name="T51" fmla="*/ 2547 h 2687"/>
                <a:gd name="T52" fmla="*/ 2226 w 2329"/>
                <a:gd name="T53" fmla="*/ 2356 h 2687"/>
                <a:gd name="T54" fmla="*/ 2286 w 2329"/>
                <a:gd name="T55" fmla="*/ 2274 h 2687"/>
                <a:gd name="T56" fmla="*/ 1168 w 2329"/>
                <a:gd name="T57" fmla="*/ 278 h 2687"/>
                <a:gd name="T58" fmla="*/ 1343 w 2329"/>
                <a:gd name="T59" fmla="*/ 204 h 2687"/>
                <a:gd name="T60" fmla="*/ 1538 w 2329"/>
                <a:gd name="T61" fmla="*/ 294 h 2687"/>
                <a:gd name="T62" fmla="*/ 1723 w 2329"/>
                <a:gd name="T63" fmla="*/ 584 h 2687"/>
                <a:gd name="T64" fmla="*/ 1448 w 2329"/>
                <a:gd name="T65" fmla="*/ 777 h 2687"/>
                <a:gd name="T66" fmla="*/ 908 w 2329"/>
                <a:gd name="T67" fmla="*/ 737 h 2687"/>
                <a:gd name="T68" fmla="*/ 538 w 2329"/>
                <a:gd name="T69" fmla="*/ 538 h 2687"/>
                <a:gd name="T70" fmla="*/ 831 w 2329"/>
                <a:gd name="T71" fmla="*/ 386 h 2687"/>
                <a:gd name="T72" fmla="*/ 595 w 2329"/>
                <a:gd name="T73" fmla="*/ 639 h 2687"/>
                <a:gd name="T74" fmla="*/ 402 w 2329"/>
                <a:gd name="T75" fmla="*/ 771 h 2687"/>
                <a:gd name="T76" fmla="*/ 643 w 2329"/>
                <a:gd name="T77" fmla="*/ 1014 h 2687"/>
                <a:gd name="T78" fmla="*/ 229 w 2329"/>
                <a:gd name="T79" fmla="*/ 1110 h 2687"/>
                <a:gd name="T80" fmla="*/ 354 w 2329"/>
                <a:gd name="T81" fmla="*/ 780 h 2687"/>
                <a:gd name="T82" fmla="*/ 272 w 2329"/>
                <a:gd name="T83" fmla="*/ 1733 h 2687"/>
                <a:gd name="T84" fmla="*/ 624 w 2329"/>
                <a:gd name="T85" fmla="*/ 1445 h 2687"/>
                <a:gd name="T86" fmla="*/ 584 w 2329"/>
                <a:gd name="T87" fmla="*/ 1832 h 2687"/>
                <a:gd name="T88" fmla="*/ 491 w 2329"/>
                <a:gd name="T89" fmla="*/ 2100 h 2687"/>
                <a:gd name="T90" fmla="*/ 722 w 2329"/>
                <a:gd name="T91" fmla="*/ 2039 h 2687"/>
                <a:gd name="T92" fmla="*/ 863 w 2329"/>
                <a:gd name="T93" fmla="*/ 2357 h 2687"/>
                <a:gd name="T94" fmla="*/ 538 w 2329"/>
                <a:gd name="T95" fmla="*/ 2149 h 2687"/>
                <a:gd name="T96" fmla="*/ 1519 w 2329"/>
                <a:gd name="T97" fmla="*/ 2410 h 2687"/>
                <a:gd name="T98" fmla="*/ 1301 w 2329"/>
                <a:gd name="T99" fmla="*/ 2478 h 2687"/>
                <a:gd name="T100" fmla="*/ 1093 w 2329"/>
                <a:gd name="T101" fmla="*/ 2332 h 2687"/>
                <a:gd name="T102" fmla="*/ 921 w 2329"/>
                <a:gd name="T103" fmla="*/ 1989 h 2687"/>
                <a:gd name="T104" fmla="*/ 1331 w 2329"/>
                <a:gd name="T105" fmla="*/ 1908 h 2687"/>
                <a:gd name="T106" fmla="*/ 1737 w 2329"/>
                <a:gd name="T107" fmla="*/ 2072 h 2687"/>
                <a:gd name="T108" fmla="*/ 1586 w 2329"/>
                <a:gd name="T109" fmla="*/ 1717 h 2687"/>
                <a:gd name="T110" fmla="*/ 973 w 2329"/>
                <a:gd name="T111" fmla="*/ 1730 h 2687"/>
                <a:gd name="T112" fmla="*/ 827 w 2329"/>
                <a:gd name="T113" fmla="*/ 1445 h 2687"/>
                <a:gd name="T114" fmla="*/ 1825 w 2329"/>
                <a:gd name="T115" fmla="*/ 1757 h 2687"/>
                <a:gd name="T116" fmla="*/ 861 w 2329"/>
                <a:gd name="T117" fmla="*/ 936 h 2687"/>
                <a:gd name="T118" fmla="*/ 1460 w 2329"/>
                <a:gd name="T119" fmla="*/ 981 h 2687"/>
                <a:gd name="T120" fmla="*/ 1848 w 2329"/>
                <a:gd name="T121" fmla="*/ 1082 h 2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9" h="2687">
                  <a:moveTo>
                    <a:pt x="2286" y="2274"/>
                  </a:moveTo>
                  <a:lnTo>
                    <a:pt x="2286" y="2274"/>
                  </a:lnTo>
                  <a:lnTo>
                    <a:pt x="2274" y="2194"/>
                  </a:lnTo>
                  <a:lnTo>
                    <a:pt x="2261" y="2127"/>
                  </a:lnTo>
                  <a:lnTo>
                    <a:pt x="2261" y="2127"/>
                  </a:lnTo>
                  <a:lnTo>
                    <a:pt x="2260" y="2118"/>
                  </a:lnTo>
                  <a:lnTo>
                    <a:pt x="2257" y="2110"/>
                  </a:lnTo>
                  <a:lnTo>
                    <a:pt x="2254" y="2104"/>
                  </a:lnTo>
                  <a:lnTo>
                    <a:pt x="2250" y="2100"/>
                  </a:lnTo>
                  <a:lnTo>
                    <a:pt x="2250" y="2100"/>
                  </a:lnTo>
                  <a:lnTo>
                    <a:pt x="2243" y="2090"/>
                  </a:lnTo>
                  <a:lnTo>
                    <a:pt x="2234" y="2078"/>
                  </a:lnTo>
                  <a:lnTo>
                    <a:pt x="2226" y="2065"/>
                  </a:lnTo>
                  <a:lnTo>
                    <a:pt x="2218" y="2049"/>
                  </a:lnTo>
                  <a:lnTo>
                    <a:pt x="2218" y="2049"/>
                  </a:lnTo>
                  <a:lnTo>
                    <a:pt x="2207" y="2025"/>
                  </a:lnTo>
                  <a:lnTo>
                    <a:pt x="2197" y="2000"/>
                  </a:lnTo>
                  <a:lnTo>
                    <a:pt x="2191" y="1975"/>
                  </a:lnTo>
                  <a:lnTo>
                    <a:pt x="2186" y="1948"/>
                  </a:lnTo>
                  <a:lnTo>
                    <a:pt x="2186" y="1948"/>
                  </a:lnTo>
                  <a:lnTo>
                    <a:pt x="2174" y="1870"/>
                  </a:lnTo>
                  <a:lnTo>
                    <a:pt x="2166" y="1794"/>
                  </a:lnTo>
                  <a:lnTo>
                    <a:pt x="2158" y="1722"/>
                  </a:lnTo>
                  <a:lnTo>
                    <a:pt x="2153" y="1654"/>
                  </a:lnTo>
                  <a:lnTo>
                    <a:pt x="2149" y="1589"/>
                  </a:lnTo>
                  <a:lnTo>
                    <a:pt x="2147" y="1530"/>
                  </a:lnTo>
                  <a:lnTo>
                    <a:pt x="2144" y="1475"/>
                  </a:lnTo>
                  <a:lnTo>
                    <a:pt x="2144" y="1424"/>
                  </a:lnTo>
                  <a:lnTo>
                    <a:pt x="2144" y="1424"/>
                  </a:lnTo>
                  <a:lnTo>
                    <a:pt x="2146" y="1363"/>
                  </a:lnTo>
                  <a:lnTo>
                    <a:pt x="2147" y="1313"/>
                  </a:lnTo>
                  <a:lnTo>
                    <a:pt x="2149" y="1277"/>
                  </a:lnTo>
                  <a:lnTo>
                    <a:pt x="2150" y="1255"/>
                  </a:lnTo>
                  <a:lnTo>
                    <a:pt x="2150" y="1255"/>
                  </a:lnTo>
                  <a:lnTo>
                    <a:pt x="2151" y="1239"/>
                  </a:lnTo>
                  <a:lnTo>
                    <a:pt x="2153" y="1224"/>
                  </a:lnTo>
                  <a:lnTo>
                    <a:pt x="2156" y="1211"/>
                  </a:lnTo>
                  <a:lnTo>
                    <a:pt x="2159" y="1196"/>
                  </a:lnTo>
                  <a:lnTo>
                    <a:pt x="2165" y="1183"/>
                  </a:lnTo>
                  <a:lnTo>
                    <a:pt x="2170" y="1169"/>
                  </a:lnTo>
                  <a:lnTo>
                    <a:pt x="2175" y="1158"/>
                  </a:lnTo>
                  <a:lnTo>
                    <a:pt x="2182" y="1146"/>
                  </a:lnTo>
                  <a:lnTo>
                    <a:pt x="2182" y="1146"/>
                  </a:lnTo>
                  <a:lnTo>
                    <a:pt x="2188" y="1134"/>
                  </a:lnTo>
                  <a:lnTo>
                    <a:pt x="2195" y="1124"/>
                  </a:lnTo>
                  <a:lnTo>
                    <a:pt x="2211" y="1104"/>
                  </a:lnTo>
                  <a:lnTo>
                    <a:pt x="2227" y="1086"/>
                  </a:lnTo>
                  <a:lnTo>
                    <a:pt x="2244" y="1071"/>
                  </a:lnTo>
                  <a:lnTo>
                    <a:pt x="2244" y="1071"/>
                  </a:lnTo>
                  <a:lnTo>
                    <a:pt x="2261" y="1056"/>
                  </a:lnTo>
                  <a:lnTo>
                    <a:pt x="2279" y="1043"/>
                  </a:lnTo>
                  <a:lnTo>
                    <a:pt x="2297" y="1032"/>
                  </a:lnTo>
                  <a:lnTo>
                    <a:pt x="2316" y="1021"/>
                  </a:lnTo>
                  <a:lnTo>
                    <a:pt x="2316" y="1021"/>
                  </a:lnTo>
                  <a:lnTo>
                    <a:pt x="2321" y="1017"/>
                  </a:lnTo>
                  <a:lnTo>
                    <a:pt x="2325" y="1012"/>
                  </a:lnTo>
                  <a:lnTo>
                    <a:pt x="2328" y="1005"/>
                  </a:lnTo>
                  <a:lnTo>
                    <a:pt x="2329" y="998"/>
                  </a:lnTo>
                  <a:lnTo>
                    <a:pt x="2328" y="990"/>
                  </a:lnTo>
                  <a:lnTo>
                    <a:pt x="2325" y="982"/>
                  </a:lnTo>
                  <a:lnTo>
                    <a:pt x="2322" y="974"/>
                  </a:lnTo>
                  <a:lnTo>
                    <a:pt x="2318" y="966"/>
                  </a:lnTo>
                  <a:lnTo>
                    <a:pt x="2318" y="966"/>
                  </a:lnTo>
                  <a:lnTo>
                    <a:pt x="2299" y="936"/>
                  </a:lnTo>
                  <a:lnTo>
                    <a:pt x="2283" y="906"/>
                  </a:lnTo>
                  <a:lnTo>
                    <a:pt x="2276" y="890"/>
                  </a:lnTo>
                  <a:lnTo>
                    <a:pt x="2269" y="873"/>
                  </a:lnTo>
                  <a:lnTo>
                    <a:pt x="2263" y="856"/>
                  </a:lnTo>
                  <a:lnTo>
                    <a:pt x="2258" y="839"/>
                  </a:lnTo>
                  <a:lnTo>
                    <a:pt x="2252" y="822"/>
                  </a:lnTo>
                  <a:lnTo>
                    <a:pt x="2248" y="805"/>
                  </a:lnTo>
                  <a:lnTo>
                    <a:pt x="2244" y="787"/>
                  </a:lnTo>
                  <a:lnTo>
                    <a:pt x="2241" y="769"/>
                  </a:lnTo>
                  <a:lnTo>
                    <a:pt x="2239" y="751"/>
                  </a:lnTo>
                  <a:lnTo>
                    <a:pt x="2237" y="732"/>
                  </a:lnTo>
                  <a:lnTo>
                    <a:pt x="2236" y="714"/>
                  </a:lnTo>
                  <a:lnTo>
                    <a:pt x="2236" y="695"/>
                  </a:lnTo>
                  <a:lnTo>
                    <a:pt x="2236" y="695"/>
                  </a:lnTo>
                  <a:lnTo>
                    <a:pt x="2236" y="677"/>
                  </a:lnTo>
                  <a:lnTo>
                    <a:pt x="2237" y="660"/>
                  </a:lnTo>
                  <a:lnTo>
                    <a:pt x="2241" y="625"/>
                  </a:lnTo>
                  <a:lnTo>
                    <a:pt x="2247" y="590"/>
                  </a:lnTo>
                  <a:lnTo>
                    <a:pt x="2256" y="557"/>
                  </a:lnTo>
                  <a:lnTo>
                    <a:pt x="2266" y="526"/>
                  </a:lnTo>
                  <a:lnTo>
                    <a:pt x="2279" y="494"/>
                  </a:lnTo>
                  <a:lnTo>
                    <a:pt x="2294" y="464"/>
                  </a:lnTo>
                  <a:lnTo>
                    <a:pt x="2311" y="435"/>
                  </a:lnTo>
                  <a:lnTo>
                    <a:pt x="2311" y="435"/>
                  </a:lnTo>
                  <a:lnTo>
                    <a:pt x="2314" y="428"/>
                  </a:lnTo>
                  <a:lnTo>
                    <a:pt x="2315" y="425"/>
                  </a:lnTo>
                  <a:lnTo>
                    <a:pt x="2315" y="422"/>
                  </a:lnTo>
                  <a:lnTo>
                    <a:pt x="2314" y="419"/>
                  </a:lnTo>
                  <a:lnTo>
                    <a:pt x="2313" y="416"/>
                  </a:lnTo>
                  <a:lnTo>
                    <a:pt x="2309" y="409"/>
                  </a:lnTo>
                  <a:lnTo>
                    <a:pt x="2309" y="409"/>
                  </a:lnTo>
                  <a:lnTo>
                    <a:pt x="2285" y="386"/>
                  </a:lnTo>
                  <a:lnTo>
                    <a:pt x="2262" y="364"/>
                  </a:lnTo>
                  <a:lnTo>
                    <a:pt x="2238" y="342"/>
                  </a:lnTo>
                  <a:lnTo>
                    <a:pt x="2212" y="319"/>
                  </a:lnTo>
                  <a:lnTo>
                    <a:pt x="2187" y="298"/>
                  </a:lnTo>
                  <a:lnTo>
                    <a:pt x="2161" y="278"/>
                  </a:lnTo>
                  <a:lnTo>
                    <a:pt x="2135" y="258"/>
                  </a:lnTo>
                  <a:lnTo>
                    <a:pt x="2109" y="239"/>
                  </a:lnTo>
                  <a:lnTo>
                    <a:pt x="2081" y="221"/>
                  </a:lnTo>
                  <a:lnTo>
                    <a:pt x="2053" y="203"/>
                  </a:lnTo>
                  <a:lnTo>
                    <a:pt x="2025" y="186"/>
                  </a:lnTo>
                  <a:lnTo>
                    <a:pt x="1996" y="169"/>
                  </a:lnTo>
                  <a:lnTo>
                    <a:pt x="1967" y="153"/>
                  </a:lnTo>
                  <a:lnTo>
                    <a:pt x="1937" y="138"/>
                  </a:lnTo>
                  <a:lnTo>
                    <a:pt x="1907" y="124"/>
                  </a:lnTo>
                  <a:lnTo>
                    <a:pt x="1877" y="110"/>
                  </a:lnTo>
                  <a:lnTo>
                    <a:pt x="1846" y="97"/>
                  </a:lnTo>
                  <a:lnTo>
                    <a:pt x="1814" y="85"/>
                  </a:lnTo>
                  <a:lnTo>
                    <a:pt x="1783" y="74"/>
                  </a:lnTo>
                  <a:lnTo>
                    <a:pt x="1751" y="63"/>
                  </a:lnTo>
                  <a:lnTo>
                    <a:pt x="1719" y="54"/>
                  </a:lnTo>
                  <a:lnTo>
                    <a:pt x="1686" y="44"/>
                  </a:lnTo>
                  <a:lnTo>
                    <a:pt x="1653" y="36"/>
                  </a:lnTo>
                  <a:lnTo>
                    <a:pt x="1620" y="28"/>
                  </a:lnTo>
                  <a:lnTo>
                    <a:pt x="1587" y="22"/>
                  </a:lnTo>
                  <a:lnTo>
                    <a:pt x="1553" y="17"/>
                  </a:lnTo>
                  <a:lnTo>
                    <a:pt x="1518" y="11"/>
                  </a:lnTo>
                  <a:lnTo>
                    <a:pt x="1484" y="7"/>
                  </a:lnTo>
                  <a:lnTo>
                    <a:pt x="1449" y="4"/>
                  </a:lnTo>
                  <a:lnTo>
                    <a:pt x="1414" y="2"/>
                  </a:lnTo>
                  <a:lnTo>
                    <a:pt x="1379" y="1"/>
                  </a:lnTo>
                  <a:lnTo>
                    <a:pt x="1343" y="0"/>
                  </a:lnTo>
                  <a:lnTo>
                    <a:pt x="1343" y="0"/>
                  </a:lnTo>
                  <a:lnTo>
                    <a:pt x="1343" y="0"/>
                  </a:lnTo>
                  <a:lnTo>
                    <a:pt x="1343" y="0"/>
                  </a:lnTo>
                  <a:lnTo>
                    <a:pt x="1343" y="0"/>
                  </a:lnTo>
                  <a:lnTo>
                    <a:pt x="1308" y="1"/>
                  </a:lnTo>
                  <a:lnTo>
                    <a:pt x="1274" y="2"/>
                  </a:lnTo>
                  <a:lnTo>
                    <a:pt x="1241" y="4"/>
                  </a:lnTo>
                  <a:lnTo>
                    <a:pt x="1206" y="7"/>
                  </a:lnTo>
                  <a:lnTo>
                    <a:pt x="1173" y="11"/>
                  </a:lnTo>
                  <a:lnTo>
                    <a:pt x="1139" y="16"/>
                  </a:lnTo>
                  <a:lnTo>
                    <a:pt x="1106" y="21"/>
                  </a:lnTo>
                  <a:lnTo>
                    <a:pt x="1072" y="27"/>
                  </a:lnTo>
                  <a:lnTo>
                    <a:pt x="1041" y="35"/>
                  </a:lnTo>
                  <a:lnTo>
                    <a:pt x="1008" y="42"/>
                  </a:lnTo>
                  <a:lnTo>
                    <a:pt x="976" y="52"/>
                  </a:lnTo>
                  <a:lnTo>
                    <a:pt x="944" y="61"/>
                  </a:lnTo>
                  <a:lnTo>
                    <a:pt x="913" y="71"/>
                  </a:lnTo>
                  <a:lnTo>
                    <a:pt x="882" y="81"/>
                  </a:lnTo>
                  <a:lnTo>
                    <a:pt x="851" y="93"/>
                  </a:lnTo>
                  <a:lnTo>
                    <a:pt x="820" y="106"/>
                  </a:lnTo>
                  <a:lnTo>
                    <a:pt x="791" y="119"/>
                  </a:lnTo>
                  <a:lnTo>
                    <a:pt x="761" y="133"/>
                  </a:lnTo>
                  <a:lnTo>
                    <a:pt x="732" y="147"/>
                  </a:lnTo>
                  <a:lnTo>
                    <a:pt x="703" y="163"/>
                  </a:lnTo>
                  <a:lnTo>
                    <a:pt x="674" y="179"/>
                  </a:lnTo>
                  <a:lnTo>
                    <a:pt x="647" y="194"/>
                  </a:lnTo>
                  <a:lnTo>
                    <a:pt x="619" y="211"/>
                  </a:lnTo>
                  <a:lnTo>
                    <a:pt x="592" y="229"/>
                  </a:lnTo>
                  <a:lnTo>
                    <a:pt x="565" y="248"/>
                  </a:lnTo>
                  <a:lnTo>
                    <a:pt x="540" y="268"/>
                  </a:lnTo>
                  <a:lnTo>
                    <a:pt x="515" y="287"/>
                  </a:lnTo>
                  <a:lnTo>
                    <a:pt x="489" y="307"/>
                  </a:lnTo>
                  <a:lnTo>
                    <a:pt x="464" y="328"/>
                  </a:lnTo>
                  <a:lnTo>
                    <a:pt x="440" y="349"/>
                  </a:lnTo>
                  <a:lnTo>
                    <a:pt x="416" y="371"/>
                  </a:lnTo>
                  <a:lnTo>
                    <a:pt x="394" y="393"/>
                  </a:lnTo>
                  <a:lnTo>
                    <a:pt x="371" y="417"/>
                  </a:lnTo>
                  <a:lnTo>
                    <a:pt x="349" y="440"/>
                  </a:lnTo>
                  <a:lnTo>
                    <a:pt x="327" y="464"/>
                  </a:lnTo>
                  <a:lnTo>
                    <a:pt x="307" y="489"/>
                  </a:lnTo>
                  <a:lnTo>
                    <a:pt x="287" y="514"/>
                  </a:lnTo>
                  <a:lnTo>
                    <a:pt x="267" y="540"/>
                  </a:lnTo>
                  <a:lnTo>
                    <a:pt x="248" y="566"/>
                  </a:lnTo>
                  <a:lnTo>
                    <a:pt x="230" y="592"/>
                  </a:lnTo>
                  <a:lnTo>
                    <a:pt x="212" y="620"/>
                  </a:lnTo>
                  <a:lnTo>
                    <a:pt x="195" y="647"/>
                  </a:lnTo>
                  <a:lnTo>
                    <a:pt x="178" y="675"/>
                  </a:lnTo>
                  <a:lnTo>
                    <a:pt x="162" y="704"/>
                  </a:lnTo>
                  <a:lnTo>
                    <a:pt x="147" y="732"/>
                  </a:lnTo>
                  <a:lnTo>
                    <a:pt x="132" y="761"/>
                  </a:lnTo>
                  <a:lnTo>
                    <a:pt x="119" y="790"/>
                  </a:lnTo>
                  <a:lnTo>
                    <a:pt x="106" y="821"/>
                  </a:lnTo>
                  <a:lnTo>
                    <a:pt x="93" y="851"/>
                  </a:lnTo>
                  <a:lnTo>
                    <a:pt x="82" y="881"/>
                  </a:lnTo>
                  <a:lnTo>
                    <a:pt x="71" y="913"/>
                  </a:lnTo>
                  <a:lnTo>
                    <a:pt x="60" y="944"/>
                  </a:lnTo>
                  <a:lnTo>
                    <a:pt x="51" y="976"/>
                  </a:lnTo>
                  <a:lnTo>
                    <a:pt x="42" y="1008"/>
                  </a:lnTo>
                  <a:lnTo>
                    <a:pt x="34" y="1040"/>
                  </a:lnTo>
                  <a:lnTo>
                    <a:pt x="28" y="1073"/>
                  </a:lnTo>
                  <a:lnTo>
                    <a:pt x="21" y="1106"/>
                  </a:lnTo>
                  <a:lnTo>
                    <a:pt x="15" y="1140"/>
                  </a:lnTo>
                  <a:lnTo>
                    <a:pt x="11" y="1172"/>
                  </a:lnTo>
                  <a:lnTo>
                    <a:pt x="6" y="1206"/>
                  </a:lnTo>
                  <a:lnTo>
                    <a:pt x="4" y="1240"/>
                  </a:lnTo>
                  <a:lnTo>
                    <a:pt x="1" y="1275"/>
                  </a:lnTo>
                  <a:lnTo>
                    <a:pt x="0" y="1309"/>
                  </a:lnTo>
                  <a:lnTo>
                    <a:pt x="0" y="1344"/>
                  </a:lnTo>
                  <a:lnTo>
                    <a:pt x="0" y="1344"/>
                  </a:lnTo>
                  <a:lnTo>
                    <a:pt x="0" y="1379"/>
                  </a:lnTo>
                  <a:lnTo>
                    <a:pt x="1" y="1413"/>
                  </a:lnTo>
                  <a:lnTo>
                    <a:pt x="4" y="1447"/>
                  </a:lnTo>
                  <a:lnTo>
                    <a:pt x="6" y="1481"/>
                  </a:lnTo>
                  <a:lnTo>
                    <a:pt x="11" y="1514"/>
                  </a:lnTo>
                  <a:lnTo>
                    <a:pt x="15" y="1548"/>
                  </a:lnTo>
                  <a:lnTo>
                    <a:pt x="21" y="1581"/>
                  </a:lnTo>
                  <a:lnTo>
                    <a:pt x="28" y="1614"/>
                  </a:lnTo>
                  <a:lnTo>
                    <a:pt x="34" y="1647"/>
                  </a:lnTo>
                  <a:lnTo>
                    <a:pt x="42" y="1679"/>
                  </a:lnTo>
                  <a:lnTo>
                    <a:pt x="51" y="1711"/>
                  </a:lnTo>
                  <a:lnTo>
                    <a:pt x="60" y="1743"/>
                  </a:lnTo>
                  <a:lnTo>
                    <a:pt x="70" y="1775"/>
                  </a:lnTo>
                  <a:lnTo>
                    <a:pt x="82" y="1805"/>
                  </a:lnTo>
                  <a:lnTo>
                    <a:pt x="93" y="1836"/>
                  </a:lnTo>
                  <a:lnTo>
                    <a:pt x="105" y="1867"/>
                  </a:lnTo>
                  <a:lnTo>
                    <a:pt x="119" y="1896"/>
                  </a:lnTo>
                  <a:lnTo>
                    <a:pt x="132" y="1926"/>
                  </a:lnTo>
                  <a:lnTo>
                    <a:pt x="146" y="1955"/>
                  </a:lnTo>
                  <a:lnTo>
                    <a:pt x="162" y="1983"/>
                  </a:lnTo>
                  <a:lnTo>
                    <a:pt x="178" y="2012"/>
                  </a:lnTo>
                  <a:lnTo>
                    <a:pt x="194" y="2040"/>
                  </a:lnTo>
                  <a:lnTo>
                    <a:pt x="212" y="2068"/>
                  </a:lnTo>
                  <a:lnTo>
                    <a:pt x="229" y="2094"/>
                  </a:lnTo>
                  <a:lnTo>
                    <a:pt x="248" y="2121"/>
                  </a:lnTo>
                  <a:lnTo>
                    <a:pt x="267" y="2147"/>
                  </a:lnTo>
                  <a:lnTo>
                    <a:pt x="286" y="2173"/>
                  </a:lnTo>
                  <a:lnTo>
                    <a:pt x="306" y="2198"/>
                  </a:lnTo>
                  <a:lnTo>
                    <a:pt x="327" y="2222"/>
                  </a:lnTo>
                  <a:lnTo>
                    <a:pt x="348" y="2247"/>
                  </a:lnTo>
                  <a:lnTo>
                    <a:pt x="371" y="2270"/>
                  </a:lnTo>
                  <a:lnTo>
                    <a:pt x="393" y="2293"/>
                  </a:lnTo>
                  <a:lnTo>
                    <a:pt x="416" y="2315"/>
                  </a:lnTo>
                  <a:lnTo>
                    <a:pt x="439" y="2338"/>
                  </a:lnTo>
                  <a:lnTo>
                    <a:pt x="464" y="2359"/>
                  </a:lnTo>
                  <a:lnTo>
                    <a:pt x="488" y="2380"/>
                  </a:lnTo>
                  <a:lnTo>
                    <a:pt x="513" y="2400"/>
                  </a:lnTo>
                  <a:lnTo>
                    <a:pt x="539" y="2419"/>
                  </a:lnTo>
                  <a:lnTo>
                    <a:pt x="565" y="2438"/>
                  </a:lnTo>
                  <a:lnTo>
                    <a:pt x="592" y="2457"/>
                  </a:lnTo>
                  <a:lnTo>
                    <a:pt x="618" y="2475"/>
                  </a:lnTo>
                  <a:lnTo>
                    <a:pt x="646" y="2492"/>
                  </a:lnTo>
                  <a:lnTo>
                    <a:pt x="673" y="2508"/>
                  </a:lnTo>
                  <a:lnTo>
                    <a:pt x="702" y="2524"/>
                  </a:lnTo>
                  <a:lnTo>
                    <a:pt x="730" y="2540"/>
                  </a:lnTo>
                  <a:lnTo>
                    <a:pt x="760" y="2554"/>
                  </a:lnTo>
                  <a:lnTo>
                    <a:pt x="790" y="2568"/>
                  </a:lnTo>
                  <a:lnTo>
                    <a:pt x="819" y="2581"/>
                  </a:lnTo>
                  <a:lnTo>
                    <a:pt x="850" y="2594"/>
                  </a:lnTo>
                  <a:lnTo>
                    <a:pt x="881" y="2605"/>
                  </a:lnTo>
                  <a:lnTo>
                    <a:pt x="911" y="2616"/>
                  </a:lnTo>
                  <a:lnTo>
                    <a:pt x="943" y="2627"/>
                  </a:lnTo>
                  <a:lnTo>
                    <a:pt x="974" y="2636"/>
                  </a:lnTo>
                  <a:lnTo>
                    <a:pt x="1007" y="2645"/>
                  </a:lnTo>
                  <a:lnTo>
                    <a:pt x="1038" y="2652"/>
                  </a:lnTo>
                  <a:lnTo>
                    <a:pt x="1071" y="2659"/>
                  </a:lnTo>
                  <a:lnTo>
                    <a:pt x="1104" y="2666"/>
                  </a:lnTo>
                  <a:lnTo>
                    <a:pt x="1137" y="2671"/>
                  </a:lnTo>
                  <a:lnTo>
                    <a:pt x="1171" y="2676"/>
                  </a:lnTo>
                  <a:lnTo>
                    <a:pt x="1205" y="2680"/>
                  </a:lnTo>
                  <a:lnTo>
                    <a:pt x="1238" y="2683"/>
                  </a:lnTo>
                  <a:lnTo>
                    <a:pt x="1272" y="2685"/>
                  </a:lnTo>
                  <a:lnTo>
                    <a:pt x="1307" y="2687"/>
                  </a:lnTo>
                  <a:lnTo>
                    <a:pt x="1342" y="2687"/>
                  </a:lnTo>
                  <a:lnTo>
                    <a:pt x="1342" y="2687"/>
                  </a:lnTo>
                  <a:lnTo>
                    <a:pt x="1343" y="2687"/>
                  </a:lnTo>
                  <a:lnTo>
                    <a:pt x="1343" y="2687"/>
                  </a:lnTo>
                  <a:lnTo>
                    <a:pt x="1344" y="2687"/>
                  </a:lnTo>
                  <a:lnTo>
                    <a:pt x="1344" y="2687"/>
                  </a:lnTo>
                  <a:lnTo>
                    <a:pt x="1346" y="2687"/>
                  </a:lnTo>
                  <a:lnTo>
                    <a:pt x="1346" y="2687"/>
                  </a:lnTo>
                  <a:lnTo>
                    <a:pt x="1380" y="2687"/>
                  </a:lnTo>
                  <a:lnTo>
                    <a:pt x="1413" y="2685"/>
                  </a:lnTo>
                  <a:lnTo>
                    <a:pt x="1447" y="2683"/>
                  </a:lnTo>
                  <a:lnTo>
                    <a:pt x="1480" y="2681"/>
                  </a:lnTo>
                  <a:lnTo>
                    <a:pt x="1513" y="2676"/>
                  </a:lnTo>
                  <a:lnTo>
                    <a:pt x="1544" y="2672"/>
                  </a:lnTo>
                  <a:lnTo>
                    <a:pt x="1577" y="2667"/>
                  </a:lnTo>
                  <a:lnTo>
                    <a:pt x="1609" y="2660"/>
                  </a:lnTo>
                  <a:lnTo>
                    <a:pt x="1641" y="2654"/>
                  </a:lnTo>
                  <a:lnTo>
                    <a:pt x="1672" y="2647"/>
                  </a:lnTo>
                  <a:lnTo>
                    <a:pt x="1703" y="2638"/>
                  </a:lnTo>
                  <a:lnTo>
                    <a:pt x="1734" y="2630"/>
                  </a:lnTo>
                  <a:lnTo>
                    <a:pt x="1765" y="2619"/>
                  </a:lnTo>
                  <a:lnTo>
                    <a:pt x="1795" y="2610"/>
                  </a:lnTo>
                  <a:lnTo>
                    <a:pt x="1825" y="2598"/>
                  </a:lnTo>
                  <a:lnTo>
                    <a:pt x="1854" y="2586"/>
                  </a:lnTo>
                  <a:lnTo>
                    <a:pt x="1883" y="2574"/>
                  </a:lnTo>
                  <a:lnTo>
                    <a:pt x="1912" y="2561"/>
                  </a:lnTo>
                  <a:lnTo>
                    <a:pt x="1940" y="2547"/>
                  </a:lnTo>
                  <a:lnTo>
                    <a:pt x="1969" y="2533"/>
                  </a:lnTo>
                  <a:lnTo>
                    <a:pt x="1996" y="2518"/>
                  </a:lnTo>
                  <a:lnTo>
                    <a:pt x="2024" y="2503"/>
                  </a:lnTo>
                  <a:lnTo>
                    <a:pt x="2050" y="2486"/>
                  </a:lnTo>
                  <a:lnTo>
                    <a:pt x="2077" y="2469"/>
                  </a:lnTo>
                  <a:lnTo>
                    <a:pt x="2103" y="2452"/>
                  </a:lnTo>
                  <a:lnTo>
                    <a:pt x="2129" y="2434"/>
                  </a:lnTo>
                  <a:lnTo>
                    <a:pt x="2154" y="2415"/>
                  </a:lnTo>
                  <a:lnTo>
                    <a:pt x="2178" y="2396"/>
                  </a:lnTo>
                  <a:lnTo>
                    <a:pt x="2203" y="2377"/>
                  </a:lnTo>
                  <a:lnTo>
                    <a:pt x="2226" y="2356"/>
                  </a:lnTo>
                  <a:lnTo>
                    <a:pt x="2249" y="2336"/>
                  </a:lnTo>
                  <a:lnTo>
                    <a:pt x="2273" y="2314"/>
                  </a:lnTo>
                  <a:lnTo>
                    <a:pt x="2273" y="2314"/>
                  </a:lnTo>
                  <a:lnTo>
                    <a:pt x="2277" y="2310"/>
                  </a:lnTo>
                  <a:lnTo>
                    <a:pt x="2280" y="2305"/>
                  </a:lnTo>
                  <a:lnTo>
                    <a:pt x="2282" y="2301"/>
                  </a:lnTo>
                  <a:lnTo>
                    <a:pt x="2284" y="2295"/>
                  </a:lnTo>
                  <a:lnTo>
                    <a:pt x="2286" y="2291"/>
                  </a:lnTo>
                  <a:lnTo>
                    <a:pt x="2286" y="2286"/>
                  </a:lnTo>
                  <a:lnTo>
                    <a:pt x="2286" y="2279"/>
                  </a:lnTo>
                  <a:lnTo>
                    <a:pt x="2286" y="2274"/>
                  </a:lnTo>
                  <a:lnTo>
                    <a:pt x="2286" y="2274"/>
                  </a:lnTo>
                  <a:close/>
                  <a:moveTo>
                    <a:pt x="996" y="512"/>
                  </a:moveTo>
                  <a:lnTo>
                    <a:pt x="996" y="512"/>
                  </a:lnTo>
                  <a:lnTo>
                    <a:pt x="1016" y="474"/>
                  </a:lnTo>
                  <a:lnTo>
                    <a:pt x="1036" y="439"/>
                  </a:lnTo>
                  <a:lnTo>
                    <a:pt x="1058" y="406"/>
                  </a:lnTo>
                  <a:lnTo>
                    <a:pt x="1079" y="375"/>
                  </a:lnTo>
                  <a:lnTo>
                    <a:pt x="1101" y="347"/>
                  </a:lnTo>
                  <a:lnTo>
                    <a:pt x="1123" y="321"/>
                  </a:lnTo>
                  <a:lnTo>
                    <a:pt x="1145" y="298"/>
                  </a:lnTo>
                  <a:lnTo>
                    <a:pt x="1168" y="278"/>
                  </a:lnTo>
                  <a:lnTo>
                    <a:pt x="1168" y="278"/>
                  </a:lnTo>
                  <a:lnTo>
                    <a:pt x="1191" y="260"/>
                  </a:lnTo>
                  <a:lnTo>
                    <a:pt x="1213" y="245"/>
                  </a:lnTo>
                  <a:lnTo>
                    <a:pt x="1235" y="233"/>
                  </a:lnTo>
                  <a:lnTo>
                    <a:pt x="1258" y="222"/>
                  </a:lnTo>
                  <a:lnTo>
                    <a:pt x="1279" y="215"/>
                  </a:lnTo>
                  <a:lnTo>
                    <a:pt x="1301" y="208"/>
                  </a:lnTo>
                  <a:lnTo>
                    <a:pt x="1322" y="205"/>
                  </a:lnTo>
                  <a:lnTo>
                    <a:pt x="1343" y="204"/>
                  </a:lnTo>
                  <a:lnTo>
                    <a:pt x="1343" y="204"/>
                  </a:lnTo>
                  <a:lnTo>
                    <a:pt x="1343" y="204"/>
                  </a:lnTo>
                  <a:lnTo>
                    <a:pt x="1343" y="204"/>
                  </a:lnTo>
                  <a:lnTo>
                    <a:pt x="1366" y="205"/>
                  </a:lnTo>
                  <a:lnTo>
                    <a:pt x="1387" y="209"/>
                  </a:lnTo>
                  <a:lnTo>
                    <a:pt x="1408" y="215"/>
                  </a:lnTo>
                  <a:lnTo>
                    <a:pt x="1430" y="222"/>
                  </a:lnTo>
                  <a:lnTo>
                    <a:pt x="1452" y="233"/>
                  </a:lnTo>
                  <a:lnTo>
                    <a:pt x="1475" y="245"/>
                  </a:lnTo>
                  <a:lnTo>
                    <a:pt x="1497" y="260"/>
                  </a:lnTo>
                  <a:lnTo>
                    <a:pt x="1519" y="278"/>
                  </a:lnTo>
                  <a:lnTo>
                    <a:pt x="1519" y="278"/>
                  </a:lnTo>
                  <a:lnTo>
                    <a:pt x="1538" y="294"/>
                  </a:lnTo>
                  <a:lnTo>
                    <a:pt x="1556" y="312"/>
                  </a:lnTo>
                  <a:lnTo>
                    <a:pt x="1575" y="332"/>
                  </a:lnTo>
                  <a:lnTo>
                    <a:pt x="1593" y="354"/>
                  </a:lnTo>
                  <a:lnTo>
                    <a:pt x="1611" y="378"/>
                  </a:lnTo>
                  <a:lnTo>
                    <a:pt x="1628" y="402"/>
                  </a:lnTo>
                  <a:lnTo>
                    <a:pt x="1645" y="428"/>
                  </a:lnTo>
                  <a:lnTo>
                    <a:pt x="1662" y="457"/>
                  </a:lnTo>
                  <a:lnTo>
                    <a:pt x="1678" y="487"/>
                  </a:lnTo>
                  <a:lnTo>
                    <a:pt x="1694" y="517"/>
                  </a:lnTo>
                  <a:lnTo>
                    <a:pt x="1708" y="550"/>
                  </a:lnTo>
                  <a:lnTo>
                    <a:pt x="1723" y="584"/>
                  </a:lnTo>
                  <a:lnTo>
                    <a:pt x="1738" y="619"/>
                  </a:lnTo>
                  <a:lnTo>
                    <a:pt x="1752" y="656"/>
                  </a:lnTo>
                  <a:lnTo>
                    <a:pt x="1765" y="693"/>
                  </a:lnTo>
                  <a:lnTo>
                    <a:pt x="1776" y="732"/>
                  </a:lnTo>
                  <a:lnTo>
                    <a:pt x="1776" y="732"/>
                  </a:lnTo>
                  <a:lnTo>
                    <a:pt x="1724" y="743"/>
                  </a:lnTo>
                  <a:lnTo>
                    <a:pt x="1671" y="752"/>
                  </a:lnTo>
                  <a:lnTo>
                    <a:pt x="1617" y="761"/>
                  </a:lnTo>
                  <a:lnTo>
                    <a:pt x="1561" y="768"/>
                  </a:lnTo>
                  <a:lnTo>
                    <a:pt x="1505" y="773"/>
                  </a:lnTo>
                  <a:lnTo>
                    <a:pt x="1448" y="777"/>
                  </a:lnTo>
                  <a:lnTo>
                    <a:pt x="1390" y="780"/>
                  </a:lnTo>
                  <a:lnTo>
                    <a:pt x="1331" y="780"/>
                  </a:lnTo>
                  <a:lnTo>
                    <a:pt x="1331" y="780"/>
                  </a:lnTo>
                  <a:lnTo>
                    <a:pt x="1274" y="780"/>
                  </a:lnTo>
                  <a:lnTo>
                    <a:pt x="1219" y="778"/>
                  </a:lnTo>
                  <a:lnTo>
                    <a:pt x="1165" y="773"/>
                  </a:lnTo>
                  <a:lnTo>
                    <a:pt x="1113" y="769"/>
                  </a:lnTo>
                  <a:lnTo>
                    <a:pt x="1060" y="763"/>
                  </a:lnTo>
                  <a:lnTo>
                    <a:pt x="1009" y="755"/>
                  </a:lnTo>
                  <a:lnTo>
                    <a:pt x="958" y="747"/>
                  </a:lnTo>
                  <a:lnTo>
                    <a:pt x="908" y="737"/>
                  </a:lnTo>
                  <a:lnTo>
                    <a:pt x="908" y="737"/>
                  </a:lnTo>
                  <a:lnTo>
                    <a:pt x="927" y="676"/>
                  </a:lnTo>
                  <a:lnTo>
                    <a:pt x="938" y="646"/>
                  </a:lnTo>
                  <a:lnTo>
                    <a:pt x="948" y="618"/>
                  </a:lnTo>
                  <a:lnTo>
                    <a:pt x="960" y="590"/>
                  </a:lnTo>
                  <a:lnTo>
                    <a:pt x="972" y="563"/>
                  </a:lnTo>
                  <a:lnTo>
                    <a:pt x="983" y="537"/>
                  </a:lnTo>
                  <a:lnTo>
                    <a:pt x="996" y="512"/>
                  </a:lnTo>
                  <a:lnTo>
                    <a:pt x="996" y="512"/>
                  </a:lnTo>
                  <a:close/>
                  <a:moveTo>
                    <a:pt x="538" y="538"/>
                  </a:moveTo>
                  <a:lnTo>
                    <a:pt x="538" y="538"/>
                  </a:lnTo>
                  <a:lnTo>
                    <a:pt x="576" y="502"/>
                  </a:lnTo>
                  <a:lnTo>
                    <a:pt x="615" y="468"/>
                  </a:lnTo>
                  <a:lnTo>
                    <a:pt x="656" y="436"/>
                  </a:lnTo>
                  <a:lnTo>
                    <a:pt x="699" y="405"/>
                  </a:lnTo>
                  <a:lnTo>
                    <a:pt x="742" y="377"/>
                  </a:lnTo>
                  <a:lnTo>
                    <a:pt x="788" y="349"/>
                  </a:lnTo>
                  <a:lnTo>
                    <a:pt x="834" y="325"/>
                  </a:lnTo>
                  <a:lnTo>
                    <a:pt x="882" y="302"/>
                  </a:lnTo>
                  <a:lnTo>
                    <a:pt x="882" y="302"/>
                  </a:lnTo>
                  <a:lnTo>
                    <a:pt x="856" y="344"/>
                  </a:lnTo>
                  <a:lnTo>
                    <a:pt x="831" y="386"/>
                  </a:lnTo>
                  <a:lnTo>
                    <a:pt x="808" y="432"/>
                  </a:lnTo>
                  <a:lnTo>
                    <a:pt x="785" y="478"/>
                  </a:lnTo>
                  <a:lnTo>
                    <a:pt x="765" y="527"/>
                  </a:lnTo>
                  <a:lnTo>
                    <a:pt x="745" y="578"/>
                  </a:lnTo>
                  <a:lnTo>
                    <a:pt x="727" y="629"/>
                  </a:lnTo>
                  <a:lnTo>
                    <a:pt x="711" y="683"/>
                  </a:lnTo>
                  <a:lnTo>
                    <a:pt x="711" y="683"/>
                  </a:lnTo>
                  <a:lnTo>
                    <a:pt x="681" y="673"/>
                  </a:lnTo>
                  <a:lnTo>
                    <a:pt x="651" y="662"/>
                  </a:lnTo>
                  <a:lnTo>
                    <a:pt x="622" y="651"/>
                  </a:lnTo>
                  <a:lnTo>
                    <a:pt x="595" y="639"/>
                  </a:lnTo>
                  <a:lnTo>
                    <a:pt x="567" y="626"/>
                  </a:lnTo>
                  <a:lnTo>
                    <a:pt x="542" y="615"/>
                  </a:lnTo>
                  <a:lnTo>
                    <a:pt x="516" y="601"/>
                  </a:lnTo>
                  <a:lnTo>
                    <a:pt x="491" y="588"/>
                  </a:lnTo>
                  <a:lnTo>
                    <a:pt x="491" y="588"/>
                  </a:lnTo>
                  <a:lnTo>
                    <a:pt x="515" y="563"/>
                  </a:lnTo>
                  <a:lnTo>
                    <a:pt x="538" y="538"/>
                  </a:lnTo>
                  <a:lnTo>
                    <a:pt x="538" y="538"/>
                  </a:lnTo>
                  <a:close/>
                  <a:moveTo>
                    <a:pt x="370" y="752"/>
                  </a:moveTo>
                  <a:lnTo>
                    <a:pt x="370" y="752"/>
                  </a:lnTo>
                  <a:lnTo>
                    <a:pt x="402" y="771"/>
                  </a:lnTo>
                  <a:lnTo>
                    <a:pt x="437" y="789"/>
                  </a:lnTo>
                  <a:lnTo>
                    <a:pt x="472" y="807"/>
                  </a:lnTo>
                  <a:lnTo>
                    <a:pt x="508" y="824"/>
                  </a:lnTo>
                  <a:lnTo>
                    <a:pt x="546" y="840"/>
                  </a:lnTo>
                  <a:lnTo>
                    <a:pt x="584" y="855"/>
                  </a:lnTo>
                  <a:lnTo>
                    <a:pt x="624" y="870"/>
                  </a:lnTo>
                  <a:lnTo>
                    <a:pt x="664" y="883"/>
                  </a:lnTo>
                  <a:lnTo>
                    <a:pt x="664" y="883"/>
                  </a:lnTo>
                  <a:lnTo>
                    <a:pt x="655" y="926"/>
                  </a:lnTo>
                  <a:lnTo>
                    <a:pt x="649" y="969"/>
                  </a:lnTo>
                  <a:lnTo>
                    <a:pt x="643" y="1014"/>
                  </a:lnTo>
                  <a:lnTo>
                    <a:pt x="637" y="1058"/>
                  </a:lnTo>
                  <a:lnTo>
                    <a:pt x="633" y="1104"/>
                  </a:lnTo>
                  <a:lnTo>
                    <a:pt x="629" y="1149"/>
                  </a:lnTo>
                  <a:lnTo>
                    <a:pt x="626" y="1195"/>
                  </a:lnTo>
                  <a:lnTo>
                    <a:pt x="624" y="1241"/>
                  </a:lnTo>
                  <a:lnTo>
                    <a:pt x="209" y="1241"/>
                  </a:lnTo>
                  <a:lnTo>
                    <a:pt x="209" y="1241"/>
                  </a:lnTo>
                  <a:lnTo>
                    <a:pt x="213" y="1208"/>
                  </a:lnTo>
                  <a:lnTo>
                    <a:pt x="217" y="1176"/>
                  </a:lnTo>
                  <a:lnTo>
                    <a:pt x="222" y="1143"/>
                  </a:lnTo>
                  <a:lnTo>
                    <a:pt x="229" y="1110"/>
                  </a:lnTo>
                  <a:lnTo>
                    <a:pt x="235" y="1078"/>
                  </a:lnTo>
                  <a:lnTo>
                    <a:pt x="244" y="1046"/>
                  </a:lnTo>
                  <a:lnTo>
                    <a:pt x="252" y="1016"/>
                  </a:lnTo>
                  <a:lnTo>
                    <a:pt x="262" y="985"/>
                  </a:lnTo>
                  <a:lnTo>
                    <a:pt x="272" y="954"/>
                  </a:lnTo>
                  <a:lnTo>
                    <a:pt x="284" y="924"/>
                  </a:lnTo>
                  <a:lnTo>
                    <a:pt x="297" y="894"/>
                  </a:lnTo>
                  <a:lnTo>
                    <a:pt x="309" y="864"/>
                  </a:lnTo>
                  <a:lnTo>
                    <a:pt x="323" y="836"/>
                  </a:lnTo>
                  <a:lnTo>
                    <a:pt x="338" y="807"/>
                  </a:lnTo>
                  <a:lnTo>
                    <a:pt x="354" y="780"/>
                  </a:lnTo>
                  <a:lnTo>
                    <a:pt x="370" y="752"/>
                  </a:lnTo>
                  <a:lnTo>
                    <a:pt x="370" y="752"/>
                  </a:lnTo>
                  <a:close/>
                  <a:moveTo>
                    <a:pt x="370" y="1934"/>
                  </a:moveTo>
                  <a:lnTo>
                    <a:pt x="370" y="1934"/>
                  </a:lnTo>
                  <a:lnTo>
                    <a:pt x="354" y="1908"/>
                  </a:lnTo>
                  <a:lnTo>
                    <a:pt x="338" y="1879"/>
                  </a:lnTo>
                  <a:lnTo>
                    <a:pt x="323" y="1851"/>
                  </a:lnTo>
                  <a:lnTo>
                    <a:pt x="309" y="1822"/>
                  </a:lnTo>
                  <a:lnTo>
                    <a:pt x="297" y="1793"/>
                  </a:lnTo>
                  <a:lnTo>
                    <a:pt x="284" y="1763"/>
                  </a:lnTo>
                  <a:lnTo>
                    <a:pt x="272" y="1733"/>
                  </a:lnTo>
                  <a:lnTo>
                    <a:pt x="262" y="1703"/>
                  </a:lnTo>
                  <a:lnTo>
                    <a:pt x="252" y="1672"/>
                  </a:lnTo>
                  <a:lnTo>
                    <a:pt x="244" y="1640"/>
                  </a:lnTo>
                  <a:lnTo>
                    <a:pt x="235" y="1608"/>
                  </a:lnTo>
                  <a:lnTo>
                    <a:pt x="229" y="1577"/>
                  </a:lnTo>
                  <a:lnTo>
                    <a:pt x="222" y="1545"/>
                  </a:lnTo>
                  <a:lnTo>
                    <a:pt x="217" y="1512"/>
                  </a:lnTo>
                  <a:lnTo>
                    <a:pt x="213" y="1479"/>
                  </a:lnTo>
                  <a:lnTo>
                    <a:pt x="209" y="1445"/>
                  </a:lnTo>
                  <a:lnTo>
                    <a:pt x="624" y="1445"/>
                  </a:lnTo>
                  <a:lnTo>
                    <a:pt x="624" y="1445"/>
                  </a:lnTo>
                  <a:lnTo>
                    <a:pt x="626" y="1492"/>
                  </a:lnTo>
                  <a:lnTo>
                    <a:pt x="629" y="1539"/>
                  </a:lnTo>
                  <a:lnTo>
                    <a:pt x="632" y="1584"/>
                  </a:lnTo>
                  <a:lnTo>
                    <a:pt x="637" y="1630"/>
                  </a:lnTo>
                  <a:lnTo>
                    <a:pt x="643" y="1674"/>
                  </a:lnTo>
                  <a:lnTo>
                    <a:pt x="649" y="1719"/>
                  </a:lnTo>
                  <a:lnTo>
                    <a:pt x="655" y="1762"/>
                  </a:lnTo>
                  <a:lnTo>
                    <a:pt x="663" y="1804"/>
                  </a:lnTo>
                  <a:lnTo>
                    <a:pt x="663" y="1804"/>
                  </a:lnTo>
                  <a:lnTo>
                    <a:pt x="624" y="1818"/>
                  </a:lnTo>
                  <a:lnTo>
                    <a:pt x="584" y="1832"/>
                  </a:lnTo>
                  <a:lnTo>
                    <a:pt x="546" y="1848"/>
                  </a:lnTo>
                  <a:lnTo>
                    <a:pt x="508" y="1864"/>
                  </a:lnTo>
                  <a:lnTo>
                    <a:pt x="472" y="1880"/>
                  </a:lnTo>
                  <a:lnTo>
                    <a:pt x="437" y="1897"/>
                  </a:lnTo>
                  <a:lnTo>
                    <a:pt x="402" y="1916"/>
                  </a:lnTo>
                  <a:lnTo>
                    <a:pt x="370" y="1934"/>
                  </a:lnTo>
                  <a:lnTo>
                    <a:pt x="370" y="1934"/>
                  </a:lnTo>
                  <a:close/>
                  <a:moveTo>
                    <a:pt x="538" y="2149"/>
                  </a:moveTo>
                  <a:lnTo>
                    <a:pt x="538" y="2149"/>
                  </a:lnTo>
                  <a:lnTo>
                    <a:pt x="515" y="2125"/>
                  </a:lnTo>
                  <a:lnTo>
                    <a:pt x="491" y="2100"/>
                  </a:lnTo>
                  <a:lnTo>
                    <a:pt x="491" y="2100"/>
                  </a:lnTo>
                  <a:lnTo>
                    <a:pt x="516" y="2086"/>
                  </a:lnTo>
                  <a:lnTo>
                    <a:pt x="542" y="2073"/>
                  </a:lnTo>
                  <a:lnTo>
                    <a:pt x="567" y="2060"/>
                  </a:lnTo>
                  <a:lnTo>
                    <a:pt x="595" y="2049"/>
                  </a:lnTo>
                  <a:lnTo>
                    <a:pt x="622" y="2036"/>
                  </a:lnTo>
                  <a:lnTo>
                    <a:pt x="652" y="2025"/>
                  </a:lnTo>
                  <a:lnTo>
                    <a:pt x="681" y="2014"/>
                  </a:lnTo>
                  <a:lnTo>
                    <a:pt x="711" y="2003"/>
                  </a:lnTo>
                  <a:lnTo>
                    <a:pt x="711" y="2003"/>
                  </a:lnTo>
                  <a:lnTo>
                    <a:pt x="722" y="2039"/>
                  </a:lnTo>
                  <a:lnTo>
                    <a:pt x="734" y="2074"/>
                  </a:lnTo>
                  <a:lnTo>
                    <a:pt x="745" y="2108"/>
                  </a:lnTo>
                  <a:lnTo>
                    <a:pt x="758" y="2141"/>
                  </a:lnTo>
                  <a:lnTo>
                    <a:pt x="771" y="2174"/>
                  </a:lnTo>
                  <a:lnTo>
                    <a:pt x="784" y="2205"/>
                  </a:lnTo>
                  <a:lnTo>
                    <a:pt x="798" y="2237"/>
                  </a:lnTo>
                  <a:lnTo>
                    <a:pt x="813" y="2267"/>
                  </a:lnTo>
                  <a:lnTo>
                    <a:pt x="813" y="2267"/>
                  </a:lnTo>
                  <a:lnTo>
                    <a:pt x="829" y="2297"/>
                  </a:lnTo>
                  <a:lnTo>
                    <a:pt x="846" y="2328"/>
                  </a:lnTo>
                  <a:lnTo>
                    <a:pt x="863" y="2357"/>
                  </a:lnTo>
                  <a:lnTo>
                    <a:pt x="881" y="2384"/>
                  </a:lnTo>
                  <a:lnTo>
                    <a:pt x="881" y="2384"/>
                  </a:lnTo>
                  <a:lnTo>
                    <a:pt x="833" y="2362"/>
                  </a:lnTo>
                  <a:lnTo>
                    <a:pt x="787" y="2338"/>
                  </a:lnTo>
                  <a:lnTo>
                    <a:pt x="742" y="2311"/>
                  </a:lnTo>
                  <a:lnTo>
                    <a:pt x="698" y="2283"/>
                  </a:lnTo>
                  <a:lnTo>
                    <a:pt x="655" y="2252"/>
                  </a:lnTo>
                  <a:lnTo>
                    <a:pt x="615" y="2219"/>
                  </a:lnTo>
                  <a:lnTo>
                    <a:pt x="576" y="2185"/>
                  </a:lnTo>
                  <a:lnTo>
                    <a:pt x="538" y="2149"/>
                  </a:lnTo>
                  <a:lnTo>
                    <a:pt x="538" y="2149"/>
                  </a:lnTo>
                  <a:close/>
                  <a:moveTo>
                    <a:pt x="1691" y="2176"/>
                  </a:moveTo>
                  <a:lnTo>
                    <a:pt x="1691" y="2176"/>
                  </a:lnTo>
                  <a:lnTo>
                    <a:pt x="1671" y="2213"/>
                  </a:lnTo>
                  <a:lnTo>
                    <a:pt x="1651" y="2249"/>
                  </a:lnTo>
                  <a:lnTo>
                    <a:pt x="1630" y="2282"/>
                  </a:lnTo>
                  <a:lnTo>
                    <a:pt x="1609" y="2312"/>
                  </a:lnTo>
                  <a:lnTo>
                    <a:pt x="1587" y="2341"/>
                  </a:lnTo>
                  <a:lnTo>
                    <a:pt x="1564" y="2366"/>
                  </a:lnTo>
                  <a:lnTo>
                    <a:pt x="1542" y="2390"/>
                  </a:lnTo>
                  <a:lnTo>
                    <a:pt x="1519" y="2410"/>
                  </a:lnTo>
                  <a:lnTo>
                    <a:pt x="1519" y="2410"/>
                  </a:lnTo>
                  <a:lnTo>
                    <a:pt x="1497" y="2428"/>
                  </a:lnTo>
                  <a:lnTo>
                    <a:pt x="1475" y="2442"/>
                  </a:lnTo>
                  <a:lnTo>
                    <a:pt x="1452" y="2455"/>
                  </a:lnTo>
                  <a:lnTo>
                    <a:pt x="1430" y="2466"/>
                  </a:lnTo>
                  <a:lnTo>
                    <a:pt x="1408" y="2473"/>
                  </a:lnTo>
                  <a:lnTo>
                    <a:pt x="1387" y="2478"/>
                  </a:lnTo>
                  <a:lnTo>
                    <a:pt x="1366" y="2482"/>
                  </a:lnTo>
                  <a:lnTo>
                    <a:pt x="1343" y="2483"/>
                  </a:lnTo>
                  <a:lnTo>
                    <a:pt x="1343" y="2483"/>
                  </a:lnTo>
                  <a:lnTo>
                    <a:pt x="1322" y="2482"/>
                  </a:lnTo>
                  <a:lnTo>
                    <a:pt x="1301" y="2478"/>
                  </a:lnTo>
                  <a:lnTo>
                    <a:pt x="1279" y="2473"/>
                  </a:lnTo>
                  <a:lnTo>
                    <a:pt x="1258" y="2466"/>
                  </a:lnTo>
                  <a:lnTo>
                    <a:pt x="1235" y="2455"/>
                  </a:lnTo>
                  <a:lnTo>
                    <a:pt x="1213" y="2442"/>
                  </a:lnTo>
                  <a:lnTo>
                    <a:pt x="1191" y="2428"/>
                  </a:lnTo>
                  <a:lnTo>
                    <a:pt x="1168" y="2410"/>
                  </a:lnTo>
                  <a:lnTo>
                    <a:pt x="1168" y="2410"/>
                  </a:lnTo>
                  <a:lnTo>
                    <a:pt x="1149" y="2393"/>
                  </a:lnTo>
                  <a:lnTo>
                    <a:pt x="1131" y="2375"/>
                  </a:lnTo>
                  <a:lnTo>
                    <a:pt x="1111" y="2355"/>
                  </a:lnTo>
                  <a:lnTo>
                    <a:pt x="1093" y="2332"/>
                  </a:lnTo>
                  <a:lnTo>
                    <a:pt x="1075" y="2309"/>
                  </a:lnTo>
                  <a:lnTo>
                    <a:pt x="1059" y="2284"/>
                  </a:lnTo>
                  <a:lnTo>
                    <a:pt x="1041" y="2257"/>
                  </a:lnTo>
                  <a:lnTo>
                    <a:pt x="1025" y="2229"/>
                  </a:lnTo>
                  <a:lnTo>
                    <a:pt x="1008" y="2198"/>
                  </a:lnTo>
                  <a:lnTo>
                    <a:pt x="992" y="2167"/>
                  </a:lnTo>
                  <a:lnTo>
                    <a:pt x="977" y="2134"/>
                  </a:lnTo>
                  <a:lnTo>
                    <a:pt x="962" y="2100"/>
                  </a:lnTo>
                  <a:lnTo>
                    <a:pt x="947" y="2065"/>
                  </a:lnTo>
                  <a:lnTo>
                    <a:pt x="934" y="2028"/>
                  </a:lnTo>
                  <a:lnTo>
                    <a:pt x="921" y="1989"/>
                  </a:lnTo>
                  <a:lnTo>
                    <a:pt x="909" y="1950"/>
                  </a:lnTo>
                  <a:lnTo>
                    <a:pt x="909" y="1950"/>
                  </a:lnTo>
                  <a:lnTo>
                    <a:pt x="958" y="1941"/>
                  </a:lnTo>
                  <a:lnTo>
                    <a:pt x="1009" y="1931"/>
                  </a:lnTo>
                  <a:lnTo>
                    <a:pt x="1061" y="1925"/>
                  </a:lnTo>
                  <a:lnTo>
                    <a:pt x="1113" y="1919"/>
                  </a:lnTo>
                  <a:lnTo>
                    <a:pt x="1165" y="1913"/>
                  </a:lnTo>
                  <a:lnTo>
                    <a:pt x="1221" y="1910"/>
                  </a:lnTo>
                  <a:lnTo>
                    <a:pt x="1274" y="1908"/>
                  </a:lnTo>
                  <a:lnTo>
                    <a:pt x="1331" y="1908"/>
                  </a:lnTo>
                  <a:lnTo>
                    <a:pt x="1331" y="1908"/>
                  </a:lnTo>
                  <a:lnTo>
                    <a:pt x="1390" y="1908"/>
                  </a:lnTo>
                  <a:lnTo>
                    <a:pt x="1448" y="1910"/>
                  </a:lnTo>
                  <a:lnTo>
                    <a:pt x="1505" y="1914"/>
                  </a:lnTo>
                  <a:lnTo>
                    <a:pt x="1562" y="1920"/>
                  </a:lnTo>
                  <a:lnTo>
                    <a:pt x="1617" y="1927"/>
                  </a:lnTo>
                  <a:lnTo>
                    <a:pt x="1672" y="1934"/>
                  </a:lnTo>
                  <a:lnTo>
                    <a:pt x="1725" y="1944"/>
                  </a:lnTo>
                  <a:lnTo>
                    <a:pt x="1777" y="1956"/>
                  </a:lnTo>
                  <a:lnTo>
                    <a:pt x="1777" y="1956"/>
                  </a:lnTo>
                  <a:lnTo>
                    <a:pt x="1758" y="2015"/>
                  </a:lnTo>
                  <a:lnTo>
                    <a:pt x="1737" y="2072"/>
                  </a:lnTo>
                  <a:lnTo>
                    <a:pt x="1726" y="2098"/>
                  </a:lnTo>
                  <a:lnTo>
                    <a:pt x="1715" y="2125"/>
                  </a:lnTo>
                  <a:lnTo>
                    <a:pt x="1703" y="2151"/>
                  </a:lnTo>
                  <a:lnTo>
                    <a:pt x="1691" y="2176"/>
                  </a:lnTo>
                  <a:lnTo>
                    <a:pt x="1691" y="2176"/>
                  </a:lnTo>
                  <a:close/>
                  <a:moveTo>
                    <a:pt x="1825" y="1757"/>
                  </a:moveTo>
                  <a:lnTo>
                    <a:pt x="1825" y="1757"/>
                  </a:lnTo>
                  <a:lnTo>
                    <a:pt x="1767" y="1744"/>
                  </a:lnTo>
                  <a:lnTo>
                    <a:pt x="1707" y="1733"/>
                  </a:lnTo>
                  <a:lnTo>
                    <a:pt x="1647" y="1725"/>
                  </a:lnTo>
                  <a:lnTo>
                    <a:pt x="1586" y="1717"/>
                  </a:lnTo>
                  <a:lnTo>
                    <a:pt x="1523" y="1711"/>
                  </a:lnTo>
                  <a:lnTo>
                    <a:pt x="1460" y="1707"/>
                  </a:lnTo>
                  <a:lnTo>
                    <a:pt x="1395" y="1704"/>
                  </a:lnTo>
                  <a:lnTo>
                    <a:pt x="1331" y="1704"/>
                  </a:lnTo>
                  <a:lnTo>
                    <a:pt x="1331" y="1704"/>
                  </a:lnTo>
                  <a:lnTo>
                    <a:pt x="1269" y="1704"/>
                  </a:lnTo>
                  <a:lnTo>
                    <a:pt x="1208" y="1707"/>
                  </a:lnTo>
                  <a:lnTo>
                    <a:pt x="1149" y="1710"/>
                  </a:lnTo>
                  <a:lnTo>
                    <a:pt x="1089" y="1715"/>
                  </a:lnTo>
                  <a:lnTo>
                    <a:pt x="1030" y="1723"/>
                  </a:lnTo>
                  <a:lnTo>
                    <a:pt x="973" y="1730"/>
                  </a:lnTo>
                  <a:lnTo>
                    <a:pt x="917" y="1740"/>
                  </a:lnTo>
                  <a:lnTo>
                    <a:pt x="861" y="1751"/>
                  </a:lnTo>
                  <a:lnTo>
                    <a:pt x="861" y="1751"/>
                  </a:lnTo>
                  <a:lnTo>
                    <a:pt x="854" y="1714"/>
                  </a:lnTo>
                  <a:lnTo>
                    <a:pt x="849" y="1678"/>
                  </a:lnTo>
                  <a:lnTo>
                    <a:pt x="844" y="1640"/>
                  </a:lnTo>
                  <a:lnTo>
                    <a:pt x="839" y="1602"/>
                  </a:lnTo>
                  <a:lnTo>
                    <a:pt x="835" y="1564"/>
                  </a:lnTo>
                  <a:lnTo>
                    <a:pt x="832" y="1525"/>
                  </a:lnTo>
                  <a:lnTo>
                    <a:pt x="829" y="1486"/>
                  </a:lnTo>
                  <a:lnTo>
                    <a:pt x="827" y="1445"/>
                  </a:lnTo>
                  <a:lnTo>
                    <a:pt x="1860" y="1445"/>
                  </a:lnTo>
                  <a:lnTo>
                    <a:pt x="1860" y="1445"/>
                  </a:lnTo>
                  <a:lnTo>
                    <a:pt x="1858" y="1487"/>
                  </a:lnTo>
                  <a:lnTo>
                    <a:pt x="1854" y="1527"/>
                  </a:lnTo>
                  <a:lnTo>
                    <a:pt x="1851" y="1566"/>
                  </a:lnTo>
                  <a:lnTo>
                    <a:pt x="1847" y="1605"/>
                  </a:lnTo>
                  <a:lnTo>
                    <a:pt x="1843" y="1644"/>
                  </a:lnTo>
                  <a:lnTo>
                    <a:pt x="1838" y="1683"/>
                  </a:lnTo>
                  <a:lnTo>
                    <a:pt x="1831" y="1720"/>
                  </a:lnTo>
                  <a:lnTo>
                    <a:pt x="1825" y="1757"/>
                  </a:lnTo>
                  <a:lnTo>
                    <a:pt x="1825" y="1757"/>
                  </a:lnTo>
                  <a:close/>
                  <a:moveTo>
                    <a:pt x="828" y="1241"/>
                  </a:moveTo>
                  <a:lnTo>
                    <a:pt x="828" y="1241"/>
                  </a:lnTo>
                  <a:lnTo>
                    <a:pt x="829" y="1202"/>
                  </a:lnTo>
                  <a:lnTo>
                    <a:pt x="832" y="1163"/>
                  </a:lnTo>
                  <a:lnTo>
                    <a:pt x="835" y="1124"/>
                  </a:lnTo>
                  <a:lnTo>
                    <a:pt x="839" y="1085"/>
                  </a:lnTo>
                  <a:lnTo>
                    <a:pt x="844" y="1046"/>
                  </a:lnTo>
                  <a:lnTo>
                    <a:pt x="849" y="1009"/>
                  </a:lnTo>
                  <a:lnTo>
                    <a:pt x="854" y="972"/>
                  </a:lnTo>
                  <a:lnTo>
                    <a:pt x="861" y="936"/>
                  </a:lnTo>
                  <a:lnTo>
                    <a:pt x="861" y="936"/>
                  </a:lnTo>
                  <a:lnTo>
                    <a:pt x="917" y="947"/>
                  </a:lnTo>
                  <a:lnTo>
                    <a:pt x="973" y="956"/>
                  </a:lnTo>
                  <a:lnTo>
                    <a:pt x="1030" y="965"/>
                  </a:lnTo>
                  <a:lnTo>
                    <a:pt x="1088" y="971"/>
                  </a:lnTo>
                  <a:lnTo>
                    <a:pt x="1147" y="977"/>
                  </a:lnTo>
                  <a:lnTo>
                    <a:pt x="1208" y="981"/>
                  </a:lnTo>
                  <a:lnTo>
                    <a:pt x="1269" y="983"/>
                  </a:lnTo>
                  <a:lnTo>
                    <a:pt x="1331" y="984"/>
                  </a:lnTo>
                  <a:lnTo>
                    <a:pt x="1331" y="984"/>
                  </a:lnTo>
                  <a:lnTo>
                    <a:pt x="1395" y="983"/>
                  </a:lnTo>
                  <a:lnTo>
                    <a:pt x="1460" y="981"/>
                  </a:lnTo>
                  <a:lnTo>
                    <a:pt x="1523" y="977"/>
                  </a:lnTo>
                  <a:lnTo>
                    <a:pt x="1586" y="970"/>
                  </a:lnTo>
                  <a:lnTo>
                    <a:pt x="1647" y="963"/>
                  </a:lnTo>
                  <a:lnTo>
                    <a:pt x="1707" y="953"/>
                  </a:lnTo>
                  <a:lnTo>
                    <a:pt x="1767" y="943"/>
                  </a:lnTo>
                  <a:lnTo>
                    <a:pt x="1825" y="931"/>
                  </a:lnTo>
                  <a:lnTo>
                    <a:pt x="1825" y="931"/>
                  </a:lnTo>
                  <a:lnTo>
                    <a:pt x="1831" y="968"/>
                  </a:lnTo>
                  <a:lnTo>
                    <a:pt x="1838" y="1005"/>
                  </a:lnTo>
                  <a:lnTo>
                    <a:pt x="1843" y="1043"/>
                  </a:lnTo>
                  <a:lnTo>
                    <a:pt x="1848" y="1082"/>
                  </a:lnTo>
                  <a:lnTo>
                    <a:pt x="1852" y="1122"/>
                  </a:lnTo>
                  <a:lnTo>
                    <a:pt x="1856" y="1161"/>
                  </a:lnTo>
                  <a:lnTo>
                    <a:pt x="1858" y="1201"/>
                  </a:lnTo>
                  <a:lnTo>
                    <a:pt x="1860" y="1241"/>
                  </a:lnTo>
                  <a:lnTo>
                    <a:pt x="828" y="1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14">
              <a:extLst>
                <a:ext uri="{FF2B5EF4-FFF2-40B4-BE49-F238E27FC236}">
                  <a16:creationId xmlns:a16="http://schemas.microsoft.com/office/drawing/2014/main" id="{5938C7B0-65AD-43B6-BF36-2AC98D326970}"/>
                </a:ext>
              </a:extLst>
            </p:cNvPr>
            <p:cNvSpPr>
              <a:spLocks/>
            </p:cNvSpPr>
            <p:nvPr/>
          </p:nvSpPr>
          <p:spPr bwMode="auto">
            <a:xfrm>
              <a:off x="7804151" y="1762126"/>
              <a:ext cx="142875" cy="142875"/>
            </a:xfrm>
            <a:custGeom>
              <a:avLst/>
              <a:gdLst>
                <a:gd name="T0" fmla="*/ 299 w 631"/>
                <a:gd name="T1" fmla="*/ 630 h 630"/>
                <a:gd name="T2" fmla="*/ 252 w 631"/>
                <a:gd name="T3" fmla="*/ 624 h 630"/>
                <a:gd name="T4" fmla="*/ 207 w 631"/>
                <a:gd name="T5" fmla="*/ 611 h 630"/>
                <a:gd name="T6" fmla="*/ 165 w 631"/>
                <a:gd name="T7" fmla="*/ 593 h 630"/>
                <a:gd name="T8" fmla="*/ 126 w 631"/>
                <a:gd name="T9" fmla="*/ 568 h 630"/>
                <a:gd name="T10" fmla="*/ 92 w 631"/>
                <a:gd name="T11" fmla="*/ 538 h 630"/>
                <a:gd name="T12" fmla="*/ 63 w 631"/>
                <a:gd name="T13" fmla="*/ 505 h 630"/>
                <a:gd name="T14" fmla="*/ 38 w 631"/>
                <a:gd name="T15" fmla="*/ 466 h 630"/>
                <a:gd name="T16" fmla="*/ 19 w 631"/>
                <a:gd name="T17" fmla="*/ 424 h 630"/>
                <a:gd name="T18" fmla="*/ 7 w 631"/>
                <a:gd name="T19" fmla="*/ 380 h 630"/>
                <a:gd name="T20" fmla="*/ 0 w 631"/>
                <a:gd name="T21" fmla="*/ 332 h 630"/>
                <a:gd name="T22" fmla="*/ 0 w 631"/>
                <a:gd name="T23" fmla="*/ 299 h 630"/>
                <a:gd name="T24" fmla="*/ 7 w 631"/>
                <a:gd name="T25" fmla="*/ 252 h 630"/>
                <a:gd name="T26" fmla="*/ 19 w 631"/>
                <a:gd name="T27" fmla="*/ 206 h 630"/>
                <a:gd name="T28" fmla="*/ 38 w 631"/>
                <a:gd name="T29" fmla="*/ 165 h 630"/>
                <a:gd name="T30" fmla="*/ 63 w 631"/>
                <a:gd name="T31" fmla="*/ 127 h 630"/>
                <a:gd name="T32" fmla="*/ 92 w 631"/>
                <a:gd name="T33" fmla="*/ 92 h 630"/>
                <a:gd name="T34" fmla="*/ 126 w 631"/>
                <a:gd name="T35" fmla="*/ 62 h 630"/>
                <a:gd name="T36" fmla="*/ 165 w 631"/>
                <a:gd name="T37" fmla="*/ 38 h 630"/>
                <a:gd name="T38" fmla="*/ 207 w 631"/>
                <a:gd name="T39" fmla="*/ 19 h 630"/>
                <a:gd name="T40" fmla="*/ 252 w 631"/>
                <a:gd name="T41" fmla="*/ 6 h 630"/>
                <a:gd name="T42" fmla="*/ 299 w 631"/>
                <a:gd name="T43" fmla="*/ 1 h 630"/>
                <a:gd name="T44" fmla="*/ 331 w 631"/>
                <a:gd name="T45" fmla="*/ 1 h 630"/>
                <a:gd name="T46" fmla="*/ 379 w 631"/>
                <a:gd name="T47" fmla="*/ 6 h 630"/>
                <a:gd name="T48" fmla="*/ 424 w 631"/>
                <a:gd name="T49" fmla="*/ 19 h 630"/>
                <a:gd name="T50" fmla="*/ 466 w 631"/>
                <a:gd name="T51" fmla="*/ 38 h 630"/>
                <a:gd name="T52" fmla="*/ 504 w 631"/>
                <a:gd name="T53" fmla="*/ 62 h 630"/>
                <a:gd name="T54" fmla="*/ 539 w 631"/>
                <a:gd name="T55" fmla="*/ 92 h 630"/>
                <a:gd name="T56" fmla="*/ 569 w 631"/>
                <a:gd name="T57" fmla="*/ 127 h 630"/>
                <a:gd name="T58" fmla="*/ 593 w 631"/>
                <a:gd name="T59" fmla="*/ 165 h 630"/>
                <a:gd name="T60" fmla="*/ 612 w 631"/>
                <a:gd name="T61" fmla="*/ 206 h 630"/>
                <a:gd name="T62" fmla="*/ 625 w 631"/>
                <a:gd name="T63" fmla="*/ 252 h 630"/>
                <a:gd name="T64" fmla="*/ 631 w 631"/>
                <a:gd name="T65" fmla="*/ 299 h 630"/>
                <a:gd name="T66" fmla="*/ 631 w 631"/>
                <a:gd name="T67" fmla="*/ 332 h 630"/>
                <a:gd name="T68" fmla="*/ 625 w 631"/>
                <a:gd name="T69" fmla="*/ 380 h 630"/>
                <a:gd name="T70" fmla="*/ 612 w 631"/>
                <a:gd name="T71" fmla="*/ 424 h 630"/>
                <a:gd name="T72" fmla="*/ 593 w 631"/>
                <a:gd name="T73" fmla="*/ 466 h 630"/>
                <a:gd name="T74" fmla="*/ 569 w 631"/>
                <a:gd name="T75" fmla="*/ 505 h 630"/>
                <a:gd name="T76" fmla="*/ 539 w 631"/>
                <a:gd name="T77" fmla="*/ 538 h 630"/>
                <a:gd name="T78" fmla="*/ 504 w 631"/>
                <a:gd name="T79" fmla="*/ 568 h 630"/>
                <a:gd name="T80" fmla="*/ 466 w 631"/>
                <a:gd name="T81" fmla="*/ 593 h 630"/>
                <a:gd name="T82" fmla="*/ 424 w 631"/>
                <a:gd name="T83" fmla="*/ 611 h 630"/>
                <a:gd name="T84" fmla="*/ 379 w 631"/>
                <a:gd name="T85" fmla="*/ 624 h 630"/>
                <a:gd name="T86" fmla="*/ 331 w 631"/>
                <a:gd name="T87"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1" h="630">
                  <a:moveTo>
                    <a:pt x="316" y="630"/>
                  </a:moveTo>
                  <a:lnTo>
                    <a:pt x="316" y="630"/>
                  </a:lnTo>
                  <a:lnTo>
                    <a:pt x="299" y="630"/>
                  </a:lnTo>
                  <a:lnTo>
                    <a:pt x="283" y="629"/>
                  </a:lnTo>
                  <a:lnTo>
                    <a:pt x="267" y="627"/>
                  </a:lnTo>
                  <a:lnTo>
                    <a:pt x="252" y="624"/>
                  </a:lnTo>
                  <a:lnTo>
                    <a:pt x="236" y="621"/>
                  </a:lnTo>
                  <a:lnTo>
                    <a:pt x="221" y="617"/>
                  </a:lnTo>
                  <a:lnTo>
                    <a:pt x="207" y="611"/>
                  </a:lnTo>
                  <a:lnTo>
                    <a:pt x="193" y="606"/>
                  </a:lnTo>
                  <a:lnTo>
                    <a:pt x="178" y="600"/>
                  </a:lnTo>
                  <a:lnTo>
                    <a:pt x="165" y="593"/>
                  </a:lnTo>
                  <a:lnTo>
                    <a:pt x="152" y="585"/>
                  </a:lnTo>
                  <a:lnTo>
                    <a:pt x="139" y="578"/>
                  </a:lnTo>
                  <a:lnTo>
                    <a:pt x="126" y="568"/>
                  </a:lnTo>
                  <a:lnTo>
                    <a:pt x="114" y="560"/>
                  </a:lnTo>
                  <a:lnTo>
                    <a:pt x="103" y="549"/>
                  </a:lnTo>
                  <a:lnTo>
                    <a:pt x="92" y="538"/>
                  </a:lnTo>
                  <a:lnTo>
                    <a:pt x="82" y="528"/>
                  </a:lnTo>
                  <a:lnTo>
                    <a:pt x="72" y="516"/>
                  </a:lnTo>
                  <a:lnTo>
                    <a:pt x="63" y="505"/>
                  </a:lnTo>
                  <a:lnTo>
                    <a:pt x="53" y="492"/>
                  </a:lnTo>
                  <a:lnTo>
                    <a:pt x="46" y="479"/>
                  </a:lnTo>
                  <a:lnTo>
                    <a:pt x="38" y="466"/>
                  </a:lnTo>
                  <a:lnTo>
                    <a:pt x="31" y="453"/>
                  </a:lnTo>
                  <a:lnTo>
                    <a:pt x="25" y="439"/>
                  </a:lnTo>
                  <a:lnTo>
                    <a:pt x="19" y="424"/>
                  </a:lnTo>
                  <a:lnTo>
                    <a:pt x="14" y="409"/>
                  </a:lnTo>
                  <a:lnTo>
                    <a:pt x="10" y="394"/>
                  </a:lnTo>
                  <a:lnTo>
                    <a:pt x="7" y="380"/>
                  </a:lnTo>
                  <a:lnTo>
                    <a:pt x="3" y="364"/>
                  </a:lnTo>
                  <a:lnTo>
                    <a:pt x="1" y="348"/>
                  </a:lnTo>
                  <a:lnTo>
                    <a:pt x="0" y="332"/>
                  </a:lnTo>
                  <a:lnTo>
                    <a:pt x="0" y="315"/>
                  </a:lnTo>
                  <a:lnTo>
                    <a:pt x="0" y="315"/>
                  </a:lnTo>
                  <a:lnTo>
                    <a:pt x="0" y="299"/>
                  </a:lnTo>
                  <a:lnTo>
                    <a:pt x="1" y="283"/>
                  </a:lnTo>
                  <a:lnTo>
                    <a:pt x="3" y="267"/>
                  </a:lnTo>
                  <a:lnTo>
                    <a:pt x="7" y="252"/>
                  </a:lnTo>
                  <a:lnTo>
                    <a:pt x="10" y="236"/>
                  </a:lnTo>
                  <a:lnTo>
                    <a:pt x="14" y="221"/>
                  </a:lnTo>
                  <a:lnTo>
                    <a:pt x="19" y="206"/>
                  </a:lnTo>
                  <a:lnTo>
                    <a:pt x="25" y="192"/>
                  </a:lnTo>
                  <a:lnTo>
                    <a:pt x="31" y="179"/>
                  </a:lnTo>
                  <a:lnTo>
                    <a:pt x="38" y="165"/>
                  </a:lnTo>
                  <a:lnTo>
                    <a:pt x="46" y="151"/>
                  </a:lnTo>
                  <a:lnTo>
                    <a:pt x="53" y="138"/>
                  </a:lnTo>
                  <a:lnTo>
                    <a:pt x="63" y="127"/>
                  </a:lnTo>
                  <a:lnTo>
                    <a:pt x="72" y="114"/>
                  </a:lnTo>
                  <a:lnTo>
                    <a:pt x="82" y="102"/>
                  </a:lnTo>
                  <a:lnTo>
                    <a:pt x="92" y="92"/>
                  </a:lnTo>
                  <a:lnTo>
                    <a:pt x="103" y="81"/>
                  </a:lnTo>
                  <a:lnTo>
                    <a:pt x="114" y="72"/>
                  </a:lnTo>
                  <a:lnTo>
                    <a:pt x="126" y="62"/>
                  </a:lnTo>
                  <a:lnTo>
                    <a:pt x="139" y="54"/>
                  </a:lnTo>
                  <a:lnTo>
                    <a:pt x="152" y="45"/>
                  </a:lnTo>
                  <a:lnTo>
                    <a:pt x="165" y="38"/>
                  </a:lnTo>
                  <a:lnTo>
                    <a:pt x="178" y="30"/>
                  </a:lnTo>
                  <a:lnTo>
                    <a:pt x="193" y="24"/>
                  </a:lnTo>
                  <a:lnTo>
                    <a:pt x="207" y="19"/>
                  </a:lnTo>
                  <a:lnTo>
                    <a:pt x="221" y="15"/>
                  </a:lnTo>
                  <a:lnTo>
                    <a:pt x="236" y="10"/>
                  </a:lnTo>
                  <a:lnTo>
                    <a:pt x="252" y="6"/>
                  </a:lnTo>
                  <a:lnTo>
                    <a:pt x="267" y="4"/>
                  </a:lnTo>
                  <a:lnTo>
                    <a:pt x="283" y="2"/>
                  </a:lnTo>
                  <a:lnTo>
                    <a:pt x="299" y="1"/>
                  </a:lnTo>
                  <a:lnTo>
                    <a:pt x="316" y="0"/>
                  </a:lnTo>
                  <a:lnTo>
                    <a:pt x="316" y="0"/>
                  </a:lnTo>
                  <a:lnTo>
                    <a:pt x="331" y="1"/>
                  </a:lnTo>
                  <a:lnTo>
                    <a:pt x="347" y="2"/>
                  </a:lnTo>
                  <a:lnTo>
                    <a:pt x="363" y="4"/>
                  </a:lnTo>
                  <a:lnTo>
                    <a:pt x="379" y="6"/>
                  </a:lnTo>
                  <a:lnTo>
                    <a:pt x="394" y="10"/>
                  </a:lnTo>
                  <a:lnTo>
                    <a:pt x="409" y="15"/>
                  </a:lnTo>
                  <a:lnTo>
                    <a:pt x="424" y="19"/>
                  </a:lnTo>
                  <a:lnTo>
                    <a:pt x="438" y="24"/>
                  </a:lnTo>
                  <a:lnTo>
                    <a:pt x="452" y="30"/>
                  </a:lnTo>
                  <a:lnTo>
                    <a:pt x="466" y="38"/>
                  </a:lnTo>
                  <a:lnTo>
                    <a:pt x="479" y="45"/>
                  </a:lnTo>
                  <a:lnTo>
                    <a:pt x="491" y="54"/>
                  </a:lnTo>
                  <a:lnTo>
                    <a:pt x="504" y="62"/>
                  </a:lnTo>
                  <a:lnTo>
                    <a:pt x="516" y="72"/>
                  </a:lnTo>
                  <a:lnTo>
                    <a:pt x="527" y="81"/>
                  </a:lnTo>
                  <a:lnTo>
                    <a:pt x="539" y="92"/>
                  </a:lnTo>
                  <a:lnTo>
                    <a:pt x="548" y="102"/>
                  </a:lnTo>
                  <a:lnTo>
                    <a:pt x="559" y="114"/>
                  </a:lnTo>
                  <a:lnTo>
                    <a:pt x="569" y="127"/>
                  </a:lnTo>
                  <a:lnTo>
                    <a:pt x="577" y="138"/>
                  </a:lnTo>
                  <a:lnTo>
                    <a:pt x="585" y="151"/>
                  </a:lnTo>
                  <a:lnTo>
                    <a:pt x="593" y="165"/>
                  </a:lnTo>
                  <a:lnTo>
                    <a:pt x="600" y="179"/>
                  </a:lnTo>
                  <a:lnTo>
                    <a:pt x="607" y="192"/>
                  </a:lnTo>
                  <a:lnTo>
                    <a:pt x="612" y="206"/>
                  </a:lnTo>
                  <a:lnTo>
                    <a:pt x="617" y="221"/>
                  </a:lnTo>
                  <a:lnTo>
                    <a:pt x="621" y="236"/>
                  </a:lnTo>
                  <a:lnTo>
                    <a:pt x="625" y="252"/>
                  </a:lnTo>
                  <a:lnTo>
                    <a:pt x="628" y="267"/>
                  </a:lnTo>
                  <a:lnTo>
                    <a:pt x="629" y="283"/>
                  </a:lnTo>
                  <a:lnTo>
                    <a:pt x="631" y="299"/>
                  </a:lnTo>
                  <a:lnTo>
                    <a:pt x="631" y="315"/>
                  </a:lnTo>
                  <a:lnTo>
                    <a:pt x="631" y="315"/>
                  </a:lnTo>
                  <a:lnTo>
                    <a:pt x="631" y="332"/>
                  </a:lnTo>
                  <a:lnTo>
                    <a:pt x="629" y="348"/>
                  </a:lnTo>
                  <a:lnTo>
                    <a:pt x="628" y="364"/>
                  </a:lnTo>
                  <a:lnTo>
                    <a:pt x="625" y="380"/>
                  </a:lnTo>
                  <a:lnTo>
                    <a:pt x="621" y="394"/>
                  </a:lnTo>
                  <a:lnTo>
                    <a:pt x="617" y="409"/>
                  </a:lnTo>
                  <a:lnTo>
                    <a:pt x="612" y="424"/>
                  </a:lnTo>
                  <a:lnTo>
                    <a:pt x="607" y="439"/>
                  </a:lnTo>
                  <a:lnTo>
                    <a:pt x="600" y="453"/>
                  </a:lnTo>
                  <a:lnTo>
                    <a:pt x="593" y="466"/>
                  </a:lnTo>
                  <a:lnTo>
                    <a:pt x="585" y="479"/>
                  </a:lnTo>
                  <a:lnTo>
                    <a:pt x="577" y="492"/>
                  </a:lnTo>
                  <a:lnTo>
                    <a:pt x="569" y="505"/>
                  </a:lnTo>
                  <a:lnTo>
                    <a:pt x="559" y="516"/>
                  </a:lnTo>
                  <a:lnTo>
                    <a:pt x="548" y="528"/>
                  </a:lnTo>
                  <a:lnTo>
                    <a:pt x="539" y="538"/>
                  </a:lnTo>
                  <a:lnTo>
                    <a:pt x="527" y="549"/>
                  </a:lnTo>
                  <a:lnTo>
                    <a:pt x="516" y="560"/>
                  </a:lnTo>
                  <a:lnTo>
                    <a:pt x="504" y="568"/>
                  </a:lnTo>
                  <a:lnTo>
                    <a:pt x="491" y="578"/>
                  </a:lnTo>
                  <a:lnTo>
                    <a:pt x="479" y="585"/>
                  </a:lnTo>
                  <a:lnTo>
                    <a:pt x="466" y="593"/>
                  </a:lnTo>
                  <a:lnTo>
                    <a:pt x="452" y="600"/>
                  </a:lnTo>
                  <a:lnTo>
                    <a:pt x="438" y="606"/>
                  </a:lnTo>
                  <a:lnTo>
                    <a:pt x="424" y="611"/>
                  </a:lnTo>
                  <a:lnTo>
                    <a:pt x="409" y="617"/>
                  </a:lnTo>
                  <a:lnTo>
                    <a:pt x="394" y="621"/>
                  </a:lnTo>
                  <a:lnTo>
                    <a:pt x="379" y="624"/>
                  </a:lnTo>
                  <a:lnTo>
                    <a:pt x="363" y="627"/>
                  </a:lnTo>
                  <a:lnTo>
                    <a:pt x="347" y="629"/>
                  </a:lnTo>
                  <a:lnTo>
                    <a:pt x="331" y="630"/>
                  </a:lnTo>
                  <a:lnTo>
                    <a:pt x="316" y="630"/>
                  </a:lnTo>
                  <a:lnTo>
                    <a:pt x="316" y="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15">
              <a:extLst>
                <a:ext uri="{FF2B5EF4-FFF2-40B4-BE49-F238E27FC236}">
                  <a16:creationId xmlns:a16="http://schemas.microsoft.com/office/drawing/2014/main" id="{746C4924-FC70-4821-8E09-999FA23B6756}"/>
                </a:ext>
              </a:extLst>
            </p:cNvPr>
            <p:cNvSpPr>
              <a:spLocks/>
            </p:cNvSpPr>
            <p:nvPr/>
          </p:nvSpPr>
          <p:spPr bwMode="auto">
            <a:xfrm>
              <a:off x="7783513" y="1927226"/>
              <a:ext cx="184150" cy="355600"/>
            </a:xfrm>
            <a:custGeom>
              <a:avLst/>
              <a:gdLst>
                <a:gd name="T0" fmla="*/ 255 w 813"/>
                <a:gd name="T1" fmla="*/ 1567 h 1567"/>
                <a:gd name="T2" fmla="*/ 238 w 813"/>
                <a:gd name="T3" fmla="*/ 1561 h 1567"/>
                <a:gd name="T4" fmla="*/ 226 w 813"/>
                <a:gd name="T5" fmla="*/ 1544 h 1567"/>
                <a:gd name="T6" fmla="*/ 207 w 813"/>
                <a:gd name="T7" fmla="*/ 1491 h 1567"/>
                <a:gd name="T8" fmla="*/ 193 w 813"/>
                <a:gd name="T9" fmla="*/ 1437 h 1567"/>
                <a:gd name="T10" fmla="*/ 154 w 813"/>
                <a:gd name="T11" fmla="*/ 1232 h 1567"/>
                <a:gd name="T12" fmla="*/ 110 w 813"/>
                <a:gd name="T13" fmla="*/ 970 h 1567"/>
                <a:gd name="T14" fmla="*/ 103 w 813"/>
                <a:gd name="T15" fmla="*/ 942 h 1567"/>
                <a:gd name="T16" fmla="*/ 88 w 813"/>
                <a:gd name="T17" fmla="*/ 911 h 1567"/>
                <a:gd name="T18" fmla="*/ 63 w 813"/>
                <a:gd name="T19" fmla="*/ 878 h 1567"/>
                <a:gd name="T20" fmla="*/ 49 w 813"/>
                <a:gd name="T21" fmla="*/ 854 h 1567"/>
                <a:gd name="T22" fmla="*/ 39 w 813"/>
                <a:gd name="T23" fmla="*/ 816 h 1567"/>
                <a:gd name="T24" fmla="*/ 20 w 813"/>
                <a:gd name="T25" fmla="*/ 679 h 1567"/>
                <a:gd name="T26" fmla="*/ 5 w 813"/>
                <a:gd name="T27" fmla="*/ 496 h 1567"/>
                <a:gd name="T28" fmla="*/ 0 w 813"/>
                <a:gd name="T29" fmla="*/ 346 h 1567"/>
                <a:gd name="T30" fmla="*/ 4 w 813"/>
                <a:gd name="T31" fmla="*/ 170 h 1567"/>
                <a:gd name="T32" fmla="*/ 5 w 813"/>
                <a:gd name="T33" fmla="*/ 149 h 1567"/>
                <a:gd name="T34" fmla="*/ 14 w 813"/>
                <a:gd name="T35" fmla="*/ 126 h 1567"/>
                <a:gd name="T36" fmla="*/ 32 w 813"/>
                <a:gd name="T37" fmla="*/ 103 h 1567"/>
                <a:gd name="T38" fmla="*/ 57 w 813"/>
                <a:gd name="T39" fmla="*/ 82 h 1567"/>
                <a:gd name="T40" fmla="*/ 129 w 813"/>
                <a:gd name="T41" fmla="*/ 46 h 1567"/>
                <a:gd name="T42" fmla="*/ 222 w 813"/>
                <a:gd name="T43" fmla="*/ 19 h 1567"/>
                <a:gd name="T44" fmla="*/ 330 w 813"/>
                <a:gd name="T45" fmla="*/ 3 h 1567"/>
                <a:gd name="T46" fmla="*/ 407 w 813"/>
                <a:gd name="T47" fmla="*/ 0 h 1567"/>
                <a:gd name="T48" fmla="*/ 519 w 813"/>
                <a:gd name="T49" fmla="*/ 7 h 1567"/>
                <a:gd name="T50" fmla="*/ 622 w 813"/>
                <a:gd name="T51" fmla="*/ 26 h 1567"/>
                <a:gd name="T52" fmla="*/ 710 w 813"/>
                <a:gd name="T53" fmla="*/ 57 h 1567"/>
                <a:gd name="T54" fmla="*/ 765 w 813"/>
                <a:gd name="T55" fmla="*/ 89 h 1567"/>
                <a:gd name="T56" fmla="*/ 788 w 813"/>
                <a:gd name="T57" fmla="*/ 110 h 1567"/>
                <a:gd name="T58" fmla="*/ 802 w 813"/>
                <a:gd name="T59" fmla="*/ 133 h 1567"/>
                <a:gd name="T60" fmla="*/ 808 w 813"/>
                <a:gd name="T61" fmla="*/ 157 h 1567"/>
                <a:gd name="T62" fmla="*/ 811 w 813"/>
                <a:gd name="T63" fmla="*/ 207 h 1567"/>
                <a:gd name="T64" fmla="*/ 812 w 813"/>
                <a:gd name="T65" fmla="*/ 392 h 1567"/>
                <a:gd name="T66" fmla="*/ 803 w 813"/>
                <a:gd name="T67" fmla="*/ 554 h 1567"/>
                <a:gd name="T68" fmla="*/ 783 w 813"/>
                <a:gd name="T69" fmla="*/ 746 h 1567"/>
                <a:gd name="T70" fmla="*/ 771 w 813"/>
                <a:gd name="T71" fmla="*/ 831 h 1567"/>
                <a:gd name="T72" fmla="*/ 760 w 813"/>
                <a:gd name="T73" fmla="*/ 862 h 1567"/>
                <a:gd name="T74" fmla="*/ 740 w 813"/>
                <a:gd name="T75" fmla="*/ 891 h 1567"/>
                <a:gd name="T76" fmla="*/ 720 w 813"/>
                <a:gd name="T77" fmla="*/ 919 h 1567"/>
                <a:gd name="T78" fmla="*/ 706 w 813"/>
                <a:gd name="T79" fmla="*/ 954 h 1567"/>
                <a:gd name="T80" fmla="*/ 692 w 813"/>
                <a:gd name="T81" fmla="*/ 1025 h 1567"/>
                <a:gd name="T82" fmla="*/ 647 w 813"/>
                <a:gd name="T83" fmla="*/ 1305 h 1567"/>
                <a:gd name="T84" fmla="*/ 613 w 813"/>
                <a:gd name="T85" fmla="*/ 1466 h 1567"/>
                <a:gd name="T86" fmla="*/ 599 w 813"/>
                <a:gd name="T87" fmla="*/ 1513 h 1567"/>
                <a:gd name="T88" fmla="*/ 581 w 813"/>
                <a:gd name="T89" fmla="*/ 1553 h 1567"/>
                <a:gd name="T90" fmla="*/ 571 w 813"/>
                <a:gd name="T91" fmla="*/ 1563 h 1567"/>
                <a:gd name="T92" fmla="*/ 545 w 813"/>
                <a:gd name="T93" fmla="*/ 1567 h 1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3" h="1567">
                  <a:moveTo>
                    <a:pt x="267" y="1567"/>
                  </a:moveTo>
                  <a:lnTo>
                    <a:pt x="267" y="1567"/>
                  </a:lnTo>
                  <a:lnTo>
                    <a:pt x="255" y="1567"/>
                  </a:lnTo>
                  <a:lnTo>
                    <a:pt x="246" y="1565"/>
                  </a:lnTo>
                  <a:lnTo>
                    <a:pt x="241" y="1563"/>
                  </a:lnTo>
                  <a:lnTo>
                    <a:pt x="238" y="1561"/>
                  </a:lnTo>
                  <a:lnTo>
                    <a:pt x="235" y="1558"/>
                  </a:lnTo>
                  <a:lnTo>
                    <a:pt x="231" y="1553"/>
                  </a:lnTo>
                  <a:lnTo>
                    <a:pt x="226" y="1544"/>
                  </a:lnTo>
                  <a:lnTo>
                    <a:pt x="219" y="1531"/>
                  </a:lnTo>
                  <a:lnTo>
                    <a:pt x="213" y="1513"/>
                  </a:lnTo>
                  <a:lnTo>
                    <a:pt x="207" y="1491"/>
                  </a:lnTo>
                  <a:lnTo>
                    <a:pt x="207" y="1491"/>
                  </a:lnTo>
                  <a:lnTo>
                    <a:pt x="199" y="1466"/>
                  </a:lnTo>
                  <a:lnTo>
                    <a:pt x="193" y="1437"/>
                  </a:lnTo>
                  <a:lnTo>
                    <a:pt x="179" y="1373"/>
                  </a:lnTo>
                  <a:lnTo>
                    <a:pt x="166" y="1305"/>
                  </a:lnTo>
                  <a:lnTo>
                    <a:pt x="154" y="1232"/>
                  </a:lnTo>
                  <a:lnTo>
                    <a:pt x="130" y="1089"/>
                  </a:lnTo>
                  <a:lnTo>
                    <a:pt x="120" y="1025"/>
                  </a:lnTo>
                  <a:lnTo>
                    <a:pt x="110" y="970"/>
                  </a:lnTo>
                  <a:lnTo>
                    <a:pt x="110" y="970"/>
                  </a:lnTo>
                  <a:lnTo>
                    <a:pt x="106" y="954"/>
                  </a:lnTo>
                  <a:lnTo>
                    <a:pt x="103" y="942"/>
                  </a:lnTo>
                  <a:lnTo>
                    <a:pt x="98" y="930"/>
                  </a:lnTo>
                  <a:lnTo>
                    <a:pt x="93" y="919"/>
                  </a:lnTo>
                  <a:lnTo>
                    <a:pt x="88" y="911"/>
                  </a:lnTo>
                  <a:lnTo>
                    <a:pt x="83" y="904"/>
                  </a:lnTo>
                  <a:lnTo>
                    <a:pt x="72" y="891"/>
                  </a:lnTo>
                  <a:lnTo>
                    <a:pt x="63" y="878"/>
                  </a:lnTo>
                  <a:lnTo>
                    <a:pt x="57" y="871"/>
                  </a:lnTo>
                  <a:lnTo>
                    <a:pt x="53" y="862"/>
                  </a:lnTo>
                  <a:lnTo>
                    <a:pt x="49" y="854"/>
                  </a:lnTo>
                  <a:lnTo>
                    <a:pt x="45" y="843"/>
                  </a:lnTo>
                  <a:lnTo>
                    <a:pt x="41" y="831"/>
                  </a:lnTo>
                  <a:lnTo>
                    <a:pt x="39" y="816"/>
                  </a:lnTo>
                  <a:lnTo>
                    <a:pt x="39" y="816"/>
                  </a:lnTo>
                  <a:lnTo>
                    <a:pt x="29" y="746"/>
                  </a:lnTo>
                  <a:lnTo>
                    <a:pt x="20" y="679"/>
                  </a:lnTo>
                  <a:lnTo>
                    <a:pt x="14" y="616"/>
                  </a:lnTo>
                  <a:lnTo>
                    <a:pt x="9" y="554"/>
                  </a:lnTo>
                  <a:lnTo>
                    <a:pt x="5" y="496"/>
                  </a:lnTo>
                  <a:lnTo>
                    <a:pt x="2" y="442"/>
                  </a:lnTo>
                  <a:lnTo>
                    <a:pt x="0" y="392"/>
                  </a:lnTo>
                  <a:lnTo>
                    <a:pt x="0" y="346"/>
                  </a:lnTo>
                  <a:lnTo>
                    <a:pt x="0" y="266"/>
                  </a:lnTo>
                  <a:lnTo>
                    <a:pt x="2" y="207"/>
                  </a:lnTo>
                  <a:lnTo>
                    <a:pt x="4" y="170"/>
                  </a:lnTo>
                  <a:lnTo>
                    <a:pt x="5" y="157"/>
                  </a:lnTo>
                  <a:lnTo>
                    <a:pt x="5" y="157"/>
                  </a:lnTo>
                  <a:lnTo>
                    <a:pt x="5" y="149"/>
                  </a:lnTo>
                  <a:lnTo>
                    <a:pt x="8" y="142"/>
                  </a:lnTo>
                  <a:lnTo>
                    <a:pt x="10" y="133"/>
                  </a:lnTo>
                  <a:lnTo>
                    <a:pt x="14" y="126"/>
                  </a:lnTo>
                  <a:lnTo>
                    <a:pt x="19" y="118"/>
                  </a:lnTo>
                  <a:lnTo>
                    <a:pt x="24" y="110"/>
                  </a:lnTo>
                  <a:lnTo>
                    <a:pt x="32" y="103"/>
                  </a:lnTo>
                  <a:lnTo>
                    <a:pt x="39" y="96"/>
                  </a:lnTo>
                  <a:lnTo>
                    <a:pt x="48" y="89"/>
                  </a:lnTo>
                  <a:lnTo>
                    <a:pt x="57" y="82"/>
                  </a:lnTo>
                  <a:lnTo>
                    <a:pt x="78" y="69"/>
                  </a:lnTo>
                  <a:lnTo>
                    <a:pt x="103" y="57"/>
                  </a:lnTo>
                  <a:lnTo>
                    <a:pt x="129" y="46"/>
                  </a:lnTo>
                  <a:lnTo>
                    <a:pt x="159" y="36"/>
                  </a:lnTo>
                  <a:lnTo>
                    <a:pt x="190" y="26"/>
                  </a:lnTo>
                  <a:lnTo>
                    <a:pt x="222" y="19"/>
                  </a:lnTo>
                  <a:lnTo>
                    <a:pt x="257" y="12"/>
                  </a:lnTo>
                  <a:lnTo>
                    <a:pt x="293" y="7"/>
                  </a:lnTo>
                  <a:lnTo>
                    <a:pt x="330" y="3"/>
                  </a:lnTo>
                  <a:lnTo>
                    <a:pt x="368" y="1"/>
                  </a:lnTo>
                  <a:lnTo>
                    <a:pt x="407" y="0"/>
                  </a:lnTo>
                  <a:lnTo>
                    <a:pt x="407" y="0"/>
                  </a:lnTo>
                  <a:lnTo>
                    <a:pt x="445" y="1"/>
                  </a:lnTo>
                  <a:lnTo>
                    <a:pt x="482" y="3"/>
                  </a:lnTo>
                  <a:lnTo>
                    <a:pt x="519" y="7"/>
                  </a:lnTo>
                  <a:lnTo>
                    <a:pt x="555" y="12"/>
                  </a:lnTo>
                  <a:lnTo>
                    <a:pt x="590" y="19"/>
                  </a:lnTo>
                  <a:lnTo>
                    <a:pt x="622" y="26"/>
                  </a:lnTo>
                  <a:lnTo>
                    <a:pt x="654" y="36"/>
                  </a:lnTo>
                  <a:lnTo>
                    <a:pt x="684" y="46"/>
                  </a:lnTo>
                  <a:lnTo>
                    <a:pt x="710" y="57"/>
                  </a:lnTo>
                  <a:lnTo>
                    <a:pt x="735" y="69"/>
                  </a:lnTo>
                  <a:lnTo>
                    <a:pt x="756" y="82"/>
                  </a:lnTo>
                  <a:lnTo>
                    <a:pt x="765" y="89"/>
                  </a:lnTo>
                  <a:lnTo>
                    <a:pt x="774" y="96"/>
                  </a:lnTo>
                  <a:lnTo>
                    <a:pt x="781" y="103"/>
                  </a:lnTo>
                  <a:lnTo>
                    <a:pt x="788" y="110"/>
                  </a:lnTo>
                  <a:lnTo>
                    <a:pt x="794" y="118"/>
                  </a:lnTo>
                  <a:lnTo>
                    <a:pt x="798" y="126"/>
                  </a:lnTo>
                  <a:lnTo>
                    <a:pt x="802" y="133"/>
                  </a:lnTo>
                  <a:lnTo>
                    <a:pt x="806" y="142"/>
                  </a:lnTo>
                  <a:lnTo>
                    <a:pt x="807" y="149"/>
                  </a:lnTo>
                  <a:lnTo>
                    <a:pt x="808" y="157"/>
                  </a:lnTo>
                  <a:lnTo>
                    <a:pt x="808" y="157"/>
                  </a:lnTo>
                  <a:lnTo>
                    <a:pt x="809" y="170"/>
                  </a:lnTo>
                  <a:lnTo>
                    <a:pt x="811" y="207"/>
                  </a:lnTo>
                  <a:lnTo>
                    <a:pt x="812" y="266"/>
                  </a:lnTo>
                  <a:lnTo>
                    <a:pt x="813" y="346"/>
                  </a:lnTo>
                  <a:lnTo>
                    <a:pt x="812" y="392"/>
                  </a:lnTo>
                  <a:lnTo>
                    <a:pt x="810" y="442"/>
                  </a:lnTo>
                  <a:lnTo>
                    <a:pt x="808" y="496"/>
                  </a:lnTo>
                  <a:lnTo>
                    <a:pt x="803" y="554"/>
                  </a:lnTo>
                  <a:lnTo>
                    <a:pt x="799" y="616"/>
                  </a:lnTo>
                  <a:lnTo>
                    <a:pt x="792" y="679"/>
                  </a:lnTo>
                  <a:lnTo>
                    <a:pt x="783" y="746"/>
                  </a:lnTo>
                  <a:lnTo>
                    <a:pt x="774" y="816"/>
                  </a:lnTo>
                  <a:lnTo>
                    <a:pt x="774" y="816"/>
                  </a:lnTo>
                  <a:lnTo>
                    <a:pt x="771" y="831"/>
                  </a:lnTo>
                  <a:lnTo>
                    <a:pt x="767" y="843"/>
                  </a:lnTo>
                  <a:lnTo>
                    <a:pt x="764" y="854"/>
                  </a:lnTo>
                  <a:lnTo>
                    <a:pt x="760" y="862"/>
                  </a:lnTo>
                  <a:lnTo>
                    <a:pt x="755" y="871"/>
                  </a:lnTo>
                  <a:lnTo>
                    <a:pt x="751" y="878"/>
                  </a:lnTo>
                  <a:lnTo>
                    <a:pt x="740" y="891"/>
                  </a:lnTo>
                  <a:lnTo>
                    <a:pt x="729" y="904"/>
                  </a:lnTo>
                  <a:lnTo>
                    <a:pt x="724" y="911"/>
                  </a:lnTo>
                  <a:lnTo>
                    <a:pt x="720" y="919"/>
                  </a:lnTo>
                  <a:lnTo>
                    <a:pt x="715" y="930"/>
                  </a:lnTo>
                  <a:lnTo>
                    <a:pt x="710" y="942"/>
                  </a:lnTo>
                  <a:lnTo>
                    <a:pt x="706" y="954"/>
                  </a:lnTo>
                  <a:lnTo>
                    <a:pt x="703" y="970"/>
                  </a:lnTo>
                  <a:lnTo>
                    <a:pt x="703" y="970"/>
                  </a:lnTo>
                  <a:lnTo>
                    <a:pt x="692" y="1025"/>
                  </a:lnTo>
                  <a:lnTo>
                    <a:pt x="682" y="1089"/>
                  </a:lnTo>
                  <a:lnTo>
                    <a:pt x="658" y="1232"/>
                  </a:lnTo>
                  <a:lnTo>
                    <a:pt x="647" y="1305"/>
                  </a:lnTo>
                  <a:lnTo>
                    <a:pt x="634" y="1373"/>
                  </a:lnTo>
                  <a:lnTo>
                    <a:pt x="620" y="1437"/>
                  </a:lnTo>
                  <a:lnTo>
                    <a:pt x="613" y="1466"/>
                  </a:lnTo>
                  <a:lnTo>
                    <a:pt x="607" y="1491"/>
                  </a:lnTo>
                  <a:lnTo>
                    <a:pt x="607" y="1491"/>
                  </a:lnTo>
                  <a:lnTo>
                    <a:pt x="599" y="1513"/>
                  </a:lnTo>
                  <a:lnTo>
                    <a:pt x="593" y="1531"/>
                  </a:lnTo>
                  <a:lnTo>
                    <a:pt x="588" y="1544"/>
                  </a:lnTo>
                  <a:lnTo>
                    <a:pt x="581" y="1553"/>
                  </a:lnTo>
                  <a:lnTo>
                    <a:pt x="578" y="1558"/>
                  </a:lnTo>
                  <a:lnTo>
                    <a:pt x="575" y="1561"/>
                  </a:lnTo>
                  <a:lnTo>
                    <a:pt x="571" y="1563"/>
                  </a:lnTo>
                  <a:lnTo>
                    <a:pt x="566" y="1565"/>
                  </a:lnTo>
                  <a:lnTo>
                    <a:pt x="557" y="1567"/>
                  </a:lnTo>
                  <a:lnTo>
                    <a:pt x="545" y="1567"/>
                  </a:lnTo>
                  <a:lnTo>
                    <a:pt x="267" y="15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7" name="Grupa 56">
            <a:extLst>
              <a:ext uri="{FF2B5EF4-FFF2-40B4-BE49-F238E27FC236}">
                <a16:creationId xmlns:a16="http://schemas.microsoft.com/office/drawing/2014/main" id="{F008B2AC-134C-4EAB-975F-8CBAEC34C066}"/>
              </a:ext>
            </a:extLst>
          </p:cNvPr>
          <p:cNvGrpSpPr/>
          <p:nvPr/>
        </p:nvGrpSpPr>
        <p:grpSpPr>
          <a:xfrm>
            <a:off x="6289381" y="4457481"/>
            <a:ext cx="168148" cy="190989"/>
            <a:chOff x="2805113" y="1684338"/>
            <a:chExt cx="549275" cy="623888"/>
          </a:xfrm>
          <a:solidFill>
            <a:srgbClr val="A7B3BC"/>
          </a:solidFill>
        </p:grpSpPr>
        <p:sp>
          <p:nvSpPr>
            <p:cNvPr id="58" name="Freeform 167">
              <a:extLst>
                <a:ext uri="{FF2B5EF4-FFF2-40B4-BE49-F238E27FC236}">
                  <a16:creationId xmlns:a16="http://schemas.microsoft.com/office/drawing/2014/main" id="{69E711E1-0E21-4CC0-A215-AED5AC472DF4}"/>
                </a:ext>
              </a:extLst>
            </p:cNvPr>
            <p:cNvSpPr>
              <a:spLocks noEditPoints="1"/>
            </p:cNvSpPr>
            <p:nvPr/>
          </p:nvSpPr>
          <p:spPr bwMode="auto">
            <a:xfrm>
              <a:off x="2805113" y="1684338"/>
              <a:ext cx="361950" cy="623888"/>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168">
              <a:extLst>
                <a:ext uri="{FF2B5EF4-FFF2-40B4-BE49-F238E27FC236}">
                  <a16:creationId xmlns:a16="http://schemas.microsoft.com/office/drawing/2014/main" id="{0FFEA9A9-BDE2-49C3-BD07-FE19E3EBD1C8}"/>
                </a:ext>
              </a:extLst>
            </p:cNvPr>
            <p:cNvSpPr>
              <a:spLocks/>
            </p:cNvSpPr>
            <p:nvPr/>
          </p:nvSpPr>
          <p:spPr bwMode="auto">
            <a:xfrm>
              <a:off x="3062288" y="2058988"/>
              <a:ext cx="236538" cy="249238"/>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0" name="Freeform 169">
              <a:extLst>
                <a:ext uri="{FF2B5EF4-FFF2-40B4-BE49-F238E27FC236}">
                  <a16:creationId xmlns:a16="http://schemas.microsoft.com/office/drawing/2014/main" id="{7B9C9D53-02BF-4B20-8C17-C03FA1795CCD}"/>
                </a:ext>
              </a:extLst>
            </p:cNvPr>
            <p:cNvSpPr>
              <a:spLocks/>
            </p:cNvSpPr>
            <p:nvPr/>
          </p:nvSpPr>
          <p:spPr bwMode="auto">
            <a:xfrm>
              <a:off x="3189288" y="1878013"/>
              <a:ext cx="165100" cy="160338"/>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1" name="Grupa 60">
            <a:extLst>
              <a:ext uri="{FF2B5EF4-FFF2-40B4-BE49-F238E27FC236}">
                <a16:creationId xmlns:a16="http://schemas.microsoft.com/office/drawing/2014/main" id="{99B78B07-1E76-42FC-9388-2FDECDC81C37}"/>
              </a:ext>
            </a:extLst>
          </p:cNvPr>
          <p:cNvGrpSpPr/>
          <p:nvPr/>
        </p:nvGrpSpPr>
        <p:grpSpPr>
          <a:xfrm>
            <a:off x="4563413" y="4468796"/>
            <a:ext cx="206210" cy="171485"/>
            <a:chOff x="3748088" y="1628775"/>
            <a:chExt cx="695325" cy="669925"/>
          </a:xfrm>
          <a:solidFill>
            <a:srgbClr val="A7B3BC"/>
          </a:solidFill>
        </p:grpSpPr>
        <p:sp>
          <p:nvSpPr>
            <p:cNvPr id="62" name="Freeform 91">
              <a:extLst>
                <a:ext uri="{FF2B5EF4-FFF2-40B4-BE49-F238E27FC236}">
                  <a16:creationId xmlns:a16="http://schemas.microsoft.com/office/drawing/2014/main" id="{50ECECD6-0606-405B-8B6D-7C4F77A33D27}"/>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92">
              <a:extLst>
                <a:ext uri="{FF2B5EF4-FFF2-40B4-BE49-F238E27FC236}">
                  <a16:creationId xmlns:a16="http://schemas.microsoft.com/office/drawing/2014/main" id="{CF8811E0-8742-479E-B53B-6E315B80E4B3}"/>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4" name="Freeform 93">
              <a:extLst>
                <a:ext uri="{FF2B5EF4-FFF2-40B4-BE49-F238E27FC236}">
                  <a16:creationId xmlns:a16="http://schemas.microsoft.com/office/drawing/2014/main" id="{892BD828-A57F-4F40-967D-326AD0EF82E6}"/>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5" name="Freeform 94">
              <a:extLst>
                <a:ext uri="{FF2B5EF4-FFF2-40B4-BE49-F238E27FC236}">
                  <a16:creationId xmlns:a16="http://schemas.microsoft.com/office/drawing/2014/main" id="{B7E82B45-6587-4EFA-ABC6-9033F6971F60}"/>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6" name="Grupa 65">
            <a:extLst>
              <a:ext uri="{FF2B5EF4-FFF2-40B4-BE49-F238E27FC236}">
                <a16:creationId xmlns:a16="http://schemas.microsoft.com/office/drawing/2014/main" id="{532DDC1C-29B8-460F-85AB-9389366550F2}"/>
              </a:ext>
            </a:extLst>
          </p:cNvPr>
          <p:cNvGrpSpPr/>
          <p:nvPr/>
        </p:nvGrpSpPr>
        <p:grpSpPr>
          <a:xfrm>
            <a:off x="7173126" y="4474925"/>
            <a:ext cx="146585" cy="160919"/>
            <a:chOff x="2908301" y="4322763"/>
            <a:chExt cx="544513" cy="628650"/>
          </a:xfrm>
          <a:solidFill>
            <a:srgbClr val="A7B3BC"/>
          </a:solidFill>
        </p:grpSpPr>
        <p:sp>
          <p:nvSpPr>
            <p:cNvPr id="67" name="Freeform 16">
              <a:extLst>
                <a:ext uri="{FF2B5EF4-FFF2-40B4-BE49-F238E27FC236}">
                  <a16:creationId xmlns:a16="http://schemas.microsoft.com/office/drawing/2014/main" id="{D7E45CE1-7D92-4E14-B12B-A14F900A9F60}"/>
                </a:ext>
              </a:extLst>
            </p:cNvPr>
            <p:cNvSpPr>
              <a:spLocks noEditPoints="1"/>
            </p:cNvSpPr>
            <p:nvPr/>
          </p:nvSpPr>
          <p:spPr bwMode="auto">
            <a:xfrm>
              <a:off x="3024188" y="4476750"/>
              <a:ext cx="314325" cy="314325"/>
            </a:xfrm>
            <a:custGeom>
              <a:avLst/>
              <a:gdLst>
                <a:gd name="T0" fmla="*/ 384 w 594"/>
                <a:gd name="T1" fmla="*/ 178 h 595"/>
                <a:gd name="T2" fmla="*/ 579 w 594"/>
                <a:gd name="T3" fmla="*/ 205 h 595"/>
                <a:gd name="T4" fmla="*/ 561 w 594"/>
                <a:gd name="T5" fmla="*/ 163 h 595"/>
                <a:gd name="T6" fmla="*/ 536 w 594"/>
                <a:gd name="T7" fmla="*/ 123 h 595"/>
                <a:gd name="T8" fmla="*/ 508 w 594"/>
                <a:gd name="T9" fmla="*/ 88 h 595"/>
                <a:gd name="T10" fmla="*/ 473 w 594"/>
                <a:gd name="T11" fmla="*/ 58 h 595"/>
                <a:gd name="T12" fmla="*/ 434 w 594"/>
                <a:gd name="T13" fmla="*/ 34 h 595"/>
                <a:gd name="T14" fmla="*/ 390 w 594"/>
                <a:gd name="T15" fmla="*/ 15 h 595"/>
                <a:gd name="T16" fmla="*/ 346 w 594"/>
                <a:gd name="T17" fmla="*/ 4 h 595"/>
                <a:gd name="T18" fmla="*/ 297 w 594"/>
                <a:gd name="T19" fmla="*/ 0 h 595"/>
                <a:gd name="T20" fmla="*/ 15 w 594"/>
                <a:gd name="T21" fmla="*/ 205 h 595"/>
                <a:gd name="T22" fmla="*/ 297 w 594"/>
                <a:gd name="T23" fmla="*/ 0 h 595"/>
                <a:gd name="T24" fmla="*/ 272 w 594"/>
                <a:gd name="T25" fmla="*/ 2 h 595"/>
                <a:gd name="T26" fmla="*/ 224 w 594"/>
                <a:gd name="T27" fmla="*/ 9 h 595"/>
                <a:gd name="T28" fmla="*/ 181 w 594"/>
                <a:gd name="T29" fmla="*/ 24 h 595"/>
                <a:gd name="T30" fmla="*/ 140 w 594"/>
                <a:gd name="T31" fmla="*/ 45 h 595"/>
                <a:gd name="T32" fmla="*/ 102 w 594"/>
                <a:gd name="T33" fmla="*/ 73 h 595"/>
                <a:gd name="T34" fmla="*/ 71 w 594"/>
                <a:gd name="T35" fmla="*/ 105 h 595"/>
                <a:gd name="T36" fmla="*/ 44 w 594"/>
                <a:gd name="T37" fmla="*/ 143 h 595"/>
                <a:gd name="T38" fmla="*/ 22 w 594"/>
                <a:gd name="T39" fmla="*/ 184 h 595"/>
                <a:gd name="T40" fmla="*/ 15 w 594"/>
                <a:gd name="T41" fmla="*/ 205 h 595"/>
                <a:gd name="T42" fmla="*/ 156 w 594"/>
                <a:gd name="T43" fmla="*/ 344 h 595"/>
                <a:gd name="T44" fmla="*/ 15 w 594"/>
                <a:gd name="T45" fmla="*/ 206 h 595"/>
                <a:gd name="T46" fmla="*/ 4 w 594"/>
                <a:gd name="T47" fmla="*/ 250 h 595"/>
                <a:gd name="T48" fmla="*/ 0 w 594"/>
                <a:gd name="T49" fmla="*/ 298 h 595"/>
                <a:gd name="T50" fmla="*/ 0 w 594"/>
                <a:gd name="T51" fmla="*/ 316 h 595"/>
                <a:gd name="T52" fmla="*/ 5 w 594"/>
                <a:gd name="T53" fmla="*/ 351 h 595"/>
                <a:gd name="T54" fmla="*/ 14 w 594"/>
                <a:gd name="T55" fmla="*/ 386 h 595"/>
                <a:gd name="T56" fmla="*/ 26 w 594"/>
                <a:gd name="T57" fmla="*/ 419 h 595"/>
                <a:gd name="T58" fmla="*/ 41 w 594"/>
                <a:gd name="T59" fmla="*/ 449 h 595"/>
                <a:gd name="T60" fmla="*/ 61 w 594"/>
                <a:gd name="T61" fmla="*/ 477 h 595"/>
                <a:gd name="T62" fmla="*/ 83 w 594"/>
                <a:gd name="T63" fmla="*/ 503 h 595"/>
                <a:gd name="T64" fmla="*/ 108 w 594"/>
                <a:gd name="T65" fmla="*/ 527 h 595"/>
                <a:gd name="T66" fmla="*/ 122 w 594"/>
                <a:gd name="T67" fmla="*/ 537 h 595"/>
                <a:gd name="T68" fmla="*/ 297 w 594"/>
                <a:gd name="T69" fmla="*/ 595 h 595"/>
                <a:gd name="T70" fmla="*/ 344 w 594"/>
                <a:gd name="T71" fmla="*/ 591 h 595"/>
                <a:gd name="T72" fmla="*/ 389 w 594"/>
                <a:gd name="T73" fmla="*/ 580 h 595"/>
                <a:gd name="T74" fmla="*/ 432 w 594"/>
                <a:gd name="T75" fmla="*/ 561 h 595"/>
                <a:gd name="T76" fmla="*/ 470 w 594"/>
                <a:gd name="T77" fmla="*/ 537 h 595"/>
                <a:gd name="T78" fmla="*/ 122 w 594"/>
                <a:gd name="T79" fmla="*/ 537 h 595"/>
                <a:gd name="T80" fmla="*/ 141 w 594"/>
                <a:gd name="T81" fmla="*/ 551 h 595"/>
                <a:gd name="T82" fmla="*/ 182 w 594"/>
                <a:gd name="T83" fmla="*/ 571 h 595"/>
                <a:gd name="T84" fmla="*/ 226 w 594"/>
                <a:gd name="T85" fmla="*/ 586 h 595"/>
                <a:gd name="T86" fmla="*/ 272 w 594"/>
                <a:gd name="T87" fmla="*/ 593 h 595"/>
                <a:gd name="T88" fmla="*/ 297 w 594"/>
                <a:gd name="T89" fmla="*/ 595 h 595"/>
                <a:gd name="T90" fmla="*/ 594 w 594"/>
                <a:gd name="T91" fmla="*/ 298 h 595"/>
                <a:gd name="T92" fmla="*/ 590 w 594"/>
                <a:gd name="T93" fmla="*/ 250 h 595"/>
                <a:gd name="T94" fmla="*/ 579 w 594"/>
                <a:gd name="T95" fmla="*/ 206 h 595"/>
                <a:gd name="T96" fmla="*/ 472 w 594"/>
                <a:gd name="T97" fmla="*/ 537 h 595"/>
                <a:gd name="T98" fmla="*/ 485 w 594"/>
                <a:gd name="T99" fmla="*/ 527 h 595"/>
                <a:gd name="T100" fmla="*/ 510 w 594"/>
                <a:gd name="T101" fmla="*/ 503 h 595"/>
                <a:gd name="T102" fmla="*/ 533 w 594"/>
                <a:gd name="T103" fmla="*/ 477 h 595"/>
                <a:gd name="T104" fmla="*/ 551 w 594"/>
                <a:gd name="T105" fmla="*/ 449 h 595"/>
                <a:gd name="T106" fmla="*/ 568 w 594"/>
                <a:gd name="T107" fmla="*/ 419 h 595"/>
                <a:gd name="T108" fmla="*/ 580 w 594"/>
                <a:gd name="T109" fmla="*/ 386 h 595"/>
                <a:gd name="T110" fmla="*/ 589 w 594"/>
                <a:gd name="T111" fmla="*/ 351 h 595"/>
                <a:gd name="T112" fmla="*/ 593 w 594"/>
                <a:gd name="T113" fmla="*/ 316 h 595"/>
                <a:gd name="T114" fmla="*/ 594 w 594"/>
                <a:gd name="T115" fmla="*/ 298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4" h="595">
                  <a:moveTo>
                    <a:pt x="297" y="0"/>
                  </a:moveTo>
                  <a:lnTo>
                    <a:pt x="384" y="178"/>
                  </a:lnTo>
                  <a:lnTo>
                    <a:pt x="579" y="205"/>
                  </a:lnTo>
                  <a:lnTo>
                    <a:pt x="579" y="205"/>
                  </a:lnTo>
                  <a:lnTo>
                    <a:pt x="571" y="184"/>
                  </a:lnTo>
                  <a:lnTo>
                    <a:pt x="561" y="163"/>
                  </a:lnTo>
                  <a:lnTo>
                    <a:pt x="550" y="143"/>
                  </a:lnTo>
                  <a:lnTo>
                    <a:pt x="536" y="123"/>
                  </a:lnTo>
                  <a:lnTo>
                    <a:pt x="523" y="105"/>
                  </a:lnTo>
                  <a:lnTo>
                    <a:pt x="508" y="88"/>
                  </a:lnTo>
                  <a:lnTo>
                    <a:pt x="490" y="73"/>
                  </a:lnTo>
                  <a:lnTo>
                    <a:pt x="473" y="58"/>
                  </a:lnTo>
                  <a:lnTo>
                    <a:pt x="454" y="45"/>
                  </a:lnTo>
                  <a:lnTo>
                    <a:pt x="434" y="34"/>
                  </a:lnTo>
                  <a:lnTo>
                    <a:pt x="413" y="24"/>
                  </a:lnTo>
                  <a:lnTo>
                    <a:pt x="390" y="15"/>
                  </a:lnTo>
                  <a:lnTo>
                    <a:pt x="368" y="9"/>
                  </a:lnTo>
                  <a:lnTo>
                    <a:pt x="346" y="4"/>
                  </a:lnTo>
                  <a:lnTo>
                    <a:pt x="322" y="2"/>
                  </a:lnTo>
                  <a:lnTo>
                    <a:pt x="297" y="0"/>
                  </a:lnTo>
                  <a:lnTo>
                    <a:pt x="297" y="0"/>
                  </a:lnTo>
                  <a:close/>
                  <a:moveTo>
                    <a:pt x="15" y="205"/>
                  </a:moveTo>
                  <a:lnTo>
                    <a:pt x="210" y="178"/>
                  </a:lnTo>
                  <a:lnTo>
                    <a:pt x="297" y="0"/>
                  </a:lnTo>
                  <a:lnTo>
                    <a:pt x="297" y="0"/>
                  </a:lnTo>
                  <a:lnTo>
                    <a:pt x="272" y="2"/>
                  </a:lnTo>
                  <a:lnTo>
                    <a:pt x="248" y="4"/>
                  </a:lnTo>
                  <a:lnTo>
                    <a:pt x="224" y="9"/>
                  </a:lnTo>
                  <a:lnTo>
                    <a:pt x="202" y="15"/>
                  </a:lnTo>
                  <a:lnTo>
                    <a:pt x="181" y="24"/>
                  </a:lnTo>
                  <a:lnTo>
                    <a:pt x="160" y="34"/>
                  </a:lnTo>
                  <a:lnTo>
                    <a:pt x="140" y="45"/>
                  </a:lnTo>
                  <a:lnTo>
                    <a:pt x="121" y="58"/>
                  </a:lnTo>
                  <a:lnTo>
                    <a:pt x="102" y="73"/>
                  </a:lnTo>
                  <a:lnTo>
                    <a:pt x="86" y="88"/>
                  </a:lnTo>
                  <a:lnTo>
                    <a:pt x="71" y="105"/>
                  </a:lnTo>
                  <a:lnTo>
                    <a:pt x="56" y="123"/>
                  </a:lnTo>
                  <a:lnTo>
                    <a:pt x="44" y="143"/>
                  </a:lnTo>
                  <a:lnTo>
                    <a:pt x="32" y="163"/>
                  </a:lnTo>
                  <a:lnTo>
                    <a:pt x="22" y="184"/>
                  </a:lnTo>
                  <a:lnTo>
                    <a:pt x="15" y="205"/>
                  </a:lnTo>
                  <a:lnTo>
                    <a:pt x="15" y="205"/>
                  </a:lnTo>
                  <a:close/>
                  <a:moveTo>
                    <a:pt x="122" y="537"/>
                  </a:moveTo>
                  <a:lnTo>
                    <a:pt x="156" y="344"/>
                  </a:lnTo>
                  <a:lnTo>
                    <a:pt x="15" y="206"/>
                  </a:lnTo>
                  <a:lnTo>
                    <a:pt x="15" y="206"/>
                  </a:lnTo>
                  <a:lnTo>
                    <a:pt x="9" y="228"/>
                  </a:lnTo>
                  <a:lnTo>
                    <a:pt x="4" y="250"/>
                  </a:lnTo>
                  <a:lnTo>
                    <a:pt x="1" y="274"/>
                  </a:lnTo>
                  <a:lnTo>
                    <a:pt x="0" y="298"/>
                  </a:lnTo>
                  <a:lnTo>
                    <a:pt x="0" y="298"/>
                  </a:lnTo>
                  <a:lnTo>
                    <a:pt x="0" y="316"/>
                  </a:lnTo>
                  <a:lnTo>
                    <a:pt x="2" y="334"/>
                  </a:lnTo>
                  <a:lnTo>
                    <a:pt x="5" y="351"/>
                  </a:lnTo>
                  <a:lnTo>
                    <a:pt x="9" y="369"/>
                  </a:lnTo>
                  <a:lnTo>
                    <a:pt x="14" y="386"/>
                  </a:lnTo>
                  <a:lnTo>
                    <a:pt x="19" y="402"/>
                  </a:lnTo>
                  <a:lnTo>
                    <a:pt x="26" y="419"/>
                  </a:lnTo>
                  <a:lnTo>
                    <a:pt x="34" y="434"/>
                  </a:lnTo>
                  <a:lnTo>
                    <a:pt x="41" y="449"/>
                  </a:lnTo>
                  <a:lnTo>
                    <a:pt x="51" y="464"/>
                  </a:lnTo>
                  <a:lnTo>
                    <a:pt x="61" y="477"/>
                  </a:lnTo>
                  <a:lnTo>
                    <a:pt x="72" y="491"/>
                  </a:lnTo>
                  <a:lnTo>
                    <a:pt x="83" y="503"/>
                  </a:lnTo>
                  <a:lnTo>
                    <a:pt x="96" y="516"/>
                  </a:lnTo>
                  <a:lnTo>
                    <a:pt x="108" y="527"/>
                  </a:lnTo>
                  <a:lnTo>
                    <a:pt x="122" y="537"/>
                  </a:lnTo>
                  <a:lnTo>
                    <a:pt x="122" y="537"/>
                  </a:lnTo>
                  <a:close/>
                  <a:moveTo>
                    <a:pt x="297" y="595"/>
                  </a:moveTo>
                  <a:lnTo>
                    <a:pt x="297" y="595"/>
                  </a:lnTo>
                  <a:lnTo>
                    <a:pt x="321" y="593"/>
                  </a:lnTo>
                  <a:lnTo>
                    <a:pt x="344" y="591"/>
                  </a:lnTo>
                  <a:lnTo>
                    <a:pt x="368" y="586"/>
                  </a:lnTo>
                  <a:lnTo>
                    <a:pt x="389" y="580"/>
                  </a:lnTo>
                  <a:lnTo>
                    <a:pt x="412" y="571"/>
                  </a:lnTo>
                  <a:lnTo>
                    <a:pt x="432" y="561"/>
                  </a:lnTo>
                  <a:lnTo>
                    <a:pt x="452" y="551"/>
                  </a:lnTo>
                  <a:lnTo>
                    <a:pt x="470" y="537"/>
                  </a:lnTo>
                  <a:lnTo>
                    <a:pt x="297" y="446"/>
                  </a:lnTo>
                  <a:lnTo>
                    <a:pt x="122" y="537"/>
                  </a:lnTo>
                  <a:lnTo>
                    <a:pt x="122" y="537"/>
                  </a:lnTo>
                  <a:lnTo>
                    <a:pt x="141" y="551"/>
                  </a:lnTo>
                  <a:lnTo>
                    <a:pt x="161" y="561"/>
                  </a:lnTo>
                  <a:lnTo>
                    <a:pt x="182" y="571"/>
                  </a:lnTo>
                  <a:lnTo>
                    <a:pt x="203" y="580"/>
                  </a:lnTo>
                  <a:lnTo>
                    <a:pt x="226" y="586"/>
                  </a:lnTo>
                  <a:lnTo>
                    <a:pt x="249" y="591"/>
                  </a:lnTo>
                  <a:lnTo>
                    <a:pt x="272" y="593"/>
                  </a:lnTo>
                  <a:lnTo>
                    <a:pt x="297" y="595"/>
                  </a:lnTo>
                  <a:lnTo>
                    <a:pt x="297" y="595"/>
                  </a:lnTo>
                  <a:close/>
                  <a:moveTo>
                    <a:pt x="594" y="298"/>
                  </a:moveTo>
                  <a:lnTo>
                    <a:pt x="594" y="298"/>
                  </a:lnTo>
                  <a:lnTo>
                    <a:pt x="593" y="274"/>
                  </a:lnTo>
                  <a:lnTo>
                    <a:pt x="590" y="250"/>
                  </a:lnTo>
                  <a:lnTo>
                    <a:pt x="585" y="228"/>
                  </a:lnTo>
                  <a:lnTo>
                    <a:pt x="579" y="206"/>
                  </a:lnTo>
                  <a:lnTo>
                    <a:pt x="438" y="344"/>
                  </a:lnTo>
                  <a:lnTo>
                    <a:pt x="472" y="537"/>
                  </a:lnTo>
                  <a:lnTo>
                    <a:pt x="472" y="537"/>
                  </a:lnTo>
                  <a:lnTo>
                    <a:pt x="485" y="527"/>
                  </a:lnTo>
                  <a:lnTo>
                    <a:pt x="498" y="516"/>
                  </a:lnTo>
                  <a:lnTo>
                    <a:pt x="510" y="503"/>
                  </a:lnTo>
                  <a:lnTo>
                    <a:pt x="521" y="491"/>
                  </a:lnTo>
                  <a:lnTo>
                    <a:pt x="533" y="477"/>
                  </a:lnTo>
                  <a:lnTo>
                    <a:pt x="543" y="464"/>
                  </a:lnTo>
                  <a:lnTo>
                    <a:pt x="551" y="449"/>
                  </a:lnTo>
                  <a:lnTo>
                    <a:pt x="560" y="434"/>
                  </a:lnTo>
                  <a:lnTo>
                    <a:pt x="568" y="419"/>
                  </a:lnTo>
                  <a:lnTo>
                    <a:pt x="574" y="402"/>
                  </a:lnTo>
                  <a:lnTo>
                    <a:pt x="580" y="386"/>
                  </a:lnTo>
                  <a:lnTo>
                    <a:pt x="585" y="369"/>
                  </a:lnTo>
                  <a:lnTo>
                    <a:pt x="589" y="351"/>
                  </a:lnTo>
                  <a:lnTo>
                    <a:pt x="591" y="334"/>
                  </a:lnTo>
                  <a:lnTo>
                    <a:pt x="593" y="316"/>
                  </a:lnTo>
                  <a:lnTo>
                    <a:pt x="594" y="298"/>
                  </a:lnTo>
                  <a:lnTo>
                    <a:pt x="594" y="298"/>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68" name="Freeform 17">
              <a:extLst>
                <a:ext uri="{FF2B5EF4-FFF2-40B4-BE49-F238E27FC236}">
                  <a16:creationId xmlns:a16="http://schemas.microsoft.com/office/drawing/2014/main" id="{B9A2CACC-7DA1-406F-80CA-D61ED79F15DF}"/>
                </a:ext>
              </a:extLst>
            </p:cNvPr>
            <p:cNvSpPr>
              <a:spLocks noEditPoints="1"/>
            </p:cNvSpPr>
            <p:nvPr/>
          </p:nvSpPr>
          <p:spPr bwMode="auto">
            <a:xfrm>
              <a:off x="2908301" y="4322763"/>
              <a:ext cx="544513" cy="628650"/>
            </a:xfrm>
            <a:custGeom>
              <a:avLst/>
              <a:gdLst>
                <a:gd name="T0" fmla="*/ 25 w 1027"/>
                <a:gd name="T1" fmla="*/ 792 h 1187"/>
                <a:gd name="T2" fmla="*/ 1 w 1027"/>
                <a:gd name="T3" fmla="*/ 689 h 1187"/>
                <a:gd name="T4" fmla="*/ 7 w 1027"/>
                <a:gd name="T5" fmla="*/ 594 h 1187"/>
                <a:gd name="T6" fmla="*/ 66 w 1027"/>
                <a:gd name="T7" fmla="*/ 414 h 1187"/>
                <a:gd name="T8" fmla="*/ 91 w 1027"/>
                <a:gd name="T9" fmla="*/ 314 h 1187"/>
                <a:gd name="T10" fmla="*/ 86 w 1027"/>
                <a:gd name="T11" fmla="*/ 231 h 1187"/>
                <a:gd name="T12" fmla="*/ 63 w 1027"/>
                <a:gd name="T13" fmla="*/ 154 h 1187"/>
                <a:gd name="T14" fmla="*/ 125 w 1027"/>
                <a:gd name="T15" fmla="*/ 33 h 1187"/>
                <a:gd name="T16" fmla="*/ 186 w 1027"/>
                <a:gd name="T17" fmla="*/ 48 h 1187"/>
                <a:gd name="T18" fmla="*/ 318 w 1027"/>
                <a:gd name="T19" fmla="*/ 50 h 1187"/>
                <a:gd name="T20" fmla="*/ 514 w 1027"/>
                <a:gd name="T21" fmla="*/ 0 h 1187"/>
                <a:gd name="T22" fmla="*/ 669 w 1027"/>
                <a:gd name="T23" fmla="*/ 43 h 1187"/>
                <a:gd name="T24" fmla="*/ 817 w 1027"/>
                <a:gd name="T25" fmla="*/ 50 h 1187"/>
                <a:gd name="T26" fmla="*/ 991 w 1027"/>
                <a:gd name="T27" fmla="*/ 113 h 1187"/>
                <a:gd name="T28" fmla="*/ 963 w 1027"/>
                <a:gd name="T29" fmla="*/ 154 h 1187"/>
                <a:gd name="T30" fmla="*/ 941 w 1027"/>
                <a:gd name="T31" fmla="*/ 231 h 1187"/>
                <a:gd name="T32" fmla="*/ 937 w 1027"/>
                <a:gd name="T33" fmla="*/ 314 h 1187"/>
                <a:gd name="T34" fmla="*/ 962 w 1027"/>
                <a:gd name="T35" fmla="*/ 414 h 1187"/>
                <a:gd name="T36" fmla="*/ 1020 w 1027"/>
                <a:gd name="T37" fmla="*/ 594 h 1187"/>
                <a:gd name="T38" fmla="*/ 1027 w 1027"/>
                <a:gd name="T39" fmla="*/ 689 h 1187"/>
                <a:gd name="T40" fmla="*/ 1003 w 1027"/>
                <a:gd name="T41" fmla="*/ 792 h 1187"/>
                <a:gd name="T42" fmla="*/ 956 w 1027"/>
                <a:gd name="T43" fmla="*/ 881 h 1187"/>
                <a:gd name="T44" fmla="*/ 873 w 1027"/>
                <a:gd name="T45" fmla="*/ 979 h 1187"/>
                <a:gd name="T46" fmla="*/ 761 w 1027"/>
                <a:gd name="T47" fmla="*/ 1071 h 1187"/>
                <a:gd name="T48" fmla="*/ 590 w 1027"/>
                <a:gd name="T49" fmla="*/ 1159 h 1187"/>
                <a:gd name="T50" fmla="*/ 500 w 1027"/>
                <a:gd name="T51" fmla="*/ 1183 h 1187"/>
                <a:gd name="T52" fmla="*/ 340 w 1027"/>
                <a:gd name="T53" fmla="*/ 1114 h 1187"/>
                <a:gd name="T54" fmla="*/ 192 w 1027"/>
                <a:gd name="T55" fmla="*/ 1013 h 1187"/>
                <a:gd name="T56" fmla="*/ 103 w 1027"/>
                <a:gd name="T57" fmla="*/ 923 h 1187"/>
                <a:gd name="T58" fmla="*/ 514 w 1027"/>
                <a:gd name="T59" fmla="*/ 236 h 1187"/>
                <a:gd name="T60" fmla="*/ 443 w 1027"/>
                <a:gd name="T61" fmla="*/ 243 h 1187"/>
                <a:gd name="T62" fmla="*/ 362 w 1027"/>
                <a:gd name="T63" fmla="*/ 270 h 1187"/>
                <a:gd name="T64" fmla="*/ 290 w 1027"/>
                <a:gd name="T65" fmla="*/ 315 h 1187"/>
                <a:gd name="T66" fmla="*/ 232 w 1027"/>
                <a:gd name="T67" fmla="*/ 377 h 1187"/>
                <a:gd name="T68" fmla="*/ 189 w 1027"/>
                <a:gd name="T69" fmla="*/ 450 h 1187"/>
                <a:gd name="T70" fmla="*/ 166 w 1027"/>
                <a:gd name="T71" fmla="*/ 534 h 1187"/>
                <a:gd name="T72" fmla="*/ 162 w 1027"/>
                <a:gd name="T73" fmla="*/ 605 h 1187"/>
                <a:gd name="T74" fmla="*/ 178 w 1027"/>
                <a:gd name="T75" fmla="*/ 692 h 1187"/>
                <a:gd name="T76" fmla="*/ 213 w 1027"/>
                <a:gd name="T77" fmla="*/ 770 h 1187"/>
                <a:gd name="T78" fmla="*/ 266 w 1027"/>
                <a:gd name="T79" fmla="*/ 836 h 1187"/>
                <a:gd name="T80" fmla="*/ 332 w 1027"/>
                <a:gd name="T81" fmla="*/ 888 h 1187"/>
                <a:gd name="T82" fmla="*/ 409 w 1027"/>
                <a:gd name="T83" fmla="*/ 923 h 1187"/>
                <a:gd name="T84" fmla="*/ 495 w 1027"/>
                <a:gd name="T85" fmla="*/ 938 h 1187"/>
                <a:gd name="T86" fmla="*/ 568 w 1027"/>
                <a:gd name="T87" fmla="*/ 935 h 1187"/>
                <a:gd name="T88" fmla="*/ 651 w 1027"/>
                <a:gd name="T89" fmla="*/ 912 h 1187"/>
                <a:gd name="T90" fmla="*/ 723 w 1027"/>
                <a:gd name="T91" fmla="*/ 870 h 1187"/>
                <a:gd name="T92" fmla="*/ 785 w 1027"/>
                <a:gd name="T93" fmla="*/ 811 h 1187"/>
                <a:gd name="T94" fmla="*/ 831 w 1027"/>
                <a:gd name="T95" fmla="*/ 740 h 1187"/>
                <a:gd name="T96" fmla="*/ 858 w 1027"/>
                <a:gd name="T97" fmla="*/ 659 h 1187"/>
                <a:gd name="T98" fmla="*/ 866 w 1027"/>
                <a:gd name="T99" fmla="*/ 588 h 1187"/>
                <a:gd name="T100" fmla="*/ 855 w 1027"/>
                <a:gd name="T101" fmla="*/ 499 h 1187"/>
                <a:gd name="T102" fmla="*/ 823 w 1027"/>
                <a:gd name="T103" fmla="*/ 420 h 1187"/>
                <a:gd name="T104" fmla="*/ 773 w 1027"/>
                <a:gd name="T105" fmla="*/ 350 h 1187"/>
                <a:gd name="T106" fmla="*/ 710 w 1027"/>
                <a:gd name="T107" fmla="*/ 295 h 1187"/>
                <a:gd name="T108" fmla="*/ 635 w 1027"/>
                <a:gd name="T109" fmla="*/ 257 h 1187"/>
                <a:gd name="T110" fmla="*/ 550 w 1027"/>
                <a:gd name="T111" fmla="*/ 237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7" h="1187">
                  <a:moveTo>
                    <a:pt x="58" y="858"/>
                  </a:moveTo>
                  <a:lnTo>
                    <a:pt x="58" y="858"/>
                  </a:lnTo>
                  <a:lnTo>
                    <a:pt x="45" y="836"/>
                  </a:lnTo>
                  <a:lnTo>
                    <a:pt x="35" y="813"/>
                  </a:lnTo>
                  <a:lnTo>
                    <a:pt x="25" y="792"/>
                  </a:lnTo>
                  <a:lnTo>
                    <a:pt x="17" y="770"/>
                  </a:lnTo>
                  <a:lnTo>
                    <a:pt x="11" y="750"/>
                  </a:lnTo>
                  <a:lnTo>
                    <a:pt x="6" y="729"/>
                  </a:lnTo>
                  <a:lnTo>
                    <a:pt x="3" y="709"/>
                  </a:lnTo>
                  <a:lnTo>
                    <a:pt x="1" y="689"/>
                  </a:lnTo>
                  <a:lnTo>
                    <a:pt x="0" y="669"/>
                  </a:lnTo>
                  <a:lnTo>
                    <a:pt x="1" y="650"/>
                  </a:lnTo>
                  <a:lnTo>
                    <a:pt x="2" y="631"/>
                  </a:lnTo>
                  <a:lnTo>
                    <a:pt x="3" y="612"/>
                  </a:lnTo>
                  <a:lnTo>
                    <a:pt x="7" y="594"/>
                  </a:lnTo>
                  <a:lnTo>
                    <a:pt x="11" y="576"/>
                  </a:lnTo>
                  <a:lnTo>
                    <a:pt x="20" y="541"/>
                  </a:lnTo>
                  <a:lnTo>
                    <a:pt x="30" y="508"/>
                  </a:lnTo>
                  <a:lnTo>
                    <a:pt x="42" y="475"/>
                  </a:lnTo>
                  <a:lnTo>
                    <a:pt x="66" y="414"/>
                  </a:lnTo>
                  <a:lnTo>
                    <a:pt x="76" y="384"/>
                  </a:lnTo>
                  <a:lnTo>
                    <a:pt x="83" y="357"/>
                  </a:lnTo>
                  <a:lnTo>
                    <a:pt x="87" y="342"/>
                  </a:lnTo>
                  <a:lnTo>
                    <a:pt x="90" y="328"/>
                  </a:lnTo>
                  <a:lnTo>
                    <a:pt x="91" y="314"/>
                  </a:lnTo>
                  <a:lnTo>
                    <a:pt x="91" y="302"/>
                  </a:lnTo>
                  <a:lnTo>
                    <a:pt x="91" y="302"/>
                  </a:lnTo>
                  <a:lnTo>
                    <a:pt x="91" y="275"/>
                  </a:lnTo>
                  <a:lnTo>
                    <a:pt x="88" y="252"/>
                  </a:lnTo>
                  <a:lnTo>
                    <a:pt x="86" y="231"/>
                  </a:lnTo>
                  <a:lnTo>
                    <a:pt x="82" y="212"/>
                  </a:lnTo>
                  <a:lnTo>
                    <a:pt x="78" y="194"/>
                  </a:lnTo>
                  <a:lnTo>
                    <a:pt x="73" y="179"/>
                  </a:lnTo>
                  <a:lnTo>
                    <a:pt x="68" y="166"/>
                  </a:lnTo>
                  <a:lnTo>
                    <a:pt x="63" y="154"/>
                  </a:lnTo>
                  <a:lnTo>
                    <a:pt x="53" y="136"/>
                  </a:lnTo>
                  <a:lnTo>
                    <a:pt x="45" y="123"/>
                  </a:lnTo>
                  <a:lnTo>
                    <a:pt x="38" y="116"/>
                  </a:lnTo>
                  <a:lnTo>
                    <a:pt x="36" y="113"/>
                  </a:lnTo>
                  <a:lnTo>
                    <a:pt x="125" y="33"/>
                  </a:lnTo>
                  <a:lnTo>
                    <a:pt x="125" y="33"/>
                  </a:lnTo>
                  <a:lnTo>
                    <a:pt x="132" y="36"/>
                  </a:lnTo>
                  <a:lnTo>
                    <a:pt x="152" y="42"/>
                  </a:lnTo>
                  <a:lnTo>
                    <a:pt x="167" y="46"/>
                  </a:lnTo>
                  <a:lnTo>
                    <a:pt x="186" y="48"/>
                  </a:lnTo>
                  <a:lnTo>
                    <a:pt x="206" y="51"/>
                  </a:lnTo>
                  <a:lnTo>
                    <a:pt x="231" y="52"/>
                  </a:lnTo>
                  <a:lnTo>
                    <a:pt x="257" y="53"/>
                  </a:lnTo>
                  <a:lnTo>
                    <a:pt x="287" y="52"/>
                  </a:lnTo>
                  <a:lnTo>
                    <a:pt x="318" y="50"/>
                  </a:lnTo>
                  <a:lnTo>
                    <a:pt x="353" y="46"/>
                  </a:lnTo>
                  <a:lnTo>
                    <a:pt x="389" y="38"/>
                  </a:lnTo>
                  <a:lnTo>
                    <a:pt x="429" y="28"/>
                  </a:lnTo>
                  <a:lnTo>
                    <a:pt x="470" y="16"/>
                  </a:lnTo>
                  <a:lnTo>
                    <a:pt x="514" y="0"/>
                  </a:lnTo>
                  <a:lnTo>
                    <a:pt x="514" y="0"/>
                  </a:lnTo>
                  <a:lnTo>
                    <a:pt x="555" y="15"/>
                  </a:lnTo>
                  <a:lnTo>
                    <a:pt x="595" y="27"/>
                  </a:lnTo>
                  <a:lnTo>
                    <a:pt x="632" y="37"/>
                  </a:lnTo>
                  <a:lnTo>
                    <a:pt x="669" y="43"/>
                  </a:lnTo>
                  <a:lnTo>
                    <a:pt x="702" y="47"/>
                  </a:lnTo>
                  <a:lnTo>
                    <a:pt x="735" y="51"/>
                  </a:lnTo>
                  <a:lnTo>
                    <a:pt x="765" y="51"/>
                  </a:lnTo>
                  <a:lnTo>
                    <a:pt x="792" y="51"/>
                  </a:lnTo>
                  <a:lnTo>
                    <a:pt x="817" y="50"/>
                  </a:lnTo>
                  <a:lnTo>
                    <a:pt x="838" y="47"/>
                  </a:lnTo>
                  <a:lnTo>
                    <a:pt x="873" y="41"/>
                  </a:lnTo>
                  <a:lnTo>
                    <a:pt x="896" y="36"/>
                  </a:lnTo>
                  <a:lnTo>
                    <a:pt x="903" y="33"/>
                  </a:lnTo>
                  <a:lnTo>
                    <a:pt x="991" y="113"/>
                  </a:lnTo>
                  <a:lnTo>
                    <a:pt x="991" y="113"/>
                  </a:lnTo>
                  <a:lnTo>
                    <a:pt x="988" y="116"/>
                  </a:lnTo>
                  <a:lnTo>
                    <a:pt x="982" y="123"/>
                  </a:lnTo>
                  <a:lnTo>
                    <a:pt x="973" y="136"/>
                  </a:lnTo>
                  <a:lnTo>
                    <a:pt x="963" y="154"/>
                  </a:lnTo>
                  <a:lnTo>
                    <a:pt x="958" y="166"/>
                  </a:lnTo>
                  <a:lnTo>
                    <a:pt x="953" y="179"/>
                  </a:lnTo>
                  <a:lnTo>
                    <a:pt x="948" y="194"/>
                  </a:lnTo>
                  <a:lnTo>
                    <a:pt x="944" y="212"/>
                  </a:lnTo>
                  <a:lnTo>
                    <a:pt x="941" y="231"/>
                  </a:lnTo>
                  <a:lnTo>
                    <a:pt x="938" y="252"/>
                  </a:lnTo>
                  <a:lnTo>
                    <a:pt x="937" y="275"/>
                  </a:lnTo>
                  <a:lnTo>
                    <a:pt x="936" y="302"/>
                  </a:lnTo>
                  <a:lnTo>
                    <a:pt x="936" y="302"/>
                  </a:lnTo>
                  <a:lnTo>
                    <a:pt x="937" y="314"/>
                  </a:lnTo>
                  <a:lnTo>
                    <a:pt x="938" y="328"/>
                  </a:lnTo>
                  <a:lnTo>
                    <a:pt x="941" y="342"/>
                  </a:lnTo>
                  <a:lnTo>
                    <a:pt x="943" y="357"/>
                  </a:lnTo>
                  <a:lnTo>
                    <a:pt x="952" y="384"/>
                  </a:lnTo>
                  <a:lnTo>
                    <a:pt x="962" y="414"/>
                  </a:lnTo>
                  <a:lnTo>
                    <a:pt x="986" y="475"/>
                  </a:lnTo>
                  <a:lnTo>
                    <a:pt x="997" y="508"/>
                  </a:lnTo>
                  <a:lnTo>
                    <a:pt x="1008" y="541"/>
                  </a:lnTo>
                  <a:lnTo>
                    <a:pt x="1017" y="576"/>
                  </a:lnTo>
                  <a:lnTo>
                    <a:pt x="1020" y="594"/>
                  </a:lnTo>
                  <a:lnTo>
                    <a:pt x="1023" y="612"/>
                  </a:lnTo>
                  <a:lnTo>
                    <a:pt x="1025" y="631"/>
                  </a:lnTo>
                  <a:lnTo>
                    <a:pt x="1027" y="650"/>
                  </a:lnTo>
                  <a:lnTo>
                    <a:pt x="1027" y="669"/>
                  </a:lnTo>
                  <a:lnTo>
                    <a:pt x="1027" y="689"/>
                  </a:lnTo>
                  <a:lnTo>
                    <a:pt x="1024" y="709"/>
                  </a:lnTo>
                  <a:lnTo>
                    <a:pt x="1020" y="729"/>
                  </a:lnTo>
                  <a:lnTo>
                    <a:pt x="1017" y="750"/>
                  </a:lnTo>
                  <a:lnTo>
                    <a:pt x="1010" y="770"/>
                  </a:lnTo>
                  <a:lnTo>
                    <a:pt x="1003" y="792"/>
                  </a:lnTo>
                  <a:lnTo>
                    <a:pt x="993" y="813"/>
                  </a:lnTo>
                  <a:lnTo>
                    <a:pt x="982" y="836"/>
                  </a:lnTo>
                  <a:lnTo>
                    <a:pt x="969" y="858"/>
                  </a:lnTo>
                  <a:lnTo>
                    <a:pt x="969" y="858"/>
                  </a:lnTo>
                  <a:lnTo>
                    <a:pt x="956" y="881"/>
                  </a:lnTo>
                  <a:lnTo>
                    <a:pt x="939" y="902"/>
                  </a:lnTo>
                  <a:lnTo>
                    <a:pt x="924" y="923"/>
                  </a:lnTo>
                  <a:lnTo>
                    <a:pt x="907" y="943"/>
                  </a:lnTo>
                  <a:lnTo>
                    <a:pt x="891" y="962"/>
                  </a:lnTo>
                  <a:lnTo>
                    <a:pt x="873" y="979"/>
                  </a:lnTo>
                  <a:lnTo>
                    <a:pt x="855" y="997"/>
                  </a:lnTo>
                  <a:lnTo>
                    <a:pt x="836" y="1013"/>
                  </a:lnTo>
                  <a:lnTo>
                    <a:pt x="817" y="1028"/>
                  </a:lnTo>
                  <a:lnTo>
                    <a:pt x="798" y="1043"/>
                  </a:lnTo>
                  <a:lnTo>
                    <a:pt x="761" y="1071"/>
                  </a:lnTo>
                  <a:lnTo>
                    <a:pt x="722" y="1093"/>
                  </a:lnTo>
                  <a:lnTo>
                    <a:pt x="686" y="1114"/>
                  </a:lnTo>
                  <a:lnTo>
                    <a:pt x="651" y="1132"/>
                  </a:lnTo>
                  <a:lnTo>
                    <a:pt x="619" y="1148"/>
                  </a:lnTo>
                  <a:lnTo>
                    <a:pt x="590" y="1159"/>
                  </a:lnTo>
                  <a:lnTo>
                    <a:pt x="564" y="1169"/>
                  </a:lnTo>
                  <a:lnTo>
                    <a:pt x="528" y="1183"/>
                  </a:lnTo>
                  <a:lnTo>
                    <a:pt x="514" y="1187"/>
                  </a:lnTo>
                  <a:lnTo>
                    <a:pt x="514" y="1187"/>
                  </a:lnTo>
                  <a:lnTo>
                    <a:pt x="500" y="1183"/>
                  </a:lnTo>
                  <a:lnTo>
                    <a:pt x="463" y="1169"/>
                  </a:lnTo>
                  <a:lnTo>
                    <a:pt x="438" y="1159"/>
                  </a:lnTo>
                  <a:lnTo>
                    <a:pt x="408" y="1148"/>
                  </a:lnTo>
                  <a:lnTo>
                    <a:pt x="375" y="1132"/>
                  </a:lnTo>
                  <a:lnTo>
                    <a:pt x="340" y="1114"/>
                  </a:lnTo>
                  <a:lnTo>
                    <a:pt x="304" y="1093"/>
                  </a:lnTo>
                  <a:lnTo>
                    <a:pt x="267" y="1071"/>
                  </a:lnTo>
                  <a:lnTo>
                    <a:pt x="229" y="1043"/>
                  </a:lnTo>
                  <a:lnTo>
                    <a:pt x="211" y="1028"/>
                  </a:lnTo>
                  <a:lnTo>
                    <a:pt x="192" y="1013"/>
                  </a:lnTo>
                  <a:lnTo>
                    <a:pt x="173" y="997"/>
                  </a:lnTo>
                  <a:lnTo>
                    <a:pt x="154" y="979"/>
                  </a:lnTo>
                  <a:lnTo>
                    <a:pt x="137" y="962"/>
                  </a:lnTo>
                  <a:lnTo>
                    <a:pt x="120" y="943"/>
                  </a:lnTo>
                  <a:lnTo>
                    <a:pt x="103" y="923"/>
                  </a:lnTo>
                  <a:lnTo>
                    <a:pt x="87" y="902"/>
                  </a:lnTo>
                  <a:lnTo>
                    <a:pt x="72" y="881"/>
                  </a:lnTo>
                  <a:lnTo>
                    <a:pt x="58" y="858"/>
                  </a:lnTo>
                  <a:lnTo>
                    <a:pt x="58" y="858"/>
                  </a:lnTo>
                  <a:close/>
                  <a:moveTo>
                    <a:pt x="514" y="236"/>
                  </a:moveTo>
                  <a:lnTo>
                    <a:pt x="514" y="236"/>
                  </a:lnTo>
                  <a:lnTo>
                    <a:pt x="495" y="236"/>
                  </a:lnTo>
                  <a:lnTo>
                    <a:pt x="478" y="237"/>
                  </a:lnTo>
                  <a:lnTo>
                    <a:pt x="460" y="239"/>
                  </a:lnTo>
                  <a:lnTo>
                    <a:pt x="443" y="243"/>
                  </a:lnTo>
                  <a:lnTo>
                    <a:pt x="425" y="247"/>
                  </a:lnTo>
                  <a:lnTo>
                    <a:pt x="409" y="252"/>
                  </a:lnTo>
                  <a:lnTo>
                    <a:pt x="393" y="257"/>
                  </a:lnTo>
                  <a:lnTo>
                    <a:pt x="377" y="263"/>
                  </a:lnTo>
                  <a:lnTo>
                    <a:pt x="362" y="270"/>
                  </a:lnTo>
                  <a:lnTo>
                    <a:pt x="345" y="278"/>
                  </a:lnTo>
                  <a:lnTo>
                    <a:pt x="332" y="287"/>
                  </a:lnTo>
                  <a:lnTo>
                    <a:pt x="317" y="295"/>
                  </a:lnTo>
                  <a:lnTo>
                    <a:pt x="303" y="305"/>
                  </a:lnTo>
                  <a:lnTo>
                    <a:pt x="290" y="315"/>
                  </a:lnTo>
                  <a:lnTo>
                    <a:pt x="277" y="327"/>
                  </a:lnTo>
                  <a:lnTo>
                    <a:pt x="266" y="339"/>
                  </a:lnTo>
                  <a:lnTo>
                    <a:pt x="253" y="350"/>
                  </a:lnTo>
                  <a:lnTo>
                    <a:pt x="242" y="364"/>
                  </a:lnTo>
                  <a:lnTo>
                    <a:pt x="232" y="377"/>
                  </a:lnTo>
                  <a:lnTo>
                    <a:pt x="222" y="390"/>
                  </a:lnTo>
                  <a:lnTo>
                    <a:pt x="213" y="405"/>
                  </a:lnTo>
                  <a:lnTo>
                    <a:pt x="204" y="420"/>
                  </a:lnTo>
                  <a:lnTo>
                    <a:pt x="197" y="435"/>
                  </a:lnTo>
                  <a:lnTo>
                    <a:pt x="189" y="450"/>
                  </a:lnTo>
                  <a:lnTo>
                    <a:pt x="183" y="466"/>
                  </a:lnTo>
                  <a:lnTo>
                    <a:pt x="178" y="483"/>
                  </a:lnTo>
                  <a:lnTo>
                    <a:pt x="173" y="499"/>
                  </a:lnTo>
                  <a:lnTo>
                    <a:pt x="169" y="516"/>
                  </a:lnTo>
                  <a:lnTo>
                    <a:pt x="166" y="534"/>
                  </a:lnTo>
                  <a:lnTo>
                    <a:pt x="163" y="551"/>
                  </a:lnTo>
                  <a:lnTo>
                    <a:pt x="162" y="569"/>
                  </a:lnTo>
                  <a:lnTo>
                    <a:pt x="162" y="588"/>
                  </a:lnTo>
                  <a:lnTo>
                    <a:pt x="162" y="588"/>
                  </a:lnTo>
                  <a:lnTo>
                    <a:pt x="162" y="605"/>
                  </a:lnTo>
                  <a:lnTo>
                    <a:pt x="163" y="624"/>
                  </a:lnTo>
                  <a:lnTo>
                    <a:pt x="166" y="641"/>
                  </a:lnTo>
                  <a:lnTo>
                    <a:pt x="169" y="659"/>
                  </a:lnTo>
                  <a:lnTo>
                    <a:pt x="173" y="675"/>
                  </a:lnTo>
                  <a:lnTo>
                    <a:pt x="178" y="692"/>
                  </a:lnTo>
                  <a:lnTo>
                    <a:pt x="183" y="709"/>
                  </a:lnTo>
                  <a:lnTo>
                    <a:pt x="189" y="725"/>
                  </a:lnTo>
                  <a:lnTo>
                    <a:pt x="197" y="740"/>
                  </a:lnTo>
                  <a:lnTo>
                    <a:pt x="204" y="755"/>
                  </a:lnTo>
                  <a:lnTo>
                    <a:pt x="213" y="770"/>
                  </a:lnTo>
                  <a:lnTo>
                    <a:pt x="222" y="783"/>
                  </a:lnTo>
                  <a:lnTo>
                    <a:pt x="232" y="797"/>
                  </a:lnTo>
                  <a:lnTo>
                    <a:pt x="242" y="811"/>
                  </a:lnTo>
                  <a:lnTo>
                    <a:pt x="253" y="823"/>
                  </a:lnTo>
                  <a:lnTo>
                    <a:pt x="266" y="836"/>
                  </a:lnTo>
                  <a:lnTo>
                    <a:pt x="277" y="847"/>
                  </a:lnTo>
                  <a:lnTo>
                    <a:pt x="290" y="858"/>
                  </a:lnTo>
                  <a:lnTo>
                    <a:pt x="303" y="870"/>
                  </a:lnTo>
                  <a:lnTo>
                    <a:pt x="317" y="880"/>
                  </a:lnTo>
                  <a:lnTo>
                    <a:pt x="332" y="888"/>
                  </a:lnTo>
                  <a:lnTo>
                    <a:pt x="345" y="897"/>
                  </a:lnTo>
                  <a:lnTo>
                    <a:pt x="362" y="905"/>
                  </a:lnTo>
                  <a:lnTo>
                    <a:pt x="377" y="912"/>
                  </a:lnTo>
                  <a:lnTo>
                    <a:pt x="393" y="918"/>
                  </a:lnTo>
                  <a:lnTo>
                    <a:pt x="409" y="923"/>
                  </a:lnTo>
                  <a:lnTo>
                    <a:pt x="425" y="928"/>
                  </a:lnTo>
                  <a:lnTo>
                    <a:pt x="443" y="932"/>
                  </a:lnTo>
                  <a:lnTo>
                    <a:pt x="460" y="935"/>
                  </a:lnTo>
                  <a:lnTo>
                    <a:pt x="478" y="937"/>
                  </a:lnTo>
                  <a:lnTo>
                    <a:pt x="495" y="938"/>
                  </a:lnTo>
                  <a:lnTo>
                    <a:pt x="514" y="940"/>
                  </a:lnTo>
                  <a:lnTo>
                    <a:pt x="514" y="940"/>
                  </a:lnTo>
                  <a:lnTo>
                    <a:pt x="531" y="938"/>
                  </a:lnTo>
                  <a:lnTo>
                    <a:pt x="550" y="937"/>
                  </a:lnTo>
                  <a:lnTo>
                    <a:pt x="568" y="935"/>
                  </a:lnTo>
                  <a:lnTo>
                    <a:pt x="585" y="932"/>
                  </a:lnTo>
                  <a:lnTo>
                    <a:pt x="601" y="928"/>
                  </a:lnTo>
                  <a:lnTo>
                    <a:pt x="619" y="923"/>
                  </a:lnTo>
                  <a:lnTo>
                    <a:pt x="635" y="918"/>
                  </a:lnTo>
                  <a:lnTo>
                    <a:pt x="651" y="912"/>
                  </a:lnTo>
                  <a:lnTo>
                    <a:pt x="666" y="905"/>
                  </a:lnTo>
                  <a:lnTo>
                    <a:pt x="681" y="897"/>
                  </a:lnTo>
                  <a:lnTo>
                    <a:pt x="696" y="888"/>
                  </a:lnTo>
                  <a:lnTo>
                    <a:pt x="710" y="880"/>
                  </a:lnTo>
                  <a:lnTo>
                    <a:pt x="723" y="870"/>
                  </a:lnTo>
                  <a:lnTo>
                    <a:pt x="737" y="858"/>
                  </a:lnTo>
                  <a:lnTo>
                    <a:pt x="750" y="847"/>
                  </a:lnTo>
                  <a:lnTo>
                    <a:pt x="762" y="836"/>
                  </a:lnTo>
                  <a:lnTo>
                    <a:pt x="773" y="823"/>
                  </a:lnTo>
                  <a:lnTo>
                    <a:pt x="785" y="811"/>
                  </a:lnTo>
                  <a:lnTo>
                    <a:pt x="796" y="797"/>
                  </a:lnTo>
                  <a:lnTo>
                    <a:pt x="806" y="783"/>
                  </a:lnTo>
                  <a:lnTo>
                    <a:pt x="815" y="770"/>
                  </a:lnTo>
                  <a:lnTo>
                    <a:pt x="823" y="755"/>
                  </a:lnTo>
                  <a:lnTo>
                    <a:pt x="831" y="740"/>
                  </a:lnTo>
                  <a:lnTo>
                    <a:pt x="837" y="725"/>
                  </a:lnTo>
                  <a:lnTo>
                    <a:pt x="845" y="709"/>
                  </a:lnTo>
                  <a:lnTo>
                    <a:pt x="850" y="692"/>
                  </a:lnTo>
                  <a:lnTo>
                    <a:pt x="855" y="675"/>
                  </a:lnTo>
                  <a:lnTo>
                    <a:pt x="858" y="659"/>
                  </a:lnTo>
                  <a:lnTo>
                    <a:pt x="861" y="641"/>
                  </a:lnTo>
                  <a:lnTo>
                    <a:pt x="863" y="624"/>
                  </a:lnTo>
                  <a:lnTo>
                    <a:pt x="864" y="605"/>
                  </a:lnTo>
                  <a:lnTo>
                    <a:pt x="866" y="588"/>
                  </a:lnTo>
                  <a:lnTo>
                    <a:pt x="866" y="588"/>
                  </a:lnTo>
                  <a:lnTo>
                    <a:pt x="864" y="569"/>
                  </a:lnTo>
                  <a:lnTo>
                    <a:pt x="863" y="551"/>
                  </a:lnTo>
                  <a:lnTo>
                    <a:pt x="861" y="534"/>
                  </a:lnTo>
                  <a:lnTo>
                    <a:pt x="858" y="516"/>
                  </a:lnTo>
                  <a:lnTo>
                    <a:pt x="855" y="499"/>
                  </a:lnTo>
                  <a:lnTo>
                    <a:pt x="850" y="483"/>
                  </a:lnTo>
                  <a:lnTo>
                    <a:pt x="845" y="466"/>
                  </a:lnTo>
                  <a:lnTo>
                    <a:pt x="837" y="450"/>
                  </a:lnTo>
                  <a:lnTo>
                    <a:pt x="831" y="435"/>
                  </a:lnTo>
                  <a:lnTo>
                    <a:pt x="823" y="420"/>
                  </a:lnTo>
                  <a:lnTo>
                    <a:pt x="815" y="405"/>
                  </a:lnTo>
                  <a:lnTo>
                    <a:pt x="806" y="390"/>
                  </a:lnTo>
                  <a:lnTo>
                    <a:pt x="796" y="377"/>
                  </a:lnTo>
                  <a:lnTo>
                    <a:pt x="785" y="364"/>
                  </a:lnTo>
                  <a:lnTo>
                    <a:pt x="773" y="350"/>
                  </a:lnTo>
                  <a:lnTo>
                    <a:pt x="762" y="339"/>
                  </a:lnTo>
                  <a:lnTo>
                    <a:pt x="750" y="327"/>
                  </a:lnTo>
                  <a:lnTo>
                    <a:pt x="737" y="315"/>
                  </a:lnTo>
                  <a:lnTo>
                    <a:pt x="723" y="305"/>
                  </a:lnTo>
                  <a:lnTo>
                    <a:pt x="710" y="295"/>
                  </a:lnTo>
                  <a:lnTo>
                    <a:pt x="696" y="287"/>
                  </a:lnTo>
                  <a:lnTo>
                    <a:pt x="681" y="278"/>
                  </a:lnTo>
                  <a:lnTo>
                    <a:pt x="666" y="270"/>
                  </a:lnTo>
                  <a:lnTo>
                    <a:pt x="651" y="263"/>
                  </a:lnTo>
                  <a:lnTo>
                    <a:pt x="635" y="257"/>
                  </a:lnTo>
                  <a:lnTo>
                    <a:pt x="619" y="252"/>
                  </a:lnTo>
                  <a:lnTo>
                    <a:pt x="601" y="247"/>
                  </a:lnTo>
                  <a:lnTo>
                    <a:pt x="585" y="243"/>
                  </a:lnTo>
                  <a:lnTo>
                    <a:pt x="568" y="239"/>
                  </a:lnTo>
                  <a:lnTo>
                    <a:pt x="550" y="237"/>
                  </a:lnTo>
                  <a:lnTo>
                    <a:pt x="531" y="236"/>
                  </a:lnTo>
                  <a:lnTo>
                    <a:pt x="514" y="236"/>
                  </a:lnTo>
                  <a:lnTo>
                    <a:pt x="514" y="236"/>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69" name="Freeform 11">
            <a:extLst>
              <a:ext uri="{FF2B5EF4-FFF2-40B4-BE49-F238E27FC236}">
                <a16:creationId xmlns:a16="http://schemas.microsoft.com/office/drawing/2014/main" id="{D95D8264-E424-4256-B8AC-5CF081D49DBF}"/>
              </a:ext>
            </a:extLst>
          </p:cNvPr>
          <p:cNvSpPr>
            <a:spLocks noEditPoints="1"/>
          </p:cNvSpPr>
          <p:nvPr/>
        </p:nvSpPr>
        <p:spPr bwMode="auto">
          <a:xfrm>
            <a:off x="7968502" y="4476575"/>
            <a:ext cx="183142" cy="158075"/>
          </a:xfrm>
          <a:custGeom>
            <a:avLst/>
            <a:gdLst>
              <a:gd name="T0" fmla="*/ 598 w 779"/>
              <a:gd name="T1" fmla="*/ 10 h 779"/>
              <a:gd name="T2" fmla="*/ 537 w 779"/>
              <a:gd name="T3" fmla="*/ 65 h 779"/>
              <a:gd name="T4" fmla="*/ 210 w 779"/>
              <a:gd name="T5" fmla="*/ 27 h 779"/>
              <a:gd name="T6" fmla="*/ 130 w 779"/>
              <a:gd name="T7" fmla="*/ 0 h 779"/>
              <a:gd name="T8" fmla="*/ 79 w 779"/>
              <a:gd name="T9" fmla="*/ 10 h 779"/>
              <a:gd name="T10" fmla="*/ 30 w 779"/>
              <a:gd name="T11" fmla="*/ 47 h 779"/>
              <a:gd name="T12" fmla="*/ 3 w 779"/>
              <a:gd name="T13" fmla="*/ 104 h 779"/>
              <a:gd name="T14" fmla="*/ 4 w 779"/>
              <a:gd name="T15" fmla="*/ 168 h 779"/>
              <a:gd name="T16" fmla="*/ 36 w 779"/>
              <a:gd name="T17" fmla="*/ 247 h 779"/>
              <a:gd name="T18" fmla="*/ 119 w 779"/>
              <a:gd name="T19" fmla="*/ 335 h 779"/>
              <a:gd name="T20" fmla="*/ 211 w 779"/>
              <a:gd name="T21" fmla="*/ 418 h 779"/>
              <a:gd name="T22" fmla="*/ 260 w 779"/>
              <a:gd name="T23" fmla="*/ 506 h 779"/>
              <a:gd name="T24" fmla="*/ 323 w 779"/>
              <a:gd name="T25" fmla="*/ 589 h 779"/>
              <a:gd name="T26" fmla="*/ 346 w 779"/>
              <a:gd name="T27" fmla="*/ 624 h 779"/>
              <a:gd name="T28" fmla="*/ 342 w 779"/>
              <a:gd name="T29" fmla="*/ 656 h 779"/>
              <a:gd name="T30" fmla="*/ 295 w 779"/>
              <a:gd name="T31" fmla="*/ 688 h 779"/>
              <a:gd name="T32" fmla="*/ 206 w 779"/>
              <a:gd name="T33" fmla="*/ 741 h 779"/>
              <a:gd name="T34" fmla="*/ 191 w 779"/>
              <a:gd name="T35" fmla="*/ 779 h 779"/>
              <a:gd name="T36" fmla="*/ 579 w 779"/>
              <a:gd name="T37" fmla="*/ 754 h 779"/>
              <a:gd name="T38" fmla="*/ 535 w 779"/>
              <a:gd name="T39" fmla="*/ 715 h 779"/>
              <a:gd name="T40" fmla="*/ 441 w 779"/>
              <a:gd name="T41" fmla="*/ 663 h 779"/>
              <a:gd name="T42" fmla="*/ 428 w 779"/>
              <a:gd name="T43" fmla="*/ 635 h 779"/>
              <a:gd name="T44" fmla="*/ 449 w 779"/>
              <a:gd name="T45" fmla="*/ 595 h 779"/>
              <a:gd name="T46" fmla="*/ 504 w 779"/>
              <a:gd name="T47" fmla="*/ 532 h 779"/>
              <a:gd name="T48" fmla="*/ 551 w 779"/>
              <a:gd name="T49" fmla="*/ 439 h 779"/>
              <a:gd name="T50" fmla="*/ 635 w 779"/>
              <a:gd name="T51" fmla="*/ 359 h 779"/>
              <a:gd name="T52" fmla="*/ 733 w 779"/>
              <a:gd name="T53" fmla="*/ 260 h 779"/>
              <a:gd name="T54" fmla="*/ 771 w 779"/>
              <a:gd name="T55" fmla="*/ 185 h 779"/>
              <a:gd name="T56" fmla="*/ 779 w 779"/>
              <a:gd name="T57" fmla="*/ 116 h 779"/>
              <a:gd name="T58" fmla="*/ 756 w 779"/>
              <a:gd name="T59" fmla="*/ 57 h 779"/>
              <a:gd name="T60" fmla="*/ 711 w 779"/>
              <a:gd name="T61" fmla="*/ 15 h 779"/>
              <a:gd name="T62" fmla="*/ 649 w 779"/>
              <a:gd name="T63" fmla="*/ 0 h 779"/>
              <a:gd name="T64" fmla="*/ 322 w 779"/>
              <a:gd name="T65" fmla="*/ 248 h 779"/>
              <a:gd name="T66" fmla="*/ 360 w 779"/>
              <a:gd name="T67" fmla="*/ 219 h 779"/>
              <a:gd name="T68" fmla="*/ 422 w 779"/>
              <a:gd name="T69" fmla="*/ 421 h 779"/>
              <a:gd name="T70" fmla="*/ 188 w 779"/>
              <a:gd name="T71" fmla="*/ 308 h 779"/>
              <a:gd name="T72" fmla="*/ 101 w 779"/>
              <a:gd name="T73" fmla="*/ 227 h 779"/>
              <a:gd name="T74" fmla="*/ 71 w 779"/>
              <a:gd name="T75" fmla="*/ 169 h 779"/>
              <a:gd name="T76" fmla="*/ 67 w 779"/>
              <a:gd name="T77" fmla="*/ 116 h 779"/>
              <a:gd name="T78" fmla="*/ 105 w 779"/>
              <a:gd name="T79" fmla="*/ 70 h 779"/>
              <a:gd name="T80" fmla="*/ 147 w 779"/>
              <a:gd name="T81" fmla="*/ 67 h 779"/>
              <a:gd name="T82" fmla="*/ 165 w 779"/>
              <a:gd name="T83" fmla="*/ 133 h 779"/>
              <a:gd name="T84" fmla="*/ 185 w 779"/>
              <a:gd name="T85" fmla="*/ 284 h 779"/>
              <a:gd name="T86" fmla="*/ 593 w 779"/>
              <a:gd name="T87" fmla="*/ 308 h 779"/>
              <a:gd name="T88" fmla="*/ 600 w 779"/>
              <a:gd name="T89" fmla="*/ 254 h 779"/>
              <a:gd name="T90" fmla="*/ 616 w 779"/>
              <a:gd name="T91" fmla="*/ 104 h 779"/>
              <a:gd name="T92" fmla="*/ 641 w 779"/>
              <a:gd name="T93" fmla="*/ 65 h 779"/>
              <a:gd name="T94" fmla="*/ 686 w 779"/>
              <a:gd name="T95" fmla="*/ 75 h 779"/>
              <a:gd name="T96" fmla="*/ 715 w 779"/>
              <a:gd name="T97" fmla="*/ 130 h 779"/>
              <a:gd name="T98" fmla="*/ 705 w 779"/>
              <a:gd name="T99" fmla="*/ 181 h 779"/>
              <a:gd name="T100" fmla="*/ 659 w 779"/>
              <a:gd name="T101" fmla="*/ 248 h 779"/>
              <a:gd name="T102" fmla="*/ 593 w 779"/>
              <a:gd name="T103" fmla="*/ 308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9" h="779">
                <a:moveTo>
                  <a:pt x="649" y="0"/>
                </a:moveTo>
                <a:lnTo>
                  <a:pt x="649" y="0"/>
                </a:lnTo>
                <a:lnTo>
                  <a:pt x="631" y="1"/>
                </a:lnTo>
                <a:lnTo>
                  <a:pt x="614" y="5"/>
                </a:lnTo>
                <a:lnTo>
                  <a:pt x="598" y="10"/>
                </a:lnTo>
                <a:lnTo>
                  <a:pt x="583" y="17"/>
                </a:lnTo>
                <a:lnTo>
                  <a:pt x="569" y="27"/>
                </a:lnTo>
                <a:lnTo>
                  <a:pt x="557" y="38"/>
                </a:lnTo>
                <a:lnTo>
                  <a:pt x="546" y="51"/>
                </a:lnTo>
                <a:lnTo>
                  <a:pt x="537" y="65"/>
                </a:lnTo>
                <a:lnTo>
                  <a:pt x="243" y="65"/>
                </a:lnTo>
                <a:lnTo>
                  <a:pt x="243" y="65"/>
                </a:lnTo>
                <a:lnTo>
                  <a:pt x="233" y="51"/>
                </a:lnTo>
                <a:lnTo>
                  <a:pt x="222" y="38"/>
                </a:lnTo>
                <a:lnTo>
                  <a:pt x="210" y="27"/>
                </a:lnTo>
                <a:lnTo>
                  <a:pt x="196" y="17"/>
                </a:lnTo>
                <a:lnTo>
                  <a:pt x="181" y="10"/>
                </a:lnTo>
                <a:lnTo>
                  <a:pt x="165" y="5"/>
                </a:lnTo>
                <a:lnTo>
                  <a:pt x="148" y="1"/>
                </a:lnTo>
                <a:lnTo>
                  <a:pt x="130" y="0"/>
                </a:lnTo>
                <a:lnTo>
                  <a:pt x="130" y="0"/>
                </a:lnTo>
                <a:lnTo>
                  <a:pt x="116" y="0"/>
                </a:lnTo>
                <a:lnTo>
                  <a:pt x="104" y="3"/>
                </a:lnTo>
                <a:lnTo>
                  <a:pt x="92" y="5"/>
                </a:lnTo>
                <a:lnTo>
                  <a:pt x="79" y="10"/>
                </a:lnTo>
                <a:lnTo>
                  <a:pt x="68" y="15"/>
                </a:lnTo>
                <a:lnTo>
                  <a:pt x="57" y="22"/>
                </a:lnTo>
                <a:lnTo>
                  <a:pt x="47" y="30"/>
                </a:lnTo>
                <a:lnTo>
                  <a:pt x="39" y="37"/>
                </a:lnTo>
                <a:lnTo>
                  <a:pt x="30" y="47"/>
                </a:lnTo>
                <a:lnTo>
                  <a:pt x="23" y="57"/>
                </a:lnTo>
                <a:lnTo>
                  <a:pt x="17" y="68"/>
                </a:lnTo>
                <a:lnTo>
                  <a:pt x="10" y="79"/>
                </a:lnTo>
                <a:lnTo>
                  <a:pt x="7" y="91"/>
                </a:lnTo>
                <a:lnTo>
                  <a:pt x="3" y="104"/>
                </a:lnTo>
                <a:lnTo>
                  <a:pt x="2" y="116"/>
                </a:lnTo>
                <a:lnTo>
                  <a:pt x="0" y="130"/>
                </a:lnTo>
                <a:lnTo>
                  <a:pt x="0" y="130"/>
                </a:lnTo>
                <a:lnTo>
                  <a:pt x="2" y="149"/>
                </a:lnTo>
                <a:lnTo>
                  <a:pt x="4" y="168"/>
                </a:lnTo>
                <a:lnTo>
                  <a:pt x="8" y="185"/>
                </a:lnTo>
                <a:lnTo>
                  <a:pt x="13" y="201"/>
                </a:lnTo>
                <a:lnTo>
                  <a:pt x="20" y="217"/>
                </a:lnTo>
                <a:lnTo>
                  <a:pt x="28" y="232"/>
                </a:lnTo>
                <a:lnTo>
                  <a:pt x="36" y="247"/>
                </a:lnTo>
                <a:lnTo>
                  <a:pt x="46" y="260"/>
                </a:lnTo>
                <a:lnTo>
                  <a:pt x="57" y="274"/>
                </a:lnTo>
                <a:lnTo>
                  <a:pt x="68" y="287"/>
                </a:lnTo>
                <a:lnTo>
                  <a:pt x="93" y="312"/>
                </a:lnTo>
                <a:lnTo>
                  <a:pt x="119" y="335"/>
                </a:lnTo>
                <a:lnTo>
                  <a:pt x="145" y="359"/>
                </a:lnTo>
                <a:lnTo>
                  <a:pt x="145" y="359"/>
                </a:lnTo>
                <a:lnTo>
                  <a:pt x="168" y="378"/>
                </a:lnTo>
                <a:lnTo>
                  <a:pt x="190" y="398"/>
                </a:lnTo>
                <a:lnTo>
                  <a:pt x="211" y="418"/>
                </a:lnTo>
                <a:lnTo>
                  <a:pt x="230" y="439"/>
                </a:lnTo>
                <a:lnTo>
                  <a:pt x="230" y="439"/>
                </a:lnTo>
                <a:lnTo>
                  <a:pt x="239" y="462"/>
                </a:lnTo>
                <a:lnTo>
                  <a:pt x="249" y="486"/>
                </a:lnTo>
                <a:lnTo>
                  <a:pt x="260" y="506"/>
                </a:lnTo>
                <a:lnTo>
                  <a:pt x="273" y="527"/>
                </a:lnTo>
                <a:lnTo>
                  <a:pt x="284" y="545"/>
                </a:lnTo>
                <a:lnTo>
                  <a:pt x="296" y="562"/>
                </a:lnTo>
                <a:lnTo>
                  <a:pt x="310" y="575"/>
                </a:lnTo>
                <a:lnTo>
                  <a:pt x="323" y="589"/>
                </a:lnTo>
                <a:lnTo>
                  <a:pt x="323" y="589"/>
                </a:lnTo>
                <a:lnTo>
                  <a:pt x="332" y="599"/>
                </a:lnTo>
                <a:lnTo>
                  <a:pt x="338" y="608"/>
                </a:lnTo>
                <a:lnTo>
                  <a:pt x="343" y="616"/>
                </a:lnTo>
                <a:lnTo>
                  <a:pt x="346" y="624"/>
                </a:lnTo>
                <a:lnTo>
                  <a:pt x="348" y="631"/>
                </a:lnTo>
                <a:lnTo>
                  <a:pt x="348" y="638"/>
                </a:lnTo>
                <a:lnTo>
                  <a:pt x="346" y="644"/>
                </a:lnTo>
                <a:lnTo>
                  <a:pt x="345" y="651"/>
                </a:lnTo>
                <a:lnTo>
                  <a:pt x="342" y="656"/>
                </a:lnTo>
                <a:lnTo>
                  <a:pt x="337" y="662"/>
                </a:lnTo>
                <a:lnTo>
                  <a:pt x="332" y="667"/>
                </a:lnTo>
                <a:lnTo>
                  <a:pt x="326" y="672"/>
                </a:lnTo>
                <a:lnTo>
                  <a:pt x="312" y="680"/>
                </a:lnTo>
                <a:lnTo>
                  <a:pt x="295" y="688"/>
                </a:lnTo>
                <a:lnTo>
                  <a:pt x="260" y="705"/>
                </a:lnTo>
                <a:lnTo>
                  <a:pt x="243" y="713"/>
                </a:lnTo>
                <a:lnTo>
                  <a:pt x="227" y="723"/>
                </a:lnTo>
                <a:lnTo>
                  <a:pt x="212" y="734"/>
                </a:lnTo>
                <a:lnTo>
                  <a:pt x="206" y="741"/>
                </a:lnTo>
                <a:lnTo>
                  <a:pt x="201" y="747"/>
                </a:lnTo>
                <a:lnTo>
                  <a:pt x="197" y="754"/>
                </a:lnTo>
                <a:lnTo>
                  <a:pt x="195" y="762"/>
                </a:lnTo>
                <a:lnTo>
                  <a:pt x="193" y="770"/>
                </a:lnTo>
                <a:lnTo>
                  <a:pt x="191" y="779"/>
                </a:lnTo>
                <a:lnTo>
                  <a:pt x="584" y="779"/>
                </a:lnTo>
                <a:lnTo>
                  <a:pt x="584" y="779"/>
                </a:lnTo>
                <a:lnTo>
                  <a:pt x="584" y="770"/>
                </a:lnTo>
                <a:lnTo>
                  <a:pt x="582" y="762"/>
                </a:lnTo>
                <a:lnTo>
                  <a:pt x="579" y="754"/>
                </a:lnTo>
                <a:lnTo>
                  <a:pt x="574" y="748"/>
                </a:lnTo>
                <a:lnTo>
                  <a:pt x="571" y="742"/>
                </a:lnTo>
                <a:lnTo>
                  <a:pt x="564" y="736"/>
                </a:lnTo>
                <a:lnTo>
                  <a:pt x="551" y="725"/>
                </a:lnTo>
                <a:lnTo>
                  <a:pt x="535" y="715"/>
                </a:lnTo>
                <a:lnTo>
                  <a:pt x="519" y="706"/>
                </a:lnTo>
                <a:lnTo>
                  <a:pt x="483" y="689"/>
                </a:lnTo>
                <a:lnTo>
                  <a:pt x="467" y="681"/>
                </a:lnTo>
                <a:lnTo>
                  <a:pt x="454" y="673"/>
                </a:lnTo>
                <a:lnTo>
                  <a:pt x="441" y="663"/>
                </a:lnTo>
                <a:lnTo>
                  <a:pt x="436" y="658"/>
                </a:lnTo>
                <a:lnTo>
                  <a:pt x="433" y="653"/>
                </a:lnTo>
                <a:lnTo>
                  <a:pt x="430" y="647"/>
                </a:lnTo>
                <a:lnTo>
                  <a:pt x="429" y="642"/>
                </a:lnTo>
                <a:lnTo>
                  <a:pt x="428" y="635"/>
                </a:lnTo>
                <a:lnTo>
                  <a:pt x="429" y="628"/>
                </a:lnTo>
                <a:lnTo>
                  <a:pt x="431" y="621"/>
                </a:lnTo>
                <a:lnTo>
                  <a:pt x="435" y="612"/>
                </a:lnTo>
                <a:lnTo>
                  <a:pt x="441" y="604"/>
                </a:lnTo>
                <a:lnTo>
                  <a:pt x="449" y="595"/>
                </a:lnTo>
                <a:lnTo>
                  <a:pt x="449" y="595"/>
                </a:lnTo>
                <a:lnTo>
                  <a:pt x="462" y="583"/>
                </a:lnTo>
                <a:lnTo>
                  <a:pt x="477" y="568"/>
                </a:lnTo>
                <a:lnTo>
                  <a:pt x="491" y="551"/>
                </a:lnTo>
                <a:lnTo>
                  <a:pt x="504" y="532"/>
                </a:lnTo>
                <a:lnTo>
                  <a:pt x="516" y="511"/>
                </a:lnTo>
                <a:lnTo>
                  <a:pt x="529" y="489"/>
                </a:lnTo>
                <a:lnTo>
                  <a:pt x="540" y="465"/>
                </a:lnTo>
                <a:lnTo>
                  <a:pt x="551" y="439"/>
                </a:lnTo>
                <a:lnTo>
                  <a:pt x="551" y="439"/>
                </a:lnTo>
                <a:lnTo>
                  <a:pt x="569" y="418"/>
                </a:lnTo>
                <a:lnTo>
                  <a:pt x="589" y="398"/>
                </a:lnTo>
                <a:lnTo>
                  <a:pt x="611" y="378"/>
                </a:lnTo>
                <a:lnTo>
                  <a:pt x="635" y="359"/>
                </a:lnTo>
                <a:lnTo>
                  <a:pt x="635" y="359"/>
                </a:lnTo>
                <a:lnTo>
                  <a:pt x="660" y="335"/>
                </a:lnTo>
                <a:lnTo>
                  <a:pt x="688" y="312"/>
                </a:lnTo>
                <a:lnTo>
                  <a:pt x="711" y="287"/>
                </a:lnTo>
                <a:lnTo>
                  <a:pt x="723" y="274"/>
                </a:lnTo>
                <a:lnTo>
                  <a:pt x="733" y="260"/>
                </a:lnTo>
                <a:lnTo>
                  <a:pt x="743" y="247"/>
                </a:lnTo>
                <a:lnTo>
                  <a:pt x="752" y="232"/>
                </a:lnTo>
                <a:lnTo>
                  <a:pt x="760" y="217"/>
                </a:lnTo>
                <a:lnTo>
                  <a:pt x="766" y="201"/>
                </a:lnTo>
                <a:lnTo>
                  <a:pt x="771" y="185"/>
                </a:lnTo>
                <a:lnTo>
                  <a:pt x="776" y="168"/>
                </a:lnTo>
                <a:lnTo>
                  <a:pt x="777" y="149"/>
                </a:lnTo>
                <a:lnTo>
                  <a:pt x="779" y="130"/>
                </a:lnTo>
                <a:lnTo>
                  <a:pt x="779" y="130"/>
                </a:lnTo>
                <a:lnTo>
                  <a:pt x="779" y="116"/>
                </a:lnTo>
                <a:lnTo>
                  <a:pt x="776" y="104"/>
                </a:lnTo>
                <a:lnTo>
                  <a:pt x="774" y="91"/>
                </a:lnTo>
                <a:lnTo>
                  <a:pt x="769" y="79"/>
                </a:lnTo>
                <a:lnTo>
                  <a:pt x="764" y="68"/>
                </a:lnTo>
                <a:lnTo>
                  <a:pt x="756" y="57"/>
                </a:lnTo>
                <a:lnTo>
                  <a:pt x="749" y="47"/>
                </a:lnTo>
                <a:lnTo>
                  <a:pt x="742" y="37"/>
                </a:lnTo>
                <a:lnTo>
                  <a:pt x="732" y="30"/>
                </a:lnTo>
                <a:lnTo>
                  <a:pt x="722" y="22"/>
                </a:lnTo>
                <a:lnTo>
                  <a:pt x="711" y="15"/>
                </a:lnTo>
                <a:lnTo>
                  <a:pt x="700" y="10"/>
                </a:lnTo>
                <a:lnTo>
                  <a:pt x="688" y="5"/>
                </a:lnTo>
                <a:lnTo>
                  <a:pt x="675" y="3"/>
                </a:lnTo>
                <a:lnTo>
                  <a:pt x="663" y="0"/>
                </a:lnTo>
                <a:lnTo>
                  <a:pt x="649" y="0"/>
                </a:lnTo>
                <a:lnTo>
                  <a:pt x="649" y="0"/>
                </a:lnTo>
                <a:close/>
                <a:moveTo>
                  <a:pt x="308" y="250"/>
                </a:moveTo>
                <a:lnTo>
                  <a:pt x="308" y="250"/>
                </a:lnTo>
                <a:lnTo>
                  <a:pt x="316" y="249"/>
                </a:lnTo>
                <a:lnTo>
                  <a:pt x="322" y="248"/>
                </a:lnTo>
                <a:lnTo>
                  <a:pt x="328" y="247"/>
                </a:lnTo>
                <a:lnTo>
                  <a:pt x="334" y="244"/>
                </a:lnTo>
                <a:lnTo>
                  <a:pt x="344" y="237"/>
                </a:lnTo>
                <a:lnTo>
                  <a:pt x="353" y="228"/>
                </a:lnTo>
                <a:lnTo>
                  <a:pt x="360" y="219"/>
                </a:lnTo>
                <a:lnTo>
                  <a:pt x="365" y="210"/>
                </a:lnTo>
                <a:lnTo>
                  <a:pt x="369" y="202"/>
                </a:lnTo>
                <a:lnTo>
                  <a:pt x="370" y="195"/>
                </a:lnTo>
                <a:lnTo>
                  <a:pt x="422" y="195"/>
                </a:lnTo>
                <a:lnTo>
                  <a:pt x="422" y="421"/>
                </a:lnTo>
                <a:lnTo>
                  <a:pt x="358" y="421"/>
                </a:lnTo>
                <a:lnTo>
                  <a:pt x="358" y="292"/>
                </a:lnTo>
                <a:lnTo>
                  <a:pt x="308" y="292"/>
                </a:lnTo>
                <a:lnTo>
                  <a:pt x="308" y="250"/>
                </a:lnTo>
                <a:close/>
                <a:moveTo>
                  <a:pt x="188" y="308"/>
                </a:moveTo>
                <a:lnTo>
                  <a:pt x="188" y="308"/>
                </a:lnTo>
                <a:lnTo>
                  <a:pt x="163" y="288"/>
                </a:lnTo>
                <a:lnTo>
                  <a:pt x="141" y="267"/>
                </a:lnTo>
                <a:lnTo>
                  <a:pt x="120" y="248"/>
                </a:lnTo>
                <a:lnTo>
                  <a:pt x="101" y="227"/>
                </a:lnTo>
                <a:lnTo>
                  <a:pt x="94" y="216"/>
                </a:lnTo>
                <a:lnTo>
                  <a:pt x="87" y="205"/>
                </a:lnTo>
                <a:lnTo>
                  <a:pt x="81" y="194"/>
                </a:lnTo>
                <a:lnTo>
                  <a:pt x="76" y="181"/>
                </a:lnTo>
                <a:lnTo>
                  <a:pt x="71" y="169"/>
                </a:lnTo>
                <a:lnTo>
                  <a:pt x="68" y="157"/>
                </a:lnTo>
                <a:lnTo>
                  <a:pt x="66" y="143"/>
                </a:lnTo>
                <a:lnTo>
                  <a:pt x="66" y="130"/>
                </a:lnTo>
                <a:lnTo>
                  <a:pt x="66" y="130"/>
                </a:lnTo>
                <a:lnTo>
                  <a:pt x="67" y="116"/>
                </a:lnTo>
                <a:lnTo>
                  <a:pt x="71" y="104"/>
                </a:lnTo>
                <a:lnTo>
                  <a:pt x="77" y="93"/>
                </a:lnTo>
                <a:lnTo>
                  <a:pt x="84" y="84"/>
                </a:lnTo>
                <a:lnTo>
                  <a:pt x="94" y="75"/>
                </a:lnTo>
                <a:lnTo>
                  <a:pt x="105" y="70"/>
                </a:lnTo>
                <a:lnTo>
                  <a:pt x="117" y="67"/>
                </a:lnTo>
                <a:lnTo>
                  <a:pt x="130" y="65"/>
                </a:lnTo>
                <a:lnTo>
                  <a:pt x="130" y="65"/>
                </a:lnTo>
                <a:lnTo>
                  <a:pt x="140" y="65"/>
                </a:lnTo>
                <a:lnTo>
                  <a:pt x="147" y="67"/>
                </a:lnTo>
                <a:lnTo>
                  <a:pt x="156" y="70"/>
                </a:lnTo>
                <a:lnTo>
                  <a:pt x="163" y="73"/>
                </a:lnTo>
                <a:lnTo>
                  <a:pt x="163" y="73"/>
                </a:lnTo>
                <a:lnTo>
                  <a:pt x="163" y="104"/>
                </a:lnTo>
                <a:lnTo>
                  <a:pt x="165" y="133"/>
                </a:lnTo>
                <a:lnTo>
                  <a:pt x="168" y="164"/>
                </a:lnTo>
                <a:lnTo>
                  <a:pt x="170" y="194"/>
                </a:lnTo>
                <a:lnTo>
                  <a:pt x="174" y="224"/>
                </a:lnTo>
                <a:lnTo>
                  <a:pt x="179" y="254"/>
                </a:lnTo>
                <a:lnTo>
                  <a:pt x="185" y="284"/>
                </a:lnTo>
                <a:lnTo>
                  <a:pt x="191" y="312"/>
                </a:lnTo>
                <a:lnTo>
                  <a:pt x="191" y="312"/>
                </a:lnTo>
                <a:lnTo>
                  <a:pt x="188" y="308"/>
                </a:lnTo>
                <a:lnTo>
                  <a:pt x="188" y="308"/>
                </a:lnTo>
                <a:close/>
                <a:moveTo>
                  <a:pt x="593" y="308"/>
                </a:moveTo>
                <a:lnTo>
                  <a:pt x="593" y="308"/>
                </a:lnTo>
                <a:lnTo>
                  <a:pt x="589" y="312"/>
                </a:lnTo>
                <a:lnTo>
                  <a:pt x="589" y="312"/>
                </a:lnTo>
                <a:lnTo>
                  <a:pt x="595" y="284"/>
                </a:lnTo>
                <a:lnTo>
                  <a:pt x="600" y="254"/>
                </a:lnTo>
                <a:lnTo>
                  <a:pt x="605" y="224"/>
                </a:lnTo>
                <a:lnTo>
                  <a:pt x="609" y="194"/>
                </a:lnTo>
                <a:lnTo>
                  <a:pt x="612" y="164"/>
                </a:lnTo>
                <a:lnTo>
                  <a:pt x="615" y="133"/>
                </a:lnTo>
                <a:lnTo>
                  <a:pt x="616" y="104"/>
                </a:lnTo>
                <a:lnTo>
                  <a:pt x="616" y="73"/>
                </a:lnTo>
                <a:lnTo>
                  <a:pt x="616" y="73"/>
                </a:lnTo>
                <a:lnTo>
                  <a:pt x="624" y="70"/>
                </a:lnTo>
                <a:lnTo>
                  <a:pt x="632" y="67"/>
                </a:lnTo>
                <a:lnTo>
                  <a:pt x="641" y="65"/>
                </a:lnTo>
                <a:lnTo>
                  <a:pt x="649" y="65"/>
                </a:lnTo>
                <a:lnTo>
                  <a:pt x="649" y="65"/>
                </a:lnTo>
                <a:lnTo>
                  <a:pt x="663" y="67"/>
                </a:lnTo>
                <a:lnTo>
                  <a:pt x="675" y="70"/>
                </a:lnTo>
                <a:lnTo>
                  <a:pt x="686" y="75"/>
                </a:lnTo>
                <a:lnTo>
                  <a:pt x="696" y="84"/>
                </a:lnTo>
                <a:lnTo>
                  <a:pt x="704" y="93"/>
                </a:lnTo>
                <a:lnTo>
                  <a:pt x="710" y="104"/>
                </a:lnTo>
                <a:lnTo>
                  <a:pt x="713" y="116"/>
                </a:lnTo>
                <a:lnTo>
                  <a:pt x="715" y="130"/>
                </a:lnTo>
                <a:lnTo>
                  <a:pt x="715" y="130"/>
                </a:lnTo>
                <a:lnTo>
                  <a:pt x="713" y="143"/>
                </a:lnTo>
                <a:lnTo>
                  <a:pt x="712" y="157"/>
                </a:lnTo>
                <a:lnTo>
                  <a:pt x="708" y="169"/>
                </a:lnTo>
                <a:lnTo>
                  <a:pt x="705" y="181"/>
                </a:lnTo>
                <a:lnTo>
                  <a:pt x="699" y="194"/>
                </a:lnTo>
                <a:lnTo>
                  <a:pt x="692" y="205"/>
                </a:lnTo>
                <a:lnTo>
                  <a:pt x="686" y="216"/>
                </a:lnTo>
                <a:lnTo>
                  <a:pt x="678" y="227"/>
                </a:lnTo>
                <a:lnTo>
                  <a:pt x="659" y="248"/>
                </a:lnTo>
                <a:lnTo>
                  <a:pt x="640" y="267"/>
                </a:lnTo>
                <a:lnTo>
                  <a:pt x="616" y="288"/>
                </a:lnTo>
                <a:lnTo>
                  <a:pt x="593" y="308"/>
                </a:lnTo>
                <a:lnTo>
                  <a:pt x="593" y="308"/>
                </a:lnTo>
                <a:close/>
                <a:moveTo>
                  <a:pt x="593" y="308"/>
                </a:moveTo>
                <a:lnTo>
                  <a:pt x="593" y="308"/>
                </a:lnTo>
                <a:close/>
              </a:path>
            </a:pathLst>
          </a:custGeom>
          <a:solidFill>
            <a:srgbClr val="A7B3BC"/>
          </a:solidFill>
          <a:ln>
            <a:noFill/>
          </a:ln>
        </p:spPr>
        <p:txBody>
          <a:bodyPr vert="horz" wrap="square" lIns="91440" tIns="45720" rIns="91440" bIns="45720" numCol="1" anchor="t" anchorCtr="0" compatLnSpc="1">
            <a:prstTxWarp prst="textNoShape">
              <a:avLst/>
            </a:prstTxWarp>
          </a:bodyPr>
          <a:lstStyle/>
          <a:p>
            <a:endParaRPr lang="pl-PL"/>
          </a:p>
        </p:txBody>
      </p:sp>
      <p:sp>
        <p:nvSpPr>
          <p:cNvPr id="19" name="Prostokąt: zaokrąglone rogi 18">
            <a:extLst>
              <a:ext uri="{FF2B5EF4-FFF2-40B4-BE49-F238E27FC236}">
                <a16:creationId xmlns:a16="http://schemas.microsoft.com/office/drawing/2014/main" id="{D7E60273-CFFF-410A-8F33-81F8A0840D9C}"/>
              </a:ext>
            </a:extLst>
          </p:cNvPr>
          <p:cNvSpPr/>
          <p:nvPr/>
        </p:nvSpPr>
        <p:spPr>
          <a:xfrm>
            <a:off x="758283" y="1514475"/>
            <a:ext cx="799066" cy="2162176"/>
          </a:xfrm>
          <a:prstGeom prst="roundRect">
            <a:avLst>
              <a:gd name="adj" fmla="val 17701"/>
            </a:avLst>
          </a:prstGeom>
          <a:noFill/>
          <a:ln w="6350">
            <a:solidFill>
              <a:schemeClr val="accent4"/>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pSp>
        <p:nvGrpSpPr>
          <p:cNvPr id="79" name="Grupa 78">
            <a:extLst>
              <a:ext uri="{FF2B5EF4-FFF2-40B4-BE49-F238E27FC236}">
                <a16:creationId xmlns:a16="http://schemas.microsoft.com/office/drawing/2014/main" id="{5BD56D0E-4BE6-4653-A741-D069340552AB}"/>
              </a:ext>
            </a:extLst>
          </p:cNvPr>
          <p:cNvGrpSpPr/>
          <p:nvPr/>
        </p:nvGrpSpPr>
        <p:grpSpPr>
          <a:xfrm>
            <a:off x="5128050" y="1385623"/>
            <a:ext cx="773832" cy="276999"/>
            <a:chOff x="2883006" y="1212625"/>
            <a:chExt cx="773832" cy="276999"/>
          </a:xfrm>
        </p:grpSpPr>
        <p:sp>
          <p:nvSpPr>
            <p:cNvPr id="80" name="pole tekstowe 79">
              <a:extLst>
                <a:ext uri="{FF2B5EF4-FFF2-40B4-BE49-F238E27FC236}">
                  <a16:creationId xmlns:a16="http://schemas.microsoft.com/office/drawing/2014/main" id="{69DFE663-4A2E-47D8-AE39-CD42D465D570}"/>
                </a:ext>
              </a:extLst>
            </p:cNvPr>
            <p:cNvSpPr txBox="1"/>
            <p:nvPr/>
          </p:nvSpPr>
          <p:spPr>
            <a:xfrm>
              <a:off x="2883006" y="1212625"/>
              <a:ext cx="773832" cy="276999"/>
            </a:xfrm>
            <a:prstGeom prst="rect">
              <a:avLst/>
            </a:prstGeom>
            <a:noFill/>
          </p:spPr>
          <p:txBody>
            <a:bodyPr wrap="square">
              <a:spAutoFit/>
            </a:bodyPr>
            <a:lstStyle/>
            <a:p>
              <a:pPr algn="ctr"/>
              <a:r>
                <a:rPr lang="pl-PL" sz="1200" b="1" i="0" u="none" strike="noStrike">
                  <a:solidFill>
                    <a:schemeClr val="tx1"/>
                  </a:solidFill>
                  <a:effectLst/>
                  <a:latin typeface="+mj-lt"/>
                </a:rPr>
                <a:t>Ogółem</a:t>
              </a:r>
              <a:endParaRPr lang="pl-PL" sz="1200" b="1">
                <a:latin typeface="+mj-lt"/>
              </a:endParaRPr>
            </a:p>
          </p:txBody>
        </p:sp>
        <p:sp>
          <p:nvSpPr>
            <p:cNvPr id="81" name="Prostokąt 80">
              <a:extLst>
                <a:ext uri="{FF2B5EF4-FFF2-40B4-BE49-F238E27FC236}">
                  <a16:creationId xmlns:a16="http://schemas.microsoft.com/office/drawing/2014/main" id="{80A2867F-04D3-47D4-9D41-CF65D2D47BF1}"/>
                </a:ext>
              </a:extLst>
            </p:cNvPr>
            <p:cNvSpPr/>
            <p:nvPr/>
          </p:nvSpPr>
          <p:spPr>
            <a:xfrm rot="16200000">
              <a:off x="2891079" y="1295384"/>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pSp>
      <p:grpSp>
        <p:nvGrpSpPr>
          <p:cNvPr id="73" name="Grupa 72">
            <a:extLst>
              <a:ext uri="{FF2B5EF4-FFF2-40B4-BE49-F238E27FC236}">
                <a16:creationId xmlns:a16="http://schemas.microsoft.com/office/drawing/2014/main" id="{8299D17C-1E9D-4C1A-8F85-790BADD69E63}"/>
              </a:ext>
            </a:extLst>
          </p:cNvPr>
          <p:cNvGrpSpPr/>
          <p:nvPr/>
        </p:nvGrpSpPr>
        <p:grpSpPr>
          <a:xfrm>
            <a:off x="6074780" y="1275736"/>
            <a:ext cx="1822888" cy="670871"/>
            <a:chOff x="7219059" y="1423626"/>
            <a:chExt cx="1822888" cy="670871"/>
          </a:xfrm>
        </p:grpSpPr>
        <p:sp>
          <p:nvSpPr>
            <p:cNvPr id="74" name="pole tekstowe 73">
              <a:extLst>
                <a:ext uri="{FF2B5EF4-FFF2-40B4-BE49-F238E27FC236}">
                  <a16:creationId xmlns:a16="http://schemas.microsoft.com/office/drawing/2014/main" id="{CDD51598-C81D-4E99-A144-18DD0741F16C}"/>
                </a:ext>
              </a:extLst>
            </p:cNvPr>
            <p:cNvSpPr txBox="1"/>
            <p:nvPr/>
          </p:nvSpPr>
          <p:spPr>
            <a:xfrm>
              <a:off x="7248444" y="1423626"/>
              <a:ext cx="1793503" cy="253916"/>
            </a:xfrm>
            <a:prstGeom prst="rect">
              <a:avLst/>
            </a:prstGeom>
            <a:noFill/>
          </p:spPr>
          <p:txBody>
            <a:bodyPr wrap="square" rtlCol="0">
              <a:spAutoFit/>
            </a:bodyPr>
            <a:lstStyle/>
            <a:p>
              <a:r>
                <a:rPr lang="pl-PL" sz="1050"/>
                <a:t>Podstawowe, gimnazjalne*</a:t>
              </a:r>
            </a:p>
          </p:txBody>
        </p:sp>
        <p:sp>
          <p:nvSpPr>
            <p:cNvPr id="75" name="Prostokąt 74">
              <a:extLst>
                <a:ext uri="{FF2B5EF4-FFF2-40B4-BE49-F238E27FC236}">
                  <a16:creationId xmlns:a16="http://schemas.microsoft.com/office/drawing/2014/main" id="{5A318EEB-1B39-4567-B3BF-D4D040E18F89}"/>
                </a:ext>
              </a:extLst>
            </p:cNvPr>
            <p:cNvSpPr/>
            <p:nvPr/>
          </p:nvSpPr>
          <p:spPr>
            <a:xfrm rot="16200000">
              <a:off x="7216411" y="1489339"/>
              <a:ext cx="83119" cy="77824"/>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76" name="Prostokąt 75">
              <a:extLst>
                <a:ext uri="{FF2B5EF4-FFF2-40B4-BE49-F238E27FC236}">
                  <a16:creationId xmlns:a16="http://schemas.microsoft.com/office/drawing/2014/main" id="{4B4F4DB4-EBCD-4E27-B1CF-70D1BDAE3171}"/>
                </a:ext>
              </a:extLst>
            </p:cNvPr>
            <p:cNvSpPr/>
            <p:nvPr/>
          </p:nvSpPr>
          <p:spPr>
            <a:xfrm rot="16200000">
              <a:off x="7216413" y="1629168"/>
              <a:ext cx="83119" cy="7782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77" name="Prostokąt 76">
              <a:extLst>
                <a:ext uri="{FF2B5EF4-FFF2-40B4-BE49-F238E27FC236}">
                  <a16:creationId xmlns:a16="http://schemas.microsoft.com/office/drawing/2014/main" id="{2CB91212-472F-45EB-BAA2-EC96B20D9A96}"/>
                </a:ext>
              </a:extLst>
            </p:cNvPr>
            <p:cNvSpPr/>
            <p:nvPr/>
          </p:nvSpPr>
          <p:spPr>
            <a:xfrm rot="16200000">
              <a:off x="7216414" y="1766515"/>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78" name="pole tekstowe 77">
              <a:extLst>
                <a:ext uri="{FF2B5EF4-FFF2-40B4-BE49-F238E27FC236}">
                  <a16:creationId xmlns:a16="http://schemas.microsoft.com/office/drawing/2014/main" id="{23662F31-44DD-499B-9935-AE2A443B9CFC}"/>
                </a:ext>
              </a:extLst>
            </p:cNvPr>
            <p:cNvSpPr txBox="1"/>
            <p:nvPr/>
          </p:nvSpPr>
          <p:spPr>
            <a:xfrm>
              <a:off x="7248444" y="1572055"/>
              <a:ext cx="1793503" cy="253916"/>
            </a:xfrm>
            <a:prstGeom prst="rect">
              <a:avLst/>
            </a:prstGeom>
            <a:noFill/>
          </p:spPr>
          <p:txBody>
            <a:bodyPr wrap="square" rtlCol="0">
              <a:spAutoFit/>
            </a:bodyPr>
            <a:lstStyle/>
            <a:p>
              <a:r>
                <a:rPr lang="pl-PL" sz="1050"/>
                <a:t>Zasadnicze zawodowe</a:t>
              </a:r>
            </a:p>
          </p:txBody>
        </p:sp>
        <p:sp>
          <p:nvSpPr>
            <p:cNvPr id="87" name="pole tekstowe 86">
              <a:extLst>
                <a:ext uri="{FF2B5EF4-FFF2-40B4-BE49-F238E27FC236}">
                  <a16:creationId xmlns:a16="http://schemas.microsoft.com/office/drawing/2014/main" id="{2BB9B8AE-BFD8-420C-8D70-02F7351A22A2}"/>
                </a:ext>
              </a:extLst>
            </p:cNvPr>
            <p:cNvSpPr txBox="1"/>
            <p:nvPr/>
          </p:nvSpPr>
          <p:spPr>
            <a:xfrm>
              <a:off x="7248444" y="1707230"/>
              <a:ext cx="1793503" cy="253916"/>
            </a:xfrm>
            <a:prstGeom prst="rect">
              <a:avLst/>
            </a:prstGeom>
            <a:noFill/>
          </p:spPr>
          <p:txBody>
            <a:bodyPr wrap="square" rtlCol="0">
              <a:spAutoFit/>
            </a:bodyPr>
            <a:lstStyle/>
            <a:p>
              <a:r>
                <a:rPr lang="pl-PL" sz="1050"/>
                <a:t>Średnie</a:t>
              </a:r>
            </a:p>
          </p:txBody>
        </p:sp>
        <p:sp>
          <p:nvSpPr>
            <p:cNvPr id="88" name="pole tekstowe 87">
              <a:extLst>
                <a:ext uri="{FF2B5EF4-FFF2-40B4-BE49-F238E27FC236}">
                  <a16:creationId xmlns:a16="http://schemas.microsoft.com/office/drawing/2014/main" id="{E9956A99-12D4-44EE-A021-1CF90B4CEAD3}"/>
                </a:ext>
              </a:extLst>
            </p:cNvPr>
            <p:cNvSpPr txBox="1"/>
            <p:nvPr/>
          </p:nvSpPr>
          <p:spPr>
            <a:xfrm>
              <a:off x="7248444" y="1840581"/>
              <a:ext cx="1793503" cy="253916"/>
            </a:xfrm>
            <a:prstGeom prst="rect">
              <a:avLst/>
            </a:prstGeom>
            <a:noFill/>
          </p:spPr>
          <p:txBody>
            <a:bodyPr wrap="square" rtlCol="0">
              <a:spAutoFit/>
            </a:bodyPr>
            <a:lstStyle/>
            <a:p>
              <a:r>
                <a:rPr lang="pl-PL" sz="1050"/>
                <a:t>Wyższe</a:t>
              </a:r>
            </a:p>
          </p:txBody>
        </p:sp>
        <p:sp>
          <p:nvSpPr>
            <p:cNvPr id="89" name="Prostokąt 88">
              <a:extLst>
                <a:ext uri="{FF2B5EF4-FFF2-40B4-BE49-F238E27FC236}">
                  <a16:creationId xmlns:a16="http://schemas.microsoft.com/office/drawing/2014/main" id="{3DA499D9-8C25-4C4D-93F0-FFF2FA08AE2A}"/>
                </a:ext>
              </a:extLst>
            </p:cNvPr>
            <p:cNvSpPr/>
            <p:nvPr/>
          </p:nvSpPr>
          <p:spPr>
            <a:xfrm rot="16200000">
              <a:off x="7216411" y="1899866"/>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grpSp>
      <p:grpSp>
        <p:nvGrpSpPr>
          <p:cNvPr id="10" name="Grafika 6" descr="Czapka ukończenia szkoły">
            <a:extLst>
              <a:ext uri="{FF2B5EF4-FFF2-40B4-BE49-F238E27FC236}">
                <a16:creationId xmlns:a16="http://schemas.microsoft.com/office/drawing/2014/main" id="{C097B714-8C92-47F3-9225-0BCEB502C366}"/>
              </a:ext>
            </a:extLst>
          </p:cNvPr>
          <p:cNvGrpSpPr/>
          <p:nvPr/>
        </p:nvGrpSpPr>
        <p:grpSpPr>
          <a:xfrm>
            <a:off x="7810454" y="1057275"/>
            <a:ext cx="914400" cy="914400"/>
            <a:chOff x="4114800" y="2971800"/>
            <a:chExt cx="914400" cy="914400"/>
          </a:xfrm>
        </p:grpSpPr>
        <p:sp>
          <p:nvSpPr>
            <p:cNvPr id="12" name="Dowolny kształt: kształt 11">
              <a:extLst>
                <a:ext uri="{FF2B5EF4-FFF2-40B4-BE49-F238E27FC236}">
                  <a16:creationId xmlns:a16="http://schemas.microsoft.com/office/drawing/2014/main" id="{970F8397-1885-4238-AAF5-B63BF0DF93D8}"/>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chemeClr val="accent2">
                <a:lumMod val="50000"/>
              </a:schemeClr>
            </a:solidFill>
            <a:ln w="9525" cap="flat">
              <a:noFill/>
              <a:prstDash val="solid"/>
              <a:miter/>
            </a:ln>
          </p:spPr>
          <p:txBody>
            <a:bodyPr rtlCol="0" anchor="ctr"/>
            <a:lstStyle/>
            <a:p>
              <a:endParaRPr lang="pl-PL"/>
            </a:p>
          </p:txBody>
        </p:sp>
        <p:sp>
          <p:nvSpPr>
            <p:cNvPr id="14" name="Dowolny kształt: kształt 13">
              <a:extLst>
                <a:ext uri="{FF2B5EF4-FFF2-40B4-BE49-F238E27FC236}">
                  <a16:creationId xmlns:a16="http://schemas.microsoft.com/office/drawing/2014/main" id="{C9B0A243-BD04-4418-B76C-05785DB5406F}"/>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chemeClr val="accent2"/>
            </a:solidFill>
            <a:ln w="9525" cap="flat">
              <a:noFill/>
              <a:prstDash val="solid"/>
              <a:miter/>
            </a:ln>
          </p:spPr>
          <p:txBody>
            <a:bodyPr rtlCol="0" anchor="ctr"/>
            <a:lstStyle/>
            <a:p>
              <a:endParaRPr lang="pl-PL"/>
            </a:p>
          </p:txBody>
        </p:sp>
      </p:grpSp>
      <p:sp>
        <p:nvSpPr>
          <p:cNvPr id="6" name="Symbol zastępczy tekstu 7">
            <a:extLst>
              <a:ext uri="{FF2B5EF4-FFF2-40B4-BE49-F238E27FC236}">
                <a16:creationId xmlns:a16="http://schemas.microsoft.com/office/drawing/2014/main" id="{156A6EFE-167E-477A-BF4C-C249C24A430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7" name="pole tekstowe 6">
            <a:extLst>
              <a:ext uri="{FF2B5EF4-FFF2-40B4-BE49-F238E27FC236}">
                <a16:creationId xmlns:a16="http://schemas.microsoft.com/office/drawing/2014/main" id="{67863A24-96B6-4AE5-9023-DA0287B1F86B}"/>
              </a:ext>
            </a:extLst>
          </p:cNvPr>
          <p:cNvSpPr txBox="1"/>
          <p:nvPr/>
        </p:nvSpPr>
        <p:spPr>
          <a:xfrm>
            <a:off x="5973343" y="1836942"/>
            <a:ext cx="2039885" cy="33855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spTree>
    <p:extLst>
      <p:ext uri="{BB962C8B-B14F-4D97-AF65-F5344CB8AC3E}">
        <p14:creationId xmlns:p14="http://schemas.microsoft.com/office/powerpoint/2010/main" val="51931495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a:latin typeface="+mn-lt"/>
              </a:rPr>
              <a:t>Problemy Polski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 Proszę wymienić trzy dziedziny, w których Pana(i) zdaniem nasz kraj ma najwięcej problemów do rozwiązania.</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region: północny n=231, wschodni n=150, północno-zachodni n=127, południowo-zachodni n=98, centralny n=207, południowy n=145.</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pole tekstowe 4">
            <a:extLst>
              <a:ext uri="{FF2B5EF4-FFF2-40B4-BE49-F238E27FC236}">
                <a16:creationId xmlns:a16="http://schemas.microsoft.com/office/drawing/2014/main" id="{20565466-3928-4797-B2EA-B23E08EBE56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pSp>
        <p:nvGrpSpPr>
          <p:cNvPr id="98" name="Grupa 97">
            <a:extLst>
              <a:ext uri="{FF2B5EF4-FFF2-40B4-BE49-F238E27FC236}">
                <a16:creationId xmlns:a16="http://schemas.microsoft.com/office/drawing/2014/main" id="{143855E9-A0CB-4108-8093-F5D177A9D5D9}"/>
              </a:ext>
            </a:extLst>
          </p:cNvPr>
          <p:cNvGrpSpPr/>
          <p:nvPr/>
        </p:nvGrpSpPr>
        <p:grpSpPr>
          <a:xfrm>
            <a:off x="3788426" y="1273979"/>
            <a:ext cx="4297078" cy="3992122"/>
            <a:chOff x="702326" y="1558413"/>
            <a:chExt cx="4297078" cy="3992122"/>
          </a:xfrm>
        </p:grpSpPr>
        <p:sp>
          <p:nvSpPr>
            <p:cNvPr id="99" name="Freeform 10">
              <a:extLst>
                <a:ext uri="{FF2B5EF4-FFF2-40B4-BE49-F238E27FC236}">
                  <a16:creationId xmlns:a16="http://schemas.microsoft.com/office/drawing/2014/main" id="{CE785C22-5B2A-4929-A1E1-8D94EC3AF3C1}"/>
                </a:ext>
              </a:extLst>
            </p:cNvPr>
            <p:cNvSpPr>
              <a:spLocks/>
            </p:cNvSpPr>
            <p:nvPr/>
          </p:nvSpPr>
          <p:spPr bwMode="auto">
            <a:xfrm>
              <a:off x="3856289" y="1822706"/>
              <a:ext cx="972156" cy="1424042"/>
            </a:xfrm>
            <a:custGeom>
              <a:avLst/>
              <a:gdLst>
                <a:gd name="T0" fmla="*/ 420 w 1052"/>
                <a:gd name="T1" fmla="*/ 203 h 1541"/>
                <a:gd name="T2" fmla="*/ 444 w 1052"/>
                <a:gd name="T3" fmla="*/ 277 h 1541"/>
                <a:gd name="T4" fmla="*/ 476 w 1052"/>
                <a:gd name="T5" fmla="*/ 314 h 1541"/>
                <a:gd name="T6" fmla="*/ 488 w 1052"/>
                <a:gd name="T7" fmla="*/ 334 h 1541"/>
                <a:gd name="T8" fmla="*/ 486 w 1052"/>
                <a:gd name="T9" fmla="*/ 380 h 1541"/>
                <a:gd name="T10" fmla="*/ 464 w 1052"/>
                <a:gd name="T11" fmla="*/ 428 h 1541"/>
                <a:gd name="T12" fmla="*/ 223 w 1052"/>
                <a:gd name="T13" fmla="*/ 656 h 1541"/>
                <a:gd name="T14" fmla="*/ 207 w 1052"/>
                <a:gd name="T15" fmla="*/ 664 h 1541"/>
                <a:gd name="T16" fmla="*/ 32 w 1052"/>
                <a:gd name="T17" fmla="*/ 708 h 1541"/>
                <a:gd name="T18" fmla="*/ 2 w 1052"/>
                <a:gd name="T19" fmla="*/ 740 h 1541"/>
                <a:gd name="T20" fmla="*/ 4 w 1052"/>
                <a:gd name="T21" fmla="*/ 823 h 1541"/>
                <a:gd name="T22" fmla="*/ 14 w 1052"/>
                <a:gd name="T23" fmla="*/ 909 h 1541"/>
                <a:gd name="T24" fmla="*/ 46 w 1052"/>
                <a:gd name="T25" fmla="*/ 949 h 1541"/>
                <a:gd name="T26" fmla="*/ 116 w 1052"/>
                <a:gd name="T27" fmla="*/ 1034 h 1541"/>
                <a:gd name="T28" fmla="*/ 144 w 1052"/>
                <a:gd name="T29" fmla="*/ 1092 h 1541"/>
                <a:gd name="T30" fmla="*/ 207 w 1052"/>
                <a:gd name="T31" fmla="*/ 1153 h 1541"/>
                <a:gd name="T32" fmla="*/ 285 w 1052"/>
                <a:gd name="T33" fmla="*/ 1169 h 1541"/>
                <a:gd name="T34" fmla="*/ 307 w 1052"/>
                <a:gd name="T35" fmla="*/ 1177 h 1541"/>
                <a:gd name="T36" fmla="*/ 346 w 1052"/>
                <a:gd name="T37" fmla="*/ 1211 h 1541"/>
                <a:gd name="T38" fmla="*/ 394 w 1052"/>
                <a:gd name="T39" fmla="*/ 1217 h 1541"/>
                <a:gd name="T40" fmla="*/ 442 w 1052"/>
                <a:gd name="T41" fmla="*/ 1312 h 1541"/>
                <a:gd name="T42" fmla="*/ 436 w 1052"/>
                <a:gd name="T43" fmla="*/ 1354 h 1541"/>
                <a:gd name="T44" fmla="*/ 414 w 1052"/>
                <a:gd name="T45" fmla="*/ 1394 h 1541"/>
                <a:gd name="T46" fmla="*/ 430 w 1052"/>
                <a:gd name="T47" fmla="*/ 1434 h 1541"/>
                <a:gd name="T48" fmla="*/ 499 w 1052"/>
                <a:gd name="T49" fmla="*/ 1483 h 1541"/>
                <a:gd name="T50" fmla="*/ 605 w 1052"/>
                <a:gd name="T51" fmla="*/ 1521 h 1541"/>
                <a:gd name="T52" fmla="*/ 641 w 1052"/>
                <a:gd name="T53" fmla="*/ 1523 h 1541"/>
                <a:gd name="T54" fmla="*/ 674 w 1052"/>
                <a:gd name="T55" fmla="*/ 1531 h 1541"/>
                <a:gd name="T56" fmla="*/ 726 w 1052"/>
                <a:gd name="T57" fmla="*/ 1541 h 1541"/>
                <a:gd name="T58" fmla="*/ 752 w 1052"/>
                <a:gd name="T59" fmla="*/ 1535 h 1541"/>
                <a:gd name="T60" fmla="*/ 794 w 1052"/>
                <a:gd name="T61" fmla="*/ 1481 h 1541"/>
                <a:gd name="T62" fmla="*/ 816 w 1052"/>
                <a:gd name="T63" fmla="*/ 1432 h 1541"/>
                <a:gd name="T64" fmla="*/ 889 w 1052"/>
                <a:gd name="T65" fmla="*/ 1340 h 1541"/>
                <a:gd name="T66" fmla="*/ 969 w 1052"/>
                <a:gd name="T67" fmla="*/ 1296 h 1541"/>
                <a:gd name="T68" fmla="*/ 1040 w 1052"/>
                <a:gd name="T69" fmla="*/ 1235 h 1541"/>
                <a:gd name="T70" fmla="*/ 1052 w 1052"/>
                <a:gd name="T71" fmla="*/ 1145 h 1541"/>
                <a:gd name="T72" fmla="*/ 1036 w 1052"/>
                <a:gd name="T73" fmla="*/ 1032 h 1541"/>
                <a:gd name="T74" fmla="*/ 967 w 1052"/>
                <a:gd name="T75" fmla="*/ 811 h 1541"/>
                <a:gd name="T76" fmla="*/ 867 w 1052"/>
                <a:gd name="T77" fmla="*/ 563 h 1541"/>
                <a:gd name="T78" fmla="*/ 833 w 1052"/>
                <a:gd name="T79" fmla="*/ 410 h 1541"/>
                <a:gd name="T80" fmla="*/ 820 w 1052"/>
                <a:gd name="T81" fmla="*/ 330 h 1541"/>
                <a:gd name="T82" fmla="*/ 786 w 1052"/>
                <a:gd name="T83" fmla="*/ 193 h 1541"/>
                <a:gd name="T84" fmla="*/ 772 w 1052"/>
                <a:gd name="T85" fmla="*/ 155 h 1541"/>
                <a:gd name="T86" fmla="*/ 724 w 1052"/>
                <a:gd name="T87" fmla="*/ 102 h 1541"/>
                <a:gd name="T88" fmla="*/ 561 w 1052"/>
                <a:gd name="T89" fmla="*/ 8 h 1541"/>
                <a:gd name="T90" fmla="*/ 521 w 1052"/>
                <a:gd name="T91" fmla="*/ 0 h 1541"/>
                <a:gd name="T92" fmla="*/ 493 w 1052"/>
                <a:gd name="T93" fmla="*/ 6 h 1541"/>
                <a:gd name="T94" fmla="*/ 376 w 1052"/>
                <a:gd name="T95" fmla="*/ 128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2" h="1541">
                  <a:moveTo>
                    <a:pt x="376" y="128"/>
                  </a:moveTo>
                  <a:lnTo>
                    <a:pt x="376" y="128"/>
                  </a:lnTo>
                  <a:lnTo>
                    <a:pt x="406" y="179"/>
                  </a:lnTo>
                  <a:lnTo>
                    <a:pt x="420" y="203"/>
                  </a:lnTo>
                  <a:lnTo>
                    <a:pt x="430" y="231"/>
                  </a:lnTo>
                  <a:lnTo>
                    <a:pt x="430" y="231"/>
                  </a:lnTo>
                  <a:lnTo>
                    <a:pt x="436" y="255"/>
                  </a:lnTo>
                  <a:lnTo>
                    <a:pt x="444" y="277"/>
                  </a:lnTo>
                  <a:lnTo>
                    <a:pt x="450" y="287"/>
                  </a:lnTo>
                  <a:lnTo>
                    <a:pt x="458" y="296"/>
                  </a:lnTo>
                  <a:lnTo>
                    <a:pt x="466" y="306"/>
                  </a:lnTo>
                  <a:lnTo>
                    <a:pt x="476" y="314"/>
                  </a:lnTo>
                  <a:lnTo>
                    <a:pt x="476" y="314"/>
                  </a:lnTo>
                  <a:lnTo>
                    <a:pt x="480" y="318"/>
                  </a:lnTo>
                  <a:lnTo>
                    <a:pt x="484" y="322"/>
                  </a:lnTo>
                  <a:lnTo>
                    <a:pt x="488" y="334"/>
                  </a:lnTo>
                  <a:lnTo>
                    <a:pt x="490" y="348"/>
                  </a:lnTo>
                  <a:lnTo>
                    <a:pt x="490" y="362"/>
                  </a:lnTo>
                  <a:lnTo>
                    <a:pt x="490" y="362"/>
                  </a:lnTo>
                  <a:lnTo>
                    <a:pt x="486" y="380"/>
                  </a:lnTo>
                  <a:lnTo>
                    <a:pt x="482" y="398"/>
                  </a:lnTo>
                  <a:lnTo>
                    <a:pt x="474" y="414"/>
                  </a:lnTo>
                  <a:lnTo>
                    <a:pt x="470" y="420"/>
                  </a:lnTo>
                  <a:lnTo>
                    <a:pt x="464" y="428"/>
                  </a:lnTo>
                  <a:lnTo>
                    <a:pt x="464" y="428"/>
                  </a:lnTo>
                  <a:lnTo>
                    <a:pt x="404" y="485"/>
                  </a:lnTo>
                  <a:lnTo>
                    <a:pt x="344" y="543"/>
                  </a:lnTo>
                  <a:lnTo>
                    <a:pt x="223" y="656"/>
                  </a:lnTo>
                  <a:lnTo>
                    <a:pt x="223" y="656"/>
                  </a:lnTo>
                  <a:lnTo>
                    <a:pt x="215" y="660"/>
                  </a:lnTo>
                  <a:lnTo>
                    <a:pt x="207" y="664"/>
                  </a:lnTo>
                  <a:lnTo>
                    <a:pt x="207" y="664"/>
                  </a:lnTo>
                  <a:lnTo>
                    <a:pt x="120" y="684"/>
                  </a:lnTo>
                  <a:lnTo>
                    <a:pt x="76" y="696"/>
                  </a:lnTo>
                  <a:lnTo>
                    <a:pt x="32" y="708"/>
                  </a:lnTo>
                  <a:lnTo>
                    <a:pt x="32" y="708"/>
                  </a:lnTo>
                  <a:lnTo>
                    <a:pt x="22" y="714"/>
                  </a:lnTo>
                  <a:lnTo>
                    <a:pt x="12" y="724"/>
                  </a:lnTo>
                  <a:lnTo>
                    <a:pt x="4" y="734"/>
                  </a:lnTo>
                  <a:lnTo>
                    <a:pt x="2" y="740"/>
                  </a:lnTo>
                  <a:lnTo>
                    <a:pt x="0" y="744"/>
                  </a:lnTo>
                  <a:lnTo>
                    <a:pt x="0" y="744"/>
                  </a:lnTo>
                  <a:lnTo>
                    <a:pt x="2" y="784"/>
                  </a:lnTo>
                  <a:lnTo>
                    <a:pt x="4" y="823"/>
                  </a:lnTo>
                  <a:lnTo>
                    <a:pt x="8" y="863"/>
                  </a:lnTo>
                  <a:lnTo>
                    <a:pt x="12" y="901"/>
                  </a:lnTo>
                  <a:lnTo>
                    <a:pt x="12" y="901"/>
                  </a:lnTo>
                  <a:lnTo>
                    <a:pt x="14" y="909"/>
                  </a:lnTo>
                  <a:lnTo>
                    <a:pt x="16" y="915"/>
                  </a:lnTo>
                  <a:lnTo>
                    <a:pt x="26" y="927"/>
                  </a:lnTo>
                  <a:lnTo>
                    <a:pt x="46" y="949"/>
                  </a:lnTo>
                  <a:lnTo>
                    <a:pt x="46" y="949"/>
                  </a:lnTo>
                  <a:lnTo>
                    <a:pt x="68" y="972"/>
                  </a:lnTo>
                  <a:lnTo>
                    <a:pt x="90" y="996"/>
                  </a:lnTo>
                  <a:lnTo>
                    <a:pt x="108" y="1022"/>
                  </a:lnTo>
                  <a:lnTo>
                    <a:pt x="116" y="1034"/>
                  </a:lnTo>
                  <a:lnTo>
                    <a:pt x="122" y="1048"/>
                  </a:lnTo>
                  <a:lnTo>
                    <a:pt x="122" y="1048"/>
                  </a:lnTo>
                  <a:lnTo>
                    <a:pt x="132" y="1070"/>
                  </a:lnTo>
                  <a:lnTo>
                    <a:pt x="144" y="1092"/>
                  </a:lnTo>
                  <a:lnTo>
                    <a:pt x="156" y="1110"/>
                  </a:lnTo>
                  <a:lnTo>
                    <a:pt x="171" y="1127"/>
                  </a:lnTo>
                  <a:lnTo>
                    <a:pt x="189" y="1141"/>
                  </a:lnTo>
                  <a:lnTo>
                    <a:pt x="207" y="1153"/>
                  </a:lnTo>
                  <a:lnTo>
                    <a:pt x="229" y="1161"/>
                  </a:lnTo>
                  <a:lnTo>
                    <a:pt x="253" y="1167"/>
                  </a:lnTo>
                  <a:lnTo>
                    <a:pt x="253" y="1167"/>
                  </a:lnTo>
                  <a:lnTo>
                    <a:pt x="285" y="1169"/>
                  </a:lnTo>
                  <a:lnTo>
                    <a:pt x="299" y="1171"/>
                  </a:lnTo>
                  <a:lnTo>
                    <a:pt x="305" y="1173"/>
                  </a:lnTo>
                  <a:lnTo>
                    <a:pt x="307" y="1177"/>
                  </a:lnTo>
                  <a:lnTo>
                    <a:pt x="307" y="1177"/>
                  </a:lnTo>
                  <a:lnTo>
                    <a:pt x="315" y="1191"/>
                  </a:lnTo>
                  <a:lnTo>
                    <a:pt x="324" y="1201"/>
                  </a:lnTo>
                  <a:lnTo>
                    <a:pt x="334" y="1209"/>
                  </a:lnTo>
                  <a:lnTo>
                    <a:pt x="346" y="1211"/>
                  </a:lnTo>
                  <a:lnTo>
                    <a:pt x="358" y="1213"/>
                  </a:lnTo>
                  <a:lnTo>
                    <a:pt x="370" y="1215"/>
                  </a:lnTo>
                  <a:lnTo>
                    <a:pt x="394" y="1217"/>
                  </a:lnTo>
                  <a:lnTo>
                    <a:pt x="394" y="1217"/>
                  </a:lnTo>
                  <a:lnTo>
                    <a:pt x="420" y="1265"/>
                  </a:lnTo>
                  <a:lnTo>
                    <a:pt x="432" y="1289"/>
                  </a:lnTo>
                  <a:lnTo>
                    <a:pt x="442" y="1312"/>
                  </a:lnTo>
                  <a:lnTo>
                    <a:pt x="442" y="1312"/>
                  </a:lnTo>
                  <a:lnTo>
                    <a:pt x="444" y="1322"/>
                  </a:lnTo>
                  <a:lnTo>
                    <a:pt x="444" y="1334"/>
                  </a:lnTo>
                  <a:lnTo>
                    <a:pt x="440" y="1344"/>
                  </a:lnTo>
                  <a:lnTo>
                    <a:pt x="436" y="1354"/>
                  </a:lnTo>
                  <a:lnTo>
                    <a:pt x="436" y="1354"/>
                  </a:lnTo>
                  <a:lnTo>
                    <a:pt x="422" y="1374"/>
                  </a:lnTo>
                  <a:lnTo>
                    <a:pt x="418" y="1384"/>
                  </a:lnTo>
                  <a:lnTo>
                    <a:pt x="414" y="1394"/>
                  </a:lnTo>
                  <a:lnTo>
                    <a:pt x="414" y="1404"/>
                  </a:lnTo>
                  <a:lnTo>
                    <a:pt x="416" y="1414"/>
                  </a:lnTo>
                  <a:lnTo>
                    <a:pt x="420" y="1424"/>
                  </a:lnTo>
                  <a:lnTo>
                    <a:pt x="430" y="1434"/>
                  </a:lnTo>
                  <a:lnTo>
                    <a:pt x="430" y="1434"/>
                  </a:lnTo>
                  <a:lnTo>
                    <a:pt x="454" y="1452"/>
                  </a:lnTo>
                  <a:lnTo>
                    <a:pt x="476" y="1467"/>
                  </a:lnTo>
                  <a:lnTo>
                    <a:pt x="499" y="1483"/>
                  </a:lnTo>
                  <a:lnTo>
                    <a:pt x="523" y="1497"/>
                  </a:lnTo>
                  <a:lnTo>
                    <a:pt x="549" y="1507"/>
                  </a:lnTo>
                  <a:lnTo>
                    <a:pt x="577" y="1515"/>
                  </a:lnTo>
                  <a:lnTo>
                    <a:pt x="605" y="1521"/>
                  </a:lnTo>
                  <a:lnTo>
                    <a:pt x="635" y="1523"/>
                  </a:lnTo>
                  <a:lnTo>
                    <a:pt x="635" y="1523"/>
                  </a:lnTo>
                  <a:lnTo>
                    <a:pt x="641" y="1523"/>
                  </a:lnTo>
                  <a:lnTo>
                    <a:pt x="641" y="1523"/>
                  </a:lnTo>
                  <a:lnTo>
                    <a:pt x="643" y="1523"/>
                  </a:lnTo>
                  <a:lnTo>
                    <a:pt x="643" y="1523"/>
                  </a:lnTo>
                  <a:lnTo>
                    <a:pt x="658" y="1525"/>
                  </a:lnTo>
                  <a:lnTo>
                    <a:pt x="674" y="1531"/>
                  </a:lnTo>
                  <a:lnTo>
                    <a:pt x="692" y="1537"/>
                  </a:lnTo>
                  <a:lnTo>
                    <a:pt x="708" y="1541"/>
                  </a:lnTo>
                  <a:lnTo>
                    <a:pt x="708" y="1541"/>
                  </a:lnTo>
                  <a:lnTo>
                    <a:pt x="726" y="1541"/>
                  </a:lnTo>
                  <a:lnTo>
                    <a:pt x="726" y="1541"/>
                  </a:lnTo>
                  <a:lnTo>
                    <a:pt x="740" y="1541"/>
                  </a:lnTo>
                  <a:lnTo>
                    <a:pt x="746" y="1539"/>
                  </a:lnTo>
                  <a:lnTo>
                    <a:pt x="752" y="1535"/>
                  </a:lnTo>
                  <a:lnTo>
                    <a:pt x="752" y="1535"/>
                  </a:lnTo>
                  <a:lnTo>
                    <a:pt x="768" y="1519"/>
                  </a:lnTo>
                  <a:lnTo>
                    <a:pt x="782" y="1501"/>
                  </a:lnTo>
                  <a:lnTo>
                    <a:pt x="794" y="1481"/>
                  </a:lnTo>
                  <a:lnTo>
                    <a:pt x="800" y="1473"/>
                  </a:lnTo>
                  <a:lnTo>
                    <a:pt x="804" y="1463"/>
                  </a:lnTo>
                  <a:lnTo>
                    <a:pt x="804" y="1463"/>
                  </a:lnTo>
                  <a:lnTo>
                    <a:pt x="816" y="1432"/>
                  </a:lnTo>
                  <a:lnTo>
                    <a:pt x="829" y="1404"/>
                  </a:lnTo>
                  <a:lnTo>
                    <a:pt x="847" y="1380"/>
                  </a:lnTo>
                  <a:lnTo>
                    <a:pt x="867" y="1358"/>
                  </a:lnTo>
                  <a:lnTo>
                    <a:pt x="889" y="1340"/>
                  </a:lnTo>
                  <a:lnTo>
                    <a:pt x="915" y="1324"/>
                  </a:lnTo>
                  <a:lnTo>
                    <a:pt x="941" y="1308"/>
                  </a:lnTo>
                  <a:lnTo>
                    <a:pt x="969" y="1296"/>
                  </a:lnTo>
                  <a:lnTo>
                    <a:pt x="969" y="1296"/>
                  </a:lnTo>
                  <a:lnTo>
                    <a:pt x="994" y="1285"/>
                  </a:lnTo>
                  <a:lnTo>
                    <a:pt x="1014" y="1269"/>
                  </a:lnTo>
                  <a:lnTo>
                    <a:pt x="1028" y="1253"/>
                  </a:lnTo>
                  <a:lnTo>
                    <a:pt x="1040" y="1235"/>
                  </a:lnTo>
                  <a:lnTo>
                    <a:pt x="1048" y="1215"/>
                  </a:lnTo>
                  <a:lnTo>
                    <a:pt x="1052" y="1193"/>
                  </a:lnTo>
                  <a:lnTo>
                    <a:pt x="1052" y="1171"/>
                  </a:lnTo>
                  <a:lnTo>
                    <a:pt x="1052" y="1145"/>
                  </a:lnTo>
                  <a:lnTo>
                    <a:pt x="1052" y="1145"/>
                  </a:lnTo>
                  <a:lnTo>
                    <a:pt x="1050" y="1118"/>
                  </a:lnTo>
                  <a:lnTo>
                    <a:pt x="1046" y="1088"/>
                  </a:lnTo>
                  <a:lnTo>
                    <a:pt x="1036" y="1032"/>
                  </a:lnTo>
                  <a:lnTo>
                    <a:pt x="1022" y="976"/>
                  </a:lnTo>
                  <a:lnTo>
                    <a:pt x="1006" y="921"/>
                  </a:lnTo>
                  <a:lnTo>
                    <a:pt x="987" y="865"/>
                  </a:lnTo>
                  <a:lnTo>
                    <a:pt x="967" y="811"/>
                  </a:lnTo>
                  <a:lnTo>
                    <a:pt x="925" y="704"/>
                  </a:lnTo>
                  <a:lnTo>
                    <a:pt x="925" y="704"/>
                  </a:lnTo>
                  <a:lnTo>
                    <a:pt x="895" y="632"/>
                  </a:lnTo>
                  <a:lnTo>
                    <a:pt x="867" y="563"/>
                  </a:lnTo>
                  <a:lnTo>
                    <a:pt x="853" y="525"/>
                  </a:lnTo>
                  <a:lnTo>
                    <a:pt x="843" y="489"/>
                  </a:lnTo>
                  <a:lnTo>
                    <a:pt x="837" y="450"/>
                  </a:lnTo>
                  <a:lnTo>
                    <a:pt x="833" y="410"/>
                  </a:lnTo>
                  <a:lnTo>
                    <a:pt x="833" y="410"/>
                  </a:lnTo>
                  <a:lnTo>
                    <a:pt x="831" y="384"/>
                  </a:lnTo>
                  <a:lnTo>
                    <a:pt x="827" y="356"/>
                  </a:lnTo>
                  <a:lnTo>
                    <a:pt x="820" y="330"/>
                  </a:lnTo>
                  <a:lnTo>
                    <a:pt x="814" y="302"/>
                  </a:lnTo>
                  <a:lnTo>
                    <a:pt x="798" y="249"/>
                  </a:lnTo>
                  <a:lnTo>
                    <a:pt x="790" y="221"/>
                  </a:lnTo>
                  <a:lnTo>
                    <a:pt x="786" y="193"/>
                  </a:lnTo>
                  <a:lnTo>
                    <a:pt x="786" y="193"/>
                  </a:lnTo>
                  <a:lnTo>
                    <a:pt x="784" y="181"/>
                  </a:lnTo>
                  <a:lnTo>
                    <a:pt x="778" y="169"/>
                  </a:lnTo>
                  <a:lnTo>
                    <a:pt x="772" y="155"/>
                  </a:lnTo>
                  <a:lnTo>
                    <a:pt x="764" y="143"/>
                  </a:lnTo>
                  <a:lnTo>
                    <a:pt x="746" y="122"/>
                  </a:lnTo>
                  <a:lnTo>
                    <a:pt x="724" y="102"/>
                  </a:lnTo>
                  <a:lnTo>
                    <a:pt x="724" y="102"/>
                  </a:lnTo>
                  <a:lnTo>
                    <a:pt x="686" y="76"/>
                  </a:lnTo>
                  <a:lnTo>
                    <a:pt x="645" y="52"/>
                  </a:lnTo>
                  <a:lnTo>
                    <a:pt x="603" y="28"/>
                  </a:lnTo>
                  <a:lnTo>
                    <a:pt x="561" y="8"/>
                  </a:lnTo>
                  <a:lnTo>
                    <a:pt x="561" y="8"/>
                  </a:lnTo>
                  <a:lnTo>
                    <a:pt x="543" y="2"/>
                  </a:lnTo>
                  <a:lnTo>
                    <a:pt x="521" y="0"/>
                  </a:lnTo>
                  <a:lnTo>
                    <a:pt x="521" y="0"/>
                  </a:lnTo>
                  <a:lnTo>
                    <a:pt x="505" y="2"/>
                  </a:lnTo>
                  <a:lnTo>
                    <a:pt x="497" y="4"/>
                  </a:lnTo>
                  <a:lnTo>
                    <a:pt x="493" y="6"/>
                  </a:lnTo>
                  <a:lnTo>
                    <a:pt x="493" y="6"/>
                  </a:lnTo>
                  <a:lnTo>
                    <a:pt x="462" y="36"/>
                  </a:lnTo>
                  <a:lnTo>
                    <a:pt x="430" y="68"/>
                  </a:lnTo>
                  <a:lnTo>
                    <a:pt x="376" y="128"/>
                  </a:lnTo>
                  <a:lnTo>
                    <a:pt x="376" y="128"/>
                  </a:lnTo>
                  <a:close/>
                </a:path>
              </a:pathLst>
            </a:custGeom>
            <a:solidFill>
              <a:srgbClr val="90DCCF"/>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grpSp>
          <p:nvGrpSpPr>
            <p:cNvPr id="100" name="Grupa 99">
              <a:extLst>
                <a:ext uri="{FF2B5EF4-FFF2-40B4-BE49-F238E27FC236}">
                  <a16:creationId xmlns:a16="http://schemas.microsoft.com/office/drawing/2014/main" id="{CB8030BC-6290-4843-98EA-BEA4F26B3760}"/>
                </a:ext>
              </a:extLst>
            </p:cNvPr>
            <p:cNvGrpSpPr/>
            <p:nvPr/>
          </p:nvGrpSpPr>
          <p:grpSpPr>
            <a:xfrm>
              <a:off x="1821415" y="1558413"/>
              <a:ext cx="2448872" cy="1716059"/>
              <a:chOff x="1821415" y="1558413"/>
              <a:chExt cx="2448872" cy="1716059"/>
            </a:xfrm>
            <a:solidFill>
              <a:srgbClr val="009A97"/>
            </a:solidFill>
          </p:grpSpPr>
          <p:grpSp>
            <p:nvGrpSpPr>
              <p:cNvPr id="170" name="Grupa 169">
                <a:extLst>
                  <a:ext uri="{FF2B5EF4-FFF2-40B4-BE49-F238E27FC236}">
                    <a16:creationId xmlns:a16="http://schemas.microsoft.com/office/drawing/2014/main" id="{BA65D88A-FDD8-49BA-BBEA-7DC5B79B0577}"/>
                  </a:ext>
                </a:extLst>
              </p:cNvPr>
              <p:cNvGrpSpPr/>
              <p:nvPr/>
            </p:nvGrpSpPr>
            <p:grpSpPr>
              <a:xfrm>
                <a:off x="1821415" y="1558413"/>
                <a:ext cx="2448872" cy="1716059"/>
                <a:chOff x="1821415" y="1558413"/>
                <a:chExt cx="2448872" cy="1716059"/>
              </a:xfrm>
              <a:grpFill/>
            </p:grpSpPr>
            <p:sp>
              <p:nvSpPr>
                <p:cNvPr id="226" name="Freeform 12">
                  <a:extLst>
                    <a:ext uri="{FF2B5EF4-FFF2-40B4-BE49-F238E27FC236}">
                      <a16:creationId xmlns:a16="http://schemas.microsoft.com/office/drawing/2014/main" id="{70F0B80E-C666-4439-9F8B-EB7ED34B4D9A}"/>
                    </a:ext>
                  </a:extLst>
                </p:cNvPr>
                <p:cNvSpPr>
                  <a:spLocks/>
                </p:cNvSpPr>
                <p:nvPr/>
              </p:nvSpPr>
              <p:spPr bwMode="auto">
                <a:xfrm>
                  <a:off x="1821415" y="1558413"/>
                  <a:ext cx="1177307" cy="887138"/>
                </a:xfrm>
                <a:custGeom>
                  <a:avLst/>
                  <a:gdLst>
                    <a:gd name="T0" fmla="*/ 302 w 1274"/>
                    <a:gd name="T1" fmla="*/ 891 h 960"/>
                    <a:gd name="T2" fmla="*/ 346 w 1274"/>
                    <a:gd name="T3" fmla="*/ 863 h 960"/>
                    <a:gd name="T4" fmla="*/ 387 w 1274"/>
                    <a:gd name="T5" fmla="*/ 863 h 960"/>
                    <a:gd name="T6" fmla="*/ 423 w 1274"/>
                    <a:gd name="T7" fmla="*/ 873 h 960"/>
                    <a:gd name="T8" fmla="*/ 437 w 1274"/>
                    <a:gd name="T9" fmla="*/ 863 h 960"/>
                    <a:gd name="T10" fmla="*/ 459 w 1274"/>
                    <a:gd name="T11" fmla="*/ 833 h 960"/>
                    <a:gd name="T12" fmla="*/ 558 w 1274"/>
                    <a:gd name="T13" fmla="*/ 779 h 960"/>
                    <a:gd name="T14" fmla="*/ 628 w 1274"/>
                    <a:gd name="T15" fmla="*/ 763 h 960"/>
                    <a:gd name="T16" fmla="*/ 660 w 1274"/>
                    <a:gd name="T17" fmla="*/ 769 h 960"/>
                    <a:gd name="T18" fmla="*/ 698 w 1274"/>
                    <a:gd name="T19" fmla="*/ 791 h 960"/>
                    <a:gd name="T20" fmla="*/ 793 w 1274"/>
                    <a:gd name="T21" fmla="*/ 815 h 960"/>
                    <a:gd name="T22" fmla="*/ 865 w 1274"/>
                    <a:gd name="T23" fmla="*/ 827 h 960"/>
                    <a:gd name="T24" fmla="*/ 908 w 1274"/>
                    <a:gd name="T25" fmla="*/ 853 h 960"/>
                    <a:gd name="T26" fmla="*/ 962 w 1274"/>
                    <a:gd name="T27" fmla="*/ 887 h 960"/>
                    <a:gd name="T28" fmla="*/ 1026 w 1274"/>
                    <a:gd name="T29" fmla="*/ 899 h 960"/>
                    <a:gd name="T30" fmla="*/ 1037 w 1274"/>
                    <a:gd name="T31" fmla="*/ 869 h 960"/>
                    <a:gd name="T32" fmla="*/ 1059 w 1274"/>
                    <a:gd name="T33" fmla="*/ 839 h 960"/>
                    <a:gd name="T34" fmla="*/ 1155 w 1274"/>
                    <a:gd name="T35" fmla="*/ 749 h 960"/>
                    <a:gd name="T36" fmla="*/ 1218 w 1274"/>
                    <a:gd name="T37" fmla="*/ 708 h 960"/>
                    <a:gd name="T38" fmla="*/ 1274 w 1274"/>
                    <a:gd name="T39" fmla="*/ 678 h 960"/>
                    <a:gd name="T40" fmla="*/ 1258 w 1274"/>
                    <a:gd name="T41" fmla="*/ 652 h 960"/>
                    <a:gd name="T42" fmla="*/ 1179 w 1274"/>
                    <a:gd name="T43" fmla="*/ 624 h 960"/>
                    <a:gd name="T44" fmla="*/ 1125 w 1274"/>
                    <a:gd name="T45" fmla="*/ 559 h 960"/>
                    <a:gd name="T46" fmla="*/ 1107 w 1274"/>
                    <a:gd name="T47" fmla="*/ 513 h 960"/>
                    <a:gd name="T48" fmla="*/ 1111 w 1274"/>
                    <a:gd name="T49" fmla="*/ 469 h 960"/>
                    <a:gd name="T50" fmla="*/ 1133 w 1274"/>
                    <a:gd name="T51" fmla="*/ 417 h 960"/>
                    <a:gd name="T52" fmla="*/ 1133 w 1274"/>
                    <a:gd name="T53" fmla="*/ 364 h 960"/>
                    <a:gd name="T54" fmla="*/ 1087 w 1274"/>
                    <a:gd name="T55" fmla="*/ 340 h 960"/>
                    <a:gd name="T56" fmla="*/ 1018 w 1274"/>
                    <a:gd name="T57" fmla="*/ 336 h 960"/>
                    <a:gd name="T58" fmla="*/ 918 w 1274"/>
                    <a:gd name="T59" fmla="*/ 342 h 960"/>
                    <a:gd name="T60" fmla="*/ 865 w 1274"/>
                    <a:gd name="T61" fmla="*/ 330 h 960"/>
                    <a:gd name="T62" fmla="*/ 829 w 1274"/>
                    <a:gd name="T63" fmla="*/ 272 h 960"/>
                    <a:gd name="T64" fmla="*/ 823 w 1274"/>
                    <a:gd name="T65" fmla="*/ 217 h 960"/>
                    <a:gd name="T66" fmla="*/ 799 w 1274"/>
                    <a:gd name="T67" fmla="*/ 161 h 960"/>
                    <a:gd name="T68" fmla="*/ 765 w 1274"/>
                    <a:gd name="T69" fmla="*/ 105 h 960"/>
                    <a:gd name="T70" fmla="*/ 765 w 1274"/>
                    <a:gd name="T71" fmla="*/ 66 h 960"/>
                    <a:gd name="T72" fmla="*/ 952 w 1274"/>
                    <a:gd name="T73" fmla="*/ 205 h 960"/>
                    <a:gd name="T74" fmla="*/ 940 w 1274"/>
                    <a:gd name="T75" fmla="*/ 137 h 960"/>
                    <a:gd name="T76" fmla="*/ 894 w 1274"/>
                    <a:gd name="T77" fmla="*/ 82 h 960"/>
                    <a:gd name="T78" fmla="*/ 793 w 1274"/>
                    <a:gd name="T79" fmla="*/ 16 h 960"/>
                    <a:gd name="T80" fmla="*/ 688 w 1274"/>
                    <a:gd name="T81" fmla="*/ 2 h 960"/>
                    <a:gd name="T82" fmla="*/ 523 w 1274"/>
                    <a:gd name="T83" fmla="*/ 4 h 960"/>
                    <a:gd name="T84" fmla="*/ 358 w 1274"/>
                    <a:gd name="T85" fmla="*/ 16 h 960"/>
                    <a:gd name="T86" fmla="*/ 322 w 1274"/>
                    <a:gd name="T87" fmla="*/ 36 h 960"/>
                    <a:gd name="T88" fmla="*/ 296 w 1274"/>
                    <a:gd name="T89" fmla="*/ 60 h 960"/>
                    <a:gd name="T90" fmla="*/ 244 w 1274"/>
                    <a:gd name="T91" fmla="*/ 76 h 960"/>
                    <a:gd name="T92" fmla="*/ 26 w 1274"/>
                    <a:gd name="T93" fmla="*/ 173 h 960"/>
                    <a:gd name="T94" fmla="*/ 26 w 1274"/>
                    <a:gd name="T95" fmla="*/ 175 h 960"/>
                    <a:gd name="T96" fmla="*/ 59 w 1274"/>
                    <a:gd name="T97" fmla="*/ 376 h 960"/>
                    <a:gd name="T98" fmla="*/ 30 w 1274"/>
                    <a:gd name="T99" fmla="*/ 429 h 960"/>
                    <a:gd name="T100" fmla="*/ 4 w 1274"/>
                    <a:gd name="T101" fmla="*/ 445 h 960"/>
                    <a:gd name="T102" fmla="*/ 32 w 1274"/>
                    <a:gd name="T103" fmla="*/ 495 h 960"/>
                    <a:gd name="T104" fmla="*/ 41 w 1274"/>
                    <a:gd name="T105" fmla="*/ 573 h 960"/>
                    <a:gd name="T106" fmla="*/ 55 w 1274"/>
                    <a:gd name="T107" fmla="*/ 608 h 960"/>
                    <a:gd name="T108" fmla="*/ 81 w 1274"/>
                    <a:gd name="T109" fmla="*/ 646 h 960"/>
                    <a:gd name="T110" fmla="*/ 83 w 1274"/>
                    <a:gd name="T111" fmla="*/ 706 h 960"/>
                    <a:gd name="T112" fmla="*/ 59 w 1274"/>
                    <a:gd name="T113" fmla="*/ 746 h 960"/>
                    <a:gd name="T114" fmla="*/ 45 w 1274"/>
                    <a:gd name="T115" fmla="*/ 829 h 960"/>
                    <a:gd name="T116" fmla="*/ 59 w 1274"/>
                    <a:gd name="T117" fmla="*/ 879 h 960"/>
                    <a:gd name="T118" fmla="*/ 133 w 1274"/>
                    <a:gd name="T119" fmla="*/ 938 h 960"/>
                    <a:gd name="T120" fmla="*/ 179 w 1274"/>
                    <a:gd name="T121" fmla="*/ 956 h 960"/>
                    <a:gd name="T122" fmla="*/ 242 w 1274"/>
                    <a:gd name="T123" fmla="*/ 958 h 960"/>
                    <a:gd name="T124" fmla="*/ 282 w 1274"/>
                    <a:gd name="T125" fmla="*/ 92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4" h="960">
                      <a:moveTo>
                        <a:pt x="282" y="920"/>
                      </a:moveTo>
                      <a:lnTo>
                        <a:pt x="282" y="920"/>
                      </a:lnTo>
                      <a:lnTo>
                        <a:pt x="292" y="905"/>
                      </a:lnTo>
                      <a:lnTo>
                        <a:pt x="302" y="891"/>
                      </a:lnTo>
                      <a:lnTo>
                        <a:pt x="314" y="881"/>
                      </a:lnTo>
                      <a:lnTo>
                        <a:pt x="324" y="873"/>
                      </a:lnTo>
                      <a:lnTo>
                        <a:pt x="336" y="867"/>
                      </a:lnTo>
                      <a:lnTo>
                        <a:pt x="346" y="863"/>
                      </a:lnTo>
                      <a:lnTo>
                        <a:pt x="358" y="861"/>
                      </a:lnTo>
                      <a:lnTo>
                        <a:pt x="367" y="861"/>
                      </a:lnTo>
                      <a:lnTo>
                        <a:pt x="367" y="861"/>
                      </a:lnTo>
                      <a:lnTo>
                        <a:pt x="387" y="863"/>
                      </a:lnTo>
                      <a:lnTo>
                        <a:pt x="407" y="869"/>
                      </a:lnTo>
                      <a:lnTo>
                        <a:pt x="407" y="869"/>
                      </a:lnTo>
                      <a:lnTo>
                        <a:pt x="417" y="873"/>
                      </a:lnTo>
                      <a:lnTo>
                        <a:pt x="423" y="873"/>
                      </a:lnTo>
                      <a:lnTo>
                        <a:pt x="423" y="873"/>
                      </a:lnTo>
                      <a:lnTo>
                        <a:pt x="425" y="873"/>
                      </a:lnTo>
                      <a:lnTo>
                        <a:pt x="431" y="871"/>
                      </a:lnTo>
                      <a:lnTo>
                        <a:pt x="437" y="863"/>
                      </a:lnTo>
                      <a:lnTo>
                        <a:pt x="445" y="849"/>
                      </a:lnTo>
                      <a:lnTo>
                        <a:pt x="445" y="849"/>
                      </a:lnTo>
                      <a:lnTo>
                        <a:pt x="451" y="841"/>
                      </a:lnTo>
                      <a:lnTo>
                        <a:pt x="459" y="833"/>
                      </a:lnTo>
                      <a:lnTo>
                        <a:pt x="477" y="817"/>
                      </a:lnTo>
                      <a:lnTo>
                        <a:pt x="503" y="803"/>
                      </a:lnTo>
                      <a:lnTo>
                        <a:pt x="529" y="789"/>
                      </a:lnTo>
                      <a:lnTo>
                        <a:pt x="558" y="779"/>
                      </a:lnTo>
                      <a:lnTo>
                        <a:pt x="584" y="771"/>
                      </a:lnTo>
                      <a:lnTo>
                        <a:pt x="608" y="765"/>
                      </a:lnTo>
                      <a:lnTo>
                        <a:pt x="628" y="763"/>
                      </a:lnTo>
                      <a:lnTo>
                        <a:pt x="628" y="763"/>
                      </a:lnTo>
                      <a:lnTo>
                        <a:pt x="628" y="763"/>
                      </a:lnTo>
                      <a:lnTo>
                        <a:pt x="640" y="763"/>
                      </a:lnTo>
                      <a:lnTo>
                        <a:pt x="652" y="767"/>
                      </a:lnTo>
                      <a:lnTo>
                        <a:pt x="660" y="769"/>
                      </a:lnTo>
                      <a:lnTo>
                        <a:pt x="670" y="775"/>
                      </a:lnTo>
                      <a:lnTo>
                        <a:pt x="670" y="775"/>
                      </a:lnTo>
                      <a:lnTo>
                        <a:pt x="682" y="785"/>
                      </a:lnTo>
                      <a:lnTo>
                        <a:pt x="698" y="791"/>
                      </a:lnTo>
                      <a:lnTo>
                        <a:pt x="711" y="797"/>
                      </a:lnTo>
                      <a:lnTo>
                        <a:pt x="727" y="803"/>
                      </a:lnTo>
                      <a:lnTo>
                        <a:pt x="759" y="809"/>
                      </a:lnTo>
                      <a:lnTo>
                        <a:pt x="793" y="815"/>
                      </a:lnTo>
                      <a:lnTo>
                        <a:pt x="793" y="815"/>
                      </a:lnTo>
                      <a:lnTo>
                        <a:pt x="849" y="823"/>
                      </a:lnTo>
                      <a:lnTo>
                        <a:pt x="849" y="823"/>
                      </a:lnTo>
                      <a:lnTo>
                        <a:pt x="865" y="827"/>
                      </a:lnTo>
                      <a:lnTo>
                        <a:pt x="880" y="833"/>
                      </a:lnTo>
                      <a:lnTo>
                        <a:pt x="896" y="841"/>
                      </a:lnTo>
                      <a:lnTo>
                        <a:pt x="908" y="853"/>
                      </a:lnTo>
                      <a:lnTo>
                        <a:pt x="908" y="853"/>
                      </a:lnTo>
                      <a:lnTo>
                        <a:pt x="920" y="865"/>
                      </a:lnTo>
                      <a:lnTo>
                        <a:pt x="934" y="873"/>
                      </a:lnTo>
                      <a:lnTo>
                        <a:pt x="946" y="881"/>
                      </a:lnTo>
                      <a:lnTo>
                        <a:pt x="962" y="887"/>
                      </a:lnTo>
                      <a:lnTo>
                        <a:pt x="976" y="891"/>
                      </a:lnTo>
                      <a:lnTo>
                        <a:pt x="992" y="895"/>
                      </a:lnTo>
                      <a:lnTo>
                        <a:pt x="1026" y="899"/>
                      </a:lnTo>
                      <a:lnTo>
                        <a:pt x="1026" y="899"/>
                      </a:lnTo>
                      <a:lnTo>
                        <a:pt x="1030" y="891"/>
                      </a:lnTo>
                      <a:lnTo>
                        <a:pt x="1033" y="881"/>
                      </a:lnTo>
                      <a:lnTo>
                        <a:pt x="1033" y="881"/>
                      </a:lnTo>
                      <a:lnTo>
                        <a:pt x="1037" y="869"/>
                      </a:lnTo>
                      <a:lnTo>
                        <a:pt x="1043" y="857"/>
                      </a:lnTo>
                      <a:lnTo>
                        <a:pt x="1051" y="847"/>
                      </a:lnTo>
                      <a:lnTo>
                        <a:pt x="1059" y="839"/>
                      </a:lnTo>
                      <a:lnTo>
                        <a:pt x="1059" y="839"/>
                      </a:lnTo>
                      <a:lnTo>
                        <a:pt x="1081" y="823"/>
                      </a:lnTo>
                      <a:lnTo>
                        <a:pt x="1099" y="805"/>
                      </a:lnTo>
                      <a:lnTo>
                        <a:pt x="1135" y="767"/>
                      </a:lnTo>
                      <a:lnTo>
                        <a:pt x="1155" y="749"/>
                      </a:lnTo>
                      <a:lnTo>
                        <a:pt x="1173" y="734"/>
                      </a:lnTo>
                      <a:lnTo>
                        <a:pt x="1195" y="720"/>
                      </a:lnTo>
                      <a:lnTo>
                        <a:pt x="1218" y="708"/>
                      </a:lnTo>
                      <a:lnTo>
                        <a:pt x="1218" y="708"/>
                      </a:lnTo>
                      <a:lnTo>
                        <a:pt x="1232" y="702"/>
                      </a:lnTo>
                      <a:lnTo>
                        <a:pt x="1246" y="694"/>
                      </a:lnTo>
                      <a:lnTo>
                        <a:pt x="1274" y="678"/>
                      </a:lnTo>
                      <a:lnTo>
                        <a:pt x="1274" y="678"/>
                      </a:lnTo>
                      <a:lnTo>
                        <a:pt x="1264" y="652"/>
                      </a:lnTo>
                      <a:lnTo>
                        <a:pt x="1264" y="652"/>
                      </a:lnTo>
                      <a:lnTo>
                        <a:pt x="1258" y="652"/>
                      </a:lnTo>
                      <a:lnTo>
                        <a:pt x="1258" y="652"/>
                      </a:lnTo>
                      <a:lnTo>
                        <a:pt x="1234" y="650"/>
                      </a:lnTo>
                      <a:lnTo>
                        <a:pt x="1212" y="644"/>
                      </a:lnTo>
                      <a:lnTo>
                        <a:pt x="1195" y="636"/>
                      </a:lnTo>
                      <a:lnTo>
                        <a:pt x="1179" y="624"/>
                      </a:lnTo>
                      <a:lnTo>
                        <a:pt x="1163" y="610"/>
                      </a:lnTo>
                      <a:lnTo>
                        <a:pt x="1149" y="594"/>
                      </a:lnTo>
                      <a:lnTo>
                        <a:pt x="1137" y="577"/>
                      </a:lnTo>
                      <a:lnTo>
                        <a:pt x="1125" y="559"/>
                      </a:lnTo>
                      <a:lnTo>
                        <a:pt x="1125" y="559"/>
                      </a:lnTo>
                      <a:lnTo>
                        <a:pt x="1113" y="535"/>
                      </a:lnTo>
                      <a:lnTo>
                        <a:pt x="1109" y="525"/>
                      </a:lnTo>
                      <a:lnTo>
                        <a:pt x="1107" y="513"/>
                      </a:lnTo>
                      <a:lnTo>
                        <a:pt x="1105" y="503"/>
                      </a:lnTo>
                      <a:lnTo>
                        <a:pt x="1105" y="493"/>
                      </a:lnTo>
                      <a:lnTo>
                        <a:pt x="1107" y="481"/>
                      </a:lnTo>
                      <a:lnTo>
                        <a:pt x="1111" y="469"/>
                      </a:lnTo>
                      <a:lnTo>
                        <a:pt x="1111" y="469"/>
                      </a:lnTo>
                      <a:lnTo>
                        <a:pt x="1123" y="443"/>
                      </a:lnTo>
                      <a:lnTo>
                        <a:pt x="1133" y="417"/>
                      </a:lnTo>
                      <a:lnTo>
                        <a:pt x="1133" y="417"/>
                      </a:lnTo>
                      <a:lnTo>
                        <a:pt x="1139" y="402"/>
                      </a:lnTo>
                      <a:lnTo>
                        <a:pt x="1139" y="388"/>
                      </a:lnTo>
                      <a:lnTo>
                        <a:pt x="1139" y="376"/>
                      </a:lnTo>
                      <a:lnTo>
                        <a:pt x="1133" y="364"/>
                      </a:lnTo>
                      <a:lnTo>
                        <a:pt x="1127" y="354"/>
                      </a:lnTo>
                      <a:lnTo>
                        <a:pt x="1117" y="348"/>
                      </a:lnTo>
                      <a:lnTo>
                        <a:pt x="1103" y="342"/>
                      </a:lnTo>
                      <a:lnTo>
                        <a:pt x="1087" y="340"/>
                      </a:lnTo>
                      <a:lnTo>
                        <a:pt x="1087" y="340"/>
                      </a:lnTo>
                      <a:lnTo>
                        <a:pt x="1053" y="338"/>
                      </a:lnTo>
                      <a:lnTo>
                        <a:pt x="1018" y="336"/>
                      </a:lnTo>
                      <a:lnTo>
                        <a:pt x="1018" y="336"/>
                      </a:lnTo>
                      <a:lnTo>
                        <a:pt x="980" y="338"/>
                      </a:lnTo>
                      <a:lnTo>
                        <a:pt x="944" y="340"/>
                      </a:lnTo>
                      <a:lnTo>
                        <a:pt x="944" y="340"/>
                      </a:lnTo>
                      <a:lnTo>
                        <a:pt x="918" y="342"/>
                      </a:lnTo>
                      <a:lnTo>
                        <a:pt x="918" y="342"/>
                      </a:lnTo>
                      <a:lnTo>
                        <a:pt x="898" y="342"/>
                      </a:lnTo>
                      <a:lnTo>
                        <a:pt x="880" y="338"/>
                      </a:lnTo>
                      <a:lnTo>
                        <a:pt x="865" y="330"/>
                      </a:lnTo>
                      <a:lnTo>
                        <a:pt x="853" y="320"/>
                      </a:lnTo>
                      <a:lnTo>
                        <a:pt x="841" y="308"/>
                      </a:lnTo>
                      <a:lnTo>
                        <a:pt x="835" y="292"/>
                      </a:lnTo>
                      <a:lnTo>
                        <a:pt x="829" y="272"/>
                      </a:lnTo>
                      <a:lnTo>
                        <a:pt x="827" y="250"/>
                      </a:lnTo>
                      <a:lnTo>
                        <a:pt x="827" y="250"/>
                      </a:lnTo>
                      <a:lnTo>
                        <a:pt x="827" y="233"/>
                      </a:lnTo>
                      <a:lnTo>
                        <a:pt x="823" y="217"/>
                      </a:lnTo>
                      <a:lnTo>
                        <a:pt x="819" y="203"/>
                      </a:lnTo>
                      <a:lnTo>
                        <a:pt x="815" y="187"/>
                      </a:lnTo>
                      <a:lnTo>
                        <a:pt x="807" y="173"/>
                      </a:lnTo>
                      <a:lnTo>
                        <a:pt x="799" y="161"/>
                      </a:lnTo>
                      <a:lnTo>
                        <a:pt x="781" y="133"/>
                      </a:lnTo>
                      <a:lnTo>
                        <a:pt x="781" y="133"/>
                      </a:lnTo>
                      <a:lnTo>
                        <a:pt x="771" y="121"/>
                      </a:lnTo>
                      <a:lnTo>
                        <a:pt x="765" y="105"/>
                      </a:lnTo>
                      <a:lnTo>
                        <a:pt x="749" y="78"/>
                      </a:lnTo>
                      <a:lnTo>
                        <a:pt x="749" y="78"/>
                      </a:lnTo>
                      <a:lnTo>
                        <a:pt x="765" y="66"/>
                      </a:lnTo>
                      <a:lnTo>
                        <a:pt x="765" y="66"/>
                      </a:lnTo>
                      <a:lnTo>
                        <a:pt x="930" y="215"/>
                      </a:lnTo>
                      <a:lnTo>
                        <a:pt x="930" y="215"/>
                      </a:lnTo>
                      <a:lnTo>
                        <a:pt x="952" y="205"/>
                      </a:lnTo>
                      <a:lnTo>
                        <a:pt x="952" y="205"/>
                      </a:lnTo>
                      <a:lnTo>
                        <a:pt x="950" y="185"/>
                      </a:lnTo>
                      <a:lnTo>
                        <a:pt x="948" y="163"/>
                      </a:lnTo>
                      <a:lnTo>
                        <a:pt x="942" y="145"/>
                      </a:lnTo>
                      <a:lnTo>
                        <a:pt x="940" y="137"/>
                      </a:lnTo>
                      <a:lnTo>
                        <a:pt x="934" y="129"/>
                      </a:lnTo>
                      <a:lnTo>
                        <a:pt x="934" y="129"/>
                      </a:lnTo>
                      <a:lnTo>
                        <a:pt x="914" y="105"/>
                      </a:lnTo>
                      <a:lnTo>
                        <a:pt x="894" y="82"/>
                      </a:lnTo>
                      <a:lnTo>
                        <a:pt x="870" y="62"/>
                      </a:lnTo>
                      <a:lnTo>
                        <a:pt x="847" y="44"/>
                      </a:lnTo>
                      <a:lnTo>
                        <a:pt x="821" y="28"/>
                      </a:lnTo>
                      <a:lnTo>
                        <a:pt x="793" y="16"/>
                      </a:lnTo>
                      <a:lnTo>
                        <a:pt x="765" y="8"/>
                      </a:lnTo>
                      <a:lnTo>
                        <a:pt x="733" y="4"/>
                      </a:lnTo>
                      <a:lnTo>
                        <a:pt x="733" y="4"/>
                      </a:lnTo>
                      <a:lnTo>
                        <a:pt x="688" y="2"/>
                      </a:lnTo>
                      <a:lnTo>
                        <a:pt x="642" y="0"/>
                      </a:lnTo>
                      <a:lnTo>
                        <a:pt x="642" y="0"/>
                      </a:lnTo>
                      <a:lnTo>
                        <a:pt x="582" y="2"/>
                      </a:lnTo>
                      <a:lnTo>
                        <a:pt x="523" y="4"/>
                      </a:lnTo>
                      <a:lnTo>
                        <a:pt x="405" y="10"/>
                      </a:lnTo>
                      <a:lnTo>
                        <a:pt x="405" y="10"/>
                      </a:lnTo>
                      <a:lnTo>
                        <a:pt x="381" y="12"/>
                      </a:lnTo>
                      <a:lnTo>
                        <a:pt x="358" y="16"/>
                      </a:lnTo>
                      <a:lnTo>
                        <a:pt x="346" y="20"/>
                      </a:lnTo>
                      <a:lnTo>
                        <a:pt x="336" y="24"/>
                      </a:lnTo>
                      <a:lnTo>
                        <a:pt x="328" y="28"/>
                      </a:lnTo>
                      <a:lnTo>
                        <a:pt x="322" y="36"/>
                      </a:lnTo>
                      <a:lnTo>
                        <a:pt x="322" y="36"/>
                      </a:lnTo>
                      <a:lnTo>
                        <a:pt x="314" y="46"/>
                      </a:lnTo>
                      <a:lnTo>
                        <a:pt x="306" y="54"/>
                      </a:lnTo>
                      <a:lnTo>
                        <a:pt x="296" y="60"/>
                      </a:lnTo>
                      <a:lnTo>
                        <a:pt x="286" y="64"/>
                      </a:lnTo>
                      <a:lnTo>
                        <a:pt x="264" y="70"/>
                      </a:lnTo>
                      <a:lnTo>
                        <a:pt x="254" y="72"/>
                      </a:lnTo>
                      <a:lnTo>
                        <a:pt x="244" y="76"/>
                      </a:lnTo>
                      <a:lnTo>
                        <a:pt x="244" y="76"/>
                      </a:lnTo>
                      <a:lnTo>
                        <a:pt x="135" y="123"/>
                      </a:lnTo>
                      <a:lnTo>
                        <a:pt x="26" y="173"/>
                      </a:lnTo>
                      <a:lnTo>
                        <a:pt x="26" y="173"/>
                      </a:lnTo>
                      <a:lnTo>
                        <a:pt x="24" y="177"/>
                      </a:lnTo>
                      <a:lnTo>
                        <a:pt x="24" y="177"/>
                      </a:lnTo>
                      <a:lnTo>
                        <a:pt x="26" y="175"/>
                      </a:lnTo>
                      <a:lnTo>
                        <a:pt x="26" y="175"/>
                      </a:lnTo>
                      <a:lnTo>
                        <a:pt x="53" y="324"/>
                      </a:lnTo>
                      <a:lnTo>
                        <a:pt x="53" y="324"/>
                      </a:lnTo>
                      <a:lnTo>
                        <a:pt x="57" y="360"/>
                      </a:lnTo>
                      <a:lnTo>
                        <a:pt x="59" y="376"/>
                      </a:lnTo>
                      <a:lnTo>
                        <a:pt x="57" y="392"/>
                      </a:lnTo>
                      <a:lnTo>
                        <a:pt x="51" y="406"/>
                      </a:lnTo>
                      <a:lnTo>
                        <a:pt x="41" y="419"/>
                      </a:lnTo>
                      <a:lnTo>
                        <a:pt x="30" y="429"/>
                      </a:lnTo>
                      <a:lnTo>
                        <a:pt x="10" y="439"/>
                      </a:lnTo>
                      <a:lnTo>
                        <a:pt x="10" y="439"/>
                      </a:lnTo>
                      <a:lnTo>
                        <a:pt x="6" y="441"/>
                      </a:lnTo>
                      <a:lnTo>
                        <a:pt x="4" y="445"/>
                      </a:lnTo>
                      <a:lnTo>
                        <a:pt x="0" y="453"/>
                      </a:lnTo>
                      <a:lnTo>
                        <a:pt x="0" y="453"/>
                      </a:lnTo>
                      <a:lnTo>
                        <a:pt x="26" y="485"/>
                      </a:lnTo>
                      <a:lnTo>
                        <a:pt x="32" y="495"/>
                      </a:lnTo>
                      <a:lnTo>
                        <a:pt x="37" y="507"/>
                      </a:lnTo>
                      <a:lnTo>
                        <a:pt x="39" y="519"/>
                      </a:lnTo>
                      <a:lnTo>
                        <a:pt x="41" y="533"/>
                      </a:lnTo>
                      <a:lnTo>
                        <a:pt x="41" y="573"/>
                      </a:lnTo>
                      <a:lnTo>
                        <a:pt x="41" y="573"/>
                      </a:lnTo>
                      <a:lnTo>
                        <a:pt x="43" y="584"/>
                      </a:lnTo>
                      <a:lnTo>
                        <a:pt x="47" y="596"/>
                      </a:lnTo>
                      <a:lnTo>
                        <a:pt x="55" y="608"/>
                      </a:lnTo>
                      <a:lnTo>
                        <a:pt x="63" y="620"/>
                      </a:lnTo>
                      <a:lnTo>
                        <a:pt x="63" y="620"/>
                      </a:lnTo>
                      <a:lnTo>
                        <a:pt x="73" y="632"/>
                      </a:lnTo>
                      <a:lnTo>
                        <a:pt x="81" y="646"/>
                      </a:lnTo>
                      <a:lnTo>
                        <a:pt x="85" y="660"/>
                      </a:lnTo>
                      <a:lnTo>
                        <a:pt x="87" y="676"/>
                      </a:lnTo>
                      <a:lnTo>
                        <a:pt x="87" y="692"/>
                      </a:lnTo>
                      <a:lnTo>
                        <a:pt x="83" y="706"/>
                      </a:lnTo>
                      <a:lnTo>
                        <a:pt x="77" y="720"/>
                      </a:lnTo>
                      <a:lnTo>
                        <a:pt x="69" y="732"/>
                      </a:lnTo>
                      <a:lnTo>
                        <a:pt x="69" y="732"/>
                      </a:lnTo>
                      <a:lnTo>
                        <a:pt x="59" y="746"/>
                      </a:lnTo>
                      <a:lnTo>
                        <a:pt x="53" y="763"/>
                      </a:lnTo>
                      <a:lnTo>
                        <a:pt x="47" y="785"/>
                      </a:lnTo>
                      <a:lnTo>
                        <a:pt x="45" y="807"/>
                      </a:lnTo>
                      <a:lnTo>
                        <a:pt x="45" y="829"/>
                      </a:lnTo>
                      <a:lnTo>
                        <a:pt x="45" y="851"/>
                      </a:lnTo>
                      <a:lnTo>
                        <a:pt x="51" y="867"/>
                      </a:lnTo>
                      <a:lnTo>
                        <a:pt x="55" y="875"/>
                      </a:lnTo>
                      <a:lnTo>
                        <a:pt x="59" y="879"/>
                      </a:lnTo>
                      <a:lnTo>
                        <a:pt x="59" y="879"/>
                      </a:lnTo>
                      <a:lnTo>
                        <a:pt x="87" y="905"/>
                      </a:lnTo>
                      <a:lnTo>
                        <a:pt x="117" y="928"/>
                      </a:lnTo>
                      <a:lnTo>
                        <a:pt x="133" y="938"/>
                      </a:lnTo>
                      <a:lnTo>
                        <a:pt x="147" y="946"/>
                      </a:lnTo>
                      <a:lnTo>
                        <a:pt x="163" y="952"/>
                      </a:lnTo>
                      <a:lnTo>
                        <a:pt x="179" y="956"/>
                      </a:lnTo>
                      <a:lnTo>
                        <a:pt x="179" y="956"/>
                      </a:lnTo>
                      <a:lnTo>
                        <a:pt x="199" y="958"/>
                      </a:lnTo>
                      <a:lnTo>
                        <a:pt x="218" y="960"/>
                      </a:lnTo>
                      <a:lnTo>
                        <a:pt x="218" y="960"/>
                      </a:lnTo>
                      <a:lnTo>
                        <a:pt x="242" y="958"/>
                      </a:lnTo>
                      <a:lnTo>
                        <a:pt x="254" y="954"/>
                      </a:lnTo>
                      <a:lnTo>
                        <a:pt x="266" y="952"/>
                      </a:lnTo>
                      <a:lnTo>
                        <a:pt x="266" y="952"/>
                      </a:lnTo>
                      <a:lnTo>
                        <a:pt x="282" y="920"/>
                      </a:lnTo>
                      <a:lnTo>
                        <a:pt x="282" y="9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grpSp>
              <p:nvGrpSpPr>
                <p:cNvPr id="227" name="Grupa 226">
                  <a:extLst>
                    <a:ext uri="{FF2B5EF4-FFF2-40B4-BE49-F238E27FC236}">
                      <a16:creationId xmlns:a16="http://schemas.microsoft.com/office/drawing/2014/main" id="{1D43D134-CE86-46C6-98D1-AD57739B7FBA}"/>
                    </a:ext>
                  </a:extLst>
                </p:cNvPr>
                <p:cNvGrpSpPr/>
                <p:nvPr/>
              </p:nvGrpSpPr>
              <p:grpSpPr>
                <a:xfrm>
                  <a:off x="2048744" y="1826403"/>
                  <a:ext cx="2221543" cy="1448069"/>
                  <a:chOff x="2048744" y="1826403"/>
                  <a:chExt cx="2221543" cy="1448069"/>
                </a:xfrm>
                <a:grpFill/>
              </p:grpSpPr>
              <p:sp>
                <p:nvSpPr>
                  <p:cNvPr id="228" name="Freeform 8">
                    <a:extLst>
                      <a:ext uri="{FF2B5EF4-FFF2-40B4-BE49-F238E27FC236}">
                        <a16:creationId xmlns:a16="http://schemas.microsoft.com/office/drawing/2014/main" id="{4D0C8EA0-C40A-4361-8592-D7AB4362DA1D}"/>
                      </a:ext>
                    </a:extLst>
                  </p:cNvPr>
                  <p:cNvSpPr>
                    <a:spLocks/>
                  </p:cNvSpPr>
                  <p:nvPr/>
                </p:nvSpPr>
                <p:spPr bwMode="auto">
                  <a:xfrm>
                    <a:off x="2809280" y="1826403"/>
                    <a:ext cx="1461007" cy="883442"/>
                  </a:xfrm>
                  <a:custGeom>
                    <a:avLst/>
                    <a:gdLst>
                      <a:gd name="T0" fmla="*/ 70 w 1581"/>
                      <a:gd name="T1" fmla="*/ 710 h 956"/>
                      <a:gd name="T2" fmla="*/ 106 w 1581"/>
                      <a:gd name="T3" fmla="*/ 744 h 956"/>
                      <a:gd name="T4" fmla="*/ 175 w 1581"/>
                      <a:gd name="T5" fmla="*/ 780 h 956"/>
                      <a:gd name="T6" fmla="*/ 237 w 1581"/>
                      <a:gd name="T7" fmla="*/ 811 h 956"/>
                      <a:gd name="T8" fmla="*/ 279 w 1581"/>
                      <a:gd name="T9" fmla="*/ 867 h 956"/>
                      <a:gd name="T10" fmla="*/ 283 w 1581"/>
                      <a:gd name="T11" fmla="*/ 905 h 956"/>
                      <a:gd name="T12" fmla="*/ 298 w 1581"/>
                      <a:gd name="T13" fmla="*/ 923 h 956"/>
                      <a:gd name="T14" fmla="*/ 340 w 1581"/>
                      <a:gd name="T15" fmla="*/ 939 h 956"/>
                      <a:gd name="T16" fmla="*/ 499 w 1581"/>
                      <a:gd name="T17" fmla="*/ 956 h 956"/>
                      <a:gd name="T18" fmla="*/ 527 w 1581"/>
                      <a:gd name="T19" fmla="*/ 951 h 956"/>
                      <a:gd name="T20" fmla="*/ 547 w 1581"/>
                      <a:gd name="T21" fmla="*/ 923 h 956"/>
                      <a:gd name="T22" fmla="*/ 571 w 1581"/>
                      <a:gd name="T23" fmla="*/ 885 h 956"/>
                      <a:gd name="T24" fmla="*/ 623 w 1581"/>
                      <a:gd name="T25" fmla="*/ 865 h 956"/>
                      <a:gd name="T26" fmla="*/ 640 w 1581"/>
                      <a:gd name="T27" fmla="*/ 863 h 956"/>
                      <a:gd name="T28" fmla="*/ 680 w 1581"/>
                      <a:gd name="T29" fmla="*/ 861 h 956"/>
                      <a:gd name="T30" fmla="*/ 706 w 1581"/>
                      <a:gd name="T31" fmla="*/ 833 h 956"/>
                      <a:gd name="T32" fmla="*/ 788 w 1581"/>
                      <a:gd name="T33" fmla="*/ 797 h 956"/>
                      <a:gd name="T34" fmla="*/ 953 w 1581"/>
                      <a:gd name="T35" fmla="*/ 742 h 956"/>
                      <a:gd name="T36" fmla="*/ 1112 w 1581"/>
                      <a:gd name="T37" fmla="*/ 696 h 956"/>
                      <a:gd name="T38" fmla="*/ 1141 w 1581"/>
                      <a:gd name="T39" fmla="*/ 670 h 956"/>
                      <a:gd name="T40" fmla="*/ 1279 w 1581"/>
                      <a:gd name="T41" fmla="*/ 632 h 956"/>
                      <a:gd name="T42" fmla="*/ 1332 w 1581"/>
                      <a:gd name="T43" fmla="*/ 619 h 956"/>
                      <a:gd name="T44" fmla="*/ 1473 w 1581"/>
                      <a:gd name="T45" fmla="*/ 487 h 956"/>
                      <a:gd name="T46" fmla="*/ 1575 w 1581"/>
                      <a:gd name="T47" fmla="*/ 382 h 956"/>
                      <a:gd name="T48" fmla="*/ 1581 w 1581"/>
                      <a:gd name="T49" fmla="*/ 340 h 956"/>
                      <a:gd name="T50" fmla="*/ 1549 w 1581"/>
                      <a:gd name="T51" fmla="*/ 306 h 956"/>
                      <a:gd name="T52" fmla="*/ 1525 w 1581"/>
                      <a:gd name="T53" fmla="*/ 245 h 956"/>
                      <a:gd name="T54" fmla="*/ 1509 w 1581"/>
                      <a:gd name="T55" fmla="*/ 207 h 956"/>
                      <a:gd name="T56" fmla="*/ 1473 w 1581"/>
                      <a:gd name="T57" fmla="*/ 141 h 956"/>
                      <a:gd name="T58" fmla="*/ 1479 w 1581"/>
                      <a:gd name="T59" fmla="*/ 94 h 956"/>
                      <a:gd name="T60" fmla="*/ 1549 w 1581"/>
                      <a:gd name="T61" fmla="*/ 20 h 956"/>
                      <a:gd name="T62" fmla="*/ 1364 w 1581"/>
                      <a:gd name="T63" fmla="*/ 38 h 956"/>
                      <a:gd name="T64" fmla="*/ 799 w 1581"/>
                      <a:gd name="T65" fmla="*/ 56 h 956"/>
                      <a:gd name="T66" fmla="*/ 766 w 1581"/>
                      <a:gd name="T67" fmla="*/ 56 h 956"/>
                      <a:gd name="T68" fmla="*/ 567 w 1581"/>
                      <a:gd name="T69" fmla="*/ 32 h 956"/>
                      <a:gd name="T70" fmla="*/ 277 w 1581"/>
                      <a:gd name="T71" fmla="*/ 0 h 956"/>
                      <a:gd name="T72" fmla="*/ 253 w 1581"/>
                      <a:gd name="T73" fmla="*/ 4 h 956"/>
                      <a:gd name="T74" fmla="*/ 229 w 1581"/>
                      <a:gd name="T75" fmla="*/ 30 h 956"/>
                      <a:gd name="T76" fmla="*/ 177 w 1581"/>
                      <a:gd name="T77" fmla="*/ 66 h 956"/>
                      <a:gd name="T78" fmla="*/ 110 w 1581"/>
                      <a:gd name="T79" fmla="*/ 80 h 956"/>
                      <a:gd name="T80" fmla="*/ 108 w 1581"/>
                      <a:gd name="T81" fmla="*/ 125 h 956"/>
                      <a:gd name="T82" fmla="*/ 90 w 1581"/>
                      <a:gd name="T83" fmla="*/ 171 h 956"/>
                      <a:gd name="T84" fmla="*/ 78 w 1581"/>
                      <a:gd name="T85" fmla="*/ 217 h 956"/>
                      <a:gd name="T86" fmla="*/ 114 w 1581"/>
                      <a:gd name="T87" fmla="*/ 281 h 956"/>
                      <a:gd name="T88" fmla="*/ 159 w 1581"/>
                      <a:gd name="T89" fmla="*/ 316 h 956"/>
                      <a:gd name="T90" fmla="*/ 193 w 1581"/>
                      <a:gd name="T91" fmla="*/ 320 h 956"/>
                      <a:gd name="T92" fmla="*/ 207 w 1581"/>
                      <a:gd name="T93" fmla="*/ 322 h 956"/>
                      <a:gd name="T94" fmla="*/ 241 w 1581"/>
                      <a:gd name="T95" fmla="*/ 366 h 956"/>
                      <a:gd name="T96" fmla="*/ 247 w 1581"/>
                      <a:gd name="T97" fmla="*/ 386 h 956"/>
                      <a:gd name="T98" fmla="*/ 237 w 1581"/>
                      <a:gd name="T99" fmla="*/ 414 h 956"/>
                      <a:gd name="T100" fmla="*/ 209 w 1581"/>
                      <a:gd name="T101" fmla="*/ 434 h 956"/>
                      <a:gd name="T102" fmla="*/ 165 w 1581"/>
                      <a:gd name="T103" fmla="*/ 456 h 956"/>
                      <a:gd name="T104" fmla="*/ 102 w 1581"/>
                      <a:gd name="T105" fmla="*/ 499 h 956"/>
                      <a:gd name="T106" fmla="*/ 34 w 1581"/>
                      <a:gd name="T107" fmla="*/ 569 h 956"/>
                      <a:gd name="T108" fmla="*/ 4 w 1581"/>
                      <a:gd name="T109" fmla="*/ 601 h 956"/>
                      <a:gd name="T110" fmla="*/ 18 w 1581"/>
                      <a:gd name="T111" fmla="*/ 617 h 956"/>
                      <a:gd name="T112" fmla="*/ 46 w 1581"/>
                      <a:gd name="T113" fmla="*/ 632 h 956"/>
                      <a:gd name="T114" fmla="*/ 66 w 1581"/>
                      <a:gd name="T115" fmla="*/ 676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1" h="956">
                        <a:moveTo>
                          <a:pt x="68" y="688"/>
                        </a:moveTo>
                        <a:lnTo>
                          <a:pt x="68" y="688"/>
                        </a:lnTo>
                        <a:lnTo>
                          <a:pt x="68" y="702"/>
                        </a:lnTo>
                        <a:lnTo>
                          <a:pt x="70" y="710"/>
                        </a:lnTo>
                        <a:lnTo>
                          <a:pt x="74" y="716"/>
                        </a:lnTo>
                        <a:lnTo>
                          <a:pt x="78" y="722"/>
                        </a:lnTo>
                        <a:lnTo>
                          <a:pt x="86" y="730"/>
                        </a:lnTo>
                        <a:lnTo>
                          <a:pt x="106" y="744"/>
                        </a:lnTo>
                        <a:lnTo>
                          <a:pt x="106" y="744"/>
                        </a:lnTo>
                        <a:lnTo>
                          <a:pt x="143" y="764"/>
                        </a:lnTo>
                        <a:lnTo>
                          <a:pt x="175" y="780"/>
                        </a:lnTo>
                        <a:lnTo>
                          <a:pt x="175" y="780"/>
                        </a:lnTo>
                        <a:lnTo>
                          <a:pt x="189" y="786"/>
                        </a:lnTo>
                        <a:lnTo>
                          <a:pt x="189" y="786"/>
                        </a:lnTo>
                        <a:lnTo>
                          <a:pt x="221" y="801"/>
                        </a:lnTo>
                        <a:lnTo>
                          <a:pt x="237" y="811"/>
                        </a:lnTo>
                        <a:lnTo>
                          <a:pt x="251" y="823"/>
                        </a:lnTo>
                        <a:lnTo>
                          <a:pt x="263" y="839"/>
                        </a:lnTo>
                        <a:lnTo>
                          <a:pt x="275" y="857"/>
                        </a:lnTo>
                        <a:lnTo>
                          <a:pt x="279" y="867"/>
                        </a:lnTo>
                        <a:lnTo>
                          <a:pt x="281" y="879"/>
                        </a:lnTo>
                        <a:lnTo>
                          <a:pt x="283" y="891"/>
                        </a:lnTo>
                        <a:lnTo>
                          <a:pt x="283" y="905"/>
                        </a:lnTo>
                        <a:lnTo>
                          <a:pt x="283" y="905"/>
                        </a:lnTo>
                        <a:lnTo>
                          <a:pt x="287" y="907"/>
                        </a:lnTo>
                        <a:lnTo>
                          <a:pt x="287" y="907"/>
                        </a:lnTo>
                        <a:lnTo>
                          <a:pt x="298" y="923"/>
                        </a:lnTo>
                        <a:lnTo>
                          <a:pt x="298" y="923"/>
                        </a:lnTo>
                        <a:lnTo>
                          <a:pt x="302" y="929"/>
                        </a:lnTo>
                        <a:lnTo>
                          <a:pt x="302" y="929"/>
                        </a:lnTo>
                        <a:lnTo>
                          <a:pt x="320" y="935"/>
                        </a:lnTo>
                        <a:lnTo>
                          <a:pt x="340" y="939"/>
                        </a:lnTo>
                        <a:lnTo>
                          <a:pt x="340" y="939"/>
                        </a:lnTo>
                        <a:lnTo>
                          <a:pt x="481" y="956"/>
                        </a:lnTo>
                        <a:lnTo>
                          <a:pt x="481" y="956"/>
                        </a:lnTo>
                        <a:lnTo>
                          <a:pt x="499" y="956"/>
                        </a:lnTo>
                        <a:lnTo>
                          <a:pt x="499" y="956"/>
                        </a:lnTo>
                        <a:lnTo>
                          <a:pt x="513" y="956"/>
                        </a:lnTo>
                        <a:lnTo>
                          <a:pt x="521" y="953"/>
                        </a:lnTo>
                        <a:lnTo>
                          <a:pt x="527" y="951"/>
                        </a:lnTo>
                        <a:lnTo>
                          <a:pt x="533" y="945"/>
                        </a:lnTo>
                        <a:lnTo>
                          <a:pt x="537" y="939"/>
                        </a:lnTo>
                        <a:lnTo>
                          <a:pt x="543" y="933"/>
                        </a:lnTo>
                        <a:lnTo>
                          <a:pt x="547" y="923"/>
                        </a:lnTo>
                        <a:lnTo>
                          <a:pt x="547" y="923"/>
                        </a:lnTo>
                        <a:lnTo>
                          <a:pt x="553" y="907"/>
                        </a:lnTo>
                        <a:lnTo>
                          <a:pt x="561" y="895"/>
                        </a:lnTo>
                        <a:lnTo>
                          <a:pt x="571" y="885"/>
                        </a:lnTo>
                        <a:lnTo>
                          <a:pt x="581" y="877"/>
                        </a:lnTo>
                        <a:lnTo>
                          <a:pt x="595" y="871"/>
                        </a:lnTo>
                        <a:lnTo>
                          <a:pt x="609" y="867"/>
                        </a:lnTo>
                        <a:lnTo>
                          <a:pt x="623" y="865"/>
                        </a:lnTo>
                        <a:lnTo>
                          <a:pt x="638" y="863"/>
                        </a:lnTo>
                        <a:lnTo>
                          <a:pt x="638" y="863"/>
                        </a:lnTo>
                        <a:lnTo>
                          <a:pt x="640" y="863"/>
                        </a:lnTo>
                        <a:lnTo>
                          <a:pt x="640" y="863"/>
                        </a:lnTo>
                        <a:lnTo>
                          <a:pt x="652" y="863"/>
                        </a:lnTo>
                        <a:lnTo>
                          <a:pt x="652" y="863"/>
                        </a:lnTo>
                        <a:lnTo>
                          <a:pt x="672" y="863"/>
                        </a:lnTo>
                        <a:lnTo>
                          <a:pt x="680" y="861"/>
                        </a:lnTo>
                        <a:lnTo>
                          <a:pt x="684" y="857"/>
                        </a:lnTo>
                        <a:lnTo>
                          <a:pt x="684" y="857"/>
                        </a:lnTo>
                        <a:lnTo>
                          <a:pt x="694" y="843"/>
                        </a:lnTo>
                        <a:lnTo>
                          <a:pt x="706" y="833"/>
                        </a:lnTo>
                        <a:lnTo>
                          <a:pt x="718" y="823"/>
                        </a:lnTo>
                        <a:lnTo>
                          <a:pt x="730" y="817"/>
                        </a:lnTo>
                        <a:lnTo>
                          <a:pt x="758" y="807"/>
                        </a:lnTo>
                        <a:lnTo>
                          <a:pt x="788" y="797"/>
                        </a:lnTo>
                        <a:lnTo>
                          <a:pt x="788" y="797"/>
                        </a:lnTo>
                        <a:lnTo>
                          <a:pt x="843" y="780"/>
                        </a:lnTo>
                        <a:lnTo>
                          <a:pt x="899" y="762"/>
                        </a:lnTo>
                        <a:lnTo>
                          <a:pt x="953" y="742"/>
                        </a:lnTo>
                        <a:lnTo>
                          <a:pt x="1008" y="724"/>
                        </a:lnTo>
                        <a:lnTo>
                          <a:pt x="1008" y="724"/>
                        </a:lnTo>
                        <a:lnTo>
                          <a:pt x="1060" y="708"/>
                        </a:lnTo>
                        <a:lnTo>
                          <a:pt x="1112" y="696"/>
                        </a:lnTo>
                        <a:lnTo>
                          <a:pt x="1112" y="696"/>
                        </a:lnTo>
                        <a:lnTo>
                          <a:pt x="1122" y="684"/>
                        </a:lnTo>
                        <a:lnTo>
                          <a:pt x="1131" y="676"/>
                        </a:lnTo>
                        <a:lnTo>
                          <a:pt x="1141" y="670"/>
                        </a:lnTo>
                        <a:lnTo>
                          <a:pt x="1153" y="664"/>
                        </a:lnTo>
                        <a:lnTo>
                          <a:pt x="1153" y="664"/>
                        </a:lnTo>
                        <a:lnTo>
                          <a:pt x="1215" y="648"/>
                        </a:lnTo>
                        <a:lnTo>
                          <a:pt x="1279" y="632"/>
                        </a:lnTo>
                        <a:lnTo>
                          <a:pt x="1279" y="632"/>
                        </a:lnTo>
                        <a:lnTo>
                          <a:pt x="1330" y="621"/>
                        </a:lnTo>
                        <a:lnTo>
                          <a:pt x="1330" y="621"/>
                        </a:lnTo>
                        <a:lnTo>
                          <a:pt x="1332" y="619"/>
                        </a:lnTo>
                        <a:lnTo>
                          <a:pt x="1332" y="619"/>
                        </a:lnTo>
                        <a:lnTo>
                          <a:pt x="1376" y="577"/>
                        </a:lnTo>
                        <a:lnTo>
                          <a:pt x="1376" y="577"/>
                        </a:lnTo>
                        <a:lnTo>
                          <a:pt x="1473" y="487"/>
                        </a:lnTo>
                        <a:lnTo>
                          <a:pt x="1569" y="394"/>
                        </a:lnTo>
                        <a:lnTo>
                          <a:pt x="1569" y="394"/>
                        </a:lnTo>
                        <a:lnTo>
                          <a:pt x="1571" y="390"/>
                        </a:lnTo>
                        <a:lnTo>
                          <a:pt x="1575" y="382"/>
                        </a:lnTo>
                        <a:lnTo>
                          <a:pt x="1577" y="370"/>
                        </a:lnTo>
                        <a:lnTo>
                          <a:pt x="1581" y="350"/>
                        </a:lnTo>
                        <a:lnTo>
                          <a:pt x="1581" y="350"/>
                        </a:lnTo>
                        <a:lnTo>
                          <a:pt x="1581" y="340"/>
                        </a:lnTo>
                        <a:lnTo>
                          <a:pt x="1581" y="340"/>
                        </a:lnTo>
                        <a:lnTo>
                          <a:pt x="1569" y="330"/>
                        </a:lnTo>
                        <a:lnTo>
                          <a:pt x="1557" y="318"/>
                        </a:lnTo>
                        <a:lnTo>
                          <a:pt x="1549" y="306"/>
                        </a:lnTo>
                        <a:lnTo>
                          <a:pt x="1543" y="294"/>
                        </a:lnTo>
                        <a:lnTo>
                          <a:pt x="1533" y="271"/>
                        </a:lnTo>
                        <a:lnTo>
                          <a:pt x="1525" y="245"/>
                        </a:lnTo>
                        <a:lnTo>
                          <a:pt x="1525" y="245"/>
                        </a:lnTo>
                        <a:lnTo>
                          <a:pt x="1523" y="237"/>
                        </a:lnTo>
                        <a:lnTo>
                          <a:pt x="1523" y="237"/>
                        </a:lnTo>
                        <a:lnTo>
                          <a:pt x="1517" y="223"/>
                        </a:lnTo>
                        <a:lnTo>
                          <a:pt x="1509" y="207"/>
                        </a:lnTo>
                        <a:lnTo>
                          <a:pt x="1491" y="175"/>
                        </a:lnTo>
                        <a:lnTo>
                          <a:pt x="1491" y="175"/>
                        </a:lnTo>
                        <a:lnTo>
                          <a:pt x="1473" y="141"/>
                        </a:lnTo>
                        <a:lnTo>
                          <a:pt x="1473" y="141"/>
                        </a:lnTo>
                        <a:lnTo>
                          <a:pt x="1469" y="129"/>
                        </a:lnTo>
                        <a:lnTo>
                          <a:pt x="1469" y="118"/>
                        </a:lnTo>
                        <a:lnTo>
                          <a:pt x="1473" y="106"/>
                        </a:lnTo>
                        <a:lnTo>
                          <a:pt x="1479" y="94"/>
                        </a:lnTo>
                        <a:lnTo>
                          <a:pt x="1479" y="94"/>
                        </a:lnTo>
                        <a:lnTo>
                          <a:pt x="1507" y="64"/>
                        </a:lnTo>
                        <a:lnTo>
                          <a:pt x="1507" y="64"/>
                        </a:lnTo>
                        <a:lnTo>
                          <a:pt x="1549" y="20"/>
                        </a:lnTo>
                        <a:lnTo>
                          <a:pt x="1549" y="20"/>
                        </a:lnTo>
                        <a:lnTo>
                          <a:pt x="1456" y="30"/>
                        </a:lnTo>
                        <a:lnTo>
                          <a:pt x="1410" y="34"/>
                        </a:lnTo>
                        <a:lnTo>
                          <a:pt x="1364" y="38"/>
                        </a:lnTo>
                        <a:lnTo>
                          <a:pt x="1364" y="38"/>
                        </a:lnTo>
                        <a:lnTo>
                          <a:pt x="1082" y="50"/>
                        </a:lnTo>
                        <a:lnTo>
                          <a:pt x="941" y="54"/>
                        </a:lnTo>
                        <a:lnTo>
                          <a:pt x="799" y="56"/>
                        </a:lnTo>
                        <a:lnTo>
                          <a:pt x="799" y="56"/>
                        </a:lnTo>
                        <a:lnTo>
                          <a:pt x="793" y="56"/>
                        </a:lnTo>
                        <a:lnTo>
                          <a:pt x="793" y="56"/>
                        </a:lnTo>
                        <a:lnTo>
                          <a:pt x="766" y="56"/>
                        </a:lnTo>
                        <a:lnTo>
                          <a:pt x="736" y="54"/>
                        </a:lnTo>
                        <a:lnTo>
                          <a:pt x="680" y="48"/>
                        </a:lnTo>
                        <a:lnTo>
                          <a:pt x="623" y="40"/>
                        </a:lnTo>
                        <a:lnTo>
                          <a:pt x="567" y="32"/>
                        </a:lnTo>
                        <a:lnTo>
                          <a:pt x="567" y="32"/>
                        </a:lnTo>
                        <a:lnTo>
                          <a:pt x="422" y="16"/>
                        </a:lnTo>
                        <a:lnTo>
                          <a:pt x="277" y="0"/>
                        </a:lnTo>
                        <a:lnTo>
                          <a:pt x="277" y="0"/>
                        </a:lnTo>
                        <a:lnTo>
                          <a:pt x="275" y="0"/>
                        </a:lnTo>
                        <a:lnTo>
                          <a:pt x="275" y="0"/>
                        </a:lnTo>
                        <a:lnTo>
                          <a:pt x="265" y="2"/>
                        </a:lnTo>
                        <a:lnTo>
                          <a:pt x="253" y="4"/>
                        </a:lnTo>
                        <a:lnTo>
                          <a:pt x="245" y="10"/>
                        </a:lnTo>
                        <a:lnTo>
                          <a:pt x="239" y="16"/>
                        </a:lnTo>
                        <a:lnTo>
                          <a:pt x="239" y="16"/>
                        </a:lnTo>
                        <a:lnTo>
                          <a:pt x="229" y="30"/>
                        </a:lnTo>
                        <a:lnTo>
                          <a:pt x="217" y="42"/>
                        </a:lnTo>
                        <a:lnTo>
                          <a:pt x="205" y="52"/>
                        </a:lnTo>
                        <a:lnTo>
                          <a:pt x="191" y="60"/>
                        </a:lnTo>
                        <a:lnTo>
                          <a:pt x="177" y="66"/>
                        </a:lnTo>
                        <a:lnTo>
                          <a:pt x="163" y="70"/>
                        </a:lnTo>
                        <a:lnTo>
                          <a:pt x="131" y="78"/>
                        </a:lnTo>
                        <a:lnTo>
                          <a:pt x="131" y="78"/>
                        </a:lnTo>
                        <a:lnTo>
                          <a:pt x="110" y="80"/>
                        </a:lnTo>
                        <a:lnTo>
                          <a:pt x="110" y="80"/>
                        </a:lnTo>
                        <a:lnTo>
                          <a:pt x="112" y="96"/>
                        </a:lnTo>
                        <a:lnTo>
                          <a:pt x="112" y="110"/>
                        </a:lnTo>
                        <a:lnTo>
                          <a:pt x="108" y="125"/>
                        </a:lnTo>
                        <a:lnTo>
                          <a:pt x="104" y="141"/>
                        </a:lnTo>
                        <a:lnTo>
                          <a:pt x="104" y="141"/>
                        </a:lnTo>
                        <a:lnTo>
                          <a:pt x="90" y="171"/>
                        </a:lnTo>
                        <a:lnTo>
                          <a:pt x="90" y="171"/>
                        </a:lnTo>
                        <a:lnTo>
                          <a:pt x="80" y="193"/>
                        </a:lnTo>
                        <a:lnTo>
                          <a:pt x="80" y="193"/>
                        </a:lnTo>
                        <a:lnTo>
                          <a:pt x="78" y="205"/>
                        </a:lnTo>
                        <a:lnTo>
                          <a:pt x="78" y="217"/>
                        </a:lnTo>
                        <a:lnTo>
                          <a:pt x="82" y="229"/>
                        </a:lnTo>
                        <a:lnTo>
                          <a:pt x="90" y="247"/>
                        </a:lnTo>
                        <a:lnTo>
                          <a:pt x="90" y="247"/>
                        </a:lnTo>
                        <a:lnTo>
                          <a:pt x="114" y="281"/>
                        </a:lnTo>
                        <a:lnTo>
                          <a:pt x="124" y="292"/>
                        </a:lnTo>
                        <a:lnTo>
                          <a:pt x="135" y="302"/>
                        </a:lnTo>
                        <a:lnTo>
                          <a:pt x="147" y="310"/>
                        </a:lnTo>
                        <a:lnTo>
                          <a:pt x="159" y="316"/>
                        </a:lnTo>
                        <a:lnTo>
                          <a:pt x="173" y="320"/>
                        </a:lnTo>
                        <a:lnTo>
                          <a:pt x="189" y="320"/>
                        </a:lnTo>
                        <a:lnTo>
                          <a:pt x="189" y="320"/>
                        </a:lnTo>
                        <a:lnTo>
                          <a:pt x="193" y="320"/>
                        </a:lnTo>
                        <a:lnTo>
                          <a:pt x="193" y="320"/>
                        </a:lnTo>
                        <a:lnTo>
                          <a:pt x="195" y="320"/>
                        </a:lnTo>
                        <a:lnTo>
                          <a:pt x="195" y="320"/>
                        </a:lnTo>
                        <a:lnTo>
                          <a:pt x="207" y="322"/>
                        </a:lnTo>
                        <a:lnTo>
                          <a:pt x="217" y="328"/>
                        </a:lnTo>
                        <a:lnTo>
                          <a:pt x="225" y="336"/>
                        </a:lnTo>
                        <a:lnTo>
                          <a:pt x="233" y="346"/>
                        </a:lnTo>
                        <a:lnTo>
                          <a:pt x="241" y="366"/>
                        </a:lnTo>
                        <a:lnTo>
                          <a:pt x="243" y="372"/>
                        </a:lnTo>
                        <a:lnTo>
                          <a:pt x="243" y="372"/>
                        </a:lnTo>
                        <a:lnTo>
                          <a:pt x="245" y="380"/>
                        </a:lnTo>
                        <a:lnTo>
                          <a:pt x="247" y="386"/>
                        </a:lnTo>
                        <a:lnTo>
                          <a:pt x="245" y="394"/>
                        </a:lnTo>
                        <a:lnTo>
                          <a:pt x="243" y="402"/>
                        </a:lnTo>
                        <a:lnTo>
                          <a:pt x="241" y="408"/>
                        </a:lnTo>
                        <a:lnTo>
                          <a:pt x="237" y="414"/>
                        </a:lnTo>
                        <a:lnTo>
                          <a:pt x="231" y="420"/>
                        </a:lnTo>
                        <a:lnTo>
                          <a:pt x="225" y="424"/>
                        </a:lnTo>
                        <a:lnTo>
                          <a:pt x="225" y="424"/>
                        </a:lnTo>
                        <a:lnTo>
                          <a:pt x="209" y="434"/>
                        </a:lnTo>
                        <a:lnTo>
                          <a:pt x="209" y="434"/>
                        </a:lnTo>
                        <a:lnTo>
                          <a:pt x="187" y="446"/>
                        </a:lnTo>
                        <a:lnTo>
                          <a:pt x="165" y="456"/>
                        </a:lnTo>
                        <a:lnTo>
                          <a:pt x="165" y="456"/>
                        </a:lnTo>
                        <a:lnTo>
                          <a:pt x="153" y="461"/>
                        </a:lnTo>
                        <a:lnTo>
                          <a:pt x="141" y="467"/>
                        </a:lnTo>
                        <a:lnTo>
                          <a:pt x="122" y="481"/>
                        </a:lnTo>
                        <a:lnTo>
                          <a:pt x="102" y="499"/>
                        </a:lnTo>
                        <a:lnTo>
                          <a:pt x="84" y="519"/>
                        </a:lnTo>
                        <a:lnTo>
                          <a:pt x="84" y="519"/>
                        </a:lnTo>
                        <a:lnTo>
                          <a:pt x="52" y="553"/>
                        </a:lnTo>
                        <a:lnTo>
                          <a:pt x="34" y="569"/>
                        </a:lnTo>
                        <a:lnTo>
                          <a:pt x="14" y="583"/>
                        </a:lnTo>
                        <a:lnTo>
                          <a:pt x="14" y="583"/>
                        </a:lnTo>
                        <a:lnTo>
                          <a:pt x="8" y="589"/>
                        </a:lnTo>
                        <a:lnTo>
                          <a:pt x="4" y="601"/>
                        </a:lnTo>
                        <a:lnTo>
                          <a:pt x="4" y="601"/>
                        </a:lnTo>
                        <a:lnTo>
                          <a:pt x="0" y="613"/>
                        </a:lnTo>
                        <a:lnTo>
                          <a:pt x="0" y="613"/>
                        </a:lnTo>
                        <a:lnTo>
                          <a:pt x="18" y="617"/>
                        </a:lnTo>
                        <a:lnTo>
                          <a:pt x="26" y="621"/>
                        </a:lnTo>
                        <a:lnTo>
                          <a:pt x="36" y="624"/>
                        </a:lnTo>
                        <a:lnTo>
                          <a:pt x="36" y="624"/>
                        </a:lnTo>
                        <a:lnTo>
                          <a:pt x="46" y="632"/>
                        </a:lnTo>
                        <a:lnTo>
                          <a:pt x="56" y="644"/>
                        </a:lnTo>
                        <a:lnTo>
                          <a:pt x="62" y="654"/>
                        </a:lnTo>
                        <a:lnTo>
                          <a:pt x="64" y="664"/>
                        </a:lnTo>
                        <a:lnTo>
                          <a:pt x="66" y="676"/>
                        </a:lnTo>
                        <a:lnTo>
                          <a:pt x="68" y="688"/>
                        </a:lnTo>
                        <a:lnTo>
                          <a:pt x="68" y="6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229" name="Freeform 14">
                    <a:extLst>
                      <a:ext uri="{FF2B5EF4-FFF2-40B4-BE49-F238E27FC236}">
                        <a16:creationId xmlns:a16="http://schemas.microsoft.com/office/drawing/2014/main" id="{7A1226AE-9138-49B9-8ED6-3968F75B9D09}"/>
                      </a:ext>
                    </a:extLst>
                  </p:cNvPr>
                  <p:cNvSpPr>
                    <a:spLocks/>
                  </p:cNvSpPr>
                  <p:nvPr/>
                </p:nvSpPr>
                <p:spPr bwMode="auto">
                  <a:xfrm>
                    <a:off x="2048744" y="2302316"/>
                    <a:ext cx="1007272" cy="972156"/>
                  </a:xfrm>
                  <a:custGeom>
                    <a:avLst/>
                    <a:gdLst>
                      <a:gd name="T0" fmla="*/ 24 w 1090"/>
                      <a:gd name="T1" fmla="*/ 219 h 1052"/>
                      <a:gd name="T2" fmla="*/ 14 w 1090"/>
                      <a:gd name="T3" fmla="*/ 276 h 1052"/>
                      <a:gd name="T4" fmla="*/ 62 w 1090"/>
                      <a:gd name="T5" fmla="*/ 334 h 1052"/>
                      <a:gd name="T6" fmla="*/ 54 w 1090"/>
                      <a:gd name="T7" fmla="*/ 372 h 1052"/>
                      <a:gd name="T8" fmla="*/ 10 w 1090"/>
                      <a:gd name="T9" fmla="*/ 432 h 1052"/>
                      <a:gd name="T10" fmla="*/ 6 w 1090"/>
                      <a:gd name="T11" fmla="*/ 523 h 1052"/>
                      <a:gd name="T12" fmla="*/ 46 w 1090"/>
                      <a:gd name="T13" fmla="*/ 579 h 1052"/>
                      <a:gd name="T14" fmla="*/ 94 w 1090"/>
                      <a:gd name="T15" fmla="*/ 630 h 1052"/>
                      <a:gd name="T16" fmla="*/ 94 w 1090"/>
                      <a:gd name="T17" fmla="*/ 672 h 1052"/>
                      <a:gd name="T18" fmla="*/ 52 w 1090"/>
                      <a:gd name="T19" fmla="*/ 730 h 1052"/>
                      <a:gd name="T20" fmla="*/ 48 w 1090"/>
                      <a:gd name="T21" fmla="*/ 760 h 1052"/>
                      <a:gd name="T22" fmla="*/ 88 w 1090"/>
                      <a:gd name="T23" fmla="*/ 770 h 1052"/>
                      <a:gd name="T24" fmla="*/ 155 w 1090"/>
                      <a:gd name="T25" fmla="*/ 811 h 1052"/>
                      <a:gd name="T26" fmla="*/ 207 w 1090"/>
                      <a:gd name="T27" fmla="*/ 805 h 1052"/>
                      <a:gd name="T28" fmla="*/ 239 w 1090"/>
                      <a:gd name="T29" fmla="*/ 819 h 1052"/>
                      <a:gd name="T30" fmla="*/ 304 w 1090"/>
                      <a:gd name="T31" fmla="*/ 883 h 1052"/>
                      <a:gd name="T32" fmla="*/ 390 w 1090"/>
                      <a:gd name="T33" fmla="*/ 931 h 1052"/>
                      <a:gd name="T34" fmla="*/ 418 w 1090"/>
                      <a:gd name="T35" fmla="*/ 927 h 1052"/>
                      <a:gd name="T36" fmla="*/ 459 w 1090"/>
                      <a:gd name="T37" fmla="*/ 903 h 1052"/>
                      <a:gd name="T38" fmla="*/ 515 w 1090"/>
                      <a:gd name="T39" fmla="*/ 923 h 1052"/>
                      <a:gd name="T40" fmla="*/ 613 w 1090"/>
                      <a:gd name="T41" fmla="*/ 978 h 1052"/>
                      <a:gd name="T42" fmla="*/ 636 w 1090"/>
                      <a:gd name="T43" fmla="*/ 1010 h 1052"/>
                      <a:gd name="T44" fmla="*/ 688 w 1090"/>
                      <a:gd name="T45" fmla="*/ 1036 h 1052"/>
                      <a:gd name="T46" fmla="*/ 742 w 1090"/>
                      <a:gd name="T47" fmla="*/ 1034 h 1052"/>
                      <a:gd name="T48" fmla="*/ 787 w 1090"/>
                      <a:gd name="T49" fmla="*/ 1042 h 1052"/>
                      <a:gd name="T50" fmla="*/ 831 w 1090"/>
                      <a:gd name="T51" fmla="*/ 1048 h 1052"/>
                      <a:gd name="T52" fmla="*/ 861 w 1090"/>
                      <a:gd name="T53" fmla="*/ 1014 h 1052"/>
                      <a:gd name="T54" fmla="*/ 889 w 1090"/>
                      <a:gd name="T55" fmla="*/ 901 h 1052"/>
                      <a:gd name="T56" fmla="*/ 895 w 1090"/>
                      <a:gd name="T57" fmla="*/ 839 h 1052"/>
                      <a:gd name="T58" fmla="*/ 962 w 1090"/>
                      <a:gd name="T59" fmla="*/ 756 h 1052"/>
                      <a:gd name="T60" fmla="*/ 931 w 1090"/>
                      <a:gd name="T61" fmla="*/ 678 h 1052"/>
                      <a:gd name="T62" fmla="*/ 974 w 1090"/>
                      <a:gd name="T63" fmla="*/ 608 h 1052"/>
                      <a:gd name="T64" fmla="*/ 1042 w 1090"/>
                      <a:gd name="T65" fmla="*/ 509 h 1052"/>
                      <a:gd name="T66" fmla="*/ 1072 w 1090"/>
                      <a:gd name="T67" fmla="*/ 443 h 1052"/>
                      <a:gd name="T68" fmla="*/ 1066 w 1090"/>
                      <a:gd name="T69" fmla="*/ 402 h 1052"/>
                      <a:gd name="T70" fmla="*/ 1060 w 1090"/>
                      <a:gd name="T71" fmla="*/ 358 h 1052"/>
                      <a:gd name="T72" fmla="*/ 980 w 1090"/>
                      <a:gd name="T73" fmla="*/ 300 h 1052"/>
                      <a:gd name="T74" fmla="*/ 895 w 1090"/>
                      <a:gd name="T75" fmla="*/ 255 h 1052"/>
                      <a:gd name="T76" fmla="*/ 853 w 1090"/>
                      <a:gd name="T77" fmla="*/ 203 h 1052"/>
                      <a:gd name="T78" fmla="*/ 847 w 1090"/>
                      <a:gd name="T79" fmla="*/ 155 h 1052"/>
                      <a:gd name="T80" fmla="*/ 809 w 1090"/>
                      <a:gd name="T81" fmla="*/ 137 h 1052"/>
                      <a:gd name="T82" fmla="*/ 692 w 1090"/>
                      <a:gd name="T83" fmla="*/ 117 h 1052"/>
                      <a:gd name="T84" fmla="*/ 624 w 1090"/>
                      <a:gd name="T85" fmla="*/ 70 h 1052"/>
                      <a:gd name="T86" fmla="*/ 493 w 1090"/>
                      <a:gd name="T87" fmla="*/ 42 h 1052"/>
                      <a:gd name="T88" fmla="*/ 398 w 1090"/>
                      <a:gd name="T89" fmla="*/ 2 h 1052"/>
                      <a:gd name="T90" fmla="*/ 344 w 1090"/>
                      <a:gd name="T91" fmla="*/ 6 h 1052"/>
                      <a:gd name="T92" fmla="*/ 245 w 1090"/>
                      <a:gd name="T93" fmla="*/ 54 h 1052"/>
                      <a:gd name="T94" fmla="*/ 211 w 1090"/>
                      <a:gd name="T95" fmla="*/ 96 h 1052"/>
                      <a:gd name="T96" fmla="*/ 177 w 1090"/>
                      <a:gd name="T97" fmla="*/ 109 h 1052"/>
                      <a:gd name="T98" fmla="*/ 121 w 1090"/>
                      <a:gd name="T99" fmla="*/ 98 h 1052"/>
                      <a:gd name="T100" fmla="*/ 94 w 1090"/>
                      <a:gd name="T101" fmla="*/ 106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0" h="1052">
                        <a:moveTo>
                          <a:pt x="74" y="133"/>
                        </a:moveTo>
                        <a:lnTo>
                          <a:pt x="74" y="133"/>
                        </a:lnTo>
                        <a:lnTo>
                          <a:pt x="58" y="163"/>
                        </a:lnTo>
                        <a:lnTo>
                          <a:pt x="42" y="191"/>
                        </a:lnTo>
                        <a:lnTo>
                          <a:pt x="24" y="219"/>
                        </a:lnTo>
                        <a:lnTo>
                          <a:pt x="10" y="249"/>
                        </a:lnTo>
                        <a:lnTo>
                          <a:pt x="10" y="249"/>
                        </a:lnTo>
                        <a:lnTo>
                          <a:pt x="8" y="257"/>
                        </a:lnTo>
                        <a:lnTo>
                          <a:pt x="10" y="267"/>
                        </a:lnTo>
                        <a:lnTo>
                          <a:pt x="14" y="276"/>
                        </a:lnTo>
                        <a:lnTo>
                          <a:pt x="20" y="284"/>
                        </a:lnTo>
                        <a:lnTo>
                          <a:pt x="20" y="284"/>
                        </a:lnTo>
                        <a:lnTo>
                          <a:pt x="40" y="304"/>
                        </a:lnTo>
                        <a:lnTo>
                          <a:pt x="52" y="320"/>
                        </a:lnTo>
                        <a:lnTo>
                          <a:pt x="62" y="334"/>
                        </a:lnTo>
                        <a:lnTo>
                          <a:pt x="64" y="340"/>
                        </a:lnTo>
                        <a:lnTo>
                          <a:pt x="64" y="346"/>
                        </a:lnTo>
                        <a:lnTo>
                          <a:pt x="64" y="352"/>
                        </a:lnTo>
                        <a:lnTo>
                          <a:pt x="62" y="358"/>
                        </a:lnTo>
                        <a:lnTo>
                          <a:pt x="54" y="372"/>
                        </a:lnTo>
                        <a:lnTo>
                          <a:pt x="42" y="390"/>
                        </a:lnTo>
                        <a:lnTo>
                          <a:pt x="22" y="412"/>
                        </a:lnTo>
                        <a:lnTo>
                          <a:pt x="22" y="412"/>
                        </a:lnTo>
                        <a:lnTo>
                          <a:pt x="16" y="422"/>
                        </a:lnTo>
                        <a:lnTo>
                          <a:pt x="10" y="432"/>
                        </a:lnTo>
                        <a:lnTo>
                          <a:pt x="6" y="441"/>
                        </a:lnTo>
                        <a:lnTo>
                          <a:pt x="4" y="453"/>
                        </a:lnTo>
                        <a:lnTo>
                          <a:pt x="0" y="475"/>
                        </a:lnTo>
                        <a:lnTo>
                          <a:pt x="2" y="499"/>
                        </a:lnTo>
                        <a:lnTo>
                          <a:pt x="6" y="523"/>
                        </a:lnTo>
                        <a:lnTo>
                          <a:pt x="16" y="545"/>
                        </a:lnTo>
                        <a:lnTo>
                          <a:pt x="22" y="555"/>
                        </a:lnTo>
                        <a:lnTo>
                          <a:pt x="28" y="565"/>
                        </a:lnTo>
                        <a:lnTo>
                          <a:pt x="36" y="573"/>
                        </a:lnTo>
                        <a:lnTo>
                          <a:pt x="46" y="579"/>
                        </a:lnTo>
                        <a:lnTo>
                          <a:pt x="46" y="579"/>
                        </a:lnTo>
                        <a:lnTo>
                          <a:pt x="68" y="597"/>
                        </a:lnTo>
                        <a:lnTo>
                          <a:pt x="84" y="614"/>
                        </a:lnTo>
                        <a:lnTo>
                          <a:pt x="90" y="622"/>
                        </a:lnTo>
                        <a:lnTo>
                          <a:pt x="94" y="630"/>
                        </a:lnTo>
                        <a:lnTo>
                          <a:pt x="96" y="638"/>
                        </a:lnTo>
                        <a:lnTo>
                          <a:pt x="98" y="646"/>
                        </a:lnTo>
                        <a:lnTo>
                          <a:pt x="98" y="654"/>
                        </a:lnTo>
                        <a:lnTo>
                          <a:pt x="96" y="662"/>
                        </a:lnTo>
                        <a:lnTo>
                          <a:pt x="94" y="672"/>
                        </a:lnTo>
                        <a:lnTo>
                          <a:pt x="90" y="680"/>
                        </a:lnTo>
                        <a:lnTo>
                          <a:pt x="76" y="700"/>
                        </a:lnTo>
                        <a:lnTo>
                          <a:pt x="58" y="722"/>
                        </a:lnTo>
                        <a:lnTo>
                          <a:pt x="58" y="722"/>
                        </a:lnTo>
                        <a:lnTo>
                          <a:pt x="52" y="730"/>
                        </a:lnTo>
                        <a:lnTo>
                          <a:pt x="46" y="738"/>
                        </a:lnTo>
                        <a:lnTo>
                          <a:pt x="44" y="746"/>
                        </a:lnTo>
                        <a:lnTo>
                          <a:pt x="44" y="754"/>
                        </a:lnTo>
                        <a:lnTo>
                          <a:pt x="44" y="754"/>
                        </a:lnTo>
                        <a:lnTo>
                          <a:pt x="48" y="760"/>
                        </a:lnTo>
                        <a:lnTo>
                          <a:pt x="56" y="764"/>
                        </a:lnTo>
                        <a:lnTo>
                          <a:pt x="66" y="768"/>
                        </a:lnTo>
                        <a:lnTo>
                          <a:pt x="76" y="770"/>
                        </a:lnTo>
                        <a:lnTo>
                          <a:pt x="76" y="770"/>
                        </a:lnTo>
                        <a:lnTo>
                          <a:pt x="88" y="770"/>
                        </a:lnTo>
                        <a:lnTo>
                          <a:pt x="88" y="770"/>
                        </a:lnTo>
                        <a:lnTo>
                          <a:pt x="114" y="768"/>
                        </a:lnTo>
                        <a:lnTo>
                          <a:pt x="143" y="766"/>
                        </a:lnTo>
                        <a:lnTo>
                          <a:pt x="143" y="766"/>
                        </a:lnTo>
                        <a:lnTo>
                          <a:pt x="155" y="811"/>
                        </a:lnTo>
                        <a:lnTo>
                          <a:pt x="155" y="811"/>
                        </a:lnTo>
                        <a:lnTo>
                          <a:pt x="161" y="799"/>
                        </a:lnTo>
                        <a:lnTo>
                          <a:pt x="161" y="799"/>
                        </a:lnTo>
                        <a:lnTo>
                          <a:pt x="183" y="803"/>
                        </a:lnTo>
                        <a:lnTo>
                          <a:pt x="207" y="805"/>
                        </a:lnTo>
                        <a:lnTo>
                          <a:pt x="219" y="807"/>
                        </a:lnTo>
                        <a:lnTo>
                          <a:pt x="227" y="811"/>
                        </a:lnTo>
                        <a:lnTo>
                          <a:pt x="235" y="815"/>
                        </a:lnTo>
                        <a:lnTo>
                          <a:pt x="239" y="819"/>
                        </a:lnTo>
                        <a:lnTo>
                          <a:pt x="239" y="819"/>
                        </a:lnTo>
                        <a:lnTo>
                          <a:pt x="245" y="831"/>
                        </a:lnTo>
                        <a:lnTo>
                          <a:pt x="251" y="841"/>
                        </a:lnTo>
                        <a:lnTo>
                          <a:pt x="267" y="857"/>
                        </a:lnTo>
                        <a:lnTo>
                          <a:pt x="285" y="871"/>
                        </a:lnTo>
                        <a:lnTo>
                          <a:pt x="304" y="883"/>
                        </a:lnTo>
                        <a:lnTo>
                          <a:pt x="344" y="903"/>
                        </a:lnTo>
                        <a:lnTo>
                          <a:pt x="364" y="915"/>
                        </a:lnTo>
                        <a:lnTo>
                          <a:pt x="382" y="927"/>
                        </a:lnTo>
                        <a:lnTo>
                          <a:pt x="382" y="927"/>
                        </a:lnTo>
                        <a:lnTo>
                          <a:pt x="390" y="931"/>
                        </a:lnTo>
                        <a:lnTo>
                          <a:pt x="400" y="931"/>
                        </a:lnTo>
                        <a:lnTo>
                          <a:pt x="400" y="931"/>
                        </a:lnTo>
                        <a:lnTo>
                          <a:pt x="410" y="931"/>
                        </a:lnTo>
                        <a:lnTo>
                          <a:pt x="414" y="929"/>
                        </a:lnTo>
                        <a:lnTo>
                          <a:pt x="418" y="927"/>
                        </a:lnTo>
                        <a:lnTo>
                          <a:pt x="418" y="927"/>
                        </a:lnTo>
                        <a:lnTo>
                          <a:pt x="428" y="915"/>
                        </a:lnTo>
                        <a:lnTo>
                          <a:pt x="440" y="909"/>
                        </a:lnTo>
                        <a:lnTo>
                          <a:pt x="450" y="903"/>
                        </a:lnTo>
                        <a:lnTo>
                          <a:pt x="459" y="903"/>
                        </a:lnTo>
                        <a:lnTo>
                          <a:pt x="459" y="903"/>
                        </a:lnTo>
                        <a:lnTo>
                          <a:pt x="473" y="905"/>
                        </a:lnTo>
                        <a:lnTo>
                          <a:pt x="487" y="909"/>
                        </a:lnTo>
                        <a:lnTo>
                          <a:pt x="515" y="923"/>
                        </a:lnTo>
                        <a:lnTo>
                          <a:pt x="515" y="923"/>
                        </a:lnTo>
                        <a:lnTo>
                          <a:pt x="543" y="937"/>
                        </a:lnTo>
                        <a:lnTo>
                          <a:pt x="573" y="950"/>
                        </a:lnTo>
                        <a:lnTo>
                          <a:pt x="573" y="950"/>
                        </a:lnTo>
                        <a:lnTo>
                          <a:pt x="601" y="968"/>
                        </a:lnTo>
                        <a:lnTo>
                          <a:pt x="613" y="978"/>
                        </a:lnTo>
                        <a:lnTo>
                          <a:pt x="619" y="982"/>
                        </a:lnTo>
                        <a:lnTo>
                          <a:pt x="622" y="988"/>
                        </a:lnTo>
                        <a:lnTo>
                          <a:pt x="622" y="988"/>
                        </a:lnTo>
                        <a:lnTo>
                          <a:pt x="628" y="1000"/>
                        </a:lnTo>
                        <a:lnTo>
                          <a:pt x="636" y="1010"/>
                        </a:lnTo>
                        <a:lnTo>
                          <a:pt x="646" y="1018"/>
                        </a:lnTo>
                        <a:lnTo>
                          <a:pt x="654" y="1024"/>
                        </a:lnTo>
                        <a:lnTo>
                          <a:pt x="664" y="1030"/>
                        </a:lnTo>
                        <a:lnTo>
                          <a:pt x="676" y="1034"/>
                        </a:lnTo>
                        <a:lnTo>
                          <a:pt x="688" y="1036"/>
                        </a:lnTo>
                        <a:lnTo>
                          <a:pt x="700" y="1036"/>
                        </a:lnTo>
                        <a:lnTo>
                          <a:pt x="700" y="1036"/>
                        </a:lnTo>
                        <a:lnTo>
                          <a:pt x="708" y="1036"/>
                        </a:lnTo>
                        <a:lnTo>
                          <a:pt x="708" y="1036"/>
                        </a:lnTo>
                        <a:lnTo>
                          <a:pt x="742" y="1034"/>
                        </a:lnTo>
                        <a:lnTo>
                          <a:pt x="742" y="1034"/>
                        </a:lnTo>
                        <a:lnTo>
                          <a:pt x="766" y="1036"/>
                        </a:lnTo>
                        <a:lnTo>
                          <a:pt x="778" y="1038"/>
                        </a:lnTo>
                        <a:lnTo>
                          <a:pt x="787" y="1042"/>
                        </a:lnTo>
                        <a:lnTo>
                          <a:pt x="787" y="1042"/>
                        </a:lnTo>
                        <a:lnTo>
                          <a:pt x="803" y="1050"/>
                        </a:lnTo>
                        <a:lnTo>
                          <a:pt x="817" y="1052"/>
                        </a:lnTo>
                        <a:lnTo>
                          <a:pt x="817" y="1052"/>
                        </a:lnTo>
                        <a:lnTo>
                          <a:pt x="825" y="1050"/>
                        </a:lnTo>
                        <a:lnTo>
                          <a:pt x="831" y="1048"/>
                        </a:lnTo>
                        <a:lnTo>
                          <a:pt x="837" y="1046"/>
                        </a:lnTo>
                        <a:lnTo>
                          <a:pt x="843" y="1040"/>
                        </a:lnTo>
                        <a:lnTo>
                          <a:pt x="853" y="1028"/>
                        </a:lnTo>
                        <a:lnTo>
                          <a:pt x="861" y="1014"/>
                        </a:lnTo>
                        <a:lnTo>
                          <a:pt x="861" y="1014"/>
                        </a:lnTo>
                        <a:lnTo>
                          <a:pt x="905" y="940"/>
                        </a:lnTo>
                        <a:lnTo>
                          <a:pt x="905" y="940"/>
                        </a:lnTo>
                        <a:lnTo>
                          <a:pt x="897" y="927"/>
                        </a:lnTo>
                        <a:lnTo>
                          <a:pt x="893" y="913"/>
                        </a:lnTo>
                        <a:lnTo>
                          <a:pt x="889" y="901"/>
                        </a:lnTo>
                        <a:lnTo>
                          <a:pt x="887" y="887"/>
                        </a:lnTo>
                        <a:lnTo>
                          <a:pt x="887" y="875"/>
                        </a:lnTo>
                        <a:lnTo>
                          <a:pt x="887" y="863"/>
                        </a:lnTo>
                        <a:lnTo>
                          <a:pt x="891" y="851"/>
                        </a:lnTo>
                        <a:lnTo>
                          <a:pt x="895" y="839"/>
                        </a:lnTo>
                        <a:lnTo>
                          <a:pt x="905" y="817"/>
                        </a:lnTo>
                        <a:lnTo>
                          <a:pt x="921" y="795"/>
                        </a:lnTo>
                        <a:lnTo>
                          <a:pt x="941" y="775"/>
                        </a:lnTo>
                        <a:lnTo>
                          <a:pt x="962" y="756"/>
                        </a:lnTo>
                        <a:lnTo>
                          <a:pt x="962" y="756"/>
                        </a:lnTo>
                        <a:lnTo>
                          <a:pt x="952" y="742"/>
                        </a:lnTo>
                        <a:lnTo>
                          <a:pt x="943" y="726"/>
                        </a:lnTo>
                        <a:lnTo>
                          <a:pt x="937" y="710"/>
                        </a:lnTo>
                        <a:lnTo>
                          <a:pt x="933" y="694"/>
                        </a:lnTo>
                        <a:lnTo>
                          <a:pt x="931" y="678"/>
                        </a:lnTo>
                        <a:lnTo>
                          <a:pt x="935" y="662"/>
                        </a:lnTo>
                        <a:lnTo>
                          <a:pt x="941" y="646"/>
                        </a:lnTo>
                        <a:lnTo>
                          <a:pt x="952" y="632"/>
                        </a:lnTo>
                        <a:lnTo>
                          <a:pt x="952" y="632"/>
                        </a:lnTo>
                        <a:lnTo>
                          <a:pt x="974" y="608"/>
                        </a:lnTo>
                        <a:lnTo>
                          <a:pt x="1000" y="589"/>
                        </a:lnTo>
                        <a:lnTo>
                          <a:pt x="1050" y="547"/>
                        </a:lnTo>
                        <a:lnTo>
                          <a:pt x="1050" y="547"/>
                        </a:lnTo>
                        <a:lnTo>
                          <a:pt x="1044" y="527"/>
                        </a:lnTo>
                        <a:lnTo>
                          <a:pt x="1042" y="509"/>
                        </a:lnTo>
                        <a:lnTo>
                          <a:pt x="1042" y="495"/>
                        </a:lnTo>
                        <a:lnTo>
                          <a:pt x="1044" y="481"/>
                        </a:lnTo>
                        <a:lnTo>
                          <a:pt x="1050" y="469"/>
                        </a:lnTo>
                        <a:lnTo>
                          <a:pt x="1060" y="457"/>
                        </a:lnTo>
                        <a:lnTo>
                          <a:pt x="1072" y="443"/>
                        </a:lnTo>
                        <a:lnTo>
                          <a:pt x="1090" y="432"/>
                        </a:lnTo>
                        <a:lnTo>
                          <a:pt x="1090" y="432"/>
                        </a:lnTo>
                        <a:lnTo>
                          <a:pt x="1074" y="414"/>
                        </a:lnTo>
                        <a:lnTo>
                          <a:pt x="1068" y="406"/>
                        </a:lnTo>
                        <a:lnTo>
                          <a:pt x="1066" y="402"/>
                        </a:lnTo>
                        <a:lnTo>
                          <a:pt x="1066" y="398"/>
                        </a:lnTo>
                        <a:lnTo>
                          <a:pt x="1066" y="398"/>
                        </a:lnTo>
                        <a:lnTo>
                          <a:pt x="1064" y="376"/>
                        </a:lnTo>
                        <a:lnTo>
                          <a:pt x="1062" y="366"/>
                        </a:lnTo>
                        <a:lnTo>
                          <a:pt x="1060" y="358"/>
                        </a:lnTo>
                        <a:lnTo>
                          <a:pt x="1052" y="344"/>
                        </a:lnTo>
                        <a:lnTo>
                          <a:pt x="1040" y="334"/>
                        </a:lnTo>
                        <a:lnTo>
                          <a:pt x="1026" y="324"/>
                        </a:lnTo>
                        <a:lnTo>
                          <a:pt x="1012" y="316"/>
                        </a:lnTo>
                        <a:lnTo>
                          <a:pt x="980" y="300"/>
                        </a:lnTo>
                        <a:lnTo>
                          <a:pt x="980" y="300"/>
                        </a:lnTo>
                        <a:lnTo>
                          <a:pt x="945" y="282"/>
                        </a:lnTo>
                        <a:lnTo>
                          <a:pt x="909" y="263"/>
                        </a:lnTo>
                        <a:lnTo>
                          <a:pt x="909" y="263"/>
                        </a:lnTo>
                        <a:lnTo>
                          <a:pt x="895" y="255"/>
                        </a:lnTo>
                        <a:lnTo>
                          <a:pt x="885" y="247"/>
                        </a:lnTo>
                        <a:lnTo>
                          <a:pt x="873" y="237"/>
                        </a:lnTo>
                        <a:lnTo>
                          <a:pt x="865" y="227"/>
                        </a:lnTo>
                        <a:lnTo>
                          <a:pt x="857" y="215"/>
                        </a:lnTo>
                        <a:lnTo>
                          <a:pt x="853" y="203"/>
                        </a:lnTo>
                        <a:lnTo>
                          <a:pt x="849" y="187"/>
                        </a:lnTo>
                        <a:lnTo>
                          <a:pt x="849" y="171"/>
                        </a:lnTo>
                        <a:lnTo>
                          <a:pt x="849" y="171"/>
                        </a:lnTo>
                        <a:lnTo>
                          <a:pt x="849" y="161"/>
                        </a:lnTo>
                        <a:lnTo>
                          <a:pt x="847" y="155"/>
                        </a:lnTo>
                        <a:lnTo>
                          <a:pt x="843" y="149"/>
                        </a:lnTo>
                        <a:lnTo>
                          <a:pt x="837" y="145"/>
                        </a:lnTo>
                        <a:lnTo>
                          <a:pt x="831" y="141"/>
                        </a:lnTo>
                        <a:lnTo>
                          <a:pt x="825" y="139"/>
                        </a:lnTo>
                        <a:lnTo>
                          <a:pt x="809" y="137"/>
                        </a:lnTo>
                        <a:lnTo>
                          <a:pt x="809" y="137"/>
                        </a:lnTo>
                        <a:lnTo>
                          <a:pt x="762" y="133"/>
                        </a:lnTo>
                        <a:lnTo>
                          <a:pt x="738" y="129"/>
                        </a:lnTo>
                        <a:lnTo>
                          <a:pt x="714" y="123"/>
                        </a:lnTo>
                        <a:lnTo>
                          <a:pt x="692" y="117"/>
                        </a:lnTo>
                        <a:lnTo>
                          <a:pt x="672" y="106"/>
                        </a:lnTo>
                        <a:lnTo>
                          <a:pt x="650" y="94"/>
                        </a:lnTo>
                        <a:lnTo>
                          <a:pt x="632" y="76"/>
                        </a:lnTo>
                        <a:lnTo>
                          <a:pt x="632" y="76"/>
                        </a:lnTo>
                        <a:lnTo>
                          <a:pt x="624" y="70"/>
                        </a:lnTo>
                        <a:lnTo>
                          <a:pt x="615" y="64"/>
                        </a:lnTo>
                        <a:lnTo>
                          <a:pt x="593" y="58"/>
                        </a:lnTo>
                        <a:lnTo>
                          <a:pt x="593" y="58"/>
                        </a:lnTo>
                        <a:lnTo>
                          <a:pt x="543" y="50"/>
                        </a:lnTo>
                        <a:lnTo>
                          <a:pt x="493" y="42"/>
                        </a:lnTo>
                        <a:lnTo>
                          <a:pt x="469" y="36"/>
                        </a:lnTo>
                        <a:lnTo>
                          <a:pt x="446" y="28"/>
                        </a:lnTo>
                        <a:lnTo>
                          <a:pt x="422" y="18"/>
                        </a:lnTo>
                        <a:lnTo>
                          <a:pt x="398" y="2"/>
                        </a:lnTo>
                        <a:lnTo>
                          <a:pt x="398" y="2"/>
                        </a:lnTo>
                        <a:lnTo>
                          <a:pt x="392" y="0"/>
                        </a:lnTo>
                        <a:lnTo>
                          <a:pt x="382" y="0"/>
                        </a:lnTo>
                        <a:lnTo>
                          <a:pt x="382" y="0"/>
                        </a:lnTo>
                        <a:lnTo>
                          <a:pt x="366" y="2"/>
                        </a:lnTo>
                        <a:lnTo>
                          <a:pt x="344" y="6"/>
                        </a:lnTo>
                        <a:lnTo>
                          <a:pt x="320" y="14"/>
                        </a:lnTo>
                        <a:lnTo>
                          <a:pt x="298" y="22"/>
                        </a:lnTo>
                        <a:lnTo>
                          <a:pt x="277" y="32"/>
                        </a:lnTo>
                        <a:lnTo>
                          <a:pt x="259" y="44"/>
                        </a:lnTo>
                        <a:lnTo>
                          <a:pt x="245" y="54"/>
                        </a:lnTo>
                        <a:lnTo>
                          <a:pt x="235" y="64"/>
                        </a:lnTo>
                        <a:lnTo>
                          <a:pt x="235" y="64"/>
                        </a:lnTo>
                        <a:lnTo>
                          <a:pt x="225" y="82"/>
                        </a:lnTo>
                        <a:lnTo>
                          <a:pt x="217" y="90"/>
                        </a:lnTo>
                        <a:lnTo>
                          <a:pt x="211" y="96"/>
                        </a:lnTo>
                        <a:lnTo>
                          <a:pt x="203" y="102"/>
                        </a:lnTo>
                        <a:lnTo>
                          <a:pt x="195" y="106"/>
                        </a:lnTo>
                        <a:lnTo>
                          <a:pt x="185" y="108"/>
                        </a:lnTo>
                        <a:lnTo>
                          <a:pt x="177" y="109"/>
                        </a:lnTo>
                        <a:lnTo>
                          <a:pt x="177" y="109"/>
                        </a:lnTo>
                        <a:lnTo>
                          <a:pt x="163" y="108"/>
                        </a:lnTo>
                        <a:lnTo>
                          <a:pt x="147" y="102"/>
                        </a:lnTo>
                        <a:lnTo>
                          <a:pt x="147" y="102"/>
                        </a:lnTo>
                        <a:lnTo>
                          <a:pt x="133" y="98"/>
                        </a:lnTo>
                        <a:lnTo>
                          <a:pt x="121" y="98"/>
                        </a:lnTo>
                        <a:lnTo>
                          <a:pt x="121" y="98"/>
                        </a:lnTo>
                        <a:lnTo>
                          <a:pt x="114" y="98"/>
                        </a:lnTo>
                        <a:lnTo>
                          <a:pt x="106" y="100"/>
                        </a:lnTo>
                        <a:lnTo>
                          <a:pt x="100" y="102"/>
                        </a:lnTo>
                        <a:lnTo>
                          <a:pt x="94" y="106"/>
                        </a:lnTo>
                        <a:lnTo>
                          <a:pt x="82" y="117"/>
                        </a:lnTo>
                        <a:lnTo>
                          <a:pt x="74" y="133"/>
                        </a:lnTo>
                        <a:lnTo>
                          <a:pt x="7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grpSp>
          </p:grpSp>
          <p:sp>
            <p:nvSpPr>
              <p:cNvPr id="178" name="Owal 177">
                <a:extLst>
                  <a:ext uri="{FF2B5EF4-FFF2-40B4-BE49-F238E27FC236}">
                    <a16:creationId xmlns:a16="http://schemas.microsoft.com/office/drawing/2014/main" id="{0478327D-E0DB-4CA2-83C6-7ECABCD3F0A2}"/>
                  </a:ext>
                </a:extLst>
              </p:cNvPr>
              <p:cNvSpPr/>
              <p:nvPr/>
            </p:nvSpPr>
            <p:spPr>
              <a:xfrm>
                <a:off x="2701324" y="2318559"/>
                <a:ext cx="278782" cy="2249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0" name="Owal 179">
                <a:extLst>
                  <a:ext uri="{FF2B5EF4-FFF2-40B4-BE49-F238E27FC236}">
                    <a16:creationId xmlns:a16="http://schemas.microsoft.com/office/drawing/2014/main" id="{AFCA73FF-D6C1-42ED-9CB7-BC04097424CE}"/>
                  </a:ext>
                </a:extLst>
              </p:cNvPr>
              <p:cNvSpPr/>
              <p:nvPr/>
            </p:nvSpPr>
            <p:spPr>
              <a:xfrm>
                <a:off x="2792679" y="223094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7" name="Owal 186">
                <a:extLst>
                  <a:ext uri="{FF2B5EF4-FFF2-40B4-BE49-F238E27FC236}">
                    <a16:creationId xmlns:a16="http://schemas.microsoft.com/office/drawing/2014/main" id="{10D8626C-3A74-4BDD-820E-0228630900BE}"/>
                  </a:ext>
                </a:extLst>
              </p:cNvPr>
              <p:cNvSpPr/>
              <p:nvPr/>
            </p:nvSpPr>
            <p:spPr>
              <a:xfrm>
                <a:off x="2875945" y="212538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0" name="Owal 189">
                <a:extLst>
                  <a:ext uri="{FF2B5EF4-FFF2-40B4-BE49-F238E27FC236}">
                    <a16:creationId xmlns:a16="http://schemas.microsoft.com/office/drawing/2014/main" id="{C97B700B-6871-4FAE-809B-DC31A1CD4D67}"/>
                  </a:ext>
                </a:extLst>
              </p:cNvPr>
              <p:cNvSpPr/>
              <p:nvPr/>
            </p:nvSpPr>
            <p:spPr>
              <a:xfrm>
                <a:off x="2866009" y="2073034"/>
                <a:ext cx="278296"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2" name="Owal 191">
                <a:extLst>
                  <a:ext uri="{FF2B5EF4-FFF2-40B4-BE49-F238E27FC236}">
                    <a16:creationId xmlns:a16="http://schemas.microsoft.com/office/drawing/2014/main" id="{54EDB629-8393-4AA1-9291-BF659415AECD}"/>
                  </a:ext>
                </a:extLst>
              </p:cNvPr>
              <p:cNvSpPr/>
              <p:nvPr/>
            </p:nvSpPr>
            <p:spPr>
              <a:xfrm>
                <a:off x="2805199" y="190452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5" name="Owal 214">
                <a:extLst>
                  <a:ext uri="{FF2B5EF4-FFF2-40B4-BE49-F238E27FC236}">
                    <a16:creationId xmlns:a16="http://schemas.microsoft.com/office/drawing/2014/main" id="{B88EC3D5-9A40-4F60-8267-BB0E7FBB9755}"/>
                  </a:ext>
                </a:extLst>
              </p:cNvPr>
              <p:cNvSpPr/>
              <p:nvPr/>
            </p:nvSpPr>
            <p:spPr>
              <a:xfrm>
                <a:off x="2786807" y="1970392"/>
                <a:ext cx="168341" cy="20655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6" name="Owal 215">
                <a:extLst>
                  <a:ext uri="{FF2B5EF4-FFF2-40B4-BE49-F238E27FC236}">
                    <a16:creationId xmlns:a16="http://schemas.microsoft.com/office/drawing/2014/main" id="{7F48FFAD-991F-4D3D-A99E-CA5B9B6F9631}"/>
                  </a:ext>
                </a:extLst>
              </p:cNvPr>
              <p:cNvSpPr/>
              <p:nvPr/>
            </p:nvSpPr>
            <p:spPr>
              <a:xfrm>
                <a:off x="2587860" y="230231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7" name="Owal 216">
                <a:extLst>
                  <a:ext uri="{FF2B5EF4-FFF2-40B4-BE49-F238E27FC236}">
                    <a16:creationId xmlns:a16="http://schemas.microsoft.com/office/drawing/2014/main" id="{27D89C31-C0FD-4F51-BA7F-9D73BF5BBBB5}"/>
                  </a:ext>
                </a:extLst>
              </p:cNvPr>
              <p:cNvSpPr/>
              <p:nvPr/>
            </p:nvSpPr>
            <p:spPr>
              <a:xfrm>
                <a:off x="2465987" y="225228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8" name="Owal 217">
                <a:extLst>
                  <a:ext uri="{FF2B5EF4-FFF2-40B4-BE49-F238E27FC236}">
                    <a16:creationId xmlns:a16="http://schemas.microsoft.com/office/drawing/2014/main" id="{F9C8C09D-EAD2-440D-8F67-5028EADD860B}"/>
                  </a:ext>
                </a:extLst>
              </p:cNvPr>
              <p:cNvSpPr/>
              <p:nvPr/>
            </p:nvSpPr>
            <p:spPr>
              <a:xfrm>
                <a:off x="2343109" y="221577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9" name="Owal 218">
                <a:extLst>
                  <a:ext uri="{FF2B5EF4-FFF2-40B4-BE49-F238E27FC236}">
                    <a16:creationId xmlns:a16="http://schemas.microsoft.com/office/drawing/2014/main" id="{A4F37C59-D0FE-47F7-B095-38226A49D9D8}"/>
                  </a:ext>
                </a:extLst>
              </p:cNvPr>
              <p:cNvSpPr/>
              <p:nvPr/>
            </p:nvSpPr>
            <p:spPr>
              <a:xfrm>
                <a:off x="2234150" y="223931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0" name="Owal 219">
                <a:extLst>
                  <a:ext uri="{FF2B5EF4-FFF2-40B4-BE49-F238E27FC236}">
                    <a16:creationId xmlns:a16="http://schemas.microsoft.com/office/drawing/2014/main" id="{12016C7B-3923-431F-8C1E-29D35678E912}"/>
                  </a:ext>
                </a:extLst>
              </p:cNvPr>
              <p:cNvSpPr/>
              <p:nvPr/>
            </p:nvSpPr>
            <p:spPr>
              <a:xfrm>
                <a:off x="2199590" y="228714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1" name="Owal 220">
                <a:extLst>
                  <a:ext uri="{FF2B5EF4-FFF2-40B4-BE49-F238E27FC236}">
                    <a16:creationId xmlns:a16="http://schemas.microsoft.com/office/drawing/2014/main" id="{A3C579A3-4CAD-46DF-A03B-AE98970A2611}"/>
                  </a:ext>
                </a:extLst>
              </p:cNvPr>
              <p:cNvSpPr/>
              <p:nvPr/>
            </p:nvSpPr>
            <p:spPr>
              <a:xfrm>
                <a:off x="2779986" y="2412113"/>
                <a:ext cx="266308" cy="25895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2" name="Owal 221">
                <a:extLst>
                  <a:ext uri="{FF2B5EF4-FFF2-40B4-BE49-F238E27FC236}">
                    <a16:creationId xmlns:a16="http://schemas.microsoft.com/office/drawing/2014/main" id="{D1E48F1C-D4C7-4BF7-BF20-964CE1CFBF21}"/>
                  </a:ext>
                </a:extLst>
              </p:cNvPr>
              <p:cNvSpPr/>
              <p:nvPr/>
            </p:nvSpPr>
            <p:spPr>
              <a:xfrm>
                <a:off x="2887941" y="250566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3" name="Owal 222">
                <a:extLst>
                  <a:ext uri="{FF2B5EF4-FFF2-40B4-BE49-F238E27FC236}">
                    <a16:creationId xmlns:a16="http://schemas.microsoft.com/office/drawing/2014/main" id="{AA002872-E60E-470E-A651-688C56B097E1}"/>
                  </a:ext>
                </a:extLst>
              </p:cNvPr>
              <p:cNvSpPr/>
              <p:nvPr/>
            </p:nvSpPr>
            <p:spPr>
              <a:xfrm>
                <a:off x="2921871" y="2548418"/>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4" name="Owal 223">
                <a:extLst>
                  <a:ext uri="{FF2B5EF4-FFF2-40B4-BE49-F238E27FC236}">
                    <a16:creationId xmlns:a16="http://schemas.microsoft.com/office/drawing/2014/main" id="{85073BF8-4438-4E81-BC78-0C692AB17AB8}"/>
                  </a:ext>
                </a:extLst>
              </p:cNvPr>
              <p:cNvSpPr/>
              <p:nvPr/>
            </p:nvSpPr>
            <p:spPr>
              <a:xfrm>
                <a:off x="2935247" y="2563590"/>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5" name="Owal 224">
                <a:extLst>
                  <a:ext uri="{FF2B5EF4-FFF2-40B4-BE49-F238E27FC236}">
                    <a16:creationId xmlns:a16="http://schemas.microsoft.com/office/drawing/2014/main" id="{A8D66519-407E-4CDA-A919-0AF83B1751F5}"/>
                  </a:ext>
                </a:extLst>
              </p:cNvPr>
              <p:cNvSpPr/>
              <p:nvPr/>
            </p:nvSpPr>
            <p:spPr>
              <a:xfrm>
                <a:off x="2144067" y="229396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1" name="Grupa 100">
              <a:extLst>
                <a:ext uri="{FF2B5EF4-FFF2-40B4-BE49-F238E27FC236}">
                  <a16:creationId xmlns:a16="http://schemas.microsoft.com/office/drawing/2014/main" id="{9AFAA3C1-6873-4E83-B8B9-1726B5920E8C}"/>
                </a:ext>
              </a:extLst>
            </p:cNvPr>
            <p:cNvGrpSpPr/>
            <p:nvPr/>
          </p:nvGrpSpPr>
          <p:grpSpPr>
            <a:xfrm>
              <a:off x="2359242" y="2512087"/>
              <a:ext cx="2140222" cy="1796455"/>
              <a:chOff x="2359242" y="2512087"/>
              <a:chExt cx="2140222" cy="1796455"/>
            </a:xfrm>
            <a:solidFill>
              <a:srgbClr val="B0D696"/>
            </a:solidFill>
          </p:grpSpPr>
          <p:sp>
            <p:nvSpPr>
              <p:cNvPr id="149" name="Freeform 5">
                <a:extLst>
                  <a:ext uri="{FF2B5EF4-FFF2-40B4-BE49-F238E27FC236}">
                    <a16:creationId xmlns:a16="http://schemas.microsoft.com/office/drawing/2014/main" id="{B927DCFC-DC71-4075-AB71-912DC7E76215}"/>
                  </a:ext>
                </a:extLst>
              </p:cNvPr>
              <p:cNvSpPr>
                <a:spLocks/>
              </p:cNvSpPr>
              <p:nvPr/>
            </p:nvSpPr>
            <p:spPr bwMode="auto">
              <a:xfrm>
                <a:off x="2881360" y="2512087"/>
                <a:ext cx="1618104" cy="1649523"/>
              </a:xfrm>
              <a:custGeom>
                <a:avLst/>
                <a:gdLst>
                  <a:gd name="T0" fmla="*/ 1622 w 1751"/>
                  <a:gd name="T1" fmla="*/ 809 h 1785"/>
                  <a:gd name="T2" fmla="*/ 1459 w 1751"/>
                  <a:gd name="T3" fmla="*/ 719 h 1785"/>
                  <a:gd name="T4" fmla="*/ 1429 w 1751"/>
                  <a:gd name="T5" fmla="*/ 640 h 1785"/>
                  <a:gd name="T6" fmla="*/ 1447 w 1751"/>
                  <a:gd name="T7" fmla="*/ 552 h 1785"/>
                  <a:gd name="T8" fmla="*/ 1381 w 1751"/>
                  <a:gd name="T9" fmla="*/ 503 h 1785"/>
                  <a:gd name="T10" fmla="*/ 1322 w 1751"/>
                  <a:gd name="T11" fmla="*/ 463 h 1785"/>
                  <a:gd name="T12" fmla="*/ 1185 w 1751"/>
                  <a:gd name="T13" fmla="*/ 395 h 1785"/>
                  <a:gd name="T14" fmla="*/ 1099 w 1751"/>
                  <a:gd name="T15" fmla="*/ 262 h 1785"/>
                  <a:gd name="T16" fmla="*/ 1049 w 1751"/>
                  <a:gd name="T17" fmla="*/ 207 h 1785"/>
                  <a:gd name="T18" fmla="*/ 1016 w 1751"/>
                  <a:gd name="T19" fmla="*/ 42 h 1785"/>
                  <a:gd name="T20" fmla="*/ 831 w 1751"/>
                  <a:gd name="T21" fmla="*/ 59 h 1785"/>
                  <a:gd name="T22" fmla="*/ 666 w 1751"/>
                  <a:gd name="T23" fmla="*/ 113 h 1785"/>
                  <a:gd name="T24" fmla="*/ 618 w 1751"/>
                  <a:gd name="T25" fmla="*/ 157 h 1785"/>
                  <a:gd name="T26" fmla="*/ 560 w 1751"/>
                  <a:gd name="T27" fmla="*/ 163 h 1785"/>
                  <a:gd name="T28" fmla="*/ 513 w 1751"/>
                  <a:gd name="T29" fmla="*/ 183 h 1785"/>
                  <a:gd name="T30" fmla="*/ 463 w 1751"/>
                  <a:gd name="T31" fmla="*/ 246 h 1785"/>
                  <a:gd name="T32" fmla="*/ 298 w 1751"/>
                  <a:gd name="T33" fmla="*/ 242 h 1785"/>
                  <a:gd name="T34" fmla="*/ 213 w 1751"/>
                  <a:gd name="T35" fmla="*/ 236 h 1785"/>
                  <a:gd name="T36" fmla="*/ 181 w 1751"/>
                  <a:gd name="T37" fmla="*/ 278 h 1785"/>
                  <a:gd name="T38" fmla="*/ 185 w 1751"/>
                  <a:gd name="T39" fmla="*/ 342 h 1785"/>
                  <a:gd name="T40" fmla="*/ 81 w 1751"/>
                  <a:gd name="T41" fmla="*/ 433 h 1785"/>
                  <a:gd name="T42" fmla="*/ 83 w 1751"/>
                  <a:gd name="T43" fmla="*/ 489 h 1785"/>
                  <a:gd name="T44" fmla="*/ 101 w 1751"/>
                  <a:gd name="T45" fmla="*/ 543 h 1785"/>
                  <a:gd name="T46" fmla="*/ 34 w 1751"/>
                  <a:gd name="T47" fmla="*/ 620 h 1785"/>
                  <a:gd name="T48" fmla="*/ 44 w 1751"/>
                  <a:gd name="T49" fmla="*/ 702 h 1785"/>
                  <a:gd name="T50" fmla="*/ 0 w 1751"/>
                  <a:gd name="T51" fmla="*/ 801 h 1785"/>
                  <a:gd name="T52" fmla="*/ 40 w 1751"/>
                  <a:gd name="T53" fmla="*/ 827 h 1785"/>
                  <a:gd name="T54" fmla="*/ 141 w 1751"/>
                  <a:gd name="T55" fmla="*/ 853 h 1785"/>
                  <a:gd name="T56" fmla="*/ 280 w 1751"/>
                  <a:gd name="T57" fmla="*/ 843 h 1785"/>
                  <a:gd name="T58" fmla="*/ 362 w 1751"/>
                  <a:gd name="T59" fmla="*/ 896 h 1785"/>
                  <a:gd name="T60" fmla="*/ 421 w 1751"/>
                  <a:gd name="T61" fmla="*/ 972 h 1785"/>
                  <a:gd name="T62" fmla="*/ 461 w 1751"/>
                  <a:gd name="T63" fmla="*/ 1091 h 1785"/>
                  <a:gd name="T64" fmla="*/ 483 w 1751"/>
                  <a:gd name="T65" fmla="*/ 1111 h 1785"/>
                  <a:gd name="T66" fmla="*/ 586 w 1751"/>
                  <a:gd name="T67" fmla="*/ 1115 h 1785"/>
                  <a:gd name="T68" fmla="*/ 630 w 1751"/>
                  <a:gd name="T69" fmla="*/ 1133 h 1785"/>
                  <a:gd name="T70" fmla="*/ 670 w 1751"/>
                  <a:gd name="T71" fmla="*/ 1195 h 1785"/>
                  <a:gd name="T72" fmla="*/ 684 w 1751"/>
                  <a:gd name="T73" fmla="*/ 1286 h 1785"/>
                  <a:gd name="T74" fmla="*/ 636 w 1751"/>
                  <a:gd name="T75" fmla="*/ 1342 h 1785"/>
                  <a:gd name="T76" fmla="*/ 574 w 1751"/>
                  <a:gd name="T77" fmla="*/ 1374 h 1785"/>
                  <a:gd name="T78" fmla="*/ 618 w 1751"/>
                  <a:gd name="T79" fmla="*/ 1471 h 1785"/>
                  <a:gd name="T80" fmla="*/ 594 w 1751"/>
                  <a:gd name="T81" fmla="*/ 1537 h 1785"/>
                  <a:gd name="T82" fmla="*/ 620 w 1751"/>
                  <a:gd name="T83" fmla="*/ 1598 h 1785"/>
                  <a:gd name="T84" fmla="*/ 753 w 1751"/>
                  <a:gd name="T85" fmla="*/ 1692 h 1785"/>
                  <a:gd name="T86" fmla="*/ 825 w 1751"/>
                  <a:gd name="T87" fmla="*/ 1692 h 1785"/>
                  <a:gd name="T88" fmla="*/ 914 w 1751"/>
                  <a:gd name="T89" fmla="*/ 1733 h 1785"/>
                  <a:gd name="T90" fmla="*/ 1034 w 1751"/>
                  <a:gd name="T91" fmla="*/ 1781 h 1785"/>
                  <a:gd name="T92" fmla="*/ 1125 w 1751"/>
                  <a:gd name="T93" fmla="*/ 1751 h 1785"/>
                  <a:gd name="T94" fmla="*/ 1167 w 1751"/>
                  <a:gd name="T95" fmla="*/ 1684 h 1785"/>
                  <a:gd name="T96" fmla="*/ 1177 w 1751"/>
                  <a:gd name="T97" fmla="*/ 1562 h 1785"/>
                  <a:gd name="T98" fmla="*/ 1105 w 1751"/>
                  <a:gd name="T99" fmla="*/ 1405 h 1785"/>
                  <a:gd name="T100" fmla="*/ 1089 w 1751"/>
                  <a:gd name="T101" fmla="*/ 1368 h 1785"/>
                  <a:gd name="T102" fmla="*/ 1105 w 1751"/>
                  <a:gd name="T103" fmla="*/ 1332 h 1785"/>
                  <a:gd name="T104" fmla="*/ 1167 w 1751"/>
                  <a:gd name="T105" fmla="*/ 1302 h 1785"/>
                  <a:gd name="T106" fmla="*/ 1189 w 1751"/>
                  <a:gd name="T107" fmla="*/ 1214 h 1785"/>
                  <a:gd name="T108" fmla="*/ 1209 w 1751"/>
                  <a:gd name="T109" fmla="*/ 1103 h 1785"/>
                  <a:gd name="T110" fmla="*/ 1205 w 1751"/>
                  <a:gd name="T111" fmla="*/ 1053 h 1785"/>
                  <a:gd name="T112" fmla="*/ 1387 w 1751"/>
                  <a:gd name="T113" fmla="*/ 1006 h 1785"/>
                  <a:gd name="T114" fmla="*/ 1519 w 1751"/>
                  <a:gd name="T115" fmla="*/ 978 h 1785"/>
                  <a:gd name="T116" fmla="*/ 1550 w 1751"/>
                  <a:gd name="T117" fmla="*/ 942 h 1785"/>
                  <a:gd name="T118" fmla="*/ 1594 w 1751"/>
                  <a:gd name="T119" fmla="*/ 942 h 1785"/>
                  <a:gd name="T120" fmla="*/ 1656 w 1751"/>
                  <a:gd name="T121" fmla="*/ 948 h 1785"/>
                  <a:gd name="T122" fmla="*/ 1741 w 1751"/>
                  <a:gd name="T123" fmla="*/ 841 h 1785"/>
                  <a:gd name="T124" fmla="*/ 1698 w 1751"/>
                  <a:gd name="T125" fmla="*/ 817 h 1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1" h="1785">
                    <a:moveTo>
                      <a:pt x="1698" y="817"/>
                    </a:moveTo>
                    <a:lnTo>
                      <a:pt x="1698" y="817"/>
                    </a:lnTo>
                    <a:lnTo>
                      <a:pt x="1698" y="817"/>
                    </a:lnTo>
                    <a:lnTo>
                      <a:pt x="1690" y="817"/>
                    </a:lnTo>
                    <a:lnTo>
                      <a:pt x="1690" y="817"/>
                    </a:lnTo>
                    <a:lnTo>
                      <a:pt x="1654" y="815"/>
                    </a:lnTo>
                    <a:lnTo>
                      <a:pt x="1622" y="809"/>
                    </a:lnTo>
                    <a:lnTo>
                      <a:pt x="1590" y="799"/>
                    </a:lnTo>
                    <a:lnTo>
                      <a:pt x="1562" y="787"/>
                    </a:lnTo>
                    <a:lnTo>
                      <a:pt x="1535" y="773"/>
                    </a:lnTo>
                    <a:lnTo>
                      <a:pt x="1509" y="755"/>
                    </a:lnTo>
                    <a:lnTo>
                      <a:pt x="1483" y="737"/>
                    </a:lnTo>
                    <a:lnTo>
                      <a:pt x="1459" y="719"/>
                    </a:lnTo>
                    <a:lnTo>
                      <a:pt x="1459" y="719"/>
                    </a:lnTo>
                    <a:lnTo>
                      <a:pt x="1449" y="708"/>
                    </a:lnTo>
                    <a:lnTo>
                      <a:pt x="1439" y="698"/>
                    </a:lnTo>
                    <a:lnTo>
                      <a:pt x="1433" y="686"/>
                    </a:lnTo>
                    <a:lnTo>
                      <a:pt x="1429" y="676"/>
                    </a:lnTo>
                    <a:lnTo>
                      <a:pt x="1427" y="666"/>
                    </a:lnTo>
                    <a:lnTo>
                      <a:pt x="1427" y="656"/>
                    </a:lnTo>
                    <a:lnTo>
                      <a:pt x="1429" y="640"/>
                    </a:lnTo>
                    <a:lnTo>
                      <a:pt x="1429" y="640"/>
                    </a:lnTo>
                    <a:lnTo>
                      <a:pt x="1433" y="626"/>
                    </a:lnTo>
                    <a:lnTo>
                      <a:pt x="1439" y="614"/>
                    </a:lnTo>
                    <a:lnTo>
                      <a:pt x="1451" y="592"/>
                    </a:lnTo>
                    <a:lnTo>
                      <a:pt x="1451" y="592"/>
                    </a:lnTo>
                    <a:lnTo>
                      <a:pt x="1447" y="552"/>
                    </a:lnTo>
                    <a:lnTo>
                      <a:pt x="1447" y="552"/>
                    </a:lnTo>
                    <a:lnTo>
                      <a:pt x="1429" y="519"/>
                    </a:lnTo>
                    <a:lnTo>
                      <a:pt x="1429" y="519"/>
                    </a:lnTo>
                    <a:lnTo>
                      <a:pt x="1423" y="509"/>
                    </a:lnTo>
                    <a:lnTo>
                      <a:pt x="1423" y="509"/>
                    </a:lnTo>
                    <a:lnTo>
                      <a:pt x="1403" y="507"/>
                    </a:lnTo>
                    <a:lnTo>
                      <a:pt x="1393" y="505"/>
                    </a:lnTo>
                    <a:lnTo>
                      <a:pt x="1381" y="503"/>
                    </a:lnTo>
                    <a:lnTo>
                      <a:pt x="1370" y="497"/>
                    </a:lnTo>
                    <a:lnTo>
                      <a:pt x="1358" y="491"/>
                    </a:lnTo>
                    <a:lnTo>
                      <a:pt x="1348" y="483"/>
                    </a:lnTo>
                    <a:lnTo>
                      <a:pt x="1338" y="471"/>
                    </a:lnTo>
                    <a:lnTo>
                      <a:pt x="1338" y="471"/>
                    </a:lnTo>
                    <a:lnTo>
                      <a:pt x="1322" y="463"/>
                    </a:lnTo>
                    <a:lnTo>
                      <a:pt x="1322" y="463"/>
                    </a:lnTo>
                    <a:lnTo>
                      <a:pt x="1302" y="461"/>
                    </a:lnTo>
                    <a:lnTo>
                      <a:pt x="1302" y="461"/>
                    </a:lnTo>
                    <a:lnTo>
                      <a:pt x="1274" y="455"/>
                    </a:lnTo>
                    <a:lnTo>
                      <a:pt x="1250" y="445"/>
                    </a:lnTo>
                    <a:lnTo>
                      <a:pt x="1226" y="431"/>
                    </a:lnTo>
                    <a:lnTo>
                      <a:pt x="1205" y="415"/>
                    </a:lnTo>
                    <a:lnTo>
                      <a:pt x="1185" y="395"/>
                    </a:lnTo>
                    <a:lnTo>
                      <a:pt x="1167" y="372"/>
                    </a:lnTo>
                    <a:lnTo>
                      <a:pt x="1151" y="346"/>
                    </a:lnTo>
                    <a:lnTo>
                      <a:pt x="1139" y="316"/>
                    </a:lnTo>
                    <a:lnTo>
                      <a:pt x="1139" y="316"/>
                    </a:lnTo>
                    <a:lnTo>
                      <a:pt x="1133" y="304"/>
                    </a:lnTo>
                    <a:lnTo>
                      <a:pt x="1123" y="290"/>
                    </a:lnTo>
                    <a:lnTo>
                      <a:pt x="1099" y="262"/>
                    </a:lnTo>
                    <a:lnTo>
                      <a:pt x="1099" y="262"/>
                    </a:lnTo>
                    <a:lnTo>
                      <a:pt x="1083" y="246"/>
                    </a:lnTo>
                    <a:lnTo>
                      <a:pt x="1069" y="228"/>
                    </a:lnTo>
                    <a:lnTo>
                      <a:pt x="1069" y="228"/>
                    </a:lnTo>
                    <a:lnTo>
                      <a:pt x="1059" y="218"/>
                    </a:lnTo>
                    <a:lnTo>
                      <a:pt x="1059" y="218"/>
                    </a:lnTo>
                    <a:lnTo>
                      <a:pt x="1049" y="207"/>
                    </a:lnTo>
                    <a:lnTo>
                      <a:pt x="1040" y="195"/>
                    </a:lnTo>
                    <a:lnTo>
                      <a:pt x="1032" y="179"/>
                    </a:lnTo>
                    <a:lnTo>
                      <a:pt x="1028" y="161"/>
                    </a:lnTo>
                    <a:lnTo>
                      <a:pt x="1028" y="161"/>
                    </a:lnTo>
                    <a:lnTo>
                      <a:pt x="1022" y="123"/>
                    </a:lnTo>
                    <a:lnTo>
                      <a:pt x="1018" y="83"/>
                    </a:lnTo>
                    <a:lnTo>
                      <a:pt x="1016" y="42"/>
                    </a:lnTo>
                    <a:lnTo>
                      <a:pt x="1016" y="0"/>
                    </a:lnTo>
                    <a:lnTo>
                      <a:pt x="1016" y="0"/>
                    </a:lnTo>
                    <a:lnTo>
                      <a:pt x="942" y="20"/>
                    </a:lnTo>
                    <a:lnTo>
                      <a:pt x="942" y="20"/>
                    </a:lnTo>
                    <a:lnTo>
                      <a:pt x="886" y="40"/>
                    </a:lnTo>
                    <a:lnTo>
                      <a:pt x="831" y="59"/>
                    </a:lnTo>
                    <a:lnTo>
                      <a:pt x="831" y="59"/>
                    </a:lnTo>
                    <a:lnTo>
                      <a:pt x="777" y="77"/>
                    </a:lnTo>
                    <a:lnTo>
                      <a:pt x="721" y="95"/>
                    </a:lnTo>
                    <a:lnTo>
                      <a:pt x="721" y="95"/>
                    </a:lnTo>
                    <a:lnTo>
                      <a:pt x="706" y="99"/>
                    </a:lnTo>
                    <a:lnTo>
                      <a:pt x="706" y="99"/>
                    </a:lnTo>
                    <a:lnTo>
                      <a:pt x="684" y="107"/>
                    </a:lnTo>
                    <a:lnTo>
                      <a:pt x="666" y="113"/>
                    </a:lnTo>
                    <a:lnTo>
                      <a:pt x="652" y="123"/>
                    </a:lnTo>
                    <a:lnTo>
                      <a:pt x="646" y="129"/>
                    </a:lnTo>
                    <a:lnTo>
                      <a:pt x="642" y="137"/>
                    </a:lnTo>
                    <a:lnTo>
                      <a:pt x="642" y="137"/>
                    </a:lnTo>
                    <a:lnTo>
                      <a:pt x="634" y="145"/>
                    </a:lnTo>
                    <a:lnTo>
                      <a:pt x="626" y="151"/>
                    </a:lnTo>
                    <a:lnTo>
                      <a:pt x="618" y="157"/>
                    </a:lnTo>
                    <a:lnTo>
                      <a:pt x="608" y="159"/>
                    </a:lnTo>
                    <a:lnTo>
                      <a:pt x="590" y="163"/>
                    </a:lnTo>
                    <a:lnTo>
                      <a:pt x="574" y="163"/>
                    </a:lnTo>
                    <a:lnTo>
                      <a:pt x="574" y="163"/>
                    </a:lnTo>
                    <a:lnTo>
                      <a:pt x="566" y="163"/>
                    </a:lnTo>
                    <a:lnTo>
                      <a:pt x="566" y="163"/>
                    </a:lnTo>
                    <a:lnTo>
                      <a:pt x="560" y="163"/>
                    </a:lnTo>
                    <a:lnTo>
                      <a:pt x="560" y="163"/>
                    </a:lnTo>
                    <a:lnTo>
                      <a:pt x="547" y="163"/>
                    </a:lnTo>
                    <a:lnTo>
                      <a:pt x="537" y="165"/>
                    </a:lnTo>
                    <a:lnTo>
                      <a:pt x="527" y="169"/>
                    </a:lnTo>
                    <a:lnTo>
                      <a:pt x="521" y="173"/>
                    </a:lnTo>
                    <a:lnTo>
                      <a:pt x="515" y="177"/>
                    </a:lnTo>
                    <a:lnTo>
                      <a:pt x="513" y="183"/>
                    </a:lnTo>
                    <a:lnTo>
                      <a:pt x="507" y="195"/>
                    </a:lnTo>
                    <a:lnTo>
                      <a:pt x="507" y="195"/>
                    </a:lnTo>
                    <a:lnTo>
                      <a:pt x="501" y="209"/>
                    </a:lnTo>
                    <a:lnTo>
                      <a:pt x="493" y="220"/>
                    </a:lnTo>
                    <a:lnTo>
                      <a:pt x="485" y="230"/>
                    </a:lnTo>
                    <a:lnTo>
                      <a:pt x="475" y="240"/>
                    </a:lnTo>
                    <a:lnTo>
                      <a:pt x="463" y="246"/>
                    </a:lnTo>
                    <a:lnTo>
                      <a:pt x="451" y="252"/>
                    </a:lnTo>
                    <a:lnTo>
                      <a:pt x="435" y="254"/>
                    </a:lnTo>
                    <a:lnTo>
                      <a:pt x="421" y="256"/>
                    </a:lnTo>
                    <a:lnTo>
                      <a:pt x="421" y="256"/>
                    </a:lnTo>
                    <a:lnTo>
                      <a:pt x="397" y="254"/>
                    </a:lnTo>
                    <a:lnTo>
                      <a:pt x="397" y="254"/>
                    </a:lnTo>
                    <a:lnTo>
                      <a:pt x="298" y="242"/>
                    </a:lnTo>
                    <a:lnTo>
                      <a:pt x="298" y="242"/>
                    </a:lnTo>
                    <a:lnTo>
                      <a:pt x="256" y="236"/>
                    </a:lnTo>
                    <a:lnTo>
                      <a:pt x="256" y="236"/>
                    </a:lnTo>
                    <a:lnTo>
                      <a:pt x="238" y="232"/>
                    </a:lnTo>
                    <a:lnTo>
                      <a:pt x="220" y="228"/>
                    </a:lnTo>
                    <a:lnTo>
                      <a:pt x="220" y="228"/>
                    </a:lnTo>
                    <a:lnTo>
                      <a:pt x="213" y="236"/>
                    </a:lnTo>
                    <a:lnTo>
                      <a:pt x="213" y="236"/>
                    </a:lnTo>
                    <a:lnTo>
                      <a:pt x="197" y="248"/>
                    </a:lnTo>
                    <a:lnTo>
                      <a:pt x="187" y="258"/>
                    </a:lnTo>
                    <a:lnTo>
                      <a:pt x="183" y="268"/>
                    </a:lnTo>
                    <a:lnTo>
                      <a:pt x="181" y="278"/>
                    </a:lnTo>
                    <a:lnTo>
                      <a:pt x="181" y="278"/>
                    </a:lnTo>
                    <a:lnTo>
                      <a:pt x="181" y="278"/>
                    </a:lnTo>
                    <a:lnTo>
                      <a:pt x="181" y="278"/>
                    </a:lnTo>
                    <a:lnTo>
                      <a:pt x="183" y="290"/>
                    </a:lnTo>
                    <a:lnTo>
                      <a:pt x="189" y="306"/>
                    </a:lnTo>
                    <a:lnTo>
                      <a:pt x="189" y="306"/>
                    </a:lnTo>
                    <a:lnTo>
                      <a:pt x="191" y="318"/>
                    </a:lnTo>
                    <a:lnTo>
                      <a:pt x="189" y="330"/>
                    </a:lnTo>
                    <a:lnTo>
                      <a:pt x="185" y="342"/>
                    </a:lnTo>
                    <a:lnTo>
                      <a:pt x="177" y="350"/>
                    </a:lnTo>
                    <a:lnTo>
                      <a:pt x="177" y="350"/>
                    </a:lnTo>
                    <a:lnTo>
                      <a:pt x="143" y="378"/>
                    </a:lnTo>
                    <a:lnTo>
                      <a:pt x="143" y="378"/>
                    </a:lnTo>
                    <a:lnTo>
                      <a:pt x="111" y="405"/>
                    </a:lnTo>
                    <a:lnTo>
                      <a:pt x="95" y="419"/>
                    </a:lnTo>
                    <a:lnTo>
                      <a:pt x="81" y="433"/>
                    </a:lnTo>
                    <a:lnTo>
                      <a:pt x="81" y="433"/>
                    </a:lnTo>
                    <a:lnTo>
                      <a:pt x="73" y="441"/>
                    </a:lnTo>
                    <a:lnTo>
                      <a:pt x="71" y="447"/>
                    </a:lnTo>
                    <a:lnTo>
                      <a:pt x="71" y="455"/>
                    </a:lnTo>
                    <a:lnTo>
                      <a:pt x="73" y="463"/>
                    </a:lnTo>
                    <a:lnTo>
                      <a:pt x="77" y="475"/>
                    </a:lnTo>
                    <a:lnTo>
                      <a:pt x="83" y="489"/>
                    </a:lnTo>
                    <a:lnTo>
                      <a:pt x="95" y="505"/>
                    </a:lnTo>
                    <a:lnTo>
                      <a:pt x="95" y="505"/>
                    </a:lnTo>
                    <a:lnTo>
                      <a:pt x="99" y="513"/>
                    </a:lnTo>
                    <a:lnTo>
                      <a:pt x="101" y="521"/>
                    </a:lnTo>
                    <a:lnTo>
                      <a:pt x="103" y="527"/>
                    </a:lnTo>
                    <a:lnTo>
                      <a:pt x="103" y="535"/>
                    </a:lnTo>
                    <a:lnTo>
                      <a:pt x="101" y="543"/>
                    </a:lnTo>
                    <a:lnTo>
                      <a:pt x="97" y="548"/>
                    </a:lnTo>
                    <a:lnTo>
                      <a:pt x="93" y="556"/>
                    </a:lnTo>
                    <a:lnTo>
                      <a:pt x="87" y="560"/>
                    </a:lnTo>
                    <a:lnTo>
                      <a:pt x="87" y="560"/>
                    </a:lnTo>
                    <a:lnTo>
                      <a:pt x="63" y="582"/>
                    </a:lnTo>
                    <a:lnTo>
                      <a:pt x="46" y="602"/>
                    </a:lnTo>
                    <a:lnTo>
                      <a:pt x="34" y="620"/>
                    </a:lnTo>
                    <a:lnTo>
                      <a:pt x="28" y="638"/>
                    </a:lnTo>
                    <a:lnTo>
                      <a:pt x="26" y="652"/>
                    </a:lnTo>
                    <a:lnTo>
                      <a:pt x="28" y="666"/>
                    </a:lnTo>
                    <a:lnTo>
                      <a:pt x="32" y="680"/>
                    </a:lnTo>
                    <a:lnTo>
                      <a:pt x="40" y="692"/>
                    </a:lnTo>
                    <a:lnTo>
                      <a:pt x="40" y="692"/>
                    </a:lnTo>
                    <a:lnTo>
                      <a:pt x="44" y="702"/>
                    </a:lnTo>
                    <a:lnTo>
                      <a:pt x="44" y="713"/>
                    </a:lnTo>
                    <a:lnTo>
                      <a:pt x="44" y="723"/>
                    </a:lnTo>
                    <a:lnTo>
                      <a:pt x="40" y="733"/>
                    </a:lnTo>
                    <a:lnTo>
                      <a:pt x="40" y="733"/>
                    </a:lnTo>
                    <a:lnTo>
                      <a:pt x="22" y="761"/>
                    </a:lnTo>
                    <a:lnTo>
                      <a:pt x="22" y="761"/>
                    </a:lnTo>
                    <a:lnTo>
                      <a:pt x="0" y="801"/>
                    </a:lnTo>
                    <a:lnTo>
                      <a:pt x="0" y="801"/>
                    </a:lnTo>
                    <a:lnTo>
                      <a:pt x="0" y="803"/>
                    </a:lnTo>
                    <a:lnTo>
                      <a:pt x="0" y="803"/>
                    </a:lnTo>
                    <a:lnTo>
                      <a:pt x="14" y="809"/>
                    </a:lnTo>
                    <a:lnTo>
                      <a:pt x="28" y="817"/>
                    </a:lnTo>
                    <a:lnTo>
                      <a:pt x="28" y="817"/>
                    </a:lnTo>
                    <a:lnTo>
                      <a:pt x="40" y="827"/>
                    </a:lnTo>
                    <a:lnTo>
                      <a:pt x="51" y="833"/>
                    </a:lnTo>
                    <a:lnTo>
                      <a:pt x="63" y="839"/>
                    </a:lnTo>
                    <a:lnTo>
                      <a:pt x="77" y="845"/>
                    </a:lnTo>
                    <a:lnTo>
                      <a:pt x="91" y="849"/>
                    </a:lnTo>
                    <a:lnTo>
                      <a:pt x="107" y="851"/>
                    </a:lnTo>
                    <a:lnTo>
                      <a:pt x="141" y="853"/>
                    </a:lnTo>
                    <a:lnTo>
                      <a:pt x="141" y="853"/>
                    </a:lnTo>
                    <a:lnTo>
                      <a:pt x="179" y="851"/>
                    </a:lnTo>
                    <a:lnTo>
                      <a:pt x="218" y="847"/>
                    </a:lnTo>
                    <a:lnTo>
                      <a:pt x="230" y="847"/>
                    </a:lnTo>
                    <a:lnTo>
                      <a:pt x="232" y="845"/>
                    </a:lnTo>
                    <a:lnTo>
                      <a:pt x="232" y="845"/>
                    </a:lnTo>
                    <a:lnTo>
                      <a:pt x="258" y="843"/>
                    </a:lnTo>
                    <a:lnTo>
                      <a:pt x="280" y="843"/>
                    </a:lnTo>
                    <a:lnTo>
                      <a:pt x="280" y="843"/>
                    </a:lnTo>
                    <a:lnTo>
                      <a:pt x="300" y="843"/>
                    </a:lnTo>
                    <a:lnTo>
                      <a:pt x="318" y="849"/>
                    </a:lnTo>
                    <a:lnTo>
                      <a:pt x="332" y="857"/>
                    </a:lnTo>
                    <a:lnTo>
                      <a:pt x="344" y="867"/>
                    </a:lnTo>
                    <a:lnTo>
                      <a:pt x="352" y="880"/>
                    </a:lnTo>
                    <a:lnTo>
                      <a:pt x="362" y="896"/>
                    </a:lnTo>
                    <a:lnTo>
                      <a:pt x="378" y="932"/>
                    </a:lnTo>
                    <a:lnTo>
                      <a:pt x="378" y="934"/>
                    </a:lnTo>
                    <a:lnTo>
                      <a:pt x="378" y="934"/>
                    </a:lnTo>
                    <a:lnTo>
                      <a:pt x="385" y="948"/>
                    </a:lnTo>
                    <a:lnTo>
                      <a:pt x="385" y="948"/>
                    </a:lnTo>
                    <a:lnTo>
                      <a:pt x="405" y="960"/>
                    </a:lnTo>
                    <a:lnTo>
                      <a:pt x="421" y="972"/>
                    </a:lnTo>
                    <a:lnTo>
                      <a:pt x="435" y="988"/>
                    </a:lnTo>
                    <a:lnTo>
                      <a:pt x="445" y="1004"/>
                    </a:lnTo>
                    <a:lnTo>
                      <a:pt x="453" y="1024"/>
                    </a:lnTo>
                    <a:lnTo>
                      <a:pt x="459" y="1044"/>
                    </a:lnTo>
                    <a:lnTo>
                      <a:pt x="461" y="1067"/>
                    </a:lnTo>
                    <a:lnTo>
                      <a:pt x="461" y="1091"/>
                    </a:lnTo>
                    <a:lnTo>
                      <a:pt x="461" y="1091"/>
                    </a:lnTo>
                    <a:lnTo>
                      <a:pt x="461" y="1103"/>
                    </a:lnTo>
                    <a:lnTo>
                      <a:pt x="463" y="1107"/>
                    </a:lnTo>
                    <a:lnTo>
                      <a:pt x="463" y="1107"/>
                    </a:lnTo>
                    <a:lnTo>
                      <a:pt x="469" y="1109"/>
                    </a:lnTo>
                    <a:lnTo>
                      <a:pt x="481" y="1111"/>
                    </a:lnTo>
                    <a:lnTo>
                      <a:pt x="481" y="1111"/>
                    </a:lnTo>
                    <a:lnTo>
                      <a:pt x="483" y="1111"/>
                    </a:lnTo>
                    <a:lnTo>
                      <a:pt x="483" y="1111"/>
                    </a:lnTo>
                    <a:lnTo>
                      <a:pt x="509" y="1111"/>
                    </a:lnTo>
                    <a:lnTo>
                      <a:pt x="509" y="1111"/>
                    </a:lnTo>
                    <a:lnTo>
                      <a:pt x="525" y="1111"/>
                    </a:lnTo>
                    <a:lnTo>
                      <a:pt x="525" y="1111"/>
                    </a:lnTo>
                    <a:lnTo>
                      <a:pt x="558" y="1113"/>
                    </a:lnTo>
                    <a:lnTo>
                      <a:pt x="586" y="1115"/>
                    </a:lnTo>
                    <a:lnTo>
                      <a:pt x="598" y="1117"/>
                    </a:lnTo>
                    <a:lnTo>
                      <a:pt x="608" y="1121"/>
                    </a:lnTo>
                    <a:lnTo>
                      <a:pt x="620" y="1125"/>
                    </a:lnTo>
                    <a:lnTo>
                      <a:pt x="628" y="1131"/>
                    </a:lnTo>
                    <a:lnTo>
                      <a:pt x="628" y="1131"/>
                    </a:lnTo>
                    <a:lnTo>
                      <a:pt x="630" y="1133"/>
                    </a:lnTo>
                    <a:lnTo>
                      <a:pt x="630" y="1133"/>
                    </a:lnTo>
                    <a:lnTo>
                      <a:pt x="636" y="1133"/>
                    </a:lnTo>
                    <a:lnTo>
                      <a:pt x="636" y="1133"/>
                    </a:lnTo>
                    <a:lnTo>
                      <a:pt x="638" y="1139"/>
                    </a:lnTo>
                    <a:lnTo>
                      <a:pt x="638" y="1139"/>
                    </a:lnTo>
                    <a:lnTo>
                      <a:pt x="650" y="1153"/>
                    </a:lnTo>
                    <a:lnTo>
                      <a:pt x="660" y="1173"/>
                    </a:lnTo>
                    <a:lnTo>
                      <a:pt x="670" y="1195"/>
                    </a:lnTo>
                    <a:lnTo>
                      <a:pt x="680" y="1222"/>
                    </a:lnTo>
                    <a:lnTo>
                      <a:pt x="680" y="1222"/>
                    </a:lnTo>
                    <a:lnTo>
                      <a:pt x="684" y="1238"/>
                    </a:lnTo>
                    <a:lnTo>
                      <a:pt x="686" y="1252"/>
                    </a:lnTo>
                    <a:lnTo>
                      <a:pt x="688" y="1264"/>
                    </a:lnTo>
                    <a:lnTo>
                      <a:pt x="686" y="1276"/>
                    </a:lnTo>
                    <a:lnTo>
                      <a:pt x="684" y="1286"/>
                    </a:lnTo>
                    <a:lnTo>
                      <a:pt x="682" y="1296"/>
                    </a:lnTo>
                    <a:lnTo>
                      <a:pt x="674" y="1310"/>
                    </a:lnTo>
                    <a:lnTo>
                      <a:pt x="674" y="1310"/>
                    </a:lnTo>
                    <a:lnTo>
                      <a:pt x="664" y="1324"/>
                    </a:lnTo>
                    <a:lnTo>
                      <a:pt x="656" y="1330"/>
                    </a:lnTo>
                    <a:lnTo>
                      <a:pt x="646" y="1338"/>
                    </a:lnTo>
                    <a:lnTo>
                      <a:pt x="636" y="1342"/>
                    </a:lnTo>
                    <a:lnTo>
                      <a:pt x="622" y="1348"/>
                    </a:lnTo>
                    <a:lnTo>
                      <a:pt x="608" y="1352"/>
                    </a:lnTo>
                    <a:lnTo>
                      <a:pt x="590" y="1354"/>
                    </a:lnTo>
                    <a:lnTo>
                      <a:pt x="590" y="1354"/>
                    </a:lnTo>
                    <a:lnTo>
                      <a:pt x="566" y="1358"/>
                    </a:lnTo>
                    <a:lnTo>
                      <a:pt x="566" y="1358"/>
                    </a:lnTo>
                    <a:lnTo>
                      <a:pt x="574" y="1374"/>
                    </a:lnTo>
                    <a:lnTo>
                      <a:pt x="574" y="1374"/>
                    </a:lnTo>
                    <a:lnTo>
                      <a:pt x="580" y="1387"/>
                    </a:lnTo>
                    <a:lnTo>
                      <a:pt x="580" y="1387"/>
                    </a:lnTo>
                    <a:lnTo>
                      <a:pt x="594" y="1417"/>
                    </a:lnTo>
                    <a:lnTo>
                      <a:pt x="608" y="1447"/>
                    </a:lnTo>
                    <a:lnTo>
                      <a:pt x="608" y="1447"/>
                    </a:lnTo>
                    <a:lnTo>
                      <a:pt x="618" y="1471"/>
                    </a:lnTo>
                    <a:lnTo>
                      <a:pt x="618" y="1471"/>
                    </a:lnTo>
                    <a:lnTo>
                      <a:pt x="622" y="1481"/>
                    </a:lnTo>
                    <a:lnTo>
                      <a:pt x="622" y="1493"/>
                    </a:lnTo>
                    <a:lnTo>
                      <a:pt x="620" y="1503"/>
                    </a:lnTo>
                    <a:lnTo>
                      <a:pt x="614" y="1513"/>
                    </a:lnTo>
                    <a:lnTo>
                      <a:pt x="614" y="1513"/>
                    </a:lnTo>
                    <a:lnTo>
                      <a:pt x="594" y="1537"/>
                    </a:lnTo>
                    <a:lnTo>
                      <a:pt x="594" y="1537"/>
                    </a:lnTo>
                    <a:lnTo>
                      <a:pt x="572" y="1566"/>
                    </a:lnTo>
                    <a:lnTo>
                      <a:pt x="572" y="1566"/>
                    </a:lnTo>
                    <a:lnTo>
                      <a:pt x="588" y="1572"/>
                    </a:lnTo>
                    <a:lnTo>
                      <a:pt x="602" y="1582"/>
                    </a:lnTo>
                    <a:lnTo>
                      <a:pt x="614" y="1590"/>
                    </a:lnTo>
                    <a:lnTo>
                      <a:pt x="620" y="1598"/>
                    </a:lnTo>
                    <a:lnTo>
                      <a:pt x="620" y="1598"/>
                    </a:lnTo>
                    <a:lnTo>
                      <a:pt x="660" y="1636"/>
                    </a:lnTo>
                    <a:lnTo>
                      <a:pt x="678" y="1654"/>
                    </a:lnTo>
                    <a:lnTo>
                      <a:pt x="696" y="1666"/>
                    </a:lnTo>
                    <a:lnTo>
                      <a:pt x="714" y="1678"/>
                    </a:lnTo>
                    <a:lnTo>
                      <a:pt x="733" y="1686"/>
                    </a:lnTo>
                    <a:lnTo>
                      <a:pt x="753" y="1692"/>
                    </a:lnTo>
                    <a:lnTo>
                      <a:pt x="773" y="1692"/>
                    </a:lnTo>
                    <a:lnTo>
                      <a:pt x="773" y="1692"/>
                    </a:lnTo>
                    <a:lnTo>
                      <a:pt x="797" y="1692"/>
                    </a:lnTo>
                    <a:lnTo>
                      <a:pt x="797" y="1692"/>
                    </a:lnTo>
                    <a:lnTo>
                      <a:pt x="809" y="1690"/>
                    </a:lnTo>
                    <a:lnTo>
                      <a:pt x="809" y="1690"/>
                    </a:lnTo>
                    <a:lnTo>
                      <a:pt x="825" y="1692"/>
                    </a:lnTo>
                    <a:lnTo>
                      <a:pt x="839" y="1696"/>
                    </a:lnTo>
                    <a:lnTo>
                      <a:pt x="839" y="1696"/>
                    </a:lnTo>
                    <a:lnTo>
                      <a:pt x="855" y="1698"/>
                    </a:lnTo>
                    <a:lnTo>
                      <a:pt x="869" y="1704"/>
                    </a:lnTo>
                    <a:lnTo>
                      <a:pt x="869" y="1704"/>
                    </a:lnTo>
                    <a:lnTo>
                      <a:pt x="914" y="1733"/>
                    </a:lnTo>
                    <a:lnTo>
                      <a:pt x="914" y="1733"/>
                    </a:lnTo>
                    <a:lnTo>
                      <a:pt x="932" y="1741"/>
                    </a:lnTo>
                    <a:lnTo>
                      <a:pt x="932" y="1741"/>
                    </a:lnTo>
                    <a:lnTo>
                      <a:pt x="976" y="1765"/>
                    </a:lnTo>
                    <a:lnTo>
                      <a:pt x="1000" y="1775"/>
                    </a:lnTo>
                    <a:lnTo>
                      <a:pt x="1022" y="1785"/>
                    </a:lnTo>
                    <a:lnTo>
                      <a:pt x="1022" y="1785"/>
                    </a:lnTo>
                    <a:lnTo>
                      <a:pt x="1034" y="1781"/>
                    </a:lnTo>
                    <a:lnTo>
                      <a:pt x="1057" y="1771"/>
                    </a:lnTo>
                    <a:lnTo>
                      <a:pt x="1057" y="1771"/>
                    </a:lnTo>
                    <a:lnTo>
                      <a:pt x="1077" y="1761"/>
                    </a:lnTo>
                    <a:lnTo>
                      <a:pt x="1093" y="1755"/>
                    </a:lnTo>
                    <a:lnTo>
                      <a:pt x="1109" y="1753"/>
                    </a:lnTo>
                    <a:lnTo>
                      <a:pt x="1125" y="1751"/>
                    </a:lnTo>
                    <a:lnTo>
                      <a:pt x="1125" y="1751"/>
                    </a:lnTo>
                    <a:lnTo>
                      <a:pt x="1141" y="1753"/>
                    </a:lnTo>
                    <a:lnTo>
                      <a:pt x="1157" y="1757"/>
                    </a:lnTo>
                    <a:lnTo>
                      <a:pt x="1157" y="1757"/>
                    </a:lnTo>
                    <a:lnTo>
                      <a:pt x="1161" y="1753"/>
                    </a:lnTo>
                    <a:lnTo>
                      <a:pt x="1161" y="1753"/>
                    </a:lnTo>
                    <a:lnTo>
                      <a:pt x="1163" y="1717"/>
                    </a:lnTo>
                    <a:lnTo>
                      <a:pt x="1167" y="1684"/>
                    </a:lnTo>
                    <a:lnTo>
                      <a:pt x="1173" y="1648"/>
                    </a:lnTo>
                    <a:lnTo>
                      <a:pt x="1183" y="1614"/>
                    </a:lnTo>
                    <a:lnTo>
                      <a:pt x="1183" y="1614"/>
                    </a:lnTo>
                    <a:lnTo>
                      <a:pt x="1183" y="1592"/>
                    </a:lnTo>
                    <a:lnTo>
                      <a:pt x="1183" y="1592"/>
                    </a:lnTo>
                    <a:lnTo>
                      <a:pt x="1177" y="1562"/>
                    </a:lnTo>
                    <a:lnTo>
                      <a:pt x="1177" y="1562"/>
                    </a:lnTo>
                    <a:lnTo>
                      <a:pt x="1167" y="1515"/>
                    </a:lnTo>
                    <a:lnTo>
                      <a:pt x="1163" y="1493"/>
                    </a:lnTo>
                    <a:lnTo>
                      <a:pt x="1155" y="1471"/>
                    </a:lnTo>
                    <a:lnTo>
                      <a:pt x="1147" y="1453"/>
                    </a:lnTo>
                    <a:lnTo>
                      <a:pt x="1135" y="1435"/>
                    </a:lnTo>
                    <a:lnTo>
                      <a:pt x="1123" y="1419"/>
                    </a:lnTo>
                    <a:lnTo>
                      <a:pt x="1105" y="1405"/>
                    </a:lnTo>
                    <a:lnTo>
                      <a:pt x="1105" y="1405"/>
                    </a:lnTo>
                    <a:lnTo>
                      <a:pt x="1101" y="1401"/>
                    </a:lnTo>
                    <a:lnTo>
                      <a:pt x="1095" y="1395"/>
                    </a:lnTo>
                    <a:lnTo>
                      <a:pt x="1091" y="1389"/>
                    </a:lnTo>
                    <a:lnTo>
                      <a:pt x="1089" y="1381"/>
                    </a:lnTo>
                    <a:lnTo>
                      <a:pt x="1089" y="1376"/>
                    </a:lnTo>
                    <a:lnTo>
                      <a:pt x="1089" y="1368"/>
                    </a:lnTo>
                    <a:lnTo>
                      <a:pt x="1089" y="1362"/>
                    </a:lnTo>
                    <a:lnTo>
                      <a:pt x="1093" y="1354"/>
                    </a:lnTo>
                    <a:lnTo>
                      <a:pt x="1093" y="1354"/>
                    </a:lnTo>
                    <a:lnTo>
                      <a:pt x="1095" y="1348"/>
                    </a:lnTo>
                    <a:lnTo>
                      <a:pt x="1095" y="1348"/>
                    </a:lnTo>
                    <a:lnTo>
                      <a:pt x="1099" y="1340"/>
                    </a:lnTo>
                    <a:lnTo>
                      <a:pt x="1105" y="1332"/>
                    </a:lnTo>
                    <a:lnTo>
                      <a:pt x="1115" y="1322"/>
                    </a:lnTo>
                    <a:lnTo>
                      <a:pt x="1121" y="1320"/>
                    </a:lnTo>
                    <a:lnTo>
                      <a:pt x="1129" y="1318"/>
                    </a:lnTo>
                    <a:lnTo>
                      <a:pt x="1129" y="1318"/>
                    </a:lnTo>
                    <a:lnTo>
                      <a:pt x="1145" y="1314"/>
                    </a:lnTo>
                    <a:lnTo>
                      <a:pt x="1157" y="1310"/>
                    </a:lnTo>
                    <a:lnTo>
                      <a:pt x="1167" y="1302"/>
                    </a:lnTo>
                    <a:lnTo>
                      <a:pt x="1177" y="1294"/>
                    </a:lnTo>
                    <a:lnTo>
                      <a:pt x="1183" y="1282"/>
                    </a:lnTo>
                    <a:lnTo>
                      <a:pt x="1187" y="1268"/>
                    </a:lnTo>
                    <a:lnTo>
                      <a:pt x="1189" y="1248"/>
                    </a:lnTo>
                    <a:lnTo>
                      <a:pt x="1189" y="1226"/>
                    </a:lnTo>
                    <a:lnTo>
                      <a:pt x="1189" y="1226"/>
                    </a:lnTo>
                    <a:lnTo>
                      <a:pt x="1189" y="1214"/>
                    </a:lnTo>
                    <a:lnTo>
                      <a:pt x="1189" y="1205"/>
                    </a:lnTo>
                    <a:lnTo>
                      <a:pt x="1193" y="1187"/>
                    </a:lnTo>
                    <a:lnTo>
                      <a:pt x="1193" y="1187"/>
                    </a:lnTo>
                    <a:lnTo>
                      <a:pt x="1197" y="1179"/>
                    </a:lnTo>
                    <a:lnTo>
                      <a:pt x="1197" y="1179"/>
                    </a:lnTo>
                    <a:lnTo>
                      <a:pt x="1209" y="1109"/>
                    </a:lnTo>
                    <a:lnTo>
                      <a:pt x="1209" y="1103"/>
                    </a:lnTo>
                    <a:lnTo>
                      <a:pt x="1209" y="1103"/>
                    </a:lnTo>
                    <a:lnTo>
                      <a:pt x="1203" y="1095"/>
                    </a:lnTo>
                    <a:lnTo>
                      <a:pt x="1201" y="1085"/>
                    </a:lnTo>
                    <a:lnTo>
                      <a:pt x="1199" y="1075"/>
                    </a:lnTo>
                    <a:lnTo>
                      <a:pt x="1201" y="1063"/>
                    </a:lnTo>
                    <a:lnTo>
                      <a:pt x="1201" y="1063"/>
                    </a:lnTo>
                    <a:lnTo>
                      <a:pt x="1205" y="1053"/>
                    </a:lnTo>
                    <a:lnTo>
                      <a:pt x="1213" y="1045"/>
                    </a:lnTo>
                    <a:lnTo>
                      <a:pt x="1220" y="1040"/>
                    </a:lnTo>
                    <a:lnTo>
                      <a:pt x="1232" y="1036"/>
                    </a:lnTo>
                    <a:lnTo>
                      <a:pt x="1280" y="1028"/>
                    </a:lnTo>
                    <a:lnTo>
                      <a:pt x="1280" y="1028"/>
                    </a:lnTo>
                    <a:lnTo>
                      <a:pt x="1387" y="1006"/>
                    </a:lnTo>
                    <a:lnTo>
                      <a:pt x="1387" y="1006"/>
                    </a:lnTo>
                    <a:lnTo>
                      <a:pt x="1429" y="998"/>
                    </a:lnTo>
                    <a:lnTo>
                      <a:pt x="1429" y="998"/>
                    </a:lnTo>
                    <a:lnTo>
                      <a:pt x="1473" y="990"/>
                    </a:lnTo>
                    <a:lnTo>
                      <a:pt x="1515" y="982"/>
                    </a:lnTo>
                    <a:lnTo>
                      <a:pt x="1515" y="982"/>
                    </a:lnTo>
                    <a:lnTo>
                      <a:pt x="1519" y="978"/>
                    </a:lnTo>
                    <a:lnTo>
                      <a:pt x="1519" y="978"/>
                    </a:lnTo>
                    <a:lnTo>
                      <a:pt x="1519" y="978"/>
                    </a:lnTo>
                    <a:lnTo>
                      <a:pt x="1519" y="978"/>
                    </a:lnTo>
                    <a:lnTo>
                      <a:pt x="1529" y="958"/>
                    </a:lnTo>
                    <a:lnTo>
                      <a:pt x="1529" y="958"/>
                    </a:lnTo>
                    <a:lnTo>
                      <a:pt x="1535" y="952"/>
                    </a:lnTo>
                    <a:lnTo>
                      <a:pt x="1543" y="946"/>
                    </a:lnTo>
                    <a:lnTo>
                      <a:pt x="1550" y="942"/>
                    </a:lnTo>
                    <a:lnTo>
                      <a:pt x="1558" y="940"/>
                    </a:lnTo>
                    <a:lnTo>
                      <a:pt x="1558" y="940"/>
                    </a:lnTo>
                    <a:lnTo>
                      <a:pt x="1558" y="940"/>
                    </a:lnTo>
                    <a:lnTo>
                      <a:pt x="1574" y="938"/>
                    </a:lnTo>
                    <a:lnTo>
                      <a:pt x="1574" y="938"/>
                    </a:lnTo>
                    <a:lnTo>
                      <a:pt x="1584" y="938"/>
                    </a:lnTo>
                    <a:lnTo>
                      <a:pt x="1594" y="942"/>
                    </a:lnTo>
                    <a:lnTo>
                      <a:pt x="1594" y="942"/>
                    </a:lnTo>
                    <a:lnTo>
                      <a:pt x="1620" y="950"/>
                    </a:lnTo>
                    <a:lnTo>
                      <a:pt x="1632" y="954"/>
                    </a:lnTo>
                    <a:lnTo>
                      <a:pt x="1642" y="954"/>
                    </a:lnTo>
                    <a:lnTo>
                      <a:pt x="1642" y="954"/>
                    </a:lnTo>
                    <a:lnTo>
                      <a:pt x="1648" y="954"/>
                    </a:lnTo>
                    <a:lnTo>
                      <a:pt x="1656" y="948"/>
                    </a:lnTo>
                    <a:lnTo>
                      <a:pt x="1668" y="934"/>
                    </a:lnTo>
                    <a:lnTo>
                      <a:pt x="1684" y="910"/>
                    </a:lnTo>
                    <a:lnTo>
                      <a:pt x="1684" y="910"/>
                    </a:lnTo>
                    <a:lnTo>
                      <a:pt x="1698" y="888"/>
                    </a:lnTo>
                    <a:lnTo>
                      <a:pt x="1713" y="867"/>
                    </a:lnTo>
                    <a:lnTo>
                      <a:pt x="1731" y="849"/>
                    </a:lnTo>
                    <a:lnTo>
                      <a:pt x="1741" y="841"/>
                    </a:lnTo>
                    <a:lnTo>
                      <a:pt x="1751" y="833"/>
                    </a:lnTo>
                    <a:lnTo>
                      <a:pt x="1751" y="833"/>
                    </a:lnTo>
                    <a:lnTo>
                      <a:pt x="1735" y="829"/>
                    </a:lnTo>
                    <a:lnTo>
                      <a:pt x="1721" y="825"/>
                    </a:lnTo>
                    <a:lnTo>
                      <a:pt x="1721" y="825"/>
                    </a:lnTo>
                    <a:lnTo>
                      <a:pt x="1708" y="819"/>
                    </a:lnTo>
                    <a:lnTo>
                      <a:pt x="1698" y="817"/>
                    </a:lnTo>
                    <a:lnTo>
                      <a:pt x="1698" y="8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52" name="Freeform 13">
                <a:extLst>
                  <a:ext uri="{FF2B5EF4-FFF2-40B4-BE49-F238E27FC236}">
                    <a16:creationId xmlns:a16="http://schemas.microsoft.com/office/drawing/2014/main" id="{2028E826-0AEE-4A8B-B2EF-9F0FE62F5554}"/>
                  </a:ext>
                </a:extLst>
              </p:cNvPr>
              <p:cNvSpPr>
                <a:spLocks/>
              </p:cNvSpPr>
              <p:nvPr/>
            </p:nvSpPr>
            <p:spPr bwMode="auto">
              <a:xfrm>
                <a:off x="2359242" y="3287409"/>
                <a:ext cx="1119089" cy="1021133"/>
              </a:xfrm>
              <a:custGeom>
                <a:avLst/>
                <a:gdLst>
                  <a:gd name="T0" fmla="*/ 813 w 1211"/>
                  <a:gd name="T1" fmla="*/ 1000 h 1105"/>
                  <a:gd name="T2" fmla="*/ 843 w 1211"/>
                  <a:gd name="T3" fmla="*/ 972 h 1105"/>
                  <a:gd name="T4" fmla="*/ 887 w 1211"/>
                  <a:gd name="T5" fmla="*/ 964 h 1105"/>
                  <a:gd name="T6" fmla="*/ 867 w 1211"/>
                  <a:gd name="T7" fmla="*/ 912 h 1105"/>
                  <a:gd name="T8" fmla="*/ 877 w 1211"/>
                  <a:gd name="T9" fmla="*/ 874 h 1105"/>
                  <a:gd name="T10" fmla="*/ 923 w 1211"/>
                  <a:gd name="T11" fmla="*/ 849 h 1105"/>
                  <a:gd name="T12" fmla="*/ 964 w 1211"/>
                  <a:gd name="T13" fmla="*/ 845 h 1105"/>
                  <a:gd name="T14" fmla="*/ 990 w 1211"/>
                  <a:gd name="T15" fmla="*/ 843 h 1105"/>
                  <a:gd name="T16" fmla="*/ 1040 w 1211"/>
                  <a:gd name="T17" fmla="*/ 789 h 1105"/>
                  <a:gd name="T18" fmla="*/ 1078 w 1211"/>
                  <a:gd name="T19" fmla="*/ 739 h 1105"/>
                  <a:gd name="T20" fmla="*/ 1147 w 1211"/>
                  <a:gd name="T21" fmla="*/ 650 h 1105"/>
                  <a:gd name="T22" fmla="*/ 1088 w 1211"/>
                  <a:gd name="T23" fmla="*/ 513 h 1105"/>
                  <a:gd name="T24" fmla="*/ 1098 w 1211"/>
                  <a:gd name="T25" fmla="*/ 487 h 1105"/>
                  <a:gd name="T26" fmla="*/ 1169 w 1211"/>
                  <a:gd name="T27" fmla="*/ 471 h 1105"/>
                  <a:gd name="T28" fmla="*/ 1211 w 1211"/>
                  <a:gd name="T29" fmla="*/ 427 h 1105"/>
                  <a:gd name="T30" fmla="*/ 1187 w 1211"/>
                  <a:gd name="T31" fmla="*/ 350 h 1105"/>
                  <a:gd name="T32" fmla="*/ 1117 w 1211"/>
                  <a:gd name="T33" fmla="*/ 314 h 1105"/>
                  <a:gd name="T34" fmla="*/ 1046 w 1211"/>
                  <a:gd name="T35" fmla="*/ 312 h 1105"/>
                  <a:gd name="T36" fmla="*/ 1018 w 1211"/>
                  <a:gd name="T37" fmla="*/ 308 h 1105"/>
                  <a:gd name="T38" fmla="*/ 986 w 1211"/>
                  <a:gd name="T39" fmla="*/ 264 h 1105"/>
                  <a:gd name="T40" fmla="*/ 982 w 1211"/>
                  <a:gd name="T41" fmla="*/ 201 h 1105"/>
                  <a:gd name="T42" fmla="*/ 931 w 1211"/>
                  <a:gd name="T43" fmla="*/ 145 h 1105"/>
                  <a:gd name="T44" fmla="*/ 905 w 1211"/>
                  <a:gd name="T45" fmla="*/ 111 h 1105"/>
                  <a:gd name="T46" fmla="*/ 865 w 1211"/>
                  <a:gd name="T47" fmla="*/ 47 h 1105"/>
                  <a:gd name="T48" fmla="*/ 801 w 1211"/>
                  <a:gd name="T49" fmla="*/ 47 h 1105"/>
                  <a:gd name="T50" fmla="*/ 706 w 1211"/>
                  <a:gd name="T51" fmla="*/ 55 h 1105"/>
                  <a:gd name="T52" fmla="*/ 601 w 1211"/>
                  <a:gd name="T53" fmla="*/ 32 h 1105"/>
                  <a:gd name="T54" fmla="*/ 553 w 1211"/>
                  <a:gd name="T55" fmla="*/ 4 h 1105"/>
                  <a:gd name="T56" fmla="*/ 499 w 1211"/>
                  <a:gd name="T57" fmla="*/ 24 h 1105"/>
                  <a:gd name="T58" fmla="*/ 459 w 1211"/>
                  <a:gd name="T59" fmla="*/ 55 h 1105"/>
                  <a:gd name="T60" fmla="*/ 376 w 1211"/>
                  <a:gd name="T61" fmla="*/ 201 h 1105"/>
                  <a:gd name="T62" fmla="*/ 358 w 1211"/>
                  <a:gd name="T63" fmla="*/ 206 h 1105"/>
                  <a:gd name="T64" fmla="*/ 304 w 1211"/>
                  <a:gd name="T65" fmla="*/ 248 h 1105"/>
                  <a:gd name="T66" fmla="*/ 312 w 1211"/>
                  <a:gd name="T67" fmla="*/ 312 h 1105"/>
                  <a:gd name="T68" fmla="*/ 300 w 1211"/>
                  <a:gd name="T69" fmla="*/ 364 h 1105"/>
                  <a:gd name="T70" fmla="*/ 247 w 1211"/>
                  <a:gd name="T71" fmla="*/ 391 h 1105"/>
                  <a:gd name="T72" fmla="*/ 177 w 1211"/>
                  <a:gd name="T73" fmla="*/ 403 h 1105"/>
                  <a:gd name="T74" fmla="*/ 139 w 1211"/>
                  <a:gd name="T75" fmla="*/ 455 h 1105"/>
                  <a:gd name="T76" fmla="*/ 129 w 1211"/>
                  <a:gd name="T77" fmla="*/ 652 h 1105"/>
                  <a:gd name="T78" fmla="*/ 100 w 1211"/>
                  <a:gd name="T79" fmla="*/ 696 h 1105"/>
                  <a:gd name="T80" fmla="*/ 70 w 1211"/>
                  <a:gd name="T81" fmla="*/ 700 h 1105"/>
                  <a:gd name="T82" fmla="*/ 18 w 1211"/>
                  <a:gd name="T83" fmla="*/ 717 h 1105"/>
                  <a:gd name="T84" fmla="*/ 0 w 1211"/>
                  <a:gd name="T85" fmla="*/ 757 h 1105"/>
                  <a:gd name="T86" fmla="*/ 38 w 1211"/>
                  <a:gd name="T87" fmla="*/ 835 h 1105"/>
                  <a:gd name="T88" fmla="*/ 137 w 1211"/>
                  <a:gd name="T89" fmla="*/ 863 h 1105"/>
                  <a:gd name="T90" fmla="*/ 211 w 1211"/>
                  <a:gd name="T91" fmla="*/ 888 h 1105"/>
                  <a:gd name="T92" fmla="*/ 265 w 1211"/>
                  <a:gd name="T93" fmla="*/ 922 h 1105"/>
                  <a:gd name="T94" fmla="*/ 314 w 1211"/>
                  <a:gd name="T95" fmla="*/ 910 h 1105"/>
                  <a:gd name="T96" fmla="*/ 390 w 1211"/>
                  <a:gd name="T97" fmla="*/ 916 h 1105"/>
                  <a:gd name="T98" fmla="*/ 461 w 1211"/>
                  <a:gd name="T99" fmla="*/ 952 h 1105"/>
                  <a:gd name="T100" fmla="*/ 537 w 1211"/>
                  <a:gd name="T101" fmla="*/ 960 h 1105"/>
                  <a:gd name="T102" fmla="*/ 618 w 1211"/>
                  <a:gd name="T103" fmla="*/ 988 h 1105"/>
                  <a:gd name="T104" fmla="*/ 662 w 1211"/>
                  <a:gd name="T105" fmla="*/ 1049 h 1105"/>
                  <a:gd name="T106" fmla="*/ 724 w 1211"/>
                  <a:gd name="T107" fmla="*/ 1073 h 1105"/>
                  <a:gd name="T108" fmla="*/ 758 w 1211"/>
                  <a:gd name="T109" fmla="*/ 1105 h 1105"/>
                  <a:gd name="T110" fmla="*/ 795 w 1211"/>
                  <a:gd name="T111" fmla="*/ 1037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1" h="1105">
                    <a:moveTo>
                      <a:pt x="795" y="1037"/>
                    </a:moveTo>
                    <a:lnTo>
                      <a:pt x="795" y="1037"/>
                    </a:lnTo>
                    <a:lnTo>
                      <a:pt x="809" y="1008"/>
                    </a:lnTo>
                    <a:lnTo>
                      <a:pt x="809" y="1008"/>
                    </a:lnTo>
                    <a:lnTo>
                      <a:pt x="813" y="1000"/>
                    </a:lnTo>
                    <a:lnTo>
                      <a:pt x="819" y="994"/>
                    </a:lnTo>
                    <a:lnTo>
                      <a:pt x="827" y="988"/>
                    </a:lnTo>
                    <a:lnTo>
                      <a:pt x="835" y="984"/>
                    </a:lnTo>
                    <a:lnTo>
                      <a:pt x="835" y="984"/>
                    </a:lnTo>
                    <a:lnTo>
                      <a:pt x="843" y="972"/>
                    </a:lnTo>
                    <a:lnTo>
                      <a:pt x="843" y="972"/>
                    </a:lnTo>
                    <a:lnTo>
                      <a:pt x="857" y="984"/>
                    </a:lnTo>
                    <a:lnTo>
                      <a:pt x="891" y="984"/>
                    </a:lnTo>
                    <a:lnTo>
                      <a:pt x="891" y="984"/>
                    </a:lnTo>
                    <a:lnTo>
                      <a:pt x="887" y="964"/>
                    </a:lnTo>
                    <a:lnTo>
                      <a:pt x="879" y="948"/>
                    </a:lnTo>
                    <a:lnTo>
                      <a:pt x="879" y="948"/>
                    </a:lnTo>
                    <a:lnTo>
                      <a:pt x="875" y="936"/>
                    </a:lnTo>
                    <a:lnTo>
                      <a:pt x="869" y="922"/>
                    </a:lnTo>
                    <a:lnTo>
                      <a:pt x="867" y="912"/>
                    </a:lnTo>
                    <a:lnTo>
                      <a:pt x="867" y="902"/>
                    </a:lnTo>
                    <a:lnTo>
                      <a:pt x="869" y="894"/>
                    </a:lnTo>
                    <a:lnTo>
                      <a:pt x="873" y="882"/>
                    </a:lnTo>
                    <a:lnTo>
                      <a:pt x="873" y="882"/>
                    </a:lnTo>
                    <a:lnTo>
                      <a:pt x="877" y="874"/>
                    </a:lnTo>
                    <a:lnTo>
                      <a:pt x="885" y="867"/>
                    </a:lnTo>
                    <a:lnTo>
                      <a:pt x="891" y="861"/>
                    </a:lnTo>
                    <a:lnTo>
                      <a:pt x="899" y="857"/>
                    </a:lnTo>
                    <a:lnTo>
                      <a:pt x="913" y="851"/>
                    </a:lnTo>
                    <a:lnTo>
                      <a:pt x="923" y="849"/>
                    </a:lnTo>
                    <a:lnTo>
                      <a:pt x="923" y="849"/>
                    </a:lnTo>
                    <a:lnTo>
                      <a:pt x="937" y="847"/>
                    </a:lnTo>
                    <a:lnTo>
                      <a:pt x="954" y="845"/>
                    </a:lnTo>
                    <a:lnTo>
                      <a:pt x="954" y="845"/>
                    </a:lnTo>
                    <a:lnTo>
                      <a:pt x="964" y="845"/>
                    </a:lnTo>
                    <a:lnTo>
                      <a:pt x="964" y="845"/>
                    </a:lnTo>
                    <a:lnTo>
                      <a:pt x="972" y="845"/>
                    </a:lnTo>
                    <a:lnTo>
                      <a:pt x="972" y="845"/>
                    </a:lnTo>
                    <a:lnTo>
                      <a:pt x="982" y="845"/>
                    </a:lnTo>
                    <a:lnTo>
                      <a:pt x="990" y="843"/>
                    </a:lnTo>
                    <a:lnTo>
                      <a:pt x="998" y="839"/>
                    </a:lnTo>
                    <a:lnTo>
                      <a:pt x="1006" y="833"/>
                    </a:lnTo>
                    <a:lnTo>
                      <a:pt x="1022" y="815"/>
                    </a:lnTo>
                    <a:lnTo>
                      <a:pt x="1040" y="789"/>
                    </a:lnTo>
                    <a:lnTo>
                      <a:pt x="1040" y="789"/>
                    </a:lnTo>
                    <a:lnTo>
                      <a:pt x="1050" y="771"/>
                    </a:lnTo>
                    <a:lnTo>
                      <a:pt x="1050" y="771"/>
                    </a:lnTo>
                    <a:lnTo>
                      <a:pt x="1062" y="755"/>
                    </a:lnTo>
                    <a:lnTo>
                      <a:pt x="1078" y="739"/>
                    </a:lnTo>
                    <a:lnTo>
                      <a:pt x="1078" y="739"/>
                    </a:lnTo>
                    <a:lnTo>
                      <a:pt x="1100" y="709"/>
                    </a:lnTo>
                    <a:lnTo>
                      <a:pt x="1100" y="709"/>
                    </a:lnTo>
                    <a:lnTo>
                      <a:pt x="1119" y="682"/>
                    </a:lnTo>
                    <a:lnTo>
                      <a:pt x="1147" y="650"/>
                    </a:lnTo>
                    <a:lnTo>
                      <a:pt x="1147" y="650"/>
                    </a:lnTo>
                    <a:lnTo>
                      <a:pt x="1127" y="608"/>
                    </a:lnTo>
                    <a:lnTo>
                      <a:pt x="1108" y="564"/>
                    </a:lnTo>
                    <a:lnTo>
                      <a:pt x="1108" y="564"/>
                    </a:lnTo>
                    <a:lnTo>
                      <a:pt x="1092" y="529"/>
                    </a:lnTo>
                    <a:lnTo>
                      <a:pt x="1088" y="513"/>
                    </a:lnTo>
                    <a:lnTo>
                      <a:pt x="1088" y="505"/>
                    </a:lnTo>
                    <a:lnTo>
                      <a:pt x="1090" y="497"/>
                    </a:lnTo>
                    <a:lnTo>
                      <a:pt x="1090" y="497"/>
                    </a:lnTo>
                    <a:lnTo>
                      <a:pt x="1094" y="493"/>
                    </a:lnTo>
                    <a:lnTo>
                      <a:pt x="1098" y="487"/>
                    </a:lnTo>
                    <a:lnTo>
                      <a:pt x="1115" y="481"/>
                    </a:lnTo>
                    <a:lnTo>
                      <a:pt x="1133" y="475"/>
                    </a:lnTo>
                    <a:lnTo>
                      <a:pt x="1151" y="473"/>
                    </a:lnTo>
                    <a:lnTo>
                      <a:pt x="1151" y="473"/>
                    </a:lnTo>
                    <a:lnTo>
                      <a:pt x="1169" y="471"/>
                    </a:lnTo>
                    <a:lnTo>
                      <a:pt x="1183" y="467"/>
                    </a:lnTo>
                    <a:lnTo>
                      <a:pt x="1195" y="459"/>
                    </a:lnTo>
                    <a:lnTo>
                      <a:pt x="1203" y="451"/>
                    </a:lnTo>
                    <a:lnTo>
                      <a:pt x="1209" y="441"/>
                    </a:lnTo>
                    <a:lnTo>
                      <a:pt x="1211" y="427"/>
                    </a:lnTo>
                    <a:lnTo>
                      <a:pt x="1211" y="413"/>
                    </a:lnTo>
                    <a:lnTo>
                      <a:pt x="1205" y="397"/>
                    </a:lnTo>
                    <a:lnTo>
                      <a:pt x="1205" y="397"/>
                    </a:lnTo>
                    <a:lnTo>
                      <a:pt x="1197" y="370"/>
                    </a:lnTo>
                    <a:lnTo>
                      <a:pt x="1187" y="350"/>
                    </a:lnTo>
                    <a:lnTo>
                      <a:pt x="1179" y="336"/>
                    </a:lnTo>
                    <a:lnTo>
                      <a:pt x="1169" y="326"/>
                    </a:lnTo>
                    <a:lnTo>
                      <a:pt x="1157" y="320"/>
                    </a:lnTo>
                    <a:lnTo>
                      <a:pt x="1141" y="316"/>
                    </a:lnTo>
                    <a:lnTo>
                      <a:pt x="1117" y="314"/>
                    </a:lnTo>
                    <a:lnTo>
                      <a:pt x="1090" y="314"/>
                    </a:lnTo>
                    <a:lnTo>
                      <a:pt x="1090" y="314"/>
                    </a:lnTo>
                    <a:lnTo>
                      <a:pt x="1048" y="312"/>
                    </a:lnTo>
                    <a:lnTo>
                      <a:pt x="1048" y="312"/>
                    </a:lnTo>
                    <a:lnTo>
                      <a:pt x="1046" y="312"/>
                    </a:lnTo>
                    <a:lnTo>
                      <a:pt x="1046" y="312"/>
                    </a:lnTo>
                    <a:lnTo>
                      <a:pt x="1046" y="312"/>
                    </a:lnTo>
                    <a:lnTo>
                      <a:pt x="1046" y="312"/>
                    </a:lnTo>
                    <a:lnTo>
                      <a:pt x="1030" y="312"/>
                    </a:lnTo>
                    <a:lnTo>
                      <a:pt x="1018" y="308"/>
                    </a:lnTo>
                    <a:lnTo>
                      <a:pt x="1008" y="304"/>
                    </a:lnTo>
                    <a:lnTo>
                      <a:pt x="998" y="296"/>
                    </a:lnTo>
                    <a:lnTo>
                      <a:pt x="992" y="288"/>
                    </a:lnTo>
                    <a:lnTo>
                      <a:pt x="988" y="276"/>
                    </a:lnTo>
                    <a:lnTo>
                      <a:pt x="986" y="264"/>
                    </a:lnTo>
                    <a:lnTo>
                      <a:pt x="986" y="250"/>
                    </a:lnTo>
                    <a:lnTo>
                      <a:pt x="986" y="250"/>
                    </a:lnTo>
                    <a:lnTo>
                      <a:pt x="986" y="232"/>
                    </a:lnTo>
                    <a:lnTo>
                      <a:pt x="984" y="216"/>
                    </a:lnTo>
                    <a:lnTo>
                      <a:pt x="982" y="201"/>
                    </a:lnTo>
                    <a:lnTo>
                      <a:pt x="976" y="187"/>
                    </a:lnTo>
                    <a:lnTo>
                      <a:pt x="968" y="175"/>
                    </a:lnTo>
                    <a:lnTo>
                      <a:pt x="958" y="163"/>
                    </a:lnTo>
                    <a:lnTo>
                      <a:pt x="945" y="153"/>
                    </a:lnTo>
                    <a:lnTo>
                      <a:pt x="931" y="145"/>
                    </a:lnTo>
                    <a:lnTo>
                      <a:pt x="931" y="145"/>
                    </a:lnTo>
                    <a:lnTo>
                      <a:pt x="923" y="139"/>
                    </a:lnTo>
                    <a:lnTo>
                      <a:pt x="915" y="131"/>
                    </a:lnTo>
                    <a:lnTo>
                      <a:pt x="905" y="111"/>
                    </a:lnTo>
                    <a:lnTo>
                      <a:pt x="905" y="111"/>
                    </a:lnTo>
                    <a:lnTo>
                      <a:pt x="891" y="77"/>
                    </a:lnTo>
                    <a:lnTo>
                      <a:pt x="885" y="65"/>
                    </a:lnTo>
                    <a:lnTo>
                      <a:pt x="879" y="57"/>
                    </a:lnTo>
                    <a:lnTo>
                      <a:pt x="873" y="51"/>
                    </a:lnTo>
                    <a:lnTo>
                      <a:pt x="865" y="47"/>
                    </a:lnTo>
                    <a:lnTo>
                      <a:pt x="857" y="45"/>
                    </a:lnTo>
                    <a:lnTo>
                      <a:pt x="845" y="43"/>
                    </a:lnTo>
                    <a:lnTo>
                      <a:pt x="845" y="43"/>
                    </a:lnTo>
                    <a:lnTo>
                      <a:pt x="825" y="45"/>
                    </a:lnTo>
                    <a:lnTo>
                      <a:pt x="801" y="47"/>
                    </a:lnTo>
                    <a:lnTo>
                      <a:pt x="801" y="47"/>
                    </a:lnTo>
                    <a:lnTo>
                      <a:pt x="752" y="51"/>
                    </a:lnTo>
                    <a:lnTo>
                      <a:pt x="730" y="53"/>
                    </a:lnTo>
                    <a:lnTo>
                      <a:pt x="706" y="55"/>
                    </a:lnTo>
                    <a:lnTo>
                      <a:pt x="706" y="55"/>
                    </a:lnTo>
                    <a:lnTo>
                      <a:pt x="670" y="53"/>
                    </a:lnTo>
                    <a:lnTo>
                      <a:pt x="652" y="49"/>
                    </a:lnTo>
                    <a:lnTo>
                      <a:pt x="634" y="45"/>
                    </a:lnTo>
                    <a:lnTo>
                      <a:pt x="616" y="40"/>
                    </a:lnTo>
                    <a:lnTo>
                      <a:pt x="601" y="32"/>
                    </a:lnTo>
                    <a:lnTo>
                      <a:pt x="583" y="22"/>
                    </a:lnTo>
                    <a:lnTo>
                      <a:pt x="567" y="10"/>
                    </a:lnTo>
                    <a:lnTo>
                      <a:pt x="567" y="10"/>
                    </a:lnTo>
                    <a:lnTo>
                      <a:pt x="561" y="6"/>
                    </a:lnTo>
                    <a:lnTo>
                      <a:pt x="553" y="4"/>
                    </a:lnTo>
                    <a:lnTo>
                      <a:pt x="539" y="0"/>
                    </a:lnTo>
                    <a:lnTo>
                      <a:pt x="539" y="0"/>
                    </a:lnTo>
                    <a:lnTo>
                      <a:pt x="529" y="10"/>
                    </a:lnTo>
                    <a:lnTo>
                      <a:pt x="515" y="18"/>
                    </a:lnTo>
                    <a:lnTo>
                      <a:pt x="499" y="24"/>
                    </a:lnTo>
                    <a:lnTo>
                      <a:pt x="481" y="26"/>
                    </a:lnTo>
                    <a:lnTo>
                      <a:pt x="481" y="26"/>
                    </a:lnTo>
                    <a:lnTo>
                      <a:pt x="473" y="36"/>
                    </a:lnTo>
                    <a:lnTo>
                      <a:pt x="465" y="45"/>
                    </a:lnTo>
                    <a:lnTo>
                      <a:pt x="459" y="55"/>
                    </a:lnTo>
                    <a:lnTo>
                      <a:pt x="453" y="65"/>
                    </a:lnTo>
                    <a:lnTo>
                      <a:pt x="453" y="65"/>
                    </a:lnTo>
                    <a:lnTo>
                      <a:pt x="438" y="101"/>
                    </a:lnTo>
                    <a:lnTo>
                      <a:pt x="418" y="135"/>
                    </a:lnTo>
                    <a:lnTo>
                      <a:pt x="376" y="201"/>
                    </a:lnTo>
                    <a:lnTo>
                      <a:pt x="376" y="201"/>
                    </a:lnTo>
                    <a:lnTo>
                      <a:pt x="372" y="203"/>
                    </a:lnTo>
                    <a:lnTo>
                      <a:pt x="368" y="205"/>
                    </a:lnTo>
                    <a:lnTo>
                      <a:pt x="358" y="206"/>
                    </a:lnTo>
                    <a:lnTo>
                      <a:pt x="358" y="206"/>
                    </a:lnTo>
                    <a:lnTo>
                      <a:pt x="340" y="214"/>
                    </a:lnTo>
                    <a:lnTo>
                      <a:pt x="324" y="220"/>
                    </a:lnTo>
                    <a:lnTo>
                      <a:pt x="314" y="228"/>
                    </a:lnTo>
                    <a:lnTo>
                      <a:pt x="308" y="236"/>
                    </a:lnTo>
                    <a:lnTo>
                      <a:pt x="304" y="248"/>
                    </a:lnTo>
                    <a:lnTo>
                      <a:pt x="302" y="262"/>
                    </a:lnTo>
                    <a:lnTo>
                      <a:pt x="304" y="278"/>
                    </a:lnTo>
                    <a:lnTo>
                      <a:pt x="310" y="300"/>
                    </a:lnTo>
                    <a:lnTo>
                      <a:pt x="310" y="300"/>
                    </a:lnTo>
                    <a:lnTo>
                      <a:pt x="312" y="312"/>
                    </a:lnTo>
                    <a:lnTo>
                      <a:pt x="312" y="324"/>
                    </a:lnTo>
                    <a:lnTo>
                      <a:pt x="312" y="334"/>
                    </a:lnTo>
                    <a:lnTo>
                      <a:pt x="310" y="344"/>
                    </a:lnTo>
                    <a:lnTo>
                      <a:pt x="306" y="354"/>
                    </a:lnTo>
                    <a:lnTo>
                      <a:pt x="300" y="364"/>
                    </a:lnTo>
                    <a:lnTo>
                      <a:pt x="292" y="372"/>
                    </a:lnTo>
                    <a:lnTo>
                      <a:pt x="283" y="377"/>
                    </a:lnTo>
                    <a:lnTo>
                      <a:pt x="283" y="377"/>
                    </a:lnTo>
                    <a:lnTo>
                      <a:pt x="265" y="385"/>
                    </a:lnTo>
                    <a:lnTo>
                      <a:pt x="247" y="391"/>
                    </a:lnTo>
                    <a:lnTo>
                      <a:pt x="227" y="395"/>
                    </a:lnTo>
                    <a:lnTo>
                      <a:pt x="209" y="397"/>
                    </a:lnTo>
                    <a:lnTo>
                      <a:pt x="209" y="397"/>
                    </a:lnTo>
                    <a:lnTo>
                      <a:pt x="191" y="399"/>
                    </a:lnTo>
                    <a:lnTo>
                      <a:pt x="177" y="403"/>
                    </a:lnTo>
                    <a:lnTo>
                      <a:pt x="165" y="409"/>
                    </a:lnTo>
                    <a:lnTo>
                      <a:pt x="155" y="417"/>
                    </a:lnTo>
                    <a:lnTo>
                      <a:pt x="149" y="427"/>
                    </a:lnTo>
                    <a:lnTo>
                      <a:pt x="143" y="439"/>
                    </a:lnTo>
                    <a:lnTo>
                      <a:pt x="139" y="455"/>
                    </a:lnTo>
                    <a:lnTo>
                      <a:pt x="139" y="471"/>
                    </a:lnTo>
                    <a:lnTo>
                      <a:pt x="139" y="471"/>
                    </a:lnTo>
                    <a:lnTo>
                      <a:pt x="131" y="638"/>
                    </a:lnTo>
                    <a:lnTo>
                      <a:pt x="131" y="638"/>
                    </a:lnTo>
                    <a:lnTo>
                      <a:pt x="129" y="652"/>
                    </a:lnTo>
                    <a:lnTo>
                      <a:pt x="127" y="664"/>
                    </a:lnTo>
                    <a:lnTo>
                      <a:pt x="123" y="676"/>
                    </a:lnTo>
                    <a:lnTo>
                      <a:pt x="117" y="684"/>
                    </a:lnTo>
                    <a:lnTo>
                      <a:pt x="110" y="690"/>
                    </a:lnTo>
                    <a:lnTo>
                      <a:pt x="100" y="696"/>
                    </a:lnTo>
                    <a:lnTo>
                      <a:pt x="86" y="698"/>
                    </a:lnTo>
                    <a:lnTo>
                      <a:pt x="72" y="700"/>
                    </a:lnTo>
                    <a:lnTo>
                      <a:pt x="72" y="700"/>
                    </a:lnTo>
                    <a:lnTo>
                      <a:pt x="70" y="700"/>
                    </a:lnTo>
                    <a:lnTo>
                      <a:pt x="70" y="700"/>
                    </a:lnTo>
                    <a:lnTo>
                      <a:pt x="70" y="700"/>
                    </a:lnTo>
                    <a:lnTo>
                      <a:pt x="70" y="700"/>
                    </a:lnTo>
                    <a:lnTo>
                      <a:pt x="52" y="702"/>
                    </a:lnTo>
                    <a:lnTo>
                      <a:pt x="34" y="707"/>
                    </a:lnTo>
                    <a:lnTo>
                      <a:pt x="18" y="717"/>
                    </a:lnTo>
                    <a:lnTo>
                      <a:pt x="12" y="723"/>
                    </a:lnTo>
                    <a:lnTo>
                      <a:pt x="6" y="729"/>
                    </a:lnTo>
                    <a:lnTo>
                      <a:pt x="6" y="729"/>
                    </a:lnTo>
                    <a:lnTo>
                      <a:pt x="2" y="743"/>
                    </a:lnTo>
                    <a:lnTo>
                      <a:pt x="0" y="757"/>
                    </a:lnTo>
                    <a:lnTo>
                      <a:pt x="2" y="773"/>
                    </a:lnTo>
                    <a:lnTo>
                      <a:pt x="8" y="789"/>
                    </a:lnTo>
                    <a:lnTo>
                      <a:pt x="16" y="805"/>
                    </a:lnTo>
                    <a:lnTo>
                      <a:pt x="26" y="821"/>
                    </a:lnTo>
                    <a:lnTo>
                      <a:pt x="38" y="835"/>
                    </a:lnTo>
                    <a:lnTo>
                      <a:pt x="50" y="847"/>
                    </a:lnTo>
                    <a:lnTo>
                      <a:pt x="50" y="847"/>
                    </a:lnTo>
                    <a:lnTo>
                      <a:pt x="80" y="849"/>
                    </a:lnTo>
                    <a:lnTo>
                      <a:pt x="110" y="855"/>
                    </a:lnTo>
                    <a:lnTo>
                      <a:pt x="137" y="863"/>
                    </a:lnTo>
                    <a:lnTo>
                      <a:pt x="163" y="872"/>
                    </a:lnTo>
                    <a:lnTo>
                      <a:pt x="163" y="872"/>
                    </a:lnTo>
                    <a:lnTo>
                      <a:pt x="201" y="884"/>
                    </a:lnTo>
                    <a:lnTo>
                      <a:pt x="201" y="884"/>
                    </a:lnTo>
                    <a:lnTo>
                      <a:pt x="211" y="888"/>
                    </a:lnTo>
                    <a:lnTo>
                      <a:pt x="221" y="894"/>
                    </a:lnTo>
                    <a:lnTo>
                      <a:pt x="233" y="904"/>
                    </a:lnTo>
                    <a:lnTo>
                      <a:pt x="243" y="916"/>
                    </a:lnTo>
                    <a:lnTo>
                      <a:pt x="243" y="916"/>
                    </a:lnTo>
                    <a:lnTo>
                      <a:pt x="265" y="922"/>
                    </a:lnTo>
                    <a:lnTo>
                      <a:pt x="265" y="922"/>
                    </a:lnTo>
                    <a:lnTo>
                      <a:pt x="275" y="916"/>
                    </a:lnTo>
                    <a:lnTo>
                      <a:pt x="284" y="914"/>
                    </a:lnTo>
                    <a:lnTo>
                      <a:pt x="284" y="914"/>
                    </a:lnTo>
                    <a:lnTo>
                      <a:pt x="314" y="910"/>
                    </a:lnTo>
                    <a:lnTo>
                      <a:pt x="340" y="910"/>
                    </a:lnTo>
                    <a:lnTo>
                      <a:pt x="340" y="910"/>
                    </a:lnTo>
                    <a:lnTo>
                      <a:pt x="340" y="910"/>
                    </a:lnTo>
                    <a:lnTo>
                      <a:pt x="366" y="910"/>
                    </a:lnTo>
                    <a:lnTo>
                      <a:pt x="390" y="916"/>
                    </a:lnTo>
                    <a:lnTo>
                      <a:pt x="410" y="922"/>
                    </a:lnTo>
                    <a:lnTo>
                      <a:pt x="426" y="932"/>
                    </a:lnTo>
                    <a:lnTo>
                      <a:pt x="426" y="932"/>
                    </a:lnTo>
                    <a:lnTo>
                      <a:pt x="444" y="944"/>
                    </a:lnTo>
                    <a:lnTo>
                      <a:pt x="461" y="952"/>
                    </a:lnTo>
                    <a:lnTo>
                      <a:pt x="477" y="956"/>
                    </a:lnTo>
                    <a:lnTo>
                      <a:pt x="497" y="958"/>
                    </a:lnTo>
                    <a:lnTo>
                      <a:pt x="497" y="958"/>
                    </a:lnTo>
                    <a:lnTo>
                      <a:pt x="515" y="958"/>
                    </a:lnTo>
                    <a:lnTo>
                      <a:pt x="537" y="960"/>
                    </a:lnTo>
                    <a:lnTo>
                      <a:pt x="561" y="964"/>
                    </a:lnTo>
                    <a:lnTo>
                      <a:pt x="585" y="970"/>
                    </a:lnTo>
                    <a:lnTo>
                      <a:pt x="597" y="974"/>
                    </a:lnTo>
                    <a:lnTo>
                      <a:pt x="609" y="982"/>
                    </a:lnTo>
                    <a:lnTo>
                      <a:pt x="618" y="988"/>
                    </a:lnTo>
                    <a:lnTo>
                      <a:pt x="630" y="998"/>
                    </a:lnTo>
                    <a:lnTo>
                      <a:pt x="638" y="1008"/>
                    </a:lnTo>
                    <a:lnTo>
                      <a:pt x="648" y="1020"/>
                    </a:lnTo>
                    <a:lnTo>
                      <a:pt x="656" y="1034"/>
                    </a:lnTo>
                    <a:lnTo>
                      <a:pt x="662" y="1049"/>
                    </a:lnTo>
                    <a:lnTo>
                      <a:pt x="662" y="1049"/>
                    </a:lnTo>
                    <a:lnTo>
                      <a:pt x="670" y="1053"/>
                    </a:lnTo>
                    <a:lnTo>
                      <a:pt x="670" y="1053"/>
                    </a:lnTo>
                    <a:lnTo>
                      <a:pt x="700" y="1061"/>
                    </a:lnTo>
                    <a:lnTo>
                      <a:pt x="724" y="1073"/>
                    </a:lnTo>
                    <a:lnTo>
                      <a:pt x="734" y="1079"/>
                    </a:lnTo>
                    <a:lnTo>
                      <a:pt x="742" y="1087"/>
                    </a:lnTo>
                    <a:lnTo>
                      <a:pt x="752" y="1097"/>
                    </a:lnTo>
                    <a:lnTo>
                      <a:pt x="758" y="1105"/>
                    </a:lnTo>
                    <a:lnTo>
                      <a:pt x="758" y="1105"/>
                    </a:lnTo>
                    <a:lnTo>
                      <a:pt x="774" y="1085"/>
                    </a:lnTo>
                    <a:lnTo>
                      <a:pt x="774" y="1085"/>
                    </a:lnTo>
                    <a:lnTo>
                      <a:pt x="780" y="1075"/>
                    </a:lnTo>
                    <a:lnTo>
                      <a:pt x="785" y="1063"/>
                    </a:lnTo>
                    <a:lnTo>
                      <a:pt x="795" y="1037"/>
                    </a:lnTo>
                    <a:lnTo>
                      <a:pt x="795" y="10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54" name="Owal 153">
                <a:extLst>
                  <a:ext uri="{FF2B5EF4-FFF2-40B4-BE49-F238E27FC236}">
                    <a16:creationId xmlns:a16="http://schemas.microsoft.com/office/drawing/2014/main" id="{16BC20A4-7B7C-414B-83F2-0CC4F4330B02}"/>
                  </a:ext>
                </a:extLst>
              </p:cNvPr>
              <p:cNvSpPr/>
              <p:nvPr/>
            </p:nvSpPr>
            <p:spPr>
              <a:xfrm>
                <a:off x="2879930" y="3216039"/>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7" name="Owal 156">
                <a:extLst>
                  <a:ext uri="{FF2B5EF4-FFF2-40B4-BE49-F238E27FC236}">
                    <a16:creationId xmlns:a16="http://schemas.microsoft.com/office/drawing/2014/main" id="{F024C5F2-35B2-43A2-A0F8-DE67E408F1A1}"/>
                  </a:ext>
                </a:extLst>
              </p:cNvPr>
              <p:cNvSpPr/>
              <p:nvPr/>
            </p:nvSpPr>
            <p:spPr>
              <a:xfrm>
                <a:off x="3025939" y="325786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8" name="Owal 157">
                <a:extLst>
                  <a:ext uri="{FF2B5EF4-FFF2-40B4-BE49-F238E27FC236}">
                    <a16:creationId xmlns:a16="http://schemas.microsoft.com/office/drawing/2014/main" id="{60BAE8FD-6557-4785-ACAB-AB69069749B6}"/>
                  </a:ext>
                </a:extLst>
              </p:cNvPr>
              <p:cNvSpPr/>
              <p:nvPr/>
            </p:nvSpPr>
            <p:spPr>
              <a:xfrm>
                <a:off x="3144305" y="3284478"/>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9" name="Owal 158">
                <a:extLst>
                  <a:ext uri="{FF2B5EF4-FFF2-40B4-BE49-F238E27FC236}">
                    <a16:creationId xmlns:a16="http://schemas.microsoft.com/office/drawing/2014/main" id="{F85FBC9D-32F3-4B94-8B6C-6843ED5D87B4}"/>
                  </a:ext>
                </a:extLst>
              </p:cNvPr>
              <p:cNvSpPr/>
              <p:nvPr/>
            </p:nvSpPr>
            <p:spPr>
              <a:xfrm>
                <a:off x="3206143" y="340060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1" name="Owal 160">
                <a:extLst>
                  <a:ext uri="{FF2B5EF4-FFF2-40B4-BE49-F238E27FC236}">
                    <a16:creationId xmlns:a16="http://schemas.microsoft.com/office/drawing/2014/main" id="{643C8EE4-796A-493B-8081-F01FECC8404C}"/>
                  </a:ext>
                </a:extLst>
              </p:cNvPr>
              <p:cNvSpPr/>
              <p:nvPr/>
            </p:nvSpPr>
            <p:spPr>
              <a:xfrm>
                <a:off x="3344186" y="3797975"/>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2" name="Owal 161">
                <a:extLst>
                  <a:ext uri="{FF2B5EF4-FFF2-40B4-BE49-F238E27FC236}">
                    <a16:creationId xmlns:a16="http://schemas.microsoft.com/office/drawing/2014/main" id="{AB97F49B-12C6-4B68-9293-E1488488D71B}"/>
                  </a:ext>
                </a:extLst>
              </p:cNvPr>
              <p:cNvSpPr/>
              <p:nvPr/>
            </p:nvSpPr>
            <p:spPr>
              <a:xfrm>
                <a:off x="3312646" y="3662245"/>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3" name="Owal 162">
                <a:extLst>
                  <a:ext uri="{FF2B5EF4-FFF2-40B4-BE49-F238E27FC236}">
                    <a16:creationId xmlns:a16="http://schemas.microsoft.com/office/drawing/2014/main" id="{CEAE4135-F94A-4AEF-B396-E174C289D5A2}"/>
                  </a:ext>
                </a:extLst>
              </p:cNvPr>
              <p:cNvSpPr/>
              <p:nvPr/>
            </p:nvSpPr>
            <p:spPr>
              <a:xfrm>
                <a:off x="3444388" y="364046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5" name="Owal 164">
                <a:extLst>
                  <a:ext uri="{FF2B5EF4-FFF2-40B4-BE49-F238E27FC236}">
                    <a16:creationId xmlns:a16="http://schemas.microsoft.com/office/drawing/2014/main" id="{10DE7BBC-BFD1-476D-B79D-BA588A7545B2}"/>
                  </a:ext>
                </a:extLst>
              </p:cNvPr>
              <p:cNvSpPr/>
              <p:nvPr/>
            </p:nvSpPr>
            <p:spPr>
              <a:xfrm>
                <a:off x="3166904" y="3361386"/>
                <a:ext cx="443170" cy="34491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6" name="Owal 165">
                <a:extLst>
                  <a:ext uri="{FF2B5EF4-FFF2-40B4-BE49-F238E27FC236}">
                    <a16:creationId xmlns:a16="http://schemas.microsoft.com/office/drawing/2014/main" id="{B5571633-638E-4332-A7B2-4B01D9BDF6C7}"/>
                  </a:ext>
                </a:extLst>
              </p:cNvPr>
              <p:cNvSpPr/>
              <p:nvPr/>
            </p:nvSpPr>
            <p:spPr>
              <a:xfrm>
                <a:off x="3380352" y="353997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2" name="Grupa 101">
              <a:extLst>
                <a:ext uri="{FF2B5EF4-FFF2-40B4-BE49-F238E27FC236}">
                  <a16:creationId xmlns:a16="http://schemas.microsoft.com/office/drawing/2014/main" id="{4677885C-17EA-4F72-9FB8-6018AC84F29E}"/>
                </a:ext>
              </a:extLst>
            </p:cNvPr>
            <p:cNvGrpSpPr/>
            <p:nvPr/>
          </p:nvGrpSpPr>
          <p:grpSpPr>
            <a:xfrm>
              <a:off x="702326" y="1725733"/>
              <a:ext cx="2052432" cy="2360157"/>
              <a:chOff x="702326" y="1736765"/>
              <a:chExt cx="2052432" cy="2360157"/>
            </a:xfrm>
            <a:solidFill>
              <a:srgbClr val="00955D"/>
            </a:solidFill>
          </p:grpSpPr>
          <p:sp>
            <p:nvSpPr>
              <p:cNvPr id="141" name="Freeform 6">
                <a:extLst>
                  <a:ext uri="{FF2B5EF4-FFF2-40B4-BE49-F238E27FC236}">
                    <a16:creationId xmlns:a16="http://schemas.microsoft.com/office/drawing/2014/main" id="{6C4E0D86-AA4D-4F36-A997-F501DC9E640F}"/>
                  </a:ext>
                </a:extLst>
              </p:cNvPr>
              <p:cNvSpPr>
                <a:spLocks/>
              </p:cNvSpPr>
              <p:nvPr/>
            </p:nvSpPr>
            <p:spPr bwMode="auto">
              <a:xfrm>
                <a:off x="1396327" y="2400270"/>
                <a:ext cx="1358431" cy="1696652"/>
              </a:xfrm>
              <a:custGeom>
                <a:avLst/>
                <a:gdLst>
                  <a:gd name="T0" fmla="*/ 1014 w 1470"/>
                  <a:gd name="T1" fmla="*/ 1669 h 1836"/>
                  <a:gd name="T2" fmla="*/ 1050 w 1470"/>
                  <a:gd name="T3" fmla="*/ 1636 h 1836"/>
                  <a:gd name="T4" fmla="*/ 1096 w 1470"/>
                  <a:gd name="T5" fmla="*/ 1620 h 1836"/>
                  <a:gd name="T6" fmla="*/ 1126 w 1470"/>
                  <a:gd name="T7" fmla="*/ 1618 h 1836"/>
                  <a:gd name="T8" fmla="*/ 1136 w 1470"/>
                  <a:gd name="T9" fmla="*/ 1500 h 1836"/>
                  <a:gd name="T10" fmla="*/ 1173 w 1470"/>
                  <a:gd name="T11" fmla="*/ 1343 h 1836"/>
                  <a:gd name="T12" fmla="*/ 1233 w 1470"/>
                  <a:gd name="T13" fmla="*/ 1318 h 1836"/>
                  <a:gd name="T14" fmla="*/ 1307 w 1470"/>
                  <a:gd name="T15" fmla="*/ 1300 h 1836"/>
                  <a:gd name="T16" fmla="*/ 1305 w 1470"/>
                  <a:gd name="T17" fmla="*/ 1220 h 1836"/>
                  <a:gd name="T18" fmla="*/ 1326 w 1470"/>
                  <a:gd name="T19" fmla="*/ 1161 h 1836"/>
                  <a:gd name="T20" fmla="*/ 1390 w 1470"/>
                  <a:gd name="T21" fmla="*/ 1127 h 1836"/>
                  <a:gd name="T22" fmla="*/ 1466 w 1470"/>
                  <a:gd name="T23" fmla="*/ 996 h 1836"/>
                  <a:gd name="T24" fmla="*/ 1424 w 1470"/>
                  <a:gd name="T25" fmla="*/ 970 h 1836"/>
                  <a:gd name="T26" fmla="*/ 1354 w 1470"/>
                  <a:gd name="T27" fmla="*/ 962 h 1836"/>
                  <a:gd name="T28" fmla="*/ 1283 w 1470"/>
                  <a:gd name="T29" fmla="*/ 894 h 1836"/>
                  <a:gd name="T30" fmla="*/ 1201 w 1470"/>
                  <a:gd name="T31" fmla="*/ 852 h 1836"/>
                  <a:gd name="T32" fmla="*/ 1159 w 1470"/>
                  <a:gd name="T33" fmla="*/ 840 h 1836"/>
                  <a:gd name="T34" fmla="*/ 1106 w 1470"/>
                  <a:gd name="T35" fmla="*/ 866 h 1836"/>
                  <a:gd name="T36" fmla="*/ 1050 w 1470"/>
                  <a:gd name="T37" fmla="*/ 844 h 1836"/>
                  <a:gd name="T38" fmla="*/ 935 w 1470"/>
                  <a:gd name="T39" fmla="*/ 771 h 1836"/>
                  <a:gd name="T40" fmla="*/ 889 w 1470"/>
                  <a:gd name="T41" fmla="*/ 739 h 1836"/>
                  <a:gd name="T42" fmla="*/ 855 w 1470"/>
                  <a:gd name="T43" fmla="*/ 747 h 1836"/>
                  <a:gd name="T44" fmla="*/ 818 w 1470"/>
                  <a:gd name="T45" fmla="*/ 703 h 1836"/>
                  <a:gd name="T46" fmla="*/ 734 w 1470"/>
                  <a:gd name="T47" fmla="*/ 687 h 1836"/>
                  <a:gd name="T48" fmla="*/ 712 w 1470"/>
                  <a:gd name="T49" fmla="*/ 626 h 1836"/>
                  <a:gd name="T50" fmla="*/ 764 w 1470"/>
                  <a:gd name="T51" fmla="*/ 546 h 1836"/>
                  <a:gd name="T52" fmla="*/ 728 w 1470"/>
                  <a:gd name="T53" fmla="*/ 506 h 1836"/>
                  <a:gd name="T54" fmla="*/ 670 w 1470"/>
                  <a:gd name="T55" fmla="*/ 415 h 1836"/>
                  <a:gd name="T56" fmla="*/ 674 w 1470"/>
                  <a:gd name="T57" fmla="*/ 320 h 1836"/>
                  <a:gd name="T58" fmla="*/ 728 w 1470"/>
                  <a:gd name="T59" fmla="*/ 242 h 1836"/>
                  <a:gd name="T60" fmla="*/ 676 w 1470"/>
                  <a:gd name="T61" fmla="*/ 169 h 1836"/>
                  <a:gd name="T62" fmla="*/ 698 w 1470"/>
                  <a:gd name="T63" fmla="*/ 89 h 1836"/>
                  <a:gd name="T64" fmla="*/ 597 w 1470"/>
                  <a:gd name="T65" fmla="*/ 75 h 1836"/>
                  <a:gd name="T66" fmla="*/ 490 w 1470"/>
                  <a:gd name="T67" fmla="*/ 5 h 1836"/>
                  <a:gd name="T68" fmla="*/ 418 w 1470"/>
                  <a:gd name="T69" fmla="*/ 105 h 1836"/>
                  <a:gd name="T70" fmla="*/ 440 w 1470"/>
                  <a:gd name="T71" fmla="*/ 178 h 1836"/>
                  <a:gd name="T72" fmla="*/ 428 w 1470"/>
                  <a:gd name="T73" fmla="*/ 228 h 1836"/>
                  <a:gd name="T74" fmla="*/ 297 w 1470"/>
                  <a:gd name="T75" fmla="*/ 337 h 1836"/>
                  <a:gd name="T76" fmla="*/ 183 w 1470"/>
                  <a:gd name="T77" fmla="*/ 419 h 1836"/>
                  <a:gd name="T78" fmla="*/ 112 w 1470"/>
                  <a:gd name="T79" fmla="*/ 485 h 1836"/>
                  <a:gd name="T80" fmla="*/ 42 w 1470"/>
                  <a:gd name="T81" fmla="*/ 592 h 1836"/>
                  <a:gd name="T82" fmla="*/ 2 w 1470"/>
                  <a:gd name="T83" fmla="*/ 685 h 1836"/>
                  <a:gd name="T84" fmla="*/ 20 w 1470"/>
                  <a:gd name="T85" fmla="*/ 769 h 1836"/>
                  <a:gd name="T86" fmla="*/ 28 w 1470"/>
                  <a:gd name="T87" fmla="*/ 834 h 1836"/>
                  <a:gd name="T88" fmla="*/ 50 w 1470"/>
                  <a:gd name="T89" fmla="*/ 948 h 1836"/>
                  <a:gd name="T90" fmla="*/ 36 w 1470"/>
                  <a:gd name="T91" fmla="*/ 1055 h 1836"/>
                  <a:gd name="T92" fmla="*/ 84 w 1470"/>
                  <a:gd name="T93" fmla="*/ 1121 h 1836"/>
                  <a:gd name="T94" fmla="*/ 152 w 1470"/>
                  <a:gd name="T95" fmla="*/ 1200 h 1836"/>
                  <a:gd name="T96" fmla="*/ 203 w 1470"/>
                  <a:gd name="T97" fmla="*/ 1206 h 1836"/>
                  <a:gd name="T98" fmla="*/ 247 w 1470"/>
                  <a:gd name="T99" fmla="*/ 1230 h 1836"/>
                  <a:gd name="T100" fmla="*/ 297 w 1470"/>
                  <a:gd name="T101" fmla="*/ 1296 h 1836"/>
                  <a:gd name="T102" fmla="*/ 392 w 1470"/>
                  <a:gd name="T103" fmla="*/ 1415 h 1836"/>
                  <a:gd name="T104" fmla="*/ 557 w 1470"/>
                  <a:gd name="T105" fmla="*/ 1520 h 1836"/>
                  <a:gd name="T106" fmla="*/ 661 w 1470"/>
                  <a:gd name="T107" fmla="*/ 1506 h 1836"/>
                  <a:gd name="T108" fmla="*/ 754 w 1470"/>
                  <a:gd name="T109" fmla="*/ 1493 h 1836"/>
                  <a:gd name="T110" fmla="*/ 804 w 1470"/>
                  <a:gd name="T111" fmla="*/ 1568 h 1836"/>
                  <a:gd name="T112" fmla="*/ 833 w 1470"/>
                  <a:gd name="T113" fmla="*/ 1612 h 1836"/>
                  <a:gd name="T114" fmla="*/ 895 w 1470"/>
                  <a:gd name="T115" fmla="*/ 1679 h 1836"/>
                  <a:gd name="T116" fmla="*/ 909 w 1470"/>
                  <a:gd name="T117" fmla="*/ 1785 h 1836"/>
                  <a:gd name="T118" fmla="*/ 921 w 1470"/>
                  <a:gd name="T119" fmla="*/ 1823 h 1836"/>
                  <a:gd name="T120" fmla="*/ 979 w 1470"/>
                  <a:gd name="T121" fmla="*/ 1834 h 1836"/>
                  <a:gd name="T122" fmla="*/ 1024 w 1470"/>
                  <a:gd name="T123" fmla="*/ 1787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0" h="1836">
                    <a:moveTo>
                      <a:pt x="1004" y="1733"/>
                    </a:moveTo>
                    <a:lnTo>
                      <a:pt x="1004" y="1733"/>
                    </a:lnTo>
                    <a:lnTo>
                      <a:pt x="979" y="1689"/>
                    </a:lnTo>
                    <a:lnTo>
                      <a:pt x="979" y="1689"/>
                    </a:lnTo>
                    <a:lnTo>
                      <a:pt x="989" y="1685"/>
                    </a:lnTo>
                    <a:lnTo>
                      <a:pt x="996" y="1681"/>
                    </a:lnTo>
                    <a:lnTo>
                      <a:pt x="1014" y="1669"/>
                    </a:lnTo>
                    <a:lnTo>
                      <a:pt x="1014" y="1669"/>
                    </a:lnTo>
                    <a:lnTo>
                      <a:pt x="1014" y="1667"/>
                    </a:lnTo>
                    <a:lnTo>
                      <a:pt x="1014" y="1667"/>
                    </a:lnTo>
                    <a:lnTo>
                      <a:pt x="1022" y="1658"/>
                    </a:lnTo>
                    <a:lnTo>
                      <a:pt x="1030" y="1650"/>
                    </a:lnTo>
                    <a:lnTo>
                      <a:pt x="1040" y="1642"/>
                    </a:lnTo>
                    <a:lnTo>
                      <a:pt x="1050" y="1636"/>
                    </a:lnTo>
                    <a:lnTo>
                      <a:pt x="1050" y="1636"/>
                    </a:lnTo>
                    <a:lnTo>
                      <a:pt x="1060" y="1630"/>
                    </a:lnTo>
                    <a:lnTo>
                      <a:pt x="1070" y="1624"/>
                    </a:lnTo>
                    <a:lnTo>
                      <a:pt x="1080" y="1620"/>
                    </a:lnTo>
                    <a:lnTo>
                      <a:pt x="1092" y="1620"/>
                    </a:lnTo>
                    <a:lnTo>
                      <a:pt x="1092" y="1620"/>
                    </a:lnTo>
                    <a:lnTo>
                      <a:pt x="1096" y="1620"/>
                    </a:lnTo>
                    <a:lnTo>
                      <a:pt x="1096" y="1620"/>
                    </a:lnTo>
                    <a:lnTo>
                      <a:pt x="1112" y="1618"/>
                    </a:lnTo>
                    <a:lnTo>
                      <a:pt x="1112" y="1618"/>
                    </a:lnTo>
                    <a:lnTo>
                      <a:pt x="1112" y="1618"/>
                    </a:lnTo>
                    <a:lnTo>
                      <a:pt x="1114" y="1618"/>
                    </a:lnTo>
                    <a:lnTo>
                      <a:pt x="1114" y="1618"/>
                    </a:lnTo>
                    <a:lnTo>
                      <a:pt x="1126" y="1618"/>
                    </a:lnTo>
                    <a:lnTo>
                      <a:pt x="1130" y="1616"/>
                    </a:lnTo>
                    <a:lnTo>
                      <a:pt x="1130" y="1616"/>
                    </a:lnTo>
                    <a:lnTo>
                      <a:pt x="1132" y="1610"/>
                    </a:lnTo>
                    <a:lnTo>
                      <a:pt x="1132" y="1596"/>
                    </a:lnTo>
                    <a:lnTo>
                      <a:pt x="1132" y="1596"/>
                    </a:lnTo>
                    <a:lnTo>
                      <a:pt x="1136" y="1500"/>
                    </a:lnTo>
                    <a:lnTo>
                      <a:pt x="1136" y="1500"/>
                    </a:lnTo>
                    <a:lnTo>
                      <a:pt x="1140" y="1429"/>
                    </a:lnTo>
                    <a:lnTo>
                      <a:pt x="1140" y="1429"/>
                    </a:lnTo>
                    <a:lnTo>
                      <a:pt x="1144" y="1403"/>
                    </a:lnTo>
                    <a:lnTo>
                      <a:pt x="1150" y="1379"/>
                    </a:lnTo>
                    <a:lnTo>
                      <a:pt x="1159" y="1359"/>
                    </a:lnTo>
                    <a:lnTo>
                      <a:pt x="1165" y="1351"/>
                    </a:lnTo>
                    <a:lnTo>
                      <a:pt x="1173" y="1343"/>
                    </a:lnTo>
                    <a:lnTo>
                      <a:pt x="1173" y="1343"/>
                    </a:lnTo>
                    <a:lnTo>
                      <a:pt x="1181" y="1337"/>
                    </a:lnTo>
                    <a:lnTo>
                      <a:pt x="1189" y="1332"/>
                    </a:lnTo>
                    <a:lnTo>
                      <a:pt x="1189" y="1332"/>
                    </a:lnTo>
                    <a:lnTo>
                      <a:pt x="1203" y="1326"/>
                    </a:lnTo>
                    <a:lnTo>
                      <a:pt x="1217" y="1322"/>
                    </a:lnTo>
                    <a:lnTo>
                      <a:pt x="1233" y="1318"/>
                    </a:lnTo>
                    <a:lnTo>
                      <a:pt x="1249" y="1318"/>
                    </a:lnTo>
                    <a:lnTo>
                      <a:pt x="1249" y="1318"/>
                    </a:lnTo>
                    <a:lnTo>
                      <a:pt x="1263" y="1316"/>
                    </a:lnTo>
                    <a:lnTo>
                      <a:pt x="1277" y="1312"/>
                    </a:lnTo>
                    <a:lnTo>
                      <a:pt x="1291" y="1308"/>
                    </a:lnTo>
                    <a:lnTo>
                      <a:pt x="1307" y="1300"/>
                    </a:lnTo>
                    <a:lnTo>
                      <a:pt x="1307" y="1300"/>
                    </a:lnTo>
                    <a:lnTo>
                      <a:pt x="1311" y="1298"/>
                    </a:lnTo>
                    <a:lnTo>
                      <a:pt x="1313" y="1294"/>
                    </a:lnTo>
                    <a:lnTo>
                      <a:pt x="1315" y="1284"/>
                    </a:lnTo>
                    <a:lnTo>
                      <a:pt x="1313" y="1268"/>
                    </a:lnTo>
                    <a:lnTo>
                      <a:pt x="1313" y="1268"/>
                    </a:lnTo>
                    <a:lnTo>
                      <a:pt x="1307" y="1244"/>
                    </a:lnTo>
                    <a:lnTo>
                      <a:pt x="1305" y="1220"/>
                    </a:lnTo>
                    <a:lnTo>
                      <a:pt x="1305" y="1210"/>
                    </a:lnTo>
                    <a:lnTo>
                      <a:pt x="1307" y="1198"/>
                    </a:lnTo>
                    <a:lnTo>
                      <a:pt x="1309" y="1188"/>
                    </a:lnTo>
                    <a:lnTo>
                      <a:pt x="1313" y="1178"/>
                    </a:lnTo>
                    <a:lnTo>
                      <a:pt x="1313" y="1178"/>
                    </a:lnTo>
                    <a:lnTo>
                      <a:pt x="1321" y="1168"/>
                    </a:lnTo>
                    <a:lnTo>
                      <a:pt x="1326" y="1161"/>
                    </a:lnTo>
                    <a:lnTo>
                      <a:pt x="1334" y="1153"/>
                    </a:lnTo>
                    <a:lnTo>
                      <a:pt x="1344" y="1147"/>
                    </a:lnTo>
                    <a:lnTo>
                      <a:pt x="1364" y="1137"/>
                    </a:lnTo>
                    <a:lnTo>
                      <a:pt x="1388" y="1129"/>
                    </a:lnTo>
                    <a:lnTo>
                      <a:pt x="1388" y="1129"/>
                    </a:lnTo>
                    <a:lnTo>
                      <a:pt x="1390" y="1127"/>
                    </a:lnTo>
                    <a:lnTo>
                      <a:pt x="1390" y="1127"/>
                    </a:lnTo>
                    <a:lnTo>
                      <a:pt x="1406" y="1103"/>
                    </a:lnTo>
                    <a:lnTo>
                      <a:pt x="1406" y="1103"/>
                    </a:lnTo>
                    <a:lnTo>
                      <a:pt x="1436" y="1057"/>
                    </a:lnTo>
                    <a:lnTo>
                      <a:pt x="1448" y="1033"/>
                    </a:lnTo>
                    <a:lnTo>
                      <a:pt x="1458" y="1011"/>
                    </a:lnTo>
                    <a:lnTo>
                      <a:pt x="1458" y="1011"/>
                    </a:lnTo>
                    <a:lnTo>
                      <a:pt x="1466" y="996"/>
                    </a:lnTo>
                    <a:lnTo>
                      <a:pt x="1466" y="996"/>
                    </a:lnTo>
                    <a:lnTo>
                      <a:pt x="1470" y="972"/>
                    </a:lnTo>
                    <a:lnTo>
                      <a:pt x="1470" y="972"/>
                    </a:lnTo>
                    <a:lnTo>
                      <a:pt x="1462" y="970"/>
                    </a:lnTo>
                    <a:lnTo>
                      <a:pt x="1448" y="970"/>
                    </a:lnTo>
                    <a:lnTo>
                      <a:pt x="1448" y="970"/>
                    </a:lnTo>
                    <a:lnTo>
                      <a:pt x="1424" y="970"/>
                    </a:lnTo>
                    <a:lnTo>
                      <a:pt x="1416" y="970"/>
                    </a:lnTo>
                    <a:lnTo>
                      <a:pt x="1416" y="970"/>
                    </a:lnTo>
                    <a:lnTo>
                      <a:pt x="1406" y="972"/>
                    </a:lnTo>
                    <a:lnTo>
                      <a:pt x="1406" y="972"/>
                    </a:lnTo>
                    <a:lnTo>
                      <a:pt x="1388" y="970"/>
                    </a:lnTo>
                    <a:lnTo>
                      <a:pt x="1370" y="966"/>
                    </a:lnTo>
                    <a:lnTo>
                      <a:pt x="1354" y="962"/>
                    </a:lnTo>
                    <a:lnTo>
                      <a:pt x="1338" y="954"/>
                    </a:lnTo>
                    <a:lnTo>
                      <a:pt x="1326" y="944"/>
                    </a:lnTo>
                    <a:lnTo>
                      <a:pt x="1313" y="932"/>
                    </a:lnTo>
                    <a:lnTo>
                      <a:pt x="1303" y="918"/>
                    </a:lnTo>
                    <a:lnTo>
                      <a:pt x="1293" y="902"/>
                    </a:lnTo>
                    <a:lnTo>
                      <a:pt x="1293" y="902"/>
                    </a:lnTo>
                    <a:lnTo>
                      <a:pt x="1283" y="894"/>
                    </a:lnTo>
                    <a:lnTo>
                      <a:pt x="1269" y="886"/>
                    </a:lnTo>
                    <a:lnTo>
                      <a:pt x="1269" y="886"/>
                    </a:lnTo>
                    <a:lnTo>
                      <a:pt x="1257" y="880"/>
                    </a:lnTo>
                    <a:lnTo>
                      <a:pt x="1257" y="880"/>
                    </a:lnTo>
                    <a:lnTo>
                      <a:pt x="1229" y="866"/>
                    </a:lnTo>
                    <a:lnTo>
                      <a:pt x="1229" y="866"/>
                    </a:lnTo>
                    <a:lnTo>
                      <a:pt x="1201" y="852"/>
                    </a:lnTo>
                    <a:lnTo>
                      <a:pt x="1201" y="852"/>
                    </a:lnTo>
                    <a:lnTo>
                      <a:pt x="1181" y="842"/>
                    </a:lnTo>
                    <a:lnTo>
                      <a:pt x="1173" y="838"/>
                    </a:lnTo>
                    <a:lnTo>
                      <a:pt x="1165" y="836"/>
                    </a:lnTo>
                    <a:lnTo>
                      <a:pt x="1165" y="836"/>
                    </a:lnTo>
                    <a:lnTo>
                      <a:pt x="1163" y="838"/>
                    </a:lnTo>
                    <a:lnTo>
                      <a:pt x="1159" y="840"/>
                    </a:lnTo>
                    <a:lnTo>
                      <a:pt x="1156" y="846"/>
                    </a:lnTo>
                    <a:lnTo>
                      <a:pt x="1156" y="846"/>
                    </a:lnTo>
                    <a:lnTo>
                      <a:pt x="1150" y="852"/>
                    </a:lnTo>
                    <a:lnTo>
                      <a:pt x="1144" y="856"/>
                    </a:lnTo>
                    <a:lnTo>
                      <a:pt x="1132" y="862"/>
                    </a:lnTo>
                    <a:lnTo>
                      <a:pt x="1118" y="866"/>
                    </a:lnTo>
                    <a:lnTo>
                      <a:pt x="1106" y="866"/>
                    </a:lnTo>
                    <a:lnTo>
                      <a:pt x="1106" y="866"/>
                    </a:lnTo>
                    <a:lnTo>
                      <a:pt x="1094" y="866"/>
                    </a:lnTo>
                    <a:lnTo>
                      <a:pt x="1084" y="864"/>
                    </a:lnTo>
                    <a:lnTo>
                      <a:pt x="1072" y="860"/>
                    </a:lnTo>
                    <a:lnTo>
                      <a:pt x="1062" y="852"/>
                    </a:lnTo>
                    <a:lnTo>
                      <a:pt x="1062" y="852"/>
                    </a:lnTo>
                    <a:lnTo>
                      <a:pt x="1050" y="844"/>
                    </a:lnTo>
                    <a:lnTo>
                      <a:pt x="1040" y="838"/>
                    </a:lnTo>
                    <a:lnTo>
                      <a:pt x="1014" y="825"/>
                    </a:lnTo>
                    <a:lnTo>
                      <a:pt x="1014" y="825"/>
                    </a:lnTo>
                    <a:lnTo>
                      <a:pt x="989" y="811"/>
                    </a:lnTo>
                    <a:lnTo>
                      <a:pt x="961" y="795"/>
                    </a:lnTo>
                    <a:lnTo>
                      <a:pt x="947" y="783"/>
                    </a:lnTo>
                    <a:lnTo>
                      <a:pt x="935" y="771"/>
                    </a:lnTo>
                    <a:lnTo>
                      <a:pt x="923" y="757"/>
                    </a:lnTo>
                    <a:lnTo>
                      <a:pt x="913" y="741"/>
                    </a:lnTo>
                    <a:lnTo>
                      <a:pt x="913" y="741"/>
                    </a:lnTo>
                    <a:lnTo>
                      <a:pt x="891" y="739"/>
                    </a:lnTo>
                    <a:lnTo>
                      <a:pt x="891" y="739"/>
                    </a:lnTo>
                    <a:lnTo>
                      <a:pt x="889" y="739"/>
                    </a:lnTo>
                    <a:lnTo>
                      <a:pt x="889" y="739"/>
                    </a:lnTo>
                    <a:lnTo>
                      <a:pt x="879" y="743"/>
                    </a:lnTo>
                    <a:lnTo>
                      <a:pt x="869" y="745"/>
                    </a:lnTo>
                    <a:lnTo>
                      <a:pt x="869" y="745"/>
                    </a:lnTo>
                    <a:lnTo>
                      <a:pt x="861" y="747"/>
                    </a:lnTo>
                    <a:lnTo>
                      <a:pt x="861" y="747"/>
                    </a:lnTo>
                    <a:lnTo>
                      <a:pt x="855" y="747"/>
                    </a:lnTo>
                    <a:lnTo>
                      <a:pt x="855" y="747"/>
                    </a:lnTo>
                    <a:lnTo>
                      <a:pt x="843" y="743"/>
                    </a:lnTo>
                    <a:lnTo>
                      <a:pt x="833" y="737"/>
                    </a:lnTo>
                    <a:lnTo>
                      <a:pt x="826" y="727"/>
                    </a:lnTo>
                    <a:lnTo>
                      <a:pt x="822" y="717"/>
                    </a:lnTo>
                    <a:lnTo>
                      <a:pt x="818" y="705"/>
                    </a:lnTo>
                    <a:lnTo>
                      <a:pt x="818" y="703"/>
                    </a:lnTo>
                    <a:lnTo>
                      <a:pt x="818" y="703"/>
                    </a:lnTo>
                    <a:lnTo>
                      <a:pt x="794" y="703"/>
                    </a:lnTo>
                    <a:lnTo>
                      <a:pt x="794" y="703"/>
                    </a:lnTo>
                    <a:lnTo>
                      <a:pt x="778" y="703"/>
                    </a:lnTo>
                    <a:lnTo>
                      <a:pt x="778" y="703"/>
                    </a:lnTo>
                    <a:lnTo>
                      <a:pt x="762" y="701"/>
                    </a:lnTo>
                    <a:lnTo>
                      <a:pt x="744" y="693"/>
                    </a:lnTo>
                    <a:lnTo>
                      <a:pt x="734" y="687"/>
                    </a:lnTo>
                    <a:lnTo>
                      <a:pt x="724" y="681"/>
                    </a:lnTo>
                    <a:lnTo>
                      <a:pt x="718" y="673"/>
                    </a:lnTo>
                    <a:lnTo>
                      <a:pt x="712" y="662"/>
                    </a:lnTo>
                    <a:lnTo>
                      <a:pt x="712" y="662"/>
                    </a:lnTo>
                    <a:lnTo>
                      <a:pt x="708" y="650"/>
                    </a:lnTo>
                    <a:lnTo>
                      <a:pt x="708" y="638"/>
                    </a:lnTo>
                    <a:lnTo>
                      <a:pt x="712" y="626"/>
                    </a:lnTo>
                    <a:lnTo>
                      <a:pt x="716" y="614"/>
                    </a:lnTo>
                    <a:lnTo>
                      <a:pt x="726" y="598"/>
                    </a:lnTo>
                    <a:lnTo>
                      <a:pt x="734" y="588"/>
                    </a:lnTo>
                    <a:lnTo>
                      <a:pt x="734" y="588"/>
                    </a:lnTo>
                    <a:lnTo>
                      <a:pt x="750" y="568"/>
                    </a:lnTo>
                    <a:lnTo>
                      <a:pt x="760" y="554"/>
                    </a:lnTo>
                    <a:lnTo>
                      <a:pt x="764" y="546"/>
                    </a:lnTo>
                    <a:lnTo>
                      <a:pt x="764" y="544"/>
                    </a:lnTo>
                    <a:lnTo>
                      <a:pt x="764" y="544"/>
                    </a:lnTo>
                    <a:lnTo>
                      <a:pt x="762" y="540"/>
                    </a:lnTo>
                    <a:lnTo>
                      <a:pt x="758" y="534"/>
                    </a:lnTo>
                    <a:lnTo>
                      <a:pt x="746" y="522"/>
                    </a:lnTo>
                    <a:lnTo>
                      <a:pt x="728" y="506"/>
                    </a:lnTo>
                    <a:lnTo>
                      <a:pt x="728" y="506"/>
                    </a:lnTo>
                    <a:lnTo>
                      <a:pt x="716" y="497"/>
                    </a:lnTo>
                    <a:lnTo>
                      <a:pt x="704" y="487"/>
                    </a:lnTo>
                    <a:lnTo>
                      <a:pt x="694" y="473"/>
                    </a:lnTo>
                    <a:lnTo>
                      <a:pt x="686" y="461"/>
                    </a:lnTo>
                    <a:lnTo>
                      <a:pt x="680" y="445"/>
                    </a:lnTo>
                    <a:lnTo>
                      <a:pt x="674" y="431"/>
                    </a:lnTo>
                    <a:lnTo>
                      <a:pt x="670" y="415"/>
                    </a:lnTo>
                    <a:lnTo>
                      <a:pt x="666" y="397"/>
                    </a:lnTo>
                    <a:lnTo>
                      <a:pt x="666" y="397"/>
                    </a:lnTo>
                    <a:lnTo>
                      <a:pt x="664" y="381"/>
                    </a:lnTo>
                    <a:lnTo>
                      <a:pt x="666" y="365"/>
                    </a:lnTo>
                    <a:lnTo>
                      <a:pt x="666" y="349"/>
                    </a:lnTo>
                    <a:lnTo>
                      <a:pt x="670" y="334"/>
                    </a:lnTo>
                    <a:lnTo>
                      <a:pt x="674" y="320"/>
                    </a:lnTo>
                    <a:lnTo>
                      <a:pt x="680" y="306"/>
                    </a:lnTo>
                    <a:lnTo>
                      <a:pt x="688" y="292"/>
                    </a:lnTo>
                    <a:lnTo>
                      <a:pt x="698" y="280"/>
                    </a:lnTo>
                    <a:lnTo>
                      <a:pt x="698" y="280"/>
                    </a:lnTo>
                    <a:lnTo>
                      <a:pt x="714" y="258"/>
                    </a:lnTo>
                    <a:lnTo>
                      <a:pt x="728" y="242"/>
                    </a:lnTo>
                    <a:lnTo>
                      <a:pt x="728" y="242"/>
                    </a:lnTo>
                    <a:lnTo>
                      <a:pt x="716" y="226"/>
                    </a:lnTo>
                    <a:lnTo>
                      <a:pt x="698" y="206"/>
                    </a:lnTo>
                    <a:lnTo>
                      <a:pt x="696" y="206"/>
                    </a:lnTo>
                    <a:lnTo>
                      <a:pt x="696" y="206"/>
                    </a:lnTo>
                    <a:lnTo>
                      <a:pt x="684" y="190"/>
                    </a:lnTo>
                    <a:lnTo>
                      <a:pt x="680" y="180"/>
                    </a:lnTo>
                    <a:lnTo>
                      <a:pt x="676" y="169"/>
                    </a:lnTo>
                    <a:lnTo>
                      <a:pt x="674" y="159"/>
                    </a:lnTo>
                    <a:lnTo>
                      <a:pt x="672" y="147"/>
                    </a:lnTo>
                    <a:lnTo>
                      <a:pt x="674" y="135"/>
                    </a:lnTo>
                    <a:lnTo>
                      <a:pt x="678" y="125"/>
                    </a:lnTo>
                    <a:lnTo>
                      <a:pt x="678" y="125"/>
                    </a:lnTo>
                    <a:lnTo>
                      <a:pt x="698" y="89"/>
                    </a:lnTo>
                    <a:lnTo>
                      <a:pt x="698" y="89"/>
                    </a:lnTo>
                    <a:lnTo>
                      <a:pt x="678" y="89"/>
                    </a:lnTo>
                    <a:lnTo>
                      <a:pt x="678" y="89"/>
                    </a:lnTo>
                    <a:lnTo>
                      <a:pt x="655" y="89"/>
                    </a:lnTo>
                    <a:lnTo>
                      <a:pt x="635" y="87"/>
                    </a:lnTo>
                    <a:lnTo>
                      <a:pt x="635" y="87"/>
                    </a:lnTo>
                    <a:lnTo>
                      <a:pt x="615" y="83"/>
                    </a:lnTo>
                    <a:lnTo>
                      <a:pt x="597" y="75"/>
                    </a:lnTo>
                    <a:lnTo>
                      <a:pt x="579" y="67"/>
                    </a:lnTo>
                    <a:lnTo>
                      <a:pt x="563" y="57"/>
                    </a:lnTo>
                    <a:lnTo>
                      <a:pt x="531" y="33"/>
                    </a:lnTo>
                    <a:lnTo>
                      <a:pt x="501" y="7"/>
                    </a:lnTo>
                    <a:lnTo>
                      <a:pt x="501" y="7"/>
                    </a:lnTo>
                    <a:lnTo>
                      <a:pt x="492" y="0"/>
                    </a:lnTo>
                    <a:lnTo>
                      <a:pt x="490" y="5"/>
                    </a:lnTo>
                    <a:lnTo>
                      <a:pt x="490" y="5"/>
                    </a:lnTo>
                    <a:lnTo>
                      <a:pt x="484" y="29"/>
                    </a:lnTo>
                    <a:lnTo>
                      <a:pt x="474" y="49"/>
                    </a:lnTo>
                    <a:lnTo>
                      <a:pt x="464" y="67"/>
                    </a:lnTo>
                    <a:lnTo>
                      <a:pt x="450" y="81"/>
                    </a:lnTo>
                    <a:lnTo>
                      <a:pt x="436" y="95"/>
                    </a:lnTo>
                    <a:lnTo>
                      <a:pt x="418" y="105"/>
                    </a:lnTo>
                    <a:lnTo>
                      <a:pt x="398" y="113"/>
                    </a:lnTo>
                    <a:lnTo>
                      <a:pt x="376" y="119"/>
                    </a:lnTo>
                    <a:lnTo>
                      <a:pt x="384" y="125"/>
                    </a:lnTo>
                    <a:lnTo>
                      <a:pt x="430" y="165"/>
                    </a:lnTo>
                    <a:lnTo>
                      <a:pt x="430" y="165"/>
                    </a:lnTo>
                    <a:lnTo>
                      <a:pt x="436" y="170"/>
                    </a:lnTo>
                    <a:lnTo>
                      <a:pt x="440" y="178"/>
                    </a:lnTo>
                    <a:lnTo>
                      <a:pt x="444" y="188"/>
                    </a:lnTo>
                    <a:lnTo>
                      <a:pt x="444" y="196"/>
                    </a:lnTo>
                    <a:lnTo>
                      <a:pt x="444" y="196"/>
                    </a:lnTo>
                    <a:lnTo>
                      <a:pt x="442" y="206"/>
                    </a:lnTo>
                    <a:lnTo>
                      <a:pt x="440" y="214"/>
                    </a:lnTo>
                    <a:lnTo>
                      <a:pt x="434" y="222"/>
                    </a:lnTo>
                    <a:lnTo>
                      <a:pt x="428" y="228"/>
                    </a:lnTo>
                    <a:lnTo>
                      <a:pt x="428" y="228"/>
                    </a:lnTo>
                    <a:lnTo>
                      <a:pt x="396" y="252"/>
                    </a:lnTo>
                    <a:lnTo>
                      <a:pt x="396" y="252"/>
                    </a:lnTo>
                    <a:lnTo>
                      <a:pt x="323" y="310"/>
                    </a:lnTo>
                    <a:lnTo>
                      <a:pt x="323" y="310"/>
                    </a:lnTo>
                    <a:lnTo>
                      <a:pt x="309" y="322"/>
                    </a:lnTo>
                    <a:lnTo>
                      <a:pt x="297" y="337"/>
                    </a:lnTo>
                    <a:lnTo>
                      <a:pt x="297" y="337"/>
                    </a:lnTo>
                    <a:lnTo>
                      <a:pt x="281" y="357"/>
                    </a:lnTo>
                    <a:lnTo>
                      <a:pt x="263" y="375"/>
                    </a:lnTo>
                    <a:lnTo>
                      <a:pt x="245" y="389"/>
                    </a:lnTo>
                    <a:lnTo>
                      <a:pt x="225" y="401"/>
                    </a:lnTo>
                    <a:lnTo>
                      <a:pt x="203" y="413"/>
                    </a:lnTo>
                    <a:lnTo>
                      <a:pt x="183" y="419"/>
                    </a:lnTo>
                    <a:lnTo>
                      <a:pt x="162" y="425"/>
                    </a:lnTo>
                    <a:lnTo>
                      <a:pt x="140" y="425"/>
                    </a:lnTo>
                    <a:lnTo>
                      <a:pt x="140" y="425"/>
                    </a:lnTo>
                    <a:lnTo>
                      <a:pt x="122" y="425"/>
                    </a:lnTo>
                    <a:lnTo>
                      <a:pt x="122" y="425"/>
                    </a:lnTo>
                    <a:lnTo>
                      <a:pt x="116" y="465"/>
                    </a:lnTo>
                    <a:lnTo>
                      <a:pt x="112" y="485"/>
                    </a:lnTo>
                    <a:lnTo>
                      <a:pt x="106" y="504"/>
                    </a:lnTo>
                    <a:lnTo>
                      <a:pt x="96" y="524"/>
                    </a:lnTo>
                    <a:lnTo>
                      <a:pt x="86" y="542"/>
                    </a:lnTo>
                    <a:lnTo>
                      <a:pt x="70" y="562"/>
                    </a:lnTo>
                    <a:lnTo>
                      <a:pt x="54" y="580"/>
                    </a:lnTo>
                    <a:lnTo>
                      <a:pt x="54" y="580"/>
                    </a:lnTo>
                    <a:lnTo>
                      <a:pt x="42" y="592"/>
                    </a:lnTo>
                    <a:lnTo>
                      <a:pt x="32" y="608"/>
                    </a:lnTo>
                    <a:lnTo>
                      <a:pt x="14" y="648"/>
                    </a:lnTo>
                    <a:lnTo>
                      <a:pt x="14" y="648"/>
                    </a:lnTo>
                    <a:lnTo>
                      <a:pt x="0" y="677"/>
                    </a:lnTo>
                    <a:lnTo>
                      <a:pt x="0" y="677"/>
                    </a:lnTo>
                    <a:lnTo>
                      <a:pt x="2" y="681"/>
                    </a:lnTo>
                    <a:lnTo>
                      <a:pt x="2" y="685"/>
                    </a:lnTo>
                    <a:lnTo>
                      <a:pt x="2" y="685"/>
                    </a:lnTo>
                    <a:lnTo>
                      <a:pt x="16" y="759"/>
                    </a:lnTo>
                    <a:lnTo>
                      <a:pt x="16" y="759"/>
                    </a:lnTo>
                    <a:lnTo>
                      <a:pt x="16" y="759"/>
                    </a:lnTo>
                    <a:lnTo>
                      <a:pt x="16" y="759"/>
                    </a:lnTo>
                    <a:lnTo>
                      <a:pt x="20" y="769"/>
                    </a:lnTo>
                    <a:lnTo>
                      <a:pt x="20" y="769"/>
                    </a:lnTo>
                    <a:lnTo>
                      <a:pt x="22" y="775"/>
                    </a:lnTo>
                    <a:lnTo>
                      <a:pt x="22" y="781"/>
                    </a:lnTo>
                    <a:lnTo>
                      <a:pt x="22" y="797"/>
                    </a:lnTo>
                    <a:lnTo>
                      <a:pt x="22" y="797"/>
                    </a:lnTo>
                    <a:lnTo>
                      <a:pt x="28" y="825"/>
                    </a:lnTo>
                    <a:lnTo>
                      <a:pt x="28" y="825"/>
                    </a:lnTo>
                    <a:lnTo>
                      <a:pt x="28" y="834"/>
                    </a:lnTo>
                    <a:lnTo>
                      <a:pt x="28" y="840"/>
                    </a:lnTo>
                    <a:lnTo>
                      <a:pt x="28" y="840"/>
                    </a:lnTo>
                    <a:lnTo>
                      <a:pt x="38" y="862"/>
                    </a:lnTo>
                    <a:lnTo>
                      <a:pt x="46" y="884"/>
                    </a:lnTo>
                    <a:lnTo>
                      <a:pt x="48" y="906"/>
                    </a:lnTo>
                    <a:lnTo>
                      <a:pt x="50" y="928"/>
                    </a:lnTo>
                    <a:lnTo>
                      <a:pt x="50" y="948"/>
                    </a:lnTo>
                    <a:lnTo>
                      <a:pt x="48" y="970"/>
                    </a:lnTo>
                    <a:lnTo>
                      <a:pt x="40" y="1009"/>
                    </a:lnTo>
                    <a:lnTo>
                      <a:pt x="40" y="1009"/>
                    </a:lnTo>
                    <a:lnTo>
                      <a:pt x="38" y="1023"/>
                    </a:lnTo>
                    <a:lnTo>
                      <a:pt x="38" y="1023"/>
                    </a:lnTo>
                    <a:lnTo>
                      <a:pt x="36" y="1041"/>
                    </a:lnTo>
                    <a:lnTo>
                      <a:pt x="36" y="1055"/>
                    </a:lnTo>
                    <a:lnTo>
                      <a:pt x="40" y="1069"/>
                    </a:lnTo>
                    <a:lnTo>
                      <a:pt x="44" y="1079"/>
                    </a:lnTo>
                    <a:lnTo>
                      <a:pt x="48" y="1089"/>
                    </a:lnTo>
                    <a:lnTo>
                      <a:pt x="56" y="1097"/>
                    </a:lnTo>
                    <a:lnTo>
                      <a:pt x="70" y="1109"/>
                    </a:lnTo>
                    <a:lnTo>
                      <a:pt x="70" y="1109"/>
                    </a:lnTo>
                    <a:lnTo>
                      <a:pt x="84" y="1121"/>
                    </a:lnTo>
                    <a:lnTo>
                      <a:pt x="98" y="1133"/>
                    </a:lnTo>
                    <a:lnTo>
                      <a:pt x="110" y="1145"/>
                    </a:lnTo>
                    <a:lnTo>
                      <a:pt x="118" y="1159"/>
                    </a:lnTo>
                    <a:lnTo>
                      <a:pt x="118" y="1159"/>
                    </a:lnTo>
                    <a:lnTo>
                      <a:pt x="136" y="1184"/>
                    </a:lnTo>
                    <a:lnTo>
                      <a:pt x="144" y="1192"/>
                    </a:lnTo>
                    <a:lnTo>
                      <a:pt x="152" y="1200"/>
                    </a:lnTo>
                    <a:lnTo>
                      <a:pt x="160" y="1204"/>
                    </a:lnTo>
                    <a:lnTo>
                      <a:pt x="165" y="1206"/>
                    </a:lnTo>
                    <a:lnTo>
                      <a:pt x="181" y="1208"/>
                    </a:lnTo>
                    <a:lnTo>
                      <a:pt x="181" y="1208"/>
                    </a:lnTo>
                    <a:lnTo>
                      <a:pt x="195" y="1208"/>
                    </a:lnTo>
                    <a:lnTo>
                      <a:pt x="195" y="1208"/>
                    </a:lnTo>
                    <a:lnTo>
                      <a:pt x="203" y="1206"/>
                    </a:lnTo>
                    <a:lnTo>
                      <a:pt x="203" y="1206"/>
                    </a:lnTo>
                    <a:lnTo>
                      <a:pt x="211" y="1208"/>
                    </a:lnTo>
                    <a:lnTo>
                      <a:pt x="219" y="1210"/>
                    </a:lnTo>
                    <a:lnTo>
                      <a:pt x="233" y="1216"/>
                    </a:lnTo>
                    <a:lnTo>
                      <a:pt x="241" y="1224"/>
                    </a:lnTo>
                    <a:lnTo>
                      <a:pt x="247" y="1230"/>
                    </a:lnTo>
                    <a:lnTo>
                      <a:pt x="247" y="1230"/>
                    </a:lnTo>
                    <a:lnTo>
                      <a:pt x="255" y="1240"/>
                    </a:lnTo>
                    <a:lnTo>
                      <a:pt x="265" y="1256"/>
                    </a:lnTo>
                    <a:lnTo>
                      <a:pt x="265" y="1256"/>
                    </a:lnTo>
                    <a:lnTo>
                      <a:pt x="281" y="1284"/>
                    </a:lnTo>
                    <a:lnTo>
                      <a:pt x="281" y="1284"/>
                    </a:lnTo>
                    <a:lnTo>
                      <a:pt x="289" y="1288"/>
                    </a:lnTo>
                    <a:lnTo>
                      <a:pt x="297" y="1296"/>
                    </a:lnTo>
                    <a:lnTo>
                      <a:pt x="297" y="1296"/>
                    </a:lnTo>
                    <a:lnTo>
                      <a:pt x="327" y="1328"/>
                    </a:lnTo>
                    <a:lnTo>
                      <a:pt x="327" y="1328"/>
                    </a:lnTo>
                    <a:lnTo>
                      <a:pt x="362" y="1369"/>
                    </a:lnTo>
                    <a:lnTo>
                      <a:pt x="378" y="1391"/>
                    </a:lnTo>
                    <a:lnTo>
                      <a:pt x="392" y="1415"/>
                    </a:lnTo>
                    <a:lnTo>
                      <a:pt x="392" y="1415"/>
                    </a:lnTo>
                    <a:lnTo>
                      <a:pt x="406" y="1437"/>
                    </a:lnTo>
                    <a:lnTo>
                      <a:pt x="426" y="1457"/>
                    </a:lnTo>
                    <a:lnTo>
                      <a:pt x="448" y="1477"/>
                    </a:lnTo>
                    <a:lnTo>
                      <a:pt x="472" y="1491"/>
                    </a:lnTo>
                    <a:lnTo>
                      <a:pt x="499" y="1504"/>
                    </a:lnTo>
                    <a:lnTo>
                      <a:pt x="527" y="1514"/>
                    </a:lnTo>
                    <a:lnTo>
                      <a:pt x="557" y="1520"/>
                    </a:lnTo>
                    <a:lnTo>
                      <a:pt x="587" y="1522"/>
                    </a:lnTo>
                    <a:lnTo>
                      <a:pt x="587" y="1522"/>
                    </a:lnTo>
                    <a:lnTo>
                      <a:pt x="607" y="1520"/>
                    </a:lnTo>
                    <a:lnTo>
                      <a:pt x="627" y="1518"/>
                    </a:lnTo>
                    <a:lnTo>
                      <a:pt x="645" y="1512"/>
                    </a:lnTo>
                    <a:lnTo>
                      <a:pt x="661" y="1506"/>
                    </a:lnTo>
                    <a:lnTo>
                      <a:pt x="661" y="1506"/>
                    </a:lnTo>
                    <a:lnTo>
                      <a:pt x="694" y="1491"/>
                    </a:lnTo>
                    <a:lnTo>
                      <a:pt x="708" y="1487"/>
                    </a:lnTo>
                    <a:lnTo>
                      <a:pt x="722" y="1485"/>
                    </a:lnTo>
                    <a:lnTo>
                      <a:pt x="722" y="1485"/>
                    </a:lnTo>
                    <a:lnTo>
                      <a:pt x="734" y="1487"/>
                    </a:lnTo>
                    <a:lnTo>
                      <a:pt x="744" y="1489"/>
                    </a:lnTo>
                    <a:lnTo>
                      <a:pt x="754" y="1493"/>
                    </a:lnTo>
                    <a:lnTo>
                      <a:pt x="762" y="1498"/>
                    </a:lnTo>
                    <a:lnTo>
                      <a:pt x="778" y="1514"/>
                    </a:lnTo>
                    <a:lnTo>
                      <a:pt x="796" y="1534"/>
                    </a:lnTo>
                    <a:lnTo>
                      <a:pt x="796" y="1534"/>
                    </a:lnTo>
                    <a:lnTo>
                      <a:pt x="802" y="1544"/>
                    </a:lnTo>
                    <a:lnTo>
                      <a:pt x="804" y="1556"/>
                    </a:lnTo>
                    <a:lnTo>
                      <a:pt x="804" y="1568"/>
                    </a:lnTo>
                    <a:lnTo>
                      <a:pt x="800" y="1578"/>
                    </a:lnTo>
                    <a:lnTo>
                      <a:pt x="800" y="1578"/>
                    </a:lnTo>
                    <a:lnTo>
                      <a:pt x="790" y="1600"/>
                    </a:lnTo>
                    <a:lnTo>
                      <a:pt x="790" y="1600"/>
                    </a:lnTo>
                    <a:lnTo>
                      <a:pt x="810" y="1606"/>
                    </a:lnTo>
                    <a:lnTo>
                      <a:pt x="810" y="1606"/>
                    </a:lnTo>
                    <a:lnTo>
                      <a:pt x="833" y="1612"/>
                    </a:lnTo>
                    <a:lnTo>
                      <a:pt x="847" y="1618"/>
                    </a:lnTo>
                    <a:lnTo>
                      <a:pt x="861" y="1628"/>
                    </a:lnTo>
                    <a:lnTo>
                      <a:pt x="875" y="1640"/>
                    </a:lnTo>
                    <a:lnTo>
                      <a:pt x="881" y="1648"/>
                    </a:lnTo>
                    <a:lnTo>
                      <a:pt x="887" y="1658"/>
                    </a:lnTo>
                    <a:lnTo>
                      <a:pt x="891" y="1667"/>
                    </a:lnTo>
                    <a:lnTo>
                      <a:pt x="895" y="1679"/>
                    </a:lnTo>
                    <a:lnTo>
                      <a:pt x="897" y="1693"/>
                    </a:lnTo>
                    <a:lnTo>
                      <a:pt x="899" y="1707"/>
                    </a:lnTo>
                    <a:lnTo>
                      <a:pt x="899" y="1707"/>
                    </a:lnTo>
                    <a:lnTo>
                      <a:pt x="901" y="1735"/>
                    </a:lnTo>
                    <a:lnTo>
                      <a:pt x="905" y="1761"/>
                    </a:lnTo>
                    <a:lnTo>
                      <a:pt x="905" y="1761"/>
                    </a:lnTo>
                    <a:lnTo>
                      <a:pt x="909" y="1785"/>
                    </a:lnTo>
                    <a:lnTo>
                      <a:pt x="909" y="1785"/>
                    </a:lnTo>
                    <a:lnTo>
                      <a:pt x="909" y="1795"/>
                    </a:lnTo>
                    <a:lnTo>
                      <a:pt x="907" y="1805"/>
                    </a:lnTo>
                    <a:lnTo>
                      <a:pt x="907" y="1805"/>
                    </a:lnTo>
                    <a:lnTo>
                      <a:pt x="907" y="1811"/>
                    </a:lnTo>
                    <a:lnTo>
                      <a:pt x="907" y="1811"/>
                    </a:lnTo>
                    <a:lnTo>
                      <a:pt x="921" y="1823"/>
                    </a:lnTo>
                    <a:lnTo>
                      <a:pt x="931" y="1834"/>
                    </a:lnTo>
                    <a:lnTo>
                      <a:pt x="931" y="1834"/>
                    </a:lnTo>
                    <a:lnTo>
                      <a:pt x="939" y="1836"/>
                    </a:lnTo>
                    <a:lnTo>
                      <a:pt x="953" y="1836"/>
                    </a:lnTo>
                    <a:lnTo>
                      <a:pt x="953" y="1836"/>
                    </a:lnTo>
                    <a:lnTo>
                      <a:pt x="967" y="1836"/>
                    </a:lnTo>
                    <a:lnTo>
                      <a:pt x="979" y="1834"/>
                    </a:lnTo>
                    <a:lnTo>
                      <a:pt x="989" y="1832"/>
                    </a:lnTo>
                    <a:lnTo>
                      <a:pt x="996" y="1831"/>
                    </a:lnTo>
                    <a:lnTo>
                      <a:pt x="996" y="1831"/>
                    </a:lnTo>
                    <a:lnTo>
                      <a:pt x="1018" y="1819"/>
                    </a:lnTo>
                    <a:lnTo>
                      <a:pt x="1040" y="1813"/>
                    </a:lnTo>
                    <a:lnTo>
                      <a:pt x="1040" y="1813"/>
                    </a:lnTo>
                    <a:lnTo>
                      <a:pt x="1024" y="1787"/>
                    </a:lnTo>
                    <a:lnTo>
                      <a:pt x="1012" y="1763"/>
                    </a:lnTo>
                    <a:lnTo>
                      <a:pt x="1012" y="1763"/>
                    </a:lnTo>
                    <a:lnTo>
                      <a:pt x="1006" y="1747"/>
                    </a:lnTo>
                    <a:lnTo>
                      <a:pt x="1004" y="1733"/>
                    </a:lnTo>
                    <a:lnTo>
                      <a:pt x="1004" y="17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42" name="Freeform 9">
                <a:extLst>
                  <a:ext uri="{FF2B5EF4-FFF2-40B4-BE49-F238E27FC236}">
                    <a16:creationId xmlns:a16="http://schemas.microsoft.com/office/drawing/2014/main" id="{AC2CEDC4-6D0C-4AF9-A78D-BEE6114B2487}"/>
                  </a:ext>
                </a:extLst>
              </p:cNvPr>
              <p:cNvSpPr>
                <a:spLocks/>
              </p:cNvSpPr>
              <p:nvPr/>
            </p:nvSpPr>
            <p:spPr bwMode="auto">
              <a:xfrm>
                <a:off x="702326" y="1736765"/>
                <a:ext cx="1160673" cy="1249386"/>
              </a:xfrm>
              <a:custGeom>
                <a:avLst/>
                <a:gdLst>
                  <a:gd name="T0" fmla="*/ 1048 w 1256"/>
                  <a:gd name="T1" fmla="*/ 996 h 1352"/>
                  <a:gd name="T2" fmla="*/ 1153 w 1256"/>
                  <a:gd name="T3" fmla="*/ 914 h 1352"/>
                  <a:gd name="T4" fmla="*/ 1056 w 1256"/>
                  <a:gd name="T5" fmla="*/ 807 h 1352"/>
                  <a:gd name="T6" fmla="*/ 1125 w 1256"/>
                  <a:gd name="T7" fmla="*/ 795 h 1352"/>
                  <a:gd name="T8" fmla="*/ 1179 w 1256"/>
                  <a:gd name="T9" fmla="*/ 763 h 1352"/>
                  <a:gd name="T10" fmla="*/ 1201 w 1256"/>
                  <a:gd name="T11" fmla="*/ 714 h 1352"/>
                  <a:gd name="T12" fmla="*/ 1215 w 1256"/>
                  <a:gd name="T13" fmla="*/ 616 h 1352"/>
                  <a:gd name="T14" fmla="*/ 1233 w 1256"/>
                  <a:gd name="T15" fmla="*/ 539 h 1352"/>
                  <a:gd name="T16" fmla="*/ 1252 w 1256"/>
                  <a:gd name="T17" fmla="*/ 507 h 1352"/>
                  <a:gd name="T18" fmla="*/ 1256 w 1256"/>
                  <a:gd name="T19" fmla="*/ 475 h 1352"/>
                  <a:gd name="T20" fmla="*/ 1245 w 1256"/>
                  <a:gd name="T21" fmla="*/ 453 h 1352"/>
                  <a:gd name="T22" fmla="*/ 1213 w 1256"/>
                  <a:gd name="T23" fmla="*/ 401 h 1352"/>
                  <a:gd name="T24" fmla="*/ 1211 w 1256"/>
                  <a:gd name="T25" fmla="*/ 372 h 1352"/>
                  <a:gd name="T26" fmla="*/ 1209 w 1256"/>
                  <a:gd name="T27" fmla="*/ 326 h 1352"/>
                  <a:gd name="T28" fmla="*/ 1181 w 1256"/>
                  <a:gd name="T29" fmla="*/ 286 h 1352"/>
                  <a:gd name="T30" fmla="*/ 1177 w 1256"/>
                  <a:gd name="T31" fmla="*/ 240 h 1352"/>
                  <a:gd name="T32" fmla="*/ 1181 w 1256"/>
                  <a:gd name="T33" fmla="*/ 232 h 1352"/>
                  <a:gd name="T34" fmla="*/ 1207 w 1256"/>
                  <a:gd name="T35" fmla="*/ 209 h 1352"/>
                  <a:gd name="T36" fmla="*/ 1227 w 1256"/>
                  <a:gd name="T37" fmla="*/ 191 h 1352"/>
                  <a:gd name="T38" fmla="*/ 1225 w 1256"/>
                  <a:gd name="T39" fmla="*/ 139 h 1352"/>
                  <a:gd name="T40" fmla="*/ 1199 w 1256"/>
                  <a:gd name="T41" fmla="*/ 2 h 1352"/>
                  <a:gd name="T42" fmla="*/ 1189 w 1256"/>
                  <a:gd name="T43" fmla="*/ 0 h 1352"/>
                  <a:gd name="T44" fmla="*/ 1139 w 1256"/>
                  <a:gd name="T45" fmla="*/ 26 h 1352"/>
                  <a:gd name="T46" fmla="*/ 1078 w 1256"/>
                  <a:gd name="T47" fmla="*/ 81 h 1352"/>
                  <a:gd name="T48" fmla="*/ 1012 w 1256"/>
                  <a:gd name="T49" fmla="*/ 151 h 1352"/>
                  <a:gd name="T50" fmla="*/ 901 w 1256"/>
                  <a:gd name="T51" fmla="*/ 205 h 1352"/>
                  <a:gd name="T52" fmla="*/ 793 w 1256"/>
                  <a:gd name="T53" fmla="*/ 224 h 1352"/>
                  <a:gd name="T54" fmla="*/ 714 w 1256"/>
                  <a:gd name="T55" fmla="*/ 250 h 1352"/>
                  <a:gd name="T56" fmla="*/ 602 w 1256"/>
                  <a:gd name="T57" fmla="*/ 286 h 1352"/>
                  <a:gd name="T58" fmla="*/ 423 w 1256"/>
                  <a:gd name="T59" fmla="*/ 334 h 1352"/>
                  <a:gd name="T60" fmla="*/ 127 w 1256"/>
                  <a:gd name="T61" fmla="*/ 433 h 1352"/>
                  <a:gd name="T62" fmla="*/ 87 w 1256"/>
                  <a:gd name="T63" fmla="*/ 471 h 1352"/>
                  <a:gd name="T64" fmla="*/ 83 w 1256"/>
                  <a:gd name="T65" fmla="*/ 533 h 1352"/>
                  <a:gd name="T66" fmla="*/ 153 w 1256"/>
                  <a:gd name="T67" fmla="*/ 863 h 1352"/>
                  <a:gd name="T68" fmla="*/ 153 w 1256"/>
                  <a:gd name="T69" fmla="*/ 916 h 1352"/>
                  <a:gd name="T70" fmla="*/ 101 w 1256"/>
                  <a:gd name="T71" fmla="*/ 1032 h 1352"/>
                  <a:gd name="T72" fmla="*/ 32 w 1256"/>
                  <a:gd name="T73" fmla="*/ 1121 h 1352"/>
                  <a:gd name="T74" fmla="*/ 8 w 1256"/>
                  <a:gd name="T75" fmla="*/ 1147 h 1352"/>
                  <a:gd name="T76" fmla="*/ 0 w 1256"/>
                  <a:gd name="T77" fmla="*/ 1183 h 1352"/>
                  <a:gd name="T78" fmla="*/ 6 w 1256"/>
                  <a:gd name="T79" fmla="*/ 1203 h 1352"/>
                  <a:gd name="T80" fmla="*/ 183 w 1256"/>
                  <a:gd name="T81" fmla="*/ 1352 h 1352"/>
                  <a:gd name="T82" fmla="*/ 221 w 1256"/>
                  <a:gd name="T83" fmla="*/ 1336 h 1352"/>
                  <a:gd name="T84" fmla="*/ 249 w 1256"/>
                  <a:gd name="T85" fmla="*/ 1324 h 1352"/>
                  <a:gd name="T86" fmla="*/ 270 w 1256"/>
                  <a:gd name="T87" fmla="*/ 1280 h 1352"/>
                  <a:gd name="T88" fmla="*/ 318 w 1256"/>
                  <a:gd name="T89" fmla="*/ 1211 h 1352"/>
                  <a:gd name="T90" fmla="*/ 340 w 1256"/>
                  <a:gd name="T91" fmla="*/ 1187 h 1352"/>
                  <a:gd name="T92" fmla="*/ 382 w 1256"/>
                  <a:gd name="T93" fmla="*/ 1173 h 1352"/>
                  <a:gd name="T94" fmla="*/ 421 w 1256"/>
                  <a:gd name="T95" fmla="*/ 1187 h 1352"/>
                  <a:gd name="T96" fmla="*/ 451 w 1256"/>
                  <a:gd name="T97" fmla="*/ 1187 h 1352"/>
                  <a:gd name="T98" fmla="*/ 507 w 1256"/>
                  <a:gd name="T99" fmla="*/ 1153 h 1352"/>
                  <a:gd name="T100" fmla="*/ 584 w 1256"/>
                  <a:gd name="T101" fmla="*/ 1105 h 1352"/>
                  <a:gd name="T102" fmla="*/ 716 w 1256"/>
                  <a:gd name="T103" fmla="*/ 1061 h 1352"/>
                  <a:gd name="T104" fmla="*/ 763 w 1256"/>
                  <a:gd name="T105" fmla="*/ 1057 h 1352"/>
                  <a:gd name="T106" fmla="*/ 777 w 1256"/>
                  <a:gd name="T107" fmla="*/ 1022 h 1352"/>
                  <a:gd name="T108" fmla="*/ 795 w 1256"/>
                  <a:gd name="T109" fmla="*/ 1002 h 1352"/>
                  <a:gd name="T110" fmla="*/ 817 w 1256"/>
                  <a:gd name="T111" fmla="*/ 988 h 1352"/>
                  <a:gd name="T112" fmla="*/ 829 w 1256"/>
                  <a:gd name="T113" fmla="*/ 988 h 1352"/>
                  <a:gd name="T114" fmla="*/ 861 w 1256"/>
                  <a:gd name="T115" fmla="*/ 1008 h 1352"/>
                  <a:gd name="T116" fmla="*/ 871 w 1256"/>
                  <a:gd name="T117" fmla="*/ 1020 h 1352"/>
                  <a:gd name="T118" fmla="*/ 883 w 1256"/>
                  <a:gd name="T119" fmla="*/ 1061 h 1352"/>
                  <a:gd name="T120" fmla="*/ 891 w 1256"/>
                  <a:gd name="T121" fmla="*/ 1103 h 1352"/>
                  <a:gd name="T122" fmla="*/ 940 w 1256"/>
                  <a:gd name="T123" fmla="*/ 1091 h 1352"/>
                  <a:gd name="T124" fmla="*/ 1002 w 1256"/>
                  <a:gd name="T125" fmla="*/ 1048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6" h="1352">
                    <a:moveTo>
                      <a:pt x="1014" y="1034"/>
                    </a:moveTo>
                    <a:lnTo>
                      <a:pt x="1014" y="1034"/>
                    </a:lnTo>
                    <a:lnTo>
                      <a:pt x="1030" y="1012"/>
                    </a:lnTo>
                    <a:lnTo>
                      <a:pt x="1048" y="996"/>
                    </a:lnTo>
                    <a:lnTo>
                      <a:pt x="1048" y="996"/>
                    </a:lnTo>
                    <a:lnTo>
                      <a:pt x="1099" y="954"/>
                    </a:lnTo>
                    <a:lnTo>
                      <a:pt x="1153" y="914"/>
                    </a:lnTo>
                    <a:lnTo>
                      <a:pt x="1153" y="914"/>
                    </a:lnTo>
                    <a:lnTo>
                      <a:pt x="1050" y="825"/>
                    </a:lnTo>
                    <a:lnTo>
                      <a:pt x="1050" y="825"/>
                    </a:lnTo>
                    <a:lnTo>
                      <a:pt x="1056" y="807"/>
                    </a:lnTo>
                    <a:lnTo>
                      <a:pt x="1056" y="807"/>
                    </a:lnTo>
                    <a:lnTo>
                      <a:pt x="1081" y="801"/>
                    </a:lnTo>
                    <a:lnTo>
                      <a:pt x="1105" y="797"/>
                    </a:lnTo>
                    <a:lnTo>
                      <a:pt x="1105" y="797"/>
                    </a:lnTo>
                    <a:lnTo>
                      <a:pt x="1125" y="795"/>
                    </a:lnTo>
                    <a:lnTo>
                      <a:pt x="1141" y="789"/>
                    </a:lnTo>
                    <a:lnTo>
                      <a:pt x="1157" y="783"/>
                    </a:lnTo>
                    <a:lnTo>
                      <a:pt x="1169" y="773"/>
                    </a:lnTo>
                    <a:lnTo>
                      <a:pt x="1179" y="763"/>
                    </a:lnTo>
                    <a:lnTo>
                      <a:pt x="1189" y="749"/>
                    </a:lnTo>
                    <a:lnTo>
                      <a:pt x="1195" y="733"/>
                    </a:lnTo>
                    <a:lnTo>
                      <a:pt x="1201" y="714"/>
                    </a:lnTo>
                    <a:lnTo>
                      <a:pt x="1201" y="714"/>
                    </a:lnTo>
                    <a:lnTo>
                      <a:pt x="1217" y="656"/>
                    </a:lnTo>
                    <a:lnTo>
                      <a:pt x="1217" y="656"/>
                    </a:lnTo>
                    <a:lnTo>
                      <a:pt x="1215" y="636"/>
                    </a:lnTo>
                    <a:lnTo>
                      <a:pt x="1215" y="616"/>
                    </a:lnTo>
                    <a:lnTo>
                      <a:pt x="1217" y="594"/>
                    </a:lnTo>
                    <a:lnTo>
                      <a:pt x="1221" y="574"/>
                    </a:lnTo>
                    <a:lnTo>
                      <a:pt x="1227" y="555"/>
                    </a:lnTo>
                    <a:lnTo>
                      <a:pt x="1233" y="539"/>
                    </a:lnTo>
                    <a:lnTo>
                      <a:pt x="1241" y="523"/>
                    </a:lnTo>
                    <a:lnTo>
                      <a:pt x="1248" y="513"/>
                    </a:lnTo>
                    <a:lnTo>
                      <a:pt x="1248" y="513"/>
                    </a:lnTo>
                    <a:lnTo>
                      <a:pt x="1252" y="507"/>
                    </a:lnTo>
                    <a:lnTo>
                      <a:pt x="1256" y="499"/>
                    </a:lnTo>
                    <a:lnTo>
                      <a:pt x="1256" y="491"/>
                    </a:lnTo>
                    <a:lnTo>
                      <a:pt x="1256" y="483"/>
                    </a:lnTo>
                    <a:lnTo>
                      <a:pt x="1256" y="475"/>
                    </a:lnTo>
                    <a:lnTo>
                      <a:pt x="1254" y="467"/>
                    </a:lnTo>
                    <a:lnTo>
                      <a:pt x="1250" y="461"/>
                    </a:lnTo>
                    <a:lnTo>
                      <a:pt x="1245" y="453"/>
                    </a:lnTo>
                    <a:lnTo>
                      <a:pt x="1245" y="453"/>
                    </a:lnTo>
                    <a:lnTo>
                      <a:pt x="1233" y="439"/>
                    </a:lnTo>
                    <a:lnTo>
                      <a:pt x="1221" y="421"/>
                    </a:lnTo>
                    <a:lnTo>
                      <a:pt x="1217" y="411"/>
                    </a:lnTo>
                    <a:lnTo>
                      <a:pt x="1213" y="401"/>
                    </a:lnTo>
                    <a:lnTo>
                      <a:pt x="1211" y="389"/>
                    </a:lnTo>
                    <a:lnTo>
                      <a:pt x="1211" y="378"/>
                    </a:lnTo>
                    <a:lnTo>
                      <a:pt x="1211" y="372"/>
                    </a:lnTo>
                    <a:lnTo>
                      <a:pt x="1211" y="372"/>
                    </a:lnTo>
                    <a:lnTo>
                      <a:pt x="1211" y="342"/>
                    </a:lnTo>
                    <a:lnTo>
                      <a:pt x="1211" y="332"/>
                    </a:lnTo>
                    <a:lnTo>
                      <a:pt x="1209" y="326"/>
                    </a:lnTo>
                    <a:lnTo>
                      <a:pt x="1209" y="326"/>
                    </a:lnTo>
                    <a:lnTo>
                      <a:pt x="1205" y="320"/>
                    </a:lnTo>
                    <a:lnTo>
                      <a:pt x="1199" y="310"/>
                    </a:lnTo>
                    <a:lnTo>
                      <a:pt x="1181" y="286"/>
                    </a:lnTo>
                    <a:lnTo>
                      <a:pt x="1181" y="286"/>
                    </a:lnTo>
                    <a:lnTo>
                      <a:pt x="1173" y="276"/>
                    </a:lnTo>
                    <a:lnTo>
                      <a:pt x="1171" y="264"/>
                    </a:lnTo>
                    <a:lnTo>
                      <a:pt x="1171" y="252"/>
                    </a:lnTo>
                    <a:lnTo>
                      <a:pt x="1177" y="240"/>
                    </a:lnTo>
                    <a:lnTo>
                      <a:pt x="1177" y="240"/>
                    </a:lnTo>
                    <a:lnTo>
                      <a:pt x="1177" y="238"/>
                    </a:lnTo>
                    <a:lnTo>
                      <a:pt x="1177" y="238"/>
                    </a:lnTo>
                    <a:lnTo>
                      <a:pt x="1181" y="232"/>
                    </a:lnTo>
                    <a:lnTo>
                      <a:pt x="1185" y="222"/>
                    </a:lnTo>
                    <a:lnTo>
                      <a:pt x="1195" y="215"/>
                    </a:lnTo>
                    <a:lnTo>
                      <a:pt x="1207" y="209"/>
                    </a:lnTo>
                    <a:lnTo>
                      <a:pt x="1207" y="209"/>
                    </a:lnTo>
                    <a:lnTo>
                      <a:pt x="1215" y="205"/>
                    </a:lnTo>
                    <a:lnTo>
                      <a:pt x="1221" y="201"/>
                    </a:lnTo>
                    <a:lnTo>
                      <a:pt x="1225" y="197"/>
                    </a:lnTo>
                    <a:lnTo>
                      <a:pt x="1227" y="191"/>
                    </a:lnTo>
                    <a:lnTo>
                      <a:pt x="1229" y="181"/>
                    </a:lnTo>
                    <a:lnTo>
                      <a:pt x="1229" y="171"/>
                    </a:lnTo>
                    <a:lnTo>
                      <a:pt x="1225" y="139"/>
                    </a:lnTo>
                    <a:lnTo>
                      <a:pt x="1225" y="139"/>
                    </a:lnTo>
                    <a:lnTo>
                      <a:pt x="1205" y="38"/>
                    </a:lnTo>
                    <a:lnTo>
                      <a:pt x="1205" y="38"/>
                    </a:lnTo>
                    <a:lnTo>
                      <a:pt x="1199" y="2"/>
                    </a:lnTo>
                    <a:lnTo>
                      <a:pt x="1199" y="2"/>
                    </a:lnTo>
                    <a:lnTo>
                      <a:pt x="1199" y="2"/>
                    </a:lnTo>
                    <a:lnTo>
                      <a:pt x="1199" y="2"/>
                    </a:lnTo>
                    <a:lnTo>
                      <a:pt x="1189" y="0"/>
                    </a:lnTo>
                    <a:lnTo>
                      <a:pt x="1189" y="0"/>
                    </a:lnTo>
                    <a:lnTo>
                      <a:pt x="1177" y="2"/>
                    </a:lnTo>
                    <a:lnTo>
                      <a:pt x="1163" y="10"/>
                    </a:lnTo>
                    <a:lnTo>
                      <a:pt x="1163" y="10"/>
                    </a:lnTo>
                    <a:lnTo>
                      <a:pt x="1139" y="26"/>
                    </a:lnTo>
                    <a:lnTo>
                      <a:pt x="1117" y="42"/>
                    </a:lnTo>
                    <a:lnTo>
                      <a:pt x="1095" y="59"/>
                    </a:lnTo>
                    <a:lnTo>
                      <a:pt x="1085" y="69"/>
                    </a:lnTo>
                    <a:lnTo>
                      <a:pt x="1078" y="81"/>
                    </a:lnTo>
                    <a:lnTo>
                      <a:pt x="1078" y="81"/>
                    </a:lnTo>
                    <a:lnTo>
                      <a:pt x="1058" y="107"/>
                    </a:lnTo>
                    <a:lnTo>
                      <a:pt x="1036" y="131"/>
                    </a:lnTo>
                    <a:lnTo>
                      <a:pt x="1012" y="151"/>
                    </a:lnTo>
                    <a:lnTo>
                      <a:pt x="986" y="169"/>
                    </a:lnTo>
                    <a:lnTo>
                      <a:pt x="960" y="183"/>
                    </a:lnTo>
                    <a:lnTo>
                      <a:pt x="932" y="195"/>
                    </a:lnTo>
                    <a:lnTo>
                      <a:pt x="901" y="205"/>
                    </a:lnTo>
                    <a:lnTo>
                      <a:pt x="869" y="213"/>
                    </a:lnTo>
                    <a:lnTo>
                      <a:pt x="869" y="213"/>
                    </a:lnTo>
                    <a:lnTo>
                      <a:pt x="819" y="221"/>
                    </a:lnTo>
                    <a:lnTo>
                      <a:pt x="793" y="224"/>
                    </a:lnTo>
                    <a:lnTo>
                      <a:pt x="767" y="230"/>
                    </a:lnTo>
                    <a:lnTo>
                      <a:pt x="767" y="230"/>
                    </a:lnTo>
                    <a:lnTo>
                      <a:pt x="742" y="240"/>
                    </a:lnTo>
                    <a:lnTo>
                      <a:pt x="714" y="250"/>
                    </a:lnTo>
                    <a:lnTo>
                      <a:pt x="688" y="260"/>
                    </a:lnTo>
                    <a:lnTo>
                      <a:pt x="662" y="270"/>
                    </a:lnTo>
                    <a:lnTo>
                      <a:pt x="662" y="270"/>
                    </a:lnTo>
                    <a:lnTo>
                      <a:pt x="602" y="286"/>
                    </a:lnTo>
                    <a:lnTo>
                      <a:pt x="543" y="302"/>
                    </a:lnTo>
                    <a:lnTo>
                      <a:pt x="483" y="318"/>
                    </a:lnTo>
                    <a:lnTo>
                      <a:pt x="423" y="334"/>
                    </a:lnTo>
                    <a:lnTo>
                      <a:pt x="423" y="334"/>
                    </a:lnTo>
                    <a:lnTo>
                      <a:pt x="348" y="358"/>
                    </a:lnTo>
                    <a:lnTo>
                      <a:pt x="274" y="382"/>
                    </a:lnTo>
                    <a:lnTo>
                      <a:pt x="127" y="433"/>
                    </a:lnTo>
                    <a:lnTo>
                      <a:pt x="127" y="433"/>
                    </a:lnTo>
                    <a:lnTo>
                      <a:pt x="115" y="441"/>
                    </a:lnTo>
                    <a:lnTo>
                      <a:pt x="103" y="449"/>
                    </a:lnTo>
                    <a:lnTo>
                      <a:pt x="93" y="459"/>
                    </a:lnTo>
                    <a:lnTo>
                      <a:pt x="87" y="471"/>
                    </a:lnTo>
                    <a:lnTo>
                      <a:pt x="87" y="471"/>
                    </a:lnTo>
                    <a:lnTo>
                      <a:pt x="85" y="491"/>
                    </a:lnTo>
                    <a:lnTo>
                      <a:pt x="83" y="511"/>
                    </a:lnTo>
                    <a:lnTo>
                      <a:pt x="83" y="533"/>
                    </a:lnTo>
                    <a:lnTo>
                      <a:pt x="87" y="553"/>
                    </a:lnTo>
                    <a:lnTo>
                      <a:pt x="87" y="553"/>
                    </a:lnTo>
                    <a:lnTo>
                      <a:pt x="119" y="708"/>
                    </a:lnTo>
                    <a:lnTo>
                      <a:pt x="153" y="863"/>
                    </a:lnTo>
                    <a:lnTo>
                      <a:pt x="153" y="863"/>
                    </a:lnTo>
                    <a:lnTo>
                      <a:pt x="155" y="881"/>
                    </a:lnTo>
                    <a:lnTo>
                      <a:pt x="155" y="898"/>
                    </a:lnTo>
                    <a:lnTo>
                      <a:pt x="153" y="916"/>
                    </a:lnTo>
                    <a:lnTo>
                      <a:pt x="149" y="932"/>
                    </a:lnTo>
                    <a:lnTo>
                      <a:pt x="149" y="932"/>
                    </a:lnTo>
                    <a:lnTo>
                      <a:pt x="125" y="982"/>
                    </a:lnTo>
                    <a:lnTo>
                      <a:pt x="101" y="1032"/>
                    </a:lnTo>
                    <a:lnTo>
                      <a:pt x="87" y="1055"/>
                    </a:lnTo>
                    <a:lnTo>
                      <a:pt x="72" y="1079"/>
                    </a:lnTo>
                    <a:lnTo>
                      <a:pt x="54" y="1101"/>
                    </a:lnTo>
                    <a:lnTo>
                      <a:pt x="32" y="1121"/>
                    </a:lnTo>
                    <a:lnTo>
                      <a:pt x="32" y="1121"/>
                    </a:lnTo>
                    <a:lnTo>
                      <a:pt x="24" y="1129"/>
                    </a:lnTo>
                    <a:lnTo>
                      <a:pt x="16" y="1137"/>
                    </a:lnTo>
                    <a:lnTo>
                      <a:pt x="8" y="1147"/>
                    </a:lnTo>
                    <a:lnTo>
                      <a:pt x="4" y="1157"/>
                    </a:lnTo>
                    <a:lnTo>
                      <a:pt x="4" y="1157"/>
                    </a:lnTo>
                    <a:lnTo>
                      <a:pt x="2" y="1169"/>
                    </a:lnTo>
                    <a:lnTo>
                      <a:pt x="0" y="1183"/>
                    </a:lnTo>
                    <a:lnTo>
                      <a:pt x="2" y="1195"/>
                    </a:lnTo>
                    <a:lnTo>
                      <a:pt x="4" y="1199"/>
                    </a:lnTo>
                    <a:lnTo>
                      <a:pt x="6" y="1203"/>
                    </a:lnTo>
                    <a:lnTo>
                      <a:pt x="6" y="1203"/>
                    </a:lnTo>
                    <a:lnTo>
                      <a:pt x="91" y="1274"/>
                    </a:lnTo>
                    <a:lnTo>
                      <a:pt x="183" y="1352"/>
                    </a:lnTo>
                    <a:lnTo>
                      <a:pt x="183" y="1352"/>
                    </a:lnTo>
                    <a:lnTo>
                      <a:pt x="183" y="1352"/>
                    </a:lnTo>
                    <a:lnTo>
                      <a:pt x="183" y="1352"/>
                    </a:lnTo>
                    <a:lnTo>
                      <a:pt x="201" y="1342"/>
                    </a:lnTo>
                    <a:lnTo>
                      <a:pt x="209" y="1340"/>
                    </a:lnTo>
                    <a:lnTo>
                      <a:pt x="221" y="1336"/>
                    </a:lnTo>
                    <a:lnTo>
                      <a:pt x="221" y="1336"/>
                    </a:lnTo>
                    <a:lnTo>
                      <a:pt x="237" y="1332"/>
                    </a:lnTo>
                    <a:lnTo>
                      <a:pt x="243" y="1328"/>
                    </a:lnTo>
                    <a:lnTo>
                      <a:pt x="249" y="1324"/>
                    </a:lnTo>
                    <a:lnTo>
                      <a:pt x="254" y="1316"/>
                    </a:lnTo>
                    <a:lnTo>
                      <a:pt x="260" y="1306"/>
                    </a:lnTo>
                    <a:lnTo>
                      <a:pt x="270" y="1280"/>
                    </a:lnTo>
                    <a:lnTo>
                      <a:pt x="270" y="1280"/>
                    </a:lnTo>
                    <a:lnTo>
                      <a:pt x="280" y="1260"/>
                    </a:lnTo>
                    <a:lnTo>
                      <a:pt x="292" y="1242"/>
                    </a:lnTo>
                    <a:lnTo>
                      <a:pt x="304" y="1224"/>
                    </a:lnTo>
                    <a:lnTo>
                      <a:pt x="318" y="1211"/>
                    </a:lnTo>
                    <a:lnTo>
                      <a:pt x="318" y="1211"/>
                    </a:lnTo>
                    <a:lnTo>
                      <a:pt x="328" y="1197"/>
                    </a:lnTo>
                    <a:lnTo>
                      <a:pt x="328" y="1197"/>
                    </a:lnTo>
                    <a:lnTo>
                      <a:pt x="340" y="1187"/>
                    </a:lnTo>
                    <a:lnTo>
                      <a:pt x="354" y="1179"/>
                    </a:lnTo>
                    <a:lnTo>
                      <a:pt x="368" y="1175"/>
                    </a:lnTo>
                    <a:lnTo>
                      <a:pt x="382" y="1173"/>
                    </a:lnTo>
                    <a:lnTo>
                      <a:pt x="382" y="1173"/>
                    </a:lnTo>
                    <a:lnTo>
                      <a:pt x="396" y="1175"/>
                    </a:lnTo>
                    <a:lnTo>
                      <a:pt x="408" y="1181"/>
                    </a:lnTo>
                    <a:lnTo>
                      <a:pt x="408" y="1181"/>
                    </a:lnTo>
                    <a:lnTo>
                      <a:pt x="421" y="1187"/>
                    </a:lnTo>
                    <a:lnTo>
                      <a:pt x="435" y="1189"/>
                    </a:lnTo>
                    <a:lnTo>
                      <a:pt x="435" y="1189"/>
                    </a:lnTo>
                    <a:lnTo>
                      <a:pt x="443" y="1189"/>
                    </a:lnTo>
                    <a:lnTo>
                      <a:pt x="451" y="1187"/>
                    </a:lnTo>
                    <a:lnTo>
                      <a:pt x="467" y="1179"/>
                    </a:lnTo>
                    <a:lnTo>
                      <a:pt x="485" y="1169"/>
                    </a:lnTo>
                    <a:lnTo>
                      <a:pt x="503" y="1157"/>
                    </a:lnTo>
                    <a:lnTo>
                      <a:pt x="507" y="1153"/>
                    </a:lnTo>
                    <a:lnTo>
                      <a:pt x="507" y="1153"/>
                    </a:lnTo>
                    <a:lnTo>
                      <a:pt x="531" y="1137"/>
                    </a:lnTo>
                    <a:lnTo>
                      <a:pt x="557" y="1121"/>
                    </a:lnTo>
                    <a:lnTo>
                      <a:pt x="584" y="1105"/>
                    </a:lnTo>
                    <a:lnTo>
                      <a:pt x="614" y="1091"/>
                    </a:lnTo>
                    <a:lnTo>
                      <a:pt x="646" y="1079"/>
                    </a:lnTo>
                    <a:lnTo>
                      <a:pt x="680" y="1069"/>
                    </a:lnTo>
                    <a:lnTo>
                      <a:pt x="716" y="1061"/>
                    </a:lnTo>
                    <a:lnTo>
                      <a:pt x="753" y="1057"/>
                    </a:lnTo>
                    <a:lnTo>
                      <a:pt x="753" y="1057"/>
                    </a:lnTo>
                    <a:lnTo>
                      <a:pt x="763" y="1057"/>
                    </a:lnTo>
                    <a:lnTo>
                      <a:pt x="763" y="1057"/>
                    </a:lnTo>
                    <a:lnTo>
                      <a:pt x="767" y="1046"/>
                    </a:lnTo>
                    <a:lnTo>
                      <a:pt x="767" y="1046"/>
                    </a:lnTo>
                    <a:lnTo>
                      <a:pt x="771" y="1034"/>
                    </a:lnTo>
                    <a:lnTo>
                      <a:pt x="777" y="1022"/>
                    </a:lnTo>
                    <a:lnTo>
                      <a:pt x="785" y="1014"/>
                    </a:lnTo>
                    <a:lnTo>
                      <a:pt x="791" y="1008"/>
                    </a:lnTo>
                    <a:lnTo>
                      <a:pt x="791" y="1008"/>
                    </a:lnTo>
                    <a:lnTo>
                      <a:pt x="795" y="1002"/>
                    </a:lnTo>
                    <a:lnTo>
                      <a:pt x="795" y="1002"/>
                    </a:lnTo>
                    <a:lnTo>
                      <a:pt x="801" y="996"/>
                    </a:lnTo>
                    <a:lnTo>
                      <a:pt x="809" y="992"/>
                    </a:lnTo>
                    <a:lnTo>
                      <a:pt x="817" y="988"/>
                    </a:lnTo>
                    <a:lnTo>
                      <a:pt x="827" y="988"/>
                    </a:lnTo>
                    <a:lnTo>
                      <a:pt x="827" y="988"/>
                    </a:lnTo>
                    <a:lnTo>
                      <a:pt x="829" y="988"/>
                    </a:lnTo>
                    <a:lnTo>
                      <a:pt x="829" y="988"/>
                    </a:lnTo>
                    <a:lnTo>
                      <a:pt x="839" y="990"/>
                    </a:lnTo>
                    <a:lnTo>
                      <a:pt x="847" y="994"/>
                    </a:lnTo>
                    <a:lnTo>
                      <a:pt x="855" y="1000"/>
                    </a:lnTo>
                    <a:lnTo>
                      <a:pt x="861" y="1008"/>
                    </a:lnTo>
                    <a:lnTo>
                      <a:pt x="861" y="1008"/>
                    </a:lnTo>
                    <a:lnTo>
                      <a:pt x="865" y="1012"/>
                    </a:lnTo>
                    <a:lnTo>
                      <a:pt x="865" y="1012"/>
                    </a:lnTo>
                    <a:lnTo>
                      <a:pt x="871" y="1020"/>
                    </a:lnTo>
                    <a:lnTo>
                      <a:pt x="879" y="1032"/>
                    </a:lnTo>
                    <a:lnTo>
                      <a:pt x="883" y="1046"/>
                    </a:lnTo>
                    <a:lnTo>
                      <a:pt x="883" y="1053"/>
                    </a:lnTo>
                    <a:lnTo>
                      <a:pt x="883" y="1061"/>
                    </a:lnTo>
                    <a:lnTo>
                      <a:pt x="883" y="1061"/>
                    </a:lnTo>
                    <a:lnTo>
                      <a:pt x="877" y="1103"/>
                    </a:lnTo>
                    <a:lnTo>
                      <a:pt x="877" y="1103"/>
                    </a:lnTo>
                    <a:lnTo>
                      <a:pt x="891" y="1103"/>
                    </a:lnTo>
                    <a:lnTo>
                      <a:pt x="891" y="1103"/>
                    </a:lnTo>
                    <a:lnTo>
                      <a:pt x="907" y="1101"/>
                    </a:lnTo>
                    <a:lnTo>
                      <a:pt x="924" y="1097"/>
                    </a:lnTo>
                    <a:lnTo>
                      <a:pt x="940" y="1091"/>
                    </a:lnTo>
                    <a:lnTo>
                      <a:pt x="956" y="1083"/>
                    </a:lnTo>
                    <a:lnTo>
                      <a:pt x="972" y="1073"/>
                    </a:lnTo>
                    <a:lnTo>
                      <a:pt x="988" y="1061"/>
                    </a:lnTo>
                    <a:lnTo>
                      <a:pt x="1002" y="1048"/>
                    </a:lnTo>
                    <a:lnTo>
                      <a:pt x="1014" y="1034"/>
                    </a:lnTo>
                    <a:lnTo>
                      <a:pt x="1014"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43" name="Freeform 17">
                <a:extLst>
                  <a:ext uri="{FF2B5EF4-FFF2-40B4-BE49-F238E27FC236}">
                    <a16:creationId xmlns:a16="http://schemas.microsoft.com/office/drawing/2014/main" id="{06B6B83F-872E-4BA9-94FB-FAAF6FE5F065}"/>
                  </a:ext>
                </a:extLst>
              </p:cNvPr>
              <p:cNvSpPr>
                <a:spLocks/>
              </p:cNvSpPr>
              <p:nvPr/>
            </p:nvSpPr>
            <p:spPr bwMode="auto">
              <a:xfrm>
                <a:off x="845562" y="2686742"/>
                <a:ext cx="767930" cy="1184699"/>
              </a:xfrm>
              <a:custGeom>
                <a:avLst/>
                <a:gdLst>
                  <a:gd name="T0" fmla="*/ 300 w 831"/>
                  <a:gd name="T1" fmla="*/ 1282 h 1282"/>
                  <a:gd name="T2" fmla="*/ 320 w 831"/>
                  <a:gd name="T3" fmla="*/ 1276 h 1282"/>
                  <a:gd name="T4" fmla="*/ 344 w 831"/>
                  <a:gd name="T5" fmla="*/ 1234 h 1282"/>
                  <a:gd name="T6" fmla="*/ 374 w 831"/>
                  <a:gd name="T7" fmla="*/ 1192 h 1282"/>
                  <a:gd name="T8" fmla="*/ 398 w 831"/>
                  <a:gd name="T9" fmla="*/ 1200 h 1282"/>
                  <a:gd name="T10" fmla="*/ 431 w 831"/>
                  <a:gd name="T11" fmla="*/ 1230 h 1282"/>
                  <a:gd name="T12" fmla="*/ 463 w 831"/>
                  <a:gd name="T13" fmla="*/ 1240 h 1282"/>
                  <a:gd name="T14" fmla="*/ 495 w 831"/>
                  <a:gd name="T15" fmla="*/ 1210 h 1282"/>
                  <a:gd name="T16" fmla="*/ 551 w 831"/>
                  <a:gd name="T17" fmla="*/ 1137 h 1282"/>
                  <a:gd name="T18" fmla="*/ 577 w 831"/>
                  <a:gd name="T19" fmla="*/ 1073 h 1282"/>
                  <a:gd name="T20" fmla="*/ 644 w 831"/>
                  <a:gd name="T21" fmla="*/ 1020 h 1282"/>
                  <a:gd name="T22" fmla="*/ 714 w 831"/>
                  <a:gd name="T23" fmla="*/ 994 h 1282"/>
                  <a:gd name="T24" fmla="*/ 742 w 831"/>
                  <a:gd name="T25" fmla="*/ 990 h 1282"/>
                  <a:gd name="T26" fmla="*/ 765 w 831"/>
                  <a:gd name="T27" fmla="*/ 1022 h 1282"/>
                  <a:gd name="T28" fmla="*/ 793 w 831"/>
                  <a:gd name="T29" fmla="*/ 1077 h 1282"/>
                  <a:gd name="T30" fmla="*/ 831 w 831"/>
                  <a:gd name="T31" fmla="*/ 984 h 1282"/>
                  <a:gd name="T32" fmla="*/ 819 w 831"/>
                  <a:gd name="T33" fmla="*/ 956 h 1282"/>
                  <a:gd name="T34" fmla="*/ 799 w 831"/>
                  <a:gd name="T35" fmla="*/ 938 h 1282"/>
                  <a:gd name="T36" fmla="*/ 777 w 831"/>
                  <a:gd name="T37" fmla="*/ 940 h 1282"/>
                  <a:gd name="T38" fmla="*/ 720 w 831"/>
                  <a:gd name="T39" fmla="*/ 920 h 1282"/>
                  <a:gd name="T40" fmla="*/ 680 w 831"/>
                  <a:gd name="T41" fmla="*/ 868 h 1282"/>
                  <a:gd name="T42" fmla="*/ 642 w 831"/>
                  <a:gd name="T43" fmla="*/ 833 h 1282"/>
                  <a:gd name="T44" fmla="*/ 598 w 831"/>
                  <a:gd name="T45" fmla="*/ 775 h 1282"/>
                  <a:gd name="T46" fmla="*/ 594 w 831"/>
                  <a:gd name="T47" fmla="*/ 705 h 1282"/>
                  <a:gd name="T48" fmla="*/ 606 w 831"/>
                  <a:gd name="T49" fmla="*/ 624 h 1282"/>
                  <a:gd name="T50" fmla="*/ 585 w 831"/>
                  <a:gd name="T51" fmla="*/ 544 h 1282"/>
                  <a:gd name="T52" fmla="*/ 585 w 831"/>
                  <a:gd name="T53" fmla="*/ 521 h 1282"/>
                  <a:gd name="T54" fmla="*/ 557 w 831"/>
                  <a:gd name="T55" fmla="*/ 367 h 1282"/>
                  <a:gd name="T56" fmla="*/ 573 w 831"/>
                  <a:gd name="T57" fmla="*/ 324 h 1282"/>
                  <a:gd name="T58" fmla="*/ 610 w 831"/>
                  <a:gd name="T59" fmla="*/ 250 h 1282"/>
                  <a:gd name="T60" fmla="*/ 642 w 831"/>
                  <a:gd name="T61" fmla="*/ 216 h 1282"/>
                  <a:gd name="T62" fmla="*/ 674 w 831"/>
                  <a:gd name="T63" fmla="*/ 137 h 1282"/>
                  <a:gd name="T64" fmla="*/ 688 w 831"/>
                  <a:gd name="T65" fmla="*/ 27 h 1282"/>
                  <a:gd name="T66" fmla="*/ 672 w 831"/>
                  <a:gd name="T67" fmla="*/ 0 h 1282"/>
                  <a:gd name="T68" fmla="*/ 652 w 831"/>
                  <a:gd name="T69" fmla="*/ 25 h 1282"/>
                  <a:gd name="T70" fmla="*/ 636 w 831"/>
                  <a:gd name="T71" fmla="*/ 59 h 1282"/>
                  <a:gd name="T72" fmla="*/ 600 w 831"/>
                  <a:gd name="T73" fmla="*/ 71 h 1282"/>
                  <a:gd name="T74" fmla="*/ 511 w 831"/>
                  <a:gd name="T75" fmla="*/ 87 h 1282"/>
                  <a:gd name="T76" fmla="*/ 402 w 831"/>
                  <a:gd name="T77" fmla="*/ 143 h 1282"/>
                  <a:gd name="T78" fmla="*/ 330 w 831"/>
                  <a:gd name="T79" fmla="*/ 189 h 1282"/>
                  <a:gd name="T80" fmla="*/ 280 w 831"/>
                  <a:gd name="T81" fmla="*/ 202 h 1282"/>
                  <a:gd name="T82" fmla="*/ 245 w 831"/>
                  <a:gd name="T83" fmla="*/ 192 h 1282"/>
                  <a:gd name="T84" fmla="*/ 227 w 831"/>
                  <a:gd name="T85" fmla="*/ 185 h 1282"/>
                  <a:gd name="T86" fmla="*/ 205 w 831"/>
                  <a:gd name="T87" fmla="*/ 194 h 1282"/>
                  <a:gd name="T88" fmla="*/ 155 w 831"/>
                  <a:gd name="T89" fmla="*/ 266 h 1282"/>
                  <a:gd name="T90" fmla="*/ 125 w 831"/>
                  <a:gd name="T91" fmla="*/ 320 h 1282"/>
                  <a:gd name="T92" fmla="*/ 72 w 831"/>
                  <a:gd name="T93" fmla="*/ 350 h 1282"/>
                  <a:gd name="T94" fmla="*/ 32 w 831"/>
                  <a:gd name="T95" fmla="*/ 367 h 1282"/>
                  <a:gd name="T96" fmla="*/ 56 w 831"/>
                  <a:gd name="T97" fmla="*/ 427 h 1282"/>
                  <a:gd name="T98" fmla="*/ 38 w 831"/>
                  <a:gd name="T99" fmla="*/ 503 h 1282"/>
                  <a:gd name="T100" fmla="*/ 18 w 831"/>
                  <a:gd name="T101" fmla="*/ 536 h 1282"/>
                  <a:gd name="T102" fmla="*/ 34 w 831"/>
                  <a:gd name="T103" fmla="*/ 636 h 1282"/>
                  <a:gd name="T104" fmla="*/ 68 w 831"/>
                  <a:gd name="T105" fmla="*/ 805 h 1282"/>
                  <a:gd name="T106" fmla="*/ 58 w 831"/>
                  <a:gd name="T107" fmla="*/ 886 h 1282"/>
                  <a:gd name="T108" fmla="*/ 22 w 831"/>
                  <a:gd name="T109" fmla="*/ 938 h 1282"/>
                  <a:gd name="T110" fmla="*/ 2 w 831"/>
                  <a:gd name="T111" fmla="*/ 972 h 1282"/>
                  <a:gd name="T112" fmla="*/ 16 w 831"/>
                  <a:gd name="T113" fmla="*/ 1016 h 1282"/>
                  <a:gd name="T114" fmla="*/ 52 w 831"/>
                  <a:gd name="T115" fmla="*/ 1051 h 1282"/>
                  <a:gd name="T116" fmla="*/ 68 w 831"/>
                  <a:gd name="T117" fmla="*/ 1111 h 1282"/>
                  <a:gd name="T118" fmla="*/ 56 w 831"/>
                  <a:gd name="T119" fmla="*/ 1165 h 1282"/>
                  <a:gd name="T120" fmla="*/ 64 w 831"/>
                  <a:gd name="T121" fmla="*/ 1210 h 1282"/>
                  <a:gd name="T122" fmla="*/ 105 w 831"/>
                  <a:gd name="T123" fmla="*/ 1232 h 1282"/>
                  <a:gd name="T124" fmla="*/ 259 w 831"/>
                  <a:gd name="T125" fmla="*/ 1276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1282">
                    <a:moveTo>
                      <a:pt x="259" y="1276"/>
                    </a:moveTo>
                    <a:lnTo>
                      <a:pt x="259" y="1276"/>
                    </a:lnTo>
                    <a:lnTo>
                      <a:pt x="282" y="1280"/>
                    </a:lnTo>
                    <a:lnTo>
                      <a:pt x="300" y="1282"/>
                    </a:lnTo>
                    <a:lnTo>
                      <a:pt x="300" y="1282"/>
                    </a:lnTo>
                    <a:lnTo>
                      <a:pt x="308" y="1280"/>
                    </a:lnTo>
                    <a:lnTo>
                      <a:pt x="314" y="1280"/>
                    </a:lnTo>
                    <a:lnTo>
                      <a:pt x="320" y="1276"/>
                    </a:lnTo>
                    <a:lnTo>
                      <a:pt x="324" y="1272"/>
                    </a:lnTo>
                    <a:lnTo>
                      <a:pt x="334" y="1258"/>
                    </a:lnTo>
                    <a:lnTo>
                      <a:pt x="344" y="1234"/>
                    </a:lnTo>
                    <a:lnTo>
                      <a:pt x="344" y="1234"/>
                    </a:lnTo>
                    <a:lnTo>
                      <a:pt x="352" y="1216"/>
                    </a:lnTo>
                    <a:lnTo>
                      <a:pt x="360" y="1202"/>
                    </a:lnTo>
                    <a:lnTo>
                      <a:pt x="370" y="1194"/>
                    </a:lnTo>
                    <a:lnTo>
                      <a:pt x="374" y="1192"/>
                    </a:lnTo>
                    <a:lnTo>
                      <a:pt x="378" y="1192"/>
                    </a:lnTo>
                    <a:lnTo>
                      <a:pt x="378" y="1192"/>
                    </a:lnTo>
                    <a:lnTo>
                      <a:pt x="388" y="1194"/>
                    </a:lnTo>
                    <a:lnTo>
                      <a:pt x="398" y="1200"/>
                    </a:lnTo>
                    <a:lnTo>
                      <a:pt x="410" y="1210"/>
                    </a:lnTo>
                    <a:lnTo>
                      <a:pt x="424" y="1224"/>
                    </a:lnTo>
                    <a:lnTo>
                      <a:pt x="424" y="1224"/>
                    </a:lnTo>
                    <a:lnTo>
                      <a:pt x="431" y="1230"/>
                    </a:lnTo>
                    <a:lnTo>
                      <a:pt x="441" y="1234"/>
                    </a:lnTo>
                    <a:lnTo>
                      <a:pt x="453" y="1238"/>
                    </a:lnTo>
                    <a:lnTo>
                      <a:pt x="463" y="1240"/>
                    </a:lnTo>
                    <a:lnTo>
                      <a:pt x="463" y="1240"/>
                    </a:lnTo>
                    <a:lnTo>
                      <a:pt x="467" y="1240"/>
                    </a:lnTo>
                    <a:lnTo>
                      <a:pt x="469" y="1238"/>
                    </a:lnTo>
                    <a:lnTo>
                      <a:pt x="469" y="1238"/>
                    </a:lnTo>
                    <a:lnTo>
                      <a:pt x="495" y="1210"/>
                    </a:lnTo>
                    <a:lnTo>
                      <a:pt x="521" y="1183"/>
                    </a:lnTo>
                    <a:lnTo>
                      <a:pt x="533" y="1167"/>
                    </a:lnTo>
                    <a:lnTo>
                      <a:pt x="543" y="1153"/>
                    </a:lnTo>
                    <a:lnTo>
                      <a:pt x="551" y="1137"/>
                    </a:lnTo>
                    <a:lnTo>
                      <a:pt x="557" y="1121"/>
                    </a:lnTo>
                    <a:lnTo>
                      <a:pt x="557" y="1121"/>
                    </a:lnTo>
                    <a:lnTo>
                      <a:pt x="567" y="1095"/>
                    </a:lnTo>
                    <a:lnTo>
                      <a:pt x="577" y="1073"/>
                    </a:lnTo>
                    <a:lnTo>
                      <a:pt x="591" y="1055"/>
                    </a:lnTo>
                    <a:lnTo>
                      <a:pt x="606" y="1041"/>
                    </a:lnTo>
                    <a:lnTo>
                      <a:pt x="624" y="1029"/>
                    </a:lnTo>
                    <a:lnTo>
                      <a:pt x="644" y="1020"/>
                    </a:lnTo>
                    <a:lnTo>
                      <a:pt x="664" y="1010"/>
                    </a:lnTo>
                    <a:lnTo>
                      <a:pt x="686" y="1002"/>
                    </a:lnTo>
                    <a:lnTo>
                      <a:pt x="686" y="1002"/>
                    </a:lnTo>
                    <a:lnTo>
                      <a:pt x="714" y="994"/>
                    </a:lnTo>
                    <a:lnTo>
                      <a:pt x="726" y="990"/>
                    </a:lnTo>
                    <a:lnTo>
                      <a:pt x="734" y="990"/>
                    </a:lnTo>
                    <a:lnTo>
                      <a:pt x="734" y="990"/>
                    </a:lnTo>
                    <a:lnTo>
                      <a:pt x="742" y="990"/>
                    </a:lnTo>
                    <a:lnTo>
                      <a:pt x="748" y="994"/>
                    </a:lnTo>
                    <a:lnTo>
                      <a:pt x="752" y="998"/>
                    </a:lnTo>
                    <a:lnTo>
                      <a:pt x="756" y="1004"/>
                    </a:lnTo>
                    <a:lnTo>
                      <a:pt x="765" y="1022"/>
                    </a:lnTo>
                    <a:lnTo>
                      <a:pt x="775" y="1047"/>
                    </a:lnTo>
                    <a:lnTo>
                      <a:pt x="775" y="1047"/>
                    </a:lnTo>
                    <a:lnTo>
                      <a:pt x="779" y="1057"/>
                    </a:lnTo>
                    <a:lnTo>
                      <a:pt x="793" y="1077"/>
                    </a:lnTo>
                    <a:lnTo>
                      <a:pt x="793" y="1077"/>
                    </a:lnTo>
                    <a:lnTo>
                      <a:pt x="817" y="1025"/>
                    </a:lnTo>
                    <a:lnTo>
                      <a:pt x="825" y="1004"/>
                    </a:lnTo>
                    <a:lnTo>
                      <a:pt x="831" y="984"/>
                    </a:lnTo>
                    <a:lnTo>
                      <a:pt x="831" y="984"/>
                    </a:lnTo>
                    <a:lnTo>
                      <a:pt x="829" y="978"/>
                    </a:lnTo>
                    <a:lnTo>
                      <a:pt x="827" y="970"/>
                    </a:lnTo>
                    <a:lnTo>
                      <a:pt x="819" y="956"/>
                    </a:lnTo>
                    <a:lnTo>
                      <a:pt x="809" y="942"/>
                    </a:lnTo>
                    <a:lnTo>
                      <a:pt x="803" y="940"/>
                    </a:lnTo>
                    <a:lnTo>
                      <a:pt x="799" y="938"/>
                    </a:lnTo>
                    <a:lnTo>
                      <a:pt x="799" y="938"/>
                    </a:lnTo>
                    <a:lnTo>
                      <a:pt x="799" y="938"/>
                    </a:lnTo>
                    <a:lnTo>
                      <a:pt x="799" y="938"/>
                    </a:lnTo>
                    <a:lnTo>
                      <a:pt x="777" y="940"/>
                    </a:lnTo>
                    <a:lnTo>
                      <a:pt x="777" y="940"/>
                    </a:lnTo>
                    <a:lnTo>
                      <a:pt x="759" y="938"/>
                    </a:lnTo>
                    <a:lnTo>
                      <a:pt x="746" y="934"/>
                    </a:lnTo>
                    <a:lnTo>
                      <a:pt x="732" y="928"/>
                    </a:lnTo>
                    <a:lnTo>
                      <a:pt x="720" y="920"/>
                    </a:lnTo>
                    <a:lnTo>
                      <a:pt x="708" y="908"/>
                    </a:lnTo>
                    <a:lnTo>
                      <a:pt x="698" y="896"/>
                    </a:lnTo>
                    <a:lnTo>
                      <a:pt x="680" y="868"/>
                    </a:lnTo>
                    <a:lnTo>
                      <a:pt x="680" y="868"/>
                    </a:lnTo>
                    <a:lnTo>
                      <a:pt x="672" y="858"/>
                    </a:lnTo>
                    <a:lnTo>
                      <a:pt x="662" y="849"/>
                    </a:lnTo>
                    <a:lnTo>
                      <a:pt x="642" y="833"/>
                    </a:lnTo>
                    <a:lnTo>
                      <a:pt x="642" y="833"/>
                    </a:lnTo>
                    <a:lnTo>
                      <a:pt x="626" y="819"/>
                    </a:lnTo>
                    <a:lnTo>
                      <a:pt x="614" y="807"/>
                    </a:lnTo>
                    <a:lnTo>
                      <a:pt x="604" y="791"/>
                    </a:lnTo>
                    <a:lnTo>
                      <a:pt x="598" y="775"/>
                    </a:lnTo>
                    <a:lnTo>
                      <a:pt x="594" y="759"/>
                    </a:lnTo>
                    <a:lnTo>
                      <a:pt x="592" y="741"/>
                    </a:lnTo>
                    <a:lnTo>
                      <a:pt x="592" y="723"/>
                    </a:lnTo>
                    <a:lnTo>
                      <a:pt x="594" y="705"/>
                    </a:lnTo>
                    <a:lnTo>
                      <a:pt x="594" y="705"/>
                    </a:lnTo>
                    <a:lnTo>
                      <a:pt x="602" y="666"/>
                    </a:lnTo>
                    <a:lnTo>
                      <a:pt x="604" y="644"/>
                    </a:lnTo>
                    <a:lnTo>
                      <a:pt x="606" y="624"/>
                    </a:lnTo>
                    <a:lnTo>
                      <a:pt x="604" y="604"/>
                    </a:lnTo>
                    <a:lnTo>
                      <a:pt x="602" y="584"/>
                    </a:lnTo>
                    <a:lnTo>
                      <a:pt x="594" y="564"/>
                    </a:lnTo>
                    <a:lnTo>
                      <a:pt x="585" y="544"/>
                    </a:lnTo>
                    <a:lnTo>
                      <a:pt x="585" y="544"/>
                    </a:lnTo>
                    <a:lnTo>
                      <a:pt x="585" y="540"/>
                    </a:lnTo>
                    <a:lnTo>
                      <a:pt x="585" y="534"/>
                    </a:lnTo>
                    <a:lnTo>
                      <a:pt x="585" y="521"/>
                    </a:lnTo>
                    <a:lnTo>
                      <a:pt x="585" y="521"/>
                    </a:lnTo>
                    <a:lnTo>
                      <a:pt x="559" y="383"/>
                    </a:lnTo>
                    <a:lnTo>
                      <a:pt x="559" y="383"/>
                    </a:lnTo>
                    <a:lnTo>
                      <a:pt x="557" y="367"/>
                    </a:lnTo>
                    <a:lnTo>
                      <a:pt x="557" y="361"/>
                    </a:lnTo>
                    <a:lnTo>
                      <a:pt x="559" y="356"/>
                    </a:lnTo>
                    <a:lnTo>
                      <a:pt x="559" y="356"/>
                    </a:lnTo>
                    <a:lnTo>
                      <a:pt x="573" y="324"/>
                    </a:lnTo>
                    <a:lnTo>
                      <a:pt x="587" y="292"/>
                    </a:lnTo>
                    <a:lnTo>
                      <a:pt x="592" y="278"/>
                    </a:lnTo>
                    <a:lnTo>
                      <a:pt x="602" y="264"/>
                    </a:lnTo>
                    <a:lnTo>
                      <a:pt x="610" y="250"/>
                    </a:lnTo>
                    <a:lnTo>
                      <a:pt x="622" y="240"/>
                    </a:lnTo>
                    <a:lnTo>
                      <a:pt x="622" y="240"/>
                    </a:lnTo>
                    <a:lnTo>
                      <a:pt x="634" y="228"/>
                    </a:lnTo>
                    <a:lnTo>
                      <a:pt x="642" y="216"/>
                    </a:lnTo>
                    <a:lnTo>
                      <a:pt x="652" y="204"/>
                    </a:lnTo>
                    <a:lnTo>
                      <a:pt x="658" y="191"/>
                    </a:lnTo>
                    <a:lnTo>
                      <a:pt x="668" y="165"/>
                    </a:lnTo>
                    <a:lnTo>
                      <a:pt x="674" y="137"/>
                    </a:lnTo>
                    <a:lnTo>
                      <a:pt x="678" y="111"/>
                    </a:lnTo>
                    <a:lnTo>
                      <a:pt x="680" y="81"/>
                    </a:lnTo>
                    <a:lnTo>
                      <a:pt x="684" y="53"/>
                    </a:lnTo>
                    <a:lnTo>
                      <a:pt x="688" y="27"/>
                    </a:lnTo>
                    <a:lnTo>
                      <a:pt x="688" y="27"/>
                    </a:lnTo>
                    <a:lnTo>
                      <a:pt x="686" y="22"/>
                    </a:lnTo>
                    <a:lnTo>
                      <a:pt x="682" y="14"/>
                    </a:lnTo>
                    <a:lnTo>
                      <a:pt x="672" y="0"/>
                    </a:lnTo>
                    <a:lnTo>
                      <a:pt x="672" y="0"/>
                    </a:lnTo>
                    <a:lnTo>
                      <a:pt x="660" y="14"/>
                    </a:lnTo>
                    <a:lnTo>
                      <a:pt x="654" y="20"/>
                    </a:lnTo>
                    <a:lnTo>
                      <a:pt x="652" y="25"/>
                    </a:lnTo>
                    <a:lnTo>
                      <a:pt x="652" y="25"/>
                    </a:lnTo>
                    <a:lnTo>
                      <a:pt x="646" y="45"/>
                    </a:lnTo>
                    <a:lnTo>
                      <a:pt x="642" y="51"/>
                    </a:lnTo>
                    <a:lnTo>
                      <a:pt x="636" y="59"/>
                    </a:lnTo>
                    <a:lnTo>
                      <a:pt x="630" y="63"/>
                    </a:lnTo>
                    <a:lnTo>
                      <a:pt x="622" y="67"/>
                    </a:lnTo>
                    <a:lnTo>
                      <a:pt x="612" y="69"/>
                    </a:lnTo>
                    <a:lnTo>
                      <a:pt x="600" y="71"/>
                    </a:lnTo>
                    <a:lnTo>
                      <a:pt x="600" y="71"/>
                    </a:lnTo>
                    <a:lnTo>
                      <a:pt x="571" y="73"/>
                    </a:lnTo>
                    <a:lnTo>
                      <a:pt x="539" y="79"/>
                    </a:lnTo>
                    <a:lnTo>
                      <a:pt x="511" y="87"/>
                    </a:lnTo>
                    <a:lnTo>
                      <a:pt x="481" y="99"/>
                    </a:lnTo>
                    <a:lnTo>
                      <a:pt x="455" y="111"/>
                    </a:lnTo>
                    <a:lnTo>
                      <a:pt x="427" y="127"/>
                    </a:lnTo>
                    <a:lnTo>
                      <a:pt x="402" y="143"/>
                    </a:lnTo>
                    <a:lnTo>
                      <a:pt x="376" y="159"/>
                    </a:lnTo>
                    <a:lnTo>
                      <a:pt x="376" y="159"/>
                    </a:lnTo>
                    <a:lnTo>
                      <a:pt x="352" y="175"/>
                    </a:lnTo>
                    <a:lnTo>
                      <a:pt x="330" y="189"/>
                    </a:lnTo>
                    <a:lnTo>
                      <a:pt x="318" y="194"/>
                    </a:lnTo>
                    <a:lnTo>
                      <a:pt x="306" y="198"/>
                    </a:lnTo>
                    <a:lnTo>
                      <a:pt x="292" y="200"/>
                    </a:lnTo>
                    <a:lnTo>
                      <a:pt x="280" y="202"/>
                    </a:lnTo>
                    <a:lnTo>
                      <a:pt x="280" y="202"/>
                    </a:lnTo>
                    <a:lnTo>
                      <a:pt x="268" y="200"/>
                    </a:lnTo>
                    <a:lnTo>
                      <a:pt x="257" y="198"/>
                    </a:lnTo>
                    <a:lnTo>
                      <a:pt x="245" y="192"/>
                    </a:lnTo>
                    <a:lnTo>
                      <a:pt x="231" y="187"/>
                    </a:lnTo>
                    <a:lnTo>
                      <a:pt x="231" y="187"/>
                    </a:lnTo>
                    <a:lnTo>
                      <a:pt x="227" y="185"/>
                    </a:lnTo>
                    <a:lnTo>
                      <a:pt x="227" y="185"/>
                    </a:lnTo>
                    <a:lnTo>
                      <a:pt x="215" y="189"/>
                    </a:lnTo>
                    <a:lnTo>
                      <a:pt x="209" y="191"/>
                    </a:lnTo>
                    <a:lnTo>
                      <a:pt x="205" y="194"/>
                    </a:lnTo>
                    <a:lnTo>
                      <a:pt x="205" y="194"/>
                    </a:lnTo>
                    <a:lnTo>
                      <a:pt x="177" y="228"/>
                    </a:lnTo>
                    <a:lnTo>
                      <a:pt x="163" y="248"/>
                    </a:lnTo>
                    <a:lnTo>
                      <a:pt x="155" y="266"/>
                    </a:lnTo>
                    <a:lnTo>
                      <a:pt x="155" y="266"/>
                    </a:lnTo>
                    <a:lnTo>
                      <a:pt x="149" y="282"/>
                    </a:lnTo>
                    <a:lnTo>
                      <a:pt x="141" y="296"/>
                    </a:lnTo>
                    <a:lnTo>
                      <a:pt x="135" y="310"/>
                    </a:lnTo>
                    <a:lnTo>
                      <a:pt x="125" y="320"/>
                    </a:lnTo>
                    <a:lnTo>
                      <a:pt x="115" y="330"/>
                    </a:lnTo>
                    <a:lnTo>
                      <a:pt x="103" y="338"/>
                    </a:lnTo>
                    <a:lnTo>
                      <a:pt x="90" y="344"/>
                    </a:lnTo>
                    <a:lnTo>
                      <a:pt x="72" y="350"/>
                    </a:lnTo>
                    <a:lnTo>
                      <a:pt x="72" y="350"/>
                    </a:lnTo>
                    <a:lnTo>
                      <a:pt x="64" y="352"/>
                    </a:lnTo>
                    <a:lnTo>
                      <a:pt x="54" y="356"/>
                    </a:lnTo>
                    <a:lnTo>
                      <a:pt x="32" y="367"/>
                    </a:lnTo>
                    <a:lnTo>
                      <a:pt x="32" y="367"/>
                    </a:lnTo>
                    <a:lnTo>
                      <a:pt x="44" y="387"/>
                    </a:lnTo>
                    <a:lnTo>
                      <a:pt x="52" y="407"/>
                    </a:lnTo>
                    <a:lnTo>
                      <a:pt x="56" y="427"/>
                    </a:lnTo>
                    <a:lnTo>
                      <a:pt x="56" y="447"/>
                    </a:lnTo>
                    <a:lnTo>
                      <a:pt x="52" y="465"/>
                    </a:lnTo>
                    <a:lnTo>
                      <a:pt x="46" y="485"/>
                    </a:lnTo>
                    <a:lnTo>
                      <a:pt x="38" y="503"/>
                    </a:lnTo>
                    <a:lnTo>
                      <a:pt x="26" y="521"/>
                    </a:lnTo>
                    <a:lnTo>
                      <a:pt x="26" y="521"/>
                    </a:lnTo>
                    <a:lnTo>
                      <a:pt x="22" y="528"/>
                    </a:lnTo>
                    <a:lnTo>
                      <a:pt x="18" y="536"/>
                    </a:lnTo>
                    <a:lnTo>
                      <a:pt x="18" y="544"/>
                    </a:lnTo>
                    <a:lnTo>
                      <a:pt x="18" y="552"/>
                    </a:lnTo>
                    <a:lnTo>
                      <a:pt x="18" y="552"/>
                    </a:lnTo>
                    <a:lnTo>
                      <a:pt x="34" y="636"/>
                    </a:lnTo>
                    <a:lnTo>
                      <a:pt x="52" y="721"/>
                    </a:lnTo>
                    <a:lnTo>
                      <a:pt x="52" y="721"/>
                    </a:lnTo>
                    <a:lnTo>
                      <a:pt x="64" y="777"/>
                    </a:lnTo>
                    <a:lnTo>
                      <a:pt x="68" y="805"/>
                    </a:lnTo>
                    <a:lnTo>
                      <a:pt x="70" y="833"/>
                    </a:lnTo>
                    <a:lnTo>
                      <a:pt x="66" y="860"/>
                    </a:lnTo>
                    <a:lnTo>
                      <a:pt x="62" y="874"/>
                    </a:lnTo>
                    <a:lnTo>
                      <a:pt x="58" y="886"/>
                    </a:lnTo>
                    <a:lnTo>
                      <a:pt x="52" y="900"/>
                    </a:lnTo>
                    <a:lnTo>
                      <a:pt x="44" y="912"/>
                    </a:lnTo>
                    <a:lnTo>
                      <a:pt x="34" y="926"/>
                    </a:lnTo>
                    <a:lnTo>
                      <a:pt x="22" y="938"/>
                    </a:lnTo>
                    <a:lnTo>
                      <a:pt x="22" y="938"/>
                    </a:lnTo>
                    <a:lnTo>
                      <a:pt x="12" y="948"/>
                    </a:lnTo>
                    <a:lnTo>
                      <a:pt x="6" y="960"/>
                    </a:lnTo>
                    <a:lnTo>
                      <a:pt x="2" y="972"/>
                    </a:lnTo>
                    <a:lnTo>
                      <a:pt x="0" y="982"/>
                    </a:lnTo>
                    <a:lnTo>
                      <a:pt x="2" y="994"/>
                    </a:lnTo>
                    <a:lnTo>
                      <a:pt x="8" y="1004"/>
                    </a:lnTo>
                    <a:lnTo>
                      <a:pt x="16" y="1016"/>
                    </a:lnTo>
                    <a:lnTo>
                      <a:pt x="28" y="1025"/>
                    </a:lnTo>
                    <a:lnTo>
                      <a:pt x="28" y="1025"/>
                    </a:lnTo>
                    <a:lnTo>
                      <a:pt x="42" y="1037"/>
                    </a:lnTo>
                    <a:lnTo>
                      <a:pt x="52" y="1051"/>
                    </a:lnTo>
                    <a:lnTo>
                      <a:pt x="60" y="1065"/>
                    </a:lnTo>
                    <a:lnTo>
                      <a:pt x="64" y="1079"/>
                    </a:lnTo>
                    <a:lnTo>
                      <a:pt x="68" y="1095"/>
                    </a:lnTo>
                    <a:lnTo>
                      <a:pt x="68" y="1111"/>
                    </a:lnTo>
                    <a:lnTo>
                      <a:pt x="66" y="1129"/>
                    </a:lnTo>
                    <a:lnTo>
                      <a:pt x="62" y="1147"/>
                    </a:lnTo>
                    <a:lnTo>
                      <a:pt x="62" y="1147"/>
                    </a:lnTo>
                    <a:lnTo>
                      <a:pt x="56" y="1165"/>
                    </a:lnTo>
                    <a:lnTo>
                      <a:pt x="54" y="1179"/>
                    </a:lnTo>
                    <a:lnTo>
                      <a:pt x="54" y="1190"/>
                    </a:lnTo>
                    <a:lnTo>
                      <a:pt x="58" y="1200"/>
                    </a:lnTo>
                    <a:lnTo>
                      <a:pt x="64" y="1210"/>
                    </a:lnTo>
                    <a:lnTo>
                      <a:pt x="74" y="1216"/>
                    </a:lnTo>
                    <a:lnTo>
                      <a:pt x="88" y="1224"/>
                    </a:lnTo>
                    <a:lnTo>
                      <a:pt x="105" y="1232"/>
                    </a:lnTo>
                    <a:lnTo>
                      <a:pt x="105" y="1232"/>
                    </a:lnTo>
                    <a:lnTo>
                      <a:pt x="143" y="1246"/>
                    </a:lnTo>
                    <a:lnTo>
                      <a:pt x="179" y="1258"/>
                    </a:lnTo>
                    <a:lnTo>
                      <a:pt x="219" y="1270"/>
                    </a:lnTo>
                    <a:lnTo>
                      <a:pt x="259" y="1276"/>
                    </a:lnTo>
                    <a:lnTo>
                      <a:pt x="259" y="1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44" name="Owal 143">
                <a:extLst>
                  <a:ext uri="{FF2B5EF4-FFF2-40B4-BE49-F238E27FC236}">
                    <a16:creationId xmlns:a16="http://schemas.microsoft.com/office/drawing/2014/main" id="{D2FA2273-025E-4E95-92BF-9EA911C62F15}"/>
                  </a:ext>
                </a:extLst>
              </p:cNvPr>
              <p:cNvSpPr/>
              <p:nvPr/>
            </p:nvSpPr>
            <p:spPr>
              <a:xfrm>
                <a:off x="1481972" y="2361458"/>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5" name="Owal 144">
                <a:extLst>
                  <a:ext uri="{FF2B5EF4-FFF2-40B4-BE49-F238E27FC236}">
                    <a16:creationId xmlns:a16="http://schemas.microsoft.com/office/drawing/2014/main" id="{A524F1A2-51A5-4F5F-BB7A-74578214DCA6}"/>
                  </a:ext>
                </a:extLst>
              </p:cNvPr>
              <p:cNvSpPr/>
              <p:nvPr/>
            </p:nvSpPr>
            <p:spPr>
              <a:xfrm>
                <a:off x="1177944" y="2604671"/>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6" name="Owal 145">
                <a:extLst>
                  <a:ext uri="{FF2B5EF4-FFF2-40B4-BE49-F238E27FC236}">
                    <a16:creationId xmlns:a16="http://schemas.microsoft.com/office/drawing/2014/main" id="{7EEA61A2-7D74-41A2-B311-8D6C9A65C55E}"/>
                  </a:ext>
                </a:extLst>
              </p:cNvPr>
              <p:cNvSpPr/>
              <p:nvPr/>
            </p:nvSpPr>
            <p:spPr>
              <a:xfrm>
                <a:off x="838253" y="2693554"/>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7" name="Owal 146">
                <a:extLst>
                  <a:ext uri="{FF2B5EF4-FFF2-40B4-BE49-F238E27FC236}">
                    <a16:creationId xmlns:a16="http://schemas.microsoft.com/office/drawing/2014/main" id="{4D1F5D01-37E0-4476-B6E1-CD3351818CEF}"/>
                  </a:ext>
                </a:extLst>
              </p:cNvPr>
              <p:cNvSpPr/>
              <p:nvPr/>
            </p:nvSpPr>
            <p:spPr>
              <a:xfrm>
                <a:off x="1294681" y="3000411"/>
                <a:ext cx="187291" cy="18948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8" name="Owal 147">
                <a:extLst>
                  <a:ext uri="{FF2B5EF4-FFF2-40B4-BE49-F238E27FC236}">
                    <a16:creationId xmlns:a16="http://schemas.microsoft.com/office/drawing/2014/main" id="{64D233FF-771F-4B64-98AD-93B318847AE5}"/>
                  </a:ext>
                </a:extLst>
              </p:cNvPr>
              <p:cNvSpPr/>
              <p:nvPr/>
            </p:nvSpPr>
            <p:spPr>
              <a:xfrm>
                <a:off x="1313664" y="3098494"/>
                <a:ext cx="468119" cy="45817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3" name="Grupa 102">
              <a:extLst>
                <a:ext uri="{FF2B5EF4-FFF2-40B4-BE49-F238E27FC236}">
                  <a16:creationId xmlns:a16="http://schemas.microsoft.com/office/drawing/2014/main" id="{76B4B540-BB03-4AB0-9E95-F8FCA2A2AFDA}"/>
                </a:ext>
              </a:extLst>
            </p:cNvPr>
            <p:cNvGrpSpPr/>
            <p:nvPr/>
          </p:nvGrpSpPr>
          <p:grpSpPr>
            <a:xfrm>
              <a:off x="919490" y="3623782"/>
              <a:ext cx="1653221" cy="1290971"/>
              <a:chOff x="919490" y="3623782"/>
              <a:chExt cx="1653221" cy="1290971"/>
            </a:xfrm>
            <a:solidFill>
              <a:srgbClr val="4F5A3C"/>
            </a:solidFill>
          </p:grpSpPr>
          <p:sp>
            <p:nvSpPr>
              <p:cNvPr id="137" name="Freeform 11">
                <a:extLst>
                  <a:ext uri="{FF2B5EF4-FFF2-40B4-BE49-F238E27FC236}">
                    <a16:creationId xmlns:a16="http://schemas.microsoft.com/office/drawing/2014/main" id="{53CE42CD-6A48-42EB-9FF9-A3CBC8B20C37}"/>
                  </a:ext>
                </a:extLst>
              </p:cNvPr>
              <p:cNvSpPr>
                <a:spLocks/>
              </p:cNvSpPr>
              <p:nvPr/>
            </p:nvSpPr>
            <p:spPr bwMode="auto">
              <a:xfrm>
                <a:off x="919490" y="3623782"/>
                <a:ext cx="1278034" cy="1192092"/>
              </a:xfrm>
              <a:custGeom>
                <a:avLst/>
                <a:gdLst>
                  <a:gd name="T0" fmla="*/ 1359 w 1383"/>
                  <a:gd name="T1" fmla="*/ 341 h 1290"/>
                  <a:gd name="T2" fmla="*/ 1296 w 1383"/>
                  <a:gd name="T3" fmla="*/ 316 h 1290"/>
                  <a:gd name="T4" fmla="*/ 1270 w 1383"/>
                  <a:gd name="T5" fmla="*/ 256 h 1290"/>
                  <a:gd name="T6" fmla="*/ 1238 w 1383"/>
                  <a:gd name="T7" fmla="*/ 202 h 1290"/>
                  <a:gd name="T8" fmla="*/ 1173 w 1383"/>
                  <a:gd name="T9" fmla="*/ 228 h 1290"/>
                  <a:gd name="T10" fmla="*/ 1033 w 1383"/>
                  <a:gd name="T11" fmla="*/ 230 h 1290"/>
                  <a:gd name="T12" fmla="*/ 890 w 1383"/>
                  <a:gd name="T13" fmla="*/ 139 h 1290"/>
                  <a:gd name="T14" fmla="*/ 833 w 1383"/>
                  <a:gd name="T15" fmla="*/ 53 h 1290"/>
                  <a:gd name="T16" fmla="*/ 751 w 1383"/>
                  <a:gd name="T17" fmla="*/ 79 h 1290"/>
                  <a:gd name="T18" fmla="*/ 715 w 1383"/>
                  <a:gd name="T19" fmla="*/ 103 h 1290"/>
                  <a:gd name="T20" fmla="*/ 709 w 1383"/>
                  <a:gd name="T21" fmla="*/ 105 h 1290"/>
                  <a:gd name="T22" fmla="*/ 678 w 1383"/>
                  <a:gd name="T23" fmla="*/ 85 h 1290"/>
                  <a:gd name="T24" fmla="*/ 656 w 1383"/>
                  <a:gd name="T25" fmla="*/ 47 h 1290"/>
                  <a:gd name="T26" fmla="*/ 580 w 1383"/>
                  <a:gd name="T27" fmla="*/ 41 h 1290"/>
                  <a:gd name="T28" fmla="*/ 516 w 1383"/>
                  <a:gd name="T29" fmla="*/ 117 h 1290"/>
                  <a:gd name="T30" fmla="*/ 463 w 1383"/>
                  <a:gd name="T31" fmla="*/ 204 h 1290"/>
                  <a:gd name="T32" fmla="*/ 405 w 1383"/>
                  <a:gd name="T33" fmla="*/ 262 h 1290"/>
                  <a:gd name="T34" fmla="*/ 330 w 1383"/>
                  <a:gd name="T35" fmla="*/ 250 h 1290"/>
                  <a:gd name="T36" fmla="*/ 302 w 1383"/>
                  <a:gd name="T37" fmla="*/ 234 h 1290"/>
                  <a:gd name="T38" fmla="*/ 254 w 1383"/>
                  <a:gd name="T39" fmla="*/ 302 h 1290"/>
                  <a:gd name="T40" fmla="*/ 182 w 1383"/>
                  <a:gd name="T41" fmla="*/ 306 h 1290"/>
                  <a:gd name="T42" fmla="*/ 119 w 1383"/>
                  <a:gd name="T43" fmla="*/ 306 h 1290"/>
                  <a:gd name="T44" fmla="*/ 121 w 1383"/>
                  <a:gd name="T45" fmla="*/ 355 h 1290"/>
                  <a:gd name="T46" fmla="*/ 103 w 1383"/>
                  <a:gd name="T47" fmla="*/ 447 h 1290"/>
                  <a:gd name="T48" fmla="*/ 23 w 1383"/>
                  <a:gd name="T49" fmla="*/ 681 h 1290"/>
                  <a:gd name="T50" fmla="*/ 53 w 1383"/>
                  <a:gd name="T51" fmla="*/ 660 h 1290"/>
                  <a:gd name="T52" fmla="*/ 69 w 1383"/>
                  <a:gd name="T53" fmla="*/ 602 h 1290"/>
                  <a:gd name="T54" fmla="*/ 107 w 1383"/>
                  <a:gd name="T55" fmla="*/ 582 h 1290"/>
                  <a:gd name="T56" fmla="*/ 188 w 1383"/>
                  <a:gd name="T57" fmla="*/ 604 h 1290"/>
                  <a:gd name="T58" fmla="*/ 204 w 1383"/>
                  <a:gd name="T59" fmla="*/ 606 h 1290"/>
                  <a:gd name="T60" fmla="*/ 236 w 1383"/>
                  <a:gd name="T61" fmla="*/ 660 h 1290"/>
                  <a:gd name="T62" fmla="*/ 298 w 1383"/>
                  <a:gd name="T63" fmla="*/ 739 h 1290"/>
                  <a:gd name="T64" fmla="*/ 427 w 1383"/>
                  <a:gd name="T65" fmla="*/ 787 h 1290"/>
                  <a:gd name="T66" fmla="*/ 487 w 1383"/>
                  <a:gd name="T67" fmla="*/ 829 h 1290"/>
                  <a:gd name="T68" fmla="*/ 570 w 1383"/>
                  <a:gd name="T69" fmla="*/ 864 h 1290"/>
                  <a:gd name="T70" fmla="*/ 630 w 1383"/>
                  <a:gd name="T71" fmla="*/ 856 h 1290"/>
                  <a:gd name="T72" fmla="*/ 676 w 1383"/>
                  <a:gd name="T73" fmla="*/ 852 h 1290"/>
                  <a:gd name="T74" fmla="*/ 721 w 1383"/>
                  <a:gd name="T75" fmla="*/ 890 h 1290"/>
                  <a:gd name="T76" fmla="*/ 727 w 1383"/>
                  <a:gd name="T77" fmla="*/ 962 h 1290"/>
                  <a:gd name="T78" fmla="*/ 672 w 1383"/>
                  <a:gd name="T79" fmla="*/ 1013 h 1290"/>
                  <a:gd name="T80" fmla="*/ 691 w 1383"/>
                  <a:gd name="T81" fmla="*/ 1081 h 1290"/>
                  <a:gd name="T82" fmla="*/ 785 w 1383"/>
                  <a:gd name="T83" fmla="*/ 1196 h 1290"/>
                  <a:gd name="T84" fmla="*/ 819 w 1383"/>
                  <a:gd name="T85" fmla="*/ 1270 h 1290"/>
                  <a:gd name="T86" fmla="*/ 980 w 1383"/>
                  <a:gd name="T87" fmla="*/ 1149 h 1290"/>
                  <a:gd name="T88" fmla="*/ 936 w 1383"/>
                  <a:gd name="T89" fmla="*/ 1069 h 1290"/>
                  <a:gd name="T90" fmla="*/ 970 w 1383"/>
                  <a:gd name="T91" fmla="*/ 1002 h 1290"/>
                  <a:gd name="T92" fmla="*/ 1109 w 1383"/>
                  <a:gd name="T93" fmla="*/ 840 h 1290"/>
                  <a:gd name="T94" fmla="*/ 1151 w 1383"/>
                  <a:gd name="T95" fmla="*/ 735 h 1290"/>
                  <a:gd name="T96" fmla="*/ 1224 w 1383"/>
                  <a:gd name="T97" fmla="*/ 644 h 1290"/>
                  <a:gd name="T98" fmla="*/ 1286 w 1383"/>
                  <a:gd name="T99" fmla="*/ 554 h 1290"/>
                  <a:gd name="T100" fmla="*/ 1284 w 1383"/>
                  <a:gd name="T101" fmla="*/ 516 h 1290"/>
                  <a:gd name="T102" fmla="*/ 1322 w 1383"/>
                  <a:gd name="T103" fmla="*/ 483 h 1290"/>
                  <a:gd name="T104" fmla="*/ 1381 w 1383"/>
                  <a:gd name="T105" fmla="*/ 467 h 1290"/>
                  <a:gd name="T106" fmla="*/ 1375 w 1383"/>
                  <a:gd name="T107" fmla="*/ 385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83" h="1290">
                    <a:moveTo>
                      <a:pt x="1375" y="385"/>
                    </a:moveTo>
                    <a:lnTo>
                      <a:pt x="1375" y="385"/>
                    </a:lnTo>
                    <a:lnTo>
                      <a:pt x="1373" y="371"/>
                    </a:lnTo>
                    <a:lnTo>
                      <a:pt x="1369" y="359"/>
                    </a:lnTo>
                    <a:lnTo>
                      <a:pt x="1365" y="349"/>
                    </a:lnTo>
                    <a:lnTo>
                      <a:pt x="1359" y="341"/>
                    </a:lnTo>
                    <a:lnTo>
                      <a:pt x="1351" y="336"/>
                    </a:lnTo>
                    <a:lnTo>
                      <a:pt x="1342" y="330"/>
                    </a:lnTo>
                    <a:lnTo>
                      <a:pt x="1330" y="326"/>
                    </a:lnTo>
                    <a:lnTo>
                      <a:pt x="1318" y="322"/>
                    </a:lnTo>
                    <a:lnTo>
                      <a:pt x="1318" y="322"/>
                    </a:lnTo>
                    <a:lnTo>
                      <a:pt x="1296" y="316"/>
                    </a:lnTo>
                    <a:lnTo>
                      <a:pt x="1282" y="310"/>
                    </a:lnTo>
                    <a:lnTo>
                      <a:pt x="1270" y="304"/>
                    </a:lnTo>
                    <a:lnTo>
                      <a:pt x="1264" y="296"/>
                    </a:lnTo>
                    <a:lnTo>
                      <a:pt x="1262" y="284"/>
                    </a:lnTo>
                    <a:lnTo>
                      <a:pt x="1264" y="272"/>
                    </a:lnTo>
                    <a:lnTo>
                      <a:pt x="1270" y="256"/>
                    </a:lnTo>
                    <a:lnTo>
                      <a:pt x="1280" y="236"/>
                    </a:lnTo>
                    <a:lnTo>
                      <a:pt x="1280" y="236"/>
                    </a:lnTo>
                    <a:lnTo>
                      <a:pt x="1266" y="220"/>
                    </a:lnTo>
                    <a:lnTo>
                      <a:pt x="1256" y="210"/>
                    </a:lnTo>
                    <a:lnTo>
                      <a:pt x="1248" y="204"/>
                    </a:lnTo>
                    <a:lnTo>
                      <a:pt x="1238" y="202"/>
                    </a:lnTo>
                    <a:lnTo>
                      <a:pt x="1238" y="202"/>
                    </a:lnTo>
                    <a:lnTo>
                      <a:pt x="1230" y="202"/>
                    </a:lnTo>
                    <a:lnTo>
                      <a:pt x="1222" y="206"/>
                    </a:lnTo>
                    <a:lnTo>
                      <a:pt x="1194" y="218"/>
                    </a:lnTo>
                    <a:lnTo>
                      <a:pt x="1194" y="218"/>
                    </a:lnTo>
                    <a:lnTo>
                      <a:pt x="1173" y="228"/>
                    </a:lnTo>
                    <a:lnTo>
                      <a:pt x="1151" y="234"/>
                    </a:lnTo>
                    <a:lnTo>
                      <a:pt x="1127" y="238"/>
                    </a:lnTo>
                    <a:lnTo>
                      <a:pt x="1103" y="238"/>
                    </a:lnTo>
                    <a:lnTo>
                      <a:pt x="1103" y="238"/>
                    </a:lnTo>
                    <a:lnTo>
                      <a:pt x="1067" y="236"/>
                    </a:lnTo>
                    <a:lnTo>
                      <a:pt x="1033" y="230"/>
                    </a:lnTo>
                    <a:lnTo>
                      <a:pt x="1000" y="218"/>
                    </a:lnTo>
                    <a:lnTo>
                      <a:pt x="970" y="204"/>
                    </a:lnTo>
                    <a:lnTo>
                      <a:pt x="940" y="184"/>
                    </a:lnTo>
                    <a:lnTo>
                      <a:pt x="912" y="163"/>
                    </a:lnTo>
                    <a:lnTo>
                      <a:pt x="902" y="151"/>
                    </a:lnTo>
                    <a:lnTo>
                      <a:pt x="890" y="139"/>
                    </a:lnTo>
                    <a:lnTo>
                      <a:pt x="880" y="125"/>
                    </a:lnTo>
                    <a:lnTo>
                      <a:pt x="872" y="111"/>
                    </a:lnTo>
                    <a:lnTo>
                      <a:pt x="872" y="111"/>
                    </a:lnTo>
                    <a:lnTo>
                      <a:pt x="862" y="95"/>
                    </a:lnTo>
                    <a:lnTo>
                      <a:pt x="854" y="81"/>
                    </a:lnTo>
                    <a:lnTo>
                      <a:pt x="833" y="53"/>
                    </a:lnTo>
                    <a:lnTo>
                      <a:pt x="785" y="0"/>
                    </a:lnTo>
                    <a:lnTo>
                      <a:pt x="785" y="0"/>
                    </a:lnTo>
                    <a:lnTo>
                      <a:pt x="775" y="23"/>
                    </a:lnTo>
                    <a:lnTo>
                      <a:pt x="765" y="47"/>
                    </a:lnTo>
                    <a:lnTo>
                      <a:pt x="765" y="47"/>
                    </a:lnTo>
                    <a:lnTo>
                      <a:pt x="751" y="79"/>
                    </a:lnTo>
                    <a:lnTo>
                      <a:pt x="751" y="79"/>
                    </a:lnTo>
                    <a:lnTo>
                      <a:pt x="745" y="89"/>
                    </a:lnTo>
                    <a:lnTo>
                      <a:pt x="737" y="95"/>
                    </a:lnTo>
                    <a:lnTo>
                      <a:pt x="727" y="101"/>
                    </a:lnTo>
                    <a:lnTo>
                      <a:pt x="715" y="103"/>
                    </a:lnTo>
                    <a:lnTo>
                      <a:pt x="715" y="103"/>
                    </a:lnTo>
                    <a:lnTo>
                      <a:pt x="713" y="103"/>
                    </a:lnTo>
                    <a:lnTo>
                      <a:pt x="713" y="103"/>
                    </a:lnTo>
                    <a:lnTo>
                      <a:pt x="711" y="103"/>
                    </a:lnTo>
                    <a:lnTo>
                      <a:pt x="711" y="103"/>
                    </a:lnTo>
                    <a:lnTo>
                      <a:pt x="709" y="105"/>
                    </a:lnTo>
                    <a:lnTo>
                      <a:pt x="709" y="105"/>
                    </a:lnTo>
                    <a:lnTo>
                      <a:pt x="693" y="101"/>
                    </a:lnTo>
                    <a:lnTo>
                      <a:pt x="693" y="101"/>
                    </a:lnTo>
                    <a:lnTo>
                      <a:pt x="693" y="99"/>
                    </a:lnTo>
                    <a:lnTo>
                      <a:pt x="693" y="99"/>
                    </a:lnTo>
                    <a:lnTo>
                      <a:pt x="685" y="93"/>
                    </a:lnTo>
                    <a:lnTo>
                      <a:pt x="678" y="85"/>
                    </a:lnTo>
                    <a:lnTo>
                      <a:pt x="678" y="85"/>
                    </a:lnTo>
                    <a:lnTo>
                      <a:pt x="668" y="69"/>
                    </a:lnTo>
                    <a:lnTo>
                      <a:pt x="668" y="69"/>
                    </a:lnTo>
                    <a:lnTo>
                      <a:pt x="662" y="57"/>
                    </a:lnTo>
                    <a:lnTo>
                      <a:pt x="656" y="47"/>
                    </a:lnTo>
                    <a:lnTo>
                      <a:pt x="656" y="47"/>
                    </a:lnTo>
                    <a:lnTo>
                      <a:pt x="646" y="17"/>
                    </a:lnTo>
                    <a:lnTo>
                      <a:pt x="646" y="17"/>
                    </a:lnTo>
                    <a:lnTo>
                      <a:pt x="620" y="27"/>
                    </a:lnTo>
                    <a:lnTo>
                      <a:pt x="620" y="27"/>
                    </a:lnTo>
                    <a:lnTo>
                      <a:pt x="598" y="33"/>
                    </a:lnTo>
                    <a:lnTo>
                      <a:pt x="580" y="41"/>
                    </a:lnTo>
                    <a:lnTo>
                      <a:pt x="564" y="51"/>
                    </a:lnTo>
                    <a:lnTo>
                      <a:pt x="552" y="59"/>
                    </a:lnTo>
                    <a:lnTo>
                      <a:pt x="540" y="71"/>
                    </a:lnTo>
                    <a:lnTo>
                      <a:pt x="530" y="83"/>
                    </a:lnTo>
                    <a:lnTo>
                      <a:pt x="522" y="99"/>
                    </a:lnTo>
                    <a:lnTo>
                      <a:pt x="516" y="117"/>
                    </a:lnTo>
                    <a:lnTo>
                      <a:pt x="516" y="117"/>
                    </a:lnTo>
                    <a:lnTo>
                      <a:pt x="511" y="133"/>
                    </a:lnTo>
                    <a:lnTo>
                      <a:pt x="505" y="149"/>
                    </a:lnTo>
                    <a:lnTo>
                      <a:pt x="495" y="165"/>
                    </a:lnTo>
                    <a:lnTo>
                      <a:pt x="485" y="178"/>
                    </a:lnTo>
                    <a:lnTo>
                      <a:pt x="463" y="204"/>
                    </a:lnTo>
                    <a:lnTo>
                      <a:pt x="441" y="228"/>
                    </a:lnTo>
                    <a:lnTo>
                      <a:pt x="441" y="228"/>
                    </a:lnTo>
                    <a:lnTo>
                      <a:pt x="419" y="252"/>
                    </a:lnTo>
                    <a:lnTo>
                      <a:pt x="419" y="252"/>
                    </a:lnTo>
                    <a:lnTo>
                      <a:pt x="413" y="256"/>
                    </a:lnTo>
                    <a:lnTo>
                      <a:pt x="405" y="262"/>
                    </a:lnTo>
                    <a:lnTo>
                      <a:pt x="395" y="266"/>
                    </a:lnTo>
                    <a:lnTo>
                      <a:pt x="383" y="266"/>
                    </a:lnTo>
                    <a:lnTo>
                      <a:pt x="383" y="266"/>
                    </a:lnTo>
                    <a:lnTo>
                      <a:pt x="367" y="266"/>
                    </a:lnTo>
                    <a:lnTo>
                      <a:pt x="347" y="260"/>
                    </a:lnTo>
                    <a:lnTo>
                      <a:pt x="330" y="250"/>
                    </a:lnTo>
                    <a:lnTo>
                      <a:pt x="320" y="244"/>
                    </a:lnTo>
                    <a:lnTo>
                      <a:pt x="312" y="238"/>
                    </a:lnTo>
                    <a:lnTo>
                      <a:pt x="312" y="238"/>
                    </a:lnTo>
                    <a:lnTo>
                      <a:pt x="306" y="230"/>
                    </a:lnTo>
                    <a:lnTo>
                      <a:pt x="306" y="230"/>
                    </a:lnTo>
                    <a:lnTo>
                      <a:pt x="302" y="234"/>
                    </a:lnTo>
                    <a:lnTo>
                      <a:pt x="302" y="234"/>
                    </a:lnTo>
                    <a:lnTo>
                      <a:pt x="292" y="260"/>
                    </a:lnTo>
                    <a:lnTo>
                      <a:pt x="286" y="272"/>
                    </a:lnTo>
                    <a:lnTo>
                      <a:pt x="276" y="284"/>
                    </a:lnTo>
                    <a:lnTo>
                      <a:pt x="266" y="294"/>
                    </a:lnTo>
                    <a:lnTo>
                      <a:pt x="254" y="302"/>
                    </a:lnTo>
                    <a:lnTo>
                      <a:pt x="238" y="306"/>
                    </a:lnTo>
                    <a:lnTo>
                      <a:pt x="220" y="308"/>
                    </a:lnTo>
                    <a:lnTo>
                      <a:pt x="220" y="308"/>
                    </a:lnTo>
                    <a:lnTo>
                      <a:pt x="202" y="308"/>
                    </a:lnTo>
                    <a:lnTo>
                      <a:pt x="182" y="306"/>
                    </a:lnTo>
                    <a:lnTo>
                      <a:pt x="182" y="306"/>
                    </a:lnTo>
                    <a:lnTo>
                      <a:pt x="173" y="304"/>
                    </a:lnTo>
                    <a:lnTo>
                      <a:pt x="173" y="304"/>
                    </a:lnTo>
                    <a:lnTo>
                      <a:pt x="149" y="300"/>
                    </a:lnTo>
                    <a:lnTo>
                      <a:pt x="125" y="294"/>
                    </a:lnTo>
                    <a:lnTo>
                      <a:pt x="125" y="294"/>
                    </a:lnTo>
                    <a:lnTo>
                      <a:pt x="119" y="306"/>
                    </a:lnTo>
                    <a:lnTo>
                      <a:pt x="113" y="320"/>
                    </a:lnTo>
                    <a:lnTo>
                      <a:pt x="111" y="332"/>
                    </a:lnTo>
                    <a:lnTo>
                      <a:pt x="111" y="336"/>
                    </a:lnTo>
                    <a:lnTo>
                      <a:pt x="111" y="340"/>
                    </a:lnTo>
                    <a:lnTo>
                      <a:pt x="111" y="340"/>
                    </a:lnTo>
                    <a:lnTo>
                      <a:pt x="121" y="355"/>
                    </a:lnTo>
                    <a:lnTo>
                      <a:pt x="125" y="369"/>
                    </a:lnTo>
                    <a:lnTo>
                      <a:pt x="125" y="383"/>
                    </a:lnTo>
                    <a:lnTo>
                      <a:pt x="125" y="395"/>
                    </a:lnTo>
                    <a:lnTo>
                      <a:pt x="121" y="409"/>
                    </a:lnTo>
                    <a:lnTo>
                      <a:pt x="115" y="421"/>
                    </a:lnTo>
                    <a:lnTo>
                      <a:pt x="103" y="447"/>
                    </a:lnTo>
                    <a:lnTo>
                      <a:pt x="103" y="447"/>
                    </a:lnTo>
                    <a:lnTo>
                      <a:pt x="0" y="677"/>
                    </a:lnTo>
                    <a:lnTo>
                      <a:pt x="0" y="677"/>
                    </a:lnTo>
                    <a:lnTo>
                      <a:pt x="12" y="681"/>
                    </a:lnTo>
                    <a:lnTo>
                      <a:pt x="23" y="681"/>
                    </a:lnTo>
                    <a:lnTo>
                      <a:pt x="23" y="681"/>
                    </a:lnTo>
                    <a:lnTo>
                      <a:pt x="31" y="681"/>
                    </a:lnTo>
                    <a:lnTo>
                      <a:pt x="37" y="679"/>
                    </a:lnTo>
                    <a:lnTo>
                      <a:pt x="41" y="677"/>
                    </a:lnTo>
                    <a:lnTo>
                      <a:pt x="47" y="673"/>
                    </a:lnTo>
                    <a:lnTo>
                      <a:pt x="49" y="668"/>
                    </a:lnTo>
                    <a:lnTo>
                      <a:pt x="53" y="660"/>
                    </a:lnTo>
                    <a:lnTo>
                      <a:pt x="57" y="642"/>
                    </a:lnTo>
                    <a:lnTo>
                      <a:pt x="57" y="642"/>
                    </a:lnTo>
                    <a:lnTo>
                      <a:pt x="57" y="632"/>
                    </a:lnTo>
                    <a:lnTo>
                      <a:pt x="61" y="620"/>
                    </a:lnTo>
                    <a:lnTo>
                      <a:pt x="63" y="610"/>
                    </a:lnTo>
                    <a:lnTo>
                      <a:pt x="69" y="602"/>
                    </a:lnTo>
                    <a:lnTo>
                      <a:pt x="69" y="602"/>
                    </a:lnTo>
                    <a:lnTo>
                      <a:pt x="79" y="592"/>
                    </a:lnTo>
                    <a:lnTo>
                      <a:pt x="89" y="586"/>
                    </a:lnTo>
                    <a:lnTo>
                      <a:pt x="97" y="582"/>
                    </a:lnTo>
                    <a:lnTo>
                      <a:pt x="107" y="582"/>
                    </a:lnTo>
                    <a:lnTo>
                      <a:pt x="107" y="582"/>
                    </a:lnTo>
                    <a:lnTo>
                      <a:pt x="117" y="582"/>
                    </a:lnTo>
                    <a:lnTo>
                      <a:pt x="127" y="586"/>
                    </a:lnTo>
                    <a:lnTo>
                      <a:pt x="149" y="594"/>
                    </a:lnTo>
                    <a:lnTo>
                      <a:pt x="169" y="600"/>
                    </a:lnTo>
                    <a:lnTo>
                      <a:pt x="179" y="604"/>
                    </a:lnTo>
                    <a:lnTo>
                      <a:pt x="188" y="604"/>
                    </a:lnTo>
                    <a:lnTo>
                      <a:pt x="188" y="604"/>
                    </a:lnTo>
                    <a:lnTo>
                      <a:pt x="194" y="604"/>
                    </a:lnTo>
                    <a:lnTo>
                      <a:pt x="194" y="604"/>
                    </a:lnTo>
                    <a:lnTo>
                      <a:pt x="194" y="604"/>
                    </a:lnTo>
                    <a:lnTo>
                      <a:pt x="194" y="604"/>
                    </a:lnTo>
                    <a:lnTo>
                      <a:pt x="204" y="606"/>
                    </a:lnTo>
                    <a:lnTo>
                      <a:pt x="212" y="610"/>
                    </a:lnTo>
                    <a:lnTo>
                      <a:pt x="220" y="616"/>
                    </a:lnTo>
                    <a:lnTo>
                      <a:pt x="224" y="624"/>
                    </a:lnTo>
                    <a:lnTo>
                      <a:pt x="224" y="624"/>
                    </a:lnTo>
                    <a:lnTo>
                      <a:pt x="230" y="642"/>
                    </a:lnTo>
                    <a:lnTo>
                      <a:pt x="236" y="660"/>
                    </a:lnTo>
                    <a:lnTo>
                      <a:pt x="244" y="675"/>
                    </a:lnTo>
                    <a:lnTo>
                      <a:pt x="254" y="691"/>
                    </a:lnTo>
                    <a:lnTo>
                      <a:pt x="264" y="705"/>
                    </a:lnTo>
                    <a:lnTo>
                      <a:pt x="274" y="717"/>
                    </a:lnTo>
                    <a:lnTo>
                      <a:pt x="286" y="729"/>
                    </a:lnTo>
                    <a:lnTo>
                      <a:pt x="298" y="739"/>
                    </a:lnTo>
                    <a:lnTo>
                      <a:pt x="312" y="747"/>
                    </a:lnTo>
                    <a:lnTo>
                      <a:pt x="326" y="755"/>
                    </a:lnTo>
                    <a:lnTo>
                      <a:pt x="357" y="769"/>
                    </a:lnTo>
                    <a:lnTo>
                      <a:pt x="391" y="779"/>
                    </a:lnTo>
                    <a:lnTo>
                      <a:pt x="427" y="787"/>
                    </a:lnTo>
                    <a:lnTo>
                      <a:pt x="427" y="787"/>
                    </a:lnTo>
                    <a:lnTo>
                      <a:pt x="441" y="793"/>
                    </a:lnTo>
                    <a:lnTo>
                      <a:pt x="455" y="799"/>
                    </a:lnTo>
                    <a:lnTo>
                      <a:pt x="467" y="809"/>
                    </a:lnTo>
                    <a:lnTo>
                      <a:pt x="479" y="819"/>
                    </a:lnTo>
                    <a:lnTo>
                      <a:pt x="479" y="819"/>
                    </a:lnTo>
                    <a:lnTo>
                      <a:pt x="487" y="829"/>
                    </a:lnTo>
                    <a:lnTo>
                      <a:pt x="499" y="839"/>
                    </a:lnTo>
                    <a:lnTo>
                      <a:pt x="512" y="846"/>
                    </a:lnTo>
                    <a:lnTo>
                      <a:pt x="526" y="852"/>
                    </a:lnTo>
                    <a:lnTo>
                      <a:pt x="540" y="858"/>
                    </a:lnTo>
                    <a:lnTo>
                      <a:pt x="554" y="862"/>
                    </a:lnTo>
                    <a:lnTo>
                      <a:pt x="570" y="864"/>
                    </a:lnTo>
                    <a:lnTo>
                      <a:pt x="586" y="866"/>
                    </a:lnTo>
                    <a:lnTo>
                      <a:pt x="586" y="866"/>
                    </a:lnTo>
                    <a:lnTo>
                      <a:pt x="596" y="864"/>
                    </a:lnTo>
                    <a:lnTo>
                      <a:pt x="608" y="862"/>
                    </a:lnTo>
                    <a:lnTo>
                      <a:pt x="620" y="860"/>
                    </a:lnTo>
                    <a:lnTo>
                      <a:pt x="630" y="856"/>
                    </a:lnTo>
                    <a:lnTo>
                      <a:pt x="630" y="856"/>
                    </a:lnTo>
                    <a:lnTo>
                      <a:pt x="642" y="850"/>
                    </a:lnTo>
                    <a:lnTo>
                      <a:pt x="658" y="850"/>
                    </a:lnTo>
                    <a:lnTo>
                      <a:pt x="658" y="850"/>
                    </a:lnTo>
                    <a:lnTo>
                      <a:pt x="666" y="850"/>
                    </a:lnTo>
                    <a:lnTo>
                      <a:pt x="676" y="852"/>
                    </a:lnTo>
                    <a:lnTo>
                      <a:pt x="683" y="856"/>
                    </a:lnTo>
                    <a:lnTo>
                      <a:pt x="693" y="860"/>
                    </a:lnTo>
                    <a:lnTo>
                      <a:pt x="701" y="866"/>
                    </a:lnTo>
                    <a:lnTo>
                      <a:pt x="709" y="874"/>
                    </a:lnTo>
                    <a:lnTo>
                      <a:pt x="715" y="882"/>
                    </a:lnTo>
                    <a:lnTo>
                      <a:pt x="721" y="890"/>
                    </a:lnTo>
                    <a:lnTo>
                      <a:pt x="721" y="890"/>
                    </a:lnTo>
                    <a:lnTo>
                      <a:pt x="727" y="906"/>
                    </a:lnTo>
                    <a:lnTo>
                      <a:pt x="731" y="920"/>
                    </a:lnTo>
                    <a:lnTo>
                      <a:pt x="733" y="936"/>
                    </a:lnTo>
                    <a:lnTo>
                      <a:pt x="731" y="950"/>
                    </a:lnTo>
                    <a:lnTo>
                      <a:pt x="727" y="962"/>
                    </a:lnTo>
                    <a:lnTo>
                      <a:pt x="721" y="976"/>
                    </a:lnTo>
                    <a:lnTo>
                      <a:pt x="713" y="986"/>
                    </a:lnTo>
                    <a:lnTo>
                      <a:pt x="703" y="994"/>
                    </a:lnTo>
                    <a:lnTo>
                      <a:pt x="703" y="994"/>
                    </a:lnTo>
                    <a:lnTo>
                      <a:pt x="685" y="1005"/>
                    </a:lnTo>
                    <a:lnTo>
                      <a:pt x="672" y="1013"/>
                    </a:lnTo>
                    <a:lnTo>
                      <a:pt x="664" y="1023"/>
                    </a:lnTo>
                    <a:lnTo>
                      <a:pt x="660" y="1031"/>
                    </a:lnTo>
                    <a:lnTo>
                      <a:pt x="662" y="1041"/>
                    </a:lnTo>
                    <a:lnTo>
                      <a:pt x="666" y="1051"/>
                    </a:lnTo>
                    <a:lnTo>
                      <a:pt x="676" y="1065"/>
                    </a:lnTo>
                    <a:lnTo>
                      <a:pt x="691" y="1081"/>
                    </a:lnTo>
                    <a:lnTo>
                      <a:pt x="691" y="1081"/>
                    </a:lnTo>
                    <a:lnTo>
                      <a:pt x="725" y="1117"/>
                    </a:lnTo>
                    <a:lnTo>
                      <a:pt x="741" y="1135"/>
                    </a:lnTo>
                    <a:lnTo>
                      <a:pt x="757" y="1155"/>
                    </a:lnTo>
                    <a:lnTo>
                      <a:pt x="771" y="1174"/>
                    </a:lnTo>
                    <a:lnTo>
                      <a:pt x="785" y="1196"/>
                    </a:lnTo>
                    <a:lnTo>
                      <a:pt x="795" y="1220"/>
                    </a:lnTo>
                    <a:lnTo>
                      <a:pt x="803" y="1244"/>
                    </a:lnTo>
                    <a:lnTo>
                      <a:pt x="803" y="1244"/>
                    </a:lnTo>
                    <a:lnTo>
                      <a:pt x="805" y="1252"/>
                    </a:lnTo>
                    <a:lnTo>
                      <a:pt x="809" y="1258"/>
                    </a:lnTo>
                    <a:lnTo>
                      <a:pt x="819" y="1270"/>
                    </a:lnTo>
                    <a:lnTo>
                      <a:pt x="837" y="1290"/>
                    </a:lnTo>
                    <a:lnTo>
                      <a:pt x="837" y="1290"/>
                    </a:lnTo>
                    <a:lnTo>
                      <a:pt x="1013" y="1188"/>
                    </a:lnTo>
                    <a:lnTo>
                      <a:pt x="1013" y="1188"/>
                    </a:lnTo>
                    <a:lnTo>
                      <a:pt x="998" y="1169"/>
                    </a:lnTo>
                    <a:lnTo>
                      <a:pt x="980" y="1149"/>
                    </a:lnTo>
                    <a:lnTo>
                      <a:pt x="980" y="1149"/>
                    </a:lnTo>
                    <a:lnTo>
                      <a:pt x="964" y="1133"/>
                    </a:lnTo>
                    <a:lnTo>
                      <a:pt x="952" y="1117"/>
                    </a:lnTo>
                    <a:lnTo>
                      <a:pt x="942" y="1101"/>
                    </a:lnTo>
                    <a:lnTo>
                      <a:pt x="938" y="1085"/>
                    </a:lnTo>
                    <a:lnTo>
                      <a:pt x="936" y="1069"/>
                    </a:lnTo>
                    <a:lnTo>
                      <a:pt x="940" y="1055"/>
                    </a:lnTo>
                    <a:lnTo>
                      <a:pt x="946" y="1039"/>
                    </a:lnTo>
                    <a:lnTo>
                      <a:pt x="956" y="1025"/>
                    </a:lnTo>
                    <a:lnTo>
                      <a:pt x="956" y="1025"/>
                    </a:lnTo>
                    <a:lnTo>
                      <a:pt x="960" y="1011"/>
                    </a:lnTo>
                    <a:lnTo>
                      <a:pt x="970" y="1002"/>
                    </a:lnTo>
                    <a:lnTo>
                      <a:pt x="970" y="1002"/>
                    </a:lnTo>
                    <a:lnTo>
                      <a:pt x="1023" y="950"/>
                    </a:lnTo>
                    <a:lnTo>
                      <a:pt x="1049" y="924"/>
                    </a:lnTo>
                    <a:lnTo>
                      <a:pt x="1071" y="898"/>
                    </a:lnTo>
                    <a:lnTo>
                      <a:pt x="1091" y="870"/>
                    </a:lnTo>
                    <a:lnTo>
                      <a:pt x="1109" y="840"/>
                    </a:lnTo>
                    <a:lnTo>
                      <a:pt x="1123" y="809"/>
                    </a:lnTo>
                    <a:lnTo>
                      <a:pt x="1133" y="773"/>
                    </a:lnTo>
                    <a:lnTo>
                      <a:pt x="1133" y="773"/>
                    </a:lnTo>
                    <a:lnTo>
                      <a:pt x="1135" y="763"/>
                    </a:lnTo>
                    <a:lnTo>
                      <a:pt x="1139" y="753"/>
                    </a:lnTo>
                    <a:lnTo>
                      <a:pt x="1151" y="735"/>
                    </a:lnTo>
                    <a:lnTo>
                      <a:pt x="1163" y="719"/>
                    </a:lnTo>
                    <a:lnTo>
                      <a:pt x="1177" y="703"/>
                    </a:lnTo>
                    <a:lnTo>
                      <a:pt x="1177" y="703"/>
                    </a:lnTo>
                    <a:lnTo>
                      <a:pt x="1192" y="685"/>
                    </a:lnTo>
                    <a:lnTo>
                      <a:pt x="1192" y="685"/>
                    </a:lnTo>
                    <a:lnTo>
                      <a:pt x="1224" y="644"/>
                    </a:lnTo>
                    <a:lnTo>
                      <a:pt x="1224" y="644"/>
                    </a:lnTo>
                    <a:lnTo>
                      <a:pt x="1262" y="594"/>
                    </a:lnTo>
                    <a:lnTo>
                      <a:pt x="1262" y="594"/>
                    </a:lnTo>
                    <a:lnTo>
                      <a:pt x="1288" y="558"/>
                    </a:lnTo>
                    <a:lnTo>
                      <a:pt x="1288" y="558"/>
                    </a:lnTo>
                    <a:lnTo>
                      <a:pt x="1286" y="554"/>
                    </a:lnTo>
                    <a:lnTo>
                      <a:pt x="1286" y="554"/>
                    </a:lnTo>
                    <a:lnTo>
                      <a:pt x="1284" y="540"/>
                    </a:lnTo>
                    <a:lnTo>
                      <a:pt x="1284" y="540"/>
                    </a:lnTo>
                    <a:lnTo>
                      <a:pt x="1282" y="530"/>
                    </a:lnTo>
                    <a:lnTo>
                      <a:pt x="1282" y="530"/>
                    </a:lnTo>
                    <a:lnTo>
                      <a:pt x="1284" y="516"/>
                    </a:lnTo>
                    <a:lnTo>
                      <a:pt x="1288" y="505"/>
                    </a:lnTo>
                    <a:lnTo>
                      <a:pt x="1296" y="495"/>
                    </a:lnTo>
                    <a:lnTo>
                      <a:pt x="1308" y="489"/>
                    </a:lnTo>
                    <a:lnTo>
                      <a:pt x="1308" y="489"/>
                    </a:lnTo>
                    <a:lnTo>
                      <a:pt x="1322" y="483"/>
                    </a:lnTo>
                    <a:lnTo>
                      <a:pt x="1322" y="483"/>
                    </a:lnTo>
                    <a:lnTo>
                      <a:pt x="1343" y="473"/>
                    </a:lnTo>
                    <a:lnTo>
                      <a:pt x="1357" y="469"/>
                    </a:lnTo>
                    <a:lnTo>
                      <a:pt x="1373" y="467"/>
                    </a:lnTo>
                    <a:lnTo>
                      <a:pt x="1373" y="467"/>
                    </a:lnTo>
                    <a:lnTo>
                      <a:pt x="1381" y="467"/>
                    </a:lnTo>
                    <a:lnTo>
                      <a:pt x="1381" y="467"/>
                    </a:lnTo>
                    <a:lnTo>
                      <a:pt x="1383" y="467"/>
                    </a:lnTo>
                    <a:lnTo>
                      <a:pt x="1383" y="467"/>
                    </a:lnTo>
                    <a:lnTo>
                      <a:pt x="1379" y="427"/>
                    </a:lnTo>
                    <a:lnTo>
                      <a:pt x="1375" y="405"/>
                    </a:lnTo>
                    <a:lnTo>
                      <a:pt x="1375" y="385"/>
                    </a:lnTo>
                    <a:lnTo>
                      <a:pt x="1375" y="3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38" name="Freeform 20">
                <a:extLst>
                  <a:ext uri="{FF2B5EF4-FFF2-40B4-BE49-F238E27FC236}">
                    <a16:creationId xmlns:a16="http://schemas.microsoft.com/office/drawing/2014/main" id="{8FC46B16-C0D1-4311-BF8B-2AC3B7D305D7}"/>
                  </a:ext>
                </a:extLst>
              </p:cNvPr>
              <p:cNvSpPr>
                <a:spLocks/>
              </p:cNvSpPr>
              <p:nvPr/>
            </p:nvSpPr>
            <p:spPr bwMode="auto">
              <a:xfrm>
                <a:off x="1839897" y="4093226"/>
                <a:ext cx="732814" cy="821527"/>
              </a:xfrm>
              <a:custGeom>
                <a:avLst/>
                <a:gdLst>
                  <a:gd name="T0" fmla="*/ 501 w 793"/>
                  <a:gd name="T1" fmla="*/ 810 h 889"/>
                  <a:gd name="T2" fmla="*/ 511 w 793"/>
                  <a:gd name="T3" fmla="*/ 776 h 889"/>
                  <a:gd name="T4" fmla="*/ 538 w 793"/>
                  <a:gd name="T5" fmla="*/ 756 h 889"/>
                  <a:gd name="T6" fmla="*/ 612 w 793"/>
                  <a:gd name="T7" fmla="*/ 736 h 889"/>
                  <a:gd name="T8" fmla="*/ 652 w 793"/>
                  <a:gd name="T9" fmla="*/ 724 h 889"/>
                  <a:gd name="T10" fmla="*/ 681 w 793"/>
                  <a:gd name="T11" fmla="*/ 696 h 889"/>
                  <a:gd name="T12" fmla="*/ 679 w 793"/>
                  <a:gd name="T13" fmla="*/ 643 h 889"/>
                  <a:gd name="T14" fmla="*/ 674 w 793"/>
                  <a:gd name="T15" fmla="*/ 599 h 889"/>
                  <a:gd name="T16" fmla="*/ 679 w 793"/>
                  <a:gd name="T17" fmla="*/ 559 h 889"/>
                  <a:gd name="T18" fmla="*/ 719 w 793"/>
                  <a:gd name="T19" fmla="*/ 496 h 889"/>
                  <a:gd name="T20" fmla="*/ 765 w 793"/>
                  <a:gd name="T21" fmla="*/ 456 h 889"/>
                  <a:gd name="T22" fmla="*/ 725 w 793"/>
                  <a:gd name="T23" fmla="*/ 400 h 889"/>
                  <a:gd name="T24" fmla="*/ 711 w 793"/>
                  <a:gd name="T25" fmla="*/ 368 h 889"/>
                  <a:gd name="T26" fmla="*/ 713 w 793"/>
                  <a:gd name="T27" fmla="*/ 360 h 889"/>
                  <a:gd name="T28" fmla="*/ 781 w 793"/>
                  <a:gd name="T29" fmla="*/ 203 h 889"/>
                  <a:gd name="T30" fmla="*/ 791 w 793"/>
                  <a:gd name="T31" fmla="*/ 164 h 889"/>
                  <a:gd name="T32" fmla="*/ 785 w 793"/>
                  <a:gd name="T33" fmla="*/ 94 h 889"/>
                  <a:gd name="T34" fmla="*/ 765 w 793"/>
                  <a:gd name="T35" fmla="*/ 60 h 889"/>
                  <a:gd name="T36" fmla="*/ 749 w 793"/>
                  <a:gd name="T37" fmla="*/ 52 h 889"/>
                  <a:gd name="T38" fmla="*/ 664 w 793"/>
                  <a:gd name="T39" fmla="*/ 22 h 889"/>
                  <a:gd name="T40" fmla="*/ 608 w 793"/>
                  <a:gd name="T41" fmla="*/ 14 h 889"/>
                  <a:gd name="T42" fmla="*/ 572 w 793"/>
                  <a:gd name="T43" fmla="*/ 18 h 889"/>
                  <a:gd name="T44" fmla="*/ 536 w 793"/>
                  <a:gd name="T45" fmla="*/ 34 h 889"/>
                  <a:gd name="T46" fmla="*/ 491 w 793"/>
                  <a:gd name="T47" fmla="*/ 46 h 889"/>
                  <a:gd name="T48" fmla="*/ 455 w 793"/>
                  <a:gd name="T49" fmla="*/ 46 h 889"/>
                  <a:gd name="T50" fmla="*/ 425 w 793"/>
                  <a:gd name="T51" fmla="*/ 36 h 889"/>
                  <a:gd name="T52" fmla="*/ 409 w 793"/>
                  <a:gd name="T53" fmla="*/ 16 h 889"/>
                  <a:gd name="T54" fmla="*/ 377 w 793"/>
                  <a:gd name="T55" fmla="*/ 0 h 889"/>
                  <a:gd name="T56" fmla="*/ 351 w 793"/>
                  <a:gd name="T57" fmla="*/ 6 h 889"/>
                  <a:gd name="T58" fmla="*/ 332 w 793"/>
                  <a:gd name="T59" fmla="*/ 46 h 889"/>
                  <a:gd name="T60" fmla="*/ 332 w 793"/>
                  <a:gd name="T61" fmla="*/ 66 h 889"/>
                  <a:gd name="T62" fmla="*/ 280 w 793"/>
                  <a:gd name="T63" fmla="*/ 134 h 889"/>
                  <a:gd name="T64" fmla="*/ 214 w 793"/>
                  <a:gd name="T65" fmla="*/ 219 h 889"/>
                  <a:gd name="T66" fmla="*/ 181 w 793"/>
                  <a:gd name="T67" fmla="*/ 265 h 889"/>
                  <a:gd name="T68" fmla="*/ 171 w 793"/>
                  <a:gd name="T69" fmla="*/ 295 h 889"/>
                  <a:gd name="T70" fmla="*/ 131 w 793"/>
                  <a:gd name="T71" fmla="*/ 382 h 889"/>
                  <a:gd name="T72" fmla="*/ 57 w 793"/>
                  <a:gd name="T73" fmla="*/ 472 h 889"/>
                  <a:gd name="T74" fmla="*/ 0 w 793"/>
                  <a:gd name="T75" fmla="*/ 523 h 889"/>
                  <a:gd name="T76" fmla="*/ 75 w 793"/>
                  <a:gd name="T77" fmla="*/ 553 h 889"/>
                  <a:gd name="T78" fmla="*/ 95 w 793"/>
                  <a:gd name="T79" fmla="*/ 567 h 889"/>
                  <a:gd name="T80" fmla="*/ 177 w 793"/>
                  <a:gd name="T81" fmla="*/ 629 h 889"/>
                  <a:gd name="T82" fmla="*/ 264 w 793"/>
                  <a:gd name="T83" fmla="*/ 670 h 889"/>
                  <a:gd name="T84" fmla="*/ 330 w 793"/>
                  <a:gd name="T85" fmla="*/ 678 h 889"/>
                  <a:gd name="T86" fmla="*/ 381 w 793"/>
                  <a:gd name="T87" fmla="*/ 674 h 889"/>
                  <a:gd name="T88" fmla="*/ 383 w 793"/>
                  <a:gd name="T89" fmla="*/ 728 h 889"/>
                  <a:gd name="T90" fmla="*/ 346 w 793"/>
                  <a:gd name="T91" fmla="*/ 780 h 889"/>
                  <a:gd name="T92" fmla="*/ 391 w 793"/>
                  <a:gd name="T93" fmla="*/ 841 h 889"/>
                  <a:gd name="T94" fmla="*/ 421 w 793"/>
                  <a:gd name="T95" fmla="*/ 871 h 889"/>
                  <a:gd name="T96" fmla="*/ 459 w 793"/>
                  <a:gd name="T97" fmla="*/ 889 h 889"/>
                  <a:gd name="T98" fmla="*/ 461 w 793"/>
                  <a:gd name="T99" fmla="*/ 889 h 889"/>
                  <a:gd name="T100" fmla="*/ 495 w 793"/>
                  <a:gd name="T101" fmla="*/ 849 h 889"/>
                  <a:gd name="T102" fmla="*/ 501 w 793"/>
                  <a:gd name="T103" fmla="*/ 826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3" h="889">
                    <a:moveTo>
                      <a:pt x="501" y="826"/>
                    </a:moveTo>
                    <a:lnTo>
                      <a:pt x="501" y="826"/>
                    </a:lnTo>
                    <a:lnTo>
                      <a:pt x="501" y="810"/>
                    </a:lnTo>
                    <a:lnTo>
                      <a:pt x="503" y="796"/>
                    </a:lnTo>
                    <a:lnTo>
                      <a:pt x="507" y="786"/>
                    </a:lnTo>
                    <a:lnTo>
                      <a:pt x="511" y="776"/>
                    </a:lnTo>
                    <a:lnTo>
                      <a:pt x="518" y="768"/>
                    </a:lnTo>
                    <a:lnTo>
                      <a:pt x="526" y="762"/>
                    </a:lnTo>
                    <a:lnTo>
                      <a:pt x="538" y="756"/>
                    </a:lnTo>
                    <a:lnTo>
                      <a:pt x="552" y="752"/>
                    </a:lnTo>
                    <a:lnTo>
                      <a:pt x="552" y="752"/>
                    </a:lnTo>
                    <a:lnTo>
                      <a:pt x="612" y="736"/>
                    </a:lnTo>
                    <a:lnTo>
                      <a:pt x="612" y="736"/>
                    </a:lnTo>
                    <a:lnTo>
                      <a:pt x="634" y="730"/>
                    </a:lnTo>
                    <a:lnTo>
                      <a:pt x="652" y="724"/>
                    </a:lnTo>
                    <a:lnTo>
                      <a:pt x="666" y="718"/>
                    </a:lnTo>
                    <a:lnTo>
                      <a:pt x="676" y="708"/>
                    </a:lnTo>
                    <a:lnTo>
                      <a:pt x="681" y="696"/>
                    </a:lnTo>
                    <a:lnTo>
                      <a:pt x="683" y="682"/>
                    </a:lnTo>
                    <a:lnTo>
                      <a:pt x="683" y="664"/>
                    </a:lnTo>
                    <a:lnTo>
                      <a:pt x="679" y="643"/>
                    </a:lnTo>
                    <a:lnTo>
                      <a:pt x="679" y="643"/>
                    </a:lnTo>
                    <a:lnTo>
                      <a:pt x="674" y="613"/>
                    </a:lnTo>
                    <a:lnTo>
                      <a:pt x="674" y="599"/>
                    </a:lnTo>
                    <a:lnTo>
                      <a:pt x="676" y="585"/>
                    </a:lnTo>
                    <a:lnTo>
                      <a:pt x="678" y="573"/>
                    </a:lnTo>
                    <a:lnTo>
                      <a:pt x="679" y="559"/>
                    </a:lnTo>
                    <a:lnTo>
                      <a:pt x="689" y="537"/>
                    </a:lnTo>
                    <a:lnTo>
                      <a:pt x="703" y="515"/>
                    </a:lnTo>
                    <a:lnTo>
                      <a:pt x="719" y="496"/>
                    </a:lnTo>
                    <a:lnTo>
                      <a:pt x="741" y="476"/>
                    </a:lnTo>
                    <a:lnTo>
                      <a:pt x="765" y="456"/>
                    </a:lnTo>
                    <a:lnTo>
                      <a:pt x="765" y="456"/>
                    </a:lnTo>
                    <a:lnTo>
                      <a:pt x="745" y="428"/>
                    </a:lnTo>
                    <a:lnTo>
                      <a:pt x="725" y="400"/>
                    </a:lnTo>
                    <a:lnTo>
                      <a:pt x="725" y="400"/>
                    </a:lnTo>
                    <a:lnTo>
                      <a:pt x="719" y="390"/>
                    </a:lnTo>
                    <a:lnTo>
                      <a:pt x="715" y="380"/>
                    </a:lnTo>
                    <a:lnTo>
                      <a:pt x="711" y="368"/>
                    </a:lnTo>
                    <a:lnTo>
                      <a:pt x="711" y="364"/>
                    </a:lnTo>
                    <a:lnTo>
                      <a:pt x="713" y="360"/>
                    </a:lnTo>
                    <a:lnTo>
                      <a:pt x="713" y="360"/>
                    </a:lnTo>
                    <a:lnTo>
                      <a:pt x="743" y="281"/>
                    </a:lnTo>
                    <a:lnTo>
                      <a:pt x="761" y="241"/>
                    </a:lnTo>
                    <a:lnTo>
                      <a:pt x="781" y="203"/>
                    </a:lnTo>
                    <a:lnTo>
                      <a:pt x="781" y="203"/>
                    </a:lnTo>
                    <a:lnTo>
                      <a:pt x="787" y="183"/>
                    </a:lnTo>
                    <a:lnTo>
                      <a:pt x="791" y="164"/>
                    </a:lnTo>
                    <a:lnTo>
                      <a:pt x="793" y="140"/>
                    </a:lnTo>
                    <a:lnTo>
                      <a:pt x="791" y="116"/>
                    </a:lnTo>
                    <a:lnTo>
                      <a:pt x="785" y="94"/>
                    </a:lnTo>
                    <a:lnTo>
                      <a:pt x="777" y="76"/>
                    </a:lnTo>
                    <a:lnTo>
                      <a:pt x="771" y="68"/>
                    </a:lnTo>
                    <a:lnTo>
                      <a:pt x="765" y="60"/>
                    </a:lnTo>
                    <a:lnTo>
                      <a:pt x="759" y="56"/>
                    </a:lnTo>
                    <a:lnTo>
                      <a:pt x="749" y="52"/>
                    </a:lnTo>
                    <a:lnTo>
                      <a:pt x="749" y="52"/>
                    </a:lnTo>
                    <a:lnTo>
                      <a:pt x="715" y="40"/>
                    </a:lnTo>
                    <a:lnTo>
                      <a:pt x="679" y="28"/>
                    </a:lnTo>
                    <a:lnTo>
                      <a:pt x="664" y="22"/>
                    </a:lnTo>
                    <a:lnTo>
                      <a:pt x="646" y="18"/>
                    </a:lnTo>
                    <a:lnTo>
                      <a:pt x="626" y="16"/>
                    </a:lnTo>
                    <a:lnTo>
                      <a:pt x="608" y="14"/>
                    </a:lnTo>
                    <a:lnTo>
                      <a:pt x="608" y="14"/>
                    </a:lnTo>
                    <a:lnTo>
                      <a:pt x="590" y="16"/>
                    </a:lnTo>
                    <a:lnTo>
                      <a:pt x="572" y="18"/>
                    </a:lnTo>
                    <a:lnTo>
                      <a:pt x="554" y="24"/>
                    </a:lnTo>
                    <a:lnTo>
                      <a:pt x="536" y="34"/>
                    </a:lnTo>
                    <a:lnTo>
                      <a:pt x="536" y="34"/>
                    </a:lnTo>
                    <a:lnTo>
                      <a:pt x="522" y="38"/>
                    </a:lnTo>
                    <a:lnTo>
                      <a:pt x="507" y="42"/>
                    </a:lnTo>
                    <a:lnTo>
                      <a:pt x="491" y="46"/>
                    </a:lnTo>
                    <a:lnTo>
                      <a:pt x="473" y="46"/>
                    </a:lnTo>
                    <a:lnTo>
                      <a:pt x="473" y="46"/>
                    </a:lnTo>
                    <a:lnTo>
                      <a:pt x="455" y="46"/>
                    </a:lnTo>
                    <a:lnTo>
                      <a:pt x="441" y="42"/>
                    </a:lnTo>
                    <a:lnTo>
                      <a:pt x="429" y="38"/>
                    </a:lnTo>
                    <a:lnTo>
                      <a:pt x="425" y="36"/>
                    </a:lnTo>
                    <a:lnTo>
                      <a:pt x="421" y="32"/>
                    </a:lnTo>
                    <a:lnTo>
                      <a:pt x="421" y="32"/>
                    </a:lnTo>
                    <a:lnTo>
                      <a:pt x="409" y="16"/>
                    </a:lnTo>
                    <a:lnTo>
                      <a:pt x="399" y="6"/>
                    </a:lnTo>
                    <a:lnTo>
                      <a:pt x="387" y="2"/>
                    </a:lnTo>
                    <a:lnTo>
                      <a:pt x="377" y="0"/>
                    </a:lnTo>
                    <a:lnTo>
                      <a:pt x="377" y="0"/>
                    </a:lnTo>
                    <a:lnTo>
                      <a:pt x="363" y="2"/>
                    </a:lnTo>
                    <a:lnTo>
                      <a:pt x="351" y="6"/>
                    </a:lnTo>
                    <a:lnTo>
                      <a:pt x="328" y="18"/>
                    </a:lnTo>
                    <a:lnTo>
                      <a:pt x="328" y="18"/>
                    </a:lnTo>
                    <a:lnTo>
                      <a:pt x="332" y="46"/>
                    </a:lnTo>
                    <a:lnTo>
                      <a:pt x="334" y="58"/>
                    </a:lnTo>
                    <a:lnTo>
                      <a:pt x="332" y="62"/>
                    </a:lnTo>
                    <a:lnTo>
                      <a:pt x="332" y="66"/>
                    </a:lnTo>
                    <a:lnTo>
                      <a:pt x="332" y="66"/>
                    </a:lnTo>
                    <a:lnTo>
                      <a:pt x="306" y="100"/>
                    </a:lnTo>
                    <a:lnTo>
                      <a:pt x="280" y="134"/>
                    </a:lnTo>
                    <a:lnTo>
                      <a:pt x="228" y="201"/>
                    </a:lnTo>
                    <a:lnTo>
                      <a:pt x="228" y="201"/>
                    </a:lnTo>
                    <a:lnTo>
                      <a:pt x="214" y="219"/>
                    </a:lnTo>
                    <a:lnTo>
                      <a:pt x="198" y="237"/>
                    </a:lnTo>
                    <a:lnTo>
                      <a:pt x="184" y="255"/>
                    </a:lnTo>
                    <a:lnTo>
                      <a:pt x="181" y="265"/>
                    </a:lnTo>
                    <a:lnTo>
                      <a:pt x="177" y="275"/>
                    </a:lnTo>
                    <a:lnTo>
                      <a:pt x="177" y="275"/>
                    </a:lnTo>
                    <a:lnTo>
                      <a:pt x="171" y="295"/>
                    </a:lnTo>
                    <a:lnTo>
                      <a:pt x="165" y="315"/>
                    </a:lnTo>
                    <a:lnTo>
                      <a:pt x="149" y="350"/>
                    </a:lnTo>
                    <a:lnTo>
                      <a:pt x="131" y="382"/>
                    </a:lnTo>
                    <a:lnTo>
                      <a:pt x="109" y="414"/>
                    </a:lnTo>
                    <a:lnTo>
                      <a:pt x="83" y="444"/>
                    </a:lnTo>
                    <a:lnTo>
                      <a:pt x="57" y="472"/>
                    </a:lnTo>
                    <a:lnTo>
                      <a:pt x="29" y="497"/>
                    </a:lnTo>
                    <a:lnTo>
                      <a:pt x="0" y="523"/>
                    </a:lnTo>
                    <a:lnTo>
                      <a:pt x="0" y="523"/>
                    </a:lnTo>
                    <a:lnTo>
                      <a:pt x="25" y="533"/>
                    </a:lnTo>
                    <a:lnTo>
                      <a:pt x="51" y="543"/>
                    </a:lnTo>
                    <a:lnTo>
                      <a:pt x="75" y="553"/>
                    </a:lnTo>
                    <a:lnTo>
                      <a:pt x="85" y="559"/>
                    </a:lnTo>
                    <a:lnTo>
                      <a:pt x="95" y="567"/>
                    </a:lnTo>
                    <a:lnTo>
                      <a:pt x="95" y="567"/>
                    </a:lnTo>
                    <a:lnTo>
                      <a:pt x="123" y="589"/>
                    </a:lnTo>
                    <a:lnTo>
                      <a:pt x="149" y="611"/>
                    </a:lnTo>
                    <a:lnTo>
                      <a:pt x="177" y="629"/>
                    </a:lnTo>
                    <a:lnTo>
                      <a:pt x="204" y="647"/>
                    </a:lnTo>
                    <a:lnTo>
                      <a:pt x="234" y="659"/>
                    </a:lnTo>
                    <a:lnTo>
                      <a:pt x="264" y="670"/>
                    </a:lnTo>
                    <a:lnTo>
                      <a:pt x="296" y="676"/>
                    </a:lnTo>
                    <a:lnTo>
                      <a:pt x="330" y="678"/>
                    </a:lnTo>
                    <a:lnTo>
                      <a:pt x="330" y="678"/>
                    </a:lnTo>
                    <a:lnTo>
                      <a:pt x="355" y="678"/>
                    </a:lnTo>
                    <a:lnTo>
                      <a:pt x="381" y="674"/>
                    </a:lnTo>
                    <a:lnTo>
                      <a:pt x="381" y="674"/>
                    </a:lnTo>
                    <a:lnTo>
                      <a:pt x="387" y="706"/>
                    </a:lnTo>
                    <a:lnTo>
                      <a:pt x="385" y="718"/>
                    </a:lnTo>
                    <a:lnTo>
                      <a:pt x="383" y="728"/>
                    </a:lnTo>
                    <a:lnTo>
                      <a:pt x="379" y="738"/>
                    </a:lnTo>
                    <a:lnTo>
                      <a:pt x="371" y="750"/>
                    </a:lnTo>
                    <a:lnTo>
                      <a:pt x="346" y="780"/>
                    </a:lnTo>
                    <a:lnTo>
                      <a:pt x="346" y="780"/>
                    </a:lnTo>
                    <a:lnTo>
                      <a:pt x="375" y="822"/>
                    </a:lnTo>
                    <a:lnTo>
                      <a:pt x="391" y="841"/>
                    </a:lnTo>
                    <a:lnTo>
                      <a:pt x="409" y="859"/>
                    </a:lnTo>
                    <a:lnTo>
                      <a:pt x="409" y="859"/>
                    </a:lnTo>
                    <a:lnTo>
                      <a:pt x="421" y="871"/>
                    </a:lnTo>
                    <a:lnTo>
                      <a:pt x="435" y="879"/>
                    </a:lnTo>
                    <a:lnTo>
                      <a:pt x="449" y="887"/>
                    </a:lnTo>
                    <a:lnTo>
                      <a:pt x="459" y="889"/>
                    </a:lnTo>
                    <a:lnTo>
                      <a:pt x="459" y="889"/>
                    </a:lnTo>
                    <a:lnTo>
                      <a:pt x="461" y="889"/>
                    </a:lnTo>
                    <a:lnTo>
                      <a:pt x="461" y="889"/>
                    </a:lnTo>
                    <a:lnTo>
                      <a:pt x="475" y="875"/>
                    </a:lnTo>
                    <a:lnTo>
                      <a:pt x="489" y="859"/>
                    </a:lnTo>
                    <a:lnTo>
                      <a:pt x="495" y="849"/>
                    </a:lnTo>
                    <a:lnTo>
                      <a:pt x="499" y="841"/>
                    </a:lnTo>
                    <a:lnTo>
                      <a:pt x="501" y="833"/>
                    </a:lnTo>
                    <a:lnTo>
                      <a:pt x="501" y="826"/>
                    </a:lnTo>
                    <a:lnTo>
                      <a:pt x="501" y="8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39" name="Owal 138">
                <a:extLst>
                  <a:ext uri="{FF2B5EF4-FFF2-40B4-BE49-F238E27FC236}">
                    <a16:creationId xmlns:a16="http://schemas.microsoft.com/office/drawing/2014/main" id="{C6914C11-61F0-4BD7-86AC-C6101877F4C7}"/>
                  </a:ext>
                </a:extLst>
              </p:cNvPr>
              <p:cNvSpPr/>
              <p:nvPr/>
            </p:nvSpPr>
            <p:spPr>
              <a:xfrm>
                <a:off x="1625273" y="4158754"/>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0" name="Owal 139">
                <a:extLst>
                  <a:ext uri="{FF2B5EF4-FFF2-40B4-BE49-F238E27FC236}">
                    <a16:creationId xmlns:a16="http://schemas.microsoft.com/office/drawing/2014/main" id="{CB661566-996C-4204-A873-1BAEC48007E7}"/>
                  </a:ext>
                </a:extLst>
              </p:cNvPr>
              <p:cNvSpPr/>
              <p:nvPr/>
            </p:nvSpPr>
            <p:spPr>
              <a:xfrm>
                <a:off x="1985938" y="4001113"/>
                <a:ext cx="235372" cy="31467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4" name="Grupa 103">
              <a:extLst>
                <a:ext uri="{FF2B5EF4-FFF2-40B4-BE49-F238E27FC236}">
                  <a16:creationId xmlns:a16="http://schemas.microsoft.com/office/drawing/2014/main" id="{817110C0-E5DD-45A1-873A-FECDD1BEE521}"/>
                </a:ext>
              </a:extLst>
            </p:cNvPr>
            <p:cNvGrpSpPr/>
            <p:nvPr/>
          </p:nvGrpSpPr>
          <p:grpSpPr>
            <a:xfrm>
              <a:off x="2340760" y="4165306"/>
              <a:ext cx="1494274" cy="1314997"/>
              <a:chOff x="2340760" y="4165306"/>
              <a:chExt cx="1494274" cy="1314997"/>
            </a:xfrm>
            <a:solidFill>
              <a:srgbClr val="AFD260"/>
            </a:solidFill>
          </p:grpSpPr>
          <p:sp>
            <p:nvSpPr>
              <p:cNvPr id="122" name="Freeform 16">
                <a:extLst>
                  <a:ext uri="{FF2B5EF4-FFF2-40B4-BE49-F238E27FC236}">
                    <a16:creationId xmlns:a16="http://schemas.microsoft.com/office/drawing/2014/main" id="{7270AAF1-979A-474C-B447-84EE04658445}"/>
                  </a:ext>
                </a:extLst>
              </p:cNvPr>
              <p:cNvSpPr>
                <a:spLocks/>
              </p:cNvSpPr>
              <p:nvPr/>
            </p:nvSpPr>
            <p:spPr bwMode="auto">
              <a:xfrm>
                <a:off x="2816673" y="4587620"/>
                <a:ext cx="1018361" cy="892683"/>
              </a:xfrm>
              <a:custGeom>
                <a:avLst/>
                <a:gdLst>
                  <a:gd name="T0" fmla="*/ 698 w 1102"/>
                  <a:gd name="T1" fmla="*/ 217 h 966"/>
                  <a:gd name="T2" fmla="*/ 636 w 1102"/>
                  <a:gd name="T3" fmla="*/ 225 h 966"/>
                  <a:gd name="T4" fmla="*/ 583 w 1102"/>
                  <a:gd name="T5" fmla="*/ 203 h 966"/>
                  <a:gd name="T6" fmla="*/ 547 w 1102"/>
                  <a:gd name="T7" fmla="*/ 151 h 966"/>
                  <a:gd name="T8" fmla="*/ 523 w 1102"/>
                  <a:gd name="T9" fmla="*/ 42 h 966"/>
                  <a:gd name="T10" fmla="*/ 517 w 1102"/>
                  <a:gd name="T11" fmla="*/ 4 h 966"/>
                  <a:gd name="T12" fmla="*/ 479 w 1102"/>
                  <a:gd name="T13" fmla="*/ 0 h 966"/>
                  <a:gd name="T14" fmla="*/ 394 w 1102"/>
                  <a:gd name="T15" fmla="*/ 4 h 966"/>
                  <a:gd name="T16" fmla="*/ 358 w 1102"/>
                  <a:gd name="T17" fmla="*/ 0 h 966"/>
                  <a:gd name="T18" fmla="*/ 350 w 1102"/>
                  <a:gd name="T19" fmla="*/ 12 h 966"/>
                  <a:gd name="T20" fmla="*/ 302 w 1102"/>
                  <a:gd name="T21" fmla="*/ 56 h 966"/>
                  <a:gd name="T22" fmla="*/ 225 w 1102"/>
                  <a:gd name="T23" fmla="*/ 72 h 966"/>
                  <a:gd name="T24" fmla="*/ 213 w 1102"/>
                  <a:gd name="T25" fmla="*/ 72 h 966"/>
                  <a:gd name="T26" fmla="*/ 153 w 1102"/>
                  <a:gd name="T27" fmla="*/ 96 h 966"/>
                  <a:gd name="T28" fmla="*/ 135 w 1102"/>
                  <a:gd name="T29" fmla="*/ 128 h 966"/>
                  <a:gd name="T30" fmla="*/ 131 w 1102"/>
                  <a:gd name="T31" fmla="*/ 175 h 966"/>
                  <a:gd name="T32" fmla="*/ 98 w 1102"/>
                  <a:gd name="T33" fmla="*/ 247 h 966"/>
                  <a:gd name="T34" fmla="*/ 52 w 1102"/>
                  <a:gd name="T35" fmla="*/ 298 h 966"/>
                  <a:gd name="T36" fmla="*/ 0 w 1102"/>
                  <a:gd name="T37" fmla="*/ 358 h 966"/>
                  <a:gd name="T38" fmla="*/ 20 w 1102"/>
                  <a:gd name="T39" fmla="*/ 372 h 966"/>
                  <a:gd name="T40" fmla="*/ 58 w 1102"/>
                  <a:gd name="T41" fmla="*/ 436 h 966"/>
                  <a:gd name="T42" fmla="*/ 66 w 1102"/>
                  <a:gd name="T43" fmla="*/ 489 h 966"/>
                  <a:gd name="T44" fmla="*/ 88 w 1102"/>
                  <a:gd name="T45" fmla="*/ 507 h 966"/>
                  <a:gd name="T46" fmla="*/ 139 w 1102"/>
                  <a:gd name="T47" fmla="*/ 549 h 966"/>
                  <a:gd name="T48" fmla="*/ 167 w 1102"/>
                  <a:gd name="T49" fmla="*/ 589 h 966"/>
                  <a:gd name="T50" fmla="*/ 181 w 1102"/>
                  <a:gd name="T51" fmla="*/ 642 h 966"/>
                  <a:gd name="T52" fmla="*/ 207 w 1102"/>
                  <a:gd name="T53" fmla="*/ 716 h 966"/>
                  <a:gd name="T54" fmla="*/ 271 w 1102"/>
                  <a:gd name="T55" fmla="*/ 790 h 966"/>
                  <a:gd name="T56" fmla="*/ 348 w 1102"/>
                  <a:gd name="T57" fmla="*/ 811 h 966"/>
                  <a:gd name="T58" fmla="*/ 366 w 1102"/>
                  <a:gd name="T59" fmla="*/ 933 h 966"/>
                  <a:gd name="T60" fmla="*/ 400 w 1102"/>
                  <a:gd name="T61" fmla="*/ 929 h 966"/>
                  <a:gd name="T62" fmla="*/ 453 w 1102"/>
                  <a:gd name="T63" fmla="*/ 966 h 966"/>
                  <a:gd name="T64" fmla="*/ 475 w 1102"/>
                  <a:gd name="T65" fmla="*/ 937 h 966"/>
                  <a:gd name="T66" fmla="*/ 563 w 1102"/>
                  <a:gd name="T67" fmla="*/ 833 h 966"/>
                  <a:gd name="T68" fmla="*/ 620 w 1102"/>
                  <a:gd name="T69" fmla="*/ 805 h 966"/>
                  <a:gd name="T70" fmla="*/ 688 w 1102"/>
                  <a:gd name="T71" fmla="*/ 795 h 966"/>
                  <a:gd name="T72" fmla="*/ 726 w 1102"/>
                  <a:gd name="T73" fmla="*/ 797 h 966"/>
                  <a:gd name="T74" fmla="*/ 752 w 1102"/>
                  <a:gd name="T75" fmla="*/ 797 h 966"/>
                  <a:gd name="T76" fmla="*/ 807 w 1102"/>
                  <a:gd name="T77" fmla="*/ 817 h 966"/>
                  <a:gd name="T78" fmla="*/ 845 w 1102"/>
                  <a:gd name="T79" fmla="*/ 843 h 966"/>
                  <a:gd name="T80" fmla="*/ 881 w 1102"/>
                  <a:gd name="T81" fmla="*/ 847 h 966"/>
                  <a:gd name="T82" fmla="*/ 915 w 1102"/>
                  <a:gd name="T83" fmla="*/ 829 h 966"/>
                  <a:gd name="T84" fmla="*/ 933 w 1102"/>
                  <a:gd name="T85" fmla="*/ 799 h 966"/>
                  <a:gd name="T86" fmla="*/ 1098 w 1102"/>
                  <a:gd name="T87" fmla="*/ 760 h 966"/>
                  <a:gd name="T88" fmla="*/ 1092 w 1102"/>
                  <a:gd name="T89" fmla="*/ 702 h 966"/>
                  <a:gd name="T90" fmla="*/ 1020 w 1102"/>
                  <a:gd name="T91" fmla="*/ 525 h 966"/>
                  <a:gd name="T92" fmla="*/ 996 w 1102"/>
                  <a:gd name="T93" fmla="*/ 434 h 966"/>
                  <a:gd name="T94" fmla="*/ 992 w 1102"/>
                  <a:gd name="T95" fmla="*/ 362 h 966"/>
                  <a:gd name="T96" fmla="*/ 978 w 1102"/>
                  <a:gd name="T97" fmla="*/ 296 h 966"/>
                  <a:gd name="T98" fmla="*/ 962 w 1102"/>
                  <a:gd name="T99" fmla="*/ 151 h 966"/>
                  <a:gd name="T100" fmla="*/ 791 w 1102"/>
                  <a:gd name="T101" fmla="*/ 189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02" h="966">
                    <a:moveTo>
                      <a:pt x="791" y="189"/>
                    </a:moveTo>
                    <a:lnTo>
                      <a:pt x="791" y="189"/>
                    </a:lnTo>
                    <a:lnTo>
                      <a:pt x="698" y="217"/>
                    </a:lnTo>
                    <a:lnTo>
                      <a:pt x="698" y="217"/>
                    </a:lnTo>
                    <a:lnTo>
                      <a:pt x="672" y="225"/>
                    </a:lnTo>
                    <a:lnTo>
                      <a:pt x="650" y="227"/>
                    </a:lnTo>
                    <a:lnTo>
                      <a:pt x="650" y="227"/>
                    </a:lnTo>
                    <a:lnTo>
                      <a:pt x="636" y="225"/>
                    </a:lnTo>
                    <a:lnTo>
                      <a:pt x="622" y="223"/>
                    </a:lnTo>
                    <a:lnTo>
                      <a:pt x="611" y="219"/>
                    </a:lnTo>
                    <a:lnTo>
                      <a:pt x="597" y="211"/>
                    </a:lnTo>
                    <a:lnTo>
                      <a:pt x="583" y="203"/>
                    </a:lnTo>
                    <a:lnTo>
                      <a:pt x="569" y="189"/>
                    </a:lnTo>
                    <a:lnTo>
                      <a:pt x="559" y="173"/>
                    </a:lnTo>
                    <a:lnTo>
                      <a:pt x="547" y="151"/>
                    </a:lnTo>
                    <a:lnTo>
                      <a:pt x="547" y="151"/>
                    </a:lnTo>
                    <a:lnTo>
                      <a:pt x="537" y="124"/>
                    </a:lnTo>
                    <a:lnTo>
                      <a:pt x="531" y="96"/>
                    </a:lnTo>
                    <a:lnTo>
                      <a:pt x="527" y="68"/>
                    </a:lnTo>
                    <a:lnTo>
                      <a:pt x="523" y="42"/>
                    </a:lnTo>
                    <a:lnTo>
                      <a:pt x="523" y="42"/>
                    </a:lnTo>
                    <a:lnTo>
                      <a:pt x="519" y="14"/>
                    </a:lnTo>
                    <a:lnTo>
                      <a:pt x="517" y="4"/>
                    </a:lnTo>
                    <a:lnTo>
                      <a:pt x="517" y="4"/>
                    </a:lnTo>
                    <a:lnTo>
                      <a:pt x="507" y="2"/>
                    </a:lnTo>
                    <a:lnTo>
                      <a:pt x="483" y="0"/>
                    </a:lnTo>
                    <a:lnTo>
                      <a:pt x="479" y="0"/>
                    </a:lnTo>
                    <a:lnTo>
                      <a:pt x="479" y="0"/>
                    </a:lnTo>
                    <a:lnTo>
                      <a:pt x="440" y="2"/>
                    </a:lnTo>
                    <a:lnTo>
                      <a:pt x="440" y="2"/>
                    </a:lnTo>
                    <a:lnTo>
                      <a:pt x="394" y="4"/>
                    </a:lnTo>
                    <a:lnTo>
                      <a:pt x="394" y="4"/>
                    </a:lnTo>
                    <a:lnTo>
                      <a:pt x="382" y="2"/>
                    </a:lnTo>
                    <a:lnTo>
                      <a:pt x="382" y="2"/>
                    </a:lnTo>
                    <a:lnTo>
                      <a:pt x="358" y="0"/>
                    </a:lnTo>
                    <a:lnTo>
                      <a:pt x="358" y="0"/>
                    </a:lnTo>
                    <a:lnTo>
                      <a:pt x="354" y="2"/>
                    </a:lnTo>
                    <a:lnTo>
                      <a:pt x="354" y="2"/>
                    </a:lnTo>
                    <a:lnTo>
                      <a:pt x="350" y="12"/>
                    </a:lnTo>
                    <a:lnTo>
                      <a:pt x="350" y="12"/>
                    </a:lnTo>
                    <a:lnTo>
                      <a:pt x="342" y="22"/>
                    </a:lnTo>
                    <a:lnTo>
                      <a:pt x="336" y="32"/>
                    </a:lnTo>
                    <a:lnTo>
                      <a:pt x="318" y="46"/>
                    </a:lnTo>
                    <a:lnTo>
                      <a:pt x="302" y="56"/>
                    </a:lnTo>
                    <a:lnTo>
                      <a:pt x="285" y="64"/>
                    </a:lnTo>
                    <a:lnTo>
                      <a:pt x="267" y="68"/>
                    </a:lnTo>
                    <a:lnTo>
                      <a:pt x="251" y="70"/>
                    </a:lnTo>
                    <a:lnTo>
                      <a:pt x="225" y="72"/>
                    </a:lnTo>
                    <a:lnTo>
                      <a:pt x="225" y="72"/>
                    </a:lnTo>
                    <a:lnTo>
                      <a:pt x="215" y="72"/>
                    </a:lnTo>
                    <a:lnTo>
                      <a:pt x="213" y="72"/>
                    </a:lnTo>
                    <a:lnTo>
                      <a:pt x="213" y="72"/>
                    </a:lnTo>
                    <a:lnTo>
                      <a:pt x="213" y="72"/>
                    </a:lnTo>
                    <a:lnTo>
                      <a:pt x="213" y="72"/>
                    </a:lnTo>
                    <a:lnTo>
                      <a:pt x="153" y="96"/>
                    </a:lnTo>
                    <a:lnTo>
                      <a:pt x="153" y="96"/>
                    </a:lnTo>
                    <a:lnTo>
                      <a:pt x="153" y="98"/>
                    </a:lnTo>
                    <a:lnTo>
                      <a:pt x="153" y="98"/>
                    </a:lnTo>
                    <a:lnTo>
                      <a:pt x="141" y="112"/>
                    </a:lnTo>
                    <a:lnTo>
                      <a:pt x="135" y="128"/>
                    </a:lnTo>
                    <a:lnTo>
                      <a:pt x="131" y="145"/>
                    </a:lnTo>
                    <a:lnTo>
                      <a:pt x="131" y="165"/>
                    </a:lnTo>
                    <a:lnTo>
                      <a:pt x="131" y="165"/>
                    </a:lnTo>
                    <a:lnTo>
                      <a:pt x="131" y="175"/>
                    </a:lnTo>
                    <a:lnTo>
                      <a:pt x="131" y="185"/>
                    </a:lnTo>
                    <a:lnTo>
                      <a:pt x="125" y="203"/>
                    </a:lnTo>
                    <a:lnTo>
                      <a:pt x="116" y="225"/>
                    </a:lnTo>
                    <a:lnTo>
                      <a:pt x="98" y="247"/>
                    </a:lnTo>
                    <a:lnTo>
                      <a:pt x="98" y="247"/>
                    </a:lnTo>
                    <a:lnTo>
                      <a:pt x="76" y="273"/>
                    </a:lnTo>
                    <a:lnTo>
                      <a:pt x="52" y="298"/>
                    </a:lnTo>
                    <a:lnTo>
                      <a:pt x="52" y="298"/>
                    </a:lnTo>
                    <a:lnTo>
                      <a:pt x="28" y="324"/>
                    </a:lnTo>
                    <a:lnTo>
                      <a:pt x="4" y="352"/>
                    </a:lnTo>
                    <a:lnTo>
                      <a:pt x="4" y="352"/>
                    </a:lnTo>
                    <a:lnTo>
                      <a:pt x="0" y="358"/>
                    </a:lnTo>
                    <a:lnTo>
                      <a:pt x="0" y="358"/>
                    </a:lnTo>
                    <a:lnTo>
                      <a:pt x="2" y="360"/>
                    </a:lnTo>
                    <a:lnTo>
                      <a:pt x="2" y="360"/>
                    </a:lnTo>
                    <a:lnTo>
                      <a:pt x="20" y="372"/>
                    </a:lnTo>
                    <a:lnTo>
                      <a:pt x="34" y="388"/>
                    </a:lnTo>
                    <a:lnTo>
                      <a:pt x="44" y="402"/>
                    </a:lnTo>
                    <a:lnTo>
                      <a:pt x="52" y="418"/>
                    </a:lnTo>
                    <a:lnTo>
                      <a:pt x="58" y="436"/>
                    </a:lnTo>
                    <a:lnTo>
                      <a:pt x="62" y="452"/>
                    </a:lnTo>
                    <a:lnTo>
                      <a:pt x="66" y="483"/>
                    </a:lnTo>
                    <a:lnTo>
                      <a:pt x="66" y="483"/>
                    </a:lnTo>
                    <a:lnTo>
                      <a:pt x="66" y="489"/>
                    </a:lnTo>
                    <a:lnTo>
                      <a:pt x="70" y="493"/>
                    </a:lnTo>
                    <a:lnTo>
                      <a:pt x="76" y="499"/>
                    </a:lnTo>
                    <a:lnTo>
                      <a:pt x="88" y="507"/>
                    </a:lnTo>
                    <a:lnTo>
                      <a:pt x="88" y="507"/>
                    </a:lnTo>
                    <a:lnTo>
                      <a:pt x="112" y="523"/>
                    </a:lnTo>
                    <a:lnTo>
                      <a:pt x="133" y="543"/>
                    </a:lnTo>
                    <a:lnTo>
                      <a:pt x="133" y="543"/>
                    </a:lnTo>
                    <a:lnTo>
                      <a:pt x="139" y="549"/>
                    </a:lnTo>
                    <a:lnTo>
                      <a:pt x="139" y="549"/>
                    </a:lnTo>
                    <a:lnTo>
                      <a:pt x="153" y="569"/>
                    </a:lnTo>
                    <a:lnTo>
                      <a:pt x="167" y="589"/>
                    </a:lnTo>
                    <a:lnTo>
                      <a:pt x="167" y="589"/>
                    </a:lnTo>
                    <a:lnTo>
                      <a:pt x="173" y="601"/>
                    </a:lnTo>
                    <a:lnTo>
                      <a:pt x="179" y="613"/>
                    </a:lnTo>
                    <a:lnTo>
                      <a:pt x="181" y="627"/>
                    </a:lnTo>
                    <a:lnTo>
                      <a:pt x="181" y="642"/>
                    </a:lnTo>
                    <a:lnTo>
                      <a:pt x="181" y="642"/>
                    </a:lnTo>
                    <a:lnTo>
                      <a:pt x="195" y="688"/>
                    </a:lnTo>
                    <a:lnTo>
                      <a:pt x="195" y="688"/>
                    </a:lnTo>
                    <a:lnTo>
                      <a:pt x="207" y="716"/>
                    </a:lnTo>
                    <a:lnTo>
                      <a:pt x="219" y="740"/>
                    </a:lnTo>
                    <a:lnTo>
                      <a:pt x="235" y="760"/>
                    </a:lnTo>
                    <a:lnTo>
                      <a:pt x="251" y="778"/>
                    </a:lnTo>
                    <a:lnTo>
                      <a:pt x="271" y="790"/>
                    </a:lnTo>
                    <a:lnTo>
                      <a:pt x="292" y="801"/>
                    </a:lnTo>
                    <a:lnTo>
                      <a:pt x="318" y="807"/>
                    </a:lnTo>
                    <a:lnTo>
                      <a:pt x="348" y="811"/>
                    </a:lnTo>
                    <a:lnTo>
                      <a:pt x="348" y="811"/>
                    </a:lnTo>
                    <a:lnTo>
                      <a:pt x="342" y="945"/>
                    </a:lnTo>
                    <a:lnTo>
                      <a:pt x="342" y="945"/>
                    </a:lnTo>
                    <a:lnTo>
                      <a:pt x="354" y="939"/>
                    </a:lnTo>
                    <a:lnTo>
                      <a:pt x="366" y="933"/>
                    </a:lnTo>
                    <a:lnTo>
                      <a:pt x="378" y="929"/>
                    </a:lnTo>
                    <a:lnTo>
                      <a:pt x="390" y="929"/>
                    </a:lnTo>
                    <a:lnTo>
                      <a:pt x="390" y="929"/>
                    </a:lnTo>
                    <a:lnTo>
                      <a:pt x="400" y="929"/>
                    </a:lnTo>
                    <a:lnTo>
                      <a:pt x="408" y="931"/>
                    </a:lnTo>
                    <a:lnTo>
                      <a:pt x="424" y="937"/>
                    </a:lnTo>
                    <a:lnTo>
                      <a:pt x="440" y="949"/>
                    </a:lnTo>
                    <a:lnTo>
                      <a:pt x="453" y="966"/>
                    </a:lnTo>
                    <a:lnTo>
                      <a:pt x="453" y="966"/>
                    </a:lnTo>
                    <a:lnTo>
                      <a:pt x="465" y="949"/>
                    </a:lnTo>
                    <a:lnTo>
                      <a:pt x="475" y="937"/>
                    </a:lnTo>
                    <a:lnTo>
                      <a:pt x="475" y="937"/>
                    </a:lnTo>
                    <a:lnTo>
                      <a:pt x="493" y="905"/>
                    </a:lnTo>
                    <a:lnTo>
                      <a:pt x="515" y="879"/>
                    </a:lnTo>
                    <a:lnTo>
                      <a:pt x="537" y="853"/>
                    </a:lnTo>
                    <a:lnTo>
                      <a:pt x="563" y="833"/>
                    </a:lnTo>
                    <a:lnTo>
                      <a:pt x="577" y="825"/>
                    </a:lnTo>
                    <a:lnTo>
                      <a:pt x="591" y="817"/>
                    </a:lnTo>
                    <a:lnTo>
                      <a:pt x="605" y="811"/>
                    </a:lnTo>
                    <a:lnTo>
                      <a:pt x="620" y="805"/>
                    </a:lnTo>
                    <a:lnTo>
                      <a:pt x="636" y="801"/>
                    </a:lnTo>
                    <a:lnTo>
                      <a:pt x="652" y="797"/>
                    </a:lnTo>
                    <a:lnTo>
                      <a:pt x="670" y="795"/>
                    </a:lnTo>
                    <a:lnTo>
                      <a:pt x="688" y="795"/>
                    </a:lnTo>
                    <a:lnTo>
                      <a:pt x="688" y="795"/>
                    </a:lnTo>
                    <a:lnTo>
                      <a:pt x="706" y="795"/>
                    </a:lnTo>
                    <a:lnTo>
                      <a:pt x="726" y="797"/>
                    </a:lnTo>
                    <a:lnTo>
                      <a:pt x="726" y="797"/>
                    </a:lnTo>
                    <a:lnTo>
                      <a:pt x="732" y="799"/>
                    </a:lnTo>
                    <a:lnTo>
                      <a:pt x="732" y="799"/>
                    </a:lnTo>
                    <a:lnTo>
                      <a:pt x="752" y="797"/>
                    </a:lnTo>
                    <a:lnTo>
                      <a:pt x="752" y="797"/>
                    </a:lnTo>
                    <a:lnTo>
                      <a:pt x="764" y="799"/>
                    </a:lnTo>
                    <a:lnTo>
                      <a:pt x="764" y="799"/>
                    </a:lnTo>
                    <a:lnTo>
                      <a:pt x="793" y="809"/>
                    </a:lnTo>
                    <a:lnTo>
                      <a:pt x="807" y="817"/>
                    </a:lnTo>
                    <a:lnTo>
                      <a:pt x="819" y="825"/>
                    </a:lnTo>
                    <a:lnTo>
                      <a:pt x="819" y="825"/>
                    </a:lnTo>
                    <a:lnTo>
                      <a:pt x="831" y="835"/>
                    </a:lnTo>
                    <a:lnTo>
                      <a:pt x="845" y="843"/>
                    </a:lnTo>
                    <a:lnTo>
                      <a:pt x="859" y="847"/>
                    </a:lnTo>
                    <a:lnTo>
                      <a:pt x="871" y="849"/>
                    </a:lnTo>
                    <a:lnTo>
                      <a:pt x="871" y="849"/>
                    </a:lnTo>
                    <a:lnTo>
                      <a:pt x="881" y="847"/>
                    </a:lnTo>
                    <a:lnTo>
                      <a:pt x="891" y="845"/>
                    </a:lnTo>
                    <a:lnTo>
                      <a:pt x="899" y="841"/>
                    </a:lnTo>
                    <a:lnTo>
                      <a:pt x="909" y="835"/>
                    </a:lnTo>
                    <a:lnTo>
                      <a:pt x="915" y="829"/>
                    </a:lnTo>
                    <a:lnTo>
                      <a:pt x="923" y="819"/>
                    </a:lnTo>
                    <a:lnTo>
                      <a:pt x="927" y="809"/>
                    </a:lnTo>
                    <a:lnTo>
                      <a:pt x="933" y="799"/>
                    </a:lnTo>
                    <a:lnTo>
                      <a:pt x="933" y="799"/>
                    </a:lnTo>
                    <a:lnTo>
                      <a:pt x="945" y="760"/>
                    </a:lnTo>
                    <a:lnTo>
                      <a:pt x="945" y="760"/>
                    </a:lnTo>
                    <a:lnTo>
                      <a:pt x="1098" y="760"/>
                    </a:lnTo>
                    <a:lnTo>
                      <a:pt x="1098" y="760"/>
                    </a:lnTo>
                    <a:lnTo>
                      <a:pt x="1102" y="748"/>
                    </a:lnTo>
                    <a:lnTo>
                      <a:pt x="1102" y="748"/>
                    </a:lnTo>
                    <a:lnTo>
                      <a:pt x="1098" y="726"/>
                    </a:lnTo>
                    <a:lnTo>
                      <a:pt x="1092" y="702"/>
                    </a:lnTo>
                    <a:lnTo>
                      <a:pt x="1076" y="658"/>
                    </a:lnTo>
                    <a:lnTo>
                      <a:pt x="1058" y="615"/>
                    </a:lnTo>
                    <a:lnTo>
                      <a:pt x="1038" y="571"/>
                    </a:lnTo>
                    <a:lnTo>
                      <a:pt x="1020" y="525"/>
                    </a:lnTo>
                    <a:lnTo>
                      <a:pt x="1012" y="503"/>
                    </a:lnTo>
                    <a:lnTo>
                      <a:pt x="1004" y="481"/>
                    </a:lnTo>
                    <a:lnTo>
                      <a:pt x="1000" y="458"/>
                    </a:lnTo>
                    <a:lnTo>
                      <a:pt x="996" y="434"/>
                    </a:lnTo>
                    <a:lnTo>
                      <a:pt x="994" y="410"/>
                    </a:lnTo>
                    <a:lnTo>
                      <a:pt x="994" y="386"/>
                    </a:lnTo>
                    <a:lnTo>
                      <a:pt x="994" y="386"/>
                    </a:lnTo>
                    <a:lnTo>
                      <a:pt x="992" y="362"/>
                    </a:lnTo>
                    <a:lnTo>
                      <a:pt x="988" y="340"/>
                    </a:lnTo>
                    <a:lnTo>
                      <a:pt x="982" y="318"/>
                    </a:lnTo>
                    <a:lnTo>
                      <a:pt x="978" y="296"/>
                    </a:lnTo>
                    <a:lnTo>
                      <a:pt x="978" y="296"/>
                    </a:lnTo>
                    <a:lnTo>
                      <a:pt x="972" y="233"/>
                    </a:lnTo>
                    <a:lnTo>
                      <a:pt x="964" y="167"/>
                    </a:lnTo>
                    <a:lnTo>
                      <a:pt x="964" y="167"/>
                    </a:lnTo>
                    <a:lnTo>
                      <a:pt x="962" y="151"/>
                    </a:lnTo>
                    <a:lnTo>
                      <a:pt x="954" y="139"/>
                    </a:lnTo>
                    <a:lnTo>
                      <a:pt x="954" y="139"/>
                    </a:lnTo>
                    <a:lnTo>
                      <a:pt x="791" y="189"/>
                    </a:lnTo>
                    <a:lnTo>
                      <a:pt x="791"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23" name="Freeform 19">
                <a:extLst>
                  <a:ext uri="{FF2B5EF4-FFF2-40B4-BE49-F238E27FC236}">
                    <a16:creationId xmlns:a16="http://schemas.microsoft.com/office/drawing/2014/main" id="{F5F180E2-5AFE-4536-B92F-CE1AE00561EF}"/>
                  </a:ext>
                </a:extLst>
              </p:cNvPr>
              <p:cNvSpPr>
                <a:spLocks/>
              </p:cNvSpPr>
              <p:nvPr/>
            </p:nvSpPr>
            <p:spPr bwMode="auto">
              <a:xfrm>
                <a:off x="2340760" y="4165306"/>
                <a:ext cx="767930" cy="1162521"/>
              </a:xfrm>
              <a:custGeom>
                <a:avLst/>
                <a:gdLst>
                  <a:gd name="T0" fmla="*/ 211 w 831"/>
                  <a:gd name="T1" fmla="*/ 288 h 1258"/>
                  <a:gd name="T2" fmla="*/ 243 w 831"/>
                  <a:gd name="T3" fmla="*/ 336 h 1258"/>
                  <a:gd name="T4" fmla="*/ 263 w 831"/>
                  <a:gd name="T5" fmla="*/ 368 h 1258"/>
                  <a:gd name="T6" fmla="*/ 265 w 831"/>
                  <a:gd name="T7" fmla="*/ 386 h 1258"/>
                  <a:gd name="T8" fmla="*/ 255 w 831"/>
                  <a:gd name="T9" fmla="*/ 406 h 1258"/>
                  <a:gd name="T10" fmla="*/ 193 w 831"/>
                  <a:gd name="T11" fmla="*/ 461 h 1258"/>
                  <a:gd name="T12" fmla="*/ 177 w 831"/>
                  <a:gd name="T13" fmla="*/ 555 h 1258"/>
                  <a:gd name="T14" fmla="*/ 179 w 831"/>
                  <a:gd name="T15" fmla="*/ 626 h 1258"/>
                  <a:gd name="T16" fmla="*/ 149 w 831"/>
                  <a:gd name="T17" fmla="*/ 670 h 1258"/>
                  <a:gd name="T18" fmla="*/ 52 w 831"/>
                  <a:gd name="T19" fmla="*/ 706 h 1258"/>
                  <a:gd name="T20" fmla="*/ 2 w 831"/>
                  <a:gd name="T21" fmla="*/ 722 h 1258"/>
                  <a:gd name="T22" fmla="*/ 18 w 831"/>
                  <a:gd name="T23" fmla="*/ 765 h 1258"/>
                  <a:gd name="T24" fmla="*/ 98 w 831"/>
                  <a:gd name="T25" fmla="*/ 831 h 1258"/>
                  <a:gd name="T26" fmla="*/ 193 w 831"/>
                  <a:gd name="T27" fmla="*/ 861 h 1258"/>
                  <a:gd name="T28" fmla="*/ 243 w 831"/>
                  <a:gd name="T29" fmla="*/ 893 h 1258"/>
                  <a:gd name="T30" fmla="*/ 245 w 831"/>
                  <a:gd name="T31" fmla="*/ 946 h 1258"/>
                  <a:gd name="T32" fmla="*/ 279 w 831"/>
                  <a:gd name="T33" fmla="*/ 1012 h 1258"/>
                  <a:gd name="T34" fmla="*/ 338 w 831"/>
                  <a:gd name="T35" fmla="*/ 1046 h 1258"/>
                  <a:gd name="T36" fmla="*/ 354 w 831"/>
                  <a:gd name="T37" fmla="*/ 1084 h 1258"/>
                  <a:gd name="T38" fmla="*/ 402 w 831"/>
                  <a:gd name="T39" fmla="*/ 1183 h 1258"/>
                  <a:gd name="T40" fmla="*/ 473 w 831"/>
                  <a:gd name="T41" fmla="*/ 1252 h 1258"/>
                  <a:gd name="T42" fmla="*/ 511 w 831"/>
                  <a:gd name="T43" fmla="*/ 1252 h 1258"/>
                  <a:gd name="T44" fmla="*/ 575 w 831"/>
                  <a:gd name="T45" fmla="*/ 1185 h 1258"/>
                  <a:gd name="T46" fmla="*/ 648 w 831"/>
                  <a:gd name="T47" fmla="*/ 1117 h 1258"/>
                  <a:gd name="T48" fmla="*/ 648 w 831"/>
                  <a:gd name="T49" fmla="*/ 1068 h 1258"/>
                  <a:gd name="T50" fmla="*/ 583 w 831"/>
                  <a:gd name="T51" fmla="*/ 1000 h 1258"/>
                  <a:gd name="T52" fmla="*/ 543 w 831"/>
                  <a:gd name="T53" fmla="*/ 962 h 1258"/>
                  <a:gd name="T54" fmla="*/ 535 w 831"/>
                  <a:gd name="T55" fmla="*/ 905 h 1258"/>
                  <a:gd name="T56" fmla="*/ 495 w 831"/>
                  <a:gd name="T57" fmla="*/ 851 h 1258"/>
                  <a:gd name="T58" fmla="*/ 475 w 831"/>
                  <a:gd name="T59" fmla="*/ 819 h 1258"/>
                  <a:gd name="T60" fmla="*/ 487 w 831"/>
                  <a:gd name="T61" fmla="*/ 785 h 1258"/>
                  <a:gd name="T62" fmla="*/ 583 w 831"/>
                  <a:gd name="T63" fmla="*/ 678 h 1258"/>
                  <a:gd name="T64" fmla="*/ 607 w 831"/>
                  <a:gd name="T65" fmla="*/ 626 h 1258"/>
                  <a:gd name="T66" fmla="*/ 611 w 831"/>
                  <a:gd name="T67" fmla="*/ 573 h 1258"/>
                  <a:gd name="T68" fmla="*/ 644 w 831"/>
                  <a:gd name="T69" fmla="*/ 519 h 1258"/>
                  <a:gd name="T70" fmla="*/ 700 w 831"/>
                  <a:gd name="T71" fmla="*/ 489 h 1258"/>
                  <a:gd name="T72" fmla="*/ 730 w 831"/>
                  <a:gd name="T73" fmla="*/ 487 h 1258"/>
                  <a:gd name="T74" fmla="*/ 790 w 831"/>
                  <a:gd name="T75" fmla="*/ 481 h 1258"/>
                  <a:gd name="T76" fmla="*/ 831 w 831"/>
                  <a:gd name="T77" fmla="*/ 447 h 1258"/>
                  <a:gd name="T78" fmla="*/ 798 w 831"/>
                  <a:gd name="T79" fmla="*/ 390 h 1258"/>
                  <a:gd name="T80" fmla="*/ 796 w 831"/>
                  <a:gd name="T81" fmla="*/ 302 h 1258"/>
                  <a:gd name="T82" fmla="*/ 764 w 831"/>
                  <a:gd name="T83" fmla="*/ 237 h 1258"/>
                  <a:gd name="T84" fmla="*/ 730 w 831"/>
                  <a:gd name="T85" fmla="*/ 163 h 1258"/>
                  <a:gd name="T86" fmla="*/ 670 w 831"/>
                  <a:gd name="T87" fmla="*/ 139 h 1258"/>
                  <a:gd name="T88" fmla="*/ 642 w 831"/>
                  <a:gd name="T89" fmla="*/ 109 h 1258"/>
                  <a:gd name="T90" fmla="*/ 595 w 831"/>
                  <a:gd name="T91" fmla="*/ 60 h 1258"/>
                  <a:gd name="T92" fmla="*/ 517 w 831"/>
                  <a:gd name="T93" fmla="*/ 50 h 1258"/>
                  <a:gd name="T94" fmla="*/ 422 w 831"/>
                  <a:gd name="T95" fmla="*/ 16 h 1258"/>
                  <a:gd name="T96" fmla="*/ 360 w 831"/>
                  <a:gd name="T97" fmla="*/ 0 h 1258"/>
                  <a:gd name="T98" fmla="*/ 304 w 831"/>
                  <a:gd name="T99" fmla="*/ 10 h 1258"/>
                  <a:gd name="T100" fmla="*/ 289 w 831"/>
                  <a:gd name="T101" fmla="*/ 10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1" h="1258">
                    <a:moveTo>
                      <a:pt x="275" y="143"/>
                    </a:moveTo>
                    <a:lnTo>
                      <a:pt x="275" y="143"/>
                    </a:lnTo>
                    <a:lnTo>
                      <a:pt x="257" y="179"/>
                    </a:lnTo>
                    <a:lnTo>
                      <a:pt x="241" y="215"/>
                    </a:lnTo>
                    <a:lnTo>
                      <a:pt x="211" y="288"/>
                    </a:lnTo>
                    <a:lnTo>
                      <a:pt x="211" y="288"/>
                    </a:lnTo>
                    <a:lnTo>
                      <a:pt x="219" y="302"/>
                    </a:lnTo>
                    <a:lnTo>
                      <a:pt x="219" y="302"/>
                    </a:lnTo>
                    <a:lnTo>
                      <a:pt x="229" y="318"/>
                    </a:lnTo>
                    <a:lnTo>
                      <a:pt x="243" y="336"/>
                    </a:lnTo>
                    <a:lnTo>
                      <a:pt x="243" y="336"/>
                    </a:lnTo>
                    <a:lnTo>
                      <a:pt x="257" y="354"/>
                    </a:lnTo>
                    <a:lnTo>
                      <a:pt x="257" y="354"/>
                    </a:lnTo>
                    <a:lnTo>
                      <a:pt x="261" y="360"/>
                    </a:lnTo>
                    <a:lnTo>
                      <a:pt x="263" y="368"/>
                    </a:lnTo>
                    <a:lnTo>
                      <a:pt x="265" y="376"/>
                    </a:lnTo>
                    <a:lnTo>
                      <a:pt x="265" y="384"/>
                    </a:lnTo>
                    <a:lnTo>
                      <a:pt x="265" y="384"/>
                    </a:lnTo>
                    <a:lnTo>
                      <a:pt x="265" y="386"/>
                    </a:lnTo>
                    <a:lnTo>
                      <a:pt x="265" y="386"/>
                    </a:lnTo>
                    <a:lnTo>
                      <a:pt x="269" y="394"/>
                    </a:lnTo>
                    <a:lnTo>
                      <a:pt x="269" y="394"/>
                    </a:lnTo>
                    <a:lnTo>
                      <a:pt x="259" y="398"/>
                    </a:lnTo>
                    <a:lnTo>
                      <a:pt x="259" y="398"/>
                    </a:lnTo>
                    <a:lnTo>
                      <a:pt x="255" y="406"/>
                    </a:lnTo>
                    <a:lnTo>
                      <a:pt x="247" y="412"/>
                    </a:lnTo>
                    <a:lnTo>
                      <a:pt x="247" y="412"/>
                    </a:lnTo>
                    <a:lnTo>
                      <a:pt x="225" y="429"/>
                    </a:lnTo>
                    <a:lnTo>
                      <a:pt x="207" y="445"/>
                    </a:lnTo>
                    <a:lnTo>
                      <a:pt x="193" y="461"/>
                    </a:lnTo>
                    <a:lnTo>
                      <a:pt x="183" y="479"/>
                    </a:lnTo>
                    <a:lnTo>
                      <a:pt x="175" y="497"/>
                    </a:lnTo>
                    <a:lnTo>
                      <a:pt x="173" y="515"/>
                    </a:lnTo>
                    <a:lnTo>
                      <a:pt x="173" y="535"/>
                    </a:lnTo>
                    <a:lnTo>
                      <a:pt x="177" y="555"/>
                    </a:lnTo>
                    <a:lnTo>
                      <a:pt x="177" y="555"/>
                    </a:lnTo>
                    <a:lnTo>
                      <a:pt x="181" y="588"/>
                    </a:lnTo>
                    <a:lnTo>
                      <a:pt x="181" y="602"/>
                    </a:lnTo>
                    <a:lnTo>
                      <a:pt x="181" y="616"/>
                    </a:lnTo>
                    <a:lnTo>
                      <a:pt x="179" y="626"/>
                    </a:lnTo>
                    <a:lnTo>
                      <a:pt x="175" y="638"/>
                    </a:lnTo>
                    <a:lnTo>
                      <a:pt x="171" y="648"/>
                    </a:lnTo>
                    <a:lnTo>
                      <a:pt x="165" y="656"/>
                    </a:lnTo>
                    <a:lnTo>
                      <a:pt x="157" y="664"/>
                    </a:lnTo>
                    <a:lnTo>
                      <a:pt x="149" y="670"/>
                    </a:lnTo>
                    <a:lnTo>
                      <a:pt x="130" y="682"/>
                    </a:lnTo>
                    <a:lnTo>
                      <a:pt x="108" y="692"/>
                    </a:lnTo>
                    <a:lnTo>
                      <a:pt x="80" y="698"/>
                    </a:lnTo>
                    <a:lnTo>
                      <a:pt x="80" y="698"/>
                    </a:lnTo>
                    <a:lnTo>
                      <a:pt x="52" y="706"/>
                    </a:lnTo>
                    <a:lnTo>
                      <a:pt x="52" y="706"/>
                    </a:lnTo>
                    <a:lnTo>
                      <a:pt x="20" y="714"/>
                    </a:lnTo>
                    <a:lnTo>
                      <a:pt x="20" y="714"/>
                    </a:lnTo>
                    <a:lnTo>
                      <a:pt x="10" y="718"/>
                    </a:lnTo>
                    <a:lnTo>
                      <a:pt x="2" y="722"/>
                    </a:lnTo>
                    <a:lnTo>
                      <a:pt x="0" y="728"/>
                    </a:lnTo>
                    <a:lnTo>
                      <a:pt x="0" y="738"/>
                    </a:lnTo>
                    <a:lnTo>
                      <a:pt x="0" y="738"/>
                    </a:lnTo>
                    <a:lnTo>
                      <a:pt x="8" y="751"/>
                    </a:lnTo>
                    <a:lnTo>
                      <a:pt x="18" y="765"/>
                    </a:lnTo>
                    <a:lnTo>
                      <a:pt x="18" y="765"/>
                    </a:lnTo>
                    <a:lnTo>
                      <a:pt x="34" y="787"/>
                    </a:lnTo>
                    <a:lnTo>
                      <a:pt x="54" y="803"/>
                    </a:lnTo>
                    <a:lnTo>
                      <a:pt x="74" y="819"/>
                    </a:lnTo>
                    <a:lnTo>
                      <a:pt x="98" y="831"/>
                    </a:lnTo>
                    <a:lnTo>
                      <a:pt x="120" y="841"/>
                    </a:lnTo>
                    <a:lnTo>
                      <a:pt x="143" y="849"/>
                    </a:lnTo>
                    <a:lnTo>
                      <a:pt x="169" y="857"/>
                    </a:lnTo>
                    <a:lnTo>
                      <a:pt x="193" y="861"/>
                    </a:lnTo>
                    <a:lnTo>
                      <a:pt x="193" y="861"/>
                    </a:lnTo>
                    <a:lnTo>
                      <a:pt x="209" y="865"/>
                    </a:lnTo>
                    <a:lnTo>
                      <a:pt x="221" y="871"/>
                    </a:lnTo>
                    <a:lnTo>
                      <a:pt x="231" y="877"/>
                    </a:lnTo>
                    <a:lnTo>
                      <a:pt x="239" y="883"/>
                    </a:lnTo>
                    <a:lnTo>
                      <a:pt x="243" y="893"/>
                    </a:lnTo>
                    <a:lnTo>
                      <a:pt x="247" y="903"/>
                    </a:lnTo>
                    <a:lnTo>
                      <a:pt x="247" y="915"/>
                    </a:lnTo>
                    <a:lnTo>
                      <a:pt x="247" y="928"/>
                    </a:lnTo>
                    <a:lnTo>
                      <a:pt x="247" y="928"/>
                    </a:lnTo>
                    <a:lnTo>
                      <a:pt x="245" y="946"/>
                    </a:lnTo>
                    <a:lnTo>
                      <a:pt x="247" y="964"/>
                    </a:lnTo>
                    <a:lnTo>
                      <a:pt x="251" y="978"/>
                    </a:lnTo>
                    <a:lnTo>
                      <a:pt x="257" y="990"/>
                    </a:lnTo>
                    <a:lnTo>
                      <a:pt x="267" y="1002"/>
                    </a:lnTo>
                    <a:lnTo>
                      <a:pt x="279" y="1012"/>
                    </a:lnTo>
                    <a:lnTo>
                      <a:pt x="293" y="1020"/>
                    </a:lnTo>
                    <a:lnTo>
                      <a:pt x="310" y="1028"/>
                    </a:lnTo>
                    <a:lnTo>
                      <a:pt x="310" y="1028"/>
                    </a:lnTo>
                    <a:lnTo>
                      <a:pt x="324" y="1036"/>
                    </a:lnTo>
                    <a:lnTo>
                      <a:pt x="338" y="1046"/>
                    </a:lnTo>
                    <a:lnTo>
                      <a:pt x="350" y="1058"/>
                    </a:lnTo>
                    <a:lnTo>
                      <a:pt x="352" y="1064"/>
                    </a:lnTo>
                    <a:lnTo>
                      <a:pt x="354" y="1070"/>
                    </a:lnTo>
                    <a:lnTo>
                      <a:pt x="354" y="1070"/>
                    </a:lnTo>
                    <a:lnTo>
                      <a:pt x="354" y="1084"/>
                    </a:lnTo>
                    <a:lnTo>
                      <a:pt x="356" y="1097"/>
                    </a:lnTo>
                    <a:lnTo>
                      <a:pt x="364" y="1121"/>
                    </a:lnTo>
                    <a:lnTo>
                      <a:pt x="374" y="1143"/>
                    </a:lnTo>
                    <a:lnTo>
                      <a:pt x="388" y="1165"/>
                    </a:lnTo>
                    <a:lnTo>
                      <a:pt x="402" y="1183"/>
                    </a:lnTo>
                    <a:lnTo>
                      <a:pt x="420" y="1203"/>
                    </a:lnTo>
                    <a:lnTo>
                      <a:pt x="454" y="1237"/>
                    </a:lnTo>
                    <a:lnTo>
                      <a:pt x="454" y="1237"/>
                    </a:lnTo>
                    <a:lnTo>
                      <a:pt x="464" y="1247"/>
                    </a:lnTo>
                    <a:lnTo>
                      <a:pt x="473" y="1252"/>
                    </a:lnTo>
                    <a:lnTo>
                      <a:pt x="483" y="1256"/>
                    </a:lnTo>
                    <a:lnTo>
                      <a:pt x="491" y="1258"/>
                    </a:lnTo>
                    <a:lnTo>
                      <a:pt x="491" y="1258"/>
                    </a:lnTo>
                    <a:lnTo>
                      <a:pt x="501" y="1256"/>
                    </a:lnTo>
                    <a:lnTo>
                      <a:pt x="511" y="1252"/>
                    </a:lnTo>
                    <a:lnTo>
                      <a:pt x="521" y="1243"/>
                    </a:lnTo>
                    <a:lnTo>
                      <a:pt x="531" y="1233"/>
                    </a:lnTo>
                    <a:lnTo>
                      <a:pt x="531" y="1233"/>
                    </a:lnTo>
                    <a:lnTo>
                      <a:pt x="553" y="1209"/>
                    </a:lnTo>
                    <a:lnTo>
                      <a:pt x="575" y="1185"/>
                    </a:lnTo>
                    <a:lnTo>
                      <a:pt x="597" y="1163"/>
                    </a:lnTo>
                    <a:lnTo>
                      <a:pt x="623" y="1143"/>
                    </a:lnTo>
                    <a:lnTo>
                      <a:pt x="623" y="1143"/>
                    </a:lnTo>
                    <a:lnTo>
                      <a:pt x="640" y="1127"/>
                    </a:lnTo>
                    <a:lnTo>
                      <a:pt x="648" y="1117"/>
                    </a:lnTo>
                    <a:lnTo>
                      <a:pt x="652" y="1109"/>
                    </a:lnTo>
                    <a:lnTo>
                      <a:pt x="656" y="1099"/>
                    </a:lnTo>
                    <a:lnTo>
                      <a:pt x="656" y="1089"/>
                    </a:lnTo>
                    <a:lnTo>
                      <a:pt x="654" y="1080"/>
                    </a:lnTo>
                    <a:lnTo>
                      <a:pt x="648" y="1068"/>
                    </a:lnTo>
                    <a:lnTo>
                      <a:pt x="648" y="1068"/>
                    </a:lnTo>
                    <a:lnTo>
                      <a:pt x="635" y="1048"/>
                    </a:lnTo>
                    <a:lnTo>
                      <a:pt x="619" y="1030"/>
                    </a:lnTo>
                    <a:lnTo>
                      <a:pt x="601" y="1012"/>
                    </a:lnTo>
                    <a:lnTo>
                      <a:pt x="583" y="1000"/>
                    </a:lnTo>
                    <a:lnTo>
                      <a:pt x="583" y="1000"/>
                    </a:lnTo>
                    <a:lnTo>
                      <a:pt x="565" y="988"/>
                    </a:lnTo>
                    <a:lnTo>
                      <a:pt x="553" y="976"/>
                    </a:lnTo>
                    <a:lnTo>
                      <a:pt x="547" y="970"/>
                    </a:lnTo>
                    <a:lnTo>
                      <a:pt x="543" y="962"/>
                    </a:lnTo>
                    <a:lnTo>
                      <a:pt x="541" y="952"/>
                    </a:lnTo>
                    <a:lnTo>
                      <a:pt x="539" y="942"/>
                    </a:lnTo>
                    <a:lnTo>
                      <a:pt x="539" y="942"/>
                    </a:lnTo>
                    <a:lnTo>
                      <a:pt x="537" y="917"/>
                    </a:lnTo>
                    <a:lnTo>
                      <a:pt x="535" y="905"/>
                    </a:lnTo>
                    <a:lnTo>
                      <a:pt x="529" y="893"/>
                    </a:lnTo>
                    <a:lnTo>
                      <a:pt x="525" y="881"/>
                    </a:lnTo>
                    <a:lnTo>
                      <a:pt x="517" y="871"/>
                    </a:lnTo>
                    <a:lnTo>
                      <a:pt x="507" y="861"/>
                    </a:lnTo>
                    <a:lnTo>
                      <a:pt x="495" y="851"/>
                    </a:lnTo>
                    <a:lnTo>
                      <a:pt x="495" y="851"/>
                    </a:lnTo>
                    <a:lnTo>
                      <a:pt x="487" y="845"/>
                    </a:lnTo>
                    <a:lnTo>
                      <a:pt x="481" y="837"/>
                    </a:lnTo>
                    <a:lnTo>
                      <a:pt x="477" y="829"/>
                    </a:lnTo>
                    <a:lnTo>
                      <a:pt x="475" y="819"/>
                    </a:lnTo>
                    <a:lnTo>
                      <a:pt x="475" y="811"/>
                    </a:lnTo>
                    <a:lnTo>
                      <a:pt x="477" y="801"/>
                    </a:lnTo>
                    <a:lnTo>
                      <a:pt x="481" y="793"/>
                    </a:lnTo>
                    <a:lnTo>
                      <a:pt x="487" y="785"/>
                    </a:lnTo>
                    <a:lnTo>
                      <a:pt x="487" y="785"/>
                    </a:lnTo>
                    <a:lnTo>
                      <a:pt x="511" y="757"/>
                    </a:lnTo>
                    <a:lnTo>
                      <a:pt x="535" y="732"/>
                    </a:lnTo>
                    <a:lnTo>
                      <a:pt x="559" y="704"/>
                    </a:lnTo>
                    <a:lnTo>
                      <a:pt x="583" y="678"/>
                    </a:lnTo>
                    <a:lnTo>
                      <a:pt x="583" y="678"/>
                    </a:lnTo>
                    <a:lnTo>
                      <a:pt x="591" y="666"/>
                    </a:lnTo>
                    <a:lnTo>
                      <a:pt x="599" y="652"/>
                    </a:lnTo>
                    <a:lnTo>
                      <a:pt x="605" y="640"/>
                    </a:lnTo>
                    <a:lnTo>
                      <a:pt x="607" y="634"/>
                    </a:lnTo>
                    <a:lnTo>
                      <a:pt x="607" y="626"/>
                    </a:lnTo>
                    <a:lnTo>
                      <a:pt x="607" y="626"/>
                    </a:lnTo>
                    <a:lnTo>
                      <a:pt x="605" y="612"/>
                    </a:lnTo>
                    <a:lnTo>
                      <a:pt x="607" y="598"/>
                    </a:lnTo>
                    <a:lnTo>
                      <a:pt x="609" y="586"/>
                    </a:lnTo>
                    <a:lnTo>
                      <a:pt x="611" y="573"/>
                    </a:lnTo>
                    <a:lnTo>
                      <a:pt x="615" y="561"/>
                    </a:lnTo>
                    <a:lnTo>
                      <a:pt x="621" y="549"/>
                    </a:lnTo>
                    <a:lnTo>
                      <a:pt x="629" y="539"/>
                    </a:lnTo>
                    <a:lnTo>
                      <a:pt x="635" y="529"/>
                    </a:lnTo>
                    <a:lnTo>
                      <a:pt x="644" y="519"/>
                    </a:lnTo>
                    <a:lnTo>
                      <a:pt x="654" y="511"/>
                    </a:lnTo>
                    <a:lnTo>
                      <a:pt x="664" y="505"/>
                    </a:lnTo>
                    <a:lnTo>
                      <a:pt x="676" y="499"/>
                    </a:lnTo>
                    <a:lnTo>
                      <a:pt x="688" y="493"/>
                    </a:lnTo>
                    <a:lnTo>
                      <a:pt x="700" y="489"/>
                    </a:lnTo>
                    <a:lnTo>
                      <a:pt x="714" y="487"/>
                    </a:lnTo>
                    <a:lnTo>
                      <a:pt x="728" y="487"/>
                    </a:lnTo>
                    <a:lnTo>
                      <a:pt x="728" y="487"/>
                    </a:lnTo>
                    <a:lnTo>
                      <a:pt x="730" y="487"/>
                    </a:lnTo>
                    <a:lnTo>
                      <a:pt x="730" y="487"/>
                    </a:lnTo>
                    <a:lnTo>
                      <a:pt x="740" y="487"/>
                    </a:lnTo>
                    <a:lnTo>
                      <a:pt x="740" y="487"/>
                    </a:lnTo>
                    <a:lnTo>
                      <a:pt x="766" y="485"/>
                    </a:lnTo>
                    <a:lnTo>
                      <a:pt x="778" y="483"/>
                    </a:lnTo>
                    <a:lnTo>
                      <a:pt x="790" y="481"/>
                    </a:lnTo>
                    <a:lnTo>
                      <a:pt x="801" y="475"/>
                    </a:lnTo>
                    <a:lnTo>
                      <a:pt x="811" y="469"/>
                    </a:lnTo>
                    <a:lnTo>
                      <a:pt x="821" y="459"/>
                    </a:lnTo>
                    <a:lnTo>
                      <a:pt x="831" y="447"/>
                    </a:lnTo>
                    <a:lnTo>
                      <a:pt x="831" y="447"/>
                    </a:lnTo>
                    <a:lnTo>
                      <a:pt x="815" y="431"/>
                    </a:lnTo>
                    <a:lnTo>
                      <a:pt x="805" y="419"/>
                    </a:lnTo>
                    <a:lnTo>
                      <a:pt x="798" y="408"/>
                    </a:lnTo>
                    <a:lnTo>
                      <a:pt x="796" y="398"/>
                    </a:lnTo>
                    <a:lnTo>
                      <a:pt x="798" y="390"/>
                    </a:lnTo>
                    <a:lnTo>
                      <a:pt x="803" y="380"/>
                    </a:lnTo>
                    <a:lnTo>
                      <a:pt x="815" y="372"/>
                    </a:lnTo>
                    <a:lnTo>
                      <a:pt x="829" y="364"/>
                    </a:lnTo>
                    <a:lnTo>
                      <a:pt x="829" y="364"/>
                    </a:lnTo>
                    <a:lnTo>
                      <a:pt x="796" y="302"/>
                    </a:lnTo>
                    <a:lnTo>
                      <a:pt x="796" y="302"/>
                    </a:lnTo>
                    <a:lnTo>
                      <a:pt x="776" y="268"/>
                    </a:lnTo>
                    <a:lnTo>
                      <a:pt x="768" y="253"/>
                    </a:lnTo>
                    <a:lnTo>
                      <a:pt x="764" y="237"/>
                    </a:lnTo>
                    <a:lnTo>
                      <a:pt x="764" y="237"/>
                    </a:lnTo>
                    <a:lnTo>
                      <a:pt x="760" y="217"/>
                    </a:lnTo>
                    <a:lnTo>
                      <a:pt x="756" y="201"/>
                    </a:lnTo>
                    <a:lnTo>
                      <a:pt x="750" y="187"/>
                    </a:lnTo>
                    <a:lnTo>
                      <a:pt x="742" y="173"/>
                    </a:lnTo>
                    <a:lnTo>
                      <a:pt x="730" y="163"/>
                    </a:lnTo>
                    <a:lnTo>
                      <a:pt x="716" y="155"/>
                    </a:lnTo>
                    <a:lnTo>
                      <a:pt x="700" y="147"/>
                    </a:lnTo>
                    <a:lnTo>
                      <a:pt x="680" y="143"/>
                    </a:lnTo>
                    <a:lnTo>
                      <a:pt x="680" y="143"/>
                    </a:lnTo>
                    <a:lnTo>
                      <a:pt x="670" y="139"/>
                    </a:lnTo>
                    <a:lnTo>
                      <a:pt x="660" y="135"/>
                    </a:lnTo>
                    <a:lnTo>
                      <a:pt x="652" y="129"/>
                    </a:lnTo>
                    <a:lnTo>
                      <a:pt x="646" y="121"/>
                    </a:lnTo>
                    <a:lnTo>
                      <a:pt x="646" y="121"/>
                    </a:lnTo>
                    <a:lnTo>
                      <a:pt x="642" y="109"/>
                    </a:lnTo>
                    <a:lnTo>
                      <a:pt x="638" y="99"/>
                    </a:lnTo>
                    <a:lnTo>
                      <a:pt x="633" y="89"/>
                    </a:lnTo>
                    <a:lnTo>
                      <a:pt x="627" y="82"/>
                    </a:lnTo>
                    <a:lnTo>
                      <a:pt x="611" y="70"/>
                    </a:lnTo>
                    <a:lnTo>
                      <a:pt x="595" y="60"/>
                    </a:lnTo>
                    <a:lnTo>
                      <a:pt x="577" y="54"/>
                    </a:lnTo>
                    <a:lnTo>
                      <a:pt x="557" y="52"/>
                    </a:lnTo>
                    <a:lnTo>
                      <a:pt x="537" y="50"/>
                    </a:lnTo>
                    <a:lnTo>
                      <a:pt x="517" y="50"/>
                    </a:lnTo>
                    <a:lnTo>
                      <a:pt x="517" y="50"/>
                    </a:lnTo>
                    <a:lnTo>
                      <a:pt x="491" y="48"/>
                    </a:lnTo>
                    <a:lnTo>
                      <a:pt x="468" y="42"/>
                    </a:lnTo>
                    <a:lnTo>
                      <a:pt x="446" y="30"/>
                    </a:lnTo>
                    <a:lnTo>
                      <a:pt x="422" y="16"/>
                    </a:lnTo>
                    <a:lnTo>
                      <a:pt x="422" y="16"/>
                    </a:lnTo>
                    <a:lnTo>
                      <a:pt x="410" y="8"/>
                    </a:lnTo>
                    <a:lnTo>
                      <a:pt x="394" y="4"/>
                    </a:lnTo>
                    <a:lnTo>
                      <a:pt x="378" y="2"/>
                    </a:lnTo>
                    <a:lnTo>
                      <a:pt x="360" y="0"/>
                    </a:lnTo>
                    <a:lnTo>
                      <a:pt x="360" y="0"/>
                    </a:lnTo>
                    <a:lnTo>
                      <a:pt x="334" y="2"/>
                    </a:lnTo>
                    <a:lnTo>
                      <a:pt x="310" y="4"/>
                    </a:lnTo>
                    <a:lnTo>
                      <a:pt x="310" y="4"/>
                    </a:lnTo>
                    <a:lnTo>
                      <a:pt x="306" y="6"/>
                    </a:lnTo>
                    <a:lnTo>
                      <a:pt x="304" y="10"/>
                    </a:lnTo>
                    <a:lnTo>
                      <a:pt x="301" y="20"/>
                    </a:lnTo>
                    <a:lnTo>
                      <a:pt x="291" y="54"/>
                    </a:lnTo>
                    <a:lnTo>
                      <a:pt x="291" y="54"/>
                    </a:lnTo>
                    <a:lnTo>
                      <a:pt x="291" y="78"/>
                    </a:lnTo>
                    <a:lnTo>
                      <a:pt x="289" y="101"/>
                    </a:lnTo>
                    <a:lnTo>
                      <a:pt x="283" y="125"/>
                    </a:lnTo>
                    <a:lnTo>
                      <a:pt x="275" y="143"/>
                    </a:lnTo>
                    <a:lnTo>
                      <a:pt x="275"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32" name="Owal 131">
                <a:extLst>
                  <a:ext uri="{FF2B5EF4-FFF2-40B4-BE49-F238E27FC236}">
                    <a16:creationId xmlns:a16="http://schemas.microsoft.com/office/drawing/2014/main" id="{47A5371C-721B-4841-B76E-C2AD6DB69C31}"/>
                  </a:ext>
                </a:extLst>
              </p:cNvPr>
              <p:cNvSpPr/>
              <p:nvPr/>
            </p:nvSpPr>
            <p:spPr>
              <a:xfrm>
                <a:off x="2801986" y="4560004"/>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4" name="Owal 133">
                <a:extLst>
                  <a:ext uri="{FF2B5EF4-FFF2-40B4-BE49-F238E27FC236}">
                    <a16:creationId xmlns:a16="http://schemas.microsoft.com/office/drawing/2014/main" id="{0AD17B23-F430-439D-9B8A-6189EB8689BB}"/>
                  </a:ext>
                </a:extLst>
              </p:cNvPr>
              <p:cNvSpPr/>
              <p:nvPr/>
            </p:nvSpPr>
            <p:spPr>
              <a:xfrm>
                <a:off x="2754414" y="4771542"/>
                <a:ext cx="320360"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6" name="Grupa 105">
              <a:extLst>
                <a:ext uri="{FF2B5EF4-FFF2-40B4-BE49-F238E27FC236}">
                  <a16:creationId xmlns:a16="http://schemas.microsoft.com/office/drawing/2014/main" id="{354A9705-0A88-49E0-9170-B1465A45C6E4}"/>
                </a:ext>
              </a:extLst>
            </p:cNvPr>
            <p:cNvGrpSpPr/>
            <p:nvPr/>
          </p:nvGrpSpPr>
          <p:grpSpPr>
            <a:xfrm>
              <a:off x="3078194" y="3309587"/>
              <a:ext cx="1921210" cy="2240948"/>
              <a:chOff x="3078194" y="3309587"/>
              <a:chExt cx="1921210" cy="2240948"/>
            </a:xfrm>
            <a:solidFill>
              <a:srgbClr val="90DCCF"/>
            </a:solidFill>
          </p:grpSpPr>
          <p:sp>
            <p:nvSpPr>
              <p:cNvPr id="115" name="Freeform 7">
                <a:extLst>
                  <a:ext uri="{FF2B5EF4-FFF2-40B4-BE49-F238E27FC236}">
                    <a16:creationId xmlns:a16="http://schemas.microsoft.com/office/drawing/2014/main" id="{FEB15342-A977-48E8-89C5-A0511D848E3F}"/>
                  </a:ext>
                </a:extLst>
              </p:cNvPr>
              <p:cNvSpPr>
                <a:spLocks/>
              </p:cNvSpPr>
              <p:nvPr/>
            </p:nvSpPr>
            <p:spPr bwMode="auto">
              <a:xfrm>
                <a:off x="3924672" y="3309587"/>
                <a:ext cx="1074732" cy="1355658"/>
              </a:xfrm>
              <a:custGeom>
                <a:avLst/>
                <a:gdLst>
                  <a:gd name="T0" fmla="*/ 117 w 1163"/>
                  <a:gd name="T1" fmla="*/ 1063 h 1467"/>
                  <a:gd name="T2" fmla="*/ 169 w 1163"/>
                  <a:gd name="T3" fmla="*/ 1091 h 1467"/>
                  <a:gd name="T4" fmla="*/ 213 w 1163"/>
                  <a:gd name="T5" fmla="*/ 1077 h 1467"/>
                  <a:gd name="T6" fmla="*/ 231 w 1163"/>
                  <a:gd name="T7" fmla="*/ 1077 h 1467"/>
                  <a:gd name="T8" fmla="*/ 268 w 1163"/>
                  <a:gd name="T9" fmla="*/ 1093 h 1467"/>
                  <a:gd name="T10" fmla="*/ 284 w 1163"/>
                  <a:gd name="T11" fmla="*/ 1121 h 1467"/>
                  <a:gd name="T12" fmla="*/ 296 w 1163"/>
                  <a:gd name="T13" fmla="*/ 1177 h 1467"/>
                  <a:gd name="T14" fmla="*/ 320 w 1163"/>
                  <a:gd name="T15" fmla="*/ 1204 h 1467"/>
                  <a:gd name="T16" fmla="*/ 386 w 1163"/>
                  <a:gd name="T17" fmla="*/ 1226 h 1467"/>
                  <a:gd name="T18" fmla="*/ 445 w 1163"/>
                  <a:gd name="T19" fmla="*/ 1262 h 1467"/>
                  <a:gd name="T20" fmla="*/ 457 w 1163"/>
                  <a:gd name="T21" fmla="*/ 1310 h 1467"/>
                  <a:gd name="T22" fmla="*/ 437 w 1163"/>
                  <a:gd name="T23" fmla="*/ 1342 h 1467"/>
                  <a:gd name="T24" fmla="*/ 386 w 1163"/>
                  <a:gd name="T25" fmla="*/ 1373 h 1467"/>
                  <a:gd name="T26" fmla="*/ 372 w 1163"/>
                  <a:gd name="T27" fmla="*/ 1411 h 1467"/>
                  <a:gd name="T28" fmla="*/ 461 w 1163"/>
                  <a:gd name="T29" fmla="*/ 1433 h 1467"/>
                  <a:gd name="T30" fmla="*/ 612 w 1163"/>
                  <a:gd name="T31" fmla="*/ 1455 h 1467"/>
                  <a:gd name="T32" fmla="*/ 670 w 1163"/>
                  <a:gd name="T33" fmla="*/ 1443 h 1467"/>
                  <a:gd name="T34" fmla="*/ 710 w 1163"/>
                  <a:gd name="T35" fmla="*/ 1407 h 1467"/>
                  <a:gd name="T36" fmla="*/ 791 w 1163"/>
                  <a:gd name="T37" fmla="*/ 1399 h 1467"/>
                  <a:gd name="T38" fmla="*/ 869 w 1163"/>
                  <a:gd name="T39" fmla="*/ 1433 h 1467"/>
                  <a:gd name="T40" fmla="*/ 911 w 1163"/>
                  <a:gd name="T41" fmla="*/ 1467 h 1467"/>
                  <a:gd name="T42" fmla="*/ 944 w 1163"/>
                  <a:gd name="T43" fmla="*/ 1441 h 1467"/>
                  <a:gd name="T44" fmla="*/ 1074 w 1163"/>
                  <a:gd name="T45" fmla="*/ 1338 h 1467"/>
                  <a:gd name="T46" fmla="*/ 1129 w 1163"/>
                  <a:gd name="T47" fmla="*/ 1296 h 1467"/>
                  <a:gd name="T48" fmla="*/ 1161 w 1163"/>
                  <a:gd name="T49" fmla="*/ 1222 h 1467"/>
                  <a:gd name="T50" fmla="*/ 1129 w 1163"/>
                  <a:gd name="T51" fmla="*/ 1113 h 1467"/>
                  <a:gd name="T52" fmla="*/ 1105 w 1163"/>
                  <a:gd name="T53" fmla="*/ 1065 h 1467"/>
                  <a:gd name="T54" fmla="*/ 1127 w 1163"/>
                  <a:gd name="T55" fmla="*/ 1027 h 1467"/>
                  <a:gd name="T56" fmla="*/ 1129 w 1163"/>
                  <a:gd name="T57" fmla="*/ 988 h 1467"/>
                  <a:gd name="T58" fmla="*/ 1068 w 1163"/>
                  <a:gd name="T59" fmla="*/ 898 h 1467"/>
                  <a:gd name="T60" fmla="*/ 934 w 1163"/>
                  <a:gd name="T61" fmla="*/ 681 h 1467"/>
                  <a:gd name="T62" fmla="*/ 918 w 1163"/>
                  <a:gd name="T63" fmla="*/ 606 h 1467"/>
                  <a:gd name="T64" fmla="*/ 895 w 1163"/>
                  <a:gd name="T65" fmla="*/ 513 h 1467"/>
                  <a:gd name="T66" fmla="*/ 863 w 1163"/>
                  <a:gd name="T67" fmla="*/ 483 h 1467"/>
                  <a:gd name="T68" fmla="*/ 869 w 1163"/>
                  <a:gd name="T69" fmla="*/ 389 h 1467"/>
                  <a:gd name="T70" fmla="*/ 887 w 1163"/>
                  <a:gd name="T71" fmla="*/ 292 h 1467"/>
                  <a:gd name="T72" fmla="*/ 879 w 1163"/>
                  <a:gd name="T73" fmla="*/ 155 h 1467"/>
                  <a:gd name="T74" fmla="*/ 861 w 1163"/>
                  <a:gd name="T75" fmla="*/ 85 h 1467"/>
                  <a:gd name="T76" fmla="*/ 789 w 1163"/>
                  <a:gd name="T77" fmla="*/ 47 h 1467"/>
                  <a:gd name="T78" fmla="*/ 680 w 1163"/>
                  <a:gd name="T79" fmla="*/ 2 h 1467"/>
                  <a:gd name="T80" fmla="*/ 636 w 1163"/>
                  <a:gd name="T81" fmla="*/ 10 h 1467"/>
                  <a:gd name="T82" fmla="*/ 588 w 1163"/>
                  <a:gd name="T83" fmla="*/ 69 h 1467"/>
                  <a:gd name="T84" fmla="*/ 533 w 1163"/>
                  <a:gd name="T85" fmla="*/ 129 h 1467"/>
                  <a:gd name="T86" fmla="*/ 485 w 1163"/>
                  <a:gd name="T87" fmla="*/ 129 h 1467"/>
                  <a:gd name="T88" fmla="*/ 435 w 1163"/>
                  <a:gd name="T89" fmla="*/ 117 h 1467"/>
                  <a:gd name="T90" fmla="*/ 410 w 1163"/>
                  <a:gd name="T91" fmla="*/ 155 h 1467"/>
                  <a:gd name="T92" fmla="*/ 266 w 1163"/>
                  <a:gd name="T93" fmla="*/ 182 h 1467"/>
                  <a:gd name="T94" fmla="*/ 107 w 1163"/>
                  <a:gd name="T95" fmla="*/ 322 h 1467"/>
                  <a:gd name="T96" fmla="*/ 99 w 1163"/>
                  <a:gd name="T97" fmla="*/ 359 h 1467"/>
                  <a:gd name="T98" fmla="*/ 80 w 1163"/>
                  <a:gd name="T99" fmla="*/ 457 h 1467"/>
                  <a:gd name="T100" fmla="*/ 34 w 1163"/>
                  <a:gd name="T101" fmla="*/ 489 h 1467"/>
                  <a:gd name="T102" fmla="*/ 0 w 1163"/>
                  <a:gd name="T103" fmla="*/ 509 h 1467"/>
                  <a:gd name="T104" fmla="*/ 58 w 1163"/>
                  <a:gd name="T105" fmla="*/ 578 h 1467"/>
                  <a:gd name="T106" fmla="*/ 93 w 1163"/>
                  <a:gd name="T107" fmla="*/ 721 h 1467"/>
                  <a:gd name="T108" fmla="*/ 85 w 1163"/>
                  <a:gd name="T109" fmla="*/ 785 h 1467"/>
                  <a:gd name="T110" fmla="*/ 76 w 1163"/>
                  <a:gd name="T111" fmla="*/ 938 h 1467"/>
                  <a:gd name="T112" fmla="*/ 101 w 1163"/>
                  <a:gd name="T113" fmla="*/ 1012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3" h="1467">
                    <a:moveTo>
                      <a:pt x="101" y="1012"/>
                    </a:moveTo>
                    <a:lnTo>
                      <a:pt x="101" y="1012"/>
                    </a:lnTo>
                    <a:lnTo>
                      <a:pt x="109" y="1037"/>
                    </a:lnTo>
                    <a:lnTo>
                      <a:pt x="117" y="1063"/>
                    </a:lnTo>
                    <a:lnTo>
                      <a:pt x="117" y="1063"/>
                    </a:lnTo>
                    <a:lnTo>
                      <a:pt x="123" y="1083"/>
                    </a:lnTo>
                    <a:lnTo>
                      <a:pt x="127" y="1103"/>
                    </a:lnTo>
                    <a:lnTo>
                      <a:pt x="127" y="1103"/>
                    </a:lnTo>
                    <a:lnTo>
                      <a:pt x="149" y="1097"/>
                    </a:lnTo>
                    <a:lnTo>
                      <a:pt x="169" y="1091"/>
                    </a:lnTo>
                    <a:lnTo>
                      <a:pt x="169" y="1091"/>
                    </a:lnTo>
                    <a:lnTo>
                      <a:pt x="189" y="1085"/>
                    </a:lnTo>
                    <a:lnTo>
                      <a:pt x="205" y="1079"/>
                    </a:lnTo>
                    <a:lnTo>
                      <a:pt x="205" y="1079"/>
                    </a:lnTo>
                    <a:lnTo>
                      <a:pt x="213" y="1077"/>
                    </a:lnTo>
                    <a:lnTo>
                      <a:pt x="221" y="1077"/>
                    </a:lnTo>
                    <a:lnTo>
                      <a:pt x="221" y="1077"/>
                    </a:lnTo>
                    <a:lnTo>
                      <a:pt x="221" y="1077"/>
                    </a:lnTo>
                    <a:lnTo>
                      <a:pt x="221" y="1077"/>
                    </a:lnTo>
                    <a:lnTo>
                      <a:pt x="231" y="1077"/>
                    </a:lnTo>
                    <a:lnTo>
                      <a:pt x="241" y="1081"/>
                    </a:lnTo>
                    <a:lnTo>
                      <a:pt x="252" y="1087"/>
                    </a:lnTo>
                    <a:lnTo>
                      <a:pt x="260" y="1093"/>
                    </a:lnTo>
                    <a:lnTo>
                      <a:pt x="260" y="1093"/>
                    </a:lnTo>
                    <a:lnTo>
                      <a:pt x="268" y="1093"/>
                    </a:lnTo>
                    <a:lnTo>
                      <a:pt x="268" y="1093"/>
                    </a:lnTo>
                    <a:lnTo>
                      <a:pt x="270" y="1101"/>
                    </a:lnTo>
                    <a:lnTo>
                      <a:pt x="270" y="1101"/>
                    </a:lnTo>
                    <a:lnTo>
                      <a:pt x="278" y="1111"/>
                    </a:lnTo>
                    <a:lnTo>
                      <a:pt x="284" y="1121"/>
                    </a:lnTo>
                    <a:lnTo>
                      <a:pt x="288" y="1131"/>
                    </a:lnTo>
                    <a:lnTo>
                      <a:pt x="290" y="1141"/>
                    </a:lnTo>
                    <a:lnTo>
                      <a:pt x="290" y="1141"/>
                    </a:lnTo>
                    <a:lnTo>
                      <a:pt x="290" y="1141"/>
                    </a:lnTo>
                    <a:lnTo>
                      <a:pt x="296" y="1177"/>
                    </a:lnTo>
                    <a:lnTo>
                      <a:pt x="298" y="1190"/>
                    </a:lnTo>
                    <a:lnTo>
                      <a:pt x="302" y="1198"/>
                    </a:lnTo>
                    <a:lnTo>
                      <a:pt x="302" y="1198"/>
                    </a:lnTo>
                    <a:lnTo>
                      <a:pt x="308" y="1200"/>
                    </a:lnTo>
                    <a:lnTo>
                      <a:pt x="320" y="1204"/>
                    </a:lnTo>
                    <a:lnTo>
                      <a:pt x="350" y="1212"/>
                    </a:lnTo>
                    <a:lnTo>
                      <a:pt x="354" y="1214"/>
                    </a:lnTo>
                    <a:lnTo>
                      <a:pt x="354" y="1214"/>
                    </a:lnTo>
                    <a:lnTo>
                      <a:pt x="370" y="1218"/>
                    </a:lnTo>
                    <a:lnTo>
                      <a:pt x="386" y="1226"/>
                    </a:lnTo>
                    <a:lnTo>
                      <a:pt x="416" y="1242"/>
                    </a:lnTo>
                    <a:lnTo>
                      <a:pt x="416" y="1242"/>
                    </a:lnTo>
                    <a:lnTo>
                      <a:pt x="435" y="1254"/>
                    </a:lnTo>
                    <a:lnTo>
                      <a:pt x="435" y="1254"/>
                    </a:lnTo>
                    <a:lnTo>
                      <a:pt x="445" y="1262"/>
                    </a:lnTo>
                    <a:lnTo>
                      <a:pt x="451" y="1270"/>
                    </a:lnTo>
                    <a:lnTo>
                      <a:pt x="457" y="1282"/>
                    </a:lnTo>
                    <a:lnTo>
                      <a:pt x="457" y="1294"/>
                    </a:lnTo>
                    <a:lnTo>
                      <a:pt x="457" y="1310"/>
                    </a:lnTo>
                    <a:lnTo>
                      <a:pt x="457" y="1310"/>
                    </a:lnTo>
                    <a:lnTo>
                      <a:pt x="455" y="1320"/>
                    </a:lnTo>
                    <a:lnTo>
                      <a:pt x="451" y="1328"/>
                    </a:lnTo>
                    <a:lnTo>
                      <a:pt x="445" y="1336"/>
                    </a:lnTo>
                    <a:lnTo>
                      <a:pt x="437" y="1342"/>
                    </a:lnTo>
                    <a:lnTo>
                      <a:pt x="437" y="1342"/>
                    </a:lnTo>
                    <a:lnTo>
                      <a:pt x="416" y="1355"/>
                    </a:lnTo>
                    <a:lnTo>
                      <a:pt x="416" y="1355"/>
                    </a:lnTo>
                    <a:lnTo>
                      <a:pt x="398" y="1365"/>
                    </a:lnTo>
                    <a:lnTo>
                      <a:pt x="392" y="1369"/>
                    </a:lnTo>
                    <a:lnTo>
                      <a:pt x="386" y="1373"/>
                    </a:lnTo>
                    <a:lnTo>
                      <a:pt x="386" y="1373"/>
                    </a:lnTo>
                    <a:lnTo>
                      <a:pt x="382" y="1383"/>
                    </a:lnTo>
                    <a:lnTo>
                      <a:pt x="376" y="1391"/>
                    </a:lnTo>
                    <a:lnTo>
                      <a:pt x="374" y="1401"/>
                    </a:lnTo>
                    <a:lnTo>
                      <a:pt x="372" y="1411"/>
                    </a:lnTo>
                    <a:lnTo>
                      <a:pt x="372" y="1411"/>
                    </a:lnTo>
                    <a:lnTo>
                      <a:pt x="380" y="1417"/>
                    </a:lnTo>
                    <a:lnTo>
                      <a:pt x="386" y="1419"/>
                    </a:lnTo>
                    <a:lnTo>
                      <a:pt x="386" y="1419"/>
                    </a:lnTo>
                    <a:lnTo>
                      <a:pt x="461" y="1433"/>
                    </a:lnTo>
                    <a:lnTo>
                      <a:pt x="535" y="1445"/>
                    </a:lnTo>
                    <a:lnTo>
                      <a:pt x="535" y="1445"/>
                    </a:lnTo>
                    <a:lnTo>
                      <a:pt x="596" y="1453"/>
                    </a:lnTo>
                    <a:lnTo>
                      <a:pt x="596" y="1453"/>
                    </a:lnTo>
                    <a:lnTo>
                      <a:pt x="612" y="1455"/>
                    </a:lnTo>
                    <a:lnTo>
                      <a:pt x="630" y="1457"/>
                    </a:lnTo>
                    <a:lnTo>
                      <a:pt x="630" y="1457"/>
                    </a:lnTo>
                    <a:lnTo>
                      <a:pt x="644" y="1455"/>
                    </a:lnTo>
                    <a:lnTo>
                      <a:pt x="658" y="1451"/>
                    </a:lnTo>
                    <a:lnTo>
                      <a:pt x="670" y="1443"/>
                    </a:lnTo>
                    <a:lnTo>
                      <a:pt x="682" y="1429"/>
                    </a:lnTo>
                    <a:lnTo>
                      <a:pt x="682" y="1429"/>
                    </a:lnTo>
                    <a:lnTo>
                      <a:pt x="690" y="1419"/>
                    </a:lnTo>
                    <a:lnTo>
                      <a:pt x="700" y="1413"/>
                    </a:lnTo>
                    <a:lnTo>
                      <a:pt x="710" y="1407"/>
                    </a:lnTo>
                    <a:lnTo>
                      <a:pt x="722" y="1403"/>
                    </a:lnTo>
                    <a:lnTo>
                      <a:pt x="744" y="1397"/>
                    </a:lnTo>
                    <a:lnTo>
                      <a:pt x="765" y="1397"/>
                    </a:lnTo>
                    <a:lnTo>
                      <a:pt x="765" y="1397"/>
                    </a:lnTo>
                    <a:lnTo>
                      <a:pt x="791" y="1399"/>
                    </a:lnTo>
                    <a:lnTo>
                      <a:pt x="813" y="1403"/>
                    </a:lnTo>
                    <a:lnTo>
                      <a:pt x="813" y="1403"/>
                    </a:lnTo>
                    <a:lnTo>
                      <a:pt x="833" y="1411"/>
                    </a:lnTo>
                    <a:lnTo>
                      <a:pt x="851" y="1421"/>
                    </a:lnTo>
                    <a:lnTo>
                      <a:pt x="869" y="1433"/>
                    </a:lnTo>
                    <a:lnTo>
                      <a:pt x="885" y="1445"/>
                    </a:lnTo>
                    <a:lnTo>
                      <a:pt x="885" y="1445"/>
                    </a:lnTo>
                    <a:lnTo>
                      <a:pt x="907" y="1463"/>
                    </a:lnTo>
                    <a:lnTo>
                      <a:pt x="907" y="1463"/>
                    </a:lnTo>
                    <a:lnTo>
                      <a:pt x="911" y="1467"/>
                    </a:lnTo>
                    <a:lnTo>
                      <a:pt x="911" y="1467"/>
                    </a:lnTo>
                    <a:lnTo>
                      <a:pt x="918" y="1463"/>
                    </a:lnTo>
                    <a:lnTo>
                      <a:pt x="926" y="1459"/>
                    </a:lnTo>
                    <a:lnTo>
                      <a:pt x="934" y="1451"/>
                    </a:lnTo>
                    <a:lnTo>
                      <a:pt x="944" y="1441"/>
                    </a:lnTo>
                    <a:lnTo>
                      <a:pt x="944" y="1441"/>
                    </a:lnTo>
                    <a:lnTo>
                      <a:pt x="958" y="1427"/>
                    </a:lnTo>
                    <a:lnTo>
                      <a:pt x="974" y="1413"/>
                    </a:lnTo>
                    <a:lnTo>
                      <a:pt x="1006" y="1387"/>
                    </a:lnTo>
                    <a:lnTo>
                      <a:pt x="1074" y="1338"/>
                    </a:lnTo>
                    <a:lnTo>
                      <a:pt x="1074" y="1338"/>
                    </a:lnTo>
                    <a:lnTo>
                      <a:pt x="1089" y="1326"/>
                    </a:lnTo>
                    <a:lnTo>
                      <a:pt x="1107" y="1314"/>
                    </a:lnTo>
                    <a:lnTo>
                      <a:pt x="1121" y="1302"/>
                    </a:lnTo>
                    <a:lnTo>
                      <a:pt x="1129" y="1296"/>
                    </a:lnTo>
                    <a:lnTo>
                      <a:pt x="1133" y="1288"/>
                    </a:lnTo>
                    <a:lnTo>
                      <a:pt x="1133" y="1288"/>
                    </a:lnTo>
                    <a:lnTo>
                      <a:pt x="1147" y="1266"/>
                    </a:lnTo>
                    <a:lnTo>
                      <a:pt x="1155" y="1244"/>
                    </a:lnTo>
                    <a:lnTo>
                      <a:pt x="1161" y="1222"/>
                    </a:lnTo>
                    <a:lnTo>
                      <a:pt x="1163" y="1200"/>
                    </a:lnTo>
                    <a:lnTo>
                      <a:pt x="1161" y="1179"/>
                    </a:lnTo>
                    <a:lnTo>
                      <a:pt x="1155" y="1157"/>
                    </a:lnTo>
                    <a:lnTo>
                      <a:pt x="1145" y="1135"/>
                    </a:lnTo>
                    <a:lnTo>
                      <a:pt x="1129" y="1113"/>
                    </a:lnTo>
                    <a:lnTo>
                      <a:pt x="1129" y="1113"/>
                    </a:lnTo>
                    <a:lnTo>
                      <a:pt x="1115" y="1095"/>
                    </a:lnTo>
                    <a:lnTo>
                      <a:pt x="1111" y="1085"/>
                    </a:lnTo>
                    <a:lnTo>
                      <a:pt x="1107" y="1075"/>
                    </a:lnTo>
                    <a:lnTo>
                      <a:pt x="1105" y="1065"/>
                    </a:lnTo>
                    <a:lnTo>
                      <a:pt x="1107" y="1055"/>
                    </a:lnTo>
                    <a:lnTo>
                      <a:pt x="1111" y="1045"/>
                    </a:lnTo>
                    <a:lnTo>
                      <a:pt x="1119" y="1035"/>
                    </a:lnTo>
                    <a:lnTo>
                      <a:pt x="1119" y="1035"/>
                    </a:lnTo>
                    <a:lnTo>
                      <a:pt x="1127" y="1027"/>
                    </a:lnTo>
                    <a:lnTo>
                      <a:pt x="1131" y="1019"/>
                    </a:lnTo>
                    <a:lnTo>
                      <a:pt x="1133" y="1012"/>
                    </a:lnTo>
                    <a:lnTo>
                      <a:pt x="1133" y="1002"/>
                    </a:lnTo>
                    <a:lnTo>
                      <a:pt x="1131" y="996"/>
                    </a:lnTo>
                    <a:lnTo>
                      <a:pt x="1129" y="988"/>
                    </a:lnTo>
                    <a:lnTo>
                      <a:pt x="1119" y="972"/>
                    </a:lnTo>
                    <a:lnTo>
                      <a:pt x="1119" y="972"/>
                    </a:lnTo>
                    <a:lnTo>
                      <a:pt x="1093" y="934"/>
                    </a:lnTo>
                    <a:lnTo>
                      <a:pt x="1068" y="898"/>
                    </a:lnTo>
                    <a:lnTo>
                      <a:pt x="1068" y="898"/>
                    </a:lnTo>
                    <a:lnTo>
                      <a:pt x="1008" y="807"/>
                    </a:lnTo>
                    <a:lnTo>
                      <a:pt x="950" y="713"/>
                    </a:lnTo>
                    <a:lnTo>
                      <a:pt x="950" y="713"/>
                    </a:lnTo>
                    <a:lnTo>
                      <a:pt x="942" y="697"/>
                    </a:lnTo>
                    <a:lnTo>
                      <a:pt x="934" y="681"/>
                    </a:lnTo>
                    <a:lnTo>
                      <a:pt x="928" y="666"/>
                    </a:lnTo>
                    <a:lnTo>
                      <a:pt x="924" y="650"/>
                    </a:lnTo>
                    <a:lnTo>
                      <a:pt x="924" y="650"/>
                    </a:lnTo>
                    <a:lnTo>
                      <a:pt x="920" y="628"/>
                    </a:lnTo>
                    <a:lnTo>
                      <a:pt x="918" y="606"/>
                    </a:lnTo>
                    <a:lnTo>
                      <a:pt x="916" y="584"/>
                    </a:lnTo>
                    <a:lnTo>
                      <a:pt x="913" y="562"/>
                    </a:lnTo>
                    <a:lnTo>
                      <a:pt x="909" y="542"/>
                    </a:lnTo>
                    <a:lnTo>
                      <a:pt x="901" y="522"/>
                    </a:lnTo>
                    <a:lnTo>
                      <a:pt x="895" y="513"/>
                    </a:lnTo>
                    <a:lnTo>
                      <a:pt x="887" y="505"/>
                    </a:lnTo>
                    <a:lnTo>
                      <a:pt x="879" y="497"/>
                    </a:lnTo>
                    <a:lnTo>
                      <a:pt x="869" y="489"/>
                    </a:lnTo>
                    <a:lnTo>
                      <a:pt x="869" y="489"/>
                    </a:lnTo>
                    <a:lnTo>
                      <a:pt x="863" y="483"/>
                    </a:lnTo>
                    <a:lnTo>
                      <a:pt x="861" y="475"/>
                    </a:lnTo>
                    <a:lnTo>
                      <a:pt x="859" y="465"/>
                    </a:lnTo>
                    <a:lnTo>
                      <a:pt x="859" y="457"/>
                    </a:lnTo>
                    <a:lnTo>
                      <a:pt x="859" y="457"/>
                    </a:lnTo>
                    <a:lnTo>
                      <a:pt x="869" y="389"/>
                    </a:lnTo>
                    <a:lnTo>
                      <a:pt x="879" y="324"/>
                    </a:lnTo>
                    <a:lnTo>
                      <a:pt x="879" y="324"/>
                    </a:lnTo>
                    <a:lnTo>
                      <a:pt x="883" y="308"/>
                    </a:lnTo>
                    <a:lnTo>
                      <a:pt x="885" y="300"/>
                    </a:lnTo>
                    <a:lnTo>
                      <a:pt x="887" y="292"/>
                    </a:lnTo>
                    <a:lnTo>
                      <a:pt x="887" y="292"/>
                    </a:lnTo>
                    <a:lnTo>
                      <a:pt x="881" y="222"/>
                    </a:lnTo>
                    <a:lnTo>
                      <a:pt x="879" y="188"/>
                    </a:lnTo>
                    <a:lnTo>
                      <a:pt x="879" y="155"/>
                    </a:lnTo>
                    <a:lnTo>
                      <a:pt x="879" y="155"/>
                    </a:lnTo>
                    <a:lnTo>
                      <a:pt x="879" y="127"/>
                    </a:lnTo>
                    <a:lnTo>
                      <a:pt x="877" y="115"/>
                    </a:lnTo>
                    <a:lnTo>
                      <a:pt x="875" y="105"/>
                    </a:lnTo>
                    <a:lnTo>
                      <a:pt x="869" y="93"/>
                    </a:lnTo>
                    <a:lnTo>
                      <a:pt x="861" y="85"/>
                    </a:lnTo>
                    <a:lnTo>
                      <a:pt x="851" y="77"/>
                    </a:lnTo>
                    <a:lnTo>
                      <a:pt x="837" y="69"/>
                    </a:lnTo>
                    <a:lnTo>
                      <a:pt x="837" y="69"/>
                    </a:lnTo>
                    <a:lnTo>
                      <a:pt x="813" y="59"/>
                    </a:lnTo>
                    <a:lnTo>
                      <a:pt x="789" y="47"/>
                    </a:lnTo>
                    <a:lnTo>
                      <a:pt x="740" y="23"/>
                    </a:lnTo>
                    <a:lnTo>
                      <a:pt x="740" y="23"/>
                    </a:lnTo>
                    <a:lnTo>
                      <a:pt x="716" y="14"/>
                    </a:lnTo>
                    <a:lnTo>
                      <a:pt x="696" y="6"/>
                    </a:lnTo>
                    <a:lnTo>
                      <a:pt x="680" y="2"/>
                    </a:lnTo>
                    <a:lnTo>
                      <a:pt x="666" y="0"/>
                    </a:lnTo>
                    <a:lnTo>
                      <a:pt x="666" y="0"/>
                    </a:lnTo>
                    <a:lnTo>
                      <a:pt x="656" y="2"/>
                    </a:lnTo>
                    <a:lnTo>
                      <a:pt x="646" y="4"/>
                    </a:lnTo>
                    <a:lnTo>
                      <a:pt x="636" y="10"/>
                    </a:lnTo>
                    <a:lnTo>
                      <a:pt x="628" y="16"/>
                    </a:lnTo>
                    <a:lnTo>
                      <a:pt x="620" y="25"/>
                    </a:lnTo>
                    <a:lnTo>
                      <a:pt x="610" y="37"/>
                    </a:lnTo>
                    <a:lnTo>
                      <a:pt x="588" y="69"/>
                    </a:lnTo>
                    <a:lnTo>
                      <a:pt x="588" y="69"/>
                    </a:lnTo>
                    <a:lnTo>
                      <a:pt x="569" y="97"/>
                    </a:lnTo>
                    <a:lnTo>
                      <a:pt x="561" y="109"/>
                    </a:lnTo>
                    <a:lnTo>
                      <a:pt x="551" y="117"/>
                    </a:lnTo>
                    <a:lnTo>
                      <a:pt x="543" y="125"/>
                    </a:lnTo>
                    <a:lnTo>
                      <a:pt x="533" y="129"/>
                    </a:lnTo>
                    <a:lnTo>
                      <a:pt x="523" y="133"/>
                    </a:lnTo>
                    <a:lnTo>
                      <a:pt x="513" y="133"/>
                    </a:lnTo>
                    <a:lnTo>
                      <a:pt x="513" y="133"/>
                    </a:lnTo>
                    <a:lnTo>
                      <a:pt x="501" y="133"/>
                    </a:lnTo>
                    <a:lnTo>
                      <a:pt x="485" y="129"/>
                    </a:lnTo>
                    <a:lnTo>
                      <a:pt x="449" y="117"/>
                    </a:lnTo>
                    <a:lnTo>
                      <a:pt x="449" y="117"/>
                    </a:lnTo>
                    <a:lnTo>
                      <a:pt x="445" y="117"/>
                    </a:lnTo>
                    <a:lnTo>
                      <a:pt x="445" y="117"/>
                    </a:lnTo>
                    <a:lnTo>
                      <a:pt x="435" y="117"/>
                    </a:lnTo>
                    <a:lnTo>
                      <a:pt x="435" y="117"/>
                    </a:lnTo>
                    <a:lnTo>
                      <a:pt x="423" y="141"/>
                    </a:lnTo>
                    <a:lnTo>
                      <a:pt x="417" y="151"/>
                    </a:lnTo>
                    <a:lnTo>
                      <a:pt x="414" y="153"/>
                    </a:lnTo>
                    <a:lnTo>
                      <a:pt x="410" y="155"/>
                    </a:lnTo>
                    <a:lnTo>
                      <a:pt x="410" y="155"/>
                    </a:lnTo>
                    <a:lnTo>
                      <a:pt x="374" y="163"/>
                    </a:lnTo>
                    <a:lnTo>
                      <a:pt x="338" y="171"/>
                    </a:lnTo>
                    <a:lnTo>
                      <a:pt x="266" y="182"/>
                    </a:lnTo>
                    <a:lnTo>
                      <a:pt x="266" y="182"/>
                    </a:lnTo>
                    <a:lnTo>
                      <a:pt x="111" y="212"/>
                    </a:lnTo>
                    <a:lnTo>
                      <a:pt x="111" y="212"/>
                    </a:lnTo>
                    <a:lnTo>
                      <a:pt x="123" y="226"/>
                    </a:lnTo>
                    <a:lnTo>
                      <a:pt x="123" y="226"/>
                    </a:lnTo>
                    <a:lnTo>
                      <a:pt x="107" y="322"/>
                    </a:lnTo>
                    <a:lnTo>
                      <a:pt x="107" y="322"/>
                    </a:lnTo>
                    <a:lnTo>
                      <a:pt x="101" y="342"/>
                    </a:lnTo>
                    <a:lnTo>
                      <a:pt x="99" y="349"/>
                    </a:lnTo>
                    <a:lnTo>
                      <a:pt x="99" y="359"/>
                    </a:lnTo>
                    <a:lnTo>
                      <a:pt x="99" y="359"/>
                    </a:lnTo>
                    <a:lnTo>
                      <a:pt x="101" y="385"/>
                    </a:lnTo>
                    <a:lnTo>
                      <a:pt x="99" y="409"/>
                    </a:lnTo>
                    <a:lnTo>
                      <a:pt x="93" y="429"/>
                    </a:lnTo>
                    <a:lnTo>
                      <a:pt x="85" y="449"/>
                    </a:lnTo>
                    <a:lnTo>
                      <a:pt x="80" y="457"/>
                    </a:lnTo>
                    <a:lnTo>
                      <a:pt x="72" y="465"/>
                    </a:lnTo>
                    <a:lnTo>
                      <a:pt x="66" y="471"/>
                    </a:lnTo>
                    <a:lnTo>
                      <a:pt x="56" y="477"/>
                    </a:lnTo>
                    <a:lnTo>
                      <a:pt x="46" y="483"/>
                    </a:lnTo>
                    <a:lnTo>
                      <a:pt x="34" y="489"/>
                    </a:lnTo>
                    <a:lnTo>
                      <a:pt x="8" y="495"/>
                    </a:lnTo>
                    <a:lnTo>
                      <a:pt x="8" y="495"/>
                    </a:lnTo>
                    <a:lnTo>
                      <a:pt x="6" y="499"/>
                    </a:lnTo>
                    <a:lnTo>
                      <a:pt x="0" y="509"/>
                    </a:lnTo>
                    <a:lnTo>
                      <a:pt x="0" y="509"/>
                    </a:lnTo>
                    <a:lnTo>
                      <a:pt x="14" y="518"/>
                    </a:lnTo>
                    <a:lnTo>
                      <a:pt x="24" y="528"/>
                    </a:lnTo>
                    <a:lnTo>
                      <a:pt x="34" y="540"/>
                    </a:lnTo>
                    <a:lnTo>
                      <a:pt x="44" y="552"/>
                    </a:lnTo>
                    <a:lnTo>
                      <a:pt x="58" y="578"/>
                    </a:lnTo>
                    <a:lnTo>
                      <a:pt x="68" y="604"/>
                    </a:lnTo>
                    <a:lnTo>
                      <a:pt x="76" y="634"/>
                    </a:lnTo>
                    <a:lnTo>
                      <a:pt x="82" y="662"/>
                    </a:lnTo>
                    <a:lnTo>
                      <a:pt x="93" y="721"/>
                    </a:lnTo>
                    <a:lnTo>
                      <a:pt x="93" y="721"/>
                    </a:lnTo>
                    <a:lnTo>
                      <a:pt x="95" y="743"/>
                    </a:lnTo>
                    <a:lnTo>
                      <a:pt x="93" y="753"/>
                    </a:lnTo>
                    <a:lnTo>
                      <a:pt x="91" y="763"/>
                    </a:lnTo>
                    <a:lnTo>
                      <a:pt x="91" y="763"/>
                    </a:lnTo>
                    <a:lnTo>
                      <a:pt x="85" y="785"/>
                    </a:lnTo>
                    <a:lnTo>
                      <a:pt x="82" y="807"/>
                    </a:lnTo>
                    <a:lnTo>
                      <a:pt x="74" y="850"/>
                    </a:lnTo>
                    <a:lnTo>
                      <a:pt x="72" y="894"/>
                    </a:lnTo>
                    <a:lnTo>
                      <a:pt x="76" y="938"/>
                    </a:lnTo>
                    <a:lnTo>
                      <a:pt x="76" y="938"/>
                    </a:lnTo>
                    <a:lnTo>
                      <a:pt x="84" y="954"/>
                    </a:lnTo>
                    <a:lnTo>
                      <a:pt x="89" y="974"/>
                    </a:lnTo>
                    <a:lnTo>
                      <a:pt x="89" y="974"/>
                    </a:lnTo>
                    <a:lnTo>
                      <a:pt x="101" y="1012"/>
                    </a:lnTo>
                    <a:lnTo>
                      <a:pt x="101" y="10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16" name="Freeform 15">
                <a:extLst>
                  <a:ext uri="{FF2B5EF4-FFF2-40B4-BE49-F238E27FC236}">
                    <a16:creationId xmlns:a16="http://schemas.microsoft.com/office/drawing/2014/main" id="{78E179B8-244E-4D98-8036-A7BEF2663C67}"/>
                  </a:ext>
                </a:extLst>
              </p:cNvPr>
              <p:cNvSpPr>
                <a:spLocks/>
              </p:cNvSpPr>
              <p:nvPr/>
            </p:nvSpPr>
            <p:spPr bwMode="auto">
              <a:xfrm>
                <a:off x="3733383" y="4341809"/>
                <a:ext cx="1007272" cy="1208726"/>
              </a:xfrm>
              <a:custGeom>
                <a:avLst/>
                <a:gdLst>
                  <a:gd name="T0" fmla="*/ 249 w 1090"/>
                  <a:gd name="T1" fmla="*/ 151 h 1308"/>
                  <a:gd name="T2" fmla="*/ 161 w 1090"/>
                  <a:gd name="T3" fmla="*/ 248 h 1308"/>
                  <a:gd name="T4" fmla="*/ 96 w 1090"/>
                  <a:gd name="T5" fmla="*/ 296 h 1308"/>
                  <a:gd name="T6" fmla="*/ 50 w 1090"/>
                  <a:gd name="T7" fmla="*/ 338 h 1308"/>
                  <a:gd name="T8" fmla="*/ 0 w 1090"/>
                  <a:gd name="T9" fmla="*/ 386 h 1308"/>
                  <a:gd name="T10" fmla="*/ 8 w 1090"/>
                  <a:gd name="T11" fmla="*/ 405 h 1308"/>
                  <a:gd name="T12" fmla="*/ 22 w 1090"/>
                  <a:gd name="T13" fmla="*/ 501 h 1308"/>
                  <a:gd name="T14" fmla="*/ 34 w 1090"/>
                  <a:gd name="T15" fmla="*/ 586 h 1308"/>
                  <a:gd name="T16" fmla="*/ 42 w 1090"/>
                  <a:gd name="T17" fmla="*/ 654 h 1308"/>
                  <a:gd name="T18" fmla="*/ 44 w 1090"/>
                  <a:gd name="T19" fmla="*/ 670 h 1308"/>
                  <a:gd name="T20" fmla="*/ 48 w 1090"/>
                  <a:gd name="T21" fmla="*/ 722 h 1308"/>
                  <a:gd name="T22" fmla="*/ 96 w 1090"/>
                  <a:gd name="T23" fmla="*/ 847 h 1308"/>
                  <a:gd name="T24" fmla="*/ 141 w 1090"/>
                  <a:gd name="T25" fmla="*/ 966 h 1308"/>
                  <a:gd name="T26" fmla="*/ 151 w 1090"/>
                  <a:gd name="T27" fmla="*/ 1020 h 1308"/>
                  <a:gd name="T28" fmla="*/ 187 w 1090"/>
                  <a:gd name="T29" fmla="*/ 1034 h 1308"/>
                  <a:gd name="T30" fmla="*/ 283 w 1090"/>
                  <a:gd name="T31" fmla="*/ 1042 h 1308"/>
                  <a:gd name="T32" fmla="*/ 402 w 1090"/>
                  <a:gd name="T33" fmla="*/ 1083 h 1308"/>
                  <a:gd name="T34" fmla="*/ 461 w 1090"/>
                  <a:gd name="T35" fmla="*/ 1141 h 1308"/>
                  <a:gd name="T36" fmla="*/ 487 w 1090"/>
                  <a:gd name="T37" fmla="*/ 1177 h 1308"/>
                  <a:gd name="T38" fmla="*/ 654 w 1090"/>
                  <a:gd name="T39" fmla="*/ 1250 h 1308"/>
                  <a:gd name="T40" fmla="*/ 813 w 1090"/>
                  <a:gd name="T41" fmla="*/ 1308 h 1308"/>
                  <a:gd name="T42" fmla="*/ 845 w 1090"/>
                  <a:gd name="T43" fmla="*/ 1300 h 1308"/>
                  <a:gd name="T44" fmla="*/ 853 w 1090"/>
                  <a:gd name="T45" fmla="*/ 1278 h 1308"/>
                  <a:gd name="T46" fmla="*/ 843 w 1090"/>
                  <a:gd name="T47" fmla="*/ 1244 h 1308"/>
                  <a:gd name="T48" fmla="*/ 805 w 1090"/>
                  <a:gd name="T49" fmla="*/ 1225 h 1308"/>
                  <a:gd name="T50" fmla="*/ 764 w 1090"/>
                  <a:gd name="T51" fmla="*/ 1171 h 1308"/>
                  <a:gd name="T52" fmla="*/ 762 w 1090"/>
                  <a:gd name="T53" fmla="*/ 1117 h 1308"/>
                  <a:gd name="T54" fmla="*/ 762 w 1090"/>
                  <a:gd name="T55" fmla="*/ 1032 h 1308"/>
                  <a:gd name="T56" fmla="*/ 740 w 1090"/>
                  <a:gd name="T57" fmla="*/ 950 h 1308"/>
                  <a:gd name="T58" fmla="*/ 744 w 1090"/>
                  <a:gd name="T59" fmla="*/ 889 h 1308"/>
                  <a:gd name="T60" fmla="*/ 885 w 1090"/>
                  <a:gd name="T61" fmla="*/ 664 h 1308"/>
                  <a:gd name="T62" fmla="*/ 1090 w 1090"/>
                  <a:gd name="T63" fmla="*/ 380 h 1308"/>
                  <a:gd name="T64" fmla="*/ 1030 w 1090"/>
                  <a:gd name="T65" fmla="*/ 334 h 1308"/>
                  <a:gd name="T66" fmla="*/ 992 w 1090"/>
                  <a:gd name="T67" fmla="*/ 322 h 1308"/>
                  <a:gd name="T68" fmla="*/ 943 w 1090"/>
                  <a:gd name="T69" fmla="*/ 324 h 1308"/>
                  <a:gd name="T70" fmla="*/ 923 w 1090"/>
                  <a:gd name="T71" fmla="*/ 336 h 1308"/>
                  <a:gd name="T72" fmla="*/ 883 w 1090"/>
                  <a:gd name="T73" fmla="*/ 372 h 1308"/>
                  <a:gd name="T74" fmla="*/ 837 w 1090"/>
                  <a:gd name="T75" fmla="*/ 380 h 1308"/>
                  <a:gd name="T76" fmla="*/ 690 w 1090"/>
                  <a:gd name="T77" fmla="*/ 362 h 1308"/>
                  <a:gd name="T78" fmla="*/ 571 w 1090"/>
                  <a:gd name="T79" fmla="*/ 338 h 1308"/>
                  <a:gd name="T80" fmla="*/ 539 w 1090"/>
                  <a:gd name="T81" fmla="*/ 304 h 1308"/>
                  <a:gd name="T82" fmla="*/ 551 w 1090"/>
                  <a:gd name="T83" fmla="*/ 248 h 1308"/>
                  <a:gd name="T84" fmla="*/ 573 w 1090"/>
                  <a:gd name="T85" fmla="*/ 221 h 1308"/>
                  <a:gd name="T86" fmla="*/ 624 w 1090"/>
                  <a:gd name="T87" fmla="*/ 173 h 1308"/>
                  <a:gd name="T88" fmla="*/ 551 w 1090"/>
                  <a:gd name="T89" fmla="*/ 137 h 1308"/>
                  <a:gd name="T90" fmla="*/ 487 w 1090"/>
                  <a:gd name="T91" fmla="*/ 117 h 1308"/>
                  <a:gd name="T92" fmla="*/ 461 w 1090"/>
                  <a:gd name="T93" fmla="*/ 58 h 1308"/>
                  <a:gd name="T94" fmla="*/ 446 w 1090"/>
                  <a:gd name="T95" fmla="*/ 10 h 1308"/>
                  <a:gd name="T96" fmla="*/ 428 w 1090"/>
                  <a:gd name="T97" fmla="*/ 0 h 1308"/>
                  <a:gd name="T98" fmla="*/ 354 w 1090"/>
                  <a:gd name="T99" fmla="*/ 22 h 1308"/>
                  <a:gd name="T100" fmla="*/ 318 w 1090"/>
                  <a:gd name="T101" fmla="*/ 6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0" h="1308">
                    <a:moveTo>
                      <a:pt x="296" y="95"/>
                    </a:moveTo>
                    <a:lnTo>
                      <a:pt x="296" y="95"/>
                    </a:lnTo>
                    <a:lnTo>
                      <a:pt x="273" y="123"/>
                    </a:lnTo>
                    <a:lnTo>
                      <a:pt x="249" y="151"/>
                    </a:lnTo>
                    <a:lnTo>
                      <a:pt x="249" y="151"/>
                    </a:lnTo>
                    <a:lnTo>
                      <a:pt x="217" y="191"/>
                    </a:lnTo>
                    <a:lnTo>
                      <a:pt x="181" y="228"/>
                    </a:lnTo>
                    <a:lnTo>
                      <a:pt x="161" y="248"/>
                    </a:lnTo>
                    <a:lnTo>
                      <a:pt x="141" y="264"/>
                    </a:lnTo>
                    <a:lnTo>
                      <a:pt x="120" y="280"/>
                    </a:lnTo>
                    <a:lnTo>
                      <a:pt x="96" y="296"/>
                    </a:lnTo>
                    <a:lnTo>
                      <a:pt x="96" y="296"/>
                    </a:lnTo>
                    <a:lnTo>
                      <a:pt x="84" y="304"/>
                    </a:lnTo>
                    <a:lnTo>
                      <a:pt x="74" y="314"/>
                    </a:lnTo>
                    <a:lnTo>
                      <a:pt x="50" y="338"/>
                    </a:lnTo>
                    <a:lnTo>
                      <a:pt x="50" y="338"/>
                    </a:lnTo>
                    <a:lnTo>
                      <a:pt x="36" y="356"/>
                    </a:lnTo>
                    <a:lnTo>
                      <a:pt x="18" y="374"/>
                    </a:lnTo>
                    <a:lnTo>
                      <a:pt x="18" y="374"/>
                    </a:lnTo>
                    <a:lnTo>
                      <a:pt x="0" y="386"/>
                    </a:lnTo>
                    <a:lnTo>
                      <a:pt x="0" y="386"/>
                    </a:lnTo>
                    <a:lnTo>
                      <a:pt x="0" y="388"/>
                    </a:lnTo>
                    <a:lnTo>
                      <a:pt x="0" y="388"/>
                    </a:lnTo>
                    <a:lnTo>
                      <a:pt x="8" y="405"/>
                    </a:lnTo>
                    <a:lnTo>
                      <a:pt x="14" y="429"/>
                    </a:lnTo>
                    <a:lnTo>
                      <a:pt x="14" y="429"/>
                    </a:lnTo>
                    <a:lnTo>
                      <a:pt x="18" y="465"/>
                    </a:lnTo>
                    <a:lnTo>
                      <a:pt x="22" y="501"/>
                    </a:lnTo>
                    <a:lnTo>
                      <a:pt x="22" y="501"/>
                    </a:lnTo>
                    <a:lnTo>
                      <a:pt x="28" y="557"/>
                    </a:lnTo>
                    <a:lnTo>
                      <a:pt x="28" y="557"/>
                    </a:lnTo>
                    <a:lnTo>
                      <a:pt x="34" y="586"/>
                    </a:lnTo>
                    <a:lnTo>
                      <a:pt x="34" y="586"/>
                    </a:lnTo>
                    <a:lnTo>
                      <a:pt x="40" y="618"/>
                    </a:lnTo>
                    <a:lnTo>
                      <a:pt x="42" y="636"/>
                    </a:lnTo>
                    <a:lnTo>
                      <a:pt x="42" y="654"/>
                    </a:lnTo>
                    <a:lnTo>
                      <a:pt x="42" y="654"/>
                    </a:lnTo>
                    <a:lnTo>
                      <a:pt x="42" y="662"/>
                    </a:lnTo>
                    <a:lnTo>
                      <a:pt x="42" y="662"/>
                    </a:lnTo>
                    <a:lnTo>
                      <a:pt x="44" y="670"/>
                    </a:lnTo>
                    <a:lnTo>
                      <a:pt x="42" y="678"/>
                    </a:lnTo>
                    <a:lnTo>
                      <a:pt x="42" y="678"/>
                    </a:lnTo>
                    <a:lnTo>
                      <a:pt x="44" y="700"/>
                    </a:lnTo>
                    <a:lnTo>
                      <a:pt x="48" y="722"/>
                    </a:lnTo>
                    <a:lnTo>
                      <a:pt x="54" y="741"/>
                    </a:lnTo>
                    <a:lnTo>
                      <a:pt x="60" y="763"/>
                    </a:lnTo>
                    <a:lnTo>
                      <a:pt x="76" y="805"/>
                    </a:lnTo>
                    <a:lnTo>
                      <a:pt x="96" y="847"/>
                    </a:lnTo>
                    <a:lnTo>
                      <a:pt x="96" y="847"/>
                    </a:lnTo>
                    <a:lnTo>
                      <a:pt x="112" y="885"/>
                    </a:lnTo>
                    <a:lnTo>
                      <a:pt x="127" y="924"/>
                    </a:lnTo>
                    <a:lnTo>
                      <a:pt x="141" y="966"/>
                    </a:lnTo>
                    <a:lnTo>
                      <a:pt x="147" y="986"/>
                    </a:lnTo>
                    <a:lnTo>
                      <a:pt x="151" y="1008"/>
                    </a:lnTo>
                    <a:lnTo>
                      <a:pt x="151" y="1008"/>
                    </a:lnTo>
                    <a:lnTo>
                      <a:pt x="151" y="1020"/>
                    </a:lnTo>
                    <a:lnTo>
                      <a:pt x="151" y="1020"/>
                    </a:lnTo>
                    <a:lnTo>
                      <a:pt x="157" y="1024"/>
                    </a:lnTo>
                    <a:lnTo>
                      <a:pt x="165" y="1028"/>
                    </a:lnTo>
                    <a:lnTo>
                      <a:pt x="187" y="1034"/>
                    </a:lnTo>
                    <a:lnTo>
                      <a:pt x="213" y="1036"/>
                    </a:lnTo>
                    <a:lnTo>
                      <a:pt x="251" y="1038"/>
                    </a:lnTo>
                    <a:lnTo>
                      <a:pt x="251" y="1038"/>
                    </a:lnTo>
                    <a:lnTo>
                      <a:pt x="283" y="1042"/>
                    </a:lnTo>
                    <a:lnTo>
                      <a:pt x="314" y="1048"/>
                    </a:lnTo>
                    <a:lnTo>
                      <a:pt x="346" y="1056"/>
                    </a:lnTo>
                    <a:lnTo>
                      <a:pt x="376" y="1067"/>
                    </a:lnTo>
                    <a:lnTo>
                      <a:pt x="402" y="1083"/>
                    </a:lnTo>
                    <a:lnTo>
                      <a:pt x="428" y="1103"/>
                    </a:lnTo>
                    <a:lnTo>
                      <a:pt x="440" y="1115"/>
                    </a:lnTo>
                    <a:lnTo>
                      <a:pt x="452" y="1127"/>
                    </a:lnTo>
                    <a:lnTo>
                      <a:pt x="461" y="1141"/>
                    </a:lnTo>
                    <a:lnTo>
                      <a:pt x="471" y="1157"/>
                    </a:lnTo>
                    <a:lnTo>
                      <a:pt x="471" y="1157"/>
                    </a:lnTo>
                    <a:lnTo>
                      <a:pt x="479" y="1167"/>
                    </a:lnTo>
                    <a:lnTo>
                      <a:pt x="487" y="1177"/>
                    </a:lnTo>
                    <a:lnTo>
                      <a:pt x="497" y="1185"/>
                    </a:lnTo>
                    <a:lnTo>
                      <a:pt x="509" y="1191"/>
                    </a:lnTo>
                    <a:lnTo>
                      <a:pt x="509" y="1191"/>
                    </a:lnTo>
                    <a:lnTo>
                      <a:pt x="654" y="1250"/>
                    </a:lnTo>
                    <a:lnTo>
                      <a:pt x="801" y="1306"/>
                    </a:lnTo>
                    <a:lnTo>
                      <a:pt x="801" y="1306"/>
                    </a:lnTo>
                    <a:lnTo>
                      <a:pt x="807" y="1306"/>
                    </a:lnTo>
                    <a:lnTo>
                      <a:pt x="813" y="1308"/>
                    </a:lnTo>
                    <a:lnTo>
                      <a:pt x="813" y="1308"/>
                    </a:lnTo>
                    <a:lnTo>
                      <a:pt x="825" y="1306"/>
                    </a:lnTo>
                    <a:lnTo>
                      <a:pt x="837" y="1304"/>
                    </a:lnTo>
                    <a:lnTo>
                      <a:pt x="845" y="1300"/>
                    </a:lnTo>
                    <a:lnTo>
                      <a:pt x="849" y="1296"/>
                    </a:lnTo>
                    <a:lnTo>
                      <a:pt x="849" y="1296"/>
                    </a:lnTo>
                    <a:lnTo>
                      <a:pt x="853" y="1286"/>
                    </a:lnTo>
                    <a:lnTo>
                      <a:pt x="853" y="1278"/>
                    </a:lnTo>
                    <a:lnTo>
                      <a:pt x="855" y="1268"/>
                    </a:lnTo>
                    <a:lnTo>
                      <a:pt x="853" y="1260"/>
                    </a:lnTo>
                    <a:lnTo>
                      <a:pt x="849" y="1252"/>
                    </a:lnTo>
                    <a:lnTo>
                      <a:pt x="843" y="1244"/>
                    </a:lnTo>
                    <a:lnTo>
                      <a:pt x="835" y="1238"/>
                    </a:lnTo>
                    <a:lnTo>
                      <a:pt x="823" y="1234"/>
                    </a:lnTo>
                    <a:lnTo>
                      <a:pt x="823" y="1234"/>
                    </a:lnTo>
                    <a:lnTo>
                      <a:pt x="805" y="1225"/>
                    </a:lnTo>
                    <a:lnTo>
                      <a:pt x="789" y="1215"/>
                    </a:lnTo>
                    <a:lnTo>
                      <a:pt x="780" y="1201"/>
                    </a:lnTo>
                    <a:lnTo>
                      <a:pt x="770" y="1187"/>
                    </a:lnTo>
                    <a:lnTo>
                      <a:pt x="764" y="1171"/>
                    </a:lnTo>
                    <a:lnTo>
                      <a:pt x="762" y="1153"/>
                    </a:lnTo>
                    <a:lnTo>
                      <a:pt x="760" y="1135"/>
                    </a:lnTo>
                    <a:lnTo>
                      <a:pt x="762" y="1117"/>
                    </a:lnTo>
                    <a:lnTo>
                      <a:pt x="762" y="1117"/>
                    </a:lnTo>
                    <a:lnTo>
                      <a:pt x="764" y="1095"/>
                    </a:lnTo>
                    <a:lnTo>
                      <a:pt x="764" y="1073"/>
                    </a:lnTo>
                    <a:lnTo>
                      <a:pt x="764" y="1054"/>
                    </a:lnTo>
                    <a:lnTo>
                      <a:pt x="762" y="1032"/>
                    </a:lnTo>
                    <a:lnTo>
                      <a:pt x="758" y="1012"/>
                    </a:lnTo>
                    <a:lnTo>
                      <a:pt x="754" y="990"/>
                    </a:lnTo>
                    <a:lnTo>
                      <a:pt x="740" y="950"/>
                    </a:lnTo>
                    <a:lnTo>
                      <a:pt x="740" y="950"/>
                    </a:lnTo>
                    <a:lnTo>
                      <a:pt x="736" y="934"/>
                    </a:lnTo>
                    <a:lnTo>
                      <a:pt x="736" y="918"/>
                    </a:lnTo>
                    <a:lnTo>
                      <a:pt x="740" y="902"/>
                    </a:lnTo>
                    <a:lnTo>
                      <a:pt x="744" y="889"/>
                    </a:lnTo>
                    <a:lnTo>
                      <a:pt x="744" y="889"/>
                    </a:lnTo>
                    <a:lnTo>
                      <a:pt x="813" y="775"/>
                    </a:lnTo>
                    <a:lnTo>
                      <a:pt x="849" y="720"/>
                    </a:lnTo>
                    <a:lnTo>
                      <a:pt x="885" y="664"/>
                    </a:lnTo>
                    <a:lnTo>
                      <a:pt x="885" y="664"/>
                    </a:lnTo>
                    <a:lnTo>
                      <a:pt x="935" y="592"/>
                    </a:lnTo>
                    <a:lnTo>
                      <a:pt x="984" y="523"/>
                    </a:lnTo>
                    <a:lnTo>
                      <a:pt x="1090" y="380"/>
                    </a:lnTo>
                    <a:lnTo>
                      <a:pt x="1090" y="380"/>
                    </a:lnTo>
                    <a:lnTo>
                      <a:pt x="1070" y="364"/>
                    </a:lnTo>
                    <a:lnTo>
                      <a:pt x="1050" y="348"/>
                    </a:lnTo>
                    <a:lnTo>
                      <a:pt x="1030" y="334"/>
                    </a:lnTo>
                    <a:lnTo>
                      <a:pt x="1020" y="330"/>
                    </a:lnTo>
                    <a:lnTo>
                      <a:pt x="1008" y="326"/>
                    </a:lnTo>
                    <a:lnTo>
                      <a:pt x="1008" y="326"/>
                    </a:lnTo>
                    <a:lnTo>
                      <a:pt x="992" y="322"/>
                    </a:lnTo>
                    <a:lnTo>
                      <a:pt x="972" y="320"/>
                    </a:lnTo>
                    <a:lnTo>
                      <a:pt x="972" y="320"/>
                    </a:lnTo>
                    <a:lnTo>
                      <a:pt x="956" y="322"/>
                    </a:lnTo>
                    <a:lnTo>
                      <a:pt x="943" y="324"/>
                    </a:lnTo>
                    <a:lnTo>
                      <a:pt x="931" y="330"/>
                    </a:lnTo>
                    <a:lnTo>
                      <a:pt x="927" y="332"/>
                    </a:lnTo>
                    <a:lnTo>
                      <a:pt x="923" y="336"/>
                    </a:lnTo>
                    <a:lnTo>
                      <a:pt x="923" y="336"/>
                    </a:lnTo>
                    <a:lnTo>
                      <a:pt x="913" y="348"/>
                    </a:lnTo>
                    <a:lnTo>
                      <a:pt x="903" y="358"/>
                    </a:lnTo>
                    <a:lnTo>
                      <a:pt x="893" y="366"/>
                    </a:lnTo>
                    <a:lnTo>
                      <a:pt x="883" y="372"/>
                    </a:lnTo>
                    <a:lnTo>
                      <a:pt x="871" y="376"/>
                    </a:lnTo>
                    <a:lnTo>
                      <a:pt x="861" y="378"/>
                    </a:lnTo>
                    <a:lnTo>
                      <a:pt x="837" y="380"/>
                    </a:lnTo>
                    <a:lnTo>
                      <a:pt x="837" y="380"/>
                    </a:lnTo>
                    <a:lnTo>
                      <a:pt x="817" y="380"/>
                    </a:lnTo>
                    <a:lnTo>
                      <a:pt x="795" y="376"/>
                    </a:lnTo>
                    <a:lnTo>
                      <a:pt x="795" y="376"/>
                    </a:lnTo>
                    <a:lnTo>
                      <a:pt x="690" y="362"/>
                    </a:lnTo>
                    <a:lnTo>
                      <a:pt x="638" y="354"/>
                    </a:lnTo>
                    <a:lnTo>
                      <a:pt x="585" y="344"/>
                    </a:lnTo>
                    <a:lnTo>
                      <a:pt x="585" y="344"/>
                    </a:lnTo>
                    <a:lnTo>
                      <a:pt x="571" y="338"/>
                    </a:lnTo>
                    <a:lnTo>
                      <a:pt x="555" y="328"/>
                    </a:lnTo>
                    <a:lnTo>
                      <a:pt x="545" y="316"/>
                    </a:lnTo>
                    <a:lnTo>
                      <a:pt x="541" y="310"/>
                    </a:lnTo>
                    <a:lnTo>
                      <a:pt x="539" y="304"/>
                    </a:lnTo>
                    <a:lnTo>
                      <a:pt x="539" y="304"/>
                    </a:lnTo>
                    <a:lnTo>
                      <a:pt x="539" y="286"/>
                    </a:lnTo>
                    <a:lnTo>
                      <a:pt x="543" y="266"/>
                    </a:lnTo>
                    <a:lnTo>
                      <a:pt x="551" y="248"/>
                    </a:lnTo>
                    <a:lnTo>
                      <a:pt x="561" y="232"/>
                    </a:lnTo>
                    <a:lnTo>
                      <a:pt x="561" y="232"/>
                    </a:lnTo>
                    <a:lnTo>
                      <a:pt x="567" y="227"/>
                    </a:lnTo>
                    <a:lnTo>
                      <a:pt x="573" y="221"/>
                    </a:lnTo>
                    <a:lnTo>
                      <a:pt x="589" y="209"/>
                    </a:lnTo>
                    <a:lnTo>
                      <a:pt x="623" y="191"/>
                    </a:lnTo>
                    <a:lnTo>
                      <a:pt x="623" y="191"/>
                    </a:lnTo>
                    <a:lnTo>
                      <a:pt x="624" y="173"/>
                    </a:lnTo>
                    <a:lnTo>
                      <a:pt x="624" y="173"/>
                    </a:lnTo>
                    <a:lnTo>
                      <a:pt x="587" y="153"/>
                    </a:lnTo>
                    <a:lnTo>
                      <a:pt x="569" y="143"/>
                    </a:lnTo>
                    <a:lnTo>
                      <a:pt x="551" y="137"/>
                    </a:lnTo>
                    <a:lnTo>
                      <a:pt x="551" y="137"/>
                    </a:lnTo>
                    <a:lnTo>
                      <a:pt x="523" y="129"/>
                    </a:lnTo>
                    <a:lnTo>
                      <a:pt x="503" y="123"/>
                    </a:lnTo>
                    <a:lnTo>
                      <a:pt x="487" y="117"/>
                    </a:lnTo>
                    <a:lnTo>
                      <a:pt x="477" y="107"/>
                    </a:lnTo>
                    <a:lnTo>
                      <a:pt x="471" y="95"/>
                    </a:lnTo>
                    <a:lnTo>
                      <a:pt x="465" y="79"/>
                    </a:lnTo>
                    <a:lnTo>
                      <a:pt x="461" y="58"/>
                    </a:lnTo>
                    <a:lnTo>
                      <a:pt x="457" y="30"/>
                    </a:lnTo>
                    <a:lnTo>
                      <a:pt x="457" y="30"/>
                    </a:lnTo>
                    <a:lnTo>
                      <a:pt x="454" y="20"/>
                    </a:lnTo>
                    <a:lnTo>
                      <a:pt x="446" y="10"/>
                    </a:lnTo>
                    <a:lnTo>
                      <a:pt x="436" y="4"/>
                    </a:lnTo>
                    <a:lnTo>
                      <a:pt x="428" y="0"/>
                    </a:lnTo>
                    <a:lnTo>
                      <a:pt x="428" y="0"/>
                    </a:lnTo>
                    <a:lnTo>
                      <a:pt x="428" y="0"/>
                    </a:lnTo>
                    <a:lnTo>
                      <a:pt x="428" y="0"/>
                    </a:lnTo>
                    <a:lnTo>
                      <a:pt x="404" y="8"/>
                    </a:lnTo>
                    <a:lnTo>
                      <a:pt x="378" y="16"/>
                    </a:lnTo>
                    <a:lnTo>
                      <a:pt x="354" y="22"/>
                    </a:lnTo>
                    <a:lnTo>
                      <a:pt x="330" y="32"/>
                    </a:lnTo>
                    <a:lnTo>
                      <a:pt x="330" y="32"/>
                    </a:lnTo>
                    <a:lnTo>
                      <a:pt x="326" y="50"/>
                    </a:lnTo>
                    <a:lnTo>
                      <a:pt x="318" y="65"/>
                    </a:lnTo>
                    <a:lnTo>
                      <a:pt x="308" y="79"/>
                    </a:lnTo>
                    <a:lnTo>
                      <a:pt x="296" y="95"/>
                    </a:lnTo>
                    <a:lnTo>
                      <a:pt x="29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17" name="Freeform 18">
                <a:extLst>
                  <a:ext uri="{FF2B5EF4-FFF2-40B4-BE49-F238E27FC236}">
                    <a16:creationId xmlns:a16="http://schemas.microsoft.com/office/drawing/2014/main" id="{FCA84F5D-5AD8-49B7-B198-9E19E91B6635}"/>
                  </a:ext>
                </a:extLst>
              </p:cNvPr>
              <p:cNvSpPr>
                <a:spLocks/>
              </p:cNvSpPr>
              <p:nvPr/>
            </p:nvSpPr>
            <p:spPr bwMode="auto">
              <a:xfrm>
                <a:off x="3078194" y="3994347"/>
                <a:ext cx="926875" cy="764233"/>
              </a:xfrm>
              <a:custGeom>
                <a:avLst/>
                <a:gdLst>
                  <a:gd name="T0" fmla="*/ 111 w 1003"/>
                  <a:gd name="T1" fmla="*/ 604 h 827"/>
                  <a:gd name="T2" fmla="*/ 194 w 1003"/>
                  <a:gd name="T3" fmla="*/ 603 h 827"/>
                  <a:gd name="T4" fmla="*/ 222 w 1003"/>
                  <a:gd name="T5" fmla="*/ 603 h 827"/>
                  <a:gd name="T6" fmla="*/ 262 w 1003"/>
                  <a:gd name="T7" fmla="*/ 616 h 827"/>
                  <a:gd name="T8" fmla="*/ 278 w 1003"/>
                  <a:gd name="T9" fmla="*/ 658 h 827"/>
                  <a:gd name="T10" fmla="*/ 284 w 1003"/>
                  <a:gd name="T11" fmla="*/ 706 h 827"/>
                  <a:gd name="T12" fmla="*/ 302 w 1003"/>
                  <a:gd name="T13" fmla="*/ 777 h 827"/>
                  <a:gd name="T14" fmla="*/ 314 w 1003"/>
                  <a:gd name="T15" fmla="*/ 799 h 827"/>
                  <a:gd name="T16" fmla="*/ 337 w 1003"/>
                  <a:gd name="T17" fmla="*/ 821 h 827"/>
                  <a:gd name="T18" fmla="*/ 367 w 1003"/>
                  <a:gd name="T19" fmla="*/ 827 h 827"/>
                  <a:gd name="T20" fmla="*/ 403 w 1003"/>
                  <a:gd name="T21" fmla="*/ 821 h 827"/>
                  <a:gd name="T22" fmla="*/ 660 w 1003"/>
                  <a:gd name="T23" fmla="*/ 742 h 827"/>
                  <a:gd name="T24" fmla="*/ 681 w 1003"/>
                  <a:gd name="T25" fmla="*/ 734 h 827"/>
                  <a:gd name="T26" fmla="*/ 719 w 1003"/>
                  <a:gd name="T27" fmla="*/ 698 h 827"/>
                  <a:gd name="T28" fmla="*/ 773 w 1003"/>
                  <a:gd name="T29" fmla="*/ 644 h 827"/>
                  <a:gd name="T30" fmla="*/ 815 w 1003"/>
                  <a:gd name="T31" fmla="*/ 616 h 827"/>
                  <a:gd name="T32" fmla="*/ 888 w 1003"/>
                  <a:gd name="T33" fmla="*/ 547 h 827"/>
                  <a:gd name="T34" fmla="*/ 976 w 1003"/>
                  <a:gd name="T35" fmla="*/ 443 h 827"/>
                  <a:gd name="T36" fmla="*/ 992 w 1003"/>
                  <a:gd name="T37" fmla="*/ 420 h 827"/>
                  <a:gd name="T38" fmla="*/ 1003 w 1003"/>
                  <a:gd name="T39" fmla="*/ 380 h 827"/>
                  <a:gd name="T40" fmla="*/ 996 w 1003"/>
                  <a:gd name="T41" fmla="*/ 336 h 827"/>
                  <a:gd name="T42" fmla="*/ 982 w 1003"/>
                  <a:gd name="T43" fmla="*/ 290 h 827"/>
                  <a:gd name="T44" fmla="*/ 958 w 1003"/>
                  <a:gd name="T45" fmla="*/ 221 h 827"/>
                  <a:gd name="T46" fmla="*/ 938 w 1003"/>
                  <a:gd name="T47" fmla="*/ 197 h 827"/>
                  <a:gd name="T48" fmla="*/ 912 w 1003"/>
                  <a:gd name="T49" fmla="*/ 189 h 827"/>
                  <a:gd name="T50" fmla="*/ 890 w 1003"/>
                  <a:gd name="T51" fmla="*/ 193 h 827"/>
                  <a:gd name="T52" fmla="*/ 862 w 1003"/>
                  <a:gd name="T53" fmla="*/ 203 h 827"/>
                  <a:gd name="T54" fmla="*/ 809 w 1003"/>
                  <a:gd name="T55" fmla="*/ 221 h 827"/>
                  <a:gd name="T56" fmla="*/ 797 w 1003"/>
                  <a:gd name="T57" fmla="*/ 219 h 827"/>
                  <a:gd name="T58" fmla="*/ 652 w 1003"/>
                  <a:gd name="T59" fmla="*/ 149 h 827"/>
                  <a:gd name="T60" fmla="*/ 610 w 1003"/>
                  <a:gd name="T61" fmla="*/ 129 h 827"/>
                  <a:gd name="T62" fmla="*/ 590 w 1003"/>
                  <a:gd name="T63" fmla="*/ 127 h 827"/>
                  <a:gd name="T64" fmla="*/ 560 w 1003"/>
                  <a:gd name="T65" fmla="*/ 129 h 827"/>
                  <a:gd name="T66" fmla="*/ 506 w 1003"/>
                  <a:gd name="T67" fmla="*/ 119 h 827"/>
                  <a:gd name="T68" fmla="*/ 437 w 1003"/>
                  <a:gd name="T69" fmla="*/ 80 h 827"/>
                  <a:gd name="T70" fmla="*/ 377 w 1003"/>
                  <a:gd name="T71" fmla="*/ 22 h 827"/>
                  <a:gd name="T72" fmla="*/ 351 w 1003"/>
                  <a:gd name="T73" fmla="*/ 2 h 827"/>
                  <a:gd name="T74" fmla="*/ 339 w 1003"/>
                  <a:gd name="T75" fmla="*/ 0 h 827"/>
                  <a:gd name="T76" fmla="*/ 322 w 1003"/>
                  <a:gd name="T77" fmla="*/ 10 h 827"/>
                  <a:gd name="T78" fmla="*/ 306 w 1003"/>
                  <a:gd name="T79" fmla="*/ 30 h 827"/>
                  <a:gd name="T80" fmla="*/ 262 w 1003"/>
                  <a:gd name="T81" fmla="*/ 92 h 827"/>
                  <a:gd name="T82" fmla="*/ 216 w 1003"/>
                  <a:gd name="T83" fmla="*/ 119 h 827"/>
                  <a:gd name="T84" fmla="*/ 182 w 1003"/>
                  <a:gd name="T85" fmla="*/ 121 h 827"/>
                  <a:gd name="T86" fmla="*/ 176 w 1003"/>
                  <a:gd name="T87" fmla="*/ 119 h 827"/>
                  <a:gd name="T88" fmla="*/ 153 w 1003"/>
                  <a:gd name="T89" fmla="*/ 123 h 827"/>
                  <a:gd name="T90" fmla="*/ 131 w 1003"/>
                  <a:gd name="T91" fmla="*/ 135 h 827"/>
                  <a:gd name="T92" fmla="*/ 139 w 1003"/>
                  <a:gd name="T93" fmla="*/ 163 h 827"/>
                  <a:gd name="T94" fmla="*/ 153 w 1003"/>
                  <a:gd name="T95" fmla="*/ 209 h 827"/>
                  <a:gd name="T96" fmla="*/ 69 w 1003"/>
                  <a:gd name="T97" fmla="*/ 259 h 827"/>
                  <a:gd name="T98" fmla="*/ 41 w 1003"/>
                  <a:gd name="T99" fmla="*/ 324 h 827"/>
                  <a:gd name="T100" fmla="*/ 11 w 1003"/>
                  <a:gd name="T101" fmla="*/ 366 h 827"/>
                  <a:gd name="T102" fmla="*/ 5 w 1003"/>
                  <a:gd name="T103" fmla="*/ 416 h 827"/>
                  <a:gd name="T104" fmla="*/ 11 w 1003"/>
                  <a:gd name="T105" fmla="*/ 430 h 827"/>
                  <a:gd name="T106" fmla="*/ 33 w 1003"/>
                  <a:gd name="T107" fmla="*/ 467 h 827"/>
                  <a:gd name="T108" fmla="*/ 57 w 1003"/>
                  <a:gd name="T109" fmla="*/ 509 h 827"/>
                  <a:gd name="T110" fmla="*/ 65 w 1003"/>
                  <a:gd name="T111" fmla="*/ 523 h 827"/>
                  <a:gd name="T112" fmla="*/ 73 w 1003"/>
                  <a:gd name="T113" fmla="*/ 535 h 827"/>
                  <a:gd name="T114" fmla="*/ 73 w 1003"/>
                  <a:gd name="T115" fmla="*/ 557 h 827"/>
                  <a:gd name="T116" fmla="*/ 63 w 1003"/>
                  <a:gd name="T117" fmla="*/ 577 h 827"/>
                  <a:gd name="T118" fmla="*/ 55 w 1003"/>
                  <a:gd name="T119" fmla="*/ 583 h 827"/>
                  <a:gd name="T120" fmla="*/ 45 w 1003"/>
                  <a:gd name="T121" fmla="*/ 587 h 827"/>
                  <a:gd name="T122" fmla="*/ 57 w 1003"/>
                  <a:gd name="T123" fmla="*/ 599 h 827"/>
                  <a:gd name="T124" fmla="*/ 99 w 1003"/>
                  <a:gd name="T125" fmla="*/ 60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3" h="827">
                    <a:moveTo>
                      <a:pt x="99" y="604"/>
                    </a:moveTo>
                    <a:lnTo>
                      <a:pt x="99" y="604"/>
                    </a:lnTo>
                    <a:lnTo>
                      <a:pt x="111" y="604"/>
                    </a:lnTo>
                    <a:lnTo>
                      <a:pt x="111" y="604"/>
                    </a:lnTo>
                    <a:lnTo>
                      <a:pt x="194" y="603"/>
                    </a:lnTo>
                    <a:lnTo>
                      <a:pt x="194" y="603"/>
                    </a:lnTo>
                    <a:lnTo>
                      <a:pt x="200" y="603"/>
                    </a:lnTo>
                    <a:lnTo>
                      <a:pt x="200" y="603"/>
                    </a:lnTo>
                    <a:lnTo>
                      <a:pt x="222" y="603"/>
                    </a:lnTo>
                    <a:lnTo>
                      <a:pt x="240" y="604"/>
                    </a:lnTo>
                    <a:lnTo>
                      <a:pt x="252" y="608"/>
                    </a:lnTo>
                    <a:lnTo>
                      <a:pt x="262" y="616"/>
                    </a:lnTo>
                    <a:lnTo>
                      <a:pt x="270" y="626"/>
                    </a:lnTo>
                    <a:lnTo>
                      <a:pt x="276" y="640"/>
                    </a:lnTo>
                    <a:lnTo>
                      <a:pt x="278" y="658"/>
                    </a:lnTo>
                    <a:lnTo>
                      <a:pt x="282" y="680"/>
                    </a:lnTo>
                    <a:lnTo>
                      <a:pt x="282" y="680"/>
                    </a:lnTo>
                    <a:lnTo>
                      <a:pt x="284" y="706"/>
                    </a:lnTo>
                    <a:lnTo>
                      <a:pt x="288" y="730"/>
                    </a:lnTo>
                    <a:lnTo>
                      <a:pt x="294" y="754"/>
                    </a:lnTo>
                    <a:lnTo>
                      <a:pt x="302" y="777"/>
                    </a:lnTo>
                    <a:lnTo>
                      <a:pt x="302" y="777"/>
                    </a:lnTo>
                    <a:lnTo>
                      <a:pt x="308" y="789"/>
                    </a:lnTo>
                    <a:lnTo>
                      <a:pt x="314" y="799"/>
                    </a:lnTo>
                    <a:lnTo>
                      <a:pt x="322" y="809"/>
                    </a:lnTo>
                    <a:lnTo>
                      <a:pt x="330" y="815"/>
                    </a:lnTo>
                    <a:lnTo>
                      <a:pt x="337" y="821"/>
                    </a:lnTo>
                    <a:lnTo>
                      <a:pt x="345" y="825"/>
                    </a:lnTo>
                    <a:lnTo>
                      <a:pt x="355" y="827"/>
                    </a:lnTo>
                    <a:lnTo>
                      <a:pt x="367" y="827"/>
                    </a:lnTo>
                    <a:lnTo>
                      <a:pt x="367" y="827"/>
                    </a:lnTo>
                    <a:lnTo>
                      <a:pt x="383" y="825"/>
                    </a:lnTo>
                    <a:lnTo>
                      <a:pt x="403" y="821"/>
                    </a:lnTo>
                    <a:lnTo>
                      <a:pt x="403" y="821"/>
                    </a:lnTo>
                    <a:lnTo>
                      <a:pt x="532" y="781"/>
                    </a:lnTo>
                    <a:lnTo>
                      <a:pt x="660" y="742"/>
                    </a:lnTo>
                    <a:lnTo>
                      <a:pt x="660" y="742"/>
                    </a:lnTo>
                    <a:lnTo>
                      <a:pt x="671" y="738"/>
                    </a:lnTo>
                    <a:lnTo>
                      <a:pt x="681" y="734"/>
                    </a:lnTo>
                    <a:lnTo>
                      <a:pt x="699" y="720"/>
                    </a:lnTo>
                    <a:lnTo>
                      <a:pt x="699" y="720"/>
                    </a:lnTo>
                    <a:lnTo>
                      <a:pt x="719" y="698"/>
                    </a:lnTo>
                    <a:lnTo>
                      <a:pt x="741" y="674"/>
                    </a:lnTo>
                    <a:lnTo>
                      <a:pt x="761" y="652"/>
                    </a:lnTo>
                    <a:lnTo>
                      <a:pt x="773" y="644"/>
                    </a:lnTo>
                    <a:lnTo>
                      <a:pt x="785" y="636"/>
                    </a:lnTo>
                    <a:lnTo>
                      <a:pt x="785" y="636"/>
                    </a:lnTo>
                    <a:lnTo>
                      <a:pt x="815" y="616"/>
                    </a:lnTo>
                    <a:lnTo>
                      <a:pt x="840" y="597"/>
                    </a:lnTo>
                    <a:lnTo>
                      <a:pt x="864" y="573"/>
                    </a:lnTo>
                    <a:lnTo>
                      <a:pt x="888" y="547"/>
                    </a:lnTo>
                    <a:lnTo>
                      <a:pt x="932" y="495"/>
                    </a:lnTo>
                    <a:lnTo>
                      <a:pt x="954" y="469"/>
                    </a:lnTo>
                    <a:lnTo>
                      <a:pt x="976" y="443"/>
                    </a:lnTo>
                    <a:lnTo>
                      <a:pt x="976" y="443"/>
                    </a:lnTo>
                    <a:lnTo>
                      <a:pt x="986" y="432"/>
                    </a:lnTo>
                    <a:lnTo>
                      <a:pt x="992" y="420"/>
                    </a:lnTo>
                    <a:lnTo>
                      <a:pt x="998" y="408"/>
                    </a:lnTo>
                    <a:lnTo>
                      <a:pt x="1001" y="394"/>
                    </a:lnTo>
                    <a:lnTo>
                      <a:pt x="1003" y="380"/>
                    </a:lnTo>
                    <a:lnTo>
                      <a:pt x="1003" y="366"/>
                    </a:lnTo>
                    <a:lnTo>
                      <a:pt x="1000" y="352"/>
                    </a:lnTo>
                    <a:lnTo>
                      <a:pt x="996" y="336"/>
                    </a:lnTo>
                    <a:lnTo>
                      <a:pt x="996" y="336"/>
                    </a:lnTo>
                    <a:lnTo>
                      <a:pt x="988" y="314"/>
                    </a:lnTo>
                    <a:lnTo>
                      <a:pt x="982" y="290"/>
                    </a:lnTo>
                    <a:lnTo>
                      <a:pt x="968" y="245"/>
                    </a:lnTo>
                    <a:lnTo>
                      <a:pt x="968" y="245"/>
                    </a:lnTo>
                    <a:lnTo>
                      <a:pt x="958" y="221"/>
                    </a:lnTo>
                    <a:lnTo>
                      <a:pt x="952" y="211"/>
                    </a:lnTo>
                    <a:lnTo>
                      <a:pt x="946" y="203"/>
                    </a:lnTo>
                    <a:lnTo>
                      <a:pt x="938" y="197"/>
                    </a:lnTo>
                    <a:lnTo>
                      <a:pt x="930" y="191"/>
                    </a:lnTo>
                    <a:lnTo>
                      <a:pt x="922" y="189"/>
                    </a:lnTo>
                    <a:lnTo>
                      <a:pt x="912" y="189"/>
                    </a:lnTo>
                    <a:lnTo>
                      <a:pt x="912" y="189"/>
                    </a:lnTo>
                    <a:lnTo>
                      <a:pt x="902" y="189"/>
                    </a:lnTo>
                    <a:lnTo>
                      <a:pt x="890" y="193"/>
                    </a:lnTo>
                    <a:lnTo>
                      <a:pt x="876" y="197"/>
                    </a:lnTo>
                    <a:lnTo>
                      <a:pt x="862" y="203"/>
                    </a:lnTo>
                    <a:lnTo>
                      <a:pt x="862" y="203"/>
                    </a:lnTo>
                    <a:lnTo>
                      <a:pt x="836" y="215"/>
                    </a:lnTo>
                    <a:lnTo>
                      <a:pt x="821" y="219"/>
                    </a:lnTo>
                    <a:lnTo>
                      <a:pt x="809" y="221"/>
                    </a:lnTo>
                    <a:lnTo>
                      <a:pt x="809" y="221"/>
                    </a:lnTo>
                    <a:lnTo>
                      <a:pt x="797" y="219"/>
                    </a:lnTo>
                    <a:lnTo>
                      <a:pt x="797" y="219"/>
                    </a:lnTo>
                    <a:lnTo>
                      <a:pt x="759" y="205"/>
                    </a:lnTo>
                    <a:lnTo>
                      <a:pt x="723" y="187"/>
                    </a:lnTo>
                    <a:lnTo>
                      <a:pt x="652" y="149"/>
                    </a:lnTo>
                    <a:lnTo>
                      <a:pt x="652" y="149"/>
                    </a:lnTo>
                    <a:lnTo>
                      <a:pt x="624" y="135"/>
                    </a:lnTo>
                    <a:lnTo>
                      <a:pt x="610" y="129"/>
                    </a:lnTo>
                    <a:lnTo>
                      <a:pt x="596" y="127"/>
                    </a:lnTo>
                    <a:lnTo>
                      <a:pt x="596" y="127"/>
                    </a:lnTo>
                    <a:lnTo>
                      <a:pt x="590" y="127"/>
                    </a:lnTo>
                    <a:lnTo>
                      <a:pt x="590" y="127"/>
                    </a:lnTo>
                    <a:lnTo>
                      <a:pt x="560" y="129"/>
                    </a:lnTo>
                    <a:lnTo>
                      <a:pt x="560" y="129"/>
                    </a:lnTo>
                    <a:lnTo>
                      <a:pt x="546" y="129"/>
                    </a:lnTo>
                    <a:lnTo>
                      <a:pt x="532" y="127"/>
                    </a:lnTo>
                    <a:lnTo>
                      <a:pt x="506" y="119"/>
                    </a:lnTo>
                    <a:lnTo>
                      <a:pt x="483" y="109"/>
                    </a:lnTo>
                    <a:lnTo>
                      <a:pt x="459" y="96"/>
                    </a:lnTo>
                    <a:lnTo>
                      <a:pt x="437" y="80"/>
                    </a:lnTo>
                    <a:lnTo>
                      <a:pt x="417" y="62"/>
                    </a:lnTo>
                    <a:lnTo>
                      <a:pt x="377" y="22"/>
                    </a:lnTo>
                    <a:lnTo>
                      <a:pt x="377" y="22"/>
                    </a:lnTo>
                    <a:lnTo>
                      <a:pt x="369" y="14"/>
                    </a:lnTo>
                    <a:lnTo>
                      <a:pt x="361" y="8"/>
                    </a:lnTo>
                    <a:lnTo>
                      <a:pt x="351" y="2"/>
                    </a:lnTo>
                    <a:lnTo>
                      <a:pt x="341" y="0"/>
                    </a:lnTo>
                    <a:lnTo>
                      <a:pt x="341" y="0"/>
                    </a:lnTo>
                    <a:lnTo>
                      <a:pt x="339" y="0"/>
                    </a:lnTo>
                    <a:lnTo>
                      <a:pt x="339" y="0"/>
                    </a:lnTo>
                    <a:lnTo>
                      <a:pt x="330" y="4"/>
                    </a:lnTo>
                    <a:lnTo>
                      <a:pt x="322" y="10"/>
                    </a:lnTo>
                    <a:lnTo>
                      <a:pt x="314" y="20"/>
                    </a:lnTo>
                    <a:lnTo>
                      <a:pt x="306" y="30"/>
                    </a:lnTo>
                    <a:lnTo>
                      <a:pt x="306" y="30"/>
                    </a:lnTo>
                    <a:lnTo>
                      <a:pt x="286" y="62"/>
                    </a:lnTo>
                    <a:lnTo>
                      <a:pt x="274" y="78"/>
                    </a:lnTo>
                    <a:lnTo>
                      <a:pt x="262" y="92"/>
                    </a:lnTo>
                    <a:lnTo>
                      <a:pt x="250" y="104"/>
                    </a:lnTo>
                    <a:lnTo>
                      <a:pt x="234" y="113"/>
                    </a:lnTo>
                    <a:lnTo>
                      <a:pt x="216" y="119"/>
                    </a:lnTo>
                    <a:lnTo>
                      <a:pt x="194" y="121"/>
                    </a:lnTo>
                    <a:lnTo>
                      <a:pt x="194" y="121"/>
                    </a:lnTo>
                    <a:lnTo>
                      <a:pt x="182" y="121"/>
                    </a:lnTo>
                    <a:lnTo>
                      <a:pt x="182" y="121"/>
                    </a:lnTo>
                    <a:lnTo>
                      <a:pt x="176" y="119"/>
                    </a:lnTo>
                    <a:lnTo>
                      <a:pt x="176" y="119"/>
                    </a:lnTo>
                    <a:lnTo>
                      <a:pt x="165" y="121"/>
                    </a:lnTo>
                    <a:lnTo>
                      <a:pt x="153" y="123"/>
                    </a:lnTo>
                    <a:lnTo>
                      <a:pt x="153" y="123"/>
                    </a:lnTo>
                    <a:lnTo>
                      <a:pt x="139" y="129"/>
                    </a:lnTo>
                    <a:lnTo>
                      <a:pt x="135" y="131"/>
                    </a:lnTo>
                    <a:lnTo>
                      <a:pt x="131" y="135"/>
                    </a:lnTo>
                    <a:lnTo>
                      <a:pt x="131" y="141"/>
                    </a:lnTo>
                    <a:lnTo>
                      <a:pt x="131" y="147"/>
                    </a:lnTo>
                    <a:lnTo>
                      <a:pt x="139" y="163"/>
                    </a:lnTo>
                    <a:lnTo>
                      <a:pt x="139" y="163"/>
                    </a:lnTo>
                    <a:lnTo>
                      <a:pt x="147" y="185"/>
                    </a:lnTo>
                    <a:lnTo>
                      <a:pt x="153" y="209"/>
                    </a:lnTo>
                    <a:lnTo>
                      <a:pt x="163" y="259"/>
                    </a:lnTo>
                    <a:lnTo>
                      <a:pt x="163" y="259"/>
                    </a:lnTo>
                    <a:lnTo>
                      <a:pt x="69" y="259"/>
                    </a:lnTo>
                    <a:lnTo>
                      <a:pt x="69" y="259"/>
                    </a:lnTo>
                    <a:lnTo>
                      <a:pt x="49" y="304"/>
                    </a:lnTo>
                    <a:lnTo>
                      <a:pt x="41" y="324"/>
                    </a:lnTo>
                    <a:lnTo>
                      <a:pt x="29" y="344"/>
                    </a:lnTo>
                    <a:lnTo>
                      <a:pt x="29" y="344"/>
                    </a:lnTo>
                    <a:lnTo>
                      <a:pt x="11" y="366"/>
                    </a:lnTo>
                    <a:lnTo>
                      <a:pt x="0" y="386"/>
                    </a:lnTo>
                    <a:lnTo>
                      <a:pt x="0" y="386"/>
                    </a:lnTo>
                    <a:lnTo>
                      <a:pt x="5" y="416"/>
                    </a:lnTo>
                    <a:lnTo>
                      <a:pt x="5" y="416"/>
                    </a:lnTo>
                    <a:lnTo>
                      <a:pt x="7" y="424"/>
                    </a:lnTo>
                    <a:lnTo>
                      <a:pt x="11" y="430"/>
                    </a:lnTo>
                    <a:lnTo>
                      <a:pt x="21" y="447"/>
                    </a:lnTo>
                    <a:lnTo>
                      <a:pt x="21" y="447"/>
                    </a:lnTo>
                    <a:lnTo>
                      <a:pt x="33" y="467"/>
                    </a:lnTo>
                    <a:lnTo>
                      <a:pt x="33" y="467"/>
                    </a:lnTo>
                    <a:lnTo>
                      <a:pt x="57" y="509"/>
                    </a:lnTo>
                    <a:lnTo>
                      <a:pt x="57" y="509"/>
                    </a:lnTo>
                    <a:lnTo>
                      <a:pt x="61" y="517"/>
                    </a:lnTo>
                    <a:lnTo>
                      <a:pt x="61" y="517"/>
                    </a:lnTo>
                    <a:lnTo>
                      <a:pt x="65" y="523"/>
                    </a:lnTo>
                    <a:lnTo>
                      <a:pt x="65" y="523"/>
                    </a:lnTo>
                    <a:lnTo>
                      <a:pt x="69" y="529"/>
                    </a:lnTo>
                    <a:lnTo>
                      <a:pt x="73" y="535"/>
                    </a:lnTo>
                    <a:lnTo>
                      <a:pt x="73" y="543"/>
                    </a:lnTo>
                    <a:lnTo>
                      <a:pt x="73" y="551"/>
                    </a:lnTo>
                    <a:lnTo>
                      <a:pt x="73" y="557"/>
                    </a:lnTo>
                    <a:lnTo>
                      <a:pt x="71" y="565"/>
                    </a:lnTo>
                    <a:lnTo>
                      <a:pt x="67" y="571"/>
                    </a:lnTo>
                    <a:lnTo>
                      <a:pt x="63" y="577"/>
                    </a:lnTo>
                    <a:lnTo>
                      <a:pt x="61" y="577"/>
                    </a:lnTo>
                    <a:lnTo>
                      <a:pt x="61" y="577"/>
                    </a:lnTo>
                    <a:lnTo>
                      <a:pt x="55" y="583"/>
                    </a:lnTo>
                    <a:lnTo>
                      <a:pt x="45" y="587"/>
                    </a:lnTo>
                    <a:lnTo>
                      <a:pt x="45" y="587"/>
                    </a:lnTo>
                    <a:lnTo>
                      <a:pt x="45" y="587"/>
                    </a:lnTo>
                    <a:lnTo>
                      <a:pt x="45" y="587"/>
                    </a:lnTo>
                    <a:lnTo>
                      <a:pt x="57" y="599"/>
                    </a:lnTo>
                    <a:lnTo>
                      <a:pt x="57" y="599"/>
                    </a:lnTo>
                    <a:lnTo>
                      <a:pt x="77" y="603"/>
                    </a:lnTo>
                    <a:lnTo>
                      <a:pt x="99" y="604"/>
                    </a:lnTo>
                    <a:lnTo>
                      <a:pt x="99" y="6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18" name="Owal 117">
                <a:extLst>
                  <a:ext uri="{FF2B5EF4-FFF2-40B4-BE49-F238E27FC236}">
                    <a16:creationId xmlns:a16="http://schemas.microsoft.com/office/drawing/2014/main" id="{17EA68C9-7DF9-4A8C-B998-1D3C4D029E21}"/>
                  </a:ext>
                </a:extLst>
              </p:cNvPr>
              <p:cNvSpPr/>
              <p:nvPr/>
            </p:nvSpPr>
            <p:spPr>
              <a:xfrm>
                <a:off x="3830768" y="4114133"/>
                <a:ext cx="459888" cy="41677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19" name="Owal 118">
                <a:extLst>
                  <a:ext uri="{FF2B5EF4-FFF2-40B4-BE49-F238E27FC236}">
                    <a16:creationId xmlns:a16="http://schemas.microsoft.com/office/drawing/2014/main" id="{A3FF12C3-423B-4C64-A1F2-191A287E3FB9}"/>
                  </a:ext>
                </a:extLst>
              </p:cNvPr>
              <p:cNvSpPr/>
              <p:nvPr/>
            </p:nvSpPr>
            <p:spPr>
              <a:xfrm>
                <a:off x="3666781" y="4376463"/>
                <a:ext cx="431774" cy="38075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0" name="Owal 119">
                <a:extLst>
                  <a:ext uri="{FF2B5EF4-FFF2-40B4-BE49-F238E27FC236}">
                    <a16:creationId xmlns:a16="http://schemas.microsoft.com/office/drawing/2014/main" id="{9BE2D266-A0E3-440C-9DC1-21F7ADE3CBD7}"/>
                  </a:ext>
                </a:extLst>
              </p:cNvPr>
              <p:cNvSpPr/>
              <p:nvPr/>
            </p:nvSpPr>
            <p:spPr>
              <a:xfrm>
                <a:off x="4161808" y="4367884"/>
                <a:ext cx="431774" cy="38075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1" name="Owal 120">
                <a:extLst>
                  <a:ext uri="{FF2B5EF4-FFF2-40B4-BE49-F238E27FC236}">
                    <a16:creationId xmlns:a16="http://schemas.microsoft.com/office/drawing/2014/main" id="{AD6F1E5E-7AC5-4999-BC7B-52F5B278B8A8}"/>
                  </a:ext>
                </a:extLst>
              </p:cNvPr>
              <p:cNvSpPr/>
              <p:nvPr/>
            </p:nvSpPr>
            <p:spPr>
              <a:xfrm>
                <a:off x="4384560" y="4367883"/>
                <a:ext cx="431774" cy="38075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aphicFrame>
          <p:nvGraphicFramePr>
            <p:cNvPr id="107" name="Wykres 106">
              <a:extLst>
                <a:ext uri="{FF2B5EF4-FFF2-40B4-BE49-F238E27FC236}">
                  <a16:creationId xmlns:a16="http://schemas.microsoft.com/office/drawing/2014/main" id="{28CC4D7B-A668-4A9C-9104-2A952A3D5EF4}"/>
                </a:ext>
              </a:extLst>
            </p:cNvPr>
            <p:cNvGraphicFramePr/>
            <p:nvPr>
              <p:extLst>
                <p:ext uri="{D42A27DB-BD31-4B8C-83A1-F6EECF244321}">
                  <p14:modId xmlns:p14="http://schemas.microsoft.com/office/powerpoint/2010/main" val="2508687948"/>
                </p:ext>
              </p:extLst>
            </p:nvPr>
          </p:nvGraphicFramePr>
          <p:xfrm>
            <a:off x="2061969" y="1775463"/>
            <a:ext cx="1393740" cy="77295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8" name="Wykres 107">
              <a:extLst>
                <a:ext uri="{FF2B5EF4-FFF2-40B4-BE49-F238E27FC236}">
                  <a16:creationId xmlns:a16="http://schemas.microsoft.com/office/drawing/2014/main" id="{D9FC231A-70B0-4980-9FA8-E73CE19576AF}"/>
                </a:ext>
              </a:extLst>
            </p:cNvPr>
            <p:cNvGraphicFramePr/>
            <p:nvPr>
              <p:extLst>
                <p:ext uri="{D42A27DB-BD31-4B8C-83A1-F6EECF244321}">
                  <p14:modId xmlns:p14="http://schemas.microsoft.com/office/powerpoint/2010/main" val="66469518"/>
                </p:ext>
              </p:extLst>
            </p:nvPr>
          </p:nvGraphicFramePr>
          <p:xfrm>
            <a:off x="3436542" y="4047443"/>
            <a:ext cx="1393740" cy="77295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0" name="Wykres 109">
              <a:extLst>
                <a:ext uri="{FF2B5EF4-FFF2-40B4-BE49-F238E27FC236}">
                  <a16:creationId xmlns:a16="http://schemas.microsoft.com/office/drawing/2014/main" id="{46D0CAFE-B224-4D3E-B698-A50EB3AD2B6D}"/>
                </a:ext>
              </a:extLst>
            </p:cNvPr>
            <p:cNvGraphicFramePr/>
            <p:nvPr>
              <p:extLst>
                <p:ext uri="{D42A27DB-BD31-4B8C-83A1-F6EECF244321}">
                  <p14:modId xmlns:p14="http://schemas.microsoft.com/office/powerpoint/2010/main" val="4068812457"/>
                </p:ext>
              </p:extLst>
            </p:nvPr>
          </p:nvGraphicFramePr>
          <p:xfrm>
            <a:off x="765181" y="2484836"/>
            <a:ext cx="1393740" cy="77295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Wykres 111">
              <a:extLst>
                <a:ext uri="{FF2B5EF4-FFF2-40B4-BE49-F238E27FC236}">
                  <a16:creationId xmlns:a16="http://schemas.microsoft.com/office/drawing/2014/main" id="{35F74AB6-59AA-4C4A-82C6-E21DE56F3BF4}"/>
                </a:ext>
              </a:extLst>
            </p:cNvPr>
            <p:cNvGraphicFramePr/>
            <p:nvPr>
              <p:extLst>
                <p:ext uri="{D42A27DB-BD31-4B8C-83A1-F6EECF244321}">
                  <p14:modId xmlns:p14="http://schemas.microsoft.com/office/powerpoint/2010/main" val="54600462"/>
                </p:ext>
              </p:extLst>
            </p:nvPr>
          </p:nvGraphicFramePr>
          <p:xfrm>
            <a:off x="984643" y="3812283"/>
            <a:ext cx="1393740" cy="80985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3" name="Wykres 112">
              <a:extLst>
                <a:ext uri="{FF2B5EF4-FFF2-40B4-BE49-F238E27FC236}">
                  <a16:creationId xmlns:a16="http://schemas.microsoft.com/office/drawing/2014/main" id="{3BDF4840-3296-4C3A-A35C-04FF39AD3DA1}"/>
                </a:ext>
              </a:extLst>
            </p:cNvPr>
            <p:cNvGraphicFramePr/>
            <p:nvPr>
              <p:extLst>
                <p:ext uri="{D42A27DB-BD31-4B8C-83A1-F6EECF244321}">
                  <p14:modId xmlns:p14="http://schemas.microsoft.com/office/powerpoint/2010/main" val="1074601126"/>
                </p:ext>
              </p:extLst>
            </p:nvPr>
          </p:nvGraphicFramePr>
          <p:xfrm>
            <a:off x="2244865" y="4433760"/>
            <a:ext cx="1393740" cy="77295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14" name="Wykres 113">
              <a:extLst>
                <a:ext uri="{FF2B5EF4-FFF2-40B4-BE49-F238E27FC236}">
                  <a16:creationId xmlns:a16="http://schemas.microsoft.com/office/drawing/2014/main" id="{D8D706B6-AD91-44ED-B27F-E449C90326C6}"/>
                </a:ext>
              </a:extLst>
            </p:cNvPr>
            <p:cNvGraphicFramePr/>
            <p:nvPr>
              <p:extLst>
                <p:ext uri="{D42A27DB-BD31-4B8C-83A1-F6EECF244321}">
                  <p14:modId xmlns:p14="http://schemas.microsoft.com/office/powerpoint/2010/main" val="2120891491"/>
                </p:ext>
              </p:extLst>
            </p:nvPr>
          </p:nvGraphicFramePr>
          <p:xfrm>
            <a:off x="2724725" y="2977516"/>
            <a:ext cx="1393740" cy="772955"/>
          </p:xfrm>
          <a:graphic>
            <a:graphicData uri="http://schemas.openxmlformats.org/drawingml/2006/chart">
              <c:chart xmlns:c="http://schemas.openxmlformats.org/drawingml/2006/chart" xmlns:r="http://schemas.openxmlformats.org/officeDocument/2006/relationships" r:id="rId8"/>
            </a:graphicData>
          </a:graphic>
        </p:graphicFrame>
      </p:grpSp>
      <p:sp>
        <p:nvSpPr>
          <p:cNvPr id="18" name="pole tekstowe 17">
            <a:extLst>
              <a:ext uri="{FF2B5EF4-FFF2-40B4-BE49-F238E27FC236}">
                <a16:creationId xmlns:a16="http://schemas.microsoft.com/office/drawing/2014/main" id="{F2703DE9-F825-49E5-A6C8-C45807CDB3C2}"/>
              </a:ext>
            </a:extLst>
          </p:cNvPr>
          <p:cNvSpPr txBox="1"/>
          <p:nvPr/>
        </p:nvSpPr>
        <p:spPr>
          <a:xfrm>
            <a:off x="367999" y="4437454"/>
            <a:ext cx="1897380" cy="276999"/>
          </a:xfrm>
          <a:prstGeom prst="rect">
            <a:avLst/>
          </a:prstGeom>
          <a:noFill/>
        </p:spPr>
        <p:txBody>
          <a:bodyPr wrap="square" rtlCol="0">
            <a:spAutoFit/>
          </a:bodyPr>
          <a:lstStyle/>
          <a:p>
            <a:r>
              <a:rPr lang="pl-PL" sz="1200"/>
              <a:t>Region:</a:t>
            </a:r>
          </a:p>
        </p:txBody>
      </p:sp>
      <p:grpSp>
        <p:nvGrpSpPr>
          <p:cNvPr id="21" name="Grupa 20">
            <a:extLst>
              <a:ext uri="{FF2B5EF4-FFF2-40B4-BE49-F238E27FC236}">
                <a16:creationId xmlns:a16="http://schemas.microsoft.com/office/drawing/2014/main" id="{7FEAEAEB-7A19-40AC-9BB6-6259F2E3FD49}"/>
              </a:ext>
            </a:extLst>
          </p:cNvPr>
          <p:cNvGrpSpPr/>
          <p:nvPr/>
        </p:nvGrpSpPr>
        <p:grpSpPr>
          <a:xfrm>
            <a:off x="451392" y="4669065"/>
            <a:ext cx="3096273" cy="559938"/>
            <a:chOff x="603002" y="4450083"/>
            <a:chExt cx="3096273" cy="559938"/>
          </a:xfrm>
        </p:grpSpPr>
        <p:sp>
          <p:nvSpPr>
            <p:cNvPr id="252" name="pole tekstowe 251">
              <a:extLst>
                <a:ext uri="{FF2B5EF4-FFF2-40B4-BE49-F238E27FC236}">
                  <a16:creationId xmlns:a16="http://schemas.microsoft.com/office/drawing/2014/main" id="{3247EF41-58A5-423A-A485-1AFB02035843}"/>
                </a:ext>
              </a:extLst>
            </p:cNvPr>
            <p:cNvSpPr txBox="1"/>
            <p:nvPr/>
          </p:nvSpPr>
          <p:spPr>
            <a:xfrm>
              <a:off x="647580" y="4450083"/>
              <a:ext cx="1793503" cy="253916"/>
            </a:xfrm>
            <a:prstGeom prst="rect">
              <a:avLst/>
            </a:prstGeom>
            <a:noFill/>
          </p:spPr>
          <p:txBody>
            <a:bodyPr wrap="square" rtlCol="0">
              <a:spAutoFit/>
            </a:bodyPr>
            <a:lstStyle/>
            <a:p>
              <a:r>
                <a:rPr lang="pl-PL" sz="1050"/>
                <a:t>północny </a:t>
              </a:r>
            </a:p>
          </p:txBody>
        </p:sp>
        <p:sp>
          <p:nvSpPr>
            <p:cNvPr id="253" name="Prostokąt 252">
              <a:extLst>
                <a:ext uri="{FF2B5EF4-FFF2-40B4-BE49-F238E27FC236}">
                  <a16:creationId xmlns:a16="http://schemas.microsoft.com/office/drawing/2014/main" id="{F1FC7F3A-A16F-4520-841F-04DC43AFD1D9}"/>
                </a:ext>
              </a:extLst>
            </p:cNvPr>
            <p:cNvSpPr/>
            <p:nvPr/>
          </p:nvSpPr>
          <p:spPr>
            <a:xfrm rot="16200000">
              <a:off x="600354" y="4547294"/>
              <a:ext cx="83119" cy="77824"/>
            </a:xfrm>
            <a:prstGeom prst="rect">
              <a:avLst/>
            </a:prstGeom>
            <a:solidFill>
              <a:srgbClr val="009A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54" name="Prostokąt 253">
              <a:extLst>
                <a:ext uri="{FF2B5EF4-FFF2-40B4-BE49-F238E27FC236}">
                  <a16:creationId xmlns:a16="http://schemas.microsoft.com/office/drawing/2014/main" id="{1DB03EC3-3AE1-4096-9C6D-6482F74358ED}"/>
                </a:ext>
              </a:extLst>
            </p:cNvPr>
            <p:cNvSpPr/>
            <p:nvPr/>
          </p:nvSpPr>
          <p:spPr>
            <a:xfrm rot="16200000">
              <a:off x="600354" y="4688019"/>
              <a:ext cx="83119" cy="77824"/>
            </a:xfrm>
            <a:prstGeom prst="rect">
              <a:avLst/>
            </a:prstGeom>
            <a:solidFill>
              <a:srgbClr val="90DC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55" name="Prostokąt 254">
              <a:extLst>
                <a:ext uri="{FF2B5EF4-FFF2-40B4-BE49-F238E27FC236}">
                  <a16:creationId xmlns:a16="http://schemas.microsoft.com/office/drawing/2014/main" id="{92DC9B1B-93D3-4049-8FAD-1FCA2844E969}"/>
                </a:ext>
              </a:extLst>
            </p:cNvPr>
            <p:cNvSpPr/>
            <p:nvPr/>
          </p:nvSpPr>
          <p:spPr>
            <a:xfrm rot="16200000">
              <a:off x="600354" y="4828744"/>
              <a:ext cx="83119" cy="77824"/>
            </a:xfrm>
            <a:prstGeom prst="rect">
              <a:avLst/>
            </a:prstGeom>
            <a:solidFill>
              <a:srgbClr val="0095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56" name="pole tekstowe 255">
              <a:extLst>
                <a:ext uri="{FF2B5EF4-FFF2-40B4-BE49-F238E27FC236}">
                  <a16:creationId xmlns:a16="http://schemas.microsoft.com/office/drawing/2014/main" id="{C99D1CAF-5277-4430-A5F4-6A7A80C4E80D}"/>
                </a:ext>
              </a:extLst>
            </p:cNvPr>
            <p:cNvSpPr txBox="1"/>
            <p:nvPr/>
          </p:nvSpPr>
          <p:spPr>
            <a:xfrm>
              <a:off x="647580" y="4592294"/>
              <a:ext cx="1793503" cy="253916"/>
            </a:xfrm>
            <a:prstGeom prst="rect">
              <a:avLst/>
            </a:prstGeom>
            <a:noFill/>
          </p:spPr>
          <p:txBody>
            <a:bodyPr wrap="square" rtlCol="0">
              <a:spAutoFit/>
            </a:bodyPr>
            <a:lstStyle/>
            <a:p>
              <a:r>
                <a:rPr lang="pl-PL" sz="1050"/>
                <a:t>wschodni</a:t>
              </a:r>
            </a:p>
          </p:txBody>
        </p:sp>
        <p:sp>
          <p:nvSpPr>
            <p:cNvPr id="257" name="pole tekstowe 256">
              <a:extLst>
                <a:ext uri="{FF2B5EF4-FFF2-40B4-BE49-F238E27FC236}">
                  <a16:creationId xmlns:a16="http://schemas.microsoft.com/office/drawing/2014/main" id="{A721116B-ED85-4524-9BB0-BC89D2B5A0BA}"/>
                </a:ext>
              </a:extLst>
            </p:cNvPr>
            <p:cNvSpPr txBox="1"/>
            <p:nvPr/>
          </p:nvSpPr>
          <p:spPr>
            <a:xfrm>
              <a:off x="647580" y="4734505"/>
              <a:ext cx="1793503" cy="253916"/>
            </a:xfrm>
            <a:prstGeom prst="rect">
              <a:avLst/>
            </a:prstGeom>
            <a:noFill/>
          </p:spPr>
          <p:txBody>
            <a:bodyPr wrap="square" rtlCol="0">
              <a:spAutoFit/>
            </a:bodyPr>
            <a:lstStyle/>
            <a:p>
              <a:r>
                <a:rPr lang="pl-PL" sz="1050"/>
                <a:t>północno-zachodni</a:t>
              </a:r>
            </a:p>
          </p:txBody>
        </p:sp>
        <p:sp>
          <p:nvSpPr>
            <p:cNvPr id="258" name="pole tekstowe 257">
              <a:extLst>
                <a:ext uri="{FF2B5EF4-FFF2-40B4-BE49-F238E27FC236}">
                  <a16:creationId xmlns:a16="http://schemas.microsoft.com/office/drawing/2014/main" id="{F38D7CD0-8BC5-4BE8-AF6D-E38A9508FB33}"/>
                </a:ext>
              </a:extLst>
            </p:cNvPr>
            <p:cNvSpPr txBox="1"/>
            <p:nvPr/>
          </p:nvSpPr>
          <p:spPr>
            <a:xfrm>
              <a:off x="1905279" y="4468067"/>
              <a:ext cx="1793503" cy="253916"/>
            </a:xfrm>
            <a:prstGeom prst="rect">
              <a:avLst/>
            </a:prstGeom>
            <a:noFill/>
          </p:spPr>
          <p:txBody>
            <a:bodyPr wrap="square" rtlCol="0">
              <a:spAutoFit/>
            </a:bodyPr>
            <a:lstStyle/>
            <a:p>
              <a:r>
                <a:rPr lang="pl-PL" sz="1050"/>
                <a:t>południowo-zachodni</a:t>
              </a:r>
            </a:p>
          </p:txBody>
        </p:sp>
        <p:sp>
          <p:nvSpPr>
            <p:cNvPr id="259" name="Prostokąt 258">
              <a:extLst>
                <a:ext uri="{FF2B5EF4-FFF2-40B4-BE49-F238E27FC236}">
                  <a16:creationId xmlns:a16="http://schemas.microsoft.com/office/drawing/2014/main" id="{7DB7D084-7176-4A1D-AD78-6A28A4863DBD}"/>
                </a:ext>
              </a:extLst>
            </p:cNvPr>
            <p:cNvSpPr/>
            <p:nvPr/>
          </p:nvSpPr>
          <p:spPr>
            <a:xfrm rot="16200000">
              <a:off x="1858053" y="4560820"/>
              <a:ext cx="83119" cy="77824"/>
            </a:xfrm>
            <a:prstGeom prst="rect">
              <a:avLst/>
            </a:prstGeom>
            <a:solidFill>
              <a:srgbClr val="4F5A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60" name="Prostokąt 259">
              <a:extLst>
                <a:ext uri="{FF2B5EF4-FFF2-40B4-BE49-F238E27FC236}">
                  <a16:creationId xmlns:a16="http://schemas.microsoft.com/office/drawing/2014/main" id="{FE260726-6702-4EA0-9A5E-94FAFC008687}"/>
                </a:ext>
              </a:extLst>
            </p:cNvPr>
            <p:cNvSpPr/>
            <p:nvPr/>
          </p:nvSpPr>
          <p:spPr>
            <a:xfrm rot="16200000">
              <a:off x="1858053" y="4701545"/>
              <a:ext cx="83119" cy="77824"/>
            </a:xfrm>
            <a:prstGeom prst="rect">
              <a:avLst/>
            </a:prstGeom>
            <a:solidFill>
              <a:srgbClr val="B0D6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61" name="pole tekstowe 260">
              <a:extLst>
                <a:ext uri="{FF2B5EF4-FFF2-40B4-BE49-F238E27FC236}">
                  <a16:creationId xmlns:a16="http://schemas.microsoft.com/office/drawing/2014/main" id="{8E5600F6-2167-4CFE-83D4-CDE4FBE881F7}"/>
                </a:ext>
              </a:extLst>
            </p:cNvPr>
            <p:cNvSpPr txBox="1"/>
            <p:nvPr/>
          </p:nvSpPr>
          <p:spPr>
            <a:xfrm>
              <a:off x="1905279" y="4610279"/>
              <a:ext cx="1793503" cy="253916"/>
            </a:xfrm>
            <a:prstGeom prst="rect">
              <a:avLst/>
            </a:prstGeom>
            <a:noFill/>
          </p:spPr>
          <p:txBody>
            <a:bodyPr wrap="square" rtlCol="0">
              <a:spAutoFit/>
            </a:bodyPr>
            <a:lstStyle/>
            <a:p>
              <a:r>
                <a:rPr lang="pl-PL" sz="1050"/>
                <a:t>centralny</a:t>
              </a:r>
            </a:p>
          </p:txBody>
        </p:sp>
        <p:sp>
          <p:nvSpPr>
            <p:cNvPr id="19" name="Prostokąt 18">
              <a:extLst>
                <a:ext uri="{FF2B5EF4-FFF2-40B4-BE49-F238E27FC236}">
                  <a16:creationId xmlns:a16="http://schemas.microsoft.com/office/drawing/2014/main" id="{7298C2F7-D9B4-432E-AD72-F657A35C01BC}"/>
                </a:ext>
              </a:extLst>
            </p:cNvPr>
            <p:cNvSpPr/>
            <p:nvPr/>
          </p:nvSpPr>
          <p:spPr>
            <a:xfrm rot="16200000">
              <a:off x="1858546" y="4847371"/>
              <a:ext cx="83119" cy="77824"/>
            </a:xfrm>
            <a:prstGeom prst="rect">
              <a:avLst/>
            </a:prstGeom>
            <a:solidFill>
              <a:srgbClr val="AFD2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0" name="pole tekstowe 19">
              <a:extLst>
                <a:ext uri="{FF2B5EF4-FFF2-40B4-BE49-F238E27FC236}">
                  <a16:creationId xmlns:a16="http://schemas.microsoft.com/office/drawing/2014/main" id="{43592AF6-85BE-44A5-8814-99BBA417A009}"/>
                </a:ext>
              </a:extLst>
            </p:cNvPr>
            <p:cNvSpPr txBox="1"/>
            <p:nvPr/>
          </p:nvSpPr>
          <p:spPr>
            <a:xfrm>
              <a:off x="1905772" y="4756105"/>
              <a:ext cx="1793503" cy="253916"/>
            </a:xfrm>
            <a:prstGeom prst="rect">
              <a:avLst/>
            </a:prstGeom>
            <a:noFill/>
          </p:spPr>
          <p:txBody>
            <a:bodyPr wrap="square" rtlCol="0">
              <a:spAutoFit/>
            </a:bodyPr>
            <a:lstStyle/>
            <a:p>
              <a:r>
                <a:rPr lang="pl-PL" sz="1050"/>
                <a:t>południowy</a:t>
              </a:r>
            </a:p>
          </p:txBody>
        </p:sp>
      </p:grpSp>
      <p:sp>
        <p:nvSpPr>
          <p:cNvPr id="264" name="pole tekstowe 263">
            <a:extLst>
              <a:ext uri="{FF2B5EF4-FFF2-40B4-BE49-F238E27FC236}">
                <a16:creationId xmlns:a16="http://schemas.microsoft.com/office/drawing/2014/main" id="{88B77BA9-853E-4A6D-B9DB-E31F783FB6B5}"/>
              </a:ext>
            </a:extLst>
          </p:cNvPr>
          <p:cNvSpPr txBox="1"/>
          <p:nvPr/>
        </p:nvSpPr>
        <p:spPr>
          <a:xfrm>
            <a:off x="879990" y="2107787"/>
            <a:ext cx="1723793" cy="253916"/>
          </a:xfrm>
          <a:prstGeom prst="rect">
            <a:avLst/>
          </a:prstGeom>
          <a:noFill/>
        </p:spPr>
        <p:txBody>
          <a:bodyPr wrap="square" rtlCol="0">
            <a:spAutoFit/>
          </a:bodyPr>
          <a:lstStyle/>
          <a:p>
            <a:pPr algn="ctr"/>
            <a:r>
              <a:rPr lang="pl-PL" sz="1050"/>
              <a:t>finanse publiczne</a:t>
            </a:r>
          </a:p>
        </p:txBody>
      </p:sp>
      <p:grpSp>
        <p:nvGrpSpPr>
          <p:cNvPr id="265" name="Grupa 264" descr="Największe problemy do rozwiązania w naszym kraju.&#10;&#10;Grafika przedstawia finanse publiczne: 9%.">
            <a:extLst>
              <a:ext uri="{FF2B5EF4-FFF2-40B4-BE49-F238E27FC236}">
                <a16:creationId xmlns:a16="http://schemas.microsoft.com/office/drawing/2014/main" id="{A408137C-C6BF-4917-956F-95EBA04AEC3C}"/>
              </a:ext>
            </a:extLst>
          </p:cNvPr>
          <p:cNvGrpSpPr/>
          <p:nvPr/>
        </p:nvGrpSpPr>
        <p:grpSpPr>
          <a:xfrm>
            <a:off x="775225" y="1997459"/>
            <a:ext cx="265837" cy="378726"/>
            <a:chOff x="4837113" y="1630363"/>
            <a:chExt cx="463550" cy="660400"/>
          </a:xfrm>
          <a:solidFill>
            <a:srgbClr val="DCC1B8"/>
          </a:solidFill>
        </p:grpSpPr>
        <p:sp>
          <p:nvSpPr>
            <p:cNvPr id="266" name="Freeform 132">
              <a:extLst>
                <a:ext uri="{FF2B5EF4-FFF2-40B4-BE49-F238E27FC236}">
                  <a16:creationId xmlns:a16="http://schemas.microsoft.com/office/drawing/2014/main" id="{2A62554A-5E50-4B73-8FC9-328D5227924D}"/>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sz="1000">
                <a:latin typeface="+mj-lt"/>
              </a:endParaRPr>
            </a:p>
          </p:txBody>
        </p:sp>
        <p:sp>
          <p:nvSpPr>
            <p:cNvPr id="267" name="Freeform 133">
              <a:extLst>
                <a:ext uri="{FF2B5EF4-FFF2-40B4-BE49-F238E27FC236}">
                  <a16:creationId xmlns:a16="http://schemas.microsoft.com/office/drawing/2014/main" id="{FDFB3B38-8076-48F5-A334-D5DF974D1F00}"/>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1000">
                <a:latin typeface="+mj-lt"/>
              </a:endParaRPr>
            </a:p>
          </p:txBody>
        </p:sp>
        <p:sp>
          <p:nvSpPr>
            <p:cNvPr id="268" name="Freeform 134">
              <a:extLst>
                <a:ext uri="{FF2B5EF4-FFF2-40B4-BE49-F238E27FC236}">
                  <a16:creationId xmlns:a16="http://schemas.microsoft.com/office/drawing/2014/main" id="{65057D3E-48FB-4E58-8CBE-44DFE60DBC58}"/>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1000">
                <a:latin typeface="+mj-lt"/>
              </a:endParaRPr>
            </a:p>
          </p:txBody>
        </p:sp>
      </p:grpSp>
      <p:sp>
        <p:nvSpPr>
          <p:cNvPr id="269" name="pole tekstowe 268">
            <a:extLst>
              <a:ext uri="{FF2B5EF4-FFF2-40B4-BE49-F238E27FC236}">
                <a16:creationId xmlns:a16="http://schemas.microsoft.com/office/drawing/2014/main" id="{5129D980-543F-47DD-B964-F30ED0145B53}"/>
              </a:ext>
            </a:extLst>
          </p:cNvPr>
          <p:cNvSpPr txBox="1"/>
          <p:nvPr/>
        </p:nvSpPr>
        <p:spPr>
          <a:xfrm>
            <a:off x="1050267" y="2603229"/>
            <a:ext cx="1723793" cy="253916"/>
          </a:xfrm>
          <a:prstGeom prst="rect">
            <a:avLst/>
          </a:prstGeom>
          <a:noFill/>
        </p:spPr>
        <p:txBody>
          <a:bodyPr wrap="square" rtlCol="0">
            <a:spAutoFit/>
          </a:bodyPr>
          <a:lstStyle/>
          <a:p>
            <a:pPr algn="ctr"/>
            <a:r>
              <a:rPr lang="pl-PL" sz="1050"/>
              <a:t>wymiar sprawiedliwości</a:t>
            </a:r>
          </a:p>
        </p:txBody>
      </p:sp>
      <p:grpSp>
        <p:nvGrpSpPr>
          <p:cNvPr id="270" name="Grupa 269" descr="Największe problemy do rozwiązania w naszym kraju.&#10;&#10;Grafika przedstawia wymiar sprawiedliwości: 6%.">
            <a:extLst>
              <a:ext uri="{FF2B5EF4-FFF2-40B4-BE49-F238E27FC236}">
                <a16:creationId xmlns:a16="http://schemas.microsoft.com/office/drawing/2014/main" id="{4FA61AFE-28C2-4FA6-B087-AEC95FBEF46C}"/>
              </a:ext>
            </a:extLst>
          </p:cNvPr>
          <p:cNvGrpSpPr/>
          <p:nvPr/>
        </p:nvGrpSpPr>
        <p:grpSpPr>
          <a:xfrm>
            <a:off x="811597" y="2603943"/>
            <a:ext cx="311446" cy="310728"/>
            <a:chOff x="2757488" y="1412875"/>
            <a:chExt cx="690563" cy="688975"/>
          </a:xfrm>
          <a:solidFill>
            <a:srgbClr val="FF7448"/>
          </a:solidFill>
        </p:grpSpPr>
        <p:sp>
          <p:nvSpPr>
            <p:cNvPr id="271" name="Rectangle 49">
              <a:extLst>
                <a:ext uri="{FF2B5EF4-FFF2-40B4-BE49-F238E27FC236}">
                  <a16:creationId xmlns:a16="http://schemas.microsoft.com/office/drawing/2014/main" id="{9F103A22-5F79-494D-8E40-98017771D426}"/>
                </a:ext>
              </a:extLst>
            </p:cNvPr>
            <p:cNvSpPr>
              <a:spLocks noChangeArrowheads="1"/>
            </p:cNvSpPr>
            <p:nvPr/>
          </p:nvSpPr>
          <p:spPr bwMode="auto">
            <a:xfrm>
              <a:off x="2757488" y="2016125"/>
              <a:ext cx="396875" cy="85725"/>
            </a:xfrm>
            <a:prstGeom prst="rect">
              <a:avLst/>
            </a:prstGeom>
            <a:grpFill/>
            <a:ln>
              <a:noFill/>
            </a:ln>
          </p:spPr>
          <p:txBody>
            <a:bodyPr vert="horz" wrap="square" lIns="91440" tIns="45720" rIns="91440" bIns="45720" numCol="1" anchor="t" anchorCtr="0" compatLnSpc="1">
              <a:prstTxWarp prst="textNoShape">
                <a:avLst/>
              </a:prstTxWarp>
            </a:bodyPr>
            <a:lstStyle/>
            <a:p>
              <a:endParaRPr lang="pl-PL" sz="1000">
                <a:latin typeface="+mj-lt"/>
              </a:endParaRPr>
            </a:p>
          </p:txBody>
        </p:sp>
        <p:sp>
          <p:nvSpPr>
            <p:cNvPr id="272" name="Freeform 50">
              <a:extLst>
                <a:ext uri="{FF2B5EF4-FFF2-40B4-BE49-F238E27FC236}">
                  <a16:creationId xmlns:a16="http://schemas.microsoft.com/office/drawing/2014/main" id="{124DC183-4F7A-48E3-8795-D1C571452D7D}"/>
                </a:ext>
              </a:extLst>
            </p:cNvPr>
            <p:cNvSpPr>
              <a:spLocks noEditPoints="1"/>
            </p:cNvSpPr>
            <p:nvPr/>
          </p:nvSpPr>
          <p:spPr bwMode="auto">
            <a:xfrm>
              <a:off x="2816226" y="1412875"/>
              <a:ext cx="631825" cy="633413"/>
            </a:xfrm>
            <a:custGeom>
              <a:avLst/>
              <a:gdLst>
                <a:gd name="T0" fmla="*/ 731 w 1196"/>
                <a:gd name="T1" fmla="*/ 185 h 1197"/>
                <a:gd name="T2" fmla="*/ 742 w 1196"/>
                <a:gd name="T3" fmla="*/ 231 h 1197"/>
                <a:gd name="T4" fmla="*/ 731 w 1196"/>
                <a:gd name="T5" fmla="*/ 277 h 1197"/>
                <a:gd name="T6" fmla="*/ 707 w 1196"/>
                <a:gd name="T7" fmla="*/ 307 h 1197"/>
                <a:gd name="T8" fmla="*/ 661 w 1196"/>
                <a:gd name="T9" fmla="*/ 333 h 1197"/>
                <a:gd name="T10" fmla="*/ 631 w 1196"/>
                <a:gd name="T11" fmla="*/ 346 h 1197"/>
                <a:gd name="T12" fmla="*/ 616 w 1196"/>
                <a:gd name="T13" fmla="*/ 396 h 1197"/>
                <a:gd name="T14" fmla="*/ 1180 w 1196"/>
                <a:gd name="T15" fmla="*/ 1015 h 1197"/>
                <a:gd name="T16" fmla="*/ 1195 w 1196"/>
                <a:gd name="T17" fmla="*/ 1056 h 1197"/>
                <a:gd name="T18" fmla="*/ 1079 w 1196"/>
                <a:gd name="T19" fmla="*/ 1183 h 1197"/>
                <a:gd name="T20" fmla="*/ 1037 w 1196"/>
                <a:gd name="T21" fmla="*/ 1196 h 1197"/>
                <a:gd name="T22" fmla="*/ 412 w 1196"/>
                <a:gd name="T23" fmla="*/ 603 h 1197"/>
                <a:gd name="T24" fmla="*/ 375 w 1196"/>
                <a:gd name="T25" fmla="*/ 627 h 1197"/>
                <a:gd name="T26" fmla="*/ 335 w 1196"/>
                <a:gd name="T27" fmla="*/ 632 h 1197"/>
                <a:gd name="T28" fmla="*/ 325 w 1196"/>
                <a:gd name="T29" fmla="*/ 683 h 1197"/>
                <a:gd name="T30" fmla="*/ 299 w 1196"/>
                <a:gd name="T31" fmla="*/ 715 h 1197"/>
                <a:gd name="T32" fmla="*/ 276 w 1196"/>
                <a:gd name="T33" fmla="*/ 733 h 1197"/>
                <a:gd name="T34" fmla="*/ 229 w 1196"/>
                <a:gd name="T35" fmla="*/ 744 h 1197"/>
                <a:gd name="T36" fmla="*/ 183 w 1196"/>
                <a:gd name="T37" fmla="*/ 733 h 1197"/>
                <a:gd name="T38" fmla="*/ 29 w 1196"/>
                <a:gd name="T39" fmla="*/ 584 h 1197"/>
                <a:gd name="T40" fmla="*/ 4 w 1196"/>
                <a:gd name="T41" fmla="*/ 543 h 1197"/>
                <a:gd name="T42" fmla="*/ 1 w 1196"/>
                <a:gd name="T43" fmla="*/ 496 h 1197"/>
                <a:gd name="T44" fmla="*/ 22 w 1196"/>
                <a:gd name="T45" fmla="*/ 452 h 1197"/>
                <a:gd name="T46" fmla="*/ 35 w 1196"/>
                <a:gd name="T47" fmla="*/ 437 h 1197"/>
                <a:gd name="T48" fmla="*/ 81 w 1196"/>
                <a:gd name="T49" fmla="*/ 412 h 1197"/>
                <a:gd name="T50" fmla="*/ 112 w 1196"/>
                <a:gd name="T51" fmla="*/ 398 h 1197"/>
                <a:gd name="T52" fmla="*/ 127 w 1196"/>
                <a:gd name="T53" fmla="*/ 349 h 1197"/>
                <a:gd name="T54" fmla="*/ 339 w 1196"/>
                <a:gd name="T55" fmla="*/ 134 h 1197"/>
                <a:gd name="T56" fmla="*/ 387 w 1196"/>
                <a:gd name="T57" fmla="*/ 114 h 1197"/>
                <a:gd name="T58" fmla="*/ 408 w 1196"/>
                <a:gd name="T59" fmla="*/ 92 h 1197"/>
                <a:gd name="T60" fmla="*/ 429 w 1196"/>
                <a:gd name="T61" fmla="*/ 44 h 1197"/>
                <a:gd name="T62" fmla="*/ 459 w 1196"/>
                <a:gd name="T63" fmla="*/ 17 h 1197"/>
                <a:gd name="T64" fmla="*/ 504 w 1196"/>
                <a:gd name="T65" fmla="*/ 1 h 1197"/>
                <a:gd name="T66" fmla="*/ 550 w 1196"/>
                <a:gd name="T67" fmla="*/ 7 h 1197"/>
                <a:gd name="T68" fmla="*/ 714 w 1196"/>
                <a:gd name="T69" fmla="*/ 160 h 1197"/>
                <a:gd name="T70" fmla="*/ 417 w 1196"/>
                <a:gd name="T71" fmla="*/ 195 h 1197"/>
                <a:gd name="T72" fmla="*/ 397 w 1196"/>
                <a:gd name="T73" fmla="*/ 200 h 1197"/>
                <a:gd name="T74" fmla="*/ 188 w 1196"/>
                <a:gd name="T75" fmla="*/ 414 h 1197"/>
                <a:gd name="T76" fmla="*/ 194 w 1196"/>
                <a:gd name="T77" fmla="*/ 433 h 1197"/>
                <a:gd name="T78" fmla="*/ 211 w 1196"/>
                <a:gd name="T79" fmla="*/ 439 h 1197"/>
                <a:gd name="T80" fmla="*/ 428 w 1196"/>
                <a:gd name="T81" fmla="*/ 231 h 1197"/>
                <a:gd name="T82" fmla="*/ 434 w 1196"/>
                <a:gd name="T83" fmla="*/ 216 h 1197"/>
                <a:gd name="T84" fmla="*/ 428 w 1196"/>
                <a:gd name="T85" fmla="*/ 200 h 1197"/>
                <a:gd name="T86" fmla="*/ 125 w 1196"/>
                <a:gd name="T87" fmla="*/ 487 h 1197"/>
                <a:gd name="T88" fmla="*/ 105 w 1196"/>
                <a:gd name="T89" fmla="*/ 493 h 1197"/>
                <a:gd name="T90" fmla="*/ 81 w 1196"/>
                <a:gd name="T91" fmla="*/ 522 h 1197"/>
                <a:gd name="T92" fmla="*/ 87 w 1196"/>
                <a:gd name="T93" fmla="*/ 542 h 1197"/>
                <a:gd name="T94" fmla="*/ 102 w 1196"/>
                <a:gd name="T95" fmla="*/ 548 h 1197"/>
                <a:gd name="T96" fmla="*/ 136 w 1196"/>
                <a:gd name="T97" fmla="*/ 523 h 1197"/>
                <a:gd name="T98" fmla="*/ 142 w 1196"/>
                <a:gd name="T99" fmla="*/ 508 h 1197"/>
                <a:gd name="T100" fmla="*/ 136 w 1196"/>
                <a:gd name="T101" fmla="*/ 493 h 1197"/>
                <a:gd name="T102" fmla="*/ 531 w 1196"/>
                <a:gd name="T103" fmla="*/ 80 h 1197"/>
                <a:gd name="T104" fmla="*/ 511 w 1196"/>
                <a:gd name="T105" fmla="*/ 85 h 1197"/>
                <a:gd name="T106" fmla="*/ 488 w 1196"/>
                <a:gd name="T107" fmla="*/ 115 h 1197"/>
                <a:gd name="T108" fmla="*/ 494 w 1196"/>
                <a:gd name="T109" fmla="*/ 135 h 1197"/>
                <a:gd name="T110" fmla="*/ 509 w 1196"/>
                <a:gd name="T111" fmla="*/ 141 h 1197"/>
                <a:gd name="T112" fmla="*/ 543 w 1196"/>
                <a:gd name="T113" fmla="*/ 116 h 1197"/>
                <a:gd name="T114" fmla="*/ 549 w 1196"/>
                <a:gd name="T115" fmla="*/ 101 h 1197"/>
                <a:gd name="T116" fmla="*/ 543 w 1196"/>
                <a:gd name="T117" fmla="*/ 85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6" h="1197">
                  <a:moveTo>
                    <a:pt x="714" y="160"/>
                  </a:moveTo>
                  <a:lnTo>
                    <a:pt x="714" y="160"/>
                  </a:lnTo>
                  <a:lnTo>
                    <a:pt x="721" y="167"/>
                  </a:lnTo>
                  <a:lnTo>
                    <a:pt x="726" y="176"/>
                  </a:lnTo>
                  <a:lnTo>
                    <a:pt x="731" y="185"/>
                  </a:lnTo>
                  <a:lnTo>
                    <a:pt x="736" y="193"/>
                  </a:lnTo>
                  <a:lnTo>
                    <a:pt x="739" y="202"/>
                  </a:lnTo>
                  <a:lnTo>
                    <a:pt x="741" y="211"/>
                  </a:lnTo>
                  <a:lnTo>
                    <a:pt x="742" y="221"/>
                  </a:lnTo>
                  <a:lnTo>
                    <a:pt x="742" y="231"/>
                  </a:lnTo>
                  <a:lnTo>
                    <a:pt x="742" y="240"/>
                  </a:lnTo>
                  <a:lnTo>
                    <a:pt x="741" y="250"/>
                  </a:lnTo>
                  <a:lnTo>
                    <a:pt x="739" y="258"/>
                  </a:lnTo>
                  <a:lnTo>
                    <a:pt x="736" y="268"/>
                  </a:lnTo>
                  <a:lnTo>
                    <a:pt x="731" y="277"/>
                  </a:lnTo>
                  <a:lnTo>
                    <a:pt x="726" y="285"/>
                  </a:lnTo>
                  <a:lnTo>
                    <a:pt x="721" y="293"/>
                  </a:lnTo>
                  <a:lnTo>
                    <a:pt x="714" y="301"/>
                  </a:lnTo>
                  <a:lnTo>
                    <a:pt x="707" y="307"/>
                  </a:lnTo>
                  <a:lnTo>
                    <a:pt x="707" y="307"/>
                  </a:lnTo>
                  <a:lnTo>
                    <a:pt x="699" y="315"/>
                  </a:lnTo>
                  <a:lnTo>
                    <a:pt x="690" y="321"/>
                  </a:lnTo>
                  <a:lnTo>
                    <a:pt x="681" y="326"/>
                  </a:lnTo>
                  <a:lnTo>
                    <a:pt x="671" y="330"/>
                  </a:lnTo>
                  <a:lnTo>
                    <a:pt x="661" y="333"/>
                  </a:lnTo>
                  <a:lnTo>
                    <a:pt x="651" y="335"/>
                  </a:lnTo>
                  <a:lnTo>
                    <a:pt x="641" y="336"/>
                  </a:lnTo>
                  <a:lnTo>
                    <a:pt x="631" y="336"/>
                  </a:lnTo>
                  <a:lnTo>
                    <a:pt x="631" y="336"/>
                  </a:lnTo>
                  <a:lnTo>
                    <a:pt x="631" y="346"/>
                  </a:lnTo>
                  <a:lnTo>
                    <a:pt x="630" y="357"/>
                  </a:lnTo>
                  <a:lnTo>
                    <a:pt x="627" y="367"/>
                  </a:lnTo>
                  <a:lnTo>
                    <a:pt x="625" y="377"/>
                  </a:lnTo>
                  <a:lnTo>
                    <a:pt x="621" y="386"/>
                  </a:lnTo>
                  <a:lnTo>
                    <a:pt x="616" y="396"/>
                  </a:lnTo>
                  <a:lnTo>
                    <a:pt x="610" y="404"/>
                  </a:lnTo>
                  <a:lnTo>
                    <a:pt x="603" y="412"/>
                  </a:lnTo>
                  <a:lnTo>
                    <a:pt x="544" y="471"/>
                  </a:lnTo>
                  <a:lnTo>
                    <a:pt x="1180" y="1015"/>
                  </a:lnTo>
                  <a:lnTo>
                    <a:pt x="1180" y="1015"/>
                  </a:lnTo>
                  <a:lnTo>
                    <a:pt x="1186" y="1021"/>
                  </a:lnTo>
                  <a:lnTo>
                    <a:pt x="1191" y="1030"/>
                  </a:lnTo>
                  <a:lnTo>
                    <a:pt x="1195" y="1039"/>
                  </a:lnTo>
                  <a:lnTo>
                    <a:pt x="1196" y="1047"/>
                  </a:lnTo>
                  <a:lnTo>
                    <a:pt x="1195" y="1056"/>
                  </a:lnTo>
                  <a:lnTo>
                    <a:pt x="1193" y="1065"/>
                  </a:lnTo>
                  <a:lnTo>
                    <a:pt x="1189" y="1073"/>
                  </a:lnTo>
                  <a:lnTo>
                    <a:pt x="1183" y="1081"/>
                  </a:lnTo>
                  <a:lnTo>
                    <a:pt x="1079" y="1183"/>
                  </a:lnTo>
                  <a:lnTo>
                    <a:pt x="1079" y="1183"/>
                  </a:lnTo>
                  <a:lnTo>
                    <a:pt x="1072" y="1190"/>
                  </a:lnTo>
                  <a:lnTo>
                    <a:pt x="1064" y="1195"/>
                  </a:lnTo>
                  <a:lnTo>
                    <a:pt x="1055" y="1197"/>
                  </a:lnTo>
                  <a:lnTo>
                    <a:pt x="1045" y="1197"/>
                  </a:lnTo>
                  <a:lnTo>
                    <a:pt x="1037" y="1196"/>
                  </a:lnTo>
                  <a:lnTo>
                    <a:pt x="1028" y="1193"/>
                  </a:lnTo>
                  <a:lnTo>
                    <a:pt x="1021" y="1188"/>
                  </a:lnTo>
                  <a:lnTo>
                    <a:pt x="1013" y="1182"/>
                  </a:lnTo>
                  <a:lnTo>
                    <a:pt x="469" y="545"/>
                  </a:lnTo>
                  <a:lnTo>
                    <a:pt x="412" y="603"/>
                  </a:lnTo>
                  <a:lnTo>
                    <a:pt x="412" y="603"/>
                  </a:lnTo>
                  <a:lnTo>
                    <a:pt x="403" y="610"/>
                  </a:lnTo>
                  <a:lnTo>
                    <a:pt x="394" y="617"/>
                  </a:lnTo>
                  <a:lnTo>
                    <a:pt x="385" y="622"/>
                  </a:lnTo>
                  <a:lnTo>
                    <a:pt x="375" y="627"/>
                  </a:lnTo>
                  <a:lnTo>
                    <a:pt x="365" y="629"/>
                  </a:lnTo>
                  <a:lnTo>
                    <a:pt x="355" y="632"/>
                  </a:lnTo>
                  <a:lnTo>
                    <a:pt x="345" y="632"/>
                  </a:lnTo>
                  <a:lnTo>
                    <a:pt x="335" y="632"/>
                  </a:lnTo>
                  <a:lnTo>
                    <a:pt x="335" y="632"/>
                  </a:lnTo>
                  <a:lnTo>
                    <a:pt x="335" y="643"/>
                  </a:lnTo>
                  <a:lnTo>
                    <a:pt x="334" y="653"/>
                  </a:lnTo>
                  <a:lnTo>
                    <a:pt x="332" y="663"/>
                  </a:lnTo>
                  <a:lnTo>
                    <a:pt x="329" y="673"/>
                  </a:lnTo>
                  <a:lnTo>
                    <a:pt x="325" y="683"/>
                  </a:lnTo>
                  <a:lnTo>
                    <a:pt x="319" y="692"/>
                  </a:lnTo>
                  <a:lnTo>
                    <a:pt x="313" y="700"/>
                  </a:lnTo>
                  <a:lnTo>
                    <a:pt x="306" y="709"/>
                  </a:lnTo>
                  <a:lnTo>
                    <a:pt x="299" y="715"/>
                  </a:lnTo>
                  <a:lnTo>
                    <a:pt x="299" y="715"/>
                  </a:lnTo>
                  <a:lnTo>
                    <a:pt x="299" y="715"/>
                  </a:lnTo>
                  <a:lnTo>
                    <a:pt x="299" y="715"/>
                  </a:lnTo>
                  <a:lnTo>
                    <a:pt x="292" y="721"/>
                  </a:lnTo>
                  <a:lnTo>
                    <a:pt x="284" y="728"/>
                  </a:lnTo>
                  <a:lnTo>
                    <a:pt x="276" y="733"/>
                  </a:lnTo>
                  <a:lnTo>
                    <a:pt x="267" y="736"/>
                  </a:lnTo>
                  <a:lnTo>
                    <a:pt x="258" y="740"/>
                  </a:lnTo>
                  <a:lnTo>
                    <a:pt x="248" y="743"/>
                  </a:lnTo>
                  <a:lnTo>
                    <a:pt x="239" y="744"/>
                  </a:lnTo>
                  <a:lnTo>
                    <a:pt x="229" y="744"/>
                  </a:lnTo>
                  <a:lnTo>
                    <a:pt x="219" y="744"/>
                  </a:lnTo>
                  <a:lnTo>
                    <a:pt x="211" y="743"/>
                  </a:lnTo>
                  <a:lnTo>
                    <a:pt x="201" y="740"/>
                  </a:lnTo>
                  <a:lnTo>
                    <a:pt x="192" y="736"/>
                  </a:lnTo>
                  <a:lnTo>
                    <a:pt x="183" y="733"/>
                  </a:lnTo>
                  <a:lnTo>
                    <a:pt x="175" y="728"/>
                  </a:lnTo>
                  <a:lnTo>
                    <a:pt x="167" y="721"/>
                  </a:lnTo>
                  <a:lnTo>
                    <a:pt x="160" y="715"/>
                  </a:lnTo>
                  <a:lnTo>
                    <a:pt x="29" y="584"/>
                  </a:lnTo>
                  <a:lnTo>
                    <a:pt x="29" y="584"/>
                  </a:lnTo>
                  <a:lnTo>
                    <a:pt x="22" y="577"/>
                  </a:lnTo>
                  <a:lnTo>
                    <a:pt x="16" y="569"/>
                  </a:lnTo>
                  <a:lnTo>
                    <a:pt x="11" y="560"/>
                  </a:lnTo>
                  <a:lnTo>
                    <a:pt x="7" y="552"/>
                  </a:lnTo>
                  <a:lnTo>
                    <a:pt x="4" y="543"/>
                  </a:lnTo>
                  <a:lnTo>
                    <a:pt x="1" y="533"/>
                  </a:lnTo>
                  <a:lnTo>
                    <a:pt x="0" y="524"/>
                  </a:lnTo>
                  <a:lnTo>
                    <a:pt x="0" y="514"/>
                  </a:lnTo>
                  <a:lnTo>
                    <a:pt x="0" y="504"/>
                  </a:lnTo>
                  <a:lnTo>
                    <a:pt x="1" y="496"/>
                  </a:lnTo>
                  <a:lnTo>
                    <a:pt x="4" y="486"/>
                  </a:lnTo>
                  <a:lnTo>
                    <a:pt x="7" y="477"/>
                  </a:lnTo>
                  <a:lnTo>
                    <a:pt x="11" y="468"/>
                  </a:lnTo>
                  <a:lnTo>
                    <a:pt x="16" y="459"/>
                  </a:lnTo>
                  <a:lnTo>
                    <a:pt x="22" y="452"/>
                  </a:lnTo>
                  <a:lnTo>
                    <a:pt x="29" y="444"/>
                  </a:lnTo>
                  <a:lnTo>
                    <a:pt x="35" y="437"/>
                  </a:lnTo>
                  <a:lnTo>
                    <a:pt x="35" y="437"/>
                  </a:lnTo>
                  <a:lnTo>
                    <a:pt x="35" y="437"/>
                  </a:lnTo>
                  <a:lnTo>
                    <a:pt x="35" y="437"/>
                  </a:lnTo>
                  <a:lnTo>
                    <a:pt x="43" y="431"/>
                  </a:lnTo>
                  <a:lnTo>
                    <a:pt x="52" y="424"/>
                  </a:lnTo>
                  <a:lnTo>
                    <a:pt x="61" y="418"/>
                  </a:lnTo>
                  <a:lnTo>
                    <a:pt x="71" y="414"/>
                  </a:lnTo>
                  <a:lnTo>
                    <a:pt x="81" y="412"/>
                  </a:lnTo>
                  <a:lnTo>
                    <a:pt x="91" y="409"/>
                  </a:lnTo>
                  <a:lnTo>
                    <a:pt x="101" y="408"/>
                  </a:lnTo>
                  <a:lnTo>
                    <a:pt x="112" y="408"/>
                  </a:lnTo>
                  <a:lnTo>
                    <a:pt x="112" y="408"/>
                  </a:lnTo>
                  <a:lnTo>
                    <a:pt x="112" y="398"/>
                  </a:lnTo>
                  <a:lnTo>
                    <a:pt x="112" y="388"/>
                  </a:lnTo>
                  <a:lnTo>
                    <a:pt x="115" y="378"/>
                  </a:lnTo>
                  <a:lnTo>
                    <a:pt x="117" y="368"/>
                  </a:lnTo>
                  <a:lnTo>
                    <a:pt x="122" y="358"/>
                  </a:lnTo>
                  <a:lnTo>
                    <a:pt x="127" y="349"/>
                  </a:lnTo>
                  <a:lnTo>
                    <a:pt x="133" y="341"/>
                  </a:lnTo>
                  <a:lnTo>
                    <a:pt x="141" y="332"/>
                  </a:lnTo>
                  <a:lnTo>
                    <a:pt x="332" y="141"/>
                  </a:lnTo>
                  <a:lnTo>
                    <a:pt x="332" y="141"/>
                  </a:lnTo>
                  <a:lnTo>
                    <a:pt x="339" y="134"/>
                  </a:lnTo>
                  <a:lnTo>
                    <a:pt x="348" y="127"/>
                  </a:lnTo>
                  <a:lnTo>
                    <a:pt x="357" y="122"/>
                  </a:lnTo>
                  <a:lnTo>
                    <a:pt x="367" y="119"/>
                  </a:lnTo>
                  <a:lnTo>
                    <a:pt x="377" y="115"/>
                  </a:lnTo>
                  <a:lnTo>
                    <a:pt x="387" y="114"/>
                  </a:lnTo>
                  <a:lnTo>
                    <a:pt x="398" y="112"/>
                  </a:lnTo>
                  <a:lnTo>
                    <a:pt x="408" y="112"/>
                  </a:lnTo>
                  <a:lnTo>
                    <a:pt x="408" y="112"/>
                  </a:lnTo>
                  <a:lnTo>
                    <a:pt x="408" y="102"/>
                  </a:lnTo>
                  <a:lnTo>
                    <a:pt x="408" y="92"/>
                  </a:lnTo>
                  <a:lnTo>
                    <a:pt x="410" y="82"/>
                  </a:lnTo>
                  <a:lnTo>
                    <a:pt x="413" y="72"/>
                  </a:lnTo>
                  <a:lnTo>
                    <a:pt x="418" y="62"/>
                  </a:lnTo>
                  <a:lnTo>
                    <a:pt x="423" y="54"/>
                  </a:lnTo>
                  <a:lnTo>
                    <a:pt x="429" y="44"/>
                  </a:lnTo>
                  <a:lnTo>
                    <a:pt x="437" y="36"/>
                  </a:lnTo>
                  <a:lnTo>
                    <a:pt x="443" y="30"/>
                  </a:lnTo>
                  <a:lnTo>
                    <a:pt x="443" y="30"/>
                  </a:lnTo>
                  <a:lnTo>
                    <a:pt x="450" y="22"/>
                  </a:lnTo>
                  <a:lnTo>
                    <a:pt x="459" y="17"/>
                  </a:lnTo>
                  <a:lnTo>
                    <a:pt x="466" y="12"/>
                  </a:lnTo>
                  <a:lnTo>
                    <a:pt x="475" y="7"/>
                  </a:lnTo>
                  <a:lnTo>
                    <a:pt x="485" y="5"/>
                  </a:lnTo>
                  <a:lnTo>
                    <a:pt x="494" y="2"/>
                  </a:lnTo>
                  <a:lnTo>
                    <a:pt x="504" y="1"/>
                  </a:lnTo>
                  <a:lnTo>
                    <a:pt x="513" y="0"/>
                  </a:lnTo>
                  <a:lnTo>
                    <a:pt x="523" y="1"/>
                  </a:lnTo>
                  <a:lnTo>
                    <a:pt x="531" y="2"/>
                  </a:lnTo>
                  <a:lnTo>
                    <a:pt x="541" y="5"/>
                  </a:lnTo>
                  <a:lnTo>
                    <a:pt x="550" y="7"/>
                  </a:lnTo>
                  <a:lnTo>
                    <a:pt x="559" y="12"/>
                  </a:lnTo>
                  <a:lnTo>
                    <a:pt x="568" y="17"/>
                  </a:lnTo>
                  <a:lnTo>
                    <a:pt x="575" y="22"/>
                  </a:lnTo>
                  <a:lnTo>
                    <a:pt x="583" y="30"/>
                  </a:lnTo>
                  <a:lnTo>
                    <a:pt x="714" y="160"/>
                  </a:lnTo>
                  <a:close/>
                  <a:moveTo>
                    <a:pt x="428" y="200"/>
                  </a:moveTo>
                  <a:lnTo>
                    <a:pt x="428" y="200"/>
                  </a:lnTo>
                  <a:lnTo>
                    <a:pt x="424" y="197"/>
                  </a:lnTo>
                  <a:lnTo>
                    <a:pt x="420" y="196"/>
                  </a:lnTo>
                  <a:lnTo>
                    <a:pt x="417" y="195"/>
                  </a:lnTo>
                  <a:lnTo>
                    <a:pt x="413" y="193"/>
                  </a:lnTo>
                  <a:lnTo>
                    <a:pt x="408" y="195"/>
                  </a:lnTo>
                  <a:lnTo>
                    <a:pt x="404" y="196"/>
                  </a:lnTo>
                  <a:lnTo>
                    <a:pt x="400" y="197"/>
                  </a:lnTo>
                  <a:lnTo>
                    <a:pt x="397" y="200"/>
                  </a:lnTo>
                  <a:lnTo>
                    <a:pt x="194" y="403"/>
                  </a:lnTo>
                  <a:lnTo>
                    <a:pt x="194" y="403"/>
                  </a:lnTo>
                  <a:lnTo>
                    <a:pt x="192" y="406"/>
                  </a:lnTo>
                  <a:lnTo>
                    <a:pt x="189" y="409"/>
                  </a:lnTo>
                  <a:lnTo>
                    <a:pt x="188" y="414"/>
                  </a:lnTo>
                  <a:lnTo>
                    <a:pt x="188" y="418"/>
                  </a:lnTo>
                  <a:lnTo>
                    <a:pt x="188" y="422"/>
                  </a:lnTo>
                  <a:lnTo>
                    <a:pt x="189" y="427"/>
                  </a:lnTo>
                  <a:lnTo>
                    <a:pt x="192" y="431"/>
                  </a:lnTo>
                  <a:lnTo>
                    <a:pt x="194" y="433"/>
                  </a:lnTo>
                  <a:lnTo>
                    <a:pt x="194" y="433"/>
                  </a:lnTo>
                  <a:lnTo>
                    <a:pt x="198" y="437"/>
                  </a:lnTo>
                  <a:lnTo>
                    <a:pt x="202" y="438"/>
                  </a:lnTo>
                  <a:lnTo>
                    <a:pt x="206" y="439"/>
                  </a:lnTo>
                  <a:lnTo>
                    <a:pt x="211" y="439"/>
                  </a:lnTo>
                  <a:lnTo>
                    <a:pt x="214" y="439"/>
                  </a:lnTo>
                  <a:lnTo>
                    <a:pt x="218" y="438"/>
                  </a:lnTo>
                  <a:lnTo>
                    <a:pt x="222" y="437"/>
                  </a:lnTo>
                  <a:lnTo>
                    <a:pt x="226" y="433"/>
                  </a:lnTo>
                  <a:lnTo>
                    <a:pt x="428" y="231"/>
                  </a:lnTo>
                  <a:lnTo>
                    <a:pt x="428" y="231"/>
                  </a:lnTo>
                  <a:lnTo>
                    <a:pt x="430" y="228"/>
                  </a:lnTo>
                  <a:lnTo>
                    <a:pt x="433" y="225"/>
                  </a:lnTo>
                  <a:lnTo>
                    <a:pt x="434" y="220"/>
                  </a:lnTo>
                  <a:lnTo>
                    <a:pt x="434" y="216"/>
                  </a:lnTo>
                  <a:lnTo>
                    <a:pt x="434" y="212"/>
                  </a:lnTo>
                  <a:lnTo>
                    <a:pt x="433" y="207"/>
                  </a:lnTo>
                  <a:lnTo>
                    <a:pt x="430" y="203"/>
                  </a:lnTo>
                  <a:lnTo>
                    <a:pt x="428" y="200"/>
                  </a:lnTo>
                  <a:lnTo>
                    <a:pt x="428" y="200"/>
                  </a:lnTo>
                  <a:close/>
                  <a:moveTo>
                    <a:pt x="136" y="493"/>
                  </a:moveTo>
                  <a:lnTo>
                    <a:pt x="136" y="493"/>
                  </a:lnTo>
                  <a:lnTo>
                    <a:pt x="132" y="489"/>
                  </a:lnTo>
                  <a:lnTo>
                    <a:pt x="128" y="488"/>
                  </a:lnTo>
                  <a:lnTo>
                    <a:pt x="125" y="487"/>
                  </a:lnTo>
                  <a:lnTo>
                    <a:pt x="121" y="487"/>
                  </a:lnTo>
                  <a:lnTo>
                    <a:pt x="116" y="487"/>
                  </a:lnTo>
                  <a:lnTo>
                    <a:pt x="112" y="488"/>
                  </a:lnTo>
                  <a:lnTo>
                    <a:pt x="108" y="489"/>
                  </a:lnTo>
                  <a:lnTo>
                    <a:pt x="105" y="493"/>
                  </a:lnTo>
                  <a:lnTo>
                    <a:pt x="87" y="511"/>
                  </a:lnTo>
                  <a:lnTo>
                    <a:pt x="87" y="511"/>
                  </a:lnTo>
                  <a:lnTo>
                    <a:pt x="83" y="514"/>
                  </a:lnTo>
                  <a:lnTo>
                    <a:pt x="82" y="518"/>
                  </a:lnTo>
                  <a:lnTo>
                    <a:pt x="81" y="522"/>
                  </a:lnTo>
                  <a:lnTo>
                    <a:pt x="80" y="527"/>
                  </a:lnTo>
                  <a:lnTo>
                    <a:pt x="81" y="530"/>
                  </a:lnTo>
                  <a:lnTo>
                    <a:pt x="82" y="534"/>
                  </a:lnTo>
                  <a:lnTo>
                    <a:pt x="83" y="538"/>
                  </a:lnTo>
                  <a:lnTo>
                    <a:pt x="87" y="542"/>
                  </a:lnTo>
                  <a:lnTo>
                    <a:pt x="87" y="542"/>
                  </a:lnTo>
                  <a:lnTo>
                    <a:pt x="90" y="544"/>
                  </a:lnTo>
                  <a:lnTo>
                    <a:pt x="93" y="547"/>
                  </a:lnTo>
                  <a:lnTo>
                    <a:pt x="98" y="548"/>
                  </a:lnTo>
                  <a:lnTo>
                    <a:pt x="102" y="548"/>
                  </a:lnTo>
                  <a:lnTo>
                    <a:pt x="106" y="548"/>
                  </a:lnTo>
                  <a:lnTo>
                    <a:pt x="111" y="547"/>
                  </a:lnTo>
                  <a:lnTo>
                    <a:pt x="115" y="544"/>
                  </a:lnTo>
                  <a:lnTo>
                    <a:pt x="117" y="542"/>
                  </a:lnTo>
                  <a:lnTo>
                    <a:pt x="136" y="523"/>
                  </a:lnTo>
                  <a:lnTo>
                    <a:pt x="136" y="523"/>
                  </a:lnTo>
                  <a:lnTo>
                    <a:pt x="138" y="521"/>
                  </a:lnTo>
                  <a:lnTo>
                    <a:pt x="141" y="517"/>
                  </a:lnTo>
                  <a:lnTo>
                    <a:pt x="142" y="512"/>
                  </a:lnTo>
                  <a:lnTo>
                    <a:pt x="142" y="508"/>
                  </a:lnTo>
                  <a:lnTo>
                    <a:pt x="142" y="504"/>
                  </a:lnTo>
                  <a:lnTo>
                    <a:pt x="141" y="499"/>
                  </a:lnTo>
                  <a:lnTo>
                    <a:pt x="138" y="496"/>
                  </a:lnTo>
                  <a:lnTo>
                    <a:pt x="136" y="493"/>
                  </a:lnTo>
                  <a:lnTo>
                    <a:pt x="136" y="493"/>
                  </a:lnTo>
                  <a:close/>
                  <a:moveTo>
                    <a:pt x="543" y="85"/>
                  </a:moveTo>
                  <a:lnTo>
                    <a:pt x="543" y="85"/>
                  </a:lnTo>
                  <a:lnTo>
                    <a:pt x="540" y="82"/>
                  </a:lnTo>
                  <a:lnTo>
                    <a:pt x="535" y="81"/>
                  </a:lnTo>
                  <a:lnTo>
                    <a:pt x="531" y="80"/>
                  </a:lnTo>
                  <a:lnTo>
                    <a:pt x="528" y="79"/>
                  </a:lnTo>
                  <a:lnTo>
                    <a:pt x="524" y="80"/>
                  </a:lnTo>
                  <a:lnTo>
                    <a:pt x="519" y="81"/>
                  </a:lnTo>
                  <a:lnTo>
                    <a:pt x="515" y="82"/>
                  </a:lnTo>
                  <a:lnTo>
                    <a:pt x="511" y="85"/>
                  </a:lnTo>
                  <a:lnTo>
                    <a:pt x="494" y="104"/>
                  </a:lnTo>
                  <a:lnTo>
                    <a:pt x="494" y="104"/>
                  </a:lnTo>
                  <a:lnTo>
                    <a:pt x="491" y="107"/>
                  </a:lnTo>
                  <a:lnTo>
                    <a:pt x="489" y="111"/>
                  </a:lnTo>
                  <a:lnTo>
                    <a:pt x="488" y="115"/>
                  </a:lnTo>
                  <a:lnTo>
                    <a:pt x="488" y="119"/>
                  </a:lnTo>
                  <a:lnTo>
                    <a:pt x="488" y="124"/>
                  </a:lnTo>
                  <a:lnTo>
                    <a:pt x="489" y="127"/>
                  </a:lnTo>
                  <a:lnTo>
                    <a:pt x="491" y="131"/>
                  </a:lnTo>
                  <a:lnTo>
                    <a:pt x="494" y="135"/>
                  </a:lnTo>
                  <a:lnTo>
                    <a:pt x="494" y="135"/>
                  </a:lnTo>
                  <a:lnTo>
                    <a:pt x="498" y="137"/>
                  </a:lnTo>
                  <a:lnTo>
                    <a:pt x="501" y="140"/>
                  </a:lnTo>
                  <a:lnTo>
                    <a:pt x="505" y="141"/>
                  </a:lnTo>
                  <a:lnTo>
                    <a:pt x="509" y="141"/>
                  </a:lnTo>
                  <a:lnTo>
                    <a:pt x="514" y="141"/>
                  </a:lnTo>
                  <a:lnTo>
                    <a:pt x="518" y="140"/>
                  </a:lnTo>
                  <a:lnTo>
                    <a:pt x="521" y="137"/>
                  </a:lnTo>
                  <a:lnTo>
                    <a:pt x="525" y="135"/>
                  </a:lnTo>
                  <a:lnTo>
                    <a:pt x="543" y="116"/>
                  </a:lnTo>
                  <a:lnTo>
                    <a:pt x="543" y="116"/>
                  </a:lnTo>
                  <a:lnTo>
                    <a:pt x="546" y="112"/>
                  </a:lnTo>
                  <a:lnTo>
                    <a:pt x="548" y="109"/>
                  </a:lnTo>
                  <a:lnTo>
                    <a:pt x="549" y="105"/>
                  </a:lnTo>
                  <a:lnTo>
                    <a:pt x="549" y="101"/>
                  </a:lnTo>
                  <a:lnTo>
                    <a:pt x="549" y="96"/>
                  </a:lnTo>
                  <a:lnTo>
                    <a:pt x="548" y="92"/>
                  </a:lnTo>
                  <a:lnTo>
                    <a:pt x="546" y="89"/>
                  </a:lnTo>
                  <a:lnTo>
                    <a:pt x="543" y="85"/>
                  </a:lnTo>
                  <a:lnTo>
                    <a:pt x="543" y="85"/>
                  </a:lnTo>
                  <a:close/>
                </a:path>
              </a:pathLst>
            </a:custGeom>
            <a:grpFill/>
            <a:ln>
              <a:noFill/>
            </a:ln>
          </p:spPr>
          <p:txBody>
            <a:bodyPr vert="horz" wrap="square" lIns="91440" tIns="45720" rIns="91440" bIns="45720" numCol="1" anchor="t" anchorCtr="0" compatLnSpc="1">
              <a:prstTxWarp prst="textNoShape">
                <a:avLst/>
              </a:prstTxWarp>
            </a:bodyPr>
            <a:lstStyle/>
            <a:p>
              <a:endParaRPr lang="pl-PL" sz="1000">
                <a:latin typeface="+mj-lt"/>
              </a:endParaRPr>
            </a:p>
          </p:txBody>
        </p:sp>
      </p:grpSp>
      <p:sp>
        <p:nvSpPr>
          <p:cNvPr id="22" name="pole tekstowe 21">
            <a:extLst>
              <a:ext uri="{FF2B5EF4-FFF2-40B4-BE49-F238E27FC236}">
                <a16:creationId xmlns:a16="http://schemas.microsoft.com/office/drawing/2014/main" id="{F3B8DFFB-BDB6-4F26-BDB2-82842290AFB8}"/>
              </a:ext>
            </a:extLst>
          </p:cNvPr>
          <p:cNvSpPr txBox="1"/>
          <p:nvPr/>
        </p:nvSpPr>
        <p:spPr>
          <a:xfrm>
            <a:off x="1003783" y="3201554"/>
            <a:ext cx="1723793" cy="253916"/>
          </a:xfrm>
          <a:prstGeom prst="rect">
            <a:avLst/>
          </a:prstGeom>
          <a:noFill/>
        </p:spPr>
        <p:txBody>
          <a:bodyPr wrap="square" rtlCol="0">
            <a:spAutoFit/>
          </a:bodyPr>
          <a:lstStyle/>
          <a:p>
            <a:pPr algn="ctr"/>
            <a:r>
              <a:rPr lang="pl-PL" sz="1050"/>
              <a:t>rolnictwo i rozwój wsi</a:t>
            </a:r>
          </a:p>
        </p:txBody>
      </p:sp>
      <p:pic>
        <p:nvPicPr>
          <p:cNvPr id="23" name="Obraz 22" descr="Największe problemy do rozwiązania w naszym kraju.&#10;&#10;Grafika przedstawia rolnictwo i rozwój wsi: 5%.">
            <a:extLst>
              <a:ext uri="{FF2B5EF4-FFF2-40B4-BE49-F238E27FC236}">
                <a16:creationId xmlns:a16="http://schemas.microsoft.com/office/drawing/2014/main" id="{1A5DF130-54DD-4DE8-8E40-064BFC88E417}"/>
              </a:ext>
            </a:extLst>
          </p:cNvPr>
          <p:cNvPicPr>
            <a:picLocks noChangeAspect="1"/>
          </p:cNvPicPr>
          <p:nvPr/>
        </p:nvPicPr>
        <p:blipFill>
          <a:blip r:embed="rId9" cstate="email">
            <a:duotone>
              <a:schemeClr val="accent5">
                <a:shade val="45000"/>
                <a:satMod val="135000"/>
              </a:schemeClr>
              <a:prstClr val="white"/>
            </a:duotone>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a:ext>
            </a:extLst>
          </a:blip>
          <a:stretch>
            <a:fillRect/>
          </a:stretch>
        </p:blipFill>
        <p:spPr>
          <a:xfrm>
            <a:off x="773215" y="3146371"/>
            <a:ext cx="346715" cy="346715"/>
          </a:xfrm>
          <a:prstGeom prst="rect">
            <a:avLst/>
          </a:prstGeom>
        </p:spPr>
      </p:pic>
      <p:sp>
        <p:nvSpPr>
          <p:cNvPr id="275" name="pole tekstowe 274">
            <a:extLst>
              <a:ext uri="{FF2B5EF4-FFF2-40B4-BE49-F238E27FC236}">
                <a16:creationId xmlns:a16="http://schemas.microsoft.com/office/drawing/2014/main" id="{F791FA0B-9A26-499D-89A0-D7461A67A4EC}"/>
              </a:ext>
            </a:extLst>
          </p:cNvPr>
          <p:cNvSpPr txBox="1"/>
          <p:nvPr/>
        </p:nvSpPr>
        <p:spPr>
          <a:xfrm>
            <a:off x="815771" y="3747337"/>
            <a:ext cx="2007097" cy="415498"/>
          </a:xfrm>
          <a:prstGeom prst="rect">
            <a:avLst/>
          </a:prstGeom>
          <a:noFill/>
        </p:spPr>
        <p:txBody>
          <a:bodyPr wrap="square" rtlCol="0">
            <a:spAutoFit/>
          </a:bodyPr>
          <a:lstStyle/>
          <a:p>
            <a:pPr algn="ctr"/>
            <a:r>
              <a:rPr lang="pl-PL" sz="1050"/>
              <a:t>sprawy wewnętrzne </a:t>
            </a:r>
          </a:p>
          <a:p>
            <a:pPr algn="ctr"/>
            <a:r>
              <a:rPr lang="pl-PL" sz="1050"/>
              <a:t>i bezpieczeństwo</a:t>
            </a:r>
          </a:p>
        </p:txBody>
      </p:sp>
      <p:grpSp>
        <p:nvGrpSpPr>
          <p:cNvPr id="276" name="Grupa 275" descr="Największe problemy do rozwiązania w naszym kraju.&#10;&#10;Grafika przedstawia sprawy wewnętrzne i bezpieczeństwo: 12%.">
            <a:extLst>
              <a:ext uri="{FF2B5EF4-FFF2-40B4-BE49-F238E27FC236}">
                <a16:creationId xmlns:a16="http://schemas.microsoft.com/office/drawing/2014/main" id="{D06C0460-205D-48A5-86A7-8B3979BC1CA1}"/>
              </a:ext>
            </a:extLst>
          </p:cNvPr>
          <p:cNvGrpSpPr/>
          <p:nvPr/>
        </p:nvGrpSpPr>
        <p:grpSpPr>
          <a:xfrm>
            <a:off x="798067" y="3725198"/>
            <a:ext cx="308824" cy="375470"/>
            <a:chOff x="3889376" y="2365375"/>
            <a:chExt cx="522288" cy="635000"/>
          </a:xfrm>
          <a:solidFill>
            <a:srgbClr val="729315"/>
          </a:solidFill>
        </p:grpSpPr>
        <p:sp>
          <p:nvSpPr>
            <p:cNvPr id="277" name="Freeform 8">
              <a:extLst>
                <a:ext uri="{FF2B5EF4-FFF2-40B4-BE49-F238E27FC236}">
                  <a16:creationId xmlns:a16="http://schemas.microsoft.com/office/drawing/2014/main" id="{0A72545F-588A-469A-A842-6A384BA57C75}"/>
                </a:ext>
              </a:extLst>
            </p:cNvPr>
            <p:cNvSpPr>
              <a:spLocks noEditPoints="1"/>
            </p:cNvSpPr>
            <p:nvPr/>
          </p:nvSpPr>
          <p:spPr bwMode="auto">
            <a:xfrm>
              <a:off x="3889376" y="2365375"/>
              <a:ext cx="522288" cy="635000"/>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278" name="Freeform 9">
              <a:extLst>
                <a:ext uri="{FF2B5EF4-FFF2-40B4-BE49-F238E27FC236}">
                  <a16:creationId xmlns:a16="http://schemas.microsoft.com/office/drawing/2014/main" id="{DBE54526-8396-4B9E-BF05-B1B0DA9EDF91}"/>
                </a:ext>
              </a:extLst>
            </p:cNvPr>
            <p:cNvSpPr>
              <a:spLocks/>
            </p:cNvSpPr>
            <p:nvPr/>
          </p:nvSpPr>
          <p:spPr bwMode="auto">
            <a:xfrm>
              <a:off x="3992563" y="2482850"/>
              <a:ext cx="347663" cy="361950"/>
            </a:xfrm>
            <a:custGeom>
              <a:avLst/>
              <a:gdLst>
                <a:gd name="T0" fmla="*/ 655 w 655"/>
                <a:gd name="T1" fmla="*/ 43 h 684"/>
                <a:gd name="T2" fmla="*/ 655 w 655"/>
                <a:gd name="T3" fmla="*/ 43 h 684"/>
                <a:gd name="T4" fmla="*/ 619 w 655"/>
                <a:gd name="T5" fmla="*/ 35 h 684"/>
                <a:gd name="T6" fmla="*/ 576 w 655"/>
                <a:gd name="T7" fmla="*/ 27 h 684"/>
                <a:gd name="T8" fmla="*/ 530 w 655"/>
                <a:gd name="T9" fmla="*/ 14 h 684"/>
                <a:gd name="T10" fmla="*/ 481 w 655"/>
                <a:gd name="T11" fmla="*/ 0 h 684"/>
                <a:gd name="T12" fmla="*/ 0 w 655"/>
                <a:gd name="T13" fmla="*/ 482 h 684"/>
                <a:gd name="T14" fmla="*/ 0 w 655"/>
                <a:gd name="T15" fmla="*/ 482 h 684"/>
                <a:gd name="T16" fmla="*/ 12 w 655"/>
                <a:gd name="T17" fmla="*/ 507 h 684"/>
                <a:gd name="T18" fmla="*/ 26 w 655"/>
                <a:gd name="T19" fmla="*/ 532 h 684"/>
                <a:gd name="T20" fmla="*/ 42 w 655"/>
                <a:gd name="T21" fmla="*/ 557 h 684"/>
                <a:gd name="T22" fmla="*/ 58 w 655"/>
                <a:gd name="T23" fmla="*/ 582 h 684"/>
                <a:gd name="T24" fmla="*/ 78 w 655"/>
                <a:gd name="T25" fmla="*/ 607 h 684"/>
                <a:gd name="T26" fmla="*/ 98 w 655"/>
                <a:gd name="T27" fmla="*/ 633 h 684"/>
                <a:gd name="T28" fmla="*/ 122 w 655"/>
                <a:gd name="T29" fmla="*/ 658 h 684"/>
                <a:gd name="T30" fmla="*/ 146 w 655"/>
                <a:gd name="T31" fmla="*/ 684 h 684"/>
                <a:gd name="T32" fmla="*/ 651 w 655"/>
                <a:gd name="T33" fmla="*/ 179 h 684"/>
                <a:gd name="T34" fmla="*/ 651 w 655"/>
                <a:gd name="T35" fmla="*/ 179 h 684"/>
                <a:gd name="T36" fmla="*/ 654 w 655"/>
                <a:gd name="T37" fmla="*/ 113 h 684"/>
                <a:gd name="T38" fmla="*/ 655 w 655"/>
                <a:gd name="T39" fmla="*/ 43 h 684"/>
                <a:gd name="T40" fmla="*/ 655 w 655"/>
                <a:gd name="T41" fmla="*/ 43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5" h="684">
                  <a:moveTo>
                    <a:pt x="655" y="43"/>
                  </a:moveTo>
                  <a:lnTo>
                    <a:pt x="655" y="43"/>
                  </a:lnTo>
                  <a:lnTo>
                    <a:pt x="619" y="35"/>
                  </a:lnTo>
                  <a:lnTo>
                    <a:pt x="576" y="27"/>
                  </a:lnTo>
                  <a:lnTo>
                    <a:pt x="530" y="14"/>
                  </a:lnTo>
                  <a:lnTo>
                    <a:pt x="481" y="0"/>
                  </a:lnTo>
                  <a:lnTo>
                    <a:pt x="0" y="482"/>
                  </a:lnTo>
                  <a:lnTo>
                    <a:pt x="0" y="482"/>
                  </a:lnTo>
                  <a:lnTo>
                    <a:pt x="12" y="507"/>
                  </a:lnTo>
                  <a:lnTo>
                    <a:pt x="26" y="532"/>
                  </a:lnTo>
                  <a:lnTo>
                    <a:pt x="42" y="557"/>
                  </a:lnTo>
                  <a:lnTo>
                    <a:pt x="58" y="582"/>
                  </a:lnTo>
                  <a:lnTo>
                    <a:pt x="78" y="607"/>
                  </a:lnTo>
                  <a:lnTo>
                    <a:pt x="98" y="633"/>
                  </a:lnTo>
                  <a:lnTo>
                    <a:pt x="122" y="658"/>
                  </a:lnTo>
                  <a:lnTo>
                    <a:pt x="146" y="684"/>
                  </a:lnTo>
                  <a:lnTo>
                    <a:pt x="651" y="179"/>
                  </a:lnTo>
                  <a:lnTo>
                    <a:pt x="651" y="179"/>
                  </a:lnTo>
                  <a:lnTo>
                    <a:pt x="654" y="113"/>
                  </a:lnTo>
                  <a:lnTo>
                    <a:pt x="655" y="43"/>
                  </a:lnTo>
                  <a:lnTo>
                    <a:pt x="655" y="43"/>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7" name="Symbol zastępczy tekstu 7">
            <a:extLst>
              <a:ext uri="{FF2B5EF4-FFF2-40B4-BE49-F238E27FC236}">
                <a16:creationId xmlns:a16="http://schemas.microsoft.com/office/drawing/2014/main" id="{72A057EB-E02F-4B6E-86CE-BC4746405E2A}"/>
              </a:ext>
            </a:extLst>
          </p:cNvPr>
          <p:cNvSpPr txBox="1">
            <a:spLocks/>
          </p:cNvSpPr>
          <p:nvPr/>
        </p:nvSpPr>
        <p:spPr>
          <a:xfrm>
            <a:off x="8174587" y="5329975"/>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09" name="pole tekstowe 108">
            <a:extLst>
              <a:ext uri="{FF2B5EF4-FFF2-40B4-BE49-F238E27FC236}">
                <a16:creationId xmlns:a16="http://schemas.microsoft.com/office/drawing/2014/main" id="{20E3B5DF-322D-4319-A496-BBCEBF46FC61}"/>
              </a:ext>
            </a:extLst>
          </p:cNvPr>
          <p:cNvSpPr txBox="1"/>
          <p:nvPr/>
        </p:nvSpPr>
        <p:spPr>
          <a:xfrm>
            <a:off x="607579" y="1369313"/>
            <a:ext cx="2627005" cy="485061"/>
          </a:xfrm>
          <a:prstGeom prst="roundRect">
            <a:avLst>
              <a:gd name="adj" fmla="val 20341"/>
            </a:avLst>
          </a:prstGeom>
          <a:noFill/>
          <a:ln>
            <a:solidFill>
              <a:schemeClr val="bg1">
                <a:lumMod val="75000"/>
              </a:schemeClr>
            </a:solidFill>
            <a:prstDash val="dash"/>
          </a:ln>
        </p:spPr>
        <p:txBody>
          <a:bodyPr wrap="square">
            <a:spAutoFit/>
          </a:bodyPr>
          <a:lstStyle/>
          <a:p>
            <a:pPr algn="ctr"/>
            <a:r>
              <a:rPr lang="pl-PL" sz="1100" b="1" u="none" strike="noStrike">
                <a:effectLst/>
                <a:latin typeface="+mj-lt"/>
              </a:rPr>
              <a:t>ZOSTAŁY ZAPREZENTOWANE WSKAZANIA Z ISTOTNYMI RÓŻNICAMI </a:t>
            </a:r>
            <a:endParaRPr lang="pl-PL" sz="1100" b="1"/>
          </a:p>
        </p:txBody>
      </p:sp>
    </p:spTree>
    <p:extLst>
      <p:ext uri="{BB962C8B-B14F-4D97-AF65-F5344CB8AC3E}">
        <p14:creationId xmlns:p14="http://schemas.microsoft.com/office/powerpoint/2010/main" val="327347919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Problemy środowiska naturalnego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 Proszę podać trzy Pana(i) zdaniem największe problemy środowiska naturalnego w Polsce.</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pole tekstowe 17">
            <a:extLst>
              <a:ext uri="{FF2B5EF4-FFF2-40B4-BE49-F238E27FC236}">
                <a16:creationId xmlns:a16="http://schemas.microsoft.com/office/drawing/2014/main" id="{860C32BC-5A42-481A-93F3-406B4F825356}"/>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12" name="Tabela 212">
            <a:extLst>
              <a:ext uri="{FF2B5EF4-FFF2-40B4-BE49-F238E27FC236}">
                <a16:creationId xmlns:a16="http://schemas.microsoft.com/office/drawing/2014/main" id="{BFED5DE8-F9B2-4E24-A6C3-872CF720A81A}"/>
              </a:ext>
            </a:extLst>
          </p:cNvPr>
          <p:cNvGraphicFramePr>
            <a:graphicFrameLocks noGrp="1"/>
          </p:cNvGraphicFramePr>
          <p:nvPr>
            <p:extLst>
              <p:ext uri="{D42A27DB-BD31-4B8C-83A1-F6EECF244321}">
                <p14:modId xmlns:p14="http://schemas.microsoft.com/office/powerpoint/2010/main" val="2892361235"/>
              </p:ext>
            </p:extLst>
          </p:nvPr>
        </p:nvGraphicFramePr>
        <p:xfrm>
          <a:off x="2663788" y="1841824"/>
          <a:ext cx="3816423" cy="445770"/>
        </p:xfrm>
        <a:graphic>
          <a:graphicData uri="http://schemas.openxmlformats.org/drawingml/2006/table">
            <a:tbl>
              <a:tblPr firstRow="1" bandRow="1">
                <a:tableStyleId>{5C22544A-7EE6-4342-B048-85BDC9FD1C3A}</a:tableStyleId>
              </a:tblPr>
              <a:tblGrid>
                <a:gridCol w="1272141">
                  <a:extLst>
                    <a:ext uri="{9D8B030D-6E8A-4147-A177-3AD203B41FA5}">
                      <a16:colId xmlns:a16="http://schemas.microsoft.com/office/drawing/2014/main" val="2020587659"/>
                    </a:ext>
                  </a:extLst>
                </a:gridCol>
                <a:gridCol w="1272141">
                  <a:extLst>
                    <a:ext uri="{9D8B030D-6E8A-4147-A177-3AD203B41FA5}">
                      <a16:colId xmlns:a16="http://schemas.microsoft.com/office/drawing/2014/main" val="1093521556"/>
                    </a:ext>
                  </a:extLst>
                </a:gridCol>
                <a:gridCol w="1272141">
                  <a:extLst>
                    <a:ext uri="{9D8B030D-6E8A-4147-A177-3AD203B41FA5}">
                      <a16:colId xmlns:a16="http://schemas.microsoft.com/office/drawing/2014/main" val="3194877113"/>
                    </a:ext>
                  </a:extLst>
                </a:gridCol>
              </a:tblGrid>
              <a:tr h="0">
                <a:tc>
                  <a:txBody>
                    <a:bodyPr/>
                    <a:lstStyle/>
                    <a:p>
                      <a:pPr algn="ctr" fontAlgn="ctr"/>
                      <a:r>
                        <a:rPr lang="pl-PL" sz="1200" b="1" i="0" u="none" strike="noStrike">
                          <a:solidFill>
                            <a:schemeClr val="tx1"/>
                          </a:solidFill>
                          <a:effectLst/>
                          <a:latin typeface="Century Gothic" panose="020B0502020202020204" pitchFamily="34" charset="0"/>
                        </a:rPr>
                        <a:t>59%</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a:solidFill>
                            <a:schemeClr val="tx1"/>
                          </a:solidFill>
                          <a:effectLst/>
                          <a:latin typeface="Century Gothic" panose="020B0502020202020204" pitchFamily="34" charset="0"/>
                        </a:rPr>
                        <a:t>50%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a:solidFill>
                            <a:schemeClr val="tx1"/>
                          </a:solidFill>
                          <a:effectLst/>
                          <a:latin typeface="Century Gothic" panose="020B0502020202020204" pitchFamily="34" charset="0"/>
                        </a:rPr>
                        <a:t>34%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63617320"/>
                  </a:ext>
                </a:extLst>
              </a:tr>
              <a:tr h="0">
                <a:tc>
                  <a:txBody>
                    <a:bodyPr/>
                    <a:lstStyle/>
                    <a:p>
                      <a:pPr algn="ctr" fontAlgn="ctr"/>
                      <a:r>
                        <a:rPr lang="pl-PL" sz="800" b="0" i="0" u="none" strike="noStrike">
                          <a:solidFill>
                            <a:schemeClr val="tx1"/>
                          </a:solidFill>
                          <a:effectLst/>
                          <a:latin typeface="Century Gothic" panose="020B0502020202020204" pitchFamily="34" charset="0"/>
                        </a:rPr>
                        <a:t>zanieczyszczenie powietrza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problem </a:t>
                      </a:r>
                    </a:p>
                    <a:p>
                      <a:pPr algn="ctr" fontAlgn="ctr"/>
                      <a:r>
                        <a:rPr lang="pl-PL" sz="800" b="0" i="0" u="none" strike="noStrike">
                          <a:solidFill>
                            <a:schemeClr val="tx1"/>
                          </a:solidFill>
                          <a:effectLst/>
                          <a:latin typeface="Century Gothic" panose="020B0502020202020204" pitchFamily="34" charset="0"/>
                        </a:rPr>
                        <a:t>śmieci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zanieczyszczenie wód, </a:t>
                      </a:r>
                    </a:p>
                    <a:p>
                      <a:pPr algn="ctr" fontAlgn="ctr"/>
                      <a:r>
                        <a:rPr lang="pl-PL" sz="800" b="0" i="0" u="none" strike="noStrike">
                          <a:solidFill>
                            <a:schemeClr val="tx1"/>
                          </a:solidFill>
                          <a:effectLst/>
                          <a:latin typeface="Century Gothic" panose="020B0502020202020204" pitchFamily="34" charset="0"/>
                        </a:rPr>
                        <a:t>problemy z wodą</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16" name="Tabela 15">
            <a:extLst>
              <a:ext uri="{FF2B5EF4-FFF2-40B4-BE49-F238E27FC236}">
                <a16:creationId xmlns:a16="http://schemas.microsoft.com/office/drawing/2014/main" id="{9AA72EDA-E51D-4179-8EE8-8900074F0A4F}"/>
              </a:ext>
            </a:extLst>
          </p:cNvPr>
          <p:cNvGraphicFramePr>
            <a:graphicFrameLocks noGrp="1"/>
          </p:cNvGraphicFramePr>
          <p:nvPr>
            <p:extLst>
              <p:ext uri="{D42A27DB-BD31-4B8C-83A1-F6EECF244321}">
                <p14:modId xmlns:p14="http://schemas.microsoft.com/office/powerpoint/2010/main" val="99120329"/>
              </p:ext>
            </p:extLst>
          </p:nvPr>
        </p:nvGraphicFramePr>
        <p:xfrm>
          <a:off x="539552" y="4619888"/>
          <a:ext cx="8122848" cy="593725"/>
        </p:xfrm>
        <a:graphic>
          <a:graphicData uri="http://schemas.openxmlformats.org/drawingml/2006/table">
            <a:tbl>
              <a:tblPr firstRow="1" bandRow="1">
                <a:tableStyleId>{5C22544A-7EE6-4342-B048-85BDC9FD1C3A}</a:tableStyleId>
              </a:tblPr>
              <a:tblGrid>
                <a:gridCol w="1353808">
                  <a:extLst>
                    <a:ext uri="{9D8B030D-6E8A-4147-A177-3AD203B41FA5}">
                      <a16:colId xmlns:a16="http://schemas.microsoft.com/office/drawing/2014/main" val="2938667892"/>
                    </a:ext>
                  </a:extLst>
                </a:gridCol>
                <a:gridCol w="1353808">
                  <a:extLst>
                    <a:ext uri="{9D8B030D-6E8A-4147-A177-3AD203B41FA5}">
                      <a16:colId xmlns:a16="http://schemas.microsoft.com/office/drawing/2014/main" val="411925587"/>
                    </a:ext>
                  </a:extLst>
                </a:gridCol>
                <a:gridCol w="1353808">
                  <a:extLst>
                    <a:ext uri="{9D8B030D-6E8A-4147-A177-3AD203B41FA5}">
                      <a16:colId xmlns:a16="http://schemas.microsoft.com/office/drawing/2014/main" val="3608420190"/>
                    </a:ext>
                  </a:extLst>
                </a:gridCol>
                <a:gridCol w="1353808">
                  <a:extLst>
                    <a:ext uri="{9D8B030D-6E8A-4147-A177-3AD203B41FA5}">
                      <a16:colId xmlns:a16="http://schemas.microsoft.com/office/drawing/2014/main" val="2823064476"/>
                    </a:ext>
                  </a:extLst>
                </a:gridCol>
                <a:gridCol w="1353808">
                  <a:extLst>
                    <a:ext uri="{9D8B030D-6E8A-4147-A177-3AD203B41FA5}">
                      <a16:colId xmlns:a16="http://schemas.microsoft.com/office/drawing/2014/main" val="608497383"/>
                    </a:ext>
                  </a:extLst>
                </a:gridCol>
                <a:gridCol w="1353808">
                  <a:extLst>
                    <a:ext uri="{9D8B030D-6E8A-4147-A177-3AD203B41FA5}">
                      <a16:colId xmlns:a16="http://schemas.microsoft.com/office/drawing/2014/main" val="3731940937"/>
                    </a:ext>
                  </a:extLst>
                </a:gridCol>
              </a:tblGrid>
              <a:tr h="197352">
                <a:tc>
                  <a:txBody>
                    <a:bodyPr/>
                    <a:lstStyle/>
                    <a:p>
                      <a:pPr algn="ctr" fontAlgn="ctr"/>
                      <a:r>
                        <a:rPr lang="pl-PL" sz="1400" b="1" i="0" u="none" strike="noStrike">
                          <a:solidFill>
                            <a:schemeClr val="tx1"/>
                          </a:solidFill>
                          <a:effectLst/>
                          <a:latin typeface="Century Gothic" panose="020B0502020202020204" pitchFamily="34" charset="0"/>
                        </a:rPr>
                        <a:t>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400" b="1" i="0" u="none" strike="noStrike">
                          <a:solidFill>
                            <a:schemeClr val="tx1"/>
                          </a:solidFill>
                          <a:effectLst/>
                          <a:latin typeface="Century Gothic" panose="020B0502020202020204" pitchFamily="34" charset="0"/>
                        </a:rPr>
                        <a:t>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400" b="1" i="0" u="none" strike="noStrike">
                          <a:solidFill>
                            <a:schemeClr val="tx1"/>
                          </a:solidFill>
                          <a:effectLst/>
                          <a:latin typeface="Century Gothic" panose="020B0502020202020204" pitchFamily="34" charset="0"/>
                        </a:rPr>
                        <a:t>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400" b="1" i="0" u="none" strike="noStrike">
                          <a:solidFill>
                            <a:schemeClr val="tx1"/>
                          </a:solidFill>
                          <a:effectLst/>
                          <a:latin typeface="Century Gothic" panose="020B0502020202020204" pitchFamily="34" charset="0"/>
                        </a:rPr>
                        <a:t>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400" b="1" i="0" u="none" strike="noStrike">
                          <a:solidFill>
                            <a:schemeClr val="tx1"/>
                          </a:solidFill>
                          <a:effectLst/>
                          <a:latin typeface="Century Gothic" panose="020B0502020202020204" pitchFamily="34" charset="0"/>
                        </a:rPr>
                        <a:t>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400" b="1" i="0" u="none" strike="noStrike">
                          <a:solidFill>
                            <a:schemeClr val="tx1"/>
                          </a:solidFill>
                          <a:effectLst/>
                          <a:latin typeface="Century Gothic" panose="020B0502020202020204" pitchFamily="34" charset="0"/>
                        </a:rPr>
                        <a:t>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800" b="0" i="0" u="none" strike="noStrike">
                          <a:solidFill>
                            <a:schemeClr val="tx1"/>
                          </a:solidFill>
                          <a:effectLst/>
                          <a:latin typeface="Century Gothic" panose="020B0502020202020204" pitchFamily="34" charset="0"/>
                        </a:rPr>
                        <a:t>katastrofy naturalne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katastrofy wywołane przez człowieka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za mało energii odnawialnej</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nadmiar samochodów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nadmierna produkcja plastiku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wzrost poziomu hałasu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aphicFrame>
        <p:nvGraphicFramePr>
          <p:cNvPr id="17" name="Tabela 16">
            <a:extLst>
              <a:ext uri="{FF2B5EF4-FFF2-40B4-BE49-F238E27FC236}">
                <a16:creationId xmlns:a16="http://schemas.microsoft.com/office/drawing/2014/main" id="{EF230260-EAC0-4F8F-816C-6A2FA7F4F645}"/>
              </a:ext>
            </a:extLst>
          </p:cNvPr>
          <p:cNvGraphicFramePr>
            <a:graphicFrameLocks noGrp="1"/>
          </p:cNvGraphicFramePr>
          <p:nvPr>
            <p:extLst>
              <p:ext uri="{D42A27DB-BD31-4B8C-83A1-F6EECF244321}">
                <p14:modId xmlns:p14="http://schemas.microsoft.com/office/powerpoint/2010/main" val="2162779749"/>
              </p:ext>
            </p:extLst>
          </p:nvPr>
        </p:nvGraphicFramePr>
        <p:xfrm>
          <a:off x="539552" y="3131502"/>
          <a:ext cx="8122849" cy="572637"/>
        </p:xfrm>
        <a:graphic>
          <a:graphicData uri="http://schemas.openxmlformats.org/drawingml/2006/table">
            <a:tbl>
              <a:tblPr firstRow="1" bandRow="1">
                <a:tableStyleId>{5C22544A-7EE6-4342-B048-85BDC9FD1C3A}</a:tableStyleId>
              </a:tblPr>
              <a:tblGrid>
                <a:gridCol w="1160407">
                  <a:extLst>
                    <a:ext uri="{9D8B030D-6E8A-4147-A177-3AD203B41FA5}">
                      <a16:colId xmlns:a16="http://schemas.microsoft.com/office/drawing/2014/main" val="2938667892"/>
                    </a:ext>
                  </a:extLst>
                </a:gridCol>
                <a:gridCol w="1160407">
                  <a:extLst>
                    <a:ext uri="{9D8B030D-6E8A-4147-A177-3AD203B41FA5}">
                      <a16:colId xmlns:a16="http://schemas.microsoft.com/office/drawing/2014/main" val="411925587"/>
                    </a:ext>
                  </a:extLst>
                </a:gridCol>
                <a:gridCol w="1160407">
                  <a:extLst>
                    <a:ext uri="{9D8B030D-6E8A-4147-A177-3AD203B41FA5}">
                      <a16:colId xmlns:a16="http://schemas.microsoft.com/office/drawing/2014/main" val="3608420190"/>
                    </a:ext>
                  </a:extLst>
                </a:gridCol>
                <a:gridCol w="1160407">
                  <a:extLst>
                    <a:ext uri="{9D8B030D-6E8A-4147-A177-3AD203B41FA5}">
                      <a16:colId xmlns:a16="http://schemas.microsoft.com/office/drawing/2014/main" val="2823064476"/>
                    </a:ext>
                  </a:extLst>
                </a:gridCol>
                <a:gridCol w="1160407">
                  <a:extLst>
                    <a:ext uri="{9D8B030D-6E8A-4147-A177-3AD203B41FA5}">
                      <a16:colId xmlns:a16="http://schemas.microsoft.com/office/drawing/2014/main" val="608497383"/>
                    </a:ext>
                  </a:extLst>
                </a:gridCol>
                <a:gridCol w="1160407">
                  <a:extLst>
                    <a:ext uri="{9D8B030D-6E8A-4147-A177-3AD203B41FA5}">
                      <a16:colId xmlns:a16="http://schemas.microsoft.com/office/drawing/2014/main" val="3731940937"/>
                    </a:ext>
                  </a:extLst>
                </a:gridCol>
                <a:gridCol w="1160407">
                  <a:extLst>
                    <a:ext uri="{9D8B030D-6E8A-4147-A177-3AD203B41FA5}">
                      <a16:colId xmlns:a16="http://schemas.microsoft.com/office/drawing/2014/main" val="2578974495"/>
                    </a:ext>
                  </a:extLst>
                </a:gridCol>
              </a:tblGrid>
              <a:tr h="197352">
                <a:tc>
                  <a:txBody>
                    <a:bodyPr/>
                    <a:lstStyle/>
                    <a:p>
                      <a:pPr algn="ctr" fontAlgn="ctr"/>
                      <a:r>
                        <a:rPr lang="pl-PL" sz="1200" b="1" i="0" u="none" strike="noStrike">
                          <a:solidFill>
                            <a:schemeClr val="tx1"/>
                          </a:solidFill>
                          <a:effectLst/>
                          <a:latin typeface="Century Gothic" panose="020B0502020202020204" pitchFamily="34" charset="0"/>
                        </a:rPr>
                        <a:t>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a:solidFill>
                            <a:schemeClr val="tx1"/>
                          </a:solidFill>
                          <a:effectLst/>
                          <a:latin typeface="Century Gothic" panose="020B0502020202020204" pitchFamily="34" charset="0"/>
                        </a:rPr>
                        <a:t>9%</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a:solidFill>
                            <a:schemeClr val="tx1"/>
                          </a:solidFill>
                          <a:effectLst/>
                          <a:latin typeface="Century Gothic" panose="020B0502020202020204" pitchFamily="34" charset="0"/>
                        </a:rPr>
                        <a:t>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a:solidFill>
                            <a:schemeClr val="tx1"/>
                          </a:solidFill>
                          <a:effectLst/>
                          <a:latin typeface="Century Gothic" panose="020B0502020202020204" pitchFamily="34" charset="0"/>
                        </a:rPr>
                        <a:t>7%</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a:solidFill>
                            <a:schemeClr val="tx1"/>
                          </a:solidFill>
                          <a:effectLst/>
                          <a:latin typeface="Century Gothic" panose="020B0502020202020204" pitchFamily="34" charset="0"/>
                        </a:rPr>
                        <a:t>5%</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a:solidFill>
                            <a:schemeClr val="tx1"/>
                          </a:solidFill>
                          <a:effectLst/>
                          <a:latin typeface="Century Gothic" panose="020B0502020202020204" pitchFamily="34" charset="0"/>
                        </a:rPr>
                        <a:t>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a:solidFill>
                            <a:schemeClr val="tx1"/>
                          </a:solidFill>
                          <a:effectLst/>
                          <a:latin typeface="Century Gothic" panose="020B0502020202020204" pitchFamily="34" charset="0"/>
                        </a:rPr>
                        <a:t>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800" b="0" i="0" u="none" strike="noStrike">
                          <a:solidFill>
                            <a:schemeClr val="tx1"/>
                          </a:solidFill>
                          <a:effectLst/>
                          <a:latin typeface="Century Gothic" panose="020B0502020202020204" pitchFamily="34" charset="0"/>
                        </a:rPr>
                        <a:t>niskie zasoby </a:t>
                      </a:r>
                    </a:p>
                    <a:p>
                      <a:pPr algn="ctr" fontAlgn="ctr"/>
                      <a:r>
                        <a:rPr lang="pl-PL" sz="800" b="0" i="0" u="none" strike="noStrike">
                          <a:solidFill>
                            <a:schemeClr val="tx1"/>
                          </a:solidFill>
                          <a:effectLst/>
                          <a:latin typeface="Century Gothic" panose="020B0502020202020204" pitchFamily="34" charset="0"/>
                        </a:rPr>
                        <a:t>wody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wycinka drzew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energetyka węglowa, kopalnie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zanikanie gatunków zwierząt </a:t>
                      </a:r>
                    </a:p>
                    <a:p>
                      <a:pPr algn="ctr" fontAlgn="ctr"/>
                      <a:r>
                        <a:rPr lang="pl-PL" sz="800" b="0" i="0" u="none" strike="noStrike">
                          <a:solidFill>
                            <a:schemeClr val="tx1"/>
                          </a:solidFill>
                          <a:effectLst/>
                          <a:latin typeface="Century Gothic" panose="020B0502020202020204" pitchFamily="34" charset="0"/>
                        </a:rPr>
                        <a:t>i roślin</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wyczerpywanie się zasobów naturalnych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niska świadomość ludzi, problem </a:t>
                      </a:r>
                    </a:p>
                    <a:p>
                      <a:pPr algn="ctr" fontAlgn="ctr"/>
                      <a:r>
                        <a:rPr lang="pl-PL" sz="800" b="0" i="0" u="none" strike="noStrike">
                          <a:solidFill>
                            <a:schemeClr val="tx1"/>
                          </a:solidFill>
                          <a:effectLst/>
                          <a:latin typeface="Century Gothic" panose="020B0502020202020204" pitchFamily="34" charset="0"/>
                        </a:rPr>
                        <a:t>z edukacją</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a:solidFill>
                            <a:schemeClr val="tx1"/>
                          </a:solidFill>
                          <a:effectLst/>
                          <a:latin typeface="Century Gothic" panose="020B0502020202020204" pitchFamily="34" charset="0"/>
                        </a:rPr>
                        <a:t>zmiany klimatu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pic>
        <p:nvPicPr>
          <p:cNvPr id="86" name="Grafika 85" descr="Największe problemy środowiska naturalnego w Polsce TOP3.&#10;&#10;Grafika przedstawia zanieczyszczenie wód i problemy z wodą: 34%.">
            <a:extLst>
              <a:ext uri="{FF2B5EF4-FFF2-40B4-BE49-F238E27FC236}">
                <a16:creationId xmlns:a16="http://schemas.microsoft.com/office/drawing/2014/main" id="{18DA697D-3EEB-4AE2-9915-6568EB1F104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15470" y="1430289"/>
            <a:ext cx="416877" cy="416877"/>
          </a:xfrm>
          <a:prstGeom prst="rect">
            <a:avLst/>
          </a:prstGeom>
        </p:spPr>
      </p:pic>
      <p:pic>
        <p:nvPicPr>
          <p:cNvPr id="87" name="Grafika 86" descr="Największe problemy środowiska naturalnego w Polsce TOP3.&#10;&#10;Grafika przedstawia zanieczyszczenie powietrza: 59%.">
            <a:extLst>
              <a:ext uri="{FF2B5EF4-FFF2-40B4-BE49-F238E27FC236}">
                <a16:creationId xmlns:a16="http://schemas.microsoft.com/office/drawing/2014/main" id="{F38C3463-E057-48DF-AAC4-48AE85524466}"/>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109441" y="1439911"/>
            <a:ext cx="416122" cy="416122"/>
          </a:xfrm>
          <a:prstGeom prst="rect">
            <a:avLst/>
          </a:prstGeom>
        </p:spPr>
      </p:pic>
      <p:grpSp>
        <p:nvGrpSpPr>
          <p:cNvPr id="88" name="Grupa 87" descr="Największe problemy środowiska naturalnego w Polsce TOP3.&#10;&#10;Grafika przedstawia problem śmieci: 50%.">
            <a:extLst>
              <a:ext uri="{FF2B5EF4-FFF2-40B4-BE49-F238E27FC236}">
                <a16:creationId xmlns:a16="http://schemas.microsoft.com/office/drawing/2014/main" id="{C9857DB6-0954-4BDD-A53C-9C2A4C114472}"/>
              </a:ext>
            </a:extLst>
          </p:cNvPr>
          <p:cNvGrpSpPr/>
          <p:nvPr/>
        </p:nvGrpSpPr>
        <p:grpSpPr>
          <a:xfrm>
            <a:off x="4408071" y="1407058"/>
            <a:ext cx="327855" cy="373452"/>
            <a:chOff x="3873500" y="4216400"/>
            <a:chExt cx="719137" cy="819150"/>
          </a:xfrm>
          <a:solidFill>
            <a:schemeClr val="accent3"/>
          </a:solidFill>
        </p:grpSpPr>
        <p:sp>
          <p:nvSpPr>
            <p:cNvPr id="98" name="Freeform 37">
              <a:extLst>
                <a:ext uri="{FF2B5EF4-FFF2-40B4-BE49-F238E27FC236}">
                  <a16:creationId xmlns:a16="http://schemas.microsoft.com/office/drawing/2014/main" id="{F11C6777-1A78-41B4-A7EF-29157D9E98E8}"/>
                </a:ext>
              </a:extLst>
            </p:cNvPr>
            <p:cNvSpPr>
              <a:spLocks/>
            </p:cNvSpPr>
            <p:nvPr/>
          </p:nvSpPr>
          <p:spPr bwMode="auto">
            <a:xfrm>
              <a:off x="3873500" y="4216400"/>
              <a:ext cx="404812" cy="819150"/>
            </a:xfrm>
            <a:custGeom>
              <a:avLst/>
              <a:gdLst>
                <a:gd name="T0" fmla="*/ 350 w 766"/>
                <a:gd name="T1" fmla="*/ 1345 h 1547"/>
                <a:gd name="T2" fmla="*/ 353 w 766"/>
                <a:gd name="T3" fmla="*/ 1333 h 1547"/>
                <a:gd name="T4" fmla="*/ 362 w 766"/>
                <a:gd name="T5" fmla="*/ 1326 h 1547"/>
                <a:gd name="T6" fmla="*/ 369 w 766"/>
                <a:gd name="T7" fmla="*/ 1326 h 1547"/>
                <a:gd name="T8" fmla="*/ 378 w 766"/>
                <a:gd name="T9" fmla="*/ 1332 h 1547"/>
                <a:gd name="T10" fmla="*/ 426 w 766"/>
                <a:gd name="T11" fmla="*/ 1526 h 1547"/>
                <a:gd name="T12" fmla="*/ 454 w 766"/>
                <a:gd name="T13" fmla="*/ 1517 h 1547"/>
                <a:gd name="T14" fmla="*/ 448 w 766"/>
                <a:gd name="T15" fmla="*/ 1394 h 1547"/>
                <a:gd name="T16" fmla="*/ 447 w 766"/>
                <a:gd name="T17" fmla="*/ 1387 h 1547"/>
                <a:gd name="T18" fmla="*/ 453 w 766"/>
                <a:gd name="T19" fmla="*/ 1377 h 1547"/>
                <a:gd name="T20" fmla="*/ 458 w 766"/>
                <a:gd name="T21" fmla="*/ 1374 h 1547"/>
                <a:gd name="T22" fmla="*/ 470 w 766"/>
                <a:gd name="T23" fmla="*/ 1375 h 1547"/>
                <a:gd name="T24" fmla="*/ 478 w 766"/>
                <a:gd name="T25" fmla="*/ 1384 h 1547"/>
                <a:gd name="T26" fmla="*/ 509 w 766"/>
                <a:gd name="T27" fmla="*/ 1493 h 1547"/>
                <a:gd name="T28" fmla="*/ 577 w 766"/>
                <a:gd name="T29" fmla="*/ 1460 h 1547"/>
                <a:gd name="T30" fmla="*/ 670 w 766"/>
                <a:gd name="T31" fmla="*/ 1406 h 1547"/>
                <a:gd name="T32" fmla="*/ 733 w 766"/>
                <a:gd name="T33" fmla="*/ 1374 h 1547"/>
                <a:gd name="T34" fmla="*/ 766 w 766"/>
                <a:gd name="T35" fmla="*/ 1360 h 1547"/>
                <a:gd name="T36" fmla="*/ 601 w 766"/>
                <a:gd name="T37" fmla="*/ 1026 h 1547"/>
                <a:gd name="T38" fmla="*/ 545 w 766"/>
                <a:gd name="T39" fmla="*/ 918 h 1547"/>
                <a:gd name="T40" fmla="*/ 527 w 766"/>
                <a:gd name="T41" fmla="*/ 886 h 1547"/>
                <a:gd name="T42" fmla="*/ 505 w 766"/>
                <a:gd name="T43" fmla="*/ 860 h 1547"/>
                <a:gd name="T44" fmla="*/ 482 w 766"/>
                <a:gd name="T45" fmla="*/ 836 h 1547"/>
                <a:gd name="T46" fmla="*/ 456 w 766"/>
                <a:gd name="T47" fmla="*/ 817 h 1547"/>
                <a:gd name="T48" fmla="*/ 429 w 766"/>
                <a:gd name="T49" fmla="*/ 802 h 1547"/>
                <a:gd name="T50" fmla="*/ 404 w 766"/>
                <a:gd name="T51" fmla="*/ 791 h 1547"/>
                <a:gd name="T52" fmla="*/ 377 w 766"/>
                <a:gd name="T53" fmla="*/ 784 h 1547"/>
                <a:gd name="T54" fmla="*/ 353 w 766"/>
                <a:gd name="T55" fmla="*/ 782 h 1547"/>
                <a:gd name="T56" fmla="*/ 78 w 766"/>
                <a:gd name="T57" fmla="*/ 26 h 1547"/>
                <a:gd name="T58" fmla="*/ 69 w 766"/>
                <a:gd name="T59" fmla="*/ 12 h 1547"/>
                <a:gd name="T60" fmla="*/ 57 w 766"/>
                <a:gd name="T61" fmla="*/ 3 h 1547"/>
                <a:gd name="T62" fmla="*/ 42 w 766"/>
                <a:gd name="T63" fmla="*/ 0 h 1547"/>
                <a:gd name="T64" fmla="*/ 25 w 766"/>
                <a:gd name="T65" fmla="*/ 2 h 1547"/>
                <a:gd name="T66" fmla="*/ 18 w 766"/>
                <a:gd name="T67" fmla="*/ 5 h 1547"/>
                <a:gd name="T68" fmla="*/ 7 w 766"/>
                <a:gd name="T69" fmla="*/ 17 h 1547"/>
                <a:gd name="T70" fmla="*/ 1 w 766"/>
                <a:gd name="T71" fmla="*/ 31 h 1547"/>
                <a:gd name="T72" fmla="*/ 0 w 766"/>
                <a:gd name="T73" fmla="*/ 46 h 1547"/>
                <a:gd name="T74" fmla="*/ 276 w 766"/>
                <a:gd name="T75" fmla="*/ 810 h 1547"/>
                <a:gd name="T76" fmla="*/ 268 w 766"/>
                <a:gd name="T77" fmla="*/ 817 h 1547"/>
                <a:gd name="T78" fmla="*/ 253 w 766"/>
                <a:gd name="T79" fmla="*/ 834 h 1547"/>
                <a:gd name="T80" fmla="*/ 240 w 766"/>
                <a:gd name="T81" fmla="*/ 855 h 1547"/>
                <a:gd name="T82" fmla="*/ 228 w 766"/>
                <a:gd name="T83" fmla="*/ 878 h 1547"/>
                <a:gd name="T84" fmla="*/ 219 w 766"/>
                <a:gd name="T85" fmla="*/ 904 h 1547"/>
                <a:gd name="T86" fmla="*/ 212 w 766"/>
                <a:gd name="T87" fmla="*/ 932 h 1547"/>
                <a:gd name="T88" fmla="*/ 209 w 766"/>
                <a:gd name="T89" fmla="*/ 962 h 1547"/>
                <a:gd name="T90" fmla="*/ 209 w 766"/>
                <a:gd name="T91" fmla="*/ 993 h 1547"/>
                <a:gd name="T92" fmla="*/ 333 w 766"/>
                <a:gd name="T93" fmla="*/ 964 h 1547"/>
                <a:gd name="T94" fmla="*/ 336 w 766"/>
                <a:gd name="T95" fmla="*/ 963 h 1547"/>
                <a:gd name="T96" fmla="*/ 347 w 766"/>
                <a:gd name="T97" fmla="*/ 965 h 1547"/>
                <a:gd name="T98" fmla="*/ 353 w 766"/>
                <a:gd name="T99" fmla="*/ 969 h 1547"/>
                <a:gd name="T100" fmla="*/ 357 w 766"/>
                <a:gd name="T101" fmla="*/ 976 h 1547"/>
                <a:gd name="T102" fmla="*/ 357 w 766"/>
                <a:gd name="T103" fmla="*/ 979 h 1547"/>
                <a:gd name="T104" fmla="*/ 357 w 766"/>
                <a:gd name="T105" fmla="*/ 986 h 1547"/>
                <a:gd name="T106" fmla="*/ 354 w 766"/>
                <a:gd name="T107" fmla="*/ 993 h 1547"/>
                <a:gd name="T108" fmla="*/ 349 w 766"/>
                <a:gd name="T109" fmla="*/ 998 h 1547"/>
                <a:gd name="T110" fmla="*/ 217 w 766"/>
                <a:gd name="T111" fmla="*/ 1047 h 1547"/>
                <a:gd name="T112" fmla="*/ 247 w 766"/>
                <a:gd name="T113" fmla="*/ 1177 h 1547"/>
                <a:gd name="T114" fmla="*/ 338 w 766"/>
                <a:gd name="T115" fmla="*/ 1547 h 1547"/>
                <a:gd name="T116" fmla="*/ 368 w 766"/>
                <a:gd name="T117" fmla="*/ 1541 h 1547"/>
                <a:gd name="T118" fmla="*/ 350 w 766"/>
                <a:gd name="T119" fmla="*/ 1345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6" h="1547">
                  <a:moveTo>
                    <a:pt x="350" y="1345"/>
                  </a:moveTo>
                  <a:lnTo>
                    <a:pt x="350" y="1345"/>
                  </a:lnTo>
                  <a:lnTo>
                    <a:pt x="350" y="1339"/>
                  </a:lnTo>
                  <a:lnTo>
                    <a:pt x="353" y="1333"/>
                  </a:lnTo>
                  <a:lnTo>
                    <a:pt x="357" y="1329"/>
                  </a:lnTo>
                  <a:lnTo>
                    <a:pt x="362" y="1326"/>
                  </a:lnTo>
                  <a:lnTo>
                    <a:pt x="362" y="1326"/>
                  </a:lnTo>
                  <a:lnTo>
                    <a:pt x="369" y="1326"/>
                  </a:lnTo>
                  <a:lnTo>
                    <a:pt x="374" y="1329"/>
                  </a:lnTo>
                  <a:lnTo>
                    <a:pt x="378" y="1332"/>
                  </a:lnTo>
                  <a:lnTo>
                    <a:pt x="381" y="1338"/>
                  </a:lnTo>
                  <a:lnTo>
                    <a:pt x="426" y="1526"/>
                  </a:lnTo>
                  <a:lnTo>
                    <a:pt x="426" y="1526"/>
                  </a:lnTo>
                  <a:lnTo>
                    <a:pt x="454" y="1517"/>
                  </a:lnTo>
                  <a:lnTo>
                    <a:pt x="480" y="1506"/>
                  </a:lnTo>
                  <a:lnTo>
                    <a:pt x="448" y="1394"/>
                  </a:lnTo>
                  <a:lnTo>
                    <a:pt x="448" y="1394"/>
                  </a:lnTo>
                  <a:lnTo>
                    <a:pt x="447" y="1387"/>
                  </a:lnTo>
                  <a:lnTo>
                    <a:pt x="449" y="1382"/>
                  </a:lnTo>
                  <a:lnTo>
                    <a:pt x="453" y="1377"/>
                  </a:lnTo>
                  <a:lnTo>
                    <a:pt x="458" y="1374"/>
                  </a:lnTo>
                  <a:lnTo>
                    <a:pt x="458" y="1374"/>
                  </a:lnTo>
                  <a:lnTo>
                    <a:pt x="464" y="1374"/>
                  </a:lnTo>
                  <a:lnTo>
                    <a:pt x="470" y="1375"/>
                  </a:lnTo>
                  <a:lnTo>
                    <a:pt x="475" y="1379"/>
                  </a:lnTo>
                  <a:lnTo>
                    <a:pt x="478" y="1384"/>
                  </a:lnTo>
                  <a:lnTo>
                    <a:pt x="509" y="1493"/>
                  </a:lnTo>
                  <a:lnTo>
                    <a:pt x="509" y="1493"/>
                  </a:lnTo>
                  <a:lnTo>
                    <a:pt x="543" y="1477"/>
                  </a:lnTo>
                  <a:lnTo>
                    <a:pt x="577" y="1460"/>
                  </a:lnTo>
                  <a:lnTo>
                    <a:pt x="639" y="1424"/>
                  </a:lnTo>
                  <a:lnTo>
                    <a:pt x="670" y="1406"/>
                  </a:lnTo>
                  <a:lnTo>
                    <a:pt x="701" y="1390"/>
                  </a:lnTo>
                  <a:lnTo>
                    <a:pt x="733" y="1374"/>
                  </a:lnTo>
                  <a:lnTo>
                    <a:pt x="766" y="1360"/>
                  </a:lnTo>
                  <a:lnTo>
                    <a:pt x="766" y="1360"/>
                  </a:lnTo>
                  <a:lnTo>
                    <a:pt x="663" y="1149"/>
                  </a:lnTo>
                  <a:lnTo>
                    <a:pt x="601" y="1026"/>
                  </a:lnTo>
                  <a:lnTo>
                    <a:pt x="545" y="918"/>
                  </a:lnTo>
                  <a:lnTo>
                    <a:pt x="545" y="918"/>
                  </a:lnTo>
                  <a:lnTo>
                    <a:pt x="536" y="901"/>
                  </a:lnTo>
                  <a:lnTo>
                    <a:pt x="527" y="886"/>
                  </a:lnTo>
                  <a:lnTo>
                    <a:pt x="516" y="872"/>
                  </a:lnTo>
                  <a:lnTo>
                    <a:pt x="505" y="860"/>
                  </a:lnTo>
                  <a:lnTo>
                    <a:pt x="493" y="847"/>
                  </a:lnTo>
                  <a:lnTo>
                    <a:pt x="482" y="836"/>
                  </a:lnTo>
                  <a:lnTo>
                    <a:pt x="469" y="826"/>
                  </a:lnTo>
                  <a:lnTo>
                    <a:pt x="456" y="817"/>
                  </a:lnTo>
                  <a:lnTo>
                    <a:pt x="443" y="809"/>
                  </a:lnTo>
                  <a:lnTo>
                    <a:pt x="429" y="802"/>
                  </a:lnTo>
                  <a:lnTo>
                    <a:pt x="417" y="796"/>
                  </a:lnTo>
                  <a:lnTo>
                    <a:pt x="404" y="791"/>
                  </a:lnTo>
                  <a:lnTo>
                    <a:pt x="390" y="788"/>
                  </a:lnTo>
                  <a:lnTo>
                    <a:pt x="377" y="784"/>
                  </a:lnTo>
                  <a:lnTo>
                    <a:pt x="365" y="783"/>
                  </a:lnTo>
                  <a:lnTo>
                    <a:pt x="353" y="782"/>
                  </a:lnTo>
                  <a:lnTo>
                    <a:pt x="78" y="26"/>
                  </a:lnTo>
                  <a:lnTo>
                    <a:pt x="78" y="26"/>
                  </a:lnTo>
                  <a:lnTo>
                    <a:pt x="74" y="19"/>
                  </a:lnTo>
                  <a:lnTo>
                    <a:pt x="69" y="12"/>
                  </a:lnTo>
                  <a:lnTo>
                    <a:pt x="64" y="8"/>
                  </a:lnTo>
                  <a:lnTo>
                    <a:pt x="57" y="3"/>
                  </a:lnTo>
                  <a:lnTo>
                    <a:pt x="50" y="1"/>
                  </a:lnTo>
                  <a:lnTo>
                    <a:pt x="42" y="0"/>
                  </a:lnTo>
                  <a:lnTo>
                    <a:pt x="33" y="1"/>
                  </a:lnTo>
                  <a:lnTo>
                    <a:pt x="25" y="2"/>
                  </a:lnTo>
                  <a:lnTo>
                    <a:pt x="25" y="2"/>
                  </a:lnTo>
                  <a:lnTo>
                    <a:pt x="18" y="5"/>
                  </a:lnTo>
                  <a:lnTo>
                    <a:pt x="13" y="11"/>
                  </a:lnTo>
                  <a:lnTo>
                    <a:pt x="7" y="17"/>
                  </a:lnTo>
                  <a:lnTo>
                    <a:pt x="3" y="23"/>
                  </a:lnTo>
                  <a:lnTo>
                    <a:pt x="1" y="31"/>
                  </a:lnTo>
                  <a:lnTo>
                    <a:pt x="0" y="38"/>
                  </a:lnTo>
                  <a:lnTo>
                    <a:pt x="0" y="46"/>
                  </a:lnTo>
                  <a:lnTo>
                    <a:pt x="2" y="54"/>
                  </a:lnTo>
                  <a:lnTo>
                    <a:pt x="276" y="810"/>
                  </a:lnTo>
                  <a:lnTo>
                    <a:pt x="276" y="810"/>
                  </a:lnTo>
                  <a:lnTo>
                    <a:pt x="268" y="817"/>
                  </a:lnTo>
                  <a:lnTo>
                    <a:pt x="261" y="825"/>
                  </a:lnTo>
                  <a:lnTo>
                    <a:pt x="253" y="834"/>
                  </a:lnTo>
                  <a:lnTo>
                    <a:pt x="246" y="845"/>
                  </a:lnTo>
                  <a:lnTo>
                    <a:pt x="240" y="855"/>
                  </a:lnTo>
                  <a:lnTo>
                    <a:pt x="233" y="867"/>
                  </a:lnTo>
                  <a:lnTo>
                    <a:pt x="228" y="878"/>
                  </a:lnTo>
                  <a:lnTo>
                    <a:pt x="223" y="891"/>
                  </a:lnTo>
                  <a:lnTo>
                    <a:pt x="219" y="904"/>
                  </a:lnTo>
                  <a:lnTo>
                    <a:pt x="216" y="918"/>
                  </a:lnTo>
                  <a:lnTo>
                    <a:pt x="212" y="932"/>
                  </a:lnTo>
                  <a:lnTo>
                    <a:pt x="210" y="947"/>
                  </a:lnTo>
                  <a:lnTo>
                    <a:pt x="209" y="962"/>
                  </a:lnTo>
                  <a:lnTo>
                    <a:pt x="209" y="977"/>
                  </a:lnTo>
                  <a:lnTo>
                    <a:pt x="209" y="993"/>
                  </a:lnTo>
                  <a:lnTo>
                    <a:pt x="210" y="1009"/>
                  </a:lnTo>
                  <a:lnTo>
                    <a:pt x="333" y="964"/>
                  </a:lnTo>
                  <a:lnTo>
                    <a:pt x="333" y="964"/>
                  </a:lnTo>
                  <a:lnTo>
                    <a:pt x="336" y="963"/>
                  </a:lnTo>
                  <a:lnTo>
                    <a:pt x="340" y="963"/>
                  </a:lnTo>
                  <a:lnTo>
                    <a:pt x="347" y="965"/>
                  </a:lnTo>
                  <a:lnTo>
                    <a:pt x="350" y="966"/>
                  </a:lnTo>
                  <a:lnTo>
                    <a:pt x="353" y="969"/>
                  </a:lnTo>
                  <a:lnTo>
                    <a:pt x="355" y="972"/>
                  </a:lnTo>
                  <a:lnTo>
                    <a:pt x="357" y="976"/>
                  </a:lnTo>
                  <a:lnTo>
                    <a:pt x="357" y="976"/>
                  </a:lnTo>
                  <a:lnTo>
                    <a:pt x="357" y="979"/>
                  </a:lnTo>
                  <a:lnTo>
                    <a:pt x="357" y="983"/>
                  </a:lnTo>
                  <a:lnTo>
                    <a:pt x="357" y="986"/>
                  </a:lnTo>
                  <a:lnTo>
                    <a:pt x="356" y="990"/>
                  </a:lnTo>
                  <a:lnTo>
                    <a:pt x="354" y="993"/>
                  </a:lnTo>
                  <a:lnTo>
                    <a:pt x="352" y="995"/>
                  </a:lnTo>
                  <a:lnTo>
                    <a:pt x="349" y="998"/>
                  </a:lnTo>
                  <a:lnTo>
                    <a:pt x="346" y="999"/>
                  </a:lnTo>
                  <a:lnTo>
                    <a:pt x="217" y="1047"/>
                  </a:lnTo>
                  <a:lnTo>
                    <a:pt x="217" y="1047"/>
                  </a:lnTo>
                  <a:lnTo>
                    <a:pt x="247" y="1177"/>
                  </a:lnTo>
                  <a:lnTo>
                    <a:pt x="281" y="1320"/>
                  </a:lnTo>
                  <a:lnTo>
                    <a:pt x="338" y="1547"/>
                  </a:lnTo>
                  <a:lnTo>
                    <a:pt x="338" y="1547"/>
                  </a:lnTo>
                  <a:lnTo>
                    <a:pt x="368" y="1541"/>
                  </a:lnTo>
                  <a:lnTo>
                    <a:pt x="396" y="1534"/>
                  </a:lnTo>
                  <a:lnTo>
                    <a:pt x="35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0" name="Freeform 38">
              <a:extLst>
                <a:ext uri="{FF2B5EF4-FFF2-40B4-BE49-F238E27FC236}">
                  <a16:creationId xmlns:a16="http://schemas.microsoft.com/office/drawing/2014/main" id="{BB6E9F6C-9280-4F6A-9DE9-0C0C506C1585}"/>
                </a:ext>
              </a:extLst>
            </p:cNvPr>
            <p:cNvSpPr>
              <a:spLocks noEditPoints="1"/>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 name="T64" fmla="*/ 514 w 609"/>
                <a:gd name="T65" fmla="*/ 64 h 672"/>
                <a:gd name="T66" fmla="*/ 518 w 609"/>
                <a:gd name="T67" fmla="*/ 73 h 672"/>
                <a:gd name="T68" fmla="*/ 525 w 609"/>
                <a:gd name="T69" fmla="*/ 80 h 672"/>
                <a:gd name="T70" fmla="*/ 534 w 609"/>
                <a:gd name="T71" fmla="*/ 84 h 672"/>
                <a:gd name="T72" fmla="*/ 544 w 609"/>
                <a:gd name="T73" fmla="*/ 83 h 672"/>
                <a:gd name="T74" fmla="*/ 550 w 609"/>
                <a:gd name="T75" fmla="*/ 80 h 672"/>
                <a:gd name="T76" fmla="*/ 561 w 609"/>
                <a:gd name="T77" fmla="*/ 73 h 672"/>
                <a:gd name="T78" fmla="*/ 568 w 609"/>
                <a:gd name="T79" fmla="*/ 64 h 672"/>
                <a:gd name="T80" fmla="*/ 571 w 609"/>
                <a:gd name="T81" fmla="*/ 54 h 672"/>
                <a:gd name="T82" fmla="*/ 571 w 609"/>
                <a:gd name="T83" fmla="*/ 49 h 672"/>
                <a:gd name="T84" fmla="*/ 569 w 609"/>
                <a:gd name="T85" fmla="*/ 39 h 672"/>
                <a:gd name="T86" fmla="*/ 562 w 609"/>
                <a:gd name="T87" fmla="*/ 33 h 672"/>
                <a:gd name="T88" fmla="*/ 552 w 609"/>
                <a:gd name="T89" fmla="*/ 29 h 672"/>
                <a:gd name="T90" fmla="*/ 541 w 609"/>
                <a:gd name="T91" fmla="*/ 30 h 672"/>
                <a:gd name="T92" fmla="*/ 535 w 609"/>
                <a:gd name="T93" fmla="*/ 33 h 672"/>
                <a:gd name="T94" fmla="*/ 526 w 609"/>
                <a:gd name="T95" fmla="*/ 39 h 672"/>
                <a:gd name="T96" fmla="*/ 519 w 609"/>
                <a:gd name="T97" fmla="*/ 48 h 672"/>
                <a:gd name="T98" fmla="*/ 515 w 609"/>
                <a:gd name="T99" fmla="*/ 58 h 672"/>
                <a:gd name="T100" fmla="*/ 238 w 609"/>
                <a:gd name="T101" fmla="*/ 509 h 672"/>
                <a:gd name="T102" fmla="*/ 241 w 609"/>
                <a:gd name="T103" fmla="*/ 505 h 672"/>
                <a:gd name="T104" fmla="*/ 243 w 609"/>
                <a:gd name="T105" fmla="*/ 496 h 672"/>
                <a:gd name="T106" fmla="*/ 106 w 609"/>
                <a:gd name="T107" fmla="*/ 297 h 672"/>
                <a:gd name="T108" fmla="*/ 102 w 609"/>
                <a:gd name="T109" fmla="*/ 294 h 672"/>
                <a:gd name="T110" fmla="*/ 93 w 609"/>
                <a:gd name="T111" fmla="*/ 292 h 672"/>
                <a:gd name="T112" fmla="*/ 88 w 609"/>
                <a:gd name="T113" fmla="*/ 294 h 672"/>
                <a:gd name="T114" fmla="*/ 83 w 609"/>
                <a:gd name="T115" fmla="*/ 302 h 672"/>
                <a:gd name="T116" fmla="*/ 85 w 609"/>
                <a:gd name="T117" fmla="*/ 311 h 672"/>
                <a:gd name="T118" fmla="*/ 220 w 609"/>
                <a:gd name="T119" fmla="*/ 505 h 672"/>
                <a:gd name="T120" fmla="*/ 225 w 609"/>
                <a:gd name="T121" fmla="*/ 510 h 672"/>
                <a:gd name="T122" fmla="*/ 231 w 609"/>
                <a:gd name="T123" fmla="*/ 511 h 672"/>
                <a:gd name="T124" fmla="*/ 238 w 609"/>
                <a:gd name="T125" fmla="*/ 509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close/>
                  <a:moveTo>
                    <a:pt x="514" y="64"/>
                  </a:moveTo>
                  <a:lnTo>
                    <a:pt x="514" y="64"/>
                  </a:lnTo>
                  <a:lnTo>
                    <a:pt x="515" y="69"/>
                  </a:lnTo>
                  <a:lnTo>
                    <a:pt x="518" y="73"/>
                  </a:lnTo>
                  <a:lnTo>
                    <a:pt x="520" y="77"/>
                  </a:lnTo>
                  <a:lnTo>
                    <a:pt x="525" y="80"/>
                  </a:lnTo>
                  <a:lnTo>
                    <a:pt x="528" y="83"/>
                  </a:lnTo>
                  <a:lnTo>
                    <a:pt x="534" y="84"/>
                  </a:lnTo>
                  <a:lnTo>
                    <a:pt x="539" y="84"/>
                  </a:lnTo>
                  <a:lnTo>
                    <a:pt x="544" y="83"/>
                  </a:lnTo>
                  <a:lnTo>
                    <a:pt x="544" y="83"/>
                  </a:lnTo>
                  <a:lnTo>
                    <a:pt x="550" y="80"/>
                  </a:lnTo>
                  <a:lnTo>
                    <a:pt x="556" y="77"/>
                  </a:lnTo>
                  <a:lnTo>
                    <a:pt x="561" y="73"/>
                  </a:lnTo>
                  <a:lnTo>
                    <a:pt x="564" y="69"/>
                  </a:lnTo>
                  <a:lnTo>
                    <a:pt x="568" y="64"/>
                  </a:lnTo>
                  <a:lnTo>
                    <a:pt x="570" y="59"/>
                  </a:lnTo>
                  <a:lnTo>
                    <a:pt x="571" y="54"/>
                  </a:lnTo>
                  <a:lnTo>
                    <a:pt x="571" y="49"/>
                  </a:lnTo>
                  <a:lnTo>
                    <a:pt x="571" y="49"/>
                  </a:lnTo>
                  <a:lnTo>
                    <a:pt x="570" y="43"/>
                  </a:lnTo>
                  <a:lnTo>
                    <a:pt x="569" y="39"/>
                  </a:lnTo>
                  <a:lnTo>
                    <a:pt x="565" y="35"/>
                  </a:lnTo>
                  <a:lnTo>
                    <a:pt x="562" y="33"/>
                  </a:lnTo>
                  <a:lnTo>
                    <a:pt x="557" y="30"/>
                  </a:lnTo>
                  <a:lnTo>
                    <a:pt x="552" y="29"/>
                  </a:lnTo>
                  <a:lnTo>
                    <a:pt x="547" y="29"/>
                  </a:lnTo>
                  <a:lnTo>
                    <a:pt x="541" y="30"/>
                  </a:lnTo>
                  <a:lnTo>
                    <a:pt x="541" y="30"/>
                  </a:lnTo>
                  <a:lnTo>
                    <a:pt x="535" y="33"/>
                  </a:lnTo>
                  <a:lnTo>
                    <a:pt x="530" y="35"/>
                  </a:lnTo>
                  <a:lnTo>
                    <a:pt x="526" y="39"/>
                  </a:lnTo>
                  <a:lnTo>
                    <a:pt x="521" y="43"/>
                  </a:lnTo>
                  <a:lnTo>
                    <a:pt x="519" y="48"/>
                  </a:lnTo>
                  <a:lnTo>
                    <a:pt x="516" y="54"/>
                  </a:lnTo>
                  <a:lnTo>
                    <a:pt x="515" y="58"/>
                  </a:lnTo>
                  <a:lnTo>
                    <a:pt x="514" y="64"/>
                  </a:lnTo>
                  <a:close/>
                  <a:moveTo>
                    <a:pt x="238" y="509"/>
                  </a:moveTo>
                  <a:lnTo>
                    <a:pt x="238" y="509"/>
                  </a:lnTo>
                  <a:lnTo>
                    <a:pt x="241" y="505"/>
                  </a:lnTo>
                  <a:lnTo>
                    <a:pt x="243" y="501"/>
                  </a:lnTo>
                  <a:lnTo>
                    <a:pt x="243" y="496"/>
                  </a:lnTo>
                  <a:lnTo>
                    <a:pt x="241" y="491"/>
                  </a:lnTo>
                  <a:lnTo>
                    <a:pt x="106" y="297"/>
                  </a:lnTo>
                  <a:lnTo>
                    <a:pt x="106" y="297"/>
                  </a:lnTo>
                  <a:lnTo>
                    <a:pt x="102" y="294"/>
                  </a:lnTo>
                  <a:lnTo>
                    <a:pt x="97" y="292"/>
                  </a:lnTo>
                  <a:lnTo>
                    <a:pt x="93" y="292"/>
                  </a:lnTo>
                  <a:lnTo>
                    <a:pt x="88" y="294"/>
                  </a:lnTo>
                  <a:lnTo>
                    <a:pt x="88" y="294"/>
                  </a:lnTo>
                  <a:lnTo>
                    <a:pt x="85" y="297"/>
                  </a:lnTo>
                  <a:lnTo>
                    <a:pt x="83" y="302"/>
                  </a:lnTo>
                  <a:lnTo>
                    <a:pt x="83" y="307"/>
                  </a:lnTo>
                  <a:lnTo>
                    <a:pt x="85" y="311"/>
                  </a:lnTo>
                  <a:lnTo>
                    <a:pt x="220" y="505"/>
                  </a:lnTo>
                  <a:lnTo>
                    <a:pt x="220" y="505"/>
                  </a:lnTo>
                  <a:lnTo>
                    <a:pt x="223" y="508"/>
                  </a:lnTo>
                  <a:lnTo>
                    <a:pt x="225" y="510"/>
                  </a:lnTo>
                  <a:lnTo>
                    <a:pt x="231" y="511"/>
                  </a:lnTo>
                  <a:lnTo>
                    <a:pt x="231" y="511"/>
                  </a:lnTo>
                  <a:lnTo>
                    <a:pt x="234" y="511"/>
                  </a:lnTo>
                  <a:lnTo>
                    <a:pt x="238"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2" name="Freeform 39">
              <a:extLst>
                <a:ext uri="{FF2B5EF4-FFF2-40B4-BE49-F238E27FC236}">
                  <a16:creationId xmlns:a16="http://schemas.microsoft.com/office/drawing/2014/main" id="{9289CD1C-8206-4835-9620-B2E56FD9A044}"/>
                </a:ext>
              </a:extLst>
            </p:cNvPr>
            <p:cNvSpPr>
              <a:spLocks/>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2" name="Freeform 40">
              <a:extLst>
                <a:ext uri="{FF2B5EF4-FFF2-40B4-BE49-F238E27FC236}">
                  <a16:creationId xmlns:a16="http://schemas.microsoft.com/office/drawing/2014/main" id="{31FBDE68-88DE-4EEA-8B4F-1DF7EB2E1712}"/>
                </a:ext>
              </a:extLst>
            </p:cNvPr>
            <p:cNvSpPr>
              <a:spLocks/>
            </p:cNvSpPr>
            <p:nvPr/>
          </p:nvSpPr>
          <p:spPr bwMode="auto">
            <a:xfrm>
              <a:off x="4543425" y="4673600"/>
              <a:ext cx="30162" cy="28575"/>
            </a:xfrm>
            <a:custGeom>
              <a:avLst/>
              <a:gdLst>
                <a:gd name="T0" fmla="*/ 0 w 57"/>
                <a:gd name="T1" fmla="*/ 35 h 55"/>
                <a:gd name="T2" fmla="*/ 0 w 57"/>
                <a:gd name="T3" fmla="*/ 35 h 55"/>
                <a:gd name="T4" fmla="*/ 1 w 57"/>
                <a:gd name="T5" fmla="*/ 40 h 55"/>
                <a:gd name="T6" fmla="*/ 4 w 57"/>
                <a:gd name="T7" fmla="*/ 44 h 55"/>
                <a:gd name="T8" fmla="*/ 6 w 57"/>
                <a:gd name="T9" fmla="*/ 48 h 55"/>
                <a:gd name="T10" fmla="*/ 11 w 57"/>
                <a:gd name="T11" fmla="*/ 51 h 55"/>
                <a:gd name="T12" fmla="*/ 14 w 57"/>
                <a:gd name="T13" fmla="*/ 54 h 55"/>
                <a:gd name="T14" fmla="*/ 20 w 57"/>
                <a:gd name="T15" fmla="*/ 55 h 55"/>
                <a:gd name="T16" fmla="*/ 25 w 57"/>
                <a:gd name="T17" fmla="*/ 55 h 55"/>
                <a:gd name="T18" fmla="*/ 30 w 57"/>
                <a:gd name="T19" fmla="*/ 54 h 55"/>
                <a:gd name="T20" fmla="*/ 30 w 57"/>
                <a:gd name="T21" fmla="*/ 54 h 55"/>
                <a:gd name="T22" fmla="*/ 36 w 57"/>
                <a:gd name="T23" fmla="*/ 51 h 55"/>
                <a:gd name="T24" fmla="*/ 42 w 57"/>
                <a:gd name="T25" fmla="*/ 48 h 55"/>
                <a:gd name="T26" fmla="*/ 47 w 57"/>
                <a:gd name="T27" fmla="*/ 44 h 55"/>
                <a:gd name="T28" fmla="*/ 50 w 57"/>
                <a:gd name="T29" fmla="*/ 40 h 55"/>
                <a:gd name="T30" fmla="*/ 54 w 57"/>
                <a:gd name="T31" fmla="*/ 35 h 55"/>
                <a:gd name="T32" fmla="*/ 56 w 57"/>
                <a:gd name="T33" fmla="*/ 30 h 55"/>
                <a:gd name="T34" fmla="*/ 57 w 57"/>
                <a:gd name="T35" fmla="*/ 25 h 55"/>
                <a:gd name="T36" fmla="*/ 57 w 57"/>
                <a:gd name="T37" fmla="*/ 20 h 55"/>
                <a:gd name="T38" fmla="*/ 57 w 57"/>
                <a:gd name="T39" fmla="*/ 20 h 55"/>
                <a:gd name="T40" fmla="*/ 56 w 57"/>
                <a:gd name="T41" fmla="*/ 14 h 55"/>
                <a:gd name="T42" fmla="*/ 55 w 57"/>
                <a:gd name="T43" fmla="*/ 10 h 55"/>
                <a:gd name="T44" fmla="*/ 51 w 57"/>
                <a:gd name="T45" fmla="*/ 6 h 55"/>
                <a:gd name="T46" fmla="*/ 48 w 57"/>
                <a:gd name="T47" fmla="*/ 4 h 55"/>
                <a:gd name="T48" fmla="*/ 43 w 57"/>
                <a:gd name="T49" fmla="*/ 1 h 55"/>
                <a:gd name="T50" fmla="*/ 38 w 57"/>
                <a:gd name="T51" fmla="*/ 0 h 55"/>
                <a:gd name="T52" fmla="*/ 33 w 57"/>
                <a:gd name="T53" fmla="*/ 0 h 55"/>
                <a:gd name="T54" fmla="*/ 27 w 57"/>
                <a:gd name="T55" fmla="*/ 1 h 55"/>
                <a:gd name="T56" fmla="*/ 27 w 57"/>
                <a:gd name="T57" fmla="*/ 1 h 55"/>
                <a:gd name="T58" fmla="*/ 21 w 57"/>
                <a:gd name="T59" fmla="*/ 4 h 55"/>
                <a:gd name="T60" fmla="*/ 16 w 57"/>
                <a:gd name="T61" fmla="*/ 6 h 55"/>
                <a:gd name="T62" fmla="*/ 12 w 57"/>
                <a:gd name="T63" fmla="*/ 10 h 55"/>
                <a:gd name="T64" fmla="*/ 7 w 57"/>
                <a:gd name="T65" fmla="*/ 14 h 55"/>
                <a:gd name="T66" fmla="*/ 5 w 57"/>
                <a:gd name="T67" fmla="*/ 19 h 55"/>
                <a:gd name="T68" fmla="*/ 2 w 57"/>
                <a:gd name="T69" fmla="*/ 25 h 55"/>
                <a:gd name="T70" fmla="*/ 1 w 57"/>
                <a:gd name="T71" fmla="*/ 29 h 55"/>
                <a:gd name="T72" fmla="*/ 0 w 57"/>
                <a:gd name="T7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5">
                  <a:moveTo>
                    <a:pt x="0" y="35"/>
                  </a:moveTo>
                  <a:lnTo>
                    <a:pt x="0" y="35"/>
                  </a:lnTo>
                  <a:lnTo>
                    <a:pt x="1" y="40"/>
                  </a:lnTo>
                  <a:lnTo>
                    <a:pt x="4" y="44"/>
                  </a:lnTo>
                  <a:lnTo>
                    <a:pt x="6" y="48"/>
                  </a:lnTo>
                  <a:lnTo>
                    <a:pt x="11" y="51"/>
                  </a:lnTo>
                  <a:lnTo>
                    <a:pt x="14" y="54"/>
                  </a:lnTo>
                  <a:lnTo>
                    <a:pt x="20" y="55"/>
                  </a:lnTo>
                  <a:lnTo>
                    <a:pt x="25" y="55"/>
                  </a:lnTo>
                  <a:lnTo>
                    <a:pt x="30" y="54"/>
                  </a:lnTo>
                  <a:lnTo>
                    <a:pt x="30" y="54"/>
                  </a:lnTo>
                  <a:lnTo>
                    <a:pt x="36" y="51"/>
                  </a:lnTo>
                  <a:lnTo>
                    <a:pt x="42" y="48"/>
                  </a:lnTo>
                  <a:lnTo>
                    <a:pt x="47" y="44"/>
                  </a:lnTo>
                  <a:lnTo>
                    <a:pt x="50" y="40"/>
                  </a:lnTo>
                  <a:lnTo>
                    <a:pt x="54" y="35"/>
                  </a:lnTo>
                  <a:lnTo>
                    <a:pt x="56" y="30"/>
                  </a:lnTo>
                  <a:lnTo>
                    <a:pt x="57" y="25"/>
                  </a:lnTo>
                  <a:lnTo>
                    <a:pt x="57" y="20"/>
                  </a:lnTo>
                  <a:lnTo>
                    <a:pt x="57" y="20"/>
                  </a:lnTo>
                  <a:lnTo>
                    <a:pt x="56" y="14"/>
                  </a:lnTo>
                  <a:lnTo>
                    <a:pt x="55" y="10"/>
                  </a:lnTo>
                  <a:lnTo>
                    <a:pt x="51" y="6"/>
                  </a:lnTo>
                  <a:lnTo>
                    <a:pt x="48" y="4"/>
                  </a:lnTo>
                  <a:lnTo>
                    <a:pt x="43" y="1"/>
                  </a:lnTo>
                  <a:lnTo>
                    <a:pt x="38" y="0"/>
                  </a:lnTo>
                  <a:lnTo>
                    <a:pt x="33" y="0"/>
                  </a:lnTo>
                  <a:lnTo>
                    <a:pt x="27" y="1"/>
                  </a:lnTo>
                  <a:lnTo>
                    <a:pt x="27" y="1"/>
                  </a:lnTo>
                  <a:lnTo>
                    <a:pt x="21" y="4"/>
                  </a:lnTo>
                  <a:lnTo>
                    <a:pt x="16" y="6"/>
                  </a:lnTo>
                  <a:lnTo>
                    <a:pt x="12" y="10"/>
                  </a:lnTo>
                  <a:lnTo>
                    <a:pt x="7" y="14"/>
                  </a:lnTo>
                  <a:lnTo>
                    <a:pt x="5" y="19"/>
                  </a:lnTo>
                  <a:lnTo>
                    <a:pt x="2" y="25"/>
                  </a:lnTo>
                  <a:lnTo>
                    <a:pt x="1" y="29"/>
                  </a:lnTo>
                  <a:lnTo>
                    <a:pt x="0" y="3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3" name="Freeform 41">
              <a:extLst>
                <a:ext uri="{FF2B5EF4-FFF2-40B4-BE49-F238E27FC236}">
                  <a16:creationId xmlns:a16="http://schemas.microsoft.com/office/drawing/2014/main" id="{DDFB5502-F993-4990-A952-5030742B5348}"/>
                </a:ext>
              </a:extLst>
            </p:cNvPr>
            <p:cNvSpPr>
              <a:spLocks/>
            </p:cNvSpPr>
            <p:nvPr/>
          </p:nvSpPr>
          <p:spPr bwMode="auto">
            <a:xfrm>
              <a:off x="4314825" y="4813300"/>
              <a:ext cx="84137" cy="115887"/>
            </a:xfrm>
            <a:custGeom>
              <a:avLst/>
              <a:gdLst>
                <a:gd name="T0" fmla="*/ 155 w 160"/>
                <a:gd name="T1" fmla="*/ 217 h 219"/>
                <a:gd name="T2" fmla="*/ 155 w 160"/>
                <a:gd name="T3" fmla="*/ 217 h 219"/>
                <a:gd name="T4" fmla="*/ 158 w 160"/>
                <a:gd name="T5" fmla="*/ 213 h 219"/>
                <a:gd name="T6" fmla="*/ 160 w 160"/>
                <a:gd name="T7" fmla="*/ 209 h 219"/>
                <a:gd name="T8" fmla="*/ 160 w 160"/>
                <a:gd name="T9" fmla="*/ 204 h 219"/>
                <a:gd name="T10" fmla="*/ 158 w 160"/>
                <a:gd name="T11" fmla="*/ 199 h 219"/>
                <a:gd name="T12" fmla="*/ 23 w 160"/>
                <a:gd name="T13" fmla="*/ 5 h 219"/>
                <a:gd name="T14" fmla="*/ 23 w 160"/>
                <a:gd name="T15" fmla="*/ 5 h 219"/>
                <a:gd name="T16" fmla="*/ 19 w 160"/>
                <a:gd name="T17" fmla="*/ 2 h 219"/>
                <a:gd name="T18" fmla="*/ 14 w 160"/>
                <a:gd name="T19" fmla="*/ 0 h 219"/>
                <a:gd name="T20" fmla="*/ 10 w 160"/>
                <a:gd name="T21" fmla="*/ 0 h 219"/>
                <a:gd name="T22" fmla="*/ 5 w 160"/>
                <a:gd name="T23" fmla="*/ 2 h 219"/>
                <a:gd name="T24" fmla="*/ 5 w 160"/>
                <a:gd name="T25" fmla="*/ 2 h 219"/>
                <a:gd name="T26" fmla="*/ 2 w 160"/>
                <a:gd name="T27" fmla="*/ 5 h 219"/>
                <a:gd name="T28" fmla="*/ 0 w 160"/>
                <a:gd name="T29" fmla="*/ 10 h 219"/>
                <a:gd name="T30" fmla="*/ 0 w 160"/>
                <a:gd name="T31" fmla="*/ 15 h 219"/>
                <a:gd name="T32" fmla="*/ 2 w 160"/>
                <a:gd name="T33" fmla="*/ 19 h 219"/>
                <a:gd name="T34" fmla="*/ 137 w 160"/>
                <a:gd name="T35" fmla="*/ 213 h 219"/>
                <a:gd name="T36" fmla="*/ 137 w 160"/>
                <a:gd name="T37" fmla="*/ 213 h 219"/>
                <a:gd name="T38" fmla="*/ 140 w 160"/>
                <a:gd name="T39" fmla="*/ 216 h 219"/>
                <a:gd name="T40" fmla="*/ 142 w 160"/>
                <a:gd name="T41" fmla="*/ 218 h 219"/>
                <a:gd name="T42" fmla="*/ 148 w 160"/>
                <a:gd name="T43" fmla="*/ 219 h 219"/>
                <a:gd name="T44" fmla="*/ 148 w 160"/>
                <a:gd name="T45" fmla="*/ 219 h 219"/>
                <a:gd name="T46" fmla="*/ 151 w 160"/>
                <a:gd name="T47" fmla="*/ 219 h 219"/>
                <a:gd name="T48" fmla="*/ 155 w 160"/>
                <a:gd name="T49" fmla="*/ 21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219">
                  <a:moveTo>
                    <a:pt x="155" y="217"/>
                  </a:moveTo>
                  <a:lnTo>
                    <a:pt x="155" y="217"/>
                  </a:lnTo>
                  <a:lnTo>
                    <a:pt x="158" y="213"/>
                  </a:lnTo>
                  <a:lnTo>
                    <a:pt x="160" y="209"/>
                  </a:lnTo>
                  <a:lnTo>
                    <a:pt x="160" y="204"/>
                  </a:lnTo>
                  <a:lnTo>
                    <a:pt x="158" y="199"/>
                  </a:lnTo>
                  <a:lnTo>
                    <a:pt x="23" y="5"/>
                  </a:lnTo>
                  <a:lnTo>
                    <a:pt x="23" y="5"/>
                  </a:lnTo>
                  <a:lnTo>
                    <a:pt x="19" y="2"/>
                  </a:lnTo>
                  <a:lnTo>
                    <a:pt x="14" y="0"/>
                  </a:lnTo>
                  <a:lnTo>
                    <a:pt x="10" y="0"/>
                  </a:lnTo>
                  <a:lnTo>
                    <a:pt x="5" y="2"/>
                  </a:lnTo>
                  <a:lnTo>
                    <a:pt x="5" y="2"/>
                  </a:lnTo>
                  <a:lnTo>
                    <a:pt x="2" y="5"/>
                  </a:lnTo>
                  <a:lnTo>
                    <a:pt x="0" y="10"/>
                  </a:lnTo>
                  <a:lnTo>
                    <a:pt x="0" y="15"/>
                  </a:lnTo>
                  <a:lnTo>
                    <a:pt x="2" y="19"/>
                  </a:lnTo>
                  <a:lnTo>
                    <a:pt x="137" y="213"/>
                  </a:lnTo>
                  <a:lnTo>
                    <a:pt x="137" y="213"/>
                  </a:lnTo>
                  <a:lnTo>
                    <a:pt x="140" y="216"/>
                  </a:lnTo>
                  <a:lnTo>
                    <a:pt x="142" y="218"/>
                  </a:lnTo>
                  <a:lnTo>
                    <a:pt x="148" y="219"/>
                  </a:lnTo>
                  <a:lnTo>
                    <a:pt x="148" y="219"/>
                  </a:lnTo>
                  <a:lnTo>
                    <a:pt x="151" y="219"/>
                  </a:lnTo>
                  <a:lnTo>
                    <a:pt x="155" y="21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nvGrpSpPr>
            <p:cNvPr id="124" name="Grupa 123">
              <a:extLst>
                <a:ext uri="{FF2B5EF4-FFF2-40B4-BE49-F238E27FC236}">
                  <a16:creationId xmlns:a16="http://schemas.microsoft.com/office/drawing/2014/main" id="{4B8C988E-9EA6-45B5-8C56-87AD20F980AB}"/>
                </a:ext>
              </a:extLst>
            </p:cNvPr>
            <p:cNvGrpSpPr/>
            <p:nvPr/>
          </p:nvGrpSpPr>
          <p:grpSpPr>
            <a:xfrm>
              <a:off x="4225925" y="4981575"/>
              <a:ext cx="79375" cy="39687"/>
              <a:chOff x="4225925" y="4981575"/>
              <a:chExt cx="79375" cy="39687"/>
            </a:xfrm>
            <a:grpFill/>
          </p:grpSpPr>
          <p:sp>
            <p:nvSpPr>
              <p:cNvPr id="125" name="Freeform 42">
                <a:extLst>
                  <a:ext uri="{FF2B5EF4-FFF2-40B4-BE49-F238E27FC236}">
                    <a16:creationId xmlns:a16="http://schemas.microsoft.com/office/drawing/2014/main" id="{F4C27627-595E-4A81-B098-DDFBDE28B30A}"/>
                  </a:ext>
                </a:extLst>
              </p:cNvPr>
              <p:cNvSpPr>
                <a:spLocks/>
              </p:cNvSpPr>
              <p:nvPr/>
            </p:nvSpPr>
            <p:spPr bwMode="auto">
              <a:xfrm>
                <a:off x="4271963" y="4981575"/>
                <a:ext cx="33337" cy="31750"/>
              </a:xfrm>
              <a:custGeom>
                <a:avLst/>
                <a:gdLst>
                  <a:gd name="T0" fmla="*/ 31 w 61"/>
                  <a:gd name="T1" fmla="*/ 0 h 60"/>
                  <a:gd name="T2" fmla="*/ 31 w 61"/>
                  <a:gd name="T3" fmla="*/ 0 h 60"/>
                  <a:gd name="T4" fmla="*/ 25 w 61"/>
                  <a:gd name="T5" fmla="*/ 0 h 60"/>
                  <a:gd name="T6" fmla="*/ 19 w 61"/>
                  <a:gd name="T7" fmla="*/ 2 h 60"/>
                  <a:gd name="T8" fmla="*/ 14 w 61"/>
                  <a:gd name="T9" fmla="*/ 4 h 60"/>
                  <a:gd name="T10" fmla="*/ 10 w 61"/>
                  <a:gd name="T11" fmla="*/ 8 h 60"/>
                  <a:gd name="T12" fmla="*/ 6 w 61"/>
                  <a:gd name="T13" fmla="*/ 12 h 60"/>
                  <a:gd name="T14" fmla="*/ 3 w 61"/>
                  <a:gd name="T15" fmla="*/ 17 h 60"/>
                  <a:gd name="T16" fmla="*/ 2 w 61"/>
                  <a:gd name="T17" fmla="*/ 23 h 60"/>
                  <a:gd name="T18" fmla="*/ 0 w 61"/>
                  <a:gd name="T19" fmla="*/ 30 h 60"/>
                  <a:gd name="T20" fmla="*/ 0 w 61"/>
                  <a:gd name="T21" fmla="*/ 30 h 60"/>
                  <a:gd name="T22" fmla="*/ 2 w 61"/>
                  <a:gd name="T23" fmla="*/ 36 h 60"/>
                  <a:gd name="T24" fmla="*/ 3 w 61"/>
                  <a:gd name="T25" fmla="*/ 41 h 60"/>
                  <a:gd name="T26" fmla="*/ 6 w 61"/>
                  <a:gd name="T27" fmla="*/ 46 h 60"/>
                  <a:gd name="T28" fmla="*/ 10 w 61"/>
                  <a:gd name="T29" fmla="*/ 51 h 60"/>
                  <a:gd name="T30" fmla="*/ 14 w 61"/>
                  <a:gd name="T31" fmla="*/ 54 h 60"/>
                  <a:gd name="T32" fmla="*/ 19 w 61"/>
                  <a:gd name="T33" fmla="*/ 57 h 60"/>
                  <a:gd name="T34" fmla="*/ 25 w 61"/>
                  <a:gd name="T35" fmla="*/ 59 h 60"/>
                  <a:gd name="T36" fmla="*/ 31 w 61"/>
                  <a:gd name="T37" fmla="*/ 60 h 60"/>
                  <a:gd name="T38" fmla="*/ 31 w 61"/>
                  <a:gd name="T39" fmla="*/ 60 h 60"/>
                  <a:gd name="T40" fmla="*/ 36 w 61"/>
                  <a:gd name="T41" fmla="*/ 59 h 60"/>
                  <a:gd name="T42" fmla="*/ 42 w 61"/>
                  <a:gd name="T43" fmla="*/ 57 h 60"/>
                  <a:gd name="T44" fmla="*/ 48 w 61"/>
                  <a:gd name="T45" fmla="*/ 54 h 60"/>
                  <a:gd name="T46" fmla="*/ 51 w 61"/>
                  <a:gd name="T47" fmla="*/ 51 h 60"/>
                  <a:gd name="T48" fmla="*/ 56 w 61"/>
                  <a:gd name="T49" fmla="*/ 46 h 60"/>
                  <a:gd name="T50" fmla="*/ 58 w 61"/>
                  <a:gd name="T51" fmla="*/ 41 h 60"/>
                  <a:gd name="T52" fmla="*/ 61 w 61"/>
                  <a:gd name="T53" fmla="*/ 36 h 60"/>
                  <a:gd name="T54" fmla="*/ 61 w 61"/>
                  <a:gd name="T55" fmla="*/ 30 h 60"/>
                  <a:gd name="T56" fmla="*/ 61 w 61"/>
                  <a:gd name="T57" fmla="*/ 30 h 60"/>
                  <a:gd name="T58" fmla="*/ 61 w 61"/>
                  <a:gd name="T59" fmla="*/ 23 h 60"/>
                  <a:gd name="T60" fmla="*/ 58 w 61"/>
                  <a:gd name="T61" fmla="*/ 17 h 60"/>
                  <a:gd name="T62" fmla="*/ 56 w 61"/>
                  <a:gd name="T63" fmla="*/ 12 h 60"/>
                  <a:gd name="T64" fmla="*/ 51 w 61"/>
                  <a:gd name="T65" fmla="*/ 8 h 60"/>
                  <a:gd name="T66" fmla="*/ 48 w 61"/>
                  <a:gd name="T67" fmla="*/ 4 h 60"/>
                  <a:gd name="T68" fmla="*/ 42 w 61"/>
                  <a:gd name="T69" fmla="*/ 2 h 60"/>
                  <a:gd name="T70" fmla="*/ 36 w 61"/>
                  <a:gd name="T71" fmla="*/ 0 h 60"/>
                  <a:gd name="T72" fmla="*/ 31 w 61"/>
                  <a:gd name="T73" fmla="*/ 0 h 60"/>
                  <a:gd name="T74" fmla="*/ 31 w 61"/>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60">
                    <a:moveTo>
                      <a:pt x="31" y="0"/>
                    </a:moveTo>
                    <a:lnTo>
                      <a:pt x="31" y="0"/>
                    </a:lnTo>
                    <a:lnTo>
                      <a:pt x="25" y="0"/>
                    </a:lnTo>
                    <a:lnTo>
                      <a:pt x="19" y="2"/>
                    </a:lnTo>
                    <a:lnTo>
                      <a:pt x="14" y="4"/>
                    </a:lnTo>
                    <a:lnTo>
                      <a:pt x="10" y="8"/>
                    </a:lnTo>
                    <a:lnTo>
                      <a:pt x="6" y="12"/>
                    </a:lnTo>
                    <a:lnTo>
                      <a:pt x="3" y="17"/>
                    </a:lnTo>
                    <a:lnTo>
                      <a:pt x="2" y="23"/>
                    </a:lnTo>
                    <a:lnTo>
                      <a:pt x="0" y="30"/>
                    </a:lnTo>
                    <a:lnTo>
                      <a:pt x="0" y="30"/>
                    </a:lnTo>
                    <a:lnTo>
                      <a:pt x="2" y="36"/>
                    </a:lnTo>
                    <a:lnTo>
                      <a:pt x="3" y="41"/>
                    </a:lnTo>
                    <a:lnTo>
                      <a:pt x="6" y="46"/>
                    </a:lnTo>
                    <a:lnTo>
                      <a:pt x="10" y="51"/>
                    </a:lnTo>
                    <a:lnTo>
                      <a:pt x="14" y="54"/>
                    </a:lnTo>
                    <a:lnTo>
                      <a:pt x="19" y="57"/>
                    </a:lnTo>
                    <a:lnTo>
                      <a:pt x="25" y="59"/>
                    </a:lnTo>
                    <a:lnTo>
                      <a:pt x="31" y="60"/>
                    </a:lnTo>
                    <a:lnTo>
                      <a:pt x="31" y="60"/>
                    </a:lnTo>
                    <a:lnTo>
                      <a:pt x="36" y="59"/>
                    </a:lnTo>
                    <a:lnTo>
                      <a:pt x="42" y="57"/>
                    </a:lnTo>
                    <a:lnTo>
                      <a:pt x="48" y="54"/>
                    </a:lnTo>
                    <a:lnTo>
                      <a:pt x="51" y="51"/>
                    </a:lnTo>
                    <a:lnTo>
                      <a:pt x="56" y="46"/>
                    </a:lnTo>
                    <a:lnTo>
                      <a:pt x="58" y="41"/>
                    </a:lnTo>
                    <a:lnTo>
                      <a:pt x="61" y="36"/>
                    </a:lnTo>
                    <a:lnTo>
                      <a:pt x="61" y="30"/>
                    </a:lnTo>
                    <a:lnTo>
                      <a:pt x="61" y="30"/>
                    </a:lnTo>
                    <a:lnTo>
                      <a:pt x="61" y="23"/>
                    </a:lnTo>
                    <a:lnTo>
                      <a:pt x="58" y="17"/>
                    </a:lnTo>
                    <a:lnTo>
                      <a:pt x="56" y="12"/>
                    </a:lnTo>
                    <a:lnTo>
                      <a:pt x="51" y="8"/>
                    </a:lnTo>
                    <a:lnTo>
                      <a:pt x="48" y="4"/>
                    </a:lnTo>
                    <a:lnTo>
                      <a:pt x="42" y="2"/>
                    </a:lnTo>
                    <a:lnTo>
                      <a:pt x="36" y="0"/>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6" name="Freeform 43">
                <a:extLst>
                  <a:ext uri="{FF2B5EF4-FFF2-40B4-BE49-F238E27FC236}">
                    <a16:creationId xmlns:a16="http://schemas.microsoft.com/office/drawing/2014/main" id="{724A1548-101B-49C5-9940-E26698210CF4}"/>
                  </a:ext>
                </a:extLst>
              </p:cNvPr>
              <p:cNvSpPr>
                <a:spLocks/>
              </p:cNvSpPr>
              <p:nvPr/>
            </p:nvSpPr>
            <p:spPr bwMode="auto">
              <a:xfrm>
                <a:off x="4225925" y="5000625"/>
                <a:ext cx="19050" cy="20637"/>
              </a:xfrm>
              <a:custGeom>
                <a:avLst/>
                <a:gdLst>
                  <a:gd name="T0" fmla="*/ 19 w 37"/>
                  <a:gd name="T1" fmla="*/ 0 h 37"/>
                  <a:gd name="T2" fmla="*/ 19 w 37"/>
                  <a:gd name="T3" fmla="*/ 0 h 37"/>
                  <a:gd name="T4" fmla="*/ 15 w 37"/>
                  <a:gd name="T5" fmla="*/ 1 h 37"/>
                  <a:gd name="T6" fmla="*/ 12 w 37"/>
                  <a:gd name="T7" fmla="*/ 2 h 37"/>
                  <a:gd name="T8" fmla="*/ 6 w 37"/>
                  <a:gd name="T9" fmla="*/ 6 h 37"/>
                  <a:gd name="T10" fmla="*/ 2 w 37"/>
                  <a:gd name="T11" fmla="*/ 12 h 37"/>
                  <a:gd name="T12" fmla="*/ 1 w 37"/>
                  <a:gd name="T13" fmla="*/ 15 h 37"/>
                  <a:gd name="T14" fmla="*/ 0 w 37"/>
                  <a:gd name="T15" fmla="*/ 19 h 37"/>
                  <a:gd name="T16" fmla="*/ 0 w 37"/>
                  <a:gd name="T17" fmla="*/ 19 h 37"/>
                  <a:gd name="T18" fmla="*/ 1 w 37"/>
                  <a:gd name="T19" fmla="*/ 22 h 37"/>
                  <a:gd name="T20" fmla="*/ 2 w 37"/>
                  <a:gd name="T21" fmla="*/ 26 h 37"/>
                  <a:gd name="T22" fmla="*/ 6 w 37"/>
                  <a:gd name="T23" fmla="*/ 31 h 37"/>
                  <a:gd name="T24" fmla="*/ 12 w 37"/>
                  <a:gd name="T25" fmla="*/ 36 h 37"/>
                  <a:gd name="T26" fmla="*/ 15 w 37"/>
                  <a:gd name="T27" fmla="*/ 37 h 37"/>
                  <a:gd name="T28" fmla="*/ 19 w 37"/>
                  <a:gd name="T29" fmla="*/ 37 h 37"/>
                  <a:gd name="T30" fmla="*/ 19 w 37"/>
                  <a:gd name="T31" fmla="*/ 37 h 37"/>
                  <a:gd name="T32" fmla="*/ 23 w 37"/>
                  <a:gd name="T33" fmla="*/ 37 h 37"/>
                  <a:gd name="T34" fmla="*/ 26 w 37"/>
                  <a:gd name="T35" fmla="*/ 36 h 37"/>
                  <a:gd name="T36" fmla="*/ 32 w 37"/>
                  <a:gd name="T37" fmla="*/ 31 h 37"/>
                  <a:gd name="T38" fmla="*/ 36 w 37"/>
                  <a:gd name="T39" fmla="*/ 26 h 37"/>
                  <a:gd name="T40" fmla="*/ 37 w 37"/>
                  <a:gd name="T41" fmla="*/ 22 h 37"/>
                  <a:gd name="T42" fmla="*/ 37 w 37"/>
                  <a:gd name="T43" fmla="*/ 19 h 37"/>
                  <a:gd name="T44" fmla="*/ 37 w 37"/>
                  <a:gd name="T45" fmla="*/ 19 h 37"/>
                  <a:gd name="T46" fmla="*/ 37 w 37"/>
                  <a:gd name="T47" fmla="*/ 15 h 37"/>
                  <a:gd name="T48" fmla="*/ 36 w 37"/>
                  <a:gd name="T49" fmla="*/ 12 h 37"/>
                  <a:gd name="T50" fmla="*/ 32 w 37"/>
                  <a:gd name="T51" fmla="*/ 6 h 37"/>
                  <a:gd name="T52" fmla="*/ 26 w 37"/>
                  <a:gd name="T53" fmla="*/ 2 h 37"/>
                  <a:gd name="T54" fmla="*/ 23 w 37"/>
                  <a:gd name="T55" fmla="*/ 1 h 37"/>
                  <a:gd name="T56" fmla="*/ 19 w 37"/>
                  <a:gd name="T57" fmla="*/ 0 h 37"/>
                  <a:gd name="T58" fmla="*/ 19 w 37"/>
                  <a:gd name="T5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7">
                    <a:moveTo>
                      <a:pt x="19" y="0"/>
                    </a:moveTo>
                    <a:lnTo>
                      <a:pt x="19" y="0"/>
                    </a:lnTo>
                    <a:lnTo>
                      <a:pt x="15" y="1"/>
                    </a:lnTo>
                    <a:lnTo>
                      <a:pt x="12" y="2"/>
                    </a:lnTo>
                    <a:lnTo>
                      <a:pt x="6" y="6"/>
                    </a:lnTo>
                    <a:lnTo>
                      <a:pt x="2" y="12"/>
                    </a:lnTo>
                    <a:lnTo>
                      <a:pt x="1" y="15"/>
                    </a:lnTo>
                    <a:lnTo>
                      <a:pt x="0" y="19"/>
                    </a:lnTo>
                    <a:lnTo>
                      <a:pt x="0" y="19"/>
                    </a:lnTo>
                    <a:lnTo>
                      <a:pt x="1" y="22"/>
                    </a:lnTo>
                    <a:lnTo>
                      <a:pt x="2" y="26"/>
                    </a:lnTo>
                    <a:lnTo>
                      <a:pt x="6" y="31"/>
                    </a:lnTo>
                    <a:lnTo>
                      <a:pt x="12" y="36"/>
                    </a:lnTo>
                    <a:lnTo>
                      <a:pt x="15" y="37"/>
                    </a:lnTo>
                    <a:lnTo>
                      <a:pt x="19" y="37"/>
                    </a:lnTo>
                    <a:lnTo>
                      <a:pt x="19" y="37"/>
                    </a:lnTo>
                    <a:lnTo>
                      <a:pt x="23" y="37"/>
                    </a:lnTo>
                    <a:lnTo>
                      <a:pt x="26" y="36"/>
                    </a:lnTo>
                    <a:lnTo>
                      <a:pt x="32" y="31"/>
                    </a:lnTo>
                    <a:lnTo>
                      <a:pt x="36" y="26"/>
                    </a:lnTo>
                    <a:lnTo>
                      <a:pt x="37" y="22"/>
                    </a:lnTo>
                    <a:lnTo>
                      <a:pt x="37" y="19"/>
                    </a:lnTo>
                    <a:lnTo>
                      <a:pt x="37" y="19"/>
                    </a:lnTo>
                    <a:lnTo>
                      <a:pt x="37" y="15"/>
                    </a:lnTo>
                    <a:lnTo>
                      <a:pt x="36" y="12"/>
                    </a:lnTo>
                    <a:lnTo>
                      <a:pt x="32" y="6"/>
                    </a:lnTo>
                    <a:lnTo>
                      <a:pt x="26" y="2"/>
                    </a:lnTo>
                    <a:lnTo>
                      <a:pt x="23" y="1"/>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grpSp>
        <p:nvGrpSpPr>
          <p:cNvPr id="127" name="Grupa 126" descr="Największe problemy środowiska naturalnego w Polsce.&#10;&#10;Grafika przedstawia wycinkę drzew: 9%.">
            <a:extLst>
              <a:ext uri="{FF2B5EF4-FFF2-40B4-BE49-F238E27FC236}">
                <a16:creationId xmlns:a16="http://schemas.microsoft.com/office/drawing/2014/main" id="{6B389806-EB77-4614-8F52-6BDC15519239}"/>
              </a:ext>
            </a:extLst>
          </p:cNvPr>
          <p:cNvGrpSpPr/>
          <p:nvPr/>
        </p:nvGrpSpPr>
        <p:grpSpPr>
          <a:xfrm>
            <a:off x="2051738" y="2584048"/>
            <a:ext cx="448753" cy="401660"/>
            <a:chOff x="7240588" y="4533901"/>
            <a:chExt cx="771525" cy="690563"/>
          </a:xfrm>
          <a:solidFill>
            <a:schemeClr val="bg1">
              <a:lumMod val="75000"/>
            </a:schemeClr>
          </a:solidFill>
        </p:grpSpPr>
        <p:sp>
          <p:nvSpPr>
            <p:cNvPr id="128" name="Freeform 13">
              <a:extLst>
                <a:ext uri="{FF2B5EF4-FFF2-40B4-BE49-F238E27FC236}">
                  <a16:creationId xmlns:a16="http://schemas.microsoft.com/office/drawing/2014/main" id="{D7DBA901-FF6B-4247-B9A2-76AE7BDB77EA}"/>
                </a:ext>
              </a:extLst>
            </p:cNvPr>
            <p:cNvSpPr>
              <a:spLocks/>
            </p:cNvSpPr>
            <p:nvPr/>
          </p:nvSpPr>
          <p:spPr bwMode="auto">
            <a:xfrm>
              <a:off x="7292976" y="4702176"/>
              <a:ext cx="225425" cy="450850"/>
            </a:xfrm>
            <a:custGeom>
              <a:avLst/>
              <a:gdLst>
                <a:gd name="T0" fmla="*/ 688 w 996"/>
                <a:gd name="T1" fmla="*/ 1668 h 1985"/>
                <a:gd name="T2" fmla="*/ 996 w 996"/>
                <a:gd name="T3" fmla="*/ 1669 h 1985"/>
                <a:gd name="T4" fmla="*/ 570 w 996"/>
                <a:gd name="T5" fmla="*/ 1434 h 1985"/>
                <a:gd name="T6" fmla="*/ 668 w 996"/>
                <a:gd name="T7" fmla="*/ 1344 h 1985"/>
                <a:gd name="T8" fmla="*/ 726 w 996"/>
                <a:gd name="T9" fmla="*/ 1285 h 1985"/>
                <a:gd name="T10" fmla="*/ 785 w 996"/>
                <a:gd name="T11" fmla="*/ 1215 h 1985"/>
                <a:gd name="T12" fmla="*/ 844 w 996"/>
                <a:gd name="T13" fmla="*/ 1135 h 1985"/>
                <a:gd name="T14" fmla="*/ 902 w 996"/>
                <a:gd name="T15" fmla="*/ 1046 h 1985"/>
                <a:gd name="T16" fmla="*/ 884 w 996"/>
                <a:gd name="T17" fmla="*/ 1020 h 1985"/>
                <a:gd name="T18" fmla="*/ 780 w 996"/>
                <a:gd name="T19" fmla="*/ 945 h 1985"/>
                <a:gd name="T20" fmla="*/ 762 w 996"/>
                <a:gd name="T21" fmla="*/ 790 h 1985"/>
                <a:gd name="T22" fmla="*/ 787 w 996"/>
                <a:gd name="T23" fmla="*/ 765 h 1985"/>
                <a:gd name="T24" fmla="*/ 839 w 996"/>
                <a:gd name="T25" fmla="*/ 708 h 1985"/>
                <a:gd name="T26" fmla="*/ 866 w 996"/>
                <a:gd name="T27" fmla="*/ 676 h 1985"/>
                <a:gd name="T28" fmla="*/ 816 w 996"/>
                <a:gd name="T29" fmla="*/ 608 h 1985"/>
                <a:gd name="T30" fmla="*/ 768 w 996"/>
                <a:gd name="T31" fmla="*/ 532 h 1985"/>
                <a:gd name="T32" fmla="*/ 722 w 996"/>
                <a:gd name="T33" fmla="*/ 451 h 1985"/>
                <a:gd name="T34" fmla="*/ 679 w 996"/>
                <a:gd name="T35" fmla="*/ 365 h 1985"/>
                <a:gd name="T36" fmla="*/ 640 w 996"/>
                <a:gd name="T37" fmla="*/ 276 h 1985"/>
                <a:gd name="T38" fmla="*/ 604 w 996"/>
                <a:gd name="T39" fmla="*/ 184 h 1985"/>
                <a:gd name="T40" fmla="*/ 574 w 996"/>
                <a:gd name="T41" fmla="*/ 92 h 1985"/>
                <a:gd name="T42" fmla="*/ 551 w 996"/>
                <a:gd name="T43" fmla="*/ 0 h 1985"/>
                <a:gd name="T44" fmla="*/ 537 w 996"/>
                <a:gd name="T45" fmla="*/ 58 h 1985"/>
                <a:gd name="T46" fmla="*/ 501 w 996"/>
                <a:gd name="T47" fmla="*/ 172 h 1985"/>
                <a:gd name="T48" fmla="*/ 457 w 996"/>
                <a:gd name="T49" fmla="*/ 286 h 1985"/>
                <a:gd name="T50" fmla="*/ 407 w 996"/>
                <a:gd name="T51" fmla="*/ 396 h 1985"/>
                <a:gd name="T52" fmla="*/ 352 w 996"/>
                <a:gd name="T53" fmla="*/ 500 h 1985"/>
                <a:gd name="T54" fmla="*/ 292 w 996"/>
                <a:gd name="T55" fmla="*/ 597 h 1985"/>
                <a:gd name="T56" fmla="*/ 231 w 996"/>
                <a:gd name="T57" fmla="*/ 682 h 1985"/>
                <a:gd name="T58" fmla="*/ 169 w 996"/>
                <a:gd name="T59" fmla="*/ 754 h 1985"/>
                <a:gd name="T60" fmla="*/ 138 w 996"/>
                <a:gd name="T61" fmla="*/ 784 h 1985"/>
                <a:gd name="T62" fmla="*/ 304 w 996"/>
                <a:gd name="T63" fmla="*/ 876 h 1985"/>
                <a:gd name="T64" fmla="*/ 247 w 996"/>
                <a:gd name="T65" fmla="*/ 973 h 1985"/>
                <a:gd name="T66" fmla="*/ 189 w 996"/>
                <a:gd name="T67" fmla="*/ 1060 h 1985"/>
                <a:gd name="T68" fmla="*/ 129 w 996"/>
                <a:gd name="T69" fmla="*/ 1136 h 1985"/>
                <a:gd name="T70" fmla="*/ 68 w 996"/>
                <a:gd name="T71" fmla="*/ 1198 h 1985"/>
                <a:gd name="T72" fmla="*/ 234 w 996"/>
                <a:gd name="T73" fmla="*/ 1289 h 1985"/>
                <a:gd name="T74" fmla="*/ 179 w 996"/>
                <a:gd name="T75" fmla="*/ 1386 h 1985"/>
                <a:gd name="T76" fmla="*/ 120 w 996"/>
                <a:gd name="T77" fmla="*/ 1472 h 1985"/>
                <a:gd name="T78" fmla="*/ 60 w 996"/>
                <a:gd name="T79" fmla="*/ 1549 h 1985"/>
                <a:gd name="T80" fmla="*/ 0 w 996"/>
                <a:gd name="T81" fmla="*/ 1611 h 1985"/>
                <a:gd name="T82" fmla="*/ 412 w 996"/>
                <a:gd name="T83" fmla="*/ 1668 h 1985"/>
                <a:gd name="T84" fmla="*/ 688 w 996"/>
                <a:gd name="T85" fmla="*/ 198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6" h="1985">
                  <a:moveTo>
                    <a:pt x="688" y="1985"/>
                  </a:moveTo>
                  <a:lnTo>
                    <a:pt x="688" y="1668"/>
                  </a:lnTo>
                  <a:lnTo>
                    <a:pt x="826" y="1763"/>
                  </a:lnTo>
                  <a:lnTo>
                    <a:pt x="996" y="1669"/>
                  </a:lnTo>
                  <a:lnTo>
                    <a:pt x="688" y="1499"/>
                  </a:lnTo>
                  <a:lnTo>
                    <a:pt x="570" y="1434"/>
                  </a:lnTo>
                  <a:lnTo>
                    <a:pt x="668" y="1344"/>
                  </a:lnTo>
                  <a:lnTo>
                    <a:pt x="668" y="1344"/>
                  </a:lnTo>
                  <a:lnTo>
                    <a:pt x="697" y="1316"/>
                  </a:lnTo>
                  <a:lnTo>
                    <a:pt x="726" y="1285"/>
                  </a:lnTo>
                  <a:lnTo>
                    <a:pt x="756" y="1252"/>
                  </a:lnTo>
                  <a:lnTo>
                    <a:pt x="785" y="1215"/>
                  </a:lnTo>
                  <a:lnTo>
                    <a:pt x="814" y="1177"/>
                  </a:lnTo>
                  <a:lnTo>
                    <a:pt x="844" y="1135"/>
                  </a:lnTo>
                  <a:lnTo>
                    <a:pt x="873" y="1091"/>
                  </a:lnTo>
                  <a:lnTo>
                    <a:pt x="902" y="1046"/>
                  </a:lnTo>
                  <a:lnTo>
                    <a:pt x="902" y="1046"/>
                  </a:lnTo>
                  <a:lnTo>
                    <a:pt x="884" y="1020"/>
                  </a:lnTo>
                  <a:lnTo>
                    <a:pt x="867" y="993"/>
                  </a:lnTo>
                  <a:lnTo>
                    <a:pt x="780" y="945"/>
                  </a:lnTo>
                  <a:lnTo>
                    <a:pt x="662" y="881"/>
                  </a:lnTo>
                  <a:lnTo>
                    <a:pt x="762" y="790"/>
                  </a:lnTo>
                  <a:lnTo>
                    <a:pt x="762" y="790"/>
                  </a:lnTo>
                  <a:lnTo>
                    <a:pt x="787" y="765"/>
                  </a:lnTo>
                  <a:lnTo>
                    <a:pt x="813" y="738"/>
                  </a:lnTo>
                  <a:lnTo>
                    <a:pt x="839" y="708"/>
                  </a:lnTo>
                  <a:lnTo>
                    <a:pt x="866" y="676"/>
                  </a:lnTo>
                  <a:lnTo>
                    <a:pt x="866" y="676"/>
                  </a:lnTo>
                  <a:lnTo>
                    <a:pt x="841" y="643"/>
                  </a:lnTo>
                  <a:lnTo>
                    <a:pt x="816" y="608"/>
                  </a:lnTo>
                  <a:lnTo>
                    <a:pt x="792" y="571"/>
                  </a:lnTo>
                  <a:lnTo>
                    <a:pt x="768" y="532"/>
                  </a:lnTo>
                  <a:lnTo>
                    <a:pt x="745" y="493"/>
                  </a:lnTo>
                  <a:lnTo>
                    <a:pt x="722" y="451"/>
                  </a:lnTo>
                  <a:lnTo>
                    <a:pt x="700" y="408"/>
                  </a:lnTo>
                  <a:lnTo>
                    <a:pt x="679" y="365"/>
                  </a:lnTo>
                  <a:lnTo>
                    <a:pt x="659" y="321"/>
                  </a:lnTo>
                  <a:lnTo>
                    <a:pt x="640" y="276"/>
                  </a:lnTo>
                  <a:lnTo>
                    <a:pt x="621" y="230"/>
                  </a:lnTo>
                  <a:lnTo>
                    <a:pt x="604" y="184"/>
                  </a:lnTo>
                  <a:lnTo>
                    <a:pt x="589" y="138"/>
                  </a:lnTo>
                  <a:lnTo>
                    <a:pt x="574" y="92"/>
                  </a:lnTo>
                  <a:lnTo>
                    <a:pt x="561" y="46"/>
                  </a:lnTo>
                  <a:lnTo>
                    <a:pt x="551" y="0"/>
                  </a:lnTo>
                  <a:lnTo>
                    <a:pt x="551" y="0"/>
                  </a:lnTo>
                  <a:lnTo>
                    <a:pt x="537" y="58"/>
                  </a:lnTo>
                  <a:lnTo>
                    <a:pt x="519" y="114"/>
                  </a:lnTo>
                  <a:lnTo>
                    <a:pt x="501" y="172"/>
                  </a:lnTo>
                  <a:lnTo>
                    <a:pt x="480" y="229"/>
                  </a:lnTo>
                  <a:lnTo>
                    <a:pt x="457" y="286"/>
                  </a:lnTo>
                  <a:lnTo>
                    <a:pt x="433" y="342"/>
                  </a:lnTo>
                  <a:lnTo>
                    <a:pt x="407" y="396"/>
                  </a:lnTo>
                  <a:lnTo>
                    <a:pt x="380" y="449"/>
                  </a:lnTo>
                  <a:lnTo>
                    <a:pt x="352" y="500"/>
                  </a:lnTo>
                  <a:lnTo>
                    <a:pt x="322" y="550"/>
                  </a:lnTo>
                  <a:lnTo>
                    <a:pt x="292" y="597"/>
                  </a:lnTo>
                  <a:lnTo>
                    <a:pt x="262" y="641"/>
                  </a:lnTo>
                  <a:lnTo>
                    <a:pt x="231" y="682"/>
                  </a:lnTo>
                  <a:lnTo>
                    <a:pt x="200" y="720"/>
                  </a:lnTo>
                  <a:lnTo>
                    <a:pt x="169" y="754"/>
                  </a:lnTo>
                  <a:lnTo>
                    <a:pt x="153" y="770"/>
                  </a:lnTo>
                  <a:lnTo>
                    <a:pt x="138" y="784"/>
                  </a:lnTo>
                  <a:lnTo>
                    <a:pt x="304" y="876"/>
                  </a:lnTo>
                  <a:lnTo>
                    <a:pt x="304" y="876"/>
                  </a:lnTo>
                  <a:lnTo>
                    <a:pt x="276" y="926"/>
                  </a:lnTo>
                  <a:lnTo>
                    <a:pt x="247" y="973"/>
                  </a:lnTo>
                  <a:lnTo>
                    <a:pt x="218" y="1017"/>
                  </a:lnTo>
                  <a:lnTo>
                    <a:pt x="189" y="1060"/>
                  </a:lnTo>
                  <a:lnTo>
                    <a:pt x="159" y="1099"/>
                  </a:lnTo>
                  <a:lnTo>
                    <a:pt x="129" y="1136"/>
                  </a:lnTo>
                  <a:lnTo>
                    <a:pt x="98" y="1168"/>
                  </a:lnTo>
                  <a:lnTo>
                    <a:pt x="68" y="1198"/>
                  </a:lnTo>
                  <a:lnTo>
                    <a:pt x="234" y="1289"/>
                  </a:lnTo>
                  <a:lnTo>
                    <a:pt x="234" y="1289"/>
                  </a:lnTo>
                  <a:lnTo>
                    <a:pt x="208" y="1338"/>
                  </a:lnTo>
                  <a:lnTo>
                    <a:pt x="179" y="1386"/>
                  </a:lnTo>
                  <a:lnTo>
                    <a:pt x="150" y="1431"/>
                  </a:lnTo>
                  <a:lnTo>
                    <a:pt x="120" y="1472"/>
                  </a:lnTo>
                  <a:lnTo>
                    <a:pt x="90" y="1512"/>
                  </a:lnTo>
                  <a:lnTo>
                    <a:pt x="60" y="1549"/>
                  </a:lnTo>
                  <a:lnTo>
                    <a:pt x="30" y="1582"/>
                  </a:lnTo>
                  <a:lnTo>
                    <a:pt x="0" y="1611"/>
                  </a:lnTo>
                  <a:lnTo>
                    <a:pt x="275" y="1763"/>
                  </a:lnTo>
                  <a:lnTo>
                    <a:pt x="412" y="1668"/>
                  </a:lnTo>
                  <a:lnTo>
                    <a:pt x="412" y="1985"/>
                  </a:lnTo>
                  <a:lnTo>
                    <a:pt x="688" y="19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9" name="Freeform 14">
              <a:extLst>
                <a:ext uri="{FF2B5EF4-FFF2-40B4-BE49-F238E27FC236}">
                  <a16:creationId xmlns:a16="http://schemas.microsoft.com/office/drawing/2014/main" id="{FD8FE636-AAB4-4E77-990C-C408754348F7}"/>
                </a:ext>
              </a:extLst>
            </p:cNvPr>
            <p:cNvSpPr>
              <a:spLocks/>
            </p:cNvSpPr>
            <p:nvPr/>
          </p:nvSpPr>
          <p:spPr bwMode="auto">
            <a:xfrm>
              <a:off x="7459663" y="4533901"/>
              <a:ext cx="333375" cy="619125"/>
            </a:xfrm>
            <a:custGeom>
              <a:avLst/>
              <a:gdLst>
                <a:gd name="T0" fmla="*/ 923 w 1476"/>
                <a:gd name="T1" fmla="*/ 2235 h 2729"/>
                <a:gd name="T2" fmla="*/ 1476 w 1476"/>
                <a:gd name="T3" fmla="*/ 2159 h 2729"/>
                <a:gd name="T4" fmla="*/ 1457 w 1476"/>
                <a:gd name="T5" fmla="*/ 2139 h 2729"/>
                <a:gd name="T6" fmla="*/ 1416 w 1476"/>
                <a:gd name="T7" fmla="*/ 2097 h 2729"/>
                <a:gd name="T8" fmla="*/ 1375 w 1476"/>
                <a:gd name="T9" fmla="*/ 2051 h 2729"/>
                <a:gd name="T10" fmla="*/ 1334 w 1476"/>
                <a:gd name="T11" fmla="*/ 2000 h 2729"/>
                <a:gd name="T12" fmla="*/ 1275 w 1476"/>
                <a:gd name="T13" fmla="*/ 1916 h 2729"/>
                <a:gd name="T14" fmla="*/ 1198 w 1476"/>
                <a:gd name="T15" fmla="*/ 1793 h 2729"/>
                <a:gd name="T16" fmla="*/ 1384 w 1476"/>
                <a:gd name="T17" fmla="*/ 1605 h 2729"/>
                <a:gd name="T18" fmla="*/ 1363 w 1476"/>
                <a:gd name="T19" fmla="*/ 1586 h 2729"/>
                <a:gd name="T20" fmla="*/ 1324 w 1476"/>
                <a:gd name="T21" fmla="*/ 1544 h 2729"/>
                <a:gd name="T22" fmla="*/ 1283 w 1476"/>
                <a:gd name="T23" fmla="*/ 1497 h 2729"/>
                <a:gd name="T24" fmla="*/ 1242 w 1476"/>
                <a:gd name="T25" fmla="*/ 1447 h 2729"/>
                <a:gd name="T26" fmla="*/ 1183 w 1476"/>
                <a:gd name="T27" fmla="*/ 1363 h 2729"/>
                <a:gd name="T28" fmla="*/ 1106 w 1476"/>
                <a:gd name="T29" fmla="*/ 1240 h 2729"/>
                <a:gd name="T30" fmla="*/ 1292 w 1476"/>
                <a:gd name="T31" fmla="*/ 1051 h 2729"/>
                <a:gd name="T32" fmla="*/ 1271 w 1476"/>
                <a:gd name="T33" fmla="*/ 1032 h 2729"/>
                <a:gd name="T34" fmla="*/ 1229 w 1476"/>
                <a:gd name="T35" fmla="*/ 988 h 2729"/>
                <a:gd name="T36" fmla="*/ 1188 w 1476"/>
                <a:gd name="T37" fmla="*/ 940 h 2729"/>
                <a:gd name="T38" fmla="*/ 1146 w 1476"/>
                <a:gd name="T39" fmla="*/ 886 h 2729"/>
                <a:gd name="T40" fmla="*/ 1104 w 1476"/>
                <a:gd name="T41" fmla="*/ 829 h 2729"/>
                <a:gd name="T42" fmla="*/ 1063 w 1476"/>
                <a:gd name="T43" fmla="*/ 768 h 2729"/>
                <a:gd name="T44" fmla="*/ 1004 w 1476"/>
                <a:gd name="T45" fmla="*/ 671 h 2729"/>
                <a:gd name="T46" fmla="*/ 930 w 1476"/>
                <a:gd name="T47" fmla="*/ 530 h 2729"/>
                <a:gd name="T48" fmla="*/ 863 w 1476"/>
                <a:gd name="T49" fmla="*/ 382 h 2729"/>
                <a:gd name="T50" fmla="*/ 818 w 1476"/>
                <a:gd name="T51" fmla="*/ 268 h 2729"/>
                <a:gd name="T52" fmla="*/ 792 w 1476"/>
                <a:gd name="T53" fmla="*/ 192 h 2729"/>
                <a:gd name="T54" fmla="*/ 767 w 1476"/>
                <a:gd name="T55" fmla="*/ 114 h 2729"/>
                <a:gd name="T56" fmla="*/ 747 w 1476"/>
                <a:gd name="T57" fmla="*/ 37 h 2729"/>
                <a:gd name="T58" fmla="*/ 738 w 1476"/>
                <a:gd name="T59" fmla="*/ 0 h 2729"/>
                <a:gd name="T60" fmla="*/ 719 w 1476"/>
                <a:gd name="T61" fmla="*/ 76 h 2729"/>
                <a:gd name="T62" fmla="*/ 697 w 1476"/>
                <a:gd name="T63" fmla="*/ 153 h 2729"/>
                <a:gd name="T64" fmla="*/ 672 w 1476"/>
                <a:gd name="T65" fmla="*/ 230 h 2729"/>
                <a:gd name="T66" fmla="*/ 644 w 1476"/>
                <a:gd name="T67" fmla="*/ 306 h 2729"/>
                <a:gd name="T68" fmla="*/ 581 w 1476"/>
                <a:gd name="T69" fmla="*/ 457 h 2729"/>
                <a:gd name="T70" fmla="*/ 510 w 1476"/>
                <a:gd name="T71" fmla="*/ 601 h 2729"/>
                <a:gd name="T72" fmla="*/ 433 w 1476"/>
                <a:gd name="T73" fmla="*/ 736 h 2729"/>
                <a:gd name="T74" fmla="*/ 392 w 1476"/>
                <a:gd name="T75" fmla="*/ 799 h 2729"/>
                <a:gd name="T76" fmla="*/ 351 w 1476"/>
                <a:gd name="T77" fmla="*/ 858 h 2729"/>
                <a:gd name="T78" fmla="*/ 310 w 1476"/>
                <a:gd name="T79" fmla="*/ 914 h 2729"/>
                <a:gd name="T80" fmla="*/ 268 w 1476"/>
                <a:gd name="T81" fmla="*/ 964 h 2729"/>
                <a:gd name="T82" fmla="*/ 226 w 1476"/>
                <a:gd name="T83" fmla="*/ 1011 h 2729"/>
                <a:gd name="T84" fmla="*/ 184 w 1476"/>
                <a:gd name="T85" fmla="*/ 1051 h 2729"/>
                <a:gd name="T86" fmla="*/ 407 w 1476"/>
                <a:gd name="T87" fmla="*/ 1173 h 2729"/>
                <a:gd name="T88" fmla="*/ 332 w 1476"/>
                <a:gd name="T89" fmla="*/ 1303 h 2729"/>
                <a:gd name="T90" fmla="*/ 254 w 1476"/>
                <a:gd name="T91" fmla="*/ 1420 h 2729"/>
                <a:gd name="T92" fmla="*/ 213 w 1476"/>
                <a:gd name="T93" fmla="*/ 1473 h 2729"/>
                <a:gd name="T94" fmla="*/ 172 w 1476"/>
                <a:gd name="T95" fmla="*/ 1521 h 2729"/>
                <a:gd name="T96" fmla="*/ 133 w 1476"/>
                <a:gd name="T97" fmla="*/ 1566 h 2729"/>
                <a:gd name="T98" fmla="*/ 92 w 1476"/>
                <a:gd name="T99" fmla="*/ 1605 h 2729"/>
                <a:gd name="T100" fmla="*/ 315 w 1476"/>
                <a:gd name="T101" fmla="*/ 1728 h 2729"/>
                <a:gd name="T102" fmla="*/ 240 w 1476"/>
                <a:gd name="T103" fmla="*/ 1856 h 2729"/>
                <a:gd name="T104" fmla="*/ 162 w 1476"/>
                <a:gd name="T105" fmla="*/ 1973 h 2729"/>
                <a:gd name="T106" fmla="*/ 121 w 1476"/>
                <a:gd name="T107" fmla="*/ 2026 h 2729"/>
                <a:gd name="T108" fmla="*/ 80 w 1476"/>
                <a:gd name="T109" fmla="*/ 2075 h 2729"/>
                <a:gd name="T110" fmla="*/ 41 w 1476"/>
                <a:gd name="T111" fmla="*/ 2119 h 2729"/>
                <a:gd name="T112" fmla="*/ 0 w 1476"/>
                <a:gd name="T113" fmla="*/ 2159 h 2729"/>
                <a:gd name="T114" fmla="*/ 554 w 1476"/>
                <a:gd name="T115" fmla="*/ 2235 h 2729"/>
                <a:gd name="T116" fmla="*/ 923 w 1476"/>
                <a:gd name="T117" fmla="*/ 2729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6" h="2729">
                  <a:moveTo>
                    <a:pt x="923" y="2729"/>
                  </a:moveTo>
                  <a:lnTo>
                    <a:pt x="923" y="2235"/>
                  </a:lnTo>
                  <a:lnTo>
                    <a:pt x="1107" y="2361"/>
                  </a:lnTo>
                  <a:lnTo>
                    <a:pt x="1476" y="2159"/>
                  </a:lnTo>
                  <a:lnTo>
                    <a:pt x="1476" y="2159"/>
                  </a:lnTo>
                  <a:lnTo>
                    <a:pt x="1457" y="2139"/>
                  </a:lnTo>
                  <a:lnTo>
                    <a:pt x="1436" y="2119"/>
                  </a:lnTo>
                  <a:lnTo>
                    <a:pt x="1416" y="2097"/>
                  </a:lnTo>
                  <a:lnTo>
                    <a:pt x="1396" y="2075"/>
                  </a:lnTo>
                  <a:lnTo>
                    <a:pt x="1375" y="2051"/>
                  </a:lnTo>
                  <a:lnTo>
                    <a:pt x="1355" y="2026"/>
                  </a:lnTo>
                  <a:lnTo>
                    <a:pt x="1334" y="2000"/>
                  </a:lnTo>
                  <a:lnTo>
                    <a:pt x="1315" y="1973"/>
                  </a:lnTo>
                  <a:lnTo>
                    <a:pt x="1275" y="1916"/>
                  </a:lnTo>
                  <a:lnTo>
                    <a:pt x="1236" y="1856"/>
                  </a:lnTo>
                  <a:lnTo>
                    <a:pt x="1198" y="1793"/>
                  </a:lnTo>
                  <a:lnTo>
                    <a:pt x="1161" y="1728"/>
                  </a:lnTo>
                  <a:lnTo>
                    <a:pt x="1384" y="1605"/>
                  </a:lnTo>
                  <a:lnTo>
                    <a:pt x="1384" y="1605"/>
                  </a:lnTo>
                  <a:lnTo>
                    <a:pt x="1363" y="1586"/>
                  </a:lnTo>
                  <a:lnTo>
                    <a:pt x="1344" y="1566"/>
                  </a:lnTo>
                  <a:lnTo>
                    <a:pt x="1324" y="1544"/>
                  </a:lnTo>
                  <a:lnTo>
                    <a:pt x="1303" y="1521"/>
                  </a:lnTo>
                  <a:lnTo>
                    <a:pt x="1283" y="1497"/>
                  </a:lnTo>
                  <a:lnTo>
                    <a:pt x="1263" y="1473"/>
                  </a:lnTo>
                  <a:lnTo>
                    <a:pt x="1242" y="1447"/>
                  </a:lnTo>
                  <a:lnTo>
                    <a:pt x="1223" y="1420"/>
                  </a:lnTo>
                  <a:lnTo>
                    <a:pt x="1183" y="1363"/>
                  </a:lnTo>
                  <a:lnTo>
                    <a:pt x="1144" y="1303"/>
                  </a:lnTo>
                  <a:lnTo>
                    <a:pt x="1106" y="1240"/>
                  </a:lnTo>
                  <a:lnTo>
                    <a:pt x="1069" y="1173"/>
                  </a:lnTo>
                  <a:lnTo>
                    <a:pt x="1292" y="1051"/>
                  </a:lnTo>
                  <a:lnTo>
                    <a:pt x="1292" y="1051"/>
                  </a:lnTo>
                  <a:lnTo>
                    <a:pt x="1271" y="1032"/>
                  </a:lnTo>
                  <a:lnTo>
                    <a:pt x="1250" y="1011"/>
                  </a:lnTo>
                  <a:lnTo>
                    <a:pt x="1229" y="988"/>
                  </a:lnTo>
                  <a:lnTo>
                    <a:pt x="1208" y="964"/>
                  </a:lnTo>
                  <a:lnTo>
                    <a:pt x="1188" y="940"/>
                  </a:lnTo>
                  <a:lnTo>
                    <a:pt x="1166" y="914"/>
                  </a:lnTo>
                  <a:lnTo>
                    <a:pt x="1146" y="886"/>
                  </a:lnTo>
                  <a:lnTo>
                    <a:pt x="1124" y="858"/>
                  </a:lnTo>
                  <a:lnTo>
                    <a:pt x="1104" y="829"/>
                  </a:lnTo>
                  <a:lnTo>
                    <a:pt x="1084" y="799"/>
                  </a:lnTo>
                  <a:lnTo>
                    <a:pt x="1063" y="768"/>
                  </a:lnTo>
                  <a:lnTo>
                    <a:pt x="1044" y="736"/>
                  </a:lnTo>
                  <a:lnTo>
                    <a:pt x="1004" y="671"/>
                  </a:lnTo>
                  <a:lnTo>
                    <a:pt x="967" y="601"/>
                  </a:lnTo>
                  <a:lnTo>
                    <a:pt x="930" y="530"/>
                  </a:lnTo>
                  <a:lnTo>
                    <a:pt x="895" y="457"/>
                  </a:lnTo>
                  <a:lnTo>
                    <a:pt x="863" y="382"/>
                  </a:lnTo>
                  <a:lnTo>
                    <a:pt x="833" y="306"/>
                  </a:lnTo>
                  <a:lnTo>
                    <a:pt x="818" y="268"/>
                  </a:lnTo>
                  <a:lnTo>
                    <a:pt x="805" y="230"/>
                  </a:lnTo>
                  <a:lnTo>
                    <a:pt x="792" y="192"/>
                  </a:lnTo>
                  <a:lnTo>
                    <a:pt x="779" y="153"/>
                  </a:lnTo>
                  <a:lnTo>
                    <a:pt x="767" y="114"/>
                  </a:lnTo>
                  <a:lnTo>
                    <a:pt x="757" y="76"/>
                  </a:lnTo>
                  <a:lnTo>
                    <a:pt x="747" y="37"/>
                  </a:lnTo>
                  <a:lnTo>
                    <a:pt x="738" y="0"/>
                  </a:lnTo>
                  <a:lnTo>
                    <a:pt x="738" y="0"/>
                  </a:lnTo>
                  <a:lnTo>
                    <a:pt x="729" y="37"/>
                  </a:lnTo>
                  <a:lnTo>
                    <a:pt x="719" y="76"/>
                  </a:lnTo>
                  <a:lnTo>
                    <a:pt x="708" y="114"/>
                  </a:lnTo>
                  <a:lnTo>
                    <a:pt x="697" y="153"/>
                  </a:lnTo>
                  <a:lnTo>
                    <a:pt x="685" y="192"/>
                  </a:lnTo>
                  <a:lnTo>
                    <a:pt x="672" y="230"/>
                  </a:lnTo>
                  <a:lnTo>
                    <a:pt x="658" y="268"/>
                  </a:lnTo>
                  <a:lnTo>
                    <a:pt x="644" y="306"/>
                  </a:lnTo>
                  <a:lnTo>
                    <a:pt x="613" y="382"/>
                  </a:lnTo>
                  <a:lnTo>
                    <a:pt x="581" y="457"/>
                  </a:lnTo>
                  <a:lnTo>
                    <a:pt x="547" y="530"/>
                  </a:lnTo>
                  <a:lnTo>
                    <a:pt x="510" y="601"/>
                  </a:lnTo>
                  <a:lnTo>
                    <a:pt x="471" y="671"/>
                  </a:lnTo>
                  <a:lnTo>
                    <a:pt x="433" y="736"/>
                  </a:lnTo>
                  <a:lnTo>
                    <a:pt x="413" y="768"/>
                  </a:lnTo>
                  <a:lnTo>
                    <a:pt x="392" y="799"/>
                  </a:lnTo>
                  <a:lnTo>
                    <a:pt x="372" y="829"/>
                  </a:lnTo>
                  <a:lnTo>
                    <a:pt x="351" y="858"/>
                  </a:lnTo>
                  <a:lnTo>
                    <a:pt x="331" y="886"/>
                  </a:lnTo>
                  <a:lnTo>
                    <a:pt x="310" y="914"/>
                  </a:lnTo>
                  <a:lnTo>
                    <a:pt x="289" y="940"/>
                  </a:lnTo>
                  <a:lnTo>
                    <a:pt x="268" y="964"/>
                  </a:lnTo>
                  <a:lnTo>
                    <a:pt x="247" y="988"/>
                  </a:lnTo>
                  <a:lnTo>
                    <a:pt x="226" y="1011"/>
                  </a:lnTo>
                  <a:lnTo>
                    <a:pt x="206" y="1032"/>
                  </a:lnTo>
                  <a:lnTo>
                    <a:pt x="184" y="1051"/>
                  </a:lnTo>
                  <a:lnTo>
                    <a:pt x="407" y="1173"/>
                  </a:lnTo>
                  <a:lnTo>
                    <a:pt x="407" y="1173"/>
                  </a:lnTo>
                  <a:lnTo>
                    <a:pt x="371" y="1240"/>
                  </a:lnTo>
                  <a:lnTo>
                    <a:pt x="332" y="1303"/>
                  </a:lnTo>
                  <a:lnTo>
                    <a:pt x="294" y="1363"/>
                  </a:lnTo>
                  <a:lnTo>
                    <a:pt x="254" y="1420"/>
                  </a:lnTo>
                  <a:lnTo>
                    <a:pt x="234" y="1447"/>
                  </a:lnTo>
                  <a:lnTo>
                    <a:pt x="213" y="1473"/>
                  </a:lnTo>
                  <a:lnTo>
                    <a:pt x="193" y="1497"/>
                  </a:lnTo>
                  <a:lnTo>
                    <a:pt x="172" y="1521"/>
                  </a:lnTo>
                  <a:lnTo>
                    <a:pt x="153" y="1544"/>
                  </a:lnTo>
                  <a:lnTo>
                    <a:pt x="133" y="1566"/>
                  </a:lnTo>
                  <a:lnTo>
                    <a:pt x="112" y="1586"/>
                  </a:lnTo>
                  <a:lnTo>
                    <a:pt x="92" y="1605"/>
                  </a:lnTo>
                  <a:lnTo>
                    <a:pt x="315" y="1728"/>
                  </a:lnTo>
                  <a:lnTo>
                    <a:pt x="315" y="1728"/>
                  </a:lnTo>
                  <a:lnTo>
                    <a:pt x="277" y="1793"/>
                  </a:lnTo>
                  <a:lnTo>
                    <a:pt x="240" y="1856"/>
                  </a:lnTo>
                  <a:lnTo>
                    <a:pt x="201" y="1916"/>
                  </a:lnTo>
                  <a:lnTo>
                    <a:pt x="162" y="1973"/>
                  </a:lnTo>
                  <a:lnTo>
                    <a:pt x="141" y="2000"/>
                  </a:lnTo>
                  <a:lnTo>
                    <a:pt x="121" y="2026"/>
                  </a:lnTo>
                  <a:lnTo>
                    <a:pt x="101" y="2051"/>
                  </a:lnTo>
                  <a:lnTo>
                    <a:pt x="80" y="2075"/>
                  </a:lnTo>
                  <a:lnTo>
                    <a:pt x="60" y="2097"/>
                  </a:lnTo>
                  <a:lnTo>
                    <a:pt x="41" y="2119"/>
                  </a:lnTo>
                  <a:lnTo>
                    <a:pt x="20" y="2139"/>
                  </a:lnTo>
                  <a:lnTo>
                    <a:pt x="0" y="2159"/>
                  </a:lnTo>
                  <a:lnTo>
                    <a:pt x="369" y="2361"/>
                  </a:lnTo>
                  <a:lnTo>
                    <a:pt x="554" y="2235"/>
                  </a:lnTo>
                  <a:lnTo>
                    <a:pt x="554" y="2729"/>
                  </a:lnTo>
                  <a:lnTo>
                    <a:pt x="923" y="27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0" name="Freeform 15">
              <a:extLst>
                <a:ext uri="{FF2B5EF4-FFF2-40B4-BE49-F238E27FC236}">
                  <a16:creationId xmlns:a16="http://schemas.microsoft.com/office/drawing/2014/main" id="{C2479609-631E-4623-926D-06AC36815E00}"/>
                </a:ext>
              </a:extLst>
            </p:cNvPr>
            <p:cNvSpPr>
              <a:spLocks/>
            </p:cNvSpPr>
            <p:nvPr/>
          </p:nvSpPr>
          <p:spPr bwMode="auto">
            <a:xfrm>
              <a:off x="7734301" y="4702176"/>
              <a:ext cx="225425" cy="450850"/>
            </a:xfrm>
            <a:custGeom>
              <a:avLst/>
              <a:gdLst>
                <a:gd name="T0" fmla="*/ 581 w 995"/>
                <a:gd name="T1" fmla="*/ 1668 h 1985"/>
                <a:gd name="T2" fmla="*/ 995 w 995"/>
                <a:gd name="T3" fmla="*/ 1611 h 1985"/>
                <a:gd name="T4" fmla="*/ 980 w 995"/>
                <a:gd name="T5" fmla="*/ 1597 h 1985"/>
                <a:gd name="T6" fmla="*/ 935 w 995"/>
                <a:gd name="T7" fmla="*/ 1549 h 1985"/>
                <a:gd name="T8" fmla="*/ 874 w 995"/>
                <a:gd name="T9" fmla="*/ 1472 h 1985"/>
                <a:gd name="T10" fmla="*/ 816 w 995"/>
                <a:gd name="T11" fmla="*/ 1386 h 1985"/>
                <a:gd name="T12" fmla="*/ 759 w 995"/>
                <a:gd name="T13" fmla="*/ 1289 h 1985"/>
                <a:gd name="T14" fmla="*/ 926 w 995"/>
                <a:gd name="T15" fmla="*/ 1198 h 1985"/>
                <a:gd name="T16" fmla="*/ 896 w 995"/>
                <a:gd name="T17" fmla="*/ 1168 h 1985"/>
                <a:gd name="T18" fmla="*/ 835 w 995"/>
                <a:gd name="T19" fmla="*/ 1099 h 1985"/>
                <a:gd name="T20" fmla="*/ 776 w 995"/>
                <a:gd name="T21" fmla="*/ 1017 h 1985"/>
                <a:gd name="T22" fmla="*/ 718 w 995"/>
                <a:gd name="T23" fmla="*/ 926 h 1985"/>
                <a:gd name="T24" fmla="*/ 857 w 995"/>
                <a:gd name="T25" fmla="*/ 784 h 1985"/>
                <a:gd name="T26" fmla="*/ 842 w 995"/>
                <a:gd name="T27" fmla="*/ 770 h 1985"/>
                <a:gd name="T28" fmla="*/ 795 w 995"/>
                <a:gd name="T29" fmla="*/ 720 h 1985"/>
                <a:gd name="T30" fmla="*/ 732 w 995"/>
                <a:gd name="T31" fmla="*/ 641 h 1985"/>
                <a:gd name="T32" fmla="*/ 672 w 995"/>
                <a:gd name="T33" fmla="*/ 550 h 1985"/>
                <a:gd name="T34" fmla="*/ 614 w 995"/>
                <a:gd name="T35" fmla="*/ 449 h 1985"/>
                <a:gd name="T36" fmla="*/ 562 w 995"/>
                <a:gd name="T37" fmla="*/ 342 h 1985"/>
                <a:gd name="T38" fmla="*/ 515 w 995"/>
                <a:gd name="T39" fmla="*/ 229 h 1985"/>
                <a:gd name="T40" fmla="*/ 475 w 995"/>
                <a:gd name="T41" fmla="*/ 114 h 1985"/>
                <a:gd name="T42" fmla="*/ 444 w 995"/>
                <a:gd name="T43" fmla="*/ 0 h 1985"/>
                <a:gd name="T44" fmla="*/ 433 w 995"/>
                <a:gd name="T45" fmla="*/ 46 h 1985"/>
                <a:gd name="T46" fmla="*/ 405 w 995"/>
                <a:gd name="T47" fmla="*/ 138 h 1985"/>
                <a:gd name="T48" fmla="*/ 373 w 995"/>
                <a:gd name="T49" fmla="*/ 229 h 1985"/>
                <a:gd name="T50" fmla="*/ 337 w 995"/>
                <a:gd name="T51" fmla="*/ 319 h 1985"/>
                <a:gd name="T52" fmla="*/ 295 w 995"/>
                <a:gd name="T53" fmla="*/ 407 h 1985"/>
                <a:gd name="T54" fmla="*/ 251 w 995"/>
                <a:gd name="T55" fmla="*/ 491 h 1985"/>
                <a:gd name="T56" fmla="*/ 204 w 995"/>
                <a:gd name="T57" fmla="*/ 569 h 1985"/>
                <a:gd name="T58" fmla="*/ 156 w 995"/>
                <a:gd name="T59" fmla="*/ 641 h 1985"/>
                <a:gd name="T60" fmla="*/ 131 w 995"/>
                <a:gd name="T61" fmla="*/ 674 h 1985"/>
                <a:gd name="T62" fmla="*/ 185 w 995"/>
                <a:gd name="T63" fmla="*/ 737 h 1985"/>
                <a:gd name="T64" fmla="*/ 237 w 995"/>
                <a:gd name="T65" fmla="*/ 790 h 1985"/>
                <a:gd name="T66" fmla="*/ 218 w 995"/>
                <a:gd name="T67" fmla="*/ 945 h 1985"/>
                <a:gd name="T68" fmla="*/ 126 w 995"/>
                <a:gd name="T69" fmla="*/ 997 h 1985"/>
                <a:gd name="T70" fmla="*/ 95 w 995"/>
                <a:gd name="T71" fmla="*/ 1043 h 1985"/>
                <a:gd name="T72" fmla="*/ 152 w 995"/>
                <a:gd name="T73" fmla="*/ 1133 h 1985"/>
                <a:gd name="T74" fmla="*/ 212 w 995"/>
                <a:gd name="T75" fmla="*/ 1214 h 1985"/>
                <a:gd name="T76" fmla="*/ 271 w 995"/>
                <a:gd name="T77" fmla="*/ 1285 h 1985"/>
                <a:gd name="T78" fmla="*/ 329 w 995"/>
                <a:gd name="T79" fmla="*/ 1344 h 1985"/>
                <a:gd name="T80" fmla="*/ 311 w 995"/>
                <a:gd name="T81" fmla="*/ 1499 h 1985"/>
                <a:gd name="T82" fmla="*/ 169 w 995"/>
                <a:gd name="T83" fmla="*/ 1763 h 1985"/>
                <a:gd name="T84" fmla="*/ 307 w 995"/>
                <a:gd name="T85" fmla="*/ 198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5" h="1985">
                  <a:moveTo>
                    <a:pt x="581" y="1985"/>
                  </a:moveTo>
                  <a:lnTo>
                    <a:pt x="581" y="1668"/>
                  </a:lnTo>
                  <a:lnTo>
                    <a:pt x="719" y="1763"/>
                  </a:lnTo>
                  <a:lnTo>
                    <a:pt x="995" y="1611"/>
                  </a:lnTo>
                  <a:lnTo>
                    <a:pt x="995" y="1611"/>
                  </a:lnTo>
                  <a:lnTo>
                    <a:pt x="980" y="1597"/>
                  </a:lnTo>
                  <a:lnTo>
                    <a:pt x="965" y="1582"/>
                  </a:lnTo>
                  <a:lnTo>
                    <a:pt x="935" y="1549"/>
                  </a:lnTo>
                  <a:lnTo>
                    <a:pt x="904" y="1512"/>
                  </a:lnTo>
                  <a:lnTo>
                    <a:pt x="874" y="1472"/>
                  </a:lnTo>
                  <a:lnTo>
                    <a:pt x="845" y="1431"/>
                  </a:lnTo>
                  <a:lnTo>
                    <a:pt x="816" y="1386"/>
                  </a:lnTo>
                  <a:lnTo>
                    <a:pt x="787" y="1338"/>
                  </a:lnTo>
                  <a:lnTo>
                    <a:pt x="759" y="1289"/>
                  </a:lnTo>
                  <a:lnTo>
                    <a:pt x="926" y="1198"/>
                  </a:lnTo>
                  <a:lnTo>
                    <a:pt x="926" y="1198"/>
                  </a:lnTo>
                  <a:lnTo>
                    <a:pt x="911" y="1184"/>
                  </a:lnTo>
                  <a:lnTo>
                    <a:pt x="896" y="1168"/>
                  </a:lnTo>
                  <a:lnTo>
                    <a:pt x="865" y="1136"/>
                  </a:lnTo>
                  <a:lnTo>
                    <a:pt x="835" y="1099"/>
                  </a:lnTo>
                  <a:lnTo>
                    <a:pt x="805" y="1060"/>
                  </a:lnTo>
                  <a:lnTo>
                    <a:pt x="776" y="1017"/>
                  </a:lnTo>
                  <a:lnTo>
                    <a:pt x="747" y="973"/>
                  </a:lnTo>
                  <a:lnTo>
                    <a:pt x="718" y="926"/>
                  </a:lnTo>
                  <a:lnTo>
                    <a:pt x="691" y="876"/>
                  </a:lnTo>
                  <a:lnTo>
                    <a:pt x="857" y="784"/>
                  </a:lnTo>
                  <a:lnTo>
                    <a:pt x="857" y="784"/>
                  </a:lnTo>
                  <a:lnTo>
                    <a:pt x="842" y="770"/>
                  </a:lnTo>
                  <a:lnTo>
                    <a:pt x="826" y="754"/>
                  </a:lnTo>
                  <a:lnTo>
                    <a:pt x="795" y="720"/>
                  </a:lnTo>
                  <a:lnTo>
                    <a:pt x="763" y="682"/>
                  </a:lnTo>
                  <a:lnTo>
                    <a:pt x="732" y="641"/>
                  </a:lnTo>
                  <a:lnTo>
                    <a:pt x="702" y="597"/>
                  </a:lnTo>
                  <a:lnTo>
                    <a:pt x="672" y="550"/>
                  </a:lnTo>
                  <a:lnTo>
                    <a:pt x="642" y="500"/>
                  </a:lnTo>
                  <a:lnTo>
                    <a:pt x="614" y="449"/>
                  </a:lnTo>
                  <a:lnTo>
                    <a:pt x="588" y="396"/>
                  </a:lnTo>
                  <a:lnTo>
                    <a:pt x="562" y="342"/>
                  </a:lnTo>
                  <a:lnTo>
                    <a:pt x="537" y="286"/>
                  </a:lnTo>
                  <a:lnTo>
                    <a:pt x="515" y="229"/>
                  </a:lnTo>
                  <a:lnTo>
                    <a:pt x="493" y="172"/>
                  </a:lnTo>
                  <a:lnTo>
                    <a:pt x="475" y="114"/>
                  </a:lnTo>
                  <a:lnTo>
                    <a:pt x="458" y="58"/>
                  </a:lnTo>
                  <a:lnTo>
                    <a:pt x="444" y="0"/>
                  </a:lnTo>
                  <a:lnTo>
                    <a:pt x="444" y="0"/>
                  </a:lnTo>
                  <a:lnTo>
                    <a:pt x="433" y="46"/>
                  </a:lnTo>
                  <a:lnTo>
                    <a:pt x="420" y="92"/>
                  </a:lnTo>
                  <a:lnTo>
                    <a:pt x="405" y="138"/>
                  </a:lnTo>
                  <a:lnTo>
                    <a:pt x="390" y="183"/>
                  </a:lnTo>
                  <a:lnTo>
                    <a:pt x="373" y="229"/>
                  </a:lnTo>
                  <a:lnTo>
                    <a:pt x="355" y="274"/>
                  </a:lnTo>
                  <a:lnTo>
                    <a:pt x="337" y="319"/>
                  </a:lnTo>
                  <a:lnTo>
                    <a:pt x="316" y="363"/>
                  </a:lnTo>
                  <a:lnTo>
                    <a:pt x="295" y="407"/>
                  </a:lnTo>
                  <a:lnTo>
                    <a:pt x="274" y="449"/>
                  </a:lnTo>
                  <a:lnTo>
                    <a:pt x="251" y="491"/>
                  </a:lnTo>
                  <a:lnTo>
                    <a:pt x="227" y="530"/>
                  </a:lnTo>
                  <a:lnTo>
                    <a:pt x="204" y="569"/>
                  </a:lnTo>
                  <a:lnTo>
                    <a:pt x="180" y="605"/>
                  </a:lnTo>
                  <a:lnTo>
                    <a:pt x="156" y="641"/>
                  </a:lnTo>
                  <a:lnTo>
                    <a:pt x="131" y="674"/>
                  </a:lnTo>
                  <a:lnTo>
                    <a:pt x="131" y="674"/>
                  </a:lnTo>
                  <a:lnTo>
                    <a:pt x="158" y="707"/>
                  </a:lnTo>
                  <a:lnTo>
                    <a:pt x="185" y="737"/>
                  </a:lnTo>
                  <a:lnTo>
                    <a:pt x="210" y="765"/>
                  </a:lnTo>
                  <a:lnTo>
                    <a:pt x="237" y="790"/>
                  </a:lnTo>
                  <a:lnTo>
                    <a:pt x="336" y="881"/>
                  </a:lnTo>
                  <a:lnTo>
                    <a:pt x="218" y="945"/>
                  </a:lnTo>
                  <a:lnTo>
                    <a:pt x="126" y="997"/>
                  </a:lnTo>
                  <a:lnTo>
                    <a:pt x="126" y="997"/>
                  </a:lnTo>
                  <a:lnTo>
                    <a:pt x="95" y="1043"/>
                  </a:lnTo>
                  <a:lnTo>
                    <a:pt x="95" y="1043"/>
                  </a:lnTo>
                  <a:lnTo>
                    <a:pt x="123" y="1089"/>
                  </a:lnTo>
                  <a:lnTo>
                    <a:pt x="152" y="1133"/>
                  </a:lnTo>
                  <a:lnTo>
                    <a:pt x="182" y="1174"/>
                  </a:lnTo>
                  <a:lnTo>
                    <a:pt x="212" y="1214"/>
                  </a:lnTo>
                  <a:lnTo>
                    <a:pt x="241" y="1251"/>
                  </a:lnTo>
                  <a:lnTo>
                    <a:pt x="271" y="1285"/>
                  </a:lnTo>
                  <a:lnTo>
                    <a:pt x="300" y="1316"/>
                  </a:lnTo>
                  <a:lnTo>
                    <a:pt x="329" y="1344"/>
                  </a:lnTo>
                  <a:lnTo>
                    <a:pt x="428" y="1434"/>
                  </a:lnTo>
                  <a:lnTo>
                    <a:pt x="311" y="1499"/>
                  </a:lnTo>
                  <a:lnTo>
                    <a:pt x="0" y="1670"/>
                  </a:lnTo>
                  <a:lnTo>
                    <a:pt x="169" y="1763"/>
                  </a:lnTo>
                  <a:lnTo>
                    <a:pt x="307" y="1668"/>
                  </a:lnTo>
                  <a:lnTo>
                    <a:pt x="307" y="1985"/>
                  </a:lnTo>
                  <a:lnTo>
                    <a:pt x="581" y="19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1" name="Freeform 16">
              <a:extLst>
                <a:ext uri="{FF2B5EF4-FFF2-40B4-BE49-F238E27FC236}">
                  <a16:creationId xmlns:a16="http://schemas.microsoft.com/office/drawing/2014/main" id="{FF062E36-E01F-48E4-89C6-64F06195B080}"/>
                </a:ext>
              </a:extLst>
            </p:cNvPr>
            <p:cNvSpPr>
              <a:spLocks/>
            </p:cNvSpPr>
            <p:nvPr/>
          </p:nvSpPr>
          <p:spPr bwMode="auto">
            <a:xfrm>
              <a:off x="7240588" y="5175251"/>
              <a:ext cx="771525" cy="49213"/>
            </a:xfrm>
            <a:custGeom>
              <a:avLst/>
              <a:gdLst>
                <a:gd name="T0" fmla="*/ 109 w 3404"/>
                <a:gd name="T1" fmla="*/ 219 h 219"/>
                <a:gd name="T2" fmla="*/ 98 w 3404"/>
                <a:gd name="T3" fmla="*/ 219 h 219"/>
                <a:gd name="T4" fmla="*/ 77 w 3404"/>
                <a:gd name="T5" fmla="*/ 215 h 219"/>
                <a:gd name="T6" fmla="*/ 57 w 3404"/>
                <a:gd name="T7" fmla="*/ 206 h 219"/>
                <a:gd name="T8" fmla="*/ 40 w 3404"/>
                <a:gd name="T9" fmla="*/ 194 h 219"/>
                <a:gd name="T10" fmla="*/ 25 w 3404"/>
                <a:gd name="T11" fmla="*/ 179 h 219"/>
                <a:gd name="T12" fmla="*/ 13 w 3404"/>
                <a:gd name="T13" fmla="*/ 162 h 219"/>
                <a:gd name="T14" fmla="*/ 4 w 3404"/>
                <a:gd name="T15" fmla="*/ 143 h 219"/>
                <a:gd name="T16" fmla="*/ 0 w 3404"/>
                <a:gd name="T17" fmla="*/ 121 h 219"/>
                <a:gd name="T18" fmla="*/ 0 w 3404"/>
                <a:gd name="T19" fmla="*/ 110 h 219"/>
                <a:gd name="T20" fmla="*/ 2 w 3404"/>
                <a:gd name="T21" fmla="*/ 88 h 219"/>
                <a:gd name="T22" fmla="*/ 9 w 3404"/>
                <a:gd name="T23" fmla="*/ 67 h 219"/>
                <a:gd name="T24" fmla="*/ 18 w 3404"/>
                <a:gd name="T25" fmla="*/ 48 h 219"/>
                <a:gd name="T26" fmla="*/ 32 w 3404"/>
                <a:gd name="T27" fmla="*/ 32 h 219"/>
                <a:gd name="T28" fmla="*/ 48 w 3404"/>
                <a:gd name="T29" fmla="*/ 20 h 219"/>
                <a:gd name="T30" fmla="*/ 67 w 3404"/>
                <a:gd name="T31" fmla="*/ 9 h 219"/>
                <a:gd name="T32" fmla="*/ 87 w 3404"/>
                <a:gd name="T33" fmla="*/ 2 h 219"/>
                <a:gd name="T34" fmla="*/ 109 w 3404"/>
                <a:gd name="T35" fmla="*/ 0 h 219"/>
                <a:gd name="T36" fmla="*/ 3294 w 3404"/>
                <a:gd name="T37" fmla="*/ 0 h 219"/>
                <a:gd name="T38" fmla="*/ 3316 w 3404"/>
                <a:gd name="T39" fmla="*/ 2 h 219"/>
                <a:gd name="T40" fmla="*/ 3337 w 3404"/>
                <a:gd name="T41" fmla="*/ 9 h 219"/>
                <a:gd name="T42" fmla="*/ 3355 w 3404"/>
                <a:gd name="T43" fmla="*/ 20 h 219"/>
                <a:gd name="T44" fmla="*/ 3371 w 3404"/>
                <a:gd name="T45" fmla="*/ 32 h 219"/>
                <a:gd name="T46" fmla="*/ 3384 w 3404"/>
                <a:gd name="T47" fmla="*/ 48 h 219"/>
                <a:gd name="T48" fmla="*/ 3395 w 3404"/>
                <a:gd name="T49" fmla="*/ 67 h 219"/>
                <a:gd name="T50" fmla="*/ 3401 w 3404"/>
                <a:gd name="T51" fmla="*/ 88 h 219"/>
                <a:gd name="T52" fmla="*/ 3404 w 3404"/>
                <a:gd name="T53" fmla="*/ 110 h 219"/>
                <a:gd name="T54" fmla="*/ 3402 w 3404"/>
                <a:gd name="T55" fmla="*/ 121 h 219"/>
                <a:gd name="T56" fmla="*/ 3398 w 3404"/>
                <a:gd name="T57" fmla="*/ 143 h 219"/>
                <a:gd name="T58" fmla="*/ 3391 w 3404"/>
                <a:gd name="T59" fmla="*/ 162 h 219"/>
                <a:gd name="T60" fmla="*/ 3379 w 3404"/>
                <a:gd name="T61" fmla="*/ 179 h 219"/>
                <a:gd name="T62" fmla="*/ 3364 w 3404"/>
                <a:gd name="T63" fmla="*/ 194 h 219"/>
                <a:gd name="T64" fmla="*/ 3347 w 3404"/>
                <a:gd name="T65" fmla="*/ 206 h 219"/>
                <a:gd name="T66" fmla="*/ 3326 w 3404"/>
                <a:gd name="T67" fmla="*/ 215 h 219"/>
                <a:gd name="T68" fmla="*/ 3305 w 3404"/>
                <a:gd name="T69" fmla="*/ 219 h 219"/>
                <a:gd name="T70" fmla="*/ 3294 w 3404"/>
                <a:gd name="T71"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04" h="219">
                  <a:moveTo>
                    <a:pt x="3294" y="219"/>
                  </a:moveTo>
                  <a:lnTo>
                    <a:pt x="109" y="219"/>
                  </a:lnTo>
                  <a:lnTo>
                    <a:pt x="109" y="219"/>
                  </a:lnTo>
                  <a:lnTo>
                    <a:pt x="98" y="219"/>
                  </a:lnTo>
                  <a:lnTo>
                    <a:pt x="87" y="217"/>
                  </a:lnTo>
                  <a:lnTo>
                    <a:pt x="77" y="215"/>
                  </a:lnTo>
                  <a:lnTo>
                    <a:pt x="67" y="210"/>
                  </a:lnTo>
                  <a:lnTo>
                    <a:pt x="57" y="206"/>
                  </a:lnTo>
                  <a:lnTo>
                    <a:pt x="48" y="201"/>
                  </a:lnTo>
                  <a:lnTo>
                    <a:pt x="40" y="194"/>
                  </a:lnTo>
                  <a:lnTo>
                    <a:pt x="32" y="187"/>
                  </a:lnTo>
                  <a:lnTo>
                    <a:pt x="25" y="179"/>
                  </a:lnTo>
                  <a:lnTo>
                    <a:pt x="18" y="171"/>
                  </a:lnTo>
                  <a:lnTo>
                    <a:pt x="13" y="162"/>
                  </a:lnTo>
                  <a:lnTo>
                    <a:pt x="9" y="152"/>
                  </a:lnTo>
                  <a:lnTo>
                    <a:pt x="4" y="143"/>
                  </a:lnTo>
                  <a:lnTo>
                    <a:pt x="2" y="132"/>
                  </a:lnTo>
                  <a:lnTo>
                    <a:pt x="0" y="121"/>
                  </a:lnTo>
                  <a:lnTo>
                    <a:pt x="0" y="110"/>
                  </a:lnTo>
                  <a:lnTo>
                    <a:pt x="0" y="110"/>
                  </a:lnTo>
                  <a:lnTo>
                    <a:pt x="0" y="99"/>
                  </a:lnTo>
                  <a:lnTo>
                    <a:pt x="2" y="88"/>
                  </a:lnTo>
                  <a:lnTo>
                    <a:pt x="4" y="77"/>
                  </a:lnTo>
                  <a:lnTo>
                    <a:pt x="9" y="67"/>
                  </a:lnTo>
                  <a:lnTo>
                    <a:pt x="13" y="58"/>
                  </a:lnTo>
                  <a:lnTo>
                    <a:pt x="18" y="48"/>
                  </a:lnTo>
                  <a:lnTo>
                    <a:pt x="25" y="40"/>
                  </a:lnTo>
                  <a:lnTo>
                    <a:pt x="32" y="32"/>
                  </a:lnTo>
                  <a:lnTo>
                    <a:pt x="40" y="25"/>
                  </a:lnTo>
                  <a:lnTo>
                    <a:pt x="48" y="20"/>
                  </a:lnTo>
                  <a:lnTo>
                    <a:pt x="57" y="13"/>
                  </a:lnTo>
                  <a:lnTo>
                    <a:pt x="67" y="9"/>
                  </a:lnTo>
                  <a:lnTo>
                    <a:pt x="77" y="6"/>
                  </a:lnTo>
                  <a:lnTo>
                    <a:pt x="87" y="2"/>
                  </a:lnTo>
                  <a:lnTo>
                    <a:pt x="98" y="1"/>
                  </a:lnTo>
                  <a:lnTo>
                    <a:pt x="109" y="0"/>
                  </a:lnTo>
                  <a:lnTo>
                    <a:pt x="3294" y="0"/>
                  </a:lnTo>
                  <a:lnTo>
                    <a:pt x="3294" y="0"/>
                  </a:lnTo>
                  <a:lnTo>
                    <a:pt x="3305" y="1"/>
                  </a:lnTo>
                  <a:lnTo>
                    <a:pt x="3316" y="2"/>
                  </a:lnTo>
                  <a:lnTo>
                    <a:pt x="3326" y="6"/>
                  </a:lnTo>
                  <a:lnTo>
                    <a:pt x="3337" y="9"/>
                  </a:lnTo>
                  <a:lnTo>
                    <a:pt x="3347" y="13"/>
                  </a:lnTo>
                  <a:lnTo>
                    <a:pt x="3355" y="20"/>
                  </a:lnTo>
                  <a:lnTo>
                    <a:pt x="3364" y="25"/>
                  </a:lnTo>
                  <a:lnTo>
                    <a:pt x="3371" y="32"/>
                  </a:lnTo>
                  <a:lnTo>
                    <a:pt x="3379" y="40"/>
                  </a:lnTo>
                  <a:lnTo>
                    <a:pt x="3384" y="48"/>
                  </a:lnTo>
                  <a:lnTo>
                    <a:pt x="3391" y="58"/>
                  </a:lnTo>
                  <a:lnTo>
                    <a:pt x="3395" y="67"/>
                  </a:lnTo>
                  <a:lnTo>
                    <a:pt x="3398" y="77"/>
                  </a:lnTo>
                  <a:lnTo>
                    <a:pt x="3401" y="88"/>
                  </a:lnTo>
                  <a:lnTo>
                    <a:pt x="3402" y="99"/>
                  </a:lnTo>
                  <a:lnTo>
                    <a:pt x="3404" y="110"/>
                  </a:lnTo>
                  <a:lnTo>
                    <a:pt x="3404" y="110"/>
                  </a:lnTo>
                  <a:lnTo>
                    <a:pt x="3402" y="121"/>
                  </a:lnTo>
                  <a:lnTo>
                    <a:pt x="3401" y="132"/>
                  </a:lnTo>
                  <a:lnTo>
                    <a:pt x="3398" y="143"/>
                  </a:lnTo>
                  <a:lnTo>
                    <a:pt x="3395" y="152"/>
                  </a:lnTo>
                  <a:lnTo>
                    <a:pt x="3391" y="162"/>
                  </a:lnTo>
                  <a:lnTo>
                    <a:pt x="3384" y="171"/>
                  </a:lnTo>
                  <a:lnTo>
                    <a:pt x="3379" y="179"/>
                  </a:lnTo>
                  <a:lnTo>
                    <a:pt x="3371" y="187"/>
                  </a:lnTo>
                  <a:lnTo>
                    <a:pt x="3364" y="194"/>
                  </a:lnTo>
                  <a:lnTo>
                    <a:pt x="3355" y="201"/>
                  </a:lnTo>
                  <a:lnTo>
                    <a:pt x="3347" y="206"/>
                  </a:lnTo>
                  <a:lnTo>
                    <a:pt x="3337" y="210"/>
                  </a:lnTo>
                  <a:lnTo>
                    <a:pt x="3326" y="215"/>
                  </a:lnTo>
                  <a:lnTo>
                    <a:pt x="3316" y="217"/>
                  </a:lnTo>
                  <a:lnTo>
                    <a:pt x="3305" y="219"/>
                  </a:lnTo>
                  <a:lnTo>
                    <a:pt x="3294" y="219"/>
                  </a:lnTo>
                  <a:lnTo>
                    <a:pt x="3294"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32" name="Grupa 131" descr="Największe problemy środowiska naturalnego w Polsce.&#10;&#10;Grafika przedstawia energetykę węglową i kopalnie: 8%">
            <a:extLst>
              <a:ext uri="{FF2B5EF4-FFF2-40B4-BE49-F238E27FC236}">
                <a16:creationId xmlns:a16="http://schemas.microsoft.com/office/drawing/2014/main" id="{545257E7-B497-4D11-8FCD-FB6B37BE8F95}"/>
              </a:ext>
            </a:extLst>
          </p:cNvPr>
          <p:cNvGrpSpPr/>
          <p:nvPr/>
        </p:nvGrpSpPr>
        <p:grpSpPr>
          <a:xfrm>
            <a:off x="3216111" y="2615801"/>
            <a:ext cx="418256" cy="393053"/>
            <a:chOff x="3621088" y="1427163"/>
            <a:chExt cx="790575" cy="742951"/>
          </a:xfrm>
          <a:solidFill>
            <a:schemeClr val="bg1">
              <a:lumMod val="75000"/>
            </a:schemeClr>
          </a:solidFill>
        </p:grpSpPr>
        <p:sp>
          <p:nvSpPr>
            <p:cNvPr id="133" name="Freeform 51">
              <a:extLst>
                <a:ext uri="{FF2B5EF4-FFF2-40B4-BE49-F238E27FC236}">
                  <a16:creationId xmlns:a16="http://schemas.microsoft.com/office/drawing/2014/main" id="{4C2F5E34-5201-43E1-93D6-A1F316D8257A}"/>
                </a:ext>
              </a:extLst>
            </p:cNvPr>
            <p:cNvSpPr>
              <a:spLocks/>
            </p:cNvSpPr>
            <p:nvPr/>
          </p:nvSpPr>
          <p:spPr bwMode="auto">
            <a:xfrm>
              <a:off x="3621088" y="2111376"/>
              <a:ext cx="790575" cy="58738"/>
            </a:xfrm>
            <a:custGeom>
              <a:avLst/>
              <a:gdLst>
                <a:gd name="T0" fmla="*/ 37 w 996"/>
                <a:gd name="T1" fmla="*/ 75 h 75"/>
                <a:gd name="T2" fmla="*/ 959 w 996"/>
                <a:gd name="T3" fmla="*/ 75 h 75"/>
                <a:gd name="T4" fmla="*/ 959 w 996"/>
                <a:gd name="T5" fmla="*/ 75 h 75"/>
                <a:gd name="T6" fmla="*/ 959 w 996"/>
                <a:gd name="T7" fmla="*/ 75 h 75"/>
                <a:gd name="T8" fmla="*/ 966 w 996"/>
                <a:gd name="T9" fmla="*/ 73 h 75"/>
                <a:gd name="T10" fmla="*/ 973 w 996"/>
                <a:gd name="T11" fmla="*/ 72 h 75"/>
                <a:gd name="T12" fmla="*/ 979 w 996"/>
                <a:gd name="T13" fmla="*/ 68 h 75"/>
                <a:gd name="T14" fmla="*/ 985 w 996"/>
                <a:gd name="T15" fmla="*/ 64 h 75"/>
                <a:gd name="T16" fmla="*/ 990 w 996"/>
                <a:gd name="T17" fmla="*/ 58 h 75"/>
                <a:gd name="T18" fmla="*/ 993 w 996"/>
                <a:gd name="T19" fmla="*/ 51 h 75"/>
                <a:gd name="T20" fmla="*/ 994 w 996"/>
                <a:gd name="T21" fmla="*/ 45 h 75"/>
                <a:gd name="T22" fmla="*/ 996 w 996"/>
                <a:gd name="T23" fmla="*/ 37 h 75"/>
                <a:gd name="T24" fmla="*/ 996 w 996"/>
                <a:gd name="T25" fmla="*/ 37 h 75"/>
                <a:gd name="T26" fmla="*/ 996 w 996"/>
                <a:gd name="T27" fmla="*/ 37 h 75"/>
                <a:gd name="T28" fmla="*/ 994 w 996"/>
                <a:gd name="T29" fmla="*/ 30 h 75"/>
                <a:gd name="T30" fmla="*/ 993 w 996"/>
                <a:gd name="T31" fmla="*/ 23 h 75"/>
                <a:gd name="T32" fmla="*/ 990 w 996"/>
                <a:gd name="T33" fmla="*/ 17 h 75"/>
                <a:gd name="T34" fmla="*/ 985 w 996"/>
                <a:gd name="T35" fmla="*/ 11 h 75"/>
                <a:gd name="T36" fmla="*/ 979 w 996"/>
                <a:gd name="T37" fmla="*/ 6 h 75"/>
                <a:gd name="T38" fmla="*/ 973 w 996"/>
                <a:gd name="T39" fmla="*/ 3 h 75"/>
                <a:gd name="T40" fmla="*/ 966 w 996"/>
                <a:gd name="T41" fmla="*/ 2 h 75"/>
                <a:gd name="T42" fmla="*/ 959 w 996"/>
                <a:gd name="T43" fmla="*/ 0 h 75"/>
                <a:gd name="T44" fmla="*/ 37 w 996"/>
                <a:gd name="T45" fmla="*/ 0 h 75"/>
                <a:gd name="T46" fmla="*/ 37 w 996"/>
                <a:gd name="T47" fmla="*/ 0 h 75"/>
                <a:gd name="T48" fmla="*/ 37 w 996"/>
                <a:gd name="T49" fmla="*/ 0 h 75"/>
                <a:gd name="T50" fmla="*/ 30 w 996"/>
                <a:gd name="T51" fmla="*/ 2 h 75"/>
                <a:gd name="T52" fmla="*/ 23 w 996"/>
                <a:gd name="T53" fmla="*/ 3 h 75"/>
                <a:gd name="T54" fmla="*/ 17 w 996"/>
                <a:gd name="T55" fmla="*/ 6 h 75"/>
                <a:gd name="T56" fmla="*/ 11 w 996"/>
                <a:gd name="T57" fmla="*/ 11 h 75"/>
                <a:gd name="T58" fmla="*/ 6 w 996"/>
                <a:gd name="T59" fmla="*/ 17 h 75"/>
                <a:gd name="T60" fmla="*/ 3 w 996"/>
                <a:gd name="T61" fmla="*/ 23 h 75"/>
                <a:gd name="T62" fmla="*/ 2 w 996"/>
                <a:gd name="T63" fmla="*/ 30 h 75"/>
                <a:gd name="T64" fmla="*/ 0 w 996"/>
                <a:gd name="T65" fmla="*/ 37 h 75"/>
                <a:gd name="T66" fmla="*/ 0 w 996"/>
                <a:gd name="T67" fmla="*/ 37 h 75"/>
                <a:gd name="T68" fmla="*/ 0 w 996"/>
                <a:gd name="T69" fmla="*/ 37 h 75"/>
                <a:gd name="T70" fmla="*/ 2 w 996"/>
                <a:gd name="T71" fmla="*/ 45 h 75"/>
                <a:gd name="T72" fmla="*/ 3 w 996"/>
                <a:gd name="T73" fmla="*/ 51 h 75"/>
                <a:gd name="T74" fmla="*/ 6 w 996"/>
                <a:gd name="T75" fmla="*/ 58 h 75"/>
                <a:gd name="T76" fmla="*/ 11 w 996"/>
                <a:gd name="T77" fmla="*/ 64 h 75"/>
                <a:gd name="T78" fmla="*/ 17 w 996"/>
                <a:gd name="T79" fmla="*/ 68 h 75"/>
                <a:gd name="T80" fmla="*/ 23 w 996"/>
                <a:gd name="T81" fmla="*/ 72 h 75"/>
                <a:gd name="T82" fmla="*/ 30 w 996"/>
                <a:gd name="T83" fmla="*/ 73 h 75"/>
                <a:gd name="T84" fmla="*/ 37 w 996"/>
                <a:gd name="T85" fmla="*/ 75 h 75"/>
                <a:gd name="T86" fmla="*/ 37 w 996"/>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6" h="75">
                  <a:moveTo>
                    <a:pt x="37" y="75"/>
                  </a:moveTo>
                  <a:lnTo>
                    <a:pt x="959" y="75"/>
                  </a:lnTo>
                  <a:lnTo>
                    <a:pt x="959" y="75"/>
                  </a:lnTo>
                  <a:lnTo>
                    <a:pt x="959" y="75"/>
                  </a:lnTo>
                  <a:lnTo>
                    <a:pt x="966" y="73"/>
                  </a:lnTo>
                  <a:lnTo>
                    <a:pt x="973" y="72"/>
                  </a:lnTo>
                  <a:lnTo>
                    <a:pt x="979" y="68"/>
                  </a:lnTo>
                  <a:lnTo>
                    <a:pt x="985" y="64"/>
                  </a:lnTo>
                  <a:lnTo>
                    <a:pt x="990" y="58"/>
                  </a:lnTo>
                  <a:lnTo>
                    <a:pt x="993" y="51"/>
                  </a:lnTo>
                  <a:lnTo>
                    <a:pt x="994" y="45"/>
                  </a:lnTo>
                  <a:lnTo>
                    <a:pt x="996" y="37"/>
                  </a:lnTo>
                  <a:lnTo>
                    <a:pt x="996" y="37"/>
                  </a:lnTo>
                  <a:lnTo>
                    <a:pt x="996" y="37"/>
                  </a:lnTo>
                  <a:lnTo>
                    <a:pt x="994" y="30"/>
                  </a:lnTo>
                  <a:lnTo>
                    <a:pt x="993" y="23"/>
                  </a:lnTo>
                  <a:lnTo>
                    <a:pt x="990" y="17"/>
                  </a:lnTo>
                  <a:lnTo>
                    <a:pt x="985" y="11"/>
                  </a:lnTo>
                  <a:lnTo>
                    <a:pt x="979" y="6"/>
                  </a:lnTo>
                  <a:lnTo>
                    <a:pt x="973" y="3"/>
                  </a:lnTo>
                  <a:lnTo>
                    <a:pt x="966" y="2"/>
                  </a:lnTo>
                  <a:lnTo>
                    <a:pt x="959" y="0"/>
                  </a:lnTo>
                  <a:lnTo>
                    <a:pt x="37" y="0"/>
                  </a:lnTo>
                  <a:lnTo>
                    <a:pt x="37" y="0"/>
                  </a:lnTo>
                  <a:lnTo>
                    <a:pt x="37" y="0"/>
                  </a:lnTo>
                  <a:lnTo>
                    <a:pt x="30" y="2"/>
                  </a:lnTo>
                  <a:lnTo>
                    <a:pt x="23" y="3"/>
                  </a:lnTo>
                  <a:lnTo>
                    <a:pt x="17" y="6"/>
                  </a:lnTo>
                  <a:lnTo>
                    <a:pt x="11" y="11"/>
                  </a:lnTo>
                  <a:lnTo>
                    <a:pt x="6" y="17"/>
                  </a:lnTo>
                  <a:lnTo>
                    <a:pt x="3" y="23"/>
                  </a:lnTo>
                  <a:lnTo>
                    <a:pt x="2" y="30"/>
                  </a:lnTo>
                  <a:lnTo>
                    <a:pt x="0" y="37"/>
                  </a:lnTo>
                  <a:lnTo>
                    <a:pt x="0" y="37"/>
                  </a:lnTo>
                  <a:lnTo>
                    <a:pt x="0" y="37"/>
                  </a:lnTo>
                  <a:lnTo>
                    <a:pt x="2" y="45"/>
                  </a:lnTo>
                  <a:lnTo>
                    <a:pt x="3" y="51"/>
                  </a:lnTo>
                  <a:lnTo>
                    <a:pt x="6" y="58"/>
                  </a:lnTo>
                  <a:lnTo>
                    <a:pt x="11" y="64"/>
                  </a:lnTo>
                  <a:lnTo>
                    <a:pt x="17" y="68"/>
                  </a:lnTo>
                  <a:lnTo>
                    <a:pt x="23" y="72"/>
                  </a:lnTo>
                  <a:lnTo>
                    <a:pt x="30" y="73"/>
                  </a:lnTo>
                  <a:lnTo>
                    <a:pt x="37" y="75"/>
                  </a:lnTo>
                  <a:lnTo>
                    <a:pt x="3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4" name="Freeform 52">
              <a:extLst>
                <a:ext uri="{FF2B5EF4-FFF2-40B4-BE49-F238E27FC236}">
                  <a16:creationId xmlns:a16="http://schemas.microsoft.com/office/drawing/2014/main" id="{C8078CF6-DFDA-4A71-A147-C7434FB0D48C}"/>
                </a:ext>
              </a:extLst>
            </p:cNvPr>
            <p:cNvSpPr>
              <a:spLocks/>
            </p:cNvSpPr>
            <p:nvPr/>
          </p:nvSpPr>
          <p:spPr bwMode="auto">
            <a:xfrm>
              <a:off x="4173538" y="1963738"/>
              <a:ext cx="123825" cy="123825"/>
            </a:xfrm>
            <a:custGeom>
              <a:avLst/>
              <a:gdLst>
                <a:gd name="T0" fmla="*/ 118 w 156"/>
                <a:gd name="T1" fmla="*/ 0 h 157"/>
                <a:gd name="T2" fmla="*/ 36 w 156"/>
                <a:gd name="T3" fmla="*/ 0 h 157"/>
                <a:gd name="T4" fmla="*/ 36 w 156"/>
                <a:gd name="T5" fmla="*/ 18 h 157"/>
                <a:gd name="T6" fmla="*/ 0 w 156"/>
                <a:gd name="T7" fmla="*/ 18 h 157"/>
                <a:gd name="T8" fmla="*/ 0 w 156"/>
                <a:gd name="T9" fmla="*/ 157 h 157"/>
                <a:gd name="T10" fmla="*/ 156 w 156"/>
                <a:gd name="T11" fmla="*/ 157 h 157"/>
                <a:gd name="T12" fmla="*/ 156 w 156"/>
                <a:gd name="T13" fmla="*/ 18 h 157"/>
                <a:gd name="T14" fmla="*/ 118 w 156"/>
                <a:gd name="T15" fmla="*/ 18 h 157"/>
                <a:gd name="T16" fmla="*/ 118 w 156"/>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57">
                  <a:moveTo>
                    <a:pt x="118" y="0"/>
                  </a:moveTo>
                  <a:lnTo>
                    <a:pt x="36" y="0"/>
                  </a:lnTo>
                  <a:lnTo>
                    <a:pt x="36" y="18"/>
                  </a:lnTo>
                  <a:lnTo>
                    <a:pt x="0" y="18"/>
                  </a:lnTo>
                  <a:lnTo>
                    <a:pt x="0" y="157"/>
                  </a:lnTo>
                  <a:lnTo>
                    <a:pt x="156" y="157"/>
                  </a:lnTo>
                  <a:lnTo>
                    <a:pt x="156" y="18"/>
                  </a:lnTo>
                  <a:lnTo>
                    <a:pt x="118" y="18"/>
                  </a:lnTo>
                  <a:lnTo>
                    <a:pt x="1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5" name="Rectangle 53">
              <a:extLst>
                <a:ext uri="{FF2B5EF4-FFF2-40B4-BE49-F238E27FC236}">
                  <a16:creationId xmlns:a16="http://schemas.microsoft.com/office/drawing/2014/main" id="{804107A8-1FAE-4E6E-9DAC-D19A496B751D}"/>
                </a:ext>
              </a:extLst>
            </p:cNvPr>
            <p:cNvSpPr>
              <a:spLocks noChangeArrowheads="1"/>
            </p:cNvSpPr>
            <p:nvPr/>
          </p:nvSpPr>
          <p:spPr bwMode="auto">
            <a:xfrm>
              <a:off x="4214813" y="1900238"/>
              <a:ext cx="412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6" name="Freeform 54">
              <a:extLst>
                <a:ext uri="{FF2B5EF4-FFF2-40B4-BE49-F238E27FC236}">
                  <a16:creationId xmlns:a16="http://schemas.microsoft.com/office/drawing/2014/main" id="{DFB09F5A-8E27-42B7-9648-31C3966BC61F}"/>
                </a:ext>
              </a:extLst>
            </p:cNvPr>
            <p:cNvSpPr>
              <a:spLocks/>
            </p:cNvSpPr>
            <p:nvPr/>
          </p:nvSpPr>
          <p:spPr bwMode="auto">
            <a:xfrm>
              <a:off x="3683000" y="1695451"/>
              <a:ext cx="38100" cy="349250"/>
            </a:xfrm>
            <a:custGeom>
              <a:avLst/>
              <a:gdLst>
                <a:gd name="T0" fmla="*/ 48 w 48"/>
                <a:gd name="T1" fmla="*/ 28 h 441"/>
                <a:gd name="T2" fmla="*/ 0 w 48"/>
                <a:gd name="T3" fmla="*/ 0 h 441"/>
                <a:gd name="T4" fmla="*/ 0 w 48"/>
                <a:gd name="T5" fmla="*/ 441 h 441"/>
                <a:gd name="T6" fmla="*/ 48 w 48"/>
                <a:gd name="T7" fmla="*/ 441 h 441"/>
                <a:gd name="T8" fmla="*/ 48 w 48"/>
                <a:gd name="T9" fmla="*/ 28 h 441"/>
              </a:gdLst>
              <a:ahLst/>
              <a:cxnLst>
                <a:cxn ang="0">
                  <a:pos x="T0" y="T1"/>
                </a:cxn>
                <a:cxn ang="0">
                  <a:pos x="T2" y="T3"/>
                </a:cxn>
                <a:cxn ang="0">
                  <a:pos x="T4" y="T5"/>
                </a:cxn>
                <a:cxn ang="0">
                  <a:pos x="T6" y="T7"/>
                </a:cxn>
                <a:cxn ang="0">
                  <a:pos x="T8" y="T9"/>
                </a:cxn>
              </a:cxnLst>
              <a:rect l="0" t="0" r="r" b="b"/>
              <a:pathLst>
                <a:path w="48" h="441">
                  <a:moveTo>
                    <a:pt x="48" y="28"/>
                  </a:moveTo>
                  <a:lnTo>
                    <a:pt x="0" y="0"/>
                  </a:lnTo>
                  <a:lnTo>
                    <a:pt x="0" y="441"/>
                  </a:lnTo>
                  <a:lnTo>
                    <a:pt x="48" y="441"/>
                  </a:ln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7" name="Rectangle 55">
              <a:extLst>
                <a:ext uri="{FF2B5EF4-FFF2-40B4-BE49-F238E27FC236}">
                  <a16:creationId xmlns:a16="http://schemas.microsoft.com/office/drawing/2014/main" id="{5AD90F3B-9E72-48EF-9149-D43F01205E73}"/>
                </a:ext>
              </a:extLst>
            </p:cNvPr>
            <p:cNvSpPr>
              <a:spLocks noChangeArrowheads="1"/>
            </p:cNvSpPr>
            <p:nvPr/>
          </p:nvSpPr>
          <p:spPr bwMode="auto">
            <a:xfrm>
              <a:off x="3678238" y="2058988"/>
              <a:ext cx="460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8" name="Freeform 56">
              <a:extLst>
                <a:ext uri="{FF2B5EF4-FFF2-40B4-BE49-F238E27FC236}">
                  <a16:creationId xmlns:a16="http://schemas.microsoft.com/office/drawing/2014/main" id="{9F28C3CE-3A5F-4FCE-A82C-066C439DC889}"/>
                </a:ext>
              </a:extLst>
            </p:cNvPr>
            <p:cNvSpPr>
              <a:spLocks noEditPoints="1"/>
            </p:cNvSpPr>
            <p:nvPr/>
          </p:nvSpPr>
          <p:spPr bwMode="auto">
            <a:xfrm>
              <a:off x="3830638" y="1785938"/>
              <a:ext cx="319088" cy="301625"/>
            </a:xfrm>
            <a:custGeom>
              <a:avLst/>
              <a:gdLst>
                <a:gd name="T0" fmla="*/ 24 w 401"/>
                <a:gd name="T1" fmla="*/ 346 h 381"/>
                <a:gd name="T2" fmla="*/ 10 w 401"/>
                <a:gd name="T3" fmla="*/ 346 h 381"/>
                <a:gd name="T4" fmla="*/ 0 w 401"/>
                <a:gd name="T5" fmla="*/ 381 h 381"/>
                <a:gd name="T6" fmla="*/ 104 w 401"/>
                <a:gd name="T7" fmla="*/ 381 h 381"/>
                <a:gd name="T8" fmla="*/ 95 w 401"/>
                <a:gd name="T9" fmla="*/ 346 h 381"/>
                <a:gd name="T10" fmla="*/ 93 w 401"/>
                <a:gd name="T11" fmla="*/ 346 h 381"/>
                <a:gd name="T12" fmla="*/ 98 w 401"/>
                <a:gd name="T13" fmla="*/ 329 h 381"/>
                <a:gd name="T14" fmla="*/ 300 w 401"/>
                <a:gd name="T15" fmla="*/ 329 h 381"/>
                <a:gd name="T16" fmla="*/ 305 w 401"/>
                <a:gd name="T17" fmla="*/ 346 h 381"/>
                <a:gd name="T18" fmla="*/ 297 w 401"/>
                <a:gd name="T19" fmla="*/ 381 h 381"/>
                <a:gd name="T20" fmla="*/ 401 w 401"/>
                <a:gd name="T21" fmla="*/ 381 h 381"/>
                <a:gd name="T22" fmla="*/ 392 w 401"/>
                <a:gd name="T23" fmla="*/ 346 h 381"/>
                <a:gd name="T24" fmla="*/ 376 w 401"/>
                <a:gd name="T25" fmla="*/ 346 h 381"/>
                <a:gd name="T26" fmla="*/ 278 w 401"/>
                <a:gd name="T27" fmla="*/ 0 h 381"/>
                <a:gd name="T28" fmla="*/ 121 w 401"/>
                <a:gd name="T29" fmla="*/ 0 h 381"/>
                <a:gd name="T30" fmla="*/ 24 w 401"/>
                <a:gd name="T31" fmla="*/ 346 h 381"/>
                <a:gd name="T32" fmla="*/ 93 w 401"/>
                <a:gd name="T33" fmla="*/ 281 h 381"/>
                <a:gd name="T34" fmla="*/ 125 w 401"/>
                <a:gd name="T35" fmla="*/ 171 h 381"/>
                <a:gd name="T36" fmla="*/ 285 w 401"/>
                <a:gd name="T37" fmla="*/ 281 h 381"/>
                <a:gd name="T38" fmla="*/ 93 w 401"/>
                <a:gd name="T39" fmla="*/ 281 h 381"/>
                <a:gd name="T40" fmla="*/ 302 w 401"/>
                <a:gd name="T41" fmla="*/ 264 h 381"/>
                <a:gd name="T42" fmla="*/ 151 w 401"/>
                <a:gd name="T43" fmla="*/ 162 h 381"/>
                <a:gd name="T44" fmla="*/ 272 w 401"/>
                <a:gd name="T45" fmla="*/ 162 h 381"/>
                <a:gd name="T46" fmla="*/ 302 w 401"/>
                <a:gd name="T47" fmla="*/ 264 h 381"/>
                <a:gd name="T48" fmla="*/ 264 w 401"/>
                <a:gd name="T49" fmla="*/ 131 h 381"/>
                <a:gd name="T50" fmla="*/ 156 w 401"/>
                <a:gd name="T51" fmla="*/ 131 h 381"/>
                <a:gd name="T52" fmla="*/ 241 w 401"/>
                <a:gd name="T53" fmla="*/ 50 h 381"/>
                <a:gd name="T54" fmla="*/ 264 w 401"/>
                <a:gd name="T55" fmla="*/ 131 h 381"/>
                <a:gd name="T56" fmla="*/ 162 w 401"/>
                <a:gd name="T57" fmla="*/ 42 h 381"/>
                <a:gd name="T58" fmla="*/ 216 w 401"/>
                <a:gd name="T59" fmla="*/ 42 h 381"/>
                <a:gd name="T60" fmla="*/ 142 w 401"/>
                <a:gd name="T61" fmla="*/ 112 h 381"/>
                <a:gd name="T62" fmla="*/ 162 w 401"/>
                <a:gd name="T63" fmla="*/ 42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381">
                  <a:moveTo>
                    <a:pt x="24" y="346"/>
                  </a:moveTo>
                  <a:lnTo>
                    <a:pt x="10" y="346"/>
                  </a:lnTo>
                  <a:lnTo>
                    <a:pt x="0" y="381"/>
                  </a:lnTo>
                  <a:lnTo>
                    <a:pt x="104" y="381"/>
                  </a:lnTo>
                  <a:lnTo>
                    <a:pt x="95" y="346"/>
                  </a:lnTo>
                  <a:lnTo>
                    <a:pt x="93" y="346"/>
                  </a:lnTo>
                  <a:lnTo>
                    <a:pt x="98" y="329"/>
                  </a:lnTo>
                  <a:lnTo>
                    <a:pt x="300" y="329"/>
                  </a:lnTo>
                  <a:lnTo>
                    <a:pt x="305" y="346"/>
                  </a:lnTo>
                  <a:lnTo>
                    <a:pt x="297" y="381"/>
                  </a:lnTo>
                  <a:lnTo>
                    <a:pt x="401" y="381"/>
                  </a:lnTo>
                  <a:lnTo>
                    <a:pt x="392" y="346"/>
                  </a:lnTo>
                  <a:lnTo>
                    <a:pt x="376" y="346"/>
                  </a:lnTo>
                  <a:lnTo>
                    <a:pt x="278" y="0"/>
                  </a:lnTo>
                  <a:lnTo>
                    <a:pt x="121" y="0"/>
                  </a:lnTo>
                  <a:lnTo>
                    <a:pt x="24" y="346"/>
                  </a:lnTo>
                  <a:close/>
                  <a:moveTo>
                    <a:pt x="93" y="281"/>
                  </a:moveTo>
                  <a:lnTo>
                    <a:pt x="125" y="171"/>
                  </a:lnTo>
                  <a:lnTo>
                    <a:pt x="285" y="281"/>
                  </a:lnTo>
                  <a:lnTo>
                    <a:pt x="93" y="281"/>
                  </a:lnTo>
                  <a:close/>
                  <a:moveTo>
                    <a:pt x="302" y="264"/>
                  </a:moveTo>
                  <a:lnTo>
                    <a:pt x="151" y="162"/>
                  </a:lnTo>
                  <a:lnTo>
                    <a:pt x="272" y="162"/>
                  </a:lnTo>
                  <a:lnTo>
                    <a:pt x="302" y="264"/>
                  </a:lnTo>
                  <a:close/>
                  <a:moveTo>
                    <a:pt x="264" y="131"/>
                  </a:moveTo>
                  <a:lnTo>
                    <a:pt x="156" y="131"/>
                  </a:lnTo>
                  <a:lnTo>
                    <a:pt x="241" y="50"/>
                  </a:lnTo>
                  <a:lnTo>
                    <a:pt x="264" y="131"/>
                  </a:lnTo>
                  <a:close/>
                  <a:moveTo>
                    <a:pt x="162" y="42"/>
                  </a:moveTo>
                  <a:lnTo>
                    <a:pt x="216" y="42"/>
                  </a:lnTo>
                  <a:lnTo>
                    <a:pt x="142" y="112"/>
                  </a:lnTo>
                  <a:lnTo>
                    <a:pt x="16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9" name="Freeform 57">
              <a:extLst>
                <a:ext uri="{FF2B5EF4-FFF2-40B4-BE49-F238E27FC236}">
                  <a16:creationId xmlns:a16="http://schemas.microsoft.com/office/drawing/2014/main" id="{54863773-4D09-48EB-81E2-EC4E69EB37F6}"/>
                </a:ext>
              </a:extLst>
            </p:cNvPr>
            <p:cNvSpPr>
              <a:spLocks noEditPoints="1"/>
            </p:cNvSpPr>
            <p:nvPr/>
          </p:nvSpPr>
          <p:spPr bwMode="auto">
            <a:xfrm>
              <a:off x="3683000" y="1427163"/>
              <a:ext cx="619125" cy="460375"/>
            </a:xfrm>
            <a:custGeom>
              <a:avLst/>
              <a:gdLst>
                <a:gd name="T0" fmla="*/ 233 w 780"/>
                <a:gd name="T1" fmla="*/ 31 h 580"/>
                <a:gd name="T2" fmla="*/ 169 w 780"/>
                <a:gd name="T3" fmla="*/ 10 h 580"/>
                <a:gd name="T4" fmla="*/ 138 w 780"/>
                <a:gd name="T5" fmla="*/ 38 h 580"/>
                <a:gd name="T6" fmla="*/ 85 w 780"/>
                <a:gd name="T7" fmla="*/ 101 h 580"/>
                <a:gd name="T8" fmla="*/ 45 w 780"/>
                <a:gd name="T9" fmla="*/ 171 h 580"/>
                <a:gd name="T10" fmla="*/ 14 w 780"/>
                <a:gd name="T11" fmla="*/ 246 h 580"/>
                <a:gd name="T12" fmla="*/ 3 w 780"/>
                <a:gd name="T13" fmla="*/ 286 h 580"/>
                <a:gd name="T14" fmla="*/ 0 w 780"/>
                <a:gd name="T15" fmla="*/ 306 h 580"/>
                <a:gd name="T16" fmla="*/ 53 w 780"/>
                <a:gd name="T17" fmla="*/ 348 h 580"/>
                <a:gd name="T18" fmla="*/ 328 w 780"/>
                <a:gd name="T19" fmla="*/ 337 h 580"/>
                <a:gd name="T20" fmla="*/ 303 w 780"/>
                <a:gd name="T21" fmla="*/ 389 h 580"/>
                <a:gd name="T22" fmla="*/ 469 w 780"/>
                <a:gd name="T23" fmla="*/ 418 h 580"/>
                <a:gd name="T24" fmla="*/ 660 w 780"/>
                <a:gd name="T25" fmla="*/ 580 h 580"/>
                <a:gd name="T26" fmla="*/ 722 w 780"/>
                <a:gd name="T27" fmla="*/ 580 h 580"/>
                <a:gd name="T28" fmla="*/ 730 w 780"/>
                <a:gd name="T29" fmla="*/ 580 h 580"/>
                <a:gd name="T30" fmla="*/ 780 w 780"/>
                <a:gd name="T31" fmla="*/ 476 h 580"/>
                <a:gd name="T32" fmla="*/ 46 w 780"/>
                <a:gd name="T33" fmla="*/ 302 h 580"/>
                <a:gd name="T34" fmla="*/ 39 w 780"/>
                <a:gd name="T35" fmla="*/ 297 h 580"/>
                <a:gd name="T36" fmla="*/ 56 w 780"/>
                <a:gd name="T37" fmla="*/ 238 h 580"/>
                <a:gd name="T38" fmla="*/ 81 w 780"/>
                <a:gd name="T39" fmla="*/ 182 h 580"/>
                <a:gd name="T40" fmla="*/ 46 w 780"/>
                <a:gd name="T41" fmla="*/ 302 h 580"/>
                <a:gd name="T42" fmla="*/ 93 w 780"/>
                <a:gd name="T43" fmla="*/ 159 h 580"/>
                <a:gd name="T44" fmla="*/ 109 w 780"/>
                <a:gd name="T45" fmla="*/ 131 h 580"/>
                <a:gd name="T46" fmla="*/ 166 w 780"/>
                <a:gd name="T47" fmla="*/ 128 h 580"/>
                <a:gd name="T48" fmla="*/ 144 w 780"/>
                <a:gd name="T49" fmla="*/ 188 h 580"/>
                <a:gd name="T50" fmla="*/ 174 w 780"/>
                <a:gd name="T51" fmla="*/ 101 h 580"/>
                <a:gd name="T52" fmla="*/ 144 w 780"/>
                <a:gd name="T53" fmla="*/ 84 h 580"/>
                <a:gd name="T54" fmla="*/ 183 w 780"/>
                <a:gd name="T55" fmla="*/ 45 h 580"/>
                <a:gd name="T56" fmla="*/ 192 w 780"/>
                <a:gd name="T57" fmla="*/ 50 h 580"/>
                <a:gd name="T58" fmla="*/ 174 w 780"/>
                <a:gd name="T59" fmla="*/ 101 h 580"/>
                <a:gd name="T60" fmla="*/ 387 w 780"/>
                <a:gd name="T61" fmla="*/ 361 h 580"/>
                <a:gd name="T62" fmla="*/ 373 w 780"/>
                <a:gd name="T63" fmla="*/ 356 h 580"/>
                <a:gd name="T64" fmla="*/ 368 w 780"/>
                <a:gd name="T65" fmla="*/ 342 h 580"/>
                <a:gd name="T66" fmla="*/ 368 w 780"/>
                <a:gd name="T67" fmla="*/ 334 h 580"/>
                <a:gd name="T68" fmla="*/ 379 w 780"/>
                <a:gd name="T69" fmla="*/ 325 h 580"/>
                <a:gd name="T70" fmla="*/ 387 w 780"/>
                <a:gd name="T71" fmla="*/ 323 h 580"/>
                <a:gd name="T72" fmla="*/ 399 w 780"/>
                <a:gd name="T73" fmla="*/ 330 h 580"/>
                <a:gd name="T74" fmla="*/ 405 w 780"/>
                <a:gd name="T75" fmla="*/ 342 h 580"/>
                <a:gd name="T76" fmla="*/ 404 w 780"/>
                <a:gd name="T77" fmla="*/ 350 h 580"/>
                <a:gd name="T78" fmla="*/ 394 w 780"/>
                <a:gd name="T79" fmla="*/ 359 h 580"/>
                <a:gd name="T80" fmla="*/ 387 w 780"/>
                <a:gd name="T81" fmla="*/ 36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0" h="580">
                  <a:moveTo>
                    <a:pt x="219" y="153"/>
                  </a:moveTo>
                  <a:lnTo>
                    <a:pt x="233" y="31"/>
                  </a:lnTo>
                  <a:lnTo>
                    <a:pt x="178" y="0"/>
                  </a:lnTo>
                  <a:lnTo>
                    <a:pt x="169" y="10"/>
                  </a:lnTo>
                  <a:lnTo>
                    <a:pt x="169" y="10"/>
                  </a:lnTo>
                  <a:lnTo>
                    <a:pt x="138" y="38"/>
                  </a:lnTo>
                  <a:lnTo>
                    <a:pt x="110" y="69"/>
                  </a:lnTo>
                  <a:lnTo>
                    <a:pt x="85" y="101"/>
                  </a:lnTo>
                  <a:lnTo>
                    <a:pt x="63" y="135"/>
                  </a:lnTo>
                  <a:lnTo>
                    <a:pt x="45" y="171"/>
                  </a:lnTo>
                  <a:lnTo>
                    <a:pt x="28" y="207"/>
                  </a:lnTo>
                  <a:lnTo>
                    <a:pt x="14" y="246"/>
                  </a:lnTo>
                  <a:lnTo>
                    <a:pt x="3" y="286"/>
                  </a:lnTo>
                  <a:lnTo>
                    <a:pt x="3" y="286"/>
                  </a:lnTo>
                  <a:lnTo>
                    <a:pt x="1" y="295"/>
                  </a:lnTo>
                  <a:lnTo>
                    <a:pt x="0" y="306"/>
                  </a:lnTo>
                  <a:lnTo>
                    <a:pt x="0" y="319"/>
                  </a:lnTo>
                  <a:lnTo>
                    <a:pt x="53" y="348"/>
                  </a:lnTo>
                  <a:lnTo>
                    <a:pt x="152" y="235"/>
                  </a:lnTo>
                  <a:lnTo>
                    <a:pt x="328" y="337"/>
                  </a:lnTo>
                  <a:lnTo>
                    <a:pt x="328" y="389"/>
                  </a:lnTo>
                  <a:lnTo>
                    <a:pt x="303" y="389"/>
                  </a:lnTo>
                  <a:lnTo>
                    <a:pt x="303" y="418"/>
                  </a:lnTo>
                  <a:lnTo>
                    <a:pt x="469" y="418"/>
                  </a:lnTo>
                  <a:lnTo>
                    <a:pt x="660" y="528"/>
                  </a:lnTo>
                  <a:lnTo>
                    <a:pt x="660" y="580"/>
                  </a:lnTo>
                  <a:lnTo>
                    <a:pt x="669" y="580"/>
                  </a:lnTo>
                  <a:lnTo>
                    <a:pt x="722" y="580"/>
                  </a:lnTo>
                  <a:lnTo>
                    <a:pt x="728" y="580"/>
                  </a:lnTo>
                  <a:lnTo>
                    <a:pt x="730" y="580"/>
                  </a:lnTo>
                  <a:lnTo>
                    <a:pt x="730" y="564"/>
                  </a:lnTo>
                  <a:lnTo>
                    <a:pt x="780" y="476"/>
                  </a:lnTo>
                  <a:lnTo>
                    <a:pt x="219" y="153"/>
                  </a:lnTo>
                  <a:close/>
                  <a:moveTo>
                    <a:pt x="46" y="302"/>
                  </a:moveTo>
                  <a:lnTo>
                    <a:pt x="39" y="297"/>
                  </a:lnTo>
                  <a:lnTo>
                    <a:pt x="39" y="297"/>
                  </a:lnTo>
                  <a:lnTo>
                    <a:pt x="46" y="267"/>
                  </a:lnTo>
                  <a:lnTo>
                    <a:pt x="56" y="238"/>
                  </a:lnTo>
                  <a:lnTo>
                    <a:pt x="67" y="210"/>
                  </a:lnTo>
                  <a:lnTo>
                    <a:pt x="81" y="182"/>
                  </a:lnTo>
                  <a:lnTo>
                    <a:pt x="127" y="208"/>
                  </a:lnTo>
                  <a:lnTo>
                    <a:pt x="46" y="302"/>
                  </a:lnTo>
                  <a:close/>
                  <a:moveTo>
                    <a:pt x="144" y="188"/>
                  </a:moveTo>
                  <a:lnTo>
                    <a:pt x="93" y="159"/>
                  </a:lnTo>
                  <a:lnTo>
                    <a:pt x="93" y="159"/>
                  </a:lnTo>
                  <a:lnTo>
                    <a:pt x="109" y="131"/>
                  </a:lnTo>
                  <a:lnTo>
                    <a:pt x="127" y="106"/>
                  </a:lnTo>
                  <a:lnTo>
                    <a:pt x="166" y="128"/>
                  </a:lnTo>
                  <a:lnTo>
                    <a:pt x="166" y="128"/>
                  </a:lnTo>
                  <a:lnTo>
                    <a:pt x="144" y="188"/>
                  </a:lnTo>
                  <a:lnTo>
                    <a:pt x="144" y="188"/>
                  </a:lnTo>
                  <a:close/>
                  <a:moveTo>
                    <a:pt x="174" y="101"/>
                  </a:moveTo>
                  <a:lnTo>
                    <a:pt x="144" y="84"/>
                  </a:lnTo>
                  <a:lnTo>
                    <a:pt x="144" y="84"/>
                  </a:lnTo>
                  <a:lnTo>
                    <a:pt x="163" y="64"/>
                  </a:lnTo>
                  <a:lnTo>
                    <a:pt x="183" y="45"/>
                  </a:lnTo>
                  <a:lnTo>
                    <a:pt x="192" y="50"/>
                  </a:lnTo>
                  <a:lnTo>
                    <a:pt x="192" y="50"/>
                  </a:lnTo>
                  <a:lnTo>
                    <a:pt x="174" y="101"/>
                  </a:lnTo>
                  <a:lnTo>
                    <a:pt x="174" y="101"/>
                  </a:lnTo>
                  <a:close/>
                  <a:moveTo>
                    <a:pt x="387" y="361"/>
                  </a:moveTo>
                  <a:lnTo>
                    <a:pt x="387" y="361"/>
                  </a:lnTo>
                  <a:lnTo>
                    <a:pt x="379" y="359"/>
                  </a:lnTo>
                  <a:lnTo>
                    <a:pt x="373" y="356"/>
                  </a:lnTo>
                  <a:lnTo>
                    <a:pt x="368" y="350"/>
                  </a:lnTo>
                  <a:lnTo>
                    <a:pt x="368" y="342"/>
                  </a:lnTo>
                  <a:lnTo>
                    <a:pt x="368" y="342"/>
                  </a:lnTo>
                  <a:lnTo>
                    <a:pt x="368" y="334"/>
                  </a:lnTo>
                  <a:lnTo>
                    <a:pt x="373" y="330"/>
                  </a:lnTo>
                  <a:lnTo>
                    <a:pt x="379" y="325"/>
                  </a:lnTo>
                  <a:lnTo>
                    <a:pt x="387" y="323"/>
                  </a:lnTo>
                  <a:lnTo>
                    <a:pt x="387" y="323"/>
                  </a:lnTo>
                  <a:lnTo>
                    <a:pt x="394" y="325"/>
                  </a:lnTo>
                  <a:lnTo>
                    <a:pt x="399" y="330"/>
                  </a:lnTo>
                  <a:lnTo>
                    <a:pt x="404" y="334"/>
                  </a:lnTo>
                  <a:lnTo>
                    <a:pt x="405" y="342"/>
                  </a:lnTo>
                  <a:lnTo>
                    <a:pt x="405" y="342"/>
                  </a:lnTo>
                  <a:lnTo>
                    <a:pt x="404" y="350"/>
                  </a:lnTo>
                  <a:lnTo>
                    <a:pt x="399" y="356"/>
                  </a:lnTo>
                  <a:lnTo>
                    <a:pt x="394" y="359"/>
                  </a:lnTo>
                  <a:lnTo>
                    <a:pt x="387" y="361"/>
                  </a:lnTo>
                  <a:lnTo>
                    <a:pt x="387"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40" name="Grupa 139" descr="Największe problemy środowiska naturalnego w Polsce.&#10;&#10;Grafika przedstawia niskie zasoby wody: 13%.">
            <a:extLst>
              <a:ext uri="{FF2B5EF4-FFF2-40B4-BE49-F238E27FC236}">
                <a16:creationId xmlns:a16="http://schemas.microsoft.com/office/drawing/2014/main" id="{C7EBC084-4479-473A-B8FB-BFBFE544B9A0}"/>
              </a:ext>
            </a:extLst>
          </p:cNvPr>
          <p:cNvGrpSpPr/>
          <p:nvPr/>
        </p:nvGrpSpPr>
        <p:grpSpPr>
          <a:xfrm>
            <a:off x="921397" y="2629115"/>
            <a:ext cx="414683" cy="460378"/>
            <a:chOff x="3273426" y="0"/>
            <a:chExt cx="2290763" cy="2543176"/>
          </a:xfrm>
          <a:solidFill>
            <a:schemeClr val="bg1">
              <a:lumMod val="75000"/>
            </a:schemeClr>
          </a:solidFill>
        </p:grpSpPr>
        <p:sp>
          <p:nvSpPr>
            <p:cNvPr id="141" name="Freeform 5">
              <a:extLst>
                <a:ext uri="{FF2B5EF4-FFF2-40B4-BE49-F238E27FC236}">
                  <a16:creationId xmlns:a16="http://schemas.microsoft.com/office/drawing/2014/main" id="{11E911A0-E282-4CE3-A782-5202F4212F79}"/>
                </a:ext>
              </a:extLst>
            </p:cNvPr>
            <p:cNvSpPr>
              <a:spLocks/>
            </p:cNvSpPr>
            <p:nvPr/>
          </p:nvSpPr>
          <p:spPr bwMode="auto">
            <a:xfrm>
              <a:off x="3378201" y="0"/>
              <a:ext cx="1795463" cy="476250"/>
            </a:xfrm>
            <a:custGeom>
              <a:avLst/>
              <a:gdLst>
                <a:gd name="T0" fmla="*/ 456 w 1131"/>
                <a:gd name="T1" fmla="*/ 185 h 300"/>
                <a:gd name="T2" fmla="*/ 675 w 1131"/>
                <a:gd name="T3" fmla="*/ 300 h 300"/>
                <a:gd name="T4" fmla="*/ 1054 w 1131"/>
                <a:gd name="T5" fmla="*/ 185 h 300"/>
                <a:gd name="T6" fmla="*/ 1070 w 1131"/>
                <a:gd name="T7" fmla="*/ 183 h 300"/>
                <a:gd name="T8" fmla="*/ 1095 w 1131"/>
                <a:gd name="T9" fmla="*/ 171 h 300"/>
                <a:gd name="T10" fmla="*/ 1117 w 1131"/>
                <a:gd name="T11" fmla="*/ 151 h 300"/>
                <a:gd name="T12" fmla="*/ 1129 w 1131"/>
                <a:gd name="T13" fmla="*/ 123 h 300"/>
                <a:gd name="T14" fmla="*/ 1131 w 1131"/>
                <a:gd name="T15" fmla="*/ 103 h 300"/>
                <a:gd name="T16" fmla="*/ 1129 w 1131"/>
                <a:gd name="T17" fmla="*/ 87 h 300"/>
                <a:gd name="T18" fmla="*/ 1117 w 1131"/>
                <a:gd name="T19" fmla="*/ 62 h 300"/>
                <a:gd name="T20" fmla="*/ 1097 w 1131"/>
                <a:gd name="T21" fmla="*/ 42 h 300"/>
                <a:gd name="T22" fmla="*/ 1070 w 1131"/>
                <a:gd name="T23" fmla="*/ 32 h 300"/>
                <a:gd name="T24" fmla="*/ 720 w 1131"/>
                <a:gd name="T25" fmla="*/ 62 h 300"/>
                <a:gd name="T26" fmla="*/ 712 w 1131"/>
                <a:gd name="T27" fmla="*/ 50 h 300"/>
                <a:gd name="T28" fmla="*/ 685 w 1131"/>
                <a:gd name="T29" fmla="*/ 26 h 300"/>
                <a:gd name="T30" fmla="*/ 643 w 1131"/>
                <a:gd name="T31" fmla="*/ 10 h 300"/>
                <a:gd name="T32" fmla="*/ 593 w 1131"/>
                <a:gd name="T33" fmla="*/ 0 h 300"/>
                <a:gd name="T34" fmla="*/ 565 w 1131"/>
                <a:gd name="T35" fmla="*/ 0 h 300"/>
                <a:gd name="T36" fmla="*/ 512 w 1131"/>
                <a:gd name="T37" fmla="*/ 4 h 300"/>
                <a:gd name="T38" fmla="*/ 464 w 1131"/>
                <a:gd name="T39" fmla="*/ 18 h 300"/>
                <a:gd name="T40" fmla="*/ 430 w 1131"/>
                <a:gd name="T41" fmla="*/ 38 h 300"/>
                <a:gd name="T42" fmla="*/ 411 w 1131"/>
                <a:gd name="T43" fmla="*/ 62 h 300"/>
                <a:gd name="T44" fmla="*/ 77 w 1131"/>
                <a:gd name="T45" fmla="*/ 32 h 300"/>
                <a:gd name="T46" fmla="*/ 47 w 1131"/>
                <a:gd name="T47" fmla="*/ 36 h 300"/>
                <a:gd name="T48" fmla="*/ 21 w 1131"/>
                <a:gd name="T49" fmla="*/ 50 h 300"/>
                <a:gd name="T50" fmla="*/ 6 w 1131"/>
                <a:gd name="T51" fmla="*/ 73 h 300"/>
                <a:gd name="T52" fmla="*/ 0 w 1131"/>
                <a:gd name="T53" fmla="*/ 103 h 300"/>
                <a:gd name="T54" fmla="*/ 0 w 1131"/>
                <a:gd name="T55" fmla="*/ 107 h 300"/>
                <a:gd name="T56" fmla="*/ 6 w 1131"/>
                <a:gd name="T57" fmla="*/ 137 h 300"/>
                <a:gd name="T58" fmla="*/ 21 w 1131"/>
                <a:gd name="T59" fmla="*/ 161 h 300"/>
                <a:gd name="T60" fmla="*/ 47 w 1131"/>
                <a:gd name="T61" fmla="*/ 179 h 300"/>
                <a:gd name="T62" fmla="*/ 77 w 1131"/>
                <a:gd name="T63" fmla="*/ 18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1" h="300">
                  <a:moveTo>
                    <a:pt x="77" y="185"/>
                  </a:moveTo>
                  <a:lnTo>
                    <a:pt x="456" y="185"/>
                  </a:lnTo>
                  <a:lnTo>
                    <a:pt x="456" y="300"/>
                  </a:lnTo>
                  <a:lnTo>
                    <a:pt x="675" y="300"/>
                  </a:lnTo>
                  <a:lnTo>
                    <a:pt x="675" y="185"/>
                  </a:lnTo>
                  <a:lnTo>
                    <a:pt x="1054" y="185"/>
                  </a:lnTo>
                  <a:lnTo>
                    <a:pt x="1054" y="185"/>
                  </a:lnTo>
                  <a:lnTo>
                    <a:pt x="1070" y="183"/>
                  </a:lnTo>
                  <a:lnTo>
                    <a:pt x="1084" y="179"/>
                  </a:lnTo>
                  <a:lnTo>
                    <a:pt x="1095" y="171"/>
                  </a:lnTo>
                  <a:lnTo>
                    <a:pt x="1107" y="161"/>
                  </a:lnTo>
                  <a:lnTo>
                    <a:pt x="1117" y="151"/>
                  </a:lnTo>
                  <a:lnTo>
                    <a:pt x="1125" y="137"/>
                  </a:lnTo>
                  <a:lnTo>
                    <a:pt x="1129" y="123"/>
                  </a:lnTo>
                  <a:lnTo>
                    <a:pt x="1131" y="107"/>
                  </a:lnTo>
                  <a:lnTo>
                    <a:pt x="1131" y="103"/>
                  </a:lnTo>
                  <a:lnTo>
                    <a:pt x="1131" y="103"/>
                  </a:lnTo>
                  <a:lnTo>
                    <a:pt x="1129" y="87"/>
                  </a:lnTo>
                  <a:lnTo>
                    <a:pt x="1125" y="73"/>
                  </a:lnTo>
                  <a:lnTo>
                    <a:pt x="1117" y="62"/>
                  </a:lnTo>
                  <a:lnTo>
                    <a:pt x="1107" y="50"/>
                  </a:lnTo>
                  <a:lnTo>
                    <a:pt x="1097" y="42"/>
                  </a:lnTo>
                  <a:lnTo>
                    <a:pt x="1084" y="36"/>
                  </a:lnTo>
                  <a:lnTo>
                    <a:pt x="1070" y="32"/>
                  </a:lnTo>
                  <a:lnTo>
                    <a:pt x="1054" y="32"/>
                  </a:lnTo>
                  <a:lnTo>
                    <a:pt x="720" y="62"/>
                  </a:lnTo>
                  <a:lnTo>
                    <a:pt x="720" y="62"/>
                  </a:lnTo>
                  <a:lnTo>
                    <a:pt x="712" y="50"/>
                  </a:lnTo>
                  <a:lnTo>
                    <a:pt x="700" y="38"/>
                  </a:lnTo>
                  <a:lnTo>
                    <a:pt x="685" y="26"/>
                  </a:lnTo>
                  <a:lnTo>
                    <a:pt x="665" y="18"/>
                  </a:lnTo>
                  <a:lnTo>
                    <a:pt x="643" y="10"/>
                  </a:lnTo>
                  <a:lnTo>
                    <a:pt x="619" y="4"/>
                  </a:lnTo>
                  <a:lnTo>
                    <a:pt x="593" y="0"/>
                  </a:lnTo>
                  <a:lnTo>
                    <a:pt x="565" y="0"/>
                  </a:lnTo>
                  <a:lnTo>
                    <a:pt x="565" y="0"/>
                  </a:lnTo>
                  <a:lnTo>
                    <a:pt x="538" y="0"/>
                  </a:lnTo>
                  <a:lnTo>
                    <a:pt x="512" y="4"/>
                  </a:lnTo>
                  <a:lnTo>
                    <a:pt x="486" y="10"/>
                  </a:lnTo>
                  <a:lnTo>
                    <a:pt x="464" y="18"/>
                  </a:lnTo>
                  <a:lnTo>
                    <a:pt x="446" y="26"/>
                  </a:lnTo>
                  <a:lnTo>
                    <a:pt x="430" y="38"/>
                  </a:lnTo>
                  <a:lnTo>
                    <a:pt x="418" y="50"/>
                  </a:lnTo>
                  <a:lnTo>
                    <a:pt x="411" y="62"/>
                  </a:lnTo>
                  <a:lnTo>
                    <a:pt x="77" y="32"/>
                  </a:lnTo>
                  <a:lnTo>
                    <a:pt x="77" y="32"/>
                  </a:lnTo>
                  <a:lnTo>
                    <a:pt x="61" y="32"/>
                  </a:lnTo>
                  <a:lnTo>
                    <a:pt x="47" y="36"/>
                  </a:lnTo>
                  <a:lnTo>
                    <a:pt x="33" y="42"/>
                  </a:lnTo>
                  <a:lnTo>
                    <a:pt x="21" y="50"/>
                  </a:lnTo>
                  <a:lnTo>
                    <a:pt x="13" y="62"/>
                  </a:lnTo>
                  <a:lnTo>
                    <a:pt x="6" y="73"/>
                  </a:lnTo>
                  <a:lnTo>
                    <a:pt x="2" y="87"/>
                  </a:lnTo>
                  <a:lnTo>
                    <a:pt x="0" y="103"/>
                  </a:lnTo>
                  <a:lnTo>
                    <a:pt x="0" y="107"/>
                  </a:lnTo>
                  <a:lnTo>
                    <a:pt x="0" y="107"/>
                  </a:lnTo>
                  <a:lnTo>
                    <a:pt x="2" y="123"/>
                  </a:lnTo>
                  <a:lnTo>
                    <a:pt x="6" y="137"/>
                  </a:lnTo>
                  <a:lnTo>
                    <a:pt x="13" y="151"/>
                  </a:lnTo>
                  <a:lnTo>
                    <a:pt x="21" y="161"/>
                  </a:lnTo>
                  <a:lnTo>
                    <a:pt x="33" y="171"/>
                  </a:lnTo>
                  <a:lnTo>
                    <a:pt x="47" y="179"/>
                  </a:lnTo>
                  <a:lnTo>
                    <a:pt x="61" y="183"/>
                  </a:lnTo>
                  <a:lnTo>
                    <a:pt x="77" y="185"/>
                  </a:lnTo>
                  <a:lnTo>
                    <a:pt x="77"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2" name="Freeform 6">
              <a:extLst>
                <a:ext uri="{FF2B5EF4-FFF2-40B4-BE49-F238E27FC236}">
                  <a16:creationId xmlns:a16="http://schemas.microsoft.com/office/drawing/2014/main" id="{63BDC110-CDCD-4FE4-A127-32910110D855}"/>
                </a:ext>
              </a:extLst>
            </p:cNvPr>
            <p:cNvSpPr>
              <a:spLocks/>
            </p:cNvSpPr>
            <p:nvPr/>
          </p:nvSpPr>
          <p:spPr bwMode="auto">
            <a:xfrm>
              <a:off x="3273426" y="536575"/>
              <a:ext cx="2290763" cy="1328738"/>
            </a:xfrm>
            <a:custGeom>
              <a:avLst/>
              <a:gdLst>
                <a:gd name="T0" fmla="*/ 1354 w 1443"/>
                <a:gd name="T1" fmla="*/ 571 h 837"/>
                <a:gd name="T2" fmla="*/ 1249 w 1443"/>
                <a:gd name="T3" fmla="*/ 599 h 837"/>
                <a:gd name="T4" fmla="*/ 1338 w 1443"/>
                <a:gd name="T5" fmla="*/ 522 h 837"/>
                <a:gd name="T6" fmla="*/ 1316 w 1443"/>
                <a:gd name="T7" fmla="*/ 464 h 837"/>
                <a:gd name="T8" fmla="*/ 1279 w 1443"/>
                <a:gd name="T9" fmla="*/ 379 h 837"/>
                <a:gd name="T10" fmla="*/ 1259 w 1443"/>
                <a:gd name="T11" fmla="*/ 349 h 837"/>
                <a:gd name="T12" fmla="*/ 1223 w 1443"/>
                <a:gd name="T13" fmla="*/ 307 h 837"/>
                <a:gd name="T14" fmla="*/ 1181 w 1443"/>
                <a:gd name="T15" fmla="*/ 270 h 837"/>
                <a:gd name="T16" fmla="*/ 1138 w 1443"/>
                <a:gd name="T17" fmla="*/ 236 h 837"/>
                <a:gd name="T18" fmla="*/ 1092 w 1443"/>
                <a:gd name="T19" fmla="*/ 208 h 837"/>
                <a:gd name="T20" fmla="*/ 1042 w 1443"/>
                <a:gd name="T21" fmla="*/ 186 h 837"/>
                <a:gd name="T22" fmla="*/ 991 w 1443"/>
                <a:gd name="T23" fmla="*/ 168 h 837"/>
                <a:gd name="T24" fmla="*/ 937 w 1443"/>
                <a:gd name="T25" fmla="*/ 156 h 837"/>
                <a:gd name="T26" fmla="*/ 882 w 1443"/>
                <a:gd name="T27" fmla="*/ 150 h 837"/>
                <a:gd name="T28" fmla="*/ 882 w 1443"/>
                <a:gd name="T29" fmla="*/ 150 h 837"/>
                <a:gd name="T30" fmla="*/ 850 w 1443"/>
                <a:gd name="T31" fmla="*/ 0 h 837"/>
                <a:gd name="T32" fmla="*/ 413 w 1443"/>
                <a:gd name="T33" fmla="*/ 150 h 837"/>
                <a:gd name="T34" fmla="*/ 278 w 1443"/>
                <a:gd name="T35" fmla="*/ 303 h 837"/>
                <a:gd name="T36" fmla="*/ 226 w 1443"/>
                <a:gd name="T37" fmla="*/ 148 h 837"/>
                <a:gd name="T38" fmla="*/ 214 w 1443"/>
                <a:gd name="T39" fmla="*/ 133 h 837"/>
                <a:gd name="T40" fmla="*/ 189 w 1443"/>
                <a:gd name="T41" fmla="*/ 105 h 837"/>
                <a:gd name="T42" fmla="*/ 155 w 1443"/>
                <a:gd name="T43" fmla="*/ 85 h 837"/>
                <a:gd name="T44" fmla="*/ 115 w 1443"/>
                <a:gd name="T45" fmla="*/ 73 h 837"/>
                <a:gd name="T46" fmla="*/ 0 w 1443"/>
                <a:gd name="T47" fmla="*/ 73 h 837"/>
                <a:gd name="T48" fmla="*/ 0 w 1443"/>
                <a:gd name="T49" fmla="*/ 599 h 837"/>
                <a:gd name="T50" fmla="*/ 95 w 1443"/>
                <a:gd name="T51" fmla="*/ 599 h 837"/>
                <a:gd name="T52" fmla="*/ 139 w 1443"/>
                <a:gd name="T53" fmla="*/ 591 h 837"/>
                <a:gd name="T54" fmla="*/ 179 w 1443"/>
                <a:gd name="T55" fmla="*/ 573 h 837"/>
                <a:gd name="T56" fmla="*/ 211 w 1443"/>
                <a:gd name="T57" fmla="*/ 545 h 837"/>
                <a:gd name="T58" fmla="*/ 232 w 1443"/>
                <a:gd name="T59" fmla="*/ 510 h 837"/>
                <a:gd name="T60" fmla="*/ 381 w 1443"/>
                <a:gd name="T61" fmla="*/ 510 h 837"/>
                <a:gd name="T62" fmla="*/ 429 w 1443"/>
                <a:gd name="T63" fmla="*/ 563 h 837"/>
                <a:gd name="T64" fmla="*/ 488 w 1443"/>
                <a:gd name="T65" fmla="*/ 603 h 837"/>
                <a:gd name="T66" fmla="*/ 556 w 1443"/>
                <a:gd name="T67" fmla="*/ 629 h 837"/>
                <a:gd name="T68" fmla="*/ 631 w 1443"/>
                <a:gd name="T69" fmla="*/ 639 h 837"/>
                <a:gd name="T70" fmla="*/ 669 w 1443"/>
                <a:gd name="T71" fmla="*/ 637 h 837"/>
                <a:gd name="T72" fmla="*/ 741 w 1443"/>
                <a:gd name="T73" fmla="*/ 619 h 837"/>
                <a:gd name="T74" fmla="*/ 804 w 1443"/>
                <a:gd name="T75" fmla="*/ 585 h 837"/>
                <a:gd name="T76" fmla="*/ 858 w 1443"/>
                <a:gd name="T77" fmla="*/ 540 h 837"/>
                <a:gd name="T78" fmla="*/ 880 w 1443"/>
                <a:gd name="T79" fmla="*/ 512 h 837"/>
                <a:gd name="T80" fmla="*/ 929 w 1443"/>
                <a:gd name="T81" fmla="*/ 530 h 837"/>
                <a:gd name="T82" fmla="*/ 959 w 1443"/>
                <a:gd name="T83" fmla="*/ 553 h 837"/>
                <a:gd name="T84" fmla="*/ 969 w 1443"/>
                <a:gd name="T85" fmla="*/ 563 h 837"/>
                <a:gd name="T86" fmla="*/ 1007 w 1443"/>
                <a:gd name="T87" fmla="*/ 667 h 837"/>
                <a:gd name="T88" fmla="*/ 995 w 1443"/>
                <a:gd name="T89" fmla="*/ 837 h 837"/>
                <a:gd name="T90" fmla="*/ 1443 w 1443"/>
                <a:gd name="T91" fmla="*/ 714 h 837"/>
                <a:gd name="T92" fmla="*/ 1354 w 1443"/>
                <a:gd name="T93" fmla="*/ 571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3" h="837">
                  <a:moveTo>
                    <a:pt x="1354" y="571"/>
                  </a:moveTo>
                  <a:lnTo>
                    <a:pt x="1354" y="571"/>
                  </a:lnTo>
                  <a:lnTo>
                    <a:pt x="1354" y="571"/>
                  </a:lnTo>
                  <a:lnTo>
                    <a:pt x="1249" y="599"/>
                  </a:lnTo>
                  <a:lnTo>
                    <a:pt x="1235" y="549"/>
                  </a:lnTo>
                  <a:lnTo>
                    <a:pt x="1338" y="522"/>
                  </a:lnTo>
                  <a:lnTo>
                    <a:pt x="1338" y="522"/>
                  </a:lnTo>
                  <a:lnTo>
                    <a:pt x="1316" y="464"/>
                  </a:lnTo>
                  <a:lnTo>
                    <a:pt x="1296" y="416"/>
                  </a:lnTo>
                  <a:lnTo>
                    <a:pt x="1279" y="379"/>
                  </a:lnTo>
                  <a:lnTo>
                    <a:pt x="1259" y="349"/>
                  </a:lnTo>
                  <a:lnTo>
                    <a:pt x="1259" y="349"/>
                  </a:lnTo>
                  <a:lnTo>
                    <a:pt x="1241" y="327"/>
                  </a:lnTo>
                  <a:lnTo>
                    <a:pt x="1223" y="307"/>
                  </a:lnTo>
                  <a:lnTo>
                    <a:pt x="1203" y="287"/>
                  </a:lnTo>
                  <a:lnTo>
                    <a:pt x="1181" y="270"/>
                  </a:lnTo>
                  <a:lnTo>
                    <a:pt x="1161" y="252"/>
                  </a:lnTo>
                  <a:lnTo>
                    <a:pt x="1138" y="236"/>
                  </a:lnTo>
                  <a:lnTo>
                    <a:pt x="1116" y="222"/>
                  </a:lnTo>
                  <a:lnTo>
                    <a:pt x="1092" y="208"/>
                  </a:lnTo>
                  <a:lnTo>
                    <a:pt x="1068" y="196"/>
                  </a:lnTo>
                  <a:lnTo>
                    <a:pt x="1042" y="186"/>
                  </a:lnTo>
                  <a:lnTo>
                    <a:pt x="1017" y="176"/>
                  </a:lnTo>
                  <a:lnTo>
                    <a:pt x="991" y="168"/>
                  </a:lnTo>
                  <a:lnTo>
                    <a:pt x="965" y="162"/>
                  </a:lnTo>
                  <a:lnTo>
                    <a:pt x="937" y="156"/>
                  </a:lnTo>
                  <a:lnTo>
                    <a:pt x="909" y="152"/>
                  </a:lnTo>
                  <a:lnTo>
                    <a:pt x="882" y="150"/>
                  </a:lnTo>
                  <a:lnTo>
                    <a:pt x="882" y="150"/>
                  </a:lnTo>
                  <a:lnTo>
                    <a:pt x="882" y="150"/>
                  </a:lnTo>
                  <a:lnTo>
                    <a:pt x="852" y="150"/>
                  </a:lnTo>
                  <a:lnTo>
                    <a:pt x="850" y="0"/>
                  </a:lnTo>
                  <a:lnTo>
                    <a:pt x="413" y="0"/>
                  </a:lnTo>
                  <a:lnTo>
                    <a:pt x="413" y="150"/>
                  </a:lnTo>
                  <a:lnTo>
                    <a:pt x="278" y="150"/>
                  </a:lnTo>
                  <a:lnTo>
                    <a:pt x="278" y="303"/>
                  </a:lnTo>
                  <a:lnTo>
                    <a:pt x="226" y="303"/>
                  </a:lnTo>
                  <a:lnTo>
                    <a:pt x="226" y="148"/>
                  </a:lnTo>
                  <a:lnTo>
                    <a:pt x="226" y="148"/>
                  </a:lnTo>
                  <a:lnTo>
                    <a:pt x="214" y="133"/>
                  </a:lnTo>
                  <a:lnTo>
                    <a:pt x="203" y="117"/>
                  </a:lnTo>
                  <a:lnTo>
                    <a:pt x="189" y="105"/>
                  </a:lnTo>
                  <a:lnTo>
                    <a:pt x="173" y="93"/>
                  </a:lnTo>
                  <a:lnTo>
                    <a:pt x="155" y="85"/>
                  </a:lnTo>
                  <a:lnTo>
                    <a:pt x="135" y="79"/>
                  </a:lnTo>
                  <a:lnTo>
                    <a:pt x="115" y="73"/>
                  </a:lnTo>
                  <a:lnTo>
                    <a:pt x="95" y="73"/>
                  </a:lnTo>
                  <a:lnTo>
                    <a:pt x="0" y="73"/>
                  </a:lnTo>
                  <a:lnTo>
                    <a:pt x="0" y="510"/>
                  </a:lnTo>
                  <a:lnTo>
                    <a:pt x="0" y="599"/>
                  </a:lnTo>
                  <a:lnTo>
                    <a:pt x="95" y="599"/>
                  </a:lnTo>
                  <a:lnTo>
                    <a:pt x="95" y="599"/>
                  </a:lnTo>
                  <a:lnTo>
                    <a:pt x="117" y="597"/>
                  </a:lnTo>
                  <a:lnTo>
                    <a:pt x="139" y="591"/>
                  </a:lnTo>
                  <a:lnTo>
                    <a:pt x="159" y="585"/>
                  </a:lnTo>
                  <a:lnTo>
                    <a:pt x="179" y="573"/>
                  </a:lnTo>
                  <a:lnTo>
                    <a:pt x="195" y="561"/>
                  </a:lnTo>
                  <a:lnTo>
                    <a:pt x="211" y="545"/>
                  </a:lnTo>
                  <a:lnTo>
                    <a:pt x="222" y="530"/>
                  </a:lnTo>
                  <a:lnTo>
                    <a:pt x="232" y="510"/>
                  </a:lnTo>
                  <a:lnTo>
                    <a:pt x="381" y="510"/>
                  </a:lnTo>
                  <a:lnTo>
                    <a:pt x="381" y="510"/>
                  </a:lnTo>
                  <a:lnTo>
                    <a:pt x="403" y="538"/>
                  </a:lnTo>
                  <a:lnTo>
                    <a:pt x="429" y="563"/>
                  </a:lnTo>
                  <a:lnTo>
                    <a:pt x="457" y="585"/>
                  </a:lnTo>
                  <a:lnTo>
                    <a:pt x="488" y="603"/>
                  </a:lnTo>
                  <a:lnTo>
                    <a:pt x="522" y="619"/>
                  </a:lnTo>
                  <a:lnTo>
                    <a:pt x="556" y="629"/>
                  </a:lnTo>
                  <a:lnTo>
                    <a:pt x="594" y="637"/>
                  </a:lnTo>
                  <a:lnTo>
                    <a:pt x="631" y="639"/>
                  </a:lnTo>
                  <a:lnTo>
                    <a:pt x="631" y="639"/>
                  </a:lnTo>
                  <a:lnTo>
                    <a:pt x="669" y="637"/>
                  </a:lnTo>
                  <a:lnTo>
                    <a:pt x="705" y="631"/>
                  </a:lnTo>
                  <a:lnTo>
                    <a:pt x="741" y="619"/>
                  </a:lnTo>
                  <a:lnTo>
                    <a:pt x="772" y="605"/>
                  </a:lnTo>
                  <a:lnTo>
                    <a:pt x="804" y="585"/>
                  </a:lnTo>
                  <a:lnTo>
                    <a:pt x="832" y="565"/>
                  </a:lnTo>
                  <a:lnTo>
                    <a:pt x="858" y="540"/>
                  </a:lnTo>
                  <a:lnTo>
                    <a:pt x="880" y="512"/>
                  </a:lnTo>
                  <a:lnTo>
                    <a:pt x="880" y="512"/>
                  </a:lnTo>
                  <a:lnTo>
                    <a:pt x="905" y="520"/>
                  </a:lnTo>
                  <a:lnTo>
                    <a:pt x="929" y="530"/>
                  </a:lnTo>
                  <a:lnTo>
                    <a:pt x="951" y="543"/>
                  </a:lnTo>
                  <a:lnTo>
                    <a:pt x="959" y="553"/>
                  </a:lnTo>
                  <a:lnTo>
                    <a:pt x="969" y="563"/>
                  </a:lnTo>
                  <a:lnTo>
                    <a:pt x="969" y="563"/>
                  </a:lnTo>
                  <a:lnTo>
                    <a:pt x="985" y="603"/>
                  </a:lnTo>
                  <a:lnTo>
                    <a:pt x="1007" y="667"/>
                  </a:lnTo>
                  <a:lnTo>
                    <a:pt x="953" y="680"/>
                  </a:lnTo>
                  <a:lnTo>
                    <a:pt x="995" y="837"/>
                  </a:lnTo>
                  <a:lnTo>
                    <a:pt x="1223" y="776"/>
                  </a:lnTo>
                  <a:lnTo>
                    <a:pt x="1443" y="714"/>
                  </a:lnTo>
                  <a:lnTo>
                    <a:pt x="1400" y="559"/>
                  </a:lnTo>
                  <a:lnTo>
                    <a:pt x="1354"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3" name="Freeform 7">
              <a:extLst>
                <a:ext uri="{FF2B5EF4-FFF2-40B4-BE49-F238E27FC236}">
                  <a16:creationId xmlns:a16="http://schemas.microsoft.com/office/drawing/2014/main" id="{E0E3B1EE-3D4F-4C81-8A3F-9EB4C593DC26}"/>
                </a:ext>
              </a:extLst>
            </p:cNvPr>
            <p:cNvSpPr>
              <a:spLocks/>
            </p:cNvSpPr>
            <p:nvPr/>
          </p:nvSpPr>
          <p:spPr bwMode="auto">
            <a:xfrm>
              <a:off x="4859338" y="1960563"/>
              <a:ext cx="254000" cy="582613"/>
            </a:xfrm>
            <a:custGeom>
              <a:avLst/>
              <a:gdLst>
                <a:gd name="T0" fmla="*/ 0 w 160"/>
                <a:gd name="T1" fmla="*/ 266 h 367"/>
                <a:gd name="T2" fmla="*/ 0 w 160"/>
                <a:gd name="T3" fmla="*/ 266 h 367"/>
                <a:gd name="T4" fmla="*/ 2 w 160"/>
                <a:gd name="T5" fmla="*/ 248 h 367"/>
                <a:gd name="T6" fmla="*/ 4 w 160"/>
                <a:gd name="T7" fmla="*/ 232 h 367"/>
                <a:gd name="T8" fmla="*/ 12 w 160"/>
                <a:gd name="T9" fmla="*/ 200 h 367"/>
                <a:gd name="T10" fmla="*/ 21 w 160"/>
                <a:gd name="T11" fmla="*/ 171 h 367"/>
                <a:gd name="T12" fmla="*/ 35 w 160"/>
                <a:gd name="T13" fmla="*/ 139 h 367"/>
                <a:gd name="T14" fmla="*/ 49 w 160"/>
                <a:gd name="T15" fmla="*/ 107 h 367"/>
                <a:gd name="T16" fmla="*/ 61 w 160"/>
                <a:gd name="T17" fmla="*/ 75 h 367"/>
                <a:gd name="T18" fmla="*/ 73 w 160"/>
                <a:gd name="T19" fmla="*/ 40 h 367"/>
                <a:gd name="T20" fmla="*/ 77 w 160"/>
                <a:gd name="T21" fmla="*/ 20 h 367"/>
                <a:gd name="T22" fmla="*/ 79 w 160"/>
                <a:gd name="T23" fmla="*/ 0 h 367"/>
                <a:gd name="T24" fmla="*/ 79 w 160"/>
                <a:gd name="T25" fmla="*/ 0 h 367"/>
                <a:gd name="T26" fmla="*/ 83 w 160"/>
                <a:gd name="T27" fmla="*/ 20 h 367"/>
                <a:gd name="T28" fmla="*/ 87 w 160"/>
                <a:gd name="T29" fmla="*/ 40 h 367"/>
                <a:gd name="T30" fmla="*/ 99 w 160"/>
                <a:gd name="T31" fmla="*/ 75 h 367"/>
                <a:gd name="T32" fmla="*/ 111 w 160"/>
                <a:gd name="T33" fmla="*/ 107 h 367"/>
                <a:gd name="T34" fmla="*/ 125 w 160"/>
                <a:gd name="T35" fmla="*/ 139 h 367"/>
                <a:gd name="T36" fmla="*/ 139 w 160"/>
                <a:gd name="T37" fmla="*/ 171 h 367"/>
                <a:gd name="T38" fmla="*/ 149 w 160"/>
                <a:gd name="T39" fmla="*/ 200 h 367"/>
                <a:gd name="T40" fmla="*/ 156 w 160"/>
                <a:gd name="T41" fmla="*/ 232 h 367"/>
                <a:gd name="T42" fmla="*/ 158 w 160"/>
                <a:gd name="T43" fmla="*/ 248 h 367"/>
                <a:gd name="T44" fmla="*/ 160 w 160"/>
                <a:gd name="T45" fmla="*/ 266 h 367"/>
                <a:gd name="T46" fmla="*/ 160 w 160"/>
                <a:gd name="T47" fmla="*/ 266 h 367"/>
                <a:gd name="T48" fmla="*/ 158 w 160"/>
                <a:gd name="T49" fmla="*/ 286 h 367"/>
                <a:gd name="T50" fmla="*/ 153 w 160"/>
                <a:gd name="T51" fmla="*/ 306 h 367"/>
                <a:gd name="T52" fmla="*/ 147 w 160"/>
                <a:gd name="T53" fmla="*/ 321 h 367"/>
                <a:gd name="T54" fmla="*/ 137 w 160"/>
                <a:gd name="T55" fmla="*/ 337 h 367"/>
                <a:gd name="T56" fmla="*/ 125 w 160"/>
                <a:gd name="T57" fmla="*/ 349 h 367"/>
                <a:gd name="T58" fmla="*/ 111 w 160"/>
                <a:gd name="T59" fmla="*/ 359 h 367"/>
                <a:gd name="T60" fmla="*/ 95 w 160"/>
                <a:gd name="T61" fmla="*/ 365 h 367"/>
                <a:gd name="T62" fmla="*/ 79 w 160"/>
                <a:gd name="T63" fmla="*/ 367 h 367"/>
                <a:gd name="T64" fmla="*/ 79 w 160"/>
                <a:gd name="T65" fmla="*/ 367 h 367"/>
                <a:gd name="T66" fmla="*/ 63 w 160"/>
                <a:gd name="T67" fmla="*/ 365 h 367"/>
                <a:gd name="T68" fmla="*/ 49 w 160"/>
                <a:gd name="T69" fmla="*/ 359 h 367"/>
                <a:gd name="T70" fmla="*/ 35 w 160"/>
                <a:gd name="T71" fmla="*/ 349 h 367"/>
                <a:gd name="T72" fmla="*/ 23 w 160"/>
                <a:gd name="T73" fmla="*/ 337 h 367"/>
                <a:gd name="T74" fmla="*/ 14 w 160"/>
                <a:gd name="T75" fmla="*/ 321 h 367"/>
                <a:gd name="T76" fmla="*/ 6 w 160"/>
                <a:gd name="T77" fmla="*/ 306 h 367"/>
                <a:gd name="T78" fmla="*/ 2 w 160"/>
                <a:gd name="T79" fmla="*/ 286 h 367"/>
                <a:gd name="T80" fmla="*/ 0 w 160"/>
                <a:gd name="T81" fmla="*/ 266 h 367"/>
                <a:gd name="T82" fmla="*/ 0 w 160"/>
                <a:gd name="T83" fmla="*/ 26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367">
                  <a:moveTo>
                    <a:pt x="0" y="266"/>
                  </a:moveTo>
                  <a:lnTo>
                    <a:pt x="0" y="266"/>
                  </a:lnTo>
                  <a:lnTo>
                    <a:pt x="2" y="248"/>
                  </a:lnTo>
                  <a:lnTo>
                    <a:pt x="4" y="232"/>
                  </a:lnTo>
                  <a:lnTo>
                    <a:pt x="12" y="200"/>
                  </a:lnTo>
                  <a:lnTo>
                    <a:pt x="21" y="171"/>
                  </a:lnTo>
                  <a:lnTo>
                    <a:pt x="35" y="139"/>
                  </a:lnTo>
                  <a:lnTo>
                    <a:pt x="49" y="107"/>
                  </a:lnTo>
                  <a:lnTo>
                    <a:pt x="61" y="75"/>
                  </a:lnTo>
                  <a:lnTo>
                    <a:pt x="73" y="40"/>
                  </a:lnTo>
                  <a:lnTo>
                    <a:pt x="77" y="20"/>
                  </a:lnTo>
                  <a:lnTo>
                    <a:pt x="79" y="0"/>
                  </a:lnTo>
                  <a:lnTo>
                    <a:pt x="79" y="0"/>
                  </a:lnTo>
                  <a:lnTo>
                    <a:pt x="83" y="20"/>
                  </a:lnTo>
                  <a:lnTo>
                    <a:pt x="87" y="40"/>
                  </a:lnTo>
                  <a:lnTo>
                    <a:pt x="99" y="75"/>
                  </a:lnTo>
                  <a:lnTo>
                    <a:pt x="111" y="107"/>
                  </a:lnTo>
                  <a:lnTo>
                    <a:pt x="125" y="139"/>
                  </a:lnTo>
                  <a:lnTo>
                    <a:pt x="139" y="171"/>
                  </a:lnTo>
                  <a:lnTo>
                    <a:pt x="149" y="200"/>
                  </a:lnTo>
                  <a:lnTo>
                    <a:pt x="156" y="232"/>
                  </a:lnTo>
                  <a:lnTo>
                    <a:pt x="158" y="248"/>
                  </a:lnTo>
                  <a:lnTo>
                    <a:pt x="160" y="266"/>
                  </a:lnTo>
                  <a:lnTo>
                    <a:pt x="160" y="266"/>
                  </a:lnTo>
                  <a:lnTo>
                    <a:pt x="158" y="286"/>
                  </a:lnTo>
                  <a:lnTo>
                    <a:pt x="153" y="306"/>
                  </a:lnTo>
                  <a:lnTo>
                    <a:pt x="147" y="321"/>
                  </a:lnTo>
                  <a:lnTo>
                    <a:pt x="137" y="337"/>
                  </a:lnTo>
                  <a:lnTo>
                    <a:pt x="125" y="349"/>
                  </a:lnTo>
                  <a:lnTo>
                    <a:pt x="111" y="359"/>
                  </a:lnTo>
                  <a:lnTo>
                    <a:pt x="95" y="365"/>
                  </a:lnTo>
                  <a:lnTo>
                    <a:pt x="79" y="367"/>
                  </a:lnTo>
                  <a:lnTo>
                    <a:pt x="79" y="367"/>
                  </a:lnTo>
                  <a:lnTo>
                    <a:pt x="63" y="365"/>
                  </a:lnTo>
                  <a:lnTo>
                    <a:pt x="49" y="359"/>
                  </a:lnTo>
                  <a:lnTo>
                    <a:pt x="35" y="349"/>
                  </a:lnTo>
                  <a:lnTo>
                    <a:pt x="23" y="337"/>
                  </a:lnTo>
                  <a:lnTo>
                    <a:pt x="14" y="321"/>
                  </a:lnTo>
                  <a:lnTo>
                    <a:pt x="6" y="306"/>
                  </a:lnTo>
                  <a:lnTo>
                    <a:pt x="2" y="286"/>
                  </a:lnTo>
                  <a:lnTo>
                    <a:pt x="0" y="266"/>
                  </a:lnTo>
                  <a:lnTo>
                    <a:pt x="0" y="2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44" name="Freeform 8" descr="Największe problemy środowiska naturalnego w Polsce.&#10;&#10;Grafika przedstawia zanikanie gatunków zwierząt i roślin: 7%.">
            <a:extLst>
              <a:ext uri="{FF2B5EF4-FFF2-40B4-BE49-F238E27FC236}">
                <a16:creationId xmlns:a16="http://schemas.microsoft.com/office/drawing/2014/main" id="{B90539F6-552A-4CCD-BFA0-59EEAFBBB061}"/>
              </a:ext>
            </a:extLst>
          </p:cNvPr>
          <p:cNvSpPr>
            <a:spLocks/>
          </p:cNvSpPr>
          <p:nvPr/>
        </p:nvSpPr>
        <p:spPr bwMode="auto">
          <a:xfrm>
            <a:off x="4380242" y="2587278"/>
            <a:ext cx="446202" cy="496955"/>
          </a:xfrm>
          <a:custGeom>
            <a:avLst/>
            <a:gdLst>
              <a:gd name="T0" fmla="*/ 1420 w 1474"/>
              <a:gd name="T1" fmla="*/ 1402 h 1648"/>
              <a:gd name="T2" fmla="*/ 1471 w 1474"/>
              <a:gd name="T3" fmla="*/ 1355 h 1648"/>
              <a:gd name="T4" fmla="*/ 1320 w 1474"/>
              <a:gd name="T5" fmla="*/ 1307 h 1648"/>
              <a:gd name="T6" fmla="*/ 1407 w 1474"/>
              <a:gd name="T7" fmla="*/ 1264 h 1648"/>
              <a:gd name="T8" fmla="*/ 1407 w 1474"/>
              <a:gd name="T9" fmla="*/ 1215 h 1648"/>
              <a:gd name="T10" fmla="*/ 1022 w 1474"/>
              <a:gd name="T11" fmla="*/ 1171 h 1648"/>
              <a:gd name="T12" fmla="*/ 909 w 1474"/>
              <a:gd name="T13" fmla="*/ 1032 h 1648"/>
              <a:gd name="T14" fmla="*/ 1018 w 1474"/>
              <a:gd name="T15" fmla="*/ 1063 h 1648"/>
              <a:gd name="T16" fmla="*/ 1002 w 1474"/>
              <a:gd name="T17" fmla="*/ 996 h 1648"/>
              <a:gd name="T18" fmla="*/ 1139 w 1474"/>
              <a:gd name="T19" fmla="*/ 1032 h 1648"/>
              <a:gd name="T20" fmla="*/ 1152 w 1474"/>
              <a:gd name="T21" fmla="*/ 992 h 1648"/>
              <a:gd name="T22" fmla="*/ 1145 w 1474"/>
              <a:gd name="T23" fmla="*/ 936 h 1648"/>
              <a:gd name="T24" fmla="*/ 1282 w 1474"/>
              <a:gd name="T25" fmla="*/ 923 h 1648"/>
              <a:gd name="T26" fmla="*/ 1225 w 1474"/>
              <a:gd name="T27" fmla="*/ 870 h 1648"/>
              <a:gd name="T28" fmla="*/ 1295 w 1474"/>
              <a:gd name="T29" fmla="*/ 832 h 1648"/>
              <a:gd name="T30" fmla="*/ 1345 w 1474"/>
              <a:gd name="T31" fmla="*/ 785 h 1648"/>
              <a:gd name="T32" fmla="*/ 1227 w 1474"/>
              <a:gd name="T33" fmla="*/ 733 h 1648"/>
              <a:gd name="T34" fmla="*/ 1370 w 1474"/>
              <a:gd name="T35" fmla="*/ 689 h 1648"/>
              <a:gd name="T36" fmla="*/ 1377 w 1474"/>
              <a:gd name="T37" fmla="*/ 643 h 1648"/>
              <a:gd name="T38" fmla="*/ 1329 w 1474"/>
              <a:gd name="T39" fmla="*/ 610 h 1648"/>
              <a:gd name="T40" fmla="*/ 1407 w 1474"/>
              <a:gd name="T41" fmla="*/ 531 h 1648"/>
              <a:gd name="T42" fmla="*/ 1317 w 1474"/>
              <a:gd name="T43" fmla="*/ 519 h 1648"/>
              <a:gd name="T44" fmla="*/ 1391 w 1474"/>
              <a:gd name="T45" fmla="*/ 424 h 1648"/>
              <a:gd name="T46" fmla="*/ 1301 w 1474"/>
              <a:gd name="T47" fmla="*/ 430 h 1648"/>
              <a:gd name="T48" fmla="*/ 1377 w 1474"/>
              <a:gd name="T49" fmla="*/ 316 h 1648"/>
              <a:gd name="T50" fmla="*/ 1284 w 1474"/>
              <a:gd name="T51" fmla="*/ 333 h 1648"/>
              <a:gd name="T52" fmla="*/ 1270 w 1474"/>
              <a:gd name="T53" fmla="*/ 278 h 1648"/>
              <a:gd name="T54" fmla="*/ 1287 w 1474"/>
              <a:gd name="T55" fmla="*/ 167 h 1648"/>
              <a:gd name="T56" fmla="*/ 1136 w 1474"/>
              <a:gd name="T57" fmla="*/ 279 h 1648"/>
              <a:gd name="T58" fmla="*/ 1158 w 1474"/>
              <a:gd name="T59" fmla="*/ 155 h 1648"/>
              <a:gd name="T60" fmla="*/ 1148 w 1474"/>
              <a:gd name="T61" fmla="*/ 31 h 1648"/>
              <a:gd name="T62" fmla="*/ 1060 w 1474"/>
              <a:gd name="T63" fmla="*/ 142 h 1648"/>
              <a:gd name="T64" fmla="*/ 1008 w 1474"/>
              <a:gd name="T65" fmla="*/ 141 h 1648"/>
              <a:gd name="T66" fmla="*/ 985 w 1474"/>
              <a:gd name="T67" fmla="*/ 6 h 1648"/>
              <a:gd name="T68" fmla="*/ 932 w 1474"/>
              <a:gd name="T69" fmla="*/ 80 h 1648"/>
              <a:gd name="T70" fmla="*/ 760 w 1474"/>
              <a:gd name="T71" fmla="*/ 419 h 1648"/>
              <a:gd name="T72" fmla="*/ 604 w 1474"/>
              <a:gd name="T73" fmla="*/ 611 h 1648"/>
              <a:gd name="T74" fmla="*/ 540 w 1474"/>
              <a:gd name="T75" fmla="*/ 595 h 1648"/>
              <a:gd name="T76" fmla="*/ 463 w 1474"/>
              <a:gd name="T77" fmla="*/ 489 h 1648"/>
              <a:gd name="T78" fmla="*/ 341 w 1474"/>
              <a:gd name="T79" fmla="*/ 446 h 1648"/>
              <a:gd name="T80" fmla="*/ 149 w 1474"/>
              <a:gd name="T81" fmla="*/ 498 h 1648"/>
              <a:gd name="T82" fmla="*/ 11 w 1474"/>
              <a:gd name="T83" fmla="*/ 565 h 1648"/>
              <a:gd name="T84" fmla="*/ 122 w 1474"/>
              <a:gd name="T85" fmla="*/ 605 h 1648"/>
              <a:gd name="T86" fmla="*/ 234 w 1474"/>
              <a:gd name="T87" fmla="*/ 769 h 1648"/>
              <a:gd name="T88" fmla="*/ 330 w 1474"/>
              <a:gd name="T89" fmla="*/ 1064 h 1648"/>
              <a:gd name="T90" fmla="*/ 539 w 1474"/>
              <a:gd name="T91" fmla="*/ 1259 h 1648"/>
              <a:gd name="T92" fmla="*/ 818 w 1474"/>
              <a:gd name="T93" fmla="*/ 1345 h 1648"/>
              <a:gd name="T94" fmla="*/ 893 w 1474"/>
              <a:gd name="T95" fmla="*/ 1430 h 1648"/>
              <a:gd name="T96" fmla="*/ 1043 w 1474"/>
              <a:gd name="T97" fmla="*/ 1614 h 1648"/>
              <a:gd name="T98" fmla="*/ 1151 w 1474"/>
              <a:gd name="T99" fmla="*/ 1643 h 1648"/>
              <a:gd name="T100" fmla="*/ 1118 w 1474"/>
              <a:gd name="T101" fmla="*/ 1574 h 1648"/>
              <a:gd name="T102" fmla="*/ 1158 w 1474"/>
              <a:gd name="T103" fmla="*/ 1583 h 1648"/>
              <a:gd name="T104" fmla="*/ 1271 w 1474"/>
              <a:gd name="T105" fmla="*/ 1590 h 1648"/>
              <a:gd name="T106" fmla="*/ 1200 w 1474"/>
              <a:gd name="T107" fmla="*/ 1505 h 1648"/>
              <a:gd name="T108" fmla="*/ 1238 w 1474"/>
              <a:gd name="T109" fmla="*/ 1502 h 1648"/>
              <a:gd name="T110" fmla="*/ 1381 w 1474"/>
              <a:gd name="T111" fmla="*/ 1513 h 1648"/>
              <a:gd name="T112" fmla="*/ 1387 w 1474"/>
              <a:gd name="T113" fmla="*/ 1472 h 1648"/>
              <a:gd name="T114" fmla="*/ 1299 w 1474"/>
              <a:gd name="T115" fmla="*/ 1410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74" h="1648">
                <a:moveTo>
                  <a:pt x="1299" y="1410"/>
                </a:moveTo>
                <a:lnTo>
                  <a:pt x="1299" y="1410"/>
                </a:lnTo>
                <a:lnTo>
                  <a:pt x="1319" y="1413"/>
                </a:lnTo>
                <a:lnTo>
                  <a:pt x="1338" y="1414"/>
                </a:lnTo>
                <a:lnTo>
                  <a:pt x="1338" y="1414"/>
                </a:lnTo>
                <a:lnTo>
                  <a:pt x="1356" y="1414"/>
                </a:lnTo>
                <a:lnTo>
                  <a:pt x="1373" y="1413"/>
                </a:lnTo>
                <a:lnTo>
                  <a:pt x="1390" y="1409"/>
                </a:lnTo>
                <a:lnTo>
                  <a:pt x="1405" y="1406"/>
                </a:lnTo>
                <a:lnTo>
                  <a:pt x="1420" y="1402"/>
                </a:lnTo>
                <a:lnTo>
                  <a:pt x="1433" y="1397"/>
                </a:lnTo>
                <a:lnTo>
                  <a:pt x="1445" y="1391"/>
                </a:lnTo>
                <a:lnTo>
                  <a:pt x="1455" y="1386"/>
                </a:lnTo>
                <a:lnTo>
                  <a:pt x="1463" y="1379"/>
                </a:lnTo>
                <a:lnTo>
                  <a:pt x="1469" y="1374"/>
                </a:lnTo>
                <a:lnTo>
                  <a:pt x="1473" y="1367"/>
                </a:lnTo>
                <a:lnTo>
                  <a:pt x="1474" y="1362"/>
                </a:lnTo>
                <a:lnTo>
                  <a:pt x="1473" y="1360"/>
                </a:lnTo>
                <a:lnTo>
                  <a:pt x="1472" y="1357"/>
                </a:lnTo>
                <a:lnTo>
                  <a:pt x="1471" y="1355"/>
                </a:lnTo>
                <a:lnTo>
                  <a:pt x="1468" y="1352"/>
                </a:lnTo>
                <a:lnTo>
                  <a:pt x="1460" y="1348"/>
                </a:lnTo>
                <a:lnTo>
                  <a:pt x="1449" y="1345"/>
                </a:lnTo>
                <a:lnTo>
                  <a:pt x="1449" y="1345"/>
                </a:lnTo>
                <a:lnTo>
                  <a:pt x="1399" y="1332"/>
                </a:lnTo>
                <a:lnTo>
                  <a:pt x="1325" y="1312"/>
                </a:lnTo>
                <a:lnTo>
                  <a:pt x="1325" y="1312"/>
                </a:lnTo>
                <a:lnTo>
                  <a:pt x="1323" y="1310"/>
                </a:lnTo>
                <a:lnTo>
                  <a:pt x="1321" y="1309"/>
                </a:lnTo>
                <a:lnTo>
                  <a:pt x="1320" y="1307"/>
                </a:lnTo>
                <a:lnTo>
                  <a:pt x="1321" y="1306"/>
                </a:lnTo>
                <a:lnTo>
                  <a:pt x="1324" y="1303"/>
                </a:lnTo>
                <a:lnTo>
                  <a:pt x="1327" y="1301"/>
                </a:lnTo>
                <a:lnTo>
                  <a:pt x="1327" y="1301"/>
                </a:lnTo>
                <a:lnTo>
                  <a:pt x="1343" y="1296"/>
                </a:lnTo>
                <a:lnTo>
                  <a:pt x="1358" y="1291"/>
                </a:lnTo>
                <a:lnTo>
                  <a:pt x="1372" y="1285"/>
                </a:lnTo>
                <a:lnTo>
                  <a:pt x="1385" y="1278"/>
                </a:lnTo>
                <a:lnTo>
                  <a:pt x="1397" y="1272"/>
                </a:lnTo>
                <a:lnTo>
                  <a:pt x="1407" y="1264"/>
                </a:lnTo>
                <a:lnTo>
                  <a:pt x="1416" y="1258"/>
                </a:lnTo>
                <a:lnTo>
                  <a:pt x="1424" y="1250"/>
                </a:lnTo>
                <a:lnTo>
                  <a:pt x="1429" y="1244"/>
                </a:lnTo>
                <a:lnTo>
                  <a:pt x="1432" y="1237"/>
                </a:lnTo>
                <a:lnTo>
                  <a:pt x="1434" y="1231"/>
                </a:lnTo>
                <a:lnTo>
                  <a:pt x="1433" y="1226"/>
                </a:lnTo>
                <a:lnTo>
                  <a:pt x="1431" y="1221"/>
                </a:lnTo>
                <a:lnTo>
                  <a:pt x="1426" y="1218"/>
                </a:lnTo>
                <a:lnTo>
                  <a:pt x="1418" y="1216"/>
                </a:lnTo>
                <a:lnTo>
                  <a:pt x="1407" y="1215"/>
                </a:lnTo>
                <a:lnTo>
                  <a:pt x="1407" y="1215"/>
                </a:lnTo>
                <a:lnTo>
                  <a:pt x="1354" y="1212"/>
                </a:lnTo>
                <a:lnTo>
                  <a:pt x="1274" y="1205"/>
                </a:lnTo>
                <a:lnTo>
                  <a:pt x="1227" y="1201"/>
                </a:lnTo>
                <a:lnTo>
                  <a:pt x="1174" y="1195"/>
                </a:lnTo>
                <a:lnTo>
                  <a:pt x="1118" y="1188"/>
                </a:lnTo>
                <a:lnTo>
                  <a:pt x="1057" y="1179"/>
                </a:lnTo>
                <a:lnTo>
                  <a:pt x="1057" y="1179"/>
                </a:lnTo>
                <a:lnTo>
                  <a:pt x="1039" y="1176"/>
                </a:lnTo>
                <a:lnTo>
                  <a:pt x="1022" y="1171"/>
                </a:lnTo>
                <a:lnTo>
                  <a:pt x="1005" y="1165"/>
                </a:lnTo>
                <a:lnTo>
                  <a:pt x="991" y="1158"/>
                </a:lnTo>
                <a:lnTo>
                  <a:pt x="980" y="1150"/>
                </a:lnTo>
                <a:lnTo>
                  <a:pt x="969" y="1141"/>
                </a:lnTo>
                <a:lnTo>
                  <a:pt x="960" y="1129"/>
                </a:lnTo>
                <a:lnTo>
                  <a:pt x="953" y="1117"/>
                </a:lnTo>
                <a:lnTo>
                  <a:pt x="953" y="1117"/>
                </a:lnTo>
                <a:lnTo>
                  <a:pt x="932" y="1075"/>
                </a:lnTo>
                <a:lnTo>
                  <a:pt x="909" y="1032"/>
                </a:lnTo>
                <a:lnTo>
                  <a:pt x="909" y="1032"/>
                </a:lnTo>
                <a:lnTo>
                  <a:pt x="922" y="1039"/>
                </a:lnTo>
                <a:lnTo>
                  <a:pt x="935" y="1046"/>
                </a:lnTo>
                <a:lnTo>
                  <a:pt x="947" y="1052"/>
                </a:lnTo>
                <a:lnTo>
                  <a:pt x="960" y="1057"/>
                </a:lnTo>
                <a:lnTo>
                  <a:pt x="972" y="1061"/>
                </a:lnTo>
                <a:lnTo>
                  <a:pt x="984" y="1063"/>
                </a:lnTo>
                <a:lnTo>
                  <a:pt x="995" y="1064"/>
                </a:lnTo>
                <a:lnTo>
                  <a:pt x="1003" y="1065"/>
                </a:lnTo>
                <a:lnTo>
                  <a:pt x="1012" y="1064"/>
                </a:lnTo>
                <a:lnTo>
                  <a:pt x="1018" y="1063"/>
                </a:lnTo>
                <a:lnTo>
                  <a:pt x="1023" y="1060"/>
                </a:lnTo>
                <a:lnTo>
                  <a:pt x="1026" y="1056"/>
                </a:lnTo>
                <a:lnTo>
                  <a:pt x="1027" y="1051"/>
                </a:lnTo>
                <a:lnTo>
                  <a:pt x="1026" y="1045"/>
                </a:lnTo>
                <a:lnTo>
                  <a:pt x="1023" y="1037"/>
                </a:lnTo>
                <a:lnTo>
                  <a:pt x="1017" y="1029"/>
                </a:lnTo>
                <a:lnTo>
                  <a:pt x="1017" y="1029"/>
                </a:lnTo>
                <a:lnTo>
                  <a:pt x="981" y="984"/>
                </a:lnTo>
                <a:lnTo>
                  <a:pt x="981" y="984"/>
                </a:lnTo>
                <a:lnTo>
                  <a:pt x="1002" y="996"/>
                </a:lnTo>
                <a:lnTo>
                  <a:pt x="1021" y="1007"/>
                </a:lnTo>
                <a:lnTo>
                  <a:pt x="1021" y="1007"/>
                </a:lnTo>
                <a:lnTo>
                  <a:pt x="1037" y="1015"/>
                </a:lnTo>
                <a:lnTo>
                  <a:pt x="1054" y="1020"/>
                </a:lnTo>
                <a:lnTo>
                  <a:pt x="1070" y="1025"/>
                </a:lnTo>
                <a:lnTo>
                  <a:pt x="1085" y="1029"/>
                </a:lnTo>
                <a:lnTo>
                  <a:pt x="1100" y="1031"/>
                </a:lnTo>
                <a:lnTo>
                  <a:pt x="1114" y="1033"/>
                </a:lnTo>
                <a:lnTo>
                  <a:pt x="1127" y="1033"/>
                </a:lnTo>
                <a:lnTo>
                  <a:pt x="1139" y="1032"/>
                </a:lnTo>
                <a:lnTo>
                  <a:pt x="1148" y="1030"/>
                </a:lnTo>
                <a:lnTo>
                  <a:pt x="1156" y="1028"/>
                </a:lnTo>
                <a:lnTo>
                  <a:pt x="1162" y="1023"/>
                </a:lnTo>
                <a:lnTo>
                  <a:pt x="1166" y="1019"/>
                </a:lnTo>
                <a:lnTo>
                  <a:pt x="1167" y="1016"/>
                </a:lnTo>
                <a:lnTo>
                  <a:pt x="1167" y="1014"/>
                </a:lnTo>
                <a:lnTo>
                  <a:pt x="1166" y="1010"/>
                </a:lnTo>
                <a:lnTo>
                  <a:pt x="1165" y="1007"/>
                </a:lnTo>
                <a:lnTo>
                  <a:pt x="1160" y="1000"/>
                </a:lnTo>
                <a:lnTo>
                  <a:pt x="1152" y="992"/>
                </a:lnTo>
                <a:lnTo>
                  <a:pt x="1152" y="992"/>
                </a:lnTo>
                <a:lnTo>
                  <a:pt x="1108" y="956"/>
                </a:lnTo>
                <a:lnTo>
                  <a:pt x="1076" y="930"/>
                </a:lnTo>
                <a:lnTo>
                  <a:pt x="1042" y="899"/>
                </a:lnTo>
                <a:lnTo>
                  <a:pt x="1042" y="899"/>
                </a:lnTo>
                <a:lnTo>
                  <a:pt x="1072" y="911"/>
                </a:lnTo>
                <a:lnTo>
                  <a:pt x="1099" y="922"/>
                </a:lnTo>
                <a:lnTo>
                  <a:pt x="1124" y="931"/>
                </a:lnTo>
                <a:lnTo>
                  <a:pt x="1145" y="936"/>
                </a:lnTo>
                <a:lnTo>
                  <a:pt x="1145" y="936"/>
                </a:lnTo>
                <a:lnTo>
                  <a:pt x="1163" y="939"/>
                </a:lnTo>
                <a:lnTo>
                  <a:pt x="1181" y="942"/>
                </a:lnTo>
                <a:lnTo>
                  <a:pt x="1198" y="943"/>
                </a:lnTo>
                <a:lnTo>
                  <a:pt x="1214" y="942"/>
                </a:lnTo>
                <a:lnTo>
                  <a:pt x="1229" y="940"/>
                </a:lnTo>
                <a:lnTo>
                  <a:pt x="1243" y="938"/>
                </a:lnTo>
                <a:lnTo>
                  <a:pt x="1255" y="935"/>
                </a:lnTo>
                <a:lnTo>
                  <a:pt x="1266" y="932"/>
                </a:lnTo>
                <a:lnTo>
                  <a:pt x="1275" y="928"/>
                </a:lnTo>
                <a:lnTo>
                  <a:pt x="1282" y="923"/>
                </a:lnTo>
                <a:lnTo>
                  <a:pt x="1287" y="918"/>
                </a:lnTo>
                <a:lnTo>
                  <a:pt x="1289" y="913"/>
                </a:lnTo>
                <a:lnTo>
                  <a:pt x="1289" y="909"/>
                </a:lnTo>
                <a:lnTo>
                  <a:pt x="1288" y="907"/>
                </a:lnTo>
                <a:lnTo>
                  <a:pt x="1287" y="904"/>
                </a:lnTo>
                <a:lnTo>
                  <a:pt x="1285" y="902"/>
                </a:lnTo>
                <a:lnTo>
                  <a:pt x="1278" y="895"/>
                </a:lnTo>
                <a:lnTo>
                  <a:pt x="1269" y="890"/>
                </a:lnTo>
                <a:lnTo>
                  <a:pt x="1269" y="890"/>
                </a:lnTo>
                <a:lnTo>
                  <a:pt x="1225" y="870"/>
                </a:lnTo>
                <a:lnTo>
                  <a:pt x="1161" y="838"/>
                </a:lnTo>
                <a:lnTo>
                  <a:pt x="1161" y="838"/>
                </a:lnTo>
                <a:lnTo>
                  <a:pt x="1189" y="842"/>
                </a:lnTo>
                <a:lnTo>
                  <a:pt x="1212" y="844"/>
                </a:lnTo>
                <a:lnTo>
                  <a:pt x="1212" y="844"/>
                </a:lnTo>
                <a:lnTo>
                  <a:pt x="1230" y="843"/>
                </a:lnTo>
                <a:lnTo>
                  <a:pt x="1247" y="842"/>
                </a:lnTo>
                <a:lnTo>
                  <a:pt x="1263" y="839"/>
                </a:lnTo>
                <a:lnTo>
                  <a:pt x="1280" y="836"/>
                </a:lnTo>
                <a:lnTo>
                  <a:pt x="1295" y="832"/>
                </a:lnTo>
                <a:lnTo>
                  <a:pt x="1308" y="826"/>
                </a:lnTo>
                <a:lnTo>
                  <a:pt x="1319" y="821"/>
                </a:lnTo>
                <a:lnTo>
                  <a:pt x="1329" y="816"/>
                </a:lnTo>
                <a:lnTo>
                  <a:pt x="1338" y="810"/>
                </a:lnTo>
                <a:lnTo>
                  <a:pt x="1343" y="804"/>
                </a:lnTo>
                <a:lnTo>
                  <a:pt x="1347" y="799"/>
                </a:lnTo>
                <a:lnTo>
                  <a:pt x="1348" y="792"/>
                </a:lnTo>
                <a:lnTo>
                  <a:pt x="1347" y="790"/>
                </a:lnTo>
                <a:lnTo>
                  <a:pt x="1346" y="788"/>
                </a:lnTo>
                <a:lnTo>
                  <a:pt x="1345" y="785"/>
                </a:lnTo>
                <a:lnTo>
                  <a:pt x="1342" y="782"/>
                </a:lnTo>
                <a:lnTo>
                  <a:pt x="1335" y="778"/>
                </a:lnTo>
                <a:lnTo>
                  <a:pt x="1325" y="775"/>
                </a:lnTo>
                <a:lnTo>
                  <a:pt x="1325" y="775"/>
                </a:lnTo>
                <a:lnTo>
                  <a:pt x="1265" y="759"/>
                </a:lnTo>
                <a:lnTo>
                  <a:pt x="1223" y="747"/>
                </a:lnTo>
                <a:lnTo>
                  <a:pt x="1175" y="733"/>
                </a:lnTo>
                <a:lnTo>
                  <a:pt x="1175" y="733"/>
                </a:lnTo>
                <a:lnTo>
                  <a:pt x="1202" y="734"/>
                </a:lnTo>
                <a:lnTo>
                  <a:pt x="1227" y="733"/>
                </a:lnTo>
                <a:lnTo>
                  <a:pt x="1249" y="732"/>
                </a:lnTo>
                <a:lnTo>
                  <a:pt x="1268" y="730"/>
                </a:lnTo>
                <a:lnTo>
                  <a:pt x="1268" y="730"/>
                </a:lnTo>
                <a:lnTo>
                  <a:pt x="1286" y="726"/>
                </a:lnTo>
                <a:lnTo>
                  <a:pt x="1302" y="721"/>
                </a:lnTo>
                <a:lnTo>
                  <a:pt x="1318" y="716"/>
                </a:lnTo>
                <a:lnTo>
                  <a:pt x="1333" y="709"/>
                </a:lnTo>
                <a:lnTo>
                  <a:pt x="1347" y="703"/>
                </a:lnTo>
                <a:lnTo>
                  <a:pt x="1359" y="695"/>
                </a:lnTo>
                <a:lnTo>
                  <a:pt x="1370" y="689"/>
                </a:lnTo>
                <a:lnTo>
                  <a:pt x="1378" y="681"/>
                </a:lnTo>
                <a:lnTo>
                  <a:pt x="1385" y="674"/>
                </a:lnTo>
                <a:lnTo>
                  <a:pt x="1390" y="667"/>
                </a:lnTo>
                <a:lnTo>
                  <a:pt x="1392" y="661"/>
                </a:lnTo>
                <a:lnTo>
                  <a:pt x="1392" y="654"/>
                </a:lnTo>
                <a:lnTo>
                  <a:pt x="1391" y="652"/>
                </a:lnTo>
                <a:lnTo>
                  <a:pt x="1390" y="650"/>
                </a:lnTo>
                <a:lnTo>
                  <a:pt x="1388" y="648"/>
                </a:lnTo>
                <a:lnTo>
                  <a:pt x="1385" y="646"/>
                </a:lnTo>
                <a:lnTo>
                  <a:pt x="1377" y="643"/>
                </a:lnTo>
                <a:lnTo>
                  <a:pt x="1366" y="641"/>
                </a:lnTo>
                <a:lnTo>
                  <a:pt x="1366" y="641"/>
                </a:lnTo>
                <a:lnTo>
                  <a:pt x="1323" y="638"/>
                </a:lnTo>
                <a:lnTo>
                  <a:pt x="1259" y="633"/>
                </a:lnTo>
                <a:lnTo>
                  <a:pt x="1259" y="633"/>
                </a:lnTo>
                <a:lnTo>
                  <a:pt x="1280" y="629"/>
                </a:lnTo>
                <a:lnTo>
                  <a:pt x="1296" y="624"/>
                </a:lnTo>
                <a:lnTo>
                  <a:pt x="1296" y="624"/>
                </a:lnTo>
                <a:lnTo>
                  <a:pt x="1313" y="618"/>
                </a:lnTo>
                <a:lnTo>
                  <a:pt x="1329" y="610"/>
                </a:lnTo>
                <a:lnTo>
                  <a:pt x="1344" y="603"/>
                </a:lnTo>
                <a:lnTo>
                  <a:pt x="1357" y="594"/>
                </a:lnTo>
                <a:lnTo>
                  <a:pt x="1370" y="586"/>
                </a:lnTo>
                <a:lnTo>
                  <a:pt x="1381" y="577"/>
                </a:lnTo>
                <a:lnTo>
                  <a:pt x="1390" y="568"/>
                </a:lnTo>
                <a:lnTo>
                  <a:pt x="1398" y="560"/>
                </a:lnTo>
                <a:lnTo>
                  <a:pt x="1403" y="551"/>
                </a:lnTo>
                <a:lnTo>
                  <a:pt x="1407" y="544"/>
                </a:lnTo>
                <a:lnTo>
                  <a:pt x="1409" y="537"/>
                </a:lnTo>
                <a:lnTo>
                  <a:pt x="1407" y="531"/>
                </a:lnTo>
                <a:lnTo>
                  <a:pt x="1406" y="529"/>
                </a:lnTo>
                <a:lnTo>
                  <a:pt x="1405" y="526"/>
                </a:lnTo>
                <a:lnTo>
                  <a:pt x="1402" y="525"/>
                </a:lnTo>
                <a:lnTo>
                  <a:pt x="1399" y="523"/>
                </a:lnTo>
                <a:lnTo>
                  <a:pt x="1391" y="522"/>
                </a:lnTo>
                <a:lnTo>
                  <a:pt x="1380" y="522"/>
                </a:lnTo>
                <a:lnTo>
                  <a:pt x="1380" y="522"/>
                </a:lnTo>
                <a:lnTo>
                  <a:pt x="1302" y="529"/>
                </a:lnTo>
                <a:lnTo>
                  <a:pt x="1302" y="529"/>
                </a:lnTo>
                <a:lnTo>
                  <a:pt x="1317" y="519"/>
                </a:lnTo>
                <a:lnTo>
                  <a:pt x="1330" y="509"/>
                </a:lnTo>
                <a:lnTo>
                  <a:pt x="1343" y="498"/>
                </a:lnTo>
                <a:lnTo>
                  <a:pt x="1355" y="489"/>
                </a:lnTo>
                <a:lnTo>
                  <a:pt x="1364" y="478"/>
                </a:lnTo>
                <a:lnTo>
                  <a:pt x="1373" y="467"/>
                </a:lnTo>
                <a:lnTo>
                  <a:pt x="1381" y="458"/>
                </a:lnTo>
                <a:lnTo>
                  <a:pt x="1386" y="448"/>
                </a:lnTo>
                <a:lnTo>
                  <a:pt x="1389" y="439"/>
                </a:lnTo>
                <a:lnTo>
                  <a:pt x="1391" y="431"/>
                </a:lnTo>
                <a:lnTo>
                  <a:pt x="1391" y="424"/>
                </a:lnTo>
                <a:lnTo>
                  <a:pt x="1390" y="419"/>
                </a:lnTo>
                <a:lnTo>
                  <a:pt x="1388" y="418"/>
                </a:lnTo>
                <a:lnTo>
                  <a:pt x="1386" y="416"/>
                </a:lnTo>
                <a:lnTo>
                  <a:pt x="1380" y="413"/>
                </a:lnTo>
                <a:lnTo>
                  <a:pt x="1371" y="413"/>
                </a:lnTo>
                <a:lnTo>
                  <a:pt x="1360" y="416"/>
                </a:lnTo>
                <a:lnTo>
                  <a:pt x="1360" y="416"/>
                </a:lnTo>
                <a:lnTo>
                  <a:pt x="1298" y="433"/>
                </a:lnTo>
                <a:lnTo>
                  <a:pt x="1301" y="430"/>
                </a:lnTo>
                <a:lnTo>
                  <a:pt x="1301" y="430"/>
                </a:lnTo>
                <a:lnTo>
                  <a:pt x="1315" y="419"/>
                </a:lnTo>
                <a:lnTo>
                  <a:pt x="1327" y="406"/>
                </a:lnTo>
                <a:lnTo>
                  <a:pt x="1339" y="394"/>
                </a:lnTo>
                <a:lnTo>
                  <a:pt x="1348" y="381"/>
                </a:lnTo>
                <a:lnTo>
                  <a:pt x="1357" y="368"/>
                </a:lnTo>
                <a:lnTo>
                  <a:pt x="1364" y="356"/>
                </a:lnTo>
                <a:lnTo>
                  <a:pt x="1370" y="345"/>
                </a:lnTo>
                <a:lnTo>
                  <a:pt x="1374" y="334"/>
                </a:lnTo>
                <a:lnTo>
                  <a:pt x="1377" y="324"/>
                </a:lnTo>
                <a:lnTo>
                  <a:pt x="1377" y="316"/>
                </a:lnTo>
                <a:lnTo>
                  <a:pt x="1377" y="309"/>
                </a:lnTo>
                <a:lnTo>
                  <a:pt x="1374" y="304"/>
                </a:lnTo>
                <a:lnTo>
                  <a:pt x="1372" y="303"/>
                </a:lnTo>
                <a:lnTo>
                  <a:pt x="1370" y="301"/>
                </a:lnTo>
                <a:lnTo>
                  <a:pt x="1367" y="301"/>
                </a:lnTo>
                <a:lnTo>
                  <a:pt x="1363" y="299"/>
                </a:lnTo>
                <a:lnTo>
                  <a:pt x="1355" y="302"/>
                </a:lnTo>
                <a:lnTo>
                  <a:pt x="1344" y="305"/>
                </a:lnTo>
                <a:lnTo>
                  <a:pt x="1344" y="305"/>
                </a:lnTo>
                <a:lnTo>
                  <a:pt x="1284" y="333"/>
                </a:lnTo>
                <a:lnTo>
                  <a:pt x="1241" y="352"/>
                </a:lnTo>
                <a:lnTo>
                  <a:pt x="1190" y="374"/>
                </a:lnTo>
                <a:lnTo>
                  <a:pt x="1190" y="374"/>
                </a:lnTo>
                <a:lnTo>
                  <a:pt x="1210" y="355"/>
                </a:lnTo>
                <a:lnTo>
                  <a:pt x="1226" y="338"/>
                </a:lnTo>
                <a:lnTo>
                  <a:pt x="1240" y="323"/>
                </a:lnTo>
                <a:lnTo>
                  <a:pt x="1252" y="308"/>
                </a:lnTo>
                <a:lnTo>
                  <a:pt x="1252" y="308"/>
                </a:lnTo>
                <a:lnTo>
                  <a:pt x="1261" y="294"/>
                </a:lnTo>
                <a:lnTo>
                  <a:pt x="1270" y="278"/>
                </a:lnTo>
                <a:lnTo>
                  <a:pt x="1277" y="263"/>
                </a:lnTo>
                <a:lnTo>
                  <a:pt x="1284" y="249"/>
                </a:lnTo>
                <a:lnTo>
                  <a:pt x="1288" y="234"/>
                </a:lnTo>
                <a:lnTo>
                  <a:pt x="1292" y="221"/>
                </a:lnTo>
                <a:lnTo>
                  <a:pt x="1295" y="208"/>
                </a:lnTo>
                <a:lnTo>
                  <a:pt x="1296" y="196"/>
                </a:lnTo>
                <a:lnTo>
                  <a:pt x="1296" y="187"/>
                </a:lnTo>
                <a:lnTo>
                  <a:pt x="1294" y="178"/>
                </a:lnTo>
                <a:lnTo>
                  <a:pt x="1291" y="171"/>
                </a:lnTo>
                <a:lnTo>
                  <a:pt x="1287" y="167"/>
                </a:lnTo>
                <a:lnTo>
                  <a:pt x="1285" y="166"/>
                </a:lnTo>
                <a:lnTo>
                  <a:pt x="1282" y="166"/>
                </a:lnTo>
                <a:lnTo>
                  <a:pt x="1278" y="166"/>
                </a:lnTo>
                <a:lnTo>
                  <a:pt x="1275" y="166"/>
                </a:lnTo>
                <a:lnTo>
                  <a:pt x="1268" y="170"/>
                </a:lnTo>
                <a:lnTo>
                  <a:pt x="1259" y="177"/>
                </a:lnTo>
                <a:lnTo>
                  <a:pt x="1259" y="177"/>
                </a:lnTo>
                <a:lnTo>
                  <a:pt x="1230" y="202"/>
                </a:lnTo>
                <a:lnTo>
                  <a:pt x="1188" y="237"/>
                </a:lnTo>
                <a:lnTo>
                  <a:pt x="1136" y="279"/>
                </a:lnTo>
                <a:lnTo>
                  <a:pt x="1073" y="327"/>
                </a:lnTo>
                <a:lnTo>
                  <a:pt x="1073" y="327"/>
                </a:lnTo>
                <a:lnTo>
                  <a:pt x="1100" y="282"/>
                </a:lnTo>
                <a:lnTo>
                  <a:pt x="1124" y="240"/>
                </a:lnTo>
                <a:lnTo>
                  <a:pt x="1133" y="222"/>
                </a:lnTo>
                <a:lnTo>
                  <a:pt x="1142" y="204"/>
                </a:lnTo>
                <a:lnTo>
                  <a:pt x="1148" y="188"/>
                </a:lnTo>
                <a:lnTo>
                  <a:pt x="1154" y="173"/>
                </a:lnTo>
                <a:lnTo>
                  <a:pt x="1154" y="173"/>
                </a:lnTo>
                <a:lnTo>
                  <a:pt x="1158" y="155"/>
                </a:lnTo>
                <a:lnTo>
                  <a:pt x="1161" y="138"/>
                </a:lnTo>
                <a:lnTo>
                  <a:pt x="1165" y="121"/>
                </a:lnTo>
                <a:lnTo>
                  <a:pt x="1166" y="106"/>
                </a:lnTo>
                <a:lnTo>
                  <a:pt x="1166" y="90"/>
                </a:lnTo>
                <a:lnTo>
                  <a:pt x="1165" y="76"/>
                </a:lnTo>
                <a:lnTo>
                  <a:pt x="1162" y="64"/>
                </a:lnTo>
                <a:lnTo>
                  <a:pt x="1160" y="52"/>
                </a:lnTo>
                <a:lnTo>
                  <a:pt x="1157" y="42"/>
                </a:lnTo>
                <a:lnTo>
                  <a:pt x="1153" y="35"/>
                </a:lnTo>
                <a:lnTo>
                  <a:pt x="1148" y="31"/>
                </a:lnTo>
                <a:lnTo>
                  <a:pt x="1143" y="27"/>
                </a:lnTo>
                <a:lnTo>
                  <a:pt x="1141" y="27"/>
                </a:lnTo>
                <a:lnTo>
                  <a:pt x="1138" y="27"/>
                </a:lnTo>
                <a:lnTo>
                  <a:pt x="1134" y="28"/>
                </a:lnTo>
                <a:lnTo>
                  <a:pt x="1132" y="31"/>
                </a:lnTo>
                <a:lnTo>
                  <a:pt x="1126" y="36"/>
                </a:lnTo>
                <a:lnTo>
                  <a:pt x="1119" y="46"/>
                </a:lnTo>
                <a:lnTo>
                  <a:pt x="1119" y="46"/>
                </a:lnTo>
                <a:lnTo>
                  <a:pt x="1096" y="85"/>
                </a:lnTo>
                <a:lnTo>
                  <a:pt x="1060" y="142"/>
                </a:lnTo>
                <a:lnTo>
                  <a:pt x="1014" y="212"/>
                </a:lnTo>
                <a:lnTo>
                  <a:pt x="987" y="252"/>
                </a:lnTo>
                <a:lnTo>
                  <a:pt x="957" y="294"/>
                </a:lnTo>
                <a:lnTo>
                  <a:pt x="957" y="294"/>
                </a:lnTo>
                <a:lnTo>
                  <a:pt x="975" y="250"/>
                </a:lnTo>
                <a:lnTo>
                  <a:pt x="990" y="208"/>
                </a:lnTo>
                <a:lnTo>
                  <a:pt x="1001" y="171"/>
                </a:lnTo>
                <a:lnTo>
                  <a:pt x="1005" y="156"/>
                </a:lnTo>
                <a:lnTo>
                  <a:pt x="1008" y="141"/>
                </a:lnTo>
                <a:lnTo>
                  <a:pt x="1008" y="141"/>
                </a:lnTo>
                <a:lnTo>
                  <a:pt x="1010" y="124"/>
                </a:lnTo>
                <a:lnTo>
                  <a:pt x="1011" y="106"/>
                </a:lnTo>
                <a:lnTo>
                  <a:pt x="1010" y="90"/>
                </a:lnTo>
                <a:lnTo>
                  <a:pt x="1009" y="74"/>
                </a:lnTo>
                <a:lnTo>
                  <a:pt x="1007" y="59"/>
                </a:lnTo>
                <a:lnTo>
                  <a:pt x="1003" y="45"/>
                </a:lnTo>
                <a:lnTo>
                  <a:pt x="1000" y="33"/>
                </a:lnTo>
                <a:lnTo>
                  <a:pt x="996" y="22"/>
                </a:lnTo>
                <a:lnTo>
                  <a:pt x="990" y="13"/>
                </a:lnTo>
                <a:lnTo>
                  <a:pt x="985" y="6"/>
                </a:lnTo>
                <a:lnTo>
                  <a:pt x="980" y="2"/>
                </a:lnTo>
                <a:lnTo>
                  <a:pt x="974" y="0"/>
                </a:lnTo>
                <a:lnTo>
                  <a:pt x="972" y="0"/>
                </a:lnTo>
                <a:lnTo>
                  <a:pt x="969" y="0"/>
                </a:lnTo>
                <a:lnTo>
                  <a:pt x="967" y="3"/>
                </a:lnTo>
                <a:lnTo>
                  <a:pt x="964" y="5"/>
                </a:lnTo>
                <a:lnTo>
                  <a:pt x="959" y="11"/>
                </a:lnTo>
                <a:lnTo>
                  <a:pt x="954" y="21"/>
                </a:lnTo>
                <a:lnTo>
                  <a:pt x="954" y="21"/>
                </a:lnTo>
                <a:lnTo>
                  <a:pt x="932" y="80"/>
                </a:lnTo>
                <a:lnTo>
                  <a:pt x="916" y="120"/>
                </a:lnTo>
                <a:lnTo>
                  <a:pt x="897" y="166"/>
                </a:lnTo>
                <a:lnTo>
                  <a:pt x="872" y="220"/>
                </a:lnTo>
                <a:lnTo>
                  <a:pt x="857" y="249"/>
                </a:lnTo>
                <a:lnTo>
                  <a:pt x="842" y="280"/>
                </a:lnTo>
                <a:lnTo>
                  <a:pt x="824" y="312"/>
                </a:lnTo>
                <a:lnTo>
                  <a:pt x="804" y="347"/>
                </a:lnTo>
                <a:lnTo>
                  <a:pt x="784" y="382"/>
                </a:lnTo>
                <a:lnTo>
                  <a:pt x="760" y="419"/>
                </a:lnTo>
                <a:lnTo>
                  <a:pt x="760" y="419"/>
                </a:lnTo>
                <a:lnTo>
                  <a:pt x="738" y="454"/>
                </a:lnTo>
                <a:lnTo>
                  <a:pt x="716" y="487"/>
                </a:lnTo>
                <a:lnTo>
                  <a:pt x="696" y="516"/>
                </a:lnTo>
                <a:lnTo>
                  <a:pt x="677" y="541"/>
                </a:lnTo>
                <a:lnTo>
                  <a:pt x="659" y="563"/>
                </a:lnTo>
                <a:lnTo>
                  <a:pt x="642" y="581"/>
                </a:lnTo>
                <a:lnTo>
                  <a:pt x="626" y="596"/>
                </a:lnTo>
                <a:lnTo>
                  <a:pt x="618" y="602"/>
                </a:lnTo>
                <a:lnTo>
                  <a:pt x="611" y="607"/>
                </a:lnTo>
                <a:lnTo>
                  <a:pt x="604" y="611"/>
                </a:lnTo>
                <a:lnTo>
                  <a:pt x="597" y="614"/>
                </a:lnTo>
                <a:lnTo>
                  <a:pt x="591" y="616"/>
                </a:lnTo>
                <a:lnTo>
                  <a:pt x="584" y="617"/>
                </a:lnTo>
                <a:lnTo>
                  <a:pt x="577" y="617"/>
                </a:lnTo>
                <a:lnTo>
                  <a:pt x="570" y="616"/>
                </a:lnTo>
                <a:lnTo>
                  <a:pt x="565" y="614"/>
                </a:lnTo>
                <a:lnTo>
                  <a:pt x="558" y="610"/>
                </a:lnTo>
                <a:lnTo>
                  <a:pt x="552" y="607"/>
                </a:lnTo>
                <a:lnTo>
                  <a:pt x="546" y="602"/>
                </a:lnTo>
                <a:lnTo>
                  <a:pt x="540" y="595"/>
                </a:lnTo>
                <a:lnTo>
                  <a:pt x="535" y="589"/>
                </a:lnTo>
                <a:lnTo>
                  <a:pt x="523" y="571"/>
                </a:lnTo>
                <a:lnTo>
                  <a:pt x="511" y="549"/>
                </a:lnTo>
                <a:lnTo>
                  <a:pt x="511" y="549"/>
                </a:lnTo>
                <a:lnTo>
                  <a:pt x="505" y="537"/>
                </a:lnTo>
                <a:lnTo>
                  <a:pt x="498" y="525"/>
                </a:lnTo>
                <a:lnTo>
                  <a:pt x="489" y="516"/>
                </a:lnTo>
                <a:lnTo>
                  <a:pt x="481" y="506"/>
                </a:lnTo>
                <a:lnTo>
                  <a:pt x="472" y="497"/>
                </a:lnTo>
                <a:lnTo>
                  <a:pt x="463" y="489"/>
                </a:lnTo>
                <a:lnTo>
                  <a:pt x="452" y="481"/>
                </a:lnTo>
                <a:lnTo>
                  <a:pt x="441" y="475"/>
                </a:lnTo>
                <a:lnTo>
                  <a:pt x="429" y="468"/>
                </a:lnTo>
                <a:lnTo>
                  <a:pt x="419" y="463"/>
                </a:lnTo>
                <a:lnTo>
                  <a:pt x="406" y="459"/>
                </a:lnTo>
                <a:lnTo>
                  <a:pt x="394" y="454"/>
                </a:lnTo>
                <a:lnTo>
                  <a:pt x="381" y="451"/>
                </a:lnTo>
                <a:lnTo>
                  <a:pt x="368" y="449"/>
                </a:lnTo>
                <a:lnTo>
                  <a:pt x="354" y="447"/>
                </a:lnTo>
                <a:lnTo>
                  <a:pt x="341" y="446"/>
                </a:lnTo>
                <a:lnTo>
                  <a:pt x="313" y="445"/>
                </a:lnTo>
                <a:lnTo>
                  <a:pt x="286" y="447"/>
                </a:lnTo>
                <a:lnTo>
                  <a:pt x="259" y="451"/>
                </a:lnTo>
                <a:lnTo>
                  <a:pt x="233" y="458"/>
                </a:lnTo>
                <a:lnTo>
                  <a:pt x="207" y="466"/>
                </a:lnTo>
                <a:lnTo>
                  <a:pt x="194" y="472"/>
                </a:lnTo>
                <a:lnTo>
                  <a:pt x="182" y="478"/>
                </a:lnTo>
                <a:lnTo>
                  <a:pt x="170" y="484"/>
                </a:lnTo>
                <a:lnTo>
                  <a:pt x="159" y="491"/>
                </a:lnTo>
                <a:lnTo>
                  <a:pt x="149" y="498"/>
                </a:lnTo>
                <a:lnTo>
                  <a:pt x="138" y="507"/>
                </a:lnTo>
                <a:lnTo>
                  <a:pt x="138" y="507"/>
                </a:lnTo>
                <a:lnTo>
                  <a:pt x="127" y="517"/>
                </a:lnTo>
                <a:lnTo>
                  <a:pt x="127" y="517"/>
                </a:lnTo>
                <a:lnTo>
                  <a:pt x="89" y="529"/>
                </a:lnTo>
                <a:lnTo>
                  <a:pt x="69" y="536"/>
                </a:lnTo>
                <a:lnTo>
                  <a:pt x="50" y="544"/>
                </a:lnTo>
                <a:lnTo>
                  <a:pt x="32" y="552"/>
                </a:lnTo>
                <a:lnTo>
                  <a:pt x="18" y="561"/>
                </a:lnTo>
                <a:lnTo>
                  <a:pt x="11" y="565"/>
                </a:lnTo>
                <a:lnTo>
                  <a:pt x="7" y="571"/>
                </a:lnTo>
                <a:lnTo>
                  <a:pt x="3" y="575"/>
                </a:lnTo>
                <a:lnTo>
                  <a:pt x="0" y="579"/>
                </a:lnTo>
                <a:lnTo>
                  <a:pt x="0" y="579"/>
                </a:lnTo>
                <a:lnTo>
                  <a:pt x="11" y="582"/>
                </a:lnTo>
                <a:lnTo>
                  <a:pt x="38" y="591"/>
                </a:lnTo>
                <a:lnTo>
                  <a:pt x="56" y="595"/>
                </a:lnTo>
                <a:lnTo>
                  <a:pt x="77" y="600"/>
                </a:lnTo>
                <a:lnTo>
                  <a:pt x="99" y="603"/>
                </a:lnTo>
                <a:lnTo>
                  <a:pt x="122" y="605"/>
                </a:lnTo>
                <a:lnTo>
                  <a:pt x="122" y="605"/>
                </a:lnTo>
                <a:lnTo>
                  <a:pt x="156" y="648"/>
                </a:lnTo>
                <a:lnTo>
                  <a:pt x="173" y="671"/>
                </a:lnTo>
                <a:lnTo>
                  <a:pt x="191" y="694"/>
                </a:lnTo>
                <a:lnTo>
                  <a:pt x="206" y="717"/>
                </a:lnTo>
                <a:lnTo>
                  <a:pt x="220" y="737"/>
                </a:lnTo>
                <a:lnTo>
                  <a:pt x="228" y="755"/>
                </a:lnTo>
                <a:lnTo>
                  <a:pt x="231" y="763"/>
                </a:lnTo>
                <a:lnTo>
                  <a:pt x="234" y="769"/>
                </a:lnTo>
                <a:lnTo>
                  <a:pt x="234" y="769"/>
                </a:lnTo>
                <a:lnTo>
                  <a:pt x="244" y="826"/>
                </a:lnTo>
                <a:lnTo>
                  <a:pt x="251" y="861"/>
                </a:lnTo>
                <a:lnTo>
                  <a:pt x="261" y="897"/>
                </a:lnTo>
                <a:lnTo>
                  <a:pt x="272" y="937"/>
                </a:lnTo>
                <a:lnTo>
                  <a:pt x="280" y="958"/>
                </a:lnTo>
                <a:lnTo>
                  <a:pt x="287" y="979"/>
                </a:lnTo>
                <a:lnTo>
                  <a:pt x="297" y="1001"/>
                </a:lnTo>
                <a:lnTo>
                  <a:pt x="307" y="1021"/>
                </a:lnTo>
                <a:lnTo>
                  <a:pt x="319" y="1043"/>
                </a:lnTo>
                <a:lnTo>
                  <a:pt x="330" y="1064"/>
                </a:lnTo>
                <a:lnTo>
                  <a:pt x="344" y="1086"/>
                </a:lnTo>
                <a:lnTo>
                  <a:pt x="359" y="1107"/>
                </a:lnTo>
                <a:lnTo>
                  <a:pt x="377" y="1128"/>
                </a:lnTo>
                <a:lnTo>
                  <a:pt x="394" y="1148"/>
                </a:lnTo>
                <a:lnTo>
                  <a:pt x="414" y="1169"/>
                </a:lnTo>
                <a:lnTo>
                  <a:pt x="436" y="1188"/>
                </a:lnTo>
                <a:lnTo>
                  <a:pt x="458" y="1206"/>
                </a:lnTo>
                <a:lnTo>
                  <a:pt x="483" y="1224"/>
                </a:lnTo>
                <a:lnTo>
                  <a:pt x="510" y="1242"/>
                </a:lnTo>
                <a:lnTo>
                  <a:pt x="539" y="1259"/>
                </a:lnTo>
                <a:lnTo>
                  <a:pt x="570" y="1274"/>
                </a:lnTo>
                <a:lnTo>
                  <a:pt x="602" y="1289"/>
                </a:lnTo>
                <a:lnTo>
                  <a:pt x="638" y="1302"/>
                </a:lnTo>
                <a:lnTo>
                  <a:pt x="675" y="1315"/>
                </a:lnTo>
                <a:lnTo>
                  <a:pt x="715" y="1326"/>
                </a:lnTo>
                <a:lnTo>
                  <a:pt x="757" y="1334"/>
                </a:lnTo>
                <a:lnTo>
                  <a:pt x="757" y="1334"/>
                </a:lnTo>
                <a:lnTo>
                  <a:pt x="789" y="1338"/>
                </a:lnTo>
                <a:lnTo>
                  <a:pt x="804" y="1341"/>
                </a:lnTo>
                <a:lnTo>
                  <a:pt x="818" y="1345"/>
                </a:lnTo>
                <a:lnTo>
                  <a:pt x="825" y="1348"/>
                </a:lnTo>
                <a:lnTo>
                  <a:pt x="831" y="1351"/>
                </a:lnTo>
                <a:lnTo>
                  <a:pt x="839" y="1357"/>
                </a:lnTo>
                <a:lnTo>
                  <a:pt x="845" y="1362"/>
                </a:lnTo>
                <a:lnTo>
                  <a:pt x="852" y="1370"/>
                </a:lnTo>
                <a:lnTo>
                  <a:pt x="859" y="1377"/>
                </a:lnTo>
                <a:lnTo>
                  <a:pt x="866" y="1388"/>
                </a:lnTo>
                <a:lnTo>
                  <a:pt x="873" y="1399"/>
                </a:lnTo>
                <a:lnTo>
                  <a:pt x="873" y="1399"/>
                </a:lnTo>
                <a:lnTo>
                  <a:pt x="893" y="1430"/>
                </a:lnTo>
                <a:lnTo>
                  <a:pt x="912" y="1460"/>
                </a:lnTo>
                <a:lnTo>
                  <a:pt x="930" y="1488"/>
                </a:lnTo>
                <a:lnTo>
                  <a:pt x="950" y="1514"/>
                </a:lnTo>
                <a:lnTo>
                  <a:pt x="967" y="1538"/>
                </a:lnTo>
                <a:lnTo>
                  <a:pt x="984" y="1559"/>
                </a:lnTo>
                <a:lnTo>
                  <a:pt x="1000" y="1577"/>
                </a:lnTo>
                <a:lnTo>
                  <a:pt x="1015" y="1591"/>
                </a:lnTo>
                <a:lnTo>
                  <a:pt x="1015" y="1591"/>
                </a:lnTo>
                <a:lnTo>
                  <a:pt x="1028" y="1603"/>
                </a:lnTo>
                <a:lnTo>
                  <a:pt x="1043" y="1614"/>
                </a:lnTo>
                <a:lnTo>
                  <a:pt x="1057" y="1622"/>
                </a:lnTo>
                <a:lnTo>
                  <a:pt x="1071" y="1630"/>
                </a:lnTo>
                <a:lnTo>
                  <a:pt x="1085" y="1636"/>
                </a:lnTo>
                <a:lnTo>
                  <a:pt x="1098" y="1642"/>
                </a:lnTo>
                <a:lnTo>
                  <a:pt x="1110" y="1646"/>
                </a:lnTo>
                <a:lnTo>
                  <a:pt x="1122" y="1648"/>
                </a:lnTo>
                <a:lnTo>
                  <a:pt x="1131" y="1648"/>
                </a:lnTo>
                <a:lnTo>
                  <a:pt x="1140" y="1648"/>
                </a:lnTo>
                <a:lnTo>
                  <a:pt x="1146" y="1646"/>
                </a:lnTo>
                <a:lnTo>
                  <a:pt x="1151" y="1643"/>
                </a:lnTo>
                <a:lnTo>
                  <a:pt x="1153" y="1641"/>
                </a:lnTo>
                <a:lnTo>
                  <a:pt x="1154" y="1637"/>
                </a:lnTo>
                <a:lnTo>
                  <a:pt x="1154" y="1634"/>
                </a:lnTo>
                <a:lnTo>
                  <a:pt x="1154" y="1631"/>
                </a:lnTo>
                <a:lnTo>
                  <a:pt x="1151" y="1623"/>
                </a:lnTo>
                <a:lnTo>
                  <a:pt x="1145" y="1614"/>
                </a:lnTo>
                <a:lnTo>
                  <a:pt x="1145" y="1614"/>
                </a:lnTo>
                <a:lnTo>
                  <a:pt x="1119" y="1577"/>
                </a:lnTo>
                <a:lnTo>
                  <a:pt x="1119" y="1577"/>
                </a:lnTo>
                <a:lnTo>
                  <a:pt x="1118" y="1574"/>
                </a:lnTo>
                <a:lnTo>
                  <a:pt x="1117" y="1571"/>
                </a:lnTo>
                <a:lnTo>
                  <a:pt x="1117" y="1569"/>
                </a:lnTo>
                <a:lnTo>
                  <a:pt x="1118" y="1566"/>
                </a:lnTo>
                <a:lnTo>
                  <a:pt x="1119" y="1565"/>
                </a:lnTo>
                <a:lnTo>
                  <a:pt x="1122" y="1565"/>
                </a:lnTo>
                <a:lnTo>
                  <a:pt x="1124" y="1565"/>
                </a:lnTo>
                <a:lnTo>
                  <a:pt x="1127" y="1566"/>
                </a:lnTo>
                <a:lnTo>
                  <a:pt x="1127" y="1566"/>
                </a:lnTo>
                <a:lnTo>
                  <a:pt x="1143" y="1575"/>
                </a:lnTo>
                <a:lnTo>
                  <a:pt x="1158" y="1583"/>
                </a:lnTo>
                <a:lnTo>
                  <a:pt x="1174" y="1589"/>
                </a:lnTo>
                <a:lnTo>
                  <a:pt x="1189" y="1593"/>
                </a:lnTo>
                <a:lnTo>
                  <a:pt x="1204" y="1598"/>
                </a:lnTo>
                <a:lnTo>
                  <a:pt x="1218" y="1600"/>
                </a:lnTo>
                <a:lnTo>
                  <a:pt x="1231" y="1601"/>
                </a:lnTo>
                <a:lnTo>
                  <a:pt x="1242" y="1601"/>
                </a:lnTo>
                <a:lnTo>
                  <a:pt x="1253" y="1600"/>
                </a:lnTo>
                <a:lnTo>
                  <a:pt x="1260" y="1598"/>
                </a:lnTo>
                <a:lnTo>
                  <a:pt x="1267" y="1594"/>
                </a:lnTo>
                <a:lnTo>
                  <a:pt x="1271" y="1590"/>
                </a:lnTo>
                <a:lnTo>
                  <a:pt x="1271" y="1588"/>
                </a:lnTo>
                <a:lnTo>
                  <a:pt x="1272" y="1585"/>
                </a:lnTo>
                <a:lnTo>
                  <a:pt x="1271" y="1582"/>
                </a:lnTo>
                <a:lnTo>
                  <a:pt x="1271" y="1578"/>
                </a:lnTo>
                <a:lnTo>
                  <a:pt x="1267" y="1571"/>
                </a:lnTo>
                <a:lnTo>
                  <a:pt x="1259" y="1563"/>
                </a:lnTo>
                <a:lnTo>
                  <a:pt x="1259" y="1563"/>
                </a:lnTo>
                <a:lnTo>
                  <a:pt x="1234" y="1538"/>
                </a:lnTo>
                <a:lnTo>
                  <a:pt x="1200" y="1505"/>
                </a:lnTo>
                <a:lnTo>
                  <a:pt x="1200" y="1505"/>
                </a:lnTo>
                <a:lnTo>
                  <a:pt x="1197" y="1501"/>
                </a:lnTo>
                <a:lnTo>
                  <a:pt x="1195" y="1497"/>
                </a:lnTo>
                <a:lnTo>
                  <a:pt x="1195" y="1493"/>
                </a:lnTo>
                <a:lnTo>
                  <a:pt x="1196" y="1491"/>
                </a:lnTo>
                <a:lnTo>
                  <a:pt x="1198" y="1489"/>
                </a:lnTo>
                <a:lnTo>
                  <a:pt x="1201" y="1488"/>
                </a:lnTo>
                <a:lnTo>
                  <a:pt x="1205" y="1488"/>
                </a:lnTo>
                <a:lnTo>
                  <a:pt x="1211" y="1490"/>
                </a:lnTo>
                <a:lnTo>
                  <a:pt x="1211" y="1490"/>
                </a:lnTo>
                <a:lnTo>
                  <a:pt x="1238" y="1502"/>
                </a:lnTo>
                <a:lnTo>
                  <a:pt x="1260" y="1509"/>
                </a:lnTo>
                <a:lnTo>
                  <a:pt x="1260" y="1509"/>
                </a:lnTo>
                <a:lnTo>
                  <a:pt x="1278" y="1514"/>
                </a:lnTo>
                <a:lnTo>
                  <a:pt x="1296" y="1517"/>
                </a:lnTo>
                <a:lnTo>
                  <a:pt x="1312" y="1519"/>
                </a:lnTo>
                <a:lnTo>
                  <a:pt x="1328" y="1519"/>
                </a:lnTo>
                <a:lnTo>
                  <a:pt x="1343" y="1519"/>
                </a:lnTo>
                <a:lnTo>
                  <a:pt x="1357" y="1518"/>
                </a:lnTo>
                <a:lnTo>
                  <a:pt x="1370" y="1516"/>
                </a:lnTo>
                <a:lnTo>
                  <a:pt x="1381" y="1513"/>
                </a:lnTo>
                <a:lnTo>
                  <a:pt x="1390" y="1509"/>
                </a:lnTo>
                <a:lnTo>
                  <a:pt x="1398" y="1505"/>
                </a:lnTo>
                <a:lnTo>
                  <a:pt x="1403" y="1501"/>
                </a:lnTo>
                <a:lnTo>
                  <a:pt x="1405" y="1495"/>
                </a:lnTo>
                <a:lnTo>
                  <a:pt x="1405" y="1492"/>
                </a:lnTo>
                <a:lnTo>
                  <a:pt x="1405" y="1490"/>
                </a:lnTo>
                <a:lnTo>
                  <a:pt x="1404" y="1487"/>
                </a:lnTo>
                <a:lnTo>
                  <a:pt x="1402" y="1484"/>
                </a:lnTo>
                <a:lnTo>
                  <a:pt x="1397" y="1478"/>
                </a:lnTo>
                <a:lnTo>
                  <a:pt x="1387" y="1472"/>
                </a:lnTo>
                <a:lnTo>
                  <a:pt x="1387" y="1472"/>
                </a:lnTo>
                <a:lnTo>
                  <a:pt x="1348" y="1450"/>
                </a:lnTo>
                <a:lnTo>
                  <a:pt x="1295" y="1419"/>
                </a:lnTo>
                <a:lnTo>
                  <a:pt x="1295" y="1419"/>
                </a:lnTo>
                <a:lnTo>
                  <a:pt x="1291" y="1416"/>
                </a:lnTo>
                <a:lnTo>
                  <a:pt x="1291" y="1415"/>
                </a:lnTo>
                <a:lnTo>
                  <a:pt x="1291" y="1413"/>
                </a:lnTo>
                <a:lnTo>
                  <a:pt x="1292" y="1412"/>
                </a:lnTo>
                <a:lnTo>
                  <a:pt x="1294" y="1412"/>
                </a:lnTo>
                <a:lnTo>
                  <a:pt x="1299" y="1410"/>
                </a:lnTo>
                <a:lnTo>
                  <a:pt x="1299" y="141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pl-PL"/>
          </a:p>
        </p:txBody>
      </p:sp>
      <p:pic>
        <p:nvPicPr>
          <p:cNvPr id="145" name="Grafika 144" descr="Największe problemy środowiska naturalnego w Polsce.&#10;&#10;Grafika przedstawia wyczerpywanie się zasobów naturalnych: 5%.">
            <a:extLst>
              <a:ext uri="{FF2B5EF4-FFF2-40B4-BE49-F238E27FC236}">
                <a16:creationId xmlns:a16="http://schemas.microsoft.com/office/drawing/2014/main" id="{7876FA5A-2F08-485A-9D62-30A023D3AC5C}"/>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495479" y="2590827"/>
            <a:ext cx="508645" cy="508645"/>
          </a:xfrm>
          <a:prstGeom prst="rect">
            <a:avLst/>
          </a:prstGeom>
        </p:spPr>
      </p:pic>
      <p:sp>
        <p:nvSpPr>
          <p:cNvPr id="19" name="Freeform 21" descr="Największe problemy środowiska naturalnego w Polsce.&#10;&#10;Grafika przedstawia zmiany klimatu: 4%.">
            <a:extLst>
              <a:ext uri="{FF2B5EF4-FFF2-40B4-BE49-F238E27FC236}">
                <a16:creationId xmlns:a16="http://schemas.microsoft.com/office/drawing/2014/main" id="{B8C2442F-E74F-49CE-9DDE-A363B0CFC0B4}"/>
              </a:ext>
            </a:extLst>
          </p:cNvPr>
          <p:cNvSpPr>
            <a:spLocks noEditPoints="1"/>
          </p:cNvSpPr>
          <p:nvPr/>
        </p:nvSpPr>
        <p:spPr bwMode="auto">
          <a:xfrm>
            <a:off x="7840894" y="2613510"/>
            <a:ext cx="487523" cy="463714"/>
          </a:xfrm>
          <a:custGeom>
            <a:avLst/>
            <a:gdLst>
              <a:gd name="T0" fmla="*/ 1265 w 1292"/>
              <a:gd name="T1" fmla="*/ 418 h 1228"/>
              <a:gd name="T2" fmla="*/ 1155 w 1292"/>
              <a:gd name="T3" fmla="*/ 358 h 1228"/>
              <a:gd name="T4" fmla="*/ 981 w 1292"/>
              <a:gd name="T5" fmla="*/ 510 h 1228"/>
              <a:gd name="T6" fmla="*/ 938 w 1292"/>
              <a:gd name="T7" fmla="*/ 322 h 1228"/>
              <a:gd name="T8" fmla="*/ 690 w 1292"/>
              <a:gd name="T9" fmla="*/ 373 h 1228"/>
              <a:gd name="T10" fmla="*/ 841 w 1292"/>
              <a:gd name="T11" fmla="*/ 147 h 1228"/>
              <a:gd name="T12" fmla="*/ 690 w 1292"/>
              <a:gd name="T13" fmla="*/ 176 h 1228"/>
              <a:gd name="T14" fmla="*/ 603 w 1292"/>
              <a:gd name="T15" fmla="*/ 0 h 1228"/>
              <a:gd name="T16" fmla="*/ 512 w 1292"/>
              <a:gd name="T17" fmla="*/ 86 h 1228"/>
              <a:gd name="T18" fmla="*/ 603 w 1292"/>
              <a:gd name="T19" fmla="*/ 299 h 1228"/>
              <a:gd name="T20" fmla="*/ 418 w 1292"/>
              <a:gd name="T21" fmla="*/ 276 h 1228"/>
              <a:gd name="T22" fmla="*/ 391 w 1292"/>
              <a:gd name="T23" fmla="*/ 536 h 1228"/>
              <a:gd name="T24" fmla="*/ 215 w 1292"/>
              <a:gd name="T25" fmla="*/ 320 h 1228"/>
              <a:gd name="T26" fmla="*/ 194 w 1292"/>
              <a:gd name="T27" fmla="*/ 473 h 1228"/>
              <a:gd name="T28" fmla="*/ 0 w 1292"/>
              <a:gd name="T29" fmla="*/ 501 h 1228"/>
              <a:gd name="T30" fmla="*/ 54 w 1292"/>
              <a:gd name="T31" fmla="*/ 613 h 1228"/>
              <a:gd name="T32" fmla="*/ 285 w 1292"/>
              <a:gd name="T33" fmla="*/ 593 h 1228"/>
              <a:gd name="T34" fmla="*/ 214 w 1292"/>
              <a:gd name="T35" fmla="*/ 756 h 1228"/>
              <a:gd name="T36" fmla="*/ 450 w 1292"/>
              <a:gd name="T37" fmla="*/ 861 h 1228"/>
              <a:gd name="T38" fmla="*/ 184 w 1292"/>
              <a:gd name="T39" fmla="*/ 969 h 1228"/>
              <a:gd name="T40" fmla="*/ 323 w 1292"/>
              <a:gd name="T41" fmla="*/ 1035 h 1228"/>
              <a:gd name="T42" fmla="*/ 290 w 1292"/>
              <a:gd name="T43" fmla="*/ 1228 h 1228"/>
              <a:gd name="T44" fmla="*/ 414 w 1292"/>
              <a:gd name="T45" fmla="*/ 1212 h 1228"/>
              <a:gd name="T46" fmla="*/ 466 w 1292"/>
              <a:gd name="T47" fmla="*/ 987 h 1228"/>
              <a:gd name="T48" fmla="*/ 607 w 1292"/>
              <a:gd name="T49" fmla="*/ 1099 h 1228"/>
              <a:gd name="T50" fmla="*/ 775 w 1292"/>
              <a:gd name="T51" fmla="*/ 917 h 1228"/>
              <a:gd name="T52" fmla="*/ 792 w 1292"/>
              <a:gd name="T53" fmla="*/ 1198 h 1228"/>
              <a:gd name="T54" fmla="*/ 899 w 1292"/>
              <a:gd name="T55" fmla="*/ 1086 h 1228"/>
              <a:gd name="T56" fmla="*/ 1072 w 1292"/>
              <a:gd name="T57" fmla="*/ 1177 h 1228"/>
              <a:gd name="T58" fmla="*/ 1095 w 1292"/>
              <a:gd name="T59" fmla="*/ 1055 h 1228"/>
              <a:gd name="T60" fmla="*/ 897 w 1292"/>
              <a:gd name="T61" fmla="*/ 935 h 1228"/>
              <a:gd name="T62" fmla="*/ 1054 w 1292"/>
              <a:gd name="T63" fmla="*/ 830 h 1228"/>
              <a:gd name="T64" fmla="*/ 935 w 1292"/>
              <a:gd name="T65" fmla="*/ 617 h 1228"/>
              <a:gd name="T66" fmla="*/ 1198 w 1292"/>
              <a:gd name="T67" fmla="*/ 690 h 1228"/>
              <a:gd name="T68" fmla="*/ 1124 w 1292"/>
              <a:gd name="T69" fmla="*/ 556 h 1228"/>
              <a:gd name="T70" fmla="*/ 690 w 1292"/>
              <a:gd name="T71" fmla="*/ 472 h 1228"/>
              <a:gd name="T72" fmla="*/ 807 w 1292"/>
              <a:gd name="T73" fmla="*/ 566 h 1228"/>
              <a:gd name="T74" fmla="*/ 690 w 1292"/>
              <a:gd name="T75" fmla="*/ 472 h 1228"/>
              <a:gd name="T76" fmla="*/ 603 w 1292"/>
              <a:gd name="T77" fmla="*/ 605 h 1228"/>
              <a:gd name="T78" fmla="*/ 456 w 1292"/>
              <a:gd name="T79" fmla="*/ 394 h 1228"/>
              <a:gd name="T80" fmla="*/ 508 w 1292"/>
              <a:gd name="T81" fmla="*/ 782 h 1228"/>
              <a:gd name="T82" fmla="*/ 451 w 1292"/>
              <a:gd name="T83" fmla="*/ 647 h 1228"/>
              <a:gd name="T84" fmla="*/ 508 w 1292"/>
              <a:gd name="T85" fmla="*/ 782 h 1228"/>
              <a:gd name="T86" fmla="*/ 575 w 1292"/>
              <a:gd name="T87" fmla="*/ 837 h 1228"/>
              <a:gd name="T88" fmla="*/ 718 w 1292"/>
              <a:gd name="T89" fmla="*/ 837 h 1228"/>
              <a:gd name="T90" fmla="*/ 955 w 1292"/>
              <a:gd name="T91" fmla="*/ 757 h 1228"/>
              <a:gd name="T92" fmla="*/ 717 w 1292"/>
              <a:gd name="T93" fmla="*/ 688 h 1228"/>
              <a:gd name="T94" fmla="*/ 955 w 1292"/>
              <a:gd name="T95" fmla="*/ 757 h 1228"/>
              <a:gd name="T96" fmla="*/ 955 w 1292"/>
              <a:gd name="T97" fmla="*/ 757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2" h="1228">
                <a:moveTo>
                  <a:pt x="1292" y="501"/>
                </a:moveTo>
                <a:lnTo>
                  <a:pt x="1265" y="418"/>
                </a:lnTo>
                <a:lnTo>
                  <a:pt x="1097" y="473"/>
                </a:lnTo>
                <a:lnTo>
                  <a:pt x="1155" y="358"/>
                </a:lnTo>
                <a:lnTo>
                  <a:pt x="1078" y="320"/>
                </a:lnTo>
                <a:lnTo>
                  <a:pt x="981" y="510"/>
                </a:lnTo>
                <a:lnTo>
                  <a:pt x="901" y="536"/>
                </a:lnTo>
                <a:lnTo>
                  <a:pt x="938" y="322"/>
                </a:lnTo>
                <a:lnTo>
                  <a:pt x="875" y="276"/>
                </a:lnTo>
                <a:lnTo>
                  <a:pt x="690" y="373"/>
                </a:lnTo>
                <a:lnTo>
                  <a:pt x="690" y="299"/>
                </a:lnTo>
                <a:lnTo>
                  <a:pt x="841" y="147"/>
                </a:lnTo>
                <a:lnTo>
                  <a:pt x="779" y="86"/>
                </a:lnTo>
                <a:lnTo>
                  <a:pt x="690" y="176"/>
                </a:lnTo>
                <a:lnTo>
                  <a:pt x="690" y="0"/>
                </a:lnTo>
                <a:lnTo>
                  <a:pt x="603" y="0"/>
                </a:lnTo>
                <a:lnTo>
                  <a:pt x="603" y="176"/>
                </a:lnTo>
                <a:lnTo>
                  <a:pt x="512" y="86"/>
                </a:lnTo>
                <a:lnTo>
                  <a:pt x="451" y="147"/>
                </a:lnTo>
                <a:lnTo>
                  <a:pt x="603" y="299"/>
                </a:lnTo>
                <a:lnTo>
                  <a:pt x="603" y="373"/>
                </a:lnTo>
                <a:lnTo>
                  <a:pt x="418" y="276"/>
                </a:lnTo>
                <a:lnTo>
                  <a:pt x="355" y="322"/>
                </a:lnTo>
                <a:lnTo>
                  <a:pt x="391" y="536"/>
                </a:lnTo>
                <a:lnTo>
                  <a:pt x="312" y="510"/>
                </a:lnTo>
                <a:lnTo>
                  <a:pt x="215" y="320"/>
                </a:lnTo>
                <a:lnTo>
                  <a:pt x="137" y="358"/>
                </a:lnTo>
                <a:lnTo>
                  <a:pt x="194" y="473"/>
                </a:lnTo>
                <a:lnTo>
                  <a:pt x="27" y="418"/>
                </a:lnTo>
                <a:lnTo>
                  <a:pt x="0" y="501"/>
                </a:lnTo>
                <a:lnTo>
                  <a:pt x="167" y="556"/>
                </a:lnTo>
                <a:lnTo>
                  <a:pt x="54" y="613"/>
                </a:lnTo>
                <a:lnTo>
                  <a:pt x="94" y="690"/>
                </a:lnTo>
                <a:lnTo>
                  <a:pt x="285" y="593"/>
                </a:lnTo>
                <a:lnTo>
                  <a:pt x="357" y="617"/>
                </a:lnTo>
                <a:lnTo>
                  <a:pt x="214" y="756"/>
                </a:lnTo>
                <a:lnTo>
                  <a:pt x="238" y="830"/>
                </a:lnTo>
                <a:lnTo>
                  <a:pt x="450" y="861"/>
                </a:lnTo>
                <a:lnTo>
                  <a:pt x="396" y="935"/>
                </a:lnTo>
                <a:lnTo>
                  <a:pt x="184" y="969"/>
                </a:lnTo>
                <a:lnTo>
                  <a:pt x="197" y="1055"/>
                </a:lnTo>
                <a:lnTo>
                  <a:pt x="323" y="1035"/>
                </a:lnTo>
                <a:lnTo>
                  <a:pt x="220" y="1177"/>
                </a:lnTo>
                <a:lnTo>
                  <a:pt x="290" y="1228"/>
                </a:lnTo>
                <a:lnTo>
                  <a:pt x="393" y="1086"/>
                </a:lnTo>
                <a:lnTo>
                  <a:pt x="414" y="1212"/>
                </a:lnTo>
                <a:lnTo>
                  <a:pt x="500" y="1198"/>
                </a:lnTo>
                <a:lnTo>
                  <a:pt x="466" y="987"/>
                </a:lnTo>
                <a:lnTo>
                  <a:pt x="517" y="917"/>
                </a:lnTo>
                <a:lnTo>
                  <a:pt x="607" y="1099"/>
                </a:lnTo>
                <a:lnTo>
                  <a:pt x="684" y="1099"/>
                </a:lnTo>
                <a:lnTo>
                  <a:pt x="775" y="917"/>
                </a:lnTo>
                <a:lnTo>
                  <a:pt x="826" y="987"/>
                </a:lnTo>
                <a:lnTo>
                  <a:pt x="792" y="1198"/>
                </a:lnTo>
                <a:lnTo>
                  <a:pt x="878" y="1212"/>
                </a:lnTo>
                <a:lnTo>
                  <a:pt x="899" y="1086"/>
                </a:lnTo>
                <a:lnTo>
                  <a:pt x="1002" y="1228"/>
                </a:lnTo>
                <a:lnTo>
                  <a:pt x="1072" y="1177"/>
                </a:lnTo>
                <a:lnTo>
                  <a:pt x="969" y="1035"/>
                </a:lnTo>
                <a:lnTo>
                  <a:pt x="1095" y="1055"/>
                </a:lnTo>
                <a:lnTo>
                  <a:pt x="1108" y="969"/>
                </a:lnTo>
                <a:lnTo>
                  <a:pt x="897" y="935"/>
                </a:lnTo>
                <a:lnTo>
                  <a:pt x="843" y="862"/>
                </a:lnTo>
                <a:lnTo>
                  <a:pt x="1054" y="830"/>
                </a:lnTo>
                <a:lnTo>
                  <a:pt x="1079" y="756"/>
                </a:lnTo>
                <a:lnTo>
                  <a:pt x="935" y="617"/>
                </a:lnTo>
                <a:lnTo>
                  <a:pt x="1008" y="593"/>
                </a:lnTo>
                <a:lnTo>
                  <a:pt x="1198" y="690"/>
                </a:lnTo>
                <a:lnTo>
                  <a:pt x="1238" y="613"/>
                </a:lnTo>
                <a:lnTo>
                  <a:pt x="1124" y="556"/>
                </a:lnTo>
                <a:lnTo>
                  <a:pt x="1292" y="501"/>
                </a:lnTo>
                <a:close/>
                <a:moveTo>
                  <a:pt x="690" y="472"/>
                </a:moveTo>
                <a:lnTo>
                  <a:pt x="837" y="394"/>
                </a:lnTo>
                <a:lnTo>
                  <a:pt x="807" y="566"/>
                </a:lnTo>
                <a:lnTo>
                  <a:pt x="690" y="605"/>
                </a:lnTo>
                <a:lnTo>
                  <a:pt x="690" y="472"/>
                </a:lnTo>
                <a:close/>
                <a:moveTo>
                  <a:pt x="603" y="472"/>
                </a:moveTo>
                <a:lnTo>
                  <a:pt x="603" y="605"/>
                </a:lnTo>
                <a:lnTo>
                  <a:pt x="485" y="566"/>
                </a:lnTo>
                <a:lnTo>
                  <a:pt x="456" y="394"/>
                </a:lnTo>
                <a:lnTo>
                  <a:pt x="603" y="472"/>
                </a:lnTo>
                <a:close/>
                <a:moveTo>
                  <a:pt x="508" y="782"/>
                </a:moveTo>
                <a:lnTo>
                  <a:pt x="337" y="757"/>
                </a:lnTo>
                <a:lnTo>
                  <a:pt x="451" y="647"/>
                </a:lnTo>
                <a:lnTo>
                  <a:pt x="576" y="688"/>
                </a:lnTo>
                <a:lnTo>
                  <a:pt x="508" y="782"/>
                </a:lnTo>
                <a:close/>
                <a:moveTo>
                  <a:pt x="646" y="981"/>
                </a:moveTo>
                <a:lnTo>
                  <a:pt x="575" y="837"/>
                </a:lnTo>
                <a:lnTo>
                  <a:pt x="646" y="739"/>
                </a:lnTo>
                <a:lnTo>
                  <a:pt x="718" y="837"/>
                </a:lnTo>
                <a:lnTo>
                  <a:pt x="646" y="981"/>
                </a:lnTo>
                <a:close/>
                <a:moveTo>
                  <a:pt x="955" y="757"/>
                </a:moveTo>
                <a:lnTo>
                  <a:pt x="785" y="782"/>
                </a:lnTo>
                <a:lnTo>
                  <a:pt x="717" y="688"/>
                </a:lnTo>
                <a:lnTo>
                  <a:pt x="842" y="647"/>
                </a:lnTo>
                <a:lnTo>
                  <a:pt x="955" y="757"/>
                </a:lnTo>
                <a:close/>
                <a:moveTo>
                  <a:pt x="955" y="757"/>
                </a:moveTo>
                <a:lnTo>
                  <a:pt x="955" y="75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pl-PL"/>
          </a:p>
        </p:txBody>
      </p:sp>
      <p:pic>
        <p:nvPicPr>
          <p:cNvPr id="20" name="Grafika 19" descr="Największe problemy środowiska naturalnego w Polsce.&#10;&#10;Grafika przedstawia niską świadomość ludzi i problemy z edukacją: 4%.">
            <a:extLst>
              <a:ext uri="{FF2B5EF4-FFF2-40B4-BE49-F238E27FC236}">
                <a16:creationId xmlns:a16="http://schemas.microsoft.com/office/drawing/2014/main" id="{5D337ED1-33FD-41AF-8301-C19E7CD1EED4}"/>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705018" y="2636446"/>
            <a:ext cx="408201" cy="408201"/>
          </a:xfrm>
          <a:prstGeom prst="rect">
            <a:avLst/>
          </a:prstGeom>
        </p:spPr>
      </p:pic>
      <p:pic>
        <p:nvPicPr>
          <p:cNvPr id="148" name="Grafika 147" descr="Największe problemy środowiska naturalnego w Polsce.&#10;&#10;Grafika przedstawia katastrofy naturalne: 4%.">
            <a:extLst>
              <a:ext uri="{FF2B5EF4-FFF2-40B4-BE49-F238E27FC236}">
                <a16:creationId xmlns:a16="http://schemas.microsoft.com/office/drawing/2014/main" id="{F3763444-741C-41C5-940D-59B0739C28C5}"/>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910350" y="4020834"/>
            <a:ext cx="558530" cy="558530"/>
          </a:xfrm>
          <a:prstGeom prst="rect">
            <a:avLst/>
          </a:prstGeom>
        </p:spPr>
      </p:pic>
      <p:grpSp>
        <p:nvGrpSpPr>
          <p:cNvPr id="149" name="Grupa 148" descr="Największe problemy środowiska naturalnego w Polsce.&#10;&#10;Grafika przedstawia wzrost poziomu hałasu: 1%.">
            <a:extLst>
              <a:ext uri="{FF2B5EF4-FFF2-40B4-BE49-F238E27FC236}">
                <a16:creationId xmlns:a16="http://schemas.microsoft.com/office/drawing/2014/main" id="{359E0AFF-FBAB-4925-B966-990BD19490F3}"/>
              </a:ext>
            </a:extLst>
          </p:cNvPr>
          <p:cNvGrpSpPr/>
          <p:nvPr/>
        </p:nvGrpSpPr>
        <p:grpSpPr>
          <a:xfrm>
            <a:off x="7759327" y="4151744"/>
            <a:ext cx="418906" cy="296720"/>
            <a:chOff x="2894013" y="2463800"/>
            <a:chExt cx="685800" cy="485775"/>
          </a:xfrm>
          <a:solidFill>
            <a:schemeClr val="bg1">
              <a:lumMod val="75000"/>
            </a:schemeClr>
          </a:solidFill>
        </p:grpSpPr>
        <p:sp>
          <p:nvSpPr>
            <p:cNvPr id="150" name="Freeform 9">
              <a:extLst>
                <a:ext uri="{FF2B5EF4-FFF2-40B4-BE49-F238E27FC236}">
                  <a16:creationId xmlns:a16="http://schemas.microsoft.com/office/drawing/2014/main" id="{32D2E42D-8EFF-4107-9DD4-20292BD2A053}"/>
                </a:ext>
              </a:extLst>
            </p:cNvPr>
            <p:cNvSpPr>
              <a:spLocks/>
            </p:cNvSpPr>
            <p:nvPr/>
          </p:nvSpPr>
          <p:spPr bwMode="auto">
            <a:xfrm>
              <a:off x="3336925" y="2628900"/>
              <a:ext cx="49212" cy="153987"/>
            </a:xfrm>
            <a:custGeom>
              <a:avLst/>
              <a:gdLst>
                <a:gd name="T0" fmla="*/ 0 w 92"/>
                <a:gd name="T1" fmla="*/ 52 h 290"/>
                <a:gd name="T2" fmla="*/ 0 w 92"/>
                <a:gd name="T3" fmla="*/ 52 h 290"/>
                <a:gd name="T4" fmla="*/ 9 w 92"/>
                <a:gd name="T5" fmla="*/ 74 h 290"/>
                <a:gd name="T6" fmla="*/ 16 w 92"/>
                <a:gd name="T7" fmla="*/ 96 h 290"/>
                <a:gd name="T8" fmla="*/ 20 w 92"/>
                <a:gd name="T9" fmla="*/ 109 h 290"/>
                <a:gd name="T10" fmla="*/ 21 w 92"/>
                <a:gd name="T11" fmla="*/ 121 h 290"/>
                <a:gd name="T12" fmla="*/ 22 w 92"/>
                <a:gd name="T13" fmla="*/ 133 h 290"/>
                <a:gd name="T14" fmla="*/ 22 w 92"/>
                <a:gd name="T15" fmla="*/ 145 h 290"/>
                <a:gd name="T16" fmla="*/ 22 w 92"/>
                <a:gd name="T17" fmla="*/ 145 h 290"/>
                <a:gd name="T18" fmla="*/ 22 w 92"/>
                <a:gd name="T19" fmla="*/ 158 h 290"/>
                <a:gd name="T20" fmla="*/ 21 w 92"/>
                <a:gd name="T21" fmla="*/ 170 h 290"/>
                <a:gd name="T22" fmla="*/ 17 w 92"/>
                <a:gd name="T23" fmla="*/ 194 h 290"/>
                <a:gd name="T24" fmla="*/ 10 w 92"/>
                <a:gd name="T25" fmla="*/ 216 h 290"/>
                <a:gd name="T26" fmla="*/ 1 w 92"/>
                <a:gd name="T27" fmla="*/ 238 h 290"/>
                <a:gd name="T28" fmla="*/ 52 w 92"/>
                <a:gd name="T29" fmla="*/ 290 h 290"/>
                <a:gd name="T30" fmla="*/ 52 w 92"/>
                <a:gd name="T31" fmla="*/ 290 h 290"/>
                <a:gd name="T32" fmla="*/ 62 w 92"/>
                <a:gd name="T33" fmla="*/ 273 h 290"/>
                <a:gd name="T34" fmla="*/ 70 w 92"/>
                <a:gd name="T35" fmla="*/ 256 h 290"/>
                <a:gd name="T36" fmla="*/ 76 w 92"/>
                <a:gd name="T37" fmla="*/ 240 h 290"/>
                <a:gd name="T38" fmla="*/ 82 w 92"/>
                <a:gd name="T39" fmla="*/ 221 h 290"/>
                <a:gd name="T40" fmla="*/ 86 w 92"/>
                <a:gd name="T41" fmla="*/ 203 h 290"/>
                <a:gd name="T42" fmla="*/ 90 w 92"/>
                <a:gd name="T43" fmla="*/ 185 h 290"/>
                <a:gd name="T44" fmla="*/ 92 w 92"/>
                <a:gd name="T45" fmla="*/ 165 h 290"/>
                <a:gd name="T46" fmla="*/ 92 w 92"/>
                <a:gd name="T47" fmla="*/ 145 h 290"/>
                <a:gd name="T48" fmla="*/ 92 w 92"/>
                <a:gd name="T49" fmla="*/ 145 h 290"/>
                <a:gd name="T50" fmla="*/ 92 w 92"/>
                <a:gd name="T51" fmla="*/ 125 h 290"/>
                <a:gd name="T52" fmla="*/ 90 w 92"/>
                <a:gd name="T53" fmla="*/ 106 h 290"/>
                <a:gd name="T54" fmla="*/ 86 w 92"/>
                <a:gd name="T55" fmla="*/ 88 h 290"/>
                <a:gd name="T56" fmla="*/ 82 w 92"/>
                <a:gd name="T57" fmla="*/ 69 h 290"/>
                <a:gd name="T58" fmla="*/ 76 w 92"/>
                <a:gd name="T59" fmla="*/ 50 h 290"/>
                <a:gd name="T60" fmla="*/ 69 w 92"/>
                <a:gd name="T61" fmla="*/ 33 h 290"/>
                <a:gd name="T62" fmla="*/ 61 w 92"/>
                <a:gd name="T63" fmla="*/ 17 h 290"/>
                <a:gd name="T64" fmla="*/ 51 w 92"/>
                <a:gd name="T65" fmla="*/ 0 h 290"/>
                <a:gd name="T66" fmla="*/ 0 w 92"/>
                <a:gd name="T67" fmla="*/ 5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90">
                  <a:moveTo>
                    <a:pt x="0" y="52"/>
                  </a:moveTo>
                  <a:lnTo>
                    <a:pt x="0" y="52"/>
                  </a:lnTo>
                  <a:lnTo>
                    <a:pt x="9" y="74"/>
                  </a:lnTo>
                  <a:lnTo>
                    <a:pt x="16" y="96"/>
                  </a:lnTo>
                  <a:lnTo>
                    <a:pt x="20" y="109"/>
                  </a:lnTo>
                  <a:lnTo>
                    <a:pt x="21" y="121"/>
                  </a:lnTo>
                  <a:lnTo>
                    <a:pt x="22" y="133"/>
                  </a:lnTo>
                  <a:lnTo>
                    <a:pt x="22" y="145"/>
                  </a:lnTo>
                  <a:lnTo>
                    <a:pt x="22" y="145"/>
                  </a:lnTo>
                  <a:lnTo>
                    <a:pt x="22" y="158"/>
                  </a:lnTo>
                  <a:lnTo>
                    <a:pt x="21" y="170"/>
                  </a:lnTo>
                  <a:lnTo>
                    <a:pt x="17" y="194"/>
                  </a:lnTo>
                  <a:lnTo>
                    <a:pt x="10" y="216"/>
                  </a:lnTo>
                  <a:lnTo>
                    <a:pt x="1" y="238"/>
                  </a:lnTo>
                  <a:lnTo>
                    <a:pt x="52" y="290"/>
                  </a:lnTo>
                  <a:lnTo>
                    <a:pt x="52" y="290"/>
                  </a:lnTo>
                  <a:lnTo>
                    <a:pt x="62" y="273"/>
                  </a:lnTo>
                  <a:lnTo>
                    <a:pt x="70" y="256"/>
                  </a:lnTo>
                  <a:lnTo>
                    <a:pt x="76" y="240"/>
                  </a:lnTo>
                  <a:lnTo>
                    <a:pt x="82" y="221"/>
                  </a:lnTo>
                  <a:lnTo>
                    <a:pt x="86" y="203"/>
                  </a:lnTo>
                  <a:lnTo>
                    <a:pt x="90" y="185"/>
                  </a:lnTo>
                  <a:lnTo>
                    <a:pt x="92" y="165"/>
                  </a:lnTo>
                  <a:lnTo>
                    <a:pt x="92" y="145"/>
                  </a:lnTo>
                  <a:lnTo>
                    <a:pt x="92" y="145"/>
                  </a:lnTo>
                  <a:lnTo>
                    <a:pt x="92" y="125"/>
                  </a:lnTo>
                  <a:lnTo>
                    <a:pt x="90" y="106"/>
                  </a:lnTo>
                  <a:lnTo>
                    <a:pt x="86" y="88"/>
                  </a:lnTo>
                  <a:lnTo>
                    <a:pt x="82" y="69"/>
                  </a:lnTo>
                  <a:lnTo>
                    <a:pt x="76" y="50"/>
                  </a:lnTo>
                  <a:lnTo>
                    <a:pt x="69" y="33"/>
                  </a:lnTo>
                  <a:lnTo>
                    <a:pt x="61" y="17"/>
                  </a:lnTo>
                  <a:lnTo>
                    <a:pt x="51"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1" name="Freeform 10">
              <a:extLst>
                <a:ext uri="{FF2B5EF4-FFF2-40B4-BE49-F238E27FC236}">
                  <a16:creationId xmlns:a16="http://schemas.microsoft.com/office/drawing/2014/main" id="{A16D1355-685E-4900-AC78-3B90CB39BBEC}"/>
                </a:ext>
              </a:extLst>
            </p:cNvPr>
            <p:cNvSpPr>
              <a:spLocks/>
            </p:cNvSpPr>
            <p:nvPr/>
          </p:nvSpPr>
          <p:spPr bwMode="auto">
            <a:xfrm>
              <a:off x="3402013" y="2565400"/>
              <a:ext cx="79375" cy="280987"/>
            </a:xfrm>
            <a:custGeom>
              <a:avLst/>
              <a:gdLst>
                <a:gd name="T0" fmla="*/ 50 w 150"/>
                <a:gd name="T1" fmla="*/ 0 h 533"/>
                <a:gd name="T2" fmla="*/ 0 w 150"/>
                <a:gd name="T3" fmla="*/ 50 h 533"/>
                <a:gd name="T4" fmla="*/ 0 w 150"/>
                <a:gd name="T5" fmla="*/ 50 h 533"/>
                <a:gd name="T6" fmla="*/ 17 w 150"/>
                <a:gd name="T7" fmla="*/ 73 h 533"/>
                <a:gd name="T8" fmla="*/ 34 w 150"/>
                <a:gd name="T9" fmla="*/ 97 h 533"/>
                <a:gd name="T10" fmla="*/ 48 w 150"/>
                <a:gd name="T11" fmla="*/ 122 h 533"/>
                <a:gd name="T12" fmla="*/ 59 w 150"/>
                <a:gd name="T13" fmla="*/ 149 h 533"/>
                <a:gd name="T14" fmla="*/ 69 w 150"/>
                <a:gd name="T15" fmla="*/ 177 h 533"/>
                <a:gd name="T16" fmla="*/ 76 w 150"/>
                <a:gd name="T17" fmla="*/ 206 h 533"/>
                <a:gd name="T18" fmla="*/ 79 w 150"/>
                <a:gd name="T19" fmla="*/ 237 h 533"/>
                <a:gd name="T20" fmla="*/ 80 w 150"/>
                <a:gd name="T21" fmla="*/ 252 h 533"/>
                <a:gd name="T22" fmla="*/ 80 w 150"/>
                <a:gd name="T23" fmla="*/ 267 h 533"/>
                <a:gd name="T24" fmla="*/ 80 w 150"/>
                <a:gd name="T25" fmla="*/ 267 h 533"/>
                <a:gd name="T26" fmla="*/ 80 w 150"/>
                <a:gd name="T27" fmla="*/ 283 h 533"/>
                <a:gd name="T28" fmla="*/ 79 w 150"/>
                <a:gd name="T29" fmla="*/ 299 h 533"/>
                <a:gd name="T30" fmla="*/ 76 w 150"/>
                <a:gd name="T31" fmla="*/ 328 h 533"/>
                <a:gd name="T32" fmla="*/ 69 w 150"/>
                <a:gd name="T33" fmla="*/ 357 h 533"/>
                <a:gd name="T34" fmla="*/ 59 w 150"/>
                <a:gd name="T35" fmla="*/ 385 h 533"/>
                <a:gd name="T36" fmla="*/ 48 w 150"/>
                <a:gd name="T37" fmla="*/ 412 h 533"/>
                <a:gd name="T38" fmla="*/ 35 w 150"/>
                <a:gd name="T39" fmla="*/ 436 h 533"/>
                <a:gd name="T40" fmla="*/ 18 w 150"/>
                <a:gd name="T41" fmla="*/ 461 h 533"/>
                <a:gd name="T42" fmla="*/ 1 w 150"/>
                <a:gd name="T43" fmla="*/ 483 h 533"/>
                <a:gd name="T44" fmla="*/ 51 w 150"/>
                <a:gd name="T45" fmla="*/ 533 h 533"/>
                <a:gd name="T46" fmla="*/ 51 w 150"/>
                <a:gd name="T47" fmla="*/ 533 h 533"/>
                <a:gd name="T48" fmla="*/ 62 w 150"/>
                <a:gd name="T49" fmla="*/ 520 h 533"/>
                <a:gd name="T50" fmla="*/ 73 w 150"/>
                <a:gd name="T51" fmla="*/ 505 h 533"/>
                <a:gd name="T52" fmla="*/ 83 w 150"/>
                <a:gd name="T53" fmla="*/ 491 h 533"/>
                <a:gd name="T54" fmla="*/ 93 w 150"/>
                <a:gd name="T55" fmla="*/ 476 h 533"/>
                <a:gd name="T56" fmla="*/ 101 w 150"/>
                <a:gd name="T57" fmla="*/ 461 h 533"/>
                <a:gd name="T58" fmla="*/ 109 w 150"/>
                <a:gd name="T59" fmla="*/ 444 h 533"/>
                <a:gd name="T60" fmla="*/ 118 w 150"/>
                <a:gd name="T61" fmla="*/ 428 h 533"/>
                <a:gd name="T62" fmla="*/ 123 w 150"/>
                <a:gd name="T63" fmla="*/ 412 h 533"/>
                <a:gd name="T64" fmla="*/ 130 w 150"/>
                <a:gd name="T65" fmla="*/ 395 h 533"/>
                <a:gd name="T66" fmla="*/ 135 w 150"/>
                <a:gd name="T67" fmla="*/ 378 h 533"/>
                <a:gd name="T68" fmla="*/ 140 w 150"/>
                <a:gd name="T69" fmla="*/ 360 h 533"/>
                <a:gd name="T70" fmla="*/ 143 w 150"/>
                <a:gd name="T71" fmla="*/ 342 h 533"/>
                <a:gd name="T72" fmla="*/ 147 w 150"/>
                <a:gd name="T73" fmla="*/ 324 h 533"/>
                <a:gd name="T74" fmla="*/ 149 w 150"/>
                <a:gd name="T75" fmla="*/ 306 h 533"/>
                <a:gd name="T76" fmla="*/ 150 w 150"/>
                <a:gd name="T77" fmla="*/ 287 h 533"/>
                <a:gd name="T78" fmla="*/ 150 w 150"/>
                <a:gd name="T79" fmla="*/ 267 h 533"/>
                <a:gd name="T80" fmla="*/ 150 w 150"/>
                <a:gd name="T81" fmla="*/ 267 h 533"/>
                <a:gd name="T82" fmla="*/ 150 w 150"/>
                <a:gd name="T83" fmla="*/ 248 h 533"/>
                <a:gd name="T84" fmla="*/ 149 w 150"/>
                <a:gd name="T85" fmla="*/ 230 h 533"/>
                <a:gd name="T86" fmla="*/ 147 w 150"/>
                <a:gd name="T87" fmla="*/ 211 h 533"/>
                <a:gd name="T88" fmla="*/ 143 w 150"/>
                <a:gd name="T89" fmla="*/ 192 h 533"/>
                <a:gd name="T90" fmla="*/ 140 w 150"/>
                <a:gd name="T91" fmla="*/ 175 h 533"/>
                <a:gd name="T92" fmla="*/ 135 w 150"/>
                <a:gd name="T93" fmla="*/ 157 h 533"/>
                <a:gd name="T94" fmla="*/ 129 w 150"/>
                <a:gd name="T95" fmla="*/ 140 h 533"/>
                <a:gd name="T96" fmla="*/ 123 w 150"/>
                <a:gd name="T97" fmla="*/ 122 h 533"/>
                <a:gd name="T98" fmla="*/ 116 w 150"/>
                <a:gd name="T99" fmla="*/ 106 h 533"/>
                <a:gd name="T100" fmla="*/ 109 w 150"/>
                <a:gd name="T101" fmla="*/ 90 h 533"/>
                <a:gd name="T102" fmla="*/ 101 w 150"/>
                <a:gd name="T103" fmla="*/ 73 h 533"/>
                <a:gd name="T104" fmla="*/ 92 w 150"/>
                <a:gd name="T105" fmla="*/ 58 h 533"/>
                <a:gd name="T106" fmla="*/ 83 w 150"/>
                <a:gd name="T107" fmla="*/ 43 h 533"/>
                <a:gd name="T108" fmla="*/ 72 w 150"/>
                <a:gd name="T109" fmla="*/ 28 h 533"/>
                <a:gd name="T110" fmla="*/ 62 w 150"/>
                <a:gd name="T111" fmla="*/ 14 h 533"/>
                <a:gd name="T112" fmla="*/ 50 w 150"/>
                <a:gd name="T113" fmla="*/ 0 h 533"/>
                <a:gd name="T114" fmla="*/ 50 w 150"/>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533">
                  <a:moveTo>
                    <a:pt x="50" y="0"/>
                  </a:moveTo>
                  <a:lnTo>
                    <a:pt x="0" y="50"/>
                  </a:lnTo>
                  <a:lnTo>
                    <a:pt x="0" y="50"/>
                  </a:lnTo>
                  <a:lnTo>
                    <a:pt x="17" y="73"/>
                  </a:lnTo>
                  <a:lnTo>
                    <a:pt x="34" y="97"/>
                  </a:lnTo>
                  <a:lnTo>
                    <a:pt x="48" y="122"/>
                  </a:lnTo>
                  <a:lnTo>
                    <a:pt x="59" y="149"/>
                  </a:lnTo>
                  <a:lnTo>
                    <a:pt x="69" y="177"/>
                  </a:lnTo>
                  <a:lnTo>
                    <a:pt x="76" y="206"/>
                  </a:lnTo>
                  <a:lnTo>
                    <a:pt x="79" y="237"/>
                  </a:lnTo>
                  <a:lnTo>
                    <a:pt x="80" y="252"/>
                  </a:lnTo>
                  <a:lnTo>
                    <a:pt x="80" y="267"/>
                  </a:lnTo>
                  <a:lnTo>
                    <a:pt x="80" y="267"/>
                  </a:lnTo>
                  <a:lnTo>
                    <a:pt x="80" y="283"/>
                  </a:lnTo>
                  <a:lnTo>
                    <a:pt x="79" y="299"/>
                  </a:lnTo>
                  <a:lnTo>
                    <a:pt x="76" y="328"/>
                  </a:lnTo>
                  <a:lnTo>
                    <a:pt x="69" y="357"/>
                  </a:lnTo>
                  <a:lnTo>
                    <a:pt x="59" y="385"/>
                  </a:lnTo>
                  <a:lnTo>
                    <a:pt x="48" y="412"/>
                  </a:lnTo>
                  <a:lnTo>
                    <a:pt x="35" y="436"/>
                  </a:lnTo>
                  <a:lnTo>
                    <a:pt x="18" y="461"/>
                  </a:lnTo>
                  <a:lnTo>
                    <a:pt x="1" y="483"/>
                  </a:lnTo>
                  <a:lnTo>
                    <a:pt x="51" y="533"/>
                  </a:lnTo>
                  <a:lnTo>
                    <a:pt x="51" y="533"/>
                  </a:lnTo>
                  <a:lnTo>
                    <a:pt x="62" y="520"/>
                  </a:lnTo>
                  <a:lnTo>
                    <a:pt x="73" y="505"/>
                  </a:lnTo>
                  <a:lnTo>
                    <a:pt x="83" y="491"/>
                  </a:lnTo>
                  <a:lnTo>
                    <a:pt x="93" y="476"/>
                  </a:lnTo>
                  <a:lnTo>
                    <a:pt x="101" y="461"/>
                  </a:lnTo>
                  <a:lnTo>
                    <a:pt x="109" y="444"/>
                  </a:lnTo>
                  <a:lnTo>
                    <a:pt x="118" y="428"/>
                  </a:lnTo>
                  <a:lnTo>
                    <a:pt x="123" y="412"/>
                  </a:lnTo>
                  <a:lnTo>
                    <a:pt x="130" y="395"/>
                  </a:lnTo>
                  <a:lnTo>
                    <a:pt x="135" y="378"/>
                  </a:lnTo>
                  <a:lnTo>
                    <a:pt x="140" y="360"/>
                  </a:lnTo>
                  <a:lnTo>
                    <a:pt x="143" y="342"/>
                  </a:lnTo>
                  <a:lnTo>
                    <a:pt x="147" y="324"/>
                  </a:lnTo>
                  <a:lnTo>
                    <a:pt x="149" y="306"/>
                  </a:lnTo>
                  <a:lnTo>
                    <a:pt x="150" y="287"/>
                  </a:lnTo>
                  <a:lnTo>
                    <a:pt x="150" y="267"/>
                  </a:lnTo>
                  <a:lnTo>
                    <a:pt x="150" y="267"/>
                  </a:lnTo>
                  <a:lnTo>
                    <a:pt x="150" y="248"/>
                  </a:lnTo>
                  <a:lnTo>
                    <a:pt x="149" y="230"/>
                  </a:lnTo>
                  <a:lnTo>
                    <a:pt x="147" y="211"/>
                  </a:lnTo>
                  <a:lnTo>
                    <a:pt x="143" y="192"/>
                  </a:lnTo>
                  <a:lnTo>
                    <a:pt x="140" y="175"/>
                  </a:lnTo>
                  <a:lnTo>
                    <a:pt x="135" y="157"/>
                  </a:lnTo>
                  <a:lnTo>
                    <a:pt x="129" y="140"/>
                  </a:lnTo>
                  <a:lnTo>
                    <a:pt x="123" y="122"/>
                  </a:lnTo>
                  <a:lnTo>
                    <a:pt x="116" y="106"/>
                  </a:lnTo>
                  <a:lnTo>
                    <a:pt x="109" y="90"/>
                  </a:lnTo>
                  <a:lnTo>
                    <a:pt x="101" y="73"/>
                  </a:lnTo>
                  <a:lnTo>
                    <a:pt x="92" y="58"/>
                  </a:lnTo>
                  <a:lnTo>
                    <a:pt x="83" y="43"/>
                  </a:lnTo>
                  <a:lnTo>
                    <a:pt x="72" y="28"/>
                  </a:lnTo>
                  <a:lnTo>
                    <a:pt x="62" y="14"/>
                  </a:lnTo>
                  <a:lnTo>
                    <a:pt x="5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2" name="Freeform 11">
              <a:extLst>
                <a:ext uri="{FF2B5EF4-FFF2-40B4-BE49-F238E27FC236}">
                  <a16:creationId xmlns:a16="http://schemas.microsoft.com/office/drawing/2014/main" id="{258A20E9-09E9-4310-871E-F004F79BF1B7}"/>
                </a:ext>
              </a:extLst>
            </p:cNvPr>
            <p:cNvSpPr>
              <a:spLocks/>
            </p:cNvSpPr>
            <p:nvPr/>
          </p:nvSpPr>
          <p:spPr bwMode="auto">
            <a:xfrm>
              <a:off x="3465513" y="2501900"/>
              <a:ext cx="114300" cy="407987"/>
            </a:xfrm>
            <a:custGeom>
              <a:avLst/>
              <a:gdLst>
                <a:gd name="T0" fmla="*/ 0 w 217"/>
                <a:gd name="T1" fmla="*/ 49 h 770"/>
                <a:gd name="T2" fmla="*/ 16 w 217"/>
                <a:gd name="T3" fmla="*/ 65 h 770"/>
                <a:gd name="T4" fmla="*/ 48 w 217"/>
                <a:gd name="T5" fmla="*/ 100 h 770"/>
                <a:gd name="T6" fmla="*/ 75 w 217"/>
                <a:gd name="T7" fmla="*/ 138 h 770"/>
                <a:gd name="T8" fmla="*/ 98 w 217"/>
                <a:gd name="T9" fmla="*/ 177 h 770"/>
                <a:gd name="T10" fmla="*/ 117 w 217"/>
                <a:gd name="T11" fmla="*/ 220 h 770"/>
                <a:gd name="T12" fmla="*/ 132 w 217"/>
                <a:gd name="T13" fmla="*/ 266 h 770"/>
                <a:gd name="T14" fmla="*/ 141 w 217"/>
                <a:gd name="T15" fmla="*/ 313 h 770"/>
                <a:gd name="T16" fmla="*/ 147 w 217"/>
                <a:gd name="T17" fmla="*/ 361 h 770"/>
                <a:gd name="T18" fmla="*/ 147 w 217"/>
                <a:gd name="T19" fmla="*/ 385 h 770"/>
                <a:gd name="T20" fmla="*/ 145 w 217"/>
                <a:gd name="T21" fmla="*/ 434 h 770"/>
                <a:gd name="T22" fmla="*/ 138 w 217"/>
                <a:gd name="T23" fmla="*/ 482 h 770"/>
                <a:gd name="T24" fmla="*/ 125 w 217"/>
                <a:gd name="T25" fmla="*/ 527 h 770"/>
                <a:gd name="T26" fmla="*/ 108 w 217"/>
                <a:gd name="T27" fmla="*/ 572 h 770"/>
                <a:gd name="T28" fmla="*/ 87 w 217"/>
                <a:gd name="T29" fmla="*/ 613 h 770"/>
                <a:gd name="T30" fmla="*/ 62 w 217"/>
                <a:gd name="T31" fmla="*/ 651 h 770"/>
                <a:gd name="T32" fmla="*/ 34 w 217"/>
                <a:gd name="T33" fmla="*/ 687 h 770"/>
                <a:gd name="T34" fmla="*/ 1 w 217"/>
                <a:gd name="T35" fmla="*/ 721 h 770"/>
                <a:gd name="T36" fmla="*/ 50 w 217"/>
                <a:gd name="T37" fmla="*/ 770 h 770"/>
                <a:gd name="T38" fmla="*/ 87 w 217"/>
                <a:gd name="T39" fmla="*/ 732 h 770"/>
                <a:gd name="T40" fmla="*/ 120 w 217"/>
                <a:gd name="T41" fmla="*/ 691 h 770"/>
                <a:gd name="T42" fmla="*/ 148 w 217"/>
                <a:gd name="T43" fmla="*/ 647 h 770"/>
                <a:gd name="T44" fmla="*/ 173 w 217"/>
                <a:gd name="T45" fmla="*/ 599 h 770"/>
                <a:gd name="T46" fmla="*/ 191 w 217"/>
                <a:gd name="T47" fmla="*/ 548 h 770"/>
                <a:gd name="T48" fmla="*/ 205 w 217"/>
                <a:gd name="T49" fmla="*/ 496 h 770"/>
                <a:gd name="T50" fmla="*/ 215 w 217"/>
                <a:gd name="T51" fmla="*/ 441 h 770"/>
                <a:gd name="T52" fmla="*/ 217 w 217"/>
                <a:gd name="T53" fmla="*/ 385 h 770"/>
                <a:gd name="T54" fmla="*/ 217 w 217"/>
                <a:gd name="T55" fmla="*/ 357 h 770"/>
                <a:gd name="T56" fmla="*/ 211 w 217"/>
                <a:gd name="T57" fmla="*/ 302 h 770"/>
                <a:gd name="T58" fmla="*/ 199 w 217"/>
                <a:gd name="T59" fmla="*/ 248 h 770"/>
                <a:gd name="T60" fmla="*/ 182 w 217"/>
                <a:gd name="T61" fmla="*/ 196 h 770"/>
                <a:gd name="T62" fmla="*/ 161 w 217"/>
                <a:gd name="T63" fmla="*/ 147 h 770"/>
                <a:gd name="T64" fmla="*/ 134 w 217"/>
                <a:gd name="T65" fmla="*/ 101 h 770"/>
                <a:gd name="T66" fmla="*/ 103 w 217"/>
                <a:gd name="T67" fmla="*/ 58 h 770"/>
                <a:gd name="T68" fmla="*/ 69 w 217"/>
                <a:gd name="T69" fmla="*/ 18 h 770"/>
                <a:gd name="T70" fmla="*/ 49 w 217"/>
                <a:gd name="T71"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7" h="770">
                  <a:moveTo>
                    <a:pt x="49" y="0"/>
                  </a:moveTo>
                  <a:lnTo>
                    <a:pt x="0" y="49"/>
                  </a:lnTo>
                  <a:lnTo>
                    <a:pt x="0" y="49"/>
                  </a:lnTo>
                  <a:lnTo>
                    <a:pt x="16" y="65"/>
                  </a:lnTo>
                  <a:lnTo>
                    <a:pt x="33" y="82"/>
                  </a:lnTo>
                  <a:lnTo>
                    <a:pt x="48" y="100"/>
                  </a:lnTo>
                  <a:lnTo>
                    <a:pt x="62" y="118"/>
                  </a:lnTo>
                  <a:lnTo>
                    <a:pt x="75" y="138"/>
                  </a:lnTo>
                  <a:lnTo>
                    <a:pt x="86" y="157"/>
                  </a:lnTo>
                  <a:lnTo>
                    <a:pt x="98" y="177"/>
                  </a:lnTo>
                  <a:lnTo>
                    <a:pt x="107" y="198"/>
                  </a:lnTo>
                  <a:lnTo>
                    <a:pt x="117" y="220"/>
                  </a:lnTo>
                  <a:lnTo>
                    <a:pt x="125" y="243"/>
                  </a:lnTo>
                  <a:lnTo>
                    <a:pt x="132" y="266"/>
                  </a:lnTo>
                  <a:lnTo>
                    <a:pt x="138" y="288"/>
                  </a:lnTo>
                  <a:lnTo>
                    <a:pt x="141" y="313"/>
                  </a:lnTo>
                  <a:lnTo>
                    <a:pt x="145" y="336"/>
                  </a:lnTo>
                  <a:lnTo>
                    <a:pt x="147" y="361"/>
                  </a:lnTo>
                  <a:lnTo>
                    <a:pt x="147" y="385"/>
                  </a:lnTo>
                  <a:lnTo>
                    <a:pt x="147" y="385"/>
                  </a:lnTo>
                  <a:lnTo>
                    <a:pt x="147" y="411"/>
                  </a:lnTo>
                  <a:lnTo>
                    <a:pt x="145" y="434"/>
                  </a:lnTo>
                  <a:lnTo>
                    <a:pt x="142" y="459"/>
                  </a:lnTo>
                  <a:lnTo>
                    <a:pt x="138" y="482"/>
                  </a:lnTo>
                  <a:lnTo>
                    <a:pt x="132" y="505"/>
                  </a:lnTo>
                  <a:lnTo>
                    <a:pt x="125" y="527"/>
                  </a:lnTo>
                  <a:lnTo>
                    <a:pt x="117" y="550"/>
                  </a:lnTo>
                  <a:lnTo>
                    <a:pt x="108" y="572"/>
                  </a:lnTo>
                  <a:lnTo>
                    <a:pt x="98" y="593"/>
                  </a:lnTo>
                  <a:lnTo>
                    <a:pt x="87" y="613"/>
                  </a:lnTo>
                  <a:lnTo>
                    <a:pt x="75" y="632"/>
                  </a:lnTo>
                  <a:lnTo>
                    <a:pt x="62" y="651"/>
                  </a:lnTo>
                  <a:lnTo>
                    <a:pt x="48" y="670"/>
                  </a:lnTo>
                  <a:lnTo>
                    <a:pt x="34" y="687"/>
                  </a:lnTo>
                  <a:lnTo>
                    <a:pt x="17" y="705"/>
                  </a:lnTo>
                  <a:lnTo>
                    <a:pt x="1" y="721"/>
                  </a:lnTo>
                  <a:lnTo>
                    <a:pt x="50" y="770"/>
                  </a:lnTo>
                  <a:lnTo>
                    <a:pt x="50" y="770"/>
                  </a:lnTo>
                  <a:lnTo>
                    <a:pt x="70" y="752"/>
                  </a:lnTo>
                  <a:lnTo>
                    <a:pt x="87" y="732"/>
                  </a:lnTo>
                  <a:lnTo>
                    <a:pt x="104" y="712"/>
                  </a:lnTo>
                  <a:lnTo>
                    <a:pt x="120" y="691"/>
                  </a:lnTo>
                  <a:lnTo>
                    <a:pt x="135" y="669"/>
                  </a:lnTo>
                  <a:lnTo>
                    <a:pt x="148" y="647"/>
                  </a:lnTo>
                  <a:lnTo>
                    <a:pt x="161" y="623"/>
                  </a:lnTo>
                  <a:lnTo>
                    <a:pt x="173" y="599"/>
                  </a:lnTo>
                  <a:lnTo>
                    <a:pt x="183" y="574"/>
                  </a:lnTo>
                  <a:lnTo>
                    <a:pt x="191" y="548"/>
                  </a:lnTo>
                  <a:lnTo>
                    <a:pt x="199" y="523"/>
                  </a:lnTo>
                  <a:lnTo>
                    <a:pt x="205" y="496"/>
                  </a:lnTo>
                  <a:lnTo>
                    <a:pt x="211" y="469"/>
                  </a:lnTo>
                  <a:lnTo>
                    <a:pt x="215" y="441"/>
                  </a:lnTo>
                  <a:lnTo>
                    <a:pt x="217" y="414"/>
                  </a:lnTo>
                  <a:lnTo>
                    <a:pt x="217" y="385"/>
                  </a:lnTo>
                  <a:lnTo>
                    <a:pt x="217" y="385"/>
                  </a:lnTo>
                  <a:lnTo>
                    <a:pt x="217" y="357"/>
                  </a:lnTo>
                  <a:lnTo>
                    <a:pt x="215" y="329"/>
                  </a:lnTo>
                  <a:lnTo>
                    <a:pt x="211" y="302"/>
                  </a:lnTo>
                  <a:lnTo>
                    <a:pt x="205" y="274"/>
                  </a:lnTo>
                  <a:lnTo>
                    <a:pt x="199" y="248"/>
                  </a:lnTo>
                  <a:lnTo>
                    <a:pt x="191" y="222"/>
                  </a:lnTo>
                  <a:lnTo>
                    <a:pt x="182" y="196"/>
                  </a:lnTo>
                  <a:lnTo>
                    <a:pt x="173" y="171"/>
                  </a:lnTo>
                  <a:lnTo>
                    <a:pt x="161" y="147"/>
                  </a:lnTo>
                  <a:lnTo>
                    <a:pt x="148" y="124"/>
                  </a:lnTo>
                  <a:lnTo>
                    <a:pt x="134" y="101"/>
                  </a:lnTo>
                  <a:lnTo>
                    <a:pt x="119" y="79"/>
                  </a:lnTo>
                  <a:lnTo>
                    <a:pt x="103" y="58"/>
                  </a:lnTo>
                  <a:lnTo>
                    <a:pt x="86" y="37"/>
                  </a:lnTo>
                  <a:lnTo>
                    <a:pt x="69" y="18"/>
                  </a:lnTo>
                  <a:lnTo>
                    <a:pt x="49" y="0"/>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3" name="Freeform 12">
              <a:extLst>
                <a:ext uri="{FF2B5EF4-FFF2-40B4-BE49-F238E27FC236}">
                  <a16:creationId xmlns:a16="http://schemas.microsoft.com/office/drawing/2014/main" id="{55992189-519F-4925-999E-9DB2B59927A2}"/>
                </a:ext>
              </a:extLst>
            </p:cNvPr>
            <p:cNvSpPr>
              <a:spLocks/>
            </p:cNvSpPr>
            <p:nvPr/>
          </p:nvSpPr>
          <p:spPr bwMode="auto">
            <a:xfrm>
              <a:off x="2894013" y="2463800"/>
              <a:ext cx="373062" cy="485775"/>
            </a:xfrm>
            <a:custGeom>
              <a:avLst/>
              <a:gdLst>
                <a:gd name="T0" fmla="*/ 652 w 706"/>
                <a:gd name="T1" fmla="*/ 0 h 917"/>
                <a:gd name="T2" fmla="*/ 297 w 706"/>
                <a:gd name="T3" fmla="*/ 272 h 917"/>
                <a:gd name="T4" fmla="*/ 295 w 706"/>
                <a:gd name="T5" fmla="*/ 272 h 917"/>
                <a:gd name="T6" fmla="*/ 295 w 706"/>
                <a:gd name="T7" fmla="*/ 358 h 917"/>
                <a:gd name="T8" fmla="*/ 295 w 706"/>
                <a:gd name="T9" fmla="*/ 358 h 917"/>
                <a:gd name="T10" fmla="*/ 294 w 706"/>
                <a:gd name="T11" fmla="*/ 363 h 917"/>
                <a:gd name="T12" fmla="*/ 293 w 706"/>
                <a:gd name="T13" fmla="*/ 369 h 917"/>
                <a:gd name="T14" fmla="*/ 290 w 706"/>
                <a:gd name="T15" fmla="*/ 374 h 917"/>
                <a:gd name="T16" fmla="*/ 287 w 706"/>
                <a:gd name="T17" fmla="*/ 379 h 917"/>
                <a:gd name="T18" fmla="*/ 282 w 706"/>
                <a:gd name="T19" fmla="*/ 382 h 917"/>
                <a:gd name="T20" fmla="*/ 278 w 706"/>
                <a:gd name="T21" fmla="*/ 384 h 917"/>
                <a:gd name="T22" fmla="*/ 272 w 706"/>
                <a:gd name="T23" fmla="*/ 386 h 917"/>
                <a:gd name="T24" fmla="*/ 266 w 706"/>
                <a:gd name="T25" fmla="*/ 387 h 917"/>
                <a:gd name="T26" fmla="*/ 266 w 706"/>
                <a:gd name="T27" fmla="*/ 387 h 917"/>
                <a:gd name="T28" fmla="*/ 260 w 706"/>
                <a:gd name="T29" fmla="*/ 386 h 917"/>
                <a:gd name="T30" fmla="*/ 254 w 706"/>
                <a:gd name="T31" fmla="*/ 384 h 917"/>
                <a:gd name="T32" fmla="*/ 250 w 706"/>
                <a:gd name="T33" fmla="*/ 382 h 917"/>
                <a:gd name="T34" fmla="*/ 246 w 706"/>
                <a:gd name="T35" fmla="*/ 379 h 917"/>
                <a:gd name="T36" fmla="*/ 243 w 706"/>
                <a:gd name="T37" fmla="*/ 374 h 917"/>
                <a:gd name="T38" fmla="*/ 239 w 706"/>
                <a:gd name="T39" fmla="*/ 369 h 917"/>
                <a:gd name="T40" fmla="*/ 238 w 706"/>
                <a:gd name="T41" fmla="*/ 363 h 917"/>
                <a:gd name="T42" fmla="*/ 237 w 706"/>
                <a:gd name="T43" fmla="*/ 358 h 917"/>
                <a:gd name="T44" fmla="*/ 237 w 706"/>
                <a:gd name="T45" fmla="*/ 272 h 917"/>
                <a:gd name="T46" fmla="*/ 69 w 706"/>
                <a:gd name="T47" fmla="*/ 272 h 917"/>
                <a:gd name="T48" fmla="*/ 69 w 706"/>
                <a:gd name="T49" fmla="*/ 320 h 917"/>
                <a:gd name="T50" fmla="*/ 0 w 706"/>
                <a:gd name="T51" fmla="*/ 351 h 917"/>
                <a:gd name="T52" fmla="*/ 0 w 706"/>
                <a:gd name="T53" fmla="*/ 567 h 917"/>
                <a:gd name="T54" fmla="*/ 69 w 706"/>
                <a:gd name="T55" fmla="*/ 596 h 917"/>
                <a:gd name="T56" fmla="*/ 69 w 706"/>
                <a:gd name="T57" fmla="*/ 645 h 917"/>
                <a:gd name="T58" fmla="*/ 297 w 706"/>
                <a:gd name="T59" fmla="*/ 645 h 917"/>
                <a:gd name="T60" fmla="*/ 652 w 706"/>
                <a:gd name="T61" fmla="*/ 917 h 917"/>
                <a:gd name="T62" fmla="*/ 706 w 706"/>
                <a:gd name="T63" fmla="*/ 917 h 917"/>
                <a:gd name="T64" fmla="*/ 706 w 706"/>
                <a:gd name="T65" fmla="*/ 458 h 917"/>
                <a:gd name="T66" fmla="*/ 706 w 706"/>
                <a:gd name="T67" fmla="*/ 0 h 917"/>
                <a:gd name="T68" fmla="*/ 652 w 706"/>
                <a:gd name="T69" fmla="*/ 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6" h="917">
                  <a:moveTo>
                    <a:pt x="652" y="0"/>
                  </a:moveTo>
                  <a:lnTo>
                    <a:pt x="297" y="272"/>
                  </a:lnTo>
                  <a:lnTo>
                    <a:pt x="295" y="272"/>
                  </a:lnTo>
                  <a:lnTo>
                    <a:pt x="295" y="358"/>
                  </a:lnTo>
                  <a:lnTo>
                    <a:pt x="295" y="358"/>
                  </a:lnTo>
                  <a:lnTo>
                    <a:pt x="294" y="363"/>
                  </a:lnTo>
                  <a:lnTo>
                    <a:pt x="293" y="369"/>
                  </a:lnTo>
                  <a:lnTo>
                    <a:pt x="290" y="374"/>
                  </a:lnTo>
                  <a:lnTo>
                    <a:pt x="287" y="379"/>
                  </a:lnTo>
                  <a:lnTo>
                    <a:pt x="282" y="382"/>
                  </a:lnTo>
                  <a:lnTo>
                    <a:pt x="278" y="384"/>
                  </a:lnTo>
                  <a:lnTo>
                    <a:pt x="272" y="386"/>
                  </a:lnTo>
                  <a:lnTo>
                    <a:pt x="266" y="387"/>
                  </a:lnTo>
                  <a:lnTo>
                    <a:pt x="266" y="387"/>
                  </a:lnTo>
                  <a:lnTo>
                    <a:pt x="260" y="386"/>
                  </a:lnTo>
                  <a:lnTo>
                    <a:pt x="254" y="384"/>
                  </a:lnTo>
                  <a:lnTo>
                    <a:pt x="250" y="382"/>
                  </a:lnTo>
                  <a:lnTo>
                    <a:pt x="246" y="379"/>
                  </a:lnTo>
                  <a:lnTo>
                    <a:pt x="243" y="374"/>
                  </a:lnTo>
                  <a:lnTo>
                    <a:pt x="239" y="369"/>
                  </a:lnTo>
                  <a:lnTo>
                    <a:pt x="238" y="363"/>
                  </a:lnTo>
                  <a:lnTo>
                    <a:pt x="237" y="358"/>
                  </a:lnTo>
                  <a:lnTo>
                    <a:pt x="237" y="272"/>
                  </a:lnTo>
                  <a:lnTo>
                    <a:pt x="69" y="272"/>
                  </a:lnTo>
                  <a:lnTo>
                    <a:pt x="69" y="320"/>
                  </a:lnTo>
                  <a:lnTo>
                    <a:pt x="0" y="351"/>
                  </a:lnTo>
                  <a:lnTo>
                    <a:pt x="0" y="567"/>
                  </a:lnTo>
                  <a:lnTo>
                    <a:pt x="69" y="596"/>
                  </a:lnTo>
                  <a:lnTo>
                    <a:pt x="69" y="645"/>
                  </a:lnTo>
                  <a:lnTo>
                    <a:pt x="297" y="645"/>
                  </a:lnTo>
                  <a:lnTo>
                    <a:pt x="652" y="917"/>
                  </a:lnTo>
                  <a:lnTo>
                    <a:pt x="706" y="917"/>
                  </a:lnTo>
                  <a:lnTo>
                    <a:pt x="706" y="458"/>
                  </a:lnTo>
                  <a:lnTo>
                    <a:pt x="706" y="0"/>
                  </a:lnTo>
                  <a:lnTo>
                    <a:pt x="6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54" name="Picture 2" descr="Największe problemy środowiska naturalnego w Polsce.&#10;&#10;Grafika przedstawia katastrofy wywołane przez człowieka: 4%.">
            <a:extLst>
              <a:ext uri="{FF2B5EF4-FFF2-40B4-BE49-F238E27FC236}">
                <a16:creationId xmlns:a16="http://schemas.microsoft.com/office/drawing/2014/main" id="{AE2FF75A-7F4D-48A9-9C4A-034E332FE3D1}"/>
              </a:ext>
            </a:extLst>
          </p:cNvPr>
          <p:cNvPicPr>
            <a:picLocks noChangeAspect="1" noChangeArrowheads="1"/>
          </p:cNvPicPr>
          <p:nvPr/>
        </p:nvPicPr>
        <p:blipFill>
          <a:blip r:embed="rId13" cstate="print">
            <a:lum bright="70000" contrast="-70000"/>
            <a:extLst>
              <a:ext uri="{28A0092B-C50C-407E-A947-70E740481C1C}">
                <a14:useLocalDpi xmlns:a14="http://schemas.microsoft.com/office/drawing/2010/main" val="0"/>
              </a:ext>
            </a:extLst>
          </a:blip>
          <a:srcRect/>
          <a:stretch>
            <a:fillRect/>
          </a:stretch>
        </p:blipFill>
        <p:spPr bwMode="auto">
          <a:xfrm>
            <a:off x="2373048" y="4086174"/>
            <a:ext cx="384098" cy="384098"/>
          </a:xfrm>
          <a:prstGeom prst="rect">
            <a:avLst/>
          </a:prstGeom>
          <a:noFill/>
        </p:spPr>
      </p:pic>
      <p:grpSp>
        <p:nvGrpSpPr>
          <p:cNvPr id="155" name="Grupa 154" descr="Największe problemy środowiska naturalnego w Polsce.&#10;&#10;Grafika przedstawia nadmiar samochodów: 2%.">
            <a:extLst>
              <a:ext uri="{FF2B5EF4-FFF2-40B4-BE49-F238E27FC236}">
                <a16:creationId xmlns:a16="http://schemas.microsoft.com/office/drawing/2014/main" id="{3FDE96D5-B5B5-4535-82A1-5DF416D9E960}"/>
              </a:ext>
            </a:extLst>
          </p:cNvPr>
          <p:cNvGrpSpPr/>
          <p:nvPr/>
        </p:nvGrpSpPr>
        <p:grpSpPr>
          <a:xfrm>
            <a:off x="5096869" y="4151742"/>
            <a:ext cx="346811" cy="310032"/>
            <a:chOff x="6289676" y="3722688"/>
            <a:chExt cx="628650" cy="561976"/>
          </a:xfrm>
          <a:solidFill>
            <a:schemeClr val="bg1">
              <a:lumMod val="75000"/>
            </a:schemeClr>
          </a:solidFill>
        </p:grpSpPr>
        <p:sp>
          <p:nvSpPr>
            <p:cNvPr id="156" name="Freeform 5">
              <a:extLst>
                <a:ext uri="{FF2B5EF4-FFF2-40B4-BE49-F238E27FC236}">
                  <a16:creationId xmlns:a16="http://schemas.microsoft.com/office/drawing/2014/main" id="{646322EE-FF84-44F6-A147-AD1ACC3CBDC7}"/>
                </a:ext>
              </a:extLst>
            </p:cNvPr>
            <p:cNvSpPr>
              <a:spLocks/>
            </p:cNvSpPr>
            <p:nvPr/>
          </p:nvSpPr>
          <p:spPr bwMode="auto">
            <a:xfrm>
              <a:off x="6296026" y="4197351"/>
              <a:ext cx="106363" cy="87313"/>
            </a:xfrm>
            <a:custGeom>
              <a:avLst/>
              <a:gdLst>
                <a:gd name="T0" fmla="*/ 0 w 470"/>
                <a:gd name="T1" fmla="*/ 223 h 384"/>
                <a:gd name="T2" fmla="*/ 0 w 470"/>
                <a:gd name="T3" fmla="*/ 223 h 384"/>
                <a:gd name="T4" fmla="*/ 1 w 470"/>
                <a:gd name="T5" fmla="*/ 239 h 384"/>
                <a:gd name="T6" fmla="*/ 3 w 470"/>
                <a:gd name="T7" fmla="*/ 255 h 384"/>
                <a:gd name="T8" fmla="*/ 8 w 470"/>
                <a:gd name="T9" fmla="*/ 271 h 384"/>
                <a:gd name="T10" fmla="*/ 13 w 470"/>
                <a:gd name="T11" fmla="*/ 286 h 384"/>
                <a:gd name="T12" fmla="*/ 20 w 470"/>
                <a:gd name="T13" fmla="*/ 299 h 384"/>
                <a:gd name="T14" fmla="*/ 28 w 470"/>
                <a:gd name="T15" fmla="*/ 313 h 384"/>
                <a:gd name="T16" fmla="*/ 37 w 470"/>
                <a:gd name="T17" fmla="*/ 326 h 384"/>
                <a:gd name="T18" fmla="*/ 48 w 470"/>
                <a:gd name="T19" fmla="*/ 336 h 384"/>
                <a:gd name="T20" fmla="*/ 59 w 470"/>
                <a:gd name="T21" fmla="*/ 347 h 384"/>
                <a:gd name="T22" fmla="*/ 72 w 470"/>
                <a:gd name="T23" fmla="*/ 357 h 384"/>
                <a:gd name="T24" fmla="*/ 85 w 470"/>
                <a:gd name="T25" fmla="*/ 364 h 384"/>
                <a:gd name="T26" fmla="*/ 99 w 470"/>
                <a:gd name="T27" fmla="*/ 371 h 384"/>
                <a:gd name="T28" fmla="*/ 113 w 470"/>
                <a:gd name="T29" fmla="*/ 377 h 384"/>
                <a:gd name="T30" fmla="*/ 129 w 470"/>
                <a:gd name="T31" fmla="*/ 381 h 384"/>
                <a:gd name="T32" fmla="*/ 145 w 470"/>
                <a:gd name="T33" fmla="*/ 383 h 384"/>
                <a:gd name="T34" fmla="*/ 162 w 470"/>
                <a:gd name="T35" fmla="*/ 384 h 384"/>
                <a:gd name="T36" fmla="*/ 309 w 470"/>
                <a:gd name="T37" fmla="*/ 384 h 384"/>
                <a:gd name="T38" fmla="*/ 309 w 470"/>
                <a:gd name="T39" fmla="*/ 384 h 384"/>
                <a:gd name="T40" fmla="*/ 326 w 470"/>
                <a:gd name="T41" fmla="*/ 383 h 384"/>
                <a:gd name="T42" fmla="*/ 342 w 470"/>
                <a:gd name="T43" fmla="*/ 381 h 384"/>
                <a:gd name="T44" fmla="*/ 358 w 470"/>
                <a:gd name="T45" fmla="*/ 377 h 384"/>
                <a:gd name="T46" fmla="*/ 373 w 470"/>
                <a:gd name="T47" fmla="*/ 371 h 384"/>
                <a:gd name="T48" fmla="*/ 387 w 470"/>
                <a:gd name="T49" fmla="*/ 364 h 384"/>
                <a:gd name="T50" fmla="*/ 399 w 470"/>
                <a:gd name="T51" fmla="*/ 357 h 384"/>
                <a:gd name="T52" fmla="*/ 412 w 470"/>
                <a:gd name="T53" fmla="*/ 347 h 384"/>
                <a:gd name="T54" fmla="*/ 424 w 470"/>
                <a:gd name="T55" fmla="*/ 336 h 384"/>
                <a:gd name="T56" fmla="*/ 434 w 470"/>
                <a:gd name="T57" fmla="*/ 326 h 384"/>
                <a:gd name="T58" fmla="*/ 443 w 470"/>
                <a:gd name="T59" fmla="*/ 313 h 384"/>
                <a:gd name="T60" fmla="*/ 451 w 470"/>
                <a:gd name="T61" fmla="*/ 299 h 384"/>
                <a:gd name="T62" fmla="*/ 457 w 470"/>
                <a:gd name="T63" fmla="*/ 286 h 384"/>
                <a:gd name="T64" fmla="*/ 464 w 470"/>
                <a:gd name="T65" fmla="*/ 271 h 384"/>
                <a:gd name="T66" fmla="*/ 467 w 470"/>
                <a:gd name="T67" fmla="*/ 255 h 384"/>
                <a:gd name="T68" fmla="*/ 470 w 470"/>
                <a:gd name="T69" fmla="*/ 239 h 384"/>
                <a:gd name="T70" fmla="*/ 470 w 470"/>
                <a:gd name="T71" fmla="*/ 223 h 384"/>
                <a:gd name="T72" fmla="*/ 470 w 470"/>
                <a:gd name="T73" fmla="*/ 223 h 384"/>
                <a:gd name="T74" fmla="*/ 470 w 470"/>
                <a:gd name="T75" fmla="*/ 0 h 384"/>
                <a:gd name="T76" fmla="*/ 470 w 470"/>
                <a:gd name="T77" fmla="*/ 0 h 384"/>
                <a:gd name="T78" fmla="*/ 0 w 470"/>
                <a:gd name="T79" fmla="*/ 0 h 384"/>
                <a:gd name="T80" fmla="*/ 0 w 470"/>
                <a:gd name="T81" fmla="*/ 22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0" h="384">
                  <a:moveTo>
                    <a:pt x="0" y="223"/>
                  </a:moveTo>
                  <a:lnTo>
                    <a:pt x="0" y="223"/>
                  </a:lnTo>
                  <a:lnTo>
                    <a:pt x="1" y="239"/>
                  </a:lnTo>
                  <a:lnTo>
                    <a:pt x="3" y="255"/>
                  </a:lnTo>
                  <a:lnTo>
                    <a:pt x="8" y="271"/>
                  </a:lnTo>
                  <a:lnTo>
                    <a:pt x="13" y="286"/>
                  </a:lnTo>
                  <a:lnTo>
                    <a:pt x="20" y="299"/>
                  </a:lnTo>
                  <a:lnTo>
                    <a:pt x="28" y="313"/>
                  </a:lnTo>
                  <a:lnTo>
                    <a:pt x="37" y="326"/>
                  </a:lnTo>
                  <a:lnTo>
                    <a:pt x="48" y="336"/>
                  </a:lnTo>
                  <a:lnTo>
                    <a:pt x="59" y="347"/>
                  </a:lnTo>
                  <a:lnTo>
                    <a:pt x="72" y="357"/>
                  </a:lnTo>
                  <a:lnTo>
                    <a:pt x="85" y="364"/>
                  </a:lnTo>
                  <a:lnTo>
                    <a:pt x="99" y="371"/>
                  </a:lnTo>
                  <a:lnTo>
                    <a:pt x="113" y="377"/>
                  </a:lnTo>
                  <a:lnTo>
                    <a:pt x="129" y="381"/>
                  </a:lnTo>
                  <a:lnTo>
                    <a:pt x="145" y="383"/>
                  </a:lnTo>
                  <a:lnTo>
                    <a:pt x="162" y="384"/>
                  </a:lnTo>
                  <a:lnTo>
                    <a:pt x="309" y="384"/>
                  </a:lnTo>
                  <a:lnTo>
                    <a:pt x="309" y="384"/>
                  </a:lnTo>
                  <a:lnTo>
                    <a:pt x="326" y="383"/>
                  </a:lnTo>
                  <a:lnTo>
                    <a:pt x="342" y="381"/>
                  </a:lnTo>
                  <a:lnTo>
                    <a:pt x="358" y="377"/>
                  </a:lnTo>
                  <a:lnTo>
                    <a:pt x="373" y="371"/>
                  </a:lnTo>
                  <a:lnTo>
                    <a:pt x="387" y="364"/>
                  </a:lnTo>
                  <a:lnTo>
                    <a:pt x="399" y="357"/>
                  </a:lnTo>
                  <a:lnTo>
                    <a:pt x="412" y="347"/>
                  </a:lnTo>
                  <a:lnTo>
                    <a:pt x="424" y="336"/>
                  </a:lnTo>
                  <a:lnTo>
                    <a:pt x="434" y="326"/>
                  </a:lnTo>
                  <a:lnTo>
                    <a:pt x="443" y="313"/>
                  </a:lnTo>
                  <a:lnTo>
                    <a:pt x="451" y="299"/>
                  </a:lnTo>
                  <a:lnTo>
                    <a:pt x="457" y="286"/>
                  </a:lnTo>
                  <a:lnTo>
                    <a:pt x="464" y="271"/>
                  </a:lnTo>
                  <a:lnTo>
                    <a:pt x="467" y="255"/>
                  </a:lnTo>
                  <a:lnTo>
                    <a:pt x="470" y="239"/>
                  </a:lnTo>
                  <a:lnTo>
                    <a:pt x="470" y="223"/>
                  </a:lnTo>
                  <a:lnTo>
                    <a:pt x="470" y="223"/>
                  </a:lnTo>
                  <a:lnTo>
                    <a:pt x="470" y="0"/>
                  </a:lnTo>
                  <a:lnTo>
                    <a:pt x="470" y="0"/>
                  </a:lnTo>
                  <a:lnTo>
                    <a:pt x="0" y="0"/>
                  </a:lnTo>
                  <a:lnTo>
                    <a:pt x="0"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7" name="Freeform 6">
              <a:extLst>
                <a:ext uri="{FF2B5EF4-FFF2-40B4-BE49-F238E27FC236}">
                  <a16:creationId xmlns:a16="http://schemas.microsoft.com/office/drawing/2014/main" id="{024DE6D0-8FE3-4AF3-9181-8C27E47D380C}"/>
                </a:ext>
              </a:extLst>
            </p:cNvPr>
            <p:cNvSpPr>
              <a:spLocks/>
            </p:cNvSpPr>
            <p:nvPr/>
          </p:nvSpPr>
          <p:spPr bwMode="auto">
            <a:xfrm>
              <a:off x="6805613" y="4197351"/>
              <a:ext cx="106363" cy="87313"/>
            </a:xfrm>
            <a:custGeom>
              <a:avLst/>
              <a:gdLst>
                <a:gd name="T0" fmla="*/ 0 w 470"/>
                <a:gd name="T1" fmla="*/ 223 h 384"/>
                <a:gd name="T2" fmla="*/ 0 w 470"/>
                <a:gd name="T3" fmla="*/ 223 h 384"/>
                <a:gd name="T4" fmla="*/ 0 w 470"/>
                <a:gd name="T5" fmla="*/ 239 h 384"/>
                <a:gd name="T6" fmla="*/ 3 w 470"/>
                <a:gd name="T7" fmla="*/ 255 h 384"/>
                <a:gd name="T8" fmla="*/ 6 w 470"/>
                <a:gd name="T9" fmla="*/ 271 h 384"/>
                <a:gd name="T10" fmla="*/ 13 w 470"/>
                <a:gd name="T11" fmla="*/ 286 h 384"/>
                <a:gd name="T12" fmla="*/ 19 w 470"/>
                <a:gd name="T13" fmla="*/ 299 h 384"/>
                <a:gd name="T14" fmla="*/ 28 w 470"/>
                <a:gd name="T15" fmla="*/ 313 h 384"/>
                <a:gd name="T16" fmla="*/ 36 w 470"/>
                <a:gd name="T17" fmla="*/ 326 h 384"/>
                <a:gd name="T18" fmla="*/ 47 w 470"/>
                <a:gd name="T19" fmla="*/ 336 h 384"/>
                <a:gd name="T20" fmla="*/ 58 w 470"/>
                <a:gd name="T21" fmla="*/ 347 h 384"/>
                <a:gd name="T22" fmla="*/ 71 w 470"/>
                <a:gd name="T23" fmla="*/ 357 h 384"/>
                <a:gd name="T24" fmla="*/ 84 w 470"/>
                <a:gd name="T25" fmla="*/ 364 h 384"/>
                <a:gd name="T26" fmla="*/ 98 w 470"/>
                <a:gd name="T27" fmla="*/ 371 h 384"/>
                <a:gd name="T28" fmla="*/ 112 w 470"/>
                <a:gd name="T29" fmla="*/ 377 h 384"/>
                <a:gd name="T30" fmla="*/ 128 w 470"/>
                <a:gd name="T31" fmla="*/ 381 h 384"/>
                <a:gd name="T32" fmla="*/ 144 w 470"/>
                <a:gd name="T33" fmla="*/ 383 h 384"/>
                <a:gd name="T34" fmla="*/ 161 w 470"/>
                <a:gd name="T35" fmla="*/ 384 h 384"/>
                <a:gd name="T36" fmla="*/ 308 w 470"/>
                <a:gd name="T37" fmla="*/ 384 h 384"/>
                <a:gd name="T38" fmla="*/ 308 w 470"/>
                <a:gd name="T39" fmla="*/ 384 h 384"/>
                <a:gd name="T40" fmla="*/ 325 w 470"/>
                <a:gd name="T41" fmla="*/ 383 h 384"/>
                <a:gd name="T42" fmla="*/ 341 w 470"/>
                <a:gd name="T43" fmla="*/ 381 h 384"/>
                <a:gd name="T44" fmla="*/ 357 w 470"/>
                <a:gd name="T45" fmla="*/ 377 h 384"/>
                <a:gd name="T46" fmla="*/ 372 w 470"/>
                <a:gd name="T47" fmla="*/ 371 h 384"/>
                <a:gd name="T48" fmla="*/ 385 w 470"/>
                <a:gd name="T49" fmla="*/ 364 h 384"/>
                <a:gd name="T50" fmla="*/ 398 w 470"/>
                <a:gd name="T51" fmla="*/ 357 h 384"/>
                <a:gd name="T52" fmla="*/ 411 w 470"/>
                <a:gd name="T53" fmla="*/ 347 h 384"/>
                <a:gd name="T54" fmla="*/ 422 w 470"/>
                <a:gd name="T55" fmla="*/ 336 h 384"/>
                <a:gd name="T56" fmla="*/ 433 w 470"/>
                <a:gd name="T57" fmla="*/ 326 h 384"/>
                <a:gd name="T58" fmla="*/ 443 w 470"/>
                <a:gd name="T59" fmla="*/ 313 h 384"/>
                <a:gd name="T60" fmla="*/ 450 w 470"/>
                <a:gd name="T61" fmla="*/ 299 h 384"/>
                <a:gd name="T62" fmla="*/ 457 w 470"/>
                <a:gd name="T63" fmla="*/ 286 h 384"/>
                <a:gd name="T64" fmla="*/ 463 w 470"/>
                <a:gd name="T65" fmla="*/ 271 h 384"/>
                <a:gd name="T66" fmla="*/ 467 w 470"/>
                <a:gd name="T67" fmla="*/ 255 h 384"/>
                <a:gd name="T68" fmla="*/ 469 w 470"/>
                <a:gd name="T69" fmla="*/ 239 h 384"/>
                <a:gd name="T70" fmla="*/ 470 w 470"/>
                <a:gd name="T71" fmla="*/ 223 h 384"/>
                <a:gd name="T72" fmla="*/ 470 w 470"/>
                <a:gd name="T73" fmla="*/ 0 h 384"/>
                <a:gd name="T74" fmla="*/ 470 w 470"/>
                <a:gd name="T75" fmla="*/ 0 h 384"/>
                <a:gd name="T76" fmla="*/ 0 w 470"/>
                <a:gd name="T77" fmla="*/ 0 h 384"/>
                <a:gd name="T78" fmla="*/ 0 w 470"/>
                <a:gd name="T79" fmla="*/ 0 h 384"/>
                <a:gd name="T80" fmla="*/ 0 w 470"/>
                <a:gd name="T81" fmla="*/ 223 h 384"/>
                <a:gd name="T82" fmla="*/ 0 w 470"/>
                <a:gd name="T83" fmla="*/ 22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0" h="384">
                  <a:moveTo>
                    <a:pt x="0" y="223"/>
                  </a:moveTo>
                  <a:lnTo>
                    <a:pt x="0" y="223"/>
                  </a:lnTo>
                  <a:lnTo>
                    <a:pt x="0" y="239"/>
                  </a:lnTo>
                  <a:lnTo>
                    <a:pt x="3" y="255"/>
                  </a:lnTo>
                  <a:lnTo>
                    <a:pt x="6" y="271"/>
                  </a:lnTo>
                  <a:lnTo>
                    <a:pt x="13" y="286"/>
                  </a:lnTo>
                  <a:lnTo>
                    <a:pt x="19" y="299"/>
                  </a:lnTo>
                  <a:lnTo>
                    <a:pt x="28" y="313"/>
                  </a:lnTo>
                  <a:lnTo>
                    <a:pt x="36" y="326"/>
                  </a:lnTo>
                  <a:lnTo>
                    <a:pt x="47" y="336"/>
                  </a:lnTo>
                  <a:lnTo>
                    <a:pt x="58" y="347"/>
                  </a:lnTo>
                  <a:lnTo>
                    <a:pt x="71" y="357"/>
                  </a:lnTo>
                  <a:lnTo>
                    <a:pt x="84" y="364"/>
                  </a:lnTo>
                  <a:lnTo>
                    <a:pt x="98" y="371"/>
                  </a:lnTo>
                  <a:lnTo>
                    <a:pt x="112" y="377"/>
                  </a:lnTo>
                  <a:lnTo>
                    <a:pt x="128" y="381"/>
                  </a:lnTo>
                  <a:lnTo>
                    <a:pt x="144" y="383"/>
                  </a:lnTo>
                  <a:lnTo>
                    <a:pt x="161" y="384"/>
                  </a:lnTo>
                  <a:lnTo>
                    <a:pt x="308" y="384"/>
                  </a:lnTo>
                  <a:lnTo>
                    <a:pt x="308" y="384"/>
                  </a:lnTo>
                  <a:lnTo>
                    <a:pt x="325" y="383"/>
                  </a:lnTo>
                  <a:lnTo>
                    <a:pt x="341" y="381"/>
                  </a:lnTo>
                  <a:lnTo>
                    <a:pt x="357" y="377"/>
                  </a:lnTo>
                  <a:lnTo>
                    <a:pt x="372" y="371"/>
                  </a:lnTo>
                  <a:lnTo>
                    <a:pt x="385" y="364"/>
                  </a:lnTo>
                  <a:lnTo>
                    <a:pt x="398" y="357"/>
                  </a:lnTo>
                  <a:lnTo>
                    <a:pt x="411" y="347"/>
                  </a:lnTo>
                  <a:lnTo>
                    <a:pt x="422" y="336"/>
                  </a:lnTo>
                  <a:lnTo>
                    <a:pt x="433" y="326"/>
                  </a:lnTo>
                  <a:lnTo>
                    <a:pt x="443" y="313"/>
                  </a:lnTo>
                  <a:lnTo>
                    <a:pt x="450" y="299"/>
                  </a:lnTo>
                  <a:lnTo>
                    <a:pt x="457" y="286"/>
                  </a:lnTo>
                  <a:lnTo>
                    <a:pt x="463" y="271"/>
                  </a:lnTo>
                  <a:lnTo>
                    <a:pt x="467" y="255"/>
                  </a:lnTo>
                  <a:lnTo>
                    <a:pt x="469" y="239"/>
                  </a:lnTo>
                  <a:lnTo>
                    <a:pt x="470" y="223"/>
                  </a:lnTo>
                  <a:lnTo>
                    <a:pt x="470" y="0"/>
                  </a:lnTo>
                  <a:lnTo>
                    <a:pt x="470" y="0"/>
                  </a:lnTo>
                  <a:lnTo>
                    <a:pt x="0" y="0"/>
                  </a:lnTo>
                  <a:lnTo>
                    <a:pt x="0" y="0"/>
                  </a:lnTo>
                  <a:lnTo>
                    <a:pt x="0" y="223"/>
                  </a:lnTo>
                  <a:lnTo>
                    <a:pt x="0"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8" name="Freeform 7">
              <a:extLst>
                <a:ext uri="{FF2B5EF4-FFF2-40B4-BE49-F238E27FC236}">
                  <a16:creationId xmlns:a16="http://schemas.microsoft.com/office/drawing/2014/main" id="{B15F4BE2-DD67-4044-9A81-2C678F51BCDB}"/>
                </a:ext>
              </a:extLst>
            </p:cNvPr>
            <p:cNvSpPr>
              <a:spLocks noEditPoints="1"/>
            </p:cNvSpPr>
            <p:nvPr/>
          </p:nvSpPr>
          <p:spPr bwMode="auto">
            <a:xfrm>
              <a:off x="6289676" y="3722688"/>
              <a:ext cx="628650" cy="454025"/>
            </a:xfrm>
            <a:custGeom>
              <a:avLst/>
              <a:gdLst>
                <a:gd name="T0" fmla="*/ 2679 w 2769"/>
                <a:gd name="T1" fmla="*/ 1043 h 2003"/>
                <a:gd name="T2" fmla="*/ 2537 w 2769"/>
                <a:gd name="T3" fmla="*/ 660 h 2003"/>
                <a:gd name="T4" fmla="*/ 2422 w 2769"/>
                <a:gd name="T5" fmla="*/ 319 h 2003"/>
                <a:gd name="T6" fmla="*/ 2253 w 2769"/>
                <a:gd name="T7" fmla="*/ 205 h 2003"/>
                <a:gd name="T8" fmla="*/ 1960 w 2769"/>
                <a:gd name="T9" fmla="*/ 84 h 2003"/>
                <a:gd name="T10" fmla="*/ 1559 w 2769"/>
                <a:gd name="T11" fmla="*/ 8 h 2003"/>
                <a:gd name="T12" fmla="*/ 1153 w 2769"/>
                <a:gd name="T13" fmla="*/ 13 h 2003"/>
                <a:gd name="T14" fmla="*/ 765 w 2769"/>
                <a:gd name="T15" fmla="*/ 98 h 2003"/>
                <a:gd name="T16" fmla="*/ 488 w 2769"/>
                <a:gd name="T17" fmla="*/ 221 h 2003"/>
                <a:gd name="T18" fmla="*/ 334 w 2769"/>
                <a:gd name="T19" fmla="*/ 331 h 2003"/>
                <a:gd name="T20" fmla="*/ 169 w 2769"/>
                <a:gd name="T21" fmla="*/ 904 h 2003"/>
                <a:gd name="T22" fmla="*/ 81 w 2769"/>
                <a:gd name="T23" fmla="*/ 1065 h 2003"/>
                <a:gd name="T24" fmla="*/ 26 w 2769"/>
                <a:gd name="T25" fmla="*/ 1280 h 2003"/>
                <a:gd name="T26" fmla="*/ 2 w 2769"/>
                <a:gd name="T27" fmla="*/ 1775 h 2003"/>
                <a:gd name="T28" fmla="*/ 26 w 2769"/>
                <a:gd name="T29" fmla="*/ 2003 h 2003"/>
                <a:gd name="T30" fmla="*/ 2764 w 2769"/>
                <a:gd name="T31" fmla="*/ 1825 h 2003"/>
                <a:gd name="T32" fmla="*/ 2751 w 2769"/>
                <a:gd name="T33" fmla="*/ 1345 h 2003"/>
                <a:gd name="T34" fmla="*/ 353 w 2769"/>
                <a:gd name="T35" fmla="*/ 697 h 2003"/>
                <a:gd name="T36" fmla="*/ 420 w 2769"/>
                <a:gd name="T37" fmla="*/ 449 h 2003"/>
                <a:gd name="T38" fmla="*/ 530 w 2769"/>
                <a:gd name="T39" fmla="*/ 346 h 2003"/>
                <a:gd name="T40" fmla="*/ 749 w 2769"/>
                <a:gd name="T41" fmla="*/ 229 h 2003"/>
                <a:gd name="T42" fmla="*/ 1096 w 2769"/>
                <a:gd name="T43" fmla="*/ 139 h 2003"/>
                <a:gd name="T44" fmla="*/ 1506 w 2769"/>
                <a:gd name="T45" fmla="*/ 123 h 2003"/>
                <a:gd name="T46" fmla="*/ 1904 w 2769"/>
                <a:gd name="T47" fmla="*/ 190 h 2003"/>
                <a:gd name="T48" fmla="*/ 2171 w 2769"/>
                <a:gd name="T49" fmla="*/ 302 h 2003"/>
                <a:gd name="T50" fmla="*/ 2332 w 2769"/>
                <a:gd name="T51" fmla="*/ 426 h 2003"/>
                <a:gd name="T52" fmla="*/ 2388 w 2769"/>
                <a:gd name="T53" fmla="*/ 567 h 2003"/>
                <a:gd name="T54" fmla="*/ 2427 w 2769"/>
                <a:gd name="T55" fmla="*/ 843 h 2003"/>
                <a:gd name="T56" fmla="*/ 2381 w 2769"/>
                <a:gd name="T57" fmla="*/ 890 h 2003"/>
                <a:gd name="T58" fmla="*/ 1976 w 2769"/>
                <a:gd name="T59" fmla="*/ 848 h 2003"/>
                <a:gd name="T60" fmla="*/ 1384 w 2769"/>
                <a:gd name="T61" fmla="*/ 821 h 2003"/>
                <a:gd name="T62" fmla="*/ 719 w 2769"/>
                <a:gd name="T63" fmla="*/ 855 h 2003"/>
                <a:gd name="T64" fmla="*/ 379 w 2769"/>
                <a:gd name="T65" fmla="*/ 887 h 2003"/>
                <a:gd name="T66" fmla="*/ 339 w 2769"/>
                <a:gd name="T67" fmla="*/ 834 h 2003"/>
                <a:gd name="T68" fmla="*/ 415 w 2769"/>
                <a:gd name="T69" fmla="*/ 1616 h 2003"/>
                <a:gd name="T70" fmla="*/ 323 w 2769"/>
                <a:gd name="T71" fmla="*/ 1555 h 2003"/>
                <a:gd name="T72" fmla="*/ 299 w 2769"/>
                <a:gd name="T73" fmla="*/ 1459 h 2003"/>
                <a:gd name="T74" fmla="*/ 351 w 2769"/>
                <a:gd name="T75" fmla="*/ 1362 h 2003"/>
                <a:gd name="T76" fmla="*/ 443 w 2769"/>
                <a:gd name="T77" fmla="*/ 1328 h 2003"/>
                <a:gd name="T78" fmla="*/ 547 w 2769"/>
                <a:gd name="T79" fmla="*/ 1370 h 2003"/>
                <a:gd name="T80" fmla="*/ 589 w 2769"/>
                <a:gd name="T81" fmla="*/ 1474 h 2003"/>
                <a:gd name="T82" fmla="*/ 556 w 2769"/>
                <a:gd name="T83" fmla="*/ 1566 h 2003"/>
                <a:gd name="T84" fmla="*/ 459 w 2769"/>
                <a:gd name="T85" fmla="*/ 1618 h 2003"/>
                <a:gd name="T86" fmla="*/ 857 w 2769"/>
                <a:gd name="T87" fmla="*/ 1571 h 2003"/>
                <a:gd name="T88" fmla="*/ 837 w 2769"/>
                <a:gd name="T89" fmla="*/ 1503 h 2003"/>
                <a:gd name="T90" fmla="*/ 1881 w 2769"/>
                <a:gd name="T91" fmla="*/ 1468 h 2003"/>
                <a:gd name="T92" fmla="*/ 1937 w 2769"/>
                <a:gd name="T93" fmla="*/ 1525 h 2003"/>
                <a:gd name="T94" fmla="*/ 1891 w 2769"/>
                <a:gd name="T95" fmla="*/ 1580 h 2003"/>
                <a:gd name="T96" fmla="*/ 2314 w 2769"/>
                <a:gd name="T97" fmla="*/ 1607 h 2003"/>
                <a:gd name="T98" fmla="*/ 2237 w 2769"/>
                <a:gd name="T99" fmla="*/ 1530 h 2003"/>
                <a:gd name="T100" fmla="*/ 2232 w 2769"/>
                <a:gd name="T101" fmla="*/ 1430 h 2003"/>
                <a:gd name="T102" fmla="*/ 2302 w 2769"/>
                <a:gd name="T103" fmla="*/ 1346 h 2003"/>
                <a:gd name="T104" fmla="*/ 2401 w 2769"/>
                <a:gd name="T105" fmla="*/ 1331 h 2003"/>
                <a:gd name="T106" fmla="*/ 2492 w 2769"/>
                <a:gd name="T107" fmla="*/ 1392 h 2003"/>
                <a:gd name="T108" fmla="*/ 2517 w 2769"/>
                <a:gd name="T109" fmla="*/ 1489 h 2003"/>
                <a:gd name="T110" fmla="*/ 2464 w 2769"/>
                <a:gd name="T111" fmla="*/ 1586 h 2003"/>
                <a:gd name="T112" fmla="*/ 2372 w 2769"/>
                <a:gd name="T113" fmla="*/ 1619 h 2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69" h="2003">
                  <a:moveTo>
                    <a:pt x="2730" y="1217"/>
                  </a:moveTo>
                  <a:lnTo>
                    <a:pt x="2730" y="1217"/>
                  </a:lnTo>
                  <a:lnTo>
                    <a:pt x="2723" y="1183"/>
                  </a:lnTo>
                  <a:lnTo>
                    <a:pt x="2716" y="1151"/>
                  </a:lnTo>
                  <a:lnTo>
                    <a:pt x="2706" y="1120"/>
                  </a:lnTo>
                  <a:lnTo>
                    <a:pt x="2698" y="1093"/>
                  </a:lnTo>
                  <a:lnTo>
                    <a:pt x="2688" y="1066"/>
                  </a:lnTo>
                  <a:lnTo>
                    <a:pt x="2679" y="1043"/>
                  </a:lnTo>
                  <a:lnTo>
                    <a:pt x="2668" y="1021"/>
                  </a:lnTo>
                  <a:lnTo>
                    <a:pt x="2658" y="1001"/>
                  </a:lnTo>
                  <a:lnTo>
                    <a:pt x="2640" y="966"/>
                  </a:lnTo>
                  <a:lnTo>
                    <a:pt x="2624" y="938"/>
                  </a:lnTo>
                  <a:lnTo>
                    <a:pt x="2610" y="918"/>
                  </a:lnTo>
                  <a:lnTo>
                    <a:pt x="2599" y="904"/>
                  </a:lnTo>
                  <a:lnTo>
                    <a:pt x="2599" y="904"/>
                  </a:lnTo>
                  <a:lnTo>
                    <a:pt x="2537" y="660"/>
                  </a:lnTo>
                  <a:lnTo>
                    <a:pt x="2490" y="478"/>
                  </a:lnTo>
                  <a:lnTo>
                    <a:pt x="2459" y="366"/>
                  </a:lnTo>
                  <a:lnTo>
                    <a:pt x="2459" y="366"/>
                  </a:lnTo>
                  <a:lnTo>
                    <a:pt x="2456" y="358"/>
                  </a:lnTo>
                  <a:lnTo>
                    <a:pt x="2452" y="351"/>
                  </a:lnTo>
                  <a:lnTo>
                    <a:pt x="2444" y="341"/>
                  </a:lnTo>
                  <a:lnTo>
                    <a:pt x="2434" y="331"/>
                  </a:lnTo>
                  <a:lnTo>
                    <a:pt x="2422" y="319"/>
                  </a:lnTo>
                  <a:lnTo>
                    <a:pt x="2409" y="306"/>
                  </a:lnTo>
                  <a:lnTo>
                    <a:pt x="2393" y="294"/>
                  </a:lnTo>
                  <a:lnTo>
                    <a:pt x="2374" y="280"/>
                  </a:lnTo>
                  <a:lnTo>
                    <a:pt x="2354" y="266"/>
                  </a:lnTo>
                  <a:lnTo>
                    <a:pt x="2331" y="251"/>
                  </a:lnTo>
                  <a:lnTo>
                    <a:pt x="2307" y="235"/>
                  </a:lnTo>
                  <a:lnTo>
                    <a:pt x="2281" y="221"/>
                  </a:lnTo>
                  <a:lnTo>
                    <a:pt x="2253" y="205"/>
                  </a:lnTo>
                  <a:lnTo>
                    <a:pt x="2222" y="189"/>
                  </a:lnTo>
                  <a:lnTo>
                    <a:pt x="2191" y="173"/>
                  </a:lnTo>
                  <a:lnTo>
                    <a:pt x="2157" y="157"/>
                  </a:lnTo>
                  <a:lnTo>
                    <a:pt x="2121" y="142"/>
                  </a:lnTo>
                  <a:lnTo>
                    <a:pt x="2083" y="127"/>
                  </a:lnTo>
                  <a:lnTo>
                    <a:pt x="2044" y="113"/>
                  </a:lnTo>
                  <a:lnTo>
                    <a:pt x="2002" y="98"/>
                  </a:lnTo>
                  <a:lnTo>
                    <a:pt x="1960" y="84"/>
                  </a:lnTo>
                  <a:lnTo>
                    <a:pt x="1915" y="71"/>
                  </a:lnTo>
                  <a:lnTo>
                    <a:pt x="1869" y="59"/>
                  </a:lnTo>
                  <a:lnTo>
                    <a:pt x="1821" y="48"/>
                  </a:lnTo>
                  <a:lnTo>
                    <a:pt x="1773" y="38"/>
                  </a:lnTo>
                  <a:lnTo>
                    <a:pt x="1721" y="28"/>
                  </a:lnTo>
                  <a:lnTo>
                    <a:pt x="1669" y="20"/>
                  </a:lnTo>
                  <a:lnTo>
                    <a:pt x="1615" y="13"/>
                  </a:lnTo>
                  <a:lnTo>
                    <a:pt x="1559" y="8"/>
                  </a:lnTo>
                  <a:lnTo>
                    <a:pt x="1503" y="4"/>
                  </a:lnTo>
                  <a:lnTo>
                    <a:pt x="1443" y="2"/>
                  </a:lnTo>
                  <a:lnTo>
                    <a:pt x="1384" y="0"/>
                  </a:lnTo>
                  <a:lnTo>
                    <a:pt x="1384" y="0"/>
                  </a:lnTo>
                  <a:lnTo>
                    <a:pt x="1324" y="2"/>
                  </a:lnTo>
                  <a:lnTo>
                    <a:pt x="1266" y="4"/>
                  </a:lnTo>
                  <a:lnTo>
                    <a:pt x="1209" y="8"/>
                  </a:lnTo>
                  <a:lnTo>
                    <a:pt x="1153" y="13"/>
                  </a:lnTo>
                  <a:lnTo>
                    <a:pt x="1099" y="20"/>
                  </a:lnTo>
                  <a:lnTo>
                    <a:pt x="1047" y="28"/>
                  </a:lnTo>
                  <a:lnTo>
                    <a:pt x="996" y="38"/>
                  </a:lnTo>
                  <a:lnTo>
                    <a:pt x="947" y="48"/>
                  </a:lnTo>
                  <a:lnTo>
                    <a:pt x="899" y="59"/>
                  </a:lnTo>
                  <a:lnTo>
                    <a:pt x="853" y="71"/>
                  </a:lnTo>
                  <a:lnTo>
                    <a:pt x="808" y="84"/>
                  </a:lnTo>
                  <a:lnTo>
                    <a:pt x="765" y="98"/>
                  </a:lnTo>
                  <a:lnTo>
                    <a:pt x="725" y="113"/>
                  </a:lnTo>
                  <a:lnTo>
                    <a:pt x="685" y="127"/>
                  </a:lnTo>
                  <a:lnTo>
                    <a:pt x="647" y="142"/>
                  </a:lnTo>
                  <a:lnTo>
                    <a:pt x="611" y="157"/>
                  </a:lnTo>
                  <a:lnTo>
                    <a:pt x="578" y="173"/>
                  </a:lnTo>
                  <a:lnTo>
                    <a:pt x="546" y="189"/>
                  </a:lnTo>
                  <a:lnTo>
                    <a:pt x="515" y="205"/>
                  </a:lnTo>
                  <a:lnTo>
                    <a:pt x="488" y="221"/>
                  </a:lnTo>
                  <a:lnTo>
                    <a:pt x="461" y="235"/>
                  </a:lnTo>
                  <a:lnTo>
                    <a:pt x="437" y="251"/>
                  </a:lnTo>
                  <a:lnTo>
                    <a:pt x="415" y="266"/>
                  </a:lnTo>
                  <a:lnTo>
                    <a:pt x="393" y="280"/>
                  </a:lnTo>
                  <a:lnTo>
                    <a:pt x="375" y="294"/>
                  </a:lnTo>
                  <a:lnTo>
                    <a:pt x="360" y="306"/>
                  </a:lnTo>
                  <a:lnTo>
                    <a:pt x="346" y="319"/>
                  </a:lnTo>
                  <a:lnTo>
                    <a:pt x="334" y="331"/>
                  </a:lnTo>
                  <a:lnTo>
                    <a:pt x="324" y="341"/>
                  </a:lnTo>
                  <a:lnTo>
                    <a:pt x="316" y="351"/>
                  </a:lnTo>
                  <a:lnTo>
                    <a:pt x="311" y="358"/>
                  </a:lnTo>
                  <a:lnTo>
                    <a:pt x="309" y="366"/>
                  </a:lnTo>
                  <a:lnTo>
                    <a:pt x="309" y="366"/>
                  </a:lnTo>
                  <a:lnTo>
                    <a:pt x="278" y="478"/>
                  </a:lnTo>
                  <a:lnTo>
                    <a:pt x="232" y="660"/>
                  </a:lnTo>
                  <a:lnTo>
                    <a:pt x="169" y="904"/>
                  </a:lnTo>
                  <a:lnTo>
                    <a:pt x="169" y="904"/>
                  </a:lnTo>
                  <a:lnTo>
                    <a:pt x="160" y="916"/>
                  </a:lnTo>
                  <a:lnTo>
                    <a:pt x="146" y="936"/>
                  </a:lnTo>
                  <a:lnTo>
                    <a:pt x="130" y="964"/>
                  </a:lnTo>
                  <a:lnTo>
                    <a:pt x="111" y="999"/>
                  </a:lnTo>
                  <a:lnTo>
                    <a:pt x="101" y="1019"/>
                  </a:lnTo>
                  <a:lnTo>
                    <a:pt x="91" y="1041"/>
                  </a:lnTo>
                  <a:lnTo>
                    <a:pt x="81" y="1065"/>
                  </a:lnTo>
                  <a:lnTo>
                    <a:pt x="72" y="1092"/>
                  </a:lnTo>
                  <a:lnTo>
                    <a:pt x="62" y="1120"/>
                  </a:lnTo>
                  <a:lnTo>
                    <a:pt x="54" y="1151"/>
                  </a:lnTo>
                  <a:lnTo>
                    <a:pt x="45" y="1183"/>
                  </a:lnTo>
                  <a:lnTo>
                    <a:pt x="38" y="1217"/>
                  </a:lnTo>
                  <a:lnTo>
                    <a:pt x="38" y="1217"/>
                  </a:lnTo>
                  <a:lnTo>
                    <a:pt x="31" y="1248"/>
                  </a:lnTo>
                  <a:lnTo>
                    <a:pt x="26" y="1280"/>
                  </a:lnTo>
                  <a:lnTo>
                    <a:pt x="18" y="1345"/>
                  </a:lnTo>
                  <a:lnTo>
                    <a:pt x="10" y="1410"/>
                  </a:lnTo>
                  <a:lnTo>
                    <a:pt x="5" y="1475"/>
                  </a:lnTo>
                  <a:lnTo>
                    <a:pt x="2" y="1539"/>
                  </a:lnTo>
                  <a:lnTo>
                    <a:pt x="0" y="1602"/>
                  </a:lnTo>
                  <a:lnTo>
                    <a:pt x="0" y="1663"/>
                  </a:lnTo>
                  <a:lnTo>
                    <a:pt x="0" y="1720"/>
                  </a:lnTo>
                  <a:lnTo>
                    <a:pt x="2" y="1775"/>
                  </a:lnTo>
                  <a:lnTo>
                    <a:pt x="4" y="1825"/>
                  </a:lnTo>
                  <a:lnTo>
                    <a:pt x="7" y="1871"/>
                  </a:lnTo>
                  <a:lnTo>
                    <a:pt x="10" y="1911"/>
                  </a:lnTo>
                  <a:lnTo>
                    <a:pt x="15" y="1945"/>
                  </a:lnTo>
                  <a:lnTo>
                    <a:pt x="19" y="1972"/>
                  </a:lnTo>
                  <a:lnTo>
                    <a:pt x="23" y="1991"/>
                  </a:lnTo>
                  <a:lnTo>
                    <a:pt x="26" y="2003"/>
                  </a:lnTo>
                  <a:lnTo>
                    <a:pt x="26" y="2003"/>
                  </a:lnTo>
                  <a:lnTo>
                    <a:pt x="2742" y="2003"/>
                  </a:lnTo>
                  <a:lnTo>
                    <a:pt x="2742" y="2003"/>
                  </a:lnTo>
                  <a:lnTo>
                    <a:pt x="2745" y="1991"/>
                  </a:lnTo>
                  <a:lnTo>
                    <a:pt x="2749" y="1972"/>
                  </a:lnTo>
                  <a:lnTo>
                    <a:pt x="2754" y="1945"/>
                  </a:lnTo>
                  <a:lnTo>
                    <a:pt x="2758" y="1911"/>
                  </a:lnTo>
                  <a:lnTo>
                    <a:pt x="2761" y="1871"/>
                  </a:lnTo>
                  <a:lnTo>
                    <a:pt x="2764" y="1825"/>
                  </a:lnTo>
                  <a:lnTo>
                    <a:pt x="2766" y="1775"/>
                  </a:lnTo>
                  <a:lnTo>
                    <a:pt x="2769" y="1720"/>
                  </a:lnTo>
                  <a:lnTo>
                    <a:pt x="2769" y="1663"/>
                  </a:lnTo>
                  <a:lnTo>
                    <a:pt x="2769" y="1602"/>
                  </a:lnTo>
                  <a:lnTo>
                    <a:pt x="2766" y="1539"/>
                  </a:lnTo>
                  <a:lnTo>
                    <a:pt x="2763" y="1475"/>
                  </a:lnTo>
                  <a:lnTo>
                    <a:pt x="2758" y="1410"/>
                  </a:lnTo>
                  <a:lnTo>
                    <a:pt x="2751" y="1345"/>
                  </a:lnTo>
                  <a:lnTo>
                    <a:pt x="2742" y="1280"/>
                  </a:lnTo>
                  <a:lnTo>
                    <a:pt x="2737" y="1248"/>
                  </a:lnTo>
                  <a:lnTo>
                    <a:pt x="2730" y="1217"/>
                  </a:lnTo>
                  <a:lnTo>
                    <a:pt x="2730" y="1217"/>
                  </a:lnTo>
                  <a:close/>
                  <a:moveTo>
                    <a:pt x="337" y="788"/>
                  </a:moveTo>
                  <a:lnTo>
                    <a:pt x="337" y="788"/>
                  </a:lnTo>
                  <a:lnTo>
                    <a:pt x="346" y="740"/>
                  </a:lnTo>
                  <a:lnTo>
                    <a:pt x="353" y="697"/>
                  </a:lnTo>
                  <a:lnTo>
                    <a:pt x="368" y="624"/>
                  </a:lnTo>
                  <a:lnTo>
                    <a:pt x="381" y="567"/>
                  </a:lnTo>
                  <a:lnTo>
                    <a:pt x="392" y="523"/>
                  </a:lnTo>
                  <a:lnTo>
                    <a:pt x="403" y="492"/>
                  </a:lnTo>
                  <a:lnTo>
                    <a:pt x="411" y="470"/>
                  </a:lnTo>
                  <a:lnTo>
                    <a:pt x="417" y="457"/>
                  </a:lnTo>
                  <a:lnTo>
                    <a:pt x="420" y="449"/>
                  </a:lnTo>
                  <a:lnTo>
                    <a:pt x="420" y="449"/>
                  </a:lnTo>
                  <a:lnTo>
                    <a:pt x="421" y="445"/>
                  </a:lnTo>
                  <a:lnTo>
                    <a:pt x="424" y="440"/>
                  </a:lnTo>
                  <a:lnTo>
                    <a:pt x="436" y="426"/>
                  </a:lnTo>
                  <a:lnTo>
                    <a:pt x="454" y="407"/>
                  </a:lnTo>
                  <a:lnTo>
                    <a:pt x="479" y="385"/>
                  </a:lnTo>
                  <a:lnTo>
                    <a:pt x="495" y="372"/>
                  </a:lnTo>
                  <a:lnTo>
                    <a:pt x="512" y="359"/>
                  </a:lnTo>
                  <a:lnTo>
                    <a:pt x="530" y="346"/>
                  </a:lnTo>
                  <a:lnTo>
                    <a:pt x="551" y="331"/>
                  </a:lnTo>
                  <a:lnTo>
                    <a:pt x="573" y="317"/>
                  </a:lnTo>
                  <a:lnTo>
                    <a:pt x="598" y="302"/>
                  </a:lnTo>
                  <a:lnTo>
                    <a:pt x="624" y="287"/>
                  </a:lnTo>
                  <a:lnTo>
                    <a:pt x="653" y="272"/>
                  </a:lnTo>
                  <a:lnTo>
                    <a:pt x="682" y="258"/>
                  </a:lnTo>
                  <a:lnTo>
                    <a:pt x="715" y="244"/>
                  </a:lnTo>
                  <a:lnTo>
                    <a:pt x="749" y="229"/>
                  </a:lnTo>
                  <a:lnTo>
                    <a:pt x="785" y="215"/>
                  </a:lnTo>
                  <a:lnTo>
                    <a:pt x="823" y="203"/>
                  </a:lnTo>
                  <a:lnTo>
                    <a:pt x="863" y="190"/>
                  </a:lnTo>
                  <a:lnTo>
                    <a:pt x="906" y="178"/>
                  </a:lnTo>
                  <a:lnTo>
                    <a:pt x="950" y="167"/>
                  </a:lnTo>
                  <a:lnTo>
                    <a:pt x="997" y="157"/>
                  </a:lnTo>
                  <a:lnTo>
                    <a:pt x="1045" y="148"/>
                  </a:lnTo>
                  <a:lnTo>
                    <a:pt x="1096" y="139"/>
                  </a:lnTo>
                  <a:lnTo>
                    <a:pt x="1150" y="133"/>
                  </a:lnTo>
                  <a:lnTo>
                    <a:pt x="1205" y="127"/>
                  </a:lnTo>
                  <a:lnTo>
                    <a:pt x="1262" y="123"/>
                  </a:lnTo>
                  <a:lnTo>
                    <a:pt x="1322" y="120"/>
                  </a:lnTo>
                  <a:lnTo>
                    <a:pt x="1384" y="120"/>
                  </a:lnTo>
                  <a:lnTo>
                    <a:pt x="1384" y="120"/>
                  </a:lnTo>
                  <a:lnTo>
                    <a:pt x="1447" y="120"/>
                  </a:lnTo>
                  <a:lnTo>
                    <a:pt x="1506" y="123"/>
                  </a:lnTo>
                  <a:lnTo>
                    <a:pt x="1563" y="127"/>
                  </a:lnTo>
                  <a:lnTo>
                    <a:pt x="1618" y="133"/>
                  </a:lnTo>
                  <a:lnTo>
                    <a:pt x="1671" y="139"/>
                  </a:lnTo>
                  <a:lnTo>
                    <a:pt x="1723" y="148"/>
                  </a:lnTo>
                  <a:lnTo>
                    <a:pt x="1772" y="157"/>
                  </a:lnTo>
                  <a:lnTo>
                    <a:pt x="1818" y="167"/>
                  </a:lnTo>
                  <a:lnTo>
                    <a:pt x="1861" y="178"/>
                  </a:lnTo>
                  <a:lnTo>
                    <a:pt x="1904" y="190"/>
                  </a:lnTo>
                  <a:lnTo>
                    <a:pt x="1945" y="203"/>
                  </a:lnTo>
                  <a:lnTo>
                    <a:pt x="1983" y="215"/>
                  </a:lnTo>
                  <a:lnTo>
                    <a:pt x="2019" y="229"/>
                  </a:lnTo>
                  <a:lnTo>
                    <a:pt x="2053" y="244"/>
                  </a:lnTo>
                  <a:lnTo>
                    <a:pt x="2085" y="258"/>
                  </a:lnTo>
                  <a:lnTo>
                    <a:pt x="2116" y="272"/>
                  </a:lnTo>
                  <a:lnTo>
                    <a:pt x="2144" y="287"/>
                  </a:lnTo>
                  <a:lnTo>
                    <a:pt x="2171" y="302"/>
                  </a:lnTo>
                  <a:lnTo>
                    <a:pt x="2195" y="317"/>
                  </a:lnTo>
                  <a:lnTo>
                    <a:pt x="2217" y="331"/>
                  </a:lnTo>
                  <a:lnTo>
                    <a:pt x="2238" y="346"/>
                  </a:lnTo>
                  <a:lnTo>
                    <a:pt x="2256" y="359"/>
                  </a:lnTo>
                  <a:lnTo>
                    <a:pt x="2273" y="372"/>
                  </a:lnTo>
                  <a:lnTo>
                    <a:pt x="2289" y="385"/>
                  </a:lnTo>
                  <a:lnTo>
                    <a:pt x="2314" y="407"/>
                  </a:lnTo>
                  <a:lnTo>
                    <a:pt x="2332" y="426"/>
                  </a:lnTo>
                  <a:lnTo>
                    <a:pt x="2344" y="440"/>
                  </a:lnTo>
                  <a:lnTo>
                    <a:pt x="2347" y="445"/>
                  </a:lnTo>
                  <a:lnTo>
                    <a:pt x="2348" y="449"/>
                  </a:lnTo>
                  <a:lnTo>
                    <a:pt x="2348" y="449"/>
                  </a:lnTo>
                  <a:lnTo>
                    <a:pt x="2357" y="470"/>
                  </a:lnTo>
                  <a:lnTo>
                    <a:pt x="2365" y="492"/>
                  </a:lnTo>
                  <a:lnTo>
                    <a:pt x="2376" y="523"/>
                  </a:lnTo>
                  <a:lnTo>
                    <a:pt x="2388" y="567"/>
                  </a:lnTo>
                  <a:lnTo>
                    <a:pt x="2400" y="624"/>
                  </a:lnTo>
                  <a:lnTo>
                    <a:pt x="2415" y="697"/>
                  </a:lnTo>
                  <a:lnTo>
                    <a:pt x="2431" y="788"/>
                  </a:lnTo>
                  <a:lnTo>
                    <a:pt x="2431" y="788"/>
                  </a:lnTo>
                  <a:lnTo>
                    <a:pt x="2432" y="802"/>
                  </a:lnTo>
                  <a:lnTo>
                    <a:pt x="2431" y="818"/>
                  </a:lnTo>
                  <a:lnTo>
                    <a:pt x="2429" y="834"/>
                  </a:lnTo>
                  <a:lnTo>
                    <a:pt x="2427" y="843"/>
                  </a:lnTo>
                  <a:lnTo>
                    <a:pt x="2424" y="851"/>
                  </a:lnTo>
                  <a:lnTo>
                    <a:pt x="2419" y="859"/>
                  </a:lnTo>
                  <a:lnTo>
                    <a:pt x="2415" y="866"/>
                  </a:lnTo>
                  <a:lnTo>
                    <a:pt x="2411" y="873"/>
                  </a:lnTo>
                  <a:lnTo>
                    <a:pt x="2404" y="879"/>
                  </a:lnTo>
                  <a:lnTo>
                    <a:pt x="2398" y="883"/>
                  </a:lnTo>
                  <a:lnTo>
                    <a:pt x="2390" y="887"/>
                  </a:lnTo>
                  <a:lnTo>
                    <a:pt x="2381" y="890"/>
                  </a:lnTo>
                  <a:lnTo>
                    <a:pt x="2372" y="891"/>
                  </a:lnTo>
                  <a:lnTo>
                    <a:pt x="2372" y="891"/>
                  </a:lnTo>
                  <a:lnTo>
                    <a:pt x="2372" y="891"/>
                  </a:lnTo>
                  <a:lnTo>
                    <a:pt x="2372" y="891"/>
                  </a:lnTo>
                  <a:lnTo>
                    <a:pt x="2278" y="879"/>
                  </a:lnTo>
                  <a:lnTo>
                    <a:pt x="2178" y="867"/>
                  </a:lnTo>
                  <a:lnTo>
                    <a:pt x="2049" y="855"/>
                  </a:lnTo>
                  <a:lnTo>
                    <a:pt x="1976" y="848"/>
                  </a:lnTo>
                  <a:lnTo>
                    <a:pt x="1899" y="842"/>
                  </a:lnTo>
                  <a:lnTo>
                    <a:pt x="1817" y="837"/>
                  </a:lnTo>
                  <a:lnTo>
                    <a:pt x="1733" y="831"/>
                  </a:lnTo>
                  <a:lnTo>
                    <a:pt x="1648" y="827"/>
                  </a:lnTo>
                  <a:lnTo>
                    <a:pt x="1560" y="823"/>
                  </a:lnTo>
                  <a:lnTo>
                    <a:pt x="1472" y="821"/>
                  </a:lnTo>
                  <a:lnTo>
                    <a:pt x="1384" y="821"/>
                  </a:lnTo>
                  <a:lnTo>
                    <a:pt x="1384" y="821"/>
                  </a:lnTo>
                  <a:lnTo>
                    <a:pt x="1296" y="821"/>
                  </a:lnTo>
                  <a:lnTo>
                    <a:pt x="1208" y="823"/>
                  </a:lnTo>
                  <a:lnTo>
                    <a:pt x="1121" y="827"/>
                  </a:lnTo>
                  <a:lnTo>
                    <a:pt x="1035" y="831"/>
                  </a:lnTo>
                  <a:lnTo>
                    <a:pt x="950" y="837"/>
                  </a:lnTo>
                  <a:lnTo>
                    <a:pt x="870" y="842"/>
                  </a:lnTo>
                  <a:lnTo>
                    <a:pt x="792" y="848"/>
                  </a:lnTo>
                  <a:lnTo>
                    <a:pt x="719" y="855"/>
                  </a:lnTo>
                  <a:lnTo>
                    <a:pt x="590" y="867"/>
                  </a:lnTo>
                  <a:lnTo>
                    <a:pt x="490" y="879"/>
                  </a:lnTo>
                  <a:lnTo>
                    <a:pt x="397" y="891"/>
                  </a:lnTo>
                  <a:lnTo>
                    <a:pt x="397" y="891"/>
                  </a:lnTo>
                  <a:lnTo>
                    <a:pt x="397" y="891"/>
                  </a:lnTo>
                  <a:lnTo>
                    <a:pt x="397" y="891"/>
                  </a:lnTo>
                  <a:lnTo>
                    <a:pt x="387" y="890"/>
                  </a:lnTo>
                  <a:lnTo>
                    <a:pt x="379" y="887"/>
                  </a:lnTo>
                  <a:lnTo>
                    <a:pt x="370" y="883"/>
                  </a:lnTo>
                  <a:lnTo>
                    <a:pt x="364" y="879"/>
                  </a:lnTo>
                  <a:lnTo>
                    <a:pt x="357" y="873"/>
                  </a:lnTo>
                  <a:lnTo>
                    <a:pt x="353" y="866"/>
                  </a:lnTo>
                  <a:lnTo>
                    <a:pt x="349" y="859"/>
                  </a:lnTo>
                  <a:lnTo>
                    <a:pt x="345" y="851"/>
                  </a:lnTo>
                  <a:lnTo>
                    <a:pt x="342" y="843"/>
                  </a:lnTo>
                  <a:lnTo>
                    <a:pt x="339" y="834"/>
                  </a:lnTo>
                  <a:lnTo>
                    <a:pt x="337" y="818"/>
                  </a:lnTo>
                  <a:lnTo>
                    <a:pt x="336" y="802"/>
                  </a:lnTo>
                  <a:lnTo>
                    <a:pt x="337" y="788"/>
                  </a:lnTo>
                  <a:lnTo>
                    <a:pt x="337" y="788"/>
                  </a:lnTo>
                  <a:close/>
                  <a:moveTo>
                    <a:pt x="443" y="1619"/>
                  </a:moveTo>
                  <a:lnTo>
                    <a:pt x="443" y="1619"/>
                  </a:lnTo>
                  <a:lnTo>
                    <a:pt x="428" y="1618"/>
                  </a:lnTo>
                  <a:lnTo>
                    <a:pt x="415" y="1616"/>
                  </a:lnTo>
                  <a:lnTo>
                    <a:pt x="401" y="1612"/>
                  </a:lnTo>
                  <a:lnTo>
                    <a:pt x="387" y="1607"/>
                  </a:lnTo>
                  <a:lnTo>
                    <a:pt x="374" y="1602"/>
                  </a:lnTo>
                  <a:lnTo>
                    <a:pt x="363" y="1594"/>
                  </a:lnTo>
                  <a:lnTo>
                    <a:pt x="351" y="1586"/>
                  </a:lnTo>
                  <a:lnTo>
                    <a:pt x="341" y="1576"/>
                  </a:lnTo>
                  <a:lnTo>
                    <a:pt x="331" y="1566"/>
                  </a:lnTo>
                  <a:lnTo>
                    <a:pt x="323" y="1555"/>
                  </a:lnTo>
                  <a:lnTo>
                    <a:pt x="315" y="1543"/>
                  </a:lnTo>
                  <a:lnTo>
                    <a:pt x="310" y="1530"/>
                  </a:lnTo>
                  <a:lnTo>
                    <a:pt x="305" y="1517"/>
                  </a:lnTo>
                  <a:lnTo>
                    <a:pt x="301" y="1502"/>
                  </a:lnTo>
                  <a:lnTo>
                    <a:pt x="299" y="1489"/>
                  </a:lnTo>
                  <a:lnTo>
                    <a:pt x="298" y="1474"/>
                  </a:lnTo>
                  <a:lnTo>
                    <a:pt x="298" y="1474"/>
                  </a:lnTo>
                  <a:lnTo>
                    <a:pt x="299" y="1459"/>
                  </a:lnTo>
                  <a:lnTo>
                    <a:pt x="301" y="1444"/>
                  </a:lnTo>
                  <a:lnTo>
                    <a:pt x="305" y="1430"/>
                  </a:lnTo>
                  <a:lnTo>
                    <a:pt x="310" y="1417"/>
                  </a:lnTo>
                  <a:lnTo>
                    <a:pt x="315" y="1404"/>
                  </a:lnTo>
                  <a:lnTo>
                    <a:pt x="323" y="1392"/>
                  </a:lnTo>
                  <a:lnTo>
                    <a:pt x="331" y="1381"/>
                  </a:lnTo>
                  <a:lnTo>
                    <a:pt x="341" y="1370"/>
                  </a:lnTo>
                  <a:lnTo>
                    <a:pt x="351" y="1362"/>
                  </a:lnTo>
                  <a:lnTo>
                    <a:pt x="363" y="1353"/>
                  </a:lnTo>
                  <a:lnTo>
                    <a:pt x="374" y="1346"/>
                  </a:lnTo>
                  <a:lnTo>
                    <a:pt x="387" y="1339"/>
                  </a:lnTo>
                  <a:lnTo>
                    <a:pt x="401" y="1334"/>
                  </a:lnTo>
                  <a:lnTo>
                    <a:pt x="415" y="1331"/>
                  </a:lnTo>
                  <a:lnTo>
                    <a:pt x="428" y="1329"/>
                  </a:lnTo>
                  <a:lnTo>
                    <a:pt x="443" y="1328"/>
                  </a:lnTo>
                  <a:lnTo>
                    <a:pt x="443" y="1328"/>
                  </a:lnTo>
                  <a:lnTo>
                    <a:pt x="459" y="1329"/>
                  </a:lnTo>
                  <a:lnTo>
                    <a:pt x="473" y="1331"/>
                  </a:lnTo>
                  <a:lnTo>
                    <a:pt x="487" y="1334"/>
                  </a:lnTo>
                  <a:lnTo>
                    <a:pt x="500" y="1339"/>
                  </a:lnTo>
                  <a:lnTo>
                    <a:pt x="513" y="1346"/>
                  </a:lnTo>
                  <a:lnTo>
                    <a:pt x="525" y="1353"/>
                  </a:lnTo>
                  <a:lnTo>
                    <a:pt x="536" y="1362"/>
                  </a:lnTo>
                  <a:lnTo>
                    <a:pt x="547" y="1370"/>
                  </a:lnTo>
                  <a:lnTo>
                    <a:pt x="556" y="1381"/>
                  </a:lnTo>
                  <a:lnTo>
                    <a:pt x="565" y="1392"/>
                  </a:lnTo>
                  <a:lnTo>
                    <a:pt x="571" y="1404"/>
                  </a:lnTo>
                  <a:lnTo>
                    <a:pt x="578" y="1417"/>
                  </a:lnTo>
                  <a:lnTo>
                    <a:pt x="583" y="1430"/>
                  </a:lnTo>
                  <a:lnTo>
                    <a:pt x="586" y="1444"/>
                  </a:lnTo>
                  <a:lnTo>
                    <a:pt x="588" y="1459"/>
                  </a:lnTo>
                  <a:lnTo>
                    <a:pt x="589" y="1474"/>
                  </a:lnTo>
                  <a:lnTo>
                    <a:pt x="589" y="1474"/>
                  </a:lnTo>
                  <a:lnTo>
                    <a:pt x="588" y="1489"/>
                  </a:lnTo>
                  <a:lnTo>
                    <a:pt x="586" y="1502"/>
                  </a:lnTo>
                  <a:lnTo>
                    <a:pt x="583" y="1517"/>
                  </a:lnTo>
                  <a:lnTo>
                    <a:pt x="578" y="1530"/>
                  </a:lnTo>
                  <a:lnTo>
                    <a:pt x="571" y="1543"/>
                  </a:lnTo>
                  <a:lnTo>
                    <a:pt x="565" y="1555"/>
                  </a:lnTo>
                  <a:lnTo>
                    <a:pt x="556" y="1566"/>
                  </a:lnTo>
                  <a:lnTo>
                    <a:pt x="547" y="1576"/>
                  </a:lnTo>
                  <a:lnTo>
                    <a:pt x="536" y="1586"/>
                  </a:lnTo>
                  <a:lnTo>
                    <a:pt x="525" y="1594"/>
                  </a:lnTo>
                  <a:lnTo>
                    <a:pt x="513" y="1602"/>
                  </a:lnTo>
                  <a:lnTo>
                    <a:pt x="500" y="1607"/>
                  </a:lnTo>
                  <a:lnTo>
                    <a:pt x="487" y="1612"/>
                  </a:lnTo>
                  <a:lnTo>
                    <a:pt x="473" y="1616"/>
                  </a:lnTo>
                  <a:lnTo>
                    <a:pt x="459" y="1618"/>
                  </a:lnTo>
                  <a:lnTo>
                    <a:pt x="443" y="1619"/>
                  </a:lnTo>
                  <a:lnTo>
                    <a:pt x="443" y="1619"/>
                  </a:lnTo>
                  <a:close/>
                  <a:moveTo>
                    <a:pt x="1881" y="1581"/>
                  </a:moveTo>
                  <a:lnTo>
                    <a:pt x="888" y="1581"/>
                  </a:lnTo>
                  <a:lnTo>
                    <a:pt x="888" y="1581"/>
                  </a:lnTo>
                  <a:lnTo>
                    <a:pt x="877" y="1580"/>
                  </a:lnTo>
                  <a:lnTo>
                    <a:pt x="867" y="1576"/>
                  </a:lnTo>
                  <a:lnTo>
                    <a:pt x="857" y="1571"/>
                  </a:lnTo>
                  <a:lnTo>
                    <a:pt x="849" y="1565"/>
                  </a:lnTo>
                  <a:lnTo>
                    <a:pt x="841" y="1556"/>
                  </a:lnTo>
                  <a:lnTo>
                    <a:pt x="837" y="1547"/>
                  </a:lnTo>
                  <a:lnTo>
                    <a:pt x="833" y="1536"/>
                  </a:lnTo>
                  <a:lnTo>
                    <a:pt x="832" y="1525"/>
                  </a:lnTo>
                  <a:lnTo>
                    <a:pt x="832" y="1525"/>
                  </a:lnTo>
                  <a:lnTo>
                    <a:pt x="833" y="1514"/>
                  </a:lnTo>
                  <a:lnTo>
                    <a:pt x="837" y="1503"/>
                  </a:lnTo>
                  <a:lnTo>
                    <a:pt x="841" y="1494"/>
                  </a:lnTo>
                  <a:lnTo>
                    <a:pt x="849" y="1485"/>
                  </a:lnTo>
                  <a:lnTo>
                    <a:pt x="857" y="1478"/>
                  </a:lnTo>
                  <a:lnTo>
                    <a:pt x="867" y="1473"/>
                  </a:lnTo>
                  <a:lnTo>
                    <a:pt x="877" y="1469"/>
                  </a:lnTo>
                  <a:lnTo>
                    <a:pt x="888" y="1468"/>
                  </a:lnTo>
                  <a:lnTo>
                    <a:pt x="1881" y="1468"/>
                  </a:lnTo>
                  <a:lnTo>
                    <a:pt x="1881" y="1468"/>
                  </a:lnTo>
                  <a:lnTo>
                    <a:pt x="1891" y="1469"/>
                  </a:lnTo>
                  <a:lnTo>
                    <a:pt x="1902" y="1473"/>
                  </a:lnTo>
                  <a:lnTo>
                    <a:pt x="1911" y="1478"/>
                  </a:lnTo>
                  <a:lnTo>
                    <a:pt x="1920" y="1485"/>
                  </a:lnTo>
                  <a:lnTo>
                    <a:pt x="1927" y="1494"/>
                  </a:lnTo>
                  <a:lnTo>
                    <a:pt x="1931" y="1503"/>
                  </a:lnTo>
                  <a:lnTo>
                    <a:pt x="1936" y="1514"/>
                  </a:lnTo>
                  <a:lnTo>
                    <a:pt x="1937" y="1525"/>
                  </a:lnTo>
                  <a:lnTo>
                    <a:pt x="1937" y="1525"/>
                  </a:lnTo>
                  <a:lnTo>
                    <a:pt x="1936" y="1536"/>
                  </a:lnTo>
                  <a:lnTo>
                    <a:pt x="1931" y="1547"/>
                  </a:lnTo>
                  <a:lnTo>
                    <a:pt x="1927" y="1556"/>
                  </a:lnTo>
                  <a:lnTo>
                    <a:pt x="1920" y="1565"/>
                  </a:lnTo>
                  <a:lnTo>
                    <a:pt x="1911" y="1571"/>
                  </a:lnTo>
                  <a:lnTo>
                    <a:pt x="1902" y="1576"/>
                  </a:lnTo>
                  <a:lnTo>
                    <a:pt x="1891" y="1580"/>
                  </a:lnTo>
                  <a:lnTo>
                    <a:pt x="1881" y="1581"/>
                  </a:lnTo>
                  <a:lnTo>
                    <a:pt x="1881" y="1581"/>
                  </a:lnTo>
                  <a:close/>
                  <a:moveTo>
                    <a:pt x="2372" y="1619"/>
                  </a:moveTo>
                  <a:lnTo>
                    <a:pt x="2372" y="1619"/>
                  </a:lnTo>
                  <a:lnTo>
                    <a:pt x="2357" y="1618"/>
                  </a:lnTo>
                  <a:lnTo>
                    <a:pt x="2342" y="1616"/>
                  </a:lnTo>
                  <a:lnTo>
                    <a:pt x="2328" y="1612"/>
                  </a:lnTo>
                  <a:lnTo>
                    <a:pt x="2314" y="1607"/>
                  </a:lnTo>
                  <a:lnTo>
                    <a:pt x="2302" y="1602"/>
                  </a:lnTo>
                  <a:lnTo>
                    <a:pt x="2290" y="1594"/>
                  </a:lnTo>
                  <a:lnTo>
                    <a:pt x="2278" y="1586"/>
                  </a:lnTo>
                  <a:lnTo>
                    <a:pt x="2269" y="1576"/>
                  </a:lnTo>
                  <a:lnTo>
                    <a:pt x="2259" y="1566"/>
                  </a:lnTo>
                  <a:lnTo>
                    <a:pt x="2251" y="1555"/>
                  </a:lnTo>
                  <a:lnTo>
                    <a:pt x="2244" y="1543"/>
                  </a:lnTo>
                  <a:lnTo>
                    <a:pt x="2237" y="1530"/>
                  </a:lnTo>
                  <a:lnTo>
                    <a:pt x="2232" y="1517"/>
                  </a:lnTo>
                  <a:lnTo>
                    <a:pt x="2229" y="1502"/>
                  </a:lnTo>
                  <a:lnTo>
                    <a:pt x="2227" y="1489"/>
                  </a:lnTo>
                  <a:lnTo>
                    <a:pt x="2226" y="1474"/>
                  </a:lnTo>
                  <a:lnTo>
                    <a:pt x="2226" y="1474"/>
                  </a:lnTo>
                  <a:lnTo>
                    <a:pt x="2227" y="1459"/>
                  </a:lnTo>
                  <a:lnTo>
                    <a:pt x="2229" y="1444"/>
                  </a:lnTo>
                  <a:lnTo>
                    <a:pt x="2232" y="1430"/>
                  </a:lnTo>
                  <a:lnTo>
                    <a:pt x="2237" y="1417"/>
                  </a:lnTo>
                  <a:lnTo>
                    <a:pt x="2244" y="1404"/>
                  </a:lnTo>
                  <a:lnTo>
                    <a:pt x="2251" y="1392"/>
                  </a:lnTo>
                  <a:lnTo>
                    <a:pt x="2259" y="1381"/>
                  </a:lnTo>
                  <a:lnTo>
                    <a:pt x="2269" y="1370"/>
                  </a:lnTo>
                  <a:lnTo>
                    <a:pt x="2278" y="1362"/>
                  </a:lnTo>
                  <a:lnTo>
                    <a:pt x="2290" y="1353"/>
                  </a:lnTo>
                  <a:lnTo>
                    <a:pt x="2302" y="1346"/>
                  </a:lnTo>
                  <a:lnTo>
                    <a:pt x="2314" y="1339"/>
                  </a:lnTo>
                  <a:lnTo>
                    <a:pt x="2328" y="1334"/>
                  </a:lnTo>
                  <a:lnTo>
                    <a:pt x="2342" y="1331"/>
                  </a:lnTo>
                  <a:lnTo>
                    <a:pt x="2357" y="1329"/>
                  </a:lnTo>
                  <a:lnTo>
                    <a:pt x="2372" y="1328"/>
                  </a:lnTo>
                  <a:lnTo>
                    <a:pt x="2372" y="1328"/>
                  </a:lnTo>
                  <a:lnTo>
                    <a:pt x="2386" y="1329"/>
                  </a:lnTo>
                  <a:lnTo>
                    <a:pt x="2401" y="1331"/>
                  </a:lnTo>
                  <a:lnTo>
                    <a:pt x="2415" y="1334"/>
                  </a:lnTo>
                  <a:lnTo>
                    <a:pt x="2428" y="1339"/>
                  </a:lnTo>
                  <a:lnTo>
                    <a:pt x="2440" y="1346"/>
                  </a:lnTo>
                  <a:lnTo>
                    <a:pt x="2453" y="1353"/>
                  </a:lnTo>
                  <a:lnTo>
                    <a:pt x="2464" y="1362"/>
                  </a:lnTo>
                  <a:lnTo>
                    <a:pt x="2474" y="1370"/>
                  </a:lnTo>
                  <a:lnTo>
                    <a:pt x="2484" y="1381"/>
                  </a:lnTo>
                  <a:lnTo>
                    <a:pt x="2492" y="1392"/>
                  </a:lnTo>
                  <a:lnTo>
                    <a:pt x="2500" y="1404"/>
                  </a:lnTo>
                  <a:lnTo>
                    <a:pt x="2506" y="1417"/>
                  </a:lnTo>
                  <a:lnTo>
                    <a:pt x="2510" y="1430"/>
                  </a:lnTo>
                  <a:lnTo>
                    <a:pt x="2515" y="1444"/>
                  </a:lnTo>
                  <a:lnTo>
                    <a:pt x="2517" y="1459"/>
                  </a:lnTo>
                  <a:lnTo>
                    <a:pt x="2517" y="1474"/>
                  </a:lnTo>
                  <a:lnTo>
                    <a:pt x="2517" y="1474"/>
                  </a:lnTo>
                  <a:lnTo>
                    <a:pt x="2517" y="1489"/>
                  </a:lnTo>
                  <a:lnTo>
                    <a:pt x="2515" y="1502"/>
                  </a:lnTo>
                  <a:lnTo>
                    <a:pt x="2510" y="1517"/>
                  </a:lnTo>
                  <a:lnTo>
                    <a:pt x="2506" y="1530"/>
                  </a:lnTo>
                  <a:lnTo>
                    <a:pt x="2500" y="1543"/>
                  </a:lnTo>
                  <a:lnTo>
                    <a:pt x="2492" y="1555"/>
                  </a:lnTo>
                  <a:lnTo>
                    <a:pt x="2484" y="1566"/>
                  </a:lnTo>
                  <a:lnTo>
                    <a:pt x="2474" y="1576"/>
                  </a:lnTo>
                  <a:lnTo>
                    <a:pt x="2464" y="1586"/>
                  </a:lnTo>
                  <a:lnTo>
                    <a:pt x="2453" y="1594"/>
                  </a:lnTo>
                  <a:lnTo>
                    <a:pt x="2440" y="1602"/>
                  </a:lnTo>
                  <a:lnTo>
                    <a:pt x="2428" y="1607"/>
                  </a:lnTo>
                  <a:lnTo>
                    <a:pt x="2415" y="1612"/>
                  </a:lnTo>
                  <a:lnTo>
                    <a:pt x="2401" y="1616"/>
                  </a:lnTo>
                  <a:lnTo>
                    <a:pt x="2386" y="1618"/>
                  </a:lnTo>
                  <a:lnTo>
                    <a:pt x="2372" y="1619"/>
                  </a:lnTo>
                  <a:lnTo>
                    <a:pt x="2372" y="16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59" name="Grupa 158" descr="Największe problemy środowiska naturalnego w Polsce.&#10;&#10;Grafika przedstawia zbyt małą ilość energii odnawialnej: 3%.">
            <a:extLst>
              <a:ext uri="{FF2B5EF4-FFF2-40B4-BE49-F238E27FC236}">
                <a16:creationId xmlns:a16="http://schemas.microsoft.com/office/drawing/2014/main" id="{F2A16EB5-CC72-4C43-8401-C14CE3FC3049}"/>
              </a:ext>
            </a:extLst>
          </p:cNvPr>
          <p:cNvGrpSpPr/>
          <p:nvPr/>
        </p:nvGrpSpPr>
        <p:grpSpPr>
          <a:xfrm>
            <a:off x="3685739" y="4084237"/>
            <a:ext cx="349118" cy="404945"/>
            <a:chOff x="4714875" y="4724401"/>
            <a:chExt cx="704850" cy="817562"/>
          </a:xfrm>
          <a:solidFill>
            <a:schemeClr val="bg1">
              <a:lumMod val="75000"/>
            </a:schemeClr>
          </a:solidFill>
        </p:grpSpPr>
        <p:sp>
          <p:nvSpPr>
            <p:cNvPr id="160" name="Freeform 13">
              <a:extLst>
                <a:ext uri="{FF2B5EF4-FFF2-40B4-BE49-F238E27FC236}">
                  <a16:creationId xmlns:a16="http://schemas.microsoft.com/office/drawing/2014/main" id="{A535A1D0-3C76-492C-A665-F5DFF9E303E7}"/>
                </a:ext>
              </a:extLst>
            </p:cNvPr>
            <p:cNvSpPr>
              <a:spLocks noEditPoints="1"/>
            </p:cNvSpPr>
            <p:nvPr/>
          </p:nvSpPr>
          <p:spPr bwMode="auto">
            <a:xfrm>
              <a:off x="4714875" y="4724401"/>
              <a:ext cx="530225" cy="736600"/>
            </a:xfrm>
            <a:custGeom>
              <a:avLst/>
              <a:gdLst>
                <a:gd name="T0" fmla="*/ 396 w 668"/>
                <a:gd name="T1" fmla="*/ 369 h 928"/>
                <a:gd name="T2" fmla="*/ 382 w 668"/>
                <a:gd name="T3" fmla="*/ 334 h 928"/>
                <a:gd name="T4" fmla="*/ 354 w 668"/>
                <a:gd name="T5" fmla="*/ 307 h 928"/>
                <a:gd name="T6" fmla="*/ 337 w 668"/>
                <a:gd name="T7" fmla="*/ 300 h 928"/>
                <a:gd name="T8" fmla="*/ 356 w 668"/>
                <a:gd name="T9" fmla="*/ 270 h 928"/>
                <a:gd name="T10" fmla="*/ 359 w 668"/>
                <a:gd name="T11" fmla="*/ 259 h 928"/>
                <a:gd name="T12" fmla="*/ 275 w 668"/>
                <a:gd name="T13" fmla="*/ 19 h 928"/>
                <a:gd name="T14" fmla="*/ 263 w 668"/>
                <a:gd name="T15" fmla="*/ 0 h 928"/>
                <a:gd name="T16" fmla="*/ 249 w 668"/>
                <a:gd name="T17" fmla="*/ 6 h 928"/>
                <a:gd name="T18" fmla="*/ 264 w 668"/>
                <a:gd name="T19" fmla="*/ 307 h 928"/>
                <a:gd name="T20" fmla="*/ 243 w 668"/>
                <a:gd name="T21" fmla="*/ 324 h 928"/>
                <a:gd name="T22" fmla="*/ 229 w 668"/>
                <a:gd name="T23" fmla="*/ 349 h 928"/>
                <a:gd name="T24" fmla="*/ 221 w 668"/>
                <a:gd name="T25" fmla="*/ 387 h 928"/>
                <a:gd name="T26" fmla="*/ 204 w 668"/>
                <a:gd name="T27" fmla="*/ 397 h 928"/>
                <a:gd name="T28" fmla="*/ 182 w 668"/>
                <a:gd name="T29" fmla="*/ 399 h 928"/>
                <a:gd name="T30" fmla="*/ 11 w 668"/>
                <a:gd name="T31" fmla="*/ 595 h 928"/>
                <a:gd name="T32" fmla="*/ 2 w 668"/>
                <a:gd name="T33" fmla="*/ 607 h 928"/>
                <a:gd name="T34" fmla="*/ 6 w 668"/>
                <a:gd name="T35" fmla="*/ 623 h 928"/>
                <a:gd name="T36" fmla="*/ 30 w 668"/>
                <a:gd name="T37" fmla="*/ 619 h 928"/>
                <a:gd name="T38" fmla="*/ 275 w 668"/>
                <a:gd name="T39" fmla="*/ 464 h 928"/>
                <a:gd name="T40" fmla="*/ 300 w 668"/>
                <a:gd name="T41" fmla="*/ 470 h 928"/>
                <a:gd name="T42" fmla="*/ 336 w 668"/>
                <a:gd name="T43" fmla="*/ 466 h 928"/>
                <a:gd name="T44" fmla="*/ 367 w 668"/>
                <a:gd name="T45" fmla="*/ 449 h 928"/>
                <a:gd name="T46" fmla="*/ 384 w 668"/>
                <a:gd name="T47" fmla="*/ 480 h 928"/>
                <a:gd name="T48" fmla="*/ 390 w 668"/>
                <a:gd name="T49" fmla="*/ 487 h 928"/>
                <a:gd name="T50" fmla="*/ 642 w 668"/>
                <a:gd name="T51" fmla="*/ 536 h 928"/>
                <a:gd name="T52" fmla="*/ 664 w 668"/>
                <a:gd name="T53" fmla="*/ 534 h 928"/>
                <a:gd name="T54" fmla="*/ 667 w 668"/>
                <a:gd name="T55" fmla="*/ 519 h 928"/>
                <a:gd name="T56" fmla="*/ 396 w 668"/>
                <a:gd name="T57" fmla="*/ 382 h 928"/>
                <a:gd name="T58" fmla="*/ 347 w 668"/>
                <a:gd name="T59" fmla="*/ 397 h 928"/>
                <a:gd name="T60" fmla="*/ 331 w 668"/>
                <a:gd name="T61" fmla="*/ 416 h 928"/>
                <a:gd name="T62" fmla="*/ 309 w 668"/>
                <a:gd name="T63" fmla="*/ 424 h 928"/>
                <a:gd name="T64" fmla="*/ 294 w 668"/>
                <a:gd name="T65" fmla="*/ 421 h 928"/>
                <a:gd name="T66" fmla="*/ 275 w 668"/>
                <a:gd name="T67" fmla="*/ 405 h 928"/>
                <a:gd name="T68" fmla="*/ 269 w 668"/>
                <a:gd name="T69" fmla="*/ 383 h 928"/>
                <a:gd name="T70" fmla="*/ 272 w 668"/>
                <a:gd name="T71" fmla="*/ 368 h 928"/>
                <a:gd name="T72" fmla="*/ 286 w 668"/>
                <a:gd name="T73" fmla="*/ 349 h 928"/>
                <a:gd name="T74" fmla="*/ 309 w 668"/>
                <a:gd name="T75" fmla="*/ 341 h 928"/>
                <a:gd name="T76" fmla="*/ 325 w 668"/>
                <a:gd name="T77" fmla="*/ 345 h 928"/>
                <a:gd name="T78" fmla="*/ 344 w 668"/>
                <a:gd name="T79" fmla="*/ 360 h 928"/>
                <a:gd name="T80" fmla="*/ 350 w 668"/>
                <a:gd name="T81" fmla="*/ 382 h 928"/>
                <a:gd name="T82" fmla="*/ 347 w 668"/>
                <a:gd name="T83" fmla="*/ 397 h 928"/>
                <a:gd name="T84" fmla="*/ 295 w 668"/>
                <a:gd name="T85" fmla="*/ 486 h 928"/>
                <a:gd name="T86" fmla="*/ 337 w 668"/>
                <a:gd name="T87" fmla="*/ 483 h 928"/>
                <a:gd name="T88" fmla="*/ 281 w 668"/>
                <a:gd name="T89" fmla="*/ 483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928">
                  <a:moveTo>
                    <a:pt x="396" y="382"/>
                  </a:moveTo>
                  <a:lnTo>
                    <a:pt x="396" y="382"/>
                  </a:lnTo>
                  <a:lnTo>
                    <a:pt x="396" y="369"/>
                  </a:lnTo>
                  <a:lnTo>
                    <a:pt x="393" y="357"/>
                  </a:lnTo>
                  <a:lnTo>
                    <a:pt x="389" y="345"/>
                  </a:lnTo>
                  <a:lnTo>
                    <a:pt x="382" y="334"/>
                  </a:lnTo>
                  <a:lnTo>
                    <a:pt x="375" y="324"/>
                  </a:lnTo>
                  <a:lnTo>
                    <a:pt x="365" y="315"/>
                  </a:lnTo>
                  <a:lnTo>
                    <a:pt x="354" y="307"/>
                  </a:lnTo>
                  <a:lnTo>
                    <a:pt x="342" y="301"/>
                  </a:lnTo>
                  <a:lnTo>
                    <a:pt x="342" y="301"/>
                  </a:lnTo>
                  <a:lnTo>
                    <a:pt x="337" y="300"/>
                  </a:lnTo>
                  <a:lnTo>
                    <a:pt x="337" y="300"/>
                  </a:lnTo>
                  <a:lnTo>
                    <a:pt x="348" y="284"/>
                  </a:lnTo>
                  <a:lnTo>
                    <a:pt x="356" y="270"/>
                  </a:lnTo>
                  <a:lnTo>
                    <a:pt x="356" y="270"/>
                  </a:lnTo>
                  <a:lnTo>
                    <a:pt x="359" y="264"/>
                  </a:lnTo>
                  <a:lnTo>
                    <a:pt x="359" y="259"/>
                  </a:lnTo>
                  <a:lnTo>
                    <a:pt x="358" y="248"/>
                  </a:lnTo>
                  <a:lnTo>
                    <a:pt x="275" y="19"/>
                  </a:lnTo>
                  <a:lnTo>
                    <a:pt x="275" y="19"/>
                  </a:lnTo>
                  <a:lnTo>
                    <a:pt x="272" y="9"/>
                  </a:lnTo>
                  <a:lnTo>
                    <a:pt x="267" y="5"/>
                  </a:lnTo>
                  <a:lnTo>
                    <a:pt x="263" y="0"/>
                  </a:lnTo>
                  <a:lnTo>
                    <a:pt x="258" y="0"/>
                  </a:lnTo>
                  <a:lnTo>
                    <a:pt x="252" y="1"/>
                  </a:lnTo>
                  <a:lnTo>
                    <a:pt x="249" y="6"/>
                  </a:lnTo>
                  <a:lnTo>
                    <a:pt x="246" y="12"/>
                  </a:lnTo>
                  <a:lnTo>
                    <a:pt x="244" y="23"/>
                  </a:lnTo>
                  <a:lnTo>
                    <a:pt x="264" y="307"/>
                  </a:lnTo>
                  <a:lnTo>
                    <a:pt x="264" y="307"/>
                  </a:lnTo>
                  <a:lnTo>
                    <a:pt x="253" y="315"/>
                  </a:lnTo>
                  <a:lnTo>
                    <a:pt x="243" y="324"/>
                  </a:lnTo>
                  <a:lnTo>
                    <a:pt x="235" y="337"/>
                  </a:lnTo>
                  <a:lnTo>
                    <a:pt x="229" y="349"/>
                  </a:lnTo>
                  <a:lnTo>
                    <a:pt x="229" y="349"/>
                  </a:lnTo>
                  <a:lnTo>
                    <a:pt x="224" y="362"/>
                  </a:lnTo>
                  <a:lnTo>
                    <a:pt x="222" y="374"/>
                  </a:lnTo>
                  <a:lnTo>
                    <a:pt x="221" y="387"/>
                  </a:lnTo>
                  <a:lnTo>
                    <a:pt x="222" y="399"/>
                  </a:lnTo>
                  <a:lnTo>
                    <a:pt x="222" y="399"/>
                  </a:lnTo>
                  <a:lnTo>
                    <a:pt x="204" y="397"/>
                  </a:lnTo>
                  <a:lnTo>
                    <a:pt x="187" y="397"/>
                  </a:lnTo>
                  <a:lnTo>
                    <a:pt x="187" y="397"/>
                  </a:lnTo>
                  <a:lnTo>
                    <a:pt x="182" y="399"/>
                  </a:lnTo>
                  <a:lnTo>
                    <a:pt x="177" y="400"/>
                  </a:lnTo>
                  <a:lnTo>
                    <a:pt x="170" y="408"/>
                  </a:lnTo>
                  <a:lnTo>
                    <a:pt x="11" y="595"/>
                  </a:lnTo>
                  <a:lnTo>
                    <a:pt x="11" y="595"/>
                  </a:lnTo>
                  <a:lnTo>
                    <a:pt x="5" y="601"/>
                  </a:lnTo>
                  <a:lnTo>
                    <a:pt x="2" y="607"/>
                  </a:lnTo>
                  <a:lnTo>
                    <a:pt x="0" y="613"/>
                  </a:lnTo>
                  <a:lnTo>
                    <a:pt x="3" y="619"/>
                  </a:lnTo>
                  <a:lnTo>
                    <a:pt x="6" y="623"/>
                  </a:lnTo>
                  <a:lnTo>
                    <a:pt x="13" y="624"/>
                  </a:lnTo>
                  <a:lnTo>
                    <a:pt x="20" y="623"/>
                  </a:lnTo>
                  <a:lnTo>
                    <a:pt x="30" y="619"/>
                  </a:lnTo>
                  <a:lnTo>
                    <a:pt x="266" y="459"/>
                  </a:lnTo>
                  <a:lnTo>
                    <a:pt x="266" y="459"/>
                  </a:lnTo>
                  <a:lnTo>
                    <a:pt x="275" y="464"/>
                  </a:lnTo>
                  <a:lnTo>
                    <a:pt x="275" y="464"/>
                  </a:lnTo>
                  <a:lnTo>
                    <a:pt x="288" y="467"/>
                  </a:lnTo>
                  <a:lnTo>
                    <a:pt x="300" y="470"/>
                  </a:lnTo>
                  <a:lnTo>
                    <a:pt x="313" y="470"/>
                  </a:lnTo>
                  <a:lnTo>
                    <a:pt x="323" y="469"/>
                  </a:lnTo>
                  <a:lnTo>
                    <a:pt x="336" y="466"/>
                  </a:lnTo>
                  <a:lnTo>
                    <a:pt x="347" y="461"/>
                  </a:lnTo>
                  <a:lnTo>
                    <a:pt x="358" y="456"/>
                  </a:lnTo>
                  <a:lnTo>
                    <a:pt x="367" y="449"/>
                  </a:lnTo>
                  <a:lnTo>
                    <a:pt x="367" y="449"/>
                  </a:lnTo>
                  <a:lnTo>
                    <a:pt x="375" y="466"/>
                  </a:lnTo>
                  <a:lnTo>
                    <a:pt x="384" y="480"/>
                  </a:lnTo>
                  <a:lnTo>
                    <a:pt x="384" y="480"/>
                  </a:lnTo>
                  <a:lnTo>
                    <a:pt x="387" y="484"/>
                  </a:lnTo>
                  <a:lnTo>
                    <a:pt x="390" y="487"/>
                  </a:lnTo>
                  <a:lnTo>
                    <a:pt x="401" y="492"/>
                  </a:lnTo>
                  <a:lnTo>
                    <a:pt x="642" y="536"/>
                  </a:lnTo>
                  <a:lnTo>
                    <a:pt x="642" y="536"/>
                  </a:lnTo>
                  <a:lnTo>
                    <a:pt x="651" y="537"/>
                  </a:lnTo>
                  <a:lnTo>
                    <a:pt x="657" y="536"/>
                  </a:lnTo>
                  <a:lnTo>
                    <a:pt x="664" y="534"/>
                  </a:lnTo>
                  <a:lnTo>
                    <a:pt x="667" y="529"/>
                  </a:lnTo>
                  <a:lnTo>
                    <a:pt x="668" y="525"/>
                  </a:lnTo>
                  <a:lnTo>
                    <a:pt x="667" y="519"/>
                  </a:lnTo>
                  <a:lnTo>
                    <a:pt x="662" y="512"/>
                  </a:lnTo>
                  <a:lnTo>
                    <a:pt x="653" y="506"/>
                  </a:lnTo>
                  <a:lnTo>
                    <a:pt x="396" y="382"/>
                  </a:lnTo>
                  <a:lnTo>
                    <a:pt x="396" y="382"/>
                  </a:lnTo>
                  <a:close/>
                  <a:moveTo>
                    <a:pt x="347" y="397"/>
                  </a:moveTo>
                  <a:lnTo>
                    <a:pt x="347" y="397"/>
                  </a:lnTo>
                  <a:lnTo>
                    <a:pt x="344" y="405"/>
                  </a:lnTo>
                  <a:lnTo>
                    <a:pt x="337" y="411"/>
                  </a:lnTo>
                  <a:lnTo>
                    <a:pt x="331" y="416"/>
                  </a:lnTo>
                  <a:lnTo>
                    <a:pt x="325" y="421"/>
                  </a:lnTo>
                  <a:lnTo>
                    <a:pt x="317" y="422"/>
                  </a:lnTo>
                  <a:lnTo>
                    <a:pt x="309" y="424"/>
                  </a:lnTo>
                  <a:lnTo>
                    <a:pt x="302" y="422"/>
                  </a:lnTo>
                  <a:lnTo>
                    <a:pt x="294" y="421"/>
                  </a:lnTo>
                  <a:lnTo>
                    <a:pt x="294" y="421"/>
                  </a:lnTo>
                  <a:lnTo>
                    <a:pt x="286" y="416"/>
                  </a:lnTo>
                  <a:lnTo>
                    <a:pt x="280" y="411"/>
                  </a:lnTo>
                  <a:lnTo>
                    <a:pt x="275" y="405"/>
                  </a:lnTo>
                  <a:lnTo>
                    <a:pt x="272" y="399"/>
                  </a:lnTo>
                  <a:lnTo>
                    <a:pt x="269" y="391"/>
                  </a:lnTo>
                  <a:lnTo>
                    <a:pt x="269" y="383"/>
                  </a:lnTo>
                  <a:lnTo>
                    <a:pt x="269" y="376"/>
                  </a:lnTo>
                  <a:lnTo>
                    <a:pt x="272" y="368"/>
                  </a:lnTo>
                  <a:lnTo>
                    <a:pt x="272" y="368"/>
                  </a:lnTo>
                  <a:lnTo>
                    <a:pt x="275" y="360"/>
                  </a:lnTo>
                  <a:lnTo>
                    <a:pt x="280" y="354"/>
                  </a:lnTo>
                  <a:lnTo>
                    <a:pt x="286" y="349"/>
                  </a:lnTo>
                  <a:lnTo>
                    <a:pt x="294" y="345"/>
                  </a:lnTo>
                  <a:lnTo>
                    <a:pt x="300" y="343"/>
                  </a:lnTo>
                  <a:lnTo>
                    <a:pt x="309" y="341"/>
                  </a:lnTo>
                  <a:lnTo>
                    <a:pt x="317" y="343"/>
                  </a:lnTo>
                  <a:lnTo>
                    <a:pt x="325" y="345"/>
                  </a:lnTo>
                  <a:lnTo>
                    <a:pt x="325" y="345"/>
                  </a:lnTo>
                  <a:lnTo>
                    <a:pt x="331" y="349"/>
                  </a:lnTo>
                  <a:lnTo>
                    <a:pt x="337" y="354"/>
                  </a:lnTo>
                  <a:lnTo>
                    <a:pt x="344" y="360"/>
                  </a:lnTo>
                  <a:lnTo>
                    <a:pt x="347" y="366"/>
                  </a:lnTo>
                  <a:lnTo>
                    <a:pt x="348" y="374"/>
                  </a:lnTo>
                  <a:lnTo>
                    <a:pt x="350" y="382"/>
                  </a:lnTo>
                  <a:lnTo>
                    <a:pt x="350" y="390"/>
                  </a:lnTo>
                  <a:lnTo>
                    <a:pt x="347" y="397"/>
                  </a:lnTo>
                  <a:lnTo>
                    <a:pt x="347" y="397"/>
                  </a:lnTo>
                  <a:close/>
                  <a:moveTo>
                    <a:pt x="281" y="483"/>
                  </a:moveTo>
                  <a:lnTo>
                    <a:pt x="281" y="483"/>
                  </a:lnTo>
                  <a:lnTo>
                    <a:pt x="295" y="486"/>
                  </a:lnTo>
                  <a:lnTo>
                    <a:pt x="309" y="486"/>
                  </a:lnTo>
                  <a:lnTo>
                    <a:pt x="323" y="486"/>
                  </a:lnTo>
                  <a:lnTo>
                    <a:pt x="337" y="483"/>
                  </a:lnTo>
                  <a:lnTo>
                    <a:pt x="376" y="928"/>
                  </a:lnTo>
                  <a:lnTo>
                    <a:pt x="241" y="928"/>
                  </a:lnTo>
                  <a:lnTo>
                    <a:pt x="281"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1" name="Freeform 14">
              <a:extLst>
                <a:ext uri="{FF2B5EF4-FFF2-40B4-BE49-F238E27FC236}">
                  <a16:creationId xmlns:a16="http://schemas.microsoft.com/office/drawing/2014/main" id="{C6A29E7E-005E-4800-AC65-CC79FDB58C28}"/>
                </a:ext>
              </a:extLst>
            </p:cNvPr>
            <p:cNvSpPr>
              <a:spLocks noEditPoints="1"/>
            </p:cNvSpPr>
            <p:nvPr/>
          </p:nvSpPr>
          <p:spPr bwMode="auto">
            <a:xfrm>
              <a:off x="5119688" y="5145088"/>
              <a:ext cx="223838" cy="315913"/>
            </a:xfrm>
            <a:custGeom>
              <a:avLst/>
              <a:gdLst>
                <a:gd name="T0" fmla="*/ 71 w 281"/>
                <a:gd name="T1" fmla="*/ 399 h 399"/>
                <a:gd name="T2" fmla="*/ 116 w 281"/>
                <a:gd name="T3" fmla="*/ 210 h 399"/>
                <a:gd name="T4" fmla="*/ 116 w 281"/>
                <a:gd name="T5" fmla="*/ 215 h 399"/>
                <a:gd name="T6" fmla="*/ 84 w 281"/>
                <a:gd name="T7" fmla="*/ 257 h 399"/>
                <a:gd name="T8" fmla="*/ 73 w 281"/>
                <a:gd name="T9" fmla="*/ 174 h 399"/>
                <a:gd name="T10" fmla="*/ 67 w 281"/>
                <a:gd name="T11" fmla="*/ 165 h 399"/>
                <a:gd name="T12" fmla="*/ 64 w 281"/>
                <a:gd name="T13" fmla="*/ 142 h 399"/>
                <a:gd name="T14" fmla="*/ 67 w 281"/>
                <a:gd name="T15" fmla="*/ 131 h 399"/>
                <a:gd name="T16" fmla="*/ 68 w 281"/>
                <a:gd name="T17" fmla="*/ 128 h 399"/>
                <a:gd name="T18" fmla="*/ 59 w 281"/>
                <a:gd name="T19" fmla="*/ 126 h 399"/>
                <a:gd name="T20" fmla="*/ 53 w 281"/>
                <a:gd name="T21" fmla="*/ 125 h 399"/>
                <a:gd name="T22" fmla="*/ 45 w 281"/>
                <a:gd name="T23" fmla="*/ 117 h 399"/>
                <a:gd name="T24" fmla="*/ 1 w 281"/>
                <a:gd name="T25" fmla="*/ 13 h 399"/>
                <a:gd name="T26" fmla="*/ 0 w 281"/>
                <a:gd name="T27" fmla="*/ 7 h 399"/>
                <a:gd name="T28" fmla="*/ 1 w 281"/>
                <a:gd name="T29" fmla="*/ 2 h 399"/>
                <a:gd name="T30" fmla="*/ 6 w 281"/>
                <a:gd name="T31" fmla="*/ 0 h 399"/>
                <a:gd name="T32" fmla="*/ 14 w 281"/>
                <a:gd name="T33" fmla="*/ 5 h 399"/>
                <a:gd name="T34" fmla="*/ 95 w 281"/>
                <a:gd name="T35" fmla="*/ 108 h 399"/>
                <a:gd name="T36" fmla="*/ 107 w 281"/>
                <a:gd name="T37" fmla="*/ 108 h 399"/>
                <a:gd name="T38" fmla="*/ 121 w 281"/>
                <a:gd name="T39" fmla="*/ 111 h 399"/>
                <a:gd name="T40" fmla="*/ 130 w 281"/>
                <a:gd name="T41" fmla="*/ 118 h 399"/>
                <a:gd name="T42" fmla="*/ 138 w 281"/>
                <a:gd name="T43" fmla="*/ 126 h 399"/>
                <a:gd name="T44" fmla="*/ 149 w 281"/>
                <a:gd name="T45" fmla="*/ 115 h 399"/>
                <a:gd name="T46" fmla="*/ 154 w 281"/>
                <a:gd name="T47" fmla="*/ 112 h 399"/>
                <a:gd name="T48" fmla="*/ 270 w 281"/>
                <a:gd name="T49" fmla="*/ 126 h 399"/>
                <a:gd name="T50" fmla="*/ 275 w 281"/>
                <a:gd name="T51" fmla="*/ 128 h 399"/>
                <a:gd name="T52" fmla="*/ 280 w 281"/>
                <a:gd name="T53" fmla="*/ 131 h 399"/>
                <a:gd name="T54" fmla="*/ 281 w 281"/>
                <a:gd name="T55" fmla="*/ 135 h 399"/>
                <a:gd name="T56" fmla="*/ 276 w 281"/>
                <a:gd name="T57" fmla="*/ 139 h 399"/>
                <a:gd name="T58" fmla="*/ 141 w 281"/>
                <a:gd name="T59" fmla="*/ 160 h 399"/>
                <a:gd name="T60" fmla="*/ 140 w 281"/>
                <a:gd name="T61" fmla="*/ 165 h 399"/>
                <a:gd name="T62" fmla="*/ 133 w 281"/>
                <a:gd name="T63" fmla="*/ 174 h 399"/>
                <a:gd name="T64" fmla="*/ 115 w 281"/>
                <a:gd name="T65" fmla="*/ 187 h 399"/>
                <a:gd name="T66" fmla="*/ 104 w 281"/>
                <a:gd name="T67" fmla="*/ 188 h 399"/>
                <a:gd name="T68" fmla="*/ 109 w 281"/>
                <a:gd name="T69" fmla="*/ 204 h 399"/>
                <a:gd name="T70" fmla="*/ 109 w 281"/>
                <a:gd name="T71" fmla="*/ 208 h 399"/>
                <a:gd name="T72" fmla="*/ 39 w 281"/>
                <a:gd name="T73" fmla="*/ 303 h 399"/>
                <a:gd name="T74" fmla="*/ 36 w 281"/>
                <a:gd name="T75" fmla="*/ 306 h 399"/>
                <a:gd name="T76" fmla="*/ 29 w 281"/>
                <a:gd name="T77" fmla="*/ 309 h 399"/>
                <a:gd name="T78" fmla="*/ 26 w 281"/>
                <a:gd name="T79" fmla="*/ 308 h 399"/>
                <a:gd name="T80" fmla="*/ 25 w 281"/>
                <a:gd name="T81" fmla="*/ 302 h 399"/>
                <a:gd name="T82" fmla="*/ 73 w 281"/>
                <a:gd name="T83" fmla="*/ 174 h 399"/>
                <a:gd name="T84" fmla="*/ 95 w 281"/>
                <a:gd name="T85" fmla="*/ 165 h 399"/>
                <a:gd name="T86" fmla="*/ 102 w 281"/>
                <a:gd name="T87" fmla="*/ 167 h 399"/>
                <a:gd name="T88" fmla="*/ 116 w 281"/>
                <a:gd name="T89" fmla="*/ 162 h 399"/>
                <a:gd name="T90" fmla="*/ 119 w 281"/>
                <a:gd name="T91" fmla="*/ 156 h 399"/>
                <a:gd name="T92" fmla="*/ 121 w 281"/>
                <a:gd name="T93" fmla="*/ 142 h 399"/>
                <a:gd name="T94" fmla="*/ 112 w 281"/>
                <a:gd name="T95" fmla="*/ 131 h 399"/>
                <a:gd name="T96" fmla="*/ 104 w 281"/>
                <a:gd name="T97" fmla="*/ 129 h 399"/>
                <a:gd name="T98" fmla="*/ 92 w 281"/>
                <a:gd name="T99" fmla="*/ 134 h 399"/>
                <a:gd name="T100" fmla="*/ 87 w 281"/>
                <a:gd name="T101" fmla="*/ 140 h 399"/>
                <a:gd name="T102" fmla="*/ 85 w 281"/>
                <a:gd name="T103" fmla="*/ 154 h 399"/>
                <a:gd name="T104" fmla="*/ 95 w 281"/>
                <a:gd name="T105" fmla="*/ 16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 h="399">
                  <a:moveTo>
                    <a:pt x="84" y="257"/>
                  </a:moveTo>
                  <a:lnTo>
                    <a:pt x="71" y="399"/>
                  </a:lnTo>
                  <a:lnTo>
                    <a:pt x="133" y="399"/>
                  </a:lnTo>
                  <a:lnTo>
                    <a:pt x="116" y="210"/>
                  </a:lnTo>
                  <a:lnTo>
                    <a:pt x="116" y="210"/>
                  </a:lnTo>
                  <a:lnTo>
                    <a:pt x="116" y="215"/>
                  </a:lnTo>
                  <a:lnTo>
                    <a:pt x="113" y="218"/>
                  </a:lnTo>
                  <a:lnTo>
                    <a:pt x="84" y="257"/>
                  </a:lnTo>
                  <a:lnTo>
                    <a:pt x="84" y="257"/>
                  </a:lnTo>
                  <a:close/>
                  <a:moveTo>
                    <a:pt x="73" y="174"/>
                  </a:moveTo>
                  <a:lnTo>
                    <a:pt x="73" y="174"/>
                  </a:lnTo>
                  <a:lnTo>
                    <a:pt x="67" y="165"/>
                  </a:lnTo>
                  <a:lnTo>
                    <a:pt x="64" y="154"/>
                  </a:lnTo>
                  <a:lnTo>
                    <a:pt x="64" y="142"/>
                  </a:lnTo>
                  <a:lnTo>
                    <a:pt x="65" y="135"/>
                  </a:lnTo>
                  <a:lnTo>
                    <a:pt x="67" y="131"/>
                  </a:lnTo>
                  <a:lnTo>
                    <a:pt x="67" y="131"/>
                  </a:lnTo>
                  <a:lnTo>
                    <a:pt x="68" y="128"/>
                  </a:lnTo>
                  <a:lnTo>
                    <a:pt x="68" y="128"/>
                  </a:lnTo>
                  <a:lnTo>
                    <a:pt x="59" y="126"/>
                  </a:lnTo>
                  <a:lnTo>
                    <a:pt x="53" y="125"/>
                  </a:lnTo>
                  <a:lnTo>
                    <a:pt x="53" y="125"/>
                  </a:lnTo>
                  <a:lnTo>
                    <a:pt x="48" y="121"/>
                  </a:lnTo>
                  <a:lnTo>
                    <a:pt x="45" y="117"/>
                  </a:lnTo>
                  <a:lnTo>
                    <a:pt x="1" y="13"/>
                  </a:lnTo>
                  <a:lnTo>
                    <a:pt x="1" y="13"/>
                  </a:lnTo>
                  <a:lnTo>
                    <a:pt x="0" y="10"/>
                  </a:lnTo>
                  <a:lnTo>
                    <a:pt x="0" y="7"/>
                  </a:lnTo>
                  <a:lnTo>
                    <a:pt x="0" y="3"/>
                  </a:lnTo>
                  <a:lnTo>
                    <a:pt x="1" y="2"/>
                  </a:lnTo>
                  <a:lnTo>
                    <a:pt x="5" y="0"/>
                  </a:lnTo>
                  <a:lnTo>
                    <a:pt x="6" y="0"/>
                  </a:lnTo>
                  <a:lnTo>
                    <a:pt x="9" y="2"/>
                  </a:lnTo>
                  <a:lnTo>
                    <a:pt x="14" y="5"/>
                  </a:lnTo>
                  <a:lnTo>
                    <a:pt x="95" y="108"/>
                  </a:lnTo>
                  <a:lnTo>
                    <a:pt x="95" y="108"/>
                  </a:lnTo>
                  <a:lnTo>
                    <a:pt x="101" y="108"/>
                  </a:lnTo>
                  <a:lnTo>
                    <a:pt x="107" y="108"/>
                  </a:lnTo>
                  <a:lnTo>
                    <a:pt x="115" y="109"/>
                  </a:lnTo>
                  <a:lnTo>
                    <a:pt x="121" y="111"/>
                  </a:lnTo>
                  <a:lnTo>
                    <a:pt x="121" y="111"/>
                  </a:lnTo>
                  <a:lnTo>
                    <a:pt x="130" y="118"/>
                  </a:lnTo>
                  <a:lnTo>
                    <a:pt x="138" y="126"/>
                  </a:lnTo>
                  <a:lnTo>
                    <a:pt x="138" y="126"/>
                  </a:lnTo>
                  <a:lnTo>
                    <a:pt x="143" y="120"/>
                  </a:lnTo>
                  <a:lnTo>
                    <a:pt x="149" y="115"/>
                  </a:lnTo>
                  <a:lnTo>
                    <a:pt x="149" y="115"/>
                  </a:lnTo>
                  <a:lnTo>
                    <a:pt x="154" y="112"/>
                  </a:lnTo>
                  <a:lnTo>
                    <a:pt x="158" y="112"/>
                  </a:lnTo>
                  <a:lnTo>
                    <a:pt x="270" y="126"/>
                  </a:lnTo>
                  <a:lnTo>
                    <a:pt x="270" y="126"/>
                  </a:lnTo>
                  <a:lnTo>
                    <a:pt x="275" y="128"/>
                  </a:lnTo>
                  <a:lnTo>
                    <a:pt x="278" y="128"/>
                  </a:lnTo>
                  <a:lnTo>
                    <a:pt x="280" y="131"/>
                  </a:lnTo>
                  <a:lnTo>
                    <a:pt x="281" y="132"/>
                  </a:lnTo>
                  <a:lnTo>
                    <a:pt x="281" y="135"/>
                  </a:lnTo>
                  <a:lnTo>
                    <a:pt x="280" y="137"/>
                  </a:lnTo>
                  <a:lnTo>
                    <a:pt x="276" y="139"/>
                  </a:lnTo>
                  <a:lnTo>
                    <a:pt x="272" y="140"/>
                  </a:lnTo>
                  <a:lnTo>
                    <a:pt x="141" y="160"/>
                  </a:lnTo>
                  <a:lnTo>
                    <a:pt x="141" y="160"/>
                  </a:lnTo>
                  <a:lnTo>
                    <a:pt x="140" y="165"/>
                  </a:lnTo>
                  <a:lnTo>
                    <a:pt x="140" y="165"/>
                  </a:lnTo>
                  <a:lnTo>
                    <a:pt x="133" y="174"/>
                  </a:lnTo>
                  <a:lnTo>
                    <a:pt x="126" y="182"/>
                  </a:lnTo>
                  <a:lnTo>
                    <a:pt x="115" y="187"/>
                  </a:lnTo>
                  <a:lnTo>
                    <a:pt x="104" y="188"/>
                  </a:lnTo>
                  <a:lnTo>
                    <a:pt x="104" y="188"/>
                  </a:lnTo>
                  <a:lnTo>
                    <a:pt x="107" y="196"/>
                  </a:lnTo>
                  <a:lnTo>
                    <a:pt x="109" y="204"/>
                  </a:lnTo>
                  <a:lnTo>
                    <a:pt x="109" y="204"/>
                  </a:lnTo>
                  <a:lnTo>
                    <a:pt x="109" y="208"/>
                  </a:lnTo>
                  <a:lnTo>
                    <a:pt x="105" y="213"/>
                  </a:lnTo>
                  <a:lnTo>
                    <a:pt x="39" y="303"/>
                  </a:lnTo>
                  <a:lnTo>
                    <a:pt x="39" y="303"/>
                  </a:lnTo>
                  <a:lnTo>
                    <a:pt x="36" y="306"/>
                  </a:lnTo>
                  <a:lnTo>
                    <a:pt x="32" y="308"/>
                  </a:lnTo>
                  <a:lnTo>
                    <a:pt x="29" y="309"/>
                  </a:lnTo>
                  <a:lnTo>
                    <a:pt x="28" y="308"/>
                  </a:lnTo>
                  <a:lnTo>
                    <a:pt x="26" y="308"/>
                  </a:lnTo>
                  <a:lnTo>
                    <a:pt x="25" y="305"/>
                  </a:lnTo>
                  <a:lnTo>
                    <a:pt x="25" y="302"/>
                  </a:lnTo>
                  <a:lnTo>
                    <a:pt x="25" y="297"/>
                  </a:lnTo>
                  <a:lnTo>
                    <a:pt x="73" y="174"/>
                  </a:lnTo>
                  <a:lnTo>
                    <a:pt x="73" y="174"/>
                  </a:lnTo>
                  <a:close/>
                  <a:moveTo>
                    <a:pt x="95" y="165"/>
                  </a:moveTo>
                  <a:lnTo>
                    <a:pt x="95" y="165"/>
                  </a:lnTo>
                  <a:lnTo>
                    <a:pt x="102" y="167"/>
                  </a:lnTo>
                  <a:lnTo>
                    <a:pt x="110" y="165"/>
                  </a:lnTo>
                  <a:lnTo>
                    <a:pt x="116" y="162"/>
                  </a:lnTo>
                  <a:lnTo>
                    <a:pt x="119" y="156"/>
                  </a:lnTo>
                  <a:lnTo>
                    <a:pt x="119" y="156"/>
                  </a:lnTo>
                  <a:lnTo>
                    <a:pt x="123" y="148"/>
                  </a:lnTo>
                  <a:lnTo>
                    <a:pt x="121" y="142"/>
                  </a:lnTo>
                  <a:lnTo>
                    <a:pt x="118" y="135"/>
                  </a:lnTo>
                  <a:lnTo>
                    <a:pt x="112" y="131"/>
                  </a:lnTo>
                  <a:lnTo>
                    <a:pt x="112" y="131"/>
                  </a:lnTo>
                  <a:lnTo>
                    <a:pt x="104" y="129"/>
                  </a:lnTo>
                  <a:lnTo>
                    <a:pt x="98" y="129"/>
                  </a:lnTo>
                  <a:lnTo>
                    <a:pt x="92" y="134"/>
                  </a:lnTo>
                  <a:lnTo>
                    <a:pt x="87" y="140"/>
                  </a:lnTo>
                  <a:lnTo>
                    <a:pt x="87" y="140"/>
                  </a:lnTo>
                  <a:lnTo>
                    <a:pt x="85" y="146"/>
                  </a:lnTo>
                  <a:lnTo>
                    <a:pt x="85" y="154"/>
                  </a:lnTo>
                  <a:lnTo>
                    <a:pt x="90" y="160"/>
                  </a:lnTo>
                  <a:lnTo>
                    <a:pt x="95" y="165"/>
                  </a:lnTo>
                  <a:lnTo>
                    <a:pt x="9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2" name="Freeform 15">
              <a:extLst>
                <a:ext uri="{FF2B5EF4-FFF2-40B4-BE49-F238E27FC236}">
                  <a16:creationId xmlns:a16="http://schemas.microsoft.com/office/drawing/2014/main" id="{2E778077-1410-421A-98CB-4AC9BE216432}"/>
                </a:ext>
              </a:extLst>
            </p:cNvPr>
            <p:cNvSpPr>
              <a:spLocks noEditPoints="1"/>
            </p:cNvSpPr>
            <p:nvPr/>
          </p:nvSpPr>
          <p:spPr bwMode="auto">
            <a:xfrm>
              <a:off x="5026025" y="4841876"/>
              <a:ext cx="393700" cy="150813"/>
            </a:xfrm>
            <a:custGeom>
              <a:avLst/>
              <a:gdLst>
                <a:gd name="T0" fmla="*/ 77 w 495"/>
                <a:gd name="T1" fmla="*/ 158 h 189"/>
                <a:gd name="T2" fmla="*/ 113 w 495"/>
                <a:gd name="T3" fmla="*/ 175 h 189"/>
                <a:gd name="T4" fmla="*/ 169 w 495"/>
                <a:gd name="T5" fmla="*/ 188 h 189"/>
                <a:gd name="T6" fmla="*/ 255 w 495"/>
                <a:gd name="T7" fmla="*/ 185 h 189"/>
                <a:gd name="T8" fmla="*/ 304 w 495"/>
                <a:gd name="T9" fmla="*/ 175 h 189"/>
                <a:gd name="T10" fmla="*/ 371 w 495"/>
                <a:gd name="T11" fmla="*/ 158 h 189"/>
                <a:gd name="T12" fmla="*/ 438 w 495"/>
                <a:gd name="T13" fmla="*/ 160 h 189"/>
                <a:gd name="T14" fmla="*/ 439 w 495"/>
                <a:gd name="T15" fmla="*/ 152 h 189"/>
                <a:gd name="T16" fmla="*/ 377 w 495"/>
                <a:gd name="T17" fmla="*/ 137 h 189"/>
                <a:gd name="T18" fmla="*/ 332 w 495"/>
                <a:gd name="T19" fmla="*/ 141 h 189"/>
                <a:gd name="T20" fmla="*/ 275 w 495"/>
                <a:gd name="T21" fmla="*/ 152 h 189"/>
                <a:gd name="T22" fmla="*/ 194 w 495"/>
                <a:gd name="T23" fmla="*/ 163 h 189"/>
                <a:gd name="T24" fmla="*/ 124 w 495"/>
                <a:gd name="T25" fmla="*/ 155 h 189"/>
                <a:gd name="T26" fmla="*/ 67 w 495"/>
                <a:gd name="T27" fmla="*/ 151 h 189"/>
                <a:gd name="T28" fmla="*/ 15 w 495"/>
                <a:gd name="T29" fmla="*/ 76 h 189"/>
                <a:gd name="T30" fmla="*/ 49 w 495"/>
                <a:gd name="T31" fmla="*/ 101 h 189"/>
                <a:gd name="T32" fmla="*/ 88 w 495"/>
                <a:gd name="T33" fmla="*/ 118 h 189"/>
                <a:gd name="T34" fmla="*/ 136 w 495"/>
                <a:gd name="T35" fmla="*/ 127 h 189"/>
                <a:gd name="T36" fmla="*/ 197 w 495"/>
                <a:gd name="T37" fmla="*/ 129 h 189"/>
                <a:gd name="T38" fmla="*/ 275 w 495"/>
                <a:gd name="T39" fmla="*/ 121 h 189"/>
                <a:gd name="T40" fmla="*/ 394 w 495"/>
                <a:gd name="T41" fmla="*/ 96 h 189"/>
                <a:gd name="T42" fmla="*/ 475 w 495"/>
                <a:gd name="T43" fmla="*/ 95 h 189"/>
                <a:gd name="T44" fmla="*/ 477 w 495"/>
                <a:gd name="T45" fmla="*/ 87 h 189"/>
                <a:gd name="T46" fmla="*/ 432 w 495"/>
                <a:gd name="T47" fmla="*/ 71 h 189"/>
                <a:gd name="T48" fmla="*/ 363 w 495"/>
                <a:gd name="T49" fmla="*/ 64 h 189"/>
                <a:gd name="T50" fmla="*/ 259 w 495"/>
                <a:gd name="T51" fmla="*/ 82 h 189"/>
                <a:gd name="T52" fmla="*/ 217 w 495"/>
                <a:gd name="T53" fmla="*/ 90 h 189"/>
                <a:gd name="T54" fmla="*/ 175 w 495"/>
                <a:gd name="T55" fmla="*/ 93 h 189"/>
                <a:gd name="T56" fmla="*/ 113 w 495"/>
                <a:gd name="T57" fmla="*/ 92 h 189"/>
                <a:gd name="T58" fmla="*/ 49 w 495"/>
                <a:gd name="T59" fmla="*/ 79 h 189"/>
                <a:gd name="T60" fmla="*/ 15 w 495"/>
                <a:gd name="T61" fmla="*/ 76 h 189"/>
                <a:gd name="T62" fmla="*/ 18 w 495"/>
                <a:gd name="T63" fmla="*/ 6 h 189"/>
                <a:gd name="T64" fmla="*/ 71 w 495"/>
                <a:gd name="T65" fmla="*/ 20 h 189"/>
                <a:gd name="T66" fmla="*/ 150 w 495"/>
                <a:gd name="T67" fmla="*/ 28 h 189"/>
                <a:gd name="T68" fmla="*/ 231 w 495"/>
                <a:gd name="T69" fmla="*/ 19 h 189"/>
                <a:gd name="T70" fmla="*/ 303 w 495"/>
                <a:gd name="T71" fmla="*/ 6 h 189"/>
                <a:gd name="T72" fmla="*/ 348 w 495"/>
                <a:gd name="T73" fmla="*/ 5 h 189"/>
                <a:gd name="T74" fmla="*/ 405 w 495"/>
                <a:gd name="T75" fmla="*/ 22 h 189"/>
                <a:gd name="T76" fmla="*/ 404 w 495"/>
                <a:gd name="T77" fmla="*/ 29 h 189"/>
                <a:gd name="T78" fmla="*/ 328 w 495"/>
                <a:gd name="T79" fmla="*/ 29 h 189"/>
                <a:gd name="T80" fmla="*/ 237 w 495"/>
                <a:gd name="T81" fmla="*/ 48 h 189"/>
                <a:gd name="T82" fmla="*/ 180 w 495"/>
                <a:gd name="T83" fmla="*/ 57 h 189"/>
                <a:gd name="T84" fmla="*/ 130 w 495"/>
                <a:gd name="T85" fmla="*/ 59 h 189"/>
                <a:gd name="T86" fmla="*/ 77 w 495"/>
                <a:gd name="T87" fmla="*/ 48 h 189"/>
                <a:gd name="T88" fmla="*/ 29 w 495"/>
                <a:gd name="T89" fmla="*/ 2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5" h="189">
                  <a:moveTo>
                    <a:pt x="67" y="151"/>
                  </a:moveTo>
                  <a:lnTo>
                    <a:pt x="67" y="151"/>
                  </a:lnTo>
                  <a:lnTo>
                    <a:pt x="77" y="158"/>
                  </a:lnTo>
                  <a:lnTo>
                    <a:pt x="88" y="165"/>
                  </a:lnTo>
                  <a:lnTo>
                    <a:pt x="101" y="171"/>
                  </a:lnTo>
                  <a:lnTo>
                    <a:pt x="113" y="175"/>
                  </a:lnTo>
                  <a:lnTo>
                    <a:pt x="127" y="180"/>
                  </a:lnTo>
                  <a:lnTo>
                    <a:pt x="140" y="183"/>
                  </a:lnTo>
                  <a:lnTo>
                    <a:pt x="169" y="188"/>
                  </a:lnTo>
                  <a:lnTo>
                    <a:pt x="199" y="189"/>
                  </a:lnTo>
                  <a:lnTo>
                    <a:pt x="227" y="188"/>
                  </a:lnTo>
                  <a:lnTo>
                    <a:pt x="255" y="185"/>
                  </a:lnTo>
                  <a:lnTo>
                    <a:pt x="279" y="180"/>
                  </a:lnTo>
                  <a:lnTo>
                    <a:pt x="279" y="180"/>
                  </a:lnTo>
                  <a:lnTo>
                    <a:pt x="304" y="175"/>
                  </a:lnTo>
                  <a:lnTo>
                    <a:pt x="323" y="169"/>
                  </a:lnTo>
                  <a:lnTo>
                    <a:pt x="356" y="161"/>
                  </a:lnTo>
                  <a:lnTo>
                    <a:pt x="371" y="158"/>
                  </a:lnTo>
                  <a:lnTo>
                    <a:pt x="388" y="157"/>
                  </a:lnTo>
                  <a:lnTo>
                    <a:pt x="410" y="158"/>
                  </a:lnTo>
                  <a:lnTo>
                    <a:pt x="438" y="160"/>
                  </a:lnTo>
                  <a:lnTo>
                    <a:pt x="467" y="165"/>
                  </a:lnTo>
                  <a:lnTo>
                    <a:pt x="439" y="152"/>
                  </a:lnTo>
                  <a:lnTo>
                    <a:pt x="439" y="152"/>
                  </a:lnTo>
                  <a:lnTo>
                    <a:pt x="418" y="144"/>
                  </a:lnTo>
                  <a:lnTo>
                    <a:pt x="398" y="140"/>
                  </a:lnTo>
                  <a:lnTo>
                    <a:pt x="377" y="137"/>
                  </a:lnTo>
                  <a:lnTo>
                    <a:pt x="352" y="138"/>
                  </a:lnTo>
                  <a:lnTo>
                    <a:pt x="352" y="138"/>
                  </a:lnTo>
                  <a:lnTo>
                    <a:pt x="332" y="141"/>
                  </a:lnTo>
                  <a:lnTo>
                    <a:pt x="314" y="144"/>
                  </a:lnTo>
                  <a:lnTo>
                    <a:pt x="275" y="152"/>
                  </a:lnTo>
                  <a:lnTo>
                    <a:pt x="275" y="152"/>
                  </a:lnTo>
                  <a:lnTo>
                    <a:pt x="244" y="158"/>
                  </a:lnTo>
                  <a:lnTo>
                    <a:pt x="217" y="161"/>
                  </a:lnTo>
                  <a:lnTo>
                    <a:pt x="194" y="163"/>
                  </a:lnTo>
                  <a:lnTo>
                    <a:pt x="171" y="161"/>
                  </a:lnTo>
                  <a:lnTo>
                    <a:pt x="149" y="160"/>
                  </a:lnTo>
                  <a:lnTo>
                    <a:pt x="124" y="155"/>
                  </a:lnTo>
                  <a:lnTo>
                    <a:pt x="70" y="143"/>
                  </a:lnTo>
                  <a:lnTo>
                    <a:pt x="54" y="140"/>
                  </a:lnTo>
                  <a:lnTo>
                    <a:pt x="67" y="151"/>
                  </a:lnTo>
                  <a:lnTo>
                    <a:pt x="67" y="151"/>
                  </a:lnTo>
                  <a:close/>
                  <a:moveTo>
                    <a:pt x="15" y="76"/>
                  </a:moveTo>
                  <a:lnTo>
                    <a:pt x="15" y="76"/>
                  </a:lnTo>
                  <a:lnTo>
                    <a:pt x="26" y="85"/>
                  </a:lnTo>
                  <a:lnTo>
                    <a:pt x="37" y="93"/>
                  </a:lnTo>
                  <a:lnTo>
                    <a:pt x="49" y="101"/>
                  </a:lnTo>
                  <a:lnTo>
                    <a:pt x="62" y="107"/>
                  </a:lnTo>
                  <a:lnTo>
                    <a:pt x="74" y="113"/>
                  </a:lnTo>
                  <a:lnTo>
                    <a:pt x="88" y="118"/>
                  </a:lnTo>
                  <a:lnTo>
                    <a:pt x="118" y="124"/>
                  </a:lnTo>
                  <a:lnTo>
                    <a:pt x="118" y="124"/>
                  </a:lnTo>
                  <a:lnTo>
                    <a:pt x="136" y="127"/>
                  </a:lnTo>
                  <a:lnTo>
                    <a:pt x="157" y="129"/>
                  </a:lnTo>
                  <a:lnTo>
                    <a:pt x="177" y="130"/>
                  </a:lnTo>
                  <a:lnTo>
                    <a:pt x="197" y="129"/>
                  </a:lnTo>
                  <a:lnTo>
                    <a:pt x="237" y="126"/>
                  </a:lnTo>
                  <a:lnTo>
                    <a:pt x="275" y="121"/>
                  </a:lnTo>
                  <a:lnTo>
                    <a:pt x="275" y="121"/>
                  </a:lnTo>
                  <a:lnTo>
                    <a:pt x="326" y="109"/>
                  </a:lnTo>
                  <a:lnTo>
                    <a:pt x="371" y="99"/>
                  </a:lnTo>
                  <a:lnTo>
                    <a:pt x="394" y="96"/>
                  </a:lnTo>
                  <a:lnTo>
                    <a:pt x="419" y="95"/>
                  </a:lnTo>
                  <a:lnTo>
                    <a:pt x="446" y="93"/>
                  </a:lnTo>
                  <a:lnTo>
                    <a:pt x="475" y="95"/>
                  </a:lnTo>
                  <a:lnTo>
                    <a:pt x="495" y="96"/>
                  </a:lnTo>
                  <a:lnTo>
                    <a:pt x="477" y="87"/>
                  </a:lnTo>
                  <a:lnTo>
                    <a:pt x="477" y="87"/>
                  </a:lnTo>
                  <a:lnTo>
                    <a:pt x="461" y="81"/>
                  </a:lnTo>
                  <a:lnTo>
                    <a:pt x="446" y="74"/>
                  </a:lnTo>
                  <a:lnTo>
                    <a:pt x="432" y="71"/>
                  </a:lnTo>
                  <a:lnTo>
                    <a:pt x="418" y="67"/>
                  </a:lnTo>
                  <a:lnTo>
                    <a:pt x="390" y="64"/>
                  </a:lnTo>
                  <a:lnTo>
                    <a:pt x="363" y="64"/>
                  </a:lnTo>
                  <a:lnTo>
                    <a:pt x="337" y="65"/>
                  </a:lnTo>
                  <a:lnTo>
                    <a:pt x="311" y="70"/>
                  </a:lnTo>
                  <a:lnTo>
                    <a:pt x="259" y="82"/>
                  </a:lnTo>
                  <a:lnTo>
                    <a:pt x="259" y="82"/>
                  </a:lnTo>
                  <a:lnTo>
                    <a:pt x="237" y="87"/>
                  </a:lnTo>
                  <a:lnTo>
                    <a:pt x="217" y="90"/>
                  </a:lnTo>
                  <a:lnTo>
                    <a:pt x="197" y="92"/>
                  </a:lnTo>
                  <a:lnTo>
                    <a:pt x="175" y="93"/>
                  </a:lnTo>
                  <a:lnTo>
                    <a:pt x="175" y="93"/>
                  </a:lnTo>
                  <a:lnTo>
                    <a:pt x="154" y="93"/>
                  </a:lnTo>
                  <a:lnTo>
                    <a:pt x="133" y="93"/>
                  </a:lnTo>
                  <a:lnTo>
                    <a:pt x="113" y="92"/>
                  </a:lnTo>
                  <a:lnTo>
                    <a:pt x="91" y="88"/>
                  </a:lnTo>
                  <a:lnTo>
                    <a:pt x="71" y="84"/>
                  </a:lnTo>
                  <a:lnTo>
                    <a:pt x="49" y="79"/>
                  </a:lnTo>
                  <a:lnTo>
                    <a:pt x="4" y="65"/>
                  </a:lnTo>
                  <a:lnTo>
                    <a:pt x="15" y="76"/>
                  </a:lnTo>
                  <a:lnTo>
                    <a:pt x="15" y="76"/>
                  </a:lnTo>
                  <a:close/>
                  <a:moveTo>
                    <a:pt x="15" y="12"/>
                  </a:moveTo>
                  <a:lnTo>
                    <a:pt x="0" y="0"/>
                  </a:lnTo>
                  <a:lnTo>
                    <a:pt x="18" y="6"/>
                  </a:lnTo>
                  <a:lnTo>
                    <a:pt x="18" y="6"/>
                  </a:lnTo>
                  <a:lnTo>
                    <a:pt x="45" y="14"/>
                  </a:lnTo>
                  <a:lnTo>
                    <a:pt x="71" y="20"/>
                  </a:lnTo>
                  <a:lnTo>
                    <a:pt x="98" y="25"/>
                  </a:lnTo>
                  <a:lnTo>
                    <a:pt x="124" y="28"/>
                  </a:lnTo>
                  <a:lnTo>
                    <a:pt x="150" y="28"/>
                  </a:lnTo>
                  <a:lnTo>
                    <a:pt x="177" y="26"/>
                  </a:lnTo>
                  <a:lnTo>
                    <a:pt x="203" y="23"/>
                  </a:lnTo>
                  <a:lnTo>
                    <a:pt x="231" y="19"/>
                  </a:lnTo>
                  <a:lnTo>
                    <a:pt x="231" y="19"/>
                  </a:lnTo>
                  <a:lnTo>
                    <a:pt x="278" y="9"/>
                  </a:lnTo>
                  <a:lnTo>
                    <a:pt x="303" y="6"/>
                  </a:lnTo>
                  <a:lnTo>
                    <a:pt x="326" y="3"/>
                  </a:lnTo>
                  <a:lnTo>
                    <a:pt x="326" y="3"/>
                  </a:lnTo>
                  <a:lnTo>
                    <a:pt x="348" y="5"/>
                  </a:lnTo>
                  <a:lnTo>
                    <a:pt x="366" y="8"/>
                  </a:lnTo>
                  <a:lnTo>
                    <a:pt x="385" y="14"/>
                  </a:lnTo>
                  <a:lnTo>
                    <a:pt x="405" y="22"/>
                  </a:lnTo>
                  <a:lnTo>
                    <a:pt x="432" y="33"/>
                  </a:lnTo>
                  <a:lnTo>
                    <a:pt x="404" y="29"/>
                  </a:lnTo>
                  <a:lnTo>
                    <a:pt x="404" y="29"/>
                  </a:lnTo>
                  <a:lnTo>
                    <a:pt x="376" y="26"/>
                  </a:lnTo>
                  <a:lnTo>
                    <a:pt x="351" y="26"/>
                  </a:lnTo>
                  <a:lnTo>
                    <a:pt x="328" y="29"/>
                  </a:lnTo>
                  <a:lnTo>
                    <a:pt x="306" y="33"/>
                  </a:lnTo>
                  <a:lnTo>
                    <a:pt x="261" y="43"/>
                  </a:lnTo>
                  <a:lnTo>
                    <a:pt x="237" y="48"/>
                  </a:lnTo>
                  <a:lnTo>
                    <a:pt x="211" y="53"/>
                  </a:lnTo>
                  <a:lnTo>
                    <a:pt x="211" y="53"/>
                  </a:lnTo>
                  <a:lnTo>
                    <a:pt x="180" y="57"/>
                  </a:lnTo>
                  <a:lnTo>
                    <a:pt x="149" y="59"/>
                  </a:lnTo>
                  <a:lnTo>
                    <a:pt x="149" y="59"/>
                  </a:lnTo>
                  <a:lnTo>
                    <a:pt x="130" y="59"/>
                  </a:lnTo>
                  <a:lnTo>
                    <a:pt x="112" y="56"/>
                  </a:lnTo>
                  <a:lnTo>
                    <a:pt x="95" y="53"/>
                  </a:lnTo>
                  <a:lnTo>
                    <a:pt x="77" y="48"/>
                  </a:lnTo>
                  <a:lnTo>
                    <a:pt x="60" y="42"/>
                  </a:lnTo>
                  <a:lnTo>
                    <a:pt x="45" y="34"/>
                  </a:lnTo>
                  <a:lnTo>
                    <a:pt x="29" y="25"/>
                  </a:lnTo>
                  <a:lnTo>
                    <a:pt x="15" y="12"/>
                  </a:lnTo>
                  <a:lnTo>
                    <a:pt x="1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3" name="Freeform 74">
              <a:extLst>
                <a:ext uri="{FF2B5EF4-FFF2-40B4-BE49-F238E27FC236}">
                  <a16:creationId xmlns:a16="http://schemas.microsoft.com/office/drawing/2014/main" id="{25556E5A-32C1-47EB-A368-AE9D513254AB}"/>
                </a:ext>
              </a:extLst>
            </p:cNvPr>
            <p:cNvSpPr>
              <a:spLocks/>
            </p:cNvSpPr>
            <p:nvPr/>
          </p:nvSpPr>
          <p:spPr bwMode="auto">
            <a:xfrm>
              <a:off x="4718050" y="5484813"/>
              <a:ext cx="700088" cy="57150"/>
            </a:xfrm>
            <a:custGeom>
              <a:avLst/>
              <a:gdLst>
                <a:gd name="T0" fmla="*/ 36 w 883"/>
                <a:gd name="T1" fmla="*/ 73 h 73"/>
                <a:gd name="T2" fmla="*/ 846 w 883"/>
                <a:gd name="T3" fmla="*/ 73 h 73"/>
                <a:gd name="T4" fmla="*/ 846 w 883"/>
                <a:gd name="T5" fmla="*/ 73 h 73"/>
                <a:gd name="T6" fmla="*/ 846 w 883"/>
                <a:gd name="T7" fmla="*/ 73 h 73"/>
                <a:gd name="T8" fmla="*/ 853 w 883"/>
                <a:gd name="T9" fmla="*/ 73 h 73"/>
                <a:gd name="T10" fmla="*/ 860 w 883"/>
                <a:gd name="T11" fmla="*/ 71 h 73"/>
                <a:gd name="T12" fmla="*/ 867 w 883"/>
                <a:gd name="T13" fmla="*/ 67 h 73"/>
                <a:gd name="T14" fmla="*/ 872 w 883"/>
                <a:gd name="T15" fmla="*/ 62 h 73"/>
                <a:gd name="T16" fmla="*/ 877 w 883"/>
                <a:gd name="T17" fmla="*/ 57 h 73"/>
                <a:gd name="T18" fmla="*/ 880 w 883"/>
                <a:gd name="T19" fmla="*/ 51 h 73"/>
                <a:gd name="T20" fmla="*/ 883 w 883"/>
                <a:gd name="T21" fmla="*/ 43 h 73"/>
                <a:gd name="T22" fmla="*/ 883 w 883"/>
                <a:gd name="T23" fmla="*/ 37 h 73"/>
                <a:gd name="T24" fmla="*/ 883 w 883"/>
                <a:gd name="T25" fmla="*/ 37 h 73"/>
                <a:gd name="T26" fmla="*/ 883 w 883"/>
                <a:gd name="T27" fmla="*/ 37 h 73"/>
                <a:gd name="T28" fmla="*/ 883 w 883"/>
                <a:gd name="T29" fmla="*/ 29 h 73"/>
                <a:gd name="T30" fmla="*/ 880 w 883"/>
                <a:gd name="T31" fmla="*/ 22 h 73"/>
                <a:gd name="T32" fmla="*/ 877 w 883"/>
                <a:gd name="T33" fmla="*/ 15 h 73"/>
                <a:gd name="T34" fmla="*/ 872 w 883"/>
                <a:gd name="T35" fmla="*/ 11 h 73"/>
                <a:gd name="T36" fmla="*/ 867 w 883"/>
                <a:gd name="T37" fmla="*/ 6 h 73"/>
                <a:gd name="T38" fmla="*/ 860 w 883"/>
                <a:gd name="T39" fmla="*/ 3 h 73"/>
                <a:gd name="T40" fmla="*/ 853 w 883"/>
                <a:gd name="T41" fmla="*/ 0 h 73"/>
                <a:gd name="T42" fmla="*/ 846 w 883"/>
                <a:gd name="T43" fmla="*/ 0 h 73"/>
                <a:gd name="T44" fmla="*/ 36 w 883"/>
                <a:gd name="T45" fmla="*/ 0 h 73"/>
                <a:gd name="T46" fmla="*/ 36 w 883"/>
                <a:gd name="T47" fmla="*/ 0 h 73"/>
                <a:gd name="T48" fmla="*/ 36 w 883"/>
                <a:gd name="T49" fmla="*/ 0 h 73"/>
                <a:gd name="T50" fmla="*/ 30 w 883"/>
                <a:gd name="T51" fmla="*/ 0 h 73"/>
                <a:gd name="T52" fmla="*/ 22 w 883"/>
                <a:gd name="T53" fmla="*/ 3 h 73"/>
                <a:gd name="T54" fmla="*/ 16 w 883"/>
                <a:gd name="T55" fmla="*/ 6 h 73"/>
                <a:gd name="T56" fmla="*/ 11 w 883"/>
                <a:gd name="T57" fmla="*/ 11 h 73"/>
                <a:gd name="T58" fmla="*/ 7 w 883"/>
                <a:gd name="T59" fmla="*/ 15 h 73"/>
                <a:gd name="T60" fmla="*/ 3 w 883"/>
                <a:gd name="T61" fmla="*/ 22 h 73"/>
                <a:gd name="T62" fmla="*/ 0 w 883"/>
                <a:gd name="T63" fmla="*/ 29 h 73"/>
                <a:gd name="T64" fmla="*/ 0 w 883"/>
                <a:gd name="T65" fmla="*/ 37 h 73"/>
                <a:gd name="T66" fmla="*/ 0 w 883"/>
                <a:gd name="T67" fmla="*/ 37 h 73"/>
                <a:gd name="T68" fmla="*/ 0 w 883"/>
                <a:gd name="T69" fmla="*/ 37 h 73"/>
                <a:gd name="T70" fmla="*/ 0 w 883"/>
                <a:gd name="T71" fmla="*/ 43 h 73"/>
                <a:gd name="T72" fmla="*/ 3 w 883"/>
                <a:gd name="T73" fmla="*/ 51 h 73"/>
                <a:gd name="T74" fmla="*/ 7 w 883"/>
                <a:gd name="T75" fmla="*/ 57 h 73"/>
                <a:gd name="T76" fmla="*/ 11 w 883"/>
                <a:gd name="T77" fmla="*/ 62 h 73"/>
                <a:gd name="T78" fmla="*/ 16 w 883"/>
                <a:gd name="T79" fmla="*/ 67 h 73"/>
                <a:gd name="T80" fmla="*/ 22 w 883"/>
                <a:gd name="T81" fmla="*/ 71 h 73"/>
                <a:gd name="T82" fmla="*/ 30 w 883"/>
                <a:gd name="T83" fmla="*/ 73 h 73"/>
                <a:gd name="T84" fmla="*/ 36 w 883"/>
                <a:gd name="T85" fmla="*/ 73 h 73"/>
                <a:gd name="T86" fmla="*/ 36 w 883"/>
                <a:gd name="T8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3" h="73">
                  <a:moveTo>
                    <a:pt x="36" y="73"/>
                  </a:moveTo>
                  <a:lnTo>
                    <a:pt x="846" y="73"/>
                  </a:lnTo>
                  <a:lnTo>
                    <a:pt x="846" y="73"/>
                  </a:lnTo>
                  <a:lnTo>
                    <a:pt x="846" y="73"/>
                  </a:lnTo>
                  <a:lnTo>
                    <a:pt x="853" y="73"/>
                  </a:lnTo>
                  <a:lnTo>
                    <a:pt x="860" y="71"/>
                  </a:lnTo>
                  <a:lnTo>
                    <a:pt x="867" y="67"/>
                  </a:lnTo>
                  <a:lnTo>
                    <a:pt x="872" y="62"/>
                  </a:lnTo>
                  <a:lnTo>
                    <a:pt x="877" y="57"/>
                  </a:lnTo>
                  <a:lnTo>
                    <a:pt x="880" y="51"/>
                  </a:lnTo>
                  <a:lnTo>
                    <a:pt x="883" y="43"/>
                  </a:lnTo>
                  <a:lnTo>
                    <a:pt x="883" y="37"/>
                  </a:lnTo>
                  <a:lnTo>
                    <a:pt x="883" y="37"/>
                  </a:lnTo>
                  <a:lnTo>
                    <a:pt x="883" y="37"/>
                  </a:lnTo>
                  <a:lnTo>
                    <a:pt x="883" y="29"/>
                  </a:lnTo>
                  <a:lnTo>
                    <a:pt x="880" y="22"/>
                  </a:lnTo>
                  <a:lnTo>
                    <a:pt x="877" y="15"/>
                  </a:lnTo>
                  <a:lnTo>
                    <a:pt x="872" y="11"/>
                  </a:lnTo>
                  <a:lnTo>
                    <a:pt x="867" y="6"/>
                  </a:lnTo>
                  <a:lnTo>
                    <a:pt x="860" y="3"/>
                  </a:lnTo>
                  <a:lnTo>
                    <a:pt x="853" y="0"/>
                  </a:lnTo>
                  <a:lnTo>
                    <a:pt x="846" y="0"/>
                  </a:lnTo>
                  <a:lnTo>
                    <a:pt x="36" y="0"/>
                  </a:lnTo>
                  <a:lnTo>
                    <a:pt x="36" y="0"/>
                  </a:lnTo>
                  <a:lnTo>
                    <a:pt x="36" y="0"/>
                  </a:lnTo>
                  <a:lnTo>
                    <a:pt x="30" y="0"/>
                  </a:lnTo>
                  <a:lnTo>
                    <a:pt x="22" y="3"/>
                  </a:lnTo>
                  <a:lnTo>
                    <a:pt x="16" y="6"/>
                  </a:lnTo>
                  <a:lnTo>
                    <a:pt x="11" y="11"/>
                  </a:lnTo>
                  <a:lnTo>
                    <a:pt x="7" y="15"/>
                  </a:lnTo>
                  <a:lnTo>
                    <a:pt x="3" y="22"/>
                  </a:lnTo>
                  <a:lnTo>
                    <a:pt x="0" y="29"/>
                  </a:lnTo>
                  <a:lnTo>
                    <a:pt x="0" y="37"/>
                  </a:lnTo>
                  <a:lnTo>
                    <a:pt x="0" y="37"/>
                  </a:lnTo>
                  <a:lnTo>
                    <a:pt x="0" y="37"/>
                  </a:lnTo>
                  <a:lnTo>
                    <a:pt x="0" y="43"/>
                  </a:lnTo>
                  <a:lnTo>
                    <a:pt x="3" y="51"/>
                  </a:lnTo>
                  <a:lnTo>
                    <a:pt x="7" y="57"/>
                  </a:lnTo>
                  <a:lnTo>
                    <a:pt x="11" y="62"/>
                  </a:lnTo>
                  <a:lnTo>
                    <a:pt x="16" y="67"/>
                  </a:lnTo>
                  <a:lnTo>
                    <a:pt x="22" y="71"/>
                  </a:lnTo>
                  <a:lnTo>
                    <a:pt x="30" y="73"/>
                  </a:lnTo>
                  <a:lnTo>
                    <a:pt x="36" y="73"/>
                  </a:lnTo>
                  <a:lnTo>
                    <a:pt x="36"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64" name="Grupa 163" descr="Największe problemy środowiska naturalnego w Polsce.&#10;&#10;Grafika przedstawia nadmierną produkcję plastiku: 2%.">
            <a:extLst>
              <a:ext uri="{FF2B5EF4-FFF2-40B4-BE49-F238E27FC236}">
                <a16:creationId xmlns:a16="http://schemas.microsoft.com/office/drawing/2014/main" id="{0E8BABFE-509F-4E94-A55A-4EF0EF74D1A4}"/>
              </a:ext>
            </a:extLst>
          </p:cNvPr>
          <p:cNvGrpSpPr/>
          <p:nvPr/>
        </p:nvGrpSpPr>
        <p:grpSpPr>
          <a:xfrm>
            <a:off x="6548586" y="4021520"/>
            <a:ext cx="167243" cy="492324"/>
            <a:chOff x="4788024" y="2506166"/>
            <a:chExt cx="254000" cy="747713"/>
          </a:xfrm>
          <a:solidFill>
            <a:schemeClr val="bg1">
              <a:lumMod val="75000"/>
            </a:schemeClr>
          </a:solidFill>
        </p:grpSpPr>
        <p:sp>
          <p:nvSpPr>
            <p:cNvPr id="165" name="Rectangle 15">
              <a:extLst>
                <a:ext uri="{FF2B5EF4-FFF2-40B4-BE49-F238E27FC236}">
                  <a16:creationId xmlns:a16="http://schemas.microsoft.com/office/drawing/2014/main" id="{D6CFFFB0-D5E8-4AF8-872B-BDDEFA875007}"/>
                </a:ext>
              </a:extLst>
            </p:cNvPr>
            <p:cNvSpPr>
              <a:spLocks noChangeArrowheads="1"/>
            </p:cNvSpPr>
            <p:nvPr/>
          </p:nvSpPr>
          <p:spPr bwMode="auto">
            <a:xfrm>
              <a:off x="4861049" y="2506166"/>
              <a:ext cx="1095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6" name="Freeform 16">
              <a:extLst>
                <a:ext uri="{FF2B5EF4-FFF2-40B4-BE49-F238E27FC236}">
                  <a16:creationId xmlns:a16="http://schemas.microsoft.com/office/drawing/2014/main" id="{C30C524B-7AFC-41BC-80A7-30F078CB4337}"/>
                </a:ext>
              </a:extLst>
            </p:cNvPr>
            <p:cNvSpPr>
              <a:spLocks noEditPoints="1"/>
            </p:cNvSpPr>
            <p:nvPr/>
          </p:nvSpPr>
          <p:spPr bwMode="auto">
            <a:xfrm>
              <a:off x="4788024" y="2564904"/>
              <a:ext cx="254000" cy="688975"/>
            </a:xfrm>
            <a:custGeom>
              <a:avLst/>
              <a:gdLst>
                <a:gd name="T0" fmla="*/ 312 w 319"/>
                <a:gd name="T1" fmla="*/ 160 h 870"/>
                <a:gd name="T2" fmla="*/ 245 w 319"/>
                <a:gd name="T3" fmla="*/ 14 h 870"/>
                <a:gd name="T4" fmla="*/ 118 w 319"/>
                <a:gd name="T5" fmla="*/ 0 h 870"/>
                <a:gd name="T6" fmla="*/ 75 w 319"/>
                <a:gd name="T7" fmla="*/ 19 h 870"/>
                <a:gd name="T8" fmla="*/ 8 w 319"/>
                <a:gd name="T9" fmla="*/ 160 h 870"/>
                <a:gd name="T10" fmla="*/ 0 w 319"/>
                <a:gd name="T11" fmla="*/ 191 h 870"/>
                <a:gd name="T12" fmla="*/ 2 w 319"/>
                <a:gd name="T13" fmla="*/ 228 h 870"/>
                <a:gd name="T14" fmla="*/ 4 w 319"/>
                <a:gd name="T15" fmla="*/ 266 h 870"/>
                <a:gd name="T16" fmla="*/ 0 w 319"/>
                <a:gd name="T17" fmla="*/ 303 h 870"/>
                <a:gd name="T18" fmla="*/ 4 w 319"/>
                <a:gd name="T19" fmla="*/ 334 h 870"/>
                <a:gd name="T20" fmla="*/ 0 w 319"/>
                <a:gd name="T21" fmla="*/ 345 h 870"/>
                <a:gd name="T22" fmla="*/ 2 w 319"/>
                <a:gd name="T23" fmla="*/ 372 h 870"/>
                <a:gd name="T24" fmla="*/ 0 w 319"/>
                <a:gd name="T25" fmla="*/ 409 h 870"/>
                <a:gd name="T26" fmla="*/ 2 w 319"/>
                <a:gd name="T27" fmla="*/ 424 h 870"/>
                <a:gd name="T28" fmla="*/ 8 w 319"/>
                <a:gd name="T29" fmla="*/ 439 h 870"/>
                <a:gd name="T30" fmla="*/ 0 w 319"/>
                <a:gd name="T31" fmla="*/ 526 h 870"/>
                <a:gd name="T32" fmla="*/ 9 w 319"/>
                <a:gd name="T33" fmla="*/ 835 h 870"/>
                <a:gd name="T34" fmla="*/ 85 w 319"/>
                <a:gd name="T35" fmla="*/ 870 h 870"/>
                <a:gd name="T36" fmla="*/ 133 w 319"/>
                <a:gd name="T37" fmla="*/ 855 h 870"/>
                <a:gd name="T38" fmla="*/ 98 w 319"/>
                <a:gd name="T39" fmla="*/ 838 h 870"/>
                <a:gd name="T40" fmla="*/ 55 w 319"/>
                <a:gd name="T41" fmla="*/ 833 h 870"/>
                <a:gd name="T42" fmla="*/ 64 w 319"/>
                <a:gd name="T43" fmla="*/ 812 h 870"/>
                <a:gd name="T44" fmla="*/ 132 w 319"/>
                <a:gd name="T45" fmla="*/ 819 h 870"/>
                <a:gd name="T46" fmla="*/ 214 w 319"/>
                <a:gd name="T47" fmla="*/ 867 h 870"/>
                <a:gd name="T48" fmla="*/ 292 w 319"/>
                <a:gd name="T49" fmla="*/ 852 h 870"/>
                <a:gd name="T50" fmla="*/ 319 w 319"/>
                <a:gd name="T51" fmla="*/ 576 h 870"/>
                <a:gd name="T52" fmla="*/ 318 w 319"/>
                <a:gd name="T53" fmla="*/ 452 h 870"/>
                <a:gd name="T54" fmla="*/ 317 w 319"/>
                <a:gd name="T55" fmla="*/ 432 h 870"/>
                <a:gd name="T56" fmla="*/ 319 w 319"/>
                <a:gd name="T57" fmla="*/ 409 h 870"/>
                <a:gd name="T58" fmla="*/ 312 w 319"/>
                <a:gd name="T59" fmla="*/ 384 h 870"/>
                <a:gd name="T60" fmla="*/ 319 w 319"/>
                <a:gd name="T61" fmla="*/ 353 h 870"/>
                <a:gd name="T62" fmla="*/ 317 w 319"/>
                <a:gd name="T63" fmla="*/ 336 h 870"/>
                <a:gd name="T64" fmla="*/ 319 w 319"/>
                <a:gd name="T65" fmla="*/ 309 h 870"/>
                <a:gd name="T66" fmla="*/ 312 w 319"/>
                <a:gd name="T67" fmla="*/ 272 h 870"/>
                <a:gd name="T68" fmla="*/ 319 w 319"/>
                <a:gd name="T69" fmla="*/ 242 h 870"/>
                <a:gd name="T70" fmla="*/ 318 w 319"/>
                <a:gd name="T71" fmla="*/ 204 h 870"/>
                <a:gd name="T72" fmla="*/ 80 w 319"/>
                <a:gd name="T73" fmla="*/ 731 h 870"/>
                <a:gd name="T74" fmla="*/ 51 w 319"/>
                <a:gd name="T75" fmla="*/ 726 h 870"/>
                <a:gd name="T76" fmla="*/ 65 w 319"/>
                <a:gd name="T77" fmla="*/ 503 h 870"/>
                <a:gd name="T78" fmla="*/ 85 w 319"/>
                <a:gd name="T79" fmla="*/ 719 h 870"/>
                <a:gd name="T80" fmla="*/ 47 w 319"/>
                <a:gd name="T81" fmla="*/ 428 h 870"/>
                <a:gd name="T82" fmla="*/ 33 w 319"/>
                <a:gd name="T83" fmla="*/ 409 h 870"/>
                <a:gd name="T84" fmla="*/ 147 w 319"/>
                <a:gd name="T85" fmla="*/ 396 h 870"/>
                <a:gd name="T86" fmla="*/ 155 w 319"/>
                <a:gd name="T87" fmla="*/ 364 h 870"/>
                <a:gd name="T88" fmla="*/ 37 w 319"/>
                <a:gd name="T89" fmla="*/ 369 h 870"/>
                <a:gd name="T90" fmla="*/ 42 w 319"/>
                <a:gd name="T91" fmla="*/ 341 h 870"/>
                <a:gd name="T92" fmla="*/ 155 w 319"/>
                <a:gd name="T93" fmla="*/ 353 h 870"/>
                <a:gd name="T94" fmla="*/ 141 w 319"/>
                <a:gd name="T95" fmla="*/ 317 h 870"/>
                <a:gd name="T96" fmla="*/ 33 w 319"/>
                <a:gd name="T97" fmla="*/ 298 h 870"/>
                <a:gd name="T98" fmla="*/ 141 w 319"/>
                <a:gd name="T99" fmla="*/ 284 h 870"/>
                <a:gd name="T100" fmla="*/ 155 w 319"/>
                <a:gd name="T101" fmla="*/ 247 h 870"/>
                <a:gd name="T102" fmla="*/ 42 w 319"/>
                <a:gd name="T103" fmla="*/ 260 h 870"/>
                <a:gd name="T104" fmla="*/ 37 w 319"/>
                <a:gd name="T105" fmla="*/ 232 h 870"/>
                <a:gd name="T106" fmla="*/ 155 w 319"/>
                <a:gd name="T107" fmla="*/ 237 h 870"/>
                <a:gd name="T108" fmla="*/ 147 w 319"/>
                <a:gd name="T109" fmla="*/ 204 h 870"/>
                <a:gd name="T110" fmla="*/ 33 w 319"/>
                <a:gd name="T111" fmla="*/ 191 h 870"/>
                <a:gd name="T112" fmla="*/ 141 w 319"/>
                <a:gd name="T113" fmla="*/ 172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9" h="870">
                  <a:moveTo>
                    <a:pt x="319" y="186"/>
                  </a:moveTo>
                  <a:lnTo>
                    <a:pt x="319" y="186"/>
                  </a:lnTo>
                  <a:lnTo>
                    <a:pt x="319" y="179"/>
                  </a:lnTo>
                  <a:lnTo>
                    <a:pt x="318" y="172"/>
                  </a:lnTo>
                  <a:lnTo>
                    <a:pt x="316" y="166"/>
                  </a:lnTo>
                  <a:lnTo>
                    <a:pt x="312" y="160"/>
                  </a:lnTo>
                  <a:lnTo>
                    <a:pt x="312" y="160"/>
                  </a:lnTo>
                  <a:lnTo>
                    <a:pt x="228" y="37"/>
                  </a:lnTo>
                  <a:lnTo>
                    <a:pt x="228" y="37"/>
                  </a:lnTo>
                  <a:lnTo>
                    <a:pt x="235" y="33"/>
                  </a:lnTo>
                  <a:lnTo>
                    <a:pt x="240" y="29"/>
                  </a:lnTo>
                  <a:lnTo>
                    <a:pt x="243" y="24"/>
                  </a:lnTo>
                  <a:lnTo>
                    <a:pt x="245" y="19"/>
                  </a:lnTo>
                  <a:lnTo>
                    <a:pt x="245" y="14"/>
                  </a:lnTo>
                  <a:lnTo>
                    <a:pt x="245" y="14"/>
                  </a:lnTo>
                  <a:lnTo>
                    <a:pt x="243" y="9"/>
                  </a:lnTo>
                  <a:lnTo>
                    <a:pt x="241" y="4"/>
                  </a:lnTo>
                  <a:lnTo>
                    <a:pt x="236" y="1"/>
                  </a:lnTo>
                  <a:lnTo>
                    <a:pt x="231" y="0"/>
                  </a:lnTo>
                  <a:lnTo>
                    <a:pt x="203" y="0"/>
                  </a:lnTo>
                  <a:lnTo>
                    <a:pt x="118" y="0"/>
                  </a:lnTo>
                  <a:lnTo>
                    <a:pt x="89" y="0"/>
                  </a:lnTo>
                  <a:lnTo>
                    <a:pt x="89" y="0"/>
                  </a:lnTo>
                  <a:lnTo>
                    <a:pt x="84" y="1"/>
                  </a:lnTo>
                  <a:lnTo>
                    <a:pt x="79" y="4"/>
                  </a:lnTo>
                  <a:lnTo>
                    <a:pt x="76" y="9"/>
                  </a:lnTo>
                  <a:lnTo>
                    <a:pt x="75" y="14"/>
                  </a:lnTo>
                  <a:lnTo>
                    <a:pt x="75" y="19"/>
                  </a:lnTo>
                  <a:lnTo>
                    <a:pt x="75" y="19"/>
                  </a:lnTo>
                  <a:lnTo>
                    <a:pt x="76" y="24"/>
                  </a:lnTo>
                  <a:lnTo>
                    <a:pt x="80" y="29"/>
                  </a:lnTo>
                  <a:lnTo>
                    <a:pt x="85" y="33"/>
                  </a:lnTo>
                  <a:lnTo>
                    <a:pt x="92" y="37"/>
                  </a:lnTo>
                  <a:lnTo>
                    <a:pt x="8" y="160"/>
                  </a:lnTo>
                  <a:lnTo>
                    <a:pt x="8" y="160"/>
                  </a:lnTo>
                  <a:lnTo>
                    <a:pt x="8" y="160"/>
                  </a:lnTo>
                  <a:lnTo>
                    <a:pt x="6" y="166"/>
                  </a:lnTo>
                  <a:lnTo>
                    <a:pt x="2" y="172"/>
                  </a:lnTo>
                  <a:lnTo>
                    <a:pt x="0" y="179"/>
                  </a:lnTo>
                  <a:lnTo>
                    <a:pt x="0" y="186"/>
                  </a:lnTo>
                  <a:lnTo>
                    <a:pt x="0" y="191"/>
                  </a:lnTo>
                  <a:lnTo>
                    <a:pt x="0" y="191"/>
                  </a:lnTo>
                  <a:lnTo>
                    <a:pt x="0" y="198"/>
                  </a:lnTo>
                  <a:lnTo>
                    <a:pt x="2" y="204"/>
                  </a:lnTo>
                  <a:lnTo>
                    <a:pt x="4" y="210"/>
                  </a:lnTo>
                  <a:lnTo>
                    <a:pt x="8" y="217"/>
                  </a:lnTo>
                  <a:lnTo>
                    <a:pt x="8" y="217"/>
                  </a:lnTo>
                  <a:lnTo>
                    <a:pt x="4" y="222"/>
                  </a:lnTo>
                  <a:lnTo>
                    <a:pt x="2" y="228"/>
                  </a:lnTo>
                  <a:lnTo>
                    <a:pt x="0" y="236"/>
                  </a:lnTo>
                  <a:lnTo>
                    <a:pt x="0" y="242"/>
                  </a:lnTo>
                  <a:lnTo>
                    <a:pt x="0" y="247"/>
                  </a:lnTo>
                  <a:lnTo>
                    <a:pt x="0" y="247"/>
                  </a:lnTo>
                  <a:lnTo>
                    <a:pt x="0" y="253"/>
                  </a:lnTo>
                  <a:lnTo>
                    <a:pt x="2" y="260"/>
                  </a:lnTo>
                  <a:lnTo>
                    <a:pt x="4" y="266"/>
                  </a:lnTo>
                  <a:lnTo>
                    <a:pt x="8" y="272"/>
                  </a:lnTo>
                  <a:lnTo>
                    <a:pt x="8" y="272"/>
                  </a:lnTo>
                  <a:lnTo>
                    <a:pt x="4" y="277"/>
                  </a:lnTo>
                  <a:lnTo>
                    <a:pt x="2" y="284"/>
                  </a:lnTo>
                  <a:lnTo>
                    <a:pt x="0" y="291"/>
                  </a:lnTo>
                  <a:lnTo>
                    <a:pt x="0" y="298"/>
                  </a:lnTo>
                  <a:lnTo>
                    <a:pt x="0" y="303"/>
                  </a:lnTo>
                  <a:lnTo>
                    <a:pt x="0" y="303"/>
                  </a:lnTo>
                  <a:lnTo>
                    <a:pt x="0" y="309"/>
                  </a:lnTo>
                  <a:lnTo>
                    <a:pt x="2" y="315"/>
                  </a:lnTo>
                  <a:lnTo>
                    <a:pt x="4" y="322"/>
                  </a:lnTo>
                  <a:lnTo>
                    <a:pt x="8" y="328"/>
                  </a:lnTo>
                  <a:lnTo>
                    <a:pt x="8" y="328"/>
                  </a:lnTo>
                  <a:lnTo>
                    <a:pt x="4" y="334"/>
                  </a:lnTo>
                  <a:lnTo>
                    <a:pt x="4" y="334"/>
                  </a:lnTo>
                  <a:lnTo>
                    <a:pt x="3" y="336"/>
                  </a:lnTo>
                  <a:lnTo>
                    <a:pt x="3" y="336"/>
                  </a:lnTo>
                  <a:lnTo>
                    <a:pt x="2" y="343"/>
                  </a:lnTo>
                  <a:lnTo>
                    <a:pt x="2" y="343"/>
                  </a:lnTo>
                  <a:lnTo>
                    <a:pt x="0" y="345"/>
                  </a:lnTo>
                  <a:lnTo>
                    <a:pt x="0" y="345"/>
                  </a:lnTo>
                  <a:lnTo>
                    <a:pt x="0" y="353"/>
                  </a:lnTo>
                  <a:lnTo>
                    <a:pt x="0" y="353"/>
                  </a:lnTo>
                  <a:lnTo>
                    <a:pt x="0" y="358"/>
                  </a:lnTo>
                  <a:lnTo>
                    <a:pt x="0" y="358"/>
                  </a:lnTo>
                  <a:lnTo>
                    <a:pt x="0" y="358"/>
                  </a:lnTo>
                  <a:lnTo>
                    <a:pt x="0" y="365"/>
                  </a:lnTo>
                  <a:lnTo>
                    <a:pt x="2" y="372"/>
                  </a:lnTo>
                  <a:lnTo>
                    <a:pt x="4" y="379"/>
                  </a:lnTo>
                  <a:lnTo>
                    <a:pt x="8" y="384"/>
                  </a:lnTo>
                  <a:lnTo>
                    <a:pt x="8" y="384"/>
                  </a:lnTo>
                  <a:lnTo>
                    <a:pt x="4" y="390"/>
                  </a:lnTo>
                  <a:lnTo>
                    <a:pt x="2" y="395"/>
                  </a:lnTo>
                  <a:lnTo>
                    <a:pt x="0" y="403"/>
                  </a:lnTo>
                  <a:lnTo>
                    <a:pt x="0" y="409"/>
                  </a:lnTo>
                  <a:lnTo>
                    <a:pt x="0" y="409"/>
                  </a:lnTo>
                  <a:lnTo>
                    <a:pt x="0" y="414"/>
                  </a:lnTo>
                  <a:lnTo>
                    <a:pt x="0" y="414"/>
                  </a:lnTo>
                  <a:lnTo>
                    <a:pt x="0" y="414"/>
                  </a:lnTo>
                  <a:lnTo>
                    <a:pt x="0" y="423"/>
                  </a:lnTo>
                  <a:lnTo>
                    <a:pt x="0" y="423"/>
                  </a:lnTo>
                  <a:lnTo>
                    <a:pt x="2" y="424"/>
                  </a:lnTo>
                  <a:lnTo>
                    <a:pt x="2" y="424"/>
                  </a:lnTo>
                  <a:lnTo>
                    <a:pt x="3" y="432"/>
                  </a:lnTo>
                  <a:lnTo>
                    <a:pt x="3" y="432"/>
                  </a:lnTo>
                  <a:lnTo>
                    <a:pt x="4" y="433"/>
                  </a:lnTo>
                  <a:lnTo>
                    <a:pt x="4" y="433"/>
                  </a:lnTo>
                  <a:lnTo>
                    <a:pt x="8" y="439"/>
                  </a:lnTo>
                  <a:lnTo>
                    <a:pt x="8" y="439"/>
                  </a:lnTo>
                  <a:lnTo>
                    <a:pt x="4" y="446"/>
                  </a:lnTo>
                  <a:lnTo>
                    <a:pt x="2" y="452"/>
                  </a:lnTo>
                  <a:lnTo>
                    <a:pt x="0" y="458"/>
                  </a:lnTo>
                  <a:lnTo>
                    <a:pt x="0" y="465"/>
                  </a:lnTo>
                  <a:lnTo>
                    <a:pt x="0" y="470"/>
                  </a:lnTo>
                  <a:lnTo>
                    <a:pt x="0" y="521"/>
                  </a:lnTo>
                  <a:lnTo>
                    <a:pt x="0" y="526"/>
                  </a:lnTo>
                  <a:lnTo>
                    <a:pt x="0" y="576"/>
                  </a:lnTo>
                  <a:lnTo>
                    <a:pt x="0" y="581"/>
                  </a:lnTo>
                  <a:lnTo>
                    <a:pt x="0" y="812"/>
                  </a:lnTo>
                  <a:lnTo>
                    <a:pt x="0" y="812"/>
                  </a:lnTo>
                  <a:lnTo>
                    <a:pt x="0" y="812"/>
                  </a:lnTo>
                  <a:lnTo>
                    <a:pt x="4" y="823"/>
                  </a:lnTo>
                  <a:lnTo>
                    <a:pt x="9" y="835"/>
                  </a:lnTo>
                  <a:lnTo>
                    <a:pt x="18" y="845"/>
                  </a:lnTo>
                  <a:lnTo>
                    <a:pt x="28" y="852"/>
                  </a:lnTo>
                  <a:lnTo>
                    <a:pt x="41" y="860"/>
                  </a:lnTo>
                  <a:lnTo>
                    <a:pt x="55" y="865"/>
                  </a:lnTo>
                  <a:lnTo>
                    <a:pt x="69" y="869"/>
                  </a:lnTo>
                  <a:lnTo>
                    <a:pt x="85" y="870"/>
                  </a:lnTo>
                  <a:lnTo>
                    <a:pt x="85" y="870"/>
                  </a:lnTo>
                  <a:lnTo>
                    <a:pt x="98" y="869"/>
                  </a:lnTo>
                  <a:lnTo>
                    <a:pt x="109" y="866"/>
                  </a:lnTo>
                  <a:lnTo>
                    <a:pt x="121" y="864"/>
                  </a:lnTo>
                  <a:lnTo>
                    <a:pt x="131" y="859"/>
                  </a:lnTo>
                  <a:lnTo>
                    <a:pt x="131" y="859"/>
                  </a:lnTo>
                  <a:lnTo>
                    <a:pt x="132" y="857"/>
                  </a:lnTo>
                  <a:lnTo>
                    <a:pt x="133" y="855"/>
                  </a:lnTo>
                  <a:lnTo>
                    <a:pt x="133" y="855"/>
                  </a:lnTo>
                  <a:lnTo>
                    <a:pt x="132" y="852"/>
                  </a:lnTo>
                  <a:lnTo>
                    <a:pt x="131" y="850"/>
                  </a:lnTo>
                  <a:lnTo>
                    <a:pt x="131" y="850"/>
                  </a:lnTo>
                  <a:lnTo>
                    <a:pt x="121" y="845"/>
                  </a:lnTo>
                  <a:lnTo>
                    <a:pt x="111" y="841"/>
                  </a:lnTo>
                  <a:lnTo>
                    <a:pt x="98" y="838"/>
                  </a:lnTo>
                  <a:lnTo>
                    <a:pt x="85" y="837"/>
                  </a:lnTo>
                  <a:lnTo>
                    <a:pt x="85" y="837"/>
                  </a:lnTo>
                  <a:lnTo>
                    <a:pt x="69" y="840"/>
                  </a:lnTo>
                  <a:lnTo>
                    <a:pt x="69" y="840"/>
                  </a:lnTo>
                  <a:lnTo>
                    <a:pt x="62" y="838"/>
                  </a:lnTo>
                  <a:lnTo>
                    <a:pt x="59" y="837"/>
                  </a:lnTo>
                  <a:lnTo>
                    <a:pt x="55" y="833"/>
                  </a:lnTo>
                  <a:lnTo>
                    <a:pt x="52" y="828"/>
                  </a:lnTo>
                  <a:lnTo>
                    <a:pt x="52" y="828"/>
                  </a:lnTo>
                  <a:lnTo>
                    <a:pt x="52" y="823"/>
                  </a:lnTo>
                  <a:lnTo>
                    <a:pt x="55" y="818"/>
                  </a:lnTo>
                  <a:lnTo>
                    <a:pt x="59" y="814"/>
                  </a:lnTo>
                  <a:lnTo>
                    <a:pt x="64" y="812"/>
                  </a:lnTo>
                  <a:lnTo>
                    <a:pt x="64" y="812"/>
                  </a:lnTo>
                  <a:lnTo>
                    <a:pt x="74" y="810"/>
                  </a:lnTo>
                  <a:lnTo>
                    <a:pt x="85" y="810"/>
                  </a:lnTo>
                  <a:lnTo>
                    <a:pt x="85" y="810"/>
                  </a:lnTo>
                  <a:lnTo>
                    <a:pt x="98" y="810"/>
                  </a:lnTo>
                  <a:lnTo>
                    <a:pt x="111" y="813"/>
                  </a:lnTo>
                  <a:lnTo>
                    <a:pt x="122" y="816"/>
                  </a:lnTo>
                  <a:lnTo>
                    <a:pt x="132" y="819"/>
                  </a:lnTo>
                  <a:lnTo>
                    <a:pt x="141" y="824"/>
                  </a:lnTo>
                  <a:lnTo>
                    <a:pt x="150" y="829"/>
                  </a:lnTo>
                  <a:lnTo>
                    <a:pt x="166" y="840"/>
                  </a:lnTo>
                  <a:lnTo>
                    <a:pt x="181" y="851"/>
                  </a:lnTo>
                  <a:lnTo>
                    <a:pt x="198" y="860"/>
                  </a:lnTo>
                  <a:lnTo>
                    <a:pt x="205" y="864"/>
                  </a:lnTo>
                  <a:lnTo>
                    <a:pt x="214" y="867"/>
                  </a:lnTo>
                  <a:lnTo>
                    <a:pt x="224" y="869"/>
                  </a:lnTo>
                  <a:lnTo>
                    <a:pt x="235" y="870"/>
                  </a:lnTo>
                  <a:lnTo>
                    <a:pt x="235" y="870"/>
                  </a:lnTo>
                  <a:lnTo>
                    <a:pt x="251" y="869"/>
                  </a:lnTo>
                  <a:lnTo>
                    <a:pt x="266" y="865"/>
                  </a:lnTo>
                  <a:lnTo>
                    <a:pt x="279" y="860"/>
                  </a:lnTo>
                  <a:lnTo>
                    <a:pt x="292" y="852"/>
                  </a:lnTo>
                  <a:lnTo>
                    <a:pt x="302" y="845"/>
                  </a:lnTo>
                  <a:lnTo>
                    <a:pt x="311" y="835"/>
                  </a:lnTo>
                  <a:lnTo>
                    <a:pt x="316" y="823"/>
                  </a:lnTo>
                  <a:lnTo>
                    <a:pt x="319" y="812"/>
                  </a:lnTo>
                  <a:lnTo>
                    <a:pt x="319" y="812"/>
                  </a:lnTo>
                  <a:lnTo>
                    <a:pt x="319" y="581"/>
                  </a:lnTo>
                  <a:lnTo>
                    <a:pt x="319" y="576"/>
                  </a:lnTo>
                  <a:lnTo>
                    <a:pt x="319" y="526"/>
                  </a:lnTo>
                  <a:lnTo>
                    <a:pt x="319" y="521"/>
                  </a:lnTo>
                  <a:lnTo>
                    <a:pt x="319" y="470"/>
                  </a:lnTo>
                  <a:lnTo>
                    <a:pt x="319" y="465"/>
                  </a:lnTo>
                  <a:lnTo>
                    <a:pt x="319" y="465"/>
                  </a:lnTo>
                  <a:lnTo>
                    <a:pt x="319" y="458"/>
                  </a:lnTo>
                  <a:lnTo>
                    <a:pt x="318" y="452"/>
                  </a:lnTo>
                  <a:lnTo>
                    <a:pt x="316" y="446"/>
                  </a:lnTo>
                  <a:lnTo>
                    <a:pt x="312" y="439"/>
                  </a:lnTo>
                  <a:lnTo>
                    <a:pt x="312" y="439"/>
                  </a:lnTo>
                  <a:lnTo>
                    <a:pt x="316" y="433"/>
                  </a:lnTo>
                  <a:lnTo>
                    <a:pt x="316" y="433"/>
                  </a:lnTo>
                  <a:lnTo>
                    <a:pt x="317" y="432"/>
                  </a:lnTo>
                  <a:lnTo>
                    <a:pt x="317" y="432"/>
                  </a:lnTo>
                  <a:lnTo>
                    <a:pt x="318" y="424"/>
                  </a:lnTo>
                  <a:lnTo>
                    <a:pt x="318" y="424"/>
                  </a:lnTo>
                  <a:lnTo>
                    <a:pt x="319" y="423"/>
                  </a:lnTo>
                  <a:lnTo>
                    <a:pt x="319" y="423"/>
                  </a:lnTo>
                  <a:lnTo>
                    <a:pt x="319" y="414"/>
                  </a:lnTo>
                  <a:lnTo>
                    <a:pt x="319" y="414"/>
                  </a:lnTo>
                  <a:lnTo>
                    <a:pt x="319" y="409"/>
                  </a:lnTo>
                  <a:lnTo>
                    <a:pt x="319" y="409"/>
                  </a:lnTo>
                  <a:lnTo>
                    <a:pt x="319" y="409"/>
                  </a:lnTo>
                  <a:lnTo>
                    <a:pt x="319" y="403"/>
                  </a:lnTo>
                  <a:lnTo>
                    <a:pt x="318" y="395"/>
                  </a:lnTo>
                  <a:lnTo>
                    <a:pt x="316" y="390"/>
                  </a:lnTo>
                  <a:lnTo>
                    <a:pt x="312" y="384"/>
                  </a:lnTo>
                  <a:lnTo>
                    <a:pt x="312" y="384"/>
                  </a:lnTo>
                  <a:lnTo>
                    <a:pt x="316" y="379"/>
                  </a:lnTo>
                  <a:lnTo>
                    <a:pt x="318" y="372"/>
                  </a:lnTo>
                  <a:lnTo>
                    <a:pt x="319" y="365"/>
                  </a:lnTo>
                  <a:lnTo>
                    <a:pt x="319" y="358"/>
                  </a:lnTo>
                  <a:lnTo>
                    <a:pt x="319" y="358"/>
                  </a:lnTo>
                  <a:lnTo>
                    <a:pt x="319" y="353"/>
                  </a:lnTo>
                  <a:lnTo>
                    <a:pt x="319" y="353"/>
                  </a:lnTo>
                  <a:lnTo>
                    <a:pt x="319" y="353"/>
                  </a:lnTo>
                  <a:lnTo>
                    <a:pt x="319" y="345"/>
                  </a:lnTo>
                  <a:lnTo>
                    <a:pt x="319" y="345"/>
                  </a:lnTo>
                  <a:lnTo>
                    <a:pt x="318" y="343"/>
                  </a:lnTo>
                  <a:lnTo>
                    <a:pt x="318" y="343"/>
                  </a:lnTo>
                  <a:lnTo>
                    <a:pt x="317" y="336"/>
                  </a:lnTo>
                  <a:lnTo>
                    <a:pt x="317" y="336"/>
                  </a:lnTo>
                  <a:lnTo>
                    <a:pt x="316" y="334"/>
                  </a:lnTo>
                  <a:lnTo>
                    <a:pt x="316" y="334"/>
                  </a:lnTo>
                  <a:lnTo>
                    <a:pt x="312" y="328"/>
                  </a:lnTo>
                  <a:lnTo>
                    <a:pt x="312" y="328"/>
                  </a:lnTo>
                  <a:lnTo>
                    <a:pt x="316" y="322"/>
                  </a:lnTo>
                  <a:lnTo>
                    <a:pt x="318" y="315"/>
                  </a:lnTo>
                  <a:lnTo>
                    <a:pt x="319" y="309"/>
                  </a:lnTo>
                  <a:lnTo>
                    <a:pt x="319" y="303"/>
                  </a:lnTo>
                  <a:lnTo>
                    <a:pt x="319" y="298"/>
                  </a:lnTo>
                  <a:lnTo>
                    <a:pt x="319" y="298"/>
                  </a:lnTo>
                  <a:lnTo>
                    <a:pt x="319" y="291"/>
                  </a:lnTo>
                  <a:lnTo>
                    <a:pt x="318" y="284"/>
                  </a:lnTo>
                  <a:lnTo>
                    <a:pt x="316" y="277"/>
                  </a:lnTo>
                  <a:lnTo>
                    <a:pt x="312" y="272"/>
                  </a:lnTo>
                  <a:lnTo>
                    <a:pt x="312" y="272"/>
                  </a:lnTo>
                  <a:lnTo>
                    <a:pt x="316" y="266"/>
                  </a:lnTo>
                  <a:lnTo>
                    <a:pt x="318" y="260"/>
                  </a:lnTo>
                  <a:lnTo>
                    <a:pt x="319" y="253"/>
                  </a:lnTo>
                  <a:lnTo>
                    <a:pt x="319" y="247"/>
                  </a:lnTo>
                  <a:lnTo>
                    <a:pt x="319" y="242"/>
                  </a:lnTo>
                  <a:lnTo>
                    <a:pt x="319" y="242"/>
                  </a:lnTo>
                  <a:lnTo>
                    <a:pt x="319" y="236"/>
                  </a:lnTo>
                  <a:lnTo>
                    <a:pt x="318" y="228"/>
                  </a:lnTo>
                  <a:lnTo>
                    <a:pt x="316" y="222"/>
                  </a:lnTo>
                  <a:lnTo>
                    <a:pt x="312" y="217"/>
                  </a:lnTo>
                  <a:lnTo>
                    <a:pt x="312" y="217"/>
                  </a:lnTo>
                  <a:lnTo>
                    <a:pt x="316" y="210"/>
                  </a:lnTo>
                  <a:lnTo>
                    <a:pt x="318" y="204"/>
                  </a:lnTo>
                  <a:lnTo>
                    <a:pt x="319" y="198"/>
                  </a:lnTo>
                  <a:lnTo>
                    <a:pt x="319" y="191"/>
                  </a:lnTo>
                  <a:lnTo>
                    <a:pt x="319" y="186"/>
                  </a:lnTo>
                  <a:close/>
                  <a:moveTo>
                    <a:pt x="85" y="719"/>
                  </a:moveTo>
                  <a:lnTo>
                    <a:pt x="85" y="719"/>
                  </a:lnTo>
                  <a:lnTo>
                    <a:pt x="84" y="726"/>
                  </a:lnTo>
                  <a:lnTo>
                    <a:pt x="80" y="731"/>
                  </a:lnTo>
                  <a:lnTo>
                    <a:pt x="76" y="733"/>
                  </a:lnTo>
                  <a:lnTo>
                    <a:pt x="70" y="735"/>
                  </a:lnTo>
                  <a:lnTo>
                    <a:pt x="65" y="735"/>
                  </a:lnTo>
                  <a:lnTo>
                    <a:pt x="65" y="735"/>
                  </a:lnTo>
                  <a:lnTo>
                    <a:pt x="59" y="733"/>
                  </a:lnTo>
                  <a:lnTo>
                    <a:pt x="54" y="731"/>
                  </a:lnTo>
                  <a:lnTo>
                    <a:pt x="51" y="726"/>
                  </a:lnTo>
                  <a:lnTo>
                    <a:pt x="50" y="719"/>
                  </a:lnTo>
                  <a:lnTo>
                    <a:pt x="50" y="518"/>
                  </a:lnTo>
                  <a:lnTo>
                    <a:pt x="50" y="518"/>
                  </a:lnTo>
                  <a:lnTo>
                    <a:pt x="51" y="512"/>
                  </a:lnTo>
                  <a:lnTo>
                    <a:pt x="54" y="507"/>
                  </a:lnTo>
                  <a:lnTo>
                    <a:pt x="59" y="504"/>
                  </a:lnTo>
                  <a:lnTo>
                    <a:pt x="65" y="503"/>
                  </a:lnTo>
                  <a:lnTo>
                    <a:pt x="70" y="503"/>
                  </a:lnTo>
                  <a:lnTo>
                    <a:pt x="70" y="503"/>
                  </a:lnTo>
                  <a:lnTo>
                    <a:pt x="76" y="504"/>
                  </a:lnTo>
                  <a:lnTo>
                    <a:pt x="80" y="507"/>
                  </a:lnTo>
                  <a:lnTo>
                    <a:pt x="84" y="512"/>
                  </a:lnTo>
                  <a:lnTo>
                    <a:pt x="85" y="518"/>
                  </a:lnTo>
                  <a:lnTo>
                    <a:pt x="85" y="719"/>
                  </a:lnTo>
                  <a:close/>
                  <a:moveTo>
                    <a:pt x="155" y="414"/>
                  </a:moveTo>
                  <a:lnTo>
                    <a:pt x="155" y="414"/>
                  </a:lnTo>
                  <a:lnTo>
                    <a:pt x="155" y="419"/>
                  </a:lnTo>
                  <a:lnTo>
                    <a:pt x="151" y="424"/>
                  </a:lnTo>
                  <a:lnTo>
                    <a:pt x="147" y="427"/>
                  </a:lnTo>
                  <a:lnTo>
                    <a:pt x="141" y="428"/>
                  </a:lnTo>
                  <a:lnTo>
                    <a:pt x="47" y="428"/>
                  </a:lnTo>
                  <a:lnTo>
                    <a:pt x="47" y="428"/>
                  </a:lnTo>
                  <a:lnTo>
                    <a:pt x="42" y="427"/>
                  </a:lnTo>
                  <a:lnTo>
                    <a:pt x="37" y="424"/>
                  </a:lnTo>
                  <a:lnTo>
                    <a:pt x="33" y="419"/>
                  </a:lnTo>
                  <a:lnTo>
                    <a:pt x="33" y="414"/>
                  </a:lnTo>
                  <a:lnTo>
                    <a:pt x="33" y="409"/>
                  </a:lnTo>
                  <a:lnTo>
                    <a:pt x="33" y="409"/>
                  </a:lnTo>
                  <a:lnTo>
                    <a:pt x="33" y="404"/>
                  </a:lnTo>
                  <a:lnTo>
                    <a:pt x="37" y="399"/>
                  </a:lnTo>
                  <a:lnTo>
                    <a:pt x="42" y="396"/>
                  </a:lnTo>
                  <a:lnTo>
                    <a:pt x="47" y="395"/>
                  </a:lnTo>
                  <a:lnTo>
                    <a:pt x="141" y="395"/>
                  </a:lnTo>
                  <a:lnTo>
                    <a:pt x="141" y="395"/>
                  </a:lnTo>
                  <a:lnTo>
                    <a:pt x="147" y="396"/>
                  </a:lnTo>
                  <a:lnTo>
                    <a:pt x="151" y="399"/>
                  </a:lnTo>
                  <a:lnTo>
                    <a:pt x="155" y="404"/>
                  </a:lnTo>
                  <a:lnTo>
                    <a:pt x="155" y="409"/>
                  </a:lnTo>
                  <a:lnTo>
                    <a:pt x="155" y="414"/>
                  </a:lnTo>
                  <a:close/>
                  <a:moveTo>
                    <a:pt x="155" y="358"/>
                  </a:moveTo>
                  <a:lnTo>
                    <a:pt x="155" y="358"/>
                  </a:lnTo>
                  <a:lnTo>
                    <a:pt x="155" y="364"/>
                  </a:lnTo>
                  <a:lnTo>
                    <a:pt x="151" y="369"/>
                  </a:lnTo>
                  <a:lnTo>
                    <a:pt x="147" y="371"/>
                  </a:lnTo>
                  <a:lnTo>
                    <a:pt x="141" y="372"/>
                  </a:lnTo>
                  <a:lnTo>
                    <a:pt x="47" y="372"/>
                  </a:lnTo>
                  <a:lnTo>
                    <a:pt x="47" y="372"/>
                  </a:lnTo>
                  <a:lnTo>
                    <a:pt x="42" y="371"/>
                  </a:lnTo>
                  <a:lnTo>
                    <a:pt x="37" y="369"/>
                  </a:lnTo>
                  <a:lnTo>
                    <a:pt x="33" y="364"/>
                  </a:lnTo>
                  <a:lnTo>
                    <a:pt x="33" y="358"/>
                  </a:lnTo>
                  <a:lnTo>
                    <a:pt x="33" y="353"/>
                  </a:lnTo>
                  <a:lnTo>
                    <a:pt x="33" y="353"/>
                  </a:lnTo>
                  <a:lnTo>
                    <a:pt x="33" y="348"/>
                  </a:lnTo>
                  <a:lnTo>
                    <a:pt x="37" y="343"/>
                  </a:lnTo>
                  <a:lnTo>
                    <a:pt x="42" y="341"/>
                  </a:lnTo>
                  <a:lnTo>
                    <a:pt x="47" y="339"/>
                  </a:lnTo>
                  <a:lnTo>
                    <a:pt x="141" y="339"/>
                  </a:lnTo>
                  <a:lnTo>
                    <a:pt x="141" y="339"/>
                  </a:lnTo>
                  <a:lnTo>
                    <a:pt x="147" y="341"/>
                  </a:lnTo>
                  <a:lnTo>
                    <a:pt x="151" y="343"/>
                  </a:lnTo>
                  <a:lnTo>
                    <a:pt x="155" y="348"/>
                  </a:lnTo>
                  <a:lnTo>
                    <a:pt x="155" y="353"/>
                  </a:lnTo>
                  <a:lnTo>
                    <a:pt x="155" y="358"/>
                  </a:lnTo>
                  <a:close/>
                  <a:moveTo>
                    <a:pt x="155" y="303"/>
                  </a:moveTo>
                  <a:lnTo>
                    <a:pt x="155" y="303"/>
                  </a:lnTo>
                  <a:lnTo>
                    <a:pt x="155" y="308"/>
                  </a:lnTo>
                  <a:lnTo>
                    <a:pt x="151" y="313"/>
                  </a:lnTo>
                  <a:lnTo>
                    <a:pt x="147" y="315"/>
                  </a:lnTo>
                  <a:lnTo>
                    <a:pt x="141" y="317"/>
                  </a:lnTo>
                  <a:lnTo>
                    <a:pt x="47" y="317"/>
                  </a:lnTo>
                  <a:lnTo>
                    <a:pt x="47" y="317"/>
                  </a:lnTo>
                  <a:lnTo>
                    <a:pt x="42" y="315"/>
                  </a:lnTo>
                  <a:lnTo>
                    <a:pt x="37" y="313"/>
                  </a:lnTo>
                  <a:lnTo>
                    <a:pt x="33" y="308"/>
                  </a:lnTo>
                  <a:lnTo>
                    <a:pt x="33" y="303"/>
                  </a:lnTo>
                  <a:lnTo>
                    <a:pt x="33" y="298"/>
                  </a:lnTo>
                  <a:lnTo>
                    <a:pt x="33" y="298"/>
                  </a:lnTo>
                  <a:lnTo>
                    <a:pt x="33" y="293"/>
                  </a:lnTo>
                  <a:lnTo>
                    <a:pt x="37" y="288"/>
                  </a:lnTo>
                  <a:lnTo>
                    <a:pt x="42" y="285"/>
                  </a:lnTo>
                  <a:lnTo>
                    <a:pt x="47" y="284"/>
                  </a:lnTo>
                  <a:lnTo>
                    <a:pt x="141" y="284"/>
                  </a:lnTo>
                  <a:lnTo>
                    <a:pt x="141" y="284"/>
                  </a:lnTo>
                  <a:lnTo>
                    <a:pt x="147" y="285"/>
                  </a:lnTo>
                  <a:lnTo>
                    <a:pt x="151" y="288"/>
                  </a:lnTo>
                  <a:lnTo>
                    <a:pt x="155" y="293"/>
                  </a:lnTo>
                  <a:lnTo>
                    <a:pt x="155" y="298"/>
                  </a:lnTo>
                  <a:lnTo>
                    <a:pt x="155" y="303"/>
                  </a:lnTo>
                  <a:close/>
                  <a:moveTo>
                    <a:pt x="155" y="247"/>
                  </a:moveTo>
                  <a:lnTo>
                    <a:pt x="155" y="247"/>
                  </a:lnTo>
                  <a:lnTo>
                    <a:pt x="155" y="252"/>
                  </a:lnTo>
                  <a:lnTo>
                    <a:pt x="151" y="257"/>
                  </a:lnTo>
                  <a:lnTo>
                    <a:pt x="147" y="260"/>
                  </a:lnTo>
                  <a:lnTo>
                    <a:pt x="141" y="261"/>
                  </a:lnTo>
                  <a:lnTo>
                    <a:pt x="47" y="261"/>
                  </a:lnTo>
                  <a:lnTo>
                    <a:pt x="47" y="261"/>
                  </a:lnTo>
                  <a:lnTo>
                    <a:pt x="42" y="260"/>
                  </a:lnTo>
                  <a:lnTo>
                    <a:pt x="37" y="257"/>
                  </a:lnTo>
                  <a:lnTo>
                    <a:pt x="33" y="252"/>
                  </a:lnTo>
                  <a:lnTo>
                    <a:pt x="33" y="247"/>
                  </a:lnTo>
                  <a:lnTo>
                    <a:pt x="33" y="242"/>
                  </a:lnTo>
                  <a:lnTo>
                    <a:pt x="33" y="242"/>
                  </a:lnTo>
                  <a:lnTo>
                    <a:pt x="33" y="237"/>
                  </a:lnTo>
                  <a:lnTo>
                    <a:pt x="37" y="232"/>
                  </a:lnTo>
                  <a:lnTo>
                    <a:pt x="42" y="229"/>
                  </a:lnTo>
                  <a:lnTo>
                    <a:pt x="47" y="228"/>
                  </a:lnTo>
                  <a:lnTo>
                    <a:pt x="141" y="228"/>
                  </a:lnTo>
                  <a:lnTo>
                    <a:pt x="141" y="228"/>
                  </a:lnTo>
                  <a:lnTo>
                    <a:pt x="147" y="229"/>
                  </a:lnTo>
                  <a:lnTo>
                    <a:pt x="151" y="232"/>
                  </a:lnTo>
                  <a:lnTo>
                    <a:pt x="155" y="237"/>
                  </a:lnTo>
                  <a:lnTo>
                    <a:pt x="155" y="242"/>
                  </a:lnTo>
                  <a:lnTo>
                    <a:pt x="155" y="247"/>
                  </a:lnTo>
                  <a:close/>
                  <a:moveTo>
                    <a:pt x="155" y="191"/>
                  </a:moveTo>
                  <a:lnTo>
                    <a:pt x="155" y="191"/>
                  </a:lnTo>
                  <a:lnTo>
                    <a:pt x="155" y="196"/>
                  </a:lnTo>
                  <a:lnTo>
                    <a:pt x="151" y="201"/>
                  </a:lnTo>
                  <a:lnTo>
                    <a:pt x="147" y="204"/>
                  </a:lnTo>
                  <a:lnTo>
                    <a:pt x="141" y="205"/>
                  </a:lnTo>
                  <a:lnTo>
                    <a:pt x="47" y="205"/>
                  </a:lnTo>
                  <a:lnTo>
                    <a:pt x="47" y="205"/>
                  </a:lnTo>
                  <a:lnTo>
                    <a:pt x="42" y="204"/>
                  </a:lnTo>
                  <a:lnTo>
                    <a:pt x="37" y="201"/>
                  </a:lnTo>
                  <a:lnTo>
                    <a:pt x="33" y="196"/>
                  </a:lnTo>
                  <a:lnTo>
                    <a:pt x="33" y="191"/>
                  </a:lnTo>
                  <a:lnTo>
                    <a:pt x="33" y="186"/>
                  </a:lnTo>
                  <a:lnTo>
                    <a:pt x="33" y="186"/>
                  </a:lnTo>
                  <a:lnTo>
                    <a:pt x="33" y="181"/>
                  </a:lnTo>
                  <a:lnTo>
                    <a:pt x="37" y="176"/>
                  </a:lnTo>
                  <a:lnTo>
                    <a:pt x="42" y="172"/>
                  </a:lnTo>
                  <a:lnTo>
                    <a:pt x="47" y="172"/>
                  </a:lnTo>
                  <a:lnTo>
                    <a:pt x="141" y="172"/>
                  </a:lnTo>
                  <a:lnTo>
                    <a:pt x="141" y="172"/>
                  </a:lnTo>
                  <a:lnTo>
                    <a:pt x="147" y="172"/>
                  </a:lnTo>
                  <a:lnTo>
                    <a:pt x="151" y="176"/>
                  </a:lnTo>
                  <a:lnTo>
                    <a:pt x="155" y="181"/>
                  </a:lnTo>
                  <a:lnTo>
                    <a:pt x="155" y="186"/>
                  </a:lnTo>
                  <a:lnTo>
                    <a:pt x="155"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1" name="Prostokąt: zaokrąglone rogi 20">
            <a:extLst>
              <a:ext uri="{FF2B5EF4-FFF2-40B4-BE49-F238E27FC236}">
                <a16:creationId xmlns:a16="http://schemas.microsoft.com/office/drawing/2014/main" id="{69123BC9-C705-4A7E-8DCC-A3116536562D}"/>
              </a:ext>
            </a:extLst>
          </p:cNvPr>
          <p:cNvSpPr/>
          <p:nvPr/>
        </p:nvSpPr>
        <p:spPr>
          <a:xfrm>
            <a:off x="2500470" y="1337452"/>
            <a:ext cx="4096197" cy="975908"/>
          </a:xfrm>
          <a:prstGeom prst="roundRect">
            <a:avLst/>
          </a:prstGeom>
          <a:noFill/>
          <a:ln w="6350">
            <a:solidFill>
              <a:srgbClr val="92D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 name="pole tekstowe 21">
            <a:extLst>
              <a:ext uri="{FF2B5EF4-FFF2-40B4-BE49-F238E27FC236}">
                <a16:creationId xmlns:a16="http://schemas.microsoft.com/office/drawing/2014/main" id="{4787CB61-32EF-4700-BFBA-A0320B4E14A0}"/>
              </a:ext>
            </a:extLst>
          </p:cNvPr>
          <p:cNvSpPr txBox="1"/>
          <p:nvPr/>
        </p:nvSpPr>
        <p:spPr>
          <a:xfrm>
            <a:off x="3420100" y="1222521"/>
            <a:ext cx="839508" cy="276999"/>
          </a:xfrm>
          <a:prstGeom prst="rect">
            <a:avLst/>
          </a:prstGeom>
          <a:solidFill>
            <a:schemeClr val="bg1"/>
          </a:solidFill>
        </p:spPr>
        <p:txBody>
          <a:bodyPr wrap="square">
            <a:spAutoFit/>
          </a:bodyPr>
          <a:lstStyle/>
          <a:p>
            <a:pPr algn="ctr"/>
            <a:r>
              <a:rPr lang="pl-PL" sz="1200" b="1"/>
              <a:t>TOP3</a:t>
            </a:r>
          </a:p>
        </p:txBody>
      </p:sp>
      <p:sp>
        <p:nvSpPr>
          <p:cNvPr id="23" name="Prostokąt: zaokrąglone rogi 22">
            <a:extLst>
              <a:ext uri="{FF2B5EF4-FFF2-40B4-BE49-F238E27FC236}">
                <a16:creationId xmlns:a16="http://schemas.microsoft.com/office/drawing/2014/main" id="{84A1ECC6-6832-46E8-9FF1-9F8666D3F629}"/>
              </a:ext>
            </a:extLst>
          </p:cNvPr>
          <p:cNvSpPr/>
          <p:nvPr/>
        </p:nvSpPr>
        <p:spPr>
          <a:xfrm>
            <a:off x="516998" y="2445749"/>
            <a:ext cx="8145402" cy="1303110"/>
          </a:xfrm>
          <a:prstGeom prst="roundRect">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4" name="Prostokąt: zaokrąglone rogi 23">
            <a:extLst>
              <a:ext uri="{FF2B5EF4-FFF2-40B4-BE49-F238E27FC236}">
                <a16:creationId xmlns:a16="http://schemas.microsoft.com/office/drawing/2014/main" id="{F8E748B1-4EC6-4F32-A930-EC6BB8B97581}"/>
              </a:ext>
            </a:extLst>
          </p:cNvPr>
          <p:cNvSpPr/>
          <p:nvPr/>
        </p:nvSpPr>
        <p:spPr>
          <a:xfrm>
            <a:off x="516306" y="3882618"/>
            <a:ext cx="8145402" cy="1303110"/>
          </a:xfrm>
          <a:prstGeom prst="roundRect">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Tree>
    <p:extLst>
      <p:ext uri="{BB962C8B-B14F-4D97-AF65-F5344CB8AC3E}">
        <p14:creationId xmlns:p14="http://schemas.microsoft.com/office/powerpoint/2010/main" val="89807724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Wykres 8">
            <a:extLst>
              <a:ext uri="{FF2B5EF4-FFF2-40B4-BE49-F238E27FC236}">
                <a16:creationId xmlns:a16="http://schemas.microsoft.com/office/drawing/2014/main" id="{C1ED2533-2857-456A-AD50-F10E2639CA26}"/>
              </a:ext>
            </a:extLst>
          </p:cNvPr>
          <p:cNvGraphicFramePr/>
          <p:nvPr>
            <p:extLst>
              <p:ext uri="{D42A27DB-BD31-4B8C-83A1-F6EECF244321}">
                <p14:modId xmlns:p14="http://schemas.microsoft.com/office/powerpoint/2010/main" val="2243659952"/>
              </p:ext>
            </p:extLst>
          </p:nvPr>
        </p:nvGraphicFramePr>
        <p:xfrm>
          <a:off x="333052" y="2595132"/>
          <a:ext cx="8199183" cy="1773378"/>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Problemy środowiska naturalnego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 Proszę podać trzy Pana(i) zdaniem największe problemy środowiska naturalnego w Polsce.</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wykształcenie: podstawowe, gimnazjalne n=21, zasadnicze zawodowe n=102, średnie n=355, wyższe n=536.</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pole tekstowe 17">
            <a:extLst>
              <a:ext uri="{FF2B5EF4-FFF2-40B4-BE49-F238E27FC236}">
                <a16:creationId xmlns:a16="http://schemas.microsoft.com/office/drawing/2014/main" id="{860C32BC-5A42-481A-93F3-406B4F825356}"/>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12" name="Wykres 11">
            <a:extLst>
              <a:ext uri="{FF2B5EF4-FFF2-40B4-BE49-F238E27FC236}">
                <a16:creationId xmlns:a16="http://schemas.microsoft.com/office/drawing/2014/main" id="{CEF790CA-0E30-48C7-B2C0-0E19C12603EA}"/>
              </a:ext>
            </a:extLst>
          </p:cNvPr>
          <p:cNvGraphicFramePr/>
          <p:nvPr>
            <p:extLst>
              <p:ext uri="{D42A27DB-BD31-4B8C-83A1-F6EECF244321}">
                <p14:modId xmlns:p14="http://schemas.microsoft.com/office/powerpoint/2010/main" val="2414857998"/>
              </p:ext>
            </p:extLst>
          </p:nvPr>
        </p:nvGraphicFramePr>
        <p:xfrm>
          <a:off x="333052" y="1212713"/>
          <a:ext cx="8199183" cy="177337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Tabela 212">
            <a:extLst>
              <a:ext uri="{FF2B5EF4-FFF2-40B4-BE49-F238E27FC236}">
                <a16:creationId xmlns:a16="http://schemas.microsoft.com/office/drawing/2014/main" id="{0EA71871-C610-4A90-8CD1-6C3ADD2BAFB3}"/>
              </a:ext>
            </a:extLst>
          </p:cNvPr>
          <p:cNvGraphicFramePr>
            <a:graphicFrameLocks noGrp="1"/>
          </p:cNvGraphicFramePr>
          <p:nvPr>
            <p:extLst>
              <p:ext uri="{D42A27DB-BD31-4B8C-83A1-F6EECF244321}">
                <p14:modId xmlns:p14="http://schemas.microsoft.com/office/powerpoint/2010/main" val="2295598497"/>
              </p:ext>
            </p:extLst>
          </p:nvPr>
        </p:nvGraphicFramePr>
        <p:xfrm>
          <a:off x="755574" y="3359080"/>
          <a:ext cx="7748889" cy="421005"/>
        </p:xfrm>
        <a:graphic>
          <a:graphicData uri="http://schemas.openxmlformats.org/drawingml/2006/table">
            <a:tbl>
              <a:tblPr firstRow="1" bandRow="1">
                <a:tableStyleId>{5C22544A-7EE6-4342-B048-85BDC9FD1C3A}</a:tableStyleId>
              </a:tblPr>
              <a:tblGrid>
                <a:gridCol w="968611">
                  <a:extLst>
                    <a:ext uri="{9D8B030D-6E8A-4147-A177-3AD203B41FA5}">
                      <a16:colId xmlns:a16="http://schemas.microsoft.com/office/drawing/2014/main" val="2020587659"/>
                    </a:ext>
                  </a:extLst>
                </a:gridCol>
                <a:gridCol w="968611">
                  <a:extLst>
                    <a:ext uri="{9D8B030D-6E8A-4147-A177-3AD203B41FA5}">
                      <a16:colId xmlns:a16="http://schemas.microsoft.com/office/drawing/2014/main" val="1093521556"/>
                    </a:ext>
                  </a:extLst>
                </a:gridCol>
                <a:gridCol w="968611">
                  <a:extLst>
                    <a:ext uri="{9D8B030D-6E8A-4147-A177-3AD203B41FA5}">
                      <a16:colId xmlns:a16="http://schemas.microsoft.com/office/drawing/2014/main" val="3194877113"/>
                    </a:ext>
                  </a:extLst>
                </a:gridCol>
                <a:gridCol w="968611">
                  <a:extLst>
                    <a:ext uri="{9D8B030D-6E8A-4147-A177-3AD203B41FA5}">
                      <a16:colId xmlns:a16="http://schemas.microsoft.com/office/drawing/2014/main" val="1540738301"/>
                    </a:ext>
                  </a:extLst>
                </a:gridCol>
                <a:gridCol w="968611">
                  <a:extLst>
                    <a:ext uri="{9D8B030D-6E8A-4147-A177-3AD203B41FA5}">
                      <a16:colId xmlns:a16="http://schemas.microsoft.com/office/drawing/2014/main" val="1572455323"/>
                    </a:ext>
                  </a:extLst>
                </a:gridCol>
                <a:gridCol w="947803">
                  <a:extLst>
                    <a:ext uri="{9D8B030D-6E8A-4147-A177-3AD203B41FA5}">
                      <a16:colId xmlns:a16="http://schemas.microsoft.com/office/drawing/2014/main" val="215650592"/>
                    </a:ext>
                  </a:extLst>
                </a:gridCol>
                <a:gridCol w="989420">
                  <a:extLst>
                    <a:ext uri="{9D8B030D-6E8A-4147-A177-3AD203B41FA5}">
                      <a16:colId xmlns:a16="http://schemas.microsoft.com/office/drawing/2014/main" val="2030503838"/>
                    </a:ext>
                  </a:extLst>
                </a:gridCol>
                <a:gridCol w="968611">
                  <a:extLst>
                    <a:ext uri="{9D8B030D-6E8A-4147-A177-3AD203B41FA5}">
                      <a16:colId xmlns:a16="http://schemas.microsoft.com/office/drawing/2014/main" val="1870153466"/>
                    </a:ext>
                  </a:extLst>
                </a:gridCol>
              </a:tblGrid>
              <a:tr h="0">
                <a:tc>
                  <a:txBody>
                    <a:bodyPr/>
                    <a:lstStyle/>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zanieczyszczenie powietrza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problem </a:t>
                      </a:r>
                    </a:p>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śmieci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zanieczyszczenie wód, </a:t>
                      </a:r>
                    </a:p>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problemy z wodą</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niskie zasoby </a:t>
                      </a:r>
                    </a:p>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wody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wycinka drzew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energetyka węglowa, kopalnie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zanikanie gatunków zwierząt </a:t>
                      </a:r>
                    </a:p>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i roślin</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defRPr lang="en-US" sz="900" b="0" i="0" u="none" strike="noStrike" kern="1200" baseline="0">
                          <a:solidFill>
                            <a:schemeClr val="tx1"/>
                          </a:solidFill>
                          <a:latin typeface="+mn-lt"/>
                          <a:ea typeface="+mn-ea"/>
                          <a:cs typeface="+mn-cs"/>
                        </a:defRPr>
                      </a:pPr>
                      <a:r>
                        <a:rPr lang="pl-PL" sz="900" b="0" i="0" u="none" strike="noStrike" kern="1200" baseline="0">
                          <a:solidFill>
                            <a:schemeClr val="tx1"/>
                          </a:solidFill>
                          <a:latin typeface="+mn-lt"/>
                          <a:ea typeface="+mn-ea"/>
                          <a:cs typeface="+mn-cs"/>
                        </a:rPr>
                        <a:t>wyczerpywanie się zasobów naturalnych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24" name="Tabela 212">
            <a:extLst>
              <a:ext uri="{FF2B5EF4-FFF2-40B4-BE49-F238E27FC236}">
                <a16:creationId xmlns:a16="http://schemas.microsoft.com/office/drawing/2014/main" id="{B877779A-5C6E-44AF-A34A-52D291277AEF}"/>
              </a:ext>
            </a:extLst>
          </p:cNvPr>
          <p:cNvGraphicFramePr>
            <a:graphicFrameLocks noGrp="1"/>
          </p:cNvGraphicFramePr>
          <p:nvPr>
            <p:extLst>
              <p:ext uri="{D42A27DB-BD31-4B8C-83A1-F6EECF244321}">
                <p14:modId xmlns:p14="http://schemas.microsoft.com/office/powerpoint/2010/main" val="4037753963"/>
              </p:ext>
            </p:extLst>
          </p:nvPr>
        </p:nvGraphicFramePr>
        <p:xfrm>
          <a:off x="757406" y="4768982"/>
          <a:ext cx="7749432" cy="558165"/>
        </p:xfrm>
        <a:graphic>
          <a:graphicData uri="http://schemas.openxmlformats.org/drawingml/2006/table">
            <a:tbl>
              <a:tblPr firstRow="1" bandRow="1">
                <a:tableStyleId>{5C22544A-7EE6-4342-B048-85BDC9FD1C3A}</a:tableStyleId>
              </a:tblPr>
              <a:tblGrid>
                <a:gridCol w="968679">
                  <a:extLst>
                    <a:ext uri="{9D8B030D-6E8A-4147-A177-3AD203B41FA5}">
                      <a16:colId xmlns:a16="http://schemas.microsoft.com/office/drawing/2014/main" val="2020587659"/>
                    </a:ext>
                  </a:extLst>
                </a:gridCol>
                <a:gridCol w="968679">
                  <a:extLst>
                    <a:ext uri="{9D8B030D-6E8A-4147-A177-3AD203B41FA5}">
                      <a16:colId xmlns:a16="http://schemas.microsoft.com/office/drawing/2014/main" val="1093521556"/>
                    </a:ext>
                  </a:extLst>
                </a:gridCol>
                <a:gridCol w="968679">
                  <a:extLst>
                    <a:ext uri="{9D8B030D-6E8A-4147-A177-3AD203B41FA5}">
                      <a16:colId xmlns:a16="http://schemas.microsoft.com/office/drawing/2014/main" val="3194877113"/>
                    </a:ext>
                  </a:extLst>
                </a:gridCol>
                <a:gridCol w="968679">
                  <a:extLst>
                    <a:ext uri="{9D8B030D-6E8A-4147-A177-3AD203B41FA5}">
                      <a16:colId xmlns:a16="http://schemas.microsoft.com/office/drawing/2014/main" val="1540738301"/>
                    </a:ext>
                  </a:extLst>
                </a:gridCol>
                <a:gridCol w="968679">
                  <a:extLst>
                    <a:ext uri="{9D8B030D-6E8A-4147-A177-3AD203B41FA5}">
                      <a16:colId xmlns:a16="http://schemas.microsoft.com/office/drawing/2014/main" val="1572455323"/>
                    </a:ext>
                  </a:extLst>
                </a:gridCol>
                <a:gridCol w="968679">
                  <a:extLst>
                    <a:ext uri="{9D8B030D-6E8A-4147-A177-3AD203B41FA5}">
                      <a16:colId xmlns:a16="http://schemas.microsoft.com/office/drawing/2014/main" val="215650592"/>
                    </a:ext>
                  </a:extLst>
                </a:gridCol>
                <a:gridCol w="968679">
                  <a:extLst>
                    <a:ext uri="{9D8B030D-6E8A-4147-A177-3AD203B41FA5}">
                      <a16:colId xmlns:a16="http://schemas.microsoft.com/office/drawing/2014/main" val="2030503838"/>
                    </a:ext>
                  </a:extLst>
                </a:gridCol>
                <a:gridCol w="968679">
                  <a:extLst>
                    <a:ext uri="{9D8B030D-6E8A-4147-A177-3AD203B41FA5}">
                      <a16:colId xmlns:a16="http://schemas.microsoft.com/office/drawing/2014/main" val="1870153466"/>
                    </a:ext>
                  </a:extLst>
                </a:gridCol>
              </a:tblGrid>
              <a:tr h="370840">
                <a:tc>
                  <a:txBody>
                    <a:bodyPr/>
                    <a:lstStyle/>
                    <a:p>
                      <a:pPr algn="ctr" fontAlgn="ctr"/>
                      <a:r>
                        <a:rPr lang="pl-PL" sz="900" b="0" i="0" u="none" strike="noStrike">
                          <a:solidFill>
                            <a:schemeClr val="tx1"/>
                          </a:solidFill>
                          <a:effectLst/>
                          <a:latin typeface="+mj-lt"/>
                        </a:rPr>
                        <a:t>niska świadomość ludzi, problem </a:t>
                      </a:r>
                    </a:p>
                    <a:p>
                      <a:pPr algn="ctr" fontAlgn="ctr"/>
                      <a:r>
                        <a:rPr lang="pl-PL" sz="900" b="0" i="0" u="none" strike="noStrike">
                          <a:solidFill>
                            <a:schemeClr val="tx1"/>
                          </a:solidFill>
                          <a:effectLst/>
                          <a:latin typeface="+mj-lt"/>
                        </a:rPr>
                        <a:t>z edukacją ekologiczną</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zmiany klimatu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katastrofy naturalne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katastrofy wywołane przez człowieka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za mało energii odnawialnej</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nadmiar samochodów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nadmierna produkcja plastiku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wzrost poziomu hałasu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pic>
        <p:nvPicPr>
          <p:cNvPr id="137" name="Grafika 136" descr="Fala">
            <a:extLst>
              <a:ext uri="{FF2B5EF4-FFF2-40B4-BE49-F238E27FC236}">
                <a16:creationId xmlns:a16="http://schemas.microsoft.com/office/drawing/2014/main" id="{D028643E-B9BA-48A7-9A6A-25B3AFD6EA4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002718" y="3031998"/>
            <a:ext cx="285641" cy="285641"/>
          </a:xfrm>
          <a:prstGeom prst="rect">
            <a:avLst/>
          </a:prstGeom>
        </p:spPr>
      </p:pic>
      <p:pic>
        <p:nvPicPr>
          <p:cNvPr id="138" name="Grafika 137" descr="Tornado">
            <a:extLst>
              <a:ext uri="{FF2B5EF4-FFF2-40B4-BE49-F238E27FC236}">
                <a16:creationId xmlns:a16="http://schemas.microsoft.com/office/drawing/2014/main" id="{F9BF1287-6A20-4A5B-87E6-3EE9192A3A8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002718" y="4436823"/>
            <a:ext cx="336497" cy="336497"/>
          </a:xfrm>
          <a:prstGeom prst="rect">
            <a:avLst/>
          </a:prstGeom>
        </p:spPr>
      </p:pic>
      <p:grpSp>
        <p:nvGrpSpPr>
          <p:cNvPr id="139" name="Grupa 138">
            <a:extLst>
              <a:ext uri="{FF2B5EF4-FFF2-40B4-BE49-F238E27FC236}">
                <a16:creationId xmlns:a16="http://schemas.microsoft.com/office/drawing/2014/main" id="{C433354F-FE1F-48FD-ABC7-0B5172FC9DD4}"/>
              </a:ext>
            </a:extLst>
          </p:cNvPr>
          <p:cNvGrpSpPr/>
          <p:nvPr/>
        </p:nvGrpSpPr>
        <p:grpSpPr>
          <a:xfrm>
            <a:off x="7875630" y="4498350"/>
            <a:ext cx="252373" cy="178764"/>
            <a:chOff x="2894013" y="2463800"/>
            <a:chExt cx="685800" cy="485775"/>
          </a:xfrm>
          <a:solidFill>
            <a:srgbClr val="CDCDCD"/>
          </a:solidFill>
        </p:grpSpPr>
        <p:sp>
          <p:nvSpPr>
            <p:cNvPr id="140" name="Freeform 9">
              <a:extLst>
                <a:ext uri="{FF2B5EF4-FFF2-40B4-BE49-F238E27FC236}">
                  <a16:creationId xmlns:a16="http://schemas.microsoft.com/office/drawing/2014/main" id="{A2CEB9DF-4820-446D-B46A-47F076824740}"/>
                </a:ext>
              </a:extLst>
            </p:cNvPr>
            <p:cNvSpPr>
              <a:spLocks/>
            </p:cNvSpPr>
            <p:nvPr/>
          </p:nvSpPr>
          <p:spPr bwMode="auto">
            <a:xfrm>
              <a:off x="3336925" y="2628900"/>
              <a:ext cx="49212" cy="153987"/>
            </a:xfrm>
            <a:custGeom>
              <a:avLst/>
              <a:gdLst>
                <a:gd name="T0" fmla="*/ 0 w 92"/>
                <a:gd name="T1" fmla="*/ 52 h 290"/>
                <a:gd name="T2" fmla="*/ 0 w 92"/>
                <a:gd name="T3" fmla="*/ 52 h 290"/>
                <a:gd name="T4" fmla="*/ 9 w 92"/>
                <a:gd name="T5" fmla="*/ 74 h 290"/>
                <a:gd name="T6" fmla="*/ 16 w 92"/>
                <a:gd name="T7" fmla="*/ 96 h 290"/>
                <a:gd name="T8" fmla="*/ 20 w 92"/>
                <a:gd name="T9" fmla="*/ 109 h 290"/>
                <a:gd name="T10" fmla="*/ 21 w 92"/>
                <a:gd name="T11" fmla="*/ 121 h 290"/>
                <a:gd name="T12" fmla="*/ 22 w 92"/>
                <a:gd name="T13" fmla="*/ 133 h 290"/>
                <a:gd name="T14" fmla="*/ 22 w 92"/>
                <a:gd name="T15" fmla="*/ 145 h 290"/>
                <a:gd name="T16" fmla="*/ 22 w 92"/>
                <a:gd name="T17" fmla="*/ 145 h 290"/>
                <a:gd name="T18" fmla="*/ 22 w 92"/>
                <a:gd name="T19" fmla="*/ 158 h 290"/>
                <a:gd name="T20" fmla="*/ 21 w 92"/>
                <a:gd name="T21" fmla="*/ 170 h 290"/>
                <a:gd name="T22" fmla="*/ 17 w 92"/>
                <a:gd name="T23" fmla="*/ 194 h 290"/>
                <a:gd name="T24" fmla="*/ 10 w 92"/>
                <a:gd name="T25" fmla="*/ 216 h 290"/>
                <a:gd name="T26" fmla="*/ 1 w 92"/>
                <a:gd name="T27" fmla="*/ 238 h 290"/>
                <a:gd name="T28" fmla="*/ 52 w 92"/>
                <a:gd name="T29" fmla="*/ 290 h 290"/>
                <a:gd name="T30" fmla="*/ 52 w 92"/>
                <a:gd name="T31" fmla="*/ 290 h 290"/>
                <a:gd name="T32" fmla="*/ 62 w 92"/>
                <a:gd name="T33" fmla="*/ 273 h 290"/>
                <a:gd name="T34" fmla="*/ 70 w 92"/>
                <a:gd name="T35" fmla="*/ 256 h 290"/>
                <a:gd name="T36" fmla="*/ 76 w 92"/>
                <a:gd name="T37" fmla="*/ 240 h 290"/>
                <a:gd name="T38" fmla="*/ 82 w 92"/>
                <a:gd name="T39" fmla="*/ 221 h 290"/>
                <a:gd name="T40" fmla="*/ 86 w 92"/>
                <a:gd name="T41" fmla="*/ 203 h 290"/>
                <a:gd name="T42" fmla="*/ 90 w 92"/>
                <a:gd name="T43" fmla="*/ 185 h 290"/>
                <a:gd name="T44" fmla="*/ 92 w 92"/>
                <a:gd name="T45" fmla="*/ 165 h 290"/>
                <a:gd name="T46" fmla="*/ 92 w 92"/>
                <a:gd name="T47" fmla="*/ 145 h 290"/>
                <a:gd name="T48" fmla="*/ 92 w 92"/>
                <a:gd name="T49" fmla="*/ 145 h 290"/>
                <a:gd name="T50" fmla="*/ 92 w 92"/>
                <a:gd name="T51" fmla="*/ 125 h 290"/>
                <a:gd name="T52" fmla="*/ 90 w 92"/>
                <a:gd name="T53" fmla="*/ 106 h 290"/>
                <a:gd name="T54" fmla="*/ 86 w 92"/>
                <a:gd name="T55" fmla="*/ 88 h 290"/>
                <a:gd name="T56" fmla="*/ 82 w 92"/>
                <a:gd name="T57" fmla="*/ 69 h 290"/>
                <a:gd name="T58" fmla="*/ 76 w 92"/>
                <a:gd name="T59" fmla="*/ 50 h 290"/>
                <a:gd name="T60" fmla="*/ 69 w 92"/>
                <a:gd name="T61" fmla="*/ 33 h 290"/>
                <a:gd name="T62" fmla="*/ 61 w 92"/>
                <a:gd name="T63" fmla="*/ 17 h 290"/>
                <a:gd name="T64" fmla="*/ 51 w 92"/>
                <a:gd name="T65" fmla="*/ 0 h 290"/>
                <a:gd name="T66" fmla="*/ 0 w 92"/>
                <a:gd name="T67" fmla="*/ 5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90">
                  <a:moveTo>
                    <a:pt x="0" y="52"/>
                  </a:moveTo>
                  <a:lnTo>
                    <a:pt x="0" y="52"/>
                  </a:lnTo>
                  <a:lnTo>
                    <a:pt x="9" y="74"/>
                  </a:lnTo>
                  <a:lnTo>
                    <a:pt x="16" y="96"/>
                  </a:lnTo>
                  <a:lnTo>
                    <a:pt x="20" y="109"/>
                  </a:lnTo>
                  <a:lnTo>
                    <a:pt x="21" y="121"/>
                  </a:lnTo>
                  <a:lnTo>
                    <a:pt x="22" y="133"/>
                  </a:lnTo>
                  <a:lnTo>
                    <a:pt x="22" y="145"/>
                  </a:lnTo>
                  <a:lnTo>
                    <a:pt x="22" y="145"/>
                  </a:lnTo>
                  <a:lnTo>
                    <a:pt x="22" y="158"/>
                  </a:lnTo>
                  <a:lnTo>
                    <a:pt x="21" y="170"/>
                  </a:lnTo>
                  <a:lnTo>
                    <a:pt x="17" y="194"/>
                  </a:lnTo>
                  <a:lnTo>
                    <a:pt x="10" y="216"/>
                  </a:lnTo>
                  <a:lnTo>
                    <a:pt x="1" y="238"/>
                  </a:lnTo>
                  <a:lnTo>
                    <a:pt x="52" y="290"/>
                  </a:lnTo>
                  <a:lnTo>
                    <a:pt x="52" y="290"/>
                  </a:lnTo>
                  <a:lnTo>
                    <a:pt x="62" y="273"/>
                  </a:lnTo>
                  <a:lnTo>
                    <a:pt x="70" y="256"/>
                  </a:lnTo>
                  <a:lnTo>
                    <a:pt x="76" y="240"/>
                  </a:lnTo>
                  <a:lnTo>
                    <a:pt x="82" y="221"/>
                  </a:lnTo>
                  <a:lnTo>
                    <a:pt x="86" y="203"/>
                  </a:lnTo>
                  <a:lnTo>
                    <a:pt x="90" y="185"/>
                  </a:lnTo>
                  <a:lnTo>
                    <a:pt x="92" y="165"/>
                  </a:lnTo>
                  <a:lnTo>
                    <a:pt x="92" y="145"/>
                  </a:lnTo>
                  <a:lnTo>
                    <a:pt x="92" y="145"/>
                  </a:lnTo>
                  <a:lnTo>
                    <a:pt x="92" y="125"/>
                  </a:lnTo>
                  <a:lnTo>
                    <a:pt x="90" y="106"/>
                  </a:lnTo>
                  <a:lnTo>
                    <a:pt x="86" y="88"/>
                  </a:lnTo>
                  <a:lnTo>
                    <a:pt x="82" y="69"/>
                  </a:lnTo>
                  <a:lnTo>
                    <a:pt x="76" y="50"/>
                  </a:lnTo>
                  <a:lnTo>
                    <a:pt x="69" y="33"/>
                  </a:lnTo>
                  <a:lnTo>
                    <a:pt x="61" y="17"/>
                  </a:lnTo>
                  <a:lnTo>
                    <a:pt x="51"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1" name="Freeform 10">
              <a:extLst>
                <a:ext uri="{FF2B5EF4-FFF2-40B4-BE49-F238E27FC236}">
                  <a16:creationId xmlns:a16="http://schemas.microsoft.com/office/drawing/2014/main" id="{BC7F71E1-FC17-4782-8FF9-B1720D817CB5}"/>
                </a:ext>
              </a:extLst>
            </p:cNvPr>
            <p:cNvSpPr>
              <a:spLocks/>
            </p:cNvSpPr>
            <p:nvPr/>
          </p:nvSpPr>
          <p:spPr bwMode="auto">
            <a:xfrm>
              <a:off x="3402013" y="2565400"/>
              <a:ext cx="79375" cy="280987"/>
            </a:xfrm>
            <a:custGeom>
              <a:avLst/>
              <a:gdLst>
                <a:gd name="T0" fmla="*/ 50 w 150"/>
                <a:gd name="T1" fmla="*/ 0 h 533"/>
                <a:gd name="T2" fmla="*/ 0 w 150"/>
                <a:gd name="T3" fmla="*/ 50 h 533"/>
                <a:gd name="T4" fmla="*/ 0 w 150"/>
                <a:gd name="T5" fmla="*/ 50 h 533"/>
                <a:gd name="T6" fmla="*/ 17 w 150"/>
                <a:gd name="T7" fmla="*/ 73 h 533"/>
                <a:gd name="T8" fmla="*/ 34 w 150"/>
                <a:gd name="T9" fmla="*/ 97 h 533"/>
                <a:gd name="T10" fmla="*/ 48 w 150"/>
                <a:gd name="T11" fmla="*/ 122 h 533"/>
                <a:gd name="T12" fmla="*/ 59 w 150"/>
                <a:gd name="T13" fmla="*/ 149 h 533"/>
                <a:gd name="T14" fmla="*/ 69 w 150"/>
                <a:gd name="T15" fmla="*/ 177 h 533"/>
                <a:gd name="T16" fmla="*/ 76 w 150"/>
                <a:gd name="T17" fmla="*/ 206 h 533"/>
                <a:gd name="T18" fmla="*/ 79 w 150"/>
                <a:gd name="T19" fmla="*/ 237 h 533"/>
                <a:gd name="T20" fmla="*/ 80 w 150"/>
                <a:gd name="T21" fmla="*/ 252 h 533"/>
                <a:gd name="T22" fmla="*/ 80 w 150"/>
                <a:gd name="T23" fmla="*/ 267 h 533"/>
                <a:gd name="T24" fmla="*/ 80 w 150"/>
                <a:gd name="T25" fmla="*/ 267 h 533"/>
                <a:gd name="T26" fmla="*/ 80 w 150"/>
                <a:gd name="T27" fmla="*/ 283 h 533"/>
                <a:gd name="T28" fmla="*/ 79 w 150"/>
                <a:gd name="T29" fmla="*/ 299 h 533"/>
                <a:gd name="T30" fmla="*/ 76 w 150"/>
                <a:gd name="T31" fmla="*/ 328 h 533"/>
                <a:gd name="T32" fmla="*/ 69 w 150"/>
                <a:gd name="T33" fmla="*/ 357 h 533"/>
                <a:gd name="T34" fmla="*/ 59 w 150"/>
                <a:gd name="T35" fmla="*/ 385 h 533"/>
                <a:gd name="T36" fmla="*/ 48 w 150"/>
                <a:gd name="T37" fmla="*/ 412 h 533"/>
                <a:gd name="T38" fmla="*/ 35 w 150"/>
                <a:gd name="T39" fmla="*/ 436 h 533"/>
                <a:gd name="T40" fmla="*/ 18 w 150"/>
                <a:gd name="T41" fmla="*/ 461 h 533"/>
                <a:gd name="T42" fmla="*/ 1 w 150"/>
                <a:gd name="T43" fmla="*/ 483 h 533"/>
                <a:gd name="T44" fmla="*/ 51 w 150"/>
                <a:gd name="T45" fmla="*/ 533 h 533"/>
                <a:gd name="T46" fmla="*/ 51 w 150"/>
                <a:gd name="T47" fmla="*/ 533 h 533"/>
                <a:gd name="T48" fmla="*/ 62 w 150"/>
                <a:gd name="T49" fmla="*/ 520 h 533"/>
                <a:gd name="T50" fmla="*/ 73 w 150"/>
                <a:gd name="T51" fmla="*/ 505 h 533"/>
                <a:gd name="T52" fmla="*/ 83 w 150"/>
                <a:gd name="T53" fmla="*/ 491 h 533"/>
                <a:gd name="T54" fmla="*/ 93 w 150"/>
                <a:gd name="T55" fmla="*/ 476 h 533"/>
                <a:gd name="T56" fmla="*/ 101 w 150"/>
                <a:gd name="T57" fmla="*/ 461 h 533"/>
                <a:gd name="T58" fmla="*/ 109 w 150"/>
                <a:gd name="T59" fmla="*/ 444 h 533"/>
                <a:gd name="T60" fmla="*/ 118 w 150"/>
                <a:gd name="T61" fmla="*/ 428 h 533"/>
                <a:gd name="T62" fmla="*/ 123 w 150"/>
                <a:gd name="T63" fmla="*/ 412 h 533"/>
                <a:gd name="T64" fmla="*/ 130 w 150"/>
                <a:gd name="T65" fmla="*/ 395 h 533"/>
                <a:gd name="T66" fmla="*/ 135 w 150"/>
                <a:gd name="T67" fmla="*/ 378 h 533"/>
                <a:gd name="T68" fmla="*/ 140 w 150"/>
                <a:gd name="T69" fmla="*/ 360 h 533"/>
                <a:gd name="T70" fmla="*/ 143 w 150"/>
                <a:gd name="T71" fmla="*/ 342 h 533"/>
                <a:gd name="T72" fmla="*/ 147 w 150"/>
                <a:gd name="T73" fmla="*/ 324 h 533"/>
                <a:gd name="T74" fmla="*/ 149 w 150"/>
                <a:gd name="T75" fmla="*/ 306 h 533"/>
                <a:gd name="T76" fmla="*/ 150 w 150"/>
                <a:gd name="T77" fmla="*/ 287 h 533"/>
                <a:gd name="T78" fmla="*/ 150 w 150"/>
                <a:gd name="T79" fmla="*/ 267 h 533"/>
                <a:gd name="T80" fmla="*/ 150 w 150"/>
                <a:gd name="T81" fmla="*/ 267 h 533"/>
                <a:gd name="T82" fmla="*/ 150 w 150"/>
                <a:gd name="T83" fmla="*/ 248 h 533"/>
                <a:gd name="T84" fmla="*/ 149 w 150"/>
                <a:gd name="T85" fmla="*/ 230 h 533"/>
                <a:gd name="T86" fmla="*/ 147 w 150"/>
                <a:gd name="T87" fmla="*/ 211 h 533"/>
                <a:gd name="T88" fmla="*/ 143 w 150"/>
                <a:gd name="T89" fmla="*/ 192 h 533"/>
                <a:gd name="T90" fmla="*/ 140 w 150"/>
                <a:gd name="T91" fmla="*/ 175 h 533"/>
                <a:gd name="T92" fmla="*/ 135 w 150"/>
                <a:gd name="T93" fmla="*/ 157 h 533"/>
                <a:gd name="T94" fmla="*/ 129 w 150"/>
                <a:gd name="T95" fmla="*/ 140 h 533"/>
                <a:gd name="T96" fmla="*/ 123 w 150"/>
                <a:gd name="T97" fmla="*/ 122 h 533"/>
                <a:gd name="T98" fmla="*/ 116 w 150"/>
                <a:gd name="T99" fmla="*/ 106 h 533"/>
                <a:gd name="T100" fmla="*/ 109 w 150"/>
                <a:gd name="T101" fmla="*/ 90 h 533"/>
                <a:gd name="T102" fmla="*/ 101 w 150"/>
                <a:gd name="T103" fmla="*/ 73 h 533"/>
                <a:gd name="T104" fmla="*/ 92 w 150"/>
                <a:gd name="T105" fmla="*/ 58 h 533"/>
                <a:gd name="T106" fmla="*/ 83 w 150"/>
                <a:gd name="T107" fmla="*/ 43 h 533"/>
                <a:gd name="T108" fmla="*/ 72 w 150"/>
                <a:gd name="T109" fmla="*/ 28 h 533"/>
                <a:gd name="T110" fmla="*/ 62 w 150"/>
                <a:gd name="T111" fmla="*/ 14 h 533"/>
                <a:gd name="T112" fmla="*/ 50 w 150"/>
                <a:gd name="T113" fmla="*/ 0 h 533"/>
                <a:gd name="T114" fmla="*/ 50 w 150"/>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533">
                  <a:moveTo>
                    <a:pt x="50" y="0"/>
                  </a:moveTo>
                  <a:lnTo>
                    <a:pt x="0" y="50"/>
                  </a:lnTo>
                  <a:lnTo>
                    <a:pt x="0" y="50"/>
                  </a:lnTo>
                  <a:lnTo>
                    <a:pt x="17" y="73"/>
                  </a:lnTo>
                  <a:lnTo>
                    <a:pt x="34" y="97"/>
                  </a:lnTo>
                  <a:lnTo>
                    <a:pt x="48" y="122"/>
                  </a:lnTo>
                  <a:lnTo>
                    <a:pt x="59" y="149"/>
                  </a:lnTo>
                  <a:lnTo>
                    <a:pt x="69" y="177"/>
                  </a:lnTo>
                  <a:lnTo>
                    <a:pt x="76" y="206"/>
                  </a:lnTo>
                  <a:lnTo>
                    <a:pt x="79" y="237"/>
                  </a:lnTo>
                  <a:lnTo>
                    <a:pt x="80" y="252"/>
                  </a:lnTo>
                  <a:lnTo>
                    <a:pt x="80" y="267"/>
                  </a:lnTo>
                  <a:lnTo>
                    <a:pt x="80" y="267"/>
                  </a:lnTo>
                  <a:lnTo>
                    <a:pt x="80" y="283"/>
                  </a:lnTo>
                  <a:lnTo>
                    <a:pt x="79" y="299"/>
                  </a:lnTo>
                  <a:lnTo>
                    <a:pt x="76" y="328"/>
                  </a:lnTo>
                  <a:lnTo>
                    <a:pt x="69" y="357"/>
                  </a:lnTo>
                  <a:lnTo>
                    <a:pt x="59" y="385"/>
                  </a:lnTo>
                  <a:lnTo>
                    <a:pt x="48" y="412"/>
                  </a:lnTo>
                  <a:lnTo>
                    <a:pt x="35" y="436"/>
                  </a:lnTo>
                  <a:lnTo>
                    <a:pt x="18" y="461"/>
                  </a:lnTo>
                  <a:lnTo>
                    <a:pt x="1" y="483"/>
                  </a:lnTo>
                  <a:lnTo>
                    <a:pt x="51" y="533"/>
                  </a:lnTo>
                  <a:lnTo>
                    <a:pt x="51" y="533"/>
                  </a:lnTo>
                  <a:lnTo>
                    <a:pt x="62" y="520"/>
                  </a:lnTo>
                  <a:lnTo>
                    <a:pt x="73" y="505"/>
                  </a:lnTo>
                  <a:lnTo>
                    <a:pt x="83" y="491"/>
                  </a:lnTo>
                  <a:lnTo>
                    <a:pt x="93" y="476"/>
                  </a:lnTo>
                  <a:lnTo>
                    <a:pt x="101" y="461"/>
                  </a:lnTo>
                  <a:lnTo>
                    <a:pt x="109" y="444"/>
                  </a:lnTo>
                  <a:lnTo>
                    <a:pt x="118" y="428"/>
                  </a:lnTo>
                  <a:lnTo>
                    <a:pt x="123" y="412"/>
                  </a:lnTo>
                  <a:lnTo>
                    <a:pt x="130" y="395"/>
                  </a:lnTo>
                  <a:lnTo>
                    <a:pt x="135" y="378"/>
                  </a:lnTo>
                  <a:lnTo>
                    <a:pt x="140" y="360"/>
                  </a:lnTo>
                  <a:lnTo>
                    <a:pt x="143" y="342"/>
                  </a:lnTo>
                  <a:lnTo>
                    <a:pt x="147" y="324"/>
                  </a:lnTo>
                  <a:lnTo>
                    <a:pt x="149" y="306"/>
                  </a:lnTo>
                  <a:lnTo>
                    <a:pt x="150" y="287"/>
                  </a:lnTo>
                  <a:lnTo>
                    <a:pt x="150" y="267"/>
                  </a:lnTo>
                  <a:lnTo>
                    <a:pt x="150" y="267"/>
                  </a:lnTo>
                  <a:lnTo>
                    <a:pt x="150" y="248"/>
                  </a:lnTo>
                  <a:lnTo>
                    <a:pt x="149" y="230"/>
                  </a:lnTo>
                  <a:lnTo>
                    <a:pt x="147" y="211"/>
                  </a:lnTo>
                  <a:lnTo>
                    <a:pt x="143" y="192"/>
                  </a:lnTo>
                  <a:lnTo>
                    <a:pt x="140" y="175"/>
                  </a:lnTo>
                  <a:lnTo>
                    <a:pt x="135" y="157"/>
                  </a:lnTo>
                  <a:lnTo>
                    <a:pt x="129" y="140"/>
                  </a:lnTo>
                  <a:lnTo>
                    <a:pt x="123" y="122"/>
                  </a:lnTo>
                  <a:lnTo>
                    <a:pt x="116" y="106"/>
                  </a:lnTo>
                  <a:lnTo>
                    <a:pt x="109" y="90"/>
                  </a:lnTo>
                  <a:lnTo>
                    <a:pt x="101" y="73"/>
                  </a:lnTo>
                  <a:lnTo>
                    <a:pt x="92" y="58"/>
                  </a:lnTo>
                  <a:lnTo>
                    <a:pt x="83" y="43"/>
                  </a:lnTo>
                  <a:lnTo>
                    <a:pt x="72" y="28"/>
                  </a:lnTo>
                  <a:lnTo>
                    <a:pt x="62" y="14"/>
                  </a:lnTo>
                  <a:lnTo>
                    <a:pt x="5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2" name="Freeform 11">
              <a:extLst>
                <a:ext uri="{FF2B5EF4-FFF2-40B4-BE49-F238E27FC236}">
                  <a16:creationId xmlns:a16="http://schemas.microsoft.com/office/drawing/2014/main" id="{8AF1501A-9125-4F31-A220-AFF1652172AC}"/>
                </a:ext>
              </a:extLst>
            </p:cNvPr>
            <p:cNvSpPr>
              <a:spLocks/>
            </p:cNvSpPr>
            <p:nvPr/>
          </p:nvSpPr>
          <p:spPr bwMode="auto">
            <a:xfrm>
              <a:off x="3465513" y="2501900"/>
              <a:ext cx="114300" cy="407987"/>
            </a:xfrm>
            <a:custGeom>
              <a:avLst/>
              <a:gdLst>
                <a:gd name="T0" fmla="*/ 0 w 217"/>
                <a:gd name="T1" fmla="*/ 49 h 770"/>
                <a:gd name="T2" fmla="*/ 16 w 217"/>
                <a:gd name="T3" fmla="*/ 65 h 770"/>
                <a:gd name="T4" fmla="*/ 48 w 217"/>
                <a:gd name="T5" fmla="*/ 100 h 770"/>
                <a:gd name="T6" fmla="*/ 75 w 217"/>
                <a:gd name="T7" fmla="*/ 138 h 770"/>
                <a:gd name="T8" fmla="*/ 98 w 217"/>
                <a:gd name="T9" fmla="*/ 177 h 770"/>
                <a:gd name="T10" fmla="*/ 117 w 217"/>
                <a:gd name="T11" fmla="*/ 220 h 770"/>
                <a:gd name="T12" fmla="*/ 132 w 217"/>
                <a:gd name="T13" fmla="*/ 266 h 770"/>
                <a:gd name="T14" fmla="*/ 141 w 217"/>
                <a:gd name="T15" fmla="*/ 313 h 770"/>
                <a:gd name="T16" fmla="*/ 147 w 217"/>
                <a:gd name="T17" fmla="*/ 361 h 770"/>
                <a:gd name="T18" fmla="*/ 147 w 217"/>
                <a:gd name="T19" fmla="*/ 385 h 770"/>
                <a:gd name="T20" fmla="*/ 145 w 217"/>
                <a:gd name="T21" fmla="*/ 434 h 770"/>
                <a:gd name="T22" fmla="*/ 138 w 217"/>
                <a:gd name="T23" fmla="*/ 482 h 770"/>
                <a:gd name="T24" fmla="*/ 125 w 217"/>
                <a:gd name="T25" fmla="*/ 527 h 770"/>
                <a:gd name="T26" fmla="*/ 108 w 217"/>
                <a:gd name="T27" fmla="*/ 572 h 770"/>
                <a:gd name="T28" fmla="*/ 87 w 217"/>
                <a:gd name="T29" fmla="*/ 613 h 770"/>
                <a:gd name="T30" fmla="*/ 62 w 217"/>
                <a:gd name="T31" fmla="*/ 651 h 770"/>
                <a:gd name="T32" fmla="*/ 34 w 217"/>
                <a:gd name="T33" fmla="*/ 687 h 770"/>
                <a:gd name="T34" fmla="*/ 1 w 217"/>
                <a:gd name="T35" fmla="*/ 721 h 770"/>
                <a:gd name="T36" fmla="*/ 50 w 217"/>
                <a:gd name="T37" fmla="*/ 770 h 770"/>
                <a:gd name="T38" fmla="*/ 87 w 217"/>
                <a:gd name="T39" fmla="*/ 732 h 770"/>
                <a:gd name="T40" fmla="*/ 120 w 217"/>
                <a:gd name="T41" fmla="*/ 691 h 770"/>
                <a:gd name="T42" fmla="*/ 148 w 217"/>
                <a:gd name="T43" fmla="*/ 647 h 770"/>
                <a:gd name="T44" fmla="*/ 173 w 217"/>
                <a:gd name="T45" fmla="*/ 599 h 770"/>
                <a:gd name="T46" fmla="*/ 191 w 217"/>
                <a:gd name="T47" fmla="*/ 548 h 770"/>
                <a:gd name="T48" fmla="*/ 205 w 217"/>
                <a:gd name="T49" fmla="*/ 496 h 770"/>
                <a:gd name="T50" fmla="*/ 215 w 217"/>
                <a:gd name="T51" fmla="*/ 441 h 770"/>
                <a:gd name="T52" fmla="*/ 217 w 217"/>
                <a:gd name="T53" fmla="*/ 385 h 770"/>
                <a:gd name="T54" fmla="*/ 217 w 217"/>
                <a:gd name="T55" fmla="*/ 357 h 770"/>
                <a:gd name="T56" fmla="*/ 211 w 217"/>
                <a:gd name="T57" fmla="*/ 302 h 770"/>
                <a:gd name="T58" fmla="*/ 199 w 217"/>
                <a:gd name="T59" fmla="*/ 248 h 770"/>
                <a:gd name="T60" fmla="*/ 182 w 217"/>
                <a:gd name="T61" fmla="*/ 196 h 770"/>
                <a:gd name="T62" fmla="*/ 161 w 217"/>
                <a:gd name="T63" fmla="*/ 147 h 770"/>
                <a:gd name="T64" fmla="*/ 134 w 217"/>
                <a:gd name="T65" fmla="*/ 101 h 770"/>
                <a:gd name="T66" fmla="*/ 103 w 217"/>
                <a:gd name="T67" fmla="*/ 58 h 770"/>
                <a:gd name="T68" fmla="*/ 69 w 217"/>
                <a:gd name="T69" fmla="*/ 18 h 770"/>
                <a:gd name="T70" fmla="*/ 49 w 217"/>
                <a:gd name="T71"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7" h="770">
                  <a:moveTo>
                    <a:pt x="49" y="0"/>
                  </a:moveTo>
                  <a:lnTo>
                    <a:pt x="0" y="49"/>
                  </a:lnTo>
                  <a:lnTo>
                    <a:pt x="0" y="49"/>
                  </a:lnTo>
                  <a:lnTo>
                    <a:pt x="16" y="65"/>
                  </a:lnTo>
                  <a:lnTo>
                    <a:pt x="33" y="82"/>
                  </a:lnTo>
                  <a:lnTo>
                    <a:pt x="48" y="100"/>
                  </a:lnTo>
                  <a:lnTo>
                    <a:pt x="62" y="118"/>
                  </a:lnTo>
                  <a:lnTo>
                    <a:pt x="75" y="138"/>
                  </a:lnTo>
                  <a:lnTo>
                    <a:pt x="86" y="157"/>
                  </a:lnTo>
                  <a:lnTo>
                    <a:pt x="98" y="177"/>
                  </a:lnTo>
                  <a:lnTo>
                    <a:pt x="107" y="198"/>
                  </a:lnTo>
                  <a:lnTo>
                    <a:pt x="117" y="220"/>
                  </a:lnTo>
                  <a:lnTo>
                    <a:pt x="125" y="243"/>
                  </a:lnTo>
                  <a:lnTo>
                    <a:pt x="132" y="266"/>
                  </a:lnTo>
                  <a:lnTo>
                    <a:pt x="138" y="288"/>
                  </a:lnTo>
                  <a:lnTo>
                    <a:pt x="141" y="313"/>
                  </a:lnTo>
                  <a:lnTo>
                    <a:pt x="145" y="336"/>
                  </a:lnTo>
                  <a:lnTo>
                    <a:pt x="147" y="361"/>
                  </a:lnTo>
                  <a:lnTo>
                    <a:pt x="147" y="385"/>
                  </a:lnTo>
                  <a:lnTo>
                    <a:pt x="147" y="385"/>
                  </a:lnTo>
                  <a:lnTo>
                    <a:pt x="147" y="411"/>
                  </a:lnTo>
                  <a:lnTo>
                    <a:pt x="145" y="434"/>
                  </a:lnTo>
                  <a:lnTo>
                    <a:pt x="142" y="459"/>
                  </a:lnTo>
                  <a:lnTo>
                    <a:pt x="138" y="482"/>
                  </a:lnTo>
                  <a:lnTo>
                    <a:pt x="132" y="505"/>
                  </a:lnTo>
                  <a:lnTo>
                    <a:pt x="125" y="527"/>
                  </a:lnTo>
                  <a:lnTo>
                    <a:pt x="117" y="550"/>
                  </a:lnTo>
                  <a:lnTo>
                    <a:pt x="108" y="572"/>
                  </a:lnTo>
                  <a:lnTo>
                    <a:pt x="98" y="593"/>
                  </a:lnTo>
                  <a:lnTo>
                    <a:pt x="87" y="613"/>
                  </a:lnTo>
                  <a:lnTo>
                    <a:pt x="75" y="632"/>
                  </a:lnTo>
                  <a:lnTo>
                    <a:pt x="62" y="651"/>
                  </a:lnTo>
                  <a:lnTo>
                    <a:pt x="48" y="670"/>
                  </a:lnTo>
                  <a:lnTo>
                    <a:pt x="34" y="687"/>
                  </a:lnTo>
                  <a:lnTo>
                    <a:pt x="17" y="705"/>
                  </a:lnTo>
                  <a:lnTo>
                    <a:pt x="1" y="721"/>
                  </a:lnTo>
                  <a:lnTo>
                    <a:pt x="50" y="770"/>
                  </a:lnTo>
                  <a:lnTo>
                    <a:pt x="50" y="770"/>
                  </a:lnTo>
                  <a:lnTo>
                    <a:pt x="70" y="752"/>
                  </a:lnTo>
                  <a:lnTo>
                    <a:pt x="87" y="732"/>
                  </a:lnTo>
                  <a:lnTo>
                    <a:pt x="104" y="712"/>
                  </a:lnTo>
                  <a:lnTo>
                    <a:pt x="120" y="691"/>
                  </a:lnTo>
                  <a:lnTo>
                    <a:pt x="135" y="669"/>
                  </a:lnTo>
                  <a:lnTo>
                    <a:pt x="148" y="647"/>
                  </a:lnTo>
                  <a:lnTo>
                    <a:pt x="161" y="623"/>
                  </a:lnTo>
                  <a:lnTo>
                    <a:pt x="173" y="599"/>
                  </a:lnTo>
                  <a:lnTo>
                    <a:pt x="183" y="574"/>
                  </a:lnTo>
                  <a:lnTo>
                    <a:pt x="191" y="548"/>
                  </a:lnTo>
                  <a:lnTo>
                    <a:pt x="199" y="523"/>
                  </a:lnTo>
                  <a:lnTo>
                    <a:pt x="205" y="496"/>
                  </a:lnTo>
                  <a:lnTo>
                    <a:pt x="211" y="469"/>
                  </a:lnTo>
                  <a:lnTo>
                    <a:pt x="215" y="441"/>
                  </a:lnTo>
                  <a:lnTo>
                    <a:pt x="217" y="414"/>
                  </a:lnTo>
                  <a:lnTo>
                    <a:pt x="217" y="385"/>
                  </a:lnTo>
                  <a:lnTo>
                    <a:pt x="217" y="385"/>
                  </a:lnTo>
                  <a:lnTo>
                    <a:pt x="217" y="357"/>
                  </a:lnTo>
                  <a:lnTo>
                    <a:pt x="215" y="329"/>
                  </a:lnTo>
                  <a:lnTo>
                    <a:pt x="211" y="302"/>
                  </a:lnTo>
                  <a:lnTo>
                    <a:pt x="205" y="274"/>
                  </a:lnTo>
                  <a:lnTo>
                    <a:pt x="199" y="248"/>
                  </a:lnTo>
                  <a:lnTo>
                    <a:pt x="191" y="222"/>
                  </a:lnTo>
                  <a:lnTo>
                    <a:pt x="182" y="196"/>
                  </a:lnTo>
                  <a:lnTo>
                    <a:pt x="173" y="171"/>
                  </a:lnTo>
                  <a:lnTo>
                    <a:pt x="161" y="147"/>
                  </a:lnTo>
                  <a:lnTo>
                    <a:pt x="148" y="124"/>
                  </a:lnTo>
                  <a:lnTo>
                    <a:pt x="134" y="101"/>
                  </a:lnTo>
                  <a:lnTo>
                    <a:pt x="119" y="79"/>
                  </a:lnTo>
                  <a:lnTo>
                    <a:pt x="103" y="58"/>
                  </a:lnTo>
                  <a:lnTo>
                    <a:pt x="86" y="37"/>
                  </a:lnTo>
                  <a:lnTo>
                    <a:pt x="69" y="18"/>
                  </a:lnTo>
                  <a:lnTo>
                    <a:pt x="49" y="0"/>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3" name="Freeform 12">
              <a:extLst>
                <a:ext uri="{FF2B5EF4-FFF2-40B4-BE49-F238E27FC236}">
                  <a16:creationId xmlns:a16="http://schemas.microsoft.com/office/drawing/2014/main" id="{54618275-226A-48DF-BD4F-5F1E6F9705A6}"/>
                </a:ext>
              </a:extLst>
            </p:cNvPr>
            <p:cNvSpPr>
              <a:spLocks/>
            </p:cNvSpPr>
            <p:nvPr/>
          </p:nvSpPr>
          <p:spPr bwMode="auto">
            <a:xfrm>
              <a:off x="2894013" y="2463800"/>
              <a:ext cx="373062" cy="485775"/>
            </a:xfrm>
            <a:custGeom>
              <a:avLst/>
              <a:gdLst>
                <a:gd name="T0" fmla="*/ 652 w 706"/>
                <a:gd name="T1" fmla="*/ 0 h 917"/>
                <a:gd name="T2" fmla="*/ 297 w 706"/>
                <a:gd name="T3" fmla="*/ 272 h 917"/>
                <a:gd name="T4" fmla="*/ 295 w 706"/>
                <a:gd name="T5" fmla="*/ 272 h 917"/>
                <a:gd name="T6" fmla="*/ 295 w 706"/>
                <a:gd name="T7" fmla="*/ 358 h 917"/>
                <a:gd name="T8" fmla="*/ 295 w 706"/>
                <a:gd name="T9" fmla="*/ 358 h 917"/>
                <a:gd name="T10" fmla="*/ 294 w 706"/>
                <a:gd name="T11" fmla="*/ 363 h 917"/>
                <a:gd name="T12" fmla="*/ 293 w 706"/>
                <a:gd name="T13" fmla="*/ 369 h 917"/>
                <a:gd name="T14" fmla="*/ 290 w 706"/>
                <a:gd name="T15" fmla="*/ 374 h 917"/>
                <a:gd name="T16" fmla="*/ 287 w 706"/>
                <a:gd name="T17" fmla="*/ 379 h 917"/>
                <a:gd name="T18" fmla="*/ 282 w 706"/>
                <a:gd name="T19" fmla="*/ 382 h 917"/>
                <a:gd name="T20" fmla="*/ 278 w 706"/>
                <a:gd name="T21" fmla="*/ 384 h 917"/>
                <a:gd name="T22" fmla="*/ 272 w 706"/>
                <a:gd name="T23" fmla="*/ 386 h 917"/>
                <a:gd name="T24" fmla="*/ 266 w 706"/>
                <a:gd name="T25" fmla="*/ 387 h 917"/>
                <a:gd name="T26" fmla="*/ 266 w 706"/>
                <a:gd name="T27" fmla="*/ 387 h 917"/>
                <a:gd name="T28" fmla="*/ 260 w 706"/>
                <a:gd name="T29" fmla="*/ 386 h 917"/>
                <a:gd name="T30" fmla="*/ 254 w 706"/>
                <a:gd name="T31" fmla="*/ 384 h 917"/>
                <a:gd name="T32" fmla="*/ 250 w 706"/>
                <a:gd name="T33" fmla="*/ 382 h 917"/>
                <a:gd name="T34" fmla="*/ 246 w 706"/>
                <a:gd name="T35" fmla="*/ 379 h 917"/>
                <a:gd name="T36" fmla="*/ 243 w 706"/>
                <a:gd name="T37" fmla="*/ 374 h 917"/>
                <a:gd name="T38" fmla="*/ 239 w 706"/>
                <a:gd name="T39" fmla="*/ 369 h 917"/>
                <a:gd name="T40" fmla="*/ 238 w 706"/>
                <a:gd name="T41" fmla="*/ 363 h 917"/>
                <a:gd name="T42" fmla="*/ 237 w 706"/>
                <a:gd name="T43" fmla="*/ 358 h 917"/>
                <a:gd name="T44" fmla="*/ 237 w 706"/>
                <a:gd name="T45" fmla="*/ 272 h 917"/>
                <a:gd name="T46" fmla="*/ 69 w 706"/>
                <a:gd name="T47" fmla="*/ 272 h 917"/>
                <a:gd name="T48" fmla="*/ 69 w 706"/>
                <a:gd name="T49" fmla="*/ 320 h 917"/>
                <a:gd name="T50" fmla="*/ 0 w 706"/>
                <a:gd name="T51" fmla="*/ 351 h 917"/>
                <a:gd name="T52" fmla="*/ 0 w 706"/>
                <a:gd name="T53" fmla="*/ 567 h 917"/>
                <a:gd name="T54" fmla="*/ 69 w 706"/>
                <a:gd name="T55" fmla="*/ 596 h 917"/>
                <a:gd name="T56" fmla="*/ 69 w 706"/>
                <a:gd name="T57" fmla="*/ 645 h 917"/>
                <a:gd name="T58" fmla="*/ 297 w 706"/>
                <a:gd name="T59" fmla="*/ 645 h 917"/>
                <a:gd name="T60" fmla="*/ 652 w 706"/>
                <a:gd name="T61" fmla="*/ 917 h 917"/>
                <a:gd name="T62" fmla="*/ 706 w 706"/>
                <a:gd name="T63" fmla="*/ 917 h 917"/>
                <a:gd name="T64" fmla="*/ 706 w 706"/>
                <a:gd name="T65" fmla="*/ 458 h 917"/>
                <a:gd name="T66" fmla="*/ 706 w 706"/>
                <a:gd name="T67" fmla="*/ 0 h 917"/>
                <a:gd name="T68" fmla="*/ 652 w 706"/>
                <a:gd name="T69" fmla="*/ 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6" h="917">
                  <a:moveTo>
                    <a:pt x="652" y="0"/>
                  </a:moveTo>
                  <a:lnTo>
                    <a:pt x="297" y="272"/>
                  </a:lnTo>
                  <a:lnTo>
                    <a:pt x="295" y="272"/>
                  </a:lnTo>
                  <a:lnTo>
                    <a:pt x="295" y="358"/>
                  </a:lnTo>
                  <a:lnTo>
                    <a:pt x="295" y="358"/>
                  </a:lnTo>
                  <a:lnTo>
                    <a:pt x="294" y="363"/>
                  </a:lnTo>
                  <a:lnTo>
                    <a:pt x="293" y="369"/>
                  </a:lnTo>
                  <a:lnTo>
                    <a:pt x="290" y="374"/>
                  </a:lnTo>
                  <a:lnTo>
                    <a:pt x="287" y="379"/>
                  </a:lnTo>
                  <a:lnTo>
                    <a:pt x="282" y="382"/>
                  </a:lnTo>
                  <a:lnTo>
                    <a:pt x="278" y="384"/>
                  </a:lnTo>
                  <a:lnTo>
                    <a:pt x="272" y="386"/>
                  </a:lnTo>
                  <a:lnTo>
                    <a:pt x="266" y="387"/>
                  </a:lnTo>
                  <a:lnTo>
                    <a:pt x="266" y="387"/>
                  </a:lnTo>
                  <a:lnTo>
                    <a:pt x="260" y="386"/>
                  </a:lnTo>
                  <a:lnTo>
                    <a:pt x="254" y="384"/>
                  </a:lnTo>
                  <a:lnTo>
                    <a:pt x="250" y="382"/>
                  </a:lnTo>
                  <a:lnTo>
                    <a:pt x="246" y="379"/>
                  </a:lnTo>
                  <a:lnTo>
                    <a:pt x="243" y="374"/>
                  </a:lnTo>
                  <a:lnTo>
                    <a:pt x="239" y="369"/>
                  </a:lnTo>
                  <a:lnTo>
                    <a:pt x="238" y="363"/>
                  </a:lnTo>
                  <a:lnTo>
                    <a:pt x="237" y="358"/>
                  </a:lnTo>
                  <a:lnTo>
                    <a:pt x="237" y="272"/>
                  </a:lnTo>
                  <a:lnTo>
                    <a:pt x="69" y="272"/>
                  </a:lnTo>
                  <a:lnTo>
                    <a:pt x="69" y="320"/>
                  </a:lnTo>
                  <a:lnTo>
                    <a:pt x="0" y="351"/>
                  </a:lnTo>
                  <a:lnTo>
                    <a:pt x="0" y="567"/>
                  </a:lnTo>
                  <a:lnTo>
                    <a:pt x="69" y="596"/>
                  </a:lnTo>
                  <a:lnTo>
                    <a:pt x="69" y="645"/>
                  </a:lnTo>
                  <a:lnTo>
                    <a:pt x="297" y="645"/>
                  </a:lnTo>
                  <a:lnTo>
                    <a:pt x="652" y="917"/>
                  </a:lnTo>
                  <a:lnTo>
                    <a:pt x="706" y="917"/>
                  </a:lnTo>
                  <a:lnTo>
                    <a:pt x="706" y="458"/>
                  </a:lnTo>
                  <a:lnTo>
                    <a:pt x="706" y="0"/>
                  </a:lnTo>
                  <a:lnTo>
                    <a:pt x="6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44" name="Grupa 143">
            <a:extLst>
              <a:ext uri="{FF2B5EF4-FFF2-40B4-BE49-F238E27FC236}">
                <a16:creationId xmlns:a16="http://schemas.microsoft.com/office/drawing/2014/main" id="{EA11F654-BA70-4CE9-9791-353FD01A5A28}"/>
              </a:ext>
            </a:extLst>
          </p:cNvPr>
          <p:cNvGrpSpPr/>
          <p:nvPr/>
        </p:nvGrpSpPr>
        <p:grpSpPr>
          <a:xfrm>
            <a:off x="4932040" y="3025218"/>
            <a:ext cx="241010" cy="215719"/>
            <a:chOff x="7240588" y="4533901"/>
            <a:chExt cx="771525" cy="690563"/>
          </a:xfrm>
          <a:solidFill>
            <a:srgbClr val="CDCDCD"/>
          </a:solidFill>
        </p:grpSpPr>
        <p:sp>
          <p:nvSpPr>
            <p:cNvPr id="145" name="Freeform 13">
              <a:extLst>
                <a:ext uri="{FF2B5EF4-FFF2-40B4-BE49-F238E27FC236}">
                  <a16:creationId xmlns:a16="http://schemas.microsoft.com/office/drawing/2014/main" id="{F4CD0B7B-1497-4231-9507-29169731B1B0}"/>
                </a:ext>
              </a:extLst>
            </p:cNvPr>
            <p:cNvSpPr>
              <a:spLocks/>
            </p:cNvSpPr>
            <p:nvPr/>
          </p:nvSpPr>
          <p:spPr bwMode="auto">
            <a:xfrm>
              <a:off x="7292976" y="4702176"/>
              <a:ext cx="225425" cy="450850"/>
            </a:xfrm>
            <a:custGeom>
              <a:avLst/>
              <a:gdLst>
                <a:gd name="T0" fmla="*/ 688 w 996"/>
                <a:gd name="T1" fmla="*/ 1668 h 1985"/>
                <a:gd name="T2" fmla="*/ 996 w 996"/>
                <a:gd name="T3" fmla="*/ 1669 h 1985"/>
                <a:gd name="T4" fmla="*/ 570 w 996"/>
                <a:gd name="T5" fmla="*/ 1434 h 1985"/>
                <a:gd name="T6" fmla="*/ 668 w 996"/>
                <a:gd name="T7" fmla="*/ 1344 h 1985"/>
                <a:gd name="T8" fmla="*/ 726 w 996"/>
                <a:gd name="T9" fmla="*/ 1285 h 1985"/>
                <a:gd name="T10" fmla="*/ 785 w 996"/>
                <a:gd name="T11" fmla="*/ 1215 h 1985"/>
                <a:gd name="T12" fmla="*/ 844 w 996"/>
                <a:gd name="T13" fmla="*/ 1135 h 1985"/>
                <a:gd name="T14" fmla="*/ 902 w 996"/>
                <a:gd name="T15" fmla="*/ 1046 h 1985"/>
                <a:gd name="T16" fmla="*/ 884 w 996"/>
                <a:gd name="T17" fmla="*/ 1020 h 1985"/>
                <a:gd name="T18" fmla="*/ 780 w 996"/>
                <a:gd name="T19" fmla="*/ 945 h 1985"/>
                <a:gd name="T20" fmla="*/ 762 w 996"/>
                <a:gd name="T21" fmla="*/ 790 h 1985"/>
                <a:gd name="T22" fmla="*/ 787 w 996"/>
                <a:gd name="T23" fmla="*/ 765 h 1985"/>
                <a:gd name="T24" fmla="*/ 839 w 996"/>
                <a:gd name="T25" fmla="*/ 708 h 1985"/>
                <a:gd name="T26" fmla="*/ 866 w 996"/>
                <a:gd name="T27" fmla="*/ 676 h 1985"/>
                <a:gd name="T28" fmla="*/ 816 w 996"/>
                <a:gd name="T29" fmla="*/ 608 h 1985"/>
                <a:gd name="T30" fmla="*/ 768 w 996"/>
                <a:gd name="T31" fmla="*/ 532 h 1985"/>
                <a:gd name="T32" fmla="*/ 722 w 996"/>
                <a:gd name="T33" fmla="*/ 451 h 1985"/>
                <a:gd name="T34" fmla="*/ 679 w 996"/>
                <a:gd name="T35" fmla="*/ 365 h 1985"/>
                <a:gd name="T36" fmla="*/ 640 w 996"/>
                <a:gd name="T37" fmla="*/ 276 h 1985"/>
                <a:gd name="T38" fmla="*/ 604 w 996"/>
                <a:gd name="T39" fmla="*/ 184 h 1985"/>
                <a:gd name="T40" fmla="*/ 574 w 996"/>
                <a:gd name="T41" fmla="*/ 92 h 1985"/>
                <a:gd name="T42" fmla="*/ 551 w 996"/>
                <a:gd name="T43" fmla="*/ 0 h 1985"/>
                <a:gd name="T44" fmla="*/ 537 w 996"/>
                <a:gd name="T45" fmla="*/ 58 h 1985"/>
                <a:gd name="T46" fmla="*/ 501 w 996"/>
                <a:gd name="T47" fmla="*/ 172 h 1985"/>
                <a:gd name="T48" fmla="*/ 457 w 996"/>
                <a:gd name="T49" fmla="*/ 286 h 1985"/>
                <a:gd name="T50" fmla="*/ 407 w 996"/>
                <a:gd name="T51" fmla="*/ 396 h 1985"/>
                <a:gd name="T52" fmla="*/ 352 w 996"/>
                <a:gd name="T53" fmla="*/ 500 h 1985"/>
                <a:gd name="T54" fmla="*/ 292 w 996"/>
                <a:gd name="T55" fmla="*/ 597 h 1985"/>
                <a:gd name="T56" fmla="*/ 231 w 996"/>
                <a:gd name="T57" fmla="*/ 682 h 1985"/>
                <a:gd name="T58" fmla="*/ 169 w 996"/>
                <a:gd name="T59" fmla="*/ 754 h 1985"/>
                <a:gd name="T60" fmla="*/ 138 w 996"/>
                <a:gd name="T61" fmla="*/ 784 h 1985"/>
                <a:gd name="T62" fmla="*/ 304 w 996"/>
                <a:gd name="T63" fmla="*/ 876 h 1985"/>
                <a:gd name="T64" fmla="*/ 247 w 996"/>
                <a:gd name="T65" fmla="*/ 973 h 1985"/>
                <a:gd name="T66" fmla="*/ 189 w 996"/>
                <a:gd name="T67" fmla="*/ 1060 h 1985"/>
                <a:gd name="T68" fmla="*/ 129 w 996"/>
                <a:gd name="T69" fmla="*/ 1136 h 1985"/>
                <a:gd name="T70" fmla="*/ 68 w 996"/>
                <a:gd name="T71" fmla="*/ 1198 h 1985"/>
                <a:gd name="T72" fmla="*/ 234 w 996"/>
                <a:gd name="T73" fmla="*/ 1289 h 1985"/>
                <a:gd name="T74" fmla="*/ 179 w 996"/>
                <a:gd name="T75" fmla="*/ 1386 h 1985"/>
                <a:gd name="T76" fmla="*/ 120 w 996"/>
                <a:gd name="T77" fmla="*/ 1472 h 1985"/>
                <a:gd name="T78" fmla="*/ 60 w 996"/>
                <a:gd name="T79" fmla="*/ 1549 h 1985"/>
                <a:gd name="T80" fmla="*/ 0 w 996"/>
                <a:gd name="T81" fmla="*/ 1611 h 1985"/>
                <a:gd name="T82" fmla="*/ 412 w 996"/>
                <a:gd name="T83" fmla="*/ 1668 h 1985"/>
                <a:gd name="T84" fmla="*/ 688 w 996"/>
                <a:gd name="T85" fmla="*/ 198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6" h="1985">
                  <a:moveTo>
                    <a:pt x="688" y="1985"/>
                  </a:moveTo>
                  <a:lnTo>
                    <a:pt x="688" y="1668"/>
                  </a:lnTo>
                  <a:lnTo>
                    <a:pt x="826" y="1763"/>
                  </a:lnTo>
                  <a:lnTo>
                    <a:pt x="996" y="1669"/>
                  </a:lnTo>
                  <a:lnTo>
                    <a:pt x="688" y="1499"/>
                  </a:lnTo>
                  <a:lnTo>
                    <a:pt x="570" y="1434"/>
                  </a:lnTo>
                  <a:lnTo>
                    <a:pt x="668" y="1344"/>
                  </a:lnTo>
                  <a:lnTo>
                    <a:pt x="668" y="1344"/>
                  </a:lnTo>
                  <a:lnTo>
                    <a:pt x="697" y="1316"/>
                  </a:lnTo>
                  <a:lnTo>
                    <a:pt x="726" y="1285"/>
                  </a:lnTo>
                  <a:lnTo>
                    <a:pt x="756" y="1252"/>
                  </a:lnTo>
                  <a:lnTo>
                    <a:pt x="785" y="1215"/>
                  </a:lnTo>
                  <a:lnTo>
                    <a:pt x="814" y="1177"/>
                  </a:lnTo>
                  <a:lnTo>
                    <a:pt x="844" y="1135"/>
                  </a:lnTo>
                  <a:lnTo>
                    <a:pt x="873" y="1091"/>
                  </a:lnTo>
                  <a:lnTo>
                    <a:pt x="902" y="1046"/>
                  </a:lnTo>
                  <a:lnTo>
                    <a:pt x="902" y="1046"/>
                  </a:lnTo>
                  <a:lnTo>
                    <a:pt x="884" y="1020"/>
                  </a:lnTo>
                  <a:lnTo>
                    <a:pt x="867" y="993"/>
                  </a:lnTo>
                  <a:lnTo>
                    <a:pt x="780" y="945"/>
                  </a:lnTo>
                  <a:lnTo>
                    <a:pt x="662" y="881"/>
                  </a:lnTo>
                  <a:lnTo>
                    <a:pt x="762" y="790"/>
                  </a:lnTo>
                  <a:lnTo>
                    <a:pt x="762" y="790"/>
                  </a:lnTo>
                  <a:lnTo>
                    <a:pt x="787" y="765"/>
                  </a:lnTo>
                  <a:lnTo>
                    <a:pt x="813" y="738"/>
                  </a:lnTo>
                  <a:lnTo>
                    <a:pt x="839" y="708"/>
                  </a:lnTo>
                  <a:lnTo>
                    <a:pt x="866" y="676"/>
                  </a:lnTo>
                  <a:lnTo>
                    <a:pt x="866" y="676"/>
                  </a:lnTo>
                  <a:lnTo>
                    <a:pt x="841" y="643"/>
                  </a:lnTo>
                  <a:lnTo>
                    <a:pt x="816" y="608"/>
                  </a:lnTo>
                  <a:lnTo>
                    <a:pt x="792" y="571"/>
                  </a:lnTo>
                  <a:lnTo>
                    <a:pt x="768" y="532"/>
                  </a:lnTo>
                  <a:lnTo>
                    <a:pt x="745" y="493"/>
                  </a:lnTo>
                  <a:lnTo>
                    <a:pt x="722" y="451"/>
                  </a:lnTo>
                  <a:lnTo>
                    <a:pt x="700" y="408"/>
                  </a:lnTo>
                  <a:lnTo>
                    <a:pt x="679" y="365"/>
                  </a:lnTo>
                  <a:lnTo>
                    <a:pt x="659" y="321"/>
                  </a:lnTo>
                  <a:lnTo>
                    <a:pt x="640" y="276"/>
                  </a:lnTo>
                  <a:lnTo>
                    <a:pt x="621" y="230"/>
                  </a:lnTo>
                  <a:lnTo>
                    <a:pt x="604" y="184"/>
                  </a:lnTo>
                  <a:lnTo>
                    <a:pt x="589" y="138"/>
                  </a:lnTo>
                  <a:lnTo>
                    <a:pt x="574" y="92"/>
                  </a:lnTo>
                  <a:lnTo>
                    <a:pt x="561" y="46"/>
                  </a:lnTo>
                  <a:lnTo>
                    <a:pt x="551" y="0"/>
                  </a:lnTo>
                  <a:lnTo>
                    <a:pt x="551" y="0"/>
                  </a:lnTo>
                  <a:lnTo>
                    <a:pt x="537" y="58"/>
                  </a:lnTo>
                  <a:lnTo>
                    <a:pt x="519" y="114"/>
                  </a:lnTo>
                  <a:lnTo>
                    <a:pt x="501" y="172"/>
                  </a:lnTo>
                  <a:lnTo>
                    <a:pt x="480" y="229"/>
                  </a:lnTo>
                  <a:lnTo>
                    <a:pt x="457" y="286"/>
                  </a:lnTo>
                  <a:lnTo>
                    <a:pt x="433" y="342"/>
                  </a:lnTo>
                  <a:lnTo>
                    <a:pt x="407" y="396"/>
                  </a:lnTo>
                  <a:lnTo>
                    <a:pt x="380" y="449"/>
                  </a:lnTo>
                  <a:lnTo>
                    <a:pt x="352" y="500"/>
                  </a:lnTo>
                  <a:lnTo>
                    <a:pt x="322" y="550"/>
                  </a:lnTo>
                  <a:lnTo>
                    <a:pt x="292" y="597"/>
                  </a:lnTo>
                  <a:lnTo>
                    <a:pt x="262" y="641"/>
                  </a:lnTo>
                  <a:lnTo>
                    <a:pt x="231" y="682"/>
                  </a:lnTo>
                  <a:lnTo>
                    <a:pt x="200" y="720"/>
                  </a:lnTo>
                  <a:lnTo>
                    <a:pt x="169" y="754"/>
                  </a:lnTo>
                  <a:lnTo>
                    <a:pt x="153" y="770"/>
                  </a:lnTo>
                  <a:lnTo>
                    <a:pt x="138" y="784"/>
                  </a:lnTo>
                  <a:lnTo>
                    <a:pt x="304" y="876"/>
                  </a:lnTo>
                  <a:lnTo>
                    <a:pt x="304" y="876"/>
                  </a:lnTo>
                  <a:lnTo>
                    <a:pt x="276" y="926"/>
                  </a:lnTo>
                  <a:lnTo>
                    <a:pt x="247" y="973"/>
                  </a:lnTo>
                  <a:lnTo>
                    <a:pt x="218" y="1017"/>
                  </a:lnTo>
                  <a:lnTo>
                    <a:pt x="189" y="1060"/>
                  </a:lnTo>
                  <a:lnTo>
                    <a:pt x="159" y="1099"/>
                  </a:lnTo>
                  <a:lnTo>
                    <a:pt x="129" y="1136"/>
                  </a:lnTo>
                  <a:lnTo>
                    <a:pt x="98" y="1168"/>
                  </a:lnTo>
                  <a:lnTo>
                    <a:pt x="68" y="1198"/>
                  </a:lnTo>
                  <a:lnTo>
                    <a:pt x="234" y="1289"/>
                  </a:lnTo>
                  <a:lnTo>
                    <a:pt x="234" y="1289"/>
                  </a:lnTo>
                  <a:lnTo>
                    <a:pt x="208" y="1338"/>
                  </a:lnTo>
                  <a:lnTo>
                    <a:pt x="179" y="1386"/>
                  </a:lnTo>
                  <a:lnTo>
                    <a:pt x="150" y="1431"/>
                  </a:lnTo>
                  <a:lnTo>
                    <a:pt x="120" y="1472"/>
                  </a:lnTo>
                  <a:lnTo>
                    <a:pt x="90" y="1512"/>
                  </a:lnTo>
                  <a:lnTo>
                    <a:pt x="60" y="1549"/>
                  </a:lnTo>
                  <a:lnTo>
                    <a:pt x="30" y="1582"/>
                  </a:lnTo>
                  <a:lnTo>
                    <a:pt x="0" y="1611"/>
                  </a:lnTo>
                  <a:lnTo>
                    <a:pt x="275" y="1763"/>
                  </a:lnTo>
                  <a:lnTo>
                    <a:pt x="412" y="1668"/>
                  </a:lnTo>
                  <a:lnTo>
                    <a:pt x="412" y="1985"/>
                  </a:lnTo>
                  <a:lnTo>
                    <a:pt x="688" y="19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6" name="Freeform 14">
              <a:extLst>
                <a:ext uri="{FF2B5EF4-FFF2-40B4-BE49-F238E27FC236}">
                  <a16:creationId xmlns:a16="http://schemas.microsoft.com/office/drawing/2014/main" id="{B884629F-57E7-46B0-86B8-7C48D9D7EA55}"/>
                </a:ext>
              </a:extLst>
            </p:cNvPr>
            <p:cNvSpPr>
              <a:spLocks/>
            </p:cNvSpPr>
            <p:nvPr/>
          </p:nvSpPr>
          <p:spPr bwMode="auto">
            <a:xfrm>
              <a:off x="7459663" y="4533901"/>
              <a:ext cx="333375" cy="619125"/>
            </a:xfrm>
            <a:custGeom>
              <a:avLst/>
              <a:gdLst>
                <a:gd name="T0" fmla="*/ 923 w 1476"/>
                <a:gd name="T1" fmla="*/ 2235 h 2729"/>
                <a:gd name="T2" fmla="*/ 1476 w 1476"/>
                <a:gd name="T3" fmla="*/ 2159 h 2729"/>
                <a:gd name="T4" fmla="*/ 1457 w 1476"/>
                <a:gd name="T5" fmla="*/ 2139 h 2729"/>
                <a:gd name="T6" fmla="*/ 1416 w 1476"/>
                <a:gd name="T7" fmla="*/ 2097 h 2729"/>
                <a:gd name="T8" fmla="*/ 1375 w 1476"/>
                <a:gd name="T9" fmla="*/ 2051 h 2729"/>
                <a:gd name="T10" fmla="*/ 1334 w 1476"/>
                <a:gd name="T11" fmla="*/ 2000 h 2729"/>
                <a:gd name="T12" fmla="*/ 1275 w 1476"/>
                <a:gd name="T13" fmla="*/ 1916 h 2729"/>
                <a:gd name="T14" fmla="*/ 1198 w 1476"/>
                <a:gd name="T15" fmla="*/ 1793 h 2729"/>
                <a:gd name="T16" fmla="*/ 1384 w 1476"/>
                <a:gd name="T17" fmla="*/ 1605 h 2729"/>
                <a:gd name="T18" fmla="*/ 1363 w 1476"/>
                <a:gd name="T19" fmla="*/ 1586 h 2729"/>
                <a:gd name="T20" fmla="*/ 1324 w 1476"/>
                <a:gd name="T21" fmla="*/ 1544 h 2729"/>
                <a:gd name="T22" fmla="*/ 1283 w 1476"/>
                <a:gd name="T23" fmla="*/ 1497 h 2729"/>
                <a:gd name="T24" fmla="*/ 1242 w 1476"/>
                <a:gd name="T25" fmla="*/ 1447 h 2729"/>
                <a:gd name="T26" fmla="*/ 1183 w 1476"/>
                <a:gd name="T27" fmla="*/ 1363 h 2729"/>
                <a:gd name="T28" fmla="*/ 1106 w 1476"/>
                <a:gd name="T29" fmla="*/ 1240 h 2729"/>
                <a:gd name="T30" fmla="*/ 1292 w 1476"/>
                <a:gd name="T31" fmla="*/ 1051 h 2729"/>
                <a:gd name="T32" fmla="*/ 1271 w 1476"/>
                <a:gd name="T33" fmla="*/ 1032 h 2729"/>
                <a:gd name="T34" fmla="*/ 1229 w 1476"/>
                <a:gd name="T35" fmla="*/ 988 h 2729"/>
                <a:gd name="T36" fmla="*/ 1188 w 1476"/>
                <a:gd name="T37" fmla="*/ 940 h 2729"/>
                <a:gd name="T38" fmla="*/ 1146 w 1476"/>
                <a:gd name="T39" fmla="*/ 886 h 2729"/>
                <a:gd name="T40" fmla="*/ 1104 w 1476"/>
                <a:gd name="T41" fmla="*/ 829 h 2729"/>
                <a:gd name="T42" fmla="*/ 1063 w 1476"/>
                <a:gd name="T43" fmla="*/ 768 h 2729"/>
                <a:gd name="T44" fmla="*/ 1004 w 1476"/>
                <a:gd name="T45" fmla="*/ 671 h 2729"/>
                <a:gd name="T46" fmla="*/ 930 w 1476"/>
                <a:gd name="T47" fmla="*/ 530 h 2729"/>
                <a:gd name="T48" fmla="*/ 863 w 1476"/>
                <a:gd name="T49" fmla="*/ 382 h 2729"/>
                <a:gd name="T50" fmla="*/ 818 w 1476"/>
                <a:gd name="T51" fmla="*/ 268 h 2729"/>
                <a:gd name="T52" fmla="*/ 792 w 1476"/>
                <a:gd name="T53" fmla="*/ 192 h 2729"/>
                <a:gd name="T54" fmla="*/ 767 w 1476"/>
                <a:gd name="T55" fmla="*/ 114 h 2729"/>
                <a:gd name="T56" fmla="*/ 747 w 1476"/>
                <a:gd name="T57" fmla="*/ 37 h 2729"/>
                <a:gd name="T58" fmla="*/ 738 w 1476"/>
                <a:gd name="T59" fmla="*/ 0 h 2729"/>
                <a:gd name="T60" fmla="*/ 719 w 1476"/>
                <a:gd name="T61" fmla="*/ 76 h 2729"/>
                <a:gd name="T62" fmla="*/ 697 w 1476"/>
                <a:gd name="T63" fmla="*/ 153 h 2729"/>
                <a:gd name="T64" fmla="*/ 672 w 1476"/>
                <a:gd name="T65" fmla="*/ 230 h 2729"/>
                <a:gd name="T66" fmla="*/ 644 w 1476"/>
                <a:gd name="T67" fmla="*/ 306 h 2729"/>
                <a:gd name="T68" fmla="*/ 581 w 1476"/>
                <a:gd name="T69" fmla="*/ 457 h 2729"/>
                <a:gd name="T70" fmla="*/ 510 w 1476"/>
                <a:gd name="T71" fmla="*/ 601 h 2729"/>
                <a:gd name="T72" fmla="*/ 433 w 1476"/>
                <a:gd name="T73" fmla="*/ 736 h 2729"/>
                <a:gd name="T74" fmla="*/ 392 w 1476"/>
                <a:gd name="T75" fmla="*/ 799 h 2729"/>
                <a:gd name="T76" fmla="*/ 351 w 1476"/>
                <a:gd name="T77" fmla="*/ 858 h 2729"/>
                <a:gd name="T78" fmla="*/ 310 w 1476"/>
                <a:gd name="T79" fmla="*/ 914 h 2729"/>
                <a:gd name="T80" fmla="*/ 268 w 1476"/>
                <a:gd name="T81" fmla="*/ 964 h 2729"/>
                <a:gd name="T82" fmla="*/ 226 w 1476"/>
                <a:gd name="T83" fmla="*/ 1011 h 2729"/>
                <a:gd name="T84" fmla="*/ 184 w 1476"/>
                <a:gd name="T85" fmla="*/ 1051 h 2729"/>
                <a:gd name="T86" fmla="*/ 407 w 1476"/>
                <a:gd name="T87" fmla="*/ 1173 h 2729"/>
                <a:gd name="T88" fmla="*/ 332 w 1476"/>
                <a:gd name="T89" fmla="*/ 1303 h 2729"/>
                <a:gd name="T90" fmla="*/ 254 w 1476"/>
                <a:gd name="T91" fmla="*/ 1420 h 2729"/>
                <a:gd name="T92" fmla="*/ 213 w 1476"/>
                <a:gd name="T93" fmla="*/ 1473 h 2729"/>
                <a:gd name="T94" fmla="*/ 172 w 1476"/>
                <a:gd name="T95" fmla="*/ 1521 h 2729"/>
                <a:gd name="T96" fmla="*/ 133 w 1476"/>
                <a:gd name="T97" fmla="*/ 1566 h 2729"/>
                <a:gd name="T98" fmla="*/ 92 w 1476"/>
                <a:gd name="T99" fmla="*/ 1605 h 2729"/>
                <a:gd name="T100" fmla="*/ 315 w 1476"/>
                <a:gd name="T101" fmla="*/ 1728 h 2729"/>
                <a:gd name="T102" fmla="*/ 240 w 1476"/>
                <a:gd name="T103" fmla="*/ 1856 h 2729"/>
                <a:gd name="T104" fmla="*/ 162 w 1476"/>
                <a:gd name="T105" fmla="*/ 1973 h 2729"/>
                <a:gd name="T106" fmla="*/ 121 w 1476"/>
                <a:gd name="T107" fmla="*/ 2026 h 2729"/>
                <a:gd name="T108" fmla="*/ 80 w 1476"/>
                <a:gd name="T109" fmla="*/ 2075 h 2729"/>
                <a:gd name="T110" fmla="*/ 41 w 1476"/>
                <a:gd name="T111" fmla="*/ 2119 h 2729"/>
                <a:gd name="T112" fmla="*/ 0 w 1476"/>
                <a:gd name="T113" fmla="*/ 2159 h 2729"/>
                <a:gd name="T114" fmla="*/ 554 w 1476"/>
                <a:gd name="T115" fmla="*/ 2235 h 2729"/>
                <a:gd name="T116" fmla="*/ 923 w 1476"/>
                <a:gd name="T117" fmla="*/ 2729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6" h="2729">
                  <a:moveTo>
                    <a:pt x="923" y="2729"/>
                  </a:moveTo>
                  <a:lnTo>
                    <a:pt x="923" y="2235"/>
                  </a:lnTo>
                  <a:lnTo>
                    <a:pt x="1107" y="2361"/>
                  </a:lnTo>
                  <a:lnTo>
                    <a:pt x="1476" y="2159"/>
                  </a:lnTo>
                  <a:lnTo>
                    <a:pt x="1476" y="2159"/>
                  </a:lnTo>
                  <a:lnTo>
                    <a:pt x="1457" y="2139"/>
                  </a:lnTo>
                  <a:lnTo>
                    <a:pt x="1436" y="2119"/>
                  </a:lnTo>
                  <a:lnTo>
                    <a:pt x="1416" y="2097"/>
                  </a:lnTo>
                  <a:lnTo>
                    <a:pt x="1396" y="2075"/>
                  </a:lnTo>
                  <a:lnTo>
                    <a:pt x="1375" y="2051"/>
                  </a:lnTo>
                  <a:lnTo>
                    <a:pt x="1355" y="2026"/>
                  </a:lnTo>
                  <a:lnTo>
                    <a:pt x="1334" y="2000"/>
                  </a:lnTo>
                  <a:lnTo>
                    <a:pt x="1315" y="1973"/>
                  </a:lnTo>
                  <a:lnTo>
                    <a:pt x="1275" y="1916"/>
                  </a:lnTo>
                  <a:lnTo>
                    <a:pt x="1236" y="1856"/>
                  </a:lnTo>
                  <a:lnTo>
                    <a:pt x="1198" y="1793"/>
                  </a:lnTo>
                  <a:lnTo>
                    <a:pt x="1161" y="1728"/>
                  </a:lnTo>
                  <a:lnTo>
                    <a:pt x="1384" y="1605"/>
                  </a:lnTo>
                  <a:lnTo>
                    <a:pt x="1384" y="1605"/>
                  </a:lnTo>
                  <a:lnTo>
                    <a:pt x="1363" y="1586"/>
                  </a:lnTo>
                  <a:lnTo>
                    <a:pt x="1344" y="1566"/>
                  </a:lnTo>
                  <a:lnTo>
                    <a:pt x="1324" y="1544"/>
                  </a:lnTo>
                  <a:lnTo>
                    <a:pt x="1303" y="1521"/>
                  </a:lnTo>
                  <a:lnTo>
                    <a:pt x="1283" y="1497"/>
                  </a:lnTo>
                  <a:lnTo>
                    <a:pt x="1263" y="1473"/>
                  </a:lnTo>
                  <a:lnTo>
                    <a:pt x="1242" y="1447"/>
                  </a:lnTo>
                  <a:lnTo>
                    <a:pt x="1223" y="1420"/>
                  </a:lnTo>
                  <a:lnTo>
                    <a:pt x="1183" y="1363"/>
                  </a:lnTo>
                  <a:lnTo>
                    <a:pt x="1144" y="1303"/>
                  </a:lnTo>
                  <a:lnTo>
                    <a:pt x="1106" y="1240"/>
                  </a:lnTo>
                  <a:lnTo>
                    <a:pt x="1069" y="1173"/>
                  </a:lnTo>
                  <a:lnTo>
                    <a:pt x="1292" y="1051"/>
                  </a:lnTo>
                  <a:lnTo>
                    <a:pt x="1292" y="1051"/>
                  </a:lnTo>
                  <a:lnTo>
                    <a:pt x="1271" y="1032"/>
                  </a:lnTo>
                  <a:lnTo>
                    <a:pt x="1250" y="1011"/>
                  </a:lnTo>
                  <a:lnTo>
                    <a:pt x="1229" y="988"/>
                  </a:lnTo>
                  <a:lnTo>
                    <a:pt x="1208" y="964"/>
                  </a:lnTo>
                  <a:lnTo>
                    <a:pt x="1188" y="940"/>
                  </a:lnTo>
                  <a:lnTo>
                    <a:pt x="1166" y="914"/>
                  </a:lnTo>
                  <a:lnTo>
                    <a:pt x="1146" y="886"/>
                  </a:lnTo>
                  <a:lnTo>
                    <a:pt x="1124" y="858"/>
                  </a:lnTo>
                  <a:lnTo>
                    <a:pt x="1104" y="829"/>
                  </a:lnTo>
                  <a:lnTo>
                    <a:pt x="1084" y="799"/>
                  </a:lnTo>
                  <a:lnTo>
                    <a:pt x="1063" y="768"/>
                  </a:lnTo>
                  <a:lnTo>
                    <a:pt x="1044" y="736"/>
                  </a:lnTo>
                  <a:lnTo>
                    <a:pt x="1004" y="671"/>
                  </a:lnTo>
                  <a:lnTo>
                    <a:pt x="967" y="601"/>
                  </a:lnTo>
                  <a:lnTo>
                    <a:pt x="930" y="530"/>
                  </a:lnTo>
                  <a:lnTo>
                    <a:pt x="895" y="457"/>
                  </a:lnTo>
                  <a:lnTo>
                    <a:pt x="863" y="382"/>
                  </a:lnTo>
                  <a:lnTo>
                    <a:pt x="833" y="306"/>
                  </a:lnTo>
                  <a:lnTo>
                    <a:pt x="818" y="268"/>
                  </a:lnTo>
                  <a:lnTo>
                    <a:pt x="805" y="230"/>
                  </a:lnTo>
                  <a:lnTo>
                    <a:pt x="792" y="192"/>
                  </a:lnTo>
                  <a:lnTo>
                    <a:pt x="779" y="153"/>
                  </a:lnTo>
                  <a:lnTo>
                    <a:pt x="767" y="114"/>
                  </a:lnTo>
                  <a:lnTo>
                    <a:pt x="757" y="76"/>
                  </a:lnTo>
                  <a:lnTo>
                    <a:pt x="747" y="37"/>
                  </a:lnTo>
                  <a:lnTo>
                    <a:pt x="738" y="0"/>
                  </a:lnTo>
                  <a:lnTo>
                    <a:pt x="738" y="0"/>
                  </a:lnTo>
                  <a:lnTo>
                    <a:pt x="729" y="37"/>
                  </a:lnTo>
                  <a:lnTo>
                    <a:pt x="719" y="76"/>
                  </a:lnTo>
                  <a:lnTo>
                    <a:pt x="708" y="114"/>
                  </a:lnTo>
                  <a:lnTo>
                    <a:pt x="697" y="153"/>
                  </a:lnTo>
                  <a:lnTo>
                    <a:pt x="685" y="192"/>
                  </a:lnTo>
                  <a:lnTo>
                    <a:pt x="672" y="230"/>
                  </a:lnTo>
                  <a:lnTo>
                    <a:pt x="658" y="268"/>
                  </a:lnTo>
                  <a:lnTo>
                    <a:pt x="644" y="306"/>
                  </a:lnTo>
                  <a:lnTo>
                    <a:pt x="613" y="382"/>
                  </a:lnTo>
                  <a:lnTo>
                    <a:pt x="581" y="457"/>
                  </a:lnTo>
                  <a:lnTo>
                    <a:pt x="547" y="530"/>
                  </a:lnTo>
                  <a:lnTo>
                    <a:pt x="510" y="601"/>
                  </a:lnTo>
                  <a:lnTo>
                    <a:pt x="471" y="671"/>
                  </a:lnTo>
                  <a:lnTo>
                    <a:pt x="433" y="736"/>
                  </a:lnTo>
                  <a:lnTo>
                    <a:pt x="413" y="768"/>
                  </a:lnTo>
                  <a:lnTo>
                    <a:pt x="392" y="799"/>
                  </a:lnTo>
                  <a:lnTo>
                    <a:pt x="372" y="829"/>
                  </a:lnTo>
                  <a:lnTo>
                    <a:pt x="351" y="858"/>
                  </a:lnTo>
                  <a:lnTo>
                    <a:pt x="331" y="886"/>
                  </a:lnTo>
                  <a:lnTo>
                    <a:pt x="310" y="914"/>
                  </a:lnTo>
                  <a:lnTo>
                    <a:pt x="289" y="940"/>
                  </a:lnTo>
                  <a:lnTo>
                    <a:pt x="268" y="964"/>
                  </a:lnTo>
                  <a:lnTo>
                    <a:pt x="247" y="988"/>
                  </a:lnTo>
                  <a:lnTo>
                    <a:pt x="226" y="1011"/>
                  </a:lnTo>
                  <a:lnTo>
                    <a:pt x="206" y="1032"/>
                  </a:lnTo>
                  <a:lnTo>
                    <a:pt x="184" y="1051"/>
                  </a:lnTo>
                  <a:lnTo>
                    <a:pt x="407" y="1173"/>
                  </a:lnTo>
                  <a:lnTo>
                    <a:pt x="407" y="1173"/>
                  </a:lnTo>
                  <a:lnTo>
                    <a:pt x="371" y="1240"/>
                  </a:lnTo>
                  <a:lnTo>
                    <a:pt x="332" y="1303"/>
                  </a:lnTo>
                  <a:lnTo>
                    <a:pt x="294" y="1363"/>
                  </a:lnTo>
                  <a:lnTo>
                    <a:pt x="254" y="1420"/>
                  </a:lnTo>
                  <a:lnTo>
                    <a:pt x="234" y="1447"/>
                  </a:lnTo>
                  <a:lnTo>
                    <a:pt x="213" y="1473"/>
                  </a:lnTo>
                  <a:lnTo>
                    <a:pt x="193" y="1497"/>
                  </a:lnTo>
                  <a:lnTo>
                    <a:pt x="172" y="1521"/>
                  </a:lnTo>
                  <a:lnTo>
                    <a:pt x="153" y="1544"/>
                  </a:lnTo>
                  <a:lnTo>
                    <a:pt x="133" y="1566"/>
                  </a:lnTo>
                  <a:lnTo>
                    <a:pt x="112" y="1586"/>
                  </a:lnTo>
                  <a:lnTo>
                    <a:pt x="92" y="1605"/>
                  </a:lnTo>
                  <a:lnTo>
                    <a:pt x="315" y="1728"/>
                  </a:lnTo>
                  <a:lnTo>
                    <a:pt x="315" y="1728"/>
                  </a:lnTo>
                  <a:lnTo>
                    <a:pt x="277" y="1793"/>
                  </a:lnTo>
                  <a:lnTo>
                    <a:pt x="240" y="1856"/>
                  </a:lnTo>
                  <a:lnTo>
                    <a:pt x="201" y="1916"/>
                  </a:lnTo>
                  <a:lnTo>
                    <a:pt x="162" y="1973"/>
                  </a:lnTo>
                  <a:lnTo>
                    <a:pt x="141" y="2000"/>
                  </a:lnTo>
                  <a:lnTo>
                    <a:pt x="121" y="2026"/>
                  </a:lnTo>
                  <a:lnTo>
                    <a:pt x="101" y="2051"/>
                  </a:lnTo>
                  <a:lnTo>
                    <a:pt x="80" y="2075"/>
                  </a:lnTo>
                  <a:lnTo>
                    <a:pt x="60" y="2097"/>
                  </a:lnTo>
                  <a:lnTo>
                    <a:pt x="41" y="2119"/>
                  </a:lnTo>
                  <a:lnTo>
                    <a:pt x="20" y="2139"/>
                  </a:lnTo>
                  <a:lnTo>
                    <a:pt x="0" y="2159"/>
                  </a:lnTo>
                  <a:lnTo>
                    <a:pt x="369" y="2361"/>
                  </a:lnTo>
                  <a:lnTo>
                    <a:pt x="554" y="2235"/>
                  </a:lnTo>
                  <a:lnTo>
                    <a:pt x="554" y="2729"/>
                  </a:lnTo>
                  <a:lnTo>
                    <a:pt x="923" y="27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7" name="Freeform 15">
              <a:extLst>
                <a:ext uri="{FF2B5EF4-FFF2-40B4-BE49-F238E27FC236}">
                  <a16:creationId xmlns:a16="http://schemas.microsoft.com/office/drawing/2014/main" id="{49B02144-E7FE-4D72-92C3-9767A66E1734}"/>
                </a:ext>
              </a:extLst>
            </p:cNvPr>
            <p:cNvSpPr>
              <a:spLocks/>
            </p:cNvSpPr>
            <p:nvPr/>
          </p:nvSpPr>
          <p:spPr bwMode="auto">
            <a:xfrm>
              <a:off x="7734301" y="4702176"/>
              <a:ext cx="225425" cy="450850"/>
            </a:xfrm>
            <a:custGeom>
              <a:avLst/>
              <a:gdLst>
                <a:gd name="T0" fmla="*/ 581 w 995"/>
                <a:gd name="T1" fmla="*/ 1668 h 1985"/>
                <a:gd name="T2" fmla="*/ 995 w 995"/>
                <a:gd name="T3" fmla="*/ 1611 h 1985"/>
                <a:gd name="T4" fmla="*/ 980 w 995"/>
                <a:gd name="T5" fmla="*/ 1597 h 1985"/>
                <a:gd name="T6" fmla="*/ 935 w 995"/>
                <a:gd name="T7" fmla="*/ 1549 h 1985"/>
                <a:gd name="T8" fmla="*/ 874 w 995"/>
                <a:gd name="T9" fmla="*/ 1472 h 1985"/>
                <a:gd name="T10" fmla="*/ 816 w 995"/>
                <a:gd name="T11" fmla="*/ 1386 h 1985"/>
                <a:gd name="T12" fmla="*/ 759 w 995"/>
                <a:gd name="T13" fmla="*/ 1289 h 1985"/>
                <a:gd name="T14" fmla="*/ 926 w 995"/>
                <a:gd name="T15" fmla="*/ 1198 h 1985"/>
                <a:gd name="T16" fmla="*/ 896 w 995"/>
                <a:gd name="T17" fmla="*/ 1168 h 1985"/>
                <a:gd name="T18" fmla="*/ 835 w 995"/>
                <a:gd name="T19" fmla="*/ 1099 h 1985"/>
                <a:gd name="T20" fmla="*/ 776 w 995"/>
                <a:gd name="T21" fmla="*/ 1017 h 1985"/>
                <a:gd name="T22" fmla="*/ 718 w 995"/>
                <a:gd name="T23" fmla="*/ 926 h 1985"/>
                <a:gd name="T24" fmla="*/ 857 w 995"/>
                <a:gd name="T25" fmla="*/ 784 h 1985"/>
                <a:gd name="T26" fmla="*/ 842 w 995"/>
                <a:gd name="T27" fmla="*/ 770 h 1985"/>
                <a:gd name="T28" fmla="*/ 795 w 995"/>
                <a:gd name="T29" fmla="*/ 720 h 1985"/>
                <a:gd name="T30" fmla="*/ 732 w 995"/>
                <a:gd name="T31" fmla="*/ 641 h 1985"/>
                <a:gd name="T32" fmla="*/ 672 w 995"/>
                <a:gd name="T33" fmla="*/ 550 h 1985"/>
                <a:gd name="T34" fmla="*/ 614 w 995"/>
                <a:gd name="T35" fmla="*/ 449 h 1985"/>
                <a:gd name="T36" fmla="*/ 562 w 995"/>
                <a:gd name="T37" fmla="*/ 342 h 1985"/>
                <a:gd name="T38" fmla="*/ 515 w 995"/>
                <a:gd name="T39" fmla="*/ 229 h 1985"/>
                <a:gd name="T40" fmla="*/ 475 w 995"/>
                <a:gd name="T41" fmla="*/ 114 h 1985"/>
                <a:gd name="T42" fmla="*/ 444 w 995"/>
                <a:gd name="T43" fmla="*/ 0 h 1985"/>
                <a:gd name="T44" fmla="*/ 433 w 995"/>
                <a:gd name="T45" fmla="*/ 46 h 1985"/>
                <a:gd name="T46" fmla="*/ 405 w 995"/>
                <a:gd name="T47" fmla="*/ 138 h 1985"/>
                <a:gd name="T48" fmla="*/ 373 w 995"/>
                <a:gd name="T49" fmla="*/ 229 h 1985"/>
                <a:gd name="T50" fmla="*/ 337 w 995"/>
                <a:gd name="T51" fmla="*/ 319 h 1985"/>
                <a:gd name="T52" fmla="*/ 295 w 995"/>
                <a:gd name="T53" fmla="*/ 407 h 1985"/>
                <a:gd name="T54" fmla="*/ 251 w 995"/>
                <a:gd name="T55" fmla="*/ 491 h 1985"/>
                <a:gd name="T56" fmla="*/ 204 w 995"/>
                <a:gd name="T57" fmla="*/ 569 h 1985"/>
                <a:gd name="T58" fmla="*/ 156 w 995"/>
                <a:gd name="T59" fmla="*/ 641 h 1985"/>
                <a:gd name="T60" fmla="*/ 131 w 995"/>
                <a:gd name="T61" fmla="*/ 674 h 1985"/>
                <a:gd name="T62" fmla="*/ 185 w 995"/>
                <a:gd name="T63" fmla="*/ 737 h 1985"/>
                <a:gd name="T64" fmla="*/ 237 w 995"/>
                <a:gd name="T65" fmla="*/ 790 h 1985"/>
                <a:gd name="T66" fmla="*/ 218 w 995"/>
                <a:gd name="T67" fmla="*/ 945 h 1985"/>
                <a:gd name="T68" fmla="*/ 126 w 995"/>
                <a:gd name="T69" fmla="*/ 997 h 1985"/>
                <a:gd name="T70" fmla="*/ 95 w 995"/>
                <a:gd name="T71" fmla="*/ 1043 h 1985"/>
                <a:gd name="T72" fmla="*/ 152 w 995"/>
                <a:gd name="T73" fmla="*/ 1133 h 1985"/>
                <a:gd name="T74" fmla="*/ 212 w 995"/>
                <a:gd name="T75" fmla="*/ 1214 h 1985"/>
                <a:gd name="T76" fmla="*/ 271 w 995"/>
                <a:gd name="T77" fmla="*/ 1285 h 1985"/>
                <a:gd name="T78" fmla="*/ 329 w 995"/>
                <a:gd name="T79" fmla="*/ 1344 h 1985"/>
                <a:gd name="T80" fmla="*/ 311 w 995"/>
                <a:gd name="T81" fmla="*/ 1499 h 1985"/>
                <a:gd name="T82" fmla="*/ 169 w 995"/>
                <a:gd name="T83" fmla="*/ 1763 h 1985"/>
                <a:gd name="T84" fmla="*/ 307 w 995"/>
                <a:gd name="T85" fmla="*/ 198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5" h="1985">
                  <a:moveTo>
                    <a:pt x="581" y="1985"/>
                  </a:moveTo>
                  <a:lnTo>
                    <a:pt x="581" y="1668"/>
                  </a:lnTo>
                  <a:lnTo>
                    <a:pt x="719" y="1763"/>
                  </a:lnTo>
                  <a:lnTo>
                    <a:pt x="995" y="1611"/>
                  </a:lnTo>
                  <a:lnTo>
                    <a:pt x="995" y="1611"/>
                  </a:lnTo>
                  <a:lnTo>
                    <a:pt x="980" y="1597"/>
                  </a:lnTo>
                  <a:lnTo>
                    <a:pt x="965" y="1582"/>
                  </a:lnTo>
                  <a:lnTo>
                    <a:pt x="935" y="1549"/>
                  </a:lnTo>
                  <a:lnTo>
                    <a:pt x="904" y="1512"/>
                  </a:lnTo>
                  <a:lnTo>
                    <a:pt x="874" y="1472"/>
                  </a:lnTo>
                  <a:lnTo>
                    <a:pt x="845" y="1431"/>
                  </a:lnTo>
                  <a:lnTo>
                    <a:pt x="816" y="1386"/>
                  </a:lnTo>
                  <a:lnTo>
                    <a:pt x="787" y="1338"/>
                  </a:lnTo>
                  <a:lnTo>
                    <a:pt x="759" y="1289"/>
                  </a:lnTo>
                  <a:lnTo>
                    <a:pt x="926" y="1198"/>
                  </a:lnTo>
                  <a:lnTo>
                    <a:pt x="926" y="1198"/>
                  </a:lnTo>
                  <a:lnTo>
                    <a:pt x="911" y="1184"/>
                  </a:lnTo>
                  <a:lnTo>
                    <a:pt x="896" y="1168"/>
                  </a:lnTo>
                  <a:lnTo>
                    <a:pt x="865" y="1136"/>
                  </a:lnTo>
                  <a:lnTo>
                    <a:pt x="835" y="1099"/>
                  </a:lnTo>
                  <a:lnTo>
                    <a:pt x="805" y="1060"/>
                  </a:lnTo>
                  <a:lnTo>
                    <a:pt x="776" y="1017"/>
                  </a:lnTo>
                  <a:lnTo>
                    <a:pt x="747" y="973"/>
                  </a:lnTo>
                  <a:lnTo>
                    <a:pt x="718" y="926"/>
                  </a:lnTo>
                  <a:lnTo>
                    <a:pt x="691" y="876"/>
                  </a:lnTo>
                  <a:lnTo>
                    <a:pt x="857" y="784"/>
                  </a:lnTo>
                  <a:lnTo>
                    <a:pt x="857" y="784"/>
                  </a:lnTo>
                  <a:lnTo>
                    <a:pt x="842" y="770"/>
                  </a:lnTo>
                  <a:lnTo>
                    <a:pt x="826" y="754"/>
                  </a:lnTo>
                  <a:lnTo>
                    <a:pt x="795" y="720"/>
                  </a:lnTo>
                  <a:lnTo>
                    <a:pt x="763" y="682"/>
                  </a:lnTo>
                  <a:lnTo>
                    <a:pt x="732" y="641"/>
                  </a:lnTo>
                  <a:lnTo>
                    <a:pt x="702" y="597"/>
                  </a:lnTo>
                  <a:lnTo>
                    <a:pt x="672" y="550"/>
                  </a:lnTo>
                  <a:lnTo>
                    <a:pt x="642" y="500"/>
                  </a:lnTo>
                  <a:lnTo>
                    <a:pt x="614" y="449"/>
                  </a:lnTo>
                  <a:lnTo>
                    <a:pt x="588" y="396"/>
                  </a:lnTo>
                  <a:lnTo>
                    <a:pt x="562" y="342"/>
                  </a:lnTo>
                  <a:lnTo>
                    <a:pt x="537" y="286"/>
                  </a:lnTo>
                  <a:lnTo>
                    <a:pt x="515" y="229"/>
                  </a:lnTo>
                  <a:lnTo>
                    <a:pt x="493" y="172"/>
                  </a:lnTo>
                  <a:lnTo>
                    <a:pt x="475" y="114"/>
                  </a:lnTo>
                  <a:lnTo>
                    <a:pt x="458" y="58"/>
                  </a:lnTo>
                  <a:lnTo>
                    <a:pt x="444" y="0"/>
                  </a:lnTo>
                  <a:lnTo>
                    <a:pt x="444" y="0"/>
                  </a:lnTo>
                  <a:lnTo>
                    <a:pt x="433" y="46"/>
                  </a:lnTo>
                  <a:lnTo>
                    <a:pt x="420" y="92"/>
                  </a:lnTo>
                  <a:lnTo>
                    <a:pt x="405" y="138"/>
                  </a:lnTo>
                  <a:lnTo>
                    <a:pt x="390" y="183"/>
                  </a:lnTo>
                  <a:lnTo>
                    <a:pt x="373" y="229"/>
                  </a:lnTo>
                  <a:lnTo>
                    <a:pt x="355" y="274"/>
                  </a:lnTo>
                  <a:lnTo>
                    <a:pt x="337" y="319"/>
                  </a:lnTo>
                  <a:lnTo>
                    <a:pt x="316" y="363"/>
                  </a:lnTo>
                  <a:lnTo>
                    <a:pt x="295" y="407"/>
                  </a:lnTo>
                  <a:lnTo>
                    <a:pt x="274" y="449"/>
                  </a:lnTo>
                  <a:lnTo>
                    <a:pt x="251" y="491"/>
                  </a:lnTo>
                  <a:lnTo>
                    <a:pt x="227" y="530"/>
                  </a:lnTo>
                  <a:lnTo>
                    <a:pt x="204" y="569"/>
                  </a:lnTo>
                  <a:lnTo>
                    <a:pt x="180" y="605"/>
                  </a:lnTo>
                  <a:lnTo>
                    <a:pt x="156" y="641"/>
                  </a:lnTo>
                  <a:lnTo>
                    <a:pt x="131" y="674"/>
                  </a:lnTo>
                  <a:lnTo>
                    <a:pt x="131" y="674"/>
                  </a:lnTo>
                  <a:lnTo>
                    <a:pt x="158" y="707"/>
                  </a:lnTo>
                  <a:lnTo>
                    <a:pt x="185" y="737"/>
                  </a:lnTo>
                  <a:lnTo>
                    <a:pt x="210" y="765"/>
                  </a:lnTo>
                  <a:lnTo>
                    <a:pt x="237" y="790"/>
                  </a:lnTo>
                  <a:lnTo>
                    <a:pt x="336" y="881"/>
                  </a:lnTo>
                  <a:lnTo>
                    <a:pt x="218" y="945"/>
                  </a:lnTo>
                  <a:lnTo>
                    <a:pt x="126" y="997"/>
                  </a:lnTo>
                  <a:lnTo>
                    <a:pt x="126" y="997"/>
                  </a:lnTo>
                  <a:lnTo>
                    <a:pt x="95" y="1043"/>
                  </a:lnTo>
                  <a:lnTo>
                    <a:pt x="95" y="1043"/>
                  </a:lnTo>
                  <a:lnTo>
                    <a:pt x="123" y="1089"/>
                  </a:lnTo>
                  <a:lnTo>
                    <a:pt x="152" y="1133"/>
                  </a:lnTo>
                  <a:lnTo>
                    <a:pt x="182" y="1174"/>
                  </a:lnTo>
                  <a:lnTo>
                    <a:pt x="212" y="1214"/>
                  </a:lnTo>
                  <a:lnTo>
                    <a:pt x="241" y="1251"/>
                  </a:lnTo>
                  <a:lnTo>
                    <a:pt x="271" y="1285"/>
                  </a:lnTo>
                  <a:lnTo>
                    <a:pt x="300" y="1316"/>
                  </a:lnTo>
                  <a:lnTo>
                    <a:pt x="329" y="1344"/>
                  </a:lnTo>
                  <a:lnTo>
                    <a:pt x="428" y="1434"/>
                  </a:lnTo>
                  <a:lnTo>
                    <a:pt x="311" y="1499"/>
                  </a:lnTo>
                  <a:lnTo>
                    <a:pt x="0" y="1670"/>
                  </a:lnTo>
                  <a:lnTo>
                    <a:pt x="169" y="1763"/>
                  </a:lnTo>
                  <a:lnTo>
                    <a:pt x="307" y="1668"/>
                  </a:lnTo>
                  <a:lnTo>
                    <a:pt x="307" y="1985"/>
                  </a:lnTo>
                  <a:lnTo>
                    <a:pt x="581" y="19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8" name="Freeform 16">
              <a:extLst>
                <a:ext uri="{FF2B5EF4-FFF2-40B4-BE49-F238E27FC236}">
                  <a16:creationId xmlns:a16="http://schemas.microsoft.com/office/drawing/2014/main" id="{279F5912-7CEB-46D7-8ABB-D06C6E5ADF09}"/>
                </a:ext>
              </a:extLst>
            </p:cNvPr>
            <p:cNvSpPr>
              <a:spLocks/>
            </p:cNvSpPr>
            <p:nvPr/>
          </p:nvSpPr>
          <p:spPr bwMode="auto">
            <a:xfrm>
              <a:off x="7240588" y="5175251"/>
              <a:ext cx="771525" cy="49213"/>
            </a:xfrm>
            <a:custGeom>
              <a:avLst/>
              <a:gdLst>
                <a:gd name="T0" fmla="*/ 109 w 3404"/>
                <a:gd name="T1" fmla="*/ 219 h 219"/>
                <a:gd name="T2" fmla="*/ 98 w 3404"/>
                <a:gd name="T3" fmla="*/ 219 h 219"/>
                <a:gd name="T4" fmla="*/ 77 w 3404"/>
                <a:gd name="T5" fmla="*/ 215 h 219"/>
                <a:gd name="T6" fmla="*/ 57 w 3404"/>
                <a:gd name="T7" fmla="*/ 206 h 219"/>
                <a:gd name="T8" fmla="*/ 40 w 3404"/>
                <a:gd name="T9" fmla="*/ 194 h 219"/>
                <a:gd name="T10" fmla="*/ 25 w 3404"/>
                <a:gd name="T11" fmla="*/ 179 h 219"/>
                <a:gd name="T12" fmla="*/ 13 w 3404"/>
                <a:gd name="T13" fmla="*/ 162 h 219"/>
                <a:gd name="T14" fmla="*/ 4 w 3404"/>
                <a:gd name="T15" fmla="*/ 143 h 219"/>
                <a:gd name="T16" fmla="*/ 0 w 3404"/>
                <a:gd name="T17" fmla="*/ 121 h 219"/>
                <a:gd name="T18" fmla="*/ 0 w 3404"/>
                <a:gd name="T19" fmla="*/ 110 h 219"/>
                <a:gd name="T20" fmla="*/ 2 w 3404"/>
                <a:gd name="T21" fmla="*/ 88 h 219"/>
                <a:gd name="T22" fmla="*/ 9 w 3404"/>
                <a:gd name="T23" fmla="*/ 67 h 219"/>
                <a:gd name="T24" fmla="*/ 18 w 3404"/>
                <a:gd name="T25" fmla="*/ 48 h 219"/>
                <a:gd name="T26" fmla="*/ 32 w 3404"/>
                <a:gd name="T27" fmla="*/ 32 h 219"/>
                <a:gd name="T28" fmla="*/ 48 w 3404"/>
                <a:gd name="T29" fmla="*/ 20 h 219"/>
                <a:gd name="T30" fmla="*/ 67 w 3404"/>
                <a:gd name="T31" fmla="*/ 9 h 219"/>
                <a:gd name="T32" fmla="*/ 87 w 3404"/>
                <a:gd name="T33" fmla="*/ 2 h 219"/>
                <a:gd name="T34" fmla="*/ 109 w 3404"/>
                <a:gd name="T35" fmla="*/ 0 h 219"/>
                <a:gd name="T36" fmla="*/ 3294 w 3404"/>
                <a:gd name="T37" fmla="*/ 0 h 219"/>
                <a:gd name="T38" fmla="*/ 3316 w 3404"/>
                <a:gd name="T39" fmla="*/ 2 h 219"/>
                <a:gd name="T40" fmla="*/ 3337 w 3404"/>
                <a:gd name="T41" fmla="*/ 9 h 219"/>
                <a:gd name="T42" fmla="*/ 3355 w 3404"/>
                <a:gd name="T43" fmla="*/ 20 h 219"/>
                <a:gd name="T44" fmla="*/ 3371 w 3404"/>
                <a:gd name="T45" fmla="*/ 32 h 219"/>
                <a:gd name="T46" fmla="*/ 3384 w 3404"/>
                <a:gd name="T47" fmla="*/ 48 h 219"/>
                <a:gd name="T48" fmla="*/ 3395 w 3404"/>
                <a:gd name="T49" fmla="*/ 67 h 219"/>
                <a:gd name="T50" fmla="*/ 3401 w 3404"/>
                <a:gd name="T51" fmla="*/ 88 h 219"/>
                <a:gd name="T52" fmla="*/ 3404 w 3404"/>
                <a:gd name="T53" fmla="*/ 110 h 219"/>
                <a:gd name="T54" fmla="*/ 3402 w 3404"/>
                <a:gd name="T55" fmla="*/ 121 h 219"/>
                <a:gd name="T56" fmla="*/ 3398 w 3404"/>
                <a:gd name="T57" fmla="*/ 143 h 219"/>
                <a:gd name="T58" fmla="*/ 3391 w 3404"/>
                <a:gd name="T59" fmla="*/ 162 h 219"/>
                <a:gd name="T60" fmla="*/ 3379 w 3404"/>
                <a:gd name="T61" fmla="*/ 179 h 219"/>
                <a:gd name="T62" fmla="*/ 3364 w 3404"/>
                <a:gd name="T63" fmla="*/ 194 h 219"/>
                <a:gd name="T64" fmla="*/ 3347 w 3404"/>
                <a:gd name="T65" fmla="*/ 206 h 219"/>
                <a:gd name="T66" fmla="*/ 3326 w 3404"/>
                <a:gd name="T67" fmla="*/ 215 h 219"/>
                <a:gd name="T68" fmla="*/ 3305 w 3404"/>
                <a:gd name="T69" fmla="*/ 219 h 219"/>
                <a:gd name="T70" fmla="*/ 3294 w 3404"/>
                <a:gd name="T71"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04" h="219">
                  <a:moveTo>
                    <a:pt x="3294" y="219"/>
                  </a:moveTo>
                  <a:lnTo>
                    <a:pt x="109" y="219"/>
                  </a:lnTo>
                  <a:lnTo>
                    <a:pt x="109" y="219"/>
                  </a:lnTo>
                  <a:lnTo>
                    <a:pt x="98" y="219"/>
                  </a:lnTo>
                  <a:lnTo>
                    <a:pt x="87" y="217"/>
                  </a:lnTo>
                  <a:lnTo>
                    <a:pt x="77" y="215"/>
                  </a:lnTo>
                  <a:lnTo>
                    <a:pt x="67" y="210"/>
                  </a:lnTo>
                  <a:lnTo>
                    <a:pt x="57" y="206"/>
                  </a:lnTo>
                  <a:lnTo>
                    <a:pt x="48" y="201"/>
                  </a:lnTo>
                  <a:lnTo>
                    <a:pt x="40" y="194"/>
                  </a:lnTo>
                  <a:lnTo>
                    <a:pt x="32" y="187"/>
                  </a:lnTo>
                  <a:lnTo>
                    <a:pt x="25" y="179"/>
                  </a:lnTo>
                  <a:lnTo>
                    <a:pt x="18" y="171"/>
                  </a:lnTo>
                  <a:lnTo>
                    <a:pt x="13" y="162"/>
                  </a:lnTo>
                  <a:lnTo>
                    <a:pt x="9" y="152"/>
                  </a:lnTo>
                  <a:lnTo>
                    <a:pt x="4" y="143"/>
                  </a:lnTo>
                  <a:lnTo>
                    <a:pt x="2" y="132"/>
                  </a:lnTo>
                  <a:lnTo>
                    <a:pt x="0" y="121"/>
                  </a:lnTo>
                  <a:lnTo>
                    <a:pt x="0" y="110"/>
                  </a:lnTo>
                  <a:lnTo>
                    <a:pt x="0" y="110"/>
                  </a:lnTo>
                  <a:lnTo>
                    <a:pt x="0" y="99"/>
                  </a:lnTo>
                  <a:lnTo>
                    <a:pt x="2" y="88"/>
                  </a:lnTo>
                  <a:lnTo>
                    <a:pt x="4" y="77"/>
                  </a:lnTo>
                  <a:lnTo>
                    <a:pt x="9" y="67"/>
                  </a:lnTo>
                  <a:lnTo>
                    <a:pt x="13" y="58"/>
                  </a:lnTo>
                  <a:lnTo>
                    <a:pt x="18" y="48"/>
                  </a:lnTo>
                  <a:lnTo>
                    <a:pt x="25" y="40"/>
                  </a:lnTo>
                  <a:lnTo>
                    <a:pt x="32" y="32"/>
                  </a:lnTo>
                  <a:lnTo>
                    <a:pt x="40" y="25"/>
                  </a:lnTo>
                  <a:lnTo>
                    <a:pt x="48" y="20"/>
                  </a:lnTo>
                  <a:lnTo>
                    <a:pt x="57" y="13"/>
                  </a:lnTo>
                  <a:lnTo>
                    <a:pt x="67" y="9"/>
                  </a:lnTo>
                  <a:lnTo>
                    <a:pt x="77" y="6"/>
                  </a:lnTo>
                  <a:lnTo>
                    <a:pt x="87" y="2"/>
                  </a:lnTo>
                  <a:lnTo>
                    <a:pt x="98" y="1"/>
                  </a:lnTo>
                  <a:lnTo>
                    <a:pt x="109" y="0"/>
                  </a:lnTo>
                  <a:lnTo>
                    <a:pt x="3294" y="0"/>
                  </a:lnTo>
                  <a:lnTo>
                    <a:pt x="3294" y="0"/>
                  </a:lnTo>
                  <a:lnTo>
                    <a:pt x="3305" y="1"/>
                  </a:lnTo>
                  <a:lnTo>
                    <a:pt x="3316" y="2"/>
                  </a:lnTo>
                  <a:lnTo>
                    <a:pt x="3326" y="6"/>
                  </a:lnTo>
                  <a:lnTo>
                    <a:pt x="3337" y="9"/>
                  </a:lnTo>
                  <a:lnTo>
                    <a:pt x="3347" y="13"/>
                  </a:lnTo>
                  <a:lnTo>
                    <a:pt x="3355" y="20"/>
                  </a:lnTo>
                  <a:lnTo>
                    <a:pt x="3364" y="25"/>
                  </a:lnTo>
                  <a:lnTo>
                    <a:pt x="3371" y="32"/>
                  </a:lnTo>
                  <a:lnTo>
                    <a:pt x="3379" y="40"/>
                  </a:lnTo>
                  <a:lnTo>
                    <a:pt x="3384" y="48"/>
                  </a:lnTo>
                  <a:lnTo>
                    <a:pt x="3391" y="58"/>
                  </a:lnTo>
                  <a:lnTo>
                    <a:pt x="3395" y="67"/>
                  </a:lnTo>
                  <a:lnTo>
                    <a:pt x="3398" y="77"/>
                  </a:lnTo>
                  <a:lnTo>
                    <a:pt x="3401" y="88"/>
                  </a:lnTo>
                  <a:lnTo>
                    <a:pt x="3402" y="99"/>
                  </a:lnTo>
                  <a:lnTo>
                    <a:pt x="3404" y="110"/>
                  </a:lnTo>
                  <a:lnTo>
                    <a:pt x="3404" y="110"/>
                  </a:lnTo>
                  <a:lnTo>
                    <a:pt x="3402" y="121"/>
                  </a:lnTo>
                  <a:lnTo>
                    <a:pt x="3401" y="132"/>
                  </a:lnTo>
                  <a:lnTo>
                    <a:pt x="3398" y="143"/>
                  </a:lnTo>
                  <a:lnTo>
                    <a:pt x="3395" y="152"/>
                  </a:lnTo>
                  <a:lnTo>
                    <a:pt x="3391" y="162"/>
                  </a:lnTo>
                  <a:lnTo>
                    <a:pt x="3384" y="171"/>
                  </a:lnTo>
                  <a:lnTo>
                    <a:pt x="3379" y="179"/>
                  </a:lnTo>
                  <a:lnTo>
                    <a:pt x="3371" y="187"/>
                  </a:lnTo>
                  <a:lnTo>
                    <a:pt x="3364" y="194"/>
                  </a:lnTo>
                  <a:lnTo>
                    <a:pt x="3355" y="201"/>
                  </a:lnTo>
                  <a:lnTo>
                    <a:pt x="3347" y="206"/>
                  </a:lnTo>
                  <a:lnTo>
                    <a:pt x="3337" y="210"/>
                  </a:lnTo>
                  <a:lnTo>
                    <a:pt x="3326" y="215"/>
                  </a:lnTo>
                  <a:lnTo>
                    <a:pt x="3316" y="217"/>
                  </a:lnTo>
                  <a:lnTo>
                    <a:pt x="3305" y="219"/>
                  </a:lnTo>
                  <a:lnTo>
                    <a:pt x="3294" y="219"/>
                  </a:lnTo>
                  <a:lnTo>
                    <a:pt x="3294"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49" name="Grupa 148">
            <a:extLst>
              <a:ext uri="{FF2B5EF4-FFF2-40B4-BE49-F238E27FC236}">
                <a16:creationId xmlns:a16="http://schemas.microsoft.com/office/drawing/2014/main" id="{DC598D7E-DBED-4484-949B-0F8F2B682898}"/>
              </a:ext>
            </a:extLst>
          </p:cNvPr>
          <p:cNvGrpSpPr/>
          <p:nvPr/>
        </p:nvGrpSpPr>
        <p:grpSpPr>
          <a:xfrm>
            <a:off x="5913802" y="3056985"/>
            <a:ext cx="224632" cy="211100"/>
            <a:chOff x="3621088" y="1427163"/>
            <a:chExt cx="790575" cy="742951"/>
          </a:xfrm>
          <a:solidFill>
            <a:srgbClr val="CDCDCD"/>
          </a:solidFill>
        </p:grpSpPr>
        <p:sp>
          <p:nvSpPr>
            <p:cNvPr id="150" name="Freeform 51">
              <a:extLst>
                <a:ext uri="{FF2B5EF4-FFF2-40B4-BE49-F238E27FC236}">
                  <a16:creationId xmlns:a16="http://schemas.microsoft.com/office/drawing/2014/main" id="{D59A03F7-76AF-4D61-833F-E1397EFDC362}"/>
                </a:ext>
              </a:extLst>
            </p:cNvPr>
            <p:cNvSpPr>
              <a:spLocks/>
            </p:cNvSpPr>
            <p:nvPr/>
          </p:nvSpPr>
          <p:spPr bwMode="auto">
            <a:xfrm>
              <a:off x="3621088" y="2111376"/>
              <a:ext cx="790575" cy="58738"/>
            </a:xfrm>
            <a:custGeom>
              <a:avLst/>
              <a:gdLst>
                <a:gd name="T0" fmla="*/ 37 w 996"/>
                <a:gd name="T1" fmla="*/ 75 h 75"/>
                <a:gd name="T2" fmla="*/ 959 w 996"/>
                <a:gd name="T3" fmla="*/ 75 h 75"/>
                <a:gd name="T4" fmla="*/ 959 w 996"/>
                <a:gd name="T5" fmla="*/ 75 h 75"/>
                <a:gd name="T6" fmla="*/ 959 w 996"/>
                <a:gd name="T7" fmla="*/ 75 h 75"/>
                <a:gd name="T8" fmla="*/ 966 w 996"/>
                <a:gd name="T9" fmla="*/ 73 h 75"/>
                <a:gd name="T10" fmla="*/ 973 w 996"/>
                <a:gd name="T11" fmla="*/ 72 h 75"/>
                <a:gd name="T12" fmla="*/ 979 w 996"/>
                <a:gd name="T13" fmla="*/ 68 h 75"/>
                <a:gd name="T14" fmla="*/ 985 w 996"/>
                <a:gd name="T15" fmla="*/ 64 h 75"/>
                <a:gd name="T16" fmla="*/ 990 w 996"/>
                <a:gd name="T17" fmla="*/ 58 h 75"/>
                <a:gd name="T18" fmla="*/ 993 w 996"/>
                <a:gd name="T19" fmla="*/ 51 h 75"/>
                <a:gd name="T20" fmla="*/ 994 w 996"/>
                <a:gd name="T21" fmla="*/ 45 h 75"/>
                <a:gd name="T22" fmla="*/ 996 w 996"/>
                <a:gd name="T23" fmla="*/ 37 h 75"/>
                <a:gd name="T24" fmla="*/ 996 w 996"/>
                <a:gd name="T25" fmla="*/ 37 h 75"/>
                <a:gd name="T26" fmla="*/ 996 w 996"/>
                <a:gd name="T27" fmla="*/ 37 h 75"/>
                <a:gd name="T28" fmla="*/ 994 w 996"/>
                <a:gd name="T29" fmla="*/ 30 h 75"/>
                <a:gd name="T30" fmla="*/ 993 w 996"/>
                <a:gd name="T31" fmla="*/ 23 h 75"/>
                <a:gd name="T32" fmla="*/ 990 w 996"/>
                <a:gd name="T33" fmla="*/ 17 h 75"/>
                <a:gd name="T34" fmla="*/ 985 w 996"/>
                <a:gd name="T35" fmla="*/ 11 h 75"/>
                <a:gd name="T36" fmla="*/ 979 w 996"/>
                <a:gd name="T37" fmla="*/ 6 h 75"/>
                <a:gd name="T38" fmla="*/ 973 w 996"/>
                <a:gd name="T39" fmla="*/ 3 h 75"/>
                <a:gd name="T40" fmla="*/ 966 w 996"/>
                <a:gd name="T41" fmla="*/ 2 h 75"/>
                <a:gd name="T42" fmla="*/ 959 w 996"/>
                <a:gd name="T43" fmla="*/ 0 h 75"/>
                <a:gd name="T44" fmla="*/ 37 w 996"/>
                <a:gd name="T45" fmla="*/ 0 h 75"/>
                <a:gd name="T46" fmla="*/ 37 w 996"/>
                <a:gd name="T47" fmla="*/ 0 h 75"/>
                <a:gd name="T48" fmla="*/ 37 w 996"/>
                <a:gd name="T49" fmla="*/ 0 h 75"/>
                <a:gd name="T50" fmla="*/ 30 w 996"/>
                <a:gd name="T51" fmla="*/ 2 h 75"/>
                <a:gd name="T52" fmla="*/ 23 w 996"/>
                <a:gd name="T53" fmla="*/ 3 h 75"/>
                <a:gd name="T54" fmla="*/ 17 w 996"/>
                <a:gd name="T55" fmla="*/ 6 h 75"/>
                <a:gd name="T56" fmla="*/ 11 w 996"/>
                <a:gd name="T57" fmla="*/ 11 h 75"/>
                <a:gd name="T58" fmla="*/ 6 w 996"/>
                <a:gd name="T59" fmla="*/ 17 h 75"/>
                <a:gd name="T60" fmla="*/ 3 w 996"/>
                <a:gd name="T61" fmla="*/ 23 h 75"/>
                <a:gd name="T62" fmla="*/ 2 w 996"/>
                <a:gd name="T63" fmla="*/ 30 h 75"/>
                <a:gd name="T64" fmla="*/ 0 w 996"/>
                <a:gd name="T65" fmla="*/ 37 h 75"/>
                <a:gd name="T66" fmla="*/ 0 w 996"/>
                <a:gd name="T67" fmla="*/ 37 h 75"/>
                <a:gd name="T68" fmla="*/ 0 w 996"/>
                <a:gd name="T69" fmla="*/ 37 h 75"/>
                <a:gd name="T70" fmla="*/ 2 w 996"/>
                <a:gd name="T71" fmla="*/ 45 h 75"/>
                <a:gd name="T72" fmla="*/ 3 w 996"/>
                <a:gd name="T73" fmla="*/ 51 h 75"/>
                <a:gd name="T74" fmla="*/ 6 w 996"/>
                <a:gd name="T75" fmla="*/ 58 h 75"/>
                <a:gd name="T76" fmla="*/ 11 w 996"/>
                <a:gd name="T77" fmla="*/ 64 h 75"/>
                <a:gd name="T78" fmla="*/ 17 w 996"/>
                <a:gd name="T79" fmla="*/ 68 h 75"/>
                <a:gd name="T80" fmla="*/ 23 w 996"/>
                <a:gd name="T81" fmla="*/ 72 h 75"/>
                <a:gd name="T82" fmla="*/ 30 w 996"/>
                <a:gd name="T83" fmla="*/ 73 h 75"/>
                <a:gd name="T84" fmla="*/ 37 w 996"/>
                <a:gd name="T85" fmla="*/ 75 h 75"/>
                <a:gd name="T86" fmla="*/ 37 w 996"/>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6" h="75">
                  <a:moveTo>
                    <a:pt x="37" y="75"/>
                  </a:moveTo>
                  <a:lnTo>
                    <a:pt x="959" y="75"/>
                  </a:lnTo>
                  <a:lnTo>
                    <a:pt x="959" y="75"/>
                  </a:lnTo>
                  <a:lnTo>
                    <a:pt x="959" y="75"/>
                  </a:lnTo>
                  <a:lnTo>
                    <a:pt x="966" y="73"/>
                  </a:lnTo>
                  <a:lnTo>
                    <a:pt x="973" y="72"/>
                  </a:lnTo>
                  <a:lnTo>
                    <a:pt x="979" y="68"/>
                  </a:lnTo>
                  <a:lnTo>
                    <a:pt x="985" y="64"/>
                  </a:lnTo>
                  <a:lnTo>
                    <a:pt x="990" y="58"/>
                  </a:lnTo>
                  <a:lnTo>
                    <a:pt x="993" y="51"/>
                  </a:lnTo>
                  <a:lnTo>
                    <a:pt x="994" y="45"/>
                  </a:lnTo>
                  <a:lnTo>
                    <a:pt x="996" y="37"/>
                  </a:lnTo>
                  <a:lnTo>
                    <a:pt x="996" y="37"/>
                  </a:lnTo>
                  <a:lnTo>
                    <a:pt x="996" y="37"/>
                  </a:lnTo>
                  <a:lnTo>
                    <a:pt x="994" y="30"/>
                  </a:lnTo>
                  <a:lnTo>
                    <a:pt x="993" y="23"/>
                  </a:lnTo>
                  <a:lnTo>
                    <a:pt x="990" y="17"/>
                  </a:lnTo>
                  <a:lnTo>
                    <a:pt x="985" y="11"/>
                  </a:lnTo>
                  <a:lnTo>
                    <a:pt x="979" y="6"/>
                  </a:lnTo>
                  <a:lnTo>
                    <a:pt x="973" y="3"/>
                  </a:lnTo>
                  <a:lnTo>
                    <a:pt x="966" y="2"/>
                  </a:lnTo>
                  <a:lnTo>
                    <a:pt x="959" y="0"/>
                  </a:lnTo>
                  <a:lnTo>
                    <a:pt x="37" y="0"/>
                  </a:lnTo>
                  <a:lnTo>
                    <a:pt x="37" y="0"/>
                  </a:lnTo>
                  <a:lnTo>
                    <a:pt x="37" y="0"/>
                  </a:lnTo>
                  <a:lnTo>
                    <a:pt x="30" y="2"/>
                  </a:lnTo>
                  <a:lnTo>
                    <a:pt x="23" y="3"/>
                  </a:lnTo>
                  <a:lnTo>
                    <a:pt x="17" y="6"/>
                  </a:lnTo>
                  <a:lnTo>
                    <a:pt x="11" y="11"/>
                  </a:lnTo>
                  <a:lnTo>
                    <a:pt x="6" y="17"/>
                  </a:lnTo>
                  <a:lnTo>
                    <a:pt x="3" y="23"/>
                  </a:lnTo>
                  <a:lnTo>
                    <a:pt x="2" y="30"/>
                  </a:lnTo>
                  <a:lnTo>
                    <a:pt x="0" y="37"/>
                  </a:lnTo>
                  <a:lnTo>
                    <a:pt x="0" y="37"/>
                  </a:lnTo>
                  <a:lnTo>
                    <a:pt x="0" y="37"/>
                  </a:lnTo>
                  <a:lnTo>
                    <a:pt x="2" y="45"/>
                  </a:lnTo>
                  <a:lnTo>
                    <a:pt x="3" y="51"/>
                  </a:lnTo>
                  <a:lnTo>
                    <a:pt x="6" y="58"/>
                  </a:lnTo>
                  <a:lnTo>
                    <a:pt x="11" y="64"/>
                  </a:lnTo>
                  <a:lnTo>
                    <a:pt x="17" y="68"/>
                  </a:lnTo>
                  <a:lnTo>
                    <a:pt x="23" y="72"/>
                  </a:lnTo>
                  <a:lnTo>
                    <a:pt x="30" y="73"/>
                  </a:lnTo>
                  <a:lnTo>
                    <a:pt x="37" y="75"/>
                  </a:lnTo>
                  <a:lnTo>
                    <a:pt x="3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1" name="Freeform 52">
              <a:extLst>
                <a:ext uri="{FF2B5EF4-FFF2-40B4-BE49-F238E27FC236}">
                  <a16:creationId xmlns:a16="http://schemas.microsoft.com/office/drawing/2014/main" id="{AB677E00-9E65-416E-B7C2-AB7C7CD6365C}"/>
                </a:ext>
              </a:extLst>
            </p:cNvPr>
            <p:cNvSpPr>
              <a:spLocks/>
            </p:cNvSpPr>
            <p:nvPr/>
          </p:nvSpPr>
          <p:spPr bwMode="auto">
            <a:xfrm>
              <a:off x="4173538" y="1963738"/>
              <a:ext cx="123825" cy="123825"/>
            </a:xfrm>
            <a:custGeom>
              <a:avLst/>
              <a:gdLst>
                <a:gd name="T0" fmla="*/ 118 w 156"/>
                <a:gd name="T1" fmla="*/ 0 h 157"/>
                <a:gd name="T2" fmla="*/ 36 w 156"/>
                <a:gd name="T3" fmla="*/ 0 h 157"/>
                <a:gd name="T4" fmla="*/ 36 w 156"/>
                <a:gd name="T5" fmla="*/ 18 h 157"/>
                <a:gd name="T6" fmla="*/ 0 w 156"/>
                <a:gd name="T7" fmla="*/ 18 h 157"/>
                <a:gd name="T8" fmla="*/ 0 w 156"/>
                <a:gd name="T9" fmla="*/ 157 h 157"/>
                <a:gd name="T10" fmla="*/ 156 w 156"/>
                <a:gd name="T11" fmla="*/ 157 h 157"/>
                <a:gd name="T12" fmla="*/ 156 w 156"/>
                <a:gd name="T13" fmla="*/ 18 h 157"/>
                <a:gd name="T14" fmla="*/ 118 w 156"/>
                <a:gd name="T15" fmla="*/ 18 h 157"/>
                <a:gd name="T16" fmla="*/ 118 w 156"/>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57">
                  <a:moveTo>
                    <a:pt x="118" y="0"/>
                  </a:moveTo>
                  <a:lnTo>
                    <a:pt x="36" y="0"/>
                  </a:lnTo>
                  <a:lnTo>
                    <a:pt x="36" y="18"/>
                  </a:lnTo>
                  <a:lnTo>
                    <a:pt x="0" y="18"/>
                  </a:lnTo>
                  <a:lnTo>
                    <a:pt x="0" y="157"/>
                  </a:lnTo>
                  <a:lnTo>
                    <a:pt x="156" y="157"/>
                  </a:lnTo>
                  <a:lnTo>
                    <a:pt x="156" y="18"/>
                  </a:lnTo>
                  <a:lnTo>
                    <a:pt x="118" y="18"/>
                  </a:lnTo>
                  <a:lnTo>
                    <a:pt x="1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2" name="Rectangle 53">
              <a:extLst>
                <a:ext uri="{FF2B5EF4-FFF2-40B4-BE49-F238E27FC236}">
                  <a16:creationId xmlns:a16="http://schemas.microsoft.com/office/drawing/2014/main" id="{9A10CAC2-1CE7-4813-BF63-86203FDE1411}"/>
                </a:ext>
              </a:extLst>
            </p:cNvPr>
            <p:cNvSpPr>
              <a:spLocks noChangeArrowheads="1"/>
            </p:cNvSpPr>
            <p:nvPr/>
          </p:nvSpPr>
          <p:spPr bwMode="auto">
            <a:xfrm>
              <a:off x="4214813" y="1900238"/>
              <a:ext cx="412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3" name="Freeform 54">
              <a:extLst>
                <a:ext uri="{FF2B5EF4-FFF2-40B4-BE49-F238E27FC236}">
                  <a16:creationId xmlns:a16="http://schemas.microsoft.com/office/drawing/2014/main" id="{460C55E5-DECC-42A9-8C6C-D5A7CB4433AE}"/>
                </a:ext>
              </a:extLst>
            </p:cNvPr>
            <p:cNvSpPr>
              <a:spLocks/>
            </p:cNvSpPr>
            <p:nvPr/>
          </p:nvSpPr>
          <p:spPr bwMode="auto">
            <a:xfrm>
              <a:off x="3683000" y="1695451"/>
              <a:ext cx="38100" cy="349250"/>
            </a:xfrm>
            <a:custGeom>
              <a:avLst/>
              <a:gdLst>
                <a:gd name="T0" fmla="*/ 48 w 48"/>
                <a:gd name="T1" fmla="*/ 28 h 441"/>
                <a:gd name="T2" fmla="*/ 0 w 48"/>
                <a:gd name="T3" fmla="*/ 0 h 441"/>
                <a:gd name="T4" fmla="*/ 0 w 48"/>
                <a:gd name="T5" fmla="*/ 441 h 441"/>
                <a:gd name="T6" fmla="*/ 48 w 48"/>
                <a:gd name="T7" fmla="*/ 441 h 441"/>
                <a:gd name="T8" fmla="*/ 48 w 48"/>
                <a:gd name="T9" fmla="*/ 28 h 441"/>
              </a:gdLst>
              <a:ahLst/>
              <a:cxnLst>
                <a:cxn ang="0">
                  <a:pos x="T0" y="T1"/>
                </a:cxn>
                <a:cxn ang="0">
                  <a:pos x="T2" y="T3"/>
                </a:cxn>
                <a:cxn ang="0">
                  <a:pos x="T4" y="T5"/>
                </a:cxn>
                <a:cxn ang="0">
                  <a:pos x="T6" y="T7"/>
                </a:cxn>
                <a:cxn ang="0">
                  <a:pos x="T8" y="T9"/>
                </a:cxn>
              </a:cxnLst>
              <a:rect l="0" t="0" r="r" b="b"/>
              <a:pathLst>
                <a:path w="48" h="441">
                  <a:moveTo>
                    <a:pt x="48" y="28"/>
                  </a:moveTo>
                  <a:lnTo>
                    <a:pt x="0" y="0"/>
                  </a:lnTo>
                  <a:lnTo>
                    <a:pt x="0" y="441"/>
                  </a:lnTo>
                  <a:lnTo>
                    <a:pt x="48" y="441"/>
                  </a:ln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4" name="Rectangle 55">
              <a:extLst>
                <a:ext uri="{FF2B5EF4-FFF2-40B4-BE49-F238E27FC236}">
                  <a16:creationId xmlns:a16="http://schemas.microsoft.com/office/drawing/2014/main" id="{09AE8CB4-A9A7-480D-A716-38EA4FE64A70}"/>
                </a:ext>
              </a:extLst>
            </p:cNvPr>
            <p:cNvSpPr>
              <a:spLocks noChangeArrowheads="1"/>
            </p:cNvSpPr>
            <p:nvPr/>
          </p:nvSpPr>
          <p:spPr bwMode="auto">
            <a:xfrm>
              <a:off x="3678238" y="2058988"/>
              <a:ext cx="460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5" name="Freeform 56">
              <a:extLst>
                <a:ext uri="{FF2B5EF4-FFF2-40B4-BE49-F238E27FC236}">
                  <a16:creationId xmlns:a16="http://schemas.microsoft.com/office/drawing/2014/main" id="{2FCE3460-3F7D-4E75-8176-5171BCEC1BC3}"/>
                </a:ext>
              </a:extLst>
            </p:cNvPr>
            <p:cNvSpPr>
              <a:spLocks noEditPoints="1"/>
            </p:cNvSpPr>
            <p:nvPr/>
          </p:nvSpPr>
          <p:spPr bwMode="auto">
            <a:xfrm>
              <a:off x="3830638" y="1785938"/>
              <a:ext cx="319088" cy="301625"/>
            </a:xfrm>
            <a:custGeom>
              <a:avLst/>
              <a:gdLst>
                <a:gd name="T0" fmla="*/ 24 w 401"/>
                <a:gd name="T1" fmla="*/ 346 h 381"/>
                <a:gd name="T2" fmla="*/ 10 w 401"/>
                <a:gd name="T3" fmla="*/ 346 h 381"/>
                <a:gd name="T4" fmla="*/ 0 w 401"/>
                <a:gd name="T5" fmla="*/ 381 h 381"/>
                <a:gd name="T6" fmla="*/ 104 w 401"/>
                <a:gd name="T7" fmla="*/ 381 h 381"/>
                <a:gd name="T8" fmla="*/ 95 w 401"/>
                <a:gd name="T9" fmla="*/ 346 h 381"/>
                <a:gd name="T10" fmla="*/ 93 w 401"/>
                <a:gd name="T11" fmla="*/ 346 h 381"/>
                <a:gd name="T12" fmla="*/ 98 w 401"/>
                <a:gd name="T13" fmla="*/ 329 h 381"/>
                <a:gd name="T14" fmla="*/ 300 w 401"/>
                <a:gd name="T15" fmla="*/ 329 h 381"/>
                <a:gd name="T16" fmla="*/ 305 w 401"/>
                <a:gd name="T17" fmla="*/ 346 h 381"/>
                <a:gd name="T18" fmla="*/ 297 w 401"/>
                <a:gd name="T19" fmla="*/ 381 h 381"/>
                <a:gd name="T20" fmla="*/ 401 w 401"/>
                <a:gd name="T21" fmla="*/ 381 h 381"/>
                <a:gd name="T22" fmla="*/ 392 w 401"/>
                <a:gd name="T23" fmla="*/ 346 h 381"/>
                <a:gd name="T24" fmla="*/ 376 w 401"/>
                <a:gd name="T25" fmla="*/ 346 h 381"/>
                <a:gd name="T26" fmla="*/ 278 w 401"/>
                <a:gd name="T27" fmla="*/ 0 h 381"/>
                <a:gd name="T28" fmla="*/ 121 w 401"/>
                <a:gd name="T29" fmla="*/ 0 h 381"/>
                <a:gd name="T30" fmla="*/ 24 w 401"/>
                <a:gd name="T31" fmla="*/ 346 h 381"/>
                <a:gd name="T32" fmla="*/ 93 w 401"/>
                <a:gd name="T33" fmla="*/ 281 h 381"/>
                <a:gd name="T34" fmla="*/ 125 w 401"/>
                <a:gd name="T35" fmla="*/ 171 h 381"/>
                <a:gd name="T36" fmla="*/ 285 w 401"/>
                <a:gd name="T37" fmla="*/ 281 h 381"/>
                <a:gd name="T38" fmla="*/ 93 w 401"/>
                <a:gd name="T39" fmla="*/ 281 h 381"/>
                <a:gd name="T40" fmla="*/ 302 w 401"/>
                <a:gd name="T41" fmla="*/ 264 h 381"/>
                <a:gd name="T42" fmla="*/ 151 w 401"/>
                <a:gd name="T43" fmla="*/ 162 h 381"/>
                <a:gd name="T44" fmla="*/ 272 w 401"/>
                <a:gd name="T45" fmla="*/ 162 h 381"/>
                <a:gd name="T46" fmla="*/ 302 w 401"/>
                <a:gd name="T47" fmla="*/ 264 h 381"/>
                <a:gd name="T48" fmla="*/ 264 w 401"/>
                <a:gd name="T49" fmla="*/ 131 h 381"/>
                <a:gd name="T50" fmla="*/ 156 w 401"/>
                <a:gd name="T51" fmla="*/ 131 h 381"/>
                <a:gd name="T52" fmla="*/ 241 w 401"/>
                <a:gd name="T53" fmla="*/ 50 h 381"/>
                <a:gd name="T54" fmla="*/ 264 w 401"/>
                <a:gd name="T55" fmla="*/ 131 h 381"/>
                <a:gd name="T56" fmla="*/ 162 w 401"/>
                <a:gd name="T57" fmla="*/ 42 h 381"/>
                <a:gd name="T58" fmla="*/ 216 w 401"/>
                <a:gd name="T59" fmla="*/ 42 h 381"/>
                <a:gd name="T60" fmla="*/ 142 w 401"/>
                <a:gd name="T61" fmla="*/ 112 h 381"/>
                <a:gd name="T62" fmla="*/ 162 w 401"/>
                <a:gd name="T63" fmla="*/ 42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381">
                  <a:moveTo>
                    <a:pt x="24" y="346"/>
                  </a:moveTo>
                  <a:lnTo>
                    <a:pt x="10" y="346"/>
                  </a:lnTo>
                  <a:lnTo>
                    <a:pt x="0" y="381"/>
                  </a:lnTo>
                  <a:lnTo>
                    <a:pt x="104" y="381"/>
                  </a:lnTo>
                  <a:lnTo>
                    <a:pt x="95" y="346"/>
                  </a:lnTo>
                  <a:lnTo>
                    <a:pt x="93" y="346"/>
                  </a:lnTo>
                  <a:lnTo>
                    <a:pt x="98" y="329"/>
                  </a:lnTo>
                  <a:lnTo>
                    <a:pt x="300" y="329"/>
                  </a:lnTo>
                  <a:lnTo>
                    <a:pt x="305" y="346"/>
                  </a:lnTo>
                  <a:lnTo>
                    <a:pt x="297" y="381"/>
                  </a:lnTo>
                  <a:lnTo>
                    <a:pt x="401" y="381"/>
                  </a:lnTo>
                  <a:lnTo>
                    <a:pt x="392" y="346"/>
                  </a:lnTo>
                  <a:lnTo>
                    <a:pt x="376" y="346"/>
                  </a:lnTo>
                  <a:lnTo>
                    <a:pt x="278" y="0"/>
                  </a:lnTo>
                  <a:lnTo>
                    <a:pt x="121" y="0"/>
                  </a:lnTo>
                  <a:lnTo>
                    <a:pt x="24" y="346"/>
                  </a:lnTo>
                  <a:close/>
                  <a:moveTo>
                    <a:pt x="93" y="281"/>
                  </a:moveTo>
                  <a:lnTo>
                    <a:pt x="125" y="171"/>
                  </a:lnTo>
                  <a:lnTo>
                    <a:pt x="285" y="281"/>
                  </a:lnTo>
                  <a:lnTo>
                    <a:pt x="93" y="281"/>
                  </a:lnTo>
                  <a:close/>
                  <a:moveTo>
                    <a:pt x="302" y="264"/>
                  </a:moveTo>
                  <a:lnTo>
                    <a:pt x="151" y="162"/>
                  </a:lnTo>
                  <a:lnTo>
                    <a:pt x="272" y="162"/>
                  </a:lnTo>
                  <a:lnTo>
                    <a:pt x="302" y="264"/>
                  </a:lnTo>
                  <a:close/>
                  <a:moveTo>
                    <a:pt x="264" y="131"/>
                  </a:moveTo>
                  <a:lnTo>
                    <a:pt x="156" y="131"/>
                  </a:lnTo>
                  <a:lnTo>
                    <a:pt x="241" y="50"/>
                  </a:lnTo>
                  <a:lnTo>
                    <a:pt x="264" y="131"/>
                  </a:lnTo>
                  <a:close/>
                  <a:moveTo>
                    <a:pt x="162" y="42"/>
                  </a:moveTo>
                  <a:lnTo>
                    <a:pt x="216" y="42"/>
                  </a:lnTo>
                  <a:lnTo>
                    <a:pt x="142" y="112"/>
                  </a:lnTo>
                  <a:lnTo>
                    <a:pt x="16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6" name="Freeform 57">
              <a:extLst>
                <a:ext uri="{FF2B5EF4-FFF2-40B4-BE49-F238E27FC236}">
                  <a16:creationId xmlns:a16="http://schemas.microsoft.com/office/drawing/2014/main" id="{DE77EB95-35E8-4586-B50E-DE23511C11B7}"/>
                </a:ext>
              </a:extLst>
            </p:cNvPr>
            <p:cNvSpPr>
              <a:spLocks noEditPoints="1"/>
            </p:cNvSpPr>
            <p:nvPr/>
          </p:nvSpPr>
          <p:spPr bwMode="auto">
            <a:xfrm>
              <a:off x="3683000" y="1427163"/>
              <a:ext cx="619125" cy="460375"/>
            </a:xfrm>
            <a:custGeom>
              <a:avLst/>
              <a:gdLst>
                <a:gd name="T0" fmla="*/ 233 w 780"/>
                <a:gd name="T1" fmla="*/ 31 h 580"/>
                <a:gd name="T2" fmla="*/ 169 w 780"/>
                <a:gd name="T3" fmla="*/ 10 h 580"/>
                <a:gd name="T4" fmla="*/ 138 w 780"/>
                <a:gd name="T5" fmla="*/ 38 h 580"/>
                <a:gd name="T6" fmla="*/ 85 w 780"/>
                <a:gd name="T7" fmla="*/ 101 h 580"/>
                <a:gd name="T8" fmla="*/ 45 w 780"/>
                <a:gd name="T9" fmla="*/ 171 h 580"/>
                <a:gd name="T10" fmla="*/ 14 w 780"/>
                <a:gd name="T11" fmla="*/ 246 h 580"/>
                <a:gd name="T12" fmla="*/ 3 w 780"/>
                <a:gd name="T13" fmla="*/ 286 h 580"/>
                <a:gd name="T14" fmla="*/ 0 w 780"/>
                <a:gd name="T15" fmla="*/ 306 h 580"/>
                <a:gd name="T16" fmla="*/ 53 w 780"/>
                <a:gd name="T17" fmla="*/ 348 h 580"/>
                <a:gd name="T18" fmla="*/ 328 w 780"/>
                <a:gd name="T19" fmla="*/ 337 h 580"/>
                <a:gd name="T20" fmla="*/ 303 w 780"/>
                <a:gd name="T21" fmla="*/ 389 h 580"/>
                <a:gd name="T22" fmla="*/ 469 w 780"/>
                <a:gd name="T23" fmla="*/ 418 h 580"/>
                <a:gd name="T24" fmla="*/ 660 w 780"/>
                <a:gd name="T25" fmla="*/ 580 h 580"/>
                <a:gd name="T26" fmla="*/ 722 w 780"/>
                <a:gd name="T27" fmla="*/ 580 h 580"/>
                <a:gd name="T28" fmla="*/ 730 w 780"/>
                <a:gd name="T29" fmla="*/ 580 h 580"/>
                <a:gd name="T30" fmla="*/ 780 w 780"/>
                <a:gd name="T31" fmla="*/ 476 h 580"/>
                <a:gd name="T32" fmla="*/ 46 w 780"/>
                <a:gd name="T33" fmla="*/ 302 h 580"/>
                <a:gd name="T34" fmla="*/ 39 w 780"/>
                <a:gd name="T35" fmla="*/ 297 h 580"/>
                <a:gd name="T36" fmla="*/ 56 w 780"/>
                <a:gd name="T37" fmla="*/ 238 h 580"/>
                <a:gd name="T38" fmla="*/ 81 w 780"/>
                <a:gd name="T39" fmla="*/ 182 h 580"/>
                <a:gd name="T40" fmla="*/ 46 w 780"/>
                <a:gd name="T41" fmla="*/ 302 h 580"/>
                <a:gd name="T42" fmla="*/ 93 w 780"/>
                <a:gd name="T43" fmla="*/ 159 h 580"/>
                <a:gd name="T44" fmla="*/ 109 w 780"/>
                <a:gd name="T45" fmla="*/ 131 h 580"/>
                <a:gd name="T46" fmla="*/ 166 w 780"/>
                <a:gd name="T47" fmla="*/ 128 h 580"/>
                <a:gd name="T48" fmla="*/ 144 w 780"/>
                <a:gd name="T49" fmla="*/ 188 h 580"/>
                <a:gd name="T50" fmla="*/ 174 w 780"/>
                <a:gd name="T51" fmla="*/ 101 h 580"/>
                <a:gd name="T52" fmla="*/ 144 w 780"/>
                <a:gd name="T53" fmla="*/ 84 h 580"/>
                <a:gd name="T54" fmla="*/ 183 w 780"/>
                <a:gd name="T55" fmla="*/ 45 h 580"/>
                <a:gd name="T56" fmla="*/ 192 w 780"/>
                <a:gd name="T57" fmla="*/ 50 h 580"/>
                <a:gd name="T58" fmla="*/ 174 w 780"/>
                <a:gd name="T59" fmla="*/ 101 h 580"/>
                <a:gd name="T60" fmla="*/ 387 w 780"/>
                <a:gd name="T61" fmla="*/ 361 h 580"/>
                <a:gd name="T62" fmla="*/ 373 w 780"/>
                <a:gd name="T63" fmla="*/ 356 h 580"/>
                <a:gd name="T64" fmla="*/ 368 w 780"/>
                <a:gd name="T65" fmla="*/ 342 h 580"/>
                <a:gd name="T66" fmla="*/ 368 w 780"/>
                <a:gd name="T67" fmla="*/ 334 h 580"/>
                <a:gd name="T68" fmla="*/ 379 w 780"/>
                <a:gd name="T69" fmla="*/ 325 h 580"/>
                <a:gd name="T70" fmla="*/ 387 w 780"/>
                <a:gd name="T71" fmla="*/ 323 h 580"/>
                <a:gd name="T72" fmla="*/ 399 w 780"/>
                <a:gd name="T73" fmla="*/ 330 h 580"/>
                <a:gd name="T74" fmla="*/ 405 w 780"/>
                <a:gd name="T75" fmla="*/ 342 h 580"/>
                <a:gd name="T76" fmla="*/ 404 w 780"/>
                <a:gd name="T77" fmla="*/ 350 h 580"/>
                <a:gd name="T78" fmla="*/ 394 w 780"/>
                <a:gd name="T79" fmla="*/ 359 h 580"/>
                <a:gd name="T80" fmla="*/ 387 w 780"/>
                <a:gd name="T81" fmla="*/ 36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0" h="580">
                  <a:moveTo>
                    <a:pt x="219" y="153"/>
                  </a:moveTo>
                  <a:lnTo>
                    <a:pt x="233" y="31"/>
                  </a:lnTo>
                  <a:lnTo>
                    <a:pt x="178" y="0"/>
                  </a:lnTo>
                  <a:lnTo>
                    <a:pt x="169" y="10"/>
                  </a:lnTo>
                  <a:lnTo>
                    <a:pt x="169" y="10"/>
                  </a:lnTo>
                  <a:lnTo>
                    <a:pt x="138" y="38"/>
                  </a:lnTo>
                  <a:lnTo>
                    <a:pt x="110" y="69"/>
                  </a:lnTo>
                  <a:lnTo>
                    <a:pt x="85" y="101"/>
                  </a:lnTo>
                  <a:lnTo>
                    <a:pt x="63" y="135"/>
                  </a:lnTo>
                  <a:lnTo>
                    <a:pt x="45" y="171"/>
                  </a:lnTo>
                  <a:lnTo>
                    <a:pt x="28" y="207"/>
                  </a:lnTo>
                  <a:lnTo>
                    <a:pt x="14" y="246"/>
                  </a:lnTo>
                  <a:lnTo>
                    <a:pt x="3" y="286"/>
                  </a:lnTo>
                  <a:lnTo>
                    <a:pt x="3" y="286"/>
                  </a:lnTo>
                  <a:lnTo>
                    <a:pt x="1" y="295"/>
                  </a:lnTo>
                  <a:lnTo>
                    <a:pt x="0" y="306"/>
                  </a:lnTo>
                  <a:lnTo>
                    <a:pt x="0" y="319"/>
                  </a:lnTo>
                  <a:lnTo>
                    <a:pt x="53" y="348"/>
                  </a:lnTo>
                  <a:lnTo>
                    <a:pt x="152" y="235"/>
                  </a:lnTo>
                  <a:lnTo>
                    <a:pt x="328" y="337"/>
                  </a:lnTo>
                  <a:lnTo>
                    <a:pt x="328" y="389"/>
                  </a:lnTo>
                  <a:lnTo>
                    <a:pt x="303" y="389"/>
                  </a:lnTo>
                  <a:lnTo>
                    <a:pt x="303" y="418"/>
                  </a:lnTo>
                  <a:lnTo>
                    <a:pt x="469" y="418"/>
                  </a:lnTo>
                  <a:lnTo>
                    <a:pt x="660" y="528"/>
                  </a:lnTo>
                  <a:lnTo>
                    <a:pt x="660" y="580"/>
                  </a:lnTo>
                  <a:lnTo>
                    <a:pt x="669" y="580"/>
                  </a:lnTo>
                  <a:lnTo>
                    <a:pt x="722" y="580"/>
                  </a:lnTo>
                  <a:lnTo>
                    <a:pt x="728" y="580"/>
                  </a:lnTo>
                  <a:lnTo>
                    <a:pt x="730" y="580"/>
                  </a:lnTo>
                  <a:lnTo>
                    <a:pt x="730" y="564"/>
                  </a:lnTo>
                  <a:lnTo>
                    <a:pt x="780" y="476"/>
                  </a:lnTo>
                  <a:lnTo>
                    <a:pt x="219" y="153"/>
                  </a:lnTo>
                  <a:close/>
                  <a:moveTo>
                    <a:pt x="46" y="302"/>
                  </a:moveTo>
                  <a:lnTo>
                    <a:pt x="39" y="297"/>
                  </a:lnTo>
                  <a:lnTo>
                    <a:pt x="39" y="297"/>
                  </a:lnTo>
                  <a:lnTo>
                    <a:pt x="46" y="267"/>
                  </a:lnTo>
                  <a:lnTo>
                    <a:pt x="56" y="238"/>
                  </a:lnTo>
                  <a:lnTo>
                    <a:pt x="67" y="210"/>
                  </a:lnTo>
                  <a:lnTo>
                    <a:pt x="81" y="182"/>
                  </a:lnTo>
                  <a:lnTo>
                    <a:pt x="127" y="208"/>
                  </a:lnTo>
                  <a:lnTo>
                    <a:pt x="46" y="302"/>
                  </a:lnTo>
                  <a:close/>
                  <a:moveTo>
                    <a:pt x="144" y="188"/>
                  </a:moveTo>
                  <a:lnTo>
                    <a:pt x="93" y="159"/>
                  </a:lnTo>
                  <a:lnTo>
                    <a:pt x="93" y="159"/>
                  </a:lnTo>
                  <a:lnTo>
                    <a:pt x="109" y="131"/>
                  </a:lnTo>
                  <a:lnTo>
                    <a:pt x="127" y="106"/>
                  </a:lnTo>
                  <a:lnTo>
                    <a:pt x="166" y="128"/>
                  </a:lnTo>
                  <a:lnTo>
                    <a:pt x="166" y="128"/>
                  </a:lnTo>
                  <a:lnTo>
                    <a:pt x="144" y="188"/>
                  </a:lnTo>
                  <a:lnTo>
                    <a:pt x="144" y="188"/>
                  </a:lnTo>
                  <a:close/>
                  <a:moveTo>
                    <a:pt x="174" y="101"/>
                  </a:moveTo>
                  <a:lnTo>
                    <a:pt x="144" y="84"/>
                  </a:lnTo>
                  <a:lnTo>
                    <a:pt x="144" y="84"/>
                  </a:lnTo>
                  <a:lnTo>
                    <a:pt x="163" y="64"/>
                  </a:lnTo>
                  <a:lnTo>
                    <a:pt x="183" y="45"/>
                  </a:lnTo>
                  <a:lnTo>
                    <a:pt x="192" y="50"/>
                  </a:lnTo>
                  <a:lnTo>
                    <a:pt x="192" y="50"/>
                  </a:lnTo>
                  <a:lnTo>
                    <a:pt x="174" y="101"/>
                  </a:lnTo>
                  <a:lnTo>
                    <a:pt x="174" y="101"/>
                  </a:lnTo>
                  <a:close/>
                  <a:moveTo>
                    <a:pt x="387" y="361"/>
                  </a:moveTo>
                  <a:lnTo>
                    <a:pt x="387" y="361"/>
                  </a:lnTo>
                  <a:lnTo>
                    <a:pt x="379" y="359"/>
                  </a:lnTo>
                  <a:lnTo>
                    <a:pt x="373" y="356"/>
                  </a:lnTo>
                  <a:lnTo>
                    <a:pt x="368" y="350"/>
                  </a:lnTo>
                  <a:lnTo>
                    <a:pt x="368" y="342"/>
                  </a:lnTo>
                  <a:lnTo>
                    <a:pt x="368" y="342"/>
                  </a:lnTo>
                  <a:lnTo>
                    <a:pt x="368" y="334"/>
                  </a:lnTo>
                  <a:lnTo>
                    <a:pt x="373" y="330"/>
                  </a:lnTo>
                  <a:lnTo>
                    <a:pt x="379" y="325"/>
                  </a:lnTo>
                  <a:lnTo>
                    <a:pt x="387" y="323"/>
                  </a:lnTo>
                  <a:lnTo>
                    <a:pt x="387" y="323"/>
                  </a:lnTo>
                  <a:lnTo>
                    <a:pt x="394" y="325"/>
                  </a:lnTo>
                  <a:lnTo>
                    <a:pt x="399" y="330"/>
                  </a:lnTo>
                  <a:lnTo>
                    <a:pt x="404" y="334"/>
                  </a:lnTo>
                  <a:lnTo>
                    <a:pt x="405" y="342"/>
                  </a:lnTo>
                  <a:lnTo>
                    <a:pt x="405" y="342"/>
                  </a:lnTo>
                  <a:lnTo>
                    <a:pt x="404" y="350"/>
                  </a:lnTo>
                  <a:lnTo>
                    <a:pt x="399" y="356"/>
                  </a:lnTo>
                  <a:lnTo>
                    <a:pt x="394" y="359"/>
                  </a:lnTo>
                  <a:lnTo>
                    <a:pt x="387" y="361"/>
                  </a:lnTo>
                  <a:lnTo>
                    <a:pt x="387"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57" name="Picture 2" descr="Pine tree on fire Free Icon">
            <a:extLst>
              <a:ext uri="{FF2B5EF4-FFF2-40B4-BE49-F238E27FC236}">
                <a16:creationId xmlns:a16="http://schemas.microsoft.com/office/drawing/2014/main" id="{2EDE5E09-0693-4581-A405-64EFD7676DDF}"/>
              </a:ext>
            </a:extLst>
          </p:cNvPr>
          <p:cNvPicPr>
            <a:picLocks noChangeAspect="1" noChangeArrowheads="1"/>
          </p:cNvPicPr>
          <p:nvPr/>
        </p:nvPicPr>
        <p:blipFill>
          <a:blip r:embed="rId9" cstate="print">
            <a:lum bright="70000" contrast="-70000"/>
            <a:extLst>
              <a:ext uri="{28A0092B-C50C-407E-A947-70E740481C1C}">
                <a14:useLocalDpi xmlns:a14="http://schemas.microsoft.com/office/drawing/2010/main" val="0"/>
              </a:ext>
            </a:extLst>
          </a:blip>
          <a:srcRect/>
          <a:stretch>
            <a:fillRect/>
          </a:stretch>
        </p:blipFill>
        <p:spPr bwMode="auto">
          <a:xfrm>
            <a:off x="3967917" y="4473870"/>
            <a:ext cx="231407" cy="231407"/>
          </a:xfrm>
          <a:prstGeom prst="rect">
            <a:avLst/>
          </a:prstGeom>
          <a:noFill/>
          <a:extLst>
            <a:ext uri="{909E8E84-426E-40DD-AFC4-6F175D3DCCD1}">
              <a14:hiddenFill xmlns:a14="http://schemas.microsoft.com/office/drawing/2010/main">
                <a:solidFill>
                  <a:srgbClr val="FFFFFF"/>
                </a:solidFill>
              </a14:hiddenFill>
            </a:ext>
          </a:extLst>
        </p:spPr>
      </p:pic>
      <p:pic>
        <p:nvPicPr>
          <p:cNvPr id="158" name="Grafika 157" descr="Wietrznie">
            <a:extLst>
              <a:ext uri="{FF2B5EF4-FFF2-40B4-BE49-F238E27FC236}">
                <a16:creationId xmlns:a16="http://schemas.microsoft.com/office/drawing/2014/main" id="{A8C1DCAA-D8A0-4AC1-8BCC-1E38CDB0C898}"/>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42342" y="3015112"/>
            <a:ext cx="285124" cy="285124"/>
          </a:xfrm>
          <a:prstGeom prst="rect">
            <a:avLst/>
          </a:prstGeom>
        </p:spPr>
      </p:pic>
      <p:grpSp>
        <p:nvGrpSpPr>
          <p:cNvPr id="159" name="Grupa 158">
            <a:extLst>
              <a:ext uri="{FF2B5EF4-FFF2-40B4-BE49-F238E27FC236}">
                <a16:creationId xmlns:a16="http://schemas.microsoft.com/office/drawing/2014/main" id="{194E14B0-7879-4291-B6B6-AD4ED36E97A5}"/>
              </a:ext>
            </a:extLst>
          </p:cNvPr>
          <p:cNvGrpSpPr/>
          <p:nvPr/>
        </p:nvGrpSpPr>
        <p:grpSpPr>
          <a:xfrm>
            <a:off x="2078480" y="3009684"/>
            <a:ext cx="224644" cy="255887"/>
            <a:chOff x="3873500" y="4216400"/>
            <a:chExt cx="719137" cy="819150"/>
          </a:xfrm>
          <a:solidFill>
            <a:srgbClr val="CDCDCD"/>
          </a:solidFill>
        </p:grpSpPr>
        <p:sp>
          <p:nvSpPr>
            <p:cNvPr id="160" name="Freeform 37">
              <a:extLst>
                <a:ext uri="{FF2B5EF4-FFF2-40B4-BE49-F238E27FC236}">
                  <a16:creationId xmlns:a16="http://schemas.microsoft.com/office/drawing/2014/main" id="{D601CD7A-8AD1-4384-908E-2E961D852251}"/>
                </a:ext>
              </a:extLst>
            </p:cNvPr>
            <p:cNvSpPr>
              <a:spLocks/>
            </p:cNvSpPr>
            <p:nvPr/>
          </p:nvSpPr>
          <p:spPr bwMode="auto">
            <a:xfrm>
              <a:off x="3873500" y="4216400"/>
              <a:ext cx="404812" cy="819150"/>
            </a:xfrm>
            <a:custGeom>
              <a:avLst/>
              <a:gdLst>
                <a:gd name="T0" fmla="*/ 350 w 766"/>
                <a:gd name="T1" fmla="*/ 1345 h 1547"/>
                <a:gd name="T2" fmla="*/ 353 w 766"/>
                <a:gd name="T3" fmla="*/ 1333 h 1547"/>
                <a:gd name="T4" fmla="*/ 362 w 766"/>
                <a:gd name="T5" fmla="*/ 1326 h 1547"/>
                <a:gd name="T6" fmla="*/ 369 w 766"/>
                <a:gd name="T7" fmla="*/ 1326 h 1547"/>
                <a:gd name="T8" fmla="*/ 378 w 766"/>
                <a:gd name="T9" fmla="*/ 1332 h 1547"/>
                <a:gd name="T10" fmla="*/ 426 w 766"/>
                <a:gd name="T11" fmla="*/ 1526 h 1547"/>
                <a:gd name="T12" fmla="*/ 454 w 766"/>
                <a:gd name="T13" fmla="*/ 1517 h 1547"/>
                <a:gd name="T14" fmla="*/ 448 w 766"/>
                <a:gd name="T15" fmla="*/ 1394 h 1547"/>
                <a:gd name="T16" fmla="*/ 447 w 766"/>
                <a:gd name="T17" fmla="*/ 1387 h 1547"/>
                <a:gd name="T18" fmla="*/ 453 w 766"/>
                <a:gd name="T19" fmla="*/ 1377 h 1547"/>
                <a:gd name="T20" fmla="*/ 458 w 766"/>
                <a:gd name="T21" fmla="*/ 1374 h 1547"/>
                <a:gd name="T22" fmla="*/ 470 w 766"/>
                <a:gd name="T23" fmla="*/ 1375 h 1547"/>
                <a:gd name="T24" fmla="*/ 478 w 766"/>
                <a:gd name="T25" fmla="*/ 1384 h 1547"/>
                <a:gd name="T26" fmla="*/ 509 w 766"/>
                <a:gd name="T27" fmla="*/ 1493 h 1547"/>
                <a:gd name="T28" fmla="*/ 577 w 766"/>
                <a:gd name="T29" fmla="*/ 1460 h 1547"/>
                <a:gd name="T30" fmla="*/ 670 w 766"/>
                <a:gd name="T31" fmla="*/ 1406 h 1547"/>
                <a:gd name="T32" fmla="*/ 733 w 766"/>
                <a:gd name="T33" fmla="*/ 1374 h 1547"/>
                <a:gd name="T34" fmla="*/ 766 w 766"/>
                <a:gd name="T35" fmla="*/ 1360 h 1547"/>
                <a:gd name="T36" fmla="*/ 601 w 766"/>
                <a:gd name="T37" fmla="*/ 1026 h 1547"/>
                <a:gd name="T38" fmla="*/ 545 w 766"/>
                <a:gd name="T39" fmla="*/ 918 h 1547"/>
                <a:gd name="T40" fmla="*/ 527 w 766"/>
                <a:gd name="T41" fmla="*/ 886 h 1547"/>
                <a:gd name="T42" fmla="*/ 505 w 766"/>
                <a:gd name="T43" fmla="*/ 860 h 1547"/>
                <a:gd name="T44" fmla="*/ 482 w 766"/>
                <a:gd name="T45" fmla="*/ 836 h 1547"/>
                <a:gd name="T46" fmla="*/ 456 w 766"/>
                <a:gd name="T47" fmla="*/ 817 h 1547"/>
                <a:gd name="T48" fmla="*/ 429 w 766"/>
                <a:gd name="T49" fmla="*/ 802 h 1547"/>
                <a:gd name="T50" fmla="*/ 404 w 766"/>
                <a:gd name="T51" fmla="*/ 791 h 1547"/>
                <a:gd name="T52" fmla="*/ 377 w 766"/>
                <a:gd name="T53" fmla="*/ 784 h 1547"/>
                <a:gd name="T54" fmla="*/ 353 w 766"/>
                <a:gd name="T55" fmla="*/ 782 h 1547"/>
                <a:gd name="T56" fmla="*/ 78 w 766"/>
                <a:gd name="T57" fmla="*/ 26 h 1547"/>
                <a:gd name="T58" fmla="*/ 69 w 766"/>
                <a:gd name="T59" fmla="*/ 12 h 1547"/>
                <a:gd name="T60" fmla="*/ 57 w 766"/>
                <a:gd name="T61" fmla="*/ 3 h 1547"/>
                <a:gd name="T62" fmla="*/ 42 w 766"/>
                <a:gd name="T63" fmla="*/ 0 h 1547"/>
                <a:gd name="T64" fmla="*/ 25 w 766"/>
                <a:gd name="T65" fmla="*/ 2 h 1547"/>
                <a:gd name="T66" fmla="*/ 18 w 766"/>
                <a:gd name="T67" fmla="*/ 5 h 1547"/>
                <a:gd name="T68" fmla="*/ 7 w 766"/>
                <a:gd name="T69" fmla="*/ 17 h 1547"/>
                <a:gd name="T70" fmla="*/ 1 w 766"/>
                <a:gd name="T71" fmla="*/ 31 h 1547"/>
                <a:gd name="T72" fmla="*/ 0 w 766"/>
                <a:gd name="T73" fmla="*/ 46 h 1547"/>
                <a:gd name="T74" fmla="*/ 276 w 766"/>
                <a:gd name="T75" fmla="*/ 810 h 1547"/>
                <a:gd name="T76" fmla="*/ 268 w 766"/>
                <a:gd name="T77" fmla="*/ 817 h 1547"/>
                <a:gd name="T78" fmla="*/ 253 w 766"/>
                <a:gd name="T79" fmla="*/ 834 h 1547"/>
                <a:gd name="T80" fmla="*/ 240 w 766"/>
                <a:gd name="T81" fmla="*/ 855 h 1547"/>
                <a:gd name="T82" fmla="*/ 228 w 766"/>
                <a:gd name="T83" fmla="*/ 878 h 1547"/>
                <a:gd name="T84" fmla="*/ 219 w 766"/>
                <a:gd name="T85" fmla="*/ 904 h 1547"/>
                <a:gd name="T86" fmla="*/ 212 w 766"/>
                <a:gd name="T87" fmla="*/ 932 h 1547"/>
                <a:gd name="T88" fmla="*/ 209 w 766"/>
                <a:gd name="T89" fmla="*/ 962 h 1547"/>
                <a:gd name="T90" fmla="*/ 209 w 766"/>
                <a:gd name="T91" fmla="*/ 993 h 1547"/>
                <a:gd name="T92" fmla="*/ 333 w 766"/>
                <a:gd name="T93" fmla="*/ 964 h 1547"/>
                <a:gd name="T94" fmla="*/ 336 w 766"/>
                <a:gd name="T95" fmla="*/ 963 h 1547"/>
                <a:gd name="T96" fmla="*/ 347 w 766"/>
                <a:gd name="T97" fmla="*/ 965 h 1547"/>
                <a:gd name="T98" fmla="*/ 353 w 766"/>
                <a:gd name="T99" fmla="*/ 969 h 1547"/>
                <a:gd name="T100" fmla="*/ 357 w 766"/>
                <a:gd name="T101" fmla="*/ 976 h 1547"/>
                <a:gd name="T102" fmla="*/ 357 w 766"/>
                <a:gd name="T103" fmla="*/ 979 h 1547"/>
                <a:gd name="T104" fmla="*/ 357 w 766"/>
                <a:gd name="T105" fmla="*/ 986 h 1547"/>
                <a:gd name="T106" fmla="*/ 354 w 766"/>
                <a:gd name="T107" fmla="*/ 993 h 1547"/>
                <a:gd name="T108" fmla="*/ 349 w 766"/>
                <a:gd name="T109" fmla="*/ 998 h 1547"/>
                <a:gd name="T110" fmla="*/ 217 w 766"/>
                <a:gd name="T111" fmla="*/ 1047 h 1547"/>
                <a:gd name="T112" fmla="*/ 247 w 766"/>
                <a:gd name="T113" fmla="*/ 1177 h 1547"/>
                <a:gd name="T114" fmla="*/ 338 w 766"/>
                <a:gd name="T115" fmla="*/ 1547 h 1547"/>
                <a:gd name="T116" fmla="*/ 368 w 766"/>
                <a:gd name="T117" fmla="*/ 1541 h 1547"/>
                <a:gd name="T118" fmla="*/ 350 w 766"/>
                <a:gd name="T119" fmla="*/ 1345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6" h="1547">
                  <a:moveTo>
                    <a:pt x="350" y="1345"/>
                  </a:moveTo>
                  <a:lnTo>
                    <a:pt x="350" y="1345"/>
                  </a:lnTo>
                  <a:lnTo>
                    <a:pt x="350" y="1339"/>
                  </a:lnTo>
                  <a:lnTo>
                    <a:pt x="353" y="1333"/>
                  </a:lnTo>
                  <a:lnTo>
                    <a:pt x="357" y="1329"/>
                  </a:lnTo>
                  <a:lnTo>
                    <a:pt x="362" y="1326"/>
                  </a:lnTo>
                  <a:lnTo>
                    <a:pt x="362" y="1326"/>
                  </a:lnTo>
                  <a:lnTo>
                    <a:pt x="369" y="1326"/>
                  </a:lnTo>
                  <a:lnTo>
                    <a:pt x="374" y="1329"/>
                  </a:lnTo>
                  <a:lnTo>
                    <a:pt x="378" y="1332"/>
                  </a:lnTo>
                  <a:lnTo>
                    <a:pt x="381" y="1338"/>
                  </a:lnTo>
                  <a:lnTo>
                    <a:pt x="426" y="1526"/>
                  </a:lnTo>
                  <a:lnTo>
                    <a:pt x="426" y="1526"/>
                  </a:lnTo>
                  <a:lnTo>
                    <a:pt x="454" y="1517"/>
                  </a:lnTo>
                  <a:lnTo>
                    <a:pt x="480" y="1506"/>
                  </a:lnTo>
                  <a:lnTo>
                    <a:pt x="448" y="1394"/>
                  </a:lnTo>
                  <a:lnTo>
                    <a:pt x="448" y="1394"/>
                  </a:lnTo>
                  <a:lnTo>
                    <a:pt x="447" y="1387"/>
                  </a:lnTo>
                  <a:lnTo>
                    <a:pt x="449" y="1382"/>
                  </a:lnTo>
                  <a:lnTo>
                    <a:pt x="453" y="1377"/>
                  </a:lnTo>
                  <a:lnTo>
                    <a:pt x="458" y="1374"/>
                  </a:lnTo>
                  <a:lnTo>
                    <a:pt x="458" y="1374"/>
                  </a:lnTo>
                  <a:lnTo>
                    <a:pt x="464" y="1374"/>
                  </a:lnTo>
                  <a:lnTo>
                    <a:pt x="470" y="1375"/>
                  </a:lnTo>
                  <a:lnTo>
                    <a:pt x="475" y="1379"/>
                  </a:lnTo>
                  <a:lnTo>
                    <a:pt x="478" y="1384"/>
                  </a:lnTo>
                  <a:lnTo>
                    <a:pt x="509" y="1493"/>
                  </a:lnTo>
                  <a:lnTo>
                    <a:pt x="509" y="1493"/>
                  </a:lnTo>
                  <a:lnTo>
                    <a:pt x="543" y="1477"/>
                  </a:lnTo>
                  <a:lnTo>
                    <a:pt x="577" y="1460"/>
                  </a:lnTo>
                  <a:lnTo>
                    <a:pt x="639" y="1424"/>
                  </a:lnTo>
                  <a:lnTo>
                    <a:pt x="670" y="1406"/>
                  </a:lnTo>
                  <a:lnTo>
                    <a:pt x="701" y="1390"/>
                  </a:lnTo>
                  <a:lnTo>
                    <a:pt x="733" y="1374"/>
                  </a:lnTo>
                  <a:lnTo>
                    <a:pt x="766" y="1360"/>
                  </a:lnTo>
                  <a:lnTo>
                    <a:pt x="766" y="1360"/>
                  </a:lnTo>
                  <a:lnTo>
                    <a:pt x="663" y="1149"/>
                  </a:lnTo>
                  <a:lnTo>
                    <a:pt x="601" y="1026"/>
                  </a:lnTo>
                  <a:lnTo>
                    <a:pt x="545" y="918"/>
                  </a:lnTo>
                  <a:lnTo>
                    <a:pt x="545" y="918"/>
                  </a:lnTo>
                  <a:lnTo>
                    <a:pt x="536" y="901"/>
                  </a:lnTo>
                  <a:lnTo>
                    <a:pt x="527" y="886"/>
                  </a:lnTo>
                  <a:lnTo>
                    <a:pt x="516" y="872"/>
                  </a:lnTo>
                  <a:lnTo>
                    <a:pt x="505" y="860"/>
                  </a:lnTo>
                  <a:lnTo>
                    <a:pt x="493" y="847"/>
                  </a:lnTo>
                  <a:lnTo>
                    <a:pt x="482" y="836"/>
                  </a:lnTo>
                  <a:lnTo>
                    <a:pt x="469" y="826"/>
                  </a:lnTo>
                  <a:lnTo>
                    <a:pt x="456" y="817"/>
                  </a:lnTo>
                  <a:lnTo>
                    <a:pt x="443" y="809"/>
                  </a:lnTo>
                  <a:lnTo>
                    <a:pt x="429" y="802"/>
                  </a:lnTo>
                  <a:lnTo>
                    <a:pt x="417" y="796"/>
                  </a:lnTo>
                  <a:lnTo>
                    <a:pt x="404" y="791"/>
                  </a:lnTo>
                  <a:lnTo>
                    <a:pt x="390" y="788"/>
                  </a:lnTo>
                  <a:lnTo>
                    <a:pt x="377" y="784"/>
                  </a:lnTo>
                  <a:lnTo>
                    <a:pt x="365" y="783"/>
                  </a:lnTo>
                  <a:lnTo>
                    <a:pt x="353" y="782"/>
                  </a:lnTo>
                  <a:lnTo>
                    <a:pt x="78" y="26"/>
                  </a:lnTo>
                  <a:lnTo>
                    <a:pt x="78" y="26"/>
                  </a:lnTo>
                  <a:lnTo>
                    <a:pt x="74" y="19"/>
                  </a:lnTo>
                  <a:lnTo>
                    <a:pt x="69" y="12"/>
                  </a:lnTo>
                  <a:lnTo>
                    <a:pt x="64" y="8"/>
                  </a:lnTo>
                  <a:lnTo>
                    <a:pt x="57" y="3"/>
                  </a:lnTo>
                  <a:lnTo>
                    <a:pt x="50" y="1"/>
                  </a:lnTo>
                  <a:lnTo>
                    <a:pt x="42" y="0"/>
                  </a:lnTo>
                  <a:lnTo>
                    <a:pt x="33" y="1"/>
                  </a:lnTo>
                  <a:lnTo>
                    <a:pt x="25" y="2"/>
                  </a:lnTo>
                  <a:lnTo>
                    <a:pt x="25" y="2"/>
                  </a:lnTo>
                  <a:lnTo>
                    <a:pt x="18" y="5"/>
                  </a:lnTo>
                  <a:lnTo>
                    <a:pt x="13" y="11"/>
                  </a:lnTo>
                  <a:lnTo>
                    <a:pt x="7" y="17"/>
                  </a:lnTo>
                  <a:lnTo>
                    <a:pt x="3" y="23"/>
                  </a:lnTo>
                  <a:lnTo>
                    <a:pt x="1" y="31"/>
                  </a:lnTo>
                  <a:lnTo>
                    <a:pt x="0" y="38"/>
                  </a:lnTo>
                  <a:lnTo>
                    <a:pt x="0" y="46"/>
                  </a:lnTo>
                  <a:lnTo>
                    <a:pt x="2" y="54"/>
                  </a:lnTo>
                  <a:lnTo>
                    <a:pt x="276" y="810"/>
                  </a:lnTo>
                  <a:lnTo>
                    <a:pt x="276" y="810"/>
                  </a:lnTo>
                  <a:lnTo>
                    <a:pt x="268" y="817"/>
                  </a:lnTo>
                  <a:lnTo>
                    <a:pt x="261" y="825"/>
                  </a:lnTo>
                  <a:lnTo>
                    <a:pt x="253" y="834"/>
                  </a:lnTo>
                  <a:lnTo>
                    <a:pt x="246" y="845"/>
                  </a:lnTo>
                  <a:lnTo>
                    <a:pt x="240" y="855"/>
                  </a:lnTo>
                  <a:lnTo>
                    <a:pt x="233" y="867"/>
                  </a:lnTo>
                  <a:lnTo>
                    <a:pt x="228" y="878"/>
                  </a:lnTo>
                  <a:lnTo>
                    <a:pt x="223" y="891"/>
                  </a:lnTo>
                  <a:lnTo>
                    <a:pt x="219" y="904"/>
                  </a:lnTo>
                  <a:lnTo>
                    <a:pt x="216" y="918"/>
                  </a:lnTo>
                  <a:lnTo>
                    <a:pt x="212" y="932"/>
                  </a:lnTo>
                  <a:lnTo>
                    <a:pt x="210" y="947"/>
                  </a:lnTo>
                  <a:lnTo>
                    <a:pt x="209" y="962"/>
                  </a:lnTo>
                  <a:lnTo>
                    <a:pt x="209" y="977"/>
                  </a:lnTo>
                  <a:lnTo>
                    <a:pt x="209" y="993"/>
                  </a:lnTo>
                  <a:lnTo>
                    <a:pt x="210" y="1009"/>
                  </a:lnTo>
                  <a:lnTo>
                    <a:pt x="333" y="964"/>
                  </a:lnTo>
                  <a:lnTo>
                    <a:pt x="333" y="964"/>
                  </a:lnTo>
                  <a:lnTo>
                    <a:pt x="336" y="963"/>
                  </a:lnTo>
                  <a:lnTo>
                    <a:pt x="340" y="963"/>
                  </a:lnTo>
                  <a:lnTo>
                    <a:pt x="347" y="965"/>
                  </a:lnTo>
                  <a:lnTo>
                    <a:pt x="350" y="966"/>
                  </a:lnTo>
                  <a:lnTo>
                    <a:pt x="353" y="969"/>
                  </a:lnTo>
                  <a:lnTo>
                    <a:pt x="355" y="972"/>
                  </a:lnTo>
                  <a:lnTo>
                    <a:pt x="357" y="976"/>
                  </a:lnTo>
                  <a:lnTo>
                    <a:pt x="357" y="976"/>
                  </a:lnTo>
                  <a:lnTo>
                    <a:pt x="357" y="979"/>
                  </a:lnTo>
                  <a:lnTo>
                    <a:pt x="357" y="983"/>
                  </a:lnTo>
                  <a:lnTo>
                    <a:pt x="357" y="986"/>
                  </a:lnTo>
                  <a:lnTo>
                    <a:pt x="356" y="990"/>
                  </a:lnTo>
                  <a:lnTo>
                    <a:pt x="354" y="993"/>
                  </a:lnTo>
                  <a:lnTo>
                    <a:pt x="352" y="995"/>
                  </a:lnTo>
                  <a:lnTo>
                    <a:pt x="349" y="998"/>
                  </a:lnTo>
                  <a:lnTo>
                    <a:pt x="346" y="999"/>
                  </a:lnTo>
                  <a:lnTo>
                    <a:pt x="217" y="1047"/>
                  </a:lnTo>
                  <a:lnTo>
                    <a:pt x="217" y="1047"/>
                  </a:lnTo>
                  <a:lnTo>
                    <a:pt x="247" y="1177"/>
                  </a:lnTo>
                  <a:lnTo>
                    <a:pt x="281" y="1320"/>
                  </a:lnTo>
                  <a:lnTo>
                    <a:pt x="338" y="1547"/>
                  </a:lnTo>
                  <a:lnTo>
                    <a:pt x="338" y="1547"/>
                  </a:lnTo>
                  <a:lnTo>
                    <a:pt x="368" y="1541"/>
                  </a:lnTo>
                  <a:lnTo>
                    <a:pt x="396" y="1534"/>
                  </a:lnTo>
                  <a:lnTo>
                    <a:pt x="35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1" name="Freeform 38">
              <a:extLst>
                <a:ext uri="{FF2B5EF4-FFF2-40B4-BE49-F238E27FC236}">
                  <a16:creationId xmlns:a16="http://schemas.microsoft.com/office/drawing/2014/main" id="{5363F275-2EE4-4142-8E5F-04070682862D}"/>
                </a:ext>
              </a:extLst>
            </p:cNvPr>
            <p:cNvSpPr>
              <a:spLocks noEditPoints="1"/>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 name="T64" fmla="*/ 514 w 609"/>
                <a:gd name="T65" fmla="*/ 64 h 672"/>
                <a:gd name="T66" fmla="*/ 518 w 609"/>
                <a:gd name="T67" fmla="*/ 73 h 672"/>
                <a:gd name="T68" fmla="*/ 525 w 609"/>
                <a:gd name="T69" fmla="*/ 80 h 672"/>
                <a:gd name="T70" fmla="*/ 534 w 609"/>
                <a:gd name="T71" fmla="*/ 84 h 672"/>
                <a:gd name="T72" fmla="*/ 544 w 609"/>
                <a:gd name="T73" fmla="*/ 83 h 672"/>
                <a:gd name="T74" fmla="*/ 550 w 609"/>
                <a:gd name="T75" fmla="*/ 80 h 672"/>
                <a:gd name="T76" fmla="*/ 561 w 609"/>
                <a:gd name="T77" fmla="*/ 73 h 672"/>
                <a:gd name="T78" fmla="*/ 568 w 609"/>
                <a:gd name="T79" fmla="*/ 64 h 672"/>
                <a:gd name="T80" fmla="*/ 571 w 609"/>
                <a:gd name="T81" fmla="*/ 54 h 672"/>
                <a:gd name="T82" fmla="*/ 571 w 609"/>
                <a:gd name="T83" fmla="*/ 49 h 672"/>
                <a:gd name="T84" fmla="*/ 569 w 609"/>
                <a:gd name="T85" fmla="*/ 39 h 672"/>
                <a:gd name="T86" fmla="*/ 562 w 609"/>
                <a:gd name="T87" fmla="*/ 33 h 672"/>
                <a:gd name="T88" fmla="*/ 552 w 609"/>
                <a:gd name="T89" fmla="*/ 29 h 672"/>
                <a:gd name="T90" fmla="*/ 541 w 609"/>
                <a:gd name="T91" fmla="*/ 30 h 672"/>
                <a:gd name="T92" fmla="*/ 535 w 609"/>
                <a:gd name="T93" fmla="*/ 33 h 672"/>
                <a:gd name="T94" fmla="*/ 526 w 609"/>
                <a:gd name="T95" fmla="*/ 39 h 672"/>
                <a:gd name="T96" fmla="*/ 519 w 609"/>
                <a:gd name="T97" fmla="*/ 48 h 672"/>
                <a:gd name="T98" fmla="*/ 515 w 609"/>
                <a:gd name="T99" fmla="*/ 58 h 672"/>
                <a:gd name="T100" fmla="*/ 238 w 609"/>
                <a:gd name="T101" fmla="*/ 509 h 672"/>
                <a:gd name="T102" fmla="*/ 241 w 609"/>
                <a:gd name="T103" fmla="*/ 505 h 672"/>
                <a:gd name="T104" fmla="*/ 243 w 609"/>
                <a:gd name="T105" fmla="*/ 496 h 672"/>
                <a:gd name="T106" fmla="*/ 106 w 609"/>
                <a:gd name="T107" fmla="*/ 297 h 672"/>
                <a:gd name="T108" fmla="*/ 102 w 609"/>
                <a:gd name="T109" fmla="*/ 294 h 672"/>
                <a:gd name="T110" fmla="*/ 93 w 609"/>
                <a:gd name="T111" fmla="*/ 292 h 672"/>
                <a:gd name="T112" fmla="*/ 88 w 609"/>
                <a:gd name="T113" fmla="*/ 294 h 672"/>
                <a:gd name="T114" fmla="*/ 83 w 609"/>
                <a:gd name="T115" fmla="*/ 302 h 672"/>
                <a:gd name="T116" fmla="*/ 85 w 609"/>
                <a:gd name="T117" fmla="*/ 311 h 672"/>
                <a:gd name="T118" fmla="*/ 220 w 609"/>
                <a:gd name="T119" fmla="*/ 505 h 672"/>
                <a:gd name="T120" fmla="*/ 225 w 609"/>
                <a:gd name="T121" fmla="*/ 510 h 672"/>
                <a:gd name="T122" fmla="*/ 231 w 609"/>
                <a:gd name="T123" fmla="*/ 511 h 672"/>
                <a:gd name="T124" fmla="*/ 238 w 609"/>
                <a:gd name="T125" fmla="*/ 509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close/>
                  <a:moveTo>
                    <a:pt x="514" y="64"/>
                  </a:moveTo>
                  <a:lnTo>
                    <a:pt x="514" y="64"/>
                  </a:lnTo>
                  <a:lnTo>
                    <a:pt x="515" y="69"/>
                  </a:lnTo>
                  <a:lnTo>
                    <a:pt x="518" y="73"/>
                  </a:lnTo>
                  <a:lnTo>
                    <a:pt x="520" y="77"/>
                  </a:lnTo>
                  <a:lnTo>
                    <a:pt x="525" y="80"/>
                  </a:lnTo>
                  <a:lnTo>
                    <a:pt x="528" y="83"/>
                  </a:lnTo>
                  <a:lnTo>
                    <a:pt x="534" y="84"/>
                  </a:lnTo>
                  <a:lnTo>
                    <a:pt x="539" y="84"/>
                  </a:lnTo>
                  <a:lnTo>
                    <a:pt x="544" y="83"/>
                  </a:lnTo>
                  <a:lnTo>
                    <a:pt x="544" y="83"/>
                  </a:lnTo>
                  <a:lnTo>
                    <a:pt x="550" y="80"/>
                  </a:lnTo>
                  <a:lnTo>
                    <a:pt x="556" y="77"/>
                  </a:lnTo>
                  <a:lnTo>
                    <a:pt x="561" y="73"/>
                  </a:lnTo>
                  <a:lnTo>
                    <a:pt x="564" y="69"/>
                  </a:lnTo>
                  <a:lnTo>
                    <a:pt x="568" y="64"/>
                  </a:lnTo>
                  <a:lnTo>
                    <a:pt x="570" y="59"/>
                  </a:lnTo>
                  <a:lnTo>
                    <a:pt x="571" y="54"/>
                  </a:lnTo>
                  <a:lnTo>
                    <a:pt x="571" y="49"/>
                  </a:lnTo>
                  <a:lnTo>
                    <a:pt x="571" y="49"/>
                  </a:lnTo>
                  <a:lnTo>
                    <a:pt x="570" y="43"/>
                  </a:lnTo>
                  <a:lnTo>
                    <a:pt x="569" y="39"/>
                  </a:lnTo>
                  <a:lnTo>
                    <a:pt x="565" y="35"/>
                  </a:lnTo>
                  <a:lnTo>
                    <a:pt x="562" y="33"/>
                  </a:lnTo>
                  <a:lnTo>
                    <a:pt x="557" y="30"/>
                  </a:lnTo>
                  <a:lnTo>
                    <a:pt x="552" y="29"/>
                  </a:lnTo>
                  <a:lnTo>
                    <a:pt x="547" y="29"/>
                  </a:lnTo>
                  <a:lnTo>
                    <a:pt x="541" y="30"/>
                  </a:lnTo>
                  <a:lnTo>
                    <a:pt x="541" y="30"/>
                  </a:lnTo>
                  <a:lnTo>
                    <a:pt x="535" y="33"/>
                  </a:lnTo>
                  <a:lnTo>
                    <a:pt x="530" y="35"/>
                  </a:lnTo>
                  <a:lnTo>
                    <a:pt x="526" y="39"/>
                  </a:lnTo>
                  <a:lnTo>
                    <a:pt x="521" y="43"/>
                  </a:lnTo>
                  <a:lnTo>
                    <a:pt x="519" y="48"/>
                  </a:lnTo>
                  <a:lnTo>
                    <a:pt x="516" y="54"/>
                  </a:lnTo>
                  <a:lnTo>
                    <a:pt x="515" y="58"/>
                  </a:lnTo>
                  <a:lnTo>
                    <a:pt x="514" y="64"/>
                  </a:lnTo>
                  <a:close/>
                  <a:moveTo>
                    <a:pt x="238" y="509"/>
                  </a:moveTo>
                  <a:lnTo>
                    <a:pt x="238" y="509"/>
                  </a:lnTo>
                  <a:lnTo>
                    <a:pt x="241" y="505"/>
                  </a:lnTo>
                  <a:lnTo>
                    <a:pt x="243" y="501"/>
                  </a:lnTo>
                  <a:lnTo>
                    <a:pt x="243" y="496"/>
                  </a:lnTo>
                  <a:lnTo>
                    <a:pt x="241" y="491"/>
                  </a:lnTo>
                  <a:lnTo>
                    <a:pt x="106" y="297"/>
                  </a:lnTo>
                  <a:lnTo>
                    <a:pt x="106" y="297"/>
                  </a:lnTo>
                  <a:lnTo>
                    <a:pt x="102" y="294"/>
                  </a:lnTo>
                  <a:lnTo>
                    <a:pt x="97" y="292"/>
                  </a:lnTo>
                  <a:lnTo>
                    <a:pt x="93" y="292"/>
                  </a:lnTo>
                  <a:lnTo>
                    <a:pt x="88" y="294"/>
                  </a:lnTo>
                  <a:lnTo>
                    <a:pt x="88" y="294"/>
                  </a:lnTo>
                  <a:lnTo>
                    <a:pt x="85" y="297"/>
                  </a:lnTo>
                  <a:lnTo>
                    <a:pt x="83" y="302"/>
                  </a:lnTo>
                  <a:lnTo>
                    <a:pt x="83" y="307"/>
                  </a:lnTo>
                  <a:lnTo>
                    <a:pt x="85" y="311"/>
                  </a:lnTo>
                  <a:lnTo>
                    <a:pt x="220" y="505"/>
                  </a:lnTo>
                  <a:lnTo>
                    <a:pt x="220" y="505"/>
                  </a:lnTo>
                  <a:lnTo>
                    <a:pt x="223" y="508"/>
                  </a:lnTo>
                  <a:lnTo>
                    <a:pt x="225" y="510"/>
                  </a:lnTo>
                  <a:lnTo>
                    <a:pt x="231" y="511"/>
                  </a:lnTo>
                  <a:lnTo>
                    <a:pt x="231" y="511"/>
                  </a:lnTo>
                  <a:lnTo>
                    <a:pt x="234" y="511"/>
                  </a:lnTo>
                  <a:lnTo>
                    <a:pt x="238"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2" name="Freeform 39">
              <a:extLst>
                <a:ext uri="{FF2B5EF4-FFF2-40B4-BE49-F238E27FC236}">
                  <a16:creationId xmlns:a16="http://schemas.microsoft.com/office/drawing/2014/main" id="{41950312-9CA1-4360-8715-2D476DD1C638}"/>
                </a:ext>
              </a:extLst>
            </p:cNvPr>
            <p:cNvSpPr>
              <a:spLocks/>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3" name="Freeform 40">
              <a:extLst>
                <a:ext uri="{FF2B5EF4-FFF2-40B4-BE49-F238E27FC236}">
                  <a16:creationId xmlns:a16="http://schemas.microsoft.com/office/drawing/2014/main" id="{07723C83-68A0-4BD0-80BA-5B9CCB623DE1}"/>
                </a:ext>
              </a:extLst>
            </p:cNvPr>
            <p:cNvSpPr>
              <a:spLocks/>
            </p:cNvSpPr>
            <p:nvPr/>
          </p:nvSpPr>
          <p:spPr bwMode="auto">
            <a:xfrm>
              <a:off x="4543425" y="4673600"/>
              <a:ext cx="30162" cy="28575"/>
            </a:xfrm>
            <a:custGeom>
              <a:avLst/>
              <a:gdLst>
                <a:gd name="T0" fmla="*/ 0 w 57"/>
                <a:gd name="T1" fmla="*/ 35 h 55"/>
                <a:gd name="T2" fmla="*/ 0 w 57"/>
                <a:gd name="T3" fmla="*/ 35 h 55"/>
                <a:gd name="T4" fmla="*/ 1 w 57"/>
                <a:gd name="T5" fmla="*/ 40 h 55"/>
                <a:gd name="T6" fmla="*/ 4 w 57"/>
                <a:gd name="T7" fmla="*/ 44 h 55"/>
                <a:gd name="T8" fmla="*/ 6 w 57"/>
                <a:gd name="T9" fmla="*/ 48 h 55"/>
                <a:gd name="T10" fmla="*/ 11 w 57"/>
                <a:gd name="T11" fmla="*/ 51 h 55"/>
                <a:gd name="T12" fmla="*/ 14 w 57"/>
                <a:gd name="T13" fmla="*/ 54 h 55"/>
                <a:gd name="T14" fmla="*/ 20 w 57"/>
                <a:gd name="T15" fmla="*/ 55 h 55"/>
                <a:gd name="T16" fmla="*/ 25 w 57"/>
                <a:gd name="T17" fmla="*/ 55 h 55"/>
                <a:gd name="T18" fmla="*/ 30 w 57"/>
                <a:gd name="T19" fmla="*/ 54 h 55"/>
                <a:gd name="T20" fmla="*/ 30 w 57"/>
                <a:gd name="T21" fmla="*/ 54 h 55"/>
                <a:gd name="T22" fmla="*/ 36 w 57"/>
                <a:gd name="T23" fmla="*/ 51 h 55"/>
                <a:gd name="T24" fmla="*/ 42 w 57"/>
                <a:gd name="T25" fmla="*/ 48 h 55"/>
                <a:gd name="T26" fmla="*/ 47 w 57"/>
                <a:gd name="T27" fmla="*/ 44 h 55"/>
                <a:gd name="T28" fmla="*/ 50 w 57"/>
                <a:gd name="T29" fmla="*/ 40 h 55"/>
                <a:gd name="T30" fmla="*/ 54 w 57"/>
                <a:gd name="T31" fmla="*/ 35 h 55"/>
                <a:gd name="T32" fmla="*/ 56 w 57"/>
                <a:gd name="T33" fmla="*/ 30 h 55"/>
                <a:gd name="T34" fmla="*/ 57 w 57"/>
                <a:gd name="T35" fmla="*/ 25 h 55"/>
                <a:gd name="T36" fmla="*/ 57 w 57"/>
                <a:gd name="T37" fmla="*/ 20 h 55"/>
                <a:gd name="T38" fmla="*/ 57 w 57"/>
                <a:gd name="T39" fmla="*/ 20 h 55"/>
                <a:gd name="T40" fmla="*/ 56 w 57"/>
                <a:gd name="T41" fmla="*/ 14 h 55"/>
                <a:gd name="T42" fmla="*/ 55 w 57"/>
                <a:gd name="T43" fmla="*/ 10 h 55"/>
                <a:gd name="T44" fmla="*/ 51 w 57"/>
                <a:gd name="T45" fmla="*/ 6 h 55"/>
                <a:gd name="T46" fmla="*/ 48 w 57"/>
                <a:gd name="T47" fmla="*/ 4 h 55"/>
                <a:gd name="T48" fmla="*/ 43 w 57"/>
                <a:gd name="T49" fmla="*/ 1 h 55"/>
                <a:gd name="T50" fmla="*/ 38 w 57"/>
                <a:gd name="T51" fmla="*/ 0 h 55"/>
                <a:gd name="T52" fmla="*/ 33 w 57"/>
                <a:gd name="T53" fmla="*/ 0 h 55"/>
                <a:gd name="T54" fmla="*/ 27 w 57"/>
                <a:gd name="T55" fmla="*/ 1 h 55"/>
                <a:gd name="T56" fmla="*/ 27 w 57"/>
                <a:gd name="T57" fmla="*/ 1 h 55"/>
                <a:gd name="T58" fmla="*/ 21 w 57"/>
                <a:gd name="T59" fmla="*/ 4 h 55"/>
                <a:gd name="T60" fmla="*/ 16 w 57"/>
                <a:gd name="T61" fmla="*/ 6 h 55"/>
                <a:gd name="T62" fmla="*/ 12 w 57"/>
                <a:gd name="T63" fmla="*/ 10 h 55"/>
                <a:gd name="T64" fmla="*/ 7 w 57"/>
                <a:gd name="T65" fmla="*/ 14 h 55"/>
                <a:gd name="T66" fmla="*/ 5 w 57"/>
                <a:gd name="T67" fmla="*/ 19 h 55"/>
                <a:gd name="T68" fmla="*/ 2 w 57"/>
                <a:gd name="T69" fmla="*/ 25 h 55"/>
                <a:gd name="T70" fmla="*/ 1 w 57"/>
                <a:gd name="T71" fmla="*/ 29 h 55"/>
                <a:gd name="T72" fmla="*/ 0 w 57"/>
                <a:gd name="T7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5">
                  <a:moveTo>
                    <a:pt x="0" y="35"/>
                  </a:moveTo>
                  <a:lnTo>
                    <a:pt x="0" y="35"/>
                  </a:lnTo>
                  <a:lnTo>
                    <a:pt x="1" y="40"/>
                  </a:lnTo>
                  <a:lnTo>
                    <a:pt x="4" y="44"/>
                  </a:lnTo>
                  <a:lnTo>
                    <a:pt x="6" y="48"/>
                  </a:lnTo>
                  <a:lnTo>
                    <a:pt x="11" y="51"/>
                  </a:lnTo>
                  <a:lnTo>
                    <a:pt x="14" y="54"/>
                  </a:lnTo>
                  <a:lnTo>
                    <a:pt x="20" y="55"/>
                  </a:lnTo>
                  <a:lnTo>
                    <a:pt x="25" y="55"/>
                  </a:lnTo>
                  <a:lnTo>
                    <a:pt x="30" y="54"/>
                  </a:lnTo>
                  <a:lnTo>
                    <a:pt x="30" y="54"/>
                  </a:lnTo>
                  <a:lnTo>
                    <a:pt x="36" y="51"/>
                  </a:lnTo>
                  <a:lnTo>
                    <a:pt x="42" y="48"/>
                  </a:lnTo>
                  <a:lnTo>
                    <a:pt x="47" y="44"/>
                  </a:lnTo>
                  <a:lnTo>
                    <a:pt x="50" y="40"/>
                  </a:lnTo>
                  <a:lnTo>
                    <a:pt x="54" y="35"/>
                  </a:lnTo>
                  <a:lnTo>
                    <a:pt x="56" y="30"/>
                  </a:lnTo>
                  <a:lnTo>
                    <a:pt x="57" y="25"/>
                  </a:lnTo>
                  <a:lnTo>
                    <a:pt x="57" y="20"/>
                  </a:lnTo>
                  <a:lnTo>
                    <a:pt x="57" y="20"/>
                  </a:lnTo>
                  <a:lnTo>
                    <a:pt x="56" y="14"/>
                  </a:lnTo>
                  <a:lnTo>
                    <a:pt x="55" y="10"/>
                  </a:lnTo>
                  <a:lnTo>
                    <a:pt x="51" y="6"/>
                  </a:lnTo>
                  <a:lnTo>
                    <a:pt x="48" y="4"/>
                  </a:lnTo>
                  <a:lnTo>
                    <a:pt x="43" y="1"/>
                  </a:lnTo>
                  <a:lnTo>
                    <a:pt x="38" y="0"/>
                  </a:lnTo>
                  <a:lnTo>
                    <a:pt x="33" y="0"/>
                  </a:lnTo>
                  <a:lnTo>
                    <a:pt x="27" y="1"/>
                  </a:lnTo>
                  <a:lnTo>
                    <a:pt x="27" y="1"/>
                  </a:lnTo>
                  <a:lnTo>
                    <a:pt x="21" y="4"/>
                  </a:lnTo>
                  <a:lnTo>
                    <a:pt x="16" y="6"/>
                  </a:lnTo>
                  <a:lnTo>
                    <a:pt x="12" y="10"/>
                  </a:lnTo>
                  <a:lnTo>
                    <a:pt x="7" y="14"/>
                  </a:lnTo>
                  <a:lnTo>
                    <a:pt x="5" y="19"/>
                  </a:lnTo>
                  <a:lnTo>
                    <a:pt x="2" y="25"/>
                  </a:lnTo>
                  <a:lnTo>
                    <a:pt x="1" y="29"/>
                  </a:lnTo>
                  <a:lnTo>
                    <a:pt x="0" y="3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4" name="Freeform 41">
              <a:extLst>
                <a:ext uri="{FF2B5EF4-FFF2-40B4-BE49-F238E27FC236}">
                  <a16:creationId xmlns:a16="http://schemas.microsoft.com/office/drawing/2014/main" id="{96445E91-1B8B-4C00-A886-1064187B6D1A}"/>
                </a:ext>
              </a:extLst>
            </p:cNvPr>
            <p:cNvSpPr>
              <a:spLocks/>
            </p:cNvSpPr>
            <p:nvPr/>
          </p:nvSpPr>
          <p:spPr bwMode="auto">
            <a:xfrm>
              <a:off x="4314825" y="4813300"/>
              <a:ext cx="84137" cy="115887"/>
            </a:xfrm>
            <a:custGeom>
              <a:avLst/>
              <a:gdLst>
                <a:gd name="T0" fmla="*/ 155 w 160"/>
                <a:gd name="T1" fmla="*/ 217 h 219"/>
                <a:gd name="T2" fmla="*/ 155 w 160"/>
                <a:gd name="T3" fmla="*/ 217 h 219"/>
                <a:gd name="T4" fmla="*/ 158 w 160"/>
                <a:gd name="T5" fmla="*/ 213 h 219"/>
                <a:gd name="T6" fmla="*/ 160 w 160"/>
                <a:gd name="T7" fmla="*/ 209 h 219"/>
                <a:gd name="T8" fmla="*/ 160 w 160"/>
                <a:gd name="T9" fmla="*/ 204 h 219"/>
                <a:gd name="T10" fmla="*/ 158 w 160"/>
                <a:gd name="T11" fmla="*/ 199 h 219"/>
                <a:gd name="T12" fmla="*/ 23 w 160"/>
                <a:gd name="T13" fmla="*/ 5 h 219"/>
                <a:gd name="T14" fmla="*/ 23 w 160"/>
                <a:gd name="T15" fmla="*/ 5 h 219"/>
                <a:gd name="T16" fmla="*/ 19 w 160"/>
                <a:gd name="T17" fmla="*/ 2 h 219"/>
                <a:gd name="T18" fmla="*/ 14 w 160"/>
                <a:gd name="T19" fmla="*/ 0 h 219"/>
                <a:gd name="T20" fmla="*/ 10 w 160"/>
                <a:gd name="T21" fmla="*/ 0 h 219"/>
                <a:gd name="T22" fmla="*/ 5 w 160"/>
                <a:gd name="T23" fmla="*/ 2 h 219"/>
                <a:gd name="T24" fmla="*/ 5 w 160"/>
                <a:gd name="T25" fmla="*/ 2 h 219"/>
                <a:gd name="T26" fmla="*/ 2 w 160"/>
                <a:gd name="T27" fmla="*/ 5 h 219"/>
                <a:gd name="T28" fmla="*/ 0 w 160"/>
                <a:gd name="T29" fmla="*/ 10 h 219"/>
                <a:gd name="T30" fmla="*/ 0 w 160"/>
                <a:gd name="T31" fmla="*/ 15 h 219"/>
                <a:gd name="T32" fmla="*/ 2 w 160"/>
                <a:gd name="T33" fmla="*/ 19 h 219"/>
                <a:gd name="T34" fmla="*/ 137 w 160"/>
                <a:gd name="T35" fmla="*/ 213 h 219"/>
                <a:gd name="T36" fmla="*/ 137 w 160"/>
                <a:gd name="T37" fmla="*/ 213 h 219"/>
                <a:gd name="T38" fmla="*/ 140 w 160"/>
                <a:gd name="T39" fmla="*/ 216 h 219"/>
                <a:gd name="T40" fmla="*/ 142 w 160"/>
                <a:gd name="T41" fmla="*/ 218 h 219"/>
                <a:gd name="T42" fmla="*/ 148 w 160"/>
                <a:gd name="T43" fmla="*/ 219 h 219"/>
                <a:gd name="T44" fmla="*/ 148 w 160"/>
                <a:gd name="T45" fmla="*/ 219 h 219"/>
                <a:gd name="T46" fmla="*/ 151 w 160"/>
                <a:gd name="T47" fmla="*/ 219 h 219"/>
                <a:gd name="T48" fmla="*/ 155 w 160"/>
                <a:gd name="T49" fmla="*/ 21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219">
                  <a:moveTo>
                    <a:pt x="155" y="217"/>
                  </a:moveTo>
                  <a:lnTo>
                    <a:pt x="155" y="217"/>
                  </a:lnTo>
                  <a:lnTo>
                    <a:pt x="158" y="213"/>
                  </a:lnTo>
                  <a:lnTo>
                    <a:pt x="160" y="209"/>
                  </a:lnTo>
                  <a:lnTo>
                    <a:pt x="160" y="204"/>
                  </a:lnTo>
                  <a:lnTo>
                    <a:pt x="158" y="199"/>
                  </a:lnTo>
                  <a:lnTo>
                    <a:pt x="23" y="5"/>
                  </a:lnTo>
                  <a:lnTo>
                    <a:pt x="23" y="5"/>
                  </a:lnTo>
                  <a:lnTo>
                    <a:pt x="19" y="2"/>
                  </a:lnTo>
                  <a:lnTo>
                    <a:pt x="14" y="0"/>
                  </a:lnTo>
                  <a:lnTo>
                    <a:pt x="10" y="0"/>
                  </a:lnTo>
                  <a:lnTo>
                    <a:pt x="5" y="2"/>
                  </a:lnTo>
                  <a:lnTo>
                    <a:pt x="5" y="2"/>
                  </a:lnTo>
                  <a:lnTo>
                    <a:pt x="2" y="5"/>
                  </a:lnTo>
                  <a:lnTo>
                    <a:pt x="0" y="10"/>
                  </a:lnTo>
                  <a:lnTo>
                    <a:pt x="0" y="15"/>
                  </a:lnTo>
                  <a:lnTo>
                    <a:pt x="2" y="19"/>
                  </a:lnTo>
                  <a:lnTo>
                    <a:pt x="137" y="213"/>
                  </a:lnTo>
                  <a:lnTo>
                    <a:pt x="137" y="213"/>
                  </a:lnTo>
                  <a:lnTo>
                    <a:pt x="140" y="216"/>
                  </a:lnTo>
                  <a:lnTo>
                    <a:pt x="142" y="218"/>
                  </a:lnTo>
                  <a:lnTo>
                    <a:pt x="148" y="219"/>
                  </a:lnTo>
                  <a:lnTo>
                    <a:pt x="148" y="219"/>
                  </a:lnTo>
                  <a:lnTo>
                    <a:pt x="151" y="219"/>
                  </a:lnTo>
                  <a:lnTo>
                    <a:pt x="155" y="21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nvGrpSpPr>
            <p:cNvPr id="165" name="Grupa 164">
              <a:extLst>
                <a:ext uri="{FF2B5EF4-FFF2-40B4-BE49-F238E27FC236}">
                  <a16:creationId xmlns:a16="http://schemas.microsoft.com/office/drawing/2014/main" id="{63EE5600-C166-4A0A-A601-19A4A91E82AF}"/>
                </a:ext>
              </a:extLst>
            </p:cNvPr>
            <p:cNvGrpSpPr/>
            <p:nvPr/>
          </p:nvGrpSpPr>
          <p:grpSpPr>
            <a:xfrm>
              <a:off x="4225925" y="4981575"/>
              <a:ext cx="79375" cy="39687"/>
              <a:chOff x="4225925" y="4981575"/>
              <a:chExt cx="79375" cy="39687"/>
            </a:xfrm>
            <a:grpFill/>
          </p:grpSpPr>
          <p:sp>
            <p:nvSpPr>
              <p:cNvPr id="166" name="Freeform 42">
                <a:extLst>
                  <a:ext uri="{FF2B5EF4-FFF2-40B4-BE49-F238E27FC236}">
                    <a16:creationId xmlns:a16="http://schemas.microsoft.com/office/drawing/2014/main" id="{64C10F3F-2431-499E-8B00-0D5F1F11419A}"/>
                  </a:ext>
                </a:extLst>
              </p:cNvPr>
              <p:cNvSpPr>
                <a:spLocks/>
              </p:cNvSpPr>
              <p:nvPr/>
            </p:nvSpPr>
            <p:spPr bwMode="auto">
              <a:xfrm>
                <a:off x="4271963" y="4981575"/>
                <a:ext cx="33337" cy="31750"/>
              </a:xfrm>
              <a:custGeom>
                <a:avLst/>
                <a:gdLst>
                  <a:gd name="T0" fmla="*/ 31 w 61"/>
                  <a:gd name="T1" fmla="*/ 0 h 60"/>
                  <a:gd name="T2" fmla="*/ 31 w 61"/>
                  <a:gd name="T3" fmla="*/ 0 h 60"/>
                  <a:gd name="T4" fmla="*/ 25 w 61"/>
                  <a:gd name="T5" fmla="*/ 0 h 60"/>
                  <a:gd name="T6" fmla="*/ 19 w 61"/>
                  <a:gd name="T7" fmla="*/ 2 h 60"/>
                  <a:gd name="T8" fmla="*/ 14 w 61"/>
                  <a:gd name="T9" fmla="*/ 4 h 60"/>
                  <a:gd name="T10" fmla="*/ 10 w 61"/>
                  <a:gd name="T11" fmla="*/ 8 h 60"/>
                  <a:gd name="T12" fmla="*/ 6 w 61"/>
                  <a:gd name="T13" fmla="*/ 12 h 60"/>
                  <a:gd name="T14" fmla="*/ 3 w 61"/>
                  <a:gd name="T15" fmla="*/ 17 h 60"/>
                  <a:gd name="T16" fmla="*/ 2 w 61"/>
                  <a:gd name="T17" fmla="*/ 23 h 60"/>
                  <a:gd name="T18" fmla="*/ 0 w 61"/>
                  <a:gd name="T19" fmla="*/ 30 h 60"/>
                  <a:gd name="T20" fmla="*/ 0 w 61"/>
                  <a:gd name="T21" fmla="*/ 30 h 60"/>
                  <a:gd name="T22" fmla="*/ 2 w 61"/>
                  <a:gd name="T23" fmla="*/ 36 h 60"/>
                  <a:gd name="T24" fmla="*/ 3 w 61"/>
                  <a:gd name="T25" fmla="*/ 41 h 60"/>
                  <a:gd name="T26" fmla="*/ 6 w 61"/>
                  <a:gd name="T27" fmla="*/ 46 h 60"/>
                  <a:gd name="T28" fmla="*/ 10 w 61"/>
                  <a:gd name="T29" fmla="*/ 51 h 60"/>
                  <a:gd name="T30" fmla="*/ 14 w 61"/>
                  <a:gd name="T31" fmla="*/ 54 h 60"/>
                  <a:gd name="T32" fmla="*/ 19 w 61"/>
                  <a:gd name="T33" fmla="*/ 57 h 60"/>
                  <a:gd name="T34" fmla="*/ 25 w 61"/>
                  <a:gd name="T35" fmla="*/ 59 h 60"/>
                  <a:gd name="T36" fmla="*/ 31 w 61"/>
                  <a:gd name="T37" fmla="*/ 60 h 60"/>
                  <a:gd name="T38" fmla="*/ 31 w 61"/>
                  <a:gd name="T39" fmla="*/ 60 h 60"/>
                  <a:gd name="T40" fmla="*/ 36 w 61"/>
                  <a:gd name="T41" fmla="*/ 59 h 60"/>
                  <a:gd name="T42" fmla="*/ 42 w 61"/>
                  <a:gd name="T43" fmla="*/ 57 h 60"/>
                  <a:gd name="T44" fmla="*/ 48 w 61"/>
                  <a:gd name="T45" fmla="*/ 54 h 60"/>
                  <a:gd name="T46" fmla="*/ 51 w 61"/>
                  <a:gd name="T47" fmla="*/ 51 h 60"/>
                  <a:gd name="T48" fmla="*/ 56 w 61"/>
                  <a:gd name="T49" fmla="*/ 46 h 60"/>
                  <a:gd name="T50" fmla="*/ 58 w 61"/>
                  <a:gd name="T51" fmla="*/ 41 h 60"/>
                  <a:gd name="T52" fmla="*/ 61 w 61"/>
                  <a:gd name="T53" fmla="*/ 36 h 60"/>
                  <a:gd name="T54" fmla="*/ 61 w 61"/>
                  <a:gd name="T55" fmla="*/ 30 h 60"/>
                  <a:gd name="T56" fmla="*/ 61 w 61"/>
                  <a:gd name="T57" fmla="*/ 30 h 60"/>
                  <a:gd name="T58" fmla="*/ 61 w 61"/>
                  <a:gd name="T59" fmla="*/ 23 h 60"/>
                  <a:gd name="T60" fmla="*/ 58 w 61"/>
                  <a:gd name="T61" fmla="*/ 17 h 60"/>
                  <a:gd name="T62" fmla="*/ 56 w 61"/>
                  <a:gd name="T63" fmla="*/ 12 h 60"/>
                  <a:gd name="T64" fmla="*/ 51 w 61"/>
                  <a:gd name="T65" fmla="*/ 8 h 60"/>
                  <a:gd name="T66" fmla="*/ 48 w 61"/>
                  <a:gd name="T67" fmla="*/ 4 h 60"/>
                  <a:gd name="T68" fmla="*/ 42 w 61"/>
                  <a:gd name="T69" fmla="*/ 2 h 60"/>
                  <a:gd name="T70" fmla="*/ 36 w 61"/>
                  <a:gd name="T71" fmla="*/ 0 h 60"/>
                  <a:gd name="T72" fmla="*/ 31 w 61"/>
                  <a:gd name="T73" fmla="*/ 0 h 60"/>
                  <a:gd name="T74" fmla="*/ 31 w 61"/>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60">
                    <a:moveTo>
                      <a:pt x="31" y="0"/>
                    </a:moveTo>
                    <a:lnTo>
                      <a:pt x="31" y="0"/>
                    </a:lnTo>
                    <a:lnTo>
                      <a:pt x="25" y="0"/>
                    </a:lnTo>
                    <a:lnTo>
                      <a:pt x="19" y="2"/>
                    </a:lnTo>
                    <a:lnTo>
                      <a:pt x="14" y="4"/>
                    </a:lnTo>
                    <a:lnTo>
                      <a:pt x="10" y="8"/>
                    </a:lnTo>
                    <a:lnTo>
                      <a:pt x="6" y="12"/>
                    </a:lnTo>
                    <a:lnTo>
                      <a:pt x="3" y="17"/>
                    </a:lnTo>
                    <a:lnTo>
                      <a:pt x="2" y="23"/>
                    </a:lnTo>
                    <a:lnTo>
                      <a:pt x="0" y="30"/>
                    </a:lnTo>
                    <a:lnTo>
                      <a:pt x="0" y="30"/>
                    </a:lnTo>
                    <a:lnTo>
                      <a:pt x="2" y="36"/>
                    </a:lnTo>
                    <a:lnTo>
                      <a:pt x="3" y="41"/>
                    </a:lnTo>
                    <a:lnTo>
                      <a:pt x="6" y="46"/>
                    </a:lnTo>
                    <a:lnTo>
                      <a:pt x="10" y="51"/>
                    </a:lnTo>
                    <a:lnTo>
                      <a:pt x="14" y="54"/>
                    </a:lnTo>
                    <a:lnTo>
                      <a:pt x="19" y="57"/>
                    </a:lnTo>
                    <a:lnTo>
                      <a:pt x="25" y="59"/>
                    </a:lnTo>
                    <a:lnTo>
                      <a:pt x="31" y="60"/>
                    </a:lnTo>
                    <a:lnTo>
                      <a:pt x="31" y="60"/>
                    </a:lnTo>
                    <a:lnTo>
                      <a:pt x="36" y="59"/>
                    </a:lnTo>
                    <a:lnTo>
                      <a:pt x="42" y="57"/>
                    </a:lnTo>
                    <a:lnTo>
                      <a:pt x="48" y="54"/>
                    </a:lnTo>
                    <a:lnTo>
                      <a:pt x="51" y="51"/>
                    </a:lnTo>
                    <a:lnTo>
                      <a:pt x="56" y="46"/>
                    </a:lnTo>
                    <a:lnTo>
                      <a:pt x="58" y="41"/>
                    </a:lnTo>
                    <a:lnTo>
                      <a:pt x="61" y="36"/>
                    </a:lnTo>
                    <a:lnTo>
                      <a:pt x="61" y="30"/>
                    </a:lnTo>
                    <a:lnTo>
                      <a:pt x="61" y="30"/>
                    </a:lnTo>
                    <a:lnTo>
                      <a:pt x="61" y="23"/>
                    </a:lnTo>
                    <a:lnTo>
                      <a:pt x="58" y="17"/>
                    </a:lnTo>
                    <a:lnTo>
                      <a:pt x="56" y="12"/>
                    </a:lnTo>
                    <a:lnTo>
                      <a:pt x="51" y="8"/>
                    </a:lnTo>
                    <a:lnTo>
                      <a:pt x="48" y="4"/>
                    </a:lnTo>
                    <a:lnTo>
                      <a:pt x="42" y="2"/>
                    </a:lnTo>
                    <a:lnTo>
                      <a:pt x="36" y="0"/>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7" name="Freeform 43">
                <a:extLst>
                  <a:ext uri="{FF2B5EF4-FFF2-40B4-BE49-F238E27FC236}">
                    <a16:creationId xmlns:a16="http://schemas.microsoft.com/office/drawing/2014/main" id="{E76A57EA-225E-4CD8-9697-D53F74B5A8D9}"/>
                  </a:ext>
                </a:extLst>
              </p:cNvPr>
              <p:cNvSpPr>
                <a:spLocks/>
              </p:cNvSpPr>
              <p:nvPr/>
            </p:nvSpPr>
            <p:spPr bwMode="auto">
              <a:xfrm>
                <a:off x="4225925" y="5000625"/>
                <a:ext cx="19050" cy="20637"/>
              </a:xfrm>
              <a:custGeom>
                <a:avLst/>
                <a:gdLst>
                  <a:gd name="T0" fmla="*/ 19 w 37"/>
                  <a:gd name="T1" fmla="*/ 0 h 37"/>
                  <a:gd name="T2" fmla="*/ 19 w 37"/>
                  <a:gd name="T3" fmla="*/ 0 h 37"/>
                  <a:gd name="T4" fmla="*/ 15 w 37"/>
                  <a:gd name="T5" fmla="*/ 1 h 37"/>
                  <a:gd name="T6" fmla="*/ 12 w 37"/>
                  <a:gd name="T7" fmla="*/ 2 h 37"/>
                  <a:gd name="T8" fmla="*/ 6 w 37"/>
                  <a:gd name="T9" fmla="*/ 6 h 37"/>
                  <a:gd name="T10" fmla="*/ 2 w 37"/>
                  <a:gd name="T11" fmla="*/ 12 h 37"/>
                  <a:gd name="T12" fmla="*/ 1 w 37"/>
                  <a:gd name="T13" fmla="*/ 15 h 37"/>
                  <a:gd name="T14" fmla="*/ 0 w 37"/>
                  <a:gd name="T15" fmla="*/ 19 h 37"/>
                  <a:gd name="T16" fmla="*/ 0 w 37"/>
                  <a:gd name="T17" fmla="*/ 19 h 37"/>
                  <a:gd name="T18" fmla="*/ 1 w 37"/>
                  <a:gd name="T19" fmla="*/ 22 h 37"/>
                  <a:gd name="T20" fmla="*/ 2 w 37"/>
                  <a:gd name="T21" fmla="*/ 26 h 37"/>
                  <a:gd name="T22" fmla="*/ 6 w 37"/>
                  <a:gd name="T23" fmla="*/ 31 h 37"/>
                  <a:gd name="T24" fmla="*/ 12 w 37"/>
                  <a:gd name="T25" fmla="*/ 36 h 37"/>
                  <a:gd name="T26" fmla="*/ 15 w 37"/>
                  <a:gd name="T27" fmla="*/ 37 h 37"/>
                  <a:gd name="T28" fmla="*/ 19 w 37"/>
                  <a:gd name="T29" fmla="*/ 37 h 37"/>
                  <a:gd name="T30" fmla="*/ 19 w 37"/>
                  <a:gd name="T31" fmla="*/ 37 h 37"/>
                  <a:gd name="T32" fmla="*/ 23 w 37"/>
                  <a:gd name="T33" fmla="*/ 37 h 37"/>
                  <a:gd name="T34" fmla="*/ 26 w 37"/>
                  <a:gd name="T35" fmla="*/ 36 h 37"/>
                  <a:gd name="T36" fmla="*/ 32 w 37"/>
                  <a:gd name="T37" fmla="*/ 31 h 37"/>
                  <a:gd name="T38" fmla="*/ 36 w 37"/>
                  <a:gd name="T39" fmla="*/ 26 h 37"/>
                  <a:gd name="T40" fmla="*/ 37 w 37"/>
                  <a:gd name="T41" fmla="*/ 22 h 37"/>
                  <a:gd name="T42" fmla="*/ 37 w 37"/>
                  <a:gd name="T43" fmla="*/ 19 h 37"/>
                  <a:gd name="T44" fmla="*/ 37 w 37"/>
                  <a:gd name="T45" fmla="*/ 19 h 37"/>
                  <a:gd name="T46" fmla="*/ 37 w 37"/>
                  <a:gd name="T47" fmla="*/ 15 h 37"/>
                  <a:gd name="T48" fmla="*/ 36 w 37"/>
                  <a:gd name="T49" fmla="*/ 12 h 37"/>
                  <a:gd name="T50" fmla="*/ 32 w 37"/>
                  <a:gd name="T51" fmla="*/ 6 h 37"/>
                  <a:gd name="T52" fmla="*/ 26 w 37"/>
                  <a:gd name="T53" fmla="*/ 2 h 37"/>
                  <a:gd name="T54" fmla="*/ 23 w 37"/>
                  <a:gd name="T55" fmla="*/ 1 h 37"/>
                  <a:gd name="T56" fmla="*/ 19 w 37"/>
                  <a:gd name="T57" fmla="*/ 0 h 37"/>
                  <a:gd name="T58" fmla="*/ 19 w 37"/>
                  <a:gd name="T5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7">
                    <a:moveTo>
                      <a:pt x="19" y="0"/>
                    </a:moveTo>
                    <a:lnTo>
                      <a:pt x="19" y="0"/>
                    </a:lnTo>
                    <a:lnTo>
                      <a:pt x="15" y="1"/>
                    </a:lnTo>
                    <a:lnTo>
                      <a:pt x="12" y="2"/>
                    </a:lnTo>
                    <a:lnTo>
                      <a:pt x="6" y="6"/>
                    </a:lnTo>
                    <a:lnTo>
                      <a:pt x="2" y="12"/>
                    </a:lnTo>
                    <a:lnTo>
                      <a:pt x="1" y="15"/>
                    </a:lnTo>
                    <a:lnTo>
                      <a:pt x="0" y="19"/>
                    </a:lnTo>
                    <a:lnTo>
                      <a:pt x="0" y="19"/>
                    </a:lnTo>
                    <a:lnTo>
                      <a:pt x="1" y="22"/>
                    </a:lnTo>
                    <a:lnTo>
                      <a:pt x="2" y="26"/>
                    </a:lnTo>
                    <a:lnTo>
                      <a:pt x="6" y="31"/>
                    </a:lnTo>
                    <a:lnTo>
                      <a:pt x="12" y="36"/>
                    </a:lnTo>
                    <a:lnTo>
                      <a:pt x="15" y="37"/>
                    </a:lnTo>
                    <a:lnTo>
                      <a:pt x="19" y="37"/>
                    </a:lnTo>
                    <a:lnTo>
                      <a:pt x="19" y="37"/>
                    </a:lnTo>
                    <a:lnTo>
                      <a:pt x="23" y="37"/>
                    </a:lnTo>
                    <a:lnTo>
                      <a:pt x="26" y="36"/>
                    </a:lnTo>
                    <a:lnTo>
                      <a:pt x="32" y="31"/>
                    </a:lnTo>
                    <a:lnTo>
                      <a:pt x="36" y="26"/>
                    </a:lnTo>
                    <a:lnTo>
                      <a:pt x="37" y="22"/>
                    </a:lnTo>
                    <a:lnTo>
                      <a:pt x="37" y="19"/>
                    </a:lnTo>
                    <a:lnTo>
                      <a:pt x="37" y="19"/>
                    </a:lnTo>
                    <a:lnTo>
                      <a:pt x="37" y="15"/>
                    </a:lnTo>
                    <a:lnTo>
                      <a:pt x="36" y="12"/>
                    </a:lnTo>
                    <a:lnTo>
                      <a:pt x="32" y="6"/>
                    </a:lnTo>
                    <a:lnTo>
                      <a:pt x="26" y="2"/>
                    </a:lnTo>
                    <a:lnTo>
                      <a:pt x="23" y="1"/>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168" name="Freeform 21">
            <a:extLst>
              <a:ext uri="{FF2B5EF4-FFF2-40B4-BE49-F238E27FC236}">
                <a16:creationId xmlns:a16="http://schemas.microsoft.com/office/drawing/2014/main" id="{A168A66F-EF21-4867-B0A8-EDFDCCD9EFF3}"/>
              </a:ext>
            </a:extLst>
          </p:cNvPr>
          <p:cNvSpPr>
            <a:spLocks noEditPoints="1"/>
          </p:cNvSpPr>
          <p:nvPr/>
        </p:nvSpPr>
        <p:spPr bwMode="auto">
          <a:xfrm>
            <a:off x="2096369" y="4458588"/>
            <a:ext cx="251205" cy="238937"/>
          </a:xfrm>
          <a:custGeom>
            <a:avLst/>
            <a:gdLst>
              <a:gd name="T0" fmla="*/ 1265 w 1292"/>
              <a:gd name="T1" fmla="*/ 418 h 1228"/>
              <a:gd name="T2" fmla="*/ 1155 w 1292"/>
              <a:gd name="T3" fmla="*/ 358 h 1228"/>
              <a:gd name="T4" fmla="*/ 981 w 1292"/>
              <a:gd name="T5" fmla="*/ 510 h 1228"/>
              <a:gd name="T6" fmla="*/ 938 w 1292"/>
              <a:gd name="T7" fmla="*/ 322 h 1228"/>
              <a:gd name="T8" fmla="*/ 690 w 1292"/>
              <a:gd name="T9" fmla="*/ 373 h 1228"/>
              <a:gd name="T10" fmla="*/ 841 w 1292"/>
              <a:gd name="T11" fmla="*/ 147 h 1228"/>
              <a:gd name="T12" fmla="*/ 690 w 1292"/>
              <a:gd name="T13" fmla="*/ 176 h 1228"/>
              <a:gd name="T14" fmla="*/ 603 w 1292"/>
              <a:gd name="T15" fmla="*/ 0 h 1228"/>
              <a:gd name="T16" fmla="*/ 512 w 1292"/>
              <a:gd name="T17" fmla="*/ 86 h 1228"/>
              <a:gd name="T18" fmla="*/ 603 w 1292"/>
              <a:gd name="T19" fmla="*/ 299 h 1228"/>
              <a:gd name="T20" fmla="*/ 418 w 1292"/>
              <a:gd name="T21" fmla="*/ 276 h 1228"/>
              <a:gd name="T22" fmla="*/ 391 w 1292"/>
              <a:gd name="T23" fmla="*/ 536 h 1228"/>
              <a:gd name="T24" fmla="*/ 215 w 1292"/>
              <a:gd name="T25" fmla="*/ 320 h 1228"/>
              <a:gd name="T26" fmla="*/ 194 w 1292"/>
              <a:gd name="T27" fmla="*/ 473 h 1228"/>
              <a:gd name="T28" fmla="*/ 0 w 1292"/>
              <a:gd name="T29" fmla="*/ 501 h 1228"/>
              <a:gd name="T30" fmla="*/ 54 w 1292"/>
              <a:gd name="T31" fmla="*/ 613 h 1228"/>
              <a:gd name="T32" fmla="*/ 285 w 1292"/>
              <a:gd name="T33" fmla="*/ 593 h 1228"/>
              <a:gd name="T34" fmla="*/ 214 w 1292"/>
              <a:gd name="T35" fmla="*/ 756 h 1228"/>
              <a:gd name="T36" fmla="*/ 450 w 1292"/>
              <a:gd name="T37" fmla="*/ 861 h 1228"/>
              <a:gd name="T38" fmla="*/ 184 w 1292"/>
              <a:gd name="T39" fmla="*/ 969 h 1228"/>
              <a:gd name="T40" fmla="*/ 323 w 1292"/>
              <a:gd name="T41" fmla="*/ 1035 h 1228"/>
              <a:gd name="T42" fmla="*/ 290 w 1292"/>
              <a:gd name="T43" fmla="*/ 1228 h 1228"/>
              <a:gd name="T44" fmla="*/ 414 w 1292"/>
              <a:gd name="T45" fmla="*/ 1212 h 1228"/>
              <a:gd name="T46" fmla="*/ 466 w 1292"/>
              <a:gd name="T47" fmla="*/ 987 h 1228"/>
              <a:gd name="T48" fmla="*/ 607 w 1292"/>
              <a:gd name="T49" fmla="*/ 1099 h 1228"/>
              <a:gd name="T50" fmla="*/ 775 w 1292"/>
              <a:gd name="T51" fmla="*/ 917 h 1228"/>
              <a:gd name="T52" fmla="*/ 792 w 1292"/>
              <a:gd name="T53" fmla="*/ 1198 h 1228"/>
              <a:gd name="T54" fmla="*/ 899 w 1292"/>
              <a:gd name="T55" fmla="*/ 1086 h 1228"/>
              <a:gd name="T56" fmla="*/ 1072 w 1292"/>
              <a:gd name="T57" fmla="*/ 1177 h 1228"/>
              <a:gd name="T58" fmla="*/ 1095 w 1292"/>
              <a:gd name="T59" fmla="*/ 1055 h 1228"/>
              <a:gd name="T60" fmla="*/ 897 w 1292"/>
              <a:gd name="T61" fmla="*/ 935 h 1228"/>
              <a:gd name="T62" fmla="*/ 1054 w 1292"/>
              <a:gd name="T63" fmla="*/ 830 h 1228"/>
              <a:gd name="T64" fmla="*/ 935 w 1292"/>
              <a:gd name="T65" fmla="*/ 617 h 1228"/>
              <a:gd name="T66" fmla="*/ 1198 w 1292"/>
              <a:gd name="T67" fmla="*/ 690 h 1228"/>
              <a:gd name="T68" fmla="*/ 1124 w 1292"/>
              <a:gd name="T69" fmla="*/ 556 h 1228"/>
              <a:gd name="T70" fmla="*/ 690 w 1292"/>
              <a:gd name="T71" fmla="*/ 472 h 1228"/>
              <a:gd name="T72" fmla="*/ 807 w 1292"/>
              <a:gd name="T73" fmla="*/ 566 h 1228"/>
              <a:gd name="T74" fmla="*/ 690 w 1292"/>
              <a:gd name="T75" fmla="*/ 472 h 1228"/>
              <a:gd name="T76" fmla="*/ 603 w 1292"/>
              <a:gd name="T77" fmla="*/ 605 h 1228"/>
              <a:gd name="T78" fmla="*/ 456 w 1292"/>
              <a:gd name="T79" fmla="*/ 394 h 1228"/>
              <a:gd name="T80" fmla="*/ 508 w 1292"/>
              <a:gd name="T81" fmla="*/ 782 h 1228"/>
              <a:gd name="T82" fmla="*/ 451 w 1292"/>
              <a:gd name="T83" fmla="*/ 647 h 1228"/>
              <a:gd name="T84" fmla="*/ 508 w 1292"/>
              <a:gd name="T85" fmla="*/ 782 h 1228"/>
              <a:gd name="T86" fmla="*/ 575 w 1292"/>
              <a:gd name="T87" fmla="*/ 837 h 1228"/>
              <a:gd name="T88" fmla="*/ 718 w 1292"/>
              <a:gd name="T89" fmla="*/ 837 h 1228"/>
              <a:gd name="T90" fmla="*/ 955 w 1292"/>
              <a:gd name="T91" fmla="*/ 757 h 1228"/>
              <a:gd name="T92" fmla="*/ 717 w 1292"/>
              <a:gd name="T93" fmla="*/ 688 h 1228"/>
              <a:gd name="T94" fmla="*/ 955 w 1292"/>
              <a:gd name="T95" fmla="*/ 757 h 1228"/>
              <a:gd name="T96" fmla="*/ 955 w 1292"/>
              <a:gd name="T97" fmla="*/ 757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2" h="1228">
                <a:moveTo>
                  <a:pt x="1292" y="501"/>
                </a:moveTo>
                <a:lnTo>
                  <a:pt x="1265" y="418"/>
                </a:lnTo>
                <a:lnTo>
                  <a:pt x="1097" y="473"/>
                </a:lnTo>
                <a:lnTo>
                  <a:pt x="1155" y="358"/>
                </a:lnTo>
                <a:lnTo>
                  <a:pt x="1078" y="320"/>
                </a:lnTo>
                <a:lnTo>
                  <a:pt x="981" y="510"/>
                </a:lnTo>
                <a:lnTo>
                  <a:pt x="901" y="536"/>
                </a:lnTo>
                <a:lnTo>
                  <a:pt x="938" y="322"/>
                </a:lnTo>
                <a:lnTo>
                  <a:pt x="875" y="276"/>
                </a:lnTo>
                <a:lnTo>
                  <a:pt x="690" y="373"/>
                </a:lnTo>
                <a:lnTo>
                  <a:pt x="690" y="299"/>
                </a:lnTo>
                <a:lnTo>
                  <a:pt x="841" y="147"/>
                </a:lnTo>
                <a:lnTo>
                  <a:pt x="779" y="86"/>
                </a:lnTo>
                <a:lnTo>
                  <a:pt x="690" y="176"/>
                </a:lnTo>
                <a:lnTo>
                  <a:pt x="690" y="0"/>
                </a:lnTo>
                <a:lnTo>
                  <a:pt x="603" y="0"/>
                </a:lnTo>
                <a:lnTo>
                  <a:pt x="603" y="176"/>
                </a:lnTo>
                <a:lnTo>
                  <a:pt x="512" y="86"/>
                </a:lnTo>
                <a:lnTo>
                  <a:pt x="451" y="147"/>
                </a:lnTo>
                <a:lnTo>
                  <a:pt x="603" y="299"/>
                </a:lnTo>
                <a:lnTo>
                  <a:pt x="603" y="373"/>
                </a:lnTo>
                <a:lnTo>
                  <a:pt x="418" y="276"/>
                </a:lnTo>
                <a:lnTo>
                  <a:pt x="355" y="322"/>
                </a:lnTo>
                <a:lnTo>
                  <a:pt x="391" y="536"/>
                </a:lnTo>
                <a:lnTo>
                  <a:pt x="312" y="510"/>
                </a:lnTo>
                <a:lnTo>
                  <a:pt x="215" y="320"/>
                </a:lnTo>
                <a:lnTo>
                  <a:pt x="137" y="358"/>
                </a:lnTo>
                <a:lnTo>
                  <a:pt x="194" y="473"/>
                </a:lnTo>
                <a:lnTo>
                  <a:pt x="27" y="418"/>
                </a:lnTo>
                <a:lnTo>
                  <a:pt x="0" y="501"/>
                </a:lnTo>
                <a:lnTo>
                  <a:pt x="167" y="556"/>
                </a:lnTo>
                <a:lnTo>
                  <a:pt x="54" y="613"/>
                </a:lnTo>
                <a:lnTo>
                  <a:pt x="94" y="690"/>
                </a:lnTo>
                <a:lnTo>
                  <a:pt x="285" y="593"/>
                </a:lnTo>
                <a:lnTo>
                  <a:pt x="357" y="617"/>
                </a:lnTo>
                <a:lnTo>
                  <a:pt x="214" y="756"/>
                </a:lnTo>
                <a:lnTo>
                  <a:pt x="238" y="830"/>
                </a:lnTo>
                <a:lnTo>
                  <a:pt x="450" y="861"/>
                </a:lnTo>
                <a:lnTo>
                  <a:pt x="396" y="935"/>
                </a:lnTo>
                <a:lnTo>
                  <a:pt x="184" y="969"/>
                </a:lnTo>
                <a:lnTo>
                  <a:pt x="197" y="1055"/>
                </a:lnTo>
                <a:lnTo>
                  <a:pt x="323" y="1035"/>
                </a:lnTo>
                <a:lnTo>
                  <a:pt x="220" y="1177"/>
                </a:lnTo>
                <a:lnTo>
                  <a:pt x="290" y="1228"/>
                </a:lnTo>
                <a:lnTo>
                  <a:pt x="393" y="1086"/>
                </a:lnTo>
                <a:lnTo>
                  <a:pt x="414" y="1212"/>
                </a:lnTo>
                <a:lnTo>
                  <a:pt x="500" y="1198"/>
                </a:lnTo>
                <a:lnTo>
                  <a:pt x="466" y="987"/>
                </a:lnTo>
                <a:lnTo>
                  <a:pt x="517" y="917"/>
                </a:lnTo>
                <a:lnTo>
                  <a:pt x="607" y="1099"/>
                </a:lnTo>
                <a:lnTo>
                  <a:pt x="684" y="1099"/>
                </a:lnTo>
                <a:lnTo>
                  <a:pt x="775" y="917"/>
                </a:lnTo>
                <a:lnTo>
                  <a:pt x="826" y="987"/>
                </a:lnTo>
                <a:lnTo>
                  <a:pt x="792" y="1198"/>
                </a:lnTo>
                <a:lnTo>
                  <a:pt x="878" y="1212"/>
                </a:lnTo>
                <a:lnTo>
                  <a:pt x="899" y="1086"/>
                </a:lnTo>
                <a:lnTo>
                  <a:pt x="1002" y="1228"/>
                </a:lnTo>
                <a:lnTo>
                  <a:pt x="1072" y="1177"/>
                </a:lnTo>
                <a:lnTo>
                  <a:pt x="969" y="1035"/>
                </a:lnTo>
                <a:lnTo>
                  <a:pt x="1095" y="1055"/>
                </a:lnTo>
                <a:lnTo>
                  <a:pt x="1108" y="969"/>
                </a:lnTo>
                <a:lnTo>
                  <a:pt x="897" y="935"/>
                </a:lnTo>
                <a:lnTo>
                  <a:pt x="843" y="862"/>
                </a:lnTo>
                <a:lnTo>
                  <a:pt x="1054" y="830"/>
                </a:lnTo>
                <a:lnTo>
                  <a:pt x="1079" y="756"/>
                </a:lnTo>
                <a:lnTo>
                  <a:pt x="935" y="617"/>
                </a:lnTo>
                <a:lnTo>
                  <a:pt x="1008" y="593"/>
                </a:lnTo>
                <a:lnTo>
                  <a:pt x="1198" y="690"/>
                </a:lnTo>
                <a:lnTo>
                  <a:pt x="1238" y="613"/>
                </a:lnTo>
                <a:lnTo>
                  <a:pt x="1124" y="556"/>
                </a:lnTo>
                <a:lnTo>
                  <a:pt x="1292" y="501"/>
                </a:lnTo>
                <a:close/>
                <a:moveTo>
                  <a:pt x="690" y="472"/>
                </a:moveTo>
                <a:lnTo>
                  <a:pt x="837" y="394"/>
                </a:lnTo>
                <a:lnTo>
                  <a:pt x="807" y="566"/>
                </a:lnTo>
                <a:lnTo>
                  <a:pt x="690" y="605"/>
                </a:lnTo>
                <a:lnTo>
                  <a:pt x="690" y="472"/>
                </a:lnTo>
                <a:close/>
                <a:moveTo>
                  <a:pt x="603" y="472"/>
                </a:moveTo>
                <a:lnTo>
                  <a:pt x="603" y="605"/>
                </a:lnTo>
                <a:lnTo>
                  <a:pt x="485" y="566"/>
                </a:lnTo>
                <a:lnTo>
                  <a:pt x="456" y="394"/>
                </a:lnTo>
                <a:lnTo>
                  <a:pt x="603" y="472"/>
                </a:lnTo>
                <a:close/>
                <a:moveTo>
                  <a:pt x="508" y="782"/>
                </a:moveTo>
                <a:lnTo>
                  <a:pt x="337" y="757"/>
                </a:lnTo>
                <a:lnTo>
                  <a:pt x="451" y="647"/>
                </a:lnTo>
                <a:lnTo>
                  <a:pt x="576" y="688"/>
                </a:lnTo>
                <a:lnTo>
                  <a:pt x="508" y="782"/>
                </a:lnTo>
                <a:close/>
                <a:moveTo>
                  <a:pt x="646" y="981"/>
                </a:moveTo>
                <a:lnTo>
                  <a:pt x="575" y="837"/>
                </a:lnTo>
                <a:lnTo>
                  <a:pt x="646" y="739"/>
                </a:lnTo>
                <a:lnTo>
                  <a:pt x="718" y="837"/>
                </a:lnTo>
                <a:lnTo>
                  <a:pt x="646" y="981"/>
                </a:lnTo>
                <a:close/>
                <a:moveTo>
                  <a:pt x="955" y="757"/>
                </a:moveTo>
                <a:lnTo>
                  <a:pt x="785" y="782"/>
                </a:lnTo>
                <a:lnTo>
                  <a:pt x="717" y="688"/>
                </a:lnTo>
                <a:lnTo>
                  <a:pt x="842" y="647"/>
                </a:lnTo>
                <a:lnTo>
                  <a:pt x="955" y="757"/>
                </a:lnTo>
                <a:close/>
                <a:moveTo>
                  <a:pt x="955" y="757"/>
                </a:moveTo>
                <a:lnTo>
                  <a:pt x="955" y="75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169" name="Grupa 168">
            <a:extLst>
              <a:ext uri="{FF2B5EF4-FFF2-40B4-BE49-F238E27FC236}">
                <a16:creationId xmlns:a16="http://schemas.microsoft.com/office/drawing/2014/main" id="{3CA8E4C9-4655-4C20-88C1-61C4736978AC}"/>
              </a:ext>
            </a:extLst>
          </p:cNvPr>
          <p:cNvGrpSpPr/>
          <p:nvPr/>
        </p:nvGrpSpPr>
        <p:grpSpPr>
          <a:xfrm>
            <a:off x="4001970" y="3070286"/>
            <a:ext cx="222713" cy="247253"/>
            <a:chOff x="3273426" y="0"/>
            <a:chExt cx="2290763" cy="2543176"/>
          </a:xfrm>
          <a:solidFill>
            <a:srgbClr val="CDCDCD"/>
          </a:solidFill>
        </p:grpSpPr>
        <p:sp>
          <p:nvSpPr>
            <p:cNvPr id="170" name="Freeform 5">
              <a:extLst>
                <a:ext uri="{FF2B5EF4-FFF2-40B4-BE49-F238E27FC236}">
                  <a16:creationId xmlns:a16="http://schemas.microsoft.com/office/drawing/2014/main" id="{22604324-9A0A-4A93-A51A-1F638D203D91}"/>
                </a:ext>
              </a:extLst>
            </p:cNvPr>
            <p:cNvSpPr>
              <a:spLocks/>
            </p:cNvSpPr>
            <p:nvPr/>
          </p:nvSpPr>
          <p:spPr bwMode="auto">
            <a:xfrm>
              <a:off x="3378201" y="0"/>
              <a:ext cx="1795463" cy="476250"/>
            </a:xfrm>
            <a:custGeom>
              <a:avLst/>
              <a:gdLst>
                <a:gd name="T0" fmla="*/ 456 w 1131"/>
                <a:gd name="T1" fmla="*/ 185 h 300"/>
                <a:gd name="T2" fmla="*/ 675 w 1131"/>
                <a:gd name="T3" fmla="*/ 300 h 300"/>
                <a:gd name="T4" fmla="*/ 1054 w 1131"/>
                <a:gd name="T5" fmla="*/ 185 h 300"/>
                <a:gd name="T6" fmla="*/ 1070 w 1131"/>
                <a:gd name="T7" fmla="*/ 183 h 300"/>
                <a:gd name="T8" fmla="*/ 1095 w 1131"/>
                <a:gd name="T9" fmla="*/ 171 h 300"/>
                <a:gd name="T10" fmla="*/ 1117 w 1131"/>
                <a:gd name="T11" fmla="*/ 151 h 300"/>
                <a:gd name="T12" fmla="*/ 1129 w 1131"/>
                <a:gd name="T13" fmla="*/ 123 h 300"/>
                <a:gd name="T14" fmla="*/ 1131 w 1131"/>
                <a:gd name="T15" fmla="*/ 103 h 300"/>
                <a:gd name="T16" fmla="*/ 1129 w 1131"/>
                <a:gd name="T17" fmla="*/ 87 h 300"/>
                <a:gd name="T18" fmla="*/ 1117 w 1131"/>
                <a:gd name="T19" fmla="*/ 62 h 300"/>
                <a:gd name="T20" fmla="*/ 1097 w 1131"/>
                <a:gd name="T21" fmla="*/ 42 h 300"/>
                <a:gd name="T22" fmla="*/ 1070 w 1131"/>
                <a:gd name="T23" fmla="*/ 32 h 300"/>
                <a:gd name="T24" fmla="*/ 720 w 1131"/>
                <a:gd name="T25" fmla="*/ 62 h 300"/>
                <a:gd name="T26" fmla="*/ 712 w 1131"/>
                <a:gd name="T27" fmla="*/ 50 h 300"/>
                <a:gd name="T28" fmla="*/ 685 w 1131"/>
                <a:gd name="T29" fmla="*/ 26 h 300"/>
                <a:gd name="T30" fmla="*/ 643 w 1131"/>
                <a:gd name="T31" fmla="*/ 10 h 300"/>
                <a:gd name="T32" fmla="*/ 593 w 1131"/>
                <a:gd name="T33" fmla="*/ 0 h 300"/>
                <a:gd name="T34" fmla="*/ 565 w 1131"/>
                <a:gd name="T35" fmla="*/ 0 h 300"/>
                <a:gd name="T36" fmla="*/ 512 w 1131"/>
                <a:gd name="T37" fmla="*/ 4 h 300"/>
                <a:gd name="T38" fmla="*/ 464 w 1131"/>
                <a:gd name="T39" fmla="*/ 18 h 300"/>
                <a:gd name="T40" fmla="*/ 430 w 1131"/>
                <a:gd name="T41" fmla="*/ 38 h 300"/>
                <a:gd name="T42" fmla="*/ 411 w 1131"/>
                <a:gd name="T43" fmla="*/ 62 h 300"/>
                <a:gd name="T44" fmla="*/ 77 w 1131"/>
                <a:gd name="T45" fmla="*/ 32 h 300"/>
                <a:gd name="T46" fmla="*/ 47 w 1131"/>
                <a:gd name="T47" fmla="*/ 36 h 300"/>
                <a:gd name="T48" fmla="*/ 21 w 1131"/>
                <a:gd name="T49" fmla="*/ 50 h 300"/>
                <a:gd name="T50" fmla="*/ 6 w 1131"/>
                <a:gd name="T51" fmla="*/ 73 h 300"/>
                <a:gd name="T52" fmla="*/ 0 w 1131"/>
                <a:gd name="T53" fmla="*/ 103 h 300"/>
                <a:gd name="T54" fmla="*/ 0 w 1131"/>
                <a:gd name="T55" fmla="*/ 107 h 300"/>
                <a:gd name="T56" fmla="*/ 6 w 1131"/>
                <a:gd name="T57" fmla="*/ 137 h 300"/>
                <a:gd name="T58" fmla="*/ 21 w 1131"/>
                <a:gd name="T59" fmla="*/ 161 h 300"/>
                <a:gd name="T60" fmla="*/ 47 w 1131"/>
                <a:gd name="T61" fmla="*/ 179 h 300"/>
                <a:gd name="T62" fmla="*/ 77 w 1131"/>
                <a:gd name="T63" fmla="*/ 18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1" h="300">
                  <a:moveTo>
                    <a:pt x="77" y="185"/>
                  </a:moveTo>
                  <a:lnTo>
                    <a:pt x="456" y="185"/>
                  </a:lnTo>
                  <a:lnTo>
                    <a:pt x="456" y="300"/>
                  </a:lnTo>
                  <a:lnTo>
                    <a:pt x="675" y="300"/>
                  </a:lnTo>
                  <a:lnTo>
                    <a:pt x="675" y="185"/>
                  </a:lnTo>
                  <a:lnTo>
                    <a:pt x="1054" y="185"/>
                  </a:lnTo>
                  <a:lnTo>
                    <a:pt x="1054" y="185"/>
                  </a:lnTo>
                  <a:lnTo>
                    <a:pt x="1070" y="183"/>
                  </a:lnTo>
                  <a:lnTo>
                    <a:pt x="1084" y="179"/>
                  </a:lnTo>
                  <a:lnTo>
                    <a:pt x="1095" y="171"/>
                  </a:lnTo>
                  <a:lnTo>
                    <a:pt x="1107" y="161"/>
                  </a:lnTo>
                  <a:lnTo>
                    <a:pt x="1117" y="151"/>
                  </a:lnTo>
                  <a:lnTo>
                    <a:pt x="1125" y="137"/>
                  </a:lnTo>
                  <a:lnTo>
                    <a:pt x="1129" y="123"/>
                  </a:lnTo>
                  <a:lnTo>
                    <a:pt x="1131" y="107"/>
                  </a:lnTo>
                  <a:lnTo>
                    <a:pt x="1131" y="103"/>
                  </a:lnTo>
                  <a:lnTo>
                    <a:pt x="1131" y="103"/>
                  </a:lnTo>
                  <a:lnTo>
                    <a:pt x="1129" y="87"/>
                  </a:lnTo>
                  <a:lnTo>
                    <a:pt x="1125" y="73"/>
                  </a:lnTo>
                  <a:lnTo>
                    <a:pt x="1117" y="62"/>
                  </a:lnTo>
                  <a:lnTo>
                    <a:pt x="1107" y="50"/>
                  </a:lnTo>
                  <a:lnTo>
                    <a:pt x="1097" y="42"/>
                  </a:lnTo>
                  <a:lnTo>
                    <a:pt x="1084" y="36"/>
                  </a:lnTo>
                  <a:lnTo>
                    <a:pt x="1070" y="32"/>
                  </a:lnTo>
                  <a:lnTo>
                    <a:pt x="1054" y="32"/>
                  </a:lnTo>
                  <a:lnTo>
                    <a:pt x="720" y="62"/>
                  </a:lnTo>
                  <a:lnTo>
                    <a:pt x="720" y="62"/>
                  </a:lnTo>
                  <a:lnTo>
                    <a:pt x="712" y="50"/>
                  </a:lnTo>
                  <a:lnTo>
                    <a:pt x="700" y="38"/>
                  </a:lnTo>
                  <a:lnTo>
                    <a:pt x="685" y="26"/>
                  </a:lnTo>
                  <a:lnTo>
                    <a:pt x="665" y="18"/>
                  </a:lnTo>
                  <a:lnTo>
                    <a:pt x="643" y="10"/>
                  </a:lnTo>
                  <a:lnTo>
                    <a:pt x="619" y="4"/>
                  </a:lnTo>
                  <a:lnTo>
                    <a:pt x="593" y="0"/>
                  </a:lnTo>
                  <a:lnTo>
                    <a:pt x="565" y="0"/>
                  </a:lnTo>
                  <a:lnTo>
                    <a:pt x="565" y="0"/>
                  </a:lnTo>
                  <a:lnTo>
                    <a:pt x="538" y="0"/>
                  </a:lnTo>
                  <a:lnTo>
                    <a:pt x="512" y="4"/>
                  </a:lnTo>
                  <a:lnTo>
                    <a:pt x="486" y="10"/>
                  </a:lnTo>
                  <a:lnTo>
                    <a:pt x="464" y="18"/>
                  </a:lnTo>
                  <a:lnTo>
                    <a:pt x="446" y="26"/>
                  </a:lnTo>
                  <a:lnTo>
                    <a:pt x="430" y="38"/>
                  </a:lnTo>
                  <a:lnTo>
                    <a:pt x="418" y="50"/>
                  </a:lnTo>
                  <a:lnTo>
                    <a:pt x="411" y="62"/>
                  </a:lnTo>
                  <a:lnTo>
                    <a:pt x="77" y="32"/>
                  </a:lnTo>
                  <a:lnTo>
                    <a:pt x="77" y="32"/>
                  </a:lnTo>
                  <a:lnTo>
                    <a:pt x="61" y="32"/>
                  </a:lnTo>
                  <a:lnTo>
                    <a:pt x="47" y="36"/>
                  </a:lnTo>
                  <a:lnTo>
                    <a:pt x="33" y="42"/>
                  </a:lnTo>
                  <a:lnTo>
                    <a:pt x="21" y="50"/>
                  </a:lnTo>
                  <a:lnTo>
                    <a:pt x="13" y="62"/>
                  </a:lnTo>
                  <a:lnTo>
                    <a:pt x="6" y="73"/>
                  </a:lnTo>
                  <a:lnTo>
                    <a:pt x="2" y="87"/>
                  </a:lnTo>
                  <a:lnTo>
                    <a:pt x="0" y="103"/>
                  </a:lnTo>
                  <a:lnTo>
                    <a:pt x="0" y="107"/>
                  </a:lnTo>
                  <a:lnTo>
                    <a:pt x="0" y="107"/>
                  </a:lnTo>
                  <a:lnTo>
                    <a:pt x="2" y="123"/>
                  </a:lnTo>
                  <a:lnTo>
                    <a:pt x="6" y="137"/>
                  </a:lnTo>
                  <a:lnTo>
                    <a:pt x="13" y="151"/>
                  </a:lnTo>
                  <a:lnTo>
                    <a:pt x="21" y="161"/>
                  </a:lnTo>
                  <a:lnTo>
                    <a:pt x="33" y="171"/>
                  </a:lnTo>
                  <a:lnTo>
                    <a:pt x="47" y="179"/>
                  </a:lnTo>
                  <a:lnTo>
                    <a:pt x="61" y="183"/>
                  </a:lnTo>
                  <a:lnTo>
                    <a:pt x="77" y="185"/>
                  </a:lnTo>
                  <a:lnTo>
                    <a:pt x="77"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1" name="Freeform 6">
              <a:extLst>
                <a:ext uri="{FF2B5EF4-FFF2-40B4-BE49-F238E27FC236}">
                  <a16:creationId xmlns:a16="http://schemas.microsoft.com/office/drawing/2014/main" id="{75D4DA21-95CA-4733-A28A-3E79E56988C6}"/>
                </a:ext>
              </a:extLst>
            </p:cNvPr>
            <p:cNvSpPr>
              <a:spLocks/>
            </p:cNvSpPr>
            <p:nvPr/>
          </p:nvSpPr>
          <p:spPr bwMode="auto">
            <a:xfrm>
              <a:off x="3273426" y="536575"/>
              <a:ext cx="2290763" cy="1328738"/>
            </a:xfrm>
            <a:custGeom>
              <a:avLst/>
              <a:gdLst>
                <a:gd name="T0" fmla="*/ 1354 w 1443"/>
                <a:gd name="T1" fmla="*/ 571 h 837"/>
                <a:gd name="T2" fmla="*/ 1249 w 1443"/>
                <a:gd name="T3" fmla="*/ 599 h 837"/>
                <a:gd name="T4" fmla="*/ 1338 w 1443"/>
                <a:gd name="T5" fmla="*/ 522 h 837"/>
                <a:gd name="T6" fmla="*/ 1316 w 1443"/>
                <a:gd name="T7" fmla="*/ 464 h 837"/>
                <a:gd name="T8" fmla="*/ 1279 w 1443"/>
                <a:gd name="T9" fmla="*/ 379 h 837"/>
                <a:gd name="T10" fmla="*/ 1259 w 1443"/>
                <a:gd name="T11" fmla="*/ 349 h 837"/>
                <a:gd name="T12" fmla="*/ 1223 w 1443"/>
                <a:gd name="T13" fmla="*/ 307 h 837"/>
                <a:gd name="T14" fmla="*/ 1181 w 1443"/>
                <a:gd name="T15" fmla="*/ 270 h 837"/>
                <a:gd name="T16" fmla="*/ 1138 w 1443"/>
                <a:gd name="T17" fmla="*/ 236 h 837"/>
                <a:gd name="T18" fmla="*/ 1092 w 1443"/>
                <a:gd name="T19" fmla="*/ 208 h 837"/>
                <a:gd name="T20" fmla="*/ 1042 w 1443"/>
                <a:gd name="T21" fmla="*/ 186 h 837"/>
                <a:gd name="T22" fmla="*/ 991 w 1443"/>
                <a:gd name="T23" fmla="*/ 168 h 837"/>
                <a:gd name="T24" fmla="*/ 937 w 1443"/>
                <a:gd name="T25" fmla="*/ 156 h 837"/>
                <a:gd name="T26" fmla="*/ 882 w 1443"/>
                <a:gd name="T27" fmla="*/ 150 h 837"/>
                <a:gd name="T28" fmla="*/ 882 w 1443"/>
                <a:gd name="T29" fmla="*/ 150 h 837"/>
                <a:gd name="T30" fmla="*/ 850 w 1443"/>
                <a:gd name="T31" fmla="*/ 0 h 837"/>
                <a:gd name="T32" fmla="*/ 413 w 1443"/>
                <a:gd name="T33" fmla="*/ 150 h 837"/>
                <a:gd name="T34" fmla="*/ 278 w 1443"/>
                <a:gd name="T35" fmla="*/ 303 h 837"/>
                <a:gd name="T36" fmla="*/ 226 w 1443"/>
                <a:gd name="T37" fmla="*/ 148 h 837"/>
                <a:gd name="T38" fmla="*/ 214 w 1443"/>
                <a:gd name="T39" fmla="*/ 133 h 837"/>
                <a:gd name="T40" fmla="*/ 189 w 1443"/>
                <a:gd name="T41" fmla="*/ 105 h 837"/>
                <a:gd name="T42" fmla="*/ 155 w 1443"/>
                <a:gd name="T43" fmla="*/ 85 h 837"/>
                <a:gd name="T44" fmla="*/ 115 w 1443"/>
                <a:gd name="T45" fmla="*/ 73 h 837"/>
                <a:gd name="T46" fmla="*/ 0 w 1443"/>
                <a:gd name="T47" fmla="*/ 73 h 837"/>
                <a:gd name="T48" fmla="*/ 0 w 1443"/>
                <a:gd name="T49" fmla="*/ 599 h 837"/>
                <a:gd name="T50" fmla="*/ 95 w 1443"/>
                <a:gd name="T51" fmla="*/ 599 h 837"/>
                <a:gd name="T52" fmla="*/ 139 w 1443"/>
                <a:gd name="T53" fmla="*/ 591 h 837"/>
                <a:gd name="T54" fmla="*/ 179 w 1443"/>
                <a:gd name="T55" fmla="*/ 573 h 837"/>
                <a:gd name="T56" fmla="*/ 211 w 1443"/>
                <a:gd name="T57" fmla="*/ 545 h 837"/>
                <a:gd name="T58" fmla="*/ 232 w 1443"/>
                <a:gd name="T59" fmla="*/ 510 h 837"/>
                <a:gd name="T60" fmla="*/ 381 w 1443"/>
                <a:gd name="T61" fmla="*/ 510 h 837"/>
                <a:gd name="T62" fmla="*/ 429 w 1443"/>
                <a:gd name="T63" fmla="*/ 563 h 837"/>
                <a:gd name="T64" fmla="*/ 488 w 1443"/>
                <a:gd name="T65" fmla="*/ 603 h 837"/>
                <a:gd name="T66" fmla="*/ 556 w 1443"/>
                <a:gd name="T67" fmla="*/ 629 h 837"/>
                <a:gd name="T68" fmla="*/ 631 w 1443"/>
                <a:gd name="T69" fmla="*/ 639 h 837"/>
                <a:gd name="T70" fmla="*/ 669 w 1443"/>
                <a:gd name="T71" fmla="*/ 637 h 837"/>
                <a:gd name="T72" fmla="*/ 741 w 1443"/>
                <a:gd name="T73" fmla="*/ 619 h 837"/>
                <a:gd name="T74" fmla="*/ 804 w 1443"/>
                <a:gd name="T75" fmla="*/ 585 h 837"/>
                <a:gd name="T76" fmla="*/ 858 w 1443"/>
                <a:gd name="T77" fmla="*/ 540 h 837"/>
                <a:gd name="T78" fmla="*/ 880 w 1443"/>
                <a:gd name="T79" fmla="*/ 512 h 837"/>
                <a:gd name="T80" fmla="*/ 929 w 1443"/>
                <a:gd name="T81" fmla="*/ 530 h 837"/>
                <a:gd name="T82" fmla="*/ 959 w 1443"/>
                <a:gd name="T83" fmla="*/ 553 h 837"/>
                <a:gd name="T84" fmla="*/ 969 w 1443"/>
                <a:gd name="T85" fmla="*/ 563 h 837"/>
                <a:gd name="T86" fmla="*/ 1007 w 1443"/>
                <a:gd name="T87" fmla="*/ 667 h 837"/>
                <a:gd name="T88" fmla="*/ 995 w 1443"/>
                <a:gd name="T89" fmla="*/ 837 h 837"/>
                <a:gd name="T90" fmla="*/ 1443 w 1443"/>
                <a:gd name="T91" fmla="*/ 714 h 837"/>
                <a:gd name="T92" fmla="*/ 1354 w 1443"/>
                <a:gd name="T93" fmla="*/ 571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3" h="837">
                  <a:moveTo>
                    <a:pt x="1354" y="571"/>
                  </a:moveTo>
                  <a:lnTo>
                    <a:pt x="1354" y="571"/>
                  </a:lnTo>
                  <a:lnTo>
                    <a:pt x="1354" y="571"/>
                  </a:lnTo>
                  <a:lnTo>
                    <a:pt x="1249" y="599"/>
                  </a:lnTo>
                  <a:lnTo>
                    <a:pt x="1235" y="549"/>
                  </a:lnTo>
                  <a:lnTo>
                    <a:pt x="1338" y="522"/>
                  </a:lnTo>
                  <a:lnTo>
                    <a:pt x="1338" y="522"/>
                  </a:lnTo>
                  <a:lnTo>
                    <a:pt x="1316" y="464"/>
                  </a:lnTo>
                  <a:lnTo>
                    <a:pt x="1296" y="416"/>
                  </a:lnTo>
                  <a:lnTo>
                    <a:pt x="1279" y="379"/>
                  </a:lnTo>
                  <a:lnTo>
                    <a:pt x="1259" y="349"/>
                  </a:lnTo>
                  <a:lnTo>
                    <a:pt x="1259" y="349"/>
                  </a:lnTo>
                  <a:lnTo>
                    <a:pt x="1241" y="327"/>
                  </a:lnTo>
                  <a:lnTo>
                    <a:pt x="1223" y="307"/>
                  </a:lnTo>
                  <a:lnTo>
                    <a:pt x="1203" y="287"/>
                  </a:lnTo>
                  <a:lnTo>
                    <a:pt x="1181" y="270"/>
                  </a:lnTo>
                  <a:lnTo>
                    <a:pt x="1161" y="252"/>
                  </a:lnTo>
                  <a:lnTo>
                    <a:pt x="1138" y="236"/>
                  </a:lnTo>
                  <a:lnTo>
                    <a:pt x="1116" y="222"/>
                  </a:lnTo>
                  <a:lnTo>
                    <a:pt x="1092" y="208"/>
                  </a:lnTo>
                  <a:lnTo>
                    <a:pt x="1068" y="196"/>
                  </a:lnTo>
                  <a:lnTo>
                    <a:pt x="1042" y="186"/>
                  </a:lnTo>
                  <a:lnTo>
                    <a:pt x="1017" y="176"/>
                  </a:lnTo>
                  <a:lnTo>
                    <a:pt x="991" y="168"/>
                  </a:lnTo>
                  <a:lnTo>
                    <a:pt x="965" y="162"/>
                  </a:lnTo>
                  <a:lnTo>
                    <a:pt x="937" y="156"/>
                  </a:lnTo>
                  <a:lnTo>
                    <a:pt x="909" y="152"/>
                  </a:lnTo>
                  <a:lnTo>
                    <a:pt x="882" y="150"/>
                  </a:lnTo>
                  <a:lnTo>
                    <a:pt x="882" y="150"/>
                  </a:lnTo>
                  <a:lnTo>
                    <a:pt x="882" y="150"/>
                  </a:lnTo>
                  <a:lnTo>
                    <a:pt x="852" y="150"/>
                  </a:lnTo>
                  <a:lnTo>
                    <a:pt x="850" y="0"/>
                  </a:lnTo>
                  <a:lnTo>
                    <a:pt x="413" y="0"/>
                  </a:lnTo>
                  <a:lnTo>
                    <a:pt x="413" y="150"/>
                  </a:lnTo>
                  <a:lnTo>
                    <a:pt x="278" y="150"/>
                  </a:lnTo>
                  <a:lnTo>
                    <a:pt x="278" y="303"/>
                  </a:lnTo>
                  <a:lnTo>
                    <a:pt x="226" y="303"/>
                  </a:lnTo>
                  <a:lnTo>
                    <a:pt x="226" y="148"/>
                  </a:lnTo>
                  <a:lnTo>
                    <a:pt x="226" y="148"/>
                  </a:lnTo>
                  <a:lnTo>
                    <a:pt x="214" y="133"/>
                  </a:lnTo>
                  <a:lnTo>
                    <a:pt x="203" y="117"/>
                  </a:lnTo>
                  <a:lnTo>
                    <a:pt x="189" y="105"/>
                  </a:lnTo>
                  <a:lnTo>
                    <a:pt x="173" y="93"/>
                  </a:lnTo>
                  <a:lnTo>
                    <a:pt x="155" y="85"/>
                  </a:lnTo>
                  <a:lnTo>
                    <a:pt x="135" y="79"/>
                  </a:lnTo>
                  <a:lnTo>
                    <a:pt x="115" y="73"/>
                  </a:lnTo>
                  <a:lnTo>
                    <a:pt x="95" y="73"/>
                  </a:lnTo>
                  <a:lnTo>
                    <a:pt x="0" y="73"/>
                  </a:lnTo>
                  <a:lnTo>
                    <a:pt x="0" y="510"/>
                  </a:lnTo>
                  <a:lnTo>
                    <a:pt x="0" y="599"/>
                  </a:lnTo>
                  <a:lnTo>
                    <a:pt x="95" y="599"/>
                  </a:lnTo>
                  <a:lnTo>
                    <a:pt x="95" y="599"/>
                  </a:lnTo>
                  <a:lnTo>
                    <a:pt x="117" y="597"/>
                  </a:lnTo>
                  <a:lnTo>
                    <a:pt x="139" y="591"/>
                  </a:lnTo>
                  <a:lnTo>
                    <a:pt x="159" y="585"/>
                  </a:lnTo>
                  <a:lnTo>
                    <a:pt x="179" y="573"/>
                  </a:lnTo>
                  <a:lnTo>
                    <a:pt x="195" y="561"/>
                  </a:lnTo>
                  <a:lnTo>
                    <a:pt x="211" y="545"/>
                  </a:lnTo>
                  <a:lnTo>
                    <a:pt x="222" y="530"/>
                  </a:lnTo>
                  <a:lnTo>
                    <a:pt x="232" y="510"/>
                  </a:lnTo>
                  <a:lnTo>
                    <a:pt x="381" y="510"/>
                  </a:lnTo>
                  <a:lnTo>
                    <a:pt x="381" y="510"/>
                  </a:lnTo>
                  <a:lnTo>
                    <a:pt x="403" y="538"/>
                  </a:lnTo>
                  <a:lnTo>
                    <a:pt x="429" y="563"/>
                  </a:lnTo>
                  <a:lnTo>
                    <a:pt x="457" y="585"/>
                  </a:lnTo>
                  <a:lnTo>
                    <a:pt x="488" y="603"/>
                  </a:lnTo>
                  <a:lnTo>
                    <a:pt x="522" y="619"/>
                  </a:lnTo>
                  <a:lnTo>
                    <a:pt x="556" y="629"/>
                  </a:lnTo>
                  <a:lnTo>
                    <a:pt x="594" y="637"/>
                  </a:lnTo>
                  <a:lnTo>
                    <a:pt x="631" y="639"/>
                  </a:lnTo>
                  <a:lnTo>
                    <a:pt x="631" y="639"/>
                  </a:lnTo>
                  <a:lnTo>
                    <a:pt x="669" y="637"/>
                  </a:lnTo>
                  <a:lnTo>
                    <a:pt x="705" y="631"/>
                  </a:lnTo>
                  <a:lnTo>
                    <a:pt x="741" y="619"/>
                  </a:lnTo>
                  <a:lnTo>
                    <a:pt x="772" y="605"/>
                  </a:lnTo>
                  <a:lnTo>
                    <a:pt x="804" y="585"/>
                  </a:lnTo>
                  <a:lnTo>
                    <a:pt x="832" y="565"/>
                  </a:lnTo>
                  <a:lnTo>
                    <a:pt x="858" y="540"/>
                  </a:lnTo>
                  <a:lnTo>
                    <a:pt x="880" y="512"/>
                  </a:lnTo>
                  <a:lnTo>
                    <a:pt x="880" y="512"/>
                  </a:lnTo>
                  <a:lnTo>
                    <a:pt x="905" y="520"/>
                  </a:lnTo>
                  <a:lnTo>
                    <a:pt x="929" y="530"/>
                  </a:lnTo>
                  <a:lnTo>
                    <a:pt x="951" y="543"/>
                  </a:lnTo>
                  <a:lnTo>
                    <a:pt x="959" y="553"/>
                  </a:lnTo>
                  <a:lnTo>
                    <a:pt x="969" y="563"/>
                  </a:lnTo>
                  <a:lnTo>
                    <a:pt x="969" y="563"/>
                  </a:lnTo>
                  <a:lnTo>
                    <a:pt x="985" y="603"/>
                  </a:lnTo>
                  <a:lnTo>
                    <a:pt x="1007" y="667"/>
                  </a:lnTo>
                  <a:lnTo>
                    <a:pt x="953" y="680"/>
                  </a:lnTo>
                  <a:lnTo>
                    <a:pt x="995" y="837"/>
                  </a:lnTo>
                  <a:lnTo>
                    <a:pt x="1223" y="776"/>
                  </a:lnTo>
                  <a:lnTo>
                    <a:pt x="1443" y="714"/>
                  </a:lnTo>
                  <a:lnTo>
                    <a:pt x="1400" y="559"/>
                  </a:lnTo>
                  <a:lnTo>
                    <a:pt x="1354"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2" name="Freeform 7">
              <a:extLst>
                <a:ext uri="{FF2B5EF4-FFF2-40B4-BE49-F238E27FC236}">
                  <a16:creationId xmlns:a16="http://schemas.microsoft.com/office/drawing/2014/main" id="{63A1C190-A2B1-4744-8FF2-97375A84D7A4}"/>
                </a:ext>
              </a:extLst>
            </p:cNvPr>
            <p:cNvSpPr>
              <a:spLocks/>
            </p:cNvSpPr>
            <p:nvPr/>
          </p:nvSpPr>
          <p:spPr bwMode="auto">
            <a:xfrm>
              <a:off x="4859338" y="1960563"/>
              <a:ext cx="254000" cy="582613"/>
            </a:xfrm>
            <a:custGeom>
              <a:avLst/>
              <a:gdLst>
                <a:gd name="T0" fmla="*/ 0 w 160"/>
                <a:gd name="T1" fmla="*/ 266 h 367"/>
                <a:gd name="T2" fmla="*/ 0 w 160"/>
                <a:gd name="T3" fmla="*/ 266 h 367"/>
                <a:gd name="T4" fmla="*/ 2 w 160"/>
                <a:gd name="T5" fmla="*/ 248 h 367"/>
                <a:gd name="T6" fmla="*/ 4 w 160"/>
                <a:gd name="T7" fmla="*/ 232 h 367"/>
                <a:gd name="T8" fmla="*/ 12 w 160"/>
                <a:gd name="T9" fmla="*/ 200 h 367"/>
                <a:gd name="T10" fmla="*/ 21 w 160"/>
                <a:gd name="T11" fmla="*/ 171 h 367"/>
                <a:gd name="T12" fmla="*/ 35 w 160"/>
                <a:gd name="T13" fmla="*/ 139 h 367"/>
                <a:gd name="T14" fmla="*/ 49 w 160"/>
                <a:gd name="T15" fmla="*/ 107 h 367"/>
                <a:gd name="T16" fmla="*/ 61 w 160"/>
                <a:gd name="T17" fmla="*/ 75 h 367"/>
                <a:gd name="T18" fmla="*/ 73 w 160"/>
                <a:gd name="T19" fmla="*/ 40 h 367"/>
                <a:gd name="T20" fmla="*/ 77 w 160"/>
                <a:gd name="T21" fmla="*/ 20 h 367"/>
                <a:gd name="T22" fmla="*/ 79 w 160"/>
                <a:gd name="T23" fmla="*/ 0 h 367"/>
                <a:gd name="T24" fmla="*/ 79 w 160"/>
                <a:gd name="T25" fmla="*/ 0 h 367"/>
                <a:gd name="T26" fmla="*/ 83 w 160"/>
                <a:gd name="T27" fmla="*/ 20 h 367"/>
                <a:gd name="T28" fmla="*/ 87 w 160"/>
                <a:gd name="T29" fmla="*/ 40 h 367"/>
                <a:gd name="T30" fmla="*/ 99 w 160"/>
                <a:gd name="T31" fmla="*/ 75 h 367"/>
                <a:gd name="T32" fmla="*/ 111 w 160"/>
                <a:gd name="T33" fmla="*/ 107 h 367"/>
                <a:gd name="T34" fmla="*/ 125 w 160"/>
                <a:gd name="T35" fmla="*/ 139 h 367"/>
                <a:gd name="T36" fmla="*/ 139 w 160"/>
                <a:gd name="T37" fmla="*/ 171 h 367"/>
                <a:gd name="T38" fmla="*/ 149 w 160"/>
                <a:gd name="T39" fmla="*/ 200 h 367"/>
                <a:gd name="T40" fmla="*/ 156 w 160"/>
                <a:gd name="T41" fmla="*/ 232 h 367"/>
                <a:gd name="T42" fmla="*/ 158 w 160"/>
                <a:gd name="T43" fmla="*/ 248 h 367"/>
                <a:gd name="T44" fmla="*/ 160 w 160"/>
                <a:gd name="T45" fmla="*/ 266 h 367"/>
                <a:gd name="T46" fmla="*/ 160 w 160"/>
                <a:gd name="T47" fmla="*/ 266 h 367"/>
                <a:gd name="T48" fmla="*/ 158 w 160"/>
                <a:gd name="T49" fmla="*/ 286 h 367"/>
                <a:gd name="T50" fmla="*/ 153 w 160"/>
                <a:gd name="T51" fmla="*/ 306 h 367"/>
                <a:gd name="T52" fmla="*/ 147 w 160"/>
                <a:gd name="T53" fmla="*/ 321 h 367"/>
                <a:gd name="T54" fmla="*/ 137 w 160"/>
                <a:gd name="T55" fmla="*/ 337 h 367"/>
                <a:gd name="T56" fmla="*/ 125 w 160"/>
                <a:gd name="T57" fmla="*/ 349 h 367"/>
                <a:gd name="T58" fmla="*/ 111 w 160"/>
                <a:gd name="T59" fmla="*/ 359 h 367"/>
                <a:gd name="T60" fmla="*/ 95 w 160"/>
                <a:gd name="T61" fmla="*/ 365 h 367"/>
                <a:gd name="T62" fmla="*/ 79 w 160"/>
                <a:gd name="T63" fmla="*/ 367 h 367"/>
                <a:gd name="T64" fmla="*/ 79 w 160"/>
                <a:gd name="T65" fmla="*/ 367 h 367"/>
                <a:gd name="T66" fmla="*/ 63 w 160"/>
                <a:gd name="T67" fmla="*/ 365 h 367"/>
                <a:gd name="T68" fmla="*/ 49 w 160"/>
                <a:gd name="T69" fmla="*/ 359 h 367"/>
                <a:gd name="T70" fmla="*/ 35 w 160"/>
                <a:gd name="T71" fmla="*/ 349 h 367"/>
                <a:gd name="T72" fmla="*/ 23 w 160"/>
                <a:gd name="T73" fmla="*/ 337 h 367"/>
                <a:gd name="T74" fmla="*/ 14 w 160"/>
                <a:gd name="T75" fmla="*/ 321 h 367"/>
                <a:gd name="T76" fmla="*/ 6 w 160"/>
                <a:gd name="T77" fmla="*/ 306 h 367"/>
                <a:gd name="T78" fmla="*/ 2 w 160"/>
                <a:gd name="T79" fmla="*/ 286 h 367"/>
                <a:gd name="T80" fmla="*/ 0 w 160"/>
                <a:gd name="T81" fmla="*/ 266 h 367"/>
                <a:gd name="T82" fmla="*/ 0 w 160"/>
                <a:gd name="T83" fmla="*/ 26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367">
                  <a:moveTo>
                    <a:pt x="0" y="266"/>
                  </a:moveTo>
                  <a:lnTo>
                    <a:pt x="0" y="266"/>
                  </a:lnTo>
                  <a:lnTo>
                    <a:pt x="2" y="248"/>
                  </a:lnTo>
                  <a:lnTo>
                    <a:pt x="4" y="232"/>
                  </a:lnTo>
                  <a:lnTo>
                    <a:pt x="12" y="200"/>
                  </a:lnTo>
                  <a:lnTo>
                    <a:pt x="21" y="171"/>
                  </a:lnTo>
                  <a:lnTo>
                    <a:pt x="35" y="139"/>
                  </a:lnTo>
                  <a:lnTo>
                    <a:pt x="49" y="107"/>
                  </a:lnTo>
                  <a:lnTo>
                    <a:pt x="61" y="75"/>
                  </a:lnTo>
                  <a:lnTo>
                    <a:pt x="73" y="40"/>
                  </a:lnTo>
                  <a:lnTo>
                    <a:pt x="77" y="20"/>
                  </a:lnTo>
                  <a:lnTo>
                    <a:pt x="79" y="0"/>
                  </a:lnTo>
                  <a:lnTo>
                    <a:pt x="79" y="0"/>
                  </a:lnTo>
                  <a:lnTo>
                    <a:pt x="83" y="20"/>
                  </a:lnTo>
                  <a:lnTo>
                    <a:pt x="87" y="40"/>
                  </a:lnTo>
                  <a:lnTo>
                    <a:pt x="99" y="75"/>
                  </a:lnTo>
                  <a:lnTo>
                    <a:pt x="111" y="107"/>
                  </a:lnTo>
                  <a:lnTo>
                    <a:pt x="125" y="139"/>
                  </a:lnTo>
                  <a:lnTo>
                    <a:pt x="139" y="171"/>
                  </a:lnTo>
                  <a:lnTo>
                    <a:pt x="149" y="200"/>
                  </a:lnTo>
                  <a:lnTo>
                    <a:pt x="156" y="232"/>
                  </a:lnTo>
                  <a:lnTo>
                    <a:pt x="158" y="248"/>
                  </a:lnTo>
                  <a:lnTo>
                    <a:pt x="160" y="266"/>
                  </a:lnTo>
                  <a:lnTo>
                    <a:pt x="160" y="266"/>
                  </a:lnTo>
                  <a:lnTo>
                    <a:pt x="158" y="286"/>
                  </a:lnTo>
                  <a:lnTo>
                    <a:pt x="153" y="306"/>
                  </a:lnTo>
                  <a:lnTo>
                    <a:pt x="147" y="321"/>
                  </a:lnTo>
                  <a:lnTo>
                    <a:pt x="137" y="337"/>
                  </a:lnTo>
                  <a:lnTo>
                    <a:pt x="125" y="349"/>
                  </a:lnTo>
                  <a:lnTo>
                    <a:pt x="111" y="359"/>
                  </a:lnTo>
                  <a:lnTo>
                    <a:pt x="95" y="365"/>
                  </a:lnTo>
                  <a:lnTo>
                    <a:pt x="79" y="367"/>
                  </a:lnTo>
                  <a:lnTo>
                    <a:pt x="79" y="367"/>
                  </a:lnTo>
                  <a:lnTo>
                    <a:pt x="63" y="365"/>
                  </a:lnTo>
                  <a:lnTo>
                    <a:pt x="49" y="359"/>
                  </a:lnTo>
                  <a:lnTo>
                    <a:pt x="35" y="349"/>
                  </a:lnTo>
                  <a:lnTo>
                    <a:pt x="23" y="337"/>
                  </a:lnTo>
                  <a:lnTo>
                    <a:pt x="14" y="321"/>
                  </a:lnTo>
                  <a:lnTo>
                    <a:pt x="6" y="306"/>
                  </a:lnTo>
                  <a:lnTo>
                    <a:pt x="2" y="286"/>
                  </a:lnTo>
                  <a:lnTo>
                    <a:pt x="0" y="266"/>
                  </a:lnTo>
                  <a:lnTo>
                    <a:pt x="0" y="2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73" name="Freeform 8">
            <a:extLst>
              <a:ext uri="{FF2B5EF4-FFF2-40B4-BE49-F238E27FC236}">
                <a16:creationId xmlns:a16="http://schemas.microsoft.com/office/drawing/2014/main" id="{2AD01DBB-9831-4698-BC20-CEAF0C6333F6}"/>
              </a:ext>
            </a:extLst>
          </p:cNvPr>
          <p:cNvSpPr>
            <a:spLocks/>
          </p:cNvSpPr>
          <p:nvPr/>
        </p:nvSpPr>
        <p:spPr bwMode="auto">
          <a:xfrm>
            <a:off x="6850255" y="3028449"/>
            <a:ext cx="239641" cy="266899"/>
          </a:xfrm>
          <a:custGeom>
            <a:avLst/>
            <a:gdLst>
              <a:gd name="T0" fmla="*/ 1420 w 1474"/>
              <a:gd name="T1" fmla="*/ 1402 h 1648"/>
              <a:gd name="T2" fmla="*/ 1471 w 1474"/>
              <a:gd name="T3" fmla="*/ 1355 h 1648"/>
              <a:gd name="T4" fmla="*/ 1320 w 1474"/>
              <a:gd name="T5" fmla="*/ 1307 h 1648"/>
              <a:gd name="T6" fmla="*/ 1407 w 1474"/>
              <a:gd name="T7" fmla="*/ 1264 h 1648"/>
              <a:gd name="T8" fmla="*/ 1407 w 1474"/>
              <a:gd name="T9" fmla="*/ 1215 h 1648"/>
              <a:gd name="T10" fmla="*/ 1022 w 1474"/>
              <a:gd name="T11" fmla="*/ 1171 h 1648"/>
              <a:gd name="T12" fmla="*/ 909 w 1474"/>
              <a:gd name="T13" fmla="*/ 1032 h 1648"/>
              <a:gd name="T14" fmla="*/ 1018 w 1474"/>
              <a:gd name="T15" fmla="*/ 1063 h 1648"/>
              <a:gd name="T16" fmla="*/ 1002 w 1474"/>
              <a:gd name="T17" fmla="*/ 996 h 1648"/>
              <a:gd name="T18" fmla="*/ 1139 w 1474"/>
              <a:gd name="T19" fmla="*/ 1032 h 1648"/>
              <a:gd name="T20" fmla="*/ 1152 w 1474"/>
              <a:gd name="T21" fmla="*/ 992 h 1648"/>
              <a:gd name="T22" fmla="*/ 1145 w 1474"/>
              <a:gd name="T23" fmla="*/ 936 h 1648"/>
              <a:gd name="T24" fmla="*/ 1282 w 1474"/>
              <a:gd name="T25" fmla="*/ 923 h 1648"/>
              <a:gd name="T26" fmla="*/ 1225 w 1474"/>
              <a:gd name="T27" fmla="*/ 870 h 1648"/>
              <a:gd name="T28" fmla="*/ 1295 w 1474"/>
              <a:gd name="T29" fmla="*/ 832 h 1648"/>
              <a:gd name="T30" fmla="*/ 1345 w 1474"/>
              <a:gd name="T31" fmla="*/ 785 h 1648"/>
              <a:gd name="T32" fmla="*/ 1227 w 1474"/>
              <a:gd name="T33" fmla="*/ 733 h 1648"/>
              <a:gd name="T34" fmla="*/ 1370 w 1474"/>
              <a:gd name="T35" fmla="*/ 689 h 1648"/>
              <a:gd name="T36" fmla="*/ 1377 w 1474"/>
              <a:gd name="T37" fmla="*/ 643 h 1648"/>
              <a:gd name="T38" fmla="*/ 1329 w 1474"/>
              <a:gd name="T39" fmla="*/ 610 h 1648"/>
              <a:gd name="T40" fmla="*/ 1407 w 1474"/>
              <a:gd name="T41" fmla="*/ 531 h 1648"/>
              <a:gd name="T42" fmla="*/ 1317 w 1474"/>
              <a:gd name="T43" fmla="*/ 519 h 1648"/>
              <a:gd name="T44" fmla="*/ 1391 w 1474"/>
              <a:gd name="T45" fmla="*/ 424 h 1648"/>
              <a:gd name="T46" fmla="*/ 1301 w 1474"/>
              <a:gd name="T47" fmla="*/ 430 h 1648"/>
              <a:gd name="T48" fmla="*/ 1377 w 1474"/>
              <a:gd name="T49" fmla="*/ 316 h 1648"/>
              <a:gd name="T50" fmla="*/ 1284 w 1474"/>
              <a:gd name="T51" fmla="*/ 333 h 1648"/>
              <a:gd name="T52" fmla="*/ 1270 w 1474"/>
              <a:gd name="T53" fmla="*/ 278 h 1648"/>
              <a:gd name="T54" fmla="*/ 1287 w 1474"/>
              <a:gd name="T55" fmla="*/ 167 h 1648"/>
              <a:gd name="T56" fmla="*/ 1136 w 1474"/>
              <a:gd name="T57" fmla="*/ 279 h 1648"/>
              <a:gd name="T58" fmla="*/ 1158 w 1474"/>
              <a:gd name="T59" fmla="*/ 155 h 1648"/>
              <a:gd name="T60" fmla="*/ 1148 w 1474"/>
              <a:gd name="T61" fmla="*/ 31 h 1648"/>
              <a:gd name="T62" fmla="*/ 1060 w 1474"/>
              <a:gd name="T63" fmla="*/ 142 h 1648"/>
              <a:gd name="T64" fmla="*/ 1008 w 1474"/>
              <a:gd name="T65" fmla="*/ 141 h 1648"/>
              <a:gd name="T66" fmla="*/ 985 w 1474"/>
              <a:gd name="T67" fmla="*/ 6 h 1648"/>
              <a:gd name="T68" fmla="*/ 932 w 1474"/>
              <a:gd name="T69" fmla="*/ 80 h 1648"/>
              <a:gd name="T70" fmla="*/ 760 w 1474"/>
              <a:gd name="T71" fmla="*/ 419 h 1648"/>
              <a:gd name="T72" fmla="*/ 604 w 1474"/>
              <a:gd name="T73" fmla="*/ 611 h 1648"/>
              <a:gd name="T74" fmla="*/ 540 w 1474"/>
              <a:gd name="T75" fmla="*/ 595 h 1648"/>
              <a:gd name="T76" fmla="*/ 463 w 1474"/>
              <a:gd name="T77" fmla="*/ 489 h 1648"/>
              <a:gd name="T78" fmla="*/ 341 w 1474"/>
              <a:gd name="T79" fmla="*/ 446 h 1648"/>
              <a:gd name="T80" fmla="*/ 149 w 1474"/>
              <a:gd name="T81" fmla="*/ 498 h 1648"/>
              <a:gd name="T82" fmla="*/ 11 w 1474"/>
              <a:gd name="T83" fmla="*/ 565 h 1648"/>
              <a:gd name="T84" fmla="*/ 122 w 1474"/>
              <a:gd name="T85" fmla="*/ 605 h 1648"/>
              <a:gd name="T86" fmla="*/ 234 w 1474"/>
              <a:gd name="T87" fmla="*/ 769 h 1648"/>
              <a:gd name="T88" fmla="*/ 330 w 1474"/>
              <a:gd name="T89" fmla="*/ 1064 h 1648"/>
              <a:gd name="T90" fmla="*/ 539 w 1474"/>
              <a:gd name="T91" fmla="*/ 1259 h 1648"/>
              <a:gd name="T92" fmla="*/ 818 w 1474"/>
              <a:gd name="T93" fmla="*/ 1345 h 1648"/>
              <a:gd name="T94" fmla="*/ 893 w 1474"/>
              <a:gd name="T95" fmla="*/ 1430 h 1648"/>
              <a:gd name="T96" fmla="*/ 1043 w 1474"/>
              <a:gd name="T97" fmla="*/ 1614 h 1648"/>
              <a:gd name="T98" fmla="*/ 1151 w 1474"/>
              <a:gd name="T99" fmla="*/ 1643 h 1648"/>
              <a:gd name="T100" fmla="*/ 1118 w 1474"/>
              <a:gd name="T101" fmla="*/ 1574 h 1648"/>
              <a:gd name="T102" fmla="*/ 1158 w 1474"/>
              <a:gd name="T103" fmla="*/ 1583 h 1648"/>
              <a:gd name="T104" fmla="*/ 1271 w 1474"/>
              <a:gd name="T105" fmla="*/ 1590 h 1648"/>
              <a:gd name="T106" fmla="*/ 1200 w 1474"/>
              <a:gd name="T107" fmla="*/ 1505 h 1648"/>
              <a:gd name="T108" fmla="*/ 1238 w 1474"/>
              <a:gd name="T109" fmla="*/ 1502 h 1648"/>
              <a:gd name="T110" fmla="*/ 1381 w 1474"/>
              <a:gd name="T111" fmla="*/ 1513 h 1648"/>
              <a:gd name="T112" fmla="*/ 1387 w 1474"/>
              <a:gd name="T113" fmla="*/ 1472 h 1648"/>
              <a:gd name="T114" fmla="*/ 1299 w 1474"/>
              <a:gd name="T115" fmla="*/ 1410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74" h="1648">
                <a:moveTo>
                  <a:pt x="1299" y="1410"/>
                </a:moveTo>
                <a:lnTo>
                  <a:pt x="1299" y="1410"/>
                </a:lnTo>
                <a:lnTo>
                  <a:pt x="1319" y="1413"/>
                </a:lnTo>
                <a:lnTo>
                  <a:pt x="1338" y="1414"/>
                </a:lnTo>
                <a:lnTo>
                  <a:pt x="1338" y="1414"/>
                </a:lnTo>
                <a:lnTo>
                  <a:pt x="1356" y="1414"/>
                </a:lnTo>
                <a:lnTo>
                  <a:pt x="1373" y="1413"/>
                </a:lnTo>
                <a:lnTo>
                  <a:pt x="1390" y="1409"/>
                </a:lnTo>
                <a:lnTo>
                  <a:pt x="1405" y="1406"/>
                </a:lnTo>
                <a:lnTo>
                  <a:pt x="1420" y="1402"/>
                </a:lnTo>
                <a:lnTo>
                  <a:pt x="1433" y="1397"/>
                </a:lnTo>
                <a:lnTo>
                  <a:pt x="1445" y="1391"/>
                </a:lnTo>
                <a:lnTo>
                  <a:pt x="1455" y="1386"/>
                </a:lnTo>
                <a:lnTo>
                  <a:pt x="1463" y="1379"/>
                </a:lnTo>
                <a:lnTo>
                  <a:pt x="1469" y="1374"/>
                </a:lnTo>
                <a:lnTo>
                  <a:pt x="1473" y="1367"/>
                </a:lnTo>
                <a:lnTo>
                  <a:pt x="1474" y="1362"/>
                </a:lnTo>
                <a:lnTo>
                  <a:pt x="1473" y="1360"/>
                </a:lnTo>
                <a:lnTo>
                  <a:pt x="1472" y="1357"/>
                </a:lnTo>
                <a:lnTo>
                  <a:pt x="1471" y="1355"/>
                </a:lnTo>
                <a:lnTo>
                  <a:pt x="1468" y="1352"/>
                </a:lnTo>
                <a:lnTo>
                  <a:pt x="1460" y="1348"/>
                </a:lnTo>
                <a:lnTo>
                  <a:pt x="1449" y="1345"/>
                </a:lnTo>
                <a:lnTo>
                  <a:pt x="1449" y="1345"/>
                </a:lnTo>
                <a:lnTo>
                  <a:pt x="1399" y="1332"/>
                </a:lnTo>
                <a:lnTo>
                  <a:pt x="1325" y="1312"/>
                </a:lnTo>
                <a:lnTo>
                  <a:pt x="1325" y="1312"/>
                </a:lnTo>
                <a:lnTo>
                  <a:pt x="1323" y="1310"/>
                </a:lnTo>
                <a:lnTo>
                  <a:pt x="1321" y="1309"/>
                </a:lnTo>
                <a:lnTo>
                  <a:pt x="1320" y="1307"/>
                </a:lnTo>
                <a:lnTo>
                  <a:pt x="1321" y="1306"/>
                </a:lnTo>
                <a:lnTo>
                  <a:pt x="1324" y="1303"/>
                </a:lnTo>
                <a:lnTo>
                  <a:pt x="1327" y="1301"/>
                </a:lnTo>
                <a:lnTo>
                  <a:pt x="1327" y="1301"/>
                </a:lnTo>
                <a:lnTo>
                  <a:pt x="1343" y="1296"/>
                </a:lnTo>
                <a:lnTo>
                  <a:pt x="1358" y="1291"/>
                </a:lnTo>
                <a:lnTo>
                  <a:pt x="1372" y="1285"/>
                </a:lnTo>
                <a:lnTo>
                  <a:pt x="1385" y="1278"/>
                </a:lnTo>
                <a:lnTo>
                  <a:pt x="1397" y="1272"/>
                </a:lnTo>
                <a:lnTo>
                  <a:pt x="1407" y="1264"/>
                </a:lnTo>
                <a:lnTo>
                  <a:pt x="1416" y="1258"/>
                </a:lnTo>
                <a:lnTo>
                  <a:pt x="1424" y="1250"/>
                </a:lnTo>
                <a:lnTo>
                  <a:pt x="1429" y="1244"/>
                </a:lnTo>
                <a:lnTo>
                  <a:pt x="1432" y="1237"/>
                </a:lnTo>
                <a:lnTo>
                  <a:pt x="1434" y="1231"/>
                </a:lnTo>
                <a:lnTo>
                  <a:pt x="1433" y="1226"/>
                </a:lnTo>
                <a:lnTo>
                  <a:pt x="1431" y="1221"/>
                </a:lnTo>
                <a:lnTo>
                  <a:pt x="1426" y="1218"/>
                </a:lnTo>
                <a:lnTo>
                  <a:pt x="1418" y="1216"/>
                </a:lnTo>
                <a:lnTo>
                  <a:pt x="1407" y="1215"/>
                </a:lnTo>
                <a:lnTo>
                  <a:pt x="1407" y="1215"/>
                </a:lnTo>
                <a:lnTo>
                  <a:pt x="1354" y="1212"/>
                </a:lnTo>
                <a:lnTo>
                  <a:pt x="1274" y="1205"/>
                </a:lnTo>
                <a:lnTo>
                  <a:pt x="1227" y="1201"/>
                </a:lnTo>
                <a:lnTo>
                  <a:pt x="1174" y="1195"/>
                </a:lnTo>
                <a:lnTo>
                  <a:pt x="1118" y="1188"/>
                </a:lnTo>
                <a:lnTo>
                  <a:pt x="1057" y="1179"/>
                </a:lnTo>
                <a:lnTo>
                  <a:pt x="1057" y="1179"/>
                </a:lnTo>
                <a:lnTo>
                  <a:pt x="1039" y="1176"/>
                </a:lnTo>
                <a:lnTo>
                  <a:pt x="1022" y="1171"/>
                </a:lnTo>
                <a:lnTo>
                  <a:pt x="1005" y="1165"/>
                </a:lnTo>
                <a:lnTo>
                  <a:pt x="991" y="1158"/>
                </a:lnTo>
                <a:lnTo>
                  <a:pt x="980" y="1150"/>
                </a:lnTo>
                <a:lnTo>
                  <a:pt x="969" y="1141"/>
                </a:lnTo>
                <a:lnTo>
                  <a:pt x="960" y="1129"/>
                </a:lnTo>
                <a:lnTo>
                  <a:pt x="953" y="1117"/>
                </a:lnTo>
                <a:lnTo>
                  <a:pt x="953" y="1117"/>
                </a:lnTo>
                <a:lnTo>
                  <a:pt x="932" y="1075"/>
                </a:lnTo>
                <a:lnTo>
                  <a:pt x="909" y="1032"/>
                </a:lnTo>
                <a:lnTo>
                  <a:pt x="909" y="1032"/>
                </a:lnTo>
                <a:lnTo>
                  <a:pt x="922" y="1039"/>
                </a:lnTo>
                <a:lnTo>
                  <a:pt x="935" y="1046"/>
                </a:lnTo>
                <a:lnTo>
                  <a:pt x="947" y="1052"/>
                </a:lnTo>
                <a:lnTo>
                  <a:pt x="960" y="1057"/>
                </a:lnTo>
                <a:lnTo>
                  <a:pt x="972" y="1061"/>
                </a:lnTo>
                <a:lnTo>
                  <a:pt x="984" y="1063"/>
                </a:lnTo>
                <a:lnTo>
                  <a:pt x="995" y="1064"/>
                </a:lnTo>
                <a:lnTo>
                  <a:pt x="1003" y="1065"/>
                </a:lnTo>
                <a:lnTo>
                  <a:pt x="1012" y="1064"/>
                </a:lnTo>
                <a:lnTo>
                  <a:pt x="1018" y="1063"/>
                </a:lnTo>
                <a:lnTo>
                  <a:pt x="1023" y="1060"/>
                </a:lnTo>
                <a:lnTo>
                  <a:pt x="1026" y="1056"/>
                </a:lnTo>
                <a:lnTo>
                  <a:pt x="1027" y="1051"/>
                </a:lnTo>
                <a:lnTo>
                  <a:pt x="1026" y="1045"/>
                </a:lnTo>
                <a:lnTo>
                  <a:pt x="1023" y="1037"/>
                </a:lnTo>
                <a:lnTo>
                  <a:pt x="1017" y="1029"/>
                </a:lnTo>
                <a:lnTo>
                  <a:pt x="1017" y="1029"/>
                </a:lnTo>
                <a:lnTo>
                  <a:pt x="981" y="984"/>
                </a:lnTo>
                <a:lnTo>
                  <a:pt x="981" y="984"/>
                </a:lnTo>
                <a:lnTo>
                  <a:pt x="1002" y="996"/>
                </a:lnTo>
                <a:lnTo>
                  <a:pt x="1021" y="1007"/>
                </a:lnTo>
                <a:lnTo>
                  <a:pt x="1021" y="1007"/>
                </a:lnTo>
                <a:lnTo>
                  <a:pt x="1037" y="1015"/>
                </a:lnTo>
                <a:lnTo>
                  <a:pt x="1054" y="1020"/>
                </a:lnTo>
                <a:lnTo>
                  <a:pt x="1070" y="1025"/>
                </a:lnTo>
                <a:lnTo>
                  <a:pt x="1085" y="1029"/>
                </a:lnTo>
                <a:lnTo>
                  <a:pt x="1100" y="1031"/>
                </a:lnTo>
                <a:lnTo>
                  <a:pt x="1114" y="1033"/>
                </a:lnTo>
                <a:lnTo>
                  <a:pt x="1127" y="1033"/>
                </a:lnTo>
                <a:lnTo>
                  <a:pt x="1139" y="1032"/>
                </a:lnTo>
                <a:lnTo>
                  <a:pt x="1148" y="1030"/>
                </a:lnTo>
                <a:lnTo>
                  <a:pt x="1156" y="1028"/>
                </a:lnTo>
                <a:lnTo>
                  <a:pt x="1162" y="1023"/>
                </a:lnTo>
                <a:lnTo>
                  <a:pt x="1166" y="1019"/>
                </a:lnTo>
                <a:lnTo>
                  <a:pt x="1167" y="1016"/>
                </a:lnTo>
                <a:lnTo>
                  <a:pt x="1167" y="1014"/>
                </a:lnTo>
                <a:lnTo>
                  <a:pt x="1166" y="1010"/>
                </a:lnTo>
                <a:lnTo>
                  <a:pt x="1165" y="1007"/>
                </a:lnTo>
                <a:lnTo>
                  <a:pt x="1160" y="1000"/>
                </a:lnTo>
                <a:lnTo>
                  <a:pt x="1152" y="992"/>
                </a:lnTo>
                <a:lnTo>
                  <a:pt x="1152" y="992"/>
                </a:lnTo>
                <a:lnTo>
                  <a:pt x="1108" y="956"/>
                </a:lnTo>
                <a:lnTo>
                  <a:pt x="1076" y="930"/>
                </a:lnTo>
                <a:lnTo>
                  <a:pt x="1042" y="899"/>
                </a:lnTo>
                <a:lnTo>
                  <a:pt x="1042" y="899"/>
                </a:lnTo>
                <a:lnTo>
                  <a:pt x="1072" y="911"/>
                </a:lnTo>
                <a:lnTo>
                  <a:pt x="1099" y="922"/>
                </a:lnTo>
                <a:lnTo>
                  <a:pt x="1124" y="931"/>
                </a:lnTo>
                <a:lnTo>
                  <a:pt x="1145" y="936"/>
                </a:lnTo>
                <a:lnTo>
                  <a:pt x="1145" y="936"/>
                </a:lnTo>
                <a:lnTo>
                  <a:pt x="1163" y="939"/>
                </a:lnTo>
                <a:lnTo>
                  <a:pt x="1181" y="942"/>
                </a:lnTo>
                <a:lnTo>
                  <a:pt x="1198" y="943"/>
                </a:lnTo>
                <a:lnTo>
                  <a:pt x="1214" y="942"/>
                </a:lnTo>
                <a:lnTo>
                  <a:pt x="1229" y="940"/>
                </a:lnTo>
                <a:lnTo>
                  <a:pt x="1243" y="938"/>
                </a:lnTo>
                <a:lnTo>
                  <a:pt x="1255" y="935"/>
                </a:lnTo>
                <a:lnTo>
                  <a:pt x="1266" y="932"/>
                </a:lnTo>
                <a:lnTo>
                  <a:pt x="1275" y="928"/>
                </a:lnTo>
                <a:lnTo>
                  <a:pt x="1282" y="923"/>
                </a:lnTo>
                <a:lnTo>
                  <a:pt x="1287" y="918"/>
                </a:lnTo>
                <a:lnTo>
                  <a:pt x="1289" y="913"/>
                </a:lnTo>
                <a:lnTo>
                  <a:pt x="1289" y="909"/>
                </a:lnTo>
                <a:lnTo>
                  <a:pt x="1288" y="907"/>
                </a:lnTo>
                <a:lnTo>
                  <a:pt x="1287" y="904"/>
                </a:lnTo>
                <a:lnTo>
                  <a:pt x="1285" y="902"/>
                </a:lnTo>
                <a:lnTo>
                  <a:pt x="1278" y="895"/>
                </a:lnTo>
                <a:lnTo>
                  <a:pt x="1269" y="890"/>
                </a:lnTo>
                <a:lnTo>
                  <a:pt x="1269" y="890"/>
                </a:lnTo>
                <a:lnTo>
                  <a:pt x="1225" y="870"/>
                </a:lnTo>
                <a:lnTo>
                  <a:pt x="1161" y="838"/>
                </a:lnTo>
                <a:lnTo>
                  <a:pt x="1161" y="838"/>
                </a:lnTo>
                <a:lnTo>
                  <a:pt x="1189" y="842"/>
                </a:lnTo>
                <a:lnTo>
                  <a:pt x="1212" y="844"/>
                </a:lnTo>
                <a:lnTo>
                  <a:pt x="1212" y="844"/>
                </a:lnTo>
                <a:lnTo>
                  <a:pt x="1230" y="843"/>
                </a:lnTo>
                <a:lnTo>
                  <a:pt x="1247" y="842"/>
                </a:lnTo>
                <a:lnTo>
                  <a:pt x="1263" y="839"/>
                </a:lnTo>
                <a:lnTo>
                  <a:pt x="1280" y="836"/>
                </a:lnTo>
                <a:lnTo>
                  <a:pt x="1295" y="832"/>
                </a:lnTo>
                <a:lnTo>
                  <a:pt x="1308" y="826"/>
                </a:lnTo>
                <a:lnTo>
                  <a:pt x="1319" y="821"/>
                </a:lnTo>
                <a:lnTo>
                  <a:pt x="1329" y="816"/>
                </a:lnTo>
                <a:lnTo>
                  <a:pt x="1338" y="810"/>
                </a:lnTo>
                <a:lnTo>
                  <a:pt x="1343" y="804"/>
                </a:lnTo>
                <a:lnTo>
                  <a:pt x="1347" y="799"/>
                </a:lnTo>
                <a:lnTo>
                  <a:pt x="1348" y="792"/>
                </a:lnTo>
                <a:lnTo>
                  <a:pt x="1347" y="790"/>
                </a:lnTo>
                <a:lnTo>
                  <a:pt x="1346" y="788"/>
                </a:lnTo>
                <a:lnTo>
                  <a:pt x="1345" y="785"/>
                </a:lnTo>
                <a:lnTo>
                  <a:pt x="1342" y="782"/>
                </a:lnTo>
                <a:lnTo>
                  <a:pt x="1335" y="778"/>
                </a:lnTo>
                <a:lnTo>
                  <a:pt x="1325" y="775"/>
                </a:lnTo>
                <a:lnTo>
                  <a:pt x="1325" y="775"/>
                </a:lnTo>
                <a:lnTo>
                  <a:pt x="1265" y="759"/>
                </a:lnTo>
                <a:lnTo>
                  <a:pt x="1223" y="747"/>
                </a:lnTo>
                <a:lnTo>
                  <a:pt x="1175" y="733"/>
                </a:lnTo>
                <a:lnTo>
                  <a:pt x="1175" y="733"/>
                </a:lnTo>
                <a:lnTo>
                  <a:pt x="1202" y="734"/>
                </a:lnTo>
                <a:lnTo>
                  <a:pt x="1227" y="733"/>
                </a:lnTo>
                <a:lnTo>
                  <a:pt x="1249" y="732"/>
                </a:lnTo>
                <a:lnTo>
                  <a:pt x="1268" y="730"/>
                </a:lnTo>
                <a:lnTo>
                  <a:pt x="1268" y="730"/>
                </a:lnTo>
                <a:lnTo>
                  <a:pt x="1286" y="726"/>
                </a:lnTo>
                <a:lnTo>
                  <a:pt x="1302" y="721"/>
                </a:lnTo>
                <a:lnTo>
                  <a:pt x="1318" y="716"/>
                </a:lnTo>
                <a:lnTo>
                  <a:pt x="1333" y="709"/>
                </a:lnTo>
                <a:lnTo>
                  <a:pt x="1347" y="703"/>
                </a:lnTo>
                <a:lnTo>
                  <a:pt x="1359" y="695"/>
                </a:lnTo>
                <a:lnTo>
                  <a:pt x="1370" y="689"/>
                </a:lnTo>
                <a:lnTo>
                  <a:pt x="1378" y="681"/>
                </a:lnTo>
                <a:lnTo>
                  <a:pt x="1385" y="674"/>
                </a:lnTo>
                <a:lnTo>
                  <a:pt x="1390" y="667"/>
                </a:lnTo>
                <a:lnTo>
                  <a:pt x="1392" y="661"/>
                </a:lnTo>
                <a:lnTo>
                  <a:pt x="1392" y="654"/>
                </a:lnTo>
                <a:lnTo>
                  <a:pt x="1391" y="652"/>
                </a:lnTo>
                <a:lnTo>
                  <a:pt x="1390" y="650"/>
                </a:lnTo>
                <a:lnTo>
                  <a:pt x="1388" y="648"/>
                </a:lnTo>
                <a:lnTo>
                  <a:pt x="1385" y="646"/>
                </a:lnTo>
                <a:lnTo>
                  <a:pt x="1377" y="643"/>
                </a:lnTo>
                <a:lnTo>
                  <a:pt x="1366" y="641"/>
                </a:lnTo>
                <a:lnTo>
                  <a:pt x="1366" y="641"/>
                </a:lnTo>
                <a:lnTo>
                  <a:pt x="1323" y="638"/>
                </a:lnTo>
                <a:lnTo>
                  <a:pt x="1259" y="633"/>
                </a:lnTo>
                <a:lnTo>
                  <a:pt x="1259" y="633"/>
                </a:lnTo>
                <a:lnTo>
                  <a:pt x="1280" y="629"/>
                </a:lnTo>
                <a:lnTo>
                  <a:pt x="1296" y="624"/>
                </a:lnTo>
                <a:lnTo>
                  <a:pt x="1296" y="624"/>
                </a:lnTo>
                <a:lnTo>
                  <a:pt x="1313" y="618"/>
                </a:lnTo>
                <a:lnTo>
                  <a:pt x="1329" y="610"/>
                </a:lnTo>
                <a:lnTo>
                  <a:pt x="1344" y="603"/>
                </a:lnTo>
                <a:lnTo>
                  <a:pt x="1357" y="594"/>
                </a:lnTo>
                <a:lnTo>
                  <a:pt x="1370" y="586"/>
                </a:lnTo>
                <a:lnTo>
                  <a:pt x="1381" y="577"/>
                </a:lnTo>
                <a:lnTo>
                  <a:pt x="1390" y="568"/>
                </a:lnTo>
                <a:lnTo>
                  <a:pt x="1398" y="560"/>
                </a:lnTo>
                <a:lnTo>
                  <a:pt x="1403" y="551"/>
                </a:lnTo>
                <a:lnTo>
                  <a:pt x="1407" y="544"/>
                </a:lnTo>
                <a:lnTo>
                  <a:pt x="1409" y="537"/>
                </a:lnTo>
                <a:lnTo>
                  <a:pt x="1407" y="531"/>
                </a:lnTo>
                <a:lnTo>
                  <a:pt x="1406" y="529"/>
                </a:lnTo>
                <a:lnTo>
                  <a:pt x="1405" y="526"/>
                </a:lnTo>
                <a:lnTo>
                  <a:pt x="1402" y="525"/>
                </a:lnTo>
                <a:lnTo>
                  <a:pt x="1399" y="523"/>
                </a:lnTo>
                <a:lnTo>
                  <a:pt x="1391" y="522"/>
                </a:lnTo>
                <a:lnTo>
                  <a:pt x="1380" y="522"/>
                </a:lnTo>
                <a:lnTo>
                  <a:pt x="1380" y="522"/>
                </a:lnTo>
                <a:lnTo>
                  <a:pt x="1302" y="529"/>
                </a:lnTo>
                <a:lnTo>
                  <a:pt x="1302" y="529"/>
                </a:lnTo>
                <a:lnTo>
                  <a:pt x="1317" y="519"/>
                </a:lnTo>
                <a:lnTo>
                  <a:pt x="1330" y="509"/>
                </a:lnTo>
                <a:lnTo>
                  <a:pt x="1343" y="498"/>
                </a:lnTo>
                <a:lnTo>
                  <a:pt x="1355" y="489"/>
                </a:lnTo>
                <a:lnTo>
                  <a:pt x="1364" y="478"/>
                </a:lnTo>
                <a:lnTo>
                  <a:pt x="1373" y="467"/>
                </a:lnTo>
                <a:lnTo>
                  <a:pt x="1381" y="458"/>
                </a:lnTo>
                <a:lnTo>
                  <a:pt x="1386" y="448"/>
                </a:lnTo>
                <a:lnTo>
                  <a:pt x="1389" y="439"/>
                </a:lnTo>
                <a:lnTo>
                  <a:pt x="1391" y="431"/>
                </a:lnTo>
                <a:lnTo>
                  <a:pt x="1391" y="424"/>
                </a:lnTo>
                <a:lnTo>
                  <a:pt x="1390" y="419"/>
                </a:lnTo>
                <a:lnTo>
                  <a:pt x="1388" y="418"/>
                </a:lnTo>
                <a:lnTo>
                  <a:pt x="1386" y="416"/>
                </a:lnTo>
                <a:lnTo>
                  <a:pt x="1380" y="413"/>
                </a:lnTo>
                <a:lnTo>
                  <a:pt x="1371" y="413"/>
                </a:lnTo>
                <a:lnTo>
                  <a:pt x="1360" y="416"/>
                </a:lnTo>
                <a:lnTo>
                  <a:pt x="1360" y="416"/>
                </a:lnTo>
                <a:lnTo>
                  <a:pt x="1298" y="433"/>
                </a:lnTo>
                <a:lnTo>
                  <a:pt x="1301" y="430"/>
                </a:lnTo>
                <a:lnTo>
                  <a:pt x="1301" y="430"/>
                </a:lnTo>
                <a:lnTo>
                  <a:pt x="1315" y="419"/>
                </a:lnTo>
                <a:lnTo>
                  <a:pt x="1327" y="406"/>
                </a:lnTo>
                <a:lnTo>
                  <a:pt x="1339" y="394"/>
                </a:lnTo>
                <a:lnTo>
                  <a:pt x="1348" y="381"/>
                </a:lnTo>
                <a:lnTo>
                  <a:pt x="1357" y="368"/>
                </a:lnTo>
                <a:lnTo>
                  <a:pt x="1364" y="356"/>
                </a:lnTo>
                <a:lnTo>
                  <a:pt x="1370" y="345"/>
                </a:lnTo>
                <a:lnTo>
                  <a:pt x="1374" y="334"/>
                </a:lnTo>
                <a:lnTo>
                  <a:pt x="1377" y="324"/>
                </a:lnTo>
                <a:lnTo>
                  <a:pt x="1377" y="316"/>
                </a:lnTo>
                <a:lnTo>
                  <a:pt x="1377" y="309"/>
                </a:lnTo>
                <a:lnTo>
                  <a:pt x="1374" y="304"/>
                </a:lnTo>
                <a:lnTo>
                  <a:pt x="1372" y="303"/>
                </a:lnTo>
                <a:lnTo>
                  <a:pt x="1370" y="301"/>
                </a:lnTo>
                <a:lnTo>
                  <a:pt x="1367" y="301"/>
                </a:lnTo>
                <a:lnTo>
                  <a:pt x="1363" y="299"/>
                </a:lnTo>
                <a:lnTo>
                  <a:pt x="1355" y="302"/>
                </a:lnTo>
                <a:lnTo>
                  <a:pt x="1344" y="305"/>
                </a:lnTo>
                <a:lnTo>
                  <a:pt x="1344" y="305"/>
                </a:lnTo>
                <a:lnTo>
                  <a:pt x="1284" y="333"/>
                </a:lnTo>
                <a:lnTo>
                  <a:pt x="1241" y="352"/>
                </a:lnTo>
                <a:lnTo>
                  <a:pt x="1190" y="374"/>
                </a:lnTo>
                <a:lnTo>
                  <a:pt x="1190" y="374"/>
                </a:lnTo>
                <a:lnTo>
                  <a:pt x="1210" y="355"/>
                </a:lnTo>
                <a:lnTo>
                  <a:pt x="1226" y="338"/>
                </a:lnTo>
                <a:lnTo>
                  <a:pt x="1240" y="323"/>
                </a:lnTo>
                <a:lnTo>
                  <a:pt x="1252" y="308"/>
                </a:lnTo>
                <a:lnTo>
                  <a:pt x="1252" y="308"/>
                </a:lnTo>
                <a:lnTo>
                  <a:pt x="1261" y="294"/>
                </a:lnTo>
                <a:lnTo>
                  <a:pt x="1270" y="278"/>
                </a:lnTo>
                <a:lnTo>
                  <a:pt x="1277" y="263"/>
                </a:lnTo>
                <a:lnTo>
                  <a:pt x="1284" y="249"/>
                </a:lnTo>
                <a:lnTo>
                  <a:pt x="1288" y="234"/>
                </a:lnTo>
                <a:lnTo>
                  <a:pt x="1292" y="221"/>
                </a:lnTo>
                <a:lnTo>
                  <a:pt x="1295" y="208"/>
                </a:lnTo>
                <a:lnTo>
                  <a:pt x="1296" y="196"/>
                </a:lnTo>
                <a:lnTo>
                  <a:pt x="1296" y="187"/>
                </a:lnTo>
                <a:lnTo>
                  <a:pt x="1294" y="178"/>
                </a:lnTo>
                <a:lnTo>
                  <a:pt x="1291" y="171"/>
                </a:lnTo>
                <a:lnTo>
                  <a:pt x="1287" y="167"/>
                </a:lnTo>
                <a:lnTo>
                  <a:pt x="1285" y="166"/>
                </a:lnTo>
                <a:lnTo>
                  <a:pt x="1282" y="166"/>
                </a:lnTo>
                <a:lnTo>
                  <a:pt x="1278" y="166"/>
                </a:lnTo>
                <a:lnTo>
                  <a:pt x="1275" y="166"/>
                </a:lnTo>
                <a:lnTo>
                  <a:pt x="1268" y="170"/>
                </a:lnTo>
                <a:lnTo>
                  <a:pt x="1259" y="177"/>
                </a:lnTo>
                <a:lnTo>
                  <a:pt x="1259" y="177"/>
                </a:lnTo>
                <a:lnTo>
                  <a:pt x="1230" y="202"/>
                </a:lnTo>
                <a:lnTo>
                  <a:pt x="1188" y="237"/>
                </a:lnTo>
                <a:lnTo>
                  <a:pt x="1136" y="279"/>
                </a:lnTo>
                <a:lnTo>
                  <a:pt x="1073" y="327"/>
                </a:lnTo>
                <a:lnTo>
                  <a:pt x="1073" y="327"/>
                </a:lnTo>
                <a:lnTo>
                  <a:pt x="1100" y="282"/>
                </a:lnTo>
                <a:lnTo>
                  <a:pt x="1124" y="240"/>
                </a:lnTo>
                <a:lnTo>
                  <a:pt x="1133" y="222"/>
                </a:lnTo>
                <a:lnTo>
                  <a:pt x="1142" y="204"/>
                </a:lnTo>
                <a:lnTo>
                  <a:pt x="1148" y="188"/>
                </a:lnTo>
                <a:lnTo>
                  <a:pt x="1154" y="173"/>
                </a:lnTo>
                <a:lnTo>
                  <a:pt x="1154" y="173"/>
                </a:lnTo>
                <a:lnTo>
                  <a:pt x="1158" y="155"/>
                </a:lnTo>
                <a:lnTo>
                  <a:pt x="1161" y="138"/>
                </a:lnTo>
                <a:lnTo>
                  <a:pt x="1165" y="121"/>
                </a:lnTo>
                <a:lnTo>
                  <a:pt x="1166" y="106"/>
                </a:lnTo>
                <a:lnTo>
                  <a:pt x="1166" y="90"/>
                </a:lnTo>
                <a:lnTo>
                  <a:pt x="1165" y="76"/>
                </a:lnTo>
                <a:lnTo>
                  <a:pt x="1162" y="64"/>
                </a:lnTo>
                <a:lnTo>
                  <a:pt x="1160" y="52"/>
                </a:lnTo>
                <a:lnTo>
                  <a:pt x="1157" y="42"/>
                </a:lnTo>
                <a:lnTo>
                  <a:pt x="1153" y="35"/>
                </a:lnTo>
                <a:lnTo>
                  <a:pt x="1148" y="31"/>
                </a:lnTo>
                <a:lnTo>
                  <a:pt x="1143" y="27"/>
                </a:lnTo>
                <a:lnTo>
                  <a:pt x="1141" y="27"/>
                </a:lnTo>
                <a:lnTo>
                  <a:pt x="1138" y="27"/>
                </a:lnTo>
                <a:lnTo>
                  <a:pt x="1134" y="28"/>
                </a:lnTo>
                <a:lnTo>
                  <a:pt x="1132" y="31"/>
                </a:lnTo>
                <a:lnTo>
                  <a:pt x="1126" y="36"/>
                </a:lnTo>
                <a:lnTo>
                  <a:pt x="1119" y="46"/>
                </a:lnTo>
                <a:lnTo>
                  <a:pt x="1119" y="46"/>
                </a:lnTo>
                <a:lnTo>
                  <a:pt x="1096" y="85"/>
                </a:lnTo>
                <a:lnTo>
                  <a:pt x="1060" y="142"/>
                </a:lnTo>
                <a:lnTo>
                  <a:pt x="1014" y="212"/>
                </a:lnTo>
                <a:lnTo>
                  <a:pt x="987" y="252"/>
                </a:lnTo>
                <a:lnTo>
                  <a:pt x="957" y="294"/>
                </a:lnTo>
                <a:lnTo>
                  <a:pt x="957" y="294"/>
                </a:lnTo>
                <a:lnTo>
                  <a:pt x="975" y="250"/>
                </a:lnTo>
                <a:lnTo>
                  <a:pt x="990" y="208"/>
                </a:lnTo>
                <a:lnTo>
                  <a:pt x="1001" y="171"/>
                </a:lnTo>
                <a:lnTo>
                  <a:pt x="1005" y="156"/>
                </a:lnTo>
                <a:lnTo>
                  <a:pt x="1008" y="141"/>
                </a:lnTo>
                <a:lnTo>
                  <a:pt x="1008" y="141"/>
                </a:lnTo>
                <a:lnTo>
                  <a:pt x="1010" y="124"/>
                </a:lnTo>
                <a:lnTo>
                  <a:pt x="1011" y="106"/>
                </a:lnTo>
                <a:lnTo>
                  <a:pt x="1010" y="90"/>
                </a:lnTo>
                <a:lnTo>
                  <a:pt x="1009" y="74"/>
                </a:lnTo>
                <a:lnTo>
                  <a:pt x="1007" y="59"/>
                </a:lnTo>
                <a:lnTo>
                  <a:pt x="1003" y="45"/>
                </a:lnTo>
                <a:lnTo>
                  <a:pt x="1000" y="33"/>
                </a:lnTo>
                <a:lnTo>
                  <a:pt x="996" y="22"/>
                </a:lnTo>
                <a:lnTo>
                  <a:pt x="990" y="13"/>
                </a:lnTo>
                <a:lnTo>
                  <a:pt x="985" y="6"/>
                </a:lnTo>
                <a:lnTo>
                  <a:pt x="980" y="2"/>
                </a:lnTo>
                <a:lnTo>
                  <a:pt x="974" y="0"/>
                </a:lnTo>
                <a:lnTo>
                  <a:pt x="972" y="0"/>
                </a:lnTo>
                <a:lnTo>
                  <a:pt x="969" y="0"/>
                </a:lnTo>
                <a:lnTo>
                  <a:pt x="967" y="3"/>
                </a:lnTo>
                <a:lnTo>
                  <a:pt x="964" y="5"/>
                </a:lnTo>
                <a:lnTo>
                  <a:pt x="959" y="11"/>
                </a:lnTo>
                <a:lnTo>
                  <a:pt x="954" y="21"/>
                </a:lnTo>
                <a:lnTo>
                  <a:pt x="954" y="21"/>
                </a:lnTo>
                <a:lnTo>
                  <a:pt x="932" y="80"/>
                </a:lnTo>
                <a:lnTo>
                  <a:pt x="916" y="120"/>
                </a:lnTo>
                <a:lnTo>
                  <a:pt x="897" y="166"/>
                </a:lnTo>
                <a:lnTo>
                  <a:pt x="872" y="220"/>
                </a:lnTo>
                <a:lnTo>
                  <a:pt x="857" y="249"/>
                </a:lnTo>
                <a:lnTo>
                  <a:pt x="842" y="280"/>
                </a:lnTo>
                <a:lnTo>
                  <a:pt x="824" y="312"/>
                </a:lnTo>
                <a:lnTo>
                  <a:pt x="804" y="347"/>
                </a:lnTo>
                <a:lnTo>
                  <a:pt x="784" y="382"/>
                </a:lnTo>
                <a:lnTo>
                  <a:pt x="760" y="419"/>
                </a:lnTo>
                <a:lnTo>
                  <a:pt x="760" y="419"/>
                </a:lnTo>
                <a:lnTo>
                  <a:pt x="738" y="454"/>
                </a:lnTo>
                <a:lnTo>
                  <a:pt x="716" y="487"/>
                </a:lnTo>
                <a:lnTo>
                  <a:pt x="696" y="516"/>
                </a:lnTo>
                <a:lnTo>
                  <a:pt x="677" y="541"/>
                </a:lnTo>
                <a:lnTo>
                  <a:pt x="659" y="563"/>
                </a:lnTo>
                <a:lnTo>
                  <a:pt x="642" y="581"/>
                </a:lnTo>
                <a:lnTo>
                  <a:pt x="626" y="596"/>
                </a:lnTo>
                <a:lnTo>
                  <a:pt x="618" y="602"/>
                </a:lnTo>
                <a:lnTo>
                  <a:pt x="611" y="607"/>
                </a:lnTo>
                <a:lnTo>
                  <a:pt x="604" y="611"/>
                </a:lnTo>
                <a:lnTo>
                  <a:pt x="597" y="614"/>
                </a:lnTo>
                <a:lnTo>
                  <a:pt x="591" y="616"/>
                </a:lnTo>
                <a:lnTo>
                  <a:pt x="584" y="617"/>
                </a:lnTo>
                <a:lnTo>
                  <a:pt x="577" y="617"/>
                </a:lnTo>
                <a:lnTo>
                  <a:pt x="570" y="616"/>
                </a:lnTo>
                <a:lnTo>
                  <a:pt x="565" y="614"/>
                </a:lnTo>
                <a:lnTo>
                  <a:pt x="558" y="610"/>
                </a:lnTo>
                <a:lnTo>
                  <a:pt x="552" y="607"/>
                </a:lnTo>
                <a:lnTo>
                  <a:pt x="546" y="602"/>
                </a:lnTo>
                <a:lnTo>
                  <a:pt x="540" y="595"/>
                </a:lnTo>
                <a:lnTo>
                  <a:pt x="535" y="589"/>
                </a:lnTo>
                <a:lnTo>
                  <a:pt x="523" y="571"/>
                </a:lnTo>
                <a:lnTo>
                  <a:pt x="511" y="549"/>
                </a:lnTo>
                <a:lnTo>
                  <a:pt x="511" y="549"/>
                </a:lnTo>
                <a:lnTo>
                  <a:pt x="505" y="537"/>
                </a:lnTo>
                <a:lnTo>
                  <a:pt x="498" y="525"/>
                </a:lnTo>
                <a:lnTo>
                  <a:pt x="489" y="516"/>
                </a:lnTo>
                <a:lnTo>
                  <a:pt x="481" y="506"/>
                </a:lnTo>
                <a:lnTo>
                  <a:pt x="472" y="497"/>
                </a:lnTo>
                <a:lnTo>
                  <a:pt x="463" y="489"/>
                </a:lnTo>
                <a:lnTo>
                  <a:pt x="452" y="481"/>
                </a:lnTo>
                <a:lnTo>
                  <a:pt x="441" y="475"/>
                </a:lnTo>
                <a:lnTo>
                  <a:pt x="429" y="468"/>
                </a:lnTo>
                <a:lnTo>
                  <a:pt x="419" y="463"/>
                </a:lnTo>
                <a:lnTo>
                  <a:pt x="406" y="459"/>
                </a:lnTo>
                <a:lnTo>
                  <a:pt x="394" y="454"/>
                </a:lnTo>
                <a:lnTo>
                  <a:pt x="381" y="451"/>
                </a:lnTo>
                <a:lnTo>
                  <a:pt x="368" y="449"/>
                </a:lnTo>
                <a:lnTo>
                  <a:pt x="354" y="447"/>
                </a:lnTo>
                <a:lnTo>
                  <a:pt x="341" y="446"/>
                </a:lnTo>
                <a:lnTo>
                  <a:pt x="313" y="445"/>
                </a:lnTo>
                <a:lnTo>
                  <a:pt x="286" y="447"/>
                </a:lnTo>
                <a:lnTo>
                  <a:pt x="259" y="451"/>
                </a:lnTo>
                <a:lnTo>
                  <a:pt x="233" y="458"/>
                </a:lnTo>
                <a:lnTo>
                  <a:pt x="207" y="466"/>
                </a:lnTo>
                <a:lnTo>
                  <a:pt x="194" y="472"/>
                </a:lnTo>
                <a:lnTo>
                  <a:pt x="182" y="478"/>
                </a:lnTo>
                <a:lnTo>
                  <a:pt x="170" y="484"/>
                </a:lnTo>
                <a:lnTo>
                  <a:pt x="159" y="491"/>
                </a:lnTo>
                <a:lnTo>
                  <a:pt x="149" y="498"/>
                </a:lnTo>
                <a:lnTo>
                  <a:pt x="138" y="507"/>
                </a:lnTo>
                <a:lnTo>
                  <a:pt x="138" y="507"/>
                </a:lnTo>
                <a:lnTo>
                  <a:pt x="127" y="517"/>
                </a:lnTo>
                <a:lnTo>
                  <a:pt x="127" y="517"/>
                </a:lnTo>
                <a:lnTo>
                  <a:pt x="89" y="529"/>
                </a:lnTo>
                <a:lnTo>
                  <a:pt x="69" y="536"/>
                </a:lnTo>
                <a:lnTo>
                  <a:pt x="50" y="544"/>
                </a:lnTo>
                <a:lnTo>
                  <a:pt x="32" y="552"/>
                </a:lnTo>
                <a:lnTo>
                  <a:pt x="18" y="561"/>
                </a:lnTo>
                <a:lnTo>
                  <a:pt x="11" y="565"/>
                </a:lnTo>
                <a:lnTo>
                  <a:pt x="7" y="571"/>
                </a:lnTo>
                <a:lnTo>
                  <a:pt x="3" y="575"/>
                </a:lnTo>
                <a:lnTo>
                  <a:pt x="0" y="579"/>
                </a:lnTo>
                <a:lnTo>
                  <a:pt x="0" y="579"/>
                </a:lnTo>
                <a:lnTo>
                  <a:pt x="11" y="582"/>
                </a:lnTo>
                <a:lnTo>
                  <a:pt x="38" y="591"/>
                </a:lnTo>
                <a:lnTo>
                  <a:pt x="56" y="595"/>
                </a:lnTo>
                <a:lnTo>
                  <a:pt x="77" y="600"/>
                </a:lnTo>
                <a:lnTo>
                  <a:pt x="99" y="603"/>
                </a:lnTo>
                <a:lnTo>
                  <a:pt x="122" y="605"/>
                </a:lnTo>
                <a:lnTo>
                  <a:pt x="122" y="605"/>
                </a:lnTo>
                <a:lnTo>
                  <a:pt x="156" y="648"/>
                </a:lnTo>
                <a:lnTo>
                  <a:pt x="173" y="671"/>
                </a:lnTo>
                <a:lnTo>
                  <a:pt x="191" y="694"/>
                </a:lnTo>
                <a:lnTo>
                  <a:pt x="206" y="717"/>
                </a:lnTo>
                <a:lnTo>
                  <a:pt x="220" y="737"/>
                </a:lnTo>
                <a:lnTo>
                  <a:pt x="228" y="755"/>
                </a:lnTo>
                <a:lnTo>
                  <a:pt x="231" y="763"/>
                </a:lnTo>
                <a:lnTo>
                  <a:pt x="234" y="769"/>
                </a:lnTo>
                <a:lnTo>
                  <a:pt x="234" y="769"/>
                </a:lnTo>
                <a:lnTo>
                  <a:pt x="244" y="826"/>
                </a:lnTo>
                <a:lnTo>
                  <a:pt x="251" y="861"/>
                </a:lnTo>
                <a:lnTo>
                  <a:pt x="261" y="897"/>
                </a:lnTo>
                <a:lnTo>
                  <a:pt x="272" y="937"/>
                </a:lnTo>
                <a:lnTo>
                  <a:pt x="280" y="958"/>
                </a:lnTo>
                <a:lnTo>
                  <a:pt x="287" y="979"/>
                </a:lnTo>
                <a:lnTo>
                  <a:pt x="297" y="1001"/>
                </a:lnTo>
                <a:lnTo>
                  <a:pt x="307" y="1021"/>
                </a:lnTo>
                <a:lnTo>
                  <a:pt x="319" y="1043"/>
                </a:lnTo>
                <a:lnTo>
                  <a:pt x="330" y="1064"/>
                </a:lnTo>
                <a:lnTo>
                  <a:pt x="344" y="1086"/>
                </a:lnTo>
                <a:lnTo>
                  <a:pt x="359" y="1107"/>
                </a:lnTo>
                <a:lnTo>
                  <a:pt x="377" y="1128"/>
                </a:lnTo>
                <a:lnTo>
                  <a:pt x="394" y="1148"/>
                </a:lnTo>
                <a:lnTo>
                  <a:pt x="414" y="1169"/>
                </a:lnTo>
                <a:lnTo>
                  <a:pt x="436" y="1188"/>
                </a:lnTo>
                <a:lnTo>
                  <a:pt x="458" y="1206"/>
                </a:lnTo>
                <a:lnTo>
                  <a:pt x="483" y="1224"/>
                </a:lnTo>
                <a:lnTo>
                  <a:pt x="510" y="1242"/>
                </a:lnTo>
                <a:lnTo>
                  <a:pt x="539" y="1259"/>
                </a:lnTo>
                <a:lnTo>
                  <a:pt x="570" y="1274"/>
                </a:lnTo>
                <a:lnTo>
                  <a:pt x="602" y="1289"/>
                </a:lnTo>
                <a:lnTo>
                  <a:pt x="638" y="1302"/>
                </a:lnTo>
                <a:lnTo>
                  <a:pt x="675" y="1315"/>
                </a:lnTo>
                <a:lnTo>
                  <a:pt x="715" y="1326"/>
                </a:lnTo>
                <a:lnTo>
                  <a:pt x="757" y="1334"/>
                </a:lnTo>
                <a:lnTo>
                  <a:pt x="757" y="1334"/>
                </a:lnTo>
                <a:lnTo>
                  <a:pt x="789" y="1338"/>
                </a:lnTo>
                <a:lnTo>
                  <a:pt x="804" y="1341"/>
                </a:lnTo>
                <a:lnTo>
                  <a:pt x="818" y="1345"/>
                </a:lnTo>
                <a:lnTo>
                  <a:pt x="825" y="1348"/>
                </a:lnTo>
                <a:lnTo>
                  <a:pt x="831" y="1351"/>
                </a:lnTo>
                <a:lnTo>
                  <a:pt x="839" y="1357"/>
                </a:lnTo>
                <a:lnTo>
                  <a:pt x="845" y="1362"/>
                </a:lnTo>
                <a:lnTo>
                  <a:pt x="852" y="1370"/>
                </a:lnTo>
                <a:lnTo>
                  <a:pt x="859" y="1377"/>
                </a:lnTo>
                <a:lnTo>
                  <a:pt x="866" y="1388"/>
                </a:lnTo>
                <a:lnTo>
                  <a:pt x="873" y="1399"/>
                </a:lnTo>
                <a:lnTo>
                  <a:pt x="873" y="1399"/>
                </a:lnTo>
                <a:lnTo>
                  <a:pt x="893" y="1430"/>
                </a:lnTo>
                <a:lnTo>
                  <a:pt x="912" y="1460"/>
                </a:lnTo>
                <a:lnTo>
                  <a:pt x="930" y="1488"/>
                </a:lnTo>
                <a:lnTo>
                  <a:pt x="950" y="1514"/>
                </a:lnTo>
                <a:lnTo>
                  <a:pt x="967" y="1538"/>
                </a:lnTo>
                <a:lnTo>
                  <a:pt x="984" y="1559"/>
                </a:lnTo>
                <a:lnTo>
                  <a:pt x="1000" y="1577"/>
                </a:lnTo>
                <a:lnTo>
                  <a:pt x="1015" y="1591"/>
                </a:lnTo>
                <a:lnTo>
                  <a:pt x="1015" y="1591"/>
                </a:lnTo>
                <a:lnTo>
                  <a:pt x="1028" y="1603"/>
                </a:lnTo>
                <a:lnTo>
                  <a:pt x="1043" y="1614"/>
                </a:lnTo>
                <a:lnTo>
                  <a:pt x="1057" y="1622"/>
                </a:lnTo>
                <a:lnTo>
                  <a:pt x="1071" y="1630"/>
                </a:lnTo>
                <a:lnTo>
                  <a:pt x="1085" y="1636"/>
                </a:lnTo>
                <a:lnTo>
                  <a:pt x="1098" y="1642"/>
                </a:lnTo>
                <a:lnTo>
                  <a:pt x="1110" y="1646"/>
                </a:lnTo>
                <a:lnTo>
                  <a:pt x="1122" y="1648"/>
                </a:lnTo>
                <a:lnTo>
                  <a:pt x="1131" y="1648"/>
                </a:lnTo>
                <a:lnTo>
                  <a:pt x="1140" y="1648"/>
                </a:lnTo>
                <a:lnTo>
                  <a:pt x="1146" y="1646"/>
                </a:lnTo>
                <a:lnTo>
                  <a:pt x="1151" y="1643"/>
                </a:lnTo>
                <a:lnTo>
                  <a:pt x="1153" y="1641"/>
                </a:lnTo>
                <a:lnTo>
                  <a:pt x="1154" y="1637"/>
                </a:lnTo>
                <a:lnTo>
                  <a:pt x="1154" y="1634"/>
                </a:lnTo>
                <a:lnTo>
                  <a:pt x="1154" y="1631"/>
                </a:lnTo>
                <a:lnTo>
                  <a:pt x="1151" y="1623"/>
                </a:lnTo>
                <a:lnTo>
                  <a:pt x="1145" y="1614"/>
                </a:lnTo>
                <a:lnTo>
                  <a:pt x="1145" y="1614"/>
                </a:lnTo>
                <a:lnTo>
                  <a:pt x="1119" y="1577"/>
                </a:lnTo>
                <a:lnTo>
                  <a:pt x="1119" y="1577"/>
                </a:lnTo>
                <a:lnTo>
                  <a:pt x="1118" y="1574"/>
                </a:lnTo>
                <a:lnTo>
                  <a:pt x="1117" y="1571"/>
                </a:lnTo>
                <a:lnTo>
                  <a:pt x="1117" y="1569"/>
                </a:lnTo>
                <a:lnTo>
                  <a:pt x="1118" y="1566"/>
                </a:lnTo>
                <a:lnTo>
                  <a:pt x="1119" y="1565"/>
                </a:lnTo>
                <a:lnTo>
                  <a:pt x="1122" y="1565"/>
                </a:lnTo>
                <a:lnTo>
                  <a:pt x="1124" y="1565"/>
                </a:lnTo>
                <a:lnTo>
                  <a:pt x="1127" y="1566"/>
                </a:lnTo>
                <a:lnTo>
                  <a:pt x="1127" y="1566"/>
                </a:lnTo>
                <a:lnTo>
                  <a:pt x="1143" y="1575"/>
                </a:lnTo>
                <a:lnTo>
                  <a:pt x="1158" y="1583"/>
                </a:lnTo>
                <a:lnTo>
                  <a:pt x="1174" y="1589"/>
                </a:lnTo>
                <a:lnTo>
                  <a:pt x="1189" y="1593"/>
                </a:lnTo>
                <a:lnTo>
                  <a:pt x="1204" y="1598"/>
                </a:lnTo>
                <a:lnTo>
                  <a:pt x="1218" y="1600"/>
                </a:lnTo>
                <a:lnTo>
                  <a:pt x="1231" y="1601"/>
                </a:lnTo>
                <a:lnTo>
                  <a:pt x="1242" y="1601"/>
                </a:lnTo>
                <a:lnTo>
                  <a:pt x="1253" y="1600"/>
                </a:lnTo>
                <a:lnTo>
                  <a:pt x="1260" y="1598"/>
                </a:lnTo>
                <a:lnTo>
                  <a:pt x="1267" y="1594"/>
                </a:lnTo>
                <a:lnTo>
                  <a:pt x="1271" y="1590"/>
                </a:lnTo>
                <a:lnTo>
                  <a:pt x="1271" y="1588"/>
                </a:lnTo>
                <a:lnTo>
                  <a:pt x="1272" y="1585"/>
                </a:lnTo>
                <a:lnTo>
                  <a:pt x="1271" y="1582"/>
                </a:lnTo>
                <a:lnTo>
                  <a:pt x="1271" y="1578"/>
                </a:lnTo>
                <a:lnTo>
                  <a:pt x="1267" y="1571"/>
                </a:lnTo>
                <a:lnTo>
                  <a:pt x="1259" y="1563"/>
                </a:lnTo>
                <a:lnTo>
                  <a:pt x="1259" y="1563"/>
                </a:lnTo>
                <a:lnTo>
                  <a:pt x="1234" y="1538"/>
                </a:lnTo>
                <a:lnTo>
                  <a:pt x="1200" y="1505"/>
                </a:lnTo>
                <a:lnTo>
                  <a:pt x="1200" y="1505"/>
                </a:lnTo>
                <a:lnTo>
                  <a:pt x="1197" y="1501"/>
                </a:lnTo>
                <a:lnTo>
                  <a:pt x="1195" y="1497"/>
                </a:lnTo>
                <a:lnTo>
                  <a:pt x="1195" y="1493"/>
                </a:lnTo>
                <a:lnTo>
                  <a:pt x="1196" y="1491"/>
                </a:lnTo>
                <a:lnTo>
                  <a:pt x="1198" y="1489"/>
                </a:lnTo>
                <a:lnTo>
                  <a:pt x="1201" y="1488"/>
                </a:lnTo>
                <a:lnTo>
                  <a:pt x="1205" y="1488"/>
                </a:lnTo>
                <a:lnTo>
                  <a:pt x="1211" y="1490"/>
                </a:lnTo>
                <a:lnTo>
                  <a:pt x="1211" y="1490"/>
                </a:lnTo>
                <a:lnTo>
                  <a:pt x="1238" y="1502"/>
                </a:lnTo>
                <a:lnTo>
                  <a:pt x="1260" y="1509"/>
                </a:lnTo>
                <a:lnTo>
                  <a:pt x="1260" y="1509"/>
                </a:lnTo>
                <a:lnTo>
                  <a:pt x="1278" y="1514"/>
                </a:lnTo>
                <a:lnTo>
                  <a:pt x="1296" y="1517"/>
                </a:lnTo>
                <a:lnTo>
                  <a:pt x="1312" y="1519"/>
                </a:lnTo>
                <a:lnTo>
                  <a:pt x="1328" y="1519"/>
                </a:lnTo>
                <a:lnTo>
                  <a:pt x="1343" y="1519"/>
                </a:lnTo>
                <a:lnTo>
                  <a:pt x="1357" y="1518"/>
                </a:lnTo>
                <a:lnTo>
                  <a:pt x="1370" y="1516"/>
                </a:lnTo>
                <a:lnTo>
                  <a:pt x="1381" y="1513"/>
                </a:lnTo>
                <a:lnTo>
                  <a:pt x="1390" y="1509"/>
                </a:lnTo>
                <a:lnTo>
                  <a:pt x="1398" y="1505"/>
                </a:lnTo>
                <a:lnTo>
                  <a:pt x="1403" y="1501"/>
                </a:lnTo>
                <a:lnTo>
                  <a:pt x="1405" y="1495"/>
                </a:lnTo>
                <a:lnTo>
                  <a:pt x="1405" y="1492"/>
                </a:lnTo>
                <a:lnTo>
                  <a:pt x="1405" y="1490"/>
                </a:lnTo>
                <a:lnTo>
                  <a:pt x="1404" y="1487"/>
                </a:lnTo>
                <a:lnTo>
                  <a:pt x="1402" y="1484"/>
                </a:lnTo>
                <a:lnTo>
                  <a:pt x="1397" y="1478"/>
                </a:lnTo>
                <a:lnTo>
                  <a:pt x="1387" y="1472"/>
                </a:lnTo>
                <a:lnTo>
                  <a:pt x="1387" y="1472"/>
                </a:lnTo>
                <a:lnTo>
                  <a:pt x="1348" y="1450"/>
                </a:lnTo>
                <a:lnTo>
                  <a:pt x="1295" y="1419"/>
                </a:lnTo>
                <a:lnTo>
                  <a:pt x="1295" y="1419"/>
                </a:lnTo>
                <a:lnTo>
                  <a:pt x="1291" y="1416"/>
                </a:lnTo>
                <a:lnTo>
                  <a:pt x="1291" y="1415"/>
                </a:lnTo>
                <a:lnTo>
                  <a:pt x="1291" y="1413"/>
                </a:lnTo>
                <a:lnTo>
                  <a:pt x="1292" y="1412"/>
                </a:lnTo>
                <a:lnTo>
                  <a:pt x="1294" y="1412"/>
                </a:lnTo>
                <a:lnTo>
                  <a:pt x="1299" y="1410"/>
                </a:lnTo>
                <a:lnTo>
                  <a:pt x="1299" y="1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174" name="Grafika 173" descr="Baryłka ropy">
            <a:extLst>
              <a:ext uri="{FF2B5EF4-FFF2-40B4-BE49-F238E27FC236}">
                <a16:creationId xmlns:a16="http://schemas.microsoft.com/office/drawing/2014/main" id="{6C584E5F-83BF-4795-95F5-F29770120A53}"/>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7842797" y="3031998"/>
            <a:ext cx="273177" cy="273177"/>
          </a:xfrm>
          <a:prstGeom prst="rect">
            <a:avLst/>
          </a:prstGeom>
        </p:spPr>
      </p:pic>
      <p:pic>
        <p:nvPicPr>
          <p:cNvPr id="175" name="Grafika 174" descr="Książki">
            <a:extLst>
              <a:ext uri="{FF2B5EF4-FFF2-40B4-BE49-F238E27FC236}">
                <a16:creationId xmlns:a16="http://schemas.microsoft.com/office/drawing/2014/main" id="{4E433871-359B-4203-B12A-313D795881A2}"/>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1131318" y="4481524"/>
            <a:ext cx="210333" cy="210333"/>
          </a:xfrm>
          <a:prstGeom prst="rect">
            <a:avLst/>
          </a:prstGeom>
        </p:spPr>
      </p:pic>
      <p:grpSp>
        <p:nvGrpSpPr>
          <p:cNvPr id="176" name="Grupa 175">
            <a:extLst>
              <a:ext uri="{FF2B5EF4-FFF2-40B4-BE49-F238E27FC236}">
                <a16:creationId xmlns:a16="http://schemas.microsoft.com/office/drawing/2014/main" id="{C11C79A7-36BD-4BCE-97E7-B9308BA3592F}"/>
              </a:ext>
            </a:extLst>
          </p:cNvPr>
          <p:cNvGrpSpPr/>
          <p:nvPr/>
        </p:nvGrpSpPr>
        <p:grpSpPr>
          <a:xfrm>
            <a:off x="5959639" y="4503623"/>
            <a:ext cx="208944" cy="186783"/>
            <a:chOff x="6289676" y="3722688"/>
            <a:chExt cx="628650" cy="561976"/>
          </a:xfrm>
          <a:solidFill>
            <a:srgbClr val="CDCDCD"/>
          </a:solidFill>
        </p:grpSpPr>
        <p:sp>
          <p:nvSpPr>
            <p:cNvPr id="177" name="Freeform 5">
              <a:extLst>
                <a:ext uri="{FF2B5EF4-FFF2-40B4-BE49-F238E27FC236}">
                  <a16:creationId xmlns:a16="http://schemas.microsoft.com/office/drawing/2014/main" id="{C31E6E5D-B5B8-4D7A-8762-CAF7C8E78591}"/>
                </a:ext>
              </a:extLst>
            </p:cNvPr>
            <p:cNvSpPr>
              <a:spLocks/>
            </p:cNvSpPr>
            <p:nvPr/>
          </p:nvSpPr>
          <p:spPr bwMode="auto">
            <a:xfrm>
              <a:off x="6296026" y="4197351"/>
              <a:ext cx="106363" cy="87313"/>
            </a:xfrm>
            <a:custGeom>
              <a:avLst/>
              <a:gdLst>
                <a:gd name="T0" fmla="*/ 0 w 470"/>
                <a:gd name="T1" fmla="*/ 223 h 384"/>
                <a:gd name="T2" fmla="*/ 0 w 470"/>
                <a:gd name="T3" fmla="*/ 223 h 384"/>
                <a:gd name="T4" fmla="*/ 1 w 470"/>
                <a:gd name="T5" fmla="*/ 239 h 384"/>
                <a:gd name="T6" fmla="*/ 3 w 470"/>
                <a:gd name="T7" fmla="*/ 255 h 384"/>
                <a:gd name="T8" fmla="*/ 8 w 470"/>
                <a:gd name="T9" fmla="*/ 271 h 384"/>
                <a:gd name="T10" fmla="*/ 13 w 470"/>
                <a:gd name="T11" fmla="*/ 286 h 384"/>
                <a:gd name="T12" fmla="*/ 20 w 470"/>
                <a:gd name="T13" fmla="*/ 299 h 384"/>
                <a:gd name="T14" fmla="*/ 28 w 470"/>
                <a:gd name="T15" fmla="*/ 313 h 384"/>
                <a:gd name="T16" fmla="*/ 37 w 470"/>
                <a:gd name="T17" fmla="*/ 326 h 384"/>
                <a:gd name="T18" fmla="*/ 48 w 470"/>
                <a:gd name="T19" fmla="*/ 336 h 384"/>
                <a:gd name="T20" fmla="*/ 59 w 470"/>
                <a:gd name="T21" fmla="*/ 347 h 384"/>
                <a:gd name="T22" fmla="*/ 72 w 470"/>
                <a:gd name="T23" fmla="*/ 357 h 384"/>
                <a:gd name="T24" fmla="*/ 85 w 470"/>
                <a:gd name="T25" fmla="*/ 364 h 384"/>
                <a:gd name="T26" fmla="*/ 99 w 470"/>
                <a:gd name="T27" fmla="*/ 371 h 384"/>
                <a:gd name="T28" fmla="*/ 113 w 470"/>
                <a:gd name="T29" fmla="*/ 377 h 384"/>
                <a:gd name="T30" fmla="*/ 129 w 470"/>
                <a:gd name="T31" fmla="*/ 381 h 384"/>
                <a:gd name="T32" fmla="*/ 145 w 470"/>
                <a:gd name="T33" fmla="*/ 383 h 384"/>
                <a:gd name="T34" fmla="*/ 162 w 470"/>
                <a:gd name="T35" fmla="*/ 384 h 384"/>
                <a:gd name="T36" fmla="*/ 309 w 470"/>
                <a:gd name="T37" fmla="*/ 384 h 384"/>
                <a:gd name="T38" fmla="*/ 309 w 470"/>
                <a:gd name="T39" fmla="*/ 384 h 384"/>
                <a:gd name="T40" fmla="*/ 326 w 470"/>
                <a:gd name="T41" fmla="*/ 383 h 384"/>
                <a:gd name="T42" fmla="*/ 342 w 470"/>
                <a:gd name="T43" fmla="*/ 381 h 384"/>
                <a:gd name="T44" fmla="*/ 358 w 470"/>
                <a:gd name="T45" fmla="*/ 377 h 384"/>
                <a:gd name="T46" fmla="*/ 373 w 470"/>
                <a:gd name="T47" fmla="*/ 371 h 384"/>
                <a:gd name="T48" fmla="*/ 387 w 470"/>
                <a:gd name="T49" fmla="*/ 364 h 384"/>
                <a:gd name="T50" fmla="*/ 399 w 470"/>
                <a:gd name="T51" fmla="*/ 357 h 384"/>
                <a:gd name="T52" fmla="*/ 412 w 470"/>
                <a:gd name="T53" fmla="*/ 347 h 384"/>
                <a:gd name="T54" fmla="*/ 424 w 470"/>
                <a:gd name="T55" fmla="*/ 336 h 384"/>
                <a:gd name="T56" fmla="*/ 434 w 470"/>
                <a:gd name="T57" fmla="*/ 326 h 384"/>
                <a:gd name="T58" fmla="*/ 443 w 470"/>
                <a:gd name="T59" fmla="*/ 313 h 384"/>
                <a:gd name="T60" fmla="*/ 451 w 470"/>
                <a:gd name="T61" fmla="*/ 299 h 384"/>
                <a:gd name="T62" fmla="*/ 457 w 470"/>
                <a:gd name="T63" fmla="*/ 286 h 384"/>
                <a:gd name="T64" fmla="*/ 464 w 470"/>
                <a:gd name="T65" fmla="*/ 271 h 384"/>
                <a:gd name="T66" fmla="*/ 467 w 470"/>
                <a:gd name="T67" fmla="*/ 255 h 384"/>
                <a:gd name="T68" fmla="*/ 470 w 470"/>
                <a:gd name="T69" fmla="*/ 239 h 384"/>
                <a:gd name="T70" fmla="*/ 470 w 470"/>
                <a:gd name="T71" fmla="*/ 223 h 384"/>
                <a:gd name="T72" fmla="*/ 470 w 470"/>
                <a:gd name="T73" fmla="*/ 223 h 384"/>
                <a:gd name="T74" fmla="*/ 470 w 470"/>
                <a:gd name="T75" fmla="*/ 0 h 384"/>
                <a:gd name="T76" fmla="*/ 470 w 470"/>
                <a:gd name="T77" fmla="*/ 0 h 384"/>
                <a:gd name="T78" fmla="*/ 0 w 470"/>
                <a:gd name="T79" fmla="*/ 0 h 384"/>
                <a:gd name="T80" fmla="*/ 0 w 470"/>
                <a:gd name="T81" fmla="*/ 22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0" h="384">
                  <a:moveTo>
                    <a:pt x="0" y="223"/>
                  </a:moveTo>
                  <a:lnTo>
                    <a:pt x="0" y="223"/>
                  </a:lnTo>
                  <a:lnTo>
                    <a:pt x="1" y="239"/>
                  </a:lnTo>
                  <a:lnTo>
                    <a:pt x="3" y="255"/>
                  </a:lnTo>
                  <a:lnTo>
                    <a:pt x="8" y="271"/>
                  </a:lnTo>
                  <a:lnTo>
                    <a:pt x="13" y="286"/>
                  </a:lnTo>
                  <a:lnTo>
                    <a:pt x="20" y="299"/>
                  </a:lnTo>
                  <a:lnTo>
                    <a:pt x="28" y="313"/>
                  </a:lnTo>
                  <a:lnTo>
                    <a:pt x="37" y="326"/>
                  </a:lnTo>
                  <a:lnTo>
                    <a:pt x="48" y="336"/>
                  </a:lnTo>
                  <a:lnTo>
                    <a:pt x="59" y="347"/>
                  </a:lnTo>
                  <a:lnTo>
                    <a:pt x="72" y="357"/>
                  </a:lnTo>
                  <a:lnTo>
                    <a:pt x="85" y="364"/>
                  </a:lnTo>
                  <a:lnTo>
                    <a:pt x="99" y="371"/>
                  </a:lnTo>
                  <a:lnTo>
                    <a:pt x="113" y="377"/>
                  </a:lnTo>
                  <a:lnTo>
                    <a:pt x="129" y="381"/>
                  </a:lnTo>
                  <a:lnTo>
                    <a:pt x="145" y="383"/>
                  </a:lnTo>
                  <a:lnTo>
                    <a:pt x="162" y="384"/>
                  </a:lnTo>
                  <a:lnTo>
                    <a:pt x="309" y="384"/>
                  </a:lnTo>
                  <a:lnTo>
                    <a:pt x="309" y="384"/>
                  </a:lnTo>
                  <a:lnTo>
                    <a:pt x="326" y="383"/>
                  </a:lnTo>
                  <a:lnTo>
                    <a:pt x="342" y="381"/>
                  </a:lnTo>
                  <a:lnTo>
                    <a:pt x="358" y="377"/>
                  </a:lnTo>
                  <a:lnTo>
                    <a:pt x="373" y="371"/>
                  </a:lnTo>
                  <a:lnTo>
                    <a:pt x="387" y="364"/>
                  </a:lnTo>
                  <a:lnTo>
                    <a:pt x="399" y="357"/>
                  </a:lnTo>
                  <a:lnTo>
                    <a:pt x="412" y="347"/>
                  </a:lnTo>
                  <a:lnTo>
                    <a:pt x="424" y="336"/>
                  </a:lnTo>
                  <a:lnTo>
                    <a:pt x="434" y="326"/>
                  </a:lnTo>
                  <a:lnTo>
                    <a:pt x="443" y="313"/>
                  </a:lnTo>
                  <a:lnTo>
                    <a:pt x="451" y="299"/>
                  </a:lnTo>
                  <a:lnTo>
                    <a:pt x="457" y="286"/>
                  </a:lnTo>
                  <a:lnTo>
                    <a:pt x="464" y="271"/>
                  </a:lnTo>
                  <a:lnTo>
                    <a:pt x="467" y="255"/>
                  </a:lnTo>
                  <a:lnTo>
                    <a:pt x="470" y="239"/>
                  </a:lnTo>
                  <a:lnTo>
                    <a:pt x="470" y="223"/>
                  </a:lnTo>
                  <a:lnTo>
                    <a:pt x="470" y="223"/>
                  </a:lnTo>
                  <a:lnTo>
                    <a:pt x="470" y="0"/>
                  </a:lnTo>
                  <a:lnTo>
                    <a:pt x="470" y="0"/>
                  </a:lnTo>
                  <a:lnTo>
                    <a:pt x="0" y="0"/>
                  </a:lnTo>
                  <a:lnTo>
                    <a:pt x="0"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8" name="Freeform 6">
              <a:extLst>
                <a:ext uri="{FF2B5EF4-FFF2-40B4-BE49-F238E27FC236}">
                  <a16:creationId xmlns:a16="http://schemas.microsoft.com/office/drawing/2014/main" id="{1233DC9B-53EF-4C6A-864E-4C33A6B4BC6E}"/>
                </a:ext>
              </a:extLst>
            </p:cNvPr>
            <p:cNvSpPr>
              <a:spLocks/>
            </p:cNvSpPr>
            <p:nvPr/>
          </p:nvSpPr>
          <p:spPr bwMode="auto">
            <a:xfrm>
              <a:off x="6805613" y="4197351"/>
              <a:ext cx="106363" cy="87313"/>
            </a:xfrm>
            <a:custGeom>
              <a:avLst/>
              <a:gdLst>
                <a:gd name="T0" fmla="*/ 0 w 470"/>
                <a:gd name="T1" fmla="*/ 223 h 384"/>
                <a:gd name="T2" fmla="*/ 0 w 470"/>
                <a:gd name="T3" fmla="*/ 223 h 384"/>
                <a:gd name="T4" fmla="*/ 0 w 470"/>
                <a:gd name="T5" fmla="*/ 239 h 384"/>
                <a:gd name="T6" fmla="*/ 3 w 470"/>
                <a:gd name="T7" fmla="*/ 255 h 384"/>
                <a:gd name="T8" fmla="*/ 6 w 470"/>
                <a:gd name="T9" fmla="*/ 271 h 384"/>
                <a:gd name="T10" fmla="*/ 13 w 470"/>
                <a:gd name="T11" fmla="*/ 286 h 384"/>
                <a:gd name="T12" fmla="*/ 19 w 470"/>
                <a:gd name="T13" fmla="*/ 299 h 384"/>
                <a:gd name="T14" fmla="*/ 28 w 470"/>
                <a:gd name="T15" fmla="*/ 313 h 384"/>
                <a:gd name="T16" fmla="*/ 36 w 470"/>
                <a:gd name="T17" fmla="*/ 326 h 384"/>
                <a:gd name="T18" fmla="*/ 47 w 470"/>
                <a:gd name="T19" fmla="*/ 336 h 384"/>
                <a:gd name="T20" fmla="*/ 58 w 470"/>
                <a:gd name="T21" fmla="*/ 347 h 384"/>
                <a:gd name="T22" fmla="*/ 71 w 470"/>
                <a:gd name="T23" fmla="*/ 357 h 384"/>
                <a:gd name="T24" fmla="*/ 84 w 470"/>
                <a:gd name="T25" fmla="*/ 364 h 384"/>
                <a:gd name="T26" fmla="*/ 98 w 470"/>
                <a:gd name="T27" fmla="*/ 371 h 384"/>
                <a:gd name="T28" fmla="*/ 112 w 470"/>
                <a:gd name="T29" fmla="*/ 377 h 384"/>
                <a:gd name="T30" fmla="*/ 128 w 470"/>
                <a:gd name="T31" fmla="*/ 381 h 384"/>
                <a:gd name="T32" fmla="*/ 144 w 470"/>
                <a:gd name="T33" fmla="*/ 383 h 384"/>
                <a:gd name="T34" fmla="*/ 161 w 470"/>
                <a:gd name="T35" fmla="*/ 384 h 384"/>
                <a:gd name="T36" fmla="*/ 308 w 470"/>
                <a:gd name="T37" fmla="*/ 384 h 384"/>
                <a:gd name="T38" fmla="*/ 308 w 470"/>
                <a:gd name="T39" fmla="*/ 384 h 384"/>
                <a:gd name="T40" fmla="*/ 325 w 470"/>
                <a:gd name="T41" fmla="*/ 383 h 384"/>
                <a:gd name="T42" fmla="*/ 341 w 470"/>
                <a:gd name="T43" fmla="*/ 381 h 384"/>
                <a:gd name="T44" fmla="*/ 357 w 470"/>
                <a:gd name="T45" fmla="*/ 377 h 384"/>
                <a:gd name="T46" fmla="*/ 372 w 470"/>
                <a:gd name="T47" fmla="*/ 371 h 384"/>
                <a:gd name="T48" fmla="*/ 385 w 470"/>
                <a:gd name="T49" fmla="*/ 364 h 384"/>
                <a:gd name="T50" fmla="*/ 398 w 470"/>
                <a:gd name="T51" fmla="*/ 357 h 384"/>
                <a:gd name="T52" fmla="*/ 411 w 470"/>
                <a:gd name="T53" fmla="*/ 347 h 384"/>
                <a:gd name="T54" fmla="*/ 422 w 470"/>
                <a:gd name="T55" fmla="*/ 336 h 384"/>
                <a:gd name="T56" fmla="*/ 433 w 470"/>
                <a:gd name="T57" fmla="*/ 326 h 384"/>
                <a:gd name="T58" fmla="*/ 443 w 470"/>
                <a:gd name="T59" fmla="*/ 313 h 384"/>
                <a:gd name="T60" fmla="*/ 450 w 470"/>
                <a:gd name="T61" fmla="*/ 299 h 384"/>
                <a:gd name="T62" fmla="*/ 457 w 470"/>
                <a:gd name="T63" fmla="*/ 286 h 384"/>
                <a:gd name="T64" fmla="*/ 463 w 470"/>
                <a:gd name="T65" fmla="*/ 271 h 384"/>
                <a:gd name="T66" fmla="*/ 467 w 470"/>
                <a:gd name="T67" fmla="*/ 255 h 384"/>
                <a:gd name="T68" fmla="*/ 469 w 470"/>
                <a:gd name="T69" fmla="*/ 239 h 384"/>
                <a:gd name="T70" fmla="*/ 470 w 470"/>
                <a:gd name="T71" fmla="*/ 223 h 384"/>
                <a:gd name="T72" fmla="*/ 470 w 470"/>
                <a:gd name="T73" fmla="*/ 0 h 384"/>
                <a:gd name="T74" fmla="*/ 470 w 470"/>
                <a:gd name="T75" fmla="*/ 0 h 384"/>
                <a:gd name="T76" fmla="*/ 0 w 470"/>
                <a:gd name="T77" fmla="*/ 0 h 384"/>
                <a:gd name="T78" fmla="*/ 0 w 470"/>
                <a:gd name="T79" fmla="*/ 0 h 384"/>
                <a:gd name="T80" fmla="*/ 0 w 470"/>
                <a:gd name="T81" fmla="*/ 223 h 384"/>
                <a:gd name="T82" fmla="*/ 0 w 470"/>
                <a:gd name="T83" fmla="*/ 22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0" h="384">
                  <a:moveTo>
                    <a:pt x="0" y="223"/>
                  </a:moveTo>
                  <a:lnTo>
                    <a:pt x="0" y="223"/>
                  </a:lnTo>
                  <a:lnTo>
                    <a:pt x="0" y="239"/>
                  </a:lnTo>
                  <a:lnTo>
                    <a:pt x="3" y="255"/>
                  </a:lnTo>
                  <a:lnTo>
                    <a:pt x="6" y="271"/>
                  </a:lnTo>
                  <a:lnTo>
                    <a:pt x="13" y="286"/>
                  </a:lnTo>
                  <a:lnTo>
                    <a:pt x="19" y="299"/>
                  </a:lnTo>
                  <a:lnTo>
                    <a:pt x="28" y="313"/>
                  </a:lnTo>
                  <a:lnTo>
                    <a:pt x="36" y="326"/>
                  </a:lnTo>
                  <a:lnTo>
                    <a:pt x="47" y="336"/>
                  </a:lnTo>
                  <a:lnTo>
                    <a:pt x="58" y="347"/>
                  </a:lnTo>
                  <a:lnTo>
                    <a:pt x="71" y="357"/>
                  </a:lnTo>
                  <a:lnTo>
                    <a:pt x="84" y="364"/>
                  </a:lnTo>
                  <a:lnTo>
                    <a:pt x="98" y="371"/>
                  </a:lnTo>
                  <a:lnTo>
                    <a:pt x="112" y="377"/>
                  </a:lnTo>
                  <a:lnTo>
                    <a:pt x="128" y="381"/>
                  </a:lnTo>
                  <a:lnTo>
                    <a:pt x="144" y="383"/>
                  </a:lnTo>
                  <a:lnTo>
                    <a:pt x="161" y="384"/>
                  </a:lnTo>
                  <a:lnTo>
                    <a:pt x="308" y="384"/>
                  </a:lnTo>
                  <a:lnTo>
                    <a:pt x="308" y="384"/>
                  </a:lnTo>
                  <a:lnTo>
                    <a:pt x="325" y="383"/>
                  </a:lnTo>
                  <a:lnTo>
                    <a:pt x="341" y="381"/>
                  </a:lnTo>
                  <a:lnTo>
                    <a:pt x="357" y="377"/>
                  </a:lnTo>
                  <a:lnTo>
                    <a:pt x="372" y="371"/>
                  </a:lnTo>
                  <a:lnTo>
                    <a:pt x="385" y="364"/>
                  </a:lnTo>
                  <a:lnTo>
                    <a:pt x="398" y="357"/>
                  </a:lnTo>
                  <a:lnTo>
                    <a:pt x="411" y="347"/>
                  </a:lnTo>
                  <a:lnTo>
                    <a:pt x="422" y="336"/>
                  </a:lnTo>
                  <a:lnTo>
                    <a:pt x="433" y="326"/>
                  </a:lnTo>
                  <a:lnTo>
                    <a:pt x="443" y="313"/>
                  </a:lnTo>
                  <a:lnTo>
                    <a:pt x="450" y="299"/>
                  </a:lnTo>
                  <a:lnTo>
                    <a:pt x="457" y="286"/>
                  </a:lnTo>
                  <a:lnTo>
                    <a:pt x="463" y="271"/>
                  </a:lnTo>
                  <a:lnTo>
                    <a:pt x="467" y="255"/>
                  </a:lnTo>
                  <a:lnTo>
                    <a:pt x="469" y="239"/>
                  </a:lnTo>
                  <a:lnTo>
                    <a:pt x="470" y="223"/>
                  </a:lnTo>
                  <a:lnTo>
                    <a:pt x="470" y="0"/>
                  </a:lnTo>
                  <a:lnTo>
                    <a:pt x="470" y="0"/>
                  </a:lnTo>
                  <a:lnTo>
                    <a:pt x="0" y="0"/>
                  </a:lnTo>
                  <a:lnTo>
                    <a:pt x="0" y="0"/>
                  </a:lnTo>
                  <a:lnTo>
                    <a:pt x="0" y="223"/>
                  </a:lnTo>
                  <a:lnTo>
                    <a:pt x="0"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9" name="Freeform 7">
              <a:extLst>
                <a:ext uri="{FF2B5EF4-FFF2-40B4-BE49-F238E27FC236}">
                  <a16:creationId xmlns:a16="http://schemas.microsoft.com/office/drawing/2014/main" id="{FE9D56C1-946E-4F13-8125-E8E3C340E72D}"/>
                </a:ext>
              </a:extLst>
            </p:cNvPr>
            <p:cNvSpPr>
              <a:spLocks noEditPoints="1"/>
            </p:cNvSpPr>
            <p:nvPr/>
          </p:nvSpPr>
          <p:spPr bwMode="auto">
            <a:xfrm>
              <a:off x="6289676" y="3722688"/>
              <a:ext cx="628650" cy="454025"/>
            </a:xfrm>
            <a:custGeom>
              <a:avLst/>
              <a:gdLst>
                <a:gd name="T0" fmla="*/ 2679 w 2769"/>
                <a:gd name="T1" fmla="*/ 1043 h 2003"/>
                <a:gd name="T2" fmla="*/ 2537 w 2769"/>
                <a:gd name="T3" fmla="*/ 660 h 2003"/>
                <a:gd name="T4" fmla="*/ 2422 w 2769"/>
                <a:gd name="T5" fmla="*/ 319 h 2003"/>
                <a:gd name="T6" fmla="*/ 2253 w 2769"/>
                <a:gd name="T7" fmla="*/ 205 h 2003"/>
                <a:gd name="T8" fmla="*/ 1960 w 2769"/>
                <a:gd name="T9" fmla="*/ 84 h 2003"/>
                <a:gd name="T10" fmla="*/ 1559 w 2769"/>
                <a:gd name="T11" fmla="*/ 8 h 2003"/>
                <a:gd name="T12" fmla="*/ 1153 w 2769"/>
                <a:gd name="T13" fmla="*/ 13 h 2003"/>
                <a:gd name="T14" fmla="*/ 765 w 2769"/>
                <a:gd name="T15" fmla="*/ 98 h 2003"/>
                <a:gd name="T16" fmla="*/ 488 w 2769"/>
                <a:gd name="T17" fmla="*/ 221 h 2003"/>
                <a:gd name="T18" fmla="*/ 334 w 2769"/>
                <a:gd name="T19" fmla="*/ 331 h 2003"/>
                <a:gd name="T20" fmla="*/ 169 w 2769"/>
                <a:gd name="T21" fmla="*/ 904 h 2003"/>
                <a:gd name="T22" fmla="*/ 81 w 2769"/>
                <a:gd name="T23" fmla="*/ 1065 h 2003"/>
                <a:gd name="T24" fmla="*/ 26 w 2769"/>
                <a:gd name="T25" fmla="*/ 1280 h 2003"/>
                <a:gd name="T26" fmla="*/ 2 w 2769"/>
                <a:gd name="T27" fmla="*/ 1775 h 2003"/>
                <a:gd name="T28" fmla="*/ 26 w 2769"/>
                <a:gd name="T29" fmla="*/ 2003 h 2003"/>
                <a:gd name="T30" fmla="*/ 2764 w 2769"/>
                <a:gd name="T31" fmla="*/ 1825 h 2003"/>
                <a:gd name="T32" fmla="*/ 2751 w 2769"/>
                <a:gd name="T33" fmla="*/ 1345 h 2003"/>
                <a:gd name="T34" fmla="*/ 353 w 2769"/>
                <a:gd name="T35" fmla="*/ 697 h 2003"/>
                <a:gd name="T36" fmla="*/ 420 w 2769"/>
                <a:gd name="T37" fmla="*/ 449 h 2003"/>
                <a:gd name="T38" fmla="*/ 530 w 2769"/>
                <a:gd name="T39" fmla="*/ 346 h 2003"/>
                <a:gd name="T40" fmla="*/ 749 w 2769"/>
                <a:gd name="T41" fmla="*/ 229 h 2003"/>
                <a:gd name="T42" fmla="*/ 1096 w 2769"/>
                <a:gd name="T43" fmla="*/ 139 h 2003"/>
                <a:gd name="T44" fmla="*/ 1506 w 2769"/>
                <a:gd name="T45" fmla="*/ 123 h 2003"/>
                <a:gd name="T46" fmla="*/ 1904 w 2769"/>
                <a:gd name="T47" fmla="*/ 190 h 2003"/>
                <a:gd name="T48" fmla="*/ 2171 w 2769"/>
                <a:gd name="T49" fmla="*/ 302 h 2003"/>
                <a:gd name="T50" fmla="*/ 2332 w 2769"/>
                <a:gd name="T51" fmla="*/ 426 h 2003"/>
                <a:gd name="T52" fmla="*/ 2388 w 2769"/>
                <a:gd name="T53" fmla="*/ 567 h 2003"/>
                <a:gd name="T54" fmla="*/ 2427 w 2769"/>
                <a:gd name="T55" fmla="*/ 843 h 2003"/>
                <a:gd name="T56" fmla="*/ 2381 w 2769"/>
                <a:gd name="T57" fmla="*/ 890 h 2003"/>
                <a:gd name="T58" fmla="*/ 1976 w 2769"/>
                <a:gd name="T59" fmla="*/ 848 h 2003"/>
                <a:gd name="T60" fmla="*/ 1384 w 2769"/>
                <a:gd name="T61" fmla="*/ 821 h 2003"/>
                <a:gd name="T62" fmla="*/ 719 w 2769"/>
                <a:gd name="T63" fmla="*/ 855 h 2003"/>
                <a:gd name="T64" fmla="*/ 379 w 2769"/>
                <a:gd name="T65" fmla="*/ 887 h 2003"/>
                <a:gd name="T66" fmla="*/ 339 w 2769"/>
                <a:gd name="T67" fmla="*/ 834 h 2003"/>
                <a:gd name="T68" fmla="*/ 415 w 2769"/>
                <a:gd name="T69" fmla="*/ 1616 h 2003"/>
                <a:gd name="T70" fmla="*/ 323 w 2769"/>
                <a:gd name="T71" fmla="*/ 1555 h 2003"/>
                <a:gd name="T72" fmla="*/ 299 w 2769"/>
                <a:gd name="T73" fmla="*/ 1459 h 2003"/>
                <a:gd name="T74" fmla="*/ 351 w 2769"/>
                <a:gd name="T75" fmla="*/ 1362 h 2003"/>
                <a:gd name="T76" fmla="*/ 443 w 2769"/>
                <a:gd name="T77" fmla="*/ 1328 h 2003"/>
                <a:gd name="T78" fmla="*/ 547 w 2769"/>
                <a:gd name="T79" fmla="*/ 1370 h 2003"/>
                <a:gd name="T80" fmla="*/ 589 w 2769"/>
                <a:gd name="T81" fmla="*/ 1474 h 2003"/>
                <a:gd name="T82" fmla="*/ 556 w 2769"/>
                <a:gd name="T83" fmla="*/ 1566 h 2003"/>
                <a:gd name="T84" fmla="*/ 459 w 2769"/>
                <a:gd name="T85" fmla="*/ 1618 h 2003"/>
                <a:gd name="T86" fmla="*/ 857 w 2769"/>
                <a:gd name="T87" fmla="*/ 1571 h 2003"/>
                <a:gd name="T88" fmla="*/ 837 w 2769"/>
                <a:gd name="T89" fmla="*/ 1503 h 2003"/>
                <a:gd name="T90" fmla="*/ 1881 w 2769"/>
                <a:gd name="T91" fmla="*/ 1468 h 2003"/>
                <a:gd name="T92" fmla="*/ 1937 w 2769"/>
                <a:gd name="T93" fmla="*/ 1525 h 2003"/>
                <a:gd name="T94" fmla="*/ 1891 w 2769"/>
                <a:gd name="T95" fmla="*/ 1580 h 2003"/>
                <a:gd name="T96" fmla="*/ 2314 w 2769"/>
                <a:gd name="T97" fmla="*/ 1607 h 2003"/>
                <a:gd name="T98" fmla="*/ 2237 w 2769"/>
                <a:gd name="T99" fmla="*/ 1530 h 2003"/>
                <a:gd name="T100" fmla="*/ 2232 w 2769"/>
                <a:gd name="T101" fmla="*/ 1430 h 2003"/>
                <a:gd name="T102" fmla="*/ 2302 w 2769"/>
                <a:gd name="T103" fmla="*/ 1346 h 2003"/>
                <a:gd name="T104" fmla="*/ 2401 w 2769"/>
                <a:gd name="T105" fmla="*/ 1331 h 2003"/>
                <a:gd name="T106" fmla="*/ 2492 w 2769"/>
                <a:gd name="T107" fmla="*/ 1392 h 2003"/>
                <a:gd name="T108" fmla="*/ 2517 w 2769"/>
                <a:gd name="T109" fmla="*/ 1489 h 2003"/>
                <a:gd name="T110" fmla="*/ 2464 w 2769"/>
                <a:gd name="T111" fmla="*/ 1586 h 2003"/>
                <a:gd name="T112" fmla="*/ 2372 w 2769"/>
                <a:gd name="T113" fmla="*/ 1619 h 2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69" h="2003">
                  <a:moveTo>
                    <a:pt x="2730" y="1217"/>
                  </a:moveTo>
                  <a:lnTo>
                    <a:pt x="2730" y="1217"/>
                  </a:lnTo>
                  <a:lnTo>
                    <a:pt x="2723" y="1183"/>
                  </a:lnTo>
                  <a:lnTo>
                    <a:pt x="2716" y="1151"/>
                  </a:lnTo>
                  <a:lnTo>
                    <a:pt x="2706" y="1120"/>
                  </a:lnTo>
                  <a:lnTo>
                    <a:pt x="2698" y="1093"/>
                  </a:lnTo>
                  <a:lnTo>
                    <a:pt x="2688" y="1066"/>
                  </a:lnTo>
                  <a:lnTo>
                    <a:pt x="2679" y="1043"/>
                  </a:lnTo>
                  <a:lnTo>
                    <a:pt x="2668" y="1021"/>
                  </a:lnTo>
                  <a:lnTo>
                    <a:pt x="2658" y="1001"/>
                  </a:lnTo>
                  <a:lnTo>
                    <a:pt x="2640" y="966"/>
                  </a:lnTo>
                  <a:lnTo>
                    <a:pt x="2624" y="938"/>
                  </a:lnTo>
                  <a:lnTo>
                    <a:pt x="2610" y="918"/>
                  </a:lnTo>
                  <a:lnTo>
                    <a:pt x="2599" y="904"/>
                  </a:lnTo>
                  <a:lnTo>
                    <a:pt x="2599" y="904"/>
                  </a:lnTo>
                  <a:lnTo>
                    <a:pt x="2537" y="660"/>
                  </a:lnTo>
                  <a:lnTo>
                    <a:pt x="2490" y="478"/>
                  </a:lnTo>
                  <a:lnTo>
                    <a:pt x="2459" y="366"/>
                  </a:lnTo>
                  <a:lnTo>
                    <a:pt x="2459" y="366"/>
                  </a:lnTo>
                  <a:lnTo>
                    <a:pt x="2456" y="358"/>
                  </a:lnTo>
                  <a:lnTo>
                    <a:pt x="2452" y="351"/>
                  </a:lnTo>
                  <a:lnTo>
                    <a:pt x="2444" y="341"/>
                  </a:lnTo>
                  <a:lnTo>
                    <a:pt x="2434" y="331"/>
                  </a:lnTo>
                  <a:lnTo>
                    <a:pt x="2422" y="319"/>
                  </a:lnTo>
                  <a:lnTo>
                    <a:pt x="2409" y="306"/>
                  </a:lnTo>
                  <a:lnTo>
                    <a:pt x="2393" y="294"/>
                  </a:lnTo>
                  <a:lnTo>
                    <a:pt x="2374" y="280"/>
                  </a:lnTo>
                  <a:lnTo>
                    <a:pt x="2354" y="266"/>
                  </a:lnTo>
                  <a:lnTo>
                    <a:pt x="2331" y="251"/>
                  </a:lnTo>
                  <a:lnTo>
                    <a:pt x="2307" y="235"/>
                  </a:lnTo>
                  <a:lnTo>
                    <a:pt x="2281" y="221"/>
                  </a:lnTo>
                  <a:lnTo>
                    <a:pt x="2253" y="205"/>
                  </a:lnTo>
                  <a:lnTo>
                    <a:pt x="2222" y="189"/>
                  </a:lnTo>
                  <a:lnTo>
                    <a:pt x="2191" y="173"/>
                  </a:lnTo>
                  <a:lnTo>
                    <a:pt x="2157" y="157"/>
                  </a:lnTo>
                  <a:lnTo>
                    <a:pt x="2121" y="142"/>
                  </a:lnTo>
                  <a:lnTo>
                    <a:pt x="2083" y="127"/>
                  </a:lnTo>
                  <a:lnTo>
                    <a:pt x="2044" y="113"/>
                  </a:lnTo>
                  <a:lnTo>
                    <a:pt x="2002" y="98"/>
                  </a:lnTo>
                  <a:lnTo>
                    <a:pt x="1960" y="84"/>
                  </a:lnTo>
                  <a:lnTo>
                    <a:pt x="1915" y="71"/>
                  </a:lnTo>
                  <a:lnTo>
                    <a:pt x="1869" y="59"/>
                  </a:lnTo>
                  <a:lnTo>
                    <a:pt x="1821" y="48"/>
                  </a:lnTo>
                  <a:lnTo>
                    <a:pt x="1773" y="38"/>
                  </a:lnTo>
                  <a:lnTo>
                    <a:pt x="1721" y="28"/>
                  </a:lnTo>
                  <a:lnTo>
                    <a:pt x="1669" y="20"/>
                  </a:lnTo>
                  <a:lnTo>
                    <a:pt x="1615" y="13"/>
                  </a:lnTo>
                  <a:lnTo>
                    <a:pt x="1559" y="8"/>
                  </a:lnTo>
                  <a:lnTo>
                    <a:pt x="1503" y="4"/>
                  </a:lnTo>
                  <a:lnTo>
                    <a:pt x="1443" y="2"/>
                  </a:lnTo>
                  <a:lnTo>
                    <a:pt x="1384" y="0"/>
                  </a:lnTo>
                  <a:lnTo>
                    <a:pt x="1384" y="0"/>
                  </a:lnTo>
                  <a:lnTo>
                    <a:pt x="1324" y="2"/>
                  </a:lnTo>
                  <a:lnTo>
                    <a:pt x="1266" y="4"/>
                  </a:lnTo>
                  <a:lnTo>
                    <a:pt x="1209" y="8"/>
                  </a:lnTo>
                  <a:lnTo>
                    <a:pt x="1153" y="13"/>
                  </a:lnTo>
                  <a:lnTo>
                    <a:pt x="1099" y="20"/>
                  </a:lnTo>
                  <a:lnTo>
                    <a:pt x="1047" y="28"/>
                  </a:lnTo>
                  <a:lnTo>
                    <a:pt x="996" y="38"/>
                  </a:lnTo>
                  <a:lnTo>
                    <a:pt x="947" y="48"/>
                  </a:lnTo>
                  <a:lnTo>
                    <a:pt x="899" y="59"/>
                  </a:lnTo>
                  <a:lnTo>
                    <a:pt x="853" y="71"/>
                  </a:lnTo>
                  <a:lnTo>
                    <a:pt x="808" y="84"/>
                  </a:lnTo>
                  <a:lnTo>
                    <a:pt x="765" y="98"/>
                  </a:lnTo>
                  <a:lnTo>
                    <a:pt x="725" y="113"/>
                  </a:lnTo>
                  <a:lnTo>
                    <a:pt x="685" y="127"/>
                  </a:lnTo>
                  <a:lnTo>
                    <a:pt x="647" y="142"/>
                  </a:lnTo>
                  <a:lnTo>
                    <a:pt x="611" y="157"/>
                  </a:lnTo>
                  <a:lnTo>
                    <a:pt x="578" y="173"/>
                  </a:lnTo>
                  <a:lnTo>
                    <a:pt x="546" y="189"/>
                  </a:lnTo>
                  <a:lnTo>
                    <a:pt x="515" y="205"/>
                  </a:lnTo>
                  <a:lnTo>
                    <a:pt x="488" y="221"/>
                  </a:lnTo>
                  <a:lnTo>
                    <a:pt x="461" y="235"/>
                  </a:lnTo>
                  <a:lnTo>
                    <a:pt x="437" y="251"/>
                  </a:lnTo>
                  <a:lnTo>
                    <a:pt x="415" y="266"/>
                  </a:lnTo>
                  <a:lnTo>
                    <a:pt x="393" y="280"/>
                  </a:lnTo>
                  <a:lnTo>
                    <a:pt x="375" y="294"/>
                  </a:lnTo>
                  <a:lnTo>
                    <a:pt x="360" y="306"/>
                  </a:lnTo>
                  <a:lnTo>
                    <a:pt x="346" y="319"/>
                  </a:lnTo>
                  <a:lnTo>
                    <a:pt x="334" y="331"/>
                  </a:lnTo>
                  <a:lnTo>
                    <a:pt x="324" y="341"/>
                  </a:lnTo>
                  <a:lnTo>
                    <a:pt x="316" y="351"/>
                  </a:lnTo>
                  <a:lnTo>
                    <a:pt x="311" y="358"/>
                  </a:lnTo>
                  <a:lnTo>
                    <a:pt x="309" y="366"/>
                  </a:lnTo>
                  <a:lnTo>
                    <a:pt x="309" y="366"/>
                  </a:lnTo>
                  <a:lnTo>
                    <a:pt x="278" y="478"/>
                  </a:lnTo>
                  <a:lnTo>
                    <a:pt x="232" y="660"/>
                  </a:lnTo>
                  <a:lnTo>
                    <a:pt x="169" y="904"/>
                  </a:lnTo>
                  <a:lnTo>
                    <a:pt x="169" y="904"/>
                  </a:lnTo>
                  <a:lnTo>
                    <a:pt x="160" y="916"/>
                  </a:lnTo>
                  <a:lnTo>
                    <a:pt x="146" y="936"/>
                  </a:lnTo>
                  <a:lnTo>
                    <a:pt x="130" y="964"/>
                  </a:lnTo>
                  <a:lnTo>
                    <a:pt x="111" y="999"/>
                  </a:lnTo>
                  <a:lnTo>
                    <a:pt x="101" y="1019"/>
                  </a:lnTo>
                  <a:lnTo>
                    <a:pt x="91" y="1041"/>
                  </a:lnTo>
                  <a:lnTo>
                    <a:pt x="81" y="1065"/>
                  </a:lnTo>
                  <a:lnTo>
                    <a:pt x="72" y="1092"/>
                  </a:lnTo>
                  <a:lnTo>
                    <a:pt x="62" y="1120"/>
                  </a:lnTo>
                  <a:lnTo>
                    <a:pt x="54" y="1151"/>
                  </a:lnTo>
                  <a:lnTo>
                    <a:pt x="45" y="1183"/>
                  </a:lnTo>
                  <a:lnTo>
                    <a:pt x="38" y="1217"/>
                  </a:lnTo>
                  <a:lnTo>
                    <a:pt x="38" y="1217"/>
                  </a:lnTo>
                  <a:lnTo>
                    <a:pt x="31" y="1248"/>
                  </a:lnTo>
                  <a:lnTo>
                    <a:pt x="26" y="1280"/>
                  </a:lnTo>
                  <a:lnTo>
                    <a:pt x="18" y="1345"/>
                  </a:lnTo>
                  <a:lnTo>
                    <a:pt x="10" y="1410"/>
                  </a:lnTo>
                  <a:lnTo>
                    <a:pt x="5" y="1475"/>
                  </a:lnTo>
                  <a:lnTo>
                    <a:pt x="2" y="1539"/>
                  </a:lnTo>
                  <a:lnTo>
                    <a:pt x="0" y="1602"/>
                  </a:lnTo>
                  <a:lnTo>
                    <a:pt x="0" y="1663"/>
                  </a:lnTo>
                  <a:lnTo>
                    <a:pt x="0" y="1720"/>
                  </a:lnTo>
                  <a:lnTo>
                    <a:pt x="2" y="1775"/>
                  </a:lnTo>
                  <a:lnTo>
                    <a:pt x="4" y="1825"/>
                  </a:lnTo>
                  <a:lnTo>
                    <a:pt x="7" y="1871"/>
                  </a:lnTo>
                  <a:lnTo>
                    <a:pt x="10" y="1911"/>
                  </a:lnTo>
                  <a:lnTo>
                    <a:pt x="15" y="1945"/>
                  </a:lnTo>
                  <a:lnTo>
                    <a:pt x="19" y="1972"/>
                  </a:lnTo>
                  <a:lnTo>
                    <a:pt x="23" y="1991"/>
                  </a:lnTo>
                  <a:lnTo>
                    <a:pt x="26" y="2003"/>
                  </a:lnTo>
                  <a:lnTo>
                    <a:pt x="26" y="2003"/>
                  </a:lnTo>
                  <a:lnTo>
                    <a:pt x="2742" y="2003"/>
                  </a:lnTo>
                  <a:lnTo>
                    <a:pt x="2742" y="2003"/>
                  </a:lnTo>
                  <a:lnTo>
                    <a:pt x="2745" y="1991"/>
                  </a:lnTo>
                  <a:lnTo>
                    <a:pt x="2749" y="1972"/>
                  </a:lnTo>
                  <a:lnTo>
                    <a:pt x="2754" y="1945"/>
                  </a:lnTo>
                  <a:lnTo>
                    <a:pt x="2758" y="1911"/>
                  </a:lnTo>
                  <a:lnTo>
                    <a:pt x="2761" y="1871"/>
                  </a:lnTo>
                  <a:lnTo>
                    <a:pt x="2764" y="1825"/>
                  </a:lnTo>
                  <a:lnTo>
                    <a:pt x="2766" y="1775"/>
                  </a:lnTo>
                  <a:lnTo>
                    <a:pt x="2769" y="1720"/>
                  </a:lnTo>
                  <a:lnTo>
                    <a:pt x="2769" y="1663"/>
                  </a:lnTo>
                  <a:lnTo>
                    <a:pt x="2769" y="1602"/>
                  </a:lnTo>
                  <a:lnTo>
                    <a:pt x="2766" y="1539"/>
                  </a:lnTo>
                  <a:lnTo>
                    <a:pt x="2763" y="1475"/>
                  </a:lnTo>
                  <a:lnTo>
                    <a:pt x="2758" y="1410"/>
                  </a:lnTo>
                  <a:lnTo>
                    <a:pt x="2751" y="1345"/>
                  </a:lnTo>
                  <a:lnTo>
                    <a:pt x="2742" y="1280"/>
                  </a:lnTo>
                  <a:lnTo>
                    <a:pt x="2737" y="1248"/>
                  </a:lnTo>
                  <a:lnTo>
                    <a:pt x="2730" y="1217"/>
                  </a:lnTo>
                  <a:lnTo>
                    <a:pt x="2730" y="1217"/>
                  </a:lnTo>
                  <a:close/>
                  <a:moveTo>
                    <a:pt x="337" y="788"/>
                  </a:moveTo>
                  <a:lnTo>
                    <a:pt x="337" y="788"/>
                  </a:lnTo>
                  <a:lnTo>
                    <a:pt x="346" y="740"/>
                  </a:lnTo>
                  <a:lnTo>
                    <a:pt x="353" y="697"/>
                  </a:lnTo>
                  <a:lnTo>
                    <a:pt x="368" y="624"/>
                  </a:lnTo>
                  <a:lnTo>
                    <a:pt x="381" y="567"/>
                  </a:lnTo>
                  <a:lnTo>
                    <a:pt x="392" y="523"/>
                  </a:lnTo>
                  <a:lnTo>
                    <a:pt x="403" y="492"/>
                  </a:lnTo>
                  <a:lnTo>
                    <a:pt x="411" y="470"/>
                  </a:lnTo>
                  <a:lnTo>
                    <a:pt x="417" y="457"/>
                  </a:lnTo>
                  <a:lnTo>
                    <a:pt x="420" y="449"/>
                  </a:lnTo>
                  <a:lnTo>
                    <a:pt x="420" y="449"/>
                  </a:lnTo>
                  <a:lnTo>
                    <a:pt x="421" y="445"/>
                  </a:lnTo>
                  <a:lnTo>
                    <a:pt x="424" y="440"/>
                  </a:lnTo>
                  <a:lnTo>
                    <a:pt x="436" y="426"/>
                  </a:lnTo>
                  <a:lnTo>
                    <a:pt x="454" y="407"/>
                  </a:lnTo>
                  <a:lnTo>
                    <a:pt x="479" y="385"/>
                  </a:lnTo>
                  <a:lnTo>
                    <a:pt x="495" y="372"/>
                  </a:lnTo>
                  <a:lnTo>
                    <a:pt x="512" y="359"/>
                  </a:lnTo>
                  <a:lnTo>
                    <a:pt x="530" y="346"/>
                  </a:lnTo>
                  <a:lnTo>
                    <a:pt x="551" y="331"/>
                  </a:lnTo>
                  <a:lnTo>
                    <a:pt x="573" y="317"/>
                  </a:lnTo>
                  <a:lnTo>
                    <a:pt x="598" y="302"/>
                  </a:lnTo>
                  <a:lnTo>
                    <a:pt x="624" y="287"/>
                  </a:lnTo>
                  <a:lnTo>
                    <a:pt x="653" y="272"/>
                  </a:lnTo>
                  <a:lnTo>
                    <a:pt x="682" y="258"/>
                  </a:lnTo>
                  <a:lnTo>
                    <a:pt x="715" y="244"/>
                  </a:lnTo>
                  <a:lnTo>
                    <a:pt x="749" y="229"/>
                  </a:lnTo>
                  <a:lnTo>
                    <a:pt x="785" y="215"/>
                  </a:lnTo>
                  <a:lnTo>
                    <a:pt x="823" y="203"/>
                  </a:lnTo>
                  <a:lnTo>
                    <a:pt x="863" y="190"/>
                  </a:lnTo>
                  <a:lnTo>
                    <a:pt x="906" y="178"/>
                  </a:lnTo>
                  <a:lnTo>
                    <a:pt x="950" y="167"/>
                  </a:lnTo>
                  <a:lnTo>
                    <a:pt x="997" y="157"/>
                  </a:lnTo>
                  <a:lnTo>
                    <a:pt x="1045" y="148"/>
                  </a:lnTo>
                  <a:lnTo>
                    <a:pt x="1096" y="139"/>
                  </a:lnTo>
                  <a:lnTo>
                    <a:pt x="1150" y="133"/>
                  </a:lnTo>
                  <a:lnTo>
                    <a:pt x="1205" y="127"/>
                  </a:lnTo>
                  <a:lnTo>
                    <a:pt x="1262" y="123"/>
                  </a:lnTo>
                  <a:lnTo>
                    <a:pt x="1322" y="120"/>
                  </a:lnTo>
                  <a:lnTo>
                    <a:pt x="1384" y="120"/>
                  </a:lnTo>
                  <a:lnTo>
                    <a:pt x="1384" y="120"/>
                  </a:lnTo>
                  <a:lnTo>
                    <a:pt x="1447" y="120"/>
                  </a:lnTo>
                  <a:lnTo>
                    <a:pt x="1506" y="123"/>
                  </a:lnTo>
                  <a:lnTo>
                    <a:pt x="1563" y="127"/>
                  </a:lnTo>
                  <a:lnTo>
                    <a:pt x="1618" y="133"/>
                  </a:lnTo>
                  <a:lnTo>
                    <a:pt x="1671" y="139"/>
                  </a:lnTo>
                  <a:lnTo>
                    <a:pt x="1723" y="148"/>
                  </a:lnTo>
                  <a:lnTo>
                    <a:pt x="1772" y="157"/>
                  </a:lnTo>
                  <a:lnTo>
                    <a:pt x="1818" y="167"/>
                  </a:lnTo>
                  <a:lnTo>
                    <a:pt x="1861" y="178"/>
                  </a:lnTo>
                  <a:lnTo>
                    <a:pt x="1904" y="190"/>
                  </a:lnTo>
                  <a:lnTo>
                    <a:pt x="1945" y="203"/>
                  </a:lnTo>
                  <a:lnTo>
                    <a:pt x="1983" y="215"/>
                  </a:lnTo>
                  <a:lnTo>
                    <a:pt x="2019" y="229"/>
                  </a:lnTo>
                  <a:lnTo>
                    <a:pt x="2053" y="244"/>
                  </a:lnTo>
                  <a:lnTo>
                    <a:pt x="2085" y="258"/>
                  </a:lnTo>
                  <a:lnTo>
                    <a:pt x="2116" y="272"/>
                  </a:lnTo>
                  <a:lnTo>
                    <a:pt x="2144" y="287"/>
                  </a:lnTo>
                  <a:lnTo>
                    <a:pt x="2171" y="302"/>
                  </a:lnTo>
                  <a:lnTo>
                    <a:pt x="2195" y="317"/>
                  </a:lnTo>
                  <a:lnTo>
                    <a:pt x="2217" y="331"/>
                  </a:lnTo>
                  <a:lnTo>
                    <a:pt x="2238" y="346"/>
                  </a:lnTo>
                  <a:lnTo>
                    <a:pt x="2256" y="359"/>
                  </a:lnTo>
                  <a:lnTo>
                    <a:pt x="2273" y="372"/>
                  </a:lnTo>
                  <a:lnTo>
                    <a:pt x="2289" y="385"/>
                  </a:lnTo>
                  <a:lnTo>
                    <a:pt x="2314" y="407"/>
                  </a:lnTo>
                  <a:lnTo>
                    <a:pt x="2332" y="426"/>
                  </a:lnTo>
                  <a:lnTo>
                    <a:pt x="2344" y="440"/>
                  </a:lnTo>
                  <a:lnTo>
                    <a:pt x="2347" y="445"/>
                  </a:lnTo>
                  <a:lnTo>
                    <a:pt x="2348" y="449"/>
                  </a:lnTo>
                  <a:lnTo>
                    <a:pt x="2348" y="449"/>
                  </a:lnTo>
                  <a:lnTo>
                    <a:pt x="2357" y="470"/>
                  </a:lnTo>
                  <a:lnTo>
                    <a:pt x="2365" y="492"/>
                  </a:lnTo>
                  <a:lnTo>
                    <a:pt x="2376" y="523"/>
                  </a:lnTo>
                  <a:lnTo>
                    <a:pt x="2388" y="567"/>
                  </a:lnTo>
                  <a:lnTo>
                    <a:pt x="2400" y="624"/>
                  </a:lnTo>
                  <a:lnTo>
                    <a:pt x="2415" y="697"/>
                  </a:lnTo>
                  <a:lnTo>
                    <a:pt x="2431" y="788"/>
                  </a:lnTo>
                  <a:lnTo>
                    <a:pt x="2431" y="788"/>
                  </a:lnTo>
                  <a:lnTo>
                    <a:pt x="2432" y="802"/>
                  </a:lnTo>
                  <a:lnTo>
                    <a:pt x="2431" y="818"/>
                  </a:lnTo>
                  <a:lnTo>
                    <a:pt x="2429" y="834"/>
                  </a:lnTo>
                  <a:lnTo>
                    <a:pt x="2427" y="843"/>
                  </a:lnTo>
                  <a:lnTo>
                    <a:pt x="2424" y="851"/>
                  </a:lnTo>
                  <a:lnTo>
                    <a:pt x="2419" y="859"/>
                  </a:lnTo>
                  <a:lnTo>
                    <a:pt x="2415" y="866"/>
                  </a:lnTo>
                  <a:lnTo>
                    <a:pt x="2411" y="873"/>
                  </a:lnTo>
                  <a:lnTo>
                    <a:pt x="2404" y="879"/>
                  </a:lnTo>
                  <a:lnTo>
                    <a:pt x="2398" y="883"/>
                  </a:lnTo>
                  <a:lnTo>
                    <a:pt x="2390" y="887"/>
                  </a:lnTo>
                  <a:lnTo>
                    <a:pt x="2381" y="890"/>
                  </a:lnTo>
                  <a:lnTo>
                    <a:pt x="2372" y="891"/>
                  </a:lnTo>
                  <a:lnTo>
                    <a:pt x="2372" y="891"/>
                  </a:lnTo>
                  <a:lnTo>
                    <a:pt x="2372" y="891"/>
                  </a:lnTo>
                  <a:lnTo>
                    <a:pt x="2372" y="891"/>
                  </a:lnTo>
                  <a:lnTo>
                    <a:pt x="2278" y="879"/>
                  </a:lnTo>
                  <a:lnTo>
                    <a:pt x="2178" y="867"/>
                  </a:lnTo>
                  <a:lnTo>
                    <a:pt x="2049" y="855"/>
                  </a:lnTo>
                  <a:lnTo>
                    <a:pt x="1976" y="848"/>
                  </a:lnTo>
                  <a:lnTo>
                    <a:pt x="1899" y="842"/>
                  </a:lnTo>
                  <a:lnTo>
                    <a:pt x="1817" y="837"/>
                  </a:lnTo>
                  <a:lnTo>
                    <a:pt x="1733" y="831"/>
                  </a:lnTo>
                  <a:lnTo>
                    <a:pt x="1648" y="827"/>
                  </a:lnTo>
                  <a:lnTo>
                    <a:pt x="1560" y="823"/>
                  </a:lnTo>
                  <a:lnTo>
                    <a:pt x="1472" y="821"/>
                  </a:lnTo>
                  <a:lnTo>
                    <a:pt x="1384" y="821"/>
                  </a:lnTo>
                  <a:lnTo>
                    <a:pt x="1384" y="821"/>
                  </a:lnTo>
                  <a:lnTo>
                    <a:pt x="1296" y="821"/>
                  </a:lnTo>
                  <a:lnTo>
                    <a:pt x="1208" y="823"/>
                  </a:lnTo>
                  <a:lnTo>
                    <a:pt x="1121" y="827"/>
                  </a:lnTo>
                  <a:lnTo>
                    <a:pt x="1035" y="831"/>
                  </a:lnTo>
                  <a:lnTo>
                    <a:pt x="950" y="837"/>
                  </a:lnTo>
                  <a:lnTo>
                    <a:pt x="870" y="842"/>
                  </a:lnTo>
                  <a:lnTo>
                    <a:pt x="792" y="848"/>
                  </a:lnTo>
                  <a:lnTo>
                    <a:pt x="719" y="855"/>
                  </a:lnTo>
                  <a:lnTo>
                    <a:pt x="590" y="867"/>
                  </a:lnTo>
                  <a:lnTo>
                    <a:pt x="490" y="879"/>
                  </a:lnTo>
                  <a:lnTo>
                    <a:pt x="397" y="891"/>
                  </a:lnTo>
                  <a:lnTo>
                    <a:pt x="397" y="891"/>
                  </a:lnTo>
                  <a:lnTo>
                    <a:pt x="397" y="891"/>
                  </a:lnTo>
                  <a:lnTo>
                    <a:pt x="397" y="891"/>
                  </a:lnTo>
                  <a:lnTo>
                    <a:pt x="387" y="890"/>
                  </a:lnTo>
                  <a:lnTo>
                    <a:pt x="379" y="887"/>
                  </a:lnTo>
                  <a:lnTo>
                    <a:pt x="370" y="883"/>
                  </a:lnTo>
                  <a:lnTo>
                    <a:pt x="364" y="879"/>
                  </a:lnTo>
                  <a:lnTo>
                    <a:pt x="357" y="873"/>
                  </a:lnTo>
                  <a:lnTo>
                    <a:pt x="353" y="866"/>
                  </a:lnTo>
                  <a:lnTo>
                    <a:pt x="349" y="859"/>
                  </a:lnTo>
                  <a:lnTo>
                    <a:pt x="345" y="851"/>
                  </a:lnTo>
                  <a:lnTo>
                    <a:pt x="342" y="843"/>
                  </a:lnTo>
                  <a:lnTo>
                    <a:pt x="339" y="834"/>
                  </a:lnTo>
                  <a:lnTo>
                    <a:pt x="337" y="818"/>
                  </a:lnTo>
                  <a:lnTo>
                    <a:pt x="336" y="802"/>
                  </a:lnTo>
                  <a:lnTo>
                    <a:pt x="337" y="788"/>
                  </a:lnTo>
                  <a:lnTo>
                    <a:pt x="337" y="788"/>
                  </a:lnTo>
                  <a:close/>
                  <a:moveTo>
                    <a:pt x="443" y="1619"/>
                  </a:moveTo>
                  <a:lnTo>
                    <a:pt x="443" y="1619"/>
                  </a:lnTo>
                  <a:lnTo>
                    <a:pt x="428" y="1618"/>
                  </a:lnTo>
                  <a:lnTo>
                    <a:pt x="415" y="1616"/>
                  </a:lnTo>
                  <a:lnTo>
                    <a:pt x="401" y="1612"/>
                  </a:lnTo>
                  <a:lnTo>
                    <a:pt x="387" y="1607"/>
                  </a:lnTo>
                  <a:lnTo>
                    <a:pt x="374" y="1602"/>
                  </a:lnTo>
                  <a:lnTo>
                    <a:pt x="363" y="1594"/>
                  </a:lnTo>
                  <a:lnTo>
                    <a:pt x="351" y="1586"/>
                  </a:lnTo>
                  <a:lnTo>
                    <a:pt x="341" y="1576"/>
                  </a:lnTo>
                  <a:lnTo>
                    <a:pt x="331" y="1566"/>
                  </a:lnTo>
                  <a:lnTo>
                    <a:pt x="323" y="1555"/>
                  </a:lnTo>
                  <a:lnTo>
                    <a:pt x="315" y="1543"/>
                  </a:lnTo>
                  <a:lnTo>
                    <a:pt x="310" y="1530"/>
                  </a:lnTo>
                  <a:lnTo>
                    <a:pt x="305" y="1517"/>
                  </a:lnTo>
                  <a:lnTo>
                    <a:pt x="301" y="1502"/>
                  </a:lnTo>
                  <a:lnTo>
                    <a:pt x="299" y="1489"/>
                  </a:lnTo>
                  <a:lnTo>
                    <a:pt x="298" y="1474"/>
                  </a:lnTo>
                  <a:lnTo>
                    <a:pt x="298" y="1474"/>
                  </a:lnTo>
                  <a:lnTo>
                    <a:pt x="299" y="1459"/>
                  </a:lnTo>
                  <a:lnTo>
                    <a:pt x="301" y="1444"/>
                  </a:lnTo>
                  <a:lnTo>
                    <a:pt x="305" y="1430"/>
                  </a:lnTo>
                  <a:lnTo>
                    <a:pt x="310" y="1417"/>
                  </a:lnTo>
                  <a:lnTo>
                    <a:pt x="315" y="1404"/>
                  </a:lnTo>
                  <a:lnTo>
                    <a:pt x="323" y="1392"/>
                  </a:lnTo>
                  <a:lnTo>
                    <a:pt x="331" y="1381"/>
                  </a:lnTo>
                  <a:lnTo>
                    <a:pt x="341" y="1370"/>
                  </a:lnTo>
                  <a:lnTo>
                    <a:pt x="351" y="1362"/>
                  </a:lnTo>
                  <a:lnTo>
                    <a:pt x="363" y="1353"/>
                  </a:lnTo>
                  <a:lnTo>
                    <a:pt x="374" y="1346"/>
                  </a:lnTo>
                  <a:lnTo>
                    <a:pt x="387" y="1339"/>
                  </a:lnTo>
                  <a:lnTo>
                    <a:pt x="401" y="1334"/>
                  </a:lnTo>
                  <a:lnTo>
                    <a:pt x="415" y="1331"/>
                  </a:lnTo>
                  <a:lnTo>
                    <a:pt x="428" y="1329"/>
                  </a:lnTo>
                  <a:lnTo>
                    <a:pt x="443" y="1328"/>
                  </a:lnTo>
                  <a:lnTo>
                    <a:pt x="443" y="1328"/>
                  </a:lnTo>
                  <a:lnTo>
                    <a:pt x="459" y="1329"/>
                  </a:lnTo>
                  <a:lnTo>
                    <a:pt x="473" y="1331"/>
                  </a:lnTo>
                  <a:lnTo>
                    <a:pt x="487" y="1334"/>
                  </a:lnTo>
                  <a:lnTo>
                    <a:pt x="500" y="1339"/>
                  </a:lnTo>
                  <a:lnTo>
                    <a:pt x="513" y="1346"/>
                  </a:lnTo>
                  <a:lnTo>
                    <a:pt x="525" y="1353"/>
                  </a:lnTo>
                  <a:lnTo>
                    <a:pt x="536" y="1362"/>
                  </a:lnTo>
                  <a:lnTo>
                    <a:pt x="547" y="1370"/>
                  </a:lnTo>
                  <a:lnTo>
                    <a:pt x="556" y="1381"/>
                  </a:lnTo>
                  <a:lnTo>
                    <a:pt x="565" y="1392"/>
                  </a:lnTo>
                  <a:lnTo>
                    <a:pt x="571" y="1404"/>
                  </a:lnTo>
                  <a:lnTo>
                    <a:pt x="578" y="1417"/>
                  </a:lnTo>
                  <a:lnTo>
                    <a:pt x="583" y="1430"/>
                  </a:lnTo>
                  <a:lnTo>
                    <a:pt x="586" y="1444"/>
                  </a:lnTo>
                  <a:lnTo>
                    <a:pt x="588" y="1459"/>
                  </a:lnTo>
                  <a:lnTo>
                    <a:pt x="589" y="1474"/>
                  </a:lnTo>
                  <a:lnTo>
                    <a:pt x="589" y="1474"/>
                  </a:lnTo>
                  <a:lnTo>
                    <a:pt x="588" y="1489"/>
                  </a:lnTo>
                  <a:lnTo>
                    <a:pt x="586" y="1502"/>
                  </a:lnTo>
                  <a:lnTo>
                    <a:pt x="583" y="1517"/>
                  </a:lnTo>
                  <a:lnTo>
                    <a:pt x="578" y="1530"/>
                  </a:lnTo>
                  <a:lnTo>
                    <a:pt x="571" y="1543"/>
                  </a:lnTo>
                  <a:lnTo>
                    <a:pt x="565" y="1555"/>
                  </a:lnTo>
                  <a:lnTo>
                    <a:pt x="556" y="1566"/>
                  </a:lnTo>
                  <a:lnTo>
                    <a:pt x="547" y="1576"/>
                  </a:lnTo>
                  <a:lnTo>
                    <a:pt x="536" y="1586"/>
                  </a:lnTo>
                  <a:lnTo>
                    <a:pt x="525" y="1594"/>
                  </a:lnTo>
                  <a:lnTo>
                    <a:pt x="513" y="1602"/>
                  </a:lnTo>
                  <a:lnTo>
                    <a:pt x="500" y="1607"/>
                  </a:lnTo>
                  <a:lnTo>
                    <a:pt x="487" y="1612"/>
                  </a:lnTo>
                  <a:lnTo>
                    <a:pt x="473" y="1616"/>
                  </a:lnTo>
                  <a:lnTo>
                    <a:pt x="459" y="1618"/>
                  </a:lnTo>
                  <a:lnTo>
                    <a:pt x="443" y="1619"/>
                  </a:lnTo>
                  <a:lnTo>
                    <a:pt x="443" y="1619"/>
                  </a:lnTo>
                  <a:close/>
                  <a:moveTo>
                    <a:pt x="1881" y="1581"/>
                  </a:moveTo>
                  <a:lnTo>
                    <a:pt x="888" y="1581"/>
                  </a:lnTo>
                  <a:lnTo>
                    <a:pt x="888" y="1581"/>
                  </a:lnTo>
                  <a:lnTo>
                    <a:pt x="877" y="1580"/>
                  </a:lnTo>
                  <a:lnTo>
                    <a:pt x="867" y="1576"/>
                  </a:lnTo>
                  <a:lnTo>
                    <a:pt x="857" y="1571"/>
                  </a:lnTo>
                  <a:lnTo>
                    <a:pt x="849" y="1565"/>
                  </a:lnTo>
                  <a:lnTo>
                    <a:pt x="841" y="1556"/>
                  </a:lnTo>
                  <a:lnTo>
                    <a:pt x="837" y="1547"/>
                  </a:lnTo>
                  <a:lnTo>
                    <a:pt x="833" y="1536"/>
                  </a:lnTo>
                  <a:lnTo>
                    <a:pt x="832" y="1525"/>
                  </a:lnTo>
                  <a:lnTo>
                    <a:pt x="832" y="1525"/>
                  </a:lnTo>
                  <a:lnTo>
                    <a:pt x="833" y="1514"/>
                  </a:lnTo>
                  <a:lnTo>
                    <a:pt x="837" y="1503"/>
                  </a:lnTo>
                  <a:lnTo>
                    <a:pt x="841" y="1494"/>
                  </a:lnTo>
                  <a:lnTo>
                    <a:pt x="849" y="1485"/>
                  </a:lnTo>
                  <a:lnTo>
                    <a:pt x="857" y="1478"/>
                  </a:lnTo>
                  <a:lnTo>
                    <a:pt x="867" y="1473"/>
                  </a:lnTo>
                  <a:lnTo>
                    <a:pt x="877" y="1469"/>
                  </a:lnTo>
                  <a:lnTo>
                    <a:pt x="888" y="1468"/>
                  </a:lnTo>
                  <a:lnTo>
                    <a:pt x="1881" y="1468"/>
                  </a:lnTo>
                  <a:lnTo>
                    <a:pt x="1881" y="1468"/>
                  </a:lnTo>
                  <a:lnTo>
                    <a:pt x="1891" y="1469"/>
                  </a:lnTo>
                  <a:lnTo>
                    <a:pt x="1902" y="1473"/>
                  </a:lnTo>
                  <a:lnTo>
                    <a:pt x="1911" y="1478"/>
                  </a:lnTo>
                  <a:lnTo>
                    <a:pt x="1920" y="1485"/>
                  </a:lnTo>
                  <a:lnTo>
                    <a:pt x="1927" y="1494"/>
                  </a:lnTo>
                  <a:lnTo>
                    <a:pt x="1931" y="1503"/>
                  </a:lnTo>
                  <a:lnTo>
                    <a:pt x="1936" y="1514"/>
                  </a:lnTo>
                  <a:lnTo>
                    <a:pt x="1937" y="1525"/>
                  </a:lnTo>
                  <a:lnTo>
                    <a:pt x="1937" y="1525"/>
                  </a:lnTo>
                  <a:lnTo>
                    <a:pt x="1936" y="1536"/>
                  </a:lnTo>
                  <a:lnTo>
                    <a:pt x="1931" y="1547"/>
                  </a:lnTo>
                  <a:lnTo>
                    <a:pt x="1927" y="1556"/>
                  </a:lnTo>
                  <a:lnTo>
                    <a:pt x="1920" y="1565"/>
                  </a:lnTo>
                  <a:lnTo>
                    <a:pt x="1911" y="1571"/>
                  </a:lnTo>
                  <a:lnTo>
                    <a:pt x="1902" y="1576"/>
                  </a:lnTo>
                  <a:lnTo>
                    <a:pt x="1891" y="1580"/>
                  </a:lnTo>
                  <a:lnTo>
                    <a:pt x="1881" y="1581"/>
                  </a:lnTo>
                  <a:lnTo>
                    <a:pt x="1881" y="1581"/>
                  </a:lnTo>
                  <a:close/>
                  <a:moveTo>
                    <a:pt x="2372" y="1619"/>
                  </a:moveTo>
                  <a:lnTo>
                    <a:pt x="2372" y="1619"/>
                  </a:lnTo>
                  <a:lnTo>
                    <a:pt x="2357" y="1618"/>
                  </a:lnTo>
                  <a:lnTo>
                    <a:pt x="2342" y="1616"/>
                  </a:lnTo>
                  <a:lnTo>
                    <a:pt x="2328" y="1612"/>
                  </a:lnTo>
                  <a:lnTo>
                    <a:pt x="2314" y="1607"/>
                  </a:lnTo>
                  <a:lnTo>
                    <a:pt x="2302" y="1602"/>
                  </a:lnTo>
                  <a:lnTo>
                    <a:pt x="2290" y="1594"/>
                  </a:lnTo>
                  <a:lnTo>
                    <a:pt x="2278" y="1586"/>
                  </a:lnTo>
                  <a:lnTo>
                    <a:pt x="2269" y="1576"/>
                  </a:lnTo>
                  <a:lnTo>
                    <a:pt x="2259" y="1566"/>
                  </a:lnTo>
                  <a:lnTo>
                    <a:pt x="2251" y="1555"/>
                  </a:lnTo>
                  <a:lnTo>
                    <a:pt x="2244" y="1543"/>
                  </a:lnTo>
                  <a:lnTo>
                    <a:pt x="2237" y="1530"/>
                  </a:lnTo>
                  <a:lnTo>
                    <a:pt x="2232" y="1517"/>
                  </a:lnTo>
                  <a:lnTo>
                    <a:pt x="2229" y="1502"/>
                  </a:lnTo>
                  <a:lnTo>
                    <a:pt x="2227" y="1489"/>
                  </a:lnTo>
                  <a:lnTo>
                    <a:pt x="2226" y="1474"/>
                  </a:lnTo>
                  <a:lnTo>
                    <a:pt x="2226" y="1474"/>
                  </a:lnTo>
                  <a:lnTo>
                    <a:pt x="2227" y="1459"/>
                  </a:lnTo>
                  <a:lnTo>
                    <a:pt x="2229" y="1444"/>
                  </a:lnTo>
                  <a:lnTo>
                    <a:pt x="2232" y="1430"/>
                  </a:lnTo>
                  <a:lnTo>
                    <a:pt x="2237" y="1417"/>
                  </a:lnTo>
                  <a:lnTo>
                    <a:pt x="2244" y="1404"/>
                  </a:lnTo>
                  <a:lnTo>
                    <a:pt x="2251" y="1392"/>
                  </a:lnTo>
                  <a:lnTo>
                    <a:pt x="2259" y="1381"/>
                  </a:lnTo>
                  <a:lnTo>
                    <a:pt x="2269" y="1370"/>
                  </a:lnTo>
                  <a:lnTo>
                    <a:pt x="2278" y="1362"/>
                  </a:lnTo>
                  <a:lnTo>
                    <a:pt x="2290" y="1353"/>
                  </a:lnTo>
                  <a:lnTo>
                    <a:pt x="2302" y="1346"/>
                  </a:lnTo>
                  <a:lnTo>
                    <a:pt x="2314" y="1339"/>
                  </a:lnTo>
                  <a:lnTo>
                    <a:pt x="2328" y="1334"/>
                  </a:lnTo>
                  <a:lnTo>
                    <a:pt x="2342" y="1331"/>
                  </a:lnTo>
                  <a:lnTo>
                    <a:pt x="2357" y="1329"/>
                  </a:lnTo>
                  <a:lnTo>
                    <a:pt x="2372" y="1328"/>
                  </a:lnTo>
                  <a:lnTo>
                    <a:pt x="2372" y="1328"/>
                  </a:lnTo>
                  <a:lnTo>
                    <a:pt x="2386" y="1329"/>
                  </a:lnTo>
                  <a:lnTo>
                    <a:pt x="2401" y="1331"/>
                  </a:lnTo>
                  <a:lnTo>
                    <a:pt x="2415" y="1334"/>
                  </a:lnTo>
                  <a:lnTo>
                    <a:pt x="2428" y="1339"/>
                  </a:lnTo>
                  <a:lnTo>
                    <a:pt x="2440" y="1346"/>
                  </a:lnTo>
                  <a:lnTo>
                    <a:pt x="2453" y="1353"/>
                  </a:lnTo>
                  <a:lnTo>
                    <a:pt x="2464" y="1362"/>
                  </a:lnTo>
                  <a:lnTo>
                    <a:pt x="2474" y="1370"/>
                  </a:lnTo>
                  <a:lnTo>
                    <a:pt x="2484" y="1381"/>
                  </a:lnTo>
                  <a:lnTo>
                    <a:pt x="2492" y="1392"/>
                  </a:lnTo>
                  <a:lnTo>
                    <a:pt x="2500" y="1404"/>
                  </a:lnTo>
                  <a:lnTo>
                    <a:pt x="2506" y="1417"/>
                  </a:lnTo>
                  <a:lnTo>
                    <a:pt x="2510" y="1430"/>
                  </a:lnTo>
                  <a:lnTo>
                    <a:pt x="2515" y="1444"/>
                  </a:lnTo>
                  <a:lnTo>
                    <a:pt x="2517" y="1459"/>
                  </a:lnTo>
                  <a:lnTo>
                    <a:pt x="2517" y="1474"/>
                  </a:lnTo>
                  <a:lnTo>
                    <a:pt x="2517" y="1474"/>
                  </a:lnTo>
                  <a:lnTo>
                    <a:pt x="2517" y="1489"/>
                  </a:lnTo>
                  <a:lnTo>
                    <a:pt x="2515" y="1502"/>
                  </a:lnTo>
                  <a:lnTo>
                    <a:pt x="2510" y="1517"/>
                  </a:lnTo>
                  <a:lnTo>
                    <a:pt x="2506" y="1530"/>
                  </a:lnTo>
                  <a:lnTo>
                    <a:pt x="2500" y="1543"/>
                  </a:lnTo>
                  <a:lnTo>
                    <a:pt x="2492" y="1555"/>
                  </a:lnTo>
                  <a:lnTo>
                    <a:pt x="2484" y="1566"/>
                  </a:lnTo>
                  <a:lnTo>
                    <a:pt x="2474" y="1576"/>
                  </a:lnTo>
                  <a:lnTo>
                    <a:pt x="2464" y="1586"/>
                  </a:lnTo>
                  <a:lnTo>
                    <a:pt x="2453" y="1594"/>
                  </a:lnTo>
                  <a:lnTo>
                    <a:pt x="2440" y="1602"/>
                  </a:lnTo>
                  <a:lnTo>
                    <a:pt x="2428" y="1607"/>
                  </a:lnTo>
                  <a:lnTo>
                    <a:pt x="2415" y="1612"/>
                  </a:lnTo>
                  <a:lnTo>
                    <a:pt x="2401" y="1616"/>
                  </a:lnTo>
                  <a:lnTo>
                    <a:pt x="2386" y="1618"/>
                  </a:lnTo>
                  <a:lnTo>
                    <a:pt x="2372" y="1619"/>
                  </a:lnTo>
                  <a:lnTo>
                    <a:pt x="2372" y="16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80" name="Grupa 179">
            <a:extLst>
              <a:ext uri="{FF2B5EF4-FFF2-40B4-BE49-F238E27FC236}">
                <a16:creationId xmlns:a16="http://schemas.microsoft.com/office/drawing/2014/main" id="{11CB83CF-DEA3-434E-86FA-A5076AF601C5}"/>
              </a:ext>
            </a:extLst>
          </p:cNvPr>
          <p:cNvGrpSpPr/>
          <p:nvPr/>
        </p:nvGrpSpPr>
        <p:grpSpPr>
          <a:xfrm>
            <a:off x="5004263" y="4473870"/>
            <a:ext cx="210333" cy="243967"/>
            <a:chOff x="4714875" y="4724401"/>
            <a:chExt cx="704850" cy="817562"/>
          </a:xfrm>
          <a:solidFill>
            <a:srgbClr val="CDCDCD"/>
          </a:solidFill>
        </p:grpSpPr>
        <p:sp>
          <p:nvSpPr>
            <p:cNvPr id="181" name="Freeform 13">
              <a:extLst>
                <a:ext uri="{FF2B5EF4-FFF2-40B4-BE49-F238E27FC236}">
                  <a16:creationId xmlns:a16="http://schemas.microsoft.com/office/drawing/2014/main" id="{8CBF2B6B-8959-481D-BFFB-821B550C8BFE}"/>
                </a:ext>
              </a:extLst>
            </p:cNvPr>
            <p:cNvSpPr>
              <a:spLocks noEditPoints="1"/>
            </p:cNvSpPr>
            <p:nvPr/>
          </p:nvSpPr>
          <p:spPr bwMode="auto">
            <a:xfrm>
              <a:off x="4714875" y="4724401"/>
              <a:ext cx="530225" cy="736600"/>
            </a:xfrm>
            <a:custGeom>
              <a:avLst/>
              <a:gdLst>
                <a:gd name="T0" fmla="*/ 396 w 668"/>
                <a:gd name="T1" fmla="*/ 369 h 928"/>
                <a:gd name="T2" fmla="*/ 382 w 668"/>
                <a:gd name="T3" fmla="*/ 334 h 928"/>
                <a:gd name="T4" fmla="*/ 354 w 668"/>
                <a:gd name="T5" fmla="*/ 307 h 928"/>
                <a:gd name="T6" fmla="*/ 337 w 668"/>
                <a:gd name="T7" fmla="*/ 300 h 928"/>
                <a:gd name="T8" fmla="*/ 356 w 668"/>
                <a:gd name="T9" fmla="*/ 270 h 928"/>
                <a:gd name="T10" fmla="*/ 359 w 668"/>
                <a:gd name="T11" fmla="*/ 259 h 928"/>
                <a:gd name="T12" fmla="*/ 275 w 668"/>
                <a:gd name="T13" fmla="*/ 19 h 928"/>
                <a:gd name="T14" fmla="*/ 263 w 668"/>
                <a:gd name="T15" fmla="*/ 0 h 928"/>
                <a:gd name="T16" fmla="*/ 249 w 668"/>
                <a:gd name="T17" fmla="*/ 6 h 928"/>
                <a:gd name="T18" fmla="*/ 264 w 668"/>
                <a:gd name="T19" fmla="*/ 307 h 928"/>
                <a:gd name="T20" fmla="*/ 243 w 668"/>
                <a:gd name="T21" fmla="*/ 324 h 928"/>
                <a:gd name="T22" fmla="*/ 229 w 668"/>
                <a:gd name="T23" fmla="*/ 349 h 928"/>
                <a:gd name="T24" fmla="*/ 221 w 668"/>
                <a:gd name="T25" fmla="*/ 387 h 928"/>
                <a:gd name="T26" fmla="*/ 204 w 668"/>
                <a:gd name="T27" fmla="*/ 397 h 928"/>
                <a:gd name="T28" fmla="*/ 182 w 668"/>
                <a:gd name="T29" fmla="*/ 399 h 928"/>
                <a:gd name="T30" fmla="*/ 11 w 668"/>
                <a:gd name="T31" fmla="*/ 595 h 928"/>
                <a:gd name="T32" fmla="*/ 2 w 668"/>
                <a:gd name="T33" fmla="*/ 607 h 928"/>
                <a:gd name="T34" fmla="*/ 6 w 668"/>
                <a:gd name="T35" fmla="*/ 623 h 928"/>
                <a:gd name="T36" fmla="*/ 30 w 668"/>
                <a:gd name="T37" fmla="*/ 619 h 928"/>
                <a:gd name="T38" fmla="*/ 275 w 668"/>
                <a:gd name="T39" fmla="*/ 464 h 928"/>
                <a:gd name="T40" fmla="*/ 300 w 668"/>
                <a:gd name="T41" fmla="*/ 470 h 928"/>
                <a:gd name="T42" fmla="*/ 336 w 668"/>
                <a:gd name="T43" fmla="*/ 466 h 928"/>
                <a:gd name="T44" fmla="*/ 367 w 668"/>
                <a:gd name="T45" fmla="*/ 449 h 928"/>
                <a:gd name="T46" fmla="*/ 384 w 668"/>
                <a:gd name="T47" fmla="*/ 480 h 928"/>
                <a:gd name="T48" fmla="*/ 390 w 668"/>
                <a:gd name="T49" fmla="*/ 487 h 928"/>
                <a:gd name="T50" fmla="*/ 642 w 668"/>
                <a:gd name="T51" fmla="*/ 536 h 928"/>
                <a:gd name="T52" fmla="*/ 664 w 668"/>
                <a:gd name="T53" fmla="*/ 534 h 928"/>
                <a:gd name="T54" fmla="*/ 667 w 668"/>
                <a:gd name="T55" fmla="*/ 519 h 928"/>
                <a:gd name="T56" fmla="*/ 396 w 668"/>
                <a:gd name="T57" fmla="*/ 382 h 928"/>
                <a:gd name="T58" fmla="*/ 347 w 668"/>
                <a:gd name="T59" fmla="*/ 397 h 928"/>
                <a:gd name="T60" fmla="*/ 331 w 668"/>
                <a:gd name="T61" fmla="*/ 416 h 928"/>
                <a:gd name="T62" fmla="*/ 309 w 668"/>
                <a:gd name="T63" fmla="*/ 424 h 928"/>
                <a:gd name="T64" fmla="*/ 294 w 668"/>
                <a:gd name="T65" fmla="*/ 421 h 928"/>
                <a:gd name="T66" fmla="*/ 275 w 668"/>
                <a:gd name="T67" fmla="*/ 405 h 928"/>
                <a:gd name="T68" fmla="*/ 269 w 668"/>
                <a:gd name="T69" fmla="*/ 383 h 928"/>
                <a:gd name="T70" fmla="*/ 272 w 668"/>
                <a:gd name="T71" fmla="*/ 368 h 928"/>
                <a:gd name="T72" fmla="*/ 286 w 668"/>
                <a:gd name="T73" fmla="*/ 349 h 928"/>
                <a:gd name="T74" fmla="*/ 309 w 668"/>
                <a:gd name="T75" fmla="*/ 341 h 928"/>
                <a:gd name="T76" fmla="*/ 325 w 668"/>
                <a:gd name="T77" fmla="*/ 345 h 928"/>
                <a:gd name="T78" fmla="*/ 344 w 668"/>
                <a:gd name="T79" fmla="*/ 360 h 928"/>
                <a:gd name="T80" fmla="*/ 350 w 668"/>
                <a:gd name="T81" fmla="*/ 382 h 928"/>
                <a:gd name="T82" fmla="*/ 347 w 668"/>
                <a:gd name="T83" fmla="*/ 397 h 928"/>
                <a:gd name="T84" fmla="*/ 295 w 668"/>
                <a:gd name="T85" fmla="*/ 486 h 928"/>
                <a:gd name="T86" fmla="*/ 337 w 668"/>
                <a:gd name="T87" fmla="*/ 483 h 928"/>
                <a:gd name="T88" fmla="*/ 281 w 668"/>
                <a:gd name="T89" fmla="*/ 483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928">
                  <a:moveTo>
                    <a:pt x="396" y="382"/>
                  </a:moveTo>
                  <a:lnTo>
                    <a:pt x="396" y="382"/>
                  </a:lnTo>
                  <a:lnTo>
                    <a:pt x="396" y="369"/>
                  </a:lnTo>
                  <a:lnTo>
                    <a:pt x="393" y="357"/>
                  </a:lnTo>
                  <a:lnTo>
                    <a:pt x="389" y="345"/>
                  </a:lnTo>
                  <a:lnTo>
                    <a:pt x="382" y="334"/>
                  </a:lnTo>
                  <a:lnTo>
                    <a:pt x="375" y="324"/>
                  </a:lnTo>
                  <a:lnTo>
                    <a:pt x="365" y="315"/>
                  </a:lnTo>
                  <a:lnTo>
                    <a:pt x="354" y="307"/>
                  </a:lnTo>
                  <a:lnTo>
                    <a:pt x="342" y="301"/>
                  </a:lnTo>
                  <a:lnTo>
                    <a:pt x="342" y="301"/>
                  </a:lnTo>
                  <a:lnTo>
                    <a:pt x="337" y="300"/>
                  </a:lnTo>
                  <a:lnTo>
                    <a:pt x="337" y="300"/>
                  </a:lnTo>
                  <a:lnTo>
                    <a:pt x="348" y="284"/>
                  </a:lnTo>
                  <a:lnTo>
                    <a:pt x="356" y="270"/>
                  </a:lnTo>
                  <a:lnTo>
                    <a:pt x="356" y="270"/>
                  </a:lnTo>
                  <a:lnTo>
                    <a:pt x="359" y="264"/>
                  </a:lnTo>
                  <a:lnTo>
                    <a:pt x="359" y="259"/>
                  </a:lnTo>
                  <a:lnTo>
                    <a:pt x="358" y="248"/>
                  </a:lnTo>
                  <a:lnTo>
                    <a:pt x="275" y="19"/>
                  </a:lnTo>
                  <a:lnTo>
                    <a:pt x="275" y="19"/>
                  </a:lnTo>
                  <a:lnTo>
                    <a:pt x="272" y="9"/>
                  </a:lnTo>
                  <a:lnTo>
                    <a:pt x="267" y="5"/>
                  </a:lnTo>
                  <a:lnTo>
                    <a:pt x="263" y="0"/>
                  </a:lnTo>
                  <a:lnTo>
                    <a:pt x="258" y="0"/>
                  </a:lnTo>
                  <a:lnTo>
                    <a:pt x="252" y="1"/>
                  </a:lnTo>
                  <a:lnTo>
                    <a:pt x="249" y="6"/>
                  </a:lnTo>
                  <a:lnTo>
                    <a:pt x="246" y="12"/>
                  </a:lnTo>
                  <a:lnTo>
                    <a:pt x="244" y="23"/>
                  </a:lnTo>
                  <a:lnTo>
                    <a:pt x="264" y="307"/>
                  </a:lnTo>
                  <a:lnTo>
                    <a:pt x="264" y="307"/>
                  </a:lnTo>
                  <a:lnTo>
                    <a:pt x="253" y="315"/>
                  </a:lnTo>
                  <a:lnTo>
                    <a:pt x="243" y="324"/>
                  </a:lnTo>
                  <a:lnTo>
                    <a:pt x="235" y="337"/>
                  </a:lnTo>
                  <a:lnTo>
                    <a:pt x="229" y="349"/>
                  </a:lnTo>
                  <a:lnTo>
                    <a:pt x="229" y="349"/>
                  </a:lnTo>
                  <a:lnTo>
                    <a:pt x="224" y="362"/>
                  </a:lnTo>
                  <a:lnTo>
                    <a:pt x="222" y="374"/>
                  </a:lnTo>
                  <a:lnTo>
                    <a:pt x="221" y="387"/>
                  </a:lnTo>
                  <a:lnTo>
                    <a:pt x="222" y="399"/>
                  </a:lnTo>
                  <a:lnTo>
                    <a:pt x="222" y="399"/>
                  </a:lnTo>
                  <a:lnTo>
                    <a:pt x="204" y="397"/>
                  </a:lnTo>
                  <a:lnTo>
                    <a:pt x="187" y="397"/>
                  </a:lnTo>
                  <a:lnTo>
                    <a:pt x="187" y="397"/>
                  </a:lnTo>
                  <a:lnTo>
                    <a:pt x="182" y="399"/>
                  </a:lnTo>
                  <a:lnTo>
                    <a:pt x="177" y="400"/>
                  </a:lnTo>
                  <a:lnTo>
                    <a:pt x="170" y="408"/>
                  </a:lnTo>
                  <a:lnTo>
                    <a:pt x="11" y="595"/>
                  </a:lnTo>
                  <a:lnTo>
                    <a:pt x="11" y="595"/>
                  </a:lnTo>
                  <a:lnTo>
                    <a:pt x="5" y="601"/>
                  </a:lnTo>
                  <a:lnTo>
                    <a:pt x="2" y="607"/>
                  </a:lnTo>
                  <a:lnTo>
                    <a:pt x="0" y="613"/>
                  </a:lnTo>
                  <a:lnTo>
                    <a:pt x="3" y="619"/>
                  </a:lnTo>
                  <a:lnTo>
                    <a:pt x="6" y="623"/>
                  </a:lnTo>
                  <a:lnTo>
                    <a:pt x="13" y="624"/>
                  </a:lnTo>
                  <a:lnTo>
                    <a:pt x="20" y="623"/>
                  </a:lnTo>
                  <a:lnTo>
                    <a:pt x="30" y="619"/>
                  </a:lnTo>
                  <a:lnTo>
                    <a:pt x="266" y="459"/>
                  </a:lnTo>
                  <a:lnTo>
                    <a:pt x="266" y="459"/>
                  </a:lnTo>
                  <a:lnTo>
                    <a:pt x="275" y="464"/>
                  </a:lnTo>
                  <a:lnTo>
                    <a:pt x="275" y="464"/>
                  </a:lnTo>
                  <a:lnTo>
                    <a:pt x="288" y="467"/>
                  </a:lnTo>
                  <a:lnTo>
                    <a:pt x="300" y="470"/>
                  </a:lnTo>
                  <a:lnTo>
                    <a:pt x="313" y="470"/>
                  </a:lnTo>
                  <a:lnTo>
                    <a:pt x="323" y="469"/>
                  </a:lnTo>
                  <a:lnTo>
                    <a:pt x="336" y="466"/>
                  </a:lnTo>
                  <a:lnTo>
                    <a:pt x="347" y="461"/>
                  </a:lnTo>
                  <a:lnTo>
                    <a:pt x="358" y="456"/>
                  </a:lnTo>
                  <a:lnTo>
                    <a:pt x="367" y="449"/>
                  </a:lnTo>
                  <a:lnTo>
                    <a:pt x="367" y="449"/>
                  </a:lnTo>
                  <a:lnTo>
                    <a:pt x="375" y="466"/>
                  </a:lnTo>
                  <a:lnTo>
                    <a:pt x="384" y="480"/>
                  </a:lnTo>
                  <a:lnTo>
                    <a:pt x="384" y="480"/>
                  </a:lnTo>
                  <a:lnTo>
                    <a:pt x="387" y="484"/>
                  </a:lnTo>
                  <a:lnTo>
                    <a:pt x="390" y="487"/>
                  </a:lnTo>
                  <a:lnTo>
                    <a:pt x="401" y="492"/>
                  </a:lnTo>
                  <a:lnTo>
                    <a:pt x="642" y="536"/>
                  </a:lnTo>
                  <a:lnTo>
                    <a:pt x="642" y="536"/>
                  </a:lnTo>
                  <a:lnTo>
                    <a:pt x="651" y="537"/>
                  </a:lnTo>
                  <a:lnTo>
                    <a:pt x="657" y="536"/>
                  </a:lnTo>
                  <a:lnTo>
                    <a:pt x="664" y="534"/>
                  </a:lnTo>
                  <a:lnTo>
                    <a:pt x="667" y="529"/>
                  </a:lnTo>
                  <a:lnTo>
                    <a:pt x="668" y="525"/>
                  </a:lnTo>
                  <a:lnTo>
                    <a:pt x="667" y="519"/>
                  </a:lnTo>
                  <a:lnTo>
                    <a:pt x="662" y="512"/>
                  </a:lnTo>
                  <a:lnTo>
                    <a:pt x="653" y="506"/>
                  </a:lnTo>
                  <a:lnTo>
                    <a:pt x="396" y="382"/>
                  </a:lnTo>
                  <a:lnTo>
                    <a:pt x="396" y="382"/>
                  </a:lnTo>
                  <a:close/>
                  <a:moveTo>
                    <a:pt x="347" y="397"/>
                  </a:moveTo>
                  <a:lnTo>
                    <a:pt x="347" y="397"/>
                  </a:lnTo>
                  <a:lnTo>
                    <a:pt x="344" y="405"/>
                  </a:lnTo>
                  <a:lnTo>
                    <a:pt x="337" y="411"/>
                  </a:lnTo>
                  <a:lnTo>
                    <a:pt x="331" y="416"/>
                  </a:lnTo>
                  <a:lnTo>
                    <a:pt x="325" y="421"/>
                  </a:lnTo>
                  <a:lnTo>
                    <a:pt x="317" y="422"/>
                  </a:lnTo>
                  <a:lnTo>
                    <a:pt x="309" y="424"/>
                  </a:lnTo>
                  <a:lnTo>
                    <a:pt x="302" y="422"/>
                  </a:lnTo>
                  <a:lnTo>
                    <a:pt x="294" y="421"/>
                  </a:lnTo>
                  <a:lnTo>
                    <a:pt x="294" y="421"/>
                  </a:lnTo>
                  <a:lnTo>
                    <a:pt x="286" y="416"/>
                  </a:lnTo>
                  <a:lnTo>
                    <a:pt x="280" y="411"/>
                  </a:lnTo>
                  <a:lnTo>
                    <a:pt x="275" y="405"/>
                  </a:lnTo>
                  <a:lnTo>
                    <a:pt x="272" y="399"/>
                  </a:lnTo>
                  <a:lnTo>
                    <a:pt x="269" y="391"/>
                  </a:lnTo>
                  <a:lnTo>
                    <a:pt x="269" y="383"/>
                  </a:lnTo>
                  <a:lnTo>
                    <a:pt x="269" y="376"/>
                  </a:lnTo>
                  <a:lnTo>
                    <a:pt x="272" y="368"/>
                  </a:lnTo>
                  <a:lnTo>
                    <a:pt x="272" y="368"/>
                  </a:lnTo>
                  <a:lnTo>
                    <a:pt x="275" y="360"/>
                  </a:lnTo>
                  <a:lnTo>
                    <a:pt x="280" y="354"/>
                  </a:lnTo>
                  <a:lnTo>
                    <a:pt x="286" y="349"/>
                  </a:lnTo>
                  <a:lnTo>
                    <a:pt x="294" y="345"/>
                  </a:lnTo>
                  <a:lnTo>
                    <a:pt x="300" y="343"/>
                  </a:lnTo>
                  <a:lnTo>
                    <a:pt x="309" y="341"/>
                  </a:lnTo>
                  <a:lnTo>
                    <a:pt x="317" y="343"/>
                  </a:lnTo>
                  <a:lnTo>
                    <a:pt x="325" y="345"/>
                  </a:lnTo>
                  <a:lnTo>
                    <a:pt x="325" y="345"/>
                  </a:lnTo>
                  <a:lnTo>
                    <a:pt x="331" y="349"/>
                  </a:lnTo>
                  <a:lnTo>
                    <a:pt x="337" y="354"/>
                  </a:lnTo>
                  <a:lnTo>
                    <a:pt x="344" y="360"/>
                  </a:lnTo>
                  <a:lnTo>
                    <a:pt x="347" y="366"/>
                  </a:lnTo>
                  <a:lnTo>
                    <a:pt x="348" y="374"/>
                  </a:lnTo>
                  <a:lnTo>
                    <a:pt x="350" y="382"/>
                  </a:lnTo>
                  <a:lnTo>
                    <a:pt x="350" y="390"/>
                  </a:lnTo>
                  <a:lnTo>
                    <a:pt x="347" y="397"/>
                  </a:lnTo>
                  <a:lnTo>
                    <a:pt x="347" y="397"/>
                  </a:lnTo>
                  <a:close/>
                  <a:moveTo>
                    <a:pt x="281" y="483"/>
                  </a:moveTo>
                  <a:lnTo>
                    <a:pt x="281" y="483"/>
                  </a:lnTo>
                  <a:lnTo>
                    <a:pt x="295" y="486"/>
                  </a:lnTo>
                  <a:lnTo>
                    <a:pt x="309" y="486"/>
                  </a:lnTo>
                  <a:lnTo>
                    <a:pt x="323" y="486"/>
                  </a:lnTo>
                  <a:lnTo>
                    <a:pt x="337" y="483"/>
                  </a:lnTo>
                  <a:lnTo>
                    <a:pt x="376" y="928"/>
                  </a:lnTo>
                  <a:lnTo>
                    <a:pt x="241" y="928"/>
                  </a:lnTo>
                  <a:lnTo>
                    <a:pt x="281"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2" name="Freeform 14">
              <a:extLst>
                <a:ext uri="{FF2B5EF4-FFF2-40B4-BE49-F238E27FC236}">
                  <a16:creationId xmlns:a16="http://schemas.microsoft.com/office/drawing/2014/main" id="{743834EA-B584-4073-9FF2-784DAF6C52FF}"/>
                </a:ext>
              </a:extLst>
            </p:cNvPr>
            <p:cNvSpPr>
              <a:spLocks noEditPoints="1"/>
            </p:cNvSpPr>
            <p:nvPr/>
          </p:nvSpPr>
          <p:spPr bwMode="auto">
            <a:xfrm>
              <a:off x="5119688" y="5145088"/>
              <a:ext cx="223838" cy="315913"/>
            </a:xfrm>
            <a:custGeom>
              <a:avLst/>
              <a:gdLst>
                <a:gd name="T0" fmla="*/ 71 w 281"/>
                <a:gd name="T1" fmla="*/ 399 h 399"/>
                <a:gd name="T2" fmla="*/ 116 w 281"/>
                <a:gd name="T3" fmla="*/ 210 h 399"/>
                <a:gd name="T4" fmla="*/ 116 w 281"/>
                <a:gd name="T5" fmla="*/ 215 h 399"/>
                <a:gd name="T6" fmla="*/ 84 w 281"/>
                <a:gd name="T7" fmla="*/ 257 h 399"/>
                <a:gd name="T8" fmla="*/ 73 w 281"/>
                <a:gd name="T9" fmla="*/ 174 h 399"/>
                <a:gd name="T10" fmla="*/ 67 w 281"/>
                <a:gd name="T11" fmla="*/ 165 h 399"/>
                <a:gd name="T12" fmla="*/ 64 w 281"/>
                <a:gd name="T13" fmla="*/ 142 h 399"/>
                <a:gd name="T14" fmla="*/ 67 w 281"/>
                <a:gd name="T15" fmla="*/ 131 h 399"/>
                <a:gd name="T16" fmla="*/ 68 w 281"/>
                <a:gd name="T17" fmla="*/ 128 h 399"/>
                <a:gd name="T18" fmla="*/ 59 w 281"/>
                <a:gd name="T19" fmla="*/ 126 h 399"/>
                <a:gd name="T20" fmla="*/ 53 w 281"/>
                <a:gd name="T21" fmla="*/ 125 h 399"/>
                <a:gd name="T22" fmla="*/ 45 w 281"/>
                <a:gd name="T23" fmla="*/ 117 h 399"/>
                <a:gd name="T24" fmla="*/ 1 w 281"/>
                <a:gd name="T25" fmla="*/ 13 h 399"/>
                <a:gd name="T26" fmla="*/ 0 w 281"/>
                <a:gd name="T27" fmla="*/ 7 h 399"/>
                <a:gd name="T28" fmla="*/ 1 w 281"/>
                <a:gd name="T29" fmla="*/ 2 h 399"/>
                <a:gd name="T30" fmla="*/ 6 w 281"/>
                <a:gd name="T31" fmla="*/ 0 h 399"/>
                <a:gd name="T32" fmla="*/ 14 w 281"/>
                <a:gd name="T33" fmla="*/ 5 h 399"/>
                <a:gd name="T34" fmla="*/ 95 w 281"/>
                <a:gd name="T35" fmla="*/ 108 h 399"/>
                <a:gd name="T36" fmla="*/ 107 w 281"/>
                <a:gd name="T37" fmla="*/ 108 h 399"/>
                <a:gd name="T38" fmla="*/ 121 w 281"/>
                <a:gd name="T39" fmla="*/ 111 h 399"/>
                <a:gd name="T40" fmla="*/ 130 w 281"/>
                <a:gd name="T41" fmla="*/ 118 h 399"/>
                <a:gd name="T42" fmla="*/ 138 w 281"/>
                <a:gd name="T43" fmla="*/ 126 h 399"/>
                <a:gd name="T44" fmla="*/ 149 w 281"/>
                <a:gd name="T45" fmla="*/ 115 h 399"/>
                <a:gd name="T46" fmla="*/ 154 w 281"/>
                <a:gd name="T47" fmla="*/ 112 h 399"/>
                <a:gd name="T48" fmla="*/ 270 w 281"/>
                <a:gd name="T49" fmla="*/ 126 h 399"/>
                <a:gd name="T50" fmla="*/ 275 w 281"/>
                <a:gd name="T51" fmla="*/ 128 h 399"/>
                <a:gd name="T52" fmla="*/ 280 w 281"/>
                <a:gd name="T53" fmla="*/ 131 h 399"/>
                <a:gd name="T54" fmla="*/ 281 w 281"/>
                <a:gd name="T55" fmla="*/ 135 h 399"/>
                <a:gd name="T56" fmla="*/ 276 w 281"/>
                <a:gd name="T57" fmla="*/ 139 h 399"/>
                <a:gd name="T58" fmla="*/ 141 w 281"/>
                <a:gd name="T59" fmla="*/ 160 h 399"/>
                <a:gd name="T60" fmla="*/ 140 w 281"/>
                <a:gd name="T61" fmla="*/ 165 h 399"/>
                <a:gd name="T62" fmla="*/ 133 w 281"/>
                <a:gd name="T63" fmla="*/ 174 h 399"/>
                <a:gd name="T64" fmla="*/ 115 w 281"/>
                <a:gd name="T65" fmla="*/ 187 h 399"/>
                <a:gd name="T66" fmla="*/ 104 w 281"/>
                <a:gd name="T67" fmla="*/ 188 h 399"/>
                <a:gd name="T68" fmla="*/ 109 w 281"/>
                <a:gd name="T69" fmla="*/ 204 h 399"/>
                <a:gd name="T70" fmla="*/ 109 w 281"/>
                <a:gd name="T71" fmla="*/ 208 h 399"/>
                <a:gd name="T72" fmla="*/ 39 w 281"/>
                <a:gd name="T73" fmla="*/ 303 h 399"/>
                <a:gd name="T74" fmla="*/ 36 w 281"/>
                <a:gd name="T75" fmla="*/ 306 h 399"/>
                <a:gd name="T76" fmla="*/ 29 w 281"/>
                <a:gd name="T77" fmla="*/ 309 h 399"/>
                <a:gd name="T78" fmla="*/ 26 w 281"/>
                <a:gd name="T79" fmla="*/ 308 h 399"/>
                <a:gd name="T80" fmla="*/ 25 w 281"/>
                <a:gd name="T81" fmla="*/ 302 h 399"/>
                <a:gd name="T82" fmla="*/ 73 w 281"/>
                <a:gd name="T83" fmla="*/ 174 h 399"/>
                <a:gd name="T84" fmla="*/ 95 w 281"/>
                <a:gd name="T85" fmla="*/ 165 h 399"/>
                <a:gd name="T86" fmla="*/ 102 w 281"/>
                <a:gd name="T87" fmla="*/ 167 h 399"/>
                <a:gd name="T88" fmla="*/ 116 w 281"/>
                <a:gd name="T89" fmla="*/ 162 h 399"/>
                <a:gd name="T90" fmla="*/ 119 w 281"/>
                <a:gd name="T91" fmla="*/ 156 h 399"/>
                <a:gd name="T92" fmla="*/ 121 w 281"/>
                <a:gd name="T93" fmla="*/ 142 h 399"/>
                <a:gd name="T94" fmla="*/ 112 w 281"/>
                <a:gd name="T95" fmla="*/ 131 h 399"/>
                <a:gd name="T96" fmla="*/ 104 w 281"/>
                <a:gd name="T97" fmla="*/ 129 h 399"/>
                <a:gd name="T98" fmla="*/ 92 w 281"/>
                <a:gd name="T99" fmla="*/ 134 h 399"/>
                <a:gd name="T100" fmla="*/ 87 w 281"/>
                <a:gd name="T101" fmla="*/ 140 h 399"/>
                <a:gd name="T102" fmla="*/ 85 w 281"/>
                <a:gd name="T103" fmla="*/ 154 h 399"/>
                <a:gd name="T104" fmla="*/ 95 w 281"/>
                <a:gd name="T105" fmla="*/ 16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 h="399">
                  <a:moveTo>
                    <a:pt x="84" y="257"/>
                  </a:moveTo>
                  <a:lnTo>
                    <a:pt x="71" y="399"/>
                  </a:lnTo>
                  <a:lnTo>
                    <a:pt x="133" y="399"/>
                  </a:lnTo>
                  <a:lnTo>
                    <a:pt x="116" y="210"/>
                  </a:lnTo>
                  <a:lnTo>
                    <a:pt x="116" y="210"/>
                  </a:lnTo>
                  <a:lnTo>
                    <a:pt x="116" y="215"/>
                  </a:lnTo>
                  <a:lnTo>
                    <a:pt x="113" y="218"/>
                  </a:lnTo>
                  <a:lnTo>
                    <a:pt x="84" y="257"/>
                  </a:lnTo>
                  <a:lnTo>
                    <a:pt x="84" y="257"/>
                  </a:lnTo>
                  <a:close/>
                  <a:moveTo>
                    <a:pt x="73" y="174"/>
                  </a:moveTo>
                  <a:lnTo>
                    <a:pt x="73" y="174"/>
                  </a:lnTo>
                  <a:lnTo>
                    <a:pt x="67" y="165"/>
                  </a:lnTo>
                  <a:lnTo>
                    <a:pt x="64" y="154"/>
                  </a:lnTo>
                  <a:lnTo>
                    <a:pt x="64" y="142"/>
                  </a:lnTo>
                  <a:lnTo>
                    <a:pt x="65" y="135"/>
                  </a:lnTo>
                  <a:lnTo>
                    <a:pt x="67" y="131"/>
                  </a:lnTo>
                  <a:lnTo>
                    <a:pt x="67" y="131"/>
                  </a:lnTo>
                  <a:lnTo>
                    <a:pt x="68" y="128"/>
                  </a:lnTo>
                  <a:lnTo>
                    <a:pt x="68" y="128"/>
                  </a:lnTo>
                  <a:lnTo>
                    <a:pt x="59" y="126"/>
                  </a:lnTo>
                  <a:lnTo>
                    <a:pt x="53" y="125"/>
                  </a:lnTo>
                  <a:lnTo>
                    <a:pt x="53" y="125"/>
                  </a:lnTo>
                  <a:lnTo>
                    <a:pt x="48" y="121"/>
                  </a:lnTo>
                  <a:lnTo>
                    <a:pt x="45" y="117"/>
                  </a:lnTo>
                  <a:lnTo>
                    <a:pt x="1" y="13"/>
                  </a:lnTo>
                  <a:lnTo>
                    <a:pt x="1" y="13"/>
                  </a:lnTo>
                  <a:lnTo>
                    <a:pt x="0" y="10"/>
                  </a:lnTo>
                  <a:lnTo>
                    <a:pt x="0" y="7"/>
                  </a:lnTo>
                  <a:lnTo>
                    <a:pt x="0" y="3"/>
                  </a:lnTo>
                  <a:lnTo>
                    <a:pt x="1" y="2"/>
                  </a:lnTo>
                  <a:lnTo>
                    <a:pt x="5" y="0"/>
                  </a:lnTo>
                  <a:lnTo>
                    <a:pt x="6" y="0"/>
                  </a:lnTo>
                  <a:lnTo>
                    <a:pt x="9" y="2"/>
                  </a:lnTo>
                  <a:lnTo>
                    <a:pt x="14" y="5"/>
                  </a:lnTo>
                  <a:lnTo>
                    <a:pt x="95" y="108"/>
                  </a:lnTo>
                  <a:lnTo>
                    <a:pt x="95" y="108"/>
                  </a:lnTo>
                  <a:lnTo>
                    <a:pt x="101" y="108"/>
                  </a:lnTo>
                  <a:lnTo>
                    <a:pt x="107" y="108"/>
                  </a:lnTo>
                  <a:lnTo>
                    <a:pt x="115" y="109"/>
                  </a:lnTo>
                  <a:lnTo>
                    <a:pt x="121" y="111"/>
                  </a:lnTo>
                  <a:lnTo>
                    <a:pt x="121" y="111"/>
                  </a:lnTo>
                  <a:lnTo>
                    <a:pt x="130" y="118"/>
                  </a:lnTo>
                  <a:lnTo>
                    <a:pt x="138" y="126"/>
                  </a:lnTo>
                  <a:lnTo>
                    <a:pt x="138" y="126"/>
                  </a:lnTo>
                  <a:lnTo>
                    <a:pt x="143" y="120"/>
                  </a:lnTo>
                  <a:lnTo>
                    <a:pt x="149" y="115"/>
                  </a:lnTo>
                  <a:lnTo>
                    <a:pt x="149" y="115"/>
                  </a:lnTo>
                  <a:lnTo>
                    <a:pt x="154" y="112"/>
                  </a:lnTo>
                  <a:lnTo>
                    <a:pt x="158" y="112"/>
                  </a:lnTo>
                  <a:lnTo>
                    <a:pt x="270" y="126"/>
                  </a:lnTo>
                  <a:lnTo>
                    <a:pt x="270" y="126"/>
                  </a:lnTo>
                  <a:lnTo>
                    <a:pt x="275" y="128"/>
                  </a:lnTo>
                  <a:lnTo>
                    <a:pt x="278" y="128"/>
                  </a:lnTo>
                  <a:lnTo>
                    <a:pt x="280" y="131"/>
                  </a:lnTo>
                  <a:lnTo>
                    <a:pt x="281" y="132"/>
                  </a:lnTo>
                  <a:lnTo>
                    <a:pt x="281" y="135"/>
                  </a:lnTo>
                  <a:lnTo>
                    <a:pt x="280" y="137"/>
                  </a:lnTo>
                  <a:lnTo>
                    <a:pt x="276" y="139"/>
                  </a:lnTo>
                  <a:lnTo>
                    <a:pt x="272" y="140"/>
                  </a:lnTo>
                  <a:lnTo>
                    <a:pt x="141" y="160"/>
                  </a:lnTo>
                  <a:lnTo>
                    <a:pt x="141" y="160"/>
                  </a:lnTo>
                  <a:lnTo>
                    <a:pt x="140" y="165"/>
                  </a:lnTo>
                  <a:lnTo>
                    <a:pt x="140" y="165"/>
                  </a:lnTo>
                  <a:lnTo>
                    <a:pt x="133" y="174"/>
                  </a:lnTo>
                  <a:lnTo>
                    <a:pt x="126" y="182"/>
                  </a:lnTo>
                  <a:lnTo>
                    <a:pt x="115" y="187"/>
                  </a:lnTo>
                  <a:lnTo>
                    <a:pt x="104" y="188"/>
                  </a:lnTo>
                  <a:lnTo>
                    <a:pt x="104" y="188"/>
                  </a:lnTo>
                  <a:lnTo>
                    <a:pt x="107" y="196"/>
                  </a:lnTo>
                  <a:lnTo>
                    <a:pt x="109" y="204"/>
                  </a:lnTo>
                  <a:lnTo>
                    <a:pt x="109" y="204"/>
                  </a:lnTo>
                  <a:lnTo>
                    <a:pt x="109" y="208"/>
                  </a:lnTo>
                  <a:lnTo>
                    <a:pt x="105" y="213"/>
                  </a:lnTo>
                  <a:lnTo>
                    <a:pt x="39" y="303"/>
                  </a:lnTo>
                  <a:lnTo>
                    <a:pt x="39" y="303"/>
                  </a:lnTo>
                  <a:lnTo>
                    <a:pt x="36" y="306"/>
                  </a:lnTo>
                  <a:lnTo>
                    <a:pt x="32" y="308"/>
                  </a:lnTo>
                  <a:lnTo>
                    <a:pt x="29" y="309"/>
                  </a:lnTo>
                  <a:lnTo>
                    <a:pt x="28" y="308"/>
                  </a:lnTo>
                  <a:lnTo>
                    <a:pt x="26" y="308"/>
                  </a:lnTo>
                  <a:lnTo>
                    <a:pt x="25" y="305"/>
                  </a:lnTo>
                  <a:lnTo>
                    <a:pt x="25" y="302"/>
                  </a:lnTo>
                  <a:lnTo>
                    <a:pt x="25" y="297"/>
                  </a:lnTo>
                  <a:lnTo>
                    <a:pt x="73" y="174"/>
                  </a:lnTo>
                  <a:lnTo>
                    <a:pt x="73" y="174"/>
                  </a:lnTo>
                  <a:close/>
                  <a:moveTo>
                    <a:pt x="95" y="165"/>
                  </a:moveTo>
                  <a:lnTo>
                    <a:pt x="95" y="165"/>
                  </a:lnTo>
                  <a:lnTo>
                    <a:pt x="102" y="167"/>
                  </a:lnTo>
                  <a:lnTo>
                    <a:pt x="110" y="165"/>
                  </a:lnTo>
                  <a:lnTo>
                    <a:pt x="116" y="162"/>
                  </a:lnTo>
                  <a:lnTo>
                    <a:pt x="119" y="156"/>
                  </a:lnTo>
                  <a:lnTo>
                    <a:pt x="119" y="156"/>
                  </a:lnTo>
                  <a:lnTo>
                    <a:pt x="123" y="148"/>
                  </a:lnTo>
                  <a:lnTo>
                    <a:pt x="121" y="142"/>
                  </a:lnTo>
                  <a:lnTo>
                    <a:pt x="118" y="135"/>
                  </a:lnTo>
                  <a:lnTo>
                    <a:pt x="112" y="131"/>
                  </a:lnTo>
                  <a:lnTo>
                    <a:pt x="112" y="131"/>
                  </a:lnTo>
                  <a:lnTo>
                    <a:pt x="104" y="129"/>
                  </a:lnTo>
                  <a:lnTo>
                    <a:pt x="98" y="129"/>
                  </a:lnTo>
                  <a:lnTo>
                    <a:pt x="92" y="134"/>
                  </a:lnTo>
                  <a:lnTo>
                    <a:pt x="87" y="140"/>
                  </a:lnTo>
                  <a:lnTo>
                    <a:pt x="87" y="140"/>
                  </a:lnTo>
                  <a:lnTo>
                    <a:pt x="85" y="146"/>
                  </a:lnTo>
                  <a:lnTo>
                    <a:pt x="85" y="154"/>
                  </a:lnTo>
                  <a:lnTo>
                    <a:pt x="90" y="160"/>
                  </a:lnTo>
                  <a:lnTo>
                    <a:pt x="95" y="165"/>
                  </a:lnTo>
                  <a:lnTo>
                    <a:pt x="9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3" name="Freeform 15">
              <a:extLst>
                <a:ext uri="{FF2B5EF4-FFF2-40B4-BE49-F238E27FC236}">
                  <a16:creationId xmlns:a16="http://schemas.microsoft.com/office/drawing/2014/main" id="{41A3E8ED-8D9A-4DA3-A595-C5FFDF42CB5E}"/>
                </a:ext>
              </a:extLst>
            </p:cNvPr>
            <p:cNvSpPr>
              <a:spLocks noEditPoints="1"/>
            </p:cNvSpPr>
            <p:nvPr/>
          </p:nvSpPr>
          <p:spPr bwMode="auto">
            <a:xfrm>
              <a:off x="5026025" y="4841876"/>
              <a:ext cx="393700" cy="150813"/>
            </a:xfrm>
            <a:custGeom>
              <a:avLst/>
              <a:gdLst>
                <a:gd name="T0" fmla="*/ 77 w 495"/>
                <a:gd name="T1" fmla="*/ 158 h 189"/>
                <a:gd name="T2" fmla="*/ 113 w 495"/>
                <a:gd name="T3" fmla="*/ 175 h 189"/>
                <a:gd name="T4" fmla="*/ 169 w 495"/>
                <a:gd name="T5" fmla="*/ 188 h 189"/>
                <a:gd name="T6" fmla="*/ 255 w 495"/>
                <a:gd name="T7" fmla="*/ 185 h 189"/>
                <a:gd name="T8" fmla="*/ 304 w 495"/>
                <a:gd name="T9" fmla="*/ 175 h 189"/>
                <a:gd name="T10" fmla="*/ 371 w 495"/>
                <a:gd name="T11" fmla="*/ 158 h 189"/>
                <a:gd name="T12" fmla="*/ 438 w 495"/>
                <a:gd name="T13" fmla="*/ 160 h 189"/>
                <a:gd name="T14" fmla="*/ 439 w 495"/>
                <a:gd name="T15" fmla="*/ 152 h 189"/>
                <a:gd name="T16" fmla="*/ 377 w 495"/>
                <a:gd name="T17" fmla="*/ 137 h 189"/>
                <a:gd name="T18" fmla="*/ 332 w 495"/>
                <a:gd name="T19" fmla="*/ 141 h 189"/>
                <a:gd name="T20" fmla="*/ 275 w 495"/>
                <a:gd name="T21" fmla="*/ 152 h 189"/>
                <a:gd name="T22" fmla="*/ 194 w 495"/>
                <a:gd name="T23" fmla="*/ 163 h 189"/>
                <a:gd name="T24" fmla="*/ 124 w 495"/>
                <a:gd name="T25" fmla="*/ 155 h 189"/>
                <a:gd name="T26" fmla="*/ 67 w 495"/>
                <a:gd name="T27" fmla="*/ 151 h 189"/>
                <a:gd name="T28" fmla="*/ 15 w 495"/>
                <a:gd name="T29" fmla="*/ 76 h 189"/>
                <a:gd name="T30" fmla="*/ 49 w 495"/>
                <a:gd name="T31" fmla="*/ 101 h 189"/>
                <a:gd name="T32" fmla="*/ 88 w 495"/>
                <a:gd name="T33" fmla="*/ 118 h 189"/>
                <a:gd name="T34" fmla="*/ 136 w 495"/>
                <a:gd name="T35" fmla="*/ 127 h 189"/>
                <a:gd name="T36" fmla="*/ 197 w 495"/>
                <a:gd name="T37" fmla="*/ 129 h 189"/>
                <a:gd name="T38" fmla="*/ 275 w 495"/>
                <a:gd name="T39" fmla="*/ 121 h 189"/>
                <a:gd name="T40" fmla="*/ 394 w 495"/>
                <a:gd name="T41" fmla="*/ 96 h 189"/>
                <a:gd name="T42" fmla="*/ 475 w 495"/>
                <a:gd name="T43" fmla="*/ 95 h 189"/>
                <a:gd name="T44" fmla="*/ 477 w 495"/>
                <a:gd name="T45" fmla="*/ 87 h 189"/>
                <a:gd name="T46" fmla="*/ 432 w 495"/>
                <a:gd name="T47" fmla="*/ 71 h 189"/>
                <a:gd name="T48" fmla="*/ 363 w 495"/>
                <a:gd name="T49" fmla="*/ 64 h 189"/>
                <a:gd name="T50" fmla="*/ 259 w 495"/>
                <a:gd name="T51" fmla="*/ 82 h 189"/>
                <a:gd name="T52" fmla="*/ 217 w 495"/>
                <a:gd name="T53" fmla="*/ 90 h 189"/>
                <a:gd name="T54" fmla="*/ 175 w 495"/>
                <a:gd name="T55" fmla="*/ 93 h 189"/>
                <a:gd name="T56" fmla="*/ 113 w 495"/>
                <a:gd name="T57" fmla="*/ 92 h 189"/>
                <a:gd name="T58" fmla="*/ 49 w 495"/>
                <a:gd name="T59" fmla="*/ 79 h 189"/>
                <a:gd name="T60" fmla="*/ 15 w 495"/>
                <a:gd name="T61" fmla="*/ 76 h 189"/>
                <a:gd name="T62" fmla="*/ 18 w 495"/>
                <a:gd name="T63" fmla="*/ 6 h 189"/>
                <a:gd name="T64" fmla="*/ 71 w 495"/>
                <a:gd name="T65" fmla="*/ 20 h 189"/>
                <a:gd name="T66" fmla="*/ 150 w 495"/>
                <a:gd name="T67" fmla="*/ 28 h 189"/>
                <a:gd name="T68" fmla="*/ 231 w 495"/>
                <a:gd name="T69" fmla="*/ 19 h 189"/>
                <a:gd name="T70" fmla="*/ 303 w 495"/>
                <a:gd name="T71" fmla="*/ 6 h 189"/>
                <a:gd name="T72" fmla="*/ 348 w 495"/>
                <a:gd name="T73" fmla="*/ 5 h 189"/>
                <a:gd name="T74" fmla="*/ 405 w 495"/>
                <a:gd name="T75" fmla="*/ 22 h 189"/>
                <a:gd name="T76" fmla="*/ 404 w 495"/>
                <a:gd name="T77" fmla="*/ 29 h 189"/>
                <a:gd name="T78" fmla="*/ 328 w 495"/>
                <a:gd name="T79" fmla="*/ 29 h 189"/>
                <a:gd name="T80" fmla="*/ 237 w 495"/>
                <a:gd name="T81" fmla="*/ 48 h 189"/>
                <a:gd name="T82" fmla="*/ 180 w 495"/>
                <a:gd name="T83" fmla="*/ 57 h 189"/>
                <a:gd name="T84" fmla="*/ 130 w 495"/>
                <a:gd name="T85" fmla="*/ 59 h 189"/>
                <a:gd name="T86" fmla="*/ 77 w 495"/>
                <a:gd name="T87" fmla="*/ 48 h 189"/>
                <a:gd name="T88" fmla="*/ 29 w 495"/>
                <a:gd name="T89" fmla="*/ 2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5" h="189">
                  <a:moveTo>
                    <a:pt x="67" y="151"/>
                  </a:moveTo>
                  <a:lnTo>
                    <a:pt x="67" y="151"/>
                  </a:lnTo>
                  <a:lnTo>
                    <a:pt x="77" y="158"/>
                  </a:lnTo>
                  <a:lnTo>
                    <a:pt x="88" y="165"/>
                  </a:lnTo>
                  <a:lnTo>
                    <a:pt x="101" y="171"/>
                  </a:lnTo>
                  <a:lnTo>
                    <a:pt x="113" y="175"/>
                  </a:lnTo>
                  <a:lnTo>
                    <a:pt x="127" y="180"/>
                  </a:lnTo>
                  <a:lnTo>
                    <a:pt x="140" y="183"/>
                  </a:lnTo>
                  <a:lnTo>
                    <a:pt x="169" y="188"/>
                  </a:lnTo>
                  <a:lnTo>
                    <a:pt x="199" y="189"/>
                  </a:lnTo>
                  <a:lnTo>
                    <a:pt x="227" y="188"/>
                  </a:lnTo>
                  <a:lnTo>
                    <a:pt x="255" y="185"/>
                  </a:lnTo>
                  <a:lnTo>
                    <a:pt x="279" y="180"/>
                  </a:lnTo>
                  <a:lnTo>
                    <a:pt x="279" y="180"/>
                  </a:lnTo>
                  <a:lnTo>
                    <a:pt x="304" y="175"/>
                  </a:lnTo>
                  <a:lnTo>
                    <a:pt x="323" y="169"/>
                  </a:lnTo>
                  <a:lnTo>
                    <a:pt x="356" y="161"/>
                  </a:lnTo>
                  <a:lnTo>
                    <a:pt x="371" y="158"/>
                  </a:lnTo>
                  <a:lnTo>
                    <a:pt x="388" y="157"/>
                  </a:lnTo>
                  <a:lnTo>
                    <a:pt x="410" y="158"/>
                  </a:lnTo>
                  <a:lnTo>
                    <a:pt x="438" y="160"/>
                  </a:lnTo>
                  <a:lnTo>
                    <a:pt x="467" y="165"/>
                  </a:lnTo>
                  <a:lnTo>
                    <a:pt x="439" y="152"/>
                  </a:lnTo>
                  <a:lnTo>
                    <a:pt x="439" y="152"/>
                  </a:lnTo>
                  <a:lnTo>
                    <a:pt x="418" y="144"/>
                  </a:lnTo>
                  <a:lnTo>
                    <a:pt x="398" y="140"/>
                  </a:lnTo>
                  <a:lnTo>
                    <a:pt x="377" y="137"/>
                  </a:lnTo>
                  <a:lnTo>
                    <a:pt x="352" y="138"/>
                  </a:lnTo>
                  <a:lnTo>
                    <a:pt x="352" y="138"/>
                  </a:lnTo>
                  <a:lnTo>
                    <a:pt x="332" y="141"/>
                  </a:lnTo>
                  <a:lnTo>
                    <a:pt x="314" y="144"/>
                  </a:lnTo>
                  <a:lnTo>
                    <a:pt x="275" y="152"/>
                  </a:lnTo>
                  <a:lnTo>
                    <a:pt x="275" y="152"/>
                  </a:lnTo>
                  <a:lnTo>
                    <a:pt x="244" y="158"/>
                  </a:lnTo>
                  <a:lnTo>
                    <a:pt x="217" y="161"/>
                  </a:lnTo>
                  <a:lnTo>
                    <a:pt x="194" y="163"/>
                  </a:lnTo>
                  <a:lnTo>
                    <a:pt x="171" y="161"/>
                  </a:lnTo>
                  <a:lnTo>
                    <a:pt x="149" y="160"/>
                  </a:lnTo>
                  <a:lnTo>
                    <a:pt x="124" y="155"/>
                  </a:lnTo>
                  <a:lnTo>
                    <a:pt x="70" y="143"/>
                  </a:lnTo>
                  <a:lnTo>
                    <a:pt x="54" y="140"/>
                  </a:lnTo>
                  <a:lnTo>
                    <a:pt x="67" y="151"/>
                  </a:lnTo>
                  <a:lnTo>
                    <a:pt x="67" y="151"/>
                  </a:lnTo>
                  <a:close/>
                  <a:moveTo>
                    <a:pt x="15" y="76"/>
                  </a:moveTo>
                  <a:lnTo>
                    <a:pt x="15" y="76"/>
                  </a:lnTo>
                  <a:lnTo>
                    <a:pt x="26" y="85"/>
                  </a:lnTo>
                  <a:lnTo>
                    <a:pt x="37" y="93"/>
                  </a:lnTo>
                  <a:lnTo>
                    <a:pt x="49" y="101"/>
                  </a:lnTo>
                  <a:lnTo>
                    <a:pt x="62" y="107"/>
                  </a:lnTo>
                  <a:lnTo>
                    <a:pt x="74" y="113"/>
                  </a:lnTo>
                  <a:lnTo>
                    <a:pt x="88" y="118"/>
                  </a:lnTo>
                  <a:lnTo>
                    <a:pt x="118" y="124"/>
                  </a:lnTo>
                  <a:lnTo>
                    <a:pt x="118" y="124"/>
                  </a:lnTo>
                  <a:lnTo>
                    <a:pt x="136" y="127"/>
                  </a:lnTo>
                  <a:lnTo>
                    <a:pt x="157" y="129"/>
                  </a:lnTo>
                  <a:lnTo>
                    <a:pt x="177" y="130"/>
                  </a:lnTo>
                  <a:lnTo>
                    <a:pt x="197" y="129"/>
                  </a:lnTo>
                  <a:lnTo>
                    <a:pt x="237" y="126"/>
                  </a:lnTo>
                  <a:lnTo>
                    <a:pt x="275" y="121"/>
                  </a:lnTo>
                  <a:lnTo>
                    <a:pt x="275" y="121"/>
                  </a:lnTo>
                  <a:lnTo>
                    <a:pt x="326" y="109"/>
                  </a:lnTo>
                  <a:lnTo>
                    <a:pt x="371" y="99"/>
                  </a:lnTo>
                  <a:lnTo>
                    <a:pt x="394" y="96"/>
                  </a:lnTo>
                  <a:lnTo>
                    <a:pt x="419" y="95"/>
                  </a:lnTo>
                  <a:lnTo>
                    <a:pt x="446" y="93"/>
                  </a:lnTo>
                  <a:lnTo>
                    <a:pt x="475" y="95"/>
                  </a:lnTo>
                  <a:lnTo>
                    <a:pt x="495" y="96"/>
                  </a:lnTo>
                  <a:lnTo>
                    <a:pt x="477" y="87"/>
                  </a:lnTo>
                  <a:lnTo>
                    <a:pt x="477" y="87"/>
                  </a:lnTo>
                  <a:lnTo>
                    <a:pt x="461" y="81"/>
                  </a:lnTo>
                  <a:lnTo>
                    <a:pt x="446" y="74"/>
                  </a:lnTo>
                  <a:lnTo>
                    <a:pt x="432" y="71"/>
                  </a:lnTo>
                  <a:lnTo>
                    <a:pt x="418" y="67"/>
                  </a:lnTo>
                  <a:lnTo>
                    <a:pt x="390" y="64"/>
                  </a:lnTo>
                  <a:lnTo>
                    <a:pt x="363" y="64"/>
                  </a:lnTo>
                  <a:lnTo>
                    <a:pt x="337" y="65"/>
                  </a:lnTo>
                  <a:lnTo>
                    <a:pt x="311" y="70"/>
                  </a:lnTo>
                  <a:lnTo>
                    <a:pt x="259" y="82"/>
                  </a:lnTo>
                  <a:lnTo>
                    <a:pt x="259" y="82"/>
                  </a:lnTo>
                  <a:lnTo>
                    <a:pt x="237" y="87"/>
                  </a:lnTo>
                  <a:lnTo>
                    <a:pt x="217" y="90"/>
                  </a:lnTo>
                  <a:lnTo>
                    <a:pt x="197" y="92"/>
                  </a:lnTo>
                  <a:lnTo>
                    <a:pt x="175" y="93"/>
                  </a:lnTo>
                  <a:lnTo>
                    <a:pt x="175" y="93"/>
                  </a:lnTo>
                  <a:lnTo>
                    <a:pt x="154" y="93"/>
                  </a:lnTo>
                  <a:lnTo>
                    <a:pt x="133" y="93"/>
                  </a:lnTo>
                  <a:lnTo>
                    <a:pt x="113" y="92"/>
                  </a:lnTo>
                  <a:lnTo>
                    <a:pt x="91" y="88"/>
                  </a:lnTo>
                  <a:lnTo>
                    <a:pt x="71" y="84"/>
                  </a:lnTo>
                  <a:lnTo>
                    <a:pt x="49" y="79"/>
                  </a:lnTo>
                  <a:lnTo>
                    <a:pt x="4" y="65"/>
                  </a:lnTo>
                  <a:lnTo>
                    <a:pt x="15" y="76"/>
                  </a:lnTo>
                  <a:lnTo>
                    <a:pt x="15" y="76"/>
                  </a:lnTo>
                  <a:close/>
                  <a:moveTo>
                    <a:pt x="15" y="12"/>
                  </a:moveTo>
                  <a:lnTo>
                    <a:pt x="0" y="0"/>
                  </a:lnTo>
                  <a:lnTo>
                    <a:pt x="18" y="6"/>
                  </a:lnTo>
                  <a:lnTo>
                    <a:pt x="18" y="6"/>
                  </a:lnTo>
                  <a:lnTo>
                    <a:pt x="45" y="14"/>
                  </a:lnTo>
                  <a:lnTo>
                    <a:pt x="71" y="20"/>
                  </a:lnTo>
                  <a:lnTo>
                    <a:pt x="98" y="25"/>
                  </a:lnTo>
                  <a:lnTo>
                    <a:pt x="124" y="28"/>
                  </a:lnTo>
                  <a:lnTo>
                    <a:pt x="150" y="28"/>
                  </a:lnTo>
                  <a:lnTo>
                    <a:pt x="177" y="26"/>
                  </a:lnTo>
                  <a:lnTo>
                    <a:pt x="203" y="23"/>
                  </a:lnTo>
                  <a:lnTo>
                    <a:pt x="231" y="19"/>
                  </a:lnTo>
                  <a:lnTo>
                    <a:pt x="231" y="19"/>
                  </a:lnTo>
                  <a:lnTo>
                    <a:pt x="278" y="9"/>
                  </a:lnTo>
                  <a:lnTo>
                    <a:pt x="303" y="6"/>
                  </a:lnTo>
                  <a:lnTo>
                    <a:pt x="326" y="3"/>
                  </a:lnTo>
                  <a:lnTo>
                    <a:pt x="326" y="3"/>
                  </a:lnTo>
                  <a:lnTo>
                    <a:pt x="348" y="5"/>
                  </a:lnTo>
                  <a:lnTo>
                    <a:pt x="366" y="8"/>
                  </a:lnTo>
                  <a:lnTo>
                    <a:pt x="385" y="14"/>
                  </a:lnTo>
                  <a:lnTo>
                    <a:pt x="405" y="22"/>
                  </a:lnTo>
                  <a:lnTo>
                    <a:pt x="432" y="33"/>
                  </a:lnTo>
                  <a:lnTo>
                    <a:pt x="404" y="29"/>
                  </a:lnTo>
                  <a:lnTo>
                    <a:pt x="404" y="29"/>
                  </a:lnTo>
                  <a:lnTo>
                    <a:pt x="376" y="26"/>
                  </a:lnTo>
                  <a:lnTo>
                    <a:pt x="351" y="26"/>
                  </a:lnTo>
                  <a:lnTo>
                    <a:pt x="328" y="29"/>
                  </a:lnTo>
                  <a:lnTo>
                    <a:pt x="306" y="33"/>
                  </a:lnTo>
                  <a:lnTo>
                    <a:pt x="261" y="43"/>
                  </a:lnTo>
                  <a:lnTo>
                    <a:pt x="237" y="48"/>
                  </a:lnTo>
                  <a:lnTo>
                    <a:pt x="211" y="53"/>
                  </a:lnTo>
                  <a:lnTo>
                    <a:pt x="211" y="53"/>
                  </a:lnTo>
                  <a:lnTo>
                    <a:pt x="180" y="57"/>
                  </a:lnTo>
                  <a:lnTo>
                    <a:pt x="149" y="59"/>
                  </a:lnTo>
                  <a:lnTo>
                    <a:pt x="149" y="59"/>
                  </a:lnTo>
                  <a:lnTo>
                    <a:pt x="130" y="59"/>
                  </a:lnTo>
                  <a:lnTo>
                    <a:pt x="112" y="56"/>
                  </a:lnTo>
                  <a:lnTo>
                    <a:pt x="95" y="53"/>
                  </a:lnTo>
                  <a:lnTo>
                    <a:pt x="77" y="48"/>
                  </a:lnTo>
                  <a:lnTo>
                    <a:pt x="60" y="42"/>
                  </a:lnTo>
                  <a:lnTo>
                    <a:pt x="45" y="34"/>
                  </a:lnTo>
                  <a:lnTo>
                    <a:pt x="29" y="25"/>
                  </a:lnTo>
                  <a:lnTo>
                    <a:pt x="15" y="12"/>
                  </a:lnTo>
                  <a:lnTo>
                    <a:pt x="1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4" name="Freeform 74">
              <a:extLst>
                <a:ext uri="{FF2B5EF4-FFF2-40B4-BE49-F238E27FC236}">
                  <a16:creationId xmlns:a16="http://schemas.microsoft.com/office/drawing/2014/main" id="{744771ED-43DA-43DF-86C4-FD5ED4716379}"/>
                </a:ext>
              </a:extLst>
            </p:cNvPr>
            <p:cNvSpPr>
              <a:spLocks/>
            </p:cNvSpPr>
            <p:nvPr/>
          </p:nvSpPr>
          <p:spPr bwMode="auto">
            <a:xfrm>
              <a:off x="4718050" y="5484813"/>
              <a:ext cx="700088" cy="57150"/>
            </a:xfrm>
            <a:custGeom>
              <a:avLst/>
              <a:gdLst>
                <a:gd name="T0" fmla="*/ 36 w 883"/>
                <a:gd name="T1" fmla="*/ 73 h 73"/>
                <a:gd name="T2" fmla="*/ 846 w 883"/>
                <a:gd name="T3" fmla="*/ 73 h 73"/>
                <a:gd name="T4" fmla="*/ 846 w 883"/>
                <a:gd name="T5" fmla="*/ 73 h 73"/>
                <a:gd name="T6" fmla="*/ 846 w 883"/>
                <a:gd name="T7" fmla="*/ 73 h 73"/>
                <a:gd name="T8" fmla="*/ 853 w 883"/>
                <a:gd name="T9" fmla="*/ 73 h 73"/>
                <a:gd name="T10" fmla="*/ 860 w 883"/>
                <a:gd name="T11" fmla="*/ 71 h 73"/>
                <a:gd name="T12" fmla="*/ 867 w 883"/>
                <a:gd name="T13" fmla="*/ 67 h 73"/>
                <a:gd name="T14" fmla="*/ 872 w 883"/>
                <a:gd name="T15" fmla="*/ 62 h 73"/>
                <a:gd name="T16" fmla="*/ 877 w 883"/>
                <a:gd name="T17" fmla="*/ 57 h 73"/>
                <a:gd name="T18" fmla="*/ 880 w 883"/>
                <a:gd name="T19" fmla="*/ 51 h 73"/>
                <a:gd name="T20" fmla="*/ 883 w 883"/>
                <a:gd name="T21" fmla="*/ 43 h 73"/>
                <a:gd name="T22" fmla="*/ 883 w 883"/>
                <a:gd name="T23" fmla="*/ 37 h 73"/>
                <a:gd name="T24" fmla="*/ 883 w 883"/>
                <a:gd name="T25" fmla="*/ 37 h 73"/>
                <a:gd name="T26" fmla="*/ 883 w 883"/>
                <a:gd name="T27" fmla="*/ 37 h 73"/>
                <a:gd name="T28" fmla="*/ 883 w 883"/>
                <a:gd name="T29" fmla="*/ 29 h 73"/>
                <a:gd name="T30" fmla="*/ 880 w 883"/>
                <a:gd name="T31" fmla="*/ 22 h 73"/>
                <a:gd name="T32" fmla="*/ 877 w 883"/>
                <a:gd name="T33" fmla="*/ 15 h 73"/>
                <a:gd name="T34" fmla="*/ 872 w 883"/>
                <a:gd name="T35" fmla="*/ 11 h 73"/>
                <a:gd name="T36" fmla="*/ 867 w 883"/>
                <a:gd name="T37" fmla="*/ 6 h 73"/>
                <a:gd name="T38" fmla="*/ 860 w 883"/>
                <a:gd name="T39" fmla="*/ 3 h 73"/>
                <a:gd name="T40" fmla="*/ 853 w 883"/>
                <a:gd name="T41" fmla="*/ 0 h 73"/>
                <a:gd name="T42" fmla="*/ 846 w 883"/>
                <a:gd name="T43" fmla="*/ 0 h 73"/>
                <a:gd name="T44" fmla="*/ 36 w 883"/>
                <a:gd name="T45" fmla="*/ 0 h 73"/>
                <a:gd name="T46" fmla="*/ 36 w 883"/>
                <a:gd name="T47" fmla="*/ 0 h 73"/>
                <a:gd name="T48" fmla="*/ 36 w 883"/>
                <a:gd name="T49" fmla="*/ 0 h 73"/>
                <a:gd name="T50" fmla="*/ 30 w 883"/>
                <a:gd name="T51" fmla="*/ 0 h 73"/>
                <a:gd name="T52" fmla="*/ 22 w 883"/>
                <a:gd name="T53" fmla="*/ 3 h 73"/>
                <a:gd name="T54" fmla="*/ 16 w 883"/>
                <a:gd name="T55" fmla="*/ 6 h 73"/>
                <a:gd name="T56" fmla="*/ 11 w 883"/>
                <a:gd name="T57" fmla="*/ 11 h 73"/>
                <a:gd name="T58" fmla="*/ 7 w 883"/>
                <a:gd name="T59" fmla="*/ 15 h 73"/>
                <a:gd name="T60" fmla="*/ 3 w 883"/>
                <a:gd name="T61" fmla="*/ 22 h 73"/>
                <a:gd name="T62" fmla="*/ 0 w 883"/>
                <a:gd name="T63" fmla="*/ 29 h 73"/>
                <a:gd name="T64" fmla="*/ 0 w 883"/>
                <a:gd name="T65" fmla="*/ 37 h 73"/>
                <a:gd name="T66" fmla="*/ 0 w 883"/>
                <a:gd name="T67" fmla="*/ 37 h 73"/>
                <a:gd name="T68" fmla="*/ 0 w 883"/>
                <a:gd name="T69" fmla="*/ 37 h 73"/>
                <a:gd name="T70" fmla="*/ 0 w 883"/>
                <a:gd name="T71" fmla="*/ 43 h 73"/>
                <a:gd name="T72" fmla="*/ 3 w 883"/>
                <a:gd name="T73" fmla="*/ 51 h 73"/>
                <a:gd name="T74" fmla="*/ 7 w 883"/>
                <a:gd name="T75" fmla="*/ 57 h 73"/>
                <a:gd name="T76" fmla="*/ 11 w 883"/>
                <a:gd name="T77" fmla="*/ 62 h 73"/>
                <a:gd name="T78" fmla="*/ 16 w 883"/>
                <a:gd name="T79" fmla="*/ 67 h 73"/>
                <a:gd name="T80" fmla="*/ 22 w 883"/>
                <a:gd name="T81" fmla="*/ 71 h 73"/>
                <a:gd name="T82" fmla="*/ 30 w 883"/>
                <a:gd name="T83" fmla="*/ 73 h 73"/>
                <a:gd name="T84" fmla="*/ 36 w 883"/>
                <a:gd name="T85" fmla="*/ 73 h 73"/>
                <a:gd name="T86" fmla="*/ 36 w 883"/>
                <a:gd name="T8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3" h="73">
                  <a:moveTo>
                    <a:pt x="36" y="73"/>
                  </a:moveTo>
                  <a:lnTo>
                    <a:pt x="846" y="73"/>
                  </a:lnTo>
                  <a:lnTo>
                    <a:pt x="846" y="73"/>
                  </a:lnTo>
                  <a:lnTo>
                    <a:pt x="846" y="73"/>
                  </a:lnTo>
                  <a:lnTo>
                    <a:pt x="853" y="73"/>
                  </a:lnTo>
                  <a:lnTo>
                    <a:pt x="860" y="71"/>
                  </a:lnTo>
                  <a:lnTo>
                    <a:pt x="867" y="67"/>
                  </a:lnTo>
                  <a:lnTo>
                    <a:pt x="872" y="62"/>
                  </a:lnTo>
                  <a:lnTo>
                    <a:pt x="877" y="57"/>
                  </a:lnTo>
                  <a:lnTo>
                    <a:pt x="880" y="51"/>
                  </a:lnTo>
                  <a:lnTo>
                    <a:pt x="883" y="43"/>
                  </a:lnTo>
                  <a:lnTo>
                    <a:pt x="883" y="37"/>
                  </a:lnTo>
                  <a:lnTo>
                    <a:pt x="883" y="37"/>
                  </a:lnTo>
                  <a:lnTo>
                    <a:pt x="883" y="37"/>
                  </a:lnTo>
                  <a:lnTo>
                    <a:pt x="883" y="29"/>
                  </a:lnTo>
                  <a:lnTo>
                    <a:pt x="880" y="22"/>
                  </a:lnTo>
                  <a:lnTo>
                    <a:pt x="877" y="15"/>
                  </a:lnTo>
                  <a:lnTo>
                    <a:pt x="872" y="11"/>
                  </a:lnTo>
                  <a:lnTo>
                    <a:pt x="867" y="6"/>
                  </a:lnTo>
                  <a:lnTo>
                    <a:pt x="860" y="3"/>
                  </a:lnTo>
                  <a:lnTo>
                    <a:pt x="853" y="0"/>
                  </a:lnTo>
                  <a:lnTo>
                    <a:pt x="846" y="0"/>
                  </a:lnTo>
                  <a:lnTo>
                    <a:pt x="36" y="0"/>
                  </a:lnTo>
                  <a:lnTo>
                    <a:pt x="36" y="0"/>
                  </a:lnTo>
                  <a:lnTo>
                    <a:pt x="36" y="0"/>
                  </a:lnTo>
                  <a:lnTo>
                    <a:pt x="30" y="0"/>
                  </a:lnTo>
                  <a:lnTo>
                    <a:pt x="22" y="3"/>
                  </a:lnTo>
                  <a:lnTo>
                    <a:pt x="16" y="6"/>
                  </a:lnTo>
                  <a:lnTo>
                    <a:pt x="11" y="11"/>
                  </a:lnTo>
                  <a:lnTo>
                    <a:pt x="7" y="15"/>
                  </a:lnTo>
                  <a:lnTo>
                    <a:pt x="3" y="22"/>
                  </a:lnTo>
                  <a:lnTo>
                    <a:pt x="0" y="29"/>
                  </a:lnTo>
                  <a:lnTo>
                    <a:pt x="0" y="37"/>
                  </a:lnTo>
                  <a:lnTo>
                    <a:pt x="0" y="37"/>
                  </a:lnTo>
                  <a:lnTo>
                    <a:pt x="0" y="37"/>
                  </a:lnTo>
                  <a:lnTo>
                    <a:pt x="0" y="43"/>
                  </a:lnTo>
                  <a:lnTo>
                    <a:pt x="3" y="51"/>
                  </a:lnTo>
                  <a:lnTo>
                    <a:pt x="7" y="57"/>
                  </a:lnTo>
                  <a:lnTo>
                    <a:pt x="11" y="62"/>
                  </a:lnTo>
                  <a:lnTo>
                    <a:pt x="16" y="67"/>
                  </a:lnTo>
                  <a:lnTo>
                    <a:pt x="22" y="71"/>
                  </a:lnTo>
                  <a:lnTo>
                    <a:pt x="30" y="73"/>
                  </a:lnTo>
                  <a:lnTo>
                    <a:pt x="36" y="73"/>
                  </a:lnTo>
                  <a:lnTo>
                    <a:pt x="36"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85" name="Grupa 184">
            <a:extLst>
              <a:ext uri="{FF2B5EF4-FFF2-40B4-BE49-F238E27FC236}">
                <a16:creationId xmlns:a16="http://schemas.microsoft.com/office/drawing/2014/main" id="{691338C6-AC68-42AA-9435-100ADFC81FB5}"/>
              </a:ext>
            </a:extLst>
          </p:cNvPr>
          <p:cNvGrpSpPr/>
          <p:nvPr/>
        </p:nvGrpSpPr>
        <p:grpSpPr>
          <a:xfrm>
            <a:off x="6971646" y="4445877"/>
            <a:ext cx="100759" cy="296609"/>
            <a:chOff x="4788024" y="2506166"/>
            <a:chExt cx="254000" cy="747713"/>
          </a:xfrm>
          <a:solidFill>
            <a:srgbClr val="CDCDCD"/>
          </a:solidFill>
        </p:grpSpPr>
        <p:sp>
          <p:nvSpPr>
            <p:cNvPr id="186" name="Rectangle 15">
              <a:extLst>
                <a:ext uri="{FF2B5EF4-FFF2-40B4-BE49-F238E27FC236}">
                  <a16:creationId xmlns:a16="http://schemas.microsoft.com/office/drawing/2014/main" id="{D3E09853-6A02-45C3-8A09-5392FBE21E23}"/>
                </a:ext>
              </a:extLst>
            </p:cNvPr>
            <p:cNvSpPr>
              <a:spLocks noChangeArrowheads="1"/>
            </p:cNvSpPr>
            <p:nvPr/>
          </p:nvSpPr>
          <p:spPr bwMode="auto">
            <a:xfrm>
              <a:off x="4861049" y="2506166"/>
              <a:ext cx="1095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7" name="Freeform 16">
              <a:extLst>
                <a:ext uri="{FF2B5EF4-FFF2-40B4-BE49-F238E27FC236}">
                  <a16:creationId xmlns:a16="http://schemas.microsoft.com/office/drawing/2014/main" id="{7CFE218C-B544-4F59-977D-273E47EC65EA}"/>
                </a:ext>
              </a:extLst>
            </p:cNvPr>
            <p:cNvSpPr>
              <a:spLocks noEditPoints="1"/>
            </p:cNvSpPr>
            <p:nvPr/>
          </p:nvSpPr>
          <p:spPr bwMode="auto">
            <a:xfrm>
              <a:off x="4788024" y="2564904"/>
              <a:ext cx="254000" cy="688975"/>
            </a:xfrm>
            <a:custGeom>
              <a:avLst/>
              <a:gdLst>
                <a:gd name="T0" fmla="*/ 312 w 319"/>
                <a:gd name="T1" fmla="*/ 160 h 870"/>
                <a:gd name="T2" fmla="*/ 245 w 319"/>
                <a:gd name="T3" fmla="*/ 14 h 870"/>
                <a:gd name="T4" fmla="*/ 118 w 319"/>
                <a:gd name="T5" fmla="*/ 0 h 870"/>
                <a:gd name="T6" fmla="*/ 75 w 319"/>
                <a:gd name="T7" fmla="*/ 19 h 870"/>
                <a:gd name="T8" fmla="*/ 8 w 319"/>
                <a:gd name="T9" fmla="*/ 160 h 870"/>
                <a:gd name="T10" fmla="*/ 0 w 319"/>
                <a:gd name="T11" fmla="*/ 191 h 870"/>
                <a:gd name="T12" fmla="*/ 2 w 319"/>
                <a:gd name="T13" fmla="*/ 228 h 870"/>
                <a:gd name="T14" fmla="*/ 4 w 319"/>
                <a:gd name="T15" fmla="*/ 266 h 870"/>
                <a:gd name="T16" fmla="*/ 0 w 319"/>
                <a:gd name="T17" fmla="*/ 303 h 870"/>
                <a:gd name="T18" fmla="*/ 4 w 319"/>
                <a:gd name="T19" fmla="*/ 334 h 870"/>
                <a:gd name="T20" fmla="*/ 0 w 319"/>
                <a:gd name="T21" fmla="*/ 345 h 870"/>
                <a:gd name="T22" fmla="*/ 2 w 319"/>
                <a:gd name="T23" fmla="*/ 372 h 870"/>
                <a:gd name="T24" fmla="*/ 0 w 319"/>
                <a:gd name="T25" fmla="*/ 409 h 870"/>
                <a:gd name="T26" fmla="*/ 2 w 319"/>
                <a:gd name="T27" fmla="*/ 424 h 870"/>
                <a:gd name="T28" fmla="*/ 8 w 319"/>
                <a:gd name="T29" fmla="*/ 439 h 870"/>
                <a:gd name="T30" fmla="*/ 0 w 319"/>
                <a:gd name="T31" fmla="*/ 526 h 870"/>
                <a:gd name="T32" fmla="*/ 9 w 319"/>
                <a:gd name="T33" fmla="*/ 835 h 870"/>
                <a:gd name="T34" fmla="*/ 85 w 319"/>
                <a:gd name="T35" fmla="*/ 870 h 870"/>
                <a:gd name="T36" fmla="*/ 133 w 319"/>
                <a:gd name="T37" fmla="*/ 855 h 870"/>
                <a:gd name="T38" fmla="*/ 98 w 319"/>
                <a:gd name="T39" fmla="*/ 838 h 870"/>
                <a:gd name="T40" fmla="*/ 55 w 319"/>
                <a:gd name="T41" fmla="*/ 833 h 870"/>
                <a:gd name="T42" fmla="*/ 64 w 319"/>
                <a:gd name="T43" fmla="*/ 812 h 870"/>
                <a:gd name="T44" fmla="*/ 132 w 319"/>
                <a:gd name="T45" fmla="*/ 819 h 870"/>
                <a:gd name="T46" fmla="*/ 214 w 319"/>
                <a:gd name="T47" fmla="*/ 867 h 870"/>
                <a:gd name="T48" fmla="*/ 292 w 319"/>
                <a:gd name="T49" fmla="*/ 852 h 870"/>
                <a:gd name="T50" fmla="*/ 319 w 319"/>
                <a:gd name="T51" fmla="*/ 576 h 870"/>
                <a:gd name="T52" fmla="*/ 318 w 319"/>
                <a:gd name="T53" fmla="*/ 452 h 870"/>
                <a:gd name="T54" fmla="*/ 317 w 319"/>
                <a:gd name="T55" fmla="*/ 432 h 870"/>
                <a:gd name="T56" fmla="*/ 319 w 319"/>
                <a:gd name="T57" fmla="*/ 409 h 870"/>
                <a:gd name="T58" fmla="*/ 312 w 319"/>
                <a:gd name="T59" fmla="*/ 384 h 870"/>
                <a:gd name="T60" fmla="*/ 319 w 319"/>
                <a:gd name="T61" fmla="*/ 353 h 870"/>
                <a:gd name="T62" fmla="*/ 317 w 319"/>
                <a:gd name="T63" fmla="*/ 336 h 870"/>
                <a:gd name="T64" fmla="*/ 319 w 319"/>
                <a:gd name="T65" fmla="*/ 309 h 870"/>
                <a:gd name="T66" fmla="*/ 312 w 319"/>
                <a:gd name="T67" fmla="*/ 272 h 870"/>
                <a:gd name="T68" fmla="*/ 319 w 319"/>
                <a:gd name="T69" fmla="*/ 242 h 870"/>
                <a:gd name="T70" fmla="*/ 318 w 319"/>
                <a:gd name="T71" fmla="*/ 204 h 870"/>
                <a:gd name="T72" fmla="*/ 80 w 319"/>
                <a:gd name="T73" fmla="*/ 731 h 870"/>
                <a:gd name="T74" fmla="*/ 51 w 319"/>
                <a:gd name="T75" fmla="*/ 726 h 870"/>
                <a:gd name="T76" fmla="*/ 65 w 319"/>
                <a:gd name="T77" fmla="*/ 503 h 870"/>
                <a:gd name="T78" fmla="*/ 85 w 319"/>
                <a:gd name="T79" fmla="*/ 719 h 870"/>
                <a:gd name="T80" fmla="*/ 47 w 319"/>
                <a:gd name="T81" fmla="*/ 428 h 870"/>
                <a:gd name="T82" fmla="*/ 33 w 319"/>
                <a:gd name="T83" fmla="*/ 409 h 870"/>
                <a:gd name="T84" fmla="*/ 147 w 319"/>
                <a:gd name="T85" fmla="*/ 396 h 870"/>
                <a:gd name="T86" fmla="*/ 155 w 319"/>
                <a:gd name="T87" fmla="*/ 364 h 870"/>
                <a:gd name="T88" fmla="*/ 37 w 319"/>
                <a:gd name="T89" fmla="*/ 369 h 870"/>
                <a:gd name="T90" fmla="*/ 42 w 319"/>
                <a:gd name="T91" fmla="*/ 341 h 870"/>
                <a:gd name="T92" fmla="*/ 155 w 319"/>
                <a:gd name="T93" fmla="*/ 353 h 870"/>
                <a:gd name="T94" fmla="*/ 141 w 319"/>
                <a:gd name="T95" fmla="*/ 317 h 870"/>
                <a:gd name="T96" fmla="*/ 33 w 319"/>
                <a:gd name="T97" fmla="*/ 298 h 870"/>
                <a:gd name="T98" fmla="*/ 141 w 319"/>
                <a:gd name="T99" fmla="*/ 284 h 870"/>
                <a:gd name="T100" fmla="*/ 155 w 319"/>
                <a:gd name="T101" fmla="*/ 247 h 870"/>
                <a:gd name="T102" fmla="*/ 42 w 319"/>
                <a:gd name="T103" fmla="*/ 260 h 870"/>
                <a:gd name="T104" fmla="*/ 37 w 319"/>
                <a:gd name="T105" fmla="*/ 232 h 870"/>
                <a:gd name="T106" fmla="*/ 155 w 319"/>
                <a:gd name="T107" fmla="*/ 237 h 870"/>
                <a:gd name="T108" fmla="*/ 147 w 319"/>
                <a:gd name="T109" fmla="*/ 204 h 870"/>
                <a:gd name="T110" fmla="*/ 33 w 319"/>
                <a:gd name="T111" fmla="*/ 191 h 870"/>
                <a:gd name="T112" fmla="*/ 141 w 319"/>
                <a:gd name="T113" fmla="*/ 172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9" h="870">
                  <a:moveTo>
                    <a:pt x="319" y="186"/>
                  </a:moveTo>
                  <a:lnTo>
                    <a:pt x="319" y="186"/>
                  </a:lnTo>
                  <a:lnTo>
                    <a:pt x="319" y="179"/>
                  </a:lnTo>
                  <a:lnTo>
                    <a:pt x="318" y="172"/>
                  </a:lnTo>
                  <a:lnTo>
                    <a:pt x="316" y="166"/>
                  </a:lnTo>
                  <a:lnTo>
                    <a:pt x="312" y="160"/>
                  </a:lnTo>
                  <a:lnTo>
                    <a:pt x="312" y="160"/>
                  </a:lnTo>
                  <a:lnTo>
                    <a:pt x="228" y="37"/>
                  </a:lnTo>
                  <a:lnTo>
                    <a:pt x="228" y="37"/>
                  </a:lnTo>
                  <a:lnTo>
                    <a:pt x="235" y="33"/>
                  </a:lnTo>
                  <a:lnTo>
                    <a:pt x="240" y="29"/>
                  </a:lnTo>
                  <a:lnTo>
                    <a:pt x="243" y="24"/>
                  </a:lnTo>
                  <a:lnTo>
                    <a:pt x="245" y="19"/>
                  </a:lnTo>
                  <a:lnTo>
                    <a:pt x="245" y="14"/>
                  </a:lnTo>
                  <a:lnTo>
                    <a:pt x="245" y="14"/>
                  </a:lnTo>
                  <a:lnTo>
                    <a:pt x="243" y="9"/>
                  </a:lnTo>
                  <a:lnTo>
                    <a:pt x="241" y="4"/>
                  </a:lnTo>
                  <a:lnTo>
                    <a:pt x="236" y="1"/>
                  </a:lnTo>
                  <a:lnTo>
                    <a:pt x="231" y="0"/>
                  </a:lnTo>
                  <a:lnTo>
                    <a:pt x="203" y="0"/>
                  </a:lnTo>
                  <a:lnTo>
                    <a:pt x="118" y="0"/>
                  </a:lnTo>
                  <a:lnTo>
                    <a:pt x="89" y="0"/>
                  </a:lnTo>
                  <a:lnTo>
                    <a:pt x="89" y="0"/>
                  </a:lnTo>
                  <a:lnTo>
                    <a:pt x="84" y="1"/>
                  </a:lnTo>
                  <a:lnTo>
                    <a:pt x="79" y="4"/>
                  </a:lnTo>
                  <a:lnTo>
                    <a:pt x="76" y="9"/>
                  </a:lnTo>
                  <a:lnTo>
                    <a:pt x="75" y="14"/>
                  </a:lnTo>
                  <a:lnTo>
                    <a:pt x="75" y="19"/>
                  </a:lnTo>
                  <a:lnTo>
                    <a:pt x="75" y="19"/>
                  </a:lnTo>
                  <a:lnTo>
                    <a:pt x="76" y="24"/>
                  </a:lnTo>
                  <a:lnTo>
                    <a:pt x="80" y="29"/>
                  </a:lnTo>
                  <a:lnTo>
                    <a:pt x="85" y="33"/>
                  </a:lnTo>
                  <a:lnTo>
                    <a:pt x="92" y="37"/>
                  </a:lnTo>
                  <a:lnTo>
                    <a:pt x="8" y="160"/>
                  </a:lnTo>
                  <a:lnTo>
                    <a:pt x="8" y="160"/>
                  </a:lnTo>
                  <a:lnTo>
                    <a:pt x="8" y="160"/>
                  </a:lnTo>
                  <a:lnTo>
                    <a:pt x="6" y="166"/>
                  </a:lnTo>
                  <a:lnTo>
                    <a:pt x="2" y="172"/>
                  </a:lnTo>
                  <a:lnTo>
                    <a:pt x="0" y="179"/>
                  </a:lnTo>
                  <a:lnTo>
                    <a:pt x="0" y="186"/>
                  </a:lnTo>
                  <a:lnTo>
                    <a:pt x="0" y="191"/>
                  </a:lnTo>
                  <a:lnTo>
                    <a:pt x="0" y="191"/>
                  </a:lnTo>
                  <a:lnTo>
                    <a:pt x="0" y="198"/>
                  </a:lnTo>
                  <a:lnTo>
                    <a:pt x="2" y="204"/>
                  </a:lnTo>
                  <a:lnTo>
                    <a:pt x="4" y="210"/>
                  </a:lnTo>
                  <a:lnTo>
                    <a:pt x="8" y="217"/>
                  </a:lnTo>
                  <a:lnTo>
                    <a:pt x="8" y="217"/>
                  </a:lnTo>
                  <a:lnTo>
                    <a:pt x="4" y="222"/>
                  </a:lnTo>
                  <a:lnTo>
                    <a:pt x="2" y="228"/>
                  </a:lnTo>
                  <a:lnTo>
                    <a:pt x="0" y="236"/>
                  </a:lnTo>
                  <a:lnTo>
                    <a:pt x="0" y="242"/>
                  </a:lnTo>
                  <a:lnTo>
                    <a:pt x="0" y="247"/>
                  </a:lnTo>
                  <a:lnTo>
                    <a:pt x="0" y="247"/>
                  </a:lnTo>
                  <a:lnTo>
                    <a:pt x="0" y="253"/>
                  </a:lnTo>
                  <a:lnTo>
                    <a:pt x="2" y="260"/>
                  </a:lnTo>
                  <a:lnTo>
                    <a:pt x="4" y="266"/>
                  </a:lnTo>
                  <a:lnTo>
                    <a:pt x="8" y="272"/>
                  </a:lnTo>
                  <a:lnTo>
                    <a:pt x="8" y="272"/>
                  </a:lnTo>
                  <a:lnTo>
                    <a:pt x="4" y="277"/>
                  </a:lnTo>
                  <a:lnTo>
                    <a:pt x="2" y="284"/>
                  </a:lnTo>
                  <a:lnTo>
                    <a:pt x="0" y="291"/>
                  </a:lnTo>
                  <a:lnTo>
                    <a:pt x="0" y="298"/>
                  </a:lnTo>
                  <a:lnTo>
                    <a:pt x="0" y="303"/>
                  </a:lnTo>
                  <a:lnTo>
                    <a:pt x="0" y="303"/>
                  </a:lnTo>
                  <a:lnTo>
                    <a:pt x="0" y="309"/>
                  </a:lnTo>
                  <a:lnTo>
                    <a:pt x="2" y="315"/>
                  </a:lnTo>
                  <a:lnTo>
                    <a:pt x="4" y="322"/>
                  </a:lnTo>
                  <a:lnTo>
                    <a:pt x="8" y="328"/>
                  </a:lnTo>
                  <a:lnTo>
                    <a:pt x="8" y="328"/>
                  </a:lnTo>
                  <a:lnTo>
                    <a:pt x="4" y="334"/>
                  </a:lnTo>
                  <a:lnTo>
                    <a:pt x="4" y="334"/>
                  </a:lnTo>
                  <a:lnTo>
                    <a:pt x="3" y="336"/>
                  </a:lnTo>
                  <a:lnTo>
                    <a:pt x="3" y="336"/>
                  </a:lnTo>
                  <a:lnTo>
                    <a:pt x="2" y="343"/>
                  </a:lnTo>
                  <a:lnTo>
                    <a:pt x="2" y="343"/>
                  </a:lnTo>
                  <a:lnTo>
                    <a:pt x="0" y="345"/>
                  </a:lnTo>
                  <a:lnTo>
                    <a:pt x="0" y="345"/>
                  </a:lnTo>
                  <a:lnTo>
                    <a:pt x="0" y="353"/>
                  </a:lnTo>
                  <a:lnTo>
                    <a:pt x="0" y="353"/>
                  </a:lnTo>
                  <a:lnTo>
                    <a:pt x="0" y="358"/>
                  </a:lnTo>
                  <a:lnTo>
                    <a:pt x="0" y="358"/>
                  </a:lnTo>
                  <a:lnTo>
                    <a:pt x="0" y="358"/>
                  </a:lnTo>
                  <a:lnTo>
                    <a:pt x="0" y="365"/>
                  </a:lnTo>
                  <a:lnTo>
                    <a:pt x="2" y="372"/>
                  </a:lnTo>
                  <a:lnTo>
                    <a:pt x="4" y="379"/>
                  </a:lnTo>
                  <a:lnTo>
                    <a:pt x="8" y="384"/>
                  </a:lnTo>
                  <a:lnTo>
                    <a:pt x="8" y="384"/>
                  </a:lnTo>
                  <a:lnTo>
                    <a:pt x="4" y="390"/>
                  </a:lnTo>
                  <a:lnTo>
                    <a:pt x="2" y="395"/>
                  </a:lnTo>
                  <a:lnTo>
                    <a:pt x="0" y="403"/>
                  </a:lnTo>
                  <a:lnTo>
                    <a:pt x="0" y="409"/>
                  </a:lnTo>
                  <a:lnTo>
                    <a:pt x="0" y="409"/>
                  </a:lnTo>
                  <a:lnTo>
                    <a:pt x="0" y="414"/>
                  </a:lnTo>
                  <a:lnTo>
                    <a:pt x="0" y="414"/>
                  </a:lnTo>
                  <a:lnTo>
                    <a:pt x="0" y="414"/>
                  </a:lnTo>
                  <a:lnTo>
                    <a:pt x="0" y="423"/>
                  </a:lnTo>
                  <a:lnTo>
                    <a:pt x="0" y="423"/>
                  </a:lnTo>
                  <a:lnTo>
                    <a:pt x="2" y="424"/>
                  </a:lnTo>
                  <a:lnTo>
                    <a:pt x="2" y="424"/>
                  </a:lnTo>
                  <a:lnTo>
                    <a:pt x="3" y="432"/>
                  </a:lnTo>
                  <a:lnTo>
                    <a:pt x="3" y="432"/>
                  </a:lnTo>
                  <a:lnTo>
                    <a:pt x="4" y="433"/>
                  </a:lnTo>
                  <a:lnTo>
                    <a:pt x="4" y="433"/>
                  </a:lnTo>
                  <a:lnTo>
                    <a:pt x="8" y="439"/>
                  </a:lnTo>
                  <a:lnTo>
                    <a:pt x="8" y="439"/>
                  </a:lnTo>
                  <a:lnTo>
                    <a:pt x="4" y="446"/>
                  </a:lnTo>
                  <a:lnTo>
                    <a:pt x="2" y="452"/>
                  </a:lnTo>
                  <a:lnTo>
                    <a:pt x="0" y="458"/>
                  </a:lnTo>
                  <a:lnTo>
                    <a:pt x="0" y="465"/>
                  </a:lnTo>
                  <a:lnTo>
                    <a:pt x="0" y="470"/>
                  </a:lnTo>
                  <a:lnTo>
                    <a:pt x="0" y="521"/>
                  </a:lnTo>
                  <a:lnTo>
                    <a:pt x="0" y="526"/>
                  </a:lnTo>
                  <a:lnTo>
                    <a:pt x="0" y="576"/>
                  </a:lnTo>
                  <a:lnTo>
                    <a:pt x="0" y="581"/>
                  </a:lnTo>
                  <a:lnTo>
                    <a:pt x="0" y="812"/>
                  </a:lnTo>
                  <a:lnTo>
                    <a:pt x="0" y="812"/>
                  </a:lnTo>
                  <a:lnTo>
                    <a:pt x="0" y="812"/>
                  </a:lnTo>
                  <a:lnTo>
                    <a:pt x="4" y="823"/>
                  </a:lnTo>
                  <a:lnTo>
                    <a:pt x="9" y="835"/>
                  </a:lnTo>
                  <a:lnTo>
                    <a:pt x="18" y="845"/>
                  </a:lnTo>
                  <a:lnTo>
                    <a:pt x="28" y="852"/>
                  </a:lnTo>
                  <a:lnTo>
                    <a:pt x="41" y="860"/>
                  </a:lnTo>
                  <a:lnTo>
                    <a:pt x="55" y="865"/>
                  </a:lnTo>
                  <a:lnTo>
                    <a:pt x="69" y="869"/>
                  </a:lnTo>
                  <a:lnTo>
                    <a:pt x="85" y="870"/>
                  </a:lnTo>
                  <a:lnTo>
                    <a:pt x="85" y="870"/>
                  </a:lnTo>
                  <a:lnTo>
                    <a:pt x="98" y="869"/>
                  </a:lnTo>
                  <a:lnTo>
                    <a:pt x="109" y="866"/>
                  </a:lnTo>
                  <a:lnTo>
                    <a:pt x="121" y="864"/>
                  </a:lnTo>
                  <a:lnTo>
                    <a:pt x="131" y="859"/>
                  </a:lnTo>
                  <a:lnTo>
                    <a:pt x="131" y="859"/>
                  </a:lnTo>
                  <a:lnTo>
                    <a:pt x="132" y="857"/>
                  </a:lnTo>
                  <a:lnTo>
                    <a:pt x="133" y="855"/>
                  </a:lnTo>
                  <a:lnTo>
                    <a:pt x="133" y="855"/>
                  </a:lnTo>
                  <a:lnTo>
                    <a:pt x="132" y="852"/>
                  </a:lnTo>
                  <a:lnTo>
                    <a:pt x="131" y="850"/>
                  </a:lnTo>
                  <a:lnTo>
                    <a:pt x="131" y="850"/>
                  </a:lnTo>
                  <a:lnTo>
                    <a:pt x="121" y="845"/>
                  </a:lnTo>
                  <a:lnTo>
                    <a:pt x="111" y="841"/>
                  </a:lnTo>
                  <a:lnTo>
                    <a:pt x="98" y="838"/>
                  </a:lnTo>
                  <a:lnTo>
                    <a:pt x="85" y="837"/>
                  </a:lnTo>
                  <a:lnTo>
                    <a:pt x="85" y="837"/>
                  </a:lnTo>
                  <a:lnTo>
                    <a:pt x="69" y="840"/>
                  </a:lnTo>
                  <a:lnTo>
                    <a:pt x="69" y="840"/>
                  </a:lnTo>
                  <a:lnTo>
                    <a:pt x="62" y="838"/>
                  </a:lnTo>
                  <a:lnTo>
                    <a:pt x="59" y="837"/>
                  </a:lnTo>
                  <a:lnTo>
                    <a:pt x="55" y="833"/>
                  </a:lnTo>
                  <a:lnTo>
                    <a:pt x="52" y="828"/>
                  </a:lnTo>
                  <a:lnTo>
                    <a:pt x="52" y="828"/>
                  </a:lnTo>
                  <a:lnTo>
                    <a:pt x="52" y="823"/>
                  </a:lnTo>
                  <a:lnTo>
                    <a:pt x="55" y="818"/>
                  </a:lnTo>
                  <a:lnTo>
                    <a:pt x="59" y="814"/>
                  </a:lnTo>
                  <a:lnTo>
                    <a:pt x="64" y="812"/>
                  </a:lnTo>
                  <a:lnTo>
                    <a:pt x="64" y="812"/>
                  </a:lnTo>
                  <a:lnTo>
                    <a:pt x="74" y="810"/>
                  </a:lnTo>
                  <a:lnTo>
                    <a:pt x="85" y="810"/>
                  </a:lnTo>
                  <a:lnTo>
                    <a:pt x="85" y="810"/>
                  </a:lnTo>
                  <a:lnTo>
                    <a:pt x="98" y="810"/>
                  </a:lnTo>
                  <a:lnTo>
                    <a:pt x="111" y="813"/>
                  </a:lnTo>
                  <a:lnTo>
                    <a:pt x="122" y="816"/>
                  </a:lnTo>
                  <a:lnTo>
                    <a:pt x="132" y="819"/>
                  </a:lnTo>
                  <a:lnTo>
                    <a:pt x="141" y="824"/>
                  </a:lnTo>
                  <a:lnTo>
                    <a:pt x="150" y="829"/>
                  </a:lnTo>
                  <a:lnTo>
                    <a:pt x="166" y="840"/>
                  </a:lnTo>
                  <a:lnTo>
                    <a:pt x="181" y="851"/>
                  </a:lnTo>
                  <a:lnTo>
                    <a:pt x="198" y="860"/>
                  </a:lnTo>
                  <a:lnTo>
                    <a:pt x="205" y="864"/>
                  </a:lnTo>
                  <a:lnTo>
                    <a:pt x="214" y="867"/>
                  </a:lnTo>
                  <a:lnTo>
                    <a:pt x="224" y="869"/>
                  </a:lnTo>
                  <a:lnTo>
                    <a:pt x="235" y="870"/>
                  </a:lnTo>
                  <a:lnTo>
                    <a:pt x="235" y="870"/>
                  </a:lnTo>
                  <a:lnTo>
                    <a:pt x="251" y="869"/>
                  </a:lnTo>
                  <a:lnTo>
                    <a:pt x="266" y="865"/>
                  </a:lnTo>
                  <a:lnTo>
                    <a:pt x="279" y="860"/>
                  </a:lnTo>
                  <a:lnTo>
                    <a:pt x="292" y="852"/>
                  </a:lnTo>
                  <a:lnTo>
                    <a:pt x="302" y="845"/>
                  </a:lnTo>
                  <a:lnTo>
                    <a:pt x="311" y="835"/>
                  </a:lnTo>
                  <a:lnTo>
                    <a:pt x="316" y="823"/>
                  </a:lnTo>
                  <a:lnTo>
                    <a:pt x="319" y="812"/>
                  </a:lnTo>
                  <a:lnTo>
                    <a:pt x="319" y="812"/>
                  </a:lnTo>
                  <a:lnTo>
                    <a:pt x="319" y="581"/>
                  </a:lnTo>
                  <a:lnTo>
                    <a:pt x="319" y="576"/>
                  </a:lnTo>
                  <a:lnTo>
                    <a:pt x="319" y="526"/>
                  </a:lnTo>
                  <a:lnTo>
                    <a:pt x="319" y="521"/>
                  </a:lnTo>
                  <a:lnTo>
                    <a:pt x="319" y="470"/>
                  </a:lnTo>
                  <a:lnTo>
                    <a:pt x="319" y="465"/>
                  </a:lnTo>
                  <a:lnTo>
                    <a:pt x="319" y="465"/>
                  </a:lnTo>
                  <a:lnTo>
                    <a:pt x="319" y="458"/>
                  </a:lnTo>
                  <a:lnTo>
                    <a:pt x="318" y="452"/>
                  </a:lnTo>
                  <a:lnTo>
                    <a:pt x="316" y="446"/>
                  </a:lnTo>
                  <a:lnTo>
                    <a:pt x="312" y="439"/>
                  </a:lnTo>
                  <a:lnTo>
                    <a:pt x="312" y="439"/>
                  </a:lnTo>
                  <a:lnTo>
                    <a:pt x="316" y="433"/>
                  </a:lnTo>
                  <a:lnTo>
                    <a:pt x="316" y="433"/>
                  </a:lnTo>
                  <a:lnTo>
                    <a:pt x="317" y="432"/>
                  </a:lnTo>
                  <a:lnTo>
                    <a:pt x="317" y="432"/>
                  </a:lnTo>
                  <a:lnTo>
                    <a:pt x="318" y="424"/>
                  </a:lnTo>
                  <a:lnTo>
                    <a:pt x="318" y="424"/>
                  </a:lnTo>
                  <a:lnTo>
                    <a:pt x="319" y="423"/>
                  </a:lnTo>
                  <a:lnTo>
                    <a:pt x="319" y="423"/>
                  </a:lnTo>
                  <a:lnTo>
                    <a:pt x="319" y="414"/>
                  </a:lnTo>
                  <a:lnTo>
                    <a:pt x="319" y="414"/>
                  </a:lnTo>
                  <a:lnTo>
                    <a:pt x="319" y="409"/>
                  </a:lnTo>
                  <a:lnTo>
                    <a:pt x="319" y="409"/>
                  </a:lnTo>
                  <a:lnTo>
                    <a:pt x="319" y="409"/>
                  </a:lnTo>
                  <a:lnTo>
                    <a:pt x="319" y="403"/>
                  </a:lnTo>
                  <a:lnTo>
                    <a:pt x="318" y="395"/>
                  </a:lnTo>
                  <a:lnTo>
                    <a:pt x="316" y="390"/>
                  </a:lnTo>
                  <a:lnTo>
                    <a:pt x="312" y="384"/>
                  </a:lnTo>
                  <a:lnTo>
                    <a:pt x="312" y="384"/>
                  </a:lnTo>
                  <a:lnTo>
                    <a:pt x="316" y="379"/>
                  </a:lnTo>
                  <a:lnTo>
                    <a:pt x="318" y="372"/>
                  </a:lnTo>
                  <a:lnTo>
                    <a:pt x="319" y="365"/>
                  </a:lnTo>
                  <a:lnTo>
                    <a:pt x="319" y="358"/>
                  </a:lnTo>
                  <a:lnTo>
                    <a:pt x="319" y="358"/>
                  </a:lnTo>
                  <a:lnTo>
                    <a:pt x="319" y="353"/>
                  </a:lnTo>
                  <a:lnTo>
                    <a:pt x="319" y="353"/>
                  </a:lnTo>
                  <a:lnTo>
                    <a:pt x="319" y="353"/>
                  </a:lnTo>
                  <a:lnTo>
                    <a:pt x="319" y="345"/>
                  </a:lnTo>
                  <a:lnTo>
                    <a:pt x="319" y="345"/>
                  </a:lnTo>
                  <a:lnTo>
                    <a:pt x="318" y="343"/>
                  </a:lnTo>
                  <a:lnTo>
                    <a:pt x="318" y="343"/>
                  </a:lnTo>
                  <a:lnTo>
                    <a:pt x="317" y="336"/>
                  </a:lnTo>
                  <a:lnTo>
                    <a:pt x="317" y="336"/>
                  </a:lnTo>
                  <a:lnTo>
                    <a:pt x="316" y="334"/>
                  </a:lnTo>
                  <a:lnTo>
                    <a:pt x="316" y="334"/>
                  </a:lnTo>
                  <a:lnTo>
                    <a:pt x="312" y="328"/>
                  </a:lnTo>
                  <a:lnTo>
                    <a:pt x="312" y="328"/>
                  </a:lnTo>
                  <a:lnTo>
                    <a:pt x="316" y="322"/>
                  </a:lnTo>
                  <a:lnTo>
                    <a:pt x="318" y="315"/>
                  </a:lnTo>
                  <a:lnTo>
                    <a:pt x="319" y="309"/>
                  </a:lnTo>
                  <a:lnTo>
                    <a:pt x="319" y="303"/>
                  </a:lnTo>
                  <a:lnTo>
                    <a:pt x="319" y="298"/>
                  </a:lnTo>
                  <a:lnTo>
                    <a:pt x="319" y="298"/>
                  </a:lnTo>
                  <a:lnTo>
                    <a:pt x="319" y="291"/>
                  </a:lnTo>
                  <a:lnTo>
                    <a:pt x="318" y="284"/>
                  </a:lnTo>
                  <a:lnTo>
                    <a:pt x="316" y="277"/>
                  </a:lnTo>
                  <a:lnTo>
                    <a:pt x="312" y="272"/>
                  </a:lnTo>
                  <a:lnTo>
                    <a:pt x="312" y="272"/>
                  </a:lnTo>
                  <a:lnTo>
                    <a:pt x="316" y="266"/>
                  </a:lnTo>
                  <a:lnTo>
                    <a:pt x="318" y="260"/>
                  </a:lnTo>
                  <a:lnTo>
                    <a:pt x="319" y="253"/>
                  </a:lnTo>
                  <a:lnTo>
                    <a:pt x="319" y="247"/>
                  </a:lnTo>
                  <a:lnTo>
                    <a:pt x="319" y="242"/>
                  </a:lnTo>
                  <a:lnTo>
                    <a:pt x="319" y="242"/>
                  </a:lnTo>
                  <a:lnTo>
                    <a:pt x="319" y="236"/>
                  </a:lnTo>
                  <a:lnTo>
                    <a:pt x="318" y="228"/>
                  </a:lnTo>
                  <a:lnTo>
                    <a:pt x="316" y="222"/>
                  </a:lnTo>
                  <a:lnTo>
                    <a:pt x="312" y="217"/>
                  </a:lnTo>
                  <a:lnTo>
                    <a:pt x="312" y="217"/>
                  </a:lnTo>
                  <a:lnTo>
                    <a:pt x="316" y="210"/>
                  </a:lnTo>
                  <a:lnTo>
                    <a:pt x="318" y="204"/>
                  </a:lnTo>
                  <a:lnTo>
                    <a:pt x="319" y="198"/>
                  </a:lnTo>
                  <a:lnTo>
                    <a:pt x="319" y="191"/>
                  </a:lnTo>
                  <a:lnTo>
                    <a:pt x="319" y="186"/>
                  </a:lnTo>
                  <a:close/>
                  <a:moveTo>
                    <a:pt x="85" y="719"/>
                  </a:moveTo>
                  <a:lnTo>
                    <a:pt x="85" y="719"/>
                  </a:lnTo>
                  <a:lnTo>
                    <a:pt x="84" y="726"/>
                  </a:lnTo>
                  <a:lnTo>
                    <a:pt x="80" y="731"/>
                  </a:lnTo>
                  <a:lnTo>
                    <a:pt x="76" y="733"/>
                  </a:lnTo>
                  <a:lnTo>
                    <a:pt x="70" y="735"/>
                  </a:lnTo>
                  <a:lnTo>
                    <a:pt x="65" y="735"/>
                  </a:lnTo>
                  <a:lnTo>
                    <a:pt x="65" y="735"/>
                  </a:lnTo>
                  <a:lnTo>
                    <a:pt x="59" y="733"/>
                  </a:lnTo>
                  <a:lnTo>
                    <a:pt x="54" y="731"/>
                  </a:lnTo>
                  <a:lnTo>
                    <a:pt x="51" y="726"/>
                  </a:lnTo>
                  <a:lnTo>
                    <a:pt x="50" y="719"/>
                  </a:lnTo>
                  <a:lnTo>
                    <a:pt x="50" y="518"/>
                  </a:lnTo>
                  <a:lnTo>
                    <a:pt x="50" y="518"/>
                  </a:lnTo>
                  <a:lnTo>
                    <a:pt x="51" y="512"/>
                  </a:lnTo>
                  <a:lnTo>
                    <a:pt x="54" y="507"/>
                  </a:lnTo>
                  <a:lnTo>
                    <a:pt x="59" y="504"/>
                  </a:lnTo>
                  <a:lnTo>
                    <a:pt x="65" y="503"/>
                  </a:lnTo>
                  <a:lnTo>
                    <a:pt x="70" y="503"/>
                  </a:lnTo>
                  <a:lnTo>
                    <a:pt x="70" y="503"/>
                  </a:lnTo>
                  <a:lnTo>
                    <a:pt x="76" y="504"/>
                  </a:lnTo>
                  <a:lnTo>
                    <a:pt x="80" y="507"/>
                  </a:lnTo>
                  <a:lnTo>
                    <a:pt x="84" y="512"/>
                  </a:lnTo>
                  <a:lnTo>
                    <a:pt x="85" y="518"/>
                  </a:lnTo>
                  <a:lnTo>
                    <a:pt x="85" y="719"/>
                  </a:lnTo>
                  <a:close/>
                  <a:moveTo>
                    <a:pt x="155" y="414"/>
                  </a:moveTo>
                  <a:lnTo>
                    <a:pt x="155" y="414"/>
                  </a:lnTo>
                  <a:lnTo>
                    <a:pt x="155" y="419"/>
                  </a:lnTo>
                  <a:lnTo>
                    <a:pt x="151" y="424"/>
                  </a:lnTo>
                  <a:lnTo>
                    <a:pt x="147" y="427"/>
                  </a:lnTo>
                  <a:lnTo>
                    <a:pt x="141" y="428"/>
                  </a:lnTo>
                  <a:lnTo>
                    <a:pt x="47" y="428"/>
                  </a:lnTo>
                  <a:lnTo>
                    <a:pt x="47" y="428"/>
                  </a:lnTo>
                  <a:lnTo>
                    <a:pt x="42" y="427"/>
                  </a:lnTo>
                  <a:lnTo>
                    <a:pt x="37" y="424"/>
                  </a:lnTo>
                  <a:lnTo>
                    <a:pt x="33" y="419"/>
                  </a:lnTo>
                  <a:lnTo>
                    <a:pt x="33" y="414"/>
                  </a:lnTo>
                  <a:lnTo>
                    <a:pt x="33" y="409"/>
                  </a:lnTo>
                  <a:lnTo>
                    <a:pt x="33" y="409"/>
                  </a:lnTo>
                  <a:lnTo>
                    <a:pt x="33" y="404"/>
                  </a:lnTo>
                  <a:lnTo>
                    <a:pt x="37" y="399"/>
                  </a:lnTo>
                  <a:lnTo>
                    <a:pt x="42" y="396"/>
                  </a:lnTo>
                  <a:lnTo>
                    <a:pt x="47" y="395"/>
                  </a:lnTo>
                  <a:lnTo>
                    <a:pt x="141" y="395"/>
                  </a:lnTo>
                  <a:lnTo>
                    <a:pt x="141" y="395"/>
                  </a:lnTo>
                  <a:lnTo>
                    <a:pt x="147" y="396"/>
                  </a:lnTo>
                  <a:lnTo>
                    <a:pt x="151" y="399"/>
                  </a:lnTo>
                  <a:lnTo>
                    <a:pt x="155" y="404"/>
                  </a:lnTo>
                  <a:lnTo>
                    <a:pt x="155" y="409"/>
                  </a:lnTo>
                  <a:lnTo>
                    <a:pt x="155" y="414"/>
                  </a:lnTo>
                  <a:close/>
                  <a:moveTo>
                    <a:pt x="155" y="358"/>
                  </a:moveTo>
                  <a:lnTo>
                    <a:pt x="155" y="358"/>
                  </a:lnTo>
                  <a:lnTo>
                    <a:pt x="155" y="364"/>
                  </a:lnTo>
                  <a:lnTo>
                    <a:pt x="151" y="369"/>
                  </a:lnTo>
                  <a:lnTo>
                    <a:pt x="147" y="371"/>
                  </a:lnTo>
                  <a:lnTo>
                    <a:pt x="141" y="372"/>
                  </a:lnTo>
                  <a:lnTo>
                    <a:pt x="47" y="372"/>
                  </a:lnTo>
                  <a:lnTo>
                    <a:pt x="47" y="372"/>
                  </a:lnTo>
                  <a:lnTo>
                    <a:pt x="42" y="371"/>
                  </a:lnTo>
                  <a:lnTo>
                    <a:pt x="37" y="369"/>
                  </a:lnTo>
                  <a:lnTo>
                    <a:pt x="33" y="364"/>
                  </a:lnTo>
                  <a:lnTo>
                    <a:pt x="33" y="358"/>
                  </a:lnTo>
                  <a:lnTo>
                    <a:pt x="33" y="353"/>
                  </a:lnTo>
                  <a:lnTo>
                    <a:pt x="33" y="353"/>
                  </a:lnTo>
                  <a:lnTo>
                    <a:pt x="33" y="348"/>
                  </a:lnTo>
                  <a:lnTo>
                    <a:pt x="37" y="343"/>
                  </a:lnTo>
                  <a:lnTo>
                    <a:pt x="42" y="341"/>
                  </a:lnTo>
                  <a:lnTo>
                    <a:pt x="47" y="339"/>
                  </a:lnTo>
                  <a:lnTo>
                    <a:pt x="141" y="339"/>
                  </a:lnTo>
                  <a:lnTo>
                    <a:pt x="141" y="339"/>
                  </a:lnTo>
                  <a:lnTo>
                    <a:pt x="147" y="341"/>
                  </a:lnTo>
                  <a:lnTo>
                    <a:pt x="151" y="343"/>
                  </a:lnTo>
                  <a:lnTo>
                    <a:pt x="155" y="348"/>
                  </a:lnTo>
                  <a:lnTo>
                    <a:pt x="155" y="353"/>
                  </a:lnTo>
                  <a:lnTo>
                    <a:pt x="155" y="358"/>
                  </a:lnTo>
                  <a:close/>
                  <a:moveTo>
                    <a:pt x="155" y="303"/>
                  </a:moveTo>
                  <a:lnTo>
                    <a:pt x="155" y="303"/>
                  </a:lnTo>
                  <a:lnTo>
                    <a:pt x="155" y="308"/>
                  </a:lnTo>
                  <a:lnTo>
                    <a:pt x="151" y="313"/>
                  </a:lnTo>
                  <a:lnTo>
                    <a:pt x="147" y="315"/>
                  </a:lnTo>
                  <a:lnTo>
                    <a:pt x="141" y="317"/>
                  </a:lnTo>
                  <a:lnTo>
                    <a:pt x="47" y="317"/>
                  </a:lnTo>
                  <a:lnTo>
                    <a:pt x="47" y="317"/>
                  </a:lnTo>
                  <a:lnTo>
                    <a:pt x="42" y="315"/>
                  </a:lnTo>
                  <a:lnTo>
                    <a:pt x="37" y="313"/>
                  </a:lnTo>
                  <a:lnTo>
                    <a:pt x="33" y="308"/>
                  </a:lnTo>
                  <a:lnTo>
                    <a:pt x="33" y="303"/>
                  </a:lnTo>
                  <a:lnTo>
                    <a:pt x="33" y="298"/>
                  </a:lnTo>
                  <a:lnTo>
                    <a:pt x="33" y="298"/>
                  </a:lnTo>
                  <a:lnTo>
                    <a:pt x="33" y="293"/>
                  </a:lnTo>
                  <a:lnTo>
                    <a:pt x="37" y="288"/>
                  </a:lnTo>
                  <a:lnTo>
                    <a:pt x="42" y="285"/>
                  </a:lnTo>
                  <a:lnTo>
                    <a:pt x="47" y="284"/>
                  </a:lnTo>
                  <a:lnTo>
                    <a:pt x="141" y="284"/>
                  </a:lnTo>
                  <a:lnTo>
                    <a:pt x="141" y="284"/>
                  </a:lnTo>
                  <a:lnTo>
                    <a:pt x="147" y="285"/>
                  </a:lnTo>
                  <a:lnTo>
                    <a:pt x="151" y="288"/>
                  </a:lnTo>
                  <a:lnTo>
                    <a:pt x="155" y="293"/>
                  </a:lnTo>
                  <a:lnTo>
                    <a:pt x="155" y="298"/>
                  </a:lnTo>
                  <a:lnTo>
                    <a:pt x="155" y="303"/>
                  </a:lnTo>
                  <a:close/>
                  <a:moveTo>
                    <a:pt x="155" y="247"/>
                  </a:moveTo>
                  <a:lnTo>
                    <a:pt x="155" y="247"/>
                  </a:lnTo>
                  <a:lnTo>
                    <a:pt x="155" y="252"/>
                  </a:lnTo>
                  <a:lnTo>
                    <a:pt x="151" y="257"/>
                  </a:lnTo>
                  <a:lnTo>
                    <a:pt x="147" y="260"/>
                  </a:lnTo>
                  <a:lnTo>
                    <a:pt x="141" y="261"/>
                  </a:lnTo>
                  <a:lnTo>
                    <a:pt x="47" y="261"/>
                  </a:lnTo>
                  <a:lnTo>
                    <a:pt x="47" y="261"/>
                  </a:lnTo>
                  <a:lnTo>
                    <a:pt x="42" y="260"/>
                  </a:lnTo>
                  <a:lnTo>
                    <a:pt x="37" y="257"/>
                  </a:lnTo>
                  <a:lnTo>
                    <a:pt x="33" y="252"/>
                  </a:lnTo>
                  <a:lnTo>
                    <a:pt x="33" y="247"/>
                  </a:lnTo>
                  <a:lnTo>
                    <a:pt x="33" y="242"/>
                  </a:lnTo>
                  <a:lnTo>
                    <a:pt x="33" y="242"/>
                  </a:lnTo>
                  <a:lnTo>
                    <a:pt x="33" y="237"/>
                  </a:lnTo>
                  <a:lnTo>
                    <a:pt x="37" y="232"/>
                  </a:lnTo>
                  <a:lnTo>
                    <a:pt x="42" y="229"/>
                  </a:lnTo>
                  <a:lnTo>
                    <a:pt x="47" y="228"/>
                  </a:lnTo>
                  <a:lnTo>
                    <a:pt x="141" y="228"/>
                  </a:lnTo>
                  <a:lnTo>
                    <a:pt x="141" y="228"/>
                  </a:lnTo>
                  <a:lnTo>
                    <a:pt x="147" y="229"/>
                  </a:lnTo>
                  <a:lnTo>
                    <a:pt x="151" y="232"/>
                  </a:lnTo>
                  <a:lnTo>
                    <a:pt x="155" y="237"/>
                  </a:lnTo>
                  <a:lnTo>
                    <a:pt x="155" y="242"/>
                  </a:lnTo>
                  <a:lnTo>
                    <a:pt x="155" y="247"/>
                  </a:lnTo>
                  <a:close/>
                  <a:moveTo>
                    <a:pt x="155" y="191"/>
                  </a:moveTo>
                  <a:lnTo>
                    <a:pt x="155" y="191"/>
                  </a:lnTo>
                  <a:lnTo>
                    <a:pt x="155" y="196"/>
                  </a:lnTo>
                  <a:lnTo>
                    <a:pt x="151" y="201"/>
                  </a:lnTo>
                  <a:lnTo>
                    <a:pt x="147" y="204"/>
                  </a:lnTo>
                  <a:lnTo>
                    <a:pt x="141" y="205"/>
                  </a:lnTo>
                  <a:lnTo>
                    <a:pt x="47" y="205"/>
                  </a:lnTo>
                  <a:lnTo>
                    <a:pt x="47" y="205"/>
                  </a:lnTo>
                  <a:lnTo>
                    <a:pt x="42" y="204"/>
                  </a:lnTo>
                  <a:lnTo>
                    <a:pt x="37" y="201"/>
                  </a:lnTo>
                  <a:lnTo>
                    <a:pt x="33" y="196"/>
                  </a:lnTo>
                  <a:lnTo>
                    <a:pt x="33" y="191"/>
                  </a:lnTo>
                  <a:lnTo>
                    <a:pt x="33" y="186"/>
                  </a:lnTo>
                  <a:lnTo>
                    <a:pt x="33" y="186"/>
                  </a:lnTo>
                  <a:lnTo>
                    <a:pt x="33" y="181"/>
                  </a:lnTo>
                  <a:lnTo>
                    <a:pt x="37" y="176"/>
                  </a:lnTo>
                  <a:lnTo>
                    <a:pt x="42" y="172"/>
                  </a:lnTo>
                  <a:lnTo>
                    <a:pt x="47" y="172"/>
                  </a:lnTo>
                  <a:lnTo>
                    <a:pt x="141" y="172"/>
                  </a:lnTo>
                  <a:lnTo>
                    <a:pt x="141" y="172"/>
                  </a:lnTo>
                  <a:lnTo>
                    <a:pt x="147" y="172"/>
                  </a:lnTo>
                  <a:lnTo>
                    <a:pt x="151" y="176"/>
                  </a:lnTo>
                  <a:lnTo>
                    <a:pt x="155" y="181"/>
                  </a:lnTo>
                  <a:lnTo>
                    <a:pt x="155" y="186"/>
                  </a:lnTo>
                  <a:lnTo>
                    <a:pt x="155"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 name="pole tekstowe 4">
            <a:extLst>
              <a:ext uri="{FF2B5EF4-FFF2-40B4-BE49-F238E27FC236}">
                <a16:creationId xmlns:a16="http://schemas.microsoft.com/office/drawing/2014/main" id="{55888BDD-4E96-422B-8967-6E40FA58AF53}"/>
              </a:ext>
            </a:extLst>
          </p:cNvPr>
          <p:cNvSpPr txBox="1"/>
          <p:nvPr/>
        </p:nvSpPr>
        <p:spPr>
          <a:xfrm>
            <a:off x="5171480" y="1383512"/>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sp>
        <p:nvSpPr>
          <p:cNvPr id="6" name="Prostokąt 5">
            <a:extLst>
              <a:ext uri="{FF2B5EF4-FFF2-40B4-BE49-F238E27FC236}">
                <a16:creationId xmlns:a16="http://schemas.microsoft.com/office/drawing/2014/main" id="{38191A40-BBF4-44F6-9A11-A4127A82ADB5}"/>
              </a:ext>
            </a:extLst>
          </p:cNvPr>
          <p:cNvSpPr/>
          <p:nvPr/>
        </p:nvSpPr>
        <p:spPr>
          <a:xfrm rot="16200000">
            <a:off x="5208314" y="1467099"/>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75" name="Grupa 74">
            <a:extLst>
              <a:ext uri="{FF2B5EF4-FFF2-40B4-BE49-F238E27FC236}">
                <a16:creationId xmlns:a16="http://schemas.microsoft.com/office/drawing/2014/main" id="{96837F9F-1E97-4238-9EAF-6460106CF1C2}"/>
              </a:ext>
            </a:extLst>
          </p:cNvPr>
          <p:cNvGrpSpPr/>
          <p:nvPr/>
        </p:nvGrpSpPr>
        <p:grpSpPr>
          <a:xfrm>
            <a:off x="6082502" y="1231371"/>
            <a:ext cx="1822888" cy="670871"/>
            <a:chOff x="7219059" y="1423626"/>
            <a:chExt cx="1822888" cy="670871"/>
          </a:xfrm>
        </p:grpSpPr>
        <p:sp>
          <p:nvSpPr>
            <p:cNvPr id="76" name="pole tekstowe 75">
              <a:extLst>
                <a:ext uri="{FF2B5EF4-FFF2-40B4-BE49-F238E27FC236}">
                  <a16:creationId xmlns:a16="http://schemas.microsoft.com/office/drawing/2014/main" id="{46644619-ACE9-4CE5-9E4A-31F4D8CDA051}"/>
                </a:ext>
              </a:extLst>
            </p:cNvPr>
            <p:cNvSpPr txBox="1"/>
            <p:nvPr/>
          </p:nvSpPr>
          <p:spPr>
            <a:xfrm>
              <a:off x="7248444" y="1423626"/>
              <a:ext cx="1793503" cy="253916"/>
            </a:xfrm>
            <a:prstGeom prst="rect">
              <a:avLst/>
            </a:prstGeom>
            <a:noFill/>
          </p:spPr>
          <p:txBody>
            <a:bodyPr wrap="square" rtlCol="0">
              <a:spAutoFit/>
            </a:bodyPr>
            <a:lstStyle/>
            <a:p>
              <a:r>
                <a:rPr lang="pl-PL" sz="1050"/>
                <a:t>Podstawowe, gimnazjalne*</a:t>
              </a:r>
            </a:p>
          </p:txBody>
        </p:sp>
        <p:sp>
          <p:nvSpPr>
            <p:cNvPr id="87" name="Prostokąt 86">
              <a:extLst>
                <a:ext uri="{FF2B5EF4-FFF2-40B4-BE49-F238E27FC236}">
                  <a16:creationId xmlns:a16="http://schemas.microsoft.com/office/drawing/2014/main" id="{D48E63C6-63B1-47F6-8468-0F209D820A57}"/>
                </a:ext>
              </a:extLst>
            </p:cNvPr>
            <p:cNvSpPr/>
            <p:nvPr/>
          </p:nvSpPr>
          <p:spPr>
            <a:xfrm rot="16200000">
              <a:off x="7216411" y="1489339"/>
              <a:ext cx="83119" cy="77824"/>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88" name="Prostokąt 87">
              <a:extLst>
                <a:ext uri="{FF2B5EF4-FFF2-40B4-BE49-F238E27FC236}">
                  <a16:creationId xmlns:a16="http://schemas.microsoft.com/office/drawing/2014/main" id="{41AC4AA7-ECC5-4581-AB4D-14EB19AB683A}"/>
                </a:ext>
              </a:extLst>
            </p:cNvPr>
            <p:cNvSpPr/>
            <p:nvPr/>
          </p:nvSpPr>
          <p:spPr>
            <a:xfrm rot="16200000">
              <a:off x="7216413" y="1629168"/>
              <a:ext cx="83119" cy="7782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89" name="Prostokąt 88">
              <a:extLst>
                <a:ext uri="{FF2B5EF4-FFF2-40B4-BE49-F238E27FC236}">
                  <a16:creationId xmlns:a16="http://schemas.microsoft.com/office/drawing/2014/main" id="{88837CBB-5CDB-499B-9C62-681E01DE18C6}"/>
                </a:ext>
              </a:extLst>
            </p:cNvPr>
            <p:cNvSpPr/>
            <p:nvPr/>
          </p:nvSpPr>
          <p:spPr>
            <a:xfrm rot="16200000">
              <a:off x="7216414" y="1766515"/>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90" name="pole tekstowe 89">
              <a:extLst>
                <a:ext uri="{FF2B5EF4-FFF2-40B4-BE49-F238E27FC236}">
                  <a16:creationId xmlns:a16="http://schemas.microsoft.com/office/drawing/2014/main" id="{2934CCF0-840B-4887-BFAB-F4CC48408740}"/>
                </a:ext>
              </a:extLst>
            </p:cNvPr>
            <p:cNvSpPr txBox="1"/>
            <p:nvPr/>
          </p:nvSpPr>
          <p:spPr>
            <a:xfrm>
              <a:off x="7248444" y="1572055"/>
              <a:ext cx="1793503" cy="253916"/>
            </a:xfrm>
            <a:prstGeom prst="rect">
              <a:avLst/>
            </a:prstGeom>
            <a:noFill/>
          </p:spPr>
          <p:txBody>
            <a:bodyPr wrap="square" rtlCol="0">
              <a:spAutoFit/>
            </a:bodyPr>
            <a:lstStyle/>
            <a:p>
              <a:r>
                <a:rPr lang="pl-PL" sz="1050"/>
                <a:t>Zasadnicze zawodowe</a:t>
              </a:r>
            </a:p>
          </p:txBody>
        </p:sp>
        <p:sp>
          <p:nvSpPr>
            <p:cNvPr id="91" name="pole tekstowe 90">
              <a:extLst>
                <a:ext uri="{FF2B5EF4-FFF2-40B4-BE49-F238E27FC236}">
                  <a16:creationId xmlns:a16="http://schemas.microsoft.com/office/drawing/2014/main" id="{921CAFA1-4171-431E-A094-C6A868B33F86}"/>
                </a:ext>
              </a:extLst>
            </p:cNvPr>
            <p:cNvSpPr txBox="1"/>
            <p:nvPr/>
          </p:nvSpPr>
          <p:spPr>
            <a:xfrm>
              <a:off x="7248444" y="1707230"/>
              <a:ext cx="1793503" cy="253916"/>
            </a:xfrm>
            <a:prstGeom prst="rect">
              <a:avLst/>
            </a:prstGeom>
            <a:noFill/>
          </p:spPr>
          <p:txBody>
            <a:bodyPr wrap="square" rtlCol="0">
              <a:spAutoFit/>
            </a:bodyPr>
            <a:lstStyle/>
            <a:p>
              <a:r>
                <a:rPr lang="pl-PL" sz="1050"/>
                <a:t>Średnie</a:t>
              </a:r>
            </a:p>
          </p:txBody>
        </p:sp>
        <p:sp>
          <p:nvSpPr>
            <p:cNvPr id="92" name="pole tekstowe 91">
              <a:extLst>
                <a:ext uri="{FF2B5EF4-FFF2-40B4-BE49-F238E27FC236}">
                  <a16:creationId xmlns:a16="http://schemas.microsoft.com/office/drawing/2014/main" id="{C2614316-7EAD-4946-BDB4-3C8EAAEC18E9}"/>
                </a:ext>
              </a:extLst>
            </p:cNvPr>
            <p:cNvSpPr txBox="1"/>
            <p:nvPr/>
          </p:nvSpPr>
          <p:spPr>
            <a:xfrm>
              <a:off x="7248444" y="1840581"/>
              <a:ext cx="1793503" cy="253916"/>
            </a:xfrm>
            <a:prstGeom prst="rect">
              <a:avLst/>
            </a:prstGeom>
            <a:noFill/>
          </p:spPr>
          <p:txBody>
            <a:bodyPr wrap="square" rtlCol="0">
              <a:spAutoFit/>
            </a:bodyPr>
            <a:lstStyle/>
            <a:p>
              <a:r>
                <a:rPr lang="pl-PL" sz="1050"/>
                <a:t>Wyższe</a:t>
              </a:r>
            </a:p>
          </p:txBody>
        </p:sp>
        <p:sp>
          <p:nvSpPr>
            <p:cNvPr id="93" name="Prostokąt 92">
              <a:extLst>
                <a:ext uri="{FF2B5EF4-FFF2-40B4-BE49-F238E27FC236}">
                  <a16:creationId xmlns:a16="http://schemas.microsoft.com/office/drawing/2014/main" id="{3D50D3B3-7429-4A3C-8CB9-57011812A34F}"/>
                </a:ext>
              </a:extLst>
            </p:cNvPr>
            <p:cNvSpPr/>
            <p:nvPr/>
          </p:nvSpPr>
          <p:spPr>
            <a:xfrm rot="16200000">
              <a:off x="7216411" y="1899866"/>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grpSp>
      <p:grpSp>
        <p:nvGrpSpPr>
          <p:cNvPr id="94" name="Grafika 6" descr="Czapka ukończenia szkoły">
            <a:extLst>
              <a:ext uri="{FF2B5EF4-FFF2-40B4-BE49-F238E27FC236}">
                <a16:creationId xmlns:a16="http://schemas.microsoft.com/office/drawing/2014/main" id="{06D8BA36-D696-45B3-8102-1317160BA4EB}"/>
              </a:ext>
            </a:extLst>
          </p:cNvPr>
          <p:cNvGrpSpPr/>
          <p:nvPr/>
        </p:nvGrpSpPr>
        <p:grpSpPr>
          <a:xfrm>
            <a:off x="7810454" y="1057275"/>
            <a:ext cx="914400" cy="914400"/>
            <a:chOff x="4114800" y="2971800"/>
            <a:chExt cx="914400" cy="914400"/>
          </a:xfrm>
        </p:grpSpPr>
        <p:sp>
          <p:nvSpPr>
            <p:cNvPr id="95" name="Dowolny kształt: kształt 94">
              <a:extLst>
                <a:ext uri="{FF2B5EF4-FFF2-40B4-BE49-F238E27FC236}">
                  <a16:creationId xmlns:a16="http://schemas.microsoft.com/office/drawing/2014/main" id="{D35724D4-DD4E-4D7F-BF2A-0D4CF100655D}"/>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chemeClr val="accent2">
                <a:lumMod val="50000"/>
              </a:schemeClr>
            </a:solidFill>
            <a:ln w="9525" cap="flat">
              <a:noFill/>
              <a:prstDash val="solid"/>
              <a:miter/>
            </a:ln>
          </p:spPr>
          <p:txBody>
            <a:bodyPr rtlCol="0" anchor="ctr"/>
            <a:lstStyle/>
            <a:p>
              <a:endParaRPr lang="pl-PL"/>
            </a:p>
          </p:txBody>
        </p:sp>
        <p:sp>
          <p:nvSpPr>
            <p:cNvPr id="96" name="Dowolny kształt: kształt 95">
              <a:extLst>
                <a:ext uri="{FF2B5EF4-FFF2-40B4-BE49-F238E27FC236}">
                  <a16:creationId xmlns:a16="http://schemas.microsoft.com/office/drawing/2014/main" id="{7334CD56-604D-4C05-A686-5B3DDB3C1E3F}"/>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chemeClr val="accent2"/>
            </a:solidFill>
            <a:ln w="9525" cap="flat">
              <a:noFill/>
              <a:prstDash val="solid"/>
              <a:miter/>
            </a:ln>
          </p:spPr>
          <p:txBody>
            <a:bodyPr rtlCol="0" anchor="ctr"/>
            <a:lstStyle/>
            <a:p>
              <a:endParaRPr lang="pl-PL"/>
            </a:p>
          </p:txBody>
        </p:sp>
      </p:grpSp>
      <p:sp>
        <p:nvSpPr>
          <p:cNvPr id="7" name="Symbol zastępczy tekstu 7">
            <a:extLst>
              <a:ext uri="{FF2B5EF4-FFF2-40B4-BE49-F238E27FC236}">
                <a16:creationId xmlns:a16="http://schemas.microsoft.com/office/drawing/2014/main" id="{5D7C6965-0C96-443F-AE04-EAD071D7248D}"/>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0" name="pole tekstowe 9">
            <a:extLst>
              <a:ext uri="{FF2B5EF4-FFF2-40B4-BE49-F238E27FC236}">
                <a16:creationId xmlns:a16="http://schemas.microsoft.com/office/drawing/2014/main" id="{4072A43E-D10D-4DEE-AA6A-BEFA74D12C57}"/>
              </a:ext>
            </a:extLst>
          </p:cNvPr>
          <p:cNvSpPr txBox="1"/>
          <p:nvPr/>
        </p:nvSpPr>
        <p:spPr>
          <a:xfrm>
            <a:off x="5973343" y="1836942"/>
            <a:ext cx="2039885" cy="33855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spTree>
    <p:extLst>
      <p:ext uri="{BB962C8B-B14F-4D97-AF65-F5344CB8AC3E}">
        <p14:creationId xmlns:p14="http://schemas.microsoft.com/office/powerpoint/2010/main" val="1727522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Problemy środowiska naturalnego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 Proszę podać trzy Pana(i) zdaniem największe problemy środowiska naturalnego w Polsce.</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sytuację finansową: pracujący n=678, emeryt, rencista n=281, niepracujący n=72.</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pole tekstowe 17">
            <a:extLst>
              <a:ext uri="{FF2B5EF4-FFF2-40B4-BE49-F238E27FC236}">
                <a16:creationId xmlns:a16="http://schemas.microsoft.com/office/drawing/2014/main" id="{860C32BC-5A42-481A-93F3-406B4F825356}"/>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12" name="Wykres 11">
            <a:extLst>
              <a:ext uri="{FF2B5EF4-FFF2-40B4-BE49-F238E27FC236}">
                <a16:creationId xmlns:a16="http://schemas.microsoft.com/office/drawing/2014/main" id="{CEF790CA-0E30-48C7-B2C0-0E19C12603EA}"/>
              </a:ext>
            </a:extLst>
          </p:cNvPr>
          <p:cNvGraphicFramePr/>
          <p:nvPr>
            <p:extLst>
              <p:ext uri="{D42A27DB-BD31-4B8C-83A1-F6EECF244321}">
                <p14:modId xmlns:p14="http://schemas.microsoft.com/office/powerpoint/2010/main" val="3325769263"/>
              </p:ext>
            </p:extLst>
          </p:nvPr>
        </p:nvGraphicFramePr>
        <p:xfrm>
          <a:off x="333052" y="1212713"/>
          <a:ext cx="8199183" cy="177337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 name="Tabela 212">
            <a:extLst>
              <a:ext uri="{FF2B5EF4-FFF2-40B4-BE49-F238E27FC236}">
                <a16:creationId xmlns:a16="http://schemas.microsoft.com/office/drawing/2014/main" id="{0EA71871-C610-4A90-8CD1-6C3ADD2BAFB3}"/>
              </a:ext>
            </a:extLst>
          </p:cNvPr>
          <p:cNvGraphicFramePr>
            <a:graphicFrameLocks noGrp="1"/>
          </p:cNvGraphicFramePr>
          <p:nvPr/>
        </p:nvGraphicFramePr>
        <p:xfrm>
          <a:off x="755574" y="3359080"/>
          <a:ext cx="7748889" cy="421005"/>
        </p:xfrm>
        <a:graphic>
          <a:graphicData uri="http://schemas.openxmlformats.org/drawingml/2006/table">
            <a:tbl>
              <a:tblPr firstRow="1" bandRow="1">
                <a:tableStyleId>{5C22544A-7EE6-4342-B048-85BDC9FD1C3A}</a:tableStyleId>
              </a:tblPr>
              <a:tblGrid>
                <a:gridCol w="968611">
                  <a:extLst>
                    <a:ext uri="{9D8B030D-6E8A-4147-A177-3AD203B41FA5}">
                      <a16:colId xmlns:a16="http://schemas.microsoft.com/office/drawing/2014/main" val="2020587659"/>
                    </a:ext>
                  </a:extLst>
                </a:gridCol>
                <a:gridCol w="968611">
                  <a:extLst>
                    <a:ext uri="{9D8B030D-6E8A-4147-A177-3AD203B41FA5}">
                      <a16:colId xmlns:a16="http://schemas.microsoft.com/office/drawing/2014/main" val="1093521556"/>
                    </a:ext>
                  </a:extLst>
                </a:gridCol>
                <a:gridCol w="968611">
                  <a:extLst>
                    <a:ext uri="{9D8B030D-6E8A-4147-A177-3AD203B41FA5}">
                      <a16:colId xmlns:a16="http://schemas.microsoft.com/office/drawing/2014/main" val="3194877113"/>
                    </a:ext>
                  </a:extLst>
                </a:gridCol>
                <a:gridCol w="968611">
                  <a:extLst>
                    <a:ext uri="{9D8B030D-6E8A-4147-A177-3AD203B41FA5}">
                      <a16:colId xmlns:a16="http://schemas.microsoft.com/office/drawing/2014/main" val="1540738301"/>
                    </a:ext>
                  </a:extLst>
                </a:gridCol>
                <a:gridCol w="968611">
                  <a:extLst>
                    <a:ext uri="{9D8B030D-6E8A-4147-A177-3AD203B41FA5}">
                      <a16:colId xmlns:a16="http://schemas.microsoft.com/office/drawing/2014/main" val="1572455323"/>
                    </a:ext>
                  </a:extLst>
                </a:gridCol>
                <a:gridCol w="947803">
                  <a:extLst>
                    <a:ext uri="{9D8B030D-6E8A-4147-A177-3AD203B41FA5}">
                      <a16:colId xmlns:a16="http://schemas.microsoft.com/office/drawing/2014/main" val="215650592"/>
                    </a:ext>
                  </a:extLst>
                </a:gridCol>
                <a:gridCol w="989420">
                  <a:extLst>
                    <a:ext uri="{9D8B030D-6E8A-4147-A177-3AD203B41FA5}">
                      <a16:colId xmlns:a16="http://schemas.microsoft.com/office/drawing/2014/main" val="2030503838"/>
                    </a:ext>
                  </a:extLst>
                </a:gridCol>
                <a:gridCol w="968611">
                  <a:extLst>
                    <a:ext uri="{9D8B030D-6E8A-4147-A177-3AD203B41FA5}">
                      <a16:colId xmlns:a16="http://schemas.microsoft.com/office/drawing/2014/main" val="1870153466"/>
                    </a:ext>
                  </a:extLst>
                </a:gridCol>
              </a:tblGrid>
              <a:tr h="0">
                <a:tc>
                  <a:txBody>
                    <a:bodyPr/>
                    <a:lstStyle/>
                    <a:p>
                      <a:pPr algn="ctr" fontAlgn="ctr"/>
                      <a:r>
                        <a:rPr lang="pl-PL" sz="900" b="0" i="0" u="none" strike="noStrike">
                          <a:solidFill>
                            <a:schemeClr val="tx1"/>
                          </a:solidFill>
                          <a:effectLst/>
                          <a:latin typeface="+mj-lt"/>
                        </a:rPr>
                        <a:t>zanieczyszczenie powietrza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problem </a:t>
                      </a:r>
                    </a:p>
                    <a:p>
                      <a:pPr algn="ctr" fontAlgn="ctr"/>
                      <a:r>
                        <a:rPr lang="pl-PL" sz="900" b="0" i="0" u="none" strike="noStrike">
                          <a:solidFill>
                            <a:schemeClr val="tx1"/>
                          </a:solidFill>
                          <a:effectLst/>
                          <a:latin typeface="+mj-lt"/>
                        </a:rPr>
                        <a:t>śmieci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zanieczyszczenie wód, </a:t>
                      </a:r>
                    </a:p>
                    <a:p>
                      <a:pPr algn="ctr" fontAlgn="ctr"/>
                      <a:r>
                        <a:rPr lang="pl-PL" sz="900" b="0" i="0" u="none" strike="noStrike">
                          <a:solidFill>
                            <a:schemeClr val="tx1"/>
                          </a:solidFill>
                          <a:effectLst/>
                          <a:latin typeface="+mj-lt"/>
                        </a:rPr>
                        <a:t>problemy z wodą</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niskie zasoby </a:t>
                      </a:r>
                    </a:p>
                    <a:p>
                      <a:pPr algn="ctr" fontAlgn="ctr"/>
                      <a:r>
                        <a:rPr lang="pl-PL" sz="900" b="0" i="0" u="none" strike="noStrike">
                          <a:solidFill>
                            <a:schemeClr val="tx1"/>
                          </a:solidFill>
                          <a:effectLst/>
                          <a:latin typeface="+mj-lt"/>
                        </a:rPr>
                        <a:t>wody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wycinka drzew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energetyka węglowa, kopalnie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zanikanie gatunków zwierząt </a:t>
                      </a:r>
                    </a:p>
                    <a:p>
                      <a:pPr algn="ctr" fontAlgn="ctr"/>
                      <a:r>
                        <a:rPr lang="pl-PL" sz="900" b="0" i="0" u="none" strike="noStrike">
                          <a:solidFill>
                            <a:schemeClr val="tx1"/>
                          </a:solidFill>
                          <a:effectLst/>
                          <a:latin typeface="+mj-lt"/>
                        </a:rPr>
                        <a:t>i roślin</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wyczerpywanie się zasobów naturalnych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24" name="Tabela 212">
            <a:extLst>
              <a:ext uri="{FF2B5EF4-FFF2-40B4-BE49-F238E27FC236}">
                <a16:creationId xmlns:a16="http://schemas.microsoft.com/office/drawing/2014/main" id="{B877779A-5C6E-44AF-A34A-52D291277AEF}"/>
              </a:ext>
            </a:extLst>
          </p:cNvPr>
          <p:cNvGraphicFramePr>
            <a:graphicFrameLocks noGrp="1"/>
          </p:cNvGraphicFramePr>
          <p:nvPr/>
        </p:nvGraphicFramePr>
        <p:xfrm>
          <a:off x="757406" y="4768982"/>
          <a:ext cx="7749432" cy="558165"/>
        </p:xfrm>
        <a:graphic>
          <a:graphicData uri="http://schemas.openxmlformats.org/drawingml/2006/table">
            <a:tbl>
              <a:tblPr firstRow="1" bandRow="1">
                <a:tableStyleId>{5C22544A-7EE6-4342-B048-85BDC9FD1C3A}</a:tableStyleId>
              </a:tblPr>
              <a:tblGrid>
                <a:gridCol w="968679">
                  <a:extLst>
                    <a:ext uri="{9D8B030D-6E8A-4147-A177-3AD203B41FA5}">
                      <a16:colId xmlns:a16="http://schemas.microsoft.com/office/drawing/2014/main" val="2020587659"/>
                    </a:ext>
                  </a:extLst>
                </a:gridCol>
                <a:gridCol w="968679">
                  <a:extLst>
                    <a:ext uri="{9D8B030D-6E8A-4147-A177-3AD203B41FA5}">
                      <a16:colId xmlns:a16="http://schemas.microsoft.com/office/drawing/2014/main" val="1093521556"/>
                    </a:ext>
                  </a:extLst>
                </a:gridCol>
                <a:gridCol w="968679">
                  <a:extLst>
                    <a:ext uri="{9D8B030D-6E8A-4147-A177-3AD203B41FA5}">
                      <a16:colId xmlns:a16="http://schemas.microsoft.com/office/drawing/2014/main" val="3194877113"/>
                    </a:ext>
                  </a:extLst>
                </a:gridCol>
                <a:gridCol w="968679">
                  <a:extLst>
                    <a:ext uri="{9D8B030D-6E8A-4147-A177-3AD203B41FA5}">
                      <a16:colId xmlns:a16="http://schemas.microsoft.com/office/drawing/2014/main" val="1540738301"/>
                    </a:ext>
                  </a:extLst>
                </a:gridCol>
                <a:gridCol w="968679">
                  <a:extLst>
                    <a:ext uri="{9D8B030D-6E8A-4147-A177-3AD203B41FA5}">
                      <a16:colId xmlns:a16="http://schemas.microsoft.com/office/drawing/2014/main" val="1572455323"/>
                    </a:ext>
                  </a:extLst>
                </a:gridCol>
                <a:gridCol w="968679">
                  <a:extLst>
                    <a:ext uri="{9D8B030D-6E8A-4147-A177-3AD203B41FA5}">
                      <a16:colId xmlns:a16="http://schemas.microsoft.com/office/drawing/2014/main" val="215650592"/>
                    </a:ext>
                  </a:extLst>
                </a:gridCol>
                <a:gridCol w="968679">
                  <a:extLst>
                    <a:ext uri="{9D8B030D-6E8A-4147-A177-3AD203B41FA5}">
                      <a16:colId xmlns:a16="http://schemas.microsoft.com/office/drawing/2014/main" val="2030503838"/>
                    </a:ext>
                  </a:extLst>
                </a:gridCol>
                <a:gridCol w="968679">
                  <a:extLst>
                    <a:ext uri="{9D8B030D-6E8A-4147-A177-3AD203B41FA5}">
                      <a16:colId xmlns:a16="http://schemas.microsoft.com/office/drawing/2014/main" val="1870153466"/>
                    </a:ext>
                  </a:extLst>
                </a:gridCol>
              </a:tblGrid>
              <a:tr h="370840">
                <a:tc>
                  <a:txBody>
                    <a:bodyPr/>
                    <a:lstStyle/>
                    <a:p>
                      <a:pPr algn="ctr" fontAlgn="ctr"/>
                      <a:r>
                        <a:rPr lang="pl-PL" sz="900" b="0" i="0" u="none" strike="noStrike">
                          <a:solidFill>
                            <a:schemeClr val="tx1"/>
                          </a:solidFill>
                          <a:effectLst/>
                          <a:latin typeface="+mj-lt"/>
                        </a:rPr>
                        <a:t>niska świadomość ludzi, problem </a:t>
                      </a:r>
                    </a:p>
                    <a:p>
                      <a:pPr algn="ctr" fontAlgn="ctr"/>
                      <a:r>
                        <a:rPr lang="pl-PL" sz="900" b="0" i="0" u="none" strike="noStrike">
                          <a:solidFill>
                            <a:schemeClr val="tx1"/>
                          </a:solidFill>
                          <a:effectLst/>
                          <a:latin typeface="+mj-lt"/>
                        </a:rPr>
                        <a:t>z edukacją ekologiczną</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zmiany klimatu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katastrofy naturalne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katastrofy wywołane przez człowieka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za mało energii odnawialnej</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nadmiar samochodów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nadmierna produkcja plastiku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wzrost poziomu hałasu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pic>
        <p:nvPicPr>
          <p:cNvPr id="137" name="Grafika 136" descr="Fala">
            <a:extLst>
              <a:ext uri="{FF2B5EF4-FFF2-40B4-BE49-F238E27FC236}">
                <a16:creationId xmlns:a16="http://schemas.microsoft.com/office/drawing/2014/main" id="{D028643E-B9BA-48A7-9A6A-25B3AFD6EA4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002718" y="3031998"/>
            <a:ext cx="285641" cy="285641"/>
          </a:xfrm>
          <a:prstGeom prst="rect">
            <a:avLst/>
          </a:prstGeom>
        </p:spPr>
      </p:pic>
      <p:pic>
        <p:nvPicPr>
          <p:cNvPr id="138" name="Grafika 137" descr="Tornado">
            <a:extLst>
              <a:ext uri="{FF2B5EF4-FFF2-40B4-BE49-F238E27FC236}">
                <a16:creationId xmlns:a16="http://schemas.microsoft.com/office/drawing/2014/main" id="{F9BF1287-6A20-4A5B-87E6-3EE9192A3A84}"/>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002718" y="4436823"/>
            <a:ext cx="336497" cy="336497"/>
          </a:xfrm>
          <a:prstGeom prst="rect">
            <a:avLst/>
          </a:prstGeom>
        </p:spPr>
      </p:pic>
      <p:grpSp>
        <p:nvGrpSpPr>
          <p:cNvPr id="139" name="Grupa 138">
            <a:extLst>
              <a:ext uri="{FF2B5EF4-FFF2-40B4-BE49-F238E27FC236}">
                <a16:creationId xmlns:a16="http://schemas.microsoft.com/office/drawing/2014/main" id="{C433354F-FE1F-48FD-ABC7-0B5172FC9DD4}"/>
              </a:ext>
            </a:extLst>
          </p:cNvPr>
          <p:cNvGrpSpPr/>
          <p:nvPr/>
        </p:nvGrpSpPr>
        <p:grpSpPr>
          <a:xfrm>
            <a:off x="7875630" y="4498350"/>
            <a:ext cx="252373" cy="178764"/>
            <a:chOff x="2894013" y="2463800"/>
            <a:chExt cx="685800" cy="485775"/>
          </a:xfrm>
          <a:solidFill>
            <a:srgbClr val="CDCDCD"/>
          </a:solidFill>
        </p:grpSpPr>
        <p:sp>
          <p:nvSpPr>
            <p:cNvPr id="140" name="Freeform 9">
              <a:extLst>
                <a:ext uri="{FF2B5EF4-FFF2-40B4-BE49-F238E27FC236}">
                  <a16:creationId xmlns:a16="http://schemas.microsoft.com/office/drawing/2014/main" id="{A2CEB9DF-4820-446D-B46A-47F076824740}"/>
                </a:ext>
              </a:extLst>
            </p:cNvPr>
            <p:cNvSpPr>
              <a:spLocks/>
            </p:cNvSpPr>
            <p:nvPr/>
          </p:nvSpPr>
          <p:spPr bwMode="auto">
            <a:xfrm>
              <a:off x="3336925" y="2628900"/>
              <a:ext cx="49212" cy="153987"/>
            </a:xfrm>
            <a:custGeom>
              <a:avLst/>
              <a:gdLst>
                <a:gd name="T0" fmla="*/ 0 w 92"/>
                <a:gd name="T1" fmla="*/ 52 h 290"/>
                <a:gd name="T2" fmla="*/ 0 w 92"/>
                <a:gd name="T3" fmla="*/ 52 h 290"/>
                <a:gd name="T4" fmla="*/ 9 w 92"/>
                <a:gd name="T5" fmla="*/ 74 h 290"/>
                <a:gd name="T6" fmla="*/ 16 w 92"/>
                <a:gd name="T7" fmla="*/ 96 h 290"/>
                <a:gd name="T8" fmla="*/ 20 w 92"/>
                <a:gd name="T9" fmla="*/ 109 h 290"/>
                <a:gd name="T10" fmla="*/ 21 w 92"/>
                <a:gd name="T11" fmla="*/ 121 h 290"/>
                <a:gd name="T12" fmla="*/ 22 w 92"/>
                <a:gd name="T13" fmla="*/ 133 h 290"/>
                <a:gd name="T14" fmla="*/ 22 w 92"/>
                <a:gd name="T15" fmla="*/ 145 h 290"/>
                <a:gd name="T16" fmla="*/ 22 w 92"/>
                <a:gd name="T17" fmla="*/ 145 h 290"/>
                <a:gd name="T18" fmla="*/ 22 w 92"/>
                <a:gd name="T19" fmla="*/ 158 h 290"/>
                <a:gd name="T20" fmla="*/ 21 w 92"/>
                <a:gd name="T21" fmla="*/ 170 h 290"/>
                <a:gd name="T22" fmla="*/ 17 w 92"/>
                <a:gd name="T23" fmla="*/ 194 h 290"/>
                <a:gd name="T24" fmla="*/ 10 w 92"/>
                <a:gd name="T25" fmla="*/ 216 h 290"/>
                <a:gd name="T26" fmla="*/ 1 w 92"/>
                <a:gd name="T27" fmla="*/ 238 h 290"/>
                <a:gd name="T28" fmla="*/ 52 w 92"/>
                <a:gd name="T29" fmla="*/ 290 h 290"/>
                <a:gd name="T30" fmla="*/ 52 w 92"/>
                <a:gd name="T31" fmla="*/ 290 h 290"/>
                <a:gd name="T32" fmla="*/ 62 w 92"/>
                <a:gd name="T33" fmla="*/ 273 h 290"/>
                <a:gd name="T34" fmla="*/ 70 w 92"/>
                <a:gd name="T35" fmla="*/ 256 h 290"/>
                <a:gd name="T36" fmla="*/ 76 w 92"/>
                <a:gd name="T37" fmla="*/ 240 h 290"/>
                <a:gd name="T38" fmla="*/ 82 w 92"/>
                <a:gd name="T39" fmla="*/ 221 h 290"/>
                <a:gd name="T40" fmla="*/ 86 w 92"/>
                <a:gd name="T41" fmla="*/ 203 h 290"/>
                <a:gd name="T42" fmla="*/ 90 w 92"/>
                <a:gd name="T43" fmla="*/ 185 h 290"/>
                <a:gd name="T44" fmla="*/ 92 w 92"/>
                <a:gd name="T45" fmla="*/ 165 h 290"/>
                <a:gd name="T46" fmla="*/ 92 w 92"/>
                <a:gd name="T47" fmla="*/ 145 h 290"/>
                <a:gd name="T48" fmla="*/ 92 w 92"/>
                <a:gd name="T49" fmla="*/ 145 h 290"/>
                <a:gd name="T50" fmla="*/ 92 w 92"/>
                <a:gd name="T51" fmla="*/ 125 h 290"/>
                <a:gd name="T52" fmla="*/ 90 w 92"/>
                <a:gd name="T53" fmla="*/ 106 h 290"/>
                <a:gd name="T54" fmla="*/ 86 w 92"/>
                <a:gd name="T55" fmla="*/ 88 h 290"/>
                <a:gd name="T56" fmla="*/ 82 w 92"/>
                <a:gd name="T57" fmla="*/ 69 h 290"/>
                <a:gd name="T58" fmla="*/ 76 w 92"/>
                <a:gd name="T59" fmla="*/ 50 h 290"/>
                <a:gd name="T60" fmla="*/ 69 w 92"/>
                <a:gd name="T61" fmla="*/ 33 h 290"/>
                <a:gd name="T62" fmla="*/ 61 w 92"/>
                <a:gd name="T63" fmla="*/ 17 h 290"/>
                <a:gd name="T64" fmla="*/ 51 w 92"/>
                <a:gd name="T65" fmla="*/ 0 h 290"/>
                <a:gd name="T66" fmla="*/ 0 w 92"/>
                <a:gd name="T67" fmla="*/ 5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90">
                  <a:moveTo>
                    <a:pt x="0" y="52"/>
                  </a:moveTo>
                  <a:lnTo>
                    <a:pt x="0" y="52"/>
                  </a:lnTo>
                  <a:lnTo>
                    <a:pt x="9" y="74"/>
                  </a:lnTo>
                  <a:lnTo>
                    <a:pt x="16" y="96"/>
                  </a:lnTo>
                  <a:lnTo>
                    <a:pt x="20" y="109"/>
                  </a:lnTo>
                  <a:lnTo>
                    <a:pt x="21" y="121"/>
                  </a:lnTo>
                  <a:lnTo>
                    <a:pt x="22" y="133"/>
                  </a:lnTo>
                  <a:lnTo>
                    <a:pt x="22" y="145"/>
                  </a:lnTo>
                  <a:lnTo>
                    <a:pt x="22" y="145"/>
                  </a:lnTo>
                  <a:lnTo>
                    <a:pt x="22" y="158"/>
                  </a:lnTo>
                  <a:lnTo>
                    <a:pt x="21" y="170"/>
                  </a:lnTo>
                  <a:lnTo>
                    <a:pt x="17" y="194"/>
                  </a:lnTo>
                  <a:lnTo>
                    <a:pt x="10" y="216"/>
                  </a:lnTo>
                  <a:lnTo>
                    <a:pt x="1" y="238"/>
                  </a:lnTo>
                  <a:lnTo>
                    <a:pt x="52" y="290"/>
                  </a:lnTo>
                  <a:lnTo>
                    <a:pt x="52" y="290"/>
                  </a:lnTo>
                  <a:lnTo>
                    <a:pt x="62" y="273"/>
                  </a:lnTo>
                  <a:lnTo>
                    <a:pt x="70" y="256"/>
                  </a:lnTo>
                  <a:lnTo>
                    <a:pt x="76" y="240"/>
                  </a:lnTo>
                  <a:lnTo>
                    <a:pt x="82" y="221"/>
                  </a:lnTo>
                  <a:lnTo>
                    <a:pt x="86" y="203"/>
                  </a:lnTo>
                  <a:lnTo>
                    <a:pt x="90" y="185"/>
                  </a:lnTo>
                  <a:lnTo>
                    <a:pt x="92" y="165"/>
                  </a:lnTo>
                  <a:lnTo>
                    <a:pt x="92" y="145"/>
                  </a:lnTo>
                  <a:lnTo>
                    <a:pt x="92" y="145"/>
                  </a:lnTo>
                  <a:lnTo>
                    <a:pt x="92" y="125"/>
                  </a:lnTo>
                  <a:lnTo>
                    <a:pt x="90" y="106"/>
                  </a:lnTo>
                  <a:lnTo>
                    <a:pt x="86" y="88"/>
                  </a:lnTo>
                  <a:lnTo>
                    <a:pt x="82" y="69"/>
                  </a:lnTo>
                  <a:lnTo>
                    <a:pt x="76" y="50"/>
                  </a:lnTo>
                  <a:lnTo>
                    <a:pt x="69" y="33"/>
                  </a:lnTo>
                  <a:lnTo>
                    <a:pt x="61" y="17"/>
                  </a:lnTo>
                  <a:lnTo>
                    <a:pt x="51"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1" name="Freeform 10">
              <a:extLst>
                <a:ext uri="{FF2B5EF4-FFF2-40B4-BE49-F238E27FC236}">
                  <a16:creationId xmlns:a16="http://schemas.microsoft.com/office/drawing/2014/main" id="{BC7F71E1-FC17-4782-8FF9-B1720D817CB5}"/>
                </a:ext>
              </a:extLst>
            </p:cNvPr>
            <p:cNvSpPr>
              <a:spLocks/>
            </p:cNvSpPr>
            <p:nvPr/>
          </p:nvSpPr>
          <p:spPr bwMode="auto">
            <a:xfrm>
              <a:off x="3402013" y="2565400"/>
              <a:ext cx="79375" cy="280987"/>
            </a:xfrm>
            <a:custGeom>
              <a:avLst/>
              <a:gdLst>
                <a:gd name="T0" fmla="*/ 50 w 150"/>
                <a:gd name="T1" fmla="*/ 0 h 533"/>
                <a:gd name="T2" fmla="*/ 0 w 150"/>
                <a:gd name="T3" fmla="*/ 50 h 533"/>
                <a:gd name="T4" fmla="*/ 0 w 150"/>
                <a:gd name="T5" fmla="*/ 50 h 533"/>
                <a:gd name="T6" fmla="*/ 17 w 150"/>
                <a:gd name="T7" fmla="*/ 73 h 533"/>
                <a:gd name="T8" fmla="*/ 34 w 150"/>
                <a:gd name="T9" fmla="*/ 97 h 533"/>
                <a:gd name="T10" fmla="*/ 48 w 150"/>
                <a:gd name="T11" fmla="*/ 122 h 533"/>
                <a:gd name="T12" fmla="*/ 59 w 150"/>
                <a:gd name="T13" fmla="*/ 149 h 533"/>
                <a:gd name="T14" fmla="*/ 69 w 150"/>
                <a:gd name="T15" fmla="*/ 177 h 533"/>
                <a:gd name="T16" fmla="*/ 76 w 150"/>
                <a:gd name="T17" fmla="*/ 206 h 533"/>
                <a:gd name="T18" fmla="*/ 79 w 150"/>
                <a:gd name="T19" fmla="*/ 237 h 533"/>
                <a:gd name="T20" fmla="*/ 80 w 150"/>
                <a:gd name="T21" fmla="*/ 252 h 533"/>
                <a:gd name="T22" fmla="*/ 80 w 150"/>
                <a:gd name="T23" fmla="*/ 267 h 533"/>
                <a:gd name="T24" fmla="*/ 80 w 150"/>
                <a:gd name="T25" fmla="*/ 267 h 533"/>
                <a:gd name="T26" fmla="*/ 80 w 150"/>
                <a:gd name="T27" fmla="*/ 283 h 533"/>
                <a:gd name="T28" fmla="*/ 79 w 150"/>
                <a:gd name="T29" fmla="*/ 299 h 533"/>
                <a:gd name="T30" fmla="*/ 76 w 150"/>
                <a:gd name="T31" fmla="*/ 328 h 533"/>
                <a:gd name="T32" fmla="*/ 69 w 150"/>
                <a:gd name="T33" fmla="*/ 357 h 533"/>
                <a:gd name="T34" fmla="*/ 59 w 150"/>
                <a:gd name="T35" fmla="*/ 385 h 533"/>
                <a:gd name="T36" fmla="*/ 48 w 150"/>
                <a:gd name="T37" fmla="*/ 412 h 533"/>
                <a:gd name="T38" fmla="*/ 35 w 150"/>
                <a:gd name="T39" fmla="*/ 436 h 533"/>
                <a:gd name="T40" fmla="*/ 18 w 150"/>
                <a:gd name="T41" fmla="*/ 461 h 533"/>
                <a:gd name="T42" fmla="*/ 1 w 150"/>
                <a:gd name="T43" fmla="*/ 483 h 533"/>
                <a:gd name="T44" fmla="*/ 51 w 150"/>
                <a:gd name="T45" fmla="*/ 533 h 533"/>
                <a:gd name="T46" fmla="*/ 51 w 150"/>
                <a:gd name="T47" fmla="*/ 533 h 533"/>
                <a:gd name="T48" fmla="*/ 62 w 150"/>
                <a:gd name="T49" fmla="*/ 520 h 533"/>
                <a:gd name="T50" fmla="*/ 73 w 150"/>
                <a:gd name="T51" fmla="*/ 505 h 533"/>
                <a:gd name="T52" fmla="*/ 83 w 150"/>
                <a:gd name="T53" fmla="*/ 491 h 533"/>
                <a:gd name="T54" fmla="*/ 93 w 150"/>
                <a:gd name="T55" fmla="*/ 476 h 533"/>
                <a:gd name="T56" fmla="*/ 101 w 150"/>
                <a:gd name="T57" fmla="*/ 461 h 533"/>
                <a:gd name="T58" fmla="*/ 109 w 150"/>
                <a:gd name="T59" fmla="*/ 444 h 533"/>
                <a:gd name="T60" fmla="*/ 118 w 150"/>
                <a:gd name="T61" fmla="*/ 428 h 533"/>
                <a:gd name="T62" fmla="*/ 123 w 150"/>
                <a:gd name="T63" fmla="*/ 412 h 533"/>
                <a:gd name="T64" fmla="*/ 130 w 150"/>
                <a:gd name="T65" fmla="*/ 395 h 533"/>
                <a:gd name="T66" fmla="*/ 135 w 150"/>
                <a:gd name="T67" fmla="*/ 378 h 533"/>
                <a:gd name="T68" fmla="*/ 140 w 150"/>
                <a:gd name="T69" fmla="*/ 360 h 533"/>
                <a:gd name="T70" fmla="*/ 143 w 150"/>
                <a:gd name="T71" fmla="*/ 342 h 533"/>
                <a:gd name="T72" fmla="*/ 147 w 150"/>
                <a:gd name="T73" fmla="*/ 324 h 533"/>
                <a:gd name="T74" fmla="*/ 149 w 150"/>
                <a:gd name="T75" fmla="*/ 306 h 533"/>
                <a:gd name="T76" fmla="*/ 150 w 150"/>
                <a:gd name="T77" fmla="*/ 287 h 533"/>
                <a:gd name="T78" fmla="*/ 150 w 150"/>
                <a:gd name="T79" fmla="*/ 267 h 533"/>
                <a:gd name="T80" fmla="*/ 150 w 150"/>
                <a:gd name="T81" fmla="*/ 267 h 533"/>
                <a:gd name="T82" fmla="*/ 150 w 150"/>
                <a:gd name="T83" fmla="*/ 248 h 533"/>
                <a:gd name="T84" fmla="*/ 149 w 150"/>
                <a:gd name="T85" fmla="*/ 230 h 533"/>
                <a:gd name="T86" fmla="*/ 147 w 150"/>
                <a:gd name="T87" fmla="*/ 211 h 533"/>
                <a:gd name="T88" fmla="*/ 143 w 150"/>
                <a:gd name="T89" fmla="*/ 192 h 533"/>
                <a:gd name="T90" fmla="*/ 140 w 150"/>
                <a:gd name="T91" fmla="*/ 175 h 533"/>
                <a:gd name="T92" fmla="*/ 135 w 150"/>
                <a:gd name="T93" fmla="*/ 157 h 533"/>
                <a:gd name="T94" fmla="*/ 129 w 150"/>
                <a:gd name="T95" fmla="*/ 140 h 533"/>
                <a:gd name="T96" fmla="*/ 123 w 150"/>
                <a:gd name="T97" fmla="*/ 122 h 533"/>
                <a:gd name="T98" fmla="*/ 116 w 150"/>
                <a:gd name="T99" fmla="*/ 106 h 533"/>
                <a:gd name="T100" fmla="*/ 109 w 150"/>
                <a:gd name="T101" fmla="*/ 90 h 533"/>
                <a:gd name="T102" fmla="*/ 101 w 150"/>
                <a:gd name="T103" fmla="*/ 73 h 533"/>
                <a:gd name="T104" fmla="*/ 92 w 150"/>
                <a:gd name="T105" fmla="*/ 58 h 533"/>
                <a:gd name="T106" fmla="*/ 83 w 150"/>
                <a:gd name="T107" fmla="*/ 43 h 533"/>
                <a:gd name="T108" fmla="*/ 72 w 150"/>
                <a:gd name="T109" fmla="*/ 28 h 533"/>
                <a:gd name="T110" fmla="*/ 62 w 150"/>
                <a:gd name="T111" fmla="*/ 14 h 533"/>
                <a:gd name="T112" fmla="*/ 50 w 150"/>
                <a:gd name="T113" fmla="*/ 0 h 533"/>
                <a:gd name="T114" fmla="*/ 50 w 150"/>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533">
                  <a:moveTo>
                    <a:pt x="50" y="0"/>
                  </a:moveTo>
                  <a:lnTo>
                    <a:pt x="0" y="50"/>
                  </a:lnTo>
                  <a:lnTo>
                    <a:pt x="0" y="50"/>
                  </a:lnTo>
                  <a:lnTo>
                    <a:pt x="17" y="73"/>
                  </a:lnTo>
                  <a:lnTo>
                    <a:pt x="34" y="97"/>
                  </a:lnTo>
                  <a:lnTo>
                    <a:pt x="48" y="122"/>
                  </a:lnTo>
                  <a:lnTo>
                    <a:pt x="59" y="149"/>
                  </a:lnTo>
                  <a:lnTo>
                    <a:pt x="69" y="177"/>
                  </a:lnTo>
                  <a:lnTo>
                    <a:pt x="76" y="206"/>
                  </a:lnTo>
                  <a:lnTo>
                    <a:pt x="79" y="237"/>
                  </a:lnTo>
                  <a:lnTo>
                    <a:pt x="80" y="252"/>
                  </a:lnTo>
                  <a:lnTo>
                    <a:pt x="80" y="267"/>
                  </a:lnTo>
                  <a:lnTo>
                    <a:pt x="80" y="267"/>
                  </a:lnTo>
                  <a:lnTo>
                    <a:pt x="80" y="283"/>
                  </a:lnTo>
                  <a:lnTo>
                    <a:pt x="79" y="299"/>
                  </a:lnTo>
                  <a:lnTo>
                    <a:pt x="76" y="328"/>
                  </a:lnTo>
                  <a:lnTo>
                    <a:pt x="69" y="357"/>
                  </a:lnTo>
                  <a:lnTo>
                    <a:pt x="59" y="385"/>
                  </a:lnTo>
                  <a:lnTo>
                    <a:pt x="48" y="412"/>
                  </a:lnTo>
                  <a:lnTo>
                    <a:pt x="35" y="436"/>
                  </a:lnTo>
                  <a:lnTo>
                    <a:pt x="18" y="461"/>
                  </a:lnTo>
                  <a:lnTo>
                    <a:pt x="1" y="483"/>
                  </a:lnTo>
                  <a:lnTo>
                    <a:pt x="51" y="533"/>
                  </a:lnTo>
                  <a:lnTo>
                    <a:pt x="51" y="533"/>
                  </a:lnTo>
                  <a:lnTo>
                    <a:pt x="62" y="520"/>
                  </a:lnTo>
                  <a:lnTo>
                    <a:pt x="73" y="505"/>
                  </a:lnTo>
                  <a:lnTo>
                    <a:pt x="83" y="491"/>
                  </a:lnTo>
                  <a:lnTo>
                    <a:pt x="93" y="476"/>
                  </a:lnTo>
                  <a:lnTo>
                    <a:pt x="101" y="461"/>
                  </a:lnTo>
                  <a:lnTo>
                    <a:pt x="109" y="444"/>
                  </a:lnTo>
                  <a:lnTo>
                    <a:pt x="118" y="428"/>
                  </a:lnTo>
                  <a:lnTo>
                    <a:pt x="123" y="412"/>
                  </a:lnTo>
                  <a:lnTo>
                    <a:pt x="130" y="395"/>
                  </a:lnTo>
                  <a:lnTo>
                    <a:pt x="135" y="378"/>
                  </a:lnTo>
                  <a:lnTo>
                    <a:pt x="140" y="360"/>
                  </a:lnTo>
                  <a:lnTo>
                    <a:pt x="143" y="342"/>
                  </a:lnTo>
                  <a:lnTo>
                    <a:pt x="147" y="324"/>
                  </a:lnTo>
                  <a:lnTo>
                    <a:pt x="149" y="306"/>
                  </a:lnTo>
                  <a:lnTo>
                    <a:pt x="150" y="287"/>
                  </a:lnTo>
                  <a:lnTo>
                    <a:pt x="150" y="267"/>
                  </a:lnTo>
                  <a:lnTo>
                    <a:pt x="150" y="267"/>
                  </a:lnTo>
                  <a:lnTo>
                    <a:pt x="150" y="248"/>
                  </a:lnTo>
                  <a:lnTo>
                    <a:pt x="149" y="230"/>
                  </a:lnTo>
                  <a:lnTo>
                    <a:pt x="147" y="211"/>
                  </a:lnTo>
                  <a:lnTo>
                    <a:pt x="143" y="192"/>
                  </a:lnTo>
                  <a:lnTo>
                    <a:pt x="140" y="175"/>
                  </a:lnTo>
                  <a:lnTo>
                    <a:pt x="135" y="157"/>
                  </a:lnTo>
                  <a:lnTo>
                    <a:pt x="129" y="140"/>
                  </a:lnTo>
                  <a:lnTo>
                    <a:pt x="123" y="122"/>
                  </a:lnTo>
                  <a:lnTo>
                    <a:pt x="116" y="106"/>
                  </a:lnTo>
                  <a:lnTo>
                    <a:pt x="109" y="90"/>
                  </a:lnTo>
                  <a:lnTo>
                    <a:pt x="101" y="73"/>
                  </a:lnTo>
                  <a:lnTo>
                    <a:pt x="92" y="58"/>
                  </a:lnTo>
                  <a:lnTo>
                    <a:pt x="83" y="43"/>
                  </a:lnTo>
                  <a:lnTo>
                    <a:pt x="72" y="28"/>
                  </a:lnTo>
                  <a:lnTo>
                    <a:pt x="62" y="14"/>
                  </a:lnTo>
                  <a:lnTo>
                    <a:pt x="5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2" name="Freeform 11">
              <a:extLst>
                <a:ext uri="{FF2B5EF4-FFF2-40B4-BE49-F238E27FC236}">
                  <a16:creationId xmlns:a16="http://schemas.microsoft.com/office/drawing/2014/main" id="{8AF1501A-9125-4F31-A220-AFF1652172AC}"/>
                </a:ext>
              </a:extLst>
            </p:cNvPr>
            <p:cNvSpPr>
              <a:spLocks/>
            </p:cNvSpPr>
            <p:nvPr/>
          </p:nvSpPr>
          <p:spPr bwMode="auto">
            <a:xfrm>
              <a:off x="3465513" y="2501900"/>
              <a:ext cx="114300" cy="407987"/>
            </a:xfrm>
            <a:custGeom>
              <a:avLst/>
              <a:gdLst>
                <a:gd name="T0" fmla="*/ 0 w 217"/>
                <a:gd name="T1" fmla="*/ 49 h 770"/>
                <a:gd name="T2" fmla="*/ 16 w 217"/>
                <a:gd name="T3" fmla="*/ 65 h 770"/>
                <a:gd name="T4" fmla="*/ 48 w 217"/>
                <a:gd name="T5" fmla="*/ 100 h 770"/>
                <a:gd name="T6" fmla="*/ 75 w 217"/>
                <a:gd name="T7" fmla="*/ 138 h 770"/>
                <a:gd name="T8" fmla="*/ 98 w 217"/>
                <a:gd name="T9" fmla="*/ 177 h 770"/>
                <a:gd name="T10" fmla="*/ 117 w 217"/>
                <a:gd name="T11" fmla="*/ 220 h 770"/>
                <a:gd name="T12" fmla="*/ 132 w 217"/>
                <a:gd name="T13" fmla="*/ 266 h 770"/>
                <a:gd name="T14" fmla="*/ 141 w 217"/>
                <a:gd name="T15" fmla="*/ 313 h 770"/>
                <a:gd name="T16" fmla="*/ 147 w 217"/>
                <a:gd name="T17" fmla="*/ 361 h 770"/>
                <a:gd name="T18" fmla="*/ 147 w 217"/>
                <a:gd name="T19" fmla="*/ 385 h 770"/>
                <a:gd name="T20" fmla="*/ 145 w 217"/>
                <a:gd name="T21" fmla="*/ 434 h 770"/>
                <a:gd name="T22" fmla="*/ 138 w 217"/>
                <a:gd name="T23" fmla="*/ 482 h 770"/>
                <a:gd name="T24" fmla="*/ 125 w 217"/>
                <a:gd name="T25" fmla="*/ 527 h 770"/>
                <a:gd name="T26" fmla="*/ 108 w 217"/>
                <a:gd name="T27" fmla="*/ 572 h 770"/>
                <a:gd name="T28" fmla="*/ 87 w 217"/>
                <a:gd name="T29" fmla="*/ 613 h 770"/>
                <a:gd name="T30" fmla="*/ 62 w 217"/>
                <a:gd name="T31" fmla="*/ 651 h 770"/>
                <a:gd name="T32" fmla="*/ 34 w 217"/>
                <a:gd name="T33" fmla="*/ 687 h 770"/>
                <a:gd name="T34" fmla="*/ 1 w 217"/>
                <a:gd name="T35" fmla="*/ 721 h 770"/>
                <a:gd name="T36" fmla="*/ 50 w 217"/>
                <a:gd name="T37" fmla="*/ 770 h 770"/>
                <a:gd name="T38" fmla="*/ 87 w 217"/>
                <a:gd name="T39" fmla="*/ 732 h 770"/>
                <a:gd name="T40" fmla="*/ 120 w 217"/>
                <a:gd name="T41" fmla="*/ 691 h 770"/>
                <a:gd name="T42" fmla="*/ 148 w 217"/>
                <a:gd name="T43" fmla="*/ 647 h 770"/>
                <a:gd name="T44" fmla="*/ 173 w 217"/>
                <a:gd name="T45" fmla="*/ 599 h 770"/>
                <a:gd name="T46" fmla="*/ 191 w 217"/>
                <a:gd name="T47" fmla="*/ 548 h 770"/>
                <a:gd name="T48" fmla="*/ 205 w 217"/>
                <a:gd name="T49" fmla="*/ 496 h 770"/>
                <a:gd name="T50" fmla="*/ 215 w 217"/>
                <a:gd name="T51" fmla="*/ 441 h 770"/>
                <a:gd name="T52" fmla="*/ 217 w 217"/>
                <a:gd name="T53" fmla="*/ 385 h 770"/>
                <a:gd name="T54" fmla="*/ 217 w 217"/>
                <a:gd name="T55" fmla="*/ 357 h 770"/>
                <a:gd name="T56" fmla="*/ 211 w 217"/>
                <a:gd name="T57" fmla="*/ 302 h 770"/>
                <a:gd name="T58" fmla="*/ 199 w 217"/>
                <a:gd name="T59" fmla="*/ 248 h 770"/>
                <a:gd name="T60" fmla="*/ 182 w 217"/>
                <a:gd name="T61" fmla="*/ 196 h 770"/>
                <a:gd name="T62" fmla="*/ 161 w 217"/>
                <a:gd name="T63" fmla="*/ 147 h 770"/>
                <a:gd name="T64" fmla="*/ 134 w 217"/>
                <a:gd name="T65" fmla="*/ 101 h 770"/>
                <a:gd name="T66" fmla="*/ 103 w 217"/>
                <a:gd name="T67" fmla="*/ 58 h 770"/>
                <a:gd name="T68" fmla="*/ 69 w 217"/>
                <a:gd name="T69" fmla="*/ 18 h 770"/>
                <a:gd name="T70" fmla="*/ 49 w 217"/>
                <a:gd name="T71"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7" h="770">
                  <a:moveTo>
                    <a:pt x="49" y="0"/>
                  </a:moveTo>
                  <a:lnTo>
                    <a:pt x="0" y="49"/>
                  </a:lnTo>
                  <a:lnTo>
                    <a:pt x="0" y="49"/>
                  </a:lnTo>
                  <a:lnTo>
                    <a:pt x="16" y="65"/>
                  </a:lnTo>
                  <a:lnTo>
                    <a:pt x="33" y="82"/>
                  </a:lnTo>
                  <a:lnTo>
                    <a:pt x="48" y="100"/>
                  </a:lnTo>
                  <a:lnTo>
                    <a:pt x="62" y="118"/>
                  </a:lnTo>
                  <a:lnTo>
                    <a:pt x="75" y="138"/>
                  </a:lnTo>
                  <a:lnTo>
                    <a:pt x="86" y="157"/>
                  </a:lnTo>
                  <a:lnTo>
                    <a:pt x="98" y="177"/>
                  </a:lnTo>
                  <a:lnTo>
                    <a:pt x="107" y="198"/>
                  </a:lnTo>
                  <a:lnTo>
                    <a:pt x="117" y="220"/>
                  </a:lnTo>
                  <a:lnTo>
                    <a:pt x="125" y="243"/>
                  </a:lnTo>
                  <a:lnTo>
                    <a:pt x="132" y="266"/>
                  </a:lnTo>
                  <a:lnTo>
                    <a:pt x="138" y="288"/>
                  </a:lnTo>
                  <a:lnTo>
                    <a:pt x="141" y="313"/>
                  </a:lnTo>
                  <a:lnTo>
                    <a:pt x="145" y="336"/>
                  </a:lnTo>
                  <a:lnTo>
                    <a:pt x="147" y="361"/>
                  </a:lnTo>
                  <a:lnTo>
                    <a:pt x="147" y="385"/>
                  </a:lnTo>
                  <a:lnTo>
                    <a:pt x="147" y="385"/>
                  </a:lnTo>
                  <a:lnTo>
                    <a:pt x="147" y="411"/>
                  </a:lnTo>
                  <a:lnTo>
                    <a:pt x="145" y="434"/>
                  </a:lnTo>
                  <a:lnTo>
                    <a:pt x="142" y="459"/>
                  </a:lnTo>
                  <a:lnTo>
                    <a:pt x="138" y="482"/>
                  </a:lnTo>
                  <a:lnTo>
                    <a:pt x="132" y="505"/>
                  </a:lnTo>
                  <a:lnTo>
                    <a:pt x="125" y="527"/>
                  </a:lnTo>
                  <a:lnTo>
                    <a:pt x="117" y="550"/>
                  </a:lnTo>
                  <a:lnTo>
                    <a:pt x="108" y="572"/>
                  </a:lnTo>
                  <a:lnTo>
                    <a:pt x="98" y="593"/>
                  </a:lnTo>
                  <a:lnTo>
                    <a:pt x="87" y="613"/>
                  </a:lnTo>
                  <a:lnTo>
                    <a:pt x="75" y="632"/>
                  </a:lnTo>
                  <a:lnTo>
                    <a:pt x="62" y="651"/>
                  </a:lnTo>
                  <a:lnTo>
                    <a:pt x="48" y="670"/>
                  </a:lnTo>
                  <a:lnTo>
                    <a:pt x="34" y="687"/>
                  </a:lnTo>
                  <a:lnTo>
                    <a:pt x="17" y="705"/>
                  </a:lnTo>
                  <a:lnTo>
                    <a:pt x="1" y="721"/>
                  </a:lnTo>
                  <a:lnTo>
                    <a:pt x="50" y="770"/>
                  </a:lnTo>
                  <a:lnTo>
                    <a:pt x="50" y="770"/>
                  </a:lnTo>
                  <a:lnTo>
                    <a:pt x="70" y="752"/>
                  </a:lnTo>
                  <a:lnTo>
                    <a:pt x="87" y="732"/>
                  </a:lnTo>
                  <a:lnTo>
                    <a:pt x="104" y="712"/>
                  </a:lnTo>
                  <a:lnTo>
                    <a:pt x="120" y="691"/>
                  </a:lnTo>
                  <a:lnTo>
                    <a:pt x="135" y="669"/>
                  </a:lnTo>
                  <a:lnTo>
                    <a:pt x="148" y="647"/>
                  </a:lnTo>
                  <a:lnTo>
                    <a:pt x="161" y="623"/>
                  </a:lnTo>
                  <a:lnTo>
                    <a:pt x="173" y="599"/>
                  </a:lnTo>
                  <a:lnTo>
                    <a:pt x="183" y="574"/>
                  </a:lnTo>
                  <a:lnTo>
                    <a:pt x="191" y="548"/>
                  </a:lnTo>
                  <a:lnTo>
                    <a:pt x="199" y="523"/>
                  </a:lnTo>
                  <a:lnTo>
                    <a:pt x="205" y="496"/>
                  </a:lnTo>
                  <a:lnTo>
                    <a:pt x="211" y="469"/>
                  </a:lnTo>
                  <a:lnTo>
                    <a:pt x="215" y="441"/>
                  </a:lnTo>
                  <a:lnTo>
                    <a:pt x="217" y="414"/>
                  </a:lnTo>
                  <a:lnTo>
                    <a:pt x="217" y="385"/>
                  </a:lnTo>
                  <a:lnTo>
                    <a:pt x="217" y="385"/>
                  </a:lnTo>
                  <a:lnTo>
                    <a:pt x="217" y="357"/>
                  </a:lnTo>
                  <a:lnTo>
                    <a:pt x="215" y="329"/>
                  </a:lnTo>
                  <a:lnTo>
                    <a:pt x="211" y="302"/>
                  </a:lnTo>
                  <a:lnTo>
                    <a:pt x="205" y="274"/>
                  </a:lnTo>
                  <a:lnTo>
                    <a:pt x="199" y="248"/>
                  </a:lnTo>
                  <a:lnTo>
                    <a:pt x="191" y="222"/>
                  </a:lnTo>
                  <a:lnTo>
                    <a:pt x="182" y="196"/>
                  </a:lnTo>
                  <a:lnTo>
                    <a:pt x="173" y="171"/>
                  </a:lnTo>
                  <a:lnTo>
                    <a:pt x="161" y="147"/>
                  </a:lnTo>
                  <a:lnTo>
                    <a:pt x="148" y="124"/>
                  </a:lnTo>
                  <a:lnTo>
                    <a:pt x="134" y="101"/>
                  </a:lnTo>
                  <a:lnTo>
                    <a:pt x="119" y="79"/>
                  </a:lnTo>
                  <a:lnTo>
                    <a:pt x="103" y="58"/>
                  </a:lnTo>
                  <a:lnTo>
                    <a:pt x="86" y="37"/>
                  </a:lnTo>
                  <a:lnTo>
                    <a:pt x="69" y="18"/>
                  </a:lnTo>
                  <a:lnTo>
                    <a:pt x="49" y="0"/>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3" name="Freeform 12">
              <a:extLst>
                <a:ext uri="{FF2B5EF4-FFF2-40B4-BE49-F238E27FC236}">
                  <a16:creationId xmlns:a16="http://schemas.microsoft.com/office/drawing/2014/main" id="{54618275-226A-48DF-BD4F-5F1E6F9705A6}"/>
                </a:ext>
              </a:extLst>
            </p:cNvPr>
            <p:cNvSpPr>
              <a:spLocks/>
            </p:cNvSpPr>
            <p:nvPr/>
          </p:nvSpPr>
          <p:spPr bwMode="auto">
            <a:xfrm>
              <a:off x="2894013" y="2463800"/>
              <a:ext cx="373062" cy="485775"/>
            </a:xfrm>
            <a:custGeom>
              <a:avLst/>
              <a:gdLst>
                <a:gd name="T0" fmla="*/ 652 w 706"/>
                <a:gd name="T1" fmla="*/ 0 h 917"/>
                <a:gd name="T2" fmla="*/ 297 w 706"/>
                <a:gd name="T3" fmla="*/ 272 h 917"/>
                <a:gd name="T4" fmla="*/ 295 w 706"/>
                <a:gd name="T5" fmla="*/ 272 h 917"/>
                <a:gd name="T6" fmla="*/ 295 w 706"/>
                <a:gd name="T7" fmla="*/ 358 h 917"/>
                <a:gd name="T8" fmla="*/ 295 w 706"/>
                <a:gd name="T9" fmla="*/ 358 h 917"/>
                <a:gd name="T10" fmla="*/ 294 w 706"/>
                <a:gd name="T11" fmla="*/ 363 h 917"/>
                <a:gd name="T12" fmla="*/ 293 w 706"/>
                <a:gd name="T13" fmla="*/ 369 h 917"/>
                <a:gd name="T14" fmla="*/ 290 w 706"/>
                <a:gd name="T15" fmla="*/ 374 h 917"/>
                <a:gd name="T16" fmla="*/ 287 w 706"/>
                <a:gd name="T17" fmla="*/ 379 h 917"/>
                <a:gd name="T18" fmla="*/ 282 w 706"/>
                <a:gd name="T19" fmla="*/ 382 h 917"/>
                <a:gd name="T20" fmla="*/ 278 w 706"/>
                <a:gd name="T21" fmla="*/ 384 h 917"/>
                <a:gd name="T22" fmla="*/ 272 w 706"/>
                <a:gd name="T23" fmla="*/ 386 h 917"/>
                <a:gd name="T24" fmla="*/ 266 w 706"/>
                <a:gd name="T25" fmla="*/ 387 h 917"/>
                <a:gd name="T26" fmla="*/ 266 w 706"/>
                <a:gd name="T27" fmla="*/ 387 h 917"/>
                <a:gd name="T28" fmla="*/ 260 w 706"/>
                <a:gd name="T29" fmla="*/ 386 h 917"/>
                <a:gd name="T30" fmla="*/ 254 w 706"/>
                <a:gd name="T31" fmla="*/ 384 h 917"/>
                <a:gd name="T32" fmla="*/ 250 w 706"/>
                <a:gd name="T33" fmla="*/ 382 h 917"/>
                <a:gd name="T34" fmla="*/ 246 w 706"/>
                <a:gd name="T35" fmla="*/ 379 h 917"/>
                <a:gd name="T36" fmla="*/ 243 w 706"/>
                <a:gd name="T37" fmla="*/ 374 h 917"/>
                <a:gd name="T38" fmla="*/ 239 w 706"/>
                <a:gd name="T39" fmla="*/ 369 h 917"/>
                <a:gd name="T40" fmla="*/ 238 w 706"/>
                <a:gd name="T41" fmla="*/ 363 h 917"/>
                <a:gd name="T42" fmla="*/ 237 w 706"/>
                <a:gd name="T43" fmla="*/ 358 h 917"/>
                <a:gd name="T44" fmla="*/ 237 w 706"/>
                <a:gd name="T45" fmla="*/ 272 h 917"/>
                <a:gd name="T46" fmla="*/ 69 w 706"/>
                <a:gd name="T47" fmla="*/ 272 h 917"/>
                <a:gd name="T48" fmla="*/ 69 w 706"/>
                <a:gd name="T49" fmla="*/ 320 h 917"/>
                <a:gd name="T50" fmla="*/ 0 w 706"/>
                <a:gd name="T51" fmla="*/ 351 h 917"/>
                <a:gd name="T52" fmla="*/ 0 w 706"/>
                <a:gd name="T53" fmla="*/ 567 h 917"/>
                <a:gd name="T54" fmla="*/ 69 w 706"/>
                <a:gd name="T55" fmla="*/ 596 h 917"/>
                <a:gd name="T56" fmla="*/ 69 w 706"/>
                <a:gd name="T57" fmla="*/ 645 h 917"/>
                <a:gd name="T58" fmla="*/ 297 w 706"/>
                <a:gd name="T59" fmla="*/ 645 h 917"/>
                <a:gd name="T60" fmla="*/ 652 w 706"/>
                <a:gd name="T61" fmla="*/ 917 h 917"/>
                <a:gd name="T62" fmla="*/ 706 w 706"/>
                <a:gd name="T63" fmla="*/ 917 h 917"/>
                <a:gd name="T64" fmla="*/ 706 w 706"/>
                <a:gd name="T65" fmla="*/ 458 h 917"/>
                <a:gd name="T66" fmla="*/ 706 w 706"/>
                <a:gd name="T67" fmla="*/ 0 h 917"/>
                <a:gd name="T68" fmla="*/ 652 w 706"/>
                <a:gd name="T69" fmla="*/ 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6" h="917">
                  <a:moveTo>
                    <a:pt x="652" y="0"/>
                  </a:moveTo>
                  <a:lnTo>
                    <a:pt x="297" y="272"/>
                  </a:lnTo>
                  <a:lnTo>
                    <a:pt x="295" y="272"/>
                  </a:lnTo>
                  <a:lnTo>
                    <a:pt x="295" y="358"/>
                  </a:lnTo>
                  <a:lnTo>
                    <a:pt x="295" y="358"/>
                  </a:lnTo>
                  <a:lnTo>
                    <a:pt x="294" y="363"/>
                  </a:lnTo>
                  <a:lnTo>
                    <a:pt x="293" y="369"/>
                  </a:lnTo>
                  <a:lnTo>
                    <a:pt x="290" y="374"/>
                  </a:lnTo>
                  <a:lnTo>
                    <a:pt x="287" y="379"/>
                  </a:lnTo>
                  <a:lnTo>
                    <a:pt x="282" y="382"/>
                  </a:lnTo>
                  <a:lnTo>
                    <a:pt x="278" y="384"/>
                  </a:lnTo>
                  <a:lnTo>
                    <a:pt x="272" y="386"/>
                  </a:lnTo>
                  <a:lnTo>
                    <a:pt x="266" y="387"/>
                  </a:lnTo>
                  <a:lnTo>
                    <a:pt x="266" y="387"/>
                  </a:lnTo>
                  <a:lnTo>
                    <a:pt x="260" y="386"/>
                  </a:lnTo>
                  <a:lnTo>
                    <a:pt x="254" y="384"/>
                  </a:lnTo>
                  <a:lnTo>
                    <a:pt x="250" y="382"/>
                  </a:lnTo>
                  <a:lnTo>
                    <a:pt x="246" y="379"/>
                  </a:lnTo>
                  <a:lnTo>
                    <a:pt x="243" y="374"/>
                  </a:lnTo>
                  <a:lnTo>
                    <a:pt x="239" y="369"/>
                  </a:lnTo>
                  <a:lnTo>
                    <a:pt x="238" y="363"/>
                  </a:lnTo>
                  <a:lnTo>
                    <a:pt x="237" y="358"/>
                  </a:lnTo>
                  <a:lnTo>
                    <a:pt x="237" y="272"/>
                  </a:lnTo>
                  <a:lnTo>
                    <a:pt x="69" y="272"/>
                  </a:lnTo>
                  <a:lnTo>
                    <a:pt x="69" y="320"/>
                  </a:lnTo>
                  <a:lnTo>
                    <a:pt x="0" y="351"/>
                  </a:lnTo>
                  <a:lnTo>
                    <a:pt x="0" y="567"/>
                  </a:lnTo>
                  <a:lnTo>
                    <a:pt x="69" y="596"/>
                  </a:lnTo>
                  <a:lnTo>
                    <a:pt x="69" y="645"/>
                  </a:lnTo>
                  <a:lnTo>
                    <a:pt x="297" y="645"/>
                  </a:lnTo>
                  <a:lnTo>
                    <a:pt x="652" y="917"/>
                  </a:lnTo>
                  <a:lnTo>
                    <a:pt x="706" y="917"/>
                  </a:lnTo>
                  <a:lnTo>
                    <a:pt x="706" y="458"/>
                  </a:lnTo>
                  <a:lnTo>
                    <a:pt x="706" y="0"/>
                  </a:lnTo>
                  <a:lnTo>
                    <a:pt x="6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44" name="Grupa 143">
            <a:extLst>
              <a:ext uri="{FF2B5EF4-FFF2-40B4-BE49-F238E27FC236}">
                <a16:creationId xmlns:a16="http://schemas.microsoft.com/office/drawing/2014/main" id="{EA11F654-BA70-4CE9-9791-353FD01A5A28}"/>
              </a:ext>
            </a:extLst>
          </p:cNvPr>
          <p:cNvGrpSpPr/>
          <p:nvPr/>
        </p:nvGrpSpPr>
        <p:grpSpPr>
          <a:xfrm>
            <a:off x="4932040" y="3025218"/>
            <a:ext cx="241010" cy="215719"/>
            <a:chOff x="7240588" y="4533901"/>
            <a:chExt cx="771525" cy="690563"/>
          </a:xfrm>
          <a:solidFill>
            <a:srgbClr val="CDCDCD"/>
          </a:solidFill>
        </p:grpSpPr>
        <p:sp>
          <p:nvSpPr>
            <p:cNvPr id="145" name="Freeform 13">
              <a:extLst>
                <a:ext uri="{FF2B5EF4-FFF2-40B4-BE49-F238E27FC236}">
                  <a16:creationId xmlns:a16="http://schemas.microsoft.com/office/drawing/2014/main" id="{F4CD0B7B-1497-4231-9507-29169731B1B0}"/>
                </a:ext>
              </a:extLst>
            </p:cNvPr>
            <p:cNvSpPr>
              <a:spLocks/>
            </p:cNvSpPr>
            <p:nvPr/>
          </p:nvSpPr>
          <p:spPr bwMode="auto">
            <a:xfrm>
              <a:off x="7292976" y="4702176"/>
              <a:ext cx="225425" cy="450850"/>
            </a:xfrm>
            <a:custGeom>
              <a:avLst/>
              <a:gdLst>
                <a:gd name="T0" fmla="*/ 688 w 996"/>
                <a:gd name="T1" fmla="*/ 1668 h 1985"/>
                <a:gd name="T2" fmla="*/ 996 w 996"/>
                <a:gd name="T3" fmla="*/ 1669 h 1985"/>
                <a:gd name="T4" fmla="*/ 570 w 996"/>
                <a:gd name="T5" fmla="*/ 1434 h 1985"/>
                <a:gd name="T6" fmla="*/ 668 w 996"/>
                <a:gd name="T7" fmla="*/ 1344 h 1985"/>
                <a:gd name="T8" fmla="*/ 726 w 996"/>
                <a:gd name="T9" fmla="*/ 1285 h 1985"/>
                <a:gd name="T10" fmla="*/ 785 w 996"/>
                <a:gd name="T11" fmla="*/ 1215 h 1985"/>
                <a:gd name="T12" fmla="*/ 844 w 996"/>
                <a:gd name="T13" fmla="*/ 1135 h 1985"/>
                <a:gd name="T14" fmla="*/ 902 w 996"/>
                <a:gd name="T15" fmla="*/ 1046 h 1985"/>
                <a:gd name="T16" fmla="*/ 884 w 996"/>
                <a:gd name="T17" fmla="*/ 1020 h 1985"/>
                <a:gd name="T18" fmla="*/ 780 w 996"/>
                <a:gd name="T19" fmla="*/ 945 h 1985"/>
                <a:gd name="T20" fmla="*/ 762 w 996"/>
                <a:gd name="T21" fmla="*/ 790 h 1985"/>
                <a:gd name="T22" fmla="*/ 787 w 996"/>
                <a:gd name="T23" fmla="*/ 765 h 1985"/>
                <a:gd name="T24" fmla="*/ 839 w 996"/>
                <a:gd name="T25" fmla="*/ 708 h 1985"/>
                <a:gd name="T26" fmla="*/ 866 w 996"/>
                <a:gd name="T27" fmla="*/ 676 h 1985"/>
                <a:gd name="T28" fmla="*/ 816 w 996"/>
                <a:gd name="T29" fmla="*/ 608 h 1985"/>
                <a:gd name="T30" fmla="*/ 768 w 996"/>
                <a:gd name="T31" fmla="*/ 532 h 1985"/>
                <a:gd name="T32" fmla="*/ 722 w 996"/>
                <a:gd name="T33" fmla="*/ 451 h 1985"/>
                <a:gd name="T34" fmla="*/ 679 w 996"/>
                <a:gd name="T35" fmla="*/ 365 h 1985"/>
                <a:gd name="T36" fmla="*/ 640 w 996"/>
                <a:gd name="T37" fmla="*/ 276 h 1985"/>
                <a:gd name="T38" fmla="*/ 604 w 996"/>
                <a:gd name="T39" fmla="*/ 184 h 1985"/>
                <a:gd name="T40" fmla="*/ 574 w 996"/>
                <a:gd name="T41" fmla="*/ 92 h 1985"/>
                <a:gd name="T42" fmla="*/ 551 w 996"/>
                <a:gd name="T43" fmla="*/ 0 h 1985"/>
                <a:gd name="T44" fmla="*/ 537 w 996"/>
                <a:gd name="T45" fmla="*/ 58 h 1985"/>
                <a:gd name="T46" fmla="*/ 501 w 996"/>
                <a:gd name="T47" fmla="*/ 172 h 1985"/>
                <a:gd name="T48" fmla="*/ 457 w 996"/>
                <a:gd name="T49" fmla="*/ 286 h 1985"/>
                <a:gd name="T50" fmla="*/ 407 w 996"/>
                <a:gd name="T51" fmla="*/ 396 h 1985"/>
                <a:gd name="T52" fmla="*/ 352 w 996"/>
                <a:gd name="T53" fmla="*/ 500 h 1985"/>
                <a:gd name="T54" fmla="*/ 292 w 996"/>
                <a:gd name="T55" fmla="*/ 597 h 1985"/>
                <a:gd name="T56" fmla="*/ 231 w 996"/>
                <a:gd name="T57" fmla="*/ 682 h 1985"/>
                <a:gd name="T58" fmla="*/ 169 w 996"/>
                <a:gd name="T59" fmla="*/ 754 h 1985"/>
                <a:gd name="T60" fmla="*/ 138 w 996"/>
                <a:gd name="T61" fmla="*/ 784 h 1985"/>
                <a:gd name="T62" fmla="*/ 304 w 996"/>
                <a:gd name="T63" fmla="*/ 876 h 1985"/>
                <a:gd name="T64" fmla="*/ 247 w 996"/>
                <a:gd name="T65" fmla="*/ 973 h 1985"/>
                <a:gd name="T66" fmla="*/ 189 w 996"/>
                <a:gd name="T67" fmla="*/ 1060 h 1985"/>
                <a:gd name="T68" fmla="*/ 129 w 996"/>
                <a:gd name="T69" fmla="*/ 1136 h 1985"/>
                <a:gd name="T70" fmla="*/ 68 w 996"/>
                <a:gd name="T71" fmla="*/ 1198 h 1985"/>
                <a:gd name="T72" fmla="*/ 234 w 996"/>
                <a:gd name="T73" fmla="*/ 1289 h 1985"/>
                <a:gd name="T74" fmla="*/ 179 w 996"/>
                <a:gd name="T75" fmla="*/ 1386 h 1985"/>
                <a:gd name="T76" fmla="*/ 120 w 996"/>
                <a:gd name="T77" fmla="*/ 1472 h 1985"/>
                <a:gd name="T78" fmla="*/ 60 w 996"/>
                <a:gd name="T79" fmla="*/ 1549 h 1985"/>
                <a:gd name="T80" fmla="*/ 0 w 996"/>
                <a:gd name="T81" fmla="*/ 1611 h 1985"/>
                <a:gd name="T82" fmla="*/ 412 w 996"/>
                <a:gd name="T83" fmla="*/ 1668 h 1985"/>
                <a:gd name="T84" fmla="*/ 688 w 996"/>
                <a:gd name="T85" fmla="*/ 198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6" h="1985">
                  <a:moveTo>
                    <a:pt x="688" y="1985"/>
                  </a:moveTo>
                  <a:lnTo>
                    <a:pt x="688" y="1668"/>
                  </a:lnTo>
                  <a:lnTo>
                    <a:pt x="826" y="1763"/>
                  </a:lnTo>
                  <a:lnTo>
                    <a:pt x="996" y="1669"/>
                  </a:lnTo>
                  <a:lnTo>
                    <a:pt x="688" y="1499"/>
                  </a:lnTo>
                  <a:lnTo>
                    <a:pt x="570" y="1434"/>
                  </a:lnTo>
                  <a:lnTo>
                    <a:pt x="668" y="1344"/>
                  </a:lnTo>
                  <a:lnTo>
                    <a:pt x="668" y="1344"/>
                  </a:lnTo>
                  <a:lnTo>
                    <a:pt x="697" y="1316"/>
                  </a:lnTo>
                  <a:lnTo>
                    <a:pt x="726" y="1285"/>
                  </a:lnTo>
                  <a:lnTo>
                    <a:pt x="756" y="1252"/>
                  </a:lnTo>
                  <a:lnTo>
                    <a:pt x="785" y="1215"/>
                  </a:lnTo>
                  <a:lnTo>
                    <a:pt x="814" y="1177"/>
                  </a:lnTo>
                  <a:lnTo>
                    <a:pt x="844" y="1135"/>
                  </a:lnTo>
                  <a:lnTo>
                    <a:pt x="873" y="1091"/>
                  </a:lnTo>
                  <a:lnTo>
                    <a:pt x="902" y="1046"/>
                  </a:lnTo>
                  <a:lnTo>
                    <a:pt x="902" y="1046"/>
                  </a:lnTo>
                  <a:lnTo>
                    <a:pt x="884" y="1020"/>
                  </a:lnTo>
                  <a:lnTo>
                    <a:pt x="867" y="993"/>
                  </a:lnTo>
                  <a:lnTo>
                    <a:pt x="780" y="945"/>
                  </a:lnTo>
                  <a:lnTo>
                    <a:pt x="662" y="881"/>
                  </a:lnTo>
                  <a:lnTo>
                    <a:pt x="762" y="790"/>
                  </a:lnTo>
                  <a:lnTo>
                    <a:pt x="762" y="790"/>
                  </a:lnTo>
                  <a:lnTo>
                    <a:pt x="787" y="765"/>
                  </a:lnTo>
                  <a:lnTo>
                    <a:pt x="813" y="738"/>
                  </a:lnTo>
                  <a:lnTo>
                    <a:pt x="839" y="708"/>
                  </a:lnTo>
                  <a:lnTo>
                    <a:pt x="866" y="676"/>
                  </a:lnTo>
                  <a:lnTo>
                    <a:pt x="866" y="676"/>
                  </a:lnTo>
                  <a:lnTo>
                    <a:pt x="841" y="643"/>
                  </a:lnTo>
                  <a:lnTo>
                    <a:pt x="816" y="608"/>
                  </a:lnTo>
                  <a:lnTo>
                    <a:pt x="792" y="571"/>
                  </a:lnTo>
                  <a:lnTo>
                    <a:pt x="768" y="532"/>
                  </a:lnTo>
                  <a:lnTo>
                    <a:pt x="745" y="493"/>
                  </a:lnTo>
                  <a:lnTo>
                    <a:pt x="722" y="451"/>
                  </a:lnTo>
                  <a:lnTo>
                    <a:pt x="700" y="408"/>
                  </a:lnTo>
                  <a:lnTo>
                    <a:pt x="679" y="365"/>
                  </a:lnTo>
                  <a:lnTo>
                    <a:pt x="659" y="321"/>
                  </a:lnTo>
                  <a:lnTo>
                    <a:pt x="640" y="276"/>
                  </a:lnTo>
                  <a:lnTo>
                    <a:pt x="621" y="230"/>
                  </a:lnTo>
                  <a:lnTo>
                    <a:pt x="604" y="184"/>
                  </a:lnTo>
                  <a:lnTo>
                    <a:pt x="589" y="138"/>
                  </a:lnTo>
                  <a:lnTo>
                    <a:pt x="574" y="92"/>
                  </a:lnTo>
                  <a:lnTo>
                    <a:pt x="561" y="46"/>
                  </a:lnTo>
                  <a:lnTo>
                    <a:pt x="551" y="0"/>
                  </a:lnTo>
                  <a:lnTo>
                    <a:pt x="551" y="0"/>
                  </a:lnTo>
                  <a:lnTo>
                    <a:pt x="537" y="58"/>
                  </a:lnTo>
                  <a:lnTo>
                    <a:pt x="519" y="114"/>
                  </a:lnTo>
                  <a:lnTo>
                    <a:pt x="501" y="172"/>
                  </a:lnTo>
                  <a:lnTo>
                    <a:pt x="480" y="229"/>
                  </a:lnTo>
                  <a:lnTo>
                    <a:pt x="457" y="286"/>
                  </a:lnTo>
                  <a:lnTo>
                    <a:pt x="433" y="342"/>
                  </a:lnTo>
                  <a:lnTo>
                    <a:pt x="407" y="396"/>
                  </a:lnTo>
                  <a:lnTo>
                    <a:pt x="380" y="449"/>
                  </a:lnTo>
                  <a:lnTo>
                    <a:pt x="352" y="500"/>
                  </a:lnTo>
                  <a:lnTo>
                    <a:pt x="322" y="550"/>
                  </a:lnTo>
                  <a:lnTo>
                    <a:pt x="292" y="597"/>
                  </a:lnTo>
                  <a:lnTo>
                    <a:pt x="262" y="641"/>
                  </a:lnTo>
                  <a:lnTo>
                    <a:pt x="231" y="682"/>
                  </a:lnTo>
                  <a:lnTo>
                    <a:pt x="200" y="720"/>
                  </a:lnTo>
                  <a:lnTo>
                    <a:pt x="169" y="754"/>
                  </a:lnTo>
                  <a:lnTo>
                    <a:pt x="153" y="770"/>
                  </a:lnTo>
                  <a:lnTo>
                    <a:pt x="138" y="784"/>
                  </a:lnTo>
                  <a:lnTo>
                    <a:pt x="304" y="876"/>
                  </a:lnTo>
                  <a:lnTo>
                    <a:pt x="304" y="876"/>
                  </a:lnTo>
                  <a:lnTo>
                    <a:pt x="276" y="926"/>
                  </a:lnTo>
                  <a:lnTo>
                    <a:pt x="247" y="973"/>
                  </a:lnTo>
                  <a:lnTo>
                    <a:pt x="218" y="1017"/>
                  </a:lnTo>
                  <a:lnTo>
                    <a:pt x="189" y="1060"/>
                  </a:lnTo>
                  <a:lnTo>
                    <a:pt x="159" y="1099"/>
                  </a:lnTo>
                  <a:lnTo>
                    <a:pt x="129" y="1136"/>
                  </a:lnTo>
                  <a:lnTo>
                    <a:pt x="98" y="1168"/>
                  </a:lnTo>
                  <a:lnTo>
                    <a:pt x="68" y="1198"/>
                  </a:lnTo>
                  <a:lnTo>
                    <a:pt x="234" y="1289"/>
                  </a:lnTo>
                  <a:lnTo>
                    <a:pt x="234" y="1289"/>
                  </a:lnTo>
                  <a:lnTo>
                    <a:pt x="208" y="1338"/>
                  </a:lnTo>
                  <a:lnTo>
                    <a:pt x="179" y="1386"/>
                  </a:lnTo>
                  <a:lnTo>
                    <a:pt x="150" y="1431"/>
                  </a:lnTo>
                  <a:lnTo>
                    <a:pt x="120" y="1472"/>
                  </a:lnTo>
                  <a:lnTo>
                    <a:pt x="90" y="1512"/>
                  </a:lnTo>
                  <a:lnTo>
                    <a:pt x="60" y="1549"/>
                  </a:lnTo>
                  <a:lnTo>
                    <a:pt x="30" y="1582"/>
                  </a:lnTo>
                  <a:lnTo>
                    <a:pt x="0" y="1611"/>
                  </a:lnTo>
                  <a:lnTo>
                    <a:pt x="275" y="1763"/>
                  </a:lnTo>
                  <a:lnTo>
                    <a:pt x="412" y="1668"/>
                  </a:lnTo>
                  <a:lnTo>
                    <a:pt x="412" y="1985"/>
                  </a:lnTo>
                  <a:lnTo>
                    <a:pt x="688" y="19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6" name="Freeform 14">
              <a:extLst>
                <a:ext uri="{FF2B5EF4-FFF2-40B4-BE49-F238E27FC236}">
                  <a16:creationId xmlns:a16="http://schemas.microsoft.com/office/drawing/2014/main" id="{B884629F-57E7-46B0-86B8-7C48D9D7EA55}"/>
                </a:ext>
              </a:extLst>
            </p:cNvPr>
            <p:cNvSpPr>
              <a:spLocks/>
            </p:cNvSpPr>
            <p:nvPr/>
          </p:nvSpPr>
          <p:spPr bwMode="auto">
            <a:xfrm>
              <a:off x="7459663" y="4533901"/>
              <a:ext cx="333375" cy="619125"/>
            </a:xfrm>
            <a:custGeom>
              <a:avLst/>
              <a:gdLst>
                <a:gd name="T0" fmla="*/ 923 w 1476"/>
                <a:gd name="T1" fmla="*/ 2235 h 2729"/>
                <a:gd name="T2" fmla="*/ 1476 w 1476"/>
                <a:gd name="T3" fmla="*/ 2159 h 2729"/>
                <a:gd name="T4" fmla="*/ 1457 w 1476"/>
                <a:gd name="T5" fmla="*/ 2139 h 2729"/>
                <a:gd name="T6" fmla="*/ 1416 w 1476"/>
                <a:gd name="T7" fmla="*/ 2097 h 2729"/>
                <a:gd name="T8" fmla="*/ 1375 w 1476"/>
                <a:gd name="T9" fmla="*/ 2051 h 2729"/>
                <a:gd name="T10" fmla="*/ 1334 w 1476"/>
                <a:gd name="T11" fmla="*/ 2000 h 2729"/>
                <a:gd name="T12" fmla="*/ 1275 w 1476"/>
                <a:gd name="T13" fmla="*/ 1916 h 2729"/>
                <a:gd name="T14" fmla="*/ 1198 w 1476"/>
                <a:gd name="T15" fmla="*/ 1793 h 2729"/>
                <a:gd name="T16" fmla="*/ 1384 w 1476"/>
                <a:gd name="T17" fmla="*/ 1605 h 2729"/>
                <a:gd name="T18" fmla="*/ 1363 w 1476"/>
                <a:gd name="T19" fmla="*/ 1586 h 2729"/>
                <a:gd name="T20" fmla="*/ 1324 w 1476"/>
                <a:gd name="T21" fmla="*/ 1544 h 2729"/>
                <a:gd name="T22" fmla="*/ 1283 w 1476"/>
                <a:gd name="T23" fmla="*/ 1497 h 2729"/>
                <a:gd name="T24" fmla="*/ 1242 w 1476"/>
                <a:gd name="T25" fmla="*/ 1447 h 2729"/>
                <a:gd name="T26" fmla="*/ 1183 w 1476"/>
                <a:gd name="T27" fmla="*/ 1363 h 2729"/>
                <a:gd name="T28" fmla="*/ 1106 w 1476"/>
                <a:gd name="T29" fmla="*/ 1240 h 2729"/>
                <a:gd name="T30" fmla="*/ 1292 w 1476"/>
                <a:gd name="T31" fmla="*/ 1051 h 2729"/>
                <a:gd name="T32" fmla="*/ 1271 w 1476"/>
                <a:gd name="T33" fmla="*/ 1032 h 2729"/>
                <a:gd name="T34" fmla="*/ 1229 w 1476"/>
                <a:gd name="T35" fmla="*/ 988 h 2729"/>
                <a:gd name="T36" fmla="*/ 1188 w 1476"/>
                <a:gd name="T37" fmla="*/ 940 h 2729"/>
                <a:gd name="T38" fmla="*/ 1146 w 1476"/>
                <a:gd name="T39" fmla="*/ 886 h 2729"/>
                <a:gd name="T40" fmla="*/ 1104 w 1476"/>
                <a:gd name="T41" fmla="*/ 829 h 2729"/>
                <a:gd name="T42" fmla="*/ 1063 w 1476"/>
                <a:gd name="T43" fmla="*/ 768 h 2729"/>
                <a:gd name="T44" fmla="*/ 1004 w 1476"/>
                <a:gd name="T45" fmla="*/ 671 h 2729"/>
                <a:gd name="T46" fmla="*/ 930 w 1476"/>
                <a:gd name="T47" fmla="*/ 530 h 2729"/>
                <a:gd name="T48" fmla="*/ 863 w 1476"/>
                <a:gd name="T49" fmla="*/ 382 h 2729"/>
                <a:gd name="T50" fmla="*/ 818 w 1476"/>
                <a:gd name="T51" fmla="*/ 268 h 2729"/>
                <a:gd name="T52" fmla="*/ 792 w 1476"/>
                <a:gd name="T53" fmla="*/ 192 h 2729"/>
                <a:gd name="T54" fmla="*/ 767 w 1476"/>
                <a:gd name="T55" fmla="*/ 114 h 2729"/>
                <a:gd name="T56" fmla="*/ 747 w 1476"/>
                <a:gd name="T57" fmla="*/ 37 h 2729"/>
                <a:gd name="T58" fmla="*/ 738 w 1476"/>
                <a:gd name="T59" fmla="*/ 0 h 2729"/>
                <a:gd name="T60" fmla="*/ 719 w 1476"/>
                <a:gd name="T61" fmla="*/ 76 h 2729"/>
                <a:gd name="T62" fmla="*/ 697 w 1476"/>
                <a:gd name="T63" fmla="*/ 153 h 2729"/>
                <a:gd name="T64" fmla="*/ 672 w 1476"/>
                <a:gd name="T65" fmla="*/ 230 h 2729"/>
                <a:gd name="T66" fmla="*/ 644 w 1476"/>
                <a:gd name="T67" fmla="*/ 306 h 2729"/>
                <a:gd name="T68" fmla="*/ 581 w 1476"/>
                <a:gd name="T69" fmla="*/ 457 h 2729"/>
                <a:gd name="T70" fmla="*/ 510 w 1476"/>
                <a:gd name="T71" fmla="*/ 601 h 2729"/>
                <a:gd name="T72" fmla="*/ 433 w 1476"/>
                <a:gd name="T73" fmla="*/ 736 h 2729"/>
                <a:gd name="T74" fmla="*/ 392 w 1476"/>
                <a:gd name="T75" fmla="*/ 799 h 2729"/>
                <a:gd name="T76" fmla="*/ 351 w 1476"/>
                <a:gd name="T77" fmla="*/ 858 h 2729"/>
                <a:gd name="T78" fmla="*/ 310 w 1476"/>
                <a:gd name="T79" fmla="*/ 914 h 2729"/>
                <a:gd name="T80" fmla="*/ 268 w 1476"/>
                <a:gd name="T81" fmla="*/ 964 h 2729"/>
                <a:gd name="T82" fmla="*/ 226 w 1476"/>
                <a:gd name="T83" fmla="*/ 1011 h 2729"/>
                <a:gd name="T84" fmla="*/ 184 w 1476"/>
                <a:gd name="T85" fmla="*/ 1051 h 2729"/>
                <a:gd name="T86" fmla="*/ 407 w 1476"/>
                <a:gd name="T87" fmla="*/ 1173 h 2729"/>
                <a:gd name="T88" fmla="*/ 332 w 1476"/>
                <a:gd name="T89" fmla="*/ 1303 h 2729"/>
                <a:gd name="T90" fmla="*/ 254 w 1476"/>
                <a:gd name="T91" fmla="*/ 1420 h 2729"/>
                <a:gd name="T92" fmla="*/ 213 w 1476"/>
                <a:gd name="T93" fmla="*/ 1473 h 2729"/>
                <a:gd name="T94" fmla="*/ 172 w 1476"/>
                <a:gd name="T95" fmla="*/ 1521 h 2729"/>
                <a:gd name="T96" fmla="*/ 133 w 1476"/>
                <a:gd name="T97" fmla="*/ 1566 h 2729"/>
                <a:gd name="T98" fmla="*/ 92 w 1476"/>
                <a:gd name="T99" fmla="*/ 1605 h 2729"/>
                <a:gd name="T100" fmla="*/ 315 w 1476"/>
                <a:gd name="T101" fmla="*/ 1728 h 2729"/>
                <a:gd name="T102" fmla="*/ 240 w 1476"/>
                <a:gd name="T103" fmla="*/ 1856 h 2729"/>
                <a:gd name="T104" fmla="*/ 162 w 1476"/>
                <a:gd name="T105" fmla="*/ 1973 h 2729"/>
                <a:gd name="T106" fmla="*/ 121 w 1476"/>
                <a:gd name="T107" fmla="*/ 2026 h 2729"/>
                <a:gd name="T108" fmla="*/ 80 w 1476"/>
                <a:gd name="T109" fmla="*/ 2075 h 2729"/>
                <a:gd name="T110" fmla="*/ 41 w 1476"/>
                <a:gd name="T111" fmla="*/ 2119 h 2729"/>
                <a:gd name="T112" fmla="*/ 0 w 1476"/>
                <a:gd name="T113" fmla="*/ 2159 h 2729"/>
                <a:gd name="T114" fmla="*/ 554 w 1476"/>
                <a:gd name="T115" fmla="*/ 2235 h 2729"/>
                <a:gd name="T116" fmla="*/ 923 w 1476"/>
                <a:gd name="T117" fmla="*/ 2729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6" h="2729">
                  <a:moveTo>
                    <a:pt x="923" y="2729"/>
                  </a:moveTo>
                  <a:lnTo>
                    <a:pt x="923" y="2235"/>
                  </a:lnTo>
                  <a:lnTo>
                    <a:pt x="1107" y="2361"/>
                  </a:lnTo>
                  <a:lnTo>
                    <a:pt x="1476" y="2159"/>
                  </a:lnTo>
                  <a:lnTo>
                    <a:pt x="1476" y="2159"/>
                  </a:lnTo>
                  <a:lnTo>
                    <a:pt x="1457" y="2139"/>
                  </a:lnTo>
                  <a:lnTo>
                    <a:pt x="1436" y="2119"/>
                  </a:lnTo>
                  <a:lnTo>
                    <a:pt x="1416" y="2097"/>
                  </a:lnTo>
                  <a:lnTo>
                    <a:pt x="1396" y="2075"/>
                  </a:lnTo>
                  <a:lnTo>
                    <a:pt x="1375" y="2051"/>
                  </a:lnTo>
                  <a:lnTo>
                    <a:pt x="1355" y="2026"/>
                  </a:lnTo>
                  <a:lnTo>
                    <a:pt x="1334" y="2000"/>
                  </a:lnTo>
                  <a:lnTo>
                    <a:pt x="1315" y="1973"/>
                  </a:lnTo>
                  <a:lnTo>
                    <a:pt x="1275" y="1916"/>
                  </a:lnTo>
                  <a:lnTo>
                    <a:pt x="1236" y="1856"/>
                  </a:lnTo>
                  <a:lnTo>
                    <a:pt x="1198" y="1793"/>
                  </a:lnTo>
                  <a:lnTo>
                    <a:pt x="1161" y="1728"/>
                  </a:lnTo>
                  <a:lnTo>
                    <a:pt x="1384" y="1605"/>
                  </a:lnTo>
                  <a:lnTo>
                    <a:pt x="1384" y="1605"/>
                  </a:lnTo>
                  <a:lnTo>
                    <a:pt x="1363" y="1586"/>
                  </a:lnTo>
                  <a:lnTo>
                    <a:pt x="1344" y="1566"/>
                  </a:lnTo>
                  <a:lnTo>
                    <a:pt x="1324" y="1544"/>
                  </a:lnTo>
                  <a:lnTo>
                    <a:pt x="1303" y="1521"/>
                  </a:lnTo>
                  <a:lnTo>
                    <a:pt x="1283" y="1497"/>
                  </a:lnTo>
                  <a:lnTo>
                    <a:pt x="1263" y="1473"/>
                  </a:lnTo>
                  <a:lnTo>
                    <a:pt x="1242" y="1447"/>
                  </a:lnTo>
                  <a:lnTo>
                    <a:pt x="1223" y="1420"/>
                  </a:lnTo>
                  <a:lnTo>
                    <a:pt x="1183" y="1363"/>
                  </a:lnTo>
                  <a:lnTo>
                    <a:pt x="1144" y="1303"/>
                  </a:lnTo>
                  <a:lnTo>
                    <a:pt x="1106" y="1240"/>
                  </a:lnTo>
                  <a:lnTo>
                    <a:pt x="1069" y="1173"/>
                  </a:lnTo>
                  <a:lnTo>
                    <a:pt x="1292" y="1051"/>
                  </a:lnTo>
                  <a:lnTo>
                    <a:pt x="1292" y="1051"/>
                  </a:lnTo>
                  <a:lnTo>
                    <a:pt x="1271" y="1032"/>
                  </a:lnTo>
                  <a:lnTo>
                    <a:pt x="1250" y="1011"/>
                  </a:lnTo>
                  <a:lnTo>
                    <a:pt x="1229" y="988"/>
                  </a:lnTo>
                  <a:lnTo>
                    <a:pt x="1208" y="964"/>
                  </a:lnTo>
                  <a:lnTo>
                    <a:pt x="1188" y="940"/>
                  </a:lnTo>
                  <a:lnTo>
                    <a:pt x="1166" y="914"/>
                  </a:lnTo>
                  <a:lnTo>
                    <a:pt x="1146" y="886"/>
                  </a:lnTo>
                  <a:lnTo>
                    <a:pt x="1124" y="858"/>
                  </a:lnTo>
                  <a:lnTo>
                    <a:pt x="1104" y="829"/>
                  </a:lnTo>
                  <a:lnTo>
                    <a:pt x="1084" y="799"/>
                  </a:lnTo>
                  <a:lnTo>
                    <a:pt x="1063" y="768"/>
                  </a:lnTo>
                  <a:lnTo>
                    <a:pt x="1044" y="736"/>
                  </a:lnTo>
                  <a:lnTo>
                    <a:pt x="1004" y="671"/>
                  </a:lnTo>
                  <a:lnTo>
                    <a:pt x="967" y="601"/>
                  </a:lnTo>
                  <a:lnTo>
                    <a:pt x="930" y="530"/>
                  </a:lnTo>
                  <a:lnTo>
                    <a:pt x="895" y="457"/>
                  </a:lnTo>
                  <a:lnTo>
                    <a:pt x="863" y="382"/>
                  </a:lnTo>
                  <a:lnTo>
                    <a:pt x="833" y="306"/>
                  </a:lnTo>
                  <a:lnTo>
                    <a:pt x="818" y="268"/>
                  </a:lnTo>
                  <a:lnTo>
                    <a:pt x="805" y="230"/>
                  </a:lnTo>
                  <a:lnTo>
                    <a:pt x="792" y="192"/>
                  </a:lnTo>
                  <a:lnTo>
                    <a:pt x="779" y="153"/>
                  </a:lnTo>
                  <a:lnTo>
                    <a:pt x="767" y="114"/>
                  </a:lnTo>
                  <a:lnTo>
                    <a:pt x="757" y="76"/>
                  </a:lnTo>
                  <a:lnTo>
                    <a:pt x="747" y="37"/>
                  </a:lnTo>
                  <a:lnTo>
                    <a:pt x="738" y="0"/>
                  </a:lnTo>
                  <a:lnTo>
                    <a:pt x="738" y="0"/>
                  </a:lnTo>
                  <a:lnTo>
                    <a:pt x="729" y="37"/>
                  </a:lnTo>
                  <a:lnTo>
                    <a:pt x="719" y="76"/>
                  </a:lnTo>
                  <a:lnTo>
                    <a:pt x="708" y="114"/>
                  </a:lnTo>
                  <a:lnTo>
                    <a:pt x="697" y="153"/>
                  </a:lnTo>
                  <a:lnTo>
                    <a:pt x="685" y="192"/>
                  </a:lnTo>
                  <a:lnTo>
                    <a:pt x="672" y="230"/>
                  </a:lnTo>
                  <a:lnTo>
                    <a:pt x="658" y="268"/>
                  </a:lnTo>
                  <a:lnTo>
                    <a:pt x="644" y="306"/>
                  </a:lnTo>
                  <a:lnTo>
                    <a:pt x="613" y="382"/>
                  </a:lnTo>
                  <a:lnTo>
                    <a:pt x="581" y="457"/>
                  </a:lnTo>
                  <a:lnTo>
                    <a:pt x="547" y="530"/>
                  </a:lnTo>
                  <a:lnTo>
                    <a:pt x="510" y="601"/>
                  </a:lnTo>
                  <a:lnTo>
                    <a:pt x="471" y="671"/>
                  </a:lnTo>
                  <a:lnTo>
                    <a:pt x="433" y="736"/>
                  </a:lnTo>
                  <a:lnTo>
                    <a:pt x="413" y="768"/>
                  </a:lnTo>
                  <a:lnTo>
                    <a:pt x="392" y="799"/>
                  </a:lnTo>
                  <a:lnTo>
                    <a:pt x="372" y="829"/>
                  </a:lnTo>
                  <a:lnTo>
                    <a:pt x="351" y="858"/>
                  </a:lnTo>
                  <a:lnTo>
                    <a:pt x="331" y="886"/>
                  </a:lnTo>
                  <a:lnTo>
                    <a:pt x="310" y="914"/>
                  </a:lnTo>
                  <a:lnTo>
                    <a:pt x="289" y="940"/>
                  </a:lnTo>
                  <a:lnTo>
                    <a:pt x="268" y="964"/>
                  </a:lnTo>
                  <a:lnTo>
                    <a:pt x="247" y="988"/>
                  </a:lnTo>
                  <a:lnTo>
                    <a:pt x="226" y="1011"/>
                  </a:lnTo>
                  <a:lnTo>
                    <a:pt x="206" y="1032"/>
                  </a:lnTo>
                  <a:lnTo>
                    <a:pt x="184" y="1051"/>
                  </a:lnTo>
                  <a:lnTo>
                    <a:pt x="407" y="1173"/>
                  </a:lnTo>
                  <a:lnTo>
                    <a:pt x="407" y="1173"/>
                  </a:lnTo>
                  <a:lnTo>
                    <a:pt x="371" y="1240"/>
                  </a:lnTo>
                  <a:lnTo>
                    <a:pt x="332" y="1303"/>
                  </a:lnTo>
                  <a:lnTo>
                    <a:pt x="294" y="1363"/>
                  </a:lnTo>
                  <a:lnTo>
                    <a:pt x="254" y="1420"/>
                  </a:lnTo>
                  <a:lnTo>
                    <a:pt x="234" y="1447"/>
                  </a:lnTo>
                  <a:lnTo>
                    <a:pt x="213" y="1473"/>
                  </a:lnTo>
                  <a:lnTo>
                    <a:pt x="193" y="1497"/>
                  </a:lnTo>
                  <a:lnTo>
                    <a:pt x="172" y="1521"/>
                  </a:lnTo>
                  <a:lnTo>
                    <a:pt x="153" y="1544"/>
                  </a:lnTo>
                  <a:lnTo>
                    <a:pt x="133" y="1566"/>
                  </a:lnTo>
                  <a:lnTo>
                    <a:pt x="112" y="1586"/>
                  </a:lnTo>
                  <a:lnTo>
                    <a:pt x="92" y="1605"/>
                  </a:lnTo>
                  <a:lnTo>
                    <a:pt x="315" y="1728"/>
                  </a:lnTo>
                  <a:lnTo>
                    <a:pt x="315" y="1728"/>
                  </a:lnTo>
                  <a:lnTo>
                    <a:pt x="277" y="1793"/>
                  </a:lnTo>
                  <a:lnTo>
                    <a:pt x="240" y="1856"/>
                  </a:lnTo>
                  <a:lnTo>
                    <a:pt x="201" y="1916"/>
                  </a:lnTo>
                  <a:lnTo>
                    <a:pt x="162" y="1973"/>
                  </a:lnTo>
                  <a:lnTo>
                    <a:pt x="141" y="2000"/>
                  </a:lnTo>
                  <a:lnTo>
                    <a:pt x="121" y="2026"/>
                  </a:lnTo>
                  <a:lnTo>
                    <a:pt x="101" y="2051"/>
                  </a:lnTo>
                  <a:lnTo>
                    <a:pt x="80" y="2075"/>
                  </a:lnTo>
                  <a:lnTo>
                    <a:pt x="60" y="2097"/>
                  </a:lnTo>
                  <a:lnTo>
                    <a:pt x="41" y="2119"/>
                  </a:lnTo>
                  <a:lnTo>
                    <a:pt x="20" y="2139"/>
                  </a:lnTo>
                  <a:lnTo>
                    <a:pt x="0" y="2159"/>
                  </a:lnTo>
                  <a:lnTo>
                    <a:pt x="369" y="2361"/>
                  </a:lnTo>
                  <a:lnTo>
                    <a:pt x="554" y="2235"/>
                  </a:lnTo>
                  <a:lnTo>
                    <a:pt x="554" y="2729"/>
                  </a:lnTo>
                  <a:lnTo>
                    <a:pt x="923" y="27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7" name="Freeform 15">
              <a:extLst>
                <a:ext uri="{FF2B5EF4-FFF2-40B4-BE49-F238E27FC236}">
                  <a16:creationId xmlns:a16="http://schemas.microsoft.com/office/drawing/2014/main" id="{49B02144-E7FE-4D72-92C3-9767A66E1734}"/>
                </a:ext>
              </a:extLst>
            </p:cNvPr>
            <p:cNvSpPr>
              <a:spLocks/>
            </p:cNvSpPr>
            <p:nvPr/>
          </p:nvSpPr>
          <p:spPr bwMode="auto">
            <a:xfrm>
              <a:off x="7734301" y="4702176"/>
              <a:ext cx="225425" cy="450850"/>
            </a:xfrm>
            <a:custGeom>
              <a:avLst/>
              <a:gdLst>
                <a:gd name="T0" fmla="*/ 581 w 995"/>
                <a:gd name="T1" fmla="*/ 1668 h 1985"/>
                <a:gd name="T2" fmla="*/ 995 w 995"/>
                <a:gd name="T3" fmla="*/ 1611 h 1985"/>
                <a:gd name="T4" fmla="*/ 980 w 995"/>
                <a:gd name="T5" fmla="*/ 1597 h 1985"/>
                <a:gd name="T6" fmla="*/ 935 w 995"/>
                <a:gd name="T7" fmla="*/ 1549 h 1985"/>
                <a:gd name="T8" fmla="*/ 874 w 995"/>
                <a:gd name="T9" fmla="*/ 1472 h 1985"/>
                <a:gd name="T10" fmla="*/ 816 w 995"/>
                <a:gd name="T11" fmla="*/ 1386 h 1985"/>
                <a:gd name="T12" fmla="*/ 759 w 995"/>
                <a:gd name="T13" fmla="*/ 1289 h 1985"/>
                <a:gd name="T14" fmla="*/ 926 w 995"/>
                <a:gd name="T15" fmla="*/ 1198 h 1985"/>
                <a:gd name="T16" fmla="*/ 896 w 995"/>
                <a:gd name="T17" fmla="*/ 1168 h 1985"/>
                <a:gd name="T18" fmla="*/ 835 w 995"/>
                <a:gd name="T19" fmla="*/ 1099 h 1985"/>
                <a:gd name="T20" fmla="*/ 776 w 995"/>
                <a:gd name="T21" fmla="*/ 1017 h 1985"/>
                <a:gd name="T22" fmla="*/ 718 w 995"/>
                <a:gd name="T23" fmla="*/ 926 h 1985"/>
                <a:gd name="T24" fmla="*/ 857 w 995"/>
                <a:gd name="T25" fmla="*/ 784 h 1985"/>
                <a:gd name="T26" fmla="*/ 842 w 995"/>
                <a:gd name="T27" fmla="*/ 770 h 1985"/>
                <a:gd name="T28" fmla="*/ 795 w 995"/>
                <a:gd name="T29" fmla="*/ 720 h 1985"/>
                <a:gd name="T30" fmla="*/ 732 w 995"/>
                <a:gd name="T31" fmla="*/ 641 h 1985"/>
                <a:gd name="T32" fmla="*/ 672 w 995"/>
                <a:gd name="T33" fmla="*/ 550 h 1985"/>
                <a:gd name="T34" fmla="*/ 614 w 995"/>
                <a:gd name="T35" fmla="*/ 449 h 1985"/>
                <a:gd name="T36" fmla="*/ 562 w 995"/>
                <a:gd name="T37" fmla="*/ 342 h 1985"/>
                <a:gd name="T38" fmla="*/ 515 w 995"/>
                <a:gd name="T39" fmla="*/ 229 h 1985"/>
                <a:gd name="T40" fmla="*/ 475 w 995"/>
                <a:gd name="T41" fmla="*/ 114 h 1985"/>
                <a:gd name="T42" fmla="*/ 444 w 995"/>
                <a:gd name="T43" fmla="*/ 0 h 1985"/>
                <a:gd name="T44" fmla="*/ 433 w 995"/>
                <a:gd name="T45" fmla="*/ 46 h 1985"/>
                <a:gd name="T46" fmla="*/ 405 w 995"/>
                <a:gd name="T47" fmla="*/ 138 h 1985"/>
                <a:gd name="T48" fmla="*/ 373 w 995"/>
                <a:gd name="T49" fmla="*/ 229 h 1985"/>
                <a:gd name="T50" fmla="*/ 337 w 995"/>
                <a:gd name="T51" fmla="*/ 319 h 1985"/>
                <a:gd name="T52" fmla="*/ 295 w 995"/>
                <a:gd name="T53" fmla="*/ 407 h 1985"/>
                <a:gd name="T54" fmla="*/ 251 w 995"/>
                <a:gd name="T55" fmla="*/ 491 h 1985"/>
                <a:gd name="T56" fmla="*/ 204 w 995"/>
                <a:gd name="T57" fmla="*/ 569 h 1985"/>
                <a:gd name="T58" fmla="*/ 156 w 995"/>
                <a:gd name="T59" fmla="*/ 641 h 1985"/>
                <a:gd name="T60" fmla="*/ 131 w 995"/>
                <a:gd name="T61" fmla="*/ 674 h 1985"/>
                <a:gd name="T62" fmla="*/ 185 w 995"/>
                <a:gd name="T63" fmla="*/ 737 h 1985"/>
                <a:gd name="T64" fmla="*/ 237 w 995"/>
                <a:gd name="T65" fmla="*/ 790 h 1985"/>
                <a:gd name="T66" fmla="*/ 218 w 995"/>
                <a:gd name="T67" fmla="*/ 945 h 1985"/>
                <a:gd name="T68" fmla="*/ 126 w 995"/>
                <a:gd name="T69" fmla="*/ 997 h 1985"/>
                <a:gd name="T70" fmla="*/ 95 w 995"/>
                <a:gd name="T71" fmla="*/ 1043 h 1985"/>
                <a:gd name="T72" fmla="*/ 152 w 995"/>
                <a:gd name="T73" fmla="*/ 1133 h 1985"/>
                <a:gd name="T74" fmla="*/ 212 w 995"/>
                <a:gd name="T75" fmla="*/ 1214 h 1985"/>
                <a:gd name="T76" fmla="*/ 271 w 995"/>
                <a:gd name="T77" fmla="*/ 1285 h 1985"/>
                <a:gd name="T78" fmla="*/ 329 w 995"/>
                <a:gd name="T79" fmla="*/ 1344 h 1985"/>
                <a:gd name="T80" fmla="*/ 311 w 995"/>
                <a:gd name="T81" fmla="*/ 1499 h 1985"/>
                <a:gd name="T82" fmla="*/ 169 w 995"/>
                <a:gd name="T83" fmla="*/ 1763 h 1985"/>
                <a:gd name="T84" fmla="*/ 307 w 995"/>
                <a:gd name="T85" fmla="*/ 198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5" h="1985">
                  <a:moveTo>
                    <a:pt x="581" y="1985"/>
                  </a:moveTo>
                  <a:lnTo>
                    <a:pt x="581" y="1668"/>
                  </a:lnTo>
                  <a:lnTo>
                    <a:pt x="719" y="1763"/>
                  </a:lnTo>
                  <a:lnTo>
                    <a:pt x="995" y="1611"/>
                  </a:lnTo>
                  <a:lnTo>
                    <a:pt x="995" y="1611"/>
                  </a:lnTo>
                  <a:lnTo>
                    <a:pt x="980" y="1597"/>
                  </a:lnTo>
                  <a:lnTo>
                    <a:pt x="965" y="1582"/>
                  </a:lnTo>
                  <a:lnTo>
                    <a:pt x="935" y="1549"/>
                  </a:lnTo>
                  <a:lnTo>
                    <a:pt x="904" y="1512"/>
                  </a:lnTo>
                  <a:lnTo>
                    <a:pt x="874" y="1472"/>
                  </a:lnTo>
                  <a:lnTo>
                    <a:pt x="845" y="1431"/>
                  </a:lnTo>
                  <a:lnTo>
                    <a:pt x="816" y="1386"/>
                  </a:lnTo>
                  <a:lnTo>
                    <a:pt x="787" y="1338"/>
                  </a:lnTo>
                  <a:lnTo>
                    <a:pt x="759" y="1289"/>
                  </a:lnTo>
                  <a:lnTo>
                    <a:pt x="926" y="1198"/>
                  </a:lnTo>
                  <a:lnTo>
                    <a:pt x="926" y="1198"/>
                  </a:lnTo>
                  <a:lnTo>
                    <a:pt x="911" y="1184"/>
                  </a:lnTo>
                  <a:lnTo>
                    <a:pt x="896" y="1168"/>
                  </a:lnTo>
                  <a:lnTo>
                    <a:pt x="865" y="1136"/>
                  </a:lnTo>
                  <a:lnTo>
                    <a:pt x="835" y="1099"/>
                  </a:lnTo>
                  <a:lnTo>
                    <a:pt x="805" y="1060"/>
                  </a:lnTo>
                  <a:lnTo>
                    <a:pt x="776" y="1017"/>
                  </a:lnTo>
                  <a:lnTo>
                    <a:pt x="747" y="973"/>
                  </a:lnTo>
                  <a:lnTo>
                    <a:pt x="718" y="926"/>
                  </a:lnTo>
                  <a:lnTo>
                    <a:pt x="691" y="876"/>
                  </a:lnTo>
                  <a:lnTo>
                    <a:pt x="857" y="784"/>
                  </a:lnTo>
                  <a:lnTo>
                    <a:pt x="857" y="784"/>
                  </a:lnTo>
                  <a:lnTo>
                    <a:pt x="842" y="770"/>
                  </a:lnTo>
                  <a:lnTo>
                    <a:pt x="826" y="754"/>
                  </a:lnTo>
                  <a:lnTo>
                    <a:pt x="795" y="720"/>
                  </a:lnTo>
                  <a:lnTo>
                    <a:pt x="763" y="682"/>
                  </a:lnTo>
                  <a:lnTo>
                    <a:pt x="732" y="641"/>
                  </a:lnTo>
                  <a:lnTo>
                    <a:pt x="702" y="597"/>
                  </a:lnTo>
                  <a:lnTo>
                    <a:pt x="672" y="550"/>
                  </a:lnTo>
                  <a:lnTo>
                    <a:pt x="642" y="500"/>
                  </a:lnTo>
                  <a:lnTo>
                    <a:pt x="614" y="449"/>
                  </a:lnTo>
                  <a:lnTo>
                    <a:pt x="588" y="396"/>
                  </a:lnTo>
                  <a:lnTo>
                    <a:pt x="562" y="342"/>
                  </a:lnTo>
                  <a:lnTo>
                    <a:pt x="537" y="286"/>
                  </a:lnTo>
                  <a:lnTo>
                    <a:pt x="515" y="229"/>
                  </a:lnTo>
                  <a:lnTo>
                    <a:pt x="493" y="172"/>
                  </a:lnTo>
                  <a:lnTo>
                    <a:pt x="475" y="114"/>
                  </a:lnTo>
                  <a:lnTo>
                    <a:pt x="458" y="58"/>
                  </a:lnTo>
                  <a:lnTo>
                    <a:pt x="444" y="0"/>
                  </a:lnTo>
                  <a:lnTo>
                    <a:pt x="444" y="0"/>
                  </a:lnTo>
                  <a:lnTo>
                    <a:pt x="433" y="46"/>
                  </a:lnTo>
                  <a:lnTo>
                    <a:pt x="420" y="92"/>
                  </a:lnTo>
                  <a:lnTo>
                    <a:pt x="405" y="138"/>
                  </a:lnTo>
                  <a:lnTo>
                    <a:pt x="390" y="183"/>
                  </a:lnTo>
                  <a:lnTo>
                    <a:pt x="373" y="229"/>
                  </a:lnTo>
                  <a:lnTo>
                    <a:pt x="355" y="274"/>
                  </a:lnTo>
                  <a:lnTo>
                    <a:pt x="337" y="319"/>
                  </a:lnTo>
                  <a:lnTo>
                    <a:pt x="316" y="363"/>
                  </a:lnTo>
                  <a:lnTo>
                    <a:pt x="295" y="407"/>
                  </a:lnTo>
                  <a:lnTo>
                    <a:pt x="274" y="449"/>
                  </a:lnTo>
                  <a:lnTo>
                    <a:pt x="251" y="491"/>
                  </a:lnTo>
                  <a:lnTo>
                    <a:pt x="227" y="530"/>
                  </a:lnTo>
                  <a:lnTo>
                    <a:pt x="204" y="569"/>
                  </a:lnTo>
                  <a:lnTo>
                    <a:pt x="180" y="605"/>
                  </a:lnTo>
                  <a:lnTo>
                    <a:pt x="156" y="641"/>
                  </a:lnTo>
                  <a:lnTo>
                    <a:pt x="131" y="674"/>
                  </a:lnTo>
                  <a:lnTo>
                    <a:pt x="131" y="674"/>
                  </a:lnTo>
                  <a:lnTo>
                    <a:pt x="158" y="707"/>
                  </a:lnTo>
                  <a:lnTo>
                    <a:pt x="185" y="737"/>
                  </a:lnTo>
                  <a:lnTo>
                    <a:pt x="210" y="765"/>
                  </a:lnTo>
                  <a:lnTo>
                    <a:pt x="237" y="790"/>
                  </a:lnTo>
                  <a:lnTo>
                    <a:pt x="336" y="881"/>
                  </a:lnTo>
                  <a:lnTo>
                    <a:pt x="218" y="945"/>
                  </a:lnTo>
                  <a:lnTo>
                    <a:pt x="126" y="997"/>
                  </a:lnTo>
                  <a:lnTo>
                    <a:pt x="126" y="997"/>
                  </a:lnTo>
                  <a:lnTo>
                    <a:pt x="95" y="1043"/>
                  </a:lnTo>
                  <a:lnTo>
                    <a:pt x="95" y="1043"/>
                  </a:lnTo>
                  <a:lnTo>
                    <a:pt x="123" y="1089"/>
                  </a:lnTo>
                  <a:lnTo>
                    <a:pt x="152" y="1133"/>
                  </a:lnTo>
                  <a:lnTo>
                    <a:pt x="182" y="1174"/>
                  </a:lnTo>
                  <a:lnTo>
                    <a:pt x="212" y="1214"/>
                  </a:lnTo>
                  <a:lnTo>
                    <a:pt x="241" y="1251"/>
                  </a:lnTo>
                  <a:lnTo>
                    <a:pt x="271" y="1285"/>
                  </a:lnTo>
                  <a:lnTo>
                    <a:pt x="300" y="1316"/>
                  </a:lnTo>
                  <a:lnTo>
                    <a:pt x="329" y="1344"/>
                  </a:lnTo>
                  <a:lnTo>
                    <a:pt x="428" y="1434"/>
                  </a:lnTo>
                  <a:lnTo>
                    <a:pt x="311" y="1499"/>
                  </a:lnTo>
                  <a:lnTo>
                    <a:pt x="0" y="1670"/>
                  </a:lnTo>
                  <a:lnTo>
                    <a:pt x="169" y="1763"/>
                  </a:lnTo>
                  <a:lnTo>
                    <a:pt x="307" y="1668"/>
                  </a:lnTo>
                  <a:lnTo>
                    <a:pt x="307" y="1985"/>
                  </a:lnTo>
                  <a:lnTo>
                    <a:pt x="581" y="19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8" name="Freeform 16">
              <a:extLst>
                <a:ext uri="{FF2B5EF4-FFF2-40B4-BE49-F238E27FC236}">
                  <a16:creationId xmlns:a16="http://schemas.microsoft.com/office/drawing/2014/main" id="{279F5912-7CEB-46D7-8ABB-D06C6E5ADF09}"/>
                </a:ext>
              </a:extLst>
            </p:cNvPr>
            <p:cNvSpPr>
              <a:spLocks/>
            </p:cNvSpPr>
            <p:nvPr/>
          </p:nvSpPr>
          <p:spPr bwMode="auto">
            <a:xfrm>
              <a:off x="7240588" y="5175251"/>
              <a:ext cx="771525" cy="49213"/>
            </a:xfrm>
            <a:custGeom>
              <a:avLst/>
              <a:gdLst>
                <a:gd name="T0" fmla="*/ 109 w 3404"/>
                <a:gd name="T1" fmla="*/ 219 h 219"/>
                <a:gd name="T2" fmla="*/ 98 w 3404"/>
                <a:gd name="T3" fmla="*/ 219 h 219"/>
                <a:gd name="T4" fmla="*/ 77 w 3404"/>
                <a:gd name="T5" fmla="*/ 215 h 219"/>
                <a:gd name="T6" fmla="*/ 57 w 3404"/>
                <a:gd name="T7" fmla="*/ 206 h 219"/>
                <a:gd name="T8" fmla="*/ 40 w 3404"/>
                <a:gd name="T9" fmla="*/ 194 h 219"/>
                <a:gd name="T10" fmla="*/ 25 w 3404"/>
                <a:gd name="T11" fmla="*/ 179 h 219"/>
                <a:gd name="T12" fmla="*/ 13 w 3404"/>
                <a:gd name="T13" fmla="*/ 162 h 219"/>
                <a:gd name="T14" fmla="*/ 4 w 3404"/>
                <a:gd name="T15" fmla="*/ 143 h 219"/>
                <a:gd name="T16" fmla="*/ 0 w 3404"/>
                <a:gd name="T17" fmla="*/ 121 h 219"/>
                <a:gd name="T18" fmla="*/ 0 w 3404"/>
                <a:gd name="T19" fmla="*/ 110 h 219"/>
                <a:gd name="T20" fmla="*/ 2 w 3404"/>
                <a:gd name="T21" fmla="*/ 88 h 219"/>
                <a:gd name="T22" fmla="*/ 9 w 3404"/>
                <a:gd name="T23" fmla="*/ 67 h 219"/>
                <a:gd name="T24" fmla="*/ 18 w 3404"/>
                <a:gd name="T25" fmla="*/ 48 h 219"/>
                <a:gd name="T26" fmla="*/ 32 w 3404"/>
                <a:gd name="T27" fmla="*/ 32 h 219"/>
                <a:gd name="T28" fmla="*/ 48 w 3404"/>
                <a:gd name="T29" fmla="*/ 20 h 219"/>
                <a:gd name="T30" fmla="*/ 67 w 3404"/>
                <a:gd name="T31" fmla="*/ 9 h 219"/>
                <a:gd name="T32" fmla="*/ 87 w 3404"/>
                <a:gd name="T33" fmla="*/ 2 h 219"/>
                <a:gd name="T34" fmla="*/ 109 w 3404"/>
                <a:gd name="T35" fmla="*/ 0 h 219"/>
                <a:gd name="T36" fmla="*/ 3294 w 3404"/>
                <a:gd name="T37" fmla="*/ 0 h 219"/>
                <a:gd name="T38" fmla="*/ 3316 w 3404"/>
                <a:gd name="T39" fmla="*/ 2 h 219"/>
                <a:gd name="T40" fmla="*/ 3337 w 3404"/>
                <a:gd name="T41" fmla="*/ 9 h 219"/>
                <a:gd name="T42" fmla="*/ 3355 w 3404"/>
                <a:gd name="T43" fmla="*/ 20 h 219"/>
                <a:gd name="T44" fmla="*/ 3371 w 3404"/>
                <a:gd name="T45" fmla="*/ 32 h 219"/>
                <a:gd name="T46" fmla="*/ 3384 w 3404"/>
                <a:gd name="T47" fmla="*/ 48 h 219"/>
                <a:gd name="T48" fmla="*/ 3395 w 3404"/>
                <a:gd name="T49" fmla="*/ 67 h 219"/>
                <a:gd name="T50" fmla="*/ 3401 w 3404"/>
                <a:gd name="T51" fmla="*/ 88 h 219"/>
                <a:gd name="T52" fmla="*/ 3404 w 3404"/>
                <a:gd name="T53" fmla="*/ 110 h 219"/>
                <a:gd name="T54" fmla="*/ 3402 w 3404"/>
                <a:gd name="T55" fmla="*/ 121 h 219"/>
                <a:gd name="T56" fmla="*/ 3398 w 3404"/>
                <a:gd name="T57" fmla="*/ 143 h 219"/>
                <a:gd name="T58" fmla="*/ 3391 w 3404"/>
                <a:gd name="T59" fmla="*/ 162 h 219"/>
                <a:gd name="T60" fmla="*/ 3379 w 3404"/>
                <a:gd name="T61" fmla="*/ 179 h 219"/>
                <a:gd name="T62" fmla="*/ 3364 w 3404"/>
                <a:gd name="T63" fmla="*/ 194 h 219"/>
                <a:gd name="T64" fmla="*/ 3347 w 3404"/>
                <a:gd name="T65" fmla="*/ 206 h 219"/>
                <a:gd name="T66" fmla="*/ 3326 w 3404"/>
                <a:gd name="T67" fmla="*/ 215 h 219"/>
                <a:gd name="T68" fmla="*/ 3305 w 3404"/>
                <a:gd name="T69" fmla="*/ 219 h 219"/>
                <a:gd name="T70" fmla="*/ 3294 w 3404"/>
                <a:gd name="T71"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04" h="219">
                  <a:moveTo>
                    <a:pt x="3294" y="219"/>
                  </a:moveTo>
                  <a:lnTo>
                    <a:pt x="109" y="219"/>
                  </a:lnTo>
                  <a:lnTo>
                    <a:pt x="109" y="219"/>
                  </a:lnTo>
                  <a:lnTo>
                    <a:pt x="98" y="219"/>
                  </a:lnTo>
                  <a:lnTo>
                    <a:pt x="87" y="217"/>
                  </a:lnTo>
                  <a:lnTo>
                    <a:pt x="77" y="215"/>
                  </a:lnTo>
                  <a:lnTo>
                    <a:pt x="67" y="210"/>
                  </a:lnTo>
                  <a:lnTo>
                    <a:pt x="57" y="206"/>
                  </a:lnTo>
                  <a:lnTo>
                    <a:pt x="48" y="201"/>
                  </a:lnTo>
                  <a:lnTo>
                    <a:pt x="40" y="194"/>
                  </a:lnTo>
                  <a:lnTo>
                    <a:pt x="32" y="187"/>
                  </a:lnTo>
                  <a:lnTo>
                    <a:pt x="25" y="179"/>
                  </a:lnTo>
                  <a:lnTo>
                    <a:pt x="18" y="171"/>
                  </a:lnTo>
                  <a:lnTo>
                    <a:pt x="13" y="162"/>
                  </a:lnTo>
                  <a:lnTo>
                    <a:pt x="9" y="152"/>
                  </a:lnTo>
                  <a:lnTo>
                    <a:pt x="4" y="143"/>
                  </a:lnTo>
                  <a:lnTo>
                    <a:pt x="2" y="132"/>
                  </a:lnTo>
                  <a:lnTo>
                    <a:pt x="0" y="121"/>
                  </a:lnTo>
                  <a:lnTo>
                    <a:pt x="0" y="110"/>
                  </a:lnTo>
                  <a:lnTo>
                    <a:pt x="0" y="110"/>
                  </a:lnTo>
                  <a:lnTo>
                    <a:pt x="0" y="99"/>
                  </a:lnTo>
                  <a:lnTo>
                    <a:pt x="2" y="88"/>
                  </a:lnTo>
                  <a:lnTo>
                    <a:pt x="4" y="77"/>
                  </a:lnTo>
                  <a:lnTo>
                    <a:pt x="9" y="67"/>
                  </a:lnTo>
                  <a:lnTo>
                    <a:pt x="13" y="58"/>
                  </a:lnTo>
                  <a:lnTo>
                    <a:pt x="18" y="48"/>
                  </a:lnTo>
                  <a:lnTo>
                    <a:pt x="25" y="40"/>
                  </a:lnTo>
                  <a:lnTo>
                    <a:pt x="32" y="32"/>
                  </a:lnTo>
                  <a:lnTo>
                    <a:pt x="40" y="25"/>
                  </a:lnTo>
                  <a:lnTo>
                    <a:pt x="48" y="20"/>
                  </a:lnTo>
                  <a:lnTo>
                    <a:pt x="57" y="13"/>
                  </a:lnTo>
                  <a:lnTo>
                    <a:pt x="67" y="9"/>
                  </a:lnTo>
                  <a:lnTo>
                    <a:pt x="77" y="6"/>
                  </a:lnTo>
                  <a:lnTo>
                    <a:pt x="87" y="2"/>
                  </a:lnTo>
                  <a:lnTo>
                    <a:pt x="98" y="1"/>
                  </a:lnTo>
                  <a:lnTo>
                    <a:pt x="109" y="0"/>
                  </a:lnTo>
                  <a:lnTo>
                    <a:pt x="3294" y="0"/>
                  </a:lnTo>
                  <a:lnTo>
                    <a:pt x="3294" y="0"/>
                  </a:lnTo>
                  <a:lnTo>
                    <a:pt x="3305" y="1"/>
                  </a:lnTo>
                  <a:lnTo>
                    <a:pt x="3316" y="2"/>
                  </a:lnTo>
                  <a:lnTo>
                    <a:pt x="3326" y="6"/>
                  </a:lnTo>
                  <a:lnTo>
                    <a:pt x="3337" y="9"/>
                  </a:lnTo>
                  <a:lnTo>
                    <a:pt x="3347" y="13"/>
                  </a:lnTo>
                  <a:lnTo>
                    <a:pt x="3355" y="20"/>
                  </a:lnTo>
                  <a:lnTo>
                    <a:pt x="3364" y="25"/>
                  </a:lnTo>
                  <a:lnTo>
                    <a:pt x="3371" y="32"/>
                  </a:lnTo>
                  <a:lnTo>
                    <a:pt x="3379" y="40"/>
                  </a:lnTo>
                  <a:lnTo>
                    <a:pt x="3384" y="48"/>
                  </a:lnTo>
                  <a:lnTo>
                    <a:pt x="3391" y="58"/>
                  </a:lnTo>
                  <a:lnTo>
                    <a:pt x="3395" y="67"/>
                  </a:lnTo>
                  <a:lnTo>
                    <a:pt x="3398" y="77"/>
                  </a:lnTo>
                  <a:lnTo>
                    <a:pt x="3401" y="88"/>
                  </a:lnTo>
                  <a:lnTo>
                    <a:pt x="3402" y="99"/>
                  </a:lnTo>
                  <a:lnTo>
                    <a:pt x="3404" y="110"/>
                  </a:lnTo>
                  <a:lnTo>
                    <a:pt x="3404" y="110"/>
                  </a:lnTo>
                  <a:lnTo>
                    <a:pt x="3402" y="121"/>
                  </a:lnTo>
                  <a:lnTo>
                    <a:pt x="3401" y="132"/>
                  </a:lnTo>
                  <a:lnTo>
                    <a:pt x="3398" y="143"/>
                  </a:lnTo>
                  <a:lnTo>
                    <a:pt x="3395" y="152"/>
                  </a:lnTo>
                  <a:lnTo>
                    <a:pt x="3391" y="162"/>
                  </a:lnTo>
                  <a:lnTo>
                    <a:pt x="3384" y="171"/>
                  </a:lnTo>
                  <a:lnTo>
                    <a:pt x="3379" y="179"/>
                  </a:lnTo>
                  <a:lnTo>
                    <a:pt x="3371" y="187"/>
                  </a:lnTo>
                  <a:lnTo>
                    <a:pt x="3364" y="194"/>
                  </a:lnTo>
                  <a:lnTo>
                    <a:pt x="3355" y="201"/>
                  </a:lnTo>
                  <a:lnTo>
                    <a:pt x="3347" y="206"/>
                  </a:lnTo>
                  <a:lnTo>
                    <a:pt x="3337" y="210"/>
                  </a:lnTo>
                  <a:lnTo>
                    <a:pt x="3326" y="215"/>
                  </a:lnTo>
                  <a:lnTo>
                    <a:pt x="3316" y="217"/>
                  </a:lnTo>
                  <a:lnTo>
                    <a:pt x="3305" y="219"/>
                  </a:lnTo>
                  <a:lnTo>
                    <a:pt x="3294" y="219"/>
                  </a:lnTo>
                  <a:lnTo>
                    <a:pt x="3294"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49" name="Grupa 148">
            <a:extLst>
              <a:ext uri="{FF2B5EF4-FFF2-40B4-BE49-F238E27FC236}">
                <a16:creationId xmlns:a16="http://schemas.microsoft.com/office/drawing/2014/main" id="{DC598D7E-DBED-4484-949B-0F8F2B682898}"/>
              </a:ext>
            </a:extLst>
          </p:cNvPr>
          <p:cNvGrpSpPr/>
          <p:nvPr/>
        </p:nvGrpSpPr>
        <p:grpSpPr>
          <a:xfrm>
            <a:off x="5913802" y="3056985"/>
            <a:ext cx="224632" cy="211100"/>
            <a:chOff x="3621088" y="1427163"/>
            <a:chExt cx="790575" cy="742951"/>
          </a:xfrm>
          <a:solidFill>
            <a:srgbClr val="CDCDCD"/>
          </a:solidFill>
        </p:grpSpPr>
        <p:sp>
          <p:nvSpPr>
            <p:cNvPr id="150" name="Freeform 51">
              <a:extLst>
                <a:ext uri="{FF2B5EF4-FFF2-40B4-BE49-F238E27FC236}">
                  <a16:creationId xmlns:a16="http://schemas.microsoft.com/office/drawing/2014/main" id="{D59A03F7-76AF-4D61-833F-E1397EFDC362}"/>
                </a:ext>
              </a:extLst>
            </p:cNvPr>
            <p:cNvSpPr>
              <a:spLocks/>
            </p:cNvSpPr>
            <p:nvPr/>
          </p:nvSpPr>
          <p:spPr bwMode="auto">
            <a:xfrm>
              <a:off x="3621088" y="2111376"/>
              <a:ext cx="790575" cy="58738"/>
            </a:xfrm>
            <a:custGeom>
              <a:avLst/>
              <a:gdLst>
                <a:gd name="T0" fmla="*/ 37 w 996"/>
                <a:gd name="T1" fmla="*/ 75 h 75"/>
                <a:gd name="T2" fmla="*/ 959 w 996"/>
                <a:gd name="T3" fmla="*/ 75 h 75"/>
                <a:gd name="T4" fmla="*/ 959 w 996"/>
                <a:gd name="T5" fmla="*/ 75 h 75"/>
                <a:gd name="T6" fmla="*/ 959 w 996"/>
                <a:gd name="T7" fmla="*/ 75 h 75"/>
                <a:gd name="T8" fmla="*/ 966 w 996"/>
                <a:gd name="T9" fmla="*/ 73 h 75"/>
                <a:gd name="T10" fmla="*/ 973 w 996"/>
                <a:gd name="T11" fmla="*/ 72 h 75"/>
                <a:gd name="T12" fmla="*/ 979 w 996"/>
                <a:gd name="T13" fmla="*/ 68 h 75"/>
                <a:gd name="T14" fmla="*/ 985 w 996"/>
                <a:gd name="T15" fmla="*/ 64 h 75"/>
                <a:gd name="T16" fmla="*/ 990 w 996"/>
                <a:gd name="T17" fmla="*/ 58 h 75"/>
                <a:gd name="T18" fmla="*/ 993 w 996"/>
                <a:gd name="T19" fmla="*/ 51 h 75"/>
                <a:gd name="T20" fmla="*/ 994 w 996"/>
                <a:gd name="T21" fmla="*/ 45 h 75"/>
                <a:gd name="T22" fmla="*/ 996 w 996"/>
                <a:gd name="T23" fmla="*/ 37 h 75"/>
                <a:gd name="T24" fmla="*/ 996 w 996"/>
                <a:gd name="T25" fmla="*/ 37 h 75"/>
                <a:gd name="T26" fmla="*/ 996 w 996"/>
                <a:gd name="T27" fmla="*/ 37 h 75"/>
                <a:gd name="T28" fmla="*/ 994 w 996"/>
                <a:gd name="T29" fmla="*/ 30 h 75"/>
                <a:gd name="T30" fmla="*/ 993 w 996"/>
                <a:gd name="T31" fmla="*/ 23 h 75"/>
                <a:gd name="T32" fmla="*/ 990 w 996"/>
                <a:gd name="T33" fmla="*/ 17 h 75"/>
                <a:gd name="T34" fmla="*/ 985 w 996"/>
                <a:gd name="T35" fmla="*/ 11 h 75"/>
                <a:gd name="T36" fmla="*/ 979 w 996"/>
                <a:gd name="T37" fmla="*/ 6 h 75"/>
                <a:gd name="T38" fmla="*/ 973 w 996"/>
                <a:gd name="T39" fmla="*/ 3 h 75"/>
                <a:gd name="T40" fmla="*/ 966 w 996"/>
                <a:gd name="T41" fmla="*/ 2 h 75"/>
                <a:gd name="T42" fmla="*/ 959 w 996"/>
                <a:gd name="T43" fmla="*/ 0 h 75"/>
                <a:gd name="T44" fmla="*/ 37 w 996"/>
                <a:gd name="T45" fmla="*/ 0 h 75"/>
                <a:gd name="T46" fmla="*/ 37 w 996"/>
                <a:gd name="T47" fmla="*/ 0 h 75"/>
                <a:gd name="T48" fmla="*/ 37 w 996"/>
                <a:gd name="T49" fmla="*/ 0 h 75"/>
                <a:gd name="T50" fmla="*/ 30 w 996"/>
                <a:gd name="T51" fmla="*/ 2 h 75"/>
                <a:gd name="T52" fmla="*/ 23 w 996"/>
                <a:gd name="T53" fmla="*/ 3 h 75"/>
                <a:gd name="T54" fmla="*/ 17 w 996"/>
                <a:gd name="T55" fmla="*/ 6 h 75"/>
                <a:gd name="T56" fmla="*/ 11 w 996"/>
                <a:gd name="T57" fmla="*/ 11 h 75"/>
                <a:gd name="T58" fmla="*/ 6 w 996"/>
                <a:gd name="T59" fmla="*/ 17 h 75"/>
                <a:gd name="T60" fmla="*/ 3 w 996"/>
                <a:gd name="T61" fmla="*/ 23 h 75"/>
                <a:gd name="T62" fmla="*/ 2 w 996"/>
                <a:gd name="T63" fmla="*/ 30 h 75"/>
                <a:gd name="T64" fmla="*/ 0 w 996"/>
                <a:gd name="T65" fmla="*/ 37 h 75"/>
                <a:gd name="T66" fmla="*/ 0 w 996"/>
                <a:gd name="T67" fmla="*/ 37 h 75"/>
                <a:gd name="T68" fmla="*/ 0 w 996"/>
                <a:gd name="T69" fmla="*/ 37 h 75"/>
                <a:gd name="T70" fmla="*/ 2 w 996"/>
                <a:gd name="T71" fmla="*/ 45 h 75"/>
                <a:gd name="T72" fmla="*/ 3 w 996"/>
                <a:gd name="T73" fmla="*/ 51 h 75"/>
                <a:gd name="T74" fmla="*/ 6 w 996"/>
                <a:gd name="T75" fmla="*/ 58 h 75"/>
                <a:gd name="T76" fmla="*/ 11 w 996"/>
                <a:gd name="T77" fmla="*/ 64 h 75"/>
                <a:gd name="T78" fmla="*/ 17 w 996"/>
                <a:gd name="T79" fmla="*/ 68 h 75"/>
                <a:gd name="T80" fmla="*/ 23 w 996"/>
                <a:gd name="T81" fmla="*/ 72 h 75"/>
                <a:gd name="T82" fmla="*/ 30 w 996"/>
                <a:gd name="T83" fmla="*/ 73 h 75"/>
                <a:gd name="T84" fmla="*/ 37 w 996"/>
                <a:gd name="T85" fmla="*/ 75 h 75"/>
                <a:gd name="T86" fmla="*/ 37 w 996"/>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6" h="75">
                  <a:moveTo>
                    <a:pt x="37" y="75"/>
                  </a:moveTo>
                  <a:lnTo>
                    <a:pt x="959" y="75"/>
                  </a:lnTo>
                  <a:lnTo>
                    <a:pt x="959" y="75"/>
                  </a:lnTo>
                  <a:lnTo>
                    <a:pt x="959" y="75"/>
                  </a:lnTo>
                  <a:lnTo>
                    <a:pt x="966" y="73"/>
                  </a:lnTo>
                  <a:lnTo>
                    <a:pt x="973" y="72"/>
                  </a:lnTo>
                  <a:lnTo>
                    <a:pt x="979" y="68"/>
                  </a:lnTo>
                  <a:lnTo>
                    <a:pt x="985" y="64"/>
                  </a:lnTo>
                  <a:lnTo>
                    <a:pt x="990" y="58"/>
                  </a:lnTo>
                  <a:lnTo>
                    <a:pt x="993" y="51"/>
                  </a:lnTo>
                  <a:lnTo>
                    <a:pt x="994" y="45"/>
                  </a:lnTo>
                  <a:lnTo>
                    <a:pt x="996" y="37"/>
                  </a:lnTo>
                  <a:lnTo>
                    <a:pt x="996" y="37"/>
                  </a:lnTo>
                  <a:lnTo>
                    <a:pt x="996" y="37"/>
                  </a:lnTo>
                  <a:lnTo>
                    <a:pt x="994" y="30"/>
                  </a:lnTo>
                  <a:lnTo>
                    <a:pt x="993" y="23"/>
                  </a:lnTo>
                  <a:lnTo>
                    <a:pt x="990" y="17"/>
                  </a:lnTo>
                  <a:lnTo>
                    <a:pt x="985" y="11"/>
                  </a:lnTo>
                  <a:lnTo>
                    <a:pt x="979" y="6"/>
                  </a:lnTo>
                  <a:lnTo>
                    <a:pt x="973" y="3"/>
                  </a:lnTo>
                  <a:lnTo>
                    <a:pt x="966" y="2"/>
                  </a:lnTo>
                  <a:lnTo>
                    <a:pt x="959" y="0"/>
                  </a:lnTo>
                  <a:lnTo>
                    <a:pt x="37" y="0"/>
                  </a:lnTo>
                  <a:lnTo>
                    <a:pt x="37" y="0"/>
                  </a:lnTo>
                  <a:lnTo>
                    <a:pt x="37" y="0"/>
                  </a:lnTo>
                  <a:lnTo>
                    <a:pt x="30" y="2"/>
                  </a:lnTo>
                  <a:lnTo>
                    <a:pt x="23" y="3"/>
                  </a:lnTo>
                  <a:lnTo>
                    <a:pt x="17" y="6"/>
                  </a:lnTo>
                  <a:lnTo>
                    <a:pt x="11" y="11"/>
                  </a:lnTo>
                  <a:lnTo>
                    <a:pt x="6" y="17"/>
                  </a:lnTo>
                  <a:lnTo>
                    <a:pt x="3" y="23"/>
                  </a:lnTo>
                  <a:lnTo>
                    <a:pt x="2" y="30"/>
                  </a:lnTo>
                  <a:lnTo>
                    <a:pt x="0" y="37"/>
                  </a:lnTo>
                  <a:lnTo>
                    <a:pt x="0" y="37"/>
                  </a:lnTo>
                  <a:lnTo>
                    <a:pt x="0" y="37"/>
                  </a:lnTo>
                  <a:lnTo>
                    <a:pt x="2" y="45"/>
                  </a:lnTo>
                  <a:lnTo>
                    <a:pt x="3" y="51"/>
                  </a:lnTo>
                  <a:lnTo>
                    <a:pt x="6" y="58"/>
                  </a:lnTo>
                  <a:lnTo>
                    <a:pt x="11" y="64"/>
                  </a:lnTo>
                  <a:lnTo>
                    <a:pt x="17" y="68"/>
                  </a:lnTo>
                  <a:lnTo>
                    <a:pt x="23" y="72"/>
                  </a:lnTo>
                  <a:lnTo>
                    <a:pt x="30" y="73"/>
                  </a:lnTo>
                  <a:lnTo>
                    <a:pt x="37" y="75"/>
                  </a:lnTo>
                  <a:lnTo>
                    <a:pt x="3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1" name="Freeform 52">
              <a:extLst>
                <a:ext uri="{FF2B5EF4-FFF2-40B4-BE49-F238E27FC236}">
                  <a16:creationId xmlns:a16="http://schemas.microsoft.com/office/drawing/2014/main" id="{AB677E00-9E65-416E-B7C2-AB7C7CD6365C}"/>
                </a:ext>
              </a:extLst>
            </p:cNvPr>
            <p:cNvSpPr>
              <a:spLocks/>
            </p:cNvSpPr>
            <p:nvPr/>
          </p:nvSpPr>
          <p:spPr bwMode="auto">
            <a:xfrm>
              <a:off x="4173538" y="1963738"/>
              <a:ext cx="123825" cy="123825"/>
            </a:xfrm>
            <a:custGeom>
              <a:avLst/>
              <a:gdLst>
                <a:gd name="T0" fmla="*/ 118 w 156"/>
                <a:gd name="T1" fmla="*/ 0 h 157"/>
                <a:gd name="T2" fmla="*/ 36 w 156"/>
                <a:gd name="T3" fmla="*/ 0 h 157"/>
                <a:gd name="T4" fmla="*/ 36 w 156"/>
                <a:gd name="T5" fmla="*/ 18 h 157"/>
                <a:gd name="T6" fmla="*/ 0 w 156"/>
                <a:gd name="T7" fmla="*/ 18 h 157"/>
                <a:gd name="T8" fmla="*/ 0 w 156"/>
                <a:gd name="T9" fmla="*/ 157 h 157"/>
                <a:gd name="T10" fmla="*/ 156 w 156"/>
                <a:gd name="T11" fmla="*/ 157 h 157"/>
                <a:gd name="T12" fmla="*/ 156 w 156"/>
                <a:gd name="T13" fmla="*/ 18 h 157"/>
                <a:gd name="T14" fmla="*/ 118 w 156"/>
                <a:gd name="T15" fmla="*/ 18 h 157"/>
                <a:gd name="T16" fmla="*/ 118 w 156"/>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57">
                  <a:moveTo>
                    <a:pt x="118" y="0"/>
                  </a:moveTo>
                  <a:lnTo>
                    <a:pt x="36" y="0"/>
                  </a:lnTo>
                  <a:lnTo>
                    <a:pt x="36" y="18"/>
                  </a:lnTo>
                  <a:lnTo>
                    <a:pt x="0" y="18"/>
                  </a:lnTo>
                  <a:lnTo>
                    <a:pt x="0" y="157"/>
                  </a:lnTo>
                  <a:lnTo>
                    <a:pt x="156" y="157"/>
                  </a:lnTo>
                  <a:lnTo>
                    <a:pt x="156" y="18"/>
                  </a:lnTo>
                  <a:lnTo>
                    <a:pt x="118" y="18"/>
                  </a:lnTo>
                  <a:lnTo>
                    <a:pt x="1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2" name="Rectangle 53">
              <a:extLst>
                <a:ext uri="{FF2B5EF4-FFF2-40B4-BE49-F238E27FC236}">
                  <a16:creationId xmlns:a16="http://schemas.microsoft.com/office/drawing/2014/main" id="{9A10CAC2-1CE7-4813-BF63-86203FDE1411}"/>
                </a:ext>
              </a:extLst>
            </p:cNvPr>
            <p:cNvSpPr>
              <a:spLocks noChangeArrowheads="1"/>
            </p:cNvSpPr>
            <p:nvPr/>
          </p:nvSpPr>
          <p:spPr bwMode="auto">
            <a:xfrm>
              <a:off x="4214813" y="1900238"/>
              <a:ext cx="412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3" name="Freeform 54">
              <a:extLst>
                <a:ext uri="{FF2B5EF4-FFF2-40B4-BE49-F238E27FC236}">
                  <a16:creationId xmlns:a16="http://schemas.microsoft.com/office/drawing/2014/main" id="{460C55E5-DECC-42A9-8C6C-D5A7CB4433AE}"/>
                </a:ext>
              </a:extLst>
            </p:cNvPr>
            <p:cNvSpPr>
              <a:spLocks/>
            </p:cNvSpPr>
            <p:nvPr/>
          </p:nvSpPr>
          <p:spPr bwMode="auto">
            <a:xfrm>
              <a:off x="3683000" y="1695451"/>
              <a:ext cx="38100" cy="349250"/>
            </a:xfrm>
            <a:custGeom>
              <a:avLst/>
              <a:gdLst>
                <a:gd name="T0" fmla="*/ 48 w 48"/>
                <a:gd name="T1" fmla="*/ 28 h 441"/>
                <a:gd name="T2" fmla="*/ 0 w 48"/>
                <a:gd name="T3" fmla="*/ 0 h 441"/>
                <a:gd name="T4" fmla="*/ 0 w 48"/>
                <a:gd name="T5" fmla="*/ 441 h 441"/>
                <a:gd name="T6" fmla="*/ 48 w 48"/>
                <a:gd name="T7" fmla="*/ 441 h 441"/>
                <a:gd name="T8" fmla="*/ 48 w 48"/>
                <a:gd name="T9" fmla="*/ 28 h 441"/>
              </a:gdLst>
              <a:ahLst/>
              <a:cxnLst>
                <a:cxn ang="0">
                  <a:pos x="T0" y="T1"/>
                </a:cxn>
                <a:cxn ang="0">
                  <a:pos x="T2" y="T3"/>
                </a:cxn>
                <a:cxn ang="0">
                  <a:pos x="T4" y="T5"/>
                </a:cxn>
                <a:cxn ang="0">
                  <a:pos x="T6" y="T7"/>
                </a:cxn>
                <a:cxn ang="0">
                  <a:pos x="T8" y="T9"/>
                </a:cxn>
              </a:cxnLst>
              <a:rect l="0" t="0" r="r" b="b"/>
              <a:pathLst>
                <a:path w="48" h="441">
                  <a:moveTo>
                    <a:pt x="48" y="28"/>
                  </a:moveTo>
                  <a:lnTo>
                    <a:pt x="0" y="0"/>
                  </a:lnTo>
                  <a:lnTo>
                    <a:pt x="0" y="441"/>
                  </a:lnTo>
                  <a:lnTo>
                    <a:pt x="48" y="441"/>
                  </a:ln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4" name="Rectangle 55">
              <a:extLst>
                <a:ext uri="{FF2B5EF4-FFF2-40B4-BE49-F238E27FC236}">
                  <a16:creationId xmlns:a16="http://schemas.microsoft.com/office/drawing/2014/main" id="{09AE8CB4-A9A7-480D-A716-38EA4FE64A70}"/>
                </a:ext>
              </a:extLst>
            </p:cNvPr>
            <p:cNvSpPr>
              <a:spLocks noChangeArrowheads="1"/>
            </p:cNvSpPr>
            <p:nvPr/>
          </p:nvSpPr>
          <p:spPr bwMode="auto">
            <a:xfrm>
              <a:off x="3678238" y="2058988"/>
              <a:ext cx="460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5" name="Freeform 56">
              <a:extLst>
                <a:ext uri="{FF2B5EF4-FFF2-40B4-BE49-F238E27FC236}">
                  <a16:creationId xmlns:a16="http://schemas.microsoft.com/office/drawing/2014/main" id="{2FCE3460-3F7D-4E75-8176-5171BCEC1BC3}"/>
                </a:ext>
              </a:extLst>
            </p:cNvPr>
            <p:cNvSpPr>
              <a:spLocks noEditPoints="1"/>
            </p:cNvSpPr>
            <p:nvPr/>
          </p:nvSpPr>
          <p:spPr bwMode="auto">
            <a:xfrm>
              <a:off x="3830638" y="1785938"/>
              <a:ext cx="319088" cy="301625"/>
            </a:xfrm>
            <a:custGeom>
              <a:avLst/>
              <a:gdLst>
                <a:gd name="T0" fmla="*/ 24 w 401"/>
                <a:gd name="T1" fmla="*/ 346 h 381"/>
                <a:gd name="T2" fmla="*/ 10 w 401"/>
                <a:gd name="T3" fmla="*/ 346 h 381"/>
                <a:gd name="T4" fmla="*/ 0 w 401"/>
                <a:gd name="T5" fmla="*/ 381 h 381"/>
                <a:gd name="T6" fmla="*/ 104 w 401"/>
                <a:gd name="T7" fmla="*/ 381 h 381"/>
                <a:gd name="T8" fmla="*/ 95 w 401"/>
                <a:gd name="T9" fmla="*/ 346 h 381"/>
                <a:gd name="T10" fmla="*/ 93 w 401"/>
                <a:gd name="T11" fmla="*/ 346 h 381"/>
                <a:gd name="T12" fmla="*/ 98 w 401"/>
                <a:gd name="T13" fmla="*/ 329 h 381"/>
                <a:gd name="T14" fmla="*/ 300 w 401"/>
                <a:gd name="T15" fmla="*/ 329 h 381"/>
                <a:gd name="T16" fmla="*/ 305 w 401"/>
                <a:gd name="T17" fmla="*/ 346 h 381"/>
                <a:gd name="T18" fmla="*/ 297 w 401"/>
                <a:gd name="T19" fmla="*/ 381 h 381"/>
                <a:gd name="T20" fmla="*/ 401 w 401"/>
                <a:gd name="T21" fmla="*/ 381 h 381"/>
                <a:gd name="T22" fmla="*/ 392 w 401"/>
                <a:gd name="T23" fmla="*/ 346 h 381"/>
                <a:gd name="T24" fmla="*/ 376 w 401"/>
                <a:gd name="T25" fmla="*/ 346 h 381"/>
                <a:gd name="T26" fmla="*/ 278 w 401"/>
                <a:gd name="T27" fmla="*/ 0 h 381"/>
                <a:gd name="T28" fmla="*/ 121 w 401"/>
                <a:gd name="T29" fmla="*/ 0 h 381"/>
                <a:gd name="T30" fmla="*/ 24 w 401"/>
                <a:gd name="T31" fmla="*/ 346 h 381"/>
                <a:gd name="T32" fmla="*/ 93 w 401"/>
                <a:gd name="T33" fmla="*/ 281 h 381"/>
                <a:gd name="T34" fmla="*/ 125 w 401"/>
                <a:gd name="T35" fmla="*/ 171 h 381"/>
                <a:gd name="T36" fmla="*/ 285 w 401"/>
                <a:gd name="T37" fmla="*/ 281 h 381"/>
                <a:gd name="T38" fmla="*/ 93 w 401"/>
                <a:gd name="T39" fmla="*/ 281 h 381"/>
                <a:gd name="T40" fmla="*/ 302 w 401"/>
                <a:gd name="T41" fmla="*/ 264 h 381"/>
                <a:gd name="T42" fmla="*/ 151 w 401"/>
                <a:gd name="T43" fmla="*/ 162 h 381"/>
                <a:gd name="T44" fmla="*/ 272 w 401"/>
                <a:gd name="T45" fmla="*/ 162 h 381"/>
                <a:gd name="T46" fmla="*/ 302 w 401"/>
                <a:gd name="T47" fmla="*/ 264 h 381"/>
                <a:gd name="T48" fmla="*/ 264 w 401"/>
                <a:gd name="T49" fmla="*/ 131 h 381"/>
                <a:gd name="T50" fmla="*/ 156 w 401"/>
                <a:gd name="T51" fmla="*/ 131 h 381"/>
                <a:gd name="T52" fmla="*/ 241 w 401"/>
                <a:gd name="T53" fmla="*/ 50 h 381"/>
                <a:gd name="T54" fmla="*/ 264 w 401"/>
                <a:gd name="T55" fmla="*/ 131 h 381"/>
                <a:gd name="T56" fmla="*/ 162 w 401"/>
                <a:gd name="T57" fmla="*/ 42 h 381"/>
                <a:gd name="T58" fmla="*/ 216 w 401"/>
                <a:gd name="T59" fmla="*/ 42 h 381"/>
                <a:gd name="T60" fmla="*/ 142 w 401"/>
                <a:gd name="T61" fmla="*/ 112 h 381"/>
                <a:gd name="T62" fmla="*/ 162 w 401"/>
                <a:gd name="T63" fmla="*/ 42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381">
                  <a:moveTo>
                    <a:pt x="24" y="346"/>
                  </a:moveTo>
                  <a:lnTo>
                    <a:pt x="10" y="346"/>
                  </a:lnTo>
                  <a:lnTo>
                    <a:pt x="0" y="381"/>
                  </a:lnTo>
                  <a:lnTo>
                    <a:pt x="104" y="381"/>
                  </a:lnTo>
                  <a:lnTo>
                    <a:pt x="95" y="346"/>
                  </a:lnTo>
                  <a:lnTo>
                    <a:pt x="93" y="346"/>
                  </a:lnTo>
                  <a:lnTo>
                    <a:pt x="98" y="329"/>
                  </a:lnTo>
                  <a:lnTo>
                    <a:pt x="300" y="329"/>
                  </a:lnTo>
                  <a:lnTo>
                    <a:pt x="305" y="346"/>
                  </a:lnTo>
                  <a:lnTo>
                    <a:pt x="297" y="381"/>
                  </a:lnTo>
                  <a:lnTo>
                    <a:pt x="401" y="381"/>
                  </a:lnTo>
                  <a:lnTo>
                    <a:pt x="392" y="346"/>
                  </a:lnTo>
                  <a:lnTo>
                    <a:pt x="376" y="346"/>
                  </a:lnTo>
                  <a:lnTo>
                    <a:pt x="278" y="0"/>
                  </a:lnTo>
                  <a:lnTo>
                    <a:pt x="121" y="0"/>
                  </a:lnTo>
                  <a:lnTo>
                    <a:pt x="24" y="346"/>
                  </a:lnTo>
                  <a:close/>
                  <a:moveTo>
                    <a:pt x="93" y="281"/>
                  </a:moveTo>
                  <a:lnTo>
                    <a:pt x="125" y="171"/>
                  </a:lnTo>
                  <a:lnTo>
                    <a:pt x="285" y="281"/>
                  </a:lnTo>
                  <a:lnTo>
                    <a:pt x="93" y="281"/>
                  </a:lnTo>
                  <a:close/>
                  <a:moveTo>
                    <a:pt x="302" y="264"/>
                  </a:moveTo>
                  <a:lnTo>
                    <a:pt x="151" y="162"/>
                  </a:lnTo>
                  <a:lnTo>
                    <a:pt x="272" y="162"/>
                  </a:lnTo>
                  <a:lnTo>
                    <a:pt x="302" y="264"/>
                  </a:lnTo>
                  <a:close/>
                  <a:moveTo>
                    <a:pt x="264" y="131"/>
                  </a:moveTo>
                  <a:lnTo>
                    <a:pt x="156" y="131"/>
                  </a:lnTo>
                  <a:lnTo>
                    <a:pt x="241" y="50"/>
                  </a:lnTo>
                  <a:lnTo>
                    <a:pt x="264" y="131"/>
                  </a:lnTo>
                  <a:close/>
                  <a:moveTo>
                    <a:pt x="162" y="42"/>
                  </a:moveTo>
                  <a:lnTo>
                    <a:pt x="216" y="42"/>
                  </a:lnTo>
                  <a:lnTo>
                    <a:pt x="142" y="112"/>
                  </a:lnTo>
                  <a:lnTo>
                    <a:pt x="16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6" name="Freeform 57">
              <a:extLst>
                <a:ext uri="{FF2B5EF4-FFF2-40B4-BE49-F238E27FC236}">
                  <a16:creationId xmlns:a16="http://schemas.microsoft.com/office/drawing/2014/main" id="{DE77EB95-35E8-4586-B50E-DE23511C11B7}"/>
                </a:ext>
              </a:extLst>
            </p:cNvPr>
            <p:cNvSpPr>
              <a:spLocks noEditPoints="1"/>
            </p:cNvSpPr>
            <p:nvPr/>
          </p:nvSpPr>
          <p:spPr bwMode="auto">
            <a:xfrm>
              <a:off x="3683000" y="1427163"/>
              <a:ext cx="619125" cy="460375"/>
            </a:xfrm>
            <a:custGeom>
              <a:avLst/>
              <a:gdLst>
                <a:gd name="T0" fmla="*/ 233 w 780"/>
                <a:gd name="T1" fmla="*/ 31 h 580"/>
                <a:gd name="T2" fmla="*/ 169 w 780"/>
                <a:gd name="T3" fmla="*/ 10 h 580"/>
                <a:gd name="T4" fmla="*/ 138 w 780"/>
                <a:gd name="T5" fmla="*/ 38 h 580"/>
                <a:gd name="T6" fmla="*/ 85 w 780"/>
                <a:gd name="T7" fmla="*/ 101 h 580"/>
                <a:gd name="T8" fmla="*/ 45 w 780"/>
                <a:gd name="T9" fmla="*/ 171 h 580"/>
                <a:gd name="T10" fmla="*/ 14 w 780"/>
                <a:gd name="T11" fmla="*/ 246 h 580"/>
                <a:gd name="T12" fmla="*/ 3 w 780"/>
                <a:gd name="T13" fmla="*/ 286 h 580"/>
                <a:gd name="T14" fmla="*/ 0 w 780"/>
                <a:gd name="T15" fmla="*/ 306 h 580"/>
                <a:gd name="T16" fmla="*/ 53 w 780"/>
                <a:gd name="T17" fmla="*/ 348 h 580"/>
                <a:gd name="T18" fmla="*/ 328 w 780"/>
                <a:gd name="T19" fmla="*/ 337 h 580"/>
                <a:gd name="T20" fmla="*/ 303 w 780"/>
                <a:gd name="T21" fmla="*/ 389 h 580"/>
                <a:gd name="T22" fmla="*/ 469 w 780"/>
                <a:gd name="T23" fmla="*/ 418 h 580"/>
                <a:gd name="T24" fmla="*/ 660 w 780"/>
                <a:gd name="T25" fmla="*/ 580 h 580"/>
                <a:gd name="T26" fmla="*/ 722 w 780"/>
                <a:gd name="T27" fmla="*/ 580 h 580"/>
                <a:gd name="T28" fmla="*/ 730 w 780"/>
                <a:gd name="T29" fmla="*/ 580 h 580"/>
                <a:gd name="T30" fmla="*/ 780 w 780"/>
                <a:gd name="T31" fmla="*/ 476 h 580"/>
                <a:gd name="T32" fmla="*/ 46 w 780"/>
                <a:gd name="T33" fmla="*/ 302 h 580"/>
                <a:gd name="T34" fmla="*/ 39 w 780"/>
                <a:gd name="T35" fmla="*/ 297 h 580"/>
                <a:gd name="T36" fmla="*/ 56 w 780"/>
                <a:gd name="T37" fmla="*/ 238 h 580"/>
                <a:gd name="T38" fmla="*/ 81 w 780"/>
                <a:gd name="T39" fmla="*/ 182 h 580"/>
                <a:gd name="T40" fmla="*/ 46 w 780"/>
                <a:gd name="T41" fmla="*/ 302 h 580"/>
                <a:gd name="T42" fmla="*/ 93 w 780"/>
                <a:gd name="T43" fmla="*/ 159 h 580"/>
                <a:gd name="T44" fmla="*/ 109 w 780"/>
                <a:gd name="T45" fmla="*/ 131 h 580"/>
                <a:gd name="T46" fmla="*/ 166 w 780"/>
                <a:gd name="T47" fmla="*/ 128 h 580"/>
                <a:gd name="T48" fmla="*/ 144 w 780"/>
                <a:gd name="T49" fmla="*/ 188 h 580"/>
                <a:gd name="T50" fmla="*/ 174 w 780"/>
                <a:gd name="T51" fmla="*/ 101 h 580"/>
                <a:gd name="T52" fmla="*/ 144 w 780"/>
                <a:gd name="T53" fmla="*/ 84 h 580"/>
                <a:gd name="T54" fmla="*/ 183 w 780"/>
                <a:gd name="T55" fmla="*/ 45 h 580"/>
                <a:gd name="T56" fmla="*/ 192 w 780"/>
                <a:gd name="T57" fmla="*/ 50 h 580"/>
                <a:gd name="T58" fmla="*/ 174 w 780"/>
                <a:gd name="T59" fmla="*/ 101 h 580"/>
                <a:gd name="T60" fmla="*/ 387 w 780"/>
                <a:gd name="T61" fmla="*/ 361 h 580"/>
                <a:gd name="T62" fmla="*/ 373 w 780"/>
                <a:gd name="T63" fmla="*/ 356 h 580"/>
                <a:gd name="T64" fmla="*/ 368 w 780"/>
                <a:gd name="T65" fmla="*/ 342 h 580"/>
                <a:gd name="T66" fmla="*/ 368 w 780"/>
                <a:gd name="T67" fmla="*/ 334 h 580"/>
                <a:gd name="T68" fmla="*/ 379 w 780"/>
                <a:gd name="T69" fmla="*/ 325 h 580"/>
                <a:gd name="T70" fmla="*/ 387 w 780"/>
                <a:gd name="T71" fmla="*/ 323 h 580"/>
                <a:gd name="T72" fmla="*/ 399 w 780"/>
                <a:gd name="T73" fmla="*/ 330 h 580"/>
                <a:gd name="T74" fmla="*/ 405 w 780"/>
                <a:gd name="T75" fmla="*/ 342 h 580"/>
                <a:gd name="T76" fmla="*/ 404 w 780"/>
                <a:gd name="T77" fmla="*/ 350 h 580"/>
                <a:gd name="T78" fmla="*/ 394 w 780"/>
                <a:gd name="T79" fmla="*/ 359 h 580"/>
                <a:gd name="T80" fmla="*/ 387 w 780"/>
                <a:gd name="T81" fmla="*/ 36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0" h="580">
                  <a:moveTo>
                    <a:pt x="219" y="153"/>
                  </a:moveTo>
                  <a:lnTo>
                    <a:pt x="233" y="31"/>
                  </a:lnTo>
                  <a:lnTo>
                    <a:pt x="178" y="0"/>
                  </a:lnTo>
                  <a:lnTo>
                    <a:pt x="169" y="10"/>
                  </a:lnTo>
                  <a:lnTo>
                    <a:pt x="169" y="10"/>
                  </a:lnTo>
                  <a:lnTo>
                    <a:pt x="138" y="38"/>
                  </a:lnTo>
                  <a:lnTo>
                    <a:pt x="110" y="69"/>
                  </a:lnTo>
                  <a:lnTo>
                    <a:pt x="85" y="101"/>
                  </a:lnTo>
                  <a:lnTo>
                    <a:pt x="63" y="135"/>
                  </a:lnTo>
                  <a:lnTo>
                    <a:pt x="45" y="171"/>
                  </a:lnTo>
                  <a:lnTo>
                    <a:pt x="28" y="207"/>
                  </a:lnTo>
                  <a:lnTo>
                    <a:pt x="14" y="246"/>
                  </a:lnTo>
                  <a:lnTo>
                    <a:pt x="3" y="286"/>
                  </a:lnTo>
                  <a:lnTo>
                    <a:pt x="3" y="286"/>
                  </a:lnTo>
                  <a:lnTo>
                    <a:pt x="1" y="295"/>
                  </a:lnTo>
                  <a:lnTo>
                    <a:pt x="0" y="306"/>
                  </a:lnTo>
                  <a:lnTo>
                    <a:pt x="0" y="319"/>
                  </a:lnTo>
                  <a:lnTo>
                    <a:pt x="53" y="348"/>
                  </a:lnTo>
                  <a:lnTo>
                    <a:pt x="152" y="235"/>
                  </a:lnTo>
                  <a:lnTo>
                    <a:pt x="328" y="337"/>
                  </a:lnTo>
                  <a:lnTo>
                    <a:pt x="328" y="389"/>
                  </a:lnTo>
                  <a:lnTo>
                    <a:pt x="303" y="389"/>
                  </a:lnTo>
                  <a:lnTo>
                    <a:pt x="303" y="418"/>
                  </a:lnTo>
                  <a:lnTo>
                    <a:pt x="469" y="418"/>
                  </a:lnTo>
                  <a:lnTo>
                    <a:pt x="660" y="528"/>
                  </a:lnTo>
                  <a:lnTo>
                    <a:pt x="660" y="580"/>
                  </a:lnTo>
                  <a:lnTo>
                    <a:pt x="669" y="580"/>
                  </a:lnTo>
                  <a:lnTo>
                    <a:pt x="722" y="580"/>
                  </a:lnTo>
                  <a:lnTo>
                    <a:pt x="728" y="580"/>
                  </a:lnTo>
                  <a:lnTo>
                    <a:pt x="730" y="580"/>
                  </a:lnTo>
                  <a:lnTo>
                    <a:pt x="730" y="564"/>
                  </a:lnTo>
                  <a:lnTo>
                    <a:pt x="780" y="476"/>
                  </a:lnTo>
                  <a:lnTo>
                    <a:pt x="219" y="153"/>
                  </a:lnTo>
                  <a:close/>
                  <a:moveTo>
                    <a:pt x="46" y="302"/>
                  </a:moveTo>
                  <a:lnTo>
                    <a:pt x="39" y="297"/>
                  </a:lnTo>
                  <a:lnTo>
                    <a:pt x="39" y="297"/>
                  </a:lnTo>
                  <a:lnTo>
                    <a:pt x="46" y="267"/>
                  </a:lnTo>
                  <a:lnTo>
                    <a:pt x="56" y="238"/>
                  </a:lnTo>
                  <a:lnTo>
                    <a:pt x="67" y="210"/>
                  </a:lnTo>
                  <a:lnTo>
                    <a:pt x="81" y="182"/>
                  </a:lnTo>
                  <a:lnTo>
                    <a:pt x="127" y="208"/>
                  </a:lnTo>
                  <a:lnTo>
                    <a:pt x="46" y="302"/>
                  </a:lnTo>
                  <a:close/>
                  <a:moveTo>
                    <a:pt x="144" y="188"/>
                  </a:moveTo>
                  <a:lnTo>
                    <a:pt x="93" y="159"/>
                  </a:lnTo>
                  <a:lnTo>
                    <a:pt x="93" y="159"/>
                  </a:lnTo>
                  <a:lnTo>
                    <a:pt x="109" y="131"/>
                  </a:lnTo>
                  <a:lnTo>
                    <a:pt x="127" y="106"/>
                  </a:lnTo>
                  <a:lnTo>
                    <a:pt x="166" y="128"/>
                  </a:lnTo>
                  <a:lnTo>
                    <a:pt x="166" y="128"/>
                  </a:lnTo>
                  <a:lnTo>
                    <a:pt x="144" y="188"/>
                  </a:lnTo>
                  <a:lnTo>
                    <a:pt x="144" y="188"/>
                  </a:lnTo>
                  <a:close/>
                  <a:moveTo>
                    <a:pt x="174" y="101"/>
                  </a:moveTo>
                  <a:lnTo>
                    <a:pt x="144" y="84"/>
                  </a:lnTo>
                  <a:lnTo>
                    <a:pt x="144" y="84"/>
                  </a:lnTo>
                  <a:lnTo>
                    <a:pt x="163" y="64"/>
                  </a:lnTo>
                  <a:lnTo>
                    <a:pt x="183" y="45"/>
                  </a:lnTo>
                  <a:lnTo>
                    <a:pt x="192" y="50"/>
                  </a:lnTo>
                  <a:lnTo>
                    <a:pt x="192" y="50"/>
                  </a:lnTo>
                  <a:lnTo>
                    <a:pt x="174" y="101"/>
                  </a:lnTo>
                  <a:lnTo>
                    <a:pt x="174" y="101"/>
                  </a:lnTo>
                  <a:close/>
                  <a:moveTo>
                    <a:pt x="387" y="361"/>
                  </a:moveTo>
                  <a:lnTo>
                    <a:pt x="387" y="361"/>
                  </a:lnTo>
                  <a:lnTo>
                    <a:pt x="379" y="359"/>
                  </a:lnTo>
                  <a:lnTo>
                    <a:pt x="373" y="356"/>
                  </a:lnTo>
                  <a:lnTo>
                    <a:pt x="368" y="350"/>
                  </a:lnTo>
                  <a:lnTo>
                    <a:pt x="368" y="342"/>
                  </a:lnTo>
                  <a:lnTo>
                    <a:pt x="368" y="342"/>
                  </a:lnTo>
                  <a:lnTo>
                    <a:pt x="368" y="334"/>
                  </a:lnTo>
                  <a:lnTo>
                    <a:pt x="373" y="330"/>
                  </a:lnTo>
                  <a:lnTo>
                    <a:pt x="379" y="325"/>
                  </a:lnTo>
                  <a:lnTo>
                    <a:pt x="387" y="323"/>
                  </a:lnTo>
                  <a:lnTo>
                    <a:pt x="387" y="323"/>
                  </a:lnTo>
                  <a:lnTo>
                    <a:pt x="394" y="325"/>
                  </a:lnTo>
                  <a:lnTo>
                    <a:pt x="399" y="330"/>
                  </a:lnTo>
                  <a:lnTo>
                    <a:pt x="404" y="334"/>
                  </a:lnTo>
                  <a:lnTo>
                    <a:pt x="405" y="342"/>
                  </a:lnTo>
                  <a:lnTo>
                    <a:pt x="405" y="342"/>
                  </a:lnTo>
                  <a:lnTo>
                    <a:pt x="404" y="350"/>
                  </a:lnTo>
                  <a:lnTo>
                    <a:pt x="399" y="356"/>
                  </a:lnTo>
                  <a:lnTo>
                    <a:pt x="394" y="359"/>
                  </a:lnTo>
                  <a:lnTo>
                    <a:pt x="387" y="361"/>
                  </a:lnTo>
                  <a:lnTo>
                    <a:pt x="387"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57" name="Picture 2" descr="Pine tree on fire Free Icon">
            <a:extLst>
              <a:ext uri="{FF2B5EF4-FFF2-40B4-BE49-F238E27FC236}">
                <a16:creationId xmlns:a16="http://schemas.microsoft.com/office/drawing/2014/main" id="{2EDE5E09-0693-4581-A405-64EFD7676DDF}"/>
              </a:ext>
            </a:extLst>
          </p:cNvPr>
          <p:cNvPicPr>
            <a:picLocks noChangeAspect="1" noChangeArrowheads="1"/>
          </p:cNvPicPr>
          <p:nvPr/>
        </p:nvPicPr>
        <p:blipFill>
          <a:blip r:embed="rId8" cstate="print">
            <a:lum bright="70000" contrast="-70000"/>
            <a:extLst>
              <a:ext uri="{28A0092B-C50C-407E-A947-70E740481C1C}">
                <a14:useLocalDpi xmlns:a14="http://schemas.microsoft.com/office/drawing/2010/main" val="0"/>
              </a:ext>
            </a:extLst>
          </a:blip>
          <a:srcRect/>
          <a:stretch>
            <a:fillRect/>
          </a:stretch>
        </p:blipFill>
        <p:spPr bwMode="auto">
          <a:xfrm>
            <a:off x="3967917" y="4473870"/>
            <a:ext cx="231407" cy="231407"/>
          </a:xfrm>
          <a:prstGeom prst="rect">
            <a:avLst/>
          </a:prstGeom>
          <a:noFill/>
          <a:extLst>
            <a:ext uri="{909E8E84-426E-40DD-AFC4-6F175D3DCCD1}">
              <a14:hiddenFill xmlns:a14="http://schemas.microsoft.com/office/drawing/2010/main">
                <a:solidFill>
                  <a:srgbClr val="FFFFFF"/>
                </a:solidFill>
              </a14:hiddenFill>
            </a:ext>
          </a:extLst>
        </p:spPr>
      </p:pic>
      <p:pic>
        <p:nvPicPr>
          <p:cNvPr id="158" name="Grafika 157" descr="Wietrznie">
            <a:extLst>
              <a:ext uri="{FF2B5EF4-FFF2-40B4-BE49-F238E27FC236}">
                <a16:creationId xmlns:a16="http://schemas.microsoft.com/office/drawing/2014/main" id="{A8C1DCAA-D8A0-4AC1-8BCC-1E38CDB0C89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42342" y="3015112"/>
            <a:ext cx="285124" cy="285124"/>
          </a:xfrm>
          <a:prstGeom prst="rect">
            <a:avLst/>
          </a:prstGeom>
        </p:spPr>
      </p:pic>
      <p:grpSp>
        <p:nvGrpSpPr>
          <p:cNvPr id="159" name="Grupa 158">
            <a:extLst>
              <a:ext uri="{FF2B5EF4-FFF2-40B4-BE49-F238E27FC236}">
                <a16:creationId xmlns:a16="http://schemas.microsoft.com/office/drawing/2014/main" id="{194E14B0-7879-4291-B6B6-AD4ED36E97A5}"/>
              </a:ext>
            </a:extLst>
          </p:cNvPr>
          <p:cNvGrpSpPr/>
          <p:nvPr/>
        </p:nvGrpSpPr>
        <p:grpSpPr>
          <a:xfrm>
            <a:off x="2078480" y="3009684"/>
            <a:ext cx="224644" cy="255887"/>
            <a:chOff x="3873500" y="4216400"/>
            <a:chExt cx="719137" cy="819150"/>
          </a:xfrm>
          <a:solidFill>
            <a:srgbClr val="CDCDCD"/>
          </a:solidFill>
        </p:grpSpPr>
        <p:sp>
          <p:nvSpPr>
            <p:cNvPr id="160" name="Freeform 37">
              <a:extLst>
                <a:ext uri="{FF2B5EF4-FFF2-40B4-BE49-F238E27FC236}">
                  <a16:creationId xmlns:a16="http://schemas.microsoft.com/office/drawing/2014/main" id="{D601CD7A-8AD1-4384-908E-2E961D852251}"/>
                </a:ext>
              </a:extLst>
            </p:cNvPr>
            <p:cNvSpPr>
              <a:spLocks/>
            </p:cNvSpPr>
            <p:nvPr/>
          </p:nvSpPr>
          <p:spPr bwMode="auto">
            <a:xfrm>
              <a:off x="3873500" y="4216400"/>
              <a:ext cx="404812" cy="819150"/>
            </a:xfrm>
            <a:custGeom>
              <a:avLst/>
              <a:gdLst>
                <a:gd name="T0" fmla="*/ 350 w 766"/>
                <a:gd name="T1" fmla="*/ 1345 h 1547"/>
                <a:gd name="T2" fmla="*/ 353 w 766"/>
                <a:gd name="T3" fmla="*/ 1333 h 1547"/>
                <a:gd name="T4" fmla="*/ 362 w 766"/>
                <a:gd name="T5" fmla="*/ 1326 h 1547"/>
                <a:gd name="T6" fmla="*/ 369 w 766"/>
                <a:gd name="T7" fmla="*/ 1326 h 1547"/>
                <a:gd name="T8" fmla="*/ 378 w 766"/>
                <a:gd name="T9" fmla="*/ 1332 h 1547"/>
                <a:gd name="T10" fmla="*/ 426 w 766"/>
                <a:gd name="T11" fmla="*/ 1526 h 1547"/>
                <a:gd name="T12" fmla="*/ 454 w 766"/>
                <a:gd name="T13" fmla="*/ 1517 h 1547"/>
                <a:gd name="T14" fmla="*/ 448 w 766"/>
                <a:gd name="T15" fmla="*/ 1394 h 1547"/>
                <a:gd name="T16" fmla="*/ 447 w 766"/>
                <a:gd name="T17" fmla="*/ 1387 h 1547"/>
                <a:gd name="T18" fmla="*/ 453 w 766"/>
                <a:gd name="T19" fmla="*/ 1377 h 1547"/>
                <a:gd name="T20" fmla="*/ 458 w 766"/>
                <a:gd name="T21" fmla="*/ 1374 h 1547"/>
                <a:gd name="T22" fmla="*/ 470 w 766"/>
                <a:gd name="T23" fmla="*/ 1375 h 1547"/>
                <a:gd name="T24" fmla="*/ 478 w 766"/>
                <a:gd name="T25" fmla="*/ 1384 h 1547"/>
                <a:gd name="T26" fmla="*/ 509 w 766"/>
                <a:gd name="T27" fmla="*/ 1493 h 1547"/>
                <a:gd name="T28" fmla="*/ 577 w 766"/>
                <a:gd name="T29" fmla="*/ 1460 h 1547"/>
                <a:gd name="T30" fmla="*/ 670 w 766"/>
                <a:gd name="T31" fmla="*/ 1406 h 1547"/>
                <a:gd name="T32" fmla="*/ 733 w 766"/>
                <a:gd name="T33" fmla="*/ 1374 h 1547"/>
                <a:gd name="T34" fmla="*/ 766 w 766"/>
                <a:gd name="T35" fmla="*/ 1360 h 1547"/>
                <a:gd name="T36" fmla="*/ 601 w 766"/>
                <a:gd name="T37" fmla="*/ 1026 h 1547"/>
                <a:gd name="T38" fmla="*/ 545 w 766"/>
                <a:gd name="T39" fmla="*/ 918 h 1547"/>
                <a:gd name="T40" fmla="*/ 527 w 766"/>
                <a:gd name="T41" fmla="*/ 886 h 1547"/>
                <a:gd name="T42" fmla="*/ 505 w 766"/>
                <a:gd name="T43" fmla="*/ 860 h 1547"/>
                <a:gd name="T44" fmla="*/ 482 w 766"/>
                <a:gd name="T45" fmla="*/ 836 h 1547"/>
                <a:gd name="T46" fmla="*/ 456 w 766"/>
                <a:gd name="T47" fmla="*/ 817 h 1547"/>
                <a:gd name="T48" fmla="*/ 429 w 766"/>
                <a:gd name="T49" fmla="*/ 802 h 1547"/>
                <a:gd name="T50" fmla="*/ 404 w 766"/>
                <a:gd name="T51" fmla="*/ 791 h 1547"/>
                <a:gd name="T52" fmla="*/ 377 w 766"/>
                <a:gd name="T53" fmla="*/ 784 h 1547"/>
                <a:gd name="T54" fmla="*/ 353 w 766"/>
                <a:gd name="T55" fmla="*/ 782 h 1547"/>
                <a:gd name="T56" fmla="*/ 78 w 766"/>
                <a:gd name="T57" fmla="*/ 26 h 1547"/>
                <a:gd name="T58" fmla="*/ 69 w 766"/>
                <a:gd name="T59" fmla="*/ 12 h 1547"/>
                <a:gd name="T60" fmla="*/ 57 w 766"/>
                <a:gd name="T61" fmla="*/ 3 h 1547"/>
                <a:gd name="T62" fmla="*/ 42 w 766"/>
                <a:gd name="T63" fmla="*/ 0 h 1547"/>
                <a:gd name="T64" fmla="*/ 25 w 766"/>
                <a:gd name="T65" fmla="*/ 2 h 1547"/>
                <a:gd name="T66" fmla="*/ 18 w 766"/>
                <a:gd name="T67" fmla="*/ 5 h 1547"/>
                <a:gd name="T68" fmla="*/ 7 w 766"/>
                <a:gd name="T69" fmla="*/ 17 h 1547"/>
                <a:gd name="T70" fmla="*/ 1 w 766"/>
                <a:gd name="T71" fmla="*/ 31 h 1547"/>
                <a:gd name="T72" fmla="*/ 0 w 766"/>
                <a:gd name="T73" fmla="*/ 46 h 1547"/>
                <a:gd name="T74" fmla="*/ 276 w 766"/>
                <a:gd name="T75" fmla="*/ 810 h 1547"/>
                <a:gd name="T76" fmla="*/ 268 w 766"/>
                <a:gd name="T77" fmla="*/ 817 h 1547"/>
                <a:gd name="T78" fmla="*/ 253 w 766"/>
                <a:gd name="T79" fmla="*/ 834 h 1547"/>
                <a:gd name="T80" fmla="*/ 240 w 766"/>
                <a:gd name="T81" fmla="*/ 855 h 1547"/>
                <a:gd name="T82" fmla="*/ 228 w 766"/>
                <a:gd name="T83" fmla="*/ 878 h 1547"/>
                <a:gd name="T84" fmla="*/ 219 w 766"/>
                <a:gd name="T85" fmla="*/ 904 h 1547"/>
                <a:gd name="T86" fmla="*/ 212 w 766"/>
                <a:gd name="T87" fmla="*/ 932 h 1547"/>
                <a:gd name="T88" fmla="*/ 209 w 766"/>
                <a:gd name="T89" fmla="*/ 962 h 1547"/>
                <a:gd name="T90" fmla="*/ 209 w 766"/>
                <a:gd name="T91" fmla="*/ 993 h 1547"/>
                <a:gd name="T92" fmla="*/ 333 w 766"/>
                <a:gd name="T93" fmla="*/ 964 h 1547"/>
                <a:gd name="T94" fmla="*/ 336 w 766"/>
                <a:gd name="T95" fmla="*/ 963 h 1547"/>
                <a:gd name="T96" fmla="*/ 347 w 766"/>
                <a:gd name="T97" fmla="*/ 965 h 1547"/>
                <a:gd name="T98" fmla="*/ 353 w 766"/>
                <a:gd name="T99" fmla="*/ 969 h 1547"/>
                <a:gd name="T100" fmla="*/ 357 w 766"/>
                <a:gd name="T101" fmla="*/ 976 h 1547"/>
                <a:gd name="T102" fmla="*/ 357 w 766"/>
                <a:gd name="T103" fmla="*/ 979 h 1547"/>
                <a:gd name="T104" fmla="*/ 357 w 766"/>
                <a:gd name="T105" fmla="*/ 986 h 1547"/>
                <a:gd name="T106" fmla="*/ 354 w 766"/>
                <a:gd name="T107" fmla="*/ 993 h 1547"/>
                <a:gd name="T108" fmla="*/ 349 w 766"/>
                <a:gd name="T109" fmla="*/ 998 h 1547"/>
                <a:gd name="T110" fmla="*/ 217 w 766"/>
                <a:gd name="T111" fmla="*/ 1047 h 1547"/>
                <a:gd name="T112" fmla="*/ 247 w 766"/>
                <a:gd name="T113" fmla="*/ 1177 h 1547"/>
                <a:gd name="T114" fmla="*/ 338 w 766"/>
                <a:gd name="T115" fmla="*/ 1547 h 1547"/>
                <a:gd name="T116" fmla="*/ 368 w 766"/>
                <a:gd name="T117" fmla="*/ 1541 h 1547"/>
                <a:gd name="T118" fmla="*/ 350 w 766"/>
                <a:gd name="T119" fmla="*/ 1345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6" h="1547">
                  <a:moveTo>
                    <a:pt x="350" y="1345"/>
                  </a:moveTo>
                  <a:lnTo>
                    <a:pt x="350" y="1345"/>
                  </a:lnTo>
                  <a:lnTo>
                    <a:pt x="350" y="1339"/>
                  </a:lnTo>
                  <a:lnTo>
                    <a:pt x="353" y="1333"/>
                  </a:lnTo>
                  <a:lnTo>
                    <a:pt x="357" y="1329"/>
                  </a:lnTo>
                  <a:lnTo>
                    <a:pt x="362" y="1326"/>
                  </a:lnTo>
                  <a:lnTo>
                    <a:pt x="362" y="1326"/>
                  </a:lnTo>
                  <a:lnTo>
                    <a:pt x="369" y="1326"/>
                  </a:lnTo>
                  <a:lnTo>
                    <a:pt x="374" y="1329"/>
                  </a:lnTo>
                  <a:lnTo>
                    <a:pt x="378" y="1332"/>
                  </a:lnTo>
                  <a:lnTo>
                    <a:pt x="381" y="1338"/>
                  </a:lnTo>
                  <a:lnTo>
                    <a:pt x="426" y="1526"/>
                  </a:lnTo>
                  <a:lnTo>
                    <a:pt x="426" y="1526"/>
                  </a:lnTo>
                  <a:lnTo>
                    <a:pt x="454" y="1517"/>
                  </a:lnTo>
                  <a:lnTo>
                    <a:pt x="480" y="1506"/>
                  </a:lnTo>
                  <a:lnTo>
                    <a:pt x="448" y="1394"/>
                  </a:lnTo>
                  <a:lnTo>
                    <a:pt x="448" y="1394"/>
                  </a:lnTo>
                  <a:lnTo>
                    <a:pt x="447" y="1387"/>
                  </a:lnTo>
                  <a:lnTo>
                    <a:pt x="449" y="1382"/>
                  </a:lnTo>
                  <a:lnTo>
                    <a:pt x="453" y="1377"/>
                  </a:lnTo>
                  <a:lnTo>
                    <a:pt x="458" y="1374"/>
                  </a:lnTo>
                  <a:lnTo>
                    <a:pt x="458" y="1374"/>
                  </a:lnTo>
                  <a:lnTo>
                    <a:pt x="464" y="1374"/>
                  </a:lnTo>
                  <a:lnTo>
                    <a:pt x="470" y="1375"/>
                  </a:lnTo>
                  <a:lnTo>
                    <a:pt x="475" y="1379"/>
                  </a:lnTo>
                  <a:lnTo>
                    <a:pt x="478" y="1384"/>
                  </a:lnTo>
                  <a:lnTo>
                    <a:pt x="509" y="1493"/>
                  </a:lnTo>
                  <a:lnTo>
                    <a:pt x="509" y="1493"/>
                  </a:lnTo>
                  <a:lnTo>
                    <a:pt x="543" y="1477"/>
                  </a:lnTo>
                  <a:lnTo>
                    <a:pt x="577" y="1460"/>
                  </a:lnTo>
                  <a:lnTo>
                    <a:pt x="639" y="1424"/>
                  </a:lnTo>
                  <a:lnTo>
                    <a:pt x="670" y="1406"/>
                  </a:lnTo>
                  <a:lnTo>
                    <a:pt x="701" y="1390"/>
                  </a:lnTo>
                  <a:lnTo>
                    <a:pt x="733" y="1374"/>
                  </a:lnTo>
                  <a:lnTo>
                    <a:pt x="766" y="1360"/>
                  </a:lnTo>
                  <a:lnTo>
                    <a:pt x="766" y="1360"/>
                  </a:lnTo>
                  <a:lnTo>
                    <a:pt x="663" y="1149"/>
                  </a:lnTo>
                  <a:lnTo>
                    <a:pt x="601" y="1026"/>
                  </a:lnTo>
                  <a:lnTo>
                    <a:pt x="545" y="918"/>
                  </a:lnTo>
                  <a:lnTo>
                    <a:pt x="545" y="918"/>
                  </a:lnTo>
                  <a:lnTo>
                    <a:pt x="536" y="901"/>
                  </a:lnTo>
                  <a:lnTo>
                    <a:pt x="527" y="886"/>
                  </a:lnTo>
                  <a:lnTo>
                    <a:pt x="516" y="872"/>
                  </a:lnTo>
                  <a:lnTo>
                    <a:pt x="505" y="860"/>
                  </a:lnTo>
                  <a:lnTo>
                    <a:pt x="493" y="847"/>
                  </a:lnTo>
                  <a:lnTo>
                    <a:pt x="482" y="836"/>
                  </a:lnTo>
                  <a:lnTo>
                    <a:pt x="469" y="826"/>
                  </a:lnTo>
                  <a:lnTo>
                    <a:pt x="456" y="817"/>
                  </a:lnTo>
                  <a:lnTo>
                    <a:pt x="443" y="809"/>
                  </a:lnTo>
                  <a:lnTo>
                    <a:pt x="429" y="802"/>
                  </a:lnTo>
                  <a:lnTo>
                    <a:pt x="417" y="796"/>
                  </a:lnTo>
                  <a:lnTo>
                    <a:pt x="404" y="791"/>
                  </a:lnTo>
                  <a:lnTo>
                    <a:pt x="390" y="788"/>
                  </a:lnTo>
                  <a:lnTo>
                    <a:pt x="377" y="784"/>
                  </a:lnTo>
                  <a:lnTo>
                    <a:pt x="365" y="783"/>
                  </a:lnTo>
                  <a:lnTo>
                    <a:pt x="353" y="782"/>
                  </a:lnTo>
                  <a:lnTo>
                    <a:pt x="78" y="26"/>
                  </a:lnTo>
                  <a:lnTo>
                    <a:pt x="78" y="26"/>
                  </a:lnTo>
                  <a:lnTo>
                    <a:pt x="74" y="19"/>
                  </a:lnTo>
                  <a:lnTo>
                    <a:pt x="69" y="12"/>
                  </a:lnTo>
                  <a:lnTo>
                    <a:pt x="64" y="8"/>
                  </a:lnTo>
                  <a:lnTo>
                    <a:pt x="57" y="3"/>
                  </a:lnTo>
                  <a:lnTo>
                    <a:pt x="50" y="1"/>
                  </a:lnTo>
                  <a:lnTo>
                    <a:pt x="42" y="0"/>
                  </a:lnTo>
                  <a:lnTo>
                    <a:pt x="33" y="1"/>
                  </a:lnTo>
                  <a:lnTo>
                    <a:pt x="25" y="2"/>
                  </a:lnTo>
                  <a:lnTo>
                    <a:pt x="25" y="2"/>
                  </a:lnTo>
                  <a:lnTo>
                    <a:pt x="18" y="5"/>
                  </a:lnTo>
                  <a:lnTo>
                    <a:pt x="13" y="11"/>
                  </a:lnTo>
                  <a:lnTo>
                    <a:pt x="7" y="17"/>
                  </a:lnTo>
                  <a:lnTo>
                    <a:pt x="3" y="23"/>
                  </a:lnTo>
                  <a:lnTo>
                    <a:pt x="1" y="31"/>
                  </a:lnTo>
                  <a:lnTo>
                    <a:pt x="0" y="38"/>
                  </a:lnTo>
                  <a:lnTo>
                    <a:pt x="0" y="46"/>
                  </a:lnTo>
                  <a:lnTo>
                    <a:pt x="2" y="54"/>
                  </a:lnTo>
                  <a:lnTo>
                    <a:pt x="276" y="810"/>
                  </a:lnTo>
                  <a:lnTo>
                    <a:pt x="276" y="810"/>
                  </a:lnTo>
                  <a:lnTo>
                    <a:pt x="268" y="817"/>
                  </a:lnTo>
                  <a:lnTo>
                    <a:pt x="261" y="825"/>
                  </a:lnTo>
                  <a:lnTo>
                    <a:pt x="253" y="834"/>
                  </a:lnTo>
                  <a:lnTo>
                    <a:pt x="246" y="845"/>
                  </a:lnTo>
                  <a:lnTo>
                    <a:pt x="240" y="855"/>
                  </a:lnTo>
                  <a:lnTo>
                    <a:pt x="233" y="867"/>
                  </a:lnTo>
                  <a:lnTo>
                    <a:pt x="228" y="878"/>
                  </a:lnTo>
                  <a:lnTo>
                    <a:pt x="223" y="891"/>
                  </a:lnTo>
                  <a:lnTo>
                    <a:pt x="219" y="904"/>
                  </a:lnTo>
                  <a:lnTo>
                    <a:pt x="216" y="918"/>
                  </a:lnTo>
                  <a:lnTo>
                    <a:pt x="212" y="932"/>
                  </a:lnTo>
                  <a:lnTo>
                    <a:pt x="210" y="947"/>
                  </a:lnTo>
                  <a:lnTo>
                    <a:pt x="209" y="962"/>
                  </a:lnTo>
                  <a:lnTo>
                    <a:pt x="209" y="977"/>
                  </a:lnTo>
                  <a:lnTo>
                    <a:pt x="209" y="993"/>
                  </a:lnTo>
                  <a:lnTo>
                    <a:pt x="210" y="1009"/>
                  </a:lnTo>
                  <a:lnTo>
                    <a:pt x="333" y="964"/>
                  </a:lnTo>
                  <a:lnTo>
                    <a:pt x="333" y="964"/>
                  </a:lnTo>
                  <a:lnTo>
                    <a:pt x="336" y="963"/>
                  </a:lnTo>
                  <a:lnTo>
                    <a:pt x="340" y="963"/>
                  </a:lnTo>
                  <a:lnTo>
                    <a:pt x="347" y="965"/>
                  </a:lnTo>
                  <a:lnTo>
                    <a:pt x="350" y="966"/>
                  </a:lnTo>
                  <a:lnTo>
                    <a:pt x="353" y="969"/>
                  </a:lnTo>
                  <a:lnTo>
                    <a:pt x="355" y="972"/>
                  </a:lnTo>
                  <a:lnTo>
                    <a:pt x="357" y="976"/>
                  </a:lnTo>
                  <a:lnTo>
                    <a:pt x="357" y="976"/>
                  </a:lnTo>
                  <a:lnTo>
                    <a:pt x="357" y="979"/>
                  </a:lnTo>
                  <a:lnTo>
                    <a:pt x="357" y="983"/>
                  </a:lnTo>
                  <a:lnTo>
                    <a:pt x="357" y="986"/>
                  </a:lnTo>
                  <a:lnTo>
                    <a:pt x="356" y="990"/>
                  </a:lnTo>
                  <a:lnTo>
                    <a:pt x="354" y="993"/>
                  </a:lnTo>
                  <a:lnTo>
                    <a:pt x="352" y="995"/>
                  </a:lnTo>
                  <a:lnTo>
                    <a:pt x="349" y="998"/>
                  </a:lnTo>
                  <a:lnTo>
                    <a:pt x="346" y="999"/>
                  </a:lnTo>
                  <a:lnTo>
                    <a:pt x="217" y="1047"/>
                  </a:lnTo>
                  <a:lnTo>
                    <a:pt x="217" y="1047"/>
                  </a:lnTo>
                  <a:lnTo>
                    <a:pt x="247" y="1177"/>
                  </a:lnTo>
                  <a:lnTo>
                    <a:pt x="281" y="1320"/>
                  </a:lnTo>
                  <a:lnTo>
                    <a:pt x="338" y="1547"/>
                  </a:lnTo>
                  <a:lnTo>
                    <a:pt x="338" y="1547"/>
                  </a:lnTo>
                  <a:lnTo>
                    <a:pt x="368" y="1541"/>
                  </a:lnTo>
                  <a:lnTo>
                    <a:pt x="396" y="1534"/>
                  </a:lnTo>
                  <a:lnTo>
                    <a:pt x="35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1" name="Freeform 38">
              <a:extLst>
                <a:ext uri="{FF2B5EF4-FFF2-40B4-BE49-F238E27FC236}">
                  <a16:creationId xmlns:a16="http://schemas.microsoft.com/office/drawing/2014/main" id="{5363F275-2EE4-4142-8E5F-04070682862D}"/>
                </a:ext>
              </a:extLst>
            </p:cNvPr>
            <p:cNvSpPr>
              <a:spLocks noEditPoints="1"/>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 name="T64" fmla="*/ 514 w 609"/>
                <a:gd name="T65" fmla="*/ 64 h 672"/>
                <a:gd name="T66" fmla="*/ 518 w 609"/>
                <a:gd name="T67" fmla="*/ 73 h 672"/>
                <a:gd name="T68" fmla="*/ 525 w 609"/>
                <a:gd name="T69" fmla="*/ 80 h 672"/>
                <a:gd name="T70" fmla="*/ 534 w 609"/>
                <a:gd name="T71" fmla="*/ 84 h 672"/>
                <a:gd name="T72" fmla="*/ 544 w 609"/>
                <a:gd name="T73" fmla="*/ 83 h 672"/>
                <a:gd name="T74" fmla="*/ 550 w 609"/>
                <a:gd name="T75" fmla="*/ 80 h 672"/>
                <a:gd name="T76" fmla="*/ 561 w 609"/>
                <a:gd name="T77" fmla="*/ 73 h 672"/>
                <a:gd name="T78" fmla="*/ 568 w 609"/>
                <a:gd name="T79" fmla="*/ 64 h 672"/>
                <a:gd name="T80" fmla="*/ 571 w 609"/>
                <a:gd name="T81" fmla="*/ 54 h 672"/>
                <a:gd name="T82" fmla="*/ 571 w 609"/>
                <a:gd name="T83" fmla="*/ 49 h 672"/>
                <a:gd name="T84" fmla="*/ 569 w 609"/>
                <a:gd name="T85" fmla="*/ 39 h 672"/>
                <a:gd name="T86" fmla="*/ 562 w 609"/>
                <a:gd name="T87" fmla="*/ 33 h 672"/>
                <a:gd name="T88" fmla="*/ 552 w 609"/>
                <a:gd name="T89" fmla="*/ 29 h 672"/>
                <a:gd name="T90" fmla="*/ 541 w 609"/>
                <a:gd name="T91" fmla="*/ 30 h 672"/>
                <a:gd name="T92" fmla="*/ 535 w 609"/>
                <a:gd name="T93" fmla="*/ 33 h 672"/>
                <a:gd name="T94" fmla="*/ 526 w 609"/>
                <a:gd name="T95" fmla="*/ 39 h 672"/>
                <a:gd name="T96" fmla="*/ 519 w 609"/>
                <a:gd name="T97" fmla="*/ 48 h 672"/>
                <a:gd name="T98" fmla="*/ 515 w 609"/>
                <a:gd name="T99" fmla="*/ 58 h 672"/>
                <a:gd name="T100" fmla="*/ 238 w 609"/>
                <a:gd name="T101" fmla="*/ 509 h 672"/>
                <a:gd name="T102" fmla="*/ 241 w 609"/>
                <a:gd name="T103" fmla="*/ 505 h 672"/>
                <a:gd name="T104" fmla="*/ 243 w 609"/>
                <a:gd name="T105" fmla="*/ 496 h 672"/>
                <a:gd name="T106" fmla="*/ 106 w 609"/>
                <a:gd name="T107" fmla="*/ 297 h 672"/>
                <a:gd name="T108" fmla="*/ 102 w 609"/>
                <a:gd name="T109" fmla="*/ 294 h 672"/>
                <a:gd name="T110" fmla="*/ 93 w 609"/>
                <a:gd name="T111" fmla="*/ 292 h 672"/>
                <a:gd name="T112" fmla="*/ 88 w 609"/>
                <a:gd name="T113" fmla="*/ 294 h 672"/>
                <a:gd name="T114" fmla="*/ 83 w 609"/>
                <a:gd name="T115" fmla="*/ 302 h 672"/>
                <a:gd name="T116" fmla="*/ 85 w 609"/>
                <a:gd name="T117" fmla="*/ 311 h 672"/>
                <a:gd name="T118" fmla="*/ 220 w 609"/>
                <a:gd name="T119" fmla="*/ 505 h 672"/>
                <a:gd name="T120" fmla="*/ 225 w 609"/>
                <a:gd name="T121" fmla="*/ 510 h 672"/>
                <a:gd name="T122" fmla="*/ 231 w 609"/>
                <a:gd name="T123" fmla="*/ 511 h 672"/>
                <a:gd name="T124" fmla="*/ 238 w 609"/>
                <a:gd name="T125" fmla="*/ 509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close/>
                  <a:moveTo>
                    <a:pt x="514" y="64"/>
                  </a:moveTo>
                  <a:lnTo>
                    <a:pt x="514" y="64"/>
                  </a:lnTo>
                  <a:lnTo>
                    <a:pt x="515" y="69"/>
                  </a:lnTo>
                  <a:lnTo>
                    <a:pt x="518" y="73"/>
                  </a:lnTo>
                  <a:lnTo>
                    <a:pt x="520" y="77"/>
                  </a:lnTo>
                  <a:lnTo>
                    <a:pt x="525" y="80"/>
                  </a:lnTo>
                  <a:lnTo>
                    <a:pt x="528" y="83"/>
                  </a:lnTo>
                  <a:lnTo>
                    <a:pt x="534" y="84"/>
                  </a:lnTo>
                  <a:lnTo>
                    <a:pt x="539" y="84"/>
                  </a:lnTo>
                  <a:lnTo>
                    <a:pt x="544" y="83"/>
                  </a:lnTo>
                  <a:lnTo>
                    <a:pt x="544" y="83"/>
                  </a:lnTo>
                  <a:lnTo>
                    <a:pt x="550" y="80"/>
                  </a:lnTo>
                  <a:lnTo>
                    <a:pt x="556" y="77"/>
                  </a:lnTo>
                  <a:lnTo>
                    <a:pt x="561" y="73"/>
                  </a:lnTo>
                  <a:lnTo>
                    <a:pt x="564" y="69"/>
                  </a:lnTo>
                  <a:lnTo>
                    <a:pt x="568" y="64"/>
                  </a:lnTo>
                  <a:lnTo>
                    <a:pt x="570" y="59"/>
                  </a:lnTo>
                  <a:lnTo>
                    <a:pt x="571" y="54"/>
                  </a:lnTo>
                  <a:lnTo>
                    <a:pt x="571" y="49"/>
                  </a:lnTo>
                  <a:lnTo>
                    <a:pt x="571" y="49"/>
                  </a:lnTo>
                  <a:lnTo>
                    <a:pt x="570" y="43"/>
                  </a:lnTo>
                  <a:lnTo>
                    <a:pt x="569" y="39"/>
                  </a:lnTo>
                  <a:lnTo>
                    <a:pt x="565" y="35"/>
                  </a:lnTo>
                  <a:lnTo>
                    <a:pt x="562" y="33"/>
                  </a:lnTo>
                  <a:lnTo>
                    <a:pt x="557" y="30"/>
                  </a:lnTo>
                  <a:lnTo>
                    <a:pt x="552" y="29"/>
                  </a:lnTo>
                  <a:lnTo>
                    <a:pt x="547" y="29"/>
                  </a:lnTo>
                  <a:lnTo>
                    <a:pt x="541" y="30"/>
                  </a:lnTo>
                  <a:lnTo>
                    <a:pt x="541" y="30"/>
                  </a:lnTo>
                  <a:lnTo>
                    <a:pt x="535" y="33"/>
                  </a:lnTo>
                  <a:lnTo>
                    <a:pt x="530" y="35"/>
                  </a:lnTo>
                  <a:lnTo>
                    <a:pt x="526" y="39"/>
                  </a:lnTo>
                  <a:lnTo>
                    <a:pt x="521" y="43"/>
                  </a:lnTo>
                  <a:lnTo>
                    <a:pt x="519" y="48"/>
                  </a:lnTo>
                  <a:lnTo>
                    <a:pt x="516" y="54"/>
                  </a:lnTo>
                  <a:lnTo>
                    <a:pt x="515" y="58"/>
                  </a:lnTo>
                  <a:lnTo>
                    <a:pt x="514" y="64"/>
                  </a:lnTo>
                  <a:close/>
                  <a:moveTo>
                    <a:pt x="238" y="509"/>
                  </a:moveTo>
                  <a:lnTo>
                    <a:pt x="238" y="509"/>
                  </a:lnTo>
                  <a:lnTo>
                    <a:pt x="241" y="505"/>
                  </a:lnTo>
                  <a:lnTo>
                    <a:pt x="243" y="501"/>
                  </a:lnTo>
                  <a:lnTo>
                    <a:pt x="243" y="496"/>
                  </a:lnTo>
                  <a:lnTo>
                    <a:pt x="241" y="491"/>
                  </a:lnTo>
                  <a:lnTo>
                    <a:pt x="106" y="297"/>
                  </a:lnTo>
                  <a:lnTo>
                    <a:pt x="106" y="297"/>
                  </a:lnTo>
                  <a:lnTo>
                    <a:pt x="102" y="294"/>
                  </a:lnTo>
                  <a:lnTo>
                    <a:pt x="97" y="292"/>
                  </a:lnTo>
                  <a:lnTo>
                    <a:pt x="93" y="292"/>
                  </a:lnTo>
                  <a:lnTo>
                    <a:pt x="88" y="294"/>
                  </a:lnTo>
                  <a:lnTo>
                    <a:pt x="88" y="294"/>
                  </a:lnTo>
                  <a:lnTo>
                    <a:pt x="85" y="297"/>
                  </a:lnTo>
                  <a:lnTo>
                    <a:pt x="83" y="302"/>
                  </a:lnTo>
                  <a:lnTo>
                    <a:pt x="83" y="307"/>
                  </a:lnTo>
                  <a:lnTo>
                    <a:pt x="85" y="311"/>
                  </a:lnTo>
                  <a:lnTo>
                    <a:pt x="220" y="505"/>
                  </a:lnTo>
                  <a:lnTo>
                    <a:pt x="220" y="505"/>
                  </a:lnTo>
                  <a:lnTo>
                    <a:pt x="223" y="508"/>
                  </a:lnTo>
                  <a:lnTo>
                    <a:pt x="225" y="510"/>
                  </a:lnTo>
                  <a:lnTo>
                    <a:pt x="231" y="511"/>
                  </a:lnTo>
                  <a:lnTo>
                    <a:pt x="231" y="511"/>
                  </a:lnTo>
                  <a:lnTo>
                    <a:pt x="234" y="511"/>
                  </a:lnTo>
                  <a:lnTo>
                    <a:pt x="238"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2" name="Freeform 39">
              <a:extLst>
                <a:ext uri="{FF2B5EF4-FFF2-40B4-BE49-F238E27FC236}">
                  <a16:creationId xmlns:a16="http://schemas.microsoft.com/office/drawing/2014/main" id="{41950312-9CA1-4360-8715-2D476DD1C638}"/>
                </a:ext>
              </a:extLst>
            </p:cNvPr>
            <p:cNvSpPr>
              <a:spLocks/>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3" name="Freeform 40">
              <a:extLst>
                <a:ext uri="{FF2B5EF4-FFF2-40B4-BE49-F238E27FC236}">
                  <a16:creationId xmlns:a16="http://schemas.microsoft.com/office/drawing/2014/main" id="{07723C83-68A0-4BD0-80BA-5B9CCB623DE1}"/>
                </a:ext>
              </a:extLst>
            </p:cNvPr>
            <p:cNvSpPr>
              <a:spLocks/>
            </p:cNvSpPr>
            <p:nvPr/>
          </p:nvSpPr>
          <p:spPr bwMode="auto">
            <a:xfrm>
              <a:off x="4543425" y="4673600"/>
              <a:ext cx="30162" cy="28575"/>
            </a:xfrm>
            <a:custGeom>
              <a:avLst/>
              <a:gdLst>
                <a:gd name="T0" fmla="*/ 0 w 57"/>
                <a:gd name="T1" fmla="*/ 35 h 55"/>
                <a:gd name="T2" fmla="*/ 0 w 57"/>
                <a:gd name="T3" fmla="*/ 35 h 55"/>
                <a:gd name="T4" fmla="*/ 1 w 57"/>
                <a:gd name="T5" fmla="*/ 40 h 55"/>
                <a:gd name="T6" fmla="*/ 4 w 57"/>
                <a:gd name="T7" fmla="*/ 44 h 55"/>
                <a:gd name="T8" fmla="*/ 6 w 57"/>
                <a:gd name="T9" fmla="*/ 48 h 55"/>
                <a:gd name="T10" fmla="*/ 11 w 57"/>
                <a:gd name="T11" fmla="*/ 51 h 55"/>
                <a:gd name="T12" fmla="*/ 14 w 57"/>
                <a:gd name="T13" fmla="*/ 54 h 55"/>
                <a:gd name="T14" fmla="*/ 20 w 57"/>
                <a:gd name="T15" fmla="*/ 55 h 55"/>
                <a:gd name="T16" fmla="*/ 25 w 57"/>
                <a:gd name="T17" fmla="*/ 55 h 55"/>
                <a:gd name="T18" fmla="*/ 30 w 57"/>
                <a:gd name="T19" fmla="*/ 54 h 55"/>
                <a:gd name="T20" fmla="*/ 30 w 57"/>
                <a:gd name="T21" fmla="*/ 54 h 55"/>
                <a:gd name="T22" fmla="*/ 36 w 57"/>
                <a:gd name="T23" fmla="*/ 51 h 55"/>
                <a:gd name="T24" fmla="*/ 42 w 57"/>
                <a:gd name="T25" fmla="*/ 48 h 55"/>
                <a:gd name="T26" fmla="*/ 47 w 57"/>
                <a:gd name="T27" fmla="*/ 44 h 55"/>
                <a:gd name="T28" fmla="*/ 50 w 57"/>
                <a:gd name="T29" fmla="*/ 40 h 55"/>
                <a:gd name="T30" fmla="*/ 54 w 57"/>
                <a:gd name="T31" fmla="*/ 35 h 55"/>
                <a:gd name="T32" fmla="*/ 56 w 57"/>
                <a:gd name="T33" fmla="*/ 30 h 55"/>
                <a:gd name="T34" fmla="*/ 57 w 57"/>
                <a:gd name="T35" fmla="*/ 25 h 55"/>
                <a:gd name="T36" fmla="*/ 57 w 57"/>
                <a:gd name="T37" fmla="*/ 20 h 55"/>
                <a:gd name="T38" fmla="*/ 57 w 57"/>
                <a:gd name="T39" fmla="*/ 20 h 55"/>
                <a:gd name="T40" fmla="*/ 56 w 57"/>
                <a:gd name="T41" fmla="*/ 14 h 55"/>
                <a:gd name="T42" fmla="*/ 55 w 57"/>
                <a:gd name="T43" fmla="*/ 10 h 55"/>
                <a:gd name="T44" fmla="*/ 51 w 57"/>
                <a:gd name="T45" fmla="*/ 6 h 55"/>
                <a:gd name="T46" fmla="*/ 48 w 57"/>
                <a:gd name="T47" fmla="*/ 4 h 55"/>
                <a:gd name="T48" fmla="*/ 43 w 57"/>
                <a:gd name="T49" fmla="*/ 1 h 55"/>
                <a:gd name="T50" fmla="*/ 38 w 57"/>
                <a:gd name="T51" fmla="*/ 0 h 55"/>
                <a:gd name="T52" fmla="*/ 33 w 57"/>
                <a:gd name="T53" fmla="*/ 0 h 55"/>
                <a:gd name="T54" fmla="*/ 27 w 57"/>
                <a:gd name="T55" fmla="*/ 1 h 55"/>
                <a:gd name="T56" fmla="*/ 27 w 57"/>
                <a:gd name="T57" fmla="*/ 1 h 55"/>
                <a:gd name="T58" fmla="*/ 21 w 57"/>
                <a:gd name="T59" fmla="*/ 4 h 55"/>
                <a:gd name="T60" fmla="*/ 16 w 57"/>
                <a:gd name="T61" fmla="*/ 6 h 55"/>
                <a:gd name="T62" fmla="*/ 12 w 57"/>
                <a:gd name="T63" fmla="*/ 10 h 55"/>
                <a:gd name="T64" fmla="*/ 7 w 57"/>
                <a:gd name="T65" fmla="*/ 14 h 55"/>
                <a:gd name="T66" fmla="*/ 5 w 57"/>
                <a:gd name="T67" fmla="*/ 19 h 55"/>
                <a:gd name="T68" fmla="*/ 2 w 57"/>
                <a:gd name="T69" fmla="*/ 25 h 55"/>
                <a:gd name="T70" fmla="*/ 1 w 57"/>
                <a:gd name="T71" fmla="*/ 29 h 55"/>
                <a:gd name="T72" fmla="*/ 0 w 57"/>
                <a:gd name="T7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5">
                  <a:moveTo>
                    <a:pt x="0" y="35"/>
                  </a:moveTo>
                  <a:lnTo>
                    <a:pt x="0" y="35"/>
                  </a:lnTo>
                  <a:lnTo>
                    <a:pt x="1" y="40"/>
                  </a:lnTo>
                  <a:lnTo>
                    <a:pt x="4" y="44"/>
                  </a:lnTo>
                  <a:lnTo>
                    <a:pt x="6" y="48"/>
                  </a:lnTo>
                  <a:lnTo>
                    <a:pt x="11" y="51"/>
                  </a:lnTo>
                  <a:lnTo>
                    <a:pt x="14" y="54"/>
                  </a:lnTo>
                  <a:lnTo>
                    <a:pt x="20" y="55"/>
                  </a:lnTo>
                  <a:lnTo>
                    <a:pt x="25" y="55"/>
                  </a:lnTo>
                  <a:lnTo>
                    <a:pt x="30" y="54"/>
                  </a:lnTo>
                  <a:lnTo>
                    <a:pt x="30" y="54"/>
                  </a:lnTo>
                  <a:lnTo>
                    <a:pt x="36" y="51"/>
                  </a:lnTo>
                  <a:lnTo>
                    <a:pt x="42" y="48"/>
                  </a:lnTo>
                  <a:lnTo>
                    <a:pt x="47" y="44"/>
                  </a:lnTo>
                  <a:lnTo>
                    <a:pt x="50" y="40"/>
                  </a:lnTo>
                  <a:lnTo>
                    <a:pt x="54" y="35"/>
                  </a:lnTo>
                  <a:lnTo>
                    <a:pt x="56" y="30"/>
                  </a:lnTo>
                  <a:lnTo>
                    <a:pt x="57" y="25"/>
                  </a:lnTo>
                  <a:lnTo>
                    <a:pt x="57" y="20"/>
                  </a:lnTo>
                  <a:lnTo>
                    <a:pt x="57" y="20"/>
                  </a:lnTo>
                  <a:lnTo>
                    <a:pt x="56" y="14"/>
                  </a:lnTo>
                  <a:lnTo>
                    <a:pt x="55" y="10"/>
                  </a:lnTo>
                  <a:lnTo>
                    <a:pt x="51" y="6"/>
                  </a:lnTo>
                  <a:lnTo>
                    <a:pt x="48" y="4"/>
                  </a:lnTo>
                  <a:lnTo>
                    <a:pt x="43" y="1"/>
                  </a:lnTo>
                  <a:lnTo>
                    <a:pt x="38" y="0"/>
                  </a:lnTo>
                  <a:lnTo>
                    <a:pt x="33" y="0"/>
                  </a:lnTo>
                  <a:lnTo>
                    <a:pt x="27" y="1"/>
                  </a:lnTo>
                  <a:lnTo>
                    <a:pt x="27" y="1"/>
                  </a:lnTo>
                  <a:lnTo>
                    <a:pt x="21" y="4"/>
                  </a:lnTo>
                  <a:lnTo>
                    <a:pt x="16" y="6"/>
                  </a:lnTo>
                  <a:lnTo>
                    <a:pt x="12" y="10"/>
                  </a:lnTo>
                  <a:lnTo>
                    <a:pt x="7" y="14"/>
                  </a:lnTo>
                  <a:lnTo>
                    <a:pt x="5" y="19"/>
                  </a:lnTo>
                  <a:lnTo>
                    <a:pt x="2" y="25"/>
                  </a:lnTo>
                  <a:lnTo>
                    <a:pt x="1" y="29"/>
                  </a:lnTo>
                  <a:lnTo>
                    <a:pt x="0" y="3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4" name="Freeform 41">
              <a:extLst>
                <a:ext uri="{FF2B5EF4-FFF2-40B4-BE49-F238E27FC236}">
                  <a16:creationId xmlns:a16="http://schemas.microsoft.com/office/drawing/2014/main" id="{96445E91-1B8B-4C00-A886-1064187B6D1A}"/>
                </a:ext>
              </a:extLst>
            </p:cNvPr>
            <p:cNvSpPr>
              <a:spLocks/>
            </p:cNvSpPr>
            <p:nvPr/>
          </p:nvSpPr>
          <p:spPr bwMode="auto">
            <a:xfrm>
              <a:off x="4314825" y="4813300"/>
              <a:ext cx="84137" cy="115887"/>
            </a:xfrm>
            <a:custGeom>
              <a:avLst/>
              <a:gdLst>
                <a:gd name="T0" fmla="*/ 155 w 160"/>
                <a:gd name="T1" fmla="*/ 217 h 219"/>
                <a:gd name="T2" fmla="*/ 155 w 160"/>
                <a:gd name="T3" fmla="*/ 217 h 219"/>
                <a:gd name="T4" fmla="*/ 158 w 160"/>
                <a:gd name="T5" fmla="*/ 213 h 219"/>
                <a:gd name="T6" fmla="*/ 160 w 160"/>
                <a:gd name="T7" fmla="*/ 209 h 219"/>
                <a:gd name="T8" fmla="*/ 160 w 160"/>
                <a:gd name="T9" fmla="*/ 204 h 219"/>
                <a:gd name="T10" fmla="*/ 158 w 160"/>
                <a:gd name="T11" fmla="*/ 199 h 219"/>
                <a:gd name="T12" fmla="*/ 23 w 160"/>
                <a:gd name="T13" fmla="*/ 5 h 219"/>
                <a:gd name="T14" fmla="*/ 23 w 160"/>
                <a:gd name="T15" fmla="*/ 5 h 219"/>
                <a:gd name="T16" fmla="*/ 19 w 160"/>
                <a:gd name="T17" fmla="*/ 2 h 219"/>
                <a:gd name="T18" fmla="*/ 14 w 160"/>
                <a:gd name="T19" fmla="*/ 0 h 219"/>
                <a:gd name="T20" fmla="*/ 10 w 160"/>
                <a:gd name="T21" fmla="*/ 0 h 219"/>
                <a:gd name="T22" fmla="*/ 5 w 160"/>
                <a:gd name="T23" fmla="*/ 2 h 219"/>
                <a:gd name="T24" fmla="*/ 5 w 160"/>
                <a:gd name="T25" fmla="*/ 2 h 219"/>
                <a:gd name="T26" fmla="*/ 2 w 160"/>
                <a:gd name="T27" fmla="*/ 5 h 219"/>
                <a:gd name="T28" fmla="*/ 0 w 160"/>
                <a:gd name="T29" fmla="*/ 10 h 219"/>
                <a:gd name="T30" fmla="*/ 0 w 160"/>
                <a:gd name="T31" fmla="*/ 15 h 219"/>
                <a:gd name="T32" fmla="*/ 2 w 160"/>
                <a:gd name="T33" fmla="*/ 19 h 219"/>
                <a:gd name="T34" fmla="*/ 137 w 160"/>
                <a:gd name="T35" fmla="*/ 213 h 219"/>
                <a:gd name="T36" fmla="*/ 137 w 160"/>
                <a:gd name="T37" fmla="*/ 213 h 219"/>
                <a:gd name="T38" fmla="*/ 140 w 160"/>
                <a:gd name="T39" fmla="*/ 216 h 219"/>
                <a:gd name="T40" fmla="*/ 142 w 160"/>
                <a:gd name="T41" fmla="*/ 218 h 219"/>
                <a:gd name="T42" fmla="*/ 148 w 160"/>
                <a:gd name="T43" fmla="*/ 219 h 219"/>
                <a:gd name="T44" fmla="*/ 148 w 160"/>
                <a:gd name="T45" fmla="*/ 219 h 219"/>
                <a:gd name="T46" fmla="*/ 151 w 160"/>
                <a:gd name="T47" fmla="*/ 219 h 219"/>
                <a:gd name="T48" fmla="*/ 155 w 160"/>
                <a:gd name="T49" fmla="*/ 21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219">
                  <a:moveTo>
                    <a:pt x="155" y="217"/>
                  </a:moveTo>
                  <a:lnTo>
                    <a:pt x="155" y="217"/>
                  </a:lnTo>
                  <a:lnTo>
                    <a:pt x="158" y="213"/>
                  </a:lnTo>
                  <a:lnTo>
                    <a:pt x="160" y="209"/>
                  </a:lnTo>
                  <a:lnTo>
                    <a:pt x="160" y="204"/>
                  </a:lnTo>
                  <a:lnTo>
                    <a:pt x="158" y="199"/>
                  </a:lnTo>
                  <a:lnTo>
                    <a:pt x="23" y="5"/>
                  </a:lnTo>
                  <a:lnTo>
                    <a:pt x="23" y="5"/>
                  </a:lnTo>
                  <a:lnTo>
                    <a:pt x="19" y="2"/>
                  </a:lnTo>
                  <a:lnTo>
                    <a:pt x="14" y="0"/>
                  </a:lnTo>
                  <a:lnTo>
                    <a:pt x="10" y="0"/>
                  </a:lnTo>
                  <a:lnTo>
                    <a:pt x="5" y="2"/>
                  </a:lnTo>
                  <a:lnTo>
                    <a:pt x="5" y="2"/>
                  </a:lnTo>
                  <a:lnTo>
                    <a:pt x="2" y="5"/>
                  </a:lnTo>
                  <a:lnTo>
                    <a:pt x="0" y="10"/>
                  </a:lnTo>
                  <a:lnTo>
                    <a:pt x="0" y="15"/>
                  </a:lnTo>
                  <a:lnTo>
                    <a:pt x="2" y="19"/>
                  </a:lnTo>
                  <a:lnTo>
                    <a:pt x="137" y="213"/>
                  </a:lnTo>
                  <a:lnTo>
                    <a:pt x="137" y="213"/>
                  </a:lnTo>
                  <a:lnTo>
                    <a:pt x="140" y="216"/>
                  </a:lnTo>
                  <a:lnTo>
                    <a:pt x="142" y="218"/>
                  </a:lnTo>
                  <a:lnTo>
                    <a:pt x="148" y="219"/>
                  </a:lnTo>
                  <a:lnTo>
                    <a:pt x="148" y="219"/>
                  </a:lnTo>
                  <a:lnTo>
                    <a:pt x="151" y="219"/>
                  </a:lnTo>
                  <a:lnTo>
                    <a:pt x="155" y="21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nvGrpSpPr>
            <p:cNvPr id="165" name="Grupa 164">
              <a:extLst>
                <a:ext uri="{FF2B5EF4-FFF2-40B4-BE49-F238E27FC236}">
                  <a16:creationId xmlns:a16="http://schemas.microsoft.com/office/drawing/2014/main" id="{63EE5600-C166-4A0A-A601-19A4A91E82AF}"/>
                </a:ext>
              </a:extLst>
            </p:cNvPr>
            <p:cNvGrpSpPr/>
            <p:nvPr/>
          </p:nvGrpSpPr>
          <p:grpSpPr>
            <a:xfrm>
              <a:off x="4225925" y="4981575"/>
              <a:ext cx="79375" cy="39687"/>
              <a:chOff x="4225925" y="4981575"/>
              <a:chExt cx="79375" cy="39687"/>
            </a:xfrm>
            <a:grpFill/>
          </p:grpSpPr>
          <p:sp>
            <p:nvSpPr>
              <p:cNvPr id="166" name="Freeform 42">
                <a:extLst>
                  <a:ext uri="{FF2B5EF4-FFF2-40B4-BE49-F238E27FC236}">
                    <a16:creationId xmlns:a16="http://schemas.microsoft.com/office/drawing/2014/main" id="{64C10F3F-2431-499E-8B00-0D5F1F11419A}"/>
                  </a:ext>
                </a:extLst>
              </p:cNvPr>
              <p:cNvSpPr>
                <a:spLocks/>
              </p:cNvSpPr>
              <p:nvPr/>
            </p:nvSpPr>
            <p:spPr bwMode="auto">
              <a:xfrm>
                <a:off x="4271963" y="4981575"/>
                <a:ext cx="33337" cy="31750"/>
              </a:xfrm>
              <a:custGeom>
                <a:avLst/>
                <a:gdLst>
                  <a:gd name="T0" fmla="*/ 31 w 61"/>
                  <a:gd name="T1" fmla="*/ 0 h 60"/>
                  <a:gd name="T2" fmla="*/ 31 w 61"/>
                  <a:gd name="T3" fmla="*/ 0 h 60"/>
                  <a:gd name="T4" fmla="*/ 25 w 61"/>
                  <a:gd name="T5" fmla="*/ 0 h 60"/>
                  <a:gd name="T6" fmla="*/ 19 w 61"/>
                  <a:gd name="T7" fmla="*/ 2 h 60"/>
                  <a:gd name="T8" fmla="*/ 14 w 61"/>
                  <a:gd name="T9" fmla="*/ 4 h 60"/>
                  <a:gd name="T10" fmla="*/ 10 w 61"/>
                  <a:gd name="T11" fmla="*/ 8 h 60"/>
                  <a:gd name="T12" fmla="*/ 6 w 61"/>
                  <a:gd name="T13" fmla="*/ 12 h 60"/>
                  <a:gd name="T14" fmla="*/ 3 w 61"/>
                  <a:gd name="T15" fmla="*/ 17 h 60"/>
                  <a:gd name="T16" fmla="*/ 2 w 61"/>
                  <a:gd name="T17" fmla="*/ 23 h 60"/>
                  <a:gd name="T18" fmla="*/ 0 w 61"/>
                  <a:gd name="T19" fmla="*/ 30 h 60"/>
                  <a:gd name="T20" fmla="*/ 0 w 61"/>
                  <a:gd name="T21" fmla="*/ 30 h 60"/>
                  <a:gd name="T22" fmla="*/ 2 w 61"/>
                  <a:gd name="T23" fmla="*/ 36 h 60"/>
                  <a:gd name="T24" fmla="*/ 3 w 61"/>
                  <a:gd name="T25" fmla="*/ 41 h 60"/>
                  <a:gd name="T26" fmla="*/ 6 w 61"/>
                  <a:gd name="T27" fmla="*/ 46 h 60"/>
                  <a:gd name="T28" fmla="*/ 10 w 61"/>
                  <a:gd name="T29" fmla="*/ 51 h 60"/>
                  <a:gd name="T30" fmla="*/ 14 w 61"/>
                  <a:gd name="T31" fmla="*/ 54 h 60"/>
                  <a:gd name="T32" fmla="*/ 19 w 61"/>
                  <a:gd name="T33" fmla="*/ 57 h 60"/>
                  <a:gd name="T34" fmla="*/ 25 w 61"/>
                  <a:gd name="T35" fmla="*/ 59 h 60"/>
                  <a:gd name="T36" fmla="*/ 31 w 61"/>
                  <a:gd name="T37" fmla="*/ 60 h 60"/>
                  <a:gd name="T38" fmla="*/ 31 w 61"/>
                  <a:gd name="T39" fmla="*/ 60 h 60"/>
                  <a:gd name="T40" fmla="*/ 36 w 61"/>
                  <a:gd name="T41" fmla="*/ 59 h 60"/>
                  <a:gd name="T42" fmla="*/ 42 w 61"/>
                  <a:gd name="T43" fmla="*/ 57 h 60"/>
                  <a:gd name="T44" fmla="*/ 48 w 61"/>
                  <a:gd name="T45" fmla="*/ 54 h 60"/>
                  <a:gd name="T46" fmla="*/ 51 w 61"/>
                  <a:gd name="T47" fmla="*/ 51 h 60"/>
                  <a:gd name="T48" fmla="*/ 56 w 61"/>
                  <a:gd name="T49" fmla="*/ 46 h 60"/>
                  <a:gd name="T50" fmla="*/ 58 w 61"/>
                  <a:gd name="T51" fmla="*/ 41 h 60"/>
                  <a:gd name="T52" fmla="*/ 61 w 61"/>
                  <a:gd name="T53" fmla="*/ 36 h 60"/>
                  <a:gd name="T54" fmla="*/ 61 w 61"/>
                  <a:gd name="T55" fmla="*/ 30 h 60"/>
                  <a:gd name="T56" fmla="*/ 61 w 61"/>
                  <a:gd name="T57" fmla="*/ 30 h 60"/>
                  <a:gd name="T58" fmla="*/ 61 w 61"/>
                  <a:gd name="T59" fmla="*/ 23 h 60"/>
                  <a:gd name="T60" fmla="*/ 58 w 61"/>
                  <a:gd name="T61" fmla="*/ 17 h 60"/>
                  <a:gd name="T62" fmla="*/ 56 w 61"/>
                  <a:gd name="T63" fmla="*/ 12 h 60"/>
                  <a:gd name="T64" fmla="*/ 51 w 61"/>
                  <a:gd name="T65" fmla="*/ 8 h 60"/>
                  <a:gd name="T66" fmla="*/ 48 w 61"/>
                  <a:gd name="T67" fmla="*/ 4 h 60"/>
                  <a:gd name="T68" fmla="*/ 42 w 61"/>
                  <a:gd name="T69" fmla="*/ 2 h 60"/>
                  <a:gd name="T70" fmla="*/ 36 w 61"/>
                  <a:gd name="T71" fmla="*/ 0 h 60"/>
                  <a:gd name="T72" fmla="*/ 31 w 61"/>
                  <a:gd name="T73" fmla="*/ 0 h 60"/>
                  <a:gd name="T74" fmla="*/ 31 w 61"/>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60">
                    <a:moveTo>
                      <a:pt x="31" y="0"/>
                    </a:moveTo>
                    <a:lnTo>
                      <a:pt x="31" y="0"/>
                    </a:lnTo>
                    <a:lnTo>
                      <a:pt x="25" y="0"/>
                    </a:lnTo>
                    <a:lnTo>
                      <a:pt x="19" y="2"/>
                    </a:lnTo>
                    <a:lnTo>
                      <a:pt x="14" y="4"/>
                    </a:lnTo>
                    <a:lnTo>
                      <a:pt x="10" y="8"/>
                    </a:lnTo>
                    <a:lnTo>
                      <a:pt x="6" y="12"/>
                    </a:lnTo>
                    <a:lnTo>
                      <a:pt x="3" y="17"/>
                    </a:lnTo>
                    <a:lnTo>
                      <a:pt x="2" y="23"/>
                    </a:lnTo>
                    <a:lnTo>
                      <a:pt x="0" y="30"/>
                    </a:lnTo>
                    <a:lnTo>
                      <a:pt x="0" y="30"/>
                    </a:lnTo>
                    <a:lnTo>
                      <a:pt x="2" y="36"/>
                    </a:lnTo>
                    <a:lnTo>
                      <a:pt x="3" y="41"/>
                    </a:lnTo>
                    <a:lnTo>
                      <a:pt x="6" y="46"/>
                    </a:lnTo>
                    <a:lnTo>
                      <a:pt x="10" y="51"/>
                    </a:lnTo>
                    <a:lnTo>
                      <a:pt x="14" y="54"/>
                    </a:lnTo>
                    <a:lnTo>
                      <a:pt x="19" y="57"/>
                    </a:lnTo>
                    <a:lnTo>
                      <a:pt x="25" y="59"/>
                    </a:lnTo>
                    <a:lnTo>
                      <a:pt x="31" y="60"/>
                    </a:lnTo>
                    <a:lnTo>
                      <a:pt x="31" y="60"/>
                    </a:lnTo>
                    <a:lnTo>
                      <a:pt x="36" y="59"/>
                    </a:lnTo>
                    <a:lnTo>
                      <a:pt x="42" y="57"/>
                    </a:lnTo>
                    <a:lnTo>
                      <a:pt x="48" y="54"/>
                    </a:lnTo>
                    <a:lnTo>
                      <a:pt x="51" y="51"/>
                    </a:lnTo>
                    <a:lnTo>
                      <a:pt x="56" y="46"/>
                    </a:lnTo>
                    <a:lnTo>
                      <a:pt x="58" y="41"/>
                    </a:lnTo>
                    <a:lnTo>
                      <a:pt x="61" y="36"/>
                    </a:lnTo>
                    <a:lnTo>
                      <a:pt x="61" y="30"/>
                    </a:lnTo>
                    <a:lnTo>
                      <a:pt x="61" y="30"/>
                    </a:lnTo>
                    <a:lnTo>
                      <a:pt x="61" y="23"/>
                    </a:lnTo>
                    <a:lnTo>
                      <a:pt x="58" y="17"/>
                    </a:lnTo>
                    <a:lnTo>
                      <a:pt x="56" y="12"/>
                    </a:lnTo>
                    <a:lnTo>
                      <a:pt x="51" y="8"/>
                    </a:lnTo>
                    <a:lnTo>
                      <a:pt x="48" y="4"/>
                    </a:lnTo>
                    <a:lnTo>
                      <a:pt x="42" y="2"/>
                    </a:lnTo>
                    <a:lnTo>
                      <a:pt x="36" y="0"/>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7" name="Freeform 43">
                <a:extLst>
                  <a:ext uri="{FF2B5EF4-FFF2-40B4-BE49-F238E27FC236}">
                    <a16:creationId xmlns:a16="http://schemas.microsoft.com/office/drawing/2014/main" id="{E76A57EA-225E-4CD8-9697-D53F74B5A8D9}"/>
                  </a:ext>
                </a:extLst>
              </p:cNvPr>
              <p:cNvSpPr>
                <a:spLocks/>
              </p:cNvSpPr>
              <p:nvPr/>
            </p:nvSpPr>
            <p:spPr bwMode="auto">
              <a:xfrm>
                <a:off x="4225925" y="5000625"/>
                <a:ext cx="19050" cy="20637"/>
              </a:xfrm>
              <a:custGeom>
                <a:avLst/>
                <a:gdLst>
                  <a:gd name="T0" fmla="*/ 19 w 37"/>
                  <a:gd name="T1" fmla="*/ 0 h 37"/>
                  <a:gd name="T2" fmla="*/ 19 w 37"/>
                  <a:gd name="T3" fmla="*/ 0 h 37"/>
                  <a:gd name="T4" fmla="*/ 15 w 37"/>
                  <a:gd name="T5" fmla="*/ 1 h 37"/>
                  <a:gd name="T6" fmla="*/ 12 w 37"/>
                  <a:gd name="T7" fmla="*/ 2 h 37"/>
                  <a:gd name="T8" fmla="*/ 6 w 37"/>
                  <a:gd name="T9" fmla="*/ 6 h 37"/>
                  <a:gd name="T10" fmla="*/ 2 w 37"/>
                  <a:gd name="T11" fmla="*/ 12 h 37"/>
                  <a:gd name="T12" fmla="*/ 1 w 37"/>
                  <a:gd name="T13" fmla="*/ 15 h 37"/>
                  <a:gd name="T14" fmla="*/ 0 w 37"/>
                  <a:gd name="T15" fmla="*/ 19 h 37"/>
                  <a:gd name="T16" fmla="*/ 0 w 37"/>
                  <a:gd name="T17" fmla="*/ 19 h 37"/>
                  <a:gd name="T18" fmla="*/ 1 w 37"/>
                  <a:gd name="T19" fmla="*/ 22 h 37"/>
                  <a:gd name="T20" fmla="*/ 2 w 37"/>
                  <a:gd name="T21" fmla="*/ 26 h 37"/>
                  <a:gd name="T22" fmla="*/ 6 w 37"/>
                  <a:gd name="T23" fmla="*/ 31 h 37"/>
                  <a:gd name="T24" fmla="*/ 12 w 37"/>
                  <a:gd name="T25" fmla="*/ 36 h 37"/>
                  <a:gd name="T26" fmla="*/ 15 w 37"/>
                  <a:gd name="T27" fmla="*/ 37 h 37"/>
                  <a:gd name="T28" fmla="*/ 19 w 37"/>
                  <a:gd name="T29" fmla="*/ 37 h 37"/>
                  <a:gd name="T30" fmla="*/ 19 w 37"/>
                  <a:gd name="T31" fmla="*/ 37 h 37"/>
                  <a:gd name="T32" fmla="*/ 23 w 37"/>
                  <a:gd name="T33" fmla="*/ 37 h 37"/>
                  <a:gd name="T34" fmla="*/ 26 w 37"/>
                  <a:gd name="T35" fmla="*/ 36 h 37"/>
                  <a:gd name="T36" fmla="*/ 32 w 37"/>
                  <a:gd name="T37" fmla="*/ 31 h 37"/>
                  <a:gd name="T38" fmla="*/ 36 w 37"/>
                  <a:gd name="T39" fmla="*/ 26 h 37"/>
                  <a:gd name="T40" fmla="*/ 37 w 37"/>
                  <a:gd name="T41" fmla="*/ 22 h 37"/>
                  <a:gd name="T42" fmla="*/ 37 w 37"/>
                  <a:gd name="T43" fmla="*/ 19 h 37"/>
                  <a:gd name="T44" fmla="*/ 37 w 37"/>
                  <a:gd name="T45" fmla="*/ 19 h 37"/>
                  <a:gd name="T46" fmla="*/ 37 w 37"/>
                  <a:gd name="T47" fmla="*/ 15 h 37"/>
                  <a:gd name="T48" fmla="*/ 36 w 37"/>
                  <a:gd name="T49" fmla="*/ 12 h 37"/>
                  <a:gd name="T50" fmla="*/ 32 w 37"/>
                  <a:gd name="T51" fmla="*/ 6 h 37"/>
                  <a:gd name="T52" fmla="*/ 26 w 37"/>
                  <a:gd name="T53" fmla="*/ 2 h 37"/>
                  <a:gd name="T54" fmla="*/ 23 w 37"/>
                  <a:gd name="T55" fmla="*/ 1 h 37"/>
                  <a:gd name="T56" fmla="*/ 19 w 37"/>
                  <a:gd name="T57" fmla="*/ 0 h 37"/>
                  <a:gd name="T58" fmla="*/ 19 w 37"/>
                  <a:gd name="T5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7">
                    <a:moveTo>
                      <a:pt x="19" y="0"/>
                    </a:moveTo>
                    <a:lnTo>
                      <a:pt x="19" y="0"/>
                    </a:lnTo>
                    <a:lnTo>
                      <a:pt x="15" y="1"/>
                    </a:lnTo>
                    <a:lnTo>
                      <a:pt x="12" y="2"/>
                    </a:lnTo>
                    <a:lnTo>
                      <a:pt x="6" y="6"/>
                    </a:lnTo>
                    <a:lnTo>
                      <a:pt x="2" y="12"/>
                    </a:lnTo>
                    <a:lnTo>
                      <a:pt x="1" y="15"/>
                    </a:lnTo>
                    <a:lnTo>
                      <a:pt x="0" y="19"/>
                    </a:lnTo>
                    <a:lnTo>
                      <a:pt x="0" y="19"/>
                    </a:lnTo>
                    <a:lnTo>
                      <a:pt x="1" y="22"/>
                    </a:lnTo>
                    <a:lnTo>
                      <a:pt x="2" y="26"/>
                    </a:lnTo>
                    <a:lnTo>
                      <a:pt x="6" y="31"/>
                    </a:lnTo>
                    <a:lnTo>
                      <a:pt x="12" y="36"/>
                    </a:lnTo>
                    <a:lnTo>
                      <a:pt x="15" y="37"/>
                    </a:lnTo>
                    <a:lnTo>
                      <a:pt x="19" y="37"/>
                    </a:lnTo>
                    <a:lnTo>
                      <a:pt x="19" y="37"/>
                    </a:lnTo>
                    <a:lnTo>
                      <a:pt x="23" y="37"/>
                    </a:lnTo>
                    <a:lnTo>
                      <a:pt x="26" y="36"/>
                    </a:lnTo>
                    <a:lnTo>
                      <a:pt x="32" y="31"/>
                    </a:lnTo>
                    <a:lnTo>
                      <a:pt x="36" y="26"/>
                    </a:lnTo>
                    <a:lnTo>
                      <a:pt x="37" y="22"/>
                    </a:lnTo>
                    <a:lnTo>
                      <a:pt x="37" y="19"/>
                    </a:lnTo>
                    <a:lnTo>
                      <a:pt x="37" y="19"/>
                    </a:lnTo>
                    <a:lnTo>
                      <a:pt x="37" y="15"/>
                    </a:lnTo>
                    <a:lnTo>
                      <a:pt x="36" y="12"/>
                    </a:lnTo>
                    <a:lnTo>
                      <a:pt x="32" y="6"/>
                    </a:lnTo>
                    <a:lnTo>
                      <a:pt x="26" y="2"/>
                    </a:lnTo>
                    <a:lnTo>
                      <a:pt x="23" y="1"/>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168" name="Freeform 21">
            <a:extLst>
              <a:ext uri="{FF2B5EF4-FFF2-40B4-BE49-F238E27FC236}">
                <a16:creationId xmlns:a16="http://schemas.microsoft.com/office/drawing/2014/main" id="{A168A66F-EF21-4867-B0A8-EDFDCCD9EFF3}"/>
              </a:ext>
            </a:extLst>
          </p:cNvPr>
          <p:cNvSpPr>
            <a:spLocks noEditPoints="1"/>
          </p:cNvSpPr>
          <p:nvPr/>
        </p:nvSpPr>
        <p:spPr bwMode="auto">
          <a:xfrm>
            <a:off x="2096369" y="4458588"/>
            <a:ext cx="251205" cy="238937"/>
          </a:xfrm>
          <a:custGeom>
            <a:avLst/>
            <a:gdLst>
              <a:gd name="T0" fmla="*/ 1265 w 1292"/>
              <a:gd name="T1" fmla="*/ 418 h 1228"/>
              <a:gd name="T2" fmla="*/ 1155 w 1292"/>
              <a:gd name="T3" fmla="*/ 358 h 1228"/>
              <a:gd name="T4" fmla="*/ 981 w 1292"/>
              <a:gd name="T5" fmla="*/ 510 h 1228"/>
              <a:gd name="T6" fmla="*/ 938 w 1292"/>
              <a:gd name="T7" fmla="*/ 322 h 1228"/>
              <a:gd name="T8" fmla="*/ 690 w 1292"/>
              <a:gd name="T9" fmla="*/ 373 h 1228"/>
              <a:gd name="T10" fmla="*/ 841 w 1292"/>
              <a:gd name="T11" fmla="*/ 147 h 1228"/>
              <a:gd name="T12" fmla="*/ 690 w 1292"/>
              <a:gd name="T13" fmla="*/ 176 h 1228"/>
              <a:gd name="T14" fmla="*/ 603 w 1292"/>
              <a:gd name="T15" fmla="*/ 0 h 1228"/>
              <a:gd name="T16" fmla="*/ 512 w 1292"/>
              <a:gd name="T17" fmla="*/ 86 h 1228"/>
              <a:gd name="T18" fmla="*/ 603 w 1292"/>
              <a:gd name="T19" fmla="*/ 299 h 1228"/>
              <a:gd name="T20" fmla="*/ 418 w 1292"/>
              <a:gd name="T21" fmla="*/ 276 h 1228"/>
              <a:gd name="T22" fmla="*/ 391 w 1292"/>
              <a:gd name="T23" fmla="*/ 536 h 1228"/>
              <a:gd name="T24" fmla="*/ 215 w 1292"/>
              <a:gd name="T25" fmla="*/ 320 h 1228"/>
              <a:gd name="T26" fmla="*/ 194 w 1292"/>
              <a:gd name="T27" fmla="*/ 473 h 1228"/>
              <a:gd name="T28" fmla="*/ 0 w 1292"/>
              <a:gd name="T29" fmla="*/ 501 h 1228"/>
              <a:gd name="T30" fmla="*/ 54 w 1292"/>
              <a:gd name="T31" fmla="*/ 613 h 1228"/>
              <a:gd name="T32" fmla="*/ 285 w 1292"/>
              <a:gd name="T33" fmla="*/ 593 h 1228"/>
              <a:gd name="T34" fmla="*/ 214 w 1292"/>
              <a:gd name="T35" fmla="*/ 756 h 1228"/>
              <a:gd name="T36" fmla="*/ 450 w 1292"/>
              <a:gd name="T37" fmla="*/ 861 h 1228"/>
              <a:gd name="T38" fmla="*/ 184 w 1292"/>
              <a:gd name="T39" fmla="*/ 969 h 1228"/>
              <a:gd name="T40" fmla="*/ 323 w 1292"/>
              <a:gd name="T41" fmla="*/ 1035 h 1228"/>
              <a:gd name="T42" fmla="*/ 290 w 1292"/>
              <a:gd name="T43" fmla="*/ 1228 h 1228"/>
              <a:gd name="T44" fmla="*/ 414 w 1292"/>
              <a:gd name="T45" fmla="*/ 1212 h 1228"/>
              <a:gd name="T46" fmla="*/ 466 w 1292"/>
              <a:gd name="T47" fmla="*/ 987 h 1228"/>
              <a:gd name="T48" fmla="*/ 607 w 1292"/>
              <a:gd name="T49" fmla="*/ 1099 h 1228"/>
              <a:gd name="T50" fmla="*/ 775 w 1292"/>
              <a:gd name="T51" fmla="*/ 917 h 1228"/>
              <a:gd name="T52" fmla="*/ 792 w 1292"/>
              <a:gd name="T53" fmla="*/ 1198 h 1228"/>
              <a:gd name="T54" fmla="*/ 899 w 1292"/>
              <a:gd name="T55" fmla="*/ 1086 h 1228"/>
              <a:gd name="T56" fmla="*/ 1072 w 1292"/>
              <a:gd name="T57" fmla="*/ 1177 h 1228"/>
              <a:gd name="T58" fmla="*/ 1095 w 1292"/>
              <a:gd name="T59" fmla="*/ 1055 h 1228"/>
              <a:gd name="T60" fmla="*/ 897 w 1292"/>
              <a:gd name="T61" fmla="*/ 935 h 1228"/>
              <a:gd name="T62" fmla="*/ 1054 w 1292"/>
              <a:gd name="T63" fmla="*/ 830 h 1228"/>
              <a:gd name="T64" fmla="*/ 935 w 1292"/>
              <a:gd name="T65" fmla="*/ 617 h 1228"/>
              <a:gd name="T66" fmla="*/ 1198 w 1292"/>
              <a:gd name="T67" fmla="*/ 690 h 1228"/>
              <a:gd name="T68" fmla="*/ 1124 w 1292"/>
              <a:gd name="T69" fmla="*/ 556 h 1228"/>
              <a:gd name="T70" fmla="*/ 690 w 1292"/>
              <a:gd name="T71" fmla="*/ 472 h 1228"/>
              <a:gd name="T72" fmla="*/ 807 w 1292"/>
              <a:gd name="T73" fmla="*/ 566 h 1228"/>
              <a:gd name="T74" fmla="*/ 690 w 1292"/>
              <a:gd name="T75" fmla="*/ 472 h 1228"/>
              <a:gd name="T76" fmla="*/ 603 w 1292"/>
              <a:gd name="T77" fmla="*/ 605 h 1228"/>
              <a:gd name="T78" fmla="*/ 456 w 1292"/>
              <a:gd name="T79" fmla="*/ 394 h 1228"/>
              <a:gd name="T80" fmla="*/ 508 w 1292"/>
              <a:gd name="T81" fmla="*/ 782 h 1228"/>
              <a:gd name="T82" fmla="*/ 451 w 1292"/>
              <a:gd name="T83" fmla="*/ 647 h 1228"/>
              <a:gd name="T84" fmla="*/ 508 w 1292"/>
              <a:gd name="T85" fmla="*/ 782 h 1228"/>
              <a:gd name="T86" fmla="*/ 575 w 1292"/>
              <a:gd name="T87" fmla="*/ 837 h 1228"/>
              <a:gd name="T88" fmla="*/ 718 w 1292"/>
              <a:gd name="T89" fmla="*/ 837 h 1228"/>
              <a:gd name="T90" fmla="*/ 955 w 1292"/>
              <a:gd name="T91" fmla="*/ 757 h 1228"/>
              <a:gd name="T92" fmla="*/ 717 w 1292"/>
              <a:gd name="T93" fmla="*/ 688 h 1228"/>
              <a:gd name="T94" fmla="*/ 955 w 1292"/>
              <a:gd name="T95" fmla="*/ 757 h 1228"/>
              <a:gd name="T96" fmla="*/ 955 w 1292"/>
              <a:gd name="T97" fmla="*/ 757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2" h="1228">
                <a:moveTo>
                  <a:pt x="1292" y="501"/>
                </a:moveTo>
                <a:lnTo>
                  <a:pt x="1265" y="418"/>
                </a:lnTo>
                <a:lnTo>
                  <a:pt x="1097" y="473"/>
                </a:lnTo>
                <a:lnTo>
                  <a:pt x="1155" y="358"/>
                </a:lnTo>
                <a:lnTo>
                  <a:pt x="1078" y="320"/>
                </a:lnTo>
                <a:lnTo>
                  <a:pt x="981" y="510"/>
                </a:lnTo>
                <a:lnTo>
                  <a:pt x="901" y="536"/>
                </a:lnTo>
                <a:lnTo>
                  <a:pt x="938" y="322"/>
                </a:lnTo>
                <a:lnTo>
                  <a:pt x="875" y="276"/>
                </a:lnTo>
                <a:lnTo>
                  <a:pt x="690" y="373"/>
                </a:lnTo>
                <a:lnTo>
                  <a:pt x="690" y="299"/>
                </a:lnTo>
                <a:lnTo>
                  <a:pt x="841" y="147"/>
                </a:lnTo>
                <a:lnTo>
                  <a:pt x="779" y="86"/>
                </a:lnTo>
                <a:lnTo>
                  <a:pt x="690" y="176"/>
                </a:lnTo>
                <a:lnTo>
                  <a:pt x="690" y="0"/>
                </a:lnTo>
                <a:lnTo>
                  <a:pt x="603" y="0"/>
                </a:lnTo>
                <a:lnTo>
                  <a:pt x="603" y="176"/>
                </a:lnTo>
                <a:lnTo>
                  <a:pt x="512" y="86"/>
                </a:lnTo>
                <a:lnTo>
                  <a:pt x="451" y="147"/>
                </a:lnTo>
                <a:lnTo>
                  <a:pt x="603" y="299"/>
                </a:lnTo>
                <a:lnTo>
                  <a:pt x="603" y="373"/>
                </a:lnTo>
                <a:lnTo>
                  <a:pt x="418" y="276"/>
                </a:lnTo>
                <a:lnTo>
                  <a:pt x="355" y="322"/>
                </a:lnTo>
                <a:lnTo>
                  <a:pt x="391" y="536"/>
                </a:lnTo>
                <a:lnTo>
                  <a:pt x="312" y="510"/>
                </a:lnTo>
                <a:lnTo>
                  <a:pt x="215" y="320"/>
                </a:lnTo>
                <a:lnTo>
                  <a:pt x="137" y="358"/>
                </a:lnTo>
                <a:lnTo>
                  <a:pt x="194" y="473"/>
                </a:lnTo>
                <a:lnTo>
                  <a:pt x="27" y="418"/>
                </a:lnTo>
                <a:lnTo>
                  <a:pt x="0" y="501"/>
                </a:lnTo>
                <a:lnTo>
                  <a:pt x="167" y="556"/>
                </a:lnTo>
                <a:lnTo>
                  <a:pt x="54" y="613"/>
                </a:lnTo>
                <a:lnTo>
                  <a:pt x="94" y="690"/>
                </a:lnTo>
                <a:lnTo>
                  <a:pt x="285" y="593"/>
                </a:lnTo>
                <a:lnTo>
                  <a:pt x="357" y="617"/>
                </a:lnTo>
                <a:lnTo>
                  <a:pt x="214" y="756"/>
                </a:lnTo>
                <a:lnTo>
                  <a:pt x="238" y="830"/>
                </a:lnTo>
                <a:lnTo>
                  <a:pt x="450" y="861"/>
                </a:lnTo>
                <a:lnTo>
                  <a:pt x="396" y="935"/>
                </a:lnTo>
                <a:lnTo>
                  <a:pt x="184" y="969"/>
                </a:lnTo>
                <a:lnTo>
                  <a:pt x="197" y="1055"/>
                </a:lnTo>
                <a:lnTo>
                  <a:pt x="323" y="1035"/>
                </a:lnTo>
                <a:lnTo>
                  <a:pt x="220" y="1177"/>
                </a:lnTo>
                <a:lnTo>
                  <a:pt x="290" y="1228"/>
                </a:lnTo>
                <a:lnTo>
                  <a:pt x="393" y="1086"/>
                </a:lnTo>
                <a:lnTo>
                  <a:pt x="414" y="1212"/>
                </a:lnTo>
                <a:lnTo>
                  <a:pt x="500" y="1198"/>
                </a:lnTo>
                <a:lnTo>
                  <a:pt x="466" y="987"/>
                </a:lnTo>
                <a:lnTo>
                  <a:pt x="517" y="917"/>
                </a:lnTo>
                <a:lnTo>
                  <a:pt x="607" y="1099"/>
                </a:lnTo>
                <a:lnTo>
                  <a:pt x="684" y="1099"/>
                </a:lnTo>
                <a:lnTo>
                  <a:pt x="775" y="917"/>
                </a:lnTo>
                <a:lnTo>
                  <a:pt x="826" y="987"/>
                </a:lnTo>
                <a:lnTo>
                  <a:pt x="792" y="1198"/>
                </a:lnTo>
                <a:lnTo>
                  <a:pt x="878" y="1212"/>
                </a:lnTo>
                <a:lnTo>
                  <a:pt x="899" y="1086"/>
                </a:lnTo>
                <a:lnTo>
                  <a:pt x="1002" y="1228"/>
                </a:lnTo>
                <a:lnTo>
                  <a:pt x="1072" y="1177"/>
                </a:lnTo>
                <a:lnTo>
                  <a:pt x="969" y="1035"/>
                </a:lnTo>
                <a:lnTo>
                  <a:pt x="1095" y="1055"/>
                </a:lnTo>
                <a:lnTo>
                  <a:pt x="1108" y="969"/>
                </a:lnTo>
                <a:lnTo>
                  <a:pt x="897" y="935"/>
                </a:lnTo>
                <a:lnTo>
                  <a:pt x="843" y="862"/>
                </a:lnTo>
                <a:lnTo>
                  <a:pt x="1054" y="830"/>
                </a:lnTo>
                <a:lnTo>
                  <a:pt x="1079" y="756"/>
                </a:lnTo>
                <a:lnTo>
                  <a:pt x="935" y="617"/>
                </a:lnTo>
                <a:lnTo>
                  <a:pt x="1008" y="593"/>
                </a:lnTo>
                <a:lnTo>
                  <a:pt x="1198" y="690"/>
                </a:lnTo>
                <a:lnTo>
                  <a:pt x="1238" y="613"/>
                </a:lnTo>
                <a:lnTo>
                  <a:pt x="1124" y="556"/>
                </a:lnTo>
                <a:lnTo>
                  <a:pt x="1292" y="501"/>
                </a:lnTo>
                <a:close/>
                <a:moveTo>
                  <a:pt x="690" y="472"/>
                </a:moveTo>
                <a:lnTo>
                  <a:pt x="837" y="394"/>
                </a:lnTo>
                <a:lnTo>
                  <a:pt x="807" y="566"/>
                </a:lnTo>
                <a:lnTo>
                  <a:pt x="690" y="605"/>
                </a:lnTo>
                <a:lnTo>
                  <a:pt x="690" y="472"/>
                </a:lnTo>
                <a:close/>
                <a:moveTo>
                  <a:pt x="603" y="472"/>
                </a:moveTo>
                <a:lnTo>
                  <a:pt x="603" y="605"/>
                </a:lnTo>
                <a:lnTo>
                  <a:pt x="485" y="566"/>
                </a:lnTo>
                <a:lnTo>
                  <a:pt x="456" y="394"/>
                </a:lnTo>
                <a:lnTo>
                  <a:pt x="603" y="472"/>
                </a:lnTo>
                <a:close/>
                <a:moveTo>
                  <a:pt x="508" y="782"/>
                </a:moveTo>
                <a:lnTo>
                  <a:pt x="337" y="757"/>
                </a:lnTo>
                <a:lnTo>
                  <a:pt x="451" y="647"/>
                </a:lnTo>
                <a:lnTo>
                  <a:pt x="576" y="688"/>
                </a:lnTo>
                <a:lnTo>
                  <a:pt x="508" y="782"/>
                </a:lnTo>
                <a:close/>
                <a:moveTo>
                  <a:pt x="646" y="981"/>
                </a:moveTo>
                <a:lnTo>
                  <a:pt x="575" y="837"/>
                </a:lnTo>
                <a:lnTo>
                  <a:pt x="646" y="739"/>
                </a:lnTo>
                <a:lnTo>
                  <a:pt x="718" y="837"/>
                </a:lnTo>
                <a:lnTo>
                  <a:pt x="646" y="981"/>
                </a:lnTo>
                <a:close/>
                <a:moveTo>
                  <a:pt x="955" y="757"/>
                </a:moveTo>
                <a:lnTo>
                  <a:pt x="785" y="782"/>
                </a:lnTo>
                <a:lnTo>
                  <a:pt x="717" y="688"/>
                </a:lnTo>
                <a:lnTo>
                  <a:pt x="842" y="647"/>
                </a:lnTo>
                <a:lnTo>
                  <a:pt x="955" y="757"/>
                </a:lnTo>
                <a:close/>
                <a:moveTo>
                  <a:pt x="955" y="757"/>
                </a:moveTo>
                <a:lnTo>
                  <a:pt x="955" y="75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169" name="Grupa 168">
            <a:extLst>
              <a:ext uri="{FF2B5EF4-FFF2-40B4-BE49-F238E27FC236}">
                <a16:creationId xmlns:a16="http://schemas.microsoft.com/office/drawing/2014/main" id="{3CA8E4C9-4655-4C20-88C1-61C4736978AC}"/>
              </a:ext>
            </a:extLst>
          </p:cNvPr>
          <p:cNvGrpSpPr/>
          <p:nvPr/>
        </p:nvGrpSpPr>
        <p:grpSpPr>
          <a:xfrm>
            <a:off x="4001970" y="3070286"/>
            <a:ext cx="222713" cy="247253"/>
            <a:chOff x="3273426" y="0"/>
            <a:chExt cx="2290763" cy="2543176"/>
          </a:xfrm>
          <a:solidFill>
            <a:srgbClr val="CDCDCD"/>
          </a:solidFill>
        </p:grpSpPr>
        <p:sp>
          <p:nvSpPr>
            <p:cNvPr id="170" name="Freeform 5">
              <a:extLst>
                <a:ext uri="{FF2B5EF4-FFF2-40B4-BE49-F238E27FC236}">
                  <a16:creationId xmlns:a16="http://schemas.microsoft.com/office/drawing/2014/main" id="{22604324-9A0A-4A93-A51A-1F638D203D91}"/>
                </a:ext>
              </a:extLst>
            </p:cNvPr>
            <p:cNvSpPr>
              <a:spLocks/>
            </p:cNvSpPr>
            <p:nvPr/>
          </p:nvSpPr>
          <p:spPr bwMode="auto">
            <a:xfrm>
              <a:off x="3378201" y="0"/>
              <a:ext cx="1795463" cy="476250"/>
            </a:xfrm>
            <a:custGeom>
              <a:avLst/>
              <a:gdLst>
                <a:gd name="T0" fmla="*/ 456 w 1131"/>
                <a:gd name="T1" fmla="*/ 185 h 300"/>
                <a:gd name="T2" fmla="*/ 675 w 1131"/>
                <a:gd name="T3" fmla="*/ 300 h 300"/>
                <a:gd name="T4" fmla="*/ 1054 w 1131"/>
                <a:gd name="T5" fmla="*/ 185 h 300"/>
                <a:gd name="T6" fmla="*/ 1070 w 1131"/>
                <a:gd name="T7" fmla="*/ 183 h 300"/>
                <a:gd name="T8" fmla="*/ 1095 w 1131"/>
                <a:gd name="T9" fmla="*/ 171 h 300"/>
                <a:gd name="T10" fmla="*/ 1117 w 1131"/>
                <a:gd name="T11" fmla="*/ 151 h 300"/>
                <a:gd name="T12" fmla="*/ 1129 w 1131"/>
                <a:gd name="T13" fmla="*/ 123 h 300"/>
                <a:gd name="T14" fmla="*/ 1131 w 1131"/>
                <a:gd name="T15" fmla="*/ 103 h 300"/>
                <a:gd name="T16" fmla="*/ 1129 w 1131"/>
                <a:gd name="T17" fmla="*/ 87 h 300"/>
                <a:gd name="T18" fmla="*/ 1117 w 1131"/>
                <a:gd name="T19" fmla="*/ 62 h 300"/>
                <a:gd name="T20" fmla="*/ 1097 w 1131"/>
                <a:gd name="T21" fmla="*/ 42 h 300"/>
                <a:gd name="T22" fmla="*/ 1070 w 1131"/>
                <a:gd name="T23" fmla="*/ 32 h 300"/>
                <a:gd name="T24" fmla="*/ 720 w 1131"/>
                <a:gd name="T25" fmla="*/ 62 h 300"/>
                <a:gd name="T26" fmla="*/ 712 w 1131"/>
                <a:gd name="T27" fmla="*/ 50 h 300"/>
                <a:gd name="T28" fmla="*/ 685 w 1131"/>
                <a:gd name="T29" fmla="*/ 26 h 300"/>
                <a:gd name="T30" fmla="*/ 643 w 1131"/>
                <a:gd name="T31" fmla="*/ 10 h 300"/>
                <a:gd name="T32" fmla="*/ 593 w 1131"/>
                <a:gd name="T33" fmla="*/ 0 h 300"/>
                <a:gd name="T34" fmla="*/ 565 w 1131"/>
                <a:gd name="T35" fmla="*/ 0 h 300"/>
                <a:gd name="T36" fmla="*/ 512 w 1131"/>
                <a:gd name="T37" fmla="*/ 4 h 300"/>
                <a:gd name="T38" fmla="*/ 464 w 1131"/>
                <a:gd name="T39" fmla="*/ 18 h 300"/>
                <a:gd name="T40" fmla="*/ 430 w 1131"/>
                <a:gd name="T41" fmla="*/ 38 h 300"/>
                <a:gd name="T42" fmla="*/ 411 w 1131"/>
                <a:gd name="T43" fmla="*/ 62 h 300"/>
                <a:gd name="T44" fmla="*/ 77 w 1131"/>
                <a:gd name="T45" fmla="*/ 32 h 300"/>
                <a:gd name="T46" fmla="*/ 47 w 1131"/>
                <a:gd name="T47" fmla="*/ 36 h 300"/>
                <a:gd name="T48" fmla="*/ 21 w 1131"/>
                <a:gd name="T49" fmla="*/ 50 h 300"/>
                <a:gd name="T50" fmla="*/ 6 w 1131"/>
                <a:gd name="T51" fmla="*/ 73 h 300"/>
                <a:gd name="T52" fmla="*/ 0 w 1131"/>
                <a:gd name="T53" fmla="*/ 103 h 300"/>
                <a:gd name="T54" fmla="*/ 0 w 1131"/>
                <a:gd name="T55" fmla="*/ 107 h 300"/>
                <a:gd name="T56" fmla="*/ 6 w 1131"/>
                <a:gd name="T57" fmla="*/ 137 h 300"/>
                <a:gd name="T58" fmla="*/ 21 w 1131"/>
                <a:gd name="T59" fmla="*/ 161 h 300"/>
                <a:gd name="T60" fmla="*/ 47 w 1131"/>
                <a:gd name="T61" fmla="*/ 179 h 300"/>
                <a:gd name="T62" fmla="*/ 77 w 1131"/>
                <a:gd name="T63" fmla="*/ 18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1" h="300">
                  <a:moveTo>
                    <a:pt x="77" y="185"/>
                  </a:moveTo>
                  <a:lnTo>
                    <a:pt x="456" y="185"/>
                  </a:lnTo>
                  <a:lnTo>
                    <a:pt x="456" y="300"/>
                  </a:lnTo>
                  <a:lnTo>
                    <a:pt x="675" y="300"/>
                  </a:lnTo>
                  <a:lnTo>
                    <a:pt x="675" y="185"/>
                  </a:lnTo>
                  <a:lnTo>
                    <a:pt x="1054" y="185"/>
                  </a:lnTo>
                  <a:lnTo>
                    <a:pt x="1054" y="185"/>
                  </a:lnTo>
                  <a:lnTo>
                    <a:pt x="1070" y="183"/>
                  </a:lnTo>
                  <a:lnTo>
                    <a:pt x="1084" y="179"/>
                  </a:lnTo>
                  <a:lnTo>
                    <a:pt x="1095" y="171"/>
                  </a:lnTo>
                  <a:lnTo>
                    <a:pt x="1107" y="161"/>
                  </a:lnTo>
                  <a:lnTo>
                    <a:pt x="1117" y="151"/>
                  </a:lnTo>
                  <a:lnTo>
                    <a:pt x="1125" y="137"/>
                  </a:lnTo>
                  <a:lnTo>
                    <a:pt x="1129" y="123"/>
                  </a:lnTo>
                  <a:lnTo>
                    <a:pt x="1131" y="107"/>
                  </a:lnTo>
                  <a:lnTo>
                    <a:pt x="1131" y="103"/>
                  </a:lnTo>
                  <a:lnTo>
                    <a:pt x="1131" y="103"/>
                  </a:lnTo>
                  <a:lnTo>
                    <a:pt x="1129" y="87"/>
                  </a:lnTo>
                  <a:lnTo>
                    <a:pt x="1125" y="73"/>
                  </a:lnTo>
                  <a:lnTo>
                    <a:pt x="1117" y="62"/>
                  </a:lnTo>
                  <a:lnTo>
                    <a:pt x="1107" y="50"/>
                  </a:lnTo>
                  <a:lnTo>
                    <a:pt x="1097" y="42"/>
                  </a:lnTo>
                  <a:lnTo>
                    <a:pt x="1084" y="36"/>
                  </a:lnTo>
                  <a:lnTo>
                    <a:pt x="1070" y="32"/>
                  </a:lnTo>
                  <a:lnTo>
                    <a:pt x="1054" y="32"/>
                  </a:lnTo>
                  <a:lnTo>
                    <a:pt x="720" y="62"/>
                  </a:lnTo>
                  <a:lnTo>
                    <a:pt x="720" y="62"/>
                  </a:lnTo>
                  <a:lnTo>
                    <a:pt x="712" y="50"/>
                  </a:lnTo>
                  <a:lnTo>
                    <a:pt x="700" y="38"/>
                  </a:lnTo>
                  <a:lnTo>
                    <a:pt x="685" y="26"/>
                  </a:lnTo>
                  <a:lnTo>
                    <a:pt x="665" y="18"/>
                  </a:lnTo>
                  <a:lnTo>
                    <a:pt x="643" y="10"/>
                  </a:lnTo>
                  <a:lnTo>
                    <a:pt x="619" y="4"/>
                  </a:lnTo>
                  <a:lnTo>
                    <a:pt x="593" y="0"/>
                  </a:lnTo>
                  <a:lnTo>
                    <a:pt x="565" y="0"/>
                  </a:lnTo>
                  <a:lnTo>
                    <a:pt x="565" y="0"/>
                  </a:lnTo>
                  <a:lnTo>
                    <a:pt x="538" y="0"/>
                  </a:lnTo>
                  <a:lnTo>
                    <a:pt x="512" y="4"/>
                  </a:lnTo>
                  <a:lnTo>
                    <a:pt x="486" y="10"/>
                  </a:lnTo>
                  <a:lnTo>
                    <a:pt x="464" y="18"/>
                  </a:lnTo>
                  <a:lnTo>
                    <a:pt x="446" y="26"/>
                  </a:lnTo>
                  <a:lnTo>
                    <a:pt x="430" y="38"/>
                  </a:lnTo>
                  <a:lnTo>
                    <a:pt x="418" y="50"/>
                  </a:lnTo>
                  <a:lnTo>
                    <a:pt x="411" y="62"/>
                  </a:lnTo>
                  <a:lnTo>
                    <a:pt x="77" y="32"/>
                  </a:lnTo>
                  <a:lnTo>
                    <a:pt x="77" y="32"/>
                  </a:lnTo>
                  <a:lnTo>
                    <a:pt x="61" y="32"/>
                  </a:lnTo>
                  <a:lnTo>
                    <a:pt x="47" y="36"/>
                  </a:lnTo>
                  <a:lnTo>
                    <a:pt x="33" y="42"/>
                  </a:lnTo>
                  <a:lnTo>
                    <a:pt x="21" y="50"/>
                  </a:lnTo>
                  <a:lnTo>
                    <a:pt x="13" y="62"/>
                  </a:lnTo>
                  <a:lnTo>
                    <a:pt x="6" y="73"/>
                  </a:lnTo>
                  <a:lnTo>
                    <a:pt x="2" y="87"/>
                  </a:lnTo>
                  <a:lnTo>
                    <a:pt x="0" y="103"/>
                  </a:lnTo>
                  <a:lnTo>
                    <a:pt x="0" y="107"/>
                  </a:lnTo>
                  <a:lnTo>
                    <a:pt x="0" y="107"/>
                  </a:lnTo>
                  <a:lnTo>
                    <a:pt x="2" y="123"/>
                  </a:lnTo>
                  <a:lnTo>
                    <a:pt x="6" y="137"/>
                  </a:lnTo>
                  <a:lnTo>
                    <a:pt x="13" y="151"/>
                  </a:lnTo>
                  <a:lnTo>
                    <a:pt x="21" y="161"/>
                  </a:lnTo>
                  <a:lnTo>
                    <a:pt x="33" y="171"/>
                  </a:lnTo>
                  <a:lnTo>
                    <a:pt x="47" y="179"/>
                  </a:lnTo>
                  <a:lnTo>
                    <a:pt x="61" y="183"/>
                  </a:lnTo>
                  <a:lnTo>
                    <a:pt x="77" y="185"/>
                  </a:lnTo>
                  <a:lnTo>
                    <a:pt x="77"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1" name="Freeform 6">
              <a:extLst>
                <a:ext uri="{FF2B5EF4-FFF2-40B4-BE49-F238E27FC236}">
                  <a16:creationId xmlns:a16="http://schemas.microsoft.com/office/drawing/2014/main" id="{75D4DA21-95CA-4733-A28A-3E79E56988C6}"/>
                </a:ext>
              </a:extLst>
            </p:cNvPr>
            <p:cNvSpPr>
              <a:spLocks/>
            </p:cNvSpPr>
            <p:nvPr/>
          </p:nvSpPr>
          <p:spPr bwMode="auto">
            <a:xfrm>
              <a:off x="3273426" y="536575"/>
              <a:ext cx="2290763" cy="1328738"/>
            </a:xfrm>
            <a:custGeom>
              <a:avLst/>
              <a:gdLst>
                <a:gd name="T0" fmla="*/ 1354 w 1443"/>
                <a:gd name="T1" fmla="*/ 571 h 837"/>
                <a:gd name="T2" fmla="*/ 1249 w 1443"/>
                <a:gd name="T3" fmla="*/ 599 h 837"/>
                <a:gd name="T4" fmla="*/ 1338 w 1443"/>
                <a:gd name="T5" fmla="*/ 522 h 837"/>
                <a:gd name="T6" fmla="*/ 1316 w 1443"/>
                <a:gd name="T7" fmla="*/ 464 h 837"/>
                <a:gd name="T8" fmla="*/ 1279 w 1443"/>
                <a:gd name="T9" fmla="*/ 379 h 837"/>
                <a:gd name="T10" fmla="*/ 1259 w 1443"/>
                <a:gd name="T11" fmla="*/ 349 h 837"/>
                <a:gd name="T12" fmla="*/ 1223 w 1443"/>
                <a:gd name="T13" fmla="*/ 307 h 837"/>
                <a:gd name="T14" fmla="*/ 1181 w 1443"/>
                <a:gd name="T15" fmla="*/ 270 h 837"/>
                <a:gd name="T16" fmla="*/ 1138 w 1443"/>
                <a:gd name="T17" fmla="*/ 236 h 837"/>
                <a:gd name="T18" fmla="*/ 1092 w 1443"/>
                <a:gd name="T19" fmla="*/ 208 h 837"/>
                <a:gd name="T20" fmla="*/ 1042 w 1443"/>
                <a:gd name="T21" fmla="*/ 186 h 837"/>
                <a:gd name="T22" fmla="*/ 991 w 1443"/>
                <a:gd name="T23" fmla="*/ 168 h 837"/>
                <a:gd name="T24" fmla="*/ 937 w 1443"/>
                <a:gd name="T25" fmla="*/ 156 h 837"/>
                <a:gd name="T26" fmla="*/ 882 w 1443"/>
                <a:gd name="T27" fmla="*/ 150 h 837"/>
                <a:gd name="T28" fmla="*/ 882 w 1443"/>
                <a:gd name="T29" fmla="*/ 150 h 837"/>
                <a:gd name="T30" fmla="*/ 850 w 1443"/>
                <a:gd name="T31" fmla="*/ 0 h 837"/>
                <a:gd name="T32" fmla="*/ 413 w 1443"/>
                <a:gd name="T33" fmla="*/ 150 h 837"/>
                <a:gd name="T34" fmla="*/ 278 w 1443"/>
                <a:gd name="T35" fmla="*/ 303 h 837"/>
                <a:gd name="T36" fmla="*/ 226 w 1443"/>
                <a:gd name="T37" fmla="*/ 148 h 837"/>
                <a:gd name="T38" fmla="*/ 214 w 1443"/>
                <a:gd name="T39" fmla="*/ 133 h 837"/>
                <a:gd name="T40" fmla="*/ 189 w 1443"/>
                <a:gd name="T41" fmla="*/ 105 h 837"/>
                <a:gd name="T42" fmla="*/ 155 w 1443"/>
                <a:gd name="T43" fmla="*/ 85 h 837"/>
                <a:gd name="T44" fmla="*/ 115 w 1443"/>
                <a:gd name="T45" fmla="*/ 73 h 837"/>
                <a:gd name="T46" fmla="*/ 0 w 1443"/>
                <a:gd name="T47" fmla="*/ 73 h 837"/>
                <a:gd name="T48" fmla="*/ 0 w 1443"/>
                <a:gd name="T49" fmla="*/ 599 h 837"/>
                <a:gd name="T50" fmla="*/ 95 w 1443"/>
                <a:gd name="T51" fmla="*/ 599 h 837"/>
                <a:gd name="T52" fmla="*/ 139 w 1443"/>
                <a:gd name="T53" fmla="*/ 591 h 837"/>
                <a:gd name="T54" fmla="*/ 179 w 1443"/>
                <a:gd name="T55" fmla="*/ 573 h 837"/>
                <a:gd name="T56" fmla="*/ 211 w 1443"/>
                <a:gd name="T57" fmla="*/ 545 h 837"/>
                <a:gd name="T58" fmla="*/ 232 w 1443"/>
                <a:gd name="T59" fmla="*/ 510 h 837"/>
                <a:gd name="T60" fmla="*/ 381 w 1443"/>
                <a:gd name="T61" fmla="*/ 510 h 837"/>
                <a:gd name="T62" fmla="*/ 429 w 1443"/>
                <a:gd name="T63" fmla="*/ 563 h 837"/>
                <a:gd name="T64" fmla="*/ 488 w 1443"/>
                <a:gd name="T65" fmla="*/ 603 h 837"/>
                <a:gd name="T66" fmla="*/ 556 w 1443"/>
                <a:gd name="T67" fmla="*/ 629 h 837"/>
                <a:gd name="T68" fmla="*/ 631 w 1443"/>
                <a:gd name="T69" fmla="*/ 639 h 837"/>
                <a:gd name="T70" fmla="*/ 669 w 1443"/>
                <a:gd name="T71" fmla="*/ 637 h 837"/>
                <a:gd name="T72" fmla="*/ 741 w 1443"/>
                <a:gd name="T73" fmla="*/ 619 h 837"/>
                <a:gd name="T74" fmla="*/ 804 w 1443"/>
                <a:gd name="T75" fmla="*/ 585 h 837"/>
                <a:gd name="T76" fmla="*/ 858 w 1443"/>
                <a:gd name="T77" fmla="*/ 540 h 837"/>
                <a:gd name="T78" fmla="*/ 880 w 1443"/>
                <a:gd name="T79" fmla="*/ 512 h 837"/>
                <a:gd name="T80" fmla="*/ 929 w 1443"/>
                <a:gd name="T81" fmla="*/ 530 h 837"/>
                <a:gd name="T82" fmla="*/ 959 w 1443"/>
                <a:gd name="T83" fmla="*/ 553 h 837"/>
                <a:gd name="T84" fmla="*/ 969 w 1443"/>
                <a:gd name="T85" fmla="*/ 563 h 837"/>
                <a:gd name="T86" fmla="*/ 1007 w 1443"/>
                <a:gd name="T87" fmla="*/ 667 h 837"/>
                <a:gd name="T88" fmla="*/ 995 w 1443"/>
                <a:gd name="T89" fmla="*/ 837 h 837"/>
                <a:gd name="T90" fmla="*/ 1443 w 1443"/>
                <a:gd name="T91" fmla="*/ 714 h 837"/>
                <a:gd name="T92" fmla="*/ 1354 w 1443"/>
                <a:gd name="T93" fmla="*/ 571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3" h="837">
                  <a:moveTo>
                    <a:pt x="1354" y="571"/>
                  </a:moveTo>
                  <a:lnTo>
                    <a:pt x="1354" y="571"/>
                  </a:lnTo>
                  <a:lnTo>
                    <a:pt x="1354" y="571"/>
                  </a:lnTo>
                  <a:lnTo>
                    <a:pt x="1249" y="599"/>
                  </a:lnTo>
                  <a:lnTo>
                    <a:pt x="1235" y="549"/>
                  </a:lnTo>
                  <a:lnTo>
                    <a:pt x="1338" y="522"/>
                  </a:lnTo>
                  <a:lnTo>
                    <a:pt x="1338" y="522"/>
                  </a:lnTo>
                  <a:lnTo>
                    <a:pt x="1316" y="464"/>
                  </a:lnTo>
                  <a:lnTo>
                    <a:pt x="1296" y="416"/>
                  </a:lnTo>
                  <a:lnTo>
                    <a:pt x="1279" y="379"/>
                  </a:lnTo>
                  <a:lnTo>
                    <a:pt x="1259" y="349"/>
                  </a:lnTo>
                  <a:lnTo>
                    <a:pt x="1259" y="349"/>
                  </a:lnTo>
                  <a:lnTo>
                    <a:pt x="1241" y="327"/>
                  </a:lnTo>
                  <a:lnTo>
                    <a:pt x="1223" y="307"/>
                  </a:lnTo>
                  <a:lnTo>
                    <a:pt x="1203" y="287"/>
                  </a:lnTo>
                  <a:lnTo>
                    <a:pt x="1181" y="270"/>
                  </a:lnTo>
                  <a:lnTo>
                    <a:pt x="1161" y="252"/>
                  </a:lnTo>
                  <a:lnTo>
                    <a:pt x="1138" y="236"/>
                  </a:lnTo>
                  <a:lnTo>
                    <a:pt x="1116" y="222"/>
                  </a:lnTo>
                  <a:lnTo>
                    <a:pt x="1092" y="208"/>
                  </a:lnTo>
                  <a:lnTo>
                    <a:pt x="1068" y="196"/>
                  </a:lnTo>
                  <a:lnTo>
                    <a:pt x="1042" y="186"/>
                  </a:lnTo>
                  <a:lnTo>
                    <a:pt x="1017" y="176"/>
                  </a:lnTo>
                  <a:lnTo>
                    <a:pt x="991" y="168"/>
                  </a:lnTo>
                  <a:lnTo>
                    <a:pt x="965" y="162"/>
                  </a:lnTo>
                  <a:lnTo>
                    <a:pt x="937" y="156"/>
                  </a:lnTo>
                  <a:lnTo>
                    <a:pt x="909" y="152"/>
                  </a:lnTo>
                  <a:lnTo>
                    <a:pt x="882" y="150"/>
                  </a:lnTo>
                  <a:lnTo>
                    <a:pt x="882" y="150"/>
                  </a:lnTo>
                  <a:lnTo>
                    <a:pt x="882" y="150"/>
                  </a:lnTo>
                  <a:lnTo>
                    <a:pt x="852" y="150"/>
                  </a:lnTo>
                  <a:lnTo>
                    <a:pt x="850" y="0"/>
                  </a:lnTo>
                  <a:lnTo>
                    <a:pt x="413" y="0"/>
                  </a:lnTo>
                  <a:lnTo>
                    <a:pt x="413" y="150"/>
                  </a:lnTo>
                  <a:lnTo>
                    <a:pt x="278" y="150"/>
                  </a:lnTo>
                  <a:lnTo>
                    <a:pt x="278" y="303"/>
                  </a:lnTo>
                  <a:lnTo>
                    <a:pt x="226" y="303"/>
                  </a:lnTo>
                  <a:lnTo>
                    <a:pt x="226" y="148"/>
                  </a:lnTo>
                  <a:lnTo>
                    <a:pt x="226" y="148"/>
                  </a:lnTo>
                  <a:lnTo>
                    <a:pt x="214" y="133"/>
                  </a:lnTo>
                  <a:lnTo>
                    <a:pt x="203" y="117"/>
                  </a:lnTo>
                  <a:lnTo>
                    <a:pt x="189" y="105"/>
                  </a:lnTo>
                  <a:lnTo>
                    <a:pt x="173" y="93"/>
                  </a:lnTo>
                  <a:lnTo>
                    <a:pt x="155" y="85"/>
                  </a:lnTo>
                  <a:lnTo>
                    <a:pt x="135" y="79"/>
                  </a:lnTo>
                  <a:lnTo>
                    <a:pt x="115" y="73"/>
                  </a:lnTo>
                  <a:lnTo>
                    <a:pt x="95" y="73"/>
                  </a:lnTo>
                  <a:lnTo>
                    <a:pt x="0" y="73"/>
                  </a:lnTo>
                  <a:lnTo>
                    <a:pt x="0" y="510"/>
                  </a:lnTo>
                  <a:lnTo>
                    <a:pt x="0" y="599"/>
                  </a:lnTo>
                  <a:lnTo>
                    <a:pt x="95" y="599"/>
                  </a:lnTo>
                  <a:lnTo>
                    <a:pt x="95" y="599"/>
                  </a:lnTo>
                  <a:lnTo>
                    <a:pt x="117" y="597"/>
                  </a:lnTo>
                  <a:lnTo>
                    <a:pt x="139" y="591"/>
                  </a:lnTo>
                  <a:lnTo>
                    <a:pt x="159" y="585"/>
                  </a:lnTo>
                  <a:lnTo>
                    <a:pt x="179" y="573"/>
                  </a:lnTo>
                  <a:lnTo>
                    <a:pt x="195" y="561"/>
                  </a:lnTo>
                  <a:lnTo>
                    <a:pt x="211" y="545"/>
                  </a:lnTo>
                  <a:lnTo>
                    <a:pt x="222" y="530"/>
                  </a:lnTo>
                  <a:lnTo>
                    <a:pt x="232" y="510"/>
                  </a:lnTo>
                  <a:lnTo>
                    <a:pt x="381" y="510"/>
                  </a:lnTo>
                  <a:lnTo>
                    <a:pt x="381" y="510"/>
                  </a:lnTo>
                  <a:lnTo>
                    <a:pt x="403" y="538"/>
                  </a:lnTo>
                  <a:lnTo>
                    <a:pt x="429" y="563"/>
                  </a:lnTo>
                  <a:lnTo>
                    <a:pt x="457" y="585"/>
                  </a:lnTo>
                  <a:lnTo>
                    <a:pt x="488" y="603"/>
                  </a:lnTo>
                  <a:lnTo>
                    <a:pt x="522" y="619"/>
                  </a:lnTo>
                  <a:lnTo>
                    <a:pt x="556" y="629"/>
                  </a:lnTo>
                  <a:lnTo>
                    <a:pt x="594" y="637"/>
                  </a:lnTo>
                  <a:lnTo>
                    <a:pt x="631" y="639"/>
                  </a:lnTo>
                  <a:lnTo>
                    <a:pt x="631" y="639"/>
                  </a:lnTo>
                  <a:lnTo>
                    <a:pt x="669" y="637"/>
                  </a:lnTo>
                  <a:lnTo>
                    <a:pt x="705" y="631"/>
                  </a:lnTo>
                  <a:lnTo>
                    <a:pt x="741" y="619"/>
                  </a:lnTo>
                  <a:lnTo>
                    <a:pt x="772" y="605"/>
                  </a:lnTo>
                  <a:lnTo>
                    <a:pt x="804" y="585"/>
                  </a:lnTo>
                  <a:lnTo>
                    <a:pt x="832" y="565"/>
                  </a:lnTo>
                  <a:lnTo>
                    <a:pt x="858" y="540"/>
                  </a:lnTo>
                  <a:lnTo>
                    <a:pt x="880" y="512"/>
                  </a:lnTo>
                  <a:lnTo>
                    <a:pt x="880" y="512"/>
                  </a:lnTo>
                  <a:lnTo>
                    <a:pt x="905" y="520"/>
                  </a:lnTo>
                  <a:lnTo>
                    <a:pt x="929" y="530"/>
                  </a:lnTo>
                  <a:lnTo>
                    <a:pt x="951" y="543"/>
                  </a:lnTo>
                  <a:lnTo>
                    <a:pt x="959" y="553"/>
                  </a:lnTo>
                  <a:lnTo>
                    <a:pt x="969" y="563"/>
                  </a:lnTo>
                  <a:lnTo>
                    <a:pt x="969" y="563"/>
                  </a:lnTo>
                  <a:lnTo>
                    <a:pt x="985" y="603"/>
                  </a:lnTo>
                  <a:lnTo>
                    <a:pt x="1007" y="667"/>
                  </a:lnTo>
                  <a:lnTo>
                    <a:pt x="953" y="680"/>
                  </a:lnTo>
                  <a:lnTo>
                    <a:pt x="995" y="837"/>
                  </a:lnTo>
                  <a:lnTo>
                    <a:pt x="1223" y="776"/>
                  </a:lnTo>
                  <a:lnTo>
                    <a:pt x="1443" y="714"/>
                  </a:lnTo>
                  <a:lnTo>
                    <a:pt x="1400" y="559"/>
                  </a:lnTo>
                  <a:lnTo>
                    <a:pt x="1354"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2" name="Freeform 7">
              <a:extLst>
                <a:ext uri="{FF2B5EF4-FFF2-40B4-BE49-F238E27FC236}">
                  <a16:creationId xmlns:a16="http://schemas.microsoft.com/office/drawing/2014/main" id="{63A1C190-A2B1-4744-8FF2-97375A84D7A4}"/>
                </a:ext>
              </a:extLst>
            </p:cNvPr>
            <p:cNvSpPr>
              <a:spLocks/>
            </p:cNvSpPr>
            <p:nvPr/>
          </p:nvSpPr>
          <p:spPr bwMode="auto">
            <a:xfrm>
              <a:off x="4859338" y="1960563"/>
              <a:ext cx="254000" cy="582613"/>
            </a:xfrm>
            <a:custGeom>
              <a:avLst/>
              <a:gdLst>
                <a:gd name="T0" fmla="*/ 0 w 160"/>
                <a:gd name="T1" fmla="*/ 266 h 367"/>
                <a:gd name="T2" fmla="*/ 0 w 160"/>
                <a:gd name="T3" fmla="*/ 266 h 367"/>
                <a:gd name="T4" fmla="*/ 2 w 160"/>
                <a:gd name="T5" fmla="*/ 248 h 367"/>
                <a:gd name="T6" fmla="*/ 4 w 160"/>
                <a:gd name="T7" fmla="*/ 232 h 367"/>
                <a:gd name="T8" fmla="*/ 12 w 160"/>
                <a:gd name="T9" fmla="*/ 200 h 367"/>
                <a:gd name="T10" fmla="*/ 21 w 160"/>
                <a:gd name="T11" fmla="*/ 171 h 367"/>
                <a:gd name="T12" fmla="*/ 35 w 160"/>
                <a:gd name="T13" fmla="*/ 139 h 367"/>
                <a:gd name="T14" fmla="*/ 49 w 160"/>
                <a:gd name="T15" fmla="*/ 107 h 367"/>
                <a:gd name="T16" fmla="*/ 61 w 160"/>
                <a:gd name="T17" fmla="*/ 75 h 367"/>
                <a:gd name="T18" fmla="*/ 73 w 160"/>
                <a:gd name="T19" fmla="*/ 40 h 367"/>
                <a:gd name="T20" fmla="*/ 77 w 160"/>
                <a:gd name="T21" fmla="*/ 20 h 367"/>
                <a:gd name="T22" fmla="*/ 79 w 160"/>
                <a:gd name="T23" fmla="*/ 0 h 367"/>
                <a:gd name="T24" fmla="*/ 79 w 160"/>
                <a:gd name="T25" fmla="*/ 0 h 367"/>
                <a:gd name="T26" fmla="*/ 83 w 160"/>
                <a:gd name="T27" fmla="*/ 20 h 367"/>
                <a:gd name="T28" fmla="*/ 87 w 160"/>
                <a:gd name="T29" fmla="*/ 40 h 367"/>
                <a:gd name="T30" fmla="*/ 99 w 160"/>
                <a:gd name="T31" fmla="*/ 75 h 367"/>
                <a:gd name="T32" fmla="*/ 111 w 160"/>
                <a:gd name="T33" fmla="*/ 107 h 367"/>
                <a:gd name="T34" fmla="*/ 125 w 160"/>
                <a:gd name="T35" fmla="*/ 139 h 367"/>
                <a:gd name="T36" fmla="*/ 139 w 160"/>
                <a:gd name="T37" fmla="*/ 171 h 367"/>
                <a:gd name="T38" fmla="*/ 149 w 160"/>
                <a:gd name="T39" fmla="*/ 200 h 367"/>
                <a:gd name="T40" fmla="*/ 156 w 160"/>
                <a:gd name="T41" fmla="*/ 232 h 367"/>
                <a:gd name="T42" fmla="*/ 158 w 160"/>
                <a:gd name="T43" fmla="*/ 248 h 367"/>
                <a:gd name="T44" fmla="*/ 160 w 160"/>
                <a:gd name="T45" fmla="*/ 266 h 367"/>
                <a:gd name="T46" fmla="*/ 160 w 160"/>
                <a:gd name="T47" fmla="*/ 266 h 367"/>
                <a:gd name="T48" fmla="*/ 158 w 160"/>
                <a:gd name="T49" fmla="*/ 286 h 367"/>
                <a:gd name="T50" fmla="*/ 153 w 160"/>
                <a:gd name="T51" fmla="*/ 306 h 367"/>
                <a:gd name="T52" fmla="*/ 147 w 160"/>
                <a:gd name="T53" fmla="*/ 321 h 367"/>
                <a:gd name="T54" fmla="*/ 137 w 160"/>
                <a:gd name="T55" fmla="*/ 337 h 367"/>
                <a:gd name="T56" fmla="*/ 125 w 160"/>
                <a:gd name="T57" fmla="*/ 349 h 367"/>
                <a:gd name="T58" fmla="*/ 111 w 160"/>
                <a:gd name="T59" fmla="*/ 359 h 367"/>
                <a:gd name="T60" fmla="*/ 95 w 160"/>
                <a:gd name="T61" fmla="*/ 365 h 367"/>
                <a:gd name="T62" fmla="*/ 79 w 160"/>
                <a:gd name="T63" fmla="*/ 367 h 367"/>
                <a:gd name="T64" fmla="*/ 79 w 160"/>
                <a:gd name="T65" fmla="*/ 367 h 367"/>
                <a:gd name="T66" fmla="*/ 63 w 160"/>
                <a:gd name="T67" fmla="*/ 365 h 367"/>
                <a:gd name="T68" fmla="*/ 49 w 160"/>
                <a:gd name="T69" fmla="*/ 359 h 367"/>
                <a:gd name="T70" fmla="*/ 35 w 160"/>
                <a:gd name="T71" fmla="*/ 349 h 367"/>
                <a:gd name="T72" fmla="*/ 23 w 160"/>
                <a:gd name="T73" fmla="*/ 337 h 367"/>
                <a:gd name="T74" fmla="*/ 14 w 160"/>
                <a:gd name="T75" fmla="*/ 321 h 367"/>
                <a:gd name="T76" fmla="*/ 6 w 160"/>
                <a:gd name="T77" fmla="*/ 306 h 367"/>
                <a:gd name="T78" fmla="*/ 2 w 160"/>
                <a:gd name="T79" fmla="*/ 286 h 367"/>
                <a:gd name="T80" fmla="*/ 0 w 160"/>
                <a:gd name="T81" fmla="*/ 266 h 367"/>
                <a:gd name="T82" fmla="*/ 0 w 160"/>
                <a:gd name="T83" fmla="*/ 26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367">
                  <a:moveTo>
                    <a:pt x="0" y="266"/>
                  </a:moveTo>
                  <a:lnTo>
                    <a:pt x="0" y="266"/>
                  </a:lnTo>
                  <a:lnTo>
                    <a:pt x="2" y="248"/>
                  </a:lnTo>
                  <a:lnTo>
                    <a:pt x="4" y="232"/>
                  </a:lnTo>
                  <a:lnTo>
                    <a:pt x="12" y="200"/>
                  </a:lnTo>
                  <a:lnTo>
                    <a:pt x="21" y="171"/>
                  </a:lnTo>
                  <a:lnTo>
                    <a:pt x="35" y="139"/>
                  </a:lnTo>
                  <a:lnTo>
                    <a:pt x="49" y="107"/>
                  </a:lnTo>
                  <a:lnTo>
                    <a:pt x="61" y="75"/>
                  </a:lnTo>
                  <a:lnTo>
                    <a:pt x="73" y="40"/>
                  </a:lnTo>
                  <a:lnTo>
                    <a:pt x="77" y="20"/>
                  </a:lnTo>
                  <a:lnTo>
                    <a:pt x="79" y="0"/>
                  </a:lnTo>
                  <a:lnTo>
                    <a:pt x="79" y="0"/>
                  </a:lnTo>
                  <a:lnTo>
                    <a:pt x="83" y="20"/>
                  </a:lnTo>
                  <a:lnTo>
                    <a:pt x="87" y="40"/>
                  </a:lnTo>
                  <a:lnTo>
                    <a:pt x="99" y="75"/>
                  </a:lnTo>
                  <a:lnTo>
                    <a:pt x="111" y="107"/>
                  </a:lnTo>
                  <a:lnTo>
                    <a:pt x="125" y="139"/>
                  </a:lnTo>
                  <a:lnTo>
                    <a:pt x="139" y="171"/>
                  </a:lnTo>
                  <a:lnTo>
                    <a:pt x="149" y="200"/>
                  </a:lnTo>
                  <a:lnTo>
                    <a:pt x="156" y="232"/>
                  </a:lnTo>
                  <a:lnTo>
                    <a:pt x="158" y="248"/>
                  </a:lnTo>
                  <a:lnTo>
                    <a:pt x="160" y="266"/>
                  </a:lnTo>
                  <a:lnTo>
                    <a:pt x="160" y="266"/>
                  </a:lnTo>
                  <a:lnTo>
                    <a:pt x="158" y="286"/>
                  </a:lnTo>
                  <a:lnTo>
                    <a:pt x="153" y="306"/>
                  </a:lnTo>
                  <a:lnTo>
                    <a:pt x="147" y="321"/>
                  </a:lnTo>
                  <a:lnTo>
                    <a:pt x="137" y="337"/>
                  </a:lnTo>
                  <a:lnTo>
                    <a:pt x="125" y="349"/>
                  </a:lnTo>
                  <a:lnTo>
                    <a:pt x="111" y="359"/>
                  </a:lnTo>
                  <a:lnTo>
                    <a:pt x="95" y="365"/>
                  </a:lnTo>
                  <a:lnTo>
                    <a:pt x="79" y="367"/>
                  </a:lnTo>
                  <a:lnTo>
                    <a:pt x="79" y="367"/>
                  </a:lnTo>
                  <a:lnTo>
                    <a:pt x="63" y="365"/>
                  </a:lnTo>
                  <a:lnTo>
                    <a:pt x="49" y="359"/>
                  </a:lnTo>
                  <a:lnTo>
                    <a:pt x="35" y="349"/>
                  </a:lnTo>
                  <a:lnTo>
                    <a:pt x="23" y="337"/>
                  </a:lnTo>
                  <a:lnTo>
                    <a:pt x="14" y="321"/>
                  </a:lnTo>
                  <a:lnTo>
                    <a:pt x="6" y="306"/>
                  </a:lnTo>
                  <a:lnTo>
                    <a:pt x="2" y="286"/>
                  </a:lnTo>
                  <a:lnTo>
                    <a:pt x="0" y="266"/>
                  </a:lnTo>
                  <a:lnTo>
                    <a:pt x="0" y="2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73" name="Freeform 8">
            <a:extLst>
              <a:ext uri="{FF2B5EF4-FFF2-40B4-BE49-F238E27FC236}">
                <a16:creationId xmlns:a16="http://schemas.microsoft.com/office/drawing/2014/main" id="{2AD01DBB-9831-4698-BC20-CEAF0C6333F6}"/>
              </a:ext>
            </a:extLst>
          </p:cNvPr>
          <p:cNvSpPr>
            <a:spLocks/>
          </p:cNvSpPr>
          <p:nvPr/>
        </p:nvSpPr>
        <p:spPr bwMode="auto">
          <a:xfrm>
            <a:off x="6850255" y="3028449"/>
            <a:ext cx="239641" cy="266899"/>
          </a:xfrm>
          <a:custGeom>
            <a:avLst/>
            <a:gdLst>
              <a:gd name="T0" fmla="*/ 1420 w 1474"/>
              <a:gd name="T1" fmla="*/ 1402 h 1648"/>
              <a:gd name="T2" fmla="*/ 1471 w 1474"/>
              <a:gd name="T3" fmla="*/ 1355 h 1648"/>
              <a:gd name="T4" fmla="*/ 1320 w 1474"/>
              <a:gd name="T5" fmla="*/ 1307 h 1648"/>
              <a:gd name="T6" fmla="*/ 1407 w 1474"/>
              <a:gd name="T7" fmla="*/ 1264 h 1648"/>
              <a:gd name="T8" fmla="*/ 1407 w 1474"/>
              <a:gd name="T9" fmla="*/ 1215 h 1648"/>
              <a:gd name="T10" fmla="*/ 1022 w 1474"/>
              <a:gd name="T11" fmla="*/ 1171 h 1648"/>
              <a:gd name="T12" fmla="*/ 909 w 1474"/>
              <a:gd name="T13" fmla="*/ 1032 h 1648"/>
              <a:gd name="T14" fmla="*/ 1018 w 1474"/>
              <a:gd name="T15" fmla="*/ 1063 h 1648"/>
              <a:gd name="T16" fmla="*/ 1002 w 1474"/>
              <a:gd name="T17" fmla="*/ 996 h 1648"/>
              <a:gd name="T18" fmla="*/ 1139 w 1474"/>
              <a:gd name="T19" fmla="*/ 1032 h 1648"/>
              <a:gd name="T20" fmla="*/ 1152 w 1474"/>
              <a:gd name="T21" fmla="*/ 992 h 1648"/>
              <a:gd name="T22" fmla="*/ 1145 w 1474"/>
              <a:gd name="T23" fmla="*/ 936 h 1648"/>
              <a:gd name="T24" fmla="*/ 1282 w 1474"/>
              <a:gd name="T25" fmla="*/ 923 h 1648"/>
              <a:gd name="T26" fmla="*/ 1225 w 1474"/>
              <a:gd name="T27" fmla="*/ 870 h 1648"/>
              <a:gd name="T28" fmla="*/ 1295 w 1474"/>
              <a:gd name="T29" fmla="*/ 832 h 1648"/>
              <a:gd name="T30" fmla="*/ 1345 w 1474"/>
              <a:gd name="T31" fmla="*/ 785 h 1648"/>
              <a:gd name="T32" fmla="*/ 1227 w 1474"/>
              <a:gd name="T33" fmla="*/ 733 h 1648"/>
              <a:gd name="T34" fmla="*/ 1370 w 1474"/>
              <a:gd name="T35" fmla="*/ 689 h 1648"/>
              <a:gd name="T36" fmla="*/ 1377 w 1474"/>
              <a:gd name="T37" fmla="*/ 643 h 1648"/>
              <a:gd name="T38" fmla="*/ 1329 w 1474"/>
              <a:gd name="T39" fmla="*/ 610 h 1648"/>
              <a:gd name="T40" fmla="*/ 1407 w 1474"/>
              <a:gd name="T41" fmla="*/ 531 h 1648"/>
              <a:gd name="T42" fmla="*/ 1317 w 1474"/>
              <a:gd name="T43" fmla="*/ 519 h 1648"/>
              <a:gd name="T44" fmla="*/ 1391 w 1474"/>
              <a:gd name="T45" fmla="*/ 424 h 1648"/>
              <a:gd name="T46" fmla="*/ 1301 w 1474"/>
              <a:gd name="T47" fmla="*/ 430 h 1648"/>
              <a:gd name="T48" fmla="*/ 1377 w 1474"/>
              <a:gd name="T49" fmla="*/ 316 h 1648"/>
              <a:gd name="T50" fmla="*/ 1284 w 1474"/>
              <a:gd name="T51" fmla="*/ 333 h 1648"/>
              <a:gd name="T52" fmla="*/ 1270 w 1474"/>
              <a:gd name="T53" fmla="*/ 278 h 1648"/>
              <a:gd name="T54" fmla="*/ 1287 w 1474"/>
              <a:gd name="T55" fmla="*/ 167 h 1648"/>
              <a:gd name="T56" fmla="*/ 1136 w 1474"/>
              <a:gd name="T57" fmla="*/ 279 h 1648"/>
              <a:gd name="T58" fmla="*/ 1158 w 1474"/>
              <a:gd name="T59" fmla="*/ 155 h 1648"/>
              <a:gd name="T60" fmla="*/ 1148 w 1474"/>
              <a:gd name="T61" fmla="*/ 31 h 1648"/>
              <a:gd name="T62" fmla="*/ 1060 w 1474"/>
              <a:gd name="T63" fmla="*/ 142 h 1648"/>
              <a:gd name="T64" fmla="*/ 1008 w 1474"/>
              <a:gd name="T65" fmla="*/ 141 h 1648"/>
              <a:gd name="T66" fmla="*/ 985 w 1474"/>
              <a:gd name="T67" fmla="*/ 6 h 1648"/>
              <a:gd name="T68" fmla="*/ 932 w 1474"/>
              <a:gd name="T69" fmla="*/ 80 h 1648"/>
              <a:gd name="T70" fmla="*/ 760 w 1474"/>
              <a:gd name="T71" fmla="*/ 419 h 1648"/>
              <a:gd name="T72" fmla="*/ 604 w 1474"/>
              <a:gd name="T73" fmla="*/ 611 h 1648"/>
              <a:gd name="T74" fmla="*/ 540 w 1474"/>
              <a:gd name="T75" fmla="*/ 595 h 1648"/>
              <a:gd name="T76" fmla="*/ 463 w 1474"/>
              <a:gd name="T77" fmla="*/ 489 h 1648"/>
              <a:gd name="T78" fmla="*/ 341 w 1474"/>
              <a:gd name="T79" fmla="*/ 446 h 1648"/>
              <a:gd name="T80" fmla="*/ 149 w 1474"/>
              <a:gd name="T81" fmla="*/ 498 h 1648"/>
              <a:gd name="T82" fmla="*/ 11 w 1474"/>
              <a:gd name="T83" fmla="*/ 565 h 1648"/>
              <a:gd name="T84" fmla="*/ 122 w 1474"/>
              <a:gd name="T85" fmla="*/ 605 h 1648"/>
              <a:gd name="T86" fmla="*/ 234 w 1474"/>
              <a:gd name="T87" fmla="*/ 769 h 1648"/>
              <a:gd name="T88" fmla="*/ 330 w 1474"/>
              <a:gd name="T89" fmla="*/ 1064 h 1648"/>
              <a:gd name="T90" fmla="*/ 539 w 1474"/>
              <a:gd name="T91" fmla="*/ 1259 h 1648"/>
              <a:gd name="T92" fmla="*/ 818 w 1474"/>
              <a:gd name="T93" fmla="*/ 1345 h 1648"/>
              <a:gd name="T94" fmla="*/ 893 w 1474"/>
              <a:gd name="T95" fmla="*/ 1430 h 1648"/>
              <a:gd name="T96" fmla="*/ 1043 w 1474"/>
              <a:gd name="T97" fmla="*/ 1614 h 1648"/>
              <a:gd name="T98" fmla="*/ 1151 w 1474"/>
              <a:gd name="T99" fmla="*/ 1643 h 1648"/>
              <a:gd name="T100" fmla="*/ 1118 w 1474"/>
              <a:gd name="T101" fmla="*/ 1574 h 1648"/>
              <a:gd name="T102" fmla="*/ 1158 w 1474"/>
              <a:gd name="T103" fmla="*/ 1583 h 1648"/>
              <a:gd name="T104" fmla="*/ 1271 w 1474"/>
              <a:gd name="T105" fmla="*/ 1590 h 1648"/>
              <a:gd name="T106" fmla="*/ 1200 w 1474"/>
              <a:gd name="T107" fmla="*/ 1505 h 1648"/>
              <a:gd name="T108" fmla="*/ 1238 w 1474"/>
              <a:gd name="T109" fmla="*/ 1502 h 1648"/>
              <a:gd name="T110" fmla="*/ 1381 w 1474"/>
              <a:gd name="T111" fmla="*/ 1513 h 1648"/>
              <a:gd name="T112" fmla="*/ 1387 w 1474"/>
              <a:gd name="T113" fmla="*/ 1472 h 1648"/>
              <a:gd name="T114" fmla="*/ 1299 w 1474"/>
              <a:gd name="T115" fmla="*/ 1410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74" h="1648">
                <a:moveTo>
                  <a:pt x="1299" y="1410"/>
                </a:moveTo>
                <a:lnTo>
                  <a:pt x="1299" y="1410"/>
                </a:lnTo>
                <a:lnTo>
                  <a:pt x="1319" y="1413"/>
                </a:lnTo>
                <a:lnTo>
                  <a:pt x="1338" y="1414"/>
                </a:lnTo>
                <a:lnTo>
                  <a:pt x="1338" y="1414"/>
                </a:lnTo>
                <a:lnTo>
                  <a:pt x="1356" y="1414"/>
                </a:lnTo>
                <a:lnTo>
                  <a:pt x="1373" y="1413"/>
                </a:lnTo>
                <a:lnTo>
                  <a:pt x="1390" y="1409"/>
                </a:lnTo>
                <a:lnTo>
                  <a:pt x="1405" y="1406"/>
                </a:lnTo>
                <a:lnTo>
                  <a:pt x="1420" y="1402"/>
                </a:lnTo>
                <a:lnTo>
                  <a:pt x="1433" y="1397"/>
                </a:lnTo>
                <a:lnTo>
                  <a:pt x="1445" y="1391"/>
                </a:lnTo>
                <a:lnTo>
                  <a:pt x="1455" y="1386"/>
                </a:lnTo>
                <a:lnTo>
                  <a:pt x="1463" y="1379"/>
                </a:lnTo>
                <a:lnTo>
                  <a:pt x="1469" y="1374"/>
                </a:lnTo>
                <a:lnTo>
                  <a:pt x="1473" y="1367"/>
                </a:lnTo>
                <a:lnTo>
                  <a:pt x="1474" y="1362"/>
                </a:lnTo>
                <a:lnTo>
                  <a:pt x="1473" y="1360"/>
                </a:lnTo>
                <a:lnTo>
                  <a:pt x="1472" y="1357"/>
                </a:lnTo>
                <a:lnTo>
                  <a:pt x="1471" y="1355"/>
                </a:lnTo>
                <a:lnTo>
                  <a:pt x="1468" y="1352"/>
                </a:lnTo>
                <a:lnTo>
                  <a:pt x="1460" y="1348"/>
                </a:lnTo>
                <a:lnTo>
                  <a:pt x="1449" y="1345"/>
                </a:lnTo>
                <a:lnTo>
                  <a:pt x="1449" y="1345"/>
                </a:lnTo>
                <a:lnTo>
                  <a:pt x="1399" y="1332"/>
                </a:lnTo>
                <a:lnTo>
                  <a:pt x="1325" y="1312"/>
                </a:lnTo>
                <a:lnTo>
                  <a:pt x="1325" y="1312"/>
                </a:lnTo>
                <a:lnTo>
                  <a:pt x="1323" y="1310"/>
                </a:lnTo>
                <a:lnTo>
                  <a:pt x="1321" y="1309"/>
                </a:lnTo>
                <a:lnTo>
                  <a:pt x="1320" y="1307"/>
                </a:lnTo>
                <a:lnTo>
                  <a:pt x="1321" y="1306"/>
                </a:lnTo>
                <a:lnTo>
                  <a:pt x="1324" y="1303"/>
                </a:lnTo>
                <a:lnTo>
                  <a:pt x="1327" y="1301"/>
                </a:lnTo>
                <a:lnTo>
                  <a:pt x="1327" y="1301"/>
                </a:lnTo>
                <a:lnTo>
                  <a:pt x="1343" y="1296"/>
                </a:lnTo>
                <a:lnTo>
                  <a:pt x="1358" y="1291"/>
                </a:lnTo>
                <a:lnTo>
                  <a:pt x="1372" y="1285"/>
                </a:lnTo>
                <a:lnTo>
                  <a:pt x="1385" y="1278"/>
                </a:lnTo>
                <a:lnTo>
                  <a:pt x="1397" y="1272"/>
                </a:lnTo>
                <a:lnTo>
                  <a:pt x="1407" y="1264"/>
                </a:lnTo>
                <a:lnTo>
                  <a:pt x="1416" y="1258"/>
                </a:lnTo>
                <a:lnTo>
                  <a:pt x="1424" y="1250"/>
                </a:lnTo>
                <a:lnTo>
                  <a:pt x="1429" y="1244"/>
                </a:lnTo>
                <a:lnTo>
                  <a:pt x="1432" y="1237"/>
                </a:lnTo>
                <a:lnTo>
                  <a:pt x="1434" y="1231"/>
                </a:lnTo>
                <a:lnTo>
                  <a:pt x="1433" y="1226"/>
                </a:lnTo>
                <a:lnTo>
                  <a:pt x="1431" y="1221"/>
                </a:lnTo>
                <a:lnTo>
                  <a:pt x="1426" y="1218"/>
                </a:lnTo>
                <a:lnTo>
                  <a:pt x="1418" y="1216"/>
                </a:lnTo>
                <a:lnTo>
                  <a:pt x="1407" y="1215"/>
                </a:lnTo>
                <a:lnTo>
                  <a:pt x="1407" y="1215"/>
                </a:lnTo>
                <a:lnTo>
                  <a:pt x="1354" y="1212"/>
                </a:lnTo>
                <a:lnTo>
                  <a:pt x="1274" y="1205"/>
                </a:lnTo>
                <a:lnTo>
                  <a:pt x="1227" y="1201"/>
                </a:lnTo>
                <a:lnTo>
                  <a:pt x="1174" y="1195"/>
                </a:lnTo>
                <a:lnTo>
                  <a:pt x="1118" y="1188"/>
                </a:lnTo>
                <a:lnTo>
                  <a:pt x="1057" y="1179"/>
                </a:lnTo>
                <a:lnTo>
                  <a:pt x="1057" y="1179"/>
                </a:lnTo>
                <a:lnTo>
                  <a:pt x="1039" y="1176"/>
                </a:lnTo>
                <a:lnTo>
                  <a:pt x="1022" y="1171"/>
                </a:lnTo>
                <a:lnTo>
                  <a:pt x="1005" y="1165"/>
                </a:lnTo>
                <a:lnTo>
                  <a:pt x="991" y="1158"/>
                </a:lnTo>
                <a:lnTo>
                  <a:pt x="980" y="1150"/>
                </a:lnTo>
                <a:lnTo>
                  <a:pt x="969" y="1141"/>
                </a:lnTo>
                <a:lnTo>
                  <a:pt x="960" y="1129"/>
                </a:lnTo>
                <a:lnTo>
                  <a:pt x="953" y="1117"/>
                </a:lnTo>
                <a:lnTo>
                  <a:pt x="953" y="1117"/>
                </a:lnTo>
                <a:lnTo>
                  <a:pt x="932" y="1075"/>
                </a:lnTo>
                <a:lnTo>
                  <a:pt x="909" y="1032"/>
                </a:lnTo>
                <a:lnTo>
                  <a:pt x="909" y="1032"/>
                </a:lnTo>
                <a:lnTo>
                  <a:pt x="922" y="1039"/>
                </a:lnTo>
                <a:lnTo>
                  <a:pt x="935" y="1046"/>
                </a:lnTo>
                <a:lnTo>
                  <a:pt x="947" y="1052"/>
                </a:lnTo>
                <a:lnTo>
                  <a:pt x="960" y="1057"/>
                </a:lnTo>
                <a:lnTo>
                  <a:pt x="972" y="1061"/>
                </a:lnTo>
                <a:lnTo>
                  <a:pt x="984" y="1063"/>
                </a:lnTo>
                <a:lnTo>
                  <a:pt x="995" y="1064"/>
                </a:lnTo>
                <a:lnTo>
                  <a:pt x="1003" y="1065"/>
                </a:lnTo>
                <a:lnTo>
                  <a:pt x="1012" y="1064"/>
                </a:lnTo>
                <a:lnTo>
                  <a:pt x="1018" y="1063"/>
                </a:lnTo>
                <a:lnTo>
                  <a:pt x="1023" y="1060"/>
                </a:lnTo>
                <a:lnTo>
                  <a:pt x="1026" y="1056"/>
                </a:lnTo>
                <a:lnTo>
                  <a:pt x="1027" y="1051"/>
                </a:lnTo>
                <a:lnTo>
                  <a:pt x="1026" y="1045"/>
                </a:lnTo>
                <a:lnTo>
                  <a:pt x="1023" y="1037"/>
                </a:lnTo>
                <a:lnTo>
                  <a:pt x="1017" y="1029"/>
                </a:lnTo>
                <a:lnTo>
                  <a:pt x="1017" y="1029"/>
                </a:lnTo>
                <a:lnTo>
                  <a:pt x="981" y="984"/>
                </a:lnTo>
                <a:lnTo>
                  <a:pt x="981" y="984"/>
                </a:lnTo>
                <a:lnTo>
                  <a:pt x="1002" y="996"/>
                </a:lnTo>
                <a:lnTo>
                  <a:pt x="1021" y="1007"/>
                </a:lnTo>
                <a:lnTo>
                  <a:pt x="1021" y="1007"/>
                </a:lnTo>
                <a:lnTo>
                  <a:pt x="1037" y="1015"/>
                </a:lnTo>
                <a:lnTo>
                  <a:pt x="1054" y="1020"/>
                </a:lnTo>
                <a:lnTo>
                  <a:pt x="1070" y="1025"/>
                </a:lnTo>
                <a:lnTo>
                  <a:pt x="1085" y="1029"/>
                </a:lnTo>
                <a:lnTo>
                  <a:pt x="1100" y="1031"/>
                </a:lnTo>
                <a:lnTo>
                  <a:pt x="1114" y="1033"/>
                </a:lnTo>
                <a:lnTo>
                  <a:pt x="1127" y="1033"/>
                </a:lnTo>
                <a:lnTo>
                  <a:pt x="1139" y="1032"/>
                </a:lnTo>
                <a:lnTo>
                  <a:pt x="1148" y="1030"/>
                </a:lnTo>
                <a:lnTo>
                  <a:pt x="1156" y="1028"/>
                </a:lnTo>
                <a:lnTo>
                  <a:pt x="1162" y="1023"/>
                </a:lnTo>
                <a:lnTo>
                  <a:pt x="1166" y="1019"/>
                </a:lnTo>
                <a:lnTo>
                  <a:pt x="1167" y="1016"/>
                </a:lnTo>
                <a:lnTo>
                  <a:pt x="1167" y="1014"/>
                </a:lnTo>
                <a:lnTo>
                  <a:pt x="1166" y="1010"/>
                </a:lnTo>
                <a:lnTo>
                  <a:pt x="1165" y="1007"/>
                </a:lnTo>
                <a:lnTo>
                  <a:pt x="1160" y="1000"/>
                </a:lnTo>
                <a:lnTo>
                  <a:pt x="1152" y="992"/>
                </a:lnTo>
                <a:lnTo>
                  <a:pt x="1152" y="992"/>
                </a:lnTo>
                <a:lnTo>
                  <a:pt x="1108" y="956"/>
                </a:lnTo>
                <a:lnTo>
                  <a:pt x="1076" y="930"/>
                </a:lnTo>
                <a:lnTo>
                  <a:pt x="1042" y="899"/>
                </a:lnTo>
                <a:lnTo>
                  <a:pt x="1042" y="899"/>
                </a:lnTo>
                <a:lnTo>
                  <a:pt x="1072" y="911"/>
                </a:lnTo>
                <a:lnTo>
                  <a:pt x="1099" y="922"/>
                </a:lnTo>
                <a:lnTo>
                  <a:pt x="1124" y="931"/>
                </a:lnTo>
                <a:lnTo>
                  <a:pt x="1145" y="936"/>
                </a:lnTo>
                <a:lnTo>
                  <a:pt x="1145" y="936"/>
                </a:lnTo>
                <a:lnTo>
                  <a:pt x="1163" y="939"/>
                </a:lnTo>
                <a:lnTo>
                  <a:pt x="1181" y="942"/>
                </a:lnTo>
                <a:lnTo>
                  <a:pt x="1198" y="943"/>
                </a:lnTo>
                <a:lnTo>
                  <a:pt x="1214" y="942"/>
                </a:lnTo>
                <a:lnTo>
                  <a:pt x="1229" y="940"/>
                </a:lnTo>
                <a:lnTo>
                  <a:pt x="1243" y="938"/>
                </a:lnTo>
                <a:lnTo>
                  <a:pt x="1255" y="935"/>
                </a:lnTo>
                <a:lnTo>
                  <a:pt x="1266" y="932"/>
                </a:lnTo>
                <a:lnTo>
                  <a:pt x="1275" y="928"/>
                </a:lnTo>
                <a:lnTo>
                  <a:pt x="1282" y="923"/>
                </a:lnTo>
                <a:lnTo>
                  <a:pt x="1287" y="918"/>
                </a:lnTo>
                <a:lnTo>
                  <a:pt x="1289" y="913"/>
                </a:lnTo>
                <a:lnTo>
                  <a:pt x="1289" y="909"/>
                </a:lnTo>
                <a:lnTo>
                  <a:pt x="1288" y="907"/>
                </a:lnTo>
                <a:lnTo>
                  <a:pt x="1287" y="904"/>
                </a:lnTo>
                <a:lnTo>
                  <a:pt x="1285" y="902"/>
                </a:lnTo>
                <a:lnTo>
                  <a:pt x="1278" y="895"/>
                </a:lnTo>
                <a:lnTo>
                  <a:pt x="1269" y="890"/>
                </a:lnTo>
                <a:lnTo>
                  <a:pt x="1269" y="890"/>
                </a:lnTo>
                <a:lnTo>
                  <a:pt x="1225" y="870"/>
                </a:lnTo>
                <a:lnTo>
                  <a:pt x="1161" y="838"/>
                </a:lnTo>
                <a:lnTo>
                  <a:pt x="1161" y="838"/>
                </a:lnTo>
                <a:lnTo>
                  <a:pt x="1189" y="842"/>
                </a:lnTo>
                <a:lnTo>
                  <a:pt x="1212" y="844"/>
                </a:lnTo>
                <a:lnTo>
                  <a:pt x="1212" y="844"/>
                </a:lnTo>
                <a:lnTo>
                  <a:pt x="1230" y="843"/>
                </a:lnTo>
                <a:lnTo>
                  <a:pt x="1247" y="842"/>
                </a:lnTo>
                <a:lnTo>
                  <a:pt x="1263" y="839"/>
                </a:lnTo>
                <a:lnTo>
                  <a:pt x="1280" y="836"/>
                </a:lnTo>
                <a:lnTo>
                  <a:pt x="1295" y="832"/>
                </a:lnTo>
                <a:lnTo>
                  <a:pt x="1308" y="826"/>
                </a:lnTo>
                <a:lnTo>
                  <a:pt x="1319" y="821"/>
                </a:lnTo>
                <a:lnTo>
                  <a:pt x="1329" y="816"/>
                </a:lnTo>
                <a:lnTo>
                  <a:pt x="1338" y="810"/>
                </a:lnTo>
                <a:lnTo>
                  <a:pt x="1343" y="804"/>
                </a:lnTo>
                <a:lnTo>
                  <a:pt x="1347" y="799"/>
                </a:lnTo>
                <a:lnTo>
                  <a:pt x="1348" y="792"/>
                </a:lnTo>
                <a:lnTo>
                  <a:pt x="1347" y="790"/>
                </a:lnTo>
                <a:lnTo>
                  <a:pt x="1346" y="788"/>
                </a:lnTo>
                <a:lnTo>
                  <a:pt x="1345" y="785"/>
                </a:lnTo>
                <a:lnTo>
                  <a:pt x="1342" y="782"/>
                </a:lnTo>
                <a:lnTo>
                  <a:pt x="1335" y="778"/>
                </a:lnTo>
                <a:lnTo>
                  <a:pt x="1325" y="775"/>
                </a:lnTo>
                <a:lnTo>
                  <a:pt x="1325" y="775"/>
                </a:lnTo>
                <a:lnTo>
                  <a:pt x="1265" y="759"/>
                </a:lnTo>
                <a:lnTo>
                  <a:pt x="1223" y="747"/>
                </a:lnTo>
                <a:lnTo>
                  <a:pt x="1175" y="733"/>
                </a:lnTo>
                <a:lnTo>
                  <a:pt x="1175" y="733"/>
                </a:lnTo>
                <a:lnTo>
                  <a:pt x="1202" y="734"/>
                </a:lnTo>
                <a:lnTo>
                  <a:pt x="1227" y="733"/>
                </a:lnTo>
                <a:lnTo>
                  <a:pt x="1249" y="732"/>
                </a:lnTo>
                <a:lnTo>
                  <a:pt x="1268" y="730"/>
                </a:lnTo>
                <a:lnTo>
                  <a:pt x="1268" y="730"/>
                </a:lnTo>
                <a:lnTo>
                  <a:pt x="1286" y="726"/>
                </a:lnTo>
                <a:lnTo>
                  <a:pt x="1302" y="721"/>
                </a:lnTo>
                <a:lnTo>
                  <a:pt x="1318" y="716"/>
                </a:lnTo>
                <a:lnTo>
                  <a:pt x="1333" y="709"/>
                </a:lnTo>
                <a:lnTo>
                  <a:pt x="1347" y="703"/>
                </a:lnTo>
                <a:lnTo>
                  <a:pt x="1359" y="695"/>
                </a:lnTo>
                <a:lnTo>
                  <a:pt x="1370" y="689"/>
                </a:lnTo>
                <a:lnTo>
                  <a:pt x="1378" y="681"/>
                </a:lnTo>
                <a:lnTo>
                  <a:pt x="1385" y="674"/>
                </a:lnTo>
                <a:lnTo>
                  <a:pt x="1390" y="667"/>
                </a:lnTo>
                <a:lnTo>
                  <a:pt x="1392" y="661"/>
                </a:lnTo>
                <a:lnTo>
                  <a:pt x="1392" y="654"/>
                </a:lnTo>
                <a:lnTo>
                  <a:pt x="1391" y="652"/>
                </a:lnTo>
                <a:lnTo>
                  <a:pt x="1390" y="650"/>
                </a:lnTo>
                <a:lnTo>
                  <a:pt x="1388" y="648"/>
                </a:lnTo>
                <a:lnTo>
                  <a:pt x="1385" y="646"/>
                </a:lnTo>
                <a:lnTo>
                  <a:pt x="1377" y="643"/>
                </a:lnTo>
                <a:lnTo>
                  <a:pt x="1366" y="641"/>
                </a:lnTo>
                <a:lnTo>
                  <a:pt x="1366" y="641"/>
                </a:lnTo>
                <a:lnTo>
                  <a:pt x="1323" y="638"/>
                </a:lnTo>
                <a:lnTo>
                  <a:pt x="1259" y="633"/>
                </a:lnTo>
                <a:lnTo>
                  <a:pt x="1259" y="633"/>
                </a:lnTo>
                <a:lnTo>
                  <a:pt x="1280" y="629"/>
                </a:lnTo>
                <a:lnTo>
                  <a:pt x="1296" y="624"/>
                </a:lnTo>
                <a:lnTo>
                  <a:pt x="1296" y="624"/>
                </a:lnTo>
                <a:lnTo>
                  <a:pt x="1313" y="618"/>
                </a:lnTo>
                <a:lnTo>
                  <a:pt x="1329" y="610"/>
                </a:lnTo>
                <a:lnTo>
                  <a:pt x="1344" y="603"/>
                </a:lnTo>
                <a:lnTo>
                  <a:pt x="1357" y="594"/>
                </a:lnTo>
                <a:lnTo>
                  <a:pt x="1370" y="586"/>
                </a:lnTo>
                <a:lnTo>
                  <a:pt x="1381" y="577"/>
                </a:lnTo>
                <a:lnTo>
                  <a:pt x="1390" y="568"/>
                </a:lnTo>
                <a:lnTo>
                  <a:pt x="1398" y="560"/>
                </a:lnTo>
                <a:lnTo>
                  <a:pt x="1403" y="551"/>
                </a:lnTo>
                <a:lnTo>
                  <a:pt x="1407" y="544"/>
                </a:lnTo>
                <a:lnTo>
                  <a:pt x="1409" y="537"/>
                </a:lnTo>
                <a:lnTo>
                  <a:pt x="1407" y="531"/>
                </a:lnTo>
                <a:lnTo>
                  <a:pt x="1406" y="529"/>
                </a:lnTo>
                <a:lnTo>
                  <a:pt x="1405" y="526"/>
                </a:lnTo>
                <a:lnTo>
                  <a:pt x="1402" y="525"/>
                </a:lnTo>
                <a:lnTo>
                  <a:pt x="1399" y="523"/>
                </a:lnTo>
                <a:lnTo>
                  <a:pt x="1391" y="522"/>
                </a:lnTo>
                <a:lnTo>
                  <a:pt x="1380" y="522"/>
                </a:lnTo>
                <a:lnTo>
                  <a:pt x="1380" y="522"/>
                </a:lnTo>
                <a:lnTo>
                  <a:pt x="1302" y="529"/>
                </a:lnTo>
                <a:lnTo>
                  <a:pt x="1302" y="529"/>
                </a:lnTo>
                <a:lnTo>
                  <a:pt x="1317" y="519"/>
                </a:lnTo>
                <a:lnTo>
                  <a:pt x="1330" y="509"/>
                </a:lnTo>
                <a:lnTo>
                  <a:pt x="1343" y="498"/>
                </a:lnTo>
                <a:lnTo>
                  <a:pt x="1355" y="489"/>
                </a:lnTo>
                <a:lnTo>
                  <a:pt x="1364" y="478"/>
                </a:lnTo>
                <a:lnTo>
                  <a:pt x="1373" y="467"/>
                </a:lnTo>
                <a:lnTo>
                  <a:pt x="1381" y="458"/>
                </a:lnTo>
                <a:lnTo>
                  <a:pt x="1386" y="448"/>
                </a:lnTo>
                <a:lnTo>
                  <a:pt x="1389" y="439"/>
                </a:lnTo>
                <a:lnTo>
                  <a:pt x="1391" y="431"/>
                </a:lnTo>
                <a:lnTo>
                  <a:pt x="1391" y="424"/>
                </a:lnTo>
                <a:lnTo>
                  <a:pt x="1390" y="419"/>
                </a:lnTo>
                <a:lnTo>
                  <a:pt x="1388" y="418"/>
                </a:lnTo>
                <a:lnTo>
                  <a:pt x="1386" y="416"/>
                </a:lnTo>
                <a:lnTo>
                  <a:pt x="1380" y="413"/>
                </a:lnTo>
                <a:lnTo>
                  <a:pt x="1371" y="413"/>
                </a:lnTo>
                <a:lnTo>
                  <a:pt x="1360" y="416"/>
                </a:lnTo>
                <a:lnTo>
                  <a:pt x="1360" y="416"/>
                </a:lnTo>
                <a:lnTo>
                  <a:pt x="1298" y="433"/>
                </a:lnTo>
                <a:lnTo>
                  <a:pt x="1301" y="430"/>
                </a:lnTo>
                <a:lnTo>
                  <a:pt x="1301" y="430"/>
                </a:lnTo>
                <a:lnTo>
                  <a:pt x="1315" y="419"/>
                </a:lnTo>
                <a:lnTo>
                  <a:pt x="1327" y="406"/>
                </a:lnTo>
                <a:lnTo>
                  <a:pt x="1339" y="394"/>
                </a:lnTo>
                <a:lnTo>
                  <a:pt x="1348" y="381"/>
                </a:lnTo>
                <a:lnTo>
                  <a:pt x="1357" y="368"/>
                </a:lnTo>
                <a:lnTo>
                  <a:pt x="1364" y="356"/>
                </a:lnTo>
                <a:lnTo>
                  <a:pt x="1370" y="345"/>
                </a:lnTo>
                <a:lnTo>
                  <a:pt x="1374" y="334"/>
                </a:lnTo>
                <a:lnTo>
                  <a:pt x="1377" y="324"/>
                </a:lnTo>
                <a:lnTo>
                  <a:pt x="1377" y="316"/>
                </a:lnTo>
                <a:lnTo>
                  <a:pt x="1377" y="309"/>
                </a:lnTo>
                <a:lnTo>
                  <a:pt x="1374" y="304"/>
                </a:lnTo>
                <a:lnTo>
                  <a:pt x="1372" y="303"/>
                </a:lnTo>
                <a:lnTo>
                  <a:pt x="1370" y="301"/>
                </a:lnTo>
                <a:lnTo>
                  <a:pt x="1367" y="301"/>
                </a:lnTo>
                <a:lnTo>
                  <a:pt x="1363" y="299"/>
                </a:lnTo>
                <a:lnTo>
                  <a:pt x="1355" y="302"/>
                </a:lnTo>
                <a:lnTo>
                  <a:pt x="1344" y="305"/>
                </a:lnTo>
                <a:lnTo>
                  <a:pt x="1344" y="305"/>
                </a:lnTo>
                <a:lnTo>
                  <a:pt x="1284" y="333"/>
                </a:lnTo>
                <a:lnTo>
                  <a:pt x="1241" y="352"/>
                </a:lnTo>
                <a:lnTo>
                  <a:pt x="1190" y="374"/>
                </a:lnTo>
                <a:lnTo>
                  <a:pt x="1190" y="374"/>
                </a:lnTo>
                <a:lnTo>
                  <a:pt x="1210" y="355"/>
                </a:lnTo>
                <a:lnTo>
                  <a:pt x="1226" y="338"/>
                </a:lnTo>
                <a:lnTo>
                  <a:pt x="1240" y="323"/>
                </a:lnTo>
                <a:lnTo>
                  <a:pt x="1252" y="308"/>
                </a:lnTo>
                <a:lnTo>
                  <a:pt x="1252" y="308"/>
                </a:lnTo>
                <a:lnTo>
                  <a:pt x="1261" y="294"/>
                </a:lnTo>
                <a:lnTo>
                  <a:pt x="1270" y="278"/>
                </a:lnTo>
                <a:lnTo>
                  <a:pt x="1277" y="263"/>
                </a:lnTo>
                <a:lnTo>
                  <a:pt x="1284" y="249"/>
                </a:lnTo>
                <a:lnTo>
                  <a:pt x="1288" y="234"/>
                </a:lnTo>
                <a:lnTo>
                  <a:pt x="1292" y="221"/>
                </a:lnTo>
                <a:lnTo>
                  <a:pt x="1295" y="208"/>
                </a:lnTo>
                <a:lnTo>
                  <a:pt x="1296" y="196"/>
                </a:lnTo>
                <a:lnTo>
                  <a:pt x="1296" y="187"/>
                </a:lnTo>
                <a:lnTo>
                  <a:pt x="1294" y="178"/>
                </a:lnTo>
                <a:lnTo>
                  <a:pt x="1291" y="171"/>
                </a:lnTo>
                <a:lnTo>
                  <a:pt x="1287" y="167"/>
                </a:lnTo>
                <a:lnTo>
                  <a:pt x="1285" y="166"/>
                </a:lnTo>
                <a:lnTo>
                  <a:pt x="1282" y="166"/>
                </a:lnTo>
                <a:lnTo>
                  <a:pt x="1278" y="166"/>
                </a:lnTo>
                <a:lnTo>
                  <a:pt x="1275" y="166"/>
                </a:lnTo>
                <a:lnTo>
                  <a:pt x="1268" y="170"/>
                </a:lnTo>
                <a:lnTo>
                  <a:pt x="1259" y="177"/>
                </a:lnTo>
                <a:lnTo>
                  <a:pt x="1259" y="177"/>
                </a:lnTo>
                <a:lnTo>
                  <a:pt x="1230" y="202"/>
                </a:lnTo>
                <a:lnTo>
                  <a:pt x="1188" y="237"/>
                </a:lnTo>
                <a:lnTo>
                  <a:pt x="1136" y="279"/>
                </a:lnTo>
                <a:lnTo>
                  <a:pt x="1073" y="327"/>
                </a:lnTo>
                <a:lnTo>
                  <a:pt x="1073" y="327"/>
                </a:lnTo>
                <a:lnTo>
                  <a:pt x="1100" y="282"/>
                </a:lnTo>
                <a:lnTo>
                  <a:pt x="1124" y="240"/>
                </a:lnTo>
                <a:lnTo>
                  <a:pt x="1133" y="222"/>
                </a:lnTo>
                <a:lnTo>
                  <a:pt x="1142" y="204"/>
                </a:lnTo>
                <a:lnTo>
                  <a:pt x="1148" y="188"/>
                </a:lnTo>
                <a:lnTo>
                  <a:pt x="1154" y="173"/>
                </a:lnTo>
                <a:lnTo>
                  <a:pt x="1154" y="173"/>
                </a:lnTo>
                <a:lnTo>
                  <a:pt x="1158" y="155"/>
                </a:lnTo>
                <a:lnTo>
                  <a:pt x="1161" y="138"/>
                </a:lnTo>
                <a:lnTo>
                  <a:pt x="1165" y="121"/>
                </a:lnTo>
                <a:lnTo>
                  <a:pt x="1166" y="106"/>
                </a:lnTo>
                <a:lnTo>
                  <a:pt x="1166" y="90"/>
                </a:lnTo>
                <a:lnTo>
                  <a:pt x="1165" y="76"/>
                </a:lnTo>
                <a:lnTo>
                  <a:pt x="1162" y="64"/>
                </a:lnTo>
                <a:lnTo>
                  <a:pt x="1160" y="52"/>
                </a:lnTo>
                <a:lnTo>
                  <a:pt x="1157" y="42"/>
                </a:lnTo>
                <a:lnTo>
                  <a:pt x="1153" y="35"/>
                </a:lnTo>
                <a:lnTo>
                  <a:pt x="1148" y="31"/>
                </a:lnTo>
                <a:lnTo>
                  <a:pt x="1143" y="27"/>
                </a:lnTo>
                <a:lnTo>
                  <a:pt x="1141" y="27"/>
                </a:lnTo>
                <a:lnTo>
                  <a:pt x="1138" y="27"/>
                </a:lnTo>
                <a:lnTo>
                  <a:pt x="1134" y="28"/>
                </a:lnTo>
                <a:lnTo>
                  <a:pt x="1132" y="31"/>
                </a:lnTo>
                <a:lnTo>
                  <a:pt x="1126" y="36"/>
                </a:lnTo>
                <a:lnTo>
                  <a:pt x="1119" y="46"/>
                </a:lnTo>
                <a:lnTo>
                  <a:pt x="1119" y="46"/>
                </a:lnTo>
                <a:lnTo>
                  <a:pt x="1096" y="85"/>
                </a:lnTo>
                <a:lnTo>
                  <a:pt x="1060" y="142"/>
                </a:lnTo>
                <a:lnTo>
                  <a:pt x="1014" y="212"/>
                </a:lnTo>
                <a:lnTo>
                  <a:pt x="987" y="252"/>
                </a:lnTo>
                <a:lnTo>
                  <a:pt x="957" y="294"/>
                </a:lnTo>
                <a:lnTo>
                  <a:pt x="957" y="294"/>
                </a:lnTo>
                <a:lnTo>
                  <a:pt x="975" y="250"/>
                </a:lnTo>
                <a:lnTo>
                  <a:pt x="990" y="208"/>
                </a:lnTo>
                <a:lnTo>
                  <a:pt x="1001" y="171"/>
                </a:lnTo>
                <a:lnTo>
                  <a:pt x="1005" y="156"/>
                </a:lnTo>
                <a:lnTo>
                  <a:pt x="1008" y="141"/>
                </a:lnTo>
                <a:lnTo>
                  <a:pt x="1008" y="141"/>
                </a:lnTo>
                <a:lnTo>
                  <a:pt x="1010" y="124"/>
                </a:lnTo>
                <a:lnTo>
                  <a:pt x="1011" y="106"/>
                </a:lnTo>
                <a:lnTo>
                  <a:pt x="1010" y="90"/>
                </a:lnTo>
                <a:lnTo>
                  <a:pt x="1009" y="74"/>
                </a:lnTo>
                <a:lnTo>
                  <a:pt x="1007" y="59"/>
                </a:lnTo>
                <a:lnTo>
                  <a:pt x="1003" y="45"/>
                </a:lnTo>
                <a:lnTo>
                  <a:pt x="1000" y="33"/>
                </a:lnTo>
                <a:lnTo>
                  <a:pt x="996" y="22"/>
                </a:lnTo>
                <a:lnTo>
                  <a:pt x="990" y="13"/>
                </a:lnTo>
                <a:lnTo>
                  <a:pt x="985" y="6"/>
                </a:lnTo>
                <a:lnTo>
                  <a:pt x="980" y="2"/>
                </a:lnTo>
                <a:lnTo>
                  <a:pt x="974" y="0"/>
                </a:lnTo>
                <a:lnTo>
                  <a:pt x="972" y="0"/>
                </a:lnTo>
                <a:lnTo>
                  <a:pt x="969" y="0"/>
                </a:lnTo>
                <a:lnTo>
                  <a:pt x="967" y="3"/>
                </a:lnTo>
                <a:lnTo>
                  <a:pt x="964" y="5"/>
                </a:lnTo>
                <a:lnTo>
                  <a:pt x="959" y="11"/>
                </a:lnTo>
                <a:lnTo>
                  <a:pt x="954" y="21"/>
                </a:lnTo>
                <a:lnTo>
                  <a:pt x="954" y="21"/>
                </a:lnTo>
                <a:lnTo>
                  <a:pt x="932" y="80"/>
                </a:lnTo>
                <a:lnTo>
                  <a:pt x="916" y="120"/>
                </a:lnTo>
                <a:lnTo>
                  <a:pt x="897" y="166"/>
                </a:lnTo>
                <a:lnTo>
                  <a:pt x="872" y="220"/>
                </a:lnTo>
                <a:lnTo>
                  <a:pt x="857" y="249"/>
                </a:lnTo>
                <a:lnTo>
                  <a:pt x="842" y="280"/>
                </a:lnTo>
                <a:lnTo>
                  <a:pt x="824" y="312"/>
                </a:lnTo>
                <a:lnTo>
                  <a:pt x="804" y="347"/>
                </a:lnTo>
                <a:lnTo>
                  <a:pt x="784" y="382"/>
                </a:lnTo>
                <a:lnTo>
                  <a:pt x="760" y="419"/>
                </a:lnTo>
                <a:lnTo>
                  <a:pt x="760" y="419"/>
                </a:lnTo>
                <a:lnTo>
                  <a:pt x="738" y="454"/>
                </a:lnTo>
                <a:lnTo>
                  <a:pt x="716" y="487"/>
                </a:lnTo>
                <a:lnTo>
                  <a:pt x="696" y="516"/>
                </a:lnTo>
                <a:lnTo>
                  <a:pt x="677" y="541"/>
                </a:lnTo>
                <a:lnTo>
                  <a:pt x="659" y="563"/>
                </a:lnTo>
                <a:lnTo>
                  <a:pt x="642" y="581"/>
                </a:lnTo>
                <a:lnTo>
                  <a:pt x="626" y="596"/>
                </a:lnTo>
                <a:lnTo>
                  <a:pt x="618" y="602"/>
                </a:lnTo>
                <a:lnTo>
                  <a:pt x="611" y="607"/>
                </a:lnTo>
                <a:lnTo>
                  <a:pt x="604" y="611"/>
                </a:lnTo>
                <a:lnTo>
                  <a:pt x="597" y="614"/>
                </a:lnTo>
                <a:lnTo>
                  <a:pt x="591" y="616"/>
                </a:lnTo>
                <a:lnTo>
                  <a:pt x="584" y="617"/>
                </a:lnTo>
                <a:lnTo>
                  <a:pt x="577" y="617"/>
                </a:lnTo>
                <a:lnTo>
                  <a:pt x="570" y="616"/>
                </a:lnTo>
                <a:lnTo>
                  <a:pt x="565" y="614"/>
                </a:lnTo>
                <a:lnTo>
                  <a:pt x="558" y="610"/>
                </a:lnTo>
                <a:lnTo>
                  <a:pt x="552" y="607"/>
                </a:lnTo>
                <a:lnTo>
                  <a:pt x="546" y="602"/>
                </a:lnTo>
                <a:lnTo>
                  <a:pt x="540" y="595"/>
                </a:lnTo>
                <a:lnTo>
                  <a:pt x="535" y="589"/>
                </a:lnTo>
                <a:lnTo>
                  <a:pt x="523" y="571"/>
                </a:lnTo>
                <a:lnTo>
                  <a:pt x="511" y="549"/>
                </a:lnTo>
                <a:lnTo>
                  <a:pt x="511" y="549"/>
                </a:lnTo>
                <a:lnTo>
                  <a:pt x="505" y="537"/>
                </a:lnTo>
                <a:lnTo>
                  <a:pt x="498" y="525"/>
                </a:lnTo>
                <a:lnTo>
                  <a:pt x="489" y="516"/>
                </a:lnTo>
                <a:lnTo>
                  <a:pt x="481" y="506"/>
                </a:lnTo>
                <a:lnTo>
                  <a:pt x="472" y="497"/>
                </a:lnTo>
                <a:lnTo>
                  <a:pt x="463" y="489"/>
                </a:lnTo>
                <a:lnTo>
                  <a:pt x="452" y="481"/>
                </a:lnTo>
                <a:lnTo>
                  <a:pt x="441" y="475"/>
                </a:lnTo>
                <a:lnTo>
                  <a:pt x="429" y="468"/>
                </a:lnTo>
                <a:lnTo>
                  <a:pt x="419" y="463"/>
                </a:lnTo>
                <a:lnTo>
                  <a:pt x="406" y="459"/>
                </a:lnTo>
                <a:lnTo>
                  <a:pt x="394" y="454"/>
                </a:lnTo>
                <a:lnTo>
                  <a:pt x="381" y="451"/>
                </a:lnTo>
                <a:lnTo>
                  <a:pt x="368" y="449"/>
                </a:lnTo>
                <a:lnTo>
                  <a:pt x="354" y="447"/>
                </a:lnTo>
                <a:lnTo>
                  <a:pt x="341" y="446"/>
                </a:lnTo>
                <a:lnTo>
                  <a:pt x="313" y="445"/>
                </a:lnTo>
                <a:lnTo>
                  <a:pt x="286" y="447"/>
                </a:lnTo>
                <a:lnTo>
                  <a:pt x="259" y="451"/>
                </a:lnTo>
                <a:lnTo>
                  <a:pt x="233" y="458"/>
                </a:lnTo>
                <a:lnTo>
                  <a:pt x="207" y="466"/>
                </a:lnTo>
                <a:lnTo>
                  <a:pt x="194" y="472"/>
                </a:lnTo>
                <a:lnTo>
                  <a:pt x="182" y="478"/>
                </a:lnTo>
                <a:lnTo>
                  <a:pt x="170" y="484"/>
                </a:lnTo>
                <a:lnTo>
                  <a:pt x="159" y="491"/>
                </a:lnTo>
                <a:lnTo>
                  <a:pt x="149" y="498"/>
                </a:lnTo>
                <a:lnTo>
                  <a:pt x="138" y="507"/>
                </a:lnTo>
                <a:lnTo>
                  <a:pt x="138" y="507"/>
                </a:lnTo>
                <a:lnTo>
                  <a:pt x="127" y="517"/>
                </a:lnTo>
                <a:lnTo>
                  <a:pt x="127" y="517"/>
                </a:lnTo>
                <a:lnTo>
                  <a:pt x="89" y="529"/>
                </a:lnTo>
                <a:lnTo>
                  <a:pt x="69" y="536"/>
                </a:lnTo>
                <a:lnTo>
                  <a:pt x="50" y="544"/>
                </a:lnTo>
                <a:lnTo>
                  <a:pt x="32" y="552"/>
                </a:lnTo>
                <a:lnTo>
                  <a:pt x="18" y="561"/>
                </a:lnTo>
                <a:lnTo>
                  <a:pt x="11" y="565"/>
                </a:lnTo>
                <a:lnTo>
                  <a:pt x="7" y="571"/>
                </a:lnTo>
                <a:lnTo>
                  <a:pt x="3" y="575"/>
                </a:lnTo>
                <a:lnTo>
                  <a:pt x="0" y="579"/>
                </a:lnTo>
                <a:lnTo>
                  <a:pt x="0" y="579"/>
                </a:lnTo>
                <a:lnTo>
                  <a:pt x="11" y="582"/>
                </a:lnTo>
                <a:lnTo>
                  <a:pt x="38" y="591"/>
                </a:lnTo>
                <a:lnTo>
                  <a:pt x="56" y="595"/>
                </a:lnTo>
                <a:lnTo>
                  <a:pt x="77" y="600"/>
                </a:lnTo>
                <a:lnTo>
                  <a:pt x="99" y="603"/>
                </a:lnTo>
                <a:lnTo>
                  <a:pt x="122" y="605"/>
                </a:lnTo>
                <a:lnTo>
                  <a:pt x="122" y="605"/>
                </a:lnTo>
                <a:lnTo>
                  <a:pt x="156" y="648"/>
                </a:lnTo>
                <a:lnTo>
                  <a:pt x="173" y="671"/>
                </a:lnTo>
                <a:lnTo>
                  <a:pt x="191" y="694"/>
                </a:lnTo>
                <a:lnTo>
                  <a:pt x="206" y="717"/>
                </a:lnTo>
                <a:lnTo>
                  <a:pt x="220" y="737"/>
                </a:lnTo>
                <a:lnTo>
                  <a:pt x="228" y="755"/>
                </a:lnTo>
                <a:lnTo>
                  <a:pt x="231" y="763"/>
                </a:lnTo>
                <a:lnTo>
                  <a:pt x="234" y="769"/>
                </a:lnTo>
                <a:lnTo>
                  <a:pt x="234" y="769"/>
                </a:lnTo>
                <a:lnTo>
                  <a:pt x="244" y="826"/>
                </a:lnTo>
                <a:lnTo>
                  <a:pt x="251" y="861"/>
                </a:lnTo>
                <a:lnTo>
                  <a:pt x="261" y="897"/>
                </a:lnTo>
                <a:lnTo>
                  <a:pt x="272" y="937"/>
                </a:lnTo>
                <a:lnTo>
                  <a:pt x="280" y="958"/>
                </a:lnTo>
                <a:lnTo>
                  <a:pt x="287" y="979"/>
                </a:lnTo>
                <a:lnTo>
                  <a:pt x="297" y="1001"/>
                </a:lnTo>
                <a:lnTo>
                  <a:pt x="307" y="1021"/>
                </a:lnTo>
                <a:lnTo>
                  <a:pt x="319" y="1043"/>
                </a:lnTo>
                <a:lnTo>
                  <a:pt x="330" y="1064"/>
                </a:lnTo>
                <a:lnTo>
                  <a:pt x="344" y="1086"/>
                </a:lnTo>
                <a:lnTo>
                  <a:pt x="359" y="1107"/>
                </a:lnTo>
                <a:lnTo>
                  <a:pt x="377" y="1128"/>
                </a:lnTo>
                <a:lnTo>
                  <a:pt x="394" y="1148"/>
                </a:lnTo>
                <a:lnTo>
                  <a:pt x="414" y="1169"/>
                </a:lnTo>
                <a:lnTo>
                  <a:pt x="436" y="1188"/>
                </a:lnTo>
                <a:lnTo>
                  <a:pt x="458" y="1206"/>
                </a:lnTo>
                <a:lnTo>
                  <a:pt x="483" y="1224"/>
                </a:lnTo>
                <a:lnTo>
                  <a:pt x="510" y="1242"/>
                </a:lnTo>
                <a:lnTo>
                  <a:pt x="539" y="1259"/>
                </a:lnTo>
                <a:lnTo>
                  <a:pt x="570" y="1274"/>
                </a:lnTo>
                <a:lnTo>
                  <a:pt x="602" y="1289"/>
                </a:lnTo>
                <a:lnTo>
                  <a:pt x="638" y="1302"/>
                </a:lnTo>
                <a:lnTo>
                  <a:pt x="675" y="1315"/>
                </a:lnTo>
                <a:lnTo>
                  <a:pt x="715" y="1326"/>
                </a:lnTo>
                <a:lnTo>
                  <a:pt x="757" y="1334"/>
                </a:lnTo>
                <a:lnTo>
                  <a:pt x="757" y="1334"/>
                </a:lnTo>
                <a:lnTo>
                  <a:pt x="789" y="1338"/>
                </a:lnTo>
                <a:lnTo>
                  <a:pt x="804" y="1341"/>
                </a:lnTo>
                <a:lnTo>
                  <a:pt x="818" y="1345"/>
                </a:lnTo>
                <a:lnTo>
                  <a:pt x="825" y="1348"/>
                </a:lnTo>
                <a:lnTo>
                  <a:pt x="831" y="1351"/>
                </a:lnTo>
                <a:lnTo>
                  <a:pt x="839" y="1357"/>
                </a:lnTo>
                <a:lnTo>
                  <a:pt x="845" y="1362"/>
                </a:lnTo>
                <a:lnTo>
                  <a:pt x="852" y="1370"/>
                </a:lnTo>
                <a:lnTo>
                  <a:pt x="859" y="1377"/>
                </a:lnTo>
                <a:lnTo>
                  <a:pt x="866" y="1388"/>
                </a:lnTo>
                <a:lnTo>
                  <a:pt x="873" y="1399"/>
                </a:lnTo>
                <a:lnTo>
                  <a:pt x="873" y="1399"/>
                </a:lnTo>
                <a:lnTo>
                  <a:pt x="893" y="1430"/>
                </a:lnTo>
                <a:lnTo>
                  <a:pt x="912" y="1460"/>
                </a:lnTo>
                <a:lnTo>
                  <a:pt x="930" y="1488"/>
                </a:lnTo>
                <a:lnTo>
                  <a:pt x="950" y="1514"/>
                </a:lnTo>
                <a:lnTo>
                  <a:pt x="967" y="1538"/>
                </a:lnTo>
                <a:lnTo>
                  <a:pt x="984" y="1559"/>
                </a:lnTo>
                <a:lnTo>
                  <a:pt x="1000" y="1577"/>
                </a:lnTo>
                <a:lnTo>
                  <a:pt x="1015" y="1591"/>
                </a:lnTo>
                <a:lnTo>
                  <a:pt x="1015" y="1591"/>
                </a:lnTo>
                <a:lnTo>
                  <a:pt x="1028" y="1603"/>
                </a:lnTo>
                <a:lnTo>
                  <a:pt x="1043" y="1614"/>
                </a:lnTo>
                <a:lnTo>
                  <a:pt x="1057" y="1622"/>
                </a:lnTo>
                <a:lnTo>
                  <a:pt x="1071" y="1630"/>
                </a:lnTo>
                <a:lnTo>
                  <a:pt x="1085" y="1636"/>
                </a:lnTo>
                <a:lnTo>
                  <a:pt x="1098" y="1642"/>
                </a:lnTo>
                <a:lnTo>
                  <a:pt x="1110" y="1646"/>
                </a:lnTo>
                <a:lnTo>
                  <a:pt x="1122" y="1648"/>
                </a:lnTo>
                <a:lnTo>
                  <a:pt x="1131" y="1648"/>
                </a:lnTo>
                <a:lnTo>
                  <a:pt x="1140" y="1648"/>
                </a:lnTo>
                <a:lnTo>
                  <a:pt x="1146" y="1646"/>
                </a:lnTo>
                <a:lnTo>
                  <a:pt x="1151" y="1643"/>
                </a:lnTo>
                <a:lnTo>
                  <a:pt x="1153" y="1641"/>
                </a:lnTo>
                <a:lnTo>
                  <a:pt x="1154" y="1637"/>
                </a:lnTo>
                <a:lnTo>
                  <a:pt x="1154" y="1634"/>
                </a:lnTo>
                <a:lnTo>
                  <a:pt x="1154" y="1631"/>
                </a:lnTo>
                <a:lnTo>
                  <a:pt x="1151" y="1623"/>
                </a:lnTo>
                <a:lnTo>
                  <a:pt x="1145" y="1614"/>
                </a:lnTo>
                <a:lnTo>
                  <a:pt x="1145" y="1614"/>
                </a:lnTo>
                <a:lnTo>
                  <a:pt x="1119" y="1577"/>
                </a:lnTo>
                <a:lnTo>
                  <a:pt x="1119" y="1577"/>
                </a:lnTo>
                <a:lnTo>
                  <a:pt x="1118" y="1574"/>
                </a:lnTo>
                <a:lnTo>
                  <a:pt x="1117" y="1571"/>
                </a:lnTo>
                <a:lnTo>
                  <a:pt x="1117" y="1569"/>
                </a:lnTo>
                <a:lnTo>
                  <a:pt x="1118" y="1566"/>
                </a:lnTo>
                <a:lnTo>
                  <a:pt x="1119" y="1565"/>
                </a:lnTo>
                <a:lnTo>
                  <a:pt x="1122" y="1565"/>
                </a:lnTo>
                <a:lnTo>
                  <a:pt x="1124" y="1565"/>
                </a:lnTo>
                <a:lnTo>
                  <a:pt x="1127" y="1566"/>
                </a:lnTo>
                <a:lnTo>
                  <a:pt x="1127" y="1566"/>
                </a:lnTo>
                <a:lnTo>
                  <a:pt x="1143" y="1575"/>
                </a:lnTo>
                <a:lnTo>
                  <a:pt x="1158" y="1583"/>
                </a:lnTo>
                <a:lnTo>
                  <a:pt x="1174" y="1589"/>
                </a:lnTo>
                <a:lnTo>
                  <a:pt x="1189" y="1593"/>
                </a:lnTo>
                <a:lnTo>
                  <a:pt x="1204" y="1598"/>
                </a:lnTo>
                <a:lnTo>
                  <a:pt x="1218" y="1600"/>
                </a:lnTo>
                <a:lnTo>
                  <a:pt x="1231" y="1601"/>
                </a:lnTo>
                <a:lnTo>
                  <a:pt x="1242" y="1601"/>
                </a:lnTo>
                <a:lnTo>
                  <a:pt x="1253" y="1600"/>
                </a:lnTo>
                <a:lnTo>
                  <a:pt x="1260" y="1598"/>
                </a:lnTo>
                <a:lnTo>
                  <a:pt x="1267" y="1594"/>
                </a:lnTo>
                <a:lnTo>
                  <a:pt x="1271" y="1590"/>
                </a:lnTo>
                <a:lnTo>
                  <a:pt x="1271" y="1588"/>
                </a:lnTo>
                <a:lnTo>
                  <a:pt x="1272" y="1585"/>
                </a:lnTo>
                <a:lnTo>
                  <a:pt x="1271" y="1582"/>
                </a:lnTo>
                <a:lnTo>
                  <a:pt x="1271" y="1578"/>
                </a:lnTo>
                <a:lnTo>
                  <a:pt x="1267" y="1571"/>
                </a:lnTo>
                <a:lnTo>
                  <a:pt x="1259" y="1563"/>
                </a:lnTo>
                <a:lnTo>
                  <a:pt x="1259" y="1563"/>
                </a:lnTo>
                <a:lnTo>
                  <a:pt x="1234" y="1538"/>
                </a:lnTo>
                <a:lnTo>
                  <a:pt x="1200" y="1505"/>
                </a:lnTo>
                <a:lnTo>
                  <a:pt x="1200" y="1505"/>
                </a:lnTo>
                <a:lnTo>
                  <a:pt x="1197" y="1501"/>
                </a:lnTo>
                <a:lnTo>
                  <a:pt x="1195" y="1497"/>
                </a:lnTo>
                <a:lnTo>
                  <a:pt x="1195" y="1493"/>
                </a:lnTo>
                <a:lnTo>
                  <a:pt x="1196" y="1491"/>
                </a:lnTo>
                <a:lnTo>
                  <a:pt x="1198" y="1489"/>
                </a:lnTo>
                <a:lnTo>
                  <a:pt x="1201" y="1488"/>
                </a:lnTo>
                <a:lnTo>
                  <a:pt x="1205" y="1488"/>
                </a:lnTo>
                <a:lnTo>
                  <a:pt x="1211" y="1490"/>
                </a:lnTo>
                <a:lnTo>
                  <a:pt x="1211" y="1490"/>
                </a:lnTo>
                <a:lnTo>
                  <a:pt x="1238" y="1502"/>
                </a:lnTo>
                <a:lnTo>
                  <a:pt x="1260" y="1509"/>
                </a:lnTo>
                <a:lnTo>
                  <a:pt x="1260" y="1509"/>
                </a:lnTo>
                <a:lnTo>
                  <a:pt x="1278" y="1514"/>
                </a:lnTo>
                <a:lnTo>
                  <a:pt x="1296" y="1517"/>
                </a:lnTo>
                <a:lnTo>
                  <a:pt x="1312" y="1519"/>
                </a:lnTo>
                <a:lnTo>
                  <a:pt x="1328" y="1519"/>
                </a:lnTo>
                <a:lnTo>
                  <a:pt x="1343" y="1519"/>
                </a:lnTo>
                <a:lnTo>
                  <a:pt x="1357" y="1518"/>
                </a:lnTo>
                <a:lnTo>
                  <a:pt x="1370" y="1516"/>
                </a:lnTo>
                <a:lnTo>
                  <a:pt x="1381" y="1513"/>
                </a:lnTo>
                <a:lnTo>
                  <a:pt x="1390" y="1509"/>
                </a:lnTo>
                <a:lnTo>
                  <a:pt x="1398" y="1505"/>
                </a:lnTo>
                <a:lnTo>
                  <a:pt x="1403" y="1501"/>
                </a:lnTo>
                <a:lnTo>
                  <a:pt x="1405" y="1495"/>
                </a:lnTo>
                <a:lnTo>
                  <a:pt x="1405" y="1492"/>
                </a:lnTo>
                <a:lnTo>
                  <a:pt x="1405" y="1490"/>
                </a:lnTo>
                <a:lnTo>
                  <a:pt x="1404" y="1487"/>
                </a:lnTo>
                <a:lnTo>
                  <a:pt x="1402" y="1484"/>
                </a:lnTo>
                <a:lnTo>
                  <a:pt x="1397" y="1478"/>
                </a:lnTo>
                <a:lnTo>
                  <a:pt x="1387" y="1472"/>
                </a:lnTo>
                <a:lnTo>
                  <a:pt x="1387" y="1472"/>
                </a:lnTo>
                <a:lnTo>
                  <a:pt x="1348" y="1450"/>
                </a:lnTo>
                <a:lnTo>
                  <a:pt x="1295" y="1419"/>
                </a:lnTo>
                <a:lnTo>
                  <a:pt x="1295" y="1419"/>
                </a:lnTo>
                <a:lnTo>
                  <a:pt x="1291" y="1416"/>
                </a:lnTo>
                <a:lnTo>
                  <a:pt x="1291" y="1415"/>
                </a:lnTo>
                <a:lnTo>
                  <a:pt x="1291" y="1413"/>
                </a:lnTo>
                <a:lnTo>
                  <a:pt x="1292" y="1412"/>
                </a:lnTo>
                <a:lnTo>
                  <a:pt x="1294" y="1412"/>
                </a:lnTo>
                <a:lnTo>
                  <a:pt x="1299" y="1410"/>
                </a:lnTo>
                <a:lnTo>
                  <a:pt x="1299" y="1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174" name="Grafika 173" descr="Baryłka ropy">
            <a:extLst>
              <a:ext uri="{FF2B5EF4-FFF2-40B4-BE49-F238E27FC236}">
                <a16:creationId xmlns:a16="http://schemas.microsoft.com/office/drawing/2014/main" id="{6C584E5F-83BF-4795-95F5-F29770120A53}"/>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842797" y="3031998"/>
            <a:ext cx="273177" cy="273177"/>
          </a:xfrm>
          <a:prstGeom prst="rect">
            <a:avLst/>
          </a:prstGeom>
        </p:spPr>
      </p:pic>
      <p:pic>
        <p:nvPicPr>
          <p:cNvPr id="175" name="Grafika 174" descr="Książki">
            <a:extLst>
              <a:ext uri="{FF2B5EF4-FFF2-40B4-BE49-F238E27FC236}">
                <a16:creationId xmlns:a16="http://schemas.microsoft.com/office/drawing/2014/main" id="{4E433871-359B-4203-B12A-313D795881A2}"/>
              </a:ext>
            </a:extLst>
          </p:cNvPr>
          <p:cNvPicPr>
            <a:picLocks noChangeAspect="1"/>
          </p:cNvPicPr>
          <p:nvPr/>
        </p:nvPicPr>
        <p:blipFill>
          <a:blip r:embed="rId13" cstate="email">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1131318" y="4481524"/>
            <a:ext cx="210333" cy="210333"/>
          </a:xfrm>
          <a:prstGeom prst="rect">
            <a:avLst/>
          </a:prstGeom>
        </p:spPr>
      </p:pic>
      <p:grpSp>
        <p:nvGrpSpPr>
          <p:cNvPr id="176" name="Grupa 175">
            <a:extLst>
              <a:ext uri="{FF2B5EF4-FFF2-40B4-BE49-F238E27FC236}">
                <a16:creationId xmlns:a16="http://schemas.microsoft.com/office/drawing/2014/main" id="{C11C79A7-36BD-4BCE-97E7-B9308BA3592F}"/>
              </a:ext>
            </a:extLst>
          </p:cNvPr>
          <p:cNvGrpSpPr/>
          <p:nvPr/>
        </p:nvGrpSpPr>
        <p:grpSpPr>
          <a:xfrm>
            <a:off x="5959639" y="4503623"/>
            <a:ext cx="208944" cy="186783"/>
            <a:chOff x="6289676" y="3722688"/>
            <a:chExt cx="628650" cy="561976"/>
          </a:xfrm>
          <a:solidFill>
            <a:srgbClr val="CDCDCD"/>
          </a:solidFill>
        </p:grpSpPr>
        <p:sp>
          <p:nvSpPr>
            <p:cNvPr id="177" name="Freeform 5">
              <a:extLst>
                <a:ext uri="{FF2B5EF4-FFF2-40B4-BE49-F238E27FC236}">
                  <a16:creationId xmlns:a16="http://schemas.microsoft.com/office/drawing/2014/main" id="{C31E6E5D-B5B8-4D7A-8762-CAF7C8E78591}"/>
                </a:ext>
              </a:extLst>
            </p:cNvPr>
            <p:cNvSpPr>
              <a:spLocks/>
            </p:cNvSpPr>
            <p:nvPr/>
          </p:nvSpPr>
          <p:spPr bwMode="auto">
            <a:xfrm>
              <a:off x="6296026" y="4197351"/>
              <a:ext cx="106363" cy="87313"/>
            </a:xfrm>
            <a:custGeom>
              <a:avLst/>
              <a:gdLst>
                <a:gd name="T0" fmla="*/ 0 w 470"/>
                <a:gd name="T1" fmla="*/ 223 h 384"/>
                <a:gd name="T2" fmla="*/ 0 w 470"/>
                <a:gd name="T3" fmla="*/ 223 h 384"/>
                <a:gd name="T4" fmla="*/ 1 w 470"/>
                <a:gd name="T5" fmla="*/ 239 h 384"/>
                <a:gd name="T6" fmla="*/ 3 w 470"/>
                <a:gd name="T7" fmla="*/ 255 h 384"/>
                <a:gd name="T8" fmla="*/ 8 w 470"/>
                <a:gd name="T9" fmla="*/ 271 h 384"/>
                <a:gd name="T10" fmla="*/ 13 w 470"/>
                <a:gd name="T11" fmla="*/ 286 h 384"/>
                <a:gd name="T12" fmla="*/ 20 w 470"/>
                <a:gd name="T13" fmla="*/ 299 h 384"/>
                <a:gd name="T14" fmla="*/ 28 w 470"/>
                <a:gd name="T15" fmla="*/ 313 h 384"/>
                <a:gd name="T16" fmla="*/ 37 w 470"/>
                <a:gd name="T17" fmla="*/ 326 h 384"/>
                <a:gd name="T18" fmla="*/ 48 w 470"/>
                <a:gd name="T19" fmla="*/ 336 h 384"/>
                <a:gd name="T20" fmla="*/ 59 w 470"/>
                <a:gd name="T21" fmla="*/ 347 h 384"/>
                <a:gd name="T22" fmla="*/ 72 w 470"/>
                <a:gd name="T23" fmla="*/ 357 h 384"/>
                <a:gd name="T24" fmla="*/ 85 w 470"/>
                <a:gd name="T25" fmla="*/ 364 h 384"/>
                <a:gd name="T26" fmla="*/ 99 w 470"/>
                <a:gd name="T27" fmla="*/ 371 h 384"/>
                <a:gd name="T28" fmla="*/ 113 w 470"/>
                <a:gd name="T29" fmla="*/ 377 h 384"/>
                <a:gd name="T30" fmla="*/ 129 w 470"/>
                <a:gd name="T31" fmla="*/ 381 h 384"/>
                <a:gd name="T32" fmla="*/ 145 w 470"/>
                <a:gd name="T33" fmla="*/ 383 h 384"/>
                <a:gd name="T34" fmla="*/ 162 w 470"/>
                <a:gd name="T35" fmla="*/ 384 h 384"/>
                <a:gd name="T36" fmla="*/ 309 w 470"/>
                <a:gd name="T37" fmla="*/ 384 h 384"/>
                <a:gd name="T38" fmla="*/ 309 w 470"/>
                <a:gd name="T39" fmla="*/ 384 h 384"/>
                <a:gd name="T40" fmla="*/ 326 w 470"/>
                <a:gd name="T41" fmla="*/ 383 h 384"/>
                <a:gd name="T42" fmla="*/ 342 w 470"/>
                <a:gd name="T43" fmla="*/ 381 h 384"/>
                <a:gd name="T44" fmla="*/ 358 w 470"/>
                <a:gd name="T45" fmla="*/ 377 h 384"/>
                <a:gd name="T46" fmla="*/ 373 w 470"/>
                <a:gd name="T47" fmla="*/ 371 h 384"/>
                <a:gd name="T48" fmla="*/ 387 w 470"/>
                <a:gd name="T49" fmla="*/ 364 h 384"/>
                <a:gd name="T50" fmla="*/ 399 w 470"/>
                <a:gd name="T51" fmla="*/ 357 h 384"/>
                <a:gd name="T52" fmla="*/ 412 w 470"/>
                <a:gd name="T53" fmla="*/ 347 h 384"/>
                <a:gd name="T54" fmla="*/ 424 w 470"/>
                <a:gd name="T55" fmla="*/ 336 h 384"/>
                <a:gd name="T56" fmla="*/ 434 w 470"/>
                <a:gd name="T57" fmla="*/ 326 h 384"/>
                <a:gd name="T58" fmla="*/ 443 w 470"/>
                <a:gd name="T59" fmla="*/ 313 h 384"/>
                <a:gd name="T60" fmla="*/ 451 w 470"/>
                <a:gd name="T61" fmla="*/ 299 h 384"/>
                <a:gd name="T62" fmla="*/ 457 w 470"/>
                <a:gd name="T63" fmla="*/ 286 h 384"/>
                <a:gd name="T64" fmla="*/ 464 w 470"/>
                <a:gd name="T65" fmla="*/ 271 h 384"/>
                <a:gd name="T66" fmla="*/ 467 w 470"/>
                <a:gd name="T67" fmla="*/ 255 h 384"/>
                <a:gd name="T68" fmla="*/ 470 w 470"/>
                <a:gd name="T69" fmla="*/ 239 h 384"/>
                <a:gd name="T70" fmla="*/ 470 w 470"/>
                <a:gd name="T71" fmla="*/ 223 h 384"/>
                <a:gd name="T72" fmla="*/ 470 w 470"/>
                <a:gd name="T73" fmla="*/ 223 h 384"/>
                <a:gd name="T74" fmla="*/ 470 w 470"/>
                <a:gd name="T75" fmla="*/ 0 h 384"/>
                <a:gd name="T76" fmla="*/ 470 w 470"/>
                <a:gd name="T77" fmla="*/ 0 h 384"/>
                <a:gd name="T78" fmla="*/ 0 w 470"/>
                <a:gd name="T79" fmla="*/ 0 h 384"/>
                <a:gd name="T80" fmla="*/ 0 w 470"/>
                <a:gd name="T81" fmla="*/ 22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0" h="384">
                  <a:moveTo>
                    <a:pt x="0" y="223"/>
                  </a:moveTo>
                  <a:lnTo>
                    <a:pt x="0" y="223"/>
                  </a:lnTo>
                  <a:lnTo>
                    <a:pt x="1" y="239"/>
                  </a:lnTo>
                  <a:lnTo>
                    <a:pt x="3" y="255"/>
                  </a:lnTo>
                  <a:lnTo>
                    <a:pt x="8" y="271"/>
                  </a:lnTo>
                  <a:lnTo>
                    <a:pt x="13" y="286"/>
                  </a:lnTo>
                  <a:lnTo>
                    <a:pt x="20" y="299"/>
                  </a:lnTo>
                  <a:lnTo>
                    <a:pt x="28" y="313"/>
                  </a:lnTo>
                  <a:lnTo>
                    <a:pt x="37" y="326"/>
                  </a:lnTo>
                  <a:lnTo>
                    <a:pt x="48" y="336"/>
                  </a:lnTo>
                  <a:lnTo>
                    <a:pt x="59" y="347"/>
                  </a:lnTo>
                  <a:lnTo>
                    <a:pt x="72" y="357"/>
                  </a:lnTo>
                  <a:lnTo>
                    <a:pt x="85" y="364"/>
                  </a:lnTo>
                  <a:lnTo>
                    <a:pt x="99" y="371"/>
                  </a:lnTo>
                  <a:lnTo>
                    <a:pt x="113" y="377"/>
                  </a:lnTo>
                  <a:lnTo>
                    <a:pt x="129" y="381"/>
                  </a:lnTo>
                  <a:lnTo>
                    <a:pt x="145" y="383"/>
                  </a:lnTo>
                  <a:lnTo>
                    <a:pt x="162" y="384"/>
                  </a:lnTo>
                  <a:lnTo>
                    <a:pt x="309" y="384"/>
                  </a:lnTo>
                  <a:lnTo>
                    <a:pt x="309" y="384"/>
                  </a:lnTo>
                  <a:lnTo>
                    <a:pt x="326" y="383"/>
                  </a:lnTo>
                  <a:lnTo>
                    <a:pt x="342" y="381"/>
                  </a:lnTo>
                  <a:lnTo>
                    <a:pt x="358" y="377"/>
                  </a:lnTo>
                  <a:lnTo>
                    <a:pt x="373" y="371"/>
                  </a:lnTo>
                  <a:lnTo>
                    <a:pt x="387" y="364"/>
                  </a:lnTo>
                  <a:lnTo>
                    <a:pt x="399" y="357"/>
                  </a:lnTo>
                  <a:lnTo>
                    <a:pt x="412" y="347"/>
                  </a:lnTo>
                  <a:lnTo>
                    <a:pt x="424" y="336"/>
                  </a:lnTo>
                  <a:lnTo>
                    <a:pt x="434" y="326"/>
                  </a:lnTo>
                  <a:lnTo>
                    <a:pt x="443" y="313"/>
                  </a:lnTo>
                  <a:lnTo>
                    <a:pt x="451" y="299"/>
                  </a:lnTo>
                  <a:lnTo>
                    <a:pt x="457" y="286"/>
                  </a:lnTo>
                  <a:lnTo>
                    <a:pt x="464" y="271"/>
                  </a:lnTo>
                  <a:lnTo>
                    <a:pt x="467" y="255"/>
                  </a:lnTo>
                  <a:lnTo>
                    <a:pt x="470" y="239"/>
                  </a:lnTo>
                  <a:lnTo>
                    <a:pt x="470" y="223"/>
                  </a:lnTo>
                  <a:lnTo>
                    <a:pt x="470" y="223"/>
                  </a:lnTo>
                  <a:lnTo>
                    <a:pt x="470" y="0"/>
                  </a:lnTo>
                  <a:lnTo>
                    <a:pt x="470" y="0"/>
                  </a:lnTo>
                  <a:lnTo>
                    <a:pt x="0" y="0"/>
                  </a:lnTo>
                  <a:lnTo>
                    <a:pt x="0"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8" name="Freeform 6">
              <a:extLst>
                <a:ext uri="{FF2B5EF4-FFF2-40B4-BE49-F238E27FC236}">
                  <a16:creationId xmlns:a16="http://schemas.microsoft.com/office/drawing/2014/main" id="{1233DC9B-53EF-4C6A-864E-4C33A6B4BC6E}"/>
                </a:ext>
              </a:extLst>
            </p:cNvPr>
            <p:cNvSpPr>
              <a:spLocks/>
            </p:cNvSpPr>
            <p:nvPr/>
          </p:nvSpPr>
          <p:spPr bwMode="auto">
            <a:xfrm>
              <a:off x="6805613" y="4197351"/>
              <a:ext cx="106363" cy="87313"/>
            </a:xfrm>
            <a:custGeom>
              <a:avLst/>
              <a:gdLst>
                <a:gd name="T0" fmla="*/ 0 w 470"/>
                <a:gd name="T1" fmla="*/ 223 h 384"/>
                <a:gd name="T2" fmla="*/ 0 w 470"/>
                <a:gd name="T3" fmla="*/ 223 h 384"/>
                <a:gd name="T4" fmla="*/ 0 w 470"/>
                <a:gd name="T5" fmla="*/ 239 h 384"/>
                <a:gd name="T6" fmla="*/ 3 w 470"/>
                <a:gd name="T7" fmla="*/ 255 h 384"/>
                <a:gd name="T8" fmla="*/ 6 w 470"/>
                <a:gd name="T9" fmla="*/ 271 h 384"/>
                <a:gd name="T10" fmla="*/ 13 w 470"/>
                <a:gd name="T11" fmla="*/ 286 h 384"/>
                <a:gd name="T12" fmla="*/ 19 w 470"/>
                <a:gd name="T13" fmla="*/ 299 h 384"/>
                <a:gd name="T14" fmla="*/ 28 w 470"/>
                <a:gd name="T15" fmla="*/ 313 h 384"/>
                <a:gd name="T16" fmla="*/ 36 w 470"/>
                <a:gd name="T17" fmla="*/ 326 h 384"/>
                <a:gd name="T18" fmla="*/ 47 w 470"/>
                <a:gd name="T19" fmla="*/ 336 h 384"/>
                <a:gd name="T20" fmla="*/ 58 w 470"/>
                <a:gd name="T21" fmla="*/ 347 h 384"/>
                <a:gd name="T22" fmla="*/ 71 w 470"/>
                <a:gd name="T23" fmla="*/ 357 h 384"/>
                <a:gd name="T24" fmla="*/ 84 w 470"/>
                <a:gd name="T25" fmla="*/ 364 h 384"/>
                <a:gd name="T26" fmla="*/ 98 w 470"/>
                <a:gd name="T27" fmla="*/ 371 h 384"/>
                <a:gd name="T28" fmla="*/ 112 w 470"/>
                <a:gd name="T29" fmla="*/ 377 h 384"/>
                <a:gd name="T30" fmla="*/ 128 w 470"/>
                <a:gd name="T31" fmla="*/ 381 h 384"/>
                <a:gd name="T32" fmla="*/ 144 w 470"/>
                <a:gd name="T33" fmla="*/ 383 h 384"/>
                <a:gd name="T34" fmla="*/ 161 w 470"/>
                <a:gd name="T35" fmla="*/ 384 h 384"/>
                <a:gd name="T36" fmla="*/ 308 w 470"/>
                <a:gd name="T37" fmla="*/ 384 h 384"/>
                <a:gd name="T38" fmla="*/ 308 w 470"/>
                <a:gd name="T39" fmla="*/ 384 h 384"/>
                <a:gd name="T40" fmla="*/ 325 w 470"/>
                <a:gd name="T41" fmla="*/ 383 h 384"/>
                <a:gd name="T42" fmla="*/ 341 w 470"/>
                <a:gd name="T43" fmla="*/ 381 h 384"/>
                <a:gd name="T44" fmla="*/ 357 w 470"/>
                <a:gd name="T45" fmla="*/ 377 h 384"/>
                <a:gd name="T46" fmla="*/ 372 w 470"/>
                <a:gd name="T47" fmla="*/ 371 h 384"/>
                <a:gd name="T48" fmla="*/ 385 w 470"/>
                <a:gd name="T49" fmla="*/ 364 h 384"/>
                <a:gd name="T50" fmla="*/ 398 w 470"/>
                <a:gd name="T51" fmla="*/ 357 h 384"/>
                <a:gd name="T52" fmla="*/ 411 w 470"/>
                <a:gd name="T53" fmla="*/ 347 h 384"/>
                <a:gd name="T54" fmla="*/ 422 w 470"/>
                <a:gd name="T55" fmla="*/ 336 h 384"/>
                <a:gd name="T56" fmla="*/ 433 w 470"/>
                <a:gd name="T57" fmla="*/ 326 h 384"/>
                <a:gd name="T58" fmla="*/ 443 w 470"/>
                <a:gd name="T59" fmla="*/ 313 h 384"/>
                <a:gd name="T60" fmla="*/ 450 w 470"/>
                <a:gd name="T61" fmla="*/ 299 h 384"/>
                <a:gd name="T62" fmla="*/ 457 w 470"/>
                <a:gd name="T63" fmla="*/ 286 h 384"/>
                <a:gd name="T64" fmla="*/ 463 w 470"/>
                <a:gd name="T65" fmla="*/ 271 h 384"/>
                <a:gd name="T66" fmla="*/ 467 w 470"/>
                <a:gd name="T67" fmla="*/ 255 h 384"/>
                <a:gd name="T68" fmla="*/ 469 w 470"/>
                <a:gd name="T69" fmla="*/ 239 h 384"/>
                <a:gd name="T70" fmla="*/ 470 w 470"/>
                <a:gd name="T71" fmla="*/ 223 h 384"/>
                <a:gd name="T72" fmla="*/ 470 w 470"/>
                <a:gd name="T73" fmla="*/ 0 h 384"/>
                <a:gd name="T74" fmla="*/ 470 w 470"/>
                <a:gd name="T75" fmla="*/ 0 h 384"/>
                <a:gd name="T76" fmla="*/ 0 w 470"/>
                <a:gd name="T77" fmla="*/ 0 h 384"/>
                <a:gd name="T78" fmla="*/ 0 w 470"/>
                <a:gd name="T79" fmla="*/ 0 h 384"/>
                <a:gd name="T80" fmla="*/ 0 w 470"/>
                <a:gd name="T81" fmla="*/ 223 h 384"/>
                <a:gd name="T82" fmla="*/ 0 w 470"/>
                <a:gd name="T83" fmla="*/ 22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0" h="384">
                  <a:moveTo>
                    <a:pt x="0" y="223"/>
                  </a:moveTo>
                  <a:lnTo>
                    <a:pt x="0" y="223"/>
                  </a:lnTo>
                  <a:lnTo>
                    <a:pt x="0" y="239"/>
                  </a:lnTo>
                  <a:lnTo>
                    <a:pt x="3" y="255"/>
                  </a:lnTo>
                  <a:lnTo>
                    <a:pt x="6" y="271"/>
                  </a:lnTo>
                  <a:lnTo>
                    <a:pt x="13" y="286"/>
                  </a:lnTo>
                  <a:lnTo>
                    <a:pt x="19" y="299"/>
                  </a:lnTo>
                  <a:lnTo>
                    <a:pt x="28" y="313"/>
                  </a:lnTo>
                  <a:lnTo>
                    <a:pt x="36" y="326"/>
                  </a:lnTo>
                  <a:lnTo>
                    <a:pt x="47" y="336"/>
                  </a:lnTo>
                  <a:lnTo>
                    <a:pt x="58" y="347"/>
                  </a:lnTo>
                  <a:lnTo>
                    <a:pt x="71" y="357"/>
                  </a:lnTo>
                  <a:lnTo>
                    <a:pt x="84" y="364"/>
                  </a:lnTo>
                  <a:lnTo>
                    <a:pt x="98" y="371"/>
                  </a:lnTo>
                  <a:lnTo>
                    <a:pt x="112" y="377"/>
                  </a:lnTo>
                  <a:lnTo>
                    <a:pt x="128" y="381"/>
                  </a:lnTo>
                  <a:lnTo>
                    <a:pt x="144" y="383"/>
                  </a:lnTo>
                  <a:lnTo>
                    <a:pt x="161" y="384"/>
                  </a:lnTo>
                  <a:lnTo>
                    <a:pt x="308" y="384"/>
                  </a:lnTo>
                  <a:lnTo>
                    <a:pt x="308" y="384"/>
                  </a:lnTo>
                  <a:lnTo>
                    <a:pt x="325" y="383"/>
                  </a:lnTo>
                  <a:lnTo>
                    <a:pt x="341" y="381"/>
                  </a:lnTo>
                  <a:lnTo>
                    <a:pt x="357" y="377"/>
                  </a:lnTo>
                  <a:lnTo>
                    <a:pt x="372" y="371"/>
                  </a:lnTo>
                  <a:lnTo>
                    <a:pt x="385" y="364"/>
                  </a:lnTo>
                  <a:lnTo>
                    <a:pt x="398" y="357"/>
                  </a:lnTo>
                  <a:lnTo>
                    <a:pt x="411" y="347"/>
                  </a:lnTo>
                  <a:lnTo>
                    <a:pt x="422" y="336"/>
                  </a:lnTo>
                  <a:lnTo>
                    <a:pt x="433" y="326"/>
                  </a:lnTo>
                  <a:lnTo>
                    <a:pt x="443" y="313"/>
                  </a:lnTo>
                  <a:lnTo>
                    <a:pt x="450" y="299"/>
                  </a:lnTo>
                  <a:lnTo>
                    <a:pt x="457" y="286"/>
                  </a:lnTo>
                  <a:lnTo>
                    <a:pt x="463" y="271"/>
                  </a:lnTo>
                  <a:lnTo>
                    <a:pt x="467" y="255"/>
                  </a:lnTo>
                  <a:lnTo>
                    <a:pt x="469" y="239"/>
                  </a:lnTo>
                  <a:lnTo>
                    <a:pt x="470" y="223"/>
                  </a:lnTo>
                  <a:lnTo>
                    <a:pt x="470" y="0"/>
                  </a:lnTo>
                  <a:lnTo>
                    <a:pt x="470" y="0"/>
                  </a:lnTo>
                  <a:lnTo>
                    <a:pt x="0" y="0"/>
                  </a:lnTo>
                  <a:lnTo>
                    <a:pt x="0" y="0"/>
                  </a:lnTo>
                  <a:lnTo>
                    <a:pt x="0" y="223"/>
                  </a:lnTo>
                  <a:lnTo>
                    <a:pt x="0"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9" name="Freeform 7">
              <a:extLst>
                <a:ext uri="{FF2B5EF4-FFF2-40B4-BE49-F238E27FC236}">
                  <a16:creationId xmlns:a16="http://schemas.microsoft.com/office/drawing/2014/main" id="{FE9D56C1-946E-4F13-8125-E8E3C340E72D}"/>
                </a:ext>
              </a:extLst>
            </p:cNvPr>
            <p:cNvSpPr>
              <a:spLocks noEditPoints="1"/>
            </p:cNvSpPr>
            <p:nvPr/>
          </p:nvSpPr>
          <p:spPr bwMode="auto">
            <a:xfrm>
              <a:off x="6289676" y="3722688"/>
              <a:ext cx="628650" cy="454025"/>
            </a:xfrm>
            <a:custGeom>
              <a:avLst/>
              <a:gdLst>
                <a:gd name="T0" fmla="*/ 2679 w 2769"/>
                <a:gd name="T1" fmla="*/ 1043 h 2003"/>
                <a:gd name="T2" fmla="*/ 2537 w 2769"/>
                <a:gd name="T3" fmla="*/ 660 h 2003"/>
                <a:gd name="T4" fmla="*/ 2422 w 2769"/>
                <a:gd name="T5" fmla="*/ 319 h 2003"/>
                <a:gd name="T6" fmla="*/ 2253 w 2769"/>
                <a:gd name="T7" fmla="*/ 205 h 2003"/>
                <a:gd name="T8" fmla="*/ 1960 w 2769"/>
                <a:gd name="T9" fmla="*/ 84 h 2003"/>
                <a:gd name="T10" fmla="*/ 1559 w 2769"/>
                <a:gd name="T11" fmla="*/ 8 h 2003"/>
                <a:gd name="T12" fmla="*/ 1153 w 2769"/>
                <a:gd name="T13" fmla="*/ 13 h 2003"/>
                <a:gd name="T14" fmla="*/ 765 w 2769"/>
                <a:gd name="T15" fmla="*/ 98 h 2003"/>
                <a:gd name="T16" fmla="*/ 488 w 2769"/>
                <a:gd name="T17" fmla="*/ 221 h 2003"/>
                <a:gd name="T18" fmla="*/ 334 w 2769"/>
                <a:gd name="T19" fmla="*/ 331 h 2003"/>
                <a:gd name="T20" fmla="*/ 169 w 2769"/>
                <a:gd name="T21" fmla="*/ 904 h 2003"/>
                <a:gd name="T22" fmla="*/ 81 w 2769"/>
                <a:gd name="T23" fmla="*/ 1065 h 2003"/>
                <a:gd name="T24" fmla="*/ 26 w 2769"/>
                <a:gd name="T25" fmla="*/ 1280 h 2003"/>
                <a:gd name="T26" fmla="*/ 2 w 2769"/>
                <a:gd name="T27" fmla="*/ 1775 h 2003"/>
                <a:gd name="T28" fmla="*/ 26 w 2769"/>
                <a:gd name="T29" fmla="*/ 2003 h 2003"/>
                <a:gd name="T30" fmla="*/ 2764 w 2769"/>
                <a:gd name="T31" fmla="*/ 1825 h 2003"/>
                <a:gd name="T32" fmla="*/ 2751 w 2769"/>
                <a:gd name="T33" fmla="*/ 1345 h 2003"/>
                <a:gd name="T34" fmla="*/ 353 w 2769"/>
                <a:gd name="T35" fmla="*/ 697 h 2003"/>
                <a:gd name="T36" fmla="*/ 420 w 2769"/>
                <a:gd name="T37" fmla="*/ 449 h 2003"/>
                <a:gd name="T38" fmla="*/ 530 w 2769"/>
                <a:gd name="T39" fmla="*/ 346 h 2003"/>
                <a:gd name="T40" fmla="*/ 749 w 2769"/>
                <a:gd name="T41" fmla="*/ 229 h 2003"/>
                <a:gd name="T42" fmla="*/ 1096 w 2769"/>
                <a:gd name="T43" fmla="*/ 139 h 2003"/>
                <a:gd name="T44" fmla="*/ 1506 w 2769"/>
                <a:gd name="T45" fmla="*/ 123 h 2003"/>
                <a:gd name="T46" fmla="*/ 1904 w 2769"/>
                <a:gd name="T47" fmla="*/ 190 h 2003"/>
                <a:gd name="T48" fmla="*/ 2171 w 2769"/>
                <a:gd name="T49" fmla="*/ 302 h 2003"/>
                <a:gd name="T50" fmla="*/ 2332 w 2769"/>
                <a:gd name="T51" fmla="*/ 426 h 2003"/>
                <a:gd name="T52" fmla="*/ 2388 w 2769"/>
                <a:gd name="T53" fmla="*/ 567 h 2003"/>
                <a:gd name="T54" fmla="*/ 2427 w 2769"/>
                <a:gd name="T55" fmla="*/ 843 h 2003"/>
                <a:gd name="T56" fmla="*/ 2381 w 2769"/>
                <a:gd name="T57" fmla="*/ 890 h 2003"/>
                <a:gd name="T58" fmla="*/ 1976 w 2769"/>
                <a:gd name="T59" fmla="*/ 848 h 2003"/>
                <a:gd name="T60" fmla="*/ 1384 w 2769"/>
                <a:gd name="T61" fmla="*/ 821 h 2003"/>
                <a:gd name="T62" fmla="*/ 719 w 2769"/>
                <a:gd name="T63" fmla="*/ 855 h 2003"/>
                <a:gd name="T64" fmla="*/ 379 w 2769"/>
                <a:gd name="T65" fmla="*/ 887 h 2003"/>
                <a:gd name="T66" fmla="*/ 339 w 2769"/>
                <a:gd name="T67" fmla="*/ 834 h 2003"/>
                <a:gd name="T68" fmla="*/ 415 w 2769"/>
                <a:gd name="T69" fmla="*/ 1616 h 2003"/>
                <a:gd name="T70" fmla="*/ 323 w 2769"/>
                <a:gd name="T71" fmla="*/ 1555 h 2003"/>
                <a:gd name="T72" fmla="*/ 299 w 2769"/>
                <a:gd name="T73" fmla="*/ 1459 h 2003"/>
                <a:gd name="T74" fmla="*/ 351 w 2769"/>
                <a:gd name="T75" fmla="*/ 1362 h 2003"/>
                <a:gd name="T76" fmla="*/ 443 w 2769"/>
                <a:gd name="T77" fmla="*/ 1328 h 2003"/>
                <a:gd name="T78" fmla="*/ 547 w 2769"/>
                <a:gd name="T79" fmla="*/ 1370 h 2003"/>
                <a:gd name="T80" fmla="*/ 589 w 2769"/>
                <a:gd name="T81" fmla="*/ 1474 h 2003"/>
                <a:gd name="T82" fmla="*/ 556 w 2769"/>
                <a:gd name="T83" fmla="*/ 1566 h 2003"/>
                <a:gd name="T84" fmla="*/ 459 w 2769"/>
                <a:gd name="T85" fmla="*/ 1618 h 2003"/>
                <a:gd name="T86" fmla="*/ 857 w 2769"/>
                <a:gd name="T87" fmla="*/ 1571 h 2003"/>
                <a:gd name="T88" fmla="*/ 837 w 2769"/>
                <a:gd name="T89" fmla="*/ 1503 h 2003"/>
                <a:gd name="T90" fmla="*/ 1881 w 2769"/>
                <a:gd name="T91" fmla="*/ 1468 h 2003"/>
                <a:gd name="T92" fmla="*/ 1937 w 2769"/>
                <a:gd name="T93" fmla="*/ 1525 h 2003"/>
                <a:gd name="T94" fmla="*/ 1891 w 2769"/>
                <a:gd name="T95" fmla="*/ 1580 h 2003"/>
                <a:gd name="T96" fmla="*/ 2314 w 2769"/>
                <a:gd name="T97" fmla="*/ 1607 h 2003"/>
                <a:gd name="T98" fmla="*/ 2237 w 2769"/>
                <a:gd name="T99" fmla="*/ 1530 h 2003"/>
                <a:gd name="T100" fmla="*/ 2232 w 2769"/>
                <a:gd name="T101" fmla="*/ 1430 h 2003"/>
                <a:gd name="T102" fmla="*/ 2302 w 2769"/>
                <a:gd name="T103" fmla="*/ 1346 h 2003"/>
                <a:gd name="T104" fmla="*/ 2401 w 2769"/>
                <a:gd name="T105" fmla="*/ 1331 h 2003"/>
                <a:gd name="T106" fmla="*/ 2492 w 2769"/>
                <a:gd name="T107" fmla="*/ 1392 h 2003"/>
                <a:gd name="T108" fmla="*/ 2517 w 2769"/>
                <a:gd name="T109" fmla="*/ 1489 h 2003"/>
                <a:gd name="T110" fmla="*/ 2464 w 2769"/>
                <a:gd name="T111" fmla="*/ 1586 h 2003"/>
                <a:gd name="T112" fmla="*/ 2372 w 2769"/>
                <a:gd name="T113" fmla="*/ 1619 h 2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69" h="2003">
                  <a:moveTo>
                    <a:pt x="2730" y="1217"/>
                  </a:moveTo>
                  <a:lnTo>
                    <a:pt x="2730" y="1217"/>
                  </a:lnTo>
                  <a:lnTo>
                    <a:pt x="2723" y="1183"/>
                  </a:lnTo>
                  <a:lnTo>
                    <a:pt x="2716" y="1151"/>
                  </a:lnTo>
                  <a:lnTo>
                    <a:pt x="2706" y="1120"/>
                  </a:lnTo>
                  <a:lnTo>
                    <a:pt x="2698" y="1093"/>
                  </a:lnTo>
                  <a:lnTo>
                    <a:pt x="2688" y="1066"/>
                  </a:lnTo>
                  <a:lnTo>
                    <a:pt x="2679" y="1043"/>
                  </a:lnTo>
                  <a:lnTo>
                    <a:pt x="2668" y="1021"/>
                  </a:lnTo>
                  <a:lnTo>
                    <a:pt x="2658" y="1001"/>
                  </a:lnTo>
                  <a:lnTo>
                    <a:pt x="2640" y="966"/>
                  </a:lnTo>
                  <a:lnTo>
                    <a:pt x="2624" y="938"/>
                  </a:lnTo>
                  <a:lnTo>
                    <a:pt x="2610" y="918"/>
                  </a:lnTo>
                  <a:lnTo>
                    <a:pt x="2599" y="904"/>
                  </a:lnTo>
                  <a:lnTo>
                    <a:pt x="2599" y="904"/>
                  </a:lnTo>
                  <a:lnTo>
                    <a:pt x="2537" y="660"/>
                  </a:lnTo>
                  <a:lnTo>
                    <a:pt x="2490" y="478"/>
                  </a:lnTo>
                  <a:lnTo>
                    <a:pt x="2459" y="366"/>
                  </a:lnTo>
                  <a:lnTo>
                    <a:pt x="2459" y="366"/>
                  </a:lnTo>
                  <a:lnTo>
                    <a:pt x="2456" y="358"/>
                  </a:lnTo>
                  <a:lnTo>
                    <a:pt x="2452" y="351"/>
                  </a:lnTo>
                  <a:lnTo>
                    <a:pt x="2444" y="341"/>
                  </a:lnTo>
                  <a:lnTo>
                    <a:pt x="2434" y="331"/>
                  </a:lnTo>
                  <a:lnTo>
                    <a:pt x="2422" y="319"/>
                  </a:lnTo>
                  <a:lnTo>
                    <a:pt x="2409" y="306"/>
                  </a:lnTo>
                  <a:lnTo>
                    <a:pt x="2393" y="294"/>
                  </a:lnTo>
                  <a:lnTo>
                    <a:pt x="2374" y="280"/>
                  </a:lnTo>
                  <a:lnTo>
                    <a:pt x="2354" y="266"/>
                  </a:lnTo>
                  <a:lnTo>
                    <a:pt x="2331" y="251"/>
                  </a:lnTo>
                  <a:lnTo>
                    <a:pt x="2307" y="235"/>
                  </a:lnTo>
                  <a:lnTo>
                    <a:pt x="2281" y="221"/>
                  </a:lnTo>
                  <a:lnTo>
                    <a:pt x="2253" y="205"/>
                  </a:lnTo>
                  <a:lnTo>
                    <a:pt x="2222" y="189"/>
                  </a:lnTo>
                  <a:lnTo>
                    <a:pt x="2191" y="173"/>
                  </a:lnTo>
                  <a:lnTo>
                    <a:pt x="2157" y="157"/>
                  </a:lnTo>
                  <a:lnTo>
                    <a:pt x="2121" y="142"/>
                  </a:lnTo>
                  <a:lnTo>
                    <a:pt x="2083" y="127"/>
                  </a:lnTo>
                  <a:lnTo>
                    <a:pt x="2044" y="113"/>
                  </a:lnTo>
                  <a:lnTo>
                    <a:pt x="2002" y="98"/>
                  </a:lnTo>
                  <a:lnTo>
                    <a:pt x="1960" y="84"/>
                  </a:lnTo>
                  <a:lnTo>
                    <a:pt x="1915" y="71"/>
                  </a:lnTo>
                  <a:lnTo>
                    <a:pt x="1869" y="59"/>
                  </a:lnTo>
                  <a:lnTo>
                    <a:pt x="1821" y="48"/>
                  </a:lnTo>
                  <a:lnTo>
                    <a:pt x="1773" y="38"/>
                  </a:lnTo>
                  <a:lnTo>
                    <a:pt x="1721" y="28"/>
                  </a:lnTo>
                  <a:lnTo>
                    <a:pt x="1669" y="20"/>
                  </a:lnTo>
                  <a:lnTo>
                    <a:pt x="1615" y="13"/>
                  </a:lnTo>
                  <a:lnTo>
                    <a:pt x="1559" y="8"/>
                  </a:lnTo>
                  <a:lnTo>
                    <a:pt x="1503" y="4"/>
                  </a:lnTo>
                  <a:lnTo>
                    <a:pt x="1443" y="2"/>
                  </a:lnTo>
                  <a:lnTo>
                    <a:pt x="1384" y="0"/>
                  </a:lnTo>
                  <a:lnTo>
                    <a:pt x="1384" y="0"/>
                  </a:lnTo>
                  <a:lnTo>
                    <a:pt x="1324" y="2"/>
                  </a:lnTo>
                  <a:lnTo>
                    <a:pt x="1266" y="4"/>
                  </a:lnTo>
                  <a:lnTo>
                    <a:pt x="1209" y="8"/>
                  </a:lnTo>
                  <a:lnTo>
                    <a:pt x="1153" y="13"/>
                  </a:lnTo>
                  <a:lnTo>
                    <a:pt x="1099" y="20"/>
                  </a:lnTo>
                  <a:lnTo>
                    <a:pt x="1047" y="28"/>
                  </a:lnTo>
                  <a:lnTo>
                    <a:pt x="996" y="38"/>
                  </a:lnTo>
                  <a:lnTo>
                    <a:pt x="947" y="48"/>
                  </a:lnTo>
                  <a:lnTo>
                    <a:pt x="899" y="59"/>
                  </a:lnTo>
                  <a:lnTo>
                    <a:pt x="853" y="71"/>
                  </a:lnTo>
                  <a:lnTo>
                    <a:pt x="808" y="84"/>
                  </a:lnTo>
                  <a:lnTo>
                    <a:pt x="765" y="98"/>
                  </a:lnTo>
                  <a:lnTo>
                    <a:pt x="725" y="113"/>
                  </a:lnTo>
                  <a:lnTo>
                    <a:pt x="685" y="127"/>
                  </a:lnTo>
                  <a:lnTo>
                    <a:pt x="647" y="142"/>
                  </a:lnTo>
                  <a:lnTo>
                    <a:pt x="611" y="157"/>
                  </a:lnTo>
                  <a:lnTo>
                    <a:pt x="578" y="173"/>
                  </a:lnTo>
                  <a:lnTo>
                    <a:pt x="546" y="189"/>
                  </a:lnTo>
                  <a:lnTo>
                    <a:pt x="515" y="205"/>
                  </a:lnTo>
                  <a:lnTo>
                    <a:pt x="488" y="221"/>
                  </a:lnTo>
                  <a:lnTo>
                    <a:pt x="461" y="235"/>
                  </a:lnTo>
                  <a:lnTo>
                    <a:pt x="437" y="251"/>
                  </a:lnTo>
                  <a:lnTo>
                    <a:pt x="415" y="266"/>
                  </a:lnTo>
                  <a:lnTo>
                    <a:pt x="393" y="280"/>
                  </a:lnTo>
                  <a:lnTo>
                    <a:pt x="375" y="294"/>
                  </a:lnTo>
                  <a:lnTo>
                    <a:pt x="360" y="306"/>
                  </a:lnTo>
                  <a:lnTo>
                    <a:pt x="346" y="319"/>
                  </a:lnTo>
                  <a:lnTo>
                    <a:pt x="334" y="331"/>
                  </a:lnTo>
                  <a:lnTo>
                    <a:pt x="324" y="341"/>
                  </a:lnTo>
                  <a:lnTo>
                    <a:pt x="316" y="351"/>
                  </a:lnTo>
                  <a:lnTo>
                    <a:pt x="311" y="358"/>
                  </a:lnTo>
                  <a:lnTo>
                    <a:pt x="309" y="366"/>
                  </a:lnTo>
                  <a:lnTo>
                    <a:pt x="309" y="366"/>
                  </a:lnTo>
                  <a:lnTo>
                    <a:pt x="278" y="478"/>
                  </a:lnTo>
                  <a:lnTo>
                    <a:pt x="232" y="660"/>
                  </a:lnTo>
                  <a:lnTo>
                    <a:pt x="169" y="904"/>
                  </a:lnTo>
                  <a:lnTo>
                    <a:pt x="169" y="904"/>
                  </a:lnTo>
                  <a:lnTo>
                    <a:pt x="160" y="916"/>
                  </a:lnTo>
                  <a:lnTo>
                    <a:pt x="146" y="936"/>
                  </a:lnTo>
                  <a:lnTo>
                    <a:pt x="130" y="964"/>
                  </a:lnTo>
                  <a:lnTo>
                    <a:pt x="111" y="999"/>
                  </a:lnTo>
                  <a:lnTo>
                    <a:pt x="101" y="1019"/>
                  </a:lnTo>
                  <a:lnTo>
                    <a:pt x="91" y="1041"/>
                  </a:lnTo>
                  <a:lnTo>
                    <a:pt x="81" y="1065"/>
                  </a:lnTo>
                  <a:lnTo>
                    <a:pt x="72" y="1092"/>
                  </a:lnTo>
                  <a:lnTo>
                    <a:pt x="62" y="1120"/>
                  </a:lnTo>
                  <a:lnTo>
                    <a:pt x="54" y="1151"/>
                  </a:lnTo>
                  <a:lnTo>
                    <a:pt x="45" y="1183"/>
                  </a:lnTo>
                  <a:lnTo>
                    <a:pt x="38" y="1217"/>
                  </a:lnTo>
                  <a:lnTo>
                    <a:pt x="38" y="1217"/>
                  </a:lnTo>
                  <a:lnTo>
                    <a:pt x="31" y="1248"/>
                  </a:lnTo>
                  <a:lnTo>
                    <a:pt x="26" y="1280"/>
                  </a:lnTo>
                  <a:lnTo>
                    <a:pt x="18" y="1345"/>
                  </a:lnTo>
                  <a:lnTo>
                    <a:pt x="10" y="1410"/>
                  </a:lnTo>
                  <a:lnTo>
                    <a:pt x="5" y="1475"/>
                  </a:lnTo>
                  <a:lnTo>
                    <a:pt x="2" y="1539"/>
                  </a:lnTo>
                  <a:lnTo>
                    <a:pt x="0" y="1602"/>
                  </a:lnTo>
                  <a:lnTo>
                    <a:pt x="0" y="1663"/>
                  </a:lnTo>
                  <a:lnTo>
                    <a:pt x="0" y="1720"/>
                  </a:lnTo>
                  <a:lnTo>
                    <a:pt x="2" y="1775"/>
                  </a:lnTo>
                  <a:lnTo>
                    <a:pt x="4" y="1825"/>
                  </a:lnTo>
                  <a:lnTo>
                    <a:pt x="7" y="1871"/>
                  </a:lnTo>
                  <a:lnTo>
                    <a:pt x="10" y="1911"/>
                  </a:lnTo>
                  <a:lnTo>
                    <a:pt x="15" y="1945"/>
                  </a:lnTo>
                  <a:lnTo>
                    <a:pt x="19" y="1972"/>
                  </a:lnTo>
                  <a:lnTo>
                    <a:pt x="23" y="1991"/>
                  </a:lnTo>
                  <a:lnTo>
                    <a:pt x="26" y="2003"/>
                  </a:lnTo>
                  <a:lnTo>
                    <a:pt x="26" y="2003"/>
                  </a:lnTo>
                  <a:lnTo>
                    <a:pt x="2742" y="2003"/>
                  </a:lnTo>
                  <a:lnTo>
                    <a:pt x="2742" y="2003"/>
                  </a:lnTo>
                  <a:lnTo>
                    <a:pt x="2745" y="1991"/>
                  </a:lnTo>
                  <a:lnTo>
                    <a:pt x="2749" y="1972"/>
                  </a:lnTo>
                  <a:lnTo>
                    <a:pt x="2754" y="1945"/>
                  </a:lnTo>
                  <a:lnTo>
                    <a:pt x="2758" y="1911"/>
                  </a:lnTo>
                  <a:lnTo>
                    <a:pt x="2761" y="1871"/>
                  </a:lnTo>
                  <a:lnTo>
                    <a:pt x="2764" y="1825"/>
                  </a:lnTo>
                  <a:lnTo>
                    <a:pt x="2766" y="1775"/>
                  </a:lnTo>
                  <a:lnTo>
                    <a:pt x="2769" y="1720"/>
                  </a:lnTo>
                  <a:lnTo>
                    <a:pt x="2769" y="1663"/>
                  </a:lnTo>
                  <a:lnTo>
                    <a:pt x="2769" y="1602"/>
                  </a:lnTo>
                  <a:lnTo>
                    <a:pt x="2766" y="1539"/>
                  </a:lnTo>
                  <a:lnTo>
                    <a:pt x="2763" y="1475"/>
                  </a:lnTo>
                  <a:lnTo>
                    <a:pt x="2758" y="1410"/>
                  </a:lnTo>
                  <a:lnTo>
                    <a:pt x="2751" y="1345"/>
                  </a:lnTo>
                  <a:lnTo>
                    <a:pt x="2742" y="1280"/>
                  </a:lnTo>
                  <a:lnTo>
                    <a:pt x="2737" y="1248"/>
                  </a:lnTo>
                  <a:lnTo>
                    <a:pt x="2730" y="1217"/>
                  </a:lnTo>
                  <a:lnTo>
                    <a:pt x="2730" y="1217"/>
                  </a:lnTo>
                  <a:close/>
                  <a:moveTo>
                    <a:pt x="337" y="788"/>
                  </a:moveTo>
                  <a:lnTo>
                    <a:pt x="337" y="788"/>
                  </a:lnTo>
                  <a:lnTo>
                    <a:pt x="346" y="740"/>
                  </a:lnTo>
                  <a:lnTo>
                    <a:pt x="353" y="697"/>
                  </a:lnTo>
                  <a:lnTo>
                    <a:pt x="368" y="624"/>
                  </a:lnTo>
                  <a:lnTo>
                    <a:pt x="381" y="567"/>
                  </a:lnTo>
                  <a:lnTo>
                    <a:pt x="392" y="523"/>
                  </a:lnTo>
                  <a:lnTo>
                    <a:pt x="403" y="492"/>
                  </a:lnTo>
                  <a:lnTo>
                    <a:pt x="411" y="470"/>
                  </a:lnTo>
                  <a:lnTo>
                    <a:pt x="417" y="457"/>
                  </a:lnTo>
                  <a:lnTo>
                    <a:pt x="420" y="449"/>
                  </a:lnTo>
                  <a:lnTo>
                    <a:pt x="420" y="449"/>
                  </a:lnTo>
                  <a:lnTo>
                    <a:pt x="421" y="445"/>
                  </a:lnTo>
                  <a:lnTo>
                    <a:pt x="424" y="440"/>
                  </a:lnTo>
                  <a:lnTo>
                    <a:pt x="436" y="426"/>
                  </a:lnTo>
                  <a:lnTo>
                    <a:pt x="454" y="407"/>
                  </a:lnTo>
                  <a:lnTo>
                    <a:pt x="479" y="385"/>
                  </a:lnTo>
                  <a:lnTo>
                    <a:pt x="495" y="372"/>
                  </a:lnTo>
                  <a:lnTo>
                    <a:pt x="512" y="359"/>
                  </a:lnTo>
                  <a:lnTo>
                    <a:pt x="530" y="346"/>
                  </a:lnTo>
                  <a:lnTo>
                    <a:pt x="551" y="331"/>
                  </a:lnTo>
                  <a:lnTo>
                    <a:pt x="573" y="317"/>
                  </a:lnTo>
                  <a:lnTo>
                    <a:pt x="598" y="302"/>
                  </a:lnTo>
                  <a:lnTo>
                    <a:pt x="624" y="287"/>
                  </a:lnTo>
                  <a:lnTo>
                    <a:pt x="653" y="272"/>
                  </a:lnTo>
                  <a:lnTo>
                    <a:pt x="682" y="258"/>
                  </a:lnTo>
                  <a:lnTo>
                    <a:pt x="715" y="244"/>
                  </a:lnTo>
                  <a:lnTo>
                    <a:pt x="749" y="229"/>
                  </a:lnTo>
                  <a:lnTo>
                    <a:pt x="785" y="215"/>
                  </a:lnTo>
                  <a:lnTo>
                    <a:pt x="823" y="203"/>
                  </a:lnTo>
                  <a:lnTo>
                    <a:pt x="863" y="190"/>
                  </a:lnTo>
                  <a:lnTo>
                    <a:pt x="906" y="178"/>
                  </a:lnTo>
                  <a:lnTo>
                    <a:pt x="950" y="167"/>
                  </a:lnTo>
                  <a:lnTo>
                    <a:pt x="997" y="157"/>
                  </a:lnTo>
                  <a:lnTo>
                    <a:pt x="1045" y="148"/>
                  </a:lnTo>
                  <a:lnTo>
                    <a:pt x="1096" y="139"/>
                  </a:lnTo>
                  <a:lnTo>
                    <a:pt x="1150" y="133"/>
                  </a:lnTo>
                  <a:lnTo>
                    <a:pt x="1205" y="127"/>
                  </a:lnTo>
                  <a:lnTo>
                    <a:pt x="1262" y="123"/>
                  </a:lnTo>
                  <a:lnTo>
                    <a:pt x="1322" y="120"/>
                  </a:lnTo>
                  <a:lnTo>
                    <a:pt x="1384" y="120"/>
                  </a:lnTo>
                  <a:lnTo>
                    <a:pt x="1384" y="120"/>
                  </a:lnTo>
                  <a:lnTo>
                    <a:pt x="1447" y="120"/>
                  </a:lnTo>
                  <a:lnTo>
                    <a:pt x="1506" y="123"/>
                  </a:lnTo>
                  <a:lnTo>
                    <a:pt x="1563" y="127"/>
                  </a:lnTo>
                  <a:lnTo>
                    <a:pt x="1618" y="133"/>
                  </a:lnTo>
                  <a:lnTo>
                    <a:pt x="1671" y="139"/>
                  </a:lnTo>
                  <a:lnTo>
                    <a:pt x="1723" y="148"/>
                  </a:lnTo>
                  <a:lnTo>
                    <a:pt x="1772" y="157"/>
                  </a:lnTo>
                  <a:lnTo>
                    <a:pt x="1818" y="167"/>
                  </a:lnTo>
                  <a:lnTo>
                    <a:pt x="1861" y="178"/>
                  </a:lnTo>
                  <a:lnTo>
                    <a:pt x="1904" y="190"/>
                  </a:lnTo>
                  <a:lnTo>
                    <a:pt x="1945" y="203"/>
                  </a:lnTo>
                  <a:lnTo>
                    <a:pt x="1983" y="215"/>
                  </a:lnTo>
                  <a:lnTo>
                    <a:pt x="2019" y="229"/>
                  </a:lnTo>
                  <a:lnTo>
                    <a:pt x="2053" y="244"/>
                  </a:lnTo>
                  <a:lnTo>
                    <a:pt x="2085" y="258"/>
                  </a:lnTo>
                  <a:lnTo>
                    <a:pt x="2116" y="272"/>
                  </a:lnTo>
                  <a:lnTo>
                    <a:pt x="2144" y="287"/>
                  </a:lnTo>
                  <a:lnTo>
                    <a:pt x="2171" y="302"/>
                  </a:lnTo>
                  <a:lnTo>
                    <a:pt x="2195" y="317"/>
                  </a:lnTo>
                  <a:lnTo>
                    <a:pt x="2217" y="331"/>
                  </a:lnTo>
                  <a:lnTo>
                    <a:pt x="2238" y="346"/>
                  </a:lnTo>
                  <a:lnTo>
                    <a:pt x="2256" y="359"/>
                  </a:lnTo>
                  <a:lnTo>
                    <a:pt x="2273" y="372"/>
                  </a:lnTo>
                  <a:lnTo>
                    <a:pt x="2289" y="385"/>
                  </a:lnTo>
                  <a:lnTo>
                    <a:pt x="2314" y="407"/>
                  </a:lnTo>
                  <a:lnTo>
                    <a:pt x="2332" y="426"/>
                  </a:lnTo>
                  <a:lnTo>
                    <a:pt x="2344" y="440"/>
                  </a:lnTo>
                  <a:lnTo>
                    <a:pt x="2347" y="445"/>
                  </a:lnTo>
                  <a:lnTo>
                    <a:pt x="2348" y="449"/>
                  </a:lnTo>
                  <a:lnTo>
                    <a:pt x="2348" y="449"/>
                  </a:lnTo>
                  <a:lnTo>
                    <a:pt x="2357" y="470"/>
                  </a:lnTo>
                  <a:lnTo>
                    <a:pt x="2365" y="492"/>
                  </a:lnTo>
                  <a:lnTo>
                    <a:pt x="2376" y="523"/>
                  </a:lnTo>
                  <a:lnTo>
                    <a:pt x="2388" y="567"/>
                  </a:lnTo>
                  <a:lnTo>
                    <a:pt x="2400" y="624"/>
                  </a:lnTo>
                  <a:lnTo>
                    <a:pt x="2415" y="697"/>
                  </a:lnTo>
                  <a:lnTo>
                    <a:pt x="2431" y="788"/>
                  </a:lnTo>
                  <a:lnTo>
                    <a:pt x="2431" y="788"/>
                  </a:lnTo>
                  <a:lnTo>
                    <a:pt x="2432" y="802"/>
                  </a:lnTo>
                  <a:lnTo>
                    <a:pt x="2431" y="818"/>
                  </a:lnTo>
                  <a:lnTo>
                    <a:pt x="2429" y="834"/>
                  </a:lnTo>
                  <a:lnTo>
                    <a:pt x="2427" y="843"/>
                  </a:lnTo>
                  <a:lnTo>
                    <a:pt x="2424" y="851"/>
                  </a:lnTo>
                  <a:lnTo>
                    <a:pt x="2419" y="859"/>
                  </a:lnTo>
                  <a:lnTo>
                    <a:pt x="2415" y="866"/>
                  </a:lnTo>
                  <a:lnTo>
                    <a:pt x="2411" y="873"/>
                  </a:lnTo>
                  <a:lnTo>
                    <a:pt x="2404" y="879"/>
                  </a:lnTo>
                  <a:lnTo>
                    <a:pt x="2398" y="883"/>
                  </a:lnTo>
                  <a:lnTo>
                    <a:pt x="2390" y="887"/>
                  </a:lnTo>
                  <a:lnTo>
                    <a:pt x="2381" y="890"/>
                  </a:lnTo>
                  <a:lnTo>
                    <a:pt x="2372" y="891"/>
                  </a:lnTo>
                  <a:lnTo>
                    <a:pt x="2372" y="891"/>
                  </a:lnTo>
                  <a:lnTo>
                    <a:pt x="2372" y="891"/>
                  </a:lnTo>
                  <a:lnTo>
                    <a:pt x="2372" y="891"/>
                  </a:lnTo>
                  <a:lnTo>
                    <a:pt x="2278" y="879"/>
                  </a:lnTo>
                  <a:lnTo>
                    <a:pt x="2178" y="867"/>
                  </a:lnTo>
                  <a:lnTo>
                    <a:pt x="2049" y="855"/>
                  </a:lnTo>
                  <a:lnTo>
                    <a:pt x="1976" y="848"/>
                  </a:lnTo>
                  <a:lnTo>
                    <a:pt x="1899" y="842"/>
                  </a:lnTo>
                  <a:lnTo>
                    <a:pt x="1817" y="837"/>
                  </a:lnTo>
                  <a:lnTo>
                    <a:pt x="1733" y="831"/>
                  </a:lnTo>
                  <a:lnTo>
                    <a:pt x="1648" y="827"/>
                  </a:lnTo>
                  <a:lnTo>
                    <a:pt x="1560" y="823"/>
                  </a:lnTo>
                  <a:lnTo>
                    <a:pt x="1472" y="821"/>
                  </a:lnTo>
                  <a:lnTo>
                    <a:pt x="1384" y="821"/>
                  </a:lnTo>
                  <a:lnTo>
                    <a:pt x="1384" y="821"/>
                  </a:lnTo>
                  <a:lnTo>
                    <a:pt x="1296" y="821"/>
                  </a:lnTo>
                  <a:lnTo>
                    <a:pt x="1208" y="823"/>
                  </a:lnTo>
                  <a:lnTo>
                    <a:pt x="1121" y="827"/>
                  </a:lnTo>
                  <a:lnTo>
                    <a:pt x="1035" y="831"/>
                  </a:lnTo>
                  <a:lnTo>
                    <a:pt x="950" y="837"/>
                  </a:lnTo>
                  <a:lnTo>
                    <a:pt x="870" y="842"/>
                  </a:lnTo>
                  <a:lnTo>
                    <a:pt x="792" y="848"/>
                  </a:lnTo>
                  <a:lnTo>
                    <a:pt x="719" y="855"/>
                  </a:lnTo>
                  <a:lnTo>
                    <a:pt x="590" y="867"/>
                  </a:lnTo>
                  <a:lnTo>
                    <a:pt x="490" y="879"/>
                  </a:lnTo>
                  <a:lnTo>
                    <a:pt x="397" y="891"/>
                  </a:lnTo>
                  <a:lnTo>
                    <a:pt x="397" y="891"/>
                  </a:lnTo>
                  <a:lnTo>
                    <a:pt x="397" y="891"/>
                  </a:lnTo>
                  <a:lnTo>
                    <a:pt x="397" y="891"/>
                  </a:lnTo>
                  <a:lnTo>
                    <a:pt x="387" y="890"/>
                  </a:lnTo>
                  <a:lnTo>
                    <a:pt x="379" y="887"/>
                  </a:lnTo>
                  <a:lnTo>
                    <a:pt x="370" y="883"/>
                  </a:lnTo>
                  <a:lnTo>
                    <a:pt x="364" y="879"/>
                  </a:lnTo>
                  <a:lnTo>
                    <a:pt x="357" y="873"/>
                  </a:lnTo>
                  <a:lnTo>
                    <a:pt x="353" y="866"/>
                  </a:lnTo>
                  <a:lnTo>
                    <a:pt x="349" y="859"/>
                  </a:lnTo>
                  <a:lnTo>
                    <a:pt x="345" y="851"/>
                  </a:lnTo>
                  <a:lnTo>
                    <a:pt x="342" y="843"/>
                  </a:lnTo>
                  <a:lnTo>
                    <a:pt x="339" y="834"/>
                  </a:lnTo>
                  <a:lnTo>
                    <a:pt x="337" y="818"/>
                  </a:lnTo>
                  <a:lnTo>
                    <a:pt x="336" y="802"/>
                  </a:lnTo>
                  <a:lnTo>
                    <a:pt x="337" y="788"/>
                  </a:lnTo>
                  <a:lnTo>
                    <a:pt x="337" y="788"/>
                  </a:lnTo>
                  <a:close/>
                  <a:moveTo>
                    <a:pt x="443" y="1619"/>
                  </a:moveTo>
                  <a:lnTo>
                    <a:pt x="443" y="1619"/>
                  </a:lnTo>
                  <a:lnTo>
                    <a:pt x="428" y="1618"/>
                  </a:lnTo>
                  <a:lnTo>
                    <a:pt x="415" y="1616"/>
                  </a:lnTo>
                  <a:lnTo>
                    <a:pt x="401" y="1612"/>
                  </a:lnTo>
                  <a:lnTo>
                    <a:pt x="387" y="1607"/>
                  </a:lnTo>
                  <a:lnTo>
                    <a:pt x="374" y="1602"/>
                  </a:lnTo>
                  <a:lnTo>
                    <a:pt x="363" y="1594"/>
                  </a:lnTo>
                  <a:lnTo>
                    <a:pt x="351" y="1586"/>
                  </a:lnTo>
                  <a:lnTo>
                    <a:pt x="341" y="1576"/>
                  </a:lnTo>
                  <a:lnTo>
                    <a:pt x="331" y="1566"/>
                  </a:lnTo>
                  <a:lnTo>
                    <a:pt x="323" y="1555"/>
                  </a:lnTo>
                  <a:lnTo>
                    <a:pt x="315" y="1543"/>
                  </a:lnTo>
                  <a:lnTo>
                    <a:pt x="310" y="1530"/>
                  </a:lnTo>
                  <a:lnTo>
                    <a:pt x="305" y="1517"/>
                  </a:lnTo>
                  <a:lnTo>
                    <a:pt x="301" y="1502"/>
                  </a:lnTo>
                  <a:lnTo>
                    <a:pt x="299" y="1489"/>
                  </a:lnTo>
                  <a:lnTo>
                    <a:pt x="298" y="1474"/>
                  </a:lnTo>
                  <a:lnTo>
                    <a:pt x="298" y="1474"/>
                  </a:lnTo>
                  <a:lnTo>
                    <a:pt x="299" y="1459"/>
                  </a:lnTo>
                  <a:lnTo>
                    <a:pt x="301" y="1444"/>
                  </a:lnTo>
                  <a:lnTo>
                    <a:pt x="305" y="1430"/>
                  </a:lnTo>
                  <a:lnTo>
                    <a:pt x="310" y="1417"/>
                  </a:lnTo>
                  <a:lnTo>
                    <a:pt x="315" y="1404"/>
                  </a:lnTo>
                  <a:lnTo>
                    <a:pt x="323" y="1392"/>
                  </a:lnTo>
                  <a:lnTo>
                    <a:pt x="331" y="1381"/>
                  </a:lnTo>
                  <a:lnTo>
                    <a:pt x="341" y="1370"/>
                  </a:lnTo>
                  <a:lnTo>
                    <a:pt x="351" y="1362"/>
                  </a:lnTo>
                  <a:lnTo>
                    <a:pt x="363" y="1353"/>
                  </a:lnTo>
                  <a:lnTo>
                    <a:pt x="374" y="1346"/>
                  </a:lnTo>
                  <a:lnTo>
                    <a:pt x="387" y="1339"/>
                  </a:lnTo>
                  <a:lnTo>
                    <a:pt x="401" y="1334"/>
                  </a:lnTo>
                  <a:lnTo>
                    <a:pt x="415" y="1331"/>
                  </a:lnTo>
                  <a:lnTo>
                    <a:pt x="428" y="1329"/>
                  </a:lnTo>
                  <a:lnTo>
                    <a:pt x="443" y="1328"/>
                  </a:lnTo>
                  <a:lnTo>
                    <a:pt x="443" y="1328"/>
                  </a:lnTo>
                  <a:lnTo>
                    <a:pt x="459" y="1329"/>
                  </a:lnTo>
                  <a:lnTo>
                    <a:pt x="473" y="1331"/>
                  </a:lnTo>
                  <a:lnTo>
                    <a:pt x="487" y="1334"/>
                  </a:lnTo>
                  <a:lnTo>
                    <a:pt x="500" y="1339"/>
                  </a:lnTo>
                  <a:lnTo>
                    <a:pt x="513" y="1346"/>
                  </a:lnTo>
                  <a:lnTo>
                    <a:pt x="525" y="1353"/>
                  </a:lnTo>
                  <a:lnTo>
                    <a:pt x="536" y="1362"/>
                  </a:lnTo>
                  <a:lnTo>
                    <a:pt x="547" y="1370"/>
                  </a:lnTo>
                  <a:lnTo>
                    <a:pt x="556" y="1381"/>
                  </a:lnTo>
                  <a:lnTo>
                    <a:pt x="565" y="1392"/>
                  </a:lnTo>
                  <a:lnTo>
                    <a:pt x="571" y="1404"/>
                  </a:lnTo>
                  <a:lnTo>
                    <a:pt x="578" y="1417"/>
                  </a:lnTo>
                  <a:lnTo>
                    <a:pt x="583" y="1430"/>
                  </a:lnTo>
                  <a:lnTo>
                    <a:pt x="586" y="1444"/>
                  </a:lnTo>
                  <a:lnTo>
                    <a:pt x="588" y="1459"/>
                  </a:lnTo>
                  <a:lnTo>
                    <a:pt x="589" y="1474"/>
                  </a:lnTo>
                  <a:lnTo>
                    <a:pt x="589" y="1474"/>
                  </a:lnTo>
                  <a:lnTo>
                    <a:pt x="588" y="1489"/>
                  </a:lnTo>
                  <a:lnTo>
                    <a:pt x="586" y="1502"/>
                  </a:lnTo>
                  <a:lnTo>
                    <a:pt x="583" y="1517"/>
                  </a:lnTo>
                  <a:lnTo>
                    <a:pt x="578" y="1530"/>
                  </a:lnTo>
                  <a:lnTo>
                    <a:pt x="571" y="1543"/>
                  </a:lnTo>
                  <a:lnTo>
                    <a:pt x="565" y="1555"/>
                  </a:lnTo>
                  <a:lnTo>
                    <a:pt x="556" y="1566"/>
                  </a:lnTo>
                  <a:lnTo>
                    <a:pt x="547" y="1576"/>
                  </a:lnTo>
                  <a:lnTo>
                    <a:pt x="536" y="1586"/>
                  </a:lnTo>
                  <a:lnTo>
                    <a:pt x="525" y="1594"/>
                  </a:lnTo>
                  <a:lnTo>
                    <a:pt x="513" y="1602"/>
                  </a:lnTo>
                  <a:lnTo>
                    <a:pt x="500" y="1607"/>
                  </a:lnTo>
                  <a:lnTo>
                    <a:pt x="487" y="1612"/>
                  </a:lnTo>
                  <a:lnTo>
                    <a:pt x="473" y="1616"/>
                  </a:lnTo>
                  <a:lnTo>
                    <a:pt x="459" y="1618"/>
                  </a:lnTo>
                  <a:lnTo>
                    <a:pt x="443" y="1619"/>
                  </a:lnTo>
                  <a:lnTo>
                    <a:pt x="443" y="1619"/>
                  </a:lnTo>
                  <a:close/>
                  <a:moveTo>
                    <a:pt x="1881" y="1581"/>
                  </a:moveTo>
                  <a:lnTo>
                    <a:pt x="888" y="1581"/>
                  </a:lnTo>
                  <a:lnTo>
                    <a:pt x="888" y="1581"/>
                  </a:lnTo>
                  <a:lnTo>
                    <a:pt x="877" y="1580"/>
                  </a:lnTo>
                  <a:lnTo>
                    <a:pt x="867" y="1576"/>
                  </a:lnTo>
                  <a:lnTo>
                    <a:pt x="857" y="1571"/>
                  </a:lnTo>
                  <a:lnTo>
                    <a:pt x="849" y="1565"/>
                  </a:lnTo>
                  <a:lnTo>
                    <a:pt x="841" y="1556"/>
                  </a:lnTo>
                  <a:lnTo>
                    <a:pt x="837" y="1547"/>
                  </a:lnTo>
                  <a:lnTo>
                    <a:pt x="833" y="1536"/>
                  </a:lnTo>
                  <a:lnTo>
                    <a:pt x="832" y="1525"/>
                  </a:lnTo>
                  <a:lnTo>
                    <a:pt x="832" y="1525"/>
                  </a:lnTo>
                  <a:lnTo>
                    <a:pt x="833" y="1514"/>
                  </a:lnTo>
                  <a:lnTo>
                    <a:pt x="837" y="1503"/>
                  </a:lnTo>
                  <a:lnTo>
                    <a:pt x="841" y="1494"/>
                  </a:lnTo>
                  <a:lnTo>
                    <a:pt x="849" y="1485"/>
                  </a:lnTo>
                  <a:lnTo>
                    <a:pt x="857" y="1478"/>
                  </a:lnTo>
                  <a:lnTo>
                    <a:pt x="867" y="1473"/>
                  </a:lnTo>
                  <a:lnTo>
                    <a:pt x="877" y="1469"/>
                  </a:lnTo>
                  <a:lnTo>
                    <a:pt x="888" y="1468"/>
                  </a:lnTo>
                  <a:lnTo>
                    <a:pt x="1881" y="1468"/>
                  </a:lnTo>
                  <a:lnTo>
                    <a:pt x="1881" y="1468"/>
                  </a:lnTo>
                  <a:lnTo>
                    <a:pt x="1891" y="1469"/>
                  </a:lnTo>
                  <a:lnTo>
                    <a:pt x="1902" y="1473"/>
                  </a:lnTo>
                  <a:lnTo>
                    <a:pt x="1911" y="1478"/>
                  </a:lnTo>
                  <a:lnTo>
                    <a:pt x="1920" y="1485"/>
                  </a:lnTo>
                  <a:lnTo>
                    <a:pt x="1927" y="1494"/>
                  </a:lnTo>
                  <a:lnTo>
                    <a:pt x="1931" y="1503"/>
                  </a:lnTo>
                  <a:lnTo>
                    <a:pt x="1936" y="1514"/>
                  </a:lnTo>
                  <a:lnTo>
                    <a:pt x="1937" y="1525"/>
                  </a:lnTo>
                  <a:lnTo>
                    <a:pt x="1937" y="1525"/>
                  </a:lnTo>
                  <a:lnTo>
                    <a:pt x="1936" y="1536"/>
                  </a:lnTo>
                  <a:lnTo>
                    <a:pt x="1931" y="1547"/>
                  </a:lnTo>
                  <a:lnTo>
                    <a:pt x="1927" y="1556"/>
                  </a:lnTo>
                  <a:lnTo>
                    <a:pt x="1920" y="1565"/>
                  </a:lnTo>
                  <a:lnTo>
                    <a:pt x="1911" y="1571"/>
                  </a:lnTo>
                  <a:lnTo>
                    <a:pt x="1902" y="1576"/>
                  </a:lnTo>
                  <a:lnTo>
                    <a:pt x="1891" y="1580"/>
                  </a:lnTo>
                  <a:lnTo>
                    <a:pt x="1881" y="1581"/>
                  </a:lnTo>
                  <a:lnTo>
                    <a:pt x="1881" y="1581"/>
                  </a:lnTo>
                  <a:close/>
                  <a:moveTo>
                    <a:pt x="2372" y="1619"/>
                  </a:moveTo>
                  <a:lnTo>
                    <a:pt x="2372" y="1619"/>
                  </a:lnTo>
                  <a:lnTo>
                    <a:pt x="2357" y="1618"/>
                  </a:lnTo>
                  <a:lnTo>
                    <a:pt x="2342" y="1616"/>
                  </a:lnTo>
                  <a:lnTo>
                    <a:pt x="2328" y="1612"/>
                  </a:lnTo>
                  <a:lnTo>
                    <a:pt x="2314" y="1607"/>
                  </a:lnTo>
                  <a:lnTo>
                    <a:pt x="2302" y="1602"/>
                  </a:lnTo>
                  <a:lnTo>
                    <a:pt x="2290" y="1594"/>
                  </a:lnTo>
                  <a:lnTo>
                    <a:pt x="2278" y="1586"/>
                  </a:lnTo>
                  <a:lnTo>
                    <a:pt x="2269" y="1576"/>
                  </a:lnTo>
                  <a:lnTo>
                    <a:pt x="2259" y="1566"/>
                  </a:lnTo>
                  <a:lnTo>
                    <a:pt x="2251" y="1555"/>
                  </a:lnTo>
                  <a:lnTo>
                    <a:pt x="2244" y="1543"/>
                  </a:lnTo>
                  <a:lnTo>
                    <a:pt x="2237" y="1530"/>
                  </a:lnTo>
                  <a:lnTo>
                    <a:pt x="2232" y="1517"/>
                  </a:lnTo>
                  <a:lnTo>
                    <a:pt x="2229" y="1502"/>
                  </a:lnTo>
                  <a:lnTo>
                    <a:pt x="2227" y="1489"/>
                  </a:lnTo>
                  <a:lnTo>
                    <a:pt x="2226" y="1474"/>
                  </a:lnTo>
                  <a:lnTo>
                    <a:pt x="2226" y="1474"/>
                  </a:lnTo>
                  <a:lnTo>
                    <a:pt x="2227" y="1459"/>
                  </a:lnTo>
                  <a:lnTo>
                    <a:pt x="2229" y="1444"/>
                  </a:lnTo>
                  <a:lnTo>
                    <a:pt x="2232" y="1430"/>
                  </a:lnTo>
                  <a:lnTo>
                    <a:pt x="2237" y="1417"/>
                  </a:lnTo>
                  <a:lnTo>
                    <a:pt x="2244" y="1404"/>
                  </a:lnTo>
                  <a:lnTo>
                    <a:pt x="2251" y="1392"/>
                  </a:lnTo>
                  <a:lnTo>
                    <a:pt x="2259" y="1381"/>
                  </a:lnTo>
                  <a:lnTo>
                    <a:pt x="2269" y="1370"/>
                  </a:lnTo>
                  <a:lnTo>
                    <a:pt x="2278" y="1362"/>
                  </a:lnTo>
                  <a:lnTo>
                    <a:pt x="2290" y="1353"/>
                  </a:lnTo>
                  <a:lnTo>
                    <a:pt x="2302" y="1346"/>
                  </a:lnTo>
                  <a:lnTo>
                    <a:pt x="2314" y="1339"/>
                  </a:lnTo>
                  <a:lnTo>
                    <a:pt x="2328" y="1334"/>
                  </a:lnTo>
                  <a:lnTo>
                    <a:pt x="2342" y="1331"/>
                  </a:lnTo>
                  <a:lnTo>
                    <a:pt x="2357" y="1329"/>
                  </a:lnTo>
                  <a:lnTo>
                    <a:pt x="2372" y="1328"/>
                  </a:lnTo>
                  <a:lnTo>
                    <a:pt x="2372" y="1328"/>
                  </a:lnTo>
                  <a:lnTo>
                    <a:pt x="2386" y="1329"/>
                  </a:lnTo>
                  <a:lnTo>
                    <a:pt x="2401" y="1331"/>
                  </a:lnTo>
                  <a:lnTo>
                    <a:pt x="2415" y="1334"/>
                  </a:lnTo>
                  <a:lnTo>
                    <a:pt x="2428" y="1339"/>
                  </a:lnTo>
                  <a:lnTo>
                    <a:pt x="2440" y="1346"/>
                  </a:lnTo>
                  <a:lnTo>
                    <a:pt x="2453" y="1353"/>
                  </a:lnTo>
                  <a:lnTo>
                    <a:pt x="2464" y="1362"/>
                  </a:lnTo>
                  <a:lnTo>
                    <a:pt x="2474" y="1370"/>
                  </a:lnTo>
                  <a:lnTo>
                    <a:pt x="2484" y="1381"/>
                  </a:lnTo>
                  <a:lnTo>
                    <a:pt x="2492" y="1392"/>
                  </a:lnTo>
                  <a:lnTo>
                    <a:pt x="2500" y="1404"/>
                  </a:lnTo>
                  <a:lnTo>
                    <a:pt x="2506" y="1417"/>
                  </a:lnTo>
                  <a:lnTo>
                    <a:pt x="2510" y="1430"/>
                  </a:lnTo>
                  <a:lnTo>
                    <a:pt x="2515" y="1444"/>
                  </a:lnTo>
                  <a:lnTo>
                    <a:pt x="2517" y="1459"/>
                  </a:lnTo>
                  <a:lnTo>
                    <a:pt x="2517" y="1474"/>
                  </a:lnTo>
                  <a:lnTo>
                    <a:pt x="2517" y="1474"/>
                  </a:lnTo>
                  <a:lnTo>
                    <a:pt x="2517" y="1489"/>
                  </a:lnTo>
                  <a:lnTo>
                    <a:pt x="2515" y="1502"/>
                  </a:lnTo>
                  <a:lnTo>
                    <a:pt x="2510" y="1517"/>
                  </a:lnTo>
                  <a:lnTo>
                    <a:pt x="2506" y="1530"/>
                  </a:lnTo>
                  <a:lnTo>
                    <a:pt x="2500" y="1543"/>
                  </a:lnTo>
                  <a:lnTo>
                    <a:pt x="2492" y="1555"/>
                  </a:lnTo>
                  <a:lnTo>
                    <a:pt x="2484" y="1566"/>
                  </a:lnTo>
                  <a:lnTo>
                    <a:pt x="2474" y="1576"/>
                  </a:lnTo>
                  <a:lnTo>
                    <a:pt x="2464" y="1586"/>
                  </a:lnTo>
                  <a:lnTo>
                    <a:pt x="2453" y="1594"/>
                  </a:lnTo>
                  <a:lnTo>
                    <a:pt x="2440" y="1602"/>
                  </a:lnTo>
                  <a:lnTo>
                    <a:pt x="2428" y="1607"/>
                  </a:lnTo>
                  <a:lnTo>
                    <a:pt x="2415" y="1612"/>
                  </a:lnTo>
                  <a:lnTo>
                    <a:pt x="2401" y="1616"/>
                  </a:lnTo>
                  <a:lnTo>
                    <a:pt x="2386" y="1618"/>
                  </a:lnTo>
                  <a:lnTo>
                    <a:pt x="2372" y="1619"/>
                  </a:lnTo>
                  <a:lnTo>
                    <a:pt x="2372" y="16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80" name="Grupa 179">
            <a:extLst>
              <a:ext uri="{FF2B5EF4-FFF2-40B4-BE49-F238E27FC236}">
                <a16:creationId xmlns:a16="http://schemas.microsoft.com/office/drawing/2014/main" id="{11CB83CF-DEA3-434E-86FA-A5076AF601C5}"/>
              </a:ext>
            </a:extLst>
          </p:cNvPr>
          <p:cNvGrpSpPr/>
          <p:nvPr/>
        </p:nvGrpSpPr>
        <p:grpSpPr>
          <a:xfrm>
            <a:off x="5004263" y="4473870"/>
            <a:ext cx="210333" cy="243967"/>
            <a:chOff x="4714875" y="4724401"/>
            <a:chExt cx="704850" cy="817562"/>
          </a:xfrm>
          <a:solidFill>
            <a:srgbClr val="CDCDCD"/>
          </a:solidFill>
        </p:grpSpPr>
        <p:sp>
          <p:nvSpPr>
            <p:cNvPr id="181" name="Freeform 13">
              <a:extLst>
                <a:ext uri="{FF2B5EF4-FFF2-40B4-BE49-F238E27FC236}">
                  <a16:creationId xmlns:a16="http://schemas.microsoft.com/office/drawing/2014/main" id="{8CBF2B6B-8959-481D-BFFB-821B550C8BFE}"/>
                </a:ext>
              </a:extLst>
            </p:cNvPr>
            <p:cNvSpPr>
              <a:spLocks noEditPoints="1"/>
            </p:cNvSpPr>
            <p:nvPr/>
          </p:nvSpPr>
          <p:spPr bwMode="auto">
            <a:xfrm>
              <a:off x="4714875" y="4724401"/>
              <a:ext cx="530225" cy="736600"/>
            </a:xfrm>
            <a:custGeom>
              <a:avLst/>
              <a:gdLst>
                <a:gd name="T0" fmla="*/ 396 w 668"/>
                <a:gd name="T1" fmla="*/ 369 h 928"/>
                <a:gd name="T2" fmla="*/ 382 w 668"/>
                <a:gd name="T3" fmla="*/ 334 h 928"/>
                <a:gd name="T4" fmla="*/ 354 w 668"/>
                <a:gd name="T5" fmla="*/ 307 h 928"/>
                <a:gd name="T6" fmla="*/ 337 w 668"/>
                <a:gd name="T7" fmla="*/ 300 h 928"/>
                <a:gd name="T8" fmla="*/ 356 w 668"/>
                <a:gd name="T9" fmla="*/ 270 h 928"/>
                <a:gd name="T10" fmla="*/ 359 w 668"/>
                <a:gd name="T11" fmla="*/ 259 h 928"/>
                <a:gd name="T12" fmla="*/ 275 w 668"/>
                <a:gd name="T13" fmla="*/ 19 h 928"/>
                <a:gd name="T14" fmla="*/ 263 w 668"/>
                <a:gd name="T15" fmla="*/ 0 h 928"/>
                <a:gd name="T16" fmla="*/ 249 w 668"/>
                <a:gd name="T17" fmla="*/ 6 h 928"/>
                <a:gd name="T18" fmla="*/ 264 w 668"/>
                <a:gd name="T19" fmla="*/ 307 h 928"/>
                <a:gd name="T20" fmla="*/ 243 w 668"/>
                <a:gd name="T21" fmla="*/ 324 h 928"/>
                <a:gd name="T22" fmla="*/ 229 w 668"/>
                <a:gd name="T23" fmla="*/ 349 h 928"/>
                <a:gd name="T24" fmla="*/ 221 w 668"/>
                <a:gd name="T25" fmla="*/ 387 h 928"/>
                <a:gd name="T26" fmla="*/ 204 w 668"/>
                <a:gd name="T27" fmla="*/ 397 h 928"/>
                <a:gd name="T28" fmla="*/ 182 w 668"/>
                <a:gd name="T29" fmla="*/ 399 h 928"/>
                <a:gd name="T30" fmla="*/ 11 w 668"/>
                <a:gd name="T31" fmla="*/ 595 h 928"/>
                <a:gd name="T32" fmla="*/ 2 w 668"/>
                <a:gd name="T33" fmla="*/ 607 h 928"/>
                <a:gd name="T34" fmla="*/ 6 w 668"/>
                <a:gd name="T35" fmla="*/ 623 h 928"/>
                <a:gd name="T36" fmla="*/ 30 w 668"/>
                <a:gd name="T37" fmla="*/ 619 h 928"/>
                <a:gd name="T38" fmla="*/ 275 w 668"/>
                <a:gd name="T39" fmla="*/ 464 h 928"/>
                <a:gd name="T40" fmla="*/ 300 w 668"/>
                <a:gd name="T41" fmla="*/ 470 h 928"/>
                <a:gd name="T42" fmla="*/ 336 w 668"/>
                <a:gd name="T43" fmla="*/ 466 h 928"/>
                <a:gd name="T44" fmla="*/ 367 w 668"/>
                <a:gd name="T45" fmla="*/ 449 h 928"/>
                <a:gd name="T46" fmla="*/ 384 w 668"/>
                <a:gd name="T47" fmla="*/ 480 h 928"/>
                <a:gd name="T48" fmla="*/ 390 w 668"/>
                <a:gd name="T49" fmla="*/ 487 h 928"/>
                <a:gd name="T50" fmla="*/ 642 w 668"/>
                <a:gd name="T51" fmla="*/ 536 h 928"/>
                <a:gd name="T52" fmla="*/ 664 w 668"/>
                <a:gd name="T53" fmla="*/ 534 h 928"/>
                <a:gd name="T54" fmla="*/ 667 w 668"/>
                <a:gd name="T55" fmla="*/ 519 h 928"/>
                <a:gd name="T56" fmla="*/ 396 w 668"/>
                <a:gd name="T57" fmla="*/ 382 h 928"/>
                <a:gd name="T58" fmla="*/ 347 w 668"/>
                <a:gd name="T59" fmla="*/ 397 h 928"/>
                <a:gd name="T60" fmla="*/ 331 w 668"/>
                <a:gd name="T61" fmla="*/ 416 h 928"/>
                <a:gd name="T62" fmla="*/ 309 w 668"/>
                <a:gd name="T63" fmla="*/ 424 h 928"/>
                <a:gd name="T64" fmla="*/ 294 w 668"/>
                <a:gd name="T65" fmla="*/ 421 h 928"/>
                <a:gd name="T66" fmla="*/ 275 w 668"/>
                <a:gd name="T67" fmla="*/ 405 h 928"/>
                <a:gd name="T68" fmla="*/ 269 w 668"/>
                <a:gd name="T69" fmla="*/ 383 h 928"/>
                <a:gd name="T70" fmla="*/ 272 w 668"/>
                <a:gd name="T71" fmla="*/ 368 h 928"/>
                <a:gd name="T72" fmla="*/ 286 w 668"/>
                <a:gd name="T73" fmla="*/ 349 h 928"/>
                <a:gd name="T74" fmla="*/ 309 w 668"/>
                <a:gd name="T75" fmla="*/ 341 h 928"/>
                <a:gd name="T76" fmla="*/ 325 w 668"/>
                <a:gd name="T77" fmla="*/ 345 h 928"/>
                <a:gd name="T78" fmla="*/ 344 w 668"/>
                <a:gd name="T79" fmla="*/ 360 h 928"/>
                <a:gd name="T80" fmla="*/ 350 w 668"/>
                <a:gd name="T81" fmla="*/ 382 h 928"/>
                <a:gd name="T82" fmla="*/ 347 w 668"/>
                <a:gd name="T83" fmla="*/ 397 h 928"/>
                <a:gd name="T84" fmla="*/ 295 w 668"/>
                <a:gd name="T85" fmla="*/ 486 h 928"/>
                <a:gd name="T86" fmla="*/ 337 w 668"/>
                <a:gd name="T87" fmla="*/ 483 h 928"/>
                <a:gd name="T88" fmla="*/ 281 w 668"/>
                <a:gd name="T89" fmla="*/ 483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928">
                  <a:moveTo>
                    <a:pt x="396" y="382"/>
                  </a:moveTo>
                  <a:lnTo>
                    <a:pt x="396" y="382"/>
                  </a:lnTo>
                  <a:lnTo>
                    <a:pt x="396" y="369"/>
                  </a:lnTo>
                  <a:lnTo>
                    <a:pt x="393" y="357"/>
                  </a:lnTo>
                  <a:lnTo>
                    <a:pt x="389" y="345"/>
                  </a:lnTo>
                  <a:lnTo>
                    <a:pt x="382" y="334"/>
                  </a:lnTo>
                  <a:lnTo>
                    <a:pt x="375" y="324"/>
                  </a:lnTo>
                  <a:lnTo>
                    <a:pt x="365" y="315"/>
                  </a:lnTo>
                  <a:lnTo>
                    <a:pt x="354" y="307"/>
                  </a:lnTo>
                  <a:lnTo>
                    <a:pt x="342" y="301"/>
                  </a:lnTo>
                  <a:lnTo>
                    <a:pt x="342" y="301"/>
                  </a:lnTo>
                  <a:lnTo>
                    <a:pt x="337" y="300"/>
                  </a:lnTo>
                  <a:lnTo>
                    <a:pt x="337" y="300"/>
                  </a:lnTo>
                  <a:lnTo>
                    <a:pt x="348" y="284"/>
                  </a:lnTo>
                  <a:lnTo>
                    <a:pt x="356" y="270"/>
                  </a:lnTo>
                  <a:lnTo>
                    <a:pt x="356" y="270"/>
                  </a:lnTo>
                  <a:lnTo>
                    <a:pt x="359" y="264"/>
                  </a:lnTo>
                  <a:lnTo>
                    <a:pt x="359" y="259"/>
                  </a:lnTo>
                  <a:lnTo>
                    <a:pt x="358" y="248"/>
                  </a:lnTo>
                  <a:lnTo>
                    <a:pt x="275" y="19"/>
                  </a:lnTo>
                  <a:lnTo>
                    <a:pt x="275" y="19"/>
                  </a:lnTo>
                  <a:lnTo>
                    <a:pt x="272" y="9"/>
                  </a:lnTo>
                  <a:lnTo>
                    <a:pt x="267" y="5"/>
                  </a:lnTo>
                  <a:lnTo>
                    <a:pt x="263" y="0"/>
                  </a:lnTo>
                  <a:lnTo>
                    <a:pt x="258" y="0"/>
                  </a:lnTo>
                  <a:lnTo>
                    <a:pt x="252" y="1"/>
                  </a:lnTo>
                  <a:lnTo>
                    <a:pt x="249" y="6"/>
                  </a:lnTo>
                  <a:lnTo>
                    <a:pt x="246" y="12"/>
                  </a:lnTo>
                  <a:lnTo>
                    <a:pt x="244" y="23"/>
                  </a:lnTo>
                  <a:lnTo>
                    <a:pt x="264" y="307"/>
                  </a:lnTo>
                  <a:lnTo>
                    <a:pt x="264" y="307"/>
                  </a:lnTo>
                  <a:lnTo>
                    <a:pt x="253" y="315"/>
                  </a:lnTo>
                  <a:lnTo>
                    <a:pt x="243" y="324"/>
                  </a:lnTo>
                  <a:lnTo>
                    <a:pt x="235" y="337"/>
                  </a:lnTo>
                  <a:lnTo>
                    <a:pt x="229" y="349"/>
                  </a:lnTo>
                  <a:lnTo>
                    <a:pt x="229" y="349"/>
                  </a:lnTo>
                  <a:lnTo>
                    <a:pt x="224" y="362"/>
                  </a:lnTo>
                  <a:lnTo>
                    <a:pt x="222" y="374"/>
                  </a:lnTo>
                  <a:lnTo>
                    <a:pt x="221" y="387"/>
                  </a:lnTo>
                  <a:lnTo>
                    <a:pt x="222" y="399"/>
                  </a:lnTo>
                  <a:lnTo>
                    <a:pt x="222" y="399"/>
                  </a:lnTo>
                  <a:lnTo>
                    <a:pt x="204" y="397"/>
                  </a:lnTo>
                  <a:lnTo>
                    <a:pt x="187" y="397"/>
                  </a:lnTo>
                  <a:lnTo>
                    <a:pt x="187" y="397"/>
                  </a:lnTo>
                  <a:lnTo>
                    <a:pt x="182" y="399"/>
                  </a:lnTo>
                  <a:lnTo>
                    <a:pt x="177" y="400"/>
                  </a:lnTo>
                  <a:lnTo>
                    <a:pt x="170" y="408"/>
                  </a:lnTo>
                  <a:lnTo>
                    <a:pt x="11" y="595"/>
                  </a:lnTo>
                  <a:lnTo>
                    <a:pt x="11" y="595"/>
                  </a:lnTo>
                  <a:lnTo>
                    <a:pt x="5" y="601"/>
                  </a:lnTo>
                  <a:lnTo>
                    <a:pt x="2" y="607"/>
                  </a:lnTo>
                  <a:lnTo>
                    <a:pt x="0" y="613"/>
                  </a:lnTo>
                  <a:lnTo>
                    <a:pt x="3" y="619"/>
                  </a:lnTo>
                  <a:lnTo>
                    <a:pt x="6" y="623"/>
                  </a:lnTo>
                  <a:lnTo>
                    <a:pt x="13" y="624"/>
                  </a:lnTo>
                  <a:lnTo>
                    <a:pt x="20" y="623"/>
                  </a:lnTo>
                  <a:lnTo>
                    <a:pt x="30" y="619"/>
                  </a:lnTo>
                  <a:lnTo>
                    <a:pt x="266" y="459"/>
                  </a:lnTo>
                  <a:lnTo>
                    <a:pt x="266" y="459"/>
                  </a:lnTo>
                  <a:lnTo>
                    <a:pt x="275" y="464"/>
                  </a:lnTo>
                  <a:lnTo>
                    <a:pt x="275" y="464"/>
                  </a:lnTo>
                  <a:lnTo>
                    <a:pt x="288" y="467"/>
                  </a:lnTo>
                  <a:lnTo>
                    <a:pt x="300" y="470"/>
                  </a:lnTo>
                  <a:lnTo>
                    <a:pt x="313" y="470"/>
                  </a:lnTo>
                  <a:lnTo>
                    <a:pt x="323" y="469"/>
                  </a:lnTo>
                  <a:lnTo>
                    <a:pt x="336" y="466"/>
                  </a:lnTo>
                  <a:lnTo>
                    <a:pt x="347" y="461"/>
                  </a:lnTo>
                  <a:lnTo>
                    <a:pt x="358" y="456"/>
                  </a:lnTo>
                  <a:lnTo>
                    <a:pt x="367" y="449"/>
                  </a:lnTo>
                  <a:lnTo>
                    <a:pt x="367" y="449"/>
                  </a:lnTo>
                  <a:lnTo>
                    <a:pt x="375" y="466"/>
                  </a:lnTo>
                  <a:lnTo>
                    <a:pt x="384" y="480"/>
                  </a:lnTo>
                  <a:lnTo>
                    <a:pt x="384" y="480"/>
                  </a:lnTo>
                  <a:lnTo>
                    <a:pt x="387" y="484"/>
                  </a:lnTo>
                  <a:lnTo>
                    <a:pt x="390" y="487"/>
                  </a:lnTo>
                  <a:lnTo>
                    <a:pt x="401" y="492"/>
                  </a:lnTo>
                  <a:lnTo>
                    <a:pt x="642" y="536"/>
                  </a:lnTo>
                  <a:lnTo>
                    <a:pt x="642" y="536"/>
                  </a:lnTo>
                  <a:lnTo>
                    <a:pt x="651" y="537"/>
                  </a:lnTo>
                  <a:lnTo>
                    <a:pt x="657" y="536"/>
                  </a:lnTo>
                  <a:lnTo>
                    <a:pt x="664" y="534"/>
                  </a:lnTo>
                  <a:lnTo>
                    <a:pt x="667" y="529"/>
                  </a:lnTo>
                  <a:lnTo>
                    <a:pt x="668" y="525"/>
                  </a:lnTo>
                  <a:lnTo>
                    <a:pt x="667" y="519"/>
                  </a:lnTo>
                  <a:lnTo>
                    <a:pt x="662" y="512"/>
                  </a:lnTo>
                  <a:lnTo>
                    <a:pt x="653" y="506"/>
                  </a:lnTo>
                  <a:lnTo>
                    <a:pt x="396" y="382"/>
                  </a:lnTo>
                  <a:lnTo>
                    <a:pt x="396" y="382"/>
                  </a:lnTo>
                  <a:close/>
                  <a:moveTo>
                    <a:pt x="347" y="397"/>
                  </a:moveTo>
                  <a:lnTo>
                    <a:pt x="347" y="397"/>
                  </a:lnTo>
                  <a:lnTo>
                    <a:pt x="344" y="405"/>
                  </a:lnTo>
                  <a:lnTo>
                    <a:pt x="337" y="411"/>
                  </a:lnTo>
                  <a:lnTo>
                    <a:pt x="331" y="416"/>
                  </a:lnTo>
                  <a:lnTo>
                    <a:pt x="325" y="421"/>
                  </a:lnTo>
                  <a:lnTo>
                    <a:pt x="317" y="422"/>
                  </a:lnTo>
                  <a:lnTo>
                    <a:pt x="309" y="424"/>
                  </a:lnTo>
                  <a:lnTo>
                    <a:pt x="302" y="422"/>
                  </a:lnTo>
                  <a:lnTo>
                    <a:pt x="294" y="421"/>
                  </a:lnTo>
                  <a:lnTo>
                    <a:pt x="294" y="421"/>
                  </a:lnTo>
                  <a:lnTo>
                    <a:pt x="286" y="416"/>
                  </a:lnTo>
                  <a:lnTo>
                    <a:pt x="280" y="411"/>
                  </a:lnTo>
                  <a:lnTo>
                    <a:pt x="275" y="405"/>
                  </a:lnTo>
                  <a:lnTo>
                    <a:pt x="272" y="399"/>
                  </a:lnTo>
                  <a:lnTo>
                    <a:pt x="269" y="391"/>
                  </a:lnTo>
                  <a:lnTo>
                    <a:pt x="269" y="383"/>
                  </a:lnTo>
                  <a:lnTo>
                    <a:pt x="269" y="376"/>
                  </a:lnTo>
                  <a:lnTo>
                    <a:pt x="272" y="368"/>
                  </a:lnTo>
                  <a:lnTo>
                    <a:pt x="272" y="368"/>
                  </a:lnTo>
                  <a:lnTo>
                    <a:pt x="275" y="360"/>
                  </a:lnTo>
                  <a:lnTo>
                    <a:pt x="280" y="354"/>
                  </a:lnTo>
                  <a:lnTo>
                    <a:pt x="286" y="349"/>
                  </a:lnTo>
                  <a:lnTo>
                    <a:pt x="294" y="345"/>
                  </a:lnTo>
                  <a:lnTo>
                    <a:pt x="300" y="343"/>
                  </a:lnTo>
                  <a:lnTo>
                    <a:pt x="309" y="341"/>
                  </a:lnTo>
                  <a:lnTo>
                    <a:pt x="317" y="343"/>
                  </a:lnTo>
                  <a:lnTo>
                    <a:pt x="325" y="345"/>
                  </a:lnTo>
                  <a:lnTo>
                    <a:pt x="325" y="345"/>
                  </a:lnTo>
                  <a:lnTo>
                    <a:pt x="331" y="349"/>
                  </a:lnTo>
                  <a:lnTo>
                    <a:pt x="337" y="354"/>
                  </a:lnTo>
                  <a:lnTo>
                    <a:pt x="344" y="360"/>
                  </a:lnTo>
                  <a:lnTo>
                    <a:pt x="347" y="366"/>
                  </a:lnTo>
                  <a:lnTo>
                    <a:pt x="348" y="374"/>
                  </a:lnTo>
                  <a:lnTo>
                    <a:pt x="350" y="382"/>
                  </a:lnTo>
                  <a:lnTo>
                    <a:pt x="350" y="390"/>
                  </a:lnTo>
                  <a:lnTo>
                    <a:pt x="347" y="397"/>
                  </a:lnTo>
                  <a:lnTo>
                    <a:pt x="347" y="397"/>
                  </a:lnTo>
                  <a:close/>
                  <a:moveTo>
                    <a:pt x="281" y="483"/>
                  </a:moveTo>
                  <a:lnTo>
                    <a:pt x="281" y="483"/>
                  </a:lnTo>
                  <a:lnTo>
                    <a:pt x="295" y="486"/>
                  </a:lnTo>
                  <a:lnTo>
                    <a:pt x="309" y="486"/>
                  </a:lnTo>
                  <a:lnTo>
                    <a:pt x="323" y="486"/>
                  </a:lnTo>
                  <a:lnTo>
                    <a:pt x="337" y="483"/>
                  </a:lnTo>
                  <a:lnTo>
                    <a:pt x="376" y="928"/>
                  </a:lnTo>
                  <a:lnTo>
                    <a:pt x="241" y="928"/>
                  </a:lnTo>
                  <a:lnTo>
                    <a:pt x="281" y="4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2" name="Freeform 14">
              <a:extLst>
                <a:ext uri="{FF2B5EF4-FFF2-40B4-BE49-F238E27FC236}">
                  <a16:creationId xmlns:a16="http://schemas.microsoft.com/office/drawing/2014/main" id="{743834EA-B584-4073-9FF2-784DAF6C52FF}"/>
                </a:ext>
              </a:extLst>
            </p:cNvPr>
            <p:cNvSpPr>
              <a:spLocks noEditPoints="1"/>
            </p:cNvSpPr>
            <p:nvPr/>
          </p:nvSpPr>
          <p:spPr bwMode="auto">
            <a:xfrm>
              <a:off x="5119688" y="5145088"/>
              <a:ext cx="223838" cy="315913"/>
            </a:xfrm>
            <a:custGeom>
              <a:avLst/>
              <a:gdLst>
                <a:gd name="T0" fmla="*/ 71 w 281"/>
                <a:gd name="T1" fmla="*/ 399 h 399"/>
                <a:gd name="T2" fmla="*/ 116 w 281"/>
                <a:gd name="T3" fmla="*/ 210 h 399"/>
                <a:gd name="T4" fmla="*/ 116 w 281"/>
                <a:gd name="T5" fmla="*/ 215 h 399"/>
                <a:gd name="T6" fmla="*/ 84 w 281"/>
                <a:gd name="T7" fmla="*/ 257 h 399"/>
                <a:gd name="T8" fmla="*/ 73 w 281"/>
                <a:gd name="T9" fmla="*/ 174 h 399"/>
                <a:gd name="T10" fmla="*/ 67 w 281"/>
                <a:gd name="T11" fmla="*/ 165 h 399"/>
                <a:gd name="T12" fmla="*/ 64 w 281"/>
                <a:gd name="T13" fmla="*/ 142 h 399"/>
                <a:gd name="T14" fmla="*/ 67 w 281"/>
                <a:gd name="T15" fmla="*/ 131 h 399"/>
                <a:gd name="T16" fmla="*/ 68 w 281"/>
                <a:gd name="T17" fmla="*/ 128 h 399"/>
                <a:gd name="T18" fmla="*/ 59 w 281"/>
                <a:gd name="T19" fmla="*/ 126 h 399"/>
                <a:gd name="T20" fmla="*/ 53 w 281"/>
                <a:gd name="T21" fmla="*/ 125 h 399"/>
                <a:gd name="T22" fmla="*/ 45 w 281"/>
                <a:gd name="T23" fmla="*/ 117 h 399"/>
                <a:gd name="T24" fmla="*/ 1 w 281"/>
                <a:gd name="T25" fmla="*/ 13 h 399"/>
                <a:gd name="T26" fmla="*/ 0 w 281"/>
                <a:gd name="T27" fmla="*/ 7 h 399"/>
                <a:gd name="T28" fmla="*/ 1 w 281"/>
                <a:gd name="T29" fmla="*/ 2 h 399"/>
                <a:gd name="T30" fmla="*/ 6 w 281"/>
                <a:gd name="T31" fmla="*/ 0 h 399"/>
                <a:gd name="T32" fmla="*/ 14 w 281"/>
                <a:gd name="T33" fmla="*/ 5 h 399"/>
                <a:gd name="T34" fmla="*/ 95 w 281"/>
                <a:gd name="T35" fmla="*/ 108 h 399"/>
                <a:gd name="T36" fmla="*/ 107 w 281"/>
                <a:gd name="T37" fmla="*/ 108 h 399"/>
                <a:gd name="T38" fmla="*/ 121 w 281"/>
                <a:gd name="T39" fmla="*/ 111 h 399"/>
                <a:gd name="T40" fmla="*/ 130 w 281"/>
                <a:gd name="T41" fmla="*/ 118 h 399"/>
                <a:gd name="T42" fmla="*/ 138 w 281"/>
                <a:gd name="T43" fmla="*/ 126 h 399"/>
                <a:gd name="T44" fmla="*/ 149 w 281"/>
                <a:gd name="T45" fmla="*/ 115 h 399"/>
                <a:gd name="T46" fmla="*/ 154 w 281"/>
                <a:gd name="T47" fmla="*/ 112 h 399"/>
                <a:gd name="T48" fmla="*/ 270 w 281"/>
                <a:gd name="T49" fmla="*/ 126 h 399"/>
                <a:gd name="T50" fmla="*/ 275 w 281"/>
                <a:gd name="T51" fmla="*/ 128 h 399"/>
                <a:gd name="T52" fmla="*/ 280 w 281"/>
                <a:gd name="T53" fmla="*/ 131 h 399"/>
                <a:gd name="T54" fmla="*/ 281 w 281"/>
                <a:gd name="T55" fmla="*/ 135 h 399"/>
                <a:gd name="T56" fmla="*/ 276 w 281"/>
                <a:gd name="T57" fmla="*/ 139 h 399"/>
                <a:gd name="T58" fmla="*/ 141 w 281"/>
                <a:gd name="T59" fmla="*/ 160 h 399"/>
                <a:gd name="T60" fmla="*/ 140 w 281"/>
                <a:gd name="T61" fmla="*/ 165 h 399"/>
                <a:gd name="T62" fmla="*/ 133 w 281"/>
                <a:gd name="T63" fmla="*/ 174 h 399"/>
                <a:gd name="T64" fmla="*/ 115 w 281"/>
                <a:gd name="T65" fmla="*/ 187 h 399"/>
                <a:gd name="T66" fmla="*/ 104 w 281"/>
                <a:gd name="T67" fmla="*/ 188 h 399"/>
                <a:gd name="T68" fmla="*/ 109 w 281"/>
                <a:gd name="T69" fmla="*/ 204 h 399"/>
                <a:gd name="T70" fmla="*/ 109 w 281"/>
                <a:gd name="T71" fmla="*/ 208 h 399"/>
                <a:gd name="T72" fmla="*/ 39 w 281"/>
                <a:gd name="T73" fmla="*/ 303 h 399"/>
                <a:gd name="T74" fmla="*/ 36 w 281"/>
                <a:gd name="T75" fmla="*/ 306 h 399"/>
                <a:gd name="T76" fmla="*/ 29 w 281"/>
                <a:gd name="T77" fmla="*/ 309 h 399"/>
                <a:gd name="T78" fmla="*/ 26 w 281"/>
                <a:gd name="T79" fmla="*/ 308 h 399"/>
                <a:gd name="T80" fmla="*/ 25 w 281"/>
                <a:gd name="T81" fmla="*/ 302 h 399"/>
                <a:gd name="T82" fmla="*/ 73 w 281"/>
                <a:gd name="T83" fmla="*/ 174 h 399"/>
                <a:gd name="T84" fmla="*/ 95 w 281"/>
                <a:gd name="T85" fmla="*/ 165 h 399"/>
                <a:gd name="T86" fmla="*/ 102 w 281"/>
                <a:gd name="T87" fmla="*/ 167 h 399"/>
                <a:gd name="T88" fmla="*/ 116 w 281"/>
                <a:gd name="T89" fmla="*/ 162 h 399"/>
                <a:gd name="T90" fmla="*/ 119 w 281"/>
                <a:gd name="T91" fmla="*/ 156 h 399"/>
                <a:gd name="T92" fmla="*/ 121 w 281"/>
                <a:gd name="T93" fmla="*/ 142 h 399"/>
                <a:gd name="T94" fmla="*/ 112 w 281"/>
                <a:gd name="T95" fmla="*/ 131 h 399"/>
                <a:gd name="T96" fmla="*/ 104 w 281"/>
                <a:gd name="T97" fmla="*/ 129 h 399"/>
                <a:gd name="T98" fmla="*/ 92 w 281"/>
                <a:gd name="T99" fmla="*/ 134 h 399"/>
                <a:gd name="T100" fmla="*/ 87 w 281"/>
                <a:gd name="T101" fmla="*/ 140 h 399"/>
                <a:gd name="T102" fmla="*/ 85 w 281"/>
                <a:gd name="T103" fmla="*/ 154 h 399"/>
                <a:gd name="T104" fmla="*/ 95 w 281"/>
                <a:gd name="T105" fmla="*/ 16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 h="399">
                  <a:moveTo>
                    <a:pt x="84" y="257"/>
                  </a:moveTo>
                  <a:lnTo>
                    <a:pt x="71" y="399"/>
                  </a:lnTo>
                  <a:lnTo>
                    <a:pt x="133" y="399"/>
                  </a:lnTo>
                  <a:lnTo>
                    <a:pt x="116" y="210"/>
                  </a:lnTo>
                  <a:lnTo>
                    <a:pt x="116" y="210"/>
                  </a:lnTo>
                  <a:lnTo>
                    <a:pt x="116" y="215"/>
                  </a:lnTo>
                  <a:lnTo>
                    <a:pt x="113" y="218"/>
                  </a:lnTo>
                  <a:lnTo>
                    <a:pt x="84" y="257"/>
                  </a:lnTo>
                  <a:lnTo>
                    <a:pt x="84" y="257"/>
                  </a:lnTo>
                  <a:close/>
                  <a:moveTo>
                    <a:pt x="73" y="174"/>
                  </a:moveTo>
                  <a:lnTo>
                    <a:pt x="73" y="174"/>
                  </a:lnTo>
                  <a:lnTo>
                    <a:pt x="67" y="165"/>
                  </a:lnTo>
                  <a:lnTo>
                    <a:pt x="64" y="154"/>
                  </a:lnTo>
                  <a:lnTo>
                    <a:pt x="64" y="142"/>
                  </a:lnTo>
                  <a:lnTo>
                    <a:pt x="65" y="135"/>
                  </a:lnTo>
                  <a:lnTo>
                    <a:pt x="67" y="131"/>
                  </a:lnTo>
                  <a:lnTo>
                    <a:pt x="67" y="131"/>
                  </a:lnTo>
                  <a:lnTo>
                    <a:pt x="68" y="128"/>
                  </a:lnTo>
                  <a:lnTo>
                    <a:pt x="68" y="128"/>
                  </a:lnTo>
                  <a:lnTo>
                    <a:pt x="59" y="126"/>
                  </a:lnTo>
                  <a:lnTo>
                    <a:pt x="53" y="125"/>
                  </a:lnTo>
                  <a:lnTo>
                    <a:pt x="53" y="125"/>
                  </a:lnTo>
                  <a:lnTo>
                    <a:pt x="48" y="121"/>
                  </a:lnTo>
                  <a:lnTo>
                    <a:pt x="45" y="117"/>
                  </a:lnTo>
                  <a:lnTo>
                    <a:pt x="1" y="13"/>
                  </a:lnTo>
                  <a:lnTo>
                    <a:pt x="1" y="13"/>
                  </a:lnTo>
                  <a:lnTo>
                    <a:pt x="0" y="10"/>
                  </a:lnTo>
                  <a:lnTo>
                    <a:pt x="0" y="7"/>
                  </a:lnTo>
                  <a:lnTo>
                    <a:pt x="0" y="3"/>
                  </a:lnTo>
                  <a:lnTo>
                    <a:pt x="1" y="2"/>
                  </a:lnTo>
                  <a:lnTo>
                    <a:pt x="5" y="0"/>
                  </a:lnTo>
                  <a:lnTo>
                    <a:pt x="6" y="0"/>
                  </a:lnTo>
                  <a:lnTo>
                    <a:pt x="9" y="2"/>
                  </a:lnTo>
                  <a:lnTo>
                    <a:pt x="14" y="5"/>
                  </a:lnTo>
                  <a:lnTo>
                    <a:pt x="95" y="108"/>
                  </a:lnTo>
                  <a:lnTo>
                    <a:pt x="95" y="108"/>
                  </a:lnTo>
                  <a:lnTo>
                    <a:pt x="101" y="108"/>
                  </a:lnTo>
                  <a:lnTo>
                    <a:pt x="107" y="108"/>
                  </a:lnTo>
                  <a:lnTo>
                    <a:pt x="115" y="109"/>
                  </a:lnTo>
                  <a:lnTo>
                    <a:pt x="121" y="111"/>
                  </a:lnTo>
                  <a:lnTo>
                    <a:pt x="121" y="111"/>
                  </a:lnTo>
                  <a:lnTo>
                    <a:pt x="130" y="118"/>
                  </a:lnTo>
                  <a:lnTo>
                    <a:pt x="138" y="126"/>
                  </a:lnTo>
                  <a:lnTo>
                    <a:pt x="138" y="126"/>
                  </a:lnTo>
                  <a:lnTo>
                    <a:pt x="143" y="120"/>
                  </a:lnTo>
                  <a:lnTo>
                    <a:pt x="149" y="115"/>
                  </a:lnTo>
                  <a:lnTo>
                    <a:pt x="149" y="115"/>
                  </a:lnTo>
                  <a:lnTo>
                    <a:pt x="154" y="112"/>
                  </a:lnTo>
                  <a:lnTo>
                    <a:pt x="158" y="112"/>
                  </a:lnTo>
                  <a:lnTo>
                    <a:pt x="270" y="126"/>
                  </a:lnTo>
                  <a:lnTo>
                    <a:pt x="270" y="126"/>
                  </a:lnTo>
                  <a:lnTo>
                    <a:pt x="275" y="128"/>
                  </a:lnTo>
                  <a:lnTo>
                    <a:pt x="278" y="128"/>
                  </a:lnTo>
                  <a:lnTo>
                    <a:pt x="280" y="131"/>
                  </a:lnTo>
                  <a:lnTo>
                    <a:pt x="281" y="132"/>
                  </a:lnTo>
                  <a:lnTo>
                    <a:pt x="281" y="135"/>
                  </a:lnTo>
                  <a:lnTo>
                    <a:pt x="280" y="137"/>
                  </a:lnTo>
                  <a:lnTo>
                    <a:pt x="276" y="139"/>
                  </a:lnTo>
                  <a:lnTo>
                    <a:pt x="272" y="140"/>
                  </a:lnTo>
                  <a:lnTo>
                    <a:pt x="141" y="160"/>
                  </a:lnTo>
                  <a:lnTo>
                    <a:pt x="141" y="160"/>
                  </a:lnTo>
                  <a:lnTo>
                    <a:pt x="140" y="165"/>
                  </a:lnTo>
                  <a:lnTo>
                    <a:pt x="140" y="165"/>
                  </a:lnTo>
                  <a:lnTo>
                    <a:pt x="133" y="174"/>
                  </a:lnTo>
                  <a:lnTo>
                    <a:pt x="126" y="182"/>
                  </a:lnTo>
                  <a:lnTo>
                    <a:pt x="115" y="187"/>
                  </a:lnTo>
                  <a:lnTo>
                    <a:pt x="104" y="188"/>
                  </a:lnTo>
                  <a:lnTo>
                    <a:pt x="104" y="188"/>
                  </a:lnTo>
                  <a:lnTo>
                    <a:pt x="107" y="196"/>
                  </a:lnTo>
                  <a:lnTo>
                    <a:pt x="109" y="204"/>
                  </a:lnTo>
                  <a:lnTo>
                    <a:pt x="109" y="204"/>
                  </a:lnTo>
                  <a:lnTo>
                    <a:pt x="109" y="208"/>
                  </a:lnTo>
                  <a:lnTo>
                    <a:pt x="105" y="213"/>
                  </a:lnTo>
                  <a:lnTo>
                    <a:pt x="39" y="303"/>
                  </a:lnTo>
                  <a:lnTo>
                    <a:pt x="39" y="303"/>
                  </a:lnTo>
                  <a:lnTo>
                    <a:pt x="36" y="306"/>
                  </a:lnTo>
                  <a:lnTo>
                    <a:pt x="32" y="308"/>
                  </a:lnTo>
                  <a:lnTo>
                    <a:pt x="29" y="309"/>
                  </a:lnTo>
                  <a:lnTo>
                    <a:pt x="28" y="308"/>
                  </a:lnTo>
                  <a:lnTo>
                    <a:pt x="26" y="308"/>
                  </a:lnTo>
                  <a:lnTo>
                    <a:pt x="25" y="305"/>
                  </a:lnTo>
                  <a:lnTo>
                    <a:pt x="25" y="302"/>
                  </a:lnTo>
                  <a:lnTo>
                    <a:pt x="25" y="297"/>
                  </a:lnTo>
                  <a:lnTo>
                    <a:pt x="73" y="174"/>
                  </a:lnTo>
                  <a:lnTo>
                    <a:pt x="73" y="174"/>
                  </a:lnTo>
                  <a:close/>
                  <a:moveTo>
                    <a:pt x="95" y="165"/>
                  </a:moveTo>
                  <a:lnTo>
                    <a:pt x="95" y="165"/>
                  </a:lnTo>
                  <a:lnTo>
                    <a:pt x="102" y="167"/>
                  </a:lnTo>
                  <a:lnTo>
                    <a:pt x="110" y="165"/>
                  </a:lnTo>
                  <a:lnTo>
                    <a:pt x="116" y="162"/>
                  </a:lnTo>
                  <a:lnTo>
                    <a:pt x="119" y="156"/>
                  </a:lnTo>
                  <a:lnTo>
                    <a:pt x="119" y="156"/>
                  </a:lnTo>
                  <a:lnTo>
                    <a:pt x="123" y="148"/>
                  </a:lnTo>
                  <a:lnTo>
                    <a:pt x="121" y="142"/>
                  </a:lnTo>
                  <a:lnTo>
                    <a:pt x="118" y="135"/>
                  </a:lnTo>
                  <a:lnTo>
                    <a:pt x="112" y="131"/>
                  </a:lnTo>
                  <a:lnTo>
                    <a:pt x="112" y="131"/>
                  </a:lnTo>
                  <a:lnTo>
                    <a:pt x="104" y="129"/>
                  </a:lnTo>
                  <a:lnTo>
                    <a:pt x="98" y="129"/>
                  </a:lnTo>
                  <a:lnTo>
                    <a:pt x="92" y="134"/>
                  </a:lnTo>
                  <a:lnTo>
                    <a:pt x="87" y="140"/>
                  </a:lnTo>
                  <a:lnTo>
                    <a:pt x="87" y="140"/>
                  </a:lnTo>
                  <a:lnTo>
                    <a:pt x="85" y="146"/>
                  </a:lnTo>
                  <a:lnTo>
                    <a:pt x="85" y="154"/>
                  </a:lnTo>
                  <a:lnTo>
                    <a:pt x="90" y="160"/>
                  </a:lnTo>
                  <a:lnTo>
                    <a:pt x="95" y="165"/>
                  </a:lnTo>
                  <a:lnTo>
                    <a:pt x="9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3" name="Freeform 15">
              <a:extLst>
                <a:ext uri="{FF2B5EF4-FFF2-40B4-BE49-F238E27FC236}">
                  <a16:creationId xmlns:a16="http://schemas.microsoft.com/office/drawing/2014/main" id="{41A3E8ED-8D9A-4DA3-A595-C5FFDF42CB5E}"/>
                </a:ext>
              </a:extLst>
            </p:cNvPr>
            <p:cNvSpPr>
              <a:spLocks noEditPoints="1"/>
            </p:cNvSpPr>
            <p:nvPr/>
          </p:nvSpPr>
          <p:spPr bwMode="auto">
            <a:xfrm>
              <a:off x="5026025" y="4841876"/>
              <a:ext cx="393700" cy="150813"/>
            </a:xfrm>
            <a:custGeom>
              <a:avLst/>
              <a:gdLst>
                <a:gd name="T0" fmla="*/ 77 w 495"/>
                <a:gd name="T1" fmla="*/ 158 h 189"/>
                <a:gd name="T2" fmla="*/ 113 w 495"/>
                <a:gd name="T3" fmla="*/ 175 h 189"/>
                <a:gd name="T4" fmla="*/ 169 w 495"/>
                <a:gd name="T5" fmla="*/ 188 h 189"/>
                <a:gd name="T6" fmla="*/ 255 w 495"/>
                <a:gd name="T7" fmla="*/ 185 h 189"/>
                <a:gd name="T8" fmla="*/ 304 w 495"/>
                <a:gd name="T9" fmla="*/ 175 h 189"/>
                <a:gd name="T10" fmla="*/ 371 w 495"/>
                <a:gd name="T11" fmla="*/ 158 h 189"/>
                <a:gd name="T12" fmla="*/ 438 w 495"/>
                <a:gd name="T13" fmla="*/ 160 h 189"/>
                <a:gd name="T14" fmla="*/ 439 w 495"/>
                <a:gd name="T15" fmla="*/ 152 h 189"/>
                <a:gd name="T16" fmla="*/ 377 w 495"/>
                <a:gd name="T17" fmla="*/ 137 h 189"/>
                <a:gd name="T18" fmla="*/ 332 w 495"/>
                <a:gd name="T19" fmla="*/ 141 h 189"/>
                <a:gd name="T20" fmla="*/ 275 w 495"/>
                <a:gd name="T21" fmla="*/ 152 h 189"/>
                <a:gd name="T22" fmla="*/ 194 w 495"/>
                <a:gd name="T23" fmla="*/ 163 h 189"/>
                <a:gd name="T24" fmla="*/ 124 w 495"/>
                <a:gd name="T25" fmla="*/ 155 h 189"/>
                <a:gd name="T26" fmla="*/ 67 w 495"/>
                <a:gd name="T27" fmla="*/ 151 h 189"/>
                <a:gd name="T28" fmla="*/ 15 w 495"/>
                <a:gd name="T29" fmla="*/ 76 h 189"/>
                <a:gd name="T30" fmla="*/ 49 w 495"/>
                <a:gd name="T31" fmla="*/ 101 h 189"/>
                <a:gd name="T32" fmla="*/ 88 w 495"/>
                <a:gd name="T33" fmla="*/ 118 h 189"/>
                <a:gd name="T34" fmla="*/ 136 w 495"/>
                <a:gd name="T35" fmla="*/ 127 h 189"/>
                <a:gd name="T36" fmla="*/ 197 w 495"/>
                <a:gd name="T37" fmla="*/ 129 h 189"/>
                <a:gd name="T38" fmla="*/ 275 w 495"/>
                <a:gd name="T39" fmla="*/ 121 h 189"/>
                <a:gd name="T40" fmla="*/ 394 w 495"/>
                <a:gd name="T41" fmla="*/ 96 h 189"/>
                <a:gd name="T42" fmla="*/ 475 w 495"/>
                <a:gd name="T43" fmla="*/ 95 h 189"/>
                <a:gd name="T44" fmla="*/ 477 w 495"/>
                <a:gd name="T45" fmla="*/ 87 h 189"/>
                <a:gd name="T46" fmla="*/ 432 w 495"/>
                <a:gd name="T47" fmla="*/ 71 h 189"/>
                <a:gd name="T48" fmla="*/ 363 w 495"/>
                <a:gd name="T49" fmla="*/ 64 h 189"/>
                <a:gd name="T50" fmla="*/ 259 w 495"/>
                <a:gd name="T51" fmla="*/ 82 h 189"/>
                <a:gd name="T52" fmla="*/ 217 w 495"/>
                <a:gd name="T53" fmla="*/ 90 h 189"/>
                <a:gd name="T54" fmla="*/ 175 w 495"/>
                <a:gd name="T55" fmla="*/ 93 h 189"/>
                <a:gd name="T56" fmla="*/ 113 w 495"/>
                <a:gd name="T57" fmla="*/ 92 h 189"/>
                <a:gd name="T58" fmla="*/ 49 w 495"/>
                <a:gd name="T59" fmla="*/ 79 h 189"/>
                <a:gd name="T60" fmla="*/ 15 w 495"/>
                <a:gd name="T61" fmla="*/ 76 h 189"/>
                <a:gd name="T62" fmla="*/ 18 w 495"/>
                <a:gd name="T63" fmla="*/ 6 h 189"/>
                <a:gd name="T64" fmla="*/ 71 w 495"/>
                <a:gd name="T65" fmla="*/ 20 h 189"/>
                <a:gd name="T66" fmla="*/ 150 w 495"/>
                <a:gd name="T67" fmla="*/ 28 h 189"/>
                <a:gd name="T68" fmla="*/ 231 w 495"/>
                <a:gd name="T69" fmla="*/ 19 h 189"/>
                <a:gd name="T70" fmla="*/ 303 w 495"/>
                <a:gd name="T71" fmla="*/ 6 h 189"/>
                <a:gd name="T72" fmla="*/ 348 w 495"/>
                <a:gd name="T73" fmla="*/ 5 h 189"/>
                <a:gd name="T74" fmla="*/ 405 w 495"/>
                <a:gd name="T75" fmla="*/ 22 h 189"/>
                <a:gd name="T76" fmla="*/ 404 w 495"/>
                <a:gd name="T77" fmla="*/ 29 h 189"/>
                <a:gd name="T78" fmla="*/ 328 w 495"/>
                <a:gd name="T79" fmla="*/ 29 h 189"/>
                <a:gd name="T80" fmla="*/ 237 w 495"/>
                <a:gd name="T81" fmla="*/ 48 h 189"/>
                <a:gd name="T82" fmla="*/ 180 w 495"/>
                <a:gd name="T83" fmla="*/ 57 h 189"/>
                <a:gd name="T84" fmla="*/ 130 w 495"/>
                <a:gd name="T85" fmla="*/ 59 h 189"/>
                <a:gd name="T86" fmla="*/ 77 w 495"/>
                <a:gd name="T87" fmla="*/ 48 h 189"/>
                <a:gd name="T88" fmla="*/ 29 w 495"/>
                <a:gd name="T89" fmla="*/ 2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5" h="189">
                  <a:moveTo>
                    <a:pt x="67" y="151"/>
                  </a:moveTo>
                  <a:lnTo>
                    <a:pt x="67" y="151"/>
                  </a:lnTo>
                  <a:lnTo>
                    <a:pt x="77" y="158"/>
                  </a:lnTo>
                  <a:lnTo>
                    <a:pt x="88" y="165"/>
                  </a:lnTo>
                  <a:lnTo>
                    <a:pt x="101" y="171"/>
                  </a:lnTo>
                  <a:lnTo>
                    <a:pt x="113" y="175"/>
                  </a:lnTo>
                  <a:lnTo>
                    <a:pt x="127" y="180"/>
                  </a:lnTo>
                  <a:lnTo>
                    <a:pt x="140" y="183"/>
                  </a:lnTo>
                  <a:lnTo>
                    <a:pt x="169" y="188"/>
                  </a:lnTo>
                  <a:lnTo>
                    <a:pt x="199" y="189"/>
                  </a:lnTo>
                  <a:lnTo>
                    <a:pt x="227" y="188"/>
                  </a:lnTo>
                  <a:lnTo>
                    <a:pt x="255" y="185"/>
                  </a:lnTo>
                  <a:lnTo>
                    <a:pt x="279" y="180"/>
                  </a:lnTo>
                  <a:lnTo>
                    <a:pt x="279" y="180"/>
                  </a:lnTo>
                  <a:lnTo>
                    <a:pt x="304" y="175"/>
                  </a:lnTo>
                  <a:lnTo>
                    <a:pt x="323" y="169"/>
                  </a:lnTo>
                  <a:lnTo>
                    <a:pt x="356" y="161"/>
                  </a:lnTo>
                  <a:lnTo>
                    <a:pt x="371" y="158"/>
                  </a:lnTo>
                  <a:lnTo>
                    <a:pt x="388" y="157"/>
                  </a:lnTo>
                  <a:lnTo>
                    <a:pt x="410" y="158"/>
                  </a:lnTo>
                  <a:lnTo>
                    <a:pt x="438" y="160"/>
                  </a:lnTo>
                  <a:lnTo>
                    <a:pt x="467" y="165"/>
                  </a:lnTo>
                  <a:lnTo>
                    <a:pt x="439" y="152"/>
                  </a:lnTo>
                  <a:lnTo>
                    <a:pt x="439" y="152"/>
                  </a:lnTo>
                  <a:lnTo>
                    <a:pt x="418" y="144"/>
                  </a:lnTo>
                  <a:lnTo>
                    <a:pt x="398" y="140"/>
                  </a:lnTo>
                  <a:lnTo>
                    <a:pt x="377" y="137"/>
                  </a:lnTo>
                  <a:lnTo>
                    <a:pt x="352" y="138"/>
                  </a:lnTo>
                  <a:lnTo>
                    <a:pt x="352" y="138"/>
                  </a:lnTo>
                  <a:lnTo>
                    <a:pt x="332" y="141"/>
                  </a:lnTo>
                  <a:lnTo>
                    <a:pt x="314" y="144"/>
                  </a:lnTo>
                  <a:lnTo>
                    <a:pt x="275" y="152"/>
                  </a:lnTo>
                  <a:lnTo>
                    <a:pt x="275" y="152"/>
                  </a:lnTo>
                  <a:lnTo>
                    <a:pt x="244" y="158"/>
                  </a:lnTo>
                  <a:lnTo>
                    <a:pt x="217" y="161"/>
                  </a:lnTo>
                  <a:lnTo>
                    <a:pt x="194" y="163"/>
                  </a:lnTo>
                  <a:lnTo>
                    <a:pt x="171" y="161"/>
                  </a:lnTo>
                  <a:lnTo>
                    <a:pt x="149" y="160"/>
                  </a:lnTo>
                  <a:lnTo>
                    <a:pt x="124" y="155"/>
                  </a:lnTo>
                  <a:lnTo>
                    <a:pt x="70" y="143"/>
                  </a:lnTo>
                  <a:lnTo>
                    <a:pt x="54" y="140"/>
                  </a:lnTo>
                  <a:lnTo>
                    <a:pt x="67" y="151"/>
                  </a:lnTo>
                  <a:lnTo>
                    <a:pt x="67" y="151"/>
                  </a:lnTo>
                  <a:close/>
                  <a:moveTo>
                    <a:pt x="15" y="76"/>
                  </a:moveTo>
                  <a:lnTo>
                    <a:pt x="15" y="76"/>
                  </a:lnTo>
                  <a:lnTo>
                    <a:pt x="26" y="85"/>
                  </a:lnTo>
                  <a:lnTo>
                    <a:pt x="37" y="93"/>
                  </a:lnTo>
                  <a:lnTo>
                    <a:pt x="49" y="101"/>
                  </a:lnTo>
                  <a:lnTo>
                    <a:pt x="62" y="107"/>
                  </a:lnTo>
                  <a:lnTo>
                    <a:pt x="74" y="113"/>
                  </a:lnTo>
                  <a:lnTo>
                    <a:pt x="88" y="118"/>
                  </a:lnTo>
                  <a:lnTo>
                    <a:pt x="118" y="124"/>
                  </a:lnTo>
                  <a:lnTo>
                    <a:pt x="118" y="124"/>
                  </a:lnTo>
                  <a:lnTo>
                    <a:pt x="136" y="127"/>
                  </a:lnTo>
                  <a:lnTo>
                    <a:pt x="157" y="129"/>
                  </a:lnTo>
                  <a:lnTo>
                    <a:pt x="177" y="130"/>
                  </a:lnTo>
                  <a:lnTo>
                    <a:pt x="197" y="129"/>
                  </a:lnTo>
                  <a:lnTo>
                    <a:pt x="237" y="126"/>
                  </a:lnTo>
                  <a:lnTo>
                    <a:pt x="275" y="121"/>
                  </a:lnTo>
                  <a:lnTo>
                    <a:pt x="275" y="121"/>
                  </a:lnTo>
                  <a:lnTo>
                    <a:pt x="326" y="109"/>
                  </a:lnTo>
                  <a:lnTo>
                    <a:pt x="371" y="99"/>
                  </a:lnTo>
                  <a:lnTo>
                    <a:pt x="394" y="96"/>
                  </a:lnTo>
                  <a:lnTo>
                    <a:pt x="419" y="95"/>
                  </a:lnTo>
                  <a:lnTo>
                    <a:pt x="446" y="93"/>
                  </a:lnTo>
                  <a:lnTo>
                    <a:pt x="475" y="95"/>
                  </a:lnTo>
                  <a:lnTo>
                    <a:pt x="495" y="96"/>
                  </a:lnTo>
                  <a:lnTo>
                    <a:pt x="477" y="87"/>
                  </a:lnTo>
                  <a:lnTo>
                    <a:pt x="477" y="87"/>
                  </a:lnTo>
                  <a:lnTo>
                    <a:pt x="461" y="81"/>
                  </a:lnTo>
                  <a:lnTo>
                    <a:pt x="446" y="74"/>
                  </a:lnTo>
                  <a:lnTo>
                    <a:pt x="432" y="71"/>
                  </a:lnTo>
                  <a:lnTo>
                    <a:pt x="418" y="67"/>
                  </a:lnTo>
                  <a:lnTo>
                    <a:pt x="390" y="64"/>
                  </a:lnTo>
                  <a:lnTo>
                    <a:pt x="363" y="64"/>
                  </a:lnTo>
                  <a:lnTo>
                    <a:pt x="337" y="65"/>
                  </a:lnTo>
                  <a:lnTo>
                    <a:pt x="311" y="70"/>
                  </a:lnTo>
                  <a:lnTo>
                    <a:pt x="259" y="82"/>
                  </a:lnTo>
                  <a:lnTo>
                    <a:pt x="259" y="82"/>
                  </a:lnTo>
                  <a:lnTo>
                    <a:pt x="237" y="87"/>
                  </a:lnTo>
                  <a:lnTo>
                    <a:pt x="217" y="90"/>
                  </a:lnTo>
                  <a:lnTo>
                    <a:pt x="197" y="92"/>
                  </a:lnTo>
                  <a:lnTo>
                    <a:pt x="175" y="93"/>
                  </a:lnTo>
                  <a:lnTo>
                    <a:pt x="175" y="93"/>
                  </a:lnTo>
                  <a:lnTo>
                    <a:pt x="154" y="93"/>
                  </a:lnTo>
                  <a:lnTo>
                    <a:pt x="133" y="93"/>
                  </a:lnTo>
                  <a:lnTo>
                    <a:pt x="113" y="92"/>
                  </a:lnTo>
                  <a:lnTo>
                    <a:pt x="91" y="88"/>
                  </a:lnTo>
                  <a:lnTo>
                    <a:pt x="71" y="84"/>
                  </a:lnTo>
                  <a:lnTo>
                    <a:pt x="49" y="79"/>
                  </a:lnTo>
                  <a:lnTo>
                    <a:pt x="4" y="65"/>
                  </a:lnTo>
                  <a:lnTo>
                    <a:pt x="15" y="76"/>
                  </a:lnTo>
                  <a:lnTo>
                    <a:pt x="15" y="76"/>
                  </a:lnTo>
                  <a:close/>
                  <a:moveTo>
                    <a:pt x="15" y="12"/>
                  </a:moveTo>
                  <a:lnTo>
                    <a:pt x="0" y="0"/>
                  </a:lnTo>
                  <a:lnTo>
                    <a:pt x="18" y="6"/>
                  </a:lnTo>
                  <a:lnTo>
                    <a:pt x="18" y="6"/>
                  </a:lnTo>
                  <a:lnTo>
                    <a:pt x="45" y="14"/>
                  </a:lnTo>
                  <a:lnTo>
                    <a:pt x="71" y="20"/>
                  </a:lnTo>
                  <a:lnTo>
                    <a:pt x="98" y="25"/>
                  </a:lnTo>
                  <a:lnTo>
                    <a:pt x="124" y="28"/>
                  </a:lnTo>
                  <a:lnTo>
                    <a:pt x="150" y="28"/>
                  </a:lnTo>
                  <a:lnTo>
                    <a:pt x="177" y="26"/>
                  </a:lnTo>
                  <a:lnTo>
                    <a:pt x="203" y="23"/>
                  </a:lnTo>
                  <a:lnTo>
                    <a:pt x="231" y="19"/>
                  </a:lnTo>
                  <a:lnTo>
                    <a:pt x="231" y="19"/>
                  </a:lnTo>
                  <a:lnTo>
                    <a:pt x="278" y="9"/>
                  </a:lnTo>
                  <a:lnTo>
                    <a:pt x="303" y="6"/>
                  </a:lnTo>
                  <a:lnTo>
                    <a:pt x="326" y="3"/>
                  </a:lnTo>
                  <a:lnTo>
                    <a:pt x="326" y="3"/>
                  </a:lnTo>
                  <a:lnTo>
                    <a:pt x="348" y="5"/>
                  </a:lnTo>
                  <a:lnTo>
                    <a:pt x="366" y="8"/>
                  </a:lnTo>
                  <a:lnTo>
                    <a:pt x="385" y="14"/>
                  </a:lnTo>
                  <a:lnTo>
                    <a:pt x="405" y="22"/>
                  </a:lnTo>
                  <a:lnTo>
                    <a:pt x="432" y="33"/>
                  </a:lnTo>
                  <a:lnTo>
                    <a:pt x="404" y="29"/>
                  </a:lnTo>
                  <a:lnTo>
                    <a:pt x="404" y="29"/>
                  </a:lnTo>
                  <a:lnTo>
                    <a:pt x="376" y="26"/>
                  </a:lnTo>
                  <a:lnTo>
                    <a:pt x="351" y="26"/>
                  </a:lnTo>
                  <a:lnTo>
                    <a:pt x="328" y="29"/>
                  </a:lnTo>
                  <a:lnTo>
                    <a:pt x="306" y="33"/>
                  </a:lnTo>
                  <a:lnTo>
                    <a:pt x="261" y="43"/>
                  </a:lnTo>
                  <a:lnTo>
                    <a:pt x="237" y="48"/>
                  </a:lnTo>
                  <a:lnTo>
                    <a:pt x="211" y="53"/>
                  </a:lnTo>
                  <a:lnTo>
                    <a:pt x="211" y="53"/>
                  </a:lnTo>
                  <a:lnTo>
                    <a:pt x="180" y="57"/>
                  </a:lnTo>
                  <a:lnTo>
                    <a:pt x="149" y="59"/>
                  </a:lnTo>
                  <a:lnTo>
                    <a:pt x="149" y="59"/>
                  </a:lnTo>
                  <a:lnTo>
                    <a:pt x="130" y="59"/>
                  </a:lnTo>
                  <a:lnTo>
                    <a:pt x="112" y="56"/>
                  </a:lnTo>
                  <a:lnTo>
                    <a:pt x="95" y="53"/>
                  </a:lnTo>
                  <a:lnTo>
                    <a:pt x="77" y="48"/>
                  </a:lnTo>
                  <a:lnTo>
                    <a:pt x="60" y="42"/>
                  </a:lnTo>
                  <a:lnTo>
                    <a:pt x="45" y="34"/>
                  </a:lnTo>
                  <a:lnTo>
                    <a:pt x="29" y="25"/>
                  </a:lnTo>
                  <a:lnTo>
                    <a:pt x="15" y="12"/>
                  </a:lnTo>
                  <a:lnTo>
                    <a:pt x="1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4" name="Freeform 74">
              <a:extLst>
                <a:ext uri="{FF2B5EF4-FFF2-40B4-BE49-F238E27FC236}">
                  <a16:creationId xmlns:a16="http://schemas.microsoft.com/office/drawing/2014/main" id="{744771ED-43DA-43DF-86C4-FD5ED4716379}"/>
                </a:ext>
              </a:extLst>
            </p:cNvPr>
            <p:cNvSpPr>
              <a:spLocks/>
            </p:cNvSpPr>
            <p:nvPr/>
          </p:nvSpPr>
          <p:spPr bwMode="auto">
            <a:xfrm>
              <a:off x="4718050" y="5484813"/>
              <a:ext cx="700088" cy="57150"/>
            </a:xfrm>
            <a:custGeom>
              <a:avLst/>
              <a:gdLst>
                <a:gd name="T0" fmla="*/ 36 w 883"/>
                <a:gd name="T1" fmla="*/ 73 h 73"/>
                <a:gd name="T2" fmla="*/ 846 w 883"/>
                <a:gd name="T3" fmla="*/ 73 h 73"/>
                <a:gd name="T4" fmla="*/ 846 w 883"/>
                <a:gd name="T5" fmla="*/ 73 h 73"/>
                <a:gd name="T6" fmla="*/ 846 w 883"/>
                <a:gd name="T7" fmla="*/ 73 h 73"/>
                <a:gd name="T8" fmla="*/ 853 w 883"/>
                <a:gd name="T9" fmla="*/ 73 h 73"/>
                <a:gd name="T10" fmla="*/ 860 w 883"/>
                <a:gd name="T11" fmla="*/ 71 h 73"/>
                <a:gd name="T12" fmla="*/ 867 w 883"/>
                <a:gd name="T13" fmla="*/ 67 h 73"/>
                <a:gd name="T14" fmla="*/ 872 w 883"/>
                <a:gd name="T15" fmla="*/ 62 h 73"/>
                <a:gd name="T16" fmla="*/ 877 w 883"/>
                <a:gd name="T17" fmla="*/ 57 h 73"/>
                <a:gd name="T18" fmla="*/ 880 w 883"/>
                <a:gd name="T19" fmla="*/ 51 h 73"/>
                <a:gd name="T20" fmla="*/ 883 w 883"/>
                <a:gd name="T21" fmla="*/ 43 h 73"/>
                <a:gd name="T22" fmla="*/ 883 w 883"/>
                <a:gd name="T23" fmla="*/ 37 h 73"/>
                <a:gd name="T24" fmla="*/ 883 w 883"/>
                <a:gd name="T25" fmla="*/ 37 h 73"/>
                <a:gd name="T26" fmla="*/ 883 w 883"/>
                <a:gd name="T27" fmla="*/ 37 h 73"/>
                <a:gd name="T28" fmla="*/ 883 w 883"/>
                <a:gd name="T29" fmla="*/ 29 h 73"/>
                <a:gd name="T30" fmla="*/ 880 w 883"/>
                <a:gd name="T31" fmla="*/ 22 h 73"/>
                <a:gd name="T32" fmla="*/ 877 w 883"/>
                <a:gd name="T33" fmla="*/ 15 h 73"/>
                <a:gd name="T34" fmla="*/ 872 w 883"/>
                <a:gd name="T35" fmla="*/ 11 h 73"/>
                <a:gd name="T36" fmla="*/ 867 w 883"/>
                <a:gd name="T37" fmla="*/ 6 h 73"/>
                <a:gd name="T38" fmla="*/ 860 w 883"/>
                <a:gd name="T39" fmla="*/ 3 h 73"/>
                <a:gd name="T40" fmla="*/ 853 w 883"/>
                <a:gd name="T41" fmla="*/ 0 h 73"/>
                <a:gd name="T42" fmla="*/ 846 w 883"/>
                <a:gd name="T43" fmla="*/ 0 h 73"/>
                <a:gd name="T44" fmla="*/ 36 w 883"/>
                <a:gd name="T45" fmla="*/ 0 h 73"/>
                <a:gd name="T46" fmla="*/ 36 w 883"/>
                <a:gd name="T47" fmla="*/ 0 h 73"/>
                <a:gd name="T48" fmla="*/ 36 w 883"/>
                <a:gd name="T49" fmla="*/ 0 h 73"/>
                <a:gd name="T50" fmla="*/ 30 w 883"/>
                <a:gd name="T51" fmla="*/ 0 h 73"/>
                <a:gd name="T52" fmla="*/ 22 w 883"/>
                <a:gd name="T53" fmla="*/ 3 h 73"/>
                <a:gd name="T54" fmla="*/ 16 w 883"/>
                <a:gd name="T55" fmla="*/ 6 h 73"/>
                <a:gd name="T56" fmla="*/ 11 w 883"/>
                <a:gd name="T57" fmla="*/ 11 h 73"/>
                <a:gd name="T58" fmla="*/ 7 w 883"/>
                <a:gd name="T59" fmla="*/ 15 h 73"/>
                <a:gd name="T60" fmla="*/ 3 w 883"/>
                <a:gd name="T61" fmla="*/ 22 h 73"/>
                <a:gd name="T62" fmla="*/ 0 w 883"/>
                <a:gd name="T63" fmla="*/ 29 h 73"/>
                <a:gd name="T64" fmla="*/ 0 w 883"/>
                <a:gd name="T65" fmla="*/ 37 h 73"/>
                <a:gd name="T66" fmla="*/ 0 w 883"/>
                <a:gd name="T67" fmla="*/ 37 h 73"/>
                <a:gd name="T68" fmla="*/ 0 w 883"/>
                <a:gd name="T69" fmla="*/ 37 h 73"/>
                <a:gd name="T70" fmla="*/ 0 w 883"/>
                <a:gd name="T71" fmla="*/ 43 h 73"/>
                <a:gd name="T72" fmla="*/ 3 w 883"/>
                <a:gd name="T73" fmla="*/ 51 h 73"/>
                <a:gd name="T74" fmla="*/ 7 w 883"/>
                <a:gd name="T75" fmla="*/ 57 h 73"/>
                <a:gd name="T76" fmla="*/ 11 w 883"/>
                <a:gd name="T77" fmla="*/ 62 h 73"/>
                <a:gd name="T78" fmla="*/ 16 w 883"/>
                <a:gd name="T79" fmla="*/ 67 h 73"/>
                <a:gd name="T80" fmla="*/ 22 w 883"/>
                <a:gd name="T81" fmla="*/ 71 h 73"/>
                <a:gd name="T82" fmla="*/ 30 w 883"/>
                <a:gd name="T83" fmla="*/ 73 h 73"/>
                <a:gd name="T84" fmla="*/ 36 w 883"/>
                <a:gd name="T85" fmla="*/ 73 h 73"/>
                <a:gd name="T86" fmla="*/ 36 w 883"/>
                <a:gd name="T8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3" h="73">
                  <a:moveTo>
                    <a:pt x="36" y="73"/>
                  </a:moveTo>
                  <a:lnTo>
                    <a:pt x="846" y="73"/>
                  </a:lnTo>
                  <a:lnTo>
                    <a:pt x="846" y="73"/>
                  </a:lnTo>
                  <a:lnTo>
                    <a:pt x="846" y="73"/>
                  </a:lnTo>
                  <a:lnTo>
                    <a:pt x="853" y="73"/>
                  </a:lnTo>
                  <a:lnTo>
                    <a:pt x="860" y="71"/>
                  </a:lnTo>
                  <a:lnTo>
                    <a:pt x="867" y="67"/>
                  </a:lnTo>
                  <a:lnTo>
                    <a:pt x="872" y="62"/>
                  </a:lnTo>
                  <a:lnTo>
                    <a:pt x="877" y="57"/>
                  </a:lnTo>
                  <a:lnTo>
                    <a:pt x="880" y="51"/>
                  </a:lnTo>
                  <a:lnTo>
                    <a:pt x="883" y="43"/>
                  </a:lnTo>
                  <a:lnTo>
                    <a:pt x="883" y="37"/>
                  </a:lnTo>
                  <a:lnTo>
                    <a:pt x="883" y="37"/>
                  </a:lnTo>
                  <a:lnTo>
                    <a:pt x="883" y="37"/>
                  </a:lnTo>
                  <a:lnTo>
                    <a:pt x="883" y="29"/>
                  </a:lnTo>
                  <a:lnTo>
                    <a:pt x="880" y="22"/>
                  </a:lnTo>
                  <a:lnTo>
                    <a:pt x="877" y="15"/>
                  </a:lnTo>
                  <a:lnTo>
                    <a:pt x="872" y="11"/>
                  </a:lnTo>
                  <a:lnTo>
                    <a:pt x="867" y="6"/>
                  </a:lnTo>
                  <a:lnTo>
                    <a:pt x="860" y="3"/>
                  </a:lnTo>
                  <a:lnTo>
                    <a:pt x="853" y="0"/>
                  </a:lnTo>
                  <a:lnTo>
                    <a:pt x="846" y="0"/>
                  </a:lnTo>
                  <a:lnTo>
                    <a:pt x="36" y="0"/>
                  </a:lnTo>
                  <a:lnTo>
                    <a:pt x="36" y="0"/>
                  </a:lnTo>
                  <a:lnTo>
                    <a:pt x="36" y="0"/>
                  </a:lnTo>
                  <a:lnTo>
                    <a:pt x="30" y="0"/>
                  </a:lnTo>
                  <a:lnTo>
                    <a:pt x="22" y="3"/>
                  </a:lnTo>
                  <a:lnTo>
                    <a:pt x="16" y="6"/>
                  </a:lnTo>
                  <a:lnTo>
                    <a:pt x="11" y="11"/>
                  </a:lnTo>
                  <a:lnTo>
                    <a:pt x="7" y="15"/>
                  </a:lnTo>
                  <a:lnTo>
                    <a:pt x="3" y="22"/>
                  </a:lnTo>
                  <a:lnTo>
                    <a:pt x="0" y="29"/>
                  </a:lnTo>
                  <a:lnTo>
                    <a:pt x="0" y="37"/>
                  </a:lnTo>
                  <a:lnTo>
                    <a:pt x="0" y="37"/>
                  </a:lnTo>
                  <a:lnTo>
                    <a:pt x="0" y="37"/>
                  </a:lnTo>
                  <a:lnTo>
                    <a:pt x="0" y="43"/>
                  </a:lnTo>
                  <a:lnTo>
                    <a:pt x="3" y="51"/>
                  </a:lnTo>
                  <a:lnTo>
                    <a:pt x="7" y="57"/>
                  </a:lnTo>
                  <a:lnTo>
                    <a:pt x="11" y="62"/>
                  </a:lnTo>
                  <a:lnTo>
                    <a:pt x="16" y="67"/>
                  </a:lnTo>
                  <a:lnTo>
                    <a:pt x="22" y="71"/>
                  </a:lnTo>
                  <a:lnTo>
                    <a:pt x="30" y="73"/>
                  </a:lnTo>
                  <a:lnTo>
                    <a:pt x="36" y="73"/>
                  </a:lnTo>
                  <a:lnTo>
                    <a:pt x="36"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85" name="Grupa 184">
            <a:extLst>
              <a:ext uri="{FF2B5EF4-FFF2-40B4-BE49-F238E27FC236}">
                <a16:creationId xmlns:a16="http://schemas.microsoft.com/office/drawing/2014/main" id="{691338C6-AC68-42AA-9435-100ADFC81FB5}"/>
              </a:ext>
            </a:extLst>
          </p:cNvPr>
          <p:cNvGrpSpPr/>
          <p:nvPr/>
        </p:nvGrpSpPr>
        <p:grpSpPr>
          <a:xfrm>
            <a:off x="6971646" y="4445877"/>
            <a:ext cx="100759" cy="296609"/>
            <a:chOff x="4788024" y="2506166"/>
            <a:chExt cx="254000" cy="747713"/>
          </a:xfrm>
          <a:solidFill>
            <a:srgbClr val="CDCDCD"/>
          </a:solidFill>
        </p:grpSpPr>
        <p:sp>
          <p:nvSpPr>
            <p:cNvPr id="186" name="Rectangle 15">
              <a:extLst>
                <a:ext uri="{FF2B5EF4-FFF2-40B4-BE49-F238E27FC236}">
                  <a16:creationId xmlns:a16="http://schemas.microsoft.com/office/drawing/2014/main" id="{D3E09853-6A02-45C3-8A09-5392FBE21E23}"/>
                </a:ext>
              </a:extLst>
            </p:cNvPr>
            <p:cNvSpPr>
              <a:spLocks noChangeArrowheads="1"/>
            </p:cNvSpPr>
            <p:nvPr/>
          </p:nvSpPr>
          <p:spPr bwMode="auto">
            <a:xfrm>
              <a:off x="4861049" y="2506166"/>
              <a:ext cx="1095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7" name="Freeform 16">
              <a:extLst>
                <a:ext uri="{FF2B5EF4-FFF2-40B4-BE49-F238E27FC236}">
                  <a16:creationId xmlns:a16="http://schemas.microsoft.com/office/drawing/2014/main" id="{7CFE218C-B544-4F59-977D-273E47EC65EA}"/>
                </a:ext>
              </a:extLst>
            </p:cNvPr>
            <p:cNvSpPr>
              <a:spLocks noEditPoints="1"/>
            </p:cNvSpPr>
            <p:nvPr/>
          </p:nvSpPr>
          <p:spPr bwMode="auto">
            <a:xfrm>
              <a:off x="4788024" y="2564904"/>
              <a:ext cx="254000" cy="688975"/>
            </a:xfrm>
            <a:custGeom>
              <a:avLst/>
              <a:gdLst>
                <a:gd name="T0" fmla="*/ 312 w 319"/>
                <a:gd name="T1" fmla="*/ 160 h 870"/>
                <a:gd name="T2" fmla="*/ 245 w 319"/>
                <a:gd name="T3" fmla="*/ 14 h 870"/>
                <a:gd name="T4" fmla="*/ 118 w 319"/>
                <a:gd name="T5" fmla="*/ 0 h 870"/>
                <a:gd name="T6" fmla="*/ 75 w 319"/>
                <a:gd name="T7" fmla="*/ 19 h 870"/>
                <a:gd name="T8" fmla="*/ 8 w 319"/>
                <a:gd name="T9" fmla="*/ 160 h 870"/>
                <a:gd name="T10" fmla="*/ 0 w 319"/>
                <a:gd name="T11" fmla="*/ 191 h 870"/>
                <a:gd name="T12" fmla="*/ 2 w 319"/>
                <a:gd name="T13" fmla="*/ 228 h 870"/>
                <a:gd name="T14" fmla="*/ 4 w 319"/>
                <a:gd name="T15" fmla="*/ 266 h 870"/>
                <a:gd name="T16" fmla="*/ 0 w 319"/>
                <a:gd name="T17" fmla="*/ 303 h 870"/>
                <a:gd name="T18" fmla="*/ 4 w 319"/>
                <a:gd name="T19" fmla="*/ 334 h 870"/>
                <a:gd name="T20" fmla="*/ 0 w 319"/>
                <a:gd name="T21" fmla="*/ 345 h 870"/>
                <a:gd name="T22" fmla="*/ 2 w 319"/>
                <a:gd name="T23" fmla="*/ 372 h 870"/>
                <a:gd name="T24" fmla="*/ 0 w 319"/>
                <a:gd name="T25" fmla="*/ 409 h 870"/>
                <a:gd name="T26" fmla="*/ 2 w 319"/>
                <a:gd name="T27" fmla="*/ 424 h 870"/>
                <a:gd name="T28" fmla="*/ 8 w 319"/>
                <a:gd name="T29" fmla="*/ 439 h 870"/>
                <a:gd name="T30" fmla="*/ 0 w 319"/>
                <a:gd name="T31" fmla="*/ 526 h 870"/>
                <a:gd name="T32" fmla="*/ 9 w 319"/>
                <a:gd name="T33" fmla="*/ 835 h 870"/>
                <a:gd name="T34" fmla="*/ 85 w 319"/>
                <a:gd name="T35" fmla="*/ 870 h 870"/>
                <a:gd name="T36" fmla="*/ 133 w 319"/>
                <a:gd name="T37" fmla="*/ 855 h 870"/>
                <a:gd name="T38" fmla="*/ 98 w 319"/>
                <a:gd name="T39" fmla="*/ 838 h 870"/>
                <a:gd name="T40" fmla="*/ 55 w 319"/>
                <a:gd name="T41" fmla="*/ 833 h 870"/>
                <a:gd name="T42" fmla="*/ 64 w 319"/>
                <a:gd name="T43" fmla="*/ 812 h 870"/>
                <a:gd name="T44" fmla="*/ 132 w 319"/>
                <a:gd name="T45" fmla="*/ 819 h 870"/>
                <a:gd name="T46" fmla="*/ 214 w 319"/>
                <a:gd name="T47" fmla="*/ 867 h 870"/>
                <a:gd name="T48" fmla="*/ 292 w 319"/>
                <a:gd name="T49" fmla="*/ 852 h 870"/>
                <a:gd name="T50" fmla="*/ 319 w 319"/>
                <a:gd name="T51" fmla="*/ 576 h 870"/>
                <a:gd name="T52" fmla="*/ 318 w 319"/>
                <a:gd name="T53" fmla="*/ 452 h 870"/>
                <a:gd name="T54" fmla="*/ 317 w 319"/>
                <a:gd name="T55" fmla="*/ 432 h 870"/>
                <a:gd name="T56" fmla="*/ 319 w 319"/>
                <a:gd name="T57" fmla="*/ 409 h 870"/>
                <a:gd name="T58" fmla="*/ 312 w 319"/>
                <a:gd name="T59" fmla="*/ 384 h 870"/>
                <a:gd name="T60" fmla="*/ 319 w 319"/>
                <a:gd name="T61" fmla="*/ 353 h 870"/>
                <a:gd name="T62" fmla="*/ 317 w 319"/>
                <a:gd name="T63" fmla="*/ 336 h 870"/>
                <a:gd name="T64" fmla="*/ 319 w 319"/>
                <a:gd name="T65" fmla="*/ 309 h 870"/>
                <a:gd name="T66" fmla="*/ 312 w 319"/>
                <a:gd name="T67" fmla="*/ 272 h 870"/>
                <a:gd name="T68" fmla="*/ 319 w 319"/>
                <a:gd name="T69" fmla="*/ 242 h 870"/>
                <a:gd name="T70" fmla="*/ 318 w 319"/>
                <a:gd name="T71" fmla="*/ 204 h 870"/>
                <a:gd name="T72" fmla="*/ 80 w 319"/>
                <a:gd name="T73" fmla="*/ 731 h 870"/>
                <a:gd name="T74" fmla="*/ 51 w 319"/>
                <a:gd name="T75" fmla="*/ 726 h 870"/>
                <a:gd name="T76" fmla="*/ 65 w 319"/>
                <a:gd name="T77" fmla="*/ 503 h 870"/>
                <a:gd name="T78" fmla="*/ 85 w 319"/>
                <a:gd name="T79" fmla="*/ 719 h 870"/>
                <a:gd name="T80" fmla="*/ 47 w 319"/>
                <a:gd name="T81" fmla="*/ 428 h 870"/>
                <a:gd name="T82" fmla="*/ 33 w 319"/>
                <a:gd name="T83" fmla="*/ 409 h 870"/>
                <a:gd name="T84" fmla="*/ 147 w 319"/>
                <a:gd name="T85" fmla="*/ 396 h 870"/>
                <a:gd name="T86" fmla="*/ 155 w 319"/>
                <a:gd name="T87" fmla="*/ 364 h 870"/>
                <a:gd name="T88" fmla="*/ 37 w 319"/>
                <a:gd name="T89" fmla="*/ 369 h 870"/>
                <a:gd name="T90" fmla="*/ 42 w 319"/>
                <a:gd name="T91" fmla="*/ 341 h 870"/>
                <a:gd name="T92" fmla="*/ 155 w 319"/>
                <a:gd name="T93" fmla="*/ 353 h 870"/>
                <a:gd name="T94" fmla="*/ 141 w 319"/>
                <a:gd name="T95" fmla="*/ 317 h 870"/>
                <a:gd name="T96" fmla="*/ 33 w 319"/>
                <a:gd name="T97" fmla="*/ 298 h 870"/>
                <a:gd name="T98" fmla="*/ 141 w 319"/>
                <a:gd name="T99" fmla="*/ 284 h 870"/>
                <a:gd name="T100" fmla="*/ 155 w 319"/>
                <a:gd name="T101" fmla="*/ 247 h 870"/>
                <a:gd name="T102" fmla="*/ 42 w 319"/>
                <a:gd name="T103" fmla="*/ 260 h 870"/>
                <a:gd name="T104" fmla="*/ 37 w 319"/>
                <a:gd name="T105" fmla="*/ 232 h 870"/>
                <a:gd name="T106" fmla="*/ 155 w 319"/>
                <a:gd name="T107" fmla="*/ 237 h 870"/>
                <a:gd name="T108" fmla="*/ 147 w 319"/>
                <a:gd name="T109" fmla="*/ 204 h 870"/>
                <a:gd name="T110" fmla="*/ 33 w 319"/>
                <a:gd name="T111" fmla="*/ 191 h 870"/>
                <a:gd name="T112" fmla="*/ 141 w 319"/>
                <a:gd name="T113" fmla="*/ 172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9" h="870">
                  <a:moveTo>
                    <a:pt x="319" y="186"/>
                  </a:moveTo>
                  <a:lnTo>
                    <a:pt x="319" y="186"/>
                  </a:lnTo>
                  <a:lnTo>
                    <a:pt x="319" y="179"/>
                  </a:lnTo>
                  <a:lnTo>
                    <a:pt x="318" y="172"/>
                  </a:lnTo>
                  <a:lnTo>
                    <a:pt x="316" y="166"/>
                  </a:lnTo>
                  <a:lnTo>
                    <a:pt x="312" y="160"/>
                  </a:lnTo>
                  <a:lnTo>
                    <a:pt x="312" y="160"/>
                  </a:lnTo>
                  <a:lnTo>
                    <a:pt x="228" y="37"/>
                  </a:lnTo>
                  <a:lnTo>
                    <a:pt x="228" y="37"/>
                  </a:lnTo>
                  <a:lnTo>
                    <a:pt x="235" y="33"/>
                  </a:lnTo>
                  <a:lnTo>
                    <a:pt x="240" y="29"/>
                  </a:lnTo>
                  <a:lnTo>
                    <a:pt x="243" y="24"/>
                  </a:lnTo>
                  <a:lnTo>
                    <a:pt x="245" y="19"/>
                  </a:lnTo>
                  <a:lnTo>
                    <a:pt x="245" y="14"/>
                  </a:lnTo>
                  <a:lnTo>
                    <a:pt x="245" y="14"/>
                  </a:lnTo>
                  <a:lnTo>
                    <a:pt x="243" y="9"/>
                  </a:lnTo>
                  <a:lnTo>
                    <a:pt x="241" y="4"/>
                  </a:lnTo>
                  <a:lnTo>
                    <a:pt x="236" y="1"/>
                  </a:lnTo>
                  <a:lnTo>
                    <a:pt x="231" y="0"/>
                  </a:lnTo>
                  <a:lnTo>
                    <a:pt x="203" y="0"/>
                  </a:lnTo>
                  <a:lnTo>
                    <a:pt x="118" y="0"/>
                  </a:lnTo>
                  <a:lnTo>
                    <a:pt x="89" y="0"/>
                  </a:lnTo>
                  <a:lnTo>
                    <a:pt x="89" y="0"/>
                  </a:lnTo>
                  <a:lnTo>
                    <a:pt x="84" y="1"/>
                  </a:lnTo>
                  <a:lnTo>
                    <a:pt x="79" y="4"/>
                  </a:lnTo>
                  <a:lnTo>
                    <a:pt x="76" y="9"/>
                  </a:lnTo>
                  <a:lnTo>
                    <a:pt x="75" y="14"/>
                  </a:lnTo>
                  <a:lnTo>
                    <a:pt x="75" y="19"/>
                  </a:lnTo>
                  <a:lnTo>
                    <a:pt x="75" y="19"/>
                  </a:lnTo>
                  <a:lnTo>
                    <a:pt x="76" y="24"/>
                  </a:lnTo>
                  <a:lnTo>
                    <a:pt x="80" y="29"/>
                  </a:lnTo>
                  <a:lnTo>
                    <a:pt x="85" y="33"/>
                  </a:lnTo>
                  <a:lnTo>
                    <a:pt x="92" y="37"/>
                  </a:lnTo>
                  <a:lnTo>
                    <a:pt x="8" y="160"/>
                  </a:lnTo>
                  <a:lnTo>
                    <a:pt x="8" y="160"/>
                  </a:lnTo>
                  <a:lnTo>
                    <a:pt x="8" y="160"/>
                  </a:lnTo>
                  <a:lnTo>
                    <a:pt x="6" y="166"/>
                  </a:lnTo>
                  <a:lnTo>
                    <a:pt x="2" y="172"/>
                  </a:lnTo>
                  <a:lnTo>
                    <a:pt x="0" y="179"/>
                  </a:lnTo>
                  <a:lnTo>
                    <a:pt x="0" y="186"/>
                  </a:lnTo>
                  <a:lnTo>
                    <a:pt x="0" y="191"/>
                  </a:lnTo>
                  <a:lnTo>
                    <a:pt x="0" y="191"/>
                  </a:lnTo>
                  <a:lnTo>
                    <a:pt x="0" y="198"/>
                  </a:lnTo>
                  <a:lnTo>
                    <a:pt x="2" y="204"/>
                  </a:lnTo>
                  <a:lnTo>
                    <a:pt x="4" y="210"/>
                  </a:lnTo>
                  <a:lnTo>
                    <a:pt x="8" y="217"/>
                  </a:lnTo>
                  <a:lnTo>
                    <a:pt x="8" y="217"/>
                  </a:lnTo>
                  <a:lnTo>
                    <a:pt x="4" y="222"/>
                  </a:lnTo>
                  <a:lnTo>
                    <a:pt x="2" y="228"/>
                  </a:lnTo>
                  <a:lnTo>
                    <a:pt x="0" y="236"/>
                  </a:lnTo>
                  <a:lnTo>
                    <a:pt x="0" y="242"/>
                  </a:lnTo>
                  <a:lnTo>
                    <a:pt x="0" y="247"/>
                  </a:lnTo>
                  <a:lnTo>
                    <a:pt x="0" y="247"/>
                  </a:lnTo>
                  <a:lnTo>
                    <a:pt x="0" y="253"/>
                  </a:lnTo>
                  <a:lnTo>
                    <a:pt x="2" y="260"/>
                  </a:lnTo>
                  <a:lnTo>
                    <a:pt x="4" y="266"/>
                  </a:lnTo>
                  <a:lnTo>
                    <a:pt x="8" y="272"/>
                  </a:lnTo>
                  <a:lnTo>
                    <a:pt x="8" y="272"/>
                  </a:lnTo>
                  <a:lnTo>
                    <a:pt x="4" y="277"/>
                  </a:lnTo>
                  <a:lnTo>
                    <a:pt x="2" y="284"/>
                  </a:lnTo>
                  <a:lnTo>
                    <a:pt x="0" y="291"/>
                  </a:lnTo>
                  <a:lnTo>
                    <a:pt x="0" y="298"/>
                  </a:lnTo>
                  <a:lnTo>
                    <a:pt x="0" y="303"/>
                  </a:lnTo>
                  <a:lnTo>
                    <a:pt x="0" y="303"/>
                  </a:lnTo>
                  <a:lnTo>
                    <a:pt x="0" y="309"/>
                  </a:lnTo>
                  <a:lnTo>
                    <a:pt x="2" y="315"/>
                  </a:lnTo>
                  <a:lnTo>
                    <a:pt x="4" y="322"/>
                  </a:lnTo>
                  <a:lnTo>
                    <a:pt x="8" y="328"/>
                  </a:lnTo>
                  <a:lnTo>
                    <a:pt x="8" y="328"/>
                  </a:lnTo>
                  <a:lnTo>
                    <a:pt x="4" y="334"/>
                  </a:lnTo>
                  <a:lnTo>
                    <a:pt x="4" y="334"/>
                  </a:lnTo>
                  <a:lnTo>
                    <a:pt x="3" y="336"/>
                  </a:lnTo>
                  <a:lnTo>
                    <a:pt x="3" y="336"/>
                  </a:lnTo>
                  <a:lnTo>
                    <a:pt x="2" y="343"/>
                  </a:lnTo>
                  <a:lnTo>
                    <a:pt x="2" y="343"/>
                  </a:lnTo>
                  <a:lnTo>
                    <a:pt x="0" y="345"/>
                  </a:lnTo>
                  <a:lnTo>
                    <a:pt x="0" y="345"/>
                  </a:lnTo>
                  <a:lnTo>
                    <a:pt x="0" y="353"/>
                  </a:lnTo>
                  <a:lnTo>
                    <a:pt x="0" y="353"/>
                  </a:lnTo>
                  <a:lnTo>
                    <a:pt x="0" y="358"/>
                  </a:lnTo>
                  <a:lnTo>
                    <a:pt x="0" y="358"/>
                  </a:lnTo>
                  <a:lnTo>
                    <a:pt x="0" y="358"/>
                  </a:lnTo>
                  <a:lnTo>
                    <a:pt x="0" y="365"/>
                  </a:lnTo>
                  <a:lnTo>
                    <a:pt x="2" y="372"/>
                  </a:lnTo>
                  <a:lnTo>
                    <a:pt x="4" y="379"/>
                  </a:lnTo>
                  <a:lnTo>
                    <a:pt x="8" y="384"/>
                  </a:lnTo>
                  <a:lnTo>
                    <a:pt x="8" y="384"/>
                  </a:lnTo>
                  <a:lnTo>
                    <a:pt x="4" y="390"/>
                  </a:lnTo>
                  <a:lnTo>
                    <a:pt x="2" y="395"/>
                  </a:lnTo>
                  <a:lnTo>
                    <a:pt x="0" y="403"/>
                  </a:lnTo>
                  <a:lnTo>
                    <a:pt x="0" y="409"/>
                  </a:lnTo>
                  <a:lnTo>
                    <a:pt x="0" y="409"/>
                  </a:lnTo>
                  <a:lnTo>
                    <a:pt x="0" y="414"/>
                  </a:lnTo>
                  <a:lnTo>
                    <a:pt x="0" y="414"/>
                  </a:lnTo>
                  <a:lnTo>
                    <a:pt x="0" y="414"/>
                  </a:lnTo>
                  <a:lnTo>
                    <a:pt x="0" y="423"/>
                  </a:lnTo>
                  <a:lnTo>
                    <a:pt x="0" y="423"/>
                  </a:lnTo>
                  <a:lnTo>
                    <a:pt x="2" y="424"/>
                  </a:lnTo>
                  <a:lnTo>
                    <a:pt x="2" y="424"/>
                  </a:lnTo>
                  <a:lnTo>
                    <a:pt x="3" y="432"/>
                  </a:lnTo>
                  <a:lnTo>
                    <a:pt x="3" y="432"/>
                  </a:lnTo>
                  <a:lnTo>
                    <a:pt x="4" y="433"/>
                  </a:lnTo>
                  <a:lnTo>
                    <a:pt x="4" y="433"/>
                  </a:lnTo>
                  <a:lnTo>
                    <a:pt x="8" y="439"/>
                  </a:lnTo>
                  <a:lnTo>
                    <a:pt x="8" y="439"/>
                  </a:lnTo>
                  <a:lnTo>
                    <a:pt x="4" y="446"/>
                  </a:lnTo>
                  <a:lnTo>
                    <a:pt x="2" y="452"/>
                  </a:lnTo>
                  <a:lnTo>
                    <a:pt x="0" y="458"/>
                  </a:lnTo>
                  <a:lnTo>
                    <a:pt x="0" y="465"/>
                  </a:lnTo>
                  <a:lnTo>
                    <a:pt x="0" y="470"/>
                  </a:lnTo>
                  <a:lnTo>
                    <a:pt x="0" y="521"/>
                  </a:lnTo>
                  <a:lnTo>
                    <a:pt x="0" y="526"/>
                  </a:lnTo>
                  <a:lnTo>
                    <a:pt x="0" y="576"/>
                  </a:lnTo>
                  <a:lnTo>
                    <a:pt x="0" y="581"/>
                  </a:lnTo>
                  <a:lnTo>
                    <a:pt x="0" y="812"/>
                  </a:lnTo>
                  <a:lnTo>
                    <a:pt x="0" y="812"/>
                  </a:lnTo>
                  <a:lnTo>
                    <a:pt x="0" y="812"/>
                  </a:lnTo>
                  <a:lnTo>
                    <a:pt x="4" y="823"/>
                  </a:lnTo>
                  <a:lnTo>
                    <a:pt x="9" y="835"/>
                  </a:lnTo>
                  <a:lnTo>
                    <a:pt x="18" y="845"/>
                  </a:lnTo>
                  <a:lnTo>
                    <a:pt x="28" y="852"/>
                  </a:lnTo>
                  <a:lnTo>
                    <a:pt x="41" y="860"/>
                  </a:lnTo>
                  <a:lnTo>
                    <a:pt x="55" y="865"/>
                  </a:lnTo>
                  <a:lnTo>
                    <a:pt x="69" y="869"/>
                  </a:lnTo>
                  <a:lnTo>
                    <a:pt x="85" y="870"/>
                  </a:lnTo>
                  <a:lnTo>
                    <a:pt x="85" y="870"/>
                  </a:lnTo>
                  <a:lnTo>
                    <a:pt x="98" y="869"/>
                  </a:lnTo>
                  <a:lnTo>
                    <a:pt x="109" y="866"/>
                  </a:lnTo>
                  <a:lnTo>
                    <a:pt x="121" y="864"/>
                  </a:lnTo>
                  <a:lnTo>
                    <a:pt x="131" y="859"/>
                  </a:lnTo>
                  <a:lnTo>
                    <a:pt x="131" y="859"/>
                  </a:lnTo>
                  <a:lnTo>
                    <a:pt x="132" y="857"/>
                  </a:lnTo>
                  <a:lnTo>
                    <a:pt x="133" y="855"/>
                  </a:lnTo>
                  <a:lnTo>
                    <a:pt x="133" y="855"/>
                  </a:lnTo>
                  <a:lnTo>
                    <a:pt x="132" y="852"/>
                  </a:lnTo>
                  <a:lnTo>
                    <a:pt x="131" y="850"/>
                  </a:lnTo>
                  <a:lnTo>
                    <a:pt x="131" y="850"/>
                  </a:lnTo>
                  <a:lnTo>
                    <a:pt x="121" y="845"/>
                  </a:lnTo>
                  <a:lnTo>
                    <a:pt x="111" y="841"/>
                  </a:lnTo>
                  <a:lnTo>
                    <a:pt x="98" y="838"/>
                  </a:lnTo>
                  <a:lnTo>
                    <a:pt x="85" y="837"/>
                  </a:lnTo>
                  <a:lnTo>
                    <a:pt x="85" y="837"/>
                  </a:lnTo>
                  <a:lnTo>
                    <a:pt x="69" y="840"/>
                  </a:lnTo>
                  <a:lnTo>
                    <a:pt x="69" y="840"/>
                  </a:lnTo>
                  <a:lnTo>
                    <a:pt x="62" y="838"/>
                  </a:lnTo>
                  <a:lnTo>
                    <a:pt x="59" y="837"/>
                  </a:lnTo>
                  <a:lnTo>
                    <a:pt x="55" y="833"/>
                  </a:lnTo>
                  <a:lnTo>
                    <a:pt x="52" y="828"/>
                  </a:lnTo>
                  <a:lnTo>
                    <a:pt x="52" y="828"/>
                  </a:lnTo>
                  <a:lnTo>
                    <a:pt x="52" y="823"/>
                  </a:lnTo>
                  <a:lnTo>
                    <a:pt x="55" y="818"/>
                  </a:lnTo>
                  <a:lnTo>
                    <a:pt x="59" y="814"/>
                  </a:lnTo>
                  <a:lnTo>
                    <a:pt x="64" y="812"/>
                  </a:lnTo>
                  <a:lnTo>
                    <a:pt x="64" y="812"/>
                  </a:lnTo>
                  <a:lnTo>
                    <a:pt x="74" y="810"/>
                  </a:lnTo>
                  <a:lnTo>
                    <a:pt x="85" y="810"/>
                  </a:lnTo>
                  <a:lnTo>
                    <a:pt x="85" y="810"/>
                  </a:lnTo>
                  <a:lnTo>
                    <a:pt x="98" y="810"/>
                  </a:lnTo>
                  <a:lnTo>
                    <a:pt x="111" y="813"/>
                  </a:lnTo>
                  <a:lnTo>
                    <a:pt x="122" y="816"/>
                  </a:lnTo>
                  <a:lnTo>
                    <a:pt x="132" y="819"/>
                  </a:lnTo>
                  <a:lnTo>
                    <a:pt x="141" y="824"/>
                  </a:lnTo>
                  <a:lnTo>
                    <a:pt x="150" y="829"/>
                  </a:lnTo>
                  <a:lnTo>
                    <a:pt x="166" y="840"/>
                  </a:lnTo>
                  <a:lnTo>
                    <a:pt x="181" y="851"/>
                  </a:lnTo>
                  <a:lnTo>
                    <a:pt x="198" y="860"/>
                  </a:lnTo>
                  <a:lnTo>
                    <a:pt x="205" y="864"/>
                  </a:lnTo>
                  <a:lnTo>
                    <a:pt x="214" y="867"/>
                  </a:lnTo>
                  <a:lnTo>
                    <a:pt x="224" y="869"/>
                  </a:lnTo>
                  <a:lnTo>
                    <a:pt x="235" y="870"/>
                  </a:lnTo>
                  <a:lnTo>
                    <a:pt x="235" y="870"/>
                  </a:lnTo>
                  <a:lnTo>
                    <a:pt x="251" y="869"/>
                  </a:lnTo>
                  <a:lnTo>
                    <a:pt x="266" y="865"/>
                  </a:lnTo>
                  <a:lnTo>
                    <a:pt x="279" y="860"/>
                  </a:lnTo>
                  <a:lnTo>
                    <a:pt x="292" y="852"/>
                  </a:lnTo>
                  <a:lnTo>
                    <a:pt x="302" y="845"/>
                  </a:lnTo>
                  <a:lnTo>
                    <a:pt x="311" y="835"/>
                  </a:lnTo>
                  <a:lnTo>
                    <a:pt x="316" y="823"/>
                  </a:lnTo>
                  <a:lnTo>
                    <a:pt x="319" y="812"/>
                  </a:lnTo>
                  <a:lnTo>
                    <a:pt x="319" y="812"/>
                  </a:lnTo>
                  <a:lnTo>
                    <a:pt x="319" y="581"/>
                  </a:lnTo>
                  <a:lnTo>
                    <a:pt x="319" y="576"/>
                  </a:lnTo>
                  <a:lnTo>
                    <a:pt x="319" y="526"/>
                  </a:lnTo>
                  <a:lnTo>
                    <a:pt x="319" y="521"/>
                  </a:lnTo>
                  <a:lnTo>
                    <a:pt x="319" y="470"/>
                  </a:lnTo>
                  <a:lnTo>
                    <a:pt x="319" y="465"/>
                  </a:lnTo>
                  <a:lnTo>
                    <a:pt x="319" y="465"/>
                  </a:lnTo>
                  <a:lnTo>
                    <a:pt x="319" y="458"/>
                  </a:lnTo>
                  <a:lnTo>
                    <a:pt x="318" y="452"/>
                  </a:lnTo>
                  <a:lnTo>
                    <a:pt x="316" y="446"/>
                  </a:lnTo>
                  <a:lnTo>
                    <a:pt x="312" y="439"/>
                  </a:lnTo>
                  <a:lnTo>
                    <a:pt x="312" y="439"/>
                  </a:lnTo>
                  <a:lnTo>
                    <a:pt x="316" y="433"/>
                  </a:lnTo>
                  <a:lnTo>
                    <a:pt x="316" y="433"/>
                  </a:lnTo>
                  <a:lnTo>
                    <a:pt x="317" y="432"/>
                  </a:lnTo>
                  <a:lnTo>
                    <a:pt x="317" y="432"/>
                  </a:lnTo>
                  <a:lnTo>
                    <a:pt x="318" y="424"/>
                  </a:lnTo>
                  <a:lnTo>
                    <a:pt x="318" y="424"/>
                  </a:lnTo>
                  <a:lnTo>
                    <a:pt x="319" y="423"/>
                  </a:lnTo>
                  <a:lnTo>
                    <a:pt x="319" y="423"/>
                  </a:lnTo>
                  <a:lnTo>
                    <a:pt x="319" y="414"/>
                  </a:lnTo>
                  <a:lnTo>
                    <a:pt x="319" y="414"/>
                  </a:lnTo>
                  <a:lnTo>
                    <a:pt x="319" y="409"/>
                  </a:lnTo>
                  <a:lnTo>
                    <a:pt x="319" y="409"/>
                  </a:lnTo>
                  <a:lnTo>
                    <a:pt x="319" y="409"/>
                  </a:lnTo>
                  <a:lnTo>
                    <a:pt x="319" y="403"/>
                  </a:lnTo>
                  <a:lnTo>
                    <a:pt x="318" y="395"/>
                  </a:lnTo>
                  <a:lnTo>
                    <a:pt x="316" y="390"/>
                  </a:lnTo>
                  <a:lnTo>
                    <a:pt x="312" y="384"/>
                  </a:lnTo>
                  <a:lnTo>
                    <a:pt x="312" y="384"/>
                  </a:lnTo>
                  <a:lnTo>
                    <a:pt x="316" y="379"/>
                  </a:lnTo>
                  <a:lnTo>
                    <a:pt x="318" y="372"/>
                  </a:lnTo>
                  <a:lnTo>
                    <a:pt x="319" y="365"/>
                  </a:lnTo>
                  <a:lnTo>
                    <a:pt x="319" y="358"/>
                  </a:lnTo>
                  <a:lnTo>
                    <a:pt x="319" y="358"/>
                  </a:lnTo>
                  <a:lnTo>
                    <a:pt x="319" y="353"/>
                  </a:lnTo>
                  <a:lnTo>
                    <a:pt x="319" y="353"/>
                  </a:lnTo>
                  <a:lnTo>
                    <a:pt x="319" y="353"/>
                  </a:lnTo>
                  <a:lnTo>
                    <a:pt x="319" y="345"/>
                  </a:lnTo>
                  <a:lnTo>
                    <a:pt x="319" y="345"/>
                  </a:lnTo>
                  <a:lnTo>
                    <a:pt x="318" y="343"/>
                  </a:lnTo>
                  <a:lnTo>
                    <a:pt x="318" y="343"/>
                  </a:lnTo>
                  <a:lnTo>
                    <a:pt x="317" y="336"/>
                  </a:lnTo>
                  <a:lnTo>
                    <a:pt x="317" y="336"/>
                  </a:lnTo>
                  <a:lnTo>
                    <a:pt x="316" y="334"/>
                  </a:lnTo>
                  <a:lnTo>
                    <a:pt x="316" y="334"/>
                  </a:lnTo>
                  <a:lnTo>
                    <a:pt x="312" y="328"/>
                  </a:lnTo>
                  <a:lnTo>
                    <a:pt x="312" y="328"/>
                  </a:lnTo>
                  <a:lnTo>
                    <a:pt x="316" y="322"/>
                  </a:lnTo>
                  <a:lnTo>
                    <a:pt x="318" y="315"/>
                  </a:lnTo>
                  <a:lnTo>
                    <a:pt x="319" y="309"/>
                  </a:lnTo>
                  <a:lnTo>
                    <a:pt x="319" y="303"/>
                  </a:lnTo>
                  <a:lnTo>
                    <a:pt x="319" y="298"/>
                  </a:lnTo>
                  <a:lnTo>
                    <a:pt x="319" y="298"/>
                  </a:lnTo>
                  <a:lnTo>
                    <a:pt x="319" y="291"/>
                  </a:lnTo>
                  <a:lnTo>
                    <a:pt x="318" y="284"/>
                  </a:lnTo>
                  <a:lnTo>
                    <a:pt x="316" y="277"/>
                  </a:lnTo>
                  <a:lnTo>
                    <a:pt x="312" y="272"/>
                  </a:lnTo>
                  <a:lnTo>
                    <a:pt x="312" y="272"/>
                  </a:lnTo>
                  <a:lnTo>
                    <a:pt x="316" y="266"/>
                  </a:lnTo>
                  <a:lnTo>
                    <a:pt x="318" y="260"/>
                  </a:lnTo>
                  <a:lnTo>
                    <a:pt x="319" y="253"/>
                  </a:lnTo>
                  <a:lnTo>
                    <a:pt x="319" y="247"/>
                  </a:lnTo>
                  <a:lnTo>
                    <a:pt x="319" y="242"/>
                  </a:lnTo>
                  <a:lnTo>
                    <a:pt x="319" y="242"/>
                  </a:lnTo>
                  <a:lnTo>
                    <a:pt x="319" y="236"/>
                  </a:lnTo>
                  <a:lnTo>
                    <a:pt x="318" y="228"/>
                  </a:lnTo>
                  <a:lnTo>
                    <a:pt x="316" y="222"/>
                  </a:lnTo>
                  <a:lnTo>
                    <a:pt x="312" y="217"/>
                  </a:lnTo>
                  <a:lnTo>
                    <a:pt x="312" y="217"/>
                  </a:lnTo>
                  <a:lnTo>
                    <a:pt x="316" y="210"/>
                  </a:lnTo>
                  <a:lnTo>
                    <a:pt x="318" y="204"/>
                  </a:lnTo>
                  <a:lnTo>
                    <a:pt x="319" y="198"/>
                  </a:lnTo>
                  <a:lnTo>
                    <a:pt x="319" y="191"/>
                  </a:lnTo>
                  <a:lnTo>
                    <a:pt x="319" y="186"/>
                  </a:lnTo>
                  <a:close/>
                  <a:moveTo>
                    <a:pt x="85" y="719"/>
                  </a:moveTo>
                  <a:lnTo>
                    <a:pt x="85" y="719"/>
                  </a:lnTo>
                  <a:lnTo>
                    <a:pt x="84" y="726"/>
                  </a:lnTo>
                  <a:lnTo>
                    <a:pt x="80" y="731"/>
                  </a:lnTo>
                  <a:lnTo>
                    <a:pt x="76" y="733"/>
                  </a:lnTo>
                  <a:lnTo>
                    <a:pt x="70" y="735"/>
                  </a:lnTo>
                  <a:lnTo>
                    <a:pt x="65" y="735"/>
                  </a:lnTo>
                  <a:lnTo>
                    <a:pt x="65" y="735"/>
                  </a:lnTo>
                  <a:lnTo>
                    <a:pt x="59" y="733"/>
                  </a:lnTo>
                  <a:lnTo>
                    <a:pt x="54" y="731"/>
                  </a:lnTo>
                  <a:lnTo>
                    <a:pt x="51" y="726"/>
                  </a:lnTo>
                  <a:lnTo>
                    <a:pt x="50" y="719"/>
                  </a:lnTo>
                  <a:lnTo>
                    <a:pt x="50" y="518"/>
                  </a:lnTo>
                  <a:lnTo>
                    <a:pt x="50" y="518"/>
                  </a:lnTo>
                  <a:lnTo>
                    <a:pt x="51" y="512"/>
                  </a:lnTo>
                  <a:lnTo>
                    <a:pt x="54" y="507"/>
                  </a:lnTo>
                  <a:lnTo>
                    <a:pt x="59" y="504"/>
                  </a:lnTo>
                  <a:lnTo>
                    <a:pt x="65" y="503"/>
                  </a:lnTo>
                  <a:lnTo>
                    <a:pt x="70" y="503"/>
                  </a:lnTo>
                  <a:lnTo>
                    <a:pt x="70" y="503"/>
                  </a:lnTo>
                  <a:lnTo>
                    <a:pt x="76" y="504"/>
                  </a:lnTo>
                  <a:lnTo>
                    <a:pt x="80" y="507"/>
                  </a:lnTo>
                  <a:lnTo>
                    <a:pt x="84" y="512"/>
                  </a:lnTo>
                  <a:lnTo>
                    <a:pt x="85" y="518"/>
                  </a:lnTo>
                  <a:lnTo>
                    <a:pt x="85" y="719"/>
                  </a:lnTo>
                  <a:close/>
                  <a:moveTo>
                    <a:pt x="155" y="414"/>
                  </a:moveTo>
                  <a:lnTo>
                    <a:pt x="155" y="414"/>
                  </a:lnTo>
                  <a:lnTo>
                    <a:pt x="155" y="419"/>
                  </a:lnTo>
                  <a:lnTo>
                    <a:pt x="151" y="424"/>
                  </a:lnTo>
                  <a:lnTo>
                    <a:pt x="147" y="427"/>
                  </a:lnTo>
                  <a:lnTo>
                    <a:pt x="141" y="428"/>
                  </a:lnTo>
                  <a:lnTo>
                    <a:pt x="47" y="428"/>
                  </a:lnTo>
                  <a:lnTo>
                    <a:pt x="47" y="428"/>
                  </a:lnTo>
                  <a:lnTo>
                    <a:pt x="42" y="427"/>
                  </a:lnTo>
                  <a:lnTo>
                    <a:pt x="37" y="424"/>
                  </a:lnTo>
                  <a:lnTo>
                    <a:pt x="33" y="419"/>
                  </a:lnTo>
                  <a:lnTo>
                    <a:pt x="33" y="414"/>
                  </a:lnTo>
                  <a:lnTo>
                    <a:pt x="33" y="409"/>
                  </a:lnTo>
                  <a:lnTo>
                    <a:pt x="33" y="409"/>
                  </a:lnTo>
                  <a:lnTo>
                    <a:pt x="33" y="404"/>
                  </a:lnTo>
                  <a:lnTo>
                    <a:pt x="37" y="399"/>
                  </a:lnTo>
                  <a:lnTo>
                    <a:pt x="42" y="396"/>
                  </a:lnTo>
                  <a:lnTo>
                    <a:pt x="47" y="395"/>
                  </a:lnTo>
                  <a:lnTo>
                    <a:pt x="141" y="395"/>
                  </a:lnTo>
                  <a:lnTo>
                    <a:pt x="141" y="395"/>
                  </a:lnTo>
                  <a:lnTo>
                    <a:pt x="147" y="396"/>
                  </a:lnTo>
                  <a:lnTo>
                    <a:pt x="151" y="399"/>
                  </a:lnTo>
                  <a:lnTo>
                    <a:pt x="155" y="404"/>
                  </a:lnTo>
                  <a:lnTo>
                    <a:pt x="155" y="409"/>
                  </a:lnTo>
                  <a:lnTo>
                    <a:pt x="155" y="414"/>
                  </a:lnTo>
                  <a:close/>
                  <a:moveTo>
                    <a:pt x="155" y="358"/>
                  </a:moveTo>
                  <a:lnTo>
                    <a:pt x="155" y="358"/>
                  </a:lnTo>
                  <a:lnTo>
                    <a:pt x="155" y="364"/>
                  </a:lnTo>
                  <a:lnTo>
                    <a:pt x="151" y="369"/>
                  </a:lnTo>
                  <a:lnTo>
                    <a:pt x="147" y="371"/>
                  </a:lnTo>
                  <a:lnTo>
                    <a:pt x="141" y="372"/>
                  </a:lnTo>
                  <a:lnTo>
                    <a:pt x="47" y="372"/>
                  </a:lnTo>
                  <a:lnTo>
                    <a:pt x="47" y="372"/>
                  </a:lnTo>
                  <a:lnTo>
                    <a:pt x="42" y="371"/>
                  </a:lnTo>
                  <a:lnTo>
                    <a:pt x="37" y="369"/>
                  </a:lnTo>
                  <a:lnTo>
                    <a:pt x="33" y="364"/>
                  </a:lnTo>
                  <a:lnTo>
                    <a:pt x="33" y="358"/>
                  </a:lnTo>
                  <a:lnTo>
                    <a:pt x="33" y="353"/>
                  </a:lnTo>
                  <a:lnTo>
                    <a:pt x="33" y="353"/>
                  </a:lnTo>
                  <a:lnTo>
                    <a:pt x="33" y="348"/>
                  </a:lnTo>
                  <a:lnTo>
                    <a:pt x="37" y="343"/>
                  </a:lnTo>
                  <a:lnTo>
                    <a:pt x="42" y="341"/>
                  </a:lnTo>
                  <a:lnTo>
                    <a:pt x="47" y="339"/>
                  </a:lnTo>
                  <a:lnTo>
                    <a:pt x="141" y="339"/>
                  </a:lnTo>
                  <a:lnTo>
                    <a:pt x="141" y="339"/>
                  </a:lnTo>
                  <a:lnTo>
                    <a:pt x="147" y="341"/>
                  </a:lnTo>
                  <a:lnTo>
                    <a:pt x="151" y="343"/>
                  </a:lnTo>
                  <a:lnTo>
                    <a:pt x="155" y="348"/>
                  </a:lnTo>
                  <a:lnTo>
                    <a:pt x="155" y="353"/>
                  </a:lnTo>
                  <a:lnTo>
                    <a:pt x="155" y="358"/>
                  </a:lnTo>
                  <a:close/>
                  <a:moveTo>
                    <a:pt x="155" y="303"/>
                  </a:moveTo>
                  <a:lnTo>
                    <a:pt x="155" y="303"/>
                  </a:lnTo>
                  <a:lnTo>
                    <a:pt x="155" y="308"/>
                  </a:lnTo>
                  <a:lnTo>
                    <a:pt x="151" y="313"/>
                  </a:lnTo>
                  <a:lnTo>
                    <a:pt x="147" y="315"/>
                  </a:lnTo>
                  <a:lnTo>
                    <a:pt x="141" y="317"/>
                  </a:lnTo>
                  <a:lnTo>
                    <a:pt x="47" y="317"/>
                  </a:lnTo>
                  <a:lnTo>
                    <a:pt x="47" y="317"/>
                  </a:lnTo>
                  <a:lnTo>
                    <a:pt x="42" y="315"/>
                  </a:lnTo>
                  <a:lnTo>
                    <a:pt x="37" y="313"/>
                  </a:lnTo>
                  <a:lnTo>
                    <a:pt x="33" y="308"/>
                  </a:lnTo>
                  <a:lnTo>
                    <a:pt x="33" y="303"/>
                  </a:lnTo>
                  <a:lnTo>
                    <a:pt x="33" y="298"/>
                  </a:lnTo>
                  <a:lnTo>
                    <a:pt x="33" y="298"/>
                  </a:lnTo>
                  <a:lnTo>
                    <a:pt x="33" y="293"/>
                  </a:lnTo>
                  <a:lnTo>
                    <a:pt x="37" y="288"/>
                  </a:lnTo>
                  <a:lnTo>
                    <a:pt x="42" y="285"/>
                  </a:lnTo>
                  <a:lnTo>
                    <a:pt x="47" y="284"/>
                  </a:lnTo>
                  <a:lnTo>
                    <a:pt x="141" y="284"/>
                  </a:lnTo>
                  <a:lnTo>
                    <a:pt x="141" y="284"/>
                  </a:lnTo>
                  <a:lnTo>
                    <a:pt x="147" y="285"/>
                  </a:lnTo>
                  <a:lnTo>
                    <a:pt x="151" y="288"/>
                  </a:lnTo>
                  <a:lnTo>
                    <a:pt x="155" y="293"/>
                  </a:lnTo>
                  <a:lnTo>
                    <a:pt x="155" y="298"/>
                  </a:lnTo>
                  <a:lnTo>
                    <a:pt x="155" y="303"/>
                  </a:lnTo>
                  <a:close/>
                  <a:moveTo>
                    <a:pt x="155" y="247"/>
                  </a:moveTo>
                  <a:lnTo>
                    <a:pt x="155" y="247"/>
                  </a:lnTo>
                  <a:lnTo>
                    <a:pt x="155" y="252"/>
                  </a:lnTo>
                  <a:lnTo>
                    <a:pt x="151" y="257"/>
                  </a:lnTo>
                  <a:lnTo>
                    <a:pt x="147" y="260"/>
                  </a:lnTo>
                  <a:lnTo>
                    <a:pt x="141" y="261"/>
                  </a:lnTo>
                  <a:lnTo>
                    <a:pt x="47" y="261"/>
                  </a:lnTo>
                  <a:lnTo>
                    <a:pt x="47" y="261"/>
                  </a:lnTo>
                  <a:lnTo>
                    <a:pt x="42" y="260"/>
                  </a:lnTo>
                  <a:lnTo>
                    <a:pt x="37" y="257"/>
                  </a:lnTo>
                  <a:lnTo>
                    <a:pt x="33" y="252"/>
                  </a:lnTo>
                  <a:lnTo>
                    <a:pt x="33" y="247"/>
                  </a:lnTo>
                  <a:lnTo>
                    <a:pt x="33" y="242"/>
                  </a:lnTo>
                  <a:lnTo>
                    <a:pt x="33" y="242"/>
                  </a:lnTo>
                  <a:lnTo>
                    <a:pt x="33" y="237"/>
                  </a:lnTo>
                  <a:lnTo>
                    <a:pt x="37" y="232"/>
                  </a:lnTo>
                  <a:lnTo>
                    <a:pt x="42" y="229"/>
                  </a:lnTo>
                  <a:lnTo>
                    <a:pt x="47" y="228"/>
                  </a:lnTo>
                  <a:lnTo>
                    <a:pt x="141" y="228"/>
                  </a:lnTo>
                  <a:lnTo>
                    <a:pt x="141" y="228"/>
                  </a:lnTo>
                  <a:lnTo>
                    <a:pt x="147" y="229"/>
                  </a:lnTo>
                  <a:lnTo>
                    <a:pt x="151" y="232"/>
                  </a:lnTo>
                  <a:lnTo>
                    <a:pt x="155" y="237"/>
                  </a:lnTo>
                  <a:lnTo>
                    <a:pt x="155" y="242"/>
                  </a:lnTo>
                  <a:lnTo>
                    <a:pt x="155" y="247"/>
                  </a:lnTo>
                  <a:close/>
                  <a:moveTo>
                    <a:pt x="155" y="191"/>
                  </a:moveTo>
                  <a:lnTo>
                    <a:pt x="155" y="191"/>
                  </a:lnTo>
                  <a:lnTo>
                    <a:pt x="155" y="196"/>
                  </a:lnTo>
                  <a:lnTo>
                    <a:pt x="151" y="201"/>
                  </a:lnTo>
                  <a:lnTo>
                    <a:pt x="147" y="204"/>
                  </a:lnTo>
                  <a:lnTo>
                    <a:pt x="141" y="205"/>
                  </a:lnTo>
                  <a:lnTo>
                    <a:pt x="47" y="205"/>
                  </a:lnTo>
                  <a:lnTo>
                    <a:pt x="47" y="205"/>
                  </a:lnTo>
                  <a:lnTo>
                    <a:pt x="42" y="204"/>
                  </a:lnTo>
                  <a:lnTo>
                    <a:pt x="37" y="201"/>
                  </a:lnTo>
                  <a:lnTo>
                    <a:pt x="33" y="196"/>
                  </a:lnTo>
                  <a:lnTo>
                    <a:pt x="33" y="191"/>
                  </a:lnTo>
                  <a:lnTo>
                    <a:pt x="33" y="186"/>
                  </a:lnTo>
                  <a:lnTo>
                    <a:pt x="33" y="186"/>
                  </a:lnTo>
                  <a:lnTo>
                    <a:pt x="33" y="181"/>
                  </a:lnTo>
                  <a:lnTo>
                    <a:pt x="37" y="176"/>
                  </a:lnTo>
                  <a:lnTo>
                    <a:pt x="42" y="172"/>
                  </a:lnTo>
                  <a:lnTo>
                    <a:pt x="47" y="172"/>
                  </a:lnTo>
                  <a:lnTo>
                    <a:pt x="141" y="172"/>
                  </a:lnTo>
                  <a:lnTo>
                    <a:pt x="141" y="172"/>
                  </a:lnTo>
                  <a:lnTo>
                    <a:pt x="147" y="172"/>
                  </a:lnTo>
                  <a:lnTo>
                    <a:pt x="151" y="176"/>
                  </a:lnTo>
                  <a:lnTo>
                    <a:pt x="155" y="181"/>
                  </a:lnTo>
                  <a:lnTo>
                    <a:pt x="155" y="186"/>
                  </a:lnTo>
                  <a:lnTo>
                    <a:pt x="155"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 name="Symbol zastępczy tekstu 7">
            <a:extLst>
              <a:ext uri="{FF2B5EF4-FFF2-40B4-BE49-F238E27FC236}">
                <a16:creationId xmlns:a16="http://schemas.microsoft.com/office/drawing/2014/main" id="{F3AF46DA-7C06-4244-AFB9-B3FC8910FCD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6" name="Wykres 5">
            <a:extLst>
              <a:ext uri="{FF2B5EF4-FFF2-40B4-BE49-F238E27FC236}">
                <a16:creationId xmlns:a16="http://schemas.microsoft.com/office/drawing/2014/main" id="{E2DC43FB-62C7-461F-9916-05C2E7002235}"/>
              </a:ext>
            </a:extLst>
          </p:cNvPr>
          <p:cNvGraphicFramePr/>
          <p:nvPr>
            <p:extLst>
              <p:ext uri="{D42A27DB-BD31-4B8C-83A1-F6EECF244321}">
                <p14:modId xmlns:p14="http://schemas.microsoft.com/office/powerpoint/2010/main" val="3215843389"/>
              </p:ext>
            </p:extLst>
          </p:nvPr>
        </p:nvGraphicFramePr>
        <p:xfrm>
          <a:off x="333052" y="2597845"/>
          <a:ext cx="8199183" cy="1773378"/>
        </p:xfrm>
        <a:graphic>
          <a:graphicData uri="http://schemas.openxmlformats.org/drawingml/2006/chart">
            <c:chart xmlns:c="http://schemas.openxmlformats.org/drawingml/2006/chart" xmlns:r="http://schemas.openxmlformats.org/officeDocument/2006/relationships" r:id="rId15"/>
          </a:graphicData>
        </a:graphic>
      </p:graphicFrame>
      <p:sp>
        <p:nvSpPr>
          <p:cNvPr id="84" name="pole tekstowe 83">
            <a:extLst>
              <a:ext uri="{FF2B5EF4-FFF2-40B4-BE49-F238E27FC236}">
                <a16:creationId xmlns:a16="http://schemas.microsoft.com/office/drawing/2014/main" id="{108E5C4F-EAB5-4ACA-81D5-C89BE3EF0607}"/>
              </a:ext>
            </a:extLst>
          </p:cNvPr>
          <p:cNvSpPr txBox="1"/>
          <p:nvPr/>
        </p:nvSpPr>
        <p:spPr>
          <a:xfrm>
            <a:off x="5171480" y="1383512"/>
            <a:ext cx="773832" cy="253916"/>
          </a:xfrm>
          <a:prstGeom prst="rect">
            <a:avLst/>
          </a:prstGeom>
          <a:solidFill>
            <a:srgbClr val="FFFFFF"/>
          </a:solidFill>
        </p:spPr>
        <p:txBody>
          <a:bodyPr wrap="square">
            <a:spAutoFit/>
          </a:bodyPr>
          <a:lstStyle/>
          <a:p>
            <a:pPr algn="ctr"/>
            <a:r>
              <a:rPr lang="pl-PL" sz="1050" b="1" i="0" u="none" strike="noStrike">
                <a:solidFill>
                  <a:schemeClr val="tx1"/>
                </a:solidFill>
                <a:effectLst/>
              </a:rPr>
              <a:t>Ogółem</a:t>
            </a:r>
            <a:endParaRPr lang="pl-PL" sz="1050" b="1"/>
          </a:p>
        </p:txBody>
      </p:sp>
      <p:grpSp>
        <p:nvGrpSpPr>
          <p:cNvPr id="85" name="Grupa 84">
            <a:extLst>
              <a:ext uri="{FF2B5EF4-FFF2-40B4-BE49-F238E27FC236}">
                <a16:creationId xmlns:a16="http://schemas.microsoft.com/office/drawing/2014/main" id="{D81B7280-D8A7-4AE9-89FB-2F8A16351DA6}"/>
              </a:ext>
            </a:extLst>
          </p:cNvPr>
          <p:cNvGrpSpPr/>
          <p:nvPr/>
        </p:nvGrpSpPr>
        <p:grpSpPr>
          <a:xfrm>
            <a:off x="6082502" y="1231371"/>
            <a:ext cx="1822888" cy="537520"/>
            <a:chOff x="6082502" y="1231371"/>
            <a:chExt cx="1822888" cy="537520"/>
          </a:xfrm>
        </p:grpSpPr>
        <p:sp>
          <p:nvSpPr>
            <p:cNvPr id="86" name="Prostokąt 85">
              <a:extLst>
                <a:ext uri="{FF2B5EF4-FFF2-40B4-BE49-F238E27FC236}">
                  <a16:creationId xmlns:a16="http://schemas.microsoft.com/office/drawing/2014/main" id="{5912A264-3EAA-4763-B15E-668D8097F9FE}"/>
                </a:ext>
              </a:extLst>
            </p:cNvPr>
            <p:cNvSpPr/>
            <p:nvPr/>
          </p:nvSpPr>
          <p:spPr>
            <a:xfrm rot="16200000">
              <a:off x="6079856" y="1436913"/>
              <a:ext cx="83119" cy="77824"/>
            </a:xfrm>
            <a:prstGeom prst="rect">
              <a:avLst/>
            </a:prstGeom>
            <a:solidFill>
              <a:srgbClr val="BFBC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87" name="Prostokąt 86">
              <a:extLst>
                <a:ext uri="{FF2B5EF4-FFF2-40B4-BE49-F238E27FC236}">
                  <a16:creationId xmlns:a16="http://schemas.microsoft.com/office/drawing/2014/main" id="{FB2E85BE-A15E-4410-B399-CBB2364762CE}"/>
                </a:ext>
              </a:extLst>
            </p:cNvPr>
            <p:cNvSpPr/>
            <p:nvPr/>
          </p:nvSpPr>
          <p:spPr>
            <a:xfrm rot="16200000">
              <a:off x="6079857" y="1597706"/>
              <a:ext cx="83119" cy="77824"/>
            </a:xfrm>
            <a:prstGeom prst="rect">
              <a:avLst/>
            </a:prstGeom>
            <a:solidFill>
              <a:srgbClr val="4A46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88" name="pole tekstowe 87">
              <a:extLst>
                <a:ext uri="{FF2B5EF4-FFF2-40B4-BE49-F238E27FC236}">
                  <a16:creationId xmlns:a16="http://schemas.microsoft.com/office/drawing/2014/main" id="{0C8E76BA-B3E4-40A9-9BFC-4088E154301C}"/>
                </a:ext>
              </a:extLst>
            </p:cNvPr>
            <p:cNvSpPr txBox="1"/>
            <p:nvPr/>
          </p:nvSpPr>
          <p:spPr>
            <a:xfrm>
              <a:off x="6111887" y="1231371"/>
              <a:ext cx="1793503" cy="253916"/>
            </a:xfrm>
            <a:prstGeom prst="rect">
              <a:avLst/>
            </a:prstGeom>
            <a:noFill/>
          </p:spPr>
          <p:txBody>
            <a:bodyPr wrap="square" rtlCol="0">
              <a:spAutoFit/>
            </a:bodyPr>
            <a:lstStyle/>
            <a:p>
              <a:r>
                <a:rPr lang="pl-PL" sz="1050"/>
                <a:t>Pracujący</a:t>
              </a:r>
            </a:p>
          </p:txBody>
        </p:sp>
        <p:sp>
          <p:nvSpPr>
            <p:cNvPr id="94" name="Prostokąt 93">
              <a:extLst>
                <a:ext uri="{FF2B5EF4-FFF2-40B4-BE49-F238E27FC236}">
                  <a16:creationId xmlns:a16="http://schemas.microsoft.com/office/drawing/2014/main" id="{F1F6B79C-5D02-4F76-9D1F-A76F17927BA2}"/>
                </a:ext>
              </a:extLst>
            </p:cNvPr>
            <p:cNvSpPr/>
            <p:nvPr/>
          </p:nvSpPr>
          <p:spPr>
            <a:xfrm rot="16200000">
              <a:off x="6079854" y="1297084"/>
              <a:ext cx="83119" cy="77824"/>
            </a:xfrm>
            <a:prstGeom prst="rect">
              <a:avLst/>
            </a:prstGeom>
            <a:solidFill>
              <a:srgbClr val="E779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95" name="pole tekstowe 94">
              <a:extLst>
                <a:ext uri="{FF2B5EF4-FFF2-40B4-BE49-F238E27FC236}">
                  <a16:creationId xmlns:a16="http://schemas.microsoft.com/office/drawing/2014/main" id="{54DD4D6E-C03B-4980-B6EA-9179AEC6CF9D}"/>
                </a:ext>
              </a:extLst>
            </p:cNvPr>
            <p:cNvSpPr txBox="1"/>
            <p:nvPr/>
          </p:nvSpPr>
          <p:spPr>
            <a:xfrm>
              <a:off x="6111887" y="1379800"/>
              <a:ext cx="1793503" cy="253916"/>
            </a:xfrm>
            <a:prstGeom prst="rect">
              <a:avLst/>
            </a:prstGeom>
            <a:noFill/>
          </p:spPr>
          <p:txBody>
            <a:bodyPr wrap="square" rtlCol="0">
              <a:spAutoFit/>
            </a:bodyPr>
            <a:lstStyle/>
            <a:p>
              <a:r>
                <a:rPr lang="pl-PL" sz="1050"/>
                <a:t>Emeryt, rencista</a:t>
              </a:r>
            </a:p>
          </p:txBody>
        </p:sp>
        <p:sp>
          <p:nvSpPr>
            <p:cNvPr id="96" name="pole tekstowe 95">
              <a:extLst>
                <a:ext uri="{FF2B5EF4-FFF2-40B4-BE49-F238E27FC236}">
                  <a16:creationId xmlns:a16="http://schemas.microsoft.com/office/drawing/2014/main" id="{D41A7DF1-CBA2-4AA4-AB4B-E384BD5E7E0D}"/>
                </a:ext>
              </a:extLst>
            </p:cNvPr>
            <p:cNvSpPr txBox="1"/>
            <p:nvPr/>
          </p:nvSpPr>
          <p:spPr>
            <a:xfrm>
              <a:off x="6111887" y="1514975"/>
              <a:ext cx="1793503" cy="253916"/>
            </a:xfrm>
            <a:prstGeom prst="rect">
              <a:avLst/>
            </a:prstGeom>
            <a:noFill/>
          </p:spPr>
          <p:txBody>
            <a:bodyPr wrap="square" rtlCol="0">
              <a:spAutoFit/>
            </a:bodyPr>
            <a:lstStyle/>
            <a:p>
              <a:r>
                <a:rPr lang="pl-PL" sz="1050"/>
                <a:t>Niepracujący</a:t>
              </a:r>
            </a:p>
          </p:txBody>
        </p:sp>
      </p:grpSp>
      <p:sp>
        <p:nvSpPr>
          <p:cNvPr id="97" name="Prostokąt 96">
            <a:extLst>
              <a:ext uri="{FF2B5EF4-FFF2-40B4-BE49-F238E27FC236}">
                <a16:creationId xmlns:a16="http://schemas.microsoft.com/office/drawing/2014/main" id="{48FD92A4-B392-4339-BE01-97F3A0D53A1F}"/>
              </a:ext>
            </a:extLst>
          </p:cNvPr>
          <p:cNvSpPr/>
          <p:nvPr/>
        </p:nvSpPr>
        <p:spPr>
          <a:xfrm rot="16200000">
            <a:off x="5223099" y="1467099"/>
            <a:ext cx="83119" cy="77824"/>
          </a:xfrm>
          <a:prstGeom prst="rect">
            <a:avLst/>
          </a:prstGeom>
          <a:solidFill>
            <a:srgbClr val="99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98" name="Grupa 97">
            <a:extLst>
              <a:ext uri="{FF2B5EF4-FFF2-40B4-BE49-F238E27FC236}">
                <a16:creationId xmlns:a16="http://schemas.microsoft.com/office/drawing/2014/main" id="{37A5A4BD-A9F8-4BCC-A2DD-F9E3922AD440}"/>
              </a:ext>
            </a:extLst>
          </p:cNvPr>
          <p:cNvGrpSpPr>
            <a:grpSpLocks noChangeAspect="1"/>
          </p:cNvGrpSpPr>
          <p:nvPr/>
        </p:nvGrpSpPr>
        <p:grpSpPr>
          <a:xfrm>
            <a:off x="7370511" y="1124744"/>
            <a:ext cx="602201" cy="684000"/>
            <a:chOff x="8001129" y="3982537"/>
            <a:chExt cx="284805" cy="323493"/>
          </a:xfrm>
        </p:grpSpPr>
        <p:sp>
          <p:nvSpPr>
            <p:cNvPr id="99" name="Freeform 167">
              <a:extLst>
                <a:ext uri="{FF2B5EF4-FFF2-40B4-BE49-F238E27FC236}">
                  <a16:creationId xmlns:a16="http://schemas.microsoft.com/office/drawing/2014/main" id="{F1B7A4F8-D067-402B-92CA-9CEA4567C387}"/>
                </a:ext>
              </a:extLst>
            </p:cNvPr>
            <p:cNvSpPr>
              <a:spLocks noEditPoints="1"/>
            </p:cNvSpPr>
            <p:nvPr/>
          </p:nvSpPr>
          <p:spPr bwMode="auto">
            <a:xfrm>
              <a:off x="8001129" y="3982537"/>
              <a:ext cx="187675" cy="323493"/>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0" name="Freeform 168">
              <a:extLst>
                <a:ext uri="{FF2B5EF4-FFF2-40B4-BE49-F238E27FC236}">
                  <a16:creationId xmlns:a16="http://schemas.microsoft.com/office/drawing/2014/main" id="{2FAC5CB7-70F1-4F26-B442-672F62434785}"/>
                </a:ext>
              </a:extLst>
            </p:cNvPr>
            <p:cNvSpPr>
              <a:spLocks/>
            </p:cNvSpPr>
            <p:nvPr/>
          </p:nvSpPr>
          <p:spPr bwMode="auto">
            <a:xfrm>
              <a:off x="8134477" y="4176797"/>
              <a:ext cx="122647" cy="129233"/>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2" name="Freeform 169">
              <a:extLst>
                <a:ext uri="{FF2B5EF4-FFF2-40B4-BE49-F238E27FC236}">
                  <a16:creationId xmlns:a16="http://schemas.microsoft.com/office/drawing/2014/main" id="{B88C535C-B3E5-44F7-93AD-37C0285550E9}"/>
                </a:ext>
              </a:extLst>
            </p:cNvPr>
            <p:cNvSpPr>
              <a:spLocks/>
            </p:cNvSpPr>
            <p:nvPr/>
          </p:nvSpPr>
          <p:spPr bwMode="auto">
            <a:xfrm>
              <a:off x="8200328" y="4082960"/>
              <a:ext cx="85606" cy="83137"/>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203907162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a:xfrm>
            <a:off x="1544362" y="927065"/>
            <a:ext cx="7275788" cy="792088"/>
          </a:xfrm>
        </p:spPr>
        <p:txBody>
          <a:bodyPr/>
          <a:lstStyle/>
          <a:p>
            <a:pPr marL="0" indent="0" algn="l">
              <a:lnSpc>
                <a:spcPct val="100000"/>
              </a:lnSpc>
              <a:buNone/>
            </a:pPr>
            <a:r>
              <a:rPr lang="pl-PL" sz="1100"/>
              <a:t>Mężczyźni istotnie częściej niż kobiety wskazywali infrastrukturę, gospodarkę, finanse publiczne oraz energetykę</a:t>
            </a:r>
            <a:br>
              <a:rPr lang="pl-PL" sz="1100"/>
            </a:br>
            <a:r>
              <a:rPr lang="pl-PL" sz="1100"/>
              <a:t>i górnictwo jako dziedziny, w których Polska ma najwięcej problemów do rozwiązania. Natomiast kobiety częściej wybierały ochronę zdrowia i środowiska. Również w przypadku problemów środowiska naturalnego kobiety częściej wybierały zanikanie gatunków zwierząt i roślin, brak dostatecznej ochrony zwierząt i roślin, zmiany klimatu oraz wycinkę drzew.</a:t>
            </a:r>
          </a:p>
        </p:txBody>
      </p: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a:xfrm>
            <a:off x="1544362" y="2919894"/>
            <a:ext cx="7275788" cy="792088"/>
          </a:xfrm>
        </p:spPr>
        <p:txBody>
          <a:bodyPr/>
          <a:lstStyle/>
          <a:p>
            <a:pPr marL="0" indent="0" algn="l">
              <a:lnSpc>
                <a:spcPct val="100000"/>
              </a:lnSpc>
              <a:buNone/>
            </a:pPr>
            <a:r>
              <a:rPr lang="pl-PL" sz="1100"/>
              <a:t>Wielkość miejscowości nie różnicuje znacząco wskazań problematycznych dziedzin, jak również problemów środowiska naturalnego. Warto jednak zaznaczyć, że mieszkańcy miast 100-500 tys. częściej wybierali finanse publiczne jako problematyczną dziedzinę, z którą boryka się Polska. Natomiast mieszkańcy miast powyżej 500 tys. częściej uważali wyczerpywanie się zasobów naturalnych za największy problem środowiska naturalnego.</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a:xfrm>
            <a:off x="1537580" y="4963968"/>
            <a:ext cx="7275788" cy="792088"/>
          </a:xfrm>
        </p:spPr>
        <p:txBody>
          <a:bodyPr/>
          <a:lstStyle/>
          <a:p>
            <a:pPr marL="0" indent="0" algn="l">
              <a:lnSpc>
                <a:spcPct val="100000"/>
              </a:lnSpc>
              <a:buNone/>
            </a:pPr>
            <a:r>
              <a:rPr lang="pl-PL" sz="1100"/>
              <a:t>Osoby z dochodami do 1500 zł najczęściej wybierały rolnictwo i rozwój wsi, grupa osób z dochodami 1501-2500 zł wskazywała gospodarkę (rozwój ekonomiczny). Natomiast respondenci z dochodami netto na 1 członka w gospodarstwie domowym powyżej 2500 zł wybierali ochronę środowiska.</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a:t>Największe wyzwania dla Polski a problemy środowiska naturalnego</a:t>
            </a:r>
          </a:p>
          <a:p>
            <a:pPr marL="171450" indent="-171450">
              <a:buFont typeface="Arial" panose="020B0604020202020204" pitchFamily="34" charset="0"/>
              <a:buChar char="•"/>
            </a:pPr>
            <a:endParaRPr lang="pl-PL"/>
          </a:p>
          <a:p>
            <a:endParaRPr lang="pl-PL"/>
          </a:p>
          <a:p>
            <a:endParaRPr lang="pl-PL"/>
          </a:p>
        </p:txBody>
      </p:sp>
      <p:sp>
        <p:nvSpPr>
          <p:cNvPr id="16" name="Freeform 24">
            <a:extLst>
              <a:ext uri="{FF2B5EF4-FFF2-40B4-BE49-F238E27FC236}">
                <a16:creationId xmlns:a16="http://schemas.microsoft.com/office/drawing/2014/main" id="{6D48C5A1-211D-46CD-83E3-A7EF658AEC8A}"/>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691876" y="1013568"/>
            <a:ext cx="323279" cy="394596"/>
            <a:chOff x="7990515" y="1333521"/>
            <a:chExt cx="460564" cy="562166"/>
          </a:xfrm>
          <a:solidFill>
            <a:schemeClr val="accent4"/>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a:xfrm>
            <a:off x="1545641" y="1984209"/>
            <a:ext cx="7275788" cy="792088"/>
          </a:xfrm>
        </p:spPr>
        <p:txBody>
          <a:bodyPr/>
          <a:lstStyle/>
          <a:p>
            <a:pPr marL="0" indent="0" algn="l">
              <a:lnSpc>
                <a:spcPct val="100000"/>
              </a:lnSpc>
              <a:buNone/>
            </a:pPr>
            <a:r>
              <a:rPr lang="pl-PL" sz="1100"/>
              <a:t>Analiza wyników dziedzin, z którymi nasz kraj ma najwięcej problemów, ze względu na wiek wykazała, że osoby w wieku </a:t>
            </a:r>
            <a:br>
              <a:rPr lang="pl-PL" sz="1100"/>
            </a:br>
            <a:r>
              <a:rPr lang="pl-PL" sz="1100"/>
              <a:t>15-24 lat częściej wskazywały na finanse publiczne oraz energetykę i górnictwo. Ochrona zdrowia, praca i polityka społeczna to dziedziny częściej wybierane przez osoby w wieku 45-59 oraz 60 lat i więcej.</a:t>
            </a: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a:xfrm>
            <a:off x="1544362" y="3949821"/>
            <a:ext cx="7275788" cy="792088"/>
          </a:xfrm>
        </p:spPr>
        <p:txBody>
          <a:bodyPr/>
          <a:lstStyle/>
          <a:p>
            <a:pPr marL="0" indent="0" algn="l">
              <a:lnSpc>
                <a:spcPct val="100000"/>
              </a:lnSpc>
              <a:buNone/>
            </a:pPr>
            <a:r>
              <a:rPr lang="pl-PL" sz="1100"/>
              <a:t>Osoby z wyższym wykształceniem częściej wybierały ochronę środowiska i obronę narodową, jako dziedziny, które przysparzają naszemu krajowi najwięcej problemów. Badani ze średnim wykształceniem również częściej wybierali również ochronę środowiska, a dodatkowo wskazywali jeszcze na rolnictwo i rozwój wsi. Zanieczyszczenie wód i jej niskie zasoby </a:t>
            </a:r>
            <a:br>
              <a:rPr lang="pl-PL" sz="1100"/>
            </a:br>
            <a:r>
              <a:rPr lang="pl-PL" sz="1100"/>
              <a:t>oraz zmiany klimatu to najczęściej wymieniane problemy środowiska naturalnego przez osoby z wyższym wykształceniem. </a:t>
            </a:r>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693659" y="2004050"/>
            <a:ext cx="320453" cy="385995"/>
            <a:chOff x="6299205" y="3543307"/>
            <a:chExt cx="558800" cy="673091"/>
          </a:xfrm>
          <a:solidFill>
            <a:schemeClr val="accent4"/>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02220" y="2981015"/>
            <a:ext cx="306887" cy="380673"/>
            <a:chOff x="7329488" y="2601913"/>
            <a:chExt cx="581026" cy="720726"/>
          </a:xfrm>
          <a:solidFill>
            <a:schemeClr val="accent4"/>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539251" y="3794059"/>
            <a:ext cx="565128" cy="565128"/>
            <a:chOff x="4114800" y="2971800"/>
            <a:chExt cx="914400" cy="914400"/>
          </a:xfrm>
          <a:solidFill>
            <a:schemeClr val="accent4"/>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571008" y="4902317"/>
            <a:ext cx="514806" cy="421205"/>
            <a:chOff x="2760663" y="1663700"/>
            <a:chExt cx="733425" cy="600075"/>
          </a:xfrm>
          <a:solidFill>
            <a:schemeClr val="accent4"/>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26383" y="1423845"/>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12758" y="240442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14582" y="3385011"/>
            <a:ext cx="1322998"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129236" y="430263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382348" y="5360012"/>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cxnSp>
        <p:nvCxnSpPr>
          <p:cNvPr id="36" name="Łącznik prostoliniowy 47">
            <a:extLst>
              <a:ext uri="{FF2B5EF4-FFF2-40B4-BE49-F238E27FC236}">
                <a16:creationId xmlns:a16="http://schemas.microsoft.com/office/drawing/2014/main" id="{92BC9BEA-3886-482A-A360-35D46D8DD53B}"/>
              </a:ext>
            </a:extLst>
          </p:cNvPr>
          <p:cNvCxnSpPr/>
          <p:nvPr/>
        </p:nvCxnSpPr>
        <p:spPr>
          <a:xfrm>
            <a:off x="323440" y="3843806"/>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38" name="Łącznik prostoliniowy 47">
            <a:extLst>
              <a:ext uri="{FF2B5EF4-FFF2-40B4-BE49-F238E27FC236}">
                <a16:creationId xmlns:a16="http://schemas.microsoft.com/office/drawing/2014/main" id="{73EB9BFA-6D09-4DE7-82BF-4741A4527DC3}"/>
              </a:ext>
            </a:extLst>
          </p:cNvPr>
          <p:cNvCxnSpPr/>
          <p:nvPr/>
        </p:nvCxnSpPr>
        <p:spPr>
          <a:xfrm>
            <a:off x="323440" y="278092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59" name="Łącznik prostoliniowy 47">
            <a:extLst>
              <a:ext uri="{FF2B5EF4-FFF2-40B4-BE49-F238E27FC236}">
                <a16:creationId xmlns:a16="http://schemas.microsoft.com/office/drawing/2014/main" id="{918CDA2F-5DBC-4E6C-95C1-BDA7736DC8B1}"/>
              </a:ext>
            </a:extLst>
          </p:cNvPr>
          <p:cNvCxnSpPr/>
          <p:nvPr/>
        </p:nvCxnSpPr>
        <p:spPr>
          <a:xfrm>
            <a:off x="323440" y="1802313"/>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3724029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4"/>
            <a:ext cx="8496300" cy="3436758"/>
          </a:xfrm>
          <a:prstGeom prst="roundRect">
            <a:avLst>
              <a:gd name="adj" fmla="val 19619"/>
            </a:avLst>
          </a:prstGeom>
          <a:ln w="6350">
            <a:solidFill>
              <a:srgbClr val="92D050"/>
            </a:solidFill>
            <a:prstDash val="lgDash"/>
          </a:ln>
        </p:spPr>
        <p:txBody>
          <a:bodyPr/>
          <a:lstStyle/>
          <a:p>
            <a:pPr marL="0" indent="0" algn="l">
              <a:buNone/>
            </a:pPr>
            <a:r>
              <a:rPr lang="pl-PL" sz="1600" b="1">
                <a:solidFill>
                  <a:schemeClr val="accent4"/>
                </a:solidFill>
              </a:rPr>
              <a:t>Podsumowanie: </a:t>
            </a:r>
            <a:r>
              <a:rPr lang="pl-PL" sz="1600" b="1">
                <a:solidFill>
                  <a:schemeClr val="tx1"/>
                </a:solidFill>
              </a:rPr>
              <a:t>Największe wyzwania dla Polski a problemy środowiska naturalnego</a:t>
            </a:r>
          </a:p>
          <a:p>
            <a:pPr algn="l"/>
            <a:endParaRPr lang="pl-PL" sz="1200">
              <a:solidFill>
                <a:schemeClr val="tx1"/>
              </a:solidFill>
            </a:endParaRPr>
          </a:p>
          <a:p>
            <a:pPr algn="l">
              <a:spcBef>
                <a:spcPts val="115"/>
              </a:spcBef>
            </a:pPr>
            <a:r>
              <a:rPr lang="pl-PL" sz="1200">
                <a:solidFill>
                  <a:schemeClr val="tx1"/>
                </a:solidFill>
              </a:rPr>
              <a:t>Mieszkańcy Polski zapytani o dziedziny, w których Polska ma najwięcej problemów, najczęściej wymieniali ochronę środowiska – 53%. Blisko połowa respondentów wskazała ochronę zdrowia (48%), a na trzecim miejscu znalazła się gospodarka – rozwój ekonomiczny (20%). Rzadziej wskazywali pracę (16%), oświatę i wychowanie (15%), sprawy wewnętrzne i bezpieczeństwo (11%). W związku z obecnie panującą pandemią </a:t>
            </a:r>
            <a:r>
              <a:rPr lang="pl-PL" sz="1200" err="1">
                <a:solidFill>
                  <a:schemeClr val="tx1"/>
                </a:solidFill>
              </a:rPr>
              <a:t>koronawirusa</a:t>
            </a:r>
            <a:r>
              <a:rPr lang="pl-PL" sz="1200">
                <a:solidFill>
                  <a:schemeClr val="tx1"/>
                </a:solidFill>
              </a:rPr>
              <a:t> oraz stale rosnącymi liczbami nowych zakażeń co dziesiąty badany (10%) mówił o tym zjawisku, jako problemie, z którym się borykamy. Co dziesiąty wybrał również energetykę</a:t>
            </a:r>
            <a:br>
              <a:rPr lang="pl-PL" sz="1200">
                <a:solidFill>
                  <a:schemeClr val="tx1"/>
                </a:solidFill>
              </a:rPr>
            </a:br>
            <a:r>
              <a:rPr lang="pl-PL" sz="1200">
                <a:solidFill>
                  <a:schemeClr val="tx1"/>
                </a:solidFill>
              </a:rPr>
              <a:t>i górnictwo.</a:t>
            </a:r>
          </a:p>
          <a:p>
            <a:pPr algn="l">
              <a:spcBef>
                <a:spcPts val="115"/>
              </a:spcBef>
            </a:pPr>
            <a:endParaRPr lang="pl-PL" sz="1200">
              <a:solidFill>
                <a:schemeClr val="tx1"/>
              </a:solidFill>
            </a:endParaRPr>
          </a:p>
          <a:p>
            <a:pPr algn="l">
              <a:spcBef>
                <a:spcPts val="115"/>
              </a:spcBef>
            </a:pPr>
            <a:r>
              <a:rPr lang="pl-PL" sz="1200">
                <a:solidFill>
                  <a:schemeClr val="tx1"/>
                </a:solidFill>
              </a:rPr>
              <a:t>Za największy problem środowiska naturalnego ponad połowa badanych (59%) uznała zanieczyszczenie powietrza. Połowa mieszkańców Polski wskazała problem śmieci, a 34% wybrało zanieczyszczenie wód i problemy z wodą. 13% respondentów zwróciło uwagę na niskie zasoby wody, a prawie co dziesiąty (9%) na wycinkę drzew.</a:t>
            </a: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16" name="Freeform 24">
            <a:extLst>
              <a:ext uri="{FF2B5EF4-FFF2-40B4-BE49-F238E27FC236}">
                <a16:creationId xmlns:a16="http://schemas.microsoft.com/office/drawing/2014/main" id="{6D48C5A1-211D-46CD-83E3-A7EF658AEC8A}"/>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Tree>
    <p:extLst>
      <p:ext uri="{BB962C8B-B14F-4D97-AF65-F5344CB8AC3E}">
        <p14:creationId xmlns:p14="http://schemas.microsoft.com/office/powerpoint/2010/main" val="61329436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p:cNvSpPr>
            <a:spLocks noGrp="1"/>
          </p:cNvSpPr>
          <p:nvPr>
            <p:ph type="body" sz="quarter" idx="10"/>
          </p:nvPr>
        </p:nvSpPr>
        <p:spPr/>
        <p:txBody>
          <a:bodyPr/>
          <a:lstStyle/>
          <a:p>
            <a:r>
              <a:rPr lang="pl-PL" sz="1600"/>
              <a:t>Spis treści</a:t>
            </a:r>
          </a:p>
          <a:p>
            <a:endParaRPr lang="pl-PL" sz="1600"/>
          </a:p>
        </p:txBody>
      </p:sp>
      <p:sp>
        <p:nvSpPr>
          <p:cNvPr id="5" name="Symbol zastępczy tekstu 4"/>
          <p:cNvSpPr>
            <a:spLocks noGrp="1"/>
          </p:cNvSpPr>
          <p:nvPr>
            <p:ph type="body" sz="quarter" idx="14"/>
          </p:nvPr>
        </p:nvSpPr>
        <p:spPr/>
        <p:txBody>
          <a:bodyPr/>
          <a:lstStyle/>
          <a:p>
            <a:endParaRPr lang="pl-PL"/>
          </a:p>
        </p:txBody>
      </p:sp>
      <p:grpSp>
        <p:nvGrpSpPr>
          <p:cNvPr id="63" name="Grupa 62"/>
          <p:cNvGrpSpPr/>
          <p:nvPr/>
        </p:nvGrpSpPr>
        <p:grpSpPr>
          <a:xfrm>
            <a:off x="1235326" y="5328067"/>
            <a:ext cx="3977193" cy="360040"/>
            <a:chOff x="4842957" y="4483529"/>
            <a:chExt cx="3977193" cy="360040"/>
          </a:xfrm>
        </p:grpSpPr>
        <p:cxnSp>
          <p:nvCxnSpPr>
            <p:cNvPr id="9" name="Łącznik prosty 82"/>
            <p:cNvCxnSpPr/>
            <p:nvPr/>
          </p:nvCxnSpPr>
          <p:spPr>
            <a:xfrm>
              <a:off x="5137246" y="4800571"/>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10" name="Elipsa 9"/>
            <p:cNvSpPr/>
            <p:nvPr/>
          </p:nvSpPr>
          <p:spPr>
            <a:xfrm>
              <a:off x="4842957" y="4483529"/>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normAutofit/>
            </a:bodyPr>
            <a:lstStyle/>
            <a:p>
              <a:pPr algn="ctr">
                <a:lnSpc>
                  <a:spcPct val="110000"/>
                </a:lnSpc>
              </a:pPr>
              <a:r>
                <a:rPr lang="pl-PL" sz="1200" b="1" dirty="0">
                  <a:solidFill>
                    <a:schemeClr val="tx1"/>
                  </a:solidFill>
                </a:rPr>
                <a:t>114</a:t>
              </a:r>
            </a:p>
          </p:txBody>
        </p:sp>
      </p:grpSp>
      <p:grpSp>
        <p:nvGrpSpPr>
          <p:cNvPr id="40" name="Grupa 39"/>
          <p:cNvGrpSpPr/>
          <p:nvPr/>
        </p:nvGrpSpPr>
        <p:grpSpPr>
          <a:xfrm>
            <a:off x="1235326" y="1015589"/>
            <a:ext cx="3977193" cy="360040"/>
            <a:chOff x="822839" y="1809941"/>
            <a:chExt cx="3977193" cy="360040"/>
          </a:xfrm>
        </p:grpSpPr>
        <p:cxnSp>
          <p:nvCxnSpPr>
            <p:cNvPr id="41" name="Łącznik prosty 82"/>
            <p:cNvCxnSpPr/>
            <p:nvPr/>
          </p:nvCxnSpPr>
          <p:spPr>
            <a:xfrm>
              <a:off x="1117128" y="2126983"/>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42" name="Elipsa 41"/>
            <p:cNvSpPr/>
            <p:nvPr/>
          </p:nvSpPr>
          <p:spPr>
            <a:xfrm>
              <a:off x="822839" y="1809941"/>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pl-PL" sz="1200" b="1">
                  <a:solidFill>
                    <a:schemeClr val="tx1"/>
                  </a:solidFill>
                </a:rPr>
                <a:t>4</a:t>
              </a:r>
            </a:p>
          </p:txBody>
        </p:sp>
        <p:sp>
          <p:nvSpPr>
            <p:cNvPr id="43" name="pole tekstowe 42"/>
            <p:cNvSpPr txBox="1"/>
            <p:nvPr/>
          </p:nvSpPr>
          <p:spPr>
            <a:xfrm>
              <a:off x="1182879" y="1819399"/>
              <a:ext cx="2443298" cy="276999"/>
            </a:xfrm>
            <a:prstGeom prst="rect">
              <a:avLst/>
            </a:prstGeom>
            <a:noFill/>
          </p:spPr>
          <p:txBody>
            <a:bodyPr wrap="none" rtlCol="0">
              <a:spAutoFit/>
            </a:bodyPr>
            <a:lstStyle/>
            <a:p>
              <a:r>
                <a:rPr lang="pl-PL" sz="1200"/>
                <a:t>Wstęp i informacje o projekcie</a:t>
              </a:r>
            </a:p>
          </p:txBody>
        </p:sp>
      </p:grpSp>
      <p:grpSp>
        <p:nvGrpSpPr>
          <p:cNvPr id="44" name="Grupa 43"/>
          <p:cNvGrpSpPr/>
          <p:nvPr/>
        </p:nvGrpSpPr>
        <p:grpSpPr>
          <a:xfrm>
            <a:off x="1235326" y="1460238"/>
            <a:ext cx="3977193" cy="360040"/>
            <a:chOff x="822839" y="2478338"/>
            <a:chExt cx="3977193" cy="360040"/>
          </a:xfrm>
        </p:grpSpPr>
        <p:cxnSp>
          <p:nvCxnSpPr>
            <p:cNvPr id="45" name="Łącznik prosty 82"/>
            <p:cNvCxnSpPr/>
            <p:nvPr/>
          </p:nvCxnSpPr>
          <p:spPr>
            <a:xfrm>
              <a:off x="1117128" y="2795380"/>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46" name="Elipsa 45"/>
            <p:cNvSpPr/>
            <p:nvPr/>
          </p:nvSpPr>
          <p:spPr>
            <a:xfrm>
              <a:off x="822839" y="2478338"/>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pl-PL" sz="1200" b="1">
                  <a:solidFill>
                    <a:schemeClr val="tx1"/>
                  </a:solidFill>
                </a:rPr>
                <a:t>7</a:t>
              </a:r>
            </a:p>
          </p:txBody>
        </p:sp>
        <p:sp>
          <p:nvSpPr>
            <p:cNvPr id="47" name="pole tekstowe 46"/>
            <p:cNvSpPr txBox="1"/>
            <p:nvPr/>
          </p:nvSpPr>
          <p:spPr>
            <a:xfrm>
              <a:off x="1182879" y="2488565"/>
              <a:ext cx="2382383" cy="276999"/>
            </a:xfrm>
            <a:prstGeom prst="rect">
              <a:avLst/>
            </a:prstGeom>
            <a:noFill/>
          </p:spPr>
          <p:txBody>
            <a:bodyPr wrap="none" rtlCol="0">
              <a:spAutoFit/>
            </a:bodyPr>
            <a:lstStyle/>
            <a:p>
              <a:r>
                <a:rPr lang="pl-PL" sz="1200"/>
                <a:t>Metodologia i struktura próby</a:t>
              </a:r>
            </a:p>
          </p:txBody>
        </p:sp>
      </p:grpSp>
      <p:grpSp>
        <p:nvGrpSpPr>
          <p:cNvPr id="48" name="Grupa 47"/>
          <p:cNvGrpSpPr/>
          <p:nvPr/>
        </p:nvGrpSpPr>
        <p:grpSpPr>
          <a:xfrm>
            <a:off x="1235326" y="1919067"/>
            <a:ext cx="3977193" cy="360040"/>
            <a:chOff x="822839" y="3146735"/>
            <a:chExt cx="3977193" cy="360040"/>
          </a:xfrm>
        </p:grpSpPr>
        <p:cxnSp>
          <p:nvCxnSpPr>
            <p:cNvPr id="49" name="Łącznik prosty 82"/>
            <p:cNvCxnSpPr/>
            <p:nvPr/>
          </p:nvCxnSpPr>
          <p:spPr>
            <a:xfrm>
              <a:off x="1117128" y="3463777"/>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50" name="Elipsa 49"/>
            <p:cNvSpPr/>
            <p:nvPr/>
          </p:nvSpPr>
          <p:spPr>
            <a:xfrm>
              <a:off x="822839" y="3146735"/>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pl-PL" sz="1200" b="1">
                  <a:solidFill>
                    <a:schemeClr val="tx1"/>
                  </a:solidFill>
                </a:rPr>
                <a:t>12</a:t>
              </a:r>
            </a:p>
          </p:txBody>
        </p:sp>
        <p:sp>
          <p:nvSpPr>
            <p:cNvPr id="51" name="pole tekstowe 50"/>
            <p:cNvSpPr txBox="1"/>
            <p:nvPr/>
          </p:nvSpPr>
          <p:spPr>
            <a:xfrm>
              <a:off x="1182879" y="3152237"/>
              <a:ext cx="2593980" cy="276999"/>
            </a:xfrm>
            <a:prstGeom prst="rect">
              <a:avLst/>
            </a:prstGeom>
            <a:noFill/>
          </p:spPr>
          <p:txBody>
            <a:bodyPr wrap="none" rtlCol="0">
              <a:spAutoFit/>
            </a:bodyPr>
            <a:lstStyle/>
            <a:p>
              <a:r>
                <a:rPr lang="pl-PL" sz="1200"/>
                <a:t>Podsumowanie i główne wnioski</a:t>
              </a:r>
            </a:p>
          </p:txBody>
        </p:sp>
      </p:grpSp>
      <p:sp>
        <p:nvSpPr>
          <p:cNvPr id="22" name="pole tekstowe 21">
            <a:extLst>
              <a:ext uri="{FF2B5EF4-FFF2-40B4-BE49-F238E27FC236}">
                <a16:creationId xmlns:a16="http://schemas.microsoft.com/office/drawing/2014/main" id="{35013797-6E51-41F7-8CEF-6A0C1D76E78C}"/>
              </a:ext>
            </a:extLst>
          </p:cNvPr>
          <p:cNvSpPr txBox="1"/>
          <p:nvPr/>
        </p:nvSpPr>
        <p:spPr>
          <a:xfrm>
            <a:off x="1595365" y="5351406"/>
            <a:ext cx="872355" cy="276999"/>
          </a:xfrm>
          <a:prstGeom prst="rect">
            <a:avLst/>
          </a:prstGeom>
          <a:noFill/>
        </p:spPr>
        <p:txBody>
          <a:bodyPr wrap="none" rtlCol="0">
            <a:spAutoFit/>
          </a:bodyPr>
          <a:lstStyle/>
          <a:p>
            <a:r>
              <a:rPr lang="pl-PL" sz="1200"/>
              <a:t>Wskaźniki</a:t>
            </a:r>
          </a:p>
        </p:txBody>
      </p:sp>
      <p:grpSp>
        <p:nvGrpSpPr>
          <p:cNvPr id="64" name="Grupa 63">
            <a:extLst>
              <a:ext uri="{FF2B5EF4-FFF2-40B4-BE49-F238E27FC236}">
                <a16:creationId xmlns:a16="http://schemas.microsoft.com/office/drawing/2014/main" id="{AC782A97-B1C7-4D6F-8DA6-53D92DA356E8}"/>
              </a:ext>
            </a:extLst>
          </p:cNvPr>
          <p:cNvGrpSpPr/>
          <p:nvPr/>
        </p:nvGrpSpPr>
        <p:grpSpPr>
          <a:xfrm>
            <a:off x="1235326" y="2383556"/>
            <a:ext cx="3977193" cy="360040"/>
            <a:chOff x="822839" y="3146735"/>
            <a:chExt cx="3977193" cy="360040"/>
          </a:xfrm>
        </p:grpSpPr>
        <p:cxnSp>
          <p:nvCxnSpPr>
            <p:cNvPr id="65" name="Łącznik prosty 82">
              <a:extLst>
                <a:ext uri="{FF2B5EF4-FFF2-40B4-BE49-F238E27FC236}">
                  <a16:creationId xmlns:a16="http://schemas.microsoft.com/office/drawing/2014/main" id="{A42D60F3-4748-4397-A54F-ACF8297EFF42}"/>
                </a:ext>
              </a:extLst>
            </p:cNvPr>
            <p:cNvCxnSpPr/>
            <p:nvPr/>
          </p:nvCxnSpPr>
          <p:spPr>
            <a:xfrm>
              <a:off x="1117128" y="3463777"/>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66" name="Elipsa 49">
              <a:extLst>
                <a:ext uri="{FF2B5EF4-FFF2-40B4-BE49-F238E27FC236}">
                  <a16:creationId xmlns:a16="http://schemas.microsoft.com/office/drawing/2014/main" id="{AA071A91-33F1-4CC4-AD5B-D8E459E8B058}"/>
                </a:ext>
              </a:extLst>
            </p:cNvPr>
            <p:cNvSpPr/>
            <p:nvPr/>
          </p:nvSpPr>
          <p:spPr>
            <a:xfrm>
              <a:off x="822839" y="3146735"/>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pl-PL" sz="1200" b="1">
                  <a:solidFill>
                    <a:schemeClr val="tx1"/>
                  </a:solidFill>
                </a:rPr>
                <a:t>19</a:t>
              </a:r>
            </a:p>
          </p:txBody>
        </p:sp>
        <p:sp>
          <p:nvSpPr>
            <p:cNvPr id="67" name="pole tekstowe 66">
              <a:extLst>
                <a:ext uri="{FF2B5EF4-FFF2-40B4-BE49-F238E27FC236}">
                  <a16:creationId xmlns:a16="http://schemas.microsoft.com/office/drawing/2014/main" id="{E9514AB8-31F3-449F-8B59-2559C3D58B5E}"/>
                </a:ext>
              </a:extLst>
            </p:cNvPr>
            <p:cNvSpPr txBox="1"/>
            <p:nvPr/>
          </p:nvSpPr>
          <p:spPr>
            <a:xfrm>
              <a:off x="1182879" y="3152237"/>
              <a:ext cx="646331" cy="276999"/>
            </a:xfrm>
            <a:prstGeom prst="rect">
              <a:avLst/>
            </a:prstGeom>
            <a:noFill/>
          </p:spPr>
          <p:txBody>
            <a:bodyPr wrap="none" rtlCol="0">
              <a:spAutoFit/>
            </a:bodyPr>
            <a:lstStyle/>
            <a:p>
              <a:r>
                <a:rPr lang="pl-PL" sz="1200"/>
                <a:t>Wyniki</a:t>
              </a:r>
            </a:p>
          </p:txBody>
        </p:sp>
      </p:grpSp>
      <p:cxnSp>
        <p:nvCxnSpPr>
          <p:cNvPr id="69" name="Łącznik prosty 82">
            <a:extLst>
              <a:ext uri="{FF2B5EF4-FFF2-40B4-BE49-F238E27FC236}">
                <a16:creationId xmlns:a16="http://schemas.microsoft.com/office/drawing/2014/main" id="{309E203B-F239-423E-9C51-2BD19F8D93DE}"/>
              </a:ext>
            </a:extLst>
          </p:cNvPr>
          <p:cNvCxnSpPr/>
          <p:nvPr/>
        </p:nvCxnSpPr>
        <p:spPr>
          <a:xfrm>
            <a:off x="1985969" y="5191311"/>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70" name="Elipsa 6">
            <a:extLst>
              <a:ext uri="{FF2B5EF4-FFF2-40B4-BE49-F238E27FC236}">
                <a16:creationId xmlns:a16="http://schemas.microsoft.com/office/drawing/2014/main" id="{9E3B357C-78AE-444A-BA85-8B74023324C6}"/>
              </a:ext>
            </a:extLst>
          </p:cNvPr>
          <p:cNvSpPr/>
          <p:nvPr/>
        </p:nvSpPr>
        <p:spPr>
          <a:xfrm>
            <a:off x="1691680" y="4874269"/>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1200" b="1" dirty="0">
                <a:solidFill>
                  <a:schemeClr val="tx1"/>
                </a:solidFill>
              </a:rPr>
              <a:t>95</a:t>
            </a:r>
          </a:p>
        </p:txBody>
      </p:sp>
      <p:cxnSp>
        <p:nvCxnSpPr>
          <p:cNvPr id="72" name="Łącznik prosty 82">
            <a:extLst>
              <a:ext uri="{FF2B5EF4-FFF2-40B4-BE49-F238E27FC236}">
                <a16:creationId xmlns:a16="http://schemas.microsoft.com/office/drawing/2014/main" id="{AA2AAFAE-EA0C-4996-B5EE-B8CFE47BCCE5}"/>
              </a:ext>
            </a:extLst>
          </p:cNvPr>
          <p:cNvCxnSpPr/>
          <p:nvPr/>
        </p:nvCxnSpPr>
        <p:spPr>
          <a:xfrm>
            <a:off x="1985969" y="4401715"/>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73" name="Elipsa 12">
            <a:extLst>
              <a:ext uri="{FF2B5EF4-FFF2-40B4-BE49-F238E27FC236}">
                <a16:creationId xmlns:a16="http://schemas.microsoft.com/office/drawing/2014/main" id="{52772DD6-8F7B-4B89-A909-95A274B72194}"/>
              </a:ext>
            </a:extLst>
          </p:cNvPr>
          <p:cNvSpPr/>
          <p:nvPr/>
        </p:nvSpPr>
        <p:spPr>
          <a:xfrm>
            <a:off x="1691680" y="4084673"/>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1200" b="1" dirty="0">
                <a:solidFill>
                  <a:schemeClr val="tx1"/>
                </a:solidFill>
              </a:rPr>
              <a:t>66</a:t>
            </a:r>
          </a:p>
        </p:txBody>
      </p:sp>
      <p:cxnSp>
        <p:nvCxnSpPr>
          <p:cNvPr id="75" name="Łącznik prosty 82">
            <a:extLst>
              <a:ext uri="{FF2B5EF4-FFF2-40B4-BE49-F238E27FC236}">
                <a16:creationId xmlns:a16="http://schemas.microsoft.com/office/drawing/2014/main" id="{2AF62C50-1E8E-4327-A6B2-DB028B9FAE4A}"/>
              </a:ext>
            </a:extLst>
          </p:cNvPr>
          <p:cNvCxnSpPr/>
          <p:nvPr/>
        </p:nvCxnSpPr>
        <p:spPr>
          <a:xfrm>
            <a:off x="1985969" y="4794427"/>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76" name="Elipsa 15">
            <a:extLst>
              <a:ext uri="{FF2B5EF4-FFF2-40B4-BE49-F238E27FC236}">
                <a16:creationId xmlns:a16="http://schemas.microsoft.com/office/drawing/2014/main" id="{E777B5EC-D18A-475B-9F59-589625AB4A74}"/>
              </a:ext>
            </a:extLst>
          </p:cNvPr>
          <p:cNvSpPr/>
          <p:nvPr/>
        </p:nvSpPr>
        <p:spPr>
          <a:xfrm>
            <a:off x="1691680" y="4477385"/>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1200" b="1" dirty="0">
                <a:solidFill>
                  <a:schemeClr val="tx1"/>
                </a:solidFill>
              </a:rPr>
              <a:t>79</a:t>
            </a:r>
          </a:p>
        </p:txBody>
      </p:sp>
      <p:cxnSp>
        <p:nvCxnSpPr>
          <p:cNvPr id="81" name="Łącznik prosty 82">
            <a:extLst>
              <a:ext uri="{FF2B5EF4-FFF2-40B4-BE49-F238E27FC236}">
                <a16:creationId xmlns:a16="http://schemas.microsoft.com/office/drawing/2014/main" id="{E3C6A7F7-15F6-4459-BB07-EAFE7A2C73A3}"/>
              </a:ext>
            </a:extLst>
          </p:cNvPr>
          <p:cNvCxnSpPr/>
          <p:nvPr/>
        </p:nvCxnSpPr>
        <p:spPr>
          <a:xfrm>
            <a:off x="1985969" y="3186148"/>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82" name="Elipsa 53">
            <a:extLst>
              <a:ext uri="{FF2B5EF4-FFF2-40B4-BE49-F238E27FC236}">
                <a16:creationId xmlns:a16="http://schemas.microsoft.com/office/drawing/2014/main" id="{6D62F427-8D5A-4CAB-A8D5-F3602A27848D}"/>
              </a:ext>
            </a:extLst>
          </p:cNvPr>
          <p:cNvSpPr/>
          <p:nvPr/>
        </p:nvSpPr>
        <p:spPr>
          <a:xfrm>
            <a:off x="1691680" y="2869106"/>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pl-PL" sz="1200" b="1">
                <a:solidFill>
                  <a:schemeClr val="tx1"/>
                </a:solidFill>
              </a:rPr>
              <a:t>19</a:t>
            </a:r>
          </a:p>
        </p:txBody>
      </p:sp>
      <p:sp>
        <p:nvSpPr>
          <p:cNvPr id="83" name="pole tekstowe 82">
            <a:extLst>
              <a:ext uri="{FF2B5EF4-FFF2-40B4-BE49-F238E27FC236}">
                <a16:creationId xmlns:a16="http://schemas.microsoft.com/office/drawing/2014/main" id="{0B8C6815-7EC6-4062-9F49-5585B0E58E6B}"/>
              </a:ext>
            </a:extLst>
          </p:cNvPr>
          <p:cNvSpPr txBox="1"/>
          <p:nvPr/>
        </p:nvSpPr>
        <p:spPr>
          <a:xfrm>
            <a:off x="2051720" y="2875377"/>
            <a:ext cx="5061001" cy="253916"/>
          </a:xfrm>
          <a:prstGeom prst="rect">
            <a:avLst/>
          </a:prstGeom>
          <a:noFill/>
        </p:spPr>
        <p:txBody>
          <a:bodyPr wrap="none" rtlCol="0">
            <a:spAutoFit/>
          </a:bodyPr>
          <a:lstStyle/>
          <a:p>
            <a:r>
              <a:rPr lang="pl-PL" sz="1050"/>
              <a:t>Blok I – Największe wyzwania dla Polski a problemy środowiska naturalnego</a:t>
            </a:r>
          </a:p>
        </p:txBody>
      </p:sp>
      <p:cxnSp>
        <p:nvCxnSpPr>
          <p:cNvPr id="85" name="Łącznik prosty 82">
            <a:extLst>
              <a:ext uri="{FF2B5EF4-FFF2-40B4-BE49-F238E27FC236}">
                <a16:creationId xmlns:a16="http://schemas.microsoft.com/office/drawing/2014/main" id="{9925A9D9-517D-486B-BED8-3A381DCE075E}"/>
              </a:ext>
            </a:extLst>
          </p:cNvPr>
          <p:cNvCxnSpPr/>
          <p:nvPr/>
        </p:nvCxnSpPr>
        <p:spPr>
          <a:xfrm>
            <a:off x="1985969" y="3590334"/>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86" name="Elipsa 57">
            <a:extLst>
              <a:ext uri="{FF2B5EF4-FFF2-40B4-BE49-F238E27FC236}">
                <a16:creationId xmlns:a16="http://schemas.microsoft.com/office/drawing/2014/main" id="{ABE2BD50-196A-46DB-B6D9-0934FEB409D7}"/>
              </a:ext>
            </a:extLst>
          </p:cNvPr>
          <p:cNvSpPr/>
          <p:nvPr/>
        </p:nvSpPr>
        <p:spPr>
          <a:xfrm>
            <a:off x="1691680" y="3273292"/>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rmAutofit/>
          </a:bodyPr>
          <a:lstStyle/>
          <a:p>
            <a:pPr algn="ctr">
              <a:lnSpc>
                <a:spcPct val="110000"/>
              </a:lnSpc>
            </a:pPr>
            <a:r>
              <a:rPr lang="pl-PL" sz="1200" b="1">
                <a:solidFill>
                  <a:schemeClr val="tx1"/>
                </a:solidFill>
              </a:rPr>
              <a:t>30</a:t>
            </a:r>
          </a:p>
        </p:txBody>
      </p:sp>
      <p:sp>
        <p:nvSpPr>
          <p:cNvPr id="87" name="pole tekstowe 86">
            <a:extLst>
              <a:ext uri="{FF2B5EF4-FFF2-40B4-BE49-F238E27FC236}">
                <a16:creationId xmlns:a16="http://schemas.microsoft.com/office/drawing/2014/main" id="{91188C2D-8F23-443E-8F08-4D9D9B25A4FF}"/>
              </a:ext>
            </a:extLst>
          </p:cNvPr>
          <p:cNvSpPr txBox="1"/>
          <p:nvPr/>
        </p:nvSpPr>
        <p:spPr>
          <a:xfrm>
            <a:off x="2051720" y="3280382"/>
            <a:ext cx="3063659" cy="253916"/>
          </a:xfrm>
          <a:prstGeom prst="rect">
            <a:avLst/>
          </a:prstGeom>
          <a:noFill/>
        </p:spPr>
        <p:txBody>
          <a:bodyPr wrap="none" rtlCol="0">
            <a:spAutoFit/>
          </a:bodyPr>
          <a:lstStyle/>
          <a:p>
            <a:r>
              <a:rPr lang="pl-PL" sz="1050"/>
              <a:t>Blok II – Środowisko naturalne i jego ochrona</a:t>
            </a:r>
          </a:p>
        </p:txBody>
      </p:sp>
      <p:cxnSp>
        <p:nvCxnSpPr>
          <p:cNvPr id="78" name="Łącznik prosty 82">
            <a:extLst>
              <a:ext uri="{FF2B5EF4-FFF2-40B4-BE49-F238E27FC236}">
                <a16:creationId xmlns:a16="http://schemas.microsoft.com/office/drawing/2014/main" id="{019F6573-C51F-4E6E-947B-B29DAA2C4521}"/>
              </a:ext>
            </a:extLst>
          </p:cNvPr>
          <p:cNvCxnSpPr/>
          <p:nvPr/>
        </p:nvCxnSpPr>
        <p:spPr>
          <a:xfrm>
            <a:off x="1985969" y="3993248"/>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79" name="Elipsa 18">
            <a:extLst>
              <a:ext uri="{FF2B5EF4-FFF2-40B4-BE49-F238E27FC236}">
                <a16:creationId xmlns:a16="http://schemas.microsoft.com/office/drawing/2014/main" id="{5997FA1C-3E8D-4E68-9F8D-BE138562FB96}"/>
              </a:ext>
            </a:extLst>
          </p:cNvPr>
          <p:cNvSpPr/>
          <p:nvPr/>
        </p:nvSpPr>
        <p:spPr>
          <a:xfrm>
            <a:off x="1691680" y="3676206"/>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1200" b="1">
                <a:solidFill>
                  <a:schemeClr val="tx1"/>
                </a:solidFill>
              </a:rPr>
              <a:t>51</a:t>
            </a:r>
          </a:p>
        </p:txBody>
      </p:sp>
      <p:sp>
        <p:nvSpPr>
          <p:cNvPr id="88" name="pole tekstowe 87">
            <a:extLst>
              <a:ext uri="{FF2B5EF4-FFF2-40B4-BE49-F238E27FC236}">
                <a16:creationId xmlns:a16="http://schemas.microsoft.com/office/drawing/2014/main" id="{00883131-B1B8-4D06-8EC0-8D7961B993C0}"/>
              </a:ext>
            </a:extLst>
          </p:cNvPr>
          <p:cNvSpPr txBox="1"/>
          <p:nvPr/>
        </p:nvSpPr>
        <p:spPr>
          <a:xfrm>
            <a:off x="2051720" y="3685387"/>
            <a:ext cx="1842171" cy="253916"/>
          </a:xfrm>
          <a:prstGeom prst="rect">
            <a:avLst/>
          </a:prstGeom>
          <a:noFill/>
        </p:spPr>
        <p:txBody>
          <a:bodyPr wrap="none" rtlCol="0">
            <a:spAutoFit/>
          </a:bodyPr>
          <a:lstStyle/>
          <a:p>
            <a:r>
              <a:rPr lang="pl-PL" sz="1050"/>
              <a:t>Blok III – Jakość powietrza</a:t>
            </a:r>
          </a:p>
        </p:txBody>
      </p:sp>
      <p:sp>
        <p:nvSpPr>
          <p:cNvPr id="89" name="pole tekstowe 88">
            <a:extLst>
              <a:ext uri="{FF2B5EF4-FFF2-40B4-BE49-F238E27FC236}">
                <a16:creationId xmlns:a16="http://schemas.microsoft.com/office/drawing/2014/main" id="{C8F70DF5-1B6B-42D0-A84C-FE80F1AFF83F}"/>
              </a:ext>
            </a:extLst>
          </p:cNvPr>
          <p:cNvSpPr txBox="1"/>
          <p:nvPr/>
        </p:nvSpPr>
        <p:spPr>
          <a:xfrm>
            <a:off x="2051720" y="4090392"/>
            <a:ext cx="2637260" cy="253916"/>
          </a:xfrm>
          <a:prstGeom prst="rect">
            <a:avLst/>
          </a:prstGeom>
          <a:noFill/>
        </p:spPr>
        <p:txBody>
          <a:bodyPr wrap="none" rtlCol="0">
            <a:spAutoFit/>
          </a:bodyPr>
          <a:lstStyle/>
          <a:p>
            <a:r>
              <a:rPr lang="pl-PL" sz="1050"/>
              <a:t>Blok IV – Gospodarowanie odpadami</a:t>
            </a:r>
          </a:p>
        </p:txBody>
      </p:sp>
      <p:sp>
        <p:nvSpPr>
          <p:cNvPr id="90" name="pole tekstowe 89">
            <a:extLst>
              <a:ext uri="{FF2B5EF4-FFF2-40B4-BE49-F238E27FC236}">
                <a16:creationId xmlns:a16="http://schemas.microsoft.com/office/drawing/2014/main" id="{A4A3D3EB-AABE-4601-ACF5-0D2BFDE3F06D}"/>
              </a:ext>
            </a:extLst>
          </p:cNvPr>
          <p:cNvSpPr txBox="1"/>
          <p:nvPr/>
        </p:nvSpPr>
        <p:spPr>
          <a:xfrm>
            <a:off x="2051720" y="4495397"/>
            <a:ext cx="1683474" cy="253916"/>
          </a:xfrm>
          <a:prstGeom prst="rect">
            <a:avLst/>
          </a:prstGeom>
          <a:noFill/>
        </p:spPr>
        <p:txBody>
          <a:bodyPr wrap="none" rtlCol="0">
            <a:spAutoFit/>
          </a:bodyPr>
          <a:lstStyle/>
          <a:p>
            <a:r>
              <a:rPr lang="pl-PL" sz="1050"/>
              <a:t>Blok V – Zmiany klimatu</a:t>
            </a:r>
          </a:p>
        </p:txBody>
      </p:sp>
      <p:sp>
        <p:nvSpPr>
          <p:cNvPr id="91" name="pole tekstowe 90">
            <a:extLst>
              <a:ext uri="{FF2B5EF4-FFF2-40B4-BE49-F238E27FC236}">
                <a16:creationId xmlns:a16="http://schemas.microsoft.com/office/drawing/2014/main" id="{BA64BB27-D064-4835-9549-58A52E0DC508}"/>
              </a:ext>
            </a:extLst>
          </p:cNvPr>
          <p:cNvSpPr txBox="1"/>
          <p:nvPr/>
        </p:nvSpPr>
        <p:spPr>
          <a:xfrm>
            <a:off x="2051720" y="4894368"/>
            <a:ext cx="6540575" cy="253916"/>
          </a:xfrm>
          <a:prstGeom prst="rect">
            <a:avLst/>
          </a:prstGeom>
          <a:noFill/>
        </p:spPr>
        <p:txBody>
          <a:bodyPr wrap="square" rtlCol="0">
            <a:spAutoFit/>
          </a:bodyPr>
          <a:lstStyle/>
          <a:p>
            <a:r>
              <a:rPr lang="pl-PL" sz="1050"/>
              <a:t>Blok VI – Wspierające ochronę środowiska działania indywidualne i zachowania konsumenckie</a:t>
            </a:r>
          </a:p>
        </p:txBody>
      </p:sp>
    </p:spTree>
    <p:extLst>
      <p:ext uri="{BB962C8B-B14F-4D97-AF65-F5344CB8AC3E}">
        <p14:creationId xmlns:p14="http://schemas.microsoft.com/office/powerpoint/2010/main" val="123265416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ŚRODOWISKO NATURALNE </a:t>
            </a:r>
          </a:p>
          <a:p>
            <a:r>
              <a:rPr lang="pl-PL" sz="1600" b="1">
                <a:latin typeface="Calibri" panose="020F0502020204030204" pitchFamily="34" charset="0"/>
                <a:cs typeface="Calibri" panose="020F0502020204030204" pitchFamily="34" charset="0"/>
              </a:rPr>
              <a:t>I JEGO OCHRONA</a:t>
            </a:r>
          </a:p>
        </p:txBody>
      </p:sp>
      <p:grpSp>
        <p:nvGrpSpPr>
          <p:cNvPr id="8" name="Grupa 7">
            <a:extLst>
              <a:ext uri="{FF2B5EF4-FFF2-40B4-BE49-F238E27FC236}">
                <a16:creationId xmlns:a16="http://schemas.microsoft.com/office/drawing/2014/main" id="{9D9308A2-6614-4C08-8F22-0550C33CDEAE}"/>
              </a:ext>
            </a:extLst>
          </p:cNvPr>
          <p:cNvGrpSpPr/>
          <p:nvPr/>
        </p:nvGrpSpPr>
        <p:grpSpPr>
          <a:xfrm>
            <a:off x="4353184" y="3178902"/>
            <a:ext cx="437629" cy="532071"/>
            <a:chOff x="3635896" y="1196752"/>
            <a:chExt cx="1170966" cy="1423665"/>
          </a:xfrm>
        </p:grpSpPr>
        <p:sp>
          <p:nvSpPr>
            <p:cNvPr id="4" name="Freeform 8">
              <a:extLst>
                <a:ext uri="{FF2B5EF4-FFF2-40B4-BE49-F238E27FC236}">
                  <a16:creationId xmlns:a16="http://schemas.microsoft.com/office/drawing/2014/main" id="{4FACA39B-CED5-4EA9-87FB-D1BAEBF92116}"/>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7" name="Grafika 6" descr="Drzewo liściaste">
              <a:extLst>
                <a:ext uri="{FF2B5EF4-FFF2-40B4-BE49-F238E27FC236}">
                  <a16:creationId xmlns:a16="http://schemas.microsoft.com/office/drawing/2014/main" id="{3497D01B-24E9-43F6-84C5-2137FE4E5B34}"/>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grpSp>
        <p:nvGrpSpPr>
          <p:cNvPr id="9" name="Grupa 8">
            <a:extLst>
              <a:ext uri="{FF2B5EF4-FFF2-40B4-BE49-F238E27FC236}">
                <a16:creationId xmlns:a16="http://schemas.microsoft.com/office/drawing/2014/main" id="{DE3C571A-D9F9-4719-8F3A-32EDEBFF8742}"/>
              </a:ext>
            </a:extLst>
          </p:cNvPr>
          <p:cNvGrpSpPr/>
          <p:nvPr/>
        </p:nvGrpSpPr>
        <p:grpSpPr>
          <a:xfrm>
            <a:off x="5148064" y="3178902"/>
            <a:ext cx="437629" cy="532071"/>
            <a:chOff x="3635896" y="1196752"/>
            <a:chExt cx="1170966" cy="1423665"/>
          </a:xfrm>
          <a:solidFill>
            <a:schemeClr val="bg1">
              <a:lumMod val="65000"/>
            </a:schemeClr>
          </a:solidFill>
        </p:grpSpPr>
        <p:sp>
          <p:nvSpPr>
            <p:cNvPr id="10" name="Freeform 8">
              <a:extLst>
                <a:ext uri="{FF2B5EF4-FFF2-40B4-BE49-F238E27FC236}">
                  <a16:creationId xmlns:a16="http://schemas.microsoft.com/office/drawing/2014/main" id="{9C64F377-EB42-4520-B0E9-F3F0FDAE0BDF}"/>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861113D0-E0BD-48B3-858D-E0AFD881914E}"/>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grpSp>
        <p:nvGrpSpPr>
          <p:cNvPr id="12" name="Grupa 11">
            <a:extLst>
              <a:ext uri="{FF2B5EF4-FFF2-40B4-BE49-F238E27FC236}">
                <a16:creationId xmlns:a16="http://schemas.microsoft.com/office/drawing/2014/main" id="{E58D704E-AC82-47D9-96F4-807765D2A648}"/>
              </a:ext>
            </a:extLst>
          </p:cNvPr>
          <p:cNvGrpSpPr/>
          <p:nvPr/>
        </p:nvGrpSpPr>
        <p:grpSpPr>
          <a:xfrm>
            <a:off x="5942944" y="3178902"/>
            <a:ext cx="437629" cy="532071"/>
            <a:chOff x="3635896" y="1196752"/>
            <a:chExt cx="1170966" cy="1423665"/>
          </a:xfrm>
          <a:solidFill>
            <a:schemeClr val="bg1">
              <a:lumMod val="85000"/>
            </a:schemeClr>
          </a:solidFill>
        </p:grpSpPr>
        <p:sp>
          <p:nvSpPr>
            <p:cNvPr id="13" name="Freeform 8">
              <a:extLst>
                <a:ext uri="{FF2B5EF4-FFF2-40B4-BE49-F238E27FC236}">
                  <a16:creationId xmlns:a16="http://schemas.microsoft.com/office/drawing/2014/main" id="{F9999B45-FBD2-41AA-B643-159F9D8ECCDB}"/>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pic>
          <p:nvPicPr>
            <p:cNvPr id="14" name="Grafika 13" descr="Drzewo liściaste">
              <a:extLst>
                <a:ext uri="{FF2B5EF4-FFF2-40B4-BE49-F238E27FC236}">
                  <a16:creationId xmlns:a16="http://schemas.microsoft.com/office/drawing/2014/main" id="{287F2C99-FEAD-451C-82A0-C03E77D55F23}"/>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854251" y="1541456"/>
              <a:ext cx="734255" cy="734255"/>
            </a:xfrm>
            <a:prstGeom prst="rect">
              <a:avLst/>
            </a:prstGeom>
          </p:spPr>
        </p:pic>
      </p:grpSp>
      <p:grpSp>
        <p:nvGrpSpPr>
          <p:cNvPr id="15" name="Grupa 14">
            <a:extLst>
              <a:ext uri="{FF2B5EF4-FFF2-40B4-BE49-F238E27FC236}">
                <a16:creationId xmlns:a16="http://schemas.microsoft.com/office/drawing/2014/main" id="{138114CC-0DB9-48C6-BE22-5C7C2C86955A}"/>
              </a:ext>
            </a:extLst>
          </p:cNvPr>
          <p:cNvGrpSpPr/>
          <p:nvPr/>
        </p:nvGrpSpPr>
        <p:grpSpPr>
          <a:xfrm>
            <a:off x="3575948" y="3178902"/>
            <a:ext cx="437629" cy="532071"/>
            <a:chOff x="3635896" y="1196752"/>
            <a:chExt cx="1170966" cy="1423665"/>
          </a:xfrm>
          <a:solidFill>
            <a:schemeClr val="bg1">
              <a:lumMod val="65000"/>
            </a:schemeClr>
          </a:solidFill>
        </p:grpSpPr>
        <p:sp>
          <p:nvSpPr>
            <p:cNvPr id="16" name="Freeform 8">
              <a:extLst>
                <a:ext uri="{FF2B5EF4-FFF2-40B4-BE49-F238E27FC236}">
                  <a16:creationId xmlns:a16="http://schemas.microsoft.com/office/drawing/2014/main" id="{F9683A2B-3412-4123-81A1-B90788EA75AD}"/>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pic>
          <p:nvPicPr>
            <p:cNvPr id="17" name="Grafika 16" descr="Drzewo liściaste">
              <a:extLst>
                <a:ext uri="{FF2B5EF4-FFF2-40B4-BE49-F238E27FC236}">
                  <a16:creationId xmlns:a16="http://schemas.microsoft.com/office/drawing/2014/main" id="{307C2761-1C0D-47ED-AE5F-287A5F531FF1}"/>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grpSp>
        <p:nvGrpSpPr>
          <p:cNvPr id="18" name="Grupa 17">
            <a:extLst>
              <a:ext uri="{FF2B5EF4-FFF2-40B4-BE49-F238E27FC236}">
                <a16:creationId xmlns:a16="http://schemas.microsoft.com/office/drawing/2014/main" id="{584E6F6E-5A81-4CB8-9875-3D08666DA2A7}"/>
              </a:ext>
            </a:extLst>
          </p:cNvPr>
          <p:cNvGrpSpPr/>
          <p:nvPr/>
        </p:nvGrpSpPr>
        <p:grpSpPr>
          <a:xfrm>
            <a:off x="2773471" y="3178902"/>
            <a:ext cx="437629" cy="532071"/>
            <a:chOff x="3635896" y="1196752"/>
            <a:chExt cx="1170966" cy="1423665"/>
          </a:xfrm>
          <a:solidFill>
            <a:schemeClr val="bg1">
              <a:lumMod val="85000"/>
            </a:schemeClr>
          </a:solidFill>
        </p:grpSpPr>
        <p:sp>
          <p:nvSpPr>
            <p:cNvPr id="19" name="Freeform 8">
              <a:extLst>
                <a:ext uri="{FF2B5EF4-FFF2-40B4-BE49-F238E27FC236}">
                  <a16:creationId xmlns:a16="http://schemas.microsoft.com/office/drawing/2014/main" id="{97BE9F61-4A89-4871-ACCB-7B730CA97608}"/>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pic>
          <p:nvPicPr>
            <p:cNvPr id="20" name="Grafika 19" descr="Drzewo liściaste">
              <a:extLst>
                <a:ext uri="{FF2B5EF4-FFF2-40B4-BE49-F238E27FC236}">
                  <a16:creationId xmlns:a16="http://schemas.microsoft.com/office/drawing/2014/main" id="{DDA9E32D-B113-46A9-8E19-638B5B16489A}"/>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854251" y="1541456"/>
              <a:ext cx="734255" cy="734255"/>
            </a:xfrm>
            <a:prstGeom prst="rect">
              <a:avLst/>
            </a:prstGeom>
          </p:spPr>
        </p:pic>
      </p:grpSp>
    </p:spTree>
    <p:extLst>
      <p:ext uri="{BB962C8B-B14F-4D97-AF65-F5344CB8AC3E}">
        <p14:creationId xmlns:p14="http://schemas.microsoft.com/office/powerpoint/2010/main" val="8749756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Największe wyzwania dla Polski </a:t>
            </a:r>
          </a:p>
          <a:p>
            <a:r>
              <a:rPr lang="pl-PL" sz="1200">
                <a:solidFill>
                  <a:prstClr val="white"/>
                </a:solidFill>
              </a:rPr>
              <a:t>a problemy środowiska naturalnego</a:t>
            </a:r>
            <a:endParaRPr lang="en-US" sz="1200">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b="1">
                <a:solidFill>
                  <a:prstClr val="white"/>
                </a:solidFill>
              </a:rPr>
              <a:t>Środowisko naturalne i jego ochrona</a:t>
            </a:r>
            <a:endParaRPr lang="en-US" sz="1200" b="1">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Indywidualne działania i zachowania wspierające ochronę środowiska</a:t>
            </a:r>
            <a:endParaRPr lang="en-US" sz="1200">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200">
                <a:solidFill>
                  <a:prstClr val="white"/>
                </a:solidFill>
              </a:rPr>
              <a:t>Jakość </a:t>
            </a:r>
            <a:r>
              <a:rPr lang="pl-PL" sz="1200">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1995531"/>
            <a:ext cx="457199" cy="45719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r>
              <a:rPr lang="pl-PL" sz="1050">
                <a:solidFill>
                  <a:schemeClr val="tx1"/>
                </a:solidFill>
              </a:rPr>
              <a:t>W rozdziale zostaną poruszone następujące zagadnienia:</a:t>
            </a:r>
          </a:p>
          <a:p>
            <a:pPr algn="just"/>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 oceniany jest aktualny stan środowiska naturalnego w Polsce?</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 oceniany jest aktualny stan środowiska naturalnego w okolicy miejsca zamieszkania respondentów?</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Co motywuje do ochrony środowiska przyrodniczego?</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Od czego zależy poprawa stanu środowiska?</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 postrzegana jest odpowiedzialność za stan środowiska naturalnego?</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Jakie są główne źródła informacji o sprawach środowiska naturalnego?</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Kto powinien odpowiadać za kształtowanie postaw </a:t>
            </a:r>
            <a:br>
              <a:rPr lang="pl-PL" sz="1050">
                <a:solidFill>
                  <a:schemeClr val="tx1"/>
                </a:solidFill>
              </a:rPr>
            </a:br>
            <a:r>
              <a:rPr lang="pl-PL" sz="1050">
                <a:solidFill>
                  <a:schemeClr val="tx1"/>
                </a:solidFill>
              </a:rPr>
              <a:t>i zachowań ekologicznych?</a:t>
            </a:r>
            <a:endParaRPr lang="pl-PL" sz="900">
              <a:solidFill>
                <a:schemeClr val="tx1"/>
              </a:solidFill>
            </a:endParaRPr>
          </a:p>
          <a:p>
            <a:pPr marL="285750" indent="-285750" algn="just">
              <a:buFont typeface="Wingdings" panose="05000000000000000000" pitchFamily="2" charset="2"/>
              <a:buChar char="§"/>
            </a:pPr>
            <a:endParaRPr lang="pl-PL" sz="900">
              <a:solidFill>
                <a:schemeClr val="tx1"/>
              </a:solidFill>
            </a:endParaRPr>
          </a:p>
        </p:txBody>
      </p:sp>
      <p:grpSp>
        <p:nvGrpSpPr>
          <p:cNvPr id="13" name="Grupa 12">
            <a:extLst>
              <a:ext uri="{FF2B5EF4-FFF2-40B4-BE49-F238E27FC236}">
                <a16:creationId xmlns:a16="http://schemas.microsoft.com/office/drawing/2014/main" id="{05DD056E-CD11-435A-84B2-F8F1B80190B3}"/>
              </a:ext>
            </a:extLst>
          </p:cNvPr>
          <p:cNvGrpSpPr/>
          <p:nvPr/>
        </p:nvGrpSpPr>
        <p:grpSpPr>
          <a:xfrm>
            <a:off x="256569" y="186558"/>
            <a:ext cx="351010" cy="426759"/>
            <a:chOff x="3635896" y="1196752"/>
            <a:chExt cx="1170966" cy="1423665"/>
          </a:xfrm>
        </p:grpSpPr>
        <p:sp>
          <p:nvSpPr>
            <p:cNvPr id="15" name="Freeform 8">
              <a:extLst>
                <a:ext uri="{FF2B5EF4-FFF2-40B4-BE49-F238E27FC236}">
                  <a16:creationId xmlns:a16="http://schemas.microsoft.com/office/drawing/2014/main" id="{18591F36-ADFE-4A71-AD6E-212C426B69BE}"/>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6" name="Grafika 15" descr="Drzewo liściaste">
              <a:extLst>
                <a:ext uri="{FF2B5EF4-FFF2-40B4-BE49-F238E27FC236}">
                  <a16:creationId xmlns:a16="http://schemas.microsoft.com/office/drawing/2014/main" id="{6C983D8F-307D-4B16-BD28-D205C4C5C18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grpSp>
        <p:nvGrpSpPr>
          <p:cNvPr id="17" name="Grupa 16">
            <a:extLst>
              <a:ext uri="{FF2B5EF4-FFF2-40B4-BE49-F238E27FC236}">
                <a16:creationId xmlns:a16="http://schemas.microsoft.com/office/drawing/2014/main" id="{455F2F48-C9D8-44A2-8321-30EFE3AFD3C6}"/>
              </a:ext>
            </a:extLst>
          </p:cNvPr>
          <p:cNvGrpSpPr/>
          <p:nvPr/>
        </p:nvGrpSpPr>
        <p:grpSpPr>
          <a:xfrm>
            <a:off x="887966" y="2081067"/>
            <a:ext cx="260175" cy="316321"/>
            <a:chOff x="3635896" y="1196752"/>
            <a:chExt cx="1170966" cy="1423665"/>
          </a:xfrm>
          <a:solidFill>
            <a:schemeClr val="bg1"/>
          </a:solidFill>
        </p:grpSpPr>
        <p:sp>
          <p:nvSpPr>
            <p:cNvPr id="18" name="Freeform 8">
              <a:extLst>
                <a:ext uri="{FF2B5EF4-FFF2-40B4-BE49-F238E27FC236}">
                  <a16:creationId xmlns:a16="http://schemas.microsoft.com/office/drawing/2014/main" id="{A3E791DC-75D8-4E3B-8BC4-DD432389C5B1}"/>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sz="2000"/>
            </a:p>
          </p:txBody>
        </p:sp>
        <p:pic>
          <p:nvPicPr>
            <p:cNvPr id="19" name="Grafika 18" descr="Drzewo liściaste">
              <a:extLst>
                <a:ext uri="{FF2B5EF4-FFF2-40B4-BE49-F238E27FC236}">
                  <a16:creationId xmlns:a16="http://schemas.microsoft.com/office/drawing/2014/main" id="{F1ED0512-BC41-45DF-8571-2EBFC88B5A43}"/>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spTree>
    <p:extLst>
      <p:ext uri="{BB962C8B-B14F-4D97-AF65-F5344CB8AC3E}">
        <p14:creationId xmlns:p14="http://schemas.microsoft.com/office/powerpoint/2010/main" val="87108224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Symbol zastępczy zawartości 4">
            <a:extLst>
              <a:ext uri="{FF2B5EF4-FFF2-40B4-BE49-F238E27FC236}">
                <a16:creationId xmlns:a16="http://schemas.microsoft.com/office/drawing/2014/main" id="{A5646968-3423-45A3-814F-DA35BBFFA7D3}"/>
              </a:ext>
            </a:extLst>
          </p:cNvPr>
          <p:cNvGraphicFramePr>
            <a:graphicFrameLocks/>
          </p:cNvGraphicFramePr>
          <p:nvPr>
            <p:extLst>
              <p:ext uri="{D42A27DB-BD31-4B8C-83A1-F6EECF244321}">
                <p14:modId xmlns:p14="http://schemas.microsoft.com/office/powerpoint/2010/main" val="4292832155"/>
              </p:ext>
            </p:extLst>
          </p:nvPr>
        </p:nvGraphicFramePr>
        <p:xfrm>
          <a:off x="785855" y="2494451"/>
          <a:ext cx="3507791" cy="30228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Symbol zastępczy zawartości 4">
            <a:extLst>
              <a:ext uri="{FF2B5EF4-FFF2-40B4-BE49-F238E27FC236}">
                <a16:creationId xmlns:a16="http://schemas.microsoft.com/office/drawing/2014/main" id="{E8CB391A-EAEC-408D-8903-85613A967943}"/>
              </a:ext>
            </a:extLst>
          </p:cNvPr>
          <p:cNvGraphicFramePr>
            <a:graphicFrameLocks/>
          </p:cNvGraphicFramePr>
          <p:nvPr>
            <p:extLst>
              <p:ext uri="{D42A27DB-BD31-4B8C-83A1-F6EECF244321}">
                <p14:modId xmlns:p14="http://schemas.microsoft.com/office/powerpoint/2010/main" val="4148779279"/>
              </p:ext>
            </p:extLst>
          </p:nvPr>
        </p:nvGraphicFramePr>
        <p:xfrm>
          <a:off x="5116013" y="2500883"/>
          <a:ext cx="3507791" cy="3022805"/>
        </p:xfrm>
        <a:graphic>
          <a:graphicData uri="http://schemas.openxmlformats.org/drawingml/2006/chart">
            <c:chart xmlns:c="http://schemas.openxmlformats.org/drawingml/2006/chart" xmlns:r="http://schemas.openxmlformats.org/officeDocument/2006/relationships" r:id="rId4"/>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stanu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P3. Proszę powiedzieć, jak ocenia Pan(i) stan OBECNY środowiska: </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i="1">
                <a:solidFill>
                  <a:schemeClr val="bg1">
                    <a:lumMod val="75000"/>
                  </a:schemeClr>
                </a:solidFill>
                <a:latin typeface="+mj-lt"/>
              </a:rPr>
              <a:t>2018: n=1010, 2014: n=1000, 2013: n=1000, 2012: n=1000, 2011: n=1004.</a:t>
            </a:r>
          </a:p>
          <a:p>
            <a:endParaRPr lang="pl-PL">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854251" y="1541456"/>
              <a:ext cx="734255" cy="734255"/>
            </a:xfrm>
            <a:prstGeom prst="rect">
              <a:avLst/>
            </a:prstGeom>
          </p:spPr>
        </p:pic>
      </p:grpSp>
      <p:graphicFrame>
        <p:nvGraphicFramePr>
          <p:cNvPr id="7" name="Symbol zastępczy zawartości 4">
            <a:extLst>
              <a:ext uri="{FF2B5EF4-FFF2-40B4-BE49-F238E27FC236}">
                <a16:creationId xmlns:a16="http://schemas.microsoft.com/office/drawing/2014/main" id="{5F3F6765-6D58-45BB-95C0-85B361E4E92E}"/>
              </a:ext>
            </a:extLst>
          </p:cNvPr>
          <p:cNvGraphicFramePr>
            <a:graphicFrameLocks/>
          </p:cNvGraphicFramePr>
          <p:nvPr>
            <p:extLst>
              <p:ext uri="{D42A27DB-BD31-4B8C-83A1-F6EECF244321}">
                <p14:modId xmlns:p14="http://schemas.microsoft.com/office/powerpoint/2010/main" val="3460867231"/>
              </p:ext>
            </p:extLst>
          </p:nvPr>
        </p:nvGraphicFramePr>
        <p:xfrm>
          <a:off x="-108520" y="2797601"/>
          <a:ext cx="9144000" cy="42675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8" name="Symbol zastępczy zawartości 4" descr="Ocena obecnego stanu środowiska w Polsce.&#10;&#10;Wykres słupkowy skumulowany do 100% przedstawia oceny dla Polski w poszczególnych latach: &#10;2020 rok (zdecydowanie dobrze 2%, raczej dobrze 42%, raczej źle 41%, zdecydowanie źle 11%, trudno powiedzieć 4%),&#10;2018 rok (zdecydowanie dobrze 4%, raczej dobrze 47%, raczej źle 34%, zdecydowanie źle 6%, trudno powiedzieć 9%),&#10;2014 rok (zdecydowanie dobrze 4%, raczej dobrze 58%, raczej źle 27%, zdecydowanie źle 2%, trudno powiedzieć 9%),&#10;2013 rok (zdecydowanie dobrze 5%, raczej dobrze 43%, raczej źle 37%, zdecydowanie źle 7%, trudno powiedzieć 8%),&#10;2012 rok (zdecydowanie dobrze 2%, raczej dobrze 44%, raczej źle 41%, zdecydowanie źle 5%, trudno powiedzieć 8%).">
            <a:extLst>
              <a:ext uri="{FF2B5EF4-FFF2-40B4-BE49-F238E27FC236}">
                <a16:creationId xmlns:a16="http://schemas.microsoft.com/office/drawing/2014/main" id="{7396AB37-71F8-4831-8DE3-11053C148FBA}"/>
              </a:ext>
            </a:extLst>
          </p:cNvPr>
          <p:cNvGraphicFramePr>
            <a:graphicFrameLocks/>
          </p:cNvGraphicFramePr>
          <p:nvPr>
            <p:extLst>
              <p:ext uri="{D42A27DB-BD31-4B8C-83A1-F6EECF244321}">
                <p14:modId xmlns:p14="http://schemas.microsoft.com/office/powerpoint/2010/main" val="3758866560"/>
              </p:ext>
            </p:extLst>
          </p:nvPr>
        </p:nvGraphicFramePr>
        <p:xfrm>
          <a:off x="607579" y="2116716"/>
          <a:ext cx="3674043" cy="724614"/>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0" name="Symbol zastępczy zawartości 4" descr="Ocena obecnego stanu środowiska w okolicy zamieszkania.&#10;&#10;Wykres słupkowy skumulowany do 100% przedstawia oceny dla okolicy zamieszkania w poszczególnych latach: &#10;2020 rok (zdecydowanie dobrze 11%, raczej dobrze 54%, raczej źle 25%, zdecydowanie źle 8%, trudno powiedzieć 1%),&#10;2018 rok (zdecydowanie dobrze 8%, raczej dobrze 53%, raczej źle 26%, zdecydowanie źle 7%, trudno powiedzieć 5%),&#10;2014 rok (zdecydowanie dobrze 7%, raczej dobrze 66%, raczej źle 21%, zdecydowanie źle 2%, trudno powiedzieć 4%),&#10;2013 rok (zdecydowanie dobrze 9%, raczej dobrze 47%, raczej źle 32%, zdecydowanie źle 8%, trudno powiedzieć 4%),&#10;2012 rok (zdecydowanie dobrze 5%, raczej dobrze 54%, raczej źle 29%, zdecydowanie źle 7%, trudno powiedzieć 5%).&#10;">
            <a:extLst>
              <a:ext uri="{FF2B5EF4-FFF2-40B4-BE49-F238E27FC236}">
                <a16:creationId xmlns:a16="http://schemas.microsoft.com/office/drawing/2014/main" id="{233C0FE6-57CA-4ACB-815A-94010CB6ED1C}"/>
              </a:ext>
            </a:extLst>
          </p:cNvPr>
          <p:cNvGraphicFramePr>
            <a:graphicFrameLocks/>
          </p:cNvGraphicFramePr>
          <p:nvPr>
            <p:extLst>
              <p:ext uri="{D42A27DB-BD31-4B8C-83A1-F6EECF244321}">
                <p14:modId xmlns:p14="http://schemas.microsoft.com/office/powerpoint/2010/main" val="2383876091"/>
              </p:ext>
            </p:extLst>
          </p:nvPr>
        </p:nvGraphicFramePr>
        <p:xfrm>
          <a:off x="4928870" y="2116716"/>
          <a:ext cx="3694933" cy="724614"/>
        </p:xfrm>
        <a:graphic>
          <a:graphicData uri="http://schemas.openxmlformats.org/drawingml/2006/chart">
            <c:chart xmlns:c="http://schemas.openxmlformats.org/drawingml/2006/chart" xmlns:r="http://schemas.openxmlformats.org/officeDocument/2006/relationships" r:id="rId9"/>
          </a:graphicData>
        </a:graphic>
      </p:graphicFrame>
      <p:sp>
        <p:nvSpPr>
          <p:cNvPr id="22" name="Freeform 24">
            <a:extLst>
              <a:ext uri="{FF2B5EF4-FFF2-40B4-BE49-F238E27FC236}">
                <a16:creationId xmlns:a16="http://schemas.microsoft.com/office/drawing/2014/main" id="{BE2BECF2-F99F-4953-BCF1-463E3F909219}"/>
              </a:ext>
            </a:extLst>
          </p:cNvPr>
          <p:cNvSpPr>
            <a:spLocks/>
          </p:cNvSpPr>
          <p:nvPr/>
        </p:nvSpPr>
        <p:spPr bwMode="auto">
          <a:xfrm>
            <a:off x="2255551" y="1205022"/>
            <a:ext cx="540650" cy="565171"/>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pl-PL"/>
          </a:p>
        </p:txBody>
      </p:sp>
      <p:sp>
        <p:nvSpPr>
          <p:cNvPr id="24" name="pole tekstowe 23">
            <a:extLst>
              <a:ext uri="{FF2B5EF4-FFF2-40B4-BE49-F238E27FC236}">
                <a16:creationId xmlns:a16="http://schemas.microsoft.com/office/drawing/2014/main" id="{D306FD83-6117-451C-8E9A-B374EBFDF5F3}"/>
              </a:ext>
            </a:extLst>
          </p:cNvPr>
          <p:cNvSpPr txBox="1"/>
          <p:nvPr/>
        </p:nvSpPr>
        <p:spPr>
          <a:xfrm>
            <a:off x="1870212" y="1823963"/>
            <a:ext cx="1332844" cy="306467"/>
          </a:xfrm>
          <a:prstGeom prst="roundRect">
            <a:avLst/>
          </a:prstGeom>
          <a:noFill/>
          <a:ln>
            <a:solidFill>
              <a:schemeClr val="bg1">
                <a:lumMod val="75000"/>
              </a:schemeClr>
            </a:solidFill>
            <a:prstDash val="dash"/>
          </a:ln>
        </p:spPr>
        <p:txBody>
          <a:bodyPr wrap="square">
            <a:spAutoFit/>
          </a:bodyPr>
          <a:lstStyle/>
          <a:p>
            <a:pPr algn="ctr"/>
            <a:r>
              <a:rPr lang="pl-PL" sz="1200" b="1"/>
              <a:t>W POLSCE</a:t>
            </a:r>
          </a:p>
        </p:txBody>
      </p:sp>
      <p:grpSp>
        <p:nvGrpSpPr>
          <p:cNvPr id="26" name="Grupa 25">
            <a:extLst>
              <a:ext uri="{FF2B5EF4-FFF2-40B4-BE49-F238E27FC236}">
                <a16:creationId xmlns:a16="http://schemas.microsoft.com/office/drawing/2014/main" id="{60784044-EBC7-4A72-AC4E-0CA5F4B3E39B}"/>
              </a:ext>
            </a:extLst>
          </p:cNvPr>
          <p:cNvGrpSpPr/>
          <p:nvPr/>
        </p:nvGrpSpPr>
        <p:grpSpPr>
          <a:xfrm>
            <a:off x="6545090" y="1269933"/>
            <a:ext cx="649632" cy="505840"/>
            <a:chOff x="5229226" y="2603501"/>
            <a:chExt cx="803275" cy="625475"/>
          </a:xfrm>
          <a:solidFill>
            <a:schemeClr val="tx2"/>
          </a:solidFill>
        </p:grpSpPr>
        <p:sp>
          <p:nvSpPr>
            <p:cNvPr id="27" name="Freeform 112">
              <a:extLst>
                <a:ext uri="{FF2B5EF4-FFF2-40B4-BE49-F238E27FC236}">
                  <a16:creationId xmlns:a16="http://schemas.microsoft.com/office/drawing/2014/main" id="{2A957428-CD48-4E67-A9C5-DD78BC3D83B8}"/>
                </a:ext>
              </a:extLst>
            </p:cNvPr>
            <p:cNvSpPr>
              <a:spLocks/>
            </p:cNvSpPr>
            <p:nvPr/>
          </p:nvSpPr>
          <p:spPr bwMode="auto">
            <a:xfrm>
              <a:off x="5780088" y="2609851"/>
              <a:ext cx="111125" cy="127000"/>
            </a:xfrm>
            <a:custGeom>
              <a:avLst/>
              <a:gdLst>
                <a:gd name="T0" fmla="*/ 490 w 490"/>
                <a:gd name="T1" fmla="*/ 554 h 554"/>
                <a:gd name="T2" fmla="*/ 490 w 490"/>
                <a:gd name="T3" fmla="*/ 0 h 554"/>
                <a:gd name="T4" fmla="*/ 0 w 490"/>
                <a:gd name="T5" fmla="*/ 0 h 554"/>
                <a:gd name="T6" fmla="*/ 0 w 490"/>
                <a:gd name="T7" fmla="*/ 223 h 554"/>
                <a:gd name="T8" fmla="*/ 490 w 490"/>
                <a:gd name="T9" fmla="*/ 554 h 554"/>
              </a:gdLst>
              <a:ahLst/>
              <a:cxnLst>
                <a:cxn ang="0">
                  <a:pos x="T0" y="T1"/>
                </a:cxn>
                <a:cxn ang="0">
                  <a:pos x="T2" y="T3"/>
                </a:cxn>
                <a:cxn ang="0">
                  <a:pos x="T4" y="T5"/>
                </a:cxn>
                <a:cxn ang="0">
                  <a:pos x="T6" y="T7"/>
                </a:cxn>
                <a:cxn ang="0">
                  <a:pos x="T8" y="T9"/>
                </a:cxn>
              </a:cxnLst>
              <a:rect l="0" t="0" r="r" b="b"/>
              <a:pathLst>
                <a:path w="490" h="554">
                  <a:moveTo>
                    <a:pt x="490" y="554"/>
                  </a:moveTo>
                  <a:lnTo>
                    <a:pt x="490" y="0"/>
                  </a:lnTo>
                  <a:lnTo>
                    <a:pt x="0" y="0"/>
                  </a:lnTo>
                  <a:lnTo>
                    <a:pt x="0" y="223"/>
                  </a:lnTo>
                  <a:lnTo>
                    <a:pt x="490" y="5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113">
              <a:extLst>
                <a:ext uri="{FF2B5EF4-FFF2-40B4-BE49-F238E27FC236}">
                  <a16:creationId xmlns:a16="http://schemas.microsoft.com/office/drawing/2014/main" id="{A7C63AC4-12F8-4307-979A-A9558573D531}"/>
                </a:ext>
              </a:extLst>
            </p:cNvPr>
            <p:cNvSpPr>
              <a:spLocks noEditPoints="1"/>
            </p:cNvSpPr>
            <p:nvPr/>
          </p:nvSpPr>
          <p:spPr bwMode="auto">
            <a:xfrm>
              <a:off x="5229226" y="2603501"/>
              <a:ext cx="803275" cy="625475"/>
            </a:xfrm>
            <a:custGeom>
              <a:avLst/>
              <a:gdLst>
                <a:gd name="T0" fmla="*/ 2692 w 3538"/>
                <a:gd name="T1" fmla="*/ 2132 h 2759"/>
                <a:gd name="T2" fmla="*/ 1985 w 3538"/>
                <a:gd name="T3" fmla="*/ 2132 h 2759"/>
                <a:gd name="T4" fmla="*/ 1985 w 3538"/>
                <a:gd name="T5" fmla="*/ 1566 h 2759"/>
                <a:gd name="T6" fmla="*/ 2692 w 3538"/>
                <a:gd name="T7" fmla="*/ 1566 h 2759"/>
                <a:gd name="T8" fmla="*/ 2692 w 3538"/>
                <a:gd name="T9" fmla="*/ 2132 h 2759"/>
                <a:gd name="T10" fmla="*/ 1769 w 3538"/>
                <a:gd name="T11" fmla="*/ 0 h 2759"/>
                <a:gd name="T12" fmla="*/ 0 w 3538"/>
                <a:gd name="T13" fmla="*/ 1194 h 2759"/>
                <a:gd name="T14" fmla="*/ 166 w 3538"/>
                <a:gd name="T15" fmla="*/ 1439 h 2759"/>
                <a:gd name="T16" fmla="*/ 418 w 3538"/>
                <a:gd name="T17" fmla="*/ 1270 h 2759"/>
                <a:gd name="T18" fmla="*/ 418 w 3538"/>
                <a:gd name="T19" fmla="*/ 2759 h 2759"/>
                <a:gd name="T20" fmla="*/ 946 w 3538"/>
                <a:gd name="T21" fmla="*/ 2759 h 2759"/>
                <a:gd name="T22" fmla="*/ 946 w 3538"/>
                <a:gd name="T23" fmla="*/ 1566 h 2759"/>
                <a:gd name="T24" fmla="*/ 1654 w 3538"/>
                <a:gd name="T25" fmla="*/ 1566 h 2759"/>
                <a:gd name="T26" fmla="*/ 1654 w 3538"/>
                <a:gd name="T27" fmla="*/ 2759 h 2759"/>
                <a:gd name="T28" fmla="*/ 3120 w 3538"/>
                <a:gd name="T29" fmla="*/ 2759 h 2759"/>
                <a:gd name="T30" fmla="*/ 3120 w 3538"/>
                <a:gd name="T31" fmla="*/ 1270 h 2759"/>
                <a:gd name="T32" fmla="*/ 3372 w 3538"/>
                <a:gd name="T33" fmla="*/ 1439 h 2759"/>
                <a:gd name="T34" fmla="*/ 3538 w 3538"/>
                <a:gd name="T35" fmla="*/ 1194 h 2759"/>
                <a:gd name="T36" fmla="*/ 1769 w 3538"/>
                <a:gd name="T37" fmla="*/ 0 h 2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38" h="2759">
                  <a:moveTo>
                    <a:pt x="2692" y="2132"/>
                  </a:moveTo>
                  <a:lnTo>
                    <a:pt x="1985" y="2132"/>
                  </a:lnTo>
                  <a:lnTo>
                    <a:pt x="1985" y="1566"/>
                  </a:lnTo>
                  <a:lnTo>
                    <a:pt x="2692" y="1566"/>
                  </a:lnTo>
                  <a:lnTo>
                    <a:pt x="2692" y="2132"/>
                  </a:lnTo>
                  <a:close/>
                  <a:moveTo>
                    <a:pt x="1769" y="0"/>
                  </a:moveTo>
                  <a:lnTo>
                    <a:pt x="0" y="1194"/>
                  </a:lnTo>
                  <a:lnTo>
                    <a:pt x="166" y="1439"/>
                  </a:lnTo>
                  <a:lnTo>
                    <a:pt x="418" y="1270"/>
                  </a:lnTo>
                  <a:lnTo>
                    <a:pt x="418" y="2759"/>
                  </a:lnTo>
                  <a:lnTo>
                    <a:pt x="946" y="2759"/>
                  </a:lnTo>
                  <a:lnTo>
                    <a:pt x="946" y="1566"/>
                  </a:lnTo>
                  <a:lnTo>
                    <a:pt x="1654" y="1566"/>
                  </a:lnTo>
                  <a:lnTo>
                    <a:pt x="1654" y="2759"/>
                  </a:lnTo>
                  <a:lnTo>
                    <a:pt x="3120" y="2759"/>
                  </a:lnTo>
                  <a:lnTo>
                    <a:pt x="3120" y="1270"/>
                  </a:lnTo>
                  <a:lnTo>
                    <a:pt x="3372" y="1439"/>
                  </a:lnTo>
                  <a:lnTo>
                    <a:pt x="3538" y="1194"/>
                  </a:lnTo>
                  <a:lnTo>
                    <a:pt x="17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0" name="pole tekstowe 29">
            <a:extLst>
              <a:ext uri="{FF2B5EF4-FFF2-40B4-BE49-F238E27FC236}">
                <a16:creationId xmlns:a16="http://schemas.microsoft.com/office/drawing/2014/main" id="{DDFE652F-3250-4D3C-B1CD-C88A28B6B604}"/>
              </a:ext>
            </a:extLst>
          </p:cNvPr>
          <p:cNvSpPr txBox="1"/>
          <p:nvPr/>
        </p:nvSpPr>
        <p:spPr>
          <a:xfrm>
            <a:off x="5741432" y="1881370"/>
            <a:ext cx="2256947" cy="306467"/>
          </a:xfrm>
          <a:prstGeom prst="roundRect">
            <a:avLst/>
          </a:prstGeom>
          <a:noFill/>
          <a:ln>
            <a:solidFill>
              <a:schemeClr val="bg1">
                <a:lumMod val="85000"/>
              </a:schemeClr>
            </a:solidFill>
            <a:prstDash val="dash"/>
          </a:ln>
        </p:spPr>
        <p:txBody>
          <a:bodyPr wrap="square">
            <a:spAutoFit/>
          </a:bodyPr>
          <a:lstStyle/>
          <a:p>
            <a:pPr algn="ctr"/>
            <a:r>
              <a:rPr lang="pl-PL" sz="1200" b="1"/>
              <a:t>W OKOLICY ZAMIESZKANIA</a:t>
            </a:r>
          </a:p>
        </p:txBody>
      </p:sp>
      <p:sp>
        <p:nvSpPr>
          <p:cNvPr id="4" name="Symbol zastępczy tekstu 7">
            <a:extLst>
              <a:ext uri="{FF2B5EF4-FFF2-40B4-BE49-F238E27FC236}">
                <a16:creationId xmlns:a16="http://schemas.microsoft.com/office/drawing/2014/main" id="{02E3BA33-1DFC-4259-A278-E21066A7E680}"/>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2" name="Prostokąt: zaokrąglone rogi 11">
            <a:extLst>
              <a:ext uri="{FF2B5EF4-FFF2-40B4-BE49-F238E27FC236}">
                <a16:creationId xmlns:a16="http://schemas.microsoft.com/office/drawing/2014/main" id="{CAA00693-CCCE-4323-89D1-AFA74943260C}"/>
              </a:ext>
            </a:extLst>
          </p:cNvPr>
          <p:cNvSpPr/>
          <p:nvPr/>
        </p:nvSpPr>
        <p:spPr>
          <a:xfrm>
            <a:off x="2174022" y="2245493"/>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44</a:t>
            </a:r>
          </a:p>
        </p:txBody>
      </p:sp>
      <p:sp>
        <p:nvSpPr>
          <p:cNvPr id="14" name="Prostokąt: zaokrąglone rogi 13">
            <a:extLst>
              <a:ext uri="{FF2B5EF4-FFF2-40B4-BE49-F238E27FC236}">
                <a16:creationId xmlns:a16="http://schemas.microsoft.com/office/drawing/2014/main" id="{BA00DA8E-A47D-46B7-A0FD-C064CF91C62B}"/>
              </a:ext>
            </a:extLst>
          </p:cNvPr>
          <p:cNvSpPr/>
          <p:nvPr/>
        </p:nvSpPr>
        <p:spPr>
          <a:xfrm>
            <a:off x="2433589" y="308171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51</a:t>
            </a:r>
          </a:p>
        </p:txBody>
      </p:sp>
      <p:sp>
        <p:nvSpPr>
          <p:cNvPr id="15" name="Prostokąt: zaokrąglone rogi 14">
            <a:extLst>
              <a:ext uri="{FF2B5EF4-FFF2-40B4-BE49-F238E27FC236}">
                <a16:creationId xmlns:a16="http://schemas.microsoft.com/office/drawing/2014/main" id="{2D28D28C-DCAA-41C6-A6BF-EB980291DC9F}"/>
              </a:ext>
            </a:extLst>
          </p:cNvPr>
          <p:cNvSpPr/>
          <p:nvPr/>
        </p:nvSpPr>
        <p:spPr>
          <a:xfrm>
            <a:off x="2614895" y="351492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62</a:t>
            </a:r>
          </a:p>
        </p:txBody>
      </p:sp>
      <p:sp>
        <p:nvSpPr>
          <p:cNvPr id="16" name="Prostokąt: zaokrąglone rogi 15">
            <a:extLst>
              <a:ext uri="{FF2B5EF4-FFF2-40B4-BE49-F238E27FC236}">
                <a16:creationId xmlns:a16="http://schemas.microsoft.com/office/drawing/2014/main" id="{23522A26-E836-4E2F-B55B-F9275B8AB2D1}"/>
              </a:ext>
            </a:extLst>
          </p:cNvPr>
          <p:cNvSpPr/>
          <p:nvPr/>
        </p:nvSpPr>
        <p:spPr>
          <a:xfrm>
            <a:off x="2344570" y="394814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48</a:t>
            </a:r>
          </a:p>
        </p:txBody>
      </p:sp>
      <p:sp>
        <p:nvSpPr>
          <p:cNvPr id="17" name="Prostokąt: zaokrąglone rogi 16">
            <a:extLst>
              <a:ext uri="{FF2B5EF4-FFF2-40B4-BE49-F238E27FC236}">
                <a16:creationId xmlns:a16="http://schemas.microsoft.com/office/drawing/2014/main" id="{D55010E6-0AC3-49E4-8997-CD80B04EFD2D}"/>
              </a:ext>
            </a:extLst>
          </p:cNvPr>
          <p:cNvSpPr/>
          <p:nvPr/>
        </p:nvSpPr>
        <p:spPr>
          <a:xfrm>
            <a:off x="2372347" y="475072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51</a:t>
            </a:r>
          </a:p>
        </p:txBody>
      </p:sp>
      <p:sp>
        <p:nvSpPr>
          <p:cNvPr id="19" name="Prostokąt: zaokrąglone rogi 18">
            <a:extLst>
              <a:ext uri="{FF2B5EF4-FFF2-40B4-BE49-F238E27FC236}">
                <a16:creationId xmlns:a16="http://schemas.microsoft.com/office/drawing/2014/main" id="{8447F72D-E8DD-4664-A3C5-4504444EDA4A}"/>
              </a:ext>
            </a:extLst>
          </p:cNvPr>
          <p:cNvSpPr/>
          <p:nvPr/>
        </p:nvSpPr>
        <p:spPr>
          <a:xfrm>
            <a:off x="2252283" y="4349432"/>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46</a:t>
            </a:r>
          </a:p>
        </p:txBody>
      </p:sp>
      <p:sp>
        <p:nvSpPr>
          <p:cNvPr id="21" name="Prostokąt: zaokrąglone rogi 20">
            <a:extLst>
              <a:ext uri="{FF2B5EF4-FFF2-40B4-BE49-F238E27FC236}">
                <a16:creationId xmlns:a16="http://schemas.microsoft.com/office/drawing/2014/main" id="{EE702553-954C-4523-8D8C-470E19BBC6E1}"/>
              </a:ext>
            </a:extLst>
          </p:cNvPr>
          <p:cNvSpPr/>
          <p:nvPr/>
        </p:nvSpPr>
        <p:spPr>
          <a:xfrm>
            <a:off x="7114844" y="2245493"/>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65</a:t>
            </a:r>
          </a:p>
        </p:txBody>
      </p:sp>
      <p:sp>
        <p:nvSpPr>
          <p:cNvPr id="23" name="Prostokąt: zaokrąglone rogi 22">
            <a:extLst>
              <a:ext uri="{FF2B5EF4-FFF2-40B4-BE49-F238E27FC236}">
                <a16:creationId xmlns:a16="http://schemas.microsoft.com/office/drawing/2014/main" id="{43230424-B719-4318-BCA1-A1199255B335}"/>
              </a:ext>
            </a:extLst>
          </p:cNvPr>
          <p:cNvSpPr/>
          <p:nvPr/>
        </p:nvSpPr>
        <p:spPr>
          <a:xfrm>
            <a:off x="7013416" y="310197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61</a:t>
            </a:r>
          </a:p>
        </p:txBody>
      </p:sp>
      <p:sp>
        <p:nvSpPr>
          <p:cNvPr id="25" name="Prostokąt: zaokrąglone rogi 24">
            <a:extLst>
              <a:ext uri="{FF2B5EF4-FFF2-40B4-BE49-F238E27FC236}">
                <a16:creationId xmlns:a16="http://schemas.microsoft.com/office/drawing/2014/main" id="{7245C7F1-486B-4B16-920A-689419A454DE}"/>
              </a:ext>
            </a:extLst>
          </p:cNvPr>
          <p:cNvSpPr/>
          <p:nvPr/>
        </p:nvSpPr>
        <p:spPr>
          <a:xfrm>
            <a:off x="7267656" y="359375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73</a:t>
            </a:r>
          </a:p>
        </p:txBody>
      </p:sp>
      <p:sp>
        <p:nvSpPr>
          <p:cNvPr id="29" name="Prostokąt: zaokrąglone rogi 28">
            <a:extLst>
              <a:ext uri="{FF2B5EF4-FFF2-40B4-BE49-F238E27FC236}">
                <a16:creationId xmlns:a16="http://schemas.microsoft.com/office/drawing/2014/main" id="{128755BA-9EC1-4EAD-BC35-11B2EC0C8BD9}"/>
              </a:ext>
            </a:extLst>
          </p:cNvPr>
          <p:cNvSpPr/>
          <p:nvPr/>
        </p:nvSpPr>
        <p:spPr>
          <a:xfrm>
            <a:off x="6891717" y="4151681"/>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56</a:t>
            </a:r>
          </a:p>
        </p:txBody>
      </p:sp>
      <p:sp>
        <p:nvSpPr>
          <p:cNvPr id="32" name="Prostokąt: zaokrąglone rogi 31">
            <a:extLst>
              <a:ext uri="{FF2B5EF4-FFF2-40B4-BE49-F238E27FC236}">
                <a16:creationId xmlns:a16="http://schemas.microsoft.com/office/drawing/2014/main" id="{114A6B5E-A9D1-43C8-8EFE-C35018767FEA}"/>
              </a:ext>
            </a:extLst>
          </p:cNvPr>
          <p:cNvSpPr/>
          <p:nvPr/>
        </p:nvSpPr>
        <p:spPr>
          <a:xfrm>
            <a:off x="6945038" y="469989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59</a:t>
            </a:r>
          </a:p>
        </p:txBody>
      </p:sp>
    </p:spTree>
    <p:extLst>
      <p:ext uri="{BB962C8B-B14F-4D97-AF65-F5344CB8AC3E}">
        <p14:creationId xmlns:p14="http://schemas.microsoft.com/office/powerpoint/2010/main" val="59225163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rostokąt: zaokrąglone rogi 3">
            <a:extLst>
              <a:ext uri="{FF2B5EF4-FFF2-40B4-BE49-F238E27FC236}">
                <a16:creationId xmlns:a16="http://schemas.microsoft.com/office/drawing/2014/main" id="{353B98D0-4E3C-47BC-9F95-35F3CD39C77F}"/>
              </a:ext>
            </a:extLst>
          </p:cNvPr>
          <p:cNvSpPr/>
          <p:nvPr/>
        </p:nvSpPr>
        <p:spPr>
          <a:xfrm>
            <a:off x="4276676" y="2351043"/>
            <a:ext cx="4473346" cy="284615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0" name="Prostokąt: zaokrąglone rogi 39">
            <a:extLst>
              <a:ext uri="{FF2B5EF4-FFF2-40B4-BE49-F238E27FC236}">
                <a16:creationId xmlns:a16="http://schemas.microsoft.com/office/drawing/2014/main" id="{7F47AE96-C21A-46E6-831C-FA41AAC27E0B}"/>
              </a:ext>
            </a:extLst>
          </p:cNvPr>
          <p:cNvSpPr/>
          <p:nvPr/>
        </p:nvSpPr>
        <p:spPr>
          <a:xfrm>
            <a:off x="319458" y="2351045"/>
            <a:ext cx="3768421" cy="2846152"/>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stanu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P3. Proszę powiedzieć, jak ocenia Pan(i) stan OBECNY środowiska: </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5"/>
            <a:ext cx="8487418" cy="394973"/>
          </a:xfrm>
        </p:spPr>
        <p:txBody>
          <a:bodyPr/>
          <a:lstStyle/>
          <a:p>
            <a:r>
              <a:rPr lang="pl-PL">
                <a:solidFill>
                  <a:schemeClr val="bg1">
                    <a:lumMod val="75000"/>
                  </a:schemeClr>
                </a:solidFill>
              </a:rPr>
              <a:t>Odpowiadający: wszyscy badani, n=1015. Ze względu na wiek: 15-24 lat n=30, 25-34 lat n=148, 35-44 lat n=252, 45-59 lat n=296, 60 i więcej lat n=289. Ze względu na wielkość miejscowości: wieś n=242, miasto do 20 tys. n=120, miasto 20-100 tys. n=225, miasto 100-500 tys. n=209, miasto powyżej 500 tys. n=162.</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5" name="Symbol zastępczy zawartości 4">
            <a:extLst>
              <a:ext uri="{FF2B5EF4-FFF2-40B4-BE49-F238E27FC236}">
                <a16:creationId xmlns:a16="http://schemas.microsoft.com/office/drawing/2014/main" id="{A5646968-3423-45A3-814F-DA35BBFFA7D3}"/>
              </a:ext>
            </a:extLst>
          </p:cNvPr>
          <p:cNvGraphicFramePr>
            <a:graphicFrameLocks/>
          </p:cNvGraphicFramePr>
          <p:nvPr>
            <p:extLst>
              <p:ext uri="{D42A27DB-BD31-4B8C-83A1-F6EECF244321}">
                <p14:modId xmlns:p14="http://schemas.microsoft.com/office/powerpoint/2010/main" val="677452088"/>
              </p:ext>
            </p:extLst>
          </p:nvPr>
        </p:nvGraphicFramePr>
        <p:xfrm>
          <a:off x="256569" y="2285220"/>
          <a:ext cx="4146184" cy="3022805"/>
        </p:xfrm>
        <a:graphic>
          <a:graphicData uri="http://schemas.openxmlformats.org/drawingml/2006/chart">
            <c:chart xmlns:c="http://schemas.openxmlformats.org/drawingml/2006/chart" xmlns:r="http://schemas.openxmlformats.org/officeDocument/2006/relationships" r:id="rId5"/>
          </a:graphicData>
        </a:graphic>
      </p:graphicFrame>
      <p:sp>
        <p:nvSpPr>
          <p:cNvPr id="22" name="Freeform 24">
            <a:extLst>
              <a:ext uri="{FF2B5EF4-FFF2-40B4-BE49-F238E27FC236}">
                <a16:creationId xmlns:a16="http://schemas.microsoft.com/office/drawing/2014/main" id="{BE2BECF2-F99F-4953-BCF1-463E3F909219}"/>
              </a:ext>
            </a:extLst>
          </p:cNvPr>
          <p:cNvSpPr>
            <a:spLocks/>
          </p:cNvSpPr>
          <p:nvPr/>
        </p:nvSpPr>
        <p:spPr bwMode="auto">
          <a:xfrm>
            <a:off x="860350" y="1518924"/>
            <a:ext cx="378742" cy="395920"/>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pl-PL"/>
          </a:p>
        </p:txBody>
      </p:sp>
      <p:sp>
        <p:nvSpPr>
          <p:cNvPr id="6" name="Symbol zastępczy tekstu 7">
            <a:extLst>
              <a:ext uri="{FF2B5EF4-FFF2-40B4-BE49-F238E27FC236}">
                <a16:creationId xmlns:a16="http://schemas.microsoft.com/office/drawing/2014/main" id="{8BFF90CF-100B-4D07-BB3F-E55FE10A7882}"/>
              </a:ext>
            </a:extLst>
          </p:cNvPr>
          <p:cNvSpPr txBox="1">
            <a:spLocks/>
          </p:cNvSpPr>
          <p:nvPr/>
        </p:nvSpPr>
        <p:spPr>
          <a:xfrm>
            <a:off x="8174587" y="5383827"/>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12" name="Symbol zastępczy zawartości 4">
            <a:extLst>
              <a:ext uri="{FF2B5EF4-FFF2-40B4-BE49-F238E27FC236}">
                <a16:creationId xmlns:a16="http://schemas.microsoft.com/office/drawing/2014/main" id="{004F7346-8E1A-4678-AF3A-BEE269079F50}"/>
              </a:ext>
            </a:extLst>
          </p:cNvPr>
          <p:cNvGraphicFramePr>
            <a:graphicFrameLocks/>
          </p:cNvGraphicFramePr>
          <p:nvPr>
            <p:extLst>
              <p:ext uri="{D42A27DB-BD31-4B8C-83A1-F6EECF244321}">
                <p14:modId xmlns:p14="http://schemas.microsoft.com/office/powerpoint/2010/main" val="2161621446"/>
              </p:ext>
            </p:extLst>
          </p:nvPr>
        </p:nvGraphicFramePr>
        <p:xfrm>
          <a:off x="4814962" y="2285220"/>
          <a:ext cx="4146184" cy="3022805"/>
        </p:xfrm>
        <a:graphic>
          <a:graphicData uri="http://schemas.openxmlformats.org/drawingml/2006/chart">
            <c:chart xmlns:c="http://schemas.openxmlformats.org/drawingml/2006/chart" xmlns:r="http://schemas.openxmlformats.org/officeDocument/2006/relationships" r:id="rId6"/>
          </a:graphicData>
        </a:graphic>
      </p:graphicFrame>
      <p:sp>
        <p:nvSpPr>
          <p:cNvPr id="91" name="pole tekstowe 90">
            <a:extLst>
              <a:ext uri="{FF2B5EF4-FFF2-40B4-BE49-F238E27FC236}">
                <a16:creationId xmlns:a16="http://schemas.microsoft.com/office/drawing/2014/main" id="{4B5250B9-7D41-4013-9BEF-7D8A888DFC37}"/>
              </a:ext>
            </a:extLst>
          </p:cNvPr>
          <p:cNvSpPr txBox="1"/>
          <p:nvPr/>
        </p:nvSpPr>
        <p:spPr>
          <a:xfrm>
            <a:off x="6285394" y="2558778"/>
            <a:ext cx="1630674" cy="276999"/>
          </a:xfrm>
          <a:prstGeom prst="rect">
            <a:avLst/>
          </a:prstGeom>
          <a:noFill/>
        </p:spPr>
        <p:txBody>
          <a:bodyPr wrap="square">
            <a:spAutoFit/>
          </a:bodyPr>
          <a:lstStyle/>
          <a:p>
            <a:r>
              <a:rPr lang="pl-PL" sz="1200" b="1"/>
              <a:t>Wielkość miejscowości</a:t>
            </a:r>
          </a:p>
        </p:txBody>
      </p:sp>
      <p:grpSp>
        <p:nvGrpSpPr>
          <p:cNvPr id="92" name="Grupa 91">
            <a:extLst>
              <a:ext uri="{FF2B5EF4-FFF2-40B4-BE49-F238E27FC236}">
                <a16:creationId xmlns:a16="http://schemas.microsoft.com/office/drawing/2014/main" id="{E13EDE22-13C9-4427-BD7B-DE19A9AA58D6}"/>
              </a:ext>
            </a:extLst>
          </p:cNvPr>
          <p:cNvGrpSpPr/>
          <p:nvPr/>
        </p:nvGrpSpPr>
        <p:grpSpPr>
          <a:xfrm>
            <a:off x="5958603" y="2457168"/>
            <a:ext cx="317466" cy="393796"/>
            <a:chOff x="7329488" y="2601913"/>
            <a:chExt cx="581026" cy="720726"/>
          </a:xfrm>
          <a:solidFill>
            <a:schemeClr val="tx2"/>
          </a:solidFill>
        </p:grpSpPr>
        <p:sp>
          <p:nvSpPr>
            <p:cNvPr id="93" name="Freeform 37">
              <a:extLst>
                <a:ext uri="{FF2B5EF4-FFF2-40B4-BE49-F238E27FC236}">
                  <a16:creationId xmlns:a16="http://schemas.microsoft.com/office/drawing/2014/main" id="{9A370A46-3A2E-4523-AB3F-AC6562BC9ADF}"/>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4" name="Freeform 38">
              <a:extLst>
                <a:ext uri="{FF2B5EF4-FFF2-40B4-BE49-F238E27FC236}">
                  <a16:creationId xmlns:a16="http://schemas.microsoft.com/office/drawing/2014/main" id="{255E35CF-D5B9-4734-9B18-98D6635BB4EE}"/>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5" name="Freeform 39">
              <a:extLst>
                <a:ext uri="{FF2B5EF4-FFF2-40B4-BE49-F238E27FC236}">
                  <a16:creationId xmlns:a16="http://schemas.microsoft.com/office/drawing/2014/main" id="{C5FBC23B-38CD-4699-946B-EFF4ABC180F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6" name="Freeform 40">
              <a:extLst>
                <a:ext uri="{FF2B5EF4-FFF2-40B4-BE49-F238E27FC236}">
                  <a16:creationId xmlns:a16="http://schemas.microsoft.com/office/drawing/2014/main" id="{95731CDF-F617-46A0-A60A-219C1A80A86C}"/>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7" name="Prostokąt: zaokrąglone rogi 16">
            <a:extLst>
              <a:ext uri="{FF2B5EF4-FFF2-40B4-BE49-F238E27FC236}">
                <a16:creationId xmlns:a16="http://schemas.microsoft.com/office/drawing/2014/main" id="{DBCF0A80-4459-4523-BC74-277465AB8449}"/>
              </a:ext>
            </a:extLst>
          </p:cNvPr>
          <p:cNvSpPr/>
          <p:nvPr/>
        </p:nvSpPr>
        <p:spPr>
          <a:xfrm>
            <a:off x="2403327" y="288345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48</a:t>
            </a:r>
          </a:p>
        </p:txBody>
      </p:sp>
      <p:sp>
        <p:nvSpPr>
          <p:cNvPr id="19" name="Prostokąt: zaokrąglone rogi 18">
            <a:extLst>
              <a:ext uri="{FF2B5EF4-FFF2-40B4-BE49-F238E27FC236}">
                <a16:creationId xmlns:a16="http://schemas.microsoft.com/office/drawing/2014/main" id="{F8796A46-0AEC-4198-B149-4AF4D20061C5}"/>
              </a:ext>
            </a:extLst>
          </p:cNvPr>
          <p:cNvSpPr/>
          <p:nvPr/>
        </p:nvSpPr>
        <p:spPr>
          <a:xfrm>
            <a:off x="2573930" y="3274211"/>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55</a:t>
            </a:r>
          </a:p>
        </p:txBody>
      </p:sp>
      <p:sp>
        <p:nvSpPr>
          <p:cNvPr id="21" name="Prostokąt: zaokrąglone rogi 20">
            <a:extLst>
              <a:ext uri="{FF2B5EF4-FFF2-40B4-BE49-F238E27FC236}">
                <a16:creationId xmlns:a16="http://schemas.microsoft.com/office/drawing/2014/main" id="{98E8A66E-A310-4D6A-91A1-66218ED9CAAA}"/>
              </a:ext>
            </a:extLst>
          </p:cNvPr>
          <p:cNvSpPr/>
          <p:nvPr/>
        </p:nvSpPr>
        <p:spPr>
          <a:xfrm>
            <a:off x="2289637" y="3709183"/>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44</a:t>
            </a:r>
          </a:p>
        </p:txBody>
      </p:sp>
      <p:sp>
        <p:nvSpPr>
          <p:cNvPr id="23" name="Prostokąt: zaokrąglone rogi 22">
            <a:extLst>
              <a:ext uri="{FF2B5EF4-FFF2-40B4-BE49-F238E27FC236}">
                <a16:creationId xmlns:a16="http://schemas.microsoft.com/office/drawing/2014/main" id="{515737BC-EBF3-4F18-96CE-156B3E249C2F}"/>
              </a:ext>
            </a:extLst>
          </p:cNvPr>
          <p:cNvSpPr/>
          <p:nvPr/>
        </p:nvSpPr>
        <p:spPr>
          <a:xfrm>
            <a:off x="2178795" y="455307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39</a:t>
            </a:r>
          </a:p>
        </p:txBody>
      </p:sp>
      <p:sp>
        <p:nvSpPr>
          <p:cNvPr id="25" name="Prostokąt: zaokrąglone rogi 24">
            <a:extLst>
              <a:ext uri="{FF2B5EF4-FFF2-40B4-BE49-F238E27FC236}">
                <a16:creationId xmlns:a16="http://schemas.microsoft.com/office/drawing/2014/main" id="{B493776D-C9B9-4C81-8756-77DBC2F25B18}"/>
              </a:ext>
            </a:extLst>
          </p:cNvPr>
          <p:cNvSpPr/>
          <p:nvPr/>
        </p:nvSpPr>
        <p:spPr>
          <a:xfrm>
            <a:off x="2229544" y="411800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40</a:t>
            </a:r>
          </a:p>
        </p:txBody>
      </p:sp>
      <p:sp>
        <p:nvSpPr>
          <p:cNvPr id="32" name="Prostokąt: zaokrąglone rogi 31">
            <a:extLst>
              <a:ext uri="{FF2B5EF4-FFF2-40B4-BE49-F238E27FC236}">
                <a16:creationId xmlns:a16="http://schemas.microsoft.com/office/drawing/2014/main" id="{60D2CCDD-E530-49D0-B8B1-F769F624CA51}"/>
              </a:ext>
            </a:extLst>
          </p:cNvPr>
          <p:cNvSpPr/>
          <p:nvPr/>
        </p:nvSpPr>
        <p:spPr>
          <a:xfrm>
            <a:off x="7010121" y="285099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50</a:t>
            </a:r>
          </a:p>
        </p:txBody>
      </p:sp>
      <p:sp>
        <p:nvSpPr>
          <p:cNvPr id="34" name="Prostokąt: zaokrąglone rogi 33">
            <a:extLst>
              <a:ext uri="{FF2B5EF4-FFF2-40B4-BE49-F238E27FC236}">
                <a16:creationId xmlns:a16="http://schemas.microsoft.com/office/drawing/2014/main" id="{98475A61-32F8-4782-AA39-91C338923E16}"/>
              </a:ext>
            </a:extLst>
          </p:cNvPr>
          <p:cNvSpPr/>
          <p:nvPr/>
        </p:nvSpPr>
        <p:spPr>
          <a:xfrm>
            <a:off x="6796210" y="327637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42</a:t>
            </a:r>
          </a:p>
        </p:txBody>
      </p:sp>
      <p:sp>
        <p:nvSpPr>
          <p:cNvPr id="35" name="Prostokąt: zaokrąglone rogi 34">
            <a:extLst>
              <a:ext uri="{FF2B5EF4-FFF2-40B4-BE49-F238E27FC236}">
                <a16:creationId xmlns:a16="http://schemas.microsoft.com/office/drawing/2014/main" id="{E0632EEE-A726-4C2D-9264-9F6AE48E8162}"/>
              </a:ext>
            </a:extLst>
          </p:cNvPr>
          <p:cNvSpPr/>
          <p:nvPr/>
        </p:nvSpPr>
        <p:spPr>
          <a:xfrm>
            <a:off x="6912197" y="371170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46</a:t>
            </a:r>
          </a:p>
        </p:txBody>
      </p:sp>
      <p:sp>
        <p:nvSpPr>
          <p:cNvPr id="36" name="Prostokąt: zaokrąglone rogi 35">
            <a:extLst>
              <a:ext uri="{FF2B5EF4-FFF2-40B4-BE49-F238E27FC236}">
                <a16:creationId xmlns:a16="http://schemas.microsoft.com/office/drawing/2014/main" id="{44D58767-CD25-4FBD-AB47-D69E9A564D6F}"/>
              </a:ext>
            </a:extLst>
          </p:cNvPr>
          <p:cNvSpPr/>
          <p:nvPr/>
        </p:nvSpPr>
        <p:spPr>
          <a:xfrm>
            <a:off x="6701126" y="411800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40</a:t>
            </a:r>
          </a:p>
        </p:txBody>
      </p:sp>
      <p:sp>
        <p:nvSpPr>
          <p:cNvPr id="37" name="Prostokąt: zaokrąglone rogi 36">
            <a:extLst>
              <a:ext uri="{FF2B5EF4-FFF2-40B4-BE49-F238E27FC236}">
                <a16:creationId xmlns:a16="http://schemas.microsoft.com/office/drawing/2014/main" id="{C9CBDFB0-0860-4B3E-85FC-F303E8A56A76}"/>
              </a:ext>
            </a:extLst>
          </p:cNvPr>
          <p:cNvSpPr/>
          <p:nvPr/>
        </p:nvSpPr>
        <p:spPr>
          <a:xfrm>
            <a:off x="6475919" y="455307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32</a:t>
            </a:r>
          </a:p>
        </p:txBody>
      </p:sp>
      <p:sp>
        <p:nvSpPr>
          <p:cNvPr id="41" name="pole tekstowe 40">
            <a:extLst>
              <a:ext uri="{FF2B5EF4-FFF2-40B4-BE49-F238E27FC236}">
                <a16:creationId xmlns:a16="http://schemas.microsoft.com/office/drawing/2014/main" id="{40A17D93-1933-41AD-B731-3EACACBFEB96}"/>
              </a:ext>
            </a:extLst>
          </p:cNvPr>
          <p:cNvSpPr txBox="1"/>
          <p:nvPr/>
        </p:nvSpPr>
        <p:spPr>
          <a:xfrm>
            <a:off x="1683217" y="2540399"/>
            <a:ext cx="720110" cy="276999"/>
          </a:xfrm>
          <a:prstGeom prst="rect">
            <a:avLst/>
          </a:prstGeom>
          <a:noFill/>
        </p:spPr>
        <p:txBody>
          <a:bodyPr wrap="square" rtlCol="0">
            <a:spAutoFit/>
          </a:bodyPr>
          <a:lstStyle/>
          <a:p>
            <a:r>
              <a:rPr lang="pl-PL" sz="1200" b="1"/>
              <a:t>Wiek</a:t>
            </a:r>
          </a:p>
        </p:txBody>
      </p:sp>
      <p:grpSp>
        <p:nvGrpSpPr>
          <p:cNvPr id="42" name="Grupa 41">
            <a:extLst>
              <a:ext uri="{FF2B5EF4-FFF2-40B4-BE49-F238E27FC236}">
                <a16:creationId xmlns:a16="http://schemas.microsoft.com/office/drawing/2014/main" id="{C46E54C6-8D0F-47CF-92EA-214020195EFC}"/>
              </a:ext>
            </a:extLst>
          </p:cNvPr>
          <p:cNvGrpSpPr/>
          <p:nvPr/>
        </p:nvGrpSpPr>
        <p:grpSpPr>
          <a:xfrm>
            <a:off x="1381368" y="2432551"/>
            <a:ext cx="319499" cy="384847"/>
            <a:chOff x="6299205" y="3543307"/>
            <a:chExt cx="558800" cy="673091"/>
          </a:xfrm>
          <a:solidFill>
            <a:schemeClr val="tx2"/>
          </a:solidFill>
        </p:grpSpPr>
        <p:sp>
          <p:nvSpPr>
            <p:cNvPr id="43" name="Freeform 32">
              <a:extLst>
                <a:ext uri="{FF2B5EF4-FFF2-40B4-BE49-F238E27FC236}">
                  <a16:creationId xmlns:a16="http://schemas.microsoft.com/office/drawing/2014/main" id="{89618BF7-C965-4842-A481-884395C9F9A7}"/>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3">
              <a:extLst>
                <a:ext uri="{FF2B5EF4-FFF2-40B4-BE49-F238E27FC236}">
                  <a16:creationId xmlns:a16="http://schemas.microsoft.com/office/drawing/2014/main" id="{38D386F8-9F35-4C67-9DD0-707284902E48}"/>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4">
              <a:extLst>
                <a:ext uri="{FF2B5EF4-FFF2-40B4-BE49-F238E27FC236}">
                  <a16:creationId xmlns:a16="http://schemas.microsoft.com/office/drawing/2014/main" id="{1ADCBF04-4488-4684-8C51-CB40A7B38E75}"/>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5">
              <a:extLst>
                <a:ext uri="{FF2B5EF4-FFF2-40B4-BE49-F238E27FC236}">
                  <a16:creationId xmlns:a16="http://schemas.microsoft.com/office/drawing/2014/main" id="{6BB6E4BF-017B-48ED-B3A0-53A2605C6E11}"/>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7" name="Freeform 36">
              <a:extLst>
                <a:ext uri="{FF2B5EF4-FFF2-40B4-BE49-F238E27FC236}">
                  <a16:creationId xmlns:a16="http://schemas.microsoft.com/office/drawing/2014/main" id="{152CE3D4-7F8C-4AA6-B7E8-137A4F60A66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8" name="Freeform 37">
              <a:extLst>
                <a:ext uri="{FF2B5EF4-FFF2-40B4-BE49-F238E27FC236}">
                  <a16:creationId xmlns:a16="http://schemas.microsoft.com/office/drawing/2014/main" id="{EC66586B-595A-4F1F-BFC5-094DC4FA0412}"/>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15" name="pole tekstowe 14">
            <a:extLst>
              <a:ext uri="{FF2B5EF4-FFF2-40B4-BE49-F238E27FC236}">
                <a16:creationId xmlns:a16="http://schemas.microsoft.com/office/drawing/2014/main" id="{D6FD4DF4-5465-45A5-82A9-1211716E7716}"/>
              </a:ext>
            </a:extLst>
          </p:cNvPr>
          <p:cNvSpPr txBox="1"/>
          <p:nvPr/>
        </p:nvSpPr>
        <p:spPr>
          <a:xfrm>
            <a:off x="1335444" y="1563651"/>
            <a:ext cx="1332844" cy="306467"/>
          </a:xfrm>
          <a:prstGeom prst="roundRect">
            <a:avLst/>
          </a:prstGeom>
          <a:noFill/>
          <a:ln>
            <a:solidFill>
              <a:schemeClr val="bg1">
                <a:lumMod val="75000"/>
              </a:schemeClr>
            </a:solidFill>
            <a:prstDash val="dash"/>
          </a:ln>
        </p:spPr>
        <p:txBody>
          <a:bodyPr wrap="square">
            <a:spAutoFit/>
          </a:bodyPr>
          <a:lstStyle/>
          <a:p>
            <a:pPr algn="ctr"/>
            <a:r>
              <a:rPr lang="pl-PL" sz="1200" b="1"/>
              <a:t>W POLSCE</a:t>
            </a:r>
          </a:p>
        </p:txBody>
      </p:sp>
      <p:graphicFrame>
        <p:nvGraphicFramePr>
          <p:cNvPr id="14" name="Tabela 13">
            <a:extLst>
              <a:ext uri="{FF2B5EF4-FFF2-40B4-BE49-F238E27FC236}">
                <a16:creationId xmlns:a16="http://schemas.microsoft.com/office/drawing/2014/main" id="{DB29BC7B-8682-4557-9324-731117C967AA}"/>
              </a:ext>
            </a:extLst>
          </p:cNvPr>
          <p:cNvGraphicFramePr>
            <a:graphicFrameLocks noGrp="1"/>
          </p:cNvGraphicFramePr>
          <p:nvPr>
            <p:extLst>
              <p:ext uri="{D42A27DB-BD31-4B8C-83A1-F6EECF244321}">
                <p14:modId xmlns:p14="http://schemas.microsoft.com/office/powerpoint/2010/main" val="302350500"/>
              </p:ext>
            </p:extLst>
          </p:nvPr>
        </p:nvGraphicFramePr>
        <p:xfrm>
          <a:off x="3653912" y="2892696"/>
          <a:ext cx="2121462" cy="2107820"/>
        </p:xfrm>
        <a:graphic>
          <a:graphicData uri="http://schemas.openxmlformats.org/drawingml/2006/table">
            <a:tbl>
              <a:tblPr firstRow="1" bandRow="1">
                <a:tableStyleId>{5C22544A-7EE6-4342-B048-85BDC9FD1C3A}</a:tableStyleId>
              </a:tblPr>
              <a:tblGrid>
                <a:gridCol w="2121462">
                  <a:extLst>
                    <a:ext uri="{9D8B030D-6E8A-4147-A177-3AD203B41FA5}">
                      <a16:colId xmlns:a16="http://schemas.microsoft.com/office/drawing/2014/main" val="2452094859"/>
                    </a:ext>
                  </a:extLst>
                </a:gridCol>
              </a:tblGrid>
              <a:tr h="421564">
                <a:tc>
                  <a:txBody>
                    <a:bodyPr/>
                    <a:lstStyle/>
                    <a:p>
                      <a:pPr algn="r" fontAlgn="ctr"/>
                      <a:r>
                        <a:rPr lang="pl-PL" sz="1000" b="0" i="0" u="none" strike="noStrike">
                          <a:solidFill>
                            <a:schemeClr val="tx1"/>
                          </a:solidFill>
                          <a:effectLst/>
                          <a:latin typeface="+mn-lt"/>
                          <a:cs typeface="Aharoni" panose="02010803020104030203" pitchFamily="2" charset="-79"/>
                        </a:rPr>
                        <a:t>Wieś</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861909"/>
                  </a:ext>
                </a:extLst>
              </a:tr>
              <a:tr h="421564">
                <a:tc>
                  <a:txBody>
                    <a:bodyPr/>
                    <a:lstStyle/>
                    <a:p>
                      <a:pPr algn="r" fontAlgn="ctr"/>
                      <a:r>
                        <a:rPr lang="pl-PL" sz="1000" b="0" i="0" u="none" strike="noStrike">
                          <a:solidFill>
                            <a:schemeClr val="tx1"/>
                          </a:solidFill>
                          <a:effectLst/>
                          <a:latin typeface="+mn-lt"/>
                          <a:cs typeface="Aharoni" panose="02010803020104030203" pitchFamily="2" charset="-79"/>
                        </a:rPr>
                        <a:t>Miasto </a:t>
                      </a:r>
                      <a:r>
                        <a:rPr lang="pl-PL" sz="900" b="0" i="0" u="none" strike="noStrike" kern="1200" baseline="0">
                          <a:solidFill>
                            <a:srgbClr val="58595B"/>
                          </a:solidFill>
                          <a:latin typeface="+mn-lt"/>
                          <a:cs typeface="Aharoni" panose="02010803020104030203" pitchFamily="2" charset="-79"/>
                        </a:rPr>
                        <a:t>do</a:t>
                      </a:r>
                      <a:r>
                        <a:rPr lang="pl-PL" sz="1000" b="0" i="0" u="none" strike="noStrike">
                          <a:solidFill>
                            <a:schemeClr val="tx1"/>
                          </a:solidFill>
                          <a:effectLst/>
                          <a:latin typeface="+mn-lt"/>
                          <a:cs typeface="Aharoni" panose="02010803020104030203" pitchFamily="2" charset="-79"/>
                        </a:rPr>
                        <a:t> 20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7943878"/>
                  </a:ext>
                </a:extLst>
              </a:tr>
              <a:tr h="421564">
                <a:tc>
                  <a:txBody>
                    <a:bodyPr/>
                    <a:lstStyle/>
                    <a:p>
                      <a:pPr algn="r" fontAlgn="ctr"/>
                      <a:r>
                        <a:rPr lang="pl-PL" sz="1000" b="0" i="0" u="none" strike="noStrike">
                          <a:solidFill>
                            <a:schemeClr val="tx1"/>
                          </a:solidFill>
                          <a:effectLst/>
                          <a:latin typeface="+mn-lt"/>
                          <a:cs typeface="Aharoni" panose="02010803020104030203" pitchFamily="2" charset="-79"/>
                        </a:rPr>
                        <a:t>Miasto 20-100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4140278"/>
                  </a:ext>
                </a:extLst>
              </a:tr>
              <a:tr h="421564">
                <a:tc>
                  <a:txBody>
                    <a:bodyPr/>
                    <a:lstStyle/>
                    <a:p>
                      <a:pPr algn="r" fontAlgn="ctr"/>
                      <a:r>
                        <a:rPr lang="pl-PL" sz="1000" b="0" i="0" u="none" strike="noStrike">
                          <a:solidFill>
                            <a:schemeClr val="tx1"/>
                          </a:solidFill>
                          <a:effectLst/>
                          <a:latin typeface="+mn-lt"/>
                          <a:cs typeface="Aharoni" panose="02010803020104030203" pitchFamily="2" charset="-79"/>
                        </a:rPr>
                        <a:t>Miasto 100-500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6632685"/>
                  </a:ext>
                </a:extLst>
              </a:tr>
              <a:tr h="421564">
                <a:tc>
                  <a:txBody>
                    <a:bodyPr/>
                    <a:lstStyle/>
                    <a:p>
                      <a:pPr algn="r" fontAlgn="ctr"/>
                      <a:r>
                        <a:rPr lang="pl-PL" sz="1000" b="0" i="0" u="none" strike="noStrike">
                          <a:solidFill>
                            <a:schemeClr val="tx1"/>
                          </a:solidFill>
                          <a:effectLst/>
                          <a:latin typeface="+mn-lt"/>
                          <a:cs typeface="Aharoni" panose="02010803020104030203" pitchFamily="2" charset="-79"/>
                        </a:rPr>
                        <a:t>Miasto powyżej 500 tys.</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4564"/>
                  </a:ext>
                </a:extLst>
              </a:tr>
            </a:tbl>
          </a:graphicData>
        </a:graphic>
      </p:graphicFrame>
      <p:graphicFrame>
        <p:nvGraphicFramePr>
          <p:cNvPr id="16" name="Symbol zastępczy zawartości 4">
            <a:extLst>
              <a:ext uri="{FF2B5EF4-FFF2-40B4-BE49-F238E27FC236}">
                <a16:creationId xmlns:a16="http://schemas.microsoft.com/office/drawing/2014/main" id="{C4576C37-2EE2-4E77-ABDA-229F29118F08}"/>
              </a:ext>
            </a:extLst>
          </p:cNvPr>
          <p:cNvGraphicFramePr>
            <a:graphicFrameLocks/>
          </p:cNvGraphicFramePr>
          <p:nvPr>
            <p:extLst>
              <p:ext uri="{D42A27DB-BD31-4B8C-83A1-F6EECF244321}">
                <p14:modId xmlns:p14="http://schemas.microsoft.com/office/powerpoint/2010/main" val="2352839563"/>
              </p:ext>
            </p:extLst>
          </p:nvPr>
        </p:nvGraphicFramePr>
        <p:xfrm>
          <a:off x="2652249" y="1612638"/>
          <a:ext cx="6308897" cy="426759"/>
        </p:xfrm>
        <a:graphic>
          <a:graphicData uri="http://schemas.openxmlformats.org/drawingml/2006/chart">
            <c:chart xmlns:c="http://schemas.openxmlformats.org/drawingml/2006/chart" xmlns:r="http://schemas.openxmlformats.org/officeDocument/2006/relationships" r:id="rId7"/>
          </a:graphicData>
        </a:graphic>
      </p:graphicFrame>
      <p:sp>
        <p:nvSpPr>
          <p:cNvPr id="18" name="pole tekstowe 17">
            <a:extLst>
              <a:ext uri="{FF2B5EF4-FFF2-40B4-BE49-F238E27FC236}">
                <a16:creationId xmlns:a16="http://schemas.microsoft.com/office/drawing/2014/main" id="{1349B228-9498-4C75-9C78-7FEA83AE4940}"/>
              </a:ext>
            </a:extLst>
          </p:cNvPr>
          <p:cNvSpPr txBox="1"/>
          <p:nvPr/>
        </p:nvSpPr>
        <p:spPr>
          <a:xfrm>
            <a:off x="315397" y="5394745"/>
            <a:ext cx="3999069" cy="215444"/>
          </a:xfrm>
          <a:prstGeom prst="rect">
            <a:avLst/>
          </a:prstGeom>
          <a:noFill/>
        </p:spPr>
        <p:txBody>
          <a:bodyPr wrap="square">
            <a:spAutoFit/>
          </a:bodyPr>
          <a:lstStyle/>
          <a:p>
            <a:pPr algn="just">
              <a:spcBef>
                <a:spcPct val="20000"/>
              </a:spcBef>
            </a:pPr>
            <a:r>
              <a:rPr lang="pl-PL" sz="800" i="1">
                <a:solidFill>
                  <a:schemeClr val="accent6"/>
                </a:solidFill>
              </a:rPr>
              <a:t>*Kategoria wiekowa 15-24 ma niską liczebność, dane mają charakter jakościowy.</a:t>
            </a:r>
          </a:p>
        </p:txBody>
      </p:sp>
    </p:spTree>
    <p:extLst>
      <p:ext uri="{BB962C8B-B14F-4D97-AF65-F5344CB8AC3E}">
        <p14:creationId xmlns:p14="http://schemas.microsoft.com/office/powerpoint/2010/main" val="93863571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rostokąt: zaokrąglone rogi 3">
            <a:extLst>
              <a:ext uri="{FF2B5EF4-FFF2-40B4-BE49-F238E27FC236}">
                <a16:creationId xmlns:a16="http://schemas.microsoft.com/office/drawing/2014/main" id="{353B98D0-4E3C-47BC-9F95-35F3CD39C77F}"/>
              </a:ext>
            </a:extLst>
          </p:cNvPr>
          <p:cNvSpPr/>
          <p:nvPr/>
        </p:nvSpPr>
        <p:spPr>
          <a:xfrm>
            <a:off x="4235270" y="2310721"/>
            <a:ext cx="4473346" cy="284615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0" name="Prostokąt: zaokrąglone rogi 39">
            <a:extLst>
              <a:ext uri="{FF2B5EF4-FFF2-40B4-BE49-F238E27FC236}">
                <a16:creationId xmlns:a16="http://schemas.microsoft.com/office/drawing/2014/main" id="{7F47AE96-C21A-46E6-831C-FA41AAC27E0B}"/>
              </a:ext>
            </a:extLst>
          </p:cNvPr>
          <p:cNvSpPr/>
          <p:nvPr/>
        </p:nvSpPr>
        <p:spPr>
          <a:xfrm>
            <a:off x="278052" y="2310723"/>
            <a:ext cx="3768421" cy="2846152"/>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stanu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P3. Proszę powiedzieć, jak ocenia Pan(i) stan OBECNY środowiska: </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wiek: 15-24 lat n=30, 25-34 lat n=148, 35-44 lat n=252, 45-59 lat n=296, 60 i więcej lat n=289. Ze względu na wielkość miejscowości: wieś n=242, miasto do 20 tys. n=120, miasto 20-100 tys. n=225, miasto 100-500 tys. n=209, miasto powyżej 500 tys. n=162.</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sp>
        <p:nvSpPr>
          <p:cNvPr id="6" name="Symbol zastępczy tekstu 7">
            <a:extLst>
              <a:ext uri="{FF2B5EF4-FFF2-40B4-BE49-F238E27FC236}">
                <a16:creationId xmlns:a16="http://schemas.microsoft.com/office/drawing/2014/main" id="{8BFF90CF-100B-4D07-BB3F-E55FE10A7882}"/>
              </a:ext>
            </a:extLst>
          </p:cNvPr>
          <p:cNvSpPr txBox="1">
            <a:spLocks/>
          </p:cNvSpPr>
          <p:nvPr/>
        </p:nvSpPr>
        <p:spPr>
          <a:xfrm>
            <a:off x="8174587" y="5357700"/>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14" name="Tabela 13">
            <a:extLst>
              <a:ext uri="{FF2B5EF4-FFF2-40B4-BE49-F238E27FC236}">
                <a16:creationId xmlns:a16="http://schemas.microsoft.com/office/drawing/2014/main" id="{DB29BC7B-8682-4557-9324-731117C967AA}"/>
              </a:ext>
            </a:extLst>
          </p:cNvPr>
          <p:cNvGraphicFramePr>
            <a:graphicFrameLocks noGrp="1"/>
          </p:cNvGraphicFramePr>
          <p:nvPr>
            <p:extLst>
              <p:ext uri="{D42A27DB-BD31-4B8C-83A1-F6EECF244321}">
                <p14:modId xmlns:p14="http://schemas.microsoft.com/office/powerpoint/2010/main" val="4164843860"/>
              </p:ext>
            </p:extLst>
          </p:nvPr>
        </p:nvGraphicFramePr>
        <p:xfrm>
          <a:off x="3580838" y="2905839"/>
          <a:ext cx="2121462" cy="2107820"/>
        </p:xfrm>
        <a:graphic>
          <a:graphicData uri="http://schemas.openxmlformats.org/drawingml/2006/table">
            <a:tbl>
              <a:tblPr firstRow="1" bandRow="1">
                <a:tableStyleId>{5C22544A-7EE6-4342-B048-85BDC9FD1C3A}</a:tableStyleId>
              </a:tblPr>
              <a:tblGrid>
                <a:gridCol w="2121462">
                  <a:extLst>
                    <a:ext uri="{9D8B030D-6E8A-4147-A177-3AD203B41FA5}">
                      <a16:colId xmlns:a16="http://schemas.microsoft.com/office/drawing/2014/main" val="2452094859"/>
                    </a:ext>
                  </a:extLst>
                </a:gridCol>
              </a:tblGrid>
              <a:tr h="421564">
                <a:tc>
                  <a:txBody>
                    <a:bodyPr/>
                    <a:lstStyle/>
                    <a:p>
                      <a:pPr algn="r" fontAlgn="ctr"/>
                      <a:r>
                        <a:rPr lang="pl-PL" sz="1000" b="0" i="0" u="none" strike="noStrike">
                          <a:solidFill>
                            <a:schemeClr val="tx1"/>
                          </a:solidFill>
                          <a:effectLst/>
                          <a:latin typeface="+mn-lt"/>
                        </a:rPr>
                        <a:t>Wieś</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861909"/>
                  </a:ext>
                </a:extLst>
              </a:tr>
              <a:tr h="421564">
                <a:tc>
                  <a:txBody>
                    <a:bodyPr/>
                    <a:lstStyle/>
                    <a:p>
                      <a:pPr algn="r" fontAlgn="ctr"/>
                      <a:r>
                        <a:rPr lang="pl-PL" sz="1000" b="0" i="0" u="none" strike="noStrike">
                          <a:solidFill>
                            <a:schemeClr val="tx1"/>
                          </a:solidFill>
                          <a:effectLst/>
                          <a:latin typeface="+mn-lt"/>
                        </a:rPr>
                        <a:t>Miasto do 20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7943878"/>
                  </a:ext>
                </a:extLst>
              </a:tr>
              <a:tr h="421564">
                <a:tc>
                  <a:txBody>
                    <a:bodyPr/>
                    <a:lstStyle/>
                    <a:p>
                      <a:pPr algn="r" fontAlgn="ctr"/>
                      <a:r>
                        <a:rPr lang="pl-PL" sz="1000" b="0" i="0" u="none" strike="noStrike">
                          <a:solidFill>
                            <a:schemeClr val="tx1"/>
                          </a:solidFill>
                          <a:effectLst/>
                          <a:latin typeface="+mn-lt"/>
                        </a:rPr>
                        <a:t>Miasto 20-100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4140278"/>
                  </a:ext>
                </a:extLst>
              </a:tr>
              <a:tr h="421564">
                <a:tc>
                  <a:txBody>
                    <a:bodyPr/>
                    <a:lstStyle/>
                    <a:p>
                      <a:pPr algn="r" fontAlgn="ctr"/>
                      <a:r>
                        <a:rPr lang="pl-PL" sz="1000" b="0" i="0" u="none" strike="noStrike">
                          <a:solidFill>
                            <a:schemeClr val="tx1"/>
                          </a:solidFill>
                          <a:effectLst/>
                          <a:latin typeface="+mn-lt"/>
                        </a:rPr>
                        <a:t>Miasto 100-500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6632685"/>
                  </a:ext>
                </a:extLst>
              </a:tr>
              <a:tr h="421564">
                <a:tc>
                  <a:txBody>
                    <a:bodyPr/>
                    <a:lstStyle/>
                    <a:p>
                      <a:pPr algn="r" fontAlgn="ctr"/>
                      <a:r>
                        <a:rPr lang="pl-PL" sz="1000" b="0" i="0" u="none" strike="noStrike">
                          <a:solidFill>
                            <a:schemeClr val="tx1"/>
                          </a:solidFill>
                          <a:effectLst/>
                          <a:latin typeface="+mn-lt"/>
                        </a:rPr>
                        <a:t>Miasto powyżej 500 tys.</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4564"/>
                  </a:ext>
                </a:extLst>
              </a:tr>
            </a:tbl>
          </a:graphicData>
        </a:graphic>
      </p:graphicFrame>
      <p:sp>
        <p:nvSpPr>
          <p:cNvPr id="91" name="pole tekstowe 90">
            <a:extLst>
              <a:ext uri="{FF2B5EF4-FFF2-40B4-BE49-F238E27FC236}">
                <a16:creationId xmlns:a16="http://schemas.microsoft.com/office/drawing/2014/main" id="{4B5250B9-7D41-4013-9BEF-7D8A888DFC37}"/>
              </a:ext>
            </a:extLst>
          </p:cNvPr>
          <p:cNvSpPr txBox="1"/>
          <p:nvPr/>
        </p:nvSpPr>
        <p:spPr>
          <a:xfrm>
            <a:off x="6243988" y="2518456"/>
            <a:ext cx="1630674" cy="276999"/>
          </a:xfrm>
          <a:prstGeom prst="rect">
            <a:avLst/>
          </a:prstGeom>
          <a:noFill/>
        </p:spPr>
        <p:txBody>
          <a:bodyPr wrap="square">
            <a:spAutoFit/>
          </a:bodyPr>
          <a:lstStyle/>
          <a:p>
            <a:r>
              <a:rPr lang="pl-PL" sz="1200" b="1"/>
              <a:t>Wielkość miejscowości</a:t>
            </a:r>
          </a:p>
        </p:txBody>
      </p:sp>
      <p:grpSp>
        <p:nvGrpSpPr>
          <p:cNvPr id="92" name="Grupa 91">
            <a:extLst>
              <a:ext uri="{FF2B5EF4-FFF2-40B4-BE49-F238E27FC236}">
                <a16:creationId xmlns:a16="http://schemas.microsoft.com/office/drawing/2014/main" id="{E13EDE22-13C9-4427-BD7B-DE19A9AA58D6}"/>
              </a:ext>
            </a:extLst>
          </p:cNvPr>
          <p:cNvGrpSpPr/>
          <p:nvPr/>
        </p:nvGrpSpPr>
        <p:grpSpPr>
          <a:xfrm>
            <a:off x="5917197" y="2416846"/>
            <a:ext cx="317466" cy="393796"/>
            <a:chOff x="7329488" y="2601913"/>
            <a:chExt cx="581026" cy="720726"/>
          </a:xfrm>
          <a:solidFill>
            <a:schemeClr val="tx2"/>
          </a:solidFill>
        </p:grpSpPr>
        <p:sp>
          <p:nvSpPr>
            <p:cNvPr id="93" name="Freeform 37">
              <a:extLst>
                <a:ext uri="{FF2B5EF4-FFF2-40B4-BE49-F238E27FC236}">
                  <a16:creationId xmlns:a16="http://schemas.microsoft.com/office/drawing/2014/main" id="{9A370A46-3A2E-4523-AB3F-AC6562BC9ADF}"/>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4" name="Freeform 38">
              <a:extLst>
                <a:ext uri="{FF2B5EF4-FFF2-40B4-BE49-F238E27FC236}">
                  <a16:creationId xmlns:a16="http://schemas.microsoft.com/office/drawing/2014/main" id="{255E35CF-D5B9-4734-9B18-98D6635BB4EE}"/>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5" name="Freeform 39">
              <a:extLst>
                <a:ext uri="{FF2B5EF4-FFF2-40B4-BE49-F238E27FC236}">
                  <a16:creationId xmlns:a16="http://schemas.microsoft.com/office/drawing/2014/main" id="{C5FBC23B-38CD-4699-946B-EFF4ABC180F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6" name="Freeform 40">
              <a:extLst>
                <a:ext uri="{FF2B5EF4-FFF2-40B4-BE49-F238E27FC236}">
                  <a16:creationId xmlns:a16="http://schemas.microsoft.com/office/drawing/2014/main" id="{95731CDF-F617-46A0-A60A-219C1A80A86C}"/>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1" name="pole tekstowe 40">
            <a:extLst>
              <a:ext uri="{FF2B5EF4-FFF2-40B4-BE49-F238E27FC236}">
                <a16:creationId xmlns:a16="http://schemas.microsoft.com/office/drawing/2014/main" id="{40A17D93-1933-41AD-B731-3EACACBFEB96}"/>
              </a:ext>
            </a:extLst>
          </p:cNvPr>
          <p:cNvSpPr txBox="1"/>
          <p:nvPr/>
        </p:nvSpPr>
        <p:spPr>
          <a:xfrm>
            <a:off x="1641811" y="2500077"/>
            <a:ext cx="720110" cy="276999"/>
          </a:xfrm>
          <a:prstGeom prst="rect">
            <a:avLst/>
          </a:prstGeom>
          <a:noFill/>
        </p:spPr>
        <p:txBody>
          <a:bodyPr wrap="square" rtlCol="0">
            <a:spAutoFit/>
          </a:bodyPr>
          <a:lstStyle/>
          <a:p>
            <a:r>
              <a:rPr lang="pl-PL" sz="1200" b="1"/>
              <a:t>Wiek</a:t>
            </a:r>
          </a:p>
        </p:txBody>
      </p:sp>
      <p:grpSp>
        <p:nvGrpSpPr>
          <p:cNvPr id="42" name="Grupa 41">
            <a:extLst>
              <a:ext uri="{FF2B5EF4-FFF2-40B4-BE49-F238E27FC236}">
                <a16:creationId xmlns:a16="http://schemas.microsoft.com/office/drawing/2014/main" id="{C46E54C6-8D0F-47CF-92EA-214020195EFC}"/>
              </a:ext>
            </a:extLst>
          </p:cNvPr>
          <p:cNvGrpSpPr/>
          <p:nvPr/>
        </p:nvGrpSpPr>
        <p:grpSpPr>
          <a:xfrm>
            <a:off x="1339962" y="2392229"/>
            <a:ext cx="319499" cy="384847"/>
            <a:chOff x="6299205" y="3543307"/>
            <a:chExt cx="558800" cy="673091"/>
          </a:xfrm>
          <a:solidFill>
            <a:schemeClr val="tx2"/>
          </a:solidFill>
        </p:grpSpPr>
        <p:sp>
          <p:nvSpPr>
            <p:cNvPr id="43" name="Freeform 32">
              <a:extLst>
                <a:ext uri="{FF2B5EF4-FFF2-40B4-BE49-F238E27FC236}">
                  <a16:creationId xmlns:a16="http://schemas.microsoft.com/office/drawing/2014/main" id="{89618BF7-C965-4842-A481-884395C9F9A7}"/>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3">
              <a:extLst>
                <a:ext uri="{FF2B5EF4-FFF2-40B4-BE49-F238E27FC236}">
                  <a16:creationId xmlns:a16="http://schemas.microsoft.com/office/drawing/2014/main" id="{38D386F8-9F35-4C67-9DD0-707284902E48}"/>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4">
              <a:extLst>
                <a:ext uri="{FF2B5EF4-FFF2-40B4-BE49-F238E27FC236}">
                  <a16:creationId xmlns:a16="http://schemas.microsoft.com/office/drawing/2014/main" id="{1ADCBF04-4488-4684-8C51-CB40A7B38E75}"/>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5">
              <a:extLst>
                <a:ext uri="{FF2B5EF4-FFF2-40B4-BE49-F238E27FC236}">
                  <a16:creationId xmlns:a16="http://schemas.microsoft.com/office/drawing/2014/main" id="{6BB6E4BF-017B-48ED-B3A0-53A2605C6E11}"/>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7" name="Freeform 36">
              <a:extLst>
                <a:ext uri="{FF2B5EF4-FFF2-40B4-BE49-F238E27FC236}">
                  <a16:creationId xmlns:a16="http://schemas.microsoft.com/office/drawing/2014/main" id="{152CE3D4-7F8C-4AA6-B7E8-137A4F60A66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8" name="Freeform 37">
              <a:extLst>
                <a:ext uri="{FF2B5EF4-FFF2-40B4-BE49-F238E27FC236}">
                  <a16:creationId xmlns:a16="http://schemas.microsoft.com/office/drawing/2014/main" id="{EC66586B-595A-4F1F-BFC5-094DC4FA0412}"/>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15" name="pole tekstowe 14">
            <a:extLst>
              <a:ext uri="{FF2B5EF4-FFF2-40B4-BE49-F238E27FC236}">
                <a16:creationId xmlns:a16="http://schemas.microsoft.com/office/drawing/2014/main" id="{D6FD4DF4-5465-45A5-82A9-1211716E7716}"/>
              </a:ext>
            </a:extLst>
          </p:cNvPr>
          <p:cNvSpPr txBox="1"/>
          <p:nvPr/>
        </p:nvSpPr>
        <p:spPr>
          <a:xfrm>
            <a:off x="1335444" y="1467615"/>
            <a:ext cx="1332844" cy="510778"/>
          </a:xfrm>
          <a:prstGeom prst="roundRect">
            <a:avLst/>
          </a:prstGeom>
          <a:noFill/>
          <a:ln>
            <a:solidFill>
              <a:schemeClr val="bg1">
                <a:lumMod val="75000"/>
              </a:schemeClr>
            </a:solidFill>
            <a:prstDash val="dash"/>
          </a:ln>
        </p:spPr>
        <p:txBody>
          <a:bodyPr wrap="square">
            <a:spAutoFit/>
          </a:bodyPr>
          <a:lstStyle/>
          <a:p>
            <a:pPr algn="ctr"/>
            <a:r>
              <a:rPr lang="pl-PL" sz="1200" b="1"/>
              <a:t>W OKOLICY ZAMIESZKANIA</a:t>
            </a:r>
          </a:p>
        </p:txBody>
      </p:sp>
      <p:graphicFrame>
        <p:nvGraphicFramePr>
          <p:cNvPr id="16" name="Symbol zastępczy zawartości 4">
            <a:extLst>
              <a:ext uri="{FF2B5EF4-FFF2-40B4-BE49-F238E27FC236}">
                <a16:creationId xmlns:a16="http://schemas.microsoft.com/office/drawing/2014/main" id="{D277EFA9-E69C-40F8-873D-6A30E8892293}"/>
              </a:ext>
            </a:extLst>
          </p:cNvPr>
          <p:cNvGraphicFramePr>
            <a:graphicFrameLocks/>
          </p:cNvGraphicFramePr>
          <p:nvPr>
            <p:extLst>
              <p:ext uri="{D42A27DB-BD31-4B8C-83A1-F6EECF244321}">
                <p14:modId xmlns:p14="http://schemas.microsoft.com/office/powerpoint/2010/main" val="2138232329"/>
              </p:ext>
            </p:extLst>
          </p:nvPr>
        </p:nvGraphicFramePr>
        <p:xfrm>
          <a:off x="4761651" y="2289243"/>
          <a:ext cx="4146184" cy="302280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Symbol zastępczy zawartości 4">
            <a:extLst>
              <a:ext uri="{FF2B5EF4-FFF2-40B4-BE49-F238E27FC236}">
                <a16:creationId xmlns:a16="http://schemas.microsoft.com/office/drawing/2014/main" id="{E2F39090-2D2F-4D0C-82D4-4DC7A570B6ED}"/>
              </a:ext>
            </a:extLst>
          </p:cNvPr>
          <p:cNvGraphicFramePr>
            <a:graphicFrameLocks/>
          </p:cNvGraphicFramePr>
          <p:nvPr>
            <p:extLst>
              <p:ext uri="{D42A27DB-BD31-4B8C-83A1-F6EECF244321}">
                <p14:modId xmlns:p14="http://schemas.microsoft.com/office/powerpoint/2010/main" val="2787170586"/>
              </p:ext>
            </p:extLst>
          </p:nvPr>
        </p:nvGraphicFramePr>
        <p:xfrm>
          <a:off x="195945" y="2289244"/>
          <a:ext cx="4146184" cy="3022805"/>
        </p:xfrm>
        <a:graphic>
          <a:graphicData uri="http://schemas.openxmlformats.org/drawingml/2006/chart">
            <c:chart xmlns:c="http://schemas.openxmlformats.org/drawingml/2006/chart" xmlns:r="http://schemas.openxmlformats.org/officeDocument/2006/relationships" r:id="rId6"/>
          </a:graphicData>
        </a:graphic>
      </p:graphicFrame>
      <p:sp>
        <p:nvSpPr>
          <p:cNvPr id="20" name="Prostokąt: zaokrąglone rogi 19">
            <a:extLst>
              <a:ext uri="{FF2B5EF4-FFF2-40B4-BE49-F238E27FC236}">
                <a16:creationId xmlns:a16="http://schemas.microsoft.com/office/drawing/2014/main" id="{ABA85AEF-3BC5-4ABC-A12D-D8F920FF425C}"/>
              </a:ext>
            </a:extLst>
          </p:cNvPr>
          <p:cNvSpPr/>
          <p:nvPr/>
        </p:nvSpPr>
        <p:spPr>
          <a:xfrm>
            <a:off x="2909634" y="283750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72</a:t>
            </a:r>
          </a:p>
        </p:txBody>
      </p:sp>
      <p:sp>
        <p:nvSpPr>
          <p:cNvPr id="24" name="Prostokąt: zaokrąglone rogi 23">
            <a:extLst>
              <a:ext uri="{FF2B5EF4-FFF2-40B4-BE49-F238E27FC236}">
                <a16:creationId xmlns:a16="http://schemas.microsoft.com/office/drawing/2014/main" id="{3616E2DA-F493-42E7-A08A-83F84BD189CB}"/>
              </a:ext>
            </a:extLst>
          </p:cNvPr>
          <p:cNvSpPr/>
          <p:nvPr/>
        </p:nvSpPr>
        <p:spPr>
          <a:xfrm>
            <a:off x="2866418" y="326896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70</a:t>
            </a:r>
          </a:p>
        </p:txBody>
      </p:sp>
      <p:sp>
        <p:nvSpPr>
          <p:cNvPr id="26" name="Prostokąt: zaokrąglone rogi 25">
            <a:extLst>
              <a:ext uri="{FF2B5EF4-FFF2-40B4-BE49-F238E27FC236}">
                <a16:creationId xmlns:a16="http://schemas.microsoft.com/office/drawing/2014/main" id="{166EB3F7-12D3-46C3-99E5-BB7CC02656D2}"/>
              </a:ext>
            </a:extLst>
          </p:cNvPr>
          <p:cNvSpPr/>
          <p:nvPr/>
        </p:nvSpPr>
        <p:spPr>
          <a:xfrm>
            <a:off x="2678112" y="368022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60</a:t>
            </a:r>
          </a:p>
        </p:txBody>
      </p:sp>
      <p:sp>
        <p:nvSpPr>
          <p:cNvPr id="27" name="Prostokąt: zaokrąglone rogi 26">
            <a:extLst>
              <a:ext uri="{FF2B5EF4-FFF2-40B4-BE49-F238E27FC236}">
                <a16:creationId xmlns:a16="http://schemas.microsoft.com/office/drawing/2014/main" id="{5723B0E8-575F-4C5F-B945-178B5D8CAC01}"/>
              </a:ext>
            </a:extLst>
          </p:cNvPr>
          <p:cNvSpPr/>
          <p:nvPr/>
        </p:nvSpPr>
        <p:spPr>
          <a:xfrm>
            <a:off x="2695604" y="455759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65</a:t>
            </a:r>
          </a:p>
        </p:txBody>
      </p:sp>
      <p:sp>
        <p:nvSpPr>
          <p:cNvPr id="28" name="Prostokąt: zaokrąglone rogi 27">
            <a:extLst>
              <a:ext uri="{FF2B5EF4-FFF2-40B4-BE49-F238E27FC236}">
                <a16:creationId xmlns:a16="http://schemas.microsoft.com/office/drawing/2014/main" id="{83D500F6-DEAC-4DAB-9359-598CCA2CD174}"/>
              </a:ext>
            </a:extLst>
          </p:cNvPr>
          <p:cNvSpPr/>
          <p:nvPr/>
        </p:nvSpPr>
        <p:spPr>
          <a:xfrm>
            <a:off x="2692635" y="412313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62</a:t>
            </a:r>
          </a:p>
        </p:txBody>
      </p:sp>
      <p:sp>
        <p:nvSpPr>
          <p:cNvPr id="29" name="Prostokąt: zaokrąglone rogi 28">
            <a:extLst>
              <a:ext uri="{FF2B5EF4-FFF2-40B4-BE49-F238E27FC236}">
                <a16:creationId xmlns:a16="http://schemas.microsoft.com/office/drawing/2014/main" id="{5535E06A-C7A5-4A22-8A05-86B42096BB4E}"/>
              </a:ext>
            </a:extLst>
          </p:cNvPr>
          <p:cNvSpPr/>
          <p:nvPr/>
        </p:nvSpPr>
        <p:spPr>
          <a:xfrm>
            <a:off x="7577087" y="285189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lang="en-US" sz="1000" b="0" i="0" u="none" strike="noStrike" kern="1200" baseline="0">
                <a:solidFill>
                  <a:schemeClr val="bg1"/>
                </a:solidFill>
                <a:latin typeface="+mn-lt"/>
                <a:ea typeface="Arial"/>
                <a:cs typeface="Calibri" panose="020F0502020204030204" pitchFamily="34" charset="0"/>
              </a:defRPr>
            </a:pPr>
            <a:r>
              <a:rPr lang="pl-PL" sz="1000">
                <a:solidFill>
                  <a:srgbClr val="A0CC1E"/>
                </a:solidFill>
                <a:cs typeface="Calibri" panose="020F0502020204030204" pitchFamily="34" charset="0"/>
              </a:rPr>
              <a:t>77</a:t>
            </a:r>
          </a:p>
        </p:txBody>
      </p:sp>
      <p:sp>
        <p:nvSpPr>
          <p:cNvPr id="30" name="Prostokąt: zaokrąglone rogi 29">
            <a:extLst>
              <a:ext uri="{FF2B5EF4-FFF2-40B4-BE49-F238E27FC236}">
                <a16:creationId xmlns:a16="http://schemas.microsoft.com/office/drawing/2014/main" id="{ACE2638D-6B40-4238-9118-C28C8841EA27}"/>
              </a:ext>
            </a:extLst>
          </p:cNvPr>
          <p:cNvSpPr/>
          <p:nvPr/>
        </p:nvSpPr>
        <p:spPr>
          <a:xfrm>
            <a:off x="7249053" y="327676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64</a:t>
            </a:r>
          </a:p>
        </p:txBody>
      </p:sp>
      <p:sp>
        <p:nvSpPr>
          <p:cNvPr id="31" name="Prostokąt: zaokrąglone rogi 30">
            <a:extLst>
              <a:ext uri="{FF2B5EF4-FFF2-40B4-BE49-F238E27FC236}">
                <a16:creationId xmlns:a16="http://schemas.microsoft.com/office/drawing/2014/main" id="{D5B28B26-7E8C-46B0-AF2C-738F49A11BCC}"/>
              </a:ext>
            </a:extLst>
          </p:cNvPr>
          <p:cNvSpPr/>
          <p:nvPr/>
        </p:nvSpPr>
        <p:spPr>
          <a:xfrm>
            <a:off x="7249053" y="3712611"/>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64</a:t>
            </a:r>
          </a:p>
        </p:txBody>
      </p:sp>
      <p:sp>
        <p:nvSpPr>
          <p:cNvPr id="33" name="Prostokąt: zaokrąglone rogi 32">
            <a:extLst>
              <a:ext uri="{FF2B5EF4-FFF2-40B4-BE49-F238E27FC236}">
                <a16:creationId xmlns:a16="http://schemas.microsoft.com/office/drawing/2014/main" id="{53E7D52A-9DAE-4EAA-8E67-7A215E15C326}"/>
              </a:ext>
            </a:extLst>
          </p:cNvPr>
          <p:cNvSpPr/>
          <p:nvPr/>
        </p:nvSpPr>
        <p:spPr>
          <a:xfrm>
            <a:off x="7214475" y="4118911"/>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63</a:t>
            </a:r>
          </a:p>
        </p:txBody>
      </p:sp>
      <p:sp>
        <p:nvSpPr>
          <p:cNvPr id="38" name="Prostokąt: zaokrąglone rogi 37">
            <a:extLst>
              <a:ext uri="{FF2B5EF4-FFF2-40B4-BE49-F238E27FC236}">
                <a16:creationId xmlns:a16="http://schemas.microsoft.com/office/drawing/2014/main" id="{BF1A1E11-B54D-43AA-8B7A-CB1FEFDF1225}"/>
              </a:ext>
            </a:extLst>
          </p:cNvPr>
          <p:cNvSpPr/>
          <p:nvPr/>
        </p:nvSpPr>
        <p:spPr>
          <a:xfrm>
            <a:off x="6575406" y="455398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36</a:t>
            </a:r>
          </a:p>
        </p:txBody>
      </p:sp>
      <p:grpSp>
        <p:nvGrpSpPr>
          <p:cNvPr id="66" name="Grupa 65">
            <a:extLst>
              <a:ext uri="{FF2B5EF4-FFF2-40B4-BE49-F238E27FC236}">
                <a16:creationId xmlns:a16="http://schemas.microsoft.com/office/drawing/2014/main" id="{B701AC89-16ED-4059-B62A-EAA38B531C6A}"/>
              </a:ext>
            </a:extLst>
          </p:cNvPr>
          <p:cNvGrpSpPr/>
          <p:nvPr/>
        </p:nvGrpSpPr>
        <p:grpSpPr>
          <a:xfrm>
            <a:off x="755575" y="1542364"/>
            <a:ext cx="453944" cy="353466"/>
            <a:chOff x="5229226" y="2603501"/>
            <a:chExt cx="803275" cy="625475"/>
          </a:xfrm>
          <a:solidFill>
            <a:schemeClr val="tx2"/>
          </a:solidFill>
        </p:grpSpPr>
        <p:sp>
          <p:nvSpPr>
            <p:cNvPr id="67" name="Freeform 112">
              <a:extLst>
                <a:ext uri="{FF2B5EF4-FFF2-40B4-BE49-F238E27FC236}">
                  <a16:creationId xmlns:a16="http://schemas.microsoft.com/office/drawing/2014/main" id="{42716135-6C83-45E3-96D9-A90DC6CF256A}"/>
                </a:ext>
              </a:extLst>
            </p:cNvPr>
            <p:cNvSpPr>
              <a:spLocks/>
            </p:cNvSpPr>
            <p:nvPr/>
          </p:nvSpPr>
          <p:spPr bwMode="auto">
            <a:xfrm>
              <a:off x="5780088" y="2609851"/>
              <a:ext cx="111125" cy="127000"/>
            </a:xfrm>
            <a:custGeom>
              <a:avLst/>
              <a:gdLst>
                <a:gd name="T0" fmla="*/ 490 w 490"/>
                <a:gd name="T1" fmla="*/ 554 h 554"/>
                <a:gd name="T2" fmla="*/ 490 w 490"/>
                <a:gd name="T3" fmla="*/ 0 h 554"/>
                <a:gd name="T4" fmla="*/ 0 w 490"/>
                <a:gd name="T5" fmla="*/ 0 h 554"/>
                <a:gd name="T6" fmla="*/ 0 w 490"/>
                <a:gd name="T7" fmla="*/ 223 h 554"/>
                <a:gd name="T8" fmla="*/ 490 w 490"/>
                <a:gd name="T9" fmla="*/ 554 h 554"/>
              </a:gdLst>
              <a:ahLst/>
              <a:cxnLst>
                <a:cxn ang="0">
                  <a:pos x="T0" y="T1"/>
                </a:cxn>
                <a:cxn ang="0">
                  <a:pos x="T2" y="T3"/>
                </a:cxn>
                <a:cxn ang="0">
                  <a:pos x="T4" y="T5"/>
                </a:cxn>
                <a:cxn ang="0">
                  <a:pos x="T6" y="T7"/>
                </a:cxn>
                <a:cxn ang="0">
                  <a:pos x="T8" y="T9"/>
                </a:cxn>
              </a:cxnLst>
              <a:rect l="0" t="0" r="r" b="b"/>
              <a:pathLst>
                <a:path w="490" h="554">
                  <a:moveTo>
                    <a:pt x="490" y="554"/>
                  </a:moveTo>
                  <a:lnTo>
                    <a:pt x="490" y="0"/>
                  </a:lnTo>
                  <a:lnTo>
                    <a:pt x="0" y="0"/>
                  </a:lnTo>
                  <a:lnTo>
                    <a:pt x="0" y="223"/>
                  </a:lnTo>
                  <a:lnTo>
                    <a:pt x="490" y="5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8" name="Freeform 113">
              <a:extLst>
                <a:ext uri="{FF2B5EF4-FFF2-40B4-BE49-F238E27FC236}">
                  <a16:creationId xmlns:a16="http://schemas.microsoft.com/office/drawing/2014/main" id="{D0796DA1-5FEA-4A42-8D93-5EAD1A8D19AB}"/>
                </a:ext>
              </a:extLst>
            </p:cNvPr>
            <p:cNvSpPr>
              <a:spLocks noEditPoints="1"/>
            </p:cNvSpPr>
            <p:nvPr/>
          </p:nvSpPr>
          <p:spPr bwMode="auto">
            <a:xfrm>
              <a:off x="5229226" y="2603501"/>
              <a:ext cx="803275" cy="625475"/>
            </a:xfrm>
            <a:custGeom>
              <a:avLst/>
              <a:gdLst>
                <a:gd name="T0" fmla="*/ 2692 w 3538"/>
                <a:gd name="T1" fmla="*/ 2132 h 2759"/>
                <a:gd name="T2" fmla="*/ 1985 w 3538"/>
                <a:gd name="T3" fmla="*/ 2132 h 2759"/>
                <a:gd name="T4" fmla="*/ 1985 w 3538"/>
                <a:gd name="T5" fmla="*/ 1566 h 2759"/>
                <a:gd name="T6" fmla="*/ 2692 w 3538"/>
                <a:gd name="T7" fmla="*/ 1566 h 2759"/>
                <a:gd name="T8" fmla="*/ 2692 w 3538"/>
                <a:gd name="T9" fmla="*/ 2132 h 2759"/>
                <a:gd name="T10" fmla="*/ 1769 w 3538"/>
                <a:gd name="T11" fmla="*/ 0 h 2759"/>
                <a:gd name="T12" fmla="*/ 0 w 3538"/>
                <a:gd name="T13" fmla="*/ 1194 h 2759"/>
                <a:gd name="T14" fmla="*/ 166 w 3538"/>
                <a:gd name="T15" fmla="*/ 1439 h 2759"/>
                <a:gd name="T16" fmla="*/ 418 w 3538"/>
                <a:gd name="T17" fmla="*/ 1270 h 2759"/>
                <a:gd name="T18" fmla="*/ 418 w 3538"/>
                <a:gd name="T19" fmla="*/ 2759 h 2759"/>
                <a:gd name="T20" fmla="*/ 946 w 3538"/>
                <a:gd name="T21" fmla="*/ 2759 h 2759"/>
                <a:gd name="T22" fmla="*/ 946 w 3538"/>
                <a:gd name="T23" fmla="*/ 1566 h 2759"/>
                <a:gd name="T24" fmla="*/ 1654 w 3538"/>
                <a:gd name="T25" fmla="*/ 1566 h 2759"/>
                <a:gd name="T26" fmla="*/ 1654 w 3538"/>
                <a:gd name="T27" fmla="*/ 2759 h 2759"/>
                <a:gd name="T28" fmla="*/ 3120 w 3538"/>
                <a:gd name="T29" fmla="*/ 2759 h 2759"/>
                <a:gd name="T30" fmla="*/ 3120 w 3538"/>
                <a:gd name="T31" fmla="*/ 1270 h 2759"/>
                <a:gd name="T32" fmla="*/ 3372 w 3538"/>
                <a:gd name="T33" fmla="*/ 1439 h 2759"/>
                <a:gd name="T34" fmla="*/ 3538 w 3538"/>
                <a:gd name="T35" fmla="*/ 1194 h 2759"/>
                <a:gd name="T36" fmla="*/ 1769 w 3538"/>
                <a:gd name="T37" fmla="*/ 0 h 2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38" h="2759">
                  <a:moveTo>
                    <a:pt x="2692" y="2132"/>
                  </a:moveTo>
                  <a:lnTo>
                    <a:pt x="1985" y="2132"/>
                  </a:lnTo>
                  <a:lnTo>
                    <a:pt x="1985" y="1566"/>
                  </a:lnTo>
                  <a:lnTo>
                    <a:pt x="2692" y="1566"/>
                  </a:lnTo>
                  <a:lnTo>
                    <a:pt x="2692" y="2132"/>
                  </a:lnTo>
                  <a:close/>
                  <a:moveTo>
                    <a:pt x="1769" y="0"/>
                  </a:moveTo>
                  <a:lnTo>
                    <a:pt x="0" y="1194"/>
                  </a:lnTo>
                  <a:lnTo>
                    <a:pt x="166" y="1439"/>
                  </a:lnTo>
                  <a:lnTo>
                    <a:pt x="418" y="1270"/>
                  </a:lnTo>
                  <a:lnTo>
                    <a:pt x="418" y="2759"/>
                  </a:lnTo>
                  <a:lnTo>
                    <a:pt x="946" y="2759"/>
                  </a:lnTo>
                  <a:lnTo>
                    <a:pt x="946" y="1566"/>
                  </a:lnTo>
                  <a:lnTo>
                    <a:pt x="1654" y="1566"/>
                  </a:lnTo>
                  <a:lnTo>
                    <a:pt x="1654" y="2759"/>
                  </a:lnTo>
                  <a:lnTo>
                    <a:pt x="3120" y="2759"/>
                  </a:lnTo>
                  <a:lnTo>
                    <a:pt x="3120" y="1270"/>
                  </a:lnTo>
                  <a:lnTo>
                    <a:pt x="3372" y="1439"/>
                  </a:lnTo>
                  <a:lnTo>
                    <a:pt x="3538" y="1194"/>
                  </a:lnTo>
                  <a:lnTo>
                    <a:pt x="17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5" name="Symbol zastępczy zawartości 4">
            <a:extLst>
              <a:ext uri="{FF2B5EF4-FFF2-40B4-BE49-F238E27FC236}">
                <a16:creationId xmlns:a16="http://schemas.microsoft.com/office/drawing/2014/main" id="{3F2AC19A-2285-424D-ADDB-30D85D52E15D}"/>
              </a:ext>
            </a:extLst>
          </p:cNvPr>
          <p:cNvGraphicFramePr>
            <a:graphicFrameLocks/>
          </p:cNvGraphicFramePr>
          <p:nvPr>
            <p:extLst>
              <p:ext uri="{D42A27DB-BD31-4B8C-83A1-F6EECF244321}">
                <p14:modId xmlns:p14="http://schemas.microsoft.com/office/powerpoint/2010/main" val="1155300519"/>
              </p:ext>
            </p:extLst>
          </p:nvPr>
        </p:nvGraphicFramePr>
        <p:xfrm>
          <a:off x="2652249" y="1612638"/>
          <a:ext cx="6308897" cy="426759"/>
        </p:xfrm>
        <a:graphic>
          <a:graphicData uri="http://schemas.openxmlformats.org/drawingml/2006/chart">
            <c:chart xmlns:c="http://schemas.openxmlformats.org/drawingml/2006/chart" xmlns:r="http://schemas.openxmlformats.org/officeDocument/2006/relationships" r:id="rId7"/>
          </a:graphicData>
        </a:graphic>
      </p:graphicFrame>
      <p:sp>
        <p:nvSpPr>
          <p:cNvPr id="12" name="pole tekstowe 11">
            <a:extLst>
              <a:ext uri="{FF2B5EF4-FFF2-40B4-BE49-F238E27FC236}">
                <a16:creationId xmlns:a16="http://schemas.microsoft.com/office/drawing/2014/main" id="{BB5DAC5C-3263-4731-81CE-FE11BBBE89F8}"/>
              </a:ext>
            </a:extLst>
          </p:cNvPr>
          <p:cNvSpPr txBox="1"/>
          <p:nvPr/>
        </p:nvSpPr>
        <p:spPr>
          <a:xfrm>
            <a:off x="315397" y="5394745"/>
            <a:ext cx="3999069" cy="215444"/>
          </a:xfrm>
          <a:prstGeom prst="rect">
            <a:avLst/>
          </a:prstGeom>
          <a:noFill/>
        </p:spPr>
        <p:txBody>
          <a:bodyPr wrap="square">
            <a:spAutoFit/>
          </a:bodyPr>
          <a:lstStyle/>
          <a:p>
            <a:pPr algn="just">
              <a:spcBef>
                <a:spcPct val="20000"/>
              </a:spcBef>
            </a:pPr>
            <a:r>
              <a:rPr lang="pl-PL" sz="800" i="1">
                <a:solidFill>
                  <a:schemeClr val="accent6"/>
                </a:solidFill>
              </a:rPr>
              <a:t>*Kategoria wiekowa 15-24 ma niską liczebność, dane mają charakter jakościowy.</a:t>
            </a:r>
          </a:p>
        </p:txBody>
      </p:sp>
    </p:spTree>
    <p:extLst>
      <p:ext uri="{BB962C8B-B14F-4D97-AF65-F5344CB8AC3E}">
        <p14:creationId xmlns:p14="http://schemas.microsoft.com/office/powerpoint/2010/main" val="31875902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ochrony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P4. Proszę wskazać dwa Pana(i) zdaniem najważniejsze powody, dla których warto chronić środowisko: </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i="1">
                <a:solidFill>
                  <a:schemeClr val="bg1">
                    <a:lumMod val="75000"/>
                  </a:schemeClr>
                </a:solidFill>
                <a:latin typeface="+mj-lt"/>
              </a:rPr>
              <a:t>2018: n=1010, 2014: n=1000, 2013: n=1000, 2012: n=1000, 2011: n=1004.</a:t>
            </a:r>
          </a:p>
          <a:p>
            <a:endParaRPr lang="pl-PL">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4" name="Wykres 3" descr="Powody, dla których warto chronić środowisko.&#10;&#10;Wykres kolumnowy prezentujący powody, dla których warto chronić środowisko z podziałem na lata:&#10;Troska o przyszłe pokolenia: 2020 rok – 73%, 2018 rok – 51%, 2014 rok – 49%, 2013 rok – 58%, 2012 rok – 59%, 2011 rok – 67%.&#10;Dbałość, troska o zdrowie człowieka: 2020 rok – 61%, 2018 rok – 64%, 2014 rok – 48%, 2013 rok – 62%, 2012 rok – 53%, 2011 rok – 64%.&#10;Przyroda jako wartość sama w sobie: 2020 rok – 49%, 2018 rok – 35%, 2014 rok – 33%, 2013 rok – 47%, 2012 rok – 30%.&#10;Oszczędność, względy ekonomiczne: 2020 rok – 10%, 2018 rok – 18%, 2014 rok – 18%, 2013 rok – 29%, 2012 rok – 16%, 2011 rok – 16%.&#10;Trudno powiedzieć: 2020 rok –0,4%, 2018 rok – 3%, 2014 rok – 4%, 2013 rok – 2%, 2012 rok – 2%, 2011 rok – 3%.&#10;">
            <a:extLst>
              <a:ext uri="{FF2B5EF4-FFF2-40B4-BE49-F238E27FC236}">
                <a16:creationId xmlns:a16="http://schemas.microsoft.com/office/drawing/2014/main" id="{561CE9C6-0FBA-4784-A2FD-35F99392EA76}"/>
              </a:ext>
            </a:extLst>
          </p:cNvPr>
          <p:cNvGraphicFramePr/>
          <p:nvPr>
            <p:extLst>
              <p:ext uri="{D42A27DB-BD31-4B8C-83A1-F6EECF244321}">
                <p14:modId xmlns:p14="http://schemas.microsoft.com/office/powerpoint/2010/main" val="4135921794"/>
              </p:ext>
            </p:extLst>
          </p:nvPr>
        </p:nvGraphicFramePr>
        <p:xfrm>
          <a:off x="108519" y="1539247"/>
          <a:ext cx="8743699" cy="26024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Tabela 4">
            <a:extLst>
              <a:ext uri="{FF2B5EF4-FFF2-40B4-BE49-F238E27FC236}">
                <a16:creationId xmlns:a16="http://schemas.microsoft.com/office/drawing/2014/main" id="{AA085195-43AF-4117-ADB6-88CED5B12015}"/>
              </a:ext>
            </a:extLst>
          </p:cNvPr>
          <p:cNvGraphicFramePr>
            <a:graphicFrameLocks noGrp="1"/>
          </p:cNvGraphicFramePr>
          <p:nvPr>
            <p:extLst>
              <p:ext uri="{D42A27DB-BD31-4B8C-83A1-F6EECF244321}">
                <p14:modId xmlns:p14="http://schemas.microsoft.com/office/powerpoint/2010/main" val="1792366721"/>
              </p:ext>
            </p:extLst>
          </p:nvPr>
        </p:nvGraphicFramePr>
        <p:xfrm>
          <a:off x="607825" y="4796502"/>
          <a:ext cx="8176955" cy="370840"/>
        </p:xfrm>
        <a:graphic>
          <a:graphicData uri="http://schemas.openxmlformats.org/drawingml/2006/table">
            <a:tbl>
              <a:tblPr firstRow="1" bandRow="1">
                <a:tableStyleId>{5C22544A-7EE6-4342-B048-85BDC9FD1C3A}</a:tableStyleId>
              </a:tblPr>
              <a:tblGrid>
                <a:gridCol w="1635391">
                  <a:extLst>
                    <a:ext uri="{9D8B030D-6E8A-4147-A177-3AD203B41FA5}">
                      <a16:colId xmlns:a16="http://schemas.microsoft.com/office/drawing/2014/main" val="2435835370"/>
                    </a:ext>
                  </a:extLst>
                </a:gridCol>
                <a:gridCol w="1635391">
                  <a:extLst>
                    <a:ext uri="{9D8B030D-6E8A-4147-A177-3AD203B41FA5}">
                      <a16:colId xmlns:a16="http://schemas.microsoft.com/office/drawing/2014/main" val="347706484"/>
                    </a:ext>
                  </a:extLst>
                </a:gridCol>
                <a:gridCol w="1635391">
                  <a:extLst>
                    <a:ext uri="{9D8B030D-6E8A-4147-A177-3AD203B41FA5}">
                      <a16:colId xmlns:a16="http://schemas.microsoft.com/office/drawing/2014/main" val="2068610669"/>
                    </a:ext>
                  </a:extLst>
                </a:gridCol>
                <a:gridCol w="1635391">
                  <a:extLst>
                    <a:ext uri="{9D8B030D-6E8A-4147-A177-3AD203B41FA5}">
                      <a16:colId xmlns:a16="http://schemas.microsoft.com/office/drawing/2014/main" val="4019274048"/>
                    </a:ext>
                  </a:extLst>
                </a:gridCol>
                <a:gridCol w="1635391">
                  <a:extLst>
                    <a:ext uri="{9D8B030D-6E8A-4147-A177-3AD203B41FA5}">
                      <a16:colId xmlns:a16="http://schemas.microsoft.com/office/drawing/2014/main" val="537664376"/>
                    </a:ext>
                  </a:extLst>
                </a:gridCol>
              </a:tblGrid>
              <a:tr h="370840">
                <a:tc>
                  <a:txBody>
                    <a:bodyPr/>
                    <a:lstStyle/>
                    <a:p>
                      <a:pPr algn="ctr"/>
                      <a:r>
                        <a:rPr lang="pl-PL" sz="1050" b="0">
                          <a:solidFill>
                            <a:srgbClr val="58595B"/>
                          </a:solidFill>
                        </a:rPr>
                        <a:t>troska o przyszłe pokolenia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dbałość, troska </a:t>
                      </a:r>
                    </a:p>
                    <a:p>
                      <a:pPr algn="ctr"/>
                      <a:r>
                        <a:rPr lang="pl-PL" sz="1050" b="0">
                          <a:solidFill>
                            <a:srgbClr val="58595B"/>
                          </a:solidFill>
                        </a:rPr>
                        <a:t>o zdrowie człowieka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przyroda, jako wartość </a:t>
                      </a:r>
                    </a:p>
                    <a:p>
                      <a:pPr algn="ctr"/>
                      <a:r>
                        <a:rPr lang="pl-PL" sz="1050" b="0">
                          <a:solidFill>
                            <a:srgbClr val="58595B"/>
                          </a:solidFill>
                        </a:rPr>
                        <a:t>sama w sobie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oszczędność, względy ekonomiczne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63867538"/>
                  </a:ext>
                </a:extLst>
              </a:tr>
            </a:tbl>
          </a:graphicData>
        </a:graphic>
      </p:graphicFrame>
      <p:grpSp>
        <p:nvGrpSpPr>
          <p:cNvPr id="47" name="Grupa 46">
            <a:extLst>
              <a:ext uri="{FF2B5EF4-FFF2-40B4-BE49-F238E27FC236}">
                <a16:creationId xmlns:a16="http://schemas.microsoft.com/office/drawing/2014/main" id="{5091A51B-0080-4490-8855-04DE03561BB7}"/>
              </a:ext>
            </a:extLst>
          </p:cNvPr>
          <p:cNvGrpSpPr/>
          <p:nvPr/>
        </p:nvGrpSpPr>
        <p:grpSpPr>
          <a:xfrm>
            <a:off x="6146056" y="4249007"/>
            <a:ext cx="317457" cy="452269"/>
            <a:chOff x="4837113" y="1630363"/>
            <a:chExt cx="463550" cy="660400"/>
          </a:xfrm>
          <a:solidFill>
            <a:schemeClr val="accent3"/>
          </a:solidFill>
        </p:grpSpPr>
        <p:sp>
          <p:nvSpPr>
            <p:cNvPr id="48" name="Freeform 132">
              <a:extLst>
                <a:ext uri="{FF2B5EF4-FFF2-40B4-BE49-F238E27FC236}">
                  <a16:creationId xmlns:a16="http://schemas.microsoft.com/office/drawing/2014/main" id="{5BA2BCAE-D13B-4F2F-85E0-C29A5FA67594}"/>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9" name="Freeform 133">
              <a:extLst>
                <a:ext uri="{FF2B5EF4-FFF2-40B4-BE49-F238E27FC236}">
                  <a16:creationId xmlns:a16="http://schemas.microsoft.com/office/drawing/2014/main" id="{7BA47606-9EBB-41CC-A12A-6C2487BE7CB9}"/>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134">
              <a:extLst>
                <a:ext uri="{FF2B5EF4-FFF2-40B4-BE49-F238E27FC236}">
                  <a16:creationId xmlns:a16="http://schemas.microsoft.com/office/drawing/2014/main" id="{C18943F2-50B3-4368-8AAA-B3AA17FA34FD}"/>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1" name="Grupa 50">
            <a:extLst>
              <a:ext uri="{FF2B5EF4-FFF2-40B4-BE49-F238E27FC236}">
                <a16:creationId xmlns:a16="http://schemas.microsoft.com/office/drawing/2014/main" id="{4028632D-0C5F-4BD2-BF65-EB45F82EA6F9}"/>
              </a:ext>
            </a:extLst>
          </p:cNvPr>
          <p:cNvGrpSpPr/>
          <p:nvPr/>
        </p:nvGrpSpPr>
        <p:grpSpPr>
          <a:xfrm>
            <a:off x="4534406" y="4286747"/>
            <a:ext cx="411721" cy="431137"/>
            <a:chOff x="4393411" y="3573016"/>
            <a:chExt cx="661673" cy="692877"/>
          </a:xfrm>
          <a:solidFill>
            <a:schemeClr val="accent3"/>
          </a:solidFill>
        </p:grpSpPr>
        <p:sp>
          <p:nvSpPr>
            <p:cNvPr id="52" name="Freeform 51">
              <a:extLst>
                <a:ext uri="{FF2B5EF4-FFF2-40B4-BE49-F238E27FC236}">
                  <a16:creationId xmlns:a16="http://schemas.microsoft.com/office/drawing/2014/main" id="{A865B616-F734-409C-B585-5576021A72CD}"/>
                </a:ext>
              </a:extLst>
            </p:cNvPr>
            <p:cNvSpPr>
              <a:spLocks/>
            </p:cNvSpPr>
            <p:nvPr/>
          </p:nvSpPr>
          <p:spPr bwMode="auto">
            <a:xfrm>
              <a:off x="4562230" y="3881850"/>
              <a:ext cx="323236" cy="384043"/>
            </a:xfrm>
            <a:custGeom>
              <a:avLst/>
              <a:gdLst>
                <a:gd name="T0" fmla="*/ 0 w 1618"/>
                <a:gd name="T1" fmla="*/ 1922 h 1922"/>
                <a:gd name="T2" fmla="*/ 1618 w 1618"/>
                <a:gd name="T3" fmla="*/ 1742 h 1922"/>
                <a:gd name="T4" fmla="*/ 1586 w 1618"/>
                <a:gd name="T5" fmla="*/ 1725 h 1922"/>
                <a:gd name="T6" fmla="*/ 1520 w 1618"/>
                <a:gd name="T7" fmla="*/ 1695 h 1922"/>
                <a:gd name="T8" fmla="*/ 1453 w 1618"/>
                <a:gd name="T9" fmla="*/ 1669 h 1922"/>
                <a:gd name="T10" fmla="*/ 1384 w 1618"/>
                <a:gd name="T11" fmla="*/ 1645 h 1922"/>
                <a:gd name="T12" fmla="*/ 1314 w 1618"/>
                <a:gd name="T13" fmla="*/ 1624 h 1922"/>
                <a:gd name="T14" fmla="*/ 1243 w 1618"/>
                <a:gd name="T15" fmla="*/ 1606 h 1922"/>
                <a:gd name="T16" fmla="*/ 1170 w 1618"/>
                <a:gd name="T17" fmla="*/ 1591 h 1922"/>
                <a:gd name="T18" fmla="*/ 1097 w 1618"/>
                <a:gd name="T19" fmla="*/ 1579 h 1922"/>
                <a:gd name="T20" fmla="*/ 1059 w 1618"/>
                <a:gd name="T21" fmla="*/ 1575 h 1922"/>
                <a:gd name="T22" fmla="*/ 1024 w 1618"/>
                <a:gd name="T23" fmla="*/ 1491 h 1922"/>
                <a:gd name="T24" fmla="*/ 993 w 1618"/>
                <a:gd name="T25" fmla="*/ 1406 h 1922"/>
                <a:gd name="T26" fmla="*/ 1007 w 1618"/>
                <a:gd name="T27" fmla="*/ 1368 h 1922"/>
                <a:gd name="T28" fmla="*/ 1038 w 1618"/>
                <a:gd name="T29" fmla="*/ 1289 h 1922"/>
                <a:gd name="T30" fmla="*/ 1076 w 1618"/>
                <a:gd name="T31" fmla="*/ 1207 h 1922"/>
                <a:gd name="T32" fmla="*/ 1118 w 1618"/>
                <a:gd name="T33" fmla="*/ 1125 h 1922"/>
                <a:gd name="T34" fmla="*/ 1165 w 1618"/>
                <a:gd name="T35" fmla="*/ 1043 h 1922"/>
                <a:gd name="T36" fmla="*/ 1215 w 1618"/>
                <a:gd name="T37" fmla="*/ 961 h 1922"/>
                <a:gd name="T38" fmla="*/ 1296 w 1618"/>
                <a:gd name="T39" fmla="*/ 840 h 1922"/>
                <a:gd name="T40" fmla="*/ 1352 w 1618"/>
                <a:gd name="T41" fmla="*/ 762 h 1922"/>
                <a:gd name="T42" fmla="*/ 1267 w 1618"/>
                <a:gd name="T43" fmla="*/ 681 h 1922"/>
                <a:gd name="T44" fmla="*/ 1212 w 1618"/>
                <a:gd name="T45" fmla="*/ 627 h 1922"/>
                <a:gd name="T46" fmla="*/ 1162 w 1618"/>
                <a:gd name="T47" fmla="*/ 678 h 1922"/>
                <a:gd name="T48" fmla="*/ 1111 w 1618"/>
                <a:gd name="T49" fmla="*/ 736 h 1922"/>
                <a:gd name="T50" fmla="*/ 1064 w 1618"/>
                <a:gd name="T51" fmla="*/ 796 h 1922"/>
                <a:gd name="T52" fmla="*/ 979 w 1618"/>
                <a:gd name="T53" fmla="*/ 912 h 1922"/>
                <a:gd name="T54" fmla="*/ 896 w 1618"/>
                <a:gd name="T55" fmla="*/ 1032 h 1922"/>
                <a:gd name="T56" fmla="*/ 891 w 1618"/>
                <a:gd name="T57" fmla="*/ 1031 h 1922"/>
                <a:gd name="T58" fmla="*/ 918 w 1618"/>
                <a:gd name="T59" fmla="*/ 904 h 1922"/>
                <a:gd name="T60" fmla="*/ 954 w 1618"/>
                <a:gd name="T61" fmla="*/ 704 h 1922"/>
                <a:gd name="T62" fmla="*/ 995 w 1618"/>
                <a:gd name="T63" fmla="*/ 434 h 1922"/>
                <a:gd name="T64" fmla="*/ 1013 w 1618"/>
                <a:gd name="T65" fmla="*/ 279 h 1922"/>
                <a:gd name="T66" fmla="*/ 988 w 1618"/>
                <a:gd name="T67" fmla="*/ 255 h 1922"/>
                <a:gd name="T68" fmla="*/ 927 w 1618"/>
                <a:gd name="T69" fmla="*/ 196 h 1922"/>
                <a:gd name="T70" fmla="*/ 863 w 1618"/>
                <a:gd name="T71" fmla="*/ 124 h 1922"/>
                <a:gd name="T72" fmla="*/ 798 w 1618"/>
                <a:gd name="T73" fmla="*/ 43 h 1922"/>
                <a:gd name="T74" fmla="*/ 767 w 1618"/>
                <a:gd name="T75" fmla="*/ 0 h 1922"/>
                <a:gd name="T76" fmla="*/ 758 w 1618"/>
                <a:gd name="T77" fmla="*/ 90 h 1922"/>
                <a:gd name="T78" fmla="*/ 746 w 1618"/>
                <a:gd name="T79" fmla="*/ 178 h 1922"/>
                <a:gd name="T80" fmla="*/ 732 w 1618"/>
                <a:gd name="T81" fmla="*/ 265 h 1922"/>
                <a:gd name="T82" fmla="*/ 697 w 1618"/>
                <a:gd name="T83" fmla="*/ 433 h 1922"/>
                <a:gd name="T84" fmla="*/ 656 w 1618"/>
                <a:gd name="T85" fmla="*/ 596 h 1922"/>
                <a:gd name="T86" fmla="*/ 634 w 1618"/>
                <a:gd name="T87" fmla="*/ 677 h 1922"/>
                <a:gd name="T88" fmla="*/ 579 w 1618"/>
                <a:gd name="T89" fmla="*/ 890 h 1922"/>
                <a:gd name="T90" fmla="*/ 554 w 1618"/>
                <a:gd name="T91" fmla="*/ 1000 h 1922"/>
                <a:gd name="T92" fmla="*/ 532 w 1618"/>
                <a:gd name="T93" fmla="*/ 1111 h 1922"/>
                <a:gd name="T94" fmla="*/ 514 w 1618"/>
                <a:gd name="T95" fmla="*/ 1226 h 1922"/>
                <a:gd name="T96" fmla="*/ 501 w 1618"/>
                <a:gd name="T97" fmla="*/ 1345 h 1922"/>
                <a:gd name="T98" fmla="*/ 494 w 1618"/>
                <a:gd name="T99" fmla="*/ 1467 h 1922"/>
                <a:gd name="T100" fmla="*/ 496 w 1618"/>
                <a:gd name="T101" fmla="*/ 1595 h 1922"/>
                <a:gd name="T102" fmla="*/ 462 w 1618"/>
                <a:gd name="T103" fmla="*/ 1602 h 1922"/>
                <a:gd name="T104" fmla="*/ 398 w 1618"/>
                <a:gd name="T105" fmla="*/ 1617 h 1922"/>
                <a:gd name="T106" fmla="*/ 333 w 1618"/>
                <a:gd name="T107" fmla="*/ 1636 h 1922"/>
                <a:gd name="T108" fmla="*/ 269 w 1618"/>
                <a:gd name="T109" fmla="*/ 1657 h 1922"/>
                <a:gd name="T110" fmla="*/ 207 w 1618"/>
                <a:gd name="T111" fmla="*/ 1679 h 1922"/>
                <a:gd name="T112" fmla="*/ 146 w 1618"/>
                <a:gd name="T113" fmla="*/ 1705 h 1922"/>
                <a:gd name="T114" fmla="*/ 86 w 1618"/>
                <a:gd name="T115" fmla="*/ 1733 h 1922"/>
                <a:gd name="T116" fmla="*/ 28 w 1618"/>
                <a:gd name="T117" fmla="*/ 1763 h 1922"/>
                <a:gd name="T118" fmla="*/ 0 w 1618"/>
                <a:gd name="T119" fmla="*/ 1779 h 1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8" h="1922">
                  <a:moveTo>
                    <a:pt x="0" y="1779"/>
                  </a:moveTo>
                  <a:lnTo>
                    <a:pt x="0" y="1922"/>
                  </a:lnTo>
                  <a:lnTo>
                    <a:pt x="1618" y="1922"/>
                  </a:lnTo>
                  <a:lnTo>
                    <a:pt x="1618" y="1742"/>
                  </a:lnTo>
                  <a:lnTo>
                    <a:pt x="1618" y="1742"/>
                  </a:lnTo>
                  <a:lnTo>
                    <a:pt x="1586" y="1725"/>
                  </a:lnTo>
                  <a:lnTo>
                    <a:pt x="1553" y="1710"/>
                  </a:lnTo>
                  <a:lnTo>
                    <a:pt x="1520" y="1695"/>
                  </a:lnTo>
                  <a:lnTo>
                    <a:pt x="1487" y="1682"/>
                  </a:lnTo>
                  <a:lnTo>
                    <a:pt x="1453" y="1669"/>
                  </a:lnTo>
                  <a:lnTo>
                    <a:pt x="1419" y="1657"/>
                  </a:lnTo>
                  <a:lnTo>
                    <a:pt x="1384" y="1645"/>
                  </a:lnTo>
                  <a:lnTo>
                    <a:pt x="1350" y="1634"/>
                  </a:lnTo>
                  <a:lnTo>
                    <a:pt x="1314" y="1624"/>
                  </a:lnTo>
                  <a:lnTo>
                    <a:pt x="1278" y="1615"/>
                  </a:lnTo>
                  <a:lnTo>
                    <a:pt x="1243" y="1606"/>
                  </a:lnTo>
                  <a:lnTo>
                    <a:pt x="1207" y="1599"/>
                  </a:lnTo>
                  <a:lnTo>
                    <a:pt x="1170" y="1591"/>
                  </a:lnTo>
                  <a:lnTo>
                    <a:pt x="1133" y="1584"/>
                  </a:lnTo>
                  <a:lnTo>
                    <a:pt x="1097" y="1579"/>
                  </a:lnTo>
                  <a:lnTo>
                    <a:pt x="1059" y="1575"/>
                  </a:lnTo>
                  <a:lnTo>
                    <a:pt x="1059" y="1575"/>
                  </a:lnTo>
                  <a:lnTo>
                    <a:pt x="1042" y="1533"/>
                  </a:lnTo>
                  <a:lnTo>
                    <a:pt x="1024" y="1491"/>
                  </a:lnTo>
                  <a:lnTo>
                    <a:pt x="1009" y="1449"/>
                  </a:lnTo>
                  <a:lnTo>
                    <a:pt x="993" y="1406"/>
                  </a:lnTo>
                  <a:lnTo>
                    <a:pt x="993" y="1406"/>
                  </a:lnTo>
                  <a:lnTo>
                    <a:pt x="1007" y="1368"/>
                  </a:lnTo>
                  <a:lnTo>
                    <a:pt x="1022" y="1328"/>
                  </a:lnTo>
                  <a:lnTo>
                    <a:pt x="1038" y="1289"/>
                  </a:lnTo>
                  <a:lnTo>
                    <a:pt x="1056" y="1248"/>
                  </a:lnTo>
                  <a:lnTo>
                    <a:pt x="1076" y="1207"/>
                  </a:lnTo>
                  <a:lnTo>
                    <a:pt x="1096" y="1167"/>
                  </a:lnTo>
                  <a:lnTo>
                    <a:pt x="1118" y="1125"/>
                  </a:lnTo>
                  <a:lnTo>
                    <a:pt x="1141" y="1084"/>
                  </a:lnTo>
                  <a:lnTo>
                    <a:pt x="1165" y="1043"/>
                  </a:lnTo>
                  <a:lnTo>
                    <a:pt x="1190" y="1002"/>
                  </a:lnTo>
                  <a:lnTo>
                    <a:pt x="1215" y="961"/>
                  </a:lnTo>
                  <a:lnTo>
                    <a:pt x="1242" y="920"/>
                  </a:lnTo>
                  <a:lnTo>
                    <a:pt x="1296" y="840"/>
                  </a:lnTo>
                  <a:lnTo>
                    <a:pt x="1352" y="762"/>
                  </a:lnTo>
                  <a:lnTo>
                    <a:pt x="1352" y="762"/>
                  </a:lnTo>
                  <a:lnTo>
                    <a:pt x="1306" y="719"/>
                  </a:lnTo>
                  <a:lnTo>
                    <a:pt x="1267" y="681"/>
                  </a:lnTo>
                  <a:lnTo>
                    <a:pt x="1212" y="627"/>
                  </a:lnTo>
                  <a:lnTo>
                    <a:pt x="1212" y="627"/>
                  </a:lnTo>
                  <a:lnTo>
                    <a:pt x="1187" y="652"/>
                  </a:lnTo>
                  <a:lnTo>
                    <a:pt x="1162" y="678"/>
                  </a:lnTo>
                  <a:lnTo>
                    <a:pt x="1136" y="707"/>
                  </a:lnTo>
                  <a:lnTo>
                    <a:pt x="1111" y="736"/>
                  </a:lnTo>
                  <a:lnTo>
                    <a:pt x="1087" y="765"/>
                  </a:lnTo>
                  <a:lnTo>
                    <a:pt x="1064" y="796"/>
                  </a:lnTo>
                  <a:lnTo>
                    <a:pt x="1019" y="855"/>
                  </a:lnTo>
                  <a:lnTo>
                    <a:pt x="979" y="912"/>
                  </a:lnTo>
                  <a:lnTo>
                    <a:pt x="944" y="962"/>
                  </a:lnTo>
                  <a:lnTo>
                    <a:pt x="896" y="1032"/>
                  </a:lnTo>
                  <a:lnTo>
                    <a:pt x="891" y="1031"/>
                  </a:lnTo>
                  <a:lnTo>
                    <a:pt x="891" y="1031"/>
                  </a:lnTo>
                  <a:lnTo>
                    <a:pt x="904" y="972"/>
                  </a:lnTo>
                  <a:lnTo>
                    <a:pt x="918" y="904"/>
                  </a:lnTo>
                  <a:lnTo>
                    <a:pt x="934" y="814"/>
                  </a:lnTo>
                  <a:lnTo>
                    <a:pt x="954" y="704"/>
                  </a:lnTo>
                  <a:lnTo>
                    <a:pt x="974" y="576"/>
                  </a:lnTo>
                  <a:lnTo>
                    <a:pt x="995" y="434"/>
                  </a:lnTo>
                  <a:lnTo>
                    <a:pt x="1004" y="359"/>
                  </a:lnTo>
                  <a:lnTo>
                    <a:pt x="1013" y="279"/>
                  </a:lnTo>
                  <a:lnTo>
                    <a:pt x="1013" y="279"/>
                  </a:lnTo>
                  <a:lnTo>
                    <a:pt x="988" y="255"/>
                  </a:lnTo>
                  <a:lnTo>
                    <a:pt x="958" y="228"/>
                  </a:lnTo>
                  <a:lnTo>
                    <a:pt x="927" y="196"/>
                  </a:lnTo>
                  <a:lnTo>
                    <a:pt x="896" y="162"/>
                  </a:lnTo>
                  <a:lnTo>
                    <a:pt x="863" y="124"/>
                  </a:lnTo>
                  <a:lnTo>
                    <a:pt x="830" y="85"/>
                  </a:lnTo>
                  <a:lnTo>
                    <a:pt x="798" y="43"/>
                  </a:lnTo>
                  <a:lnTo>
                    <a:pt x="767" y="0"/>
                  </a:lnTo>
                  <a:lnTo>
                    <a:pt x="767" y="0"/>
                  </a:lnTo>
                  <a:lnTo>
                    <a:pt x="763" y="45"/>
                  </a:lnTo>
                  <a:lnTo>
                    <a:pt x="758" y="90"/>
                  </a:lnTo>
                  <a:lnTo>
                    <a:pt x="753" y="134"/>
                  </a:lnTo>
                  <a:lnTo>
                    <a:pt x="746" y="178"/>
                  </a:lnTo>
                  <a:lnTo>
                    <a:pt x="739" y="222"/>
                  </a:lnTo>
                  <a:lnTo>
                    <a:pt x="732" y="265"/>
                  </a:lnTo>
                  <a:lnTo>
                    <a:pt x="715" y="350"/>
                  </a:lnTo>
                  <a:lnTo>
                    <a:pt x="697" y="433"/>
                  </a:lnTo>
                  <a:lnTo>
                    <a:pt x="677" y="515"/>
                  </a:lnTo>
                  <a:lnTo>
                    <a:pt x="656" y="596"/>
                  </a:lnTo>
                  <a:lnTo>
                    <a:pt x="634" y="677"/>
                  </a:lnTo>
                  <a:lnTo>
                    <a:pt x="634" y="677"/>
                  </a:lnTo>
                  <a:lnTo>
                    <a:pt x="606" y="783"/>
                  </a:lnTo>
                  <a:lnTo>
                    <a:pt x="579" y="890"/>
                  </a:lnTo>
                  <a:lnTo>
                    <a:pt x="566" y="945"/>
                  </a:lnTo>
                  <a:lnTo>
                    <a:pt x="554" y="1000"/>
                  </a:lnTo>
                  <a:lnTo>
                    <a:pt x="543" y="1054"/>
                  </a:lnTo>
                  <a:lnTo>
                    <a:pt x="532" y="1111"/>
                  </a:lnTo>
                  <a:lnTo>
                    <a:pt x="522" y="1168"/>
                  </a:lnTo>
                  <a:lnTo>
                    <a:pt x="514" y="1226"/>
                  </a:lnTo>
                  <a:lnTo>
                    <a:pt x="506" y="1284"/>
                  </a:lnTo>
                  <a:lnTo>
                    <a:pt x="501" y="1345"/>
                  </a:lnTo>
                  <a:lnTo>
                    <a:pt x="498" y="1405"/>
                  </a:lnTo>
                  <a:lnTo>
                    <a:pt x="494" y="1467"/>
                  </a:lnTo>
                  <a:lnTo>
                    <a:pt x="494" y="1531"/>
                  </a:lnTo>
                  <a:lnTo>
                    <a:pt x="496" y="1595"/>
                  </a:lnTo>
                  <a:lnTo>
                    <a:pt x="496" y="1595"/>
                  </a:lnTo>
                  <a:lnTo>
                    <a:pt x="462" y="1602"/>
                  </a:lnTo>
                  <a:lnTo>
                    <a:pt x="429" y="1610"/>
                  </a:lnTo>
                  <a:lnTo>
                    <a:pt x="398" y="1617"/>
                  </a:lnTo>
                  <a:lnTo>
                    <a:pt x="365" y="1626"/>
                  </a:lnTo>
                  <a:lnTo>
                    <a:pt x="333" y="1636"/>
                  </a:lnTo>
                  <a:lnTo>
                    <a:pt x="301" y="1646"/>
                  </a:lnTo>
                  <a:lnTo>
                    <a:pt x="269" y="1657"/>
                  </a:lnTo>
                  <a:lnTo>
                    <a:pt x="238" y="1668"/>
                  </a:lnTo>
                  <a:lnTo>
                    <a:pt x="207" y="1679"/>
                  </a:lnTo>
                  <a:lnTo>
                    <a:pt x="177" y="1692"/>
                  </a:lnTo>
                  <a:lnTo>
                    <a:pt x="146" y="1705"/>
                  </a:lnTo>
                  <a:lnTo>
                    <a:pt x="116" y="1719"/>
                  </a:lnTo>
                  <a:lnTo>
                    <a:pt x="86" y="1733"/>
                  </a:lnTo>
                  <a:lnTo>
                    <a:pt x="57" y="1747"/>
                  </a:lnTo>
                  <a:lnTo>
                    <a:pt x="28" y="1763"/>
                  </a:lnTo>
                  <a:lnTo>
                    <a:pt x="0" y="1779"/>
                  </a:lnTo>
                  <a:lnTo>
                    <a:pt x="0"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52">
              <a:extLst>
                <a:ext uri="{FF2B5EF4-FFF2-40B4-BE49-F238E27FC236}">
                  <a16:creationId xmlns:a16="http://schemas.microsoft.com/office/drawing/2014/main" id="{E01C5CD8-7E73-4A9E-8ECE-364592496728}"/>
                </a:ext>
              </a:extLst>
            </p:cNvPr>
            <p:cNvSpPr>
              <a:spLocks/>
            </p:cNvSpPr>
            <p:nvPr/>
          </p:nvSpPr>
          <p:spPr bwMode="auto">
            <a:xfrm>
              <a:off x="4393411" y="3573016"/>
              <a:ext cx="661673" cy="556062"/>
            </a:xfrm>
            <a:custGeom>
              <a:avLst/>
              <a:gdLst>
                <a:gd name="T0" fmla="*/ 2439 w 3308"/>
                <a:gd name="T1" fmla="*/ 424 h 2777"/>
                <a:gd name="T2" fmla="*/ 2299 w 3308"/>
                <a:gd name="T3" fmla="*/ 271 h 2777"/>
                <a:gd name="T4" fmla="*/ 2133 w 3308"/>
                <a:gd name="T5" fmla="*/ 149 h 2777"/>
                <a:gd name="T6" fmla="*/ 1944 w 3308"/>
                <a:gd name="T7" fmla="*/ 60 h 2777"/>
                <a:gd name="T8" fmla="*/ 1737 w 3308"/>
                <a:gd name="T9" fmla="*/ 11 h 2777"/>
                <a:gd name="T10" fmla="*/ 1542 w 3308"/>
                <a:gd name="T11" fmla="*/ 1 h 2777"/>
                <a:gd name="T12" fmla="*/ 1261 w 3308"/>
                <a:gd name="T13" fmla="*/ 53 h 2777"/>
                <a:gd name="T14" fmla="*/ 1013 w 3308"/>
                <a:gd name="T15" fmla="*/ 172 h 2777"/>
                <a:gd name="T16" fmla="*/ 805 w 3308"/>
                <a:gd name="T17" fmla="*/ 351 h 2777"/>
                <a:gd name="T18" fmla="*/ 649 w 3308"/>
                <a:gd name="T19" fmla="*/ 576 h 2777"/>
                <a:gd name="T20" fmla="*/ 554 w 3308"/>
                <a:gd name="T21" fmla="*/ 840 h 2777"/>
                <a:gd name="T22" fmla="*/ 432 w 3308"/>
                <a:gd name="T23" fmla="*/ 922 h 2777"/>
                <a:gd name="T24" fmla="*/ 281 w 3308"/>
                <a:gd name="T25" fmla="*/ 1008 h 2777"/>
                <a:gd name="T26" fmla="*/ 155 w 3308"/>
                <a:gd name="T27" fmla="*/ 1128 h 2777"/>
                <a:gd name="T28" fmla="*/ 64 w 3308"/>
                <a:gd name="T29" fmla="*/ 1276 h 2777"/>
                <a:gd name="T30" fmla="*/ 10 w 3308"/>
                <a:gd name="T31" fmla="*/ 1446 h 2777"/>
                <a:gd name="T32" fmla="*/ 0 w 3308"/>
                <a:gd name="T33" fmla="*/ 1597 h 2777"/>
                <a:gd name="T34" fmla="*/ 28 w 3308"/>
                <a:gd name="T35" fmla="*/ 1765 h 2777"/>
                <a:gd name="T36" fmla="*/ 93 w 3308"/>
                <a:gd name="T37" fmla="*/ 1917 h 2777"/>
                <a:gd name="T38" fmla="*/ 190 w 3308"/>
                <a:gd name="T39" fmla="*/ 2048 h 2777"/>
                <a:gd name="T40" fmla="*/ 315 w 3308"/>
                <a:gd name="T41" fmla="*/ 2153 h 2777"/>
                <a:gd name="T42" fmla="*/ 462 w 3308"/>
                <a:gd name="T43" fmla="*/ 2226 h 2777"/>
                <a:gd name="T44" fmla="*/ 509 w 3308"/>
                <a:gd name="T45" fmla="*/ 2345 h 2777"/>
                <a:gd name="T46" fmla="*/ 575 w 3308"/>
                <a:gd name="T47" fmla="*/ 2496 h 2777"/>
                <a:gd name="T48" fmla="*/ 679 w 3308"/>
                <a:gd name="T49" fmla="*/ 2620 h 2777"/>
                <a:gd name="T50" fmla="*/ 813 w 3308"/>
                <a:gd name="T51" fmla="*/ 2712 h 2777"/>
                <a:gd name="T52" fmla="*/ 969 w 3308"/>
                <a:gd name="T53" fmla="*/ 2766 h 2777"/>
                <a:gd name="T54" fmla="*/ 1227 w 3308"/>
                <a:gd name="T55" fmla="*/ 2777 h 2777"/>
                <a:gd name="T56" fmla="*/ 1293 w 3308"/>
                <a:gd name="T57" fmla="*/ 2425 h 2777"/>
                <a:gd name="T58" fmla="*/ 1179 w 3308"/>
                <a:gd name="T59" fmla="*/ 2221 h 2777"/>
                <a:gd name="T60" fmla="*/ 1235 w 3308"/>
                <a:gd name="T61" fmla="*/ 2072 h 2777"/>
                <a:gd name="T62" fmla="*/ 1355 w 3308"/>
                <a:gd name="T63" fmla="*/ 2183 h 2777"/>
                <a:gd name="T64" fmla="*/ 1457 w 3308"/>
                <a:gd name="T65" fmla="*/ 1745 h 2777"/>
                <a:gd name="T66" fmla="*/ 1489 w 3308"/>
                <a:gd name="T67" fmla="*/ 1397 h 2777"/>
                <a:gd name="T68" fmla="*/ 1534 w 3308"/>
                <a:gd name="T69" fmla="*/ 1261 h 2777"/>
                <a:gd name="T70" fmla="*/ 1610 w 3308"/>
                <a:gd name="T71" fmla="*/ 1226 h 2777"/>
                <a:gd name="T72" fmla="*/ 1626 w 3308"/>
                <a:gd name="T73" fmla="*/ 1296 h 2777"/>
                <a:gd name="T74" fmla="*/ 1698 w 3308"/>
                <a:gd name="T75" fmla="*/ 1439 h 2777"/>
                <a:gd name="T76" fmla="*/ 1878 w 3308"/>
                <a:gd name="T77" fmla="*/ 1672 h 2777"/>
                <a:gd name="T78" fmla="*/ 1981 w 3308"/>
                <a:gd name="T79" fmla="*/ 1879 h 2777"/>
                <a:gd name="T80" fmla="*/ 2035 w 3308"/>
                <a:gd name="T81" fmla="*/ 2048 h 2777"/>
                <a:gd name="T82" fmla="*/ 2208 w 3308"/>
                <a:gd name="T83" fmla="*/ 2159 h 2777"/>
                <a:gd name="T84" fmla="*/ 2300 w 3308"/>
                <a:gd name="T85" fmla="*/ 2349 h 2777"/>
                <a:gd name="T86" fmla="*/ 2074 w 3308"/>
                <a:gd name="T87" fmla="*/ 2723 h 2777"/>
                <a:gd name="T88" fmla="*/ 2383 w 3308"/>
                <a:gd name="T89" fmla="*/ 2770 h 2777"/>
                <a:gd name="T90" fmla="*/ 2546 w 3308"/>
                <a:gd name="T91" fmla="*/ 2720 h 2777"/>
                <a:gd name="T92" fmla="*/ 2687 w 3308"/>
                <a:gd name="T93" fmla="*/ 2629 h 2777"/>
                <a:gd name="T94" fmla="*/ 2796 w 3308"/>
                <a:gd name="T95" fmla="*/ 2501 h 2777"/>
                <a:gd name="T96" fmla="*/ 2866 w 3308"/>
                <a:gd name="T97" fmla="*/ 2346 h 2777"/>
                <a:gd name="T98" fmla="*/ 2889 w 3308"/>
                <a:gd name="T99" fmla="*/ 2202 h 2777"/>
                <a:gd name="T100" fmla="*/ 3021 w 3308"/>
                <a:gd name="T101" fmla="*/ 2100 h 2777"/>
                <a:gd name="T102" fmla="*/ 3132 w 3308"/>
                <a:gd name="T103" fmla="*/ 1974 h 2777"/>
                <a:gd name="T104" fmla="*/ 3219 w 3308"/>
                <a:gd name="T105" fmla="*/ 1830 h 2777"/>
                <a:gd name="T106" fmla="*/ 3278 w 3308"/>
                <a:gd name="T107" fmla="*/ 1671 h 2777"/>
                <a:gd name="T108" fmla="*/ 3306 w 3308"/>
                <a:gd name="T109" fmla="*/ 1498 h 2777"/>
                <a:gd name="T110" fmla="*/ 3300 w 3308"/>
                <a:gd name="T111" fmla="*/ 1310 h 2777"/>
                <a:gd name="T112" fmla="*/ 3231 w 3308"/>
                <a:gd name="T113" fmla="*/ 1073 h 2777"/>
                <a:gd name="T114" fmla="*/ 3105 w 3308"/>
                <a:gd name="T115" fmla="*/ 866 h 2777"/>
                <a:gd name="T116" fmla="*/ 2930 w 3308"/>
                <a:gd name="T117" fmla="*/ 701 h 2777"/>
                <a:gd name="T118" fmla="*/ 2716 w 3308"/>
                <a:gd name="T119" fmla="*/ 588 h 2777"/>
                <a:gd name="T120" fmla="*/ 2513 w 3308"/>
                <a:gd name="T121" fmla="*/ 540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8" h="2777">
                  <a:moveTo>
                    <a:pt x="2513" y="540"/>
                  </a:moveTo>
                  <a:lnTo>
                    <a:pt x="2513" y="540"/>
                  </a:lnTo>
                  <a:lnTo>
                    <a:pt x="2497" y="509"/>
                  </a:lnTo>
                  <a:lnTo>
                    <a:pt x="2478" y="480"/>
                  </a:lnTo>
                  <a:lnTo>
                    <a:pt x="2458" y="452"/>
                  </a:lnTo>
                  <a:lnTo>
                    <a:pt x="2439" y="424"/>
                  </a:lnTo>
                  <a:lnTo>
                    <a:pt x="2417" y="397"/>
                  </a:lnTo>
                  <a:lnTo>
                    <a:pt x="2395" y="370"/>
                  </a:lnTo>
                  <a:lnTo>
                    <a:pt x="2373" y="344"/>
                  </a:lnTo>
                  <a:lnTo>
                    <a:pt x="2349" y="320"/>
                  </a:lnTo>
                  <a:lnTo>
                    <a:pt x="2324" y="296"/>
                  </a:lnTo>
                  <a:lnTo>
                    <a:pt x="2299" y="271"/>
                  </a:lnTo>
                  <a:lnTo>
                    <a:pt x="2273" y="249"/>
                  </a:lnTo>
                  <a:lnTo>
                    <a:pt x="2246" y="227"/>
                  </a:lnTo>
                  <a:lnTo>
                    <a:pt x="2219" y="206"/>
                  </a:lnTo>
                  <a:lnTo>
                    <a:pt x="2191" y="187"/>
                  </a:lnTo>
                  <a:lnTo>
                    <a:pt x="2162" y="167"/>
                  </a:lnTo>
                  <a:lnTo>
                    <a:pt x="2133" y="149"/>
                  </a:lnTo>
                  <a:lnTo>
                    <a:pt x="2102" y="132"/>
                  </a:lnTo>
                  <a:lnTo>
                    <a:pt x="2071" y="115"/>
                  </a:lnTo>
                  <a:lnTo>
                    <a:pt x="2041" y="100"/>
                  </a:lnTo>
                  <a:lnTo>
                    <a:pt x="2009" y="86"/>
                  </a:lnTo>
                  <a:lnTo>
                    <a:pt x="1977" y="72"/>
                  </a:lnTo>
                  <a:lnTo>
                    <a:pt x="1944" y="60"/>
                  </a:lnTo>
                  <a:lnTo>
                    <a:pt x="1911" y="49"/>
                  </a:lnTo>
                  <a:lnTo>
                    <a:pt x="1877" y="39"/>
                  </a:lnTo>
                  <a:lnTo>
                    <a:pt x="1843" y="31"/>
                  </a:lnTo>
                  <a:lnTo>
                    <a:pt x="1808" y="23"/>
                  </a:lnTo>
                  <a:lnTo>
                    <a:pt x="1772" y="16"/>
                  </a:lnTo>
                  <a:lnTo>
                    <a:pt x="1737" y="11"/>
                  </a:lnTo>
                  <a:lnTo>
                    <a:pt x="1701" y="6"/>
                  </a:lnTo>
                  <a:lnTo>
                    <a:pt x="1665" y="3"/>
                  </a:lnTo>
                  <a:lnTo>
                    <a:pt x="1628" y="1"/>
                  </a:lnTo>
                  <a:lnTo>
                    <a:pt x="1591" y="0"/>
                  </a:lnTo>
                  <a:lnTo>
                    <a:pt x="1591" y="0"/>
                  </a:lnTo>
                  <a:lnTo>
                    <a:pt x="1542" y="1"/>
                  </a:lnTo>
                  <a:lnTo>
                    <a:pt x="1493" y="4"/>
                  </a:lnTo>
                  <a:lnTo>
                    <a:pt x="1446" y="10"/>
                  </a:lnTo>
                  <a:lnTo>
                    <a:pt x="1399" y="17"/>
                  </a:lnTo>
                  <a:lnTo>
                    <a:pt x="1352" y="27"/>
                  </a:lnTo>
                  <a:lnTo>
                    <a:pt x="1306" y="39"/>
                  </a:lnTo>
                  <a:lnTo>
                    <a:pt x="1261" y="53"/>
                  </a:lnTo>
                  <a:lnTo>
                    <a:pt x="1217" y="68"/>
                  </a:lnTo>
                  <a:lnTo>
                    <a:pt x="1174" y="86"/>
                  </a:lnTo>
                  <a:lnTo>
                    <a:pt x="1133" y="104"/>
                  </a:lnTo>
                  <a:lnTo>
                    <a:pt x="1091" y="125"/>
                  </a:lnTo>
                  <a:lnTo>
                    <a:pt x="1051" y="148"/>
                  </a:lnTo>
                  <a:lnTo>
                    <a:pt x="1013" y="172"/>
                  </a:lnTo>
                  <a:lnTo>
                    <a:pt x="974" y="199"/>
                  </a:lnTo>
                  <a:lnTo>
                    <a:pt x="938" y="226"/>
                  </a:lnTo>
                  <a:lnTo>
                    <a:pt x="903" y="255"/>
                  </a:lnTo>
                  <a:lnTo>
                    <a:pt x="869" y="286"/>
                  </a:lnTo>
                  <a:lnTo>
                    <a:pt x="836" y="318"/>
                  </a:lnTo>
                  <a:lnTo>
                    <a:pt x="805" y="351"/>
                  </a:lnTo>
                  <a:lnTo>
                    <a:pt x="774" y="385"/>
                  </a:lnTo>
                  <a:lnTo>
                    <a:pt x="747" y="421"/>
                  </a:lnTo>
                  <a:lnTo>
                    <a:pt x="719" y="458"/>
                  </a:lnTo>
                  <a:lnTo>
                    <a:pt x="694" y="497"/>
                  </a:lnTo>
                  <a:lnTo>
                    <a:pt x="671" y="536"/>
                  </a:lnTo>
                  <a:lnTo>
                    <a:pt x="649" y="576"/>
                  </a:lnTo>
                  <a:lnTo>
                    <a:pt x="628" y="618"/>
                  </a:lnTo>
                  <a:lnTo>
                    <a:pt x="610" y="661"/>
                  </a:lnTo>
                  <a:lnTo>
                    <a:pt x="593" y="703"/>
                  </a:lnTo>
                  <a:lnTo>
                    <a:pt x="578" y="749"/>
                  </a:lnTo>
                  <a:lnTo>
                    <a:pt x="565" y="794"/>
                  </a:lnTo>
                  <a:lnTo>
                    <a:pt x="554" y="840"/>
                  </a:lnTo>
                  <a:lnTo>
                    <a:pt x="545" y="886"/>
                  </a:lnTo>
                  <a:lnTo>
                    <a:pt x="545" y="886"/>
                  </a:lnTo>
                  <a:lnTo>
                    <a:pt x="517" y="894"/>
                  </a:lnTo>
                  <a:lnTo>
                    <a:pt x="488" y="901"/>
                  </a:lnTo>
                  <a:lnTo>
                    <a:pt x="460" y="911"/>
                  </a:lnTo>
                  <a:lnTo>
                    <a:pt x="432" y="922"/>
                  </a:lnTo>
                  <a:lnTo>
                    <a:pt x="406" y="933"/>
                  </a:lnTo>
                  <a:lnTo>
                    <a:pt x="379" y="946"/>
                  </a:lnTo>
                  <a:lnTo>
                    <a:pt x="354" y="961"/>
                  </a:lnTo>
                  <a:lnTo>
                    <a:pt x="329" y="975"/>
                  </a:lnTo>
                  <a:lnTo>
                    <a:pt x="305" y="991"/>
                  </a:lnTo>
                  <a:lnTo>
                    <a:pt x="281" y="1008"/>
                  </a:lnTo>
                  <a:lnTo>
                    <a:pt x="257" y="1026"/>
                  </a:lnTo>
                  <a:lnTo>
                    <a:pt x="235" y="1044"/>
                  </a:lnTo>
                  <a:lnTo>
                    <a:pt x="215" y="1064"/>
                  </a:lnTo>
                  <a:lnTo>
                    <a:pt x="194" y="1085"/>
                  </a:lnTo>
                  <a:lnTo>
                    <a:pt x="174" y="1106"/>
                  </a:lnTo>
                  <a:lnTo>
                    <a:pt x="155" y="1128"/>
                  </a:lnTo>
                  <a:lnTo>
                    <a:pt x="138" y="1151"/>
                  </a:lnTo>
                  <a:lnTo>
                    <a:pt x="121" y="1175"/>
                  </a:lnTo>
                  <a:lnTo>
                    <a:pt x="105" y="1199"/>
                  </a:lnTo>
                  <a:lnTo>
                    <a:pt x="90" y="1225"/>
                  </a:lnTo>
                  <a:lnTo>
                    <a:pt x="76" y="1250"/>
                  </a:lnTo>
                  <a:lnTo>
                    <a:pt x="64" y="1276"/>
                  </a:lnTo>
                  <a:lnTo>
                    <a:pt x="52" y="1304"/>
                  </a:lnTo>
                  <a:lnTo>
                    <a:pt x="41" y="1331"/>
                  </a:lnTo>
                  <a:lnTo>
                    <a:pt x="32" y="1359"/>
                  </a:lnTo>
                  <a:lnTo>
                    <a:pt x="23" y="1387"/>
                  </a:lnTo>
                  <a:lnTo>
                    <a:pt x="17" y="1417"/>
                  </a:lnTo>
                  <a:lnTo>
                    <a:pt x="10" y="1446"/>
                  </a:lnTo>
                  <a:lnTo>
                    <a:pt x="6" y="1476"/>
                  </a:lnTo>
                  <a:lnTo>
                    <a:pt x="2" y="1506"/>
                  </a:lnTo>
                  <a:lnTo>
                    <a:pt x="0" y="1537"/>
                  </a:lnTo>
                  <a:lnTo>
                    <a:pt x="0" y="1569"/>
                  </a:lnTo>
                  <a:lnTo>
                    <a:pt x="0" y="1569"/>
                  </a:lnTo>
                  <a:lnTo>
                    <a:pt x="0" y="1597"/>
                  </a:lnTo>
                  <a:lnTo>
                    <a:pt x="2" y="1626"/>
                  </a:lnTo>
                  <a:lnTo>
                    <a:pt x="5" y="1654"/>
                  </a:lnTo>
                  <a:lnTo>
                    <a:pt x="9" y="1683"/>
                  </a:lnTo>
                  <a:lnTo>
                    <a:pt x="14" y="1711"/>
                  </a:lnTo>
                  <a:lnTo>
                    <a:pt x="20" y="1738"/>
                  </a:lnTo>
                  <a:lnTo>
                    <a:pt x="28" y="1765"/>
                  </a:lnTo>
                  <a:lnTo>
                    <a:pt x="36" y="1792"/>
                  </a:lnTo>
                  <a:lnTo>
                    <a:pt x="45" y="1817"/>
                  </a:lnTo>
                  <a:lnTo>
                    <a:pt x="56" y="1844"/>
                  </a:lnTo>
                  <a:lnTo>
                    <a:pt x="67" y="1869"/>
                  </a:lnTo>
                  <a:lnTo>
                    <a:pt x="79" y="1893"/>
                  </a:lnTo>
                  <a:lnTo>
                    <a:pt x="93" y="1917"/>
                  </a:lnTo>
                  <a:lnTo>
                    <a:pt x="107" y="1940"/>
                  </a:lnTo>
                  <a:lnTo>
                    <a:pt x="122" y="1963"/>
                  </a:lnTo>
                  <a:lnTo>
                    <a:pt x="138" y="1985"/>
                  </a:lnTo>
                  <a:lnTo>
                    <a:pt x="154" y="2006"/>
                  </a:lnTo>
                  <a:lnTo>
                    <a:pt x="172" y="2027"/>
                  </a:lnTo>
                  <a:lnTo>
                    <a:pt x="190" y="2048"/>
                  </a:lnTo>
                  <a:lnTo>
                    <a:pt x="209" y="2067"/>
                  </a:lnTo>
                  <a:lnTo>
                    <a:pt x="229" y="2085"/>
                  </a:lnTo>
                  <a:lnTo>
                    <a:pt x="250" y="2103"/>
                  </a:lnTo>
                  <a:lnTo>
                    <a:pt x="271" y="2121"/>
                  </a:lnTo>
                  <a:lnTo>
                    <a:pt x="293" y="2137"/>
                  </a:lnTo>
                  <a:lnTo>
                    <a:pt x="315" y="2153"/>
                  </a:lnTo>
                  <a:lnTo>
                    <a:pt x="338" y="2167"/>
                  </a:lnTo>
                  <a:lnTo>
                    <a:pt x="362" y="2181"/>
                  </a:lnTo>
                  <a:lnTo>
                    <a:pt x="386" y="2193"/>
                  </a:lnTo>
                  <a:lnTo>
                    <a:pt x="410" y="2205"/>
                  </a:lnTo>
                  <a:lnTo>
                    <a:pt x="436" y="2216"/>
                  </a:lnTo>
                  <a:lnTo>
                    <a:pt x="462" y="2226"/>
                  </a:lnTo>
                  <a:lnTo>
                    <a:pt x="488" y="2235"/>
                  </a:lnTo>
                  <a:lnTo>
                    <a:pt x="488" y="2235"/>
                  </a:lnTo>
                  <a:lnTo>
                    <a:pt x="492" y="2264"/>
                  </a:lnTo>
                  <a:lnTo>
                    <a:pt x="496" y="2291"/>
                  </a:lnTo>
                  <a:lnTo>
                    <a:pt x="502" y="2319"/>
                  </a:lnTo>
                  <a:lnTo>
                    <a:pt x="509" y="2345"/>
                  </a:lnTo>
                  <a:lnTo>
                    <a:pt x="517" y="2371"/>
                  </a:lnTo>
                  <a:lnTo>
                    <a:pt x="527" y="2398"/>
                  </a:lnTo>
                  <a:lnTo>
                    <a:pt x="537" y="2423"/>
                  </a:lnTo>
                  <a:lnTo>
                    <a:pt x="549" y="2447"/>
                  </a:lnTo>
                  <a:lnTo>
                    <a:pt x="562" y="2471"/>
                  </a:lnTo>
                  <a:lnTo>
                    <a:pt x="575" y="2496"/>
                  </a:lnTo>
                  <a:lnTo>
                    <a:pt x="591" y="2518"/>
                  </a:lnTo>
                  <a:lnTo>
                    <a:pt x="606" y="2540"/>
                  </a:lnTo>
                  <a:lnTo>
                    <a:pt x="624" y="2561"/>
                  </a:lnTo>
                  <a:lnTo>
                    <a:pt x="641" y="2581"/>
                  </a:lnTo>
                  <a:lnTo>
                    <a:pt x="660" y="2601"/>
                  </a:lnTo>
                  <a:lnTo>
                    <a:pt x="679" y="2620"/>
                  </a:lnTo>
                  <a:lnTo>
                    <a:pt x="699" y="2637"/>
                  </a:lnTo>
                  <a:lnTo>
                    <a:pt x="720" y="2654"/>
                  </a:lnTo>
                  <a:lnTo>
                    <a:pt x="742" y="2670"/>
                  </a:lnTo>
                  <a:lnTo>
                    <a:pt x="765" y="2686"/>
                  </a:lnTo>
                  <a:lnTo>
                    <a:pt x="788" y="2699"/>
                  </a:lnTo>
                  <a:lnTo>
                    <a:pt x="813" y="2712"/>
                  </a:lnTo>
                  <a:lnTo>
                    <a:pt x="837" y="2724"/>
                  </a:lnTo>
                  <a:lnTo>
                    <a:pt x="862" y="2734"/>
                  </a:lnTo>
                  <a:lnTo>
                    <a:pt x="889" y="2744"/>
                  </a:lnTo>
                  <a:lnTo>
                    <a:pt x="915" y="2753"/>
                  </a:lnTo>
                  <a:lnTo>
                    <a:pt x="941" y="2759"/>
                  </a:lnTo>
                  <a:lnTo>
                    <a:pt x="969" y="2766"/>
                  </a:lnTo>
                  <a:lnTo>
                    <a:pt x="996" y="2770"/>
                  </a:lnTo>
                  <a:lnTo>
                    <a:pt x="1025" y="2774"/>
                  </a:lnTo>
                  <a:lnTo>
                    <a:pt x="1053" y="2776"/>
                  </a:lnTo>
                  <a:lnTo>
                    <a:pt x="1082" y="2777"/>
                  </a:lnTo>
                  <a:lnTo>
                    <a:pt x="1227" y="2777"/>
                  </a:lnTo>
                  <a:lnTo>
                    <a:pt x="1227" y="2777"/>
                  </a:lnTo>
                  <a:lnTo>
                    <a:pt x="1233" y="2731"/>
                  </a:lnTo>
                  <a:lnTo>
                    <a:pt x="1239" y="2686"/>
                  </a:lnTo>
                  <a:lnTo>
                    <a:pt x="1247" y="2641"/>
                  </a:lnTo>
                  <a:lnTo>
                    <a:pt x="1256" y="2597"/>
                  </a:lnTo>
                  <a:lnTo>
                    <a:pt x="1273" y="2510"/>
                  </a:lnTo>
                  <a:lnTo>
                    <a:pt x="1293" y="2425"/>
                  </a:lnTo>
                  <a:lnTo>
                    <a:pt x="1293" y="2425"/>
                  </a:lnTo>
                  <a:lnTo>
                    <a:pt x="1272" y="2382"/>
                  </a:lnTo>
                  <a:lnTo>
                    <a:pt x="1250" y="2342"/>
                  </a:lnTo>
                  <a:lnTo>
                    <a:pt x="1227" y="2301"/>
                  </a:lnTo>
                  <a:lnTo>
                    <a:pt x="1203" y="2260"/>
                  </a:lnTo>
                  <a:lnTo>
                    <a:pt x="1179" y="2221"/>
                  </a:lnTo>
                  <a:lnTo>
                    <a:pt x="1153" y="2182"/>
                  </a:lnTo>
                  <a:lnTo>
                    <a:pt x="1126" y="2144"/>
                  </a:lnTo>
                  <a:lnTo>
                    <a:pt x="1099" y="2106"/>
                  </a:lnTo>
                  <a:lnTo>
                    <a:pt x="1196" y="2019"/>
                  </a:lnTo>
                  <a:lnTo>
                    <a:pt x="1196" y="2019"/>
                  </a:lnTo>
                  <a:lnTo>
                    <a:pt x="1235" y="2072"/>
                  </a:lnTo>
                  <a:lnTo>
                    <a:pt x="1272" y="2126"/>
                  </a:lnTo>
                  <a:lnTo>
                    <a:pt x="1307" y="2181"/>
                  </a:lnTo>
                  <a:lnTo>
                    <a:pt x="1340" y="2237"/>
                  </a:lnTo>
                  <a:lnTo>
                    <a:pt x="1340" y="2237"/>
                  </a:lnTo>
                  <a:lnTo>
                    <a:pt x="1355" y="2183"/>
                  </a:lnTo>
                  <a:lnTo>
                    <a:pt x="1355" y="2183"/>
                  </a:lnTo>
                  <a:lnTo>
                    <a:pt x="1383" y="2074"/>
                  </a:lnTo>
                  <a:lnTo>
                    <a:pt x="1411" y="1964"/>
                  </a:lnTo>
                  <a:lnTo>
                    <a:pt x="1424" y="1911"/>
                  </a:lnTo>
                  <a:lnTo>
                    <a:pt x="1436" y="1856"/>
                  </a:lnTo>
                  <a:lnTo>
                    <a:pt x="1447" y="1801"/>
                  </a:lnTo>
                  <a:lnTo>
                    <a:pt x="1457" y="1745"/>
                  </a:lnTo>
                  <a:lnTo>
                    <a:pt x="1466" y="1689"/>
                  </a:lnTo>
                  <a:lnTo>
                    <a:pt x="1473" y="1632"/>
                  </a:lnTo>
                  <a:lnTo>
                    <a:pt x="1480" y="1575"/>
                  </a:lnTo>
                  <a:lnTo>
                    <a:pt x="1484" y="1517"/>
                  </a:lnTo>
                  <a:lnTo>
                    <a:pt x="1488" y="1458"/>
                  </a:lnTo>
                  <a:lnTo>
                    <a:pt x="1489" y="1397"/>
                  </a:lnTo>
                  <a:lnTo>
                    <a:pt x="1488" y="1337"/>
                  </a:lnTo>
                  <a:lnTo>
                    <a:pt x="1484" y="1274"/>
                  </a:lnTo>
                  <a:lnTo>
                    <a:pt x="1484" y="1274"/>
                  </a:lnTo>
                  <a:lnTo>
                    <a:pt x="1501" y="1271"/>
                  </a:lnTo>
                  <a:lnTo>
                    <a:pt x="1517" y="1266"/>
                  </a:lnTo>
                  <a:lnTo>
                    <a:pt x="1534" y="1261"/>
                  </a:lnTo>
                  <a:lnTo>
                    <a:pt x="1550" y="1255"/>
                  </a:lnTo>
                  <a:lnTo>
                    <a:pt x="1566" y="1249"/>
                  </a:lnTo>
                  <a:lnTo>
                    <a:pt x="1581" y="1242"/>
                  </a:lnTo>
                  <a:lnTo>
                    <a:pt x="1595" y="1234"/>
                  </a:lnTo>
                  <a:lnTo>
                    <a:pt x="1610" y="1226"/>
                  </a:lnTo>
                  <a:lnTo>
                    <a:pt x="1610" y="1226"/>
                  </a:lnTo>
                  <a:lnTo>
                    <a:pt x="1610" y="1226"/>
                  </a:lnTo>
                  <a:lnTo>
                    <a:pt x="1610" y="1226"/>
                  </a:lnTo>
                  <a:lnTo>
                    <a:pt x="1610" y="1226"/>
                  </a:lnTo>
                  <a:lnTo>
                    <a:pt x="1614" y="1249"/>
                  </a:lnTo>
                  <a:lnTo>
                    <a:pt x="1620" y="1272"/>
                  </a:lnTo>
                  <a:lnTo>
                    <a:pt x="1626" y="1296"/>
                  </a:lnTo>
                  <a:lnTo>
                    <a:pt x="1635" y="1319"/>
                  </a:lnTo>
                  <a:lnTo>
                    <a:pt x="1646" y="1343"/>
                  </a:lnTo>
                  <a:lnTo>
                    <a:pt x="1657" y="1367"/>
                  </a:lnTo>
                  <a:lnTo>
                    <a:pt x="1669" y="1392"/>
                  </a:lnTo>
                  <a:lnTo>
                    <a:pt x="1682" y="1415"/>
                  </a:lnTo>
                  <a:lnTo>
                    <a:pt x="1698" y="1439"/>
                  </a:lnTo>
                  <a:lnTo>
                    <a:pt x="1712" y="1463"/>
                  </a:lnTo>
                  <a:lnTo>
                    <a:pt x="1744" y="1509"/>
                  </a:lnTo>
                  <a:lnTo>
                    <a:pt x="1778" y="1553"/>
                  </a:lnTo>
                  <a:lnTo>
                    <a:pt x="1812" y="1596"/>
                  </a:lnTo>
                  <a:lnTo>
                    <a:pt x="1845" y="1636"/>
                  </a:lnTo>
                  <a:lnTo>
                    <a:pt x="1878" y="1672"/>
                  </a:lnTo>
                  <a:lnTo>
                    <a:pt x="1908" y="1704"/>
                  </a:lnTo>
                  <a:lnTo>
                    <a:pt x="1935" y="1731"/>
                  </a:lnTo>
                  <a:lnTo>
                    <a:pt x="1976" y="1771"/>
                  </a:lnTo>
                  <a:lnTo>
                    <a:pt x="1991" y="1786"/>
                  </a:lnTo>
                  <a:lnTo>
                    <a:pt x="1991" y="1786"/>
                  </a:lnTo>
                  <a:lnTo>
                    <a:pt x="1981" y="1879"/>
                  </a:lnTo>
                  <a:lnTo>
                    <a:pt x="1970" y="1968"/>
                  </a:lnTo>
                  <a:lnTo>
                    <a:pt x="1958" y="2054"/>
                  </a:lnTo>
                  <a:lnTo>
                    <a:pt x="1947" y="2134"/>
                  </a:lnTo>
                  <a:lnTo>
                    <a:pt x="1947" y="2134"/>
                  </a:lnTo>
                  <a:lnTo>
                    <a:pt x="1998" y="2083"/>
                  </a:lnTo>
                  <a:lnTo>
                    <a:pt x="2035" y="2048"/>
                  </a:lnTo>
                  <a:lnTo>
                    <a:pt x="2058" y="2028"/>
                  </a:lnTo>
                  <a:lnTo>
                    <a:pt x="2066" y="2022"/>
                  </a:lnTo>
                  <a:lnTo>
                    <a:pt x="2066" y="2022"/>
                  </a:lnTo>
                  <a:lnTo>
                    <a:pt x="2107" y="2063"/>
                  </a:lnTo>
                  <a:lnTo>
                    <a:pt x="2152" y="2107"/>
                  </a:lnTo>
                  <a:lnTo>
                    <a:pt x="2208" y="2159"/>
                  </a:lnTo>
                  <a:lnTo>
                    <a:pt x="2208" y="2159"/>
                  </a:lnTo>
                  <a:lnTo>
                    <a:pt x="2255" y="2202"/>
                  </a:lnTo>
                  <a:lnTo>
                    <a:pt x="2301" y="2240"/>
                  </a:lnTo>
                  <a:lnTo>
                    <a:pt x="2351" y="2281"/>
                  </a:lnTo>
                  <a:lnTo>
                    <a:pt x="2351" y="2281"/>
                  </a:lnTo>
                  <a:lnTo>
                    <a:pt x="2300" y="2349"/>
                  </a:lnTo>
                  <a:lnTo>
                    <a:pt x="2254" y="2416"/>
                  </a:lnTo>
                  <a:lnTo>
                    <a:pt x="2211" y="2481"/>
                  </a:lnTo>
                  <a:lnTo>
                    <a:pt x="2172" y="2546"/>
                  </a:lnTo>
                  <a:lnTo>
                    <a:pt x="2135" y="2608"/>
                  </a:lnTo>
                  <a:lnTo>
                    <a:pt x="2103" y="2667"/>
                  </a:lnTo>
                  <a:lnTo>
                    <a:pt x="2074" y="2723"/>
                  </a:lnTo>
                  <a:lnTo>
                    <a:pt x="2047" y="2777"/>
                  </a:lnTo>
                  <a:lnTo>
                    <a:pt x="2294" y="2777"/>
                  </a:lnTo>
                  <a:lnTo>
                    <a:pt x="2294" y="2777"/>
                  </a:lnTo>
                  <a:lnTo>
                    <a:pt x="2323" y="2776"/>
                  </a:lnTo>
                  <a:lnTo>
                    <a:pt x="2353" y="2774"/>
                  </a:lnTo>
                  <a:lnTo>
                    <a:pt x="2383" y="2770"/>
                  </a:lnTo>
                  <a:lnTo>
                    <a:pt x="2411" y="2765"/>
                  </a:lnTo>
                  <a:lnTo>
                    <a:pt x="2440" y="2758"/>
                  </a:lnTo>
                  <a:lnTo>
                    <a:pt x="2467" y="2751"/>
                  </a:lnTo>
                  <a:lnTo>
                    <a:pt x="2495" y="2742"/>
                  </a:lnTo>
                  <a:lnTo>
                    <a:pt x="2521" y="2732"/>
                  </a:lnTo>
                  <a:lnTo>
                    <a:pt x="2546" y="2720"/>
                  </a:lnTo>
                  <a:lnTo>
                    <a:pt x="2572" y="2708"/>
                  </a:lnTo>
                  <a:lnTo>
                    <a:pt x="2597" y="2693"/>
                  </a:lnTo>
                  <a:lnTo>
                    <a:pt x="2620" y="2679"/>
                  </a:lnTo>
                  <a:lnTo>
                    <a:pt x="2643" y="2663"/>
                  </a:lnTo>
                  <a:lnTo>
                    <a:pt x="2666" y="2646"/>
                  </a:lnTo>
                  <a:lnTo>
                    <a:pt x="2687" y="2629"/>
                  </a:lnTo>
                  <a:lnTo>
                    <a:pt x="2708" y="2609"/>
                  </a:lnTo>
                  <a:lnTo>
                    <a:pt x="2728" y="2589"/>
                  </a:lnTo>
                  <a:lnTo>
                    <a:pt x="2747" y="2568"/>
                  </a:lnTo>
                  <a:lnTo>
                    <a:pt x="2764" y="2547"/>
                  </a:lnTo>
                  <a:lnTo>
                    <a:pt x="2781" y="2524"/>
                  </a:lnTo>
                  <a:lnTo>
                    <a:pt x="2796" y="2501"/>
                  </a:lnTo>
                  <a:lnTo>
                    <a:pt x="2811" y="2477"/>
                  </a:lnTo>
                  <a:lnTo>
                    <a:pt x="2825" y="2453"/>
                  </a:lnTo>
                  <a:lnTo>
                    <a:pt x="2837" y="2426"/>
                  </a:lnTo>
                  <a:lnTo>
                    <a:pt x="2848" y="2401"/>
                  </a:lnTo>
                  <a:lnTo>
                    <a:pt x="2858" y="2373"/>
                  </a:lnTo>
                  <a:lnTo>
                    <a:pt x="2866" y="2346"/>
                  </a:lnTo>
                  <a:lnTo>
                    <a:pt x="2874" y="2319"/>
                  </a:lnTo>
                  <a:lnTo>
                    <a:pt x="2880" y="2290"/>
                  </a:lnTo>
                  <a:lnTo>
                    <a:pt x="2885" y="2261"/>
                  </a:lnTo>
                  <a:lnTo>
                    <a:pt x="2888" y="2232"/>
                  </a:lnTo>
                  <a:lnTo>
                    <a:pt x="2889" y="2202"/>
                  </a:lnTo>
                  <a:lnTo>
                    <a:pt x="2889" y="2202"/>
                  </a:lnTo>
                  <a:lnTo>
                    <a:pt x="2913" y="2187"/>
                  </a:lnTo>
                  <a:lnTo>
                    <a:pt x="2936" y="2171"/>
                  </a:lnTo>
                  <a:lnTo>
                    <a:pt x="2958" y="2154"/>
                  </a:lnTo>
                  <a:lnTo>
                    <a:pt x="2980" y="2136"/>
                  </a:lnTo>
                  <a:lnTo>
                    <a:pt x="3001" y="2118"/>
                  </a:lnTo>
                  <a:lnTo>
                    <a:pt x="3021" y="2100"/>
                  </a:lnTo>
                  <a:lnTo>
                    <a:pt x="3041" y="2080"/>
                  </a:lnTo>
                  <a:lnTo>
                    <a:pt x="3061" y="2060"/>
                  </a:lnTo>
                  <a:lnTo>
                    <a:pt x="3080" y="2039"/>
                  </a:lnTo>
                  <a:lnTo>
                    <a:pt x="3098" y="2018"/>
                  </a:lnTo>
                  <a:lnTo>
                    <a:pt x="3116" y="1996"/>
                  </a:lnTo>
                  <a:lnTo>
                    <a:pt x="3132" y="1974"/>
                  </a:lnTo>
                  <a:lnTo>
                    <a:pt x="3149" y="1952"/>
                  </a:lnTo>
                  <a:lnTo>
                    <a:pt x="3164" y="1928"/>
                  </a:lnTo>
                  <a:lnTo>
                    <a:pt x="3179" y="1905"/>
                  </a:lnTo>
                  <a:lnTo>
                    <a:pt x="3193" y="1881"/>
                  </a:lnTo>
                  <a:lnTo>
                    <a:pt x="3206" y="1856"/>
                  </a:lnTo>
                  <a:lnTo>
                    <a:pt x="3219" y="1830"/>
                  </a:lnTo>
                  <a:lnTo>
                    <a:pt x="3231" y="1805"/>
                  </a:lnTo>
                  <a:lnTo>
                    <a:pt x="3242" y="1779"/>
                  </a:lnTo>
                  <a:lnTo>
                    <a:pt x="3252" y="1752"/>
                  </a:lnTo>
                  <a:lnTo>
                    <a:pt x="3261" y="1726"/>
                  </a:lnTo>
                  <a:lnTo>
                    <a:pt x="3270" y="1698"/>
                  </a:lnTo>
                  <a:lnTo>
                    <a:pt x="3278" y="1671"/>
                  </a:lnTo>
                  <a:lnTo>
                    <a:pt x="3285" y="1642"/>
                  </a:lnTo>
                  <a:lnTo>
                    <a:pt x="3291" y="1615"/>
                  </a:lnTo>
                  <a:lnTo>
                    <a:pt x="3296" y="1586"/>
                  </a:lnTo>
                  <a:lnTo>
                    <a:pt x="3301" y="1557"/>
                  </a:lnTo>
                  <a:lnTo>
                    <a:pt x="3304" y="1528"/>
                  </a:lnTo>
                  <a:lnTo>
                    <a:pt x="3306" y="1498"/>
                  </a:lnTo>
                  <a:lnTo>
                    <a:pt x="3307" y="1469"/>
                  </a:lnTo>
                  <a:lnTo>
                    <a:pt x="3308" y="1439"/>
                  </a:lnTo>
                  <a:lnTo>
                    <a:pt x="3308" y="1439"/>
                  </a:lnTo>
                  <a:lnTo>
                    <a:pt x="3307" y="1395"/>
                  </a:lnTo>
                  <a:lnTo>
                    <a:pt x="3304" y="1352"/>
                  </a:lnTo>
                  <a:lnTo>
                    <a:pt x="3300" y="1310"/>
                  </a:lnTo>
                  <a:lnTo>
                    <a:pt x="3292" y="1269"/>
                  </a:lnTo>
                  <a:lnTo>
                    <a:pt x="3283" y="1228"/>
                  </a:lnTo>
                  <a:lnTo>
                    <a:pt x="3273" y="1188"/>
                  </a:lnTo>
                  <a:lnTo>
                    <a:pt x="3261" y="1149"/>
                  </a:lnTo>
                  <a:lnTo>
                    <a:pt x="3247" y="1110"/>
                  </a:lnTo>
                  <a:lnTo>
                    <a:pt x="3231" y="1073"/>
                  </a:lnTo>
                  <a:lnTo>
                    <a:pt x="3214" y="1035"/>
                  </a:lnTo>
                  <a:lnTo>
                    <a:pt x="3195" y="999"/>
                  </a:lnTo>
                  <a:lnTo>
                    <a:pt x="3174" y="965"/>
                  </a:lnTo>
                  <a:lnTo>
                    <a:pt x="3153" y="931"/>
                  </a:lnTo>
                  <a:lnTo>
                    <a:pt x="3129" y="898"/>
                  </a:lnTo>
                  <a:lnTo>
                    <a:pt x="3105" y="866"/>
                  </a:lnTo>
                  <a:lnTo>
                    <a:pt x="3079" y="835"/>
                  </a:lnTo>
                  <a:lnTo>
                    <a:pt x="3051" y="806"/>
                  </a:lnTo>
                  <a:lnTo>
                    <a:pt x="3022" y="778"/>
                  </a:lnTo>
                  <a:lnTo>
                    <a:pt x="2993" y="751"/>
                  </a:lnTo>
                  <a:lnTo>
                    <a:pt x="2962" y="725"/>
                  </a:lnTo>
                  <a:lnTo>
                    <a:pt x="2930" y="701"/>
                  </a:lnTo>
                  <a:lnTo>
                    <a:pt x="2896" y="678"/>
                  </a:lnTo>
                  <a:lnTo>
                    <a:pt x="2862" y="657"/>
                  </a:lnTo>
                  <a:lnTo>
                    <a:pt x="2827" y="637"/>
                  </a:lnTo>
                  <a:lnTo>
                    <a:pt x="2791" y="619"/>
                  </a:lnTo>
                  <a:lnTo>
                    <a:pt x="2753" y="602"/>
                  </a:lnTo>
                  <a:lnTo>
                    <a:pt x="2716" y="588"/>
                  </a:lnTo>
                  <a:lnTo>
                    <a:pt x="2676" y="575"/>
                  </a:lnTo>
                  <a:lnTo>
                    <a:pt x="2637" y="563"/>
                  </a:lnTo>
                  <a:lnTo>
                    <a:pt x="2597" y="553"/>
                  </a:lnTo>
                  <a:lnTo>
                    <a:pt x="2555" y="545"/>
                  </a:lnTo>
                  <a:lnTo>
                    <a:pt x="2513" y="540"/>
                  </a:lnTo>
                  <a:lnTo>
                    <a:pt x="2513"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4" name="Grupa 53">
            <a:extLst>
              <a:ext uri="{FF2B5EF4-FFF2-40B4-BE49-F238E27FC236}">
                <a16:creationId xmlns:a16="http://schemas.microsoft.com/office/drawing/2014/main" id="{1B12ED9F-F945-497A-979B-1C08858FD19F}"/>
              </a:ext>
            </a:extLst>
          </p:cNvPr>
          <p:cNvGrpSpPr/>
          <p:nvPr/>
        </p:nvGrpSpPr>
        <p:grpSpPr>
          <a:xfrm>
            <a:off x="1115616" y="4244221"/>
            <a:ext cx="519171" cy="481921"/>
            <a:chOff x="7212013" y="4583113"/>
            <a:chExt cx="708025" cy="657225"/>
          </a:xfrm>
          <a:solidFill>
            <a:schemeClr val="accent3"/>
          </a:solidFill>
        </p:grpSpPr>
        <p:sp>
          <p:nvSpPr>
            <p:cNvPr id="55" name="Freeform 69">
              <a:extLst>
                <a:ext uri="{FF2B5EF4-FFF2-40B4-BE49-F238E27FC236}">
                  <a16:creationId xmlns:a16="http://schemas.microsoft.com/office/drawing/2014/main" id="{D11AE8E9-7CA6-4714-A78C-4B8ECB708920}"/>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70">
              <a:extLst>
                <a:ext uri="{FF2B5EF4-FFF2-40B4-BE49-F238E27FC236}">
                  <a16:creationId xmlns:a16="http://schemas.microsoft.com/office/drawing/2014/main" id="{7B51E864-BFEA-4810-8C94-650397284ECF}"/>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71">
              <a:extLst>
                <a:ext uri="{FF2B5EF4-FFF2-40B4-BE49-F238E27FC236}">
                  <a16:creationId xmlns:a16="http://schemas.microsoft.com/office/drawing/2014/main" id="{39A64065-0414-4955-8B54-96BB30BFBDD0}"/>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8" name="Freeform 72">
              <a:extLst>
                <a:ext uri="{FF2B5EF4-FFF2-40B4-BE49-F238E27FC236}">
                  <a16:creationId xmlns:a16="http://schemas.microsoft.com/office/drawing/2014/main" id="{BBF55B53-FDC4-4B11-B759-D927E499F450}"/>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73">
              <a:extLst>
                <a:ext uri="{FF2B5EF4-FFF2-40B4-BE49-F238E27FC236}">
                  <a16:creationId xmlns:a16="http://schemas.microsoft.com/office/drawing/2014/main" id="{CA1A748D-F8E2-4ECC-A79D-E871DB1E4D9A}"/>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0" name="Freeform 74">
              <a:extLst>
                <a:ext uri="{FF2B5EF4-FFF2-40B4-BE49-F238E27FC236}">
                  <a16:creationId xmlns:a16="http://schemas.microsoft.com/office/drawing/2014/main" id="{BF232379-8922-4512-9DFA-ED05A0FB843E}"/>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1" name="Freeform 75">
              <a:extLst>
                <a:ext uri="{FF2B5EF4-FFF2-40B4-BE49-F238E27FC236}">
                  <a16:creationId xmlns:a16="http://schemas.microsoft.com/office/drawing/2014/main" id="{66A90135-985E-4F7D-B85C-71BE119BF9A7}"/>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76">
              <a:extLst>
                <a:ext uri="{FF2B5EF4-FFF2-40B4-BE49-F238E27FC236}">
                  <a16:creationId xmlns:a16="http://schemas.microsoft.com/office/drawing/2014/main" id="{9D1CAF01-2FAA-4D01-8A1E-D4BE835FC362}"/>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77">
              <a:extLst>
                <a:ext uri="{FF2B5EF4-FFF2-40B4-BE49-F238E27FC236}">
                  <a16:creationId xmlns:a16="http://schemas.microsoft.com/office/drawing/2014/main" id="{A7103270-F061-4F6E-A80C-7FB647F4E1C8}"/>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4" name="Grupa 63">
            <a:extLst>
              <a:ext uri="{FF2B5EF4-FFF2-40B4-BE49-F238E27FC236}">
                <a16:creationId xmlns:a16="http://schemas.microsoft.com/office/drawing/2014/main" id="{B0A7F242-A2A0-4226-BFA8-A16317A3D9E5}"/>
              </a:ext>
            </a:extLst>
          </p:cNvPr>
          <p:cNvGrpSpPr/>
          <p:nvPr/>
        </p:nvGrpSpPr>
        <p:grpSpPr>
          <a:xfrm>
            <a:off x="2817460" y="4309238"/>
            <a:ext cx="427003" cy="377495"/>
            <a:chOff x="5302251" y="4618038"/>
            <a:chExt cx="657225" cy="581025"/>
          </a:xfrm>
          <a:solidFill>
            <a:schemeClr val="accent3"/>
          </a:solidFill>
        </p:grpSpPr>
        <p:sp>
          <p:nvSpPr>
            <p:cNvPr id="65" name="Freeform 78">
              <a:extLst>
                <a:ext uri="{FF2B5EF4-FFF2-40B4-BE49-F238E27FC236}">
                  <a16:creationId xmlns:a16="http://schemas.microsoft.com/office/drawing/2014/main" id="{392CD0B8-9644-4DBF-AC4E-5EAA4D2193A0}"/>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6" name="Freeform 79">
              <a:extLst>
                <a:ext uri="{FF2B5EF4-FFF2-40B4-BE49-F238E27FC236}">
                  <a16:creationId xmlns:a16="http://schemas.microsoft.com/office/drawing/2014/main" id="{77BDC57E-9108-4B16-A65F-D083BF490712}"/>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7" name="Freeform 80">
              <a:extLst>
                <a:ext uri="{FF2B5EF4-FFF2-40B4-BE49-F238E27FC236}">
                  <a16:creationId xmlns:a16="http://schemas.microsoft.com/office/drawing/2014/main" id="{8F7F5CB6-99F6-48D8-B326-EC16A189D316}"/>
                </a:ext>
              </a:extLst>
            </p:cNvPr>
            <p:cNvSpPr>
              <a:spLocks/>
            </p:cNvSpPr>
            <p:nvPr/>
          </p:nvSpPr>
          <p:spPr bwMode="auto">
            <a:xfrm>
              <a:off x="5467351" y="4618038"/>
              <a:ext cx="327025" cy="295275"/>
            </a:xfrm>
            <a:custGeom>
              <a:avLst/>
              <a:gdLst>
                <a:gd name="T0" fmla="*/ 780 w 1438"/>
                <a:gd name="T1" fmla="*/ 1250 h 1303"/>
                <a:gd name="T2" fmla="*/ 1106 w 1438"/>
                <a:gd name="T3" fmla="*/ 962 h 1303"/>
                <a:gd name="T4" fmla="*/ 1262 w 1438"/>
                <a:gd name="T5" fmla="*/ 815 h 1303"/>
                <a:gd name="T6" fmla="*/ 1302 w 1438"/>
                <a:gd name="T7" fmla="*/ 772 h 1303"/>
                <a:gd name="T8" fmla="*/ 1351 w 1438"/>
                <a:gd name="T9" fmla="*/ 705 h 1303"/>
                <a:gd name="T10" fmla="*/ 1389 w 1438"/>
                <a:gd name="T11" fmla="*/ 638 h 1303"/>
                <a:gd name="T12" fmla="*/ 1416 w 1438"/>
                <a:gd name="T13" fmla="*/ 569 h 1303"/>
                <a:gd name="T14" fmla="*/ 1432 w 1438"/>
                <a:gd name="T15" fmla="*/ 502 h 1303"/>
                <a:gd name="T16" fmla="*/ 1438 w 1438"/>
                <a:gd name="T17" fmla="*/ 436 h 1303"/>
                <a:gd name="T18" fmla="*/ 1435 w 1438"/>
                <a:gd name="T19" fmla="*/ 371 h 1303"/>
                <a:gd name="T20" fmla="*/ 1423 w 1438"/>
                <a:gd name="T21" fmla="*/ 310 h 1303"/>
                <a:gd name="T22" fmla="*/ 1403 w 1438"/>
                <a:gd name="T23" fmla="*/ 251 h 1303"/>
                <a:gd name="T24" fmla="*/ 1377 w 1438"/>
                <a:gd name="T25" fmla="*/ 197 h 1303"/>
                <a:gd name="T26" fmla="*/ 1343 w 1438"/>
                <a:gd name="T27" fmla="*/ 148 h 1303"/>
                <a:gd name="T28" fmla="*/ 1303 w 1438"/>
                <a:gd name="T29" fmla="*/ 105 h 1303"/>
                <a:gd name="T30" fmla="*/ 1258 w 1438"/>
                <a:gd name="T31" fmla="*/ 67 h 1303"/>
                <a:gd name="T32" fmla="*/ 1207 w 1438"/>
                <a:gd name="T33" fmla="*/ 38 h 1303"/>
                <a:gd name="T34" fmla="*/ 1151 w 1438"/>
                <a:gd name="T35" fmla="*/ 16 h 1303"/>
                <a:gd name="T36" fmla="*/ 1093 w 1438"/>
                <a:gd name="T37" fmla="*/ 3 h 1303"/>
                <a:gd name="T38" fmla="*/ 1031 w 1438"/>
                <a:gd name="T39" fmla="*/ 0 h 1303"/>
                <a:gd name="T40" fmla="*/ 967 w 1438"/>
                <a:gd name="T41" fmla="*/ 7 h 1303"/>
                <a:gd name="T42" fmla="*/ 901 w 1438"/>
                <a:gd name="T43" fmla="*/ 24 h 1303"/>
                <a:gd name="T44" fmla="*/ 833 w 1438"/>
                <a:gd name="T45" fmla="*/ 54 h 1303"/>
                <a:gd name="T46" fmla="*/ 765 w 1438"/>
                <a:gd name="T47" fmla="*/ 96 h 1303"/>
                <a:gd name="T48" fmla="*/ 719 w 1438"/>
                <a:gd name="T49" fmla="*/ 132 h 1303"/>
                <a:gd name="T50" fmla="*/ 651 w 1438"/>
                <a:gd name="T51" fmla="*/ 81 h 1303"/>
                <a:gd name="T52" fmla="*/ 583 w 1438"/>
                <a:gd name="T53" fmla="*/ 43 h 1303"/>
                <a:gd name="T54" fmla="*/ 516 w 1438"/>
                <a:gd name="T55" fmla="*/ 18 h 1303"/>
                <a:gd name="T56" fmla="*/ 450 w 1438"/>
                <a:gd name="T57" fmla="*/ 3 h 1303"/>
                <a:gd name="T58" fmla="*/ 387 w 1438"/>
                <a:gd name="T59" fmla="*/ 0 h 1303"/>
                <a:gd name="T60" fmla="*/ 326 w 1438"/>
                <a:gd name="T61" fmla="*/ 7 h 1303"/>
                <a:gd name="T62" fmla="*/ 268 w 1438"/>
                <a:gd name="T63" fmla="*/ 22 h 1303"/>
                <a:gd name="T64" fmla="*/ 214 w 1438"/>
                <a:gd name="T65" fmla="*/ 46 h 1303"/>
                <a:gd name="T66" fmla="*/ 166 w 1438"/>
                <a:gd name="T67" fmla="*/ 80 h 1303"/>
                <a:gd name="T68" fmla="*/ 121 w 1438"/>
                <a:gd name="T69" fmla="*/ 118 h 1303"/>
                <a:gd name="T70" fmla="*/ 84 w 1438"/>
                <a:gd name="T71" fmla="*/ 164 h 1303"/>
                <a:gd name="T72" fmla="*/ 52 w 1438"/>
                <a:gd name="T73" fmla="*/ 214 h 1303"/>
                <a:gd name="T74" fmla="*/ 27 w 1438"/>
                <a:gd name="T75" fmla="*/ 271 h 1303"/>
                <a:gd name="T76" fmla="*/ 10 w 1438"/>
                <a:gd name="T77" fmla="*/ 329 h 1303"/>
                <a:gd name="T78" fmla="*/ 1 w 1438"/>
                <a:gd name="T79" fmla="*/ 392 h 1303"/>
                <a:gd name="T80" fmla="*/ 1 w 1438"/>
                <a:gd name="T81" fmla="*/ 458 h 1303"/>
                <a:gd name="T82" fmla="*/ 11 w 1438"/>
                <a:gd name="T83" fmla="*/ 525 h 1303"/>
                <a:gd name="T84" fmla="*/ 31 w 1438"/>
                <a:gd name="T85" fmla="*/ 593 h 1303"/>
                <a:gd name="T86" fmla="*/ 61 w 1438"/>
                <a:gd name="T87" fmla="*/ 660 h 1303"/>
                <a:gd name="T88" fmla="*/ 103 w 1438"/>
                <a:gd name="T89" fmla="*/ 727 h 1303"/>
                <a:gd name="T90" fmla="*/ 156 w 1438"/>
                <a:gd name="T91" fmla="*/ 793 h 1303"/>
                <a:gd name="T92" fmla="*/ 210 w 1438"/>
                <a:gd name="T93" fmla="*/ 848 h 1303"/>
                <a:gd name="T94" fmla="*/ 422 w 1438"/>
                <a:gd name="T95" fmla="*/ 1042 h 1303"/>
                <a:gd name="T96" fmla="*/ 719 w 1438"/>
                <a:gd name="T97" fmla="*/ 130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8" h="1303">
                  <a:moveTo>
                    <a:pt x="719" y="1303"/>
                  </a:moveTo>
                  <a:lnTo>
                    <a:pt x="719" y="1303"/>
                  </a:lnTo>
                  <a:lnTo>
                    <a:pt x="780" y="1250"/>
                  </a:lnTo>
                  <a:lnTo>
                    <a:pt x="927" y="1122"/>
                  </a:lnTo>
                  <a:lnTo>
                    <a:pt x="1017" y="1042"/>
                  </a:lnTo>
                  <a:lnTo>
                    <a:pt x="1106" y="962"/>
                  </a:lnTo>
                  <a:lnTo>
                    <a:pt x="1190" y="883"/>
                  </a:lnTo>
                  <a:lnTo>
                    <a:pt x="1228" y="848"/>
                  </a:lnTo>
                  <a:lnTo>
                    <a:pt x="1262" y="815"/>
                  </a:lnTo>
                  <a:lnTo>
                    <a:pt x="1262" y="815"/>
                  </a:lnTo>
                  <a:lnTo>
                    <a:pt x="1283" y="793"/>
                  </a:lnTo>
                  <a:lnTo>
                    <a:pt x="1302" y="772"/>
                  </a:lnTo>
                  <a:lnTo>
                    <a:pt x="1319" y="750"/>
                  </a:lnTo>
                  <a:lnTo>
                    <a:pt x="1336" y="727"/>
                  </a:lnTo>
                  <a:lnTo>
                    <a:pt x="1351" y="705"/>
                  </a:lnTo>
                  <a:lnTo>
                    <a:pt x="1365" y="682"/>
                  </a:lnTo>
                  <a:lnTo>
                    <a:pt x="1378" y="660"/>
                  </a:lnTo>
                  <a:lnTo>
                    <a:pt x="1389" y="638"/>
                  </a:lnTo>
                  <a:lnTo>
                    <a:pt x="1399" y="615"/>
                  </a:lnTo>
                  <a:lnTo>
                    <a:pt x="1408" y="593"/>
                  </a:lnTo>
                  <a:lnTo>
                    <a:pt x="1416" y="569"/>
                  </a:lnTo>
                  <a:lnTo>
                    <a:pt x="1422" y="547"/>
                  </a:lnTo>
                  <a:lnTo>
                    <a:pt x="1428" y="525"/>
                  </a:lnTo>
                  <a:lnTo>
                    <a:pt x="1432" y="502"/>
                  </a:lnTo>
                  <a:lnTo>
                    <a:pt x="1435" y="480"/>
                  </a:lnTo>
                  <a:lnTo>
                    <a:pt x="1437" y="458"/>
                  </a:lnTo>
                  <a:lnTo>
                    <a:pt x="1438" y="436"/>
                  </a:lnTo>
                  <a:lnTo>
                    <a:pt x="1438" y="415"/>
                  </a:lnTo>
                  <a:lnTo>
                    <a:pt x="1438" y="392"/>
                  </a:lnTo>
                  <a:lnTo>
                    <a:pt x="1435" y="371"/>
                  </a:lnTo>
                  <a:lnTo>
                    <a:pt x="1432" y="350"/>
                  </a:lnTo>
                  <a:lnTo>
                    <a:pt x="1429" y="329"/>
                  </a:lnTo>
                  <a:lnTo>
                    <a:pt x="1423" y="310"/>
                  </a:lnTo>
                  <a:lnTo>
                    <a:pt x="1418" y="290"/>
                  </a:lnTo>
                  <a:lnTo>
                    <a:pt x="1411" y="271"/>
                  </a:lnTo>
                  <a:lnTo>
                    <a:pt x="1403" y="251"/>
                  </a:lnTo>
                  <a:lnTo>
                    <a:pt x="1396" y="233"/>
                  </a:lnTo>
                  <a:lnTo>
                    <a:pt x="1387" y="214"/>
                  </a:lnTo>
                  <a:lnTo>
                    <a:pt x="1377" y="197"/>
                  </a:lnTo>
                  <a:lnTo>
                    <a:pt x="1366" y="180"/>
                  </a:lnTo>
                  <a:lnTo>
                    <a:pt x="1355" y="164"/>
                  </a:lnTo>
                  <a:lnTo>
                    <a:pt x="1343" y="148"/>
                  </a:lnTo>
                  <a:lnTo>
                    <a:pt x="1330" y="133"/>
                  </a:lnTo>
                  <a:lnTo>
                    <a:pt x="1317" y="118"/>
                  </a:lnTo>
                  <a:lnTo>
                    <a:pt x="1303" y="105"/>
                  </a:lnTo>
                  <a:lnTo>
                    <a:pt x="1288" y="92"/>
                  </a:lnTo>
                  <a:lnTo>
                    <a:pt x="1273" y="80"/>
                  </a:lnTo>
                  <a:lnTo>
                    <a:pt x="1258" y="67"/>
                  </a:lnTo>
                  <a:lnTo>
                    <a:pt x="1241" y="56"/>
                  </a:lnTo>
                  <a:lnTo>
                    <a:pt x="1223" y="46"/>
                  </a:lnTo>
                  <a:lnTo>
                    <a:pt x="1207" y="38"/>
                  </a:lnTo>
                  <a:lnTo>
                    <a:pt x="1189" y="30"/>
                  </a:lnTo>
                  <a:lnTo>
                    <a:pt x="1170" y="22"/>
                  </a:lnTo>
                  <a:lnTo>
                    <a:pt x="1151" y="16"/>
                  </a:lnTo>
                  <a:lnTo>
                    <a:pt x="1133" y="11"/>
                  </a:lnTo>
                  <a:lnTo>
                    <a:pt x="1113" y="7"/>
                  </a:lnTo>
                  <a:lnTo>
                    <a:pt x="1093" y="3"/>
                  </a:lnTo>
                  <a:lnTo>
                    <a:pt x="1072" y="1"/>
                  </a:lnTo>
                  <a:lnTo>
                    <a:pt x="1052" y="0"/>
                  </a:lnTo>
                  <a:lnTo>
                    <a:pt x="1031" y="0"/>
                  </a:lnTo>
                  <a:lnTo>
                    <a:pt x="1010" y="1"/>
                  </a:lnTo>
                  <a:lnTo>
                    <a:pt x="988" y="3"/>
                  </a:lnTo>
                  <a:lnTo>
                    <a:pt x="967" y="7"/>
                  </a:lnTo>
                  <a:lnTo>
                    <a:pt x="945" y="11"/>
                  </a:lnTo>
                  <a:lnTo>
                    <a:pt x="923" y="18"/>
                  </a:lnTo>
                  <a:lnTo>
                    <a:pt x="901" y="24"/>
                  </a:lnTo>
                  <a:lnTo>
                    <a:pt x="877" y="33"/>
                  </a:lnTo>
                  <a:lnTo>
                    <a:pt x="855" y="43"/>
                  </a:lnTo>
                  <a:lnTo>
                    <a:pt x="833" y="54"/>
                  </a:lnTo>
                  <a:lnTo>
                    <a:pt x="810" y="66"/>
                  </a:lnTo>
                  <a:lnTo>
                    <a:pt x="788" y="81"/>
                  </a:lnTo>
                  <a:lnTo>
                    <a:pt x="765" y="96"/>
                  </a:lnTo>
                  <a:lnTo>
                    <a:pt x="741" y="114"/>
                  </a:lnTo>
                  <a:lnTo>
                    <a:pt x="719" y="132"/>
                  </a:lnTo>
                  <a:lnTo>
                    <a:pt x="719" y="132"/>
                  </a:lnTo>
                  <a:lnTo>
                    <a:pt x="696" y="114"/>
                  </a:lnTo>
                  <a:lnTo>
                    <a:pt x="674" y="96"/>
                  </a:lnTo>
                  <a:lnTo>
                    <a:pt x="651" y="81"/>
                  </a:lnTo>
                  <a:lnTo>
                    <a:pt x="629" y="66"/>
                  </a:lnTo>
                  <a:lnTo>
                    <a:pt x="605" y="54"/>
                  </a:lnTo>
                  <a:lnTo>
                    <a:pt x="583" y="43"/>
                  </a:lnTo>
                  <a:lnTo>
                    <a:pt x="560" y="33"/>
                  </a:lnTo>
                  <a:lnTo>
                    <a:pt x="538" y="24"/>
                  </a:lnTo>
                  <a:lnTo>
                    <a:pt x="516" y="18"/>
                  </a:lnTo>
                  <a:lnTo>
                    <a:pt x="494" y="11"/>
                  </a:lnTo>
                  <a:lnTo>
                    <a:pt x="472" y="7"/>
                  </a:lnTo>
                  <a:lnTo>
                    <a:pt x="450" y="3"/>
                  </a:lnTo>
                  <a:lnTo>
                    <a:pt x="429" y="1"/>
                  </a:lnTo>
                  <a:lnTo>
                    <a:pt x="408" y="0"/>
                  </a:lnTo>
                  <a:lnTo>
                    <a:pt x="387" y="0"/>
                  </a:lnTo>
                  <a:lnTo>
                    <a:pt x="366" y="1"/>
                  </a:lnTo>
                  <a:lnTo>
                    <a:pt x="346" y="3"/>
                  </a:lnTo>
                  <a:lnTo>
                    <a:pt x="326" y="7"/>
                  </a:lnTo>
                  <a:lnTo>
                    <a:pt x="306" y="11"/>
                  </a:lnTo>
                  <a:lnTo>
                    <a:pt x="287" y="16"/>
                  </a:lnTo>
                  <a:lnTo>
                    <a:pt x="268" y="22"/>
                  </a:lnTo>
                  <a:lnTo>
                    <a:pt x="250" y="30"/>
                  </a:lnTo>
                  <a:lnTo>
                    <a:pt x="232" y="38"/>
                  </a:lnTo>
                  <a:lnTo>
                    <a:pt x="214" y="46"/>
                  </a:lnTo>
                  <a:lnTo>
                    <a:pt x="198" y="56"/>
                  </a:lnTo>
                  <a:lnTo>
                    <a:pt x="181" y="67"/>
                  </a:lnTo>
                  <a:lnTo>
                    <a:pt x="166" y="80"/>
                  </a:lnTo>
                  <a:lnTo>
                    <a:pt x="150" y="92"/>
                  </a:lnTo>
                  <a:lnTo>
                    <a:pt x="136" y="105"/>
                  </a:lnTo>
                  <a:lnTo>
                    <a:pt x="121" y="118"/>
                  </a:lnTo>
                  <a:lnTo>
                    <a:pt x="108" y="133"/>
                  </a:lnTo>
                  <a:lnTo>
                    <a:pt x="96" y="148"/>
                  </a:lnTo>
                  <a:lnTo>
                    <a:pt x="84" y="164"/>
                  </a:lnTo>
                  <a:lnTo>
                    <a:pt x="72" y="180"/>
                  </a:lnTo>
                  <a:lnTo>
                    <a:pt x="62" y="197"/>
                  </a:lnTo>
                  <a:lnTo>
                    <a:pt x="52" y="214"/>
                  </a:lnTo>
                  <a:lnTo>
                    <a:pt x="43" y="233"/>
                  </a:lnTo>
                  <a:lnTo>
                    <a:pt x="34" y="251"/>
                  </a:lnTo>
                  <a:lnTo>
                    <a:pt x="27" y="271"/>
                  </a:lnTo>
                  <a:lnTo>
                    <a:pt x="21" y="290"/>
                  </a:lnTo>
                  <a:lnTo>
                    <a:pt x="15" y="310"/>
                  </a:lnTo>
                  <a:lnTo>
                    <a:pt x="10" y="329"/>
                  </a:lnTo>
                  <a:lnTo>
                    <a:pt x="6" y="350"/>
                  </a:lnTo>
                  <a:lnTo>
                    <a:pt x="3" y="371"/>
                  </a:lnTo>
                  <a:lnTo>
                    <a:pt x="1" y="392"/>
                  </a:lnTo>
                  <a:lnTo>
                    <a:pt x="0" y="415"/>
                  </a:lnTo>
                  <a:lnTo>
                    <a:pt x="0" y="436"/>
                  </a:lnTo>
                  <a:lnTo>
                    <a:pt x="1" y="458"/>
                  </a:lnTo>
                  <a:lnTo>
                    <a:pt x="3" y="480"/>
                  </a:lnTo>
                  <a:lnTo>
                    <a:pt x="6" y="502"/>
                  </a:lnTo>
                  <a:lnTo>
                    <a:pt x="11" y="525"/>
                  </a:lnTo>
                  <a:lnTo>
                    <a:pt x="16" y="547"/>
                  </a:lnTo>
                  <a:lnTo>
                    <a:pt x="23" y="569"/>
                  </a:lnTo>
                  <a:lnTo>
                    <a:pt x="31" y="593"/>
                  </a:lnTo>
                  <a:lnTo>
                    <a:pt x="40" y="615"/>
                  </a:lnTo>
                  <a:lnTo>
                    <a:pt x="50" y="638"/>
                  </a:lnTo>
                  <a:lnTo>
                    <a:pt x="61" y="660"/>
                  </a:lnTo>
                  <a:lnTo>
                    <a:pt x="73" y="682"/>
                  </a:lnTo>
                  <a:lnTo>
                    <a:pt x="87" y="705"/>
                  </a:lnTo>
                  <a:lnTo>
                    <a:pt x="103" y="727"/>
                  </a:lnTo>
                  <a:lnTo>
                    <a:pt x="119" y="750"/>
                  </a:lnTo>
                  <a:lnTo>
                    <a:pt x="137" y="772"/>
                  </a:lnTo>
                  <a:lnTo>
                    <a:pt x="156" y="793"/>
                  </a:lnTo>
                  <a:lnTo>
                    <a:pt x="177" y="815"/>
                  </a:lnTo>
                  <a:lnTo>
                    <a:pt x="177" y="815"/>
                  </a:lnTo>
                  <a:lnTo>
                    <a:pt x="210" y="848"/>
                  </a:lnTo>
                  <a:lnTo>
                    <a:pt x="249" y="883"/>
                  </a:lnTo>
                  <a:lnTo>
                    <a:pt x="333" y="962"/>
                  </a:lnTo>
                  <a:lnTo>
                    <a:pt x="422" y="1042"/>
                  </a:lnTo>
                  <a:lnTo>
                    <a:pt x="510" y="1122"/>
                  </a:lnTo>
                  <a:lnTo>
                    <a:pt x="657" y="1250"/>
                  </a:lnTo>
                  <a:lnTo>
                    <a:pt x="719" y="1303"/>
                  </a:lnTo>
                  <a:lnTo>
                    <a:pt x="719" y="13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8" name="Grupa 67">
            <a:extLst>
              <a:ext uri="{FF2B5EF4-FFF2-40B4-BE49-F238E27FC236}">
                <a16:creationId xmlns:a16="http://schemas.microsoft.com/office/drawing/2014/main" id="{D51A4095-EB98-40E6-8FFD-8C7D7346A2AE}"/>
              </a:ext>
            </a:extLst>
          </p:cNvPr>
          <p:cNvGrpSpPr/>
          <p:nvPr/>
        </p:nvGrpSpPr>
        <p:grpSpPr>
          <a:xfrm>
            <a:off x="7793251" y="4311520"/>
            <a:ext cx="260906" cy="432188"/>
            <a:chOff x="6328717" y="5694164"/>
            <a:chExt cx="415925" cy="688976"/>
          </a:xfrm>
          <a:solidFill>
            <a:schemeClr val="bg1">
              <a:lumMod val="85000"/>
            </a:schemeClr>
          </a:solidFill>
        </p:grpSpPr>
        <p:sp>
          <p:nvSpPr>
            <p:cNvPr id="69" name="Freeform 23">
              <a:extLst>
                <a:ext uri="{FF2B5EF4-FFF2-40B4-BE49-F238E27FC236}">
                  <a16:creationId xmlns:a16="http://schemas.microsoft.com/office/drawing/2014/main" id="{1F563424-B1FE-4701-B6F4-89400ECF4E0B}"/>
                </a:ext>
              </a:extLst>
            </p:cNvPr>
            <p:cNvSpPr>
              <a:spLocks/>
            </p:cNvSpPr>
            <p:nvPr/>
          </p:nvSpPr>
          <p:spPr bwMode="auto">
            <a:xfrm>
              <a:off x="6452542" y="6232327"/>
              <a:ext cx="153987" cy="150813"/>
            </a:xfrm>
            <a:custGeom>
              <a:avLst/>
              <a:gdLst>
                <a:gd name="T0" fmla="*/ 96 w 194"/>
                <a:gd name="T1" fmla="*/ 0 h 190"/>
                <a:gd name="T2" fmla="*/ 77 w 194"/>
                <a:gd name="T3" fmla="*/ 1 h 190"/>
                <a:gd name="T4" fmla="*/ 60 w 194"/>
                <a:gd name="T5" fmla="*/ 7 h 190"/>
                <a:gd name="T6" fmla="*/ 43 w 194"/>
                <a:gd name="T7" fmla="*/ 16 h 190"/>
                <a:gd name="T8" fmla="*/ 28 w 194"/>
                <a:gd name="T9" fmla="*/ 28 h 190"/>
                <a:gd name="T10" fmla="*/ 22 w 194"/>
                <a:gd name="T11" fmla="*/ 35 h 190"/>
                <a:gd name="T12" fmla="*/ 11 w 194"/>
                <a:gd name="T13" fmla="*/ 50 h 190"/>
                <a:gd name="T14" fmla="*/ 5 w 194"/>
                <a:gd name="T15" fmla="*/ 66 h 190"/>
                <a:gd name="T16" fmla="*/ 2 w 194"/>
                <a:gd name="T17" fmla="*/ 85 h 190"/>
                <a:gd name="T18" fmla="*/ 0 w 194"/>
                <a:gd name="T19" fmla="*/ 94 h 190"/>
                <a:gd name="T20" fmla="*/ 3 w 194"/>
                <a:gd name="T21" fmla="*/ 114 h 190"/>
                <a:gd name="T22" fmla="*/ 8 w 194"/>
                <a:gd name="T23" fmla="*/ 131 h 190"/>
                <a:gd name="T24" fmla="*/ 16 w 194"/>
                <a:gd name="T25" fmla="*/ 148 h 190"/>
                <a:gd name="T26" fmla="*/ 29 w 194"/>
                <a:gd name="T27" fmla="*/ 162 h 190"/>
                <a:gd name="T28" fmla="*/ 35 w 194"/>
                <a:gd name="T29" fmla="*/ 168 h 190"/>
                <a:gd name="T30" fmla="*/ 51 w 194"/>
                <a:gd name="T31" fmla="*/ 179 h 190"/>
                <a:gd name="T32" fmla="*/ 68 w 194"/>
                <a:gd name="T33" fmla="*/ 186 h 190"/>
                <a:gd name="T34" fmla="*/ 88 w 194"/>
                <a:gd name="T35" fmla="*/ 190 h 190"/>
                <a:gd name="T36" fmla="*/ 97 w 194"/>
                <a:gd name="T37" fmla="*/ 190 h 190"/>
                <a:gd name="T38" fmla="*/ 117 w 194"/>
                <a:gd name="T39" fmla="*/ 189 h 190"/>
                <a:gd name="T40" fmla="*/ 134 w 194"/>
                <a:gd name="T41" fmla="*/ 183 h 190"/>
                <a:gd name="T42" fmla="*/ 151 w 194"/>
                <a:gd name="T43" fmla="*/ 174 h 190"/>
                <a:gd name="T44" fmla="*/ 165 w 194"/>
                <a:gd name="T45" fmla="*/ 162 h 190"/>
                <a:gd name="T46" fmla="*/ 172 w 194"/>
                <a:gd name="T47" fmla="*/ 155 h 190"/>
                <a:gd name="T48" fmla="*/ 182 w 194"/>
                <a:gd name="T49" fmla="*/ 139 h 190"/>
                <a:gd name="T50" fmla="*/ 189 w 194"/>
                <a:gd name="T51" fmla="*/ 122 h 190"/>
                <a:gd name="T52" fmla="*/ 193 w 194"/>
                <a:gd name="T53" fmla="*/ 104 h 190"/>
                <a:gd name="T54" fmla="*/ 194 w 194"/>
                <a:gd name="T55" fmla="*/ 94 h 190"/>
                <a:gd name="T56" fmla="*/ 192 w 194"/>
                <a:gd name="T57" fmla="*/ 76 h 190"/>
                <a:gd name="T58" fmla="*/ 187 w 194"/>
                <a:gd name="T59" fmla="*/ 58 h 190"/>
                <a:gd name="T60" fmla="*/ 177 w 194"/>
                <a:gd name="T61" fmla="*/ 42 h 190"/>
                <a:gd name="T62" fmla="*/ 165 w 194"/>
                <a:gd name="T63" fmla="*/ 28 h 190"/>
                <a:gd name="T64" fmla="*/ 158 w 194"/>
                <a:gd name="T65" fmla="*/ 20 h 190"/>
                <a:gd name="T66" fmla="*/ 142 w 194"/>
                <a:gd name="T67" fmla="val 15693908"/>
                <a:gd name="T68" fmla="*/ 125 w 194"/>
                <a:gd name="T69" fmla="*/ 3 h 190"/>
                <a:gd name="T70" fmla="*/ 106 w 194"/>
                <a:gd name="T71" fmla="*/ 0 h 190"/>
                <a:gd name="T72" fmla="*/ 96 w 194"/>
                <a:gd name="T7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4" h="190">
                  <a:moveTo>
                    <a:pt x="96" y="0"/>
                  </a:moveTo>
                  <a:lnTo>
                    <a:pt x="96" y="0"/>
                  </a:lnTo>
                  <a:lnTo>
                    <a:pt x="86" y="0"/>
                  </a:lnTo>
                  <a:lnTo>
                    <a:pt x="77" y="1"/>
                  </a:lnTo>
                  <a:lnTo>
                    <a:pt x="68" y="3"/>
                  </a:lnTo>
                  <a:lnTo>
                    <a:pt x="60" y="7"/>
                  </a:lnTo>
                  <a:lnTo>
                    <a:pt x="51" y="11"/>
                  </a:lnTo>
                  <a:lnTo>
                    <a:pt x="43" y="16"/>
                  </a:lnTo>
                  <a:lnTo>
                    <a:pt x="35" y="20"/>
                  </a:lnTo>
                  <a:lnTo>
                    <a:pt x="28" y="28"/>
                  </a:lnTo>
                  <a:lnTo>
                    <a:pt x="28" y="28"/>
                  </a:lnTo>
                  <a:lnTo>
                    <a:pt x="22" y="35"/>
                  </a:lnTo>
                  <a:lnTo>
                    <a:pt x="16" y="42"/>
                  </a:lnTo>
                  <a:lnTo>
                    <a:pt x="11" y="50"/>
                  </a:lnTo>
                  <a:lnTo>
                    <a:pt x="8" y="58"/>
                  </a:lnTo>
                  <a:lnTo>
                    <a:pt x="5" y="66"/>
                  </a:lnTo>
                  <a:lnTo>
                    <a:pt x="3" y="76"/>
                  </a:lnTo>
                  <a:lnTo>
                    <a:pt x="2" y="85"/>
                  </a:lnTo>
                  <a:lnTo>
                    <a:pt x="0" y="94"/>
                  </a:lnTo>
                  <a:lnTo>
                    <a:pt x="0" y="94"/>
                  </a:lnTo>
                  <a:lnTo>
                    <a:pt x="2" y="104"/>
                  </a:lnTo>
                  <a:lnTo>
                    <a:pt x="3" y="114"/>
                  </a:lnTo>
                  <a:lnTo>
                    <a:pt x="5" y="122"/>
                  </a:lnTo>
                  <a:lnTo>
                    <a:pt x="8" y="131"/>
                  </a:lnTo>
                  <a:lnTo>
                    <a:pt x="11" y="139"/>
                  </a:lnTo>
                  <a:lnTo>
                    <a:pt x="16" y="148"/>
                  </a:lnTo>
                  <a:lnTo>
                    <a:pt x="22" y="155"/>
                  </a:lnTo>
                  <a:lnTo>
                    <a:pt x="29" y="162"/>
                  </a:lnTo>
                  <a:lnTo>
                    <a:pt x="29" y="162"/>
                  </a:lnTo>
                  <a:lnTo>
                    <a:pt x="35" y="168"/>
                  </a:lnTo>
                  <a:lnTo>
                    <a:pt x="44" y="174"/>
                  </a:lnTo>
                  <a:lnTo>
                    <a:pt x="51" y="179"/>
                  </a:lnTo>
                  <a:lnTo>
                    <a:pt x="60" y="183"/>
                  </a:lnTo>
                  <a:lnTo>
                    <a:pt x="68" y="186"/>
                  </a:lnTo>
                  <a:lnTo>
                    <a:pt x="78" y="189"/>
                  </a:lnTo>
                  <a:lnTo>
                    <a:pt x="88" y="190"/>
                  </a:lnTo>
                  <a:lnTo>
                    <a:pt x="97" y="190"/>
                  </a:lnTo>
                  <a:lnTo>
                    <a:pt x="97" y="190"/>
                  </a:lnTo>
                  <a:lnTo>
                    <a:pt x="107" y="190"/>
                  </a:lnTo>
                  <a:lnTo>
                    <a:pt x="117" y="189"/>
                  </a:lnTo>
                  <a:lnTo>
                    <a:pt x="125" y="186"/>
                  </a:lnTo>
                  <a:lnTo>
                    <a:pt x="134" y="183"/>
                  </a:lnTo>
                  <a:lnTo>
                    <a:pt x="142" y="179"/>
                  </a:lnTo>
                  <a:lnTo>
                    <a:pt x="151" y="174"/>
                  </a:lnTo>
                  <a:lnTo>
                    <a:pt x="158" y="168"/>
                  </a:lnTo>
                  <a:lnTo>
                    <a:pt x="165" y="162"/>
                  </a:lnTo>
                  <a:lnTo>
                    <a:pt x="165" y="162"/>
                  </a:lnTo>
                  <a:lnTo>
                    <a:pt x="172" y="155"/>
                  </a:lnTo>
                  <a:lnTo>
                    <a:pt x="177" y="148"/>
                  </a:lnTo>
                  <a:lnTo>
                    <a:pt x="182" y="139"/>
                  </a:lnTo>
                  <a:lnTo>
                    <a:pt x="187" y="131"/>
                  </a:lnTo>
                  <a:lnTo>
                    <a:pt x="189" y="122"/>
                  </a:lnTo>
                  <a:lnTo>
                    <a:pt x="192" y="114"/>
                  </a:lnTo>
                  <a:lnTo>
                    <a:pt x="193" y="104"/>
                  </a:lnTo>
                  <a:lnTo>
                    <a:pt x="194" y="94"/>
                  </a:lnTo>
                  <a:lnTo>
                    <a:pt x="194" y="94"/>
                  </a:lnTo>
                  <a:lnTo>
                    <a:pt x="193" y="85"/>
                  </a:lnTo>
                  <a:lnTo>
                    <a:pt x="192" y="76"/>
                  </a:lnTo>
                  <a:lnTo>
                    <a:pt x="189" y="66"/>
                  </a:lnTo>
                  <a:lnTo>
                    <a:pt x="187" y="58"/>
                  </a:lnTo>
                  <a:lnTo>
                    <a:pt x="182" y="50"/>
                  </a:lnTo>
                  <a:lnTo>
                    <a:pt x="177" y="42"/>
                  </a:lnTo>
                  <a:lnTo>
                    <a:pt x="171" y="35"/>
                  </a:lnTo>
                  <a:lnTo>
                    <a:pt x="165" y="28"/>
                  </a:lnTo>
                  <a:lnTo>
                    <a:pt x="165" y="28"/>
                  </a:lnTo>
                  <a:lnTo>
                    <a:pt x="158" y="20"/>
                  </a:lnTo>
                  <a:lnTo>
                    <a:pt x="149" y="16"/>
                  </a:lnTo>
                  <a:lnTo>
                    <a:pt x="142" y="11"/>
                  </a:lnTo>
                  <a:lnTo>
                    <a:pt x="134" y="7"/>
                  </a:lnTo>
                  <a:lnTo>
                    <a:pt x="125" y="3"/>
                  </a:lnTo>
                  <a:lnTo>
                    <a:pt x="115" y="1"/>
                  </a:lnTo>
                  <a:lnTo>
                    <a:pt x="106" y="0"/>
                  </a:lnTo>
                  <a:lnTo>
                    <a:pt x="96" y="0"/>
                  </a:lnTo>
                  <a:lnTo>
                    <a:pt x="96"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70" name="Freeform 24">
              <a:extLst>
                <a:ext uri="{FF2B5EF4-FFF2-40B4-BE49-F238E27FC236}">
                  <a16:creationId xmlns:a16="http://schemas.microsoft.com/office/drawing/2014/main" id="{BC1297A3-0686-4624-824B-05BED5D51D94}"/>
                </a:ext>
              </a:extLst>
            </p:cNvPr>
            <p:cNvSpPr>
              <a:spLocks/>
            </p:cNvSpPr>
            <p:nvPr/>
          </p:nvSpPr>
          <p:spPr bwMode="auto">
            <a:xfrm>
              <a:off x="6328717" y="5694164"/>
              <a:ext cx="415925" cy="487363"/>
            </a:xfrm>
            <a:custGeom>
              <a:avLst/>
              <a:gdLst>
                <a:gd name="T0" fmla="*/ 389 w 525"/>
                <a:gd name="T1" fmla="*/ 21 h 614"/>
                <a:gd name="T2" fmla="*/ 342 w 525"/>
                <a:gd name="T3" fmla="*/ 7 h 614"/>
                <a:gd name="T4" fmla="*/ 288 w 525"/>
                <a:gd name="T5" fmla="*/ 0 h 614"/>
                <a:gd name="T6" fmla="*/ 240 w 525"/>
                <a:gd name="T7" fmla="*/ 1 h 614"/>
                <a:gd name="T8" fmla="*/ 160 w 525"/>
                <a:gd name="T9" fmla="*/ 17 h 614"/>
                <a:gd name="T10" fmla="*/ 93 w 525"/>
                <a:gd name="T11" fmla="*/ 53 h 614"/>
                <a:gd name="T12" fmla="*/ 56 w 525"/>
                <a:gd name="T13" fmla="*/ 87 h 614"/>
                <a:gd name="T14" fmla="*/ 18 w 525"/>
                <a:gd name="T15" fmla="*/ 149 h 614"/>
                <a:gd name="T16" fmla="*/ 1 w 525"/>
                <a:gd name="T17" fmla="*/ 220 h 614"/>
                <a:gd name="T18" fmla="*/ 145 w 525"/>
                <a:gd name="T19" fmla="*/ 245 h 614"/>
                <a:gd name="T20" fmla="*/ 150 w 525"/>
                <a:gd name="T21" fmla="*/ 213 h 614"/>
                <a:gd name="T22" fmla="*/ 165 w 525"/>
                <a:gd name="T23" fmla="*/ 185 h 614"/>
                <a:gd name="T24" fmla="*/ 179 w 525"/>
                <a:gd name="T25" fmla="*/ 168 h 614"/>
                <a:gd name="T26" fmla="*/ 206 w 525"/>
                <a:gd name="T27" fmla="*/ 150 h 614"/>
                <a:gd name="T28" fmla="*/ 239 w 525"/>
                <a:gd name="T29" fmla="*/ 140 h 614"/>
                <a:gd name="T30" fmla="*/ 263 w 525"/>
                <a:gd name="T31" fmla="*/ 138 h 614"/>
                <a:gd name="T32" fmla="*/ 298 w 525"/>
                <a:gd name="T33" fmla="*/ 141 h 614"/>
                <a:gd name="T34" fmla="*/ 326 w 525"/>
                <a:gd name="T35" fmla="*/ 152 h 614"/>
                <a:gd name="T36" fmla="*/ 343 w 525"/>
                <a:gd name="T37" fmla="*/ 163 h 614"/>
                <a:gd name="T38" fmla="*/ 361 w 525"/>
                <a:gd name="T39" fmla="*/ 183 h 614"/>
                <a:gd name="T40" fmla="*/ 371 w 525"/>
                <a:gd name="T41" fmla="*/ 207 h 614"/>
                <a:gd name="T42" fmla="*/ 372 w 525"/>
                <a:gd name="T43" fmla="*/ 224 h 614"/>
                <a:gd name="T44" fmla="*/ 366 w 525"/>
                <a:gd name="T45" fmla="*/ 259 h 614"/>
                <a:gd name="T46" fmla="*/ 351 w 525"/>
                <a:gd name="T47" fmla="*/ 281 h 614"/>
                <a:gd name="T48" fmla="*/ 290 w 525"/>
                <a:gd name="T49" fmla="*/ 340 h 614"/>
                <a:gd name="T50" fmla="*/ 261 w 525"/>
                <a:gd name="T51" fmla="*/ 367 h 614"/>
                <a:gd name="T52" fmla="*/ 225 w 525"/>
                <a:gd name="T53" fmla="*/ 409 h 614"/>
                <a:gd name="T54" fmla="*/ 201 w 525"/>
                <a:gd name="T55" fmla="*/ 454 h 614"/>
                <a:gd name="T56" fmla="*/ 189 w 525"/>
                <a:gd name="T57" fmla="*/ 485 h 614"/>
                <a:gd name="T58" fmla="*/ 177 w 525"/>
                <a:gd name="T59" fmla="*/ 535 h 614"/>
                <a:gd name="T60" fmla="*/ 173 w 525"/>
                <a:gd name="T61" fmla="*/ 589 h 614"/>
                <a:gd name="T62" fmla="*/ 325 w 525"/>
                <a:gd name="T63" fmla="*/ 614 h 614"/>
                <a:gd name="T64" fmla="*/ 331 w 525"/>
                <a:gd name="T65" fmla="*/ 547 h 614"/>
                <a:gd name="T66" fmla="*/ 339 w 525"/>
                <a:gd name="T67" fmla="*/ 517 h 614"/>
                <a:gd name="T68" fmla="*/ 356 w 525"/>
                <a:gd name="T69" fmla="*/ 483 h 614"/>
                <a:gd name="T70" fmla="*/ 377 w 525"/>
                <a:gd name="T71" fmla="*/ 459 h 614"/>
                <a:gd name="T72" fmla="*/ 417 w 525"/>
                <a:gd name="T73" fmla="*/ 421 h 614"/>
                <a:gd name="T74" fmla="*/ 471 w 525"/>
                <a:gd name="T75" fmla="*/ 367 h 614"/>
                <a:gd name="T76" fmla="*/ 491 w 525"/>
                <a:gd name="T77" fmla="*/ 339 h 614"/>
                <a:gd name="T78" fmla="*/ 514 w 525"/>
                <a:gd name="T79" fmla="*/ 290 h 614"/>
                <a:gd name="T80" fmla="*/ 521 w 525"/>
                <a:gd name="T81" fmla="*/ 259 h 614"/>
                <a:gd name="T82" fmla="*/ 525 w 525"/>
                <a:gd name="T83" fmla="*/ 226 h 614"/>
                <a:gd name="T84" fmla="*/ 520 w 525"/>
                <a:gd name="T85" fmla="*/ 181 h 614"/>
                <a:gd name="T86" fmla="*/ 505 w 525"/>
                <a:gd name="T87" fmla="*/ 139 h 614"/>
                <a:gd name="T88" fmla="*/ 491 w 525"/>
                <a:gd name="T89" fmla="*/ 111 h 614"/>
                <a:gd name="T90" fmla="*/ 463 w 525"/>
                <a:gd name="T91" fmla="*/ 75 h 614"/>
                <a:gd name="T92" fmla="*/ 429 w 525"/>
                <a:gd name="T93" fmla="*/ 44 h 614"/>
                <a:gd name="T94" fmla="*/ 403 w 525"/>
                <a:gd name="T95" fmla="*/ 2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5" h="614">
                  <a:moveTo>
                    <a:pt x="403" y="29"/>
                  </a:moveTo>
                  <a:lnTo>
                    <a:pt x="403" y="29"/>
                  </a:lnTo>
                  <a:lnTo>
                    <a:pt x="389" y="21"/>
                  </a:lnTo>
                  <a:lnTo>
                    <a:pt x="374" y="15"/>
                  </a:lnTo>
                  <a:lnTo>
                    <a:pt x="359" y="11"/>
                  </a:lnTo>
                  <a:lnTo>
                    <a:pt x="342" y="7"/>
                  </a:lnTo>
                  <a:lnTo>
                    <a:pt x="325" y="3"/>
                  </a:lnTo>
                  <a:lnTo>
                    <a:pt x="308" y="1"/>
                  </a:lnTo>
                  <a:lnTo>
                    <a:pt x="288" y="0"/>
                  </a:lnTo>
                  <a:lnTo>
                    <a:pt x="269" y="0"/>
                  </a:lnTo>
                  <a:lnTo>
                    <a:pt x="269" y="0"/>
                  </a:lnTo>
                  <a:lnTo>
                    <a:pt x="240" y="1"/>
                  </a:lnTo>
                  <a:lnTo>
                    <a:pt x="212" y="3"/>
                  </a:lnTo>
                  <a:lnTo>
                    <a:pt x="185" y="9"/>
                  </a:lnTo>
                  <a:lnTo>
                    <a:pt x="160" y="17"/>
                  </a:lnTo>
                  <a:lnTo>
                    <a:pt x="136" y="26"/>
                  </a:lnTo>
                  <a:lnTo>
                    <a:pt x="114" y="38"/>
                  </a:lnTo>
                  <a:lnTo>
                    <a:pt x="93" y="53"/>
                  </a:lnTo>
                  <a:lnTo>
                    <a:pt x="74" y="69"/>
                  </a:lnTo>
                  <a:lnTo>
                    <a:pt x="74" y="69"/>
                  </a:lnTo>
                  <a:lnTo>
                    <a:pt x="56" y="87"/>
                  </a:lnTo>
                  <a:lnTo>
                    <a:pt x="41" y="106"/>
                  </a:lnTo>
                  <a:lnTo>
                    <a:pt x="28" y="127"/>
                  </a:lnTo>
                  <a:lnTo>
                    <a:pt x="18" y="149"/>
                  </a:lnTo>
                  <a:lnTo>
                    <a:pt x="10" y="172"/>
                  </a:lnTo>
                  <a:lnTo>
                    <a:pt x="5" y="195"/>
                  </a:lnTo>
                  <a:lnTo>
                    <a:pt x="1" y="220"/>
                  </a:lnTo>
                  <a:lnTo>
                    <a:pt x="0" y="245"/>
                  </a:lnTo>
                  <a:lnTo>
                    <a:pt x="145" y="245"/>
                  </a:lnTo>
                  <a:lnTo>
                    <a:pt x="145" y="245"/>
                  </a:lnTo>
                  <a:lnTo>
                    <a:pt x="147" y="235"/>
                  </a:lnTo>
                  <a:lnTo>
                    <a:pt x="148" y="224"/>
                  </a:lnTo>
                  <a:lnTo>
                    <a:pt x="150" y="213"/>
                  </a:lnTo>
                  <a:lnTo>
                    <a:pt x="154" y="203"/>
                  </a:lnTo>
                  <a:lnTo>
                    <a:pt x="159" y="193"/>
                  </a:lnTo>
                  <a:lnTo>
                    <a:pt x="165" y="185"/>
                  </a:lnTo>
                  <a:lnTo>
                    <a:pt x="171" y="176"/>
                  </a:lnTo>
                  <a:lnTo>
                    <a:pt x="179" y="168"/>
                  </a:lnTo>
                  <a:lnTo>
                    <a:pt x="179" y="168"/>
                  </a:lnTo>
                  <a:lnTo>
                    <a:pt x="188" y="162"/>
                  </a:lnTo>
                  <a:lnTo>
                    <a:pt x="196" y="155"/>
                  </a:lnTo>
                  <a:lnTo>
                    <a:pt x="206" y="150"/>
                  </a:lnTo>
                  <a:lnTo>
                    <a:pt x="217" y="146"/>
                  </a:lnTo>
                  <a:lnTo>
                    <a:pt x="227" y="143"/>
                  </a:lnTo>
                  <a:lnTo>
                    <a:pt x="239" y="140"/>
                  </a:lnTo>
                  <a:lnTo>
                    <a:pt x="251" y="139"/>
                  </a:lnTo>
                  <a:lnTo>
                    <a:pt x="263" y="138"/>
                  </a:lnTo>
                  <a:lnTo>
                    <a:pt x="263" y="138"/>
                  </a:lnTo>
                  <a:lnTo>
                    <a:pt x="275" y="139"/>
                  </a:lnTo>
                  <a:lnTo>
                    <a:pt x="287" y="140"/>
                  </a:lnTo>
                  <a:lnTo>
                    <a:pt x="298" y="141"/>
                  </a:lnTo>
                  <a:lnTo>
                    <a:pt x="308" y="145"/>
                  </a:lnTo>
                  <a:lnTo>
                    <a:pt x="317" y="147"/>
                  </a:lnTo>
                  <a:lnTo>
                    <a:pt x="326" y="152"/>
                  </a:lnTo>
                  <a:lnTo>
                    <a:pt x="334" y="157"/>
                  </a:lnTo>
                  <a:lnTo>
                    <a:pt x="343" y="163"/>
                  </a:lnTo>
                  <a:lnTo>
                    <a:pt x="343" y="163"/>
                  </a:lnTo>
                  <a:lnTo>
                    <a:pt x="350" y="169"/>
                  </a:lnTo>
                  <a:lnTo>
                    <a:pt x="356" y="176"/>
                  </a:lnTo>
                  <a:lnTo>
                    <a:pt x="361" y="183"/>
                  </a:lnTo>
                  <a:lnTo>
                    <a:pt x="365" y="191"/>
                  </a:lnTo>
                  <a:lnTo>
                    <a:pt x="368" y="198"/>
                  </a:lnTo>
                  <a:lnTo>
                    <a:pt x="371" y="207"/>
                  </a:lnTo>
                  <a:lnTo>
                    <a:pt x="372" y="214"/>
                  </a:lnTo>
                  <a:lnTo>
                    <a:pt x="372" y="224"/>
                  </a:lnTo>
                  <a:lnTo>
                    <a:pt x="372" y="224"/>
                  </a:lnTo>
                  <a:lnTo>
                    <a:pt x="372" y="236"/>
                  </a:lnTo>
                  <a:lnTo>
                    <a:pt x="370" y="248"/>
                  </a:lnTo>
                  <a:lnTo>
                    <a:pt x="366" y="259"/>
                  </a:lnTo>
                  <a:lnTo>
                    <a:pt x="360" y="269"/>
                  </a:lnTo>
                  <a:lnTo>
                    <a:pt x="360" y="269"/>
                  </a:lnTo>
                  <a:lnTo>
                    <a:pt x="351" y="281"/>
                  </a:lnTo>
                  <a:lnTo>
                    <a:pt x="337" y="296"/>
                  </a:lnTo>
                  <a:lnTo>
                    <a:pt x="315" y="316"/>
                  </a:lnTo>
                  <a:lnTo>
                    <a:pt x="290" y="340"/>
                  </a:lnTo>
                  <a:lnTo>
                    <a:pt x="290" y="340"/>
                  </a:lnTo>
                  <a:lnTo>
                    <a:pt x="274" y="353"/>
                  </a:lnTo>
                  <a:lnTo>
                    <a:pt x="261" y="367"/>
                  </a:lnTo>
                  <a:lnTo>
                    <a:pt x="248" y="381"/>
                  </a:lnTo>
                  <a:lnTo>
                    <a:pt x="236" y="396"/>
                  </a:lnTo>
                  <a:lnTo>
                    <a:pt x="225" y="409"/>
                  </a:lnTo>
                  <a:lnTo>
                    <a:pt x="217" y="424"/>
                  </a:lnTo>
                  <a:lnTo>
                    <a:pt x="208" y="439"/>
                  </a:lnTo>
                  <a:lnTo>
                    <a:pt x="201" y="454"/>
                  </a:lnTo>
                  <a:lnTo>
                    <a:pt x="201" y="454"/>
                  </a:lnTo>
                  <a:lnTo>
                    <a:pt x="194" y="470"/>
                  </a:lnTo>
                  <a:lnTo>
                    <a:pt x="189" y="485"/>
                  </a:lnTo>
                  <a:lnTo>
                    <a:pt x="184" y="501"/>
                  </a:lnTo>
                  <a:lnTo>
                    <a:pt x="181" y="518"/>
                  </a:lnTo>
                  <a:lnTo>
                    <a:pt x="177" y="535"/>
                  </a:lnTo>
                  <a:lnTo>
                    <a:pt x="176" y="553"/>
                  </a:lnTo>
                  <a:lnTo>
                    <a:pt x="175" y="571"/>
                  </a:lnTo>
                  <a:lnTo>
                    <a:pt x="173" y="589"/>
                  </a:lnTo>
                  <a:lnTo>
                    <a:pt x="175" y="614"/>
                  </a:lnTo>
                  <a:lnTo>
                    <a:pt x="325" y="614"/>
                  </a:lnTo>
                  <a:lnTo>
                    <a:pt x="325" y="614"/>
                  </a:lnTo>
                  <a:lnTo>
                    <a:pt x="326" y="589"/>
                  </a:lnTo>
                  <a:lnTo>
                    <a:pt x="328" y="566"/>
                  </a:lnTo>
                  <a:lnTo>
                    <a:pt x="331" y="547"/>
                  </a:lnTo>
                  <a:lnTo>
                    <a:pt x="336" y="531"/>
                  </a:lnTo>
                  <a:lnTo>
                    <a:pt x="336" y="531"/>
                  </a:lnTo>
                  <a:lnTo>
                    <a:pt x="339" y="517"/>
                  </a:lnTo>
                  <a:lnTo>
                    <a:pt x="344" y="503"/>
                  </a:lnTo>
                  <a:lnTo>
                    <a:pt x="350" y="493"/>
                  </a:lnTo>
                  <a:lnTo>
                    <a:pt x="356" y="483"/>
                  </a:lnTo>
                  <a:lnTo>
                    <a:pt x="356" y="483"/>
                  </a:lnTo>
                  <a:lnTo>
                    <a:pt x="363" y="472"/>
                  </a:lnTo>
                  <a:lnTo>
                    <a:pt x="377" y="459"/>
                  </a:lnTo>
                  <a:lnTo>
                    <a:pt x="394" y="442"/>
                  </a:lnTo>
                  <a:lnTo>
                    <a:pt x="417" y="421"/>
                  </a:lnTo>
                  <a:lnTo>
                    <a:pt x="417" y="421"/>
                  </a:lnTo>
                  <a:lnTo>
                    <a:pt x="440" y="399"/>
                  </a:lnTo>
                  <a:lnTo>
                    <a:pt x="458" y="381"/>
                  </a:lnTo>
                  <a:lnTo>
                    <a:pt x="471" y="367"/>
                  </a:lnTo>
                  <a:lnTo>
                    <a:pt x="480" y="356"/>
                  </a:lnTo>
                  <a:lnTo>
                    <a:pt x="480" y="356"/>
                  </a:lnTo>
                  <a:lnTo>
                    <a:pt x="491" y="339"/>
                  </a:lnTo>
                  <a:lnTo>
                    <a:pt x="500" y="323"/>
                  </a:lnTo>
                  <a:lnTo>
                    <a:pt x="508" y="306"/>
                  </a:lnTo>
                  <a:lnTo>
                    <a:pt x="514" y="290"/>
                  </a:lnTo>
                  <a:lnTo>
                    <a:pt x="514" y="290"/>
                  </a:lnTo>
                  <a:lnTo>
                    <a:pt x="518" y="275"/>
                  </a:lnTo>
                  <a:lnTo>
                    <a:pt x="521" y="259"/>
                  </a:lnTo>
                  <a:lnTo>
                    <a:pt x="523" y="242"/>
                  </a:lnTo>
                  <a:lnTo>
                    <a:pt x="525" y="226"/>
                  </a:lnTo>
                  <a:lnTo>
                    <a:pt x="525" y="226"/>
                  </a:lnTo>
                  <a:lnTo>
                    <a:pt x="523" y="212"/>
                  </a:lnTo>
                  <a:lnTo>
                    <a:pt x="522" y="196"/>
                  </a:lnTo>
                  <a:lnTo>
                    <a:pt x="520" y="181"/>
                  </a:lnTo>
                  <a:lnTo>
                    <a:pt x="516" y="168"/>
                  </a:lnTo>
                  <a:lnTo>
                    <a:pt x="511" y="153"/>
                  </a:lnTo>
                  <a:lnTo>
                    <a:pt x="505" y="139"/>
                  </a:lnTo>
                  <a:lnTo>
                    <a:pt x="499" y="126"/>
                  </a:lnTo>
                  <a:lnTo>
                    <a:pt x="491" y="111"/>
                  </a:lnTo>
                  <a:lnTo>
                    <a:pt x="491" y="111"/>
                  </a:lnTo>
                  <a:lnTo>
                    <a:pt x="482" y="99"/>
                  </a:lnTo>
                  <a:lnTo>
                    <a:pt x="472" y="86"/>
                  </a:lnTo>
                  <a:lnTo>
                    <a:pt x="463" y="75"/>
                  </a:lnTo>
                  <a:lnTo>
                    <a:pt x="452" y="64"/>
                  </a:lnTo>
                  <a:lnTo>
                    <a:pt x="441" y="54"/>
                  </a:lnTo>
                  <a:lnTo>
                    <a:pt x="429" y="44"/>
                  </a:lnTo>
                  <a:lnTo>
                    <a:pt x="417" y="36"/>
                  </a:lnTo>
                  <a:lnTo>
                    <a:pt x="403" y="29"/>
                  </a:lnTo>
                  <a:lnTo>
                    <a:pt x="403" y="29"/>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36" name="pole tekstowe 35">
            <a:extLst>
              <a:ext uri="{FF2B5EF4-FFF2-40B4-BE49-F238E27FC236}">
                <a16:creationId xmlns:a16="http://schemas.microsoft.com/office/drawing/2014/main" id="{AC419A1C-FC46-4869-B156-54FAA9EFE7C4}"/>
              </a:ext>
            </a:extLst>
          </p:cNvPr>
          <p:cNvSpPr txBox="1"/>
          <p:nvPr/>
        </p:nvSpPr>
        <p:spPr>
          <a:xfrm>
            <a:off x="359220" y="5240615"/>
            <a:ext cx="8176954" cy="338554"/>
          </a:xfrm>
          <a:prstGeom prst="rect">
            <a:avLst/>
          </a:prstGeom>
          <a:noFill/>
        </p:spPr>
        <p:txBody>
          <a:bodyPr wrap="square">
            <a:spAutoFit/>
          </a:bodyPr>
          <a:lstStyle/>
          <a:p>
            <a:pPr algn="just"/>
            <a:r>
              <a:rPr lang="pl-PL" sz="800" i="1">
                <a:solidFill>
                  <a:schemeClr val="bg1">
                    <a:lumMod val="75000"/>
                  </a:schemeClr>
                </a:solidFill>
              </a:rPr>
              <a:t>* Odpowiedź: „przyroda jako wartość sama w sobie” została dodana do kwestionariusza w 2012 r. W 2011 r. była natomiast możliwość wskazania: „moja filozofia życiowa”, którą podało 9% badanych.</a:t>
            </a:r>
          </a:p>
        </p:txBody>
      </p:sp>
      <p:sp>
        <p:nvSpPr>
          <p:cNvPr id="6" name="Symbol zastępczy tekstu 7">
            <a:extLst>
              <a:ext uri="{FF2B5EF4-FFF2-40B4-BE49-F238E27FC236}">
                <a16:creationId xmlns:a16="http://schemas.microsoft.com/office/drawing/2014/main" id="{FE32B76C-E10C-4C73-95DB-BBE18217799F}"/>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1617934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ochrony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P4. Proszę wskazać dwa Pana(i) zdaniem najważniejsze powody, dla których warto chronić środowisko: </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wielkość miejscowości: wieś n=242, miasto do 20 tys. n=120, miasto 20-100 tys. n=225, miasto 100-500 tys. n=209, miasto powyżej 500 tys. n=162.</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4" name="Wykres 3">
            <a:extLst>
              <a:ext uri="{FF2B5EF4-FFF2-40B4-BE49-F238E27FC236}">
                <a16:creationId xmlns:a16="http://schemas.microsoft.com/office/drawing/2014/main" id="{561CE9C6-0FBA-4784-A2FD-35F99392EA76}"/>
              </a:ext>
            </a:extLst>
          </p:cNvPr>
          <p:cNvGraphicFramePr/>
          <p:nvPr>
            <p:extLst>
              <p:ext uri="{D42A27DB-BD31-4B8C-83A1-F6EECF244321}">
                <p14:modId xmlns:p14="http://schemas.microsoft.com/office/powerpoint/2010/main" val="3778945767"/>
              </p:ext>
            </p:extLst>
          </p:nvPr>
        </p:nvGraphicFramePr>
        <p:xfrm>
          <a:off x="108519" y="1539247"/>
          <a:ext cx="8743699" cy="26024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Tabela 4">
            <a:extLst>
              <a:ext uri="{FF2B5EF4-FFF2-40B4-BE49-F238E27FC236}">
                <a16:creationId xmlns:a16="http://schemas.microsoft.com/office/drawing/2014/main" id="{AA085195-43AF-4117-ADB6-88CED5B12015}"/>
              </a:ext>
            </a:extLst>
          </p:cNvPr>
          <p:cNvGraphicFramePr>
            <a:graphicFrameLocks noGrp="1"/>
          </p:cNvGraphicFramePr>
          <p:nvPr>
            <p:extLst>
              <p:ext uri="{D42A27DB-BD31-4B8C-83A1-F6EECF244321}">
                <p14:modId xmlns:p14="http://schemas.microsoft.com/office/powerpoint/2010/main" val="460143682"/>
              </p:ext>
            </p:extLst>
          </p:nvPr>
        </p:nvGraphicFramePr>
        <p:xfrm>
          <a:off x="607825" y="4796502"/>
          <a:ext cx="8176955" cy="370840"/>
        </p:xfrm>
        <a:graphic>
          <a:graphicData uri="http://schemas.openxmlformats.org/drawingml/2006/table">
            <a:tbl>
              <a:tblPr firstRow="1" bandRow="1">
                <a:tableStyleId>{5C22544A-7EE6-4342-B048-85BDC9FD1C3A}</a:tableStyleId>
              </a:tblPr>
              <a:tblGrid>
                <a:gridCol w="1635391">
                  <a:extLst>
                    <a:ext uri="{9D8B030D-6E8A-4147-A177-3AD203B41FA5}">
                      <a16:colId xmlns:a16="http://schemas.microsoft.com/office/drawing/2014/main" val="2435835370"/>
                    </a:ext>
                  </a:extLst>
                </a:gridCol>
                <a:gridCol w="1635391">
                  <a:extLst>
                    <a:ext uri="{9D8B030D-6E8A-4147-A177-3AD203B41FA5}">
                      <a16:colId xmlns:a16="http://schemas.microsoft.com/office/drawing/2014/main" val="347706484"/>
                    </a:ext>
                  </a:extLst>
                </a:gridCol>
                <a:gridCol w="1635391">
                  <a:extLst>
                    <a:ext uri="{9D8B030D-6E8A-4147-A177-3AD203B41FA5}">
                      <a16:colId xmlns:a16="http://schemas.microsoft.com/office/drawing/2014/main" val="2068610669"/>
                    </a:ext>
                  </a:extLst>
                </a:gridCol>
                <a:gridCol w="1635391">
                  <a:extLst>
                    <a:ext uri="{9D8B030D-6E8A-4147-A177-3AD203B41FA5}">
                      <a16:colId xmlns:a16="http://schemas.microsoft.com/office/drawing/2014/main" val="4019274048"/>
                    </a:ext>
                  </a:extLst>
                </a:gridCol>
                <a:gridCol w="1635391">
                  <a:extLst>
                    <a:ext uri="{9D8B030D-6E8A-4147-A177-3AD203B41FA5}">
                      <a16:colId xmlns:a16="http://schemas.microsoft.com/office/drawing/2014/main" val="537664376"/>
                    </a:ext>
                  </a:extLst>
                </a:gridCol>
              </a:tblGrid>
              <a:tr h="370840">
                <a:tc>
                  <a:txBody>
                    <a:bodyPr/>
                    <a:lstStyle/>
                    <a:p>
                      <a:pPr algn="ctr"/>
                      <a:r>
                        <a:rPr lang="pl-PL" sz="1050" b="0">
                          <a:solidFill>
                            <a:srgbClr val="58595B"/>
                          </a:solidFill>
                        </a:rPr>
                        <a:t>troska o przyszłe pokolenia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dbałość, troska </a:t>
                      </a:r>
                    </a:p>
                    <a:p>
                      <a:pPr algn="ctr"/>
                      <a:r>
                        <a:rPr lang="pl-PL" sz="1050" b="0">
                          <a:solidFill>
                            <a:srgbClr val="58595B"/>
                          </a:solidFill>
                        </a:rPr>
                        <a:t>o zdrowie człowieka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przyroda, jako wartość </a:t>
                      </a:r>
                    </a:p>
                    <a:p>
                      <a:pPr algn="ctr"/>
                      <a:r>
                        <a:rPr lang="pl-PL" sz="1050" b="0">
                          <a:solidFill>
                            <a:srgbClr val="58595B"/>
                          </a:solidFill>
                        </a:rPr>
                        <a:t>sama w sobie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oszczędność, względy ekonomiczne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63867538"/>
                  </a:ext>
                </a:extLst>
              </a:tr>
            </a:tbl>
          </a:graphicData>
        </a:graphic>
      </p:graphicFrame>
      <p:grpSp>
        <p:nvGrpSpPr>
          <p:cNvPr id="47" name="Grupa 46">
            <a:extLst>
              <a:ext uri="{FF2B5EF4-FFF2-40B4-BE49-F238E27FC236}">
                <a16:creationId xmlns:a16="http://schemas.microsoft.com/office/drawing/2014/main" id="{5091A51B-0080-4490-8855-04DE03561BB7}"/>
              </a:ext>
            </a:extLst>
          </p:cNvPr>
          <p:cNvGrpSpPr/>
          <p:nvPr/>
        </p:nvGrpSpPr>
        <p:grpSpPr>
          <a:xfrm>
            <a:off x="6146056" y="4249007"/>
            <a:ext cx="317457" cy="452269"/>
            <a:chOff x="4837113" y="1630363"/>
            <a:chExt cx="463550" cy="660400"/>
          </a:xfrm>
          <a:solidFill>
            <a:srgbClr val="FF9966"/>
          </a:solidFill>
        </p:grpSpPr>
        <p:sp>
          <p:nvSpPr>
            <p:cNvPr id="48" name="Freeform 132">
              <a:extLst>
                <a:ext uri="{FF2B5EF4-FFF2-40B4-BE49-F238E27FC236}">
                  <a16:creationId xmlns:a16="http://schemas.microsoft.com/office/drawing/2014/main" id="{5BA2BCAE-D13B-4F2F-85E0-C29A5FA67594}"/>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9" name="Freeform 133">
              <a:extLst>
                <a:ext uri="{FF2B5EF4-FFF2-40B4-BE49-F238E27FC236}">
                  <a16:creationId xmlns:a16="http://schemas.microsoft.com/office/drawing/2014/main" id="{7BA47606-9EBB-41CC-A12A-6C2487BE7CB9}"/>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134">
              <a:extLst>
                <a:ext uri="{FF2B5EF4-FFF2-40B4-BE49-F238E27FC236}">
                  <a16:creationId xmlns:a16="http://schemas.microsoft.com/office/drawing/2014/main" id="{C18943F2-50B3-4368-8AAA-B3AA17FA34FD}"/>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1" name="Grupa 50">
            <a:extLst>
              <a:ext uri="{FF2B5EF4-FFF2-40B4-BE49-F238E27FC236}">
                <a16:creationId xmlns:a16="http://schemas.microsoft.com/office/drawing/2014/main" id="{4028632D-0C5F-4BD2-BF65-EB45F82EA6F9}"/>
              </a:ext>
            </a:extLst>
          </p:cNvPr>
          <p:cNvGrpSpPr/>
          <p:nvPr/>
        </p:nvGrpSpPr>
        <p:grpSpPr>
          <a:xfrm>
            <a:off x="4534406" y="4286747"/>
            <a:ext cx="411721" cy="431137"/>
            <a:chOff x="4393411" y="3573016"/>
            <a:chExt cx="661673" cy="692877"/>
          </a:xfrm>
          <a:solidFill>
            <a:srgbClr val="FF9966"/>
          </a:solidFill>
        </p:grpSpPr>
        <p:sp>
          <p:nvSpPr>
            <p:cNvPr id="52" name="Freeform 51">
              <a:extLst>
                <a:ext uri="{FF2B5EF4-FFF2-40B4-BE49-F238E27FC236}">
                  <a16:creationId xmlns:a16="http://schemas.microsoft.com/office/drawing/2014/main" id="{A865B616-F734-409C-B585-5576021A72CD}"/>
                </a:ext>
              </a:extLst>
            </p:cNvPr>
            <p:cNvSpPr>
              <a:spLocks/>
            </p:cNvSpPr>
            <p:nvPr/>
          </p:nvSpPr>
          <p:spPr bwMode="auto">
            <a:xfrm>
              <a:off x="4562230" y="3881850"/>
              <a:ext cx="323236" cy="384043"/>
            </a:xfrm>
            <a:custGeom>
              <a:avLst/>
              <a:gdLst>
                <a:gd name="T0" fmla="*/ 0 w 1618"/>
                <a:gd name="T1" fmla="*/ 1922 h 1922"/>
                <a:gd name="T2" fmla="*/ 1618 w 1618"/>
                <a:gd name="T3" fmla="*/ 1742 h 1922"/>
                <a:gd name="T4" fmla="*/ 1586 w 1618"/>
                <a:gd name="T5" fmla="*/ 1725 h 1922"/>
                <a:gd name="T6" fmla="*/ 1520 w 1618"/>
                <a:gd name="T7" fmla="*/ 1695 h 1922"/>
                <a:gd name="T8" fmla="*/ 1453 w 1618"/>
                <a:gd name="T9" fmla="*/ 1669 h 1922"/>
                <a:gd name="T10" fmla="*/ 1384 w 1618"/>
                <a:gd name="T11" fmla="*/ 1645 h 1922"/>
                <a:gd name="T12" fmla="*/ 1314 w 1618"/>
                <a:gd name="T13" fmla="*/ 1624 h 1922"/>
                <a:gd name="T14" fmla="*/ 1243 w 1618"/>
                <a:gd name="T15" fmla="*/ 1606 h 1922"/>
                <a:gd name="T16" fmla="*/ 1170 w 1618"/>
                <a:gd name="T17" fmla="*/ 1591 h 1922"/>
                <a:gd name="T18" fmla="*/ 1097 w 1618"/>
                <a:gd name="T19" fmla="*/ 1579 h 1922"/>
                <a:gd name="T20" fmla="*/ 1059 w 1618"/>
                <a:gd name="T21" fmla="*/ 1575 h 1922"/>
                <a:gd name="T22" fmla="*/ 1024 w 1618"/>
                <a:gd name="T23" fmla="*/ 1491 h 1922"/>
                <a:gd name="T24" fmla="*/ 993 w 1618"/>
                <a:gd name="T25" fmla="*/ 1406 h 1922"/>
                <a:gd name="T26" fmla="*/ 1007 w 1618"/>
                <a:gd name="T27" fmla="*/ 1368 h 1922"/>
                <a:gd name="T28" fmla="*/ 1038 w 1618"/>
                <a:gd name="T29" fmla="*/ 1289 h 1922"/>
                <a:gd name="T30" fmla="*/ 1076 w 1618"/>
                <a:gd name="T31" fmla="*/ 1207 h 1922"/>
                <a:gd name="T32" fmla="*/ 1118 w 1618"/>
                <a:gd name="T33" fmla="*/ 1125 h 1922"/>
                <a:gd name="T34" fmla="*/ 1165 w 1618"/>
                <a:gd name="T35" fmla="*/ 1043 h 1922"/>
                <a:gd name="T36" fmla="*/ 1215 w 1618"/>
                <a:gd name="T37" fmla="*/ 961 h 1922"/>
                <a:gd name="T38" fmla="*/ 1296 w 1618"/>
                <a:gd name="T39" fmla="*/ 840 h 1922"/>
                <a:gd name="T40" fmla="*/ 1352 w 1618"/>
                <a:gd name="T41" fmla="*/ 762 h 1922"/>
                <a:gd name="T42" fmla="*/ 1267 w 1618"/>
                <a:gd name="T43" fmla="*/ 681 h 1922"/>
                <a:gd name="T44" fmla="*/ 1212 w 1618"/>
                <a:gd name="T45" fmla="*/ 627 h 1922"/>
                <a:gd name="T46" fmla="*/ 1162 w 1618"/>
                <a:gd name="T47" fmla="*/ 678 h 1922"/>
                <a:gd name="T48" fmla="*/ 1111 w 1618"/>
                <a:gd name="T49" fmla="*/ 736 h 1922"/>
                <a:gd name="T50" fmla="*/ 1064 w 1618"/>
                <a:gd name="T51" fmla="*/ 796 h 1922"/>
                <a:gd name="T52" fmla="*/ 979 w 1618"/>
                <a:gd name="T53" fmla="*/ 912 h 1922"/>
                <a:gd name="T54" fmla="*/ 896 w 1618"/>
                <a:gd name="T55" fmla="*/ 1032 h 1922"/>
                <a:gd name="T56" fmla="*/ 891 w 1618"/>
                <a:gd name="T57" fmla="*/ 1031 h 1922"/>
                <a:gd name="T58" fmla="*/ 918 w 1618"/>
                <a:gd name="T59" fmla="*/ 904 h 1922"/>
                <a:gd name="T60" fmla="*/ 954 w 1618"/>
                <a:gd name="T61" fmla="*/ 704 h 1922"/>
                <a:gd name="T62" fmla="*/ 995 w 1618"/>
                <a:gd name="T63" fmla="*/ 434 h 1922"/>
                <a:gd name="T64" fmla="*/ 1013 w 1618"/>
                <a:gd name="T65" fmla="*/ 279 h 1922"/>
                <a:gd name="T66" fmla="*/ 988 w 1618"/>
                <a:gd name="T67" fmla="*/ 255 h 1922"/>
                <a:gd name="T68" fmla="*/ 927 w 1618"/>
                <a:gd name="T69" fmla="*/ 196 h 1922"/>
                <a:gd name="T70" fmla="*/ 863 w 1618"/>
                <a:gd name="T71" fmla="*/ 124 h 1922"/>
                <a:gd name="T72" fmla="*/ 798 w 1618"/>
                <a:gd name="T73" fmla="*/ 43 h 1922"/>
                <a:gd name="T74" fmla="*/ 767 w 1618"/>
                <a:gd name="T75" fmla="*/ 0 h 1922"/>
                <a:gd name="T76" fmla="*/ 758 w 1618"/>
                <a:gd name="T77" fmla="*/ 90 h 1922"/>
                <a:gd name="T78" fmla="*/ 746 w 1618"/>
                <a:gd name="T79" fmla="*/ 178 h 1922"/>
                <a:gd name="T80" fmla="*/ 732 w 1618"/>
                <a:gd name="T81" fmla="*/ 265 h 1922"/>
                <a:gd name="T82" fmla="*/ 697 w 1618"/>
                <a:gd name="T83" fmla="*/ 433 h 1922"/>
                <a:gd name="T84" fmla="*/ 656 w 1618"/>
                <a:gd name="T85" fmla="*/ 596 h 1922"/>
                <a:gd name="T86" fmla="*/ 634 w 1618"/>
                <a:gd name="T87" fmla="*/ 677 h 1922"/>
                <a:gd name="T88" fmla="*/ 579 w 1618"/>
                <a:gd name="T89" fmla="*/ 890 h 1922"/>
                <a:gd name="T90" fmla="*/ 554 w 1618"/>
                <a:gd name="T91" fmla="*/ 1000 h 1922"/>
                <a:gd name="T92" fmla="*/ 532 w 1618"/>
                <a:gd name="T93" fmla="*/ 1111 h 1922"/>
                <a:gd name="T94" fmla="*/ 514 w 1618"/>
                <a:gd name="T95" fmla="*/ 1226 h 1922"/>
                <a:gd name="T96" fmla="*/ 501 w 1618"/>
                <a:gd name="T97" fmla="*/ 1345 h 1922"/>
                <a:gd name="T98" fmla="*/ 494 w 1618"/>
                <a:gd name="T99" fmla="*/ 1467 h 1922"/>
                <a:gd name="T100" fmla="*/ 496 w 1618"/>
                <a:gd name="T101" fmla="*/ 1595 h 1922"/>
                <a:gd name="T102" fmla="*/ 462 w 1618"/>
                <a:gd name="T103" fmla="*/ 1602 h 1922"/>
                <a:gd name="T104" fmla="*/ 398 w 1618"/>
                <a:gd name="T105" fmla="*/ 1617 h 1922"/>
                <a:gd name="T106" fmla="*/ 333 w 1618"/>
                <a:gd name="T107" fmla="*/ 1636 h 1922"/>
                <a:gd name="T108" fmla="*/ 269 w 1618"/>
                <a:gd name="T109" fmla="*/ 1657 h 1922"/>
                <a:gd name="T110" fmla="*/ 207 w 1618"/>
                <a:gd name="T111" fmla="*/ 1679 h 1922"/>
                <a:gd name="T112" fmla="*/ 146 w 1618"/>
                <a:gd name="T113" fmla="*/ 1705 h 1922"/>
                <a:gd name="T114" fmla="*/ 86 w 1618"/>
                <a:gd name="T115" fmla="*/ 1733 h 1922"/>
                <a:gd name="T116" fmla="*/ 28 w 1618"/>
                <a:gd name="T117" fmla="*/ 1763 h 1922"/>
                <a:gd name="T118" fmla="*/ 0 w 1618"/>
                <a:gd name="T119" fmla="*/ 1779 h 1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8" h="1922">
                  <a:moveTo>
                    <a:pt x="0" y="1779"/>
                  </a:moveTo>
                  <a:lnTo>
                    <a:pt x="0" y="1922"/>
                  </a:lnTo>
                  <a:lnTo>
                    <a:pt x="1618" y="1922"/>
                  </a:lnTo>
                  <a:lnTo>
                    <a:pt x="1618" y="1742"/>
                  </a:lnTo>
                  <a:lnTo>
                    <a:pt x="1618" y="1742"/>
                  </a:lnTo>
                  <a:lnTo>
                    <a:pt x="1586" y="1725"/>
                  </a:lnTo>
                  <a:lnTo>
                    <a:pt x="1553" y="1710"/>
                  </a:lnTo>
                  <a:lnTo>
                    <a:pt x="1520" y="1695"/>
                  </a:lnTo>
                  <a:lnTo>
                    <a:pt x="1487" y="1682"/>
                  </a:lnTo>
                  <a:lnTo>
                    <a:pt x="1453" y="1669"/>
                  </a:lnTo>
                  <a:lnTo>
                    <a:pt x="1419" y="1657"/>
                  </a:lnTo>
                  <a:lnTo>
                    <a:pt x="1384" y="1645"/>
                  </a:lnTo>
                  <a:lnTo>
                    <a:pt x="1350" y="1634"/>
                  </a:lnTo>
                  <a:lnTo>
                    <a:pt x="1314" y="1624"/>
                  </a:lnTo>
                  <a:lnTo>
                    <a:pt x="1278" y="1615"/>
                  </a:lnTo>
                  <a:lnTo>
                    <a:pt x="1243" y="1606"/>
                  </a:lnTo>
                  <a:lnTo>
                    <a:pt x="1207" y="1599"/>
                  </a:lnTo>
                  <a:lnTo>
                    <a:pt x="1170" y="1591"/>
                  </a:lnTo>
                  <a:lnTo>
                    <a:pt x="1133" y="1584"/>
                  </a:lnTo>
                  <a:lnTo>
                    <a:pt x="1097" y="1579"/>
                  </a:lnTo>
                  <a:lnTo>
                    <a:pt x="1059" y="1575"/>
                  </a:lnTo>
                  <a:lnTo>
                    <a:pt x="1059" y="1575"/>
                  </a:lnTo>
                  <a:lnTo>
                    <a:pt x="1042" y="1533"/>
                  </a:lnTo>
                  <a:lnTo>
                    <a:pt x="1024" y="1491"/>
                  </a:lnTo>
                  <a:lnTo>
                    <a:pt x="1009" y="1449"/>
                  </a:lnTo>
                  <a:lnTo>
                    <a:pt x="993" y="1406"/>
                  </a:lnTo>
                  <a:lnTo>
                    <a:pt x="993" y="1406"/>
                  </a:lnTo>
                  <a:lnTo>
                    <a:pt x="1007" y="1368"/>
                  </a:lnTo>
                  <a:lnTo>
                    <a:pt x="1022" y="1328"/>
                  </a:lnTo>
                  <a:lnTo>
                    <a:pt x="1038" y="1289"/>
                  </a:lnTo>
                  <a:lnTo>
                    <a:pt x="1056" y="1248"/>
                  </a:lnTo>
                  <a:lnTo>
                    <a:pt x="1076" y="1207"/>
                  </a:lnTo>
                  <a:lnTo>
                    <a:pt x="1096" y="1167"/>
                  </a:lnTo>
                  <a:lnTo>
                    <a:pt x="1118" y="1125"/>
                  </a:lnTo>
                  <a:lnTo>
                    <a:pt x="1141" y="1084"/>
                  </a:lnTo>
                  <a:lnTo>
                    <a:pt x="1165" y="1043"/>
                  </a:lnTo>
                  <a:lnTo>
                    <a:pt x="1190" y="1002"/>
                  </a:lnTo>
                  <a:lnTo>
                    <a:pt x="1215" y="961"/>
                  </a:lnTo>
                  <a:lnTo>
                    <a:pt x="1242" y="920"/>
                  </a:lnTo>
                  <a:lnTo>
                    <a:pt x="1296" y="840"/>
                  </a:lnTo>
                  <a:lnTo>
                    <a:pt x="1352" y="762"/>
                  </a:lnTo>
                  <a:lnTo>
                    <a:pt x="1352" y="762"/>
                  </a:lnTo>
                  <a:lnTo>
                    <a:pt x="1306" y="719"/>
                  </a:lnTo>
                  <a:lnTo>
                    <a:pt x="1267" y="681"/>
                  </a:lnTo>
                  <a:lnTo>
                    <a:pt x="1212" y="627"/>
                  </a:lnTo>
                  <a:lnTo>
                    <a:pt x="1212" y="627"/>
                  </a:lnTo>
                  <a:lnTo>
                    <a:pt x="1187" y="652"/>
                  </a:lnTo>
                  <a:lnTo>
                    <a:pt x="1162" y="678"/>
                  </a:lnTo>
                  <a:lnTo>
                    <a:pt x="1136" y="707"/>
                  </a:lnTo>
                  <a:lnTo>
                    <a:pt x="1111" y="736"/>
                  </a:lnTo>
                  <a:lnTo>
                    <a:pt x="1087" y="765"/>
                  </a:lnTo>
                  <a:lnTo>
                    <a:pt x="1064" y="796"/>
                  </a:lnTo>
                  <a:lnTo>
                    <a:pt x="1019" y="855"/>
                  </a:lnTo>
                  <a:lnTo>
                    <a:pt x="979" y="912"/>
                  </a:lnTo>
                  <a:lnTo>
                    <a:pt x="944" y="962"/>
                  </a:lnTo>
                  <a:lnTo>
                    <a:pt x="896" y="1032"/>
                  </a:lnTo>
                  <a:lnTo>
                    <a:pt x="891" y="1031"/>
                  </a:lnTo>
                  <a:lnTo>
                    <a:pt x="891" y="1031"/>
                  </a:lnTo>
                  <a:lnTo>
                    <a:pt x="904" y="972"/>
                  </a:lnTo>
                  <a:lnTo>
                    <a:pt x="918" y="904"/>
                  </a:lnTo>
                  <a:lnTo>
                    <a:pt x="934" y="814"/>
                  </a:lnTo>
                  <a:lnTo>
                    <a:pt x="954" y="704"/>
                  </a:lnTo>
                  <a:lnTo>
                    <a:pt x="974" y="576"/>
                  </a:lnTo>
                  <a:lnTo>
                    <a:pt x="995" y="434"/>
                  </a:lnTo>
                  <a:lnTo>
                    <a:pt x="1004" y="359"/>
                  </a:lnTo>
                  <a:lnTo>
                    <a:pt x="1013" y="279"/>
                  </a:lnTo>
                  <a:lnTo>
                    <a:pt x="1013" y="279"/>
                  </a:lnTo>
                  <a:lnTo>
                    <a:pt x="988" y="255"/>
                  </a:lnTo>
                  <a:lnTo>
                    <a:pt x="958" y="228"/>
                  </a:lnTo>
                  <a:lnTo>
                    <a:pt x="927" y="196"/>
                  </a:lnTo>
                  <a:lnTo>
                    <a:pt x="896" y="162"/>
                  </a:lnTo>
                  <a:lnTo>
                    <a:pt x="863" y="124"/>
                  </a:lnTo>
                  <a:lnTo>
                    <a:pt x="830" y="85"/>
                  </a:lnTo>
                  <a:lnTo>
                    <a:pt x="798" y="43"/>
                  </a:lnTo>
                  <a:lnTo>
                    <a:pt x="767" y="0"/>
                  </a:lnTo>
                  <a:lnTo>
                    <a:pt x="767" y="0"/>
                  </a:lnTo>
                  <a:lnTo>
                    <a:pt x="763" y="45"/>
                  </a:lnTo>
                  <a:lnTo>
                    <a:pt x="758" y="90"/>
                  </a:lnTo>
                  <a:lnTo>
                    <a:pt x="753" y="134"/>
                  </a:lnTo>
                  <a:lnTo>
                    <a:pt x="746" y="178"/>
                  </a:lnTo>
                  <a:lnTo>
                    <a:pt x="739" y="222"/>
                  </a:lnTo>
                  <a:lnTo>
                    <a:pt x="732" y="265"/>
                  </a:lnTo>
                  <a:lnTo>
                    <a:pt x="715" y="350"/>
                  </a:lnTo>
                  <a:lnTo>
                    <a:pt x="697" y="433"/>
                  </a:lnTo>
                  <a:lnTo>
                    <a:pt x="677" y="515"/>
                  </a:lnTo>
                  <a:lnTo>
                    <a:pt x="656" y="596"/>
                  </a:lnTo>
                  <a:lnTo>
                    <a:pt x="634" y="677"/>
                  </a:lnTo>
                  <a:lnTo>
                    <a:pt x="634" y="677"/>
                  </a:lnTo>
                  <a:lnTo>
                    <a:pt x="606" y="783"/>
                  </a:lnTo>
                  <a:lnTo>
                    <a:pt x="579" y="890"/>
                  </a:lnTo>
                  <a:lnTo>
                    <a:pt x="566" y="945"/>
                  </a:lnTo>
                  <a:lnTo>
                    <a:pt x="554" y="1000"/>
                  </a:lnTo>
                  <a:lnTo>
                    <a:pt x="543" y="1054"/>
                  </a:lnTo>
                  <a:lnTo>
                    <a:pt x="532" y="1111"/>
                  </a:lnTo>
                  <a:lnTo>
                    <a:pt x="522" y="1168"/>
                  </a:lnTo>
                  <a:lnTo>
                    <a:pt x="514" y="1226"/>
                  </a:lnTo>
                  <a:lnTo>
                    <a:pt x="506" y="1284"/>
                  </a:lnTo>
                  <a:lnTo>
                    <a:pt x="501" y="1345"/>
                  </a:lnTo>
                  <a:lnTo>
                    <a:pt x="498" y="1405"/>
                  </a:lnTo>
                  <a:lnTo>
                    <a:pt x="494" y="1467"/>
                  </a:lnTo>
                  <a:lnTo>
                    <a:pt x="494" y="1531"/>
                  </a:lnTo>
                  <a:lnTo>
                    <a:pt x="496" y="1595"/>
                  </a:lnTo>
                  <a:lnTo>
                    <a:pt x="496" y="1595"/>
                  </a:lnTo>
                  <a:lnTo>
                    <a:pt x="462" y="1602"/>
                  </a:lnTo>
                  <a:lnTo>
                    <a:pt x="429" y="1610"/>
                  </a:lnTo>
                  <a:lnTo>
                    <a:pt x="398" y="1617"/>
                  </a:lnTo>
                  <a:lnTo>
                    <a:pt x="365" y="1626"/>
                  </a:lnTo>
                  <a:lnTo>
                    <a:pt x="333" y="1636"/>
                  </a:lnTo>
                  <a:lnTo>
                    <a:pt x="301" y="1646"/>
                  </a:lnTo>
                  <a:lnTo>
                    <a:pt x="269" y="1657"/>
                  </a:lnTo>
                  <a:lnTo>
                    <a:pt x="238" y="1668"/>
                  </a:lnTo>
                  <a:lnTo>
                    <a:pt x="207" y="1679"/>
                  </a:lnTo>
                  <a:lnTo>
                    <a:pt x="177" y="1692"/>
                  </a:lnTo>
                  <a:lnTo>
                    <a:pt x="146" y="1705"/>
                  </a:lnTo>
                  <a:lnTo>
                    <a:pt x="116" y="1719"/>
                  </a:lnTo>
                  <a:lnTo>
                    <a:pt x="86" y="1733"/>
                  </a:lnTo>
                  <a:lnTo>
                    <a:pt x="57" y="1747"/>
                  </a:lnTo>
                  <a:lnTo>
                    <a:pt x="28" y="1763"/>
                  </a:lnTo>
                  <a:lnTo>
                    <a:pt x="0" y="1779"/>
                  </a:lnTo>
                  <a:lnTo>
                    <a:pt x="0"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52">
              <a:extLst>
                <a:ext uri="{FF2B5EF4-FFF2-40B4-BE49-F238E27FC236}">
                  <a16:creationId xmlns:a16="http://schemas.microsoft.com/office/drawing/2014/main" id="{E01C5CD8-7E73-4A9E-8ECE-364592496728}"/>
                </a:ext>
              </a:extLst>
            </p:cNvPr>
            <p:cNvSpPr>
              <a:spLocks/>
            </p:cNvSpPr>
            <p:nvPr/>
          </p:nvSpPr>
          <p:spPr bwMode="auto">
            <a:xfrm>
              <a:off x="4393411" y="3573016"/>
              <a:ext cx="661673" cy="556062"/>
            </a:xfrm>
            <a:custGeom>
              <a:avLst/>
              <a:gdLst>
                <a:gd name="T0" fmla="*/ 2439 w 3308"/>
                <a:gd name="T1" fmla="*/ 424 h 2777"/>
                <a:gd name="T2" fmla="*/ 2299 w 3308"/>
                <a:gd name="T3" fmla="*/ 271 h 2777"/>
                <a:gd name="T4" fmla="*/ 2133 w 3308"/>
                <a:gd name="T5" fmla="*/ 149 h 2777"/>
                <a:gd name="T6" fmla="*/ 1944 w 3308"/>
                <a:gd name="T7" fmla="*/ 60 h 2777"/>
                <a:gd name="T8" fmla="*/ 1737 w 3308"/>
                <a:gd name="T9" fmla="*/ 11 h 2777"/>
                <a:gd name="T10" fmla="*/ 1542 w 3308"/>
                <a:gd name="T11" fmla="*/ 1 h 2777"/>
                <a:gd name="T12" fmla="*/ 1261 w 3308"/>
                <a:gd name="T13" fmla="*/ 53 h 2777"/>
                <a:gd name="T14" fmla="*/ 1013 w 3308"/>
                <a:gd name="T15" fmla="*/ 172 h 2777"/>
                <a:gd name="T16" fmla="*/ 805 w 3308"/>
                <a:gd name="T17" fmla="*/ 351 h 2777"/>
                <a:gd name="T18" fmla="*/ 649 w 3308"/>
                <a:gd name="T19" fmla="*/ 576 h 2777"/>
                <a:gd name="T20" fmla="*/ 554 w 3308"/>
                <a:gd name="T21" fmla="*/ 840 h 2777"/>
                <a:gd name="T22" fmla="*/ 432 w 3308"/>
                <a:gd name="T23" fmla="*/ 922 h 2777"/>
                <a:gd name="T24" fmla="*/ 281 w 3308"/>
                <a:gd name="T25" fmla="*/ 1008 h 2777"/>
                <a:gd name="T26" fmla="*/ 155 w 3308"/>
                <a:gd name="T27" fmla="*/ 1128 h 2777"/>
                <a:gd name="T28" fmla="*/ 64 w 3308"/>
                <a:gd name="T29" fmla="*/ 1276 h 2777"/>
                <a:gd name="T30" fmla="*/ 10 w 3308"/>
                <a:gd name="T31" fmla="*/ 1446 h 2777"/>
                <a:gd name="T32" fmla="*/ 0 w 3308"/>
                <a:gd name="T33" fmla="*/ 1597 h 2777"/>
                <a:gd name="T34" fmla="*/ 28 w 3308"/>
                <a:gd name="T35" fmla="*/ 1765 h 2777"/>
                <a:gd name="T36" fmla="*/ 93 w 3308"/>
                <a:gd name="T37" fmla="*/ 1917 h 2777"/>
                <a:gd name="T38" fmla="*/ 190 w 3308"/>
                <a:gd name="T39" fmla="*/ 2048 h 2777"/>
                <a:gd name="T40" fmla="*/ 315 w 3308"/>
                <a:gd name="T41" fmla="*/ 2153 h 2777"/>
                <a:gd name="T42" fmla="*/ 462 w 3308"/>
                <a:gd name="T43" fmla="*/ 2226 h 2777"/>
                <a:gd name="T44" fmla="*/ 509 w 3308"/>
                <a:gd name="T45" fmla="*/ 2345 h 2777"/>
                <a:gd name="T46" fmla="*/ 575 w 3308"/>
                <a:gd name="T47" fmla="*/ 2496 h 2777"/>
                <a:gd name="T48" fmla="*/ 679 w 3308"/>
                <a:gd name="T49" fmla="*/ 2620 h 2777"/>
                <a:gd name="T50" fmla="*/ 813 w 3308"/>
                <a:gd name="T51" fmla="*/ 2712 h 2777"/>
                <a:gd name="T52" fmla="*/ 969 w 3308"/>
                <a:gd name="T53" fmla="*/ 2766 h 2777"/>
                <a:gd name="T54" fmla="*/ 1227 w 3308"/>
                <a:gd name="T55" fmla="*/ 2777 h 2777"/>
                <a:gd name="T56" fmla="*/ 1293 w 3308"/>
                <a:gd name="T57" fmla="*/ 2425 h 2777"/>
                <a:gd name="T58" fmla="*/ 1179 w 3308"/>
                <a:gd name="T59" fmla="*/ 2221 h 2777"/>
                <a:gd name="T60" fmla="*/ 1235 w 3308"/>
                <a:gd name="T61" fmla="*/ 2072 h 2777"/>
                <a:gd name="T62" fmla="*/ 1355 w 3308"/>
                <a:gd name="T63" fmla="*/ 2183 h 2777"/>
                <a:gd name="T64" fmla="*/ 1457 w 3308"/>
                <a:gd name="T65" fmla="*/ 1745 h 2777"/>
                <a:gd name="T66" fmla="*/ 1489 w 3308"/>
                <a:gd name="T67" fmla="*/ 1397 h 2777"/>
                <a:gd name="T68" fmla="*/ 1534 w 3308"/>
                <a:gd name="T69" fmla="*/ 1261 h 2777"/>
                <a:gd name="T70" fmla="*/ 1610 w 3308"/>
                <a:gd name="T71" fmla="*/ 1226 h 2777"/>
                <a:gd name="T72" fmla="*/ 1626 w 3308"/>
                <a:gd name="T73" fmla="*/ 1296 h 2777"/>
                <a:gd name="T74" fmla="*/ 1698 w 3308"/>
                <a:gd name="T75" fmla="*/ 1439 h 2777"/>
                <a:gd name="T76" fmla="*/ 1878 w 3308"/>
                <a:gd name="T77" fmla="*/ 1672 h 2777"/>
                <a:gd name="T78" fmla="*/ 1981 w 3308"/>
                <a:gd name="T79" fmla="*/ 1879 h 2777"/>
                <a:gd name="T80" fmla="*/ 2035 w 3308"/>
                <a:gd name="T81" fmla="*/ 2048 h 2777"/>
                <a:gd name="T82" fmla="*/ 2208 w 3308"/>
                <a:gd name="T83" fmla="*/ 2159 h 2777"/>
                <a:gd name="T84" fmla="*/ 2300 w 3308"/>
                <a:gd name="T85" fmla="*/ 2349 h 2777"/>
                <a:gd name="T86" fmla="*/ 2074 w 3308"/>
                <a:gd name="T87" fmla="*/ 2723 h 2777"/>
                <a:gd name="T88" fmla="*/ 2383 w 3308"/>
                <a:gd name="T89" fmla="*/ 2770 h 2777"/>
                <a:gd name="T90" fmla="*/ 2546 w 3308"/>
                <a:gd name="T91" fmla="*/ 2720 h 2777"/>
                <a:gd name="T92" fmla="*/ 2687 w 3308"/>
                <a:gd name="T93" fmla="*/ 2629 h 2777"/>
                <a:gd name="T94" fmla="*/ 2796 w 3308"/>
                <a:gd name="T95" fmla="*/ 2501 h 2777"/>
                <a:gd name="T96" fmla="*/ 2866 w 3308"/>
                <a:gd name="T97" fmla="*/ 2346 h 2777"/>
                <a:gd name="T98" fmla="*/ 2889 w 3308"/>
                <a:gd name="T99" fmla="*/ 2202 h 2777"/>
                <a:gd name="T100" fmla="*/ 3021 w 3308"/>
                <a:gd name="T101" fmla="*/ 2100 h 2777"/>
                <a:gd name="T102" fmla="*/ 3132 w 3308"/>
                <a:gd name="T103" fmla="*/ 1974 h 2777"/>
                <a:gd name="T104" fmla="*/ 3219 w 3308"/>
                <a:gd name="T105" fmla="*/ 1830 h 2777"/>
                <a:gd name="T106" fmla="*/ 3278 w 3308"/>
                <a:gd name="T107" fmla="*/ 1671 h 2777"/>
                <a:gd name="T108" fmla="*/ 3306 w 3308"/>
                <a:gd name="T109" fmla="*/ 1498 h 2777"/>
                <a:gd name="T110" fmla="*/ 3300 w 3308"/>
                <a:gd name="T111" fmla="*/ 1310 h 2777"/>
                <a:gd name="T112" fmla="*/ 3231 w 3308"/>
                <a:gd name="T113" fmla="*/ 1073 h 2777"/>
                <a:gd name="T114" fmla="*/ 3105 w 3308"/>
                <a:gd name="T115" fmla="*/ 866 h 2777"/>
                <a:gd name="T116" fmla="*/ 2930 w 3308"/>
                <a:gd name="T117" fmla="*/ 701 h 2777"/>
                <a:gd name="T118" fmla="*/ 2716 w 3308"/>
                <a:gd name="T119" fmla="*/ 588 h 2777"/>
                <a:gd name="T120" fmla="*/ 2513 w 3308"/>
                <a:gd name="T121" fmla="*/ 540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8" h="2777">
                  <a:moveTo>
                    <a:pt x="2513" y="540"/>
                  </a:moveTo>
                  <a:lnTo>
                    <a:pt x="2513" y="540"/>
                  </a:lnTo>
                  <a:lnTo>
                    <a:pt x="2497" y="509"/>
                  </a:lnTo>
                  <a:lnTo>
                    <a:pt x="2478" y="480"/>
                  </a:lnTo>
                  <a:lnTo>
                    <a:pt x="2458" y="452"/>
                  </a:lnTo>
                  <a:lnTo>
                    <a:pt x="2439" y="424"/>
                  </a:lnTo>
                  <a:lnTo>
                    <a:pt x="2417" y="397"/>
                  </a:lnTo>
                  <a:lnTo>
                    <a:pt x="2395" y="370"/>
                  </a:lnTo>
                  <a:lnTo>
                    <a:pt x="2373" y="344"/>
                  </a:lnTo>
                  <a:lnTo>
                    <a:pt x="2349" y="320"/>
                  </a:lnTo>
                  <a:lnTo>
                    <a:pt x="2324" y="296"/>
                  </a:lnTo>
                  <a:lnTo>
                    <a:pt x="2299" y="271"/>
                  </a:lnTo>
                  <a:lnTo>
                    <a:pt x="2273" y="249"/>
                  </a:lnTo>
                  <a:lnTo>
                    <a:pt x="2246" y="227"/>
                  </a:lnTo>
                  <a:lnTo>
                    <a:pt x="2219" y="206"/>
                  </a:lnTo>
                  <a:lnTo>
                    <a:pt x="2191" y="187"/>
                  </a:lnTo>
                  <a:lnTo>
                    <a:pt x="2162" y="167"/>
                  </a:lnTo>
                  <a:lnTo>
                    <a:pt x="2133" y="149"/>
                  </a:lnTo>
                  <a:lnTo>
                    <a:pt x="2102" y="132"/>
                  </a:lnTo>
                  <a:lnTo>
                    <a:pt x="2071" y="115"/>
                  </a:lnTo>
                  <a:lnTo>
                    <a:pt x="2041" y="100"/>
                  </a:lnTo>
                  <a:lnTo>
                    <a:pt x="2009" y="86"/>
                  </a:lnTo>
                  <a:lnTo>
                    <a:pt x="1977" y="72"/>
                  </a:lnTo>
                  <a:lnTo>
                    <a:pt x="1944" y="60"/>
                  </a:lnTo>
                  <a:lnTo>
                    <a:pt x="1911" y="49"/>
                  </a:lnTo>
                  <a:lnTo>
                    <a:pt x="1877" y="39"/>
                  </a:lnTo>
                  <a:lnTo>
                    <a:pt x="1843" y="31"/>
                  </a:lnTo>
                  <a:lnTo>
                    <a:pt x="1808" y="23"/>
                  </a:lnTo>
                  <a:lnTo>
                    <a:pt x="1772" y="16"/>
                  </a:lnTo>
                  <a:lnTo>
                    <a:pt x="1737" y="11"/>
                  </a:lnTo>
                  <a:lnTo>
                    <a:pt x="1701" y="6"/>
                  </a:lnTo>
                  <a:lnTo>
                    <a:pt x="1665" y="3"/>
                  </a:lnTo>
                  <a:lnTo>
                    <a:pt x="1628" y="1"/>
                  </a:lnTo>
                  <a:lnTo>
                    <a:pt x="1591" y="0"/>
                  </a:lnTo>
                  <a:lnTo>
                    <a:pt x="1591" y="0"/>
                  </a:lnTo>
                  <a:lnTo>
                    <a:pt x="1542" y="1"/>
                  </a:lnTo>
                  <a:lnTo>
                    <a:pt x="1493" y="4"/>
                  </a:lnTo>
                  <a:lnTo>
                    <a:pt x="1446" y="10"/>
                  </a:lnTo>
                  <a:lnTo>
                    <a:pt x="1399" y="17"/>
                  </a:lnTo>
                  <a:lnTo>
                    <a:pt x="1352" y="27"/>
                  </a:lnTo>
                  <a:lnTo>
                    <a:pt x="1306" y="39"/>
                  </a:lnTo>
                  <a:lnTo>
                    <a:pt x="1261" y="53"/>
                  </a:lnTo>
                  <a:lnTo>
                    <a:pt x="1217" y="68"/>
                  </a:lnTo>
                  <a:lnTo>
                    <a:pt x="1174" y="86"/>
                  </a:lnTo>
                  <a:lnTo>
                    <a:pt x="1133" y="104"/>
                  </a:lnTo>
                  <a:lnTo>
                    <a:pt x="1091" y="125"/>
                  </a:lnTo>
                  <a:lnTo>
                    <a:pt x="1051" y="148"/>
                  </a:lnTo>
                  <a:lnTo>
                    <a:pt x="1013" y="172"/>
                  </a:lnTo>
                  <a:lnTo>
                    <a:pt x="974" y="199"/>
                  </a:lnTo>
                  <a:lnTo>
                    <a:pt x="938" y="226"/>
                  </a:lnTo>
                  <a:lnTo>
                    <a:pt x="903" y="255"/>
                  </a:lnTo>
                  <a:lnTo>
                    <a:pt x="869" y="286"/>
                  </a:lnTo>
                  <a:lnTo>
                    <a:pt x="836" y="318"/>
                  </a:lnTo>
                  <a:lnTo>
                    <a:pt x="805" y="351"/>
                  </a:lnTo>
                  <a:lnTo>
                    <a:pt x="774" y="385"/>
                  </a:lnTo>
                  <a:lnTo>
                    <a:pt x="747" y="421"/>
                  </a:lnTo>
                  <a:lnTo>
                    <a:pt x="719" y="458"/>
                  </a:lnTo>
                  <a:lnTo>
                    <a:pt x="694" y="497"/>
                  </a:lnTo>
                  <a:lnTo>
                    <a:pt x="671" y="536"/>
                  </a:lnTo>
                  <a:lnTo>
                    <a:pt x="649" y="576"/>
                  </a:lnTo>
                  <a:lnTo>
                    <a:pt x="628" y="618"/>
                  </a:lnTo>
                  <a:lnTo>
                    <a:pt x="610" y="661"/>
                  </a:lnTo>
                  <a:lnTo>
                    <a:pt x="593" y="703"/>
                  </a:lnTo>
                  <a:lnTo>
                    <a:pt x="578" y="749"/>
                  </a:lnTo>
                  <a:lnTo>
                    <a:pt x="565" y="794"/>
                  </a:lnTo>
                  <a:lnTo>
                    <a:pt x="554" y="840"/>
                  </a:lnTo>
                  <a:lnTo>
                    <a:pt x="545" y="886"/>
                  </a:lnTo>
                  <a:lnTo>
                    <a:pt x="545" y="886"/>
                  </a:lnTo>
                  <a:lnTo>
                    <a:pt x="517" y="894"/>
                  </a:lnTo>
                  <a:lnTo>
                    <a:pt x="488" y="901"/>
                  </a:lnTo>
                  <a:lnTo>
                    <a:pt x="460" y="911"/>
                  </a:lnTo>
                  <a:lnTo>
                    <a:pt x="432" y="922"/>
                  </a:lnTo>
                  <a:lnTo>
                    <a:pt x="406" y="933"/>
                  </a:lnTo>
                  <a:lnTo>
                    <a:pt x="379" y="946"/>
                  </a:lnTo>
                  <a:lnTo>
                    <a:pt x="354" y="961"/>
                  </a:lnTo>
                  <a:lnTo>
                    <a:pt x="329" y="975"/>
                  </a:lnTo>
                  <a:lnTo>
                    <a:pt x="305" y="991"/>
                  </a:lnTo>
                  <a:lnTo>
                    <a:pt x="281" y="1008"/>
                  </a:lnTo>
                  <a:lnTo>
                    <a:pt x="257" y="1026"/>
                  </a:lnTo>
                  <a:lnTo>
                    <a:pt x="235" y="1044"/>
                  </a:lnTo>
                  <a:lnTo>
                    <a:pt x="215" y="1064"/>
                  </a:lnTo>
                  <a:lnTo>
                    <a:pt x="194" y="1085"/>
                  </a:lnTo>
                  <a:lnTo>
                    <a:pt x="174" y="1106"/>
                  </a:lnTo>
                  <a:lnTo>
                    <a:pt x="155" y="1128"/>
                  </a:lnTo>
                  <a:lnTo>
                    <a:pt x="138" y="1151"/>
                  </a:lnTo>
                  <a:lnTo>
                    <a:pt x="121" y="1175"/>
                  </a:lnTo>
                  <a:lnTo>
                    <a:pt x="105" y="1199"/>
                  </a:lnTo>
                  <a:lnTo>
                    <a:pt x="90" y="1225"/>
                  </a:lnTo>
                  <a:lnTo>
                    <a:pt x="76" y="1250"/>
                  </a:lnTo>
                  <a:lnTo>
                    <a:pt x="64" y="1276"/>
                  </a:lnTo>
                  <a:lnTo>
                    <a:pt x="52" y="1304"/>
                  </a:lnTo>
                  <a:lnTo>
                    <a:pt x="41" y="1331"/>
                  </a:lnTo>
                  <a:lnTo>
                    <a:pt x="32" y="1359"/>
                  </a:lnTo>
                  <a:lnTo>
                    <a:pt x="23" y="1387"/>
                  </a:lnTo>
                  <a:lnTo>
                    <a:pt x="17" y="1417"/>
                  </a:lnTo>
                  <a:lnTo>
                    <a:pt x="10" y="1446"/>
                  </a:lnTo>
                  <a:lnTo>
                    <a:pt x="6" y="1476"/>
                  </a:lnTo>
                  <a:lnTo>
                    <a:pt x="2" y="1506"/>
                  </a:lnTo>
                  <a:lnTo>
                    <a:pt x="0" y="1537"/>
                  </a:lnTo>
                  <a:lnTo>
                    <a:pt x="0" y="1569"/>
                  </a:lnTo>
                  <a:lnTo>
                    <a:pt x="0" y="1569"/>
                  </a:lnTo>
                  <a:lnTo>
                    <a:pt x="0" y="1597"/>
                  </a:lnTo>
                  <a:lnTo>
                    <a:pt x="2" y="1626"/>
                  </a:lnTo>
                  <a:lnTo>
                    <a:pt x="5" y="1654"/>
                  </a:lnTo>
                  <a:lnTo>
                    <a:pt x="9" y="1683"/>
                  </a:lnTo>
                  <a:lnTo>
                    <a:pt x="14" y="1711"/>
                  </a:lnTo>
                  <a:lnTo>
                    <a:pt x="20" y="1738"/>
                  </a:lnTo>
                  <a:lnTo>
                    <a:pt x="28" y="1765"/>
                  </a:lnTo>
                  <a:lnTo>
                    <a:pt x="36" y="1792"/>
                  </a:lnTo>
                  <a:lnTo>
                    <a:pt x="45" y="1817"/>
                  </a:lnTo>
                  <a:lnTo>
                    <a:pt x="56" y="1844"/>
                  </a:lnTo>
                  <a:lnTo>
                    <a:pt x="67" y="1869"/>
                  </a:lnTo>
                  <a:lnTo>
                    <a:pt x="79" y="1893"/>
                  </a:lnTo>
                  <a:lnTo>
                    <a:pt x="93" y="1917"/>
                  </a:lnTo>
                  <a:lnTo>
                    <a:pt x="107" y="1940"/>
                  </a:lnTo>
                  <a:lnTo>
                    <a:pt x="122" y="1963"/>
                  </a:lnTo>
                  <a:lnTo>
                    <a:pt x="138" y="1985"/>
                  </a:lnTo>
                  <a:lnTo>
                    <a:pt x="154" y="2006"/>
                  </a:lnTo>
                  <a:lnTo>
                    <a:pt x="172" y="2027"/>
                  </a:lnTo>
                  <a:lnTo>
                    <a:pt x="190" y="2048"/>
                  </a:lnTo>
                  <a:lnTo>
                    <a:pt x="209" y="2067"/>
                  </a:lnTo>
                  <a:lnTo>
                    <a:pt x="229" y="2085"/>
                  </a:lnTo>
                  <a:lnTo>
                    <a:pt x="250" y="2103"/>
                  </a:lnTo>
                  <a:lnTo>
                    <a:pt x="271" y="2121"/>
                  </a:lnTo>
                  <a:lnTo>
                    <a:pt x="293" y="2137"/>
                  </a:lnTo>
                  <a:lnTo>
                    <a:pt x="315" y="2153"/>
                  </a:lnTo>
                  <a:lnTo>
                    <a:pt x="338" y="2167"/>
                  </a:lnTo>
                  <a:lnTo>
                    <a:pt x="362" y="2181"/>
                  </a:lnTo>
                  <a:lnTo>
                    <a:pt x="386" y="2193"/>
                  </a:lnTo>
                  <a:lnTo>
                    <a:pt x="410" y="2205"/>
                  </a:lnTo>
                  <a:lnTo>
                    <a:pt x="436" y="2216"/>
                  </a:lnTo>
                  <a:lnTo>
                    <a:pt x="462" y="2226"/>
                  </a:lnTo>
                  <a:lnTo>
                    <a:pt x="488" y="2235"/>
                  </a:lnTo>
                  <a:lnTo>
                    <a:pt x="488" y="2235"/>
                  </a:lnTo>
                  <a:lnTo>
                    <a:pt x="492" y="2264"/>
                  </a:lnTo>
                  <a:lnTo>
                    <a:pt x="496" y="2291"/>
                  </a:lnTo>
                  <a:lnTo>
                    <a:pt x="502" y="2319"/>
                  </a:lnTo>
                  <a:lnTo>
                    <a:pt x="509" y="2345"/>
                  </a:lnTo>
                  <a:lnTo>
                    <a:pt x="517" y="2371"/>
                  </a:lnTo>
                  <a:lnTo>
                    <a:pt x="527" y="2398"/>
                  </a:lnTo>
                  <a:lnTo>
                    <a:pt x="537" y="2423"/>
                  </a:lnTo>
                  <a:lnTo>
                    <a:pt x="549" y="2447"/>
                  </a:lnTo>
                  <a:lnTo>
                    <a:pt x="562" y="2471"/>
                  </a:lnTo>
                  <a:lnTo>
                    <a:pt x="575" y="2496"/>
                  </a:lnTo>
                  <a:lnTo>
                    <a:pt x="591" y="2518"/>
                  </a:lnTo>
                  <a:lnTo>
                    <a:pt x="606" y="2540"/>
                  </a:lnTo>
                  <a:lnTo>
                    <a:pt x="624" y="2561"/>
                  </a:lnTo>
                  <a:lnTo>
                    <a:pt x="641" y="2581"/>
                  </a:lnTo>
                  <a:lnTo>
                    <a:pt x="660" y="2601"/>
                  </a:lnTo>
                  <a:lnTo>
                    <a:pt x="679" y="2620"/>
                  </a:lnTo>
                  <a:lnTo>
                    <a:pt x="699" y="2637"/>
                  </a:lnTo>
                  <a:lnTo>
                    <a:pt x="720" y="2654"/>
                  </a:lnTo>
                  <a:lnTo>
                    <a:pt x="742" y="2670"/>
                  </a:lnTo>
                  <a:lnTo>
                    <a:pt x="765" y="2686"/>
                  </a:lnTo>
                  <a:lnTo>
                    <a:pt x="788" y="2699"/>
                  </a:lnTo>
                  <a:lnTo>
                    <a:pt x="813" y="2712"/>
                  </a:lnTo>
                  <a:lnTo>
                    <a:pt x="837" y="2724"/>
                  </a:lnTo>
                  <a:lnTo>
                    <a:pt x="862" y="2734"/>
                  </a:lnTo>
                  <a:lnTo>
                    <a:pt x="889" y="2744"/>
                  </a:lnTo>
                  <a:lnTo>
                    <a:pt x="915" y="2753"/>
                  </a:lnTo>
                  <a:lnTo>
                    <a:pt x="941" y="2759"/>
                  </a:lnTo>
                  <a:lnTo>
                    <a:pt x="969" y="2766"/>
                  </a:lnTo>
                  <a:lnTo>
                    <a:pt x="996" y="2770"/>
                  </a:lnTo>
                  <a:lnTo>
                    <a:pt x="1025" y="2774"/>
                  </a:lnTo>
                  <a:lnTo>
                    <a:pt x="1053" y="2776"/>
                  </a:lnTo>
                  <a:lnTo>
                    <a:pt x="1082" y="2777"/>
                  </a:lnTo>
                  <a:lnTo>
                    <a:pt x="1227" y="2777"/>
                  </a:lnTo>
                  <a:lnTo>
                    <a:pt x="1227" y="2777"/>
                  </a:lnTo>
                  <a:lnTo>
                    <a:pt x="1233" y="2731"/>
                  </a:lnTo>
                  <a:lnTo>
                    <a:pt x="1239" y="2686"/>
                  </a:lnTo>
                  <a:lnTo>
                    <a:pt x="1247" y="2641"/>
                  </a:lnTo>
                  <a:lnTo>
                    <a:pt x="1256" y="2597"/>
                  </a:lnTo>
                  <a:lnTo>
                    <a:pt x="1273" y="2510"/>
                  </a:lnTo>
                  <a:lnTo>
                    <a:pt x="1293" y="2425"/>
                  </a:lnTo>
                  <a:lnTo>
                    <a:pt x="1293" y="2425"/>
                  </a:lnTo>
                  <a:lnTo>
                    <a:pt x="1272" y="2382"/>
                  </a:lnTo>
                  <a:lnTo>
                    <a:pt x="1250" y="2342"/>
                  </a:lnTo>
                  <a:lnTo>
                    <a:pt x="1227" y="2301"/>
                  </a:lnTo>
                  <a:lnTo>
                    <a:pt x="1203" y="2260"/>
                  </a:lnTo>
                  <a:lnTo>
                    <a:pt x="1179" y="2221"/>
                  </a:lnTo>
                  <a:lnTo>
                    <a:pt x="1153" y="2182"/>
                  </a:lnTo>
                  <a:lnTo>
                    <a:pt x="1126" y="2144"/>
                  </a:lnTo>
                  <a:lnTo>
                    <a:pt x="1099" y="2106"/>
                  </a:lnTo>
                  <a:lnTo>
                    <a:pt x="1196" y="2019"/>
                  </a:lnTo>
                  <a:lnTo>
                    <a:pt x="1196" y="2019"/>
                  </a:lnTo>
                  <a:lnTo>
                    <a:pt x="1235" y="2072"/>
                  </a:lnTo>
                  <a:lnTo>
                    <a:pt x="1272" y="2126"/>
                  </a:lnTo>
                  <a:lnTo>
                    <a:pt x="1307" y="2181"/>
                  </a:lnTo>
                  <a:lnTo>
                    <a:pt x="1340" y="2237"/>
                  </a:lnTo>
                  <a:lnTo>
                    <a:pt x="1340" y="2237"/>
                  </a:lnTo>
                  <a:lnTo>
                    <a:pt x="1355" y="2183"/>
                  </a:lnTo>
                  <a:lnTo>
                    <a:pt x="1355" y="2183"/>
                  </a:lnTo>
                  <a:lnTo>
                    <a:pt x="1383" y="2074"/>
                  </a:lnTo>
                  <a:lnTo>
                    <a:pt x="1411" y="1964"/>
                  </a:lnTo>
                  <a:lnTo>
                    <a:pt x="1424" y="1911"/>
                  </a:lnTo>
                  <a:lnTo>
                    <a:pt x="1436" y="1856"/>
                  </a:lnTo>
                  <a:lnTo>
                    <a:pt x="1447" y="1801"/>
                  </a:lnTo>
                  <a:lnTo>
                    <a:pt x="1457" y="1745"/>
                  </a:lnTo>
                  <a:lnTo>
                    <a:pt x="1466" y="1689"/>
                  </a:lnTo>
                  <a:lnTo>
                    <a:pt x="1473" y="1632"/>
                  </a:lnTo>
                  <a:lnTo>
                    <a:pt x="1480" y="1575"/>
                  </a:lnTo>
                  <a:lnTo>
                    <a:pt x="1484" y="1517"/>
                  </a:lnTo>
                  <a:lnTo>
                    <a:pt x="1488" y="1458"/>
                  </a:lnTo>
                  <a:lnTo>
                    <a:pt x="1489" y="1397"/>
                  </a:lnTo>
                  <a:lnTo>
                    <a:pt x="1488" y="1337"/>
                  </a:lnTo>
                  <a:lnTo>
                    <a:pt x="1484" y="1274"/>
                  </a:lnTo>
                  <a:lnTo>
                    <a:pt x="1484" y="1274"/>
                  </a:lnTo>
                  <a:lnTo>
                    <a:pt x="1501" y="1271"/>
                  </a:lnTo>
                  <a:lnTo>
                    <a:pt x="1517" y="1266"/>
                  </a:lnTo>
                  <a:lnTo>
                    <a:pt x="1534" y="1261"/>
                  </a:lnTo>
                  <a:lnTo>
                    <a:pt x="1550" y="1255"/>
                  </a:lnTo>
                  <a:lnTo>
                    <a:pt x="1566" y="1249"/>
                  </a:lnTo>
                  <a:lnTo>
                    <a:pt x="1581" y="1242"/>
                  </a:lnTo>
                  <a:lnTo>
                    <a:pt x="1595" y="1234"/>
                  </a:lnTo>
                  <a:lnTo>
                    <a:pt x="1610" y="1226"/>
                  </a:lnTo>
                  <a:lnTo>
                    <a:pt x="1610" y="1226"/>
                  </a:lnTo>
                  <a:lnTo>
                    <a:pt x="1610" y="1226"/>
                  </a:lnTo>
                  <a:lnTo>
                    <a:pt x="1610" y="1226"/>
                  </a:lnTo>
                  <a:lnTo>
                    <a:pt x="1610" y="1226"/>
                  </a:lnTo>
                  <a:lnTo>
                    <a:pt x="1614" y="1249"/>
                  </a:lnTo>
                  <a:lnTo>
                    <a:pt x="1620" y="1272"/>
                  </a:lnTo>
                  <a:lnTo>
                    <a:pt x="1626" y="1296"/>
                  </a:lnTo>
                  <a:lnTo>
                    <a:pt x="1635" y="1319"/>
                  </a:lnTo>
                  <a:lnTo>
                    <a:pt x="1646" y="1343"/>
                  </a:lnTo>
                  <a:lnTo>
                    <a:pt x="1657" y="1367"/>
                  </a:lnTo>
                  <a:lnTo>
                    <a:pt x="1669" y="1392"/>
                  </a:lnTo>
                  <a:lnTo>
                    <a:pt x="1682" y="1415"/>
                  </a:lnTo>
                  <a:lnTo>
                    <a:pt x="1698" y="1439"/>
                  </a:lnTo>
                  <a:lnTo>
                    <a:pt x="1712" y="1463"/>
                  </a:lnTo>
                  <a:lnTo>
                    <a:pt x="1744" y="1509"/>
                  </a:lnTo>
                  <a:lnTo>
                    <a:pt x="1778" y="1553"/>
                  </a:lnTo>
                  <a:lnTo>
                    <a:pt x="1812" y="1596"/>
                  </a:lnTo>
                  <a:lnTo>
                    <a:pt x="1845" y="1636"/>
                  </a:lnTo>
                  <a:lnTo>
                    <a:pt x="1878" y="1672"/>
                  </a:lnTo>
                  <a:lnTo>
                    <a:pt x="1908" y="1704"/>
                  </a:lnTo>
                  <a:lnTo>
                    <a:pt x="1935" y="1731"/>
                  </a:lnTo>
                  <a:lnTo>
                    <a:pt x="1976" y="1771"/>
                  </a:lnTo>
                  <a:lnTo>
                    <a:pt x="1991" y="1786"/>
                  </a:lnTo>
                  <a:lnTo>
                    <a:pt x="1991" y="1786"/>
                  </a:lnTo>
                  <a:lnTo>
                    <a:pt x="1981" y="1879"/>
                  </a:lnTo>
                  <a:lnTo>
                    <a:pt x="1970" y="1968"/>
                  </a:lnTo>
                  <a:lnTo>
                    <a:pt x="1958" y="2054"/>
                  </a:lnTo>
                  <a:lnTo>
                    <a:pt x="1947" y="2134"/>
                  </a:lnTo>
                  <a:lnTo>
                    <a:pt x="1947" y="2134"/>
                  </a:lnTo>
                  <a:lnTo>
                    <a:pt x="1998" y="2083"/>
                  </a:lnTo>
                  <a:lnTo>
                    <a:pt x="2035" y="2048"/>
                  </a:lnTo>
                  <a:lnTo>
                    <a:pt x="2058" y="2028"/>
                  </a:lnTo>
                  <a:lnTo>
                    <a:pt x="2066" y="2022"/>
                  </a:lnTo>
                  <a:lnTo>
                    <a:pt x="2066" y="2022"/>
                  </a:lnTo>
                  <a:lnTo>
                    <a:pt x="2107" y="2063"/>
                  </a:lnTo>
                  <a:lnTo>
                    <a:pt x="2152" y="2107"/>
                  </a:lnTo>
                  <a:lnTo>
                    <a:pt x="2208" y="2159"/>
                  </a:lnTo>
                  <a:lnTo>
                    <a:pt x="2208" y="2159"/>
                  </a:lnTo>
                  <a:lnTo>
                    <a:pt x="2255" y="2202"/>
                  </a:lnTo>
                  <a:lnTo>
                    <a:pt x="2301" y="2240"/>
                  </a:lnTo>
                  <a:lnTo>
                    <a:pt x="2351" y="2281"/>
                  </a:lnTo>
                  <a:lnTo>
                    <a:pt x="2351" y="2281"/>
                  </a:lnTo>
                  <a:lnTo>
                    <a:pt x="2300" y="2349"/>
                  </a:lnTo>
                  <a:lnTo>
                    <a:pt x="2254" y="2416"/>
                  </a:lnTo>
                  <a:lnTo>
                    <a:pt x="2211" y="2481"/>
                  </a:lnTo>
                  <a:lnTo>
                    <a:pt x="2172" y="2546"/>
                  </a:lnTo>
                  <a:lnTo>
                    <a:pt x="2135" y="2608"/>
                  </a:lnTo>
                  <a:lnTo>
                    <a:pt x="2103" y="2667"/>
                  </a:lnTo>
                  <a:lnTo>
                    <a:pt x="2074" y="2723"/>
                  </a:lnTo>
                  <a:lnTo>
                    <a:pt x="2047" y="2777"/>
                  </a:lnTo>
                  <a:lnTo>
                    <a:pt x="2294" y="2777"/>
                  </a:lnTo>
                  <a:lnTo>
                    <a:pt x="2294" y="2777"/>
                  </a:lnTo>
                  <a:lnTo>
                    <a:pt x="2323" y="2776"/>
                  </a:lnTo>
                  <a:lnTo>
                    <a:pt x="2353" y="2774"/>
                  </a:lnTo>
                  <a:lnTo>
                    <a:pt x="2383" y="2770"/>
                  </a:lnTo>
                  <a:lnTo>
                    <a:pt x="2411" y="2765"/>
                  </a:lnTo>
                  <a:lnTo>
                    <a:pt x="2440" y="2758"/>
                  </a:lnTo>
                  <a:lnTo>
                    <a:pt x="2467" y="2751"/>
                  </a:lnTo>
                  <a:lnTo>
                    <a:pt x="2495" y="2742"/>
                  </a:lnTo>
                  <a:lnTo>
                    <a:pt x="2521" y="2732"/>
                  </a:lnTo>
                  <a:lnTo>
                    <a:pt x="2546" y="2720"/>
                  </a:lnTo>
                  <a:lnTo>
                    <a:pt x="2572" y="2708"/>
                  </a:lnTo>
                  <a:lnTo>
                    <a:pt x="2597" y="2693"/>
                  </a:lnTo>
                  <a:lnTo>
                    <a:pt x="2620" y="2679"/>
                  </a:lnTo>
                  <a:lnTo>
                    <a:pt x="2643" y="2663"/>
                  </a:lnTo>
                  <a:lnTo>
                    <a:pt x="2666" y="2646"/>
                  </a:lnTo>
                  <a:lnTo>
                    <a:pt x="2687" y="2629"/>
                  </a:lnTo>
                  <a:lnTo>
                    <a:pt x="2708" y="2609"/>
                  </a:lnTo>
                  <a:lnTo>
                    <a:pt x="2728" y="2589"/>
                  </a:lnTo>
                  <a:lnTo>
                    <a:pt x="2747" y="2568"/>
                  </a:lnTo>
                  <a:lnTo>
                    <a:pt x="2764" y="2547"/>
                  </a:lnTo>
                  <a:lnTo>
                    <a:pt x="2781" y="2524"/>
                  </a:lnTo>
                  <a:lnTo>
                    <a:pt x="2796" y="2501"/>
                  </a:lnTo>
                  <a:lnTo>
                    <a:pt x="2811" y="2477"/>
                  </a:lnTo>
                  <a:lnTo>
                    <a:pt x="2825" y="2453"/>
                  </a:lnTo>
                  <a:lnTo>
                    <a:pt x="2837" y="2426"/>
                  </a:lnTo>
                  <a:lnTo>
                    <a:pt x="2848" y="2401"/>
                  </a:lnTo>
                  <a:lnTo>
                    <a:pt x="2858" y="2373"/>
                  </a:lnTo>
                  <a:lnTo>
                    <a:pt x="2866" y="2346"/>
                  </a:lnTo>
                  <a:lnTo>
                    <a:pt x="2874" y="2319"/>
                  </a:lnTo>
                  <a:lnTo>
                    <a:pt x="2880" y="2290"/>
                  </a:lnTo>
                  <a:lnTo>
                    <a:pt x="2885" y="2261"/>
                  </a:lnTo>
                  <a:lnTo>
                    <a:pt x="2888" y="2232"/>
                  </a:lnTo>
                  <a:lnTo>
                    <a:pt x="2889" y="2202"/>
                  </a:lnTo>
                  <a:lnTo>
                    <a:pt x="2889" y="2202"/>
                  </a:lnTo>
                  <a:lnTo>
                    <a:pt x="2913" y="2187"/>
                  </a:lnTo>
                  <a:lnTo>
                    <a:pt x="2936" y="2171"/>
                  </a:lnTo>
                  <a:lnTo>
                    <a:pt x="2958" y="2154"/>
                  </a:lnTo>
                  <a:lnTo>
                    <a:pt x="2980" y="2136"/>
                  </a:lnTo>
                  <a:lnTo>
                    <a:pt x="3001" y="2118"/>
                  </a:lnTo>
                  <a:lnTo>
                    <a:pt x="3021" y="2100"/>
                  </a:lnTo>
                  <a:lnTo>
                    <a:pt x="3041" y="2080"/>
                  </a:lnTo>
                  <a:lnTo>
                    <a:pt x="3061" y="2060"/>
                  </a:lnTo>
                  <a:lnTo>
                    <a:pt x="3080" y="2039"/>
                  </a:lnTo>
                  <a:lnTo>
                    <a:pt x="3098" y="2018"/>
                  </a:lnTo>
                  <a:lnTo>
                    <a:pt x="3116" y="1996"/>
                  </a:lnTo>
                  <a:lnTo>
                    <a:pt x="3132" y="1974"/>
                  </a:lnTo>
                  <a:lnTo>
                    <a:pt x="3149" y="1952"/>
                  </a:lnTo>
                  <a:lnTo>
                    <a:pt x="3164" y="1928"/>
                  </a:lnTo>
                  <a:lnTo>
                    <a:pt x="3179" y="1905"/>
                  </a:lnTo>
                  <a:lnTo>
                    <a:pt x="3193" y="1881"/>
                  </a:lnTo>
                  <a:lnTo>
                    <a:pt x="3206" y="1856"/>
                  </a:lnTo>
                  <a:lnTo>
                    <a:pt x="3219" y="1830"/>
                  </a:lnTo>
                  <a:lnTo>
                    <a:pt x="3231" y="1805"/>
                  </a:lnTo>
                  <a:lnTo>
                    <a:pt x="3242" y="1779"/>
                  </a:lnTo>
                  <a:lnTo>
                    <a:pt x="3252" y="1752"/>
                  </a:lnTo>
                  <a:lnTo>
                    <a:pt x="3261" y="1726"/>
                  </a:lnTo>
                  <a:lnTo>
                    <a:pt x="3270" y="1698"/>
                  </a:lnTo>
                  <a:lnTo>
                    <a:pt x="3278" y="1671"/>
                  </a:lnTo>
                  <a:lnTo>
                    <a:pt x="3285" y="1642"/>
                  </a:lnTo>
                  <a:lnTo>
                    <a:pt x="3291" y="1615"/>
                  </a:lnTo>
                  <a:lnTo>
                    <a:pt x="3296" y="1586"/>
                  </a:lnTo>
                  <a:lnTo>
                    <a:pt x="3301" y="1557"/>
                  </a:lnTo>
                  <a:lnTo>
                    <a:pt x="3304" y="1528"/>
                  </a:lnTo>
                  <a:lnTo>
                    <a:pt x="3306" y="1498"/>
                  </a:lnTo>
                  <a:lnTo>
                    <a:pt x="3307" y="1469"/>
                  </a:lnTo>
                  <a:lnTo>
                    <a:pt x="3308" y="1439"/>
                  </a:lnTo>
                  <a:lnTo>
                    <a:pt x="3308" y="1439"/>
                  </a:lnTo>
                  <a:lnTo>
                    <a:pt x="3307" y="1395"/>
                  </a:lnTo>
                  <a:lnTo>
                    <a:pt x="3304" y="1352"/>
                  </a:lnTo>
                  <a:lnTo>
                    <a:pt x="3300" y="1310"/>
                  </a:lnTo>
                  <a:lnTo>
                    <a:pt x="3292" y="1269"/>
                  </a:lnTo>
                  <a:lnTo>
                    <a:pt x="3283" y="1228"/>
                  </a:lnTo>
                  <a:lnTo>
                    <a:pt x="3273" y="1188"/>
                  </a:lnTo>
                  <a:lnTo>
                    <a:pt x="3261" y="1149"/>
                  </a:lnTo>
                  <a:lnTo>
                    <a:pt x="3247" y="1110"/>
                  </a:lnTo>
                  <a:lnTo>
                    <a:pt x="3231" y="1073"/>
                  </a:lnTo>
                  <a:lnTo>
                    <a:pt x="3214" y="1035"/>
                  </a:lnTo>
                  <a:lnTo>
                    <a:pt x="3195" y="999"/>
                  </a:lnTo>
                  <a:lnTo>
                    <a:pt x="3174" y="965"/>
                  </a:lnTo>
                  <a:lnTo>
                    <a:pt x="3153" y="931"/>
                  </a:lnTo>
                  <a:lnTo>
                    <a:pt x="3129" y="898"/>
                  </a:lnTo>
                  <a:lnTo>
                    <a:pt x="3105" y="866"/>
                  </a:lnTo>
                  <a:lnTo>
                    <a:pt x="3079" y="835"/>
                  </a:lnTo>
                  <a:lnTo>
                    <a:pt x="3051" y="806"/>
                  </a:lnTo>
                  <a:lnTo>
                    <a:pt x="3022" y="778"/>
                  </a:lnTo>
                  <a:lnTo>
                    <a:pt x="2993" y="751"/>
                  </a:lnTo>
                  <a:lnTo>
                    <a:pt x="2962" y="725"/>
                  </a:lnTo>
                  <a:lnTo>
                    <a:pt x="2930" y="701"/>
                  </a:lnTo>
                  <a:lnTo>
                    <a:pt x="2896" y="678"/>
                  </a:lnTo>
                  <a:lnTo>
                    <a:pt x="2862" y="657"/>
                  </a:lnTo>
                  <a:lnTo>
                    <a:pt x="2827" y="637"/>
                  </a:lnTo>
                  <a:lnTo>
                    <a:pt x="2791" y="619"/>
                  </a:lnTo>
                  <a:lnTo>
                    <a:pt x="2753" y="602"/>
                  </a:lnTo>
                  <a:lnTo>
                    <a:pt x="2716" y="588"/>
                  </a:lnTo>
                  <a:lnTo>
                    <a:pt x="2676" y="575"/>
                  </a:lnTo>
                  <a:lnTo>
                    <a:pt x="2637" y="563"/>
                  </a:lnTo>
                  <a:lnTo>
                    <a:pt x="2597" y="553"/>
                  </a:lnTo>
                  <a:lnTo>
                    <a:pt x="2555" y="545"/>
                  </a:lnTo>
                  <a:lnTo>
                    <a:pt x="2513" y="540"/>
                  </a:lnTo>
                  <a:lnTo>
                    <a:pt x="2513"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4" name="Grupa 53">
            <a:extLst>
              <a:ext uri="{FF2B5EF4-FFF2-40B4-BE49-F238E27FC236}">
                <a16:creationId xmlns:a16="http://schemas.microsoft.com/office/drawing/2014/main" id="{1B12ED9F-F945-497A-979B-1C08858FD19F}"/>
              </a:ext>
            </a:extLst>
          </p:cNvPr>
          <p:cNvGrpSpPr/>
          <p:nvPr/>
        </p:nvGrpSpPr>
        <p:grpSpPr>
          <a:xfrm>
            <a:off x="1115616" y="4244221"/>
            <a:ext cx="519171" cy="481921"/>
            <a:chOff x="7212013" y="4583113"/>
            <a:chExt cx="708025" cy="657225"/>
          </a:xfrm>
          <a:solidFill>
            <a:srgbClr val="FF9966"/>
          </a:solidFill>
        </p:grpSpPr>
        <p:sp>
          <p:nvSpPr>
            <p:cNvPr id="55" name="Freeform 69">
              <a:extLst>
                <a:ext uri="{FF2B5EF4-FFF2-40B4-BE49-F238E27FC236}">
                  <a16:creationId xmlns:a16="http://schemas.microsoft.com/office/drawing/2014/main" id="{D11AE8E9-7CA6-4714-A78C-4B8ECB708920}"/>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70">
              <a:extLst>
                <a:ext uri="{FF2B5EF4-FFF2-40B4-BE49-F238E27FC236}">
                  <a16:creationId xmlns:a16="http://schemas.microsoft.com/office/drawing/2014/main" id="{7B51E864-BFEA-4810-8C94-650397284ECF}"/>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71">
              <a:extLst>
                <a:ext uri="{FF2B5EF4-FFF2-40B4-BE49-F238E27FC236}">
                  <a16:creationId xmlns:a16="http://schemas.microsoft.com/office/drawing/2014/main" id="{39A64065-0414-4955-8B54-96BB30BFBDD0}"/>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8" name="Freeform 72">
              <a:extLst>
                <a:ext uri="{FF2B5EF4-FFF2-40B4-BE49-F238E27FC236}">
                  <a16:creationId xmlns:a16="http://schemas.microsoft.com/office/drawing/2014/main" id="{BBF55B53-FDC4-4B11-B759-D927E499F450}"/>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73">
              <a:extLst>
                <a:ext uri="{FF2B5EF4-FFF2-40B4-BE49-F238E27FC236}">
                  <a16:creationId xmlns:a16="http://schemas.microsoft.com/office/drawing/2014/main" id="{CA1A748D-F8E2-4ECC-A79D-E871DB1E4D9A}"/>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0" name="Freeform 74">
              <a:extLst>
                <a:ext uri="{FF2B5EF4-FFF2-40B4-BE49-F238E27FC236}">
                  <a16:creationId xmlns:a16="http://schemas.microsoft.com/office/drawing/2014/main" id="{BF232379-8922-4512-9DFA-ED05A0FB843E}"/>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1" name="Freeform 75">
              <a:extLst>
                <a:ext uri="{FF2B5EF4-FFF2-40B4-BE49-F238E27FC236}">
                  <a16:creationId xmlns:a16="http://schemas.microsoft.com/office/drawing/2014/main" id="{66A90135-985E-4F7D-B85C-71BE119BF9A7}"/>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76">
              <a:extLst>
                <a:ext uri="{FF2B5EF4-FFF2-40B4-BE49-F238E27FC236}">
                  <a16:creationId xmlns:a16="http://schemas.microsoft.com/office/drawing/2014/main" id="{9D1CAF01-2FAA-4D01-8A1E-D4BE835FC362}"/>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77">
              <a:extLst>
                <a:ext uri="{FF2B5EF4-FFF2-40B4-BE49-F238E27FC236}">
                  <a16:creationId xmlns:a16="http://schemas.microsoft.com/office/drawing/2014/main" id="{A7103270-F061-4F6E-A80C-7FB647F4E1C8}"/>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4" name="Grupa 63">
            <a:extLst>
              <a:ext uri="{FF2B5EF4-FFF2-40B4-BE49-F238E27FC236}">
                <a16:creationId xmlns:a16="http://schemas.microsoft.com/office/drawing/2014/main" id="{B0A7F242-A2A0-4226-BFA8-A16317A3D9E5}"/>
              </a:ext>
            </a:extLst>
          </p:cNvPr>
          <p:cNvGrpSpPr/>
          <p:nvPr/>
        </p:nvGrpSpPr>
        <p:grpSpPr>
          <a:xfrm>
            <a:off x="2817460" y="4309238"/>
            <a:ext cx="427003" cy="377495"/>
            <a:chOff x="5302251" y="4618038"/>
            <a:chExt cx="657225" cy="581025"/>
          </a:xfrm>
          <a:solidFill>
            <a:srgbClr val="FF9966"/>
          </a:solidFill>
        </p:grpSpPr>
        <p:sp>
          <p:nvSpPr>
            <p:cNvPr id="65" name="Freeform 78">
              <a:extLst>
                <a:ext uri="{FF2B5EF4-FFF2-40B4-BE49-F238E27FC236}">
                  <a16:creationId xmlns:a16="http://schemas.microsoft.com/office/drawing/2014/main" id="{392CD0B8-9644-4DBF-AC4E-5EAA4D2193A0}"/>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6" name="Freeform 79">
              <a:extLst>
                <a:ext uri="{FF2B5EF4-FFF2-40B4-BE49-F238E27FC236}">
                  <a16:creationId xmlns:a16="http://schemas.microsoft.com/office/drawing/2014/main" id="{77BDC57E-9108-4B16-A65F-D083BF490712}"/>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7" name="Freeform 80">
              <a:extLst>
                <a:ext uri="{FF2B5EF4-FFF2-40B4-BE49-F238E27FC236}">
                  <a16:creationId xmlns:a16="http://schemas.microsoft.com/office/drawing/2014/main" id="{8F7F5CB6-99F6-48D8-B326-EC16A189D316}"/>
                </a:ext>
              </a:extLst>
            </p:cNvPr>
            <p:cNvSpPr>
              <a:spLocks/>
            </p:cNvSpPr>
            <p:nvPr/>
          </p:nvSpPr>
          <p:spPr bwMode="auto">
            <a:xfrm>
              <a:off x="5467351" y="4618038"/>
              <a:ext cx="327025" cy="295275"/>
            </a:xfrm>
            <a:custGeom>
              <a:avLst/>
              <a:gdLst>
                <a:gd name="T0" fmla="*/ 780 w 1438"/>
                <a:gd name="T1" fmla="*/ 1250 h 1303"/>
                <a:gd name="T2" fmla="*/ 1106 w 1438"/>
                <a:gd name="T3" fmla="*/ 962 h 1303"/>
                <a:gd name="T4" fmla="*/ 1262 w 1438"/>
                <a:gd name="T5" fmla="*/ 815 h 1303"/>
                <a:gd name="T6" fmla="*/ 1302 w 1438"/>
                <a:gd name="T7" fmla="*/ 772 h 1303"/>
                <a:gd name="T8" fmla="*/ 1351 w 1438"/>
                <a:gd name="T9" fmla="*/ 705 h 1303"/>
                <a:gd name="T10" fmla="*/ 1389 w 1438"/>
                <a:gd name="T11" fmla="*/ 638 h 1303"/>
                <a:gd name="T12" fmla="*/ 1416 w 1438"/>
                <a:gd name="T13" fmla="*/ 569 h 1303"/>
                <a:gd name="T14" fmla="*/ 1432 w 1438"/>
                <a:gd name="T15" fmla="*/ 502 h 1303"/>
                <a:gd name="T16" fmla="*/ 1438 w 1438"/>
                <a:gd name="T17" fmla="*/ 436 h 1303"/>
                <a:gd name="T18" fmla="*/ 1435 w 1438"/>
                <a:gd name="T19" fmla="*/ 371 h 1303"/>
                <a:gd name="T20" fmla="*/ 1423 w 1438"/>
                <a:gd name="T21" fmla="*/ 310 h 1303"/>
                <a:gd name="T22" fmla="*/ 1403 w 1438"/>
                <a:gd name="T23" fmla="*/ 251 h 1303"/>
                <a:gd name="T24" fmla="*/ 1377 w 1438"/>
                <a:gd name="T25" fmla="*/ 197 h 1303"/>
                <a:gd name="T26" fmla="*/ 1343 w 1438"/>
                <a:gd name="T27" fmla="*/ 148 h 1303"/>
                <a:gd name="T28" fmla="*/ 1303 w 1438"/>
                <a:gd name="T29" fmla="*/ 105 h 1303"/>
                <a:gd name="T30" fmla="*/ 1258 w 1438"/>
                <a:gd name="T31" fmla="*/ 67 h 1303"/>
                <a:gd name="T32" fmla="*/ 1207 w 1438"/>
                <a:gd name="T33" fmla="*/ 38 h 1303"/>
                <a:gd name="T34" fmla="*/ 1151 w 1438"/>
                <a:gd name="T35" fmla="*/ 16 h 1303"/>
                <a:gd name="T36" fmla="*/ 1093 w 1438"/>
                <a:gd name="T37" fmla="*/ 3 h 1303"/>
                <a:gd name="T38" fmla="*/ 1031 w 1438"/>
                <a:gd name="T39" fmla="*/ 0 h 1303"/>
                <a:gd name="T40" fmla="*/ 967 w 1438"/>
                <a:gd name="T41" fmla="*/ 7 h 1303"/>
                <a:gd name="T42" fmla="*/ 901 w 1438"/>
                <a:gd name="T43" fmla="*/ 24 h 1303"/>
                <a:gd name="T44" fmla="*/ 833 w 1438"/>
                <a:gd name="T45" fmla="*/ 54 h 1303"/>
                <a:gd name="T46" fmla="*/ 765 w 1438"/>
                <a:gd name="T47" fmla="*/ 96 h 1303"/>
                <a:gd name="T48" fmla="*/ 719 w 1438"/>
                <a:gd name="T49" fmla="*/ 132 h 1303"/>
                <a:gd name="T50" fmla="*/ 651 w 1438"/>
                <a:gd name="T51" fmla="*/ 81 h 1303"/>
                <a:gd name="T52" fmla="*/ 583 w 1438"/>
                <a:gd name="T53" fmla="*/ 43 h 1303"/>
                <a:gd name="T54" fmla="*/ 516 w 1438"/>
                <a:gd name="T55" fmla="*/ 18 h 1303"/>
                <a:gd name="T56" fmla="*/ 450 w 1438"/>
                <a:gd name="T57" fmla="*/ 3 h 1303"/>
                <a:gd name="T58" fmla="*/ 387 w 1438"/>
                <a:gd name="T59" fmla="*/ 0 h 1303"/>
                <a:gd name="T60" fmla="*/ 326 w 1438"/>
                <a:gd name="T61" fmla="*/ 7 h 1303"/>
                <a:gd name="T62" fmla="*/ 268 w 1438"/>
                <a:gd name="T63" fmla="*/ 22 h 1303"/>
                <a:gd name="T64" fmla="*/ 214 w 1438"/>
                <a:gd name="T65" fmla="*/ 46 h 1303"/>
                <a:gd name="T66" fmla="*/ 166 w 1438"/>
                <a:gd name="T67" fmla="*/ 80 h 1303"/>
                <a:gd name="T68" fmla="*/ 121 w 1438"/>
                <a:gd name="T69" fmla="*/ 118 h 1303"/>
                <a:gd name="T70" fmla="*/ 84 w 1438"/>
                <a:gd name="T71" fmla="*/ 164 h 1303"/>
                <a:gd name="T72" fmla="*/ 52 w 1438"/>
                <a:gd name="T73" fmla="*/ 214 h 1303"/>
                <a:gd name="T74" fmla="*/ 27 w 1438"/>
                <a:gd name="T75" fmla="*/ 271 h 1303"/>
                <a:gd name="T76" fmla="*/ 10 w 1438"/>
                <a:gd name="T77" fmla="*/ 329 h 1303"/>
                <a:gd name="T78" fmla="*/ 1 w 1438"/>
                <a:gd name="T79" fmla="*/ 392 h 1303"/>
                <a:gd name="T80" fmla="*/ 1 w 1438"/>
                <a:gd name="T81" fmla="*/ 458 h 1303"/>
                <a:gd name="T82" fmla="*/ 11 w 1438"/>
                <a:gd name="T83" fmla="*/ 525 h 1303"/>
                <a:gd name="T84" fmla="*/ 31 w 1438"/>
                <a:gd name="T85" fmla="*/ 593 h 1303"/>
                <a:gd name="T86" fmla="*/ 61 w 1438"/>
                <a:gd name="T87" fmla="*/ 660 h 1303"/>
                <a:gd name="T88" fmla="*/ 103 w 1438"/>
                <a:gd name="T89" fmla="*/ 727 h 1303"/>
                <a:gd name="T90" fmla="*/ 156 w 1438"/>
                <a:gd name="T91" fmla="*/ 793 h 1303"/>
                <a:gd name="T92" fmla="*/ 210 w 1438"/>
                <a:gd name="T93" fmla="*/ 848 h 1303"/>
                <a:gd name="T94" fmla="*/ 422 w 1438"/>
                <a:gd name="T95" fmla="*/ 1042 h 1303"/>
                <a:gd name="T96" fmla="*/ 719 w 1438"/>
                <a:gd name="T97" fmla="*/ 130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8" h="1303">
                  <a:moveTo>
                    <a:pt x="719" y="1303"/>
                  </a:moveTo>
                  <a:lnTo>
                    <a:pt x="719" y="1303"/>
                  </a:lnTo>
                  <a:lnTo>
                    <a:pt x="780" y="1250"/>
                  </a:lnTo>
                  <a:lnTo>
                    <a:pt x="927" y="1122"/>
                  </a:lnTo>
                  <a:lnTo>
                    <a:pt x="1017" y="1042"/>
                  </a:lnTo>
                  <a:lnTo>
                    <a:pt x="1106" y="962"/>
                  </a:lnTo>
                  <a:lnTo>
                    <a:pt x="1190" y="883"/>
                  </a:lnTo>
                  <a:lnTo>
                    <a:pt x="1228" y="848"/>
                  </a:lnTo>
                  <a:lnTo>
                    <a:pt x="1262" y="815"/>
                  </a:lnTo>
                  <a:lnTo>
                    <a:pt x="1262" y="815"/>
                  </a:lnTo>
                  <a:lnTo>
                    <a:pt x="1283" y="793"/>
                  </a:lnTo>
                  <a:lnTo>
                    <a:pt x="1302" y="772"/>
                  </a:lnTo>
                  <a:lnTo>
                    <a:pt x="1319" y="750"/>
                  </a:lnTo>
                  <a:lnTo>
                    <a:pt x="1336" y="727"/>
                  </a:lnTo>
                  <a:lnTo>
                    <a:pt x="1351" y="705"/>
                  </a:lnTo>
                  <a:lnTo>
                    <a:pt x="1365" y="682"/>
                  </a:lnTo>
                  <a:lnTo>
                    <a:pt x="1378" y="660"/>
                  </a:lnTo>
                  <a:lnTo>
                    <a:pt x="1389" y="638"/>
                  </a:lnTo>
                  <a:lnTo>
                    <a:pt x="1399" y="615"/>
                  </a:lnTo>
                  <a:lnTo>
                    <a:pt x="1408" y="593"/>
                  </a:lnTo>
                  <a:lnTo>
                    <a:pt x="1416" y="569"/>
                  </a:lnTo>
                  <a:lnTo>
                    <a:pt x="1422" y="547"/>
                  </a:lnTo>
                  <a:lnTo>
                    <a:pt x="1428" y="525"/>
                  </a:lnTo>
                  <a:lnTo>
                    <a:pt x="1432" y="502"/>
                  </a:lnTo>
                  <a:lnTo>
                    <a:pt x="1435" y="480"/>
                  </a:lnTo>
                  <a:lnTo>
                    <a:pt x="1437" y="458"/>
                  </a:lnTo>
                  <a:lnTo>
                    <a:pt x="1438" y="436"/>
                  </a:lnTo>
                  <a:lnTo>
                    <a:pt x="1438" y="415"/>
                  </a:lnTo>
                  <a:lnTo>
                    <a:pt x="1438" y="392"/>
                  </a:lnTo>
                  <a:lnTo>
                    <a:pt x="1435" y="371"/>
                  </a:lnTo>
                  <a:lnTo>
                    <a:pt x="1432" y="350"/>
                  </a:lnTo>
                  <a:lnTo>
                    <a:pt x="1429" y="329"/>
                  </a:lnTo>
                  <a:lnTo>
                    <a:pt x="1423" y="310"/>
                  </a:lnTo>
                  <a:lnTo>
                    <a:pt x="1418" y="290"/>
                  </a:lnTo>
                  <a:lnTo>
                    <a:pt x="1411" y="271"/>
                  </a:lnTo>
                  <a:lnTo>
                    <a:pt x="1403" y="251"/>
                  </a:lnTo>
                  <a:lnTo>
                    <a:pt x="1396" y="233"/>
                  </a:lnTo>
                  <a:lnTo>
                    <a:pt x="1387" y="214"/>
                  </a:lnTo>
                  <a:lnTo>
                    <a:pt x="1377" y="197"/>
                  </a:lnTo>
                  <a:lnTo>
                    <a:pt x="1366" y="180"/>
                  </a:lnTo>
                  <a:lnTo>
                    <a:pt x="1355" y="164"/>
                  </a:lnTo>
                  <a:lnTo>
                    <a:pt x="1343" y="148"/>
                  </a:lnTo>
                  <a:lnTo>
                    <a:pt x="1330" y="133"/>
                  </a:lnTo>
                  <a:lnTo>
                    <a:pt x="1317" y="118"/>
                  </a:lnTo>
                  <a:lnTo>
                    <a:pt x="1303" y="105"/>
                  </a:lnTo>
                  <a:lnTo>
                    <a:pt x="1288" y="92"/>
                  </a:lnTo>
                  <a:lnTo>
                    <a:pt x="1273" y="80"/>
                  </a:lnTo>
                  <a:lnTo>
                    <a:pt x="1258" y="67"/>
                  </a:lnTo>
                  <a:lnTo>
                    <a:pt x="1241" y="56"/>
                  </a:lnTo>
                  <a:lnTo>
                    <a:pt x="1223" y="46"/>
                  </a:lnTo>
                  <a:lnTo>
                    <a:pt x="1207" y="38"/>
                  </a:lnTo>
                  <a:lnTo>
                    <a:pt x="1189" y="30"/>
                  </a:lnTo>
                  <a:lnTo>
                    <a:pt x="1170" y="22"/>
                  </a:lnTo>
                  <a:lnTo>
                    <a:pt x="1151" y="16"/>
                  </a:lnTo>
                  <a:lnTo>
                    <a:pt x="1133" y="11"/>
                  </a:lnTo>
                  <a:lnTo>
                    <a:pt x="1113" y="7"/>
                  </a:lnTo>
                  <a:lnTo>
                    <a:pt x="1093" y="3"/>
                  </a:lnTo>
                  <a:lnTo>
                    <a:pt x="1072" y="1"/>
                  </a:lnTo>
                  <a:lnTo>
                    <a:pt x="1052" y="0"/>
                  </a:lnTo>
                  <a:lnTo>
                    <a:pt x="1031" y="0"/>
                  </a:lnTo>
                  <a:lnTo>
                    <a:pt x="1010" y="1"/>
                  </a:lnTo>
                  <a:lnTo>
                    <a:pt x="988" y="3"/>
                  </a:lnTo>
                  <a:lnTo>
                    <a:pt x="967" y="7"/>
                  </a:lnTo>
                  <a:lnTo>
                    <a:pt x="945" y="11"/>
                  </a:lnTo>
                  <a:lnTo>
                    <a:pt x="923" y="18"/>
                  </a:lnTo>
                  <a:lnTo>
                    <a:pt x="901" y="24"/>
                  </a:lnTo>
                  <a:lnTo>
                    <a:pt x="877" y="33"/>
                  </a:lnTo>
                  <a:lnTo>
                    <a:pt x="855" y="43"/>
                  </a:lnTo>
                  <a:lnTo>
                    <a:pt x="833" y="54"/>
                  </a:lnTo>
                  <a:lnTo>
                    <a:pt x="810" y="66"/>
                  </a:lnTo>
                  <a:lnTo>
                    <a:pt x="788" y="81"/>
                  </a:lnTo>
                  <a:lnTo>
                    <a:pt x="765" y="96"/>
                  </a:lnTo>
                  <a:lnTo>
                    <a:pt x="741" y="114"/>
                  </a:lnTo>
                  <a:lnTo>
                    <a:pt x="719" y="132"/>
                  </a:lnTo>
                  <a:lnTo>
                    <a:pt x="719" y="132"/>
                  </a:lnTo>
                  <a:lnTo>
                    <a:pt x="696" y="114"/>
                  </a:lnTo>
                  <a:lnTo>
                    <a:pt x="674" y="96"/>
                  </a:lnTo>
                  <a:lnTo>
                    <a:pt x="651" y="81"/>
                  </a:lnTo>
                  <a:lnTo>
                    <a:pt x="629" y="66"/>
                  </a:lnTo>
                  <a:lnTo>
                    <a:pt x="605" y="54"/>
                  </a:lnTo>
                  <a:lnTo>
                    <a:pt x="583" y="43"/>
                  </a:lnTo>
                  <a:lnTo>
                    <a:pt x="560" y="33"/>
                  </a:lnTo>
                  <a:lnTo>
                    <a:pt x="538" y="24"/>
                  </a:lnTo>
                  <a:lnTo>
                    <a:pt x="516" y="18"/>
                  </a:lnTo>
                  <a:lnTo>
                    <a:pt x="494" y="11"/>
                  </a:lnTo>
                  <a:lnTo>
                    <a:pt x="472" y="7"/>
                  </a:lnTo>
                  <a:lnTo>
                    <a:pt x="450" y="3"/>
                  </a:lnTo>
                  <a:lnTo>
                    <a:pt x="429" y="1"/>
                  </a:lnTo>
                  <a:lnTo>
                    <a:pt x="408" y="0"/>
                  </a:lnTo>
                  <a:lnTo>
                    <a:pt x="387" y="0"/>
                  </a:lnTo>
                  <a:lnTo>
                    <a:pt x="366" y="1"/>
                  </a:lnTo>
                  <a:lnTo>
                    <a:pt x="346" y="3"/>
                  </a:lnTo>
                  <a:lnTo>
                    <a:pt x="326" y="7"/>
                  </a:lnTo>
                  <a:lnTo>
                    <a:pt x="306" y="11"/>
                  </a:lnTo>
                  <a:lnTo>
                    <a:pt x="287" y="16"/>
                  </a:lnTo>
                  <a:lnTo>
                    <a:pt x="268" y="22"/>
                  </a:lnTo>
                  <a:lnTo>
                    <a:pt x="250" y="30"/>
                  </a:lnTo>
                  <a:lnTo>
                    <a:pt x="232" y="38"/>
                  </a:lnTo>
                  <a:lnTo>
                    <a:pt x="214" y="46"/>
                  </a:lnTo>
                  <a:lnTo>
                    <a:pt x="198" y="56"/>
                  </a:lnTo>
                  <a:lnTo>
                    <a:pt x="181" y="67"/>
                  </a:lnTo>
                  <a:lnTo>
                    <a:pt x="166" y="80"/>
                  </a:lnTo>
                  <a:lnTo>
                    <a:pt x="150" y="92"/>
                  </a:lnTo>
                  <a:lnTo>
                    <a:pt x="136" y="105"/>
                  </a:lnTo>
                  <a:lnTo>
                    <a:pt x="121" y="118"/>
                  </a:lnTo>
                  <a:lnTo>
                    <a:pt x="108" y="133"/>
                  </a:lnTo>
                  <a:lnTo>
                    <a:pt x="96" y="148"/>
                  </a:lnTo>
                  <a:lnTo>
                    <a:pt x="84" y="164"/>
                  </a:lnTo>
                  <a:lnTo>
                    <a:pt x="72" y="180"/>
                  </a:lnTo>
                  <a:lnTo>
                    <a:pt x="62" y="197"/>
                  </a:lnTo>
                  <a:lnTo>
                    <a:pt x="52" y="214"/>
                  </a:lnTo>
                  <a:lnTo>
                    <a:pt x="43" y="233"/>
                  </a:lnTo>
                  <a:lnTo>
                    <a:pt x="34" y="251"/>
                  </a:lnTo>
                  <a:lnTo>
                    <a:pt x="27" y="271"/>
                  </a:lnTo>
                  <a:lnTo>
                    <a:pt x="21" y="290"/>
                  </a:lnTo>
                  <a:lnTo>
                    <a:pt x="15" y="310"/>
                  </a:lnTo>
                  <a:lnTo>
                    <a:pt x="10" y="329"/>
                  </a:lnTo>
                  <a:lnTo>
                    <a:pt x="6" y="350"/>
                  </a:lnTo>
                  <a:lnTo>
                    <a:pt x="3" y="371"/>
                  </a:lnTo>
                  <a:lnTo>
                    <a:pt x="1" y="392"/>
                  </a:lnTo>
                  <a:lnTo>
                    <a:pt x="0" y="415"/>
                  </a:lnTo>
                  <a:lnTo>
                    <a:pt x="0" y="436"/>
                  </a:lnTo>
                  <a:lnTo>
                    <a:pt x="1" y="458"/>
                  </a:lnTo>
                  <a:lnTo>
                    <a:pt x="3" y="480"/>
                  </a:lnTo>
                  <a:lnTo>
                    <a:pt x="6" y="502"/>
                  </a:lnTo>
                  <a:lnTo>
                    <a:pt x="11" y="525"/>
                  </a:lnTo>
                  <a:lnTo>
                    <a:pt x="16" y="547"/>
                  </a:lnTo>
                  <a:lnTo>
                    <a:pt x="23" y="569"/>
                  </a:lnTo>
                  <a:lnTo>
                    <a:pt x="31" y="593"/>
                  </a:lnTo>
                  <a:lnTo>
                    <a:pt x="40" y="615"/>
                  </a:lnTo>
                  <a:lnTo>
                    <a:pt x="50" y="638"/>
                  </a:lnTo>
                  <a:lnTo>
                    <a:pt x="61" y="660"/>
                  </a:lnTo>
                  <a:lnTo>
                    <a:pt x="73" y="682"/>
                  </a:lnTo>
                  <a:lnTo>
                    <a:pt x="87" y="705"/>
                  </a:lnTo>
                  <a:lnTo>
                    <a:pt x="103" y="727"/>
                  </a:lnTo>
                  <a:lnTo>
                    <a:pt x="119" y="750"/>
                  </a:lnTo>
                  <a:lnTo>
                    <a:pt x="137" y="772"/>
                  </a:lnTo>
                  <a:lnTo>
                    <a:pt x="156" y="793"/>
                  </a:lnTo>
                  <a:lnTo>
                    <a:pt x="177" y="815"/>
                  </a:lnTo>
                  <a:lnTo>
                    <a:pt x="177" y="815"/>
                  </a:lnTo>
                  <a:lnTo>
                    <a:pt x="210" y="848"/>
                  </a:lnTo>
                  <a:lnTo>
                    <a:pt x="249" y="883"/>
                  </a:lnTo>
                  <a:lnTo>
                    <a:pt x="333" y="962"/>
                  </a:lnTo>
                  <a:lnTo>
                    <a:pt x="422" y="1042"/>
                  </a:lnTo>
                  <a:lnTo>
                    <a:pt x="510" y="1122"/>
                  </a:lnTo>
                  <a:lnTo>
                    <a:pt x="657" y="1250"/>
                  </a:lnTo>
                  <a:lnTo>
                    <a:pt x="719" y="1303"/>
                  </a:lnTo>
                  <a:lnTo>
                    <a:pt x="719" y="13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8" name="Grupa 67">
            <a:extLst>
              <a:ext uri="{FF2B5EF4-FFF2-40B4-BE49-F238E27FC236}">
                <a16:creationId xmlns:a16="http://schemas.microsoft.com/office/drawing/2014/main" id="{D51A4095-EB98-40E6-8FFD-8C7D7346A2AE}"/>
              </a:ext>
            </a:extLst>
          </p:cNvPr>
          <p:cNvGrpSpPr/>
          <p:nvPr/>
        </p:nvGrpSpPr>
        <p:grpSpPr>
          <a:xfrm>
            <a:off x="7793251" y="4311520"/>
            <a:ext cx="260906" cy="432188"/>
            <a:chOff x="6328717" y="5694164"/>
            <a:chExt cx="415925" cy="688976"/>
          </a:xfrm>
          <a:solidFill>
            <a:schemeClr val="bg1">
              <a:lumMod val="85000"/>
            </a:schemeClr>
          </a:solidFill>
        </p:grpSpPr>
        <p:sp>
          <p:nvSpPr>
            <p:cNvPr id="69" name="Freeform 23">
              <a:extLst>
                <a:ext uri="{FF2B5EF4-FFF2-40B4-BE49-F238E27FC236}">
                  <a16:creationId xmlns:a16="http://schemas.microsoft.com/office/drawing/2014/main" id="{1F563424-B1FE-4701-B6F4-89400ECF4E0B}"/>
                </a:ext>
              </a:extLst>
            </p:cNvPr>
            <p:cNvSpPr>
              <a:spLocks/>
            </p:cNvSpPr>
            <p:nvPr/>
          </p:nvSpPr>
          <p:spPr bwMode="auto">
            <a:xfrm>
              <a:off x="6452542" y="6232327"/>
              <a:ext cx="153987" cy="150813"/>
            </a:xfrm>
            <a:custGeom>
              <a:avLst/>
              <a:gdLst>
                <a:gd name="T0" fmla="*/ 96 w 194"/>
                <a:gd name="T1" fmla="*/ 0 h 190"/>
                <a:gd name="T2" fmla="*/ 77 w 194"/>
                <a:gd name="T3" fmla="*/ 1 h 190"/>
                <a:gd name="T4" fmla="*/ 60 w 194"/>
                <a:gd name="T5" fmla="*/ 7 h 190"/>
                <a:gd name="T6" fmla="*/ 43 w 194"/>
                <a:gd name="T7" fmla="*/ 16 h 190"/>
                <a:gd name="T8" fmla="*/ 28 w 194"/>
                <a:gd name="T9" fmla="*/ 28 h 190"/>
                <a:gd name="T10" fmla="*/ 22 w 194"/>
                <a:gd name="T11" fmla="*/ 35 h 190"/>
                <a:gd name="T12" fmla="*/ 11 w 194"/>
                <a:gd name="T13" fmla="*/ 50 h 190"/>
                <a:gd name="T14" fmla="*/ 5 w 194"/>
                <a:gd name="T15" fmla="*/ 66 h 190"/>
                <a:gd name="T16" fmla="*/ 2 w 194"/>
                <a:gd name="T17" fmla="*/ 85 h 190"/>
                <a:gd name="T18" fmla="*/ 0 w 194"/>
                <a:gd name="T19" fmla="*/ 94 h 190"/>
                <a:gd name="T20" fmla="*/ 3 w 194"/>
                <a:gd name="T21" fmla="*/ 114 h 190"/>
                <a:gd name="T22" fmla="*/ 8 w 194"/>
                <a:gd name="T23" fmla="*/ 131 h 190"/>
                <a:gd name="T24" fmla="*/ 16 w 194"/>
                <a:gd name="T25" fmla="*/ 148 h 190"/>
                <a:gd name="T26" fmla="*/ 29 w 194"/>
                <a:gd name="T27" fmla="*/ 162 h 190"/>
                <a:gd name="T28" fmla="*/ 35 w 194"/>
                <a:gd name="T29" fmla="*/ 168 h 190"/>
                <a:gd name="T30" fmla="*/ 51 w 194"/>
                <a:gd name="T31" fmla="*/ 179 h 190"/>
                <a:gd name="T32" fmla="*/ 68 w 194"/>
                <a:gd name="T33" fmla="*/ 186 h 190"/>
                <a:gd name="T34" fmla="*/ 88 w 194"/>
                <a:gd name="T35" fmla="*/ 190 h 190"/>
                <a:gd name="T36" fmla="*/ 97 w 194"/>
                <a:gd name="T37" fmla="*/ 190 h 190"/>
                <a:gd name="T38" fmla="*/ 117 w 194"/>
                <a:gd name="T39" fmla="*/ 189 h 190"/>
                <a:gd name="T40" fmla="*/ 134 w 194"/>
                <a:gd name="T41" fmla="*/ 183 h 190"/>
                <a:gd name="T42" fmla="*/ 151 w 194"/>
                <a:gd name="T43" fmla="*/ 174 h 190"/>
                <a:gd name="T44" fmla="*/ 165 w 194"/>
                <a:gd name="T45" fmla="*/ 162 h 190"/>
                <a:gd name="T46" fmla="*/ 172 w 194"/>
                <a:gd name="T47" fmla="*/ 155 h 190"/>
                <a:gd name="T48" fmla="*/ 182 w 194"/>
                <a:gd name="T49" fmla="*/ 139 h 190"/>
                <a:gd name="T50" fmla="*/ 189 w 194"/>
                <a:gd name="T51" fmla="*/ 122 h 190"/>
                <a:gd name="T52" fmla="*/ 193 w 194"/>
                <a:gd name="T53" fmla="*/ 104 h 190"/>
                <a:gd name="T54" fmla="*/ 194 w 194"/>
                <a:gd name="T55" fmla="*/ 94 h 190"/>
                <a:gd name="T56" fmla="*/ 192 w 194"/>
                <a:gd name="T57" fmla="*/ 76 h 190"/>
                <a:gd name="T58" fmla="*/ 187 w 194"/>
                <a:gd name="T59" fmla="*/ 58 h 190"/>
                <a:gd name="T60" fmla="*/ 177 w 194"/>
                <a:gd name="T61" fmla="*/ 42 h 190"/>
                <a:gd name="T62" fmla="*/ 165 w 194"/>
                <a:gd name="T63" fmla="*/ 28 h 190"/>
                <a:gd name="T64" fmla="*/ 158 w 194"/>
                <a:gd name="T65" fmla="*/ 20 h 190"/>
                <a:gd name="T66" fmla="*/ 142 w 194"/>
                <a:gd name="T67" fmla="*/ 11 h 190"/>
                <a:gd name="T68" fmla="*/ 125 w 194"/>
                <a:gd name="T69" fmla="*/ 3 h 190"/>
                <a:gd name="T70" fmla="*/ 106 w 194"/>
                <a:gd name="T71" fmla="*/ 0 h 190"/>
                <a:gd name="T72" fmla="*/ 96 w 194"/>
                <a:gd name="T7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4" h="190">
                  <a:moveTo>
                    <a:pt x="96" y="0"/>
                  </a:moveTo>
                  <a:lnTo>
                    <a:pt x="96" y="0"/>
                  </a:lnTo>
                  <a:lnTo>
                    <a:pt x="86" y="0"/>
                  </a:lnTo>
                  <a:lnTo>
                    <a:pt x="77" y="1"/>
                  </a:lnTo>
                  <a:lnTo>
                    <a:pt x="68" y="3"/>
                  </a:lnTo>
                  <a:lnTo>
                    <a:pt x="60" y="7"/>
                  </a:lnTo>
                  <a:lnTo>
                    <a:pt x="51" y="11"/>
                  </a:lnTo>
                  <a:lnTo>
                    <a:pt x="43" y="16"/>
                  </a:lnTo>
                  <a:lnTo>
                    <a:pt x="35" y="20"/>
                  </a:lnTo>
                  <a:lnTo>
                    <a:pt x="28" y="28"/>
                  </a:lnTo>
                  <a:lnTo>
                    <a:pt x="28" y="28"/>
                  </a:lnTo>
                  <a:lnTo>
                    <a:pt x="22" y="35"/>
                  </a:lnTo>
                  <a:lnTo>
                    <a:pt x="16" y="42"/>
                  </a:lnTo>
                  <a:lnTo>
                    <a:pt x="11" y="50"/>
                  </a:lnTo>
                  <a:lnTo>
                    <a:pt x="8" y="58"/>
                  </a:lnTo>
                  <a:lnTo>
                    <a:pt x="5" y="66"/>
                  </a:lnTo>
                  <a:lnTo>
                    <a:pt x="3" y="76"/>
                  </a:lnTo>
                  <a:lnTo>
                    <a:pt x="2" y="85"/>
                  </a:lnTo>
                  <a:lnTo>
                    <a:pt x="0" y="94"/>
                  </a:lnTo>
                  <a:lnTo>
                    <a:pt x="0" y="94"/>
                  </a:lnTo>
                  <a:lnTo>
                    <a:pt x="2" y="104"/>
                  </a:lnTo>
                  <a:lnTo>
                    <a:pt x="3" y="114"/>
                  </a:lnTo>
                  <a:lnTo>
                    <a:pt x="5" y="122"/>
                  </a:lnTo>
                  <a:lnTo>
                    <a:pt x="8" y="131"/>
                  </a:lnTo>
                  <a:lnTo>
                    <a:pt x="11" y="139"/>
                  </a:lnTo>
                  <a:lnTo>
                    <a:pt x="16" y="148"/>
                  </a:lnTo>
                  <a:lnTo>
                    <a:pt x="22" y="155"/>
                  </a:lnTo>
                  <a:lnTo>
                    <a:pt x="29" y="162"/>
                  </a:lnTo>
                  <a:lnTo>
                    <a:pt x="29" y="162"/>
                  </a:lnTo>
                  <a:lnTo>
                    <a:pt x="35" y="168"/>
                  </a:lnTo>
                  <a:lnTo>
                    <a:pt x="44" y="174"/>
                  </a:lnTo>
                  <a:lnTo>
                    <a:pt x="51" y="179"/>
                  </a:lnTo>
                  <a:lnTo>
                    <a:pt x="60" y="183"/>
                  </a:lnTo>
                  <a:lnTo>
                    <a:pt x="68" y="186"/>
                  </a:lnTo>
                  <a:lnTo>
                    <a:pt x="78" y="189"/>
                  </a:lnTo>
                  <a:lnTo>
                    <a:pt x="88" y="190"/>
                  </a:lnTo>
                  <a:lnTo>
                    <a:pt x="97" y="190"/>
                  </a:lnTo>
                  <a:lnTo>
                    <a:pt x="97" y="190"/>
                  </a:lnTo>
                  <a:lnTo>
                    <a:pt x="107" y="190"/>
                  </a:lnTo>
                  <a:lnTo>
                    <a:pt x="117" y="189"/>
                  </a:lnTo>
                  <a:lnTo>
                    <a:pt x="125" y="186"/>
                  </a:lnTo>
                  <a:lnTo>
                    <a:pt x="134" y="183"/>
                  </a:lnTo>
                  <a:lnTo>
                    <a:pt x="142" y="179"/>
                  </a:lnTo>
                  <a:lnTo>
                    <a:pt x="151" y="174"/>
                  </a:lnTo>
                  <a:lnTo>
                    <a:pt x="158" y="168"/>
                  </a:lnTo>
                  <a:lnTo>
                    <a:pt x="165" y="162"/>
                  </a:lnTo>
                  <a:lnTo>
                    <a:pt x="165" y="162"/>
                  </a:lnTo>
                  <a:lnTo>
                    <a:pt x="172" y="155"/>
                  </a:lnTo>
                  <a:lnTo>
                    <a:pt x="177" y="148"/>
                  </a:lnTo>
                  <a:lnTo>
                    <a:pt x="182" y="139"/>
                  </a:lnTo>
                  <a:lnTo>
                    <a:pt x="187" y="131"/>
                  </a:lnTo>
                  <a:lnTo>
                    <a:pt x="189" y="122"/>
                  </a:lnTo>
                  <a:lnTo>
                    <a:pt x="192" y="114"/>
                  </a:lnTo>
                  <a:lnTo>
                    <a:pt x="193" y="104"/>
                  </a:lnTo>
                  <a:lnTo>
                    <a:pt x="194" y="94"/>
                  </a:lnTo>
                  <a:lnTo>
                    <a:pt x="194" y="94"/>
                  </a:lnTo>
                  <a:lnTo>
                    <a:pt x="193" y="85"/>
                  </a:lnTo>
                  <a:lnTo>
                    <a:pt x="192" y="76"/>
                  </a:lnTo>
                  <a:lnTo>
                    <a:pt x="189" y="66"/>
                  </a:lnTo>
                  <a:lnTo>
                    <a:pt x="187" y="58"/>
                  </a:lnTo>
                  <a:lnTo>
                    <a:pt x="182" y="50"/>
                  </a:lnTo>
                  <a:lnTo>
                    <a:pt x="177" y="42"/>
                  </a:lnTo>
                  <a:lnTo>
                    <a:pt x="171" y="35"/>
                  </a:lnTo>
                  <a:lnTo>
                    <a:pt x="165" y="28"/>
                  </a:lnTo>
                  <a:lnTo>
                    <a:pt x="165" y="28"/>
                  </a:lnTo>
                  <a:lnTo>
                    <a:pt x="158" y="20"/>
                  </a:lnTo>
                  <a:lnTo>
                    <a:pt x="149" y="16"/>
                  </a:lnTo>
                  <a:lnTo>
                    <a:pt x="142" y="11"/>
                  </a:lnTo>
                  <a:lnTo>
                    <a:pt x="134" y="7"/>
                  </a:lnTo>
                  <a:lnTo>
                    <a:pt x="125" y="3"/>
                  </a:lnTo>
                  <a:lnTo>
                    <a:pt x="115" y="1"/>
                  </a:lnTo>
                  <a:lnTo>
                    <a:pt x="106" y="0"/>
                  </a:lnTo>
                  <a:lnTo>
                    <a:pt x="96" y="0"/>
                  </a:lnTo>
                  <a:lnTo>
                    <a:pt x="96"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70" name="Freeform 24">
              <a:extLst>
                <a:ext uri="{FF2B5EF4-FFF2-40B4-BE49-F238E27FC236}">
                  <a16:creationId xmlns:a16="http://schemas.microsoft.com/office/drawing/2014/main" id="{BC1297A3-0686-4624-824B-05BED5D51D94}"/>
                </a:ext>
              </a:extLst>
            </p:cNvPr>
            <p:cNvSpPr>
              <a:spLocks/>
            </p:cNvSpPr>
            <p:nvPr/>
          </p:nvSpPr>
          <p:spPr bwMode="auto">
            <a:xfrm>
              <a:off x="6328717" y="5694164"/>
              <a:ext cx="415925" cy="487363"/>
            </a:xfrm>
            <a:custGeom>
              <a:avLst/>
              <a:gdLst>
                <a:gd name="T0" fmla="*/ 389 w 525"/>
                <a:gd name="T1" fmla="*/ 21 h 614"/>
                <a:gd name="T2" fmla="*/ 342 w 525"/>
                <a:gd name="T3" fmla="*/ 7 h 614"/>
                <a:gd name="T4" fmla="*/ 288 w 525"/>
                <a:gd name="T5" fmla="*/ 0 h 614"/>
                <a:gd name="T6" fmla="*/ 240 w 525"/>
                <a:gd name="T7" fmla="*/ 1 h 614"/>
                <a:gd name="T8" fmla="*/ 160 w 525"/>
                <a:gd name="T9" fmla="*/ 17 h 614"/>
                <a:gd name="T10" fmla="*/ 93 w 525"/>
                <a:gd name="T11" fmla="*/ 53 h 614"/>
                <a:gd name="T12" fmla="*/ 56 w 525"/>
                <a:gd name="T13" fmla="*/ 87 h 614"/>
                <a:gd name="T14" fmla="*/ 18 w 525"/>
                <a:gd name="T15" fmla="*/ 149 h 614"/>
                <a:gd name="T16" fmla="*/ 1 w 525"/>
                <a:gd name="T17" fmla="*/ 220 h 614"/>
                <a:gd name="T18" fmla="*/ 145 w 525"/>
                <a:gd name="T19" fmla="*/ 245 h 614"/>
                <a:gd name="T20" fmla="*/ 150 w 525"/>
                <a:gd name="T21" fmla="*/ 213 h 614"/>
                <a:gd name="T22" fmla="*/ 165 w 525"/>
                <a:gd name="T23" fmla="*/ 185 h 614"/>
                <a:gd name="T24" fmla="*/ 179 w 525"/>
                <a:gd name="T25" fmla="*/ 168 h 614"/>
                <a:gd name="T26" fmla="*/ 206 w 525"/>
                <a:gd name="T27" fmla="*/ 150 h 614"/>
                <a:gd name="T28" fmla="*/ 239 w 525"/>
                <a:gd name="T29" fmla="*/ 140 h 614"/>
                <a:gd name="T30" fmla="*/ 263 w 525"/>
                <a:gd name="T31" fmla="*/ 138 h 614"/>
                <a:gd name="T32" fmla="*/ 298 w 525"/>
                <a:gd name="T33" fmla="*/ 141 h 614"/>
                <a:gd name="T34" fmla="*/ 326 w 525"/>
                <a:gd name="T35" fmla="*/ 152 h 614"/>
                <a:gd name="T36" fmla="*/ 343 w 525"/>
                <a:gd name="T37" fmla="*/ 163 h 614"/>
                <a:gd name="T38" fmla="*/ 361 w 525"/>
                <a:gd name="T39" fmla="*/ 183 h 614"/>
                <a:gd name="T40" fmla="*/ 371 w 525"/>
                <a:gd name="T41" fmla="*/ 207 h 614"/>
                <a:gd name="T42" fmla="*/ 372 w 525"/>
                <a:gd name="T43" fmla="*/ 224 h 614"/>
                <a:gd name="T44" fmla="*/ 366 w 525"/>
                <a:gd name="T45" fmla="*/ 259 h 614"/>
                <a:gd name="T46" fmla="*/ 351 w 525"/>
                <a:gd name="T47" fmla="*/ 281 h 614"/>
                <a:gd name="T48" fmla="*/ 290 w 525"/>
                <a:gd name="T49" fmla="*/ 340 h 614"/>
                <a:gd name="T50" fmla="*/ 261 w 525"/>
                <a:gd name="T51" fmla="*/ 367 h 614"/>
                <a:gd name="T52" fmla="*/ 225 w 525"/>
                <a:gd name="T53" fmla="*/ 409 h 614"/>
                <a:gd name="T54" fmla="*/ 201 w 525"/>
                <a:gd name="T55" fmla="*/ 454 h 614"/>
                <a:gd name="T56" fmla="*/ 189 w 525"/>
                <a:gd name="T57" fmla="*/ 485 h 614"/>
                <a:gd name="T58" fmla="*/ 177 w 525"/>
                <a:gd name="T59" fmla="*/ 535 h 614"/>
                <a:gd name="T60" fmla="*/ 173 w 525"/>
                <a:gd name="T61" fmla="*/ 589 h 614"/>
                <a:gd name="T62" fmla="*/ 325 w 525"/>
                <a:gd name="T63" fmla="*/ 614 h 614"/>
                <a:gd name="T64" fmla="*/ 331 w 525"/>
                <a:gd name="T65" fmla="*/ 547 h 614"/>
                <a:gd name="T66" fmla="*/ 339 w 525"/>
                <a:gd name="T67" fmla="*/ 517 h 614"/>
                <a:gd name="T68" fmla="*/ 356 w 525"/>
                <a:gd name="T69" fmla="*/ 483 h 614"/>
                <a:gd name="T70" fmla="*/ 377 w 525"/>
                <a:gd name="T71" fmla="*/ 459 h 614"/>
                <a:gd name="T72" fmla="*/ 417 w 525"/>
                <a:gd name="T73" fmla="*/ 421 h 614"/>
                <a:gd name="T74" fmla="*/ 471 w 525"/>
                <a:gd name="T75" fmla="*/ 367 h 614"/>
                <a:gd name="T76" fmla="*/ 491 w 525"/>
                <a:gd name="T77" fmla="*/ 339 h 614"/>
                <a:gd name="T78" fmla="*/ 514 w 525"/>
                <a:gd name="T79" fmla="*/ 290 h 614"/>
                <a:gd name="T80" fmla="*/ 521 w 525"/>
                <a:gd name="T81" fmla="*/ 259 h 614"/>
                <a:gd name="T82" fmla="*/ 525 w 525"/>
                <a:gd name="T83" fmla="*/ 226 h 614"/>
                <a:gd name="T84" fmla="*/ 520 w 525"/>
                <a:gd name="T85" fmla="*/ 181 h 614"/>
                <a:gd name="T86" fmla="*/ 505 w 525"/>
                <a:gd name="T87" fmla="*/ 139 h 614"/>
                <a:gd name="T88" fmla="*/ 491 w 525"/>
                <a:gd name="T89" fmla="*/ 111 h 614"/>
                <a:gd name="T90" fmla="*/ 463 w 525"/>
                <a:gd name="T91" fmla="*/ 75 h 614"/>
                <a:gd name="T92" fmla="*/ 429 w 525"/>
                <a:gd name="T93" fmla="*/ 44 h 614"/>
                <a:gd name="T94" fmla="*/ 403 w 525"/>
                <a:gd name="T95" fmla="*/ 2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5" h="614">
                  <a:moveTo>
                    <a:pt x="403" y="29"/>
                  </a:moveTo>
                  <a:lnTo>
                    <a:pt x="403" y="29"/>
                  </a:lnTo>
                  <a:lnTo>
                    <a:pt x="389" y="21"/>
                  </a:lnTo>
                  <a:lnTo>
                    <a:pt x="374" y="15"/>
                  </a:lnTo>
                  <a:lnTo>
                    <a:pt x="359" y="11"/>
                  </a:lnTo>
                  <a:lnTo>
                    <a:pt x="342" y="7"/>
                  </a:lnTo>
                  <a:lnTo>
                    <a:pt x="325" y="3"/>
                  </a:lnTo>
                  <a:lnTo>
                    <a:pt x="308" y="1"/>
                  </a:lnTo>
                  <a:lnTo>
                    <a:pt x="288" y="0"/>
                  </a:lnTo>
                  <a:lnTo>
                    <a:pt x="269" y="0"/>
                  </a:lnTo>
                  <a:lnTo>
                    <a:pt x="269" y="0"/>
                  </a:lnTo>
                  <a:lnTo>
                    <a:pt x="240" y="1"/>
                  </a:lnTo>
                  <a:lnTo>
                    <a:pt x="212" y="3"/>
                  </a:lnTo>
                  <a:lnTo>
                    <a:pt x="185" y="9"/>
                  </a:lnTo>
                  <a:lnTo>
                    <a:pt x="160" y="17"/>
                  </a:lnTo>
                  <a:lnTo>
                    <a:pt x="136" y="26"/>
                  </a:lnTo>
                  <a:lnTo>
                    <a:pt x="114" y="38"/>
                  </a:lnTo>
                  <a:lnTo>
                    <a:pt x="93" y="53"/>
                  </a:lnTo>
                  <a:lnTo>
                    <a:pt x="74" y="69"/>
                  </a:lnTo>
                  <a:lnTo>
                    <a:pt x="74" y="69"/>
                  </a:lnTo>
                  <a:lnTo>
                    <a:pt x="56" y="87"/>
                  </a:lnTo>
                  <a:lnTo>
                    <a:pt x="41" y="106"/>
                  </a:lnTo>
                  <a:lnTo>
                    <a:pt x="28" y="127"/>
                  </a:lnTo>
                  <a:lnTo>
                    <a:pt x="18" y="149"/>
                  </a:lnTo>
                  <a:lnTo>
                    <a:pt x="10" y="172"/>
                  </a:lnTo>
                  <a:lnTo>
                    <a:pt x="5" y="195"/>
                  </a:lnTo>
                  <a:lnTo>
                    <a:pt x="1" y="220"/>
                  </a:lnTo>
                  <a:lnTo>
                    <a:pt x="0" y="245"/>
                  </a:lnTo>
                  <a:lnTo>
                    <a:pt x="145" y="245"/>
                  </a:lnTo>
                  <a:lnTo>
                    <a:pt x="145" y="245"/>
                  </a:lnTo>
                  <a:lnTo>
                    <a:pt x="147" y="235"/>
                  </a:lnTo>
                  <a:lnTo>
                    <a:pt x="148" y="224"/>
                  </a:lnTo>
                  <a:lnTo>
                    <a:pt x="150" y="213"/>
                  </a:lnTo>
                  <a:lnTo>
                    <a:pt x="154" y="203"/>
                  </a:lnTo>
                  <a:lnTo>
                    <a:pt x="159" y="193"/>
                  </a:lnTo>
                  <a:lnTo>
                    <a:pt x="165" y="185"/>
                  </a:lnTo>
                  <a:lnTo>
                    <a:pt x="171" y="176"/>
                  </a:lnTo>
                  <a:lnTo>
                    <a:pt x="179" y="168"/>
                  </a:lnTo>
                  <a:lnTo>
                    <a:pt x="179" y="168"/>
                  </a:lnTo>
                  <a:lnTo>
                    <a:pt x="188" y="162"/>
                  </a:lnTo>
                  <a:lnTo>
                    <a:pt x="196" y="155"/>
                  </a:lnTo>
                  <a:lnTo>
                    <a:pt x="206" y="150"/>
                  </a:lnTo>
                  <a:lnTo>
                    <a:pt x="217" y="146"/>
                  </a:lnTo>
                  <a:lnTo>
                    <a:pt x="227" y="143"/>
                  </a:lnTo>
                  <a:lnTo>
                    <a:pt x="239" y="140"/>
                  </a:lnTo>
                  <a:lnTo>
                    <a:pt x="251" y="139"/>
                  </a:lnTo>
                  <a:lnTo>
                    <a:pt x="263" y="138"/>
                  </a:lnTo>
                  <a:lnTo>
                    <a:pt x="263" y="138"/>
                  </a:lnTo>
                  <a:lnTo>
                    <a:pt x="275" y="139"/>
                  </a:lnTo>
                  <a:lnTo>
                    <a:pt x="287" y="140"/>
                  </a:lnTo>
                  <a:lnTo>
                    <a:pt x="298" y="141"/>
                  </a:lnTo>
                  <a:lnTo>
                    <a:pt x="308" y="145"/>
                  </a:lnTo>
                  <a:lnTo>
                    <a:pt x="317" y="147"/>
                  </a:lnTo>
                  <a:lnTo>
                    <a:pt x="326" y="152"/>
                  </a:lnTo>
                  <a:lnTo>
                    <a:pt x="334" y="157"/>
                  </a:lnTo>
                  <a:lnTo>
                    <a:pt x="343" y="163"/>
                  </a:lnTo>
                  <a:lnTo>
                    <a:pt x="343" y="163"/>
                  </a:lnTo>
                  <a:lnTo>
                    <a:pt x="350" y="169"/>
                  </a:lnTo>
                  <a:lnTo>
                    <a:pt x="356" y="176"/>
                  </a:lnTo>
                  <a:lnTo>
                    <a:pt x="361" y="183"/>
                  </a:lnTo>
                  <a:lnTo>
                    <a:pt x="365" y="191"/>
                  </a:lnTo>
                  <a:lnTo>
                    <a:pt x="368" y="198"/>
                  </a:lnTo>
                  <a:lnTo>
                    <a:pt x="371" y="207"/>
                  </a:lnTo>
                  <a:lnTo>
                    <a:pt x="372" y="214"/>
                  </a:lnTo>
                  <a:lnTo>
                    <a:pt x="372" y="224"/>
                  </a:lnTo>
                  <a:lnTo>
                    <a:pt x="372" y="224"/>
                  </a:lnTo>
                  <a:lnTo>
                    <a:pt x="372" y="236"/>
                  </a:lnTo>
                  <a:lnTo>
                    <a:pt x="370" y="248"/>
                  </a:lnTo>
                  <a:lnTo>
                    <a:pt x="366" y="259"/>
                  </a:lnTo>
                  <a:lnTo>
                    <a:pt x="360" y="269"/>
                  </a:lnTo>
                  <a:lnTo>
                    <a:pt x="360" y="269"/>
                  </a:lnTo>
                  <a:lnTo>
                    <a:pt x="351" y="281"/>
                  </a:lnTo>
                  <a:lnTo>
                    <a:pt x="337" y="296"/>
                  </a:lnTo>
                  <a:lnTo>
                    <a:pt x="315" y="316"/>
                  </a:lnTo>
                  <a:lnTo>
                    <a:pt x="290" y="340"/>
                  </a:lnTo>
                  <a:lnTo>
                    <a:pt x="290" y="340"/>
                  </a:lnTo>
                  <a:lnTo>
                    <a:pt x="274" y="353"/>
                  </a:lnTo>
                  <a:lnTo>
                    <a:pt x="261" y="367"/>
                  </a:lnTo>
                  <a:lnTo>
                    <a:pt x="248" y="381"/>
                  </a:lnTo>
                  <a:lnTo>
                    <a:pt x="236" y="396"/>
                  </a:lnTo>
                  <a:lnTo>
                    <a:pt x="225" y="409"/>
                  </a:lnTo>
                  <a:lnTo>
                    <a:pt x="217" y="424"/>
                  </a:lnTo>
                  <a:lnTo>
                    <a:pt x="208" y="439"/>
                  </a:lnTo>
                  <a:lnTo>
                    <a:pt x="201" y="454"/>
                  </a:lnTo>
                  <a:lnTo>
                    <a:pt x="201" y="454"/>
                  </a:lnTo>
                  <a:lnTo>
                    <a:pt x="194" y="470"/>
                  </a:lnTo>
                  <a:lnTo>
                    <a:pt x="189" y="485"/>
                  </a:lnTo>
                  <a:lnTo>
                    <a:pt x="184" y="501"/>
                  </a:lnTo>
                  <a:lnTo>
                    <a:pt x="181" y="518"/>
                  </a:lnTo>
                  <a:lnTo>
                    <a:pt x="177" y="535"/>
                  </a:lnTo>
                  <a:lnTo>
                    <a:pt x="176" y="553"/>
                  </a:lnTo>
                  <a:lnTo>
                    <a:pt x="175" y="571"/>
                  </a:lnTo>
                  <a:lnTo>
                    <a:pt x="173" y="589"/>
                  </a:lnTo>
                  <a:lnTo>
                    <a:pt x="175" y="614"/>
                  </a:lnTo>
                  <a:lnTo>
                    <a:pt x="325" y="614"/>
                  </a:lnTo>
                  <a:lnTo>
                    <a:pt x="325" y="614"/>
                  </a:lnTo>
                  <a:lnTo>
                    <a:pt x="326" y="589"/>
                  </a:lnTo>
                  <a:lnTo>
                    <a:pt x="328" y="566"/>
                  </a:lnTo>
                  <a:lnTo>
                    <a:pt x="331" y="547"/>
                  </a:lnTo>
                  <a:lnTo>
                    <a:pt x="336" y="531"/>
                  </a:lnTo>
                  <a:lnTo>
                    <a:pt x="336" y="531"/>
                  </a:lnTo>
                  <a:lnTo>
                    <a:pt x="339" y="517"/>
                  </a:lnTo>
                  <a:lnTo>
                    <a:pt x="344" y="503"/>
                  </a:lnTo>
                  <a:lnTo>
                    <a:pt x="350" y="493"/>
                  </a:lnTo>
                  <a:lnTo>
                    <a:pt x="356" y="483"/>
                  </a:lnTo>
                  <a:lnTo>
                    <a:pt x="356" y="483"/>
                  </a:lnTo>
                  <a:lnTo>
                    <a:pt x="363" y="472"/>
                  </a:lnTo>
                  <a:lnTo>
                    <a:pt x="377" y="459"/>
                  </a:lnTo>
                  <a:lnTo>
                    <a:pt x="394" y="442"/>
                  </a:lnTo>
                  <a:lnTo>
                    <a:pt x="417" y="421"/>
                  </a:lnTo>
                  <a:lnTo>
                    <a:pt x="417" y="421"/>
                  </a:lnTo>
                  <a:lnTo>
                    <a:pt x="440" y="399"/>
                  </a:lnTo>
                  <a:lnTo>
                    <a:pt x="458" y="381"/>
                  </a:lnTo>
                  <a:lnTo>
                    <a:pt x="471" y="367"/>
                  </a:lnTo>
                  <a:lnTo>
                    <a:pt x="480" y="356"/>
                  </a:lnTo>
                  <a:lnTo>
                    <a:pt x="480" y="356"/>
                  </a:lnTo>
                  <a:lnTo>
                    <a:pt x="491" y="339"/>
                  </a:lnTo>
                  <a:lnTo>
                    <a:pt x="500" y="323"/>
                  </a:lnTo>
                  <a:lnTo>
                    <a:pt x="508" y="306"/>
                  </a:lnTo>
                  <a:lnTo>
                    <a:pt x="514" y="290"/>
                  </a:lnTo>
                  <a:lnTo>
                    <a:pt x="514" y="290"/>
                  </a:lnTo>
                  <a:lnTo>
                    <a:pt x="518" y="275"/>
                  </a:lnTo>
                  <a:lnTo>
                    <a:pt x="521" y="259"/>
                  </a:lnTo>
                  <a:lnTo>
                    <a:pt x="523" y="242"/>
                  </a:lnTo>
                  <a:lnTo>
                    <a:pt x="525" y="226"/>
                  </a:lnTo>
                  <a:lnTo>
                    <a:pt x="525" y="226"/>
                  </a:lnTo>
                  <a:lnTo>
                    <a:pt x="523" y="212"/>
                  </a:lnTo>
                  <a:lnTo>
                    <a:pt x="522" y="196"/>
                  </a:lnTo>
                  <a:lnTo>
                    <a:pt x="520" y="181"/>
                  </a:lnTo>
                  <a:lnTo>
                    <a:pt x="516" y="168"/>
                  </a:lnTo>
                  <a:lnTo>
                    <a:pt x="511" y="153"/>
                  </a:lnTo>
                  <a:lnTo>
                    <a:pt x="505" y="139"/>
                  </a:lnTo>
                  <a:lnTo>
                    <a:pt x="499" y="126"/>
                  </a:lnTo>
                  <a:lnTo>
                    <a:pt x="491" y="111"/>
                  </a:lnTo>
                  <a:lnTo>
                    <a:pt x="491" y="111"/>
                  </a:lnTo>
                  <a:lnTo>
                    <a:pt x="482" y="99"/>
                  </a:lnTo>
                  <a:lnTo>
                    <a:pt x="472" y="86"/>
                  </a:lnTo>
                  <a:lnTo>
                    <a:pt x="463" y="75"/>
                  </a:lnTo>
                  <a:lnTo>
                    <a:pt x="452" y="64"/>
                  </a:lnTo>
                  <a:lnTo>
                    <a:pt x="441" y="54"/>
                  </a:lnTo>
                  <a:lnTo>
                    <a:pt x="429" y="44"/>
                  </a:lnTo>
                  <a:lnTo>
                    <a:pt x="417" y="36"/>
                  </a:lnTo>
                  <a:lnTo>
                    <a:pt x="403" y="29"/>
                  </a:lnTo>
                  <a:lnTo>
                    <a:pt x="403" y="29"/>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6" name="Symbol zastępczy tekstu 7">
            <a:extLst>
              <a:ext uri="{FF2B5EF4-FFF2-40B4-BE49-F238E27FC236}">
                <a16:creationId xmlns:a16="http://schemas.microsoft.com/office/drawing/2014/main" id="{FE32B76C-E10C-4C73-95DB-BBE18217799F}"/>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pSp>
        <p:nvGrpSpPr>
          <p:cNvPr id="37" name="Grupa 36">
            <a:extLst>
              <a:ext uri="{FF2B5EF4-FFF2-40B4-BE49-F238E27FC236}">
                <a16:creationId xmlns:a16="http://schemas.microsoft.com/office/drawing/2014/main" id="{16CE864D-30A3-4FD2-9C1B-B0BA18ABC025}"/>
              </a:ext>
            </a:extLst>
          </p:cNvPr>
          <p:cNvGrpSpPr/>
          <p:nvPr/>
        </p:nvGrpSpPr>
        <p:grpSpPr>
          <a:xfrm>
            <a:off x="6463513" y="1739575"/>
            <a:ext cx="585873" cy="726737"/>
            <a:chOff x="7329488" y="2601913"/>
            <a:chExt cx="581026" cy="720726"/>
          </a:xfrm>
          <a:solidFill>
            <a:srgbClr val="BFBFBF"/>
          </a:solidFill>
        </p:grpSpPr>
        <p:sp>
          <p:nvSpPr>
            <p:cNvPr id="38" name="Freeform 37">
              <a:extLst>
                <a:ext uri="{FF2B5EF4-FFF2-40B4-BE49-F238E27FC236}">
                  <a16:creationId xmlns:a16="http://schemas.microsoft.com/office/drawing/2014/main" id="{CAA38D91-5731-4E50-A65F-7A553CBA7972}"/>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38">
              <a:extLst>
                <a:ext uri="{FF2B5EF4-FFF2-40B4-BE49-F238E27FC236}">
                  <a16:creationId xmlns:a16="http://schemas.microsoft.com/office/drawing/2014/main" id="{05F8C62A-7FA1-44FE-9484-B55EADC01D38}"/>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39">
              <a:extLst>
                <a:ext uri="{FF2B5EF4-FFF2-40B4-BE49-F238E27FC236}">
                  <a16:creationId xmlns:a16="http://schemas.microsoft.com/office/drawing/2014/main" id="{2EE385F9-D339-45F0-82D8-D8E98710FBF1}"/>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40">
              <a:extLst>
                <a:ext uri="{FF2B5EF4-FFF2-40B4-BE49-F238E27FC236}">
                  <a16:creationId xmlns:a16="http://schemas.microsoft.com/office/drawing/2014/main" id="{C474F204-29C3-4039-9E67-67431A165617}"/>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364845662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od których zależy stan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P5. Od czego Pana(i) zdaniem w największym stopniu zależy stan środowiska? Proszę podać co najwyżej trzy odpowiedzi.</a:t>
            </a:r>
          </a:p>
          <a:p>
            <a:pPr algn="just"/>
            <a:r>
              <a:rPr lang="pl-PL" sz="800" i="1">
                <a:solidFill>
                  <a:srgbClr val="CDCDCD"/>
                </a:solidFill>
              </a:rPr>
              <a:t>Pytanie wielokrotnego </a:t>
            </a:r>
            <a:r>
              <a:rPr lang="pl-PL" sz="800" i="1">
                <a:solidFill>
                  <a:schemeClr val="bg1">
                    <a:lumMod val="75000"/>
                  </a:schemeClr>
                </a:solidFill>
              </a:rPr>
              <a:t>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sp>
        <p:nvSpPr>
          <p:cNvPr id="4" name="pole tekstowe 3">
            <a:extLst>
              <a:ext uri="{FF2B5EF4-FFF2-40B4-BE49-F238E27FC236}">
                <a16:creationId xmlns:a16="http://schemas.microsoft.com/office/drawing/2014/main" id="{6C5BCB93-CABD-42FA-8176-BC4BEF54CD15}"/>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sp>
        <p:nvSpPr>
          <p:cNvPr id="41" name="Prostokąt: zaokrąglone rogi 40">
            <a:extLst>
              <a:ext uri="{FF2B5EF4-FFF2-40B4-BE49-F238E27FC236}">
                <a16:creationId xmlns:a16="http://schemas.microsoft.com/office/drawing/2014/main" id="{0C6E8C6F-8C44-4964-89C9-E4718B30AC6B}"/>
              </a:ext>
            </a:extLst>
          </p:cNvPr>
          <p:cNvSpPr/>
          <p:nvPr/>
        </p:nvSpPr>
        <p:spPr>
          <a:xfrm>
            <a:off x="2051720" y="1340540"/>
            <a:ext cx="5147880" cy="1219468"/>
          </a:xfrm>
          <a:prstGeom prst="roundRect">
            <a:avLst/>
          </a:prstGeom>
          <a:noFill/>
          <a:ln w="6350">
            <a:solidFill>
              <a:srgbClr val="48AA48"/>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2" name="pole tekstowe 41">
            <a:extLst>
              <a:ext uri="{FF2B5EF4-FFF2-40B4-BE49-F238E27FC236}">
                <a16:creationId xmlns:a16="http://schemas.microsoft.com/office/drawing/2014/main" id="{E74CC20D-D93E-42D3-918C-F717B98D775F}"/>
              </a:ext>
            </a:extLst>
          </p:cNvPr>
          <p:cNvSpPr txBox="1"/>
          <p:nvPr/>
        </p:nvSpPr>
        <p:spPr>
          <a:xfrm>
            <a:off x="3163674" y="1222521"/>
            <a:ext cx="839508" cy="276999"/>
          </a:xfrm>
          <a:prstGeom prst="rect">
            <a:avLst/>
          </a:prstGeom>
          <a:solidFill>
            <a:schemeClr val="bg1"/>
          </a:solidFill>
        </p:spPr>
        <p:txBody>
          <a:bodyPr wrap="square">
            <a:spAutoFit/>
          </a:bodyPr>
          <a:lstStyle/>
          <a:p>
            <a:pPr algn="ctr"/>
            <a:r>
              <a:rPr lang="pl-PL" sz="1200" b="1"/>
              <a:t>TOP3</a:t>
            </a:r>
          </a:p>
        </p:txBody>
      </p:sp>
      <p:sp>
        <p:nvSpPr>
          <p:cNvPr id="43" name="Prostokąt: zaokrąglone rogi 42">
            <a:extLst>
              <a:ext uri="{FF2B5EF4-FFF2-40B4-BE49-F238E27FC236}">
                <a16:creationId xmlns:a16="http://schemas.microsoft.com/office/drawing/2014/main" id="{F2E508E4-087C-4B3F-A6E7-41165D141A4B}"/>
              </a:ext>
            </a:extLst>
          </p:cNvPr>
          <p:cNvSpPr/>
          <p:nvPr/>
        </p:nvSpPr>
        <p:spPr>
          <a:xfrm>
            <a:off x="798118" y="2813605"/>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4" name="Prostokąt: zaokrąglone rogi 43">
            <a:extLst>
              <a:ext uri="{FF2B5EF4-FFF2-40B4-BE49-F238E27FC236}">
                <a16:creationId xmlns:a16="http://schemas.microsoft.com/office/drawing/2014/main" id="{834A4755-547B-482A-A506-72EA3152F15D}"/>
              </a:ext>
            </a:extLst>
          </p:cNvPr>
          <p:cNvSpPr/>
          <p:nvPr/>
        </p:nvSpPr>
        <p:spPr>
          <a:xfrm>
            <a:off x="2389906" y="2813605"/>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5" name="Prostokąt: zaokrąglone rogi 44">
            <a:extLst>
              <a:ext uri="{FF2B5EF4-FFF2-40B4-BE49-F238E27FC236}">
                <a16:creationId xmlns:a16="http://schemas.microsoft.com/office/drawing/2014/main" id="{2D82BFE5-69A7-4198-8E1C-256A19562D75}"/>
              </a:ext>
            </a:extLst>
          </p:cNvPr>
          <p:cNvSpPr/>
          <p:nvPr/>
        </p:nvSpPr>
        <p:spPr>
          <a:xfrm>
            <a:off x="3981694" y="2813605"/>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6" name="Prostokąt: zaokrąglone rogi 45">
            <a:extLst>
              <a:ext uri="{FF2B5EF4-FFF2-40B4-BE49-F238E27FC236}">
                <a16:creationId xmlns:a16="http://schemas.microsoft.com/office/drawing/2014/main" id="{C789F87B-86F4-44B7-BBB6-F57B4B194BAF}"/>
              </a:ext>
            </a:extLst>
          </p:cNvPr>
          <p:cNvSpPr/>
          <p:nvPr/>
        </p:nvSpPr>
        <p:spPr>
          <a:xfrm>
            <a:off x="5573482" y="2813605"/>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7" name="Prostokąt: zaokrąglone rogi 46">
            <a:extLst>
              <a:ext uri="{FF2B5EF4-FFF2-40B4-BE49-F238E27FC236}">
                <a16:creationId xmlns:a16="http://schemas.microsoft.com/office/drawing/2014/main" id="{EBE271CA-4E54-4262-9BD2-9216BC3E35A1}"/>
              </a:ext>
            </a:extLst>
          </p:cNvPr>
          <p:cNvSpPr/>
          <p:nvPr/>
        </p:nvSpPr>
        <p:spPr>
          <a:xfrm>
            <a:off x="7165271" y="2828260"/>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8" name="Prostokąt: zaokrąglone rogi 47">
            <a:extLst>
              <a:ext uri="{FF2B5EF4-FFF2-40B4-BE49-F238E27FC236}">
                <a16:creationId xmlns:a16="http://schemas.microsoft.com/office/drawing/2014/main" id="{3B9BB83F-979B-4890-BD5F-35333C98A198}"/>
              </a:ext>
            </a:extLst>
          </p:cNvPr>
          <p:cNvSpPr/>
          <p:nvPr/>
        </p:nvSpPr>
        <p:spPr>
          <a:xfrm>
            <a:off x="277029" y="4027406"/>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9" name="Prostokąt: zaokrąglone rogi 48">
            <a:extLst>
              <a:ext uri="{FF2B5EF4-FFF2-40B4-BE49-F238E27FC236}">
                <a16:creationId xmlns:a16="http://schemas.microsoft.com/office/drawing/2014/main" id="{17270F97-B2A0-4D19-92F2-94C59D0A099C}"/>
              </a:ext>
            </a:extLst>
          </p:cNvPr>
          <p:cNvSpPr/>
          <p:nvPr/>
        </p:nvSpPr>
        <p:spPr>
          <a:xfrm>
            <a:off x="1734907" y="4027406"/>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50" name="Prostokąt: zaokrąglone rogi 49">
            <a:extLst>
              <a:ext uri="{FF2B5EF4-FFF2-40B4-BE49-F238E27FC236}">
                <a16:creationId xmlns:a16="http://schemas.microsoft.com/office/drawing/2014/main" id="{442A1CC5-4B87-4B48-BE22-66441A1CB9BC}"/>
              </a:ext>
            </a:extLst>
          </p:cNvPr>
          <p:cNvSpPr/>
          <p:nvPr/>
        </p:nvSpPr>
        <p:spPr>
          <a:xfrm>
            <a:off x="3192785" y="4027406"/>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51" name="Prostokąt: zaokrąglone rogi 50">
            <a:extLst>
              <a:ext uri="{FF2B5EF4-FFF2-40B4-BE49-F238E27FC236}">
                <a16:creationId xmlns:a16="http://schemas.microsoft.com/office/drawing/2014/main" id="{3F741DAD-BDA3-4ECD-97CC-FAC47577C037}"/>
              </a:ext>
            </a:extLst>
          </p:cNvPr>
          <p:cNvSpPr/>
          <p:nvPr/>
        </p:nvSpPr>
        <p:spPr>
          <a:xfrm>
            <a:off x="4650663" y="4040619"/>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52" name="Prostokąt: zaokrąglone rogi 51">
            <a:extLst>
              <a:ext uri="{FF2B5EF4-FFF2-40B4-BE49-F238E27FC236}">
                <a16:creationId xmlns:a16="http://schemas.microsoft.com/office/drawing/2014/main" id="{0EA61E31-AE00-4DFB-8617-9F25DCFE0622}"/>
              </a:ext>
            </a:extLst>
          </p:cNvPr>
          <p:cNvSpPr/>
          <p:nvPr/>
        </p:nvSpPr>
        <p:spPr>
          <a:xfrm>
            <a:off x="6108541" y="4055324"/>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5" name="Prostokąt: zaokrąglone rogi 4">
            <a:extLst>
              <a:ext uri="{FF2B5EF4-FFF2-40B4-BE49-F238E27FC236}">
                <a16:creationId xmlns:a16="http://schemas.microsoft.com/office/drawing/2014/main" id="{D7D70F88-CFBC-4A26-8520-82AE5EAA92C9}"/>
              </a:ext>
            </a:extLst>
          </p:cNvPr>
          <p:cNvSpPr/>
          <p:nvPr/>
        </p:nvSpPr>
        <p:spPr>
          <a:xfrm>
            <a:off x="7566417" y="4048761"/>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aphicFrame>
        <p:nvGraphicFramePr>
          <p:cNvPr id="7" name="Tabela 6">
            <a:extLst>
              <a:ext uri="{FF2B5EF4-FFF2-40B4-BE49-F238E27FC236}">
                <a16:creationId xmlns:a16="http://schemas.microsoft.com/office/drawing/2014/main" id="{BE8BDDB7-A291-4496-8187-E2C50D2F4162}"/>
              </a:ext>
            </a:extLst>
          </p:cNvPr>
          <p:cNvGraphicFramePr>
            <a:graphicFrameLocks noGrp="1"/>
          </p:cNvGraphicFramePr>
          <p:nvPr>
            <p:extLst>
              <p:ext uri="{D42A27DB-BD31-4B8C-83A1-F6EECF244321}">
                <p14:modId xmlns:p14="http://schemas.microsoft.com/office/powerpoint/2010/main" val="2497161803"/>
              </p:ext>
            </p:extLst>
          </p:nvPr>
        </p:nvGraphicFramePr>
        <p:xfrm>
          <a:off x="256569" y="4474692"/>
          <a:ext cx="8698596" cy="674370"/>
        </p:xfrm>
        <a:graphic>
          <a:graphicData uri="http://schemas.openxmlformats.org/drawingml/2006/table">
            <a:tbl>
              <a:tblPr firstRow="1" bandRow="1">
                <a:tableStyleId>{5C22544A-7EE6-4342-B048-85BDC9FD1C3A}</a:tableStyleId>
              </a:tblPr>
              <a:tblGrid>
                <a:gridCol w="1449766">
                  <a:extLst>
                    <a:ext uri="{9D8B030D-6E8A-4147-A177-3AD203B41FA5}">
                      <a16:colId xmlns:a16="http://schemas.microsoft.com/office/drawing/2014/main" val="2938667892"/>
                    </a:ext>
                  </a:extLst>
                </a:gridCol>
                <a:gridCol w="1449766">
                  <a:extLst>
                    <a:ext uri="{9D8B030D-6E8A-4147-A177-3AD203B41FA5}">
                      <a16:colId xmlns:a16="http://schemas.microsoft.com/office/drawing/2014/main" val="411925587"/>
                    </a:ext>
                  </a:extLst>
                </a:gridCol>
                <a:gridCol w="1449766">
                  <a:extLst>
                    <a:ext uri="{9D8B030D-6E8A-4147-A177-3AD203B41FA5}">
                      <a16:colId xmlns:a16="http://schemas.microsoft.com/office/drawing/2014/main" val="3608420190"/>
                    </a:ext>
                  </a:extLst>
                </a:gridCol>
                <a:gridCol w="1449766">
                  <a:extLst>
                    <a:ext uri="{9D8B030D-6E8A-4147-A177-3AD203B41FA5}">
                      <a16:colId xmlns:a16="http://schemas.microsoft.com/office/drawing/2014/main" val="2823064476"/>
                    </a:ext>
                  </a:extLst>
                </a:gridCol>
                <a:gridCol w="1449766">
                  <a:extLst>
                    <a:ext uri="{9D8B030D-6E8A-4147-A177-3AD203B41FA5}">
                      <a16:colId xmlns:a16="http://schemas.microsoft.com/office/drawing/2014/main" val="608497383"/>
                    </a:ext>
                  </a:extLst>
                </a:gridCol>
                <a:gridCol w="1449766">
                  <a:extLst>
                    <a:ext uri="{9D8B030D-6E8A-4147-A177-3AD203B41FA5}">
                      <a16:colId xmlns:a16="http://schemas.microsoft.com/office/drawing/2014/main" val="3731940937"/>
                    </a:ext>
                  </a:extLst>
                </a:gridCol>
              </a:tblGrid>
              <a:tr h="197352">
                <a:tc>
                  <a:txBody>
                    <a:bodyPr/>
                    <a:lstStyle/>
                    <a:p>
                      <a:pPr marL="0" algn="ctr" defTabSz="914400" rtl="0" eaLnBrk="1" fontAlgn="t" latinLnBrk="0" hangingPunct="1"/>
                      <a:r>
                        <a:rPr lang="pl-PL" sz="1600" b="1" i="0" u="none" strike="noStrike" kern="1200">
                          <a:solidFill>
                            <a:srgbClr val="595959"/>
                          </a:solidFill>
                          <a:effectLst/>
                          <a:latin typeface="+mj-lt"/>
                          <a:ea typeface="+mn-ea"/>
                          <a:cs typeface="+mn-cs"/>
                        </a:rPr>
                        <a:t>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1600" b="1" i="0" u="none" strike="noStrike" kern="1200">
                          <a:solidFill>
                            <a:srgbClr val="595959"/>
                          </a:solidFill>
                          <a:effectLst/>
                          <a:latin typeface="+mj-lt"/>
                          <a:ea typeface="+mn-ea"/>
                          <a:cs typeface="+mn-cs"/>
                        </a:rPr>
                        <a:t>7%</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1600" b="1" i="0" u="none" strike="noStrike" kern="1200">
                          <a:solidFill>
                            <a:srgbClr val="595959"/>
                          </a:solidFill>
                          <a:effectLst/>
                          <a:latin typeface="+mj-lt"/>
                          <a:ea typeface="+mn-ea"/>
                          <a:cs typeface="+mn-cs"/>
                        </a:rPr>
                        <a:t>7%</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1600" b="1" i="0" u="none" strike="noStrike" kern="1200">
                          <a:solidFill>
                            <a:srgbClr val="595959"/>
                          </a:solidFill>
                          <a:effectLst/>
                          <a:latin typeface="+mj-lt"/>
                          <a:ea typeface="+mn-ea"/>
                          <a:cs typeface="+mn-cs"/>
                        </a:rPr>
                        <a:t>5%</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1600" b="1" i="0" u="none" strike="noStrike" kern="1200">
                          <a:solidFill>
                            <a:srgbClr val="595959"/>
                          </a:solidFill>
                          <a:effectLst/>
                          <a:latin typeface="+mj-lt"/>
                          <a:ea typeface="+mn-ea"/>
                          <a:cs typeface="+mn-cs"/>
                        </a:rPr>
                        <a:t>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1600" b="1" i="0" u="none" strike="noStrike" kern="1200">
                          <a:solidFill>
                            <a:srgbClr val="595959"/>
                          </a:solidFill>
                          <a:effectLst/>
                          <a:latin typeface="+mj-lt"/>
                          <a:ea typeface="+mn-ea"/>
                          <a:cs typeface="+mn-cs"/>
                        </a:rPr>
                        <a:t>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odpowiedzialności </a:t>
                      </a:r>
                    </a:p>
                    <a:p>
                      <a:pPr marL="0" algn="ctr" defTabSz="914400" rtl="0" eaLnBrk="1" fontAlgn="t" latinLnBrk="0" hangingPunct="1"/>
                      <a:r>
                        <a:rPr lang="pl-PL" sz="900" b="0" i="0" u="none" strike="noStrike" kern="1200">
                          <a:solidFill>
                            <a:srgbClr val="595959"/>
                          </a:solidFill>
                          <a:effectLst/>
                          <a:latin typeface="+mj-lt"/>
                          <a:ea typeface="+mn-ea"/>
                          <a:cs typeface="+mn-cs"/>
                        </a:rPr>
                        <a:t>biznesu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sytuacji finansowej państwa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gospodarki i przemysłu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procesów naturalnych (np. wybuch wulkanu)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zalesienia, </a:t>
                      </a:r>
                    </a:p>
                    <a:p>
                      <a:pPr marL="0" algn="ctr" defTabSz="914400" rtl="0" eaLnBrk="1" fontAlgn="t" latinLnBrk="0" hangingPunct="1"/>
                      <a:r>
                        <a:rPr lang="pl-PL" sz="900" b="0" i="0" u="none" strike="noStrike" kern="1200">
                          <a:solidFill>
                            <a:srgbClr val="595959"/>
                          </a:solidFill>
                          <a:effectLst/>
                          <a:latin typeface="+mj-lt"/>
                          <a:ea typeface="+mn-ea"/>
                          <a:cs typeface="+mn-cs"/>
                        </a:rPr>
                        <a:t>większej ilości drzew </a:t>
                      </a:r>
                    </a:p>
                    <a:p>
                      <a:pPr marL="0" algn="ctr" defTabSz="914400" rtl="0" eaLnBrk="1" fontAlgn="t" latinLnBrk="0" hangingPunct="1"/>
                      <a:r>
                        <a:rPr lang="pl-PL" sz="900" b="0" i="0" u="none" strike="noStrike" kern="1200">
                          <a:solidFill>
                            <a:srgbClr val="595959"/>
                          </a:solidFill>
                          <a:effectLst/>
                          <a:latin typeface="+mj-lt"/>
                          <a:ea typeface="+mn-ea"/>
                          <a:cs typeface="+mn-cs"/>
                        </a:rPr>
                        <a:t>i terów zielonych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ochrony źródeł wody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aphicFrame>
        <p:nvGraphicFramePr>
          <p:cNvPr id="106" name="Tabela 105">
            <a:extLst>
              <a:ext uri="{FF2B5EF4-FFF2-40B4-BE49-F238E27FC236}">
                <a16:creationId xmlns:a16="http://schemas.microsoft.com/office/drawing/2014/main" id="{32A68047-DFA9-4F1D-863D-52594D127E38}"/>
              </a:ext>
            </a:extLst>
          </p:cNvPr>
          <p:cNvGraphicFramePr>
            <a:graphicFrameLocks noGrp="1"/>
          </p:cNvGraphicFramePr>
          <p:nvPr>
            <p:extLst>
              <p:ext uri="{D42A27DB-BD31-4B8C-83A1-F6EECF244321}">
                <p14:modId xmlns:p14="http://schemas.microsoft.com/office/powerpoint/2010/main" val="1633640905"/>
              </p:ext>
            </p:extLst>
          </p:nvPr>
        </p:nvGraphicFramePr>
        <p:xfrm>
          <a:off x="2051720" y="1839911"/>
          <a:ext cx="5147880" cy="720090"/>
        </p:xfrm>
        <a:graphic>
          <a:graphicData uri="http://schemas.openxmlformats.org/drawingml/2006/table">
            <a:tbl>
              <a:tblPr firstRow="1" bandRow="1">
                <a:tableStyleId>{5C22544A-7EE6-4342-B048-85BDC9FD1C3A}</a:tableStyleId>
              </a:tblPr>
              <a:tblGrid>
                <a:gridCol w="1715960">
                  <a:extLst>
                    <a:ext uri="{9D8B030D-6E8A-4147-A177-3AD203B41FA5}">
                      <a16:colId xmlns:a16="http://schemas.microsoft.com/office/drawing/2014/main" val="1005270550"/>
                    </a:ext>
                  </a:extLst>
                </a:gridCol>
                <a:gridCol w="1715960">
                  <a:extLst>
                    <a:ext uri="{9D8B030D-6E8A-4147-A177-3AD203B41FA5}">
                      <a16:colId xmlns:a16="http://schemas.microsoft.com/office/drawing/2014/main" val="2160130815"/>
                    </a:ext>
                  </a:extLst>
                </a:gridCol>
                <a:gridCol w="1715960">
                  <a:extLst>
                    <a:ext uri="{9D8B030D-6E8A-4147-A177-3AD203B41FA5}">
                      <a16:colId xmlns:a16="http://schemas.microsoft.com/office/drawing/2014/main" val="2872541281"/>
                    </a:ext>
                  </a:extLst>
                </a:gridCol>
              </a:tblGrid>
              <a:tr h="197352">
                <a:tc>
                  <a:txBody>
                    <a:bodyPr/>
                    <a:lstStyle/>
                    <a:p>
                      <a:pPr algn="ctr" rtl="0" fontAlgn="t"/>
                      <a:r>
                        <a:rPr lang="pl-PL" sz="1600" b="1" i="0" u="none" strike="noStrike">
                          <a:solidFill>
                            <a:schemeClr val="tx1"/>
                          </a:solidFill>
                          <a:effectLst/>
                          <a:latin typeface="+mj-lt"/>
                        </a:rPr>
                        <a:t>69%</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a:solidFill>
                            <a:schemeClr val="tx1"/>
                          </a:solidFill>
                          <a:effectLst/>
                          <a:latin typeface="+mj-lt"/>
                        </a:rPr>
                        <a:t>21%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a:solidFill>
                            <a:schemeClr val="tx1"/>
                          </a:solidFill>
                          <a:effectLst/>
                          <a:latin typeface="+mj-lt"/>
                        </a:rPr>
                        <a:t>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27830837"/>
                  </a:ext>
                </a:extLst>
              </a:tr>
              <a:tr h="370840">
                <a:tc>
                  <a:txBody>
                    <a:bodyPr/>
                    <a:lstStyle/>
                    <a:p>
                      <a:pPr algn="ctr" rtl="0" fontAlgn="ctr"/>
                      <a:r>
                        <a:rPr lang="pl-PL" sz="1000" b="0" i="0" u="none" strike="noStrike">
                          <a:solidFill>
                            <a:schemeClr val="tx1"/>
                          </a:solidFill>
                          <a:effectLst/>
                          <a:latin typeface="+mj-lt"/>
                        </a:rPr>
                        <a:t>od aktywności każdego z nas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1000" b="0" i="0" u="none" strike="noStrike">
                          <a:solidFill>
                            <a:schemeClr val="tx1"/>
                          </a:solidFill>
                          <a:effectLst/>
                          <a:latin typeface="+mj-lt"/>
                        </a:rPr>
                        <a:t>od położenia przez rząd nacisku na sprawy ochrony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1000" b="0" i="0" u="none" strike="noStrike">
                          <a:solidFill>
                            <a:schemeClr val="tx1"/>
                          </a:solidFill>
                          <a:effectLst/>
                          <a:latin typeface="+mj-lt"/>
                        </a:rPr>
                        <a:t>od uznania przez nasze społeczeństwo kwestii środowiska za ważny problem</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47356077"/>
                  </a:ext>
                </a:extLst>
              </a:tr>
            </a:tbl>
          </a:graphicData>
        </a:graphic>
      </p:graphicFrame>
      <p:graphicFrame>
        <p:nvGraphicFramePr>
          <p:cNvPr id="108" name="Tabela 107">
            <a:extLst>
              <a:ext uri="{FF2B5EF4-FFF2-40B4-BE49-F238E27FC236}">
                <a16:creationId xmlns:a16="http://schemas.microsoft.com/office/drawing/2014/main" id="{DAD3F32B-98AC-44ED-84ED-14BBB3FF6FF2}"/>
              </a:ext>
            </a:extLst>
          </p:cNvPr>
          <p:cNvGraphicFramePr>
            <a:graphicFrameLocks noGrp="1"/>
          </p:cNvGraphicFramePr>
          <p:nvPr>
            <p:extLst>
              <p:ext uri="{D42A27DB-BD31-4B8C-83A1-F6EECF244321}">
                <p14:modId xmlns:p14="http://schemas.microsoft.com/office/powerpoint/2010/main" val="2257680943"/>
              </p:ext>
            </p:extLst>
          </p:nvPr>
        </p:nvGraphicFramePr>
        <p:xfrm>
          <a:off x="611560" y="3250389"/>
          <a:ext cx="7992885" cy="674370"/>
        </p:xfrm>
        <a:graphic>
          <a:graphicData uri="http://schemas.openxmlformats.org/drawingml/2006/table">
            <a:tbl>
              <a:tblPr firstRow="1" bandRow="1">
                <a:tableStyleId>{5C22544A-7EE6-4342-B048-85BDC9FD1C3A}</a:tableStyleId>
              </a:tblPr>
              <a:tblGrid>
                <a:gridCol w="1713789">
                  <a:extLst>
                    <a:ext uri="{9D8B030D-6E8A-4147-A177-3AD203B41FA5}">
                      <a16:colId xmlns:a16="http://schemas.microsoft.com/office/drawing/2014/main" val="2938667892"/>
                    </a:ext>
                  </a:extLst>
                </a:gridCol>
                <a:gridCol w="1569774">
                  <a:extLst>
                    <a:ext uri="{9D8B030D-6E8A-4147-A177-3AD203B41FA5}">
                      <a16:colId xmlns:a16="http://schemas.microsoft.com/office/drawing/2014/main" val="411925587"/>
                    </a:ext>
                  </a:extLst>
                </a:gridCol>
                <a:gridCol w="1569774">
                  <a:extLst>
                    <a:ext uri="{9D8B030D-6E8A-4147-A177-3AD203B41FA5}">
                      <a16:colId xmlns:a16="http://schemas.microsoft.com/office/drawing/2014/main" val="3608420190"/>
                    </a:ext>
                  </a:extLst>
                </a:gridCol>
                <a:gridCol w="1569774">
                  <a:extLst>
                    <a:ext uri="{9D8B030D-6E8A-4147-A177-3AD203B41FA5}">
                      <a16:colId xmlns:a16="http://schemas.microsoft.com/office/drawing/2014/main" val="2823064476"/>
                    </a:ext>
                  </a:extLst>
                </a:gridCol>
                <a:gridCol w="1569774">
                  <a:extLst>
                    <a:ext uri="{9D8B030D-6E8A-4147-A177-3AD203B41FA5}">
                      <a16:colId xmlns:a16="http://schemas.microsoft.com/office/drawing/2014/main" val="608497383"/>
                    </a:ext>
                  </a:extLst>
                </a:gridCol>
              </a:tblGrid>
              <a:tr h="197352">
                <a:tc>
                  <a:txBody>
                    <a:bodyPr/>
                    <a:lstStyle/>
                    <a:p>
                      <a:pPr algn="ctr" rtl="0" fontAlgn="t"/>
                      <a:r>
                        <a:rPr lang="pl-PL" sz="1600" b="1" i="0" u="none" strike="noStrike">
                          <a:solidFill>
                            <a:srgbClr val="595959"/>
                          </a:solidFill>
                          <a:effectLst/>
                          <a:latin typeface="+mj-lt"/>
                        </a:rPr>
                        <a:t>12%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a:solidFill>
                            <a:srgbClr val="595959"/>
                          </a:solidFill>
                          <a:effectLst/>
                          <a:latin typeface="+mj-lt"/>
                        </a:rPr>
                        <a:t>11%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a:solidFill>
                            <a:srgbClr val="595959"/>
                          </a:solidFill>
                          <a:effectLst/>
                          <a:latin typeface="+mj-lt"/>
                        </a:rPr>
                        <a:t>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a:solidFill>
                            <a:srgbClr val="595959"/>
                          </a:solidFill>
                          <a:effectLst/>
                          <a:latin typeface="+mj-lt"/>
                        </a:rPr>
                        <a:t>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a:solidFill>
                            <a:srgbClr val="595959"/>
                          </a:solidFill>
                          <a:effectLst/>
                          <a:latin typeface="+mj-lt"/>
                        </a:rPr>
                        <a:t>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rtl="0" fontAlgn="ctr"/>
                      <a:r>
                        <a:rPr lang="pl-PL" sz="900" b="0" i="0" u="none" strike="noStrike">
                          <a:solidFill>
                            <a:srgbClr val="595959"/>
                          </a:solidFill>
                          <a:effectLst/>
                          <a:latin typeface="+mj-lt"/>
                        </a:rPr>
                        <a:t>od tego, ile się o tym </a:t>
                      </a:r>
                    </a:p>
                    <a:p>
                      <a:pPr algn="ctr" rtl="0" fontAlgn="ctr"/>
                      <a:r>
                        <a:rPr lang="pl-PL" sz="900" b="0" i="0" u="none" strike="noStrike">
                          <a:solidFill>
                            <a:srgbClr val="595959"/>
                          </a:solidFill>
                          <a:effectLst/>
                          <a:latin typeface="+mj-lt"/>
                        </a:rPr>
                        <a:t>mówi w mediach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dobrych przepisów </a:t>
                      </a:r>
                    </a:p>
                    <a:p>
                      <a:pPr algn="ctr" rtl="0" fontAlgn="ctr"/>
                      <a:r>
                        <a:rPr lang="pl-PL" sz="900" b="0" i="0" u="none" strike="noStrike">
                          <a:solidFill>
                            <a:srgbClr val="595959"/>
                          </a:solidFill>
                          <a:effectLst/>
                          <a:latin typeface="+mj-lt"/>
                        </a:rPr>
                        <a:t>prawnych i ich </a:t>
                      </a:r>
                    </a:p>
                    <a:p>
                      <a:pPr algn="ctr" rtl="0" fontAlgn="ctr"/>
                      <a:r>
                        <a:rPr lang="pl-PL" sz="900" b="0" i="0" u="none" strike="noStrike">
                          <a:solidFill>
                            <a:srgbClr val="595959"/>
                          </a:solidFill>
                          <a:effectLst/>
                          <a:latin typeface="+mj-lt"/>
                        </a:rPr>
                        <a:t>egzekwowania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aktywności władz </a:t>
                      </a:r>
                    </a:p>
                    <a:p>
                      <a:pPr algn="ctr" rtl="0" fontAlgn="ctr"/>
                      <a:r>
                        <a:rPr lang="pl-PL" sz="900" b="0" i="0" u="none" strike="noStrike">
                          <a:solidFill>
                            <a:srgbClr val="595959"/>
                          </a:solidFill>
                          <a:effectLst/>
                          <a:latin typeface="+mj-lt"/>
                        </a:rPr>
                        <a:t>lokalnych w dziedzinie </a:t>
                      </a:r>
                    </a:p>
                    <a:p>
                      <a:pPr algn="ctr" rtl="0" fontAlgn="ctr"/>
                      <a:r>
                        <a:rPr lang="pl-PL" sz="900" b="0" i="0" u="none" strike="noStrike">
                          <a:solidFill>
                            <a:srgbClr val="595959"/>
                          </a:solidFill>
                          <a:effectLst/>
                          <a:latin typeface="+mj-lt"/>
                        </a:rPr>
                        <a:t>ochrony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emisji </a:t>
                      </a:r>
                    </a:p>
                    <a:p>
                      <a:pPr algn="ctr" rtl="0" fontAlgn="ctr"/>
                      <a:r>
                        <a:rPr lang="pl-PL" sz="900" b="0" i="0" u="none" strike="noStrike">
                          <a:solidFill>
                            <a:srgbClr val="595959"/>
                          </a:solidFill>
                          <a:effectLst/>
                          <a:latin typeface="+mj-lt"/>
                        </a:rPr>
                        <a:t>zanieczyszczających </a:t>
                      </a:r>
                    </a:p>
                    <a:p>
                      <a:pPr algn="ctr" rtl="0" fontAlgn="ctr"/>
                      <a:r>
                        <a:rPr lang="pl-PL" sz="900" b="0" i="0" u="none" strike="noStrike">
                          <a:solidFill>
                            <a:srgbClr val="595959"/>
                          </a:solidFill>
                          <a:effectLst/>
                          <a:latin typeface="+mj-lt"/>
                        </a:rPr>
                        <a:t>powietrze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gospodarowania </a:t>
                      </a:r>
                    </a:p>
                    <a:p>
                      <a:pPr algn="ctr" rtl="0" fontAlgn="ctr"/>
                      <a:r>
                        <a:rPr lang="pl-PL" sz="900" b="0" i="0" u="none" strike="noStrike">
                          <a:solidFill>
                            <a:srgbClr val="595959"/>
                          </a:solidFill>
                          <a:effectLst/>
                          <a:latin typeface="+mj-lt"/>
                        </a:rPr>
                        <a:t>ściekami i odpadami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6" name="Grupa 5" descr="Od czego w największym stopniu zależy stan środowiska? &#10;&#10;Grafika przedstawia ochronę źródeł wody: 2%.">
            <a:extLst>
              <a:ext uri="{FF2B5EF4-FFF2-40B4-BE49-F238E27FC236}">
                <a16:creationId xmlns:a16="http://schemas.microsoft.com/office/drawing/2014/main" id="{4B7CC9CB-538A-4DBC-AFBB-C6ACA47D4F9B}"/>
              </a:ext>
            </a:extLst>
          </p:cNvPr>
          <p:cNvGrpSpPr>
            <a:grpSpLocks noChangeAspect="1"/>
          </p:cNvGrpSpPr>
          <p:nvPr/>
        </p:nvGrpSpPr>
        <p:grpSpPr>
          <a:xfrm>
            <a:off x="8094412" y="4174472"/>
            <a:ext cx="296102" cy="360000"/>
            <a:chOff x="7599611" y="1591456"/>
            <a:chExt cx="799471" cy="972000"/>
          </a:xfrm>
          <a:solidFill>
            <a:srgbClr val="CDCDCD"/>
          </a:solidFill>
        </p:grpSpPr>
        <p:sp>
          <p:nvSpPr>
            <p:cNvPr id="29" name="Freeform 46">
              <a:extLst>
                <a:ext uri="{FF2B5EF4-FFF2-40B4-BE49-F238E27FC236}">
                  <a16:creationId xmlns:a16="http://schemas.microsoft.com/office/drawing/2014/main" id="{E68C106C-D969-4E55-B9C6-9BCD309C13EA}"/>
                </a:ext>
              </a:extLst>
            </p:cNvPr>
            <p:cNvSpPr>
              <a:spLocks noChangeAspect="1"/>
            </p:cNvSpPr>
            <p:nvPr/>
          </p:nvSpPr>
          <p:spPr bwMode="auto">
            <a:xfrm>
              <a:off x="7892219" y="1835070"/>
              <a:ext cx="235633" cy="432000"/>
            </a:xfrm>
            <a:custGeom>
              <a:avLst/>
              <a:gdLst>
                <a:gd name="T0" fmla="*/ 129 w 256"/>
                <a:gd name="T1" fmla="*/ 465 h 465"/>
                <a:gd name="T2" fmla="*/ 154 w 256"/>
                <a:gd name="T3" fmla="*/ 462 h 465"/>
                <a:gd name="T4" fmla="*/ 178 w 256"/>
                <a:gd name="T5" fmla="*/ 455 h 465"/>
                <a:gd name="T6" fmla="*/ 200 w 256"/>
                <a:gd name="T7" fmla="*/ 443 h 465"/>
                <a:gd name="T8" fmla="*/ 219 w 256"/>
                <a:gd name="T9" fmla="*/ 427 h 465"/>
                <a:gd name="T10" fmla="*/ 235 w 256"/>
                <a:gd name="T11" fmla="*/ 409 h 465"/>
                <a:gd name="T12" fmla="*/ 246 w 256"/>
                <a:gd name="T13" fmla="*/ 386 h 465"/>
                <a:gd name="T14" fmla="*/ 254 w 256"/>
                <a:gd name="T15" fmla="*/ 363 h 465"/>
                <a:gd name="T16" fmla="*/ 256 w 256"/>
                <a:gd name="T17" fmla="*/ 337 h 465"/>
                <a:gd name="T18" fmla="*/ 255 w 256"/>
                <a:gd name="T19" fmla="*/ 316 h 465"/>
                <a:gd name="T20" fmla="*/ 246 w 256"/>
                <a:gd name="T21" fmla="*/ 274 h 465"/>
                <a:gd name="T22" fmla="*/ 232 w 256"/>
                <a:gd name="T23" fmla="*/ 236 h 465"/>
                <a:gd name="T24" fmla="*/ 200 w 256"/>
                <a:gd name="T25" fmla="*/ 177 h 465"/>
                <a:gd name="T26" fmla="*/ 168 w 256"/>
                <a:gd name="T27" fmla="*/ 117 h 465"/>
                <a:gd name="T28" fmla="*/ 148 w 256"/>
                <a:gd name="T29" fmla="*/ 73 h 465"/>
                <a:gd name="T30" fmla="*/ 133 w 256"/>
                <a:gd name="T31" fmla="*/ 26 h 465"/>
                <a:gd name="T32" fmla="*/ 129 w 256"/>
                <a:gd name="T33" fmla="*/ 0 h 465"/>
                <a:gd name="T34" fmla="*/ 117 w 256"/>
                <a:gd name="T35" fmla="*/ 50 h 465"/>
                <a:gd name="T36" fmla="*/ 99 w 256"/>
                <a:gd name="T37" fmla="*/ 95 h 465"/>
                <a:gd name="T38" fmla="*/ 79 w 256"/>
                <a:gd name="T39" fmla="*/ 137 h 465"/>
                <a:gd name="T40" fmla="*/ 36 w 256"/>
                <a:gd name="T41" fmla="*/ 216 h 465"/>
                <a:gd name="T42" fmla="*/ 18 w 256"/>
                <a:gd name="T43" fmla="*/ 255 h 465"/>
                <a:gd name="T44" fmla="*/ 5 w 256"/>
                <a:gd name="T45" fmla="*/ 294 h 465"/>
                <a:gd name="T46" fmla="*/ 0 w 256"/>
                <a:gd name="T47" fmla="*/ 337 h 465"/>
                <a:gd name="T48" fmla="*/ 1 w 256"/>
                <a:gd name="T49" fmla="*/ 350 h 465"/>
                <a:gd name="T50" fmla="*/ 7 w 256"/>
                <a:gd name="T51" fmla="*/ 375 h 465"/>
                <a:gd name="T52" fmla="*/ 16 w 256"/>
                <a:gd name="T53" fmla="*/ 398 h 465"/>
                <a:gd name="T54" fmla="*/ 29 w 256"/>
                <a:gd name="T55" fmla="*/ 418 h 465"/>
                <a:gd name="T56" fmla="*/ 47 w 256"/>
                <a:gd name="T57" fmla="*/ 436 h 465"/>
                <a:gd name="T58" fmla="*/ 68 w 256"/>
                <a:gd name="T59" fmla="*/ 450 h 465"/>
                <a:gd name="T60" fmla="*/ 90 w 256"/>
                <a:gd name="T61" fmla="*/ 459 h 465"/>
                <a:gd name="T62" fmla="*/ 115 w 256"/>
                <a:gd name="T63" fmla="*/ 465 h 465"/>
                <a:gd name="T64" fmla="*/ 129 w 256"/>
                <a:gd name="T6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465">
                  <a:moveTo>
                    <a:pt x="129" y="465"/>
                  </a:moveTo>
                  <a:lnTo>
                    <a:pt x="129" y="465"/>
                  </a:lnTo>
                  <a:lnTo>
                    <a:pt x="142" y="465"/>
                  </a:lnTo>
                  <a:lnTo>
                    <a:pt x="154" y="462"/>
                  </a:lnTo>
                  <a:lnTo>
                    <a:pt x="166" y="459"/>
                  </a:lnTo>
                  <a:lnTo>
                    <a:pt x="178" y="455"/>
                  </a:lnTo>
                  <a:lnTo>
                    <a:pt x="190" y="450"/>
                  </a:lnTo>
                  <a:lnTo>
                    <a:pt x="200" y="443"/>
                  </a:lnTo>
                  <a:lnTo>
                    <a:pt x="210" y="436"/>
                  </a:lnTo>
                  <a:lnTo>
                    <a:pt x="219" y="427"/>
                  </a:lnTo>
                  <a:lnTo>
                    <a:pt x="227" y="418"/>
                  </a:lnTo>
                  <a:lnTo>
                    <a:pt x="235" y="409"/>
                  </a:lnTo>
                  <a:lnTo>
                    <a:pt x="241" y="398"/>
                  </a:lnTo>
                  <a:lnTo>
                    <a:pt x="246" y="386"/>
                  </a:lnTo>
                  <a:lnTo>
                    <a:pt x="251" y="375"/>
                  </a:lnTo>
                  <a:lnTo>
                    <a:pt x="254" y="363"/>
                  </a:lnTo>
                  <a:lnTo>
                    <a:pt x="256" y="350"/>
                  </a:lnTo>
                  <a:lnTo>
                    <a:pt x="256" y="337"/>
                  </a:lnTo>
                  <a:lnTo>
                    <a:pt x="256" y="337"/>
                  </a:lnTo>
                  <a:lnTo>
                    <a:pt x="255" y="316"/>
                  </a:lnTo>
                  <a:lnTo>
                    <a:pt x="252" y="294"/>
                  </a:lnTo>
                  <a:lnTo>
                    <a:pt x="246" y="274"/>
                  </a:lnTo>
                  <a:lnTo>
                    <a:pt x="239" y="255"/>
                  </a:lnTo>
                  <a:lnTo>
                    <a:pt x="232" y="236"/>
                  </a:lnTo>
                  <a:lnTo>
                    <a:pt x="222" y="216"/>
                  </a:lnTo>
                  <a:lnTo>
                    <a:pt x="200" y="177"/>
                  </a:lnTo>
                  <a:lnTo>
                    <a:pt x="179" y="137"/>
                  </a:lnTo>
                  <a:lnTo>
                    <a:pt x="168" y="117"/>
                  </a:lnTo>
                  <a:lnTo>
                    <a:pt x="158" y="95"/>
                  </a:lnTo>
                  <a:lnTo>
                    <a:pt x="148" y="73"/>
                  </a:lnTo>
                  <a:lnTo>
                    <a:pt x="141" y="50"/>
                  </a:lnTo>
                  <a:lnTo>
                    <a:pt x="133" y="26"/>
                  </a:lnTo>
                  <a:lnTo>
                    <a:pt x="129" y="0"/>
                  </a:lnTo>
                  <a:lnTo>
                    <a:pt x="129" y="0"/>
                  </a:lnTo>
                  <a:lnTo>
                    <a:pt x="123" y="26"/>
                  </a:lnTo>
                  <a:lnTo>
                    <a:pt x="117" y="50"/>
                  </a:lnTo>
                  <a:lnTo>
                    <a:pt x="108" y="73"/>
                  </a:lnTo>
                  <a:lnTo>
                    <a:pt x="99" y="95"/>
                  </a:lnTo>
                  <a:lnTo>
                    <a:pt x="89" y="117"/>
                  </a:lnTo>
                  <a:lnTo>
                    <a:pt x="79" y="137"/>
                  </a:lnTo>
                  <a:lnTo>
                    <a:pt x="56" y="177"/>
                  </a:lnTo>
                  <a:lnTo>
                    <a:pt x="36" y="216"/>
                  </a:lnTo>
                  <a:lnTo>
                    <a:pt x="26" y="236"/>
                  </a:lnTo>
                  <a:lnTo>
                    <a:pt x="18" y="255"/>
                  </a:lnTo>
                  <a:lnTo>
                    <a:pt x="10" y="274"/>
                  </a:lnTo>
                  <a:lnTo>
                    <a:pt x="5" y="294"/>
                  </a:lnTo>
                  <a:lnTo>
                    <a:pt x="1" y="316"/>
                  </a:lnTo>
                  <a:lnTo>
                    <a:pt x="0" y="337"/>
                  </a:lnTo>
                  <a:lnTo>
                    <a:pt x="0" y="337"/>
                  </a:lnTo>
                  <a:lnTo>
                    <a:pt x="1" y="350"/>
                  </a:lnTo>
                  <a:lnTo>
                    <a:pt x="4" y="363"/>
                  </a:lnTo>
                  <a:lnTo>
                    <a:pt x="7" y="375"/>
                  </a:lnTo>
                  <a:lnTo>
                    <a:pt x="11" y="386"/>
                  </a:lnTo>
                  <a:lnTo>
                    <a:pt x="16" y="398"/>
                  </a:lnTo>
                  <a:lnTo>
                    <a:pt x="23" y="409"/>
                  </a:lnTo>
                  <a:lnTo>
                    <a:pt x="29" y="418"/>
                  </a:lnTo>
                  <a:lnTo>
                    <a:pt x="38" y="427"/>
                  </a:lnTo>
                  <a:lnTo>
                    <a:pt x="47" y="436"/>
                  </a:lnTo>
                  <a:lnTo>
                    <a:pt x="57" y="443"/>
                  </a:lnTo>
                  <a:lnTo>
                    <a:pt x="68" y="450"/>
                  </a:lnTo>
                  <a:lnTo>
                    <a:pt x="79" y="455"/>
                  </a:lnTo>
                  <a:lnTo>
                    <a:pt x="90" y="459"/>
                  </a:lnTo>
                  <a:lnTo>
                    <a:pt x="103" y="462"/>
                  </a:lnTo>
                  <a:lnTo>
                    <a:pt x="115" y="465"/>
                  </a:lnTo>
                  <a:lnTo>
                    <a:pt x="129" y="465"/>
                  </a:lnTo>
                  <a:lnTo>
                    <a:pt x="129" y="4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8">
              <a:extLst>
                <a:ext uri="{FF2B5EF4-FFF2-40B4-BE49-F238E27FC236}">
                  <a16:creationId xmlns:a16="http://schemas.microsoft.com/office/drawing/2014/main" id="{DFB4298D-932A-4AB1-B04A-BFC97A328140}"/>
                </a:ext>
              </a:extLst>
            </p:cNvPr>
            <p:cNvSpPr>
              <a:spLocks noChangeAspect="1" noEditPoints="1"/>
            </p:cNvSpPr>
            <p:nvPr/>
          </p:nvSpPr>
          <p:spPr bwMode="auto">
            <a:xfrm>
              <a:off x="7599611" y="1591456"/>
              <a:ext cx="799471" cy="972000"/>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14" name="Grafika 13" descr="Od czego w największym stopniu zależy stan środowiska? &#10;&#10;Grafika przedstawia procesy naturalne (np. wybuch wulkanu): 5%.">
            <a:extLst>
              <a:ext uri="{FF2B5EF4-FFF2-40B4-BE49-F238E27FC236}">
                <a16:creationId xmlns:a16="http://schemas.microsoft.com/office/drawing/2014/main" id="{99839BDD-4720-4860-9F84-9D77404DC115}"/>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148554" y="4109129"/>
            <a:ext cx="432000" cy="432000"/>
          </a:xfrm>
          <a:prstGeom prst="rect">
            <a:avLst/>
          </a:prstGeom>
        </p:spPr>
      </p:pic>
      <p:sp>
        <p:nvSpPr>
          <p:cNvPr id="15" name="Freeform 132" descr="Od czego w największym stopniu zależy stan środowiska? &#10;&#10;Grafika przedstawia odpowiedzialność biznesu: 8%.">
            <a:extLst>
              <a:ext uri="{FF2B5EF4-FFF2-40B4-BE49-F238E27FC236}">
                <a16:creationId xmlns:a16="http://schemas.microsoft.com/office/drawing/2014/main" id="{85EC1114-AF17-4248-9383-97E0D6368D28}"/>
              </a:ext>
            </a:extLst>
          </p:cNvPr>
          <p:cNvSpPr>
            <a:spLocks noChangeAspect="1" noEditPoints="1"/>
          </p:cNvSpPr>
          <p:nvPr/>
        </p:nvSpPr>
        <p:spPr bwMode="auto">
          <a:xfrm>
            <a:off x="811157" y="4141663"/>
            <a:ext cx="360000" cy="360000"/>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19" name="Grafika 18" descr="Od czego w największym stopniu zależy stan środowiska?&#10;&#10;Grafika przedstawia ile się o tym mówi w mediach: 12%.">
            <a:extLst>
              <a:ext uri="{FF2B5EF4-FFF2-40B4-BE49-F238E27FC236}">
                <a16:creationId xmlns:a16="http://schemas.microsoft.com/office/drawing/2014/main" id="{05B55870-62D3-4BC3-B304-0E72E2B3B2F6}"/>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277730" y="2877067"/>
            <a:ext cx="396000" cy="396000"/>
          </a:xfrm>
          <a:prstGeom prst="rect">
            <a:avLst/>
          </a:prstGeom>
        </p:spPr>
      </p:pic>
      <p:grpSp>
        <p:nvGrpSpPr>
          <p:cNvPr id="25" name="Grupa 24" descr="Od czego w największym stopniu zależy stan środowiska? &#10;&#10;Grafika przedstawia dobre przepisy prawne i ich egzekwowanie: 11%.">
            <a:extLst>
              <a:ext uri="{FF2B5EF4-FFF2-40B4-BE49-F238E27FC236}">
                <a16:creationId xmlns:a16="http://schemas.microsoft.com/office/drawing/2014/main" id="{5CE8E711-E69C-433C-A91D-8D2E3843C081}"/>
              </a:ext>
            </a:extLst>
          </p:cNvPr>
          <p:cNvGrpSpPr>
            <a:grpSpLocks noChangeAspect="1"/>
          </p:cNvGrpSpPr>
          <p:nvPr/>
        </p:nvGrpSpPr>
        <p:grpSpPr>
          <a:xfrm>
            <a:off x="3026271" y="2856518"/>
            <a:ext cx="170227" cy="396000"/>
            <a:chOff x="2901951" y="1362075"/>
            <a:chExt cx="301625" cy="701675"/>
          </a:xfrm>
        </p:grpSpPr>
        <p:sp>
          <p:nvSpPr>
            <p:cNvPr id="21" name="Freeform 18">
              <a:extLst>
                <a:ext uri="{FF2B5EF4-FFF2-40B4-BE49-F238E27FC236}">
                  <a16:creationId xmlns:a16="http://schemas.microsoft.com/office/drawing/2014/main" id="{BECC762F-6556-409C-8481-6C113ABD0753}"/>
                </a:ext>
              </a:extLst>
            </p:cNvPr>
            <p:cNvSpPr>
              <a:spLocks noEditPoints="1"/>
            </p:cNvSpPr>
            <p:nvPr/>
          </p:nvSpPr>
          <p:spPr bwMode="auto">
            <a:xfrm>
              <a:off x="2901951" y="1362075"/>
              <a:ext cx="301625" cy="701675"/>
            </a:xfrm>
            <a:custGeom>
              <a:avLst/>
              <a:gdLst>
                <a:gd name="T0" fmla="*/ 560 w 569"/>
                <a:gd name="T1" fmla="*/ 604 h 1328"/>
                <a:gd name="T2" fmla="*/ 518 w 569"/>
                <a:gd name="T3" fmla="*/ 516 h 1328"/>
                <a:gd name="T4" fmla="*/ 450 w 569"/>
                <a:gd name="T5" fmla="*/ 449 h 1328"/>
                <a:gd name="T6" fmla="*/ 349 w 569"/>
                <a:gd name="T7" fmla="*/ 394 h 1328"/>
                <a:gd name="T8" fmla="*/ 245 w 569"/>
                <a:gd name="T9" fmla="*/ 358 h 1328"/>
                <a:gd name="T10" fmla="*/ 201 w 569"/>
                <a:gd name="T11" fmla="*/ 315 h 1328"/>
                <a:gd name="T12" fmla="*/ 189 w 569"/>
                <a:gd name="T13" fmla="*/ 283 h 1328"/>
                <a:gd name="T14" fmla="*/ 215 w 569"/>
                <a:gd name="T15" fmla="*/ 215 h 1328"/>
                <a:gd name="T16" fmla="*/ 271 w 569"/>
                <a:gd name="T17" fmla="*/ 192 h 1328"/>
                <a:gd name="T18" fmla="*/ 305 w 569"/>
                <a:gd name="T19" fmla="*/ 192 h 1328"/>
                <a:gd name="T20" fmla="*/ 365 w 569"/>
                <a:gd name="T21" fmla="*/ 233 h 1328"/>
                <a:gd name="T22" fmla="*/ 379 w 569"/>
                <a:gd name="T23" fmla="*/ 284 h 1328"/>
                <a:gd name="T24" fmla="*/ 568 w 569"/>
                <a:gd name="T25" fmla="*/ 270 h 1328"/>
                <a:gd name="T26" fmla="*/ 535 w 569"/>
                <a:gd name="T27" fmla="*/ 148 h 1328"/>
                <a:gd name="T28" fmla="*/ 489 w 569"/>
                <a:gd name="T29" fmla="*/ 82 h 1328"/>
                <a:gd name="T30" fmla="*/ 393 w 569"/>
                <a:gd name="T31" fmla="*/ 18 h 1328"/>
                <a:gd name="T32" fmla="*/ 284 w 569"/>
                <a:gd name="T33" fmla="*/ 0 h 1328"/>
                <a:gd name="T34" fmla="*/ 172 w 569"/>
                <a:gd name="T35" fmla="*/ 23 h 1328"/>
                <a:gd name="T36" fmla="*/ 93 w 569"/>
                <a:gd name="T37" fmla="*/ 68 h 1328"/>
                <a:gd name="T38" fmla="*/ 26 w 569"/>
                <a:gd name="T39" fmla="*/ 157 h 1328"/>
                <a:gd name="T40" fmla="*/ 0 w 569"/>
                <a:gd name="T41" fmla="*/ 285 h 1328"/>
                <a:gd name="T42" fmla="*/ 15 w 569"/>
                <a:gd name="T43" fmla="*/ 365 h 1328"/>
                <a:gd name="T44" fmla="*/ 65 w 569"/>
                <a:gd name="T45" fmla="*/ 451 h 1328"/>
                <a:gd name="T46" fmla="*/ 34 w 569"/>
                <a:gd name="T47" fmla="*/ 528 h 1328"/>
                <a:gd name="T48" fmla="*/ 2 w 569"/>
                <a:gd name="T49" fmla="*/ 636 h 1328"/>
                <a:gd name="T50" fmla="*/ 4 w 569"/>
                <a:gd name="T51" fmla="*/ 707 h 1328"/>
                <a:gd name="T52" fmla="*/ 43 w 569"/>
                <a:gd name="T53" fmla="*/ 800 h 1328"/>
                <a:gd name="T54" fmla="*/ 105 w 569"/>
                <a:gd name="T55" fmla="*/ 870 h 1328"/>
                <a:gd name="T56" fmla="*/ 199 w 569"/>
                <a:gd name="T57" fmla="*/ 926 h 1328"/>
                <a:gd name="T58" fmla="*/ 307 w 569"/>
                <a:gd name="T59" fmla="*/ 961 h 1328"/>
                <a:gd name="T60" fmla="*/ 368 w 569"/>
                <a:gd name="T61" fmla="*/ 1013 h 1328"/>
                <a:gd name="T62" fmla="*/ 379 w 569"/>
                <a:gd name="T63" fmla="*/ 1045 h 1328"/>
                <a:gd name="T64" fmla="*/ 360 w 569"/>
                <a:gd name="T65" fmla="*/ 1108 h 1328"/>
                <a:gd name="T66" fmla="*/ 298 w 569"/>
                <a:gd name="T67" fmla="*/ 1136 h 1328"/>
                <a:gd name="T68" fmla="*/ 263 w 569"/>
                <a:gd name="T69" fmla="*/ 1136 h 1328"/>
                <a:gd name="T70" fmla="*/ 203 w 569"/>
                <a:gd name="T71" fmla="*/ 1096 h 1328"/>
                <a:gd name="T72" fmla="*/ 189 w 569"/>
                <a:gd name="T73" fmla="*/ 1045 h 1328"/>
                <a:gd name="T74" fmla="*/ 0 w 569"/>
                <a:gd name="T75" fmla="*/ 1044 h 1328"/>
                <a:gd name="T76" fmla="*/ 22 w 569"/>
                <a:gd name="T77" fmla="*/ 1156 h 1328"/>
                <a:gd name="T78" fmla="*/ 66 w 569"/>
                <a:gd name="T79" fmla="*/ 1233 h 1328"/>
                <a:gd name="T80" fmla="*/ 153 w 569"/>
                <a:gd name="T81" fmla="*/ 1300 h 1328"/>
                <a:gd name="T82" fmla="*/ 276 w 569"/>
                <a:gd name="T83" fmla="*/ 1328 h 1328"/>
                <a:gd name="T84" fmla="*/ 329 w 569"/>
                <a:gd name="T85" fmla="*/ 1324 h 1328"/>
                <a:gd name="T86" fmla="*/ 434 w 569"/>
                <a:gd name="T87" fmla="*/ 1288 h 1328"/>
                <a:gd name="T88" fmla="*/ 512 w 569"/>
                <a:gd name="T89" fmla="*/ 1221 h 1328"/>
                <a:gd name="T90" fmla="*/ 562 w 569"/>
                <a:gd name="T91" fmla="*/ 1111 h 1328"/>
                <a:gd name="T92" fmla="*/ 566 w 569"/>
                <a:gd name="T93" fmla="*/ 1017 h 1328"/>
                <a:gd name="T94" fmla="*/ 533 w 569"/>
                <a:gd name="T95" fmla="*/ 920 h 1328"/>
                <a:gd name="T96" fmla="*/ 504 w 569"/>
                <a:gd name="T97" fmla="*/ 850 h 1328"/>
                <a:gd name="T98" fmla="*/ 554 w 569"/>
                <a:gd name="T99" fmla="*/ 751 h 1328"/>
                <a:gd name="T100" fmla="*/ 569 w 569"/>
                <a:gd name="T101" fmla="*/ 664 h 1328"/>
                <a:gd name="T102" fmla="*/ 334 w 569"/>
                <a:gd name="T103" fmla="*/ 750 h 1328"/>
                <a:gd name="T104" fmla="*/ 255 w 569"/>
                <a:gd name="T105" fmla="*/ 743 h 1328"/>
                <a:gd name="T106" fmla="*/ 201 w 569"/>
                <a:gd name="T107" fmla="*/ 695 h 1328"/>
                <a:gd name="T108" fmla="*/ 189 w 569"/>
                <a:gd name="T109" fmla="*/ 663 h 1328"/>
                <a:gd name="T110" fmla="*/ 205 w 569"/>
                <a:gd name="T111" fmla="*/ 608 h 1328"/>
                <a:gd name="T112" fmla="*/ 245 w 569"/>
                <a:gd name="T113" fmla="*/ 575 h 1328"/>
                <a:gd name="T114" fmla="*/ 327 w 569"/>
                <a:gd name="T115" fmla="*/ 594 h 1328"/>
                <a:gd name="T116" fmla="*/ 368 w 569"/>
                <a:gd name="T117" fmla="*/ 634 h 1328"/>
                <a:gd name="T118" fmla="*/ 379 w 569"/>
                <a:gd name="T119" fmla="*/ 665 h 1328"/>
                <a:gd name="T120" fmla="*/ 363 w 569"/>
                <a:gd name="T121" fmla="*/ 721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close/>
                  <a:moveTo>
                    <a:pt x="363" y="721"/>
                  </a:moveTo>
                  <a:lnTo>
                    <a:pt x="363" y="721"/>
                  </a:lnTo>
                  <a:lnTo>
                    <a:pt x="353" y="734"/>
                  </a:lnTo>
                  <a:lnTo>
                    <a:pt x="347" y="740"/>
                  </a:lnTo>
                  <a:lnTo>
                    <a:pt x="342" y="746"/>
                  </a:lnTo>
                  <a:lnTo>
                    <a:pt x="334" y="750"/>
                  </a:lnTo>
                  <a:lnTo>
                    <a:pt x="324" y="754"/>
                  </a:lnTo>
                  <a:lnTo>
                    <a:pt x="311" y="756"/>
                  </a:lnTo>
                  <a:lnTo>
                    <a:pt x="294" y="758"/>
                  </a:lnTo>
                  <a:lnTo>
                    <a:pt x="294" y="758"/>
                  </a:lnTo>
                  <a:lnTo>
                    <a:pt x="273" y="751"/>
                  </a:lnTo>
                  <a:lnTo>
                    <a:pt x="255" y="743"/>
                  </a:lnTo>
                  <a:lnTo>
                    <a:pt x="240" y="734"/>
                  </a:lnTo>
                  <a:lnTo>
                    <a:pt x="229" y="726"/>
                  </a:lnTo>
                  <a:lnTo>
                    <a:pt x="219" y="719"/>
                  </a:lnTo>
                  <a:lnTo>
                    <a:pt x="212" y="710"/>
                  </a:lnTo>
                  <a:lnTo>
                    <a:pt x="205" y="702"/>
                  </a:lnTo>
                  <a:lnTo>
                    <a:pt x="201" y="695"/>
                  </a:lnTo>
                  <a:lnTo>
                    <a:pt x="201" y="695"/>
                  </a:lnTo>
                  <a:lnTo>
                    <a:pt x="196" y="687"/>
                  </a:lnTo>
                  <a:lnTo>
                    <a:pt x="194" y="679"/>
                  </a:lnTo>
                  <a:lnTo>
                    <a:pt x="190" y="668"/>
                  </a:lnTo>
                  <a:lnTo>
                    <a:pt x="190" y="668"/>
                  </a:lnTo>
                  <a:lnTo>
                    <a:pt x="189" y="663"/>
                  </a:lnTo>
                  <a:lnTo>
                    <a:pt x="189" y="663"/>
                  </a:lnTo>
                  <a:lnTo>
                    <a:pt x="190" y="653"/>
                  </a:lnTo>
                  <a:lnTo>
                    <a:pt x="194" y="640"/>
                  </a:lnTo>
                  <a:lnTo>
                    <a:pt x="198" y="623"/>
                  </a:lnTo>
                  <a:lnTo>
                    <a:pt x="202" y="615"/>
                  </a:lnTo>
                  <a:lnTo>
                    <a:pt x="205" y="608"/>
                  </a:lnTo>
                  <a:lnTo>
                    <a:pt x="205" y="608"/>
                  </a:lnTo>
                  <a:lnTo>
                    <a:pt x="215" y="594"/>
                  </a:lnTo>
                  <a:lnTo>
                    <a:pt x="221" y="589"/>
                  </a:lnTo>
                  <a:lnTo>
                    <a:pt x="227" y="583"/>
                  </a:lnTo>
                  <a:lnTo>
                    <a:pt x="234" y="579"/>
                  </a:lnTo>
                  <a:lnTo>
                    <a:pt x="245" y="575"/>
                  </a:lnTo>
                  <a:lnTo>
                    <a:pt x="257" y="572"/>
                  </a:lnTo>
                  <a:lnTo>
                    <a:pt x="273" y="571"/>
                  </a:lnTo>
                  <a:lnTo>
                    <a:pt x="273" y="571"/>
                  </a:lnTo>
                  <a:lnTo>
                    <a:pt x="294" y="577"/>
                  </a:lnTo>
                  <a:lnTo>
                    <a:pt x="312" y="585"/>
                  </a:lnTo>
                  <a:lnTo>
                    <a:pt x="327" y="594"/>
                  </a:lnTo>
                  <a:lnTo>
                    <a:pt x="340" y="602"/>
                  </a:lnTo>
                  <a:lnTo>
                    <a:pt x="349" y="610"/>
                  </a:lnTo>
                  <a:lnTo>
                    <a:pt x="356" y="619"/>
                  </a:lnTo>
                  <a:lnTo>
                    <a:pt x="363" y="627"/>
                  </a:lnTo>
                  <a:lnTo>
                    <a:pt x="368" y="634"/>
                  </a:lnTo>
                  <a:lnTo>
                    <a:pt x="368" y="634"/>
                  </a:lnTo>
                  <a:lnTo>
                    <a:pt x="371" y="642"/>
                  </a:lnTo>
                  <a:lnTo>
                    <a:pt x="375" y="650"/>
                  </a:lnTo>
                  <a:lnTo>
                    <a:pt x="378" y="661"/>
                  </a:lnTo>
                  <a:lnTo>
                    <a:pt x="378" y="661"/>
                  </a:lnTo>
                  <a:lnTo>
                    <a:pt x="379" y="665"/>
                  </a:lnTo>
                  <a:lnTo>
                    <a:pt x="379" y="665"/>
                  </a:lnTo>
                  <a:lnTo>
                    <a:pt x="378" y="676"/>
                  </a:lnTo>
                  <a:lnTo>
                    <a:pt x="375" y="690"/>
                  </a:lnTo>
                  <a:lnTo>
                    <a:pt x="370" y="706"/>
                  </a:lnTo>
                  <a:lnTo>
                    <a:pt x="367" y="714"/>
                  </a:lnTo>
                  <a:lnTo>
                    <a:pt x="363" y="721"/>
                  </a:lnTo>
                  <a:lnTo>
                    <a:pt x="363" y="721"/>
                  </a:lnTo>
                  <a:close/>
                  <a:moveTo>
                    <a:pt x="363" y="721"/>
                  </a:moveTo>
                  <a:lnTo>
                    <a:pt x="363" y="721"/>
                  </a:lnTo>
                  <a:close/>
                </a:path>
              </a:pathLst>
            </a:custGeom>
            <a:solidFill>
              <a:srgbClr val="CD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19">
              <a:extLst>
                <a:ext uri="{FF2B5EF4-FFF2-40B4-BE49-F238E27FC236}">
                  <a16:creationId xmlns:a16="http://schemas.microsoft.com/office/drawing/2014/main" id="{0BB726F1-FE12-4984-9D3B-6B4B36DDF45E}"/>
                </a:ext>
              </a:extLst>
            </p:cNvPr>
            <p:cNvSpPr>
              <a:spLocks/>
            </p:cNvSpPr>
            <p:nvPr/>
          </p:nvSpPr>
          <p:spPr bwMode="auto">
            <a:xfrm>
              <a:off x="2901951" y="1362075"/>
              <a:ext cx="301625" cy="701675"/>
            </a:xfrm>
            <a:custGeom>
              <a:avLst/>
              <a:gdLst>
                <a:gd name="T0" fmla="*/ 564 w 569"/>
                <a:gd name="T1" fmla="*/ 621 h 1328"/>
                <a:gd name="T2" fmla="*/ 533 w 569"/>
                <a:gd name="T3" fmla="*/ 540 h 1328"/>
                <a:gd name="T4" fmla="*/ 489 w 569"/>
                <a:gd name="T5" fmla="*/ 481 h 1328"/>
                <a:gd name="T6" fmla="*/ 421 w 569"/>
                <a:gd name="T7" fmla="*/ 428 h 1328"/>
                <a:gd name="T8" fmla="*/ 328 w 569"/>
                <a:gd name="T9" fmla="*/ 389 h 1328"/>
                <a:gd name="T10" fmla="*/ 245 w 569"/>
                <a:gd name="T11" fmla="*/ 358 h 1328"/>
                <a:gd name="T12" fmla="*/ 201 w 569"/>
                <a:gd name="T13" fmla="*/ 315 h 1328"/>
                <a:gd name="T14" fmla="*/ 190 w 569"/>
                <a:gd name="T15" fmla="*/ 288 h 1328"/>
                <a:gd name="T16" fmla="*/ 198 w 569"/>
                <a:gd name="T17" fmla="*/ 236 h 1328"/>
                <a:gd name="T18" fmla="*/ 231 w 569"/>
                <a:gd name="T19" fmla="*/ 204 h 1328"/>
                <a:gd name="T20" fmla="*/ 271 w 569"/>
                <a:gd name="T21" fmla="*/ 192 h 1328"/>
                <a:gd name="T22" fmla="*/ 305 w 569"/>
                <a:gd name="T23" fmla="*/ 192 h 1328"/>
                <a:gd name="T24" fmla="*/ 354 w 569"/>
                <a:gd name="T25" fmla="*/ 216 h 1328"/>
                <a:gd name="T26" fmla="*/ 377 w 569"/>
                <a:gd name="T27" fmla="*/ 271 h 1328"/>
                <a:gd name="T28" fmla="*/ 410 w 569"/>
                <a:gd name="T29" fmla="*/ 285 h 1328"/>
                <a:gd name="T30" fmla="*/ 564 w 569"/>
                <a:gd name="T31" fmla="*/ 240 h 1328"/>
                <a:gd name="T32" fmla="*/ 535 w 569"/>
                <a:gd name="T33" fmla="*/ 148 h 1328"/>
                <a:gd name="T34" fmla="*/ 489 w 569"/>
                <a:gd name="T35" fmla="*/ 82 h 1328"/>
                <a:gd name="T36" fmla="*/ 412 w 569"/>
                <a:gd name="T37" fmla="*/ 27 h 1328"/>
                <a:gd name="T38" fmla="*/ 308 w 569"/>
                <a:gd name="T39" fmla="*/ 0 h 1328"/>
                <a:gd name="T40" fmla="*/ 239 w 569"/>
                <a:gd name="T41" fmla="*/ 5 h 1328"/>
                <a:gd name="T42" fmla="*/ 146 w 569"/>
                <a:gd name="T43" fmla="*/ 34 h 1328"/>
                <a:gd name="T44" fmla="*/ 81 w 569"/>
                <a:gd name="T45" fmla="*/ 81 h 1328"/>
                <a:gd name="T46" fmla="*/ 26 w 569"/>
                <a:gd name="T47" fmla="*/ 157 h 1328"/>
                <a:gd name="T48" fmla="*/ 0 w 569"/>
                <a:gd name="T49" fmla="*/ 261 h 1328"/>
                <a:gd name="T50" fmla="*/ 4 w 569"/>
                <a:gd name="T51" fmla="*/ 328 h 1328"/>
                <a:gd name="T52" fmla="*/ 36 w 569"/>
                <a:gd name="T53" fmla="*/ 409 h 1328"/>
                <a:gd name="T54" fmla="*/ 78 w 569"/>
                <a:gd name="T55" fmla="*/ 464 h 1328"/>
                <a:gd name="T56" fmla="*/ 34 w 569"/>
                <a:gd name="T57" fmla="*/ 528 h 1328"/>
                <a:gd name="T58" fmla="*/ 2 w 569"/>
                <a:gd name="T59" fmla="*/ 636 h 1328"/>
                <a:gd name="T60" fmla="*/ 2 w 569"/>
                <a:gd name="T61" fmla="*/ 691 h 1328"/>
                <a:gd name="T62" fmla="*/ 36 w 569"/>
                <a:gd name="T63" fmla="*/ 789 h 1328"/>
                <a:gd name="T64" fmla="*/ 70 w 569"/>
                <a:gd name="T65" fmla="*/ 836 h 1328"/>
                <a:gd name="T66" fmla="*/ 132 w 569"/>
                <a:gd name="T67" fmla="*/ 890 h 1328"/>
                <a:gd name="T68" fmla="*/ 220 w 569"/>
                <a:gd name="T69" fmla="*/ 934 h 1328"/>
                <a:gd name="T70" fmla="*/ 307 w 569"/>
                <a:gd name="T71" fmla="*/ 961 h 1328"/>
                <a:gd name="T72" fmla="*/ 362 w 569"/>
                <a:gd name="T73" fmla="*/ 1005 h 1328"/>
                <a:gd name="T74" fmla="*/ 378 w 569"/>
                <a:gd name="T75" fmla="*/ 1040 h 1328"/>
                <a:gd name="T76" fmla="*/ 375 w 569"/>
                <a:gd name="T77" fmla="*/ 1081 h 1328"/>
                <a:gd name="T78" fmla="*/ 336 w 569"/>
                <a:gd name="T79" fmla="*/ 1125 h 1328"/>
                <a:gd name="T80" fmla="*/ 298 w 569"/>
                <a:gd name="T81" fmla="*/ 1136 h 1328"/>
                <a:gd name="T82" fmla="*/ 263 w 569"/>
                <a:gd name="T83" fmla="*/ 1136 h 1328"/>
                <a:gd name="T84" fmla="*/ 214 w 569"/>
                <a:gd name="T85" fmla="*/ 1113 h 1328"/>
                <a:gd name="T86" fmla="*/ 190 w 569"/>
                <a:gd name="T87" fmla="*/ 1057 h 1328"/>
                <a:gd name="T88" fmla="*/ 189 w 569"/>
                <a:gd name="T89" fmla="*/ 1043 h 1328"/>
                <a:gd name="T90" fmla="*/ 2 w 569"/>
                <a:gd name="T91" fmla="*/ 1072 h 1328"/>
                <a:gd name="T92" fmla="*/ 34 w 569"/>
                <a:gd name="T93" fmla="*/ 1182 h 1328"/>
                <a:gd name="T94" fmla="*/ 66 w 569"/>
                <a:gd name="T95" fmla="*/ 1233 h 1328"/>
                <a:gd name="T96" fmla="*/ 136 w 569"/>
                <a:gd name="T97" fmla="*/ 1291 h 1328"/>
                <a:gd name="T98" fmla="*/ 231 w 569"/>
                <a:gd name="T99" fmla="*/ 1325 h 1328"/>
                <a:gd name="T100" fmla="*/ 284 w 569"/>
                <a:gd name="T101" fmla="*/ 1328 h 1328"/>
                <a:gd name="T102" fmla="*/ 371 w 569"/>
                <a:gd name="T103" fmla="*/ 1314 h 1328"/>
                <a:gd name="T104" fmla="*/ 448 w 569"/>
                <a:gd name="T105" fmla="*/ 1280 h 1328"/>
                <a:gd name="T106" fmla="*/ 512 w 569"/>
                <a:gd name="T107" fmla="*/ 1221 h 1328"/>
                <a:gd name="T108" fmla="*/ 557 w 569"/>
                <a:gd name="T109" fmla="*/ 1133 h 1328"/>
                <a:gd name="T110" fmla="*/ 569 w 569"/>
                <a:gd name="T111" fmla="*/ 1044 h 1328"/>
                <a:gd name="T112" fmla="*/ 553 w 569"/>
                <a:gd name="T113" fmla="*/ 964 h 1328"/>
                <a:gd name="T114" fmla="*/ 515 w 569"/>
                <a:gd name="T115" fmla="*/ 892 h 1328"/>
                <a:gd name="T116" fmla="*/ 517 w 569"/>
                <a:gd name="T117" fmla="*/ 834 h 1328"/>
                <a:gd name="T118" fmla="*/ 554 w 569"/>
                <a:gd name="T119" fmla="*/ 751 h 1328"/>
                <a:gd name="T120" fmla="*/ 569 w 569"/>
                <a:gd name="T121" fmla="*/ 664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20">
              <a:extLst>
                <a:ext uri="{FF2B5EF4-FFF2-40B4-BE49-F238E27FC236}">
                  <a16:creationId xmlns:a16="http://schemas.microsoft.com/office/drawing/2014/main" id="{F4000081-F64E-4922-A185-2EA25BE11F25}"/>
                </a:ext>
              </a:extLst>
            </p:cNvPr>
            <p:cNvSpPr>
              <a:spLocks/>
            </p:cNvSpPr>
            <p:nvPr/>
          </p:nvSpPr>
          <p:spPr bwMode="auto">
            <a:xfrm>
              <a:off x="3001963" y="1663700"/>
              <a:ext cx="101600" cy="98425"/>
            </a:xfrm>
            <a:custGeom>
              <a:avLst/>
              <a:gdLst>
                <a:gd name="T0" fmla="*/ 174 w 190"/>
                <a:gd name="T1" fmla="*/ 150 h 187"/>
                <a:gd name="T2" fmla="*/ 174 w 190"/>
                <a:gd name="T3" fmla="*/ 150 h 187"/>
                <a:gd name="T4" fmla="*/ 164 w 190"/>
                <a:gd name="T5" fmla="*/ 163 h 187"/>
                <a:gd name="T6" fmla="*/ 158 w 190"/>
                <a:gd name="T7" fmla="*/ 169 h 187"/>
                <a:gd name="T8" fmla="*/ 153 w 190"/>
                <a:gd name="T9" fmla="*/ 175 h 187"/>
                <a:gd name="T10" fmla="*/ 145 w 190"/>
                <a:gd name="T11" fmla="*/ 179 h 187"/>
                <a:gd name="T12" fmla="*/ 135 w 190"/>
                <a:gd name="T13" fmla="*/ 183 h 187"/>
                <a:gd name="T14" fmla="*/ 122 w 190"/>
                <a:gd name="T15" fmla="*/ 185 h 187"/>
                <a:gd name="T16" fmla="*/ 105 w 190"/>
                <a:gd name="T17" fmla="*/ 187 h 187"/>
                <a:gd name="T18" fmla="*/ 105 w 190"/>
                <a:gd name="T19" fmla="*/ 187 h 187"/>
                <a:gd name="T20" fmla="*/ 84 w 190"/>
                <a:gd name="T21" fmla="*/ 180 h 187"/>
                <a:gd name="T22" fmla="*/ 66 w 190"/>
                <a:gd name="T23" fmla="*/ 172 h 187"/>
                <a:gd name="T24" fmla="*/ 51 w 190"/>
                <a:gd name="T25" fmla="*/ 163 h 187"/>
                <a:gd name="T26" fmla="*/ 40 w 190"/>
                <a:gd name="T27" fmla="*/ 155 h 187"/>
                <a:gd name="T28" fmla="*/ 30 w 190"/>
                <a:gd name="T29" fmla="*/ 148 h 187"/>
                <a:gd name="T30" fmla="*/ 23 w 190"/>
                <a:gd name="T31" fmla="*/ 139 h 187"/>
                <a:gd name="T32" fmla="*/ 16 w 190"/>
                <a:gd name="T33" fmla="*/ 131 h 187"/>
                <a:gd name="T34" fmla="*/ 12 w 190"/>
                <a:gd name="T35" fmla="*/ 124 h 187"/>
                <a:gd name="T36" fmla="*/ 12 w 190"/>
                <a:gd name="T37" fmla="*/ 124 h 187"/>
                <a:gd name="T38" fmla="*/ 7 w 190"/>
                <a:gd name="T39" fmla="*/ 116 h 187"/>
                <a:gd name="T40" fmla="*/ 5 w 190"/>
                <a:gd name="T41" fmla="*/ 108 h 187"/>
                <a:gd name="T42" fmla="*/ 1 w 190"/>
                <a:gd name="T43" fmla="*/ 97 h 187"/>
                <a:gd name="T44" fmla="*/ 1 w 190"/>
                <a:gd name="T45" fmla="*/ 97 h 187"/>
                <a:gd name="T46" fmla="*/ 0 w 190"/>
                <a:gd name="T47" fmla="*/ 92 h 187"/>
                <a:gd name="T48" fmla="*/ 0 w 190"/>
                <a:gd name="T49" fmla="*/ 92 h 187"/>
                <a:gd name="T50" fmla="*/ 1 w 190"/>
                <a:gd name="T51" fmla="*/ 82 h 187"/>
                <a:gd name="T52" fmla="*/ 5 w 190"/>
                <a:gd name="T53" fmla="*/ 69 h 187"/>
                <a:gd name="T54" fmla="*/ 9 w 190"/>
                <a:gd name="T55" fmla="*/ 52 h 187"/>
                <a:gd name="T56" fmla="*/ 13 w 190"/>
                <a:gd name="T57" fmla="*/ 44 h 187"/>
                <a:gd name="T58" fmla="*/ 16 w 190"/>
                <a:gd name="T59" fmla="*/ 37 h 187"/>
                <a:gd name="T60" fmla="*/ 16 w 190"/>
                <a:gd name="T61" fmla="*/ 37 h 187"/>
                <a:gd name="T62" fmla="*/ 26 w 190"/>
                <a:gd name="T63" fmla="*/ 23 h 187"/>
                <a:gd name="T64" fmla="*/ 32 w 190"/>
                <a:gd name="T65" fmla="*/ 18 h 187"/>
                <a:gd name="T66" fmla="*/ 38 w 190"/>
                <a:gd name="T67" fmla="*/ 12 h 187"/>
                <a:gd name="T68" fmla="*/ 45 w 190"/>
                <a:gd name="T69" fmla="*/ 8 h 187"/>
                <a:gd name="T70" fmla="*/ 56 w 190"/>
                <a:gd name="T71" fmla="*/ 4 h 187"/>
                <a:gd name="T72" fmla="*/ 68 w 190"/>
                <a:gd name="T73" fmla="*/ 1 h 187"/>
                <a:gd name="T74" fmla="*/ 84 w 190"/>
                <a:gd name="T75" fmla="*/ 0 h 187"/>
                <a:gd name="T76" fmla="*/ 84 w 190"/>
                <a:gd name="T77" fmla="*/ 0 h 187"/>
                <a:gd name="T78" fmla="*/ 105 w 190"/>
                <a:gd name="T79" fmla="*/ 6 h 187"/>
                <a:gd name="T80" fmla="*/ 123 w 190"/>
                <a:gd name="T81" fmla="*/ 14 h 187"/>
                <a:gd name="T82" fmla="*/ 138 w 190"/>
                <a:gd name="T83" fmla="*/ 23 h 187"/>
                <a:gd name="T84" fmla="*/ 151 w 190"/>
                <a:gd name="T85" fmla="*/ 31 h 187"/>
                <a:gd name="T86" fmla="*/ 160 w 190"/>
                <a:gd name="T87" fmla="*/ 39 h 187"/>
                <a:gd name="T88" fmla="*/ 167 w 190"/>
                <a:gd name="T89" fmla="*/ 48 h 187"/>
                <a:gd name="T90" fmla="*/ 174 w 190"/>
                <a:gd name="T91" fmla="*/ 56 h 187"/>
                <a:gd name="T92" fmla="*/ 179 w 190"/>
                <a:gd name="T93" fmla="*/ 63 h 187"/>
                <a:gd name="T94" fmla="*/ 179 w 190"/>
                <a:gd name="T95" fmla="*/ 63 h 187"/>
                <a:gd name="T96" fmla="*/ 182 w 190"/>
                <a:gd name="T97" fmla="*/ 71 h 187"/>
                <a:gd name="T98" fmla="*/ 186 w 190"/>
                <a:gd name="T99" fmla="*/ 79 h 187"/>
                <a:gd name="T100" fmla="*/ 189 w 190"/>
                <a:gd name="T101" fmla="*/ 90 h 187"/>
                <a:gd name="T102" fmla="*/ 189 w 190"/>
                <a:gd name="T103" fmla="*/ 90 h 187"/>
                <a:gd name="T104" fmla="*/ 190 w 190"/>
                <a:gd name="T105" fmla="*/ 94 h 187"/>
                <a:gd name="T106" fmla="*/ 190 w 190"/>
                <a:gd name="T107" fmla="*/ 94 h 187"/>
                <a:gd name="T108" fmla="*/ 189 w 190"/>
                <a:gd name="T109" fmla="*/ 105 h 187"/>
                <a:gd name="T110" fmla="*/ 186 w 190"/>
                <a:gd name="T111" fmla="*/ 119 h 187"/>
                <a:gd name="T112" fmla="*/ 181 w 190"/>
                <a:gd name="T113" fmla="*/ 135 h 187"/>
                <a:gd name="T114" fmla="*/ 178 w 190"/>
                <a:gd name="T115" fmla="*/ 143 h 187"/>
                <a:gd name="T116" fmla="*/ 174 w 190"/>
                <a:gd name="T117" fmla="*/ 150 h 187"/>
                <a:gd name="T118" fmla="*/ 174 w 190"/>
                <a:gd name="T1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187">
                  <a:moveTo>
                    <a:pt x="174" y="150"/>
                  </a:moveTo>
                  <a:lnTo>
                    <a:pt x="174" y="150"/>
                  </a:lnTo>
                  <a:lnTo>
                    <a:pt x="164" y="163"/>
                  </a:lnTo>
                  <a:lnTo>
                    <a:pt x="158" y="169"/>
                  </a:lnTo>
                  <a:lnTo>
                    <a:pt x="153" y="175"/>
                  </a:lnTo>
                  <a:lnTo>
                    <a:pt x="145" y="179"/>
                  </a:lnTo>
                  <a:lnTo>
                    <a:pt x="135" y="183"/>
                  </a:lnTo>
                  <a:lnTo>
                    <a:pt x="122" y="185"/>
                  </a:lnTo>
                  <a:lnTo>
                    <a:pt x="105" y="187"/>
                  </a:lnTo>
                  <a:lnTo>
                    <a:pt x="105" y="187"/>
                  </a:lnTo>
                  <a:lnTo>
                    <a:pt x="84" y="180"/>
                  </a:lnTo>
                  <a:lnTo>
                    <a:pt x="66" y="172"/>
                  </a:lnTo>
                  <a:lnTo>
                    <a:pt x="51" y="163"/>
                  </a:lnTo>
                  <a:lnTo>
                    <a:pt x="40" y="155"/>
                  </a:lnTo>
                  <a:lnTo>
                    <a:pt x="30" y="148"/>
                  </a:lnTo>
                  <a:lnTo>
                    <a:pt x="23" y="139"/>
                  </a:lnTo>
                  <a:lnTo>
                    <a:pt x="16" y="131"/>
                  </a:lnTo>
                  <a:lnTo>
                    <a:pt x="12" y="124"/>
                  </a:lnTo>
                  <a:lnTo>
                    <a:pt x="12" y="124"/>
                  </a:lnTo>
                  <a:lnTo>
                    <a:pt x="7" y="116"/>
                  </a:lnTo>
                  <a:lnTo>
                    <a:pt x="5" y="108"/>
                  </a:lnTo>
                  <a:lnTo>
                    <a:pt x="1" y="97"/>
                  </a:lnTo>
                  <a:lnTo>
                    <a:pt x="1" y="97"/>
                  </a:lnTo>
                  <a:lnTo>
                    <a:pt x="0" y="92"/>
                  </a:lnTo>
                  <a:lnTo>
                    <a:pt x="0" y="92"/>
                  </a:lnTo>
                  <a:lnTo>
                    <a:pt x="1" y="82"/>
                  </a:lnTo>
                  <a:lnTo>
                    <a:pt x="5" y="69"/>
                  </a:lnTo>
                  <a:lnTo>
                    <a:pt x="9" y="52"/>
                  </a:lnTo>
                  <a:lnTo>
                    <a:pt x="13" y="44"/>
                  </a:lnTo>
                  <a:lnTo>
                    <a:pt x="16" y="37"/>
                  </a:lnTo>
                  <a:lnTo>
                    <a:pt x="16" y="37"/>
                  </a:lnTo>
                  <a:lnTo>
                    <a:pt x="26" y="23"/>
                  </a:lnTo>
                  <a:lnTo>
                    <a:pt x="32" y="18"/>
                  </a:lnTo>
                  <a:lnTo>
                    <a:pt x="38" y="12"/>
                  </a:lnTo>
                  <a:lnTo>
                    <a:pt x="45" y="8"/>
                  </a:lnTo>
                  <a:lnTo>
                    <a:pt x="56" y="4"/>
                  </a:lnTo>
                  <a:lnTo>
                    <a:pt x="68" y="1"/>
                  </a:lnTo>
                  <a:lnTo>
                    <a:pt x="84" y="0"/>
                  </a:lnTo>
                  <a:lnTo>
                    <a:pt x="84" y="0"/>
                  </a:lnTo>
                  <a:lnTo>
                    <a:pt x="105" y="6"/>
                  </a:lnTo>
                  <a:lnTo>
                    <a:pt x="123" y="14"/>
                  </a:lnTo>
                  <a:lnTo>
                    <a:pt x="138" y="23"/>
                  </a:lnTo>
                  <a:lnTo>
                    <a:pt x="151" y="31"/>
                  </a:lnTo>
                  <a:lnTo>
                    <a:pt x="160" y="39"/>
                  </a:lnTo>
                  <a:lnTo>
                    <a:pt x="167" y="48"/>
                  </a:lnTo>
                  <a:lnTo>
                    <a:pt x="174" y="56"/>
                  </a:lnTo>
                  <a:lnTo>
                    <a:pt x="179" y="63"/>
                  </a:lnTo>
                  <a:lnTo>
                    <a:pt x="179" y="63"/>
                  </a:lnTo>
                  <a:lnTo>
                    <a:pt x="182" y="71"/>
                  </a:lnTo>
                  <a:lnTo>
                    <a:pt x="186" y="79"/>
                  </a:lnTo>
                  <a:lnTo>
                    <a:pt x="189" y="90"/>
                  </a:lnTo>
                  <a:lnTo>
                    <a:pt x="189" y="90"/>
                  </a:lnTo>
                  <a:lnTo>
                    <a:pt x="190" y="94"/>
                  </a:lnTo>
                  <a:lnTo>
                    <a:pt x="190" y="94"/>
                  </a:lnTo>
                  <a:lnTo>
                    <a:pt x="189" y="105"/>
                  </a:lnTo>
                  <a:lnTo>
                    <a:pt x="186" y="119"/>
                  </a:lnTo>
                  <a:lnTo>
                    <a:pt x="181" y="135"/>
                  </a:lnTo>
                  <a:lnTo>
                    <a:pt x="178" y="143"/>
                  </a:lnTo>
                  <a:lnTo>
                    <a:pt x="174" y="150"/>
                  </a:lnTo>
                  <a:lnTo>
                    <a:pt x="174"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Line 21">
              <a:extLst>
                <a:ext uri="{FF2B5EF4-FFF2-40B4-BE49-F238E27FC236}">
                  <a16:creationId xmlns:a16="http://schemas.microsoft.com/office/drawing/2014/main" id="{E02E3D08-263A-4A12-B9BB-454B5C98ED58}"/>
                </a:ext>
              </a:extLst>
            </p:cNvPr>
            <p:cNvSpPr>
              <a:spLocks noChangeShapeType="1"/>
            </p:cNvSpPr>
            <p:nvPr/>
          </p:nvSpPr>
          <p:spPr bwMode="auto">
            <a:xfrm>
              <a:off x="3094038" y="17430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7" name="Grupa 76" descr="Od czego w największym stopniu zależy stan środowiska? &#10;&#10;Grafika przedstawia aktywność władz lokalnych w dziedzinie ochrony środowiska: 8%.">
            <a:extLst>
              <a:ext uri="{FF2B5EF4-FFF2-40B4-BE49-F238E27FC236}">
                <a16:creationId xmlns:a16="http://schemas.microsoft.com/office/drawing/2014/main" id="{A11BF35B-AEE4-4F67-B482-D1920DEDBC7D}"/>
              </a:ext>
            </a:extLst>
          </p:cNvPr>
          <p:cNvGrpSpPr>
            <a:grpSpLocks noChangeAspect="1"/>
          </p:cNvGrpSpPr>
          <p:nvPr/>
        </p:nvGrpSpPr>
        <p:grpSpPr>
          <a:xfrm>
            <a:off x="4442685" y="2891547"/>
            <a:ext cx="528891" cy="360002"/>
            <a:chOff x="3703639" y="1793876"/>
            <a:chExt cx="755650" cy="514350"/>
          </a:xfrm>
          <a:solidFill>
            <a:srgbClr val="CDCDCD"/>
          </a:solidFill>
        </p:grpSpPr>
        <p:sp>
          <p:nvSpPr>
            <p:cNvPr id="78" name="Freeform 179">
              <a:extLst>
                <a:ext uri="{FF2B5EF4-FFF2-40B4-BE49-F238E27FC236}">
                  <a16:creationId xmlns:a16="http://schemas.microsoft.com/office/drawing/2014/main" id="{95E3ABAD-FE02-4FEE-B238-939E1A01AFCA}"/>
                </a:ext>
              </a:extLst>
            </p:cNvPr>
            <p:cNvSpPr>
              <a:spLocks/>
            </p:cNvSpPr>
            <p:nvPr/>
          </p:nvSpPr>
          <p:spPr bwMode="auto">
            <a:xfrm>
              <a:off x="4033838" y="1793876"/>
              <a:ext cx="95250" cy="95250"/>
            </a:xfrm>
            <a:custGeom>
              <a:avLst/>
              <a:gdLst>
                <a:gd name="T0" fmla="*/ 210 w 420"/>
                <a:gd name="T1" fmla="*/ 419 h 419"/>
                <a:gd name="T2" fmla="*/ 252 w 420"/>
                <a:gd name="T3" fmla="*/ 415 h 419"/>
                <a:gd name="T4" fmla="*/ 291 w 420"/>
                <a:gd name="T5" fmla="*/ 403 h 419"/>
                <a:gd name="T6" fmla="*/ 327 w 420"/>
                <a:gd name="T7" fmla="*/ 383 h 419"/>
                <a:gd name="T8" fmla="*/ 358 w 420"/>
                <a:gd name="T9" fmla="*/ 359 h 419"/>
                <a:gd name="T10" fmla="*/ 384 w 420"/>
                <a:gd name="T11" fmla="*/ 327 h 419"/>
                <a:gd name="T12" fmla="*/ 404 w 420"/>
                <a:gd name="T13" fmla="*/ 291 h 419"/>
                <a:gd name="T14" fmla="*/ 416 w 420"/>
                <a:gd name="T15" fmla="*/ 251 h 419"/>
                <a:gd name="T16" fmla="*/ 420 w 420"/>
                <a:gd name="T17" fmla="*/ 209 h 419"/>
                <a:gd name="T18" fmla="*/ 419 w 420"/>
                <a:gd name="T19" fmla="*/ 188 h 419"/>
                <a:gd name="T20" fmla="*/ 410 w 420"/>
                <a:gd name="T21" fmla="*/ 147 h 419"/>
                <a:gd name="T22" fmla="*/ 395 w 420"/>
                <a:gd name="T23" fmla="*/ 109 h 419"/>
                <a:gd name="T24" fmla="*/ 372 w 420"/>
                <a:gd name="T25" fmla="*/ 75 h 419"/>
                <a:gd name="T26" fmla="*/ 343 w 420"/>
                <a:gd name="T27" fmla="*/ 47 h 419"/>
                <a:gd name="T28" fmla="*/ 309 w 420"/>
                <a:gd name="T29" fmla="*/ 24 h 419"/>
                <a:gd name="T30" fmla="*/ 273 w 420"/>
                <a:gd name="T31" fmla="*/ 9 h 419"/>
                <a:gd name="T32" fmla="*/ 232 w 420"/>
                <a:gd name="T33" fmla="*/ 1 h 419"/>
                <a:gd name="T34" fmla="*/ 210 w 420"/>
                <a:gd name="T35" fmla="*/ 0 h 419"/>
                <a:gd name="T36" fmla="*/ 168 w 420"/>
                <a:gd name="T37" fmla="*/ 4 h 419"/>
                <a:gd name="T38" fmla="*/ 128 w 420"/>
                <a:gd name="T39" fmla="*/ 16 h 419"/>
                <a:gd name="T40" fmla="*/ 92 w 420"/>
                <a:gd name="T41" fmla="*/ 35 h 419"/>
                <a:gd name="T42" fmla="*/ 61 w 420"/>
                <a:gd name="T43" fmla="*/ 61 h 419"/>
                <a:gd name="T44" fmla="*/ 36 w 420"/>
                <a:gd name="T45" fmla="*/ 91 h 419"/>
                <a:gd name="T46" fmla="*/ 16 w 420"/>
                <a:gd name="T47" fmla="*/ 127 h 419"/>
                <a:gd name="T48" fmla="*/ 4 w 420"/>
                <a:gd name="T49" fmla="*/ 167 h 419"/>
                <a:gd name="T50" fmla="*/ 0 w 420"/>
                <a:gd name="T51" fmla="*/ 209 h 419"/>
                <a:gd name="T52" fmla="*/ 1 w 420"/>
                <a:gd name="T53" fmla="*/ 231 h 419"/>
                <a:gd name="T54" fmla="*/ 9 w 420"/>
                <a:gd name="T55" fmla="*/ 272 h 419"/>
                <a:gd name="T56" fmla="*/ 25 w 420"/>
                <a:gd name="T57" fmla="*/ 310 h 419"/>
                <a:gd name="T58" fmla="*/ 48 w 420"/>
                <a:gd name="T59" fmla="*/ 343 h 419"/>
                <a:gd name="T60" fmla="*/ 76 w 420"/>
                <a:gd name="T61" fmla="*/ 371 h 419"/>
                <a:gd name="T62" fmla="*/ 109 w 420"/>
                <a:gd name="T63" fmla="*/ 394 h 419"/>
                <a:gd name="T64" fmla="*/ 147 w 420"/>
                <a:gd name="T65" fmla="*/ 410 h 419"/>
                <a:gd name="T66" fmla="*/ 188 w 420"/>
                <a:gd name="T67" fmla="*/ 418 h 419"/>
                <a:gd name="T68" fmla="*/ 210 w 420"/>
                <a:gd name="T6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419">
                  <a:moveTo>
                    <a:pt x="210" y="419"/>
                  </a:moveTo>
                  <a:lnTo>
                    <a:pt x="210" y="419"/>
                  </a:lnTo>
                  <a:lnTo>
                    <a:pt x="232" y="418"/>
                  </a:lnTo>
                  <a:lnTo>
                    <a:pt x="252" y="415"/>
                  </a:lnTo>
                  <a:lnTo>
                    <a:pt x="273" y="410"/>
                  </a:lnTo>
                  <a:lnTo>
                    <a:pt x="291" y="403"/>
                  </a:lnTo>
                  <a:lnTo>
                    <a:pt x="309" y="394"/>
                  </a:lnTo>
                  <a:lnTo>
                    <a:pt x="327" y="383"/>
                  </a:lnTo>
                  <a:lnTo>
                    <a:pt x="343" y="371"/>
                  </a:lnTo>
                  <a:lnTo>
                    <a:pt x="358" y="359"/>
                  </a:lnTo>
                  <a:lnTo>
                    <a:pt x="372" y="343"/>
                  </a:lnTo>
                  <a:lnTo>
                    <a:pt x="384" y="327"/>
                  </a:lnTo>
                  <a:lnTo>
                    <a:pt x="395" y="310"/>
                  </a:lnTo>
                  <a:lnTo>
                    <a:pt x="404" y="291"/>
                  </a:lnTo>
                  <a:lnTo>
                    <a:pt x="410" y="272"/>
                  </a:lnTo>
                  <a:lnTo>
                    <a:pt x="416" y="251"/>
                  </a:lnTo>
                  <a:lnTo>
                    <a:pt x="419" y="231"/>
                  </a:lnTo>
                  <a:lnTo>
                    <a:pt x="420" y="209"/>
                  </a:lnTo>
                  <a:lnTo>
                    <a:pt x="420" y="209"/>
                  </a:lnTo>
                  <a:lnTo>
                    <a:pt x="419" y="188"/>
                  </a:lnTo>
                  <a:lnTo>
                    <a:pt x="416" y="167"/>
                  </a:lnTo>
                  <a:lnTo>
                    <a:pt x="410" y="147"/>
                  </a:lnTo>
                  <a:lnTo>
                    <a:pt x="404" y="127"/>
                  </a:lnTo>
                  <a:lnTo>
                    <a:pt x="395" y="109"/>
                  </a:lnTo>
                  <a:lnTo>
                    <a:pt x="384" y="91"/>
                  </a:lnTo>
                  <a:lnTo>
                    <a:pt x="372" y="75"/>
                  </a:lnTo>
                  <a:lnTo>
                    <a:pt x="358" y="61"/>
                  </a:lnTo>
                  <a:lnTo>
                    <a:pt x="343" y="47"/>
                  </a:lnTo>
                  <a:lnTo>
                    <a:pt x="327" y="35"/>
                  </a:lnTo>
                  <a:lnTo>
                    <a:pt x="309" y="24"/>
                  </a:lnTo>
                  <a:lnTo>
                    <a:pt x="291" y="16"/>
                  </a:lnTo>
                  <a:lnTo>
                    <a:pt x="273" y="9"/>
                  </a:lnTo>
                  <a:lnTo>
                    <a:pt x="252" y="4"/>
                  </a:lnTo>
                  <a:lnTo>
                    <a:pt x="232" y="1"/>
                  </a:lnTo>
                  <a:lnTo>
                    <a:pt x="210" y="0"/>
                  </a:lnTo>
                  <a:lnTo>
                    <a:pt x="210" y="0"/>
                  </a:lnTo>
                  <a:lnTo>
                    <a:pt x="188" y="1"/>
                  </a:lnTo>
                  <a:lnTo>
                    <a:pt x="168" y="4"/>
                  </a:lnTo>
                  <a:lnTo>
                    <a:pt x="147" y="9"/>
                  </a:lnTo>
                  <a:lnTo>
                    <a:pt x="128" y="16"/>
                  </a:lnTo>
                  <a:lnTo>
                    <a:pt x="109" y="24"/>
                  </a:lnTo>
                  <a:lnTo>
                    <a:pt x="92" y="35"/>
                  </a:lnTo>
                  <a:lnTo>
                    <a:pt x="76" y="47"/>
                  </a:lnTo>
                  <a:lnTo>
                    <a:pt x="61" y="61"/>
                  </a:lnTo>
                  <a:lnTo>
                    <a:pt x="48" y="75"/>
                  </a:lnTo>
                  <a:lnTo>
                    <a:pt x="36" y="91"/>
                  </a:lnTo>
                  <a:lnTo>
                    <a:pt x="25" y="109"/>
                  </a:lnTo>
                  <a:lnTo>
                    <a:pt x="16" y="127"/>
                  </a:lnTo>
                  <a:lnTo>
                    <a:pt x="9" y="147"/>
                  </a:lnTo>
                  <a:lnTo>
                    <a:pt x="4" y="167"/>
                  </a:lnTo>
                  <a:lnTo>
                    <a:pt x="1" y="188"/>
                  </a:lnTo>
                  <a:lnTo>
                    <a:pt x="0" y="209"/>
                  </a:lnTo>
                  <a:lnTo>
                    <a:pt x="0" y="209"/>
                  </a:lnTo>
                  <a:lnTo>
                    <a:pt x="1" y="231"/>
                  </a:lnTo>
                  <a:lnTo>
                    <a:pt x="4" y="251"/>
                  </a:lnTo>
                  <a:lnTo>
                    <a:pt x="9" y="272"/>
                  </a:lnTo>
                  <a:lnTo>
                    <a:pt x="16" y="291"/>
                  </a:lnTo>
                  <a:lnTo>
                    <a:pt x="25" y="310"/>
                  </a:lnTo>
                  <a:lnTo>
                    <a:pt x="36" y="327"/>
                  </a:lnTo>
                  <a:lnTo>
                    <a:pt x="48" y="343"/>
                  </a:lnTo>
                  <a:lnTo>
                    <a:pt x="61" y="359"/>
                  </a:lnTo>
                  <a:lnTo>
                    <a:pt x="76" y="371"/>
                  </a:lnTo>
                  <a:lnTo>
                    <a:pt x="92" y="383"/>
                  </a:lnTo>
                  <a:lnTo>
                    <a:pt x="109" y="394"/>
                  </a:lnTo>
                  <a:lnTo>
                    <a:pt x="128" y="403"/>
                  </a:lnTo>
                  <a:lnTo>
                    <a:pt x="147" y="410"/>
                  </a:lnTo>
                  <a:lnTo>
                    <a:pt x="168" y="415"/>
                  </a:lnTo>
                  <a:lnTo>
                    <a:pt x="188" y="418"/>
                  </a:lnTo>
                  <a:lnTo>
                    <a:pt x="210" y="419"/>
                  </a:lnTo>
                  <a:lnTo>
                    <a:pt x="210"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9" name="Freeform 180">
              <a:extLst>
                <a:ext uri="{FF2B5EF4-FFF2-40B4-BE49-F238E27FC236}">
                  <a16:creationId xmlns:a16="http://schemas.microsoft.com/office/drawing/2014/main" id="{C012BE90-43FF-4480-A09B-700A18759F4C}"/>
                </a:ext>
              </a:extLst>
            </p:cNvPr>
            <p:cNvSpPr>
              <a:spLocks/>
            </p:cNvSpPr>
            <p:nvPr/>
          </p:nvSpPr>
          <p:spPr bwMode="auto">
            <a:xfrm>
              <a:off x="3851276" y="1838327"/>
              <a:ext cx="92075" cy="93663"/>
            </a:xfrm>
            <a:custGeom>
              <a:avLst/>
              <a:gdLst>
                <a:gd name="T0" fmla="*/ 207 w 412"/>
                <a:gd name="T1" fmla="*/ 411 h 411"/>
                <a:gd name="T2" fmla="*/ 248 w 412"/>
                <a:gd name="T3" fmla="*/ 407 h 411"/>
                <a:gd name="T4" fmla="*/ 287 w 412"/>
                <a:gd name="T5" fmla="*/ 395 h 411"/>
                <a:gd name="T6" fmla="*/ 321 w 412"/>
                <a:gd name="T7" fmla="*/ 376 h 411"/>
                <a:gd name="T8" fmla="*/ 352 w 412"/>
                <a:gd name="T9" fmla="*/ 350 h 411"/>
                <a:gd name="T10" fmla="*/ 377 w 412"/>
                <a:gd name="T11" fmla="*/ 320 h 411"/>
                <a:gd name="T12" fmla="*/ 396 w 412"/>
                <a:gd name="T13" fmla="*/ 285 h 411"/>
                <a:gd name="T14" fmla="*/ 408 w 412"/>
                <a:gd name="T15" fmla="*/ 247 h 411"/>
                <a:gd name="T16" fmla="*/ 412 w 412"/>
                <a:gd name="T17" fmla="*/ 205 h 411"/>
                <a:gd name="T18" fmla="*/ 411 w 412"/>
                <a:gd name="T19" fmla="*/ 184 h 411"/>
                <a:gd name="T20" fmla="*/ 403 w 412"/>
                <a:gd name="T21" fmla="*/ 144 h 411"/>
                <a:gd name="T22" fmla="*/ 387 w 412"/>
                <a:gd name="T23" fmla="*/ 107 h 411"/>
                <a:gd name="T24" fmla="*/ 365 w 412"/>
                <a:gd name="T25" fmla="*/ 75 h 411"/>
                <a:gd name="T26" fmla="*/ 338 w 412"/>
                <a:gd name="T27" fmla="*/ 46 h 411"/>
                <a:gd name="T28" fmla="*/ 304 w 412"/>
                <a:gd name="T29" fmla="*/ 24 h 411"/>
                <a:gd name="T30" fmla="*/ 267 w 412"/>
                <a:gd name="T31" fmla="*/ 9 h 411"/>
                <a:gd name="T32" fmla="*/ 227 w 412"/>
                <a:gd name="T33" fmla="*/ 1 h 411"/>
                <a:gd name="T34" fmla="*/ 207 w 412"/>
                <a:gd name="T35" fmla="*/ 0 h 411"/>
                <a:gd name="T36" fmla="*/ 165 w 412"/>
                <a:gd name="T37" fmla="*/ 3 h 411"/>
                <a:gd name="T38" fmla="*/ 126 w 412"/>
                <a:gd name="T39" fmla="*/ 15 h 411"/>
                <a:gd name="T40" fmla="*/ 91 w 412"/>
                <a:gd name="T41" fmla="*/ 35 h 411"/>
                <a:gd name="T42" fmla="*/ 61 w 412"/>
                <a:gd name="T43" fmla="*/ 59 h 411"/>
                <a:gd name="T44" fmla="*/ 36 w 412"/>
                <a:gd name="T45" fmla="*/ 90 h 411"/>
                <a:gd name="T46" fmla="*/ 16 w 412"/>
                <a:gd name="T47" fmla="*/ 125 h 411"/>
                <a:gd name="T48" fmla="*/ 4 w 412"/>
                <a:gd name="T49" fmla="*/ 163 h 411"/>
                <a:gd name="T50" fmla="*/ 0 w 412"/>
                <a:gd name="T51" fmla="*/ 205 h 411"/>
                <a:gd name="T52" fmla="*/ 1 w 412"/>
                <a:gd name="T53" fmla="*/ 226 h 411"/>
                <a:gd name="T54" fmla="*/ 10 w 412"/>
                <a:gd name="T55" fmla="*/ 267 h 411"/>
                <a:gd name="T56" fmla="*/ 25 w 412"/>
                <a:gd name="T57" fmla="*/ 304 h 411"/>
                <a:gd name="T58" fmla="*/ 48 w 412"/>
                <a:gd name="T59" fmla="*/ 336 h 411"/>
                <a:gd name="T60" fmla="*/ 76 w 412"/>
                <a:gd name="T61" fmla="*/ 364 h 411"/>
                <a:gd name="T62" fmla="*/ 108 w 412"/>
                <a:gd name="T63" fmla="*/ 386 h 411"/>
                <a:gd name="T64" fmla="*/ 145 w 412"/>
                <a:gd name="T65" fmla="*/ 401 h 411"/>
                <a:gd name="T66" fmla="*/ 185 w 412"/>
                <a:gd name="T67" fmla="*/ 410 h 411"/>
                <a:gd name="T68" fmla="*/ 207 w 412"/>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2" h="411">
                  <a:moveTo>
                    <a:pt x="207" y="411"/>
                  </a:moveTo>
                  <a:lnTo>
                    <a:pt x="207" y="411"/>
                  </a:lnTo>
                  <a:lnTo>
                    <a:pt x="227" y="410"/>
                  </a:lnTo>
                  <a:lnTo>
                    <a:pt x="248" y="407"/>
                  </a:lnTo>
                  <a:lnTo>
                    <a:pt x="267" y="401"/>
                  </a:lnTo>
                  <a:lnTo>
                    <a:pt x="287" y="395"/>
                  </a:lnTo>
                  <a:lnTo>
                    <a:pt x="304" y="386"/>
                  </a:lnTo>
                  <a:lnTo>
                    <a:pt x="321" y="376"/>
                  </a:lnTo>
                  <a:lnTo>
                    <a:pt x="338" y="364"/>
                  </a:lnTo>
                  <a:lnTo>
                    <a:pt x="352" y="350"/>
                  </a:lnTo>
                  <a:lnTo>
                    <a:pt x="365" y="336"/>
                  </a:lnTo>
                  <a:lnTo>
                    <a:pt x="377" y="320"/>
                  </a:lnTo>
                  <a:lnTo>
                    <a:pt x="387" y="304"/>
                  </a:lnTo>
                  <a:lnTo>
                    <a:pt x="396" y="285"/>
                  </a:lnTo>
                  <a:lnTo>
                    <a:pt x="403" y="267"/>
                  </a:lnTo>
                  <a:lnTo>
                    <a:pt x="408" y="247"/>
                  </a:lnTo>
                  <a:lnTo>
                    <a:pt x="411" y="226"/>
                  </a:lnTo>
                  <a:lnTo>
                    <a:pt x="412" y="205"/>
                  </a:lnTo>
                  <a:lnTo>
                    <a:pt x="412" y="205"/>
                  </a:lnTo>
                  <a:lnTo>
                    <a:pt x="411" y="184"/>
                  </a:lnTo>
                  <a:lnTo>
                    <a:pt x="408" y="163"/>
                  </a:lnTo>
                  <a:lnTo>
                    <a:pt x="403" y="144"/>
                  </a:lnTo>
                  <a:lnTo>
                    <a:pt x="396" y="125"/>
                  </a:lnTo>
                  <a:lnTo>
                    <a:pt x="387" y="107"/>
                  </a:lnTo>
                  <a:lnTo>
                    <a:pt x="377" y="90"/>
                  </a:lnTo>
                  <a:lnTo>
                    <a:pt x="365" y="75"/>
                  </a:lnTo>
                  <a:lnTo>
                    <a:pt x="352" y="59"/>
                  </a:lnTo>
                  <a:lnTo>
                    <a:pt x="338" y="46"/>
                  </a:lnTo>
                  <a:lnTo>
                    <a:pt x="321" y="35"/>
                  </a:lnTo>
                  <a:lnTo>
                    <a:pt x="304" y="24"/>
                  </a:lnTo>
                  <a:lnTo>
                    <a:pt x="287" y="15"/>
                  </a:lnTo>
                  <a:lnTo>
                    <a:pt x="267" y="9"/>
                  </a:lnTo>
                  <a:lnTo>
                    <a:pt x="248" y="3"/>
                  </a:lnTo>
                  <a:lnTo>
                    <a:pt x="227" y="1"/>
                  </a:lnTo>
                  <a:lnTo>
                    <a:pt x="207" y="0"/>
                  </a:lnTo>
                  <a:lnTo>
                    <a:pt x="207" y="0"/>
                  </a:lnTo>
                  <a:lnTo>
                    <a:pt x="185" y="1"/>
                  </a:lnTo>
                  <a:lnTo>
                    <a:pt x="165" y="3"/>
                  </a:lnTo>
                  <a:lnTo>
                    <a:pt x="145" y="9"/>
                  </a:lnTo>
                  <a:lnTo>
                    <a:pt x="126" y="15"/>
                  </a:lnTo>
                  <a:lnTo>
                    <a:pt x="108" y="24"/>
                  </a:lnTo>
                  <a:lnTo>
                    <a:pt x="91" y="35"/>
                  </a:lnTo>
                  <a:lnTo>
                    <a:pt x="76" y="46"/>
                  </a:lnTo>
                  <a:lnTo>
                    <a:pt x="61" y="59"/>
                  </a:lnTo>
                  <a:lnTo>
                    <a:pt x="48" y="75"/>
                  </a:lnTo>
                  <a:lnTo>
                    <a:pt x="36" y="90"/>
                  </a:lnTo>
                  <a:lnTo>
                    <a:pt x="25" y="107"/>
                  </a:lnTo>
                  <a:lnTo>
                    <a:pt x="16" y="125"/>
                  </a:lnTo>
                  <a:lnTo>
                    <a:pt x="10" y="144"/>
                  </a:lnTo>
                  <a:lnTo>
                    <a:pt x="4" y="163"/>
                  </a:lnTo>
                  <a:lnTo>
                    <a:pt x="1" y="184"/>
                  </a:lnTo>
                  <a:lnTo>
                    <a:pt x="0" y="205"/>
                  </a:lnTo>
                  <a:lnTo>
                    <a:pt x="0" y="205"/>
                  </a:lnTo>
                  <a:lnTo>
                    <a:pt x="1" y="226"/>
                  </a:lnTo>
                  <a:lnTo>
                    <a:pt x="4" y="247"/>
                  </a:lnTo>
                  <a:lnTo>
                    <a:pt x="10" y="267"/>
                  </a:lnTo>
                  <a:lnTo>
                    <a:pt x="16" y="285"/>
                  </a:lnTo>
                  <a:lnTo>
                    <a:pt x="25" y="304"/>
                  </a:lnTo>
                  <a:lnTo>
                    <a:pt x="36" y="320"/>
                  </a:lnTo>
                  <a:lnTo>
                    <a:pt x="48" y="336"/>
                  </a:lnTo>
                  <a:lnTo>
                    <a:pt x="61" y="350"/>
                  </a:lnTo>
                  <a:lnTo>
                    <a:pt x="76" y="364"/>
                  </a:lnTo>
                  <a:lnTo>
                    <a:pt x="91" y="376"/>
                  </a:lnTo>
                  <a:lnTo>
                    <a:pt x="108" y="386"/>
                  </a:lnTo>
                  <a:lnTo>
                    <a:pt x="126" y="395"/>
                  </a:lnTo>
                  <a:lnTo>
                    <a:pt x="145" y="401"/>
                  </a:lnTo>
                  <a:lnTo>
                    <a:pt x="165" y="407"/>
                  </a:lnTo>
                  <a:lnTo>
                    <a:pt x="185" y="410"/>
                  </a:lnTo>
                  <a:lnTo>
                    <a:pt x="207" y="411"/>
                  </a:lnTo>
                  <a:lnTo>
                    <a:pt x="207"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181">
              <a:extLst>
                <a:ext uri="{FF2B5EF4-FFF2-40B4-BE49-F238E27FC236}">
                  <a16:creationId xmlns:a16="http://schemas.microsoft.com/office/drawing/2014/main" id="{01029DBD-1572-48B3-87E4-41907266665A}"/>
                </a:ext>
              </a:extLst>
            </p:cNvPr>
            <p:cNvSpPr>
              <a:spLocks/>
            </p:cNvSpPr>
            <p:nvPr/>
          </p:nvSpPr>
          <p:spPr bwMode="auto">
            <a:xfrm>
              <a:off x="4319588" y="1939926"/>
              <a:ext cx="122238" cy="122238"/>
            </a:xfrm>
            <a:custGeom>
              <a:avLst/>
              <a:gdLst>
                <a:gd name="T0" fmla="*/ 267 w 535"/>
                <a:gd name="T1" fmla="*/ 535 h 535"/>
                <a:gd name="T2" fmla="*/ 295 w 535"/>
                <a:gd name="T3" fmla="*/ 534 h 535"/>
                <a:gd name="T4" fmla="*/ 321 w 535"/>
                <a:gd name="T5" fmla="*/ 530 h 535"/>
                <a:gd name="T6" fmla="*/ 347 w 535"/>
                <a:gd name="T7" fmla="*/ 523 h 535"/>
                <a:gd name="T8" fmla="*/ 394 w 535"/>
                <a:gd name="T9" fmla="*/ 503 h 535"/>
                <a:gd name="T10" fmla="*/ 438 w 535"/>
                <a:gd name="T11" fmla="*/ 475 h 535"/>
                <a:gd name="T12" fmla="*/ 473 w 535"/>
                <a:gd name="T13" fmla="*/ 438 h 535"/>
                <a:gd name="T14" fmla="*/ 503 w 535"/>
                <a:gd name="T15" fmla="*/ 396 h 535"/>
                <a:gd name="T16" fmla="*/ 519 w 535"/>
                <a:gd name="T17" fmla="*/ 360 h 535"/>
                <a:gd name="T18" fmla="*/ 526 w 535"/>
                <a:gd name="T19" fmla="*/ 335 h 535"/>
                <a:gd name="T20" fmla="*/ 532 w 535"/>
                <a:gd name="T21" fmla="*/ 308 h 535"/>
                <a:gd name="T22" fmla="*/ 534 w 535"/>
                <a:gd name="T23" fmla="*/ 281 h 535"/>
                <a:gd name="T24" fmla="*/ 535 w 535"/>
                <a:gd name="T25" fmla="*/ 268 h 535"/>
                <a:gd name="T26" fmla="*/ 534 w 535"/>
                <a:gd name="T27" fmla="*/ 240 h 535"/>
                <a:gd name="T28" fmla="*/ 530 w 535"/>
                <a:gd name="T29" fmla="*/ 214 h 535"/>
                <a:gd name="T30" fmla="*/ 523 w 535"/>
                <a:gd name="T31" fmla="*/ 188 h 535"/>
                <a:gd name="T32" fmla="*/ 513 w 535"/>
                <a:gd name="T33" fmla="*/ 163 h 535"/>
                <a:gd name="T34" fmla="*/ 490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1 w 535"/>
                <a:gd name="T61" fmla="*/ 97 h 535"/>
                <a:gd name="T62" fmla="*/ 32 w 535"/>
                <a:gd name="T63" fmla="*/ 139 h 535"/>
                <a:gd name="T64" fmla="*/ 16 w 535"/>
                <a:gd name="T65" fmla="*/ 175 h 535"/>
                <a:gd name="T66" fmla="*/ 8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1 w 535"/>
                <a:gd name="T79" fmla="*/ 347 h 535"/>
                <a:gd name="T80" fmla="*/ 21 w 535"/>
                <a:gd name="T81" fmla="*/ 372 h 535"/>
                <a:gd name="T82" fmla="*/ 45 w 535"/>
                <a:gd name="T83" fmla="*/ 417 h 535"/>
                <a:gd name="T84" fmla="*/ 79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4" y="503"/>
                  </a:lnTo>
                  <a:lnTo>
                    <a:pt x="417" y="490"/>
                  </a:lnTo>
                  <a:lnTo>
                    <a:pt x="438" y="475"/>
                  </a:lnTo>
                  <a:lnTo>
                    <a:pt x="456" y="457"/>
                  </a:lnTo>
                  <a:lnTo>
                    <a:pt x="473" y="438"/>
                  </a:lnTo>
                  <a:lnTo>
                    <a:pt x="490" y="417"/>
                  </a:lnTo>
                  <a:lnTo>
                    <a:pt x="503" y="396"/>
                  </a:lnTo>
                  <a:lnTo>
                    <a:pt x="513" y="372"/>
                  </a:lnTo>
                  <a:lnTo>
                    <a:pt x="519" y="360"/>
                  </a:lnTo>
                  <a:lnTo>
                    <a:pt x="523" y="347"/>
                  </a:lnTo>
                  <a:lnTo>
                    <a:pt x="526" y="335"/>
                  </a:lnTo>
                  <a:lnTo>
                    <a:pt x="530" y="322"/>
                  </a:lnTo>
                  <a:lnTo>
                    <a:pt x="532" y="308"/>
                  </a:lnTo>
                  <a:lnTo>
                    <a:pt x="534" y="295"/>
                  </a:lnTo>
                  <a:lnTo>
                    <a:pt x="534" y="281"/>
                  </a:lnTo>
                  <a:lnTo>
                    <a:pt x="535" y="268"/>
                  </a:lnTo>
                  <a:lnTo>
                    <a:pt x="535" y="268"/>
                  </a:lnTo>
                  <a:lnTo>
                    <a:pt x="534" y="254"/>
                  </a:lnTo>
                  <a:lnTo>
                    <a:pt x="534" y="240"/>
                  </a:lnTo>
                  <a:lnTo>
                    <a:pt x="532" y="227"/>
                  </a:lnTo>
                  <a:lnTo>
                    <a:pt x="530" y="214"/>
                  </a:lnTo>
                  <a:lnTo>
                    <a:pt x="526" y="201"/>
                  </a:lnTo>
                  <a:lnTo>
                    <a:pt x="523" y="188"/>
                  </a:lnTo>
                  <a:lnTo>
                    <a:pt x="519" y="175"/>
                  </a:lnTo>
                  <a:lnTo>
                    <a:pt x="513" y="163"/>
                  </a:lnTo>
                  <a:lnTo>
                    <a:pt x="503" y="139"/>
                  </a:lnTo>
                  <a:lnTo>
                    <a:pt x="490" y="118"/>
                  </a:lnTo>
                  <a:lnTo>
                    <a:pt x="473" y="97"/>
                  </a:lnTo>
                  <a:lnTo>
                    <a:pt x="456" y="78"/>
                  </a:lnTo>
                  <a:lnTo>
                    <a:pt x="438" y="61"/>
                  </a:lnTo>
                  <a:lnTo>
                    <a:pt x="417" y="45"/>
                  </a:lnTo>
                  <a:lnTo>
                    <a:pt x="394"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9" y="78"/>
                  </a:lnTo>
                  <a:lnTo>
                    <a:pt x="61" y="97"/>
                  </a:lnTo>
                  <a:lnTo>
                    <a:pt x="45" y="118"/>
                  </a:lnTo>
                  <a:lnTo>
                    <a:pt x="32" y="139"/>
                  </a:lnTo>
                  <a:lnTo>
                    <a:pt x="21" y="163"/>
                  </a:lnTo>
                  <a:lnTo>
                    <a:pt x="16" y="175"/>
                  </a:lnTo>
                  <a:lnTo>
                    <a:pt x="11" y="188"/>
                  </a:lnTo>
                  <a:lnTo>
                    <a:pt x="8" y="201"/>
                  </a:lnTo>
                  <a:lnTo>
                    <a:pt x="5" y="214"/>
                  </a:lnTo>
                  <a:lnTo>
                    <a:pt x="3" y="227"/>
                  </a:lnTo>
                  <a:lnTo>
                    <a:pt x="1" y="240"/>
                  </a:lnTo>
                  <a:lnTo>
                    <a:pt x="0" y="254"/>
                  </a:lnTo>
                  <a:lnTo>
                    <a:pt x="0" y="268"/>
                  </a:lnTo>
                  <a:lnTo>
                    <a:pt x="0" y="268"/>
                  </a:lnTo>
                  <a:lnTo>
                    <a:pt x="0" y="281"/>
                  </a:lnTo>
                  <a:lnTo>
                    <a:pt x="1" y="295"/>
                  </a:lnTo>
                  <a:lnTo>
                    <a:pt x="3" y="308"/>
                  </a:lnTo>
                  <a:lnTo>
                    <a:pt x="5" y="322"/>
                  </a:lnTo>
                  <a:lnTo>
                    <a:pt x="8" y="335"/>
                  </a:lnTo>
                  <a:lnTo>
                    <a:pt x="11" y="347"/>
                  </a:lnTo>
                  <a:lnTo>
                    <a:pt x="16" y="360"/>
                  </a:lnTo>
                  <a:lnTo>
                    <a:pt x="21" y="372"/>
                  </a:lnTo>
                  <a:lnTo>
                    <a:pt x="32" y="396"/>
                  </a:lnTo>
                  <a:lnTo>
                    <a:pt x="45" y="417"/>
                  </a:lnTo>
                  <a:lnTo>
                    <a:pt x="61" y="438"/>
                  </a:lnTo>
                  <a:lnTo>
                    <a:pt x="79"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1" name="Freeform 182">
              <a:extLst>
                <a:ext uri="{FF2B5EF4-FFF2-40B4-BE49-F238E27FC236}">
                  <a16:creationId xmlns:a16="http://schemas.microsoft.com/office/drawing/2014/main" id="{11CFA4CA-CF8F-4767-811F-F915286EE1F9}"/>
                </a:ext>
              </a:extLst>
            </p:cNvPr>
            <p:cNvSpPr>
              <a:spLocks/>
            </p:cNvSpPr>
            <p:nvPr/>
          </p:nvSpPr>
          <p:spPr bwMode="auto">
            <a:xfrm>
              <a:off x="3721100" y="1939926"/>
              <a:ext cx="120650" cy="122238"/>
            </a:xfrm>
            <a:custGeom>
              <a:avLst/>
              <a:gdLst>
                <a:gd name="T0" fmla="*/ 267 w 535"/>
                <a:gd name="T1" fmla="*/ 535 h 535"/>
                <a:gd name="T2" fmla="*/ 295 w 535"/>
                <a:gd name="T3" fmla="*/ 534 h 535"/>
                <a:gd name="T4" fmla="*/ 321 w 535"/>
                <a:gd name="T5" fmla="*/ 530 h 535"/>
                <a:gd name="T6" fmla="*/ 347 w 535"/>
                <a:gd name="T7" fmla="*/ 523 h 535"/>
                <a:gd name="T8" fmla="*/ 395 w 535"/>
                <a:gd name="T9" fmla="*/ 503 h 535"/>
                <a:gd name="T10" fmla="*/ 438 w 535"/>
                <a:gd name="T11" fmla="*/ 475 h 535"/>
                <a:gd name="T12" fmla="*/ 474 w 535"/>
                <a:gd name="T13" fmla="*/ 438 h 535"/>
                <a:gd name="T14" fmla="*/ 503 w 535"/>
                <a:gd name="T15" fmla="*/ 396 h 535"/>
                <a:gd name="T16" fmla="*/ 519 w 535"/>
                <a:gd name="T17" fmla="*/ 360 h 535"/>
                <a:gd name="T18" fmla="*/ 527 w 535"/>
                <a:gd name="T19" fmla="*/ 335 h 535"/>
                <a:gd name="T20" fmla="*/ 532 w 535"/>
                <a:gd name="T21" fmla="*/ 308 h 535"/>
                <a:gd name="T22" fmla="*/ 534 w 535"/>
                <a:gd name="T23" fmla="*/ 281 h 535"/>
                <a:gd name="T24" fmla="*/ 535 w 535"/>
                <a:gd name="T25" fmla="*/ 268 h 535"/>
                <a:gd name="T26" fmla="*/ 533 w 535"/>
                <a:gd name="T27" fmla="*/ 240 h 535"/>
                <a:gd name="T28" fmla="*/ 530 w 535"/>
                <a:gd name="T29" fmla="*/ 214 h 535"/>
                <a:gd name="T30" fmla="*/ 523 w 535"/>
                <a:gd name="T31" fmla="*/ 188 h 535"/>
                <a:gd name="T32" fmla="*/ 514 w 535"/>
                <a:gd name="T33" fmla="*/ 163 h 535"/>
                <a:gd name="T34" fmla="*/ 489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0 w 535"/>
                <a:gd name="T61" fmla="*/ 97 h 535"/>
                <a:gd name="T62" fmla="*/ 32 w 535"/>
                <a:gd name="T63" fmla="*/ 139 h 535"/>
                <a:gd name="T64" fmla="*/ 16 w 535"/>
                <a:gd name="T65" fmla="*/ 175 h 535"/>
                <a:gd name="T66" fmla="*/ 9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2 w 535"/>
                <a:gd name="T79" fmla="*/ 347 h 535"/>
                <a:gd name="T80" fmla="*/ 20 w 535"/>
                <a:gd name="T81" fmla="*/ 372 h 535"/>
                <a:gd name="T82" fmla="*/ 45 w 535"/>
                <a:gd name="T83" fmla="*/ 417 h 535"/>
                <a:gd name="T84" fmla="*/ 78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5" y="503"/>
                  </a:lnTo>
                  <a:lnTo>
                    <a:pt x="417" y="490"/>
                  </a:lnTo>
                  <a:lnTo>
                    <a:pt x="438" y="475"/>
                  </a:lnTo>
                  <a:lnTo>
                    <a:pt x="456" y="457"/>
                  </a:lnTo>
                  <a:lnTo>
                    <a:pt x="474" y="438"/>
                  </a:lnTo>
                  <a:lnTo>
                    <a:pt x="489" y="417"/>
                  </a:lnTo>
                  <a:lnTo>
                    <a:pt x="503" y="396"/>
                  </a:lnTo>
                  <a:lnTo>
                    <a:pt x="514" y="372"/>
                  </a:lnTo>
                  <a:lnTo>
                    <a:pt x="519" y="360"/>
                  </a:lnTo>
                  <a:lnTo>
                    <a:pt x="523" y="347"/>
                  </a:lnTo>
                  <a:lnTo>
                    <a:pt x="527" y="335"/>
                  </a:lnTo>
                  <a:lnTo>
                    <a:pt x="530" y="322"/>
                  </a:lnTo>
                  <a:lnTo>
                    <a:pt x="532" y="308"/>
                  </a:lnTo>
                  <a:lnTo>
                    <a:pt x="533" y="295"/>
                  </a:lnTo>
                  <a:lnTo>
                    <a:pt x="534" y="281"/>
                  </a:lnTo>
                  <a:lnTo>
                    <a:pt x="535" y="268"/>
                  </a:lnTo>
                  <a:lnTo>
                    <a:pt x="535" y="268"/>
                  </a:lnTo>
                  <a:lnTo>
                    <a:pt x="534" y="254"/>
                  </a:lnTo>
                  <a:lnTo>
                    <a:pt x="533" y="240"/>
                  </a:lnTo>
                  <a:lnTo>
                    <a:pt x="532" y="227"/>
                  </a:lnTo>
                  <a:lnTo>
                    <a:pt x="530" y="214"/>
                  </a:lnTo>
                  <a:lnTo>
                    <a:pt x="527" y="201"/>
                  </a:lnTo>
                  <a:lnTo>
                    <a:pt x="523" y="188"/>
                  </a:lnTo>
                  <a:lnTo>
                    <a:pt x="519" y="175"/>
                  </a:lnTo>
                  <a:lnTo>
                    <a:pt x="514" y="163"/>
                  </a:lnTo>
                  <a:lnTo>
                    <a:pt x="503" y="139"/>
                  </a:lnTo>
                  <a:lnTo>
                    <a:pt x="489" y="118"/>
                  </a:lnTo>
                  <a:lnTo>
                    <a:pt x="474" y="97"/>
                  </a:lnTo>
                  <a:lnTo>
                    <a:pt x="456" y="78"/>
                  </a:lnTo>
                  <a:lnTo>
                    <a:pt x="438" y="61"/>
                  </a:lnTo>
                  <a:lnTo>
                    <a:pt x="417" y="45"/>
                  </a:lnTo>
                  <a:lnTo>
                    <a:pt x="395"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8" y="78"/>
                  </a:lnTo>
                  <a:lnTo>
                    <a:pt x="60" y="97"/>
                  </a:lnTo>
                  <a:lnTo>
                    <a:pt x="45" y="118"/>
                  </a:lnTo>
                  <a:lnTo>
                    <a:pt x="32" y="139"/>
                  </a:lnTo>
                  <a:lnTo>
                    <a:pt x="20" y="163"/>
                  </a:lnTo>
                  <a:lnTo>
                    <a:pt x="16" y="175"/>
                  </a:lnTo>
                  <a:lnTo>
                    <a:pt x="12" y="188"/>
                  </a:lnTo>
                  <a:lnTo>
                    <a:pt x="9" y="201"/>
                  </a:lnTo>
                  <a:lnTo>
                    <a:pt x="5" y="214"/>
                  </a:lnTo>
                  <a:lnTo>
                    <a:pt x="3" y="227"/>
                  </a:lnTo>
                  <a:lnTo>
                    <a:pt x="1" y="240"/>
                  </a:lnTo>
                  <a:lnTo>
                    <a:pt x="0" y="254"/>
                  </a:lnTo>
                  <a:lnTo>
                    <a:pt x="0" y="268"/>
                  </a:lnTo>
                  <a:lnTo>
                    <a:pt x="0" y="268"/>
                  </a:lnTo>
                  <a:lnTo>
                    <a:pt x="0" y="281"/>
                  </a:lnTo>
                  <a:lnTo>
                    <a:pt x="1" y="295"/>
                  </a:lnTo>
                  <a:lnTo>
                    <a:pt x="3" y="308"/>
                  </a:lnTo>
                  <a:lnTo>
                    <a:pt x="5" y="322"/>
                  </a:lnTo>
                  <a:lnTo>
                    <a:pt x="9" y="335"/>
                  </a:lnTo>
                  <a:lnTo>
                    <a:pt x="12" y="347"/>
                  </a:lnTo>
                  <a:lnTo>
                    <a:pt x="16" y="360"/>
                  </a:lnTo>
                  <a:lnTo>
                    <a:pt x="20" y="372"/>
                  </a:lnTo>
                  <a:lnTo>
                    <a:pt x="32" y="396"/>
                  </a:lnTo>
                  <a:lnTo>
                    <a:pt x="45" y="417"/>
                  </a:lnTo>
                  <a:lnTo>
                    <a:pt x="60" y="438"/>
                  </a:lnTo>
                  <a:lnTo>
                    <a:pt x="78"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2" name="Freeform 183">
              <a:extLst>
                <a:ext uri="{FF2B5EF4-FFF2-40B4-BE49-F238E27FC236}">
                  <a16:creationId xmlns:a16="http://schemas.microsoft.com/office/drawing/2014/main" id="{B4255F55-2102-451F-B71F-C2AD5186391A}"/>
                </a:ext>
              </a:extLst>
            </p:cNvPr>
            <p:cNvSpPr>
              <a:spLocks/>
            </p:cNvSpPr>
            <p:nvPr/>
          </p:nvSpPr>
          <p:spPr bwMode="auto">
            <a:xfrm>
              <a:off x="4217989" y="1838327"/>
              <a:ext cx="93663" cy="93663"/>
            </a:xfrm>
            <a:custGeom>
              <a:avLst/>
              <a:gdLst>
                <a:gd name="T0" fmla="*/ 205 w 411"/>
                <a:gd name="T1" fmla="*/ 411 h 411"/>
                <a:gd name="T2" fmla="*/ 247 w 411"/>
                <a:gd name="T3" fmla="*/ 407 h 411"/>
                <a:gd name="T4" fmla="*/ 285 w 411"/>
                <a:gd name="T5" fmla="*/ 395 h 411"/>
                <a:gd name="T6" fmla="*/ 321 w 411"/>
                <a:gd name="T7" fmla="*/ 376 h 411"/>
                <a:gd name="T8" fmla="*/ 351 w 411"/>
                <a:gd name="T9" fmla="*/ 350 h 411"/>
                <a:gd name="T10" fmla="*/ 376 w 411"/>
                <a:gd name="T11" fmla="*/ 320 h 411"/>
                <a:gd name="T12" fmla="*/ 395 w 411"/>
                <a:gd name="T13" fmla="*/ 285 h 411"/>
                <a:gd name="T14" fmla="*/ 407 w 411"/>
                <a:gd name="T15" fmla="*/ 247 h 411"/>
                <a:gd name="T16" fmla="*/ 411 w 411"/>
                <a:gd name="T17" fmla="*/ 205 h 411"/>
                <a:gd name="T18" fmla="*/ 410 w 411"/>
                <a:gd name="T19" fmla="*/ 184 h 411"/>
                <a:gd name="T20" fmla="*/ 402 w 411"/>
                <a:gd name="T21" fmla="*/ 144 h 411"/>
                <a:gd name="T22" fmla="*/ 386 w 411"/>
                <a:gd name="T23" fmla="*/ 107 h 411"/>
                <a:gd name="T24" fmla="*/ 364 w 411"/>
                <a:gd name="T25" fmla="*/ 75 h 411"/>
                <a:gd name="T26" fmla="*/ 336 w 411"/>
                <a:gd name="T27" fmla="*/ 46 h 411"/>
                <a:gd name="T28" fmla="*/ 304 w 411"/>
                <a:gd name="T29" fmla="*/ 24 h 411"/>
                <a:gd name="T30" fmla="*/ 267 w 411"/>
                <a:gd name="T31" fmla="*/ 9 h 411"/>
                <a:gd name="T32" fmla="*/ 227 w 411"/>
                <a:gd name="T33" fmla="*/ 1 h 411"/>
                <a:gd name="T34" fmla="*/ 205 w 411"/>
                <a:gd name="T35" fmla="*/ 0 h 411"/>
                <a:gd name="T36" fmla="*/ 164 w 411"/>
                <a:gd name="T37" fmla="*/ 3 h 411"/>
                <a:gd name="T38" fmla="*/ 125 w 411"/>
                <a:gd name="T39" fmla="*/ 15 h 411"/>
                <a:gd name="T40" fmla="*/ 91 w 411"/>
                <a:gd name="T41" fmla="*/ 35 h 411"/>
                <a:gd name="T42" fmla="*/ 60 w 411"/>
                <a:gd name="T43" fmla="*/ 59 h 411"/>
                <a:gd name="T44" fmla="*/ 34 w 411"/>
                <a:gd name="T45" fmla="*/ 90 h 411"/>
                <a:gd name="T46" fmla="*/ 16 w 411"/>
                <a:gd name="T47" fmla="*/ 125 h 411"/>
                <a:gd name="T48" fmla="*/ 4 w 411"/>
                <a:gd name="T49" fmla="*/ 163 h 411"/>
                <a:gd name="T50" fmla="*/ 0 w 411"/>
                <a:gd name="T51" fmla="*/ 205 h 411"/>
                <a:gd name="T52" fmla="*/ 1 w 411"/>
                <a:gd name="T53" fmla="*/ 226 h 411"/>
                <a:gd name="T54" fmla="*/ 9 w 411"/>
                <a:gd name="T55" fmla="*/ 267 h 411"/>
                <a:gd name="T56" fmla="*/ 25 w 411"/>
                <a:gd name="T57" fmla="*/ 304 h 411"/>
                <a:gd name="T58" fmla="*/ 46 w 411"/>
                <a:gd name="T59" fmla="*/ 336 h 411"/>
                <a:gd name="T60" fmla="*/ 74 w 411"/>
                <a:gd name="T61" fmla="*/ 364 h 411"/>
                <a:gd name="T62" fmla="*/ 107 w 411"/>
                <a:gd name="T63" fmla="*/ 386 h 411"/>
                <a:gd name="T64" fmla="*/ 145 w 411"/>
                <a:gd name="T65" fmla="*/ 401 h 411"/>
                <a:gd name="T66" fmla="*/ 185 w 411"/>
                <a:gd name="T67" fmla="*/ 410 h 411"/>
                <a:gd name="T68" fmla="*/ 205 w 411"/>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1" h="411">
                  <a:moveTo>
                    <a:pt x="205" y="411"/>
                  </a:moveTo>
                  <a:lnTo>
                    <a:pt x="205" y="411"/>
                  </a:lnTo>
                  <a:lnTo>
                    <a:pt x="227" y="410"/>
                  </a:lnTo>
                  <a:lnTo>
                    <a:pt x="247" y="407"/>
                  </a:lnTo>
                  <a:lnTo>
                    <a:pt x="267" y="401"/>
                  </a:lnTo>
                  <a:lnTo>
                    <a:pt x="285" y="395"/>
                  </a:lnTo>
                  <a:lnTo>
                    <a:pt x="304" y="386"/>
                  </a:lnTo>
                  <a:lnTo>
                    <a:pt x="321" y="376"/>
                  </a:lnTo>
                  <a:lnTo>
                    <a:pt x="336" y="364"/>
                  </a:lnTo>
                  <a:lnTo>
                    <a:pt x="351" y="350"/>
                  </a:lnTo>
                  <a:lnTo>
                    <a:pt x="364" y="336"/>
                  </a:lnTo>
                  <a:lnTo>
                    <a:pt x="376" y="320"/>
                  </a:lnTo>
                  <a:lnTo>
                    <a:pt x="386" y="304"/>
                  </a:lnTo>
                  <a:lnTo>
                    <a:pt x="395" y="285"/>
                  </a:lnTo>
                  <a:lnTo>
                    <a:pt x="402" y="267"/>
                  </a:lnTo>
                  <a:lnTo>
                    <a:pt x="407" y="247"/>
                  </a:lnTo>
                  <a:lnTo>
                    <a:pt x="410" y="226"/>
                  </a:lnTo>
                  <a:lnTo>
                    <a:pt x="411" y="205"/>
                  </a:lnTo>
                  <a:lnTo>
                    <a:pt x="411" y="205"/>
                  </a:lnTo>
                  <a:lnTo>
                    <a:pt x="410" y="184"/>
                  </a:lnTo>
                  <a:lnTo>
                    <a:pt x="407" y="163"/>
                  </a:lnTo>
                  <a:lnTo>
                    <a:pt x="402" y="144"/>
                  </a:lnTo>
                  <a:lnTo>
                    <a:pt x="395" y="125"/>
                  </a:lnTo>
                  <a:lnTo>
                    <a:pt x="386" y="107"/>
                  </a:lnTo>
                  <a:lnTo>
                    <a:pt x="376" y="90"/>
                  </a:lnTo>
                  <a:lnTo>
                    <a:pt x="364" y="75"/>
                  </a:lnTo>
                  <a:lnTo>
                    <a:pt x="351" y="59"/>
                  </a:lnTo>
                  <a:lnTo>
                    <a:pt x="336" y="46"/>
                  </a:lnTo>
                  <a:lnTo>
                    <a:pt x="321" y="35"/>
                  </a:lnTo>
                  <a:lnTo>
                    <a:pt x="304" y="24"/>
                  </a:lnTo>
                  <a:lnTo>
                    <a:pt x="285" y="15"/>
                  </a:lnTo>
                  <a:lnTo>
                    <a:pt x="267" y="9"/>
                  </a:lnTo>
                  <a:lnTo>
                    <a:pt x="247" y="3"/>
                  </a:lnTo>
                  <a:lnTo>
                    <a:pt x="227" y="1"/>
                  </a:lnTo>
                  <a:lnTo>
                    <a:pt x="205" y="0"/>
                  </a:lnTo>
                  <a:lnTo>
                    <a:pt x="205" y="0"/>
                  </a:lnTo>
                  <a:lnTo>
                    <a:pt x="185" y="1"/>
                  </a:lnTo>
                  <a:lnTo>
                    <a:pt x="164" y="3"/>
                  </a:lnTo>
                  <a:lnTo>
                    <a:pt x="145" y="9"/>
                  </a:lnTo>
                  <a:lnTo>
                    <a:pt x="125" y="15"/>
                  </a:lnTo>
                  <a:lnTo>
                    <a:pt x="107" y="24"/>
                  </a:lnTo>
                  <a:lnTo>
                    <a:pt x="91" y="35"/>
                  </a:lnTo>
                  <a:lnTo>
                    <a:pt x="74" y="46"/>
                  </a:lnTo>
                  <a:lnTo>
                    <a:pt x="60" y="59"/>
                  </a:lnTo>
                  <a:lnTo>
                    <a:pt x="46" y="75"/>
                  </a:lnTo>
                  <a:lnTo>
                    <a:pt x="34" y="90"/>
                  </a:lnTo>
                  <a:lnTo>
                    <a:pt x="25" y="107"/>
                  </a:lnTo>
                  <a:lnTo>
                    <a:pt x="16" y="125"/>
                  </a:lnTo>
                  <a:lnTo>
                    <a:pt x="9" y="144"/>
                  </a:lnTo>
                  <a:lnTo>
                    <a:pt x="4" y="163"/>
                  </a:lnTo>
                  <a:lnTo>
                    <a:pt x="1" y="184"/>
                  </a:lnTo>
                  <a:lnTo>
                    <a:pt x="0" y="205"/>
                  </a:lnTo>
                  <a:lnTo>
                    <a:pt x="0" y="205"/>
                  </a:lnTo>
                  <a:lnTo>
                    <a:pt x="1" y="226"/>
                  </a:lnTo>
                  <a:lnTo>
                    <a:pt x="4" y="247"/>
                  </a:lnTo>
                  <a:lnTo>
                    <a:pt x="9" y="267"/>
                  </a:lnTo>
                  <a:lnTo>
                    <a:pt x="16" y="285"/>
                  </a:lnTo>
                  <a:lnTo>
                    <a:pt x="25" y="304"/>
                  </a:lnTo>
                  <a:lnTo>
                    <a:pt x="34" y="320"/>
                  </a:lnTo>
                  <a:lnTo>
                    <a:pt x="46" y="336"/>
                  </a:lnTo>
                  <a:lnTo>
                    <a:pt x="60" y="350"/>
                  </a:lnTo>
                  <a:lnTo>
                    <a:pt x="74" y="364"/>
                  </a:lnTo>
                  <a:lnTo>
                    <a:pt x="91" y="376"/>
                  </a:lnTo>
                  <a:lnTo>
                    <a:pt x="107" y="386"/>
                  </a:lnTo>
                  <a:lnTo>
                    <a:pt x="125" y="395"/>
                  </a:lnTo>
                  <a:lnTo>
                    <a:pt x="145" y="401"/>
                  </a:lnTo>
                  <a:lnTo>
                    <a:pt x="164" y="407"/>
                  </a:lnTo>
                  <a:lnTo>
                    <a:pt x="185" y="410"/>
                  </a:lnTo>
                  <a:lnTo>
                    <a:pt x="205" y="411"/>
                  </a:lnTo>
                  <a:lnTo>
                    <a:pt x="205"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3" name="Freeform 184">
              <a:extLst>
                <a:ext uri="{FF2B5EF4-FFF2-40B4-BE49-F238E27FC236}">
                  <a16:creationId xmlns:a16="http://schemas.microsoft.com/office/drawing/2014/main" id="{FF2DE2BA-F336-4F19-BCD5-EA5A752ABD8F}"/>
                </a:ext>
              </a:extLst>
            </p:cNvPr>
            <p:cNvSpPr>
              <a:spLocks/>
            </p:cNvSpPr>
            <p:nvPr/>
          </p:nvSpPr>
          <p:spPr bwMode="auto">
            <a:xfrm>
              <a:off x="4205289" y="1941513"/>
              <a:ext cx="112713" cy="147638"/>
            </a:xfrm>
            <a:custGeom>
              <a:avLst/>
              <a:gdLst>
                <a:gd name="T0" fmla="*/ 391 w 495"/>
                <a:gd name="T1" fmla="*/ 262 h 651"/>
                <a:gd name="T2" fmla="*/ 396 w 495"/>
                <a:gd name="T3" fmla="*/ 200 h 651"/>
                <a:gd name="T4" fmla="*/ 410 w 495"/>
                <a:gd name="T5" fmla="*/ 142 h 651"/>
                <a:gd name="T6" fmla="*/ 433 w 495"/>
                <a:gd name="T7" fmla="*/ 88 h 651"/>
                <a:gd name="T8" fmla="*/ 463 w 495"/>
                <a:gd name="T9" fmla="*/ 38 h 651"/>
                <a:gd name="T10" fmla="*/ 444 w 495"/>
                <a:gd name="T11" fmla="*/ 30 h 651"/>
                <a:gd name="T12" fmla="*/ 398 w 495"/>
                <a:gd name="T13" fmla="*/ 16 h 651"/>
                <a:gd name="T14" fmla="*/ 346 w 495"/>
                <a:gd name="T15" fmla="*/ 6 h 651"/>
                <a:gd name="T16" fmla="*/ 291 w 495"/>
                <a:gd name="T17" fmla="*/ 0 h 651"/>
                <a:gd name="T18" fmla="*/ 263 w 495"/>
                <a:gd name="T19" fmla="*/ 0 h 651"/>
                <a:gd name="T20" fmla="*/ 215 w 495"/>
                <a:gd name="T21" fmla="*/ 3 h 651"/>
                <a:gd name="T22" fmla="*/ 167 w 495"/>
                <a:gd name="T23" fmla="*/ 8 h 651"/>
                <a:gd name="T24" fmla="*/ 123 w 495"/>
                <a:gd name="T25" fmla="*/ 18 h 651"/>
                <a:gd name="T26" fmla="*/ 83 w 495"/>
                <a:gd name="T27" fmla="*/ 30 h 651"/>
                <a:gd name="T28" fmla="*/ 50 w 495"/>
                <a:gd name="T29" fmla="*/ 45 h 651"/>
                <a:gd name="T30" fmla="*/ 24 w 495"/>
                <a:gd name="T31" fmla="*/ 63 h 651"/>
                <a:gd name="T32" fmla="*/ 8 w 495"/>
                <a:gd name="T33" fmla="*/ 82 h 651"/>
                <a:gd name="T34" fmla="*/ 4 w 495"/>
                <a:gd name="T35" fmla="*/ 92 h 651"/>
                <a:gd name="T36" fmla="*/ 3 w 495"/>
                <a:gd name="T37" fmla="*/ 103 h 651"/>
                <a:gd name="T38" fmla="*/ 0 w 495"/>
                <a:gd name="T39" fmla="*/ 123 h 651"/>
                <a:gd name="T40" fmla="*/ 336 w 495"/>
                <a:gd name="T41" fmla="*/ 651 h 651"/>
                <a:gd name="T42" fmla="*/ 346 w 495"/>
                <a:gd name="T43" fmla="*/ 631 h 651"/>
                <a:gd name="T44" fmla="*/ 374 w 495"/>
                <a:gd name="T45" fmla="*/ 597 h 651"/>
                <a:gd name="T46" fmla="*/ 388 w 495"/>
                <a:gd name="T47" fmla="*/ 584 h 651"/>
                <a:gd name="T48" fmla="*/ 412 w 495"/>
                <a:gd name="T49" fmla="*/ 565 h 651"/>
                <a:gd name="T50" fmla="*/ 438 w 495"/>
                <a:gd name="T51" fmla="*/ 549 h 651"/>
                <a:gd name="T52" fmla="*/ 495 w 495"/>
                <a:gd name="T53" fmla="*/ 523 h 651"/>
                <a:gd name="T54" fmla="*/ 483 w 495"/>
                <a:gd name="T55" fmla="*/ 510 h 651"/>
                <a:gd name="T56" fmla="*/ 461 w 495"/>
                <a:gd name="T57" fmla="*/ 482 h 651"/>
                <a:gd name="T58" fmla="*/ 443 w 495"/>
                <a:gd name="T59" fmla="*/ 452 h 651"/>
                <a:gd name="T60" fmla="*/ 425 w 495"/>
                <a:gd name="T61" fmla="*/ 421 h 651"/>
                <a:gd name="T62" fmla="*/ 412 w 495"/>
                <a:gd name="T63" fmla="*/ 388 h 651"/>
                <a:gd name="T64" fmla="*/ 402 w 495"/>
                <a:gd name="T65" fmla="*/ 353 h 651"/>
                <a:gd name="T66" fmla="*/ 395 w 495"/>
                <a:gd name="T67" fmla="*/ 317 h 651"/>
                <a:gd name="T68" fmla="*/ 392 w 495"/>
                <a:gd name="T69" fmla="*/ 280 h 651"/>
                <a:gd name="T70" fmla="*/ 391 w 495"/>
                <a:gd name="T71" fmla="*/ 262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5" h="651">
                  <a:moveTo>
                    <a:pt x="391" y="262"/>
                  </a:moveTo>
                  <a:lnTo>
                    <a:pt x="391" y="262"/>
                  </a:lnTo>
                  <a:lnTo>
                    <a:pt x="392" y="231"/>
                  </a:lnTo>
                  <a:lnTo>
                    <a:pt x="396" y="200"/>
                  </a:lnTo>
                  <a:lnTo>
                    <a:pt x="402" y="171"/>
                  </a:lnTo>
                  <a:lnTo>
                    <a:pt x="410" y="142"/>
                  </a:lnTo>
                  <a:lnTo>
                    <a:pt x="420" y="114"/>
                  </a:lnTo>
                  <a:lnTo>
                    <a:pt x="433" y="88"/>
                  </a:lnTo>
                  <a:lnTo>
                    <a:pt x="447" y="62"/>
                  </a:lnTo>
                  <a:lnTo>
                    <a:pt x="463" y="38"/>
                  </a:lnTo>
                  <a:lnTo>
                    <a:pt x="463" y="38"/>
                  </a:lnTo>
                  <a:lnTo>
                    <a:pt x="444" y="30"/>
                  </a:lnTo>
                  <a:lnTo>
                    <a:pt x="422" y="22"/>
                  </a:lnTo>
                  <a:lnTo>
                    <a:pt x="398" y="16"/>
                  </a:lnTo>
                  <a:lnTo>
                    <a:pt x="374" y="10"/>
                  </a:lnTo>
                  <a:lnTo>
                    <a:pt x="346" y="6"/>
                  </a:lnTo>
                  <a:lnTo>
                    <a:pt x="319" y="3"/>
                  </a:lnTo>
                  <a:lnTo>
                    <a:pt x="291" y="0"/>
                  </a:lnTo>
                  <a:lnTo>
                    <a:pt x="263" y="0"/>
                  </a:lnTo>
                  <a:lnTo>
                    <a:pt x="263" y="0"/>
                  </a:lnTo>
                  <a:lnTo>
                    <a:pt x="238" y="0"/>
                  </a:lnTo>
                  <a:lnTo>
                    <a:pt x="215" y="3"/>
                  </a:lnTo>
                  <a:lnTo>
                    <a:pt x="190" y="5"/>
                  </a:lnTo>
                  <a:lnTo>
                    <a:pt x="167" y="8"/>
                  </a:lnTo>
                  <a:lnTo>
                    <a:pt x="144" y="12"/>
                  </a:lnTo>
                  <a:lnTo>
                    <a:pt x="123" y="18"/>
                  </a:lnTo>
                  <a:lnTo>
                    <a:pt x="102" y="23"/>
                  </a:lnTo>
                  <a:lnTo>
                    <a:pt x="83" y="30"/>
                  </a:lnTo>
                  <a:lnTo>
                    <a:pt x="65" y="37"/>
                  </a:lnTo>
                  <a:lnTo>
                    <a:pt x="50" y="45"/>
                  </a:lnTo>
                  <a:lnTo>
                    <a:pt x="36" y="53"/>
                  </a:lnTo>
                  <a:lnTo>
                    <a:pt x="24" y="63"/>
                  </a:lnTo>
                  <a:lnTo>
                    <a:pt x="14" y="72"/>
                  </a:lnTo>
                  <a:lnTo>
                    <a:pt x="8" y="82"/>
                  </a:lnTo>
                  <a:lnTo>
                    <a:pt x="6" y="87"/>
                  </a:lnTo>
                  <a:lnTo>
                    <a:pt x="4" y="92"/>
                  </a:lnTo>
                  <a:lnTo>
                    <a:pt x="3" y="98"/>
                  </a:lnTo>
                  <a:lnTo>
                    <a:pt x="3" y="103"/>
                  </a:lnTo>
                  <a:lnTo>
                    <a:pt x="3" y="103"/>
                  </a:lnTo>
                  <a:lnTo>
                    <a:pt x="0" y="123"/>
                  </a:lnTo>
                  <a:lnTo>
                    <a:pt x="336" y="651"/>
                  </a:lnTo>
                  <a:lnTo>
                    <a:pt x="336" y="651"/>
                  </a:lnTo>
                  <a:lnTo>
                    <a:pt x="341" y="641"/>
                  </a:lnTo>
                  <a:lnTo>
                    <a:pt x="346" y="631"/>
                  </a:lnTo>
                  <a:lnTo>
                    <a:pt x="359" y="613"/>
                  </a:lnTo>
                  <a:lnTo>
                    <a:pt x="374" y="597"/>
                  </a:lnTo>
                  <a:lnTo>
                    <a:pt x="388" y="584"/>
                  </a:lnTo>
                  <a:lnTo>
                    <a:pt x="388" y="584"/>
                  </a:lnTo>
                  <a:lnTo>
                    <a:pt x="400" y="575"/>
                  </a:lnTo>
                  <a:lnTo>
                    <a:pt x="412" y="565"/>
                  </a:lnTo>
                  <a:lnTo>
                    <a:pt x="425" y="556"/>
                  </a:lnTo>
                  <a:lnTo>
                    <a:pt x="438" y="549"/>
                  </a:lnTo>
                  <a:lnTo>
                    <a:pt x="467" y="535"/>
                  </a:lnTo>
                  <a:lnTo>
                    <a:pt x="495" y="523"/>
                  </a:lnTo>
                  <a:lnTo>
                    <a:pt x="495" y="523"/>
                  </a:lnTo>
                  <a:lnTo>
                    <a:pt x="483" y="510"/>
                  </a:lnTo>
                  <a:lnTo>
                    <a:pt x="472" y="496"/>
                  </a:lnTo>
                  <a:lnTo>
                    <a:pt x="461" y="482"/>
                  </a:lnTo>
                  <a:lnTo>
                    <a:pt x="451" y="468"/>
                  </a:lnTo>
                  <a:lnTo>
                    <a:pt x="443" y="452"/>
                  </a:lnTo>
                  <a:lnTo>
                    <a:pt x="434" y="437"/>
                  </a:lnTo>
                  <a:lnTo>
                    <a:pt x="425" y="421"/>
                  </a:lnTo>
                  <a:lnTo>
                    <a:pt x="419" y="405"/>
                  </a:lnTo>
                  <a:lnTo>
                    <a:pt x="412" y="388"/>
                  </a:lnTo>
                  <a:lnTo>
                    <a:pt x="407" y="370"/>
                  </a:lnTo>
                  <a:lnTo>
                    <a:pt x="402" y="353"/>
                  </a:lnTo>
                  <a:lnTo>
                    <a:pt x="398" y="336"/>
                  </a:lnTo>
                  <a:lnTo>
                    <a:pt x="395" y="317"/>
                  </a:lnTo>
                  <a:lnTo>
                    <a:pt x="393" y="299"/>
                  </a:lnTo>
                  <a:lnTo>
                    <a:pt x="392" y="280"/>
                  </a:lnTo>
                  <a:lnTo>
                    <a:pt x="391" y="262"/>
                  </a:lnTo>
                  <a:lnTo>
                    <a:pt x="391" y="2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4" name="Freeform 185">
              <a:extLst>
                <a:ext uri="{FF2B5EF4-FFF2-40B4-BE49-F238E27FC236}">
                  <a16:creationId xmlns:a16="http://schemas.microsoft.com/office/drawing/2014/main" id="{4416CE90-8FC3-4878-88CF-DEACB0777F7A}"/>
                </a:ext>
              </a:extLst>
            </p:cNvPr>
            <p:cNvSpPr>
              <a:spLocks/>
            </p:cNvSpPr>
            <p:nvPr/>
          </p:nvSpPr>
          <p:spPr bwMode="auto">
            <a:xfrm>
              <a:off x="4303714" y="2076451"/>
              <a:ext cx="155575" cy="215900"/>
            </a:xfrm>
            <a:custGeom>
              <a:avLst/>
              <a:gdLst>
                <a:gd name="T0" fmla="*/ 684 w 688"/>
                <a:gd name="T1" fmla="*/ 133 h 951"/>
                <a:gd name="T2" fmla="*/ 681 w 688"/>
                <a:gd name="T3" fmla="*/ 119 h 951"/>
                <a:gd name="T4" fmla="*/ 676 w 688"/>
                <a:gd name="T5" fmla="*/ 106 h 951"/>
                <a:gd name="T6" fmla="*/ 667 w 688"/>
                <a:gd name="T7" fmla="*/ 93 h 951"/>
                <a:gd name="T8" fmla="*/ 654 w 688"/>
                <a:gd name="T9" fmla="*/ 81 h 951"/>
                <a:gd name="T10" fmla="*/ 622 w 688"/>
                <a:gd name="T11" fmla="*/ 58 h 951"/>
                <a:gd name="T12" fmla="*/ 579 w 688"/>
                <a:gd name="T13" fmla="*/ 39 h 951"/>
                <a:gd name="T14" fmla="*/ 527 w 688"/>
                <a:gd name="T15" fmla="*/ 22 h 951"/>
                <a:gd name="T16" fmla="*/ 469 w 688"/>
                <a:gd name="T17" fmla="*/ 10 h 951"/>
                <a:gd name="T18" fmla="*/ 408 w 688"/>
                <a:gd name="T19" fmla="*/ 2 h 951"/>
                <a:gd name="T20" fmla="*/ 344 w 688"/>
                <a:gd name="T21" fmla="*/ 0 h 951"/>
                <a:gd name="T22" fmla="*/ 311 w 688"/>
                <a:gd name="T23" fmla="*/ 0 h 951"/>
                <a:gd name="T24" fmla="*/ 248 w 688"/>
                <a:gd name="T25" fmla="*/ 5 h 951"/>
                <a:gd name="T26" fmla="*/ 188 w 688"/>
                <a:gd name="T27" fmla="*/ 16 h 951"/>
                <a:gd name="T28" fmla="*/ 133 w 688"/>
                <a:gd name="T29" fmla="*/ 30 h 951"/>
                <a:gd name="T30" fmla="*/ 86 w 688"/>
                <a:gd name="T31" fmla="*/ 48 h 951"/>
                <a:gd name="T32" fmla="*/ 47 w 688"/>
                <a:gd name="T33" fmla="*/ 69 h 951"/>
                <a:gd name="T34" fmla="*/ 26 w 688"/>
                <a:gd name="T35" fmla="*/ 87 h 951"/>
                <a:gd name="T36" fmla="*/ 15 w 688"/>
                <a:gd name="T37" fmla="*/ 99 h 951"/>
                <a:gd name="T38" fmla="*/ 7 w 688"/>
                <a:gd name="T39" fmla="*/ 112 h 951"/>
                <a:gd name="T40" fmla="*/ 4 w 688"/>
                <a:gd name="T41" fmla="*/ 126 h 951"/>
                <a:gd name="T42" fmla="*/ 3 w 688"/>
                <a:gd name="T43" fmla="*/ 133 h 951"/>
                <a:gd name="T44" fmla="*/ 0 w 688"/>
                <a:gd name="T45" fmla="*/ 211 h 951"/>
                <a:gd name="T46" fmla="*/ 468 w 688"/>
                <a:gd name="T47" fmla="*/ 951 h 951"/>
                <a:gd name="T48" fmla="*/ 519 w 688"/>
                <a:gd name="T49" fmla="*/ 921 h 951"/>
                <a:gd name="T50" fmla="*/ 560 w 688"/>
                <a:gd name="T51" fmla="*/ 887 h 951"/>
                <a:gd name="T52" fmla="*/ 592 w 688"/>
                <a:gd name="T53" fmla="*/ 851 h 951"/>
                <a:gd name="T54" fmla="*/ 615 w 688"/>
                <a:gd name="T55" fmla="*/ 813 h 951"/>
                <a:gd name="T56" fmla="*/ 633 w 688"/>
                <a:gd name="T57" fmla="*/ 776 h 951"/>
                <a:gd name="T58" fmla="*/ 644 w 688"/>
                <a:gd name="T59" fmla="*/ 743 h 951"/>
                <a:gd name="T60" fmla="*/ 654 w 688"/>
                <a:gd name="T61" fmla="*/ 691 h 951"/>
                <a:gd name="T62" fmla="*/ 663 w 688"/>
                <a:gd name="T63" fmla="*/ 632 h 951"/>
                <a:gd name="T64" fmla="*/ 676 w 688"/>
                <a:gd name="T65" fmla="*/ 521 h 951"/>
                <a:gd name="T66" fmla="*/ 684 w 688"/>
                <a:gd name="T67" fmla="*/ 420 h 951"/>
                <a:gd name="T68" fmla="*/ 687 w 688"/>
                <a:gd name="T69" fmla="*/ 332 h 951"/>
                <a:gd name="T70" fmla="*/ 688 w 688"/>
                <a:gd name="T71" fmla="*/ 226 h 951"/>
                <a:gd name="T72" fmla="*/ 684 w 688"/>
                <a:gd name="T73" fmla="*/ 133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684" y="133"/>
                  </a:moveTo>
                  <a:lnTo>
                    <a:pt x="684" y="133"/>
                  </a:lnTo>
                  <a:lnTo>
                    <a:pt x="682" y="126"/>
                  </a:lnTo>
                  <a:lnTo>
                    <a:pt x="681" y="119"/>
                  </a:lnTo>
                  <a:lnTo>
                    <a:pt x="679" y="112"/>
                  </a:lnTo>
                  <a:lnTo>
                    <a:pt x="676" y="106"/>
                  </a:lnTo>
                  <a:lnTo>
                    <a:pt x="672" y="99"/>
                  </a:lnTo>
                  <a:lnTo>
                    <a:pt x="667" y="93"/>
                  </a:lnTo>
                  <a:lnTo>
                    <a:pt x="661" y="87"/>
                  </a:lnTo>
                  <a:lnTo>
                    <a:pt x="654" y="81"/>
                  </a:lnTo>
                  <a:lnTo>
                    <a:pt x="639" y="69"/>
                  </a:lnTo>
                  <a:lnTo>
                    <a:pt x="622" y="58"/>
                  </a:lnTo>
                  <a:lnTo>
                    <a:pt x="601" y="48"/>
                  </a:lnTo>
                  <a:lnTo>
                    <a:pt x="579" y="39"/>
                  </a:lnTo>
                  <a:lnTo>
                    <a:pt x="554" y="30"/>
                  </a:lnTo>
                  <a:lnTo>
                    <a:pt x="527" y="22"/>
                  </a:lnTo>
                  <a:lnTo>
                    <a:pt x="499" y="16"/>
                  </a:lnTo>
                  <a:lnTo>
                    <a:pt x="469" y="10"/>
                  </a:lnTo>
                  <a:lnTo>
                    <a:pt x="439" y="5"/>
                  </a:lnTo>
                  <a:lnTo>
                    <a:pt x="408" y="2"/>
                  </a:lnTo>
                  <a:lnTo>
                    <a:pt x="375" y="0"/>
                  </a:lnTo>
                  <a:lnTo>
                    <a:pt x="344" y="0"/>
                  </a:lnTo>
                  <a:lnTo>
                    <a:pt x="344" y="0"/>
                  </a:lnTo>
                  <a:lnTo>
                    <a:pt x="311" y="0"/>
                  </a:lnTo>
                  <a:lnTo>
                    <a:pt x="279" y="2"/>
                  </a:lnTo>
                  <a:lnTo>
                    <a:pt x="248" y="5"/>
                  </a:lnTo>
                  <a:lnTo>
                    <a:pt x="217" y="10"/>
                  </a:lnTo>
                  <a:lnTo>
                    <a:pt x="188" y="16"/>
                  </a:lnTo>
                  <a:lnTo>
                    <a:pt x="160" y="22"/>
                  </a:lnTo>
                  <a:lnTo>
                    <a:pt x="133" y="30"/>
                  </a:lnTo>
                  <a:lnTo>
                    <a:pt x="109" y="39"/>
                  </a:lnTo>
                  <a:lnTo>
                    <a:pt x="86" y="48"/>
                  </a:lnTo>
                  <a:lnTo>
                    <a:pt x="66" y="58"/>
                  </a:lnTo>
                  <a:lnTo>
                    <a:pt x="47" y="69"/>
                  </a:lnTo>
                  <a:lnTo>
                    <a:pt x="32" y="81"/>
                  </a:lnTo>
                  <a:lnTo>
                    <a:pt x="26" y="87"/>
                  </a:lnTo>
                  <a:lnTo>
                    <a:pt x="20" y="93"/>
                  </a:lnTo>
                  <a:lnTo>
                    <a:pt x="15" y="99"/>
                  </a:lnTo>
                  <a:lnTo>
                    <a:pt x="11" y="106"/>
                  </a:lnTo>
                  <a:lnTo>
                    <a:pt x="7" y="112"/>
                  </a:lnTo>
                  <a:lnTo>
                    <a:pt x="5" y="119"/>
                  </a:lnTo>
                  <a:lnTo>
                    <a:pt x="4" y="126"/>
                  </a:lnTo>
                  <a:lnTo>
                    <a:pt x="3" y="133"/>
                  </a:lnTo>
                  <a:lnTo>
                    <a:pt x="3" y="133"/>
                  </a:lnTo>
                  <a:lnTo>
                    <a:pt x="2" y="153"/>
                  </a:lnTo>
                  <a:lnTo>
                    <a:pt x="0" y="211"/>
                  </a:lnTo>
                  <a:lnTo>
                    <a:pt x="468" y="951"/>
                  </a:lnTo>
                  <a:lnTo>
                    <a:pt x="468" y="951"/>
                  </a:lnTo>
                  <a:lnTo>
                    <a:pt x="495" y="937"/>
                  </a:lnTo>
                  <a:lnTo>
                    <a:pt x="519" y="921"/>
                  </a:lnTo>
                  <a:lnTo>
                    <a:pt x="541" y="905"/>
                  </a:lnTo>
                  <a:lnTo>
                    <a:pt x="560" y="887"/>
                  </a:lnTo>
                  <a:lnTo>
                    <a:pt x="578" y="869"/>
                  </a:lnTo>
                  <a:lnTo>
                    <a:pt x="592" y="851"/>
                  </a:lnTo>
                  <a:lnTo>
                    <a:pt x="605" y="831"/>
                  </a:lnTo>
                  <a:lnTo>
                    <a:pt x="615" y="813"/>
                  </a:lnTo>
                  <a:lnTo>
                    <a:pt x="624" y="794"/>
                  </a:lnTo>
                  <a:lnTo>
                    <a:pt x="633" y="776"/>
                  </a:lnTo>
                  <a:lnTo>
                    <a:pt x="638" y="759"/>
                  </a:lnTo>
                  <a:lnTo>
                    <a:pt x="644" y="743"/>
                  </a:lnTo>
                  <a:lnTo>
                    <a:pt x="651" y="713"/>
                  </a:lnTo>
                  <a:lnTo>
                    <a:pt x="654" y="691"/>
                  </a:lnTo>
                  <a:lnTo>
                    <a:pt x="654" y="691"/>
                  </a:lnTo>
                  <a:lnTo>
                    <a:pt x="663" y="632"/>
                  </a:lnTo>
                  <a:lnTo>
                    <a:pt x="671" y="575"/>
                  </a:lnTo>
                  <a:lnTo>
                    <a:pt x="676" y="521"/>
                  </a:lnTo>
                  <a:lnTo>
                    <a:pt x="680" y="469"/>
                  </a:lnTo>
                  <a:lnTo>
                    <a:pt x="684" y="420"/>
                  </a:lnTo>
                  <a:lnTo>
                    <a:pt x="686" y="374"/>
                  </a:lnTo>
                  <a:lnTo>
                    <a:pt x="687" y="332"/>
                  </a:lnTo>
                  <a:lnTo>
                    <a:pt x="688" y="293"/>
                  </a:lnTo>
                  <a:lnTo>
                    <a:pt x="688" y="226"/>
                  </a:lnTo>
                  <a:lnTo>
                    <a:pt x="686" y="175"/>
                  </a:lnTo>
                  <a:lnTo>
                    <a:pt x="684" y="133"/>
                  </a:lnTo>
                  <a:lnTo>
                    <a:pt x="68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186">
              <a:extLst>
                <a:ext uri="{FF2B5EF4-FFF2-40B4-BE49-F238E27FC236}">
                  <a16:creationId xmlns:a16="http://schemas.microsoft.com/office/drawing/2014/main" id="{AF7408B6-9169-4FB1-A8B5-B15724905030}"/>
                </a:ext>
              </a:extLst>
            </p:cNvPr>
            <p:cNvSpPr>
              <a:spLocks/>
            </p:cNvSpPr>
            <p:nvPr/>
          </p:nvSpPr>
          <p:spPr bwMode="auto">
            <a:xfrm>
              <a:off x="3703639" y="2076451"/>
              <a:ext cx="155575" cy="215900"/>
            </a:xfrm>
            <a:custGeom>
              <a:avLst/>
              <a:gdLst>
                <a:gd name="T0" fmla="*/ 344 w 688"/>
                <a:gd name="T1" fmla="*/ 0 h 951"/>
                <a:gd name="T2" fmla="*/ 280 w 688"/>
                <a:gd name="T3" fmla="*/ 2 h 951"/>
                <a:gd name="T4" fmla="*/ 219 w 688"/>
                <a:gd name="T5" fmla="*/ 10 h 951"/>
                <a:gd name="T6" fmla="*/ 161 w 688"/>
                <a:gd name="T7" fmla="*/ 22 h 951"/>
                <a:gd name="T8" fmla="*/ 109 w 688"/>
                <a:gd name="T9" fmla="*/ 39 h 951"/>
                <a:gd name="T10" fmla="*/ 66 w 688"/>
                <a:gd name="T11" fmla="*/ 58 h 951"/>
                <a:gd name="T12" fmla="*/ 34 w 688"/>
                <a:gd name="T13" fmla="*/ 81 h 951"/>
                <a:gd name="T14" fmla="*/ 21 w 688"/>
                <a:gd name="T15" fmla="*/ 93 h 951"/>
                <a:gd name="T16" fmla="*/ 12 w 688"/>
                <a:gd name="T17" fmla="*/ 106 h 951"/>
                <a:gd name="T18" fmla="*/ 7 w 688"/>
                <a:gd name="T19" fmla="*/ 119 h 951"/>
                <a:gd name="T20" fmla="*/ 4 w 688"/>
                <a:gd name="T21" fmla="*/ 133 h 951"/>
                <a:gd name="T22" fmla="*/ 2 w 688"/>
                <a:gd name="T23" fmla="*/ 175 h 951"/>
                <a:gd name="T24" fmla="*/ 0 w 688"/>
                <a:gd name="T25" fmla="*/ 293 h 951"/>
                <a:gd name="T26" fmla="*/ 2 w 688"/>
                <a:gd name="T27" fmla="*/ 374 h 951"/>
                <a:gd name="T28" fmla="*/ 8 w 688"/>
                <a:gd name="T29" fmla="*/ 469 h 951"/>
                <a:gd name="T30" fmla="*/ 17 w 688"/>
                <a:gd name="T31" fmla="*/ 575 h 951"/>
                <a:gd name="T32" fmla="*/ 33 w 688"/>
                <a:gd name="T33" fmla="*/ 691 h 951"/>
                <a:gd name="T34" fmla="*/ 37 w 688"/>
                <a:gd name="T35" fmla="*/ 713 h 951"/>
                <a:gd name="T36" fmla="*/ 49 w 688"/>
                <a:gd name="T37" fmla="*/ 759 h 951"/>
                <a:gd name="T38" fmla="*/ 63 w 688"/>
                <a:gd name="T39" fmla="*/ 794 h 951"/>
                <a:gd name="T40" fmla="*/ 83 w 688"/>
                <a:gd name="T41" fmla="*/ 831 h 951"/>
                <a:gd name="T42" fmla="*/ 110 w 688"/>
                <a:gd name="T43" fmla="*/ 869 h 951"/>
                <a:gd name="T44" fmla="*/ 146 w 688"/>
                <a:gd name="T45" fmla="*/ 905 h 951"/>
                <a:gd name="T46" fmla="*/ 193 w 688"/>
                <a:gd name="T47" fmla="*/ 937 h 951"/>
                <a:gd name="T48" fmla="*/ 688 w 688"/>
                <a:gd name="T49" fmla="*/ 211 h 951"/>
                <a:gd name="T50" fmla="*/ 686 w 688"/>
                <a:gd name="T51" fmla="*/ 153 h 951"/>
                <a:gd name="T52" fmla="*/ 685 w 688"/>
                <a:gd name="T53" fmla="*/ 133 h 951"/>
                <a:gd name="T54" fmla="*/ 683 w 688"/>
                <a:gd name="T55" fmla="*/ 119 h 951"/>
                <a:gd name="T56" fmla="*/ 677 w 688"/>
                <a:gd name="T57" fmla="*/ 106 h 951"/>
                <a:gd name="T58" fmla="*/ 668 w 688"/>
                <a:gd name="T59" fmla="*/ 93 h 951"/>
                <a:gd name="T60" fmla="*/ 656 w 688"/>
                <a:gd name="T61" fmla="*/ 81 h 951"/>
                <a:gd name="T62" fmla="*/ 622 w 688"/>
                <a:gd name="T63" fmla="*/ 58 h 951"/>
                <a:gd name="T64" fmla="*/ 579 w 688"/>
                <a:gd name="T65" fmla="*/ 39 h 951"/>
                <a:gd name="T66" fmla="*/ 528 w 688"/>
                <a:gd name="T67" fmla="*/ 22 h 951"/>
                <a:gd name="T68" fmla="*/ 471 w 688"/>
                <a:gd name="T69" fmla="*/ 10 h 951"/>
                <a:gd name="T70" fmla="*/ 409 w 688"/>
                <a:gd name="T71" fmla="*/ 2 h 951"/>
                <a:gd name="T72" fmla="*/ 344 w 688"/>
                <a:gd name="T73"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344" y="0"/>
                  </a:moveTo>
                  <a:lnTo>
                    <a:pt x="344" y="0"/>
                  </a:lnTo>
                  <a:lnTo>
                    <a:pt x="312" y="0"/>
                  </a:lnTo>
                  <a:lnTo>
                    <a:pt x="280" y="2"/>
                  </a:lnTo>
                  <a:lnTo>
                    <a:pt x="249" y="5"/>
                  </a:lnTo>
                  <a:lnTo>
                    <a:pt x="219" y="10"/>
                  </a:lnTo>
                  <a:lnTo>
                    <a:pt x="189" y="16"/>
                  </a:lnTo>
                  <a:lnTo>
                    <a:pt x="161" y="22"/>
                  </a:lnTo>
                  <a:lnTo>
                    <a:pt x="134" y="30"/>
                  </a:lnTo>
                  <a:lnTo>
                    <a:pt x="109" y="39"/>
                  </a:lnTo>
                  <a:lnTo>
                    <a:pt x="87" y="48"/>
                  </a:lnTo>
                  <a:lnTo>
                    <a:pt x="66" y="58"/>
                  </a:lnTo>
                  <a:lnTo>
                    <a:pt x="49" y="69"/>
                  </a:lnTo>
                  <a:lnTo>
                    <a:pt x="34" y="81"/>
                  </a:lnTo>
                  <a:lnTo>
                    <a:pt x="27" y="87"/>
                  </a:lnTo>
                  <a:lnTo>
                    <a:pt x="21" y="93"/>
                  </a:lnTo>
                  <a:lnTo>
                    <a:pt x="16" y="99"/>
                  </a:lnTo>
                  <a:lnTo>
                    <a:pt x="12" y="106"/>
                  </a:lnTo>
                  <a:lnTo>
                    <a:pt x="9" y="112"/>
                  </a:lnTo>
                  <a:lnTo>
                    <a:pt x="7" y="119"/>
                  </a:lnTo>
                  <a:lnTo>
                    <a:pt x="4" y="126"/>
                  </a:lnTo>
                  <a:lnTo>
                    <a:pt x="4" y="133"/>
                  </a:lnTo>
                  <a:lnTo>
                    <a:pt x="4" y="133"/>
                  </a:lnTo>
                  <a:lnTo>
                    <a:pt x="2" y="175"/>
                  </a:lnTo>
                  <a:lnTo>
                    <a:pt x="0" y="226"/>
                  </a:lnTo>
                  <a:lnTo>
                    <a:pt x="0" y="293"/>
                  </a:lnTo>
                  <a:lnTo>
                    <a:pt x="0" y="332"/>
                  </a:lnTo>
                  <a:lnTo>
                    <a:pt x="2" y="374"/>
                  </a:lnTo>
                  <a:lnTo>
                    <a:pt x="4" y="420"/>
                  </a:lnTo>
                  <a:lnTo>
                    <a:pt x="8" y="469"/>
                  </a:lnTo>
                  <a:lnTo>
                    <a:pt x="12" y="521"/>
                  </a:lnTo>
                  <a:lnTo>
                    <a:pt x="17" y="575"/>
                  </a:lnTo>
                  <a:lnTo>
                    <a:pt x="24" y="632"/>
                  </a:lnTo>
                  <a:lnTo>
                    <a:pt x="33" y="691"/>
                  </a:lnTo>
                  <a:lnTo>
                    <a:pt x="33" y="691"/>
                  </a:lnTo>
                  <a:lnTo>
                    <a:pt x="37" y="713"/>
                  </a:lnTo>
                  <a:lnTo>
                    <a:pt x="44" y="743"/>
                  </a:lnTo>
                  <a:lnTo>
                    <a:pt x="49" y="759"/>
                  </a:lnTo>
                  <a:lnTo>
                    <a:pt x="55" y="776"/>
                  </a:lnTo>
                  <a:lnTo>
                    <a:pt x="63" y="794"/>
                  </a:lnTo>
                  <a:lnTo>
                    <a:pt x="73" y="813"/>
                  </a:lnTo>
                  <a:lnTo>
                    <a:pt x="83" y="831"/>
                  </a:lnTo>
                  <a:lnTo>
                    <a:pt x="96" y="851"/>
                  </a:lnTo>
                  <a:lnTo>
                    <a:pt x="110" y="869"/>
                  </a:lnTo>
                  <a:lnTo>
                    <a:pt x="128" y="887"/>
                  </a:lnTo>
                  <a:lnTo>
                    <a:pt x="146" y="905"/>
                  </a:lnTo>
                  <a:lnTo>
                    <a:pt x="168" y="921"/>
                  </a:lnTo>
                  <a:lnTo>
                    <a:pt x="193" y="937"/>
                  </a:lnTo>
                  <a:lnTo>
                    <a:pt x="220" y="951"/>
                  </a:lnTo>
                  <a:lnTo>
                    <a:pt x="688" y="211"/>
                  </a:lnTo>
                  <a:lnTo>
                    <a:pt x="688" y="211"/>
                  </a:lnTo>
                  <a:lnTo>
                    <a:pt x="686" y="153"/>
                  </a:lnTo>
                  <a:lnTo>
                    <a:pt x="685" y="133"/>
                  </a:lnTo>
                  <a:lnTo>
                    <a:pt x="685" y="133"/>
                  </a:lnTo>
                  <a:lnTo>
                    <a:pt x="684" y="126"/>
                  </a:lnTo>
                  <a:lnTo>
                    <a:pt x="683" y="119"/>
                  </a:lnTo>
                  <a:lnTo>
                    <a:pt x="681" y="112"/>
                  </a:lnTo>
                  <a:lnTo>
                    <a:pt x="677" y="106"/>
                  </a:lnTo>
                  <a:lnTo>
                    <a:pt x="673" y="99"/>
                  </a:lnTo>
                  <a:lnTo>
                    <a:pt x="668" y="93"/>
                  </a:lnTo>
                  <a:lnTo>
                    <a:pt x="662" y="87"/>
                  </a:lnTo>
                  <a:lnTo>
                    <a:pt x="656" y="81"/>
                  </a:lnTo>
                  <a:lnTo>
                    <a:pt x="640" y="69"/>
                  </a:lnTo>
                  <a:lnTo>
                    <a:pt x="622" y="58"/>
                  </a:lnTo>
                  <a:lnTo>
                    <a:pt x="602" y="48"/>
                  </a:lnTo>
                  <a:lnTo>
                    <a:pt x="579" y="39"/>
                  </a:lnTo>
                  <a:lnTo>
                    <a:pt x="554" y="30"/>
                  </a:lnTo>
                  <a:lnTo>
                    <a:pt x="528" y="22"/>
                  </a:lnTo>
                  <a:lnTo>
                    <a:pt x="500" y="16"/>
                  </a:lnTo>
                  <a:lnTo>
                    <a:pt x="471" y="10"/>
                  </a:lnTo>
                  <a:lnTo>
                    <a:pt x="440" y="5"/>
                  </a:lnTo>
                  <a:lnTo>
                    <a:pt x="409" y="2"/>
                  </a:lnTo>
                  <a:lnTo>
                    <a:pt x="377" y="0"/>
                  </a:lnTo>
                  <a:lnTo>
                    <a:pt x="344" y="0"/>
                  </a:lnTo>
                  <a:lnTo>
                    <a:pt x="3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187">
              <a:extLst>
                <a:ext uri="{FF2B5EF4-FFF2-40B4-BE49-F238E27FC236}">
                  <a16:creationId xmlns:a16="http://schemas.microsoft.com/office/drawing/2014/main" id="{7549EEAE-9DF2-4A14-A081-ECE3F5FD5D79}"/>
                </a:ext>
              </a:extLst>
            </p:cNvPr>
            <p:cNvSpPr>
              <a:spLocks/>
            </p:cNvSpPr>
            <p:nvPr/>
          </p:nvSpPr>
          <p:spPr bwMode="auto">
            <a:xfrm>
              <a:off x="3844926" y="1941513"/>
              <a:ext cx="112713" cy="147638"/>
            </a:xfrm>
            <a:custGeom>
              <a:avLst/>
              <a:gdLst>
                <a:gd name="T0" fmla="*/ 231 w 494"/>
                <a:gd name="T1" fmla="*/ 0 h 651"/>
                <a:gd name="T2" fmla="*/ 176 w 494"/>
                <a:gd name="T3" fmla="*/ 3 h 651"/>
                <a:gd name="T4" fmla="*/ 121 w 494"/>
                <a:gd name="T5" fmla="*/ 10 h 651"/>
                <a:gd name="T6" fmla="*/ 73 w 494"/>
                <a:gd name="T7" fmla="*/ 22 h 651"/>
                <a:gd name="T8" fmla="*/ 32 w 494"/>
                <a:gd name="T9" fmla="*/ 38 h 651"/>
                <a:gd name="T10" fmla="*/ 48 w 494"/>
                <a:gd name="T11" fmla="*/ 62 h 651"/>
                <a:gd name="T12" fmla="*/ 74 w 494"/>
                <a:gd name="T13" fmla="*/ 114 h 651"/>
                <a:gd name="T14" fmla="*/ 92 w 494"/>
                <a:gd name="T15" fmla="*/ 171 h 651"/>
                <a:gd name="T16" fmla="*/ 102 w 494"/>
                <a:gd name="T17" fmla="*/ 231 h 651"/>
                <a:gd name="T18" fmla="*/ 104 w 494"/>
                <a:gd name="T19" fmla="*/ 262 h 651"/>
                <a:gd name="T20" fmla="*/ 102 w 494"/>
                <a:gd name="T21" fmla="*/ 299 h 651"/>
                <a:gd name="T22" fmla="*/ 97 w 494"/>
                <a:gd name="T23" fmla="*/ 336 h 651"/>
                <a:gd name="T24" fmla="*/ 88 w 494"/>
                <a:gd name="T25" fmla="*/ 370 h 651"/>
                <a:gd name="T26" fmla="*/ 76 w 494"/>
                <a:gd name="T27" fmla="*/ 405 h 651"/>
                <a:gd name="T28" fmla="*/ 61 w 494"/>
                <a:gd name="T29" fmla="*/ 437 h 651"/>
                <a:gd name="T30" fmla="*/ 44 w 494"/>
                <a:gd name="T31" fmla="*/ 468 h 651"/>
                <a:gd name="T32" fmla="*/ 23 w 494"/>
                <a:gd name="T33" fmla="*/ 496 h 651"/>
                <a:gd name="T34" fmla="*/ 0 w 494"/>
                <a:gd name="T35" fmla="*/ 523 h 651"/>
                <a:gd name="T36" fmla="*/ 28 w 494"/>
                <a:gd name="T37" fmla="*/ 535 h 651"/>
                <a:gd name="T38" fmla="*/ 69 w 494"/>
                <a:gd name="T39" fmla="*/ 557 h 651"/>
                <a:gd name="T40" fmla="*/ 95 w 494"/>
                <a:gd name="T41" fmla="*/ 575 h 651"/>
                <a:gd name="T42" fmla="*/ 107 w 494"/>
                <a:gd name="T43" fmla="*/ 584 h 651"/>
                <a:gd name="T44" fmla="*/ 135 w 494"/>
                <a:gd name="T45" fmla="*/ 613 h 651"/>
                <a:gd name="T46" fmla="*/ 154 w 494"/>
                <a:gd name="T47" fmla="*/ 641 h 651"/>
                <a:gd name="T48" fmla="*/ 494 w 494"/>
                <a:gd name="T49" fmla="*/ 123 h 651"/>
                <a:gd name="T50" fmla="*/ 492 w 494"/>
                <a:gd name="T51" fmla="*/ 103 h 651"/>
                <a:gd name="T52" fmla="*/ 492 w 494"/>
                <a:gd name="T53" fmla="*/ 98 h 651"/>
                <a:gd name="T54" fmla="*/ 489 w 494"/>
                <a:gd name="T55" fmla="*/ 87 h 651"/>
                <a:gd name="T56" fmla="*/ 479 w 494"/>
                <a:gd name="T57" fmla="*/ 72 h 651"/>
                <a:gd name="T58" fmla="*/ 459 w 494"/>
                <a:gd name="T59" fmla="*/ 53 h 651"/>
                <a:gd name="T60" fmla="*/ 430 w 494"/>
                <a:gd name="T61" fmla="*/ 37 h 651"/>
                <a:gd name="T62" fmla="*/ 393 w 494"/>
                <a:gd name="T63" fmla="*/ 23 h 651"/>
                <a:gd name="T64" fmla="*/ 351 w 494"/>
                <a:gd name="T65" fmla="*/ 12 h 651"/>
                <a:gd name="T66" fmla="*/ 304 w 494"/>
                <a:gd name="T67" fmla="*/ 5 h 651"/>
                <a:gd name="T68" fmla="*/ 256 w 494"/>
                <a:gd name="T69" fmla="*/ 0 h 651"/>
                <a:gd name="T70" fmla="*/ 231 w 494"/>
                <a:gd name="T7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4" h="651">
                  <a:moveTo>
                    <a:pt x="231" y="0"/>
                  </a:moveTo>
                  <a:lnTo>
                    <a:pt x="231" y="0"/>
                  </a:lnTo>
                  <a:lnTo>
                    <a:pt x="203" y="0"/>
                  </a:lnTo>
                  <a:lnTo>
                    <a:pt x="176" y="3"/>
                  </a:lnTo>
                  <a:lnTo>
                    <a:pt x="147" y="6"/>
                  </a:lnTo>
                  <a:lnTo>
                    <a:pt x="121" y="10"/>
                  </a:lnTo>
                  <a:lnTo>
                    <a:pt x="97" y="16"/>
                  </a:lnTo>
                  <a:lnTo>
                    <a:pt x="73" y="22"/>
                  </a:lnTo>
                  <a:lnTo>
                    <a:pt x="51" y="30"/>
                  </a:lnTo>
                  <a:lnTo>
                    <a:pt x="32" y="38"/>
                  </a:lnTo>
                  <a:lnTo>
                    <a:pt x="32" y="38"/>
                  </a:lnTo>
                  <a:lnTo>
                    <a:pt x="48" y="62"/>
                  </a:lnTo>
                  <a:lnTo>
                    <a:pt x="62" y="88"/>
                  </a:lnTo>
                  <a:lnTo>
                    <a:pt x="74" y="114"/>
                  </a:lnTo>
                  <a:lnTo>
                    <a:pt x="85" y="142"/>
                  </a:lnTo>
                  <a:lnTo>
                    <a:pt x="92" y="171"/>
                  </a:lnTo>
                  <a:lnTo>
                    <a:pt x="99" y="200"/>
                  </a:lnTo>
                  <a:lnTo>
                    <a:pt x="102" y="231"/>
                  </a:lnTo>
                  <a:lnTo>
                    <a:pt x="104" y="262"/>
                  </a:lnTo>
                  <a:lnTo>
                    <a:pt x="104" y="262"/>
                  </a:lnTo>
                  <a:lnTo>
                    <a:pt x="103" y="280"/>
                  </a:lnTo>
                  <a:lnTo>
                    <a:pt x="102" y="299"/>
                  </a:lnTo>
                  <a:lnTo>
                    <a:pt x="100" y="317"/>
                  </a:lnTo>
                  <a:lnTo>
                    <a:pt x="97" y="336"/>
                  </a:lnTo>
                  <a:lnTo>
                    <a:pt x="92" y="353"/>
                  </a:lnTo>
                  <a:lnTo>
                    <a:pt x="88" y="370"/>
                  </a:lnTo>
                  <a:lnTo>
                    <a:pt x="82" y="388"/>
                  </a:lnTo>
                  <a:lnTo>
                    <a:pt x="76" y="405"/>
                  </a:lnTo>
                  <a:lnTo>
                    <a:pt x="68" y="421"/>
                  </a:lnTo>
                  <a:lnTo>
                    <a:pt x="61" y="437"/>
                  </a:lnTo>
                  <a:lnTo>
                    <a:pt x="52" y="452"/>
                  </a:lnTo>
                  <a:lnTo>
                    <a:pt x="44" y="468"/>
                  </a:lnTo>
                  <a:lnTo>
                    <a:pt x="34" y="482"/>
                  </a:lnTo>
                  <a:lnTo>
                    <a:pt x="23" y="496"/>
                  </a:lnTo>
                  <a:lnTo>
                    <a:pt x="12" y="510"/>
                  </a:lnTo>
                  <a:lnTo>
                    <a:pt x="0" y="523"/>
                  </a:lnTo>
                  <a:lnTo>
                    <a:pt x="0" y="523"/>
                  </a:lnTo>
                  <a:lnTo>
                    <a:pt x="28" y="535"/>
                  </a:lnTo>
                  <a:lnTo>
                    <a:pt x="57" y="549"/>
                  </a:lnTo>
                  <a:lnTo>
                    <a:pt x="69" y="557"/>
                  </a:lnTo>
                  <a:lnTo>
                    <a:pt x="82" y="565"/>
                  </a:lnTo>
                  <a:lnTo>
                    <a:pt x="95" y="575"/>
                  </a:lnTo>
                  <a:lnTo>
                    <a:pt x="107" y="584"/>
                  </a:lnTo>
                  <a:lnTo>
                    <a:pt x="107" y="584"/>
                  </a:lnTo>
                  <a:lnTo>
                    <a:pt x="121" y="597"/>
                  </a:lnTo>
                  <a:lnTo>
                    <a:pt x="135" y="613"/>
                  </a:lnTo>
                  <a:lnTo>
                    <a:pt x="148" y="631"/>
                  </a:lnTo>
                  <a:lnTo>
                    <a:pt x="154" y="641"/>
                  </a:lnTo>
                  <a:lnTo>
                    <a:pt x="159" y="651"/>
                  </a:lnTo>
                  <a:lnTo>
                    <a:pt x="494" y="123"/>
                  </a:lnTo>
                  <a:lnTo>
                    <a:pt x="494" y="123"/>
                  </a:lnTo>
                  <a:lnTo>
                    <a:pt x="492" y="103"/>
                  </a:lnTo>
                  <a:lnTo>
                    <a:pt x="492" y="103"/>
                  </a:lnTo>
                  <a:lnTo>
                    <a:pt x="492" y="98"/>
                  </a:lnTo>
                  <a:lnTo>
                    <a:pt x="491" y="92"/>
                  </a:lnTo>
                  <a:lnTo>
                    <a:pt x="489" y="87"/>
                  </a:lnTo>
                  <a:lnTo>
                    <a:pt x="487" y="82"/>
                  </a:lnTo>
                  <a:lnTo>
                    <a:pt x="479" y="72"/>
                  </a:lnTo>
                  <a:lnTo>
                    <a:pt x="471" y="63"/>
                  </a:lnTo>
                  <a:lnTo>
                    <a:pt x="459" y="53"/>
                  </a:lnTo>
                  <a:lnTo>
                    <a:pt x="445" y="45"/>
                  </a:lnTo>
                  <a:lnTo>
                    <a:pt x="430" y="37"/>
                  </a:lnTo>
                  <a:lnTo>
                    <a:pt x="411" y="30"/>
                  </a:lnTo>
                  <a:lnTo>
                    <a:pt x="393" y="23"/>
                  </a:lnTo>
                  <a:lnTo>
                    <a:pt x="372" y="18"/>
                  </a:lnTo>
                  <a:lnTo>
                    <a:pt x="351" y="12"/>
                  </a:lnTo>
                  <a:lnTo>
                    <a:pt x="328" y="8"/>
                  </a:lnTo>
                  <a:lnTo>
                    <a:pt x="304" y="5"/>
                  </a:lnTo>
                  <a:lnTo>
                    <a:pt x="280" y="3"/>
                  </a:lnTo>
                  <a:lnTo>
                    <a:pt x="256" y="0"/>
                  </a:lnTo>
                  <a:lnTo>
                    <a:pt x="231" y="0"/>
                  </a:lnTo>
                  <a:lnTo>
                    <a:pt x="2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188">
              <a:extLst>
                <a:ext uri="{FF2B5EF4-FFF2-40B4-BE49-F238E27FC236}">
                  <a16:creationId xmlns:a16="http://schemas.microsoft.com/office/drawing/2014/main" id="{F6C4EB08-E89D-4E94-90E1-AC0E209708C5}"/>
                </a:ext>
              </a:extLst>
            </p:cNvPr>
            <p:cNvSpPr>
              <a:spLocks/>
            </p:cNvSpPr>
            <p:nvPr/>
          </p:nvSpPr>
          <p:spPr bwMode="auto">
            <a:xfrm>
              <a:off x="4019550" y="1900239"/>
              <a:ext cx="122238" cy="68263"/>
            </a:xfrm>
            <a:custGeom>
              <a:avLst/>
              <a:gdLst>
                <a:gd name="T0" fmla="*/ 270 w 540"/>
                <a:gd name="T1" fmla="*/ 0 h 296"/>
                <a:gd name="T2" fmla="*/ 270 w 540"/>
                <a:gd name="T3" fmla="*/ 0 h 296"/>
                <a:gd name="T4" fmla="*/ 244 w 540"/>
                <a:gd name="T5" fmla="*/ 0 h 296"/>
                <a:gd name="T6" fmla="*/ 219 w 540"/>
                <a:gd name="T7" fmla="*/ 2 h 296"/>
                <a:gd name="T8" fmla="*/ 194 w 540"/>
                <a:gd name="T9" fmla="*/ 4 h 296"/>
                <a:gd name="T10" fmla="*/ 170 w 540"/>
                <a:gd name="T11" fmla="*/ 8 h 296"/>
                <a:gd name="T12" fmla="*/ 148 w 540"/>
                <a:gd name="T13" fmla="*/ 13 h 296"/>
                <a:gd name="T14" fmla="*/ 126 w 540"/>
                <a:gd name="T15" fmla="*/ 17 h 296"/>
                <a:gd name="T16" fmla="*/ 104 w 540"/>
                <a:gd name="T17" fmla="*/ 24 h 296"/>
                <a:gd name="T18" fmla="*/ 85 w 540"/>
                <a:gd name="T19" fmla="*/ 30 h 296"/>
                <a:gd name="T20" fmla="*/ 68 w 540"/>
                <a:gd name="T21" fmla="*/ 38 h 296"/>
                <a:gd name="T22" fmla="*/ 51 w 540"/>
                <a:gd name="T23" fmla="*/ 46 h 296"/>
                <a:gd name="T24" fmla="*/ 37 w 540"/>
                <a:gd name="T25" fmla="*/ 55 h 296"/>
                <a:gd name="T26" fmla="*/ 26 w 540"/>
                <a:gd name="T27" fmla="*/ 64 h 296"/>
                <a:gd name="T28" fmla="*/ 16 w 540"/>
                <a:gd name="T29" fmla="*/ 73 h 296"/>
                <a:gd name="T30" fmla="*/ 9 w 540"/>
                <a:gd name="T31" fmla="*/ 83 h 296"/>
                <a:gd name="T32" fmla="*/ 6 w 540"/>
                <a:gd name="T33" fmla="*/ 88 h 296"/>
                <a:gd name="T34" fmla="*/ 5 w 540"/>
                <a:gd name="T35" fmla="*/ 94 h 296"/>
                <a:gd name="T36" fmla="*/ 3 w 540"/>
                <a:gd name="T37" fmla="*/ 99 h 296"/>
                <a:gd name="T38" fmla="*/ 3 w 540"/>
                <a:gd name="T39" fmla="*/ 105 h 296"/>
                <a:gd name="T40" fmla="*/ 3 w 540"/>
                <a:gd name="T41" fmla="*/ 105 h 296"/>
                <a:gd name="T42" fmla="*/ 2 w 540"/>
                <a:gd name="T43" fmla="*/ 118 h 296"/>
                <a:gd name="T44" fmla="*/ 1 w 540"/>
                <a:gd name="T45" fmla="*/ 156 h 296"/>
                <a:gd name="T46" fmla="*/ 0 w 540"/>
                <a:gd name="T47" fmla="*/ 217 h 296"/>
                <a:gd name="T48" fmla="*/ 0 w 540"/>
                <a:gd name="T49" fmla="*/ 254 h 296"/>
                <a:gd name="T50" fmla="*/ 1 w 540"/>
                <a:gd name="T51" fmla="*/ 296 h 296"/>
                <a:gd name="T52" fmla="*/ 538 w 540"/>
                <a:gd name="T53" fmla="*/ 296 h 296"/>
                <a:gd name="T54" fmla="*/ 538 w 540"/>
                <a:gd name="T55" fmla="*/ 296 h 296"/>
                <a:gd name="T56" fmla="*/ 539 w 540"/>
                <a:gd name="T57" fmla="*/ 254 h 296"/>
                <a:gd name="T58" fmla="*/ 540 w 540"/>
                <a:gd name="T59" fmla="*/ 217 h 296"/>
                <a:gd name="T60" fmla="*/ 539 w 540"/>
                <a:gd name="T61" fmla="*/ 156 h 296"/>
                <a:gd name="T62" fmla="*/ 538 w 540"/>
                <a:gd name="T63" fmla="*/ 118 h 296"/>
                <a:gd name="T64" fmla="*/ 537 w 540"/>
                <a:gd name="T65" fmla="*/ 105 h 296"/>
                <a:gd name="T66" fmla="*/ 537 w 540"/>
                <a:gd name="T67" fmla="*/ 105 h 296"/>
                <a:gd name="T68" fmla="*/ 536 w 540"/>
                <a:gd name="T69" fmla="*/ 99 h 296"/>
                <a:gd name="T70" fmla="*/ 535 w 540"/>
                <a:gd name="T71" fmla="*/ 94 h 296"/>
                <a:gd name="T72" fmla="*/ 534 w 540"/>
                <a:gd name="T73" fmla="*/ 88 h 296"/>
                <a:gd name="T74" fmla="*/ 531 w 540"/>
                <a:gd name="T75" fmla="*/ 83 h 296"/>
                <a:gd name="T76" fmla="*/ 524 w 540"/>
                <a:gd name="T77" fmla="*/ 73 h 296"/>
                <a:gd name="T78" fmla="*/ 514 w 540"/>
                <a:gd name="T79" fmla="*/ 64 h 296"/>
                <a:gd name="T80" fmla="*/ 503 w 540"/>
                <a:gd name="T81" fmla="*/ 55 h 296"/>
                <a:gd name="T82" fmla="*/ 488 w 540"/>
                <a:gd name="T83" fmla="*/ 46 h 296"/>
                <a:gd name="T84" fmla="*/ 472 w 540"/>
                <a:gd name="T85" fmla="*/ 38 h 296"/>
                <a:gd name="T86" fmla="*/ 454 w 540"/>
                <a:gd name="T87" fmla="*/ 30 h 296"/>
                <a:gd name="T88" fmla="*/ 434 w 540"/>
                <a:gd name="T89" fmla="*/ 24 h 296"/>
                <a:gd name="T90" fmla="*/ 414 w 540"/>
                <a:gd name="T91" fmla="*/ 17 h 296"/>
                <a:gd name="T92" fmla="*/ 392 w 540"/>
                <a:gd name="T93" fmla="*/ 13 h 296"/>
                <a:gd name="T94" fmla="*/ 368 w 540"/>
                <a:gd name="T95" fmla="*/ 8 h 296"/>
                <a:gd name="T96" fmla="*/ 345 w 540"/>
                <a:gd name="T97" fmla="*/ 4 h 296"/>
                <a:gd name="T98" fmla="*/ 320 w 540"/>
                <a:gd name="T99" fmla="*/ 2 h 296"/>
                <a:gd name="T100" fmla="*/ 295 w 540"/>
                <a:gd name="T101" fmla="*/ 0 h 296"/>
                <a:gd name="T102" fmla="*/ 270 w 540"/>
                <a:gd name="T103" fmla="*/ 0 h 296"/>
                <a:gd name="T104" fmla="*/ 270 w 540"/>
                <a:gd name="T10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296">
                  <a:moveTo>
                    <a:pt x="270" y="0"/>
                  </a:moveTo>
                  <a:lnTo>
                    <a:pt x="270" y="0"/>
                  </a:lnTo>
                  <a:lnTo>
                    <a:pt x="244" y="0"/>
                  </a:lnTo>
                  <a:lnTo>
                    <a:pt x="219" y="2"/>
                  </a:lnTo>
                  <a:lnTo>
                    <a:pt x="194" y="4"/>
                  </a:lnTo>
                  <a:lnTo>
                    <a:pt x="170" y="8"/>
                  </a:lnTo>
                  <a:lnTo>
                    <a:pt x="148" y="13"/>
                  </a:lnTo>
                  <a:lnTo>
                    <a:pt x="126" y="17"/>
                  </a:lnTo>
                  <a:lnTo>
                    <a:pt x="104" y="24"/>
                  </a:lnTo>
                  <a:lnTo>
                    <a:pt x="85" y="30"/>
                  </a:lnTo>
                  <a:lnTo>
                    <a:pt x="68" y="38"/>
                  </a:lnTo>
                  <a:lnTo>
                    <a:pt x="51" y="46"/>
                  </a:lnTo>
                  <a:lnTo>
                    <a:pt x="37" y="55"/>
                  </a:lnTo>
                  <a:lnTo>
                    <a:pt x="26" y="64"/>
                  </a:lnTo>
                  <a:lnTo>
                    <a:pt x="16" y="73"/>
                  </a:lnTo>
                  <a:lnTo>
                    <a:pt x="9" y="83"/>
                  </a:lnTo>
                  <a:lnTo>
                    <a:pt x="6" y="88"/>
                  </a:lnTo>
                  <a:lnTo>
                    <a:pt x="5" y="94"/>
                  </a:lnTo>
                  <a:lnTo>
                    <a:pt x="3" y="99"/>
                  </a:lnTo>
                  <a:lnTo>
                    <a:pt x="3" y="105"/>
                  </a:lnTo>
                  <a:lnTo>
                    <a:pt x="3" y="105"/>
                  </a:lnTo>
                  <a:lnTo>
                    <a:pt x="2" y="118"/>
                  </a:lnTo>
                  <a:lnTo>
                    <a:pt x="1" y="156"/>
                  </a:lnTo>
                  <a:lnTo>
                    <a:pt x="0" y="217"/>
                  </a:lnTo>
                  <a:lnTo>
                    <a:pt x="0" y="254"/>
                  </a:lnTo>
                  <a:lnTo>
                    <a:pt x="1" y="296"/>
                  </a:lnTo>
                  <a:lnTo>
                    <a:pt x="538" y="296"/>
                  </a:lnTo>
                  <a:lnTo>
                    <a:pt x="538" y="296"/>
                  </a:lnTo>
                  <a:lnTo>
                    <a:pt x="539" y="254"/>
                  </a:lnTo>
                  <a:lnTo>
                    <a:pt x="540" y="217"/>
                  </a:lnTo>
                  <a:lnTo>
                    <a:pt x="539" y="156"/>
                  </a:lnTo>
                  <a:lnTo>
                    <a:pt x="538" y="118"/>
                  </a:lnTo>
                  <a:lnTo>
                    <a:pt x="537" y="105"/>
                  </a:lnTo>
                  <a:lnTo>
                    <a:pt x="537" y="105"/>
                  </a:lnTo>
                  <a:lnTo>
                    <a:pt x="536" y="99"/>
                  </a:lnTo>
                  <a:lnTo>
                    <a:pt x="535" y="94"/>
                  </a:lnTo>
                  <a:lnTo>
                    <a:pt x="534" y="88"/>
                  </a:lnTo>
                  <a:lnTo>
                    <a:pt x="531" y="83"/>
                  </a:lnTo>
                  <a:lnTo>
                    <a:pt x="524" y="73"/>
                  </a:lnTo>
                  <a:lnTo>
                    <a:pt x="514" y="64"/>
                  </a:lnTo>
                  <a:lnTo>
                    <a:pt x="503" y="55"/>
                  </a:lnTo>
                  <a:lnTo>
                    <a:pt x="488" y="46"/>
                  </a:lnTo>
                  <a:lnTo>
                    <a:pt x="472" y="38"/>
                  </a:lnTo>
                  <a:lnTo>
                    <a:pt x="454" y="30"/>
                  </a:lnTo>
                  <a:lnTo>
                    <a:pt x="434" y="24"/>
                  </a:lnTo>
                  <a:lnTo>
                    <a:pt x="414" y="17"/>
                  </a:lnTo>
                  <a:lnTo>
                    <a:pt x="392" y="13"/>
                  </a:lnTo>
                  <a:lnTo>
                    <a:pt x="368" y="8"/>
                  </a:lnTo>
                  <a:lnTo>
                    <a:pt x="345" y="4"/>
                  </a:lnTo>
                  <a:lnTo>
                    <a:pt x="320" y="2"/>
                  </a:lnTo>
                  <a:lnTo>
                    <a:pt x="295" y="0"/>
                  </a:lnTo>
                  <a:lnTo>
                    <a:pt x="270" y="0"/>
                  </a:lnTo>
                  <a:lnTo>
                    <a:pt x="2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8" name="Freeform 189">
              <a:extLst>
                <a:ext uri="{FF2B5EF4-FFF2-40B4-BE49-F238E27FC236}">
                  <a16:creationId xmlns:a16="http://schemas.microsoft.com/office/drawing/2014/main" id="{58E8A081-BF45-4611-B8EF-D43C3E5A6790}"/>
                </a:ext>
              </a:extLst>
            </p:cNvPr>
            <p:cNvSpPr>
              <a:spLocks/>
            </p:cNvSpPr>
            <p:nvPr/>
          </p:nvSpPr>
          <p:spPr bwMode="auto">
            <a:xfrm>
              <a:off x="3770313" y="1990726"/>
              <a:ext cx="622300" cy="317500"/>
            </a:xfrm>
            <a:custGeom>
              <a:avLst/>
              <a:gdLst>
                <a:gd name="T0" fmla="*/ 1858 w 2742"/>
                <a:gd name="T1" fmla="*/ 0 h 1397"/>
                <a:gd name="T2" fmla="*/ 884 w 2742"/>
                <a:gd name="T3" fmla="*/ 0 h 1397"/>
                <a:gd name="T4" fmla="*/ 0 w 2742"/>
                <a:gd name="T5" fmla="*/ 1397 h 1397"/>
                <a:gd name="T6" fmla="*/ 2742 w 2742"/>
                <a:gd name="T7" fmla="*/ 1397 h 1397"/>
                <a:gd name="T8" fmla="*/ 1858 w 2742"/>
                <a:gd name="T9" fmla="*/ 0 h 1397"/>
              </a:gdLst>
              <a:ahLst/>
              <a:cxnLst>
                <a:cxn ang="0">
                  <a:pos x="T0" y="T1"/>
                </a:cxn>
                <a:cxn ang="0">
                  <a:pos x="T2" y="T3"/>
                </a:cxn>
                <a:cxn ang="0">
                  <a:pos x="T4" y="T5"/>
                </a:cxn>
                <a:cxn ang="0">
                  <a:pos x="T6" y="T7"/>
                </a:cxn>
                <a:cxn ang="0">
                  <a:pos x="T8" y="T9"/>
                </a:cxn>
              </a:cxnLst>
              <a:rect l="0" t="0" r="r" b="b"/>
              <a:pathLst>
                <a:path w="2742" h="1397">
                  <a:moveTo>
                    <a:pt x="1858" y="0"/>
                  </a:moveTo>
                  <a:lnTo>
                    <a:pt x="884" y="0"/>
                  </a:lnTo>
                  <a:lnTo>
                    <a:pt x="0" y="1397"/>
                  </a:lnTo>
                  <a:lnTo>
                    <a:pt x="2742" y="1397"/>
                  </a:lnTo>
                  <a:lnTo>
                    <a:pt x="1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04" name="Grupa 103" descr="Od czego w największym stopniu zależy stan środowiska? TOP3.&#10;&#10;Grafika przedstawia aktywność każdego z nas: 69%.">
            <a:extLst>
              <a:ext uri="{FF2B5EF4-FFF2-40B4-BE49-F238E27FC236}">
                <a16:creationId xmlns:a16="http://schemas.microsoft.com/office/drawing/2014/main" id="{1962A996-C5A7-46CB-845F-50F17997E711}"/>
              </a:ext>
              <a:ext uri="{C183D7F6-B498-43B3-948B-1728B52AA6E4}">
                <adec:decorative xmlns:adec="http://schemas.microsoft.com/office/drawing/2017/decorative" val="0"/>
              </a:ext>
            </a:extLst>
          </p:cNvPr>
          <p:cNvGrpSpPr>
            <a:grpSpLocks noChangeAspect="1"/>
          </p:cNvGrpSpPr>
          <p:nvPr/>
        </p:nvGrpSpPr>
        <p:grpSpPr>
          <a:xfrm>
            <a:off x="2721642" y="1489071"/>
            <a:ext cx="418404" cy="359999"/>
            <a:chOff x="5259388" y="1552575"/>
            <a:chExt cx="693738" cy="596900"/>
          </a:xfrm>
          <a:solidFill>
            <a:srgbClr val="48AA48"/>
          </a:solidFill>
        </p:grpSpPr>
        <p:sp>
          <p:nvSpPr>
            <p:cNvPr id="105" name="Freeform 20">
              <a:extLst>
                <a:ext uri="{FF2B5EF4-FFF2-40B4-BE49-F238E27FC236}">
                  <a16:creationId xmlns:a16="http://schemas.microsoft.com/office/drawing/2014/main" id="{ACBB5319-E57F-4877-B272-D541080DFD8A}"/>
                </a:ext>
              </a:extLst>
            </p:cNvPr>
            <p:cNvSpPr>
              <a:spLocks/>
            </p:cNvSpPr>
            <p:nvPr/>
          </p:nvSpPr>
          <p:spPr bwMode="auto">
            <a:xfrm>
              <a:off x="5678488" y="1633538"/>
              <a:ext cx="231775" cy="231775"/>
            </a:xfrm>
            <a:custGeom>
              <a:avLst/>
              <a:gdLst>
                <a:gd name="T0" fmla="*/ 1022 w 1023"/>
                <a:gd name="T1" fmla="*/ 486 h 1024"/>
                <a:gd name="T2" fmla="*/ 1012 w 1023"/>
                <a:gd name="T3" fmla="*/ 408 h 1024"/>
                <a:gd name="T4" fmla="*/ 992 w 1023"/>
                <a:gd name="T5" fmla="*/ 336 h 1024"/>
                <a:gd name="T6" fmla="*/ 961 w 1023"/>
                <a:gd name="T7" fmla="*/ 268 h 1024"/>
                <a:gd name="T8" fmla="*/ 921 w 1023"/>
                <a:gd name="T9" fmla="*/ 206 h 1024"/>
                <a:gd name="T10" fmla="*/ 873 w 1023"/>
                <a:gd name="T11" fmla="*/ 150 h 1024"/>
                <a:gd name="T12" fmla="*/ 817 w 1023"/>
                <a:gd name="T13" fmla="*/ 102 h 1024"/>
                <a:gd name="T14" fmla="*/ 755 w 1023"/>
                <a:gd name="T15" fmla="*/ 62 h 1024"/>
                <a:gd name="T16" fmla="*/ 687 w 1023"/>
                <a:gd name="T17" fmla="*/ 31 h 1024"/>
                <a:gd name="T18" fmla="*/ 614 w 1023"/>
                <a:gd name="T19" fmla="*/ 11 h 1024"/>
                <a:gd name="T20" fmla="*/ 537 w 1023"/>
                <a:gd name="T21" fmla="*/ 1 h 1024"/>
                <a:gd name="T22" fmla="*/ 485 w 1023"/>
                <a:gd name="T23" fmla="*/ 1 h 1024"/>
                <a:gd name="T24" fmla="*/ 408 w 1023"/>
                <a:gd name="T25" fmla="*/ 11 h 1024"/>
                <a:gd name="T26" fmla="*/ 335 w 1023"/>
                <a:gd name="T27" fmla="*/ 31 h 1024"/>
                <a:gd name="T28" fmla="*/ 267 w 1023"/>
                <a:gd name="T29" fmla="*/ 62 h 1024"/>
                <a:gd name="T30" fmla="*/ 205 w 1023"/>
                <a:gd name="T31" fmla="*/ 102 h 1024"/>
                <a:gd name="T32" fmla="*/ 150 w 1023"/>
                <a:gd name="T33" fmla="*/ 150 h 1024"/>
                <a:gd name="T34" fmla="*/ 101 w 1023"/>
                <a:gd name="T35" fmla="*/ 206 h 1024"/>
                <a:gd name="T36" fmla="*/ 62 w 1023"/>
                <a:gd name="T37" fmla="*/ 268 h 1024"/>
                <a:gd name="T38" fmla="*/ 31 w 1023"/>
                <a:gd name="T39" fmla="*/ 336 h 1024"/>
                <a:gd name="T40" fmla="*/ 10 w 1023"/>
                <a:gd name="T41" fmla="*/ 408 h 1024"/>
                <a:gd name="T42" fmla="*/ 1 w 1023"/>
                <a:gd name="T43" fmla="*/ 486 h 1024"/>
                <a:gd name="T44" fmla="*/ 1 w 1023"/>
                <a:gd name="T45" fmla="*/ 538 h 1024"/>
                <a:gd name="T46" fmla="*/ 10 w 1023"/>
                <a:gd name="T47" fmla="*/ 615 h 1024"/>
                <a:gd name="T48" fmla="*/ 31 w 1023"/>
                <a:gd name="T49" fmla="*/ 688 h 1024"/>
                <a:gd name="T50" fmla="*/ 62 w 1023"/>
                <a:gd name="T51" fmla="*/ 757 h 1024"/>
                <a:gd name="T52" fmla="*/ 101 w 1023"/>
                <a:gd name="T53" fmla="*/ 819 h 1024"/>
                <a:gd name="T54" fmla="*/ 150 w 1023"/>
                <a:gd name="T55" fmla="*/ 875 h 1024"/>
                <a:gd name="T56" fmla="*/ 205 w 1023"/>
                <a:gd name="T57" fmla="*/ 923 h 1024"/>
                <a:gd name="T58" fmla="*/ 267 w 1023"/>
                <a:gd name="T59" fmla="*/ 963 h 1024"/>
                <a:gd name="T60" fmla="*/ 335 w 1023"/>
                <a:gd name="T61" fmla="*/ 993 h 1024"/>
                <a:gd name="T62" fmla="*/ 408 w 1023"/>
                <a:gd name="T63" fmla="*/ 1014 h 1024"/>
                <a:gd name="T64" fmla="*/ 485 w 1023"/>
                <a:gd name="T65" fmla="*/ 1024 h 1024"/>
                <a:gd name="T66" fmla="*/ 537 w 1023"/>
                <a:gd name="T67" fmla="*/ 1024 h 1024"/>
                <a:gd name="T68" fmla="*/ 614 w 1023"/>
                <a:gd name="T69" fmla="*/ 1014 h 1024"/>
                <a:gd name="T70" fmla="*/ 687 w 1023"/>
                <a:gd name="T71" fmla="*/ 993 h 1024"/>
                <a:gd name="T72" fmla="*/ 755 w 1023"/>
                <a:gd name="T73" fmla="*/ 963 h 1024"/>
                <a:gd name="T74" fmla="*/ 817 w 1023"/>
                <a:gd name="T75" fmla="*/ 923 h 1024"/>
                <a:gd name="T76" fmla="*/ 873 w 1023"/>
                <a:gd name="T77" fmla="*/ 875 h 1024"/>
                <a:gd name="T78" fmla="*/ 921 w 1023"/>
                <a:gd name="T79" fmla="*/ 819 h 1024"/>
                <a:gd name="T80" fmla="*/ 961 w 1023"/>
                <a:gd name="T81" fmla="*/ 757 h 1024"/>
                <a:gd name="T82" fmla="*/ 992 w 1023"/>
                <a:gd name="T83" fmla="*/ 688 h 1024"/>
                <a:gd name="T84" fmla="*/ 1012 w 1023"/>
                <a:gd name="T85" fmla="*/ 615 h 1024"/>
                <a:gd name="T86" fmla="*/ 1022 w 1023"/>
                <a:gd name="T87" fmla="*/ 53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3" h="1024">
                  <a:moveTo>
                    <a:pt x="1023" y="512"/>
                  </a:moveTo>
                  <a:lnTo>
                    <a:pt x="1023" y="512"/>
                  </a:lnTo>
                  <a:lnTo>
                    <a:pt x="1022" y="486"/>
                  </a:lnTo>
                  <a:lnTo>
                    <a:pt x="1019" y="460"/>
                  </a:lnTo>
                  <a:lnTo>
                    <a:pt x="1016" y="434"/>
                  </a:lnTo>
                  <a:lnTo>
                    <a:pt x="1012" y="408"/>
                  </a:lnTo>
                  <a:lnTo>
                    <a:pt x="1007" y="384"/>
                  </a:lnTo>
                  <a:lnTo>
                    <a:pt x="999" y="359"/>
                  </a:lnTo>
                  <a:lnTo>
                    <a:pt x="992" y="336"/>
                  </a:lnTo>
                  <a:lnTo>
                    <a:pt x="982" y="312"/>
                  </a:lnTo>
                  <a:lnTo>
                    <a:pt x="972" y="290"/>
                  </a:lnTo>
                  <a:lnTo>
                    <a:pt x="961" y="268"/>
                  </a:lnTo>
                  <a:lnTo>
                    <a:pt x="949" y="247"/>
                  </a:lnTo>
                  <a:lnTo>
                    <a:pt x="935" y="225"/>
                  </a:lnTo>
                  <a:lnTo>
                    <a:pt x="921" y="206"/>
                  </a:lnTo>
                  <a:lnTo>
                    <a:pt x="906" y="187"/>
                  </a:lnTo>
                  <a:lnTo>
                    <a:pt x="890" y="167"/>
                  </a:lnTo>
                  <a:lnTo>
                    <a:pt x="873" y="150"/>
                  </a:lnTo>
                  <a:lnTo>
                    <a:pt x="856" y="133"/>
                  </a:lnTo>
                  <a:lnTo>
                    <a:pt x="836" y="117"/>
                  </a:lnTo>
                  <a:lnTo>
                    <a:pt x="817" y="102"/>
                  </a:lnTo>
                  <a:lnTo>
                    <a:pt x="797" y="88"/>
                  </a:lnTo>
                  <a:lnTo>
                    <a:pt x="776" y="74"/>
                  </a:lnTo>
                  <a:lnTo>
                    <a:pt x="755" y="62"/>
                  </a:lnTo>
                  <a:lnTo>
                    <a:pt x="732" y="50"/>
                  </a:lnTo>
                  <a:lnTo>
                    <a:pt x="710" y="41"/>
                  </a:lnTo>
                  <a:lnTo>
                    <a:pt x="687" y="31"/>
                  </a:lnTo>
                  <a:lnTo>
                    <a:pt x="663" y="24"/>
                  </a:lnTo>
                  <a:lnTo>
                    <a:pt x="639" y="16"/>
                  </a:lnTo>
                  <a:lnTo>
                    <a:pt x="614" y="11"/>
                  </a:lnTo>
                  <a:lnTo>
                    <a:pt x="589" y="7"/>
                  </a:lnTo>
                  <a:lnTo>
                    <a:pt x="563" y="3"/>
                  </a:lnTo>
                  <a:lnTo>
                    <a:pt x="537" y="1"/>
                  </a:lnTo>
                  <a:lnTo>
                    <a:pt x="511" y="0"/>
                  </a:lnTo>
                  <a:lnTo>
                    <a:pt x="511" y="0"/>
                  </a:lnTo>
                  <a:lnTo>
                    <a:pt x="485" y="1"/>
                  </a:lnTo>
                  <a:lnTo>
                    <a:pt x="458" y="3"/>
                  </a:lnTo>
                  <a:lnTo>
                    <a:pt x="433" y="7"/>
                  </a:lnTo>
                  <a:lnTo>
                    <a:pt x="408" y="11"/>
                  </a:lnTo>
                  <a:lnTo>
                    <a:pt x="383" y="16"/>
                  </a:lnTo>
                  <a:lnTo>
                    <a:pt x="358" y="24"/>
                  </a:lnTo>
                  <a:lnTo>
                    <a:pt x="335" y="31"/>
                  </a:lnTo>
                  <a:lnTo>
                    <a:pt x="311" y="41"/>
                  </a:lnTo>
                  <a:lnTo>
                    <a:pt x="289" y="50"/>
                  </a:lnTo>
                  <a:lnTo>
                    <a:pt x="267" y="62"/>
                  </a:lnTo>
                  <a:lnTo>
                    <a:pt x="246" y="74"/>
                  </a:lnTo>
                  <a:lnTo>
                    <a:pt x="225" y="88"/>
                  </a:lnTo>
                  <a:lnTo>
                    <a:pt x="205" y="102"/>
                  </a:lnTo>
                  <a:lnTo>
                    <a:pt x="186" y="117"/>
                  </a:lnTo>
                  <a:lnTo>
                    <a:pt x="167" y="133"/>
                  </a:lnTo>
                  <a:lnTo>
                    <a:pt x="150" y="150"/>
                  </a:lnTo>
                  <a:lnTo>
                    <a:pt x="132" y="167"/>
                  </a:lnTo>
                  <a:lnTo>
                    <a:pt x="116" y="187"/>
                  </a:lnTo>
                  <a:lnTo>
                    <a:pt x="101" y="206"/>
                  </a:lnTo>
                  <a:lnTo>
                    <a:pt x="86" y="225"/>
                  </a:lnTo>
                  <a:lnTo>
                    <a:pt x="73" y="247"/>
                  </a:lnTo>
                  <a:lnTo>
                    <a:pt x="62" y="268"/>
                  </a:lnTo>
                  <a:lnTo>
                    <a:pt x="50" y="290"/>
                  </a:lnTo>
                  <a:lnTo>
                    <a:pt x="39" y="312"/>
                  </a:lnTo>
                  <a:lnTo>
                    <a:pt x="31" y="336"/>
                  </a:lnTo>
                  <a:lnTo>
                    <a:pt x="22" y="359"/>
                  </a:lnTo>
                  <a:lnTo>
                    <a:pt x="16" y="384"/>
                  </a:lnTo>
                  <a:lnTo>
                    <a:pt x="10" y="408"/>
                  </a:lnTo>
                  <a:lnTo>
                    <a:pt x="5" y="434"/>
                  </a:lnTo>
                  <a:lnTo>
                    <a:pt x="2" y="460"/>
                  </a:lnTo>
                  <a:lnTo>
                    <a:pt x="1" y="486"/>
                  </a:lnTo>
                  <a:lnTo>
                    <a:pt x="0" y="512"/>
                  </a:lnTo>
                  <a:lnTo>
                    <a:pt x="0" y="512"/>
                  </a:lnTo>
                  <a:lnTo>
                    <a:pt x="1" y="538"/>
                  </a:lnTo>
                  <a:lnTo>
                    <a:pt x="2" y="565"/>
                  </a:lnTo>
                  <a:lnTo>
                    <a:pt x="5" y="591"/>
                  </a:lnTo>
                  <a:lnTo>
                    <a:pt x="10" y="615"/>
                  </a:lnTo>
                  <a:lnTo>
                    <a:pt x="16" y="640"/>
                  </a:lnTo>
                  <a:lnTo>
                    <a:pt x="22" y="665"/>
                  </a:lnTo>
                  <a:lnTo>
                    <a:pt x="31" y="688"/>
                  </a:lnTo>
                  <a:lnTo>
                    <a:pt x="39" y="712"/>
                  </a:lnTo>
                  <a:lnTo>
                    <a:pt x="50" y="734"/>
                  </a:lnTo>
                  <a:lnTo>
                    <a:pt x="62" y="757"/>
                  </a:lnTo>
                  <a:lnTo>
                    <a:pt x="73" y="778"/>
                  </a:lnTo>
                  <a:lnTo>
                    <a:pt x="86" y="799"/>
                  </a:lnTo>
                  <a:lnTo>
                    <a:pt x="101" y="819"/>
                  </a:lnTo>
                  <a:lnTo>
                    <a:pt x="116" y="838"/>
                  </a:lnTo>
                  <a:lnTo>
                    <a:pt x="132" y="857"/>
                  </a:lnTo>
                  <a:lnTo>
                    <a:pt x="150" y="875"/>
                  </a:lnTo>
                  <a:lnTo>
                    <a:pt x="167" y="892"/>
                  </a:lnTo>
                  <a:lnTo>
                    <a:pt x="186" y="908"/>
                  </a:lnTo>
                  <a:lnTo>
                    <a:pt x="205" y="923"/>
                  </a:lnTo>
                  <a:lnTo>
                    <a:pt x="225" y="937"/>
                  </a:lnTo>
                  <a:lnTo>
                    <a:pt x="246" y="950"/>
                  </a:lnTo>
                  <a:lnTo>
                    <a:pt x="267" y="963"/>
                  </a:lnTo>
                  <a:lnTo>
                    <a:pt x="289" y="973"/>
                  </a:lnTo>
                  <a:lnTo>
                    <a:pt x="311" y="984"/>
                  </a:lnTo>
                  <a:lnTo>
                    <a:pt x="335" y="993"/>
                  </a:lnTo>
                  <a:lnTo>
                    <a:pt x="358" y="1001"/>
                  </a:lnTo>
                  <a:lnTo>
                    <a:pt x="383" y="1008"/>
                  </a:lnTo>
                  <a:lnTo>
                    <a:pt x="408" y="1014"/>
                  </a:lnTo>
                  <a:lnTo>
                    <a:pt x="433" y="1018"/>
                  </a:lnTo>
                  <a:lnTo>
                    <a:pt x="458" y="1022"/>
                  </a:lnTo>
                  <a:lnTo>
                    <a:pt x="485" y="1024"/>
                  </a:lnTo>
                  <a:lnTo>
                    <a:pt x="511" y="1024"/>
                  </a:lnTo>
                  <a:lnTo>
                    <a:pt x="511" y="1024"/>
                  </a:lnTo>
                  <a:lnTo>
                    <a:pt x="537" y="1024"/>
                  </a:lnTo>
                  <a:lnTo>
                    <a:pt x="563" y="1022"/>
                  </a:lnTo>
                  <a:lnTo>
                    <a:pt x="589" y="1018"/>
                  </a:lnTo>
                  <a:lnTo>
                    <a:pt x="614" y="1014"/>
                  </a:lnTo>
                  <a:lnTo>
                    <a:pt x="639" y="1008"/>
                  </a:lnTo>
                  <a:lnTo>
                    <a:pt x="663" y="1001"/>
                  </a:lnTo>
                  <a:lnTo>
                    <a:pt x="687" y="993"/>
                  </a:lnTo>
                  <a:lnTo>
                    <a:pt x="710" y="984"/>
                  </a:lnTo>
                  <a:lnTo>
                    <a:pt x="732" y="973"/>
                  </a:lnTo>
                  <a:lnTo>
                    <a:pt x="755" y="963"/>
                  </a:lnTo>
                  <a:lnTo>
                    <a:pt x="776" y="950"/>
                  </a:lnTo>
                  <a:lnTo>
                    <a:pt x="797" y="937"/>
                  </a:lnTo>
                  <a:lnTo>
                    <a:pt x="817" y="923"/>
                  </a:lnTo>
                  <a:lnTo>
                    <a:pt x="836" y="908"/>
                  </a:lnTo>
                  <a:lnTo>
                    <a:pt x="856" y="892"/>
                  </a:lnTo>
                  <a:lnTo>
                    <a:pt x="873" y="875"/>
                  </a:lnTo>
                  <a:lnTo>
                    <a:pt x="890" y="857"/>
                  </a:lnTo>
                  <a:lnTo>
                    <a:pt x="906" y="838"/>
                  </a:lnTo>
                  <a:lnTo>
                    <a:pt x="921" y="819"/>
                  </a:lnTo>
                  <a:lnTo>
                    <a:pt x="935" y="799"/>
                  </a:lnTo>
                  <a:lnTo>
                    <a:pt x="949" y="778"/>
                  </a:lnTo>
                  <a:lnTo>
                    <a:pt x="961" y="757"/>
                  </a:lnTo>
                  <a:lnTo>
                    <a:pt x="972" y="734"/>
                  </a:lnTo>
                  <a:lnTo>
                    <a:pt x="982" y="712"/>
                  </a:lnTo>
                  <a:lnTo>
                    <a:pt x="992" y="688"/>
                  </a:lnTo>
                  <a:lnTo>
                    <a:pt x="999" y="665"/>
                  </a:lnTo>
                  <a:lnTo>
                    <a:pt x="1007" y="640"/>
                  </a:lnTo>
                  <a:lnTo>
                    <a:pt x="1012" y="615"/>
                  </a:lnTo>
                  <a:lnTo>
                    <a:pt x="1016" y="591"/>
                  </a:lnTo>
                  <a:lnTo>
                    <a:pt x="1019" y="565"/>
                  </a:lnTo>
                  <a:lnTo>
                    <a:pt x="1022" y="538"/>
                  </a:lnTo>
                  <a:lnTo>
                    <a:pt x="1023" y="512"/>
                  </a:lnTo>
                  <a:lnTo>
                    <a:pt x="1023"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7" name="Freeform 21">
              <a:extLst>
                <a:ext uri="{FF2B5EF4-FFF2-40B4-BE49-F238E27FC236}">
                  <a16:creationId xmlns:a16="http://schemas.microsoft.com/office/drawing/2014/main" id="{7DFC4C45-4097-436F-A5C7-32AF8FBFA1F8}"/>
                </a:ext>
              </a:extLst>
            </p:cNvPr>
            <p:cNvSpPr>
              <a:spLocks/>
            </p:cNvSpPr>
            <p:nvPr/>
          </p:nvSpPr>
          <p:spPr bwMode="auto">
            <a:xfrm>
              <a:off x="5672138" y="1912938"/>
              <a:ext cx="280988" cy="155575"/>
            </a:xfrm>
            <a:custGeom>
              <a:avLst/>
              <a:gdLst>
                <a:gd name="T0" fmla="*/ 1224 w 1234"/>
                <a:gd name="T1" fmla="*/ 281 h 685"/>
                <a:gd name="T2" fmla="*/ 1221 w 1234"/>
                <a:gd name="T3" fmla="*/ 252 h 685"/>
                <a:gd name="T4" fmla="*/ 1209 w 1234"/>
                <a:gd name="T5" fmla="*/ 224 h 685"/>
                <a:gd name="T6" fmla="*/ 1191 w 1234"/>
                <a:gd name="T7" fmla="*/ 197 h 685"/>
                <a:gd name="T8" fmla="*/ 1166 w 1234"/>
                <a:gd name="T9" fmla="*/ 171 h 685"/>
                <a:gd name="T10" fmla="*/ 1135 w 1234"/>
                <a:gd name="T11" fmla="*/ 147 h 685"/>
                <a:gd name="T12" fmla="*/ 1100 w 1234"/>
                <a:gd name="T13" fmla="*/ 123 h 685"/>
                <a:gd name="T14" fmla="*/ 1058 w 1234"/>
                <a:gd name="T15" fmla="*/ 102 h 685"/>
                <a:gd name="T16" fmla="*/ 1012 w 1234"/>
                <a:gd name="T17" fmla="*/ 81 h 685"/>
                <a:gd name="T18" fmla="*/ 963 w 1234"/>
                <a:gd name="T19" fmla="*/ 64 h 685"/>
                <a:gd name="T20" fmla="*/ 909 w 1234"/>
                <a:gd name="T21" fmla="*/ 48 h 685"/>
                <a:gd name="T22" fmla="*/ 852 w 1234"/>
                <a:gd name="T23" fmla="*/ 34 h 685"/>
                <a:gd name="T24" fmla="*/ 794 w 1234"/>
                <a:gd name="T25" fmla="*/ 22 h 685"/>
                <a:gd name="T26" fmla="*/ 731 w 1234"/>
                <a:gd name="T27" fmla="*/ 13 h 685"/>
                <a:gd name="T28" fmla="*/ 668 w 1234"/>
                <a:gd name="T29" fmla="*/ 5 h 685"/>
                <a:gd name="T30" fmla="*/ 604 w 1234"/>
                <a:gd name="T31" fmla="*/ 2 h 685"/>
                <a:gd name="T32" fmla="*/ 539 w 1234"/>
                <a:gd name="T33" fmla="*/ 0 h 685"/>
                <a:gd name="T34" fmla="*/ 500 w 1234"/>
                <a:gd name="T35" fmla="*/ 1 h 685"/>
                <a:gd name="T36" fmla="*/ 424 w 1234"/>
                <a:gd name="T37" fmla="*/ 4 h 685"/>
                <a:gd name="T38" fmla="*/ 349 w 1234"/>
                <a:gd name="T39" fmla="*/ 13 h 685"/>
                <a:gd name="T40" fmla="*/ 276 w 1234"/>
                <a:gd name="T41" fmla="*/ 23 h 685"/>
                <a:gd name="T42" fmla="*/ 206 w 1234"/>
                <a:gd name="T43" fmla="*/ 38 h 685"/>
                <a:gd name="T44" fmla="*/ 141 w 1234"/>
                <a:gd name="T45" fmla="*/ 56 h 685"/>
                <a:gd name="T46" fmla="*/ 80 w 1234"/>
                <a:gd name="T47" fmla="*/ 77 h 685"/>
                <a:gd name="T48" fmla="*/ 24 w 1234"/>
                <a:gd name="T49" fmla="*/ 100 h 685"/>
                <a:gd name="T50" fmla="*/ 0 w 1234"/>
                <a:gd name="T51" fmla="*/ 112 h 685"/>
                <a:gd name="T52" fmla="*/ 64 w 1234"/>
                <a:gd name="T53" fmla="*/ 153 h 685"/>
                <a:gd name="T54" fmla="*/ 123 w 1234"/>
                <a:gd name="T55" fmla="*/ 198 h 685"/>
                <a:gd name="T56" fmla="*/ 136 w 1234"/>
                <a:gd name="T57" fmla="*/ 210 h 685"/>
                <a:gd name="T58" fmla="*/ 161 w 1234"/>
                <a:gd name="T59" fmla="*/ 237 h 685"/>
                <a:gd name="T60" fmla="*/ 186 w 1234"/>
                <a:gd name="T61" fmla="*/ 267 h 685"/>
                <a:gd name="T62" fmla="*/ 209 w 1234"/>
                <a:gd name="T63" fmla="*/ 299 h 685"/>
                <a:gd name="T64" fmla="*/ 228 w 1234"/>
                <a:gd name="T65" fmla="*/ 334 h 685"/>
                <a:gd name="T66" fmla="*/ 244 w 1234"/>
                <a:gd name="T67" fmla="*/ 372 h 685"/>
                <a:gd name="T68" fmla="*/ 256 w 1234"/>
                <a:gd name="T69" fmla="*/ 413 h 685"/>
                <a:gd name="T70" fmla="*/ 262 w 1234"/>
                <a:gd name="T71" fmla="*/ 455 h 685"/>
                <a:gd name="T72" fmla="*/ 264 w 1234"/>
                <a:gd name="T73" fmla="*/ 478 h 685"/>
                <a:gd name="T74" fmla="*/ 271 w 1234"/>
                <a:gd name="T75" fmla="*/ 596 h 685"/>
                <a:gd name="T76" fmla="*/ 273 w 1234"/>
                <a:gd name="T77" fmla="*/ 668 h 685"/>
                <a:gd name="T78" fmla="*/ 405 w 1234"/>
                <a:gd name="T79" fmla="*/ 679 h 685"/>
                <a:gd name="T80" fmla="*/ 539 w 1234"/>
                <a:gd name="T81" fmla="*/ 685 h 685"/>
                <a:gd name="T82" fmla="*/ 587 w 1234"/>
                <a:gd name="T83" fmla="*/ 684 h 685"/>
                <a:gd name="T84" fmla="*/ 682 w 1234"/>
                <a:gd name="T85" fmla="*/ 679 h 685"/>
                <a:gd name="T86" fmla="*/ 776 w 1234"/>
                <a:gd name="T87" fmla="*/ 671 h 685"/>
                <a:gd name="T88" fmla="*/ 869 w 1234"/>
                <a:gd name="T89" fmla="*/ 659 h 685"/>
                <a:gd name="T90" fmla="*/ 957 w 1234"/>
                <a:gd name="T91" fmla="*/ 643 h 685"/>
                <a:gd name="T92" fmla="*/ 1042 w 1234"/>
                <a:gd name="T93" fmla="*/ 624 h 685"/>
                <a:gd name="T94" fmla="*/ 1122 w 1234"/>
                <a:gd name="T95" fmla="*/ 601 h 685"/>
                <a:gd name="T96" fmla="*/ 1198 w 1234"/>
                <a:gd name="T97" fmla="*/ 575 h 685"/>
                <a:gd name="T98" fmla="*/ 1234 w 1234"/>
                <a:gd name="T99" fmla="*/ 562 h 685"/>
                <a:gd name="T100" fmla="*/ 1232 w 1234"/>
                <a:gd name="T101" fmla="*/ 444 h 685"/>
                <a:gd name="T102" fmla="*/ 1226 w 1234"/>
                <a:gd name="T103" fmla="*/ 300 h 685"/>
                <a:gd name="T104" fmla="*/ 1224 w 1234"/>
                <a:gd name="T105" fmla="*/ 281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4" h="685">
                  <a:moveTo>
                    <a:pt x="1224" y="281"/>
                  </a:moveTo>
                  <a:lnTo>
                    <a:pt x="1224" y="281"/>
                  </a:lnTo>
                  <a:lnTo>
                    <a:pt x="1223" y="266"/>
                  </a:lnTo>
                  <a:lnTo>
                    <a:pt x="1221" y="252"/>
                  </a:lnTo>
                  <a:lnTo>
                    <a:pt x="1216" y="238"/>
                  </a:lnTo>
                  <a:lnTo>
                    <a:pt x="1209" y="224"/>
                  </a:lnTo>
                  <a:lnTo>
                    <a:pt x="1201" y="210"/>
                  </a:lnTo>
                  <a:lnTo>
                    <a:pt x="1191" y="197"/>
                  </a:lnTo>
                  <a:lnTo>
                    <a:pt x="1179" y="183"/>
                  </a:lnTo>
                  <a:lnTo>
                    <a:pt x="1166" y="171"/>
                  </a:lnTo>
                  <a:lnTo>
                    <a:pt x="1151" y="159"/>
                  </a:lnTo>
                  <a:lnTo>
                    <a:pt x="1135" y="147"/>
                  </a:lnTo>
                  <a:lnTo>
                    <a:pt x="1118" y="135"/>
                  </a:lnTo>
                  <a:lnTo>
                    <a:pt x="1100" y="123"/>
                  </a:lnTo>
                  <a:lnTo>
                    <a:pt x="1080" y="112"/>
                  </a:lnTo>
                  <a:lnTo>
                    <a:pt x="1058" y="102"/>
                  </a:lnTo>
                  <a:lnTo>
                    <a:pt x="1036" y="92"/>
                  </a:lnTo>
                  <a:lnTo>
                    <a:pt x="1012" y="81"/>
                  </a:lnTo>
                  <a:lnTo>
                    <a:pt x="989" y="73"/>
                  </a:lnTo>
                  <a:lnTo>
                    <a:pt x="963" y="64"/>
                  </a:lnTo>
                  <a:lnTo>
                    <a:pt x="936" y="56"/>
                  </a:lnTo>
                  <a:lnTo>
                    <a:pt x="909" y="48"/>
                  </a:lnTo>
                  <a:lnTo>
                    <a:pt x="881" y="41"/>
                  </a:lnTo>
                  <a:lnTo>
                    <a:pt x="852" y="34"/>
                  </a:lnTo>
                  <a:lnTo>
                    <a:pt x="824" y="28"/>
                  </a:lnTo>
                  <a:lnTo>
                    <a:pt x="794" y="22"/>
                  </a:lnTo>
                  <a:lnTo>
                    <a:pt x="762" y="17"/>
                  </a:lnTo>
                  <a:lnTo>
                    <a:pt x="731" y="13"/>
                  </a:lnTo>
                  <a:lnTo>
                    <a:pt x="700" y="8"/>
                  </a:lnTo>
                  <a:lnTo>
                    <a:pt x="668" y="5"/>
                  </a:lnTo>
                  <a:lnTo>
                    <a:pt x="636" y="3"/>
                  </a:lnTo>
                  <a:lnTo>
                    <a:pt x="604" y="2"/>
                  </a:lnTo>
                  <a:lnTo>
                    <a:pt x="572" y="1"/>
                  </a:lnTo>
                  <a:lnTo>
                    <a:pt x="539" y="0"/>
                  </a:lnTo>
                  <a:lnTo>
                    <a:pt x="539" y="0"/>
                  </a:lnTo>
                  <a:lnTo>
                    <a:pt x="500" y="1"/>
                  </a:lnTo>
                  <a:lnTo>
                    <a:pt x="461" y="2"/>
                  </a:lnTo>
                  <a:lnTo>
                    <a:pt x="424" y="4"/>
                  </a:lnTo>
                  <a:lnTo>
                    <a:pt x="385" y="8"/>
                  </a:lnTo>
                  <a:lnTo>
                    <a:pt x="349" y="13"/>
                  </a:lnTo>
                  <a:lnTo>
                    <a:pt x="311" y="18"/>
                  </a:lnTo>
                  <a:lnTo>
                    <a:pt x="276" y="23"/>
                  </a:lnTo>
                  <a:lnTo>
                    <a:pt x="241" y="31"/>
                  </a:lnTo>
                  <a:lnTo>
                    <a:pt x="206" y="38"/>
                  </a:lnTo>
                  <a:lnTo>
                    <a:pt x="173" y="47"/>
                  </a:lnTo>
                  <a:lnTo>
                    <a:pt x="141" y="56"/>
                  </a:lnTo>
                  <a:lnTo>
                    <a:pt x="110" y="66"/>
                  </a:lnTo>
                  <a:lnTo>
                    <a:pt x="80" y="77"/>
                  </a:lnTo>
                  <a:lnTo>
                    <a:pt x="51" y="88"/>
                  </a:lnTo>
                  <a:lnTo>
                    <a:pt x="24" y="100"/>
                  </a:lnTo>
                  <a:lnTo>
                    <a:pt x="0" y="112"/>
                  </a:lnTo>
                  <a:lnTo>
                    <a:pt x="0" y="112"/>
                  </a:lnTo>
                  <a:lnTo>
                    <a:pt x="32" y="133"/>
                  </a:lnTo>
                  <a:lnTo>
                    <a:pt x="64" y="153"/>
                  </a:lnTo>
                  <a:lnTo>
                    <a:pt x="94" y="175"/>
                  </a:lnTo>
                  <a:lnTo>
                    <a:pt x="123" y="198"/>
                  </a:lnTo>
                  <a:lnTo>
                    <a:pt x="123" y="198"/>
                  </a:lnTo>
                  <a:lnTo>
                    <a:pt x="136" y="210"/>
                  </a:lnTo>
                  <a:lnTo>
                    <a:pt x="149" y="224"/>
                  </a:lnTo>
                  <a:lnTo>
                    <a:pt x="161" y="237"/>
                  </a:lnTo>
                  <a:lnTo>
                    <a:pt x="174" y="252"/>
                  </a:lnTo>
                  <a:lnTo>
                    <a:pt x="186" y="267"/>
                  </a:lnTo>
                  <a:lnTo>
                    <a:pt x="198" y="283"/>
                  </a:lnTo>
                  <a:lnTo>
                    <a:pt x="209" y="299"/>
                  </a:lnTo>
                  <a:lnTo>
                    <a:pt x="218" y="317"/>
                  </a:lnTo>
                  <a:lnTo>
                    <a:pt x="228" y="334"/>
                  </a:lnTo>
                  <a:lnTo>
                    <a:pt x="236" y="353"/>
                  </a:lnTo>
                  <a:lnTo>
                    <a:pt x="244" y="372"/>
                  </a:lnTo>
                  <a:lnTo>
                    <a:pt x="250" y="392"/>
                  </a:lnTo>
                  <a:lnTo>
                    <a:pt x="256" y="413"/>
                  </a:lnTo>
                  <a:lnTo>
                    <a:pt x="260" y="434"/>
                  </a:lnTo>
                  <a:lnTo>
                    <a:pt x="262" y="455"/>
                  </a:lnTo>
                  <a:lnTo>
                    <a:pt x="264" y="478"/>
                  </a:lnTo>
                  <a:lnTo>
                    <a:pt x="264" y="478"/>
                  </a:lnTo>
                  <a:lnTo>
                    <a:pt x="268" y="540"/>
                  </a:lnTo>
                  <a:lnTo>
                    <a:pt x="271" y="596"/>
                  </a:lnTo>
                  <a:lnTo>
                    <a:pt x="273" y="668"/>
                  </a:lnTo>
                  <a:lnTo>
                    <a:pt x="273" y="668"/>
                  </a:lnTo>
                  <a:lnTo>
                    <a:pt x="338" y="675"/>
                  </a:lnTo>
                  <a:lnTo>
                    <a:pt x="405" y="679"/>
                  </a:lnTo>
                  <a:lnTo>
                    <a:pt x="471" y="684"/>
                  </a:lnTo>
                  <a:lnTo>
                    <a:pt x="539" y="685"/>
                  </a:lnTo>
                  <a:lnTo>
                    <a:pt x="539" y="685"/>
                  </a:lnTo>
                  <a:lnTo>
                    <a:pt x="587" y="684"/>
                  </a:lnTo>
                  <a:lnTo>
                    <a:pt x="635" y="683"/>
                  </a:lnTo>
                  <a:lnTo>
                    <a:pt x="682" y="679"/>
                  </a:lnTo>
                  <a:lnTo>
                    <a:pt x="729" y="676"/>
                  </a:lnTo>
                  <a:lnTo>
                    <a:pt x="776" y="671"/>
                  </a:lnTo>
                  <a:lnTo>
                    <a:pt x="822" y="666"/>
                  </a:lnTo>
                  <a:lnTo>
                    <a:pt x="869" y="659"/>
                  </a:lnTo>
                  <a:lnTo>
                    <a:pt x="914" y="652"/>
                  </a:lnTo>
                  <a:lnTo>
                    <a:pt x="957" y="643"/>
                  </a:lnTo>
                  <a:lnTo>
                    <a:pt x="1000" y="633"/>
                  </a:lnTo>
                  <a:lnTo>
                    <a:pt x="1042" y="624"/>
                  </a:lnTo>
                  <a:lnTo>
                    <a:pt x="1083" y="613"/>
                  </a:lnTo>
                  <a:lnTo>
                    <a:pt x="1122" y="601"/>
                  </a:lnTo>
                  <a:lnTo>
                    <a:pt x="1161" y="588"/>
                  </a:lnTo>
                  <a:lnTo>
                    <a:pt x="1198" y="575"/>
                  </a:lnTo>
                  <a:lnTo>
                    <a:pt x="1234" y="562"/>
                  </a:lnTo>
                  <a:lnTo>
                    <a:pt x="1234" y="562"/>
                  </a:lnTo>
                  <a:lnTo>
                    <a:pt x="1233" y="498"/>
                  </a:lnTo>
                  <a:lnTo>
                    <a:pt x="1232" y="444"/>
                  </a:lnTo>
                  <a:lnTo>
                    <a:pt x="1228" y="355"/>
                  </a:lnTo>
                  <a:lnTo>
                    <a:pt x="1226" y="300"/>
                  </a:lnTo>
                  <a:lnTo>
                    <a:pt x="1224" y="281"/>
                  </a:lnTo>
                  <a:lnTo>
                    <a:pt x="122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9" name="Freeform 22">
              <a:extLst>
                <a:ext uri="{FF2B5EF4-FFF2-40B4-BE49-F238E27FC236}">
                  <a16:creationId xmlns:a16="http://schemas.microsoft.com/office/drawing/2014/main" id="{F70A47D3-D66C-4939-B223-842EDE43649D}"/>
                </a:ext>
              </a:extLst>
            </p:cNvPr>
            <p:cNvSpPr>
              <a:spLocks/>
            </p:cNvSpPr>
            <p:nvPr/>
          </p:nvSpPr>
          <p:spPr bwMode="auto">
            <a:xfrm>
              <a:off x="5316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1" name="Freeform 23">
              <a:extLst>
                <a:ext uri="{FF2B5EF4-FFF2-40B4-BE49-F238E27FC236}">
                  <a16:creationId xmlns:a16="http://schemas.microsoft.com/office/drawing/2014/main" id="{9872D982-A581-4304-97A1-BB14CE1F6238}"/>
                </a:ext>
              </a:extLst>
            </p:cNvPr>
            <p:cNvSpPr>
              <a:spLocks/>
            </p:cNvSpPr>
            <p:nvPr/>
          </p:nvSpPr>
          <p:spPr bwMode="auto">
            <a:xfrm>
              <a:off x="5259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13" name="Freeform 69" descr="Od czego w największym stopniu zależy stan środowiska? TOP3.&#10;&#10;Grafika przedstawia uznanie przez społeczeństwo kwestii środowiska za ważny problem: 13%.">
            <a:extLst>
              <a:ext uri="{FF2B5EF4-FFF2-40B4-BE49-F238E27FC236}">
                <a16:creationId xmlns:a16="http://schemas.microsoft.com/office/drawing/2014/main" id="{9C7957B1-7FA7-4B1C-9C52-84011841FAB9}"/>
              </a:ext>
            </a:extLst>
          </p:cNvPr>
          <p:cNvSpPr>
            <a:spLocks noChangeAspect="1"/>
          </p:cNvSpPr>
          <p:nvPr/>
        </p:nvSpPr>
        <p:spPr bwMode="auto">
          <a:xfrm>
            <a:off x="6143153" y="1448824"/>
            <a:ext cx="413124" cy="396000"/>
          </a:xfrm>
          <a:custGeom>
            <a:avLst/>
            <a:gdLst>
              <a:gd name="T0" fmla="*/ 1857 w 3763"/>
              <a:gd name="T1" fmla="*/ 1 h 3606"/>
              <a:gd name="T2" fmla="*/ 1516 w 3763"/>
              <a:gd name="T3" fmla="*/ 18 h 3606"/>
              <a:gd name="T4" fmla="*/ 1065 w 3763"/>
              <a:gd name="T5" fmla="*/ 166 h 3606"/>
              <a:gd name="T6" fmla="*/ 17 w 3763"/>
              <a:gd name="T7" fmla="*/ 1578 h 3606"/>
              <a:gd name="T8" fmla="*/ 18 w 3763"/>
              <a:gd name="T9" fmla="*/ 2101 h 3606"/>
              <a:gd name="T10" fmla="*/ 241 w 3763"/>
              <a:gd name="T11" fmla="*/ 2754 h 3606"/>
              <a:gd name="T12" fmla="*/ 1209 w 3763"/>
              <a:gd name="T13" fmla="*/ 3570 h 3606"/>
              <a:gd name="T14" fmla="*/ 1314 w 3763"/>
              <a:gd name="T15" fmla="*/ 3604 h 3606"/>
              <a:gd name="T16" fmla="*/ 1449 w 3763"/>
              <a:gd name="T17" fmla="*/ 3491 h 3606"/>
              <a:gd name="T18" fmla="*/ 1508 w 3763"/>
              <a:gd name="T19" fmla="*/ 3369 h 3606"/>
              <a:gd name="T20" fmla="*/ 1875 w 3763"/>
              <a:gd name="T21" fmla="*/ 2578 h 3606"/>
              <a:gd name="T22" fmla="*/ 2035 w 3763"/>
              <a:gd name="T23" fmla="*/ 2262 h 3606"/>
              <a:gd name="T24" fmla="*/ 2586 w 3763"/>
              <a:gd name="T25" fmla="*/ 2083 h 3606"/>
              <a:gd name="T26" fmla="*/ 3017 w 3763"/>
              <a:gd name="T27" fmla="*/ 1829 h 3606"/>
              <a:gd name="T28" fmla="*/ 3074 w 3763"/>
              <a:gd name="T29" fmla="*/ 1406 h 3606"/>
              <a:gd name="T30" fmla="*/ 3131 w 3763"/>
              <a:gd name="T31" fmla="*/ 1004 h 3606"/>
              <a:gd name="T32" fmla="*/ 3139 w 3763"/>
              <a:gd name="T33" fmla="*/ 918 h 3606"/>
              <a:gd name="T34" fmla="*/ 2338 w 3763"/>
              <a:gd name="T35" fmla="*/ 1088 h 3606"/>
              <a:gd name="T36" fmla="*/ 1771 w 3763"/>
              <a:gd name="T37" fmla="*/ 2028 h 3606"/>
              <a:gd name="T38" fmla="*/ 1873 w 3763"/>
              <a:gd name="T39" fmla="*/ 2001 h 3606"/>
              <a:gd name="T40" fmla="*/ 2697 w 3763"/>
              <a:gd name="T41" fmla="*/ 1188 h 3606"/>
              <a:gd name="T42" fmla="*/ 2670 w 3763"/>
              <a:gd name="T43" fmla="*/ 1284 h 3606"/>
              <a:gd name="T44" fmla="*/ 1919 w 3763"/>
              <a:gd name="T45" fmla="*/ 2177 h 3606"/>
              <a:gd name="T46" fmla="*/ 1766 w 3763"/>
              <a:gd name="T47" fmla="*/ 2415 h 3606"/>
              <a:gd name="T48" fmla="*/ 1618 w 3763"/>
              <a:gd name="T49" fmla="*/ 2208 h 3606"/>
              <a:gd name="T50" fmla="*/ 1372 w 3763"/>
              <a:gd name="T51" fmla="*/ 1913 h 3606"/>
              <a:gd name="T52" fmla="*/ 957 w 3763"/>
              <a:gd name="T53" fmla="*/ 1685 h 3606"/>
              <a:gd name="T54" fmla="*/ 912 w 3763"/>
              <a:gd name="T55" fmla="*/ 1658 h 3606"/>
              <a:gd name="T56" fmla="*/ 1161 w 3763"/>
              <a:gd name="T57" fmla="*/ 1664 h 3606"/>
              <a:gd name="T58" fmla="*/ 1580 w 3763"/>
              <a:gd name="T59" fmla="*/ 2016 h 3606"/>
              <a:gd name="T60" fmla="*/ 1686 w 3763"/>
              <a:gd name="T61" fmla="*/ 2132 h 3606"/>
              <a:gd name="T62" fmla="*/ 1640 w 3763"/>
              <a:gd name="T63" fmla="*/ 1820 h 3606"/>
              <a:gd name="T64" fmla="*/ 911 w 3763"/>
              <a:gd name="T65" fmla="*/ 1491 h 3606"/>
              <a:gd name="T66" fmla="*/ 644 w 3763"/>
              <a:gd name="T67" fmla="*/ 1505 h 3606"/>
              <a:gd name="T68" fmla="*/ 676 w 3763"/>
              <a:gd name="T69" fmla="*/ 1589 h 3606"/>
              <a:gd name="T70" fmla="*/ 743 w 3763"/>
              <a:gd name="T71" fmla="*/ 1803 h 3606"/>
              <a:gd name="T72" fmla="*/ 909 w 3763"/>
              <a:gd name="T73" fmla="*/ 2171 h 3606"/>
              <a:gd name="T74" fmla="*/ 1212 w 3763"/>
              <a:gd name="T75" fmla="*/ 2217 h 3606"/>
              <a:gd name="T76" fmla="*/ 1511 w 3763"/>
              <a:gd name="T77" fmla="*/ 2242 h 3606"/>
              <a:gd name="T78" fmla="*/ 1661 w 3763"/>
              <a:gd name="T79" fmla="*/ 2403 h 3606"/>
              <a:gd name="T80" fmla="*/ 1755 w 3763"/>
              <a:gd name="T81" fmla="*/ 2544 h 3606"/>
              <a:gd name="T82" fmla="*/ 1466 w 3763"/>
              <a:gd name="T83" fmla="*/ 3166 h 3606"/>
              <a:gd name="T84" fmla="*/ 1354 w 3763"/>
              <a:gd name="T85" fmla="*/ 3382 h 3606"/>
              <a:gd name="T86" fmla="*/ 1352 w 3763"/>
              <a:gd name="T87" fmla="*/ 3383 h 3606"/>
              <a:gd name="T88" fmla="*/ 1129 w 3763"/>
              <a:gd name="T89" fmla="*/ 3353 h 3606"/>
              <a:gd name="T90" fmla="*/ 489 w 3763"/>
              <a:gd name="T91" fmla="*/ 2829 h 3606"/>
              <a:gd name="T92" fmla="*/ 192 w 3763"/>
              <a:gd name="T93" fmla="*/ 2115 h 3606"/>
              <a:gd name="T94" fmla="*/ 186 w 3763"/>
              <a:gd name="T95" fmla="*/ 1590 h 3606"/>
              <a:gd name="T96" fmla="*/ 671 w 3763"/>
              <a:gd name="T97" fmla="*/ 647 h 3606"/>
              <a:gd name="T98" fmla="*/ 1579 w 3763"/>
              <a:gd name="T99" fmla="*/ 182 h 3606"/>
              <a:gd name="T100" fmla="*/ 2201 w 3763"/>
              <a:gd name="T101" fmla="*/ 198 h 3606"/>
              <a:gd name="T102" fmla="*/ 2755 w 3763"/>
              <a:gd name="T103" fmla="*/ 430 h 3606"/>
              <a:gd name="T104" fmla="*/ 3494 w 3763"/>
              <a:gd name="T105" fmla="*/ 1520 h 3606"/>
              <a:gd name="T106" fmla="*/ 3501 w 3763"/>
              <a:gd name="T107" fmla="*/ 2115 h 3606"/>
              <a:gd name="T108" fmla="*/ 3020 w 3763"/>
              <a:gd name="T109" fmla="*/ 3034 h 3606"/>
              <a:gd name="T110" fmla="*/ 2595 w 3763"/>
              <a:gd name="T111" fmla="*/ 3338 h 3606"/>
              <a:gd name="T112" fmla="*/ 2468 w 3763"/>
              <a:gd name="T113" fmla="*/ 3506 h 3606"/>
              <a:gd name="T114" fmla="*/ 2698 w 3763"/>
              <a:gd name="T115" fmla="*/ 3473 h 3606"/>
              <a:gd name="T116" fmla="*/ 3493 w 3763"/>
              <a:gd name="T117" fmla="*/ 2673 h 3606"/>
              <a:gd name="T118" fmla="*/ 3487 w 3763"/>
              <a:gd name="T119" fmla="*/ 994 h 3606"/>
              <a:gd name="T120" fmla="*/ 2206 w 3763"/>
              <a:gd name="T121" fmla="*/ 24 h 3606"/>
              <a:gd name="T122" fmla="*/ 1857 w 3763"/>
              <a:gd name="T123" fmla="*/ 1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3606">
                <a:moveTo>
                  <a:pt x="1857" y="1"/>
                </a:moveTo>
                <a:cubicBezTo>
                  <a:pt x="1715" y="0"/>
                  <a:pt x="1574" y="5"/>
                  <a:pt x="1516" y="18"/>
                </a:cubicBezTo>
                <a:cubicBezTo>
                  <a:pt x="1362" y="51"/>
                  <a:pt x="1185" y="109"/>
                  <a:pt x="1065" y="166"/>
                </a:cubicBezTo>
                <a:cubicBezTo>
                  <a:pt x="501" y="431"/>
                  <a:pt x="109" y="960"/>
                  <a:pt x="17" y="1578"/>
                </a:cubicBezTo>
                <a:cubicBezTo>
                  <a:pt x="0" y="1695"/>
                  <a:pt x="0" y="1978"/>
                  <a:pt x="18" y="2101"/>
                </a:cubicBezTo>
                <a:cubicBezTo>
                  <a:pt x="49" y="2321"/>
                  <a:pt x="132" y="2564"/>
                  <a:pt x="241" y="2754"/>
                </a:cubicBezTo>
                <a:cubicBezTo>
                  <a:pt x="456" y="3127"/>
                  <a:pt x="800" y="3417"/>
                  <a:pt x="1209" y="3570"/>
                </a:cubicBezTo>
                <a:cubicBezTo>
                  <a:pt x="1258" y="3589"/>
                  <a:pt x="1306" y="3604"/>
                  <a:pt x="1314" y="3604"/>
                </a:cubicBezTo>
                <a:cubicBezTo>
                  <a:pt x="1352" y="3606"/>
                  <a:pt x="1402" y="3588"/>
                  <a:pt x="1449" y="3491"/>
                </a:cubicBezTo>
                <a:lnTo>
                  <a:pt x="1508" y="3369"/>
                </a:lnTo>
                <a:cubicBezTo>
                  <a:pt x="1682" y="3073"/>
                  <a:pt x="1850" y="2632"/>
                  <a:pt x="1875" y="2578"/>
                </a:cubicBezTo>
                <a:cubicBezTo>
                  <a:pt x="1927" y="2439"/>
                  <a:pt x="1998" y="2300"/>
                  <a:pt x="2035" y="2262"/>
                </a:cubicBezTo>
                <a:cubicBezTo>
                  <a:pt x="2108" y="2190"/>
                  <a:pt x="2267" y="2138"/>
                  <a:pt x="2586" y="2083"/>
                </a:cubicBezTo>
                <a:cubicBezTo>
                  <a:pt x="2826" y="2042"/>
                  <a:pt x="2945" y="1972"/>
                  <a:pt x="3017" y="1829"/>
                </a:cubicBezTo>
                <a:cubicBezTo>
                  <a:pt x="3061" y="1743"/>
                  <a:pt x="3070" y="1673"/>
                  <a:pt x="3074" y="1406"/>
                </a:cubicBezTo>
                <a:cubicBezTo>
                  <a:pt x="3079" y="1133"/>
                  <a:pt x="3087" y="1075"/>
                  <a:pt x="3131" y="1004"/>
                </a:cubicBezTo>
                <a:cubicBezTo>
                  <a:pt x="3180" y="928"/>
                  <a:pt x="3180" y="921"/>
                  <a:pt x="3139" y="918"/>
                </a:cubicBezTo>
                <a:cubicBezTo>
                  <a:pt x="2916" y="902"/>
                  <a:pt x="2595" y="970"/>
                  <a:pt x="2338" y="1088"/>
                </a:cubicBezTo>
                <a:cubicBezTo>
                  <a:pt x="1891" y="1295"/>
                  <a:pt x="1695" y="1619"/>
                  <a:pt x="1771" y="2028"/>
                </a:cubicBezTo>
                <a:cubicBezTo>
                  <a:pt x="1791" y="2135"/>
                  <a:pt x="1813" y="2130"/>
                  <a:pt x="1873" y="2001"/>
                </a:cubicBezTo>
                <a:cubicBezTo>
                  <a:pt x="2063" y="1595"/>
                  <a:pt x="2411" y="1252"/>
                  <a:pt x="2697" y="1188"/>
                </a:cubicBezTo>
                <a:cubicBezTo>
                  <a:pt x="2818" y="1160"/>
                  <a:pt x="2801" y="1220"/>
                  <a:pt x="2670" y="1284"/>
                </a:cubicBezTo>
                <a:cubicBezTo>
                  <a:pt x="2386" y="1423"/>
                  <a:pt x="2115" y="1745"/>
                  <a:pt x="1919" y="2177"/>
                </a:cubicBezTo>
                <a:cubicBezTo>
                  <a:pt x="1835" y="2363"/>
                  <a:pt x="1786" y="2439"/>
                  <a:pt x="1766" y="2415"/>
                </a:cubicBezTo>
                <a:cubicBezTo>
                  <a:pt x="1761" y="2408"/>
                  <a:pt x="1694" y="2316"/>
                  <a:pt x="1618" y="2208"/>
                </a:cubicBezTo>
                <a:cubicBezTo>
                  <a:pt x="1542" y="2101"/>
                  <a:pt x="1431" y="1968"/>
                  <a:pt x="1372" y="1913"/>
                </a:cubicBezTo>
                <a:cubicBezTo>
                  <a:pt x="1261" y="1810"/>
                  <a:pt x="1037" y="1687"/>
                  <a:pt x="957" y="1685"/>
                </a:cubicBezTo>
                <a:cubicBezTo>
                  <a:pt x="932" y="1685"/>
                  <a:pt x="912" y="1673"/>
                  <a:pt x="912" y="1658"/>
                </a:cubicBezTo>
                <a:cubicBezTo>
                  <a:pt x="913" y="1624"/>
                  <a:pt x="1070" y="1628"/>
                  <a:pt x="1161" y="1664"/>
                </a:cubicBezTo>
                <a:cubicBezTo>
                  <a:pt x="1271" y="1708"/>
                  <a:pt x="1487" y="1889"/>
                  <a:pt x="1580" y="2016"/>
                </a:cubicBezTo>
                <a:cubicBezTo>
                  <a:pt x="1626" y="2079"/>
                  <a:pt x="1673" y="2131"/>
                  <a:pt x="1686" y="2132"/>
                </a:cubicBezTo>
                <a:cubicBezTo>
                  <a:pt x="1716" y="2133"/>
                  <a:pt x="1683" y="1905"/>
                  <a:pt x="1640" y="1820"/>
                </a:cubicBezTo>
                <a:cubicBezTo>
                  <a:pt x="1540" y="1617"/>
                  <a:pt x="1271" y="1497"/>
                  <a:pt x="911" y="1491"/>
                </a:cubicBezTo>
                <a:cubicBezTo>
                  <a:pt x="774" y="1489"/>
                  <a:pt x="654" y="1496"/>
                  <a:pt x="644" y="1505"/>
                </a:cubicBezTo>
                <a:cubicBezTo>
                  <a:pt x="634" y="1515"/>
                  <a:pt x="649" y="1553"/>
                  <a:pt x="676" y="1589"/>
                </a:cubicBezTo>
                <a:cubicBezTo>
                  <a:pt x="705" y="1627"/>
                  <a:pt x="734" y="1718"/>
                  <a:pt x="743" y="1803"/>
                </a:cubicBezTo>
                <a:cubicBezTo>
                  <a:pt x="762" y="1976"/>
                  <a:pt x="825" y="2117"/>
                  <a:pt x="909" y="2171"/>
                </a:cubicBezTo>
                <a:cubicBezTo>
                  <a:pt x="949" y="2197"/>
                  <a:pt x="1048" y="2212"/>
                  <a:pt x="1212" y="2217"/>
                </a:cubicBezTo>
                <a:cubicBezTo>
                  <a:pt x="1347" y="2221"/>
                  <a:pt x="1481" y="2232"/>
                  <a:pt x="1511" y="2242"/>
                </a:cubicBezTo>
                <a:cubicBezTo>
                  <a:pt x="1542" y="2253"/>
                  <a:pt x="1609" y="2325"/>
                  <a:pt x="1661" y="2403"/>
                </a:cubicBezTo>
                <a:lnTo>
                  <a:pt x="1755" y="2544"/>
                </a:lnTo>
                <a:cubicBezTo>
                  <a:pt x="1755" y="2544"/>
                  <a:pt x="1575" y="2947"/>
                  <a:pt x="1466" y="3166"/>
                </a:cubicBezTo>
                <a:cubicBezTo>
                  <a:pt x="1422" y="3253"/>
                  <a:pt x="1389" y="3317"/>
                  <a:pt x="1354" y="3382"/>
                </a:cubicBezTo>
                <a:lnTo>
                  <a:pt x="1352" y="3383"/>
                </a:lnTo>
                <a:cubicBezTo>
                  <a:pt x="1309" y="3425"/>
                  <a:pt x="1272" y="3420"/>
                  <a:pt x="1129" y="3353"/>
                </a:cubicBezTo>
                <a:cubicBezTo>
                  <a:pt x="896" y="3244"/>
                  <a:pt x="642" y="3036"/>
                  <a:pt x="489" y="2829"/>
                </a:cubicBezTo>
                <a:cubicBezTo>
                  <a:pt x="351" y="2643"/>
                  <a:pt x="234" y="2360"/>
                  <a:pt x="192" y="2115"/>
                </a:cubicBezTo>
                <a:cubicBezTo>
                  <a:pt x="170" y="1984"/>
                  <a:pt x="167" y="1712"/>
                  <a:pt x="186" y="1590"/>
                </a:cubicBezTo>
                <a:cubicBezTo>
                  <a:pt x="243" y="1225"/>
                  <a:pt x="409" y="903"/>
                  <a:pt x="671" y="647"/>
                </a:cubicBezTo>
                <a:cubicBezTo>
                  <a:pt x="932" y="391"/>
                  <a:pt x="1225" y="241"/>
                  <a:pt x="1579" y="182"/>
                </a:cubicBezTo>
                <a:cubicBezTo>
                  <a:pt x="1747" y="154"/>
                  <a:pt x="2046" y="162"/>
                  <a:pt x="2201" y="198"/>
                </a:cubicBezTo>
                <a:cubicBezTo>
                  <a:pt x="2417" y="249"/>
                  <a:pt x="2584" y="318"/>
                  <a:pt x="2755" y="430"/>
                </a:cubicBezTo>
                <a:cubicBezTo>
                  <a:pt x="3145" y="684"/>
                  <a:pt x="3400" y="1061"/>
                  <a:pt x="3494" y="1520"/>
                </a:cubicBezTo>
                <a:cubicBezTo>
                  <a:pt x="3524" y="1670"/>
                  <a:pt x="3528" y="1961"/>
                  <a:pt x="3501" y="2115"/>
                </a:cubicBezTo>
                <a:cubicBezTo>
                  <a:pt x="3439" y="2471"/>
                  <a:pt x="3276" y="2782"/>
                  <a:pt x="3020" y="3034"/>
                </a:cubicBezTo>
                <a:cubicBezTo>
                  <a:pt x="2893" y="3158"/>
                  <a:pt x="2776" y="3242"/>
                  <a:pt x="2595" y="3338"/>
                </a:cubicBezTo>
                <a:cubicBezTo>
                  <a:pt x="2447" y="3417"/>
                  <a:pt x="2424" y="3447"/>
                  <a:pt x="2468" y="3506"/>
                </a:cubicBezTo>
                <a:cubicBezTo>
                  <a:pt x="2507" y="3559"/>
                  <a:pt x="2541" y="3554"/>
                  <a:pt x="2698" y="3473"/>
                </a:cubicBezTo>
                <a:cubicBezTo>
                  <a:pt x="3040" y="3296"/>
                  <a:pt x="3328" y="3006"/>
                  <a:pt x="3493" y="2673"/>
                </a:cubicBezTo>
                <a:cubicBezTo>
                  <a:pt x="3763" y="2126"/>
                  <a:pt x="3761" y="1527"/>
                  <a:pt x="3487" y="994"/>
                </a:cubicBezTo>
                <a:cubicBezTo>
                  <a:pt x="3232" y="498"/>
                  <a:pt x="2770" y="148"/>
                  <a:pt x="2206" y="24"/>
                </a:cubicBezTo>
                <a:cubicBezTo>
                  <a:pt x="2143" y="10"/>
                  <a:pt x="1999" y="2"/>
                  <a:pt x="1857" y="1"/>
                </a:cubicBezTo>
                <a:close/>
              </a:path>
            </a:pathLst>
          </a:custGeom>
          <a:solidFill>
            <a:srgbClr val="48AA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nvGrpSpPr>
          <p:cNvPr id="125" name="Grupa 124" descr="Od czego w największym stopniu zależy stan środowiska? TOP3.&#10;&#10;Grafika przedstawia położenie przez rząd nacisku na sprawy ochrony środowiska: 21%.">
            <a:extLst>
              <a:ext uri="{FF2B5EF4-FFF2-40B4-BE49-F238E27FC236}">
                <a16:creationId xmlns:a16="http://schemas.microsoft.com/office/drawing/2014/main" id="{9122D8A2-7E9F-434D-AF4B-61AF0ADAB511}"/>
              </a:ext>
            </a:extLst>
          </p:cNvPr>
          <p:cNvGrpSpPr>
            <a:grpSpLocks noChangeAspect="1"/>
          </p:cNvGrpSpPr>
          <p:nvPr/>
        </p:nvGrpSpPr>
        <p:grpSpPr>
          <a:xfrm>
            <a:off x="4456646" y="1446587"/>
            <a:ext cx="411014" cy="396000"/>
            <a:chOff x="3748088" y="1628775"/>
            <a:chExt cx="695325" cy="669925"/>
          </a:xfrm>
          <a:solidFill>
            <a:srgbClr val="48AA48"/>
          </a:solidFill>
        </p:grpSpPr>
        <p:sp>
          <p:nvSpPr>
            <p:cNvPr id="126" name="Freeform 91">
              <a:extLst>
                <a:ext uri="{FF2B5EF4-FFF2-40B4-BE49-F238E27FC236}">
                  <a16:creationId xmlns:a16="http://schemas.microsoft.com/office/drawing/2014/main" id="{145DAC4F-C978-4091-B257-5FD1203F5D6E}"/>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7" name="Freeform 92">
              <a:extLst>
                <a:ext uri="{FF2B5EF4-FFF2-40B4-BE49-F238E27FC236}">
                  <a16:creationId xmlns:a16="http://schemas.microsoft.com/office/drawing/2014/main" id="{C6AE7E64-42E0-4FAA-9AB7-AB16BBC13E19}"/>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8" name="Freeform 93">
              <a:extLst>
                <a:ext uri="{FF2B5EF4-FFF2-40B4-BE49-F238E27FC236}">
                  <a16:creationId xmlns:a16="http://schemas.microsoft.com/office/drawing/2014/main" id="{3AB21703-E766-4F26-BDCD-17690C175485}"/>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9" name="Freeform 94">
              <a:extLst>
                <a:ext uri="{FF2B5EF4-FFF2-40B4-BE49-F238E27FC236}">
                  <a16:creationId xmlns:a16="http://schemas.microsoft.com/office/drawing/2014/main" id="{36343DBC-77CD-4B7D-9F43-0A739EB6C79B}"/>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36" name="Grupa 135" descr="Od czego w największym stopniu zależy stan środowiska? &#10;&#10;Grafika przedstawia gospodarkę i przemysł: 7%.">
            <a:extLst>
              <a:ext uri="{FF2B5EF4-FFF2-40B4-BE49-F238E27FC236}">
                <a16:creationId xmlns:a16="http://schemas.microsoft.com/office/drawing/2014/main" id="{EAC85E57-080E-481B-984A-F64733297FDB}"/>
              </a:ext>
            </a:extLst>
          </p:cNvPr>
          <p:cNvGrpSpPr>
            <a:grpSpLocks noChangeAspect="1"/>
          </p:cNvGrpSpPr>
          <p:nvPr/>
        </p:nvGrpSpPr>
        <p:grpSpPr>
          <a:xfrm>
            <a:off x="3691619" y="4108106"/>
            <a:ext cx="354404" cy="396003"/>
            <a:chOff x="5748338" y="1414463"/>
            <a:chExt cx="676275" cy="755651"/>
          </a:xfrm>
          <a:solidFill>
            <a:srgbClr val="CDCDCD"/>
          </a:solidFill>
        </p:grpSpPr>
        <p:sp>
          <p:nvSpPr>
            <p:cNvPr id="137" name="Freeform 43">
              <a:extLst>
                <a:ext uri="{FF2B5EF4-FFF2-40B4-BE49-F238E27FC236}">
                  <a16:creationId xmlns:a16="http://schemas.microsoft.com/office/drawing/2014/main" id="{E1D0E6D5-B659-4381-B814-839244B3D02E}"/>
                </a:ext>
              </a:extLst>
            </p:cNvPr>
            <p:cNvSpPr>
              <a:spLocks/>
            </p:cNvSpPr>
            <p:nvPr/>
          </p:nvSpPr>
          <p:spPr bwMode="auto">
            <a:xfrm>
              <a:off x="5748338" y="2111376"/>
              <a:ext cx="676275" cy="58738"/>
            </a:xfrm>
            <a:custGeom>
              <a:avLst/>
              <a:gdLst>
                <a:gd name="T0" fmla="*/ 36 w 852"/>
                <a:gd name="T1" fmla="*/ 75 h 75"/>
                <a:gd name="T2" fmla="*/ 814 w 852"/>
                <a:gd name="T3" fmla="*/ 75 h 75"/>
                <a:gd name="T4" fmla="*/ 814 w 852"/>
                <a:gd name="T5" fmla="*/ 75 h 75"/>
                <a:gd name="T6" fmla="*/ 814 w 852"/>
                <a:gd name="T7" fmla="*/ 75 h 75"/>
                <a:gd name="T8" fmla="*/ 822 w 852"/>
                <a:gd name="T9" fmla="*/ 73 h 75"/>
                <a:gd name="T10" fmla="*/ 830 w 852"/>
                <a:gd name="T11" fmla="*/ 72 h 75"/>
                <a:gd name="T12" fmla="*/ 836 w 852"/>
                <a:gd name="T13" fmla="*/ 68 h 75"/>
                <a:gd name="T14" fmla="*/ 841 w 852"/>
                <a:gd name="T15" fmla="*/ 64 h 75"/>
                <a:gd name="T16" fmla="*/ 845 w 852"/>
                <a:gd name="T17" fmla="*/ 58 h 75"/>
                <a:gd name="T18" fmla="*/ 849 w 852"/>
                <a:gd name="T19" fmla="*/ 51 h 75"/>
                <a:gd name="T20" fmla="*/ 852 w 852"/>
                <a:gd name="T21" fmla="*/ 45 h 75"/>
                <a:gd name="T22" fmla="*/ 852 w 852"/>
                <a:gd name="T23" fmla="*/ 37 h 75"/>
                <a:gd name="T24" fmla="*/ 852 w 852"/>
                <a:gd name="T25" fmla="*/ 37 h 75"/>
                <a:gd name="T26" fmla="*/ 852 w 852"/>
                <a:gd name="T27" fmla="*/ 37 h 75"/>
                <a:gd name="T28" fmla="*/ 852 w 852"/>
                <a:gd name="T29" fmla="*/ 30 h 75"/>
                <a:gd name="T30" fmla="*/ 849 w 852"/>
                <a:gd name="T31" fmla="*/ 23 h 75"/>
                <a:gd name="T32" fmla="*/ 845 w 852"/>
                <a:gd name="T33" fmla="*/ 17 h 75"/>
                <a:gd name="T34" fmla="*/ 841 w 852"/>
                <a:gd name="T35" fmla="*/ 11 h 75"/>
                <a:gd name="T36" fmla="*/ 836 w 852"/>
                <a:gd name="T37" fmla="*/ 6 h 75"/>
                <a:gd name="T38" fmla="*/ 830 w 852"/>
                <a:gd name="T39" fmla="*/ 3 h 75"/>
                <a:gd name="T40" fmla="*/ 822 w 852"/>
                <a:gd name="T41" fmla="*/ 2 h 75"/>
                <a:gd name="T42" fmla="*/ 814 w 852"/>
                <a:gd name="T43" fmla="*/ 0 h 75"/>
                <a:gd name="T44" fmla="*/ 36 w 852"/>
                <a:gd name="T45" fmla="*/ 0 h 75"/>
                <a:gd name="T46" fmla="*/ 36 w 852"/>
                <a:gd name="T47" fmla="*/ 0 h 75"/>
                <a:gd name="T48" fmla="*/ 36 w 852"/>
                <a:gd name="T49" fmla="*/ 0 h 75"/>
                <a:gd name="T50" fmla="*/ 30 w 852"/>
                <a:gd name="T51" fmla="*/ 2 h 75"/>
                <a:gd name="T52" fmla="*/ 22 w 852"/>
                <a:gd name="T53" fmla="*/ 3 h 75"/>
                <a:gd name="T54" fmla="*/ 16 w 852"/>
                <a:gd name="T55" fmla="*/ 6 h 75"/>
                <a:gd name="T56" fmla="*/ 11 w 852"/>
                <a:gd name="T57" fmla="*/ 11 h 75"/>
                <a:gd name="T58" fmla="*/ 6 w 852"/>
                <a:gd name="T59" fmla="*/ 17 h 75"/>
                <a:gd name="T60" fmla="*/ 2 w 852"/>
                <a:gd name="T61" fmla="*/ 23 h 75"/>
                <a:gd name="T62" fmla="*/ 0 w 852"/>
                <a:gd name="T63" fmla="*/ 30 h 75"/>
                <a:gd name="T64" fmla="*/ 0 w 852"/>
                <a:gd name="T65" fmla="*/ 37 h 75"/>
                <a:gd name="T66" fmla="*/ 0 w 852"/>
                <a:gd name="T67" fmla="*/ 37 h 75"/>
                <a:gd name="T68" fmla="*/ 0 w 852"/>
                <a:gd name="T69" fmla="*/ 37 h 75"/>
                <a:gd name="T70" fmla="*/ 0 w 852"/>
                <a:gd name="T71" fmla="*/ 45 h 75"/>
                <a:gd name="T72" fmla="*/ 2 w 852"/>
                <a:gd name="T73" fmla="*/ 51 h 75"/>
                <a:gd name="T74" fmla="*/ 6 w 852"/>
                <a:gd name="T75" fmla="*/ 58 h 75"/>
                <a:gd name="T76" fmla="*/ 11 w 852"/>
                <a:gd name="T77" fmla="*/ 64 h 75"/>
                <a:gd name="T78" fmla="*/ 16 w 852"/>
                <a:gd name="T79" fmla="*/ 68 h 75"/>
                <a:gd name="T80" fmla="*/ 22 w 852"/>
                <a:gd name="T81" fmla="*/ 72 h 75"/>
                <a:gd name="T82" fmla="*/ 30 w 852"/>
                <a:gd name="T83" fmla="*/ 73 h 75"/>
                <a:gd name="T84" fmla="*/ 36 w 852"/>
                <a:gd name="T85" fmla="*/ 75 h 75"/>
                <a:gd name="T86" fmla="*/ 36 w 852"/>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2" h="75">
                  <a:moveTo>
                    <a:pt x="36" y="75"/>
                  </a:moveTo>
                  <a:lnTo>
                    <a:pt x="814" y="75"/>
                  </a:lnTo>
                  <a:lnTo>
                    <a:pt x="814" y="75"/>
                  </a:lnTo>
                  <a:lnTo>
                    <a:pt x="814" y="75"/>
                  </a:lnTo>
                  <a:lnTo>
                    <a:pt x="822" y="73"/>
                  </a:lnTo>
                  <a:lnTo>
                    <a:pt x="830" y="72"/>
                  </a:lnTo>
                  <a:lnTo>
                    <a:pt x="836" y="68"/>
                  </a:lnTo>
                  <a:lnTo>
                    <a:pt x="841" y="64"/>
                  </a:lnTo>
                  <a:lnTo>
                    <a:pt x="845" y="58"/>
                  </a:lnTo>
                  <a:lnTo>
                    <a:pt x="849" y="51"/>
                  </a:lnTo>
                  <a:lnTo>
                    <a:pt x="852" y="45"/>
                  </a:lnTo>
                  <a:lnTo>
                    <a:pt x="852" y="37"/>
                  </a:lnTo>
                  <a:lnTo>
                    <a:pt x="852" y="37"/>
                  </a:lnTo>
                  <a:lnTo>
                    <a:pt x="852" y="37"/>
                  </a:lnTo>
                  <a:lnTo>
                    <a:pt x="852" y="30"/>
                  </a:lnTo>
                  <a:lnTo>
                    <a:pt x="849" y="23"/>
                  </a:lnTo>
                  <a:lnTo>
                    <a:pt x="845" y="17"/>
                  </a:lnTo>
                  <a:lnTo>
                    <a:pt x="841" y="11"/>
                  </a:lnTo>
                  <a:lnTo>
                    <a:pt x="836" y="6"/>
                  </a:lnTo>
                  <a:lnTo>
                    <a:pt x="830" y="3"/>
                  </a:lnTo>
                  <a:lnTo>
                    <a:pt x="822" y="2"/>
                  </a:lnTo>
                  <a:lnTo>
                    <a:pt x="814" y="0"/>
                  </a:lnTo>
                  <a:lnTo>
                    <a:pt x="36" y="0"/>
                  </a:lnTo>
                  <a:lnTo>
                    <a:pt x="36" y="0"/>
                  </a:lnTo>
                  <a:lnTo>
                    <a:pt x="36" y="0"/>
                  </a:lnTo>
                  <a:lnTo>
                    <a:pt x="30" y="2"/>
                  </a:lnTo>
                  <a:lnTo>
                    <a:pt x="22" y="3"/>
                  </a:lnTo>
                  <a:lnTo>
                    <a:pt x="16" y="6"/>
                  </a:lnTo>
                  <a:lnTo>
                    <a:pt x="11" y="11"/>
                  </a:lnTo>
                  <a:lnTo>
                    <a:pt x="6" y="17"/>
                  </a:lnTo>
                  <a:lnTo>
                    <a:pt x="2" y="23"/>
                  </a:lnTo>
                  <a:lnTo>
                    <a:pt x="0" y="30"/>
                  </a:lnTo>
                  <a:lnTo>
                    <a:pt x="0" y="37"/>
                  </a:lnTo>
                  <a:lnTo>
                    <a:pt x="0" y="37"/>
                  </a:lnTo>
                  <a:lnTo>
                    <a:pt x="0" y="37"/>
                  </a:lnTo>
                  <a:lnTo>
                    <a:pt x="0" y="45"/>
                  </a:lnTo>
                  <a:lnTo>
                    <a:pt x="2" y="51"/>
                  </a:lnTo>
                  <a:lnTo>
                    <a:pt x="6" y="58"/>
                  </a:lnTo>
                  <a:lnTo>
                    <a:pt x="11" y="64"/>
                  </a:lnTo>
                  <a:lnTo>
                    <a:pt x="16" y="68"/>
                  </a:lnTo>
                  <a:lnTo>
                    <a:pt x="22" y="72"/>
                  </a:lnTo>
                  <a:lnTo>
                    <a:pt x="30" y="73"/>
                  </a:lnTo>
                  <a:lnTo>
                    <a:pt x="36" y="75"/>
                  </a:lnTo>
                  <a:lnTo>
                    <a:pt x="36"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8" name="Freeform 58">
              <a:extLst>
                <a:ext uri="{FF2B5EF4-FFF2-40B4-BE49-F238E27FC236}">
                  <a16:creationId xmlns:a16="http://schemas.microsoft.com/office/drawing/2014/main" id="{3C32154A-A154-4CC8-A715-690AB911D1A8}"/>
                </a:ext>
              </a:extLst>
            </p:cNvPr>
            <p:cNvSpPr>
              <a:spLocks/>
            </p:cNvSpPr>
            <p:nvPr/>
          </p:nvSpPr>
          <p:spPr bwMode="auto">
            <a:xfrm>
              <a:off x="5851525" y="1651001"/>
              <a:ext cx="179388" cy="290513"/>
            </a:xfrm>
            <a:custGeom>
              <a:avLst/>
              <a:gdLst>
                <a:gd name="T0" fmla="*/ 56 w 227"/>
                <a:gd name="T1" fmla="*/ 360 h 365"/>
                <a:gd name="T2" fmla="*/ 56 w 227"/>
                <a:gd name="T3" fmla="*/ 68 h 365"/>
                <a:gd name="T4" fmla="*/ 56 w 227"/>
                <a:gd name="T5" fmla="*/ 68 h 365"/>
                <a:gd name="T6" fmla="*/ 58 w 227"/>
                <a:gd name="T7" fmla="*/ 62 h 365"/>
                <a:gd name="T8" fmla="*/ 59 w 227"/>
                <a:gd name="T9" fmla="*/ 59 h 365"/>
                <a:gd name="T10" fmla="*/ 62 w 227"/>
                <a:gd name="T11" fmla="*/ 56 h 365"/>
                <a:gd name="T12" fmla="*/ 67 w 227"/>
                <a:gd name="T13" fmla="*/ 56 h 365"/>
                <a:gd name="T14" fmla="*/ 162 w 227"/>
                <a:gd name="T15" fmla="*/ 56 h 365"/>
                <a:gd name="T16" fmla="*/ 162 w 227"/>
                <a:gd name="T17" fmla="*/ 56 h 365"/>
                <a:gd name="T18" fmla="*/ 165 w 227"/>
                <a:gd name="T19" fmla="*/ 57 h 365"/>
                <a:gd name="T20" fmla="*/ 168 w 227"/>
                <a:gd name="T21" fmla="*/ 59 h 365"/>
                <a:gd name="T22" fmla="*/ 170 w 227"/>
                <a:gd name="T23" fmla="*/ 62 h 365"/>
                <a:gd name="T24" fmla="*/ 171 w 227"/>
                <a:gd name="T25" fmla="*/ 65 h 365"/>
                <a:gd name="T26" fmla="*/ 171 w 227"/>
                <a:gd name="T27" fmla="*/ 87 h 365"/>
                <a:gd name="T28" fmla="*/ 227 w 227"/>
                <a:gd name="T29" fmla="*/ 87 h 365"/>
                <a:gd name="T30" fmla="*/ 227 w 227"/>
                <a:gd name="T31" fmla="*/ 57 h 365"/>
                <a:gd name="T32" fmla="*/ 227 w 227"/>
                <a:gd name="T33" fmla="*/ 57 h 365"/>
                <a:gd name="T34" fmla="*/ 227 w 227"/>
                <a:gd name="T35" fmla="*/ 45 h 365"/>
                <a:gd name="T36" fmla="*/ 224 w 227"/>
                <a:gd name="T37" fmla="*/ 33 h 365"/>
                <a:gd name="T38" fmla="*/ 219 w 227"/>
                <a:gd name="T39" fmla="*/ 23 h 365"/>
                <a:gd name="T40" fmla="*/ 213 w 227"/>
                <a:gd name="T41" fmla="*/ 14 h 365"/>
                <a:gd name="T42" fmla="*/ 204 w 227"/>
                <a:gd name="T43" fmla="*/ 8 h 365"/>
                <a:gd name="T44" fmla="*/ 194 w 227"/>
                <a:gd name="T45" fmla="*/ 3 h 365"/>
                <a:gd name="T46" fmla="*/ 184 w 227"/>
                <a:gd name="T47" fmla="*/ 0 h 365"/>
                <a:gd name="T48" fmla="*/ 170 w 227"/>
                <a:gd name="T49" fmla="*/ 0 h 365"/>
                <a:gd name="T50" fmla="*/ 61 w 227"/>
                <a:gd name="T51" fmla="*/ 0 h 365"/>
                <a:gd name="T52" fmla="*/ 61 w 227"/>
                <a:gd name="T53" fmla="*/ 0 h 365"/>
                <a:gd name="T54" fmla="*/ 47 w 227"/>
                <a:gd name="T55" fmla="*/ 0 h 365"/>
                <a:gd name="T56" fmla="*/ 34 w 227"/>
                <a:gd name="T57" fmla="*/ 3 h 365"/>
                <a:gd name="T58" fmla="*/ 25 w 227"/>
                <a:gd name="T59" fmla="*/ 8 h 365"/>
                <a:gd name="T60" fmla="*/ 16 w 227"/>
                <a:gd name="T61" fmla="*/ 16 h 365"/>
                <a:gd name="T62" fmla="*/ 10 w 227"/>
                <a:gd name="T63" fmla="*/ 25 h 365"/>
                <a:gd name="T64" fmla="*/ 5 w 227"/>
                <a:gd name="T65" fmla="*/ 34 h 365"/>
                <a:gd name="T66" fmla="*/ 2 w 227"/>
                <a:gd name="T67" fmla="*/ 47 h 365"/>
                <a:gd name="T68" fmla="*/ 0 w 227"/>
                <a:gd name="T69" fmla="*/ 61 h 365"/>
                <a:gd name="T70" fmla="*/ 0 w 227"/>
                <a:gd name="T71" fmla="*/ 365 h 365"/>
                <a:gd name="T72" fmla="*/ 0 w 227"/>
                <a:gd name="T73" fmla="*/ 365 h 365"/>
                <a:gd name="T74" fmla="*/ 19 w 227"/>
                <a:gd name="T75" fmla="*/ 362 h 365"/>
                <a:gd name="T76" fmla="*/ 39 w 227"/>
                <a:gd name="T77" fmla="*/ 360 h 365"/>
                <a:gd name="T78" fmla="*/ 56 w 227"/>
                <a:gd name="T79" fmla="*/ 36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365">
                  <a:moveTo>
                    <a:pt x="56" y="360"/>
                  </a:moveTo>
                  <a:lnTo>
                    <a:pt x="56" y="68"/>
                  </a:lnTo>
                  <a:lnTo>
                    <a:pt x="56" y="68"/>
                  </a:lnTo>
                  <a:lnTo>
                    <a:pt x="58" y="62"/>
                  </a:lnTo>
                  <a:lnTo>
                    <a:pt x="59" y="59"/>
                  </a:lnTo>
                  <a:lnTo>
                    <a:pt x="62" y="56"/>
                  </a:lnTo>
                  <a:lnTo>
                    <a:pt x="67" y="56"/>
                  </a:lnTo>
                  <a:lnTo>
                    <a:pt x="162" y="56"/>
                  </a:lnTo>
                  <a:lnTo>
                    <a:pt x="162" y="56"/>
                  </a:lnTo>
                  <a:lnTo>
                    <a:pt x="165" y="57"/>
                  </a:lnTo>
                  <a:lnTo>
                    <a:pt x="168" y="59"/>
                  </a:lnTo>
                  <a:lnTo>
                    <a:pt x="170" y="62"/>
                  </a:lnTo>
                  <a:lnTo>
                    <a:pt x="171" y="65"/>
                  </a:lnTo>
                  <a:lnTo>
                    <a:pt x="171" y="87"/>
                  </a:lnTo>
                  <a:lnTo>
                    <a:pt x="227" y="87"/>
                  </a:lnTo>
                  <a:lnTo>
                    <a:pt x="227" y="57"/>
                  </a:lnTo>
                  <a:lnTo>
                    <a:pt x="227" y="57"/>
                  </a:lnTo>
                  <a:lnTo>
                    <a:pt x="227" y="45"/>
                  </a:lnTo>
                  <a:lnTo>
                    <a:pt x="224" y="33"/>
                  </a:lnTo>
                  <a:lnTo>
                    <a:pt x="219" y="23"/>
                  </a:lnTo>
                  <a:lnTo>
                    <a:pt x="213" y="14"/>
                  </a:lnTo>
                  <a:lnTo>
                    <a:pt x="204" y="8"/>
                  </a:lnTo>
                  <a:lnTo>
                    <a:pt x="194" y="3"/>
                  </a:lnTo>
                  <a:lnTo>
                    <a:pt x="184" y="0"/>
                  </a:lnTo>
                  <a:lnTo>
                    <a:pt x="170" y="0"/>
                  </a:lnTo>
                  <a:lnTo>
                    <a:pt x="61" y="0"/>
                  </a:lnTo>
                  <a:lnTo>
                    <a:pt x="61" y="0"/>
                  </a:lnTo>
                  <a:lnTo>
                    <a:pt x="47" y="0"/>
                  </a:lnTo>
                  <a:lnTo>
                    <a:pt x="34" y="3"/>
                  </a:lnTo>
                  <a:lnTo>
                    <a:pt x="25" y="8"/>
                  </a:lnTo>
                  <a:lnTo>
                    <a:pt x="16" y="16"/>
                  </a:lnTo>
                  <a:lnTo>
                    <a:pt x="10" y="25"/>
                  </a:lnTo>
                  <a:lnTo>
                    <a:pt x="5" y="34"/>
                  </a:lnTo>
                  <a:lnTo>
                    <a:pt x="2" y="47"/>
                  </a:lnTo>
                  <a:lnTo>
                    <a:pt x="0" y="61"/>
                  </a:lnTo>
                  <a:lnTo>
                    <a:pt x="0" y="365"/>
                  </a:lnTo>
                  <a:lnTo>
                    <a:pt x="0" y="365"/>
                  </a:lnTo>
                  <a:lnTo>
                    <a:pt x="19" y="362"/>
                  </a:lnTo>
                  <a:lnTo>
                    <a:pt x="39" y="360"/>
                  </a:lnTo>
                  <a:lnTo>
                    <a:pt x="56"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9" name="Freeform 59">
              <a:extLst>
                <a:ext uri="{FF2B5EF4-FFF2-40B4-BE49-F238E27FC236}">
                  <a16:creationId xmlns:a16="http://schemas.microsoft.com/office/drawing/2014/main" id="{AF7007F9-DAB2-47B4-98E1-2DFFCFE74497}"/>
                </a:ext>
              </a:extLst>
            </p:cNvPr>
            <p:cNvSpPr>
              <a:spLocks/>
            </p:cNvSpPr>
            <p:nvPr/>
          </p:nvSpPr>
          <p:spPr bwMode="auto">
            <a:xfrm>
              <a:off x="6054725" y="1414463"/>
              <a:ext cx="123825" cy="673100"/>
            </a:xfrm>
            <a:custGeom>
              <a:avLst/>
              <a:gdLst>
                <a:gd name="T0" fmla="*/ 132 w 156"/>
                <a:gd name="T1" fmla="*/ 107 h 848"/>
                <a:gd name="T2" fmla="*/ 156 w 156"/>
                <a:gd name="T3" fmla="*/ 79 h 848"/>
                <a:gd name="T4" fmla="*/ 156 w 156"/>
                <a:gd name="T5" fmla="*/ 31 h 848"/>
                <a:gd name="T6" fmla="*/ 125 w 156"/>
                <a:gd name="T7" fmla="*/ 31 h 848"/>
                <a:gd name="T8" fmla="*/ 125 w 156"/>
                <a:gd name="T9" fmla="*/ 0 h 848"/>
                <a:gd name="T10" fmla="*/ 29 w 156"/>
                <a:gd name="T11" fmla="*/ 0 h 848"/>
                <a:gd name="T12" fmla="*/ 29 w 156"/>
                <a:gd name="T13" fmla="*/ 31 h 848"/>
                <a:gd name="T14" fmla="*/ 0 w 156"/>
                <a:gd name="T15" fmla="*/ 31 h 848"/>
                <a:gd name="T16" fmla="*/ 0 w 156"/>
                <a:gd name="T17" fmla="*/ 79 h 848"/>
                <a:gd name="T18" fmla="*/ 23 w 156"/>
                <a:gd name="T19" fmla="*/ 107 h 848"/>
                <a:gd name="T20" fmla="*/ 21 w 156"/>
                <a:gd name="T21" fmla="*/ 390 h 848"/>
                <a:gd name="T22" fmla="*/ 21 w 156"/>
                <a:gd name="T23" fmla="*/ 390 h 848"/>
                <a:gd name="T24" fmla="*/ 32 w 156"/>
                <a:gd name="T25" fmla="*/ 394 h 848"/>
                <a:gd name="T26" fmla="*/ 41 w 156"/>
                <a:gd name="T27" fmla="*/ 400 h 848"/>
                <a:gd name="T28" fmla="*/ 49 w 156"/>
                <a:gd name="T29" fmla="*/ 408 h 848"/>
                <a:gd name="T30" fmla="*/ 57 w 156"/>
                <a:gd name="T31" fmla="*/ 418 h 848"/>
                <a:gd name="T32" fmla="*/ 62 w 156"/>
                <a:gd name="T33" fmla="*/ 427 h 848"/>
                <a:gd name="T34" fmla="*/ 66 w 156"/>
                <a:gd name="T35" fmla="*/ 438 h 848"/>
                <a:gd name="T36" fmla="*/ 69 w 156"/>
                <a:gd name="T37" fmla="*/ 450 h 848"/>
                <a:gd name="T38" fmla="*/ 71 w 156"/>
                <a:gd name="T39" fmla="*/ 463 h 848"/>
                <a:gd name="T40" fmla="*/ 71 w 156"/>
                <a:gd name="T41" fmla="*/ 848 h 848"/>
                <a:gd name="T42" fmla="*/ 136 w 156"/>
                <a:gd name="T43" fmla="*/ 848 h 848"/>
                <a:gd name="T44" fmla="*/ 132 w 156"/>
                <a:gd name="T45" fmla="*/ 10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6" h="848">
                  <a:moveTo>
                    <a:pt x="132" y="107"/>
                  </a:moveTo>
                  <a:lnTo>
                    <a:pt x="156" y="79"/>
                  </a:lnTo>
                  <a:lnTo>
                    <a:pt x="156" y="31"/>
                  </a:lnTo>
                  <a:lnTo>
                    <a:pt x="125" y="31"/>
                  </a:lnTo>
                  <a:lnTo>
                    <a:pt x="125" y="0"/>
                  </a:lnTo>
                  <a:lnTo>
                    <a:pt x="29" y="0"/>
                  </a:lnTo>
                  <a:lnTo>
                    <a:pt x="29" y="31"/>
                  </a:lnTo>
                  <a:lnTo>
                    <a:pt x="0" y="31"/>
                  </a:lnTo>
                  <a:lnTo>
                    <a:pt x="0" y="79"/>
                  </a:lnTo>
                  <a:lnTo>
                    <a:pt x="23" y="107"/>
                  </a:lnTo>
                  <a:lnTo>
                    <a:pt x="21" y="390"/>
                  </a:lnTo>
                  <a:lnTo>
                    <a:pt x="21" y="390"/>
                  </a:lnTo>
                  <a:lnTo>
                    <a:pt x="32" y="394"/>
                  </a:lnTo>
                  <a:lnTo>
                    <a:pt x="41" y="400"/>
                  </a:lnTo>
                  <a:lnTo>
                    <a:pt x="49" y="408"/>
                  </a:lnTo>
                  <a:lnTo>
                    <a:pt x="57" y="418"/>
                  </a:lnTo>
                  <a:lnTo>
                    <a:pt x="62" y="427"/>
                  </a:lnTo>
                  <a:lnTo>
                    <a:pt x="66" y="438"/>
                  </a:lnTo>
                  <a:lnTo>
                    <a:pt x="69" y="450"/>
                  </a:lnTo>
                  <a:lnTo>
                    <a:pt x="71" y="463"/>
                  </a:lnTo>
                  <a:lnTo>
                    <a:pt x="71" y="848"/>
                  </a:lnTo>
                  <a:lnTo>
                    <a:pt x="136" y="848"/>
                  </a:lnTo>
                  <a:lnTo>
                    <a:pt x="132" y="1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0" name="Freeform 60">
              <a:extLst>
                <a:ext uri="{FF2B5EF4-FFF2-40B4-BE49-F238E27FC236}">
                  <a16:creationId xmlns:a16="http://schemas.microsoft.com/office/drawing/2014/main" id="{7542A007-EBF6-470A-BB33-EB926F7A3B29}"/>
                </a:ext>
              </a:extLst>
            </p:cNvPr>
            <p:cNvSpPr>
              <a:spLocks/>
            </p:cNvSpPr>
            <p:nvPr/>
          </p:nvSpPr>
          <p:spPr bwMode="auto">
            <a:xfrm>
              <a:off x="6188075" y="1557338"/>
              <a:ext cx="187325" cy="530225"/>
            </a:xfrm>
            <a:custGeom>
              <a:avLst/>
              <a:gdLst>
                <a:gd name="T0" fmla="*/ 165 w 237"/>
                <a:gd name="T1" fmla="*/ 109 h 668"/>
                <a:gd name="T2" fmla="*/ 165 w 237"/>
                <a:gd name="T3" fmla="*/ 109 h 668"/>
                <a:gd name="T4" fmla="*/ 165 w 237"/>
                <a:gd name="T5" fmla="*/ 101 h 668"/>
                <a:gd name="T6" fmla="*/ 162 w 237"/>
                <a:gd name="T7" fmla="*/ 93 h 668"/>
                <a:gd name="T8" fmla="*/ 159 w 237"/>
                <a:gd name="T9" fmla="*/ 87 h 668"/>
                <a:gd name="T10" fmla="*/ 154 w 237"/>
                <a:gd name="T11" fmla="*/ 81 h 668"/>
                <a:gd name="T12" fmla="*/ 148 w 237"/>
                <a:gd name="T13" fmla="*/ 76 h 668"/>
                <a:gd name="T14" fmla="*/ 142 w 237"/>
                <a:gd name="T15" fmla="*/ 73 h 668"/>
                <a:gd name="T16" fmla="*/ 134 w 237"/>
                <a:gd name="T17" fmla="*/ 70 h 668"/>
                <a:gd name="T18" fmla="*/ 126 w 237"/>
                <a:gd name="T19" fmla="*/ 70 h 668"/>
                <a:gd name="T20" fmla="*/ 100 w 237"/>
                <a:gd name="T21" fmla="*/ 70 h 668"/>
                <a:gd name="T22" fmla="*/ 100 w 237"/>
                <a:gd name="T23" fmla="*/ 48 h 668"/>
                <a:gd name="T24" fmla="*/ 100 w 237"/>
                <a:gd name="T25" fmla="*/ 48 h 668"/>
                <a:gd name="T26" fmla="*/ 101 w 237"/>
                <a:gd name="T27" fmla="*/ 42 h 668"/>
                <a:gd name="T28" fmla="*/ 103 w 237"/>
                <a:gd name="T29" fmla="*/ 37 h 668"/>
                <a:gd name="T30" fmla="*/ 106 w 237"/>
                <a:gd name="T31" fmla="*/ 34 h 668"/>
                <a:gd name="T32" fmla="*/ 114 w 237"/>
                <a:gd name="T33" fmla="*/ 34 h 668"/>
                <a:gd name="T34" fmla="*/ 191 w 237"/>
                <a:gd name="T35" fmla="*/ 34 h 668"/>
                <a:gd name="T36" fmla="*/ 191 w 237"/>
                <a:gd name="T37" fmla="*/ 34 h 668"/>
                <a:gd name="T38" fmla="*/ 198 w 237"/>
                <a:gd name="T39" fmla="*/ 36 h 668"/>
                <a:gd name="T40" fmla="*/ 201 w 237"/>
                <a:gd name="T41" fmla="*/ 39 h 668"/>
                <a:gd name="T42" fmla="*/ 202 w 237"/>
                <a:gd name="T43" fmla="*/ 45 h 668"/>
                <a:gd name="T44" fmla="*/ 202 w 237"/>
                <a:gd name="T45" fmla="*/ 50 h 668"/>
                <a:gd name="T46" fmla="*/ 202 w 237"/>
                <a:gd name="T47" fmla="*/ 668 h 668"/>
                <a:gd name="T48" fmla="*/ 237 w 237"/>
                <a:gd name="T49" fmla="*/ 668 h 668"/>
                <a:gd name="T50" fmla="*/ 237 w 237"/>
                <a:gd name="T51" fmla="*/ 50 h 668"/>
                <a:gd name="T52" fmla="*/ 237 w 237"/>
                <a:gd name="T53" fmla="*/ 50 h 668"/>
                <a:gd name="T54" fmla="*/ 237 w 237"/>
                <a:gd name="T55" fmla="*/ 40 h 668"/>
                <a:gd name="T56" fmla="*/ 233 w 237"/>
                <a:gd name="T57" fmla="*/ 31 h 668"/>
                <a:gd name="T58" fmla="*/ 230 w 237"/>
                <a:gd name="T59" fmla="*/ 23 h 668"/>
                <a:gd name="T60" fmla="*/ 226 w 237"/>
                <a:gd name="T61" fmla="*/ 16 h 668"/>
                <a:gd name="T62" fmla="*/ 226 w 237"/>
                <a:gd name="T63" fmla="*/ 16 h 668"/>
                <a:gd name="T64" fmla="*/ 219 w 237"/>
                <a:gd name="T65" fmla="*/ 8 h 668"/>
                <a:gd name="T66" fmla="*/ 212 w 237"/>
                <a:gd name="T67" fmla="*/ 3 h 668"/>
                <a:gd name="T68" fmla="*/ 202 w 237"/>
                <a:gd name="T69" fmla="*/ 2 h 668"/>
                <a:gd name="T70" fmla="*/ 193 w 237"/>
                <a:gd name="T71" fmla="*/ 0 h 668"/>
                <a:gd name="T72" fmla="*/ 108 w 237"/>
                <a:gd name="T73" fmla="*/ 0 h 668"/>
                <a:gd name="T74" fmla="*/ 108 w 237"/>
                <a:gd name="T75" fmla="*/ 0 h 668"/>
                <a:gd name="T76" fmla="*/ 97 w 237"/>
                <a:gd name="T77" fmla="*/ 2 h 668"/>
                <a:gd name="T78" fmla="*/ 89 w 237"/>
                <a:gd name="T79" fmla="*/ 3 h 668"/>
                <a:gd name="T80" fmla="*/ 81 w 237"/>
                <a:gd name="T81" fmla="*/ 8 h 668"/>
                <a:gd name="T82" fmla="*/ 75 w 237"/>
                <a:gd name="T83" fmla="*/ 14 h 668"/>
                <a:gd name="T84" fmla="*/ 72 w 237"/>
                <a:gd name="T85" fmla="*/ 20 h 668"/>
                <a:gd name="T86" fmla="*/ 69 w 237"/>
                <a:gd name="T87" fmla="*/ 29 h 668"/>
                <a:gd name="T88" fmla="*/ 67 w 237"/>
                <a:gd name="T89" fmla="*/ 39 h 668"/>
                <a:gd name="T90" fmla="*/ 66 w 237"/>
                <a:gd name="T91" fmla="*/ 48 h 668"/>
                <a:gd name="T92" fmla="*/ 66 w 237"/>
                <a:gd name="T93" fmla="*/ 70 h 668"/>
                <a:gd name="T94" fmla="*/ 41 w 237"/>
                <a:gd name="T95" fmla="*/ 70 h 668"/>
                <a:gd name="T96" fmla="*/ 41 w 237"/>
                <a:gd name="T97" fmla="*/ 70 h 668"/>
                <a:gd name="T98" fmla="*/ 31 w 237"/>
                <a:gd name="T99" fmla="*/ 70 h 668"/>
                <a:gd name="T100" fmla="*/ 25 w 237"/>
                <a:gd name="T101" fmla="*/ 73 h 668"/>
                <a:gd name="T102" fmla="*/ 17 w 237"/>
                <a:gd name="T103" fmla="*/ 76 h 668"/>
                <a:gd name="T104" fmla="*/ 13 w 237"/>
                <a:gd name="T105" fmla="*/ 81 h 668"/>
                <a:gd name="T106" fmla="*/ 7 w 237"/>
                <a:gd name="T107" fmla="*/ 87 h 668"/>
                <a:gd name="T108" fmla="*/ 3 w 237"/>
                <a:gd name="T109" fmla="*/ 93 h 668"/>
                <a:gd name="T110" fmla="*/ 2 w 237"/>
                <a:gd name="T111" fmla="*/ 101 h 668"/>
                <a:gd name="T112" fmla="*/ 0 w 237"/>
                <a:gd name="T113" fmla="*/ 109 h 668"/>
                <a:gd name="T114" fmla="*/ 0 w 237"/>
                <a:gd name="T115" fmla="*/ 668 h 668"/>
                <a:gd name="T116" fmla="*/ 165 w 237"/>
                <a:gd name="T117" fmla="*/ 668 h 668"/>
                <a:gd name="T118" fmla="*/ 165 w 237"/>
                <a:gd name="T119" fmla="*/ 109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7" h="668">
                  <a:moveTo>
                    <a:pt x="165" y="109"/>
                  </a:moveTo>
                  <a:lnTo>
                    <a:pt x="165" y="109"/>
                  </a:lnTo>
                  <a:lnTo>
                    <a:pt x="165" y="101"/>
                  </a:lnTo>
                  <a:lnTo>
                    <a:pt x="162" y="93"/>
                  </a:lnTo>
                  <a:lnTo>
                    <a:pt x="159" y="87"/>
                  </a:lnTo>
                  <a:lnTo>
                    <a:pt x="154" y="81"/>
                  </a:lnTo>
                  <a:lnTo>
                    <a:pt x="148" y="76"/>
                  </a:lnTo>
                  <a:lnTo>
                    <a:pt x="142" y="73"/>
                  </a:lnTo>
                  <a:lnTo>
                    <a:pt x="134" y="70"/>
                  </a:lnTo>
                  <a:lnTo>
                    <a:pt x="126" y="70"/>
                  </a:lnTo>
                  <a:lnTo>
                    <a:pt x="100" y="70"/>
                  </a:lnTo>
                  <a:lnTo>
                    <a:pt x="100" y="48"/>
                  </a:lnTo>
                  <a:lnTo>
                    <a:pt x="100" y="48"/>
                  </a:lnTo>
                  <a:lnTo>
                    <a:pt x="101" y="42"/>
                  </a:lnTo>
                  <a:lnTo>
                    <a:pt x="103" y="37"/>
                  </a:lnTo>
                  <a:lnTo>
                    <a:pt x="106" y="34"/>
                  </a:lnTo>
                  <a:lnTo>
                    <a:pt x="114" y="34"/>
                  </a:lnTo>
                  <a:lnTo>
                    <a:pt x="191" y="34"/>
                  </a:lnTo>
                  <a:lnTo>
                    <a:pt x="191" y="34"/>
                  </a:lnTo>
                  <a:lnTo>
                    <a:pt x="198" y="36"/>
                  </a:lnTo>
                  <a:lnTo>
                    <a:pt x="201" y="39"/>
                  </a:lnTo>
                  <a:lnTo>
                    <a:pt x="202" y="45"/>
                  </a:lnTo>
                  <a:lnTo>
                    <a:pt x="202" y="50"/>
                  </a:lnTo>
                  <a:lnTo>
                    <a:pt x="202" y="668"/>
                  </a:lnTo>
                  <a:lnTo>
                    <a:pt x="237" y="668"/>
                  </a:lnTo>
                  <a:lnTo>
                    <a:pt x="237" y="50"/>
                  </a:lnTo>
                  <a:lnTo>
                    <a:pt x="237" y="50"/>
                  </a:lnTo>
                  <a:lnTo>
                    <a:pt x="237" y="40"/>
                  </a:lnTo>
                  <a:lnTo>
                    <a:pt x="233" y="31"/>
                  </a:lnTo>
                  <a:lnTo>
                    <a:pt x="230" y="23"/>
                  </a:lnTo>
                  <a:lnTo>
                    <a:pt x="226" y="16"/>
                  </a:lnTo>
                  <a:lnTo>
                    <a:pt x="226" y="16"/>
                  </a:lnTo>
                  <a:lnTo>
                    <a:pt x="219" y="8"/>
                  </a:lnTo>
                  <a:lnTo>
                    <a:pt x="212" y="3"/>
                  </a:lnTo>
                  <a:lnTo>
                    <a:pt x="202" y="2"/>
                  </a:lnTo>
                  <a:lnTo>
                    <a:pt x="193" y="0"/>
                  </a:lnTo>
                  <a:lnTo>
                    <a:pt x="108" y="0"/>
                  </a:lnTo>
                  <a:lnTo>
                    <a:pt x="108" y="0"/>
                  </a:lnTo>
                  <a:lnTo>
                    <a:pt x="97" y="2"/>
                  </a:lnTo>
                  <a:lnTo>
                    <a:pt x="89" y="3"/>
                  </a:lnTo>
                  <a:lnTo>
                    <a:pt x="81" y="8"/>
                  </a:lnTo>
                  <a:lnTo>
                    <a:pt x="75" y="14"/>
                  </a:lnTo>
                  <a:lnTo>
                    <a:pt x="72" y="20"/>
                  </a:lnTo>
                  <a:lnTo>
                    <a:pt x="69" y="29"/>
                  </a:lnTo>
                  <a:lnTo>
                    <a:pt x="67" y="39"/>
                  </a:lnTo>
                  <a:lnTo>
                    <a:pt x="66" y="48"/>
                  </a:lnTo>
                  <a:lnTo>
                    <a:pt x="66" y="70"/>
                  </a:lnTo>
                  <a:lnTo>
                    <a:pt x="41" y="70"/>
                  </a:lnTo>
                  <a:lnTo>
                    <a:pt x="41" y="70"/>
                  </a:lnTo>
                  <a:lnTo>
                    <a:pt x="31" y="70"/>
                  </a:lnTo>
                  <a:lnTo>
                    <a:pt x="25" y="73"/>
                  </a:lnTo>
                  <a:lnTo>
                    <a:pt x="17" y="76"/>
                  </a:lnTo>
                  <a:lnTo>
                    <a:pt x="13" y="81"/>
                  </a:lnTo>
                  <a:lnTo>
                    <a:pt x="7" y="87"/>
                  </a:lnTo>
                  <a:lnTo>
                    <a:pt x="3" y="93"/>
                  </a:lnTo>
                  <a:lnTo>
                    <a:pt x="2" y="101"/>
                  </a:lnTo>
                  <a:lnTo>
                    <a:pt x="0" y="109"/>
                  </a:lnTo>
                  <a:lnTo>
                    <a:pt x="0" y="668"/>
                  </a:lnTo>
                  <a:lnTo>
                    <a:pt x="165" y="668"/>
                  </a:lnTo>
                  <a:lnTo>
                    <a:pt x="165"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1" name="Freeform 61">
              <a:extLst>
                <a:ext uri="{FF2B5EF4-FFF2-40B4-BE49-F238E27FC236}">
                  <a16:creationId xmlns:a16="http://schemas.microsoft.com/office/drawing/2014/main" id="{7BCDB6A8-4B07-442B-A5AB-A5B31573095E}"/>
                </a:ext>
              </a:extLst>
            </p:cNvPr>
            <p:cNvSpPr>
              <a:spLocks/>
            </p:cNvSpPr>
            <p:nvPr/>
          </p:nvSpPr>
          <p:spPr bwMode="auto">
            <a:xfrm>
              <a:off x="5797550" y="1739901"/>
              <a:ext cx="295275" cy="347663"/>
            </a:xfrm>
            <a:custGeom>
              <a:avLst/>
              <a:gdLst>
                <a:gd name="T0" fmla="*/ 27 w 372"/>
                <a:gd name="T1" fmla="*/ 364 h 440"/>
                <a:gd name="T2" fmla="*/ 31 w 372"/>
                <a:gd name="T3" fmla="*/ 329 h 440"/>
                <a:gd name="T4" fmla="*/ 47 w 372"/>
                <a:gd name="T5" fmla="*/ 308 h 440"/>
                <a:gd name="T6" fmla="*/ 72 w 372"/>
                <a:gd name="T7" fmla="*/ 295 h 440"/>
                <a:gd name="T8" fmla="*/ 106 w 372"/>
                <a:gd name="T9" fmla="*/ 291 h 440"/>
                <a:gd name="T10" fmla="*/ 265 w 372"/>
                <a:gd name="T11" fmla="*/ 308 h 440"/>
                <a:gd name="T12" fmla="*/ 112 w 372"/>
                <a:gd name="T13" fmla="*/ 308 h 440"/>
                <a:gd name="T14" fmla="*/ 86 w 372"/>
                <a:gd name="T15" fmla="*/ 311 h 440"/>
                <a:gd name="T16" fmla="*/ 63 w 372"/>
                <a:gd name="T17" fmla="*/ 322 h 440"/>
                <a:gd name="T18" fmla="*/ 58 w 372"/>
                <a:gd name="T19" fmla="*/ 326 h 440"/>
                <a:gd name="T20" fmla="*/ 47 w 372"/>
                <a:gd name="T21" fmla="*/ 343 h 440"/>
                <a:gd name="T22" fmla="*/ 42 w 372"/>
                <a:gd name="T23" fmla="*/ 371 h 440"/>
                <a:gd name="T24" fmla="*/ 94 w 372"/>
                <a:gd name="T25" fmla="*/ 440 h 440"/>
                <a:gd name="T26" fmla="*/ 94 w 372"/>
                <a:gd name="T27" fmla="*/ 374 h 440"/>
                <a:gd name="T28" fmla="*/ 98 w 372"/>
                <a:gd name="T29" fmla="*/ 364 h 440"/>
                <a:gd name="T30" fmla="*/ 112 w 372"/>
                <a:gd name="T31" fmla="*/ 360 h 440"/>
                <a:gd name="T32" fmla="*/ 157 w 372"/>
                <a:gd name="T33" fmla="*/ 440 h 440"/>
                <a:gd name="T34" fmla="*/ 372 w 372"/>
                <a:gd name="T35" fmla="*/ 51 h 440"/>
                <a:gd name="T36" fmla="*/ 370 w 372"/>
                <a:gd name="T37" fmla="*/ 42 h 440"/>
                <a:gd name="T38" fmla="*/ 362 w 372"/>
                <a:gd name="T39" fmla="*/ 24 h 440"/>
                <a:gd name="T40" fmla="*/ 348 w 372"/>
                <a:gd name="T41" fmla="*/ 10 h 440"/>
                <a:gd name="T42" fmla="*/ 330 w 372"/>
                <a:gd name="T43" fmla="*/ 2 h 440"/>
                <a:gd name="T44" fmla="*/ 209 w 372"/>
                <a:gd name="T45" fmla="*/ 0 h 440"/>
                <a:gd name="T46" fmla="*/ 199 w 372"/>
                <a:gd name="T47" fmla="*/ 2 h 440"/>
                <a:gd name="T48" fmla="*/ 181 w 372"/>
                <a:gd name="T49" fmla="*/ 10 h 440"/>
                <a:gd name="T50" fmla="*/ 167 w 372"/>
                <a:gd name="T51" fmla="*/ 24 h 440"/>
                <a:gd name="T52" fmla="*/ 159 w 372"/>
                <a:gd name="T53" fmla="*/ 42 h 440"/>
                <a:gd name="T54" fmla="*/ 157 w 372"/>
                <a:gd name="T55" fmla="*/ 250 h 440"/>
                <a:gd name="T56" fmla="*/ 265 w 372"/>
                <a:gd name="T57" fmla="*/ 264 h 440"/>
                <a:gd name="T58" fmla="*/ 106 w 372"/>
                <a:gd name="T59" fmla="*/ 264 h 440"/>
                <a:gd name="T60" fmla="*/ 63 w 372"/>
                <a:gd name="T61" fmla="*/ 270 h 440"/>
                <a:gd name="T62" fmla="*/ 44 w 372"/>
                <a:gd name="T63" fmla="*/ 278 h 440"/>
                <a:gd name="T64" fmla="*/ 28 w 372"/>
                <a:gd name="T65" fmla="*/ 289 h 440"/>
                <a:gd name="T66" fmla="*/ 16 w 372"/>
                <a:gd name="T67" fmla="*/ 303 h 440"/>
                <a:gd name="T68" fmla="*/ 8 w 372"/>
                <a:gd name="T69" fmla="*/ 320 h 440"/>
                <a:gd name="T70" fmla="*/ 2 w 372"/>
                <a:gd name="T71" fmla="*/ 340 h 440"/>
                <a:gd name="T72" fmla="*/ 0 w 372"/>
                <a:gd name="T73" fmla="*/ 364 h 440"/>
                <a:gd name="T74" fmla="*/ 27 w 372"/>
                <a:gd name="T75"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440">
                  <a:moveTo>
                    <a:pt x="27" y="364"/>
                  </a:moveTo>
                  <a:lnTo>
                    <a:pt x="27" y="364"/>
                  </a:lnTo>
                  <a:lnTo>
                    <a:pt x="27" y="345"/>
                  </a:lnTo>
                  <a:lnTo>
                    <a:pt x="31" y="329"/>
                  </a:lnTo>
                  <a:lnTo>
                    <a:pt x="38" y="317"/>
                  </a:lnTo>
                  <a:lnTo>
                    <a:pt x="47" y="308"/>
                  </a:lnTo>
                  <a:lnTo>
                    <a:pt x="59" y="300"/>
                  </a:lnTo>
                  <a:lnTo>
                    <a:pt x="72" y="295"/>
                  </a:lnTo>
                  <a:lnTo>
                    <a:pt x="87" y="292"/>
                  </a:lnTo>
                  <a:lnTo>
                    <a:pt x="106" y="291"/>
                  </a:lnTo>
                  <a:lnTo>
                    <a:pt x="265" y="291"/>
                  </a:lnTo>
                  <a:lnTo>
                    <a:pt x="265" y="308"/>
                  </a:lnTo>
                  <a:lnTo>
                    <a:pt x="112" y="308"/>
                  </a:lnTo>
                  <a:lnTo>
                    <a:pt x="112" y="308"/>
                  </a:lnTo>
                  <a:lnTo>
                    <a:pt x="100" y="308"/>
                  </a:lnTo>
                  <a:lnTo>
                    <a:pt x="86" y="311"/>
                  </a:lnTo>
                  <a:lnTo>
                    <a:pt x="75" y="315"/>
                  </a:lnTo>
                  <a:lnTo>
                    <a:pt x="63" y="322"/>
                  </a:lnTo>
                  <a:lnTo>
                    <a:pt x="63" y="322"/>
                  </a:lnTo>
                  <a:lnTo>
                    <a:pt x="58" y="326"/>
                  </a:lnTo>
                  <a:lnTo>
                    <a:pt x="53" y="333"/>
                  </a:lnTo>
                  <a:lnTo>
                    <a:pt x="47" y="343"/>
                  </a:lnTo>
                  <a:lnTo>
                    <a:pt x="44" y="357"/>
                  </a:lnTo>
                  <a:lnTo>
                    <a:pt x="42" y="371"/>
                  </a:lnTo>
                  <a:lnTo>
                    <a:pt x="42" y="440"/>
                  </a:lnTo>
                  <a:lnTo>
                    <a:pt x="94" y="440"/>
                  </a:lnTo>
                  <a:lnTo>
                    <a:pt x="94" y="374"/>
                  </a:lnTo>
                  <a:lnTo>
                    <a:pt x="94" y="374"/>
                  </a:lnTo>
                  <a:lnTo>
                    <a:pt x="95" y="368"/>
                  </a:lnTo>
                  <a:lnTo>
                    <a:pt x="98" y="364"/>
                  </a:lnTo>
                  <a:lnTo>
                    <a:pt x="104" y="360"/>
                  </a:lnTo>
                  <a:lnTo>
                    <a:pt x="112" y="360"/>
                  </a:lnTo>
                  <a:lnTo>
                    <a:pt x="157" y="360"/>
                  </a:lnTo>
                  <a:lnTo>
                    <a:pt x="157" y="440"/>
                  </a:lnTo>
                  <a:lnTo>
                    <a:pt x="372" y="440"/>
                  </a:lnTo>
                  <a:lnTo>
                    <a:pt x="372" y="51"/>
                  </a:lnTo>
                  <a:lnTo>
                    <a:pt x="372" y="51"/>
                  </a:lnTo>
                  <a:lnTo>
                    <a:pt x="370" y="42"/>
                  </a:lnTo>
                  <a:lnTo>
                    <a:pt x="367" y="33"/>
                  </a:lnTo>
                  <a:lnTo>
                    <a:pt x="362" y="24"/>
                  </a:lnTo>
                  <a:lnTo>
                    <a:pt x="356" y="16"/>
                  </a:lnTo>
                  <a:lnTo>
                    <a:pt x="348" y="10"/>
                  </a:lnTo>
                  <a:lnTo>
                    <a:pt x="341" y="5"/>
                  </a:lnTo>
                  <a:lnTo>
                    <a:pt x="330" y="2"/>
                  </a:lnTo>
                  <a:lnTo>
                    <a:pt x="320" y="0"/>
                  </a:lnTo>
                  <a:lnTo>
                    <a:pt x="209" y="0"/>
                  </a:lnTo>
                  <a:lnTo>
                    <a:pt x="209" y="0"/>
                  </a:lnTo>
                  <a:lnTo>
                    <a:pt x="199" y="2"/>
                  </a:lnTo>
                  <a:lnTo>
                    <a:pt x="188" y="5"/>
                  </a:lnTo>
                  <a:lnTo>
                    <a:pt x="181" y="10"/>
                  </a:lnTo>
                  <a:lnTo>
                    <a:pt x="173" y="16"/>
                  </a:lnTo>
                  <a:lnTo>
                    <a:pt x="167" y="24"/>
                  </a:lnTo>
                  <a:lnTo>
                    <a:pt x="162" y="33"/>
                  </a:lnTo>
                  <a:lnTo>
                    <a:pt x="159" y="42"/>
                  </a:lnTo>
                  <a:lnTo>
                    <a:pt x="157" y="51"/>
                  </a:lnTo>
                  <a:lnTo>
                    <a:pt x="157" y="250"/>
                  </a:lnTo>
                  <a:lnTo>
                    <a:pt x="265" y="250"/>
                  </a:lnTo>
                  <a:lnTo>
                    <a:pt x="265" y="264"/>
                  </a:lnTo>
                  <a:lnTo>
                    <a:pt x="106" y="264"/>
                  </a:lnTo>
                  <a:lnTo>
                    <a:pt x="106" y="264"/>
                  </a:lnTo>
                  <a:lnTo>
                    <a:pt x="83" y="266"/>
                  </a:lnTo>
                  <a:lnTo>
                    <a:pt x="63" y="270"/>
                  </a:lnTo>
                  <a:lnTo>
                    <a:pt x="53" y="275"/>
                  </a:lnTo>
                  <a:lnTo>
                    <a:pt x="44" y="278"/>
                  </a:lnTo>
                  <a:lnTo>
                    <a:pt x="36" y="283"/>
                  </a:lnTo>
                  <a:lnTo>
                    <a:pt x="28" y="289"/>
                  </a:lnTo>
                  <a:lnTo>
                    <a:pt x="22" y="295"/>
                  </a:lnTo>
                  <a:lnTo>
                    <a:pt x="16" y="303"/>
                  </a:lnTo>
                  <a:lnTo>
                    <a:pt x="11" y="311"/>
                  </a:lnTo>
                  <a:lnTo>
                    <a:pt x="8" y="320"/>
                  </a:lnTo>
                  <a:lnTo>
                    <a:pt x="5" y="329"/>
                  </a:lnTo>
                  <a:lnTo>
                    <a:pt x="2" y="340"/>
                  </a:lnTo>
                  <a:lnTo>
                    <a:pt x="0" y="351"/>
                  </a:lnTo>
                  <a:lnTo>
                    <a:pt x="0" y="364"/>
                  </a:lnTo>
                  <a:lnTo>
                    <a:pt x="0" y="440"/>
                  </a:lnTo>
                  <a:lnTo>
                    <a:pt x="27" y="440"/>
                  </a:lnTo>
                  <a:lnTo>
                    <a:pt x="27" y="3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02" name="Grafika 101" descr="Od czego w największym stopniu zależy stan środowiska? &#10;&#10;Grafika przedstawia sytuację finansową państwa: 7%.">
            <a:extLst>
              <a:ext uri="{FF2B5EF4-FFF2-40B4-BE49-F238E27FC236}">
                <a16:creationId xmlns:a16="http://schemas.microsoft.com/office/drawing/2014/main" id="{1F820706-4BCA-4654-B04A-8E1E6A21EB2E}"/>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279687" y="4100181"/>
            <a:ext cx="432000" cy="432000"/>
          </a:xfrm>
          <a:prstGeom prst="rect">
            <a:avLst/>
          </a:prstGeom>
        </p:spPr>
      </p:pic>
      <p:grpSp>
        <p:nvGrpSpPr>
          <p:cNvPr id="160" name="Grupa 159" descr="Od czego w największym stopniu zależy stan środowiska? &#10;&#10;Grafika przedstawia zalesienie, większą liczbę drzew i terenów zielonych: 3%.">
            <a:extLst>
              <a:ext uri="{FF2B5EF4-FFF2-40B4-BE49-F238E27FC236}">
                <a16:creationId xmlns:a16="http://schemas.microsoft.com/office/drawing/2014/main" id="{07EA9495-5103-4A27-B092-1F116A011757}"/>
              </a:ext>
            </a:extLst>
          </p:cNvPr>
          <p:cNvGrpSpPr>
            <a:grpSpLocks noChangeAspect="1"/>
          </p:cNvGrpSpPr>
          <p:nvPr/>
        </p:nvGrpSpPr>
        <p:grpSpPr>
          <a:xfrm>
            <a:off x="6570669" y="4093618"/>
            <a:ext cx="432000" cy="432000"/>
            <a:chOff x="5231130" y="4009638"/>
            <a:chExt cx="936000" cy="936000"/>
          </a:xfrm>
          <a:solidFill>
            <a:srgbClr val="CDCDCD"/>
          </a:solidFill>
        </p:grpSpPr>
        <p:pic>
          <p:nvPicPr>
            <p:cNvPr id="161" name="Grafika 160" descr="Drzewo liściaste">
              <a:extLst>
                <a:ext uri="{FF2B5EF4-FFF2-40B4-BE49-F238E27FC236}">
                  <a16:creationId xmlns:a16="http://schemas.microsoft.com/office/drawing/2014/main" id="{225875DF-B6B8-4C3E-BE0E-90AF3E003100}"/>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231130" y="4009638"/>
              <a:ext cx="936000" cy="936000"/>
            </a:xfrm>
            <a:prstGeom prst="rect">
              <a:avLst/>
            </a:prstGeom>
          </p:spPr>
        </p:pic>
        <p:pic>
          <p:nvPicPr>
            <p:cNvPr id="162" name="Grafika 161" descr="Kwiat">
              <a:extLst>
                <a:ext uri="{FF2B5EF4-FFF2-40B4-BE49-F238E27FC236}">
                  <a16:creationId xmlns:a16="http://schemas.microsoft.com/office/drawing/2014/main" id="{FBD76B42-1886-4379-A0BA-BD590E7346E6}"/>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403106" y="4731784"/>
              <a:ext cx="180000" cy="180000"/>
            </a:xfrm>
            <a:prstGeom prst="rect">
              <a:avLst/>
            </a:prstGeom>
          </p:spPr>
        </p:pic>
      </p:grpSp>
      <p:grpSp>
        <p:nvGrpSpPr>
          <p:cNvPr id="182" name="Grupa 181" descr="Od czego w największym stopniu zależy stan środowiska? &#10;&#10;Grafika przedstawia gospodarowanie ściekami i odpadami: 8%.">
            <a:extLst>
              <a:ext uri="{FF2B5EF4-FFF2-40B4-BE49-F238E27FC236}">
                <a16:creationId xmlns:a16="http://schemas.microsoft.com/office/drawing/2014/main" id="{8BEFA0A0-51D3-49EA-A93E-53E978C6698B}"/>
              </a:ext>
            </a:extLst>
          </p:cNvPr>
          <p:cNvGrpSpPr>
            <a:grpSpLocks noChangeAspect="1"/>
          </p:cNvGrpSpPr>
          <p:nvPr/>
        </p:nvGrpSpPr>
        <p:grpSpPr>
          <a:xfrm>
            <a:off x="7516044" y="2848553"/>
            <a:ext cx="514818" cy="396003"/>
            <a:chOff x="3563400" y="2373249"/>
            <a:chExt cx="911022" cy="700773"/>
          </a:xfrm>
          <a:solidFill>
            <a:srgbClr val="CDCDCD"/>
          </a:solidFill>
        </p:grpSpPr>
        <p:sp>
          <p:nvSpPr>
            <p:cNvPr id="176" name="Dowolny kształt: kształt 175">
              <a:extLst>
                <a:ext uri="{FF2B5EF4-FFF2-40B4-BE49-F238E27FC236}">
                  <a16:creationId xmlns:a16="http://schemas.microsoft.com/office/drawing/2014/main" id="{0286030A-4D2C-4450-A5D1-44E9A40F4371}"/>
                </a:ext>
              </a:extLst>
            </p:cNvPr>
            <p:cNvSpPr>
              <a:spLocks noChangeAspect="1"/>
            </p:cNvSpPr>
            <p:nvPr/>
          </p:nvSpPr>
          <p:spPr>
            <a:xfrm>
              <a:off x="4080768" y="2723252"/>
              <a:ext cx="117013" cy="180000"/>
            </a:xfrm>
            <a:custGeom>
              <a:avLst/>
              <a:gdLst>
                <a:gd name="connsiteX0" fmla="*/ 5 w 129959"/>
                <a:gd name="connsiteY0" fmla="*/ 134150 h 199916"/>
                <a:gd name="connsiteX1" fmla="*/ 64193 w 129959"/>
                <a:gd name="connsiteY1" fmla="*/ 199912 h 199916"/>
                <a:gd name="connsiteX2" fmla="*/ 129954 w 129959"/>
                <a:gd name="connsiteY2" fmla="*/ 135724 h 199916"/>
                <a:gd name="connsiteX3" fmla="*/ 129954 w 129959"/>
                <a:gd name="connsiteY3" fmla="*/ 134150 h 199916"/>
                <a:gd name="connsiteX4" fmla="*/ 64984 w 129959"/>
                <a:gd name="connsiteY4" fmla="*/ 0 h 199916"/>
                <a:gd name="connsiteX5" fmla="*/ 5 w 129959"/>
                <a:gd name="connsiteY5" fmla="*/ 134150 h 19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59" h="199916">
                  <a:moveTo>
                    <a:pt x="5" y="134150"/>
                  </a:moveTo>
                  <a:cubicBezTo>
                    <a:pt x="-429" y="170035"/>
                    <a:pt x="28308" y="199477"/>
                    <a:pt x="64193" y="199912"/>
                  </a:cubicBezTo>
                  <a:cubicBezTo>
                    <a:pt x="100077" y="200346"/>
                    <a:pt x="129520" y="171608"/>
                    <a:pt x="129954" y="135724"/>
                  </a:cubicBezTo>
                  <a:cubicBezTo>
                    <a:pt x="129961" y="135199"/>
                    <a:pt x="129961" y="134675"/>
                    <a:pt x="129954" y="134150"/>
                  </a:cubicBezTo>
                  <a:cubicBezTo>
                    <a:pt x="129964" y="92326"/>
                    <a:pt x="64984" y="0"/>
                    <a:pt x="64984" y="0"/>
                  </a:cubicBezTo>
                  <a:cubicBezTo>
                    <a:pt x="64984" y="0"/>
                    <a:pt x="5" y="92593"/>
                    <a:pt x="5" y="134150"/>
                  </a:cubicBezTo>
                  <a:close/>
                </a:path>
              </a:pathLst>
            </a:custGeom>
            <a:grpFill/>
            <a:ln w="9525" cap="flat">
              <a:noFill/>
              <a:prstDash val="solid"/>
              <a:miter/>
            </a:ln>
          </p:spPr>
          <p:txBody>
            <a:bodyPr rtlCol="0" anchor="ctr"/>
            <a:lstStyle/>
            <a:p>
              <a:endParaRPr lang="pl-PL"/>
            </a:p>
          </p:txBody>
        </p:sp>
        <p:grpSp>
          <p:nvGrpSpPr>
            <p:cNvPr id="177" name="Grupa 176">
              <a:extLst>
                <a:ext uri="{FF2B5EF4-FFF2-40B4-BE49-F238E27FC236}">
                  <a16:creationId xmlns:a16="http://schemas.microsoft.com/office/drawing/2014/main" id="{8BA60595-07E3-487D-8669-2F911B0D6386}"/>
                </a:ext>
              </a:extLst>
            </p:cNvPr>
            <p:cNvGrpSpPr>
              <a:grpSpLocks noChangeAspect="1"/>
            </p:cNvGrpSpPr>
            <p:nvPr/>
          </p:nvGrpSpPr>
          <p:grpSpPr>
            <a:xfrm>
              <a:off x="3772415" y="2822021"/>
              <a:ext cx="702007" cy="252001"/>
              <a:chOff x="3670301" y="1798638"/>
              <a:chExt cx="681038" cy="244476"/>
            </a:xfrm>
            <a:grpFill/>
          </p:grpSpPr>
          <p:sp>
            <p:nvSpPr>
              <p:cNvPr id="178" name="Freeform 34">
                <a:extLst>
                  <a:ext uri="{FF2B5EF4-FFF2-40B4-BE49-F238E27FC236}">
                    <a16:creationId xmlns:a16="http://schemas.microsoft.com/office/drawing/2014/main" id="{0BACE66A-183E-4E1D-8639-8D56974CA5CB}"/>
                  </a:ext>
                </a:extLst>
              </p:cNvPr>
              <p:cNvSpPr>
                <a:spLocks/>
              </p:cNvSpPr>
              <p:nvPr/>
            </p:nvSpPr>
            <p:spPr bwMode="auto">
              <a:xfrm>
                <a:off x="3670301" y="1949451"/>
                <a:ext cx="681038" cy="93663"/>
              </a:xfrm>
              <a:custGeom>
                <a:avLst/>
                <a:gdLst>
                  <a:gd name="T0" fmla="*/ 1411 w 1715"/>
                  <a:gd name="T1" fmla="*/ 235 h 236"/>
                  <a:gd name="T2" fmla="*/ 1351 w 1715"/>
                  <a:gd name="T3" fmla="*/ 222 h 236"/>
                  <a:gd name="T4" fmla="*/ 1270 w 1715"/>
                  <a:gd name="T5" fmla="*/ 188 h 236"/>
                  <a:gd name="T6" fmla="*/ 1204 w 1715"/>
                  <a:gd name="T7" fmla="*/ 159 h 236"/>
                  <a:gd name="T8" fmla="*/ 1158 w 1715"/>
                  <a:gd name="T9" fmla="*/ 148 h 236"/>
                  <a:gd name="T10" fmla="*/ 1134 w 1715"/>
                  <a:gd name="T11" fmla="*/ 148 h 236"/>
                  <a:gd name="T12" fmla="*/ 1088 w 1715"/>
                  <a:gd name="T13" fmla="*/ 159 h 236"/>
                  <a:gd name="T14" fmla="*/ 1022 w 1715"/>
                  <a:gd name="T15" fmla="*/ 188 h 236"/>
                  <a:gd name="T16" fmla="*/ 941 w 1715"/>
                  <a:gd name="T17" fmla="*/ 222 h 236"/>
                  <a:gd name="T18" fmla="*/ 881 w 1715"/>
                  <a:gd name="T19" fmla="*/ 235 h 236"/>
                  <a:gd name="T20" fmla="*/ 842 w 1715"/>
                  <a:gd name="T21" fmla="*/ 235 h 236"/>
                  <a:gd name="T22" fmla="*/ 782 w 1715"/>
                  <a:gd name="T23" fmla="*/ 222 h 236"/>
                  <a:gd name="T24" fmla="*/ 700 w 1715"/>
                  <a:gd name="T25" fmla="*/ 188 h 236"/>
                  <a:gd name="T26" fmla="*/ 631 w 1715"/>
                  <a:gd name="T27" fmla="*/ 159 h 236"/>
                  <a:gd name="T28" fmla="*/ 585 w 1715"/>
                  <a:gd name="T29" fmla="*/ 148 h 236"/>
                  <a:gd name="T30" fmla="*/ 561 w 1715"/>
                  <a:gd name="T31" fmla="*/ 148 h 236"/>
                  <a:gd name="T32" fmla="*/ 515 w 1715"/>
                  <a:gd name="T33" fmla="*/ 159 h 236"/>
                  <a:gd name="T34" fmla="*/ 447 w 1715"/>
                  <a:gd name="T35" fmla="*/ 188 h 236"/>
                  <a:gd name="T36" fmla="*/ 364 w 1715"/>
                  <a:gd name="T37" fmla="*/ 222 h 236"/>
                  <a:gd name="T38" fmla="*/ 305 w 1715"/>
                  <a:gd name="T39" fmla="*/ 235 h 236"/>
                  <a:gd name="T40" fmla="*/ 265 w 1715"/>
                  <a:gd name="T41" fmla="*/ 235 h 236"/>
                  <a:gd name="T42" fmla="*/ 206 w 1715"/>
                  <a:gd name="T43" fmla="*/ 222 h 236"/>
                  <a:gd name="T44" fmla="*/ 124 w 1715"/>
                  <a:gd name="T45" fmla="*/ 188 h 236"/>
                  <a:gd name="T46" fmla="*/ 58 w 1715"/>
                  <a:gd name="T47" fmla="*/ 159 h 236"/>
                  <a:gd name="T48" fmla="*/ 13 w 1715"/>
                  <a:gd name="T49" fmla="*/ 148 h 236"/>
                  <a:gd name="T50" fmla="*/ 0 w 1715"/>
                  <a:gd name="T51" fmla="*/ 0 h 236"/>
                  <a:gd name="T52" fmla="*/ 71 w 1715"/>
                  <a:gd name="T53" fmla="*/ 11 h 236"/>
                  <a:gd name="T54" fmla="*/ 140 w 1715"/>
                  <a:gd name="T55" fmla="*/ 36 h 236"/>
                  <a:gd name="T56" fmla="*/ 211 w 1715"/>
                  <a:gd name="T57" fmla="*/ 67 h 236"/>
                  <a:gd name="T58" fmla="*/ 277 w 1715"/>
                  <a:gd name="T59" fmla="*/ 90 h 236"/>
                  <a:gd name="T60" fmla="*/ 294 w 1715"/>
                  <a:gd name="T61" fmla="*/ 90 h 236"/>
                  <a:gd name="T62" fmla="*/ 360 w 1715"/>
                  <a:gd name="T63" fmla="*/ 67 h 236"/>
                  <a:gd name="T64" fmla="*/ 434 w 1715"/>
                  <a:gd name="T65" fmla="*/ 34 h 236"/>
                  <a:gd name="T66" fmla="*/ 503 w 1715"/>
                  <a:gd name="T67" fmla="*/ 11 h 236"/>
                  <a:gd name="T68" fmla="*/ 574 w 1715"/>
                  <a:gd name="T69" fmla="*/ 0 h 236"/>
                  <a:gd name="T70" fmla="*/ 620 w 1715"/>
                  <a:gd name="T71" fmla="*/ 6 h 236"/>
                  <a:gd name="T72" fmla="*/ 689 w 1715"/>
                  <a:gd name="T73" fmla="*/ 25 h 236"/>
                  <a:gd name="T74" fmla="*/ 758 w 1715"/>
                  <a:gd name="T75" fmla="*/ 55 h 236"/>
                  <a:gd name="T76" fmla="*/ 842 w 1715"/>
                  <a:gd name="T77" fmla="*/ 88 h 236"/>
                  <a:gd name="T78" fmla="*/ 861 w 1715"/>
                  <a:gd name="T79" fmla="*/ 90 h 236"/>
                  <a:gd name="T80" fmla="*/ 906 w 1715"/>
                  <a:gd name="T81" fmla="*/ 79 h 236"/>
                  <a:gd name="T82" fmla="*/ 962 w 1715"/>
                  <a:gd name="T83" fmla="*/ 55 h 236"/>
                  <a:gd name="T84" fmla="*/ 1052 w 1715"/>
                  <a:gd name="T85" fmla="*/ 17 h 236"/>
                  <a:gd name="T86" fmla="*/ 1122 w 1715"/>
                  <a:gd name="T87" fmla="*/ 2 h 236"/>
                  <a:gd name="T88" fmla="*/ 1169 w 1715"/>
                  <a:gd name="T89" fmla="*/ 2 h 236"/>
                  <a:gd name="T90" fmla="*/ 1240 w 1715"/>
                  <a:gd name="T91" fmla="*/ 17 h 236"/>
                  <a:gd name="T92" fmla="*/ 1329 w 1715"/>
                  <a:gd name="T93" fmla="*/ 55 h 236"/>
                  <a:gd name="T94" fmla="*/ 1385 w 1715"/>
                  <a:gd name="T95" fmla="*/ 79 h 236"/>
                  <a:gd name="T96" fmla="*/ 1431 w 1715"/>
                  <a:gd name="T97" fmla="*/ 90 h 236"/>
                  <a:gd name="T98" fmla="*/ 1450 w 1715"/>
                  <a:gd name="T99" fmla="*/ 88 h 236"/>
                  <a:gd name="T100" fmla="*/ 1531 w 1715"/>
                  <a:gd name="T101" fmla="*/ 55 h 236"/>
                  <a:gd name="T102" fmla="*/ 1597 w 1715"/>
                  <a:gd name="T103" fmla="*/ 27 h 236"/>
                  <a:gd name="T104" fmla="*/ 1668 w 1715"/>
                  <a:gd name="T105" fmla="*/ 6 h 236"/>
                  <a:gd name="T106" fmla="*/ 1715 w 1715"/>
                  <a:gd name="T107" fmla="*/ 146 h 236"/>
                  <a:gd name="T108" fmla="*/ 1688 w 1715"/>
                  <a:gd name="T109" fmla="*/ 150 h 236"/>
                  <a:gd name="T110" fmla="*/ 1625 w 1715"/>
                  <a:gd name="T111" fmla="*/ 172 h 236"/>
                  <a:gd name="T112" fmla="*/ 1550 w 1715"/>
                  <a:gd name="T113" fmla="*/ 206 h 236"/>
                  <a:gd name="T114" fmla="*/ 1489 w 1715"/>
                  <a:gd name="T115" fmla="*/ 227 h 236"/>
                  <a:gd name="T116" fmla="*/ 1431 w 1715"/>
                  <a:gd name="T117"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5" h="236">
                    <a:moveTo>
                      <a:pt x="1431" y="236"/>
                    </a:moveTo>
                    <a:lnTo>
                      <a:pt x="1431" y="236"/>
                    </a:lnTo>
                    <a:lnTo>
                      <a:pt x="1411" y="235"/>
                    </a:lnTo>
                    <a:lnTo>
                      <a:pt x="1392" y="232"/>
                    </a:lnTo>
                    <a:lnTo>
                      <a:pt x="1372" y="227"/>
                    </a:lnTo>
                    <a:lnTo>
                      <a:pt x="1351" y="222"/>
                    </a:lnTo>
                    <a:lnTo>
                      <a:pt x="1332" y="214"/>
                    </a:lnTo>
                    <a:lnTo>
                      <a:pt x="1311" y="206"/>
                    </a:lnTo>
                    <a:lnTo>
                      <a:pt x="1270" y="188"/>
                    </a:lnTo>
                    <a:lnTo>
                      <a:pt x="1270" y="188"/>
                    </a:lnTo>
                    <a:lnTo>
                      <a:pt x="1237" y="172"/>
                    </a:lnTo>
                    <a:lnTo>
                      <a:pt x="1204" y="159"/>
                    </a:lnTo>
                    <a:lnTo>
                      <a:pt x="1187" y="154"/>
                    </a:lnTo>
                    <a:lnTo>
                      <a:pt x="1173" y="150"/>
                    </a:lnTo>
                    <a:lnTo>
                      <a:pt x="1158" y="148"/>
                    </a:lnTo>
                    <a:lnTo>
                      <a:pt x="1145" y="146"/>
                    </a:lnTo>
                    <a:lnTo>
                      <a:pt x="1145" y="146"/>
                    </a:lnTo>
                    <a:lnTo>
                      <a:pt x="1134" y="148"/>
                    </a:lnTo>
                    <a:lnTo>
                      <a:pt x="1119" y="150"/>
                    </a:lnTo>
                    <a:lnTo>
                      <a:pt x="1104" y="154"/>
                    </a:lnTo>
                    <a:lnTo>
                      <a:pt x="1088" y="159"/>
                    </a:lnTo>
                    <a:lnTo>
                      <a:pt x="1055" y="172"/>
                    </a:lnTo>
                    <a:lnTo>
                      <a:pt x="1022" y="188"/>
                    </a:lnTo>
                    <a:lnTo>
                      <a:pt x="1022" y="188"/>
                    </a:lnTo>
                    <a:lnTo>
                      <a:pt x="981" y="206"/>
                    </a:lnTo>
                    <a:lnTo>
                      <a:pt x="960" y="214"/>
                    </a:lnTo>
                    <a:lnTo>
                      <a:pt x="941" y="222"/>
                    </a:lnTo>
                    <a:lnTo>
                      <a:pt x="920" y="227"/>
                    </a:lnTo>
                    <a:lnTo>
                      <a:pt x="900" y="232"/>
                    </a:lnTo>
                    <a:lnTo>
                      <a:pt x="881" y="235"/>
                    </a:lnTo>
                    <a:lnTo>
                      <a:pt x="861" y="236"/>
                    </a:lnTo>
                    <a:lnTo>
                      <a:pt x="861" y="236"/>
                    </a:lnTo>
                    <a:lnTo>
                      <a:pt x="842" y="235"/>
                    </a:lnTo>
                    <a:lnTo>
                      <a:pt x="822" y="232"/>
                    </a:lnTo>
                    <a:lnTo>
                      <a:pt x="801" y="227"/>
                    </a:lnTo>
                    <a:lnTo>
                      <a:pt x="782" y="222"/>
                    </a:lnTo>
                    <a:lnTo>
                      <a:pt x="761" y="214"/>
                    </a:lnTo>
                    <a:lnTo>
                      <a:pt x="742" y="206"/>
                    </a:lnTo>
                    <a:lnTo>
                      <a:pt x="700" y="188"/>
                    </a:lnTo>
                    <a:lnTo>
                      <a:pt x="700" y="188"/>
                    </a:lnTo>
                    <a:lnTo>
                      <a:pt x="665" y="174"/>
                    </a:lnTo>
                    <a:lnTo>
                      <a:pt x="631" y="159"/>
                    </a:lnTo>
                    <a:lnTo>
                      <a:pt x="615" y="154"/>
                    </a:lnTo>
                    <a:lnTo>
                      <a:pt x="600" y="150"/>
                    </a:lnTo>
                    <a:lnTo>
                      <a:pt x="585" y="148"/>
                    </a:lnTo>
                    <a:lnTo>
                      <a:pt x="574" y="146"/>
                    </a:lnTo>
                    <a:lnTo>
                      <a:pt x="574" y="146"/>
                    </a:lnTo>
                    <a:lnTo>
                      <a:pt x="561" y="148"/>
                    </a:lnTo>
                    <a:lnTo>
                      <a:pt x="546" y="150"/>
                    </a:lnTo>
                    <a:lnTo>
                      <a:pt x="531" y="154"/>
                    </a:lnTo>
                    <a:lnTo>
                      <a:pt x="515" y="159"/>
                    </a:lnTo>
                    <a:lnTo>
                      <a:pt x="481" y="174"/>
                    </a:lnTo>
                    <a:lnTo>
                      <a:pt x="447" y="188"/>
                    </a:lnTo>
                    <a:lnTo>
                      <a:pt x="447" y="188"/>
                    </a:lnTo>
                    <a:lnTo>
                      <a:pt x="406" y="206"/>
                    </a:lnTo>
                    <a:lnTo>
                      <a:pt x="385" y="214"/>
                    </a:lnTo>
                    <a:lnTo>
                      <a:pt x="364" y="222"/>
                    </a:lnTo>
                    <a:lnTo>
                      <a:pt x="344" y="227"/>
                    </a:lnTo>
                    <a:lnTo>
                      <a:pt x="325" y="232"/>
                    </a:lnTo>
                    <a:lnTo>
                      <a:pt x="305" y="235"/>
                    </a:lnTo>
                    <a:lnTo>
                      <a:pt x="284" y="236"/>
                    </a:lnTo>
                    <a:lnTo>
                      <a:pt x="284" y="236"/>
                    </a:lnTo>
                    <a:lnTo>
                      <a:pt x="265" y="235"/>
                    </a:lnTo>
                    <a:lnTo>
                      <a:pt x="245" y="232"/>
                    </a:lnTo>
                    <a:lnTo>
                      <a:pt x="226" y="227"/>
                    </a:lnTo>
                    <a:lnTo>
                      <a:pt x="206" y="222"/>
                    </a:lnTo>
                    <a:lnTo>
                      <a:pt x="185" y="214"/>
                    </a:lnTo>
                    <a:lnTo>
                      <a:pt x="166" y="206"/>
                    </a:lnTo>
                    <a:lnTo>
                      <a:pt x="124" y="188"/>
                    </a:lnTo>
                    <a:lnTo>
                      <a:pt x="124" y="188"/>
                    </a:lnTo>
                    <a:lnTo>
                      <a:pt x="92" y="172"/>
                    </a:lnTo>
                    <a:lnTo>
                      <a:pt x="58" y="159"/>
                    </a:lnTo>
                    <a:lnTo>
                      <a:pt x="42" y="154"/>
                    </a:lnTo>
                    <a:lnTo>
                      <a:pt x="26" y="150"/>
                    </a:lnTo>
                    <a:lnTo>
                      <a:pt x="13" y="148"/>
                    </a:lnTo>
                    <a:lnTo>
                      <a:pt x="0" y="146"/>
                    </a:lnTo>
                    <a:lnTo>
                      <a:pt x="0" y="0"/>
                    </a:lnTo>
                    <a:lnTo>
                      <a:pt x="0" y="0"/>
                    </a:lnTo>
                    <a:lnTo>
                      <a:pt x="24" y="2"/>
                    </a:lnTo>
                    <a:lnTo>
                      <a:pt x="47" y="6"/>
                    </a:lnTo>
                    <a:lnTo>
                      <a:pt x="71" y="11"/>
                    </a:lnTo>
                    <a:lnTo>
                      <a:pt x="94" y="17"/>
                    </a:lnTo>
                    <a:lnTo>
                      <a:pt x="118" y="27"/>
                    </a:lnTo>
                    <a:lnTo>
                      <a:pt x="140" y="36"/>
                    </a:lnTo>
                    <a:lnTo>
                      <a:pt x="184" y="55"/>
                    </a:lnTo>
                    <a:lnTo>
                      <a:pt x="184" y="55"/>
                    </a:lnTo>
                    <a:lnTo>
                      <a:pt x="211" y="67"/>
                    </a:lnTo>
                    <a:lnTo>
                      <a:pt x="240" y="79"/>
                    </a:lnTo>
                    <a:lnTo>
                      <a:pt x="265" y="88"/>
                    </a:lnTo>
                    <a:lnTo>
                      <a:pt x="277" y="90"/>
                    </a:lnTo>
                    <a:lnTo>
                      <a:pt x="284" y="90"/>
                    </a:lnTo>
                    <a:lnTo>
                      <a:pt x="284" y="90"/>
                    </a:lnTo>
                    <a:lnTo>
                      <a:pt x="294" y="90"/>
                    </a:lnTo>
                    <a:lnTo>
                      <a:pt x="305" y="88"/>
                    </a:lnTo>
                    <a:lnTo>
                      <a:pt x="331" y="79"/>
                    </a:lnTo>
                    <a:lnTo>
                      <a:pt x="360" y="67"/>
                    </a:lnTo>
                    <a:lnTo>
                      <a:pt x="389" y="55"/>
                    </a:lnTo>
                    <a:lnTo>
                      <a:pt x="389" y="55"/>
                    </a:lnTo>
                    <a:lnTo>
                      <a:pt x="434" y="34"/>
                    </a:lnTo>
                    <a:lnTo>
                      <a:pt x="456" y="25"/>
                    </a:lnTo>
                    <a:lnTo>
                      <a:pt x="480" y="17"/>
                    </a:lnTo>
                    <a:lnTo>
                      <a:pt x="503" y="11"/>
                    </a:lnTo>
                    <a:lnTo>
                      <a:pt x="527" y="6"/>
                    </a:lnTo>
                    <a:lnTo>
                      <a:pt x="550" y="2"/>
                    </a:lnTo>
                    <a:lnTo>
                      <a:pt x="574" y="0"/>
                    </a:lnTo>
                    <a:lnTo>
                      <a:pt x="574" y="0"/>
                    </a:lnTo>
                    <a:lnTo>
                      <a:pt x="597" y="2"/>
                    </a:lnTo>
                    <a:lnTo>
                      <a:pt x="620" y="6"/>
                    </a:lnTo>
                    <a:lnTo>
                      <a:pt x="643" y="11"/>
                    </a:lnTo>
                    <a:lnTo>
                      <a:pt x="666" y="17"/>
                    </a:lnTo>
                    <a:lnTo>
                      <a:pt x="689" y="25"/>
                    </a:lnTo>
                    <a:lnTo>
                      <a:pt x="713" y="34"/>
                    </a:lnTo>
                    <a:lnTo>
                      <a:pt x="758" y="55"/>
                    </a:lnTo>
                    <a:lnTo>
                      <a:pt x="758" y="55"/>
                    </a:lnTo>
                    <a:lnTo>
                      <a:pt x="787" y="67"/>
                    </a:lnTo>
                    <a:lnTo>
                      <a:pt x="816" y="79"/>
                    </a:lnTo>
                    <a:lnTo>
                      <a:pt x="842" y="88"/>
                    </a:lnTo>
                    <a:lnTo>
                      <a:pt x="852" y="90"/>
                    </a:lnTo>
                    <a:lnTo>
                      <a:pt x="861" y="90"/>
                    </a:lnTo>
                    <a:lnTo>
                      <a:pt x="861" y="90"/>
                    </a:lnTo>
                    <a:lnTo>
                      <a:pt x="871" y="90"/>
                    </a:lnTo>
                    <a:lnTo>
                      <a:pt x="881" y="88"/>
                    </a:lnTo>
                    <a:lnTo>
                      <a:pt x="906" y="79"/>
                    </a:lnTo>
                    <a:lnTo>
                      <a:pt x="934" y="67"/>
                    </a:lnTo>
                    <a:lnTo>
                      <a:pt x="962" y="55"/>
                    </a:lnTo>
                    <a:lnTo>
                      <a:pt x="962" y="55"/>
                    </a:lnTo>
                    <a:lnTo>
                      <a:pt x="1006" y="36"/>
                    </a:lnTo>
                    <a:lnTo>
                      <a:pt x="1028" y="27"/>
                    </a:lnTo>
                    <a:lnTo>
                      <a:pt x="1052" y="17"/>
                    </a:lnTo>
                    <a:lnTo>
                      <a:pt x="1075" y="11"/>
                    </a:lnTo>
                    <a:lnTo>
                      <a:pt x="1098" y="6"/>
                    </a:lnTo>
                    <a:lnTo>
                      <a:pt x="1122" y="2"/>
                    </a:lnTo>
                    <a:lnTo>
                      <a:pt x="1145" y="0"/>
                    </a:lnTo>
                    <a:lnTo>
                      <a:pt x="1145" y="0"/>
                    </a:lnTo>
                    <a:lnTo>
                      <a:pt x="1169" y="2"/>
                    </a:lnTo>
                    <a:lnTo>
                      <a:pt x="1194" y="6"/>
                    </a:lnTo>
                    <a:lnTo>
                      <a:pt x="1217" y="11"/>
                    </a:lnTo>
                    <a:lnTo>
                      <a:pt x="1240" y="17"/>
                    </a:lnTo>
                    <a:lnTo>
                      <a:pt x="1263" y="27"/>
                    </a:lnTo>
                    <a:lnTo>
                      <a:pt x="1286" y="36"/>
                    </a:lnTo>
                    <a:lnTo>
                      <a:pt x="1329" y="55"/>
                    </a:lnTo>
                    <a:lnTo>
                      <a:pt x="1329" y="55"/>
                    </a:lnTo>
                    <a:lnTo>
                      <a:pt x="1358" y="67"/>
                    </a:lnTo>
                    <a:lnTo>
                      <a:pt x="1385" y="79"/>
                    </a:lnTo>
                    <a:lnTo>
                      <a:pt x="1411" y="88"/>
                    </a:lnTo>
                    <a:lnTo>
                      <a:pt x="1421" y="90"/>
                    </a:lnTo>
                    <a:lnTo>
                      <a:pt x="1431" y="90"/>
                    </a:lnTo>
                    <a:lnTo>
                      <a:pt x="1431" y="90"/>
                    </a:lnTo>
                    <a:lnTo>
                      <a:pt x="1440" y="90"/>
                    </a:lnTo>
                    <a:lnTo>
                      <a:pt x="1450" y="88"/>
                    </a:lnTo>
                    <a:lnTo>
                      <a:pt x="1475" y="79"/>
                    </a:lnTo>
                    <a:lnTo>
                      <a:pt x="1504" y="67"/>
                    </a:lnTo>
                    <a:lnTo>
                      <a:pt x="1531" y="55"/>
                    </a:lnTo>
                    <a:lnTo>
                      <a:pt x="1531" y="55"/>
                    </a:lnTo>
                    <a:lnTo>
                      <a:pt x="1575" y="36"/>
                    </a:lnTo>
                    <a:lnTo>
                      <a:pt x="1597" y="27"/>
                    </a:lnTo>
                    <a:lnTo>
                      <a:pt x="1621" y="17"/>
                    </a:lnTo>
                    <a:lnTo>
                      <a:pt x="1644" y="11"/>
                    </a:lnTo>
                    <a:lnTo>
                      <a:pt x="1668" y="6"/>
                    </a:lnTo>
                    <a:lnTo>
                      <a:pt x="1691" y="2"/>
                    </a:lnTo>
                    <a:lnTo>
                      <a:pt x="1715" y="0"/>
                    </a:lnTo>
                    <a:lnTo>
                      <a:pt x="1715" y="146"/>
                    </a:lnTo>
                    <a:lnTo>
                      <a:pt x="1715" y="146"/>
                    </a:lnTo>
                    <a:lnTo>
                      <a:pt x="1703" y="148"/>
                    </a:lnTo>
                    <a:lnTo>
                      <a:pt x="1688" y="150"/>
                    </a:lnTo>
                    <a:lnTo>
                      <a:pt x="1674" y="154"/>
                    </a:lnTo>
                    <a:lnTo>
                      <a:pt x="1657" y="159"/>
                    </a:lnTo>
                    <a:lnTo>
                      <a:pt x="1625" y="172"/>
                    </a:lnTo>
                    <a:lnTo>
                      <a:pt x="1591" y="188"/>
                    </a:lnTo>
                    <a:lnTo>
                      <a:pt x="1591" y="188"/>
                    </a:lnTo>
                    <a:lnTo>
                      <a:pt x="1550" y="206"/>
                    </a:lnTo>
                    <a:lnTo>
                      <a:pt x="1530" y="214"/>
                    </a:lnTo>
                    <a:lnTo>
                      <a:pt x="1510" y="222"/>
                    </a:lnTo>
                    <a:lnTo>
                      <a:pt x="1489" y="227"/>
                    </a:lnTo>
                    <a:lnTo>
                      <a:pt x="1470" y="232"/>
                    </a:lnTo>
                    <a:lnTo>
                      <a:pt x="1450" y="235"/>
                    </a:lnTo>
                    <a:lnTo>
                      <a:pt x="1431" y="236"/>
                    </a:lnTo>
                    <a:lnTo>
                      <a:pt x="1431" y="236"/>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79" name="Freeform 35">
                <a:extLst>
                  <a:ext uri="{FF2B5EF4-FFF2-40B4-BE49-F238E27FC236}">
                    <a16:creationId xmlns:a16="http://schemas.microsoft.com/office/drawing/2014/main" id="{F3D835AF-254A-4198-BC30-55FA3640F292}"/>
                  </a:ext>
                </a:extLst>
              </p:cNvPr>
              <p:cNvSpPr>
                <a:spLocks/>
              </p:cNvSpPr>
              <p:nvPr/>
            </p:nvSpPr>
            <p:spPr bwMode="auto">
              <a:xfrm>
                <a:off x="4135438" y="1798638"/>
                <a:ext cx="215900" cy="95250"/>
              </a:xfrm>
              <a:custGeom>
                <a:avLst/>
                <a:gdLst>
                  <a:gd name="T0" fmla="*/ 358 w 542"/>
                  <a:gd name="T1" fmla="*/ 54 h 237"/>
                  <a:gd name="T2" fmla="*/ 302 w 542"/>
                  <a:gd name="T3" fmla="*/ 78 h 237"/>
                  <a:gd name="T4" fmla="*/ 267 w 542"/>
                  <a:gd name="T5" fmla="*/ 89 h 237"/>
                  <a:gd name="T6" fmla="*/ 258 w 542"/>
                  <a:gd name="T7" fmla="*/ 91 h 237"/>
                  <a:gd name="T8" fmla="*/ 238 w 542"/>
                  <a:gd name="T9" fmla="*/ 87 h 237"/>
                  <a:gd name="T10" fmla="*/ 185 w 542"/>
                  <a:gd name="T11" fmla="*/ 67 h 237"/>
                  <a:gd name="T12" fmla="*/ 156 w 542"/>
                  <a:gd name="T13" fmla="*/ 54 h 237"/>
                  <a:gd name="T14" fmla="*/ 80 w 542"/>
                  <a:gd name="T15" fmla="*/ 23 h 237"/>
                  <a:gd name="T16" fmla="*/ 41 w 542"/>
                  <a:gd name="T17" fmla="*/ 10 h 237"/>
                  <a:gd name="T18" fmla="*/ 1 w 542"/>
                  <a:gd name="T19" fmla="*/ 2 h 237"/>
                  <a:gd name="T20" fmla="*/ 5 w 542"/>
                  <a:gd name="T21" fmla="*/ 19 h 237"/>
                  <a:gd name="T22" fmla="*/ 9 w 542"/>
                  <a:gd name="T23" fmla="*/ 56 h 237"/>
                  <a:gd name="T24" fmla="*/ 9 w 542"/>
                  <a:gd name="T25" fmla="*/ 75 h 237"/>
                  <a:gd name="T26" fmla="*/ 8 w 542"/>
                  <a:gd name="T27" fmla="*/ 113 h 237"/>
                  <a:gd name="T28" fmla="*/ 0 w 542"/>
                  <a:gd name="T29" fmla="*/ 149 h 237"/>
                  <a:gd name="T30" fmla="*/ 23 w 542"/>
                  <a:gd name="T31" fmla="*/ 157 h 237"/>
                  <a:gd name="T32" fmla="*/ 97 w 542"/>
                  <a:gd name="T33" fmla="*/ 187 h 237"/>
                  <a:gd name="T34" fmla="*/ 138 w 542"/>
                  <a:gd name="T35" fmla="*/ 205 h 237"/>
                  <a:gd name="T36" fmla="*/ 178 w 542"/>
                  <a:gd name="T37" fmla="*/ 221 h 237"/>
                  <a:gd name="T38" fmla="*/ 219 w 542"/>
                  <a:gd name="T39" fmla="*/ 231 h 237"/>
                  <a:gd name="T40" fmla="*/ 258 w 542"/>
                  <a:gd name="T41" fmla="*/ 237 h 237"/>
                  <a:gd name="T42" fmla="*/ 277 w 542"/>
                  <a:gd name="T43" fmla="*/ 235 h 237"/>
                  <a:gd name="T44" fmla="*/ 316 w 542"/>
                  <a:gd name="T45" fmla="*/ 227 h 237"/>
                  <a:gd name="T46" fmla="*/ 357 w 542"/>
                  <a:gd name="T47" fmla="*/ 213 h 237"/>
                  <a:gd name="T48" fmla="*/ 418 w 542"/>
                  <a:gd name="T49" fmla="*/ 187 h 237"/>
                  <a:gd name="T50" fmla="*/ 452 w 542"/>
                  <a:gd name="T51" fmla="*/ 173 h 237"/>
                  <a:gd name="T52" fmla="*/ 501 w 542"/>
                  <a:gd name="T53" fmla="*/ 153 h 237"/>
                  <a:gd name="T54" fmla="*/ 530 w 542"/>
                  <a:gd name="T55" fmla="*/ 147 h 237"/>
                  <a:gd name="T56" fmla="*/ 542 w 542"/>
                  <a:gd name="T57" fmla="*/ 0 h 237"/>
                  <a:gd name="T58" fmla="*/ 518 w 542"/>
                  <a:gd name="T59" fmla="*/ 1 h 237"/>
                  <a:gd name="T60" fmla="*/ 471 w 542"/>
                  <a:gd name="T61" fmla="*/ 10 h 237"/>
                  <a:gd name="T62" fmla="*/ 424 w 542"/>
                  <a:gd name="T63" fmla="*/ 26 h 237"/>
                  <a:gd name="T64" fmla="*/ 358 w 542"/>
                  <a:gd name="T65" fmla="*/ 5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2" h="237">
                    <a:moveTo>
                      <a:pt x="358" y="54"/>
                    </a:moveTo>
                    <a:lnTo>
                      <a:pt x="358" y="54"/>
                    </a:lnTo>
                    <a:lnTo>
                      <a:pt x="331" y="67"/>
                    </a:lnTo>
                    <a:lnTo>
                      <a:pt x="302" y="78"/>
                    </a:lnTo>
                    <a:lnTo>
                      <a:pt x="277" y="87"/>
                    </a:lnTo>
                    <a:lnTo>
                      <a:pt x="267" y="89"/>
                    </a:lnTo>
                    <a:lnTo>
                      <a:pt x="258" y="91"/>
                    </a:lnTo>
                    <a:lnTo>
                      <a:pt x="258" y="91"/>
                    </a:lnTo>
                    <a:lnTo>
                      <a:pt x="248" y="89"/>
                    </a:lnTo>
                    <a:lnTo>
                      <a:pt x="238" y="87"/>
                    </a:lnTo>
                    <a:lnTo>
                      <a:pt x="212" y="79"/>
                    </a:lnTo>
                    <a:lnTo>
                      <a:pt x="185" y="67"/>
                    </a:lnTo>
                    <a:lnTo>
                      <a:pt x="156" y="54"/>
                    </a:lnTo>
                    <a:lnTo>
                      <a:pt x="156" y="54"/>
                    </a:lnTo>
                    <a:lnTo>
                      <a:pt x="120" y="39"/>
                    </a:lnTo>
                    <a:lnTo>
                      <a:pt x="80" y="23"/>
                    </a:lnTo>
                    <a:lnTo>
                      <a:pt x="61" y="15"/>
                    </a:lnTo>
                    <a:lnTo>
                      <a:pt x="41" y="10"/>
                    </a:lnTo>
                    <a:lnTo>
                      <a:pt x="21" y="5"/>
                    </a:lnTo>
                    <a:lnTo>
                      <a:pt x="1" y="2"/>
                    </a:lnTo>
                    <a:lnTo>
                      <a:pt x="1" y="2"/>
                    </a:lnTo>
                    <a:lnTo>
                      <a:pt x="5" y="19"/>
                    </a:lnTo>
                    <a:lnTo>
                      <a:pt x="8" y="37"/>
                    </a:lnTo>
                    <a:lnTo>
                      <a:pt x="9" y="56"/>
                    </a:lnTo>
                    <a:lnTo>
                      <a:pt x="9" y="75"/>
                    </a:lnTo>
                    <a:lnTo>
                      <a:pt x="9" y="75"/>
                    </a:lnTo>
                    <a:lnTo>
                      <a:pt x="9" y="93"/>
                    </a:lnTo>
                    <a:lnTo>
                      <a:pt x="8" y="113"/>
                    </a:lnTo>
                    <a:lnTo>
                      <a:pt x="4" y="131"/>
                    </a:lnTo>
                    <a:lnTo>
                      <a:pt x="0" y="149"/>
                    </a:lnTo>
                    <a:lnTo>
                      <a:pt x="0" y="149"/>
                    </a:lnTo>
                    <a:lnTo>
                      <a:pt x="23" y="157"/>
                    </a:lnTo>
                    <a:lnTo>
                      <a:pt x="47" y="166"/>
                    </a:lnTo>
                    <a:lnTo>
                      <a:pt x="97" y="187"/>
                    </a:lnTo>
                    <a:lnTo>
                      <a:pt x="97" y="187"/>
                    </a:lnTo>
                    <a:lnTo>
                      <a:pt x="138" y="205"/>
                    </a:lnTo>
                    <a:lnTo>
                      <a:pt x="159" y="213"/>
                    </a:lnTo>
                    <a:lnTo>
                      <a:pt x="178" y="221"/>
                    </a:lnTo>
                    <a:lnTo>
                      <a:pt x="199" y="227"/>
                    </a:lnTo>
                    <a:lnTo>
                      <a:pt x="219" y="231"/>
                    </a:lnTo>
                    <a:lnTo>
                      <a:pt x="238" y="235"/>
                    </a:lnTo>
                    <a:lnTo>
                      <a:pt x="258" y="237"/>
                    </a:lnTo>
                    <a:lnTo>
                      <a:pt x="258" y="237"/>
                    </a:lnTo>
                    <a:lnTo>
                      <a:pt x="277" y="235"/>
                    </a:lnTo>
                    <a:lnTo>
                      <a:pt x="297" y="231"/>
                    </a:lnTo>
                    <a:lnTo>
                      <a:pt x="316" y="227"/>
                    </a:lnTo>
                    <a:lnTo>
                      <a:pt x="337" y="221"/>
                    </a:lnTo>
                    <a:lnTo>
                      <a:pt x="357" y="213"/>
                    </a:lnTo>
                    <a:lnTo>
                      <a:pt x="377" y="205"/>
                    </a:lnTo>
                    <a:lnTo>
                      <a:pt x="418" y="187"/>
                    </a:lnTo>
                    <a:lnTo>
                      <a:pt x="418" y="187"/>
                    </a:lnTo>
                    <a:lnTo>
                      <a:pt x="452" y="173"/>
                    </a:lnTo>
                    <a:lnTo>
                      <a:pt x="484" y="160"/>
                    </a:lnTo>
                    <a:lnTo>
                      <a:pt x="501" y="153"/>
                    </a:lnTo>
                    <a:lnTo>
                      <a:pt x="515" y="149"/>
                    </a:lnTo>
                    <a:lnTo>
                      <a:pt x="530" y="147"/>
                    </a:lnTo>
                    <a:lnTo>
                      <a:pt x="542" y="145"/>
                    </a:lnTo>
                    <a:lnTo>
                      <a:pt x="542" y="0"/>
                    </a:lnTo>
                    <a:lnTo>
                      <a:pt x="542" y="0"/>
                    </a:lnTo>
                    <a:lnTo>
                      <a:pt x="518" y="1"/>
                    </a:lnTo>
                    <a:lnTo>
                      <a:pt x="495" y="5"/>
                    </a:lnTo>
                    <a:lnTo>
                      <a:pt x="471" y="10"/>
                    </a:lnTo>
                    <a:lnTo>
                      <a:pt x="448" y="18"/>
                    </a:lnTo>
                    <a:lnTo>
                      <a:pt x="424" y="26"/>
                    </a:lnTo>
                    <a:lnTo>
                      <a:pt x="402" y="35"/>
                    </a:lnTo>
                    <a:lnTo>
                      <a:pt x="358" y="54"/>
                    </a:lnTo>
                    <a:lnTo>
                      <a:pt x="358" y="54"/>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80" name="Freeform 36">
                <a:extLst>
                  <a:ext uri="{FF2B5EF4-FFF2-40B4-BE49-F238E27FC236}">
                    <a16:creationId xmlns:a16="http://schemas.microsoft.com/office/drawing/2014/main" id="{98966943-DDF3-48AE-97F2-D33920B43DC2}"/>
                  </a:ext>
                </a:extLst>
              </p:cNvPr>
              <p:cNvSpPr>
                <a:spLocks/>
              </p:cNvSpPr>
              <p:nvPr/>
            </p:nvSpPr>
            <p:spPr bwMode="auto">
              <a:xfrm>
                <a:off x="3670301" y="1798638"/>
                <a:ext cx="219075" cy="95250"/>
              </a:xfrm>
              <a:custGeom>
                <a:avLst/>
                <a:gdLst>
                  <a:gd name="T0" fmla="*/ 542 w 551"/>
                  <a:gd name="T1" fmla="*/ 75 h 237"/>
                  <a:gd name="T2" fmla="*/ 545 w 551"/>
                  <a:gd name="T3" fmla="*/ 37 h 237"/>
                  <a:gd name="T4" fmla="*/ 551 w 551"/>
                  <a:gd name="T5" fmla="*/ 1 h 237"/>
                  <a:gd name="T6" fmla="*/ 531 w 551"/>
                  <a:gd name="T7" fmla="*/ 4 h 237"/>
                  <a:gd name="T8" fmla="*/ 489 w 551"/>
                  <a:gd name="T9" fmla="*/ 14 h 237"/>
                  <a:gd name="T10" fmla="*/ 428 w 551"/>
                  <a:gd name="T11" fmla="*/ 37 h 237"/>
                  <a:gd name="T12" fmla="*/ 389 w 551"/>
                  <a:gd name="T13" fmla="*/ 54 h 237"/>
                  <a:gd name="T14" fmla="*/ 331 w 551"/>
                  <a:gd name="T15" fmla="*/ 78 h 237"/>
                  <a:gd name="T16" fmla="*/ 294 w 551"/>
                  <a:gd name="T17" fmla="*/ 89 h 237"/>
                  <a:gd name="T18" fmla="*/ 284 w 551"/>
                  <a:gd name="T19" fmla="*/ 91 h 237"/>
                  <a:gd name="T20" fmla="*/ 265 w 551"/>
                  <a:gd name="T21" fmla="*/ 87 h 237"/>
                  <a:gd name="T22" fmla="*/ 211 w 551"/>
                  <a:gd name="T23" fmla="*/ 67 h 237"/>
                  <a:gd name="T24" fmla="*/ 184 w 551"/>
                  <a:gd name="T25" fmla="*/ 54 h 237"/>
                  <a:gd name="T26" fmla="*/ 118 w 551"/>
                  <a:gd name="T27" fmla="*/ 26 h 237"/>
                  <a:gd name="T28" fmla="*/ 71 w 551"/>
                  <a:gd name="T29" fmla="*/ 10 h 237"/>
                  <a:gd name="T30" fmla="*/ 24 w 551"/>
                  <a:gd name="T31" fmla="*/ 1 h 237"/>
                  <a:gd name="T32" fmla="*/ 0 w 551"/>
                  <a:gd name="T33" fmla="*/ 145 h 237"/>
                  <a:gd name="T34" fmla="*/ 13 w 551"/>
                  <a:gd name="T35" fmla="*/ 147 h 237"/>
                  <a:gd name="T36" fmla="*/ 42 w 551"/>
                  <a:gd name="T37" fmla="*/ 153 h 237"/>
                  <a:gd name="T38" fmla="*/ 92 w 551"/>
                  <a:gd name="T39" fmla="*/ 173 h 237"/>
                  <a:gd name="T40" fmla="*/ 124 w 551"/>
                  <a:gd name="T41" fmla="*/ 187 h 237"/>
                  <a:gd name="T42" fmla="*/ 185 w 551"/>
                  <a:gd name="T43" fmla="*/ 213 h 237"/>
                  <a:gd name="T44" fmla="*/ 226 w 551"/>
                  <a:gd name="T45" fmla="*/ 227 h 237"/>
                  <a:gd name="T46" fmla="*/ 265 w 551"/>
                  <a:gd name="T47" fmla="*/ 235 h 237"/>
                  <a:gd name="T48" fmla="*/ 284 w 551"/>
                  <a:gd name="T49" fmla="*/ 237 h 237"/>
                  <a:gd name="T50" fmla="*/ 325 w 551"/>
                  <a:gd name="T51" fmla="*/ 231 h 237"/>
                  <a:gd name="T52" fmla="*/ 364 w 551"/>
                  <a:gd name="T53" fmla="*/ 221 h 237"/>
                  <a:gd name="T54" fmla="*/ 406 w 551"/>
                  <a:gd name="T55" fmla="*/ 205 h 237"/>
                  <a:gd name="T56" fmla="*/ 447 w 551"/>
                  <a:gd name="T57" fmla="*/ 187 h 237"/>
                  <a:gd name="T58" fmla="*/ 501 w 551"/>
                  <a:gd name="T59" fmla="*/ 165 h 237"/>
                  <a:gd name="T60" fmla="*/ 551 w 551"/>
                  <a:gd name="T61" fmla="*/ 148 h 237"/>
                  <a:gd name="T62" fmla="*/ 547 w 551"/>
                  <a:gd name="T63" fmla="*/ 131 h 237"/>
                  <a:gd name="T64" fmla="*/ 542 w 551"/>
                  <a:gd name="T65" fmla="*/ 93 h 237"/>
                  <a:gd name="T66" fmla="*/ 542 w 551"/>
                  <a:gd name="T67" fmla="*/ 7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1" h="237">
                    <a:moveTo>
                      <a:pt x="542" y="75"/>
                    </a:moveTo>
                    <a:lnTo>
                      <a:pt x="542" y="75"/>
                    </a:lnTo>
                    <a:lnTo>
                      <a:pt x="542" y="56"/>
                    </a:lnTo>
                    <a:lnTo>
                      <a:pt x="545" y="37"/>
                    </a:lnTo>
                    <a:lnTo>
                      <a:pt x="547" y="19"/>
                    </a:lnTo>
                    <a:lnTo>
                      <a:pt x="551" y="1"/>
                    </a:lnTo>
                    <a:lnTo>
                      <a:pt x="551" y="1"/>
                    </a:lnTo>
                    <a:lnTo>
                      <a:pt x="531" y="4"/>
                    </a:lnTo>
                    <a:lnTo>
                      <a:pt x="510" y="9"/>
                    </a:lnTo>
                    <a:lnTo>
                      <a:pt x="489" y="14"/>
                    </a:lnTo>
                    <a:lnTo>
                      <a:pt x="469" y="20"/>
                    </a:lnTo>
                    <a:lnTo>
                      <a:pt x="428" y="37"/>
                    </a:lnTo>
                    <a:lnTo>
                      <a:pt x="389" y="54"/>
                    </a:lnTo>
                    <a:lnTo>
                      <a:pt x="389" y="54"/>
                    </a:lnTo>
                    <a:lnTo>
                      <a:pt x="360" y="67"/>
                    </a:lnTo>
                    <a:lnTo>
                      <a:pt x="331" y="78"/>
                    </a:lnTo>
                    <a:lnTo>
                      <a:pt x="305" y="87"/>
                    </a:lnTo>
                    <a:lnTo>
                      <a:pt x="294" y="89"/>
                    </a:lnTo>
                    <a:lnTo>
                      <a:pt x="284" y="91"/>
                    </a:lnTo>
                    <a:lnTo>
                      <a:pt x="284" y="91"/>
                    </a:lnTo>
                    <a:lnTo>
                      <a:pt x="277" y="89"/>
                    </a:lnTo>
                    <a:lnTo>
                      <a:pt x="265" y="87"/>
                    </a:lnTo>
                    <a:lnTo>
                      <a:pt x="240" y="78"/>
                    </a:lnTo>
                    <a:lnTo>
                      <a:pt x="211" y="67"/>
                    </a:lnTo>
                    <a:lnTo>
                      <a:pt x="184" y="54"/>
                    </a:lnTo>
                    <a:lnTo>
                      <a:pt x="184" y="54"/>
                    </a:lnTo>
                    <a:lnTo>
                      <a:pt x="140" y="35"/>
                    </a:lnTo>
                    <a:lnTo>
                      <a:pt x="118" y="26"/>
                    </a:lnTo>
                    <a:lnTo>
                      <a:pt x="94" y="18"/>
                    </a:lnTo>
                    <a:lnTo>
                      <a:pt x="71" y="10"/>
                    </a:lnTo>
                    <a:lnTo>
                      <a:pt x="47" y="5"/>
                    </a:lnTo>
                    <a:lnTo>
                      <a:pt x="24" y="1"/>
                    </a:lnTo>
                    <a:lnTo>
                      <a:pt x="0" y="0"/>
                    </a:lnTo>
                    <a:lnTo>
                      <a:pt x="0" y="145"/>
                    </a:lnTo>
                    <a:lnTo>
                      <a:pt x="0" y="145"/>
                    </a:lnTo>
                    <a:lnTo>
                      <a:pt x="13" y="147"/>
                    </a:lnTo>
                    <a:lnTo>
                      <a:pt x="26" y="149"/>
                    </a:lnTo>
                    <a:lnTo>
                      <a:pt x="42" y="153"/>
                    </a:lnTo>
                    <a:lnTo>
                      <a:pt x="58" y="160"/>
                    </a:lnTo>
                    <a:lnTo>
                      <a:pt x="92" y="173"/>
                    </a:lnTo>
                    <a:lnTo>
                      <a:pt x="124" y="187"/>
                    </a:lnTo>
                    <a:lnTo>
                      <a:pt x="124" y="187"/>
                    </a:lnTo>
                    <a:lnTo>
                      <a:pt x="166" y="205"/>
                    </a:lnTo>
                    <a:lnTo>
                      <a:pt x="185" y="213"/>
                    </a:lnTo>
                    <a:lnTo>
                      <a:pt x="206" y="221"/>
                    </a:lnTo>
                    <a:lnTo>
                      <a:pt x="226" y="227"/>
                    </a:lnTo>
                    <a:lnTo>
                      <a:pt x="245" y="231"/>
                    </a:lnTo>
                    <a:lnTo>
                      <a:pt x="265" y="235"/>
                    </a:lnTo>
                    <a:lnTo>
                      <a:pt x="284" y="237"/>
                    </a:lnTo>
                    <a:lnTo>
                      <a:pt x="284" y="237"/>
                    </a:lnTo>
                    <a:lnTo>
                      <a:pt x="305" y="235"/>
                    </a:lnTo>
                    <a:lnTo>
                      <a:pt x="325" y="231"/>
                    </a:lnTo>
                    <a:lnTo>
                      <a:pt x="344" y="227"/>
                    </a:lnTo>
                    <a:lnTo>
                      <a:pt x="364" y="221"/>
                    </a:lnTo>
                    <a:lnTo>
                      <a:pt x="385" y="214"/>
                    </a:lnTo>
                    <a:lnTo>
                      <a:pt x="406" y="205"/>
                    </a:lnTo>
                    <a:lnTo>
                      <a:pt x="447" y="187"/>
                    </a:lnTo>
                    <a:lnTo>
                      <a:pt x="447" y="187"/>
                    </a:lnTo>
                    <a:lnTo>
                      <a:pt x="473" y="175"/>
                    </a:lnTo>
                    <a:lnTo>
                      <a:pt x="501" y="165"/>
                    </a:lnTo>
                    <a:lnTo>
                      <a:pt x="527" y="156"/>
                    </a:lnTo>
                    <a:lnTo>
                      <a:pt x="551" y="148"/>
                    </a:lnTo>
                    <a:lnTo>
                      <a:pt x="551" y="148"/>
                    </a:lnTo>
                    <a:lnTo>
                      <a:pt x="547" y="131"/>
                    </a:lnTo>
                    <a:lnTo>
                      <a:pt x="545" y="113"/>
                    </a:lnTo>
                    <a:lnTo>
                      <a:pt x="542" y="93"/>
                    </a:lnTo>
                    <a:lnTo>
                      <a:pt x="542" y="75"/>
                    </a:lnTo>
                    <a:lnTo>
                      <a:pt x="542" y="75"/>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181" name="Obraz 180">
              <a:extLst>
                <a:ext uri="{FF2B5EF4-FFF2-40B4-BE49-F238E27FC236}">
                  <a16:creationId xmlns:a16="http://schemas.microsoft.com/office/drawing/2014/main" id="{DBBA5047-289F-47E3-9E22-254EC33DE5B5}"/>
                </a:ext>
              </a:extLst>
            </p:cNvPr>
            <p:cNvPicPr>
              <a:picLocks noChangeAspect="1"/>
            </p:cNvPicPr>
            <p:nvPr/>
          </p:nvPicPr>
          <p:blipFill>
            <a:blip r:embed="rId15">
              <a:grayscl/>
            </a:blip>
            <a:stretch>
              <a:fillRect/>
            </a:stretch>
          </p:blipFill>
          <p:spPr>
            <a:xfrm>
              <a:off x="3563400" y="2373249"/>
              <a:ext cx="683999" cy="324899"/>
            </a:xfrm>
            <a:prstGeom prst="rect">
              <a:avLst/>
            </a:prstGeom>
            <a:grpFill/>
          </p:spPr>
        </p:pic>
      </p:grpSp>
      <p:grpSp>
        <p:nvGrpSpPr>
          <p:cNvPr id="196" name="Grupa 195" descr="Od czego w największym stopniu zależy stan środowiska? &#10;&#10;Grafika przedstawia emisję zanieczyszczające powietrze: 8%.">
            <a:extLst>
              <a:ext uri="{FF2B5EF4-FFF2-40B4-BE49-F238E27FC236}">
                <a16:creationId xmlns:a16="http://schemas.microsoft.com/office/drawing/2014/main" id="{01C2F89B-627E-45FC-88A7-B8100587FE5E}"/>
              </a:ext>
            </a:extLst>
          </p:cNvPr>
          <p:cNvGrpSpPr>
            <a:grpSpLocks noChangeAspect="1"/>
          </p:cNvGrpSpPr>
          <p:nvPr/>
        </p:nvGrpSpPr>
        <p:grpSpPr>
          <a:xfrm>
            <a:off x="6039836" y="2898410"/>
            <a:ext cx="523510" cy="355870"/>
            <a:chOff x="7406453" y="1608450"/>
            <a:chExt cx="932994" cy="634225"/>
          </a:xfrm>
          <a:solidFill>
            <a:srgbClr val="CDCDCD"/>
          </a:solidFill>
        </p:grpSpPr>
        <p:sp>
          <p:nvSpPr>
            <p:cNvPr id="191" name="Dowolny kształt: kształt 190">
              <a:extLst>
                <a:ext uri="{FF2B5EF4-FFF2-40B4-BE49-F238E27FC236}">
                  <a16:creationId xmlns:a16="http://schemas.microsoft.com/office/drawing/2014/main" id="{A3E902FA-92E6-4E7E-A2F5-8607A770806C}"/>
                </a:ext>
              </a:extLst>
            </p:cNvPr>
            <p:cNvSpPr/>
            <p:nvPr/>
          </p:nvSpPr>
          <p:spPr>
            <a:xfrm>
              <a:off x="7596497" y="1608450"/>
              <a:ext cx="742950" cy="504825"/>
            </a:xfrm>
            <a:custGeom>
              <a:avLst/>
              <a:gdLst>
                <a:gd name="connsiteX0" fmla="*/ 647700 w 742950"/>
                <a:gd name="connsiteY0" fmla="*/ 171450 h 504825"/>
                <a:gd name="connsiteX1" fmla="*/ 625793 w 742950"/>
                <a:gd name="connsiteY1" fmla="*/ 174308 h 504825"/>
                <a:gd name="connsiteX2" fmla="*/ 628650 w 742950"/>
                <a:gd name="connsiteY2" fmla="*/ 152400 h 504825"/>
                <a:gd name="connsiteX3" fmla="*/ 533400 w 742950"/>
                <a:gd name="connsiteY3" fmla="*/ 57150 h 504825"/>
                <a:gd name="connsiteX4" fmla="*/ 474345 w 742950"/>
                <a:gd name="connsiteY4" fmla="*/ 77153 h 504825"/>
                <a:gd name="connsiteX5" fmla="*/ 381000 w 742950"/>
                <a:gd name="connsiteY5" fmla="*/ 0 h 504825"/>
                <a:gd name="connsiteX6" fmla="*/ 288608 w 742950"/>
                <a:gd name="connsiteY6" fmla="*/ 71438 h 504825"/>
                <a:gd name="connsiteX7" fmla="*/ 209550 w 742950"/>
                <a:gd name="connsiteY7" fmla="*/ 28575 h 504825"/>
                <a:gd name="connsiteX8" fmla="*/ 114300 w 742950"/>
                <a:gd name="connsiteY8" fmla="*/ 123825 h 504825"/>
                <a:gd name="connsiteX9" fmla="*/ 117157 w 742950"/>
                <a:gd name="connsiteY9" fmla="*/ 145733 h 504825"/>
                <a:gd name="connsiteX10" fmla="*/ 95250 w 742950"/>
                <a:gd name="connsiteY10" fmla="*/ 142875 h 504825"/>
                <a:gd name="connsiteX11" fmla="*/ 0 w 742950"/>
                <a:gd name="connsiteY11" fmla="*/ 238125 h 504825"/>
                <a:gd name="connsiteX12" fmla="*/ 95250 w 742950"/>
                <a:gd name="connsiteY12" fmla="*/ 333375 h 504825"/>
                <a:gd name="connsiteX13" fmla="*/ 96203 w 742950"/>
                <a:gd name="connsiteY13" fmla="*/ 333375 h 504825"/>
                <a:gd name="connsiteX14" fmla="*/ 190500 w 742950"/>
                <a:gd name="connsiteY14" fmla="*/ 419100 h 504825"/>
                <a:gd name="connsiteX15" fmla="*/ 248602 w 742950"/>
                <a:gd name="connsiteY15" fmla="*/ 399098 h 504825"/>
                <a:gd name="connsiteX16" fmla="*/ 247650 w 742950"/>
                <a:gd name="connsiteY16" fmla="*/ 409575 h 504825"/>
                <a:gd name="connsiteX17" fmla="*/ 342900 w 742950"/>
                <a:gd name="connsiteY17" fmla="*/ 504825 h 504825"/>
                <a:gd name="connsiteX18" fmla="*/ 438150 w 742950"/>
                <a:gd name="connsiteY18" fmla="*/ 418148 h 504825"/>
                <a:gd name="connsiteX19" fmla="*/ 514350 w 742950"/>
                <a:gd name="connsiteY19" fmla="*/ 457200 h 504825"/>
                <a:gd name="connsiteX20" fmla="*/ 609600 w 742950"/>
                <a:gd name="connsiteY20" fmla="*/ 361950 h 504825"/>
                <a:gd name="connsiteX21" fmla="*/ 609600 w 742950"/>
                <a:gd name="connsiteY21" fmla="*/ 353378 h 504825"/>
                <a:gd name="connsiteX22" fmla="*/ 647700 w 742950"/>
                <a:gd name="connsiteY22" fmla="*/ 361950 h 504825"/>
                <a:gd name="connsiteX23" fmla="*/ 742950 w 742950"/>
                <a:gd name="connsiteY23" fmla="*/ 266700 h 504825"/>
                <a:gd name="connsiteX24" fmla="*/ 647700 w 742950"/>
                <a:gd name="connsiteY24" fmla="*/ 17145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2950" h="504825">
                  <a:moveTo>
                    <a:pt x="647700" y="171450"/>
                  </a:moveTo>
                  <a:cubicBezTo>
                    <a:pt x="640080" y="171450"/>
                    <a:pt x="633413" y="172403"/>
                    <a:pt x="625793" y="174308"/>
                  </a:cubicBezTo>
                  <a:cubicBezTo>
                    <a:pt x="627698" y="167640"/>
                    <a:pt x="628650" y="160020"/>
                    <a:pt x="628650" y="152400"/>
                  </a:cubicBezTo>
                  <a:cubicBezTo>
                    <a:pt x="628650" y="100013"/>
                    <a:pt x="585788" y="57150"/>
                    <a:pt x="533400" y="57150"/>
                  </a:cubicBezTo>
                  <a:cubicBezTo>
                    <a:pt x="511493" y="57150"/>
                    <a:pt x="490538" y="64770"/>
                    <a:pt x="474345" y="77153"/>
                  </a:cubicBezTo>
                  <a:cubicBezTo>
                    <a:pt x="466725" y="33338"/>
                    <a:pt x="427673" y="0"/>
                    <a:pt x="381000" y="0"/>
                  </a:cubicBezTo>
                  <a:cubicBezTo>
                    <a:pt x="337185" y="0"/>
                    <a:pt x="300038" y="30480"/>
                    <a:pt x="288608" y="71438"/>
                  </a:cubicBezTo>
                  <a:cubicBezTo>
                    <a:pt x="271463" y="45720"/>
                    <a:pt x="242888" y="28575"/>
                    <a:pt x="209550" y="28575"/>
                  </a:cubicBezTo>
                  <a:cubicBezTo>
                    <a:pt x="157163" y="28575"/>
                    <a:pt x="114300" y="71438"/>
                    <a:pt x="114300" y="123825"/>
                  </a:cubicBezTo>
                  <a:cubicBezTo>
                    <a:pt x="114300" y="131445"/>
                    <a:pt x="115253" y="138113"/>
                    <a:pt x="117157" y="145733"/>
                  </a:cubicBezTo>
                  <a:cubicBezTo>
                    <a:pt x="109538" y="143828"/>
                    <a:pt x="102870" y="142875"/>
                    <a:pt x="95250" y="142875"/>
                  </a:cubicBezTo>
                  <a:cubicBezTo>
                    <a:pt x="42863" y="142875"/>
                    <a:pt x="0" y="185738"/>
                    <a:pt x="0" y="238125"/>
                  </a:cubicBezTo>
                  <a:cubicBezTo>
                    <a:pt x="0" y="290513"/>
                    <a:pt x="42863" y="333375"/>
                    <a:pt x="95250" y="333375"/>
                  </a:cubicBezTo>
                  <a:cubicBezTo>
                    <a:pt x="95250" y="333375"/>
                    <a:pt x="95250" y="333375"/>
                    <a:pt x="96203" y="333375"/>
                  </a:cubicBezTo>
                  <a:cubicBezTo>
                    <a:pt x="100965" y="381953"/>
                    <a:pt x="141923" y="419100"/>
                    <a:pt x="190500" y="419100"/>
                  </a:cubicBezTo>
                  <a:cubicBezTo>
                    <a:pt x="212408" y="419100"/>
                    <a:pt x="232410" y="411480"/>
                    <a:pt x="248602" y="399098"/>
                  </a:cubicBezTo>
                  <a:cubicBezTo>
                    <a:pt x="248602" y="401955"/>
                    <a:pt x="247650" y="405765"/>
                    <a:pt x="247650" y="409575"/>
                  </a:cubicBezTo>
                  <a:cubicBezTo>
                    <a:pt x="247650" y="461963"/>
                    <a:pt x="290513" y="504825"/>
                    <a:pt x="342900" y="504825"/>
                  </a:cubicBezTo>
                  <a:cubicBezTo>
                    <a:pt x="392430" y="504825"/>
                    <a:pt x="433388" y="466725"/>
                    <a:pt x="438150" y="418148"/>
                  </a:cubicBezTo>
                  <a:cubicBezTo>
                    <a:pt x="455295" y="441960"/>
                    <a:pt x="482918" y="457200"/>
                    <a:pt x="514350" y="457200"/>
                  </a:cubicBezTo>
                  <a:cubicBezTo>
                    <a:pt x="566738" y="457200"/>
                    <a:pt x="609600" y="414338"/>
                    <a:pt x="609600" y="361950"/>
                  </a:cubicBezTo>
                  <a:cubicBezTo>
                    <a:pt x="609600" y="359093"/>
                    <a:pt x="609600" y="356235"/>
                    <a:pt x="609600" y="353378"/>
                  </a:cubicBezTo>
                  <a:cubicBezTo>
                    <a:pt x="621030" y="358140"/>
                    <a:pt x="634365" y="361950"/>
                    <a:pt x="647700" y="361950"/>
                  </a:cubicBezTo>
                  <a:cubicBezTo>
                    <a:pt x="700088" y="361950"/>
                    <a:pt x="742950" y="319088"/>
                    <a:pt x="742950" y="266700"/>
                  </a:cubicBezTo>
                  <a:cubicBezTo>
                    <a:pt x="742950" y="214313"/>
                    <a:pt x="700088" y="171450"/>
                    <a:pt x="647700" y="171450"/>
                  </a:cubicBezTo>
                  <a:close/>
                </a:path>
              </a:pathLst>
            </a:custGeom>
            <a:grpFill/>
            <a:ln w="9525" cap="flat">
              <a:noFill/>
              <a:prstDash val="solid"/>
              <a:miter/>
            </a:ln>
          </p:spPr>
          <p:txBody>
            <a:bodyPr rtlCol="0" anchor="ctr"/>
            <a:lstStyle/>
            <a:p>
              <a:endParaRPr lang="pl-PL"/>
            </a:p>
          </p:txBody>
        </p:sp>
        <p:sp>
          <p:nvSpPr>
            <p:cNvPr id="195" name="Dowolny kształt: kształt 194">
              <a:extLst>
                <a:ext uri="{FF2B5EF4-FFF2-40B4-BE49-F238E27FC236}">
                  <a16:creationId xmlns:a16="http://schemas.microsoft.com/office/drawing/2014/main" id="{8911D2B4-4FE6-4F9D-8725-D7739FB9DA73}"/>
                </a:ext>
              </a:extLst>
            </p:cNvPr>
            <p:cNvSpPr>
              <a:spLocks noChangeAspect="1"/>
            </p:cNvSpPr>
            <p:nvPr/>
          </p:nvSpPr>
          <p:spPr>
            <a:xfrm>
              <a:off x="7406453" y="1986041"/>
              <a:ext cx="377689" cy="256634"/>
            </a:xfrm>
            <a:custGeom>
              <a:avLst/>
              <a:gdLst>
                <a:gd name="connsiteX0" fmla="*/ 647700 w 742950"/>
                <a:gd name="connsiteY0" fmla="*/ 171450 h 504825"/>
                <a:gd name="connsiteX1" fmla="*/ 625793 w 742950"/>
                <a:gd name="connsiteY1" fmla="*/ 174308 h 504825"/>
                <a:gd name="connsiteX2" fmla="*/ 628650 w 742950"/>
                <a:gd name="connsiteY2" fmla="*/ 152400 h 504825"/>
                <a:gd name="connsiteX3" fmla="*/ 533400 w 742950"/>
                <a:gd name="connsiteY3" fmla="*/ 57150 h 504825"/>
                <a:gd name="connsiteX4" fmla="*/ 474345 w 742950"/>
                <a:gd name="connsiteY4" fmla="*/ 77153 h 504825"/>
                <a:gd name="connsiteX5" fmla="*/ 381000 w 742950"/>
                <a:gd name="connsiteY5" fmla="*/ 0 h 504825"/>
                <a:gd name="connsiteX6" fmla="*/ 288608 w 742950"/>
                <a:gd name="connsiteY6" fmla="*/ 71438 h 504825"/>
                <a:gd name="connsiteX7" fmla="*/ 209550 w 742950"/>
                <a:gd name="connsiteY7" fmla="*/ 28575 h 504825"/>
                <a:gd name="connsiteX8" fmla="*/ 114300 w 742950"/>
                <a:gd name="connsiteY8" fmla="*/ 123825 h 504825"/>
                <a:gd name="connsiteX9" fmla="*/ 117157 w 742950"/>
                <a:gd name="connsiteY9" fmla="*/ 145733 h 504825"/>
                <a:gd name="connsiteX10" fmla="*/ 95250 w 742950"/>
                <a:gd name="connsiteY10" fmla="*/ 142875 h 504825"/>
                <a:gd name="connsiteX11" fmla="*/ 0 w 742950"/>
                <a:gd name="connsiteY11" fmla="*/ 238125 h 504825"/>
                <a:gd name="connsiteX12" fmla="*/ 95250 w 742950"/>
                <a:gd name="connsiteY12" fmla="*/ 333375 h 504825"/>
                <a:gd name="connsiteX13" fmla="*/ 96203 w 742950"/>
                <a:gd name="connsiteY13" fmla="*/ 333375 h 504825"/>
                <a:gd name="connsiteX14" fmla="*/ 190500 w 742950"/>
                <a:gd name="connsiteY14" fmla="*/ 419100 h 504825"/>
                <a:gd name="connsiteX15" fmla="*/ 248602 w 742950"/>
                <a:gd name="connsiteY15" fmla="*/ 399098 h 504825"/>
                <a:gd name="connsiteX16" fmla="*/ 247650 w 742950"/>
                <a:gd name="connsiteY16" fmla="*/ 409575 h 504825"/>
                <a:gd name="connsiteX17" fmla="*/ 342900 w 742950"/>
                <a:gd name="connsiteY17" fmla="*/ 504825 h 504825"/>
                <a:gd name="connsiteX18" fmla="*/ 438150 w 742950"/>
                <a:gd name="connsiteY18" fmla="*/ 418148 h 504825"/>
                <a:gd name="connsiteX19" fmla="*/ 514350 w 742950"/>
                <a:gd name="connsiteY19" fmla="*/ 457200 h 504825"/>
                <a:gd name="connsiteX20" fmla="*/ 609600 w 742950"/>
                <a:gd name="connsiteY20" fmla="*/ 361950 h 504825"/>
                <a:gd name="connsiteX21" fmla="*/ 609600 w 742950"/>
                <a:gd name="connsiteY21" fmla="*/ 353378 h 504825"/>
                <a:gd name="connsiteX22" fmla="*/ 647700 w 742950"/>
                <a:gd name="connsiteY22" fmla="*/ 361950 h 504825"/>
                <a:gd name="connsiteX23" fmla="*/ 742950 w 742950"/>
                <a:gd name="connsiteY23" fmla="*/ 266700 h 504825"/>
                <a:gd name="connsiteX24" fmla="*/ 647700 w 742950"/>
                <a:gd name="connsiteY24" fmla="*/ 17145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2950" h="504825">
                  <a:moveTo>
                    <a:pt x="647700" y="171450"/>
                  </a:moveTo>
                  <a:cubicBezTo>
                    <a:pt x="640080" y="171450"/>
                    <a:pt x="633413" y="172403"/>
                    <a:pt x="625793" y="174308"/>
                  </a:cubicBezTo>
                  <a:cubicBezTo>
                    <a:pt x="627698" y="167640"/>
                    <a:pt x="628650" y="160020"/>
                    <a:pt x="628650" y="152400"/>
                  </a:cubicBezTo>
                  <a:cubicBezTo>
                    <a:pt x="628650" y="100013"/>
                    <a:pt x="585788" y="57150"/>
                    <a:pt x="533400" y="57150"/>
                  </a:cubicBezTo>
                  <a:cubicBezTo>
                    <a:pt x="511493" y="57150"/>
                    <a:pt x="490538" y="64770"/>
                    <a:pt x="474345" y="77153"/>
                  </a:cubicBezTo>
                  <a:cubicBezTo>
                    <a:pt x="466725" y="33338"/>
                    <a:pt x="427673" y="0"/>
                    <a:pt x="381000" y="0"/>
                  </a:cubicBezTo>
                  <a:cubicBezTo>
                    <a:pt x="337185" y="0"/>
                    <a:pt x="300038" y="30480"/>
                    <a:pt x="288608" y="71438"/>
                  </a:cubicBezTo>
                  <a:cubicBezTo>
                    <a:pt x="271463" y="45720"/>
                    <a:pt x="242888" y="28575"/>
                    <a:pt x="209550" y="28575"/>
                  </a:cubicBezTo>
                  <a:cubicBezTo>
                    <a:pt x="157163" y="28575"/>
                    <a:pt x="114300" y="71438"/>
                    <a:pt x="114300" y="123825"/>
                  </a:cubicBezTo>
                  <a:cubicBezTo>
                    <a:pt x="114300" y="131445"/>
                    <a:pt x="115253" y="138113"/>
                    <a:pt x="117157" y="145733"/>
                  </a:cubicBezTo>
                  <a:cubicBezTo>
                    <a:pt x="109538" y="143828"/>
                    <a:pt x="102870" y="142875"/>
                    <a:pt x="95250" y="142875"/>
                  </a:cubicBezTo>
                  <a:cubicBezTo>
                    <a:pt x="42863" y="142875"/>
                    <a:pt x="0" y="185738"/>
                    <a:pt x="0" y="238125"/>
                  </a:cubicBezTo>
                  <a:cubicBezTo>
                    <a:pt x="0" y="290513"/>
                    <a:pt x="42863" y="333375"/>
                    <a:pt x="95250" y="333375"/>
                  </a:cubicBezTo>
                  <a:cubicBezTo>
                    <a:pt x="95250" y="333375"/>
                    <a:pt x="95250" y="333375"/>
                    <a:pt x="96203" y="333375"/>
                  </a:cubicBezTo>
                  <a:cubicBezTo>
                    <a:pt x="100965" y="381953"/>
                    <a:pt x="141923" y="419100"/>
                    <a:pt x="190500" y="419100"/>
                  </a:cubicBezTo>
                  <a:cubicBezTo>
                    <a:pt x="212408" y="419100"/>
                    <a:pt x="232410" y="411480"/>
                    <a:pt x="248602" y="399098"/>
                  </a:cubicBezTo>
                  <a:cubicBezTo>
                    <a:pt x="248602" y="401955"/>
                    <a:pt x="247650" y="405765"/>
                    <a:pt x="247650" y="409575"/>
                  </a:cubicBezTo>
                  <a:cubicBezTo>
                    <a:pt x="247650" y="461963"/>
                    <a:pt x="290513" y="504825"/>
                    <a:pt x="342900" y="504825"/>
                  </a:cubicBezTo>
                  <a:cubicBezTo>
                    <a:pt x="392430" y="504825"/>
                    <a:pt x="433388" y="466725"/>
                    <a:pt x="438150" y="418148"/>
                  </a:cubicBezTo>
                  <a:cubicBezTo>
                    <a:pt x="455295" y="441960"/>
                    <a:pt x="482918" y="457200"/>
                    <a:pt x="514350" y="457200"/>
                  </a:cubicBezTo>
                  <a:cubicBezTo>
                    <a:pt x="566738" y="457200"/>
                    <a:pt x="609600" y="414338"/>
                    <a:pt x="609600" y="361950"/>
                  </a:cubicBezTo>
                  <a:cubicBezTo>
                    <a:pt x="609600" y="359093"/>
                    <a:pt x="609600" y="356235"/>
                    <a:pt x="609600" y="353378"/>
                  </a:cubicBezTo>
                  <a:cubicBezTo>
                    <a:pt x="621030" y="358140"/>
                    <a:pt x="634365" y="361950"/>
                    <a:pt x="647700" y="361950"/>
                  </a:cubicBezTo>
                  <a:cubicBezTo>
                    <a:pt x="700088" y="361950"/>
                    <a:pt x="742950" y="319088"/>
                    <a:pt x="742950" y="266700"/>
                  </a:cubicBezTo>
                  <a:cubicBezTo>
                    <a:pt x="742950" y="214313"/>
                    <a:pt x="700088" y="171450"/>
                    <a:pt x="647700" y="171450"/>
                  </a:cubicBezTo>
                  <a:close/>
                </a:path>
              </a:pathLst>
            </a:custGeom>
            <a:grpFill/>
            <a:ln w="9525" cap="flat">
              <a:noFill/>
              <a:prstDash val="solid"/>
              <a:miter/>
            </a:ln>
          </p:spPr>
          <p:txBody>
            <a:bodyPr rtlCol="0" anchor="ctr"/>
            <a:lstStyle/>
            <a:p>
              <a:endParaRPr lang="pl-PL"/>
            </a:p>
          </p:txBody>
        </p:sp>
      </p:grpSp>
      <p:grpSp>
        <p:nvGrpSpPr>
          <p:cNvPr id="89" name="Grupa 88" descr="Od czego w największym stopniu zależy stan środowiska? &#10;&#10;Grafika przedstawia emisję zanieczyszczające powietrze: 8%.">
            <a:extLst>
              <a:ext uri="{FF2B5EF4-FFF2-40B4-BE49-F238E27FC236}">
                <a16:creationId xmlns:a16="http://schemas.microsoft.com/office/drawing/2014/main" id="{E1F54342-A52C-4BE7-88CE-B7194B689F87}"/>
              </a:ext>
            </a:extLst>
          </p:cNvPr>
          <p:cNvGrpSpPr>
            <a:grpSpLocks noChangeAspect="1"/>
          </p:cNvGrpSpPr>
          <p:nvPr/>
        </p:nvGrpSpPr>
        <p:grpSpPr>
          <a:xfrm>
            <a:off x="6002736" y="2925885"/>
            <a:ext cx="523510" cy="355870"/>
            <a:chOff x="7406453" y="1608450"/>
            <a:chExt cx="932994" cy="634225"/>
          </a:xfrm>
          <a:solidFill>
            <a:srgbClr val="CDCDCD"/>
          </a:solidFill>
        </p:grpSpPr>
        <p:sp>
          <p:nvSpPr>
            <p:cNvPr id="90" name="Dowolny kształt: kształt 89">
              <a:extLst>
                <a:ext uri="{FF2B5EF4-FFF2-40B4-BE49-F238E27FC236}">
                  <a16:creationId xmlns:a16="http://schemas.microsoft.com/office/drawing/2014/main" id="{D2AE15B4-E3B4-4C96-B8FE-5F7B67673E8F}"/>
                </a:ext>
              </a:extLst>
            </p:cNvPr>
            <p:cNvSpPr/>
            <p:nvPr/>
          </p:nvSpPr>
          <p:spPr>
            <a:xfrm>
              <a:off x="7596497" y="1608450"/>
              <a:ext cx="742950" cy="504825"/>
            </a:xfrm>
            <a:custGeom>
              <a:avLst/>
              <a:gdLst>
                <a:gd name="connsiteX0" fmla="*/ 647700 w 742950"/>
                <a:gd name="connsiteY0" fmla="*/ 171450 h 504825"/>
                <a:gd name="connsiteX1" fmla="*/ 625793 w 742950"/>
                <a:gd name="connsiteY1" fmla="*/ 174308 h 504825"/>
                <a:gd name="connsiteX2" fmla="*/ 628650 w 742950"/>
                <a:gd name="connsiteY2" fmla="*/ 152400 h 504825"/>
                <a:gd name="connsiteX3" fmla="*/ 533400 w 742950"/>
                <a:gd name="connsiteY3" fmla="*/ 57150 h 504825"/>
                <a:gd name="connsiteX4" fmla="*/ 474345 w 742950"/>
                <a:gd name="connsiteY4" fmla="*/ 77153 h 504825"/>
                <a:gd name="connsiteX5" fmla="*/ 381000 w 742950"/>
                <a:gd name="connsiteY5" fmla="*/ 0 h 504825"/>
                <a:gd name="connsiteX6" fmla="*/ 288608 w 742950"/>
                <a:gd name="connsiteY6" fmla="*/ 71438 h 504825"/>
                <a:gd name="connsiteX7" fmla="*/ 209550 w 742950"/>
                <a:gd name="connsiteY7" fmla="*/ 28575 h 504825"/>
                <a:gd name="connsiteX8" fmla="*/ 114300 w 742950"/>
                <a:gd name="connsiteY8" fmla="*/ 123825 h 504825"/>
                <a:gd name="connsiteX9" fmla="*/ 117157 w 742950"/>
                <a:gd name="connsiteY9" fmla="*/ 145733 h 504825"/>
                <a:gd name="connsiteX10" fmla="*/ 95250 w 742950"/>
                <a:gd name="connsiteY10" fmla="*/ 142875 h 504825"/>
                <a:gd name="connsiteX11" fmla="*/ 0 w 742950"/>
                <a:gd name="connsiteY11" fmla="*/ 238125 h 504825"/>
                <a:gd name="connsiteX12" fmla="*/ 95250 w 742950"/>
                <a:gd name="connsiteY12" fmla="*/ 333375 h 504825"/>
                <a:gd name="connsiteX13" fmla="*/ 96203 w 742950"/>
                <a:gd name="connsiteY13" fmla="*/ 333375 h 504825"/>
                <a:gd name="connsiteX14" fmla="*/ 190500 w 742950"/>
                <a:gd name="connsiteY14" fmla="*/ 419100 h 504825"/>
                <a:gd name="connsiteX15" fmla="*/ 248602 w 742950"/>
                <a:gd name="connsiteY15" fmla="*/ 399098 h 504825"/>
                <a:gd name="connsiteX16" fmla="*/ 247650 w 742950"/>
                <a:gd name="connsiteY16" fmla="*/ 409575 h 504825"/>
                <a:gd name="connsiteX17" fmla="*/ 342900 w 742950"/>
                <a:gd name="connsiteY17" fmla="*/ 504825 h 504825"/>
                <a:gd name="connsiteX18" fmla="*/ 438150 w 742950"/>
                <a:gd name="connsiteY18" fmla="*/ 418148 h 504825"/>
                <a:gd name="connsiteX19" fmla="*/ 514350 w 742950"/>
                <a:gd name="connsiteY19" fmla="*/ 457200 h 504825"/>
                <a:gd name="connsiteX20" fmla="*/ 609600 w 742950"/>
                <a:gd name="connsiteY20" fmla="*/ 361950 h 504825"/>
                <a:gd name="connsiteX21" fmla="*/ 609600 w 742950"/>
                <a:gd name="connsiteY21" fmla="*/ 353378 h 504825"/>
                <a:gd name="connsiteX22" fmla="*/ 647700 w 742950"/>
                <a:gd name="connsiteY22" fmla="*/ 361950 h 504825"/>
                <a:gd name="connsiteX23" fmla="*/ 742950 w 742950"/>
                <a:gd name="connsiteY23" fmla="*/ 266700 h 504825"/>
                <a:gd name="connsiteX24" fmla="*/ 647700 w 742950"/>
                <a:gd name="connsiteY24" fmla="*/ 17145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2950" h="504825">
                  <a:moveTo>
                    <a:pt x="647700" y="171450"/>
                  </a:moveTo>
                  <a:cubicBezTo>
                    <a:pt x="640080" y="171450"/>
                    <a:pt x="633413" y="172403"/>
                    <a:pt x="625793" y="174308"/>
                  </a:cubicBezTo>
                  <a:cubicBezTo>
                    <a:pt x="627698" y="167640"/>
                    <a:pt x="628650" y="160020"/>
                    <a:pt x="628650" y="152400"/>
                  </a:cubicBezTo>
                  <a:cubicBezTo>
                    <a:pt x="628650" y="100013"/>
                    <a:pt x="585788" y="57150"/>
                    <a:pt x="533400" y="57150"/>
                  </a:cubicBezTo>
                  <a:cubicBezTo>
                    <a:pt x="511493" y="57150"/>
                    <a:pt x="490538" y="64770"/>
                    <a:pt x="474345" y="77153"/>
                  </a:cubicBezTo>
                  <a:cubicBezTo>
                    <a:pt x="466725" y="33338"/>
                    <a:pt x="427673" y="0"/>
                    <a:pt x="381000" y="0"/>
                  </a:cubicBezTo>
                  <a:cubicBezTo>
                    <a:pt x="337185" y="0"/>
                    <a:pt x="300038" y="30480"/>
                    <a:pt x="288608" y="71438"/>
                  </a:cubicBezTo>
                  <a:cubicBezTo>
                    <a:pt x="271463" y="45720"/>
                    <a:pt x="242888" y="28575"/>
                    <a:pt x="209550" y="28575"/>
                  </a:cubicBezTo>
                  <a:cubicBezTo>
                    <a:pt x="157163" y="28575"/>
                    <a:pt x="114300" y="71438"/>
                    <a:pt x="114300" y="123825"/>
                  </a:cubicBezTo>
                  <a:cubicBezTo>
                    <a:pt x="114300" y="131445"/>
                    <a:pt x="115253" y="138113"/>
                    <a:pt x="117157" y="145733"/>
                  </a:cubicBezTo>
                  <a:cubicBezTo>
                    <a:pt x="109538" y="143828"/>
                    <a:pt x="102870" y="142875"/>
                    <a:pt x="95250" y="142875"/>
                  </a:cubicBezTo>
                  <a:cubicBezTo>
                    <a:pt x="42863" y="142875"/>
                    <a:pt x="0" y="185738"/>
                    <a:pt x="0" y="238125"/>
                  </a:cubicBezTo>
                  <a:cubicBezTo>
                    <a:pt x="0" y="290513"/>
                    <a:pt x="42863" y="333375"/>
                    <a:pt x="95250" y="333375"/>
                  </a:cubicBezTo>
                  <a:cubicBezTo>
                    <a:pt x="95250" y="333375"/>
                    <a:pt x="95250" y="333375"/>
                    <a:pt x="96203" y="333375"/>
                  </a:cubicBezTo>
                  <a:cubicBezTo>
                    <a:pt x="100965" y="381953"/>
                    <a:pt x="141923" y="419100"/>
                    <a:pt x="190500" y="419100"/>
                  </a:cubicBezTo>
                  <a:cubicBezTo>
                    <a:pt x="212408" y="419100"/>
                    <a:pt x="232410" y="411480"/>
                    <a:pt x="248602" y="399098"/>
                  </a:cubicBezTo>
                  <a:cubicBezTo>
                    <a:pt x="248602" y="401955"/>
                    <a:pt x="247650" y="405765"/>
                    <a:pt x="247650" y="409575"/>
                  </a:cubicBezTo>
                  <a:cubicBezTo>
                    <a:pt x="247650" y="461963"/>
                    <a:pt x="290513" y="504825"/>
                    <a:pt x="342900" y="504825"/>
                  </a:cubicBezTo>
                  <a:cubicBezTo>
                    <a:pt x="392430" y="504825"/>
                    <a:pt x="433388" y="466725"/>
                    <a:pt x="438150" y="418148"/>
                  </a:cubicBezTo>
                  <a:cubicBezTo>
                    <a:pt x="455295" y="441960"/>
                    <a:pt x="482918" y="457200"/>
                    <a:pt x="514350" y="457200"/>
                  </a:cubicBezTo>
                  <a:cubicBezTo>
                    <a:pt x="566738" y="457200"/>
                    <a:pt x="609600" y="414338"/>
                    <a:pt x="609600" y="361950"/>
                  </a:cubicBezTo>
                  <a:cubicBezTo>
                    <a:pt x="609600" y="359093"/>
                    <a:pt x="609600" y="356235"/>
                    <a:pt x="609600" y="353378"/>
                  </a:cubicBezTo>
                  <a:cubicBezTo>
                    <a:pt x="621030" y="358140"/>
                    <a:pt x="634365" y="361950"/>
                    <a:pt x="647700" y="361950"/>
                  </a:cubicBezTo>
                  <a:cubicBezTo>
                    <a:pt x="700088" y="361950"/>
                    <a:pt x="742950" y="319088"/>
                    <a:pt x="742950" y="266700"/>
                  </a:cubicBezTo>
                  <a:cubicBezTo>
                    <a:pt x="742950" y="214313"/>
                    <a:pt x="700088" y="171450"/>
                    <a:pt x="647700" y="171450"/>
                  </a:cubicBezTo>
                  <a:close/>
                </a:path>
              </a:pathLst>
            </a:custGeom>
            <a:grpFill/>
            <a:ln w="9525" cap="flat">
              <a:noFill/>
              <a:prstDash val="solid"/>
              <a:miter/>
            </a:ln>
          </p:spPr>
          <p:txBody>
            <a:bodyPr rtlCol="0" anchor="ctr"/>
            <a:lstStyle/>
            <a:p>
              <a:endParaRPr lang="pl-PL"/>
            </a:p>
          </p:txBody>
        </p:sp>
        <p:sp>
          <p:nvSpPr>
            <p:cNvPr id="91" name="Dowolny kształt: kształt 90">
              <a:extLst>
                <a:ext uri="{FF2B5EF4-FFF2-40B4-BE49-F238E27FC236}">
                  <a16:creationId xmlns:a16="http://schemas.microsoft.com/office/drawing/2014/main" id="{3B4A3C3E-98E6-4809-ACAE-F112039CCFA8}"/>
                </a:ext>
              </a:extLst>
            </p:cNvPr>
            <p:cNvSpPr>
              <a:spLocks noChangeAspect="1"/>
            </p:cNvSpPr>
            <p:nvPr/>
          </p:nvSpPr>
          <p:spPr>
            <a:xfrm>
              <a:off x="7406453" y="1986041"/>
              <a:ext cx="377689" cy="256634"/>
            </a:xfrm>
            <a:custGeom>
              <a:avLst/>
              <a:gdLst>
                <a:gd name="connsiteX0" fmla="*/ 647700 w 742950"/>
                <a:gd name="connsiteY0" fmla="*/ 171450 h 504825"/>
                <a:gd name="connsiteX1" fmla="*/ 625793 w 742950"/>
                <a:gd name="connsiteY1" fmla="*/ 174308 h 504825"/>
                <a:gd name="connsiteX2" fmla="*/ 628650 w 742950"/>
                <a:gd name="connsiteY2" fmla="*/ 152400 h 504825"/>
                <a:gd name="connsiteX3" fmla="*/ 533400 w 742950"/>
                <a:gd name="connsiteY3" fmla="*/ 57150 h 504825"/>
                <a:gd name="connsiteX4" fmla="*/ 474345 w 742950"/>
                <a:gd name="connsiteY4" fmla="*/ 77153 h 504825"/>
                <a:gd name="connsiteX5" fmla="*/ 381000 w 742950"/>
                <a:gd name="connsiteY5" fmla="*/ 0 h 504825"/>
                <a:gd name="connsiteX6" fmla="*/ 288608 w 742950"/>
                <a:gd name="connsiteY6" fmla="*/ 71438 h 504825"/>
                <a:gd name="connsiteX7" fmla="*/ 209550 w 742950"/>
                <a:gd name="connsiteY7" fmla="*/ 28575 h 504825"/>
                <a:gd name="connsiteX8" fmla="*/ 114300 w 742950"/>
                <a:gd name="connsiteY8" fmla="*/ 123825 h 504825"/>
                <a:gd name="connsiteX9" fmla="*/ 117157 w 742950"/>
                <a:gd name="connsiteY9" fmla="*/ 145733 h 504825"/>
                <a:gd name="connsiteX10" fmla="*/ 95250 w 742950"/>
                <a:gd name="connsiteY10" fmla="*/ 142875 h 504825"/>
                <a:gd name="connsiteX11" fmla="*/ 0 w 742950"/>
                <a:gd name="connsiteY11" fmla="*/ 238125 h 504825"/>
                <a:gd name="connsiteX12" fmla="*/ 95250 w 742950"/>
                <a:gd name="connsiteY12" fmla="*/ 333375 h 504825"/>
                <a:gd name="connsiteX13" fmla="*/ 96203 w 742950"/>
                <a:gd name="connsiteY13" fmla="*/ 333375 h 504825"/>
                <a:gd name="connsiteX14" fmla="*/ 190500 w 742950"/>
                <a:gd name="connsiteY14" fmla="*/ 419100 h 504825"/>
                <a:gd name="connsiteX15" fmla="*/ 248602 w 742950"/>
                <a:gd name="connsiteY15" fmla="*/ 399098 h 504825"/>
                <a:gd name="connsiteX16" fmla="*/ 247650 w 742950"/>
                <a:gd name="connsiteY16" fmla="*/ 409575 h 504825"/>
                <a:gd name="connsiteX17" fmla="*/ 342900 w 742950"/>
                <a:gd name="connsiteY17" fmla="*/ 504825 h 504825"/>
                <a:gd name="connsiteX18" fmla="*/ 438150 w 742950"/>
                <a:gd name="connsiteY18" fmla="*/ 418148 h 504825"/>
                <a:gd name="connsiteX19" fmla="*/ 514350 w 742950"/>
                <a:gd name="connsiteY19" fmla="*/ 457200 h 504825"/>
                <a:gd name="connsiteX20" fmla="*/ 609600 w 742950"/>
                <a:gd name="connsiteY20" fmla="*/ 361950 h 504825"/>
                <a:gd name="connsiteX21" fmla="*/ 609600 w 742950"/>
                <a:gd name="connsiteY21" fmla="*/ 353378 h 504825"/>
                <a:gd name="connsiteX22" fmla="*/ 647700 w 742950"/>
                <a:gd name="connsiteY22" fmla="*/ 361950 h 504825"/>
                <a:gd name="connsiteX23" fmla="*/ 742950 w 742950"/>
                <a:gd name="connsiteY23" fmla="*/ 266700 h 504825"/>
                <a:gd name="connsiteX24" fmla="*/ 647700 w 742950"/>
                <a:gd name="connsiteY24" fmla="*/ 17145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2950" h="504825">
                  <a:moveTo>
                    <a:pt x="647700" y="171450"/>
                  </a:moveTo>
                  <a:cubicBezTo>
                    <a:pt x="640080" y="171450"/>
                    <a:pt x="633413" y="172403"/>
                    <a:pt x="625793" y="174308"/>
                  </a:cubicBezTo>
                  <a:cubicBezTo>
                    <a:pt x="627698" y="167640"/>
                    <a:pt x="628650" y="160020"/>
                    <a:pt x="628650" y="152400"/>
                  </a:cubicBezTo>
                  <a:cubicBezTo>
                    <a:pt x="628650" y="100013"/>
                    <a:pt x="585788" y="57150"/>
                    <a:pt x="533400" y="57150"/>
                  </a:cubicBezTo>
                  <a:cubicBezTo>
                    <a:pt x="511493" y="57150"/>
                    <a:pt x="490538" y="64770"/>
                    <a:pt x="474345" y="77153"/>
                  </a:cubicBezTo>
                  <a:cubicBezTo>
                    <a:pt x="466725" y="33338"/>
                    <a:pt x="427673" y="0"/>
                    <a:pt x="381000" y="0"/>
                  </a:cubicBezTo>
                  <a:cubicBezTo>
                    <a:pt x="337185" y="0"/>
                    <a:pt x="300038" y="30480"/>
                    <a:pt x="288608" y="71438"/>
                  </a:cubicBezTo>
                  <a:cubicBezTo>
                    <a:pt x="271463" y="45720"/>
                    <a:pt x="242888" y="28575"/>
                    <a:pt x="209550" y="28575"/>
                  </a:cubicBezTo>
                  <a:cubicBezTo>
                    <a:pt x="157163" y="28575"/>
                    <a:pt x="114300" y="71438"/>
                    <a:pt x="114300" y="123825"/>
                  </a:cubicBezTo>
                  <a:cubicBezTo>
                    <a:pt x="114300" y="131445"/>
                    <a:pt x="115253" y="138113"/>
                    <a:pt x="117157" y="145733"/>
                  </a:cubicBezTo>
                  <a:cubicBezTo>
                    <a:pt x="109538" y="143828"/>
                    <a:pt x="102870" y="142875"/>
                    <a:pt x="95250" y="142875"/>
                  </a:cubicBezTo>
                  <a:cubicBezTo>
                    <a:pt x="42863" y="142875"/>
                    <a:pt x="0" y="185738"/>
                    <a:pt x="0" y="238125"/>
                  </a:cubicBezTo>
                  <a:cubicBezTo>
                    <a:pt x="0" y="290513"/>
                    <a:pt x="42863" y="333375"/>
                    <a:pt x="95250" y="333375"/>
                  </a:cubicBezTo>
                  <a:cubicBezTo>
                    <a:pt x="95250" y="333375"/>
                    <a:pt x="95250" y="333375"/>
                    <a:pt x="96203" y="333375"/>
                  </a:cubicBezTo>
                  <a:cubicBezTo>
                    <a:pt x="100965" y="381953"/>
                    <a:pt x="141923" y="419100"/>
                    <a:pt x="190500" y="419100"/>
                  </a:cubicBezTo>
                  <a:cubicBezTo>
                    <a:pt x="212408" y="419100"/>
                    <a:pt x="232410" y="411480"/>
                    <a:pt x="248602" y="399098"/>
                  </a:cubicBezTo>
                  <a:cubicBezTo>
                    <a:pt x="248602" y="401955"/>
                    <a:pt x="247650" y="405765"/>
                    <a:pt x="247650" y="409575"/>
                  </a:cubicBezTo>
                  <a:cubicBezTo>
                    <a:pt x="247650" y="461963"/>
                    <a:pt x="290513" y="504825"/>
                    <a:pt x="342900" y="504825"/>
                  </a:cubicBezTo>
                  <a:cubicBezTo>
                    <a:pt x="392430" y="504825"/>
                    <a:pt x="433388" y="466725"/>
                    <a:pt x="438150" y="418148"/>
                  </a:cubicBezTo>
                  <a:cubicBezTo>
                    <a:pt x="455295" y="441960"/>
                    <a:pt x="482918" y="457200"/>
                    <a:pt x="514350" y="457200"/>
                  </a:cubicBezTo>
                  <a:cubicBezTo>
                    <a:pt x="566738" y="457200"/>
                    <a:pt x="609600" y="414338"/>
                    <a:pt x="609600" y="361950"/>
                  </a:cubicBezTo>
                  <a:cubicBezTo>
                    <a:pt x="609600" y="359093"/>
                    <a:pt x="609600" y="356235"/>
                    <a:pt x="609600" y="353378"/>
                  </a:cubicBezTo>
                  <a:cubicBezTo>
                    <a:pt x="621030" y="358140"/>
                    <a:pt x="634365" y="361950"/>
                    <a:pt x="647700" y="361950"/>
                  </a:cubicBezTo>
                  <a:cubicBezTo>
                    <a:pt x="700088" y="361950"/>
                    <a:pt x="742950" y="319088"/>
                    <a:pt x="742950" y="266700"/>
                  </a:cubicBezTo>
                  <a:cubicBezTo>
                    <a:pt x="742950" y="214313"/>
                    <a:pt x="700088" y="171450"/>
                    <a:pt x="647700" y="171450"/>
                  </a:cubicBezTo>
                  <a:close/>
                </a:path>
              </a:pathLst>
            </a:custGeom>
            <a:grpFill/>
            <a:ln w="9525" cap="flat">
              <a:noFill/>
              <a:prstDash val="solid"/>
              <a:miter/>
            </a:ln>
          </p:spPr>
          <p:txBody>
            <a:bodyPr rtlCol="0" anchor="ctr"/>
            <a:lstStyle/>
            <a:p>
              <a:endParaRPr lang="pl-PL"/>
            </a:p>
          </p:txBody>
        </p:sp>
      </p:grpSp>
    </p:spTree>
    <p:extLst>
      <p:ext uri="{BB962C8B-B14F-4D97-AF65-F5344CB8AC3E}">
        <p14:creationId xmlns:p14="http://schemas.microsoft.com/office/powerpoint/2010/main" val="11588970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pole tekstowe 168">
            <a:extLst>
              <a:ext uri="{FF2B5EF4-FFF2-40B4-BE49-F238E27FC236}">
                <a16:creationId xmlns:a16="http://schemas.microsoft.com/office/drawing/2014/main" id="{B23E1A2D-517E-4955-8639-57E6D726AA1A}"/>
              </a:ext>
            </a:extLst>
          </p:cNvPr>
          <p:cNvSpPr txBox="1"/>
          <p:nvPr/>
        </p:nvSpPr>
        <p:spPr>
          <a:xfrm>
            <a:off x="5171480" y="1383512"/>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graphicFrame>
        <p:nvGraphicFramePr>
          <p:cNvPr id="17" name="Wykres 16">
            <a:extLst>
              <a:ext uri="{FF2B5EF4-FFF2-40B4-BE49-F238E27FC236}">
                <a16:creationId xmlns:a16="http://schemas.microsoft.com/office/drawing/2014/main" id="{6525DB7A-CD6C-48AF-934A-26F707C443E2}"/>
              </a:ext>
            </a:extLst>
          </p:cNvPr>
          <p:cNvGraphicFramePr/>
          <p:nvPr>
            <p:extLst>
              <p:ext uri="{D42A27DB-BD31-4B8C-83A1-F6EECF244321}">
                <p14:modId xmlns:p14="http://schemas.microsoft.com/office/powerpoint/2010/main" val="527936540"/>
              </p:ext>
            </p:extLst>
          </p:nvPr>
        </p:nvGraphicFramePr>
        <p:xfrm>
          <a:off x="335911" y="2891538"/>
          <a:ext cx="8199183" cy="1773378"/>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od których zależy stan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P5. Od czego Pana(i) zdaniem w największym stopniu zależy stan środowiska? Proszę podać co najwyżej trzy odpowiedzi.</a:t>
            </a:r>
          </a:p>
          <a:p>
            <a:pPr algn="just"/>
            <a:r>
              <a:rPr lang="pl-PL" sz="800" i="1">
                <a:solidFill>
                  <a:srgbClr val="CDCDCD"/>
                </a:solidFill>
              </a:rPr>
              <a:t>Pytanie wielokrotnego </a:t>
            </a:r>
            <a:r>
              <a:rPr lang="pl-PL" sz="800" i="1">
                <a:solidFill>
                  <a:schemeClr val="bg1">
                    <a:lumMod val="75000"/>
                  </a:schemeClr>
                </a:solidFill>
              </a:rPr>
              <a:t>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wykształcenie: podstawowe, gimnazjalne n=21, zasadnicze zawodowe n=102, średnie n=355, wyższe n=536.</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sp>
        <p:nvSpPr>
          <p:cNvPr id="4" name="pole tekstowe 3">
            <a:extLst>
              <a:ext uri="{FF2B5EF4-FFF2-40B4-BE49-F238E27FC236}">
                <a16:creationId xmlns:a16="http://schemas.microsoft.com/office/drawing/2014/main" id="{6C5BCB93-CABD-42FA-8176-BC4BEF54CD15}"/>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12" name="Wykres 11">
            <a:extLst>
              <a:ext uri="{FF2B5EF4-FFF2-40B4-BE49-F238E27FC236}">
                <a16:creationId xmlns:a16="http://schemas.microsoft.com/office/drawing/2014/main" id="{43668235-D60C-4E57-88FB-5587BEAD5DB4}"/>
              </a:ext>
            </a:extLst>
          </p:cNvPr>
          <p:cNvGraphicFramePr/>
          <p:nvPr>
            <p:extLst>
              <p:ext uri="{D42A27DB-BD31-4B8C-83A1-F6EECF244321}">
                <p14:modId xmlns:p14="http://schemas.microsoft.com/office/powerpoint/2010/main" val="2503957413"/>
              </p:ext>
            </p:extLst>
          </p:nvPr>
        </p:nvGraphicFramePr>
        <p:xfrm>
          <a:off x="333052" y="1298220"/>
          <a:ext cx="8199183" cy="177337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6" name="Tabela 15">
            <a:extLst>
              <a:ext uri="{FF2B5EF4-FFF2-40B4-BE49-F238E27FC236}">
                <a16:creationId xmlns:a16="http://schemas.microsoft.com/office/drawing/2014/main" id="{11378172-69D8-48FA-BB5F-9A8E6916D61D}"/>
              </a:ext>
            </a:extLst>
          </p:cNvPr>
          <p:cNvGraphicFramePr>
            <a:graphicFrameLocks noGrp="1"/>
          </p:cNvGraphicFramePr>
          <p:nvPr>
            <p:extLst>
              <p:ext uri="{D42A27DB-BD31-4B8C-83A1-F6EECF244321}">
                <p14:modId xmlns:p14="http://schemas.microsoft.com/office/powerpoint/2010/main" val="3980888421"/>
              </p:ext>
            </p:extLst>
          </p:nvPr>
        </p:nvGraphicFramePr>
        <p:xfrm>
          <a:off x="666767" y="3361008"/>
          <a:ext cx="7810460" cy="558165"/>
        </p:xfrm>
        <a:graphic>
          <a:graphicData uri="http://schemas.openxmlformats.org/drawingml/2006/table">
            <a:tbl>
              <a:tblPr firstRow="1" bandRow="1">
                <a:tableStyleId>{5C22544A-7EE6-4342-B048-85BDC9FD1C3A}</a:tableStyleId>
              </a:tblPr>
              <a:tblGrid>
                <a:gridCol w="1111972">
                  <a:extLst>
                    <a:ext uri="{9D8B030D-6E8A-4147-A177-3AD203B41FA5}">
                      <a16:colId xmlns:a16="http://schemas.microsoft.com/office/drawing/2014/main" val="173148424"/>
                    </a:ext>
                  </a:extLst>
                </a:gridCol>
                <a:gridCol w="1111972">
                  <a:extLst>
                    <a:ext uri="{9D8B030D-6E8A-4147-A177-3AD203B41FA5}">
                      <a16:colId xmlns:a16="http://schemas.microsoft.com/office/drawing/2014/main" val="3317122865"/>
                    </a:ext>
                  </a:extLst>
                </a:gridCol>
                <a:gridCol w="1111972">
                  <a:extLst>
                    <a:ext uri="{9D8B030D-6E8A-4147-A177-3AD203B41FA5}">
                      <a16:colId xmlns:a16="http://schemas.microsoft.com/office/drawing/2014/main" val="2749690492"/>
                    </a:ext>
                  </a:extLst>
                </a:gridCol>
                <a:gridCol w="1111972">
                  <a:extLst>
                    <a:ext uri="{9D8B030D-6E8A-4147-A177-3AD203B41FA5}">
                      <a16:colId xmlns:a16="http://schemas.microsoft.com/office/drawing/2014/main" val="2938667892"/>
                    </a:ext>
                  </a:extLst>
                </a:gridCol>
                <a:gridCol w="1111972">
                  <a:extLst>
                    <a:ext uri="{9D8B030D-6E8A-4147-A177-3AD203B41FA5}">
                      <a16:colId xmlns:a16="http://schemas.microsoft.com/office/drawing/2014/main" val="411925587"/>
                    </a:ext>
                  </a:extLst>
                </a:gridCol>
                <a:gridCol w="1111972">
                  <a:extLst>
                    <a:ext uri="{9D8B030D-6E8A-4147-A177-3AD203B41FA5}">
                      <a16:colId xmlns:a16="http://schemas.microsoft.com/office/drawing/2014/main" val="3608420190"/>
                    </a:ext>
                  </a:extLst>
                </a:gridCol>
                <a:gridCol w="1138628">
                  <a:extLst>
                    <a:ext uri="{9D8B030D-6E8A-4147-A177-3AD203B41FA5}">
                      <a16:colId xmlns:a16="http://schemas.microsoft.com/office/drawing/2014/main" val="2823064476"/>
                    </a:ext>
                  </a:extLst>
                </a:gridCol>
              </a:tblGrid>
              <a:tr h="370840">
                <a:tc>
                  <a:txBody>
                    <a:bodyPr/>
                    <a:lstStyle/>
                    <a:p>
                      <a:pPr algn="ctr" rtl="0" fontAlgn="ctr"/>
                      <a:r>
                        <a:rPr lang="pl-PL" sz="900" b="0" i="0" u="none" strike="noStrike">
                          <a:solidFill>
                            <a:schemeClr val="tx1"/>
                          </a:solidFill>
                          <a:effectLst/>
                          <a:latin typeface="+mj-lt"/>
                        </a:rPr>
                        <a:t>od aktywności każdego z nas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chemeClr val="tx1"/>
                          </a:solidFill>
                          <a:effectLst/>
                          <a:latin typeface="+mj-lt"/>
                        </a:rPr>
                        <a:t>od położenia przez rząd nacisku na sprawy ochrony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chemeClr val="tx1"/>
                          </a:solidFill>
                          <a:effectLst/>
                          <a:latin typeface="+mj-lt"/>
                        </a:rPr>
                        <a:t>od uznania przez nasze społeczeństwo kwestii środowiska za ważny problem</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tego, ile się </a:t>
                      </a:r>
                    </a:p>
                    <a:p>
                      <a:pPr algn="ctr" rtl="0" fontAlgn="ctr"/>
                      <a:r>
                        <a:rPr lang="pl-PL" sz="900" b="0" i="0" u="none" strike="noStrike">
                          <a:solidFill>
                            <a:srgbClr val="595959"/>
                          </a:solidFill>
                          <a:effectLst/>
                          <a:latin typeface="+mj-lt"/>
                        </a:rPr>
                        <a:t>o tym </a:t>
                      </a:r>
                    </a:p>
                    <a:p>
                      <a:pPr algn="ctr" rtl="0" fontAlgn="ctr"/>
                      <a:r>
                        <a:rPr lang="pl-PL" sz="900" b="0" i="0" u="none" strike="noStrike">
                          <a:solidFill>
                            <a:srgbClr val="595959"/>
                          </a:solidFill>
                          <a:effectLst/>
                          <a:latin typeface="+mj-lt"/>
                        </a:rPr>
                        <a:t>mówi w mediach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dobrych przepisów </a:t>
                      </a:r>
                    </a:p>
                    <a:p>
                      <a:pPr algn="ctr" rtl="0" fontAlgn="ctr"/>
                      <a:r>
                        <a:rPr lang="pl-PL" sz="900" b="0" i="0" u="none" strike="noStrike">
                          <a:solidFill>
                            <a:srgbClr val="595959"/>
                          </a:solidFill>
                          <a:effectLst/>
                          <a:latin typeface="+mj-lt"/>
                        </a:rPr>
                        <a:t>prawnych i ich </a:t>
                      </a:r>
                    </a:p>
                    <a:p>
                      <a:pPr algn="ctr" rtl="0" fontAlgn="ctr"/>
                      <a:r>
                        <a:rPr lang="pl-PL" sz="900" b="0" i="0" u="none" strike="noStrike">
                          <a:solidFill>
                            <a:srgbClr val="595959"/>
                          </a:solidFill>
                          <a:effectLst/>
                          <a:latin typeface="+mj-lt"/>
                        </a:rPr>
                        <a:t>egzekwowania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aktywności władz </a:t>
                      </a:r>
                    </a:p>
                    <a:p>
                      <a:pPr algn="ctr" rtl="0" fontAlgn="ctr"/>
                      <a:r>
                        <a:rPr lang="pl-PL" sz="900" b="0" i="0" u="none" strike="noStrike">
                          <a:solidFill>
                            <a:srgbClr val="595959"/>
                          </a:solidFill>
                          <a:effectLst/>
                          <a:latin typeface="+mj-lt"/>
                        </a:rPr>
                        <a:t>lokalnych </a:t>
                      </a:r>
                    </a:p>
                    <a:p>
                      <a:pPr algn="ctr" rtl="0" fontAlgn="ctr"/>
                      <a:r>
                        <a:rPr lang="pl-PL" sz="900" b="0" i="0" u="none" strike="noStrike">
                          <a:solidFill>
                            <a:srgbClr val="595959"/>
                          </a:solidFill>
                          <a:effectLst/>
                          <a:latin typeface="+mj-lt"/>
                        </a:rPr>
                        <a:t>w dziedzinie </a:t>
                      </a:r>
                    </a:p>
                    <a:p>
                      <a:pPr algn="ctr" rtl="0" fontAlgn="ctr"/>
                      <a:r>
                        <a:rPr lang="pl-PL" sz="900" b="0" i="0" u="none" strike="noStrike">
                          <a:solidFill>
                            <a:srgbClr val="595959"/>
                          </a:solidFill>
                          <a:effectLst/>
                          <a:latin typeface="+mj-lt"/>
                        </a:rPr>
                        <a:t>ochrony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emisji </a:t>
                      </a:r>
                    </a:p>
                    <a:p>
                      <a:pPr algn="ctr" rtl="0" fontAlgn="ctr"/>
                      <a:r>
                        <a:rPr lang="pl-PL" sz="900" b="0" i="0" u="none" strike="noStrike">
                          <a:solidFill>
                            <a:srgbClr val="595959"/>
                          </a:solidFill>
                          <a:effectLst/>
                          <a:latin typeface="+mj-lt"/>
                        </a:rPr>
                        <a:t>zanieczyszczających </a:t>
                      </a:r>
                    </a:p>
                    <a:p>
                      <a:pPr algn="ctr" rtl="0" fontAlgn="ctr"/>
                      <a:r>
                        <a:rPr lang="pl-PL" sz="900" b="0" i="0" u="none" strike="noStrike">
                          <a:solidFill>
                            <a:srgbClr val="595959"/>
                          </a:solidFill>
                          <a:effectLst/>
                          <a:latin typeface="+mj-lt"/>
                        </a:rPr>
                        <a:t>powietrze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aphicFrame>
        <p:nvGraphicFramePr>
          <p:cNvPr id="18" name="Tabela 17">
            <a:extLst>
              <a:ext uri="{FF2B5EF4-FFF2-40B4-BE49-F238E27FC236}">
                <a16:creationId xmlns:a16="http://schemas.microsoft.com/office/drawing/2014/main" id="{D2DBD77F-C6B7-4EB1-A81D-BE7D1F9F2939}"/>
              </a:ext>
            </a:extLst>
          </p:cNvPr>
          <p:cNvGraphicFramePr>
            <a:graphicFrameLocks noGrp="1"/>
          </p:cNvGraphicFramePr>
          <p:nvPr>
            <p:extLst>
              <p:ext uri="{D42A27DB-BD31-4B8C-83A1-F6EECF244321}">
                <p14:modId xmlns:p14="http://schemas.microsoft.com/office/powerpoint/2010/main" val="2826665122"/>
              </p:ext>
            </p:extLst>
          </p:nvPr>
        </p:nvGraphicFramePr>
        <p:xfrm>
          <a:off x="844590" y="4916072"/>
          <a:ext cx="7632639" cy="421005"/>
        </p:xfrm>
        <a:graphic>
          <a:graphicData uri="http://schemas.openxmlformats.org/drawingml/2006/table">
            <a:tbl>
              <a:tblPr firstRow="1" bandRow="1">
                <a:tableStyleId>{5C22544A-7EE6-4342-B048-85BDC9FD1C3A}</a:tableStyleId>
              </a:tblPr>
              <a:tblGrid>
                <a:gridCol w="1090377">
                  <a:extLst>
                    <a:ext uri="{9D8B030D-6E8A-4147-A177-3AD203B41FA5}">
                      <a16:colId xmlns:a16="http://schemas.microsoft.com/office/drawing/2014/main" val="2215700506"/>
                    </a:ext>
                  </a:extLst>
                </a:gridCol>
                <a:gridCol w="1090377">
                  <a:extLst>
                    <a:ext uri="{9D8B030D-6E8A-4147-A177-3AD203B41FA5}">
                      <a16:colId xmlns:a16="http://schemas.microsoft.com/office/drawing/2014/main" val="1752133558"/>
                    </a:ext>
                  </a:extLst>
                </a:gridCol>
                <a:gridCol w="1090377">
                  <a:extLst>
                    <a:ext uri="{9D8B030D-6E8A-4147-A177-3AD203B41FA5}">
                      <a16:colId xmlns:a16="http://schemas.microsoft.com/office/drawing/2014/main" val="2064937206"/>
                    </a:ext>
                  </a:extLst>
                </a:gridCol>
                <a:gridCol w="1090377">
                  <a:extLst>
                    <a:ext uri="{9D8B030D-6E8A-4147-A177-3AD203B41FA5}">
                      <a16:colId xmlns:a16="http://schemas.microsoft.com/office/drawing/2014/main" val="1633428367"/>
                    </a:ext>
                  </a:extLst>
                </a:gridCol>
                <a:gridCol w="1090377">
                  <a:extLst>
                    <a:ext uri="{9D8B030D-6E8A-4147-A177-3AD203B41FA5}">
                      <a16:colId xmlns:a16="http://schemas.microsoft.com/office/drawing/2014/main" val="1913544935"/>
                    </a:ext>
                  </a:extLst>
                </a:gridCol>
                <a:gridCol w="1090377">
                  <a:extLst>
                    <a:ext uri="{9D8B030D-6E8A-4147-A177-3AD203B41FA5}">
                      <a16:colId xmlns:a16="http://schemas.microsoft.com/office/drawing/2014/main" val="892119305"/>
                    </a:ext>
                  </a:extLst>
                </a:gridCol>
                <a:gridCol w="1090377">
                  <a:extLst>
                    <a:ext uri="{9D8B030D-6E8A-4147-A177-3AD203B41FA5}">
                      <a16:colId xmlns:a16="http://schemas.microsoft.com/office/drawing/2014/main" val="339665068"/>
                    </a:ext>
                  </a:extLst>
                </a:gridCol>
              </a:tblGrid>
              <a:tr h="370840">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gospodarowania </a:t>
                      </a:r>
                    </a:p>
                    <a:p>
                      <a:pPr marL="0" algn="ctr" defTabSz="914400" rtl="0" eaLnBrk="1" fontAlgn="t" latinLnBrk="0" hangingPunct="1"/>
                      <a:r>
                        <a:rPr lang="pl-PL" sz="900" b="0" i="0" u="none" strike="noStrike" kern="1200">
                          <a:solidFill>
                            <a:srgbClr val="595959"/>
                          </a:solidFill>
                          <a:effectLst/>
                          <a:latin typeface="+mj-lt"/>
                          <a:ea typeface="+mn-ea"/>
                          <a:cs typeface="+mn-cs"/>
                        </a:rPr>
                        <a:t>ściekami </a:t>
                      </a:r>
                    </a:p>
                    <a:p>
                      <a:pPr marL="0" algn="ctr" defTabSz="914400" rtl="0" eaLnBrk="1" fontAlgn="t" latinLnBrk="0" hangingPunct="1"/>
                      <a:r>
                        <a:rPr lang="pl-PL" sz="900" b="0" i="0" u="none" strike="noStrike" kern="1200">
                          <a:solidFill>
                            <a:srgbClr val="595959"/>
                          </a:solidFill>
                          <a:effectLst/>
                          <a:latin typeface="+mj-lt"/>
                          <a:ea typeface="+mn-ea"/>
                          <a:cs typeface="+mn-cs"/>
                        </a:rPr>
                        <a:t>i odpadami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odpowiedzialności </a:t>
                      </a:r>
                    </a:p>
                    <a:p>
                      <a:pPr marL="0" algn="ctr" defTabSz="914400" rtl="0" eaLnBrk="1" fontAlgn="t" latinLnBrk="0" hangingPunct="1"/>
                      <a:r>
                        <a:rPr lang="pl-PL" sz="900" b="0" i="0" u="none" strike="noStrike" kern="1200">
                          <a:solidFill>
                            <a:srgbClr val="595959"/>
                          </a:solidFill>
                          <a:effectLst/>
                          <a:latin typeface="+mj-lt"/>
                          <a:ea typeface="+mn-ea"/>
                          <a:cs typeface="+mn-cs"/>
                        </a:rPr>
                        <a:t>biznesu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sytuacji finansowej państwa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gospodarki i przemysłu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procesów </a:t>
                      </a:r>
                    </a:p>
                    <a:p>
                      <a:pPr marL="0" algn="ctr" defTabSz="914400" rtl="0" eaLnBrk="1" fontAlgn="t" latinLnBrk="0" hangingPunct="1"/>
                      <a:r>
                        <a:rPr lang="pl-PL" sz="900" b="0" i="0" u="none" strike="noStrike" kern="1200">
                          <a:solidFill>
                            <a:srgbClr val="595959"/>
                          </a:solidFill>
                          <a:effectLst/>
                          <a:latin typeface="+mj-lt"/>
                          <a:ea typeface="+mn-ea"/>
                          <a:cs typeface="+mn-cs"/>
                        </a:rPr>
                        <a:t>naturalnych (np. wybuch wulkanu)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zalesienia, </a:t>
                      </a:r>
                    </a:p>
                    <a:p>
                      <a:pPr marL="0" algn="ctr" defTabSz="914400" rtl="0" eaLnBrk="1" fontAlgn="t" latinLnBrk="0" hangingPunct="1"/>
                      <a:r>
                        <a:rPr lang="pl-PL" sz="900" b="0" i="0" u="none" strike="noStrike" kern="1200">
                          <a:solidFill>
                            <a:srgbClr val="595959"/>
                          </a:solidFill>
                          <a:effectLst/>
                          <a:latin typeface="+mj-lt"/>
                          <a:ea typeface="+mn-ea"/>
                          <a:cs typeface="+mn-cs"/>
                        </a:rPr>
                        <a:t>większej ilości drzew </a:t>
                      </a:r>
                    </a:p>
                    <a:p>
                      <a:pPr marL="0" algn="ctr" defTabSz="914400" rtl="0" eaLnBrk="1" fontAlgn="t" latinLnBrk="0" hangingPunct="1"/>
                      <a:r>
                        <a:rPr lang="pl-PL" sz="900" b="0" i="0" u="none" strike="noStrike" kern="1200">
                          <a:solidFill>
                            <a:srgbClr val="595959"/>
                          </a:solidFill>
                          <a:effectLst/>
                          <a:latin typeface="+mj-lt"/>
                          <a:ea typeface="+mn-ea"/>
                          <a:cs typeface="+mn-cs"/>
                        </a:rPr>
                        <a:t>i terów zielonych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ochrony źródeł wody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89274430"/>
                  </a:ext>
                </a:extLst>
              </a:tr>
            </a:tbl>
          </a:graphicData>
        </a:graphic>
      </p:graphicFrame>
      <p:grpSp>
        <p:nvGrpSpPr>
          <p:cNvPr id="92" name="Grupa 91">
            <a:extLst>
              <a:ext uri="{FF2B5EF4-FFF2-40B4-BE49-F238E27FC236}">
                <a16:creationId xmlns:a16="http://schemas.microsoft.com/office/drawing/2014/main" id="{3EF70C23-534B-4758-8CD1-8B02998E5825}"/>
              </a:ext>
            </a:extLst>
          </p:cNvPr>
          <p:cNvGrpSpPr>
            <a:grpSpLocks noChangeAspect="1"/>
          </p:cNvGrpSpPr>
          <p:nvPr/>
        </p:nvGrpSpPr>
        <p:grpSpPr>
          <a:xfrm>
            <a:off x="1125917" y="3082927"/>
            <a:ext cx="267697" cy="230329"/>
            <a:chOff x="5259388" y="1552575"/>
            <a:chExt cx="693738" cy="596900"/>
          </a:xfrm>
          <a:solidFill>
            <a:schemeClr val="accent3"/>
          </a:solidFill>
        </p:grpSpPr>
        <p:sp>
          <p:nvSpPr>
            <p:cNvPr id="93" name="Freeform 20">
              <a:extLst>
                <a:ext uri="{FF2B5EF4-FFF2-40B4-BE49-F238E27FC236}">
                  <a16:creationId xmlns:a16="http://schemas.microsoft.com/office/drawing/2014/main" id="{03E15829-5BE9-49BA-9BD7-223D399CD41C}"/>
                </a:ext>
              </a:extLst>
            </p:cNvPr>
            <p:cNvSpPr>
              <a:spLocks/>
            </p:cNvSpPr>
            <p:nvPr/>
          </p:nvSpPr>
          <p:spPr bwMode="auto">
            <a:xfrm>
              <a:off x="5678488" y="1633538"/>
              <a:ext cx="231775" cy="231775"/>
            </a:xfrm>
            <a:custGeom>
              <a:avLst/>
              <a:gdLst>
                <a:gd name="T0" fmla="*/ 1022 w 1023"/>
                <a:gd name="T1" fmla="*/ 486 h 1024"/>
                <a:gd name="T2" fmla="*/ 1012 w 1023"/>
                <a:gd name="T3" fmla="*/ 408 h 1024"/>
                <a:gd name="T4" fmla="*/ 992 w 1023"/>
                <a:gd name="T5" fmla="*/ 336 h 1024"/>
                <a:gd name="T6" fmla="*/ 961 w 1023"/>
                <a:gd name="T7" fmla="*/ 268 h 1024"/>
                <a:gd name="T8" fmla="*/ 921 w 1023"/>
                <a:gd name="T9" fmla="*/ 206 h 1024"/>
                <a:gd name="T10" fmla="*/ 873 w 1023"/>
                <a:gd name="T11" fmla="*/ 150 h 1024"/>
                <a:gd name="T12" fmla="*/ 817 w 1023"/>
                <a:gd name="T13" fmla="*/ 102 h 1024"/>
                <a:gd name="T14" fmla="*/ 755 w 1023"/>
                <a:gd name="T15" fmla="*/ 62 h 1024"/>
                <a:gd name="T16" fmla="*/ 687 w 1023"/>
                <a:gd name="T17" fmla="*/ 31 h 1024"/>
                <a:gd name="T18" fmla="*/ 614 w 1023"/>
                <a:gd name="T19" fmla="*/ 11 h 1024"/>
                <a:gd name="T20" fmla="*/ 537 w 1023"/>
                <a:gd name="T21" fmla="*/ 1 h 1024"/>
                <a:gd name="T22" fmla="*/ 485 w 1023"/>
                <a:gd name="T23" fmla="*/ 1 h 1024"/>
                <a:gd name="T24" fmla="*/ 408 w 1023"/>
                <a:gd name="T25" fmla="*/ 11 h 1024"/>
                <a:gd name="T26" fmla="*/ 335 w 1023"/>
                <a:gd name="T27" fmla="*/ 31 h 1024"/>
                <a:gd name="T28" fmla="*/ 267 w 1023"/>
                <a:gd name="T29" fmla="*/ 62 h 1024"/>
                <a:gd name="T30" fmla="*/ 205 w 1023"/>
                <a:gd name="T31" fmla="*/ 102 h 1024"/>
                <a:gd name="T32" fmla="*/ 150 w 1023"/>
                <a:gd name="T33" fmla="*/ 150 h 1024"/>
                <a:gd name="T34" fmla="*/ 101 w 1023"/>
                <a:gd name="T35" fmla="*/ 206 h 1024"/>
                <a:gd name="T36" fmla="*/ 62 w 1023"/>
                <a:gd name="T37" fmla="*/ 268 h 1024"/>
                <a:gd name="T38" fmla="*/ 31 w 1023"/>
                <a:gd name="T39" fmla="*/ 336 h 1024"/>
                <a:gd name="T40" fmla="*/ 10 w 1023"/>
                <a:gd name="T41" fmla="*/ 408 h 1024"/>
                <a:gd name="T42" fmla="*/ 1 w 1023"/>
                <a:gd name="T43" fmla="*/ 486 h 1024"/>
                <a:gd name="T44" fmla="*/ 1 w 1023"/>
                <a:gd name="T45" fmla="*/ 538 h 1024"/>
                <a:gd name="T46" fmla="*/ 10 w 1023"/>
                <a:gd name="T47" fmla="*/ 615 h 1024"/>
                <a:gd name="T48" fmla="*/ 31 w 1023"/>
                <a:gd name="T49" fmla="*/ 688 h 1024"/>
                <a:gd name="T50" fmla="*/ 62 w 1023"/>
                <a:gd name="T51" fmla="*/ 757 h 1024"/>
                <a:gd name="T52" fmla="*/ 101 w 1023"/>
                <a:gd name="T53" fmla="*/ 819 h 1024"/>
                <a:gd name="T54" fmla="*/ 150 w 1023"/>
                <a:gd name="T55" fmla="*/ 875 h 1024"/>
                <a:gd name="T56" fmla="*/ 205 w 1023"/>
                <a:gd name="T57" fmla="*/ 923 h 1024"/>
                <a:gd name="T58" fmla="*/ 267 w 1023"/>
                <a:gd name="T59" fmla="*/ 963 h 1024"/>
                <a:gd name="T60" fmla="*/ 335 w 1023"/>
                <a:gd name="T61" fmla="*/ 993 h 1024"/>
                <a:gd name="T62" fmla="*/ 408 w 1023"/>
                <a:gd name="T63" fmla="*/ 1014 h 1024"/>
                <a:gd name="T64" fmla="*/ 485 w 1023"/>
                <a:gd name="T65" fmla="*/ 1024 h 1024"/>
                <a:gd name="T66" fmla="*/ 537 w 1023"/>
                <a:gd name="T67" fmla="*/ 1024 h 1024"/>
                <a:gd name="T68" fmla="*/ 614 w 1023"/>
                <a:gd name="T69" fmla="*/ 1014 h 1024"/>
                <a:gd name="T70" fmla="*/ 687 w 1023"/>
                <a:gd name="T71" fmla="*/ 993 h 1024"/>
                <a:gd name="T72" fmla="*/ 755 w 1023"/>
                <a:gd name="T73" fmla="*/ 963 h 1024"/>
                <a:gd name="T74" fmla="*/ 817 w 1023"/>
                <a:gd name="T75" fmla="*/ 923 h 1024"/>
                <a:gd name="T76" fmla="*/ 873 w 1023"/>
                <a:gd name="T77" fmla="*/ 875 h 1024"/>
                <a:gd name="T78" fmla="*/ 921 w 1023"/>
                <a:gd name="T79" fmla="*/ 819 h 1024"/>
                <a:gd name="T80" fmla="*/ 961 w 1023"/>
                <a:gd name="T81" fmla="*/ 757 h 1024"/>
                <a:gd name="T82" fmla="*/ 992 w 1023"/>
                <a:gd name="T83" fmla="*/ 688 h 1024"/>
                <a:gd name="T84" fmla="*/ 1012 w 1023"/>
                <a:gd name="T85" fmla="*/ 615 h 1024"/>
                <a:gd name="T86" fmla="*/ 1022 w 1023"/>
                <a:gd name="T87" fmla="*/ 53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3" h="1024">
                  <a:moveTo>
                    <a:pt x="1023" y="512"/>
                  </a:moveTo>
                  <a:lnTo>
                    <a:pt x="1023" y="512"/>
                  </a:lnTo>
                  <a:lnTo>
                    <a:pt x="1022" y="486"/>
                  </a:lnTo>
                  <a:lnTo>
                    <a:pt x="1019" y="460"/>
                  </a:lnTo>
                  <a:lnTo>
                    <a:pt x="1016" y="434"/>
                  </a:lnTo>
                  <a:lnTo>
                    <a:pt x="1012" y="408"/>
                  </a:lnTo>
                  <a:lnTo>
                    <a:pt x="1007" y="384"/>
                  </a:lnTo>
                  <a:lnTo>
                    <a:pt x="999" y="359"/>
                  </a:lnTo>
                  <a:lnTo>
                    <a:pt x="992" y="336"/>
                  </a:lnTo>
                  <a:lnTo>
                    <a:pt x="982" y="312"/>
                  </a:lnTo>
                  <a:lnTo>
                    <a:pt x="972" y="290"/>
                  </a:lnTo>
                  <a:lnTo>
                    <a:pt x="961" y="268"/>
                  </a:lnTo>
                  <a:lnTo>
                    <a:pt x="949" y="247"/>
                  </a:lnTo>
                  <a:lnTo>
                    <a:pt x="935" y="225"/>
                  </a:lnTo>
                  <a:lnTo>
                    <a:pt x="921" y="206"/>
                  </a:lnTo>
                  <a:lnTo>
                    <a:pt x="906" y="187"/>
                  </a:lnTo>
                  <a:lnTo>
                    <a:pt x="890" y="167"/>
                  </a:lnTo>
                  <a:lnTo>
                    <a:pt x="873" y="150"/>
                  </a:lnTo>
                  <a:lnTo>
                    <a:pt x="856" y="133"/>
                  </a:lnTo>
                  <a:lnTo>
                    <a:pt x="836" y="117"/>
                  </a:lnTo>
                  <a:lnTo>
                    <a:pt x="817" y="102"/>
                  </a:lnTo>
                  <a:lnTo>
                    <a:pt x="797" y="88"/>
                  </a:lnTo>
                  <a:lnTo>
                    <a:pt x="776" y="74"/>
                  </a:lnTo>
                  <a:lnTo>
                    <a:pt x="755" y="62"/>
                  </a:lnTo>
                  <a:lnTo>
                    <a:pt x="732" y="50"/>
                  </a:lnTo>
                  <a:lnTo>
                    <a:pt x="710" y="41"/>
                  </a:lnTo>
                  <a:lnTo>
                    <a:pt x="687" y="31"/>
                  </a:lnTo>
                  <a:lnTo>
                    <a:pt x="663" y="24"/>
                  </a:lnTo>
                  <a:lnTo>
                    <a:pt x="639" y="16"/>
                  </a:lnTo>
                  <a:lnTo>
                    <a:pt x="614" y="11"/>
                  </a:lnTo>
                  <a:lnTo>
                    <a:pt x="589" y="7"/>
                  </a:lnTo>
                  <a:lnTo>
                    <a:pt x="563" y="3"/>
                  </a:lnTo>
                  <a:lnTo>
                    <a:pt x="537" y="1"/>
                  </a:lnTo>
                  <a:lnTo>
                    <a:pt x="511" y="0"/>
                  </a:lnTo>
                  <a:lnTo>
                    <a:pt x="511" y="0"/>
                  </a:lnTo>
                  <a:lnTo>
                    <a:pt x="485" y="1"/>
                  </a:lnTo>
                  <a:lnTo>
                    <a:pt x="458" y="3"/>
                  </a:lnTo>
                  <a:lnTo>
                    <a:pt x="433" y="7"/>
                  </a:lnTo>
                  <a:lnTo>
                    <a:pt x="408" y="11"/>
                  </a:lnTo>
                  <a:lnTo>
                    <a:pt x="383" y="16"/>
                  </a:lnTo>
                  <a:lnTo>
                    <a:pt x="358" y="24"/>
                  </a:lnTo>
                  <a:lnTo>
                    <a:pt x="335" y="31"/>
                  </a:lnTo>
                  <a:lnTo>
                    <a:pt x="311" y="41"/>
                  </a:lnTo>
                  <a:lnTo>
                    <a:pt x="289" y="50"/>
                  </a:lnTo>
                  <a:lnTo>
                    <a:pt x="267" y="62"/>
                  </a:lnTo>
                  <a:lnTo>
                    <a:pt x="246" y="74"/>
                  </a:lnTo>
                  <a:lnTo>
                    <a:pt x="225" y="88"/>
                  </a:lnTo>
                  <a:lnTo>
                    <a:pt x="205" y="102"/>
                  </a:lnTo>
                  <a:lnTo>
                    <a:pt x="186" y="117"/>
                  </a:lnTo>
                  <a:lnTo>
                    <a:pt x="167" y="133"/>
                  </a:lnTo>
                  <a:lnTo>
                    <a:pt x="150" y="150"/>
                  </a:lnTo>
                  <a:lnTo>
                    <a:pt x="132" y="167"/>
                  </a:lnTo>
                  <a:lnTo>
                    <a:pt x="116" y="187"/>
                  </a:lnTo>
                  <a:lnTo>
                    <a:pt x="101" y="206"/>
                  </a:lnTo>
                  <a:lnTo>
                    <a:pt x="86" y="225"/>
                  </a:lnTo>
                  <a:lnTo>
                    <a:pt x="73" y="247"/>
                  </a:lnTo>
                  <a:lnTo>
                    <a:pt x="62" y="268"/>
                  </a:lnTo>
                  <a:lnTo>
                    <a:pt x="50" y="290"/>
                  </a:lnTo>
                  <a:lnTo>
                    <a:pt x="39" y="312"/>
                  </a:lnTo>
                  <a:lnTo>
                    <a:pt x="31" y="336"/>
                  </a:lnTo>
                  <a:lnTo>
                    <a:pt x="22" y="359"/>
                  </a:lnTo>
                  <a:lnTo>
                    <a:pt x="16" y="384"/>
                  </a:lnTo>
                  <a:lnTo>
                    <a:pt x="10" y="408"/>
                  </a:lnTo>
                  <a:lnTo>
                    <a:pt x="5" y="434"/>
                  </a:lnTo>
                  <a:lnTo>
                    <a:pt x="2" y="460"/>
                  </a:lnTo>
                  <a:lnTo>
                    <a:pt x="1" y="486"/>
                  </a:lnTo>
                  <a:lnTo>
                    <a:pt x="0" y="512"/>
                  </a:lnTo>
                  <a:lnTo>
                    <a:pt x="0" y="512"/>
                  </a:lnTo>
                  <a:lnTo>
                    <a:pt x="1" y="538"/>
                  </a:lnTo>
                  <a:lnTo>
                    <a:pt x="2" y="565"/>
                  </a:lnTo>
                  <a:lnTo>
                    <a:pt x="5" y="591"/>
                  </a:lnTo>
                  <a:lnTo>
                    <a:pt x="10" y="615"/>
                  </a:lnTo>
                  <a:lnTo>
                    <a:pt x="16" y="640"/>
                  </a:lnTo>
                  <a:lnTo>
                    <a:pt x="22" y="665"/>
                  </a:lnTo>
                  <a:lnTo>
                    <a:pt x="31" y="688"/>
                  </a:lnTo>
                  <a:lnTo>
                    <a:pt x="39" y="712"/>
                  </a:lnTo>
                  <a:lnTo>
                    <a:pt x="50" y="734"/>
                  </a:lnTo>
                  <a:lnTo>
                    <a:pt x="62" y="757"/>
                  </a:lnTo>
                  <a:lnTo>
                    <a:pt x="73" y="778"/>
                  </a:lnTo>
                  <a:lnTo>
                    <a:pt x="86" y="799"/>
                  </a:lnTo>
                  <a:lnTo>
                    <a:pt x="101" y="819"/>
                  </a:lnTo>
                  <a:lnTo>
                    <a:pt x="116" y="838"/>
                  </a:lnTo>
                  <a:lnTo>
                    <a:pt x="132" y="857"/>
                  </a:lnTo>
                  <a:lnTo>
                    <a:pt x="150" y="875"/>
                  </a:lnTo>
                  <a:lnTo>
                    <a:pt x="167" y="892"/>
                  </a:lnTo>
                  <a:lnTo>
                    <a:pt x="186" y="908"/>
                  </a:lnTo>
                  <a:lnTo>
                    <a:pt x="205" y="923"/>
                  </a:lnTo>
                  <a:lnTo>
                    <a:pt x="225" y="937"/>
                  </a:lnTo>
                  <a:lnTo>
                    <a:pt x="246" y="950"/>
                  </a:lnTo>
                  <a:lnTo>
                    <a:pt x="267" y="963"/>
                  </a:lnTo>
                  <a:lnTo>
                    <a:pt x="289" y="973"/>
                  </a:lnTo>
                  <a:lnTo>
                    <a:pt x="311" y="984"/>
                  </a:lnTo>
                  <a:lnTo>
                    <a:pt x="335" y="993"/>
                  </a:lnTo>
                  <a:lnTo>
                    <a:pt x="358" y="1001"/>
                  </a:lnTo>
                  <a:lnTo>
                    <a:pt x="383" y="1008"/>
                  </a:lnTo>
                  <a:lnTo>
                    <a:pt x="408" y="1014"/>
                  </a:lnTo>
                  <a:lnTo>
                    <a:pt x="433" y="1018"/>
                  </a:lnTo>
                  <a:lnTo>
                    <a:pt x="458" y="1022"/>
                  </a:lnTo>
                  <a:lnTo>
                    <a:pt x="485" y="1024"/>
                  </a:lnTo>
                  <a:lnTo>
                    <a:pt x="511" y="1024"/>
                  </a:lnTo>
                  <a:lnTo>
                    <a:pt x="511" y="1024"/>
                  </a:lnTo>
                  <a:lnTo>
                    <a:pt x="537" y="1024"/>
                  </a:lnTo>
                  <a:lnTo>
                    <a:pt x="563" y="1022"/>
                  </a:lnTo>
                  <a:lnTo>
                    <a:pt x="589" y="1018"/>
                  </a:lnTo>
                  <a:lnTo>
                    <a:pt x="614" y="1014"/>
                  </a:lnTo>
                  <a:lnTo>
                    <a:pt x="639" y="1008"/>
                  </a:lnTo>
                  <a:lnTo>
                    <a:pt x="663" y="1001"/>
                  </a:lnTo>
                  <a:lnTo>
                    <a:pt x="687" y="993"/>
                  </a:lnTo>
                  <a:lnTo>
                    <a:pt x="710" y="984"/>
                  </a:lnTo>
                  <a:lnTo>
                    <a:pt x="732" y="973"/>
                  </a:lnTo>
                  <a:lnTo>
                    <a:pt x="755" y="963"/>
                  </a:lnTo>
                  <a:lnTo>
                    <a:pt x="776" y="950"/>
                  </a:lnTo>
                  <a:lnTo>
                    <a:pt x="797" y="937"/>
                  </a:lnTo>
                  <a:lnTo>
                    <a:pt x="817" y="923"/>
                  </a:lnTo>
                  <a:lnTo>
                    <a:pt x="836" y="908"/>
                  </a:lnTo>
                  <a:lnTo>
                    <a:pt x="856" y="892"/>
                  </a:lnTo>
                  <a:lnTo>
                    <a:pt x="873" y="875"/>
                  </a:lnTo>
                  <a:lnTo>
                    <a:pt x="890" y="857"/>
                  </a:lnTo>
                  <a:lnTo>
                    <a:pt x="906" y="838"/>
                  </a:lnTo>
                  <a:lnTo>
                    <a:pt x="921" y="819"/>
                  </a:lnTo>
                  <a:lnTo>
                    <a:pt x="935" y="799"/>
                  </a:lnTo>
                  <a:lnTo>
                    <a:pt x="949" y="778"/>
                  </a:lnTo>
                  <a:lnTo>
                    <a:pt x="961" y="757"/>
                  </a:lnTo>
                  <a:lnTo>
                    <a:pt x="972" y="734"/>
                  </a:lnTo>
                  <a:lnTo>
                    <a:pt x="982" y="712"/>
                  </a:lnTo>
                  <a:lnTo>
                    <a:pt x="992" y="688"/>
                  </a:lnTo>
                  <a:lnTo>
                    <a:pt x="999" y="665"/>
                  </a:lnTo>
                  <a:lnTo>
                    <a:pt x="1007" y="640"/>
                  </a:lnTo>
                  <a:lnTo>
                    <a:pt x="1012" y="615"/>
                  </a:lnTo>
                  <a:lnTo>
                    <a:pt x="1016" y="591"/>
                  </a:lnTo>
                  <a:lnTo>
                    <a:pt x="1019" y="565"/>
                  </a:lnTo>
                  <a:lnTo>
                    <a:pt x="1022" y="538"/>
                  </a:lnTo>
                  <a:lnTo>
                    <a:pt x="1023" y="512"/>
                  </a:lnTo>
                  <a:lnTo>
                    <a:pt x="1023"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4" name="Freeform 21">
              <a:extLst>
                <a:ext uri="{FF2B5EF4-FFF2-40B4-BE49-F238E27FC236}">
                  <a16:creationId xmlns:a16="http://schemas.microsoft.com/office/drawing/2014/main" id="{6E99CDF6-5DC9-4E56-A8D3-4957D55D2AA6}"/>
                </a:ext>
              </a:extLst>
            </p:cNvPr>
            <p:cNvSpPr>
              <a:spLocks/>
            </p:cNvSpPr>
            <p:nvPr/>
          </p:nvSpPr>
          <p:spPr bwMode="auto">
            <a:xfrm>
              <a:off x="5672138" y="1912938"/>
              <a:ext cx="280988" cy="155575"/>
            </a:xfrm>
            <a:custGeom>
              <a:avLst/>
              <a:gdLst>
                <a:gd name="T0" fmla="*/ 1224 w 1234"/>
                <a:gd name="T1" fmla="*/ 281 h 685"/>
                <a:gd name="T2" fmla="*/ 1221 w 1234"/>
                <a:gd name="T3" fmla="*/ 252 h 685"/>
                <a:gd name="T4" fmla="*/ 1209 w 1234"/>
                <a:gd name="T5" fmla="*/ 224 h 685"/>
                <a:gd name="T6" fmla="*/ 1191 w 1234"/>
                <a:gd name="T7" fmla="*/ 197 h 685"/>
                <a:gd name="T8" fmla="*/ 1166 w 1234"/>
                <a:gd name="T9" fmla="*/ 171 h 685"/>
                <a:gd name="T10" fmla="*/ 1135 w 1234"/>
                <a:gd name="T11" fmla="*/ 147 h 685"/>
                <a:gd name="T12" fmla="*/ 1100 w 1234"/>
                <a:gd name="T13" fmla="*/ 123 h 685"/>
                <a:gd name="T14" fmla="*/ 1058 w 1234"/>
                <a:gd name="T15" fmla="*/ 102 h 685"/>
                <a:gd name="T16" fmla="*/ 1012 w 1234"/>
                <a:gd name="T17" fmla="*/ 81 h 685"/>
                <a:gd name="T18" fmla="*/ 963 w 1234"/>
                <a:gd name="T19" fmla="*/ 64 h 685"/>
                <a:gd name="T20" fmla="*/ 909 w 1234"/>
                <a:gd name="T21" fmla="*/ 48 h 685"/>
                <a:gd name="T22" fmla="*/ 852 w 1234"/>
                <a:gd name="T23" fmla="*/ 34 h 685"/>
                <a:gd name="T24" fmla="*/ 794 w 1234"/>
                <a:gd name="T25" fmla="*/ 22 h 685"/>
                <a:gd name="T26" fmla="*/ 731 w 1234"/>
                <a:gd name="T27" fmla="*/ 13 h 685"/>
                <a:gd name="T28" fmla="*/ 668 w 1234"/>
                <a:gd name="T29" fmla="*/ 5 h 685"/>
                <a:gd name="T30" fmla="*/ 604 w 1234"/>
                <a:gd name="T31" fmla="*/ 2 h 685"/>
                <a:gd name="T32" fmla="*/ 539 w 1234"/>
                <a:gd name="T33" fmla="*/ 0 h 685"/>
                <a:gd name="T34" fmla="*/ 500 w 1234"/>
                <a:gd name="T35" fmla="*/ 1 h 685"/>
                <a:gd name="T36" fmla="*/ 424 w 1234"/>
                <a:gd name="T37" fmla="*/ 4 h 685"/>
                <a:gd name="T38" fmla="*/ 349 w 1234"/>
                <a:gd name="T39" fmla="*/ 13 h 685"/>
                <a:gd name="T40" fmla="*/ 276 w 1234"/>
                <a:gd name="T41" fmla="*/ 23 h 685"/>
                <a:gd name="T42" fmla="*/ 206 w 1234"/>
                <a:gd name="T43" fmla="*/ 38 h 685"/>
                <a:gd name="T44" fmla="*/ 141 w 1234"/>
                <a:gd name="T45" fmla="*/ 56 h 685"/>
                <a:gd name="T46" fmla="*/ 80 w 1234"/>
                <a:gd name="T47" fmla="*/ 77 h 685"/>
                <a:gd name="T48" fmla="*/ 24 w 1234"/>
                <a:gd name="T49" fmla="*/ 100 h 685"/>
                <a:gd name="T50" fmla="*/ 0 w 1234"/>
                <a:gd name="T51" fmla="*/ 112 h 685"/>
                <a:gd name="T52" fmla="*/ 64 w 1234"/>
                <a:gd name="T53" fmla="*/ 153 h 685"/>
                <a:gd name="T54" fmla="*/ 123 w 1234"/>
                <a:gd name="T55" fmla="*/ 198 h 685"/>
                <a:gd name="T56" fmla="*/ 136 w 1234"/>
                <a:gd name="T57" fmla="*/ 210 h 685"/>
                <a:gd name="T58" fmla="*/ 161 w 1234"/>
                <a:gd name="T59" fmla="*/ 237 h 685"/>
                <a:gd name="T60" fmla="*/ 186 w 1234"/>
                <a:gd name="T61" fmla="*/ 267 h 685"/>
                <a:gd name="T62" fmla="*/ 209 w 1234"/>
                <a:gd name="T63" fmla="*/ 299 h 685"/>
                <a:gd name="T64" fmla="*/ 228 w 1234"/>
                <a:gd name="T65" fmla="*/ 334 h 685"/>
                <a:gd name="T66" fmla="*/ 244 w 1234"/>
                <a:gd name="T67" fmla="*/ 372 h 685"/>
                <a:gd name="T68" fmla="*/ 256 w 1234"/>
                <a:gd name="T69" fmla="*/ 413 h 685"/>
                <a:gd name="T70" fmla="*/ 262 w 1234"/>
                <a:gd name="T71" fmla="*/ 455 h 685"/>
                <a:gd name="T72" fmla="*/ 264 w 1234"/>
                <a:gd name="T73" fmla="*/ 478 h 685"/>
                <a:gd name="T74" fmla="*/ 271 w 1234"/>
                <a:gd name="T75" fmla="*/ 596 h 685"/>
                <a:gd name="T76" fmla="*/ 273 w 1234"/>
                <a:gd name="T77" fmla="*/ 668 h 685"/>
                <a:gd name="T78" fmla="*/ 405 w 1234"/>
                <a:gd name="T79" fmla="*/ 679 h 685"/>
                <a:gd name="T80" fmla="*/ 539 w 1234"/>
                <a:gd name="T81" fmla="*/ 685 h 685"/>
                <a:gd name="T82" fmla="*/ 587 w 1234"/>
                <a:gd name="T83" fmla="*/ 684 h 685"/>
                <a:gd name="T84" fmla="*/ 682 w 1234"/>
                <a:gd name="T85" fmla="*/ 679 h 685"/>
                <a:gd name="T86" fmla="*/ 776 w 1234"/>
                <a:gd name="T87" fmla="*/ 671 h 685"/>
                <a:gd name="T88" fmla="*/ 869 w 1234"/>
                <a:gd name="T89" fmla="*/ 659 h 685"/>
                <a:gd name="T90" fmla="*/ 957 w 1234"/>
                <a:gd name="T91" fmla="*/ 643 h 685"/>
                <a:gd name="T92" fmla="*/ 1042 w 1234"/>
                <a:gd name="T93" fmla="*/ 624 h 685"/>
                <a:gd name="T94" fmla="*/ 1122 w 1234"/>
                <a:gd name="T95" fmla="*/ 601 h 685"/>
                <a:gd name="T96" fmla="*/ 1198 w 1234"/>
                <a:gd name="T97" fmla="*/ 575 h 685"/>
                <a:gd name="T98" fmla="*/ 1234 w 1234"/>
                <a:gd name="T99" fmla="*/ 562 h 685"/>
                <a:gd name="T100" fmla="*/ 1232 w 1234"/>
                <a:gd name="T101" fmla="*/ 444 h 685"/>
                <a:gd name="T102" fmla="*/ 1226 w 1234"/>
                <a:gd name="T103" fmla="*/ 300 h 685"/>
                <a:gd name="T104" fmla="*/ 1224 w 1234"/>
                <a:gd name="T105" fmla="*/ 281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4" h="685">
                  <a:moveTo>
                    <a:pt x="1224" y="281"/>
                  </a:moveTo>
                  <a:lnTo>
                    <a:pt x="1224" y="281"/>
                  </a:lnTo>
                  <a:lnTo>
                    <a:pt x="1223" y="266"/>
                  </a:lnTo>
                  <a:lnTo>
                    <a:pt x="1221" y="252"/>
                  </a:lnTo>
                  <a:lnTo>
                    <a:pt x="1216" y="238"/>
                  </a:lnTo>
                  <a:lnTo>
                    <a:pt x="1209" y="224"/>
                  </a:lnTo>
                  <a:lnTo>
                    <a:pt x="1201" y="210"/>
                  </a:lnTo>
                  <a:lnTo>
                    <a:pt x="1191" y="197"/>
                  </a:lnTo>
                  <a:lnTo>
                    <a:pt x="1179" y="183"/>
                  </a:lnTo>
                  <a:lnTo>
                    <a:pt x="1166" y="171"/>
                  </a:lnTo>
                  <a:lnTo>
                    <a:pt x="1151" y="159"/>
                  </a:lnTo>
                  <a:lnTo>
                    <a:pt x="1135" y="147"/>
                  </a:lnTo>
                  <a:lnTo>
                    <a:pt x="1118" y="135"/>
                  </a:lnTo>
                  <a:lnTo>
                    <a:pt x="1100" y="123"/>
                  </a:lnTo>
                  <a:lnTo>
                    <a:pt x="1080" y="112"/>
                  </a:lnTo>
                  <a:lnTo>
                    <a:pt x="1058" y="102"/>
                  </a:lnTo>
                  <a:lnTo>
                    <a:pt x="1036" y="92"/>
                  </a:lnTo>
                  <a:lnTo>
                    <a:pt x="1012" y="81"/>
                  </a:lnTo>
                  <a:lnTo>
                    <a:pt x="989" y="73"/>
                  </a:lnTo>
                  <a:lnTo>
                    <a:pt x="963" y="64"/>
                  </a:lnTo>
                  <a:lnTo>
                    <a:pt x="936" y="56"/>
                  </a:lnTo>
                  <a:lnTo>
                    <a:pt x="909" y="48"/>
                  </a:lnTo>
                  <a:lnTo>
                    <a:pt x="881" y="41"/>
                  </a:lnTo>
                  <a:lnTo>
                    <a:pt x="852" y="34"/>
                  </a:lnTo>
                  <a:lnTo>
                    <a:pt x="824" y="28"/>
                  </a:lnTo>
                  <a:lnTo>
                    <a:pt x="794" y="22"/>
                  </a:lnTo>
                  <a:lnTo>
                    <a:pt x="762" y="17"/>
                  </a:lnTo>
                  <a:lnTo>
                    <a:pt x="731" y="13"/>
                  </a:lnTo>
                  <a:lnTo>
                    <a:pt x="700" y="8"/>
                  </a:lnTo>
                  <a:lnTo>
                    <a:pt x="668" y="5"/>
                  </a:lnTo>
                  <a:lnTo>
                    <a:pt x="636" y="3"/>
                  </a:lnTo>
                  <a:lnTo>
                    <a:pt x="604" y="2"/>
                  </a:lnTo>
                  <a:lnTo>
                    <a:pt x="572" y="1"/>
                  </a:lnTo>
                  <a:lnTo>
                    <a:pt x="539" y="0"/>
                  </a:lnTo>
                  <a:lnTo>
                    <a:pt x="539" y="0"/>
                  </a:lnTo>
                  <a:lnTo>
                    <a:pt x="500" y="1"/>
                  </a:lnTo>
                  <a:lnTo>
                    <a:pt x="461" y="2"/>
                  </a:lnTo>
                  <a:lnTo>
                    <a:pt x="424" y="4"/>
                  </a:lnTo>
                  <a:lnTo>
                    <a:pt x="385" y="8"/>
                  </a:lnTo>
                  <a:lnTo>
                    <a:pt x="349" y="13"/>
                  </a:lnTo>
                  <a:lnTo>
                    <a:pt x="311" y="18"/>
                  </a:lnTo>
                  <a:lnTo>
                    <a:pt x="276" y="23"/>
                  </a:lnTo>
                  <a:lnTo>
                    <a:pt x="241" y="31"/>
                  </a:lnTo>
                  <a:lnTo>
                    <a:pt x="206" y="38"/>
                  </a:lnTo>
                  <a:lnTo>
                    <a:pt x="173" y="47"/>
                  </a:lnTo>
                  <a:lnTo>
                    <a:pt x="141" y="56"/>
                  </a:lnTo>
                  <a:lnTo>
                    <a:pt x="110" y="66"/>
                  </a:lnTo>
                  <a:lnTo>
                    <a:pt x="80" y="77"/>
                  </a:lnTo>
                  <a:lnTo>
                    <a:pt x="51" y="88"/>
                  </a:lnTo>
                  <a:lnTo>
                    <a:pt x="24" y="100"/>
                  </a:lnTo>
                  <a:lnTo>
                    <a:pt x="0" y="112"/>
                  </a:lnTo>
                  <a:lnTo>
                    <a:pt x="0" y="112"/>
                  </a:lnTo>
                  <a:lnTo>
                    <a:pt x="32" y="133"/>
                  </a:lnTo>
                  <a:lnTo>
                    <a:pt x="64" y="153"/>
                  </a:lnTo>
                  <a:lnTo>
                    <a:pt x="94" y="175"/>
                  </a:lnTo>
                  <a:lnTo>
                    <a:pt x="123" y="198"/>
                  </a:lnTo>
                  <a:lnTo>
                    <a:pt x="123" y="198"/>
                  </a:lnTo>
                  <a:lnTo>
                    <a:pt x="136" y="210"/>
                  </a:lnTo>
                  <a:lnTo>
                    <a:pt x="149" y="224"/>
                  </a:lnTo>
                  <a:lnTo>
                    <a:pt x="161" y="237"/>
                  </a:lnTo>
                  <a:lnTo>
                    <a:pt x="174" y="252"/>
                  </a:lnTo>
                  <a:lnTo>
                    <a:pt x="186" y="267"/>
                  </a:lnTo>
                  <a:lnTo>
                    <a:pt x="198" y="283"/>
                  </a:lnTo>
                  <a:lnTo>
                    <a:pt x="209" y="299"/>
                  </a:lnTo>
                  <a:lnTo>
                    <a:pt x="218" y="317"/>
                  </a:lnTo>
                  <a:lnTo>
                    <a:pt x="228" y="334"/>
                  </a:lnTo>
                  <a:lnTo>
                    <a:pt x="236" y="353"/>
                  </a:lnTo>
                  <a:lnTo>
                    <a:pt x="244" y="372"/>
                  </a:lnTo>
                  <a:lnTo>
                    <a:pt x="250" y="392"/>
                  </a:lnTo>
                  <a:lnTo>
                    <a:pt x="256" y="413"/>
                  </a:lnTo>
                  <a:lnTo>
                    <a:pt x="260" y="434"/>
                  </a:lnTo>
                  <a:lnTo>
                    <a:pt x="262" y="455"/>
                  </a:lnTo>
                  <a:lnTo>
                    <a:pt x="264" y="478"/>
                  </a:lnTo>
                  <a:lnTo>
                    <a:pt x="264" y="478"/>
                  </a:lnTo>
                  <a:lnTo>
                    <a:pt x="268" y="540"/>
                  </a:lnTo>
                  <a:lnTo>
                    <a:pt x="271" y="596"/>
                  </a:lnTo>
                  <a:lnTo>
                    <a:pt x="273" y="668"/>
                  </a:lnTo>
                  <a:lnTo>
                    <a:pt x="273" y="668"/>
                  </a:lnTo>
                  <a:lnTo>
                    <a:pt x="338" y="675"/>
                  </a:lnTo>
                  <a:lnTo>
                    <a:pt x="405" y="679"/>
                  </a:lnTo>
                  <a:lnTo>
                    <a:pt x="471" y="684"/>
                  </a:lnTo>
                  <a:lnTo>
                    <a:pt x="539" y="685"/>
                  </a:lnTo>
                  <a:lnTo>
                    <a:pt x="539" y="685"/>
                  </a:lnTo>
                  <a:lnTo>
                    <a:pt x="587" y="684"/>
                  </a:lnTo>
                  <a:lnTo>
                    <a:pt x="635" y="683"/>
                  </a:lnTo>
                  <a:lnTo>
                    <a:pt x="682" y="679"/>
                  </a:lnTo>
                  <a:lnTo>
                    <a:pt x="729" y="676"/>
                  </a:lnTo>
                  <a:lnTo>
                    <a:pt x="776" y="671"/>
                  </a:lnTo>
                  <a:lnTo>
                    <a:pt x="822" y="666"/>
                  </a:lnTo>
                  <a:lnTo>
                    <a:pt x="869" y="659"/>
                  </a:lnTo>
                  <a:lnTo>
                    <a:pt x="914" y="652"/>
                  </a:lnTo>
                  <a:lnTo>
                    <a:pt x="957" y="643"/>
                  </a:lnTo>
                  <a:lnTo>
                    <a:pt x="1000" y="633"/>
                  </a:lnTo>
                  <a:lnTo>
                    <a:pt x="1042" y="624"/>
                  </a:lnTo>
                  <a:lnTo>
                    <a:pt x="1083" y="613"/>
                  </a:lnTo>
                  <a:lnTo>
                    <a:pt x="1122" y="601"/>
                  </a:lnTo>
                  <a:lnTo>
                    <a:pt x="1161" y="588"/>
                  </a:lnTo>
                  <a:lnTo>
                    <a:pt x="1198" y="575"/>
                  </a:lnTo>
                  <a:lnTo>
                    <a:pt x="1234" y="562"/>
                  </a:lnTo>
                  <a:lnTo>
                    <a:pt x="1234" y="562"/>
                  </a:lnTo>
                  <a:lnTo>
                    <a:pt x="1233" y="498"/>
                  </a:lnTo>
                  <a:lnTo>
                    <a:pt x="1232" y="444"/>
                  </a:lnTo>
                  <a:lnTo>
                    <a:pt x="1228" y="355"/>
                  </a:lnTo>
                  <a:lnTo>
                    <a:pt x="1226" y="300"/>
                  </a:lnTo>
                  <a:lnTo>
                    <a:pt x="1224" y="281"/>
                  </a:lnTo>
                  <a:lnTo>
                    <a:pt x="122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5" name="Freeform 22">
              <a:extLst>
                <a:ext uri="{FF2B5EF4-FFF2-40B4-BE49-F238E27FC236}">
                  <a16:creationId xmlns:a16="http://schemas.microsoft.com/office/drawing/2014/main" id="{E0AFD53B-C7D3-4AF8-A33C-55A03BA031FB}"/>
                </a:ext>
              </a:extLst>
            </p:cNvPr>
            <p:cNvSpPr>
              <a:spLocks/>
            </p:cNvSpPr>
            <p:nvPr/>
          </p:nvSpPr>
          <p:spPr bwMode="auto">
            <a:xfrm>
              <a:off x="5316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6" name="Freeform 23">
              <a:extLst>
                <a:ext uri="{FF2B5EF4-FFF2-40B4-BE49-F238E27FC236}">
                  <a16:creationId xmlns:a16="http://schemas.microsoft.com/office/drawing/2014/main" id="{82E47EF2-5FDE-4E94-99A6-25C4D12CEB3E}"/>
                </a:ext>
              </a:extLst>
            </p:cNvPr>
            <p:cNvSpPr>
              <a:spLocks/>
            </p:cNvSpPr>
            <p:nvPr/>
          </p:nvSpPr>
          <p:spPr bwMode="auto">
            <a:xfrm>
              <a:off x="5259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97" name="Freeform 69">
            <a:extLst>
              <a:ext uri="{FF2B5EF4-FFF2-40B4-BE49-F238E27FC236}">
                <a16:creationId xmlns:a16="http://schemas.microsoft.com/office/drawing/2014/main" id="{7A313471-0830-464A-A99D-F3CB8CD100E8}"/>
              </a:ext>
            </a:extLst>
          </p:cNvPr>
          <p:cNvSpPr>
            <a:spLocks noChangeAspect="1"/>
          </p:cNvSpPr>
          <p:nvPr/>
        </p:nvSpPr>
        <p:spPr bwMode="auto">
          <a:xfrm>
            <a:off x="3375038" y="3104490"/>
            <a:ext cx="264318" cy="253362"/>
          </a:xfrm>
          <a:custGeom>
            <a:avLst/>
            <a:gdLst>
              <a:gd name="T0" fmla="*/ 1857 w 3763"/>
              <a:gd name="T1" fmla="*/ 1 h 3606"/>
              <a:gd name="T2" fmla="*/ 1516 w 3763"/>
              <a:gd name="T3" fmla="*/ 18 h 3606"/>
              <a:gd name="T4" fmla="*/ 1065 w 3763"/>
              <a:gd name="T5" fmla="*/ 166 h 3606"/>
              <a:gd name="T6" fmla="*/ 17 w 3763"/>
              <a:gd name="T7" fmla="*/ 1578 h 3606"/>
              <a:gd name="T8" fmla="*/ 18 w 3763"/>
              <a:gd name="T9" fmla="*/ 2101 h 3606"/>
              <a:gd name="T10" fmla="*/ 241 w 3763"/>
              <a:gd name="T11" fmla="*/ 2754 h 3606"/>
              <a:gd name="T12" fmla="*/ 1209 w 3763"/>
              <a:gd name="T13" fmla="*/ 3570 h 3606"/>
              <a:gd name="T14" fmla="*/ 1314 w 3763"/>
              <a:gd name="T15" fmla="*/ 3604 h 3606"/>
              <a:gd name="T16" fmla="*/ 1449 w 3763"/>
              <a:gd name="T17" fmla="*/ 3491 h 3606"/>
              <a:gd name="T18" fmla="*/ 1508 w 3763"/>
              <a:gd name="T19" fmla="*/ 3369 h 3606"/>
              <a:gd name="T20" fmla="*/ 1875 w 3763"/>
              <a:gd name="T21" fmla="*/ 2578 h 3606"/>
              <a:gd name="T22" fmla="*/ 2035 w 3763"/>
              <a:gd name="T23" fmla="*/ 2262 h 3606"/>
              <a:gd name="T24" fmla="*/ 2586 w 3763"/>
              <a:gd name="T25" fmla="*/ 2083 h 3606"/>
              <a:gd name="T26" fmla="*/ 3017 w 3763"/>
              <a:gd name="T27" fmla="*/ 1829 h 3606"/>
              <a:gd name="T28" fmla="*/ 3074 w 3763"/>
              <a:gd name="T29" fmla="*/ 1406 h 3606"/>
              <a:gd name="T30" fmla="*/ 3131 w 3763"/>
              <a:gd name="T31" fmla="*/ 1004 h 3606"/>
              <a:gd name="T32" fmla="*/ 3139 w 3763"/>
              <a:gd name="T33" fmla="*/ 918 h 3606"/>
              <a:gd name="T34" fmla="*/ 2338 w 3763"/>
              <a:gd name="T35" fmla="*/ 1088 h 3606"/>
              <a:gd name="T36" fmla="*/ 1771 w 3763"/>
              <a:gd name="T37" fmla="*/ 2028 h 3606"/>
              <a:gd name="T38" fmla="*/ 1873 w 3763"/>
              <a:gd name="T39" fmla="*/ 2001 h 3606"/>
              <a:gd name="T40" fmla="*/ 2697 w 3763"/>
              <a:gd name="T41" fmla="*/ 1188 h 3606"/>
              <a:gd name="T42" fmla="*/ 2670 w 3763"/>
              <a:gd name="T43" fmla="*/ 1284 h 3606"/>
              <a:gd name="T44" fmla="*/ 1919 w 3763"/>
              <a:gd name="T45" fmla="*/ 2177 h 3606"/>
              <a:gd name="T46" fmla="*/ 1766 w 3763"/>
              <a:gd name="T47" fmla="*/ 2415 h 3606"/>
              <a:gd name="T48" fmla="*/ 1618 w 3763"/>
              <a:gd name="T49" fmla="*/ 2208 h 3606"/>
              <a:gd name="T50" fmla="*/ 1372 w 3763"/>
              <a:gd name="T51" fmla="*/ 1913 h 3606"/>
              <a:gd name="T52" fmla="*/ 957 w 3763"/>
              <a:gd name="T53" fmla="*/ 1685 h 3606"/>
              <a:gd name="T54" fmla="*/ 912 w 3763"/>
              <a:gd name="T55" fmla="*/ 1658 h 3606"/>
              <a:gd name="T56" fmla="*/ 1161 w 3763"/>
              <a:gd name="T57" fmla="*/ 1664 h 3606"/>
              <a:gd name="T58" fmla="*/ 1580 w 3763"/>
              <a:gd name="T59" fmla="*/ 2016 h 3606"/>
              <a:gd name="T60" fmla="*/ 1686 w 3763"/>
              <a:gd name="T61" fmla="*/ 2132 h 3606"/>
              <a:gd name="T62" fmla="*/ 1640 w 3763"/>
              <a:gd name="T63" fmla="*/ 1820 h 3606"/>
              <a:gd name="T64" fmla="*/ 911 w 3763"/>
              <a:gd name="T65" fmla="*/ 1491 h 3606"/>
              <a:gd name="T66" fmla="*/ 644 w 3763"/>
              <a:gd name="T67" fmla="*/ 1505 h 3606"/>
              <a:gd name="T68" fmla="*/ 676 w 3763"/>
              <a:gd name="T69" fmla="*/ 1589 h 3606"/>
              <a:gd name="T70" fmla="*/ 743 w 3763"/>
              <a:gd name="T71" fmla="*/ 1803 h 3606"/>
              <a:gd name="T72" fmla="*/ 909 w 3763"/>
              <a:gd name="T73" fmla="*/ 2171 h 3606"/>
              <a:gd name="T74" fmla="*/ 1212 w 3763"/>
              <a:gd name="T75" fmla="*/ 2217 h 3606"/>
              <a:gd name="T76" fmla="*/ 1511 w 3763"/>
              <a:gd name="T77" fmla="*/ 2242 h 3606"/>
              <a:gd name="T78" fmla="*/ 1661 w 3763"/>
              <a:gd name="T79" fmla="*/ 2403 h 3606"/>
              <a:gd name="T80" fmla="*/ 1755 w 3763"/>
              <a:gd name="T81" fmla="*/ 2544 h 3606"/>
              <a:gd name="T82" fmla="*/ 1466 w 3763"/>
              <a:gd name="T83" fmla="*/ 3166 h 3606"/>
              <a:gd name="T84" fmla="*/ 1354 w 3763"/>
              <a:gd name="T85" fmla="*/ 3382 h 3606"/>
              <a:gd name="T86" fmla="*/ 1352 w 3763"/>
              <a:gd name="T87" fmla="*/ 3383 h 3606"/>
              <a:gd name="T88" fmla="*/ 1129 w 3763"/>
              <a:gd name="T89" fmla="*/ 3353 h 3606"/>
              <a:gd name="T90" fmla="*/ 489 w 3763"/>
              <a:gd name="T91" fmla="*/ 2829 h 3606"/>
              <a:gd name="T92" fmla="*/ 192 w 3763"/>
              <a:gd name="T93" fmla="*/ 2115 h 3606"/>
              <a:gd name="T94" fmla="*/ 186 w 3763"/>
              <a:gd name="T95" fmla="*/ 1590 h 3606"/>
              <a:gd name="T96" fmla="*/ 671 w 3763"/>
              <a:gd name="T97" fmla="*/ 647 h 3606"/>
              <a:gd name="T98" fmla="*/ 1579 w 3763"/>
              <a:gd name="T99" fmla="*/ 182 h 3606"/>
              <a:gd name="T100" fmla="*/ 2201 w 3763"/>
              <a:gd name="T101" fmla="*/ 198 h 3606"/>
              <a:gd name="T102" fmla="*/ 2755 w 3763"/>
              <a:gd name="T103" fmla="*/ 430 h 3606"/>
              <a:gd name="T104" fmla="*/ 3494 w 3763"/>
              <a:gd name="T105" fmla="*/ 1520 h 3606"/>
              <a:gd name="T106" fmla="*/ 3501 w 3763"/>
              <a:gd name="T107" fmla="*/ 2115 h 3606"/>
              <a:gd name="T108" fmla="*/ 3020 w 3763"/>
              <a:gd name="T109" fmla="*/ 3034 h 3606"/>
              <a:gd name="T110" fmla="*/ 2595 w 3763"/>
              <a:gd name="T111" fmla="*/ 3338 h 3606"/>
              <a:gd name="T112" fmla="*/ 2468 w 3763"/>
              <a:gd name="T113" fmla="*/ 3506 h 3606"/>
              <a:gd name="T114" fmla="*/ 2698 w 3763"/>
              <a:gd name="T115" fmla="*/ 3473 h 3606"/>
              <a:gd name="T116" fmla="*/ 3493 w 3763"/>
              <a:gd name="T117" fmla="*/ 2673 h 3606"/>
              <a:gd name="T118" fmla="*/ 3487 w 3763"/>
              <a:gd name="T119" fmla="*/ 994 h 3606"/>
              <a:gd name="T120" fmla="*/ 2206 w 3763"/>
              <a:gd name="T121" fmla="*/ 24 h 3606"/>
              <a:gd name="T122" fmla="*/ 1857 w 3763"/>
              <a:gd name="T123" fmla="*/ 1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3606">
                <a:moveTo>
                  <a:pt x="1857" y="1"/>
                </a:moveTo>
                <a:cubicBezTo>
                  <a:pt x="1715" y="0"/>
                  <a:pt x="1574" y="5"/>
                  <a:pt x="1516" y="18"/>
                </a:cubicBezTo>
                <a:cubicBezTo>
                  <a:pt x="1362" y="51"/>
                  <a:pt x="1185" y="109"/>
                  <a:pt x="1065" y="166"/>
                </a:cubicBezTo>
                <a:cubicBezTo>
                  <a:pt x="501" y="431"/>
                  <a:pt x="109" y="960"/>
                  <a:pt x="17" y="1578"/>
                </a:cubicBezTo>
                <a:cubicBezTo>
                  <a:pt x="0" y="1695"/>
                  <a:pt x="0" y="1978"/>
                  <a:pt x="18" y="2101"/>
                </a:cubicBezTo>
                <a:cubicBezTo>
                  <a:pt x="49" y="2321"/>
                  <a:pt x="132" y="2564"/>
                  <a:pt x="241" y="2754"/>
                </a:cubicBezTo>
                <a:cubicBezTo>
                  <a:pt x="456" y="3127"/>
                  <a:pt x="800" y="3417"/>
                  <a:pt x="1209" y="3570"/>
                </a:cubicBezTo>
                <a:cubicBezTo>
                  <a:pt x="1258" y="3589"/>
                  <a:pt x="1306" y="3604"/>
                  <a:pt x="1314" y="3604"/>
                </a:cubicBezTo>
                <a:cubicBezTo>
                  <a:pt x="1352" y="3606"/>
                  <a:pt x="1402" y="3588"/>
                  <a:pt x="1449" y="3491"/>
                </a:cubicBezTo>
                <a:lnTo>
                  <a:pt x="1508" y="3369"/>
                </a:lnTo>
                <a:cubicBezTo>
                  <a:pt x="1682" y="3073"/>
                  <a:pt x="1850" y="2632"/>
                  <a:pt x="1875" y="2578"/>
                </a:cubicBezTo>
                <a:cubicBezTo>
                  <a:pt x="1927" y="2439"/>
                  <a:pt x="1998" y="2300"/>
                  <a:pt x="2035" y="2262"/>
                </a:cubicBezTo>
                <a:cubicBezTo>
                  <a:pt x="2108" y="2190"/>
                  <a:pt x="2267" y="2138"/>
                  <a:pt x="2586" y="2083"/>
                </a:cubicBezTo>
                <a:cubicBezTo>
                  <a:pt x="2826" y="2042"/>
                  <a:pt x="2945" y="1972"/>
                  <a:pt x="3017" y="1829"/>
                </a:cubicBezTo>
                <a:cubicBezTo>
                  <a:pt x="3061" y="1743"/>
                  <a:pt x="3070" y="1673"/>
                  <a:pt x="3074" y="1406"/>
                </a:cubicBezTo>
                <a:cubicBezTo>
                  <a:pt x="3079" y="1133"/>
                  <a:pt x="3087" y="1075"/>
                  <a:pt x="3131" y="1004"/>
                </a:cubicBezTo>
                <a:cubicBezTo>
                  <a:pt x="3180" y="928"/>
                  <a:pt x="3180" y="921"/>
                  <a:pt x="3139" y="918"/>
                </a:cubicBezTo>
                <a:cubicBezTo>
                  <a:pt x="2916" y="902"/>
                  <a:pt x="2595" y="970"/>
                  <a:pt x="2338" y="1088"/>
                </a:cubicBezTo>
                <a:cubicBezTo>
                  <a:pt x="1891" y="1295"/>
                  <a:pt x="1695" y="1619"/>
                  <a:pt x="1771" y="2028"/>
                </a:cubicBezTo>
                <a:cubicBezTo>
                  <a:pt x="1791" y="2135"/>
                  <a:pt x="1813" y="2130"/>
                  <a:pt x="1873" y="2001"/>
                </a:cubicBezTo>
                <a:cubicBezTo>
                  <a:pt x="2063" y="1595"/>
                  <a:pt x="2411" y="1252"/>
                  <a:pt x="2697" y="1188"/>
                </a:cubicBezTo>
                <a:cubicBezTo>
                  <a:pt x="2818" y="1160"/>
                  <a:pt x="2801" y="1220"/>
                  <a:pt x="2670" y="1284"/>
                </a:cubicBezTo>
                <a:cubicBezTo>
                  <a:pt x="2386" y="1423"/>
                  <a:pt x="2115" y="1745"/>
                  <a:pt x="1919" y="2177"/>
                </a:cubicBezTo>
                <a:cubicBezTo>
                  <a:pt x="1835" y="2363"/>
                  <a:pt x="1786" y="2439"/>
                  <a:pt x="1766" y="2415"/>
                </a:cubicBezTo>
                <a:cubicBezTo>
                  <a:pt x="1761" y="2408"/>
                  <a:pt x="1694" y="2316"/>
                  <a:pt x="1618" y="2208"/>
                </a:cubicBezTo>
                <a:cubicBezTo>
                  <a:pt x="1542" y="2101"/>
                  <a:pt x="1431" y="1968"/>
                  <a:pt x="1372" y="1913"/>
                </a:cubicBezTo>
                <a:cubicBezTo>
                  <a:pt x="1261" y="1810"/>
                  <a:pt x="1037" y="1687"/>
                  <a:pt x="957" y="1685"/>
                </a:cubicBezTo>
                <a:cubicBezTo>
                  <a:pt x="932" y="1685"/>
                  <a:pt x="912" y="1673"/>
                  <a:pt x="912" y="1658"/>
                </a:cubicBezTo>
                <a:cubicBezTo>
                  <a:pt x="913" y="1624"/>
                  <a:pt x="1070" y="1628"/>
                  <a:pt x="1161" y="1664"/>
                </a:cubicBezTo>
                <a:cubicBezTo>
                  <a:pt x="1271" y="1708"/>
                  <a:pt x="1487" y="1889"/>
                  <a:pt x="1580" y="2016"/>
                </a:cubicBezTo>
                <a:cubicBezTo>
                  <a:pt x="1626" y="2079"/>
                  <a:pt x="1673" y="2131"/>
                  <a:pt x="1686" y="2132"/>
                </a:cubicBezTo>
                <a:cubicBezTo>
                  <a:pt x="1716" y="2133"/>
                  <a:pt x="1683" y="1905"/>
                  <a:pt x="1640" y="1820"/>
                </a:cubicBezTo>
                <a:cubicBezTo>
                  <a:pt x="1540" y="1617"/>
                  <a:pt x="1271" y="1497"/>
                  <a:pt x="911" y="1491"/>
                </a:cubicBezTo>
                <a:cubicBezTo>
                  <a:pt x="774" y="1489"/>
                  <a:pt x="654" y="1496"/>
                  <a:pt x="644" y="1505"/>
                </a:cubicBezTo>
                <a:cubicBezTo>
                  <a:pt x="634" y="1515"/>
                  <a:pt x="649" y="1553"/>
                  <a:pt x="676" y="1589"/>
                </a:cubicBezTo>
                <a:cubicBezTo>
                  <a:pt x="705" y="1627"/>
                  <a:pt x="734" y="1718"/>
                  <a:pt x="743" y="1803"/>
                </a:cubicBezTo>
                <a:cubicBezTo>
                  <a:pt x="762" y="1976"/>
                  <a:pt x="825" y="2117"/>
                  <a:pt x="909" y="2171"/>
                </a:cubicBezTo>
                <a:cubicBezTo>
                  <a:pt x="949" y="2197"/>
                  <a:pt x="1048" y="2212"/>
                  <a:pt x="1212" y="2217"/>
                </a:cubicBezTo>
                <a:cubicBezTo>
                  <a:pt x="1347" y="2221"/>
                  <a:pt x="1481" y="2232"/>
                  <a:pt x="1511" y="2242"/>
                </a:cubicBezTo>
                <a:cubicBezTo>
                  <a:pt x="1542" y="2253"/>
                  <a:pt x="1609" y="2325"/>
                  <a:pt x="1661" y="2403"/>
                </a:cubicBezTo>
                <a:lnTo>
                  <a:pt x="1755" y="2544"/>
                </a:lnTo>
                <a:cubicBezTo>
                  <a:pt x="1755" y="2544"/>
                  <a:pt x="1575" y="2947"/>
                  <a:pt x="1466" y="3166"/>
                </a:cubicBezTo>
                <a:cubicBezTo>
                  <a:pt x="1422" y="3253"/>
                  <a:pt x="1389" y="3317"/>
                  <a:pt x="1354" y="3382"/>
                </a:cubicBezTo>
                <a:lnTo>
                  <a:pt x="1352" y="3383"/>
                </a:lnTo>
                <a:cubicBezTo>
                  <a:pt x="1309" y="3425"/>
                  <a:pt x="1272" y="3420"/>
                  <a:pt x="1129" y="3353"/>
                </a:cubicBezTo>
                <a:cubicBezTo>
                  <a:pt x="896" y="3244"/>
                  <a:pt x="642" y="3036"/>
                  <a:pt x="489" y="2829"/>
                </a:cubicBezTo>
                <a:cubicBezTo>
                  <a:pt x="351" y="2643"/>
                  <a:pt x="234" y="2360"/>
                  <a:pt x="192" y="2115"/>
                </a:cubicBezTo>
                <a:cubicBezTo>
                  <a:pt x="170" y="1984"/>
                  <a:pt x="167" y="1712"/>
                  <a:pt x="186" y="1590"/>
                </a:cubicBezTo>
                <a:cubicBezTo>
                  <a:pt x="243" y="1225"/>
                  <a:pt x="409" y="903"/>
                  <a:pt x="671" y="647"/>
                </a:cubicBezTo>
                <a:cubicBezTo>
                  <a:pt x="932" y="391"/>
                  <a:pt x="1225" y="241"/>
                  <a:pt x="1579" y="182"/>
                </a:cubicBezTo>
                <a:cubicBezTo>
                  <a:pt x="1747" y="154"/>
                  <a:pt x="2046" y="162"/>
                  <a:pt x="2201" y="198"/>
                </a:cubicBezTo>
                <a:cubicBezTo>
                  <a:pt x="2417" y="249"/>
                  <a:pt x="2584" y="318"/>
                  <a:pt x="2755" y="430"/>
                </a:cubicBezTo>
                <a:cubicBezTo>
                  <a:pt x="3145" y="684"/>
                  <a:pt x="3400" y="1061"/>
                  <a:pt x="3494" y="1520"/>
                </a:cubicBezTo>
                <a:cubicBezTo>
                  <a:pt x="3524" y="1670"/>
                  <a:pt x="3528" y="1961"/>
                  <a:pt x="3501" y="2115"/>
                </a:cubicBezTo>
                <a:cubicBezTo>
                  <a:pt x="3439" y="2471"/>
                  <a:pt x="3276" y="2782"/>
                  <a:pt x="3020" y="3034"/>
                </a:cubicBezTo>
                <a:cubicBezTo>
                  <a:pt x="2893" y="3158"/>
                  <a:pt x="2776" y="3242"/>
                  <a:pt x="2595" y="3338"/>
                </a:cubicBezTo>
                <a:cubicBezTo>
                  <a:pt x="2447" y="3417"/>
                  <a:pt x="2424" y="3447"/>
                  <a:pt x="2468" y="3506"/>
                </a:cubicBezTo>
                <a:cubicBezTo>
                  <a:pt x="2507" y="3559"/>
                  <a:pt x="2541" y="3554"/>
                  <a:pt x="2698" y="3473"/>
                </a:cubicBezTo>
                <a:cubicBezTo>
                  <a:pt x="3040" y="3296"/>
                  <a:pt x="3328" y="3006"/>
                  <a:pt x="3493" y="2673"/>
                </a:cubicBezTo>
                <a:cubicBezTo>
                  <a:pt x="3763" y="2126"/>
                  <a:pt x="3761" y="1527"/>
                  <a:pt x="3487" y="994"/>
                </a:cubicBezTo>
                <a:cubicBezTo>
                  <a:pt x="3232" y="498"/>
                  <a:pt x="2770" y="148"/>
                  <a:pt x="2206" y="24"/>
                </a:cubicBezTo>
                <a:cubicBezTo>
                  <a:pt x="2143" y="10"/>
                  <a:pt x="1999" y="2"/>
                  <a:pt x="1857" y="1"/>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nvGrpSpPr>
          <p:cNvPr id="98" name="Grupa 97">
            <a:extLst>
              <a:ext uri="{FF2B5EF4-FFF2-40B4-BE49-F238E27FC236}">
                <a16:creationId xmlns:a16="http://schemas.microsoft.com/office/drawing/2014/main" id="{99578C72-FC90-4ED9-9A6C-1B0EE1AC1EC7}"/>
              </a:ext>
            </a:extLst>
          </p:cNvPr>
          <p:cNvGrpSpPr>
            <a:grpSpLocks noChangeAspect="1"/>
          </p:cNvGrpSpPr>
          <p:nvPr/>
        </p:nvGrpSpPr>
        <p:grpSpPr>
          <a:xfrm>
            <a:off x="2252842" y="3080942"/>
            <a:ext cx="262968" cy="253362"/>
            <a:chOff x="3748088" y="1628775"/>
            <a:chExt cx="695325" cy="669925"/>
          </a:xfrm>
          <a:solidFill>
            <a:schemeClr val="accent3"/>
          </a:solidFill>
        </p:grpSpPr>
        <p:sp>
          <p:nvSpPr>
            <p:cNvPr id="99" name="Freeform 91">
              <a:extLst>
                <a:ext uri="{FF2B5EF4-FFF2-40B4-BE49-F238E27FC236}">
                  <a16:creationId xmlns:a16="http://schemas.microsoft.com/office/drawing/2014/main" id="{515ABA45-61AB-43B5-92F2-308F68B4AFBE}"/>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0" name="Freeform 92">
              <a:extLst>
                <a:ext uri="{FF2B5EF4-FFF2-40B4-BE49-F238E27FC236}">
                  <a16:creationId xmlns:a16="http://schemas.microsoft.com/office/drawing/2014/main" id="{3B3C45E4-9AF9-49F3-8D14-F5F20B79A008}"/>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1" name="Freeform 93">
              <a:extLst>
                <a:ext uri="{FF2B5EF4-FFF2-40B4-BE49-F238E27FC236}">
                  <a16:creationId xmlns:a16="http://schemas.microsoft.com/office/drawing/2014/main" id="{CCB314D6-0270-4BA9-854C-6352EF5C254B}"/>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3" name="Freeform 94">
              <a:extLst>
                <a:ext uri="{FF2B5EF4-FFF2-40B4-BE49-F238E27FC236}">
                  <a16:creationId xmlns:a16="http://schemas.microsoft.com/office/drawing/2014/main" id="{BF718C36-C964-43D6-8478-7EE10826E05D}"/>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10" name="Grafika 109" descr="Opinia klienta">
            <a:extLst>
              <a:ext uri="{FF2B5EF4-FFF2-40B4-BE49-F238E27FC236}">
                <a16:creationId xmlns:a16="http://schemas.microsoft.com/office/drawing/2014/main" id="{E232B219-372A-4BD1-A012-6BD2EF5329A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98584" y="3101402"/>
            <a:ext cx="259538" cy="259538"/>
          </a:xfrm>
          <a:prstGeom prst="rect">
            <a:avLst/>
          </a:prstGeom>
        </p:spPr>
      </p:pic>
      <p:grpSp>
        <p:nvGrpSpPr>
          <p:cNvPr id="112" name="Grupa 111">
            <a:extLst>
              <a:ext uri="{FF2B5EF4-FFF2-40B4-BE49-F238E27FC236}">
                <a16:creationId xmlns:a16="http://schemas.microsoft.com/office/drawing/2014/main" id="{F529E610-DC45-4935-87B4-9B8ACDBCEC3F}"/>
              </a:ext>
            </a:extLst>
          </p:cNvPr>
          <p:cNvGrpSpPr>
            <a:grpSpLocks noChangeAspect="1"/>
          </p:cNvGrpSpPr>
          <p:nvPr/>
        </p:nvGrpSpPr>
        <p:grpSpPr>
          <a:xfrm>
            <a:off x="5617350" y="3080853"/>
            <a:ext cx="111567" cy="259538"/>
            <a:chOff x="2901951" y="1362075"/>
            <a:chExt cx="301625" cy="701675"/>
          </a:xfrm>
        </p:grpSpPr>
        <p:sp>
          <p:nvSpPr>
            <p:cNvPr id="114" name="Freeform 18">
              <a:extLst>
                <a:ext uri="{FF2B5EF4-FFF2-40B4-BE49-F238E27FC236}">
                  <a16:creationId xmlns:a16="http://schemas.microsoft.com/office/drawing/2014/main" id="{DB12F18E-C04B-447F-92D1-D2E3346D56CC}"/>
                </a:ext>
              </a:extLst>
            </p:cNvPr>
            <p:cNvSpPr>
              <a:spLocks noEditPoints="1"/>
            </p:cNvSpPr>
            <p:nvPr/>
          </p:nvSpPr>
          <p:spPr bwMode="auto">
            <a:xfrm>
              <a:off x="2901951" y="1362075"/>
              <a:ext cx="301625" cy="701675"/>
            </a:xfrm>
            <a:custGeom>
              <a:avLst/>
              <a:gdLst>
                <a:gd name="T0" fmla="*/ 560 w 569"/>
                <a:gd name="T1" fmla="*/ 604 h 1328"/>
                <a:gd name="T2" fmla="*/ 518 w 569"/>
                <a:gd name="T3" fmla="*/ 516 h 1328"/>
                <a:gd name="T4" fmla="*/ 450 w 569"/>
                <a:gd name="T5" fmla="*/ 449 h 1328"/>
                <a:gd name="T6" fmla="*/ 349 w 569"/>
                <a:gd name="T7" fmla="*/ 394 h 1328"/>
                <a:gd name="T8" fmla="*/ 245 w 569"/>
                <a:gd name="T9" fmla="*/ 358 h 1328"/>
                <a:gd name="T10" fmla="*/ 201 w 569"/>
                <a:gd name="T11" fmla="*/ 315 h 1328"/>
                <a:gd name="T12" fmla="*/ 189 w 569"/>
                <a:gd name="T13" fmla="*/ 283 h 1328"/>
                <a:gd name="T14" fmla="*/ 215 w 569"/>
                <a:gd name="T15" fmla="*/ 215 h 1328"/>
                <a:gd name="T16" fmla="*/ 271 w 569"/>
                <a:gd name="T17" fmla="*/ 192 h 1328"/>
                <a:gd name="T18" fmla="*/ 305 w 569"/>
                <a:gd name="T19" fmla="*/ 192 h 1328"/>
                <a:gd name="T20" fmla="*/ 365 w 569"/>
                <a:gd name="T21" fmla="*/ 233 h 1328"/>
                <a:gd name="T22" fmla="*/ 379 w 569"/>
                <a:gd name="T23" fmla="*/ 284 h 1328"/>
                <a:gd name="T24" fmla="*/ 568 w 569"/>
                <a:gd name="T25" fmla="*/ 270 h 1328"/>
                <a:gd name="T26" fmla="*/ 535 w 569"/>
                <a:gd name="T27" fmla="*/ 148 h 1328"/>
                <a:gd name="T28" fmla="*/ 489 w 569"/>
                <a:gd name="T29" fmla="*/ 82 h 1328"/>
                <a:gd name="T30" fmla="*/ 393 w 569"/>
                <a:gd name="T31" fmla="*/ 18 h 1328"/>
                <a:gd name="T32" fmla="*/ 284 w 569"/>
                <a:gd name="T33" fmla="*/ 0 h 1328"/>
                <a:gd name="T34" fmla="*/ 172 w 569"/>
                <a:gd name="T35" fmla="*/ 23 h 1328"/>
                <a:gd name="T36" fmla="*/ 93 w 569"/>
                <a:gd name="T37" fmla="*/ 68 h 1328"/>
                <a:gd name="T38" fmla="*/ 26 w 569"/>
                <a:gd name="T39" fmla="*/ 157 h 1328"/>
                <a:gd name="T40" fmla="*/ 0 w 569"/>
                <a:gd name="T41" fmla="*/ 285 h 1328"/>
                <a:gd name="T42" fmla="*/ 15 w 569"/>
                <a:gd name="T43" fmla="*/ 365 h 1328"/>
                <a:gd name="T44" fmla="*/ 65 w 569"/>
                <a:gd name="T45" fmla="*/ 451 h 1328"/>
                <a:gd name="T46" fmla="*/ 34 w 569"/>
                <a:gd name="T47" fmla="*/ 528 h 1328"/>
                <a:gd name="T48" fmla="*/ 2 w 569"/>
                <a:gd name="T49" fmla="*/ 636 h 1328"/>
                <a:gd name="T50" fmla="*/ 4 w 569"/>
                <a:gd name="T51" fmla="*/ 707 h 1328"/>
                <a:gd name="T52" fmla="*/ 43 w 569"/>
                <a:gd name="T53" fmla="*/ 800 h 1328"/>
                <a:gd name="T54" fmla="*/ 105 w 569"/>
                <a:gd name="T55" fmla="*/ 870 h 1328"/>
                <a:gd name="T56" fmla="*/ 199 w 569"/>
                <a:gd name="T57" fmla="*/ 926 h 1328"/>
                <a:gd name="T58" fmla="*/ 307 w 569"/>
                <a:gd name="T59" fmla="*/ 961 h 1328"/>
                <a:gd name="T60" fmla="*/ 368 w 569"/>
                <a:gd name="T61" fmla="*/ 1013 h 1328"/>
                <a:gd name="T62" fmla="*/ 379 w 569"/>
                <a:gd name="T63" fmla="*/ 1045 h 1328"/>
                <a:gd name="T64" fmla="*/ 360 w 569"/>
                <a:gd name="T65" fmla="*/ 1108 h 1328"/>
                <a:gd name="T66" fmla="*/ 298 w 569"/>
                <a:gd name="T67" fmla="*/ 1136 h 1328"/>
                <a:gd name="T68" fmla="*/ 263 w 569"/>
                <a:gd name="T69" fmla="*/ 1136 h 1328"/>
                <a:gd name="T70" fmla="*/ 203 w 569"/>
                <a:gd name="T71" fmla="*/ 1096 h 1328"/>
                <a:gd name="T72" fmla="*/ 189 w 569"/>
                <a:gd name="T73" fmla="*/ 1045 h 1328"/>
                <a:gd name="T74" fmla="*/ 0 w 569"/>
                <a:gd name="T75" fmla="*/ 1044 h 1328"/>
                <a:gd name="T76" fmla="*/ 22 w 569"/>
                <a:gd name="T77" fmla="*/ 1156 h 1328"/>
                <a:gd name="T78" fmla="*/ 66 w 569"/>
                <a:gd name="T79" fmla="*/ 1233 h 1328"/>
                <a:gd name="T80" fmla="*/ 153 w 569"/>
                <a:gd name="T81" fmla="*/ 1300 h 1328"/>
                <a:gd name="T82" fmla="*/ 276 w 569"/>
                <a:gd name="T83" fmla="*/ 1328 h 1328"/>
                <a:gd name="T84" fmla="*/ 329 w 569"/>
                <a:gd name="T85" fmla="*/ 1324 h 1328"/>
                <a:gd name="T86" fmla="*/ 434 w 569"/>
                <a:gd name="T87" fmla="*/ 1288 h 1328"/>
                <a:gd name="T88" fmla="*/ 512 w 569"/>
                <a:gd name="T89" fmla="*/ 1221 h 1328"/>
                <a:gd name="T90" fmla="*/ 562 w 569"/>
                <a:gd name="T91" fmla="*/ 1111 h 1328"/>
                <a:gd name="T92" fmla="*/ 566 w 569"/>
                <a:gd name="T93" fmla="*/ 1017 h 1328"/>
                <a:gd name="T94" fmla="*/ 533 w 569"/>
                <a:gd name="T95" fmla="*/ 920 h 1328"/>
                <a:gd name="T96" fmla="*/ 504 w 569"/>
                <a:gd name="T97" fmla="*/ 850 h 1328"/>
                <a:gd name="T98" fmla="*/ 554 w 569"/>
                <a:gd name="T99" fmla="*/ 751 h 1328"/>
                <a:gd name="T100" fmla="*/ 569 w 569"/>
                <a:gd name="T101" fmla="*/ 664 h 1328"/>
                <a:gd name="T102" fmla="*/ 334 w 569"/>
                <a:gd name="T103" fmla="*/ 750 h 1328"/>
                <a:gd name="T104" fmla="*/ 255 w 569"/>
                <a:gd name="T105" fmla="*/ 743 h 1328"/>
                <a:gd name="T106" fmla="*/ 201 w 569"/>
                <a:gd name="T107" fmla="*/ 695 h 1328"/>
                <a:gd name="T108" fmla="*/ 189 w 569"/>
                <a:gd name="T109" fmla="*/ 663 h 1328"/>
                <a:gd name="T110" fmla="*/ 205 w 569"/>
                <a:gd name="T111" fmla="*/ 608 h 1328"/>
                <a:gd name="T112" fmla="*/ 245 w 569"/>
                <a:gd name="T113" fmla="*/ 575 h 1328"/>
                <a:gd name="T114" fmla="*/ 327 w 569"/>
                <a:gd name="T115" fmla="*/ 594 h 1328"/>
                <a:gd name="T116" fmla="*/ 368 w 569"/>
                <a:gd name="T117" fmla="*/ 634 h 1328"/>
                <a:gd name="T118" fmla="*/ 379 w 569"/>
                <a:gd name="T119" fmla="*/ 665 h 1328"/>
                <a:gd name="T120" fmla="*/ 363 w 569"/>
                <a:gd name="T121" fmla="*/ 721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close/>
                  <a:moveTo>
                    <a:pt x="363" y="721"/>
                  </a:moveTo>
                  <a:lnTo>
                    <a:pt x="363" y="721"/>
                  </a:lnTo>
                  <a:lnTo>
                    <a:pt x="353" y="734"/>
                  </a:lnTo>
                  <a:lnTo>
                    <a:pt x="347" y="740"/>
                  </a:lnTo>
                  <a:lnTo>
                    <a:pt x="342" y="746"/>
                  </a:lnTo>
                  <a:lnTo>
                    <a:pt x="334" y="750"/>
                  </a:lnTo>
                  <a:lnTo>
                    <a:pt x="324" y="754"/>
                  </a:lnTo>
                  <a:lnTo>
                    <a:pt x="311" y="756"/>
                  </a:lnTo>
                  <a:lnTo>
                    <a:pt x="294" y="758"/>
                  </a:lnTo>
                  <a:lnTo>
                    <a:pt x="294" y="758"/>
                  </a:lnTo>
                  <a:lnTo>
                    <a:pt x="273" y="751"/>
                  </a:lnTo>
                  <a:lnTo>
                    <a:pt x="255" y="743"/>
                  </a:lnTo>
                  <a:lnTo>
                    <a:pt x="240" y="734"/>
                  </a:lnTo>
                  <a:lnTo>
                    <a:pt x="229" y="726"/>
                  </a:lnTo>
                  <a:lnTo>
                    <a:pt x="219" y="719"/>
                  </a:lnTo>
                  <a:lnTo>
                    <a:pt x="212" y="710"/>
                  </a:lnTo>
                  <a:lnTo>
                    <a:pt x="205" y="702"/>
                  </a:lnTo>
                  <a:lnTo>
                    <a:pt x="201" y="695"/>
                  </a:lnTo>
                  <a:lnTo>
                    <a:pt x="201" y="695"/>
                  </a:lnTo>
                  <a:lnTo>
                    <a:pt x="196" y="687"/>
                  </a:lnTo>
                  <a:lnTo>
                    <a:pt x="194" y="679"/>
                  </a:lnTo>
                  <a:lnTo>
                    <a:pt x="190" y="668"/>
                  </a:lnTo>
                  <a:lnTo>
                    <a:pt x="190" y="668"/>
                  </a:lnTo>
                  <a:lnTo>
                    <a:pt x="189" y="663"/>
                  </a:lnTo>
                  <a:lnTo>
                    <a:pt x="189" y="663"/>
                  </a:lnTo>
                  <a:lnTo>
                    <a:pt x="190" y="653"/>
                  </a:lnTo>
                  <a:lnTo>
                    <a:pt x="194" y="640"/>
                  </a:lnTo>
                  <a:lnTo>
                    <a:pt x="198" y="623"/>
                  </a:lnTo>
                  <a:lnTo>
                    <a:pt x="202" y="615"/>
                  </a:lnTo>
                  <a:lnTo>
                    <a:pt x="205" y="608"/>
                  </a:lnTo>
                  <a:lnTo>
                    <a:pt x="205" y="608"/>
                  </a:lnTo>
                  <a:lnTo>
                    <a:pt x="215" y="594"/>
                  </a:lnTo>
                  <a:lnTo>
                    <a:pt x="221" y="589"/>
                  </a:lnTo>
                  <a:lnTo>
                    <a:pt x="227" y="583"/>
                  </a:lnTo>
                  <a:lnTo>
                    <a:pt x="234" y="579"/>
                  </a:lnTo>
                  <a:lnTo>
                    <a:pt x="245" y="575"/>
                  </a:lnTo>
                  <a:lnTo>
                    <a:pt x="257" y="572"/>
                  </a:lnTo>
                  <a:lnTo>
                    <a:pt x="273" y="571"/>
                  </a:lnTo>
                  <a:lnTo>
                    <a:pt x="273" y="571"/>
                  </a:lnTo>
                  <a:lnTo>
                    <a:pt x="294" y="577"/>
                  </a:lnTo>
                  <a:lnTo>
                    <a:pt x="312" y="585"/>
                  </a:lnTo>
                  <a:lnTo>
                    <a:pt x="327" y="594"/>
                  </a:lnTo>
                  <a:lnTo>
                    <a:pt x="340" y="602"/>
                  </a:lnTo>
                  <a:lnTo>
                    <a:pt x="349" y="610"/>
                  </a:lnTo>
                  <a:lnTo>
                    <a:pt x="356" y="619"/>
                  </a:lnTo>
                  <a:lnTo>
                    <a:pt x="363" y="627"/>
                  </a:lnTo>
                  <a:lnTo>
                    <a:pt x="368" y="634"/>
                  </a:lnTo>
                  <a:lnTo>
                    <a:pt x="368" y="634"/>
                  </a:lnTo>
                  <a:lnTo>
                    <a:pt x="371" y="642"/>
                  </a:lnTo>
                  <a:lnTo>
                    <a:pt x="375" y="650"/>
                  </a:lnTo>
                  <a:lnTo>
                    <a:pt x="378" y="661"/>
                  </a:lnTo>
                  <a:lnTo>
                    <a:pt x="378" y="661"/>
                  </a:lnTo>
                  <a:lnTo>
                    <a:pt x="379" y="665"/>
                  </a:lnTo>
                  <a:lnTo>
                    <a:pt x="379" y="665"/>
                  </a:lnTo>
                  <a:lnTo>
                    <a:pt x="378" y="676"/>
                  </a:lnTo>
                  <a:lnTo>
                    <a:pt x="375" y="690"/>
                  </a:lnTo>
                  <a:lnTo>
                    <a:pt x="370" y="706"/>
                  </a:lnTo>
                  <a:lnTo>
                    <a:pt x="367" y="714"/>
                  </a:lnTo>
                  <a:lnTo>
                    <a:pt x="363" y="721"/>
                  </a:lnTo>
                  <a:lnTo>
                    <a:pt x="363" y="721"/>
                  </a:lnTo>
                  <a:close/>
                  <a:moveTo>
                    <a:pt x="363" y="721"/>
                  </a:moveTo>
                  <a:lnTo>
                    <a:pt x="363" y="721"/>
                  </a:lnTo>
                  <a:close/>
                </a:path>
              </a:pathLst>
            </a:custGeom>
            <a:solidFill>
              <a:srgbClr val="CD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5" name="Freeform 19">
              <a:extLst>
                <a:ext uri="{FF2B5EF4-FFF2-40B4-BE49-F238E27FC236}">
                  <a16:creationId xmlns:a16="http://schemas.microsoft.com/office/drawing/2014/main" id="{682897B4-47E8-4A8A-A0D8-86DA1F7DE475}"/>
                </a:ext>
              </a:extLst>
            </p:cNvPr>
            <p:cNvSpPr>
              <a:spLocks/>
            </p:cNvSpPr>
            <p:nvPr/>
          </p:nvSpPr>
          <p:spPr bwMode="auto">
            <a:xfrm>
              <a:off x="2901951" y="1362075"/>
              <a:ext cx="301625" cy="701675"/>
            </a:xfrm>
            <a:custGeom>
              <a:avLst/>
              <a:gdLst>
                <a:gd name="T0" fmla="*/ 564 w 569"/>
                <a:gd name="T1" fmla="*/ 621 h 1328"/>
                <a:gd name="T2" fmla="*/ 533 w 569"/>
                <a:gd name="T3" fmla="*/ 540 h 1328"/>
                <a:gd name="T4" fmla="*/ 489 w 569"/>
                <a:gd name="T5" fmla="*/ 481 h 1328"/>
                <a:gd name="T6" fmla="*/ 421 w 569"/>
                <a:gd name="T7" fmla="*/ 428 h 1328"/>
                <a:gd name="T8" fmla="*/ 328 w 569"/>
                <a:gd name="T9" fmla="*/ 389 h 1328"/>
                <a:gd name="T10" fmla="*/ 245 w 569"/>
                <a:gd name="T11" fmla="*/ 358 h 1328"/>
                <a:gd name="T12" fmla="*/ 201 w 569"/>
                <a:gd name="T13" fmla="*/ 315 h 1328"/>
                <a:gd name="T14" fmla="*/ 190 w 569"/>
                <a:gd name="T15" fmla="*/ 288 h 1328"/>
                <a:gd name="T16" fmla="*/ 198 w 569"/>
                <a:gd name="T17" fmla="*/ 236 h 1328"/>
                <a:gd name="T18" fmla="*/ 231 w 569"/>
                <a:gd name="T19" fmla="*/ 204 h 1328"/>
                <a:gd name="T20" fmla="*/ 271 w 569"/>
                <a:gd name="T21" fmla="*/ 192 h 1328"/>
                <a:gd name="T22" fmla="*/ 305 w 569"/>
                <a:gd name="T23" fmla="*/ 192 h 1328"/>
                <a:gd name="T24" fmla="*/ 354 w 569"/>
                <a:gd name="T25" fmla="*/ 216 h 1328"/>
                <a:gd name="T26" fmla="*/ 377 w 569"/>
                <a:gd name="T27" fmla="*/ 271 h 1328"/>
                <a:gd name="T28" fmla="*/ 410 w 569"/>
                <a:gd name="T29" fmla="*/ 285 h 1328"/>
                <a:gd name="T30" fmla="*/ 564 w 569"/>
                <a:gd name="T31" fmla="*/ 240 h 1328"/>
                <a:gd name="T32" fmla="*/ 535 w 569"/>
                <a:gd name="T33" fmla="*/ 148 h 1328"/>
                <a:gd name="T34" fmla="*/ 489 w 569"/>
                <a:gd name="T35" fmla="*/ 82 h 1328"/>
                <a:gd name="T36" fmla="*/ 412 w 569"/>
                <a:gd name="T37" fmla="*/ 27 h 1328"/>
                <a:gd name="T38" fmla="*/ 308 w 569"/>
                <a:gd name="T39" fmla="*/ 0 h 1328"/>
                <a:gd name="T40" fmla="*/ 239 w 569"/>
                <a:gd name="T41" fmla="*/ 5 h 1328"/>
                <a:gd name="T42" fmla="*/ 146 w 569"/>
                <a:gd name="T43" fmla="*/ 34 h 1328"/>
                <a:gd name="T44" fmla="*/ 81 w 569"/>
                <a:gd name="T45" fmla="*/ 81 h 1328"/>
                <a:gd name="T46" fmla="*/ 26 w 569"/>
                <a:gd name="T47" fmla="*/ 157 h 1328"/>
                <a:gd name="T48" fmla="*/ 0 w 569"/>
                <a:gd name="T49" fmla="*/ 261 h 1328"/>
                <a:gd name="T50" fmla="*/ 4 w 569"/>
                <a:gd name="T51" fmla="*/ 328 h 1328"/>
                <a:gd name="T52" fmla="*/ 36 w 569"/>
                <a:gd name="T53" fmla="*/ 409 h 1328"/>
                <a:gd name="T54" fmla="*/ 78 w 569"/>
                <a:gd name="T55" fmla="*/ 464 h 1328"/>
                <a:gd name="T56" fmla="*/ 34 w 569"/>
                <a:gd name="T57" fmla="*/ 528 h 1328"/>
                <a:gd name="T58" fmla="*/ 2 w 569"/>
                <a:gd name="T59" fmla="*/ 636 h 1328"/>
                <a:gd name="T60" fmla="*/ 2 w 569"/>
                <a:gd name="T61" fmla="*/ 691 h 1328"/>
                <a:gd name="T62" fmla="*/ 36 w 569"/>
                <a:gd name="T63" fmla="*/ 789 h 1328"/>
                <a:gd name="T64" fmla="*/ 70 w 569"/>
                <a:gd name="T65" fmla="*/ 836 h 1328"/>
                <a:gd name="T66" fmla="*/ 132 w 569"/>
                <a:gd name="T67" fmla="*/ 890 h 1328"/>
                <a:gd name="T68" fmla="*/ 220 w 569"/>
                <a:gd name="T69" fmla="*/ 934 h 1328"/>
                <a:gd name="T70" fmla="*/ 307 w 569"/>
                <a:gd name="T71" fmla="*/ 961 h 1328"/>
                <a:gd name="T72" fmla="*/ 362 w 569"/>
                <a:gd name="T73" fmla="*/ 1005 h 1328"/>
                <a:gd name="T74" fmla="*/ 378 w 569"/>
                <a:gd name="T75" fmla="*/ 1040 h 1328"/>
                <a:gd name="T76" fmla="*/ 375 w 569"/>
                <a:gd name="T77" fmla="*/ 1081 h 1328"/>
                <a:gd name="T78" fmla="*/ 336 w 569"/>
                <a:gd name="T79" fmla="*/ 1125 h 1328"/>
                <a:gd name="T80" fmla="*/ 298 w 569"/>
                <a:gd name="T81" fmla="*/ 1136 h 1328"/>
                <a:gd name="T82" fmla="*/ 263 w 569"/>
                <a:gd name="T83" fmla="*/ 1136 h 1328"/>
                <a:gd name="T84" fmla="*/ 214 w 569"/>
                <a:gd name="T85" fmla="*/ 1113 h 1328"/>
                <a:gd name="T86" fmla="*/ 190 w 569"/>
                <a:gd name="T87" fmla="*/ 1057 h 1328"/>
                <a:gd name="T88" fmla="*/ 189 w 569"/>
                <a:gd name="T89" fmla="*/ 1043 h 1328"/>
                <a:gd name="T90" fmla="*/ 2 w 569"/>
                <a:gd name="T91" fmla="*/ 1072 h 1328"/>
                <a:gd name="T92" fmla="*/ 34 w 569"/>
                <a:gd name="T93" fmla="*/ 1182 h 1328"/>
                <a:gd name="T94" fmla="*/ 66 w 569"/>
                <a:gd name="T95" fmla="*/ 1233 h 1328"/>
                <a:gd name="T96" fmla="*/ 136 w 569"/>
                <a:gd name="T97" fmla="*/ 1291 h 1328"/>
                <a:gd name="T98" fmla="*/ 231 w 569"/>
                <a:gd name="T99" fmla="*/ 1325 h 1328"/>
                <a:gd name="T100" fmla="*/ 284 w 569"/>
                <a:gd name="T101" fmla="*/ 1328 h 1328"/>
                <a:gd name="T102" fmla="*/ 371 w 569"/>
                <a:gd name="T103" fmla="*/ 1314 h 1328"/>
                <a:gd name="T104" fmla="*/ 448 w 569"/>
                <a:gd name="T105" fmla="*/ 1280 h 1328"/>
                <a:gd name="T106" fmla="*/ 512 w 569"/>
                <a:gd name="T107" fmla="*/ 1221 h 1328"/>
                <a:gd name="T108" fmla="*/ 557 w 569"/>
                <a:gd name="T109" fmla="*/ 1133 h 1328"/>
                <a:gd name="T110" fmla="*/ 569 w 569"/>
                <a:gd name="T111" fmla="*/ 1044 h 1328"/>
                <a:gd name="T112" fmla="*/ 553 w 569"/>
                <a:gd name="T113" fmla="*/ 964 h 1328"/>
                <a:gd name="T114" fmla="*/ 515 w 569"/>
                <a:gd name="T115" fmla="*/ 892 h 1328"/>
                <a:gd name="T116" fmla="*/ 517 w 569"/>
                <a:gd name="T117" fmla="*/ 834 h 1328"/>
                <a:gd name="T118" fmla="*/ 554 w 569"/>
                <a:gd name="T119" fmla="*/ 751 h 1328"/>
                <a:gd name="T120" fmla="*/ 569 w 569"/>
                <a:gd name="T121" fmla="*/ 664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6" name="Freeform 20">
              <a:extLst>
                <a:ext uri="{FF2B5EF4-FFF2-40B4-BE49-F238E27FC236}">
                  <a16:creationId xmlns:a16="http://schemas.microsoft.com/office/drawing/2014/main" id="{E3D41470-8894-4013-B95A-5488552EE70C}"/>
                </a:ext>
              </a:extLst>
            </p:cNvPr>
            <p:cNvSpPr>
              <a:spLocks/>
            </p:cNvSpPr>
            <p:nvPr/>
          </p:nvSpPr>
          <p:spPr bwMode="auto">
            <a:xfrm>
              <a:off x="3001963" y="1663700"/>
              <a:ext cx="101600" cy="98425"/>
            </a:xfrm>
            <a:custGeom>
              <a:avLst/>
              <a:gdLst>
                <a:gd name="T0" fmla="*/ 174 w 190"/>
                <a:gd name="T1" fmla="*/ 150 h 187"/>
                <a:gd name="T2" fmla="*/ 174 w 190"/>
                <a:gd name="T3" fmla="*/ 150 h 187"/>
                <a:gd name="T4" fmla="*/ 164 w 190"/>
                <a:gd name="T5" fmla="*/ 163 h 187"/>
                <a:gd name="T6" fmla="*/ 158 w 190"/>
                <a:gd name="T7" fmla="*/ 169 h 187"/>
                <a:gd name="T8" fmla="*/ 153 w 190"/>
                <a:gd name="T9" fmla="*/ 175 h 187"/>
                <a:gd name="T10" fmla="*/ 145 w 190"/>
                <a:gd name="T11" fmla="*/ 179 h 187"/>
                <a:gd name="T12" fmla="*/ 135 w 190"/>
                <a:gd name="T13" fmla="*/ 183 h 187"/>
                <a:gd name="T14" fmla="*/ 122 w 190"/>
                <a:gd name="T15" fmla="*/ 185 h 187"/>
                <a:gd name="T16" fmla="*/ 105 w 190"/>
                <a:gd name="T17" fmla="*/ 187 h 187"/>
                <a:gd name="T18" fmla="*/ 105 w 190"/>
                <a:gd name="T19" fmla="*/ 187 h 187"/>
                <a:gd name="T20" fmla="*/ 84 w 190"/>
                <a:gd name="T21" fmla="*/ 180 h 187"/>
                <a:gd name="T22" fmla="*/ 66 w 190"/>
                <a:gd name="T23" fmla="*/ 172 h 187"/>
                <a:gd name="T24" fmla="*/ 51 w 190"/>
                <a:gd name="T25" fmla="*/ 163 h 187"/>
                <a:gd name="T26" fmla="*/ 40 w 190"/>
                <a:gd name="T27" fmla="*/ 155 h 187"/>
                <a:gd name="T28" fmla="*/ 30 w 190"/>
                <a:gd name="T29" fmla="*/ 148 h 187"/>
                <a:gd name="T30" fmla="*/ 23 w 190"/>
                <a:gd name="T31" fmla="*/ 139 h 187"/>
                <a:gd name="T32" fmla="*/ 16 w 190"/>
                <a:gd name="T33" fmla="*/ 131 h 187"/>
                <a:gd name="T34" fmla="*/ 12 w 190"/>
                <a:gd name="T35" fmla="*/ 124 h 187"/>
                <a:gd name="T36" fmla="*/ 12 w 190"/>
                <a:gd name="T37" fmla="*/ 124 h 187"/>
                <a:gd name="T38" fmla="*/ 7 w 190"/>
                <a:gd name="T39" fmla="*/ 116 h 187"/>
                <a:gd name="T40" fmla="*/ 5 w 190"/>
                <a:gd name="T41" fmla="*/ 108 h 187"/>
                <a:gd name="T42" fmla="*/ 1 w 190"/>
                <a:gd name="T43" fmla="*/ 97 h 187"/>
                <a:gd name="T44" fmla="*/ 1 w 190"/>
                <a:gd name="T45" fmla="*/ 97 h 187"/>
                <a:gd name="T46" fmla="*/ 0 w 190"/>
                <a:gd name="T47" fmla="*/ 92 h 187"/>
                <a:gd name="T48" fmla="*/ 0 w 190"/>
                <a:gd name="T49" fmla="*/ 92 h 187"/>
                <a:gd name="T50" fmla="*/ 1 w 190"/>
                <a:gd name="T51" fmla="*/ 82 h 187"/>
                <a:gd name="T52" fmla="*/ 5 w 190"/>
                <a:gd name="T53" fmla="*/ 69 h 187"/>
                <a:gd name="T54" fmla="*/ 9 w 190"/>
                <a:gd name="T55" fmla="*/ 52 h 187"/>
                <a:gd name="T56" fmla="*/ 13 w 190"/>
                <a:gd name="T57" fmla="*/ 44 h 187"/>
                <a:gd name="T58" fmla="*/ 16 w 190"/>
                <a:gd name="T59" fmla="*/ 37 h 187"/>
                <a:gd name="T60" fmla="*/ 16 w 190"/>
                <a:gd name="T61" fmla="*/ 37 h 187"/>
                <a:gd name="T62" fmla="*/ 26 w 190"/>
                <a:gd name="T63" fmla="*/ 23 h 187"/>
                <a:gd name="T64" fmla="*/ 32 w 190"/>
                <a:gd name="T65" fmla="*/ 18 h 187"/>
                <a:gd name="T66" fmla="*/ 38 w 190"/>
                <a:gd name="T67" fmla="*/ 12 h 187"/>
                <a:gd name="T68" fmla="*/ 45 w 190"/>
                <a:gd name="T69" fmla="*/ 8 h 187"/>
                <a:gd name="T70" fmla="*/ 56 w 190"/>
                <a:gd name="T71" fmla="*/ 4 h 187"/>
                <a:gd name="T72" fmla="*/ 68 w 190"/>
                <a:gd name="T73" fmla="*/ 1 h 187"/>
                <a:gd name="T74" fmla="*/ 84 w 190"/>
                <a:gd name="T75" fmla="*/ 0 h 187"/>
                <a:gd name="T76" fmla="*/ 84 w 190"/>
                <a:gd name="T77" fmla="*/ 0 h 187"/>
                <a:gd name="T78" fmla="*/ 105 w 190"/>
                <a:gd name="T79" fmla="*/ 6 h 187"/>
                <a:gd name="T80" fmla="*/ 123 w 190"/>
                <a:gd name="T81" fmla="*/ 14 h 187"/>
                <a:gd name="T82" fmla="*/ 138 w 190"/>
                <a:gd name="T83" fmla="*/ 23 h 187"/>
                <a:gd name="T84" fmla="*/ 151 w 190"/>
                <a:gd name="T85" fmla="*/ 31 h 187"/>
                <a:gd name="T86" fmla="*/ 160 w 190"/>
                <a:gd name="T87" fmla="*/ 39 h 187"/>
                <a:gd name="T88" fmla="*/ 167 w 190"/>
                <a:gd name="T89" fmla="*/ 48 h 187"/>
                <a:gd name="T90" fmla="*/ 174 w 190"/>
                <a:gd name="T91" fmla="*/ 56 h 187"/>
                <a:gd name="T92" fmla="*/ 179 w 190"/>
                <a:gd name="T93" fmla="*/ 63 h 187"/>
                <a:gd name="T94" fmla="*/ 179 w 190"/>
                <a:gd name="T95" fmla="*/ 63 h 187"/>
                <a:gd name="T96" fmla="*/ 182 w 190"/>
                <a:gd name="T97" fmla="*/ 71 h 187"/>
                <a:gd name="T98" fmla="*/ 186 w 190"/>
                <a:gd name="T99" fmla="*/ 79 h 187"/>
                <a:gd name="T100" fmla="*/ 189 w 190"/>
                <a:gd name="T101" fmla="*/ 90 h 187"/>
                <a:gd name="T102" fmla="*/ 189 w 190"/>
                <a:gd name="T103" fmla="*/ 90 h 187"/>
                <a:gd name="T104" fmla="*/ 190 w 190"/>
                <a:gd name="T105" fmla="*/ 94 h 187"/>
                <a:gd name="T106" fmla="*/ 190 w 190"/>
                <a:gd name="T107" fmla="*/ 94 h 187"/>
                <a:gd name="T108" fmla="*/ 189 w 190"/>
                <a:gd name="T109" fmla="*/ 105 h 187"/>
                <a:gd name="T110" fmla="*/ 186 w 190"/>
                <a:gd name="T111" fmla="*/ 119 h 187"/>
                <a:gd name="T112" fmla="*/ 181 w 190"/>
                <a:gd name="T113" fmla="*/ 135 h 187"/>
                <a:gd name="T114" fmla="*/ 178 w 190"/>
                <a:gd name="T115" fmla="*/ 143 h 187"/>
                <a:gd name="T116" fmla="*/ 174 w 190"/>
                <a:gd name="T117" fmla="*/ 150 h 187"/>
                <a:gd name="T118" fmla="*/ 174 w 190"/>
                <a:gd name="T1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187">
                  <a:moveTo>
                    <a:pt x="174" y="150"/>
                  </a:moveTo>
                  <a:lnTo>
                    <a:pt x="174" y="150"/>
                  </a:lnTo>
                  <a:lnTo>
                    <a:pt x="164" y="163"/>
                  </a:lnTo>
                  <a:lnTo>
                    <a:pt x="158" y="169"/>
                  </a:lnTo>
                  <a:lnTo>
                    <a:pt x="153" y="175"/>
                  </a:lnTo>
                  <a:lnTo>
                    <a:pt x="145" y="179"/>
                  </a:lnTo>
                  <a:lnTo>
                    <a:pt x="135" y="183"/>
                  </a:lnTo>
                  <a:lnTo>
                    <a:pt x="122" y="185"/>
                  </a:lnTo>
                  <a:lnTo>
                    <a:pt x="105" y="187"/>
                  </a:lnTo>
                  <a:lnTo>
                    <a:pt x="105" y="187"/>
                  </a:lnTo>
                  <a:lnTo>
                    <a:pt x="84" y="180"/>
                  </a:lnTo>
                  <a:lnTo>
                    <a:pt x="66" y="172"/>
                  </a:lnTo>
                  <a:lnTo>
                    <a:pt x="51" y="163"/>
                  </a:lnTo>
                  <a:lnTo>
                    <a:pt x="40" y="155"/>
                  </a:lnTo>
                  <a:lnTo>
                    <a:pt x="30" y="148"/>
                  </a:lnTo>
                  <a:lnTo>
                    <a:pt x="23" y="139"/>
                  </a:lnTo>
                  <a:lnTo>
                    <a:pt x="16" y="131"/>
                  </a:lnTo>
                  <a:lnTo>
                    <a:pt x="12" y="124"/>
                  </a:lnTo>
                  <a:lnTo>
                    <a:pt x="12" y="124"/>
                  </a:lnTo>
                  <a:lnTo>
                    <a:pt x="7" y="116"/>
                  </a:lnTo>
                  <a:lnTo>
                    <a:pt x="5" y="108"/>
                  </a:lnTo>
                  <a:lnTo>
                    <a:pt x="1" y="97"/>
                  </a:lnTo>
                  <a:lnTo>
                    <a:pt x="1" y="97"/>
                  </a:lnTo>
                  <a:lnTo>
                    <a:pt x="0" y="92"/>
                  </a:lnTo>
                  <a:lnTo>
                    <a:pt x="0" y="92"/>
                  </a:lnTo>
                  <a:lnTo>
                    <a:pt x="1" y="82"/>
                  </a:lnTo>
                  <a:lnTo>
                    <a:pt x="5" y="69"/>
                  </a:lnTo>
                  <a:lnTo>
                    <a:pt x="9" y="52"/>
                  </a:lnTo>
                  <a:lnTo>
                    <a:pt x="13" y="44"/>
                  </a:lnTo>
                  <a:lnTo>
                    <a:pt x="16" y="37"/>
                  </a:lnTo>
                  <a:lnTo>
                    <a:pt x="16" y="37"/>
                  </a:lnTo>
                  <a:lnTo>
                    <a:pt x="26" y="23"/>
                  </a:lnTo>
                  <a:lnTo>
                    <a:pt x="32" y="18"/>
                  </a:lnTo>
                  <a:lnTo>
                    <a:pt x="38" y="12"/>
                  </a:lnTo>
                  <a:lnTo>
                    <a:pt x="45" y="8"/>
                  </a:lnTo>
                  <a:lnTo>
                    <a:pt x="56" y="4"/>
                  </a:lnTo>
                  <a:lnTo>
                    <a:pt x="68" y="1"/>
                  </a:lnTo>
                  <a:lnTo>
                    <a:pt x="84" y="0"/>
                  </a:lnTo>
                  <a:lnTo>
                    <a:pt x="84" y="0"/>
                  </a:lnTo>
                  <a:lnTo>
                    <a:pt x="105" y="6"/>
                  </a:lnTo>
                  <a:lnTo>
                    <a:pt x="123" y="14"/>
                  </a:lnTo>
                  <a:lnTo>
                    <a:pt x="138" y="23"/>
                  </a:lnTo>
                  <a:lnTo>
                    <a:pt x="151" y="31"/>
                  </a:lnTo>
                  <a:lnTo>
                    <a:pt x="160" y="39"/>
                  </a:lnTo>
                  <a:lnTo>
                    <a:pt x="167" y="48"/>
                  </a:lnTo>
                  <a:lnTo>
                    <a:pt x="174" y="56"/>
                  </a:lnTo>
                  <a:lnTo>
                    <a:pt x="179" y="63"/>
                  </a:lnTo>
                  <a:lnTo>
                    <a:pt x="179" y="63"/>
                  </a:lnTo>
                  <a:lnTo>
                    <a:pt x="182" y="71"/>
                  </a:lnTo>
                  <a:lnTo>
                    <a:pt x="186" y="79"/>
                  </a:lnTo>
                  <a:lnTo>
                    <a:pt x="189" y="90"/>
                  </a:lnTo>
                  <a:lnTo>
                    <a:pt x="189" y="90"/>
                  </a:lnTo>
                  <a:lnTo>
                    <a:pt x="190" y="94"/>
                  </a:lnTo>
                  <a:lnTo>
                    <a:pt x="190" y="94"/>
                  </a:lnTo>
                  <a:lnTo>
                    <a:pt x="189" y="105"/>
                  </a:lnTo>
                  <a:lnTo>
                    <a:pt x="186" y="119"/>
                  </a:lnTo>
                  <a:lnTo>
                    <a:pt x="181" y="135"/>
                  </a:lnTo>
                  <a:lnTo>
                    <a:pt x="178" y="143"/>
                  </a:lnTo>
                  <a:lnTo>
                    <a:pt x="174" y="150"/>
                  </a:lnTo>
                  <a:lnTo>
                    <a:pt x="174"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7" name="Line 21">
              <a:extLst>
                <a:ext uri="{FF2B5EF4-FFF2-40B4-BE49-F238E27FC236}">
                  <a16:creationId xmlns:a16="http://schemas.microsoft.com/office/drawing/2014/main" id="{F28A69BA-D967-4455-9CCB-C5DA3EE3C891}"/>
                </a:ext>
              </a:extLst>
            </p:cNvPr>
            <p:cNvSpPr>
              <a:spLocks noChangeShapeType="1"/>
            </p:cNvSpPr>
            <p:nvPr/>
          </p:nvSpPr>
          <p:spPr bwMode="auto">
            <a:xfrm>
              <a:off x="3094038" y="17430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18" name="Grupa 117">
            <a:extLst>
              <a:ext uri="{FF2B5EF4-FFF2-40B4-BE49-F238E27FC236}">
                <a16:creationId xmlns:a16="http://schemas.microsoft.com/office/drawing/2014/main" id="{8414724D-8167-4D2A-9CF8-1350ECEA56E5}"/>
              </a:ext>
            </a:extLst>
          </p:cNvPr>
          <p:cNvGrpSpPr>
            <a:grpSpLocks noChangeAspect="1"/>
          </p:cNvGrpSpPr>
          <p:nvPr/>
        </p:nvGrpSpPr>
        <p:grpSpPr>
          <a:xfrm>
            <a:off x="6588145" y="3084664"/>
            <a:ext cx="346633" cy="235944"/>
            <a:chOff x="3703639" y="1793876"/>
            <a:chExt cx="755650" cy="514350"/>
          </a:xfrm>
          <a:solidFill>
            <a:srgbClr val="CDCDCD"/>
          </a:solidFill>
        </p:grpSpPr>
        <p:sp>
          <p:nvSpPr>
            <p:cNvPr id="119" name="Freeform 179">
              <a:extLst>
                <a:ext uri="{FF2B5EF4-FFF2-40B4-BE49-F238E27FC236}">
                  <a16:creationId xmlns:a16="http://schemas.microsoft.com/office/drawing/2014/main" id="{FBF8347D-B3FF-46DD-97FC-3BB14CBED96E}"/>
                </a:ext>
              </a:extLst>
            </p:cNvPr>
            <p:cNvSpPr>
              <a:spLocks/>
            </p:cNvSpPr>
            <p:nvPr/>
          </p:nvSpPr>
          <p:spPr bwMode="auto">
            <a:xfrm>
              <a:off x="4033838" y="1793876"/>
              <a:ext cx="95250" cy="95250"/>
            </a:xfrm>
            <a:custGeom>
              <a:avLst/>
              <a:gdLst>
                <a:gd name="T0" fmla="*/ 210 w 420"/>
                <a:gd name="T1" fmla="*/ 419 h 419"/>
                <a:gd name="T2" fmla="*/ 252 w 420"/>
                <a:gd name="T3" fmla="*/ 415 h 419"/>
                <a:gd name="T4" fmla="*/ 291 w 420"/>
                <a:gd name="T5" fmla="*/ 403 h 419"/>
                <a:gd name="T6" fmla="*/ 327 w 420"/>
                <a:gd name="T7" fmla="*/ 383 h 419"/>
                <a:gd name="T8" fmla="*/ 358 w 420"/>
                <a:gd name="T9" fmla="*/ 359 h 419"/>
                <a:gd name="T10" fmla="*/ 384 w 420"/>
                <a:gd name="T11" fmla="*/ 327 h 419"/>
                <a:gd name="T12" fmla="*/ 404 w 420"/>
                <a:gd name="T13" fmla="*/ 291 h 419"/>
                <a:gd name="T14" fmla="*/ 416 w 420"/>
                <a:gd name="T15" fmla="*/ 251 h 419"/>
                <a:gd name="T16" fmla="*/ 420 w 420"/>
                <a:gd name="T17" fmla="*/ 209 h 419"/>
                <a:gd name="T18" fmla="*/ 419 w 420"/>
                <a:gd name="T19" fmla="*/ 188 h 419"/>
                <a:gd name="T20" fmla="*/ 410 w 420"/>
                <a:gd name="T21" fmla="*/ 147 h 419"/>
                <a:gd name="T22" fmla="*/ 395 w 420"/>
                <a:gd name="T23" fmla="*/ 109 h 419"/>
                <a:gd name="T24" fmla="*/ 372 w 420"/>
                <a:gd name="T25" fmla="*/ 75 h 419"/>
                <a:gd name="T26" fmla="*/ 343 w 420"/>
                <a:gd name="T27" fmla="*/ 47 h 419"/>
                <a:gd name="T28" fmla="*/ 309 w 420"/>
                <a:gd name="T29" fmla="*/ 24 h 419"/>
                <a:gd name="T30" fmla="*/ 273 w 420"/>
                <a:gd name="T31" fmla="*/ 9 h 419"/>
                <a:gd name="T32" fmla="*/ 232 w 420"/>
                <a:gd name="T33" fmla="*/ 1 h 419"/>
                <a:gd name="T34" fmla="*/ 210 w 420"/>
                <a:gd name="T35" fmla="*/ 0 h 419"/>
                <a:gd name="T36" fmla="*/ 168 w 420"/>
                <a:gd name="T37" fmla="*/ 4 h 419"/>
                <a:gd name="T38" fmla="*/ 128 w 420"/>
                <a:gd name="T39" fmla="*/ 16 h 419"/>
                <a:gd name="T40" fmla="*/ 92 w 420"/>
                <a:gd name="T41" fmla="*/ 35 h 419"/>
                <a:gd name="T42" fmla="*/ 61 w 420"/>
                <a:gd name="T43" fmla="*/ 61 h 419"/>
                <a:gd name="T44" fmla="*/ 36 w 420"/>
                <a:gd name="T45" fmla="*/ 91 h 419"/>
                <a:gd name="T46" fmla="*/ 16 w 420"/>
                <a:gd name="T47" fmla="*/ 127 h 419"/>
                <a:gd name="T48" fmla="*/ 4 w 420"/>
                <a:gd name="T49" fmla="*/ 167 h 419"/>
                <a:gd name="T50" fmla="*/ 0 w 420"/>
                <a:gd name="T51" fmla="*/ 209 h 419"/>
                <a:gd name="T52" fmla="*/ 1 w 420"/>
                <a:gd name="T53" fmla="*/ 231 h 419"/>
                <a:gd name="T54" fmla="*/ 9 w 420"/>
                <a:gd name="T55" fmla="*/ 272 h 419"/>
                <a:gd name="T56" fmla="*/ 25 w 420"/>
                <a:gd name="T57" fmla="*/ 310 h 419"/>
                <a:gd name="T58" fmla="*/ 48 w 420"/>
                <a:gd name="T59" fmla="*/ 343 h 419"/>
                <a:gd name="T60" fmla="*/ 76 w 420"/>
                <a:gd name="T61" fmla="*/ 371 h 419"/>
                <a:gd name="T62" fmla="*/ 109 w 420"/>
                <a:gd name="T63" fmla="*/ 394 h 419"/>
                <a:gd name="T64" fmla="*/ 147 w 420"/>
                <a:gd name="T65" fmla="*/ 410 h 419"/>
                <a:gd name="T66" fmla="*/ 188 w 420"/>
                <a:gd name="T67" fmla="*/ 418 h 419"/>
                <a:gd name="T68" fmla="*/ 210 w 420"/>
                <a:gd name="T6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419">
                  <a:moveTo>
                    <a:pt x="210" y="419"/>
                  </a:moveTo>
                  <a:lnTo>
                    <a:pt x="210" y="419"/>
                  </a:lnTo>
                  <a:lnTo>
                    <a:pt x="232" y="418"/>
                  </a:lnTo>
                  <a:lnTo>
                    <a:pt x="252" y="415"/>
                  </a:lnTo>
                  <a:lnTo>
                    <a:pt x="273" y="410"/>
                  </a:lnTo>
                  <a:lnTo>
                    <a:pt x="291" y="403"/>
                  </a:lnTo>
                  <a:lnTo>
                    <a:pt x="309" y="394"/>
                  </a:lnTo>
                  <a:lnTo>
                    <a:pt x="327" y="383"/>
                  </a:lnTo>
                  <a:lnTo>
                    <a:pt x="343" y="371"/>
                  </a:lnTo>
                  <a:lnTo>
                    <a:pt x="358" y="359"/>
                  </a:lnTo>
                  <a:lnTo>
                    <a:pt x="372" y="343"/>
                  </a:lnTo>
                  <a:lnTo>
                    <a:pt x="384" y="327"/>
                  </a:lnTo>
                  <a:lnTo>
                    <a:pt x="395" y="310"/>
                  </a:lnTo>
                  <a:lnTo>
                    <a:pt x="404" y="291"/>
                  </a:lnTo>
                  <a:lnTo>
                    <a:pt x="410" y="272"/>
                  </a:lnTo>
                  <a:lnTo>
                    <a:pt x="416" y="251"/>
                  </a:lnTo>
                  <a:lnTo>
                    <a:pt x="419" y="231"/>
                  </a:lnTo>
                  <a:lnTo>
                    <a:pt x="420" y="209"/>
                  </a:lnTo>
                  <a:lnTo>
                    <a:pt x="420" y="209"/>
                  </a:lnTo>
                  <a:lnTo>
                    <a:pt x="419" y="188"/>
                  </a:lnTo>
                  <a:lnTo>
                    <a:pt x="416" y="167"/>
                  </a:lnTo>
                  <a:lnTo>
                    <a:pt x="410" y="147"/>
                  </a:lnTo>
                  <a:lnTo>
                    <a:pt x="404" y="127"/>
                  </a:lnTo>
                  <a:lnTo>
                    <a:pt x="395" y="109"/>
                  </a:lnTo>
                  <a:lnTo>
                    <a:pt x="384" y="91"/>
                  </a:lnTo>
                  <a:lnTo>
                    <a:pt x="372" y="75"/>
                  </a:lnTo>
                  <a:lnTo>
                    <a:pt x="358" y="61"/>
                  </a:lnTo>
                  <a:lnTo>
                    <a:pt x="343" y="47"/>
                  </a:lnTo>
                  <a:lnTo>
                    <a:pt x="327" y="35"/>
                  </a:lnTo>
                  <a:lnTo>
                    <a:pt x="309" y="24"/>
                  </a:lnTo>
                  <a:lnTo>
                    <a:pt x="291" y="16"/>
                  </a:lnTo>
                  <a:lnTo>
                    <a:pt x="273" y="9"/>
                  </a:lnTo>
                  <a:lnTo>
                    <a:pt x="252" y="4"/>
                  </a:lnTo>
                  <a:lnTo>
                    <a:pt x="232" y="1"/>
                  </a:lnTo>
                  <a:lnTo>
                    <a:pt x="210" y="0"/>
                  </a:lnTo>
                  <a:lnTo>
                    <a:pt x="210" y="0"/>
                  </a:lnTo>
                  <a:lnTo>
                    <a:pt x="188" y="1"/>
                  </a:lnTo>
                  <a:lnTo>
                    <a:pt x="168" y="4"/>
                  </a:lnTo>
                  <a:lnTo>
                    <a:pt x="147" y="9"/>
                  </a:lnTo>
                  <a:lnTo>
                    <a:pt x="128" y="16"/>
                  </a:lnTo>
                  <a:lnTo>
                    <a:pt x="109" y="24"/>
                  </a:lnTo>
                  <a:lnTo>
                    <a:pt x="92" y="35"/>
                  </a:lnTo>
                  <a:lnTo>
                    <a:pt x="76" y="47"/>
                  </a:lnTo>
                  <a:lnTo>
                    <a:pt x="61" y="61"/>
                  </a:lnTo>
                  <a:lnTo>
                    <a:pt x="48" y="75"/>
                  </a:lnTo>
                  <a:lnTo>
                    <a:pt x="36" y="91"/>
                  </a:lnTo>
                  <a:lnTo>
                    <a:pt x="25" y="109"/>
                  </a:lnTo>
                  <a:lnTo>
                    <a:pt x="16" y="127"/>
                  </a:lnTo>
                  <a:lnTo>
                    <a:pt x="9" y="147"/>
                  </a:lnTo>
                  <a:lnTo>
                    <a:pt x="4" y="167"/>
                  </a:lnTo>
                  <a:lnTo>
                    <a:pt x="1" y="188"/>
                  </a:lnTo>
                  <a:lnTo>
                    <a:pt x="0" y="209"/>
                  </a:lnTo>
                  <a:lnTo>
                    <a:pt x="0" y="209"/>
                  </a:lnTo>
                  <a:lnTo>
                    <a:pt x="1" y="231"/>
                  </a:lnTo>
                  <a:lnTo>
                    <a:pt x="4" y="251"/>
                  </a:lnTo>
                  <a:lnTo>
                    <a:pt x="9" y="272"/>
                  </a:lnTo>
                  <a:lnTo>
                    <a:pt x="16" y="291"/>
                  </a:lnTo>
                  <a:lnTo>
                    <a:pt x="25" y="310"/>
                  </a:lnTo>
                  <a:lnTo>
                    <a:pt x="36" y="327"/>
                  </a:lnTo>
                  <a:lnTo>
                    <a:pt x="48" y="343"/>
                  </a:lnTo>
                  <a:lnTo>
                    <a:pt x="61" y="359"/>
                  </a:lnTo>
                  <a:lnTo>
                    <a:pt x="76" y="371"/>
                  </a:lnTo>
                  <a:lnTo>
                    <a:pt x="92" y="383"/>
                  </a:lnTo>
                  <a:lnTo>
                    <a:pt x="109" y="394"/>
                  </a:lnTo>
                  <a:lnTo>
                    <a:pt x="128" y="403"/>
                  </a:lnTo>
                  <a:lnTo>
                    <a:pt x="147" y="410"/>
                  </a:lnTo>
                  <a:lnTo>
                    <a:pt x="168" y="415"/>
                  </a:lnTo>
                  <a:lnTo>
                    <a:pt x="188" y="418"/>
                  </a:lnTo>
                  <a:lnTo>
                    <a:pt x="210" y="419"/>
                  </a:lnTo>
                  <a:lnTo>
                    <a:pt x="210"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0" name="Freeform 180">
              <a:extLst>
                <a:ext uri="{FF2B5EF4-FFF2-40B4-BE49-F238E27FC236}">
                  <a16:creationId xmlns:a16="http://schemas.microsoft.com/office/drawing/2014/main" id="{2E5470BE-5C85-450A-A16F-29CE9C80EFE7}"/>
                </a:ext>
              </a:extLst>
            </p:cNvPr>
            <p:cNvSpPr>
              <a:spLocks/>
            </p:cNvSpPr>
            <p:nvPr/>
          </p:nvSpPr>
          <p:spPr bwMode="auto">
            <a:xfrm>
              <a:off x="3851276" y="1838327"/>
              <a:ext cx="92075" cy="93663"/>
            </a:xfrm>
            <a:custGeom>
              <a:avLst/>
              <a:gdLst>
                <a:gd name="T0" fmla="*/ 207 w 412"/>
                <a:gd name="T1" fmla="*/ 411 h 411"/>
                <a:gd name="T2" fmla="*/ 248 w 412"/>
                <a:gd name="T3" fmla="*/ 407 h 411"/>
                <a:gd name="T4" fmla="*/ 287 w 412"/>
                <a:gd name="T5" fmla="*/ 395 h 411"/>
                <a:gd name="T6" fmla="*/ 321 w 412"/>
                <a:gd name="T7" fmla="*/ 376 h 411"/>
                <a:gd name="T8" fmla="*/ 352 w 412"/>
                <a:gd name="T9" fmla="*/ 350 h 411"/>
                <a:gd name="T10" fmla="*/ 377 w 412"/>
                <a:gd name="T11" fmla="*/ 320 h 411"/>
                <a:gd name="T12" fmla="*/ 396 w 412"/>
                <a:gd name="T13" fmla="*/ 285 h 411"/>
                <a:gd name="T14" fmla="*/ 408 w 412"/>
                <a:gd name="T15" fmla="*/ 247 h 411"/>
                <a:gd name="T16" fmla="*/ 412 w 412"/>
                <a:gd name="T17" fmla="*/ 205 h 411"/>
                <a:gd name="T18" fmla="*/ 411 w 412"/>
                <a:gd name="T19" fmla="*/ 184 h 411"/>
                <a:gd name="T20" fmla="*/ 403 w 412"/>
                <a:gd name="T21" fmla="*/ 144 h 411"/>
                <a:gd name="T22" fmla="*/ 387 w 412"/>
                <a:gd name="T23" fmla="*/ 107 h 411"/>
                <a:gd name="T24" fmla="*/ 365 w 412"/>
                <a:gd name="T25" fmla="*/ 75 h 411"/>
                <a:gd name="T26" fmla="*/ 338 w 412"/>
                <a:gd name="T27" fmla="*/ 46 h 411"/>
                <a:gd name="T28" fmla="*/ 304 w 412"/>
                <a:gd name="T29" fmla="*/ 24 h 411"/>
                <a:gd name="T30" fmla="*/ 267 w 412"/>
                <a:gd name="T31" fmla="*/ 9 h 411"/>
                <a:gd name="T32" fmla="*/ 227 w 412"/>
                <a:gd name="T33" fmla="*/ 1 h 411"/>
                <a:gd name="T34" fmla="*/ 207 w 412"/>
                <a:gd name="T35" fmla="*/ 0 h 411"/>
                <a:gd name="T36" fmla="*/ 165 w 412"/>
                <a:gd name="T37" fmla="*/ 3 h 411"/>
                <a:gd name="T38" fmla="*/ 126 w 412"/>
                <a:gd name="T39" fmla="*/ 15 h 411"/>
                <a:gd name="T40" fmla="*/ 91 w 412"/>
                <a:gd name="T41" fmla="*/ 35 h 411"/>
                <a:gd name="T42" fmla="*/ 61 w 412"/>
                <a:gd name="T43" fmla="*/ 59 h 411"/>
                <a:gd name="T44" fmla="*/ 36 w 412"/>
                <a:gd name="T45" fmla="*/ 90 h 411"/>
                <a:gd name="T46" fmla="*/ 16 w 412"/>
                <a:gd name="T47" fmla="*/ 125 h 411"/>
                <a:gd name="T48" fmla="*/ 4 w 412"/>
                <a:gd name="T49" fmla="*/ 163 h 411"/>
                <a:gd name="T50" fmla="*/ 0 w 412"/>
                <a:gd name="T51" fmla="*/ 205 h 411"/>
                <a:gd name="T52" fmla="*/ 1 w 412"/>
                <a:gd name="T53" fmla="*/ 226 h 411"/>
                <a:gd name="T54" fmla="*/ 10 w 412"/>
                <a:gd name="T55" fmla="*/ 267 h 411"/>
                <a:gd name="T56" fmla="*/ 25 w 412"/>
                <a:gd name="T57" fmla="*/ 304 h 411"/>
                <a:gd name="T58" fmla="*/ 48 w 412"/>
                <a:gd name="T59" fmla="*/ 336 h 411"/>
                <a:gd name="T60" fmla="*/ 76 w 412"/>
                <a:gd name="T61" fmla="*/ 364 h 411"/>
                <a:gd name="T62" fmla="*/ 108 w 412"/>
                <a:gd name="T63" fmla="*/ 386 h 411"/>
                <a:gd name="T64" fmla="*/ 145 w 412"/>
                <a:gd name="T65" fmla="*/ 401 h 411"/>
                <a:gd name="T66" fmla="*/ 185 w 412"/>
                <a:gd name="T67" fmla="*/ 410 h 411"/>
                <a:gd name="T68" fmla="*/ 207 w 412"/>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2" h="411">
                  <a:moveTo>
                    <a:pt x="207" y="411"/>
                  </a:moveTo>
                  <a:lnTo>
                    <a:pt x="207" y="411"/>
                  </a:lnTo>
                  <a:lnTo>
                    <a:pt x="227" y="410"/>
                  </a:lnTo>
                  <a:lnTo>
                    <a:pt x="248" y="407"/>
                  </a:lnTo>
                  <a:lnTo>
                    <a:pt x="267" y="401"/>
                  </a:lnTo>
                  <a:lnTo>
                    <a:pt x="287" y="395"/>
                  </a:lnTo>
                  <a:lnTo>
                    <a:pt x="304" y="386"/>
                  </a:lnTo>
                  <a:lnTo>
                    <a:pt x="321" y="376"/>
                  </a:lnTo>
                  <a:lnTo>
                    <a:pt x="338" y="364"/>
                  </a:lnTo>
                  <a:lnTo>
                    <a:pt x="352" y="350"/>
                  </a:lnTo>
                  <a:lnTo>
                    <a:pt x="365" y="336"/>
                  </a:lnTo>
                  <a:lnTo>
                    <a:pt x="377" y="320"/>
                  </a:lnTo>
                  <a:lnTo>
                    <a:pt x="387" y="304"/>
                  </a:lnTo>
                  <a:lnTo>
                    <a:pt x="396" y="285"/>
                  </a:lnTo>
                  <a:lnTo>
                    <a:pt x="403" y="267"/>
                  </a:lnTo>
                  <a:lnTo>
                    <a:pt x="408" y="247"/>
                  </a:lnTo>
                  <a:lnTo>
                    <a:pt x="411" y="226"/>
                  </a:lnTo>
                  <a:lnTo>
                    <a:pt x="412" y="205"/>
                  </a:lnTo>
                  <a:lnTo>
                    <a:pt x="412" y="205"/>
                  </a:lnTo>
                  <a:lnTo>
                    <a:pt x="411" y="184"/>
                  </a:lnTo>
                  <a:lnTo>
                    <a:pt x="408" y="163"/>
                  </a:lnTo>
                  <a:lnTo>
                    <a:pt x="403" y="144"/>
                  </a:lnTo>
                  <a:lnTo>
                    <a:pt x="396" y="125"/>
                  </a:lnTo>
                  <a:lnTo>
                    <a:pt x="387" y="107"/>
                  </a:lnTo>
                  <a:lnTo>
                    <a:pt x="377" y="90"/>
                  </a:lnTo>
                  <a:lnTo>
                    <a:pt x="365" y="75"/>
                  </a:lnTo>
                  <a:lnTo>
                    <a:pt x="352" y="59"/>
                  </a:lnTo>
                  <a:lnTo>
                    <a:pt x="338" y="46"/>
                  </a:lnTo>
                  <a:lnTo>
                    <a:pt x="321" y="35"/>
                  </a:lnTo>
                  <a:lnTo>
                    <a:pt x="304" y="24"/>
                  </a:lnTo>
                  <a:lnTo>
                    <a:pt x="287" y="15"/>
                  </a:lnTo>
                  <a:lnTo>
                    <a:pt x="267" y="9"/>
                  </a:lnTo>
                  <a:lnTo>
                    <a:pt x="248" y="3"/>
                  </a:lnTo>
                  <a:lnTo>
                    <a:pt x="227" y="1"/>
                  </a:lnTo>
                  <a:lnTo>
                    <a:pt x="207" y="0"/>
                  </a:lnTo>
                  <a:lnTo>
                    <a:pt x="207" y="0"/>
                  </a:lnTo>
                  <a:lnTo>
                    <a:pt x="185" y="1"/>
                  </a:lnTo>
                  <a:lnTo>
                    <a:pt x="165" y="3"/>
                  </a:lnTo>
                  <a:lnTo>
                    <a:pt x="145" y="9"/>
                  </a:lnTo>
                  <a:lnTo>
                    <a:pt x="126" y="15"/>
                  </a:lnTo>
                  <a:lnTo>
                    <a:pt x="108" y="24"/>
                  </a:lnTo>
                  <a:lnTo>
                    <a:pt x="91" y="35"/>
                  </a:lnTo>
                  <a:lnTo>
                    <a:pt x="76" y="46"/>
                  </a:lnTo>
                  <a:lnTo>
                    <a:pt x="61" y="59"/>
                  </a:lnTo>
                  <a:lnTo>
                    <a:pt x="48" y="75"/>
                  </a:lnTo>
                  <a:lnTo>
                    <a:pt x="36" y="90"/>
                  </a:lnTo>
                  <a:lnTo>
                    <a:pt x="25" y="107"/>
                  </a:lnTo>
                  <a:lnTo>
                    <a:pt x="16" y="125"/>
                  </a:lnTo>
                  <a:lnTo>
                    <a:pt x="10" y="144"/>
                  </a:lnTo>
                  <a:lnTo>
                    <a:pt x="4" y="163"/>
                  </a:lnTo>
                  <a:lnTo>
                    <a:pt x="1" y="184"/>
                  </a:lnTo>
                  <a:lnTo>
                    <a:pt x="0" y="205"/>
                  </a:lnTo>
                  <a:lnTo>
                    <a:pt x="0" y="205"/>
                  </a:lnTo>
                  <a:lnTo>
                    <a:pt x="1" y="226"/>
                  </a:lnTo>
                  <a:lnTo>
                    <a:pt x="4" y="247"/>
                  </a:lnTo>
                  <a:lnTo>
                    <a:pt x="10" y="267"/>
                  </a:lnTo>
                  <a:lnTo>
                    <a:pt x="16" y="285"/>
                  </a:lnTo>
                  <a:lnTo>
                    <a:pt x="25" y="304"/>
                  </a:lnTo>
                  <a:lnTo>
                    <a:pt x="36" y="320"/>
                  </a:lnTo>
                  <a:lnTo>
                    <a:pt x="48" y="336"/>
                  </a:lnTo>
                  <a:lnTo>
                    <a:pt x="61" y="350"/>
                  </a:lnTo>
                  <a:lnTo>
                    <a:pt x="76" y="364"/>
                  </a:lnTo>
                  <a:lnTo>
                    <a:pt x="91" y="376"/>
                  </a:lnTo>
                  <a:lnTo>
                    <a:pt x="108" y="386"/>
                  </a:lnTo>
                  <a:lnTo>
                    <a:pt x="126" y="395"/>
                  </a:lnTo>
                  <a:lnTo>
                    <a:pt x="145" y="401"/>
                  </a:lnTo>
                  <a:lnTo>
                    <a:pt x="165" y="407"/>
                  </a:lnTo>
                  <a:lnTo>
                    <a:pt x="185" y="410"/>
                  </a:lnTo>
                  <a:lnTo>
                    <a:pt x="207" y="411"/>
                  </a:lnTo>
                  <a:lnTo>
                    <a:pt x="207"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1" name="Freeform 181">
              <a:extLst>
                <a:ext uri="{FF2B5EF4-FFF2-40B4-BE49-F238E27FC236}">
                  <a16:creationId xmlns:a16="http://schemas.microsoft.com/office/drawing/2014/main" id="{3F4354A1-1B56-422A-B64A-B5A574F434B8}"/>
                </a:ext>
              </a:extLst>
            </p:cNvPr>
            <p:cNvSpPr>
              <a:spLocks/>
            </p:cNvSpPr>
            <p:nvPr/>
          </p:nvSpPr>
          <p:spPr bwMode="auto">
            <a:xfrm>
              <a:off x="4319588" y="1939926"/>
              <a:ext cx="122238" cy="122238"/>
            </a:xfrm>
            <a:custGeom>
              <a:avLst/>
              <a:gdLst>
                <a:gd name="T0" fmla="*/ 267 w 535"/>
                <a:gd name="T1" fmla="*/ 535 h 535"/>
                <a:gd name="T2" fmla="*/ 295 w 535"/>
                <a:gd name="T3" fmla="*/ 534 h 535"/>
                <a:gd name="T4" fmla="*/ 321 w 535"/>
                <a:gd name="T5" fmla="*/ 530 h 535"/>
                <a:gd name="T6" fmla="*/ 347 w 535"/>
                <a:gd name="T7" fmla="*/ 523 h 535"/>
                <a:gd name="T8" fmla="*/ 394 w 535"/>
                <a:gd name="T9" fmla="*/ 503 h 535"/>
                <a:gd name="T10" fmla="*/ 438 w 535"/>
                <a:gd name="T11" fmla="*/ 475 h 535"/>
                <a:gd name="T12" fmla="*/ 473 w 535"/>
                <a:gd name="T13" fmla="*/ 438 h 535"/>
                <a:gd name="T14" fmla="*/ 503 w 535"/>
                <a:gd name="T15" fmla="*/ 396 h 535"/>
                <a:gd name="T16" fmla="*/ 519 w 535"/>
                <a:gd name="T17" fmla="*/ 360 h 535"/>
                <a:gd name="T18" fmla="*/ 526 w 535"/>
                <a:gd name="T19" fmla="*/ 335 h 535"/>
                <a:gd name="T20" fmla="*/ 532 w 535"/>
                <a:gd name="T21" fmla="*/ 308 h 535"/>
                <a:gd name="T22" fmla="*/ 534 w 535"/>
                <a:gd name="T23" fmla="*/ 281 h 535"/>
                <a:gd name="T24" fmla="*/ 535 w 535"/>
                <a:gd name="T25" fmla="*/ 268 h 535"/>
                <a:gd name="T26" fmla="*/ 534 w 535"/>
                <a:gd name="T27" fmla="*/ 240 h 535"/>
                <a:gd name="T28" fmla="*/ 530 w 535"/>
                <a:gd name="T29" fmla="*/ 214 h 535"/>
                <a:gd name="T30" fmla="*/ 523 w 535"/>
                <a:gd name="T31" fmla="*/ 188 h 535"/>
                <a:gd name="T32" fmla="*/ 513 w 535"/>
                <a:gd name="T33" fmla="*/ 163 h 535"/>
                <a:gd name="T34" fmla="*/ 490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1 w 535"/>
                <a:gd name="T61" fmla="*/ 97 h 535"/>
                <a:gd name="T62" fmla="*/ 32 w 535"/>
                <a:gd name="T63" fmla="*/ 139 h 535"/>
                <a:gd name="T64" fmla="*/ 16 w 535"/>
                <a:gd name="T65" fmla="*/ 175 h 535"/>
                <a:gd name="T66" fmla="*/ 8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1 w 535"/>
                <a:gd name="T79" fmla="*/ 347 h 535"/>
                <a:gd name="T80" fmla="*/ 21 w 535"/>
                <a:gd name="T81" fmla="*/ 372 h 535"/>
                <a:gd name="T82" fmla="*/ 45 w 535"/>
                <a:gd name="T83" fmla="*/ 417 h 535"/>
                <a:gd name="T84" fmla="*/ 79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4" y="503"/>
                  </a:lnTo>
                  <a:lnTo>
                    <a:pt x="417" y="490"/>
                  </a:lnTo>
                  <a:lnTo>
                    <a:pt x="438" y="475"/>
                  </a:lnTo>
                  <a:lnTo>
                    <a:pt x="456" y="457"/>
                  </a:lnTo>
                  <a:lnTo>
                    <a:pt x="473" y="438"/>
                  </a:lnTo>
                  <a:lnTo>
                    <a:pt x="490" y="417"/>
                  </a:lnTo>
                  <a:lnTo>
                    <a:pt x="503" y="396"/>
                  </a:lnTo>
                  <a:lnTo>
                    <a:pt x="513" y="372"/>
                  </a:lnTo>
                  <a:lnTo>
                    <a:pt x="519" y="360"/>
                  </a:lnTo>
                  <a:lnTo>
                    <a:pt x="523" y="347"/>
                  </a:lnTo>
                  <a:lnTo>
                    <a:pt x="526" y="335"/>
                  </a:lnTo>
                  <a:lnTo>
                    <a:pt x="530" y="322"/>
                  </a:lnTo>
                  <a:lnTo>
                    <a:pt x="532" y="308"/>
                  </a:lnTo>
                  <a:lnTo>
                    <a:pt x="534" y="295"/>
                  </a:lnTo>
                  <a:lnTo>
                    <a:pt x="534" y="281"/>
                  </a:lnTo>
                  <a:lnTo>
                    <a:pt x="535" y="268"/>
                  </a:lnTo>
                  <a:lnTo>
                    <a:pt x="535" y="268"/>
                  </a:lnTo>
                  <a:lnTo>
                    <a:pt x="534" y="254"/>
                  </a:lnTo>
                  <a:lnTo>
                    <a:pt x="534" y="240"/>
                  </a:lnTo>
                  <a:lnTo>
                    <a:pt x="532" y="227"/>
                  </a:lnTo>
                  <a:lnTo>
                    <a:pt x="530" y="214"/>
                  </a:lnTo>
                  <a:lnTo>
                    <a:pt x="526" y="201"/>
                  </a:lnTo>
                  <a:lnTo>
                    <a:pt x="523" y="188"/>
                  </a:lnTo>
                  <a:lnTo>
                    <a:pt x="519" y="175"/>
                  </a:lnTo>
                  <a:lnTo>
                    <a:pt x="513" y="163"/>
                  </a:lnTo>
                  <a:lnTo>
                    <a:pt x="503" y="139"/>
                  </a:lnTo>
                  <a:lnTo>
                    <a:pt x="490" y="118"/>
                  </a:lnTo>
                  <a:lnTo>
                    <a:pt x="473" y="97"/>
                  </a:lnTo>
                  <a:lnTo>
                    <a:pt x="456" y="78"/>
                  </a:lnTo>
                  <a:lnTo>
                    <a:pt x="438" y="61"/>
                  </a:lnTo>
                  <a:lnTo>
                    <a:pt x="417" y="45"/>
                  </a:lnTo>
                  <a:lnTo>
                    <a:pt x="394"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9" y="78"/>
                  </a:lnTo>
                  <a:lnTo>
                    <a:pt x="61" y="97"/>
                  </a:lnTo>
                  <a:lnTo>
                    <a:pt x="45" y="118"/>
                  </a:lnTo>
                  <a:lnTo>
                    <a:pt x="32" y="139"/>
                  </a:lnTo>
                  <a:lnTo>
                    <a:pt x="21" y="163"/>
                  </a:lnTo>
                  <a:lnTo>
                    <a:pt x="16" y="175"/>
                  </a:lnTo>
                  <a:lnTo>
                    <a:pt x="11" y="188"/>
                  </a:lnTo>
                  <a:lnTo>
                    <a:pt x="8" y="201"/>
                  </a:lnTo>
                  <a:lnTo>
                    <a:pt x="5" y="214"/>
                  </a:lnTo>
                  <a:lnTo>
                    <a:pt x="3" y="227"/>
                  </a:lnTo>
                  <a:lnTo>
                    <a:pt x="1" y="240"/>
                  </a:lnTo>
                  <a:lnTo>
                    <a:pt x="0" y="254"/>
                  </a:lnTo>
                  <a:lnTo>
                    <a:pt x="0" y="268"/>
                  </a:lnTo>
                  <a:lnTo>
                    <a:pt x="0" y="268"/>
                  </a:lnTo>
                  <a:lnTo>
                    <a:pt x="0" y="281"/>
                  </a:lnTo>
                  <a:lnTo>
                    <a:pt x="1" y="295"/>
                  </a:lnTo>
                  <a:lnTo>
                    <a:pt x="3" y="308"/>
                  </a:lnTo>
                  <a:lnTo>
                    <a:pt x="5" y="322"/>
                  </a:lnTo>
                  <a:lnTo>
                    <a:pt x="8" y="335"/>
                  </a:lnTo>
                  <a:lnTo>
                    <a:pt x="11" y="347"/>
                  </a:lnTo>
                  <a:lnTo>
                    <a:pt x="16" y="360"/>
                  </a:lnTo>
                  <a:lnTo>
                    <a:pt x="21" y="372"/>
                  </a:lnTo>
                  <a:lnTo>
                    <a:pt x="32" y="396"/>
                  </a:lnTo>
                  <a:lnTo>
                    <a:pt x="45" y="417"/>
                  </a:lnTo>
                  <a:lnTo>
                    <a:pt x="61" y="438"/>
                  </a:lnTo>
                  <a:lnTo>
                    <a:pt x="79"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2" name="Freeform 182">
              <a:extLst>
                <a:ext uri="{FF2B5EF4-FFF2-40B4-BE49-F238E27FC236}">
                  <a16:creationId xmlns:a16="http://schemas.microsoft.com/office/drawing/2014/main" id="{F5DB9096-DACE-4A8D-97D7-FFC4D1F67548}"/>
                </a:ext>
              </a:extLst>
            </p:cNvPr>
            <p:cNvSpPr>
              <a:spLocks/>
            </p:cNvSpPr>
            <p:nvPr/>
          </p:nvSpPr>
          <p:spPr bwMode="auto">
            <a:xfrm>
              <a:off x="3721100" y="1939926"/>
              <a:ext cx="120650" cy="122238"/>
            </a:xfrm>
            <a:custGeom>
              <a:avLst/>
              <a:gdLst>
                <a:gd name="T0" fmla="*/ 267 w 535"/>
                <a:gd name="T1" fmla="*/ 535 h 535"/>
                <a:gd name="T2" fmla="*/ 295 w 535"/>
                <a:gd name="T3" fmla="*/ 534 h 535"/>
                <a:gd name="T4" fmla="*/ 321 w 535"/>
                <a:gd name="T5" fmla="*/ 530 h 535"/>
                <a:gd name="T6" fmla="*/ 347 w 535"/>
                <a:gd name="T7" fmla="*/ 523 h 535"/>
                <a:gd name="T8" fmla="*/ 395 w 535"/>
                <a:gd name="T9" fmla="*/ 503 h 535"/>
                <a:gd name="T10" fmla="*/ 438 w 535"/>
                <a:gd name="T11" fmla="*/ 475 h 535"/>
                <a:gd name="T12" fmla="*/ 474 w 535"/>
                <a:gd name="T13" fmla="*/ 438 h 535"/>
                <a:gd name="T14" fmla="*/ 503 w 535"/>
                <a:gd name="T15" fmla="*/ 396 h 535"/>
                <a:gd name="T16" fmla="*/ 519 w 535"/>
                <a:gd name="T17" fmla="*/ 360 h 535"/>
                <a:gd name="T18" fmla="*/ 527 w 535"/>
                <a:gd name="T19" fmla="*/ 335 h 535"/>
                <a:gd name="T20" fmla="*/ 532 w 535"/>
                <a:gd name="T21" fmla="*/ 308 h 535"/>
                <a:gd name="T22" fmla="*/ 534 w 535"/>
                <a:gd name="T23" fmla="*/ 281 h 535"/>
                <a:gd name="T24" fmla="*/ 535 w 535"/>
                <a:gd name="T25" fmla="*/ 268 h 535"/>
                <a:gd name="T26" fmla="*/ 533 w 535"/>
                <a:gd name="T27" fmla="*/ 240 h 535"/>
                <a:gd name="T28" fmla="*/ 530 w 535"/>
                <a:gd name="T29" fmla="*/ 214 h 535"/>
                <a:gd name="T30" fmla="*/ 523 w 535"/>
                <a:gd name="T31" fmla="*/ 188 h 535"/>
                <a:gd name="T32" fmla="*/ 514 w 535"/>
                <a:gd name="T33" fmla="*/ 163 h 535"/>
                <a:gd name="T34" fmla="*/ 489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0 w 535"/>
                <a:gd name="T61" fmla="*/ 97 h 535"/>
                <a:gd name="T62" fmla="*/ 32 w 535"/>
                <a:gd name="T63" fmla="*/ 139 h 535"/>
                <a:gd name="T64" fmla="*/ 16 w 535"/>
                <a:gd name="T65" fmla="*/ 175 h 535"/>
                <a:gd name="T66" fmla="*/ 9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2 w 535"/>
                <a:gd name="T79" fmla="*/ 347 h 535"/>
                <a:gd name="T80" fmla="*/ 20 w 535"/>
                <a:gd name="T81" fmla="*/ 372 h 535"/>
                <a:gd name="T82" fmla="*/ 45 w 535"/>
                <a:gd name="T83" fmla="*/ 417 h 535"/>
                <a:gd name="T84" fmla="*/ 78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5" y="503"/>
                  </a:lnTo>
                  <a:lnTo>
                    <a:pt x="417" y="490"/>
                  </a:lnTo>
                  <a:lnTo>
                    <a:pt x="438" y="475"/>
                  </a:lnTo>
                  <a:lnTo>
                    <a:pt x="456" y="457"/>
                  </a:lnTo>
                  <a:lnTo>
                    <a:pt x="474" y="438"/>
                  </a:lnTo>
                  <a:lnTo>
                    <a:pt x="489" y="417"/>
                  </a:lnTo>
                  <a:lnTo>
                    <a:pt x="503" y="396"/>
                  </a:lnTo>
                  <a:lnTo>
                    <a:pt x="514" y="372"/>
                  </a:lnTo>
                  <a:lnTo>
                    <a:pt x="519" y="360"/>
                  </a:lnTo>
                  <a:lnTo>
                    <a:pt x="523" y="347"/>
                  </a:lnTo>
                  <a:lnTo>
                    <a:pt x="527" y="335"/>
                  </a:lnTo>
                  <a:lnTo>
                    <a:pt x="530" y="322"/>
                  </a:lnTo>
                  <a:lnTo>
                    <a:pt x="532" y="308"/>
                  </a:lnTo>
                  <a:lnTo>
                    <a:pt x="533" y="295"/>
                  </a:lnTo>
                  <a:lnTo>
                    <a:pt x="534" y="281"/>
                  </a:lnTo>
                  <a:lnTo>
                    <a:pt x="535" y="268"/>
                  </a:lnTo>
                  <a:lnTo>
                    <a:pt x="535" y="268"/>
                  </a:lnTo>
                  <a:lnTo>
                    <a:pt x="534" y="254"/>
                  </a:lnTo>
                  <a:lnTo>
                    <a:pt x="533" y="240"/>
                  </a:lnTo>
                  <a:lnTo>
                    <a:pt x="532" y="227"/>
                  </a:lnTo>
                  <a:lnTo>
                    <a:pt x="530" y="214"/>
                  </a:lnTo>
                  <a:lnTo>
                    <a:pt x="527" y="201"/>
                  </a:lnTo>
                  <a:lnTo>
                    <a:pt x="523" y="188"/>
                  </a:lnTo>
                  <a:lnTo>
                    <a:pt x="519" y="175"/>
                  </a:lnTo>
                  <a:lnTo>
                    <a:pt x="514" y="163"/>
                  </a:lnTo>
                  <a:lnTo>
                    <a:pt x="503" y="139"/>
                  </a:lnTo>
                  <a:lnTo>
                    <a:pt x="489" y="118"/>
                  </a:lnTo>
                  <a:lnTo>
                    <a:pt x="474" y="97"/>
                  </a:lnTo>
                  <a:lnTo>
                    <a:pt x="456" y="78"/>
                  </a:lnTo>
                  <a:lnTo>
                    <a:pt x="438" y="61"/>
                  </a:lnTo>
                  <a:lnTo>
                    <a:pt x="417" y="45"/>
                  </a:lnTo>
                  <a:lnTo>
                    <a:pt x="395"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8" y="78"/>
                  </a:lnTo>
                  <a:lnTo>
                    <a:pt x="60" y="97"/>
                  </a:lnTo>
                  <a:lnTo>
                    <a:pt x="45" y="118"/>
                  </a:lnTo>
                  <a:lnTo>
                    <a:pt x="32" y="139"/>
                  </a:lnTo>
                  <a:lnTo>
                    <a:pt x="20" y="163"/>
                  </a:lnTo>
                  <a:lnTo>
                    <a:pt x="16" y="175"/>
                  </a:lnTo>
                  <a:lnTo>
                    <a:pt x="12" y="188"/>
                  </a:lnTo>
                  <a:lnTo>
                    <a:pt x="9" y="201"/>
                  </a:lnTo>
                  <a:lnTo>
                    <a:pt x="5" y="214"/>
                  </a:lnTo>
                  <a:lnTo>
                    <a:pt x="3" y="227"/>
                  </a:lnTo>
                  <a:lnTo>
                    <a:pt x="1" y="240"/>
                  </a:lnTo>
                  <a:lnTo>
                    <a:pt x="0" y="254"/>
                  </a:lnTo>
                  <a:lnTo>
                    <a:pt x="0" y="268"/>
                  </a:lnTo>
                  <a:lnTo>
                    <a:pt x="0" y="268"/>
                  </a:lnTo>
                  <a:lnTo>
                    <a:pt x="0" y="281"/>
                  </a:lnTo>
                  <a:lnTo>
                    <a:pt x="1" y="295"/>
                  </a:lnTo>
                  <a:lnTo>
                    <a:pt x="3" y="308"/>
                  </a:lnTo>
                  <a:lnTo>
                    <a:pt x="5" y="322"/>
                  </a:lnTo>
                  <a:lnTo>
                    <a:pt x="9" y="335"/>
                  </a:lnTo>
                  <a:lnTo>
                    <a:pt x="12" y="347"/>
                  </a:lnTo>
                  <a:lnTo>
                    <a:pt x="16" y="360"/>
                  </a:lnTo>
                  <a:lnTo>
                    <a:pt x="20" y="372"/>
                  </a:lnTo>
                  <a:lnTo>
                    <a:pt x="32" y="396"/>
                  </a:lnTo>
                  <a:lnTo>
                    <a:pt x="45" y="417"/>
                  </a:lnTo>
                  <a:lnTo>
                    <a:pt x="60" y="438"/>
                  </a:lnTo>
                  <a:lnTo>
                    <a:pt x="78"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3" name="Freeform 183">
              <a:extLst>
                <a:ext uri="{FF2B5EF4-FFF2-40B4-BE49-F238E27FC236}">
                  <a16:creationId xmlns:a16="http://schemas.microsoft.com/office/drawing/2014/main" id="{93933E45-B0E8-4C25-8574-4EB7C3C2C879}"/>
                </a:ext>
              </a:extLst>
            </p:cNvPr>
            <p:cNvSpPr>
              <a:spLocks/>
            </p:cNvSpPr>
            <p:nvPr/>
          </p:nvSpPr>
          <p:spPr bwMode="auto">
            <a:xfrm>
              <a:off x="4217989" y="1838327"/>
              <a:ext cx="93663" cy="93663"/>
            </a:xfrm>
            <a:custGeom>
              <a:avLst/>
              <a:gdLst>
                <a:gd name="T0" fmla="*/ 205 w 411"/>
                <a:gd name="T1" fmla="*/ 411 h 411"/>
                <a:gd name="T2" fmla="*/ 247 w 411"/>
                <a:gd name="T3" fmla="*/ 407 h 411"/>
                <a:gd name="T4" fmla="*/ 285 w 411"/>
                <a:gd name="T5" fmla="*/ 395 h 411"/>
                <a:gd name="T6" fmla="*/ 321 w 411"/>
                <a:gd name="T7" fmla="*/ 376 h 411"/>
                <a:gd name="T8" fmla="*/ 351 w 411"/>
                <a:gd name="T9" fmla="*/ 350 h 411"/>
                <a:gd name="T10" fmla="*/ 376 w 411"/>
                <a:gd name="T11" fmla="*/ 320 h 411"/>
                <a:gd name="T12" fmla="*/ 395 w 411"/>
                <a:gd name="T13" fmla="*/ 285 h 411"/>
                <a:gd name="T14" fmla="*/ 407 w 411"/>
                <a:gd name="T15" fmla="*/ 247 h 411"/>
                <a:gd name="T16" fmla="*/ 411 w 411"/>
                <a:gd name="T17" fmla="*/ 205 h 411"/>
                <a:gd name="T18" fmla="*/ 410 w 411"/>
                <a:gd name="T19" fmla="*/ 184 h 411"/>
                <a:gd name="T20" fmla="*/ 402 w 411"/>
                <a:gd name="T21" fmla="*/ 144 h 411"/>
                <a:gd name="T22" fmla="*/ 386 w 411"/>
                <a:gd name="T23" fmla="*/ 107 h 411"/>
                <a:gd name="T24" fmla="*/ 364 w 411"/>
                <a:gd name="T25" fmla="*/ 75 h 411"/>
                <a:gd name="T26" fmla="*/ 336 w 411"/>
                <a:gd name="T27" fmla="*/ 46 h 411"/>
                <a:gd name="T28" fmla="*/ 304 w 411"/>
                <a:gd name="T29" fmla="*/ 24 h 411"/>
                <a:gd name="T30" fmla="*/ 267 w 411"/>
                <a:gd name="T31" fmla="*/ 9 h 411"/>
                <a:gd name="T32" fmla="*/ 227 w 411"/>
                <a:gd name="T33" fmla="*/ 1 h 411"/>
                <a:gd name="T34" fmla="*/ 205 w 411"/>
                <a:gd name="T35" fmla="*/ 0 h 411"/>
                <a:gd name="T36" fmla="*/ 164 w 411"/>
                <a:gd name="T37" fmla="*/ 3 h 411"/>
                <a:gd name="T38" fmla="*/ 125 w 411"/>
                <a:gd name="T39" fmla="*/ 15 h 411"/>
                <a:gd name="T40" fmla="*/ 91 w 411"/>
                <a:gd name="T41" fmla="*/ 35 h 411"/>
                <a:gd name="T42" fmla="*/ 60 w 411"/>
                <a:gd name="T43" fmla="*/ 59 h 411"/>
                <a:gd name="T44" fmla="*/ 34 w 411"/>
                <a:gd name="T45" fmla="*/ 90 h 411"/>
                <a:gd name="T46" fmla="*/ 16 w 411"/>
                <a:gd name="T47" fmla="*/ 125 h 411"/>
                <a:gd name="T48" fmla="*/ 4 w 411"/>
                <a:gd name="T49" fmla="*/ 163 h 411"/>
                <a:gd name="T50" fmla="*/ 0 w 411"/>
                <a:gd name="T51" fmla="*/ 205 h 411"/>
                <a:gd name="T52" fmla="*/ 1 w 411"/>
                <a:gd name="T53" fmla="*/ 226 h 411"/>
                <a:gd name="T54" fmla="*/ 9 w 411"/>
                <a:gd name="T55" fmla="*/ 267 h 411"/>
                <a:gd name="T56" fmla="*/ 25 w 411"/>
                <a:gd name="T57" fmla="*/ 304 h 411"/>
                <a:gd name="T58" fmla="*/ 46 w 411"/>
                <a:gd name="T59" fmla="*/ 336 h 411"/>
                <a:gd name="T60" fmla="*/ 74 w 411"/>
                <a:gd name="T61" fmla="*/ 364 h 411"/>
                <a:gd name="T62" fmla="*/ 107 w 411"/>
                <a:gd name="T63" fmla="*/ 386 h 411"/>
                <a:gd name="T64" fmla="*/ 145 w 411"/>
                <a:gd name="T65" fmla="*/ 401 h 411"/>
                <a:gd name="T66" fmla="*/ 185 w 411"/>
                <a:gd name="T67" fmla="*/ 410 h 411"/>
                <a:gd name="T68" fmla="*/ 205 w 411"/>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1" h="411">
                  <a:moveTo>
                    <a:pt x="205" y="411"/>
                  </a:moveTo>
                  <a:lnTo>
                    <a:pt x="205" y="411"/>
                  </a:lnTo>
                  <a:lnTo>
                    <a:pt x="227" y="410"/>
                  </a:lnTo>
                  <a:lnTo>
                    <a:pt x="247" y="407"/>
                  </a:lnTo>
                  <a:lnTo>
                    <a:pt x="267" y="401"/>
                  </a:lnTo>
                  <a:lnTo>
                    <a:pt x="285" y="395"/>
                  </a:lnTo>
                  <a:lnTo>
                    <a:pt x="304" y="386"/>
                  </a:lnTo>
                  <a:lnTo>
                    <a:pt x="321" y="376"/>
                  </a:lnTo>
                  <a:lnTo>
                    <a:pt x="336" y="364"/>
                  </a:lnTo>
                  <a:lnTo>
                    <a:pt x="351" y="350"/>
                  </a:lnTo>
                  <a:lnTo>
                    <a:pt x="364" y="336"/>
                  </a:lnTo>
                  <a:lnTo>
                    <a:pt x="376" y="320"/>
                  </a:lnTo>
                  <a:lnTo>
                    <a:pt x="386" y="304"/>
                  </a:lnTo>
                  <a:lnTo>
                    <a:pt x="395" y="285"/>
                  </a:lnTo>
                  <a:lnTo>
                    <a:pt x="402" y="267"/>
                  </a:lnTo>
                  <a:lnTo>
                    <a:pt x="407" y="247"/>
                  </a:lnTo>
                  <a:lnTo>
                    <a:pt x="410" y="226"/>
                  </a:lnTo>
                  <a:lnTo>
                    <a:pt x="411" y="205"/>
                  </a:lnTo>
                  <a:lnTo>
                    <a:pt x="411" y="205"/>
                  </a:lnTo>
                  <a:lnTo>
                    <a:pt x="410" y="184"/>
                  </a:lnTo>
                  <a:lnTo>
                    <a:pt x="407" y="163"/>
                  </a:lnTo>
                  <a:lnTo>
                    <a:pt x="402" y="144"/>
                  </a:lnTo>
                  <a:lnTo>
                    <a:pt x="395" y="125"/>
                  </a:lnTo>
                  <a:lnTo>
                    <a:pt x="386" y="107"/>
                  </a:lnTo>
                  <a:lnTo>
                    <a:pt x="376" y="90"/>
                  </a:lnTo>
                  <a:lnTo>
                    <a:pt x="364" y="75"/>
                  </a:lnTo>
                  <a:lnTo>
                    <a:pt x="351" y="59"/>
                  </a:lnTo>
                  <a:lnTo>
                    <a:pt x="336" y="46"/>
                  </a:lnTo>
                  <a:lnTo>
                    <a:pt x="321" y="35"/>
                  </a:lnTo>
                  <a:lnTo>
                    <a:pt x="304" y="24"/>
                  </a:lnTo>
                  <a:lnTo>
                    <a:pt x="285" y="15"/>
                  </a:lnTo>
                  <a:lnTo>
                    <a:pt x="267" y="9"/>
                  </a:lnTo>
                  <a:lnTo>
                    <a:pt x="247" y="3"/>
                  </a:lnTo>
                  <a:lnTo>
                    <a:pt x="227" y="1"/>
                  </a:lnTo>
                  <a:lnTo>
                    <a:pt x="205" y="0"/>
                  </a:lnTo>
                  <a:lnTo>
                    <a:pt x="205" y="0"/>
                  </a:lnTo>
                  <a:lnTo>
                    <a:pt x="185" y="1"/>
                  </a:lnTo>
                  <a:lnTo>
                    <a:pt x="164" y="3"/>
                  </a:lnTo>
                  <a:lnTo>
                    <a:pt x="145" y="9"/>
                  </a:lnTo>
                  <a:lnTo>
                    <a:pt x="125" y="15"/>
                  </a:lnTo>
                  <a:lnTo>
                    <a:pt x="107" y="24"/>
                  </a:lnTo>
                  <a:lnTo>
                    <a:pt x="91" y="35"/>
                  </a:lnTo>
                  <a:lnTo>
                    <a:pt x="74" y="46"/>
                  </a:lnTo>
                  <a:lnTo>
                    <a:pt x="60" y="59"/>
                  </a:lnTo>
                  <a:lnTo>
                    <a:pt x="46" y="75"/>
                  </a:lnTo>
                  <a:lnTo>
                    <a:pt x="34" y="90"/>
                  </a:lnTo>
                  <a:lnTo>
                    <a:pt x="25" y="107"/>
                  </a:lnTo>
                  <a:lnTo>
                    <a:pt x="16" y="125"/>
                  </a:lnTo>
                  <a:lnTo>
                    <a:pt x="9" y="144"/>
                  </a:lnTo>
                  <a:lnTo>
                    <a:pt x="4" y="163"/>
                  </a:lnTo>
                  <a:lnTo>
                    <a:pt x="1" y="184"/>
                  </a:lnTo>
                  <a:lnTo>
                    <a:pt x="0" y="205"/>
                  </a:lnTo>
                  <a:lnTo>
                    <a:pt x="0" y="205"/>
                  </a:lnTo>
                  <a:lnTo>
                    <a:pt x="1" y="226"/>
                  </a:lnTo>
                  <a:lnTo>
                    <a:pt x="4" y="247"/>
                  </a:lnTo>
                  <a:lnTo>
                    <a:pt x="9" y="267"/>
                  </a:lnTo>
                  <a:lnTo>
                    <a:pt x="16" y="285"/>
                  </a:lnTo>
                  <a:lnTo>
                    <a:pt x="25" y="304"/>
                  </a:lnTo>
                  <a:lnTo>
                    <a:pt x="34" y="320"/>
                  </a:lnTo>
                  <a:lnTo>
                    <a:pt x="46" y="336"/>
                  </a:lnTo>
                  <a:lnTo>
                    <a:pt x="60" y="350"/>
                  </a:lnTo>
                  <a:lnTo>
                    <a:pt x="74" y="364"/>
                  </a:lnTo>
                  <a:lnTo>
                    <a:pt x="91" y="376"/>
                  </a:lnTo>
                  <a:lnTo>
                    <a:pt x="107" y="386"/>
                  </a:lnTo>
                  <a:lnTo>
                    <a:pt x="125" y="395"/>
                  </a:lnTo>
                  <a:lnTo>
                    <a:pt x="145" y="401"/>
                  </a:lnTo>
                  <a:lnTo>
                    <a:pt x="164" y="407"/>
                  </a:lnTo>
                  <a:lnTo>
                    <a:pt x="185" y="410"/>
                  </a:lnTo>
                  <a:lnTo>
                    <a:pt x="205" y="411"/>
                  </a:lnTo>
                  <a:lnTo>
                    <a:pt x="205"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4" name="Freeform 184">
              <a:extLst>
                <a:ext uri="{FF2B5EF4-FFF2-40B4-BE49-F238E27FC236}">
                  <a16:creationId xmlns:a16="http://schemas.microsoft.com/office/drawing/2014/main" id="{67979066-71F9-4FC7-8F58-F527AE96BA60}"/>
                </a:ext>
              </a:extLst>
            </p:cNvPr>
            <p:cNvSpPr>
              <a:spLocks/>
            </p:cNvSpPr>
            <p:nvPr/>
          </p:nvSpPr>
          <p:spPr bwMode="auto">
            <a:xfrm>
              <a:off x="4205289" y="1941513"/>
              <a:ext cx="112713" cy="147638"/>
            </a:xfrm>
            <a:custGeom>
              <a:avLst/>
              <a:gdLst>
                <a:gd name="T0" fmla="*/ 391 w 495"/>
                <a:gd name="T1" fmla="*/ 262 h 651"/>
                <a:gd name="T2" fmla="*/ 396 w 495"/>
                <a:gd name="T3" fmla="*/ 200 h 651"/>
                <a:gd name="T4" fmla="*/ 410 w 495"/>
                <a:gd name="T5" fmla="*/ 142 h 651"/>
                <a:gd name="T6" fmla="*/ 433 w 495"/>
                <a:gd name="T7" fmla="*/ 88 h 651"/>
                <a:gd name="T8" fmla="*/ 463 w 495"/>
                <a:gd name="T9" fmla="*/ 38 h 651"/>
                <a:gd name="T10" fmla="*/ 444 w 495"/>
                <a:gd name="T11" fmla="*/ 30 h 651"/>
                <a:gd name="T12" fmla="*/ 398 w 495"/>
                <a:gd name="T13" fmla="*/ 16 h 651"/>
                <a:gd name="T14" fmla="*/ 346 w 495"/>
                <a:gd name="T15" fmla="*/ 6 h 651"/>
                <a:gd name="T16" fmla="*/ 291 w 495"/>
                <a:gd name="T17" fmla="*/ 0 h 651"/>
                <a:gd name="T18" fmla="*/ 263 w 495"/>
                <a:gd name="T19" fmla="*/ 0 h 651"/>
                <a:gd name="T20" fmla="*/ 215 w 495"/>
                <a:gd name="T21" fmla="*/ 3 h 651"/>
                <a:gd name="T22" fmla="*/ 167 w 495"/>
                <a:gd name="T23" fmla="*/ 8 h 651"/>
                <a:gd name="T24" fmla="*/ 123 w 495"/>
                <a:gd name="T25" fmla="*/ 18 h 651"/>
                <a:gd name="T26" fmla="*/ 83 w 495"/>
                <a:gd name="T27" fmla="*/ 30 h 651"/>
                <a:gd name="T28" fmla="*/ 50 w 495"/>
                <a:gd name="T29" fmla="*/ 45 h 651"/>
                <a:gd name="T30" fmla="*/ 24 w 495"/>
                <a:gd name="T31" fmla="*/ 63 h 651"/>
                <a:gd name="T32" fmla="*/ 8 w 495"/>
                <a:gd name="T33" fmla="*/ 82 h 651"/>
                <a:gd name="T34" fmla="*/ 4 w 495"/>
                <a:gd name="T35" fmla="*/ 92 h 651"/>
                <a:gd name="T36" fmla="*/ 3 w 495"/>
                <a:gd name="T37" fmla="*/ 103 h 651"/>
                <a:gd name="T38" fmla="*/ 0 w 495"/>
                <a:gd name="T39" fmla="*/ 123 h 651"/>
                <a:gd name="T40" fmla="*/ 336 w 495"/>
                <a:gd name="T41" fmla="*/ 651 h 651"/>
                <a:gd name="T42" fmla="*/ 346 w 495"/>
                <a:gd name="T43" fmla="*/ 631 h 651"/>
                <a:gd name="T44" fmla="*/ 374 w 495"/>
                <a:gd name="T45" fmla="*/ 597 h 651"/>
                <a:gd name="T46" fmla="*/ 388 w 495"/>
                <a:gd name="T47" fmla="*/ 584 h 651"/>
                <a:gd name="T48" fmla="*/ 412 w 495"/>
                <a:gd name="T49" fmla="*/ 565 h 651"/>
                <a:gd name="T50" fmla="*/ 438 w 495"/>
                <a:gd name="T51" fmla="*/ 549 h 651"/>
                <a:gd name="T52" fmla="*/ 495 w 495"/>
                <a:gd name="T53" fmla="*/ 523 h 651"/>
                <a:gd name="T54" fmla="*/ 483 w 495"/>
                <a:gd name="T55" fmla="*/ 510 h 651"/>
                <a:gd name="T56" fmla="*/ 461 w 495"/>
                <a:gd name="T57" fmla="*/ 482 h 651"/>
                <a:gd name="T58" fmla="*/ 443 w 495"/>
                <a:gd name="T59" fmla="*/ 452 h 651"/>
                <a:gd name="T60" fmla="*/ 425 w 495"/>
                <a:gd name="T61" fmla="*/ 421 h 651"/>
                <a:gd name="T62" fmla="*/ 412 w 495"/>
                <a:gd name="T63" fmla="*/ 388 h 651"/>
                <a:gd name="T64" fmla="*/ 402 w 495"/>
                <a:gd name="T65" fmla="*/ 353 h 651"/>
                <a:gd name="T66" fmla="*/ 395 w 495"/>
                <a:gd name="T67" fmla="*/ 317 h 651"/>
                <a:gd name="T68" fmla="*/ 392 w 495"/>
                <a:gd name="T69" fmla="*/ 280 h 651"/>
                <a:gd name="T70" fmla="*/ 391 w 495"/>
                <a:gd name="T71" fmla="*/ 262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5" h="651">
                  <a:moveTo>
                    <a:pt x="391" y="262"/>
                  </a:moveTo>
                  <a:lnTo>
                    <a:pt x="391" y="262"/>
                  </a:lnTo>
                  <a:lnTo>
                    <a:pt x="392" y="231"/>
                  </a:lnTo>
                  <a:lnTo>
                    <a:pt x="396" y="200"/>
                  </a:lnTo>
                  <a:lnTo>
                    <a:pt x="402" y="171"/>
                  </a:lnTo>
                  <a:lnTo>
                    <a:pt x="410" y="142"/>
                  </a:lnTo>
                  <a:lnTo>
                    <a:pt x="420" y="114"/>
                  </a:lnTo>
                  <a:lnTo>
                    <a:pt x="433" y="88"/>
                  </a:lnTo>
                  <a:lnTo>
                    <a:pt x="447" y="62"/>
                  </a:lnTo>
                  <a:lnTo>
                    <a:pt x="463" y="38"/>
                  </a:lnTo>
                  <a:lnTo>
                    <a:pt x="463" y="38"/>
                  </a:lnTo>
                  <a:lnTo>
                    <a:pt x="444" y="30"/>
                  </a:lnTo>
                  <a:lnTo>
                    <a:pt x="422" y="22"/>
                  </a:lnTo>
                  <a:lnTo>
                    <a:pt x="398" y="16"/>
                  </a:lnTo>
                  <a:lnTo>
                    <a:pt x="374" y="10"/>
                  </a:lnTo>
                  <a:lnTo>
                    <a:pt x="346" y="6"/>
                  </a:lnTo>
                  <a:lnTo>
                    <a:pt x="319" y="3"/>
                  </a:lnTo>
                  <a:lnTo>
                    <a:pt x="291" y="0"/>
                  </a:lnTo>
                  <a:lnTo>
                    <a:pt x="263" y="0"/>
                  </a:lnTo>
                  <a:lnTo>
                    <a:pt x="263" y="0"/>
                  </a:lnTo>
                  <a:lnTo>
                    <a:pt x="238" y="0"/>
                  </a:lnTo>
                  <a:lnTo>
                    <a:pt x="215" y="3"/>
                  </a:lnTo>
                  <a:lnTo>
                    <a:pt x="190" y="5"/>
                  </a:lnTo>
                  <a:lnTo>
                    <a:pt x="167" y="8"/>
                  </a:lnTo>
                  <a:lnTo>
                    <a:pt x="144" y="12"/>
                  </a:lnTo>
                  <a:lnTo>
                    <a:pt x="123" y="18"/>
                  </a:lnTo>
                  <a:lnTo>
                    <a:pt x="102" y="23"/>
                  </a:lnTo>
                  <a:lnTo>
                    <a:pt x="83" y="30"/>
                  </a:lnTo>
                  <a:lnTo>
                    <a:pt x="65" y="37"/>
                  </a:lnTo>
                  <a:lnTo>
                    <a:pt x="50" y="45"/>
                  </a:lnTo>
                  <a:lnTo>
                    <a:pt x="36" y="53"/>
                  </a:lnTo>
                  <a:lnTo>
                    <a:pt x="24" y="63"/>
                  </a:lnTo>
                  <a:lnTo>
                    <a:pt x="14" y="72"/>
                  </a:lnTo>
                  <a:lnTo>
                    <a:pt x="8" y="82"/>
                  </a:lnTo>
                  <a:lnTo>
                    <a:pt x="6" y="87"/>
                  </a:lnTo>
                  <a:lnTo>
                    <a:pt x="4" y="92"/>
                  </a:lnTo>
                  <a:lnTo>
                    <a:pt x="3" y="98"/>
                  </a:lnTo>
                  <a:lnTo>
                    <a:pt x="3" y="103"/>
                  </a:lnTo>
                  <a:lnTo>
                    <a:pt x="3" y="103"/>
                  </a:lnTo>
                  <a:lnTo>
                    <a:pt x="0" y="123"/>
                  </a:lnTo>
                  <a:lnTo>
                    <a:pt x="336" y="651"/>
                  </a:lnTo>
                  <a:lnTo>
                    <a:pt x="336" y="651"/>
                  </a:lnTo>
                  <a:lnTo>
                    <a:pt x="341" y="641"/>
                  </a:lnTo>
                  <a:lnTo>
                    <a:pt x="346" y="631"/>
                  </a:lnTo>
                  <a:lnTo>
                    <a:pt x="359" y="613"/>
                  </a:lnTo>
                  <a:lnTo>
                    <a:pt x="374" y="597"/>
                  </a:lnTo>
                  <a:lnTo>
                    <a:pt x="388" y="584"/>
                  </a:lnTo>
                  <a:lnTo>
                    <a:pt x="388" y="584"/>
                  </a:lnTo>
                  <a:lnTo>
                    <a:pt x="400" y="575"/>
                  </a:lnTo>
                  <a:lnTo>
                    <a:pt x="412" y="565"/>
                  </a:lnTo>
                  <a:lnTo>
                    <a:pt x="425" y="556"/>
                  </a:lnTo>
                  <a:lnTo>
                    <a:pt x="438" y="549"/>
                  </a:lnTo>
                  <a:lnTo>
                    <a:pt x="467" y="535"/>
                  </a:lnTo>
                  <a:lnTo>
                    <a:pt x="495" y="523"/>
                  </a:lnTo>
                  <a:lnTo>
                    <a:pt x="495" y="523"/>
                  </a:lnTo>
                  <a:lnTo>
                    <a:pt x="483" y="510"/>
                  </a:lnTo>
                  <a:lnTo>
                    <a:pt x="472" y="496"/>
                  </a:lnTo>
                  <a:lnTo>
                    <a:pt x="461" y="482"/>
                  </a:lnTo>
                  <a:lnTo>
                    <a:pt x="451" y="468"/>
                  </a:lnTo>
                  <a:lnTo>
                    <a:pt x="443" y="452"/>
                  </a:lnTo>
                  <a:lnTo>
                    <a:pt x="434" y="437"/>
                  </a:lnTo>
                  <a:lnTo>
                    <a:pt x="425" y="421"/>
                  </a:lnTo>
                  <a:lnTo>
                    <a:pt x="419" y="405"/>
                  </a:lnTo>
                  <a:lnTo>
                    <a:pt x="412" y="388"/>
                  </a:lnTo>
                  <a:lnTo>
                    <a:pt x="407" y="370"/>
                  </a:lnTo>
                  <a:lnTo>
                    <a:pt x="402" y="353"/>
                  </a:lnTo>
                  <a:lnTo>
                    <a:pt x="398" y="336"/>
                  </a:lnTo>
                  <a:lnTo>
                    <a:pt x="395" y="317"/>
                  </a:lnTo>
                  <a:lnTo>
                    <a:pt x="393" y="299"/>
                  </a:lnTo>
                  <a:lnTo>
                    <a:pt x="392" y="280"/>
                  </a:lnTo>
                  <a:lnTo>
                    <a:pt x="391" y="262"/>
                  </a:lnTo>
                  <a:lnTo>
                    <a:pt x="391" y="2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0" name="Freeform 185">
              <a:extLst>
                <a:ext uri="{FF2B5EF4-FFF2-40B4-BE49-F238E27FC236}">
                  <a16:creationId xmlns:a16="http://schemas.microsoft.com/office/drawing/2014/main" id="{B55E2191-D6D3-4B86-B0F4-4C08B1DA6277}"/>
                </a:ext>
              </a:extLst>
            </p:cNvPr>
            <p:cNvSpPr>
              <a:spLocks/>
            </p:cNvSpPr>
            <p:nvPr/>
          </p:nvSpPr>
          <p:spPr bwMode="auto">
            <a:xfrm>
              <a:off x="4303714" y="2076451"/>
              <a:ext cx="155575" cy="215900"/>
            </a:xfrm>
            <a:custGeom>
              <a:avLst/>
              <a:gdLst>
                <a:gd name="T0" fmla="*/ 684 w 688"/>
                <a:gd name="T1" fmla="*/ 133 h 951"/>
                <a:gd name="T2" fmla="*/ 681 w 688"/>
                <a:gd name="T3" fmla="*/ 119 h 951"/>
                <a:gd name="T4" fmla="*/ 676 w 688"/>
                <a:gd name="T5" fmla="*/ 106 h 951"/>
                <a:gd name="T6" fmla="*/ 667 w 688"/>
                <a:gd name="T7" fmla="*/ 93 h 951"/>
                <a:gd name="T8" fmla="*/ 654 w 688"/>
                <a:gd name="T9" fmla="*/ 81 h 951"/>
                <a:gd name="T10" fmla="*/ 622 w 688"/>
                <a:gd name="T11" fmla="*/ 58 h 951"/>
                <a:gd name="T12" fmla="*/ 579 w 688"/>
                <a:gd name="T13" fmla="*/ 39 h 951"/>
                <a:gd name="T14" fmla="*/ 527 w 688"/>
                <a:gd name="T15" fmla="*/ 22 h 951"/>
                <a:gd name="T16" fmla="*/ 469 w 688"/>
                <a:gd name="T17" fmla="*/ 10 h 951"/>
                <a:gd name="T18" fmla="*/ 408 w 688"/>
                <a:gd name="T19" fmla="*/ 2 h 951"/>
                <a:gd name="T20" fmla="*/ 344 w 688"/>
                <a:gd name="T21" fmla="*/ 0 h 951"/>
                <a:gd name="T22" fmla="*/ 311 w 688"/>
                <a:gd name="T23" fmla="*/ 0 h 951"/>
                <a:gd name="T24" fmla="*/ 248 w 688"/>
                <a:gd name="T25" fmla="*/ 5 h 951"/>
                <a:gd name="T26" fmla="*/ 188 w 688"/>
                <a:gd name="T27" fmla="*/ 16 h 951"/>
                <a:gd name="T28" fmla="*/ 133 w 688"/>
                <a:gd name="T29" fmla="*/ 30 h 951"/>
                <a:gd name="T30" fmla="*/ 86 w 688"/>
                <a:gd name="T31" fmla="*/ 48 h 951"/>
                <a:gd name="T32" fmla="*/ 47 w 688"/>
                <a:gd name="T33" fmla="*/ 69 h 951"/>
                <a:gd name="T34" fmla="*/ 26 w 688"/>
                <a:gd name="T35" fmla="*/ 87 h 951"/>
                <a:gd name="T36" fmla="*/ 15 w 688"/>
                <a:gd name="T37" fmla="*/ 99 h 951"/>
                <a:gd name="T38" fmla="*/ 7 w 688"/>
                <a:gd name="T39" fmla="*/ 112 h 951"/>
                <a:gd name="T40" fmla="*/ 4 w 688"/>
                <a:gd name="T41" fmla="*/ 126 h 951"/>
                <a:gd name="T42" fmla="*/ 3 w 688"/>
                <a:gd name="T43" fmla="*/ 133 h 951"/>
                <a:gd name="T44" fmla="*/ 0 w 688"/>
                <a:gd name="T45" fmla="*/ 211 h 951"/>
                <a:gd name="T46" fmla="*/ 468 w 688"/>
                <a:gd name="T47" fmla="*/ 951 h 951"/>
                <a:gd name="T48" fmla="*/ 519 w 688"/>
                <a:gd name="T49" fmla="*/ 921 h 951"/>
                <a:gd name="T50" fmla="*/ 560 w 688"/>
                <a:gd name="T51" fmla="*/ 887 h 951"/>
                <a:gd name="T52" fmla="*/ 592 w 688"/>
                <a:gd name="T53" fmla="*/ 851 h 951"/>
                <a:gd name="T54" fmla="*/ 615 w 688"/>
                <a:gd name="T55" fmla="*/ 813 h 951"/>
                <a:gd name="T56" fmla="*/ 633 w 688"/>
                <a:gd name="T57" fmla="*/ 776 h 951"/>
                <a:gd name="T58" fmla="*/ 644 w 688"/>
                <a:gd name="T59" fmla="*/ 743 h 951"/>
                <a:gd name="T60" fmla="*/ 654 w 688"/>
                <a:gd name="T61" fmla="*/ 691 h 951"/>
                <a:gd name="T62" fmla="*/ 663 w 688"/>
                <a:gd name="T63" fmla="*/ 632 h 951"/>
                <a:gd name="T64" fmla="*/ 676 w 688"/>
                <a:gd name="T65" fmla="*/ 521 h 951"/>
                <a:gd name="T66" fmla="*/ 684 w 688"/>
                <a:gd name="T67" fmla="*/ 420 h 951"/>
                <a:gd name="T68" fmla="*/ 687 w 688"/>
                <a:gd name="T69" fmla="*/ 332 h 951"/>
                <a:gd name="T70" fmla="*/ 688 w 688"/>
                <a:gd name="T71" fmla="*/ 226 h 951"/>
                <a:gd name="T72" fmla="*/ 684 w 688"/>
                <a:gd name="T73" fmla="*/ 133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684" y="133"/>
                  </a:moveTo>
                  <a:lnTo>
                    <a:pt x="684" y="133"/>
                  </a:lnTo>
                  <a:lnTo>
                    <a:pt x="682" y="126"/>
                  </a:lnTo>
                  <a:lnTo>
                    <a:pt x="681" y="119"/>
                  </a:lnTo>
                  <a:lnTo>
                    <a:pt x="679" y="112"/>
                  </a:lnTo>
                  <a:lnTo>
                    <a:pt x="676" y="106"/>
                  </a:lnTo>
                  <a:lnTo>
                    <a:pt x="672" y="99"/>
                  </a:lnTo>
                  <a:lnTo>
                    <a:pt x="667" y="93"/>
                  </a:lnTo>
                  <a:lnTo>
                    <a:pt x="661" y="87"/>
                  </a:lnTo>
                  <a:lnTo>
                    <a:pt x="654" y="81"/>
                  </a:lnTo>
                  <a:lnTo>
                    <a:pt x="639" y="69"/>
                  </a:lnTo>
                  <a:lnTo>
                    <a:pt x="622" y="58"/>
                  </a:lnTo>
                  <a:lnTo>
                    <a:pt x="601" y="48"/>
                  </a:lnTo>
                  <a:lnTo>
                    <a:pt x="579" y="39"/>
                  </a:lnTo>
                  <a:lnTo>
                    <a:pt x="554" y="30"/>
                  </a:lnTo>
                  <a:lnTo>
                    <a:pt x="527" y="22"/>
                  </a:lnTo>
                  <a:lnTo>
                    <a:pt x="499" y="16"/>
                  </a:lnTo>
                  <a:lnTo>
                    <a:pt x="469" y="10"/>
                  </a:lnTo>
                  <a:lnTo>
                    <a:pt x="439" y="5"/>
                  </a:lnTo>
                  <a:lnTo>
                    <a:pt x="408" y="2"/>
                  </a:lnTo>
                  <a:lnTo>
                    <a:pt x="375" y="0"/>
                  </a:lnTo>
                  <a:lnTo>
                    <a:pt x="344" y="0"/>
                  </a:lnTo>
                  <a:lnTo>
                    <a:pt x="344" y="0"/>
                  </a:lnTo>
                  <a:lnTo>
                    <a:pt x="311" y="0"/>
                  </a:lnTo>
                  <a:lnTo>
                    <a:pt x="279" y="2"/>
                  </a:lnTo>
                  <a:lnTo>
                    <a:pt x="248" y="5"/>
                  </a:lnTo>
                  <a:lnTo>
                    <a:pt x="217" y="10"/>
                  </a:lnTo>
                  <a:lnTo>
                    <a:pt x="188" y="16"/>
                  </a:lnTo>
                  <a:lnTo>
                    <a:pt x="160" y="22"/>
                  </a:lnTo>
                  <a:lnTo>
                    <a:pt x="133" y="30"/>
                  </a:lnTo>
                  <a:lnTo>
                    <a:pt x="109" y="39"/>
                  </a:lnTo>
                  <a:lnTo>
                    <a:pt x="86" y="48"/>
                  </a:lnTo>
                  <a:lnTo>
                    <a:pt x="66" y="58"/>
                  </a:lnTo>
                  <a:lnTo>
                    <a:pt x="47" y="69"/>
                  </a:lnTo>
                  <a:lnTo>
                    <a:pt x="32" y="81"/>
                  </a:lnTo>
                  <a:lnTo>
                    <a:pt x="26" y="87"/>
                  </a:lnTo>
                  <a:lnTo>
                    <a:pt x="20" y="93"/>
                  </a:lnTo>
                  <a:lnTo>
                    <a:pt x="15" y="99"/>
                  </a:lnTo>
                  <a:lnTo>
                    <a:pt x="11" y="106"/>
                  </a:lnTo>
                  <a:lnTo>
                    <a:pt x="7" y="112"/>
                  </a:lnTo>
                  <a:lnTo>
                    <a:pt x="5" y="119"/>
                  </a:lnTo>
                  <a:lnTo>
                    <a:pt x="4" y="126"/>
                  </a:lnTo>
                  <a:lnTo>
                    <a:pt x="3" y="133"/>
                  </a:lnTo>
                  <a:lnTo>
                    <a:pt x="3" y="133"/>
                  </a:lnTo>
                  <a:lnTo>
                    <a:pt x="2" y="153"/>
                  </a:lnTo>
                  <a:lnTo>
                    <a:pt x="0" y="211"/>
                  </a:lnTo>
                  <a:lnTo>
                    <a:pt x="468" y="951"/>
                  </a:lnTo>
                  <a:lnTo>
                    <a:pt x="468" y="951"/>
                  </a:lnTo>
                  <a:lnTo>
                    <a:pt x="495" y="937"/>
                  </a:lnTo>
                  <a:lnTo>
                    <a:pt x="519" y="921"/>
                  </a:lnTo>
                  <a:lnTo>
                    <a:pt x="541" y="905"/>
                  </a:lnTo>
                  <a:lnTo>
                    <a:pt x="560" y="887"/>
                  </a:lnTo>
                  <a:lnTo>
                    <a:pt x="578" y="869"/>
                  </a:lnTo>
                  <a:lnTo>
                    <a:pt x="592" y="851"/>
                  </a:lnTo>
                  <a:lnTo>
                    <a:pt x="605" y="831"/>
                  </a:lnTo>
                  <a:lnTo>
                    <a:pt x="615" y="813"/>
                  </a:lnTo>
                  <a:lnTo>
                    <a:pt x="624" y="794"/>
                  </a:lnTo>
                  <a:lnTo>
                    <a:pt x="633" y="776"/>
                  </a:lnTo>
                  <a:lnTo>
                    <a:pt x="638" y="759"/>
                  </a:lnTo>
                  <a:lnTo>
                    <a:pt x="644" y="743"/>
                  </a:lnTo>
                  <a:lnTo>
                    <a:pt x="651" y="713"/>
                  </a:lnTo>
                  <a:lnTo>
                    <a:pt x="654" y="691"/>
                  </a:lnTo>
                  <a:lnTo>
                    <a:pt x="654" y="691"/>
                  </a:lnTo>
                  <a:lnTo>
                    <a:pt x="663" y="632"/>
                  </a:lnTo>
                  <a:lnTo>
                    <a:pt x="671" y="575"/>
                  </a:lnTo>
                  <a:lnTo>
                    <a:pt x="676" y="521"/>
                  </a:lnTo>
                  <a:lnTo>
                    <a:pt x="680" y="469"/>
                  </a:lnTo>
                  <a:lnTo>
                    <a:pt x="684" y="420"/>
                  </a:lnTo>
                  <a:lnTo>
                    <a:pt x="686" y="374"/>
                  </a:lnTo>
                  <a:lnTo>
                    <a:pt x="687" y="332"/>
                  </a:lnTo>
                  <a:lnTo>
                    <a:pt x="688" y="293"/>
                  </a:lnTo>
                  <a:lnTo>
                    <a:pt x="688" y="226"/>
                  </a:lnTo>
                  <a:lnTo>
                    <a:pt x="686" y="175"/>
                  </a:lnTo>
                  <a:lnTo>
                    <a:pt x="684" y="133"/>
                  </a:lnTo>
                  <a:lnTo>
                    <a:pt x="68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1" name="Freeform 186">
              <a:extLst>
                <a:ext uri="{FF2B5EF4-FFF2-40B4-BE49-F238E27FC236}">
                  <a16:creationId xmlns:a16="http://schemas.microsoft.com/office/drawing/2014/main" id="{7641B789-1280-4CA3-B0A7-3F65B2D53DB2}"/>
                </a:ext>
              </a:extLst>
            </p:cNvPr>
            <p:cNvSpPr>
              <a:spLocks/>
            </p:cNvSpPr>
            <p:nvPr/>
          </p:nvSpPr>
          <p:spPr bwMode="auto">
            <a:xfrm>
              <a:off x="3703639" y="2076451"/>
              <a:ext cx="155575" cy="215900"/>
            </a:xfrm>
            <a:custGeom>
              <a:avLst/>
              <a:gdLst>
                <a:gd name="T0" fmla="*/ 344 w 688"/>
                <a:gd name="T1" fmla="*/ 0 h 951"/>
                <a:gd name="T2" fmla="*/ 280 w 688"/>
                <a:gd name="T3" fmla="*/ 2 h 951"/>
                <a:gd name="T4" fmla="*/ 219 w 688"/>
                <a:gd name="T5" fmla="*/ 10 h 951"/>
                <a:gd name="T6" fmla="*/ 161 w 688"/>
                <a:gd name="T7" fmla="*/ 22 h 951"/>
                <a:gd name="T8" fmla="*/ 109 w 688"/>
                <a:gd name="T9" fmla="*/ 39 h 951"/>
                <a:gd name="T10" fmla="*/ 66 w 688"/>
                <a:gd name="T11" fmla="*/ 58 h 951"/>
                <a:gd name="T12" fmla="*/ 34 w 688"/>
                <a:gd name="T13" fmla="*/ 81 h 951"/>
                <a:gd name="T14" fmla="*/ 21 w 688"/>
                <a:gd name="T15" fmla="*/ 93 h 951"/>
                <a:gd name="T16" fmla="*/ 12 w 688"/>
                <a:gd name="T17" fmla="*/ 106 h 951"/>
                <a:gd name="T18" fmla="*/ 7 w 688"/>
                <a:gd name="T19" fmla="*/ 119 h 951"/>
                <a:gd name="T20" fmla="*/ 4 w 688"/>
                <a:gd name="T21" fmla="*/ 133 h 951"/>
                <a:gd name="T22" fmla="*/ 2 w 688"/>
                <a:gd name="T23" fmla="*/ 175 h 951"/>
                <a:gd name="T24" fmla="*/ 0 w 688"/>
                <a:gd name="T25" fmla="*/ 293 h 951"/>
                <a:gd name="T26" fmla="*/ 2 w 688"/>
                <a:gd name="T27" fmla="*/ 374 h 951"/>
                <a:gd name="T28" fmla="*/ 8 w 688"/>
                <a:gd name="T29" fmla="*/ 469 h 951"/>
                <a:gd name="T30" fmla="*/ 17 w 688"/>
                <a:gd name="T31" fmla="*/ 575 h 951"/>
                <a:gd name="T32" fmla="*/ 33 w 688"/>
                <a:gd name="T33" fmla="*/ 691 h 951"/>
                <a:gd name="T34" fmla="*/ 37 w 688"/>
                <a:gd name="T35" fmla="*/ 713 h 951"/>
                <a:gd name="T36" fmla="*/ 49 w 688"/>
                <a:gd name="T37" fmla="*/ 759 h 951"/>
                <a:gd name="T38" fmla="*/ 63 w 688"/>
                <a:gd name="T39" fmla="*/ 794 h 951"/>
                <a:gd name="T40" fmla="*/ 83 w 688"/>
                <a:gd name="T41" fmla="*/ 831 h 951"/>
                <a:gd name="T42" fmla="*/ 110 w 688"/>
                <a:gd name="T43" fmla="*/ 869 h 951"/>
                <a:gd name="T44" fmla="*/ 146 w 688"/>
                <a:gd name="T45" fmla="*/ 905 h 951"/>
                <a:gd name="T46" fmla="*/ 193 w 688"/>
                <a:gd name="T47" fmla="*/ 937 h 951"/>
                <a:gd name="T48" fmla="*/ 688 w 688"/>
                <a:gd name="T49" fmla="*/ 211 h 951"/>
                <a:gd name="T50" fmla="*/ 686 w 688"/>
                <a:gd name="T51" fmla="*/ 153 h 951"/>
                <a:gd name="T52" fmla="*/ 685 w 688"/>
                <a:gd name="T53" fmla="*/ 133 h 951"/>
                <a:gd name="T54" fmla="*/ 683 w 688"/>
                <a:gd name="T55" fmla="*/ 119 h 951"/>
                <a:gd name="T56" fmla="*/ 677 w 688"/>
                <a:gd name="T57" fmla="*/ 106 h 951"/>
                <a:gd name="T58" fmla="*/ 668 w 688"/>
                <a:gd name="T59" fmla="*/ 93 h 951"/>
                <a:gd name="T60" fmla="*/ 656 w 688"/>
                <a:gd name="T61" fmla="*/ 81 h 951"/>
                <a:gd name="T62" fmla="*/ 622 w 688"/>
                <a:gd name="T63" fmla="*/ 58 h 951"/>
                <a:gd name="T64" fmla="*/ 579 w 688"/>
                <a:gd name="T65" fmla="*/ 39 h 951"/>
                <a:gd name="T66" fmla="*/ 528 w 688"/>
                <a:gd name="T67" fmla="*/ 22 h 951"/>
                <a:gd name="T68" fmla="*/ 471 w 688"/>
                <a:gd name="T69" fmla="*/ 10 h 951"/>
                <a:gd name="T70" fmla="*/ 409 w 688"/>
                <a:gd name="T71" fmla="*/ 2 h 951"/>
                <a:gd name="T72" fmla="*/ 344 w 688"/>
                <a:gd name="T73"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344" y="0"/>
                  </a:moveTo>
                  <a:lnTo>
                    <a:pt x="344" y="0"/>
                  </a:lnTo>
                  <a:lnTo>
                    <a:pt x="312" y="0"/>
                  </a:lnTo>
                  <a:lnTo>
                    <a:pt x="280" y="2"/>
                  </a:lnTo>
                  <a:lnTo>
                    <a:pt x="249" y="5"/>
                  </a:lnTo>
                  <a:lnTo>
                    <a:pt x="219" y="10"/>
                  </a:lnTo>
                  <a:lnTo>
                    <a:pt x="189" y="16"/>
                  </a:lnTo>
                  <a:lnTo>
                    <a:pt x="161" y="22"/>
                  </a:lnTo>
                  <a:lnTo>
                    <a:pt x="134" y="30"/>
                  </a:lnTo>
                  <a:lnTo>
                    <a:pt x="109" y="39"/>
                  </a:lnTo>
                  <a:lnTo>
                    <a:pt x="87" y="48"/>
                  </a:lnTo>
                  <a:lnTo>
                    <a:pt x="66" y="58"/>
                  </a:lnTo>
                  <a:lnTo>
                    <a:pt x="49" y="69"/>
                  </a:lnTo>
                  <a:lnTo>
                    <a:pt x="34" y="81"/>
                  </a:lnTo>
                  <a:lnTo>
                    <a:pt x="27" y="87"/>
                  </a:lnTo>
                  <a:lnTo>
                    <a:pt x="21" y="93"/>
                  </a:lnTo>
                  <a:lnTo>
                    <a:pt x="16" y="99"/>
                  </a:lnTo>
                  <a:lnTo>
                    <a:pt x="12" y="106"/>
                  </a:lnTo>
                  <a:lnTo>
                    <a:pt x="9" y="112"/>
                  </a:lnTo>
                  <a:lnTo>
                    <a:pt x="7" y="119"/>
                  </a:lnTo>
                  <a:lnTo>
                    <a:pt x="4" y="126"/>
                  </a:lnTo>
                  <a:lnTo>
                    <a:pt x="4" y="133"/>
                  </a:lnTo>
                  <a:lnTo>
                    <a:pt x="4" y="133"/>
                  </a:lnTo>
                  <a:lnTo>
                    <a:pt x="2" y="175"/>
                  </a:lnTo>
                  <a:lnTo>
                    <a:pt x="0" y="226"/>
                  </a:lnTo>
                  <a:lnTo>
                    <a:pt x="0" y="293"/>
                  </a:lnTo>
                  <a:lnTo>
                    <a:pt x="0" y="332"/>
                  </a:lnTo>
                  <a:lnTo>
                    <a:pt x="2" y="374"/>
                  </a:lnTo>
                  <a:lnTo>
                    <a:pt x="4" y="420"/>
                  </a:lnTo>
                  <a:lnTo>
                    <a:pt x="8" y="469"/>
                  </a:lnTo>
                  <a:lnTo>
                    <a:pt x="12" y="521"/>
                  </a:lnTo>
                  <a:lnTo>
                    <a:pt x="17" y="575"/>
                  </a:lnTo>
                  <a:lnTo>
                    <a:pt x="24" y="632"/>
                  </a:lnTo>
                  <a:lnTo>
                    <a:pt x="33" y="691"/>
                  </a:lnTo>
                  <a:lnTo>
                    <a:pt x="33" y="691"/>
                  </a:lnTo>
                  <a:lnTo>
                    <a:pt x="37" y="713"/>
                  </a:lnTo>
                  <a:lnTo>
                    <a:pt x="44" y="743"/>
                  </a:lnTo>
                  <a:lnTo>
                    <a:pt x="49" y="759"/>
                  </a:lnTo>
                  <a:lnTo>
                    <a:pt x="55" y="776"/>
                  </a:lnTo>
                  <a:lnTo>
                    <a:pt x="63" y="794"/>
                  </a:lnTo>
                  <a:lnTo>
                    <a:pt x="73" y="813"/>
                  </a:lnTo>
                  <a:lnTo>
                    <a:pt x="83" y="831"/>
                  </a:lnTo>
                  <a:lnTo>
                    <a:pt x="96" y="851"/>
                  </a:lnTo>
                  <a:lnTo>
                    <a:pt x="110" y="869"/>
                  </a:lnTo>
                  <a:lnTo>
                    <a:pt x="128" y="887"/>
                  </a:lnTo>
                  <a:lnTo>
                    <a:pt x="146" y="905"/>
                  </a:lnTo>
                  <a:lnTo>
                    <a:pt x="168" y="921"/>
                  </a:lnTo>
                  <a:lnTo>
                    <a:pt x="193" y="937"/>
                  </a:lnTo>
                  <a:lnTo>
                    <a:pt x="220" y="951"/>
                  </a:lnTo>
                  <a:lnTo>
                    <a:pt x="688" y="211"/>
                  </a:lnTo>
                  <a:lnTo>
                    <a:pt x="688" y="211"/>
                  </a:lnTo>
                  <a:lnTo>
                    <a:pt x="686" y="153"/>
                  </a:lnTo>
                  <a:lnTo>
                    <a:pt x="685" y="133"/>
                  </a:lnTo>
                  <a:lnTo>
                    <a:pt x="685" y="133"/>
                  </a:lnTo>
                  <a:lnTo>
                    <a:pt x="684" y="126"/>
                  </a:lnTo>
                  <a:lnTo>
                    <a:pt x="683" y="119"/>
                  </a:lnTo>
                  <a:lnTo>
                    <a:pt x="681" y="112"/>
                  </a:lnTo>
                  <a:lnTo>
                    <a:pt x="677" y="106"/>
                  </a:lnTo>
                  <a:lnTo>
                    <a:pt x="673" y="99"/>
                  </a:lnTo>
                  <a:lnTo>
                    <a:pt x="668" y="93"/>
                  </a:lnTo>
                  <a:lnTo>
                    <a:pt x="662" y="87"/>
                  </a:lnTo>
                  <a:lnTo>
                    <a:pt x="656" y="81"/>
                  </a:lnTo>
                  <a:lnTo>
                    <a:pt x="640" y="69"/>
                  </a:lnTo>
                  <a:lnTo>
                    <a:pt x="622" y="58"/>
                  </a:lnTo>
                  <a:lnTo>
                    <a:pt x="602" y="48"/>
                  </a:lnTo>
                  <a:lnTo>
                    <a:pt x="579" y="39"/>
                  </a:lnTo>
                  <a:lnTo>
                    <a:pt x="554" y="30"/>
                  </a:lnTo>
                  <a:lnTo>
                    <a:pt x="528" y="22"/>
                  </a:lnTo>
                  <a:lnTo>
                    <a:pt x="500" y="16"/>
                  </a:lnTo>
                  <a:lnTo>
                    <a:pt x="471" y="10"/>
                  </a:lnTo>
                  <a:lnTo>
                    <a:pt x="440" y="5"/>
                  </a:lnTo>
                  <a:lnTo>
                    <a:pt x="409" y="2"/>
                  </a:lnTo>
                  <a:lnTo>
                    <a:pt x="377" y="0"/>
                  </a:lnTo>
                  <a:lnTo>
                    <a:pt x="344" y="0"/>
                  </a:lnTo>
                  <a:lnTo>
                    <a:pt x="3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2" name="Freeform 187">
              <a:extLst>
                <a:ext uri="{FF2B5EF4-FFF2-40B4-BE49-F238E27FC236}">
                  <a16:creationId xmlns:a16="http://schemas.microsoft.com/office/drawing/2014/main" id="{041E5C00-8543-4CD0-B01E-5A83D1C7C611}"/>
                </a:ext>
              </a:extLst>
            </p:cNvPr>
            <p:cNvSpPr>
              <a:spLocks/>
            </p:cNvSpPr>
            <p:nvPr/>
          </p:nvSpPr>
          <p:spPr bwMode="auto">
            <a:xfrm>
              <a:off x="3844926" y="1941513"/>
              <a:ext cx="112713" cy="147638"/>
            </a:xfrm>
            <a:custGeom>
              <a:avLst/>
              <a:gdLst>
                <a:gd name="T0" fmla="*/ 231 w 494"/>
                <a:gd name="T1" fmla="*/ 0 h 651"/>
                <a:gd name="T2" fmla="*/ 176 w 494"/>
                <a:gd name="T3" fmla="*/ 3 h 651"/>
                <a:gd name="T4" fmla="*/ 121 w 494"/>
                <a:gd name="T5" fmla="*/ 10 h 651"/>
                <a:gd name="T6" fmla="*/ 73 w 494"/>
                <a:gd name="T7" fmla="*/ 22 h 651"/>
                <a:gd name="T8" fmla="*/ 32 w 494"/>
                <a:gd name="T9" fmla="*/ 38 h 651"/>
                <a:gd name="T10" fmla="*/ 48 w 494"/>
                <a:gd name="T11" fmla="*/ 62 h 651"/>
                <a:gd name="T12" fmla="*/ 74 w 494"/>
                <a:gd name="T13" fmla="*/ 114 h 651"/>
                <a:gd name="T14" fmla="*/ 92 w 494"/>
                <a:gd name="T15" fmla="*/ 171 h 651"/>
                <a:gd name="T16" fmla="*/ 102 w 494"/>
                <a:gd name="T17" fmla="*/ 231 h 651"/>
                <a:gd name="T18" fmla="*/ 104 w 494"/>
                <a:gd name="T19" fmla="*/ 262 h 651"/>
                <a:gd name="T20" fmla="*/ 102 w 494"/>
                <a:gd name="T21" fmla="*/ 299 h 651"/>
                <a:gd name="T22" fmla="*/ 97 w 494"/>
                <a:gd name="T23" fmla="*/ 336 h 651"/>
                <a:gd name="T24" fmla="*/ 88 w 494"/>
                <a:gd name="T25" fmla="*/ 370 h 651"/>
                <a:gd name="T26" fmla="*/ 76 w 494"/>
                <a:gd name="T27" fmla="*/ 405 h 651"/>
                <a:gd name="T28" fmla="*/ 61 w 494"/>
                <a:gd name="T29" fmla="*/ 437 h 651"/>
                <a:gd name="T30" fmla="*/ 44 w 494"/>
                <a:gd name="T31" fmla="*/ 468 h 651"/>
                <a:gd name="T32" fmla="*/ 23 w 494"/>
                <a:gd name="T33" fmla="*/ 496 h 651"/>
                <a:gd name="T34" fmla="*/ 0 w 494"/>
                <a:gd name="T35" fmla="*/ 523 h 651"/>
                <a:gd name="T36" fmla="*/ 28 w 494"/>
                <a:gd name="T37" fmla="*/ 535 h 651"/>
                <a:gd name="T38" fmla="*/ 69 w 494"/>
                <a:gd name="T39" fmla="*/ 557 h 651"/>
                <a:gd name="T40" fmla="*/ 95 w 494"/>
                <a:gd name="T41" fmla="*/ 575 h 651"/>
                <a:gd name="T42" fmla="*/ 107 w 494"/>
                <a:gd name="T43" fmla="*/ 584 h 651"/>
                <a:gd name="T44" fmla="*/ 135 w 494"/>
                <a:gd name="T45" fmla="*/ 613 h 651"/>
                <a:gd name="T46" fmla="*/ 154 w 494"/>
                <a:gd name="T47" fmla="*/ 641 h 651"/>
                <a:gd name="T48" fmla="*/ 494 w 494"/>
                <a:gd name="T49" fmla="*/ 123 h 651"/>
                <a:gd name="T50" fmla="*/ 492 w 494"/>
                <a:gd name="T51" fmla="*/ 103 h 651"/>
                <a:gd name="T52" fmla="*/ 492 w 494"/>
                <a:gd name="T53" fmla="*/ 98 h 651"/>
                <a:gd name="T54" fmla="*/ 489 w 494"/>
                <a:gd name="T55" fmla="*/ 87 h 651"/>
                <a:gd name="T56" fmla="*/ 479 w 494"/>
                <a:gd name="T57" fmla="*/ 72 h 651"/>
                <a:gd name="T58" fmla="*/ 459 w 494"/>
                <a:gd name="T59" fmla="*/ 53 h 651"/>
                <a:gd name="T60" fmla="*/ 430 w 494"/>
                <a:gd name="T61" fmla="*/ 37 h 651"/>
                <a:gd name="T62" fmla="*/ 393 w 494"/>
                <a:gd name="T63" fmla="*/ 23 h 651"/>
                <a:gd name="T64" fmla="*/ 351 w 494"/>
                <a:gd name="T65" fmla="*/ 12 h 651"/>
                <a:gd name="T66" fmla="*/ 304 w 494"/>
                <a:gd name="T67" fmla="*/ 5 h 651"/>
                <a:gd name="T68" fmla="*/ 256 w 494"/>
                <a:gd name="T69" fmla="*/ 0 h 651"/>
                <a:gd name="T70" fmla="*/ 231 w 494"/>
                <a:gd name="T7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4" h="651">
                  <a:moveTo>
                    <a:pt x="231" y="0"/>
                  </a:moveTo>
                  <a:lnTo>
                    <a:pt x="231" y="0"/>
                  </a:lnTo>
                  <a:lnTo>
                    <a:pt x="203" y="0"/>
                  </a:lnTo>
                  <a:lnTo>
                    <a:pt x="176" y="3"/>
                  </a:lnTo>
                  <a:lnTo>
                    <a:pt x="147" y="6"/>
                  </a:lnTo>
                  <a:lnTo>
                    <a:pt x="121" y="10"/>
                  </a:lnTo>
                  <a:lnTo>
                    <a:pt x="97" y="16"/>
                  </a:lnTo>
                  <a:lnTo>
                    <a:pt x="73" y="22"/>
                  </a:lnTo>
                  <a:lnTo>
                    <a:pt x="51" y="30"/>
                  </a:lnTo>
                  <a:lnTo>
                    <a:pt x="32" y="38"/>
                  </a:lnTo>
                  <a:lnTo>
                    <a:pt x="32" y="38"/>
                  </a:lnTo>
                  <a:lnTo>
                    <a:pt x="48" y="62"/>
                  </a:lnTo>
                  <a:lnTo>
                    <a:pt x="62" y="88"/>
                  </a:lnTo>
                  <a:lnTo>
                    <a:pt x="74" y="114"/>
                  </a:lnTo>
                  <a:lnTo>
                    <a:pt x="85" y="142"/>
                  </a:lnTo>
                  <a:lnTo>
                    <a:pt x="92" y="171"/>
                  </a:lnTo>
                  <a:lnTo>
                    <a:pt x="99" y="200"/>
                  </a:lnTo>
                  <a:lnTo>
                    <a:pt x="102" y="231"/>
                  </a:lnTo>
                  <a:lnTo>
                    <a:pt x="104" y="262"/>
                  </a:lnTo>
                  <a:lnTo>
                    <a:pt x="104" y="262"/>
                  </a:lnTo>
                  <a:lnTo>
                    <a:pt x="103" y="280"/>
                  </a:lnTo>
                  <a:lnTo>
                    <a:pt x="102" y="299"/>
                  </a:lnTo>
                  <a:lnTo>
                    <a:pt x="100" y="317"/>
                  </a:lnTo>
                  <a:lnTo>
                    <a:pt x="97" y="336"/>
                  </a:lnTo>
                  <a:lnTo>
                    <a:pt x="92" y="353"/>
                  </a:lnTo>
                  <a:lnTo>
                    <a:pt x="88" y="370"/>
                  </a:lnTo>
                  <a:lnTo>
                    <a:pt x="82" y="388"/>
                  </a:lnTo>
                  <a:lnTo>
                    <a:pt x="76" y="405"/>
                  </a:lnTo>
                  <a:lnTo>
                    <a:pt x="68" y="421"/>
                  </a:lnTo>
                  <a:lnTo>
                    <a:pt x="61" y="437"/>
                  </a:lnTo>
                  <a:lnTo>
                    <a:pt x="52" y="452"/>
                  </a:lnTo>
                  <a:lnTo>
                    <a:pt x="44" y="468"/>
                  </a:lnTo>
                  <a:lnTo>
                    <a:pt x="34" y="482"/>
                  </a:lnTo>
                  <a:lnTo>
                    <a:pt x="23" y="496"/>
                  </a:lnTo>
                  <a:lnTo>
                    <a:pt x="12" y="510"/>
                  </a:lnTo>
                  <a:lnTo>
                    <a:pt x="0" y="523"/>
                  </a:lnTo>
                  <a:lnTo>
                    <a:pt x="0" y="523"/>
                  </a:lnTo>
                  <a:lnTo>
                    <a:pt x="28" y="535"/>
                  </a:lnTo>
                  <a:lnTo>
                    <a:pt x="57" y="549"/>
                  </a:lnTo>
                  <a:lnTo>
                    <a:pt x="69" y="557"/>
                  </a:lnTo>
                  <a:lnTo>
                    <a:pt x="82" y="565"/>
                  </a:lnTo>
                  <a:lnTo>
                    <a:pt x="95" y="575"/>
                  </a:lnTo>
                  <a:lnTo>
                    <a:pt x="107" y="584"/>
                  </a:lnTo>
                  <a:lnTo>
                    <a:pt x="107" y="584"/>
                  </a:lnTo>
                  <a:lnTo>
                    <a:pt x="121" y="597"/>
                  </a:lnTo>
                  <a:lnTo>
                    <a:pt x="135" y="613"/>
                  </a:lnTo>
                  <a:lnTo>
                    <a:pt x="148" y="631"/>
                  </a:lnTo>
                  <a:lnTo>
                    <a:pt x="154" y="641"/>
                  </a:lnTo>
                  <a:lnTo>
                    <a:pt x="159" y="651"/>
                  </a:lnTo>
                  <a:lnTo>
                    <a:pt x="494" y="123"/>
                  </a:lnTo>
                  <a:lnTo>
                    <a:pt x="494" y="123"/>
                  </a:lnTo>
                  <a:lnTo>
                    <a:pt x="492" y="103"/>
                  </a:lnTo>
                  <a:lnTo>
                    <a:pt x="492" y="103"/>
                  </a:lnTo>
                  <a:lnTo>
                    <a:pt x="492" y="98"/>
                  </a:lnTo>
                  <a:lnTo>
                    <a:pt x="491" y="92"/>
                  </a:lnTo>
                  <a:lnTo>
                    <a:pt x="489" y="87"/>
                  </a:lnTo>
                  <a:lnTo>
                    <a:pt x="487" y="82"/>
                  </a:lnTo>
                  <a:lnTo>
                    <a:pt x="479" y="72"/>
                  </a:lnTo>
                  <a:lnTo>
                    <a:pt x="471" y="63"/>
                  </a:lnTo>
                  <a:lnTo>
                    <a:pt x="459" y="53"/>
                  </a:lnTo>
                  <a:lnTo>
                    <a:pt x="445" y="45"/>
                  </a:lnTo>
                  <a:lnTo>
                    <a:pt x="430" y="37"/>
                  </a:lnTo>
                  <a:lnTo>
                    <a:pt x="411" y="30"/>
                  </a:lnTo>
                  <a:lnTo>
                    <a:pt x="393" y="23"/>
                  </a:lnTo>
                  <a:lnTo>
                    <a:pt x="372" y="18"/>
                  </a:lnTo>
                  <a:lnTo>
                    <a:pt x="351" y="12"/>
                  </a:lnTo>
                  <a:lnTo>
                    <a:pt x="328" y="8"/>
                  </a:lnTo>
                  <a:lnTo>
                    <a:pt x="304" y="5"/>
                  </a:lnTo>
                  <a:lnTo>
                    <a:pt x="280" y="3"/>
                  </a:lnTo>
                  <a:lnTo>
                    <a:pt x="256" y="0"/>
                  </a:lnTo>
                  <a:lnTo>
                    <a:pt x="231" y="0"/>
                  </a:lnTo>
                  <a:lnTo>
                    <a:pt x="2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3" name="Freeform 188">
              <a:extLst>
                <a:ext uri="{FF2B5EF4-FFF2-40B4-BE49-F238E27FC236}">
                  <a16:creationId xmlns:a16="http://schemas.microsoft.com/office/drawing/2014/main" id="{A52B786B-DB84-4B1C-A049-546CF6CD05BB}"/>
                </a:ext>
              </a:extLst>
            </p:cNvPr>
            <p:cNvSpPr>
              <a:spLocks/>
            </p:cNvSpPr>
            <p:nvPr/>
          </p:nvSpPr>
          <p:spPr bwMode="auto">
            <a:xfrm>
              <a:off x="4019550" y="1900239"/>
              <a:ext cx="122238" cy="68263"/>
            </a:xfrm>
            <a:custGeom>
              <a:avLst/>
              <a:gdLst>
                <a:gd name="T0" fmla="*/ 270 w 540"/>
                <a:gd name="T1" fmla="*/ 0 h 296"/>
                <a:gd name="T2" fmla="*/ 270 w 540"/>
                <a:gd name="T3" fmla="*/ 0 h 296"/>
                <a:gd name="T4" fmla="*/ 244 w 540"/>
                <a:gd name="T5" fmla="*/ 0 h 296"/>
                <a:gd name="T6" fmla="*/ 219 w 540"/>
                <a:gd name="T7" fmla="*/ 2 h 296"/>
                <a:gd name="T8" fmla="*/ 194 w 540"/>
                <a:gd name="T9" fmla="*/ 4 h 296"/>
                <a:gd name="T10" fmla="*/ 170 w 540"/>
                <a:gd name="T11" fmla="*/ 8 h 296"/>
                <a:gd name="T12" fmla="*/ 148 w 540"/>
                <a:gd name="T13" fmla="*/ 13 h 296"/>
                <a:gd name="T14" fmla="*/ 126 w 540"/>
                <a:gd name="T15" fmla="*/ 17 h 296"/>
                <a:gd name="T16" fmla="*/ 104 w 540"/>
                <a:gd name="T17" fmla="*/ 24 h 296"/>
                <a:gd name="T18" fmla="*/ 85 w 540"/>
                <a:gd name="T19" fmla="*/ 30 h 296"/>
                <a:gd name="T20" fmla="*/ 68 w 540"/>
                <a:gd name="T21" fmla="*/ 38 h 296"/>
                <a:gd name="T22" fmla="*/ 51 w 540"/>
                <a:gd name="T23" fmla="*/ 46 h 296"/>
                <a:gd name="T24" fmla="*/ 37 w 540"/>
                <a:gd name="T25" fmla="*/ 55 h 296"/>
                <a:gd name="T26" fmla="*/ 26 w 540"/>
                <a:gd name="T27" fmla="*/ 64 h 296"/>
                <a:gd name="T28" fmla="*/ 16 w 540"/>
                <a:gd name="T29" fmla="*/ 73 h 296"/>
                <a:gd name="T30" fmla="*/ 9 w 540"/>
                <a:gd name="T31" fmla="*/ 83 h 296"/>
                <a:gd name="T32" fmla="*/ 6 w 540"/>
                <a:gd name="T33" fmla="*/ 88 h 296"/>
                <a:gd name="T34" fmla="*/ 5 w 540"/>
                <a:gd name="T35" fmla="*/ 94 h 296"/>
                <a:gd name="T36" fmla="*/ 3 w 540"/>
                <a:gd name="T37" fmla="*/ 99 h 296"/>
                <a:gd name="T38" fmla="*/ 3 w 540"/>
                <a:gd name="T39" fmla="*/ 105 h 296"/>
                <a:gd name="T40" fmla="*/ 3 w 540"/>
                <a:gd name="T41" fmla="*/ 105 h 296"/>
                <a:gd name="T42" fmla="*/ 2 w 540"/>
                <a:gd name="T43" fmla="*/ 118 h 296"/>
                <a:gd name="T44" fmla="*/ 1 w 540"/>
                <a:gd name="T45" fmla="*/ 156 h 296"/>
                <a:gd name="T46" fmla="*/ 0 w 540"/>
                <a:gd name="T47" fmla="*/ 217 h 296"/>
                <a:gd name="T48" fmla="*/ 0 w 540"/>
                <a:gd name="T49" fmla="*/ 254 h 296"/>
                <a:gd name="T50" fmla="*/ 1 w 540"/>
                <a:gd name="T51" fmla="*/ 296 h 296"/>
                <a:gd name="T52" fmla="*/ 538 w 540"/>
                <a:gd name="T53" fmla="*/ 296 h 296"/>
                <a:gd name="T54" fmla="*/ 538 w 540"/>
                <a:gd name="T55" fmla="*/ 296 h 296"/>
                <a:gd name="T56" fmla="*/ 539 w 540"/>
                <a:gd name="T57" fmla="*/ 254 h 296"/>
                <a:gd name="T58" fmla="*/ 540 w 540"/>
                <a:gd name="T59" fmla="*/ 217 h 296"/>
                <a:gd name="T60" fmla="*/ 539 w 540"/>
                <a:gd name="T61" fmla="*/ 156 h 296"/>
                <a:gd name="T62" fmla="*/ 538 w 540"/>
                <a:gd name="T63" fmla="*/ 118 h 296"/>
                <a:gd name="T64" fmla="*/ 537 w 540"/>
                <a:gd name="T65" fmla="*/ 105 h 296"/>
                <a:gd name="T66" fmla="*/ 537 w 540"/>
                <a:gd name="T67" fmla="*/ 105 h 296"/>
                <a:gd name="T68" fmla="*/ 536 w 540"/>
                <a:gd name="T69" fmla="*/ 99 h 296"/>
                <a:gd name="T70" fmla="*/ 535 w 540"/>
                <a:gd name="T71" fmla="*/ 94 h 296"/>
                <a:gd name="T72" fmla="*/ 534 w 540"/>
                <a:gd name="T73" fmla="*/ 88 h 296"/>
                <a:gd name="T74" fmla="*/ 531 w 540"/>
                <a:gd name="T75" fmla="*/ 83 h 296"/>
                <a:gd name="T76" fmla="*/ 524 w 540"/>
                <a:gd name="T77" fmla="*/ 73 h 296"/>
                <a:gd name="T78" fmla="*/ 514 w 540"/>
                <a:gd name="T79" fmla="*/ 64 h 296"/>
                <a:gd name="T80" fmla="*/ 503 w 540"/>
                <a:gd name="T81" fmla="*/ 55 h 296"/>
                <a:gd name="T82" fmla="*/ 488 w 540"/>
                <a:gd name="T83" fmla="*/ 46 h 296"/>
                <a:gd name="T84" fmla="*/ 472 w 540"/>
                <a:gd name="T85" fmla="*/ 38 h 296"/>
                <a:gd name="T86" fmla="*/ 454 w 540"/>
                <a:gd name="T87" fmla="*/ 30 h 296"/>
                <a:gd name="T88" fmla="*/ 434 w 540"/>
                <a:gd name="T89" fmla="*/ 24 h 296"/>
                <a:gd name="T90" fmla="*/ 414 w 540"/>
                <a:gd name="T91" fmla="*/ 17 h 296"/>
                <a:gd name="T92" fmla="*/ 392 w 540"/>
                <a:gd name="T93" fmla="*/ 13 h 296"/>
                <a:gd name="T94" fmla="*/ 368 w 540"/>
                <a:gd name="T95" fmla="*/ 8 h 296"/>
                <a:gd name="T96" fmla="*/ 345 w 540"/>
                <a:gd name="T97" fmla="*/ 4 h 296"/>
                <a:gd name="T98" fmla="*/ 320 w 540"/>
                <a:gd name="T99" fmla="*/ 2 h 296"/>
                <a:gd name="T100" fmla="*/ 295 w 540"/>
                <a:gd name="T101" fmla="*/ 0 h 296"/>
                <a:gd name="T102" fmla="*/ 270 w 540"/>
                <a:gd name="T103" fmla="*/ 0 h 296"/>
                <a:gd name="T104" fmla="*/ 270 w 540"/>
                <a:gd name="T10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296">
                  <a:moveTo>
                    <a:pt x="270" y="0"/>
                  </a:moveTo>
                  <a:lnTo>
                    <a:pt x="270" y="0"/>
                  </a:lnTo>
                  <a:lnTo>
                    <a:pt x="244" y="0"/>
                  </a:lnTo>
                  <a:lnTo>
                    <a:pt x="219" y="2"/>
                  </a:lnTo>
                  <a:lnTo>
                    <a:pt x="194" y="4"/>
                  </a:lnTo>
                  <a:lnTo>
                    <a:pt x="170" y="8"/>
                  </a:lnTo>
                  <a:lnTo>
                    <a:pt x="148" y="13"/>
                  </a:lnTo>
                  <a:lnTo>
                    <a:pt x="126" y="17"/>
                  </a:lnTo>
                  <a:lnTo>
                    <a:pt x="104" y="24"/>
                  </a:lnTo>
                  <a:lnTo>
                    <a:pt x="85" y="30"/>
                  </a:lnTo>
                  <a:lnTo>
                    <a:pt x="68" y="38"/>
                  </a:lnTo>
                  <a:lnTo>
                    <a:pt x="51" y="46"/>
                  </a:lnTo>
                  <a:lnTo>
                    <a:pt x="37" y="55"/>
                  </a:lnTo>
                  <a:lnTo>
                    <a:pt x="26" y="64"/>
                  </a:lnTo>
                  <a:lnTo>
                    <a:pt x="16" y="73"/>
                  </a:lnTo>
                  <a:lnTo>
                    <a:pt x="9" y="83"/>
                  </a:lnTo>
                  <a:lnTo>
                    <a:pt x="6" y="88"/>
                  </a:lnTo>
                  <a:lnTo>
                    <a:pt x="5" y="94"/>
                  </a:lnTo>
                  <a:lnTo>
                    <a:pt x="3" y="99"/>
                  </a:lnTo>
                  <a:lnTo>
                    <a:pt x="3" y="105"/>
                  </a:lnTo>
                  <a:lnTo>
                    <a:pt x="3" y="105"/>
                  </a:lnTo>
                  <a:lnTo>
                    <a:pt x="2" y="118"/>
                  </a:lnTo>
                  <a:lnTo>
                    <a:pt x="1" y="156"/>
                  </a:lnTo>
                  <a:lnTo>
                    <a:pt x="0" y="217"/>
                  </a:lnTo>
                  <a:lnTo>
                    <a:pt x="0" y="254"/>
                  </a:lnTo>
                  <a:lnTo>
                    <a:pt x="1" y="296"/>
                  </a:lnTo>
                  <a:lnTo>
                    <a:pt x="538" y="296"/>
                  </a:lnTo>
                  <a:lnTo>
                    <a:pt x="538" y="296"/>
                  </a:lnTo>
                  <a:lnTo>
                    <a:pt x="539" y="254"/>
                  </a:lnTo>
                  <a:lnTo>
                    <a:pt x="540" y="217"/>
                  </a:lnTo>
                  <a:lnTo>
                    <a:pt x="539" y="156"/>
                  </a:lnTo>
                  <a:lnTo>
                    <a:pt x="538" y="118"/>
                  </a:lnTo>
                  <a:lnTo>
                    <a:pt x="537" y="105"/>
                  </a:lnTo>
                  <a:lnTo>
                    <a:pt x="537" y="105"/>
                  </a:lnTo>
                  <a:lnTo>
                    <a:pt x="536" y="99"/>
                  </a:lnTo>
                  <a:lnTo>
                    <a:pt x="535" y="94"/>
                  </a:lnTo>
                  <a:lnTo>
                    <a:pt x="534" y="88"/>
                  </a:lnTo>
                  <a:lnTo>
                    <a:pt x="531" y="83"/>
                  </a:lnTo>
                  <a:lnTo>
                    <a:pt x="524" y="73"/>
                  </a:lnTo>
                  <a:lnTo>
                    <a:pt x="514" y="64"/>
                  </a:lnTo>
                  <a:lnTo>
                    <a:pt x="503" y="55"/>
                  </a:lnTo>
                  <a:lnTo>
                    <a:pt x="488" y="46"/>
                  </a:lnTo>
                  <a:lnTo>
                    <a:pt x="472" y="38"/>
                  </a:lnTo>
                  <a:lnTo>
                    <a:pt x="454" y="30"/>
                  </a:lnTo>
                  <a:lnTo>
                    <a:pt x="434" y="24"/>
                  </a:lnTo>
                  <a:lnTo>
                    <a:pt x="414" y="17"/>
                  </a:lnTo>
                  <a:lnTo>
                    <a:pt x="392" y="13"/>
                  </a:lnTo>
                  <a:lnTo>
                    <a:pt x="368" y="8"/>
                  </a:lnTo>
                  <a:lnTo>
                    <a:pt x="345" y="4"/>
                  </a:lnTo>
                  <a:lnTo>
                    <a:pt x="320" y="2"/>
                  </a:lnTo>
                  <a:lnTo>
                    <a:pt x="295" y="0"/>
                  </a:lnTo>
                  <a:lnTo>
                    <a:pt x="270" y="0"/>
                  </a:lnTo>
                  <a:lnTo>
                    <a:pt x="2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4" name="Freeform 189">
              <a:extLst>
                <a:ext uri="{FF2B5EF4-FFF2-40B4-BE49-F238E27FC236}">
                  <a16:creationId xmlns:a16="http://schemas.microsoft.com/office/drawing/2014/main" id="{DDD9FAC9-927B-48F4-9A17-8ED855AD6D66}"/>
                </a:ext>
              </a:extLst>
            </p:cNvPr>
            <p:cNvSpPr>
              <a:spLocks/>
            </p:cNvSpPr>
            <p:nvPr/>
          </p:nvSpPr>
          <p:spPr bwMode="auto">
            <a:xfrm>
              <a:off x="3770313" y="1990726"/>
              <a:ext cx="622300" cy="317500"/>
            </a:xfrm>
            <a:custGeom>
              <a:avLst/>
              <a:gdLst>
                <a:gd name="T0" fmla="*/ 1858 w 2742"/>
                <a:gd name="T1" fmla="*/ 0 h 1397"/>
                <a:gd name="T2" fmla="*/ 884 w 2742"/>
                <a:gd name="T3" fmla="*/ 0 h 1397"/>
                <a:gd name="T4" fmla="*/ 0 w 2742"/>
                <a:gd name="T5" fmla="*/ 1397 h 1397"/>
                <a:gd name="T6" fmla="*/ 2742 w 2742"/>
                <a:gd name="T7" fmla="*/ 1397 h 1397"/>
                <a:gd name="T8" fmla="*/ 1858 w 2742"/>
                <a:gd name="T9" fmla="*/ 0 h 1397"/>
              </a:gdLst>
              <a:ahLst/>
              <a:cxnLst>
                <a:cxn ang="0">
                  <a:pos x="T0" y="T1"/>
                </a:cxn>
                <a:cxn ang="0">
                  <a:pos x="T2" y="T3"/>
                </a:cxn>
                <a:cxn ang="0">
                  <a:pos x="T4" y="T5"/>
                </a:cxn>
                <a:cxn ang="0">
                  <a:pos x="T6" y="T7"/>
                </a:cxn>
                <a:cxn ang="0">
                  <a:pos x="T8" y="T9"/>
                </a:cxn>
              </a:cxnLst>
              <a:rect l="0" t="0" r="r" b="b"/>
              <a:pathLst>
                <a:path w="2742" h="1397">
                  <a:moveTo>
                    <a:pt x="1858" y="0"/>
                  </a:moveTo>
                  <a:lnTo>
                    <a:pt x="884" y="0"/>
                  </a:lnTo>
                  <a:lnTo>
                    <a:pt x="0" y="1397"/>
                  </a:lnTo>
                  <a:lnTo>
                    <a:pt x="2742" y="1397"/>
                  </a:lnTo>
                  <a:lnTo>
                    <a:pt x="1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35" name="Grupa 134">
            <a:extLst>
              <a:ext uri="{FF2B5EF4-FFF2-40B4-BE49-F238E27FC236}">
                <a16:creationId xmlns:a16="http://schemas.microsoft.com/office/drawing/2014/main" id="{59470128-16B4-4C7E-849B-0C094B3EB708}"/>
              </a:ext>
            </a:extLst>
          </p:cNvPr>
          <p:cNvGrpSpPr>
            <a:grpSpLocks noChangeAspect="1"/>
          </p:cNvGrpSpPr>
          <p:nvPr/>
        </p:nvGrpSpPr>
        <p:grpSpPr>
          <a:xfrm>
            <a:off x="1202000" y="4677310"/>
            <a:ext cx="337409" cy="259537"/>
            <a:chOff x="3563400" y="2373249"/>
            <a:chExt cx="911022" cy="700765"/>
          </a:xfrm>
          <a:solidFill>
            <a:srgbClr val="CDCDCD"/>
          </a:solidFill>
        </p:grpSpPr>
        <p:sp>
          <p:nvSpPr>
            <p:cNvPr id="142" name="Dowolny kształt: kształt 141">
              <a:extLst>
                <a:ext uri="{FF2B5EF4-FFF2-40B4-BE49-F238E27FC236}">
                  <a16:creationId xmlns:a16="http://schemas.microsoft.com/office/drawing/2014/main" id="{1724E115-D110-4B2A-A197-335D823521C1}"/>
                </a:ext>
              </a:extLst>
            </p:cNvPr>
            <p:cNvSpPr>
              <a:spLocks noChangeAspect="1"/>
            </p:cNvSpPr>
            <p:nvPr/>
          </p:nvSpPr>
          <p:spPr>
            <a:xfrm>
              <a:off x="4080768" y="2723252"/>
              <a:ext cx="117013" cy="180000"/>
            </a:xfrm>
            <a:custGeom>
              <a:avLst/>
              <a:gdLst>
                <a:gd name="connsiteX0" fmla="*/ 5 w 129959"/>
                <a:gd name="connsiteY0" fmla="*/ 134150 h 199916"/>
                <a:gd name="connsiteX1" fmla="*/ 64193 w 129959"/>
                <a:gd name="connsiteY1" fmla="*/ 199912 h 199916"/>
                <a:gd name="connsiteX2" fmla="*/ 129954 w 129959"/>
                <a:gd name="connsiteY2" fmla="*/ 135724 h 199916"/>
                <a:gd name="connsiteX3" fmla="*/ 129954 w 129959"/>
                <a:gd name="connsiteY3" fmla="*/ 134150 h 199916"/>
                <a:gd name="connsiteX4" fmla="*/ 64984 w 129959"/>
                <a:gd name="connsiteY4" fmla="*/ 0 h 199916"/>
                <a:gd name="connsiteX5" fmla="*/ 5 w 129959"/>
                <a:gd name="connsiteY5" fmla="*/ 134150 h 19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59" h="199916">
                  <a:moveTo>
                    <a:pt x="5" y="134150"/>
                  </a:moveTo>
                  <a:cubicBezTo>
                    <a:pt x="-429" y="170035"/>
                    <a:pt x="28308" y="199477"/>
                    <a:pt x="64193" y="199912"/>
                  </a:cubicBezTo>
                  <a:cubicBezTo>
                    <a:pt x="100077" y="200346"/>
                    <a:pt x="129520" y="171608"/>
                    <a:pt x="129954" y="135724"/>
                  </a:cubicBezTo>
                  <a:cubicBezTo>
                    <a:pt x="129961" y="135199"/>
                    <a:pt x="129961" y="134675"/>
                    <a:pt x="129954" y="134150"/>
                  </a:cubicBezTo>
                  <a:cubicBezTo>
                    <a:pt x="129964" y="92326"/>
                    <a:pt x="64984" y="0"/>
                    <a:pt x="64984" y="0"/>
                  </a:cubicBezTo>
                  <a:cubicBezTo>
                    <a:pt x="64984" y="0"/>
                    <a:pt x="5" y="92593"/>
                    <a:pt x="5" y="134150"/>
                  </a:cubicBezTo>
                  <a:close/>
                </a:path>
              </a:pathLst>
            </a:custGeom>
            <a:grpFill/>
            <a:ln w="9525" cap="flat">
              <a:noFill/>
              <a:prstDash val="solid"/>
              <a:miter/>
            </a:ln>
          </p:spPr>
          <p:txBody>
            <a:bodyPr rtlCol="0" anchor="ctr"/>
            <a:lstStyle/>
            <a:p>
              <a:endParaRPr lang="pl-PL"/>
            </a:p>
          </p:txBody>
        </p:sp>
        <p:grpSp>
          <p:nvGrpSpPr>
            <p:cNvPr id="143" name="Grupa 142">
              <a:extLst>
                <a:ext uri="{FF2B5EF4-FFF2-40B4-BE49-F238E27FC236}">
                  <a16:creationId xmlns:a16="http://schemas.microsoft.com/office/drawing/2014/main" id="{2AB8E886-6C73-4887-9B58-D908EBDA897D}"/>
                </a:ext>
              </a:extLst>
            </p:cNvPr>
            <p:cNvGrpSpPr>
              <a:grpSpLocks noChangeAspect="1"/>
            </p:cNvGrpSpPr>
            <p:nvPr/>
          </p:nvGrpSpPr>
          <p:grpSpPr>
            <a:xfrm>
              <a:off x="3772415" y="2822014"/>
              <a:ext cx="702007" cy="252000"/>
              <a:chOff x="3670301" y="1798638"/>
              <a:chExt cx="681038" cy="244476"/>
            </a:xfrm>
            <a:grpFill/>
          </p:grpSpPr>
          <p:sp>
            <p:nvSpPr>
              <p:cNvPr id="145" name="Freeform 34">
                <a:extLst>
                  <a:ext uri="{FF2B5EF4-FFF2-40B4-BE49-F238E27FC236}">
                    <a16:creationId xmlns:a16="http://schemas.microsoft.com/office/drawing/2014/main" id="{D43A9351-672D-4CF8-9CD0-F6AF7E3FE77B}"/>
                  </a:ext>
                </a:extLst>
              </p:cNvPr>
              <p:cNvSpPr>
                <a:spLocks/>
              </p:cNvSpPr>
              <p:nvPr/>
            </p:nvSpPr>
            <p:spPr bwMode="auto">
              <a:xfrm>
                <a:off x="3670301" y="1949451"/>
                <a:ext cx="681038" cy="93663"/>
              </a:xfrm>
              <a:custGeom>
                <a:avLst/>
                <a:gdLst>
                  <a:gd name="T0" fmla="*/ 1411 w 1715"/>
                  <a:gd name="T1" fmla="*/ 235 h 236"/>
                  <a:gd name="T2" fmla="*/ 1351 w 1715"/>
                  <a:gd name="T3" fmla="*/ 222 h 236"/>
                  <a:gd name="T4" fmla="*/ 1270 w 1715"/>
                  <a:gd name="T5" fmla="*/ 188 h 236"/>
                  <a:gd name="T6" fmla="*/ 1204 w 1715"/>
                  <a:gd name="T7" fmla="*/ 159 h 236"/>
                  <a:gd name="T8" fmla="*/ 1158 w 1715"/>
                  <a:gd name="T9" fmla="*/ 148 h 236"/>
                  <a:gd name="T10" fmla="*/ 1134 w 1715"/>
                  <a:gd name="T11" fmla="*/ 148 h 236"/>
                  <a:gd name="T12" fmla="*/ 1088 w 1715"/>
                  <a:gd name="T13" fmla="*/ 159 h 236"/>
                  <a:gd name="T14" fmla="*/ 1022 w 1715"/>
                  <a:gd name="T15" fmla="*/ 188 h 236"/>
                  <a:gd name="T16" fmla="*/ 941 w 1715"/>
                  <a:gd name="T17" fmla="*/ 222 h 236"/>
                  <a:gd name="T18" fmla="*/ 881 w 1715"/>
                  <a:gd name="T19" fmla="*/ 235 h 236"/>
                  <a:gd name="T20" fmla="*/ 842 w 1715"/>
                  <a:gd name="T21" fmla="*/ 235 h 236"/>
                  <a:gd name="T22" fmla="*/ 782 w 1715"/>
                  <a:gd name="T23" fmla="*/ 222 h 236"/>
                  <a:gd name="T24" fmla="*/ 700 w 1715"/>
                  <a:gd name="T25" fmla="*/ 188 h 236"/>
                  <a:gd name="T26" fmla="*/ 631 w 1715"/>
                  <a:gd name="T27" fmla="*/ 159 h 236"/>
                  <a:gd name="T28" fmla="*/ 585 w 1715"/>
                  <a:gd name="T29" fmla="*/ 148 h 236"/>
                  <a:gd name="T30" fmla="*/ 561 w 1715"/>
                  <a:gd name="T31" fmla="*/ 148 h 236"/>
                  <a:gd name="T32" fmla="*/ 515 w 1715"/>
                  <a:gd name="T33" fmla="*/ 159 h 236"/>
                  <a:gd name="T34" fmla="*/ 447 w 1715"/>
                  <a:gd name="T35" fmla="*/ 188 h 236"/>
                  <a:gd name="T36" fmla="*/ 364 w 1715"/>
                  <a:gd name="T37" fmla="*/ 222 h 236"/>
                  <a:gd name="T38" fmla="*/ 305 w 1715"/>
                  <a:gd name="T39" fmla="*/ 235 h 236"/>
                  <a:gd name="T40" fmla="*/ 265 w 1715"/>
                  <a:gd name="T41" fmla="*/ 235 h 236"/>
                  <a:gd name="T42" fmla="*/ 206 w 1715"/>
                  <a:gd name="T43" fmla="*/ 222 h 236"/>
                  <a:gd name="T44" fmla="*/ 124 w 1715"/>
                  <a:gd name="T45" fmla="*/ 188 h 236"/>
                  <a:gd name="T46" fmla="*/ 58 w 1715"/>
                  <a:gd name="T47" fmla="*/ 159 h 236"/>
                  <a:gd name="T48" fmla="*/ 13 w 1715"/>
                  <a:gd name="T49" fmla="*/ 148 h 236"/>
                  <a:gd name="T50" fmla="*/ 0 w 1715"/>
                  <a:gd name="T51" fmla="*/ 0 h 236"/>
                  <a:gd name="T52" fmla="*/ 71 w 1715"/>
                  <a:gd name="T53" fmla="*/ 11 h 236"/>
                  <a:gd name="T54" fmla="*/ 140 w 1715"/>
                  <a:gd name="T55" fmla="*/ 36 h 236"/>
                  <a:gd name="T56" fmla="*/ 211 w 1715"/>
                  <a:gd name="T57" fmla="*/ 67 h 236"/>
                  <a:gd name="T58" fmla="*/ 277 w 1715"/>
                  <a:gd name="T59" fmla="*/ 90 h 236"/>
                  <a:gd name="T60" fmla="*/ 294 w 1715"/>
                  <a:gd name="T61" fmla="*/ 90 h 236"/>
                  <a:gd name="T62" fmla="*/ 360 w 1715"/>
                  <a:gd name="T63" fmla="*/ 67 h 236"/>
                  <a:gd name="T64" fmla="*/ 434 w 1715"/>
                  <a:gd name="T65" fmla="*/ 34 h 236"/>
                  <a:gd name="T66" fmla="*/ 503 w 1715"/>
                  <a:gd name="T67" fmla="*/ 11 h 236"/>
                  <a:gd name="T68" fmla="*/ 574 w 1715"/>
                  <a:gd name="T69" fmla="*/ 0 h 236"/>
                  <a:gd name="T70" fmla="*/ 620 w 1715"/>
                  <a:gd name="T71" fmla="*/ 6 h 236"/>
                  <a:gd name="T72" fmla="*/ 689 w 1715"/>
                  <a:gd name="T73" fmla="*/ 25 h 236"/>
                  <a:gd name="T74" fmla="*/ 758 w 1715"/>
                  <a:gd name="T75" fmla="*/ 55 h 236"/>
                  <a:gd name="T76" fmla="*/ 842 w 1715"/>
                  <a:gd name="T77" fmla="*/ 88 h 236"/>
                  <a:gd name="T78" fmla="*/ 861 w 1715"/>
                  <a:gd name="T79" fmla="*/ 90 h 236"/>
                  <a:gd name="T80" fmla="*/ 906 w 1715"/>
                  <a:gd name="T81" fmla="*/ 79 h 236"/>
                  <a:gd name="T82" fmla="*/ 962 w 1715"/>
                  <a:gd name="T83" fmla="*/ 55 h 236"/>
                  <a:gd name="T84" fmla="*/ 1052 w 1715"/>
                  <a:gd name="T85" fmla="*/ 17 h 236"/>
                  <a:gd name="T86" fmla="*/ 1122 w 1715"/>
                  <a:gd name="T87" fmla="*/ 2 h 236"/>
                  <a:gd name="T88" fmla="*/ 1169 w 1715"/>
                  <a:gd name="T89" fmla="*/ 2 h 236"/>
                  <a:gd name="T90" fmla="*/ 1240 w 1715"/>
                  <a:gd name="T91" fmla="*/ 17 h 236"/>
                  <a:gd name="T92" fmla="*/ 1329 w 1715"/>
                  <a:gd name="T93" fmla="*/ 55 h 236"/>
                  <a:gd name="T94" fmla="*/ 1385 w 1715"/>
                  <a:gd name="T95" fmla="*/ 79 h 236"/>
                  <a:gd name="T96" fmla="*/ 1431 w 1715"/>
                  <a:gd name="T97" fmla="*/ 90 h 236"/>
                  <a:gd name="T98" fmla="*/ 1450 w 1715"/>
                  <a:gd name="T99" fmla="*/ 88 h 236"/>
                  <a:gd name="T100" fmla="*/ 1531 w 1715"/>
                  <a:gd name="T101" fmla="*/ 55 h 236"/>
                  <a:gd name="T102" fmla="*/ 1597 w 1715"/>
                  <a:gd name="T103" fmla="*/ 27 h 236"/>
                  <a:gd name="T104" fmla="*/ 1668 w 1715"/>
                  <a:gd name="T105" fmla="*/ 6 h 236"/>
                  <a:gd name="T106" fmla="*/ 1715 w 1715"/>
                  <a:gd name="T107" fmla="*/ 146 h 236"/>
                  <a:gd name="T108" fmla="*/ 1688 w 1715"/>
                  <a:gd name="T109" fmla="*/ 150 h 236"/>
                  <a:gd name="T110" fmla="*/ 1625 w 1715"/>
                  <a:gd name="T111" fmla="*/ 172 h 236"/>
                  <a:gd name="T112" fmla="*/ 1550 w 1715"/>
                  <a:gd name="T113" fmla="*/ 206 h 236"/>
                  <a:gd name="T114" fmla="*/ 1489 w 1715"/>
                  <a:gd name="T115" fmla="*/ 227 h 236"/>
                  <a:gd name="T116" fmla="*/ 1431 w 1715"/>
                  <a:gd name="T117"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5" h="236">
                    <a:moveTo>
                      <a:pt x="1431" y="236"/>
                    </a:moveTo>
                    <a:lnTo>
                      <a:pt x="1431" y="236"/>
                    </a:lnTo>
                    <a:lnTo>
                      <a:pt x="1411" y="235"/>
                    </a:lnTo>
                    <a:lnTo>
                      <a:pt x="1392" y="232"/>
                    </a:lnTo>
                    <a:lnTo>
                      <a:pt x="1372" y="227"/>
                    </a:lnTo>
                    <a:lnTo>
                      <a:pt x="1351" y="222"/>
                    </a:lnTo>
                    <a:lnTo>
                      <a:pt x="1332" y="214"/>
                    </a:lnTo>
                    <a:lnTo>
                      <a:pt x="1311" y="206"/>
                    </a:lnTo>
                    <a:lnTo>
                      <a:pt x="1270" y="188"/>
                    </a:lnTo>
                    <a:lnTo>
                      <a:pt x="1270" y="188"/>
                    </a:lnTo>
                    <a:lnTo>
                      <a:pt x="1237" y="172"/>
                    </a:lnTo>
                    <a:lnTo>
                      <a:pt x="1204" y="159"/>
                    </a:lnTo>
                    <a:lnTo>
                      <a:pt x="1187" y="154"/>
                    </a:lnTo>
                    <a:lnTo>
                      <a:pt x="1173" y="150"/>
                    </a:lnTo>
                    <a:lnTo>
                      <a:pt x="1158" y="148"/>
                    </a:lnTo>
                    <a:lnTo>
                      <a:pt x="1145" y="146"/>
                    </a:lnTo>
                    <a:lnTo>
                      <a:pt x="1145" y="146"/>
                    </a:lnTo>
                    <a:lnTo>
                      <a:pt x="1134" y="148"/>
                    </a:lnTo>
                    <a:lnTo>
                      <a:pt x="1119" y="150"/>
                    </a:lnTo>
                    <a:lnTo>
                      <a:pt x="1104" y="154"/>
                    </a:lnTo>
                    <a:lnTo>
                      <a:pt x="1088" y="159"/>
                    </a:lnTo>
                    <a:lnTo>
                      <a:pt x="1055" y="172"/>
                    </a:lnTo>
                    <a:lnTo>
                      <a:pt x="1022" y="188"/>
                    </a:lnTo>
                    <a:lnTo>
                      <a:pt x="1022" y="188"/>
                    </a:lnTo>
                    <a:lnTo>
                      <a:pt x="981" y="206"/>
                    </a:lnTo>
                    <a:lnTo>
                      <a:pt x="960" y="214"/>
                    </a:lnTo>
                    <a:lnTo>
                      <a:pt x="941" y="222"/>
                    </a:lnTo>
                    <a:lnTo>
                      <a:pt x="920" y="227"/>
                    </a:lnTo>
                    <a:lnTo>
                      <a:pt x="900" y="232"/>
                    </a:lnTo>
                    <a:lnTo>
                      <a:pt x="881" y="235"/>
                    </a:lnTo>
                    <a:lnTo>
                      <a:pt x="861" y="236"/>
                    </a:lnTo>
                    <a:lnTo>
                      <a:pt x="861" y="236"/>
                    </a:lnTo>
                    <a:lnTo>
                      <a:pt x="842" y="235"/>
                    </a:lnTo>
                    <a:lnTo>
                      <a:pt x="822" y="232"/>
                    </a:lnTo>
                    <a:lnTo>
                      <a:pt x="801" y="227"/>
                    </a:lnTo>
                    <a:lnTo>
                      <a:pt x="782" y="222"/>
                    </a:lnTo>
                    <a:lnTo>
                      <a:pt x="761" y="214"/>
                    </a:lnTo>
                    <a:lnTo>
                      <a:pt x="742" y="206"/>
                    </a:lnTo>
                    <a:lnTo>
                      <a:pt x="700" y="188"/>
                    </a:lnTo>
                    <a:lnTo>
                      <a:pt x="700" y="188"/>
                    </a:lnTo>
                    <a:lnTo>
                      <a:pt x="665" y="174"/>
                    </a:lnTo>
                    <a:lnTo>
                      <a:pt x="631" y="159"/>
                    </a:lnTo>
                    <a:lnTo>
                      <a:pt x="615" y="154"/>
                    </a:lnTo>
                    <a:lnTo>
                      <a:pt x="600" y="150"/>
                    </a:lnTo>
                    <a:lnTo>
                      <a:pt x="585" y="148"/>
                    </a:lnTo>
                    <a:lnTo>
                      <a:pt x="574" y="146"/>
                    </a:lnTo>
                    <a:lnTo>
                      <a:pt x="574" y="146"/>
                    </a:lnTo>
                    <a:lnTo>
                      <a:pt x="561" y="148"/>
                    </a:lnTo>
                    <a:lnTo>
                      <a:pt x="546" y="150"/>
                    </a:lnTo>
                    <a:lnTo>
                      <a:pt x="531" y="154"/>
                    </a:lnTo>
                    <a:lnTo>
                      <a:pt x="515" y="159"/>
                    </a:lnTo>
                    <a:lnTo>
                      <a:pt x="481" y="174"/>
                    </a:lnTo>
                    <a:lnTo>
                      <a:pt x="447" y="188"/>
                    </a:lnTo>
                    <a:lnTo>
                      <a:pt x="447" y="188"/>
                    </a:lnTo>
                    <a:lnTo>
                      <a:pt x="406" y="206"/>
                    </a:lnTo>
                    <a:lnTo>
                      <a:pt x="385" y="214"/>
                    </a:lnTo>
                    <a:lnTo>
                      <a:pt x="364" y="222"/>
                    </a:lnTo>
                    <a:lnTo>
                      <a:pt x="344" y="227"/>
                    </a:lnTo>
                    <a:lnTo>
                      <a:pt x="325" y="232"/>
                    </a:lnTo>
                    <a:lnTo>
                      <a:pt x="305" y="235"/>
                    </a:lnTo>
                    <a:lnTo>
                      <a:pt x="284" y="236"/>
                    </a:lnTo>
                    <a:lnTo>
                      <a:pt x="284" y="236"/>
                    </a:lnTo>
                    <a:lnTo>
                      <a:pt x="265" y="235"/>
                    </a:lnTo>
                    <a:lnTo>
                      <a:pt x="245" y="232"/>
                    </a:lnTo>
                    <a:lnTo>
                      <a:pt x="226" y="227"/>
                    </a:lnTo>
                    <a:lnTo>
                      <a:pt x="206" y="222"/>
                    </a:lnTo>
                    <a:lnTo>
                      <a:pt x="185" y="214"/>
                    </a:lnTo>
                    <a:lnTo>
                      <a:pt x="166" y="206"/>
                    </a:lnTo>
                    <a:lnTo>
                      <a:pt x="124" y="188"/>
                    </a:lnTo>
                    <a:lnTo>
                      <a:pt x="124" y="188"/>
                    </a:lnTo>
                    <a:lnTo>
                      <a:pt x="92" y="172"/>
                    </a:lnTo>
                    <a:lnTo>
                      <a:pt x="58" y="159"/>
                    </a:lnTo>
                    <a:lnTo>
                      <a:pt x="42" y="154"/>
                    </a:lnTo>
                    <a:lnTo>
                      <a:pt x="26" y="150"/>
                    </a:lnTo>
                    <a:lnTo>
                      <a:pt x="13" y="148"/>
                    </a:lnTo>
                    <a:lnTo>
                      <a:pt x="0" y="146"/>
                    </a:lnTo>
                    <a:lnTo>
                      <a:pt x="0" y="0"/>
                    </a:lnTo>
                    <a:lnTo>
                      <a:pt x="0" y="0"/>
                    </a:lnTo>
                    <a:lnTo>
                      <a:pt x="24" y="2"/>
                    </a:lnTo>
                    <a:lnTo>
                      <a:pt x="47" y="6"/>
                    </a:lnTo>
                    <a:lnTo>
                      <a:pt x="71" y="11"/>
                    </a:lnTo>
                    <a:lnTo>
                      <a:pt x="94" y="17"/>
                    </a:lnTo>
                    <a:lnTo>
                      <a:pt x="118" y="27"/>
                    </a:lnTo>
                    <a:lnTo>
                      <a:pt x="140" y="36"/>
                    </a:lnTo>
                    <a:lnTo>
                      <a:pt x="184" y="55"/>
                    </a:lnTo>
                    <a:lnTo>
                      <a:pt x="184" y="55"/>
                    </a:lnTo>
                    <a:lnTo>
                      <a:pt x="211" y="67"/>
                    </a:lnTo>
                    <a:lnTo>
                      <a:pt x="240" y="79"/>
                    </a:lnTo>
                    <a:lnTo>
                      <a:pt x="265" y="88"/>
                    </a:lnTo>
                    <a:lnTo>
                      <a:pt x="277" y="90"/>
                    </a:lnTo>
                    <a:lnTo>
                      <a:pt x="284" y="90"/>
                    </a:lnTo>
                    <a:lnTo>
                      <a:pt x="284" y="90"/>
                    </a:lnTo>
                    <a:lnTo>
                      <a:pt x="294" y="90"/>
                    </a:lnTo>
                    <a:lnTo>
                      <a:pt x="305" y="88"/>
                    </a:lnTo>
                    <a:lnTo>
                      <a:pt x="331" y="79"/>
                    </a:lnTo>
                    <a:lnTo>
                      <a:pt x="360" y="67"/>
                    </a:lnTo>
                    <a:lnTo>
                      <a:pt x="389" y="55"/>
                    </a:lnTo>
                    <a:lnTo>
                      <a:pt x="389" y="55"/>
                    </a:lnTo>
                    <a:lnTo>
                      <a:pt x="434" y="34"/>
                    </a:lnTo>
                    <a:lnTo>
                      <a:pt x="456" y="25"/>
                    </a:lnTo>
                    <a:lnTo>
                      <a:pt x="480" y="17"/>
                    </a:lnTo>
                    <a:lnTo>
                      <a:pt x="503" y="11"/>
                    </a:lnTo>
                    <a:lnTo>
                      <a:pt x="527" y="6"/>
                    </a:lnTo>
                    <a:lnTo>
                      <a:pt x="550" y="2"/>
                    </a:lnTo>
                    <a:lnTo>
                      <a:pt x="574" y="0"/>
                    </a:lnTo>
                    <a:lnTo>
                      <a:pt x="574" y="0"/>
                    </a:lnTo>
                    <a:lnTo>
                      <a:pt x="597" y="2"/>
                    </a:lnTo>
                    <a:lnTo>
                      <a:pt x="620" y="6"/>
                    </a:lnTo>
                    <a:lnTo>
                      <a:pt x="643" y="11"/>
                    </a:lnTo>
                    <a:lnTo>
                      <a:pt x="666" y="17"/>
                    </a:lnTo>
                    <a:lnTo>
                      <a:pt x="689" y="25"/>
                    </a:lnTo>
                    <a:lnTo>
                      <a:pt x="713" y="34"/>
                    </a:lnTo>
                    <a:lnTo>
                      <a:pt x="758" y="55"/>
                    </a:lnTo>
                    <a:lnTo>
                      <a:pt x="758" y="55"/>
                    </a:lnTo>
                    <a:lnTo>
                      <a:pt x="787" y="67"/>
                    </a:lnTo>
                    <a:lnTo>
                      <a:pt x="816" y="79"/>
                    </a:lnTo>
                    <a:lnTo>
                      <a:pt x="842" y="88"/>
                    </a:lnTo>
                    <a:lnTo>
                      <a:pt x="852" y="90"/>
                    </a:lnTo>
                    <a:lnTo>
                      <a:pt x="861" y="90"/>
                    </a:lnTo>
                    <a:lnTo>
                      <a:pt x="861" y="90"/>
                    </a:lnTo>
                    <a:lnTo>
                      <a:pt x="871" y="90"/>
                    </a:lnTo>
                    <a:lnTo>
                      <a:pt x="881" y="88"/>
                    </a:lnTo>
                    <a:lnTo>
                      <a:pt x="906" y="79"/>
                    </a:lnTo>
                    <a:lnTo>
                      <a:pt x="934" y="67"/>
                    </a:lnTo>
                    <a:lnTo>
                      <a:pt x="962" y="55"/>
                    </a:lnTo>
                    <a:lnTo>
                      <a:pt x="962" y="55"/>
                    </a:lnTo>
                    <a:lnTo>
                      <a:pt x="1006" y="36"/>
                    </a:lnTo>
                    <a:lnTo>
                      <a:pt x="1028" y="27"/>
                    </a:lnTo>
                    <a:lnTo>
                      <a:pt x="1052" y="17"/>
                    </a:lnTo>
                    <a:lnTo>
                      <a:pt x="1075" y="11"/>
                    </a:lnTo>
                    <a:lnTo>
                      <a:pt x="1098" y="6"/>
                    </a:lnTo>
                    <a:lnTo>
                      <a:pt x="1122" y="2"/>
                    </a:lnTo>
                    <a:lnTo>
                      <a:pt x="1145" y="0"/>
                    </a:lnTo>
                    <a:lnTo>
                      <a:pt x="1145" y="0"/>
                    </a:lnTo>
                    <a:lnTo>
                      <a:pt x="1169" y="2"/>
                    </a:lnTo>
                    <a:lnTo>
                      <a:pt x="1194" y="6"/>
                    </a:lnTo>
                    <a:lnTo>
                      <a:pt x="1217" y="11"/>
                    </a:lnTo>
                    <a:lnTo>
                      <a:pt x="1240" y="17"/>
                    </a:lnTo>
                    <a:lnTo>
                      <a:pt x="1263" y="27"/>
                    </a:lnTo>
                    <a:lnTo>
                      <a:pt x="1286" y="36"/>
                    </a:lnTo>
                    <a:lnTo>
                      <a:pt x="1329" y="55"/>
                    </a:lnTo>
                    <a:lnTo>
                      <a:pt x="1329" y="55"/>
                    </a:lnTo>
                    <a:lnTo>
                      <a:pt x="1358" y="67"/>
                    </a:lnTo>
                    <a:lnTo>
                      <a:pt x="1385" y="79"/>
                    </a:lnTo>
                    <a:lnTo>
                      <a:pt x="1411" y="88"/>
                    </a:lnTo>
                    <a:lnTo>
                      <a:pt x="1421" y="90"/>
                    </a:lnTo>
                    <a:lnTo>
                      <a:pt x="1431" y="90"/>
                    </a:lnTo>
                    <a:lnTo>
                      <a:pt x="1431" y="90"/>
                    </a:lnTo>
                    <a:lnTo>
                      <a:pt x="1440" y="90"/>
                    </a:lnTo>
                    <a:lnTo>
                      <a:pt x="1450" y="88"/>
                    </a:lnTo>
                    <a:lnTo>
                      <a:pt x="1475" y="79"/>
                    </a:lnTo>
                    <a:lnTo>
                      <a:pt x="1504" y="67"/>
                    </a:lnTo>
                    <a:lnTo>
                      <a:pt x="1531" y="55"/>
                    </a:lnTo>
                    <a:lnTo>
                      <a:pt x="1531" y="55"/>
                    </a:lnTo>
                    <a:lnTo>
                      <a:pt x="1575" y="36"/>
                    </a:lnTo>
                    <a:lnTo>
                      <a:pt x="1597" y="27"/>
                    </a:lnTo>
                    <a:lnTo>
                      <a:pt x="1621" y="17"/>
                    </a:lnTo>
                    <a:lnTo>
                      <a:pt x="1644" y="11"/>
                    </a:lnTo>
                    <a:lnTo>
                      <a:pt x="1668" y="6"/>
                    </a:lnTo>
                    <a:lnTo>
                      <a:pt x="1691" y="2"/>
                    </a:lnTo>
                    <a:lnTo>
                      <a:pt x="1715" y="0"/>
                    </a:lnTo>
                    <a:lnTo>
                      <a:pt x="1715" y="146"/>
                    </a:lnTo>
                    <a:lnTo>
                      <a:pt x="1715" y="146"/>
                    </a:lnTo>
                    <a:lnTo>
                      <a:pt x="1703" y="148"/>
                    </a:lnTo>
                    <a:lnTo>
                      <a:pt x="1688" y="150"/>
                    </a:lnTo>
                    <a:lnTo>
                      <a:pt x="1674" y="154"/>
                    </a:lnTo>
                    <a:lnTo>
                      <a:pt x="1657" y="159"/>
                    </a:lnTo>
                    <a:lnTo>
                      <a:pt x="1625" y="172"/>
                    </a:lnTo>
                    <a:lnTo>
                      <a:pt x="1591" y="188"/>
                    </a:lnTo>
                    <a:lnTo>
                      <a:pt x="1591" y="188"/>
                    </a:lnTo>
                    <a:lnTo>
                      <a:pt x="1550" y="206"/>
                    </a:lnTo>
                    <a:lnTo>
                      <a:pt x="1530" y="214"/>
                    </a:lnTo>
                    <a:lnTo>
                      <a:pt x="1510" y="222"/>
                    </a:lnTo>
                    <a:lnTo>
                      <a:pt x="1489" y="227"/>
                    </a:lnTo>
                    <a:lnTo>
                      <a:pt x="1470" y="232"/>
                    </a:lnTo>
                    <a:lnTo>
                      <a:pt x="1450" y="235"/>
                    </a:lnTo>
                    <a:lnTo>
                      <a:pt x="1431" y="236"/>
                    </a:lnTo>
                    <a:lnTo>
                      <a:pt x="1431" y="236"/>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46" name="Freeform 35">
                <a:extLst>
                  <a:ext uri="{FF2B5EF4-FFF2-40B4-BE49-F238E27FC236}">
                    <a16:creationId xmlns:a16="http://schemas.microsoft.com/office/drawing/2014/main" id="{50D104D6-86A1-44A9-AD86-4035D6683EC0}"/>
                  </a:ext>
                </a:extLst>
              </p:cNvPr>
              <p:cNvSpPr>
                <a:spLocks/>
              </p:cNvSpPr>
              <p:nvPr/>
            </p:nvSpPr>
            <p:spPr bwMode="auto">
              <a:xfrm>
                <a:off x="4135438" y="1798638"/>
                <a:ext cx="215900" cy="95250"/>
              </a:xfrm>
              <a:custGeom>
                <a:avLst/>
                <a:gdLst>
                  <a:gd name="T0" fmla="*/ 358 w 542"/>
                  <a:gd name="T1" fmla="*/ 54 h 237"/>
                  <a:gd name="T2" fmla="*/ 302 w 542"/>
                  <a:gd name="T3" fmla="*/ 78 h 237"/>
                  <a:gd name="T4" fmla="*/ 267 w 542"/>
                  <a:gd name="T5" fmla="*/ 89 h 237"/>
                  <a:gd name="T6" fmla="*/ 258 w 542"/>
                  <a:gd name="T7" fmla="*/ 91 h 237"/>
                  <a:gd name="T8" fmla="*/ 238 w 542"/>
                  <a:gd name="T9" fmla="*/ 87 h 237"/>
                  <a:gd name="T10" fmla="*/ 185 w 542"/>
                  <a:gd name="T11" fmla="*/ 67 h 237"/>
                  <a:gd name="T12" fmla="*/ 156 w 542"/>
                  <a:gd name="T13" fmla="*/ 54 h 237"/>
                  <a:gd name="T14" fmla="*/ 80 w 542"/>
                  <a:gd name="T15" fmla="*/ 23 h 237"/>
                  <a:gd name="T16" fmla="*/ 41 w 542"/>
                  <a:gd name="T17" fmla="*/ 10 h 237"/>
                  <a:gd name="T18" fmla="*/ 1 w 542"/>
                  <a:gd name="T19" fmla="*/ 2 h 237"/>
                  <a:gd name="T20" fmla="*/ 5 w 542"/>
                  <a:gd name="T21" fmla="*/ 19 h 237"/>
                  <a:gd name="T22" fmla="*/ 9 w 542"/>
                  <a:gd name="T23" fmla="*/ 56 h 237"/>
                  <a:gd name="T24" fmla="*/ 9 w 542"/>
                  <a:gd name="T25" fmla="*/ 75 h 237"/>
                  <a:gd name="T26" fmla="*/ 8 w 542"/>
                  <a:gd name="T27" fmla="*/ 113 h 237"/>
                  <a:gd name="T28" fmla="*/ 0 w 542"/>
                  <a:gd name="T29" fmla="*/ 149 h 237"/>
                  <a:gd name="T30" fmla="*/ 23 w 542"/>
                  <a:gd name="T31" fmla="*/ 157 h 237"/>
                  <a:gd name="T32" fmla="*/ 97 w 542"/>
                  <a:gd name="T33" fmla="*/ 187 h 237"/>
                  <a:gd name="T34" fmla="*/ 138 w 542"/>
                  <a:gd name="T35" fmla="*/ 205 h 237"/>
                  <a:gd name="T36" fmla="*/ 178 w 542"/>
                  <a:gd name="T37" fmla="*/ 221 h 237"/>
                  <a:gd name="T38" fmla="*/ 219 w 542"/>
                  <a:gd name="T39" fmla="*/ 231 h 237"/>
                  <a:gd name="T40" fmla="*/ 258 w 542"/>
                  <a:gd name="T41" fmla="*/ 237 h 237"/>
                  <a:gd name="T42" fmla="*/ 277 w 542"/>
                  <a:gd name="T43" fmla="*/ 235 h 237"/>
                  <a:gd name="T44" fmla="*/ 316 w 542"/>
                  <a:gd name="T45" fmla="*/ 227 h 237"/>
                  <a:gd name="T46" fmla="*/ 357 w 542"/>
                  <a:gd name="T47" fmla="*/ 213 h 237"/>
                  <a:gd name="T48" fmla="*/ 418 w 542"/>
                  <a:gd name="T49" fmla="*/ 187 h 237"/>
                  <a:gd name="T50" fmla="*/ 452 w 542"/>
                  <a:gd name="T51" fmla="*/ 173 h 237"/>
                  <a:gd name="T52" fmla="*/ 501 w 542"/>
                  <a:gd name="T53" fmla="*/ 153 h 237"/>
                  <a:gd name="T54" fmla="*/ 530 w 542"/>
                  <a:gd name="T55" fmla="*/ 147 h 237"/>
                  <a:gd name="T56" fmla="*/ 542 w 542"/>
                  <a:gd name="T57" fmla="*/ 0 h 237"/>
                  <a:gd name="T58" fmla="*/ 518 w 542"/>
                  <a:gd name="T59" fmla="*/ 1 h 237"/>
                  <a:gd name="T60" fmla="*/ 471 w 542"/>
                  <a:gd name="T61" fmla="*/ 10 h 237"/>
                  <a:gd name="T62" fmla="*/ 424 w 542"/>
                  <a:gd name="T63" fmla="*/ 26 h 237"/>
                  <a:gd name="T64" fmla="*/ 358 w 542"/>
                  <a:gd name="T65" fmla="*/ 5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2" h="237">
                    <a:moveTo>
                      <a:pt x="358" y="54"/>
                    </a:moveTo>
                    <a:lnTo>
                      <a:pt x="358" y="54"/>
                    </a:lnTo>
                    <a:lnTo>
                      <a:pt x="331" y="67"/>
                    </a:lnTo>
                    <a:lnTo>
                      <a:pt x="302" y="78"/>
                    </a:lnTo>
                    <a:lnTo>
                      <a:pt x="277" y="87"/>
                    </a:lnTo>
                    <a:lnTo>
                      <a:pt x="267" y="89"/>
                    </a:lnTo>
                    <a:lnTo>
                      <a:pt x="258" y="91"/>
                    </a:lnTo>
                    <a:lnTo>
                      <a:pt x="258" y="91"/>
                    </a:lnTo>
                    <a:lnTo>
                      <a:pt x="248" y="89"/>
                    </a:lnTo>
                    <a:lnTo>
                      <a:pt x="238" y="87"/>
                    </a:lnTo>
                    <a:lnTo>
                      <a:pt x="212" y="79"/>
                    </a:lnTo>
                    <a:lnTo>
                      <a:pt x="185" y="67"/>
                    </a:lnTo>
                    <a:lnTo>
                      <a:pt x="156" y="54"/>
                    </a:lnTo>
                    <a:lnTo>
                      <a:pt x="156" y="54"/>
                    </a:lnTo>
                    <a:lnTo>
                      <a:pt x="120" y="39"/>
                    </a:lnTo>
                    <a:lnTo>
                      <a:pt x="80" y="23"/>
                    </a:lnTo>
                    <a:lnTo>
                      <a:pt x="61" y="15"/>
                    </a:lnTo>
                    <a:lnTo>
                      <a:pt x="41" y="10"/>
                    </a:lnTo>
                    <a:lnTo>
                      <a:pt x="21" y="5"/>
                    </a:lnTo>
                    <a:lnTo>
                      <a:pt x="1" y="2"/>
                    </a:lnTo>
                    <a:lnTo>
                      <a:pt x="1" y="2"/>
                    </a:lnTo>
                    <a:lnTo>
                      <a:pt x="5" y="19"/>
                    </a:lnTo>
                    <a:lnTo>
                      <a:pt x="8" y="37"/>
                    </a:lnTo>
                    <a:lnTo>
                      <a:pt x="9" y="56"/>
                    </a:lnTo>
                    <a:lnTo>
                      <a:pt x="9" y="75"/>
                    </a:lnTo>
                    <a:lnTo>
                      <a:pt x="9" y="75"/>
                    </a:lnTo>
                    <a:lnTo>
                      <a:pt x="9" y="93"/>
                    </a:lnTo>
                    <a:lnTo>
                      <a:pt x="8" y="113"/>
                    </a:lnTo>
                    <a:lnTo>
                      <a:pt x="4" y="131"/>
                    </a:lnTo>
                    <a:lnTo>
                      <a:pt x="0" y="149"/>
                    </a:lnTo>
                    <a:lnTo>
                      <a:pt x="0" y="149"/>
                    </a:lnTo>
                    <a:lnTo>
                      <a:pt x="23" y="157"/>
                    </a:lnTo>
                    <a:lnTo>
                      <a:pt x="47" y="166"/>
                    </a:lnTo>
                    <a:lnTo>
                      <a:pt x="97" y="187"/>
                    </a:lnTo>
                    <a:lnTo>
                      <a:pt x="97" y="187"/>
                    </a:lnTo>
                    <a:lnTo>
                      <a:pt x="138" y="205"/>
                    </a:lnTo>
                    <a:lnTo>
                      <a:pt x="159" y="213"/>
                    </a:lnTo>
                    <a:lnTo>
                      <a:pt x="178" y="221"/>
                    </a:lnTo>
                    <a:lnTo>
                      <a:pt x="199" y="227"/>
                    </a:lnTo>
                    <a:lnTo>
                      <a:pt x="219" y="231"/>
                    </a:lnTo>
                    <a:lnTo>
                      <a:pt x="238" y="235"/>
                    </a:lnTo>
                    <a:lnTo>
                      <a:pt x="258" y="237"/>
                    </a:lnTo>
                    <a:lnTo>
                      <a:pt x="258" y="237"/>
                    </a:lnTo>
                    <a:lnTo>
                      <a:pt x="277" y="235"/>
                    </a:lnTo>
                    <a:lnTo>
                      <a:pt x="297" y="231"/>
                    </a:lnTo>
                    <a:lnTo>
                      <a:pt x="316" y="227"/>
                    </a:lnTo>
                    <a:lnTo>
                      <a:pt x="337" y="221"/>
                    </a:lnTo>
                    <a:lnTo>
                      <a:pt x="357" y="213"/>
                    </a:lnTo>
                    <a:lnTo>
                      <a:pt x="377" y="205"/>
                    </a:lnTo>
                    <a:lnTo>
                      <a:pt x="418" y="187"/>
                    </a:lnTo>
                    <a:lnTo>
                      <a:pt x="418" y="187"/>
                    </a:lnTo>
                    <a:lnTo>
                      <a:pt x="452" y="173"/>
                    </a:lnTo>
                    <a:lnTo>
                      <a:pt x="484" y="160"/>
                    </a:lnTo>
                    <a:lnTo>
                      <a:pt x="501" y="153"/>
                    </a:lnTo>
                    <a:lnTo>
                      <a:pt x="515" y="149"/>
                    </a:lnTo>
                    <a:lnTo>
                      <a:pt x="530" y="147"/>
                    </a:lnTo>
                    <a:lnTo>
                      <a:pt x="542" y="145"/>
                    </a:lnTo>
                    <a:lnTo>
                      <a:pt x="542" y="0"/>
                    </a:lnTo>
                    <a:lnTo>
                      <a:pt x="542" y="0"/>
                    </a:lnTo>
                    <a:lnTo>
                      <a:pt x="518" y="1"/>
                    </a:lnTo>
                    <a:lnTo>
                      <a:pt x="495" y="5"/>
                    </a:lnTo>
                    <a:lnTo>
                      <a:pt x="471" y="10"/>
                    </a:lnTo>
                    <a:lnTo>
                      <a:pt x="448" y="18"/>
                    </a:lnTo>
                    <a:lnTo>
                      <a:pt x="424" y="26"/>
                    </a:lnTo>
                    <a:lnTo>
                      <a:pt x="402" y="35"/>
                    </a:lnTo>
                    <a:lnTo>
                      <a:pt x="358" y="54"/>
                    </a:lnTo>
                    <a:lnTo>
                      <a:pt x="358" y="54"/>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47" name="Freeform 36">
                <a:extLst>
                  <a:ext uri="{FF2B5EF4-FFF2-40B4-BE49-F238E27FC236}">
                    <a16:creationId xmlns:a16="http://schemas.microsoft.com/office/drawing/2014/main" id="{889F91B9-4997-4A6C-9795-286F568E266D}"/>
                  </a:ext>
                </a:extLst>
              </p:cNvPr>
              <p:cNvSpPr>
                <a:spLocks/>
              </p:cNvSpPr>
              <p:nvPr/>
            </p:nvSpPr>
            <p:spPr bwMode="auto">
              <a:xfrm>
                <a:off x="3670301" y="1798638"/>
                <a:ext cx="219075" cy="95250"/>
              </a:xfrm>
              <a:custGeom>
                <a:avLst/>
                <a:gdLst>
                  <a:gd name="T0" fmla="*/ 542 w 551"/>
                  <a:gd name="T1" fmla="*/ 75 h 237"/>
                  <a:gd name="T2" fmla="*/ 545 w 551"/>
                  <a:gd name="T3" fmla="*/ 37 h 237"/>
                  <a:gd name="T4" fmla="*/ 551 w 551"/>
                  <a:gd name="T5" fmla="*/ 1 h 237"/>
                  <a:gd name="T6" fmla="*/ 531 w 551"/>
                  <a:gd name="T7" fmla="*/ 4 h 237"/>
                  <a:gd name="T8" fmla="*/ 489 w 551"/>
                  <a:gd name="T9" fmla="*/ 14 h 237"/>
                  <a:gd name="T10" fmla="*/ 428 w 551"/>
                  <a:gd name="T11" fmla="*/ 37 h 237"/>
                  <a:gd name="T12" fmla="*/ 389 w 551"/>
                  <a:gd name="T13" fmla="*/ 54 h 237"/>
                  <a:gd name="T14" fmla="*/ 331 w 551"/>
                  <a:gd name="T15" fmla="*/ 78 h 237"/>
                  <a:gd name="T16" fmla="*/ 294 w 551"/>
                  <a:gd name="T17" fmla="*/ 89 h 237"/>
                  <a:gd name="T18" fmla="*/ 284 w 551"/>
                  <a:gd name="T19" fmla="*/ 91 h 237"/>
                  <a:gd name="T20" fmla="*/ 265 w 551"/>
                  <a:gd name="T21" fmla="*/ 87 h 237"/>
                  <a:gd name="T22" fmla="*/ 211 w 551"/>
                  <a:gd name="T23" fmla="*/ 67 h 237"/>
                  <a:gd name="T24" fmla="*/ 184 w 551"/>
                  <a:gd name="T25" fmla="*/ 54 h 237"/>
                  <a:gd name="T26" fmla="*/ 118 w 551"/>
                  <a:gd name="T27" fmla="*/ 26 h 237"/>
                  <a:gd name="T28" fmla="*/ 71 w 551"/>
                  <a:gd name="T29" fmla="*/ 10 h 237"/>
                  <a:gd name="T30" fmla="*/ 24 w 551"/>
                  <a:gd name="T31" fmla="*/ 1 h 237"/>
                  <a:gd name="T32" fmla="*/ 0 w 551"/>
                  <a:gd name="T33" fmla="*/ 145 h 237"/>
                  <a:gd name="T34" fmla="*/ 13 w 551"/>
                  <a:gd name="T35" fmla="*/ 147 h 237"/>
                  <a:gd name="T36" fmla="*/ 42 w 551"/>
                  <a:gd name="T37" fmla="*/ 153 h 237"/>
                  <a:gd name="T38" fmla="*/ 92 w 551"/>
                  <a:gd name="T39" fmla="*/ 173 h 237"/>
                  <a:gd name="T40" fmla="*/ 124 w 551"/>
                  <a:gd name="T41" fmla="*/ 187 h 237"/>
                  <a:gd name="T42" fmla="*/ 185 w 551"/>
                  <a:gd name="T43" fmla="*/ 213 h 237"/>
                  <a:gd name="T44" fmla="*/ 226 w 551"/>
                  <a:gd name="T45" fmla="*/ 227 h 237"/>
                  <a:gd name="T46" fmla="*/ 265 w 551"/>
                  <a:gd name="T47" fmla="*/ 235 h 237"/>
                  <a:gd name="T48" fmla="*/ 284 w 551"/>
                  <a:gd name="T49" fmla="*/ 237 h 237"/>
                  <a:gd name="T50" fmla="*/ 325 w 551"/>
                  <a:gd name="T51" fmla="*/ 231 h 237"/>
                  <a:gd name="T52" fmla="*/ 364 w 551"/>
                  <a:gd name="T53" fmla="*/ 221 h 237"/>
                  <a:gd name="T54" fmla="*/ 406 w 551"/>
                  <a:gd name="T55" fmla="*/ 205 h 237"/>
                  <a:gd name="T56" fmla="*/ 447 w 551"/>
                  <a:gd name="T57" fmla="*/ 187 h 237"/>
                  <a:gd name="T58" fmla="*/ 501 w 551"/>
                  <a:gd name="T59" fmla="*/ 165 h 237"/>
                  <a:gd name="T60" fmla="*/ 551 w 551"/>
                  <a:gd name="T61" fmla="*/ 148 h 237"/>
                  <a:gd name="T62" fmla="*/ 547 w 551"/>
                  <a:gd name="T63" fmla="*/ 131 h 237"/>
                  <a:gd name="T64" fmla="*/ 542 w 551"/>
                  <a:gd name="T65" fmla="*/ 93 h 237"/>
                  <a:gd name="T66" fmla="*/ 542 w 551"/>
                  <a:gd name="T67" fmla="*/ 7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1" h="237">
                    <a:moveTo>
                      <a:pt x="542" y="75"/>
                    </a:moveTo>
                    <a:lnTo>
                      <a:pt x="542" y="75"/>
                    </a:lnTo>
                    <a:lnTo>
                      <a:pt x="542" y="56"/>
                    </a:lnTo>
                    <a:lnTo>
                      <a:pt x="545" y="37"/>
                    </a:lnTo>
                    <a:lnTo>
                      <a:pt x="547" y="19"/>
                    </a:lnTo>
                    <a:lnTo>
                      <a:pt x="551" y="1"/>
                    </a:lnTo>
                    <a:lnTo>
                      <a:pt x="551" y="1"/>
                    </a:lnTo>
                    <a:lnTo>
                      <a:pt x="531" y="4"/>
                    </a:lnTo>
                    <a:lnTo>
                      <a:pt x="510" y="9"/>
                    </a:lnTo>
                    <a:lnTo>
                      <a:pt x="489" y="14"/>
                    </a:lnTo>
                    <a:lnTo>
                      <a:pt x="469" y="20"/>
                    </a:lnTo>
                    <a:lnTo>
                      <a:pt x="428" y="37"/>
                    </a:lnTo>
                    <a:lnTo>
                      <a:pt x="389" y="54"/>
                    </a:lnTo>
                    <a:lnTo>
                      <a:pt x="389" y="54"/>
                    </a:lnTo>
                    <a:lnTo>
                      <a:pt x="360" y="67"/>
                    </a:lnTo>
                    <a:lnTo>
                      <a:pt x="331" y="78"/>
                    </a:lnTo>
                    <a:lnTo>
                      <a:pt x="305" y="87"/>
                    </a:lnTo>
                    <a:lnTo>
                      <a:pt x="294" y="89"/>
                    </a:lnTo>
                    <a:lnTo>
                      <a:pt x="284" y="91"/>
                    </a:lnTo>
                    <a:lnTo>
                      <a:pt x="284" y="91"/>
                    </a:lnTo>
                    <a:lnTo>
                      <a:pt x="277" y="89"/>
                    </a:lnTo>
                    <a:lnTo>
                      <a:pt x="265" y="87"/>
                    </a:lnTo>
                    <a:lnTo>
                      <a:pt x="240" y="78"/>
                    </a:lnTo>
                    <a:lnTo>
                      <a:pt x="211" y="67"/>
                    </a:lnTo>
                    <a:lnTo>
                      <a:pt x="184" y="54"/>
                    </a:lnTo>
                    <a:lnTo>
                      <a:pt x="184" y="54"/>
                    </a:lnTo>
                    <a:lnTo>
                      <a:pt x="140" y="35"/>
                    </a:lnTo>
                    <a:lnTo>
                      <a:pt x="118" y="26"/>
                    </a:lnTo>
                    <a:lnTo>
                      <a:pt x="94" y="18"/>
                    </a:lnTo>
                    <a:lnTo>
                      <a:pt x="71" y="10"/>
                    </a:lnTo>
                    <a:lnTo>
                      <a:pt x="47" y="5"/>
                    </a:lnTo>
                    <a:lnTo>
                      <a:pt x="24" y="1"/>
                    </a:lnTo>
                    <a:lnTo>
                      <a:pt x="0" y="0"/>
                    </a:lnTo>
                    <a:lnTo>
                      <a:pt x="0" y="145"/>
                    </a:lnTo>
                    <a:lnTo>
                      <a:pt x="0" y="145"/>
                    </a:lnTo>
                    <a:lnTo>
                      <a:pt x="13" y="147"/>
                    </a:lnTo>
                    <a:lnTo>
                      <a:pt x="26" y="149"/>
                    </a:lnTo>
                    <a:lnTo>
                      <a:pt x="42" y="153"/>
                    </a:lnTo>
                    <a:lnTo>
                      <a:pt x="58" y="160"/>
                    </a:lnTo>
                    <a:lnTo>
                      <a:pt x="92" y="173"/>
                    </a:lnTo>
                    <a:lnTo>
                      <a:pt x="124" y="187"/>
                    </a:lnTo>
                    <a:lnTo>
                      <a:pt x="124" y="187"/>
                    </a:lnTo>
                    <a:lnTo>
                      <a:pt x="166" y="205"/>
                    </a:lnTo>
                    <a:lnTo>
                      <a:pt x="185" y="213"/>
                    </a:lnTo>
                    <a:lnTo>
                      <a:pt x="206" y="221"/>
                    </a:lnTo>
                    <a:lnTo>
                      <a:pt x="226" y="227"/>
                    </a:lnTo>
                    <a:lnTo>
                      <a:pt x="245" y="231"/>
                    </a:lnTo>
                    <a:lnTo>
                      <a:pt x="265" y="235"/>
                    </a:lnTo>
                    <a:lnTo>
                      <a:pt x="284" y="237"/>
                    </a:lnTo>
                    <a:lnTo>
                      <a:pt x="284" y="237"/>
                    </a:lnTo>
                    <a:lnTo>
                      <a:pt x="305" y="235"/>
                    </a:lnTo>
                    <a:lnTo>
                      <a:pt x="325" y="231"/>
                    </a:lnTo>
                    <a:lnTo>
                      <a:pt x="344" y="227"/>
                    </a:lnTo>
                    <a:lnTo>
                      <a:pt x="364" y="221"/>
                    </a:lnTo>
                    <a:lnTo>
                      <a:pt x="385" y="214"/>
                    </a:lnTo>
                    <a:lnTo>
                      <a:pt x="406" y="205"/>
                    </a:lnTo>
                    <a:lnTo>
                      <a:pt x="447" y="187"/>
                    </a:lnTo>
                    <a:lnTo>
                      <a:pt x="447" y="187"/>
                    </a:lnTo>
                    <a:lnTo>
                      <a:pt x="473" y="175"/>
                    </a:lnTo>
                    <a:lnTo>
                      <a:pt x="501" y="165"/>
                    </a:lnTo>
                    <a:lnTo>
                      <a:pt x="527" y="156"/>
                    </a:lnTo>
                    <a:lnTo>
                      <a:pt x="551" y="148"/>
                    </a:lnTo>
                    <a:lnTo>
                      <a:pt x="551" y="148"/>
                    </a:lnTo>
                    <a:lnTo>
                      <a:pt x="547" y="131"/>
                    </a:lnTo>
                    <a:lnTo>
                      <a:pt x="545" y="113"/>
                    </a:lnTo>
                    <a:lnTo>
                      <a:pt x="542" y="93"/>
                    </a:lnTo>
                    <a:lnTo>
                      <a:pt x="542" y="75"/>
                    </a:lnTo>
                    <a:lnTo>
                      <a:pt x="542" y="75"/>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144" name="Obraz 143">
              <a:extLst>
                <a:ext uri="{FF2B5EF4-FFF2-40B4-BE49-F238E27FC236}">
                  <a16:creationId xmlns:a16="http://schemas.microsoft.com/office/drawing/2014/main" id="{46151391-874B-4FC1-B93D-06ECC092A7C4}"/>
                </a:ext>
              </a:extLst>
            </p:cNvPr>
            <p:cNvPicPr>
              <a:picLocks noChangeAspect="1"/>
            </p:cNvPicPr>
            <p:nvPr/>
          </p:nvPicPr>
          <p:blipFill>
            <a:blip r:embed="rId9">
              <a:grayscl/>
            </a:blip>
            <a:stretch>
              <a:fillRect/>
            </a:stretch>
          </p:blipFill>
          <p:spPr>
            <a:xfrm>
              <a:off x="3563400" y="2373249"/>
              <a:ext cx="683999" cy="324899"/>
            </a:xfrm>
            <a:prstGeom prst="rect">
              <a:avLst/>
            </a:prstGeom>
            <a:grpFill/>
          </p:spPr>
        </p:pic>
      </p:grpSp>
      <p:grpSp>
        <p:nvGrpSpPr>
          <p:cNvPr id="148" name="Grupa 147">
            <a:extLst>
              <a:ext uri="{FF2B5EF4-FFF2-40B4-BE49-F238E27FC236}">
                <a16:creationId xmlns:a16="http://schemas.microsoft.com/office/drawing/2014/main" id="{2F02C3FE-4C6C-4A40-BBFC-FC76AABA7F31}"/>
              </a:ext>
            </a:extLst>
          </p:cNvPr>
          <p:cNvGrpSpPr>
            <a:grpSpLocks noChangeAspect="1"/>
          </p:cNvGrpSpPr>
          <p:nvPr/>
        </p:nvGrpSpPr>
        <p:grpSpPr>
          <a:xfrm>
            <a:off x="7794005" y="3091532"/>
            <a:ext cx="343108" cy="233237"/>
            <a:chOff x="7406453" y="1608450"/>
            <a:chExt cx="932994" cy="634225"/>
          </a:xfrm>
          <a:solidFill>
            <a:srgbClr val="CDCDCD"/>
          </a:solidFill>
        </p:grpSpPr>
        <p:sp>
          <p:nvSpPr>
            <p:cNvPr id="149" name="Dowolny kształt: kształt 148">
              <a:extLst>
                <a:ext uri="{FF2B5EF4-FFF2-40B4-BE49-F238E27FC236}">
                  <a16:creationId xmlns:a16="http://schemas.microsoft.com/office/drawing/2014/main" id="{246E4E9B-8596-448B-B317-C4139D60187F}"/>
                </a:ext>
              </a:extLst>
            </p:cNvPr>
            <p:cNvSpPr/>
            <p:nvPr/>
          </p:nvSpPr>
          <p:spPr>
            <a:xfrm>
              <a:off x="7596497" y="1608450"/>
              <a:ext cx="742950" cy="504825"/>
            </a:xfrm>
            <a:custGeom>
              <a:avLst/>
              <a:gdLst>
                <a:gd name="connsiteX0" fmla="*/ 647700 w 742950"/>
                <a:gd name="connsiteY0" fmla="*/ 171450 h 504825"/>
                <a:gd name="connsiteX1" fmla="*/ 625793 w 742950"/>
                <a:gd name="connsiteY1" fmla="*/ 174308 h 504825"/>
                <a:gd name="connsiteX2" fmla="*/ 628650 w 742950"/>
                <a:gd name="connsiteY2" fmla="*/ 152400 h 504825"/>
                <a:gd name="connsiteX3" fmla="*/ 533400 w 742950"/>
                <a:gd name="connsiteY3" fmla="*/ 57150 h 504825"/>
                <a:gd name="connsiteX4" fmla="*/ 474345 w 742950"/>
                <a:gd name="connsiteY4" fmla="*/ 77153 h 504825"/>
                <a:gd name="connsiteX5" fmla="*/ 381000 w 742950"/>
                <a:gd name="connsiteY5" fmla="*/ 0 h 504825"/>
                <a:gd name="connsiteX6" fmla="*/ 288608 w 742950"/>
                <a:gd name="connsiteY6" fmla="*/ 71438 h 504825"/>
                <a:gd name="connsiteX7" fmla="*/ 209550 w 742950"/>
                <a:gd name="connsiteY7" fmla="*/ 28575 h 504825"/>
                <a:gd name="connsiteX8" fmla="*/ 114300 w 742950"/>
                <a:gd name="connsiteY8" fmla="*/ 123825 h 504825"/>
                <a:gd name="connsiteX9" fmla="*/ 117157 w 742950"/>
                <a:gd name="connsiteY9" fmla="*/ 145733 h 504825"/>
                <a:gd name="connsiteX10" fmla="*/ 95250 w 742950"/>
                <a:gd name="connsiteY10" fmla="*/ 142875 h 504825"/>
                <a:gd name="connsiteX11" fmla="*/ 0 w 742950"/>
                <a:gd name="connsiteY11" fmla="*/ 238125 h 504825"/>
                <a:gd name="connsiteX12" fmla="*/ 95250 w 742950"/>
                <a:gd name="connsiteY12" fmla="*/ 333375 h 504825"/>
                <a:gd name="connsiteX13" fmla="*/ 96203 w 742950"/>
                <a:gd name="connsiteY13" fmla="*/ 333375 h 504825"/>
                <a:gd name="connsiteX14" fmla="*/ 190500 w 742950"/>
                <a:gd name="connsiteY14" fmla="*/ 419100 h 504825"/>
                <a:gd name="connsiteX15" fmla="*/ 248602 w 742950"/>
                <a:gd name="connsiteY15" fmla="*/ 399098 h 504825"/>
                <a:gd name="connsiteX16" fmla="*/ 247650 w 742950"/>
                <a:gd name="connsiteY16" fmla="*/ 409575 h 504825"/>
                <a:gd name="connsiteX17" fmla="*/ 342900 w 742950"/>
                <a:gd name="connsiteY17" fmla="*/ 504825 h 504825"/>
                <a:gd name="connsiteX18" fmla="*/ 438150 w 742950"/>
                <a:gd name="connsiteY18" fmla="*/ 418148 h 504825"/>
                <a:gd name="connsiteX19" fmla="*/ 514350 w 742950"/>
                <a:gd name="connsiteY19" fmla="*/ 457200 h 504825"/>
                <a:gd name="connsiteX20" fmla="*/ 609600 w 742950"/>
                <a:gd name="connsiteY20" fmla="*/ 361950 h 504825"/>
                <a:gd name="connsiteX21" fmla="*/ 609600 w 742950"/>
                <a:gd name="connsiteY21" fmla="*/ 353378 h 504825"/>
                <a:gd name="connsiteX22" fmla="*/ 647700 w 742950"/>
                <a:gd name="connsiteY22" fmla="*/ 361950 h 504825"/>
                <a:gd name="connsiteX23" fmla="*/ 742950 w 742950"/>
                <a:gd name="connsiteY23" fmla="*/ 266700 h 504825"/>
                <a:gd name="connsiteX24" fmla="*/ 647700 w 742950"/>
                <a:gd name="connsiteY24" fmla="*/ 17145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2950" h="504825">
                  <a:moveTo>
                    <a:pt x="647700" y="171450"/>
                  </a:moveTo>
                  <a:cubicBezTo>
                    <a:pt x="640080" y="171450"/>
                    <a:pt x="633413" y="172403"/>
                    <a:pt x="625793" y="174308"/>
                  </a:cubicBezTo>
                  <a:cubicBezTo>
                    <a:pt x="627698" y="167640"/>
                    <a:pt x="628650" y="160020"/>
                    <a:pt x="628650" y="152400"/>
                  </a:cubicBezTo>
                  <a:cubicBezTo>
                    <a:pt x="628650" y="100013"/>
                    <a:pt x="585788" y="57150"/>
                    <a:pt x="533400" y="57150"/>
                  </a:cubicBezTo>
                  <a:cubicBezTo>
                    <a:pt x="511493" y="57150"/>
                    <a:pt x="490538" y="64770"/>
                    <a:pt x="474345" y="77153"/>
                  </a:cubicBezTo>
                  <a:cubicBezTo>
                    <a:pt x="466725" y="33338"/>
                    <a:pt x="427673" y="0"/>
                    <a:pt x="381000" y="0"/>
                  </a:cubicBezTo>
                  <a:cubicBezTo>
                    <a:pt x="337185" y="0"/>
                    <a:pt x="300038" y="30480"/>
                    <a:pt x="288608" y="71438"/>
                  </a:cubicBezTo>
                  <a:cubicBezTo>
                    <a:pt x="271463" y="45720"/>
                    <a:pt x="242888" y="28575"/>
                    <a:pt x="209550" y="28575"/>
                  </a:cubicBezTo>
                  <a:cubicBezTo>
                    <a:pt x="157163" y="28575"/>
                    <a:pt x="114300" y="71438"/>
                    <a:pt x="114300" y="123825"/>
                  </a:cubicBezTo>
                  <a:cubicBezTo>
                    <a:pt x="114300" y="131445"/>
                    <a:pt x="115253" y="138113"/>
                    <a:pt x="117157" y="145733"/>
                  </a:cubicBezTo>
                  <a:cubicBezTo>
                    <a:pt x="109538" y="143828"/>
                    <a:pt x="102870" y="142875"/>
                    <a:pt x="95250" y="142875"/>
                  </a:cubicBezTo>
                  <a:cubicBezTo>
                    <a:pt x="42863" y="142875"/>
                    <a:pt x="0" y="185738"/>
                    <a:pt x="0" y="238125"/>
                  </a:cubicBezTo>
                  <a:cubicBezTo>
                    <a:pt x="0" y="290513"/>
                    <a:pt x="42863" y="333375"/>
                    <a:pt x="95250" y="333375"/>
                  </a:cubicBezTo>
                  <a:cubicBezTo>
                    <a:pt x="95250" y="333375"/>
                    <a:pt x="95250" y="333375"/>
                    <a:pt x="96203" y="333375"/>
                  </a:cubicBezTo>
                  <a:cubicBezTo>
                    <a:pt x="100965" y="381953"/>
                    <a:pt x="141923" y="419100"/>
                    <a:pt x="190500" y="419100"/>
                  </a:cubicBezTo>
                  <a:cubicBezTo>
                    <a:pt x="212408" y="419100"/>
                    <a:pt x="232410" y="411480"/>
                    <a:pt x="248602" y="399098"/>
                  </a:cubicBezTo>
                  <a:cubicBezTo>
                    <a:pt x="248602" y="401955"/>
                    <a:pt x="247650" y="405765"/>
                    <a:pt x="247650" y="409575"/>
                  </a:cubicBezTo>
                  <a:cubicBezTo>
                    <a:pt x="247650" y="461963"/>
                    <a:pt x="290513" y="504825"/>
                    <a:pt x="342900" y="504825"/>
                  </a:cubicBezTo>
                  <a:cubicBezTo>
                    <a:pt x="392430" y="504825"/>
                    <a:pt x="433388" y="466725"/>
                    <a:pt x="438150" y="418148"/>
                  </a:cubicBezTo>
                  <a:cubicBezTo>
                    <a:pt x="455295" y="441960"/>
                    <a:pt x="482918" y="457200"/>
                    <a:pt x="514350" y="457200"/>
                  </a:cubicBezTo>
                  <a:cubicBezTo>
                    <a:pt x="566738" y="457200"/>
                    <a:pt x="609600" y="414338"/>
                    <a:pt x="609600" y="361950"/>
                  </a:cubicBezTo>
                  <a:cubicBezTo>
                    <a:pt x="609600" y="359093"/>
                    <a:pt x="609600" y="356235"/>
                    <a:pt x="609600" y="353378"/>
                  </a:cubicBezTo>
                  <a:cubicBezTo>
                    <a:pt x="621030" y="358140"/>
                    <a:pt x="634365" y="361950"/>
                    <a:pt x="647700" y="361950"/>
                  </a:cubicBezTo>
                  <a:cubicBezTo>
                    <a:pt x="700088" y="361950"/>
                    <a:pt x="742950" y="319088"/>
                    <a:pt x="742950" y="266700"/>
                  </a:cubicBezTo>
                  <a:cubicBezTo>
                    <a:pt x="742950" y="214313"/>
                    <a:pt x="700088" y="171450"/>
                    <a:pt x="647700" y="171450"/>
                  </a:cubicBezTo>
                  <a:close/>
                </a:path>
              </a:pathLst>
            </a:custGeom>
            <a:grpFill/>
            <a:ln w="9525" cap="flat">
              <a:noFill/>
              <a:prstDash val="solid"/>
              <a:miter/>
            </a:ln>
          </p:spPr>
          <p:txBody>
            <a:bodyPr rtlCol="0" anchor="ctr"/>
            <a:lstStyle/>
            <a:p>
              <a:endParaRPr lang="pl-PL"/>
            </a:p>
          </p:txBody>
        </p:sp>
        <p:sp>
          <p:nvSpPr>
            <p:cNvPr id="150" name="Dowolny kształt: kształt 149">
              <a:extLst>
                <a:ext uri="{FF2B5EF4-FFF2-40B4-BE49-F238E27FC236}">
                  <a16:creationId xmlns:a16="http://schemas.microsoft.com/office/drawing/2014/main" id="{FE9C8772-1912-437B-BCE4-E329137AEE5F}"/>
                </a:ext>
              </a:extLst>
            </p:cNvPr>
            <p:cNvSpPr>
              <a:spLocks noChangeAspect="1"/>
            </p:cNvSpPr>
            <p:nvPr/>
          </p:nvSpPr>
          <p:spPr>
            <a:xfrm>
              <a:off x="7406453" y="1986041"/>
              <a:ext cx="377689" cy="256634"/>
            </a:xfrm>
            <a:custGeom>
              <a:avLst/>
              <a:gdLst>
                <a:gd name="connsiteX0" fmla="*/ 647700 w 742950"/>
                <a:gd name="connsiteY0" fmla="*/ 171450 h 504825"/>
                <a:gd name="connsiteX1" fmla="*/ 625793 w 742950"/>
                <a:gd name="connsiteY1" fmla="*/ 174308 h 504825"/>
                <a:gd name="connsiteX2" fmla="*/ 628650 w 742950"/>
                <a:gd name="connsiteY2" fmla="*/ 152400 h 504825"/>
                <a:gd name="connsiteX3" fmla="*/ 533400 w 742950"/>
                <a:gd name="connsiteY3" fmla="*/ 57150 h 504825"/>
                <a:gd name="connsiteX4" fmla="*/ 474345 w 742950"/>
                <a:gd name="connsiteY4" fmla="*/ 77153 h 504825"/>
                <a:gd name="connsiteX5" fmla="*/ 381000 w 742950"/>
                <a:gd name="connsiteY5" fmla="*/ 0 h 504825"/>
                <a:gd name="connsiteX6" fmla="*/ 288608 w 742950"/>
                <a:gd name="connsiteY6" fmla="*/ 71438 h 504825"/>
                <a:gd name="connsiteX7" fmla="*/ 209550 w 742950"/>
                <a:gd name="connsiteY7" fmla="*/ 28575 h 504825"/>
                <a:gd name="connsiteX8" fmla="*/ 114300 w 742950"/>
                <a:gd name="connsiteY8" fmla="*/ 123825 h 504825"/>
                <a:gd name="connsiteX9" fmla="*/ 117157 w 742950"/>
                <a:gd name="connsiteY9" fmla="*/ 145733 h 504825"/>
                <a:gd name="connsiteX10" fmla="*/ 95250 w 742950"/>
                <a:gd name="connsiteY10" fmla="*/ 142875 h 504825"/>
                <a:gd name="connsiteX11" fmla="*/ 0 w 742950"/>
                <a:gd name="connsiteY11" fmla="*/ 238125 h 504825"/>
                <a:gd name="connsiteX12" fmla="*/ 95250 w 742950"/>
                <a:gd name="connsiteY12" fmla="*/ 333375 h 504825"/>
                <a:gd name="connsiteX13" fmla="*/ 96203 w 742950"/>
                <a:gd name="connsiteY13" fmla="*/ 333375 h 504825"/>
                <a:gd name="connsiteX14" fmla="*/ 190500 w 742950"/>
                <a:gd name="connsiteY14" fmla="*/ 419100 h 504825"/>
                <a:gd name="connsiteX15" fmla="*/ 248602 w 742950"/>
                <a:gd name="connsiteY15" fmla="*/ 399098 h 504825"/>
                <a:gd name="connsiteX16" fmla="*/ 247650 w 742950"/>
                <a:gd name="connsiteY16" fmla="*/ 409575 h 504825"/>
                <a:gd name="connsiteX17" fmla="*/ 342900 w 742950"/>
                <a:gd name="connsiteY17" fmla="*/ 504825 h 504825"/>
                <a:gd name="connsiteX18" fmla="*/ 438150 w 742950"/>
                <a:gd name="connsiteY18" fmla="*/ 418148 h 504825"/>
                <a:gd name="connsiteX19" fmla="*/ 514350 w 742950"/>
                <a:gd name="connsiteY19" fmla="*/ 457200 h 504825"/>
                <a:gd name="connsiteX20" fmla="*/ 609600 w 742950"/>
                <a:gd name="connsiteY20" fmla="*/ 361950 h 504825"/>
                <a:gd name="connsiteX21" fmla="*/ 609600 w 742950"/>
                <a:gd name="connsiteY21" fmla="*/ 353378 h 504825"/>
                <a:gd name="connsiteX22" fmla="*/ 647700 w 742950"/>
                <a:gd name="connsiteY22" fmla="*/ 361950 h 504825"/>
                <a:gd name="connsiteX23" fmla="*/ 742950 w 742950"/>
                <a:gd name="connsiteY23" fmla="*/ 266700 h 504825"/>
                <a:gd name="connsiteX24" fmla="*/ 647700 w 742950"/>
                <a:gd name="connsiteY24" fmla="*/ 17145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2950" h="504825">
                  <a:moveTo>
                    <a:pt x="647700" y="171450"/>
                  </a:moveTo>
                  <a:cubicBezTo>
                    <a:pt x="640080" y="171450"/>
                    <a:pt x="633413" y="172403"/>
                    <a:pt x="625793" y="174308"/>
                  </a:cubicBezTo>
                  <a:cubicBezTo>
                    <a:pt x="627698" y="167640"/>
                    <a:pt x="628650" y="160020"/>
                    <a:pt x="628650" y="152400"/>
                  </a:cubicBezTo>
                  <a:cubicBezTo>
                    <a:pt x="628650" y="100013"/>
                    <a:pt x="585788" y="57150"/>
                    <a:pt x="533400" y="57150"/>
                  </a:cubicBezTo>
                  <a:cubicBezTo>
                    <a:pt x="511493" y="57150"/>
                    <a:pt x="490538" y="64770"/>
                    <a:pt x="474345" y="77153"/>
                  </a:cubicBezTo>
                  <a:cubicBezTo>
                    <a:pt x="466725" y="33338"/>
                    <a:pt x="427673" y="0"/>
                    <a:pt x="381000" y="0"/>
                  </a:cubicBezTo>
                  <a:cubicBezTo>
                    <a:pt x="337185" y="0"/>
                    <a:pt x="300038" y="30480"/>
                    <a:pt x="288608" y="71438"/>
                  </a:cubicBezTo>
                  <a:cubicBezTo>
                    <a:pt x="271463" y="45720"/>
                    <a:pt x="242888" y="28575"/>
                    <a:pt x="209550" y="28575"/>
                  </a:cubicBezTo>
                  <a:cubicBezTo>
                    <a:pt x="157163" y="28575"/>
                    <a:pt x="114300" y="71438"/>
                    <a:pt x="114300" y="123825"/>
                  </a:cubicBezTo>
                  <a:cubicBezTo>
                    <a:pt x="114300" y="131445"/>
                    <a:pt x="115253" y="138113"/>
                    <a:pt x="117157" y="145733"/>
                  </a:cubicBezTo>
                  <a:cubicBezTo>
                    <a:pt x="109538" y="143828"/>
                    <a:pt x="102870" y="142875"/>
                    <a:pt x="95250" y="142875"/>
                  </a:cubicBezTo>
                  <a:cubicBezTo>
                    <a:pt x="42863" y="142875"/>
                    <a:pt x="0" y="185738"/>
                    <a:pt x="0" y="238125"/>
                  </a:cubicBezTo>
                  <a:cubicBezTo>
                    <a:pt x="0" y="290513"/>
                    <a:pt x="42863" y="333375"/>
                    <a:pt x="95250" y="333375"/>
                  </a:cubicBezTo>
                  <a:cubicBezTo>
                    <a:pt x="95250" y="333375"/>
                    <a:pt x="95250" y="333375"/>
                    <a:pt x="96203" y="333375"/>
                  </a:cubicBezTo>
                  <a:cubicBezTo>
                    <a:pt x="100965" y="381953"/>
                    <a:pt x="141923" y="419100"/>
                    <a:pt x="190500" y="419100"/>
                  </a:cubicBezTo>
                  <a:cubicBezTo>
                    <a:pt x="212408" y="419100"/>
                    <a:pt x="232410" y="411480"/>
                    <a:pt x="248602" y="399098"/>
                  </a:cubicBezTo>
                  <a:cubicBezTo>
                    <a:pt x="248602" y="401955"/>
                    <a:pt x="247650" y="405765"/>
                    <a:pt x="247650" y="409575"/>
                  </a:cubicBezTo>
                  <a:cubicBezTo>
                    <a:pt x="247650" y="461963"/>
                    <a:pt x="290513" y="504825"/>
                    <a:pt x="342900" y="504825"/>
                  </a:cubicBezTo>
                  <a:cubicBezTo>
                    <a:pt x="392430" y="504825"/>
                    <a:pt x="433388" y="466725"/>
                    <a:pt x="438150" y="418148"/>
                  </a:cubicBezTo>
                  <a:cubicBezTo>
                    <a:pt x="455295" y="441960"/>
                    <a:pt x="482918" y="457200"/>
                    <a:pt x="514350" y="457200"/>
                  </a:cubicBezTo>
                  <a:cubicBezTo>
                    <a:pt x="566738" y="457200"/>
                    <a:pt x="609600" y="414338"/>
                    <a:pt x="609600" y="361950"/>
                  </a:cubicBezTo>
                  <a:cubicBezTo>
                    <a:pt x="609600" y="359093"/>
                    <a:pt x="609600" y="356235"/>
                    <a:pt x="609600" y="353378"/>
                  </a:cubicBezTo>
                  <a:cubicBezTo>
                    <a:pt x="621030" y="358140"/>
                    <a:pt x="634365" y="361950"/>
                    <a:pt x="647700" y="361950"/>
                  </a:cubicBezTo>
                  <a:cubicBezTo>
                    <a:pt x="700088" y="361950"/>
                    <a:pt x="742950" y="319088"/>
                    <a:pt x="742950" y="266700"/>
                  </a:cubicBezTo>
                  <a:cubicBezTo>
                    <a:pt x="742950" y="214313"/>
                    <a:pt x="700088" y="171450"/>
                    <a:pt x="647700" y="171450"/>
                  </a:cubicBezTo>
                  <a:close/>
                </a:path>
              </a:pathLst>
            </a:custGeom>
            <a:grpFill/>
            <a:ln w="9525" cap="flat">
              <a:noFill/>
              <a:prstDash val="solid"/>
              <a:miter/>
            </a:ln>
          </p:spPr>
          <p:txBody>
            <a:bodyPr rtlCol="0" anchor="ctr"/>
            <a:lstStyle/>
            <a:p>
              <a:endParaRPr lang="pl-PL"/>
            </a:p>
          </p:txBody>
        </p:sp>
      </p:grpSp>
      <p:grpSp>
        <p:nvGrpSpPr>
          <p:cNvPr id="151" name="Grupa 150">
            <a:extLst>
              <a:ext uri="{FF2B5EF4-FFF2-40B4-BE49-F238E27FC236}">
                <a16:creationId xmlns:a16="http://schemas.microsoft.com/office/drawing/2014/main" id="{F6BDB93F-D705-47F4-A464-C3B7B7C966F3}"/>
              </a:ext>
            </a:extLst>
          </p:cNvPr>
          <p:cNvGrpSpPr>
            <a:grpSpLocks noChangeAspect="1"/>
          </p:cNvGrpSpPr>
          <p:nvPr/>
        </p:nvGrpSpPr>
        <p:grpSpPr>
          <a:xfrm>
            <a:off x="7799522" y="4709371"/>
            <a:ext cx="167457" cy="203594"/>
            <a:chOff x="7599611" y="1591456"/>
            <a:chExt cx="799471" cy="972000"/>
          </a:xfrm>
          <a:solidFill>
            <a:srgbClr val="CDCDCD"/>
          </a:solidFill>
        </p:grpSpPr>
        <p:sp>
          <p:nvSpPr>
            <p:cNvPr id="152" name="Freeform 46">
              <a:extLst>
                <a:ext uri="{FF2B5EF4-FFF2-40B4-BE49-F238E27FC236}">
                  <a16:creationId xmlns:a16="http://schemas.microsoft.com/office/drawing/2014/main" id="{BC4B7F8E-6259-48CC-A1AE-98BFE3B759FD}"/>
                </a:ext>
              </a:extLst>
            </p:cNvPr>
            <p:cNvSpPr>
              <a:spLocks noChangeAspect="1"/>
            </p:cNvSpPr>
            <p:nvPr/>
          </p:nvSpPr>
          <p:spPr bwMode="auto">
            <a:xfrm>
              <a:off x="7892219" y="1835070"/>
              <a:ext cx="235633" cy="432000"/>
            </a:xfrm>
            <a:custGeom>
              <a:avLst/>
              <a:gdLst>
                <a:gd name="T0" fmla="*/ 129 w 256"/>
                <a:gd name="T1" fmla="*/ 465 h 465"/>
                <a:gd name="T2" fmla="*/ 154 w 256"/>
                <a:gd name="T3" fmla="*/ 462 h 465"/>
                <a:gd name="T4" fmla="*/ 178 w 256"/>
                <a:gd name="T5" fmla="*/ 455 h 465"/>
                <a:gd name="T6" fmla="*/ 200 w 256"/>
                <a:gd name="T7" fmla="*/ 443 h 465"/>
                <a:gd name="T8" fmla="*/ 219 w 256"/>
                <a:gd name="T9" fmla="*/ 427 h 465"/>
                <a:gd name="T10" fmla="*/ 235 w 256"/>
                <a:gd name="T11" fmla="*/ 409 h 465"/>
                <a:gd name="T12" fmla="*/ 246 w 256"/>
                <a:gd name="T13" fmla="*/ 386 h 465"/>
                <a:gd name="T14" fmla="*/ 254 w 256"/>
                <a:gd name="T15" fmla="*/ 363 h 465"/>
                <a:gd name="T16" fmla="*/ 256 w 256"/>
                <a:gd name="T17" fmla="*/ 337 h 465"/>
                <a:gd name="T18" fmla="*/ 255 w 256"/>
                <a:gd name="T19" fmla="*/ 316 h 465"/>
                <a:gd name="T20" fmla="*/ 246 w 256"/>
                <a:gd name="T21" fmla="*/ 274 h 465"/>
                <a:gd name="T22" fmla="*/ 232 w 256"/>
                <a:gd name="T23" fmla="*/ 236 h 465"/>
                <a:gd name="T24" fmla="*/ 200 w 256"/>
                <a:gd name="T25" fmla="*/ 177 h 465"/>
                <a:gd name="T26" fmla="*/ 168 w 256"/>
                <a:gd name="T27" fmla="*/ 117 h 465"/>
                <a:gd name="T28" fmla="*/ 148 w 256"/>
                <a:gd name="T29" fmla="*/ 73 h 465"/>
                <a:gd name="T30" fmla="*/ 133 w 256"/>
                <a:gd name="T31" fmla="*/ 26 h 465"/>
                <a:gd name="T32" fmla="*/ 129 w 256"/>
                <a:gd name="T33" fmla="*/ 0 h 465"/>
                <a:gd name="T34" fmla="*/ 117 w 256"/>
                <a:gd name="T35" fmla="*/ 50 h 465"/>
                <a:gd name="T36" fmla="*/ 99 w 256"/>
                <a:gd name="T37" fmla="*/ 95 h 465"/>
                <a:gd name="T38" fmla="*/ 79 w 256"/>
                <a:gd name="T39" fmla="*/ 137 h 465"/>
                <a:gd name="T40" fmla="*/ 36 w 256"/>
                <a:gd name="T41" fmla="*/ 216 h 465"/>
                <a:gd name="T42" fmla="*/ 18 w 256"/>
                <a:gd name="T43" fmla="*/ 255 h 465"/>
                <a:gd name="T44" fmla="*/ 5 w 256"/>
                <a:gd name="T45" fmla="*/ 294 h 465"/>
                <a:gd name="T46" fmla="*/ 0 w 256"/>
                <a:gd name="T47" fmla="*/ 337 h 465"/>
                <a:gd name="T48" fmla="*/ 1 w 256"/>
                <a:gd name="T49" fmla="*/ 350 h 465"/>
                <a:gd name="T50" fmla="*/ 7 w 256"/>
                <a:gd name="T51" fmla="*/ 375 h 465"/>
                <a:gd name="T52" fmla="*/ 16 w 256"/>
                <a:gd name="T53" fmla="*/ 398 h 465"/>
                <a:gd name="T54" fmla="*/ 29 w 256"/>
                <a:gd name="T55" fmla="*/ 418 h 465"/>
                <a:gd name="T56" fmla="*/ 47 w 256"/>
                <a:gd name="T57" fmla="*/ 436 h 465"/>
                <a:gd name="T58" fmla="*/ 68 w 256"/>
                <a:gd name="T59" fmla="*/ 450 h 465"/>
                <a:gd name="T60" fmla="*/ 90 w 256"/>
                <a:gd name="T61" fmla="*/ 459 h 465"/>
                <a:gd name="T62" fmla="*/ 115 w 256"/>
                <a:gd name="T63" fmla="*/ 465 h 465"/>
                <a:gd name="T64" fmla="*/ 129 w 256"/>
                <a:gd name="T6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465">
                  <a:moveTo>
                    <a:pt x="129" y="465"/>
                  </a:moveTo>
                  <a:lnTo>
                    <a:pt x="129" y="465"/>
                  </a:lnTo>
                  <a:lnTo>
                    <a:pt x="142" y="465"/>
                  </a:lnTo>
                  <a:lnTo>
                    <a:pt x="154" y="462"/>
                  </a:lnTo>
                  <a:lnTo>
                    <a:pt x="166" y="459"/>
                  </a:lnTo>
                  <a:lnTo>
                    <a:pt x="178" y="455"/>
                  </a:lnTo>
                  <a:lnTo>
                    <a:pt x="190" y="450"/>
                  </a:lnTo>
                  <a:lnTo>
                    <a:pt x="200" y="443"/>
                  </a:lnTo>
                  <a:lnTo>
                    <a:pt x="210" y="436"/>
                  </a:lnTo>
                  <a:lnTo>
                    <a:pt x="219" y="427"/>
                  </a:lnTo>
                  <a:lnTo>
                    <a:pt x="227" y="418"/>
                  </a:lnTo>
                  <a:lnTo>
                    <a:pt x="235" y="409"/>
                  </a:lnTo>
                  <a:lnTo>
                    <a:pt x="241" y="398"/>
                  </a:lnTo>
                  <a:lnTo>
                    <a:pt x="246" y="386"/>
                  </a:lnTo>
                  <a:lnTo>
                    <a:pt x="251" y="375"/>
                  </a:lnTo>
                  <a:lnTo>
                    <a:pt x="254" y="363"/>
                  </a:lnTo>
                  <a:lnTo>
                    <a:pt x="256" y="350"/>
                  </a:lnTo>
                  <a:lnTo>
                    <a:pt x="256" y="337"/>
                  </a:lnTo>
                  <a:lnTo>
                    <a:pt x="256" y="337"/>
                  </a:lnTo>
                  <a:lnTo>
                    <a:pt x="255" y="316"/>
                  </a:lnTo>
                  <a:lnTo>
                    <a:pt x="252" y="294"/>
                  </a:lnTo>
                  <a:lnTo>
                    <a:pt x="246" y="274"/>
                  </a:lnTo>
                  <a:lnTo>
                    <a:pt x="239" y="255"/>
                  </a:lnTo>
                  <a:lnTo>
                    <a:pt x="232" y="236"/>
                  </a:lnTo>
                  <a:lnTo>
                    <a:pt x="222" y="216"/>
                  </a:lnTo>
                  <a:lnTo>
                    <a:pt x="200" y="177"/>
                  </a:lnTo>
                  <a:lnTo>
                    <a:pt x="179" y="137"/>
                  </a:lnTo>
                  <a:lnTo>
                    <a:pt x="168" y="117"/>
                  </a:lnTo>
                  <a:lnTo>
                    <a:pt x="158" y="95"/>
                  </a:lnTo>
                  <a:lnTo>
                    <a:pt x="148" y="73"/>
                  </a:lnTo>
                  <a:lnTo>
                    <a:pt x="141" y="50"/>
                  </a:lnTo>
                  <a:lnTo>
                    <a:pt x="133" y="26"/>
                  </a:lnTo>
                  <a:lnTo>
                    <a:pt x="129" y="0"/>
                  </a:lnTo>
                  <a:lnTo>
                    <a:pt x="129" y="0"/>
                  </a:lnTo>
                  <a:lnTo>
                    <a:pt x="123" y="26"/>
                  </a:lnTo>
                  <a:lnTo>
                    <a:pt x="117" y="50"/>
                  </a:lnTo>
                  <a:lnTo>
                    <a:pt x="108" y="73"/>
                  </a:lnTo>
                  <a:lnTo>
                    <a:pt x="99" y="95"/>
                  </a:lnTo>
                  <a:lnTo>
                    <a:pt x="89" y="117"/>
                  </a:lnTo>
                  <a:lnTo>
                    <a:pt x="79" y="137"/>
                  </a:lnTo>
                  <a:lnTo>
                    <a:pt x="56" y="177"/>
                  </a:lnTo>
                  <a:lnTo>
                    <a:pt x="36" y="216"/>
                  </a:lnTo>
                  <a:lnTo>
                    <a:pt x="26" y="236"/>
                  </a:lnTo>
                  <a:lnTo>
                    <a:pt x="18" y="255"/>
                  </a:lnTo>
                  <a:lnTo>
                    <a:pt x="10" y="274"/>
                  </a:lnTo>
                  <a:lnTo>
                    <a:pt x="5" y="294"/>
                  </a:lnTo>
                  <a:lnTo>
                    <a:pt x="1" y="316"/>
                  </a:lnTo>
                  <a:lnTo>
                    <a:pt x="0" y="337"/>
                  </a:lnTo>
                  <a:lnTo>
                    <a:pt x="0" y="337"/>
                  </a:lnTo>
                  <a:lnTo>
                    <a:pt x="1" y="350"/>
                  </a:lnTo>
                  <a:lnTo>
                    <a:pt x="4" y="363"/>
                  </a:lnTo>
                  <a:lnTo>
                    <a:pt x="7" y="375"/>
                  </a:lnTo>
                  <a:lnTo>
                    <a:pt x="11" y="386"/>
                  </a:lnTo>
                  <a:lnTo>
                    <a:pt x="16" y="398"/>
                  </a:lnTo>
                  <a:lnTo>
                    <a:pt x="23" y="409"/>
                  </a:lnTo>
                  <a:lnTo>
                    <a:pt x="29" y="418"/>
                  </a:lnTo>
                  <a:lnTo>
                    <a:pt x="38" y="427"/>
                  </a:lnTo>
                  <a:lnTo>
                    <a:pt x="47" y="436"/>
                  </a:lnTo>
                  <a:lnTo>
                    <a:pt x="57" y="443"/>
                  </a:lnTo>
                  <a:lnTo>
                    <a:pt x="68" y="450"/>
                  </a:lnTo>
                  <a:lnTo>
                    <a:pt x="79" y="455"/>
                  </a:lnTo>
                  <a:lnTo>
                    <a:pt x="90" y="459"/>
                  </a:lnTo>
                  <a:lnTo>
                    <a:pt x="103" y="462"/>
                  </a:lnTo>
                  <a:lnTo>
                    <a:pt x="115" y="465"/>
                  </a:lnTo>
                  <a:lnTo>
                    <a:pt x="129" y="465"/>
                  </a:lnTo>
                  <a:lnTo>
                    <a:pt x="129" y="4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3" name="Freeform 8">
              <a:extLst>
                <a:ext uri="{FF2B5EF4-FFF2-40B4-BE49-F238E27FC236}">
                  <a16:creationId xmlns:a16="http://schemas.microsoft.com/office/drawing/2014/main" id="{691268DC-51A9-465C-8959-4A55CC9AD552}"/>
                </a:ext>
              </a:extLst>
            </p:cNvPr>
            <p:cNvSpPr>
              <a:spLocks noChangeAspect="1" noEditPoints="1"/>
            </p:cNvSpPr>
            <p:nvPr/>
          </p:nvSpPr>
          <p:spPr bwMode="auto">
            <a:xfrm>
              <a:off x="7599611" y="1591456"/>
              <a:ext cx="799471" cy="972000"/>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154" name="Grafika 153" descr="Wulkan">
            <a:extLst>
              <a:ext uri="{FF2B5EF4-FFF2-40B4-BE49-F238E27FC236}">
                <a16:creationId xmlns:a16="http://schemas.microsoft.com/office/drawing/2014/main" id="{ED72A45D-4EB5-4B4C-9605-1DB7690B9AA3}"/>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567819" y="4664268"/>
            <a:ext cx="244313" cy="244313"/>
          </a:xfrm>
          <a:prstGeom prst="rect">
            <a:avLst/>
          </a:prstGeom>
        </p:spPr>
      </p:pic>
      <p:sp>
        <p:nvSpPr>
          <p:cNvPr id="155" name="Freeform 132">
            <a:extLst>
              <a:ext uri="{FF2B5EF4-FFF2-40B4-BE49-F238E27FC236}">
                <a16:creationId xmlns:a16="http://schemas.microsoft.com/office/drawing/2014/main" id="{E2845BF2-A708-4644-B73A-6D89535BB0C0}"/>
              </a:ext>
            </a:extLst>
          </p:cNvPr>
          <p:cNvSpPr>
            <a:spLocks noChangeAspect="1" noEditPoints="1"/>
          </p:cNvSpPr>
          <p:nvPr/>
        </p:nvSpPr>
        <p:spPr bwMode="auto">
          <a:xfrm>
            <a:off x="2354477" y="4677978"/>
            <a:ext cx="203594" cy="203594"/>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156" name="Grupa 155">
            <a:extLst>
              <a:ext uri="{FF2B5EF4-FFF2-40B4-BE49-F238E27FC236}">
                <a16:creationId xmlns:a16="http://schemas.microsoft.com/office/drawing/2014/main" id="{7706973A-E8B1-4D56-86B5-A481C84C5C54}"/>
              </a:ext>
            </a:extLst>
          </p:cNvPr>
          <p:cNvGrpSpPr>
            <a:grpSpLocks noChangeAspect="1"/>
          </p:cNvGrpSpPr>
          <p:nvPr/>
        </p:nvGrpSpPr>
        <p:grpSpPr>
          <a:xfrm>
            <a:off x="4568507" y="4665756"/>
            <a:ext cx="200429" cy="223953"/>
            <a:chOff x="5748338" y="1414463"/>
            <a:chExt cx="676275" cy="755651"/>
          </a:xfrm>
          <a:solidFill>
            <a:srgbClr val="CDCDCD"/>
          </a:solidFill>
        </p:grpSpPr>
        <p:sp>
          <p:nvSpPr>
            <p:cNvPr id="157" name="Freeform 43">
              <a:extLst>
                <a:ext uri="{FF2B5EF4-FFF2-40B4-BE49-F238E27FC236}">
                  <a16:creationId xmlns:a16="http://schemas.microsoft.com/office/drawing/2014/main" id="{9EB473E1-97F8-4F15-97EE-852A155E8244}"/>
                </a:ext>
              </a:extLst>
            </p:cNvPr>
            <p:cNvSpPr>
              <a:spLocks/>
            </p:cNvSpPr>
            <p:nvPr/>
          </p:nvSpPr>
          <p:spPr bwMode="auto">
            <a:xfrm>
              <a:off x="5748338" y="2111376"/>
              <a:ext cx="676275" cy="58738"/>
            </a:xfrm>
            <a:custGeom>
              <a:avLst/>
              <a:gdLst>
                <a:gd name="T0" fmla="*/ 36 w 852"/>
                <a:gd name="T1" fmla="*/ 75 h 75"/>
                <a:gd name="T2" fmla="*/ 814 w 852"/>
                <a:gd name="T3" fmla="*/ 75 h 75"/>
                <a:gd name="T4" fmla="*/ 814 w 852"/>
                <a:gd name="T5" fmla="*/ 75 h 75"/>
                <a:gd name="T6" fmla="*/ 814 w 852"/>
                <a:gd name="T7" fmla="*/ 75 h 75"/>
                <a:gd name="T8" fmla="*/ 822 w 852"/>
                <a:gd name="T9" fmla="*/ 73 h 75"/>
                <a:gd name="T10" fmla="*/ 830 w 852"/>
                <a:gd name="T11" fmla="*/ 72 h 75"/>
                <a:gd name="T12" fmla="*/ 836 w 852"/>
                <a:gd name="T13" fmla="*/ 68 h 75"/>
                <a:gd name="T14" fmla="*/ 841 w 852"/>
                <a:gd name="T15" fmla="*/ 64 h 75"/>
                <a:gd name="T16" fmla="*/ 845 w 852"/>
                <a:gd name="T17" fmla="*/ 58 h 75"/>
                <a:gd name="T18" fmla="*/ 849 w 852"/>
                <a:gd name="T19" fmla="*/ 51 h 75"/>
                <a:gd name="T20" fmla="*/ 852 w 852"/>
                <a:gd name="T21" fmla="*/ 45 h 75"/>
                <a:gd name="T22" fmla="*/ 852 w 852"/>
                <a:gd name="T23" fmla="*/ 37 h 75"/>
                <a:gd name="T24" fmla="*/ 852 w 852"/>
                <a:gd name="T25" fmla="*/ 37 h 75"/>
                <a:gd name="T26" fmla="*/ 852 w 852"/>
                <a:gd name="T27" fmla="*/ 37 h 75"/>
                <a:gd name="T28" fmla="*/ 852 w 852"/>
                <a:gd name="T29" fmla="*/ 30 h 75"/>
                <a:gd name="T30" fmla="*/ 849 w 852"/>
                <a:gd name="T31" fmla="*/ 23 h 75"/>
                <a:gd name="T32" fmla="*/ 845 w 852"/>
                <a:gd name="T33" fmla="*/ 17 h 75"/>
                <a:gd name="T34" fmla="*/ 841 w 852"/>
                <a:gd name="T35" fmla="*/ 11 h 75"/>
                <a:gd name="T36" fmla="*/ 836 w 852"/>
                <a:gd name="T37" fmla="*/ 6 h 75"/>
                <a:gd name="T38" fmla="*/ 830 w 852"/>
                <a:gd name="T39" fmla="*/ 3 h 75"/>
                <a:gd name="T40" fmla="*/ 822 w 852"/>
                <a:gd name="T41" fmla="*/ 2 h 75"/>
                <a:gd name="T42" fmla="*/ 814 w 852"/>
                <a:gd name="T43" fmla="*/ 0 h 75"/>
                <a:gd name="T44" fmla="*/ 36 w 852"/>
                <a:gd name="T45" fmla="*/ 0 h 75"/>
                <a:gd name="T46" fmla="*/ 36 w 852"/>
                <a:gd name="T47" fmla="*/ 0 h 75"/>
                <a:gd name="T48" fmla="*/ 36 w 852"/>
                <a:gd name="T49" fmla="*/ 0 h 75"/>
                <a:gd name="T50" fmla="*/ 30 w 852"/>
                <a:gd name="T51" fmla="*/ 2 h 75"/>
                <a:gd name="T52" fmla="*/ 22 w 852"/>
                <a:gd name="T53" fmla="*/ 3 h 75"/>
                <a:gd name="T54" fmla="*/ 16 w 852"/>
                <a:gd name="T55" fmla="*/ 6 h 75"/>
                <a:gd name="T56" fmla="*/ 11 w 852"/>
                <a:gd name="T57" fmla="*/ 11 h 75"/>
                <a:gd name="T58" fmla="*/ 6 w 852"/>
                <a:gd name="T59" fmla="*/ 17 h 75"/>
                <a:gd name="T60" fmla="*/ 2 w 852"/>
                <a:gd name="T61" fmla="*/ 23 h 75"/>
                <a:gd name="T62" fmla="*/ 0 w 852"/>
                <a:gd name="T63" fmla="*/ 30 h 75"/>
                <a:gd name="T64" fmla="*/ 0 w 852"/>
                <a:gd name="T65" fmla="*/ 37 h 75"/>
                <a:gd name="T66" fmla="*/ 0 w 852"/>
                <a:gd name="T67" fmla="*/ 37 h 75"/>
                <a:gd name="T68" fmla="*/ 0 w 852"/>
                <a:gd name="T69" fmla="*/ 37 h 75"/>
                <a:gd name="T70" fmla="*/ 0 w 852"/>
                <a:gd name="T71" fmla="*/ 45 h 75"/>
                <a:gd name="T72" fmla="*/ 2 w 852"/>
                <a:gd name="T73" fmla="*/ 51 h 75"/>
                <a:gd name="T74" fmla="*/ 6 w 852"/>
                <a:gd name="T75" fmla="*/ 58 h 75"/>
                <a:gd name="T76" fmla="*/ 11 w 852"/>
                <a:gd name="T77" fmla="*/ 64 h 75"/>
                <a:gd name="T78" fmla="*/ 16 w 852"/>
                <a:gd name="T79" fmla="*/ 68 h 75"/>
                <a:gd name="T80" fmla="*/ 22 w 852"/>
                <a:gd name="T81" fmla="*/ 72 h 75"/>
                <a:gd name="T82" fmla="*/ 30 w 852"/>
                <a:gd name="T83" fmla="*/ 73 h 75"/>
                <a:gd name="T84" fmla="*/ 36 w 852"/>
                <a:gd name="T85" fmla="*/ 75 h 75"/>
                <a:gd name="T86" fmla="*/ 36 w 852"/>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2" h="75">
                  <a:moveTo>
                    <a:pt x="36" y="75"/>
                  </a:moveTo>
                  <a:lnTo>
                    <a:pt x="814" y="75"/>
                  </a:lnTo>
                  <a:lnTo>
                    <a:pt x="814" y="75"/>
                  </a:lnTo>
                  <a:lnTo>
                    <a:pt x="814" y="75"/>
                  </a:lnTo>
                  <a:lnTo>
                    <a:pt x="822" y="73"/>
                  </a:lnTo>
                  <a:lnTo>
                    <a:pt x="830" y="72"/>
                  </a:lnTo>
                  <a:lnTo>
                    <a:pt x="836" y="68"/>
                  </a:lnTo>
                  <a:lnTo>
                    <a:pt x="841" y="64"/>
                  </a:lnTo>
                  <a:lnTo>
                    <a:pt x="845" y="58"/>
                  </a:lnTo>
                  <a:lnTo>
                    <a:pt x="849" y="51"/>
                  </a:lnTo>
                  <a:lnTo>
                    <a:pt x="852" y="45"/>
                  </a:lnTo>
                  <a:lnTo>
                    <a:pt x="852" y="37"/>
                  </a:lnTo>
                  <a:lnTo>
                    <a:pt x="852" y="37"/>
                  </a:lnTo>
                  <a:lnTo>
                    <a:pt x="852" y="37"/>
                  </a:lnTo>
                  <a:lnTo>
                    <a:pt x="852" y="30"/>
                  </a:lnTo>
                  <a:lnTo>
                    <a:pt x="849" y="23"/>
                  </a:lnTo>
                  <a:lnTo>
                    <a:pt x="845" y="17"/>
                  </a:lnTo>
                  <a:lnTo>
                    <a:pt x="841" y="11"/>
                  </a:lnTo>
                  <a:lnTo>
                    <a:pt x="836" y="6"/>
                  </a:lnTo>
                  <a:lnTo>
                    <a:pt x="830" y="3"/>
                  </a:lnTo>
                  <a:lnTo>
                    <a:pt x="822" y="2"/>
                  </a:lnTo>
                  <a:lnTo>
                    <a:pt x="814" y="0"/>
                  </a:lnTo>
                  <a:lnTo>
                    <a:pt x="36" y="0"/>
                  </a:lnTo>
                  <a:lnTo>
                    <a:pt x="36" y="0"/>
                  </a:lnTo>
                  <a:lnTo>
                    <a:pt x="36" y="0"/>
                  </a:lnTo>
                  <a:lnTo>
                    <a:pt x="30" y="2"/>
                  </a:lnTo>
                  <a:lnTo>
                    <a:pt x="22" y="3"/>
                  </a:lnTo>
                  <a:lnTo>
                    <a:pt x="16" y="6"/>
                  </a:lnTo>
                  <a:lnTo>
                    <a:pt x="11" y="11"/>
                  </a:lnTo>
                  <a:lnTo>
                    <a:pt x="6" y="17"/>
                  </a:lnTo>
                  <a:lnTo>
                    <a:pt x="2" y="23"/>
                  </a:lnTo>
                  <a:lnTo>
                    <a:pt x="0" y="30"/>
                  </a:lnTo>
                  <a:lnTo>
                    <a:pt x="0" y="37"/>
                  </a:lnTo>
                  <a:lnTo>
                    <a:pt x="0" y="37"/>
                  </a:lnTo>
                  <a:lnTo>
                    <a:pt x="0" y="37"/>
                  </a:lnTo>
                  <a:lnTo>
                    <a:pt x="0" y="45"/>
                  </a:lnTo>
                  <a:lnTo>
                    <a:pt x="2" y="51"/>
                  </a:lnTo>
                  <a:lnTo>
                    <a:pt x="6" y="58"/>
                  </a:lnTo>
                  <a:lnTo>
                    <a:pt x="11" y="64"/>
                  </a:lnTo>
                  <a:lnTo>
                    <a:pt x="16" y="68"/>
                  </a:lnTo>
                  <a:lnTo>
                    <a:pt x="22" y="72"/>
                  </a:lnTo>
                  <a:lnTo>
                    <a:pt x="30" y="73"/>
                  </a:lnTo>
                  <a:lnTo>
                    <a:pt x="36" y="75"/>
                  </a:lnTo>
                  <a:lnTo>
                    <a:pt x="36"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8" name="Freeform 58">
              <a:extLst>
                <a:ext uri="{FF2B5EF4-FFF2-40B4-BE49-F238E27FC236}">
                  <a16:creationId xmlns:a16="http://schemas.microsoft.com/office/drawing/2014/main" id="{C504D354-6F48-4BDA-B0D8-94D9C8E6532F}"/>
                </a:ext>
              </a:extLst>
            </p:cNvPr>
            <p:cNvSpPr>
              <a:spLocks/>
            </p:cNvSpPr>
            <p:nvPr/>
          </p:nvSpPr>
          <p:spPr bwMode="auto">
            <a:xfrm>
              <a:off x="5851525" y="1651001"/>
              <a:ext cx="179388" cy="290513"/>
            </a:xfrm>
            <a:custGeom>
              <a:avLst/>
              <a:gdLst>
                <a:gd name="T0" fmla="*/ 56 w 227"/>
                <a:gd name="T1" fmla="*/ 360 h 365"/>
                <a:gd name="T2" fmla="*/ 56 w 227"/>
                <a:gd name="T3" fmla="*/ 68 h 365"/>
                <a:gd name="T4" fmla="*/ 56 w 227"/>
                <a:gd name="T5" fmla="*/ 68 h 365"/>
                <a:gd name="T6" fmla="*/ 58 w 227"/>
                <a:gd name="T7" fmla="*/ 62 h 365"/>
                <a:gd name="T8" fmla="*/ 59 w 227"/>
                <a:gd name="T9" fmla="*/ 59 h 365"/>
                <a:gd name="T10" fmla="*/ 62 w 227"/>
                <a:gd name="T11" fmla="*/ 56 h 365"/>
                <a:gd name="T12" fmla="*/ 67 w 227"/>
                <a:gd name="T13" fmla="*/ 56 h 365"/>
                <a:gd name="T14" fmla="*/ 162 w 227"/>
                <a:gd name="T15" fmla="*/ 56 h 365"/>
                <a:gd name="T16" fmla="*/ 162 w 227"/>
                <a:gd name="T17" fmla="*/ 56 h 365"/>
                <a:gd name="T18" fmla="*/ 165 w 227"/>
                <a:gd name="T19" fmla="*/ 57 h 365"/>
                <a:gd name="T20" fmla="*/ 168 w 227"/>
                <a:gd name="T21" fmla="*/ 59 h 365"/>
                <a:gd name="T22" fmla="*/ 170 w 227"/>
                <a:gd name="T23" fmla="*/ 62 h 365"/>
                <a:gd name="T24" fmla="*/ 171 w 227"/>
                <a:gd name="T25" fmla="*/ 65 h 365"/>
                <a:gd name="T26" fmla="*/ 171 w 227"/>
                <a:gd name="T27" fmla="*/ 87 h 365"/>
                <a:gd name="T28" fmla="*/ 227 w 227"/>
                <a:gd name="T29" fmla="*/ 87 h 365"/>
                <a:gd name="T30" fmla="*/ 227 w 227"/>
                <a:gd name="T31" fmla="*/ 57 h 365"/>
                <a:gd name="T32" fmla="*/ 227 w 227"/>
                <a:gd name="T33" fmla="*/ 57 h 365"/>
                <a:gd name="T34" fmla="*/ 227 w 227"/>
                <a:gd name="T35" fmla="*/ 45 h 365"/>
                <a:gd name="T36" fmla="*/ 224 w 227"/>
                <a:gd name="T37" fmla="*/ 33 h 365"/>
                <a:gd name="T38" fmla="*/ 219 w 227"/>
                <a:gd name="T39" fmla="*/ 23 h 365"/>
                <a:gd name="T40" fmla="*/ 213 w 227"/>
                <a:gd name="T41" fmla="*/ 14 h 365"/>
                <a:gd name="T42" fmla="*/ 204 w 227"/>
                <a:gd name="T43" fmla="*/ 8 h 365"/>
                <a:gd name="T44" fmla="*/ 194 w 227"/>
                <a:gd name="T45" fmla="*/ 3 h 365"/>
                <a:gd name="T46" fmla="*/ 184 w 227"/>
                <a:gd name="T47" fmla="*/ 0 h 365"/>
                <a:gd name="T48" fmla="*/ 170 w 227"/>
                <a:gd name="T49" fmla="*/ 0 h 365"/>
                <a:gd name="T50" fmla="*/ 61 w 227"/>
                <a:gd name="T51" fmla="*/ 0 h 365"/>
                <a:gd name="T52" fmla="*/ 61 w 227"/>
                <a:gd name="T53" fmla="*/ 0 h 365"/>
                <a:gd name="T54" fmla="*/ 47 w 227"/>
                <a:gd name="T55" fmla="*/ 0 h 365"/>
                <a:gd name="T56" fmla="*/ 34 w 227"/>
                <a:gd name="T57" fmla="*/ 3 h 365"/>
                <a:gd name="T58" fmla="*/ 25 w 227"/>
                <a:gd name="T59" fmla="*/ 8 h 365"/>
                <a:gd name="T60" fmla="*/ 16 w 227"/>
                <a:gd name="T61" fmla="*/ 16 h 365"/>
                <a:gd name="T62" fmla="*/ 10 w 227"/>
                <a:gd name="T63" fmla="*/ 25 h 365"/>
                <a:gd name="T64" fmla="*/ 5 w 227"/>
                <a:gd name="T65" fmla="*/ 34 h 365"/>
                <a:gd name="T66" fmla="*/ 2 w 227"/>
                <a:gd name="T67" fmla="*/ 47 h 365"/>
                <a:gd name="T68" fmla="*/ 0 w 227"/>
                <a:gd name="T69" fmla="*/ 61 h 365"/>
                <a:gd name="T70" fmla="*/ 0 w 227"/>
                <a:gd name="T71" fmla="*/ 365 h 365"/>
                <a:gd name="T72" fmla="*/ 0 w 227"/>
                <a:gd name="T73" fmla="*/ 365 h 365"/>
                <a:gd name="T74" fmla="*/ 19 w 227"/>
                <a:gd name="T75" fmla="*/ 362 h 365"/>
                <a:gd name="T76" fmla="*/ 39 w 227"/>
                <a:gd name="T77" fmla="*/ 360 h 365"/>
                <a:gd name="T78" fmla="*/ 56 w 227"/>
                <a:gd name="T79" fmla="*/ 36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365">
                  <a:moveTo>
                    <a:pt x="56" y="360"/>
                  </a:moveTo>
                  <a:lnTo>
                    <a:pt x="56" y="68"/>
                  </a:lnTo>
                  <a:lnTo>
                    <a:pt x="56" y="68"/>
                  </a:lnTo>
                  <a:lnTo>
                    <a:pt x="58" y="62"/>
                  </a:lnTo>
                  <a:lnTo>
                    <a:pt x="59" y="59"/>
                  </a:lnTo>
                  <a:lnTo>
                    <a:pt x="62" y="56"/>
                  </a:lnTo>
                  <a:lnTo>
                    <a:pt x="67" y="56"/>
                  </a:lnTo>
                  <a:lnTo>
                    <a:pt x="162" y="56"/>
                  </a:lnTo>
                  <a:lnTo>
                    <a:pt x="162" y="56"/>
                  </a:lnTo>
                  <a:lnTo>
                    <a:pt x="165" y="57"/>
                  </a:lnTo>
                  <a:lnTo>
                    <a:pt x="168" y="59"/>
                  </a:lnTo>
                  <a:lnTo>
                    <a:pt x="170" y="62"/>
                  </a:lnTo>
                  <a:lnTo>
                    <a:pt x="171" y="65"/>
                  </a:lnTo>
                  <a:lnTo>
                    <a:pt x="171" y="87"/>
                  </a:lnTo>
                  <a:lnTo>
                    <a:pt x="227" y="87"/>
                  </a:lnTo>
                  <a:lnTo>
                    <a:pt x="227" y="57"/>
                  </a:lnTo>
                  <a:lnTo>
                    <a:pt x="227" y="57"/>
                  </a:lnTo>
                  <a:lnTo>
                    <a:pt x="227" y="45"/>
                  </a:lnTo>
                  <a:lnTo>
                    <a:pt x="224" y="33"/>
                  </a:lnTo>
                  <a:lnTo>
                    <a:pt x="219" y="23"/>
                  </a:lnTo>
                  <a:lnTo>
                    <a:pt x="213" y="14"/>
                  </a:lnTo>
                  <a:lnTo>
                    <a:pt x="204" y="8"/>
                  </a:lnTo>
                  <a:lnTo>
                    <a:pt x="194" y="3"/>
                  </a:lnTo>
                  <a:lnTo>
                    <a:pt x="184" y="0"/>
                  </a:lnTo>
                  <a:lnTo>
                    <a:pt x="170" y="0"/>
                  </a:lnTo>
                  <a:lnTo>
                    <a:pt x="61" y="0"/>
                  </a:lnTo>
                  <a:lnTo>
                    <a:pt x="61" y="0"/>
                  </a:lnTo>
                  <a:lnTo>
                    <a:pt x="47" y="0"/>
                  </a:lnTo>
                  <a:lnTo>
                    <a:pt x="34" y="3"/>
                  </a:lnTo>
                  <a:lnTo>
                    <a:pt x="25" y="8"/>
                  </a:lnTo>
                  <a:lnTo>
                    <a:pt x="16" y="16"/>
                  </a:lnTo>
                  <a:lnTo>
                    <a:pt x="10" y="25"/>
                  </a:lnTo>
                  <a:lnTo>
                    <a:pt x="5" y="34"/>
                  </a:lnTo>
                  <a:lnTo>
                    <a:pt x="2" y="47"/>
                  </a:lnTo>
                  <a:lnTo>
                    <a:pt x="0" y="61"/>
                  </a:lnTo>
                  <a:lnTo>
                    <a:pt x="0" y="365"/>
                  </a:lnTo>
                  <a:lnTo>
                    <a:pt x="0" y="365"/>
                  </a:lnTo>
                  <a:lnTo>
                    <a:pt x="19" y="362"/>
                  </a:lnTo>
                  <a:lnTo>
                    <a:pt x="39" y="360"/>
                  </a:lnTo>
                  <a:lnTo>
                    <a:pt x="56"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9" name="Freeform 59">
              <a:extLst>
                <a:ext uri="{FF2B5EF4-FFF2-40B4-BE49-F238E27FC236}">
                  <a16:creationId xmlns:a16="http://schemas.microsoft.com/office/drawing/2014/main" id="{76451522-9A58-4742-A658-1FBCCF50B939}"/>
                </a:ext>
              </a:extLst>
            </p:cNvPr>
            <p:cNvSpPr>
              <a:spLocks/>
            </p:cNvSpPr>
            <p:nvPr/>
          </p:nvSpPr>
          <p:spPr bwMode="auto">
            <a:xfrm>
              <a:off x="6054725" y="1414463"/>
              <a:ext cx="123825" cy="673100"/>
            </a:xfrm>
            <a:custGeom>
              <a:avLst/>
              <a:gdLst>
                <a:gd name="T0" fmla="*/ 132 w 156"/>
                <a:gd name="T1" fmla="*/ 107 h 848"/>
                <a:gd name="T2" fmla="*/ 156 w 156"/>
                <a:gd name="T3" fmla="*/ 79 h 848"/>
                <a:gd name="T4" fmla="*/ 156 w 156"/>
                <a:gd name="T5" fmla="*/ 31 h 848"/>
                <a:gd name="T6" fmla="*/ 125 w 156"/>
                <a:gd name="T7" fmla="*/ 31 h 848"/>
                <a:gd name="T8" fmla="*/ 125 w 156"/>
                <a:gd name="T9" fmla="*/ 0 h 848"/>
                <a:gd name="T10" fmla="*/ 29 w 156"/>
                <a:gd name="T11" fmla="*/ 0 h 848"/>
                <a:gd name="T12" fmla="*/ 29 w 156"/>
                <a:gd name="T13" fmla="*/ 31 h 848"/>
                <a:gd name="T14" fmla="*/ 0 w 156"/>
                <a:gd name="T15" fmla="*/ 31 h 848"/>
                <a:gd name="T16" fmla="*/ 0 w 156"/>
                <a:gd name="T17" fmla="*/ 79 h 848"/>
                <a:gd name="T18" fmla="*/ 23 w 156"/>
                <a:gd name="T19" fmla="*/ 107 h 848"/>
                <a:gd name="T20" fmla="*/ 21 w 156"/>
                <a:gd name="T21" fmla="*/ 390 h 848"/>
                <a:gd name="T22" fmla="*/ 21 w 156"/>
                <a:gd name="T23" fmla="*/ 390 h 848"/>
                <a:gd name="T24" fmla="*/ 32 w 156"/>
                <a:gd name="T25" fmla="*/ 394 h 848"/>
                <a:gd name="T26" fmla="*/ 41 w 156"/>
                <a:gd name="T27" fmla="*/ 400 h 848"/>
                <a:gd name="T28" fmla="*/ 49 w 156"/>
                <a:gd name="T29" fmla="*/ 408 h 848"/>
                <a:gd name="T30" fmla="*/ 57 w 156"/>
                <a:gd name="T31" fmla="*/ 418 h 848"/>
                <a:gd name="T32" fmla="*/ 62 w 156"/>
                <a:gd name="T33" fmla="*/ 427 h 848"/>
                <a:gd name="T34" fmla="*/ 66 w 156"/>
                <a:gd name="T35" fmla="*/ 438 h 848"/>
                <a:gd name="T36" fmla="*/ 69 w 156"/>
                <a:gd name="T37" fmla="*/ 450 h 848"/>
                <a:gd name="T38" fmla="*/ 71 w 156"/>
                <a:gd name="T39" fmla="*/ 463 h 848"/>
                <a:gd name="T40" fmla="*/ 71 w 156"/>
                <a:gd name="T41" fmla="*/ 848 h 848"/>
                <a:gd name="T42" fmla="*/ 136 w 156"/>
                <a:gd name="T43" fmla="*/ 848 h 848"/>
                <a:gd name="T44" fmla="*/ 132 w 156"/>
                <a:gd name="T45" fmla="*/ 10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6" h="848">
                  <a:moveTo>
                    <a:pt x="132" y="107"/>
                  </a:moveTo>
                  <a:lnTo>
                    <a:pt x="156" y="79"/>
                  </a:lnTo>
                  <a:lnTo>
                    <a:pt x="156" y="31"/>
                  </a:lnTo>
                  <a:lnTo>
                    <a:pt x="125" y="31"/>
                  </a:lnTo>
                  <a:lnTo>
                    <a:pt x="125" y="0"/>
                  </a:lnTo>
                  <a:lnTo>
                    <a:pt x="29" y="0"/>
                  </a:lnTo>
                  <a:lnTo>
                    <a:pt x="29" y="31"/>
                  </a:lnTo>
                  <a:lnTo>
                    <a:pt x="0" y="31"/>
                  </a:lnTo>
                  <a:lnTo>
                    <a:pt x="0" y="79"/>
                  </a:lnTo>
                  <a:lnTo>
                    <a:pt x="23" y="107"/>
                  </a:lnTo>
                  <a:lnTo>
                    <a:pt x="21" y="390"/>
                  </a:lnTo>
                  <a:lnTo>
                    <a:pt x="21" y="390"/>
                  </a:lnTo>
                  <a:lnTo>
                    <a:pt x="32" y="394"/>
                  </a:lnTo>
                  <a:lnTo>
                    <a:pt x="41" y="400"/>
                  </a:lnTo>
                  <a:lnTo>
                    <a:pt x="49" y="408"/>
                  </a:lnTo>
                  <a:lnTo>
                    <a:pt x="57" y="418"/>
                  </a:lnTo>
                  <a:lnTo>
                    <a:pt x="62" y="427"/>
                  </a:lnTo>
                  <a:lnTo>
                    <a:pt x="66" y="438"/>
                  </a:lnTo>
                  <a:lnTo>
                    <a:pt x="69" y="450"/>
                  </a:lnTo>
                  <a:lnTo>
                    <a:pt x="71" y="463"/>
                  </a:lnTo>
                  <a:lnTo>
                    <a:pt x="71" y="848"/>
                  </a:lnTo>
                  <a:lnTo>
                    <a:pt x="136" y="848"/>
                  </a:lnTo>
                  <a:lnTo>
                    <a:pt x="132" y="1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3" name="Freeform 60">
              <a:extLst>
                <a:ext uri="{FF2B5EF4-FFF2-40B4-BE49-F238E27FC236}">
                  <a16:creationId xmlns:a16="http://schemas.microsoft.com/office/drawing/2014/main" id="{C201A2AF-6C7E-47A6-930B-990A132CA662}"/>
                </a:ext>
              </a:extLst>
            </p:cNvPr>
            <p:cNvSpPr>
              <a:spLocks/>
            </p:cNvSpPr>
            <p:nvPr/>
          </p:nvSpPr>
          <p:spPr bwMode="auto">
            <a:xfrm>
              <a:off x="6188075" y="1557338"/>
              <a:ext cx="187325" cy="530225"/>
            </a:xfrm>
            <a:custGeom>
              <a:avLst/>
              <a:gdLst>
                <a:gd name="T0" fmla="*/ 165 w 237"/>
                <a:gd name="T1" fmla="*/ 109 h 668"/>
                <a:gd name="T2" fmla="*/ 165 w 237"/>
                <a:gd name="T3" fmla="*/ 109 h 668"/>
                <a:gd name="T4" fmla="*/ 165 w 237"/>
                <a:gd name="T5" fmla="*/ 101 h 668"/>
                <a:gd name="T6" fmla="*/ 162 w 237"/>
                <a:gd name="T7" fmla="*/ 93 h 668"/>
                <a:gd name="T8" fmla="*/ 159 w 237"/>
                <a:gd name="T9" fmla="*/ 87 h 668"/>
                <a:gd name="T10" fmla="*/ 154 w 237"/>
                <a:gd name="T11" fmla="*/ 81 h 668"/>
                <a:gd name="T12" fmla="*/ 148 w 237"/>
                <a:gd name="T13" fmla="*/ 76 h 668"/>
                <a:gd name="T14" fmla="*/ 142 w 237"/>
                <a:gd name="T15" fmla="*/ 73 h 668"/>
                <a:gd name="T16" fmla="*/ 134 w 237"/>
                <a:gd name="T17" fmla="*/ 70 h 668"/>
                <a:gd name="T18" fmla="*/ 126 w 237"/>
                <a:gd name="T19" fmla="*/ 70 h 668"/>
                <a:gd name="T20" fmla="*/ 100 w 237"/>
                <a:gd name="T21" fmla="*/ 70 h 668"/>
                <a:gd name="T22" fmla="*/ 100 w 237"/>
                <a:gd name="T23" fmla="*/ 48 h 668"/>
                <a:gd name="T24" fmla="*/ 100 w 237"/>
                <a:gd name="T25" fmla="*/ 48 h 668"/>
                <a:gd name="T26" fmla="*/ 101 w 237"/>
                <a:gd name="T27" fmla="*/ 42 h 668"/>
                <a:gd name="T28" fmla="*/ 103 w 237"/>
                <a:gd name="T29" fmla="*/ 37 h 668"/>
                <a:gd name="T30" fmla="*/ 106 w 237"/>
                <a:gd name="T31" fmla="*/ 34 h 668"/>
                <a:gd name="T32" fmla="*/ 114 w 237"/>
                <a:gd name="T33" fmla="*/ 34 h 668"/>
                <a:gd name="T34" fmla="*/ 191 w 237"/>
                <a:gd name="T35" fmla="*/ 34 h 668"/>
                <a:gd name="T36" fmla="*/ 191 w 237"/>
                <a:gd name="T37" fmla="*/ 34 h 668"/>
                <a:gd name="T38" fmla="*/ 198 w 237"/>
                <a:gd name="T39" fmla="*/ 36 h 668"/>
                <a:gd name="T40" fmla="*/ 201 w 237"/>
                <a:gd name="T41" fmla="*/ 39 h 668"/>
                <a:gd name="T42" fmla="*/ 202 w 237"/>
                <a:gd name="T43" fmla="*/ 45 h 668"/>
                <a:gd name="T44" fmla="*/ 202 w 237"/>
                <a:gd name="T45" fmla="*/ 50 h 668"/>
                <a:gd name="T46" fmla="*/ 202 w 237"/>
                <a:gd name="T47" fmla="*/ 668 h 668"/>
                <a:gd name="T48" fmla="*/ 237 w 237"/>
                <a:gd name="T49" fmla="*/ 668 h 668"/>
                <a:gd name="T50" fmla="*/ 237 w 237"/>
                <a:gd name="T51" fmla="*/ 50 h 668"/>
                <a:gd name="T52" fmla="*/ 237 w 237"/>
                <a:gd name="T53" fmla="*/ 50 h 668"/>
                <a:gd name="T54" fmla="*/ 237 w 237"/>
                <a:gd name="T55" fmla="*/ 40 h 668"/>
                <a:gd name="T56" fmla="*/ 233 w 237"/>
                <a:gd name="T57" fmla="*/ 31 h 668"/>
                <a:gd name="T58" fmla="*/ 230 w 237"/>
                <a:gd name="T59" fmla="*/ 23 h 668"/>
                <a:gd name="T60" fmla="*/ 226 w 237"/>
                <a:gd name="T61" fmla="*/ 16 h 668"/>
                <a:gd name="T62" fmla="*/ 226 w 237"/>
                <a:gd name="T63" fmla="*/ 16 h 668"/>
                <a:gd name="T64" fmla="*/ 219 w 237"/>
                <a:gd name="T65" fmla="*/ 8 h 668"/>
                <a:gd name="T66" fmla="*/ 212 w 237"/>
                <a:gd name="T67" fmla="*/ 3 h 668"/>
                <a:gd name="T68" fmla="*/ 202 w 237"/>
                <a:gd name="T69" fmla="*/ 2 h 668"/>
                <a:gd name="T70" fmla="*/ 193 w 237"/>
                <a:gd name="T71" fmla="*/ 0 h 668"/>
                <a:gd name="T72" fmla="*/ 108 w 237"/>
                <a:gd name="T73" fmla="*/ 0 h 668"/>
                <a:gd name="T74" fmla="*/ 108 w 237"/>
                <a:gd name="T75" fmla="*/ 0 h 668"/>
                <a:gd name="T76" fmla="*/ 97 w 237"/>
                <a:gd name="T77" fmla="*/ 2 h 668"/>
                <a:gd name="T78" fmla="*/ 89 w 237"/>
                <a:gd name="T79" fmla="*/ 3 h 668"/>
                <a:gd name="T80" fmla="*/ 81 w 237"/>
                <a:gd name="T81" fmla="*/ 8 h 668"/>
                <a:gd name="T82" fmla="*/ 75 w 237"/>
                <a:gd name="T83" fmla="*/ 14 h 668"/>
                <a:gd name="T84" fmla="*/ 72 w 237"/>
                <a:gd name="T85" fmla="*/ 20 h 668"/>
                <a:gd name="T86" fmla="*/ 69 w 237"/>
                <a:gd name="T87" fmla="*/ 29 h 668"/>
                <a:gd name="T88" fmla="*/ 67 w 237"/>
                <a:gd name="T89" fmla="*/ 39 h 668"/>
                <a:gd name="T90" fmla="*/ 66 w 237"/>
                <a:gd name="T91" fmla="*/ 48 h 668"/>
                <a:gd name="T92" fmla="*/ 66 w 237"/>
                <a:gd name="T93" fmla="*/ 70 h 668"/>
                <a:gd name="T94" fmla="*/ 41 w 237"/>
                <a:gd name="T95" fmla="*/ 70 h 668"/>
                <a:gd name="T96" fmla="*/ 41 w 237"/>
                <a:gd name="T97" fmla="*/ 70 h 668"/>
                <a:gd name="T98" fmla="*/ 31 w 237"/>
                <a:gd name="T99" fmla="*/ 70 h 668"/>
                <a:gd name="T100" fmla="*/ 25 w 237"/>
                <a:gd name="T101" fmla="*/ 73 h 668"/>
                <a:gd name="T102" fmla="*/ 17 w 237"/>
                <a:gd name="T103" fmla="*/ 76 h 668"/>
                <a:gd name="T104" fmla="*/ 13 w 237"/>
                <a:gd name="T105" fmla="*/ 81 h 668"/>
                <a:gd name="T106" fmla="*/ 7 w 237"/>
                <a:gd name="T107" fmla="*/ 87 h 668"/>
                <a:gd name="T108" fmla="*/ 3 w 237"/>
                <a:gd name="T109" fmla="*/ 93 h 668"/>
                <a:gd name="T110" fmla="*/ 2 w 237"/>
                <a:gd name="T111" fmla="*/ 101 h 668"/>
                <a:gd name="T112" fmla="*/ 0 w 237"/>
                <a:gd name="T113" fmla="*/ 109 h 668"/>
                <a:gd name="T114" fmla="*/ 0 w 237"/>
                <a:gd name="T115" fmla="*/ 668 h 668"/>
                <a:gd name="T116" fmla="*/ 165 w 237"/>
                <a:gd name="T117" fmla="*/ 668 h 668"/>
                <a:gd name="T118" fmla="*/ 165 w 237"/>
                <a:gd name="T119" fmla="*/ 109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7" h="668">
                  <a:moveTo>
                    <a:pt x="165" y="109"/>
                  </a:moveTo>
                  <a:lnTo>
                    <a:pt x="165" y="109"/>
                  </a:lnTo>
                  <a:lnTo>
                    <a:pt x="165" y="101"/>
                  </a:lnTo>
                  <a:lnTo>
                    <a:pt x="162" y="93"/>
                  </a:lnTo>
                  <a:lnTo>
                    <a:pt x="159" y="87"/>
                  </a:lnTo>
                  <a:lnTo>
                    <a:pt x="154" y="81"/>
                  </a:lnTo>
                  <a:lnTo>
                    <a:pt x="148" y="76"/>
                  </a:lnTo>
                  <a:lnTo>
                    <a:pt x="142" y="73"/>
                  </a:lnTo>
                  <a:lnTo>
                    <a:pt x="134" y="70"/>
                  </a:lnTo>
                  <a:lnTo>
                    <a:pt x="126" y="70"/>
                  </a:lnTo>
                  <a:lnTo>
                    <a:pt x="100" y="70"/>
                  </a:lnTo>
                  <a:lnTo>
                    <a:pt x="100" y="48"/>
                  </a:lnTo>
                  <a:lnTo>
                    <a:pt x="100" y="48"/>
                  </a:lnTo>
                  <a:lnTo>
                    <a:pt x="101" y="42"/>
                  </a:lnTo>
                  <a:lnTo>
                    <a:pt x="103" y="37"/>
                  </a:lnTo>
                  <a:lnTo>
                    <a:pt x="106" y="34"/>
                  </a:lnTo>
                  <a:lnTo>
                    <a:pt x="114" y="34"/>
                  </a:lnTo>
                  <a:lnTo>
                    <a:pt x="191" y="34"/>
                  </a:lnTo>
                  <a:lnTo>
                    <a:pt x="191" y="34"/>
                  </a:lnTo>
                  <a:lnTo>
                    <a:pt x="198" y="36"/>
                  </a:lnTo>
                  <a:lnTo>
                    <a:pt x="201" y="39"/>
                  </a:lnTo>
                  <a:lnTo>
                    <a:pt x="202" y="45"/>
                  </a:lnTo>
                  <a:lnTo>
                    <a:pt x="202" y="50"/>
                  </a:lnTo>
                  <a:lnTo>
                    <a:pt x="202" y="668"/>
                  </a:lnTo>
                  <a:lnTo>
                    <a:pt x="237" y="668"/>
                  </a:lnTo>
                  <a:lnTo>
                    <a:pt x="237" y="50"/>
                  </a:lnTo>
                  <a:lnTo>
                    <a:pt x="237" y="50"/>
                  </a:lnTo>
                  <a:lnTo>
                    <a:pt x="237" y="40"/>
                  </a:lnTo>
                  <a:lnTo>
                    <a:pt x="233" y="31"/>
                  </a:lnTo>
                  <a:lnTo>
                    <a:pt x="230" y="23"/>
                  </a:lnTo>
                  <a:lnTo>
                    <a:pt x="226" y="16"/>
                  </a:lnTo>
                  <a:lnTo>
                    <a:pt x="226" y="16"/>
                  </a:lnTo>
                  <a:lnTo>
                    <a:pt x="219" y="8"/>
                  </a:lnTo>
                  <a:lnTo>
                    <a:pt x="212" y="3"/>
                  </a:lnTo>
                  <a:lnTo>
                    <a:pt x="202" y="2"/>
                  </a:lnTo>
                  <a:lnTo>
                    <a:pt x="193" y="0"/>
                  </a:lnTo>
                  <a:lnTo>
                    <a:pt x="108" y="0"/>
                  </a:lnTo>
                  <a:lnTo>
                    <a:pt x="108" y="0"/>
                  </a:lnTo>
                  <a:lnTo>
                    <a:pt x="97" y="2"/>
                  </a:lnTo>
                  <a:lnTo>
                    <a:pt x="89" y="3"/>
                  </a:lnTo>
                  <a:lnTo>
                    <a:pt x="81" y="8"/>
                  </a:lnTo>
                  <a:lnTo>
                    <a:pt x="75" y="14"/>
                  </a:lnTo>
                  <a:lnTo>
                    <a:pt x="72" y="20"/>
                  </a:lnTo>
                  <a:lnTo>
                    <a:pt x="69" y="29"/>
                  </a:lnTo>
                  <a:lnTo>
                    <a:pt x="67" y="39"/>
                  </a:lnTo>
                  <a:lnTo>
                    <a:pt x="66" y="48"/>
                  </a:lnTo>
                  <a:lnTo>
                    <a:pt x="66" y="70"/>
                  </a:lnTo>
                  <a:lnTo>
                    <a:pt x="41" y="70"/>
                  </a:lnTo>
                  <a:lnTo>
                    <a:pt x="41" y="70"/>
                  </a:lnTo>
                  <a:lnTo>
                    <a:pt x="31" y="70"/>
                  </a:lnTo>
                  <a:lnTo>
                    <a:pt x="25" y="73"/>
                  </a:lnTo>
                  <a:lnTo>
                    <a:pt x="17" y="76"/>
                  </a:lnTo>
                  <a:lnTo>
                    <a:pt x="13" y="81"/>
                  </a:lnTo>
                  <a:lnTo>
                    <a:pt x="7" y="87"/>
                  </a:lnTo>
                  <a:lnTo>
                    <a:pt x="3" y="93"/>
                  </a:lnTo>
                  <a:lnTo>
                    <a:pt x="2" y="101"/>
                  </a:lnTo>
                  <a:lnTo>
                    <a:pt x="0" y="109"/>
                  </a:lnTo>
                  <a:lnTo>
                    <a:pt x="0" y="668"/>
                  </a:lnTo>
                  <a:lnTo>
                    <a:pt x="165" y="668"/>
                  </a:lnTo>
                  <a:lnTo>
                    <a:pt x="165"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4" name="Freeform 61">
              <a:extLst>
                <a:ext uri="{FF2B5EF4-FFF2-40B4-BE49-F238E27FC236}">
                  <a16:creationId xmlns:a16="http://schemas.microsoft.com/office/drawing/2014/main" id="{BA72CC6A-5A23-4C63-8F1C-E43401807DF8}"/>
                </a:ext>
              </a:extLst>
            </p:cNvPr>
            <p:cNvSpPr>
              <a:spLocks/>
            </p:cNvSpPr>
            <p:nvPr/>
          </p:nvSpPr>
          <p:spPr bwMode="auto">
            <a:xfrm>
              <a:off x="5797550" y="1739901"/>
              <a:ext cx="295275" cy="347663"/>
            </a:xfrm>
            <a:custGeom>
              <a:avLst/>
              <a:gdLst>
                <a:gd name="T0" fmla="*/ 27 w 372"/>
                <a:gd name="T1" fmla="*/ 364 h 440"/>
                <a:gd name="T2" fmla="*/ 31 w 372"/>
                <a:gd name="T3" fmla="*/ 329 h 440"/>
                <a:gd name="T4" fmla="*/ 47 w 372"/>
                <a:gd name="T5" fmla="*/ 308 h 440"/>
                <a:gd name="T6" fmla="*/ 72 w 372"/>
                <a:gd name="T7" fmla="*/ 295 h 440"/>
                <a:gd name="T8" fmla="*/ 106 w 372"/>
                <a:gd name="T9" fmla="*/ 291 h 440"/>
                <a:gd name="T10" fmla="*/ 265 w 372"/>
                <a:gd name="T11" fmla="*/ 308 h 440"/>
                <a:gd name="T12" fmla="*/ 112 w 372"/>
                <a:gd name="T13" fmla="*/ 308 h 440"/>
                <a:gd name="T14" fmla="*/ 86 w 372"/>
                <a:gd name="T15" fmla="*/ 311 h 440"/>
                <a:gd name="T16" fmla="*/ 63 w 372"/>
                <a:gd name="T17" fmla="*/ 322 h 440"/>
                <a:gd name="T18" fmla="*/ 58 w 372"/>
                <a:gd name="T19" fmla="*/ 326 h 440"/>
                <a:gd name="T20" fmla="*/ 47 w 372"/>
                <a:gd name="T21" fmla="*/ 343 h 440"/>
                <a:gd name="T22" fmla="*/ 42 w 372"/>
                <a:gd name="T23" fmla="*/ 371 h 440"/>
                <a:gd name="T24" fmla="*/ 94 w 372"/>
                <a:gd name="T25" fmla="*/ 440 h 440"/>
                <a:gd name="T26" fmla="*/ 94 w 372"/>
                <a:gd name="T27" fmla="*/ 374 h 440"/>
                <a:gd name="T28" fmla="*/ 98 w 372"/>
                <a:gd name="T29" fmla="*/ 364 h 440"/>
                <a:gd name="T30" fmla="*/ 112 w 372"/>
                <a:gd name="T31" fmla="*/ 360 h 440"/>
                <a:gd name="T32" fmla="*/ 157 w 372"/>
                <a:gd name="T33" fmla="*/ 440 h 440"/>
                <a:gd name="T34" fmla="*/ 372 w 372"/>
                <a:gd name="T35" fmla="*/ 51 h 440"/>
                <a:gd name="T36" fmla="*/ 370 w 372"/>
                <a:gd name="T37" fmla="*/ 42 h 440"/>
                <a:gd name="T38" fmla="*/ 362 w 372"/>
                <a:gd name="T39" fmla="*/ 24 h 440"/>
                <a:gd name="T40" fmla="*/ 348 w 372"/>
                <a:gd name="T41" fmla="*/ 10 h 440"/>
                <a:gd name="T42" fmla="*/ 330 w 372"/>
                <a:gd name="T43" fmla="*/ 2 h 440"/>
                <a:gd name="T44" fmla="*/ 209 w 372"/>
                <a:gd name="T45" fmla="*/ 0 h 440"/>
                <a:gd name="T46" fmla="*/ 199 w 372"/>
                <a:gd name="T47" fmla="*/ 2 h 440"/>
                <a:gd name="T48" fmla="*/ 181 w 372"/>
                <a:gd name="T49" fmla="*/ 10 h 440"/>
                <a:gd name="T50" fmla="*/ 167 w 372"/>
                <a:gd name="T51" fmla="*/ 24 h 440"/>
                <a:gd name="T52" fmla="*/ 159 w 372"/>
                <a:gd name="T53" fmla="*/ 42 h 440"/>
                <a:gd name="T54" fmla="*/ 157 w 372"/>
                <a:gd name="T55" fmla="*/ 250 h 440"/>
                <a:gd name="T56" fmla="*/ 265 w 372"/>
                <a:gd name="T57" fmla="*/ 264 h 440"/>
                <a:gd name="T58" fmla="*/ 106 w 372"/>
                <a:gd name="T59" fmla="*/ 264 h 440"/>
                <a:gd name="T60" fmla="*/ 63 w 372"/>
                <a:gd name="T61" fmla="*/ 270 h 440"/>
                <a:gd name="T62" fmla="*/ 44 w 372"/>
                <a:gd name="T63" fmla="*/ 278 h 440"/>
                <a:gd name="T64" fmla="*/ 28 w 372"/>
                <a:gd name="T65" fmla="*/ 289 h 440"/>
                <a:gd name="T66" fmla="*/ 16 w 372"/>
                <a:gd name="T67" fmla="*/ 303 h 440"/>
                <a:gd name="T68" fmla="*/ 8 w 372"/>
                <a:gd name="T69" fmla="*/ 320 h 440"/>
                <a:gd name="T70" fmla="*/ 2 w 372"/>
                <a:gd name="T71" fmla="*/ 340 h 440"/>
                <a:gd name="T72" fmla="*/ 0 w 372"/>
                <a:gd name="T73" fmla="*/ 364 h 440"/>
                <a:gd name="T74" fmla="*/ 27 w 372"/>
                <a:gd name="T75"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440">
                  <a:moveTo>
                    <a:pt x="27" y="364"/>
                  </a:moveTo>
                  <a:lnTo>
                    <a:pt x="27" y="364"/>
                  </a:lnTo>
                  <a:lnTo>
                    <a:pt x="27" y="345"/>
                  </a:lnTo>
                  <a:lnTo>
                    <a:pt x="31" y="329"/>
                  </a:lnTo>
                  <a:lnTo>
                    <a:pt x="38" y="317"/>
                  </a:lnTo>
                  <a:lnTo>
                    <a:pt x="47" y="308"/>
                  </a:lnTo>
                  <a:lnTo>
                    <a:pt x="59" y="300"/>
                  </a:lnTo>
                  <a:lnTo>
                    <a:pt x="72" y="295"/>
                  </a:lnTo>
                  <a:lnTo>
                    <a:pt x="87" y="292"/>
                  </a:lnTo>
                  <a:lnTo>
                    <a:pt x="106" y="291"/>
                  </a:lnTo>
                  <a:lnTo>
                    <a:pt x="265" y="291"/>
                  </a:lnTo>
                  <a:lnTo>
                    <a:pt x="265" y="308"/>
                  </a:lnTo>
                  <a:lnTo>
                    <a:pt x="112" y="308"/>
                  </a:lnTo>
                  <a:lnTo>
                    <a:pt x="112" y="308"/>
                  </a:lnTo>
                  <a:lnTo>
                    <a:pt x="100" y="308"/>
                  </a:lnTo>
                  <a:lnTo>
                    <a:pt x="86" y="311"/>
                  </a:lnTo>
                  <a:lnTo>
                    <a:pt x="75" y="315"/>
                  </a:lnTo>
                  <a:lnTo>
                    <a:pt x="63" y="322"/>
                  </a:lnTo>
                  <a:lnTo>
                    <a:pt x="63" y="322"/>
                  </a:lnTo>
                  <a:lnTo>
                    <a:pt x="58" y="326"/>
                  </a:lnTo>
                  <a:lnTo>
                    <a:pt x="53" y="333"/>
                  </a:lnTo>
                  <a:lnTo>
                    <a:pt x="47" y="343"/>
                  </a:lnTo>
                  <a:lnTo>
                    <a:pt x="44" y="357"/>
                  </a:lnTo>
                  <a:lnTo>
                    <a:pt x="42" y="371"/>
                  </a:lnTo>
                  <a:lnTo>
                    <a:pt x="42" y="440"/>
                  </a:lnTo>
                  <a:lnTo>
                    <a:pt x="94" y="440"/>
                  </a:lnTo>
                  <a:lnTo>
                    <a:pt x="94" y="374"/>
                  </a:lnTo>
                  <a:lnTo>
                    <a:pt x="94" y="374"/>
                  </a:lnTo>
                  <a:lnTo>
                    <a:pt x="95" y="368"/>
                  </a:lnTo>
                  <a:lnTo>
                    <a:pt x="98" y="364"/>
                  </a:lnTo>
                  <a:lnTo>
                    <a:pt x="104" y="360"/>
                  </a:lnTo>
                  <a:lnTo>
                    <a:pt x="112" y="360"/>
                  </a:lnTo>
                  <a:lnTo>
                    <a:pt x="157" y="360"/>
                  </a:lnTo>
                  <a:lnTo>
                    <a:pt x="157" y="440"/>
                  </a:lnTo>
                  <a:lnTo>
                    <a:pt x="372" y="440"/>
                  </a:lnTo>
                  <a:lnTo>
                    <a:pt x="372" y="51"/>
                  </a:lnTo>
                  <a:lnTo>
                    <a:pt x="372" y="51"/>
                  </a:lnTo>
                  <a:lnTo>
                    <a:pt x="370" y="42"/>
                  </a:lnTo>
                  <a:lnTo>
                    <a:pt x="367" y="33"/>
                  </a:lnTo>
                  <a:lnTo>
                    <a:pt x="362" y="24"/>
                  </a:lnTo>
                  <a:lnTo>
                    <a:pt x="356" y="16"/>
                  </a:lnTo>
                  <a:lnTo>
                    <a:pt x="348" y="10"/>
                  </a:lnTo>
                  <a:lnTo>
                    <a:pt x="341" y="5"/>
                  </a:lnTo>
                  <a:lnTo>
                    <a:pt x="330" y="2"/>
                  </a:lnTo>
                  <a:lnTo>
                    <a:pt x="320" y="0"/>
                  </a:lnTo>
                  <a:lnTo>
                    <a:pt x="209" y="0"/>
                  </a:lnTo>
                  <a:lnTo>
                    <a:pt x="209" y="0"/>
                  </a:lnTo>
                  <a:lnTo>
                    <a:pt x="199" y="2"/>
                  </a:lnTo>
                  <a:lnTo>
                    <a:pt x="188" y="5"/>
                  </a:lnTo>
                  <a:lnTo>
                    <a:pt x="181" y="10"/>
                  </a:lnTo>
                  <a:lnTo>
                    <a:pt x="173" y="16"/>
                  </a:lnTo>
                  <a:lnTo>
                    <a:pt x="167" y="24"/>
                  </a:lnTo>
                  <a:lnTo>
                    <a:pt x="162" y="33"/>
                  </a:lnTo>
                  <a:lnTo>
                    <a:pt x="159" y="42"/>
                  </a:lnTo>
                  <a:lnTo>
                    <a:pt x="157" y="51"/>
                  </a:lnTo>
                  <a:lnTo>
                    <a:pt x="157" y="250"/>
                  </a:lnTo>
                  <a:lnTo>
                    <a:pt x="265" y="250"/>
                  </a:lnTo>
                  <a:lnTo>
                    <a:pt x="265" y="264"/>
                  </a:lnTo>
                  <a:lnTo>
                    <a:pt x="106" y="264"/>
                  </a:lnTo>
                  <a:lnTo>
                    <a:pt x="106" y="264"/>
                  </a:lnTo>
                  <a:lnTo>
                    <a:pt x="83" y="266"/>
                  </a:lnTo>
                  <a:lnTo>
                    <a:pt x="63" y="270"/>
                  </a:lnTo>
                  <a:lnTo>
                    <a:pt x="53" y="275"/>
                  </a:lnTo>
                  <a:lnTo>
                    <a:pt x="44" y="278"/>
                  </a:lnTo>
                  <a:lnTo>
                    <a:pt x="36" y="283"/>
                  </a:lnTo>
                  <a:lnTo>
                    <a:pt x="28" y="289"/>
                  </a:lnTo>
                  <a:lnTo>
                    <a:pt x="22" y="295"/>
                  </a:lnTo>
                  <a:lnTo>
                    <a:pt x="16" y="303"/>
                  </a:lnTo>
                  <a:lnTo>
                    <a:pt x="11" y="311"/>
                  </a:lnTo>
                  <a:lnTo>
                    <a:pt x="8" y="320"/>
                  </a:lnTo>
                  <a:lnTo>
                    <a:pt x="5" y="329"/>
                  </a:lnTo>
                  <a:lnTo>
                    <a:pt x="2" y="340"/>
                  </a:lnTo>
                  <a:lnTo>
                    <a:pt x="0" y="351"/>
                  </a:lnTo>
                  <a:lnTo>
                    <a:pt x="0" y="364"/>
                  </a:lnTo>
                  <a:lnTo>
                    <a:pt x="0" y="440"/>
                  </a:lnTo>
                  <a:lnTo>
                    <a:pt x="27" y="440"/>
                  </a:lnTo>
                  <a:lnTo>
                    <a:pt x="27" y="3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65" name="Grafika 164" descr="Monety">
            <a:extLst>
              <a:ext uri="{FF2B5EF4-FFF2-40B4-BE49-F238E27FC236}">
                <a16:creationId xmlns:a16="http://schemas.microsoft.com/office/drawing/2014/main" id="{550AF127-F1BF-4616-AAEC-2645A1ABC563}"/>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3419688" y="4667108"/>
            <a:ext cx="244313" cy="244313"/>
          </a:xfrm>
          <a:prstGeom prst="rect">
            <a:avLst/>
          </a:prstGeom>
        </p:spPr>
      </p:pic>
      <p:grpSp>
        <p:nvGrpSpPr>
          <p:cNvPr id="166" name="Grupa 165">
            <a:extLst>
              <a:ext uri="{FF2B5EF4-FFF2-40B4-BE49-F238E27FC236}">
                <a16:creationId xmlns:a16="http://schemas.microsoft.com/office/drawing/2014/main" id="{C7BAD6CB-3A56-4A1F-937A-0712BCE5708A}"/>
              </a:ext>
            </a:extLst>
          </p:cNvPr>
          <p:cNvGrpSpPr>
            <a:grpSpLocks noChangeAspect="1"/>
          </p:cNvGrpSpPr>
          <p:nvPr/>
        </p:nvGrpSpPr>
        <p:grpSpPr>
          <a:xfrm>
            <a:off x="6693594" y="4660545"/>
            <a:ext cx="244313" cy="244313"/>
            <a:chOff x="5231130" y="4009638"/>
            <a:chExt cx="936000" cy="936000"/>
          </a:xfrm>
          <a:solidFill>
            <a:srgbClr val="CDCDCD"/>
          </a:solidFill>
        </p:grpSpPr>
        <p:pic>
          <p:nvPicPr>
            <p:cNvPr id="167" name="Grafika 166" descr="Drzewo liściaste">
              <a:extLst>
                <a:ext uri="{FF2B5EF4-FFF2-40B4-BE49-F238E27FC236}">
                  <a16:creationId xmlns:a16="http://schemas.microsoft.com/office/drawing/2014/main" id="{5493FD9B-E120-4634-AB47-98E6CEA69AAC}"/>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5231130" y="4009638"/>
              <a:ext cx="936000" cy="936000"/>
            </a:xfrm>
            <a:prstGeom prst="rect">
              <a:avLst/>
            </a:prstGeom>
          </p:spPr>
        </p:pic>
        <p:pic>
          <p:nvPicPr>
            <p:cNvPr id="168" name="Grafika 167" descr="Kwiat">
              <a:extLst>
                <a:ext uri="{FF2B5EF4-FFF2-40B4-BE49-F238E27FC236}">
                  <a16:creationId xmlns:a16="http://schemas.microsoft.com/office/drawing/2014/main" id="{533E9BCC-7FF1-49A5-9793-990A4541E159}"/>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5403106" y="4731784"/>
              <a:ext cx="180000" cy="180000"/>
            </a:xfrm>
            <a:prstGeom prst="rect">
              <a:avLst/>
            </a:prstGeom>
          </p:spPr>
        </p:pic>
      </p:grpSp>
      <p:sp>
        <p:nvSpPr>
          <p:cNvPr id="20" name="Prostokąt: zaokrąglone rogi 19">
            <a:extLst>
              <a:ext uri="{FF2B5EF4-FFF2-40B4-BE49-F238E27FC236}">
                <a16:creationId xmlns:a16="http://schemas.microsoft.com/office/drawing/2014/main" id="{4FBE5D9F-8FEA-434A-BEA1-101B0922FA47}"/>
              </a:ext>
            </a:extLst>
          </p:cNvPr>
          <p:cNvSpPr/>
          <p:nvPr/>
        </p:nvSpPr>
        <p:spPr>
          <a:xfrm>
            <a:off x="624293" y="1416084"/>
            <a:ext cx="3420564" cy="2604638"/>
          </a:xfrm>
          <a:prstGeom prst="roundRect">
            <a:avLst>
              <a:gd name="adj" fmla="val 10185"/>
            </a:avLst>
          </a:prstGeom>
          <a:noFill/>
          <a:ln w="6350">
            <a:solidFill>
              <a:srgbClr val="48AA48"/>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 name="pole tekstowe 25">
            <a:extLst>
              <a:ext uri="{FF2B5EF4-FFF2-40B4-BE49-F238E27FC236}">
                <a16:creationId xmlns:a16="http://schemas.microsoft.com/office/drawing/2014/main" id="{F09C940F-9A0D-48A4-BB71-6435AD5E04B4}"/>
              </a:ext>
            </a:extLst>
          </p:cNvPr>
          <p:cNvSpPr txBox="1"/>
          <p:nvPr/>
        </p:nvSpPr>
        <p:spPr>
          <a:xfrm>
            <a:off x="1736721" y="1298065"/>
            <a:ext cx="839508" cy="276999"/>
          </a:xfrm>
          <a:prstGeom prst="rect">
            <a:avLst/>
          </a:prstGeom>
          <a:solidFill>
            <a:schemeClr val="bg1"/>
          </a:solidFill>
        </p:spPr>
        <p:txBody>
          <a:bodyPr wrap="square">
            <a:spAutoFit/>
          </a:bodyPr>
          <a:lstStyle/>
          <a:p>
            <a:pPr algn="ctr"/>
            <a:r>
              <a:rPr lang="pl-PL" sz="1200" b="1"/>
              <a:t>TOP3</a:t>
            </a:r>
          </a:p>
        </p:txBody>
      </p:sp>
      <p:sp>
        <p:nvSpPr>
          <p:cNvPr id="27" name="Prostokąt 26">
            <a:extLst>
              <a:ext uri="{FF2B5EF4-FFF2-40B4-BE49-F238E27FC236}">
                <a16:creationId xmlns:a16="http://schemas.microsoft.com/office/drawing/2014/main" id="{CF74AAA1-DE95-4B61-9E78-9E2A06EB1646}"/>
              </a:ext>
            </a:extLst>
          </p:cNvPr>
          <p:cNvSpPr/>
          <p:nvPr/>
        </p:nvSpPr>
        <p:spPr>
          <a:xfrm rot="16200000">
            <a:off x="5223099" y="1467099"/>
            <a:ext cx="83119" cy="77824"/>
          </a:xfrm>
          <a:prstGeom prst="rect">
            <a:avLst/>
          </a:prstGeom>
          <a:solidFill>
            <a:srgbClr val="FFDF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170" name="Grupa 169">
            <a:extLst>
              <a:ext uri="{FF2B5EF4-FFF2-40B4-BE49-F238E27FC236}">
                <a16:creationId xmlns:a16="http://schemas.microsoft.com/office/drawing/2014/main" id="{F76B1325-7B37-45BB-80AA-3F884CA7EEC7}"/>
              </a:ext>
            </a:extLst>
          </p:cNvPr>
          <p:cNvGrpSpPr/>
          <p:nvPr/>
        </p:nvGrpSpPr>
        <p:grpSpPr>
          <a:xfrm>
            <a:off x="6082502" y="1231371"/>
            <a:ext cx="1822888" cy="670871"/>
            <a:chOff x="7219059" y="1423626"/>
            <a:chExt cx="1822888" cy="670871"/>
          </a:xfrm>
        </p:grpSpPr>
        <p:sp>
          <p:nvSpPr>
            <p:cNvPr id="171" name="pole tekstowe 170">
              <a:extLst>
                <a:ext uri="{FF2B5EF4-FFF2-40B4-BE49-F238E27FC236}">
                  <a16:creationId xmlns:a16="http://schemas.microsoft.com/office/drawing/2014/main" id="{84EBF2B3-9992-4949-A0E7-708792209486}"/>
                </a:ext>
              </a:extLst>
            </p:cNvPr>
            <p:cNvSpPr txBox="1"/>
            <p:nvPr/>
          </p:nvSpPr>
          <p:spPr>
            <a:xfrm>
              <a:off x="7248444" y="1423626"/>
              <a:ext cx="1793503" cy="253916"/>
            </a:xfrm>
            <a:prstGeom prst="rect">
              <a:avLst/>
            </a:prstGeom>
            <a:noFill/>
          </p:spPr>
          <p:txBody>
            <a:bodyPr wrap="square" rtlCol="0">
              <a:spAutoFit/>
            </a:bodyPr>
            <a:lstStyle/>
            <a:p>
              <a:r>
                <a:rPr lang="pl-PL" sz="1050"/>
                <a:t>Podstawowe, gimnazjalne*</a:t>
              </a:r>
            </a:p>
          </p:txBody>
        </p:sp>
        <p:sp>
          <p:nvSpPr>
            <p:cNvPr id="172" name="Prostokąt 171">
              <a:extLst>
                <a:ext uri="{FF2B5EF4-FFF2-40B4-BE49-F238E27FC236}">
                  <a16:creationId xmlns:a16="http://schemas.microsoft.com/office/drawing/2014/main" id="{7351BE39-6B38-401C-A7A3-2AFD752403A0}"/>
                </a:ext>
              </a:extLst>
            </p:cNvPr>
            <p:cNvSpPr/>
            <p:nvPr/>
          </p:nvSpPr>
          <p:spPr>
            <a:xfrm rot="16200000">
              <a:off x="7216411" y="1489339"/>
              <a:ext cx="83119" cy="77824"/>
            </a:xfrm>
            <a:prstGeom prst="rect">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73" name="Prostokąt 172">
              <a:extLst>
                <a:ext uri="{FF2B5EF4-FFF2-40B4-BE49-F238E27FC236}">
                  <a16:creationId xmlns:a16="http://schemas.microsoft.com/office/drawing/2014/main" id="{F21D9A41-6F27-487E-9318-6DB432C92501}"/>
                </a:ext>
              </a:extLst>
            </p:cNvPr>
            <p:cNvSpPr/>
            <p:nvPr/>
          </p:nvSpPr>
          <p:spPr>
            <a:xfrm rot="16200000">
              <a:off x="7216413" y="1629168"/>
              <a:ext cx="83119" cy="77824"/>
            </a:xfrm>
            <a:prstGeom prst="rect">
              <a:avLst/>
            </a:prstGeom>
            <a:solidFill>
              <a:srgbClr val="B3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74" name="Prostokąt 173">
              <a:extLst>
                <a:ext uri="{FF2B5EF4-FFF2-40B4-BE49-F238E27FC236}">
                  <a16:creationId xmlns:a16="http://schemas.microsoft.com/office/drawing/2014/main" id="{E257D90A-6932-4F81-9B82-1B54D426718B}"/>
                </a:ext>
              </a:extLst>
            </p:cNvPr>
            <p:cNvSpPr/>
            <p:nvPr/>
          </p:nvSpPr>
          <p:spPr>
            <a:xfrm rot="16200000">
              <a:off x="7216414" y="1766515"/>
              <a:ext cx="83119" cy="77824"/>
            </a:xfrm>
            <a:prstGeom prst="rect">
              <a:avLst/>
            </a:prstGeom>
            <a:solidFill>
              <a:srgbClr val="42BE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75" name="pole tekstowe 174">
              <a:extLst>
                <a:ext uri="{FF2B5EF4-FFF2-40B4-BE49-F238E27FC236}">
                  <a16:creationId xmlns:a16="http://schemas.microsoft.com/office/drawing/2014/main" id="{8250271F-50F3-446D-9349-6BBEDCA35570}"/>
                </a:ext>
              </a:extLst>
            </p:cNvPr>
            <p:cNvSpPr txBox="1"/>
            <p:nvPr/>
          </p:nvSpPr>
          <p:spPr>
            <a:xfrm>
              <a:off x="7248444" y="1572055"/>
              <a:ext cx="1793503" cy="253916"/>
            </a:xfrm>
            <a:prstGeom prst="rect">
              <a:avLst/>
            </a:prstGeom>
            <a:noFill/>
          </p:spPr>
          <p:txBody>
            <a:bodyPr wrap="square" rtlCol="0">
              <a:spAutoFit/>
            </a:bodyPr>
            <a:lstStyle/>
            <a:p>
              <a:r>
                <a:rPr lang="pl-PL" sz="1050"/>
                <a:t>Zasadnicze zawodowe</a:t>
              </a:r>
            </a:p>
          </p:txBody>
        </p:sp>
        <p:sp>
          <p:nvSpPr>
            <p:cNvPr id="183" name="pole tekstowe 182">
              <a:extLst>
                <a:ext uri="{FF2B5EF4-FFF2-40B4-BE49-F238E27FC236}">
                  <a16:creationId xmlns:a16="http://schemas.microsoft.com/office/drawing/2014/main" id="{CEA466E8-5023-441A-A4B3-4DBD6D6E28FE}"/>
                </a:ext>
              </a:extLst>
            </p:cNvPr>
            <p:cNvSpPr txBox="1"/>
            <p:nvPr/>
          </p:nvSpPr>
          <p:spPr>
            <a:xfrm>
              <a:off x="7248444" y="1707230"/>
              <a:ext cx="1793503" cy="253916"/>
            </a:xfrm>
            <a:prstGeom prst="rect">
              <a:avLst/>
            </a:prstGeom>
            <a:noFill/>
          </p:spPr>
          <p:txBody>
            <a:bodyPr wrap="square" rtlCol="0">
              <a:spAutoFit/>
            </a:bodyPr>
            <a:lstStyle/>
            <a:p>
              <a:r>
                <a:rPr lang="pl-PL" sz="1050"/>
                <a:t>Średnie</a:t>
              </a:r>
            </a:p>
          </p:txBody>
        </p:sp>
        <p:sp>
          <p:nvSpPr>
            <p:cNvPr id="184" name="pole tekstowe 183">
              <a:extLst>
                <a:ext uri="{FF2B5EF4-FFF2-40B4-BE49-F238E27FC236}">
                  <a16:creationId xmlns:a16="http://schemas.microsoft.com/office/drawing/2014/main" id="{5A62195D-EB64-493E-9801-E2E86870C25A}"/>
                </a:ext>
              </a:extLst>
            </p:cNvPr>
            <p:cNvSpPr txBox="1"/>
            <p:nvPr/>
          </p:nvSpPr>
          <p:spPr>
            <a:xfrm>
              <a:off x="7248444" y="1840581"/>
              <a:ext cx="1793503" cy="253916"/>
            </a:xfrm>
            <a:prstGeom prst="rect">
              <a:avLst/>
            </a:prstGeom>
            <a:noFill/>
          </p:spPr>
          <p:txBody>
            <a:bodyPr wrap="square" rtlCol="0">
              <a:spAutoFit/>
            </a:bodyPr>
            <a:lstStyle/>
            <a:p>
              <a:r>
                <a:rPr lang="pl-PL" sz="1050"/>
                <a:t>Wyższe</a:t>
              </a:r>
            </a:p>
          </p:txBody>
        </p:sp>
        <p:sp>
          <p:nvSpPr>
            <p:cNvPr id="185" name="Prostokąt 184">
              <a:extLst>
                <a:ext uri="{FF2B5EF4-FFF2-40B4-BE49-F238E27FC236}">
                  <a16:creationId xmlns:a16="http://schemas.microsoft.com/office/drawing/2014/main" id="{2558ECBD-9481-4D09-ADEE-8E74558E7C16}"/>
                </a:ext>
              </a:extLst>
            </p:cNvPr>
            <p:cNvSpPr/>
            <p:nvPr/>
          </p:nvSpPr>
          <p:spPr>
            <a:xfrm rot="16200000">
              <a:off x="7216411" y="1899866"/>
              <a:ext cx="83119" cy="77824"/>
            </a:xfrm>
            <a:prstGeom prst="rect">
              <a:avLst/>
            </a:prstGeom>
            <a:solidFill>
              <a:srgbClr val="215F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grpSp>
      <p:grpSp>
        <p:nvGrpSpPr>
          <p:cNvPr id="186" name="Grafika 6" descr="Czapka ukończenia szkoły">
            <a:extLst>
              <a:ext uri="{FF2B5EF4-FFF2-40B4-BE49-F238E27FC236}">
                <a16:creationId xmlns:a16="http://schemas.microsoft.com/office/drawing/2014/main" id="{A4973BFC-F032-4AF9-85FA-6741FD3CDD29}"/>
              </a:ext>
            </a:extLst>
          </p:cNvPr>
          <p:cNvGrpSpPr/>
          <p:nvPr/>
        </p:nvGrpSpPr>
        <p:grpSpPr>
          <a:xfrm>
            <a:off x="7689128" y="1285875"/>
            <a:ext cx="830579" cy="457199"/>
            <a:chOff x="4156710" y="3200400"/>
            <a:chExt cx="830579" cy="457199"/>
          </a:xfrm>
        </p:grpSpPr>
        <p:sp>
          <p:nvSpPr>
            <p:cNvPr id="187" name="Dowolny kształt: kształt 186">
              <a:extLst>
                <a:ext uri="{FF2B5EF4-FFF2-40B4-BE49-F238E27FC236}">
                  <a16:creationId xmlns:a16="http://schemas.microsoft.com/office/drawing/2014/main" id="{C6C28D5B-B5FD-4C75-AD72-588C3061B919}"/>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rgbClr val="215F5F"/>
            </a:solidFill>
            <a:ln w="9525" cap="flat">
              <a:noFill/>
              <a:prstDash val="solid"/>
              <a:miter/>
            </a:ln>
          </p:spPr>
          <p:txBody>
            <a:bodyPr rtlCol="0" anchor="ctr"/>
            <a:lstStyle/>
            <a:p>
              <a:endParaRPr lang="pl-PL"/>
            </a:p>
          </p:txBody>
        </p:sp>
        <p:sp>
          <p:nvSpPr>
            <p:cNvPr id="188" name="Dowolny kształt: kształt 187">
              <a:extLst>
                <a:ext uri="{FF2B5EF4-FFF2-40B4-BE49-F238E27FC236}">
                  <a16:creationId xmlns:a16="http://schemas.microsoft.com/office/drawing/2014/main" id="{15AE7B20-3051-47D6-B7C5-D2F1860884D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rgbClr val="42BEBD"/>
            </a:solidFill>
            <a:ln w="9525" cap="flat">
              <a:noFill/>
              <a:prstDash val="solid"/>
              <a:miter/>
            </a:ln>
          </p:spPr>
          <p:txBody>
            <a:bodyPr rtlCol="0" anchor="ctr"/>
            <a:lstStyle/>
            <a:p>
              <a:endParaRPr lang="pl-PL"/>
            </a:p>
          </p:txBody>
        </p:sp>
      </p:grpSp>
      <p:sp>
        <p:nvSpPr>
          <p:cNvPr id="7" name="pole tekstowe 6">
            <a:extLst>
              <a:ext uri="{FF2B5EF4-FFF2-40B4-BE49-F238E27FC236}">
                <a16:creationId xmlns:a16="http://schemas.microsoft.com/office/drawing/2014/main" id="{C2353828-2E1F-4257-BAC4-A2EECDBA5B9E}"/>
              </a:ext>
            </a:extLst>
          </p:cNvPr>
          <p:cNvSpPr txBox="1"/>
          <p:nvPr/>
        </p:nvSpPr>
        <p:spPr>
          <a:xfrm>
            <a:off x="5973343" y="1836942"/>
            <a:ext cx="2039885" cy="33855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sp>
        <p:nvSpPr>
          <p:cNvPr id="5" name="Symbol zastępczy tekstu 7">
            <a:extLst>
              <a:ext uri="{FF2B5EF4-FFF2-40B4-BE49-F238E27FC236}">
                <a16:creationId xmlns:a16="http://schemas.microsoft.com/office/drawing/2014/main" id="{93409928-1562-4106-81E5-3FAB246F27BB}"/>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111194542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Wykres 16">
            <a:extLst>
              <a:ext uri="{FF2B5EF4-FFF2-40B4-BE49-F238E27FC236}">
                <a16:creationId xmlns:a16="http://schemas.microsoft.com/office/drawing/2014/main" id="{6525DB7A-CD6C-48AF-934A-26F707C443E2}"/>
              </a:ext>
            </a:extLst>
          </p:cNvPr>
          <p:cNvGraphicFramePr/>
          <p:nvPr>
            <p:extLst>
              <p:ext uri="{D42A27DB-BD31-4B8C-83A1-F6EECF244321}">
                <p14:modId xmlns:p14="http://schemas.microsoft.com/office/powerpoint/2010/main" val="2714574661"/>
              </p:ext>
            </p:extLst>
          </p:nvPr>
        </p:nvGraphicFramePr>
        <p:xfrm>
          <a:off x="335911" y="2891538"/>
          <a:ext cx="8199183" cy="1773378"/>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od których zależy stan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P5. Od czego Pana(i) zdaniem w największym stopniu zależy stan środowiska? Proszę podać co najwyżej trzy odpowiedzi.</a:t>
            </a:r>
          </a:p>
          <a:p>
            <a:pPr algn="just"/>
            <a:r>
              <a:rPr lang="pl-PL" sz="800" i="1">
                <a:solidFill>
                  <a:srgbClr val="CDCDCD"/>
                </a:solidFill>
              </a:rPr>
              <a:t>Pytanie wielokrotnego </a:t>
            </a:r>
            <a:r>
              <a:rPr lang="pl-PL" sz="800" i="1">
                <a:solidFill>
                  <a:schemeClr val="bg1">
                    <a:lumMod val="75000"/>
                  </a:schemeClr>
                </a:solidFill>
              </a:rPr>
              <a:t>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sytuację finansową: pracujący n=678, emeryt, rencista n=281, niepracujący n=72.</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sp>
        <p:nvSpPr>
          <p:cNvPr id="4" name="pole tekstowe 3">
            <a:extLst>
              <a:ext uri="{FF2B5EF4-FFF2-40B4-BE49-F238E27FC236}">
                <a16:creationId xmlns:a16="http://schemas.microsoft.com/office/drawing/2014/main" id="{6C5BCB93-CABD-42FA-8176-BC4BEF54CD15}"/>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12" name="Wykres 11">
            <a:extLst>
              <a:ext uri="{FF2B5EF4-FFF2-40B4-BE49-F238E27FC236}">
                <a16:creationId xmlns:a16="http://schemas.microsoft.com/office/drawing/2014/main" id="{43668235-D60C-4E57-88FB-5587BEAD5DB4}"/>
              </a:ext>
            </a:extLst>
          </p:cNvPr>
          <p:cNvGraphicFramePr/>
          <p:nvPr>
            <p:extLst>
              <p:ext uri="{D42A27DB-BD31-4B8C-83A1-F6EECF244321}">
                <p14:modId xmlns:p14="http://schemas.microsoft.com/office/powerpoint/2010/main" val="3976734482"/>
              </p:ext>
            </p:extLst>
          </p:nvPr>
        </p:nvGraphicFramePr>
        <p:xfrm>
          <a:off x="333052" y="1298220"/>
          <a:ext cx="8199183" cy="177337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6" name="Tabela 15">
            <a:extLst>
              <a:ext uri="{FF2B5EF4-FFF2-40B4-BE49-F238E27FC236}">
                <a16:creationId xmlns:a16="http://schemas.microsoft.com/office/drawing/2014/main" id="{11378172-69D8-48FA-BB5F-9A8E6916D61D}"/>
              </a:ext>
            </a:extLst>
          </p:cNvPr>
          <p:cNvGraphicFramePr>
            <a:graphicFrameLocks noGrp="1"/>
          </p:cNvGraphicFramePr>
          <p:nvPr/>
        </p:nvGraphicFramePr>
        <p:xfrm>
          <a:off x="666767" y="3361008"/>
          <a:ext cx="7810460" cy="558165"/>
        </p:xfrm>
        <a:graphic>
          <a:graphicData uri="http://schemas.openxmlformats.org/drawingml/2006/table">
            <a:tbl>
              <a:tblPr firstRow="1" bandRow="1">
                <a:tableStyleId>{5C22544A-7EE6-4342-B048-85BDC9FD1C3A}</a:tableStyleId>
              </a:tblPr>
              <a:tblGrid>
                <a:gridCol w="1111972">
                  <a:extLst>
                    <a:ext uri="{9D8B030D-6E8A-4147-A177-3AD203B41FA5}">
                      <a16:colId xmlns:a16="http://schemas.microsoft.com/office/drawing/2014/main" val="173148424"/>
                    </a:ext>
                  </a:extLst>
                </a:gridCol>
                <a:gridCol w="1111972">
                  <a:extLst>
                    <a:ext uri="{9D8B030D-6E8A-4147-A177-3AD203B41FA5}">
                      <a16:colId xmlns:a16="http://schemas.microsoft.com/office/drawing/2014/main" val="3317122865"/>
                    </a:ext>
                  </a:extLst>
                </a:gridCol>
                <a:gridCol w="1111972">
                  <a:extLst>
                    <a:ext uri="{9D8B030D-6E8A-4147-A177-3AD203B41FA5}">
                      <a16:colId xmlns:a16="http://schemas.microsoft.com/office/drawing/2014/main" val="2749690492"/>
                    </a:ext>
                  </a:extLst>
                </a:gridCol>
                <a:gridCol w="1111972">
                  <a:extLst>
                    <a:ext uri="{9D8B030D-6E8A-4147-A177-3AD203B41FA5}">
                      <a16:colId xmlns:a16="http://schemas.microsoft.com/office/drawing/2014/main" val="2938667892"/>
                    </a:ext>
                  </a:extLst>
                </a:gridCol>
                <a:gridCol w="1111972">
                  <a:extLst>
                    <a:ext uri="{9D8B030D-6E8A-4147-A177-3AD203B41FA5}">
                      <a16:colId xmlns:a16="http://schemas.microsoft.com/office/drawing/2014/main" val="411925587"/>
                    </a:ext>
                  </a:extLst>
                </a:gridCol>
                <a:gridCol w="1111972">
                  <a:extLst>
                    <a:ext uri="{9D8B030D-6E8A-4147-A177-3AD203B41FA5}">
                      <a16:colId xmlns:a16="http://schemas.microsoft.com/office/drawing/2014/main" val="3608420190"/>
                    </a:ext>
                  </a:extLst>
                </a:gridCol>
                <a:gridCol w="1138628">
                  <a:extLst>
                    <a:ext uri="{9D8B030D-6E8A-4147-A177-3AD203B41FA5}">
                      <a16:colId xmlns:a16="http://schemas.microsoft.com/office/drawing/2014/main" val="2823064476"/>
                    </a:ext>
                  </a:extLst>
                </a:gridCol>
              </a:tblGrid>
              <a:tr h="370840">
                <a:tc>
                  <a:txBody>
                    <a:bodyPr/>
                    <a:lstStyle/>
                    <a:p>
                      <a:pPr algn="ctr" rtl="0" fontAlgn="ctr"/>
                      <a:r>
                        <a:rPr lang="pl-PL" sz="900" b="0" i="0" u="none" strike="noStrike">
                          <a:solidFill>
                            <a:schemeClr val="tx1"/>
                          </a:solidFill>
                          <a:effectLst/>
                          <a:latin typeface="+mj-lt"/>
                        </a:rPr>
                        <a:t>od aktywności każdego z nas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chemeClr val="tx1"/>
                          </a:solidFill>
                          <a:effectLst/>
                          <a:latin typeface="+mj-lt"/>
                        </a:rPr>
                        <a:t>od położenia przez rząd nacisku na sprawy ochrony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chemeClr val="tx1"/>
                          </a:solidFill>
                          <a:effectLst/>
                          <a:latin typeface="+mj-lt"/>
                        </a:rPr>
                        <a:t>od uznania przez nasze społeczeństwo kwestii środowiska za ważny problem</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tego, ile się </a:t>
                      </a:r>
                    </a:p>
                    <a:p>
                      <a:pPr algn="ctr" rtl="0" fontAlgn="ctr"/>
                      <a:r>
                        <a:rPr lang="pl-PL" sz="900" b="0" i="0" u="none" strike="noStrike">
                          <a:solidFill>
                            <a:srgbClr val="595959"/>
                          </a:solidFill>
                          <a:effectLst/>
                          <a:latin typeface="+mj-lt"/>
                        </a:rPr>
                        <a:t>o tym </a:t>
                      </a:r>
                    </a:p>
                    <a:p>
                      <a:pPr algn="ctr" rtl="0" fontAlgn="ctr"/>
                      <a:r>
                        <a:rPr lang="pl-PL" sz="900" b="0" i="0" u="none" strike="noStrike">
                          <a:solidFill>
                            <a:srgbClr val="595959"/>
                          </a:solidFill>
                          <a:effectLst/>
                          <a:latin typeface="+mj-lt"/>
                        </a:rPr>
                        <a:t>mówi w mediach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dobrych przepisów </a:t>
                      </a:r>
                    </a:p>
                    <a:p>
                      <a:pPr algn="ctr" rtl="0" fontAlgn="ctr"/>
                      <a:r>
                        <a:rPr lang="pl-PL" sz="900" b="0" i="0" u="none" strike="noStrike">
                          <a:solidFill>
                            <a:srgbClr val="595959"/>
                          </a:solidFill>
                          <a:effectLst/>
                          <a:latin typeface="+mj-lt"/>
                        </a:rPr>
                        <a:t>prawnych i ich </a:t>
                      </a:r>
                    </a:p>
                    <a:p>
                      <a:pPr algn="ctr" rtl="0" fontAlgn="ctr"/>
                      <a:r>
                        <a:rPr lang="pl-PL" sz="900" b="0" i="0" u="none" strike="noStrike">
                          <a:solidFill>
                            <a:srgbClr val="595959"/>
                          </a:solidFill>
                          <a:effectLst/>
                          <a:latin typeface="+mj-lt"/>
                        </a:rPr>
                        <a:t>egzekwowania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aktywności władz </a:t>
                      </a:r>
                    </a:p>
                    <a:p>
                      <a:pPr algn="ctr" rtl="0" fontAlgn="ctr"/>
                      <a:r>
                        <a:rPr lang="pl-PL" sz="900" b="0" i="0" u="none" strike="noStrike">
                          <a:solidFill>
                            <a:srgbClr val="595959"/>
                          </a:solidFill>
                          <a:effectLst/>
                          <a:latin typeface="+mj-lt"/>
                        </a:rPr>
                        <a:t>lokalnych </a:t>
                      </a:r>
                    </a:p>
                    <a:p>
                      <a:pPr algn="ctr" rtl="0" fontAlgn="ctr"/>
                      <a:r>
                        <a:rPr lang="pl-PL" sz="900" b="0" i="0" u="none" strike="noStrike">
                          <a:solidFill>
                            <a:srgbClr val="595959"/>
                          </a:solidFill>
                          <a:effectLst/>
                          <a:latin typeface="+mj-lt"/>
                        </a:rPr>
                        <a:t>w dziedzinie </a:t>
                      </a:r>
                    </a:p>
                    <a:p>
                      <a:pPr algn="ctr" rtl="0" fontAlgn="ctr"/>
                      <a:r>
                        <a:rPr lang="pl-PL" sz="900" b="0" i="0" u="none" strike="noStrike">
                          <a:solidFill>
                            <a:srgbClr val="595959"/>
                          </a:solidFill>
                          <a:effectLst/>
                          <a:latin typeface="+mj-lt"/>
                        </a:rPr>
                        <a:t>ochrony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a:solidFill>
                            <a:srgbClr val="595959"/>
                          </a:solidFill>
                          <a:effectLst/>
                          <a:latin typeface="+mj-lt"/>
                        </a:rPr>
                        <a:t>od emisji </a:t>
                      </a:r>
                    </a:p>
                    <a:p>
                      <a:pPr algn="ctr" rtl="0" fontAlgn="ctr"/>
                      <a:r>
                        <a:rPr lang="pl-PL" sz="900" b="0" i="0" u="none" strike="noStrike">
                          <a:solidFill>
                            <a:srgbClr val="595959"/>
                          </a:solidFill>
                          <a:effectLst/>
                          <a:latin typeface="+mj-lt"/>
                        </a:rPr>
                        <a:t>zanieczyszczających </a:t>
                      </a:r>
                    </a:p>
                    <a:p>
                      <a:pPr algn="ctr" rtl="0" fontAlgn="ctr"/>
                      <a:r>
                        <a:rPr lang="pl-PL" sz="900" b="0" i="0" u="none" strike="noStrike">
                          <a:solidFill>
                            <a:srgbClr val="595959"/>
                          </a:solidFill>
                          <a:effectLst/>
                          <a:latin typeface="+mj-lt"/>
                        </a:rPr>
                        <a:t>powietrze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aphicFrame>
        <p:nvGraphicFramePr>
          <p:cNvPr id="18" name="Tabela 17">
            <a:extLst>
              <a:ext uri="{FF2B5EF4-FFF2-40B4-BE49-F238E27FC236}">
                <a16:creationId xmlns:a16="http://schemas.microsoft.com/office/drawing/2014/main" id="{D2DBD77F-C6B7-4EB1-A81D-BE7D1F9F2939}"/>
              </a:ext>
            </a:extLst>
          </p:cNvPr>
          <p:cNvGraphicFramePr>
            <a:graphicFrameLocks noGrp="1"/>
          </p:cNvGraphicFramePr>
          <p:nvPr>
            <p:extLst>
              <p:ext uri="{D42A27DB-BD31-4B8C-83A1-F6EECF244321}">
                <p14:modId xmlns:p14="http://schemas.microsoft.com/office/powerpoint/2010/main" val="2844857519"/>
              </p:ext>
            </p:extLst>
          </p:nvPr>
        </p:nvGraphicFramePr>
        <p:xfrm>
          <a:off x="844590" y="4916072"/>
          <a:ext cx="7632639" cy="421005"/>
        </p:xfrm>
        <a:graphic>
          <a:graphicData uri="http://schemas.openxmlformats.org/drawingml/2006/table">
            <a:tbl>
              <a:tblPr firstRow="1" bandRow="1">
                <a:tableStyleId>{5C22544A-7EE6-4342-B048-85BDC9FD1C3A}</a:tableStyleId>
              </a:tblPr>
              <a:tblGrid>
                <a:gridCol w="1090377">
                  <a:extLst>
                    <a:ext uri="{9D8B030D-6E8A-4147-A177-3AD203B41FA5}">
                      <a16:colId xmlns:a16="http://schemas.microsoft.com/office/drawing/2014/main" val="2215700506"/>
                    </a:ext>
                  </a:extLst>
                </a:gridCol>
                <a:gridCol w="1090377">
                  <a:extLst>
                    <a:ext uri="{9D8B030D-6E8A-4147-A177-3AD203B41FA5}">
                      <a16:colId xmlns:a16="http://schemas.microsoft.com/office/drawing/2014/main" val="1752133558"/>
                    </a:ext>
                  </a:extLst>
                </a:gridCol>
                <a:gridCol w="1090377">
                  <a:extLst>
                    <a:ext uri="{9D8B030D-6E8A-4147-A177-3AD203B41FA5}">
                      <a16:colId xmlns:a16="http://schemas.microsoft.com/office/drawing/2014/main" val="2064937206"/>
                    </a:ext>
                  </a:extLst>
                </a:gridCol>
                <a:gridCol w="1090377">
                  <a:extLst>
                    <a:ext uri="{9D8B030D-6E8A-4147-A177-3AD203B41FA5}">
                      <a16:colId xmlns:a16="http://schemas.microsoft.com/office/drawing/2014/main" val="1633428367"/>
                    </a:ext>
                  </a:extLst>
                </a:gridCol>
                <a:gridCol w="1090377">
                  <a:extLst>
                    <a:ext uri="{9D8B030D-6E8A-4147-A177-3AD203B41FA5}">
                      <a16:colId xmlns:a16="http://schemas.microsoft.com/office/drawing/2014/main" val="1913544935"/>
                    </a:ext>
                  </a:extLst>
                </a:gridCol>
                <a:gridCol w="1090377">
                  <a:extLst>
                    <a:ext uri="{9D8B030D-6E8A-4147-A177-3AD203B41FA5}">
                      <a16:colId xmlns:a16="http://schemas.microsoft.com/office/drawing/2014/main" val="892119305"/>
                    </a:ext>
                  </a:extLst>
                </a:gridCol>
                <a:gridCol w="1090377">
                  <a:extLst>
                    <a:ext uri="{9D8B030D-6E8A-4147-A177-3AD203B41FA5}">
                      <a16:colId xmlns:a16="http://schemas.microsoft.com/office/drawing/2014/main" val="339665068"/>
                    </a:ext>
                  </a:extLst>
                </a:gridCol>
              </a:tblGrid>
              <a:tr h="370840">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gospodarowania </a:t>
                      </a:r>
                    </a:p>
                    <a:p>
                      <a:pPr marL="0" algn="ctr" defTabSz="914400" rtl="0" eaLnBrk="1" fontAlgn="t" latinLnBrk="0" hangingPunct="1"/>
                      <a:r>
                        <a:rPr lang="pl-PL" sz="900" b="0" i="0" u="none" strike="noStrike" kern="1200">
                          <a:solidFill>
                            <a:srgbClr val="595959"/>
                          </a:solidFill>
                          <a:effectLst/>
                          <a:latin typeface="+mj-lt"/>
                          <a:ea typeface="+mn-ea"/>
                          <a:cs typeface="+mn-cs"/>
                        </a:rPr>
                        <a:t>ściekami </a:t>
                      </a:r>
                    </a:p>
                    <a:p>
                      <a:pPr marL="0" algn="ctr" defTabSz="914400" rtl="0" eaLnBrk="1" fontAlgn="t" latinLnBrk="0" hangingPunct="1"/>
                      <a:r>
                        <a:rPr lang="pl-PL" sz="900" b="0" i="0" u="none" strike="noStrike" kern="1200">
                          <a:solidFill>
                            <a:srgbClr val="595959"/>
                          </a:solidFill>
                          <a:effectLst/>
                          <a:latin typeface="+mj-lt"/>
                          <a:ea typeface="+mn-ea"/>
                          <a:cs typeface="+mn-cs"/>
                        </a:rPr>
                        <a:t>i odpadami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odpowiedzialności </a:t>
                      </a:r>
                    </a:p>
                    <a:p>
                      <a:pPr marL="0" algn="ctr" defTabSz="914400" rtl="0" eaLnBrk="1" fontAlgn="t" latinLnBrk="0" hangingPunct="1"/>
                      <a:r>
                        <a:rPr lang="pl-PL" sz="900" b="0" i="0" u="none" strike="noStrike" kern="1200">
                          <a:solidFill>
                            <a:srgbClr val="595959"/>
                          </a:solidFill>
                          <a:effectLst/>
                          <a:latin typeface="+mj-lt"/>
                          <a:ea typeface="+mn-ea"/>
                          <a:cs typeface="+mn-cs"/>
                        </a:rPr>
                        <a:t>biznesu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sytuacji finansowej państwa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gospodarki i przemysłu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procesów </a:t>
                      </a:r>
                    </a:p>
                    <a:p>
                      <a:pPr marL="0" algn="ctr" defTabSz="914400" rtl="0" eaLnBrk="1" fontAlgn="t" latinLnBrk="0" hangingPunct="1"/>
                      <a:r>
                        <a:rPr lang="pl-PL" sz="900" b="0" i="0" u="none" strike="noStrike" kern="1200">
                          <a:solidFill>
                            <a:srgbClr val="595959"/>
                          </a:solidFill>
                          <a:effectLst/>
                          <a:latin typeface="+mj-lt"/>
                          <a:ea typeface="+mn-ea"/>
                          <a:cs typeface="+mn-cs"/>
                        </a:rPr>
                        <a:t>naturalnych (np. wybuch wulkanu)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zalesienia, </a:t>
                      </a:r>
                    </a:p>
                    <a:p>
                      <a:pPr marL="0" algn="ctr" defTabSz="914400" rtl="0" eaLnBrk="1" fontAlgn="t" latinLnBrk="0" hangingPunct="1"/>
                      <a:r>
                        <a:rPr lang="pl-PL" sz="900" b="0" i="0" u="none" strike="noStrike" kern="1200">
                          <a:solidFill>
                            <a:srgbClr val="595959"/>
                          </a:solidFill>
                          <a:effectLst/>
                          <a:latin typeface="+mj-lt"/>
                          <a:ea typeface="+mn-ea"/>
                          <a:cs typeface="+mn-cs"/>
                        </a:rPr>
                        <a:t>większej ilości drzew </a:t>
                      </a:r>
                    </a:p>
                    <a:p>
                      <a:pPr marL="0" algn="ctr" defTabSz="914400" rtl="0" eaLnBrk="1" fontAlgn="t" latinLnBrk="0" hangingPunct="1"/>
                      <a:r>
                        <a:rPr lang="pl-PL" sz="900" b="0" i="0" u="none" strike="noStrike" kern="1200">
                          <a:solidFill>
                            <a:srgbClr val="595959"/>
                          </a:solidFill>
                          <a:effectLst/>
                          <a:latin typeface="+mj-lt"/>
                          <a:ea typeface="+mn-ea"/>
                          <a:cs typeface="+mn-cs"/>
                        </a:rPr>
                        <a:t>i terów zielonych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algn="ctr" defTabSz="914400" rtl="0" eaLnBrk="1" fontAlgn="t" latinLnBrk="0" hangingPunct="1"/>
                      <a:r>
                        <a:rPr lang="pl-PL" sz="900" b="0" i="0" u="none" strike="noStrike" kern="1200">
                          <a:solidFill>
                            <a:srgbClr val="595959"/>
                          </a:solidFill>
                          <a:effectLst/>
                          <a:latin typeface="+mj-lt"/>
                          <a:ea typeface="+mn-ea"/>
                          <a:cs typeface="+mn-cs"/>
                        </a:rPr>
                        <a:t>od ochrony źródeł wody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89274430"/>
                  </a:ext>
                </a:extLst>
              </a:tr>
            </a:tbl>
          </a:graphicData>
        </a:graphic>
      </p:graphicFrame>
      <p:grpSp>
        <p:nvGrpSpPr>
          <p:cNvPr id="92" name="Grupa 91">
            <a:extLst>
              <a:ext uri="{FF2B5EF4-FFF2-40B4-BE49-F238E27FC236}">
                <a16:creationId xmlns:a16="http://schemas.microsoft.com/office/drawing/2014/main" id="{3EF70C23-534B-4758-8CD1-8B02998E5825}"/>
              </a:ext>
            </a:extLst>
          </p:cNvPr>
          <p:cNvGrpSpPr>
            <a:grpSpLocks noChangeAspect="1"/>
          </p:cNvGrpSpPr>
          <p:nvPr/>
        </p:nvGrpSpPr>
        <p:grpSpPr>
          <a:xfrm>
            <a:off x="1125917" y="3082927"/>
            <a:ext cx="267697" cy="230329"/>
            <a:chOff x="5259388" y="1552575"/>
            <a:chExt cx="693738" cy="596900"/>
          </a:xfrm>
          <a:solidFill>
            <a:schemeClr val="accent3"/>
          </a:solidFill>
        </p:grpSpPr>
        <p:sp>
          <p:nvSpPr>
            <p:cNvPr id="93" name="Freeform 20">
              <a:extLst>
                <a:ext uri="{FF2B5EF4-FFF2-40B4-BE49-F238E27FC236}">
                  <a16:creationId xmlns:a16="http://schemas.microsoft.com/office/drawing/2014/main" id="{03E15829-5BE9-49BA-9BD7-223D399CD41C}"/>
                </a:ext>
              </a:extLst>
            </p:cNvPr>
            <p:cNvSpPr>
              <a:spLocks/>
            </p:cNvSpPr>
            <p:nvPr/>
          </p:nvSpPr>
          <p:spPr bwMode="auto">
            <a:xfrm>
              <a:off x="5678488" y="1633538"/>
              <a:ext cx="231775" cy="231775"/>
            </a:xfrm>
            <a:custGeom>
              <a:avLst/>
              <a:gdLst>
                <a:gd name="T0" fmla="*/ 1022 w 1023"/>
                <a:gd name="T1" fmla="*/ 486 h 1024"/>
                <a:gd name="T2" fmla="*/ 1012 w 1023"/>
                <a:gd name="T3" fmla="*/ 408 h 1024"/>
                <a:gd name="T4" fmla="*/ 992 w 1023"/>
                <a:gd name="T5" fmla="*/ 336 h 1024"/>
                <a:gd name="T6" fmla="*/ 961 w 1023"/>
                <a:gd name="T7" fmla="*/ 268 h 1024"/>
                <a:gd name="T8" fmla="*/ 921 w 1023"/>
                <a:gd name="T9" fmla="*/ 206 h 1024"/>
                <a:gd name="T10" fmla="*/ 873 w 1023"/>
                <a:gd name="T11" fmla="*/ 150 h 1024"/>
                <a:gd name="T12" fmla="*/ 817 w 1023"/>
                <a:gd name="T13" fmla="*/ 102 h 1024"/>
                <a:gd name="T14" fmla="*/ 755 w 1023"/>
                <a:gd name="T15" fmla="*/ 62 h 1024"/>
                <a:gd name="T16" fmla="*/ 687 w 1023"/>
                <a:gd name="T17" fmla="*/ 31 h 1024"/>
                <a:gd name="T18" fmla="*/ 614 w 1023"/>
                <a:gd name="T19" fmla="*/ 11 h 1024"/>
                <a:gd name="T20" fmla="*/ 537 w 1023"/>
                <a:gd name="T21" fmla="*/ 1 h 1024"/>
                <a:gd name="T22" fmla="*/ 485 w 1023"/>
                <a:gd name="T23" fmla="*/ 1 h 1024"/>
                <a:gd name="T24" fmla="*/ 408 w 1023"/>
                <a:gd name="T25" fmla="*/ 11 h 1024"/>
                <a:gd name="T26" fmla="*/ 335 w 1023"/>
                <a:gd name="T27" fmla="*/ 31 h 1024"/>
                <a:gd name="T28" fmla="*/ 267 w 1023"/>
                <a:gd name="T29" fmla="*/ 62 h 1024"/>
                <a:gd name="T30" fmla="*/ 205 w 1023"/>
                <a:gd name="T31" fmla="*/ 102 h 1024"/>
                <a:gd name="T32" fmla="*/ 150 w 1023"/>
                <a:gd name="T33" fmla="*/ 150 h 1024"/>
                <a:gd name="T34" fmla="*/ 101 w 1023"/>
                <a:gd name="T35" fmla="*/ 206 h 1024"/>
                <a:gd name="T36" fmla="*/ 62 w 1023"/>
                <a:gd name="T37" fmla="*/ 268 h 1024"/>
                <a:gd name="T38" fmla="*/ 31 w 1023"/>
                <a:gd name="T39" fmla="*/ 336 h 1024"/>
                <a:gd name="T40" fmla="*/ 10 w 1023"/>
                <a:gd name="T41" fmla="*/ 408 h 1024"/>
                <a:gd name="T42" fmla="*/ 1 w 1023"/>
                <a:gd name="T43" fmla="*/ 486 h 1024"/>
                <a:gd name="T44" fmla="*/ 1 w 1023"/>
                <a:gd name="T45" fmla="*/ 538 h 1024"/>
                <a:gd name="T46" fmla="*/ 10 w 1023"/>
                <a:gd name="T47" fmla="*/ 615 h 1024"/>
                <a:gd name="T48" fmla="*/ 31 w 1023"/>
                <a:gd name="T49" fmla="*/ 688 h 1024"/>
                <a:gd name="T50" fmla="*/ 62 w 1023"/>
                <a:gd name="T51" fmla="*/ 757 h 1024"/>
                <a:gd name="T52" fmla="*/ 101 w 1023"/>
                <a:gd name="T53" fmla="*/ 819 h 1024"/>
                <a:gd name="T54" fmla="*/ 150 w 1023"/>
                <a:gd name="T55" fmla="*/ 875 h 1024"/>
                <a:gd name="T56" fmla="*/ 205 w 1023"/>
                <a:gd name="T57" fmla="*/ 923 h 1024"/>
                <a:gd name="T58" fmla="*/ 267 w 1023"/>
                <a:gd name="T59" fmla="*/ 963 h 1024"/>
                <a:gd name="T60" fmla="*/ 335 w 1023"/>
                <a:gd name="T61" fmla="*/ 993 h 1024"/>
                <a:gd name="T62" fmla="*/ 408 w 1023"/>
                <a:gd name="T63" fmla="*/ 1014 h 1024"/>
                <a:gd name="T64" fmla="*/ 485 w 1023"/>
                <a:gd name="T65" fmla="*/ 1024 h 1024"/>
                <a:gd name="T66" fmla="*/ 537 w 1023"/>
                <a:gd name="T67" fmla="*/ 1024 h 1024"/>
                <a:gd name="T68" fmla="*/ 614 w 1023"/>
                <a:gd name="T69" fmla="*/ 1014 h 1024"/>
                <a:gd name="T70" fmla="*/ 687 w 1023"/>
                <a:gd name="T71" fmla="*/ 993 h 1024"/>
                <a:gd name="T72" fmla="*/ 755 w 1023"/>
                <a:gd name="T73" fmla="*/ 963 h 1024"/>
                <a:gd name="T74" fmla="*/ 817 w 1023"/>
                <a:gd name="T75" fmla="*/ 923 h 1024"/>
                <a:gd name="T76" fmla="*/ 873 w 1023"/>
                <a:gd name="T77" fmla="*/ 875 h 1024"/>
                <a:gd name="T78" fmla="*/ 921 w 1023"/>
                <a:gd name="T79" fmla="*/ 819 h 1024"/>
                <a:gd name="T80" fmla="*/ 961 w 1023"/>
                <a:gd name="T81" fmla="*/ 757 h 1024"/>
                <a:gd name="T82" fmla="*/ 992 w 1023"/>
                <a:gd name="T83" fmla="*/ 688 h 1024"/>
                <a:gd name="T84" fmla="*/ 1012 w 1023"/>
                <a:gd name="T85" fmla="*/ 615 h 1024"/>
                <a:gd name="T86" fmla="*/ 1022 w 1023"/>
                <a:gd name="T87" fmla="*/ 53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3" h="1024">
                  <a:moveTo>
                    <a:pt x="1023" y="512"/>
                  </a:moveTo>
                  <a:lnTo>
                    <a:pt x="1023" y="512"/>
                  </a:lnTo>
                  <a:lnTo>
                    <a:pt x="1022" y="486"/>
                  </a:lnTo>
                  <a:lnTo>
                    <a:pt x="1019" y="460"/>
                  </a:lnTo>
                  <a:lnTo>
                    <a:pt x="1016" y="434"/>
                  </a:lnTo>
                  <a:lnTo>
                    <a:pt x="1012" y="408"/>
                  </a:lnTo>
                  <a:lnTo>
                    <a:pt x="1007" y="384"/>
                  </a:lnTo>
                  <a:lnTo>
                    <a:pt x="999" y="359"/>
                  </a:lnTo>
                  <a:lnTo>
                    <a:pt x="992" y="336"/>
                  </a:lnTo>
                  <a:lnTo>
                    <a:pt x="982" y="312"/>
                  </a:lnTo>
                  <a:lnTo>
                    <a:pt x="972" y="290"/>
                  </a:lnTo>
                  <a:lnTo>
                    <a:pt x="961" y="268"/>
                  </a:lnTo>
                  <a:lnTo>
                    <a:pt x="949" y="247"/>
                  </a:lnTo>
                  <a:lnTo>
                    <a:pt x="935" y="225"/>
                  </a:lnTo>
                  <a:lnTo>
                    <a:pt x="921" y="206"/>
                  </a:lnTo>
                  <a:lnTo>
                    <a:pt x="906" y="187"/>
                  </a:lnTo>
                  <a:lnTo>
                    <a:pt x="890" y="167"/>
                  </a:lnTo>
                  <a:lnTo>
                    <a:pt x="873" y="150"/>
                  </a:lnTo>
                  <a:lnTo>
                    <a:pt x="856" y="133"/>
                  </a:lnTo>
                  <a:lnTo>
                    <a:pt x="836" y="117"/>
                  </a:lnTo>
                  <a:lnTo>
                    <a:pt x="817" y="102"/>
                  </a:lnTo>
                  <a:lnTo>
                    <a:pt x="797" y="88"/>
                  </a:lnTo>
                  <a:lnTo>
                    <a:pt x="776" y="74"/>
                  </a:lnTo>
                  <a:lnTo>
                    <a:pt x="755" y="62"/>
                  </a:lnTo>
                  <a:lnTo>
                    <a:pt x="732" y="50"/>
                  </a:lnTo>
                  <a:lnTo>
                    <a:pt x="710" y="41"/>
                  </a:lnTo>
                  <a:lnTo>
                    <a:pt x="687" y="31"/>
                  </a:lnTo>
                  <a:lnTo>
                    <a:pt x="663" y="24"/>
                  </a:lnTo>
                  <a:lnTo>
                    <a:pt x="639" y="16"/>
                  </a:lnTo>
                  <a:lnTo>
                    <a:pt x="614" y="11"/>
                  </a:lnTo>
                  <a:lnTo>
                    <a:pt x="589" y="7"/>
                  </a:lnTo>
                  <a:lnTo>
                    <a:pt x="563" y="3"/>
                  </a:lnTo>
                  <a:lnTo>
                    <a:pt x="537" y="1"/>
                  </a:lnTo>
                  <a:lnTo>
                    <a:pt x="511" y="0"/>
                  </a:lnTo>
                  <a:lnTo>
                    <a:pt x="511" y="0"/>
                  </a:lnTo>
                  <a:lnTo>
                    <a:pt x="485" y="1"/>
                  </a:lnTo>
                  <a:lnTo>
                    <a:pt x="458" y="3"/>
                  </a:lnTo>
                  <a:lnTo>
                    <a:pt x="433" y="7"/>
                  </a:lnTo>
                  <a:lnTo>
                    <a:pt x="408" y="11"/>
                  </a:lnTo>
                  <a:lnTo>
                    <a:pt x="383" y="16"/>
                  </a:lnTo>
                  <a:lnTo>
                    <a:pt x="358" y="24"/>
                  </a:lnTo>
                  <a:lnTo>
                    <a:pt x="335" y="31"/>
                  </a:lnTo>
                  <a:lnTo>
                    <a:pt x="311" y="41"/>
                  </a:lnTo>
                  <a:lnTo>
                    <a:pt x="289" y="50"/>
                  </a:lnTo>
                  <a:lnTo>
                    <a:pt x="267" y="62"/>
                  </a:lnTo>
                  <a:lnTo>
                    <a:pt x="246" y="74"/>
                  </a:lnTo>
                  <a:lnTo>
                    <a:pt x="225" y="88"/>
                  </a:lnTo>
                  <a:lnTo>
                    <a:pt x="205" y="102"/>
                  </a:lnTo>
                  <a:lnTo>
                    <a:pt x="186" y="117"/>
                  </a:lnTo>
                  <a:lnTo>
                    <a:pt x="167" y="133"/>
                  </a:lnTo>
                  <a:lnTo>
                    <a:pt x="150" y="150"/>
                  </a:lnTo>
                  <a:lnTo>
                    <a:pt x="132" y="167"/>
                  </a:lnTo>
                  <a:lnTo>
                    <a:pt x="116" y="187"/>
                  </a:lnTo>
                  <a:lnTo>
                    <a:pt x="101" y="206"/>
                  </a:lnTo>
                  <a:lnTo>
                    <a:pt x="86" y="225"/>
                  </a:lnTo>
                  <a:lnTo>
                    <a:pt x="73" y="247"/>
                  </a:lnTo>
                  <a:lnTo>
                    <a:pt x="62" y="268"/>
                  </a:lnTo>
                  <a:lnTo>
                    <a:pt x="50" y="290"/>
                  </a:lnTo>
                  <a:lnTo>
                    <a:pt x="39" y="312"/>
                  </a:lnTo>
                  <a:lnTo>
                    <a:pt x="31" y="336"/>
                  </a:lnTo>
                  <a:lnTo>
                    <a:pt x="22" y="359"/>
                  </a:lnTo>
                  <a:lnTo>
                    <a:pt x="16" y="384"/>
                  </a:lnTo>
                  <a:lnTo>
                    <a:pt x="10" y="408"/>
                  </a:lnTo>
                  <a:lnTo>
                    <a:pt x="5" y="434"/>
                  </a:lnTo>
                  <a:lnTo>
                    <a:pt x="2" y="460"/>
                  </a:lnTo>
                  <a:lnTo>
                    <a:pt x="1" y="486"/>
                  </a:lnTo>
                  <a:lnTo>
                    <a:pt x="0" y="512"/>
                  </a:lnTo>
                  <a:lnTo>
                    <a:pt x="0" y="512"/>
                  </a:lnTo>
                  <a:lnTo>
                    <a:pt x="1" y="538"/>
                  </a:lnTo>
                  <a:lnTo>
                    <a:pt x="2" y="565"/>
                  </a:lnTo>
                  <a:lnTo>
                    <a:pt x="5" y="591"/>
                  </a:lnTo>
                  <a:lnTo>
                    <a:pt x="10" y="615"/>
                  </a:lnTo>
                  <a:lnTo>
                    <a:pt x="16" y="640"/>
                  </a:lnTo>
                  <a:lnTo>
                    <a:pt x="22" y="665"/>
                  </a:lnTo>
                  <a:lnTo>
                    <a:pt x="31" y="688"/>
                  </a:lnTo>
                  <a:lnTo>
                    <a:pt x="39" y="712"/>
                  </a:lnTo>
                  <a:lnTo>
                    <a:pt x="50" y="734"/>
                  </a:lnTo>
                  <a:lnTo>
                    <a:pt x="62" y="757"/>
                  </a:lnTo>
                  <a:lnTo>
                    <a:pt x="73" y="778"/>
                  </a:lnTo>
                  <a:lnTo>
                    <a:pt x="86" y="799"/>
                  </a:lnTo>
                  <a:lnTo>
                    <a:pt x="101" y="819"/>
                  </a:lnTo>
                  <a:lnTo>
                    <a:pt x="116" y="838"/>
                  </a:lnTo>
                  <a:lnTo>
                    <a:pt x="132" y="857"/>
                  </a:lnTo>
                  <a:lnTo>
                    <a:pt x="150" y="875"/>
                  </a:lnTo>
                  <a:lnTo>
                    <a:pt x="167" y="892"/>
                  </a:lnTo>
                  <a:lnTo>
                    <a:pt x="186" y="908"/>
                  </a:lnTo>
                  <a:lnTo>
                    <a:pt x="205" y="923"/>
                  </a:lnTo>
                  <a:lnTo>
                    <a:pt x="225" y="937"/>
                  </a:lnTo>
                  <a:lnTo>
                    <a:pt x="246" y="950"/>
                  </a:lnTo>
                  <a:lnTo>
                    <a:pt x="267" y="963"/>
                  </a:lnTo>
                  <a:lnTo>
                    <a:pt x="289" y="973"/>
                  </a:lnTo>
                  <a:lnTo>
                    <a:pt x="311" y="984"/>
                  </a:lnTo>
                  <a:lnTo>
                    <a:pt x="335" y="993"/>
                  </a:lnTo>
                  <a:lnTo>
                    <a:pt x="358" y="1001"/>
                  </a:lnTo>
                  <a:lnTo>
                    <a:pt x="383" y="1008"/>
                  </a:lnTo>
                  <a:lnTo>
                    <a:pt x="408" y="1014"/>
                  </a:lnTo>
                  <a:lnTo>
                    <a:pt x="433" y="1018"/>
                  </a:lnTo>
                  <a:lnTo>
                    <a:pt x="458" y="1022"/>
                  </a:lnTo>
                  <a:lnTo>
                    <a:pt x="485" y="1024"/>
                  </a:lnTo>
                  <a:lnTo>
                    <a:pt x="511" y="1024"/>
                  </a:lnTo>
                  <a:lnTo>
                    <a:pt x="511" y="1024"/>
                  </a:lnTo>
                  <a:lnTo>
                    <a:pt x="537" y="1024"/>
                  </a:lnTo>
                  <a:lnTo>
                    <a:pt x="563" y="1022"/>
                  </a:lnTo>
                  <a:lnTo>
                    <a:pt x="589" y="1018"/>
                  </a:lnTo>
                  <a:lnTo>
                    <a:pt x="614" y="1014"/>
                  </a:lnTo>
                  <a:lnTo>
                    <a:pt x="639" y="1008"/>
                  </a:lnTo>
                  <a:lnTo>
                    <a:pt x="663" y="1001"/>
                  </a:lnTo>
                  <a:lnTo>
                    <a:pt x="687" y="993"/>
                  </a:lnTo>
                  <a:lnTo>
                    <a:pt x="710" y="984"/>
                  </a:lnTo>
                  <a:lnTo>
                    <a:pt x="732" y="973"/>
                  </a:lnTo>
                  <a:lnTo>
                    <a:pt x="755" y="963"/>
                  </a:lnTo>
                  <a:lnTo>
                    <a:pt x="776" y="950"/>
                  </a:lnTo>
                  <a:lnTo>
                    <a:pt x="797" y="937"/>
                  </a:lnTo>
                  <a:lnTo>
                    <a:pt x="817" y="923"/>
                  </a:lnTo>
                  <a:lnTo>
                    <a:pt x="836" y="908"/>
                  </a:lnTo>
                  <a:lnTo>
                    <a:pt x="856" y="892"/>
                  </a:lnTo>
                  <a:lnTo>
                    <a:pt x="873" y="875"/>
                  </a:lnTo>
                  <a:lnTo>
                    <a:pt x="890" y="857"/>
                  </a:lnTo>
                  <a:lnTo>
                    <a:pt x="906" y="838"/>
                  </a:lnTo>
                  <a:lnTo>
                    <a:pt x="921" y="819"/>
                  </a:lnTo>
                  <a:lnTo>
                    <a:pt x="935" y="799"/>
                  </a:lnTo>
                  <a:lnTo>
                    <a:pt x="949" y="778"/>
                  </a:lnTo>
                  <a:lnTo>
                    <a:pt x="961" y="757"/>
                  </a:lnTo>
                  <a:lnTo>
                    <a:pt x="972" y="734"/>
                  </a:lnTo>
                  <a:lnTo>
                    <a:pt x="982" y="712"/>
                  </a:lnTo>
                  <a:lnTo>
                    <a:pt x="992" y="688"/>
                  </a:lnTo>
                  <a:lnTo>
                    <a:pt x="999" y="665"/>
                  </a:lnTo>
                  <a:lnTo>
                    <a:pt x="1007" y="640"/>
                  </a:lnTo>
                  <a:lnTo>
                    <a:pt x="1012" y="615"/>
                  </a:lnTo>
                  <a:lnTo>
                    <a:pt x="1016" y="591"/>
                  </a:lnTo>
                  <a:lnTo>
                    <a:pt x="1019" y="565"/>
                  </a:lnTo>
                  <a:lnTo>
                    <a:pt x="1022" y="538"/>
                  </a:lnTo>
                  <a:lnTo>
                    <a:pt x="1023" y="512"/>
                  </a:lnTo>
                  <a:lnTo>
                    <a:pt x="1023"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4" name="Freeform 21">
              <a:extLst>
                <a:ext uri="{FF2B5EF4-FFF2-40B4-BE49-F238E27FC236}">
                  <a16:creationId xmlns:a16="http://schemas.microsoft.com/office/drawing/2014/main" id="{6E99CDF6-5DC9-4E56-A8D3-4957D55D2AA6}"/>
                </a:ext>
              </a:extLst>
            </p:cNvPr>
            <p:cNvSpPr>
              <a:spLocks/>
            </p:cNvSpPr>
            <p:nvPr/>
          </p:nvSpPr>
          <p:spPr bwMode="auto">
            <a:xfrm>
              <a:off x="5672138" y="1912938"/>
              <a:ext cx="280988" cy="155575"/>
            </a:xfrm>
            <a:custGeom>
              <a:avLst/>
              <a:gdLst>
                <a:gd name="T0" fmla="*/ 1224 w 1234"/>
                <a:gd name="T1" fmla="*/ 281 h 685"/>
                <a:gd name="T2" fmla="*/ 1221 w 1234"/>
                <a:gd name="T3" fmla="*/ 252 h 685"/>
                <a:gd name="T4" fmla="*/ 1209 w 1234"/>
                <a:gd name="T5" fmla="*/ 224 h 685"/>
                <a:gd name="T6" fmla="*/ 1191 w 1234"/>
                <a:gd name="T7" fmla="*/ 197 h 685"/>
                <a:gd name="T8" fmla="*/ 1166 w 1234"/>
                <a:gd name="T9" fmla="*/ 171 h 685"/>
                <a:gd name="T10" fmla="*/ 1135 w 1234"/>
                <a:gd name="T11" fmla="*/ 147 h 685"/>
                <a:gd name="T12" fmla="*/ 1100 w 1234"/>
                <a:gd name="T13" fmla="*/ 123 h 685"/>
                <a:gd name="T14" fmla="*/ 1058 w 1234"/>
                <a:gd name="T15" fmla="*/ 102 h 685"/>
                <a:gd name="T16" fmla="*/ 1012 w 1234"/>
                <a:gd name="T17" fmla="*/ 81 h 685"/>
                <a:gd name="T18" fmla="*/ 963 w 1234"/>
                <a:gd name="T19" fmla="*/ 64 h 685"/>
                <a:gd name="T20" fmla="*/ 909 w 1234"/>
                <a:gd name="T21" fmla="*/ 48 h 685"/>
                <a:gd name="T22" fmla="*/ 852 w 1234"/>
                <a:gd name="T23" fmla="*/ 34 h 685"/>
                <a:gd name="T24" fmla="*/ 794 w 1234"/>
                <a:gd name="T25" fmla="*/ 22 h 685"/>
                <a:gd name="T26" fmla="*/ 731 w 1234"/>
                <a:gd name="T27" fmla="*/ 13 h 685"/>
                <a:gd name="T28" fmla="*/ 668 w 1234"/>
                <a:gd name="T29" fmla="*/ 5 h 685"/>
                <a:gd name="T30" fmla="*/ 604 w 1234"/>
                <a:gd name="T31" fmla="*/ 2 h 685"/>
                <a:gd name="T32" fmla="*/ 539 w 1234"/>
                <a:gd name="T33" fmla="*/ 0 h 685"/>
                <a:gd name="T34" fmla="*/ 500 w 1234"/>
                <a:gd name="T35" fmla="*/ 1 h 685"/>
                <a:gd name="T36" fmla="*/ 424 w 1234"/>
                <a:gd name="T37" fmla="*/ 4 h 685"/>
                <a:gd name="T38" fmla="*/ 349 w 1234"/>
                <a:gd name="T39" fmla="*/ 13 h 685"/>
                <a:gd name="T40" fmla="*/ 276 w 1234"/>
                <a:gd name="T41" fmla="*/ 23 h 685"/>
                <a:gd name="T42" fmla="*/ 206 w 1234"/>
                <a:gd name="T43" fmla="*/ 38 h 685"/>
                <a:gd name="T44" fmla="*/ 141 w 1234"/>
                <a:gd name="T45" fmla="*/ 56 h 685"/>
                <a:gd name="T46" fmla="*/ 80 w 1234"/>
                <a:gd name="T47" fmla="*/ 77 h 685"/>
                <a:gd name="T48" fmla="*/ 24 w 1234"/>
                <a:gd name="T49" fmla="*/ 100 h 685"/>
                <a:gd name="T50" fmla="*/ 0 w 1234"/>
                <a:gd name="T51" fmla="*/ 112 h 685"/>
                <a:gd name="T52" fmla="*/ 64 w 1234"/>
                <a:gd name="T53" fmla="*/ 153 h 685"/>
                <a:gd name="T54" fmla="*/ 123 w 1234"/>
                <a:gd name="T55" fmla="*/ 198 h 685"/>
                <a:gd name="T56" fmla="*/ 136 w 1234"/>
                <a:gd name="T57" fmla="*/ 210 h 685"/>
                <a:gd name="T58" fmla="*/ 161 w 1234"/>
                <a:gd name="T59" fmla="*/ 237 h 685"/>
                <a:gd name="T60" fmla="*/ 186 w 1234"/>
                <a:gd name="T61" fmla="*/ 267 h 685"/>
                <a:gd name="T62" fmla="*/ 209 w 1234"/>
                <a:gd name="T63" fmla="*/ 299 h 685"/>
                <a:gd name="T64" fmla="*/ 228 w 1234"/>
                <a:gd name="T65" fmla="*/ 334 h 685"/>
                <a:gd name="T66" fmla="*/ 244 w 1234"/>
                <a:gd name="T67" fmla="*/ 372 h 685"/>
                <a:gd name="T68" fmla="*/ 256 w 1234"/>
                <a:gd name="T69" fmla="*/ 413 h 685"/>
                <a:gd name="T70" fmla="*/ 262 w 1234"/>
                <a:gd name="T71" fmla="*/ 455 h 685"/>
                <a:gd name="T72" fmla="*/ 264 w 1234"/>
                <a:gd name="T73" fmla="*/ 478 h 685"/>
                <a:gd name="T74" fmla="*/ 271 w 1234"/>
                <a:gd name="T75" fmla="*/ 596 h 685"/>
                <a:gd name="T76" fmla="*/ 273 w 1234"/>
                <a:gd name="T77" fmla="*/ 668 h 685"/>
                <a:gd name="T78" fmla="*/ 405 w 1234"/>
                <a:gd name="T79" fmla="*/ 679 h 685"/>
                <a:gd name="T80" fmla="*/ 539 w 1234"/>
                <a:gd name="T81" fmla="*/ 685 h 685"/>
                <a:gd name="T82" fmla="*/ 587 w 1234"/>
                <a:gd name="T83" fmla="*/ 684 h 685"/>
                <a:gd name="T84" fmla="*/ 682 w 1234"/>
                <a:gd name="T85" fmla="*/ 679 h 685"/>
                <a:gd name="T86" fmla="*/ 776 w 1234"/>
                <a:gd name="T87" fmla="*/ 671 h 685"/>
                <a:gd name="T88" fmla="*/ 869 w 1234"/>
                <a:gd name="T89" fmla="*/ 659 h 685"/>
                <a:gd name="T90" fmla="*/ 957 w 1234"/>
                <a:gd name="T91" fmla="*/ 643 h 685"/>
                <a:gd name="T92" fmla="*/ 1042 w 1234"/>
                <a:gd name="T93" fmla="*/ 624 h 685"/>
                <a:gd name="T94" fmla="*/ 1122 w 1234"/>
                <a:gd name="T95" fmla="*/ 601 h 685"/>
                <a:gd name="T96" fmla="*/ 1198 w 1234"/>
                <a:gd name="T97" fmla="*/ 575 h 685"/>
                <a:gd name="T98" fmla="*/ 1234 w 1234"/>
                <a:gd name="T99" fmla="*/ 562 h 685"/>
                <a:gd name="T100" fmla="*/ 1232 w 1234"/>
                <a:gd name="T101" fmla="*/ 444 h 685"/>
                <a:gd name="T102" fmla="*/ 1226 w 1234"/>
                <a:gd name="T103" fmla="*/ 300 h 685"/>
                <a:gd name="T104" fmla="*/ 1224 w 1234"/>
                <a:gd name="T105" fmla="*/ 281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4" h="685">
                  <a:moveTo>
                    <a:pt x="1224" y="281"/>
                  </a:moveTo>
                  <a:lnTo>
                    <a:pt x="1224" y="281"/>
                  </a:lnTo>
                  <a:lnTo>
                    <a:pt x="1223" y="266"/>
                  </a:lnTo>
                  <a:lnTo>
                    <a:pt x="1221" y="252"/>
                  </a:lnTo>
                  <a:lnTo>
                    <a:pt x="1216" y="238"/>
                  </a:lnTo>
                  <a:lnTo>
                    <a:pt x="1209" y="224"/>
                  </a:lnTo>
                  <a:lnTo>
                    <a:pt x="1201" y="210"/>
                  </a:lnTo>
                  <a:lnTo>
                    <a:pt x="1191" y="197"/>
                  </a:lnTo>
                  <a:lnTo>
                    <a:pt x="1179" y="183"/>
                  </a:lnTo>
                  <a:lnTo>
                    <a:pt x="1166" y="171"/>
                  </a:lnTo>
                  <a:lnTo>
                    <a:pt x="1151" y="159"/>
                  </a:lnTo>
                  <a:lnTo>
                    <a:pt x="1135" y="147"/>
                  </a:lnTo>
                  <a:lnTo>
                    <a:pt x="1118" y="135"/>
                  </a:lnTo>
                  <a:lnTo>
                    <a:pt x="1100" y="123"/>
                  </a:lnTo>
                  <a:lnTo>
                    <a:pt x="1080" y="112"/>
                  </a:lnTo>
                  <a:lnTo>
                    <a:pt x="1058" y="102"/>
                  </a:lnTo>
                  <a:lnTo>
                    <a:pt x="1036" y="92"/>
                  </a:lnTo>
                  <a:lnTo>
                    <a:pt x="1012" y="81"/>
                  </a:lnTo>
                  <a:lnTo>
                    <a:pt x="989" y="73"/>
                  </a:lnTo>
                  <a:lnTo>
                    <a:pt x="963" y="64"/>
                  </a:lnTo>
                  <a:lnTo>
                    <a:pt x="936" y="56"/>
                  </a:lnTo>
                  <a:lnTo>
                    <a:pt x="909" y="48"/>
                  </a:lnTo>
                  <a:lnTo>
                    <a:pt x="881" y="41"/>
                  </a:lnTo>
                  <a:lnTo>
                    <a:pt x="852" y="34"/>
                  </a:lnTo>
                  <a:lnTo>
                    <a:pt x="824" y="28"/>
                  </a:lnTo>
                  <a:lnTo>
                    <a:pt x="794" y="22"/>
                  </a:lnTo>
                  <a:lnTo>
                    <a:pt x="762" y="17"/>
                  </a:lnTo>
                  <a:lnTo>
                    <a:pt x="731" y="13"/>
                  </a:lnTo>
                  <a:lnTo>
                    <a:pt x="700" y="8"/>
                  </a:lnTo>
                  <a:lnTo>
                    <a:pt x="668" y="5"/>
                  </a:lnTo>
                  <a:lnTo>
                    <a:pt x="636" y="3"/>
                  </a:lnTo>
                  <a:lnTo>
                    <a:pt x="604" y="2"/>
                  </a:lnTo>
                  <a:lnTo>
                    <a:pt x="572" y="1"/>
                  </a:lnTo>
                  <a:lnTo>
                    <a:pt x="539" y="0"/>
                  </a:lnTo>
                  <a:lnTo>
                    <a:pt x="539" y="0"/>
                  </a:lnTo>
                  <a:lnTo>
                    <a:pt x="500" y="1"/>
                  </a:lnTo>
                  <a:lnTo>
                    <a:pt x="461" y="2"/>
                  </a:lnTo>
                  <a:lnTo>
                    <a:pt x="424" y="4"/>
                  </a:lnTo>
                  <a:lnTo>
                    <a:pt x="385" y="8"/>
                  </a:lnTo>
                  <a:lnTo>
                    <a:pt x="349" y="13"/>
                  </a:lnTo>
                  <a:lnTo>
                    <a:pt x="311" y="18"/>
                  </a:lnTo>
                  <a:lnTo>
                    <a:pt x="276" y="23"/>
                  </a:lnTo>
                  <a:lnTo>
                    <a:pt x="241" y="31"/>
                  </a:lnTo>
                  <a:lnTo>
                    <a:pt x="206" y="38"/>
                  </a:lnTo>
                  <a:lnTo>
                    <a:pt x="173" y="47"/>
                  </a:lnTo>
                  <a:lnTo>
                    <a:pt x="141" y="56"/>
                  </a:lnTo>
                  <a:lnTo>
                    <a:pt x="110" y="66"/>
                  </a:lnTo>
                  <a:lnTo>
                    <a:pt x="80" y="77"/>
                  </a:lnTo>
                  <a:lnTo>
                    <a:pt x="51" y="88"/>
                  </a:lnTo>
                  <a:lnTo>
                    <a:pt x="24" y="100"/>
                  </a:lnTo>
                  <a:lnTo>
                    <a:pt x="0" y="112"/>
                  </a:lnTo>
                  <a:lnTo>
                    <a:pt x="0" y="112"/>
                  </a:lnTo>
                  <a:lnTo>
                    <a:pt x="32" y="133"/>
                  </a:lnTo>
                  <a:lnTo>
                    <a:pt x="64" y="153"/>
                  </a:lnTo>
                  <a:lnTo>
                    <a:pt x="94" y="175"/>
                  </a:lnTo>
                  <a:lnTo>
                    <a:pt x="123" y="198"/>
                  </a:lnTo>
                  <a:lnTo>
                    <a:pt x="123" y="198"/>
                  </a:lnTo>
                  <a:lnTo>
                    <a:pt x="136" y="210"/>
                  </a:lnTo>
                  <a:lnTo>
                    <a:pt x="149" y="224"/>
                  </a:lnTo>
                  <a:lnTo>
                    <a:pt x="161" y="237"/>
                  </a:lnTo>
                  <a:lnTo>
                    <a:pt x="174" y="252"/>
                  </a:lnTo>
                  <a:lnTo>
                    <a:pt x="186" y="267"/>
                  </a:lnTo>
                  <a:lnTo>
                    <a:pt x="198" y="283"/>
                  </a:lnTo>
                  <a:lnTo>
                    <a:pt x="209" y="299"/>
                  </a:lnTo>
                  <a:lnTo>
                    <a:pt x="218" y="317"/>
                  </a:lnTo>
                  <a:lnTo>
                    <a:pt x="228" y="334"/>
                  </a:lnTo>
                  <a:lnTo>
                    <a:pt x="236" y="353"/>
                  </a:lnTo>
                  <a:lnTo>
                    <a:pt x="244" y="372"/>
                  </a:lnTo>
                  <a:lnTo>
                    <a:pt x="250" y="392"/>
                  </a:lnTo>
                  <a:lnTo>
                    <a:pt x="256" y="413"/>
                  </a:lnTo>
                  <a:lnTo>
                    <a:pt x="260" y="434"/>
                  </a:lnTo>
                  <a:lnTo>
                    <a:pt x="262" y="455"/>
                  </a:lnTo>
                  <a:lnTo>
                    <a:pt x="264" y="478"/>
                  </a:lnTo>
                  <a:lnTo>
                    <a:pt x="264" y="478"/>
                  </a:lnTo>
                  <a:lnTo>
                    <a:pt x="268" y="540"/>
                  </a:lnTo>
                  <a:lnTo>
                    <a:pt x="271" y="596"/>
                  </a:lnTo>
                  <a:lnTo>
                    <a:pt x="273" y="668"/>
                  </a:lnTo>
                  <a:lnTo>
                    <a:pt x="273" y="668"/>
                  </a:lnTo>
                  <a:lnTo>
                    <a:pt x="338" y="675"/>
                  </a:lnTo>
                  <a:lnTo>
                    <a:pt x="405" y="679"/>
                  </a:lnTo>
                  <a:lnTo>
                    <a:pt x="471" y="684"/>
                  </a:lnTo>
                  <a:lnTo>
                    <a:pt x="539" y="685"/>
                  </a:lnTo>
                  <a:lnTo>
                    <a:pt x="539" y="685"/>
                  </a:lnTo>
                  <a:lnTo>
                    <a:pt x="587" y="684"/>
                  </a:lnTo>
                  <a:lnTo>
                    <a:pt x="635" y="683"/>
                  </a:lnTo>
                  <a:lnTo>
                    <a:pt x="682" y="679"/>
                  </a:lnTo>
                  <a:lnTo>
                    <a:pt x="729" y="676"/>
                  </a:lnTo>
                  <a:lnTo>
                    <a:pt x="776" y="671"/>
                  </a:lnTo>
                  <a:lnTo>
                    <a:pt x="822" y="666"/>
                  </a:lnTo>
                  <a:lnTo>
                    <a:pt x="869" y="659"/>
                  </a:lnTo>
                  <a:lnTo>
                    <a:pt x="914" y="652"/>
                  </a:lnTo>
                  <a:lnTo>
                    <a:pt x="957" y="643"/>
                  </a:lnTo>
                  <a:lnTo>
                    <a:pt x="1000" y="633"/>
                  </a:lnTo>
                  <a:lnTo>
                    <a:pt x="1042" y="624"/>
                  </a:lnTo>
                  <a:lnTo>
                    <a:pt x="1083" y="613"/>
                  </a:lnTo>
                  <a:lnTo>
                    <a:pt x="1122" y="601"/>
                  </a:lnTo>
                  <a:lnTo>
                    <a:pt x="1161" y="588"/>
                  </a:lnTo>
                  <a:lnTo>
                    <a:pt x="1198" y="575"/>
                  </a:lnTo>
                  <a:lnTo>
                    <a:pt x="1234" y="562"/>
                  </a:lnTo>
                  <a:lnTo>
                    <a:pt x="1234" y="562"/>
                  </a:lnTo>
                  <a:lnTo>
                    <a:pt x="1233" y="498"/>
                  </a:lnTo>
                  <a:lnTo>
                    <a:pt x="1232" y="444"/>
                  </a:lnTo>
                  <a:lnTo>
                    <a:pt x="1228" y="355"/>
                  </a:lnTo>
                  <a:lnTo>
                    <a:pt x="1226" y="300"/>
                  </a:lnTo>
                  <a:lnTo>
                    <a:pt x="1224" y="281"/>
                  </a:lnTo>
                  <a:lnTo>
                    <a:pt x="122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5" name="Freeform 22">
              <a:extLst>
                <a:ext uri="{FF2B5EF4-FFF2-40B4-BE49-F238E27FC236}">
                  <a16:creationId xmlns:a16="http://schemas.microsoft.com/office/drawing/2014/main" id="{E0AFD53B-C7D3-4AF8-A33C-55A03BA031FB}"/>
                </a:ext>
              </a:extLst>
            </p:cNvPr>
            <p:cNvSpPr>
              <a:spLocks/>
            </p:cNvSpPr>
            <p:nvPr/>
          </p:nvSpPr>
          <p:spPr bwMode="auto">
            <a:xfrm>
              <a:off x="5316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6" name="Freeform 23">
              <a:extLst>
                <a:ext uri="{FF2B5EF4-FFF2-40B4-BE49-F238E27FC236}">
                  <a16:creationId xmlns:a16="http://schemas.microsoft.com/office/drawing/2014/main" id="{82E47EF2-5FDE-4E94-99A6-25C4D12CEB3E}"/>
                </a:ext>
              </a:extLst>
            </p:cNvPr>
            <p:cNvSpPr>
              <a:spLocks/>
            </p:cNvSpPr>
            <p:nvPr/>
          </p:nvSpPr>
          <p:spPr bwMode="auto">
            <a:xfrm>
              <a:off x="5259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97" name="Freeform 69">
            <a:extLst>
              <a:ext uri="{FF2B5EF4-FFF2-40B4-BE49-F238E27FC236}">
                <a16:creationId xmlns:a16="http://schemas.microsoft.com/office/drawing/2014/main" id="{7A313471-0830-464A-A99D-F3CB8CD100E8}"/>
              </a:ext>
            </a:extLst>
          </p:cNvPr>
          <p:cNvSpPr>
            <a:spLocks noChangeAspect="1"/>
          </p:cNvSpPr>
          <p:nvPr/>
        </p:nvSpPr>
        <p:spPr bwMode="auto">
          <a:xfrm>
            <a:off x="3375038" y="3104490"/>
            <a:ext cx="264318" cy="253362"/>
          </a:xfrm>
          <a:custGeom>
            <a:avLst/>
            <a:gdLst>
              <a:gd name="T0" fmla="*/ 1857 w 3763"/>
              <a:gd name="T1" fmla="*/ 1 h 3606"/>
              <a:gd name="T2" fmla="*/ 1516 w 3763"/>
              <a:gd name="T3" fmla="*/ 18 h 3606"/>
              <a:gd name="T4" fmla="*/ 1065 w 3763"/>
              <a:gd name="T5" fmla="*/ 166 h 3606"/>
              <a:gd name="T6" fmla="*/ 17 w 3763"/>
              <a:gd name="T7" fmla="*/ 1578 h 3606"/>
              <a:gd name="T8" fmla="*/ 18 w 3763"/>
              <a:gd name="T9" fmla="*/ 2101 h 3606"/>
              <a:gd name="T10" fmla="*/ 241 w 3763"/>
              <a:gd name="T11" fmla="*/ 2754 h 3606"/>
              <a:gd name="T12" fmla="*/ 1209 w 3763"/>
              <a:gd name="T13" fmla="*/ 3570 h 3606"/>
              <a:gd name="T14" fmla="*/ 1314 w 3763"/>
              <a:gd name="T15" fmla="*/ 3604 h 3606"/>
              <a:gd name="T16" fmla="*/ 1449 w 3763"/>
              <a:gd name="T17" fmla="*/ 3491 h 3606"/>
              <a:gd name="T18" fmla="*/ 1508 w 3763"/>
              <a:gd name="T19" fmla="*/ 3369 h 3606"/>
              <a:gd name="T20" fmla="*/ 1875 w 3763"/>
              <a:gd name="T21" fmla="*/ 2578 h 3606"/>
              <a:gd name="T22" fmla="*/ 2035 w 3763"/>
              <a:gd name="T23" fmla="*/ 2262 h 3606"/>
              <a:gd name="T24" fmla="*/ 2586 w 3763"/>
              <a:gd name="T25" fmla="*/ 2083 h 3606"/>
              <a:gd name="T26" fmla="*/ 3017 w 3763"/>
              <a:gd name="T27" fmla="*/ 1829 h 3606"/>
              <a:gd name="T28" fmla="*/ 3074 w 3763"/>
              <a:gd name="T29" fmla="*/ 1406 h 3606"/>
              <a:gd name="T30" fmla="*/ 3131 w 3763"/>
              <a:gd name="T31" fmla="*/ 1004 h 3606"/>
              <a:gd name="T32" fmla="*/ 3139 w 3763"/>
              <a:gd name="T33" fmla="*/ 918 h 3606"/>
              <a:gd name="T34" fmla="*/ 2338 w 3763"/>
              <a:gd name="T35" fmla="*/ 1088 h 3606"/>
              <a:gd name="T36" fmla="*/ 1771 w 3763"/>
              <a:gd name="T37" fmla="*/ 2028 h 3606"/>
              <a:gd name="T38" fmla="*/ 1873 w 3763"/>
              <a:gd name="T39" fmla="*/ 2001 h 3606"/>
              <a:gd name="T40" fmla="*/ 2697 w 3763"/>
              <a:gd name="T41" fmla="*/ 1188 h 3606"/>
              <a:gd name="T42" fmla="*/ 2670 w 3763"/>
              <a:gd name="T43" fmla="*/ 1284 h 3606"/>
              <a:gd name="T44" fmla="*/ 1919 w 3763"/>
              <a:gd name="T45" fmla="*/ 2177 h 3606"/>
              <a:gd name="T46" fmla="*/ 1766 w 3763"/>
              <a:gd name="T47" fmla="*/ 2415 h 3606"/>
              <a:gd name="T48" fmla="*/ 1618 w 3763"/>
              <a:gd name="T49" fmla="*/ 2208 h 3606"/>
              <a:gd name="T50" fmla="*/ 1372 w 3763"/>
              <a:gd name="T51" fmla="*/ 1913 h 3606"/>
              <a:gd name="T52" fmla="*/ 957 w 3763"/>
              <a:gd name="T53" fmla="*/ 1685 h 3606"/>
              <a:gd name="T54" fmla="*/ 912 w 3763"/>
              <a:gd name="T55" fmla="*/ 1658 h 3606"/>
              <a:gd name="T56" fmla="*/ 1161 w 3763"/>
              <a:gd name="T57" fmla="*/ 1664 h 3606"/>
              <a:gd name="T58" fmla="*/ 1580 w 3763"/>
              <a:gd name="T59" fmla="*/ 2016 h 3606"/>
              <a:gd name="T60" fmla="*/ 1686 w 3763"/>
              <a:gd name="T61" fmla="*/ 2132 h 3606"/>
              <a:gd name="T62" fmla="*/ 1640 w 3763"/>
              <a:gd name="T63" fmla="*/ 1820 h 3606"/>
              <a:gd name="T64" fmla="*/ 911 w 3763"/>
              <a:gd name="T65" fmla="*/ 1491 h 3606"/>
              <a:gd name="T66" fmla="*/ 644 w 3763"/>
              <a:gd name="T67" fmla="*/ 1505 h 3606"/>
              <a:gd name="T68" fmla="*/ 676 w 3763"/>
              <a:gd name="T69" fmla="*/ 1589 h 3606"/>
              <a:gd name="T70" fmla="*/ 743 w 3763"/>
              <a:gd name="T71" fmla="*/ 1803 h 3606"/>
              <a:gd name="T72" fmla="*/ 909 w 3763"/>
              <a:gd name="T73" fmla="*/ 2171 h 3606"/>
              <a:gd name="T74" fmla="*/ 1212 w 3763"/>
              <a:gd name="T75" fmla="*/ 2217 h 3606"/>
              <a:gd name="T76" fmla="*/ 1511 w 3763"/>
              <a:gd name="T77" fmla="*/ 2242 h 3606"/>
              <a:gd name="T78" fmla="*/ 1661 w 3763"/>
              <a:gd name="T79" fmla="*/ 2403 h 3606"/>
              <a:gd name="T80" fmla="*/ 1755 w 3763"/>
              <a:gd name="T81" fmla="*/ 2544 h 3606"/>
              <a:gd name="T82" fmla="*/ 1466 w 3763"/>
              <a:gd name="T83" fmla="*/ 3166 h 3606"/>
              <a:gd name="T84" fmla="*/ 1354 w 3763"/>
              <a:gd name="T85" fmla="*/ 3382 h 3606"/>
              <a:gd name="T86" fmla="*/ 1352 w 3763"/>
              <a:gd name="T87" fmla="*/ 3383 h 3606"/>
              <a:gd name="T88" fmla="*/ 1129 w 3763"/>
              <a:gd name="T89" fmla="*/ 3353 h 3606"/>
              <a:gd name="T90" fmla="*/ 489 w 3763"/>
              <a:gd name="T91" fmla="*/ 2829 h 3606"/>
              <a:gd name="T92" fmla="*/ 192 w 3763"/>
              <a:gd name="T93" fmla="*/ 2115 h 3606"/>
              <a:gd name="T94" fmla="*/ 186 w 3763"/>
              <a:gd name="T95" fmla="*/ 1590 h 3606"/>
              <a:gd name="T96" fmla="*/ 671 w 3763"/>
              <a:gd name="T97" fmla="*/ 647 h 3606"/>
              <a:gd name="T98" fmla="*/ 1579 w 3763"/>
              <a:gd name="T99" fmla="*/ 182 h 3606"/>
              <a:gd name="T100" fmla="*/ 2201 w 3763"/>
              <a:gd name="T101" fmla="*/ 198 h 3606"/>
              <a:gd name="T102" fmla="*/ 2755 w 3763"/>
              <a:gd name="T103" fmla="*/ 430 h 3606"/>
              <a:gd name="T104" fmla="*/ 3494 w 3763"/>
              <a:gd name="T105" fmla="*/ 1520 h 3606"/>
              <a:gd name="T106" fmla="*/ 3501 w 3763"/>
              <a:gd name="T107" fmla="*/ 2115 h 3606"/>
              <a:gd name="T108" fmla="*/ 3020 w 3763"/>
              <a:gd name="T109" fmla="*/ 3034 h 3606"/>
              <a:gd name="T110" fmla="*/ 2595 w 3763"/>
              <a:gd name="T111" fmla="*/ 3338 h 3606"/>
              <a:gd name="T112" fmla="*/ 2468 w 3763"/>
              <a:gd name="T113" fmla="*/ 3506 h 3606"/>
              <a:gd name="T114" fmla="*/ 2698 w 3763"/>
              <a:gd name="T115" fmla="*/ 3473 h 3606"/>
              <a:gd name="T116" fmla="*/ 3493 w 3763"/>
              <a:gd name="T117" fmla="*/ 2673 h 3606"/>
              <a:gd name="T118" fmla="*/ 3487 w 3763"/>
              <a:gd name="T119" fmla="*/ 994 h 3606"/>
              <a:gd name="T120" fmla="*/ 2206 w 3763"/>
              <a:gd name="T121" fmla="*/ 24 h 3606"/>
              <a:gd name="T122" fmla="*/ 1857 w 3763"/>
              <a:gd name="T123" fmla="*/ 1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3606">
                <a:moveTo>
                  <a:pt x="1857" y="1"/>
                </a:moveTo>
                <a:cubicBezTo>
                  <a:pt x="1715" y="0"/>
                  <a:pt x="1574" y="5"/>
                  <a:pt x="1516" y="18"/>
                </a:cubicBezTo>
                <a:cubicBezTo>
                  <a:pt x="1362" y="51"/>
                  <a:pt x="1185" y="109"/>
                  <a:pt x="1065" y="166"/>
                </a:cubicBezTo>
                <a:cubicBezTo>
                  <a:pt x="501" y="431"/>
                  <a:pt x="109" y="960"/>
                  <a:pt x="17" y="1578"/>
                </a:cubicBezTo>
                <a:cubicBezTo>
                  <a:pt x="0" y="1695"/>
                  <a:pt x="0" y="1978"/>
                  <a:pt x="18" y="2101"/>
                </a:cubicBezTo>
                <a:cubicBezTo>
                  <a:pt x="49" y="2321"/>
                  <a:pt x="132" y="2564"/>
                  <a:pt x="241" y="2754"/>
                </a:cubicBezTo>
                <a:cubicBezTo>
                  <a:pt x="456" y="3127"/>
                  <a:pt x="800" y="3417"/>
                  <a:pt x="1209" y="3570"/>
                </a:cubicBezTo>
                <a:cubicBezTo>
                  <a:pt x="1258" y="3589"/>
                  <a:pt x="1306" y="3604"/>
                  <a:pt x="1314" y="3604"/>
                </a:cubicBezTo>
                <a:cubicBezTo>
                  <a:pt x="1352" y="3606"/>
                  <a:pt x="1402" y="3588"/>
                  <a:pt x="1449" y="3491"/>
                </a:cubicBezTo>
                <a:lnTo>
                  <a:pt x="1508" y="3369"/>
                </a:lnTo>
                <a:cubicBezTo>
                  <a:pt x="1682" y="3073"/>
                  <a:pt x="1850" y="2632"/>
                  <a:pt x="1875" y="2578"/>
                </a:cubicBezTo>
                <a:cubicBezTo>
                  <a:pt x="1927" y="2439"/>
                  <a:pt x="1998" y="2300"/>
                  <a:pt x="2035" y="2262"/>
                </a:cubicBezTo>
                <a:cubicBezTo>
                  <a:pt x="2108" y="2190"/>
                  <a:pt x="2267" y="2138"/>
                  <a:pt x="2586" y="2083"/>
                </a:cubicBezTo>
                <a:cubicBezTo>
                  <a:pt x="2826" y="2042"/>
                  <a:pt x="2945" y="1972"/>
                  <a:pt x="3017" y="1829"/>
                </a:cubicBezTo>
                <a:cubicBezTo>
                  <a:pt x="3061" y="1743"/>
                  <a:pt x="3070" y="1673"/>
                  <a:pt x="3074" y="1406"/>
                </a:cubicBezTo>
                <a:cubicBezTo>
                  <a:pt x="3079" y="1133"/>
                  <a:pt x="3087" y="1075"/>
                  <a:pt x="3131" y="1004"/>
                </a:cubicBezTo>
                <a:cubicBezTo>
                  <a:pt x="3180" y="928"/>
                  <a:pt x="3180" y="921"/>
                  <a:pt x="3139" y="918"/>
                </a:cubicBezTo>
                <a:cubicBezTo>
                  <a:pt x="2916" y="902"/>
                  <a:pt x="2595" y="970"/>
                  <a:pt x="2338" y="1088"/>
                </a:cubicBezTo>
                <a:cubicBezTo>
                  <a:pt x="1891" y="1295"/>
                  <a:pt x="1695" y="1619"/>
                  <a:pt x="1771" y="2028"/>
                </a:cubicBezTo>
                <a:cubicBezTo>
                  <a:pt x="1791" y="2135"/>
                  <a:pt x="1813" y="2130"/>
                  <a:pt x="1873" y="2001"/>
                </a:cubicBezTo>
                <a:cubicBezTo>
                  <a:pt x="2063" y="1595"/>
                  <a:pt x="2411" y="1252"/>
                  <a:pt x="2697" y="1188"/>
                </a:cubicBezTo>
                <a:cubicBezTo>
                  <a:pt x="2818" y="1160"/>
                  <a:pt x="2801" y="1220"/>
                  <a:pt x="2670" y="1284"/>
                </a:cubicBezTo>
                <a:cubicBezTo>
                  <a:pt x="2386" y="1423"/>
                  <a:pt x="2115" y="1745"/>
                  <a:pt x="1919" y="2177"/>
                </a:cubicBezTo>
                <a:cubicBezTo>
                  <a:pt x="1835" y="2363"/>
                  <a:pt x="1786" y="2439"/>
                  <a:pt x="1766" y="2415"/>
                </a:cubicBezTo>
                <a:cubicBezTo>
                  <a:pt x="1761" y="2408"/>
                  <a:pt x="1694" y="2316"/>
                  <a:pt x="1618" y="2208"/>
                </a:cubicBezTo>
                <a:cubicBezTo>
                  <a:pt x="1542" y="2101"/>
                  <a:pt x="1431" y="1968"/>
                  <a:pt x="1372" y="1913"/>
                </a:cubicBezTo>
                <a:cubicBezTo>
                  <a:pt x="1261" y="1810"/>
                  <a:pt x="1037" y="1687"/>
                  <a:pt x="957" y="1685"/>
                </a:cubicBezTo>
                <a:cubicBezTo>
                  <a:pt x="932" y="1685"/>
                  <a:pt x="912" y="1673"/>
                  <a:pt x="912" y="1658"/>
                </a:cubicBezTo>
                <a:cubicBezTo>
                  <a:pt x="913" y="1624"/>
                  <a:pt x="1070" y="1628"/>
                  <a:pt x="1161" y="1664"/>
                </a:cubicBezTo>
                <a:cubicBezTo>
                  <a:pt x="1271" y="1708"/>
                  <a:pt x="1487" y="1889"/>
                  <a:pt x="1580" y="2016"/>
                </a:cubicBezTo>
                <a:cubicBezTo>
                  <a:pt x="1626" y="2079"/>
                  <a:pt x="1673" y="2131"/>
                  <a:pt x="1686" y="2132"/>
                </a:cubicBezTo>
                <a:cubicBezTo>
                  <a:pt x="1716" y="2133"/>
                  <a:pt x="1683" y="1905"/>
                  <a:pt x="1640" y="1820"/>
                </a:cubicBezTo>
                <a:cubicBezTo>
                  <a:pt x="1540" y="1617"/>
                  <a:pt x="1271" y="1497"/>
                  <a:pt x="911" y="1491"/>
                </a:cubicBezTo>
                <a:cubicBezTo>
                  <a:pt x="774" y="1489"/>
                  <a:pt x="654" y="1496"/>
                  <a:pt x="644" y="1505"/>
                </a:cubicBezTo>
                <a:cubicBezTo>
                  <a:pt x="634" y="1515"/>
                  <a:pt x="649" y="1553"/>
                  <a:pt x="676" y="1589"/>
                </a:cubicBezTo>
                <a:cubicBezTo>
                  <a:pt x="705" y="1627"/>
                  <a:pt x="734" y="1718"/>
                  <a:pt x="743" y="1803"/>
                </a:cubicBezTo>
                <a:cubicBezTo>
                  <a:pt x="762" y="1976"/>
                  <a:pt x="825" y="2117"/>
                  <a:pt x="909" y="2171"/>
                </a:cubicBezTo>
                <a:cubicBezTo>
                  <a:pt x="949" y="2197"/>
                  <a:pt x="1048" y="2212"/>
                  <a:pt x="1212" y="2217"/>
                </a:cubicBezTo>
                <a:cubicBezTo>
                  <a:pt x="1347" y="2221"/>
                  <a:pt x="1481" y="2232"/>
                  <a:pt x="1511" y="2242"/>
                </a:cubicBezTo>
                <a:cubicBezTo>
                  <a:pt x="1542" y="2253"/>
                  <a:pt x="1609" y="2325"/>
                  <a:pt x="1661" y="2403"/>
                </a:cubicBezTo>
                <a:lnTo>
                  <a:pt x="1755" y="2544"/>
                </a:lnTo>
                <a:cubicBezTo>
                  <a:pt x="1755" y="2544"/>
                  <a:pt x="1575" y="2947"/>
                  <a:pt x="1466" y="3166"/>
                </a:cubicBezTo>
                <a:cubicBezTo>
                  <a:pt x="1422" y="3253"/>
                  <a:pt x="1389" y="3317"/>
                  <a:pt x="1354" y="3382"/>
                </a:cubicBezTo>
                <a:lnTo>
                  <a:pt x="1352" y="3383"/>
                </a:lnTo>
                <a:cubicBezTo>
                  <a:pt x="1309" y="3425"/>
                  <a:pt x="1272" y="3420"/>
                  <a:pt x="1129" y="3353"/>
                </a:cubicBezTo>
                <a:cubicBezTo>
                  <a:pt x="896" y="3244"/>
                  <a:pt x="642" y="3036"/>
                  <a:pt x="489" y="2829"/>
                </a:cubicBezTo>
                <a:cubicBezTo>
                  <a:pt x="351" y="2643"/>
                  <a:pt x="234" y="2360"/>
                  <a:pt x="192" y="2115"/>
                </a:cubicBezTo>
                <a:cubicBezTo>
                  <a:pt x="170" y="1984"/>
                  <a:pt x="167" y="1712"/>
                  <a:pt x="186" y="1590"/>
                </a:cubicBezTo>
                <a:cubicBezTo>
                  <a:pt x="243" y="1225"/>
                  <a:pt x="409" y="903"/>
                  <a:pt x="671" y="647"/>
                </a:cubicBezTo>
                <a:cubicBezTo>
                  <a:pt x="932" y="391"/>
                  <a:pt x="1225" y="241"/>
                  <a:pt x="1579" y="182"/>
                </a:cubicBezTo>
                <a:cubicBezTo>
                  <a:pt x="1747" y="154"/>
                  <a:pt x="2046" y="162"/>
                  <a:pt x="2201" y="198"/>
                </a:cubicBezTo>
                <a:cubicBezTo>
                  <a:pt x="2417" y="249"/>
                  <a:pt x="2584" y="318"/>
                  <a:pt x="2755" y="430"/>
                </a:cubicBezTo>
                <a:cubicBezTo>
                  <a:pt x="3145" y="684"/>
                  <a:pt x="3400" y="1061"/>
                  <a:pt x="3494" y="1520"/>
                </a:cubicBezTo>
                <a:cubicBezTo>
                  <a:pt x="3524" y="1670"/>
                  <a:pt x="3528" y="1961"/>
                  <a:pt x="3501" y="2115"/>
                </a:cubicBezTo>
                <a:cubicBezTo>
                  <a:pt x="3439" y="2471"/>
                  <a:pt x="3276" y="2782"/>
                  <a:pt x="3020" y="3034"/>
                </a:cubicBezTo>
                <a:cubicBezTo>
                  <a:pt x="2893" y="3158"/>
                  <a:pt x="2776" y="3242"/>
                  <a:pt x="2595" y="3338"/>
                </a:cubicBezTo>
                <a:cubicBezTo>
                  <a:pt x="2447" y="3417"/>
                  <a:pt x="2424" y="3447"/>
                  <a:pt x="2468" y="3506"/>
                </a:cubicBezTo>
                <a:cubicBezTo>
                  <a:pt x="2507" y="3559"/>
                  <a:pt x="2541" y="3554"/>
                  <a:pt x="2698" y="3473"/>
                </a:cubicBezTo>
                <a:cubicBezTo>
                  <a:pt x="3040" y="3296"/>
                  <a:pt x="3328" y="3006"/>
                  <a:pt x="3493" y="2673"/>
                </a:cubicBezTo>
                <a:cubicBezTo>
                  <a:pt x="3763" y="2126"/>
                  <a:pt x="3761" y="1527"/>
                  <a:pt x="3487" y="994"/>
                </a:cubicBezTo>
                <a:cubicBezTo>
                  <a:pt x="3232" y="498"/>
                  <a:pt x="2770" y="148"/>
                  <a:pt x="2206" y="24"/>
                </a:cubicBezTo>
                <a:cubicBezTo>
                  <a:pt x="2143" y="10"/>
                  <a:pt x="1999" y="2"/>
                  <a:pt x="1857" y="1"/>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nvGrpSpPr>
          <p:cNvPr id="98" name="Grupa 97">
            <a:extLst>
              <a:ext uri="{FF2B5EF4-FFF2-40B4-BE49-F238E27FC236}">
                <a16:creationId xmlns:a16="http://schemas.microsoft.com/office/drawing/2014/main" id="{99578C72-FC90-4ED9-9A6C-1B0EE1AC1EC7}"/>
              </a:ext>
            </a:extLst>
          </p:cNvPr>
          <p:cNvGrpSpPr>
            <a:grpSpLocks noChangeAspect="1"/>
          </p:cNvGrpSpPr>
          <p:nvPr/>
        </p:nvGrpSpPr>
        <p:grpSpPr>
          <a:xfrm>
            <a:off x="2252842" y="3080942"/>
            <a:ext cx="262968" cy="253362"/>
            <a:chOff x="3748088" y="1628775"/>
            <a:chExt cx="695325" cy="669925"/>
          </a:xfrm>
          <a:solidFill>
            <a:schemeClr val="accent3"/>
          </a:solidFill>
        </p:grpSpPr>
        <p:sp>
          <p:nvSpPr>
            <p:cNvPr id="99" name="Freeform 91">
              <a:extLst>
                <a:ext uri="{FF2B5EF4-FFF2-40B4-BE49-F238E27FC236}">
                  <a16:creationId xmlns:a16="http://schemas.microsoft.com/office/drawing/2014/main" id="{515ABA45-61AB-43B5-92F2-308F68B4AFBE}"/>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0" name="Freeform 92">
              <a:extLst>
                <a:ext uri="{FF2B5EF4-FFF2-40B4-BE49-F238E27FC236}">
                  <a16:creationId xmlns:a16="http://schemas.microsoft.com/office/drawing/2014/main" id="{3B3C45E4-9AF9-49F3-8D14-F5F20B79A008}"/>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1" name="Freeform 93">
              <a:extLst>
                <a:ext uri="{FF2B5EF4-FFF2-40B4-BE49-F238E27FC236}">
                  <a16:creationId xmlns:a16="http://schemas.microsoft.com/office/drawing/2014/main" id="{CCB314D6-0270-4BA9-854C-6352EF5C254B}"/>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3" name="Freeform 94">
              <a:extLst>
                <a:ext uri="{FF2B5EF4-FFF2-40B4-BE49-F238E27FC236}">
                  <a16:creationId xmlns:a16="http://schemas.microsoft.com/office/drawing/2014/main" id="{BF718C36-C964-43D6-8478-7EE10826E05D}"/>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10" name="Grafika 109" descr="Opinia klienta">
            <a:extLst>
              <a:ext uri="{FF2B5EF4-FFF2-40B4-BE49-F238E27FC236}">
                <a16:creationId xmlns:a16="http://schemas.microsoft.com/office/drawing/2014/main" id="{E232B219-372A-4BD1-A012-6BD2EF5329A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98584" y="3101402"/>
            <a:ext cx="259538" cy="259538"/>
          </a:xfrm>
          <a:prstGeom prst="rect">
            <a:avLst/>
          </a:prstGeom>
        </p:spPr>
      </p:pic>
      <p:grpSp>
        <p:nvGrpSpPr>
          <p:cNvPr id="112" name="Grupa 111">
            <a:extLst>
              <a:ext uri="{FF2B5EF4-FFF2-40B4-BE49-F238E27FC236}">
                <a16:creationId xmlns:a16="http://schemas.microsoft.com/office/drawing/2014/main" id="{F529E610-DC45-4935-87B4-9B8ACDBCEC3F}"/>
              </a:ext>
            </a:extLst>
          </p:cNvPr>
          <p:cNvGrpSpPr>
            <a:grpSpLocks noChangeAspect="1"/>
          </p:cNvGrpSpPr>
          <p:nvPr/>
        </p:nvGrpSpPr>
        <p:grpSpPr>
          <a:xfrm>
            <a:off x="5617350" y="3080853"/>
            <a:ext cx="111567" cy="259538"/>
            <a:chOff x="2901951" y="1362075"/>
            <a:chExt cx="301625" cy="701675"/>
          </a:xfrm>
        </p:grpSpPr>
        <p:sp>
          <p:nvSpPr>
            <p:cNvPr id="114" name="Freeform 18">
              <a:extLst>
                <a:ext uri="{FF2B5EF4-FFF2-40B4-BE49-F238E27FC236}">
                  <a16:creationId xmlns:a16="http://schemas.microsoft.com/office/drawing/2014/main" id="{DB12F18E-C04B-447F-92D1-D2E3346D56CC}"/>
                </a:ext>
              </a:extLst>
            </p:cNvPr>
            <p:cNvSpPr>
              <a:spLocks noEditPoints="1"/>
            </p:cNvSpPr>
            <p:nvPr/>
          </p:nvSpPr>
          <p:spPr bwMode="auto">
            <a:xfrm>
              <a:off x="2901951" y="1362075"/>
              <a:ext cx="301625" cy="701675"/>
            </a:xfrm>
            <a:custGeom>
              <a:avLst/>
              <a:gdLst>
                <a:gd name="T0" fmla="*/ 560 w 569"/>
                <a:gd name="T1" fmla="*/ 604 h 1328"/>
                <a:gd name="T2" fmla="*/ 518 w 569"/>
                <a:gd name="T3" fmla="*/ 516 h 1328"/>
                <a:gd name="T4" fmla="*/ 450 w 569"/>
                <a:gd name="T5" fmla="*/ 449 h 1328"/>
                <a:gd name="T6" fmla="*/ 349 w 569"/>
                <a:gd name="T7" fmla="*/ 394 h 1328"/>
                <a:gd name="T8" fmla="*/ 245 w 569"/>
                <a:gd name="T9" fmla="*/ 358 h 1328"/>
                <a:gd name="T10" fmla="*/ 201 w 569"/>
                <a:gd name="T11" fmla="*/ 315 h 1328"/>
                <a:gd name="T12" fmla="*/ 189 w 569"/>
                <a:gd name="T13" fmla="*/ 283 h 1328"/>
                <a:gd name="T14" fmla="*/ 215 w 569"/>
                <a:gd name="T15" fmla="*/ 215 h 1328"/>
                <a:gd name="T16" fmla="*/ 271 w 569"/>
                <a:gd name="T17" fmla="*/ 192 h 1328"/>
                <a:gd name="T18" fmla="*/ 305 w 569"/>
                <a:gd name="T19" fmla="*/ 192 h 1328"/>
                <a:gd name="T20" fmla="*/ 365 w 569"/>
                <a:gd name="T21" fmla="*/ 233 h 1328"/>
                <a:gd name="T22" fmla="*/ 379 w 569"/>
                <a:gd name="T23" fmla="*/ 284 h 1328"/>
                <a:gd name="T24" fmla="*/ 568 w 569"/>
                <a:gd name="T25" fmla="*/ 270 h 1328"/>
                <a:gd name="T26" fmla="*/ 535 w 569"/>
                <a:gd name="T27" fmla="*/ 148 h 1328"/>
                <a:gd name="T28" fmla="*/ 489 w 569"/>
                <a:gd name="T29" fmla="*/ 82 h 1328"/>
                <a:gd name="T30" fmla="*/ 393 w 569"/>
                <a:gd name="T31" fmla="*/ 18 h 1328"/>
                <a:gd name="T32" fmla="*/ 284 w 569"/>
                <a:gd name="T33" fmla="*/ 0 h 1328"/>
                <a:gd name="T34" fmla="*/ 172 w 569"/>
                <a:gd name="T35" fmla="*/ 23 h 1328"/>
                <a:gd name="T36" fmla="*/ 93 w 569"/>
                <a:gd name="T37" fmla="*/ 68 h 1328"/>
                <a:gd name="T38" fmla="*/ 26 w 569"/>
                <a:gd name="T39" fmla="*/ 157 h 1328"/>
                <a:gd name="T40" fmla="*/ 0 w 569"/>
                <a:gd name="T41" fmla="*/ 285 h 1328"/>
                <a:gd name="T42" fmla="*/ 15 w 569"/>
                <a:gd name="T43" fmla="*/ 365 h 1328"/>
                <a:gd name="T44" fmla="*/ 65 w 569"/>
                <a:gd name="T45" fmla="*/ 451 h 1328"/>
                <a:gd name="T46" fmla="*/ 34 w 569"/>
                <a:gd name="T47" fmla="*/ 528 h 1328"/>
                <a:gd name="T48" fmla="*/ 2 w 569"/>
                <a:gd name="T49" fmla="*/ 636 h 1328"/>
                <a:gd name="T50" fmla="*/ 4 w 569"/>
                <a:gd name="T51" fmla="*/ 707 h 1328"/>
                <a:gd name="T52" fmla="*/ 43 w 569"/>
                <a:gd name="T53" fmla="*/ 800 h 1328"/>
                <a:gd name="T54" fmla="*/ 105 w 569"/>
                <a:gd name="T55" fmla="*/ 870 h 1328"/>
                <a:gd name="T56" fmla="*/ 199 w 569"/>
                <a:gd name="T57" fmla="*/ 926 h 1328"/>
                <a:gd name="T58" fmla="*/ 307 w 569"/>
                <a:gd name="T59" fmla="*/ 961 h 1328"/>
                <a:gd name="T60" fmla="*/ 368 w 569"/>
                <a:gd name="T61" fmla="*/ 1013 h 1328"/>
                <a:gd name="T62" fmla="*/ 379 w 569"/>
                <a:gd name="T63" fmla="*/ 1045 h 1328"/>
                <a:gd name="T64" fmla="*/ 360 w 569"/>
                <a:gd name="T65" fmla="*/ 1108 h 1328"/>
                <a:gd name="T66" fmla="*/ 298 w 569"/>
                <a:gd name="T67" fmla="*/ 1136 h 1328"/>
                <a:gd name="T68" fmla="*/ 263 w 569"/>
                <a:gd name="T69" fmla="*/ 1136 h 1328"/>
                <a:gd name="T70" fmla="*/ 203 w 569"/>
                <a:gd name="T71" fmla="*/ 1096 h 1328"/>
                <a:gd name="T72" fmla="*/ 189 w 569"/>
                <a:gd name="T73" fmla="*/ 1045 h 1328"/>
                <a:gd name="T74" fmla="*/ 0 w 569"/>
                <a:gd name="T75" fmla="*/ 1044 h 1328"/>
                <a:gd name="T76" fmla="*/ 22 w 569"/>
                <a:gd name="T77" fmla="*/ 1156 h 1328"/>
                <a:gd name="T78" fmla="*/ 66 w 569"/>
                <a:gd name="T79" fmla="*/ 1233 h 1328"/>
                <a:gd name="T80" fmla="*/ 153 w 569"/>
                <a:gd name="T81" fmla="*/ 1300 h 1328"/>
                <a:gd name="T82" fmla="*/ 276 w 569"/>
                <a:gd name="T83" fmla="*/ 1328 h 1328"/>
                <a:gd name="T84" fmla="*/ 329 w 569"/>
                <a:gd name="T85" fmla="*/ 1324 h 1328"/>
                <a:gd name="T86" fmla="*/ 434 w 569"/>
                <a:gd name="T87" fmla="*/ 1288 h 1328"/>
                <a:gd name="T88" fmla="*/ 512 w 569"/>
                <a:gd name="T89" fmla="*/ 1221 h 1328"/>
                <a:gd name="T90" fmla="*/ 562 w 569"/>
                <a:gd name="T91" fmla="*/ 1111 h 1328"/>
                <a:gd name="T92" fmla="*/ 566 w 569"/>
                <a:gd name="T93" fmla="*/ 1017 h 1328"/>
                <a:gd name="T94" fmla="*/ 533 w 569"/>
                <a:gd name="T95" fmla="*/ 920 h 1328"/>
                <a:gd name="T96" fmla="*/ 504 w 569"/>
                <a:gd name="T97" fmla="*/ 850 h 1328"/>
                <a:gd name="T98" fmla="*/ 554 w 569"/>
                <a:gd name="T99" fmla="*/ 751 h 1328"/>
                <a:gd name="T100" fmla="*/ 569 w 569"/>
                <a:gd name="T101" fmla="*/ 664 h 1328"/>
                <a:gd name="T102" fmla="*/ 334 w 569"/>
                <a:gd name="T103" fmla="*/ 750 h 1328"/>
                <a:gd name="T104" fmla="*/ 255 w 569"/>
                <a:gd name="T105" fmla="*/ 743 h 1328"/>
                <a:gd name="T106" fmla="*/ 201 w 569"/>
                <a:gd name="T107" fmla="*/ 695 h 1328"/>
                <a:gd name="T108" fmla="*/ 189 w 569"/>
                <a:gd name="T109" fmla="*/ 663 h 1328"/>
                <a:gd name="T110" fmla="*/ 205 w 569"/>
                <a:gd name="T111" fmla="*/ 608 h 1328"/>
                <a:gd name="T112" fmla="*/ 245 w 569"/>
                <a:gd name="T113" fmla="*/ 575 h 1328"/>
                <a:gd name="T114" fmla="*/ 327 w 569"/>
                <a:gd name="T115" fmla="*/ 594 h 1328"/>
                <a:gd name="T116" fmla="*/ 368 w 569"/>
                <a:gd name="T117" fmla="*/ 634 h 1328"/>
                <a:gd name="T118" fmla="*/ 379 w 569"/>
                <a:gd name="T119" fmla="*/ 665 h 1328"/>
                <a:gd name="T120" fmla="*/ 363 w 569"/>
                <a:gd name="T121" fmla="*/ 721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close/>
                  <a:moveTo>
                    <a:pt x="363" y="721"/>
                  </a:moveTo>
                  <a:lnTo>
                    <a:pt x="363" y="721"/>
                  </a:lnTo>
                  <a:lnTo>
                    <a:pt x="353" y="734"/>
                  </a:lnTo>
                  <a:lnTo>
                    <a:pt x="347" y="740"/>
                  </a:lnTo>
                  <a:lnTo>
                    <a:pt x="342" y="746"/>
                  </a:lnTo>
                  <a:lnTo>
                    <a:pt x="334" y="750"/>
                  </a:lnTo>
                  <a:lnTo>
                    <a:pt x="324" y="754"/>
                  </a:lnTo>
                  <a:lnTo>
                    <a:pt x="311" y="756"/>
                  </a:lnTo>
                  <a:lnTo>
                    <a:pt x="294" y="758"/>
                  </a:lnTo>
                  <a:lnTo>
                    <a:pt x="294" y="758"/>
                  </a:lnTo>
                  <a:lnTo>
                    <a:pt x="273" y="751"/>
                  </a:lnTo>
                  <a:lnTo>
                    <a:pt x="255" y="743"/>
                  </a:lnTo>
                  <a:lnTo>
                    <a:pt x="240" y="734"/>
                  </a:lnTo>
                  <a:lnTo>
                    <a:pt x="229" y="726"/>
                  </a:lnTo>
                  <a:lnTo>
                    <a:pt x="219" y="719"/>
                  </a:lnTo>
                  <a:lnTo>
                    <a:pt x="212" y="710"/>
                  </a:lnTo>
                  <a:lnTo>
                    <a:pt x="205" y="702"/>
                  </a:lnTo>
                  <a:lnTo>
                    <a:pt x="201" y="695"/>
                  </a:lnTo>
                  <a:lnTo>
                    <a:pt x="201" y="695"/>
                  </a:lnTo>
                  <a:lnTo>
                    <a:pt x="196" y="687"/>
                  </a:lnTo>
                  <a:lnTo>
                    <a:pt x="194" y="679"/>
                  </a:lnTo>
                  <a:lnTo>
                    <a:pt x="190" y="668"/>
                  </a:lnTo>
                  <a:lnTo>
                    <a:pt x="190" y="668"/>
                  </a:lnTo>
                  <a:lnTo>
                    <a:pt x="189" y="663"/>
                  </a:lnTo>
                  <a:lnTo>
                    <a:pt x="189" y="663"/>
                  </a:lnTo>
                  <a:lnTo>
                    <a:pt x="190" y="653"/>
                  </a:lnTo>
                  <a:lnTo>
                    <a:pt x="194" y="640"/>
                  </a:lnTo>
                  <a:lnTo>
                    <a:pt x="198" y="623"/>
                  </a:lnTo>
                  <a:lnTo>
                    <a:pt x="202" y="615"/>
                  </a:lnTo>
                  <a:lnTo>
                    <a:pt x="205" y="608"/>
                  </a:lnTo>
                  <a:lnTo>
                    <a:pt x="205" y="608"/>
                  </a:lnTo>
                  <a:lnTo>
                    <a:pt x="215" y="594"/>
                  </a:lnTo>
                  <a:lnTo>
                    <a:pt x="221" y="589"/>
                  </a:lnTo>
                  <a:lnTo>
                    <a:pt x="227" y="583"/>
                  </a:lnTo>
                  <a:lnTo>
                    <a:pt x="234" y="579"/>
                  </a:lnTo>
                  <a:lnTo>
                    <a:pt x="245" y="575"/>
                  </a:lnTo>
                  <a:lnTo>
                    <a:pt x="257" y="572"/>
                  </a:lnTo>
                  <a:lnTo>
                    <a:pt x="273" y="571"/>
                  </a:lnTo>
                  <a:lnTo>
                    <a:pt x="273" y="571"/>
                  </a:lnTo>
                  <a:lnTo>
                    <a:pt x="294" y="577"/>
                  </a:lnTo>
                  <a:lnTo>
                    <a:pt x="312" y="585"/>
                  </a:lnTo>
                  <a:lnTo>
                    <a:pt x="327" y="594"/>
                  </a:lnTo>
                  <a:lnTo>
                    <a:pt x="340" y="602"/>
                  </a:lnTo>
                  <a:lnTo>
                    <a:pt x="349" y="610"/>
                  </a:lnTo>
                  <a:lnTo>
                    <a:pt x="356" y="619"/>
                  </a:lnTo>
                  <a:lnTo>
                    <a:pt x="363" y="627"/>
                  </a:lnTo>
                  <a:lnTo>
                    <a:pt x="368" y="634"/>
                  </a:lnTo>
                  <a:lnTo>
                    <a:pt x="368" y="634"/>
                  </a:lnTo>
                  <a:lnTo>
                    <a:pt x="371" y="642"/>
                  </a:lnTo>
                  <a:lnTo>
                    <a:pt x="375" y="650"/>
                  </a:lnTo>
                  <a:lnTo>
                    <a:pt x="378" y="661"/>
                  </a:lnTo>
                  <a:lnTo>
                    <a:pt x="378" y="661"/>
                  </a:lnTo>
                  <a:lnTo>
                    <a:pt x="379" y="665"/>
                  </a:lnTo>
                  <a:lnTo>
                    <a:pt x="379" y="665"/>
                  </a:lnTo>
                  <a:lnTo>
                    <a:pt x="378" y="676"/>
                  </a:lnTo>
                  <a:lnTo>
                    <a:pt x="375" y="690"/>
                  </a:lnTo>
                  <a:lnTo>
                    <a:pt x="370" y="706"/>
                  </a:lnTo>
                  <a:lnTo>
                    <a:pt x="367" y="714"/>
                  </a:lnTo>
                  <a:lnTo>
                    <a:pt x="363" y="721"/>
                  </a:lnTo>
                  <a:lnTo>
                    <a:pt x="363" y="721"/>
                  </a:lnTo>
                  <a:close/>
                  <a:moveTo>
                    <a:pt x="363" y="721"/>
                  </a:moveTo>
                  <a:lnTo>
                    <a:pt x="363" y="721"/>
                  </a:lnTo>
                  <a:close/>
                </a:path>
              </a:pathLst>
            </a:custGeom>
            <a:solidFill>
              <a:srgbClr val="CD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5" name="Freeform 19">
              <a:extLst>
                <a:ext uri="{FF2B5EF4-FFF2-40B4-BE49-F238E27FC236}">
                  <a16:creationId xmlns:a16="http://schemas.microsoft.com/office/drawing/2014/main" id="{682897B4-47E8-4A8A-A0D8-86DA1F7DE475}"/>
                </a:ext>
              </a:extLst>
            </p:cNvPr>
            <p:cNvSpPr>
              <a:spLocks/>
            </p:cNvSpPr>
            <p:nvPr/>
          </p:nvSpPr>
          <p:spPr bwMode="auto">
            <a:xfrm>
              <a:off x="2901951" y="1362075"/>
              <a:ext cx="301625" cy="701675"/>
            </a:xfrm>
            <a:custGeom>
              <a:avLst/>
              <a:gdLst>
                <a:gd name="T0" fmla="*/ 564 w 569"/>
                <a:gd name="T1" fmla="*/ 621 h 1328"/>
                <a:gd name="T2" fmla="*/ 533 w 569"/>
                <a:gd name="T3" fmla="*/ 540 h 1328"/>
                <a:gd name="T4" fmla="*/ 489 w 569"/>
                <a:gd name="T5" fmla="*/ 481 h 1328"/>
                <a:gd name="T6" fmla="*/ 421 w 569"/>
                <a:gd name="T7" fmla="*/ 428 h 1328"/>
                <a:gd name="T8" fmla="*/ 328 w 569"/>
                <a:gd name="T9" fmla="*/ 389 h 1328"/>
                <a:gd name="T10" fmla="*/ 245 w 569"/>
                <a:gd name="T11" fmla="*/ 358 h 1328"/>
                <a:gd name="T12" fmla="*/ 201 w 569"/>
                <a:gd name="T13" fmla="*/ 315 h 1328"/>
                <a:gd name="T14" fmla="*/ 190 w 569"/>
                <a:gd name="T15" fmla="*/ 288 h 1328"/>
                <a:gd name="T16" fmla="*/ 198 w 569"/>
                <a:gd name="T17" fmla="*/ 236 h 1328"/>
                <a:gd name="T18" fmla="*/ 231 w 569"/>
                <a:gd name="T19" fmla="*/ 204 h 1328"/>
                <a:gd name="T20" fmla="*/ 271 w 569"/>
                <a:gd name="T21" fmla="*/ 192 h 1328"/>
                <a:gd name="T22" fmla="*/ 305 w 569"/>
                <a:gd name="T23" fmla="*/ 192 h 1328"/>
                <a:gd name="T24" fmla="*/ 354 w 569"/>
                <a:gd name="T25" fmla="*/ 216 h 1328"/>
                <a:gd name="T26" fmla="*/ 377 w 569"/>
                <a:gd name="T27" fmla="*/ 271 h 1328"/>
                <a:gd name="T28" fmla="*/ 410 w 569"/>
                <a:gd name="T29" fmla="*/ 285 h 1328"/>
                <a:gd name="T30" fmla="*/ 564 w 569"/>
                <a:gd name="T31" fmla="*/ 240 h 1328"/>
                <a:gd name="T32" fmla="*/ 535 w 569"/>
                <a:gd name="T33" fmla="*/ 148 h 1328"/>
                <a:gd name="T34" fmla="*/ 489 w 569"/>
                <a:gd name="T35" fmla="*/ 82 h 1328"/>
                <a:gd name="T36" fmla="*/ 412 w 569"/>
                <a:gd name="T37" fmla="*/ 27 h 1328"/>
                <a:gd name="T38" fmla="*/ 308 w 569"/>
                <a:gd name="T39" fmla="*/ 0 h 1328"/>
                <a:gd name="T40" fmla="*/ 239 w 569"/>
                <a:gd name="T41" fmla="*/ 5 h 1328"/>
                <a:gd name="T42" fmla="*/ 146 w 569"/>
                <a:gd name="T43" fmla="*/ 34 h 1328"/>
                <a:gd name="T44" fmla="*/ 81 w 569"/>
                <a:gd name="T45" fmla="*/ 81 h 1328"/>
                <a:gd name="T46" fmla="*/ 26 w 569"/>
                <a:gd name="T47" fmla="*/ 157 h 1328"/>
                <a:gd name="T48" fmla="*/ 0 w 569"/>
                <a:gd name="T49" fmla="*/ 261 h 1328"/>
                <a:gd name="T50" fmla="*/ 4 w 569"/>
                <a:gd name="T51" fmla="*/ 328 h 1328"/>
                <a:gd name="T52" fmla="*/ 36 w 569"/>
                <a:gd name="T53" fmla="*/ 409 h 1328"/>
                <a:gd name="T54" fmla="*/ 78 w 569"/>
                <a:gd name="T55" fmla="*/ 464 h 1328"/>
                <a:gd name="T56" fmla="*/ 34 w 569"/>
                <a:gd name="T57" fmla="*/ 528 h 1328"/>
                <a:gd name="T58" fmla="*/ 2 w 569"/>
                <a:gd name="T59" fmla="*/ 636 h 1328"/>
                <a:gd name="T60" fmla="*/ 2 w 569"/>
                <a:gd name="T61" fmla="*/ 691 h 1328"/>
                <a:gd name="T62" fmla="*/ 36 w 569"/>
                <a:gd name="T63" fmla="*/ 789 h 1328"/>
                <a:gd name="T64" fmla="*/ 70 w 569"/>
                <a:gd name="T65" fmla="*/ 836 h 1328"/>
                <a:gd name="T66" fmla="*/ 132 w 569"/>
                <a:gd name="T67" fmla="*/ 890 h 1328"/>
                <a:gd name="T68" fmla="*/ 220 w 569"/>
                <a:gd name="T69" fmla="*/ 934 h 1328"/>
                <a:gd name="T70" fmla="*/ 307 w 569"/>
                <a:gd name="T71" fmla="*/ 961 h 1328"/>
                <a:gd name="T72" fmla="*/ 362 w 569"/>
                <a:gd name="T73" fmla="*/ 1005 h 1328"/>
                <a:gd name="T74" fmla="*/ 378 w 569"/>
                <a:gd name="T75" fmla="*/ 1040 h 1328"/>
                <a:gd name="T76" fmla="*/ 375 w 569"/>
                <a:gd name="T77" fmla="*/ 1081 h 1328"/>
                <a:gd name="T78" fmla="*/ 336 w 569"/>
                <a:gd name="T79" fmla="*/ 1125 h 1328"/>
                <a:gd name="T80" fmla="*/ 298 w 569"/>
                <a:gd name="T81" fmla="*/ 1136 h 1328"/>
                <a:gd name="T82" fmla="*/ 263 w 569"/>
                <a:gd name="T83" fmla="*/ 1136 h 1328"/>
                <a:gd name="T84" fmla="*/ 214 w 569"/>
                <a:gd name="T85" fmla="*/ 1113 h 1328"/>
                <a:gd name="T86" fmla="*/ 190 w 569"/>
                <a:gd name="T87" fmla="*/ 1057 h 1328"/>
                <a:gd name="T88" fmla="*/ 189 w 569"/>
                <a:gd name="T89" fmla="*/ 1043 h 1328"/>
                <a:gd name="T90" fmla="*/ 2 w 569"/>
                <a:gd name="T91" fmla="*/ 1072 h 1328"/>
                <a:gd name="T92" fmla="*/ 34 w 569"/>
                <a:gd name="T93" fmla="*/ 1182 h 1328"/>
                <a:gd name="T94" fmla="*/ 66 w 569"/>
                <a:gd name="T95" fmla="*/ 1233 h 1328"/>
                <a:gd name="T96" fmla="*/ 136 w 569"/>
                <a:gd name="T97" fmla="*/ 1291 h 1328"/>
                <a:gd name="T98" fmla="*/ 231 w 569"/>
                <a:gd name="T99" fmla="*/ 1325 h 1328"/>
                <a:gd name="T100" fmla="*/ 284 w 569"/>
                <a:gd name="T101" fmla="*/ 1328 h 1328"/>
                <a:gd name="T102" fmla="*/ 371 w 569"/>
                <a:gd name="T103" fmla="*/ 1314 h 1328"/>
                <a:gd name="T104" fmla="*/ 448 w 569"/>
                <a:gd name="T105" fmla="*/ 1280 h 1328"/>
                <a:gd name="T106" fmla="*/ 512 w 569"/>
                <a:gd name="T107" fmla="*/ 1221 h 1328"/>
                <a:gd name="T108" fmla="*/ 557 w 569"/>
                <a:gd name="T109" fmla="*/ 1133 h 1328"/>
                <a:gd name="T110" fmla="*/ 569 w 569"/>
                <a:gd name="T111" fmla="*/ 1044 h 1328"/>
                <a:gd name="T112" fmla="*/ 553 w 569"/>
                <a:gd name="T113" fmla="*/ 964 h 1328"/>
                <a:gd name="T114" fmla="*/ 515 w 569"/>
                <a:gd name="T115" fmla="*/ 892 h 1328"/>
                <a:gd name="T116" fmla="*/ 517 w 569"/>
                <a:gd name="T117" fmla="*/ 834 h 1328"/>
                <a:gd name="T118" fmla="*/ 554 w 569"/>
                <a:gd name="T119" fmla="*/ 751 h 1328"/>
                <a:gd name="T120" fmla="*/ 569 w 569"/>
                <a:gd name="T121" fmla="*/ 664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6" name="Freeform 20">
              <a:extLst>
                <a:ext uri="{FF2B5EF4-FFF2-40B4-BE49-F238E27FC236}">
                  <a16:creationId xmlns:a16="http://schemas.microsoft.com/office/drawing/2014/main" id="{E3D41470-8894-4013-B95A-5488552EE70C}"/>
                </a:ext>
              </a:extLst>
            </p:cNvPr>
            <p:cNvSpPr>
              <a:spLocks/>
            </p:cNvSpPr>
            <p:nvPr/>
          </p:nvSpPr>
          <p:spPr bwMode="auto">
            <a:xfrm>
              <a:off x="3001963" y="1663700"/>
              <a:ext cx="101600" cy="98425"/>
            </a:xfrm>
            <a:custGeom>
              <a:avLst/>
              <a:gdLst>
                <a:gd name="T0" fmla="*/ 174 w 190"/>
                <a:gd name="T1" fmla="*/ 150 h 187"/>
                <a:gd name="T2" fmla="*/ 174 w 190"/>
                <a:gd name="T3" fmla="*/ 150 h 187"/>
                <a:gd name="T4" fmla="*/ 164 w 190"/>
                <a:gd name="T5" fmla="*/ 163 h 187"/>
                <a:gd name="T6" fmla="*/ 158 w 190"/>
                <a:gd name="T7" fmla="*/ 169 h 187"/>
                <a:gd name="T8" fmla="*/ 153 w 190"/>
                <a:gd name="T9" fmla="*/ 175 h 187"/>
                <a:gd name="T10" fmla="*/ 145 w 190"/>
                <a:gd name="T11" fmla="*/ 179 h 187"/>
                <a:gd name="T12" fmla="*/ 135 w 190"/>
                <a:gd name="T13" fmla="*/ 183 h 187"/>
                <a:gd name="T14" fmla="*/ 122 w 190"/>
                <a:gd name="T15" fmla="*/ 185 h 187"/>
                <a:gd name="T16" fmla="*/ 105 w 190"/>
                <a:gd name="T17" fmla="*/ 187 h 187"/>
                <a:gd name="T18" fmla="*/ 105 w 190"/>
                <a:gd name="T19" fmla="*/ 187 h 187"/>
                <a:gd name="T20" fmla="*/ 84 w 190"/>
                <a:gd name="T21" fmla="*/ 180 h 187"/>
                <a:gd name="T22" fmla="*/ 66 w 190"/>
                <a:gd name="T23" fmla="*/ 172 h 187"/>
                <a:gd name="T24" fmla="*/ 51 w 190"/>
                <a:gd name="T25" fmla="*/ 163 h 187"/>
                <a:gd name="T26" fmla="*/ 40 w 190"/>
                <a:gd name="T27" fmla="*/ 155 h 187"/>
                <a:gd name="T28" fmla="*/ 30 w 190"/>
                <a:gd name="T29" fmla="*/ 148 h 187"/>
                <a:gd name="T30" fmla="*/ 23 w 190"/>
                <a:gd name="T31" fmla="*/ 139 h 187"/>
                <a:gd name="T32" fmla="*/ 16 w 190"/>
                <a:gd name="T33" fmla="*/ 131 h 187"/>
                <a:gd name="T34" fmla="*/ 12 w 190"/>
                <a:gd name="T35" fmla="*/ 124 h 187"/>
                <a:gd name="T36" fmla="*/ 12 w 190"/>
                <a:gd name="T37" fmla="*/ 124 h 187"/>
                <a:gd name="T38" fmla="*/ 7 w 190"/>
                <a:gd name="T39" fmla="*/ 116 h 187"/>
                <a:gd name="T40" fmla="*/ 5 w 190"/>
                <a:gd name="T41" fmla="*/ 108 h 187"/>
                <a:gd name="T42" fmla="*/ 1 w 190"/>
                <a:gd name="T43" fmla="*/ 97 h 187"/>
                <a:gd name="T44" fmla="*/ 1 w 190"/>
                <a:gd name="T45" fmla="*/ 97 h 187"/>
                <a:gd name="T46" fmla="*/ 0 w 190"/>
                <a:gd name="T47" fmla="*/ 92 h 187"/>
                <a:gd name="T48" fmla="*/ 0 w 190"/>
                <a:gd name="T49" fmla="*/ 92 h 187"/>
                <a:gd name="T50" fmla="*/ 1 w 190"/>
                <a:gd name="T51" fmla="*/ 82 h 187"/>
                <a:gd name="T52" fmla="*/ 5 w 190"/>
                <a:gd name="T53" fmla="*/ 69 h 187"/>
                <a:gd name="T54" fmla="*/ 9 w 190"/>
                <a:gd name="T55" fmla="*/ 52 h 187"/>
                <a:gd name="T56" fmla="*/ 13 w 190"/>
                <a:gd name="T57" fmla="*/ 44 h 187"/>
                <a:gd name="T58" fmla="*/ 16 w 190"/>
                <a:gd name="T59" fmla="*/ 37 h 187"/>
                <a:gd name="T60" fmla="*/ 16 w 190"/>
                <a:gd name="T61" fmla="*/ 37 h 187"/>
                <a:gd name="T62" fmla="*/ 26 w 190"/>
                <a:gd name="T63" fmla="*/ 23 h 187"/>
                <a:gd name="T64" fmla="*/ 32 w 190"/>
                <a:gd name="T65" fmla="*/ 18 h 187"/>
                <a:gd name="T66" fmla="*/ 38 w 190"/>
                <a:gd name="T67" fmla="*/ 12 h 187"/>
                <a:gd name="T68" fmla="*/ 45 w 190"/>
                <a:gd name="T69" fmla="*/ 8 h 187"/>
                <a:gd name="T70" fmla="*/ 56 w 190"/>
                <a:gd name="T71" fmla="*/ 4 h 187"/>
                <a:gd name="T72" fmla="*/ 68 w 190"/>
                <a:gd name="T73" fmla="*/ 1 h 187"/>
                <a:gd name="T74" fmla="*/ 84 w 190"/>
                <a:gd name="T75" fmla="*/ 0 h 187"/>
                <a:gd name="T76" fmla="*/ 84 w 190"/>
                <a:gd name="T77" fmla="*/ 0 h 187"/>
                <a:gd name="T78" fmla="*/ 105 w 190"/>
                <a:gd name="T79" fmla="*/ 6 h 187"/>
                <a:gd name="T80" fmla="*/ 123 w 190"/>
                <a:gd name="T81" fmla="*/ 14 h 187"/>
                <a:gd name="T82" fmla="*/ 138 w 190"/>
                <a:gd name="T83" fmla="*/ 23 h 187"/>
                <a:gd name="T84" fmla="*/ 151 w 190"/>
                <a:gd name="T85" fmla="*/ 31 h 187"/>
                <a:gd name="T86" fmla="*/ 160 w 190"/>
                <a:gd name="T87" fmla="*/ 39 h 187"/>
                <a:gd name="T88" fmla="*/ 167 w 190"/>
                <a:gd name="T89" fmla="*/ 48 h 187"/>
                <a:gd name="T90" fmla="*/ 174 w 190"/>
                <a:gd name="T91" fmla="*/ 56 h 187"/>
                <a:gd name="T92" fmla="*/ 179 w 190"/>
                <a:gd name="T93" fmla="*/ 63 h 187"/>
                <a:gd name="T94" fmla="*/ 179 w 190"/>
                <a:gd name="T95" fmla="*/ 63 h 187"/>
                <a:gd name="T96" fmla="*/ 182 w 190"/>
                <a:gd name="T97" fmla="*/ 71 h 187"/>
                <a:gd name="T98" fmla="*/ 186 w 190"/>
                <a:gd name="T99" fmla="*/ 79 h 187"/>
                <a:gd name="T100" fmla="*/ 189 w 190"/>
                <a:gd name="T101" fmla="*/ 90 h 187"/>
                <a:gd name="T102" fmla="*/ 189 w 190"/>
                <a:gd name="T103" fmla="*/ 90 h 187"/>
                <a:gd name="T104" fmla="*/ 190 w 190"/>
                <a:gd name="T105" fmla="*/ 94 h 187"/>
                <a:gd name="T106" fmla="*/ 190 w 190"/>
                <a:gd name="T107" fmla="*/ 94 h 187"/>
                <a:gd name="T108" fmla="*/ 189 w 190"/>
                <a:gd name="T109" fmla="*/ 105 h 187"/>
                <a:gd name="T110" fmla="*/ 186 w 190"/>
                <a:gd name="T111" fmla="*/ 119 h 187"/>
                <a:gd name="T112" fmla="*/ 181 w 190"/>
                <a:gd name="T113" fmla="*/ 135 h 187"/>
                <a:gd name="T114" fmla="*/ 178 w 190"/>
                <a:gd name="T115" fmla="*/ 143 h 187"/>
                <a:gd name="T116" fmla="*/ 174 w 190"/>
                <a:gd name="T117" fmla="*/ 150 h 187"/>
                <a:gd name="T118" fmla="*/ 174 w 190"/>
                <a:gd name="T1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187">
                  <a:moveTo>
                    <a:pt x="174" y="150"/>
                  </a:moveTo>
                  <a:lnTo>
                    <a:pt x="174" y="150"/>
                  </a:lnTo>
                  <a:lnTo>
                    <a:pt x="164" y="163"/>
                  </a:lnTo>
                  <a:lnTo>
                    <a:pt x="158" y="169"/>
                  </a:lnTo>
                  <a:lnTo>
                    <a:pt x="153" y="175"/>
                  </a:lnTo>
                  <a:lnTo>
                    <a:pt x="145" y="179"/>
                  </a:lnTo>
                  <a:lnTo>
                    <a:pt x="135" y="183"/>
                  </a:lnTo>
                  <a:lnTo>
                    <a:pt x="122" y="185"/>
                  </a:lnTo>
                  <a:lnTo>
                    <a:pt x="105" y="187"/>
                  </a:lnTo>
                  <a:lnTo>
                    <a:pt x="105" y="187"/>
                  </a:lnTo>
                  <a:lnTo>
                    <a:pt x="84" y="180"/>
                  </a:lnTo>
                  <a:lnTo>
                    <a:pt x="66" y="172"/>
                  </a:lnTo>
                  <a:lnTo>
                    <a:pt x="51" y="163"/>
                  </a:lnTo>
                  <a:lnTo>
                    <a:pt x="40" y="155"/>
                  </a:lnTo>
                  <a:lnTo>
                    <a:pt x="30" y="148"/>
                  </a:lnTo>
                  <a:lnTo>
                    <a:pt x="23" y="139"/>
                  </a:lnTo>
                  <a:lnTo>
                    <a:pt x="16" y="131"/>
                  </a:lnTo>
                  <a:lnTo>
                    <a:pt x="12" y="124"/>
                  </a:lnTo>
                  <a:lnTo>
                    <a:pt x="12" y="124"/>
                  </a:lnTo>
                  <a:lnTo>
                    <a:pt x="7" y="116"/>
                  </a:lnTo>
                  <a:lnTo>
                    <a:pt x="5" y="108"/>
                  </a:lnTo>
                  <a:lnTo>
                    <a:pt x="1" y="97"/>
                  </a:lnTo>
                  <a:lnTo>
                    <a:pt x="1" y="97"/>
                  </a:lnTo>
                  <a:lnTo>
                    <a:pt x="0" y="92"/>
                  </a:lnTo>
                  <a:lnTo>
                    <a:pt x="0" y="92"/>
                  </a:lnTo>
                  <a:lnTo>
                    <a:pt x="1" y="82"/>
                  </a:lnTo>
                  <a:lnTo>
                    <a:pt x="5" y="69"/>
                  </a:lnTo>
                  <a:lnTo>
                    <a:pt x="9" y="52"/>
                  </a:lnTo>
                  <a:lnTo>
                    <a:pt x="13" y="44"/>
                  </a:lnTo>
                  <a:lnTo>
                    <a:pt x="16" y="37"/>
                  </a:lnTo>
                  <a:lnTo>
                    <a:pt x="16" y="37"/>
                  </a:lnTo>
                  <a:lnTo>
                    <a:pt x="26" y="23"/>
                  </a:lnTo>
                  <a:lnTo>
                    <a:pt x="32" y="18"/>
                  </a:lnTo>
                  <a:lnTo>
                    <a:pt x="38" y="12"/>
                  </a:lnTo>
                  <a:lnTo>
                    <a:pt x="45" y="8"/>
                  </a:lnTo>
                  <a:lnTo>
                    <a:pt x="56" y="4"/>
                  </a:lnTo>
                  <a:lnTo>
                    <a:pt x="68" y="1"/>
                  </a:lnTo>
                  <a:lnTo>
                    <a:pt x="84" y="0"/>
                  </a:lnTo>
                  <a:lnTo>
                    <a:pt x="84" y="0"/>
                  </a:lnTo>
                  <a:lnTo>
                    <a:pt x="105" y="6"/>
                  </a:lnTo>
                  <a:lnTo>
                    <a:pt x="123" y="14"/>
                  </a:lnTo>
                  <a:lnTo>
                    <a:pt x="138" y="23"/>
                  </a:lnTo>
                  <a:lnTo>
                    <a:pt x="151" y="31"/>
                  </a:lnTo>
                  <a:lnTo>
                    <a:pt x="160" y="39"/>
                  </a:lnTo>
                  <a:lnTo>
                    <a:pt x="167" y="48"/>
                  </a:lnTo>
                  <a:lnTo>
                    <a:pt x="174" y="56"/>
                  </a:lnTo>
                  <a:lnTo>
                    <a:pt x="179" y="63"/>
                  </a:lnTo>
                  <a:lnTo>
                    <a:pt x="179" y="63"/>
                  </a:lnTo>
                  <a:lnTo>
                    <a:pt x="182" y="71"/>
                  </a:lnTo>
                  <a:lnTo>
                    <a:pt x="186" y="79"/>
                  </a:lnTo>
                  <a:lnTo>
                    <a:pt x="189" y="90"/>
                  </a:lnTo>
                  <a:lnTo>
                    <a:pt x="189" y="90"/>
                  </a:lnTo>
                  <a:lnTo>
                    <a:pt x="190" y="94"/>
                  </a:lnTo>
                  <a:lnTo>
                    <a:pt x="190" y="94"/>
                  </a:lnTo>
                  <a:lnTo>
                    <a:pt x="189" y="105"/>
                  </a:lnTo>
                  <a:lnTo>
                    <a:pt x="186" y="119"/>
                  </a:lnTo>
                  <a:lnTo>
                    <a:pt x="181" y="135"/>
                  </a:lnTo>
                  <a:lnTo>
                    <a:pt x="178" y="143"/>
                  </a:lnTo>
                  <a:lnTo>
                    <a:pt x="174" y="150"/>
                  </a:lnTo>
                  <a:lnTo>
                    <a:pt x="174" y="1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7" name="Line 21">
              <a:extLst>
                <a:ext uri="{FF2B5EF4-FFF2-40B4-BE49-F238E27FC236}">
                  <a16:creationId xmlns:a16="http://schemas.microsoft.com/office/drawing/2014/main" id="{F28A69BA-D967-4455-9CCB-C5DA3EE3C891}"/>
                </a:ext>
              </a:extLst>
            </p:cNvPr>
            <p:cNvSpPr>
              <a:spLocks noChangeShapeType="1"/>
            </p:cNvSpPr>
            <p:nvPr/>
          </p:nvSpPr>
          <p:spPr bwMode="auto">
            <a:xfrm>
              <a:off x="3094038" y="17430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18" name="Grupa 117">
            <a:extLst>
              <a:ext uri="{FF2B5EF4-FFF2-40B4-BE49-F238E27FC236}">
                <a16:creationId xmlns:a16="http://schemas.microsoft.com/office/drawing/2014/main" id="{8414724D-8167-4D2A-9CF8-1350ECEA56E5}"/>
              </a:ext>
            </a:extLst>
          </p:cNvPr>
          <p:cNvGrpSpPr>
            <a:grpSpLocks noChangeAspect="1"/>
          </p:cNvGrpSpPr>
          <p:nvPr/>
        </p:nvGrpSpPr>
        <p:grpSpPr>
          <a:xfrm>
            <a:off x="6588145" y="3084664"/>
            <a:ext cx="346633" cy="235944"/>
            <a:chOff x="3703639" y="1793876"/>
            <a:chExt cx="755650" cy="514350"/>
          </a:xfrm>
          <a:solidFill>
            <a:srgbClr val="CDCDCD"/>
          </a:solidFill>
        </p:grpSpPr>
        <p:sp>
          <p:nvSpPr>
            <p:cNvPr id="119" name="Freeform 179">
              <a:extLst>
                <a:ext uri="{FF2B5EF4-FFF2-40B4-BE49-F238E27FC236}">
                  <a16:creationId xmlns:a16="http://schemas.microsoft.com/office/drawing/2014/main" id="{FBF8347D-B3FF-46DD-97FC-3BB14CBED96E}"/>
                </a:ext>
              </a:extLst>
            </p:cNvPr>
            <p:cNvSpPr>
              <a:spLocks/>
            </p:cNvSpPr>
            <p:nvPr/>
          </p:nvSpPr>
          <p:spPr bwMode="auto">
            <a:xfrm>
              <a:off x="4033838" y="1793876"/>
              <a:ext cx="95250" cy="95250"/>
            </a:xfrm>
            <a:custGeom>
              <a:avLst/>
              <a:gdLst>
                <a:gd name="T0" fmla="*/ 210 w 420"/>
                <a:gd name="T1" fmla="*/ 419 h 419"/>
                <a:gd name="T2" fmla="*/ 252 w 420"/>
                <a:gd name="T3" fmla="*/ 415 h 419"/>
                <a:gd name="T4" fmla="*/ 291 w 420"/>
                <a:gd name="T5" fmla="*/ 403 h 419"/>
                <a:gd name="T6" fmla="*/ 327 w 420"/>
                <a:gd name="T7" fmla="*/ 383 h 419"/>
                <a:gd name="T8" fmla="*/ 358 w 420"/>
                <a:gd name="T9" fmla="*/ 359 h 419"/>
                <a:gd name="T10" fmla="*/ 384 w 420"/>
                <a:gd name="T11" fmla="*/ 327 h 419"/>
                <a:gd name="T12" fmla="*/ 404 w 420"/>
                <a:gd name="T13" fmla="*/ 291 h 419"/>
                <a:gd name="T14" fmla="*/ 416 w 420"/>
                <a:gd name="T15" fmla="*/ 251 h 419"/>
                <a:gd name="T16" fmla="*/ 420 w 420"/>
                <a:gd name="T17" fmla="*/ 209 h 419"/>
                <a:gd name="T18" fmla="*/ 419 w 420"/>
                <a:gd name="T19" fmla="*/ 188 h 419"/>
                <a:gd name="T20" fmla="*/ 410 w 420"/>
                <a:gd name="T21" fmla="*/ 147 h 419"/>
                <a:gd name="T22" fmla="*/ 395 w 420"/>
                <a:gd name="T23" fmla="*/ 109 h 419"/>
                <a:gd name="T24" fmla="*/ 372 w 420"/>
                <a:gd name="T25" fmla="*/ 75 h 419"/>
                <a:gd name="T26" fmla="*/ 343 w 420"/>
                <a:gd name="T27" fmla="*/ 47 h 419"/>
                <a:gd name="T28" fmla="*/ 309 w 420"/>
                <a:gd name="T29" fmla="*/ 24 h 419"/>
                <a:gd name="T30" fmla="*/ 273 w 420"/>
                <a:gd name="T31" fmla="*/ 9 h 419"/>
                <a:gd name="T32" fmla="*/ 232 w 420"/>
                <a:gd name="T33" fmla="*/ 1 h 419"/>
                <a:gd name="T34" fmla="*/ 210 w 420"/>
                <a:gd name="T35" fmla="*/ 0 h 419"/>
                <a:gd name="T36" fmla="*/ 168 w 420"/>
                <a:gd name="T37" fmla="*/ 4 h 419"/>
                <a:gd name="T38" fmla="*/ 128 w 420"/>
                <a:gd name="T39" fmla="*/ 16 h 419"/>
                <a:gd name="T40" fmla="*/ 92 w 420"/>
                <a:gd name="T41" fmla="*/ 35 h 419"/>
                <a:gd name="T42" fmla="*/ 61 w 420"/>
                <a:gd name="T43" fmla="*/ 61 h 419"/>
                <a:gd name="T44" fmla="*/ 36 w 420"/>
                <a:gd name="T45" fmla="*/ 91 h 419"/>
                <a:gd name="T46" fmla="*/ 16 w 420"/>
                <a:gd name="T47" fmla="*/ 127 h 419"/>
                <a:gd name="T48" fmla="*/ 4 w 420"/>
                <a:gd name="T49" fmla="*/ 167 h 419"/>
                <a:gd name="T50" fmla="*/ 0 w 420"/>
                <a:gd name="T51" fmla="*/ 209 h 419"/>
                <a:gd name="T52" fmla="*/ 1 w 420"/>
                <a:gd name="T53" fmla="*/ 231 h 419"/>
                <a:gd name="T54" fmla="*/ 9 w 420"/>
                <a:gd name="T55" fmla="*/ 272 h 419"/>
                <a:gd name="T56" fmla="*/ 25 w 420"/>
                <a:gd name="T57" fmla="*/ 310 h 419"/>
                <a:gd name="T58" fmla="*/ 48 w 420"/>
                <a:gd name="T59" fmla="*/ 343 h 419"/>
                <a:gd name="T60" fmla="*/ 76 w 420"/>
                <a:gd name="T61" fmla="*/ 371 h 419"/>
                <a:gd name="T62" fmla="*/ 109 w 420"/>
                <a:gd name="T63" fmla="*/ 394 h 419"/>
                <a:gd name="T64" fmla="*/ 147 w 420"/>
                <a:gd name="T65" fmla="*/ 410 h 419"/>
                <a:gd name="T66" fmla="*/ 188 w 420"/>
                <a:gd name="T67" fmla="*/ 418 h 419"/>
                <a:gd name="T68" fmla="*/ 210 w 420"/>
                <a:gd name="T6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419">
                  <a:moveTo>
                    <a:pt x="210" y="419"/>
                  </a:moveTo>
                  <a:lnTo>
                    <a:pt x="210" y="419"/>
                  </a:lnTo>
                  <a:lnTo>
                    <a:pt x="232" y="418"/>
                  </a:lnTo>
                  <a:lnTo>
                    <a:pt x="252" y="415"/>
                  </a:lnTo>
                  <a:lnTo>
                    <a:pt x="273" y="410"/>
                  </a:lnTo>
                  <a:lnTo>
                    <a:pt x="291" y="403"/>
                  </a:lnTo>
                  <a:lnTo>
                    <a:pt x="309" y="394"/>
                  </a:lnTo>
                  <a:lnTo>
                    <a:pt x="327" y="383"/>
                  </a:lnTo>
                  <a:lnTo>
                    <a:pt x="343" y="371"/>
                  </a:lnTo>
                  <a:lnTo>
                    <a:pt x="358" y="359"/>
                  </a:lnTo>
                  <a:lnTo>
                    <a:pt x="372" y="343"/>
                  </a:lnTo>
                  <a:lnTo>
                    <a:pt x="384" y="327"/>
                  </a:lnTo>
                  <a:lnTo>
                    <a:pt x="395" y="310"/>
                  </a:lnTo>
                  <a:lnTo>
                    <a:pt x="404" y="291"/>
                  </a:lnTo>
                  <a:lnTo>
                    <a:pt x="410" y="272"/>
                  </a:lnTo>
                  <a:lnTo>
                    <a:pt x="416" y="251"/>
                  </a:lnTo>
                  <a:lnTo>
                    <a:pt x="419" y="231"/>
                  </a:lnTo>
                  <a:lnTo>
                    <a:pt x="420" y="209"/>
                  </a:lnTo>
                  <a:lnTo>
                    <a:pt x="420" y="209"/>
                  </a:lnTo>
                  <a:lnTo>
                    <a:pt x="419" y="188"/>
                  </a:lnTo>
                  <a:lnTo>
                    <a:pt x="416" y="167"/>
                  </a:lnTo>
                  <a:lnTo>
                    <a:pt x="410" y="147"/>
                  </a:lnTo>
                  <a:lnTo>
                    <a:pt x="404" y="127"/>
                  </a:lnTo>
                  <a:lnTo>
                    <a:pt x="395" y="109"/>
                  </a:lnTo>
                  <a:lnTo>
                    <a:pt x="384" y="91"/>
                  </a:lnTo>
                  <a:lnTo>
                    <a:pt x="372" y="75"/>
                  </a:lnTo>
                  <a:lnTo>
                    <a:pt x="358" y="61"/>
                  </a:lnTo>
                  <a:lnTo>
                    <a:pt x="343" y="47"/>
                  </a:lnTo>
                  <a:lnTo>
                    <a:pt x="327" y="35"/>
                  </a:lnTo>
                  <a:lnTo>
                    <a:pt x="309" y="24"/>
                  </a:lnTo>
                  <a:lnTo>
                    <a:pt x="291" y="16"/>
                  </a:lnTo>
                  <a:lnTo>
                    <a:pt x="273" y="9"/>
                  </a:lnTo>
                  <a:lnTo>
                    <a:pt x="252" y="4"/>
                  </a:lnTo>
                  <a:lnTo>
                    <a:pt x="232" y="1"/>
                  </a:lnTo>
                  <a:lnTo>
                    <a:pt x="210" y="0"/>
                  </a:lnTo>
                  <a:lnTo>
                    <a:pt x="210" y="0"/>
                  </a:lnTo>
                  <a:lnTo>
                    <a:pt x="188" y="1"/>
                  </a:lnTo>
                  <a:lnTo>
                    <a:pt x="168" y="4"/>
                  </a:lnTo>
                  <a:lnTo>
                    <a:pt x="147" y="9"/>
                  </a:lnTo>
                  <a:lnTo>
                    <a:pt x="128" y="16"/>
                  </a:lnTo>
                  <a:lnTo>
                    <a:pt x="109" y="24"/>
                  </a:lnTo>
                  <a:lnTo>
                    <a:pt x="92" y="35"/>
                  </a:lnTo>
                  <a:lnTo>
                    <a:pt x="76" y="47"/>
                  </a:lnTo>
                  <a:lnTo>
                    <a:pt x="61" y="61"/>
                  </a:lnTo>
                  <a:lnTo>
                    <a:pt x="48" y="75"/>
                  </a:lnTo>
                  <a:lnTo>
                    <a:pt x="36" y="91"/>
                  </a:lnTo>
                  <a:lnTo>
                    <a:pt x="25" y="109"/>
                  </a:lnTo>
                  <a:lnTo>
                    <a:pt x="16" y="127"/>
                  </a:lnTo>
                  <a:lnTo>
                    <a:pt x="9" y="147"/>
                  </a:lnTo>
                  <a:lnTo>
                    <a:pt x="4" y="167"/>
                  </a:lnTo>
                  <a:lnTo>
                    <a:pt x="1" y="188"/>
                  </a:lnTo>
                  <a:lnTo>
                    <a:pt x="0" y="209"/>
                  </a:lnTo>
                  <a:lnTo>
                    <a:pt x="0" y="209"/>
                  </a:lnTo>
                  <a:lnTo>
                    <a:pt x="1" y="231"/>
                  </a:lnTo>
                  <a:lnTo>
                    <a:pt x="4" y="251"/>
                  </a:lnTo>
                  <a:lnTo>
                    <a:pt x="9" y="272"/>
                  </a:lnTo>
                  <a:lnTo>
                    <a:pt x="16" y="291"/>
                  </a:lnTo>
                  <a:lnTo>
                    <a:pt x="25" y="310"/>
                  </a:lnTo>
                  <a:lnTo>
                    <a:pt x="36" y="327"/>
                  </a:lnTo>
                  <a:lnTo>
                    <a:pt x="48" y="343"/>
                  </a:lnTo>
                  <a:lnTo>
                    <a:pt x="61" y="359"/>
                  </a:lnTo>
                  <a:lnTo>
                    <a:pt x="76" y="371"/>
                  </a:lnTo>
                  <a:lnTo>
                    <a:pt x="92" y="383"/>
                  </a:lnTo>
                  <a:lnTo>
                    <a:pt x="109" y="394"/>
                  </a:lnTo>
                  <a:lnTo>
                    <a:pt x="128" y="403"/>
                  </a:lnTo>
                  <a:lnTo>
                    <a:pt x="147" y="410"/>
                  </a:lnTo>
                  <a:lnTo>
                    <a:pt x="168" y="415"/>
                  </a:lnTo>
                  <a:lnTo>
                    <a:pt x="188" y="418"/>
                  </a:lnTo>
                  <a:lnTo>
                    <a:pt x="210" y="419"/>
                  </a:lnTo>
                  <a:lnTo>
                    <a:pt x="210"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0" name="Freeform 180">
              <a:extLst>
                <a:ext uri="{FF2B5EF4-FFF2-40B4-BE49-F238E27FC236}">
                  <a16:creationId xmlns:a16="http://schemas.microsoft.com/office/drawing/2014/main" id="{2E5470BE-5C85-450A-A16F-29CE9C80EFE7}"/>
                </a:ext>
              </a:extLst>
            </p:cNvPr>
            <p:cNvSpPr>
              <a:spLocks/>
            </p:cNvSpPr>
            <p:nvPr/>
          </p:nvSpPr>
          <p:spPr bwMode="auto">
            <a:xfrm>
              <a:off x="3851276" y="1838327"/>
              <a:ext cx="92075" cy="93663"/>
            </a:xfrm>
            <a:custGeom>
              <a:avLst/>
              <a:gdLst>
                <a:gd name="T0" fmla="*/ 207 w 412"/>
                <a:gd name="T1" fmla="*/ 411 h 411"/>
                <a:gd name="T2" fmla="*/ 248 w 412"/>
                <a:gd name="T3" fmla="*/ 407 h 411"/>
                <a:gd name="T4" fmla="*/ 287 w 412"/>
                <a:gd name="T5" fmla="*/ 395 h 411"/>
                <a:gd name="T6" fmla="*/ 321 w 412"/>
                <a:gd name="T7" fmla="*/ 376 h 411"/>
                <a:gd name="T8" fmla="*/ 352 w 412"/>
                <a:gd name="T9" fmla="*/ 350 h 411"/>
                <a:gd name="T10" fmla="*/ 377 w 412"/>
                <a:gd name="T11" fmla="*/ 320 h 411"/>
                <a:gd name="T12" fmla="*/ 396 w 412"/>
                <a:gd name="T13" fmla="*/ 285 h 411"/>
                <a:gd name="T14" fmla="*/ 408 w 412"/>
                <a:gd name="T15" fmla="*/ 247 h 411"/>
                <a:gd name="T16" fmla="*/ 412 w 412"/>
                <a:gd name="T17" fmla="*/ 205 h 411"/>
                <a:gd name="T18" fmla="*/ 411 w 412"/>
                <a:gd name="T19" fmla="*/ 184 h 411"/>
                <a:gd name="T20" fmla="*/ 403 w 412"/>
                <a:gd name="T21" fmla="*/ 144 h 411"/>
                <a:gd name="T22" fmla="*/ 387 w 412"/>
                <a:gd name="T23" fmla="*/ 107 h 411"/>
                <a:gd name="T24" fmla="*/ 365 w 412"/>
                <a:gd name="T25" fmla="*/ 75 h 411"/>
                <a:gd name="T26" fmla="*/ 338 w 412"/>
                <a:gd name="T27" fmla="*/ 46 h 411"/>
                <a:gd name="T28" fmla="*/ 304 w 412"/>
                <a:gd name="T29" fmla="*/ 24 h 411"/>
                <a:gd name="T30" fmla="*/ 267 w 412"/>
                <a:gd name="T31" fmla="*/ 9 h 411"/>
                <a:gd name="T32" fmla="*/ 227 w 412"/>
                <a:gd name="T33" fmla="*/ 1 h 411"/>
                <a:gd name="T34" fmla="*/ 207 w 412"/>
                <a:gd name="T35" fmla="*/ 0 h 411"/>
                <a:gd name="T36" fmla="*/ 165 w 412"/>
                <a:gd name="T37" fmla="*/ 3 h 411"/>
                <a:gd name="T38" fmla="*/ 126 w 412"/>
                <a:gd name="T39" fmla="*/ 15 h 411"/>
                <a:gd name="T40" fmla="*/ 91 w 412"/>
                <a:gd name="T41" fmla="*/ 35 h 411"/>
                <a:gd name="T42" fmla="*/ 61 w 412"/>
                <a:gd name="T43" fmla="*/ 59 h 411"/>
                <a:gd name="T44" fmla="*/ 36 w 412"/>
                <a:gd name="T45" fmla="*/ 90 h 411"/>
                <a:gd name="T46" fmla="*/ 16 w 412"/>
                <a:gd name="T47" fmla="*/ 125 h 411"/>
                <a:gd name="T48" fmla="*/ 4 w 412"/>
                <a:gd name="T49" fmla="*/ 163 h 411"/>
                <a:gd name="T50" fmla="*/ 0 w 412"/>
                <a:gd name="T51" fmla="*/ 205 h 411"/>
                <a:gd name="T52" fmla="*/ 1 w 412"/>
                <a:gd name="T53" fmla="*/ 226 h 411"/>
                <a:gd name="T54" fmla="*/ 10 w 412"/>
                <a:gd name="T55" fmla="*/ 267 h 411"/>
                <a:gd name="T56" fmla="*/ 25 w 412"/>
                <a:gd name="T57" fmla="*/ 304 h 411"/>
                <a:gd name="T58" fmla="*/ 48 w 412"/>
                <a:gd name="T59" fmla="*/ 336 h 411"/>
                <a:gd name="T60" fmla="*/ 76 w 412"/>
                <a:gd name="T61" fmla="*/ 364 h 411"/>
                <a:gd name="T62" fmla="*/ 108 w 412"/>
                <a:gd name="T63" fmla="*/ 386 h 411"/>
                <a:gd name="T64" fmla="*/ 145 w 412"/>
                <a:gd name="T65" fmla="*/ 401 h 411"/>
                <a:gd name="T66" fmla="*/ 185 w 412"/>
                <a:gd name="T67" fmla="*/ 410 h 411"/>
                <a:gd name="T68" fmla="*/ 207 w 412"/>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2" h="411">
                  <a:moveTo>
                    <a:pt x="207" y="411"/>
                  </a:moveTo>
                  <a:lnTo>
                    <a:pt x="207" y="411"/>
                  </a:lnTo>
                  <a:lnTo>
                    <a:pt x="227" y="410"/>
                  </a:lnTo>
                  <a:lnTo>
                    <a:pt x="248" y="407"/>
                  </a:lnTo>
                  <a:lnTo>
                    <a:pt x="267" y="401"/>
                  </a:lnTo>
                  <a:lnTo>
                    <a:pt x="287" y="395"/>
                  </a:lnTo>
                  <a:lnTo>
                    <a:pt x="304" y="386"/>
                  </a:lnTo>
                  <a:lnTo>
                    <a:pt x="321" y="376"/>
                  </a:lnTo>
                  <a:lnTo>
                    <a:pt x="338" y="364"/>
                  </a:lnTo>
                  <a:lnTo>
                    <a:pt x="352" y="350"/>
                  </a:lnTo>
                  <a:lnTo>
                    <a:pt x="365" y="336"/>
                  </a:lnTo>
                  <a:lnTo>
                    <a:pt x="377" y="320"/>
                  </a:lnTo>
                  <a:lnTo>
                    <a:pt x="387" y="304"/>
                  </a:lnTo>
                  <a:lnTo>
                    <a:pt x="396" y="285"/>
                  </a:lnTo>
                  <a:lnTo>
                    <a:pt x="403" y="267"/>
                  </a:lnTo>
                  <a:lnTo>
                    <a:pt x="408" y="247"/>
                  </a:lnTo>
                  <a:lnTo>
                    <a:pt x="411" y="226"/>
                  </a:lnTo>
                  <a:lnTo>
                    <a:pt x="412" y="205"/>
                  </a:lnTo>
                  <a:lnTo>
                    <a:pt x="412" y="205"/>
                  </a:lnTo>
                  <a:lnTo>
                    <a:pt x="411" y="184"/>
                  </a:lnTo>
                  <a:lnTo>
                    <a:pt x="408" y="163"/>
                  </a:lnTo>
                  <a:lnTo>
                    <a:pt x="403" y="144"/>
                  </a:lnTo>
                  <a:lnTo>
                    <a:pt x="396" y="125"/>
                  </a:lnTo>
                  <a:lnTo>
                    <a:pt x="387" y="107"/>
                  </a:lnTo>
                  <a:lnTo>
                    <a:pt x="377" y="90"/>
                  </a:lnTo>
                  <a:lnTo>
                    <a:pt x="365" y="75"/>
                  </a:lnTo>
                  <a:lnTo>
                    <a:pt x="352" y="59"/>
                  </a:lnTo>
                  <a:lnTo>
                    <a:pt x="338" y="46"/>
                  </a:lnTo>
                  <a:lnTo>
                    <a:pt x="321" y="35"/>
                  </a:lnTo>
                  <a:lnTo>
                    <a:pt x="304" y="24"/>
                  </a:lnTo>
                  <a:lnTo>
                    <a:pt x="287" y="15"/>
                  </a:lnTo>
                  <a:lnTo>
                    <a:pt x="267" y="9"/>
                  </a:lnTo>
                  <a:lnTo>
                    <a:pt x="248" y="3"/>
                  </a:lnTo>
                  <a:lnTo>
                    <a:pt x="227" y="1"/>
                  </a:lnTo>
                  <a:lnTo>
                    <a:pt x="207" y="0"/>
                  </a:lnTo>
                  <a:lnTo>
                    <a:pt x="207" y="0"/>
                  </a:lnTo>
                  <a:lnTo>
                    <a:pt x="185" y="1"/>
                  </a:lnTo>
                  <a:lnTo>
                    <a:pt x="165" y="3"/>
                  </a:lnTo>
                  <a:lnTo>
                    <a:pt x="145" y="9"/>
                  </a:lnTo>
                  <a:lnTo>
                    <a:pt x="126" y="15"/>
                  </a:lnTo>
                  <a:lnTo>
                    <a:pt x="108" y="24"/>
                  </a:lnTo>
                  <a:lnTo>
                    <a:pt x="91" y="35"/>
                  </a:lnTo>
                  <a:lnTo>
                    <a:pt x="76" y="46"/>
                  </a:lnTo>
                  <a:lnTo>
                    <a:pt x="61" y="59"/>
                  </a:lnTo>
                  <a:lnTo>
                    <a:pt x="48" y="75"/>
                  </a:lnTo>
                  <a:lnTo>
                    <a:pt x="36" y="90"/>
                  </a:lnTo>
                  <a:lnTo>
                    <a:pt x="25" y="107"/>
                  </a:lnTo>
                  <a:lnTo>
                    <a:pt x="16" y="125"/>
                  </a:lnTo>
                  <a:lnTo>
                    <a:pt x="10" y="144"/>
                  </a:lnTo>
                  <a:lnTo>
                    <a:pt x="4" y="163"/>
                  </a:lnTo>
                  <a:lnTo>
                    <a:pt x="1" y="184"/>
                  </a:lnTo>
                  <a:lnTo>
                    <a:pt x="0" y="205"/>
                  </a:lnTo>
                  <a:lnTo>
                    <a:pt x="0" y="205"/>
                  </a:lnTo>
                  <a:lnTo>
                    <a:pt x="1" y="226"/>
                  </a:lnTo>
                  <a:lnTo>
                    <a:pt x="4" y="247"/>
                  </a:lnTo>
                  <a:lnTo>
                    <a:pt x="10" y="267"/>
                  </a:lnTo>
                  <a:lnTo>
                    <a:pt x="16" y="285"/>
                  </a:lnTo>
                  <a:lnTo>
                    <a:pt x="25" y="304"/>
                  </a:lnTo>
                  <a:lnTo>
                    <a:pt x="36" y="320"/>
                  </a:lnTo>
                  <a:lnTo>
                    <a:pt x="48" y="336"/>
                  </a:lnTo>
                  <a:lnTo>
                    <a:pt x="61" y="350"/>
                  </a:lnTo>
                  <a:lnTo>
                    <a:pt x="76" y="364"/>
                  </a:lnTo>
                  <a:lnTo>
                    <a:pt x="91" y="376"/>
                  </a:lnTo>
                  <a:lnTo>
                    <a:pt x="108" y="386"/>
                  </a:lnTo>
                  <a:lnTo>
                    <a:pt x="126" y="395"/>
                  </a:lnTo>
                  <a:lnTo>
                    <a:pt x="145" y="401"/>
                  </a:lnTo>
                  <a:lnTo>
                    <a:pt x="165" y="407"/>
                  </a:lnTo>
                  <a:lnTo>
                    <a:pt x="185" y="410"/>
                  </a:lnTo>
                  <a:lnTo>
                    <a:pt x="207" y="411"/>
                  </a:lnTo>
                  <a:lnTo>
                    <a:pt x="207"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1" name="Freeform 181">
              <a:extLst>
                <a:ext uri="{FF2B5EF4-FFF2-40B4-BE49-F238E27FC236}">
                  <a16:creationId xmlns:a16="http://schemas.microsoft.com/office/drawing/2014/main" id="{3F4354A1-1B56-422A-B64A-B5A574F434B8}"/>
                </a:ext>
              </a:extLst>
            </p:cNvPr>
            <p:cNvSpPr>
              <a:spLocks/>
            </p:cNvSpPr>
            <p:nvPr/>
          </p:nvSpPr>
          <p:spPr bwMode="auto">
            <a:xfrm>
              <a:off x="4319588" y="1939926"/>
              <a:ext cx="122238" cy="122238"/>
            </a:xfrm>
            <a:custGeom>
              <a:avLst/>
              <a:gdLst>
                <a:gd name="T0" fmla="*/ 267 w 535"/>
                <a:gd name="T1" fmla="*/ 535 h 535"/>
                <a:gd name="T2" fmla="*/ 295 w 535"/>
                <a:gd name="T3" fmla="*/ 534 h 535"/>
                <a:gd name="T4" fmla="*/ 321 w 535"/>
                <a:gd name="T5" fmla="*/ 530 h 535"/>
                <a:gd name="T6" fmla="*/ 347 w 535"/>
                <a:gd name="T7" fmla="*/ 523 h 535"/>
                <a:gd name="T8" fmla="*/ 394 w 535"/>
                <a:gd name="T9" fmla="*/ 503 h 535"/>
                <a:gd name="T10" fmla="*/ 438 w 535"/>
                <a:gd name="T11" fmla="*/ 475 h 535"/>
                <a:gd name="T12" fmla="*/ 473 w 535"/>
                <a:gd name="T13" fmla="*/ 438 h 535"/>
                <a:gd name="T14" fmla="*/ 503 w 535"/>
                <a:gd name="T15" fmla="*/ 396 h 535"/>
                <a:gd name="T16" fmla="*/ 519 w 535"/>
                <a:gd name="T17" fmla="*/ 360 h 535"/>
                <a:gd name="T18" fmla="*/ 526 w 535"/>
                <a:gd name="T19" fmla="*/ 335 h 535"/>
                <a:gd name="T20" fmla="*/ 532 w 535"/>
                <a:gd name="T21" fmla="*/ 308 h 535"/>
                <a:gd name="T22" fmla="*/ 534 w 535"/>
                <a:gd name="T23" fmla="*/ 281 h 535"/>
                <a:gd name="T24" fmla="*/ 535 w 535"/>
                <a:gd name="T25" fmla="*/ 268 h 535"/>
                <a:gd name="T26" fmla="*/ 534 w 535"/>
                <a:gd name="T27" fmla="*/ 240 h 535"/>
                <a:gd name="T28" fmla="*/ 530 w 535"/>
                <a:gd name="T29" fmla="*/ 214 h 535"/>
                <a:gd name="T30" fmla="*/ 523 w 535"/>
                <a:gd name="T31" fmla="*/ 188 h 535"/>
                <a:gd name="T32" fmla="*/ 513 w 535"/>
                <a:gd name="T33" fmla="*/ 163 h 535"/>
                <a:gd name="T34" fmla="*/ 490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1 w 535"/>
                <a:gd name="T61" fmla="*/ 97 h 535"/>
                <a:gd name="T62" fmla="*/ 32 w 535"/>
                <a:gd name="T63" fmla="*/ 139 h 535"/>
                <a:gd name="T64" fmla="*/ 16 w 535"/>
                <a:gd name="T65" fmla="*/ 175 h 535"/>
                <a:gd name="T66" fmla="*/ 8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1 w 535"/>
                <a:gd name="T79" fmla="*/ 347 h 535"/>
                <a:gd name="T80" fmla="*/ 21 w 535"/>
                <a:gd name="T81" fmla="*/ 372 h 535"/>
                <a:gd name="T82" fmla="*/ 45 w 535"/>
                <a:gd name="T83" fmla="*/ 417 h 535"/>
                <a:gd name="T84" fmla="*/ 79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4" y="503"/>
                  </a:lnTo>
                  <a:lnTo>
                    <a:pt x="417" y="490"/>
                  </a:lnTo>
                  <a:lnTo>
                    <a:pt x="438" y="475"/>
                  </a:lnTo>
                  <a:lnTo>
                    <a:pt x="456" y="457"/>
                  </a:lnTo>
                  <a:lnTo>
                    <a:pt x="473" y="438"/>
                  </a:lnTo>
                  <a:lnTo>
                    <a:pt x="490" y="417"/>
                  </a:lnTo>
                  <a:lnTo>
                    <a:pt x="503" y="396"/>
                  </a:lnTo>
                  <a:lnTo>
                    <a:pt x="513" y="372"/>
                  </a:lnTo>
                  <a:lnTo>
                    <a:pt x="519" y="360"/>
                  </a:lnTo>
                  <a:lnTo>
                    <a:pt x="523" y="347"/>
                  </a:lnTo>
                  <a:lnTo>
                    <a:pt x="526" y="335"/>
                  </a:lnTo>
                  <a:lnTo>
                    <a:pt x="530" y="322"/>
                  </a:lnTo>
                  <a:lnTo>
                    <a:pt x="532" y="308"/>
                  </a:lnTo>
                  <a:lnTo>
                    <a:pt x="534" y="295"/>
                  </a:lnTo>
                  <a:lnTo>
                    <a:pt x="534" y="281"/>
                  </a:lnTo>
                  <a:lnTo>
                    <a:pt x="535" y="268"/>
                  </a:lnTo>
                  <a:lnTo>
                    <a:pt x="535" y="268"/>
                  </a:lnTo>
                  <a:lnTo>
                    <a:pt x="534" y="254"/>
                  </a:lnTo>
                  <a:lnTo>
                    <a:pt x="534" y="240"/>
                  </a:lnTo>
                  <a:lnTo>
                    <a:pt x="532" y="227"/>
                  </a:lnTo>
                  <a:lnTo>
                    <a:pt x="530" y="214"/>
                  </a:lnTo>
                  <a:lnTo>
                    <a:pt x="526" y="201"/>
                  </a:lnTo>
                  <a:lnTo>
                    <a:pt x="523" y="188"/>
                  </a:lnTo>
                  <a:lnTo>
                    <a:pt x="519" y="175"/>
                  </a:lnTo>
                  <a:lnTo>
                    <a:pt x="513" y="163"/>
                  </a:lnTo>
                  <a:lnTo>
                    <a:pt x="503" y="139"/>
                  </a:lnTo>
                  <a:lnTo>
                    <a:pt x="490" y="118"/>
                  </a:lnTo>
                  <a:lnTo>
                    <a:pt x="473" y="97"/>
                  </a:lnTo>
                  <a:lnTo>
                    <a:pt x="456" y="78"/>
                  </a:lnTo>
                  <a:lnTo>
                    <a:pt x="438" y="61"/>
                  </a:lnTo>
                  <a:lnTo>
                    <a:pt x="417" y="45"/>
                  </a:lnTo>
                  <a:lnTo>
                    <a:pt x="394"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9" y="78"/>
                  </a:lnTo>
                  <a:lnTo>
                    <a:pt x="61" y="97"/>
                  </a:lnTo>
                  <a:lnTo>
                    <a:pt x="45" y="118"/>
                  </a:lnTo>
                  <a:lnTo>
                    <a:pt x="32" y="139"/>
                  </a:lnTo>
                  <a:lnTo>
                    <a:pt x="21" y="163"/>
                  </a:lnTo>
                  <a:lnTo>
                    <a:pt x="16" y="175"/>
                  </a:lnTo>
                  <a:lnTo>
                    <a:pt x="11" y="188"/>
                  </a:lnTo>
                  <a:lnTo>
                    <a:pt x="8" y="201"/>
                  </a:lnTo>
                  <a:lnTo>
                    <a:pt x="5" y="214"/>
                  </a:lnTo>
                  <a:lnTo>
                    <a:pt x="3" y="227"/>
                  </a:lnTo>
                  <a:lnTo>
                    <a:pt x="1" y="240"/>
                  </a:lnTo>
                  <a:lnTo>
                    <a:pt x="0" y="254"/>
                  </a:lnTo>
                  <a:lnTo>
                    <a:pt x="0" y="268"/>
                  </a:lnTo>
                  <a:lnTo>
                    <a:pt x="0" y="268"/>
                  </a:lnTo>
                  <a:lnTo>
                    <a:pt x="0" y="281"/>
                  </a:lnTo>
                  <a:lnTo>
                    <a:pt x="1" y="295"/>
                  </a:lnTo>
                  <a:lnTo>
                    <a:pt x="3" y="308"/>
                  </a:lnTo>
                  <a:lnTo>
                    <a:pt x="5" y="322"/>
                  </a:lnTo>
                  <a:lnTo>
                    <a:pt x="8" y="335"/>
                  </a:lnTo>
                  <a:lnTo>
                    <a:pt x="11" y="347"/>
                  </a:lnTo>
                  <a:lnTo>
                    <a:pt x="16" y="360"/>
                  </a:lnTo>
                  <a:lnTo>
                    <a:pt x="21" y="372"/>
                  </a:lnTo>
                  <a:lnTo>
                    <a:pt x="32" y="396"/>
                  </a:lnTo>
                  <a:lnTo>
                    <a:pt x="45" y="417"/>
                  </a:lnTo>
                  <a:lnTo>
                    <a:pt x="61" y="438"/>
                  </a:lnTo>
                  <a:lnTo>
                    <a:pt x="79"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2" name="Freeform 182">
              <a:extLst>
                <a:ext uri="{FF2B5EF4-FFF2-40B4-BE49-F238E27FC236}">
                  <a16:creationId xmlns:a16="http://schemas.microsoft.com/office/drawing/2014/main" id="{F5DB9096-DACE-4A8D-97D7-FFC4D1F67548}"/>
                </a:ext>
              </a:extLst>
            </p:cNvPr>
            <p:cNvSpPr>
              <a:spLocks/>
            </p:cNvSpPr>
            <p:nvPr/>
          </p:nvSpPr>
          <p:spPr bwMode="auto">
            <a:xfrm>
              <a:off x="3721100" y="1939926"/>
              <a:ext cx="120650" cy="122238"/>
            </a:xfrm>
            <a:custGeom>
              <a:avLst/>
              <a:gdLst>
                <a:gd name="T0" fmla="*/ 267 w 535"/>
                <a:gd name="T1" fmla="*/ 535 h 535"/>
                <a:gd name="T2" fmla="*/ 295 w 535"/>
                <a:gd name="T3" fmla="*/ 534 h 535"/>
                <a:gd name="T4" fmla="*/ 321 w 535"/>
                <a:gd name="T5" fmla="*/ 530 h 535"/>
                <a:gd name="T6" fmla="*/ 347 w 535"/>
                <a:gd name="T7" fmla="*/ 523 h 535"/>
                <a:gd name="T8" fmla="*/ 395 w 535"/>
                <a:gd name="T9" fmla="*/ 503 h 535"/>
                <a:gd name="T10" fmla="*/ 438 w 535"/>
                <a:gd name="T11" fmla="*/ 475 h 535"/>
                <a:gd name="T12" fmla="*/ 474 w 535"/>
                <a:gd name="T13" fmla="*/ 438 h 535"/>
                <a:gd name="T14" fmla="*/ 503 w 535"/>
                <a:gd name="T15" fmla="*/ 396 h 535"/>
                <a:gd name="T16" fmla="*/ 519 w 535"/>
                <a:gd name="T17" fmla="*/ 360 h 535"/>
                <a:gd name="T18" fmla="*/ 527 w 535"/>
                <a:gd name="T19" fmla="*/ 335 h 535"/>
                <a:gd name="T20" fmla="*/ 532 w 535"/>
                <a:gd name="T21" fmla="*/ 308 h 535"/>
                <a:gd name="T22" fmla="*/ 534 w 535"/>
                <a:gd name="T23" fmla="*/ 281 h 535"/>
                <a:gd name="T24" fmla="*/ 535 w 535"/>
                <a:gd name="T25" fmla="*/ 268 h 535"/>
                <a:gd name="T26" fmla="*/ 533 w 535"/>
                <a:gd name="T27" fmla="*/ 240 h 535"/>
                <a:gd name="T28" fmla="*/ 530 w 535"/>
                <a:gd name="T29" fmla="*/ 214 h 535"/>
                <a:gd name="T30" fmla="*/ 523 w 535"/>
                <a:gd name="T31" fmla="*/ 188 h 535"/>
                <a:gd name="T32" fmla="*/ 514 w 535"/>
                <a:gd name="T33" fmla="*/ 163 h 535"/>
                <a:gd name="T34" fmla="*/ 489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0 w 535"/>
                <a:gd name="T61" fmla="*/ 97 h 535"/>
                <a:gd name="T62" fmla="*/ 32 w 535"/>
                <a:gd name="T63" fmla="*/ 139 h 535"/>
                <a:gd name="T64" fmla="*/ 16 w 535"/>
                <a:gd name="T65" fmla="*/ 175 h 535"/>
                <a:gd name="T66" fmla="*/ 9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2 w 535"/>
                <a:gd name="T79" fmla="*/ 347 h 535"/>
                <a:gd name="T80" fmla="*/ 20 w 535"/>
                <a:gd name="T81" fmla="*/ 372 h 535"/>
                <a:gd name="T82" fmla="*/ 45 w 535"/>
                <a:gd name="T83" fmla="*/ 417 h 535"/>
                <a:gd name="T84" fmla="*/ 78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5" y="503"/>
                  </a:lnTo>
                  <a:lnTo>
                    <a:pt x="417" y="490"/>
                  </a:lnTo>
                  <a:lnTo>
                    <a:pt x="438" y="475"/>
                  </a:lnTo>
                  <a:lnTo>
                    <a:pt x="456" y="457"/>
                  </a:lnTo>
                  <a:lnTo>
                    <a:pt x="474" y="438"/>
                  </a:lnTo>
                  <a:lnTo>
                    <a:pt x="489" y="417"/>
                  </a:lnTo>
                  <a:lnTo>
                    <a:pt x="503" y="396"/>
                  </a:lnTo>
                  <a:lnTo>
                    <a:pt x="514" y="372"/>
                  </a:lnTo>
                  <a:lnTo>
                    <a:pt x="519" y="360"/>
                  </a:lnTo>
                  <a:lnTo>
                    <a:pt x="523" y="347"/>
                  </a:lnTo>
                  <a:lnTo>
                    <a:pt x="527" y="335"/>
                  </a:lnTo>
                  <a:lnTo>
                    <a:pt x="530" y="322"/>
                  </a:lnTo>
                  <a:lnTo>
                    <a:pt x="532" y="308"/>
                  </a:lnTo>
                  <a:lnTo>
                    <a:pt x="533" y="295"/>
                  </a:lnTo>
                  <a:lnTo>
                    <a:pt x="534" y="281"/>
                  </a:lnTo>
                  <a:lnTo>
                    <a:pt x="535" y="268"/>
                  </a:lnTo>
                  <a:lnTo>
                    <a:pt x="535" y="268"/>
                  </a:lnTo>
                  <a:lnTo>
                    <a:pt x="534" y="254"/>
                  </a:lnTo>
                  <a:lnTo>
                    <a:pt x="533" y="240"/>
                  </a:lnTo>
                  <a:lnTo>
                    <a:pt x="532" y="227"/>
                  </a:lnTo>
                  <a:lnTo>
                    <a:pt x="530" y="214"/>
                  </a:lnTo>
                  <a:lnTo>
                    <a:pt x="527" y="201"/>
                  </a:lnTo>
                  <a:lnTo>
                    <a:pt x="523" y="188"/>
                  </a:lnTo>
                  <a:lnTo>
                    <a:pt x="519" y="175"/>
                  </a:lnTo>
                  <a:lnTo>
                    <a:pt x="514" y="163"/>
                  </a:lnTo>
                  <a:lnTo>
                    <a:pt x="503" y="139"/>
                  </a:lnTo>
                  <a:lnTo>
                    <a:pt x="489" y="118"/>
                  </a:lnTo>
                  <a:lnTo>
                    <a:pt x="474" y="97"/>
                  </a:lnTo>
                  <a:lnTo>
                    <a:pt x="456" y="78"/>
                  </a:lnTo>
                  <a:lnTo>
                    <a:pt x="438" y="61"/>
                  </a:lnTo>
                  <a:lnTo>
                    <a:pt x="417" y="45"/>
                  </a:lnTo>
                  <a:lnTo>
                    <a:pt x="395"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8" y="78"/>
                  </a:lnTo>
                  <a:lnTo>
                    <a:pt x="60" y="97"/>
                  </a:lnTo>
                  <a:lnTo>
                    <a:pt x="45" y="118"/>
                  </a:lnTo>
                  <a:lnTo>
                    <a:pt x="32" y="139"/>
                  </a:lnTo>
                  <a:lnTo>
                    <a:pt x="20" y="163"/>
                  </a:lnTo>
                  <a:lnTo>
                    <a:pt x="16" y="175"/>
                  </a:lnTo>
                  <a:lnTo>
                    <a:pt x="12" y="188"/>
                  </a:lnTo>
                  <a:lnTo>
                    <a:pt x="9" y="201"/>
                  </a:lnTo>
                  <a:lnTo>
                    <a:pt x="5" y="214"/>
                  </a:lnTo>
                  <a:lnTo>
                    <a:pt x="3" y="227"/>
                  </a:lnTo>
                  <a:lnTo>
                    <a:pt x="1" y="240"/>
                  </a:lnTo>
                  <a:lnTo>
                    <a:pt x="0" y="254"/>
                  </a:lnTo>
                  <a:lnTo>
                    <a:pt x="0" y="268"/>
                  </a:lnTo>
                  <a:lnTo>
                    <a:pt x="0" y="268"/>
                  </a:lnTo>
                  <a:lnTo>
                    <a:pt x="0" y="281"/>
                  </a:lnTo>
                  <a:lnTo>
                    <a:pt x="1" y="295"/>
                  </a:lnTo>
                  <a:lnTo>
                    <a:pt x="3" y="308"/>
                  </a:lnTo>
                  <a:lnTo>
                    <a:pt x="5" y="322"/>
                  </a:lnTo>
                  <a:lnTo>
                    <a:pt x="9" y="335"/>
                  </a:lnTo>
                  <a:lnTo>
                    <a:pt x="12" y="347"/>
                  </a:lnTo>
                  <a:lnTo>
                    <a:pt x="16" y="360"/>
                  </a:lnTo>
                  <a:lnTo>
                    <a:pt x="20" y="372"/>
                  </a:lnTo>
                  <a:lnTo>
                    <a:pt x="32" y="396"/>
                  </a:lnTo>
                  <a:lnTo>
                    <a:pt x="45" y="417"/>
                  </a:lnTo>
                  <a:lnTo>
                    <a:pt x="60" y="438"/>
                  </a:lnTo>
                  <a:lnTo>
                    <a:pt x="78"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3" name="Freeform 183">
              <a:extLst>
                <a:ext uri="{FF2B5EF4-FFF2-40B4-BE49-F238E27FC236}">
                  <a16:creationId xmlns:a16="http://schemas.microsoft.com/office/drawing/2014/main" id="{93933E45-B0E8-4C25-8574-4EB7C3C2C879}"/>
                </a:ext>
              </a:extLst>
            </p:cNvPr>
            <p:cNvSpPr>
              <a:spLocks/>
            </p:cNvSpPr>
            <p:nvPr/>
          </p:nvSpPr>
          <p:spPr bwMode="auto">
            <a:xfrm>
              <a:off x="4217989" y="1838327"/>
              <a:ext cx="93663" cy="93663"/>
            </a:xfrm>
            <a:custGeom>
              <a:avLst/>
              <a:gdLst>
                <a:gd name="T0" fmla="*/ 205 w 411"/>
                <a:gd name="T1" fmla="*/ 411 h 411"/>
                <a:gd name="T2" fmla="*/ 247 w 411"/>
                <a:gd name="T3" fmla="*/ 407 h 411"/>
                <a:gd name="T4" fmla="*/ 285 w 411"/>
                <a:gd name="T5" fmla="*/ 395 h 411"/>
                <a:gd name="T6" fmla="*/ 321 w 411"/>
                <a:gd name="T7" fmla="*/ 376 h 411"/>
                <a:gd name="T8" fmla="*/ 351 w 411"/>
                <a:gd name="T9" fmla="*/ 350 h 411"/>
                <a:gd name="T10" fmla="*/ 376 w 411"/>
                <a:gd name="T11" fmla="*/ 320 h 411"/>
                <a:gd name="T12" fmla="*/ 395 w 411"/>
                <a:gd name="T13" fmla="*/ 285 h 411"/>
                <a:gd name="T14" fmla="*/ 407 w 411"/>
                <a:gd name="T15" fmla="*/ 247 h 411"/>
                <a:gd name="T16" fmla="*/ 411 w 411"/>
                <a:gd name="T17" fmla="*/ 205 h 411"/>
                <a:gd name="T18" fmla="*/ 410 w 411"/>
                <a:gd name="T19" fmla="*/ 184 h 411"/>
                <a:gd name="T20" fmla="*/ 402 w 411"/>
                <a:gd name="T21" fmla="*/ 144 h 411"/>
                <a:gd name="T22" fmla="*/ 386 w 411"/>
                <a:gd name="T23" fmla="*/ 107 h 411"/>
                <a:gd name="T24" fmla="*/ 364 w 411"/>
                <a:gd name="T25" fmla="*/ 75 h 411"/>
                <a:gd name="T26" fmla="*/ 336 w 411"/>
                <a:gd name="T27" fmla="*/ 46 h 411"/>
                <a:gd name="T28" fmla="*/ 304 w 411"/>
                <a:gd name="T29" fmla="*/ 24 h 411"/>
                <a:gd name="T30" fmla="*/ 267 w 411"/>
                <a:gd name="T31" fmla="*/ 9 h 411"/>
                <a:gd name="T32" fmla="*/ 227 w 411"/>
                <a:gd name="T33" fmla="*/ 1 h 411"/>
                <a:gd name="T34" fmla="*/ 205 w 411"/>
                <a:gd name="T35" fmla="*/ 0 h 411"/>
                <a:gd name="T36" fmla="*/ 164 w 411"/>
                <a:gd name="T37" fmla="*/ 3 h 411"/>
                <a:gd name="T38" fmla="*/ 125 w 411"/>
                <a:gd name="T39" fmla="*/ 15 h 411"/>
                <a:gd name="T40" fmla="*/ 91 w 411"/>
                <a:gd name="T41" fmla="*/ 35 h 411"/>
                <a:gd name="T42" fmla="*/ 60 w 411"/>
                <a:gd name="T43" fmla="*/ 59 h 411"/>
                <a:gd name="T44" fmla="*/ 34 w 411"/>
                <a:gd name="T45" fmla="*/ 90 h 411"/>
                <a:gd name="T46" fmla="*/ 16 w 411"/>
                <a:gd name="T47" fmla="*/ 125 h 411"/>
                <a:gd name="T48" fmla="*/ 4 w 411"/>
                <a:gd name="T49" fmla="*/ 163 h 411"/>
                <a:gd name="T50" fmla="*/ 0 w 411"/>
                <a:gd name="T51" fmla="*/ 205 h 411"/>
                <a:gd name="T52" fmla="*/ 1 w 411"/>
                <a:gd name="T53" fmla="*/ 226 h 411"/>
                <a:gd name="T54" fmla="*/ 9 w 411"/>
                <a:gd name="T55" fmla="*/ 267 h 411"/>
                <a:gd name="T56" fmla="*/ 25 w 411"/>
                <a:gd name="T57" fmla="*/ 304 h 411"/>
                <a:gd name="T58" fmla="*/ 46 w 411"/>
                <a:gd name="T59" fmla="*/ 336 h 411"/>
                <a:gd name="T60" fmla="*/ 74 w 411"/>
                <a:gd name="T61" fmla="*/ 364 h 411"/>
                <a:gd name="T62" fmla="*/ 107 w 411"/>
                <a:gd name="T63" fmla="*/ 386 h 411"/>
                <a:gd name="T64" fmla="*/ 145 w 411"/>
                <a:gd name="T65" fmla="*/ 401 h 411"/>
                <a:gd name="T66" fmla="*/ 185 w 411"/>
                <a:gd name="T67" fmla="*/ 410 h 411"/>
                <a:gd name="T68" fmla="*/ 205 w 411"/>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1" h="411">
                  <a:moveTo>
                    <a:pt x="205" y="411"/>
                  </a:moveTo>
                  <a:lnTo>
                    <a:pt x="205" y="411"/>
                  </a:lnTo>
                  <a:lnTo>
                    <a:pt x="227" y="410"/>
                  </a:lnTo>
                  <a:lnTo>
                    <a:pt x="247" y="407"/>
                  </a:lnTo>
                  <a:lnTo>
                    <a:pt x="267" y="401"/>
                  </a:lnTo>
                  <a:lnTo>
                    <a:pt x="285" y="395"/>
                  </a:lnTo>
                  <a:lnTo>
                    <a:pt x="304" y="386"/>
                  </a:lnTo>
                  <a:lnTo>
                    <a:pt x="321" y="376"/>
                  </a:lnTo>
                  <a:lnTo>
                    <a:pt x="336" y="364"/>
                  </a:lnTo>
                  <a:lnTo>
                    <a:pt x="351" y="350"/>
                  </a:lnTo>
                  <a:lnTo>
                    <a:pt x="364" y="336"/>
                  </a:lnTo>
                  <a:lnTo>
                    <a:pt x="376" y="320"/>
                  </a:lnTo>
                  <a:lnTo>
                    <a:pt x="386" y="304"/>
                  </a:lnTo>
                  <a:lnTo>
                    <a:pt x="395" y="285"/>
                  </a:lnTo>
                  <a:lnTo>
                    <a:pt x="402" y="267"/>
                  </a:lnTo>
                  <a:lnTo>
                    <a:pt x="407" y="247"/>
                  </a:lnTo>
                  <a:lnTo>
                    <a:pt x="410" y="226"/>
                  </a:lnTo>
                  <a:lnTo>
                    <a:pt x="411" y="205"/>
                  </a:lnTo>
                  <a:lnTo>
                    <a:pt x="411" y="205"/>
                  </a:lnTo>
                  <a:lnTo>
                    <a:pt x="410" y="184"/>
                  </a:lnTo>
                  <a:lnTo>
                    <a:pt x="407" y="163"/>
                  </a:lnTo>
                  <a:lnTo>
                    <a:pt x="402" y="144"/>
                  </a:lnTo>
                  <a:lnTo>
                    <a:pt x="395" y="125"/>
                  </a:lnTo>
                  <a:lnTo>
                    <a:pt x="386" y="107"/>
                  </a:lnTo>
                  <a:lnTo>
                    <a:pt x="376" y="90"/>
                  </a:lnTo>
                  <a:lnTo>
                    <a:pt x="364" y="75"/>
                  </a:lnTo>
                  <a:lnTo>
                    <a:pt x="351" y="59"/>
                  </a:lnTo>
                  <a:lnTo>
                    <a:pt x="336" y="46"/>
                  </a:lnTo>
                  <a:lnTo>
                    <a:pt x="321" y="35"/>
                  </a:lnTo>
                  <a:lnTo>
                    <a:pt x="304" y="24"/>
                  </a:lnTo>
                  <a:lnTo>
                    <a:pt x="285" y="15"/>
                  </a:lnTo>
                  <a:lnTo>
                    <a:pt x="267" y="9"/>
                  </a:lnTo>
                  <a:lnTo>
                    <a:pt x="247" y="3"/>
                  </a:lnTo>
                  <a:lnTo>
                    <a:pt x="227" y="1"/>
                  </a:lnTo>
                  <a:lnTo>
                    <a:pt x="205" y="0"/>
                  </a:lnTo>
                  <a:lnTo>
                    <a:pt x="205" y="0"/>
                  </a:lnTo>
                  <a:lnTo>
                    <a:pt x="185" y="1"/>
                  </a:lnTo>
                  <a:lnTo>
                    <a:pt x="164" y="3"/>
                  </a:lnTo>
                  <a:lnTo>
                    <a:pt x="145" y="9"/>
                  </a:lnTo>
                  <a:lnTo>
                    <a:pt x="125" y="15"/>
                  </a:lnTo>
                  <a:lnTo>
                    <a:pt x="107" y="24"/>
                  </a:lnTo>
                  <a:lnTo>
                    <a:pt x="91" y="35"/>
                  </a:lnTo>
                  <a:lnTo>
                    <a:pt x="74" y="46"/>
                  </a:lnTo>
                  <a:lnTo>
                    <a:pt x="60" y="59"/>
                  </a:lnTo>
                  <a:lnTo>
                    <a:pt x="46" y="75"/>
                  </a:lnTo>
                  <a:lnTo>
                    <a:pt x="34" y="90"/>
                  </a:lnTo>
                  <a:lnTo>
                    <a:pt x="25" y="107"/>
                  </a:lnTo>
                  <a:lnTo>
                    <a:pt x="16" y="125"/>
                  </a:lnTo>
                  <a:lnTo>
                    <a:pt x="9" y="144"/>
                  </a:lnTo>
                  <a:lnTo>
                    <a:pt x="4" y="163"/>
                  </a:lnTo>
                  <a:lnTo>
                    <a:pt x="1" y="184"/>
                  </a:lnTo>
                  <a:lnTo>
                    <a:pt x="0" y="205"/>
                  </a:lnTo>
                  <a:lnTo>
                    <a:pt x="0" y="205"/>
                  </a:lnTo>
                  <a:lnTo>
                    <a:pt x="1" y="226"/>
                  </a:lnTo>
                  <a:lnTo>
                    <a:pt x="4" y="247"/>
                  </a:lnTo>
                  <a:lnTo>
                    <a:pt x="9" y="267"/>
                  </a:lnTo>
                  <a:lnTo>
                    <a:pt x="16" y="285"/>
                  </a:lnTo>
                  <a:lnTo>
                    <a:pt x="25" y="304"/>
                  </a:lnTo>
                  <a:lnTo>
                    <a:pt x="34" y="320"/>
                  </a:lnTo>
                  <a:lnTo>
                    <a:pt x="46" y="336"/>
                  </a:lnTo>
                  <a:lnTo>
                    <a:pt x="60" y="350"/>
                  </a:lnTo>
                  <a:lnTo>
                    <a:pt x="74" y="364"/>
                  </a:lnTo>
                  <a:lnTo>
                    <a:pt x="91" y="376"/>
                  </a:lnTo>
                  <a:lnTo>
                    <a:pt x="107" y="386"/>
                  </a:lnTo>
                  <a:lnTo>
                    <a:pt x="125" y="395"/>
                  </a:lnTo>
                  <a:lnTo>
                    <a:pt x="145" y="401"/>
                  </a:lnTo>
                  <a:lnTo>
                    <a:pt x="164" y="407"/>
                  </a:lnTo>
                  <a:lnTo>
                    <a:pt x="185" y="410"/>
                  </a:lnTo>
                  <a:lnTo>
                    <a:pt x="205" y="411"/>
                  </a:lnTo>
                  <a:lnTo>
                    <a:pt x="205"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4" name="Freeform 184">
              <a:extLst>
                <a:ext uri="{FF2B5EF4-FFF2-40B4-BE49-F238E27FC236}">
                  <a16:creationId xmlns:a16="http://schemas.microsoft.com/office/drawing/2014/main" id="{67979066-71F9-4FC7-8F58-F527AE96BA60}"/>
                </a:ext>
              </a:extLst>
            </p:cNvPr>
            <p:cNvSpPr>
              <a:spLocks/>
            </p:cNvSpPr>
            <p:nvPr/>
          </p:nvSpPr>
          <p:spPr bwMode="auto">
            <a:xfrm>
              <a:off x="4205289" y="1941513"/>
              <a:ext cx="112713" cy="147638"/>
            </a:xfrm>
            <a:custGeom>
              <a:avLst/>
              <a:gdLst>
                <a:gd name="T0" fmla="*/ 391 w 495"/>
                <a:gd name="T1" fmla="*/ 262 h 651"/>
                <a:gd name="T2" fmla="*/ 396 w 495"/>
                <a:gd name="T3" fmla="*/ 200 h 651"/>
                <a:gd name="T4" fmla="*/ 410 w 495"/>
                <a:gd name="T5" fmla="*/ 142 h 651"/>
                <a:gd name="T6" fmla="*/ 433 w 495"/>
                <a:gd name="T7" fmla="*/ 88 h 651"/>
                <a:gd name="T8" fmla="*/ 463 w 495"/>
                <a:gd name="T9" fmla="*/ 38 h 651"/>
                <a:gd name="T10" fmla="*/ 444 w 495"/>
                <a:gd name="T11" fmla="*/ 30 h 651"/>
                <a:gd name="T12" fmla="*/ 398 w 495"/>
                <a:gd name="T13" fmla="*/ 16 h 651"/>
                <a:gd name="T14" fmla="*/ 346 w 495"/>
                <a:gd name="T15" fmla="*/ 6 h 651"/>
                <a:gd name="T16" fmla="*/ 291 w 495"/>
                <a:gd name="T17" fmla="*/ 0 h 651"/>
                <a:gd name="T18" fmla="*/ 263 w 495"/>
                <a:gd name="T19" fmla="*/ 0 h 651"/>
                <a:gd name="T20" fmla="*/ 215 w 495"/>
                <a:gd name="T21" fmla="*/ 3 h 651"/>
                <a:gd name="T22" fmla="*/ 167 w 495"/>
                <a:gd name="T23" fmla="*/ 8 h 651"/>
                <a:gd name="T24" fmla="*/ 123 w 495"/>
                <a:gd name="T25" fmla="*/ 18 h 651"/>
                <a:gd name="T26" fmla="*/ 83 w 495"/>
                <a:gd name="T27" fmla="*/ 30 h 651"/>
                <a:gd name="T28" fmla="*/ 50 w 495"/>
                <a:gd name="T29" fmla="*/ 45 h 651"/>
                <a:gd name="T30" fmla="*/ 24 w 495"/>
                <a:gd name="T31" fmla="*/ 63 h 651"/>
                <a:gd name="T32" fmla="*/ 8 w 495"/>
                <a:gd name="T33" fmla="*/ 82 h 651"/>
                <a:gd name="T34" fmla="*/ 4 w 495"/>
                <a:gd name="T35" fmla="*/ 92 h 651"/>
                <a:gd name="T36" fmla="*/ 3 w 495"/>
                <a:gd name="T37" fmla="*/ 103 h 651"/>
                <a:gd name="T38" fmla="*/ 0 w 495"/>
                <a:gd name="T39" fmla="*/ 123 h 651"/>
                <a:gd name="T40" fmla="*/ 336 w 495"/>
                <a:gd name="T41" fmla="*/ 651 h 651"/>
                <a:gd name="T42" fmla="*/ 346 w 495"/>
                <a:gd name="T43" fmla="*/ 631 h 651"/>
                <a:gd name="T44" fmla="*/ 374 w 495"/>
                <a:gd name="T45" fmla="*/ 597 h 651"/>
                <a:gd name="T46" fmla="*/ 388 w 495"/>
                <a:gd name="T47" fmla="*/ 584 h 651"/>
                <a:gd name="T48" fmla="*/ 412 w 495"/>
                <a:gd name="T49" fmla="*/ 565 h 651"/>
                <a:gd name="T50" fmla="*/ 438 w 495"/>
                <a:gd name="T51" fmla="*/ 549 h 651"/>
                <a:gd name="T52" fmla="*/ 495 w 495"/>
                <a:gd name="T53" fmla="*/ 523 h 651"/>
                <a:gd name="T54" fmla="*/ 483 w 495"/>
                <a:gd name="T55" fmla="*/ 510 h 651"/>
                <a:gd name="T56" fmla="*/ 461 w 495"/>
                <a:gd name="T57" fmla="*/ 482 h 651"/>
                <a:gd name="T58" fmla="*/ 443 w 495"/>
                <a:gd name="T59" fmla="*/ 452 h 651"/>
                <a:gd name="T60" fmla="*/ 425 w 495"/>
                <a:gd name="T61" fmla="*/ 421 h 651"/>
                <a:gd name="T62" fmla="*/ 412 w 495"/>
                <a:gd name="T63" fmla="*/ 388 h 651"/>
                <a:gd name="T64" fmla="*/ 402 w 495"/>
                <a:gd name="T65" fmla="*/ 353 h 651"/>
                <a:gd name="T66" fmla="*/ 395 w 495"/>
                <a:gd name="T67" fmla="*/ 317 h 651"/>
                <a:gd name="T68" fmla="*/ 392 w 495"/>
                <a:gd name="T69" fmla="*/ 280 h 651"/>
                <a:gd name="T70" fmla="*/ 391 w 495"/>
                <a:gd name="T71" fmla="*/ 262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5" h="651">
                  <a:moveTo>
                    <a:pt x="391" y="262"/>
                  </a:moveTo>
                  <a:lnTo>
                    <a:pt x="391" y="262"/>
                  </a:lnTo>
                  <a:lnTo>
                    <a:pt x="392" y="231"/>
                  </a:lnTo>
                  <a:lnTo>
                    <a:pt x="396" y="200"/>
                  </a:lnTo>
                  <a:lnTo>
                    <a:pt x="402" y="171"/>
                  </a:lnTo>
                  <a:lnTo>
                    <a:pt x="410" y="142"/>
                  </a:lnTo>
                  <a:lnTo>
                    <a:pt x="420" y="114"/>
                  </a:lnTo>
                  <a:lnTo>
                    <a:pt x="433" y="88"/>
                  </a:lnTo>
                  <a:lnTo>
                    <a:pt x="447" y="62"/>
                  </a:lnTo>
                  <a:lnTo>
                    <a:pt x="463" y="38"/>
                  </a:lnTo>
                  <a:lnTo>
                    <a:pt x="463" y="38"/>
                  </a:lnTo>
                  <a:lnTo>
                    <a:pt x="444" y="30"/>
                  </a:lnTo>
                  <a:lnTo>
                    <a:pt x="422" y="22"/>
                  </a:lnTo>
                  <a:lnTo>
                    <a:pt x="398" y="16"/>
                  </a:lnTo>
                  <a:lnTo>
                    <a:pt x="374" y="10"/>
                  </a:lnTo>
                  <a:lnTo>
                    <a:pt x="346" y="6"/>
                  </a:lnTo>
                  <a:lnTo>
                    <a:pt x="319" y="3"/>
                  </a:lnTo>
                  <a:lnTo>
                    <a:pt x="291" y="0"/>
                  </a:lnTo>
                  <a:lnTo>
                    <a:pt x="263" y="0"/>
                  </a:lnTo>
                  <a:lnTo>
                    <a:pt x="263" y="0"/>
                  </a:lnTo>
                  <a:lnTo>
                    <a:pt x="238" y="0"/>
                  </a:lnTo>
                  <a:lnTo>
                    <a:pt x="215" y="3"/>
                  </a:lnTo>
                  <a:lnTo>
                    <a:pt x="190" y="5"/>
                  </a:lnTo>
                  <a:lnTo>
                    <a:pt x="167" y="8"/>
                  </a:lnTo>
                  <a:lnTo>
                    <a:pt x="144" y="12"/>
                  </a:lnTo>
                  <a:lnTo>
                    <a:pt x="123" y="18"/>
                  </a:lnTo>
                  <a:lnTo>
                    <a:pt x="102" y="23"/>
                  </a:lnTo>
                  <a:lnTo>
                    <a:pt x="83" y="30"/>
                  </a:lnTo>
                  <a:lnTo>
                    <a:pt x="65" y="37"/>
                  </a:lnTo>
                  <a:lnTo>
                    <a:pt x="50" y="45"/>
                  </a:lnTo>
                  <a:lnTo>
                    <a:pt x="36" y="53"/>
                  </a:lnTo>
                  <a:lnTo>
                    <a:pt x="24" y="63"/>
                  </a:lnTo>
                  <a:lnTo>
                    <a:pt x="14" y="72"/>
                  </a:lnTo>
                  <a:lnTo>
                    <a:pt x="8" y="82"/>
                  </a:lnTo>
                  <a:lnTo>
                    <a:pt x="6" y="87"/>
                  </a:lnTo>
                  <a:lnTo>
                    <a:pt x="4" y="92"/>
                  </a:lnTo>
                  <a:lnTo>
                    <a:pt x="3" y="98"/>
                  </a:lnTo>
                  <a:lnTo>
                    <a:pt x="3" y="103"/>
                  </a:lnTo>
                  <a:lnTo>
                    <a:pt x="3" y="103"/>
                  </a:lnTo>
                  <a:lnTo>
                    <a:pt x="0" y="123"/>
                  </a:lnTo>
                  <a:lnTo>
                    <a:pt x="336" y="651"/>
                  </a:lnTo>
                  <a:lnTo>
                    <a:pt x="336" y="651"/>
                  </a:lnTo>
                  <a:lnTo>
                    <a:pt x="341" y="641"/>
                  </a:lnTo>
                  <a:lnTo>
                    <a:pt x="346" y="631"/>
                  </a:lnTo>
                  <a:lnTo>
                    <a:pt x="359" y="613"/>
                  </a:lnTo>
                  <a:lnTo>
                    <a:pt x="374" y="597"/>
                  </a:lnTo>
                  <a:lnTo>
                    <a:pt x="388" y="584"/>
                  </a:lnTo>
                  <a:lnTo>
                    <a:pt x="388" y="584"/>
                  </a:lnTo>
                  <a:lnTo>
                    <a:pt x="400" y="575"/>
                  </a:lnTo>
                  <a:lnTo>
                    <a:pt x="412" y="565"/>
                  </a:lnTo>
                  <a:lnTo>
                    <a:pt x="425" y="556"/>
                  </a:lnTo>
                  <a:lnTo>
                    <a:pt x="438" y="549"/>
                  </a:lnTo>
                  <a:lnTo>
                    <a:pt x="467" y="535"/>
                  </a:lnTo>
                  <a:lnTo>
                    <a:pt x="495" y="523"/>
                  </a:lnTo>
                  <a:lnTo>
                    <a:pt x="495" y="523"/>
                  </a:lnTo>
                  <a:lnTo>
                    <a:pt x="483" y="510"/>
                  </a:lnTo>
                  <a:lnTo>
                    <a:pt x="472" y="496"/>
                  </a:lnTo>
                  <a:lnTo>
                    <a:pt x="461" y="482"/>
                  </a:lnTo>
                  <a:lnTo>
                    <a:pt x="451" y="468"/>
                  </a:lnTo>
                  <a:lnTo>
                    <a:pt x="443" y="452"/>
                  </a:lnTo>
                  <a:lnTo>
                    <a:pt x="434" y="437"/>
                  </a:lnTo>
                  <a:lnTo>
                    <a:pt x="425" y="421"/>
                  </a:lnTo>
                  <a:lnTo>
                    <a:pt x="419" y="405"/>
                  </a:lnTo>
                  <a:lnTo>
                    <a:pt x="412" y="388"/>
                  </a:lnTo>
                  <a:lnTo>
                    <a:pt x="407" y="370"/>
                  </a:lnTo>
                  <a:lnTo>
                    <a:pt x="402" y="353"/>
                  </a:lnTo>
                  <a:lnTo>
                    <a:pt x="398" y="336"/>
                  </a:lnTo>
                  <a:lnTo>
                    <a:pt x="395" y="317"/>
                  </a:lnTo>
                  <a:lnTo>
                    <a:pt x="393" y="299"/>
                  </a:lnTo>
                  <a:lnTo>
                    <a:pt x="392" y="280"/>
                  </a:lnTo>
                  <a:lnTo>
                    <a:pt x="391" y="262"/>
                  </a:lnTo>
                  <a:lnTo>
                    <a:pt x="391" y="2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0" name="Freeform 185">
              <a:extLst>
                <a:ext uri="{FF2B5EF4-FFF2-40B4-BE49-F238E27FC236}">
                  <a16:creationId xmlns:a16="http://schemas.microsoft.com/office/drawing/2014/main" id="{B55E2191-D6D3-4B86-B0F4-4C08B1DA6277}"/>
                </a:ext>
              </a:extLst>
            </p:cNvPr>
            <p:cNvSpPr>
              <a:spLocks/>
            </p:cNvSpPr>
            <p:nvPr/>
          </p:nvSpPr>
          <p:spPr bwMode="auto">
            <a:xfrm>
              <a:off x="4303714" y="2076451"/>
              <a:ext cx="155575" cy="215900"/>
            </a:xfrm>
            <a:custGeom>
              <a:avLst/>
              <a:gdLst>
                <a:gd name="T0" fmla="*/ 684 w 688"/>
                <a:gd name="T1" fmla="*/ 133 h 951"/>
                <a:gd name="T2" fmla="*/ 681 w 688"/>
                <a:gd name="T3" fmla="*/ 119 h 951"/>
                <a:gd name="T4" fmla="*/ 676 w 688"/>
                <a:gd name="T5" fmla="*/ 106 h 951"/>
                <a:gd name="T6" fmla="*/ 667 w 688"/>
                <a:gd name="T7" fmla="*/ 93 h 951"/>
                <a:gd name="T8" fmla="*/ 654 w 688"/>
                <a:gd name="T9" fmla="*/ 81 h 951"/>
                <a:gd name="T10" fmla="*/ 622 w 688"/>
                <a:gd name="T11" fmla="*/ 58 h 951"/>
                <a:gd name="T12" fmla="*/ 579 w 688"/>
                <a:gd name="T13" fmla="*/ 39 h 951"/>
                <a:gd name="T14" fmla="*/ 527 w 688"/>
                <a:gd name="T15" fmla="*/ 22 h 951"/>
                <a:gd name="T16" fmla="*/ 469 w 688"/>
                <a:gd name="T17" fmla="*/ 10 h 951"/>
                <a:gd name="T18" fmla="*/ 408 w 688"/>
                <a:gd name="T19" fmla="*/ 2 h 951"/>
                <a:gd name="T20" fmla="*/ 344 w 688"/>
                <a:gd name="T21" fmla="*/ 0 h 951"/>
                <a:gd name="T22" fmla="*/ 311 w 688"/>
                <a:gd name="T23" fmla="*/ 0 h 951"/>
                <a:gd name="T24" fmla="*/ 248 w 688"/>
                <a:gd name="T25" fmla="*/ 5 h 951"/>
                <a:gd name="T26" fmla="*/ 188 w 688"/>
                <a:gd name="T27" fmla="*/ 16 h 951"/>
                <a:gd name="T28" fmla="*/ 133 w 688"/>
                <a:gd name="T29" fmla="*/ 30 h 951"/>
                <a:gd name="T30" fmla="*/ 86 w 688"/>
                <a:gd name="T31" fmla="*/ 48 h 951"/>
                <a:gd name="T32" fmla="*/ 47 w 688"/>
                <a:gd name="T33" fmla="*/ 69 h 951"/>
                <a:gd name="T34" fmla="*/ 26 w 688"/>
                <a:gd name="T35" fmla="*/ 87 h 951"/>
                <a:gd name="T36" fmla="*/ 15 w 688"/>
                <a:gd name="T37" fmla="*/ 99 h 951"/>
                <a:gd name="T38" fmla="*/ 7 w 688"/>
                <a:gd name="T39" fmla="*/ 112 h 951"/>
                <a:gd name="T40" fmla="*/ 4 w 688"/>
                <a:gd name="T41" fmla="*/ 126 h 951"/>
                <a:gd name="T42" fmla="*/ 3 w 688"/>
                <a:gd name="T43" fmla="*/ 133 h 951"/>
                <a:gd name="T44" fmla="*/ 0 w 688"/>
                <a:gd name="T45" fmla="*/ 211 h 951"/>
                <a:gd name="T46" fmla="*/ 468 w 688"/>
                <a:gd name="T47" fmla="*/ 951 h 951"/>
                <a:gd name="T48" fmla="*/ 519 w 688"/>
                <a:gd name="T49" fmla="*/ 921 h 951"/>
                <a:gd name="T50" fmla="*/ 560 w 688"/>
                <a:gd name="T51" fmla="*/ 887 h 951"/>
                <a:gd name="T52" fmla="*/ 592 w 688"/>
                <a:gd name="T53" fmla="*/ 851 h 951"/>
                <a:gd name="T54" fmla="*/ 615 w 688"/>
                <a:gd name="T55" fmla="*/ 813 h 951"/>
                <a:gd name="T56" fmla="*/ 633 w 688"/>
                <a:gd name="T57" fmla="*/ 776 h 951"/>
                <a:gd name="T58" fmla="*/ 644 w 688"/>
                <a:gd name="T59" fmla="*/ 743 h 951"/>
                <a:gd name="T60" fmla="*/ 654 w 688"/>
                <a:gd name="T61" fmla="*/ 691 h 951"/>
                <a:gd name="T62" fmla="*/ 663 w 688"/>
                <a:gd name="T63" fmla="*/ 632 h 951"/>
                <a:gd name="T64" fmla="*/ 676 w 688"/>
                <a:gd name="T65" fmla="*/ 521 h 951"/>
                <a:gd name="T66" fmla="*/ 684 w 688"/>
                <a:gd name="T67" fmla="*/ 420 h 951"/>
                <a:gd name="T68" fmla="*/ 687 w 688"/>
                <a:gd name="T69" fmla="*/ 332 h 951"/>
                <a:gd name="T70" fmla="*/ 688 w 688"/>
                <a:gd name="T71" fmla="*/ 226 h 951"/>
                <a:gd name="T72" fmla="*/ 684 w 688"/>
                <a:gd name="T73" fmla="*/ 133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684" y="133"/>
                  </a:moveTo>
                  <a:lnTo>
                    <a:pt x="684" y="133"/>
                  </a:lnTo>
                  <a:lnTo>
                    <a:pt x="682" y="126"/>
                  </a:lnTo>
                  <a:lnTo>
                    <a:pt x="681" y="119"/>
                  </a:lnTo>
                  <a:lnTo>
                    <a:pt x="679" y="112"/>
                  </a:lnTo>
                  <a:lnTo>
                    <a:pt x="676" y="106"/>
                  </a:lnTo>
                  <a:lnTo>
                    <a:pt x="672" y="99"/>
                  </a:lnTo>
                  <a:lnTo>
                    <a:pt x="667" y="93"/>
                  </a:lnTo>
                  <a:lnTo>
                    <a:pt x="661" y="87"/>
                  </a:lnTo>
                  <a:lnTo>
                    <a:pt x="654" y="81"/>
                  </a:lnTo>
                  <a:lnTo>
                    <a:pt x="639" y="69"/>
                  </a:lnTo>
                  <a:lnTo>
                    <a:pt x="622" y="58"/>
                  </a:lnTo>
                  <a:lnTo>
                    <a:pt x="601" y="48"/>
                  </a:lnTo>
                  <a:lnTo>
                    <a:pt x="579" y="39"/>
                  </a:lnTo>
                  <a:lnTo>
                    <a:pt x="554" y="30"/>
                  </a:lnTo>
                  <a:lnTo>
                    <a:pt x="527" y="22"/>
                  </a:lnTo>
                  <a:lnTo>
                    <a:pt x="499" y="16"/>
                  </a:lnTo>
                  <a:lnTo>
                    <a:pt x="469" y="10"/>
                  </a:lnTo>
                  <a:lnTo>
                    <a:pt x="439" y="5"/>
                  </a:lnTo>
                  <a:lnTo>
                    <a:pt x="408" y="2"/>
                  </a:lnTo>
                  <a:lnTo>
                    <a:pt x="375" y="0"/>
                  </a:lnTo>
                  <a:lnTo>
                    <a:pt x="344" y="0"/>
                  </a:lnTo>
                  <a:lnTo>
                    <a:pt x="344" y="0"/>
                  </a:lnTo>
                  <a:lnTo>
                    <a:pt x="311" y="0"/>
                  </a:lnTo>
                  <a:lnTo>
                    <a:pt x="279" y="2"/>
                  </a:lnTo>
                  <a:lnTo>
                    <a:pt x="248" y="5"/>
                  </a:lnTo>
                  <a:lnTo>
                    <a:pt x="217" y="10"/>
                  </a:lnTo>
                  <a:lnTo>
                    <a:pt x="188" y="16"/>
                  </a:lnTo>
                  <a:lnTo>
                    <a:pt x="160" y="22"/>
                  </a:lnTo>
                  <a:lnTo>
                    <a:pt x="133" y="30"/>
                  </a:lnTo>
                  <a:lnTo>
                    <a:pt x="109" y="39"/>
                  </a:lnTo>
                  <a:lnTo>
                    <a:pt x="86" y="48"/>
                  </a:lnTo>
                  <a:lnTo>
                    <a:pt x="66" y="58"/>
                  </a:lnTo>
                  <a:lnTo>
                    <a:pt x="47" y="69"/>
                  </a:lnTo>
                  <a:lnTo>
                    <a:pt x="32" y="81"/>
                  </a:lnTo>
                  <a:lnTo>
                    <a:pt x="26" y="87"/>
                  </a:lnTo>
                  <a:lnTo>
                    <a:pt x="20" y="93"/>
                  </a:lnTo>
                  <a:lnTo>
                    <a:pt x="15" y="99"/>
                  </a:lnTo>
                  <a:lnTo>
                    <a:pt x="11" y="106"/>
                  </a:lnTo>
                  <a:lnTo>
                    <a:pt x="7" y="112"/>
                  </a:lnTo>
                  <a:lnTo>
                    <a:pt x="5" y="119"/>
                  </a:lnTo>
                  <a:lnTo>
                    <a:pt x="4" y="126"/>
                  </a:lnTo>
                  <a:lnTo>
                    <a:pt x="3" y="133"/>
                  </a:lnTo>
                  <a:lnTo>
                    <a:pt x="3" y="133"/>
                  </a:lnTo>
                  <a:lnTo>
                    <a:pt x="2" y="153"/>
                  </a:lnTo>
                  <a:lnTo>
                    <a:pt x="0" y="211"/>
                  </a:lnTo>
                  <a:lnTo>
                    <a:pt x="468" y="951"/>
                  </a:lnTo>
                  <a:lnTo>
                    <a:pt x="468" y="951"/>
                  </a:lnTo>
                  <a:lnTo>
                    <a:pt x="495" y="937"/>
                  </a:lnTo>
                  <a:lnTo>
                    <a:pt x="519" y="921"/>
                  </a:lnTo>
                  <a:lnTo>
                    <a:pt x="541" y="905"/>
                  </a:lnTo>
                  <a:lnTo>
                    <a:pt x="560" y="887"/>
                  </a:lnTo>
                  <a:lnTo>
                    <a:pt x="578" y="869"/>
                  </a:lnTo>
                  <a:lnTo>
                    <a:pt x="592" y="851"/>
                  </a:lnTo>
                  <a:lnTo>
                    <a:pt x="605" y="831"/>
                  </a:lnTo>
                  <a:lnTo>
                    <a:pt x="615" y="813"/>
                  </a:lnTo>
                  <a:lnTo>
                    <a:pt x="624" y="794"/>
                  </a:lnTo>
                  <a:lnTo>
                    <a:pt x="633" y="776"/>
                  </a:lnTo>
                  <a:lnTo>
                    <a:pt x="638" y="759"/>
                  </a:lnTo>
                  <a:lnTo>
                    <a:pt x="644" y="743"/>
                  </a:lnTo>
                  <a:lnTo>
                    <a:pt x="651" y="713"/>
                  </a:lnTo>
                  <a:lnTo>
                    <a:pt x="654" y="691"/>
                  </a:lnTo>
                  <a:lnTo>
                    <a:pt x="654" y="691"/>
                  </a:lnTo>
                  <a:lnTo>
                    <a:pt x="663" y="632"/>
                  </a:lnTo>
                  <a:lnTo>
                    <a:pt x="671" y="575"/>
                  </a:lnTo>
                  <a:lnTo>
                    <a:pt x="676" y="521"/>
                  </a:lnTo>
                  <a:lnTo>
                    <a:pt x="680" y="469"/>
                  </a:lnTo>
                  <a:lnTo>
                    <a:pt x="684" y="420"/>
                  </a:lnTo>
                  <a:lnTo>
                    <a:pt x="686" y="374"/>
                  </a:lnTo>
                  <a:lnTo>
                    <a:pt x="687" y="332"/>
                  </a:lnTo>
                  <a:lnTo>
                    <a:pt x="688" y="293"/>
                  </a:lnTo>
                  <a:lnTo>
                    <a:pt x="688" y="226"/>
                  </a:lnTo>
                  <a:lnTo>
                    <a:pt x="686" y="175"/>
                  </a:lnTo>
                  <a:lnTo>
                    <a:pt x="684" y="133"/>
                  </a:lnTo>
                  <a:lnTo>
                    <a:pt x="68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1" name="Freeform 186">
              <a:extLst>
                <a:ext uri="{FF2B5EF4-FFF2-40B4-BE49-F238E27FC236}">
                  <a16:creationId xmlns:a16="http://schemas.microsoft.com/office/drawing/2014/main" id="{7641B789-1280-4CA3-B0A7-3F65B2D53DB2}"/>
                </a:ext>
              </a:extLst>
            </p:cNvPr>
            <p:cNvSpPr>
              <a:spLocks/>
            </p:cNvSpPr>
            <p:nvPr/>
          </p:nvSpPr>
          <p:spPr bwMode="auto">
            <a:xfrm>
              <a:off x="3703639" y="2076451"/>
              <a:ext cx="155575" cy="215900"/>
            </a:xfrm>
            <a:custGeom>
              <a:avLst/>
              <a:gdLst>
                <a:gd name="T0" fmla="*/ 344 w 688"/>
                <a:gd name="T1" fmla="*/ 0 h 951"/>
                <a:gd name="T2" fmla="*/ 280 w 688"/>
                <a:gd name="T3" fmla="*/ 2 h 951"/>
                <a:gd name="T4" fmla="*/ 219 w 688"/>
                <a:gd name="T5" fmla="*/ 10 h 951"/>
                <a:gd name="T6" fmla="*/ 161 w 688"/>
                <a:gd name="T7" fmla="*/ 22 h 951"/>
                <a:gd name="T8" fmla="*/ 109 w 688"/>
                <a:gd name="T9" fmla="*/ 39 h 951"/>
                <a:gd name="T10" fmla="*/ 66 w 688"/>
                <a:gd name="T11" fmla="*/ 58 h 951"/>
                <a:gd name="T12" fmla="*/ 34 w 688"/>
                <a:gd name="T13" fmla="*/ 81 h 951"/>
                <a:gd name="T14" fmla="*/ 21 w 688"/>
                <a:gd name="T15" fmla="*/ 93 h 951"/>
                <a:gd name="T16" fmla="*/ 12 w 688"/>
                <a:gd name="T17" fmla="*/ 106 h 951"/>
                <a:gd name="T18" fmla="*/ 7 w 688"/>
                <a:gd name="T19" fmla="*/ 119 h 951"/>
                <a:gd name="T20" fmla="*/ 4 w 688"/>
                <a:gd name="T21" fmla="*/ 133 h 951"/>
                <a:gd name="T22" fmla="*/ 2 w 688"/>
                <a:gd name="T23" fmla="*/ 175 h 951"/>
                <a:gd name="T24" fmla="*/ 0 w 688"/>
                <a:gd name="T25" fmla="*/ 293 h 951"/>
                <a:gd name="T26" fmla="*/ 2 w 688"/>
                <a:gd name="T27" fmla="*/ 374 h 951"/>
                <a:gd name="T28" fmla="*/ 8 w 688"/>
                <a:gd name="T29" fmla="*/ 469 h 951"/>
                <a:gd name="T30" fmla="*/ 17 w 688"/>
                <a:gd name="T31" fmla="*/ 575 h 951"/>
                <a:gd name="T32" fmla="*/ 33 w 688"/>
                <a:gd name="T33" fmla="*/ 691 h 951"/>
                <a:gd name="T34" fmla="*/ 37 w 688"/>
                <a:gd name="T35" fmla="*/ 713 h 951"/>
                <a:gd name="T36" fmla="*/ 49 w 688"/>
                <a:gd name="T37" fmla="*/ 759 h 951"/>
                <a:gd name="T38" fmla="*/ 63 w 688"/>
                <a:gd name="T39" fmla="*/ 794 h 951"/>
                <a:gd name="T40" fmla="*/ 83 w 688"/>
                <a:gd name="T41" fmla="*/ 831 h 951"/>
                <a:gd name="T42" fmla="*/ 110 w 688"/>
                <a:gd name="T43" fmla="*/ 869 h 951"/>
                <a:gd name="T44" fmla="*/ 146 w 688"/>
                <a:gd name="T45" fmla="*/ 905 h 951"/>
                <a:gd name="T46" fmla="*/ 193 w 688"/>
                <a:gd name="T47" fmla="*/ 937 h 951"/>
                <a:gd name="T48" fmla="*/ 688 w 688"/>
                <a:gd name="T49" fmla="*/ 211 h 951"/>
                <a:gd name="T50" fmla="*/ 686 w 688"/>
                <a:gd name="T51" fmla="*/ 153 h 951"/>
                <a:gd name="T52" fmla="*/ 685 w 688"/>
                <a:gd name="T53" fmla="*/ 133 h 951"/>
                <a:gd name="T54" fmla="*/ 683 w 688"/>
                <a:gd name="T55" fmla="*/ 119 h 951"/>
                <a:gd name="T56" fmla="*/ 677 w 688"/>
                <a:gd name="T57" fmla="*/ 106 h 951"/>
                <a:gd name="T58" fmla="*/ 668 w 688"/>
                <a:gd name="T59" fmla="*/ 93 h 951"/>
                <a:gd name="T60" fmla="*/ 656 w 688"/>
                <a:gd name="T61" fmla="*/ 81 h 951"/>
                <a:gd name="T62" fmla="*/ 622 w 688"/>
                <a:gd name="T63" fmla="*/ 58 h 951"/>
                <a:gd name="T64" fmla="*/ 579 w 688"/>
                <a:gd name="T65" fmla="*/ 39 h 951"/>
                <a:gd name="T66" fmla="*/ 528 w 688"/>
                <a:gd name="T67" fmla="*/ 22 h 951"/>
                <a:gd name="T68" fmla="*/ 471 w 688"/>
                <a:gd name="T69" fmla="*/ 10 h 951"/>
                <a:gd name="T70" fmla="*/ 409 w 688"/>
                <a:gd name="T71" fmla="*/ 2 h 951"/>
                <a:gd name="T72" fmla="*/ 344 w 688"/>
                <a:gd name="T73"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344" y="0"/>
                  </a:moveTo>
                  <a:lnTo>
                    <a:pt x="344" y="0"/>
                  </a:lnTo>
                  <a:lnTo>
                    <a:pt x="312" y="0"/>
                  </a:lnTo>
                  <a:lnTo>
                    <a:pt x="280" y="2"/>
                  </a:lnTo>
                  <a:lnTo>
                    <a:pt x="249" y="5"/>
                  </a:lnTo>
                  <a:lnTo>
                    <a:pt x="219" y="10"/>
                  </a:lnTo>
                  <a:lnTo>
                    <a:pt x="189" y="16"/>
                  </a:lnTo>
                  <a:lnTo>
                    <a:pt x="161" y="22"/>
                  </a:lnTo>
                  <a:lnTo>
                    <a:pt x="134" y="30"/>
                  </a:lnTo>
                  <a:lnTo>
                    <a:pt x="109" y="39"/>
                  </a:lnTo>
                  <a:lnTo>
                    <a:pt x="87" y="48"/>
                  </a:lnTo>
                  <a:lnTo>
                    <a:pt x="66" y="58"/>
                  </a:lnTo>
                  <a:lnTo>
                    <a:pt x="49" y="69"/>
                  </a:lnTo>
                  <a:lnTo>
                    <a:pt x="34" y="81"/>
                  </a:lnTo>
                  <a:lnTo>
                    <a:pt x="27" y="87"/>
                  </a:lnTo>
                  <a:lnTo>
                    <a:pt x="21" y="93"/>
                  </a:lnTo>
                  <a:lnTo>
                    <a:pt x="16" y="99"/>
                  </a:lnTo>
                  <a:lnTo>
                    <a:pt x="12" y="106"/>
                  </a:lnTo>
                  <a:lnTo>
                    <a:pt x="9" y="112"/>
                  </a:lnTo>
                  <a:lnTo>
                    <a:pt x="7" y="119"/>
                  </a:lnTo>
                  <a:lnTo>
                    <a:pt x="4" y="126"/>
                  </a:lnTo>
                  <a:lnTo>
                    <a:pt x="4" y="133"/>
                  </a:lnTo>
                  <a:lnTo>
                    <a:pt x="4" y="133"/>
                  </a:lnTo>
                  <a:lnTo>
                    <a:pt x="2" y="175"/>
                  </a:lnTo>
                  <a:lnTo>
                    <a:pt x="0" y="226"/>
                  </a:lnTo>
                  <a:lnTo>
                    <a:pt x="0" y="293"/>
                  </a:lnTo>
                  <a:lnTo>
                    <a:pt x="0" y="332"/>
                  </a:lnTo>
                  <a:lnTo>
                    <a:pt x="2" y="374"/>
                  </a:lnTo>
                  <a:lnTo>
                    <a:pt x="4" y="420"/>
                  </a:lnTo>
                  <a:lnTo>
                    <a:pt x="8" y="469"/>
                  </a:lnTo>
                  <a:lnTo>
                    <a:pt x="12" y="521"/>
                  </a:lnTo>
                  <a:lnTo>
                    <a:pt x="17" y="575"/>
                  </a:lnTo>
                  <a:lnTo>
                    <a:pt x="24" y="632"/>
                  </a:lnTo>
                  <a:lnTo>
                    <a:pt x="33" y="691"/>
                  </a:lnTo>
                  <a:lnTo>
                    <a:pt x="33" y="691"/>
                  </a:lnTo>
                  <a:lnTo>
                    <a:pt x="37" y="713"/>
                  </a:lnTo>
                  <a:lnTo>
                    <a:pt x="44" y="743"/>
                  </a:lnTo>
                  <a:lnTo>
                    <a:pt x="49" y="759"/>
                  </a:lnTo>
                  <a:lnTo>
                    <a:pt x="55" y="776"/>
                  </a:lnTo>
                  <a:lnTo>
                    <a:pt x="63" y="794"/>
                  </a:lnTo>
                  <a:lnTo>
                    <a:pt x="73" y="813"/>
                  </a:lnTo>
                  <a:lnTo>
                    <a:pt x="83" y="831"/>
                  </a:lnTo>
                  <a:lnTo>
                    <a:pt x="96" y="851"/>
                  </a:lnTo>
                  <a:lnTo>
                    <a:pt x="110" y="869"/>
                  </a:lnTo>
                  <a:lnTo>
                    <a:pt x="128" y="887"/>
                  </a:lnTo>
                  <a:lnTo>
                    <a:pt x="146" y="905"/>
                  </a:lnTo>
                  <a:lnTo>
                    <a:pt x="168" y="921"/>
                  </a:lnTo>
                  <a:lnTo>
                    <a:pt x="193" y="937"/>
                  </a:lnTo>
                  <a:lnTo>
                    <a:pt x="220" y="951"/>
                  </a:lnTo>
                  <a:lnTo>
                    <a:pt x="688" y="211"/>
                  </a:lnTo>
                  <a:lnTo>
                    <a:pt x="688" y="211"/>
                  </a:lnTo>
                  <a:lnTo>
                    <a:pt x="686" y="153"/>
                  </a:lnTo>
                  <a:lnTo>
                    <a:pt x="685" y="133"/>
                  </a:lnTo>
                  <a:lnTo>
                    <a:pt x="685" y="133"/>
                  </a:lnTo>
                  <a:lnTo>
                    <a:pt x="684" y="126"/>
                  </a:lnTo>
                  <a:lnTo>
                    <a:pt x="683" y="119"/>
                  </a:lnTo>
                  <a:lnTo>
                    <a:pt x="681" y="112"/>
                  </a:lnTo>
                  <a:lnTo>
                    <a:pt x="677" y="106"/>
                  </a:lnTo>
                  <a:lnTo>
                    <a:pt x="673" y="99"/>
                  </a:lnTo>
                  <a:lnTo>
                    <a:pt x="668" y="93"/>
                  </a:lnTo>
                  <a:lnTo>
                    <a:pt x="662" y="87"/>
                  </a:lnTo>
                  <a:lnTo>
                    <a:pt x="656" y="81"/>
                  </a:lnTo>
                  <a:lnTo>
                    <a:pt x="640" y="69"/>
                  </a:lnTo>
                  <a:lnTo>
                    <a:pt x="622" y="58"/>
                  </a:lnTo>
                  <a:lnTo>
                    <a:pt x="602" y="48"/>
                  </a:lnTo>
                  <a:lnTo>
                    <a:pt x="579" y="39"/>
                  </a:lnTo>
                  <a:lnTo>
                    <a:pt x="554" y="30"/>
                  </a:lnTo>
                  <a:lnTo>
                    <a:pt x="528" y="22"/>
                  </a:lnTo>
                  <a:lnTo>
                    <a:pt x="500" y="16"/>
                  </a:lnTo>
                  <a:lnTo>
                    <a:pt x="471" y="10"/>
                  </a:lnTo>
                  <a:lnTo>
                    <a:pt x="440" y="5"/>
                  </a:lnTo>
                  <a:lnTo>
                    <a:pt x="409" y="2"/>
                  </a:lnTo>
                  <a:lnTo>
                    <a:pt x="377" y="0"/>
                  </a:lnTo>
                  <a:lnTo>
                    <a:pt x="344" y="0"/>
                  </a:lnTo>
                  <a:lnTo>
                    <a:pt x="3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2" name="Freeform 187">
              <a:extLst>
                <a:ext uri="{FF2B5EF4-FFF2-40B4-BE49-F238E27FC236}">
                  <a16:creationId xmlns:a16="http://schemas.microsoft.com/office/drawing/2014/main" id="{041E5C00-8543-4CD0-B01E-5A83D1C7C611}"/>
                </a:ext>
              </a:extLst>
            </p:cNvPr>
            <p:cNvSpPr>
              <a:spLocks/>
            </p:cNvSpPr>
            <p:nvPr/>
          </p:nvSpPr>
          <p:spPr bwMode="auto">
            <a:xfrm>
              <a:off x="3844926" y="1941513"/>
              <a:ext cx="112713" cy="147638"/>
            </a:xfrm>
            <a:custGeom>
              <a:avLst/>
              <a:gdLst>
                <a:gd name="T0" fmla="*/ 231 w 494"/>
                <a:gd name="T1" fmla="*/ 0 h 651"/>
                <a:gd name="T2" fmla="*/ 176 w 494"/>
                <a:gd name="T3" fmla="*/ 3 h 651"/>
                <a:gd name="T4" fmla="*/ 121 w 494"/>
                <a:gd name="T5" fmla="*/ 10 h 651"/>
                <a:gd name="T6" fmla="*/ 73 w 494"/>
                <a:gd name="T7" fmla="*/ 22 h 651"/>
                <a:gd name="T8" fmla="*/ 32 w 494"/>
                <a:gd name="T9" fmla="*/ 38 h 651"/>
                <a:gd name="T10" fmla="*/ 48 w 494"/>
                <a:gd name="T11" fmla="*/ 62 h 651"/>
                <a:gd name="T12" fmla="*/ 74 w 494"/>
                <a:gd name="T13" fmla="*/ 114 h 651"/>
                <a:gd name="T14" fmla="*/ 92 w 494"/>
                <a:gd name="T15" fmla="*/ 171 h 651"/>
                <a:gd name="T16" fmla="*/ 102 w 494"/>
                <a:gd name="T17" fmla="*/ 231 h 651"/>
                <a:gd name="T18" fmla="*/ 104 w 494"/>
                <a:gd name="T19" fmla="*/ 262 h 651"/>
                <a:gd name="T20" fmla="*/ 102 w 494"/>
                <a:gd name="T21" fmla="*/ 299 h 651"/>
                <a:gd name="T22" fmla="*/ 97 w 494"/>
                <a:gd name="T23" fmla="*/ 336 h 651"/>
                <a:gd name="T24" fmla="*/ 88 w 494"/>
                <a:gd name="T25" fmla="*/ 370 h 651"/>
                <a:gd name="T26" fmla="*/ 76 w 494"/>
                <a:gd name="T27" fmla="*/ 405 h 651"/>
                <a:gd name="T28" fmla="*/ 61 w 494"/>
                <a:gd name="T29" fmla="*/ 437 h 651"/>
                <a:gd name="T30" fmla="*/ 44 w 494"/>
                <a:gd name="T31" fmla="*/ 468 h 651"/>
                <a:gd name="T32" fmla="*/ 23 w 494"/>
                <a:gd name="T33" fmla="*/ 496 h 651"/>
                <a:gd name="T34" fmla="*/ 0 w 494"/>
                <a:gd name="T35" fmla="*/ 523 h 651"/>
                <a:gd name="T36" fmla="*/ 28 w 494"/>
                <a:gd name="T37" fmla="*/ 535 h 651"/>
                <a:gd name="T38" fmla="*/ 69 w 494"/>
                <a:gd name="T39" fmla="*/ 557 h 651"/>
                <a:gd name="T40" fmla="*/ 95 w 494"/>
                <a:gd name="T41" fmla="*/ 575 h 651"/>
                <a:gd name="T42" fmla="*/ 107 w 494"/>
                <a:gd name="T43" fmla="*/ 584 h 651"/>
                <a:gd name="T44" fmla="*/ 135 w 494"/>
                <a:gd name="T45" fmla="*/ 613 h 651"/>
                <a:gd name="T46" fmla="*/ 154 w 494"/>
                <a:gd name="T47" fmla="*/ 641 h 651"/>
                <a:gd name="T48" fmla="*/ 494 w 494"/>
                <a:gd name="T49" fmla="*/ 123 h 651"/>
                <a:gd name="T50" fmla="*/ 492 w 494"/>
                <a:gd name="T51" fmla="*/ 103 h 651"/>
                <a:gd name="T52" fmla="*/ 492 w 494"/>
                <a:gd name="T53" fmla="*/ 98 h 651"/>
                <a:gd name="T54" fmla="*/ 489 w 494"/>
                <a:gd name="T55" fmla="*/ 87 h 651"/>
                <a:gd name="T56" fmla="*/ 479 w 494"/>
                <a:gd name="T57" fmla="*/ 72 h 651"/>
                <a:gd name="T58" fmla="*/ 459 w 494"/>
                <a:gd name="T59" fmla="*/ 53 h 651"/>
                <a:gd name="T60" fmla="*/ 430 w 494"/>
                <a:gd name="T61" fmla="*/ 37 h 651"/>
                <a:gd name="T62" fmla="*/ 393 w 494"/>
                <a:gd name="T63" fmla="*/ 23 h 651"/>
                <a:gd name="T64" fmla="*/ 351 w 494"/>
                <a:gd name="T65" fmla="*/ 12 h 651"/>
                <a:gd name="T66" fmla="*/ 304 w 494"/>
                <a:gd name="T67" fmla="*/ 5 h 651"/>
                <a:gd name="T68" fmla="*/ 256 w 494"/>
                <a:gd name="T69" fmla="*/ 0 h 651"/>
                <a:gd name="T70" fmla="*/ 231 w 494"/>
                <a:gd name="T7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4" h="651">
                  <a:moveTo>
                    <a:pt x="231" y="0"/>
                  </a:moveTo>
                  <a:lnTo>
                    <a:pt x="231" y="0"/>
                  </a:lnTo>
                  <a:lnTo>
                    <a:pt x="203" y="0"/>
                  </a:lnTo>
                  <a:lnTo>
                    <a:pt x="176" y="3"/>
                  </a:lnTo>
                  <a:lnTo>
                    <a:pt x="147" y="6"/>
                  </a:lnTo>
                  <a:lnTo>
                    <a:pt x="121" y="10"/>
                  </a:lnTo>
                  <a:lnTo>
                    <a:pt x="97" y="16"/>
                  </a:lnTo>
                  <a:lnTo>
                    <a:pt x="73" y="22"/>
                  </a:lnTo>
                  <a:lnTo>
                    <a:pt x="51" y="30"/>
                  </a:lnTo>
                  <a:lnTo>
                    <a:pt x="32" y="38"/>
                  </a:lnTo>
                  <a:lnTo>
                    <a:pt x="32" y="38"/>
                  </a:lnTo>
                  <a:lnTo>
                    <a:pt x="48" y="62"/>
                  </a:lnTo>
                  <a:lnTo>
                    <a:pt x="62" y="88"/>
                  </a:lnTo>
                  <a:lnTo>
                    <a:pt x="74" y="114"/>
                  </a:lnTo>
                  <a:lnTo>
                    <a:pt x="85" y="142"/>
                  </a:lnTo>
                  <a:lnTo>
                    <a:pt x="92" y="171"/>
                  </a:lnTo>
                  <a:lnTo>
                    <a:pt x="99" y="200"/>
                  </a:lnTo>
                  <a:lnTo>
                    <a:pt x="102" y="231"/>
                  </a:lnTo>
                  <a:lnTo>
                    <a:pt x="104" y="262"/>
                  </a:lnTo>
                  <a:lnTo>
                    <a:pt x="104" y="262"/>
                  </a:lnTo>
                  <a:lnTo>
                    <a:pt x="103" y="280"/>
                  </a:lnTo>
                  <a:lnTo>
                    <a:pt x="102" y="299"/>
                  </a:lnTo>
                  <a:lnTo>
                    <a:pt x="100" y="317"/>
                  </a:lnTo>
                  <a:lnTo>
                    <a:pt x="97" y="336"/>
                  </a:lnTo>
                  <a:lnTo>
                    <a:pt x="92" y="353"/>
                  </a:lnTo>
                  <a:lnTo>
                    <a:pt x="88" y="370"/>
                  </a:lnTo>
                  <a:lnTo>
                    <a:pt x="82" y="388"/>
                  </a:lnTo>
                  <a:lnTo>
                    <a:pt x="76" y="405"/>
                  </a:lnTo>
                  <a:lnTo>
                    <a:pt x="68" y="421"/>
                  </a:lnTo>
                  <a:lnTo>
                    <a:pt x="61" y="437"/>
                  </a:lnTo>
                  <a:lnTo>
                    <a:pt x="52" y="452"/>
                  </a:lnTo>
                  <a:lnTo>
                    <a:pt x="44" y="468"/>
                  </a:lnTo>
                  <a:lnTo>
                    <a:pt x="34" y="482"/>
                  </a:lnTo>
                  <a:lnTo>
                    <a:pt x="23" y="496"/>
                  </a:lnTo>
                  <a:lnTo>
                    <a:pt x="12" y="510"/>
                  </a:lnTo>
                  <a:lnTo>
                    <a:pt x="0" y="523"/>
                  </a:lnTo>
                  <a:lnTo>
                    <a:pt x="0" y="523"/>
                  </a:lnTo>
                  <a:lnTo>
                    <a:pt x="28" y="535"/>
                  </a:lnTo>
                  <a:lnTo>
                    <a:pt x="57" y="549"/>
                  </a:lnTo>
                  <a:lnTo>
                    <a:pt x="69" y="557"/>
                  </a:lnTo>
                  <a:lnTo>
                    <a:pt x="82" y="565"/>
                  </a:lnTo>
                  <a:lnTo>
                    <a:pt x="95" y="575"/>
                  </a:lnTo>
                  <a:lnTo>
                    <a:pt x="107" y="584"/>
                  </a:lnTo>
                  <a:lnTo>
                    <a:pt x="107" y="584"/>
                  </a:lnTo>
                  <a:lnTo>
                    <a:pt x="121" y="597"/>
                  </a:lnTo>
                  <a:lnTo>
                    <a:pt x="135" y="613"/>
                  </a:lnTo>
                  <a:lnTo>
                    <a:pt x="148" y="631"/>
                  </a:lnTo>
                  <a:lnTo>
                    <a:pt x="154" y="641"/>
                  </a:lnTo>
                  <a:lnTo>
                    <a:pt x="159" y="651"/>
                  </a:lnTo>
                  <a:lnTo>
                    <a:pt x="494" y="123"/>
                  </a:lnTo>
                  <a:lnTo>
                    <a:pt x="494" y="123"/>
                  </a:lnTo>
                  <a:lnTo>
                    <a:pt x="492" y="103"/>
                  </a:lnTo>
                  <a:lnTo>
                    <a:pt x="492" y="103"/>
                  </a:lnTo>
                  <a:lnTo>
                    <a:pt x="492" y="98"/>
                  </a:lnTo>
                  <a:lnTo>
                    <a:pt x="491" y="92"/>
                  </a:lnTo>
                  <a:lnTo>
                    <a:pt x="489" y="87"/>
                  </a:lnTo>
                  <a:lnTo>
                    <a:pt x="487" y="82"/>
                  </a:lnTo>
                  <a:lnTo>
                    <a:pt x="479" y="72"/>
                  </a:lnTo>
                  <a:lnTo>
                    <a:pt x="471" y="63"/>
                  </a:lnTo>
                  <a:lnTo>
                    <a:pt x="459" y="53"/>
                  </a:lnTo>
                  <a:lnTo>
                    <a:pt x="445" y="45"/>
                  </a:lnTo>
                  <a:lnTo>
                    <a:pt x="430" y="37"/>
                  </a:lnTo>
                  <a:lnTo>
                    <a:pt x="411" y="30"/>
                  </a:lnTo>
                  <a:lnTo>
                    <a:pt x="393" y="23"/>
                  </a:lnTo>
                  <a:lnTo>
                    <a:pt x="372" y="18"/>
                  </a:lnTo>
                  <a:lnTo>
                    <a:pt x="351" y="12"/>
                  </a:lnTo>
                  <a:lnTo>
                    <a:pt x="328" y="8"/>
                  </a:lnTo>
                  <a:lnTo>
                    <a:pt x="304" y="5"/>
                  </a:lnTo>
                  <a:lnTo>
                    <a:pt x="280" y="3"/>
                  </a:lnTo>
                  <a:lnTo>
                    <a:pt x="256" y="0"/>
                  </a:lnTo>
                  <a:lnTo>
                    <a:pt x="231" y="0"/>
                  </a:lnTo>
                  <a:lnTo>
                    <a:pt x="2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3" name="Freeform 188">
              <a:extLst>
                <a:ext uri="{FF2B5EF4-FFF2-40B4-BE49-F238E27FC236}">
                  <a16:creationId xmlns:a16="http://schemas.microsoft.com/office/drawing/2014/main" id="{A52B786B-DB84-4B1C-A049-546CF6CD05BB}"/>
                </a:ext>
              </a:extLst>
            </p:cNvPr>
            <p:cNvSpPr>
              <a:spLocks/>
            </p:cNvSpPr>
            <p:nvPr/>
          </p:nvSpPr>
          <p:spPr bwMode="auto">
            <a:xfrm>
              <a:off x="4019550" y="1900239"/>
              <a:ext cx="122238" cy="68263"/>
            </a:xfrm>
            <a:custGeom>
              <a:avLst/>
              <a:gdLst>
                <a:gd name="T0" fmla="*/ 270 w 540"/>
                <a:gd name="T1" fmla="*/ 0 h 296"/>
                <a:gd name="T2" fmla="*/ 270 w 540"/>
                <a:gd name="T3" fmla="*/ 0 h 296"/>
                <a:gd name="T4" fmla="*/ 244 w 540"/>
                <a:gd name="T5" fmla="*/ 0 h 296"/>
                <a:gd name="T6" fmla="*/ 219 w 540"/>
                <a:gd name="T7" fmla="*/ 2 h 296"/>
                <a:gd name="T8" fmla="*/ 194 w 540"/>
                <a:gd name="T9" fmla="*/ 4 h 296"/>
                <a:gd name="T10" fmla="*/ 170 w 540"/>
                <a:gd name="T11" fmla="*/ 8 h 296"/>
                <a:gd name="T12" fmla="*/ 148 w 540"/>
                <a:gd name="T13" fmla="*/ 13 h 296"/>
                <a:gd name="T14" fmla="*/ 126 w 540"/>
                <a:gd name="T15" fmla="*/ 17 h 296"/>
                <a:gd name="T16" fmla="*/ 104 w 540"/>
                <a:gd name="T17" fmla="*/ 24 h 296"/>
                <a:gd name="T18" fmla="*/ 85 w 540"/>
                <a:gd name="T19" fmla="*/ 30 h 296"/>
                <a:gd name="T20" fmla="*/ 68 w 540"/>
                <a:gd name="T21" fmla="*/ 38 h 296"/>
                <a:gd name="T22" fmla="*/ 51 w 540"/>
                <a:gd name="T23" fmla="*/ 46 h 296"/>
                <a:gd name="T24" fmla="*/ 37 w 540"/>
                <a:gd name="T25" fmla="*/ 55 h 296"/>
                <a:gd name="T26" fmla="*/ 26 w 540"/>
                <a:gd name="T27" fmla="*/ 64 h 296"/>
                <a:gd name="T28" fmla="*/ 16 w 540"/>
                <a:gd name="T29" fmla="*/ 73 h 296"/>
                <a:gd name="T30" fmla="*/ 9 w 540"/>
                <a:gd name="T31" fmla="*/ 83 h 296"/>
                <a:gd name="T32" fmla="*/ 6 w 540"/>
                <a:gd name="T33" fmla="*/ 88 h 296"/>
                <a:gd name="T34" fmla="*/ 5 w 540"/>
                <a:gd name="T35" fmla="*/ 94 h 296"/>
                <a:gd name="T36" fmla="*/ 3 w 540"/>
                <a:gd name="T37" fmla="*/ 99 h 296"/>
                <a:gd name="T38" fmla="*/ 3 w 540"/>
                <a:gd name="T39" fmla="*/ 105 h 296"/>
                <a:gd name="T40" fmla="*/ 3 w 540"/>
                <a:gd name="T41" fmla="*/ 105 h 296"/>
                <a:gd name="T42" fmla="*/ 2 w 540"/>
                <a:gd name="T43" fmla="*/ 118 h 296"/>
                <a:gd name="T44" fmla="*/ 1 w 540"/>
                <a:gd name="T45" fmla="*/ 156 h 296"/>
                <a:gd name="T46" fmla="*/ 0 w 540"/>
                <a:gd name="T47" fmla="*/ 217 h 296"/>
                <a:gd name="T48" fmla="*/ 0 w 540"/>
                <a:gd name="T49" fmla="*/ 254 h 296"/>
                <a:gd name="T50" fmla="*/ 1 w 540"/>
                <a:gd name="T51" fmla="*/ 296 h 296"/>
                <a:gd name="T52" fmla="*/ 538 w 540"/>
                <a:gd name="T53" fmla="*/ 296 h 296"/>
                <a:gd name="T54" fmla="*/ 538 w 540"/>
                <a:gd name="T55" fmla="*/ 296 h 296"/>
                <a:gd name="T56" fmla="*/ 539 w 540"/>
                <a:gd name="T57" fmla="*/ 254 h 296"/>
                <a:gd name="T58" fmla="*/ 540 w 540"/>
                <a:gd name="T59" fmla="*/ 217 h 296"/>
                <a:gd name="T60" fmla="*/ 539 w 540"/>
                <a:gd name="T61" fmla="*/ 156 h 296"/>
                <a:gd name="T62" fmla="*/ 538 w 540"/>
                <a:gd name="T63" fmla="*/ 118 h 296"/>
                <a:gd name="T64" fmla="*/ 537 w 540"/>
                <a:gd name="T65" fmla="*/ 105 h 296"/>
                <a:gd name="T66" fmla="*/ 537 w 540"/>
                <a:gd name="T67" fmla="*/ 105 h 296"/>
                <a:gd name="T68" fmla="*/ 536 w 540"/>
                <a:gd name="T69" fmla="*/ 99 h 296"/>
                <a:gd name="T70" fmla="*/ 535 w 540"/>
                <a:gd name="T71" fmla="*/ 94 h 296"/>
                <a:gd name="T72" fmla="*/ 534 w 540"/>
                <a:gd name="T73" fmla="*/ 88 h 296"/>
                <a:gd name="T74" fmla="*/ 531 w 540"/>
                <a:gd name="T75" fmla="*/ 83 h 296"/>
                <a:gd name="T76" fmla="*/ 524 w 540"/>
                <a:gd name="T77" fmla="*/ 73 h 296"/>
                <a:gd name="T78" fmla="*/ 514 w 540"/>
                <a:gd name="T79" fmla="*/ 64 h 296"/>
                <a:gd name="T80" fmla="*/ 503 w 540"/>
                <a:gd name="T81" fmla="*/ 55 h 296"/>
                <a:gd name="T82" fmla="*/ 488 w 540"/>
                <a:gd name="T83" fmla="*/ 46 h 296"/>
                <a:gd name="T84" fmla="*/ 472 w 540"/>
                <a:gd name="T85" fmla="*/ 38 h 296"/>
                <a:gd name="T86" fmla="*/ 454 w 540"/>
                <a:gd name="T87" fmla="*/ 30 h 296"/>
                <a:gd name="T88" fmla="*/ 434 w 540"/>
                <a:gd name="T89" fmla="*/ 24 h 296"/>
                <a:gd name="T90" fmla="*/ 414 w 540"/>
                <a:gd name="T91" fmla="*/ 17 h 296"/>
                <a:gd name="T92" fmla="*/ 392 w 540"/>
                <a:gd name="T93" fmla="*/ 13 h 296"/>
                <a:gd name="T94" fmla="*/ 368 w 540"/>
                <a:gd name="T95" fmla="*/ 8 h 296"/>
                <a:gd name="T96" fmla="*/ 345 w 540"/>
                <a:gd name="T97" fmla="*/ 4 h 296"/>
                <a:gd name="T98" fmla="*/ 320 w 540"/>
                <a:gd name="T99" fmla="*/ 2 h 296"/>
                <a:gd name="T100" fmla="*/ 295 w 540"/>
                <a:gd name="T101" fmla="*/ 0 h 296"/>
                <a:gd name="T102" fmla="*/ 270 w 540"/>
                <a:gd name="T103" fmla="*/ 0 h 296"/>
                <a:gd name="T104" fmla="*/ 270 w 540"/>
                <a:gd name="T10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296">
                  <a:moveTo>
                    <a:pt x="270" y="0"/>
                  </a:moveTo>
                  <a:lnTo>
                    <a:pt x="270" y="0"/>
                  </a:lnTo>
                  <a:lnTo>
                    <a:pt x="244" y="0"/>
                  </a:lnTo>
                  <a:lnTo>
                    <a:pt x="219" y="2"/>
                  </a:lnTo>
                  <a:lnTo>
                    <a:pt x="194" y="4"/>
                  </a:lnTo>
                  <a:lnTo>
                    <a:pt x="170" y="8"/>
                  </a:lnTo>
                  <a:lnTo>
                    <a:pt x="148" y="13"/>
                  </a:lnTo>
                  <a:lnTo>
                    <a:pt x="126" y="17"/>
                  </a:lnTo>
                  <a:lnTo>
                    <a:pt x="104" y="24"/>
                  </a:lnTo>
                  <a:lnTo>
                    <a:pt x="85" y="30"/>
                  </a:lnTo>
                  <a:lnTo>
                    <a:pt x="68" y="38"/>
                  </a:lnTo>
                  <a:lnTo>
                    <a:pt x="51" y="46"/>
                  </a:lnTo>
                  <a:lnTo>
                    <a:pt x="37" y="55"/>
                  </a:lnTo>
                  <a:lnTo>
                    <a:pt x="26" y="64"/>
                  </a:lnTo>
                  <a:lnTo>
                    <a:pt x="16" y="73"/>
                  </a:lnTo>
                  <a:lnTo>
                    <a:pt x="9" y="83"/>
                  </a:lnTo>
                  <a:lnTo>
                    <a:pt x="6" y="88"/>
                  </a:lnTo>
                  <a:lnTo>
                    <a:pt x="5" y="94"/>
                  </a:lnTo>
                  <a:lnTo>
                    <a:pt x="3" y="99"/>
                  </a:lnTo>
                  <a:lnTo>
                    <a:pt x="3" y="105"/>
                  </a:lnTo>
                  <a:lnTo>
                    <a:pt x="3" y="105"/>
                  </a:lnTo>
                  <a:lnTo>
                    <a:pt x="2" y="118"/>
                  </a:lnTo>
                  <a:lnTo>
                    <a:pt x="1" y="156"/>
                  </a:lnTo>
                  <a:lnTo>
                    <a:pt x="0" y="217"/>
                  </a:lnTo>
                  <a:lnTo>
                    <a:pt x="0" y="254"/>
                  </a:lnTo>
                  <a:lnTo>
                    <a:pt x="1" y="296"/>
                  </a:lnTo>
                  <a:lnTo>
                    <a:pt x="538" y="296"/>
                  </a:lnTo>
                  <a:lnTo>
                    <a:pt x="538" y="296"/>
                  </a:lnTo>
                  <a:lnTo>
                    <a:pt x="539" y="254"/>
                  </a:lnTo>
                  <a:lnTo>
                    <a:pt x="540" y="217"/>
                  </a:lnTo>
                  <a:lnTo>
                    <a:pt x="539" y="156"/>
                  </a:lnTo>
                  <a:lnTo>
                    <a:pt x="538" y="118"/>
                  </a:lnTo>
                  <a:lnTo>
                    <a:pt x="537" y="105"/>
                  </a:lnTo>
                  <a:lnTo>
                    <a:pt x="537" y="105"/>
                  </a:lnTo>
                  <a:lnTo>
                    <a:pt x="536" y="99"/>
                  </a:lnTo>
                  <a:lnTo>
                    <a:pt x="535" y="94"/>
                  </a:lnTo>
                  <a:lnTo>
                    <a:pt x="534" y="88"/>
                  </a:lnTo>
                  <a:lnTo>
                    <a:pt x="531" y="83"/>
                  </a:lnTo>
                  <a:lnTo>
                    <a:pt x="524" y="73"/>
                  </a:lnTo>
                  <a:lnTo>
                    <a:pt x="514" y="64"/>
                  </a:lnTo>
                  <a:lnTo>
                    <a:pt x="503" y="55"/>
                  </a:lnTo>
                  <a:lnTo>
                    <a:pt x="488" y="46"/>
                  </a:lnTo>
                  <a:lnTo>
                    <a:pt x="472" y="38"/>
                  </a:lnTo>
                  <a:lnTo>
                    <a:pt x="454" y="30"/>
                  </a:lnTo>
                  <a:lnTo>
                    <a:pt x="434" y="24"/>
                  </a:lnTo>
                  <a:lnTo>
                    <a:pt x="414" y="17"/>
                  </a:lnTo>
                  <a:lnTo>
                    <a:pt x="392" y="13"/>
                  </a:lnTo>
                  <a:lnTo>
                    <a:pt x="368" y="8"/>
                  </a:lnTo>
                  <a:lnTo>
                    <a:pt x="345" y="4"/>
                  </a:lnTo>
                  <a:lnTo>
                    <a:pt x="320" y="2"/>
                  </a:lnTo>
                  <a:lnTo>
                    <a:pt x="295" y="0"/>
                  </a:lnTo>
                  <a:lnTo>
                    <a:pt x="270" y="0"/>
                  </a:lnTo>
                  <a:lnTo>
                    <a:pt x="2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4" name="Freeform 189">
              <a:extLst>
                <a:ext uri="{FF2B5EF4-FFF2-40B4-BE49-F238E27FC236}">
                  <a16:creationId xmlns:a16="http://schemas.microsoft.com/office/drawing/2014/main" id="{DDD9FAC9-927B-48F4-9A17-8ED855AD6D66}"/>
                </a:ext>
              </a:extLst>
            </p:cNvPr>
            <p:cNvSpPr>
              <a:spLocks/>
            </p:cNvSpPr>
            <p:nvPr/>
          </p:nvSpPr>
          <p:spPr bwMode="auto">
            <a:xfrm>
              <a:off x="3770313" y="1990726"/>
              <a:ext cx="622300" cy="317500"/>
            </a:xfrm>
            <a:custGeom>
              <a:avLst/>
              <a:gdLst>
                <a:gd name="T0" fmla="*/ 1858 w 2742"/>
                <a:gd name="T1" fmla="*/ 0 h 1397"/>
                <a:gd name="T2" fmla="*/ 884 w 2742"/>
                <a:gd name="T3" fmla="*/ 0 h 1397"/>
                <a:gd name="T4" fmla="*/ 0 w 2742"/>
                <a:gd name="T5" fmla="*/ 1397 h 1397"/>
                <a:gd name="T6" fmla="*/ 2742 w 2742"/>
                <a:gd name="T7" fmla="*/ 1397 h 1397"/>
                <a:gd name="T8" fmla="*/ 1858 w 2742"/>
                <a:gd name="T9" fmla="*/ 0 h 1397"/>
              </a:gdLst>
              <a:ahLst/>
              <a:cxnLst>
                <a:cxn ang="0">
                  <a:pos x="T0" y="T1"/>
                </a:cxn>
                <a:cxn ang="0">
                  <a:pos x="T2" y="T3"/>
                </a:cxn>
                <a:cxn ang="0">
                  <a:pos x="T4" y="T5"/>
                </a:cxn>
                <a:cxn ang="0">
                  <a:pos x="T6" y="T7"/>
                </a:cxn>
                <a:cxn ang="0">
                  <a:pos x="T8" y="T9"/>
                </a:cxn>
              </a:cxnLst>
              <a:rect l="0" t="0" r="r" b="b"/>
              <a:pathLst>
                <a:path w="2742" h="1397">
                  <a:moveTo>
                    <a:pt x="1858" y="0"/>
                  </a:moveTo>
                  <a:lnTo>
                    <a:pt x="884" y="0"/>
                  </a:lnTo>
                  <a:lnTo>
                    <a:pt x="0" y="1397"/>
                  </a:lnTo>
                  <a:lnTo>
                    <a:pt x="2742" y="1397"/>
                  </a:lnTo>
                  <a:lnTo>
                    <a:pt x="1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35" name="Grupa 134">
            <a:extLst>
              <a:ext uri="{FF2B5EF4-FFF2-40B4-BE49-F238E27FC236}">
                <a16:creationId xmlns:a16="http://schemas.microsoft.com/office/drawing/2014/main" id="{59470128-16B4-4C7E-849B-0C094B3EB708}"/>
              </a:ext>
            </a:extLst>
          </p:cNvPr>
          <p:cNvGrpSpPr>
            <a:grpSpLocks noChangeAspect="1"/>
          </p:cNvGrpSpPr>
          <p:nvPr/>
        </p:nvGrpSpPr>
        <p:grpSpPr>
          <a:xfrm>
            <a:off x="1202000" y="4677310"/>
            <a:ext cx="337409" cy="259537"/>
            <a:chOff x="3563400" y="2373249"/>
            <a:chExt cx="911022" cy="700765"/>
          </a:xfrm>
          <a:solidFill>
            <a:srgbClr val="CDCDCD"/>
          </a:solidFill>
        </p:grpSpPr>
        <p:sp>
          <p:nvSpPr>
            <p:cNvPr id="142" name="Dowolny kształt: kształt 141">
              <a:extLst>
                <a:ext uri="{FF2B5EF4-FFF2-40B4-BE49-F238E27FC236}">
                  <a16:creationId xmlns:a16="http://schemas.microsoft.com/office/drawing/2014/main" id="{1724E115-D110-4B2A-A197-335D823521C1}"/>
                </a:ext>
              </a:extLst>
            </p:cNvPr>
            <p:cNvSpPr>
              <a:spLocks noChangeAspect="1"/>
            </p:cNvSpPr>
            <p:nvPr/>
          </p:nvSpPr>
          <p:spPr>
            <a:xfrm>
              <a:off x="4080768" y="2723252"/>
              <a:ext cx="117013" cy="180000"/>
            </a:xfrm>
            <a:custGeom>
              <a:avLst/>
              <a:gdLst>
                <a:gd name="connsiteX0" fmla="*/ 5 w 129959"/>
                <a:gd name="connsiteY0" fmla="*/ 134150 h 199916"/>
                <a:gd name="connsiteX1" fmla="*/ 64193 w 129959"/>
                <a:gd name="connsiteY1" fmla="*/ 199912 h 199916"/>
                <a:gd name="connsiteX2" fmla="*/ 129954 w 129959"/>
                <a:gd name="connsiteY2" fmla="*/ 135724 h 199916"/>
                <a:gd name="connsiteX3" fmla="*/ 129954 w 129959"/>
                <a:gd name="connsiteY3" fmla="*/ 134150 h 199916"/>
                <a:gd name="connsiteX4" fmla="*/ 64984 w 129959"/>
                <a:gd name="connsiteY4" fmla="*/ 0 h 199916"/>
                <a:gd name="connsiteX5" fmla="*/ 5 w 129959"/>
                <a:gd name="connsiteY5" fmla="*/ 134150 h 19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59" h="199916">
                  <a:moveTo>
                    <a:pt x="5" y="134150"/>
                  </a:moveTo>
                  <a:cubicBezTo>
                    <a:pt x="-429" y="170035"/>
                    <a:pt x="28308" y="199477"/>
                    <a:pt x="64193" y="199912"/>
                  </a:cubicBezTo>
                  <a:cubicBezTo>
                    <a:pt x="100077" y="200346"/>
                    <a:pt x="129520" y="171608"/>
                    <a:pt x="129954" y="135724"/>
                  </a:cubicBezTo>
                  <a:cubicBezTo>
                    <a:pt x="129961" y="135199"/>
                    <a:pt x="129961" y="134675"/>
                    <a:pt x="129954" y="134150"/>
                  </a:cubicBezTo>
                  <a:cubicBezTo>
                    <a:pt x="129964" y="92326"/>
                    <a:pt x="64984" y="0"/>
                    <a:pt x="64984" y="0"/>
                  </a:cubicBezTo>
                  <a:cubicBezTo>
                    <a:pt x="64984" y="0"/>
                    <a:pt x="5" y="92593"/>
                    <a:pt x="5" y="134150"/>
                  </a:cubicBezTo>
                  <a:close/>
                </a:path>
              </a:pathLst>
            </a:custGeom>
            <a:grpFill/>
            <a:ln w="9525" cap="flat">
              <a:noFill/>
              <a:prstDash val="solid"/>
              <a:miter/>
            </a:ln>
          </p:spPr>
          <p:txBody>
            <a:bodyPr rtlCol="0" anchor="ctr"/>
            <a:lstStyle/>
            <a:p>
              <a:endParaRPr lang="pl-PL"/>
            </a:p>
          </p:txBody>
        </p:sp>
        <p:grpSp>
          <p:nvGrpSpPr>
            <p:cNvPr id="143" name="Grupa 142">
              <a:extLst>
                <a:ext uri="{FF2B5EF4-FFF2-40B4-BE49-F238E27FC236}">
                  <a16:creationId xmlns:a16="http://schemas.microsoft.com/office/drawing/2014/main" id="{2AB8E886-6C73-4887-9B58-D908EBDA897D}"/>
                </a:ext>
              </a:extLst>
            </p:cNvPr>
            <p:cNvGrpSpPr>
              <a:grpSpLocks noChangeAspect="1"/>
            </p:cNvGrpSpPr>
            <p:nvPr/>
          </p:nvGrpSpPr>
          <p:grpSpPr>
            <a:xfrm>
              <a:off x="3772415" y="2822014"/>
              <a:ext cx="702007" cy="252000"/>
              <a:chOff x="3670301" y="1798638"/>
              <a:chExt cx="681038" cy="244476"/>
            </a:xfrm>
            <a:grpFill/>
          </p:grpSpPr>
          <p:sp>
            <p:nvSpPr>
              <p:cNvPr id="145" name="Freeform 34">
                <a:extLst>
                  <a:ext uri="{FF2B5EF4-FFF2-40B4-BE49-F238E27FC236}">
                    <a16:creationId xmlns:a16="http://schemas.microsoft.com/office/drawing/2014/main" id="{D43A9351-672D-4CF8-9CD0-F6AF7E3FE77B}"/>
                  </a:ext>
                </a:extLst>
              </p:cNvPr>
              <p:cNvSpPr>
                <a:spLocks/>
              </p:cNvSpPr>
              <p:nvPr/>
            </p:nvSpPr>
            <p:spPr bwMode="auto">
              <a:xfrm>
                <a:off x="3670301" y="1949451"/>
                <a:ext cx="681038" cy="93663"/>
              </a:xfrm>
              <a:custGeom>
                <a:avLst/>
                <a:gdLst>
                  <a:gd name="T0" fmla="*/ 1411 w 1715"/>
                  <a:gd name="T1" fmla="*/ 235 h 236"/>
                  <a:gd name="T2" fmla="*/ 1351 w 1715"/>
                  <a:gd name="T3" fmla="*/ 222 h 236"/>
                  <a:gd name="T4" fmla="*/ 1270 w 1715"/>
                  <a:gd name="T5" fmla="*/ 188 h 236"/>
                  <a:gd name="T6" fmla="*/ 1204 w 1715"/>
                  <a:gd name="T7" fmla="*/ 159 h 236"/>
                  <a:gd name="T8" fmla="*/ 1158 w 1715"/>
                  <a:gd name="T9" fmla="*/ 148 h 236"/>
                  <a:gd name="T10" fmla="*/ 1134 w 1715"/>
                  <a:gd name="T11" fmla="*/ 148 h 236"/>
                  <a:gd name="T12" fmla="*/ 1088 w 1715"/>
                  <a:gd name="T13" fmla="*/ 159 h 236"/>
                  <a:gd name="T14" fmla="*/ 1022 w 1715"/>
                  <a:gd name="T15" fmla="*/ 188 h 236"/>
                  <a:gd name="T16" fmla="*/ 941 w 1715"/>
                  <a:gd name="T17" fmla="*/ 222 h 236"/>
                  <a:gd name="T18" fmla="*/ 881 w 1715"/>
                  <a:gd name="T19" fmla="*/ 235 h 236"/>
                  <a:gd name="T20" fmla="*/ 842 w 1715"/>
                  <a:gd name="T21" fmla="*/ 235 h 236"/>
                  <a:gd name="T22" fmla="*/ 782 w 1715"/>
                  <a:gd name="T23" fmla="*/ 222 h 236"/>
                  <a:gd name="T24" fmla="*/ 700 w 1715"/>
                  <a:gd name="T25" fmla="*/ 188 h 236"/>
                  <a:gd name="T26" fmla="*/ 631 w 1715"/>
                  <a:gd name="T27" fmla="*/ 159 h 236"/>
                  <a:gd name="T28" fmla="*/ 585 w 1715"/>
                  <a:gd name="T29" fmla="*/ 148 h 236"/>
                  <a:gd name="T30" fmla="*/ 561 w 1715"/>
                  <a:gd name="T31" fmla="*/ 148 h 236"/>
                  <a:gd name="T32" fmla="*/ 515 w 1715"/>
                  <a:gd name="T33" fmla="*/ 159 h 236"/>
                  <a:gd name="T34" fmla="*/ 447 w 1715"/>
                  <a:gd name="T35" fmla="*/ 188 h 236"/>
                  <a:gd name="T36" fmla="*/ 364 w 1715"/>
                  <a:gd name="T37" fmla="*/ 222 h 236"/>
                  <a:gd name="T38" fmla="*/ 305 w 1715"/>
                  <a:gd name="T39" fmla="*/ 235 h 236"/>
                  <a:gd name="T40" fmla="*/ 265 w 1715"/>
                  <a:gd name="T41" fmla="*/ 235 h 236"/>
                  <a:gd name="T42" fmla="*/ 206 w 1715"/>
                  <a:gd name="T43" fmla="*/ 222 h 236"/>
                  <a:gd name="T44" fmla="*/ 124 w 1715"/>
                  <a:gd name="T45" fmla="*/ 188 h 236"/>
                  <a:gd name="T46" fmla="*/ 58 w 1715"/>
                  <a:gd name="T47" fmla="*/ 159 h 236"/>
                  <a:gd name="T48" fmla="*/ 13 w 1715"/>
                  <a:gd name="T49" fmla="*/ 148 h 236"/>
                  <a:gd name="T50" fmla="*/ 0 w 1715"/>
                  <a:gd name="T51" fmla="*/ 0 h 236"/>
                  <a:gd name="T52" fmla="*/ 71 w 1715"/>
                  <a:gd name="T53" fmla="*/ 11 h 236"/>
                  <a:gd name="T54" fmla="*/ 140 w 1715"/>
                  <a:gd name="T55" fmla="*/ 36 h 236"/>
                  <a:gd name="T56" fmla="*/ 211 w 1715"/>
                  <a:gd name="T57" fmla="*/ 67 h 236"/>
                  <a:gd name="T58" fmla="*/ 277 w 1715"/>
                  <a:gd name="T59" fmla="*/ 90 h 236"/>
                  <a:gd name="T60" fmla="*/ 294 w 1715"/>
                  <a:gd name="T61" fmla="*/ 90 h 236"/>
                  <a:gd name="T62" fmla="*/ 360 w 1715"/>
                  <a:gd name="T63" fmla="*/ 67 h 236"/>
                  <a:gd name="T64" fmla="*/ 434 w 1715"/>
                  <a:gd name="T65" fmla="*/ 34 h 236"/>
                  <a:gd name="T66" fmla="*/ 503 w 1715"/>
                  <a:gd name="T67" fmla="*/ 11 h 236"/>
                  <a:gd name="T68" fmla="*/ 574 w 1715"/>
                  <a:gd name="T69" fmla="*/ 0 h 236"/>
                  <a:gd name="T70" fmla="*/ 620 w 1715"/>
                  <a:gd name="T71" fmla="*/ 6 h 236"/>
                  <a:gd name="T72" fmla="*/ 689 w 1715"/>
                  <a:gd name="T73" fmla="*/ 25 h 236"/>
                  <a:gd name="T74" fmla="*/ 758 w 1715"/>
                  <a:gd name="T75" fmla="*/ 55 h 236"/>
                  <a:gd name="T76" fmla="*/ 842 w 1715"/>
                  <a:gd name="T77" fmla="*/ 88 h 236"/>
                  <a:gd name="T78" fmla="*/ 861 w 1715"/>
                  <a:gd name="T79" fmla="*/ 90 h 236"/>
                  <a:gd name="T80" fmla="*/ 906 w 1715"/>
                  <a:gd name="T81" fmla="*/ 79 h 236"/>
                  <a:gd name="T82" fmla="*/ 962 w 1715"/>
                  <a:gd name="T83" fmla="*/ 55 h 236"/>
                  <a:gd name="T84" fmla="*/ 1052 w 1715"/>
                  <a:gd name="T85" fmla="*/ 17 h 236"/>
                  <a:gd name="T86" fmla="*/ 1122 w 1715"/>
                  <a:gd name="T87" fmla="*/ 2 h 236"/>
                  <a:gd name="T88" fmla="*/ 1169 w 1715"/>
                  <a:gd name="T89" fmla="*/ 2 h 236"/>
                  <a:gd name="T90" fmla="*/ 1240 w 1715"/>
                  <a:gd name="T91" fmla="*/ 17 h 236"/>
                  <a:gd name="T92" fmla="*/ 1329 w 1715"/>
                  <a:gd name="T93" fmla="*/ 55 h 236"/>
                  <a:gd name="T94" fmla="*/ 1385 w 1715"/>
                  <a:gd name="T95" fmla="*/ 79 h 236"/>
                  <a:gd name="T96" fmla="*/ 1431 w 1715"/>
                  <a:gd name="T97" fmla="*/ 90 h 236"/>
                  <a:gd name="T98" fmla="*/ 1450 w 1715"/>
                  <a:gd name="T99" fmla="*/ 88 h 236"/>
                  <a:gd name="T100" fmla="*/ 1531 w 1715"/>
                  <a:gd name="T101" fmla="*/ 55 h 236"/>
                  <a:gd name="T102" fmla="*/ 1597 w 1715"/>
                  <a:gd name="T103" fmla="*/ 27 h 236"/>
                  <a:gd name="T104" fmla="*/ 1668 w 1715"/>
                  <a:gd name="T105" fmla="*/ 6 h 236"/>
                  <a:gd name="T106" fmla="*/ 1715 w 1715"/>
                  <a:gd name="T107" fmla="*/ 146 h 236"/>
                  <a:gd name="T108" fmla="*/ 1688 w 1715"/>
                  <a:gd name="T109" fmla="*/ 150 h 236"/>
                  <a:gd name="T110" fmla="*/ 1625 w 1715"/>
                  <a:gd name="T111" fmla="*/ 172 h 236"/>
                  <a:gd name="T112" fmla="*/ 1550 w 1715"/>
                  <a:gd name="T113" fmla="*/ 206 h 236"/>
                  <a:gd name="T114" fmla="*/ 1489 w 1715"/>
                  <a:gd name="T115" fmla="*/ 227 h 236"/>
                  <a:gd name="T116" fmla="*/ 1431 w 1715"/>
                  <a:gd name="T117"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5" h="236">
                    <a:moveTo>
                      <a:pt x="1431" y="236"/>
                    </a:moveTo>
                    <a:lnTo>
                      <a:pt x="1431" y="236"/>
                    </a:lnTo>
                    <a:lnTo>
                      <a:pt x="1411" y="235"/>
                    </a:lnTo>
                    <a:lnTo>
                      <a:pt x="1392" y="232"/>
                    </a:lnTo>
                    <a:lnTo>
                      <a:pt x="1372" y="227"/>
                    </a:lnTo>
                    <a:lnTo>
                      <a:pt x="1351" y="222"/>
                    </a:lnTo>
                    <a:lnTo>
                      <a:pt x="1332" y="214"/>
                    </a:lnTo>
                    <a:lnTo>
                      <a:pt x="1311" y="206"/>
                    </a:lnTo>
                    <a:lnTo>
                      <a:pt x="1270" y="188"/>
                    </a:lnTo>
                    <a:lnTo>
                      <a:pt x="1270" y="188"/>
                    </a:lnTo>
                    <a:lnTo>
                      <a:pt x="1237" y="172"/>
                    </a:lnTo>
                    <a:lnTo>
                      <a:pt x="1204" y="159"/>
                    </a:lnTo>
                    <a:lnTo>
                      <a:pt x="1187" y="154"/>
                    </a:lnTo>
                    <a:lnTo>
                      <a:pt x="1173" y="150"/>
                    </a:lnTo>
                    <a:lnTo>
                      <a:pt x="1158" y="148"/>
                    </a:lnTo>
                    <a:lnTo>
                      <a:pt x="1145" y="146"/>
                    </a:lnTo>
                    <a:lnTo>
                      <a:pt x="1145" y="146"/>
                    </a:lnTo>
                    <a:lnTo>
                      <a:pt x="1134" y="148"/>
                    </a:lnTo>
                    <a:lnTo>
                      <a:pt x="1119" y="150"/>
                    </a:lnTo>
                    <a:lnTo>
                      <a:pt x="1104" y="154"/>
                    </a:lnTo>
                    <a:lnTo>
                      <a:pt x="1088" y="159"/>
                    </a:lnTo>
                    <a:lnTo>
                      <a:pt x="1055" y="172"/>
                    </a:lnTo>
                    <a:lnTo>
                      <a:pt x="1022" y="188"/>
                    </a:lnTo>
                    <a:lnTo>
                      <a:pt x="1022" y="188"/>
                    </a:lnTo>
                    <a:lnTo>
                      <a:pt x="981" y="206"/>
                    </a:lnTo>
                    <a:lnTo>
                      <a:pt x="960" y="214"/>
                    </a:lnTo>
                    <a:lnTo>
                      <a:pt x="941" y="222"/>
                    </a:lnTo>
                    <a:lnTo>
                      <a:pt x="920" y="227"/>
                    </a:lnTo>
                    <a:lnTo>
                      <a:pt x="900" y="232"/>
                    </a:lnTo>
                    <a:lnTo>
                      <a:pt x="881" y="235"/>
                    </a:lnTo>
                    <a:lnTo>
                      <a:pt x="861" y="236"/>
                    </a:lnTo>
                    <a:lnTo>
                      <a:pt x="861" y="236"/>
                    </a:lnTo>
                    <a:lnTo>
                      <a:pt x="842" y="235"/>
                    </a:lnTo>
                    <a:lnTo>
                      <a:pt x="822" y="232"/>
                    </a:lnTo>
                    <a:lnTo>
                      <a:pt x="801" y="227"/>
                    </a:lnTo>
                    <a:lnTo>
                      <a:pt x="782" y="222"/>
                    </a:lnTo>
                    <a:lnTo>
                      <a:pt x="761" y="214"/>
                    </a:lnTo>
                    <a:lnTo>
                      <a:pt x="742" y="206"/>
                    </a:lnTo>
                    <a:lnTo>
                      <a:pt x="700" y="188"/>
                    </a:lnTo>
                    <a:lnTo>
                      <a:pt x="700" y="188"/>
                    </a:lnTo>
                    <a:lnTo>
                      <a:pt x="665" y="174"/>
                    </a:lnTo>
                    <a:lnTo>
                      <a:pt x="631" y="159"/>
                    </a:lnTo>
                    <a:lnTo>
                      <a:pt x="615" y="154"/>
                    </a:lnTo>
                    <a:lnTo>
                      <a:pt x="600" y="150"/>
                    </a:lnTo>
                    <a:lnTo>
                      <a:pt x="585" y="148"/>
                    </a:lnTo>
                    <a:lnTo>
                      <a:pt x="574" y="146"/>
                    </a:lnTo>
                    <a:lnTo>
                      <a:pt x="574" y="146"/>
                    </a:lnTo>
                    <a:lnTo>
                      <a:pt x="561" y="148"/>
                    </a:lnTo>
                    <a:lnTo>
                      <a:pt x="546" y="150"/>
                    </a:lnTo>
                    <a:lnTo>
                      <a:pt x="531" y="154"/>
                    </a:lnTo>
                    <a:lnTo>
                      <a:pt x="515" y="159"/>
                    </a:lnTo>
                    <a:lnTo>
                      <a:pt x="481" y="174"/>
                    </a:lnTo>
                    <a:lnTo>
                      <a:pt x="447" y="188"/>
                    </a:lnTo>
                    <a:lnTo>
                      <a:pt x="447" y="188"/>
                    </a:lnTo>
                    <a:lnTo>
                      <a:pt x="406" y="206"/>
                    </a:lnTo>
                    <a:lnTo>
                      <a:pt x="385" y="214"/>
                    </a:lnTo>
                    <a:lnTo>
                      <a:pt x="364" y="222"/>
                    </a:lnTo>
                    <a:lnTo>
                      <a:pt x="344" y="227"/>
                    </a:lnTo>
                    <a:lnTo>
                      <a:pt x="325" y="232"/>
                    </a:lnTo>
                    <a:lnTo>
                      <a:pt x="305" y="235"/>
                    </a:lnTo>
                    <a:lnTo>
                      <a:pt x="284" y="236"/>
                    </a:lnTo>
                    <a:lnTo>
                      <a:pt x="284" y="236"/>
                    </a:lnTo>
                    <a:lnTo>
                      <a:pt x="265" y="235"/>
                    </a:lnTo>
                    <a:lnTo>
                      <a:pt x="245" y="232"/>
                    </a:lnTo>
                    <a:lnTo>
                      <a:pt x="226" y="227"/>
                    </a:lnTo>
                    <a:lnTo>
                      <a:pt x="206" y="222"/>
                    </a:lnTo>
                    <a:lnTo>
                      <a:pt x="185" y="214"/>
                    </a:lnTo>
                    <a:lnTo>
                      <a:pt x="166" y="206"/>
                    </a:lnTo>
                    <a:lnTo>
                      <a:pt x="124" y="188"/>
                    </a:lnTo>
                    <a:lnTo>
                      <a:pt x="124" y="188"/>
                    </a:lnTo>
                    <a:lnTo>
                      <a:pt x="92" y="172"/>
                    </a:lnTo>
                    <a:lnTo>
                      <a:pt x="58" y="159"/>
                    </a:lnTo>
                    <a:lnTo>
                      <a:pt x="42" y="154"/>
                    </a:lnTo>
                    <a:lnTo>
                      <a:pt x="26" y="150"/>
                    </a:lnTo>
                    <a:lnTo>
                      <a:pt x="13" y="148"/>
                    </a:lnTo>
                    <a:lnTo>
                      <a:pt x="0" y="146"/>
                    </a:lnTo>
                    <a:lnTo>
                      <a:pt x="0" y="0"/>
                    </a:lnTo>
                    <a:lnTo>
                      <a:pt x="0" y="0"/>
                    </a:lnTo>
                    <a:lnTo>
                      <a:pt x="24" y="2"/>
                    </a:lnTo>
                    <a:lnTo>
                      <a:pt x="47" y="6"/>
                    </a:lnTo>
                    <a:lnTo>
                      <a:pt x="71" y="11"/>
                    </a:lnTo>
                    <a:lnTo>
                      <a:pt x="94" y="17"/>
                    </a:lnTo>
                    <a:lnTo>
                      <a:pt x="118" y="27"/>
                    </a:lnTo>
                    <a:lnTo>
                      <a:pt x="140" y="36"/>
                    </a:lnTo>
                    <a:lnTo>
                      <a:pt x="184" y="55"/>
                    </a:lnTo>
                    <a:lnTo>
                      <a:pt x="184" y="55"/>
                    </a:lnTo>
                    <a:lnTo>
                      <a:pt x="211" y="67"/>
                    </a:lnTo>
                    <a:lnTo>
                      <a:pt x="240" y="79"/>
                    </a:lnTo>
                    <a:lnTo>
                      <a:pt x="265" y="88"/>
                    </a:lnTo>
                    <a:lnTo>
                      <a:pt x="277" y="90"/>
                    </a:lnTo>
                    <a:lnTo>
                      <a:pt x="284" y="90"/>
                    </a:lnTo>
                    <a:lnTo>
                      <a:pt x="284" y="90"/>
                    </a:lnTo>
                    <a:lnTo>
                      <a:pt x="294" y="90"/>
                    </a:lnTo>
                    <a:lnTo>
                      <a:pt x="305" y="88"/>
                    </a:lnTo>
                    <a:lnTo>
                      <a:pt x="331" y="79"/>
                    </a:lnTo>
                    <a:lnTo>
                      <a:pt x="360" y="67"/>
                    </a:lnTo>
                    <a:lnTo>
                      <a:pt x="389" y="55"/>
                    </a:lnTo>
                    <a:lnTo>
                      <a:pt x="389" y="55"/>
                    </a:lnTo>
                    <a:lnTo>
                      <a:pt x="434" y="34"/>
                    </a:lnTo>
                    <a:lnTo>
                      <a:pt x="456" y="25"/>
                    </a:lnTo>
                    <a:lnTo>
                      <a:pt x="480" y="17"/>
                    </a:lnTo>
                    <a:lnTo>
                      <a:pt x="503" y="11"/>
                    </a:lnTo>
                    <a:lnTo>
                      <a:pt x="527" y="6"/>
                    </a:lnTo>
                    <a:lnTo>
                      <a:pt x="550" y="2"/>
                    </a:lnTo>
                    <a:lnTo>
                      <a:pt x="574" y="0"/>
                    </a:lnTo>
                    <a:lnTo>
                      <a:pt x="574" y="0"/>
                    </a:lnTo>
                    <a:lnTo>
                      <a:pt x="597" y="2"/>
                    </a:lnTo>
                    <a:lnTo>
                      <a:pt x="620" y="6"/>
                    </a:lnTo>
                    <a:lnTo>
                      <a:pt x="643" y="11"/>
                    </a:lnTo>
                    <a:lnTo>
                      <a:pt x="666" y="17"/>
                    </a:lnTo>
                    <a:lnTo>
                      <a:pt x="689" y="25"/>
                    </a:lnTo>
                    <a:lnTo>
                      <a:pt x="713" y="34"/>
                    </a:lnTo>
                    <a:lnTo>
                      <a:pt x="758" y="55"/>
                    </a:lnTo>
                    <a:lnTo>
                      <a:pt x="758" y="55"/>
                    </a:lnTo>
                    <a:lnTo>
                      <a:pt x="787" y="67"/>
                    </a:lnTo>
                    <a:lnTo>
                      <a:pt x="816" y="79"/>
                    </a:lnTo>
                    <a:lnTo>
                      <a:pt x="842" y="88"/>
                    </a:lnTo>
                    <a:lnTo>
                      <a:pt x="852" y="90"/>
                    </a:lnTo>
                    <a:lnTo>
                      <a:pt x="861" y="90"/>
                    </a:lnTo>
                    <a:lnTo>
                      <a:pt x="861" y="90"/>
                    </a:lnTo>
                    <a:lnTo>
                      <a:pt x="871" y="90"/>
                    </a:lnTo>
                    <a:lnTo>
                      <a:pt x="881" y="88"/>
                    </a:lnTo>
                    <a:lnTo>
                      <a:pt x="906" y="79"/>
                    </a:lnTo>
                    <a:lnTo>
                      <a:pt x="934" y="67"/>
                    </a:lnTo>
                    <a:lnTo>
                      <a:pt x="962" y="55"/>
                    </a:lnTo>
                    <a:lnTo>
                      <a:pt x="962" y="55"/>
                    </a:lnTo>
                    <a:lnTo>
                      <a:pt x="1006" y="36"/>
                    </a:lnTo>
                    <a:lnTo>
                      <a:pt x="1028" y="27"/>
                    </a:lnTo>
                    <a:lnTo>
                      <a:pt x="1052" y="17"/>
                    </a:lnTo>
                    <a:lnTo>
                      <a:pt x="1075" y="11"/>
                    </a:lnTo>
                    <a:lnTo>
                      <a:pt x="1098" y="6"/>
                    </a:lnTo>
                    <a:lnTo>
                      <a:pt x="1122" y="2"/>
                    </a:lnTo>
                    <a:lnTo>
                      <a:pt x="1145" y="0"/>
                    </a:lnTo>
                    <a:lnTo>
                      <a:pt x="1145" y="0"/>
                    </a:lnTo>
                    <a:lnTo>
                      <a:pt x="1169" y="2"/>
                    </a:lnTo>
                    <a:lnTo>
                      <a:pt x="1194" y="6"/>
                    </a:lnTo>
                    <a:lnTo>
                      <a:pt x="1217" y="11"/>
                    </a:lnTo>
                    <a:lnTo>
                      <a:pt x="1240" y="17"/>
                    </a:lnTo>
                    <a:lnTo>
                      <a:pt x="1263" y="27"/>
                    </a:lnTo>
                    <a:lnTo>
                      <a:pt x="1286" y="36"/>
                    </a:lnTo>
                    <a:lnTo>
                      <a:pt x="1329" y="55"/>
                    </a:lnTo>
                    <a:lnTo>
                      <a:pt x="1329" y="55"/>
                    </a:lnTo>
                    <a:lnTo>
                      <a:pt x="1358" y="67"/>
                    </a:lnTo>
                    <a:lnTo>
                      <a:pt x="1385" y="79"/>
                    </a:lnTo>
                    <a:lnTo>
                      <a:pt x="1411" y="88"/>
                    </a:lnTo>
                    <a:lnTo>
                      <a:pt x="1421" y="90"/>
                    </a:lnTo>
                    <a:lnTo>
                      <a:pt x="1431" y="90"/>
                    </a:lnTo>
                    <a:lnTo>
                      <a:pt x="1431" y="90"/>
                    </a:lnTo>
                    <a:lnTo>
                      <a:pt x="1440" y="90"/>
                    </a:lnTo>
                    <a:lnTo>
                      <a:pt x="1450" y="88"/>
                    </a:lnTo>
                    <a:lnTo>
                      <a:pt x="1475" y="79"/>
                    </a:lnTo>
                    <a:lnTo>
                      <a:pt x="1504" y="67"/>
                    </a:lnTo>
                    <a:lnTo>
                      <a:pt x="1531" y="55"/>
                    </a:lnTo>
                    <a:lnTo>
                      <a:pt x="1531" y="55"/>
                    </a:lnTo>
                    <a:lnTo>
                      <a:pt x="1575" y="36"/>
                    </a:lnTo>
                    <a:lnTo>
                      <a:pt x="1597" y="27"/>
                    </a:lnTo>
                    <a:lnTo>
                      <a:pt x="1621" y="17"/>
                    </a:lnTo>
                    <a:lnTo>
                      <a:pt x="1644" y="11"/>
                    </a:lnTo>
                    <a:lnTo>
                      <a:pt x="1668" y="6"/>
                    </a:lnTo>
                    <a:lnTo>
                      <a:pt x="1691" y="2"/>
                    </a:lnTo>
                    <a:lnTo>
                      <a:pt x="1715" y="0"/>
                    </a:lnTo>
                    <a:lnTo>
                      <a:pt x="1715" y="146"/>
                    </a:lnTo>
                    <a:lnTo>
                      <a:pt x="1715" y="146"/>
                    </a:lnTo>
                    <a:lnTo>
                      <a:pt x="1703" y="148"/>
                    </a:lnTo>
                    <a:lnTo>
                      <a:pt x="1688" y="150"/>
                    </a:lnTo>
                    <a:lnTo>
                      <a:pt x="1674" y="154"/>
                    </a:lnTo>
                    <a:lnTo>
                      <a:pt x="1657" y="159"/>
                    </a:lnTo>
                    <a:lnTo>
                      <a:pt x="1625" y="172"/>
                    </a:lnTo>
                    <a:lnTo>
                      <a:pt x="1591" y="188"/>
                    </a:lnTo>
                    <a:lnTo>
                      <a:pt x="1591" y="188"/>
                    </a:lnTo>
                    <a:lnTo>
                      <a:pt x="1550" y="206"/>
                    </a:lnTo>
                    <a:lnTo>
                      <a:pt x="1530" y="214"/>
                    </a:lnTo>
                    <a:lnTo>
                      <a:pt x="1510" y="222"/>
                    </a:lnTo>
                    <a:lnTo>
                      <a:pt x="1489" y="227"/>
                    </a:lnTo>
                    <a:lnTo>
                      <a:pt x="1470" y="232"/>
                    </a:lnTo>
                    <a:lnTo>
                      <a:pt x="1450" y="235"/>
                    </a:lnTo>
                    <a:lnTo>
                      <a:pt x="1431" y="236"/>
                    </a:lnTo>
                    <a:lnTo>
                      <a:pt x="1431" y="236"/>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46" name="Freeform 35">
                <a:extLst>
                  <a:ext uri="{FF2B5EF4-FFF2-40B4-BE49-F238E27FC236}">
                    <a16:creationId xmlns:a16="http://schemas.microsoft.com/office/drawing/2014/main" id="{50D104D6-86A1-44A9-AD86-4035D6683EC0}"/>
                  </a:ext>
                </a:extLst>
              </p:cNvPr>
              <p:cNvSpPr>
                <a:spLocks/>
              </p:cNvSpPr>
              <p:nvPr/>
            </p:nvSpPr>
            <p:spPr bwMode="auto">
              <a:xfrm>
                <a:off x="4135438" y="1798638"/>
                <a:ext cx="215900" cy="95250"/>
              </a:xfrm>
              <a:custGeom>
                <a:avLst/>
                <a:gdLst>
                  <a:gd name="T0" fmla="*/ 358 w 542"/>
                  <a:gd name="T1" fmla="*/ 54 h 237"/>
                  <a:gd name="T2" fmla="*/ 302 w 542"/>
                  <a:gd name="T3" fmla="*/ 78 h 237"/>
                  <a:gd name="T4" fmla="*/ 267 w 542"/>
                  <a:gd name="T5" fmla="*/ 89 h 237"/>
                  <a:gd name="T6" fmla="*/ 258 w 542"/>
                  <a:gd name="T7" fmla="*/ 91 h 237"/>
                  <a:gd name="T8" fmla="*/ 238 w 542"/>
                  <a:gd name="T9" fmla="*/ 87 h 237"/>
                  <a:gd name="T10" fmla="*/ 185 w 542"/>
                  <a:gd name="T11" fmla="*/ 67 h 237"/>
                  <a:gd name="T12" fmla="*/ 156 w 542"/>
                  <a:gd name="T13" fmla="*/ 54 h 237"/>
                  <a:gd name="T14" fmla="*/ 80 w 542"/>
                  <a:gd name="T15" fmla="*/ 23 h 237"/>
                  <a:gd name="T16" fmla="*/ 41 w 542"/>
                  <a:gd name="T17" fmla="*/ 10 h 237"/>
                  <a:gd name="T18" fmla="*/ 1 w 542"/>
                  <a:gd name="T19" fmla="*/ 2 h 237"/>
                  <a:gd name="T20" fmla="*/ 5 w 542"/>
                  <a:gd name="T21" fmla="*/ 19 h 237"/>
                  <a:gd name="T22" fmla="*/ 9 w 542"/>
                  <a:gd name="T23" fmla="*/ 56 h 237"/>
                  <a:gd name="T24" fmla="*/ 9 w 542"/>
                  <a:gd name="T25" fmla="*/ 75 h 237"/>
                  <a:gd name="T26" fmla="*/ 8 w 542"/>
                  <a:gd name="T27" fmla="*/ 113 h 237"/>
                  <a:gd name="T28" fmla="*/ 0 w 542"/>
                  <a:gd name="T29" fmla="*/ 149 h 237"/>
                  <a:gd name="T30" fmla="*/ 23 w 542"/>
                  <a:gd name="T31" fmla="*/ 157 h 237"/>
                  <a:gd name="T32" fmla="*/ 97 w 542"/>
                  <a:gd name="T33" fmla="*/ 187 h 237"/>
                  <a:gd name="T34" fmla="*/ 138 w 542"/>
                  <a:gd name="T35" fmla="*/ 205 h 237"/>
                  <a:gd name="T36" fmla="*/ 178 w 542"/>
                  <a:gd name="T37" fmla="*/ 221 h 237"/>
                  <a:gd name="T38" fmla="*/ 219 w 542"/>
                  <a:gd name="T39" fmla="*/ 231 h 237"/>
                  <a:gd name="T40" fmla="*/ 258 w 542"/>
                  <a:gd name="T41" fmla="*/ 237 h 237"/>
                  <a:gd name="T42" fmla="*/ 277 w 542"/>
                  <a:gd name="T43" fmla="*/ 235 h 237"/>
                  <a:gd name="T44" fmla="*/ 316 w 542"/>
                  <a:gd name="T45" fmla="*/ 227 h 237"/>
                  <a:gd name="T46" fmla="*/ 357 w 542"/>
                  <a:gd name="T47" fmla="*/ 213 h 237"/>
                  <a:gd name="T48" fmla="*/ 418 w 542"/>
                  <a:gd name="T49" fmla="*/ 187 h 237"/>
                  <a:gd name="T50" fmla="*/ 452 w 542"/>
                  <a:gd name="T51" fmla="*/ 173 h 237"/>
                  <a:gd name="T52" fmla="*/ 501 w 542"/>
                  <a:gd name="T53" fmla="*/ 153 h 237"/>
                  <a:gd name="T54" fmla="*/ 530 w 542"/>
                  <a:gd name="T55" fmla="*/ 147 h 237"/>
                  <a:gd name="T56" fmla="*/ 542 w 542"/>
                  <a:gd name="T57" fmla="*/ 0 h 237"/>
                  <a:gd name="T58" fmla="*/ 518 w 542"/>
                  <a:gd name="T59" fmla="*/ 1 h 237"/>
                  <a:gd name="T60" fmla="*/ 471 w 542"/>
                  <a:gd name="T61" fmla="*/ 10 h 237"/>
                  <a:gd name="T62" fmla="*/ 424 w 542"/>
                  <a:gd name="T63" fmla="*/ 26 h 237"/>
                  <a:gd name="T64" fmla="*/ 358 w 542"/>
                  <a:gd name="T65" fmla="*/ 5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2" h="237">
                    <a:moveTo>
                      <a:pt x="358" y="54"/>
                    </a:moveTo>
                    <a:lnTo>
                      <a:pt x="358" y="54"/>
                    </a:lnTo>
                    <a:lnTo>
                      <a:pt x="331" y="67"/>
                    </a:lnTo>
                    <a:lnTo>
                      <a:pt x="302" y="78"/>
                    </a:lnTo>
                    <a:lnTo>
                      <a:pt x="277" y="87"/>
                    </a:lnTo>
                    <a:lnTo>
                      <a:pt x="267" y="89"/>
                    </a:lnTo>
                    <a:lnTo>
                      <a:pt x="258" y="91"/>
                    </a:lnTo>
                    <a:lnTo>
                      <a:pt x="258" y="91"/>
                    </a:lnTo>
                    <a:lnTo>
                      <a:pt x="248" y="89"/>
                    </a:lnTo>
                    <a:lnTo>
                      <a:pt x="238" y="87"/>
                    </a:lnTo>
                    <a:lnTo>
                      <a:pt x="212" y="79"/>
                    </a:lnTo>
                    <a:lnTo>
                      <a:pt x="185" y="67"/>
                    </a:lnTo>
                    <a:lnTo>
                      <a:pt x="156" y="54"/>
                    </a:lnTo>
                    <a:lnTo>
                      <a:pt x="156" y="54"/>
                    </a:lnTo>
                    <a:lnTo>
                      <a:pt x="120" y="39"/>
                    </a:lnTo>
                    <a:lnTo>
                      <a:pt x="80" y="23"/>
                    </a:lnTo>
                    <a:lnTo>
                      <a:pt x="61" y="15"/>
                    </a:lnTo>
                    <a:lnTo>
                      <a:pt x="41" y="10"/>
                    </a:lnTo>
                    <a:lnTo>
                      <a:pt x="21" y="5"/>
                    </a:lnTo>
                    <a:lnTo>
                      <a:pt x="1" y="2"/>
                    </a:lnTo>
                    <a:lnTo>
                      <a:pt x="1" y="2"/>
                    </a:lnTo>
                    <a:lnTo>
                      <a:pt x="5" y="19"/>
                    </a:lnTo>
                    <a:lnTo>
                      <a:pt x="8" y="37"/>
                    </a:lnTo>
                    <a:lnTo>
                      <a:pt x="9" y="56"/>
                    </a:lnTo>
                    <a:lnTo>
                      <a:pt x="9" y="75"/>
                    </a:lnTo>
                    <a:lnTo>
                      <a:pt x="9" y="75"/>
                    </a:lnTo>
                    <a:lnTo>
                      <a:pt x="9" y="93"/>
                    </a:lnTo>
                    <a:lnTo>
                      <a:pt x="8" y="113"/>
                    </a:lnTo>
                    <a:lnTo>
                      <a:pt x="4" y="131"/>
                    </a:lnTo>
                    <a:lnTo>
                      <a:pt x="0" y="149"/>
                    </a:lnTo>
                    <a:lnTo>
                      <a:pt x="0" y="149"/>
                    </a:lnTo>
                    <a:lnTo>
                      <a:pt x="23" y="157"/>
                    </a:lnTo>
                    <a:lnTo>
                      <a:pt x="47" y="166"/>
                    </a:lnTo>
                    <a:lnTo>
                      <a:pt x="97" y="187"/>
                    </a:lnTo>
                    <a:lnTo>
                      <a:pt x="97" y="187"/>
                    </a:lnTo>
                    <a:lnTo>
                      <a:pt x="138" y="205"/>
                    </a:lnTo>
                    <a:lnTo>
                      <a:pt x="159" y="213"/>
                    </a:lnTo>
                    <a:lnTo>
                      <a:pt x="178" y="221"/>
                    </a:lnTo>
                    <a:lnTo>
                      <a:pt x="199" y="227"/>
                    </a:lnTo>
                    <a:lnTo>
                      <a:pt x="219" y="231"/>
                    </a:lnTo>
                    <a:lnTo>
                      <a:pt x="238" y="235"/>
                    </a:lnTo>
                    <a:lnTo>
                      <a:pt x="258" y="237"/>
                    </a:lnTo>
                    <a:lnTo>
                      <a:pt x="258" y="237"/>
                    </a:lnTo>
                    <a:lnTo>
                      <a:pt x="277" y="235"/>
                    </a:lnTo>
                    <a:lnTo>
                      <a:pt x="297" y="231"/>
                    </a:lnTo>
                    <a:lnTo>
                      <a:pt x="316" y="227"/>
                    </a:lnTo>
                    <a:lnTo>
                      <a:pt x="337" y="221"/>
                    </a:lnTo>
                    <a:lnTo>
                      <a:pt x="357" y="213"/>
                    </a:lnTo>
                    <a:lnTo>
                      <a:pt x="377" y="205"/>
                    </a:lnTo>
                    <a:lnTo>
                      <a:pt x="418" y="187"/>
                    </a:lnTo>
                    <a:lnTo>
                      <a:pt x="418" y="187"/>
                    </a:lnTo>
                    <a:lnTo>
                      <a:pt x="452" y="173"/>
                    </a:lnTo>
                    <a:lnTo>
                      <a:pt x="484" y="160"/>
                    </a:lnTo>
                    <a:lnTo>
                      <a:pt x="501" y="153"/>
                    </a:lnTo>
                    <a:lnTo>
                      <a:pt x="515" y="149"/>
                    </a:lnTo>
                    <a:lnTo>
                      <a:pt x="530" y="147"/>
                    </a:lnTo>
                    <a:lnTo>
                      <a:pt x="542" y="145"/>
                    </a:lnTo>
                    <a:lnTo>
                      <a:pt x="542" y="0"/>
                    </a:lnTo>
                    <a:lnTo>
                      <a:pt x="542" y="0"/>
                    </a:lnTo>
                    <a:lnTo>
                      <a:pt x="518" y="1"/>
                    </a:lnTo>
                    <a:lnTo>
                      <a:pt x="495" y="5"/>
                    </a:lnTo>
                    <a:lnTo>
                      <a:pt x="471" y="10"/>
                    </a:lnTo>
                    <a:lnTo>
                      <a:pt x="448" y="18"/>
                    </a:lnTo>
                    <a:lnTo>
                      <a:pt x="424" y="26"/>
                    </a:lnTo>
                    <a:lnTo>
                      <a:pt x="402" y="35"/>
                    </a:lnTo>
                    <a:lnTo>
                      <a:pt x="358" y="54"/>
                    </a:lnTo>
                    <a:lnTo>
                      <a:pt x="358" y="54"/>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47" name="Freeform 36">
                <a:extLst>
                  <a:ext uri="{FF2B5EF4-FFF2-40B4-BE49-F238E27FC236}">
                    <a16:creationId xmlns:a16="http://schemas.microsoft.com/office/drawing/2014/main" id="{889F91B9-4997-4A6C-9795-286F568E266D}"/>
                  </a:ext>
                </a:extLst>
              </p:cNvPr>
              <p:cNvSpPr>
                <a:spLocks/>
              </p:cNvSpPr>
              <p:nvPr/>
            </p:nvSpPr>
            <p:spPr bwMode="auto">
              <a:xfrm>
                <a:off x="3670301" y="1798638"/>
                <a:ext cx="219075" cy="95250"/>
              </a:xfrm>
              <a:custGeom>
                <a:avLst/>
                <a:gdLst>
                  <a:gd name="T0" fmla="*/ 542 w 551"/>
                  <a:gd name="T1" fmla="*/ 75 h 237"/>
                  <a:gd name="T2" fmla="*/ 545 w 551"/>
                  <a:gd name="T3" fmla="*/ 37 h 237"/>
                  <a:gd name="T4" fmla="*/ 551 w 551"/>
                  <a:gd name="T5" fmla="*/ 1 h 237"/>
                  <a:gd name="T6" fmla="*/ 531 w 551"/>
                  <a:gd name="T7" fmla="*/ 4 h 237"/>
                  <a:gd name="T8" fmla="*/ 489 w 551"/>
                  <a:gd name="T9" fmla="*/ 14 h 237"/>
                  <a:gd name="T10" fmla="*/ 428 w 551"/>
                  <a:gd name="T11" fmla="*/ 37 h 237"/>
                  <a:gd name="T12" fmla="*/ 389 w 551"/>
                  <a:gd name="T13" fmla="*/ 54 h 237"/>
                  <a:gd name="T14" fmla="*/ 331 w 551"/>
                  <a:gd name="T15" fmla="*/ 78 h 237"/>
                  <a:gd name="T16" fmla="*/ 294 w 551"/>
                  <a:gd name="T17" fmla="*/ 89 h 237"/>
                  <a:gd name="T18" fmla="*/ 284 w 551"/>
                  <a:gd name="T19" fmla="*/ 91 h 237"/>
                  <a:gd name="T20" fmla="*/ 265 w 551"/>
                  <a:gd name="T21" fmla="*/ 87 h 237"/>
                  <a:gd name="T22" fmla="*/ 211 w 551"/>
                  <a:gd name="T23" fmla="*/ 67 h 237"/>
                  <a:gd name="T24" fmla="*/ 184 w 551"/>
                  <a:gd name="T25" fmla="*/ 54 h 237"/>
                  <a:gd name="T26" fmla="*/ 118 w 551"/>
                  <a:gd name="T27" fmla="*/ 26 h 237"/>
                  <a:gd name="T28" fmla="*/ 71 w 551"/>
                  <a:gd name="T29" fmla="*/ 10 h 237"/>
                  <a:gd name="T30" fmla="*/ 24 w 551"/>
                  <a:gd name="T31" fmla="*/ 1 h 237"/>
                  <a:gd name="T32" fmla="*/ 0 w 551"/>
                  <a:gd name="T33" fmla="*/ 145 h 237"/>
                  <a:gd name="T34" fmla="*/ 13 w 551"/>
                  <a:gd name="T35" fmla="*/ 147 h 237"/>
                  <a:gd name="T36" fmla="*/ 42 w 551"/>
                  <a:gd name="T37" fmla="*/ 153 h 237"/>
                  <a:gd name="T38" fmla="*/ 92 w 551"/>
                  <a:gd name="T39" fmla="*/ 173 h 237"/>
                  <a:gd name="T40" fmla="*/ 124 w 551"/>
                  <a:gd name="T41" fmla="*/ 187 h 237"/>
                  <a:gd name="T42" fmla="*/ 185 w 551"/>
                  <a:gd name="T43" fmla="*/ 213 h 237"/>
                  <a:gd name="T44" fmla="*/ 226 w 551"/>
                  <a:gd name="T45" fmla="*/ 227 h 237"/>
                  <a:gd name="T46" fmla="*/ 265 w 551"/>
                  <a:gd name="T47" fmla="*/ 235 h 237"/>
                  <a:gd name="T48" fmla="*/ 284 w 551"/>
                  <a:gd name="T49" fmla="*/ 237 h 237"/>
                  <a:gd name="T50" fmla="*/ 325 w 551"/>
                  <a:gd name="T51" fmla="*/ 231 h 237"/>
                  <a:gd name="T52" fmla="*/ 364 w 551"/>
                  <a:gd name="T53" fmla="*/ 221 h 237"/>
                  <a:gd name="T54" fmla="*/ 406 w 551"/>
                  <a:gd name="T55" fmla="*/ 205 h 237"/>
                  <a:gd name="T56" fmla="*/ 447 w 551"/>
                  <a:gd name="T57" fmla="*/ 187 h 237"/>
                  <a:gd name="T58" fmla="*/ 501 w 551"/>
                  <a:gd name="T59" fmla="*/ 165 h 237"/>
                  <a:gd name="T60" fmla="*/ 551 w 551"/>
                  <a:gd name="T61" fmla="*/ 148 h 237"/>
                  <a:gd name="T62" fmla="*/ 547 w 551"/>
                  <a:gd name="T63" fmla="*/ 131 h 237"/>
                  <a:gd name="T64" fmla="*/ 542 w 551"/>
                  <a:gd name="T65" fmla="*/ 93 h 237"/>
                  <a:gd name="T66" fmla="*/ 542 w 551"/>
                  <a:gd name="T67" fmla="*/ 7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1" h="237">
                    <a:moveTo>
                      <a:pt x="542" y="75"/>
                    </a:moveTo>
                    <a:lnTo>
                      <a:pt x="542" y="75"/>
                    </a:lnTo>
                    <a:lnTo>
                      <a:pt x="542" y="56"/>
                    </a:lnTo>
                    <a:lnTo>
                      <a:pt x="545" y="37"/>
                    </a:lnTo>
                    <a:lnTo>
                      <a:pt x="547" y="19"/>
                    </a:lnTo>
                    <a:lnTo>
                      <a:pt x="551" y="1"/>
                    </a:lnTo>
                    <a:lnTo>
                      <a:pt x="551" y="1"/>
                    </a:lnTo>
                    <a:lnTo>
                      <a:pt x="531" y="4"/>
                    </a:lnTo>
                    <a:lnTo>
                      <a:pt x="510" y="9"/>
                    </a:lnTo>
                    <a:lnTo>
                      <a:pt x="489" y="14"/>
                    </a:lnTo>
                    <a:lnTo>
                      <a:pt x="469" y="20"/>
                    </a:lnTo>
                    <a:lnTo>
                      <a:pt x="428" y="37"/>
                    </a:lnTo>
                    <a:lnTo>
                      <a:pt x="389" y="54"/>
                    </a:lnTo>
                    <a:lnTo>
                      <a:pt x="389" y="54"/>
                    </a:lnTo>
                    <a:lnTo>
                      <a:pt x="360" y="67"/>
                    </a:lnTo>
                    <a:lnTo>
                      <a:pt x="331" y="78"/>
                    </a:lnTo>
                    <a:lnTo>
                      <a:pt x="305" y="87"/>
                    </a:lnTo>
                    <a:lnTo>
                      <a:pt x="294" y="89"/>
                    </a:lnTo>
                    <a:lnTo>
                      <a:pt x="284" y="91"/>
                    </a:lnTo>
                    <a:lnTo>
                      <a:pt x="284" y="91"/>
                    </a:lnTo>
                    <a:lnTo>
                      <a:pt x="277" y="89"/>
                    </a:lnTo>
                    <a:lnTo>
                      <a:pt x="265" y="87"/>
                    </a:lnTo>
                    <a:lnTo>
                      <a:pt x="240" y="78"/>
                    </a:lnTo>
                    <a:lnTo>
                      <a:pt x="211" y="67"/>
                    </a:lnTo>
                    <a:lnTo>
                      <a:pt x="184" y="54"/>
                    </a:lnTo>
                    <a:lnTo>
                      <a:pt x="184" y="54"/>
                    </a:lnTo>
                    <a:lnTo>
                      <a:pt x="140" y="35"/>
                    </a:lnTo>
                    <a:lnTo>
                      <a:pt x="118" y="26"/>
                    </a:lnTo>
                    <a:lnTo>
                      <a:pt x="94" y="18"/>
                    </a:lnTo>
                    <a:lnTo>
                      <a:pt x="71" y="10"/>
                    </a:lnTo>
                    <a:lnTo>
                      <a:pt x="47" y="5"/>
                    </a:lnTo>
                    <a:lnTo>
                      <a:pt x="24" y="1"/>
                    </a:lnTo>
                    <a:lnTo>
                      <a:pt x="0" y="0"/>
                    </a:lnTo>
                    <a:lnTo>
                      <a:pt x="0" y="145"/>
                    </a:lnTo>
                    <a:lnTo>
                      <a:pt x="0" y="145"/>
                    </a:lnTo>
                    <a:lnTo>
                      <a:pt x="13" y="147"/>
                    </a:lnTo>
                    <a:lnTo>
                      <a:pt x="26" y="149"/>
                    </a:lnTo>
                    <a:lnTo>
                      <a:pt x="42" y="153"/>
                    </a:lnTo>
                    <a:lnTo>
                      <a:pt x="58" y="160"/>
                    </a:lnTo>
                    <a:lnTo>
                      <a:pt x="92" y="173"/>
                    </a:lnTo>
                    <a:lnTo>
                      <a:pt x="124" y="187"/>
                    </a:lnTo>
                    <a:lnTo>
                      <a:pt x="124" y="187"/>
                    </a:lnTo>
                    <a:lnTo>
                      <a:pt x="166" y="205"/>
                    </a:lnTo>
                    <a:lnTo>
                      <a:pt x="185" y="213"/>
                    </a:lnTo>
                    <a:lnTo>
                      <a:pt x="206" y="221"/>
                    </a:lnTo>
                    <a:lnTo>
                      <a:pt x="226" y="227"/>
                    </a:lnTo>
                    <a:lnTo>
                      <a:pt x="245" y="231"/>
                    </a:lnTo>
                    <a:lnTo>
                      <a:pt x="265" y="235"/>
                    </a:lnTo>
                    <a:lnTo>
                      <a:pt x="284" y="237"/>
                    </a:lnTo>
                    <a:lnTo>
                      <a:pt x="284" y="237"/>
                    </a:lnTo>
                    <a:lnTo>
                      <a:pt x="305" y="235"/>
                    </a:lnTo>
                    <a:lnTo>
                      <a:pt x="325" y="231"/>
                    </a:lnTo>
                    <a:lnTo>
                      <a:pt x="344" y="227"/>
                    </a:lnTo>
                    <a:lnTo>
                      <a:pt x="364" y="221"/>
                    </a:lnTo>
                    <a:lnTo>
                      <a:pt x="385" y="214"/>
                    </a:lnTo>
                    <a:lnTo>
                      <a:pt x="406" y="205"/>
                    </a:lnTo>
                    <a:lnTo>
                      <a:pt x="447" y="187"/>
                    </a:lnTo>
                    <a:lnTo>
                      <a:pt x="447" y="187"/>
                    </a:lnTo>
                    <a:lnTo>
                      <a:pt x="473" y="175"/>
                    </a:lnTo>
                    <a:lnTo>
                      <a:pt x="501" y="165"/>
                    </a:lnTo>
                    <a:lnTo>
                      <a:pt x="527" y="156"/>
                    </a:lnTo>
                    <a:lnTo>
                      <a:pt x="551" y="148"/>
                    </a:lnTo>
                    <a:lnTo>
                      <a:pt x="551" y="148"/>
                    </a:lnTo>
                    <a:lnTo>
                      <a:pt x="547" y="131"/>
                    </a:lnTo>
                    <a:lnTo>
                      <a:pt x="545" y="113"/>
                    </a:lnTo>
                    <a:lnTo>
                      <a:pt x="542" y="93"/>
                    </a:lnTo>
                    <a:lnTo>
                      <a:pt x="542" y="75"/>
                    </a:lnTo>
                    <a:lnTo>
                      <a:pt x="542" y="75"/>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144" name="Obraz 143">
              <a:extLst>
                <a:ext uri="{FF2B5EF4-FFF2-40B4-BE49-F238E27FC236}">
                  <a16:creationId xmlns:a16="http://schemas.microsoft.com/office/drawing/2014/main" id="{46151391-874B-4FC1-B93D-06ECC092A7C4}"/>
                </a:ext>
              </a:extLst>
            </p:cNvPr>
            <p:cNvPicPr>
              <a:picLocks noChangeAspect="1"/>
            </p:cNvPicPr>
            <p:nvPr/>
          </p:nvPicPr>
          <p:blipFill>
            <a:blip r:embed="rId9">
              <a:grayscl/>
            </a:blip>
            <a:stretch>
              <a:fillRect/>
            </a:stretch>
          </p:blipFill>
          <p:spPr>
            <a:xfrm>
              <a:off x="3563400" y="2373249"/>
              <a:ext cx="683999" cy="324899"/>
            </a:xfrm>
            <a:prstGeom prst="rect">
              <a:avLst/>
            </a:prstGeom>
            <a:grpFill/>
          </p:spPr>
        </p:pic>
      </p:grpSp>
      <p:grpSp>
        <p:nvGrpSpPr>
          <p:cNvPr id="148" name="Grupa 147">
            <a:extLst>
              <a:ext uri="{FF2B5EF4-FFF2-40B4-BE49-F238E27FC236}">
                <a16:creationId xmlns:a16="http://schemas.microsoft.com/office/drawing/2014/main" id="{2F02C3FE-4C6C-4A40-BBFC-FC76AABA7F31}"/>
              </a:ext>
            </a:extLst>
          </p:cNvPr>
          <p:cNvGrpSpPr>
            <a:grpSpLocks noChangeAspect="1"/>
          </p:cNvGrpSpPr>
          <p:nvPr/>
        </p:nvGrpSpPr>
        <p:grpSpPr>
          <a:xfrm>
            <a:off x="7794005" y="3091532"/>
            <a:ext cx="343108" cy="233237"/>
            <a:chOff x="7406453" y="1608450"/>
            <a:chExt cx="932994" cy="634225"/>
          </a:xfrm>
          <a:solidFill>
            <a:srgbClr val="CDCDCD"/>
          </a:solidFill>
        </p:grpSpPr>
        <p:sp>
          <p:nvSpPr>
            <p:cNvPr id="149" name="Dowolny kształt: kształt 148">
              <a:extLst>
                <a:ext uri="{FF2B5EF4-FFF2-40B4-BE49-F238E27FC236}">
                  <a16:creationId xmlns:a16="http://schemas.microsoft.com/office/drawing/2014/main" id="{246E4E9B-8596-448B-B317-C4139D60187F}"/>
                </a:ext>
              </a:extLst>
            </p:cNvPr>
            <p:cNvSpPr/>
            <p:nvPr/>
          </p:nvSpPr>
          <p:spPr>
            <a:xfrm>
              <a:off x="7596497" y="1608450"/>
              <a:ext cx="742950" cy="504825"/>
            </a:xfrm>
            <a:custGeom>
              <a:avLst/>
              <a:gdLst>
                <a:gd name="connsiteX0" fmla="*/ 647700 w 742950"/>
                <a:gd name="connsiteY0" fmla="*/ 171450 h 504825"/>
                <a:gd name="connsiteX1" fmla="*/ 625793 w 742950"/>
                <a:gd name="connsiteY1" fmla="*/ 174308 h 504825"/>
                <a:gd name="connsiteX2" fmla="*/ 628650 w 742950"/>
                <a:gd name="connsiteY2" fmla="*/ 152400 h 504825"/>
                <a:gd name="connsiteX3" fmla="*/ 533400 w 742950"/>
                <a:gd name="connsiteY3" fmla="*/ 57150 h 504825"/>
                <a:gd name="connsiteX4" fmla="*/ 474345 w 742950"/>
                <a:gd name="connsiteY4" fmla="*/ 77153 h 504825"/>
                <a:gd name="connsiteX5" fmla="*/ 381000 w 742950"/>
                <a:gd name="connsiteY5" fmla="*/ 0 h 504825"/>
                <a:gd name="connsiteX6" fmla="*/ 288608 w 742950"/>
                <a:gd name="connsiteY6" fmla="*/ 71438 h 504825"/>
                <a:gd name="connsiteX7" fmla="*/ 209550 w 742950"/>
                <a:gd name="connsiteY7" fmla="*/ 28575 h 504825"/>
                <a:gd name="connsiteX8" fmla="*/ 114300 w 742950"/>
                <a:gd name="connsiteY8" fmla="*/ 123825 h 504825"/>
                <a:gd name="connsiteX9" fmla="*/ 117157 w 742950"/>
                <a:gd name="connsiteY9" fmla="*/ 145733 h 504825"/>
                <a:gd name="connsiteX10" fmla="*/ 95250 w 742950"/>
                <a:gd name="connsiteY10" fmla="*/ 142875 h 504825"/>
                <a:gd name="connsiteX11" fmla="*/ 0 w 742950"/>
                <a:gd name="connsiteY11" fmla="*/ 238125 h 504825"/>
                <a:gd name="connsiteX12" fmla="*/ 95250 w 742950"/>
                <a:gd name="connsiteY12" fmla="*/ 333375 h 504825"/>
                <a:gd name="connsiteX13" fmla="*/ 96203 w 742950"/>
                <a:gd name="connsiteY13" fmla="*/ 333375 h 504825"/>
                <a:gd name="connsiteX14" fmla="*/ 190500 w 742950"/>
                <a:gd name="connsiteY14" fmla="*/ 419100 h 504825"/>
                <a:gd name="connsiteX15" fmla="*/ 248602 w 742950"/>
                <a:gd name="connsiteY15" fmla="*/ 399098 h 504825"/>
                <a:gd name="connsiteX16" fmla="*/ 247650 w 742950"/>
                <a:gd name="connsiteY16" fmla="*/ 409575 h 504825"/>
                <a:gd name="connsiteX17" fmla="*/ 342900 w 742950"/>
                <a:gd name="connsiteY17" fmla="*/ 504825 h 504825"/>
                <a:gd name="connsiteX18" fmla="*/ 438150 w 742950"/>
                <a:gd name="connsiteY18" fmla="*/ 418148 h 504825"/>
                <a:gd name="connsiteX19" fmla="*/ 514350 w 742950"/>
                <a:gd name="connsiteY19" fmla="*/ 457200 h 504825"/>
                <a:gd name="connsiteX20" fmla="*/ 609600 w 742950"/>
                <a:gd name="connsiteY20" fmla="*/ 361950 h 504825"/>
                <a:gd name="connsiteX21" fmla="*/ 609600 w 742950"/>
                <a:gd name="connsiteY21" fmla="*/ 353378 h 504825"/>
                <a:gd name="connsiteX22" fmla="*/ 647700 w 742950"/>
                <a:gd name="connsiteY22" fmla="*/ 361950 h 504825"/>
                <a:gd name="connsiteX23" fmla="*/ 742950 w 742950"/>
                <a:gd name="connsiteY23" fmla="*/ 266700 h 504825"/>
                <a:gd name="connsiteX24" fmla="*/ 647700 w 742950"/>
                <a:gd name="connsiteY24" fmla="*/ 17145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2950" h="504825">
                  <a:moveTo>
                    <a:pt x="647700" y="171450"/>
                  </a:moveTo>
                  <a:cubicBezTo>
                    <a:pt x="640080" y="171450"/>
                    <a:pt x="633413" y="172403"/>
                    <a:pt x="625793" y="174308"/>
                  </a:cubicBezTo>
                  <a:cubicBezTo>
                    <a:pt x="627698" y="167640"/>
                    <a:pt x="628650" y="160020"/>
                    <a:pt x="628650" y="152400"/>
                  </a:cubicBezTo>
                  <a:cubicBezTo>
                    <a:pt x="628650" y="100013"/>
                    <a:pt x="585788" y="57150"/>
                    <a:pt x="533400" y="57150"/>
                  </a:cubicBezTo>
                  <a:cubicBezTo>
                    <a:pt x="511493" y="57150"/>
                    <a:pt x="490538" y="64770"/>
                    <a:pt x="474345" y="77153"/>
                  </a:cubicBezTo>
                  <a:cubicBezTo>
                    <a:pt x="466725" y="33338"/>
                    <a:pt x="427673" y="0"/>
                    <a:pt x="381000" y="0"/>
                  </a:cubicBezTo>
                  <a:cubicBezTo>
                    <a:pt x="337185" y="0"/>
                    <a:pt x="300038" y="30480"/>
                    <a:pt x="288608" y="71438"/>
                  </a:cubicBezTo>
                  <a:cubicBezTo>
                    <a:pt x="271463" y="45720"/>
                    <a:pt x="242888" y="28575"/>
                    <a:pt x="209550" y="28575"/>
                  </a:cubicBezTo>
                  <a:cubicBezTo>
                    <a:pt x="157163" y="28575"/>
                    <a:pt x="114300" y="71438"/>
                    <a:pt x="114300" y="123825"/>
                  </a:cubicBezTo>
                  <a:cubicBezTo>
                    <a:pt x="114300" y="131445"/>
                    <a:pt x="115253" y="138113"/>
                    <a:pt x="117157" y="145733"/>
                  </a:cubicBezTo>
                  <a:cubicBezTo>
                    <a:pt x="109538" y="143828"/>
                    <a:pt x="102870" y="142875"/>
                    <a:pt x="95250" y="142875"/>
                  </a:cubicBezTo>
                  <a:cubicBezTo>
                    <a:pt x="42863" y="142875"/>
                    <a:pt x="0" y="185738"/>
                    <a:pt x="0" y="238125"/>
                  </a:cubicBezTo>
                  <a:cubicBezTo>
                    <a:pt x="0" y="290513"/>
                    <a:pt x="42863" y="333375"/>
                    <a:pt x="95250" y="333375"/>
                  </a:cubicBezTo>
                  <a:cubicBezTo>
                    <a:pt x="95250" y="333375"/>
                    <a:pt x="95250" y="333375"/>
                    <a:pt x="96203" y="333375"/>
                  </a:cubicBezTo>
                  <a:cubicBezTo>
                    <a:pt x="100965" y="381953"/>
                    <a:pt x="141923" y="419100"/>
                    <a:pt x="190500" y="419100"/>
                  </a:cubicBezTo>
                  <a:cubicBezTo>
                    <a:pt x="212408" y="419100"/>
                    <a:pt x="232410" y="411480"/>
                    <a:pt x="248602" y="399098"/>
                  </a:cubicBezTo>
                  <a:cubicBezTo>
                    <a:pt x="248602" y="401955"/>
                    <a:pt x="247650" y="405765"/>
                    <a:pt x="247650" y="409575"/>
                  </a:cubicBezTo>
                  <a:cubicBezTo>
                    <a:pt x="247650" y="461963"/>
                    <a:pt x="290513" y="504825"/>
                    <a:pt x="342900" y="504825"/>
                  </a:cubicBezTo>
                  <a:cubicBezTo>
                    <a:pt x="392430" y="504825"/>
                    <a:pt x="433388" y="466725"/>
                    <a:pt x="438150" y="418148"/>
                  </a:cubicBezTo>
                  <a:cubicBezTo>
                    <a:pt x="455295" y="441960"/>
                    <a:pt x="482918" y="457200"/>
                    <a:pt x="514350" y="457200"/>
                  </a:cubicBezTo>
                  <a:cubicBezTo>
                    <a:pt x="566738" y="457200"/>
                    <a:pt x="609600" y="414338"/>
                    <a:pt x="609600" y="361950"/>
                  </a:cubicBezTo>
                  <a:cubicBezTo>
                    <a:pt x="609600" y="359093"/>
                    <a:pt x="609600" y="356235"/>
                    <a:pt x="609600" y="353378"/>
                  </a:cubicBezTo>
                  <a:cubicBezTo>
                    <a:pt x="621030" y="358140"/>
                    <a:pt x="634365" y="361950"/>
                    <a:pt x="647700" y="361950"/>
                  </a:cubicBezTo>
                  <a:cubicBezTo>
                    <a:pt x="700088" y="361950"/>
                    <a:pt x="742950" y="319088"/>
                    <a:pt x="742950" y="266700"/>
                  </a:cubicBezTo>
                  <a:cubicBezTo>
                    <a:pt x="742950" y="214313"/>
                    <a:pt x="700088" y="171450"/>
                    <a:pt x="647700" y="171450"/>
                  </a:cubicBezTo>
                  <a:close/>
                </a:path>
              </a:pathLst>
            </a:custGeom>
            <a:grpFill/>
            <a:ln w="9525" cap="flat">
              <a:noFill/>
              <a:prstDash val="solid"/>
              <a:miter/>
            </a:ln>
          </p:spPr>
          <p:txBody>
            <a:bodyPr rtlCol="0" anchor="ctr"/>
            <a:lstStyle/>
            <a:p>
              <a:endParaRPr lang="pl-PL"/>
            </a:p>
          </p:txBody>
        </p:sp>
        <p:sp>
          <p:nvSpPr>
            <p:cNvPr id="150" name="Dowolny kształt: kształt 149">
              <a:extLst>
                <a:ext uri="{FF2B5EF4-FFF2-40B4-BE49-F238E27FC236}">
                  <a16:creationId xmlns:a16="http://schemas.microsoft.com/office/drawing/2014/main" id="{FE9C8772-1912-437B-BCE4-E329137AEE5F}"/>
                </a:ext>
              </a:extLst>
            </p:cNvPr>
            <p:cNvSpPr>
              <a:spLocks noChangeAspect="1"/>
            </p:cNvSpPr>
            <p:nvPr/>
          </p:nvSpPr>
          <p:spPr>
            <a:xfrm>
              <a:off x="7406453" y="1986041"/>
              <a:ext cx="377689" cy="256634"/>
            </a:xfrm>
            <a:custGeom>
              <a:avLst/>
              <a:gdLst>
                <a:gd name="connsiteX0" fmla="*/ 647700 w 742950"/>
                <a:gd name="connsiteY0" fmla="*/ 171450 h 504825"/>
                <a:gd name="connsiteX1" fmla="*/ 625793 w 742950"/>
                <a:gd name="connsiteY1" fmla="*/ 174308 h 504825"/>
                <a:gd name="connsiteX2" fmla="*/ 628650 w 742950"/>
                <a:gd name="connsiteY2" fmla="*/ 152400 h 504825"/>
                <a:gd name="connsiteX3" fmla="*/ 533400 w 742950"/>
                <a:gd name="connsiteY3" fmla="*/ 57150 h 504825"/>
                <a:gd name="connsiteX4" fmla="*/ 474345 w 742950"/>
                <a:gd name="connsiteY4" fmla="*/ 77153 h 504825"/>
                <a:gd name="connsiteX5" fmla="*/ 381000 w 742950"/>
                <a:gd name="connsiteY5" fmla="*/ 0 h 504825"/>
                <a:gd name="connsiteX6" fmla="*/ 288608 w 742950"/>
                <a:gd name="connsiteY6" fmla="*/ 71438 h 504825"/>
                <a:gd name="connsiteX7" fmla="*/ 209550 w 742950"/>
                <a:gd name="connsiteY7" fmla="*/ 28575 h 504825"/>
                <a:gd name="connsiteX8" fmla="*/ 114300 w 742950"/>
                <a:gd name="connsiteY8" fmla="*/ 123825 h 504825"/>
                <a:gd name="connsiteX9" fmla="*/ 117157 w 742950"/>
                <a:gd name="connsiteY9" fmla="*/ 145733 h 504825"/>
                <a:gd name="connsiteX10" fmla="*/ 95250 w 742950"/>
                <a:gd name="connsiteY10" fmla="*/ 142875 h 504825"/>
                <a:gd name="connsiteX11" fmla="*/ 0 w 742950"/>
                <a:gd name="connsiteY11" fmla="*/ 238125 h 504825"/>
                <a:gd name="connsiteX12" fmla="*/ 95250 w 742950"/>
                <a:gd name="connsiteY12" fmla="*/ 333375 h 504825"/>
                <a:gd name="connsiteX13" fmla="*/ 96203 w 742950"/>
                <a:gd name="connsiteY13" fmla="*/ 333375 h 504825"/>
                <a:gd name="connsiteX14" fmla="*/ 190500 w 742950"/>
                <a:gd name="connsiteY14" fmla="*/ 419100 h 504825"/>
                <a:gd name="connsiteX15" fmla="*/ 248602 w 742950"/>
                <a:gd name="connsiteY15" fmla="*/ 399098 h 504825"/>
                <a:gd name="connsiteX16" fmla="*/ 247650 w 742950"/>
                <a:gd name="connsiteY16" fmla="*/ 409575 h 504825"/>
                <a:gd name="connsiteX17" fmla="*/ 342900 w 742950"/>
                <a:gd name="connsiteY17" fmla="*/ 504825 h 504825"/>
                <a:gd name="connsiteX18" fmla="*/ 438150 w 742950"/>
                <a:gd name="connsiteY18" fmla="*/ 418148 h 504825"/>
                <a:gd name="connsiteX19" fmla="*/ 514350 w 742950"/>
                <a:gd name="connsiteY19" fmla="*/ 457200 h 504825"/>
                <a:gd name="connsiteX20" fmla="*/ 609600 w 742950"/>
                <a:gd name="connsiteY20" fmla="*/ 361950 h 504825"/>
                <a:gd name="connsiteX21" fmla="*/ 609600 w 742950"/>
                <a:gd name="connsiteY21" fmla="*/ 353378 h 504825"/>
                <a:gd name="connsiteX22" fmla="*/ 647700 w 742950"/>
                <a:gd name="connsiteY22" fmla="*/ 361950 h 504825"/>
                <a:gd name="connsiteX23" fmla="*/ 742950 w 742950"/>
                <a:gd name="connsiteY23" fmla="*/ 266700 h 504825"/>
                <a:gd name="connsiteX24" fmla="*/ 647700 w 742950"/>
                <a:gd name="connsiteY24" fmla="*/ 17145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2950" h="504825">
                  <a:moveTo>
                    <a:pt x="647700" y="171450"/>
                  </a:moveTo>
                  <a:cubicBezTo>
                    <a:pt x="640080" y="171450"/>
                    <a:pt x="633413" y="172403"/>
                    <a:pt x="625793" y="174308"/>
                  </a:cubicBezTo>
                  <a:cubicBezTo>
                    <a:pt x="627698" y="167640"/>
                    <a:pt x="628650" y="160020"/>
                    <a:pt x="628650" y="152400"/>
                  </a:cubicBezTo>
                  <a:cubicBezTo>
                    <a:pt x="628650" y="100013"/>
                    <a:pt x="585788" y="57150"/>
                    <a:pt x="533400" y="57150"/>
                  </a:cubicBezTo>
                  <a:cubicBezTo>
                    <a:pt x="511493" y="57150"/>
                    <a:pt x="490538" y="64770"/>
                    <a:pt x="474345" y="77153"/>
                  </a:cubicBezTo>
                  <a:cubicBezTo>
                    <a:pt x="466725" y="33338"/>
                    <a:pt x="427673" y="0"/>
                    <a:pt x="381000" y="0"/>
                  </a:cubicBezTo>
                  <a:cubicBezTo>
                    <a:pt x="337185" y="0"/>
                    <a:pt x="300038" y="30480"/>
                    <a:pt x="288608" y="71438"/>
                  </a:cubicBezTo>
                  <a:cubicBezTo>
                    <a:pt x="271463" y="45720"/>
                    <a:pt x="242888" y="28575"/>
                    <a:pt x="209550" y="28575"/>
                  </a:cubicBezTo>
                  <a:cubicBezTo>
                    <a:pt x="157163" y="28575"/>
                    <a:pt x="114300" y="71438"/>
                    <a:pt x="114300" y="123825"/>
                  </a:cubicBezTo>
                  <a:cubicBezTo>
                    <a:pt x="114300" y="131445"/>
                    <a:pt x="115253" y="138113"/>
                    <a:pt x="117157" y="145733"/>
                  </a:cubicBezTo>
                  <a:cubicBezTo>
                    <a:pt x="109538" y="143828"/>
                    <a:pt x="102870" y="142875"/>
                    <a:pt x="95250" y="142875"/>
                  </a:cubicBezTo>
                  <a:cubicBezTo>
                    <a:pt x="42863" y="142875"/>
                    <a:pt x="0" y="185738"/>
                    <a:pt x="0" y="238125"/>
                  </a:cubicBezTo>
                  <a:cubicBezTo>
                    <a:pt x="0" y="290513"/>
                    <a:pt x="42863" y="333375"/>
                    <a:pt x="95250" y="333375"/>
                  </a:cubicBezTo>
                  <a:cubicBezTo>
                    <a:pt x="95250" y="333375"/>
                    <a:pt x="95250" y="333375"/>
                    <a:pt x="96203" y="333375"/>
                  </a:cubicBezTo>
                  <a:cubicBezTo>
                    <a:pt x="100965" y="381953"/>
                    <a:pt x="141923" y="419100"/>
                    <a:pt x="190500" y="419100"/>
                  </a:cubicBezTo>
                  <a:cubicBezTo>
                    <a:pt x="212408" y="419100"/>
                    <a:pt x="232410" y="411480"/>
                    <a:pt x="248602" y="399098"/>
                  </a:cubicBezTo>
                  <a:cubicBezTo>
                    <a:pt x="248602" y="401955"/>
                    <a:pt x="247650" y="405765"/>
                    <a:pt x="247650" y="409575"/>
                  </a:cubicBezTo>
                  <a:cubicBezTo>
                    <a:pt x="247650" y="461963"/>
                    <a:pt x="290513" y="504825"/>
                    <a:pt x="342900" y="504825"/>
                  </a:cubicBezTo>
                  <a:cubicBezTo>
                    <a:pt x="392430" y="504825"/>
                    <a:pt x="433388" y="466725"/>
                    <a:pt x="438150" y="418148"/>
                  </a:cubicBezTo>
                  <a:cubicBezTo>
                    <a:pt x="455295" y="441960"/>
                    <a:pt x="482918" y="457200"/>
                    <a:pt x="514350" y="457200"/>
                  </a:cubicBezTo>
                  <a:cubicBezTo>
                    <a:pt x="566738" y="457200"/>
                    <a:pt x="609600" y="414338"/>
                    <a:pt x="609600" y="361950"/>
                  </a:cubicBezTo>
                  <a:cubicBezTo>
                    <a:pt x="609600" y="359093"/>
                    <a:pt x="609600" y="356235"/>
                    <a:pt x="609600" y="353378"/>
                  </a:cubicBezTo>
                  <a:cubicBezTo>
                    <a:pt x="621030" y="358140"/>
                    <a:pt x="634365" y="361950"/>
                    <a:pt x="647700" y="361950"/>
                  </a:cubicBezTo>
                  <a:cubicBezTo>
                    <a:pt x="700088" y="361950"/>
                    <a:pt x="742950" y="319088"/>
                    <a:pt x="742950" y="266700"/>
                  </a:cubicBezTo>
                  <a:cubicBezTo>
                    <a:pt x="742950" y="214313"/>
                    <a:pt x="700088" y="171450"/>
                    <a:pt x="647700" y="171450"/>
                  </a:cubicBezTo>
                  <a:close/>
                </a:path>
              </a:pathLst>
            </a:custGeom>
            <a:grpFill/>
            <a:ln w="9525" cap="flat">
              <a:noFill/>
              <a:prstDash val="solid"/>
              <a:miter/>
            </a:ln>
          </p:spPr>
          <p:txBody>
            <a:bodyPr rtlCol="0" anchor="ctr"/>
            <a:lstStyle/>
            <a:p>
              <a:endParaRPr lang="pl-PL"/>
            </a:p>
          </p:txBody>
        </p:sp>
      </p:grpSp>
      <p:grpSp>
        <p:nvGrpSpPr>
          <p:cNvPr id="151" name="Grupa 150">
            <a:extLst>
              <a:ext uri="{FF2B5EF4-FFF2-40B4-BE49-F238E27FC236}">
                <a16:creationId xmlns:a16="http://schemas.microsoft.com/office/drawing/2014/main" id="{F6BDB93F-D705-47F4-A464-C3B7B7C966F3}"/>
              </a:ext>
            </a:extLst>
          </p:cNvPr>
          <p:cNvGrpSpPr>
            <a:grpSpLocks noChangeAspect="1"/>
          </p:cNvGrpSpPr>
          <p:nvPr/>
        </p:nvGrpSpPr>
        <p:grpSpPr>
          <a:xfrm>
            <a:off x="7799522" y="4709371"/>
            <a:ext cx="167457" cy="203594"/>
            <a:chOff x="7599611" y="1591456"/>
            <a:chExt cx="799471" cy="972000"/>
          </a:xfrm>
          <a:solidFill>
            <a:srgbClr val="CDCDCD"/>
          </a:solidFill>
        </p:grpSpPr>
        <p:sp>
          <p:nvSpPr>
            <p:cNvPr id="152" name="Freeform 46">
              <a:extLst>
                <a:ext uri="{FF2B5EF4-FFF2-40B4-BE49-F238E27FC236}">
                  <a16:creationId xmlns:a16="http://schemas.microsoft.com/office/drawing/2014/main" id="{BC4B7F8E-6259-48CC-A1AE-98BFE3B759FD}"/>
                </a:ext>
              </a:extLst>
            </p:cNvPr>
            <p:cNvSpPr>
              <a:spLocks noChangeAspect="1"/>
            </p:cNvSpPr>
            <p:nvPr/>
          </p:nvSpPr>
          <p:spPr bwMode="auto">
            <a:xfrm>
              <a:off x="7892219" y="1835070"/>
              <a:ext cx="235633" cy="432000"/>
            </a:xfrm>
            <a:custGeom>
              <a:avLst/>
              <a:gdLst>
                <a:gd name="T0" fmla="*/ 129 w 256"/>
                <a:gd name="T1" fmla="*/ 465 h 465"/>
                <a:gd name="T2" fmla="*/ 154 w 256"/>
                <a:gd name="T3" fmla="*/ 462 h 465"/>
                <a:gd name="T4" fmla="*/ 178 w 256"/>
                <a:gd name="T5" fmla="*/ 455 h 465"/>
                <a:gd name="T6" fmla="*/ 200 w 256"/>
                <a:gd name="T7" fmla="*/ 443 h 465"/>
                <a:gd name="T8" fmla="*/ 219 w 256"/>
                <a:gd name="T9" fmla="*/ 427 h 465"/>
                <a:gd name="T10" fmla="*/ 235 w 256"/>
                <a:gd name="T11" fmla="*/ 409 h 465"/>
                <a:gd name="T12" fmla="*/ 246 w 256"/>
                <a:gd name="T13" fmla="*/ 386 h 465"/>
                <a:gd name="T14" fmla="*/ 254 w 256"/>
                <a:gd name="T15" fmla="*/ 363 h 465"/>
                <a:gd name="T16" fmla="*/ 256 w 256"/>
                <a:gd name="T17" fmla="*/ 337 h 465"/>
                <a:gd name="T18" fmla="*/ 255 w 256"/>
                <a:gd name="T19" fmla="*/ 316 h 465"/>
                <a:gd name="T20" fmla="*/ 246 w 256"/>
                <a:gd name="T21" fmla="*/ 274 h 465"/>
                <a:gd name="T22" fmla="*/ 232 w 256"/>
                <a:gd name="T23" fmla="*/ 236 h 465"/>
                <a:gd name="T24" fmla="*/ 200 w 256"/>
                <a:gd name="T25" fmla="*/ 177 h 465"/>
                <a:gd name="T26" fmla="*/ 168 w 256"/>
                <a:gd name="T27" fmla="*/ 117 h 465"/>
                <a:gd name="T28" fmla="*/ 148 w 256"/>
                <a:gd name="T29" fmla="*/ 73 h 465"/>
                <a:gd name="T30" fmla="*/ 133 w 256"/>
                <a:gd name="T31" fmla="*/ 26 h 465"/>
                <a:gd name="T32" fmla="*/ 129 w 256"/>
                <a:gd name="T33" fmla="*/ 0 h 465"/>
                <a:gd name="T34" fmla="*/ 117 w 256"/>
                <a:gd name="T35" fmla="*/ 50 h 465"/>
                <a:gd name="T36" fmla="*/ 99 w 256"/>
                <a:gd name="T37" fmla="*/ 95 h 465"/>
                <a:gd name="T38" fmla="*/ 79 w 256"/>
                <a:gd name="T39" fmla="*/ 137 h 465"/>
                <a:gd name="T40" fmla="*/ 36 w 256"/>
                <a:gd name="T41" fmla="*/ 216 h 465"/>
                <a:gd name="T42" fmla="*/ 18 w 256"/>
                <a:gd name="T43" fmla="*/ 255 h 465"/>
                <a:gd name="T44" fmla="*/ 5 w 256"/>
                <a:gd name="T45" fmla="*/ 294 h 465"/>
                <a:gd name="T46" fmla="*/ 0 w 256"/>
                <a:gd name="T47" fmla="*/ 337 h 465"/>
                <a:gd name="T48" fmla="*/ 1 w 256"/>
                <a:gd name="T49" fmla="*/ 350 h 465"/>
                <a:gd name="T50" fmla="*/ 7 w 256"/>
                <a:gd name="T51" fmla="*/ 375 h 465"/>
                <a:gd name="T52" fmla="*/ 16 w 256"/>
                <a:gd name="T53" fmla="*/ 398 h 465"/>
                <a:gd name="T54" fmla="*/ 29 w 256"/>
                <a:gd name="T55" fmla="*/ 418 h 465"/>
                <a:gd name="T56" fmla="*/ 47 w 256"/>
                <a:gd name="T57" fmla="*/ 436 h 465"/>
                <a:gd name="T58" fmla="*/ 68 w 256"/>
                <a:gd name="T59" fmla="*/ 450 h 465"/>
                <a:gd name="T60" fmla="*/ 90 w 256"/>
                <a:gd name="T61" fmla="*/ 459 h 465"/>
                <a:gd name="T62" fmla="*/ 115 w 256"/>
                <a:gd name="T63" fmla="*/ 465 h 465"/>
                <a:gd name="T64" fmla="*/ 129 w 256"/>
                <a:gd name="T6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465">
                  <a:moveTo>
                    <a:pt x="129" y="465"/>
                  </a:moveTo>
                  <a:lnTo>
                    <a:pt x="129" y="465"/>
                  </a:lnTo>
                  <a:lnTo>
                    <a:pt x="142" y="465"/>
                  </a:lnTo>
                  <a:lnTo>
                    <a:pt x="154" y="462"/>
                  </a:lnTo>
                  <a:lnTo>
                    <a:pt x="166" y="459"/>
                  </a:lnTo>
                  <a:lnTo>
                    <a:pt x="178" y="455"/>
                  </a:lnTo>
                  <a:lnTo>
                    <a:pt x="190" y="450"/>
                  </a:lnTo>
                  <a:lnTo>
                    <a:pt x="200" y="443"/>
                  </a:lnTo>
                  <a:lnTo>
                    <a:pt x="210" y="436"/>
                  </a:lnTo>
                  <a:lnTo>
                    <a:pt x="219" y="427"/>
                  </a:lnTo>
                  <a:lnTo>
                    <a:pt x="227" y="418"/>
                  </a:lnTo>
                  <a:lnTo>
                    <a:pt x="235" y="409"/>
                  </a:lnTo>
                  <a:lnTo>
                    <a:pt x="241" y="398"/>
                  </a:lnTo>
                  <a:lnTo>
                    <a:pt x="246" y="386"/>
                  </a:lnTo>
                  <a:lnTo>
                    <a:pt x="251" y="375"/>
                  </a:lnTo>
                  <a:lnTo>
                    <a:pt x="254" y="363"/>
                  </a:lnTo>
                  <a:lnTo>
                    <a:pt x="256" y="350"/>
                  </a:lnTo>
                  <a:lnTo>
                    <a:pt x="256" y="337"/>
                  </a:lnTo>
                  <a:lnTo>
                    <a:pt x="256" y="337"/>
                  </a:lnTo>
                  <a:lnTo>
                    <a:pt x="255" y="316"/>
                  </a:lnTo>
                  <a:lnTo>
                    <a:pt x="252" y="294"/>
                  </a:lnTo>
                  <a:lnTo>
                    <a:pt x="246" y="274"/>
                  </a:lnTo>
                  <a:lnTo>
                    <a:pt x="239" y="255"/>
                  </a:lnTo>
                  <a:lnTo>
                    <a:pt x="232" y="236"/>
                  </a:lnTo>
                  <a:lnTo>
                    <a:pt x="222" y="216"/>
                  </a:lnTo>
                  <a:lnTo>
                    <a:pt x="200" y="177"/>
                  </a:lnTo>
                  <a:lnTo>
                    <a:pt x="179" y="137"/>
                  </a:lnTo>
                  <a:lnTo>
                    <a:pt x="168" y="117"/>
                  </a:lnTo>
                  <a:lnTo>
                    <a:pt x="158" y="95"/>
                  </a:lnTo>
                  <a:lnTo>
                    <a:pt x="148" y="73"/>
                  </a:lnTo>
                  <a:lnTo>
                    <a:pt x="141" y="50"/>
                  </a:lnTo>
                  <a:lnTo>
                    <a:pt x="133" y="26"/>
                  </a:lnTo>
                  <a:lnTo>
                    <a:pt x="129" y="0"/>
                  </a:lnTo>
                  <a:lnTo>
                    <a:pt x="129" y="0"/>
                  </a:lnTo>
                  <a:lnTo>
                    <a:pt x="123" y="26"/>
                  </a:lnTo>
                  <a:lnTo>
                    <a:pt x="117" y="50"/>
                  </a:lnTo>
                  <a:lnTo>
                    <a:pt x="108" y="73"/>
                  </a:lnTo>
                  <a:lnTo>
                    <a:pt x="99" y="95"/>
                  </a:lnTo>
                  <a:lnTo>
                    <a:pt x="89" y="117"/>
                  </a:lnTo>
                  <a:lnTo>
                    <a:pt x="79" y="137"/>
                  </a:lnTo>
                  <a:lnTo>
                    <a:pt x="56" y="177"/>
                  </a:lnTo>
                  <a:lnTo>
                    <a:pt x="36" y="216"/>
                  </a:lnTo>
                  <a:lnTo>
                    <a:pt x="26" y="236"/>
                  </a:lnTo>
                  <a:lnTo>
                    <a:pt x="18" y="255"/>
                  </a:lnTo>
                  <a:lnTo>
                    <a:pt x="10" y="274"/>
                  </a:lnTo>
                  <a:lnTo>
                    <a:pt x="5" y="294"/>
                  </a:lnTo>
                  <a:lnTo>
                    <a:pt x="1" y="316"/>
                  </a:lnTo>
                  <a:lnTo>
                    <a:pt x="0" y="337"/>
                  </a:lnTo>
                  <a:lnTo>
                    <a:pt x="0" y="337"/>
                  </a:lnTo>
                  <a:lnTo>
                    <a:pt x="1" y="350"/>
                  </a:lnTo>
                  <a:lnTo>
                    <a:pt x="4" y="363"/>
                  </a:lnTo>
                  <a:lnTo>
                    <a:pt x="7" y="375"/>
                  </a:lnTo>
                  <a:lnTo>
                    <a:pt x="11" y="386"/>
                  </a:lnTo>
                  <a:lnTo>
                    <a:pt x="16" y="398"/>
                  </a:lnTo>
                  <a:lnTo>
                    <a:pt x="23" y="409"/>
                  </a:lnTo>
                  <a:lnTo>
                    <a:pt x="29" y="418"/>
                  </a:lnTo>
                  <a:lnTo>
                    <a:pt x="38" y="427"/>
                  </a:lnTo>
                  <a:lnTo>
                    <a:pt x="47" y="436"/>
                  </a:lnTo>
                  <a:lnTo>
                    <a:pt x="57" y="443"/>
                  </a:lnTo>
                  <a:lnTo>
                    <a:pt x="68" y="450"/>
                  </a:lnTo>
                  <a:lnTo>
                    <a:pt x="79" y="455"/>
                  </a:lnTo>
                  <a:lnTo>
                    <a:pt x="90" y="459"/>
                  </a:lnTo>
                  <a:lnTo>
                    <a:pt x="103" y="462"/>
                  </a:lnTo>
                  <a:lnTo>
                    <a:pt x="115" y="465"/>
                  </a:lnTo>
                  <a:lnTo>
                    <a:pt x="129" y="465"/>
                  </a:lnTo>
                  <a:lnTo>
                    <a:pt x="129" y="4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3" name="Freeform 8">
              <a:extLst>
                <a:ext uri="{FF2B5EF4-FFF2-40B4-BE49-F238E27FC236}">
                  <a16:creationId xmlns:a16="http://schemas.microsoft.com/office/drawing/2014/main" id="{691268DC-51A9-465C-8959-4A55CC9AD552}"/>
                </a:ext>
              </a:extLst>
            </p:cNvPr>
            <p:cNvSpPr>
              <a:spLocks noChangeAspect="1" noEditPoints="1"/>
            </p:cNvSpPr>
            <p:nvPr/>
          </p:nvSpPr>
          <p:spPr bwMode="auto">
            <a:xfrm>
              <a:off x="7599611" y="1591456"/>
              <a:ext cx="799471" cy="972000"/>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154" name="Grafika 153" descr="Wulkan">
            <a:extLst>
              <a:ext uri="{FF2B5EF4-FFF2-40B4-BE49-F238E27FC236}">
                <a16:creationId xmlns:a16="http://schemas.microsoft.com/office/drawing/2014/main" id="{ED72A45D-4EB5-4B4C-9605-1DB7690B9AA3}"/>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567819" y="4664268"/>
            <a:ext cx="244313" cy="244313"/>
          </a:xfrm>
          <a:prstGeom prst="rect">
            <a:avLst/>
          </a:prstGeom>
        </p:spPr>
      </p:pic>
      <p:sp>
        <p:nvSpPr>
          <p:cNvPr id="155" name="Freeform 132">
            <a:extLst>
              <a:ext uri="{FF2B5EF4-FFF2-40B4-BE49-F238E27FC236}">
                <a16:creationId xmlns:a16="http://schemas.microsoft.com/office/drawing/2014/main" id="{E2845BF2-A708-4644-B73A-6D89535BB0C0}"/>
              </a:ext>
            </a:extLst>
          </p:cNvPr>
          <p:cNvSpPr>
            <a:spLocks noChangeAspect="1" noEditPoints="1"/>
          </p:cNvSpPr>
          <p:nvPr/>
        </p:nvSpPr>
        <p:spPr bwMode="auto">
          <a:xfrm>
            <a:off x="2354477" y="4677978"/>
            <a:ext cx="203594" cy="203594"/>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156" name="Grupa 155">
            <a:extLst>
              <a:ext uri="{FF2B5EF4-FFF2-40B4-BE49-F238E27FC236}">
                <a16:creationId xmlns:a16="http://schemas.microsoft.com/office/drawing/2014/main" id="{7706973A-E8B1-4D56-86B5-A481C84C5C54}"/>
              </a:ext>
            </a:extLst>
          </p:cNvPr>
          <p:cNvGrpSpPr>
            <a:grpSpLocks noChangeAspect="1"/>
          </p:cNvGrpSpPr>
          <p:nvPr/>
        </p:nvGrpSpPr>
        <p:grpSpPr>
          <a:xfrm>
            <a:off x="4568507" y="4665756"/>
            <a:ext cx="200429" cy="223953"/>
            <a:chOff x="5748338" y="1414463"/>
            <a:chExt cx="676275" cy="755651"/>
          </a:xfrm>
          <a:solidFill>
            <a:srgbClr val="CDCDCD"/>
          </a:solidFill>
        </p:grpSpPr>
        <p:sp>
          <p:nvSpPr>
            <p:cNvPr id="157" name="Freeform 43">
              <a:extLst>
                <a:ext uri="{FF2B5EF4-FFF2-40B4-BE49-F238E27FC236}">
                  <a16:creationId xmlns:a16="http://schemas.microsoft.com/office/drawing/2014/main" id="{9EB473E1-97F8-4F15-97EE-852A155E8244}"/>
                </a:ext>
              </a:extLst>
            </p:cNvPr>
            <p:cNvSpPr>
              <a:spLocks/>
            </p:cNvSpPr>
            <p:nvPr/>
          </p:nvSpPr>
          <p:spPr bwMode="auto">
            <a:xfrm>
              <a:off x="5748338" y="2111376"/>
              <a:ext cx="676275" cy="58738"/>
            </a:xfrm>
            <a:custGeom>
              <a:avLst/>
              <a:gdLst>
                <a:gd name="T0" fmla="*/ 36 w 852"/>
                <a:gd name="T1" fmla="*/ 75 h 75"/>
                <a:gd name="T2" fmla="*/ 814 w 852"/>
                <a:gd name="T3" fmla="*/ 75 h 75"/>
                <a:gd name="T4" fmla="*/ 814 w 852"/>
                <a:gd name="T5" fmla="*/ 75 h 75"/>
                <a:gd name="T6" fmla="*/ 814 w 852"/>
                <a:gd name="T7" fmla="*/ 75 h 75"/>
                <a:gd name="T8" fmla="*/ 822 w 852"/>
                <a:gd name="T9" fmla="*/ 73 h 75"/>
                <a:gd name="T10" fmla="*/ 830 w 852"/>
                <a:gd name="T11" fmla="*/ 72 h 75"/>
                <a:gd name="T12" fmla="*/ 836 w 852"/>
                <a:gd name="T13" fmla="*/ 68 h 75"/>
                <a:gd name="T14" fmla="*/ 841 w 852"/>
                <a:gd name="T15" fmla="*/ 64 h 75"/>
                <a:gd name="T16" fmla="*/ 845 w 852"/>
                <a:gd name="T17" fmla="*/ 58 h 75"/>
                <a:gd name="T18" fmla="*/ 849 w 852"/>
                <a:gd name="T19" fmla="*/ 51 h 75"/>
                <a:gd name="T20" fmla="*/ 852 w 852"/>
                <a:gd name="T21" fmla="*/ 45 h 75"/>
                <a:gd name="T22" fmla="*/ 852 w 852"/>
                <a:gd name="T23" fmla="*/ 37 h 75"/>
                <a:gd name="T24" fmla="*/ 852 w 852"/>
                <a:gd name="T25" fmla="*/ 37 h 75"/>
                <a:gd name="T26" fmla="*/ 852 w 852"/>
                <a:gd name="T27" fmla="*/ 37 h 75"/>
                <a:gd name="T28" fmla="*/ 852 w 852"/>
                <a:gd name="T29" fmla="*/ 30 h 75"/>
                <a:gd name="T30" fmla="*/ 849 w 852"/>
                <a:gd name="T31" fmla="*/ 23 h 75"/>
                <a:gd name="T32" fmla="*/ 845 w 852"/>
                <a:gd name="T33" fmla="*/ 17 h 75"/>
                <a:gd name="T34" fmla="*/ 841 w 852"/>
                <a:gd name="T35" fmla="*/ 11 h 75"/>
                <a:gd name="T36" fmla="*/ 836 w 852"/>
                <a:gd name="T37" fmla="*/ 6 h 75"/>
                <a:gd name="T38" fmla="*/ 830 w 852"/>
                <a:gd name="T39" fmla="*/ 3 h 75"/>
                <a:gd name="T40" fmla="*/ 822 w 852"/>
                <a:gd name="T41" fmla="*/ 2 h 75"/>
                <a:gd name="T42" fmla="*/ 814 w 852"/>
                <a:gd name="T43" fmla="*/ 0 h 75"/>
                <a:gd name="T44" fmla="*/ 36 w 852"/>
                <a:gd name="T45" fmla="*/ 0 h 75"/>
                <a:gd name="T46" fmla="*/ 36 w 852"/>
                <a:gd name="T47" fmla="*/ 0 h 75"/>
                <a:gd name="T48" fmla="*/ 36 w 852"/>
                <a:gd name="T49" fmla="*/ 0 h 75"/>
                <a:gd name="T50" fmla="*/ 30 w 852"/>
                <a:gd name="T51" fmla="*/ 2 h 75"/>
                <a:gd name="T52" fmla="*/ 22 w 852"/>
                <a:gd name="T53" fmla="*/ 3 h 75"/>
                <a:gd name="T54" fmla="*/ 16 w 852"/>
                <a:gd name="T55" fmla="*/ 6 h 75"/>
                <a:gd name="T56" fmla="*/ 11 w 852"/>
                <a:gd name="T57" fmla="*/ 11 h 75"/>
                <a:gd name="T58" fmla="*/ 6 w 852"/>
                <a:gd name="T59" fmla="*/ 17 h 75"/>
                <a:gd name="T60" fmla="*/ 2 w 852"/>
                <a:gd name="T61" fmla="*/ 23 h 75"/>
                <a:gd name="T62" fmla="*/ 0 w 852"/>
                <a:gd name="T63" fmla="*/ 30 h 75"/>
                <a:gd name="T64" fmla="*/ 0 w 852"/>
                <a:gd name="T65" fmla="*/ 37 h 75"/>
                <a:gd name="T66" fmla="*/ 0 w 852"/>
                <a:gd name="T67" fmla="*/ 37 h 75"/>
                <a:gd name="T68" fmla="*/ 0 w 852"/>
                <a:gd name="T69" fmla="*/ 37 h 75"/>
                <a:gd name="T70" fmla="*/ 0 w 852"/>
                <a:gd name="T71" fmla="*/ 45 h 75"/>
                <a:gd name="T72" fmla="*/ 2 w 852"/>
                <a:gd name="T73" fmla="*/ 51 h 75"/>
                <a:gd name="T74" fmla="*/ 6 w 852"/>
                <a:gd name="T75" fmla="*/ 58 h 75"/>
                <a:gd name="T76" fmla="*/ 11 w 852"/>
                <a:gd name="T77" fmla="*/ 64 h 75"/>
                <a:gd name="T78" fmla="*/ 16 w 852"/>
                <a:gd name="T79" fmla="*/ 68 h 75"/>
                <a:gd name="T80" fmla="*/ 22 w 852"/>
                <a:gd name="T81" fmla="*/ 72 h 75"/>
                <a:gd name="T82" fmla="*/ 30 w 852"/>
                <a:gd name="T83" fmla="*/ 73 h 75"/>
                <a:gd name="T84" fmla="*/ 36 w 852"/>
                <a:gd name="T85" fmla="*/ 75 h 75"/>
                <a:gd name="T86" fmla="*/ 36 w 852"/>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2" h="75">
                  <a:moveTo>
                    <a:pt x="36" y="75"/>
                  </a:moveTo>
                  <a:lnTo>
                    <a:pt x="814" y="75"/>
                  </a:lnTo>
                  <a:lnTo>
                    <a:pt x="814" y="75"/>
                  </a:lnTo>
                  <a:lnTo>
                    <a:pt x="814" y="75"/>
                  </a:lnTo>
                  <a:lnTo>
                    <a:pt x="822" y="73"/>
                  </a:lnTo>
                  <a:lnTo>
                    <a:pt x="830" y="72"/>
                  </a:lnTo>
                  <a:lnTo>
                    <a:pt x="836" y="68"/>
                  </a:lnTo>
                  <a:lnTo>
                    <a:pt x="841" y="64"/>
                  </a:lnTo>
                  <a:lnTo>
                    <a:pt x="845" y="58"/>
                  </a:lnTo>
                  <a:lnTo>
                    <a:pt x="849" y="51"/>
                  </a:lnTo>
                  <a:lnTo>
                    <a:pt x="852" y="45"/>
                  </a:lnTo>
                  <a:lnTo>
                    <a:pt x="852" y="37"/>
                  </a:lnTo>
                  <a:lnTo>
                    <a:pt x="852" y="37"/>
                  </a:lnTo>
                  <a:lnTo>
                    <a:pt x="852" y="37"/>
                  </a:lnTo>
                  <a:lnTo>
                    <a:pt x="852" y="30"/>
                  </a:lnTo>
                  <a:lnTo>
                    <a:pt x="849" y="23"/>
                  </a:lnTo>
                  <a:lnTo>
                    <a:pt x="845" y="17"/>
                  </a:lnTo>
                  <a:lnTo>
                    <a:pt x="841" y="11"/>
                  </a:lnTo>
                  <a:lnTo>
                    <a:pt x="836" y="6"/>
                  </a:lnTo>
                  <a:lnTo>
                    <a:pt x="830" y="3"/>
                  </a:lnTo>
                  <a:lnTo>
                    <a:pt x="822" y="2"/>
                  </a:lnTo>
                  <a:lnTo>
                    <a:pt x="814" y="0"/>
                  </a:lnTo>
                  <a:lnTo>
                    <a:pt x="36" y="0"/>
                  </a:lnTo>
                  <a:lnTo>
                    <a:pt x="36" y="0"/>
                  </a:lnTo>
                  <a:lnTo>
                    <a:pt x="36" y="0"/>
                  </a:lnTo>
                  <a:lnTo>
                    <a:pt x="30" y="2"/>
                  </a:lnTo>
                  <a:lnTo>
                    <a:pt x="22" y="3"/>
                  </a:lnTo>
                  <a:lnTo>
                    <a:pt x="16" y="6"/>
                  </a:lnTo>
                  <a:lnTo>
                    <a:pt x="11" y="11"/>
                  </a:lnTo>
                  <a:lnTo>
                    <a:pt x="6" y="17"/>
                  </a:lnTo>
                  <a:lnTo>
                    <a:pt x="2" y="23"/>
                  </a:lnTo>
                  <a:lnTo>
                    <a:pt x="0" y="30"/>
                  </a:lnTo>
                  <a:lnTo>
                    <a:pt x="0" y="37"/>
                  </a:lnTo>
                  <a:lnTo>
                    <a:pt x="0" y="37"/>
                  </a:lnTo>
                  <a:lnTo>
                    <a:pt x="0" y="37"/>
                  </a:lnTo>
                  <a:lnTo>
                    <a:pt x="0" y="45"/>
                  </a:lnTo>
                  <a:lnTo>
                    <a:pt x="2" y="51"/>
                  </a:lnTo>
                  <a:lnTo>
                    <a:pt x="6" y="58"/>
                  </a:lnTo>
                  <a:lnTo>
                    <a:pt x="11" y="64"/>
                  </a:lnTo>
                  <a:lnTo>
                    <a:pt x="16" y="68"/>
                  </a:lnTo>
                  <a:lnTo>
                    <a:pt x="22" y="72"/>
                  </a:lnTo>
                  <a:lnTo>
                    <a:pt x="30" y="73"/>
                  </a:lnTo>
                  <a:lnTo>
                    <a:pt x="36" y="75"/>
                  </a:lnTo>
                  <a:lnTo>
                    <a:pt x="36"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8" name="Freeform 58">
              <a:extLst>
                <a:ext uri="{FF2B5EF4-FFF2-40B4-BE49-F238E27FC236}">
                  <a16:creationId xmlns:a16="http://schemas.microsoft.com/office/drawing/2014/main" id="{C504D354-6F48-4BDA-B0D8-94D9C8E6532F}"/>
                </a:ext>
              </a:extLst>
            </p:cNvPr>
            <p:cNvSpPr>
              <a:spLocks/>
            </p:cNvSpPr>
            <p:nvPr/>
          </p:nvSpPr>
          <p:spPr bwMode="auto">
            <a:xfrm>
              <a:off x="5851525" y="1651001"/>
              <a:ext cx="179388" cy="290513"/>
            </a:xfrm>
            <a:custGeom>
              <a:avLst/>
              <a:gdLst>
                <a:gd name="T0" fmla="*/ 56 w 227"/>
                <a:gd name="T1" fmla="*/ 360 h 365"/>
                <a:gd name="T2" fmla="*/ 56 w 227"/>
                <a:gd name="T3" fmla="*/ 68 h 365"/>
                <a:gd name="T4" fmla="*/ 56 w 227"/>
                <a:gd name="T5" fmla="*/ 68 h 365"/>
                <a:gd name="T6" fmla="*/ 58 w 227"/>
                <a:gd name="T7" fmla="*/ 62 h 365"/>
                <a:gd name="T8" fmla="*/ 59 w 227"/>
                <a:gd name="T9" fmla="*/ 59 h 365"/>
                <a:gd name="T10" fmla="*/ 62 w 227"/>
                <a:gd name="T11" fmla="*/ 56 h 365"/>
                <a:gd name="T12" fmla="*/ 67 w 227"/>
                <a:gd name="T13" fmla="*/ 56 h 365"/>
                <a:gd name="T14" fmla="*/ 162 w 227"/>
                <a:gd name="T15" fmla="*/ 56 h 365"/>
                <a:gd name="T16" fmla="*/ 162 w 227"/>
                <a:gd name="T17" fmla="*/ 56 h 365"/>
                <a:gd name="T18" fmla="*/ 165 w 227"/>
                <a:gd name="T19" fmla="*/ 57 h 365"/>
                <a:gd name="T20" fmla="*/ 168 w 227"/>
                <a:gd name="T21" fmla="*/ 59 h 365"/>
                <a:gd name="T22" fmla="*/ 170 w 227"/>
                <a:gd name="T23" fmla="*/ 62 h 365"/>
                <a:gd name="T24" fmla="*/ 171 w 227"/>
                <a:gd name="T25" fmla="*/ 65 h 365"/>
                <a:gd name="T26" fmla="*/ 171 w 227"/>
                <a:gd name="T27" fmla="*/ 87 h 365"/>
                <a:gd name="T28" fmla="*/ 227 w 227"/>
                <a:gd name="T29" fmla="*/ 87 h 365"/>
                <a:gd name="T30" fmla="*/ 227 w 227"/>
                <a:gd name="T31" fmla="*/ 57 h 365"/>
                <a:gd name="T32" fmla="*/ 227 w 227"/>
                <a:gd name="T33" fmla="*/ 57 h 365"/>
                <a:gd name="T34" fmla="*/ 227 w 227"/>
                <a:gd name="T35" fmla="*/ 45 h 365"/>
                <a:gd name="T36" fmla="*/ 224 w 227"/>
                <a:gd name="T37" fmla="*/ 33 h 365"/>
                <a:gd name="T38" fmla="*/ 219 w 227"/>
                <a:gd name="T39" fmla="*/ 23 h 365"/>
                <a:gd name="T40" fmla="*/ 213 w 227"/>
                <a:gd name="T41" fmla="*/ 14 h 365"/>
                <a:gd name="T42" fmla="*/ 204 w 227"/>
                <a:gd name="T43" fmla="*/ 8 h 365"/>
                <a:gd name="T44" fmla="*/ 194 w 227"/>
                <a:gd name="T45" fmla="*/ 3 h 365"/>
                <a:gd name="T46" fmla="*/ 184 w 227"/>
                <a:gd name="T47" fmla="*/ 0 h 365"/>
                <a:gd name="T48" fmla="*/ 170 w 227"/>
                <a:gd name="T49" fmla="*/ 0 h 365"/>
                <a:gd name="T50" fmla="*/ 61 w 227"/>
                <a:gd name="T51" fmla="*/ 0 h 365"/>
                <a:gd name="T52" fmla="*/ 61 w 227"/>
                <a:gd name="T53" fmla="*/ 0 h 365"/>
                <a:gd name="T54" fmla="*/ 47 w 227"/>
                <a:gd name="T55" fmla="*/ 0 h 365"/>
                <a:gd name="T56" fmla="*/ 34 w 227"/>
                <a:gd name="T57" fmla="*/ 3 h 365"/>
                <a:gd name="T58" fmla="*/ 25 w 227"/>
                <a:gd name="T59" fmla="*/ 8 h 365"/>
                <a:gd name="T60" fmla="*/ 16 w 227"/>
                <a:gd name="T61" fmla="*/ 16 h 365"/>
                <a:gd name="T62" fmla="*/ 10 w 227"/>
                <a:gd name="T63" fmla="*/ 25 h 365"/>
                <a:gd name="T64" fmla="*/ 5 w 227"/>
                <a:gd name="T65" fmla="*/ 34 h 365"/>
                <a:gd name="T66" fmla="*/ 2 w 227"/>
                <a:gd name="T67" fmla="*/ 47 h 365"/>
                <a:gd name="T68" fmla="*/ 0 w 227"/>
                <a:gd name="T69" fmla="*/ 61 h 365"/>
                <a:gd name="T70" fmla="*/ 0 w 227"/>
                <a:gd name="T71" fmla="*/ 365 h 365"/>
                <a:gd name="T72" fmla="*/ 0 w 227"/>
                <a:gd name="T73" fmla="*/ 365 h 365"/>
                <a:gd name="T74" fmla="*/ 19 w 227"/>
                <a:gd name="T75" fmla="*/ 362 h 365"/>
                <a:gd name="T76" fmla="*/ 39 w 227"/>
                <a:gd name="T77" fmla="*/ 360 h 365"/>
                <a:gd name="T78" fmla="*/ 56 w 227"/>
                <a:gd name="T79" fmla="*/ 36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365">
                  <a:moveTo>
                    <a:pt x="56" y="360"/>
                  </a:moveTo>
                  <a:lnTo>
                    <a:pt x="56" y="68"/>
                  </a:lnTo>
                  <a:lnTo>
                    <a:pt x="56" y="68"/>
                  </a:lnTo>
                  <a:lnTo>
                    <a:pt x="58" y="62"/>
                  </a:lnTo>
                  <a:lnTo>
                    <a:pt x="59" y="59"/>
                  </a:lnTo>
                  <a:lnTo>
                    <a:pt x="62" y="56"/>
                  </a:lnTo>
                  <a:lnTo>
                    <a:pt x="67" y="56"/>
                  </a:lnTo>
                  <a:lnTo>
                    <a:pt x="162" y="56"/>
                  </a:lnTo>
                  <a:lnTo>
                    <a:pt x="162" y="56"/>
                  </a:lnTo>
                  <a:lnTo>
                    <a:pt x="165" y="57"/>
                  </a:lnTo>
                  <a:lnTo>
                    <a:pt x="168" y="59"/>
                  </a:lnTo>
                  <a:lnTo>
                    <a:pt x="170" y="62"/>
                  </a:lnTo>
                  <a:lnTo>
                    <a:pt x="171" y="65"/>
                  </a:lnTo>
                  <a:lnTo>
                    <a:pt x="171" y="87"/>
                  </a:lnTo>
                  <a:lnTo>
                    <a:pt x="227" y="87"/>
                  </a:lnTo>
                  <a:lnTo>
                    <a:pt x="227" y="57"/>
                  </a:lnTo>
                  <a:lnTo>
                    <a:pt x="227" y="57"/>
                  </a:lnTo>
                  <a:lnTo>
                    <a:pt x="227" y="45"/>
                  </a:lnTo>
                  <a:lnTo>
                    <a:pt x="224" y="33"/>
                  </a:lnTo>
                  <a:lnTo>
                    <a:pt x="219" y="23"/>
                  </a:lnTo>
                  <a:lnTo>
                    <a:pt x="213" y="14"/>
                  </a:lnTo>
                  <a:lnTo>
                    <a:pt x="204" y="8"/>
                  </a:lnTo>
                  <a:lnTo>
                    <a:pt x="194" y="3"/>
                  </a:lnTo>
                  <a:lnTo>
                    <a:pt x="184" y="0"/>
                  </a:lnTo>
                  <a:lnTo>
                    <a:pt x="170" y="0"/>
                  </a:lnTo>
                  <a:lnTo>
                    <a:pt x="61" y="0"/>
                  </a:lnTo>
                  <a:lnTo>
                    <a:pt x="61" y="0"/>
                  </a:lnTo>
                  <a:lnTo>
                    <a:pt x="47" y="0"/>
                  </a:lnTo>
                  <a:lnTo>
                    <a:pt x="34" y="3"/>
                  </a:lnTo>
                  <a:lnTo>
                    <a:pt x="25" y="8"/>
                  </a:lnTo>
                  <a:lnTo>
                    <a:pt x="16" y="16"/>
                  </a:lnTo>
                  <a:lnTo>
                    <a:pt x="10" y="25"/>
                  </a:lnTo>
                  <a:lnTo>
                    <a:pt x="5" y="34"/>
                  </a:lnTo>
                  <a:lnTo>
                    <a:pt x="2" y="47"/>
                  </a:lnTo>
                  <a:lnTo>
                    <a:pt x="0" y="61"/>
                  </a:lnTo>
                  <a:lnTo>
                    <a:pt x="0" y="365"/>
                  </a:lnTo>
                  <a:lnTo>
                    <a:pt x="0" y="365"/>
                  </a:lnTo>
                  <a:lnTo>
                    <a:pt x="19" y="362"/>
                  </a:lnTo>
                  <a:lnTo>
                    <a:pt x="39" y="360"/>
                  </a:lnTo>
                  <a:lnTo>
                    <a:pt x="56"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9" name="Freeform 59">
              <a:extLst>
                <a:ext uri="{FF2B5EF4-FFF2-40B4-BE49-F238E27FC236}">
                  <a16:creationId xmlns:a16="http://schemas.microsoft.com/office/drawing/2014/main" id="{76451522-9A58-4742-A658-1FBCCF50B939}"/>
                </a:ext>
              </a:extLst>
            </p:cNvPr>
            <p:cNvSpPr>
              <a:spLocks/>
            </p:cNvSpPr>
            <p:nvPr/>
          </p:nvSpPr>
          <p:spPr bwMode="auto">
            <a:xfrm>
              <a:off x="6054725" y="1414463"/>
              <a:ext cx="123825" cy="673100"/>
            </a:xfrm>
            <a:custGeom>
              <a:avLst/>
              <a:gdLst>
                <a:gd name="T0" fmla="*/ 132 w 156"/>
                <a:gd name="T1" fmla="*/ 107 h 848"/>
                <a:gd name="T2" fmla="*/ 156 w 156"/>
                <a:gd name="T3" fmla="*/ 79 h 848"/>
                <a:gd name="T4" fmla="*/ 156 w 156"/>
                <a:gd name="T5" fmla="*/ 31 h 848"/>
                <a:gd name="T6" fmla="*/ 125 w 156"/>
                <a:gd name="T7" fmla="*/ 31 h 848"/>
                <a:gd name="T8" fmla="*/ 125 w 156"/>
                <a:gd name="T9" fmla="*/ 0 h 848"/>
                <a:gd name="T10" fmla="*/ 29 w 156"/>
                <a:gd name="T11" fmla="*/ 0 h 848"/>
                <a:gd name="T12" fmla="*/ 29 w 156"/>
                <a:gd name="T13" fmla="*/ 31 h 848"/>
                <a:gd name="T14" fmla="*/ 0 w 156"/>
                <a:gd name="T15" fmla="*/ 31 h 848"/>
                <a:gd name="T16" fmla="*/ 0 w 156"/>
                <a:gd name="T17" fmla="*/ 79 h 848"/>
                <a:gd name="T18" fmla="*/ 23 w 156"/>
                <a:gd name="T19" fmla="*/ 107 h 848"/>
                <a:gd name="T20" fmla="*/ 21 w 156"/>
                <a:gd name="T21" fmla="*/ 390 h 848"/>
                <a:gd name="T22" fmla="*/ 21 w 156"/>
                <a:gd name="T23" fmla="*/ 390 h 848"/>
                <a:gd name="T24" fmla="*/ 32 w 156"/>
                <a:gd name="T25" fmla="*/ 394 h 848"/>
                <a:gd name="T26" fmla="*/ 41 w 156"/>
                <a:gd name="T27" fmla="*/ 400 h 848"/>
                <a:gd name="T28" fmla="*/ 49 w 156"/>
                <a:gd name="T29" fmla="*/ 408 h 848"/>
                <a:gd name="T30" fmla="*/ 57 w 156"/>
                <a:gd name="T31" fmla="*/ 418 h 848"/>
                <a:gd name="T32" fmla="*/ 62 w 156"/>
                <a:gd name="T33" fmla="*/ 427 h 848"/>
                <a:gd name="T34" fmla="*/ 66 w 156"/>
                <a:gd name="T35" fmla="*/ 438 h 848"/>
                <a:gd name="T36" fmla="*/ 69 w 156"/>
                <a:gd name="T37" fmla="*/ 450 h 848"/>
                <a:gd name="T38" fmla="*/ 71 w 156"/>
                <a:gd name="T39" fmla="*/ 463 h 848"/>
                <a:gd name="T40" fmla="*/ 71 w 156"/>
                <a:gd name="T41" fmla="*/ 848 h 848"/>
                <a:gd name="T42" fmla="*/ 136 w 156"/>
                <a:gd name="T43" fmla="*/ 848 h 848"/>
                <a:gd name="T44" fmla="*/ 132 w 156"/>
                <a:gd name="T45" fmla="*/ 10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6" h="848">
                  <a:moveTo>
                    <a:pt x="132" y="107"/>
                  </a:moveTo>
                  <a:lnTo>
                    <a:pt x="156" y="79"/>
                  </a:lnTo>
                  <a:lnTo>
                    <a:pt x="156" y="31"/>
                  </a:lnTo>
                  <a:lnTo>
                    <a:pt x="125" y="31"/>
                  </a:lnTo>
                  <a:lnTo>
                    <a:pt x="125" y="0"/>
                  </a:lnTo>
                  <a:lnTo>
                    <a:pt x="29" y="0"/>
                  </a:lnTo>
                  <a:lnTo>
                    <a:pt x="29" y="31"/>
                  </a:lnTo>
                  <a:lnTo>
                    <a:pt x="0" y="31"/>
                  </a:lnTo>
                  <a:lnTo>
                    <a:pt x="0" y="79"/>
                  </a:lnTo>
                  <a:lnTo>
                    <a:pt x="23" y="107"/>
                  </a:lnTo>
                  <a:lnTo>
                    <a:pt x="21" y="390"/>
                  </a:lnTo>
                  <a:lnTo>
                    <a:pt x="21" y="390"/>
                  </a:lnTo>
                  <a:lnTo>
                    <a:pt x="32" y="394"/>
                  </a:lnTo>
                  <a:lnTo>
                    <a:pt x="41" y="400"/>
                  </a:lnTo>
                  <a:lnTo>
                    <a:pt x="49" y="408"/>
                  </a:lnTo>
                  <a:lnTo>
                    <a:pt x="57" y="418"/>
                  </a:lnTo>
                  <a:lnTo>
                    <a:pt x="62" y="427"/>
                  </a:lnTo>
                  <a:lnTo>
                    <a:pt x="66" y="438"/>
                  </a:lnTo>
                  <a:lnTo>
                    <a:pt x="69" y="450"/>
                  </a:lnTo>
                  <a:lnTo>
                    <a:pt x="71" y="463"/>
                  </a:lnTo>
                  <a:lnTo>
                    <a:pt x="71" y="848"/>
                  </a:lnTo>
                  <a:lnTo>
                    <a:pt x="136" y="848"/>
                  </a:lnTo>
                  <a:lnTo>
                    <a:pt x="132" y="1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3" name="Freeform 60">
              <a:extLst>
                <a:ext uri="{FF2B5EF4-FFF2-40B4-BE49-F238E27FC236}">
                  <a16:creationId xmlns:a16="http://schemas.microsoft.com/office/drawing/2014/main" id="{C201A2AF-6C7E-47A6-930B-990A132CA662}"/>
                </a:ext>
              </a:extLst>
            </p:cNvPr>
            <p:cNvSpPr>
              <a:spLocks/>
            </p:cNvSpPr>
            <p:nvPr/>
          </p:nvSpPr>
          <p:spPr bwMode="auto">
            <a:xfrm>
              <a:off x="6188075" y="1557338"/>
              <a:ext cx="187325" cy="530225"/>
            </a:xfrm>
            <a:custGeom>
              <a:avLst/>
              <a:gdLst>
                <a:gd name="T0" fmla="*/ 165 w 237"/>
                <a:gd name="T1" fmla="*/ 109 h 668"/>
                <a:gd name="T2" fmla="*/ 165 w 237"/>
                <a:gd name="T3" fmla="*/ 109 h 668"/>
                <a:gd name="T4" fmla="*/ 165 w 237"/>
                <a:gd name="T5" fmla="*/ 101 h 668"/>
                <a:gd name="T6" fmla="*/ 162 w 237"/>
                <a:gd name="T7" fmla="*/ 93 h 668"/>
                <a:gd name="T8" fmla="*/ 159 w 237"/>
                <a:gd name="T9" fmla="*/ 87 h 668"/>
                <a:gd name="T10" fmla="*/ 154 w 237"/>
                <a:gd name="T11" fmla="*/ 81 h 668"/>
                <a:gd name="T12" fmla="*/ 148 w 237"/>
                <a:gd name="T13" fmla="*/ 76 h 668"/>
                <a:gd name="T14" fmla="*/ 142 w 237"/>
                <a:gd name="T15" fmla="*/ 73 h 668"/>
                <a:gd name="T16" fmla="*/ 134 w 237"/>
                <a:gd name="T17" fmla="*/ 70 h 668"/>
                <a:gd name="T18" fmla="*/ 126 w 237"/>
                <a:gd name="T19" fmla="*/ 70 h 668"/>
                <a:gd name="T20" fmla="*/ 100 w 237"/>
                <a:gd name="T21" fmla="*/ 70 h 668"/>
                <a:gd name="T22" fmla="*/ 100 w 237"/>
                <a:gd name="T23" fmla="*/ 48 h 668"/>
                <a:gd name="T24" fmla="*/ 100 w 237"/>
                <a:gd name="T25" fmla="*/ 48 h 668"/>
                <a:gd name="T26" fmla="*/ 101 w 237"/>
                <a:gd name="T27" fmla="*/ 42 h 668"/>
                <a:gd name="T28" fmla="*/ 103 w 237"/>
                <a:gd name="T29" fmla="*/ 37 h 668"/>
                <a:gd name="T30" fmla="*/ 106 w 237"/>
                <a:gd name="T31" fmla="*/ 34 h 668"/>
                <a:gd name="T32" fmla="*/ 114 w 237"/>
                <a:gd name="T33" fmla="*/ 34 h 668"/>
                <a:gd name="T34" fmla="*/ 191 w 237"/>
                <a:gd name="T35" fmla="*/ 34 h 668"/>
                <a:gd name="T36" fmla="*/ 191 w 237"/>
                <a:gd name="T37" fmla="*/ 34 h 668"/>
                <a:gd name="T38" fmla="*/ 198 w 237"/>
                <a:gd name="T39" fmla="*/ 36 h 668"/>
                <a:gd name="T40" fmla="*/ 201 w 237"/>
                <a:gd name="T41" fmla="*/ 39 h 668"/>
                <a:gd name="T42" fmla="*/ 202 w 237"/>
                <a:gd name="T43" fmla="*/ 45 h 668"/>
                <a:gd name="T44" fmla="*/ 202 w 237"/>
                <a:gd name="T45" fmla="*/ 50 h 668"/>
                <a:gd name="T46" fmla="*/ 202 w 237"/>
                <a:gd name="T47" fmla="*/ 668 h 668"/>
                <a:gd name="T48" fmla="*/ 237 w 237"/>
                <a:gd name="T49" fmla="*/ 668 h 668"/>
                <a:gd name="T50" fmla="*/ 237 w 237"/>
                <a:gd name="T51" fmla="*/ 50 h 668"/>
                <a:gd name="T52" fmla="*/ 237 w 237"/>
                <a:gd name="T53" fmla="*/ 50 h 668"/>
                <a:gd name="T54" fmla="*/ 237 w 237"/>
                <a:gd name="T55" fmla="*/ 40 h 668"/>
                <a:gd name="T56" fmla="*/ 233 w 237"/>
                <a:gd name="T57" fmla="*/ 31 h 668"/>
                <a:gd name="T58" fmla="*/ 230 w 237"/>
                <a:gd name="T59" fmla="*/ 23 h 668"/>
                <a:gd name="T60" fmla="*/ 226 w 237"/>
                <a:gd name="T61" fmla="*/ 16 h 668"/>
                <a:gd name="T62" fmla="*/ 226 w 237"/>
                <a:gd name="T63" fmla="*/ 16 h 668"/>
                <a:gd name="T64" fmla="*/ 219 w 237"/>
                <a:gd name="T65" fmla="*/ 8 h 668"/>
                <a:gd name="T66" fmla="*/ 212 w 237"/>
                <a:gd name="T67" fmla="*/ 3 h 668"/>
                <a:gd name="T68" fmla="*/ 202 w 237"/>
                <a:gd name="T69" fmla="*/ 2 h 668"/>
                <a:gd name="T70" fmla="*/ 193 w 237"/>
                <a:gd name="T71" fmla="*/ 0 h 668"/>
                <a:gd name="T72" fmla="*/ 108 w 237"/>
                <a:gd name="T73" fmla="*/ 0 h 668"/>
                <a:gd name="T74" fmla="*/ 108 w 237"/>
                <a:gd name="T75" fmla="*/ 0 h 668"/>
                <a:gd name="T76" fmla="*/ 97 w 237"/>
                <a:gd name="T77" fmla="*/ 2 h 668"/>
                <a:gd name="T78" fmla="*/ 89 w 237"/>
                <a:gd name="T79" fmla="*/ 3 h 668"/>
                <a:gd name="T80" fmla="*/ 81 w 237"/>
                <a:gd name="T81" fmla="*/ 8 h 668"/>
                <a:gd name="T82" fmla="*/ 75 w 237"/>
                <a:gd name="T83" fmla="*/ 14 h 668"/>
                <a:gd name="T84" fmla="*/ 72 w 237"/>
                <a:gd name="T85" fmla="*/ 20 h 668"/>
                <a:gd name="T86" fmla="*/ 69 w 237"/>
                <a:gd name="T87" fmla="*/ 29 h 668"/>
                <a:gd name="T88" fmla="*/ 67 w 237"/>
                <a:gd name="T89" fmla="*/ 39 h 668"/>
                <a:gd name="T90" fmla="*/ 66 w 237"/>
                <a:gd name="T91" fmla="*/ 48 h 668"/>
                <a:gd name="T92" fmla="*/ 66 w 237"/>
                <a:gd name="T93" fmla="*/ 70 h 668"/>
                <a:gd name="T94" fmla="*/ 41 w 237"/>
                <a:gd name="T95" fmla="*/ 70 h 668"/>
                <a:gd name="T96" fmla="*/ 41 w 237"/>
                <a:gd name="T97" fmla="*/ 70 h 668"/>
                <a:gd name="T98" fmla="*/ 31 w 237"/>
                <a:gd name="T99" fmla="*/ 70 h 668"/>
                <a:gd name="T100" fmla="*/ 25 w 237"/>
                <a:gd name="T101" fmla="*/ 73 h 668"/>
                <a:gd name="T102" fmla="*/ 17 w 237"/>
                <a:gd name="T103" fmla="*/ 76 h 668"/>
                <a:gd name="T104" fmla="*/ 13 w 237"/>
                <a:gd name="T105" fmla="*/ 81 h 668"/>
                <a:gd name="T106" fmla="*/ 7 w 237"/>
                <a:gd name="T107" fmla="*/ 87 h 668"/>
                <a:gd name="T108" fmla="*/ 3 w 237"/>
                <a:gd name="T109" fmla="*/ 93 h 668"/>
                <a:gd name="T110" fmla="*/ 2 w 237"/>
                <a:gd name="T111" fmla="*/ 101 h 668"/>
                <a:gd name="T112" fmla="*/ 0 w 237"/>
                <a:gd name="T113" fmla="*/ 109 h 668"/>
                <a:gd name="T114" fmla="*/ 0 w 237"/>
                <a:gd name="T115" fmla="*/ 668 h 668"/>
                <a:gd name="T116" fmla="*/ 165 w 237"/>
                <a:gd name="T117" fmla="*/ 668 h 668"/>
                <a:gd name="T118" fmla="*/ 165 w 237"/>
                <a:gd name="T119" fmla="*/ 109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7" h="668">
                  <a:moveTo>
                    <a:pt x="165" y="109"/>
                  </a:moveTo>
                  <a:lnTo>
                    <a:pt x="165" y="109"/>
                  </a:lnTo>
                  <a:lnTo>
                    <a:pt x="165" y="101"/>
                  </a:lnTo>
                  <a:lnTo>
                    <a:pt x="162" y="93"/>
                  </a:lnTo>
                  <a:lnTo>
                    <a:pt x="159" y="87"/>
                  </a:lnTo>
                  <a:lnTo>
                    <a:pt x="154" y="81"/>
                  </a:lnTo>
                  <a:lnTo>
                    <a:pt x="148" y="76"/>
                  </a:lnTo>
                  <a:lnTo>
                    <a:pt x="142" y="73"/>
                  </a:lnTo>
                  <a:lnTo>
                    <a:pt x="134" y="70"/>
                  </a:lnTo>
                  <a:lnTo>
                    <a:pt x="126" y="70"/>
                  </a:lnTo>
                  <a:lnTo>
                    <a:pt x="100" y="70"/>
                  </a:lnTo>
                  <a:lnTo>
                    <a:pt x="100" y="48"/>
                  </a:lnTo>
                  <a:lnTo>
                    <a:pt x="100" y="48"/>
                  </a:lnTo>
                  <a:lnTo>
                    <a:pt x="101" y="42"/>
                  </a:lnTo>
                  <a:lnTo>
                    <a:pt x="103" y="37"/>
                  </a:lnTo>
                  <a:lnTo>
                    <a:pt x="106" y="34"/>
                  </a:lnTo>
                  <a:lnTo>
                    <a:pt x="114" y="34"/>
                  </a:lnTo>
                  <a:lnTo>
                    <a:pt x="191" y="34"/>
                  </a:lnTo>
                  <a:lnTo>
                    <a:pt x="191" y="34"/>
                  </a:lnTo>
                  <a:lnTo>
                    <a:pt x="198" y="36"/>
                  </a:lnTo>
                  <a:lnTo>
                    <a:pt x="201" y="39"/>
                  </a:lnTo>
                  <a:lnTo>
                    <a:pt x="202" y="45"/>
                  </a:lnTo>
                  <a:lnTo>
                    <a:pt x="202" y="50"/>
                  </a:lnTo>
                  <a:lnTo>
                    <a:pt x="202" y="668"/>
                  </a:lnTo>
                  <a:lnTo>
                    <a:pt x="237" y="668"/>
                  </a:lnTo>
                  <a:lnTo>
                    <a:pt x="237" y="50"/>
                  </a:lnTo>
                  <a:lnTo>
                    <a:pt x="237" y="50"/>
                  </a:lnTo>
                  <a:lnTo>
                    <a:pt x="237" y="40"/>
                  </a:lnTo>
                  <a:lnTo>
                    <a:pt x="233" y="31"/>
                  </a:lnTo>
                  <a:lnTo>
                    <a:pt x="230" y="23"/>
                  </a:lnTo>
                  <a:lnTo>
                    <a:pt x="226" y="16"/>
                  </a:lnTo>
                  <a:lnTo>
                    <a:pt x="226" y="16"/>
                  </a:lnTo>
                  <a:lnTo>
                    <a:pt x="219" y="8"/>
                  </a:lnTo>
                  <a:lnTo>
                    <a:pt x="212" y="3"/>
                  </a:lnTo>
                  <a:lnTo>
                    <a:pt x="202" y="2"/>
                  </a:lnTo>
                  <a:lnTo>
                    <a:pt x="193" y="0"/>
                  </a:lnTo>
                  <a:lnTo>
                    <a:pt x="108" y="0"/>
                  </a:lnTo>
                  <a:lnTo>
                    <a:pt x="108" y="0"/>
                  </a:lnTo>
                  <a:lnTo>
                    <a:pt x="97" y="2"/>
                  </a:lnTo>
                  <a:lnTo>
                    <a:pt x="89" y="3"/>
                  </a:lnTo>
                  <a:lnTo>
                    <a:pt x="81" y="8"/>
                  </a:lnTo>
                  <a:lnTo>
                    <a:pt x="75" y="14"/>
                  </a:lnTo>
                  <a:lnTo>
                    <a:pt x="72" y="20"/>
                  </a:lnTo>
                  <a:lnTo>
                    <a:pt x="69" y="29"/>
                  </a:lnTo>
                  <a:lnTo>
                    <a:pt x="67" y="39"/>
                  </a:lnTo>
                  <a:lnTo>
                    <a:pt x="66" y="48"/>
                  </a:lnTo>
                  <a:lnTo>
                    <a:pt x="66" y="70"/>
                  </a:lnTo>
                  <a:lnTo>
                    <a:pt x="41" y="70"/>
                  </a:lnTo>
                  <a:lnTo>
                    <a:pt x="41" y="70"/>
                  </a:lnTo>
                  <a:lnTo>
                    <a:pt x="31" y="70"/>
                  </a:lnTo>
                  <a:lnTo>
                    <a:pt x="25" y="73"/>
                  </a:lnTo>
                  <a:lnTo>
                    <a:pt x="17" y="76"/>
                  </a:lnTo>
                  <a:lnTo>
                    <a:pt x="13" y="81"/>
                  </a:lnTo>
                  <a:lnTo>
                    <a:pt x="7" y="87"/>
                  </a:lnTo>
                  <a:lnTo>
                    <a:pt x="3" y="93"/>
                  </a:lnTo>
                  <a:lnTo>
                    <a:pt x="2" y="101"/>
                  </a:lnTo>
                  <a:lnTo>
                    <a:pt x="0" y="109"/>
                  </a:lnTo>
                  <a:lnTo>
                    <a:pt x="0" y="668"/>
                  </a:lnTo>
                  <a:lnTo>
                    <a:pt x="165" y="668"/>
                  </a:lnTo>
                  <a:lnTo>
                    <a:pt x="165"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4" name="Freeform 61">
              <a:extLst>
                <a:ext uri="{FF2B5EF4-FFF2-40B4-BE49-F238E27FC236}">
                  <a16:creationId xmlns:a16="http://schemas.microsoft.com/office/drawing/2014/main" id="{BA72CC6A-5A23-4C63-8F1C-E43401807DF8}"/>
                </a:ext>
              </a:extLst>
            </p:cNvPr>
            <p:cNvSpPr>
              <a:spLocks/>
            </p:cNvSpPr>
            <p:nvPr/>
          </p:nvSpPr>
          <p:spPr bwMode="auto">
            <a:xfrm>
              <a:off x="5797550" y="1739901"/>
              <a:ext cx="295275" cy="347663"/>
            </a:xfrm>
            <a:custGeom>
              <a:avLst/>
              <a:gdLst>
                <a:gd name="T0" fmla="*/ 27 w 372"/>
                <a:gd name="T1" fmla="*/ 364 h 440"/>
                <a:gd name="T2" fmla="*/ 31 w 372"/>
                <a:gd name="T3" fmla="*/ 329 h 440"/>
                <a:gd name="T4" fmla="*/ 47 w 372"/>
                <a:gd name="T5" fmla="*/ 308 h 440"/>
                <a:gd name="T6" fmla="*/ 72 w 372"/>
                <a:gd name="T7" fmla="*/ 295 h 440"/>
                <a:gd name="T8" fmla="*/ 106 w 372"/>
                <a:gd name="T9" fmla="*/ 291 h 440"/>
                <a:gd name="T10" fmla="*/ 265 w 372"/>
                <a:gd name="T11" fmla="*/ 308 h 440"/>
                <a:gd name="T12" fmla="*/ 112 w 372"/>
                <a:gd name="T13" fmla="*/ 308 h 440"/>
                <a:gd name="T14" fmla="*/ 86 w 372"/>
                <a:gd name="T15" fmla="*/ 311 h 440"/>
                <a:gd name="T16" fmla="*/ 63 w 372"/>
                <a:gd name="T17" fmla="*/ 322 h 440"/>
                <a:gd name="T18" fmla="*/ 58 w 372"/>
                <a:gd name="T19" fmla="*/ 326 h 440"/>
                <a:gd name="T20" fmla="*/ 47 w 372"/>
                <a:gd name="T21" fmla="*/ 343 h 440"/>
                <a:gd name="T22" fmla="*/ 42 w 372"/>
                <a:gd name="T23" fmla="*/ 371 h 440"/>
                <a:gd name="T24" fmla="*/ 94 w 372"/>
                <a:gd name="T25" fmla="*/ 440 h 440"/>
                <a:gd name="T26" fmla="*/ 94 w 372"/>
                <a:gd name="T27" fmla="*/ 374 h 440"/>
                <a:gd name="T28" fmla="*/ 98 w 372"/>
                <a:gd name="T29" fmla="*/ 364 h 440"/>
                <a:gd name="T30" fmla="*/ 112 w 372"/>
                <a:gd name="T31" fmla="*/ 360 h 440"/>
                <a:gd name="T32" fmla="*/ 157 w 372"/>
                <a:gd name="T33" fmla="*/ 440 h 440"/>
                <a:gd name="T34" fmla="*/ 372 w 372"/>
                <a:gd name="T35" fmla="*/ 51 h 440"/>
                <a:gd name="T36" fmla="*/ 370 w 372"/>
                <a:gd name="T37" fmla="*/ 42 h 440"/>
                <a:gd name="T38" fmla="*/ 362 w 372"/>
                <a:gd name="T39" fmla="*/ 24 h 440"/>
                <a:gd name="T40" fmla="*/ 348 w 372"/>
                <a:gd name="T41" fmla="*/ 10 h 440"/>
                <a:gd name="T42" fmla="*/ 330 w 372"/>
                <a:gd name="T43" fmla="*/ 2 h 440"/>
                <a:gd name="T44" fmla="*/ 209 w 372"/>
                <a:gd name="T45" fmla="*/ 0 h 440"/>
                <a:gd name="T46" fmla="*/ 199 w 372"/>
                <a:gd name="T47" fmla="*/ 2 h 440"/>
                <a:gd name="T48" fmla="*/ 181 w 372"/>
                <a:gd name="T49" fmla="*/ 10 h 440"/>
                <a:gd name="T50" fmla="*/ 167 w 372"/>
                <a:gd name="T51" fmla="*/ 24 h 440"/>
                <a:gd name="T52" fmla="*/ 159 w 372"/>
                <a:gd name="T53" fmla="*/ 42 h 440"/>
                <a:gd name="T54" fmla="*/ 157 w 372"/>
                <a:gd name="T55" fmla="*/ 250 h 440"/>
                <a:gd name="T56" fmla="*/ 265 w 372"/>
                <a:gd name="T57" fmla="*/ 264 h 440"/>
                <a:gd name="T58" fmla="*/ 106 w 372"/>
                <a:gd name="T59" fmla="*/ 264 h 440"/>
                <a:gd name="T60" fmla="*/ 63 w 372"/>
                <a:gd name="T61" fmla="*/ 270 h 440"/>
                <a:gd name="T62" fmla="*/ 44 w 372"/>
                <a:gd name="T63" fmla="*/ 278 h 440"/>
                <a:gd name="T64" fmla="*/ 28 w 372"/>
                <a:gd name="T65" fmla="*/ 289 h 440"/>
                <a:gd name="T66" fmla="*/ 16 w 372"/>
                <a:gd name="T67" fmla="*/ 303 h 440"/>
                <a:gd name="T68" fmla="*/ 8 w 372"/>
                <a:gd name="T69" fmla="*/ 320 h 440"/>
                <a:gd name="T70" fmla="*/ 2 w 372"/>
                <a:gd name="T71" fmla="*/ 340 h 440"/>
                <a:gd name="T72" fmla="*/ 0 w 372"/>
                <a:gd name="T73" fmla="*/ 364 h 440"/>
                <a:gd name="T74" fmla="*/ 27 w 372"/>
                <a:gd name="T75"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440">
                  <a:moveTo>
                    <a:pt x="27" y="364"/>
                  </a:moveTo>
                  <a:lnTo>
                    <a:pt x="27" y="364"/>
                  </a:lnTo>
                  <a:lnTo>
                    <a:pt x="27" y="345"/>
                  </a:lnTo>
                  <a:lnTo>
                    <a:pt x="31" y="329"/>
                  </a:lnTo>
                  <a:lnTo>
                    <a:pt x="38" y="317"/>
                  </a:lnTo>
                  <a:lnTo>
                    <a:pt x="47" y="308"/>
                  </a:lnTo>
                  <a:lnTo>
                    <a:pt x="59" y="300"/>
                  </a:lnTo>
                  <a:lnTo>
                    <a:pt x="72" y="295"/>
                  </a:lnTo>
                  <a:lnTo>
                    <a:pt x="87" y="292"/>
                  </a:lnTo>
                  <a:lnTo>
                    <a:pt x="106" y="291"/>
                  </a:lnTo>
                  <a:lnTo>
                    <a:pt x="265" y="291"/>
                  </a:lnTo>
                  <a:lnTo>
                    <a:pt x="265" y="308"/>
                  </a:lnTo>
                  <a:lnTo>
                    <a:pt x="112" y="308"/>
                  </a:lnTo>
                  <a:lnTo>
                    <a:pt x="112" y="308"/>
                  </a:lnTo>
                  <a:lnTo>
                    <a:pt x="100" y="308"/>
                  </a:lnTo>
                  <a:lnTo>
                    <a:pt x="86" y="311"/>
                  </a:lnTo>
                  <a:lnTo>
                    <a:pt x="75" y="315"/>
                  </a:lnTo>
                  <a:lnTo>
                    <a:pt x="63" y="322"/>
                  </a:lnTo>
                  <a:lnTo>
                    <a:pt x="63" y="322"/>
                  </a:lnTo>
                  <a:lnTo>
                    <a:pt x="58" y="326"/>
                  </a:lnTo>
                  <a:lnTo>
                    <a:pt x="53" y="333"/>
                  </a:lnTo>
                  <a:lnTo>
                    <a:pt x="47" y="343"/>
                  </a:lnTo>
                  <a:lnTo>
                    <a:pt x="44" y="357"/>
                  </a:lnTo>
                  <a:lnTo>
                    <a:pt x="42" y="371"/>
                  </a:lnTo>
                  <a:lnTo>
                    <a:pt x="42" y="440"/>
                  </a:lnTo>
                  <a:lnTo>
                    <a:pt x="94" y="440"/>
                  </a:lnTo>
                  <a:lnTo>
                    <a:pt x="94" y="374"/>
                  </a:lnTo>
                  <a:lnTo>
                    <a:pt x="94" y="374"/>
                  </a:lnTo>
                  <a:lnTo>
                    <a:pt x="95" y="368"/>
                  </a:lnTo>
                  <a:lnTo>
                    <a:pt x="98" y="364"/>
                  </a:lnTo>
                  <a:lnTo>
                    <a:pt x="104" y="360"/>
                  </a:lnTo>
                  <a:lnTo>
                    <a:pt x="112" y="360"/>
                  </a:lnTo>
                  <a:lnTo>
                    <a:pt x="157" y="360"/>
                  </a:lnTo>
                  <a:lnTo>
                    <a:pt x="157" y="440"/>
                  </a:lnTo>
                  <a:lnTo>
                    <a:pt x="372" y="440"/>
                  </a:lnTo>
                  <a:lnTo>
                    <a:pt x="372" y="51"/>
                  </a:lnTo>
                  <a:lnTo>
                    <a:pt x="372" y="51"/>
                  </a:lnTo>
                  <a:lnTo>
                    <a:pt x="370" y="42"/>
                  </a:lnTo>
                  <a:lnTo>
                    <a:pt x="367" y="33"/>
                  </a:lnTo>
                  <a:lnTo>
                    <a:pt x="362" y="24"/>
                  </a:lnTo>
                  <a:lnTo>
                    <a:pt x="356" y="16"/>
                  </a:lnTo>
                  <a:lnTo>
                    <a:pt x="348" y="10"/>
                  </a:lnTo>
                  <a:lnTo>
                    <a:pt x="341" y="5"/>
                  </a:lnTo>
                  <a:lnTo>
                    <a:pt x="330" y="2"/>
                  </a:lnTo>
                  <a:lnTo>
                    <a:pt x="320" y="0"/>
                  </a:lnTo>
                  <a:lnTo>
                    <a:pt x="209" y="0"/>
                  </a:lnTo>
                  <a:lnTo>
                    <a:pt x="209" y="0"/>
                  </a:lnTo>
                  <a:lnTo>
                    <a:pt x="199" y="2"/>
                  </a:lnTo>
                  <a:lnTo>
                    <a:pt x="188" y="5"/>
                  </a:lnTo>
                  <a:lnTo>
                    <a:pt x="181" y="10"/>
                  </a:lnTo>
                  <a:lnTo>
                    <a:pt x="173" y="16"/>
                  </a:lnTo>
                  <a:lnTo>
                    <a:pt x="167" y="24"/>
                  </a:lnTo>
                  <a:lnTo>
                    <a:pt x="162" y="33"/>
                  </a:lnTo>
                  <a:lnTo>
                    <a:pt x="159" y="42"/>
                  </a:lnTo>
                  <a:lnTo>
                    <a:pt x="157" y="51"/>
                  </a:lnTo>
                  <a:lnTo>
                    <a:pt x="157" y="250"/>
                  </a:lnTo>
                  <a:lnTo>
                    <a:pt x="265" y="250"/>
                  </a:lnTo>
                  <a:lnTo>
                    <a:pt x="265" y="264"/>
                  </a:lnTo>
                  <a:lnTo>
                    <a:pt x="106" y="264"/>
                  </a:lnTo>
                  <a:lnTo>
                    <a:pt x="106" y="264"/>
                  </a:lnTo>
                  <a:lnTo>
                    <a:pt x="83" y="266"/>
                  </a:lnTo>
                  <a:lnTo>
                    <a:pt x="63" y="270"/>
                  </a:lnTo>
                  <a:lnTo>
                    <a:pt x="53" y="275"/>
                  </a:lnTo>
                  <a:lnTo>
                    <a:pt x="44" y="278"/>
                  </a:lnTo>
                  <a:lnTo>
                    <a:pt x="36" y="283"/>
                  </a:lnTo>
                  <a:lnTo>
                    <a:pt x="28" y="289"/>
                  </a:lnTo>
                  <a:lnTo>
                    <a:pt x="22" y="295"/>
                  </a:lnTo>
                  <a:lnTo>
                    <a:pt x="16" y="303"/>
                  </a:lnTo>
                  <a:lnTo>
                    <a:pt x="11" y="311"/>
                  </a:lnTo>
                  <a:lnTo>
                    <a:pt x="8" y="320"/>
                  </a:lnTo>
                  <a:lnTo>
                    <a:pt x="5" y="329"/>
                  </a:lnTo>
                  <a:lnTo>
                    <a:pt x="2" y="340"/>
                  </a:lnTo>
                  <a:lnTo>
                    <a:pt x="0" y="351"/>
                  </a:lnTo>
                  <a:lnTo>
                    <a:pt x="0" y="364"/>
                  </a:lnTo>
                  <a:lnTo>
                    <a:pt x="0" y="440"/>
                  </a:lnTo>
                  <a:lnTo>
                    <a:pt x="27" y="440"/>
                  </a:lnTo>
                  <a:lnTo>
                    <a:pt x="27" y="3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65" name="Grafika 164" descr="Monety">
            <a:extLst>
              <a:ext uri="{FF2B5EF4-FFF2-40B4-BE49-F238E27FC236}">
                <a16:creationId xmlns:a16="http://schemas.microsoft.com/office/drawing/2014/main" id="{550AF127-F1BF-4616-AAEC-2645A1ABC563}"/>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3419688" y="4667108"/>
            <a:ext cx="244313" cy="244313"/>
          </a:xfrm>
          <a:prstGeom prst="rect">
            <a:avLst/>
          </a:prstGeom>
        </p:spPr>
      </p:pic>
      <p:grpSp>
        <p:nvGrpSpPr>
          <p:cNvPr id="166" name="Grupa 165">
            <a:extLst>
              <a:ext uri="{FF2B5EF4-FFF2-40B4-BE49-F238E27FC236}">
                <a16:creationId xmlns:a16="http://schemas.microsoft.com/office/drawing/2014/main" id="{C7BAD6CB-3A56-4A1F-937A-0712BCE5708A}"/>
              </a:ext>
            </a:extLst>
          </p:cNvPr>
          <p:cNvGrpSpPr>
            <a:grpSpLocks noChangeAspect="1"/>
          </p:cNvGrpSpPr>
          <p:nvPr/>
        </p:nvGrpSpPr>
        <p:grpSpPr>
          <a:xfrm>
            <a:off x="6693594" y="4660545"/>
            <a:ext cx="244313" cy="244313"/>
            <a:chOff x="5231130" y="4009638"/>
            <a:chExt cx="936000" cy="936000"/>
          </a:xfrm>
          <a:solidFill>
            <a:srgbClr val="CDCDCD"/>
          </a:solidFill>
        </p:grpSpPr>
        <p:pic>
          <p:nvPicPr>
            <p:cNvPr id="167" name="Grafika 166" descr="Drzewo liściaste">
              <a:extLst>
                <a:ext uri="{FF2B5EF4-FFF2-40B4-BE49-F238E27FC236}">
                  <a16:creationId xmlns:a16="http://schemas.microsoft.com/office/drawing/2014/main" id="{5493FD9B-E120-4634-AB47-98E6CEA69AAC}"/>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5231130" y="4009638"/>
              <a:ext cx="936000" cy="936000"/>
            </a:xfrm>
            <a:prstGeom prst="rect">
              <a:avLst/>
            </a:prstGeom>
          </p:spPr>
        </p:pic>
        <p:pic>
          <p:nvPicPr>
            <p:cNvPr id="168" name="Grafika 167" descr="Kwiat">
              <a:extLst>
                <a:ext uri="{FF2B5EF4-FFF2-40B4-BE49-F238E27FC236}">
                  <a16:creationId xmlns:a16="http://schemas.microsoft.com/office/drawing/2014/main" id="{533E9BCC-7FF1-49A5-9793-990A4541E159}"/>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5403106" y="4731784"/>
              <a:ext cx="180000" cy="180000"/>
            </a:xfrm>
            <a:prstGeom prst="rect">
              <a:avLst/>
            </a:prstGeom>
          </p:spPr>
        </p:pic>
      </p:grpSp>
      <p:sp>
        <p:nvSpPr>
          <p:cNvPr id="169" name="pole tekstowe 168">
            <a:extLst>
              <a:ext uri="{FF2B5EF4-FFF2-40B4-BE49-F238E27FC236}">
                <a16:creationId xmlns:a16="http://schemas.microsoft.com/office/drawing/2014/main" id="{B23E1A2D-517E-4955-8639-57E6D726AA1A}"/>
              </a:ext>
            </a:extLst>
          </p:cNvPr>
          <p:cNvSpPr txBox="1"/>
          <p:nvPr/>
        </p:nvSpPr>
        <p:spPr>
          <a:xfrm>
            <a:off x="5171480" y="1383512"/>
            <a:ext cx="773832" cy="253916"/>
          </a:xfrm>
          <a:prstGeom prst="rect">
            <a:avLst/>
          </a:prstGeom>
          <a:solidFill>
            <a:srgbClr val="FFFFFF"/>
          </a:solidFill>
        </p:spPr>
        <p:txBody>
          <a:bodyPr wrap="square">
            <a:spAutoFit/>
          </a:bodyPr>
          <a:lstStyle/>
          <a:p>
            <a:pPr algn="ctr"/>
            <a:r>
              <a:rPr lang="pl-PL" sz="1050" b="1" i="0" u="none" strike="noStrike">
                <a:solidFill>
                  <a:schemeClr val="tx1"/>
                </a:solidFill>
                <a:effectLst/>
              </a:rPr>
              <a:t>Ogółem</a:t>
            </a:r>
            <a:endParaRPr lang="pl-PL" sz="1050" b="1"/>
          </a:p>
        </p:txBody>
      </p:sp>
      <p:grpSp>
        <p:nvGrpSpPr>
          <p:cNvPr id="7" name="Grupa 6">
            <a:extLst>
              <a:ext uri="{FF2B5EF4-FFF2-40B4-BE49-F238E27FC236}">
                <a16:creationId xmlns:a16="http://schemas.microsoft.com/office/drawing/2014/main" id="{4235D6E4-EA89-4722-B5EC-34188E8E4848}"/>
              </a:ext>
            </a:extLst>
          </p:cNvPr>
          <p:cNvGrpSpPr/>
          <p:nvPr/>
        </p:nvGrpSpPr>
        <p:grpSpPr>
          <a:xfrm>
            <a:off x="6082502" y="1231371"/>
            <a:ext cx="1822888" cy="537520"/>
            <a:chOff x="6082502" y="1231371"/>
            <a:chExt cx="1822888" cy="537520"/>
          </a:xfrm>
        </p:grpSpPr>
        <p:sp>
          <p:nvSpPr>
            <p:cNvPr id="173" name="Prostokąt 172">
              <a:extLst>
                <a:ext uri="{FF2B5EF4-FFF2-40B4-BE49-F238E27FC236}">
                  <a16:creationId xmlns:a16="http://schemas.microsoft.com/office/drawing/2014/main" id="{F21D9A41-6F27-487E-9318-6DB432C92501}"/>
                </a:ext>
              </a:extLst>
            </p:cNvPr>
            <p:cNvSpPr/>
            <p:nvPr/>
          </p:nvSpPr>
          <p:spPr>
            <a:xfrm rot="16200000">
              <a:off x="6079856" y="1436913"/>
              <a:ext cx="83119" cy="77824"/>
            </a:xfrm>
            <a:prstGeom prst="rect">
              <a:avLst/>
            </a:prstGeom>
            <a:solidFill>
              <a:srgbClr val="BFBC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74" name="Prostokąt 173">
              <a:extLst>
                <a:ext uri="{FF2B5EF4-FFF2-40B4-BE49-F238E27FC236}">
                  <a16:creationId xmlns:a16="http://schemas.microsoft.com/office/drawing/2014/main" id="{E257D90A-6932-4F81-9B82-1B54D426718B}"/>
                </a:ext>
              </a:extLst>
            </p:cNvPr>
            <p:cNvSpPr/>
            <p:nvPr/>
          </p:nvSpPr>
          <p:spPr>
            <a:xfrm rot="16200000">
              <a:off x="6079857" y="1597706"/>
              <a:ext cx="83119" cy="77824"/>
            </a:xfrm>
            <a:prstGeom prst="rect">
              <a:avLst/>
            </a:prstGeom>
            <a:solidFill>
              <a:srgbClr val="4A46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71" name="pole tekstowe 170">
              <a:extLst>
                <a:ext uri="{FF2B5EF4-FFF2-40B4-BE49-F238E27FC236}">
                  <a16:creationId xmlns:a16="http://schemas.microsoft.com/office/drawing/2014/main" id="{84EBF2B3-9992-4949-A0E7-708792209486}"/>
                </a:ext>
              </a:extLst>
            </p:cNvPr>
            <p:cNvSpPr txBox="1"/>
            <p:nvPr/>
          </p:nvSpPr>
          <p:spPr>
            <a:xfrm>
              <a:off x="6111887" y="1231371"/>
              <a:ext cx="1793503" cy="253916"/>
            </a:xfrm>
            <a:prstGeom prst="rect">
              <a:avLst/>
            </a:prstGeom>
            <a:noFill/>
          </p:spPr>
          <p:txBody>
            <a:bodyPr wrap="square" rtlCol="0">
              <a:spAutoFit/>
            </a:bodyPr>
            <a:lstStyle/>
            <a:p>
              <a:r>
                <a:rPr lang="pl-PL" sz="1050"/>
                <a:t>Pracujący</a:t>
              </a:r>
            </a:p>
          </p:txBody>
        </p:sp>
        <p:sp>
          <p:nvSpPr>
            <p:cNvPr id="172" name="Prostokąt 171">
              <a:extLst>
                <a:ext uri="{FF2B5EF4-FFF2-40B4-BE49-F238E27FC236}">
                  <a16:creationId xmlns:a16="http://schemas.microsoft.com/office/drawing/2014/main" id="{7351BE39-6B38-401C-A7A3-2AFD752403A0}"/>
                </a:ext>
              </a:extLst>
            </p:cNvPr>
            <p:cNvSpPr/>
            <p:nvPr/>
          </p:nvSpPr>
          <p:spPr>
            <a:xfrm rot="16200000">
              <a:off x="6079854" y="1297084"/>
              <a:ext cx="83119" cy="77824"/>
            </a:xfrm>
            <a:prstGeom prst="rect">
              <a:avLst/>
            </a:prstGeom>
            <a:solidFill>
              <a:srgbClr val="E779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75" name="pole tekstowe 174">
              <a:extLst>
                <a:ext uri="{FF2B5EF4-FFF2-40B4-BE49-F238E27FC236}">
                  <a16:creationId xmlns:a16="http://schemas.microsoft.com/office/drawing/2014/main" id="{8250271F-50F3-446D-9349-6BBEDCA35570}"/>
                </a:ext>
              </a:extLst>
            </p:cNvPr>
            <p:cNvSpPr txBox="1"/>
            <p:nvPr/>
          </p:nvSpPr>
          <p:spPr>
            <a:xfrm>
              <a:off x="6111887" y="1379800"/>
              <a:ext cx="1793503" cy="253916"/>
            </a:xfrm>
            <a:prstGeom prst="rect">
              <a:avLst/>
            </a:prstGeom>
            <a:noFill/>
          </p:spPr>
          <p:txBody>
            <a:bodyPr wrap="square" rtlCol="0">
              <a:spAutoFit/>
            </a:bodyPr>
            <a:lstStyle/>
            <a:p>
              <a:r>
                <a:rPr lang="pl-PL" sz="1050"/>
                <a:t>Emeryt, rencista</a:t>
              </a:r>
            </a:p>
          </p:txBody>
        </p:sp>
        <p:sp>
          <p:nvSpPr>
            <p:cNvPr id="183" name="pole tekstowe 182">
              <a:extLst>
                <a:ext uri="{FF2B5EF4-FFF2-40B4-BE49-F238E27FC236}">
                  <a16:creationId xmlns:a16="http://schemas.microsoft.com/office/drawing/2014/main" id="{CEA466E8-5023-441A-A4B3-4DBD6D6E28FE}"/>
                </a:ext>
              </a:extLst>
            </p:cNvPr>
            <p:cNvSpPr txBox="1"/>
            <p:nvPr/>
          </p:nvSpPr>
          <p:spPr>
            <a:xfrm>
              <a:off x="6111887" y="1514975"/>
              <a:ext cx="1793503" cy="253916"/>
            </a:xfrm>
            <a:prstGeom prst="rect">
              <a:avLst/>
            </a:prstGeom>
            <a:noFill/>
          </p:spPr>
          <p:txBody>
            <a:bodyPr wrap="square" rtlCol="0">
              <a:spAutoFit/>
            </a:bodyPr>
            <a:lstStyle/>
            <a:p>
              <a:r>
                <a:rPr lang="pl-PL" sz="1050"/>
                <a:t>Niepracujący</a:t>
              </a:r>
            </a:p>
          </p:txBody>
        </p:sp>
      </p:grpSp>
      <p:sp>
        <p:nvSpPr>
          <p:cNvPr id="20" name="Prostokąt: zaokrąglone rogi 19">
            <a:extLst>
              <a:ext uri="{FF2B5EF4-FFF2-40B4-BE49-F238E27FC236}">
                <a16:creationId xmlns:a16="http://schemas.microsoft.com/office/drawing/2014/main" id="{4FBE5D9F-8FEA-434A-BEA1-101B0922FA47}"/>
              </a:ext>
            </a:extLst>
          </p:cNvPr>
          <p:cNvSpPr/>
          <p:nvPr/>
        </p:nvSpPr>
        <p:spPr>
          <a:xfrm>
            <a:off x="624293" y="1416084"/>
            <a:ext cx="3420564" cy="2604638"/>
          </a:xfrm>
          <a:prstGeom prst="roundRect">
            <a:avLst>
              <a:gd name="adj" fmla="val 10185"/>
            </a:avLst>
          </a:prstGeom>
          <a:noFill/>
          <a:ln w="6350">
            <a:solidFill>
              <a:srgbClr val="48AA48"/>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 name="pole tekstowe 25">
            <a:extLst>
              <a:ext uri="{FF2B5EF4-FFF2-40B4-BE49-F238E27FC236}">
                <a16:creationId xmlns:a16="http://schemas.microsoft.com/office/drawing/2014/main" id="{F09C940F-9A0D-48A4-BB71-6435AD5E04B4}"/>
              </a:ext>
            </a:extLst>
          </p:cNvPr>
          <p:cNvSpPr txBox="1"/>
          <p:nvPr/>
        </p:nvSpPr>
        <p:spPr>
          <a:xfrm>
            <a:off x="1851021" y="1298065"/>
            <a:ext cx="839508" cy="276999"/>
          </a:xfrm>
          <a:prstGeom prst="rect">
            <a:avLst/>
          </a:prstGeom>
          <a:solidFill>
            <a:schemeClr val="bg1"/>
          </a:solidFill>
        </p:spPr>
        <p:txBody>
          <a:bodyPr wrap="square">
            <a:spAutoFit/>
          </a:bodyPr>
          <a:lstStyle/>
          <a:p>
            <a:pPr algn="ctr"/>
            <a:r>
              <a:rPr lang="pl-PL" sz="1200" b="1"/>
              <a:t>TOP3</a:t>
            </a:r>
          </a:p>
        </p:txBody>
      </p:sp>
      <p:sp>
        <p:nvSpPr>
          <p:cNvPr id="27" name="Prostokąt 26">
            <a:extLst>
              <a:ext uri="{FF2B5EF4-FFF2-40B4-BE49-F238E27FC236}">
                <a16:creationId xmlns:a16="http://schemas.microsoft.com/office/drawing/2014/main" id="{CF74AAA1-DE95-4B61-9E78-9E2A06EB1646}"/>
              </a:ext>
            </a:extLst>
          </p:cNvPr>
          <p:cNvSpPr/>
          <p:nvPr/>
        </p:nvSpPr>
        <p:spPr>
          <a:xfrm rot="16200000">
            <a:off x="5223099" y="1467099"/>
            <a:ext cx="83119" cy="77824"/>
          </a:xfrm>
          <a:prstGeom prst="rect">
            <a:avLst/>
          </a:prstGeom>
          <a:solidFill>
            <a:srgbClr val="99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87" name="Grupa 86">
            <a:extLst>
              <a:ext uri="{FF2B5EF4-FFF2-40B4-BE49-F238E27FC236}">
                <a16:creationId xmlns:a16="http://schemas.microsoft.com/office/drawing/2014/main" id="{1A002580-9EDB-4426-A737-CDDB66930F04}"/>
              </a:ext>
            </a:extLst>
          </p:cNvPr>
          <p:cNvGrpSpPr>
            <a:grpSpLocks noChangeAspect="1"/>
          </p:cNvGrpSpPr>
          <p:nvPr/>
        </p:nvGrpSpPr>
        <p:grpSpPr>
          <a:xfrm>
            <a:off x="7370512" y="1124744"/>
            <a:ext cx="602201" cy="684000"/>
            <a:chOff x="8001129" y="3982537"/>
            <a:chExt cx="284805" cy="323493"/>
          </a:xfrm>
        </p:grpSpPr>
        <p:sp>
          <p:nvSpPr>
            <p:cNvPr id="88" name="Freeform 167">
              <a:extLst>
                <a:ext uri="{FF2B5EF4-FFF2-40B4-BE49-F238E27FC236}">
                  <a16:creationId xmlns:a16="http://schemas.microsoft.com/office/drawing/2014/main" id="{731E3C2A-C48F-465C-BA5A-E387CE91A498}"/>
                </a:ext>
              </a:extLst>
            </p:cNvPr>
            <p:cNvSpPr>
              <a:spLocks noEditPoints="1"/>
            </p:cNvSpPr>
            <p:nvPr/>
          </p:nvSpPr>
          <p:spPr bwMode="auto">
            <a:xfrm>
              <a:off x="8001129" y="3982537"/>
              <a:ext cx="187675" cy="323493"/>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9" name="Freeform 168">
              <a:extLst>
                <a:ext uri="{FF2B5EF4-FFF2-40B4-BE49-F238E27FC236}">
                  <a16:creationId xmlns:a16="http://schemas.microsoft.com/office/drawing/2014/main" id="{40D86672-F97B-4F6E-B7E9-3785F59E81E8}"/>
                </a:ext>
              </a:extLst>
            </p:cNvPr>
            <p:cNvSpPr>
              <a:spLocks/>
            </p:cNvSpPr>
            <p:nvPr/>
          </p:nvSpPr>
          <p:spPr bwMode="auto">
            <a:xfrm>
              <a:off x="8134477" y="4176797"/>
              <a:ext cx="122647" cy="129233"/>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0" name="Freeform 169">
              <a:extLst>
                <a:ext uri="{FF2B5EF4-FFF2-40B4-BE49-F238E27FC236}">
                  <a16:creationId xmlns:a16="http://schemas.microsoft.com/office/drawing/2014/main" id="{7B66B3BB-D935-4D18-A13B-BE8C6687C2D0}"/>
                </a:ext>
              </a:extLst>
            </p:cNvPr>
            <p:cNvSpPr>
              <a:spLocks/>
            </p:cNvSpPr>
            <p:nvPr/>
          </p:nvSpPr>
          <p:spPr bwMode="auto">
            <a:xfrm>
              <a:off x="8200328" y="4082960"/>
              <a:ext cx="85606" cy="83137"/>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3" name="Symbol zastępczy tekstu 7">
            <a:extLst>
              <a:ext uri="{FF2B5EF4-FFF2-40B4-BE49-F238E27FC236}">
                <a16:creationId xmlns:a16="http://schemas.microsoft.com/office/drawing/2014/main" id="{F5A4BFCF-5098-4A7B-B561-88B7492F3219}"/>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21289253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upa 11">
            <a:extLst>
              <a:ext uri="{FF2B5EF4-FFF2-40B4-BE49-F238E27FC236}">
                <a16:creationId xmlns:a16="http://schemas.microsoft.com/office/drawing/2014/main" id="{A0107DE3-45F6-4AA3-94C6-FF7EF0336913}"/>
              </a:ext>
            </a:extLst>
          </p:cNvPr>
          <p:cNvGrpSpPr/>
          <p:nvPr/>
        </p:nvGrpSpPr>
        <p:grpSpPr>
          <a:xfrm>
            <a:off x="3571499" y="3218953"/>
            <a:ext cx="424173" cy="424173"/>
            <a:chOff x="7127875" y="3567113"/>
            <a:chExt cx="674688" cy="674688"/>
          </a:xfrm>
          <a:solidFill>
            <a:schemeClr val="tx1">
              <a:lumMod val="40000"/>
              <a:lumOff val="60000"/>
            </a:schemeClr>
          </a:solidFill>
        </p:grpSpPr>
        <p:sp>
          <p:nvSpPr>
            <p:cNvPr id="13" name="Freeform 13">
              <a:extLst>
                <a:ext uri="{FF2B5EF4-FFF2-40B4-BE49-F238E27FC236}">
                  <a16:creationId xmlns:a16="http://schemas.microsoft.com/office/drawing/2014/main" id="{18C50CCE-C037-411F-A376-78FB9564AE28}"/>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14">
              <a:extLst>
                <a:ext uri="{FF2B5EF4-FFF2-40B4-BE49-F238E27FC236}">
                  <a16:creationId xmlns:a16="http://schemas.microsoft.com/office/drawing/2014/main" id="{C19A9BF2-7A8B-4ED9-8639-C5CC1BFCB2C8}"/>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5" name="Grupa 14">
            <a:extLst>
              <a:ext uri="{FF2B5EF4-FFF2-40B4-BE49-F238E27FC236}">
                <a16:creationId xmlns:a16="http://schemas.microsoft.com/office/drawing/2014/main" id="{663F7883-9C1B-43EF-84D1-27A91AFB5186}"/>
              </a:ext>
            </a:extLst>
          </p:cNvPr>
          <p:cNvGrpSpPr/>
          <p:nvPr/>
        </p:nvGrpSpPr>
        <p:grpSpPr>
          <a:xfrm>
            <a:off x="2764516" y="3213196"/>
            <a:ext cx="424173" cy="424173"/>
            <a:chOff x="7127875" y="3567113"/>
            <a:chExt cx="674688" cy="674688"/>
          </a:xfrm>
          <a:solidFill>
            <a:schemeClr val="bg1">
              <a:lumMod val="95000"/>
            </a:schemeClr>
          </a:solidFill>
        </p:grpSpPr>
        <p:sp>
          <p:nvSpPr>
            <p:cNvPr id="16" name="Freeform 13">
              <a:extLst>
                <a:ext uri="{FF2B5EF4-FFF2-40B4-BE49-F238E27FC236}">
                  <a16:creationId xmlns:a16="http://schemas.microsoft.com/office/drawing/2014/main" id="{68DFEECB-DB40-4CD1-B6D8-383130146F98}"/>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14">
              <a:extLst>
                <a:ext uri="{FF2B5EF4-FFF2-40B4-BE49-F238E27FC236}">
                  <a16:creationId xmlns:a16="http://schemas.microsoft.com/office/drawing/2014/main" id="{17376973-BE51-4808-9EC1-7F92F55EA9F1}"/>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2" name="Obraz 2">
            <a:extLst>
              <a:ext uri="{FF2B5EF4-FFF2-40B4-BE49-F238E27FC236}">
                <a16:creationId xmlns:a16="http://schemas.microsoft.com/office/drawing/2014/main" id="{7BDDB88D-9200-4D54-8E20-DC1EB958EA68}"/>
              </a:ext>
            </a:extLst>
          </p:cNvPr>
          <p:cNvPicPr>
            <a:picLocks noChangeAspect="1"/>
          </p:cNvPicPr>
          <p:nvPr/>
        </p:nvPicPr>
        <p:blipFill>
          <a:blip r:embed="rId2"/>
          <a:stretch>
            <a:fillRect/>
          </a:stretch>
        </p:blipFill>
        <p:spPr>
          <a:xfrm>
            <a:off x="4362450" y="3219450"/>
            <a:ext cx="419100" cy="419100"/>
          </a:xfrm>
          <a:prstGeom prst="rect">
            <a:avLst/>
          </a:prstGeom>
        </p:spPr>
      </p:pic>
      <p:sp>
        <p:nvSpPr>
          <p:cNvPr id="10" name="Symbol zastępczy tekstu 1">
            <a:extLst>
              <a:ext uri="{FF2B5EF4-FFF2-40B4-BE49-F238E27FC236}">
                <a16:creationId xmlns:a16="http://schemas.microsoft.com/office/drawing/2014/main" id="{DFFCD7DD-21A4-4ADD-B154-1709FE8A0D7A}"/>
              </a:ext>
            </a:extLst>
          </p:cNvPr>
          <p:cNvSpPr txBox="1">
            <a:spLocks/>
          </p:cNvSpPr>
          <p:nvPr/>
        </p:nvSpPr>
        <p:spPr>
          <a:xfrm>
            <a:off x="2193757" y="4005064"/>
            <a:ext cx="4756485" cy="368300"/>
          </a:xfrm>
          <a:prstGeom prst="rect">
            <a:avLst/>
          </a:prstGeom>
        </p:spPr>
        <p:txBody>
          <a:bodyPr anchor="ctr"/>
          <a:lstStyle>
            <a:lvl1pPr marL="0" indent="0" algn="ctr" defTabSz="914400" rtl="0" eaLnBrk="1" latinLnBrk="0" hangingPunct="1">
              <a:spcBef>
                <a:spcPct val="20000"/>
              </a:spcBef>
              <a:buFont typeface="Arial" panose="020B0604020202020204" pitchFamily="34" charset="0"/>
              <a:buNone/>
              <a:defRPr sz="2000" kern="1200" baseline="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1600" b="1">
                <a:latin typeface="Calibri" panose="020F0502020204030204" pitchFamily="34" charset="0"/>
                <a:cs typeface="Calibri" panose="020F0502020204030204" pitchFamily="34" charset="0"/>
              </a:rPr>
              <a:t>WSTĘP I INFORMACJE O PROJEKCIE</a:t>
            </a:r>
          </a:p>
        </p:txBody>
      </p:sp>
      <p:grpSp>
        <p:nvGrpSpPr>
          <p:cNvPr id="18" name="Grupa 17">
            <a:extLst>
              <a:ext uri="{FF2B5EF4-FFF2-40B4-BE49-F238E27FC236}">
                <a16:creationId xmlns:a16="http://schemas.microsoft.com/office/drawing/2014/main" id="{11A2BDD1-7F4C-4CE0-9278-127DA1906912}"/>
              </a:ext>
            </a:extLst>
          </p:cNvPr>
          <p:cNvGrpSpPr/>
          <p:nvPr/>
        </p:nvGrpSpPr>
        <p:grpSpPr>
          <a:xfrm>
            <a:off x="5170234" y="3213196"/>
            <a:ext cx="424173" cy="424173"/>
            <a:chOff x="7127875" y="3567113"/>
            <a:chExt cx="674688" cy="674688"/>
          </a:xfrm>
          <a:solidFill>
            <a:schemeClr val="tx1">
              <a:lumMod val="40000"/>
              <a:lumOff val="60000"/>
            </a:schemeClr>
          </a:solidFill>
        </p:grpSpPr>
        <p:sp>
          <p:nvSpPr>
            <p:cNvPr id="19" name="Freeform 13">
              <a:extLst>
                <a:ext uri="{FF2B5EF4-FFF2-40B4-BE49-F238E27FC236}">
                  <a16:creationId xmlns:a16="http://schemas.microsoft.com/office/drawing/2014/main" id="{2B446C60-8025-4C7A-A746-A1B24A543A07}"/>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14">
              <a:extLst>
                <a:ext uri="{FF2B5EF4-FFF2-40B4-BE49-F238E27FC236}">
                  <a16:creationId xmlns:a16="http://schemas.microsoft.com/office/drawing/2014/main" id="{CE297CBB-98EB-4394-BE53-EBDFF61C610F}"/>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1" name="Grupa 20">
            <a:extLst>
              <a:ext uri="{FF2B5EF4-FFF2-40B4-BE49-F238E27FC236}">
                <a16:creationId xmlns:a16="http://schemas.microsoft.com/office/drawing/2014/main" id="{658DBB47-982E-4F8D-BD05-3FFC2AA01514}"/>
              </a:ext>
            </a:extLst>
          </p:cNvPr>
          <p:cNvGrpSpPr/>
          <p:nvPr/>
        </p:nvGrpSpPr>
        <p:grpSpPr>
          <a:xfrm>
            <a:off x="5980556" y="3213196"/>
            <a:ext cx="424173" cy="424173"/>
            <a:chOff x="7127875" y="3567113"/>
            <a:chExt cx="674688" cy="674688"/>
          </a:xfrm>
          <a:solidFill>
            <a:schemeClr val="bg1">
              <a:lumMod val="95000"/>
            </a:schemeClr>
          </a:solidFill>
        </p:grpSpPr>
        <p:sp>
          <p:nvSpPr>
            <p:cNvPr id="22" name="Freeform 13">
              <a:extLst>
                <a:ext uri="{FF2B5EF4-FFF2-40B4-BE49-F238E27FC236}">
                  <a16:creationId xmlns:a16="http://schemas.microsoft.com/office/drawing/2014/main" id="{E28E7E0E-AEC9-42B7-B797-FC2016527068}"/>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4">
              <a:extLst>
                <a:ext uri="{FF2B5EF4-FFF2-40B4-BE49-F238E27FC236}">
                  <a16:creationId xmlns:a16="http://schemas.microsoft.com/office/drawing/2014/main" id="{EA8C8CDF-FD64-4FCE-920A-6DB43F084D3B}"/>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153465244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region: północny n=231, wschodni n=150, północno-zachodni n=127, południowo-zachodni n=98, centralny n=207, południowy n=145.</a:t>
            </a:r>
          </a:p>
        </p:txBody>
      </p:sp>
      <p:sp>
        <p:nvSpPr>
          <p:cNvPr id="5" name="pole tekstowe 4">
            <a:extLst>
              <a:ext uri="{FF2B5EF4-FFF2-40B4-BE49-F238E27FC236}">
                <a16:creationId xmlns:a16="http://schemas.microsoft.com/office/drawing/2014/main" id="{20565466-3928-4797-B2EA-B23E08EBE56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pSp>
        <p:nvGrpSpPr>
          <p:cNvPr id="98" name="Grupa 97">
            <a:extLst>
              <a:ext uri="{FF2B5EF4-FFF2-40B4-BE49-F238E27FC236}">
                <a16:creationId xmlns:a16="http://schemas.microsoft.com/office/drawing/2014/main" id="{143855E9-A0CB-4108-8093-F5D177A9D5D9}"/>
              </a:ext>
            </a:extLst>
          </p:cNvPr>
          <p:cNvGrpSpPr/>
          <p:nvPr/>
        </p:nvGrpSpPr>
        <p:grpSpPr>
          <a:xfrm>
            <a:off x="3788426" y="1273979"/>
            <a:ext cx="4297078" cy="3992122"/>
            <a:chOff x="702326" y="1558413"/>
            <a:chExt cx="4297078" cy="3992122"/>
          </a:xfrm>
        </p:grpSpPr>
        <p:sp>
          <p:nvSpPr>
            <p:cNvPr id="99" name="Freeform 10">
              <a:extLst>
                <a:ext uri="{FF2B5EF4-FFF2-40B4-BE49-F238E27FC236}">
                  <a16:creationId xmlns:a16="http://schemas.microsoft.com/office/drawing/2014/main" id="{CE785C22-5B2A-4929-A1E1-8D94EC3AF3C1}"/>
                </a:ext>
              </a:extLst>
            </p:cNvPr>
            <p:cNvSpPr>
              <a:spLocks/>
            </p:cNvSpPr>
            <p:nvPr/>
          </p:nvSpPr>
          <p:spPr bwMode="auto">
            <a:xfrm>
              <a:off x="3856289" y="1822706"/>
              <a:ext cx="972156" cy="1424042"/>
            </a:xfrm>
            <a:custGeom>
              <a:avLst/>
              <a:gdLst>
                <a:gd name="T0" fmla="*/ 420 w 1052"/>
                <a:gd name="T1" fmla="*/ 203 h 1541"/>
                <a:gd name="T2" fmla="*/ 444 w 1052"/>
                <a:gd name="T3" fmla="*/ 277 h 1541"/>
                <a:gd name="T4" fmla="*/ 476 w 1052"/>
                <a:gd name="T5" fmla="*/ 314 h 1541"/>
                <a:gd name="T6" fmla="*/ 488 w 1052"/>
                <a:gd name="T7" fmla="*/ 334 h 1541"/>
                <a:gd name="T8" fmla="*/ 486 w 1052"/>
                <a:gd name="T9" fmla="*/ 380 h 1541"/>
                <a:gd name="T10" fmla="*/ 464 w 1052"/>
                <a:gd name="T11" fmla="*/ 428 h 1541"/>
                <a:gd name="T12" fmla="*/ 223 w 1052"/>
                <a:gd name="T13" fmla="*/ 656 h 1541"/>
                <a:gd name="T14" fmla="*/ 207 w 1052"/>
                <a:gd name="T15" fmla="*/ 664 h 1541"/>
                <a:gd name="T16" fmla="*/ 32 w 1052"/>
                <a:gd name="T17" fmla="*/ 708 h 1541"/>
                <a:gd name="T18" fmla="*/ 2 w 1052"/>
                <a:gd name="T19" fmla="*/ 740 h 1541"/>
                <a:gd name="T20" fmla="*/ 4 w 1052"/>
                <a:gd name="T21" fmla="*/ 823 h 1541"/>
                <a:gd name="T22" fmla="*/ 14 w 1052"/>
                <a:gd name="T23" fmla="*/ 909 h 1541"/>
                <a:gd name="T24" fmla="*/ 46 w 1052"/>
                <a:gd name="T25" fmla="*/ 949 h 1541"/>
                <a:gd name="T26" fmla="*/ 116 w 1052"/>
                <a:gd name="T27" fmla="*/ 1034 h 1541"/>
                <a:gd name="T28" fmla="*/ 144 w 1052"/>
                <a:gd name="T29" fmla="*/ 1092 h 1541"/>
                <a:gd name="T30" fmla="*/ 207 w 1052"/>
                <a:gd name="T31" fmla="*/ 1153 h 1541"/>
                <a:gd name="T32" fmla="*/ 285 w 1052"/>
                <a:gd name="T33" fmla="*/ 1169 h 1541"/>
                <a:gd name="T34" fmla="*/ 307 w 1052"/>
                <a:gd name="T35" fmla="*/ 1177 h 1541"/>
                <a:gd name="T36" fmla="*/ 346 w 1052"/>
                <a:gd name="T37" fmla="*/ 1211 h 1541"/>
                <a:gd name="T38" fmla="*/ 394 w 1052"/>
                <a:gd name="T39" fmla="*/ 1217 h 1541"/>
                <a:gd name="T40" fmla="*/ 442 w 1052"/>
                <a:gd name="T41" fmla="*/ 1312 h 1541"/>
                <a:gd name="T42" fmla="*/ 436 w 1052"/>
                <a:gd name="T43" fmla="*/ 1354 h 1541"/>
                <a:gd name="T44" fmla="*/ 414 w 1052"/>
                <a:gd name="T45" fmla="*/ 1394 h 1541"/>
                <a:gd name="T46" fmla="*/ 430 w 1052"/>
                <a:gd name="T47" fmla="*/ 1434 h 1541"/>
                <a:gd name="T48" fmla="*/ 499 w 1052"/>
                <a:gd name="T49" fmla="*/ 1483 h 1541"/>
                <a:gd name="T50" fmla="*/ 605 w 1052"/>
                <a:gd name="T51" fmla="*/ 1521 h 1541"/>
                <a:gd name="T52" fmla="*/ 641 w 1052"/>
                <a:gd name="T53" fmla="*/ 1523 h 1541"/>
                <a:gd name="T54" fmla="*/ 674 w 1052"/>
                <a:gd name="T55" fmla="*/ 1531 h 1541"/>
                <a:gd name="T56" fmla="*/ 726 w 1052"/>
                <a:gd name="T57" fmla="*/ 1541 h 1541"/>
                <a:gd name="T58" fmla="*/ 752 w 1052"/>
                <a:gd name="T59" fmla="*/ 1535 h 1541"/>
                <a:gd name="T60" fmla="*/ 794 w 1052"/>
                <a:gd name="T61" fmla="*/ 1481 h 1541"/>
                <a:gd name="T62" fmla="*/ 816 w 1052"/>
                <a:gd name="T63" fmla="*/ 1432 h 1541"/>
                <a:gd name="T64" fmla="*/ 889 w 1052"/>
                <a:gd name="T65" fmla="*/ 1340 h 1541"/>
                <a:gd name="T66" fmla="*/ 969 w 1052"/>
                <a:gd name="T67" fmla="*/ 1296 h 1541"/>
                <a:gd name="T68" fmla="*/ 1040 w 1052"/>
                <a:gd name="T69" fmla="*/ 1235 h 1541"/>
                <a:gd name="T70" fmla="*/ 1052 w 1052"/>
                <a:gd name="T71" fmla="*/ 1145 h 1541"/>
                <a:gd name="T72" fmla="*/ 1036 w 1052"/>
                <a:gd name="T73" fmla="*/ 1032 h 1541"/>
                <a:gd name="T74" fmla="*/ 967 w 1052"/>
                <a:gd name="T75" fmla="*/ 811 h 1541"/>
                <a:gd name="T76" fmla="*/ 867 w 1052"/>
                <a:gd name="T77" fmla="*/ 563 h 1541"/>
                <a:gd name="T78" fmla="*/ 833 w 1052"/>
                <a:gd name="T79" fmla="*/ 410 h 1541"/>
                <a:gd name="T80" fmla="*/ 820 w 1052"/>
                <a:gd name="T81" fmla="*/ 330 h 1541"/>
                <a:gd name="T82" fmla="*/ 786 w 1052"/>
                <a:gd name="T83" fmla="*/ 193 h 1541"/>
                <a:gd name="T84" fmla="*/ 772 w 1052"/>
                <a:gd name="T85" fmla="*/ 155 h 1541"/>
                <a:gd name="T86" fmla="*/ 724 w 1052"/>
                <a:gd name="T87" fmla="*/ 102 h 1541"/>
                <a:gd name="T88" fmla="*/ 561 w 1052"/>
                <a:gd name="T89" fmla="*/ 8 h 1541"/>
                <a:gd name="T90" fmla="*/ 521 w 1052"/>
                <a:gd name="T91" fmla="*/ 0 h 1541"/>
                <a:gd name="T92" fmla="*/ 493 w 1052"/>
                <a:gd name="T93" fmla="*/ 6 h 1541"/>
                <a:gd name="T94" fmla="*/ 376 w 1052"/>
                <a:gd name="T95" fmla="*/ 128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2" h="1541">
                  <a:moveTo>
                    <a:pt x="376" y="128"/>
                  </a:moveTo>
                  <a:lnTo>
                    <a:pt x="376" y="128"/>
                  </a:lnTo>
                  <a:lnTo>
                    <a:pt x="406" y="179"/>
                  </a:lnTo>
                  <a:lnTo>
                    <a:pt x="420" y="203"/>
                  </a:lnTo>
                  <a:lnTo>
                    <a:pt x="430" y="231"/>
                  </a:lnTo>
                  <a:lnTo>
                    <a:pt x="430" y="231"/>
                  </a:lnTo>
                  <a:lnTo>
                    <a:pt x="436" y="255"/>
                  </a:lnTo>
                  <a:lnTo>
                    <a:pt x="444" y="277"/>
                  </a:lnTo>
                  <a:lnTo>
                    <a:pt x="450" y="287"/>
                  </a:lnTo>
                  <a:lnTo>
                    <a:pt x="458" y="296"/>
                  </a:lnTo>
                  <a:lnTo>
                    <a:pt x="466" y="306"/>
                  </a:lnTo>
                  <a:lnTo>
                    <a:pt x="476" y="314"/>
                  </a:lnTo>
                  <a:lnTo>
                    <a:pt x="476" y="314"/>
                  </a:lnTo>
                  <a:lnTo>
                    <a:pt x="480" y="318"/>
                  </a:lnTo>
                  <a:lnTo>
                    <a:pt x="484" y="322"/>
                  </a:lnTo>
                  <a:lnTo>
                    <a:pt x="488" y="334"/>
                  </a:lnTo>
                  <a:lnTo>
                    <a:pt x="490" y="348"/>
                  </a:lnTo>
                  <a:lnTo>
                    <a:pt x="490" y="362"/>
                  </a:lnTo>
                  <a:lnTo>
                    <a:pt x="490" y="362"/>
                  </a:lnTo>
                  <a:lnTo>
                    <a:pt x="486" y="380"/>
                  </a:lnTo>
                  <a:lnTo>
                    <a:pt x="482" y="398"/>
                  </a:lnTo>
                  <a:lnTo>
                    <a:pt x="474" y="414"/>
                  </a:lnTo>
                  <a:lnTo>
                    <a:pt x="470" y="420"/>
                  </a:lnTo>
                  <a:lnTo>
                    <a:pt x="464" y="428"/>
                  </a:lnTo>
                  <a:lnTo>
                    <a:pt x="464" y="428"/>
                  </a:lnTo>
                  <a:lnTo>
                    <a:pt x="404" y="485"/>
                  </a:lnTo>
                  <a:lnTo>
                    <a:pt x="344" y="543"/>
                  </a:lnTo>
                  <a:lnTo>
                    <a:pt x="223" y="656"/>
                  </a:lnTo>
                  <a:lnTo>
                    <a:pt x="223" y="656"/>
                  </a:lnTo>
                  <a:lnTo>
                    <a:pt x="215" y="660"/>
                  </a:lnTo>
                  <a:lnTo>
                    <a:pt x="207" y="664"/>
                  </a:lnTo>
                  <a:lnTo>
                    <a:pt x="207" y="664"/>
                  </a:lnTo>
                  <a:lnTo>
                    <a:pt x="120" y="684"/>
                  </a:lnTo>
                  <a:lnTo>
                    <a:pt x="76" y="696"/>
                  </a:lnTo>
                  <a:lnTo>
                    <a:pt x="32" y="708"/>
                  </a:lnTo>
                  <a:lnTo>
                    <a:pt x="32" y="708"/>
                  </a:lnTo>
                  <a:lnTo>
                    <a:pt x="22" y="714"/>
                  </a:lnTo>
                  <a:lnTo>
                    <a:pt x="12" y="724"/>
                  </a:lnTo>
                  <a:lnTo>
                    <a:pt x="4" y="734"/>
                  </a:lnTo>
                  <a:lnTo>
                    <a:pt x="2" y="740"/>
                  </a:lnTo>
                  <a:lnTo>
                    <a:pt x="0" y="744"/>
                  </a:lnTo>
                  <a:lnTo>
                    <a:pt x="0" y="744"/>
                  </a:lnTo>
                  <a:lnTo>
                    <a:pt x="2" y="784"/>
                  </a:lnTo>
                  <a:lnTo>
                    <a:pt x="4" y="823"/>
                  </a:lnTo>
                  <a:lnTo>
                    <a:pt x="8" y="863"/>
                  </a:lnTo>
                  <a:lnTo>
                    <a:pt x="12" y="901"/>
                  </a:lnTo>
                  <a:lnTo>
                    <a:pt x="12" y="901"/>
                  </a:lnTo>
                  <a:lnTo>
                    <a:pt x="14" y="909"/>
                  </a:lnTo>
                  <a:lnTo>
                    <a:pt x="16" y="915"/>
                  </a:lnTo>
                  <a:lnTo>
                    <a:pt x="26" y="927"/>
                  </a:lnTo>
                  <a:lnTo>
                    <a:pt x="46" y="949"/>
                  </a:lnTo>
                  <a:lnTo>
                    <a:pt x="46" y="949"/>
                  </a:lnTo>
                  <a:lnTo>
                    <a:pt x="68" y="972"/>
                  </a:lnTo>
                  <a:lnTo>
                    <a:pt x="90" y="996"/>
                  </a:lnTo>
                  <a:lnTo>
                    <a:pt x="108" y="1022"/>
                  </a:lnTo>
                  <a:lnTo>
                    <a:pt x="116" y="1034"/>
                  </a:lnTo>
                  <a:lnTo>
                    <a:pt x="122" y="1048"/>
                  </a:lnTo>
                  <a:lnTo>
                    <a:pt x="122" y="1048"/>
                  </a:lnTo>
                  <a:lnTo>
                    <a:pt x="132" y="1070"/>
                  </a:lnTo>
                  <a:lnTo>
                    <a:pt x="144" y="1092"/>
                  </a:lnTo>
                  <a:lnTo>
                    <a:pt x="156" y="1110"/>
                  </a:lnTo>
                  <a:lnTo>
                    <a:pt x="171" y="1127"/>
                  </a:lnTo>
                  <a:lnTo>
                    <a:pt x="189" y="1141"/>
                  </a:lnTo>
                  <a:lnTo>
                    <a:pt x="207" y="1153"/>
                  </a:lnTo>
                  <a:lnTo>
                    <a:pt x="229" y="1161"/>
                  </a:lnTo>
                  <a:lnTo>
                    <a:pt x="253" y="1167"/>
                  </a:lnTo>
                  <a:lnTo>
                    <a:pt x="253" y="1167"/>
                  </a:lnTo>
                  <a:lnTo>
                    <a:pt x="285" y="1169"/>
                  </a:lnTo>
                  <a:lnTo>
                    <a:pt x="299" y="1171"/>
                  </a:lnTo>
                  <a:lnTo>
                    <a:pt x="305" y="1173"/>
                  </a:lnTo>
                  <a:lnTo>
                    <a:pt x="307" y="1177"/>
                  </a:lnTo>
                  <a:lnTo>
                    <a:pt x="307" y="1177"/>
                  </a:lnTo>
                  <a:lnTo>
                    <a:pt x="315" y="1191"/>
                  </a:lnTo>
                  <a:lnTo>
                    <a:pt x="324" y="1201"/>
                  </a:lnTo>
                  <a:lnTo>
                    <a:pt x="334" y="1209"/>
                  </a:lnTo>
                  <a:lnTo>
                    <a:pt x="346" y="1211"/>
                  </a:lnTo>
                  <a:lnTo>
                    <a:pt x="358" y="1213"/>
                  </a:lnTo>
                  <a:lnTo>
                    <a:pt x="370" y="1215"/>
                  </a:lnTo>
                  <a:lnTo>
                    <a:pt x="394" y="1217"/>
                  </a:lnTo>
                  <a:lnTo>
                    <a:pt x="394" y="1217"/>
                  </a:lnTo>
                  <a:lnTo>
                    <a:pt x="420" y="1265"/>
                  </a:lnTo>
                  <a:lnTo>
                    <a:pt x="432" y="1289"/>
                  </a:lnTo>
                  <a:lnTo>
                    <a:pt x="442" y="1312"/>
                  </a:lnTo>
                  <a:lnTo>
                    <a:pt x="442" y="1312"/>
                  </a:lnTo>
                  <a:lnTo>
                    <a:pt x="444" y="1322"/>
                  </a:lnTo>
                  <a:lnTo>
                    <a:pt x="444" y="1334"/>
                  </a:lnTo>
                  <a:lnTo>
                    <a:pt x="440" y="1344"/>
                  </a:lnTo>
                  <a:lnTo>
                    <a:pt x="436" y="1354"/>
                  </a:lnTo>
                  <a:lnTo>
                    <a:pt x="436" y="1354"/>
                  </a:lnTo>
                  <a:lnTo>
                    <a:pt x="422" y="1374"/>
                  </a:lnTo>
                  <a:lnTo>
                    <a:pt x="418" y="1384"/>
                  </a:lnTo>
                  <a:lnTo>
                    <a:pt x="414" y="1394"/>
                  </a:lnTo>
                  <a:lnTo>
                    <a:pt x="414" y="1404"/>
                  </a:lnTo>
                  <a:lnTo>
                    <a:pt x="416" y="1414"/>
                  </a:lnTo>
                  <a:lnTo>
                    <a:pt x="420" y="1424"/>
                  </a:lnTo>
                  <a:lnTo>
                    <a:pt x="430" y="1434"/>
                  </a:lnTo>
                  <a:lnTo>
                    <a:pt x="430" y="1434"/>
                  </a:lnTo>
                  <a:lnTo>
                    <a:pt x="454" y="1452"/>
                  </a:lnTo>
                  <a:lnTo>
                    <a:pt x="476" y="1467"/>
                  </a:lnTo>
                  <a:lnTo>
                    <a:pt x="499" y="1483"/>
                  </a:lnTo>
                  <a:lnTo>
                    <a:pt x="523" y="1497"/>
                  </a:lnTo>
                  <a:lnTo>
                    <a:pt x="549" y="1507"/>
                  </a:lnTo>
                  <a:lnTo>
                    <a:pt x="577" y="1515"/>
                  </a:lnTo>
                  <a:lnTo>
                    <a:pt x="605" y="1521"/>
                  </a:lnTo>
                  <a:lnTo>
                    <a:pt x="635" y="1523"/>
                  </a:lnTo>
                  <a:lnTo>
                    <a:pt x="635" y="1523"/>
                  </a:lnTo>
                  <a:lnTo>
                    <a:pt x="641" y="1523"/>
                  </a:lnTo>
                  <a:lnTo>
                    <a:pt x="641" y="1523"/>
                  </a:lnTo>
                  <a:lnTo>
                    <a:pt x="643" y="1523"/>
                  </a:lnTo>
                  <a:lnTo>
                    <a:pt x="643" y="1523"/>
                  </a:lnTo>
                  <a:lnTo>
                    <a:pt x="658" y="1525"/>
                  </a:lnTo>
                  <a:lnTo>
                    <a:pt x="674" y="1531"/>
                  </a:lnTo>
                  <a:lnTo>
                    <a:pt x="692" y="1537"/>
                  </a:lnTo>
                  <a:lnTo>
                    <a:pt x="708" y="1541"/>
                  </a:lnTo>
                  <a:lnTo>
                    <a:pt x="708" y="1541"/>
                  </a:lnTo>
                  <a:lnTo>
                    <a:pt x="726" y="1541"/>
                  </a:lnTo>
                  <a:lnTo>
                    <a:pt x="726" y="1541"/>
                  </a:lnTo>
                  <a:lnTo>
                    <a:pt x="740" y="1541"/>
                  </a:lnTo>
                  <a:lnTo>
                    <a:pt x="746" y="1539"/>
                  </a:lnTo>
                  <a:lnTo>
                    <a:pt x="752" y="1535"/>
                  </a:lnTo>
                  <a:lnTo>
                    <a:pt x="752" y="1535"/>
                  </a:lnTo>
                  <a:lnTo>
                    <a:pt x="768" y="1519"/>
                  </a:lnTo>
                  <a:lnTo>
                    <a:pt x="782" y="1501"/>
                  </a:lnTo>
                  <a:lnTo>
                    <a:pt x="794" y="1481"/>
                  </a:lnTo>
                  <a:lnTo>
                    <a:pt x="800" y="1473"/>
                  </a:lnTo>
                  <a:lnTo>
                    <a:pt x="804" y="1463"/>
                  </a:lnTo>
                  <a:lnTo>
                    <a:pt x="804" y="1463"/>
                  </a:lnTo>
                  <a:lnTo>
                    <a:pt x="816" y="1432"/>
                  </a:lnTo>
                  <a:lnTo>
                    <a:pt x="829" y="1404"/>
                  </a:lnTo>
                  <a:lnTo>
                    <a:pt x="847" y="1380"/>
                  </a:lnTo>
                  <a:lnTo>
                    <a:pt x="867" y="1358"/>
                  </a:lnTo>
                  <a:lnTo>
                    <a:pt x="889" y="1340"/>
                  </a:lnTo>
                  <a:lnTo>
                    <a:pt x="915" y="1324"/>
                  </a:lnTo>
                  <a:lnTo>
                    <a:pt x="941" y="1308"/>
                  </a:lnTo>
                  <a:lnTo>
                    <a:pt x="969" y="1296"/>
                  </a:lnTo>
                  <a:lnTo>
                    <a:pt x="969" y="1296"/>
                  </a:lnTo>
                  <a:lnTo>
                    <a:pt x="994" y="1285"/>
                  </a:lnTo>
                  <a:lnTo>
                    <a:pt x="1014" y="1269"/>
                  </a:lnTo>
                  <a:lnTo>
                    <a:pt x="1028" y="1253"/>
                  </a:lnTo>
                  <a:lnTo>
                    <a:pt x="1040" y="1235"/>
                  </a:lnTo>
                  <a:lnTo>
                    <a:pt x="1048" y="1215"/>
                  </a:lnTo>
                  <a:lnTo>
                    <a:pt x="1052" y="1193"/>
                  </a:lnTo>
                  <a:lnTo>
                    <a:pt x="1052" y="1171"/>
                  </a:lnTo>
                  <a:lnTo>
                    <a:pt x="1052" y="1145"/>
                  </a:lnTo>
                  <a:lnTo>
                    <a:pt x="1052" y="1145"/>
                  </a:lnTo>
                  <a:lnTo>
                    <a:pt x="1050" y="1118"/>
                  </a:lnTo>
                  <a:lnTo>
                    <a:pt x="1046" y="1088"/>
                  </a:lnTo>
                  <a:lnTo>
                    <a:pt x="1036" y="1032"/>
                  </a:lnTo>
                  <a:lnTo>
                    <a:pt x="1022" y="976"/>
                  </a:lnTo>
                  <a:lnTo>
                    <a:pt x="1006" y="921"/>
                  </a:lnTo>
                  <a:lnTo>
                    <a:pt x="987" y="865"/>
                  </a:lnTo>
                  <a:lnTo>
                    <a:pt x="967" y="811"/>
                  </a:lnTo>
                  <a:lnTo>
                    <a:pt x="925" y="704"/>
                  </a:lnTo>
                  <a:lnTo>
                    <a:pt x="925" y="704"/>
                  </a:lnTo>
                  <a:lnTo>
                    <a:pt x="895" y="632"/>
                  </a:lnTo>
                  <a:lnTo>
                    <a:pt x="867" y="563"/>
                  </a:lnTo>
                  <a:lnTo>
                    <a:pt x="853" y="525"/>
                  </a:lnTo>
                  <a:lnTo>
                    <a:pt x="843" y="489"/>
                  </a:lnTo>
                  <a:lnTo>
                    <a:pt x="837" y="450"/>
                  </a:lnTo>
                  <a:lnTo>
                    <a:pt x="833" y="410"/>
                  </a:lnTo>
                  <a:lnTo>
                    <a:pt x="833" y="410"/>
                  </a:lnTo>
                  <a:lnTo>
                    <a:pt x="831" y="384"/>
                  </a:lnTo>
                  <a:lnTo>
                    <a:pt x="827" y="356"/>
                  </a:lnTo>
                  <a:lnTo>
                    <a:pt x="820" y="330"/>
                  </a:lnTo>
                  <a:lnTo>
                    <a:pt x="814" y="302"/>
                  </a:lnTo>
                  <a:lnTo>
                    <a:pt x="798" y="249"/>
                  </a:lnTo>
                  <a:lnTo>
                    <a:pt x="790" y="221"/>
                  </a:lnTo>
                  <a:lnTo>
                    <a:pt x="786" y="193"/>
                  </a:lnTo>
                  <a:lnTo>
                    <a:pt x="786" y="193"/>
                  </a:lnTo>
                  <a:lnTo>
                    <a:pt x="784" y="181"/>
                  </a:lnTo>
                  <a:lnTo>
                    <a:pt x="778" y="169"/>
                  </a:lnTo>
                  <a:lnTo>
                    <a:pt x="772" y="155"/>
                  </a:lnTo>
                  <a:lnTo>
                    <a:pt x="764" y="143"/>
                  </a:lnTo>
                  <a:lnTo>
                    <a:pt x="746" y="122"/>
                  </a:lnTo>
                  <a:lnTo>
                    <a:pt x="724" y="102"/>
                  </a:lnTo>
                  <a:lnTo>
                    <a:pt x="724" y="102"/>
                  </a:lnTo>
                  <a:lnTo>
                    <a:pt x="686" y="76"/>
                  </a:lnTo>
                  <a:lnTo>
                    <a:pt x="645" y="52"/>
                  </a:lnTo>
                  <a:lnTo>
                    <a:pt x="603" y="28"/>
                  </a:lnTo>
                  <a:lnTo>
                    <a:pt x="561" y="8"/>
                  </a:lnTo>
                  <a:lnTo>
                    <a:pt x="561" y="8"/>
                  </a:lnTo>
                  <a:lnTo>
                    <a:pt x="543" y="2"/>
                  </a:lnTo>
                  <a:lnTo>
                    <a:pt x="521" y="0"/>
                  </a:lnTo>
                  <a:lnTo>
                    <a:pt x="521" y="0"/>
                  </a:lnTo>
                  <a:lnTo>
                    <a:pt x="505" y="2"/>
                  </a:lnTo>
                  <a:lnTo>
                    <a:pt x="497" y="4"/>
                  </a:lnTo>
                  <a:lnTo>
                    <a:pt x="493" y="6"/>
                  </a:lnTo>
                  <a:lnTo>
                    <a:pt x="493" y="6"/>
                  </a:lnTo>
                  <a:lnTo>
                    <a:pt x="462" y="36"/>
                  </a:lnTo>
                  <a:lnTo>
                    <a:pt x="430" y="68"/>
                  </a:lnTo>
                  <a:lnTo>
                    <a:pt x="376" y="128"/>
                  </a:lnTo>
                  <a:lnTo>
                    <a:pt x="376" y="128"/>
                  </a:lnTo>
                  <a:close/>
                </a:path>
              </a:pathLst>
            </a:custGeom>
            <a:solidFill>
              <a:srgbClr val="90DCCF"/>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grpSp>
          <p:nvGrpSpPr>
            <p:cNvPr id="100" name="Grupa 99">
              <a:extLst>
                <a:ext uri="{FF2B5EF4-FFF2-40B4-BE49-F238E27FC236}">
                  <a16:creationId xmlns:a16="http://schemas.microsoft.com/office/drawing/2014/main" id="{CB8030BC-6290-4843-98EA-BEA4F26B3760}"/>
                </a:ext>
              </a:extLst>
            </p:cNvPr>
            <p:cNvGrpSpPr/>
            <p:nvPr/>
          </p:nvGrpSpPr>
          <p:grpSpPr>
            <a:xfrm>
              <a:off x="1821415" y="1558413"/>
              <a:ext cx="2448872" cy="1716059"/>
              <a:chOff x="1821415" y="1558413"/>
              <a:chExt cx="2448872" cy="1716059"/>
            </a:xfrm>
            <a:solidFill>
              <a:srgbClr val="009A97"/>
            </a:solidFill>
          </p:grpSpPr>
          <p:grpSp>
            <p:nvGrpSpPr>
              <p:cNvPr id="170" name="Grupa 169">
                <a:extLst>
                  <a:ext uri="{FF2B5EF4-FFF2-40B4-BE49-F238E27FC236}">
                    <a16:creationId xmlns:a16="http://schemas.microsoft.com/office/drawing/2014/main" id="{BA65D88A-FDD8-49BA-BBEA-7DC5B79B0577}"/>
                  </a:ext>
                </a:extLst>
              </p:cNvPr>
              <p:cNvGrpSpPr/>
              <p:nvPr/>
            </p:nvGrpSpPr>
            <p:grpSpPr>
              <a:xfrm>
                <a:off x="1821415" y="1558413"/>
                <a:ext cx="2448872" cy="1716059"/>
                <a:chOff x="1821415" y="1558413"/>
                <a:chExt cx="2448872" cy="1716059"/>
              </a:xfrm>
              <a:grpFill/>
            </p:grpSpPr>
            <p:sp>
              <p:nvSpPr>
                <p:cNvPr id="226" name="Freeform 12">
                  <a:extLst>
                    <a:ext uri="{FF2B5EF4-FFF2-40B4-BE49-F238E27FC236}">
                      <a16:creationId xmlns:a16="http://schemas.microsoft.com/office/drawing/2014/main" id="{70F0B80E-C666-4439-9F8B-EB7ED34B4D9A}"/>
                    </a:ext>
                  </a:extLst>
                </p:cNvPr>
                <p:cNvSpPr>
                  <a:spLocks/>
                </p:cNvSpPr>
                <p:nvPr/>
              </p:nvSpPr>
              <p:spPr bwMode="auto">
                <a:xfrm>
                  <a:off x="1821415" y="1558413"/>
                  <a:ext cx="1177307" cy="887138"/>
                </a:xfrm>
                <a:custGeom>
                  <a:avLst/>
                  <a:gdLst>
                    <a:gd name="T0" fmla="*/ 302 w 1274"/>
                    <a:gd name="T1" fmla="*/ 891 h 960"/>
                    <a:gd name="T2" fmla="*/ 346 w 1274"/>
                    <a:gd name="T3" fmla="*/ 863 h 960"/>
                    <a:gd name="T4" fmla="*/ 387 w 1274"/>
                    <a:gd name="T5" fmla="*/ 863 h 960"/>
                    <a:gd name="T6" fmla="*/ 423 w 1274"/>
                    <a:gd name="T7" fmla="*/ 873 h 960"/>
                    <a:gd name="T8" fmla="*/ 437 w 1274"/>
                    <a:gd name="T9" fmla="*/ 863 h 960"/>
                    <a:gd name="T10" fmla="*/ 459 w 1274"/>
                    <a:gd name="T11" fmla="*/ 833 h 960"/>
                    <a:gd name="T12" fmla="*/ 558 w 1274"/>
                    <a:gd name="T13" fmla="*/ 779 h 960"/>
                    <a:gd name="T14" fmla="*/ 628 w 1274"/>
                    <a:gd name="T15" fmla="*/ 763 h 960"/>
                    <a:gd name="T16" fmla="*/ 660 w 1274"/>
                    <a:gd name="T17" fmla="*/ 769 h 960"/>
                    <a:gd name="T18" fmla="*/ 698 w 1274"/>
                    <a:gd name="T19" fmla="*/ 791 h 960"/>
                    <a:gd name="T20" fmla="*/ 793 w 1274"/>
                    <a:gd name="T21" fmla="*/ 815 h 960"/>
                    <a:gd name="T22" fmla="*/ 865 w 1274"/>
                    <a:gd name="T23" fmla="*/ 827 h 960"/>
                    <a:gd name="T24" fmla="*/ 908 w 1274"/>
                    <a:gd name="T25" fmla="*/ 853 h 960"/>
                    <a:gd name="T26" fmla="*/ 962 w 1274"/>
                    <a:gd name="T27" fmla="*/ 887 h 960"/>
                    <a:gd name="T28" fmla="*/ 1026 w 1274"/>
                    <a:gd name="T29" fmla="*/ 899 h 960"/>
                    <a:gd name="T30" fmla="*/ 1037 w 1274"/>
                    <a:gd name="T31" fmla="*/ 869 h 960"/>
                    <a:gd name="T32" fmla="*/ 1059 w 1274"/>
                    <a:gd name="T33" fmla="*/ 839 h 960"/>
                    <a:gd name="T34" fmla="*/ 1155 w 1274"/>
                    <a:gd name="T35" fmla="*/ 749 h 960"/>
                    <a:gd name="T36" fmla="*/ 1218 w 1274"/>
                    <a:gd name="T37" fmla="*/ 708 h 960"/>
                    <a:gd name="T38" fmla="*/ 1274 w 1274"/>
                    <a:gd name="T39" fmla="*/ 678 h 960"/>
                    <a:gd name="T40" fmla="*/ 1258 w 1274"/>
                    <a:gd name="T41" fmla="*/ 652 h 960"/>
                    <a:gd name="T42" fmla="*/ 1179 w 1274"/>
                    <a:gd name="T43" fmla="*/ 624 h 960"/>
                    <a:gd name="T44" fmla="*/ 1125 w 1274"/>
                    <a:gd name="T45" fmla="*/ 559 h 960"/>
                    <a:gd name="T46" fmla="*/ 1107 w 1274"/>
                    <a:gd name="T47" fmla="*/ 513 h 960"/>
                    <a:gd name="T48" fmla="*/ 1111 w 1274"/>
                    <a:gd name="T49" fmla="*/ 469 h 960"/>
                    <a:gd name="T50" fmla="*/ 1133 w 1274"/>
                    <a:gd name="T51" fmla="*/ 417 h 960"/>
                    <a:gd name="T52" fmla="*/ 1133 w 1274"/>
                    <a:gd name="T53" fmla="*/ 364 h 960"/>
                    <a:gd name="T54" fmla="*/ 1087 w 1274"/>
                    <a:gd name="T55" fmla="*/ 340 h 960"/>
                    <a:gd name="T56" fmla="*/ 1018 w 1274"/>
                    <a:gd name="T57" fmla="*/ 336 h 960"/>
                    <a:gd name="T58" fmla="*/ 918 w 1274"/>
                    <a:gd name="T59" fmla="*/ 342 h 960"/>
                    <a:gd name="T60" fmla="*/ 865 w 1274"/>
                    <a:gd name="T61" fmla="*/ 330 h 960"/>
                    <a:gd name="T62" fmla="*/ 829 w 1274"/>
                    <a:gd name="T63" fmla="*/ 272 h 960"/>
                    <a:gd name="T64" fmla="*/ 823 w 1274"/>
                    <a:gd name="T65" fmla="*/ 217 h 960"/>
                    <a:gd name="T66" fmla="*/ 799 w 1274"/>
                    <a:gd name="T67" fmla="*/ 161 h 960"/>
                    <a:gd name="T68" fmla="*/ 765 w 1274"/>
                    <a:gd name="T69" fmla="*/ 105 h 960"/>
                    <a:gd name="T70" fmla="*/ 765 w 1274"/>
                    <a:gd name="T71" fmla="*/ 66 h 960"/>
                    <a:gd name="T72" fmla="*/ 952 w 1274"/>
                    <a:gd name="T73" fmla="*/ 205 h 960"/>
                    <a:gd name="T74" fmla="*/ 940 w 1274"/>
                    <a:gd name="T75" fmla="*/ 137 h 960"/>
                    <a:gd name="T76" fmla="*/ 894 w 1274"/>
                    <a:gd name="T77" fmla="*/ 82 h 960"/>
                    <a:gd name="T78" fmla="*/ 793 w 1274"/>
                    <a:gd name="T79" fmla="*/ 16 h 960"/>
                    <a:gd name="T80" fmla="*/ 688 w 1274"/>
                    <a:gd name="T81" fmla="*/ 2 h 960"/>
                    <a:gd name="T82" fmla="*/ 523 w 1274"/>
                    <a:gd name="T83" fmla="*/ 4 h 960"/>
                    <a:gd name="T84" fmla="*/ 358 w 1274"/>
                    <a:gd name="T85" fmla="*/ 16 h 960"/>
                    <a:gd name="T86" fmla="*/ 322 w 1274"/>
                    <a:gd name="T87" fmla="*/ 36 h 960"/>
                    <a:gd name="T88" fmla="*/ 296 w 1274"/>
                    <a:gd name="T89" fmla="*/ 60 h 960"/>
                    <a:gd name="T90" fmla="*/ 244 w 1274"/>
                    <a:gd name="T91" fmla="*/ 76 h 960"/>
                    <a:gd name="T92" fmla="*/ 26 w 1274"/>
                    <a:gd name="T93" fmla="*/ 173 h 960"/>
                    <a:gd name="T94" fmla="*/ 26 w 1274"/>
                    <a:gd name="T95" fmla="*/ 175 h 960"/>
                    <a:gd name="T96" fmla="*/ 59 w 1274"/>
                    <a:gd name="T97" fmla="*/ 376 h 960"/>
                    <a:gd name="T98" fmla="*/ 30 w 1274"/>
                    <a:gd name="T99" fmla="*/ 429 h 960"/>
                    <a:gd name="T100" fmla="*/ 4 w 1274"/>
                    <a:gd name="T101" fmla="*/ 445 h 960"/>
                    <a:gd name="T102" fmla="*/ 32 w 1274"/>
                    <a:gd name="T103" fmla="*/ 495 h 960"/>
                    <a:gd name="T104" fmla="*/ 41 w 1274"/>
                    <a:gd name="T105" fmla="*/ 573 h 960"/>
                    <a:gd name="T106" fmla="*/ 55 w 1274"/>
                    <a:gd name="T107" fmla="*/ 608 h 960"/>
                    <a:gd name="T108" fmla="*/ 81 w 1274"/>
                    <a:gd name="T109" fmla="*/ 646 h 960"/>
                    <a:gd name="T110" fmla="*/ 83 w 1274"/>
                    <a:gd name="T111" fmla="*/ 706 h 960"/>
                    <a:gd name="T112" fmla="*/ 59 w 1274"/>
                    <a:gd name="T113" fmla="*/ 746 h 960"/>
                    <a:gd name="T114" fmla="*/ 45 w 1274"/>
                    <a:gd name="T115" fmla="*/ 829 h 960"/>
                    <a:gd name="T116" fmla="*/ 59 w 1274"/>
                    <a:gd name="T117" fmla="*/ 879 h 960"/>
                    <a:gd name="T118" fmla="*/ 133 w 1274"/>
                    <a:gd name="T119" fmla="*/ 938 h 960"/>
                    <a:gd name="T120" fmla="*/ 179 w 1274"/>
                    <a:gd name="T121" fmla="*/ 956 h 960"/>
                    <a:gd name="T122" fmla="*/ 242 w 1274"/>
                    <a:gd name="T123" fmla="*/ 958 h 960"/>
                    <a:gd name="T124" fmla="*/ 282 w 1274"/>
                    <a:gd name="T125" fmla="*/ 92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4" h="960">
                      <a:moveTo>
                        <a:pt x="282" y="920"/>
                      </a:moveTo>
                      <a:lnTo>
                        <a:pt x="282" y="920"/>
                      </a:lnTo>
                      <a:lnTo>
                        <a:pt x="292" y="905"/>
                      </a:lnTo>
                      <a:lnTo>
                        <a:pt x="302" y="891"/>
                      </a:lnTo>
                      <a:lnTo>
                        <a:pt x="314" y="881"/>
                      </a:lnTo>
                      <a:lnTo>
                        <a:pt x="324" y="873"/>
                      </a:lnTo>
                      <a:lnTo>
                        <a:pt x="336" y="867"/>
                      </a:lnTo>
                      <a:lnTo>
                        <a:pt x="346" y="863"/>
                      </a:lnTo>
                      <a:lnTo>
                        <a:pt x="358" y="861"/>
                      </a:lnTo>
                      <a:lnTo>
                        <a:pt x="367" y="861"/>
                      </a:lnTo>
                      <a:lnTo>
                        <a:pt x="367" y="861"/>
                      </a:lnTo>
                      <a:lnTo>
                        <a:pt x="387" y="863"/>
                      </a:lnTo>
                      <a:lnTo>
                        <a:pt x="407" y="869"/>
                      </a:lnTo>
                      <a:lnTo>
                        <a:pt x="407" y="869"/>
                      </a:lnTo>
                      <a:lnTo>
                        <a:pt x="417" y="873"/>
                      </a:lnTo>
                      <a:lnTo>
                        <a:pt x="423" y="873"/>
                      </a:lnTo>
                      <a:lnTo>
                        <a:pt x="423" y="873"/>
                      </a:lnTo>
                      <a:lnTo>
                        <a:pt x="425" y="873"/>
                      </a:lnTo>
                      <a:lnTo>
                        <a:pt x="431" y="871"/>
                      </a:lnTo>
                      <a:lnTo>
                        <a:pt x="437" y="863"/>
                      </a:lnTo>
                      <a:lnTo>
                        <a:pt x="445" y="849"/>
                      </a:lnTo>
                      <a:lnTo>
                        <a:pt x="445" y="849"/>
                      </a:lnTo>
                      <a:lnTo>
                        <a:pt x="451" y="841"/>
                      </a:lnTo>
                      <a:lnTo>
                        <a:pt x="459" y="833"/>
                      </a:lnTo>
                      <a:lnTo>
                        <a:pt x="477" y="817"/>
                      </a:lnTo>
                      <a:lnTo>
                        <a:pt x="503" y="803"/>
                      </a:lnTo>
                      <a:lnTo>
                        <a:pt x="529" y="789"/>
                      </a:lnTo>
                      <a:lnTo>
                        <a:pt x="558" y="779"/>
                      </a:lnTo>
                      <a:lnTo>
                        <a:pt x="584" y="771"/>
                      </a:lnTo>
                      <a:lnTo>
                        <a:pt x="608" y="765"/>
                      </a:lnTo>
                      <a:lnTo>
                        <a:pt x="628" y="763"/>
                      </a:lnTo>
                      <a:lnTo>
                        <a:pt x="628" y="763"/>
                      </a:lnTo>
                      <a:lnTo>
                        <a:pt x="628" y="763"/>
                      </a:lnTo>
                      <a:lnTo>
                        <a:pt x="640" y="763"/>
                      </a:lnTo>
                      <a:lnTo>
                        <a:pt x="652" y="767"/>
                      </a:lnTo>
                      <a:lnTo>
                        <a:pt x="660" y="769"/>
                      </a:lnTo>
                      <a:lnTo>
                        <a:pt x="670" y="775"/>
                      </a:lnTo>
                      <a:lnTo>
                        <a:pt x="670" y="775"/>
                      </a:lnTo>
                      <a:lnTo>
                        <a:pt x="682" y="785"/>
                      </a:lnTo>
                      <a:lnTo>
                        <a:pt x="698" y="791"/>
                      </a:lnTo>
                      <a:lnTo>
                        <a:pt x="711" y="797"/>
                      </a:lnTo>
                      <a:lnTo>
                        <a:pt x="727" y="803"/>
                      </a:lnTo>
                      <a:lnTo>
                        <a:pt x="759" y="809"/>
                      </a:lnTo>
                      <a:lnTo>
                        <a:pt x="793" y="815"/>
                      </a:lnTo>
                      <a:lnTo>
                        <a:pt x="793" y="815"/>
                      </a:lnTo>
                      <a:lnTo>
                        <a:pt x="849" y="823"/>
                      </a:lnTo>
                      <a:lnTo>
                        <a:pt x="849" y="823"/>
                      </a:lnTo>
                      <a:lnTo>
                        <a:pt x="865" y="827"/>
                      </a:lnTo>
                      <a:lnTo>
                        <a:pt x="880" y="833"/>
                      </a:lnTo>
                      <a:lnTo>
                        <a:pt x="896" y="841"/>
                      </a:lnTo>
                      <a:lnTo>
                        <a:pt x="908" y="853"/>
                      </a:lnTo>
                      <a:lnTo>
                        <a:pt x="908" y="853"/>
                      </a:lnTo>
                      <a:lnTo>
                        <a:pt x="920" y="865"/>
                      </a:lnTo>
                      <a:lnTo>
                        <a:pt x="934" y="873"/>
                      </a:lnTo>
                      <a:lnTo>
                        <a:pt x="946" y="881"/>
                      </a:lnTo>
                      <a:lnTo>
                        <a:pt x="962" y="887"/>
                      </a:lnTo>
                      <a:lnTo>
                        <a:pt x="976" y="891"/>
                      </a:lnTo>
                      <a:lnTo>
                        <a:pt x="992" y="895"/>
                      </a:lnTo>
                      <a:lnTo>
                        <a:pt x="1026" y="899"/>
                      </a:lnTo>
                      <a:lnTo>
                        <a:pt x="1026" y="899"/>
                      </a:lnTo>
                      <a:lnTo>
                        <a:pt x="1030" y="891"/>
                      </a:lnTo>
                      <a:lnTo>
                        <a:pt x="1033" y="881"/>
                      </a:lnTo>
                      <a:lnTo>
                        <a:pt x="1033" y="881"/>
                      </a:lnTo>
                      <a:lnTo>
                        <a:pt x="1037" y="869"/>
                      </a:lnTo>
                      <a:lnTo>
                        <a:pt x="1043" y="857"/>
                      </a:lnTo>
                      <a:lnTo>
                        <a:pt x="1051" y="847"/>
                      </a:lnTo>
                      <a:lnTo>
                        <a:pt x="1059" y="839"/>
                      </a:lnTo>
                      <a:lnTo>
                        <a:pt x="1059" y="839"/>
                      </a:lnTo>
                      <a:lnTo>
                        <a:pt x="1081" y="823"/>
                      </a:lnTo>
                      <a:lnTo>
                        <a:pt x="1099" y="805"/>
                      </a:lnTo>
                      <a:lnTo>
                        <a:pt x="1135" y="767"/>
                      </a:lnTo>
                      <a:lnTo>
                        <a:pt x="1155" y="749"/>
                      </a:lnTo>
                      <a:lnTo>
                        <a:pt x="1173" y="734"/>
                      </a:lnTo>
                      <a:lnTo>
                        <a:pt x="1195" y="720"/>
                      </a:lnTo>
                      <a:lnTo>
                        <a:pt x="1218" y="708"/>
                      </a:lnTo>
                      <a:lnTo>
                        <a:pt x="1218" y="708"/>
                      </a:lnTo>
                      <a:lnTo>
                        <a:pt x="1232" y="702"/>
                      </a:lnTo>
                      <a:lnTo>
                        <a:pt x="1246" y="694"/>
                      </a:lnTo>
                      <a:lnTo>
                        <a:pt x="1274" y="678"/>
                      </a:lnTo>
                      <a:lnTo>
                        <a:pt x="1274" y="678"/>
                      </a:lnTo>
                      <a:lnTo>
                        <a:pt x="1264" y="652"/>
                      </a:lnTo>
                      <a:lnTo>
                        <a:pt x="1264" y="652"/>
                      </a:lnTo>
                      <a:lnTo>
                        <a:pt x="1258" y="652"/>
                      </a:lnTo>
                      <a:lnTo>
                        <a:pt x="1258" y="652"/>
                      </a:lnTo>
                      <a:lnTo>
                        <a:pt x="1234" y="650"/>
                      </a:lnTo>
                      <a:lnTo>
                        <a:pt x="1212" y="644"/>
                      </a:lnTo>
                      <a:lnTo>
                        <a:pt x="1195" y="636"/>
                      </a:lnTo>
                      <a:lnTo>
                        <a:pt x="1179" y="624"/>
                      </a:lnTo>
                      <a:lnTo>
                        <a:pt x="1163" y="610"/>
                      </a:lnTo>
                      <a:lnTo>
                        <a:pt x="1149" y="594"/>
                      </a:lnTo>
                      <a:lnTo>
                        <a:pt x="1137" y="577"/>
                      </a:lnTo>
                      <a:lnTo>
                        <a:pt x="1125" y="559"/>
                      </a:lnTo>
                      <a:lnTo>
                        <a:pt x="1125" y="559"/>
                      </a:lnTo>
                      <a:lnTo>
                        <a:pt x="1113" y="535"/>
                      </a:lnTo>
                      <a:lnTo>
                        <a:pt x="1109" y="525"/>
                      </a:lnTo>
                      <a:lnTo>
                        <a:pt x="1107" y="513"/>
                      </a:lnTo>
                      <a:lnTo>
                        <a:pt x="1105" y="503"/>
                      </a:lnTo>
                      <a:lnTo>
                        <a:pt x="1105" y="493"/>
                      </a:lnTo>
                      <a:lnTo>
                        <a:pt x="1107" y="481"/>
                      </a:lnTo>
                      <a:lnTo>
                        <a:pt x="1111" y="469"/>
                      </a:lnTo>
                      <a:lnTo>
                        <a:pt x="1111" y="469"/>
                      </a:lnTo>
                      <a:lnTo>
                        <a:pt x="1123" y="443"/>
                      </a:lnTo>
                      <a:lnTo>
                        <a:pt x="1133" y="417"/>
                      </a:lnTo>
                      <a:lnTo>
                        <a:pt x="1133" y="417"/>
                      </a:lnTo>
                      <a:lnTo>
                        <a:pt x="1139" y="402"/>
                      </a:lnTo>
                      <a:lnTo>
                        <a:pt x="1139" y="388"/>
                      </a:lnTo>
                      <a:lnTo>
                        <a:pt x="1139" y="376"/>
                      </a:lnTo>
                      <a:lnTo>
                        <a:pt x="1133" y="364"/>
                      </a:lnTo>
                      <a:lnTo>
                        <a:pt x="1127" y="354"/>
                      </a:lnTo>
                      <a:lnTo>
                        <a:pt x="1117" y="348"/>
                      </a:lnTo>
                      <a:lnTo>
                        <a:pt x="1103" y="342"/>
                      </a:lnTo>
                      <a:lnTo>
                        <a:pt x="1087" y="340"/>
                      </a:lnTo>
                      <a:lnTo>
                        <a:pt x="1087" y="340"/>
                      </a:lnTo>
                      <a:lnTo>
                        <a:pt x="1053" y="338"/>
                      </a:lnTo>
                      <a:lnTo>
                        <a:pt x="1018" y="336"/>
                      </a:lnTo>
                      <a:lnTo>
                        <a:pt x="1018" y="336"/>
                      </a:lnTo>
                      <a:lnTo>
                        <a:pt x="980" y="338"/>
                      </a:lnTo>
                      <a:lnTo>
                        <a:pt x="944" y="340"/>
                      </a:lnTo>
                      <a:lnTo>
                        <a:pt x="944" y="340"/>
                      </a:lnTo>
                      <a:lnTo>
                        <a:pt x="918" y="342"/>
                      </a:lnTo>
                      <a:lnTo>
                        <a:pt x="918" y="342"/>
                      </a:lnTo>
                      <a:lnTo>
                        <a:pt x="898" y="342"/>
                      </a:lnTo>
                      <a:lnTo>
                        <a:pt x="880" y="338"/>
                      </a:lnTo>
                      <a:lnTo>
                        <a:pt x="865" y="330"/>
                      </a:lnTo>
                      <a:lnTo>
                        <a:pt x="853" y="320"/>
                      </a:lnTo>
                      <a:lnTo>
                        <a:pt x="841" y="308"/>
                      </a:lnTo>
                      <a:lnTo>
                        <a:pt x="835" y="292"/>
                      </a:lnTo>
                      <a:lnTo>
                        <a:pt x="829" y="272"/>
                      </a:lnTo>
                      <a:lnTo>
                        <a:pt x="827" y="250"/>
                      </a:lnTo>
                      <a:lnTo>
                        <a:pt x="827" y="250"/>
                      </a:lnTo>
                      <a:lnTo>
                        <a:pt x="827" y="233"/>
                      </a:lnTo>
                      <a:lnTo>
                        <a:pt x="823" y="217"/>
                      </a:lnTo>
                      <a:lnTo>
                        <a:pt x="819" y="203"/>
                      </a:lnTo>
                      <a:lnTo>
                        <a:pt x="815" y="187"/>
                      </a:lnTo>
                      <a:lnTo>
                        <a:pt x="807" y="173"/>
                      </a:lnTo>
                      <a:lnTo>
                        <a:pt x="799" y="161"/>
                      </a:lnTo>
                      <a:lnTo>
                        <a:pt x="781" y="133"/>
                      </a:lnTo>
                      <a:lnTo>
                        <a:pt x="781" y="133"/>
                      </a:lnTo>
                      <a:lnTo>
                        <a:pt x="771" y="121"/>
                      </a:lnTo>
                      <a:lnTo>
                        <a:pt x="765" y="105"/>
                      </a:lnTo>
                      <a:lnTo>
                        <a:pt x="749" y="78"/>
                      </a:lnTo>
                      <a:lnTo>
                        <a:pt x="749" y="78"/>
                      </a:lnTo>
                      <a:lnTo>
                        <a:pt x="765" y="66"/>
                      </a:lnTo>
                      <a:lnTo>
                        <a:pt x="765" y="66"/>
                      </a:lnTo>
                      <a:lnTo>
                        <a:pt x="930" y="215"/>
                      </a:lnTo>
                      <a:lnTo>
                        <a:pt x="930" y="215"/>
                      </a:lnTo>
                      <a:lnTo>
                        <a:pt x="952" y="205"/>
                      </a:lnTo>
                      <a:lnTo>
                        <a:pt x="952" y="205"/>
                      </a:lnTo>
                      <a:lnTo>
                        <a:pt x="950" y="185"/>
                      </a:lnTo>
                      <a:lnTo>
                        <a:pt x="948" y="163"/>
                      </a:lnTo>
                      <a:lnTo>
                        <a:pt x="942" y="145"/>
                      </a:lnTo>
                      <a:lnTo>
                        <a:pt x="940" y="137"/>
                      </a:lnTo>
                      <a:lnTo>
                        <a:pt x="934" y="129"/>
                      </a:lnTo>
                      <a:lnTo>
                        <a:pt x="934" y="129"/>
                      </a:lnTo>
                      <a:lnTo>
                        <a:pt x="914" y="105"/>
                      </a:lnTo>
                      <a:lnTo>
                        <a:pt x="894" y="82"/>
                      </a:lnTo>
                      <a:lnTo>
                        <a:pt x="870" y="62"/>
                      </a:lnTo>
                      <a:lnTo>
                        <a:pt x="847" y="44"/>
                      </a:lnTo>
                      <a:lnTo>
                        <a:pt x="821" y="28"/>
                      </a:lnTo>
                      <a:lnTo>
                        <a:pt x="793" y="16"/>
                      </a:lnTo>
                      <a:lnTo>
                        <a:pt x="765" y="8"/>
                      </a:lnTo>
                      <a:lnTo>
                        <a:pt x="733" y="4"/>
                      </a:lnTo>
                      <a:lnTo>
                        <a:pt x="733" y="4"/>
                      </a:lnTo>
                      <a:lnTo>
                        <a:pt x="688" y="2"/>
                      </a:lnTo>
                      <a:lnTo>
                        <a:pt x="642" y="0"/>
                      </a:lnTo>
                      <a:lnTo>
                        <a:pt x="642" y="0"/>
                      </a:lnTo>
                      <a:lnTo>
                        <a:pt x="582" y="2"/>
                      </a:lnTo>
                      <a:lnTo>
                        <a:pt x="523" y="4"/>
                      </a:lnTo>
                      <a:lnTo>
                        <a:pt x="405" y="10"/>
                      </a:lnTo>
                      <a:lnTo>
                        <a:pt x="405" y="10"/>
                      </a:lnTo>
                      <a:lnTo>
                        <a:pt x="381" y="12"/>
                      </a:lnTo>
                      <a:lnTo>
                        <a:pt x="358" y="16"/>
                      </a:lnTo>
                      <a:lnTo>
                        <a:pt x="346" y="20"/>
                      </a:lnTo>
                      <a:lnTo>
                        <a:pt x="336" y="24"/>
                      </a:lnTo>
                      <a:lnTo>
                        <a:pt x="328" y="28"/>
                      </a:lnTo>
                      <a:lnTo>
                        <a:pt x="322" y="36"/>
                      </a:lnTo>
                      <a:lnTo>
                        <a:pt x="322" y="36"/>
                      </a:lnTo>
                      <a:lnTo>
                        <a:pt x="314" y="46"/>
                      </a:lnTo>
                      <a:lnTo>
                        <a:pt x="306" y="54"/>
                      </a:lnTo>
                      <a:lnTo>
                        <a:pt x="296" y="60"/>
                      </a:lnTo>
                      <a:lnTo>
                        <a:pt x="286" y="64"/>
                      </a:lnTo>
                      <a:lnTo>
                        <a:pt x="264" y="70"/>
                      </a:lnTo>
                      <a:lnTo>
                        <a:pt x="254" y="72"/>
                      </a:lnTo>
                      <a:lnTo>
                        <a:pt x="244" y="76"/>
                      </a:lnTo>
                      <a:lnTo>
                        <a:pt x="244" y="76"/>
                      </a:lnTo>
                      <a:lnTo>
                        <a:pt x="135" y="123"/>
                      </a:lnTo>
                      <a:lnTo>
                        <a:pt x="26" y="173"/>
                      </a:lnTo>
                      <a:lnTo>
                        <a:pt x="26" y="173"/>
                      </a:lnTo>
                      <a:lnTo>
                        <a:pt x="24" y="177"/>
                      </a:lnTo>
                      <a:lnTo>
                        <a:pt x="24" y="177"/>
                      </a:lnTo>
                      <a:lnTo>
                        <a:pt x="26" y="175"/>
                      </a:lnTo>
                      <a:lnTo>
                        <a:pt x="26" y="175"/>
                      </a:lnTo>
                      <a:lnTo>
                        <a:pt x="53" y="324"/>
                      </a:lnTo>
                      <a:lnTo>
                        <a:pt x="53" y="324"/>
                      </a:lnTo>
                      <a:lnTo>
                        <a:pt x="57" y="360"/>
                      </a:lnTo>
                      <a:lnTo>
                        <a:pt x="59" y="376"/>
                      </a:lnTo>
                      <a:lnTo>
                        <a:pt x="57" y="392"/>
                      </a:lnTo>
                      <a:lnTo>
                        <a:pt x="51" y="406"/>
                      </a:lnTo>
                      <a:lnTo>
                        <a:pt x="41" y="419"/>
                      </a:lnTo>
                      <a:lnTo>
                        <a:pt x="30" y="429"/>
                      </a:lnTo>
                      <a:lnTo>
                        <a:pt x="10" y="439"/>
                      </a:lnTo>
                      <a:lnTo>
                        <a:pt x="10" y="439"/>
                      </a:lnTo>
                      <a:lnTo>
                        <a:pt x="6" y="441"/>
                      </a:lnTo>
                      <a:lnTo>
                        <a:pt x="4" y="445"/>
                      </a:lnTo>
                      <a:lnTo>
                        <a:pt x="0" y="453"/>
                      </a:lnTo>
                      <a:lnTo>
                        <a:pt x="0" y="453"/>
                      </a:lnTo>
                      <a:lnTo>
                        <a:pt x="26" y="485"/>
                      </a:lnTo>
                      <a:lnTo>
                        <a:pt x="32" y="495"/>
                      </a:lnTo>
                      <a:lnTo>
                        <a:pt x="37" y="507"/>
                      </a:lnTo>
                      <a:lnTo>
                        <a:pt x="39" y="519"/>
                      </a:lnTo>
                      <a:lnTo>
                        <a:pt x="41" y="533"/>
                      </a:lnTo>
                      <a:lnTo>
                        <a:pt x="41" y="573"/>
                      </a:lnTo>
                      <a:lnTo>
                        <a:pt x="41" y="573"/>
                      </a:lnTo>
                      <a:lnTo>
                        <a:pt x="43" y="584"/>
                      </a:lnTo>
                      <a:lnTo>
                        <a:pt x="47" y="596"/>
                      </a:lnTo>
                      <a:lnTo>
                        <a:pt x="55" y="608"/>
                      </a:lnTo>
                      <a:lnTo>
                        <a:pt x="63" y="620"/>
                      </a:lnTo>
                      <a:lnTo>
                        <a:pt x="63" y="620"/>
                      </a:lnTo>
                      <a:lnTo>
                        <a:pt x="73" y="632"/>
                      </a:lnTo>
                      <a:lnTo>
                        <a:pt x="81" y="646"/>
                      </a:lnTo>
                      <a:lnTo>
                        <a:pt x="85" y="660"/>
                      </a:lnTo>
                      <a:lnTo>
                        <a:pt x="87" y="676"/>
                      </a:lnTo>
                      <a:lnTo>
                        <a:pt x="87" y="692"/>
                      </a:lnTo>
                      <a:lnTo>
                        <a:pt x="83" y="706"/>
                      </a:lnTo>
                      <a:lnTo>
                        <a:pt x="77" y="720"/>
                      </a:lnTo>
                      <a:lnTo>
                        <a:pt x="69" y="732"/>
                      </a:lnTo>
                      <a:lnTo>
                        <a:pt x="69" y="732"/>
                      </a:lnTo>
                      <a:lnTo>
                        <a:pt x="59" y="746"/>
                      </a:lnTo>
                      <a:lnTo>
                        <a:pt x="53" y="763"/>
                      </a:lnTo>
                      <a:lnTo>
                        <a:pt x="47" y="785"/>
                      </a:lnTo>
                      <a:lnTo>
                        <a:pt x="45" y="807"/>
                      </a:lnTo>
                      <a:lnTo>
                        <a:pt x="45" y="829"/>
                      </a:lnTo>
                      <a:lnTo>
                        <a:pt x="45" y="851"/>
                      </a:lnTo>
                      <a:lnTo>
                        <a:pt x="51" y="867"/>
                      </a:lnTo>
                      <a:lnTo>
                        <a:pt x="55" y="875"/>
                      </a:lnTo>
                      <a:lnTo>
                        <a:pt x="59" y="879"/>
                      </a:lnTo>
                      <a:lnTo>
                        <a:pt x="59" y="879"/>
                      </a:lnTo>
                      <a:lnTo>
                        <a:pt x="87" y="905"/>
                      </a:lnTo>
                      <a:lnTo>
                        <a:pt x="117" y="928"/>
                      </a:lnTo>
                      <a:lnTo>
                        <a:pt x="133" y="938"/>
                      </a:lnTo>
                      <a:lnTo>
                        <a:pt x="147" y="946"/>
                      </a:lnTo>
                      <a:lnTo>
                        <a:pt x="163" y="952"/>
                      </a:lnTo>
                      <a:lnTo>
                        <a:pt x="179" y="956"/>
                      </a:lnTo>
                      <a:lnTo>
                        <a:pt x="179" y="956"/>
                      </a:lnTo>
                      <a:lnTo>
                        <a:pt x="199" y="958"/>
                      </a:lnTo>
                      <a:lnTo>
                        <a:pt x="218" y="960"/>
                      </a:lnTo>
                      <a:lnTo>
                        <a:pt x="218" y="960"/>
                      </a:lnTo>
                      <a:lnTo>
                        <a:pt x="242" y="958"/>
                      </a:lnTo>
                      <a:lnTo>
                        <a:pt x="254" y="954"/>
                      </a:lnTo>
                      <a:lnTo>
                        <a:pt x="266" y="952"/>
                      </a:lnTo>
                      <a:lnTo>
                        <a:pt x="266" y="952"/>
                      </a:lnTo>
                      <a:lnTo>
                        <a:pt x="282" y="920"/>
                      </a:lnTo>
                      <a:lnTo>
                        <a:pt x="282" y="9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grpSp>
              <p:nvGrpSpPr>
                <p:cNvPr id="227" name="Grupa 226">
                  <a:extLst>
                    <a:ext uri="{FF2B5EF4-FFF2-40B4-BE49-F238E27FC236}">
                      <a16:creationId xmlns:a16="http://schemas.microsoft.com/office/drawing/2014/main" id="{1D43D134-CE86-46C6-98D1-AD57739B7FBA}"/>
                    </a:ext>
                  </a:extLst>
                </p:cNvPr>
                <p:cNvGrpSpPr/>
                <p:nvPr/>
              </p:nvGrpSpPr>
              <p:grpSpPr>
                <a:xfrm>
                  <a:off x="2048744" y="1826403"/>
                  <a:ext cx="2221543" cy="1448069"/>
                  <a:chOff x="2048744" y="1826403"/>
                  <a:chExt cx="2221543" cy="1448069"/>
                </a:xfrm>
                <a:grpFill/>
              </p:grpSpPr>
              <p:sp>
                <p:nvSpPr>
                  <p:cNvPr id="228" name="Freeform 8">
                    <a:extLst>
                      <a:ext uri="{FF2B5EF4-FFF2-40B4-BE49-F238E27FC236}">
                        <a16:creationId xmlns:a16="http://schemas.microsoft.com/office/drawing/2014/main" id="{4D0C8EA0-C40A-4361-8592-D7AB4362DA1D}"/>
                      </a:ext>
                    </a:extLst>
                  </p:cNvPr>
                  <p:cNvSpPr>
                    <a:spLocks/>
                  </p:cNvSpPr>
                  <p:nvPr/>
                </p:nvSpPr>
                <p:spPr bwMode="auto">
                  <a:xfrm>
                    <a:off x="2809280" y="1826403"/>
                    <a:ext cx="1461007" cy="883442"/>
                  </a:xfrm>
                  <a:custGeom>
                    <a:avLst/>
                    <a:gdLst>
                      <a:gd name="T0" fmla="*/ 70 w 1581"/>
                      <a:gd name="T1" fmla="*/ 710 h 956"/>
                      <a:gd name="T2" fmla="*/ 106 w 1581"/>
                      <a:gd name="T3" fmla="*/ 744 h 956"/>
                      <a:gd name="T4" fmla="*/ 175 w 1581"/>
                      <a:gd name="T5" fmla="*/ 780 h 956"/>
                      <a:gd name="T6" fmla="*/ 237 w 1581"/>
                      <a:gd name="T7" fmla="*/ 811 h 956"/>
                      <a:gd name="T8" fmla="*/ 279 w 1581"/>
                      <a:gd name="T9" fmla="*/ 867 h 956"/>
                      <a:gd name="T10" fmla="*/ 283 w 1581"/>
                      <a:gd name="T11" fmla="*/ 905 h 956"/>
                      <a:gd name="T12" fmla="*/ 298 w 1581"/>
                      <a:gd name="T13" fmla="*/ 923 h 956"/>
                      <a:gd name="T14" fmla="*/ 340 w 1581"/>
                      <a:gd name="T15" fmla="*/ 939 h 956"/>
                      <a:gd name="T16" fmla="*/ 499 w 1581"/>
                      <a:gd name="T17" fmla="*/ 956 h 956"/>
                      <a:gd name="T18" fmla="*/ 527 w 1581"/>
                      <a:gd name="T19" fmla="*/ 951 h 956"/>
                      <a:gd name="T20" fmla="*/ 547 w 1581"/>
                      <a:gd name="T21" fmla="*/ 923 h 956"/>
                      <a:gd name="T22" fmla="*/ 571 w 1581"/>
                      <a:gd name="T23" fmla="*/ 885 h 956"/>
                      <a:gd name="T24" fmla="*/ 623 w 1581"/>
                      <a:gd name="T25" fmla="*/ 865 h 956"/>
                      <a:gd name="T26" fmla="*/ 640 w 1581"/>
                      <a:gd name="T27" fmla="*/ 863 h 956"/>
                      <a:gd name="T28" fmla="*/ 680 w 1581"/>
                      <a:gd name="T29" fmla="*/ 861 h 956"/>
                      <a:gd name="T30" fmla="*/ 706 w 1581"/>
                      <a:gd name="T31" fmla="*/ 833 h 956"/>
                      <a:gd name="T32" fmla="*/ 788 w 1581"/>
                      <a:gd name="T33" fmla="*/ 797 h 956"/>
                      <a:gd name="T34" fmla="*/ 953 w 1581"/>
                      <a:gd name="T35" fmla="*/ 742 h 956"/>
                      <a:gd name="T36" fmla="*/ 1112 w 1581"/>
                      <a:gd name="T37" fmla="*/ 696 h 956"/>
                      <a:gd name="T38" fmla="*/ 1141 w 1581"/>
                      <a:gd name="T39" fmla="*/ 670 h 956"/>
                      <a:gd name="T40" fmla="*/ 1279 w 1581"/>
                      <a:gd name="T41" fmla="*/ 632 h 956"/>
                      <a:gd name="T42" fmla="*/ 1332 w 1581"/>
                      <a:gd name="T43" fmla="*/ 619 h 956"/>
                      <a:gd name="T44" fmla="*/ 1473 w 1581"/>
                      <a:gd name="T45" fmla="*/ 487 h 956"/>
                      <a:gd name="T46" fmla="*/ 1575 w 1581"/>
                      <a:gd name="T47" fmla="*/ 382 h 956"/>
                      <a:gd name="T48" fmla="*/ 1581 w 1581"/>
                      <a:gd name="T49" fmla="*/ 340 h 956"/>
                      <a:gd name="T50" fmla="*/ 1549 w 1581"/>
                      <a:gd name="T51" fmla="*/ 306 h 956"/>
                      <a:gd name="T52" fmla="*/ 1525 w 1581"/>
                      <a:gd name="T53" fmla="*/ 245 h 956"/>
                      <a:gd name="T54" fmla="*/ 1509 w 1581"/>
                      <a:gd name="T55" fmla="*/ 207 h 956"/>
                      <a:gd name="T56" fmla="*/ 1473 w 1581"/>
                      <a:gd name="T57" fmla="*/ 141 h 956"/>
                      <a:gd name="T58" fmla="*/ 1479 w 1581"/>
                      <a:gd name="T59" fmla="*/ 94 h 956"/>
                      <a:gd name="T60" fmla="*/ 1549 w 1581"/>
                      <a:gd name="T61" fmla="*/ 20 h 956"/>
                      <a:gd name="T62" fmla="*/ 1364 w 1581"/>
                      <a:gd name="T63" fmla="*/ 38 h 956"/>
                      <a:gd name="T64" fmla="*/ 799 w 1581"/>
                      <a:gd name="T65" fmla="*/ 56 h 956"/>
                      <a:gd name="T66" fmla="*/ 766 w 1581"/>
                      <a:gd name="T67" fmla="*/ 56 h 956"/>
                      <a:gd name="T68" fmla="*/ 567 w 1581"/>
                      <a:gd name="T69" fmla="*/ 32 h 956"/>
                      <a:gd name="T70" fmla="*/ 277 w 1581"/>
                      <a:gd name="T71" fmla="*/ 0 h 956"/>
                      <a:gd name="T72" fmla="*/ 253 w 1581"/>
                      <a:gd name="T73" fmla="*/ 4 h 956"/>
                      <a:gd name="T74" fmla="*/ 229 w 1581"/>
                      <a:gd name="T75" fmla="*/ 30 h 956"/>
                      <a:gd name="T76" fmla="*/ 177 w 1581"/>
                      <a:gd name="T77" fmla="*/ 66 h 956"/>
                      <a:gd name="T78" fmla="*/ 110 w 1581"/>
                      <a:gd name="T79" fmla="*/ 80 h 956"/>
                      <a:gd name="T80" fmla="*/ 108 w 1581"/>
                      <a:gd name="T81" fmla="*/ 125 h 956"/>
                      <a:gd name="T82" fmla="*/ 90 w 1581"/>
                      <a:gd name="T83" fmla="*/ 171 h 956"/>
                      <a:gd name="T84" fmla="*/ 78 w 1581"/>
                      <a:gd name="T85" fmla="*/ 217 h 956"/>
                      <a:gd name="T86" fmla="*/ 114 w 1581"/>
                      <a:gd name="T87" fmla="*/ 281 h 956"/>
                      <a:gd name="T88" fmla="*/ 159 w 1581"/>
                      <a:gd name="T89" fmla="*/ 316 h 956"/>
                      <a:gd name="T90" fmla="*/ 193 w 1581"/>
                      <a:gd name="T91" fmla="*/ 320 h 956"/>
                      <a:gd name="T92" fmla="*/ 207 w 1581"/>
                      <a:gd name="T93" fmla="*/ 322 h 956"/>
                      <a:gd name="T94" fmla="*/ 241 w 1581"/>
                      <a:gd name="T95" fmla="*/ 366 h 956"/>
                      <a:gd name="T96" fmla="*/ 247 w 1581"/>
                      <a:gd name="T97" fmla="*/ 386 h 956"/>
                      <a:gd name="T98" fmla="*/ 237 w 1581"/>
                      <a:gd name="T99" fmla="*/ 414 h 956"/>
                      <a:gd name="T100" fmla="*/ 209 w 1581"/>
                      <a:gd name="T101" fmla="*/ 434 h 956"/>
                      <a:gd name="T102" fmla="*/ 165 w 1581"/>
                      <a:gd name="T103" fmla="*/ 456 h 956"/>
                      <a:gd name="T104" fmla="*/ 102 w 1581"/>
                      <a:gd name="T105" fmla="*/ 499 h 956"/>
                      <a:gd name="T106" fmla="*/ 34 w 1581"/>
                      <a:gd name="T107" fmla="*/ 569 h 956"/>
                      <a:gd name="T108" fmla="*/ 4 w 1581"/>
                      <a:gd name="T109" fmla="*/ 601 h 956"/>
                      <a:gd name="T110" fmla="*/ 18 w 1581"/>
                      <a:gd name="T111" fmla="*/ 617 h 956"/>
                      <a:gd name="T112" fmla="*/ 46 w 1581"/>
                      <a:gd name="T113" fmla="*/ 632 h 956"/>
                      <a:gd name="T114" fmla="*/ 66 w 1581"/>
                      <a:gd name="T115" fmla="*/ 676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1" h="956">
                        <a:moveTo>
                          <a:pt x="68" y="688"/>
                        </a:moveTo>
                        <a:lnTo>
                          <a:pt x="68" y="688"/>
                        </a:lnTo>
                        <a:lnTo>
                          <a:pt x="68" y="702"/>
                        </a:lnTo>
                        <a:lnTo>
                          <a:pt x="70" y="710"/>
                        </a:lnTo>
                        <a:lnTo>
                          <a:pt x="74" y="716"/>
                        </a:lnTo>
                        <a:lnTo>
                          <a:pt x="78" y="722"/>
                        </a:lnTo>
                        <a:lnTo>
                          <a:pt x="86" y="730"/>
                        </a:lnTo>
                        <a:lnTo>
                          <a:pt x="106" y="744"/>
                        </a:lnTo>
                        <a:lnTo>
                          <a:pt x="106" y="744"/>
                        </a:lnTo>
                        <a:lnTo>
                          <a:pt x="143" y="764"/>
                        </a:lnTo>
                        <a:lnTo>
                          <a:pt x="175" y="780"/>
                        </a:lnTo>
                        <a:lnTo>
                          <a:pt x="175" y="780"/>
                        </a:lnTo>
                        <a:lnTo>
                          <a:pt x="189" y="786"/>
                        </a:lnTo>
                        <a:lnTo>
                          <a:pt x="189" y="786"/>
                        </a:lnTo>
                        <a:lnTo>
                          <a:pt x="221" y="801"/>
                        </a:lnTo>
                        <a:lnTo>
                          <a:pt x="237" y="811"/>
                        </a:lnTo>
                        <a:lnTo>
                          <a:pt x="251" y="823"/>
                        </a:lnTo>
                        <a:lnTo>
                          <a:pt x="263" y="839"/>
                        </a:lnTo>
                        <a:lnTo>
                          <a:pt x="275" y="857"/>
                        </a:lnTo>
                        <a:lnTo>
                          <a:pt x="279" y="867"/>
                        </a:lnTo>
                        <a:lnTo>
                          <a:pt x="281" y="879"/>
                        </a:lnTo>
                        <a:lnTo>
                          <a:pt x="283" y="891"/>
                        </a:lnTo>
                        <a:lnTo>
                          <a:pt x="283" y="905"/>
                        </a:lnTo>
                        <a:lnTo>
                          <a:pt x="283" y="905"/>
                        </a:lnTo>
                        <a:lnTo>
                          <a:pt x="287" y="907"/>
                        </a:lnTo>
                        <a:lnTo>
                          <a:pt x="287" y="907"/>
                        </a:lnTo>
                        <a:lnTo>
                          <a:pt x="298" y="923"/>
                        </a:lnTo>
                        <a:lnTo>
                          <a:pt x="298" y="923"/>
                        </a:lnTo>
                        <a:lnTo>
                          <a:pt x="302" y="929"/>
                        </a:lnTo>
                        <a:lnTo>
                          <a:pt x="302" y="929"/>
                        </a:lnTo>
                        <a:lnTo>
                          <a:pt x="320" y="935"/>
                        </a:lnTo>
                        <a:lnTo>
                          <a:pt x="340" y="939"/>
                        </a:lnTo>
                        <a:lnTo>
                          <a:pt x="340" y="939"/>
                        </a:lnTo>
                        <a:lnTo>
                          <a:pt x="481" y="956"/>
                        </a:lnTo>
                        <a:lnTo>
                          <a:pt x="481" y="956"/>
                        </a:lnTo>
                        <a:lnTo>
                          <a:pt x="499" y="956"/>
                        </a:lnTo>
                        <a:lnTo>
                          <a:pt x="499" y="956"/>
                        </a:lnTo>
                        <a:lnTo>
                          <a:pt x="513" y="956"/>
                        </a:lnTo>
                        <a:lnTo>
                          <a:pt x="521" y="953"/>
                        </a:lnTo>
                        <a:lnTo>
                          <a:pt x="527" y="951"/>
                        </a:lnTo>
                        <a:lnTo>
                          <a:pt x="533" y="945"/>
                        </a:lnTo>
                        <a:lnTo>
                          <a:pt x="537" y="939"/>
                        </a:lnTo>
                        <a:lnTo>
                          <a:pt x="543" y="933"/>
                        </a:lnTo>
                        <a:lnTo>
                          <a:pt x="547" y="923"/>
                        </a:lnTo>
                        <a:lnTo>
                          <a:pt x="547" y="923"/>
                        </a:lnTo>
                        <a:lnTo>
                          <a:pt x="553" y="907"/>
                        </a:lnTo>
                        <a:lnTo>
                          <a:pt x="561" y="895"/>
                        </a:lnTo>
                        <a:lnTo>
                          <a:pt x="571" y="885"/>
                        </a:lnTo>
                        <a:lnTo>
                          <a:pt x="581" y="877"/>
                        </a:lnTo>
                        <a:lnTo>
                          <a:pt x="595" y="871"/>
                        </a:lnTo>
                        <a:lnTo>
                          <a:pt x="609" y="867"/>
                        </a:lnTo>
                        <a:lnTo>
                          <a:pt x="623" y="865"/>
                        </a:lnTo>
                        <a:lnTo>
                          <a:pt x="638" y="863"/>
                        </a:lnTo>
                        <a:lnTo>
                          <a:pt x="638" y="863"/>
                        </a:lnTo>
                        <a:lnTo>
                          <a:pt x="640" y="863"/>
                        </a:lnTo>
                        <a:lnTo>
                          <a:pt x="640" y="863"/>
                        </a:lnTo>
                        <a:lnTo>
                          <a:pt x="652" y="863"/>
                        </a:lnTo>
                        <a:lnTo>
                          <a:pt x="652" y="863"/>
                        </a:lnTo>
                        <a:lnTo>
                          <a:pt x="672" y="863"/>
                        </a:lnTo>
                        <a:lnTo>
                          <a:pt x="680" y="861"/>
                        </a:lnTo>
                        <a:lnTo>
                          <a:pt x="684" y="857"/>
                        </a:lnTo>
                        <a:lnTo>
                          <a:pt x="684" y="857"/>
                        </a:lnTo>
                        <a:lnTo>
                          <a:pt x="694" y="843"/>
                        </a:lnTo>
                        <a:lnTo>
                          <a:pt x="706" y="833"/>
                        </a:lnTo>
                        <a:lnTo>
                          <a:pt x="718" y="823"/>
                        </a:lnTo>
                        <a:lnTo>
                          <a:pt x="730" y="817"/>
                        </a:lnTo>
                        <a:lnTo>
                          <a:pt x="758" y="807"/>
                        </a:lnTo>
                        <a:lnTo>
                          <a:pt x="788" y="797"/>
                        </a:lnTo>
                        <a:lnTo>
                          <a:pt x="788" y="797"/>
                        </a:lnTo>
                        <a:lnTo>
                          <a:pt x="843" y="780"/>
                        </a:lnTo>
                        <a:lnTo>
                          <a:pt x="899" y="762"/>
                        </a:lnTo>
                        <a:lnTo>
                          <a:pt x="953" y="742"/>
                        </a:lnTo>
                        <a:lnTo>
                          <a:pt x="1008" y="724"/>
                        </a:lnTo>
                        <a:lnTo>
                          <a:pt x="1008" y="724"/>
                        </a:lnTo>
                        <a:lnTo>
                          <a:pt x="1060" y="708"/>
                        </a:lnTo>
                        <a:lnTo>
                          <a:pt x="1112" y="696"/>
                        </a:lnTo>
                        <a:lnTo>
                          <a:pt x="1112" y="696"/>
                        </a:lnTo>
                        <a:lnTo>
                          <a:pt x="1122" y="684"/>
                        </a:lnTo>
                        <a:lnTo>
                          <a:pt x="1131" y="676"/>
                        </a:lnTo>
                        <a:lnTo>
                          <a:pt x="1141" y="670"/>
                        </a:lnTo>
                        <a:lnTo>
                          <a:pt x="1153" y="664"/>
                        </a:lnTo>
                        <a:lnTo>
                          <a:pt x="1153" y="664"/>
                        </a:lnTo>
                        <a:lnTo>
                          <a:pt x="1215" y="648"/>
                        </a:lnTo>
                        <a:lnTo>
                          <a:pt x="1279" y="632"/>
                        </a:lnTo>
                        <a:lnTo>
                          <a:pt x="1279" y="632"/>
                        </a:lnTo>
                        <a:lnTo>
                          <a:pt x="1330" y="621"/>
                        </a:lnTo>
                        <a:lnTo>
                          <a:pt x="1330" y="621"/>
                        </a:lnTo>
                        <a:lnTo>
                          <a:pt x="1332" y="619"/>
                        </a:lnTo>
                        <a:lnTo>
                          <a:pt x="1332" y="619"/>
                        </a:lnTo>
                        <a:lnTo>
                          <a:pt x="1376" y="577"/>
                        </a:lnTo>
                        <a:lnTo>
                          <a:pt x="1376" y="577"/>
                        </a:lnTo>
                        <a:lnTo>
                          <a:pt x="1473" y="487"/>
                        </a:lnTo>
                        <a:lnTo>
                          <a:pt x="1569" y="394"/>
                        </a:lnTo>
                        <a:lnTo>
                          <a:pt x="1569" y="394"/>
                        </a:lnTo>
                        <a:lnTo>
                          <a:pt x="1571" y="390"/>
                        </a:lnTo>
                        <a:lnTo>
                          <a:pt x="1575" y="382"/>
                        </a:lnTo>
                        <a:lnTo>
                          <a:pt x="1577" y="370"/>
                        </a:lnTo>
                        <a:lnTo>
                          <a:pt x="1581" y="350"/>
                        </a:lnTo>
                        <a:lnTo>
                          <a:pt x="1581" y="350"/>
                        </a:lnTo>
                        <a:lnTo>
                          <a:pt x="1581" y="340"/>
                        </a:lnTo>
                        <a:lnTo>
                          <a:pt x="1581" y="340"/>
                        </a:lnTo>
                        <a:lnTo>
                          <a:pt x="1569" y="330"/>
                        </a:lnTo>
                        <a:lnTo>
                          <a:pt x="1557" y="318"/>
                        </a:lnTo>
                        <a:lnTo>
                          <a:pt x="1549" y="306"/>
                        </a:lnTo>
                        <a:lnTo>
                          <a:pt x="1543" y="294"/>
                        </a:lnTo>
                        <a:lnTo>
                          <a:pt x="1533" y="271"/>
                        </a:lnTo>
                        <a:lnTo>
                          <a:pt x="1525" y="245"/>
                        </a:lnTo>
                        <a:lnTo>
                          <a:pt x="1525" y="245"/>
                        </a:lnTo>
                        <a:lnTo>
                          <a:pt x="1523" y="237"/>
                        </a:lnTo>
                        <a:lnTo>
                          <a:pt x="1523" y="237"/>
                        </a:lnTo>
                        <a:lnTo>
                          <a:pt x="1517" y="223"/>
                        </a:lnTo>
                        <a:lnTo>
                          <a:pt x="1509" y="207"/>
                        </a:lnTo>
                        <a:lnTo>
                          <a:pt x="1491" y="175"/>
                        </a:lnTo>
                        <a:lnTo>
                          <a:pt x="1491" y="175"/>
                        </a:lnTo>
                        <a:lnTo>
                          <a:pt x="1473" y="141"/>
                        </a:lnTo>
                        <a:lnTo>
                          <a:pt x="1473" y="141"/>
                        </a:lnTo>
                        <a:lnTo>
                          <a:pt x="1469" y="129"/>
                        </a:lnTo>
                        <a:lnTo>
                          <a:pt x="1469" y="118"/>
                        </a:lnTo>
                        <a:lnTo>
                          <a:pt x="1473" y="106"/>
                        </a:lnTo>
                        <a:lnTo>
                          <a:pt x="1479" y="94"/>
                        </a:lnTo>
                        <a:lnTo>
                          <a:pt x="1479" y="94"/>
                        </a:lnTo>
                        <a:lnTo>
                          <a:pt x="1507" y="64"/>
                        </a:lnTo>
                        <a:lnTo>
                          <a:pt x="1507" y="64"/>
                        </a:lnTo>
                        <a:lnTo>
                          <a:pt x="1549" y="20"/>
                        </a:lnTo>
                        <a:lnTo>
                          <a:pt x="1549" y="20"/>
                        </a:lnTo>
                        <a:lnTo>
                          <a:pt x="1456" y="30"/>
                        </a:lnTo>
                        <a:lnTo>
                          <a:pt x="1410" y="34"/>
                        </a:lnTo>
                        <a:lnTo>
                          <a:pt x="1364" y="38"/>
                        </a:lnTo>
                        <a:lnTo>
                          <a:pt x="1364" y="38"/>
                        </a:lnTo>
                        <a:lnTo>
                          <a:pt x="1082" y="50"/>
                        </a:lnTo>
                        <a:lnTo>
                          <a:pt x="941" y="54"/>
                        </a:lnTo>
                        <a:lnTo>
                          <a:pt x="799" y="56"/>
                        </a:lnTo>
                        <a:lnTo>
                          <a:pt x="799" y="56"/>
                        </a:lnTo>
                        <a:lnTo>
                          <a:pt x="793" y="56"/>
                        </a:lnTo>
                        <a:lnTo>
                          <a:pt x="793" y="56"/>
                        </a:lnTo>
                        <a:lnTo>
                          <a:pt x="766" y="56"/>
                        </a:lnTo>
                        <a:lnTo>
                          <a:pt x="736" y="54"/>
                        </a:lnTo>
                        <a:lnTo>
                          <a:pt x="680" y="48"/>
                        </a:lnTo>
                        <a:lnTo>
                          <a:pt x="623" y="40"/>
                        </a:lnTo>
                        <a:lnTo>
                          <a:pt x="567" y="32"/>
                        </a:lnTo>
                        <a:lnTo>
                          <a:pt x="567" y="32"/>
                        </a:lnTo>
                        <a:lnTo>
                          <a:pt x="422" y="16"/>
                        </a:lnTo>
                        <a:lnTo>
                          <a:pt x="277" y="0"/>
                        </a:lnTo>
                        <a:lnTo>
                          <a:pt x="277" y="0"/>
                        </a:lnTo>
                        <a:lnTo>
                          <a:pt x="275" y="0"/>
                        </a:lnTo>
                        <a:lnTo>
                          <a:pt x="275" y="0"/>
                        </a:lnTo>
                        <a:lnTo>
                          <a:pt x="265" y="2"/>
                        </a:lnTo>
                        <a:lnTo>
                          <a:pt x="253" y="4"/>
                        </a:lnTo>
                        <a:lnTo>
                          <a:pt x="245" y="10"/>
                        </a:lnTo>
                        <a:lnTo>
                          <a:pt x="239" y="16"/>
                        </a:lnTo>
                        <a:lnTo>
                          <a:pt x="239" y="16"/>
                        </a:lnTo>
                        <a:lnTo>
                          <a:pt x="229" y="30"/>
                        </a:lnTo>
                        <a:lnTo>
                          <a:pt x="217" y="42"/>
                        </a:lnTo>
                        <a:lnTo>
                          <a:pt x="205" y="52"/>
                        </a:lnTo>
                        <a:lnTo>
                          <a:pt x="191" y="60"/>
                        </a:lnTo>
                        <a:lnTo>
                          <a:pt x="177" y="66"/>
                        </a:lnTo>
                        <a:lnTo>
                          <a:pt x="163" y="70"/>
                        </a:lnTo>
                        <a:lnTo>
                          <a:pt x="131" y="78"/>
                        </a:lnTo>
                        <a:lnTo>
                          <a:pt x="131" y="78"/>
                        </a:lnTo>
                        <a:lnTo>
                          <a:pt x="110" y="80"/>
                        </a:lnTo>
                        <a:lnTo>
                          <a:pt x="110" y="80"/>
                        </a:lnTo>
                        <a:lnTo>
                          <a:pt x="112" y="96"/>
                        </a:lnTo>
                        <a:lnTo>
                          <a:pt x="112" y="110"/>
                        </a:lnTo>
                        <a:lnTo>
                          <a:pt x="108" y="125"/>
                        </a:lnTo>
                        <a:lnTo>
                          <a:pt x="104" y="141"/>
                        </a:lnTo>
                        <a:lnTo>
                          <a:pt x="104" y="141"/>
                        </a:lnTo>
                        <a:lnTo>
                          <a:pt x="90" y="171"/>
                        </a:lnTo>
                        <a:lnTo>
                          <a:pt x="90" y="171"/>
                        </a:lnTo>
                        <a:lnTo>
                          <a:pt x="80" y="193"/>
                        </a:lnTo>
                        <a:lnTo>
                          <a:pt x="80" y="193"/>
                        </a:lnTo>
                        <a:lnTo>
                          <a:pt x="78" y="205"/>
                        </a:lnTo>
                        <a:lnTo>
                          <a:pt x="78" y="217"/>
                        </a:lnTo>
                        <a:lnTo>
                          <a:pt x="82" y="229"/>
                        </a:lnTo>
                        <a:lnTo>
                          <a:pt x="90" y="247"/>
                        </a:lnTo>
                        <a:lnTo>
                          <a:pt x="90" y="247"/>
                        </a:lnTo>
                        <a:lnTo>
                          <a:pt x="114" y="281"/>
                        </a:lnTo>
                        <a:lnTo>
                          <a:pt x="124" y="292"/>
                        </a:lnTo>
                        <a:lnTo>
                          <a:pt x="135" y="302"/>
                        </a:lnTo>
                        <a:lnTo>
                          <a:pt x="147" y="310"/>
                        </a:lnTo>
                        <a:lnTo>
                          <a:pt x="159" y="316"/>
                        </a:lnTo>
                        <a:lnTo>
                          <a:pt x="173" y="320"/>
                        </a:lnTo>
                        <a:lnTo>
                          <a:pt x="189" y="320"/>
                        </a:lnTo>
                        <a:lnTo>
                          <a:pt x="189" y="320"/>
                        </a:lnTo>
                        <a:lnTo>
                          <a:pt x="193" y="320"/>
                        </a:lnTo>
                        <a:lnTo>
                          <a:pt x="193" y="320"/>
                        </a:lnTo>
                        <a:lnTo>
                          <a:pt x="195" y="320"/>
                        </a:lnTo>
                        <a:lnTo>
                          <a:pt x="195" y="320"/>
                        </a:lnTo>
                        <a:lnTo>
                          <a:pt x="207" y="322"/>
                        </a:lnTo>
                        <a:lnTo>
                          <a:pt x="217" y="328"/>
                        </a:lnTo>
                        <a:lnTo>
                          <a:pt x="225" y="336"/>
                        </a:lnTo>
                        <a:lnTo>
                          <a:pt x="233" y="346"/>
                        </a:lnTo>
                        <a:lnTo>
                          <a:pt x="241" y="366"/>
                        </a:lnTo>
                        <a:lnTo>
                          <a:pt x="243" y="372"/>
                        </a:lnTo>
                        <a:lnTo>
                          <a:pt x="243" y="372"/>
                        </a:lnTo>
                        <a:lnTo>
                          <a:pt x="245" y="380"/>
                        </a:lnTo>
                        <a:lnTo>
                          <a:pt x="247" y="386"/>
                        </a:lnTo>
                        <a:lnTo>
                          <a:pt x="245" y="394"/>
                        </a:lnTo>
                        <a:lnTo>
                          <a:pt x="243" y="402"/>
                        </a:lnTo>
                        <a:lnTo>
                          <a:pt x="241" y="408"/>
                        </a:lnTo>
                        <a:lnTo>
                          <a:pt x="237" y="414"/>
                        </a:lnTo>
                        <a:lnTo>
                          <a:pt x="231" y="420"/>
                        </a:lnTo>
                        <a:lnTo>
                          <a:pt x="225" y="424"/>
                        </a:lnTo>
                        <a:lnTo>
                          <a:pt x="225" y="424"/>
                        </a:lnTo>
                        <a:lnTo>
                          <a:pt x="209" y="434"/>
                        </a:lnTo>
                        <a:lnTo>
                          <a:pt x="209" y="434"/>
                        </a:lnTo>
                        <a:lnTo>
                          <a:pt x="187" y="446"/>
                        </a:lnTo>
                        <a:lnTo>
                          <a:pt x="165" y="456"/>
                        </a:lnTo>
                        <a:lnTo>
                          <a:pt x="165" y="456"/>
                        </a:lnTo>
                        <a:lnTo>
                          <a:pt x="153" y="461"/>
                        </a:lnTo>
                        <a:lnTo>
                          <a:pt x="141" y="467"/>
                        </a:lnTo>
                        <a:lnTo>
                          <a:pt x="122" y="481"/>
                        </a:lnTo>
                        <a:lnTo>
                          <a:pt x="102" y="499"/>
                        </a:lnTo>
                        <a:lnTo>
                          <a:pt x="84" y="519"/>
                        </a:lnTo>
                        <a:lnTo>
                          <a:pt x="84" y="519"/>
                        </a:lnTo>
                        <a:lnTo>
                          <a:pt x="52" y="553"/>
                        </a:lnTo>
                        <a:lnTo>
                          <a:pt x="34" y="569"/>
                        </a:lnTo>
                        <a:lnTo>
                          <a:pt x="14" y="583"/>
                        </a:lnTo>
                        <a:lnTo>
                          <a:pt x="14" y="583"/>
                        </a:lnTo>
                        <a:lnTo>
                          <a:pt x="8" y="589"/>
                        </a:lnTo>
                        <a:lnTo>
                          <a:pt x="4" y="601"/>
                        </a:lnTo>
                        <a:lnTo>
                          <a:pt x="4" y="601"/>
                        </a:lnTo>
                        <a:lnTo>
                          <a:pt x="0" y="613"/>
                        </a:lnTo>
                        <a:lnTo>
                          <a:pt x="0" y="613"/>
                        </a:lnTo>
                        <a:lnTo>
                          <a:pt x="18" y="617"/>
                        </a:lnTo>
                        <a:lnTo>
                          <a:pt x="26" y="621"/>
                        </a:lnTo>
                        <a:lnTo>
                          <a:pt x="36" y="624"/>
                        </a:lnTo>
                        <a:lnTo>
                          <a:pt x="36" y="624"/>
                        </a:lnTo>
                        <a:lnTo>
                          <a:pt x="46" y="632"/>
                        </a:lnTo>
                        <a:lnTo>
                          <a:pt x="56" y="644"/>
                        </a:lnTo>
                        <a:lnTo>
                          <a:pt x="62" y="654"/>
                        </a:lnTo>
                        <a:lnTo>
                          <a:pt x="64" y="664"/>
                        </a:lnTo>
                        <a:lnTo>
                          <a:pt x="66" y="676"/>
                        </a:lnTo>
                        <a:lnTo>
                          <a:pt x="68" y="688"/>
                        </a:lnTo>
                        <a:lnTo>
                          <a:pt x="68" y="6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229" name="Freeform 14">
                    <a:extLst>
                      <a:ext uri="{FF2B5EF4-FFF2-40B4-BE49-F238E27FC236}">
                        <a16:creationId xmlns:a16="http://schemas.microsoft.com/office/drawing/2014/main" id="{7A1226AE-9138-49B9-8ED6-3968F75B9D09}"/>
                      </a:ext>
                    </a:extLst>
                  </p:cNvPr>
                  <p:cNvSpPr>
                    <a:spLocks/>
                  </p:cNvSpPr>
                  <p:nvPr/>
                </p:nvSpPr>
                <p:spPr bwMode="auto">
                  <a:xfrm>
                    <a:off x="2048744" y="2302316"/>
                    <a:ext cx="1007272" cy="972156"/>
                  </a:xfrm>
                  <a:custGeom>
                    <a:avLst/>
                    <a:gdLst>
                      <a:gd name="T0" fmla="*/ 24 w 1090"/>
                      <a:gd name="T1" fmla="*/ 219 h 1052"/>
                      <a:gd name="T2" fmla="*/ 14 w 1090"/>
                      <a:gd name="T3" fmla="*/ 276 h 1052"/>
                      <a:gd name="T4" fmla="*/ 62 w 1090"/>
                      <a:gd name="T5" fmla="*/ 334 h 1052"/>
                      <a:gd name="T6" fmla="*/ 54 w 1090"/>
                      <a:gd name="T7" fmla="*/ 372 h 1052"/>
                      <a:gd name="T8" fmla="*/ 10 w 1090"/>
                      <a:gd name="T9" fmla="*/ 432 h 1052"/>
                      <a:gd name="T10" fmla="*/ 6 w 1090"/>
                      <a:gd name="T11" fmla="*/ 523 h 1052"/>
                      <a:gd name="T12" fmla="*/ 46 w 1090"/>
                      <a:gd name="T13" fmla="*/ 579 h 1052"/>
                      <a:gd name="T14" fmla="*/ 94 w 1090"/>
                      <a:gd name="T15" fmla="*/ 630 h 1052"/>
                      <a:gd name="T16" fmla="*/ 94 w 1090"/>
                      <a:gd name="T17" fmla="*/ 672 h 1052"/>
                      <a:gd name="T18" fmla="*/ 52 w 1090"/>
                      <a:gd name="T19" fmla="*/ 730 h 1052"/>
                      <a:gd name="T20" fmla="*/ 48 w 1090"/>
                      <a:gd name="T21" fmla="*/ 760 h 1052"/>
                      <a:gd name="T22" fmla="*/ 88 w 1090"/>
                      <a:gd name="T23" fmla="*/ 770 h 1052"/>
                      <a:gd name="T24" fmla="*/ 155 w 1090"/>
                      <a:gd name="T25" fmla="*/ 811 h 1052"/>
                      <a:gd name="T26" fmla="*/ 207 w 1090"/>
                      <a:gd name="T27" fmla="*/ 805 h 1052"/>
                      <a:gd name="T28" fmla="*/ 239 w 1090"/>
                      <a:gd name="T29" fmla="*/ 819 h 1052"/>
                      <a:gd name="T30" fmla="*/ 304 w 1090"/>
                      <a:gd name="T31" fmla="*/ 883 h 1052"/>
                      <a:gd name="T32" fmla="*/ 390 w 1090"/>
                      <a:gd name="T33" fmla="*/ 931 h 1052"/>
                      <a:gd name="T34" fmla="*/ 418 w 1090"/>
                      <a:gd name="T35" fmla="*/ 927 h 1052"/>
                      <a:gd name="T36" fmla="*/ 459 w 1090"/>
                      <a:gd name="T37" fmla="*/ 903 h 1052"/>
                      <a:gd name="T38" fmla="*/ 515 w 1090"/>
                      <a:gd name="T39" fmla="*/ 923 h 1052"/>
                      <a:gd name="T40" fmla="*/ 613 w 1090"/>
                      <a:gd name="T41" fmla="*/ 978 h 1052"/>
                      <a:gd name="T42" fmla="*/ 636 w 1090"/>
                      <a:gd name="T43" fmla="*/ 1010 h 1052"/>
                      <a:gd name="T44" fmla="*/ 688 w 1090"/>
                      <a:gd name="T45" fmla="*/ 1036 h 1052"/>
                      <a:gd name="T46" fmla="*/ 742 w 1090"/>
                      <a:gd name="T47" fmla="*/ 1034 h 1052"/>
                      <a:gd name="T48" fmla="*/ 787 w 1090"/>
                      <a:gd name="T49" fmla="*/ 1042 h 1052"/>
                      <a:gd name="T50" fmla="*/ 831 w 1090"/>
                      <a:gd name="T51" fmla="*/ 1048 h 1052"/>
                      <a:gd name="T52" fmla="*/ 861 w 1090"/>
                      <a:gd name="T53" fmla="*/ 1014 h 1052"/>
                      <a:gd name="T54" fmla="*/ 889 w 1090"/>
                      <a:gd name="T55" fmla="*/ 901 h 1052"/>
                      <a:gd name="T56" fmla="*/ 895 w 1090"/>
                      <a:gd name="T57" fmla="*/ 839 h 1052"/>
                      <a:gd name="T58" fmla="*/ 962 w 1090"/>
                      <a:gd name="T59" fmla="*/ 756 h 1052"/>
                      <a:gd name="T60" fmla="*/ 931 w 1090"/>
                      <a:gd name="T61" fmla="*/ 678 h 1052"/>
                      <a:gd name="T62" fmla="*/ 974 w 1090"/>
                      <a:gd name="T63" fmla="*/ 608 h 1052"/>
                      <a:gd name="T64" fmla="*/ 1042 w 1090"/>
                      <a:gd name="T65" fmla="*/ 509 h 1052"/>
                      <a:gd name="T66" fmla="*/ 1072 w 1090"/>
                      <a:gd name="T67" fmla="*/ 443 h 1052"/>
                      <a:gd name="T68" fmla="*/ 1066 w 1090"/>
                      <a:gd name="T69" fmla="*/ 402 h 1052"/>
                      <a:gd name="T70" fmla="*/ 1060 w 1090"/>
                      <a:gd name="T71" fmla="*/ 358 h 1052"/>
                      <a:gd name="T72" fmla="*/ 980 w 1090"/>
                      <a:gd name="T73" fmla="*/ 300 h 1052"/>
                      <a:gd name="T74" fmla="*/ 895 w 1090"/>
                      <a:gd name="T75" fmla="*/ 255 h 1052"/>
                      <a:gd name="T76" fmla="*/ 853 w 1090"/>
                      <a:gd name="T77" fmla="*/ 203 h 1052"/>
                      <a:gd name="T78" fmla="*/ 847 w 1090"/>
                      <a:gd name="T79" fmla="*/ 155 h 1052"/>
                      <a:gd name="T80" fmla="*/ 809 w 1090"/>
                      <a:gd name="T81" fmla="*/ 137 h 1052"/>
                      <a:gd name="T82" fmla="*/ 692 w 1090"/>
                      <a:gd name="T83" fmla="*/ 117 h 1052"/>
                      <a:gd name="T84" fmla="*/ 624 w 1090"/>
                      <a:gd name="T85" fmla="*/ 70 h 1052"/>
                      <a:gd name="T86" fmla="*/ 493 w 1090"/>
                      <a:gd name="T87" fmla="*/ 42 h 1052"/>
                      <a:gd name="T88" fmla="*/ 398 w 1090"/>
                      <a:gd name="T89" fmla="*/ 2 h 1052"/>
                      <a:gd name="T90" fmla="*/ 344 w 1090"/>
                      <a:gd name="T91" fmla="*/ 6 h 1052"/>
                      <a:gd name="T92" fmla="*/ 245 w 1090"/>
                      <a:gd name="T93" fmla="*/ 54 h 1052"/>
                      <a:gd name="T94" fmla="*/ 211 w 1090"/>
                      <a:gd name="T95" fmla="*/ 96 h 1052"/>
                      <a:gd name="T96" fmla="*/ 177 w 1090"/>
                      <a:gd name="T97" fmla="*/ 109 h 1052"/>
                      <a:gd name="T98" fmla="*/ 121 w 1090"/>
                      <a:gd name="T99" fmla="*/ 98 h 1052"/>
                      <a:gd name="T100" fmla="*/ 94 w 1090"/>
                      <a:gd name="T101" fmla="*/ 106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0" h="1052">
                        <a:moveTo>
                          <a:pt x="74" y="133"/>
                        </a:moveTo>
                        <a:lnTo>
                          <a:pt x="74" y="133"/>
                        </a:lnTo>
                        <a:lnTo>
                          <a:pt x="58" y="163"/>
                        </a:lnTo>
                        <a:lnTo>
                          <a:pt x="42" y="191"/>
                        </a:lnTo>
                        <a:lnTo>
                          <a:pt x="24" y="219"/>
                        </a:lnTo>
                        <a:lnTo>
                          <a:pt x="10" y="249"/>
                        </a:lnTo>
                        <a:lnTo>
                          <a:pt x="10" y="249"/>
                        </a:lnTo>
                        <a:lnTo>
                          <a:pt x="8" y="257"/>
                        </a:lnTo>
                        <a:lnTo>
                          <a:pt x="10" y="267"/>
                        </a:lnTo>
                        <a:lnTo>
                          <a:pt x="14" y="276"/>
                        </a:lnTo>
                        <a:lnTo>
                          <a:pt x="20" y="284"/>
                        </a:lnTo>
                        <a:lnTo>
                          <a:pt x="20" y="284"/>
                        </a:lnTo>
                        <a:lnTo>
                          <a:pt x="40" y="304"/>
                        </a:lnTo>
                        <a:lnTo>
                          <a:pt x="52" y="320"/>
                        </a:lnTo>
                        <a:lnTo>
                          <a:pt x="62" y="334"/>
                        </a:lnTo>
                        <a:lnTo>
                          <a:pt x="64" y="340"/>
                        </a:lnTo>
                        <a:lnTo>
                          <a:pt x="64" y="346"/>
                        </a:lnTo>
                        <a:lnTo>
                          <a:pt x="64" y="352"/>
                        </a:lnTo>
                        <a:lnTo>
                          <a:pt x="62" y="358"/>
                        </a:lnTo>
                        <a:lnTo>
                          <a:pt x="54" y="372"/>
                        </a:lnTo>
                        <a:lnTo>
                          <a:pt x="42" y="390"/>
                        </a:lnTo>
                        <a:lnTo>
                          <a:pt x="22" y="412"/>
                        </a:lnTo>
                        <a:lnTo>
                          <a:pt x="22" y="412"/>
                        </a:lnTo>
                        <a:lnTo>
                          <a:pt x="16" y="422"/>
                        </a:lnTo>
                        <a:lnTo>
                          <a:pt x="10" y="432"/>
                        </a:lnTo>
                        <a:lnTo>
                          <a:pt x="6" y="441"/>
                        </a:lnTo>
                        <a:lnTo>
                          <a:pt x="4" y="453"/>
                        </a:lnTo>
                        <a:lnTo>
                          <a:pt x="0" y="475"/>
                        </a:lnTo>
                        <a:lnTo>
                          <a:pt x="2" y="499"/>
                        </a:lnTo>
                        <a:lnTo>
                          <a:pt x="6" y="523"/>
                        </a:lnTo>
                        <a:lnTo>
                          <a:pt x="16" y="545"/>
                        </a:lnTo>
                        <a:lnTo>
                          <a:pt x="22" y="555"/>
                        </a:lnTo>
                        <a:lnTo>
                          <a:pt x="28" y="565"/>
                        </a:lnTo>
                        <a:lnTo>
                          <a:pt x="36" y="573"/>
                        </a:lnTo>
                        <a:lnTo>
                          <a:pt x="46" y="579"/>
                        </a:lnTo>
                        <a:lnTo>
                          <a:pt x="46" y="579"/>
                        </a:lnTo>
                        <a:lnTo>
                          <a:pt x="68" y="597"/>
                        </a:lnTo>
                        <a:lnTo>
                          <a:pt x="84" y="614"/>
                        </a:lnTo>
                        <a:lnTo>
                          <a:pt x="90" y="622"/>
                        </a:lnTo>
                        <a:lnTo>
                          <a:pt x="94" y="630"/>
                        </a:lnTo>
                        <a:lnTo>
                          <a:pt x="96" y="638"/>
                        </a:lnTo>
                        <a:lnTo>
                          <a:pt x="98" y="646"/>
                        </a:lnTo>
                        <a:lnTo>
                          <a:pt x="98" y="654"/>
                        </a:lnTo>
                        <a:lnTo>
                          <a:pt x="96" y="662"/>
                        </a:lnTo>
                        <a:lnTo>
                          <a:pt x="94" y="672"/>
                        </a:lnTo>
                        <a:lnTo>
                          <a:pt x="90" y="680"/>
                        </a:lnTo>
                        <a:lnTo>
                          <a:pt x="76" y="700"/>
                        </a:lnTo>
                        <a:lnTo>
                          <a:pt x="58" y="722"/>
                        </a:lnTo>
                        <a:lnTo>
                          <a:pt x="58" y="722"/>
                        </a:lnTo>
                        <a:lnTo>
                          <a:pt x="52" y="730"/>
                        </a:lnTo>
                        <a:lnTo>
                          <a:pt x="46" y="738"/>
                        </a:lnTo>
                        <a:lnTo>
                          <a:pt x="44" y="746"/>
                        </a:lnTo>
                        <a:lnTo>
                          <a:pt x="44" y="754"/>
                        </a:lnTo>
                        <a:lnTo>
                          <a:pt x="44" y="754"/>
                        </a:lnTo>
                        <a:lnTo>
                          <a:pt x="48" y="760"/>
                        </a:lnTo>
                        <a:lnTo>
                          <a:pt x="56" y="764"/>
                        </a:lnTo>
                        <a:lnTo>
                          <a:pt x="66" y="768"/>
                        </a:lnTo>
                        <a:lnTo>
                          <a:pt x="76" y="770"/>
                        </a:lnTo>
                        <a:lnTo>
                          <a:pt x="76" y="770"/>
                        </a:lnTo>
                        <a:lnTo>
                          <a:pt x="88" y="770"/>
                        </a:lnTo>
                        <a:lnTo>
                          <a:pt x="88" y="770"/>
                        </a:lnTo>
                        <a:lnTo>
                          <a:pt x="114" y="768"/>
                        </a:lnTo>
                        <a:lnTo>
                          <a:pt x="143" y="766"/>
                        </a:lnTo>
                        <a:lnTo>
                          <a:pt x="143" y="766"/>
                        </a:lnTo>
                        <a:lnTo>
                          <a:pt x="155" y="811"/>
                        </a:lnTo>
                        <a:lnTo>
                          <a:pt x="155" y="811"/>
                        </a:lnTo>
                        <a:lnTo>
                          <a:pt x="161" y="799"/>
                        </a:lnTo>
                        <a:lnTo>
                          <a:pt x="161" y="799"/>
                        </a:lnTo>
                        <a:lnTo>
                          <a:pt x="183" y="803"/>
                        </a:lnTo>
                        <a:lnTo>
                          <a:pt x="207" y="805"/>
                        </a:lnTo>
                        <a:lnTo>
                          <a:pt x="219" y="807"/>
                        </a:lnTo>
                        <a:lnTo>
                          <a:pt x="227" y="811"/>
                        </a:lnTo>
                        <a:lnTo>
                          <a:pt x="235" y="815"/>
                        </a:lnTo>
                        <a:lnTo>
                          <a:pt x="239" y="819"/>
                        </a:lnTo>
                        <a:lnTo>
                          <a:pt x="239" y="819"/>
                        </a:lnTo>
                        <a:lnTo>
                          <a:pt x="245" y="831"/>
                        </a:lnTo>
                        <a:lnTo>
                          <a:pt x="251" y="841"/>
                        </a:lnTo>
                        <a:lnTo>
                          <a:pt x="267" y="857"/>
                        </a:lnTo>
                        <a:lnTo>
                          <a:pt x="285" y="871"/>
                        </a:lnTo>
                        <a:lnTo>
                          <a:pt x="304" y="883"/>
                        </a:lnTo>
                        <a:lnTo>
                          <a:pt x="344" y="903"/>
                        </a:lnTo>
                        <a:lnTo>
                          <a:pt x="364" y="915"/>
                        </a:lnTo>
                        <a:lnTo>
                          <a:pt x="382" y="927"/>
                        </a:lnTo>
                        <a:lnTo>
                          <a:pt x="382" y="927"/>
                        </a:lnTo>
                        <a:lnTo>
                          <a:pt x="390" y="931"/>
                        </a:lnTo>
                        <a:lnTo>
                          <a:pt x="400" y="931"/>
                        </a:lnTo>
                        <a:lnTo>
                          <a:pt x="400" y="931"/>
                        </a:lnTo>
                        <a:lnTo>
                          <a:pt x="410" y="931"/>
                        </a:lnTo>
                        <a:lnTo>
                          <a:pt x="414" y="929"/>
                        </a:lnTo>
                        <a:lnTo>
                          <a:pt x="418" y="927"/>
                        </a:lnTo>
                        <a:lnTo>
                          <a:pt x="418" y="927"/>
                        </a:lnTo>
                        <a:lnTo>
                          <a:pt x="428" y="915"/>
                        </a:lnTo>
                        <a:lnTo>
                          <a:pt x="440" y="909"/>
                        </a:lnTo>
                        <a:lnTo>
                          <a:pt x="450" y="903"/>
                        </a:lnTo>
                        <a:lnTo>
                          <a:pt x="459" y="903"/>
                        </a:lnTo>
                        <a:lnTo>
                          <a:pt x="459" y="903"/>
                        </a:lnTo>
                        <a:lnTo>
                          <a:pt x="473" y="905"/>
                        </a:lnTo>
                        <a:lnTo>
                          <a:pt x="487" y="909"/>
                        </a:lnTo>
                        <a:lnTo>
                          <a:pt x="515" y="923"/>
                        </a:lnTo>
                        <a:lnTo>
                          <a:pt x="515" y="923"/>
                        </a:lnTo>
                        <a:lnTo>
                          <a:pt x="543" y="937"/>
                        </a:lnTo>
                        <a:lnTo>
                          <a:pt x="573" y="950"/>
                        </a:lnTo>
                        <a:lnTo>
                          <a:pt x="573" y="950"/>
                        </a:lnTo>
                        <a:lnTo>
                          <a:pt x="601" y="968"/>
                        </a:lnTo>
                        <a:lnTo>
                          <a:pt x="613" y="978"/>
                        </a:lnTo>
                        <a:lnTo>
                          <a:pt x="619" y="982"/>
                        </a:lnTo>
                        <a:lnTo>
                          <a:pt x="622" y="988"/>
                        </a:lnTo>
                        <a:lnTo>
                          <a:pt x="622" y="988"/>
                        </a:lnTo>
                        <a:lnTo>
                          <a:pt x="628" y="1000"/>
                        </a:lnTo>
                        <a:lnTo>
                          <a:pt x="636" y="1010"/>
                        </a:lnTo>
                        <a:lnTo>
                          <a:pt x="646" y="1018"/>
                        </a:lnTo>
                        <a:lnTo>
                          <a:pt x="654" y="1024"/>
                        </a:lnTo>
                        <a:lnTo>
                          <a:pt x="664" y="1030"/>
                        </a:lnTo>
                        <a:lnTo>
                          <a:pt x="676" y="1034"/>
                        </a:lnTo>
                        <a:lnTo>
                          <a:pt x="688" y="1036"/>
                        </a:lnTo>
                        <a:lnTo>
                          <a:pt x="700" y="1036"/>
                        </a:lnTo>
                        <a:lnTo>
                          <a:pt x="700" y="1036"/>
                        </a:lnTo>
                        <a:lnTo>
                          <a:pt x="708" y="1036"/>
                        </a:lnTo>
                        <a:lnTo>
                          <a:pt x="708" y="1036"/>
                        </a:lnTo>
                        <a:lnTo>
                          <a:pt x="742" y="1034"/>
                        </a:lnTo>
                        <a:lnTo>
                          <a:pt x="742" y="1034"/>
                        </a:lnTo>
                        <a:lnTo>
                          <a:pt x="766" y="1036"/>
                        </a:lnTo>
                        <a:lnTo>
                          <a:pt x="778" y="1038"/>
                        </a:lnTo>
                        <a:lnTo>
                          <a:pt x="787" y="1042"/>
                        </a:lnTo>
                        <a:lnTo>
                          <a:pt x="787" y="1042"/>
                        </a:lnTo>
                        <a:lnTo>
                          <a:pt x="803" y="1050"/>
                        </a:lnTo>
                        <a:lnTo>
                          <a:pt x="817" y="1052"/>
                        </a:lnTo>
                        <a:lnTo>
                          <a:pt x="817" y="1052"/>
                        </a:lnTo>
                        <a:lnTo>
                          <a:pt x="825" y="1050"/>
                        </a:lnTo>
                        <a:lnTo>
                          <a:pt x="831" y="1048"/>
                        </a:lnTo>
                        <a:lnTo>
                          <a:pt x="837" y="1046"/>
                        </a:lnTo>
                        <a:lnTo>
                          <a:pt x="843" y="1040"/>
                        </a:lnTo>
                        <a:lnTo>
                          <a:pt x="853" y="1028"/>
                        </a:lnTo>
                        <a:lnTo>
                          <a:pt x="861" y="1014"/>
                        </a:lnTo>
                        <a:lnTo>
                          <a:pt x="861" y="1014"/>
                        </a:lnTo>
                        <a:lnTo>
                          <a:pt x="905" y="940"/>
                        </a:lnTo>
                        <a:lnTo>
                          <a:pt x="905" y="940"/>
                        </a:lnTo>
                        <a:lnTo>
                          <a:pt x="897" y="927"/>
                        </a:lnTo>
                        <a:lnTo>
                          <a:pt x="893" y="913"/>
                        </a:lnTo>
                        <a:lnTo>
                          <a:pt x="889" y="901"/>
                        </a:lnTo>
                        <a:lnTo>
                          <a:pt x="887" y="887"/>
                        </a:lnTo>
                        <a:lnTo>
                          <a:pt x="887" y="875"/>
                        </a:lnTo>
                        <a:lnTo>
                          <a:pt x="887" y="863"/>
                        </a:lnTo>
                        <a:lnTo>
                          <a:pt x="891" y="851"/>
                        </a:lnTo>
                        <a:lnTo>
                          <a:pt x="895" y="839"/>
                        </a:lnTo>
                        <a:lnTo>
                          <a:pt x="905" y="817"/>
                        </a:lnTo>
                        <a:lnTo>
                          <a:pt x="921" y="795"/>
                        </a:lnTo>
                        <a:lnTo>
                          <a:pt x="941" y="775"/>
                        </a:lnTo>
                        <a:lnTo>
                          <a:pt x="962" y="756"/>
                        </a:lnTo>
                        <a:lnTo>
                          <a:pt x="962" y="756"/>
                        </a:lnTo>
                        <a:lnTo>
                          <a:pt x="952" y="742"/>
                        </a:lnTo>
                        <a:lnTo>
                          <a:pt x="943" y="726"/>
                        </a:lnTo>
                        <a:lnTo>
                          <a:pt x="937" y="710"/>
                        </a:lnTo>
                        <a:lnTo>
                          <a:pt x="933" y="694"/>
                        </a:lnTo>
                        <a:lnTo>
                          <a:pt x="931" y="678"/>
                        </a:lnTo>
                        <a:lnTo>
                          <a:pt x="935" y="662"/>
                        </a:lnTo>
                        <a:lnTo>
                          <a:pt x="941" y="646"/>
                        </a:lnTo>
                        <a:lnTo>
                          <a:pt x="952" y="632"/>
                        </a:lnTo>
                        <a:lnTo>
                          <a:pt x="952" y="632"/>
                        </a:lnTo>
                        <a:lnTo>
                          <a:pt x="974" y="608"/>
                        </a:lnTo>
                        <a:lnTo>
                          <a:pt x="1000" y="589"/>
                        </a:lnTo>
                        <a:lnTo>
                          <a:pt x="1050" y="547"/>
                        </a:lnTo>
                        <a:lnTo>
                          <a:pt x="1050" y="547"/>
                        </a:lnTo>
                        <a:lnTo>
                          <a:pt x="1044" y="527"/>
                        </a:lnTo>
                        <a:lnTo>
                          <a:pt x="1042" y="509"/>
                        </a:lnTo>
                        <a:lnTo>
                          <a:pt x="1042" y="495"/>
                        </a:lnTo>
                        <a:lnTo>
                          <a:pt x="1044" y="481"/>
                        </a:lnTo>
                        <a:lnTo>
                          <a:pt x="1050" y="469"/>
                        </a:lnTo>
                        <a:lnTo>
                          <a:pt x="1060" y="457"/>
                        </a:lnTo>
                        <a:lnTo>
                          <a:pt x="1072" y="443"/>
                        </a:lnTo>
                        <a:lnTo>
                          <a:pt x="1090" y="432"/>
                        </a:lnTo>
                        <a:lnTo>
                          <a:pt x="1090" y="432"/>
                        </a:lnTo>
                        <a:lnTo>
                          <a:pt x="1074" y="414"/>
                        </a:lnTo>
                        <a:lnTo>
                          <a:pt x="1068" y="406"/>
                        </a:lnTo>
                        <a:lnTo>
                          <a:pt x="1066" y="402"/>
                        </a:lnTo>
                        <a:lnTo>
                          <a:pt x="1066" y="398"/>
                        </a:lnTo>
                        <a:lnTo>
                          <a:pt x="1066" y="398"/>
                        </a:lnTo>
                        <a:lnTo>
                          <a:pt x="1064" y="376"/>
                        </a:lnTo>
                        <a:lnTo>
                          <a:pt x="1062" y="366"/>
                        </a:lnTo>
                        <a:lnTo>
                          <a:pt x="1060" y="358"/>
                        </a:lnTo>
                        <a:lnTo>
                          <a:pt x="1052" y="344"/>
                        </a:lnTo>
                        <a:lnTo>
                          <a:pt x="1040" y="334"/>
                        </a:lnTo>
                        <a:lnTo>
                          <a:pt x="1026" y="324"/>
                        </a:lnTo>
                        <a:lnTo>
                          <a:pt x="1012" y="316"/>
                        </a:lnTo>
                        <a:lnTo>
                          <a:pt x="980" y="300"/>
                        </a:lnTo>
                        <a:lnTo>
                          <a:pt x="980" y="300"/>
                        </a:lnTo>
                        <a:lnTo>
                          <a:pt x="945" y="282"/>
                        </a:lnTo>
                        <a:lnTo>
                          <a:pt x="909" y="263"/>
                        </a:lnTo>
                        <a:lnTo>
                          <a:pt x="909" y="263"/>
                        </a:lnTo>
                        <a:lnTo>
                          <a:pt x="895" y="255"/>
                        </a:lnTo>
                        <a:lnTo>
                          <a:pt x="885" y="247"/>
                        </a:lnTo>
                        <a:lnTo>
                          <a:pt x="873" y="237"/>
                        </a:lnTo>
                        <a:lnTo>
                          <a:pt x="865" y="227"/>
                        </a:lnTo>
                        <a:lnTo>
                          <a:pt x="857" y="215"/>
                        </a:lnTo>
                        <a:lnTo>
                          <a:pt x="853" y="203"/>
                        </a:lnTo>
                        <a:lnTo>
                          <a:pt x="849" y="187"/>
                        </a:lnTo>
                        <a:lnTo>
                          <a:pt x="849" y="171"/>
                        </a:lnTo>
                        <a:lnTo>
                          <a:pt x="849" y="171"/>
                        </a:lnTo>
                        <a:lnTo>
                          <a:pt x="849" y="161"/>
                        </a:lnTo>
                        <a:lnTo>
                          <a:pt x="847" y="155"/>
                        </a:lnTo>
                        <a:lnTo>
                          <a:pt x="843" y="149"/>
                        </a:lnTo>
                        <a:lnTo>
                          <a:pt x="837" y="145"/>
                        </a:lnTo>
                        <a:lnTo>
                          <a:pt x="831" y="141"/>
                        </a:lnTo>
                        <a:lnTo>
                          <a:pt x="825" y="139"/>
                        </a:lnTo>
                        <a:lnTo>
                          <a:pt x="809" y="137"/>
                        </a:lnTo>
                        <a:lnTo>
                          <a:pt x="809" y="137"/>
                        </a:lnTo>
                        <a:lnTo>
                          <a:pt x="762" y="133"/>
                        </a:lnTo>
                        <a:lnTo>
                          <a:pt x="738" y="129"/>
                        </a:lnTo>
                        <a:lnTo>
                          <a:pt x="714" y="123"/>
                        </a:lnTo>
                        <a:lnTo>
                          <a:pt x="692" y="117"/>
                        </a:lnTo>
                        <a:lnTo>
                          <a:pt x="672" y="106"/>
                        </a:lnTo>
                        <a:lnTo>
                          <a:pt x="650" y="94"/>
                        </a:lnTo>
                        <a:lnTo>
                          <a:pt x="632" y="76"/>
                        </a:lnTo>
                        <a:lnTo>
                          <a:pt x="632" y="76"/>
                        </a:lnTo>
                        <a:lnTo>
                          <a:pt x="624" y="70"/>
                        </a:lnTo>
                        <a:lnTo>
                          <a:pt x="615" y="64"/>
                        </a:lnTo>
                        <a:lnTo>
                          <a:pt x="593" y="58"/>
                        </a:lnTo>
                        <a:lnTo>
                          <a:pt x="593" y="58"/>
                        </a:lnTo>
                        <a:lnTo>
                          <a:pt x="543" y="50"/>
                        </a:lnTo>
                        <a:lnTo>
                          <a:pt x="493" y="42"/>
                        </a:lnTo>
                        <a:lnTo>
                          <a:pt x="469" y="36"/>
                        </a:lnTo>
                        <a:lnTo>
                          <a:pt x="446" y="28"/>
                        </a:lnTo>
                        <a:lnTo>
                          <a:pt x="422" y="18"/>
                        </a:lnTo>
                        <a:lnTo>
                          <a:pt x="398" y="2"/>
                        </a:lnTo>
                        <a:lnTo>
                          <a:pt x="398" y="2"/>
                        </a:lnTo>
                        <a:lnTo>
                          <a:pt x="392" y="0"/>
                        </a:lnTo>
                        <a:lnTo>
                          <a:pt x="382" y="0"/>
                        </a:lnTo>
                        <a:lnTo>
                          <a:pt x="382" y="0"/>
                        </a:lnTo>
                        <a:lnTo>
                          <a:pt x="366" y="2"/>
                        </a:lnTo>
                        <a:lnTo>
                          <a:pt x="344" y="6"/>
                        </a:lnTo>
                        <a:lnTo>
                          <a:pt x="320" y="14"/>
                        </a:lnTo>
                        <a:lnTo>
                          <a:pt x="298" y="22"/>
                        </a:lnTo>
                        <a:lnTo>
                          <a:pt x="277" y="32"/>
                        </a:lnTo>
                        <a:lnTo>
                          <a:pt x="259" y="44"/>
                        </a:lnTo>
                        <a:lnTo>
                          <a:pt x="245" y="54"/>
                        </a:lnTo>
                        <a:lnTo>
                          <a:pt x="235" y="64"/>
                        </a:lnTo>
                        <a:lnTo>
                          <a:pt x="235" y="64"/>
                        </a:lnTo>
                        <a:lnTo>
                          <a:pt x="225" y="82"/>
                        </a:lnTo>
                        <a:lnTo>
                          <a:pt x="217" y="90"/>
                        </a:lnTo>
                        <a:lnTo>
                          <a:pt x="211" y="96"/>
                        </a:lnTo>
                        <a:lnTo>
                          <a:pt x="203" y="102"/>
                        </a:lnTo>
                        <a:lnTo>
                          <a:pt x="195" y="106"/>
                        </a:lnTo>
                        <a:lnTo>
                          <a:pt x="185" y="108"/>
                        </a:lnTo>
                        <a:lnTo>
                          <a:pt x="177" y="109"/>
                        </a:lnTo>
                        <a:lnTo>
                          <a:pt x="177" y="109"/>
                        </a:lnTo>
                        <a:lnTo>
                          <a:pt x="163" y="108"/>
                        </a:lnTo>
                        <a:lnTo>
                          <a:pt x="147" y="102"/>
                        </a:lnTo>
                        <a:lnTo>
                          <a:pt x="147" y="102"/>
                        </a:lnTo>
                        <a:lnTo>
                          <a:pt x="133" y="98"/>
                        </a:lnTo>
                        <a:lnTo>
                          <a:pt x="121" y="98"/>
                        </a:lnTo>
                        <a:lnTo>
                          <a:pt x="121" y="98"/>
                        </a:lnTo>
                        <a:lnTo>
                          <a:pt x="114" y="98"/>
                        </a:lnTo>
                        <a:lnTo>
                          <a:pt x="106" y="100"/>
                        </a:lnTo>
                        <a:lnTo>
                          <a:pt x="100" y="102"/>
                        </a:lnTo>
                        <a:lnTo>
                          <a:pt x="94" y="106"/>
                        </a:lnTo>
                        <a:lnTo>
                          <a:pt x="82" y="117"/>
                        </a:lnTo>
                        <a:lnTo>
                          <a:pt x="74" y="133"/>
                        </a:lnTo>
                        <a:lnTo>
                          <a:pt x="7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grpSp>
          </p:grpSp>
          <p:sp>
            <p:nvSpPr>
              <p:cNvPr id="178" name="Owal 177">
                <a:extLst>
                  <a:ext uri="{FF2B5EF4-FFF2-40B4-BE49-F238E27FC236}">
                    <a16:creationId xmlns:a16="http://schemas.microsoft.com/office/drawing/2014/main" id="{0478327D-E0DB-4CA2-83C6-7ECABCD3F0A2}"/>
                  </a:ext>
                </a:extLst>
              </p:cNvPr>
              <p:cNvSpPr/>
              <p:nvPr/>
            </p:nvSpPr>
            <p:spPr>
              <a:xfrm>
                <a:off x="2701324" y="2318559"/>
                <a:ext cx="278782" cy="2249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0" name="Owal 179">
                <a:extLst>
                  <a:ext uri="{FF2B5EF4-FFF2-40B4-BE49-F238E27FC236}">
                    <a16:creationId xmlns:a16="http://schemas.microsoft.com/office/drawing/2014/main" id="{AFCA73FF-D6C1-42ED-9CB7-BC04097424CE}"/>
                  </a:ext>
                </a:extLst>
              </p:cNvPr>
              <p:cNvSpPr/>
              <p:nvPr/>
            </p:nvSpPr>
            <p:spPr>
              <a:xfrm>
                <a:off x="2792679" y="223094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7" name="Owal 186">
                <a:extLst>
                  <a:ext uri="{FF2B5EF4-FFF2-40B4-BE49-F238E27FC236}">
                    <a16:creationId xmlns:a16="http://schemas.microsoft.com/office/drawing/2014/main" id="{10D8626C-3A74-4BDD-820E-0228630900BE}"/>
                  </a:ext>
                </a:extLst>
              </p:cNvPr>
              <p:cNvSpPr/>
              <p:nvPr/>
            </p:nvSpPr>
            <p:spPr>
              <a:xfrm>
                <a:off x="2875945" y="212538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0" name="Owal 189">
                <a:extLst>
                  <a:ext uri="{FF2B5EF4-FFF2-40B4-BE49-F238E27FC236}">
                    <a16:creationId xmlns:a16="http://schemas.microsoft.com/office/drawing/2014/main" id="{C97B700B-6871-4FAE-809B-DC31A1CD4D67}"/>
                  </a:ext>
                </a:extLst>
              </p:cNvPr>
              <p:cNvSpPr/>
              <p:nvPr/>
            </p:nvSpPr>
            <p:spPr>
              <a:xfrm>
                <a:off x="2866009" y="2073034"/>
                <a:ext cx="278296"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2" name="Owal 191">
                <a:extLst>
                  <a:ext uri="{FF2B5EF4-FFF2-40B4-BE49-F238E27FC236}">
                    <a16:creationId xmlns:a16="http://schemas.microsoft.com/office/drawing/2014/main" id="{54EDB629-8393-4AA1-9291-BF659415AECD}"/>
                  </a:ext>
                </a:extLst>
              </p:cNvPr>
              <p:cNvSpPr/>
              <p:nvPr/>
            </p:nvSpPr>
            <p:spPr>
              <a:xfrm>
                <a:off x="2805199" y="190452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5" name="Owal 214">
                <a:extLst>
                  <a:ext uri="{FF2B5EF4-FFF2-40B4-BE49-F238E27FC236}">
                    <a16:creationId xmlns:a16="http://schemas.microsoft.com/office/drawing/2014/main" id="{B88EC3D5-9A40-4F60-8267-BB0E7FBB9755}"/>
                  </a:ext>
                </a:extLst>
              </p:cNvPr>
              <p:cNvSpPr/>
              <p:nvPr/>
            </p:nvSpPr>
            <p:spPr>
              <a:xfrm>
                <a:off x="2786807" y="1970392"/>
                <a:ext cx="168341" cy="20655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6" name="Owal 215">
                <a:extLst>
                  <a:ext uri="{FF2B5EF4-FFF2-40B4-BE49-F238E27FC236}">
                    <a16:creationId xmlns:a16="http://schemas.microsoft.com/office/drawing/2014/main" id="{7F48FFAD-991F-4D3D-A99E-CA5B9B6F9631}"/>
                  </a:ext>
                </a:extLst>
              </p:cNvPr>
              <p:cNvSpPr/>
              <p:nvPr/>
            </p:nvSpPr>
            <p:spPr>
              <a:xfrm>
                <a:off x="2587860" y="230231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7" name="Owal 216">
                <a:extLst>
                  <a:ext uri="{FF2B5EF4-FFF2-40B4-BE49-F238E27FC236}">
                    <a16:creationId xmlns:a16="http://schemas.microsoft.com/office/drawing/2014/main" id="{27D89C31-C0FD-4F51-BA7F-9D73BF5BBBB5}"/>
                  </a:ext>
                </a:extLst>
              </p:cNvPr>
              <p:cNvSpPr/>
              <p:nvPr/>
            </p:nvSpPr>
            <p:spPr>
              <a:xfrm>
                <a:off x="2465987" y="225228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8" name="Owal 217">
                <a:extLst>
                  <a:ext uri="{FF2B5EF4-FFF2-40B4-BE49-F238E27FC236}">
                    <a16:creationId xmlns:a16="http://schemas.microsoft.com/office/drawing/2014/main" id="{F9C8C09D-EAD2-440D-8F67-5028EADD860B}"/>
                  </a:ext>
                </a:extLst>
              </p:cNvPr>
              <p:cNvSpPr/>
              <p:nvPr/>
            </p:nvSpPr>
            <p:spPr>
              <a:xfrm>
                <a:off x="2343109" y="221577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9" name="Owal 218">
                <a:extLst>
                  <a:ext uri="{FF2B5EF4-FFF2-40B4-BE49-F238E27FC236}">
                    <a16:creationId xmlns:a16="http://schemas.microsoft.com/office/drawing/2014/main" id="{A4F37C59-D0FE-47F7-B095-38226A49D9D8}"/>
                  </a:ext>
                </a:extLst>
              </p:cNvPr>
              <p:cNvSpPr/>
              <p:nvPr/>
            </p:nvSpPr>
            <p:spPr>
              <a:xfrm>
                <a:off x="2234150" y="223931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0" name="Owal 219">
                <a:extLst>
                  <a:ext uri="{FF2B5EF4-FFF2-40B4-BE49-F238E27FC236}">
                    <a16:creationId xmlns:a16="http://schemas.microsoft.com/office/drawing/2014/main" id="{12016C7B-3923-431F-8C1E-29D35678E912}"/>
                  </a:ext>
                </a:extLst>
              </p:cNvPr>
              <p:cNvSpPr/>
              <p:nvPr/>
            </p:nvSpPr>
            <p:spPr>
              <a:xfrm>
                <a:off x="2199590" y="228714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1" name="Owal 220">
                <a:extLst>
                  <a:ext uri="{FF2B5EF4-FFF2-40B4-BE49-F238E27FC236}">
                    <a16:creationId xmlns:a16="http://schemas.microsoft.com/office/drawing/2014/main" id="{A3C579A3-4CAD-46DF-A03B-AE98970A2611}"/>
                  </a:ext>
                </a:extLst>
              </p:cNvPr>
              <p:cNvSpPr/>
              <p:nvPr/>
            </p:nvSpPr>
            <p:spPr>
              <a:xfrm>
                <a:off x="2779986" y="2412113"/>
                <a:ext cx="266308" cy="25895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2" name="Owal 221">
                <a:extLst>
                  <a:ext uri="{FF2B5EF4-FFF2-40B4-BE49-F238E27FC236}">
                    <a16:creationId xmlns:a16="http://schemas.microsoft.com/office/drawing/2014/main" id="{D1E48F1C-D4C7-4BF7-BF20-964CE1CFBF21}"/>
                  </a:ext>
                </a:extLst>
              </p:cNvPr>
              <p:cNvSpPr/>
              <p:nvPr/>
            </p:nvSpPr>
            <p:spPr>
              <a:xfrm>
                <a:off x="2887941" y="250566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3" name="Owal 222">
                <a:extLst>
                  <a:ext uri="{FF2B5EF4-FFF2-40B4-BE49-F238E27FC236}">
                    <a16:creationId xmlns:a16="http://schemas.microsoft.com/office/drawing/2014/main" id="{AA002872-E60E-470E-A651-688C56B097E1}"/>
                  </a:ext>
                </a:extLst>
              </p:cNvPr>
              <p:cNvSpPr/>
              <p:nvPr/>
            </p:nvSpPr>
            <p:spPr>
              <a:xfrm>
                <a:off x="2921871" y="2548418"/>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4" name="Owal 223">
                <a:extLst>
                  <a:ext uri="{FF2B5EF4-FFF2-40B4-BE49-F238E27FC236}">
                    <a16:creationId xmlns:a16="http://schemas.microsoft.com/office/drawing/2014/main" id="{85073BF8-4438-4E81-BC78-0C692AB17AB8}"/>
                  </a:ext>
                </a:extLst>
              </p:cNvPr>
              <p:cNvSpPr/>
              <p:nvPr/>
            </p:nvSpPr>
            <p:spPr>
              <a:xfrm>
                <a:off x="2935247" y="2563590"/>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5" name="Owal 224">
                <a:extLst>
                  <a:ext uri="{FF2B5EF4-FFF2-40B4-BE49-F238E27FC236}">
                    <a16:creationId xmlns:a16="http://schemas.microsoft.com/office/drawing/2014/main" id="{A8D66519-407E-4CDA-A919-0AF83B1751F5}"/>
                  </a:ext>
                </a:extLst>
              </p:cNvPr>
              <p:cNvSpPr/>
              <p:nvPr/>
            </p:nvSpPr>
            <p:spPr>
              <a:xfrm>
                <a:off x="2144067" y="229396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1" name="Grupa 100">
              <a:extLst>
                <a:ext uri="{FF2B5EF4-FFF2-40B4-BE49-F238E27FC236}">
                  <a16:creationId xmlns:a16="http://schemas.microsoft.com/office/drawing/2014/main" id="{9AFAA3C1-6873-4E83-B8B9-1726B5920E8C}"/>
                </a:ext>
              </a:extLst>
            </p:cNvPr>
            <p:cNvGrpSpPr/>
            <p:nvPr/>
          </p:nvGrpSpPr>
          <p:grpSpPr>
            <a:xfrm>
              <a:off x="2359242" y="2512087"/>
              <a:ext cx="2140222" cy="1796455"/>
              <a:chOff x="2359242" y="2512087"/>
              <a:chExt cx="2140222" cy="1796455"/>
            </a:xfrm>
            <a:solidFill>
              <a:srgbClr val="B0D696"/>
            </a:solidFill>
          </p:grpSpPr>
          <p:sp>
            <p:nvSpPr>
              <p:cNvPr id="149" name="Freeform 5">
                <a:extLst>
                  <a:ext uri="{FF2B5EF4-FFF2-40B4-BE49-F238E27FC236}">
                    <a16:creationId xmlns:a16="http://schemas.microsoft.com/office/drawing/2014/main" id="{B927DCFC-DC71-4075-AB71-912DC7E76215}"/>
                  </a:ext>
                </a:extLst>
              </p:cNvPr>
              <p:cNvSpPr>
                <a:spLocks/>
              </p:cNvSpPr>
              <p:nvPr/>
            </p:nvSpPr>
            <p:spPr bwMode="auto">
              <a:xfrm>
                <a:off x="2881360" y="2512087"/>
                <a:ext cx="1618104" cy="1649523"/>
              </a:xfrm>
              <a:custGeom>
                <a:avLst/>
                <a:gdLst>
                  <a:gd name="T0" fmla="*/ 1622 w 1751"/>
                  <a:gd name="T1" fmla="*/ 809 h 1785"/>
                  <a:gd name="T2" fmla="*/ 1459 w 1751"/>
                  <a:gd name="T3" fmla="*/ 719 h 1785"/>
                  <a:gd name="T4" fmla="*/ 1429 w 1751"/>
                  <a:gd name="T5" fmla="*/ 640 h 1785"/>
                  <a:gd name="T6" fmla="*/ 1447 w 1751"/>
                  <a:gd name="T7" fmla="*/ 552 h 1785"/>
                  <a:gd name="T8" fmla="*/ 1381 w 1751"/>
                  <a:gd name="T9" fmla="*/ 503 h 1785"/>
                  <a:gd name="T10" fmla="*/ 1322 w 1751"/>
                  <a:gd name="T11" fmla="*/ 463 h 1785"/>
                  <a:gd name="T12" fmla="*/ 1185 w 1751"/>
                  <a:gd name="T13" fmla="*/ 395 h 1785"/>
                  <a:gd name="T14" fmla="*/ 1099 w 1751"/>
                  <a:gd name="T15" fmla="*/ 262 h 1785"/>
                  <a:gd name="T16" fmla="*/ 1049 w 1751"/>
                  <a:gd name="T17" fmla="*/ 207 h 1785"/>
                  <a:gd name="T18" fmla="*/ 1016 w 1751"/>
                  <a:gd name="T19" fmla="*/ 42 h 1785"/>
                  <a:gd name="T20" fmla="*/ 831 w 1751"/>
                  <a:gd name="T21" fmla="*/ 59 h 1785"/>
                  <a:gd name="T22" fmla="*/ 666 w 1751"/>
                  <a:gd name="T23" fmla="*/ 113 h 1785"/>
                  <a:gd name="T24" fmla="*/ 618 w 1751"/>
                  <a:gd name="T25" fmla="*/ 157 h 1785"/>
                  <a:gd name="T26" fmla="*/ 560 w 1751"/>
                  <a:gd name="T27" fmla="*/ 163 h 1785"/>
                  <a:gd name="T28" fmla="*/ 513 w 1751"/>
                  <a:gd name="T29" fmla="*/ 183 h 1785"/>
                  <a:gd name="T30" fmla="*/ 463 w 1751"/>
                  <a:gd name="T31" fmla="*/ 246 h 1785"/>
                  <a:gd name="T32" fmla="*/ 298 w 1751"/>
                  <a:gd name="T33" fmla="*/ 242 h 1785"/>
                  <a:gd name="T34" fmla="*/ 213 w 1751"/>
                  <a:gd name="T35" fmla="*/ 236 h 1785"/>
                  <a:gd name="T36" fmla="*/ 181 w 1751"/>
                  <a:gd name="T37" fmla="*/ 278 h 1785"/>
                  <a:gd name="T38" fmla="*/ 185 w 1751"/>
                  <a:gd name="T39" fmla="*/ 342 h 1785"/>
                  <a:gd name="T40" fmla="*/ 81 w 1751"/>
                  <a:gd name="T41" fmla="*/ 433 h 1785"/>
                  <a:gd name="T42" fmla="*/ 83 w 1751"/>
                  <a:gd name="T43" fmla="*/ 489 h 1785"/>
                  <a:gd name="T44" fmla="*/ 101 w 1751"/>
                  <a:gd name="T45" fmla="*/ 543 h 1785"/>
                  <a:gd name="T46" fmla="*/ 34 w 1751"/>
                  <a:gd name="T47" fmla="*/ 620 h 1785"/>
                  <a:gd name="T48" fmla="*/ 44 w 1751"/>
                  <a:gd name="T49" fmla="*/ 702 h 1785"/>
                  <a:gd name="T50" fmla="*/ 0 w 1751"/>
                  <a:gd name="T51" fmla="*/ 801 h 1785"/>
                  <a:gd name="T52" fmla="*/ 40 w 1751"/>
                  <a:gd name="T53" fmla="*/ 827 h 1785"/>
                  <a:gd name="T54" fmla="*/ 141 w 1751"/>
                  <a:gd name="T55" fmla="*/ 853 h 1785"/>
                  <a:gd name="T56" fmla="*/ 280 w 1751"/>
                  <a:gd name="T57" fmla="*/ 843 h 1785"/>
                  <a:gd name="T58" fmla="*/ 362 w 1751"/>
                  <a:gd name="T59" fmla="*/ 896 h 1785"/>
                  <a:gd name="T60" fmla="*/ 421 w 1751"/>
                  <a:gd name="T61" fmla="*/ 972 h 1785"/>
                  <a:gd name="T62" fmla="*/ 461 w 1751"/>
                  <a:gd name="T63" fmla="*/ 1091 h 1785"/>
                  <a:gd name="T64" fmla="*/ 483 w 1751"/>
                  <a:gd name="T65" fmla="*/ 1111 h 1785"/>
                  <a:gd name="T66" fmla="*/ 586 w 1751"/>
                  <a:gd name="T67" fmla="*/ 1115 h 1785"/>
                  <a:gd name="T68" fmla="*/ 630 w 1751"/>
                  <a:gd name="T69" fmla="*/ 1133 h 1785"/>
                  <a:gd name="T70" fmla="*/ 670 w 1751"/>
                  <a:gd name="T71" fmla="*/ 1195 h 1785"/>
                  <a:gd name="T72" fmla="*/ 684 w 1751"/>
                  <a:gd name="T73" fmla="*/ 1286 h 1785"/>
                  <a:gd name="T74" fmla="*/ 636 w 1751"/>
                  <a:gd name="T75" fmla="*/ 1342 h 1785"/>
                  <a:gd name="T76" fmla="*/ 574 w 1751"/>
                  <a:gd name="T77" fmla="*/ 1374 h 1785"/>
                  <a:gd name="T78" fmla="*/ 618 w 1751"/>
                  <a:gd name="T79" fmla="*/ 1471 h 1785"/>
                  <a:gd name="T80" fmla="*/ 594 w 1751"/>
                  <a:gd name="T81" fmla="*/ 1537 h 1785"/>
                  <a:gd name="T82" fmla="*/ 620 w 1751"/>
                  <a:gd name="T83" fmla="*/ 1598 h 1785"/>
                  <a:gd name="T84" fmla="*/ 753 w 1751"/>
                  <a:gd name="T85" fmla="*/ 1692 h 1785"/>
                  <a:gd name="T86" fmla="*/ 825 w 1751"/>
                  <a:gd name="T87" fmla="*/ 1692 h 1785"/>
                  <a:gd name="T88" fmla="*/ 914 w 1751"/>
                  <a:gd name="T89" fmla="*/ 1733 h 1785"/>
                  <a:gd name="T90" fmla="*/ 1034 w 1751"/>
                  <a:gd name="T91" fmla="*/ 1781 h 1785"/>
                  <a:gd name="T92" fmla="*/ 1125 w 1751"/>
                  <a:gd name="T93" fmla="*/ 1751 h 1785"/>
                  <a:gd name="T94" fmla="*/ 1167 w 1751"/>
                  <a:gd name="T95" fmla="*/ 1684 h 1785"/>
                  <a:gd name="T96" fmla="*/ 1177 w 1751"/>
                  <a:gd name="T97" fmla="*/ 1562 h 1785"/>
                  <a:gd name="T98" fmla="*/ 1105 w 1751"/>
                  <a:gd name="T99" fmla="*/ 1405 h 1785"/>
                  <a:gd name="T100" fmla="*/ 1089 w 1751"/>
                  <a:gd name="T101" fmla="*/ 1368 h 1785"/>
                  <a:gd name="T102" fmla="*/ 1105 w 1751"/>
                  <a:gd name="T103" fmla="*/ 1332 h 1785"/>
                  <a:gd name="T104" fmla="*/ 1167 w 1751"/>
                  <a:gd name="T105" fmla="*/ 1302 h 1785"/>
                  <a:gd name="T106" fmla="*/ 1189 w 1751"/>
                  <a:gd name="T107" fmla="*/ 1214 h 1785"/>
                  <a:gd name="T108" fmla="*/ 1209 w 1751"/>
                  <a:gd name="T109" fmla="*/ 1103 h 1785"/>
                  <a:gd name="T110" fmla="*/ 1205 w 1751"/>
                  <a:gd name="T111" fmla="*/ 1053 h 1785"/>
                  <a:gd name="T112" fmla="*/ 1387 w 1751"/>
                  <a:gd name="T113" fmla="*/ 1006 h 1785"/>
                  <a:gd name="T114" fmla="*/ 1519 w 1751"/>
                  <a:gd name="T115" fmla="*/ 978 h 1785"/>
                  <a:gd name="T116" fmla="*/ 1550 w 1751"/>
                  <a:gd name="T117" fmla="*/ 942 h 1785"/>
                  <a:gd name="T118" fmla="*/ 1594 w 1751"/>
                  <a:gd name="T119" fmla="*/ 942 h 1785"/>
                  <a:gd name="T120" fmla="*/ 1656 w 1751"/>
                  <a:gd name="T121" fmla="*/ 948 h 1785"/>
                  <a:gd name="T122" fmla="*/ 1741 w 1751"/>
                  <a:gd name="T123" fmla="*/ 841 h 1785"/>
                  <a:gd name="T124" fmla="*/ 1698 w 1751"/>
                  <a:gd name="T125" fmla="*/ 817 h 1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1" h="1785">
                    <a:moveTo>
                      <a:pt x="1698" y="817"/>
                    </a:moveTo>
                    <a:lnTo>
                      <a:pt x="1698" y="817"/>
                    </a:lnTo>
                    <a:lnTo>
                      <a:pt x="1698" y="817"/>
                    </a:lnTo>
                    <a:lnTo>
                      <a:pt x="1690" y="817"/>
                    </a:lnTo>
                    <a:lnTo>
                      <a:pt x="1690" y="817"/>
                    </a:lnTo>
                    <a:lnTo>
                      <a:pt x="1654" y="815"/>
                    </a:lnTo>
                    <a:lnTo>
                      <a:pt x="1622" y="809"/>
                    </a:lnTo>
                    <a:lnTo>
                      <a:pt x="1590" y="799"/>
                    </a:lnTo>
                    <a:lnTo>
                      <a:pt x="1562" y="787"/>
                    </a:lnTo>
                    <a:lnTo>
                      <a:pt x="1535" y="773"/>
                    </a:lnTo>
                    <a:lnTo>
                      <a:pt x="1509" y="755"/>
                    </a:lnTo>
                    <a:lnTo>
                      <a:pt x="1483" y="737"/>
                    </a:lnTo>
                    <a:lnTo>
                      <a:pt x="1459" y="719"/>
                    </a:lnTo>
                    <a:lnTo>
                      <a:pt x="1459" y="719"/>
                    </a:lnTo>
                    <a:lnTo>
                      <a:pt x="1449" y="708"/>
                    </a:lnTo>
                    <a:lnTo>
                      <a:pt x="1439" y="698"/>
                    </a:lnTo>
                    <a:lnTo>
                      <a:pt x="1433" y="686"/>
                    </a:lnTo>
                    <a:lnTo>
                      <a:pt x="1429" y="676"/>
                    </a:lnTo>
                    <a:lnTo>
                      <a:pt x="1427" y="666"/>
                    </a:lnTo>
                    <a:lnTo>
                      <a:pt x="1427" y="656"/>
                    </a:lnTo>
                    <a:lnTo>
                      <a:pt x="1429" y="640"/>
                    </a:lnTo>
                    <a:lnTo>
                      <a:pt x="1429" y="640"/>
                    </a:lnTo>
                    <a:lnTo>
                      <a:pt x="1433" y="626"/>
                    </a:lnTo>
                    <a:lnTo>
                      <a:pt x="1439" y="614"/>
                    </a:lnTo>
                    <a:lnTo>
                      <a:pt x="1451" y="592"/>
                    </a:lnTo>
                    <a:lnTo>
                      <a:pt x="1451" y="592"/>
                    </a:lnTo>
                    <a:lnTo>
                      <a:pt x="1447" y="552"/>
                    </a:lnTo>
                    <a:lnTo>
                      <a:pt x="1447" y="552"/>
                    </a:lnTo>
                    <a:lnTo>
                      <a:pt x="1429" y="519"/>
                    </a:lnTo>
                    <a:lnTo>
                      <a:pt x="1429" y="519"/>
                    </a:lnTo>
                    <a:lnTo>
                      <a:pt x="1423" y="509"/>
                    </a:lnTo>
                    <a:lnTo>
                      <a:pt x="1423" y="509"/>
                    </a:lnTo>
                    <a:lnTo>
                      <a:pt x="1403" y="507"/>
                    </a:lnTo>
                    <a:lnTo>
                      <a:pt x="1393" y="505"/>
                    </a:lnTo>
                    <a:lnTo>
                      <a:pt x="1381" y="503"/>
                    </a:lnTo>
                    <a:lnTo>
                      <a:pt x="1370" y="497"/>
                    </a:lnTo>
                    <a:lnTo>
                      <a:pt x="1358" y="491"/>
                    </a:lnTo>
                    <a:lnTo>
                      <a:pt x="1348" y="483"/>
                    </a:lnTo>
                    <a:lnTo>
                      <a:pt x="1338" y="471"/>
                    </a:lnTo>
                    <a:lnTo>
                      <a:pt x="1338" y="471"/>
                    </a:lnTo>
                    <a:lnTo>
                      <a:pt x="1322" y="463"/>
                    </a:lnTo>
                    <a:lnTo>
                      <a:pt x="1322" y="463"/>
                    </a:lnTo>
                    <a:lnTo>
                      <a:pt x="1302" y="461"/>
                    </a:lnTo>
                    <a:lnTo>
                      <a:pt x="1302" y="461"/>
                    </a:lnTo>
                    <a:lnTo>
                      <a:pt x="1274" y="455"/>
                    </a:lnTo>
                    <a:lnTo>
                      <a:pt x="1250" y="445"/>
                    </a:lnTo>
                    <a:lnTo>
                      <a:pt x="1226" y="431"/>
                    </a:lnTo>
                    <a:lnTo>
                      <a:pt x="1205" y="415"/>
                    </a:lnTo>
                    <a:lnTo>
                      <a:pt x="1185" y="395"/>
                    </a:lnTo>
                    <a:lnTo>
                      <a:pt x="1167" y="372"/>
                    </a:lnTo>
                    <a:lnTo>
                      <a:pt x="1151" y="346"/>
                    </a:lnTo>
                    <a:lnTo>
                      <a:pt x="1139" y="316"/>
                    </a:lnTo>
                    <a:lnTo>
                      <a:pt x="1139" y="316"/>
                    </a:lnTo>
                    <a:lnTo>
                      <a:pt x="1133" y="304"/>
                    </a:lnTo>
                    <a:lnTo>
                      <a:pt x="1123" y="290"/>
                    </a:lnTo>
                    <a:lnTo>
                      <a:pt x="1099" y="262"/>
                    </a:lnTo>
                    <a:lnTo>
                      <a:pt x="1099" y="262"/>
                    </a:lnTo>
                    <a:lnTo>
                      <a:pt x="1083" y="246"/>
                    </a:lnTo>
                    <a:lnTo>
                      <a:pt x="1069" y="228"/>
                    </a:lnTo>
                    <a:lnTo>
                      <a:pt x="1069" y="228"/>
                    </a:lnTo>
                    <a:lnTo>
                      <a:pt x="1059" y="218"/>
                    </a:lnTo>
                    <a:lnTo>
                      <a:pt x="1059" y="218"/>
                    </a:lnTo>
                    <a:lnTo>
                      <a:pt x="1049" y="207"/>
                    </a:lnTo>
                    <a:lnTo>
                      <a:pt x="1040" y="195"/>
                    </a:lnTo>
                    <a:lnTo>
                      <a:pt x="1032" y="179"/>
                    </a:lnTo>
                    <a:lnTo>
                      <a:pt x="1028" y="161"/>
                    </a:lnTo>
                    <a:lnTo>
                      <a:pt x="1028" y="161"/>
                    </a:lnTo>
                    <a:lnTo>
                      <a:pt x="1022" y="123"/>
                    </a:lnTo>
                    <a:lnTo>
                      <a:pt x="1018" y="83"/>
                    </a:lnTo>
                    <a:lnTo>
                      <a:pt x="1016" y="42"/>
                    </a:lnTo>
                    <a:lnTo>
                      <a:pt x="1016" y="0"/>
                    </a:lnTo>
                    <a:lnTo>
                      <a:pt x="1016" y="0"/>
                    </a:lnTo>
                    <a:lnTo>
                      <a:pt x="942" y="20"/>
                    </a:lnTo>
                    <a:lnTo>
                      <a:pt x="942" y="20"/>
                    </a:lnTo>
                    <a:lnTo>
                      <a:pt x="886" y="40"/>
                    </a:lnTo>
                    <a:lnTo>
                      <a:pt x="831" y="59"/>
                    </a:lnTo>
                    <a:lnTo>
                      <a:pt x="831" y="59"/>
                    </a:lnTo>
                    <a:lnTo>
                      <a:pt x="777" y="77"/>
                    </a:lnTo>
                    <a:lnTo>
                      <a:pt x="721" y="95"/>
                    </a:lnTo>
                    <a:lnTo>
                      <a:pt x="721" y="95"/>
                    </a:lnTo>
                    <a:lnTo>
                      <a:pt x="706" y="99"/>
                    </a:lnTo>
                    <a:lnTo>
                      <a:pt x="706" y="99"/>
                    </a:lnTo>
                    <a:lnTo>
                      <a:pt x="684" y="107"/>
                    </a:lnTo>
                    <a:lnTo>
                      <a:pt x="666" y="113"/>
                    </a:lnTo>
                    <a:lnTo>
                      <a:pt x="652" y="123"/>
                    </a:lnTo>
                    <a:lnTo>
                      <a:pt x="646" y="129"/>
                    </a:lnTo>
                    <a:lnTo>
                      <a:pt x="642" y="137"/>
                    </a:lnTo>
                    <a:lnTo>
                      <a:pt x="642" y="137"/>
                    </a:lnTo>
                    <a:lnTo>
                      <a:pt x="634" y="145"/>
                    </a:lnTo>
                    <a:lnTo>
                      <a:pt x="626" y="151"/>
                    </a:lnTo>
                    <a:lnTo>
                      <a:pt x="618" y="157"/>
                    </a:lnTo>
                    <a:lnTo>
                      <a:pt x="608" y="159"/>
                    </a:lnTo>
                    <a:lnTo>
                      <a:pt x="590" y="163"/>
                    </a:lnTo>
                    <a:lnTo>
                      <a:pt x="574" y="163"/>
                    </a:lnTo>
                    <a:lnTo>
                      <a:pt x="574" y="163"/>
                    </a:lnTo>
                    <a:lnTo>
                      <a:pt x="566" y="163"/>
                    </a:lnTo>
                    <a:lnTo>
                      <a:pt x="566" y="163"/>
                    </a:lnTo>
                    <a:lnTo>
                      <a:pt x="560" y="163"/>
                    </a:lnTo>
                    <a:lnTo>
                      <a:pt x="560" y="163"/>
                    </a:lnTo>
                    <a:lnTo>
                      <a:pt x="547" y="163"/>
                    </a:lnTo>
                    <a:lnTo>
                      <a:pt x="537" y="165"/>
                    </a:lnTo>
                    <a:lnTo>
                      <a:pt x="527" y="169"/>
                    </a:lnTo>
                    <a:lnTo>
                      <a:pt x="521" y="173"/>
                    </a:lnTo>
                    <a:lnTo>
                      <a:pt x="515" y="177"/>
                    </a:lnTo>
                    <a:lnTo>
                      <a:pt x="513" y="183"/>
                    </a:lnTo>
                    <a:lnTo>
                      <a:pt x="507" y="195"/>
                    </a:lnTo>
                    <a:lnTo>
                      <a:pt x="507" y="195"/>
                    </a:lnTo>
                    <a:lnTo>
                      <a:pt x="501" y="209"/>
                    </a:lnTo>
                    <a:lnTo>
                      <a:pt x="493" y="220"/>
                    </a:lnTo>
                    <a:lnTo>
                      <a:pt x="485" y="230"/>
                    </a:lnTo>
                    <a:lnTo>
                      <a:pt x="475" y="240"/>
                    </a:lnTo>
                    <a:lnTo>
                      <a:pt x="463" y="246"/>
                    </a:lnTo>
                    <a:lnTo>
                      <a:pt x="451" y="252"/>
                    </a:lnTo>
                    <a:lnTo>
                      <a:pt x="435" y="254"/>
                    </a:lnTo>
                    <a:lnTo>
                      <a:pt x="421" y="256"/>
                    </a:lnTo>
                    <a:lnTo>
                      <a:pt x="421" y="256"/>
                    </a:lnTo>
                    <a:lnTo>
                      <a:pt x="397" y="254"/>
                    </a:lnTo>
                    <a:lnTo>
                      <a:pt x="397" y="254"/>
                    </a:lnTo>
                    <a:lnTo>
                      <a:pt x="298" y="242"/>
                    </a:lnTo>
                    <a:lnTo>
                      <a:pt x="298" y="242"/>
                    </a:lnTo>
                    <a:lnTo>
                      <a:pt x="256" y="236"/>
                    </a:lnTo>
                    <a:lnTo>
                      <a:pt x="256" y="236"/>
                    </a:lnTo>
                    <a:lnTo>
                      <a:pt x="238" y="232"/>
                    </a:lnTo>
                    <a:lnTo>
                      <a:pt x="220" y="228"/>
                    </a:lnTo>
                    <a:lnTo>
                      <a:pt x="220" y="228"/>
                    </a:lnTo>
                    <a:lnTo>
                      <a:pt x="213" y="236"/>
                    </a:lnTo>
                    <a:lnTo>
                      <a:pt x="213" y="236"/>
                    </a:lnTo>
                    <a:lnTo>
                      <a:pt x="197" y="248"/>
                    </a:lnTo>
                    <a:lnTo>
                      <a:pt x="187" y="258"/>
                    </a:lnTo>
                    <a:lnTo>
                      <a:pt x="183" y="268"/>
                    </a:lnTo>
                    <a:lnTo>
                      <a:pt x="181" y="278"/>
                    </a:lnTo>
                    <a:lnTo>
                      <a:pt x="181" y="278"/>
                    </a:lnTo>
                    <a:lnTo>
                      <a:pt x="181" y="278"/>
                    </a:lnTo>
                    <a:lnTo>
                      <a:pt x="181" y="278"/>
                    </a:lnTo>
                    <a:lnTo>
                      <a:pt x="183" y="290"/>
                    </a:lnTo>
                    <a:lnTo>
                      <a:pt x="189" y="306"/>
                    </a:lnTo>
                    <a:lnTo>
                      <a:pt x="189" y="306"/>
                    </a:lnTo>
                    <a:lnTo>
                      <a:pt x="191" y="318"/>
                    </a:lnTo>
                    <a:lnTo>
                      <a:pt x="189" y="330"/>
                    </a:lnTo>
                    <a:lnTo>
                      <a:pt x="185" y="342"/>
                    </a:lnTo>
                    <a:lnTo>
                      <a:pt x="177" y="350"/>
                    </a:lnTo>
                    <a:lnTo>
                      <a:pt x="177" y="350"/>
                    </a:lnTo>
                    <a:lnTo>
                      <a:pt x="143" y="378"/>
                    </a:lnTo>
                    <a:lnTo>
                      <a:pt x="143" y="378"/>
                    </a:lnTo>
                    <a:lnTo>
                      <a:pt x="111" y="405"/>
                    </a:lnTo>
                    <a:lnTo>
                      <a:pt x="95" y="419"/>
                    </a:lnTo>
                    <a:lnTo>
                      <a:pt x="81" y="433"/>
                    </a:lnTo>
                    <a:lnTo>
                      <a:pt x="81" y="433"/>
                    </a:lnTo>
                    <a:lnTo>
                      <a:pt x="73" y="441"/>
                    </a:lnTo>
                    <a:lnTo>
                      <a:pt x="71" y="447"/>
                    </a:lnTo>
                    <a:lnTo>
                      <a:pt x="71" y="455"/>
                    </a:lnTo>
                    <a:lnTo>
                      <a:pt x="73" y="463"/>
                    </a:lnTo>
                    <a:lnTo>
                      <a:pt x="77" y="475"/>
                    </a:lnTo>
                    <a:lnTo>
                      <a:pt x="83" y="489"/>
                    </a:lnTo>
                    <a:lnTo>
                      <a:pt x="95" y="505"/>
                    </a:lnTo>
                    <a:lnTo>
                      <a:pt x="95" y="505"/>
                    </a:lnTo>
                    <a:lnTo>
                      <a:pt x="99" y="513"/>
                    </a:lnTo>
                    <a:lnTo>
                      <a:pt x="101" y="521"/>
                    </a:lnTo>
                    <a:lnTo>
                      <a:pt x="103" y="527"/>
                    </a:lnTo>
                    <a:lnTo>
                      <a:pt x="103" y="535"/>
                    </a:lnTo>
                    <a:lnTo>
                      <a:pt x="101" y="543"/>
                    </a:lnTo>
                    <a:lnTo>
                      <a:pt x="97" y="548"/>
                    </a:lnTo>
                    <a:lnTo>
                      <a:pt x="93" y="556"/>
                    </a:lnTo>
                    <a:lnTo>
                      <a:pt x="87" y="560"/>
                    </a:lnTo>
                    <a:lnTo>
                      <a:pt x="87" y="560"/>
                    </a:lnTo>
                    <a:lnTo>
                      <a:pt x="63" y="582"/>
                    </a:lnTo>
                    <a:lnTo>
                      <a:pt x="46" y="602"/>
                    </a:lnTo>
                    <a:lnTo>
                      <a:pt x="34" y="620"/>
                    </a:lnTo>
                    <a:lnTo>
                      <a:pt x="28" y="638"/>
                    </a:lnTo>
                    <a:lnTo>
                      <a:pt x="26" y="652"/>
                    </a:lnTo>
                    <a:lnTo>
                      <a:pt x="28" y="666"/>
                    </a:lnTo>
                    <a:lnTo>
                      <a:pt x="32" y="680"/>
                    </a:lnTo>
                    <a:lnTo>
                      <a:pt x="40" y="692"/>
                    </a:lnTo>
                    <a:lnTo>
                      <a:pt x="40" y="692"/>
                    </a:lnTo>
                    <a:lnTo>
                      <a:pt x="44" y="702"/>
                    </a:lnTo>
                    <a:lnTo>
                      <a:pt x="44" y="713"/>
                    </a:lnTo>
                    <a:lnTo>
                      <a:pt x="44" y="723"/>
                    </a:lnTo>
                    <a:lnTo>
                      <a:pt x="40" y="733"/>
                    </a:lnTo>
                    <a:lnTo>
                      <a:pt x="40" y="733"/>
                    </a:lnTo>
                    <a:lnTo>
                      <a:pt x="22" y="761"/>
                    </a:lnTo>
                    <a:lnTo>
                      <a:pt x="22" y="761"/>
                    </a:lnTo>
                    <a:lnTo>
                      <a:pt x="0" y="801"/>
                    </a:lnTo>
                    <a:lnTo>
                      <a:pt x="0" y="801"/>
                    </a:lnTo>
                    <a:lnTo>
                      <a:pt x="0" y="803"/>
                    </a:lnTo>
                    <a:lnTo>
                      <a:pt x="0" y="803"/>
                    </a:lnTo>
                    <a:lnTo>
                      <a:pt x="14" y="809"/>
                    </a:lnTo>
                    <a:lnTo>
                      <a:pt x="28" y="817"/>
                    </a:lnTo>
                    <a:lnTo>
                      <a:pt x="28" y="817"/>
                    </a:lnTo>
                    <a:lnTo>
                      <a:pt x="40" y="827"/>
                    </a:lnTo>
                    <a:lnTo>
                      <a:pt x="51" y="833"/>
                    </a:lnTo>
                    <a:lnTo>
                      <a:pt x="63" y="839"/>
                    </a:lnTo>
                    <a:lnTo>
                      <a:pt x="77" y="845"/>
                    </a:lnTo>
                    <a:lnTo>
                      <a:pt x="91" y="849"/>
                    </a:lnTo>
                    <a:lnTo>
                      <a:pt x="107" y="851"/>
                    </a:lnTo>
                    <a:lnTo>
                      <a:pt x="141" y="853"/>
                    </a:lnTo>
                    <a:lnTo>
                      <a:pt x="141" y="853"/>
                    </a:lnTo>
                    <a:lnTo>
                      <a:pt x="179" y="851"/>
                    </a:lnTo>
                    <a:lnTo>
                      <a:pt x="218" y="847"/>
                    </a:lnTo>
                    <a:lnTo>
                      <a:pt x="230" y="847"/>
                    </a:lnTo>
                    <a:lnTo>
                      <a:pt x="232" y="845"/>
                    </a:lnTo>
                    <a:lnTo>
                      <a:pt x="232" y="845"/>
                    </a:lnTo>
                    <a:lnTo>
                      <a:pt x="258" y="843"/>
                    </a:lnTo>
                    <a:lnTo>
                      <a:pt x="280" y="843"/>
                    </a:lnTo>
                    <a:lnTo>
                      <a:pt x="280" y="843"/>
                    </a:lnTo>
                    <a:lnTo>
                      <a:pt x="300" y="843"/>
                    </a:lnTo>
                    <a:lnTo>
                      <a:pt x="318" y="849"/>
                    </a:lnTo>
                    <a:lnTo>
                      <a:pt x="332" y="857"/>
                    </a:lnTo>
                    <a:lnTo>
                      <a:pt x="344" y="867"/>
                    </a:lnTo>
                    <a:lnTo>
                      <a:pt x="352" y="880"/>
                    </a:lnTo>
                    <a:lnTo>
                      <a:pt x="362" y="896"/>
                    </a:lnTo>
                    <a:lnTo>
                      <a:pt x="378" y="932"/>
                    </a:lnTo>
                    <a:lnTo>
                      <a:pt x="378" y="934"/>
                    </a:lnTo>
                    <a:lnTo>
                      <a:pt x="378" y="934"/>
                    </a:lnTo>
                    <a:lnTo>
                      <a:pt x="385" y="948"/>
                    </a:lnTo>
                    <a:lnTo>
                      <a:pt x="385" y="948"/>
                    </a:lnTo>
                    <a:lnTo>
                      <a:pt x="405" y="960"/>
                    </a:lnTo>
                    <a:lnTo>
                      <a:pt x="421" y="972"/>
                    </a:lnTo>
                    <a:lnTo>
                      <a:pt x="435" y="988"/>
                    </a:lnTo>
                    <a:lnTo>
                      <a:pt x="445" y="1004"/>
                    </a:lnTo>
                    <a:lnTo>
                      <a:pt x="453" y="1024"/>
                    </a:lnTo>
                    <a:lnTo>
                      <a:pt x="459" y="1044"/>
                    </a:lnTo>
                    <a:lnTo>
                      <a:pt x="461" y="1067"/>
                    </a:lnTo>
                    <a:lnTo>
                      <a:pt x="461" y="1091"/>
                    </a:lnTo>
                    <a:lnTo>
                      <a:pt x="461" y="1091"/>
                    </a:lnTo>
                    <a:lnTo>
                      <a:pt x="461" y="1103"/>
                    </a:lnTo>
                    <a:lnTo>
                      <a:pt x="463" y="1107"/>
                    </a:lnTo>
                    <a:lnTo>
                      <a:pt x="463" y="1107"/>
                    </a:lnTo>
                    <a:lnTo>
                      <a:pt x="469" y="1109"/>
                    </a:lnTo>
                    <a:lnTo>
                      <a:pt x="481" y="1111"/>
                    </a:lnTo>
                    <a:lnTo>
                      <a:pt x="481" y="1111"/>
                    </a:lnTo>
                    <a:lnTo>
                      <a:pt x="483" y="1111"/>
                    </a:lnTo>
                    <a:lnTo>
                      <a:pt x="483" y="1111"/>
                    </a:lnTo>
                    <a:lnTo>
                      <a:pt x="509" y="1111"/>
                    </a:lnTo>
                    <a:lnTo>
                      <a:pt x="509" y="1111"/>
                    </a:lnTo>
                    <a:lnTo>
                      <a:pt x="525" y="1111"/>
                    </a:lnTo>
                    <a:lnTo>
                      <a:pt x="525" y="1111"/>
                    </a:lnTo>
                    <a:lnTo>
                      <a:pt x="558" y="1113"/>
                    </a:lnTo>
                    <a:lnTo>
                      <a:pt x="586" y="1115"/>
                    </a:lnTo>
                    <a:lnTo>
                      <a:pt x="598" y="1117"/>
                    </a:lnTo>
                    <a:lnTo>
                      <a:pt x="608" y="1121"/>
                    </a:lnTo>
                    <a:lnTo>
                      <a:pt x="620" y="1125"/>
                    </a:lnTo>
                    <a:lnTo>
                      <a:pt x="628" y="1131"/>
                    </a:lnTo>
                    <a:lnTo>
                      <a:pt x="628" y="1131"/>
                    </a:lnTo>
                    <a:lnTo>
                      <a:pt x="630" y="1133"/>
                    </a:lnTo>
                    <a:lnTo>
                      <a:pt x="630" y="1133"/>
                    </a:lnTo>
                    <a:lnTo>
                      <a:pt x="636" y="1133"/>
                    </a:lnTo>
                    <a:lnTo>
                      <a:pt x="636" y="1133"/>
                    </a:lnTo>
                    <a:lnTo>
                      <a:pt x="638" y="1139"/>
                    </a:lnTo>
                    <a:lnTo>
                      <a:pt x="638" y="1139"/>
                    </a:lnTo>
                    <a:lnTo>
                      <a:pt x="650" y="1153"/>
                    </a:lnTo>
                    <a:lnTo>
                      <a:pt x="660" y="1173"/>
                    </a:lnTo>
                    <a:lnTo>
                      <a:pt x="670" y="1195"/>
                    </a:lnTo>
                    <a:lnTo>
                      <a:pt x="680" y="1222"/>
                    </a:lnTo>
                    <a:lnTo>
                      <a:pt x="680" y="1222"/>
                    </a:lnTo>
                    <a:lnTo>
                      <a:pt x="684" y="1238"/>
                    </a:lnTo>
                    <a:lnTo>
                      <a:pt x="686" y="1252"/>
                    </a:lnTo>
                    <a:lnTo>
                      <a:pt x="688" y="1264"/>
                    </a:lnTo>
                    <a:lnTo>
                      <a:pt x="686" y="1276"/>
                    </a:lnTo>
                    <a:lnTo>
                      <a:pt x="684" y="1286"/>
                    </a:lnTo>
                    <a:lnTo>
                      <a:pt x="682" y="1296"/>
                    </a:lnTo>
                    <a:lnTo>
                      <a:pt x="674" y="1310"/>
                    </a:lnTo>
                    <a:lnTo>
                      <a:pt x="674" y="1310"/>
                    </a:lnTo>
                    <a:lnTo>
                      <a:pt x="664" y="1324"/>
                    </a:lnTo>
                    <a:lnTo>
                      <a:pt x="656" y="1330"/>
                    </a:lnTo>
                    <a:lnTo>
                      <a:pt x="646" y="1338"/>
                    </a:lnTo>
                    <a:lnTo>
                      <a:pt x="636" y="1342"/>
                    </a:lnTo>
                    <a:lnTo>
                      <a:pt x="622" y="1348"/>
                    </a:lnTo>
                    <a:lnTo>
                      <a:pt x="608" y="1352"/>
                    </a:lnTo>
                    <a:lnTo>
                      <a:pt x="590" y="1354"/>
                    </a:lnTo>
                    <a:lnTo>
                      <a:pt x="590" y="1354"/>
                    </a:lnTo>
                    <a:lnTo>
                      <a:pt x="566" y="1358"/>
                    </a:lnTo>
                    <a:lnTo>
                      <a:pt x="566" y="1358"/>
                    </a:lnTo>
                    <a:lnTo>
                      <a:pt x="574" y="1374"/>
                    </a:lnTo>
                    <a:lnTo>
                      <a:pt x="574" y="1374"/>
                    </a:lnTo>
                    <a:lnTo>
                      <a:pt x="580" y="1387"/>
                    </a:lnTo>
                    <a:lnTo>
                      <a:pt x="580" y="1387"/>
                    </a:lnTo>
                    <a:lnTo>
                      <a:pt x="594" y="1417"/>
                    </a:lnTo>
                    <a:lnTo>
                      <a:pt x="608" y="1447"/>
                    </a:lnTo>
                    <a:lnTo>
                      <a:pt x="608" y="1447"/>
                    </a:lnTo>
                    <a:lnTo>
                      <a:pt x="618" y="1471"/>
                    </a:lnTo>
                    <a:lnTo>
                      <a:pt x="618" y="1471"/>
                    </a:lnTo>
                    <a:lnTo>
                      <a:pt x="622" y="1481"/>
                    </a:lnTo>
                    <a:lnTo>
                      <a:pt x="622" y="1493"/>
                    </a:lnTo>
                    <a:lnTo>
                      <a:pt x="620" y="1503"/>
                    </a:lnTo>
                    <a:lnTo>
                      <a:pt x="614" y="1513"/>
                    </a:lnTo>
                    <a:lnTo>
                      <a:pt x="614" y="1513"/>
                    </a:lnTo>
                    <a:lnTo>
                      <a:pt x="594" y="1537"/>
                    </a:lnTo>
                    <a:lnTo>
                      <a:pt x="594" y="1537"/>
                    </a:lnTo>
                    <a:lnTo>
                      <a:pt x="572" y="1566"/>
                    </a:lnTo>
                    <a:lnTo>
                      <a:pt x="572" y="1566"/>
                    </a:lnTo>
                    <a:lnTo>
                      <a:pt x="588" y="1572"/>
                    </a:lnTo>
                    <a:lnTo>
                      <a:pt x="602" y="1582"/>
                    </a:lnTo>
                    <a:lnTo>
                      <a:pt x="614" y="1590"/>
                    </a:lnTo>
                    <a:lnTo>
                      <a:pt x="620" y="1598"/>
                    </a:lnTo>
                    <a:lnTo>
                      <a:pt x="620" y="1598"/>
                    </a:lnTo>
                    <a:lnTo>
                      <a:pt x="660" y="1636"/>
                    </a:lnTo>
                    <a:lnTo>
                      <a:pt x="678" y="1654"/>
                    </a:lnTo>
                    <a:lnTo>
                      <a:pt x="696" y="1666"/>
                    </a:lnTo>
                    <a:lnTo>
                      <a:pt x="714" y="1678"/>
                    </a:lnTo>
                    <a:lnTo>
                      <a:pt x="733" y="1686"/>
                    </a:lnTo>
                    <a:lnTo>
                      <a:pt x="753" y="1692"/>
                    </a:lnTo>
                    <a:lnTo>
                      <a:pt x="773" y="1692"/>
                    </a:lnTo>
                    <a:lnTo>
                      <a:pt x="773" y="1692"/>
                    </a:lnTo>
                    <a:lnTo>
                      <a:pt x="797" y="1692"/>
                    </a:lnTo>
                    <a:lnTo>
                      <a:pt x="797" y="1692"/>
                    </a:lnTo>
                    <a:lnTo>
                      <a:pt x="809" y="1690"/>
                    </a:lnTo>
                    <a:lnTo>
                      <a:pt x="809" y="1690"/>
                    </a:lnTo>
                    <a:lnTo>
                      <a:pt x="825" y="1692"/>
                    </a:lnTo>
                    <a:lnTo>
                      <a:pt x="839" y="1696"/>
                    </a:lnTo>
                    <a:lnTo>
                      <a:pt x="839" y="1696"/>
                    </a:lnTo>
                    <a:lnTo>
                      <a:pt x="855" y="1698"/>
                    </a:lnTo>
                    <a:lnTo>
                      <a:pt x="869" y="1704"/>
                    </a:lnTo>
                    <a:lnTo>
                      <a:pt x="869" y="1704"/>
                    </a:lnTo>
                    <a:lnTo>
                      <a:pt x="914" y="1733"/>
                    </a:lnTo>
                    <a:lnTo>
                      <a:pt x="914" y="1733"/>
                    </a:lnTo>
                    <a:lnTo>
                      <a:pt x="932" y="1741"/>
                    </a:lnTo>
                    <a:lnTo>
                      <a:pt x="932" y="1741"/>
                    </a:lnTo>
                    <a:lnTo>
                      <a:pt x="976" y="1765"/>
                    </a:lnTo>
                    <a:lnTo>
                      <a:pt x="1000" y="1775"/>
                    </a:lnTo>
                    <a:lnTo>
                      <a:pt x="1022" y="1785"/>
                    </a:lnTo>
                    <a:lnTo>
                      <a:pt x="1022" y="1785"/>
                    </a:lnTo>
                    <a:lnTo>
                      <a:pt x="1034" y="1781"/>
                    </a:lnTo>
                    <a:lnTo>
                      <a:pt x="1057" y="1771"/>
                    </a:lnTo>
                    <a:lnTo>
                      <a:pt x="1057" y="1771"/>
                    </a:lnTo>
                    <a:lnTo>
                      <a:pt x="1077" y="1761"/>
                    </a:lnTo>
                    <a:lnTo>
                      <a:pt x="1093" y="1755"/>
                    </a:lnTo>
                    <a:lnTo>
                      <a:pt x="1109" y="1753"/>
                    </a:lnTo>
                    <a:lnTo>
                      <a:pt x="1125" y="1751"/>
                    </a:lnTo>
                    <a:lnTo>
                      <a:pt x="1125" y="1751"/>
                    </a:lnTo>
                    <a:lnTo>
                      <a:pt x="1141" y="1753"/>
                    </a:lnTo>
                    <a:lnTo>
                      <a:pt x="1157" y="1757"/>
                    </a:lnTo>
                    <a:lnTo>
                      <a:pt x="1157" y="1757"/>
                    </a:lnTo>
                    <a:lnTo>
                      <a:pt x="1161" y="1753"/>
                    </a:lnTo>
                    <a:lnTo>
                      <a:pt x="1161" y="1753"/>
                    </a:lnTo>
                    <a:lnTo>
                      <a:pt x="1163" y="1717"/>
                    </a:lnTo>
                    <a:lnTo>
                      <a:pt x="1167" y="1684"/>
                    </a:lnTo>
                    <a:lnTo>
                      <a:pt x="1173" y="1648"/>
                    </a:lnTo>
                    <a:lnTo>
                      <a:pt x="1183" y="1614"/>
                    </a:lnTo>
                    <a:lnTo>
                      <a:pt x="1183" y="1614"/>
                    </a:lnTo>
                    <a:lnTo>
                      <a:pt x="1183" y="1592"/>
                    </a:lnTo>
                    <a:lnTo>
                      <a:pt x="1183" y="1592"/>
                    </a:lnTo>
                    <a:lnTo>
                      <a:pt x="1177" y="1562"/>
                    </a:lnTo>
                    <a:lnTo>
                      <a:pt x="1177" y="1562"/>
                    </a:lnTo>
                    <a:lnTo>
                      <a:pt x="1167" y="1515"/>
                    </a:lnTo>
                    <a:lnTo>
                      <a:pt x="1163" y="1493"/>
                    </a:lnTo>
                    <a:lnTo>
                      <a:pt x="1155" y="1471"/>
                    </a:lnTo>
                    <a:lnTo>
                      <a:pt x="1147" y="1453"/>
                    </a:lnTo>
                    <a:lnTo>
                      <a:pt x="1135" y="1435"/>
                    </a:lnTo>
                    <a:lnTo>
                      <a:pt x="1123" y="1419"/>
                    </a:lnTo>
                    <a:lnTo>
                      <a:pt x="1105" y="1405"/>
                    </a:lnTo>
                    <a:lnTo>
                      <a:pt x="1105" y="1405"/>
                    </a:lnTo>
                    <a:lnTo>
                      <a:pt x="1101" y="1401"/>
                    </a:lnTo>
                    <a:lnTo>
                      <a:pt x="1095" y="1395"/>
                    </a:lnTo>
                    <a:lnTo>
                      <a:pt x="1091" y="1389"/>
                    </a:lnTo>
                    <a:lnTo>
                      <a:pt x="1089" y="1381"/>
                    </a:lnTo>
                    <a:lnTo>
                      <a:pt x="1089" y="1376"/>
                    </a:lnTo>
                    <a:lnTo>
                      <a:pt x="1089" y="1368"/>
                    </a:lnTo>
                    <a:lnTo>
                      <a:pt x="1089" y="1362"/>
                    </a:lnTo>
                    <a:lnTo>
                      <a:pt x="1093" y="1354"/>
                    </a:lnTo>
                    <a:lnTo>
                      <a:pt x="1093" y="1354"/>
                    </a:lnTo>
                    <a:lnTo>
                      <a:pt x="1095" y="1348"/>
                    </a:lnTo>
                    <a:lnTo>
                      <a:pt x="1095" y="1348"/>
                    </a:lnTo>
                    <a:lnTo>
                      <a:pt x="1099" y="1340"/>
                    </a:lnTo>
                    <a:lnTo>
                      <a:pt x="1105" y="1332"/>
                    </a:lnTo>
                    <a:lnTo>
                      <a:pt x="1115" y="1322"/>
                    </a:lnTo>
                    <a:lnTo>
                      <a:pt x="1121" y="1320"/>
                    </a:lnTo>
                    <a:lnTo>
                      <a:pt x="1129" y="1318"/>
                    </a:lnTo>
                    <a:lnTo>
                      <a:pt x="1129" y="1318"/>
                    </a:lnTo>
                    <a:lnTo>
                      <a:pt x="1145" y="1314"/>
                    </a:lnTo>
                    <a:lnTo>
                      <a:pt x="1157" y="1310"/>
                    </a:lnTo>
                    <a:lnTo>
                      <a:pt x="1167" y="1302"/>
                    </a:lnTo>
                    <a:lnTo>
                      <a:pt x="1177" y="1294"/>
                    </a:lnTo>
                    <a:lnTo>
                      <a:pt x="1183" y="1282"/>
                    </a:lnTo>
                    <a:lnTo>
                      <a:pt x="1187" y="1268"/>
                    </a:lnTo>
                    <a:lnTo>
                      <a:pt x="1189" y="1248"/>
                    </a:lnTo>
                    <a:lnTo>
                      <a:pt x="1189" y="1226"/>
                    </a:lnTo>
                    <a:lnTo>
                      <a:pt x="1189" y="1226"/>
                    </a:lnTo>
                    <a:lnTo>
                      <a:pt x="1189" y="1214"/>
                    </a:lnTo>
                    <a:lnTo>
                      <a:pt x="1189" y="1205"/>
                    </a:lnTo>
                    <a:lnTo>
                      <a:pt x="1193" y="1187"/>
                    </a:lnTo>
                    <a:lnTo>
                      <a:pt x="1193" y="1187"/>
                    </a:lnTo>
                    <a:lnTo>
                      <a:pt x="1197" y="1179"/>
                    </a:lnTo>
                    <a:lnTo>
                      <a:pt x="1197" y="1179"/>
                    </a:lnTo>
                    <a:lnTo>
                      <a:pt x="1209" y="1109"/>
                    </a:lnTo>
                    <a:lnTo>
                      <a:pt x="1209" y="1103"/>
                    </a:lnTo>
                    <a:lnTo>
                      <a:pt x="1209" y="1103"/>
                    </a:lnTo>
                    <a:lnTo>
                      <a:pt x="1203" y="1095"/>
                    </a:lnTo>
                    <a:lnTo>
                      <a:pt x="1201" y="1085"/>
                    </a:lnTo>
                    <a:lnTo>
                      <a:pt x="1199" y="1075"/>
                    </a:lnTo>
                    <a:lnTo>
                      <a:pt x="1201" y="1063"/>
                    </a:lnTo>
                    <a:lnTo>
                      <a:pt x="1201" y="1063"/>
                    </a:lnTo>
                    <a:lnTo>
                      <a:pt x="1205" y="1053"/>
                    </a:lnTo>
                    <a:lnTo>
                      <a:pt x="1213" y="1045"/>
                    </a:lnTo>
                    <a:lnTo>
                      <a:pt x="1220" y="1040"/>
                    </a:lnTo>
                    <a:lnTo>
                      <a:pt x="1232" y="1036"/>
                    </a:lnTo>
                    <a:lnTo>
                      <a:pt x="1280" y="1028"/>
                    </a:lnTo>
                    <a:lnTo>
                      <a:pt x="1280" y="1028"/>
                    </a:lnTo>
                    <a:lnTo>
                      <a:pt x="1387" y="1006"/>
                    </a:lnTo>
                    <a:lnTo>
                      <a:pt x="1387" y="1006"/>
                    </a:lnTo>
                    <a:lnTo>
                      <a:pt x="1429" y="998"/>
                    </a:lnTo>
                    <a:lnTo>
                      <a:pt x="1429" y="998"/>
                    </a:lnTo>
                    <a:lnTo>
                      <a:pt x="1473" y="990"/>
                    </a:lnTo>
                    <a:lnTo>
                      <a:pt x="1515" y="982"/>
                    </a:lnTo>
                    <a:lnTo>
                      <a:pt x="1515" y="982"/>
                    </a:lnTo>
                    <a:lnTo>
                      <a:pt x="1519" y="978"/>
                    </a:lnTo>
                    <a:lnTo>
                      <a:pt x="1519" y="978"/>
                    </a:lnTo>
                    <a:lnTo>
                      <a:pt x="1519" y="978"/>
                    </a:lnTo>
                    <a:lnTo>
                      <a:pt x="1519" y="978"/>
                    </a:lnTo>
                    <a:lnTo>
                      <a:pt x="1529" y="958"/>
                    </a:lnTo>
                    <a:lnTo>
                      <a:pt x="1529" y="958"/>
                    </a:lnTo>
                    <a:lnTo>
                      <a:pt x="1535" y="952"/>
                    </a:lnTo>
                    <a:lnTo>
                      <a:pt x="1543" y="946"/>
                    </a:lnTo>
                    <a:lnTo>
                      <a:pt x="1550" y="942"/>
                    </a:lnTo>
                    <a:lnTo>
                      <a:pt x="1558" y="940"/>
                    </a:lnTo>
                    <a:lnTo>
                      <a:pt x="1558" y="940"/>
                    </a:lnTo>
                    <a:lnTo>
                      <a:pt x="1558" y="940"/>
                    </a:lnTo>
                    <a:lnTo>
                      <a:pt x="1574" y="938"/>
                    </a:lnTo>
                    <a:lnTo>
                      <a:pt x="1574" y="938"/>
                    </a:lnTo>
                    <a:lnTo>
                      <a:pt x="1584" y="938"/>
                    </a:lnTo>
                    <a:lnTo>
                      <a:pt x="1594" y="942"/>
                    </a:lnTo>
                    <a:lnTo>
                      <a:pt x="1594" y="942"/>
                    </a:lnTo>
                    <a:lnTo>
                      <a:pt x="1620" y="950"/>
                    </a:lnTo>
                    <a:lnTo>
                      <a:pt x="1632" y="954"/>
                    </a:lnTo>
                    <a:lnTo>
                      <a:pt x="1642" y="954"/>
                    </a:lnTo>
                    <a:lnTo>
                      <a:pt x="1642" y="954"/>
                    </a:lnTo>
                    <a:lnTo>
                      <a:pt x="1648" y="954"/>
                    </a:lnTo>
                    <a:lnTo>
                      <a:pt x="1656" y="948"/>
                    </a:lnTo>
                    <a:lnTo>
                      <a:pt x="1668" y="934"/>
                    </a:lnTo>
                    <a:lnTo>
                      <a:pt x="1684" y="910"/>
                    </a:lnTo>
                    <a:lnTo>
                      <a:pt x="1684" y="910"/>
                    </a:lnTo>
                    <a:lnTo>
                      <a:pt x="1698" y="888"/>
                    </a:lnTo>
                    <a:lnTo>
                      <a:pt x="1713" y="867"/>
                    </a:lnTo>
                    <a:lnTo>
                      <a:pt x="1731" y="849"/>
                    </a:lnTo>
                    <a:lnTo>
                      <a:pt x="1741" y="841"/>
                    </a:lnTo>
                    <a:lnTo>
                      <a:pt x="1751" y="833"/>
                    </a:lnTo>
                    <a:lnTo>
                      <a:pt x="1751" y="833"/>
                    </a:lnTo>
                    <a:lnTo>
                      <a:pt x="1735" y="829"/>
                    </a:lnTo>
                    <a:lnTo>
                      <a:pt x="1721" y="825"/>
                    </a:lnTo>
                    <a:lnTo>
                      <a:pt x="1721" y="825"/>
                    </a:lnTo>
                    <a:lnTo>
                      <a:pt x="1708" y="819"/>
                    </a:lnTo>
                    <a:lnTo>
                      <a:pt x="1698" y="817"/>
                    </a:lnTo>
                    <a:lnTo>
                      <a:pt x="1698" y="8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52" name="Freeform 13">
                <a:extLst>
                  <a:ext uri="{FF2B5EF4-FFF2-40B4-BE49-F238E27FC236}">
                    <a16:creationId xmlns:a16="http://schemas.microsoft.com/office/drawing/2014/main" id="{2028E826-0AEE-4A8B-B2EF-9F0FE62F5554}"/>
                  </a:ext>
                </a:extLst>
              </p:cNvPr>
              <p:cNvSpPr>
                <a:spLocks/>
              </p:cNvSpPr>
              <p:nvPr/>
            </p:nvSpPr>
            <p:spPr bwMode="auto">
              <a:xfrm>
                <a:off x="2359242" y="3287409"/>
                <a:ext cx="1119089" cy="1021133"/>
              </a:xfrm>
              <a:custGeom>
                <a:avLst/>
                <a:gdLst>
                  <a:gd name="T0" fmla="*/ 813 w 1211"/>
                  <a:gd name="T1" fmla="*/ 1000 h 1105"/>
                  <a:gd name="T2" fmla="*/ 843 w 1211"/>
                  <a:gd name="T3" fmla="*/ 972 h 1105"/>
                  <a:gd name="T4" fmla="*/ 887 w 1211"/>
                  <a:gd name="T5" fmla="*/ 964 h 1105"/>
                  <a:gd name="T6" fmla="*/ 867 w 1211"/>
                  <a:gd name="T7" fmla="*/ 912 h 1105"/>
                  <a:gd name="T8" fmla="*/ 877 w 1211"/>
                  <a:gd name="T9" fmla="*/ 874 h 1105"/>
                  <a:gd name="T10" fmla="*/ 923 w 1211"/>
                  <a:gd name="T11" fmla="*/ 849 h 1105"/>
                  <a:gd name="T12" fmla="*/ 964 w 1211"/>
                  <a:gd name="T13" fmla="*/ 845 h 1105"/>
                  <a:gd name="T14" fmla="*/ 990 w 1211"/>
                  <a:gd name="T15" fmla="*/ 843 h 1105"/>
                  <a:gd name="T16" fmla="*/ 1040 w 1211"/>
                  <a:gd name="T17" fmla="*/ 789 h 1105"/>
                  <a:gd name="T18" fmla="*/ 1078 w 1211"/>
                  <a:gd name="T19" fmla="*/ 739 h 1105"/>
                  <a:gd name="T20" fmla="*/ 1147 w 1211"/>
                  <a:gd name="T21" fmla="*/ 650 h 1105"/>
                  <a:gd name="T22" fmla="*/ 1088 w 1211"/>
                  <a:gd name="T23" fmla="*/ 513 h 1105"/>
                  <a:gd name="T24" fmla="*/ 1098 w 1211"/>
                  <a:gd name="T25" fmla="*/ 487 h 1105"/>
                  <a:gd name="T26" fmla="*/ 1169 w 1211"/>
                  <a:gd name="T27" fmla="*/ 471 h 1105"/>
                  <a:gd name="T28" fmla="*/ 1211 w 1211"/>
                  <a:gd name="T29" fmla="*/ 427 h 1105"/>
                  <a:gd name="T30" fmla="*/ 1187 w 1211"/>
                  <a:gd name="T31" fmla="*/ 350 h 1105"/>
                  <a:gd name="T32" fmla="*/ 1117 w 1211"/>
                  <a:gd name="T33" fmla="*/ 314 h 1105"/>
                  <a:gd name="T34" fmla="*/ 1046 w 1211"/>
                  <a:gd name="T35" fmla="*/ 312 h 1105"/>
                  <a:gd name="T36" fmla="*/ 1018 w 1211"/>
                  <a:gd name="T37" fmla="*/ 308 h 1105"/>
                  <a:gd name="T38" fmla="*/ 986 w 1211"/>
                  <a:gd name="T39" fmla="*/ 264 h 1105"/>
                  <a:gd name="T40" fmla="*/ 982 w 1211"/>
                  <a:gd name="T41" fmla="*/ 201 h 1105"/>
                  <a:gd name="T42" fmla="*/ 931 w 1211"/>
                  <a:gd name="T43" fmla="*/ 145 h 1105"/>
                  <a:gd name="T44" fmla="*/ 905 w 1211"/>
                  <a:gd name="T45" fmla="*/ 111 h 1105"/>
                  <a:gd name="T46" fmla="*/ 865 w 1211"/>
                  <a:gd name="T47" fmla="*/ 47 h 1105"/>
                  <a:gd name="T48" fmla="*/ 801 w 1211"/>
                  <a:gd name="T49" fmla="*/ 47 h 1105"/>
                  <a:gd name="T50" fmla="*/ 706 w 1211"/>
                  <a:gd name="T51" fmla="*/ 55 h 1105"/>
                  <a:gd name="T52" fmla="*/ 601 w 1211"/>
                  <a:gd name="T53" fmla="*/ 32 h 1105"/>
                  <a:gd name="T54" fmla="*/ 553 w 1211"/>
                  <a:gd name="T55" fmla="*/ 4 h 1105"/>
                  <a:gd name="T56" fmla="*/ 499 w 1211"/>
                  <a:gd name="T57" fmla="*/ 24 h 1105"/>
                  <a:gd name="T58" fmla="*/ 459 w 1211"/>
                  <a:gd name="T59" fmla="*/ 55 h 1105"/>
                  <a:gd name="T60" fmla="*/ 376 w 1211"/>
                  <a:gd name="T61" fmla="*/ 201 h 1105"/>
                  <a:gd name="T62" fmla="*/ 358 w 1211"/>
                  <a:gd name="T63" fmla="*/ 206 h 1105"/>
                  <a:gd name="T64" fmla="*/ 304 w 1211"/>
                  <a:gd name="T65" fmla="*/ 248 h 1105"/>
                  <a:gd name="T66" fmla="*/ 312 w 1211"/>
                  <a:gd name="T67" fmla="*/ 312 h 1105"/>
                  <a:gd name="T68" fmla="*/ 300 w 1211"/>
                  <a:gd name="T69" fmla="*/ 364 h 1105"/>
                  <a:gd name="T70" fmla="*/ 247 w 1211"/>
                  <a:gd name="T71" fmla="*/ 391 h 1105"/>
                  <a:gd name="T72" fmla="*/ 177 w 1211"/>
                  <a:gd name="T73" fmla="*/ 403 h 1105"/>
                  <a:gd name="T74" fmla="*/ 139 w 1211"/>
                  <a:gd name="T75" fmla="*/ 455 h 1105"/>
                  <a:gd name="T76" fmla="*/ 129 w 1211"/>
                  <a:gd name="T77" fmla="*/ 652 h 1105"/>
                  <a:gd name="T78" fmla="*/ 100 w 1211"/>
                  <a:gd name="T79" fmla="*/ 696 h 1105"/>
                  <a:gd name="T80" fmla="*/ 70 w 1211"/>
                  <a:gd name="T81" fmla="*/ 700 h 1105"/>
                  <a:gd name="T82" fmla="*/ 18 w 1211"/>
                  <a:gd name="T83" fmla="*/ 717 h 1105"/>
                  <a:gd name="T84" fmla="*/ 0 w 1211"/>
                  <a:gd name="T85" fmla="*/ 757 h 1105"/>
                  <a:gd name="T86" fmla="*/ 38 w 1211"/>
                  <a:gd name="T87" fmla="*/ 835 h 1105"/>
                  <a:gd name="T88" fmla="*/ 137 w 1211"/>
                  <a:gd name="T89" fmla="*/ 863 h 1105"/>
                  <a:gd name="T90" fmla="*/ 211 w 1211"/>
                  <a:gd name="T91" fmla="*/ 888 h 1105"/>
                  <a:gd name="T92" fmla="*/ 265 w 1211"/>
                  <a:gd name="T93" fmla="*/ 922 h 1105"/>
                  <a:gd name="T94" fmla="*/ 314 w 1211"/>
                  <a:gd name="T95" fmla="*/ 910 h 1105"/>
                  <a:gd name="T96" fmla="*/ 390 w 1211"/>
                  <a:gd name="T97" fmla="*/ 916 h 1105"/>
                  <a:gd name="T98" fmla="*/ 461 w 1211"/>
                  <a:gd name="T99" fmla="*/ 952 h 1105"/>
                  <a:gd name="T100" fmla="*/ 537 w 1211"/>
                  <a:gd name="T101" fmla="*/ 960 h 1105"/>
                  <a:gd name="T102" fmla="*/ 618 w 1211"/>
                  <a:gd name="T103" fmla="*/ 988 h 1105"/>
                  <a:gd name="T104" fmla="*/ 662 w 1211"/>
                  <a:gd name="T105" fmla="*/ 1049 h 1105"/>
                  <a:gd name="T106" fmla="*/ 724 w 1211"/>
                  <a:gd name="T107" fmla="*/ 1073 h 1105"/>
                  <a:gd name="T108" fmla="*/ 758 w 1211"/>
                  <a:gd name="T109" fmla="*/ 1105 h 1105"/>
                  <a:gd name="T110" fmla="*/ 795 w 1211"/>
                  <a:gd name="T111" fmla="*/ 1037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1" h="1105">
                    <a:moveTo>
                      <a:pt x="795" y="1037"/>
                    </a:moveTo>
                    <a:lnTo>
                      <a:pt x="795" y="1037"/>
                    </a:lnTo>
                    <a:lnTo>
                      <a:pt x="809" y="1008"/>
                    </a:lnTo>
                    <a:lnTo>
                      <a:pt x="809" y="1008"/>
                    </a:lnTo>
                    <a:lnTo>
                      <a:pt x="813" y="1000"/>
                    </a:lnTo>
                    <a:lnTo>
                      <a:pt x="819" y="994"/>
                    </a:lnTo>
                    <a:lnTo>
                      <a:pt x="827" y="988"/>
                    </a:lnTo>
                    <a:lnTo>
                      <a:pt x="835" y="984"/>
                    </a:lnTo>
                    <a:lnTo>
                      <a:pt x="835" y="984"/>
                    </a:lnTo>
                    <a:lnTo>
                      <a:pt x="843" y="972"/>
                    </a:lnTo>
                    <a:lnTo>
                      <a:pt x="843" y="972"/>
                    </a:lnTo>
                    <a:lnTo>
                      <a:pt x="857" y="984"/>
                    </a:lnTo>
                    <a:lnTo>
                      <a:pt x="891" y="984"/>
                    </a:lnTo>
                    <a:lnTo>
                      <a:pt x="891" y="984"/>
                    </a:lnTo>
                    <a:lnTo>
                      <a:pt x="887" y="964"/>
                    </a:lnTo>
                    <a:lnTo>
                      <a:pt x="879" y="948"/>
                    </a:lnTo>
                    <a:lnTo>
                      <a:pt x="879" y="948"/>
                    </a:lnTo>
                    <a:lnTo>
                      <a:pt x="875" y="936"/>
                    </a:lnTo>
                    <a:lnTo>
                      <a:pt x="869" y="922"/>
                    </a:lnTo>
                    <a:lnTo>
                      <a:pt x="867" y="912"/>
                    </a:lnTo>
                    <a:lnTo>
                      <a:pt x="867" y="902"/>
                    </a:lnTo>
                    <a:lnTo>
                      <a:pt x="869" y="894"/>
                    </a:lnTo>
                    <a:lnTo>
                      <a:pt x="873" y="882"/>
                    </a:lnTo>
                    <a:lnTo>
                      <a:pt x="873" y="882"/>
                    </a:lnTo>
                    <a:lnTo>
                      <a:pt x="877" y="874"/>
                    </a:lnTo>
                    <a:lnTo>
                      <a:pt x="885" y="867"/>
                    </a:lnTo>
                    <a:lnTo>
                      <a:pt x="891" y="861"/>
                    </a:lnTo>
                    <a:lnTo>
                      <a:pt x="899" y="857"/>
                    </a:lnTo>
                    <a:lnTo>
                      <a:pt x="913" y="851"/>
                    </a:lnTo>
                    <a:lnTo>
                      <a:pt x="923" y="849"/>
                    </a:lnTo>
                    <a:lnTo>
                      <a:pt x="923" y="849"/>
                    </a:lnTo>
                    <a:lnTo>
                      <a:pt x="937" y="847"/>
                    </a:lnTo>
                    <a:lnTo>
                      <a:pt x="954" y="845"/>
                    </a:lnTo>
                    <a:lnTo>
                      <a:pt x="954" y="845"/>
                    </a:lnTo>
                    <a:lnTo>
                      <a:pt x="964" y="845"/>
                    </a:lnTo>
                    <a:lnTo>
                      <a:pt x="964" y="845"/>
                    </a:lnTo>
                    <a:lnTo>
                      <a:pt x="972" y="845"/>
                    </a:lnTo>
                    <a:lnTo>
                      <a:pt x="972" y="845"/>
                    </a:lnTo>
                    <a:lnTo>
                      <a:pt x="982" y="845"/>
                    </a:lnTo>
                    <a:lnTo>
                      <a:pt x="990" y="843"/>
                    </a:lnTo>
                    <a:lnTo>
                      <a:pt x="998" y="839"/>
                    </a:lnTo>
                    <a:lnTo>
                      <a:pt x="1006" y="833"/>
                    </a:lnTo>
                    <a:lnTo>
                      <a:pt x="1022" y="815"/>
                    </a:lnTo>
                    <a:lnTo>
                      <a:pt x="1040" y="789"/>
                    </a:lnTo>
                    <a:lnTo>
                      <a:pt x="1040" y="789"/>
                    </a:lnTo>
                    <a:lnTo>
                      <a:pt x="1050" y="771"/>
                    </a:lnTo>
                    <a:lnTo>
                      <a:pt x="1050" y="771"/>
                    </a:lnTo>
                    <a:lnTo>
                      <a:pt x="1062" y="755"/>
                    </a:lnTo>
                    <a:lnTo>
                      <a:pt x="1078" y="739"/>
                    </a:lnTo>
                    <a:lnTo>
                      <a:pt x="1078" y="739"/>
                    </a:lnTo>
                    <a:lnTo>
                      <a:pt x="1100" y="709"/>
                    </a:lnTo>
                    <a:lnTo>
                      <a:pt x="1100" y="709"/>
                    </a:lnTo>
                    <a:lnTo>
                      <a:pt x="1119" y="682"/>
                    </a:lnTo>
                    <a:lnTo>
                      <a:pt x="1147" y="650"/>
                    </a:lnTo>
                    <a:lnTo>
                      <a:pt x="1147" y="650"/>
                    </a:lnTo>
                    <a:lnTo>
                      <a:pt x="1127" y="608"/>
                    </a:lnTo>
                    <a:lnTo>
                      <a:pt x="1108" y="564"/>
                    </a:lnTo>
                    <a:lnTo>
                      <a:pt x="1108" y="564"/>
                    </a:lnTo>
                    <a:lnTo>
                      <a:pt x="1092" y="529"/>
                    </a:lnTo>
                    <a:lnTo>
                      <a:pt x="1088" y="513"/>
                    </a:lnTo>
                    <a:lnTo>
                      <a:pt x="1088" y="505"/>
                    </a:lnTo>
                    <a:lnTo>
                      <a:pt x="1090" y="497"/>
                    </a:lnTo>
                    <a:lnTo>
                      <a:pt x="1090" y="497"/>
                    </a:lnTo>
                    <a:lnTo>
                      <a:pt x="1094" y="493"/>
                    </a:lnTo>
                    <a:lnTo>
                      <a:pt x="1098" y="487"/>
                    </a:lnTo>
                    <a:lnTo>
                      <a:pt x="1115" y="481"/>
                    </a:lnTo>
                    <a:lnTo>
                      <a:pt x="1133" y="475"/>
                    </a:lnTo>
                    <a:lnTo>
                      <a:pt x="1151" y="473"/>
                    </a:lnTo>
                    <a:lnTo>
                      <a:pt x="1151" y="473"/>
                    </a:lnTo>
                    <a:lnTo>
                      <a:pt x="1169" y="471"/>
                    </a:lnTo>
                    <a:lnTo>
                      <a:pt x="1183" y="467"/>
                    </a:lnTo>
                    <a:lnTo>
                      <a:pt x="1195" y="459"/>
                    </a:lnTo>
                    <a:lnTo>
                      <a:pt x="1203" y="451"/>
                    </a:lnTo>
                    <a:lnTo>
                      <a:pt x="1209" y="441"/>
                    </a:lnTo>
                    <a:lnTo>
                      <a:pt x="1211" y="427"/>
                    </a:lnTo>
                    <a:lnTo>
                      <a:pt x="1211" y="413"/>
                    </a:lnTo>
                    <a:lnTo>
                      <a:pt x="1205" y="397"/>
                    </a:lnTo>
                    <a:lnTo>
                      <a:pt x="1205" y="397"/>
                    </a:lnTo>
                    <a:lnTo>
                      <a:pt x="1197" y="370"/>
                    </a:lnTo>
                    <a:lnTo>
                      <a:pt x="1187" y="350"/>
                    </a:lnTo>
                    <a:lnTo>
                      <a:pt x="1179" y="336"/>
                    </a:lnTo>
                    <a:lnTo>
                      <a:pt x="1169" y="326"/>
                    </a:lnTo>
                    <a:lnTo>
                      <a:pt x="1157" y="320"/>
                    </a:lnTo>
                    <a:lnTo>
                      <a:pt x="1141" y="316"/>
                    </a:lnTo>
                    <a:lnTo>
                      <a:pt x="1117" y="314"/>
                    </a:lnTo>
                    <a:lnTo>
                      <a:pt x="1090" y="314"/>
                    </a:lnTo>
                    <a:lnTo>
                      <a:pt x="1090" y="314"/>
                    </a:lnTo>
                    <a:lnTo>
                      <a:pt x="1048" y="312"/>
                    </a:lnTo>
                    <a:lnTo>
                      <a:pt x="1048" y="312"/>
                    </a:lnTo>
                    <a:lnTo>
                      <a:pt x="1046" y="312"/>
                    </a:lnTo>
                    <a:lnTo>
                      <a:pt x="1046" y="312"/>
                    </a:lnTo>
                    <a:lnTo>
                      <a:pt x="1046" y="312"/>
                    </a:lnTo>
                    <a:lnTo>
                      <a:pt x="1046" y="312"/>
                    </a:lnTo>
                    <a:lnTo>
                      <a:pt x="1030" y="312"/>
                    </a:lnTo>
                    <a:lnTo>
                      <a:pt x="1018" y="308"/>
                    </a:lnTo>
                    <a:lnTo>
                      <a:pt x="1008" y="304"/>
                    </a:lnTo>
                    <a:lnTo>
                      <a:pt x="998" y="296"/>
                    </a:lnTo>
                    <a:lnTo>
                      <a:pt x="992" y="288"/>
                    </a:lnTo>
                    <a:lnTo>
                      <a:pt x="988" y="276"/>
                    </a:lnTo>
                    <a:lnTo>
                      <a:pt x="986" y="264"/>
                    </a:lnTo>
                    <a:lnTo>
                      <a:pt x="986" y="250"/>
                    </a:lnTo>
                    <a:lnTo>
                      <a:pt x="986" y="250"/>
                    </a:lnTo>
                    <a:lnTo>
                      <a:pt x="986" y="232"/>
                    </a:lnTo>
                    <a:lnTo>
                      <a:pt x="984" y="216"/>
                    </a:lnTo>
                    <a:lnTo>
                      <a:pt x="982" y="201"/>
                    </a:lnTo>
                    <a:lnTo>
                      <a:pt x="976" y="187"/>
                    </a:lnTo>
                    <a:lnTo>
                      <a:pt x="968" y="175"/>
                    </a:lnTo>
                    <a:lnTo>
                      <a:pt x="958" y="163"/>
                    </a:lnTo>
                    <a:lnTo>
                      <a:pt x="945" y="153"/>
                    </a:lnTo>
                    <a:lnTo>
                      <a:pt x="931" y="145"/>
                    </a:lnTo>
                    <a:lnTo>
                      <a:pt x="931" y="145"/>
                    </a:lnTo>
                    <a:lnTo>
                      <a:pt x="923" y="139"/>
                    </a:lnTo>
                    <a:lnTo>
                      <a:pt x="915" y="131"/>
                    </a:lnTo>
                    <a:lnTo>
                      <a:pt x="905" y="111"/>
                    </a:lnTo>
                    <a:lnTo>
                      <a:pt x="905" y="111"/>
                    </a:lnTo>
                    <a:lnTo>
                      <a:pt x="891" y="77"/>
                    </a:lnTo>
                    <a:lnTo>
                      <a:pt x="885" y="65"/>
                    </a:lnTo>
                    <a:lnTo>
                      <a:pt x="879" y="57"/>
                    </a:lnTo>
                    <a:lnTo>
                      <a:pt x="873" y="51"/>
                    </a:lnTo>
                    <a:lnTo>
                      <a:pt x="865" y="47"/>
                    </a:lnTo>
                    <a:lnTo>
                      <a:pt x="857" y="45"/>
                    </a:lnTo>
                    <a:lnTo>
                      <a:pt x="845" y="43"/>
                    </a:lnTo>
                    <a:lnTo>
                      <a:pt x="845" y="43"/>
                    </a:lnTo>
                    <a:lnTo>
                      <a:pt x="825" y="45"/>
                    </a:lnTo>
                    <a:lnTo>
                      <a:pt x="801" y="47"/>
                    </a:lnTo>
                    <a:lnTo>
                      <a:pt x="801" y="47"/>
                    </a:lnTo>
                    <a:lnTo>
                      <a:pt x="752" y="51"/>
                    </a:lnTo>
                    <a:lnTo>
                      <a:pt x="730" y="53"/>
                    </a:lnTo>
                    <a:lnTo>
                      <a:pt x="706" y="55"/>
                    </a:lnTo>
                    <a:lnTo>
                      <a:pt x="706" y="55"/>
                    </a:lnTo>
                    <a:lnTo>
                      <a:pt x="670" y="53"/>
                    </a:lnTo>
                    <a:lnTo>
                      <a:pt x="652" y="49"/>
                    </a:lnTo>
                    <a:lnTo>
                      <a:pt x="634" y="45"/>
                    </a:lnTo>
                    <a:lnTo>
                      <a:pt x="616" y="40"/>
                    </a:lnTo>
                    <a:lnTo>
                      <a:pt x="601" y="32"/>
                    </a:lnTo>
                    <a:lnTo>
                      <a:pt x="583" y="22"/>
                    </a:lnTo>
                    <a:lnTo>
                      <a:pt x="567" y="10"/>
                    </a:lnTo>
                    <a:lnTo>
                      <a:pt x="567" y="10"/>
                    </a:lnTo>
                    <a:lnTo>
                      <a:pt x="561" y="6"/>
                    </a:lnTo>
                    <a:lnTo>
                      <a:pt x="553" y="4"/>
                    </a:lnTo>
                    <a:lnTo>
                      <a:pt x="539" y="0"/>
                    </a:lnTo>
                    <a:lnTo>
                      <a:pt x="539" y="0"/>
                    </a:lnTo>
                    <a:lnTo>
                      <a:pt x="529" y="10"/>
                    </a:lnTo>
                    <a:lnTo>
                      <a:pt x="515" y="18"/>
                    </a:lnTo>
                    <a:lnTo>
                      <a:pt x="499" y="24"/>
                    </a:lnTo>
                    <a:lnTo>
                      <a:pt x="481" y="26"/>
                    </a:lnTo>
                    <a:lnTo>
                      <a:pt x="481" y="26"/>
                    </a:lnTo>
                    <a:lnTo>
                      <a:pt x="473" y="36"/>
                    </a:lnTo>
                    <a:lnTo>
                      <a:pt x="465" y="45"/>
                    </a:lnTo>
                    <a:lnTo>
                      <a:pt x="459" y="55"/>
                    </a:lnTo>
                    <a:lnTo>
                      <a:pt x="453" y="65"/>
                    </a:lnTo>
                    <a:lnTo>
                      <a:pt x="453" y="65"/>
                    </a:lnTo>
                    <a:lnTo>
                      <a:pt x="438" y="101"/>
                    </a:lnTo>
                    <a:lnTo>
                      <a:pt x="418" y="135"/>
                    </a:lnTo>
                    <a:lnTo>
                      <a:pt x="376" y="201"/>
                    </a:lnTo>
                    <a:lnTo>
                      <a:pt x="376" y="201"/>
                    </a:lnTo>
                    <a:lnTo>
                      <a:pt x="372" y="203"/>
                    </a:lnTo>
                    <a:lnTo>
                      <a:pt x="368" y="205"/>
                    </a:lnTo>
                    <a:lnTo>
                      <a:pt x="358" y="206"/>
                    </a:lnTo>
                    <a:lnTo>
                      <a:pt x="358" y="206"/>
                    </a:lnTo>
                    <a:lnTo>
                      <a:pt x="340" y="214"/>
                    </a:lnTo>
                    <a:lnTo>
                      <a:pt x="324" y="220"/>
                    </a:lnTo>
                    <a:lnTo>
                      <a:pt x="314" y="228"/>
                    </a:lnTo>
                    <a:lnTo>
                      <a:pt x="308" y="236"/>
                    </a:lnTo>
                    <a:lnTo>
                      <a:pt x="304" y="248"/>
                    </a:lnTo>
                    <a:lnTo>
                      <a:pt x="302" y="262"/>
                    </a:lnTo>
                    <a:lnTo>
                      <a:pt x="304" y="278"/>
                    </a:lnTo>
                    <a:lnTo>
                      <a:pt x="310" y="300"/>
                    </a:lnTo>
                    <a:lnTo>
                      <a:pt x="310" y="300"/>
                    </a:lnTo>
                    <a:lnTo>
                      <a:pt x="312" y="312"/>
                    </a:lnTo>
                    <a:lnTo>
                      <a:pt x="312" y="324"/>
                    </a:lnTo>
                    <a:lnTo>
                      <a:pt x="312" y="334"/>
                    </a:lnTo>
                    <a:lnTo>
                      <a:pt x="310" y="344"/>
                    </a:lnTo>
                    <a:lnTo>
                      <a:pt x="306" y="354"/>
                    </a:lnTo>
                    <a:lnTo>
                      <a:pt x="300" y="364"/>
                    </a:lnTo>
                    <a:lnTo>
                      <a:pt x="292" y="372"/>
                    </a:lnTo>
                    <a:lnTo>
                      <a:pt x="283" y="377"/>
                    </a:lnTo>
                    <a:lnTo>
                      <a:pt x="283" y="377"/>
                    </a:lnTo>
                    <a:lnTo>
                      <a:pt x="265" y="385"/>
                    </a:lnTo>
                    <a:lnTo>
                      <a:pt x="247" y="391"/>
                    </a:lnTo>
                    <a:lnTo>
                      <a:pt x="227" y="395"/>
                    </a:lnTo>
                    <a:lnTo>
                      <a:pt x="209" y="397"/>
                    </a:lnTo>
                    <a:lnTo>
                      <a:pt x="209" y="397"/>
                    </a:lnTo>
                    <a:lnTo>
                      <a:pt x="191" y="399"/>
                    </a:lnTo>
                    <a:lnTo>
                      <a:pt x="177" y="403"/>
                    </a:lnTo>
                    <a:lnTo>
                      <a:pt x="165" y="409"/>
                    </a:lnTo>
                    <a:lnTo>
                      <a:pt x="155" y="417"/>
                    </a:lnTo>
                    <a:lnTo>
                      <a:pt x="149" y="427"/>
                    </a:lnTo>
                    <a:lnTo>
                      <a:pt x="143" y="439"/>
                    </a:lnTo>
                    <a:lnTo>
                      <a:pt x="139" y="455"/>
                    </a:lnTo>
                    <a:lnTo>
                      <a:pt x="139" y="471"/>
                    </a:lnTo>
                    <a:lnTo>
                      <a:pt x="139" y="471"/>
                    </a:lnTo>
                    <a:lnTo>
                      <a:pt x="131" y="638"/>
                    </a:lnTo>
                    <a:lnTo>
                      <a:pt x="131" y="638"/>
                    </a:lnTo>
                    <a:lnTo>
                      <a:pt x="129" y="652"/>
                    </a:lnTo>
                    <a:lnTo>
                      <a:pt x="127" y="664"/>
                    </a:lnTo>
                    <a:lnTo>
                      <a:pt x="123" y="676"/>
                    </a:lnTo>
                    <a:lnTo>
                      <a:pt x="117" y="684"/>
                    </a:lnTo>
                    <a:lnTo>
                      <a:pt x="110" y="690"/>
                    </a:lnTo>
                    <a:lnTo>
                      <a:pt x="100" y="696"/>
                    </a:lnTo>
                    <a:lnTo>
                      <a:pt x="86" y="698"/>
                    </a:lnTo>
                    <a:lnTo>
                      <a:pt x="72" y="700"/>
                    </a:lnTo>
                    <a:lnTo>
                      <a:pt x="72" y="700"/>
                    </a:lnTo>
                    <a:lnTo>
                      <a:pt x="70" y="700"/>
                    </a:lnTo>
                    <a:lnTo>
                      <a:pt x="70" y="700"/>
                    </a:lnTo>
                    <a:lnTo>
                      <a:pt x="70" y="700"/>
                    </a:lnTo>
                    <a:lnTo>
                      <a:pt x="70" y="700"/>
                    </a:lnTo>
                    <a:lnTo>
                      <a:pt x="52" y="702"/>
                    </a:lnTo>
                    <a:lnTo>
                      <a:pt x="34" y="707"/>
                    </a:lnTo>
                    <a:lnTo>
                      <a:pt x="18" y="717"/>
                    </a:lnTo>
                    <a:lnTo>
                      <a:pt x="12" y="723"/>
                    </a:lnTo>
                    <a:lnTo>
                      <a:pt x="6" y="729"/>
                    </a:lnTo>
                    <a:lnTo>
                      <a:pt x="6" y="729"/>
                    </a:lnTo>
                    <a:lnTo>
                      <a:pt x="2" y="743"/>
                    </a:lnTo>
                    <a:lnTo>
                      <a:pt x="0" y="757"/>
                    </a:lnTo>
                    <a:lnTo>
                      <a:pt x="2" y="773"/>
                    </a:lnTo>
                    <a:lnTo>
                      <a:pt x="8" y="789"/>
                    </a:lnTo>
                    <a:lnTo>
                      <a:pt x="16" y="805"/>
                    </a:lnTo>
                    <a:lnTo>
                      <a:pt x="26" y="821"/>
                    </a:lnTo>
                    <a:lnTo>
                      <a:pt x="38" y="835"/>
                    </a:lnTo>
                    <a:lnTo>
                      <a:pt x="50" y="847"/>
                    </a:lnTo>
                    <a:lnTo>
                      <a:pt x="50" y="847"/>
                    </a:lnTo>
                    <a:lnTo>
                      <a:pt x="80" y="849"/>
                    </a:lnTo>
                    <a:lnTo>
                      <a:pt x="110" y="855"/>
                    </a:lnTo>
                    <a:lnTo>
                      <a:pt x="137" y="863"/>
                    </a:lnTo>
                    <a:lnTo>
                      <a:pt x="163" y="872"/>
                    </a:lnTo>
                    <a:lnTo>
                      <a:pt x="163" y="872"/>
                    </a:lnTo>
                    <a:lnTo>
                      <a:pt x="201" y="884"/>
                    </a:lnTo>
                    <a:lnTo>
                      <a:pt x="201" y="884"/>
                    </a:lnTo>
                    <a:lnTo>
                      <a:pt x="211" y="888"/>
                    </a:lnTo>
                    <a:lnTo>
                      <a:pt x="221" y="894"/>
                    </a:lnTo>
                    <a:lnTo>
                      <a:pt x="233" y="904"/>
                    </a:lnTo>
                    <a:lnTo>
                      <a:pt x="243" y="916"/>
                    </a:lnTo>
                    <a:lnTo>
                      <a:pt x="243" y="916"/>
                    </a:lnTo>
                    <a:lnTo>
                      <a:pt x="265" y="922"/>
                    </a:lnTo>
                    <a:lnTo>
                      <a:pt x="265" y="922"/>
                    </a:lnTo>
                    <a:lnTo>
                      <a:pt x="275" y="916"/>
                    </a:lnTo>
                    <a:lnTo>
                      <a:pt x="284" y="914"/>
                    </a:lnTo>
                    <a:lnTo>
                      <a:pt x="284" y="914"/>
                    </a:lnTo>
                    <a:lnTo>
                      <a:pt x="314" y="910"/>
                    </a:lnTo>
                    <a:lnTo>
                      <a:pt x="340" y="910"/>
                    </a:lnTo>
                    <a:lnTo>
                      <a:pt x="340" y="910"/>
                    </a:lnTo>
                    <a:lnTo>
                      <a:pt x="340" y="910"/>
                    </a:lnTo>
                    <a:lnTo>
                      <a:pt x="366" y="910"/>
                    </a:lnTo>
                    <a:lnTo>
                      <a:pt x="390" y="916"/>
                    </a:lnTo>
                    <a:lnTo>
                      <a:pt x="410" y="922"/>
                    </a:lnTo>
                    <a:lnTo>
                      <a:pt x="426" y="932"/>
                    </a:lnTo>
                    <a:lnTo>
                      <a:pt x="426" y="932"/>
                    </a:lnTo>
                    <a:lnTo>
                      <a:pt x="444" y="944"/>
                    </a:lnTo>
                    <a:lnTo>
                      <a:pt x="461" y="952"/>
                    </a:lnTo>
                    <a:lnTo>
                      <a:pt x="477" y="956"/>
                    </a:lnTo>
                    <a:lnTo>
                      <a:pt x="497" y="958"/>
                    </a:lnTo>
                    <a:lnTo>
                      <a:pt x="497" y="958"/>
                    </a:lnTo>
                    <a:lnTo>
                      <a:pt x="515" y="958"/>
                    </a:lnTo>
                    <a:lnTo>
                      <a:pt x="537" y="960"/>
                    </a:lnTo>
                    <a:lnTo>
                      <a:pt x="561" y="964"/>
                    </a:lnTo>
                    <a:lnTo>
                      <a:pt x="585" y="970"/>
                    </a:lnTo>
                    <a:lnTo>
                      <a:pt x="597" y="974"/>
                    </a:lnTo>
                    <a:lnTo>
                      <a:pt x="609" y="982"/>
                    </a:lnTo>
                    <a:lnTo>
                      <a:pt x="618" y="988"/>
                    </a:lnTo>
                    <a:lnTo>
                      <a:pt x="630" y="998"/>
                    </a:lnTo>
                    <a:lnTo>
                      <a:pt x="638" y="1008"/>
                    </a:lnTo>
                    <a:lnTo>
                      <a:pt x="648" y="1020"/>
                    </a:lnTo>
                    <a:lnTo>
                      <a:pt x="656" y="1034"/>
                    </a:lnTo>
                    <a:lnTo>
                      <a:pt x="662" y="1049"/>
                    </a:lnTo>
                    <a:lnTo>
                      <a:pt x="662" y="1049"/>
                    </a:lnTo>
                    <a:lnTo>
                      <a:pt x="670" y="1053"/>
                    </a:lnTo>
                    <a:lnTo>
                      <a:pt x="670" y="1053"/>
                    </a:lnTo>
                    <a:lnTo>
                      <a:pt x="700" y="1061"/>
                    </a:lnTo>
                    <a:lnTo>
                      <a:pt x="724" y="1073"/>
                    </a:lnTo>
                    <a:lnTo>
                      <a:pt x="734" y="1079"/>
                    </a:lnTo>
                    <a:lnTo>
                      <a:pt x="742" y="1087"/>
                    </a:lnTo>
                    <a:lnTo>
                      <a:pt x="752" y="1097"/>
                    </a:lnTo>
                    <a:lnTo>
                      <a:pt x="758" y="1105"/>
                    </a:lnTo>
                    <a:lnTo>
                      <a:pt x="758" y="1105"/>
                    </a:lnTo>
                    <a:lnTo>
                      <a:pt x="774" y="1085"/>
                    </a:lnTo>
                    <a:lnTo>
                      <a:pt x="774" y="1085"/>
                    </a:lnTo>
                    <a:lnTo>
                      <a:pt x="780" y="1075"/>
                    </a:lnTo>
                    <a:lnTo>
                      <a:pt x="785" y="1063"/>
                    </a:lnTo>
                    <a:lnTo>
                      <a:pt x="795" y="1037"/>
                    </a:lnTo>
                    <a:lnTo>
                      <a:pt x="795" y="10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54" name="Owal 153">
                <a:extLst>
                  <a:ext uri="{FF2B5EF4-FFF2-40B4-BE49-F238E27FC236}">
                    <a16:creationId xmlns:a16="http://schemas.microsoft.com/office/drawing/2014/main" id="{16BC20A4-7B7C-414B-83F2-0CC4F4330B02}"/>
                  </a:ext>
                </a:extLst>
              </p:cNvPr>
              <p:cNvSpPr/>
              <p:nvPr/>
            </p:nvSpPr>
            <p:spPr>
              <a:xfrm>
                <a:off x="2879930" y="3216039"/>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7" name="Owal 156">
                <a:extLst>
                  <a:ext uri="{FF2B5EF4-FFF2-40B4-BE49-F238E27FC236}">
                    <a16:creationId xmlns:a16="http://schemas.microsoft.com/office/drawing/2014/main" id="{F024C5F2-35B2-43A2-A0F8-DE67E408F1A1}"/>
                  </a:ext>
                </a:extLst>
              </p:cNvPr>
              <p:cNvSpPr/>
              <p:nvPr/>
            </p:nvSpPr>
            <p:spPr>
              <a:xfrm>
                <a:off x="3025939" y="325786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8" name="Owal 157">
                <a:extLst>
                  <a:ext uri="{FF2B5EF4-FFF2-40B4-BE49-F238E27FC236}">
                    <a16:creationId xmlns:a16="http://schemas.microsoft.com/office/drawing/2014/main" id="{60BAE8FD-6557-4785-ACAB-AB69069749B6}"/>
                  </a:ext>
                </a:extLst>
              </p:cNvPr>
              <p:cNvSpPr/>
              <p:nvPr/>
            </p:nvSpPr>
            <p:spPr>
              <a:xfrm>
                <a:off x="3144305" y="3284478"/>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9" name="Owal 158">
                <a:extLst>
                  <a:ext uri="{FF2B5EF4-FFF2-40B4-BE49-F238E27FC236}">
                    <a16:creationId xmlns:a16="http://schemas.microsoft.com/office/drawing/2014/main" id="{F85FBC9D-32F3-4B94-8B6C-6843ED5D87B4}"/>
                  </a:ext>
                </a:extLst>
              </p:cNvPr>
              <p:cNvSpPr/>
              <p:nvPr/>
            </p:nvSpPr>
            <p:spPr>
              <a:xfrm>
                <a:off x="3206143" y="340060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1" name="Owal 160">
                <a:extLst>
                  <a:ext uri="{FF2B5EF4-FFF2-40B4-BE49-F238E27FC236}">
                    <a16:creationId xmlns:a16="http://schemas.microsoft.com/office/drawing/2014/main" id="{643C8EE4-796A-493B-8081-F01FECC8404C}"/>
                  </a:ext>
                </a:extLst>
              </p:cNvPr>
              <p:cNvSpPr/>
              <p:nvPr/>
            </p:nvSpPr>
            <p:spPr>
              <a:xfrm>
                <a:off x="3344186" y="3797975"/>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2" name="Owal 161">
                <a:extLst>
                  <a:ext uri="{FF2B5EF4-FFF2-40B4-BE49-F238E27FC236}">
                    <a16:creationId xmlns:a16="http://schemas.microsoft.com/office/drawing/2014/main" id="{AB97F49B-12C6-4B68-9293-E1488488D71B}"/>
                  </a:ext>
                </a:extLst>
              </p:cNvPr>
              <p:cNvSpPr/>
              <p:nvPr/>
            </p:nvSpPr>
            <p:spPr>
              <a:xfrm>
                <a:off x="3312646" y="3662245"/>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3" name="Owal 162">
                <a:extLst>
                  <a:ext uri="{FF2B5EF4-FFF2-40B4-BE49-F238E27FC236}">
                    <a16:creationId xmlns:a16="http://schemas.microsoft.com/office/drawing/2014/main" id="{CEAE4135-F94A-4AEF-B396-E174C289D5A2}"/>
                  </a:ext>
                </a:extLst>
              </p:cNvPr>
              <p:cNvSpPr/>
              <p:nvPr/>
            </p:nvSpPr>
            <p:spPr>
              <a:xfrm>
                <a:off x="3444388" y="364046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5" name="Owal 164">
                <a:extLst>
                  <a:ext uri="{FF2B5EF4-FFF2-40B4-BE49-F238E27FC236}">
                    <a16:creationId xmlns:a16="http://schemas.microsoft.com/office/drawing/2014/main" id="{10DE7BBC-BFD1-476D-B79D-BA588A7545B2}"/>
                  </a:ext>
                </a:extLst>
              </p:cNvPr>
              <p:cNvSpPr/>
              <p:nvPr/>
            </p:nvSpPr>
            <p:spPr>
              <a:xfrm>
                <a:off x="3166904" y="3361386"/>
                <a:ext cx="443170" cy="34491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6" name="Owal 165">
                <a:extLst>
                  <a:ext uri="{FF2B5EF4-FFF2-40B4-BE49-F238E27FC236}">
                    <a16:creationId xmlns:a16="http://schemas.microsoft.com/office/drawing/2014/main" id="{B5571633-638E-4332-A7B2-4B01D9BDF6C7}"/>
                  </a:ext>
                </a:extLst>
              </p:cNvPr>
              <p:cNvSpPr/>
              <p:nvPr/>
            </p:nvSpPr>
            <p:spPr>
              <a:xfrm>
                <a:off x="3380352" y="353997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2" name="Grupa 101">
              <a:extLst>
                <a:ext uri="{FF2B5EF4-FFF2-40B4-BE49-F238E27FC236}">
                  <a16:creationId xmlns:a16="http://schemas.microsoft.com/office/drawing/2014/main" id="{4677885C-17EA-4F72-9FB8-6018AC84F29E}"/>
                </a:ext>
              </a:extLst>
            </p:cNvPr>
            <p:cNvGrpSpPr/>
            <p:nvPr/>
          </p:nvGrpSpPr>
          <p:grpSpPr>
            <a:xfrm>
              <a:off x="702326" y="1725733"/>
              <a:ext cx="2052432" cy="2360157"/>
              <a:chOff x="702326" y="1736765"/>
              <a:chExt cx="2052432" cy="2360157"/>
            </a:xfrm>
            <a:solidFill>
              <a:srgbClr val="00955D"/>
            </a:solidFill>
          </p:grpSpPr>
          <p:sp>
            <p:nvSpPr>
              <p:cNvPr id="141" name="Freeform 6">
                <a:extLst>
                  <a:ext uri="{FF2B5EF4-FFF2-40B4-BE49-F238E27FC236}">
                    <a16:creationId xmlns:a16="http://schemas.microsoft.com/office/drawing/2014/main" id="{6C4E0D86-AA4D-4F36-A997-F501DC9E640F}"/>
                  </a:ext>
                </a:extLst>
              </p:cNvPr>
              <p:cNvSpPr>
                <a:spLocks/>
              </p:cNvSpPr>
              <p:nvPr/>
            </p:nvSpPr>
            <p:spPr bwMode="auto">
              <a:xfrm>
                <a:off x="1396327" y="2400270"/>
                <a:ext cx="1358431" cy="1696652"/>
              </a:xfrm>
              <a:custGeom>
                <a:avLst/>
                <a:gdLst>
                  <a:gd name="T0" fmla="*/ 1014 w 1470"/>
                  <a:gd name="T1" fmla="*/ 1669 h 1836"/>
                  <a:gd name="T2" fmla="*/ 1050 w 1470"/>
                  <a:gd name="T3" fmla="*/ 1636 h 1836"/>
                  <a:gd name="T4" fmla="*/ 1096 w 1470"/>
                  <a:gd name="T5" fmla="*/ 1620 h 1836"/>
                  <a:gd name="T6" fmla="*/ 1126 w 1470"/>
                  <a:gd name="T7" fmla="*/ 1618 h 1836"/>
                  <a:gd name="T8" fmla="*/ 1136 w 1470"/>
                  <a:gd name="T9" fmla="*/ 1500 h 1836"/>
                  <a:gd name="T10" fmla="*/ 1173 w 1470"/>
                  <a:gd name="T11" fmla="*/ 1343 h 1836"/>
                  <a:gd name="T12" fmla="*/ 1233 w 1470"/>
                  <a:gd name="T13" fmla="*/ 1318 h 1836"/>
                  <a:gd name="T14" fmla="*/ 1307 w 1470"/>
                  <a:gd name="T15" fmla="*/ 1300 h 1836"/>
                  <a:gd name="T16" fmla="*/ 1305 w 1470"/>
                  <a:gd name="T17" fmla="*/ 1220 h 1836"/>
                  <a:gd name="T18" fmla="*/ 1326 w 1470"/>
                  <a:gd name="T19" fmla="*/ 1161 h 1836"/>
                  <a:gd name="T20" fmla="*/ 1390 w 1470"/>
                  <a:gd name="T21" fmla="*/ 1127 h 1836"/>
                  <a:gd name="T22" fmla="*/ 1466 w 1470"/>
                  <a:gd name="T23" fmla="*/ 996 h 1836"/>
                  <a:gd name="T24" fmla="*/ 1424 w 1470"/>
                  <a:gd name="T25" fmla="*/ 970 h 1836"/>
                  <a:gd name="T26" fmla="*/ 1354 w 1470"/>
                  <a:gd name="T27" fmla="*/ 962 h 1836"/>
                  <a:gd name="T28" fmla="*/ 1283 w 1470"/>
                  <a:gd name="T29" fmla="*/ 894 h 1836"/>
                  <a:gd name="T30" fmla="*/ 1201 w 1470"/>
                  <a:gd name="T31" fmla="*/ 852 h 1836"/>
                  <a:gd name="T32" fmla="*/ 1159 w 1470"/>
                  <a:gd name="T33" fmla="*/ 840 h 1836"/>
                  <a:gd name="T34" fmla="*/ 1106 w 1470"/>
                  <a:gd name="T35" fmla="*/ 866 h 1836"/>
                  <a:gd name="T36" fmla="*/ 1050 w 1470"/>
                  <a:gd name="T37" fmla="*/ 844 h 1836"/>
                  <a:gd name="T38" fmla="*/ 935 w 1470"/>
                  <a:gd name="T39" fmla="*/ 771 h 1836"/>
                  <a:gd name="T40" fmla="*/ 889 w 1470"/>
                  <a:gd name="T41" fmla="*/ 739 h 1836"/>
                  <a:gd name="T42" fmla="*/ 855 w 1470"/>
                  <a:gd name="T43" fmla="*/ 747 h 1836"/>
                  <a:gd name="T44" fmla="*/ 818 w 1470"/>
                  <a:gd name="T45" fmla="*/ 703 h 1836"/>
                  <a:gd name="T46" fmla="*/ 734 w 1470"/>
                  <a:gd name="T47" fmla="*/ 687 h 1836"/>
                  <a:gd name="T48" fmla="*/ 712 w 1470"/>
                  <a:gd name="T49" fmla="*/ 626 h 1836"/>
                  <a:gd name="T50" fmla="*/ 764 w 1470"/>
                  <a:gd name="T51" fmla="*/ 546 h 1836"/>
                  <a:gd name="T52" fmla="*/ 728 w 1470"/>
                  <a:gd name="T53" fmla="*/ 506 h 1836"/>
                  <a:gd name="T54" fmla="*/ 670 w 1470"/>
                  <a:gd name="T55" fmla="*/ 415 h 1836"/>
                  <a:gd name="T56" fmla="*/ 674 w 1470"/>
                  <a:gd name="T57" fmla="*/ 320 h 1836"/>
                  <a:gd name="T58" fmla="*/ 728 w 1470"/>
                  <a:gd name="T59" fmla="*/ 242 h 1836"/>
                  <a:gd name="T60" fmla="*/ 676 w 1470"/>
                  <a:gd name="T61" fmla="*/ 169 h 1836"/>
                  <a:gd name="T62" fmla="*/ 698 w 1470"/>
                  <a:gd name="T63" fmla="*/ 89 h 1836"/>
                  <a:gd name="T64" fmla="*/ 597 w 1470"/>
                  <a:gd name="T65" fmla="*/ 75 h 1836"/>
                  <a:gd name="T66" fmla="*/ 490 w 1470"/>
                  <a:gd name="T67" fmla="*/ 5 h 1836"/>
                  <a:gd name="T68" fmla="*/ 418 w 1470"/>
                  <a:gd name="T69" fmla="*/ 105 h 1836"/>
                  <a:gd name="T70" fmla="*/ 440 w 1470"/>
                  <a:gd name="T71" fmla="*/ 178 h 1836"/>
                  <a:gd name="T72" fmla="*/ 428 w 1470"/>
                  <a:gd name="T73" fmla="*/ 228 h 1836"/>
                  <a:gd name="T74" fmla="*/ 297 w 1470"/>
                  <a:gd name="T75" fmla="*/ 337 h 1836"/>
                  <a:gd name="T76" fmla="*/ 183 w 1470"/>
                  <a:gd name="T77" fmla="*/ 419 h 1836"/>
                  <a:gd name="T78" fmla="*/ 112 w 1470"/>
                  <a:gd name="T79" fmla="*/ 485 h 1836"/>
                  <a:gd name="T80" fmla="*/ 42 w 1470"/>
                  <a:gd name="T81" fmla="*/ 592 h 1836"/>
                  <a:gd name="T82" fmla="*/ 2 w 1470"/>
                  <a:gd name="T83" fmla="*/ 685 h 1836"/>
                  <a:gd name="T84" fmla="*/ 20 w 1470"/>
                  <a:gd name="T85" fmla="*/ 769 h 1836"/>
                  <a:gd name="T86" fmla="*/ 28 w 1470"/>
                  <a:gd name="T87" fmla="*/ 834 h 1836"/>
                  <a:gd name="T88" fmla="*/ 50 w 1470"/>
                  <a:gd name="T89" fmla="*/ 948 h 1836"/>
                  <a:gd name="T90" fmla="*/ 36 w 1470"/>
                  <a:gd name="T91" fmla="*/ 1055 h 1836"/>
                  <a:gd name="T92" fmla="*/ 84 w 1470"/>
                  <a:gd name="T93" fmla="*/ 1121 h 1836"/>
                  <a:gd name="T94" fmla="*/ 152 w 1470"/>
                  <a:gd name="T95" fmla="*/ 1200 h 1836"/>
                  <a:gd name="T96" fmla="*/ 203 w 1470"/>
                  <a:gd name="T97" fmla="*/ 1206 h 1836"/>
                  <a:gd name="T98" fmla="*/ 247 w 1470"/>
                  <a:gd name="T99" fmla="*/ 1230 h 1836"/>
                  <a:gd name="T100" fmla="*/ 297 w 1470"/>
                  <a:gd name="T101" fmla="*/ 1296 h 1836"/>
                  <a:gd name="T102" fmla="*/ 392 w 1470"/>
                  <a:gd name="T103" fmla="*/ 1415 h 1836"/>
                  <a:gd name="T104" fmla="*/ 557 w 1470"/>
                  <a:gd name="T105" fmla="*/ 1520 h 1836"/>
                  <a:gd name="T106" fmla="*/ 661 w 1470"/>
                  <a:gd name="T107" fmla="*/ 1506 h 1836"/>
                  <a:gd name="T108" fmla="*/ 754 w 1470"/>
                  <a:gd name="T109" fmla="*/ 1493 h 1836"/>
                  <a:gd name="T110" fmla="*/ 804 w 1470"/>
                  <a:gd name="T111" fmla="*/ 1568 h 1836"/>
                  <a:gd name="T112" fmla="*/ 833 w 1470"/>
                  <a:gd name="T113" fmla="*/ 1612 h 1836"/>
                  <a:gd name="T114" fmla="*/ 895 w 1470"/>
                  <a:gd name="T115" fmla="*/ 1679 h 1836"/>
                  <a:gd name="T116" fmla="*/ 909 w 1470"/>
                  <a:gd name="T117" fmla="*/ 1785 h 1836"/>
                  <a:gd name="T118" fmla="*/ 921 w 1470"/>
                  <a:gd name="T119" fmla="*/ 1823 h 1836"/>
                  <a:gd name="T120" fmla="*/ 979 w 1470"/>
                  <a:gd name="T121" fmla="*/ 1834 h 1836"/>
                  <a:gd name="T122" fmla="*/ 1024 w 1470"/>
                  <a:gd name="T123" fmla="*/ 1787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0" h="1836">
                    <a:moveTo>
                      <a:pt x="1004" y="1733"/>
                    </a:moveTo>
                    <a:lnTo>
                      <a:pt x="1004" y="1733"/>
                    </a:lnTo>
                    <a:lnTo>
                      <a:pt x="979" y="1689"/>
                    </a:lnTo>
                    <a:lnTo>
                      <a:pt x="979" y="1689"/>
                    </a:lnTo>
                    <a:lnTo>
                      <a:pt x="989" y="1685"/>
                    </a:lnTo>
                    <a:lnTo>
                      <a:pt x="996" y="1681"/>
                    </a:lnTo>
                    <a:lnTo>
                      <a:pt x="1014" y="1669"/>
                    </a:lnTo>
                    <a:lnTo>
                      <a:pt x="1014" y="1669"/>
                    </a:lnTo>
                    <a:lnTo>
                      <a:pt x="1014" y="1667"/>
                    </a:lnTo>
                    <a:lnTo>
                      <a:pt x="1014" y="1667"/>
                    </a:lnTo>
                    <a:lnTo>
                      <a:pt x="1022" y="1658"/>
                    </a:lnTo>
                    <a:lnTo>
                      <a:pt x="1030" y="1650"/>
                    </a:lnTo>
                    <a:lnTo>
                      <a:pt x="1040" y="1642"/>
                    </a:lnTo>
                    <a:lnTo>
                      <a:pt x="1050" y="1636"/>
                    </a:lnTo>
                    <a:lnTo>
                      <a:pt x="1050" y="1636"/>
                    </a:lnTo>
                    <a:lnTo>
                      <a:pt x="1060" y="1630"/>
                    </a:lnTo>
                    <a:lnTo>
                      <a:pt x="1070" y="1624"/>
                    </a:lnTo>
                    <a:lnTo>
                      <a:pt x="1080" y="1620"/>
                    </a:lnTo>
                    <a:lnTo>
                      <a:pt x="1092" y="1620"/>
                    </a:lnTo>
                    <a:lnTo>
                      <a:pt x="1092" y="1620"/>
                    </a:lnTo>
                    <a:lnTo>
                      <a:pt x="1096" y="1620"/>
                    </a:lnTo>
                    <a:lnTo>
                      <a:pt x="1096" y="1620"/>
                    </a:lnTo>
                    <a:lnTo>
                      <a:pt x="1112" y="1618"/>
                    </a:lnTo>
                    <a:lnTo>
                      <a:pt x="1112" y="1618"/>
                    </a:lnTo>
                    <a:lnTo>
                      <a:pt x="1112" y="1618"/>
                    </a:lnTo>
                    <a:lnTo>
                      <a:pt x="1114" y="1618"/>
                    </a:lnTo>
                    <a:lnTo>
                      <a:pt x="1114" y="1618"/>
                    </a:lnTo>
                    <a:lnTo>
                      <a:pt x="1126" y="1618"/>
                    </a:lnTo>
                    <a:lnTo>
                      <a:pt x="1130" y="1616"/>
                    </a:lnTo>
                    <a:lnTo>
                      <a:pt x="1130" y="1616"/>
                    </a:lnTo>
                    <a:lnTo>
                      <a:pt x="1132" y="1610"/>
                    </a:lnTo>
                    <a:lnTo>
                      <a:pt x="1132" y="1596"/>
                    </a:lnTo>
                    <a:lnTo>
                      <a:pt x="1132" y="1596"/>
                    </a:lnTo>
                    <a:lnTo>
                      <a:pt x="1136" y="1500"/>
                    </a:lnTo>
                    <a:lnTo>
                      <a:pt x="1136" y="1500"/>
                    </a:lnTo>
                    <a:lnTo>
                      <a:pt x="1140" y="1429"/>
                    </a:lnTo>
                    <a:lnTo>
                      <a:pt x="1140" y="1429"/>
                    </a:lnTo>
                    <a:lnTo>
                      <a:pt x="1144" y="1403"/>
                    </a:lnTo>
                    <a:lnTo>
                      <a:pt x="1150" y="1379"/>
                    </a:lnTo>
                    <a:lnTo>
                      <a:pt x="1159" y="1359"/>
                    </a:lnTo>
                    <a:lnTo>
                      <a:pt x="1165" y="1351"/>
                    </a:lnTo>
                    <a:lnTo>
                      <a:pt x="1173" y="1343"/>
                    </a:lnTo>
                    <a:lnTo>
                      <a:pt x="1173" y="1343"/>
                    </a:lnTo>
                    <a:lnTo>
                      <a:pt x="1181" y="1337"/>
                    </a:lnTo>
                    <a:lnTo>
                      <a:pt x="1189" y="1332"/>
                    </a:lnTo>
                    <a:lnTo>
                      <a:pt x="1189" y="1332"/>
                    </a:lnTo>
                    <a:lnTo>
                      <a:pt x="1203" y="1326"/>
                    </a:lnTo>
                    <a:lnTo>
                      <a:pt x="1217" y="1322"/>
                    </a:lnTo>
                    <a:lnTo>
                      <a:pt x="1233" y="1318"/>
                    </a:lnTo>
                    <a:lnTo>
                      <a:pt x="1249" y="1318"/>
                    </a:lnTo>
                    <a:lnTo>
                      <a:pt x="1249" y="1318"/>
                    </a:lnTo>
                    <a:lnTo>
                      <a:pt x="1263" y="1316"/>
                    </a:lnTo>
                    <a:lnTo>
                      <a:pt x="1277" y="1312"/>
                    </a:lnTo>
                    <a:lnTo>
                      <a:pt x="1291" y="1308"/>
                    </a:lnTo>
                    <a:lnTo>
                      <a:pt x="1307" y="1300"/>
                    </a:lnTo>
                    <a:lnTo>
                      <a:pt x="1307" y="1300"/>
                    </a:lnTo>
                    <a:lnTo>
                      <a:pt x="1311" y="1298"/>
                    </a:lnTo>
                    <a:lnTo>
                      <a:pt x="1313" y="1294"/>
                    </a:lnTo>
                    <a:lnTo>
                      <a:pt x="1315" y="1284"/>
                    </a:lnTo>
                    <a:lnTo>
                      <a:pt x="1313" y="1268"/>
                    </a:lnTo>
                    <a:lnTo>
                      <a:pt x="1313" y="1268"/>
                    </a:lnTo>
                    <a:lnTo>
                      <a:pt x="1307" y="1244"/>
                    </a:lnTo>
                    <a:lnTo>
                      <a:pt x="1305" y="1220"/>
                    </a:lnTo>
                    <a:lnTo>
                      <a:pt x="1305" y="1210"/>
                    </a:lnTo>
                    <a:lnTo>
                      <a:pt x="1307" y="1198"/>
                    </a:lnTo>
                    <a:lnTo>
                      <a:pt x="1309" y="1188"/>
                    </a:lnTo>
                    <a:lnTo>
                      <a:pt x="1313" y="1178"/>
                    </a:lnTo>
                    <a:lnTo>
                      <a:pt x="1313" y="1178"/>
                    </a:lnTo>
                    <a:lnTo>
                      <a:pt x="1321" y="1168"/>
                    </a:lnTo>
                    <a:lnTo>
                      <a:pt x="1326" y="1161"/>
                    </a:lnTo>
                    <a:lnTo>
                      <a:pt x="1334" y="1153"/>
                    </a:lnTo>
                    <a:lnTo>
                      <a:pt x="1344" y="1147"/>
                    </a:lnTo>
                    <a:lnTo>
                      <a:pt x="1364" y="1137"/>
                    </a:lnTo>
                    <a:lnTo>
                      <a:pt x="1388" y="1129"/>
                    </a:lnTo>
                    <a:lnTo>
                      <a:pt x="1388" y="1129"/>
                    </a:lnTo>
                    <a:lnTo>
                      <a:pt x="1390" y="1127"/>
                    </a:lnTo>
                    <a:lnTo>
                      <a:pt x="1390" y="1127"/>
                    </a:lnTo>
                    <a:lnTo>
                      <a:pt x="1406" y="1103"/>
                    </a:lnTo>
                    <a:lnTo>
                      <a:pt x="1406" y="1103"/>
                    </a:lnTo>
                    <a:lnTo>
                      <a:pt x="1436" y="1057"/>
                    </a:lnTo>
                    <a:lnTo>
                      <a:pt x="1448" y="1033"/>
                    </a:lnTo>
                    <a:lnTo>
                      <a:pt x="1458" y="1011"/>
                    </a:lnTo>
                    <a:lnTo>
                      <a:pt x="1458" y="1011"/>
                    </a:lnTo>
                    <a:lnTo>
                      <a:pt x="1466" y="996"/>
                    </a:lnTo>
                    <a:lnTo>
                      <a:pt x="1466" y="996"/>
                    </a:lnTo>
                    <a:lnTo>
                      <a:pt x="1470" y="972"/>
                    </a:lnTo>
                    <a:lnTo>
                      <a:pt x="1470" y="972"/>
                    </a:lnTo>
                    <a:lnTo>
                      <a:pt x="1462" y="970"/>
                    </a:lnTo>
                    <a:lnTo>
                      <a:pt x="1448" y="970"/>
                    </a:lnTo>
                    <a:lnTo>
                      <a:pt x="1448" y="970"/>
                    </a:lnTo>
                    <a:lnTo>
                      <a:pt x="1424" y="970"/>
                    </a:lnTo>
                    <a:lnTo>
                      <a:pt x="1416" y="970"/>
                    </a:lnTo>
                    <a:lnTo>
                      <a:pt x="1416" y="970"/>
                    </a:lnTo>
                    <a:lnTo>
                      <a:pt x="1406" y="972"/>
                    </a:lnTo>
                    <a:lnTo>
                      <a:pt x="1406" y="972"/>
                    </a:lnTo>
                    <a:lnTo>
                      <a:pt x="1388" y="970"/>
                    </a:lnTo>
                    <a:lnTo>
                      <a:pt x="1370" y="966"/>
                    </a:lnTo>
                    <a:lnTo>
                      <a:pt x="1354" y="962"/>
                    </a:lnTo>
                    <a:lnTo>
                      <a:pt x="1338" y="954"/>
                    </a:lnTo>
                    <a:lnTo>
                      <a:pt x="1326" y="944"/>
                    </a:lnTo>
                    <a:lnTo>
                      <a:pt x="1313" y="932"/>
                    </a:lnTo>
                    <a:lnTo>
                      <a:pt x="1303" y="918"/>
                    </a:lnTo>
                    <a:lnTo>
                      <a:pt x="1293" y="902"/>
                    </a:lnTo>
                    <a:lnTo>
                      <a:pt x="1293" y="902"/>
                    </a:lnTo>
                    <a:lnTo>
                      <a:pt x="1283" y="894"/>
                    </a:lnTo>
                    <a:lnTo>
                      <a:pt x="1269" y="886"/>
                    </a:lnTo>
                    <a:lnTo>
                      <a:pt x="1269" y="886"/>
                    </a:lnTo>
                    <a:lnTo>
                      <a:pt x="1257" y="880"/>
                    </a:lnTo>
                    <a:lnTo>
                      <a:pt x="1257" y="880"/>
                    </a:lnTo>
                    <a:lnTo>
                      <a:pt x="1229" y="866"/>
                    </a:lnTo>
                    <a:lnTo>
                      <a:pt x="1229" y="866"/>
                    </a:lnTo>
                    <a:lnTo>
                      <a:pt x="1201" y="852"/>
                    </a:lnTo>
                    <a:lnTo>
                      <a:pt x="1201" y="852"/>
                    </a:lnTo>
                    <a:lnTo>
                      <a:pt x="1181" y="842"/>
                    </a:lnTo>
                    <a:lnTo>
                      <a:pt x="1173" y="838"/>
                    </a:lnTo>
                    <a:lnTo>
                      <a:pt x="1165" y="836"/>
                    </a:lnTo>
                    <a:lnTo>
                      <a:pt x="1165" y="836"/>
                    </a:lnTo>
                    <a:lnTo>
                      <a:pt x="1163" y="838"/>
                    </a:lnTo>
                    <a:lnTo>
                      <a:pt x="1159" y="840"/>
                    </a:lnTo>
                    <a:lnTo>
                      <a:pt x="1156" y="846"/>
                    </a:lnTo>
                    <a:lnTo>
                      <a:pt x="1156" y="846"/>
                    </a:lnTo>
                    <a:lnTo>
                      <a:pt x="1150" y="852"/>
                    </a:lnTo>
                    <a:lnTo>
                      <a:pt x="1144" y="856"/>
                    </a:lnTo>
                    <a:lnTo>
                      <a:pt x="1132" y="862"/>
                    </a:lnTo>
                    <a:lnTo>
                      <a:pt x="1118" y="866"/>
                    </a:lnTo>
                    <a:lnTo>
                      <a:pt x="1106" y="866"/>
                    </a:lnTo>
                    <a:lnTo>
                      <a:pt x="1106" y="866"/>
                    </a:lnTo>
                    <a:lnTo>
                      <a:pt x="1094" y="866"/>
                    </a:lnTo>
                    <a:lnTo>
                      <a:pt x="1084" y="864"/>
                    </a:lnTo>
                    <a:lnTo>
                      <a:pt x="1072" y="860"/>
                    </a:lnTo>
                    <a:lnTo>
                      <a:pt x="1062" y="852"/>
                    </a:lnTo>
                    <a:lnTo>
                      <a:pt x="1062" y="852"/>
                    </a:lnTo>
                    <a:lnTo>
                      <a:pt x="1050" y="844"/>
                    </a:lnTo>
                    <a:lnTo>
                      <a:pt x="1040" y="838"/>
                    </a:lnTo>
                    <a:lnTo>
                      <a:pt x="1014" y="825"/>
                    </a:lnTo>
                    <a:lnTo>
                      <a:pt x="1014" y="825"/>
                    </a:lnTo>
                    <a:lnTo>
                      <a:pt x="989" y="811"/>
                    </a:lnTo>
                    <a:lnTo>
                      <a:pt x="961" y="795"/>
                    </a:lnTo>
                    <a:lnTo>
                      <a:pt x="947" y="783"/>
                    </a:lnTo>
                    <a:lnTo>
                      <a:pt x="935" y="771"/>
                    </a:lnTo>
                    <a:lnTo>
                      <a:pt x="923" y="757"/>
                    </a:lnTo>
                    <a:lnTo>
                      <a:pt x="913" y="741"/>
                    </a:lnTo>
                    <a:lnTo>
                      <a:pt x="913" y="741"/>
                    </a:lnTo>
                    <a:lnTo>
                      <a:pt x="891" y="739"/>
                    </a:lnTo>
                    <a:lnTo>
                      <a:pt x="891" y="739"/>
                    </a:lnTo>
                    <a:lnTo>
                      <a:pt x="889" y="739"/>
                    </a:lnTo>
                    <a:lnTo>
                      <a:pt x="889" y="739"/>
                    </a:lnTo>
                    <a:lnTo>
                      <a:pt x="879" y="743"/>
                    </a:lnTo>
                    <a:lnTo>
                      <a:pt x="869" y="745"/>
                    </a:lnTo>
                    <a:lnTo>
                      <a:pt x="869" y="745"/>
                    </a:lnTo>
                    <a:lnTo>
                      <a:pt x="861" y="747"/>
                    </a:lnTo>
                    <a:lnTo>
                      <a:pt x="861" y="747"/>
                    </a:lnTo>
                    <a:lnTo>
                      <a:pt x="855" y="747"/>
                    </a:lnTo>
                    <a:lnTo>
                      <a:pt x="855" y="747"/>
                    </a:lnTo>
                    <a:lnTo>
                      <a:pt x="843" y="743"/>
                    </a:lnTo>
                    <a:lnTo>
                      <a:pt x="833" y="737"/>
                    </a:lnTo>
                    <a:lnTo>
                      <a:pt x="826" y="727"/>
                    </a:lnTo>
                    <a:lnTo>
                      <a:pt x="822" y="717"/>
                    </a:lnTo>
                    <a:lnTo>
                      <a:pt x="818" y="705"/>
                    </a:lnTo>
                    <a:lnTo>
                      <a:pt x="818" y="703"/>
                    </a:lnTo>
                    <a:lnTo>
                      <a:pt x="818" y="703"/>
                    </a:lnTo>
                    <a:lnTo>
                      <a:pt x="794" y="703"/>
                    </a:lnTo>
                    <a:lnTo>
                      <a:pt x="794" y="703"/>
                    </a:lnTo>
                    <a:lnTo>
                      <a:pt x="778" y="703"/>
                    </a:lnTo>
                    <a:lnTo>
                      <a:pt x="778" y="703"/>
                    </a:lnTo>
                    <a:lnTo>
                      <a:pt x="762" y="701"/>
                    </a:lnTo>
                    <a:lnTo>
                      <a:pt x="744" y="693"/>
                    </a:lnTo>
                    <a:lnTo>
                      <a:pt x="734" y="687"/>
                    </a:lnTo>
                    <a:lnTo>
                      <a:pt x="724" y="681"/>
                    </a:lnTo>
                    <a:lnTo>
                      <a:pt x="718" y="673"/>
                    </a:lnTo>
                    <a:lnTo>
                      <a:pt x="712" y="662"/>
                    </a:lnTo>
                    <a:lnTo>
                      <a:pt x="712" y="662"/>
                    </a:lnTo>
                    <a:lnTo>
                      <a:pt x="708" y="650"/>
                    </a:lnTo>
                    <a:lnTo>
                      <a:pt x="708" y="638"/>
                    </a:lnTo>
                    <a:lnTo>
                      <a:pt x="712" y="626"/>
                    </a:lnTo>
                    <a:lnTo>
                      <a:pt x="716" y="614"/>
                    </a:lnTo>
                    <a:lnTo>
                      <a:pt x="726" y="598"/>
                    </a:lnTo>
                    <a:lnTo>
                      <a:pt x="734" y="588"/>
                    </a:lnTo>
                    <a:lnTo>
                      <a:pt x="734" y="588"/>
                    </a:lnTo>
                    <a:lnTo>
                      <a:pt x="750" y="568"/>
                    </a:lnTo>
                    <a:lnTo>
                      <a:pt x="760" y="554"/>
                    </a:lnTo>
                    <a:lnTo>
                      <a:pt x="764" y="546"/>
                    </a:lnTo>
                    <a:lnTo>
                      <a:pt x="764" y="544"/>
                    </a:lnTo>
                    <a:lnTo>
                      <a:pt x="764" y="544"/>
                    </a:lnTo>
                    <a:lnTo>
                      <a:pt x="762" y="540"/>
                    </a:lnTo>
                    <a:lnTo>
                      <a:pt x="758" y="534"/>
                    </a:lnTo>
                    <a:lnTo>
                      <a:pt x="746" y="522"/>
                    </a:lnTo>
                    <a:lnTo>
                      <a:pt x="728" y="506"/>
                    </a:lnTo>
                    <a:lnTo>
                      <a:pt x="728" y="506"/>
                    </a:lnTo>
                    <a:lnTo>
                      <a:pt x="716" y="497"/>
                    </a:lnTo>
                    <a:lnTo>
                      <a:pt x="704" y="487"/>
                    </a:lnTo>
                    <a:lnTo>
                      <a:pt x="694" y="473"/>
                    </a:lnTo>
                    <a:lnTo>
                      <a:pt x="686" y="461"/>
                    </a:lnTo>
                    <a:lnTo>
                      <a:pt x="680" y="445"/>
                    </a:lnTo>
                    <a:lnTo>
                      <a:pt x="674" y="431"/>
                    </a:lnTo>
                    <a:lnTo>
                      <a:pt x="670" y="415"/>
                    </a:lnTo>
                    <a:lnTo>
                      <a:pt x="666" y="397"/>
                    </a:lnTo>
                    <a:lnTo>
                      <a:pt x="666" y="397"/>
                    </a:lnTo>
                    <a:lnTo>
                      <a:pt x="664" y="381"/>
                    </a:lnTo>
                    <a:lnTo>
                      <a:pt x="666" y="365"/>
                    </a:lnTo>
                    <a:lnTo>
                      <a:pt x="666" y="349"/>
                    </a:lnTo>
                    <a:lnTo>
                      <a:pt x="670" y="334"/>
                    </a:lnTo>
                    <a:lnTo>
                      <a:pt x="674" y="320"/>
                    </a:lnTo>
                    <a:lnTo>
                      <a:pt x="680" y="306"/>
                    </a:lnTo>
                    <a:lnTo>
                      <a:pt x="688" y="292"/>
                    </a:lnTo>
                    <a:lnTo>
                      <a:pt x="698" y="280"/>
                    </a:lnTo>
                    <a:lnTo>
                      <a:pt x="698" y="280"/>
                    </a:lnTo>
                    <a:lnTo>
                      <a:pt x="714" y="258"/>
                    </a:lnTo>
                    <a:lnTo>
                      <a:pt x="728" y="242"/>
                    </a:lnTo>
                    <a:lnTo>
                      <a:pt x="728" y="242"/>
                    </a:lnTo>
                    <a:lnTo>
                      <a:pt x="716" y="226"/>
                    </a:lnTo>
                    <a:lnTo>
                      <a:pt x="698" y="206"/>
                    </a:lnTo>
                    <a:lnTo>
                      <a:pt x="696" y="206"/>
                    </a:lnTo>
                    <a:lnTo>
                      <a:pt x="696" y="206"/>
                    </a:lnTo>
                    <a:lnTo>
                      <a:pt x="684" y="190"/>
                    </a:lnTo>
                    <a:lnTo>
                      <a:pt x="680" y="180"/>
                    </a:lnTo>
                    <a:lnTo>
                      <a:pt x="676" y="169"/>
                    </a:lnTo>
                    <a:lnTo>
                      <a:pt x="674" y="159"/>
                    </a:lnTo>
                    <a:lnTo>
                      <a:pt x="672" y="147"/>
                    </a:lnTo>
                    <a:lnTo>
                      <a:pt x="674" y="135"/>
                    </a:lnTo>
                    <a:lnTo>
                      <a:pt x="678" y="125"/>
                    </a:lnTo>
                    <a:lnTo>
                      <a:pt x="678" y="125"/>
                    </a:lnTo>
                    <a:lnTo>
                      <a:pt x="698" y="89"/>
                    </a:lnTo>
                    <a:lnTo>
                      <a:pt x="698" y="89"/>
                    </a:lnTo>
                    <a:lnTo>
                      <a:pt x="678" y="89"/>
                    </a:lnTo>
                    <a:lnTo>
                      <a:pt x="678" y="89"/>
                    </a:lnTo>
                    <a:lnTo>
                      <a:pt x="655" y="89"/>
                    </a:lnTo>
                    <a:lnTo>
                      <a:pt x="635" y="87"/>
                    </a:lnTo>
                    <a:lnTo>
                      <a:pt x="635" y="87"/>
                    </a:lnTo>
                    <a:lnTo>
                      <a:pt x="615" y="83"/>
                    </a:lnTo>
                    <a:lnTo>
                      <a:pt x="597" y="75"/>
                    </a:lnTo>
                    <a:lnTo>
                      <a:pt x="579" y="67"/>
                    </a:lnTo>
                    <a:lnTo>
                      <a:pt x="563" y="57"/>
                    </a:lnTo>
                    <a:lnTo>
                      <a:pt x="531" y="33"/>
                    </a:lnTo>
                    <a:lnTo>
                      <a:pt x="501" y="7"/>
                    </a:lnTo>
                    <a:lnTo>
                      <a:pt x="501" y="7"/>
                    </a:lnTo>
                    <a:lnTo>
                      <a:pt x="492" y="0"/>
                    </a:lnTo>
                    <a:lnTo>
                      <a:pt x="490" y="5"/>
                    </a:lnTo>
                    <a:lnTo>
                      <a:pt x="490" y="5"/>
                    </a:lnTo>
                    <a:lnTo>
                      <a:pt x="484" y="29"/>
                    </a:lnTo>
                    <a:lnTo>
                      <a:pt x="474" y="49"/>
                    </a:lnTo>
                    <a:lnTo>
                      <a:pt x="464" y="67"/>
                    </a:lnTo>
                    <a:lnTo>
                      <a:pt x="450" y="81"/>
                    </a:lnTo>
                    <a:lnTo>
                      <a:pt x="436" y="95"/>
                    </a:lnTo>
                    <a:lnTo>
                      <a:pt x="418" y="105"/>
                    </a:lnTo>
                    <a:lnTo>
                      <a:pt x="398" y="113"/>
                    </a:lnTo>
                    <a:lnTo>
                      <a:pt x="376" y="119"/>
                    </a:lnTo>
                    <a:lnTo>
                      <a:pt x="384" y="125"/>
                    </a:lnTo>
                    <a:lnTo>
                      <a:pt x="430" y="165"/>
                    </a:lnTo>
                    <a:lnTo>
                      <a:pt x="430" y="165"/>
                    </a:lnTo>
                    <a:lnTo>
                      <a:pt x="436" y="170"/>
                    </a:lnTo>
                    <a:lnTo>
                      <a:pt x="440" y="178"/>
                    </a:lnTo>
                    <a:lnTo>
                      <a:pt x="444" y="188"/>
                    </a:lnTo>
                    <a:lnTo>
                      <a:pt x="444" y="196"/>
                    </a:lnTo>
                    <a:lnTo>
                      <a:pt x="444" y="196"/>
                    </a:lnTo>
                    <a:lnTo>
                      <a:pt x="442" y="206"/>
                    </a:lnTo>
                    <a:lnTo>
                      <a:pt x="440" y="214"/>
                    </a:lnTo>
                    <a:lnTo>
                      <a:pt x="434" y="222"/>
                    </a:lnTo>
                    <a:lnTo>
                      <a:pt x="428" y="228"/>
                    </a:lnTo>
                    <a:lnTo>
                      <a:pt x="428" y="228"/>
                    </a:lnTo>
                    <a:lnTo>
                      <a:pt x="396" y="252"/>
                    </a:lnTo>
                    <a:lnTo>
                      <a:pt x="396" y="252"/>
                    </a:lnTo>
                    <a:lnTo>
                      <a:pt x="323" y="310"/>
                    </a:lnTo>
                    <a:lnTo>
                      <a:pt x="323" y="310"/>
                    </a:lnTo>
                    <a:lnTo>
                      <a:pt x="309" y="322"/>
                    </a:lnTo>
                    <a:lnTo>
                      <a:pt x="297" y="337"/>
                    </a:lnTo>
                    <a:lnTo>
                      <a:pt x="297" y="337"/>
                    </a:lnTo>
                    <a:lnTo>
                      <a:pt x="281" y="357"/>
                    </a:lnTo>
                    <a:lnTo>
                      <a:pt x="263" y="375"/>
                    </a:lnTo>
                    <a:lnTo>
                      <a:pt x="245" y="389"/>
                    </a:lnTo>
                    <a:lnTo>
                      <a:pt x="225" y="401"/>
                    </a:lnTo>
                    <a:lnTo>
                      <a:pt x="203" y="413"/>
                    </a:lnTo>
                    <a:lnTo>
                      <a:pt x="183" y="419"/>
                    </a:lnTo>
                    <a:lnTo>
                      <a:pt x="162" y="425"/>
                    </a:lnTo>
                    <a:lnTo>
                      <a:pt x="140" y="425"/>
                    </a:lnTo>
                    <a:lnTo>
                      <a:pt x="140" y="425"/>
                    </a:lnTo>
                    <a:lnTo>
                      <a:pt x="122" y="425"/>
                    </a:lnTo>
                    <a:lnTo>
                      <a:pt x="122" y="425"/>
                    </a:lnTo>
                    <a:lnTo>
                      <a:pt x="116" y="465"/>
                    </a:lnTo>
                    <a:lnTo>
                      <a:pt x="112" y="485"/>
                    </a:lnTo>
                    <a:lnTo>
                      <a:pt x="106" y="504"/>
                    </a:lnTo>
                    <a:lnTo>
                      <a:pt x="96" y="524"/>
                    </a:lnTo>
                    <a:lnTo>
                      <a:pt x="86" y="542"/>
                    </a:lnTo>
                    <a:lnTo>
                      <a:pt x="70" y="562"/>
                    </a:lnTo>
                    <a:lnTo>
                      <a:pt x="54" y="580"/>
                    </a:lnTo>
                    <a:lnTo>
                      <a:pt x="54" y="580"/>
                    </a:lnTo>
                    <a:lnTo>
                      <a:pt x="42" y="592"/>
                    </a:lnTo>
                    <a:lnTo>
                      <a:pt x="32" y="608"/>
                    </a:lnTo>
                    <a:lnTo>
                      <a:pt x="14" y="648"/>
                    </a:lnTo>
                    <a:lnTo>
                      <a:pt x="14" y="648"/>
                    </a:lnTo>
                    <a:lnTo>
                      <a:pt x="0" y="677"/>
                    </a:lnTo>
                    <a:lnTo>
                      <a:pt x="0" y="677"/>
                    </a:lnTo>
                    <a:lnTo>
                      <a:pt x="2" y="681"/>
                    </a:lnTo>
                    <a:lnTo>
                      <a:pt x="2" y="685"/>
                    </a:lnTo>
                    <a:lnTo>
                      <a:pt x="2" y="685"/>
                    </a:lnTo>
                    <a:lnTo>
                      <a:pt x="16" y="759"/>
                    </a:lnTo>
                    <a:lnTo>
                      <a:pt x="16" y="759"/>
                    </a:lnTo>
                    <a:lnTo>
                      <a:pt x="16" y="759"/>
                    </a:lnTo>
                    <a:lnTo>
                      <a:pt x="16" y="759"/>
                    </a:lnTo>
                    <a:lnTo>
                      <a:pt x="20" y="769"/>
                    </a:lnTo>
                    <a:lnTo>
                      <a:pt x="20" y="769"/>
                    </a:lnTo>
                    <a:lnTo>
                      <a:pt x="22" y="775"/>
                    </a:lnTo>
                    <a:lnTo>
                      <a:pt x="22" y="781"/>
                    </a:lnTo>
                    <a:lnTo>
                      <a:pt x="22" y="797"/>
                    </a:lnTo>
                    <a:lnTo>
                      <a:pt x="22" y="797"/>
                    </a:lnTo>
                    <a:lnTo>
                      <a:pt x="28" y="825"/>
                    </a:lnTo>
                    <a:lnTo>
                      <a:pt x="28" y="825"/>
                    </a:lnTo>
                    <a:lnTo>
                      <a:pt x="28" y="834"/>
                    </a:lnTo>
                    <a:lnTo>
                      <a:pt x="28" y="840"/>
                    </a:lnTo>
                    <a:lnTo>
                      <a:pt x="28" y="840"/>
                    </a:lnTo>
                    <a:lnTo>
                      <a:pt x="38" y="862"/>
                    </a:lnTo>
                    <a:lnTo>
                      <a:pt x="46" y="884"/>
                    </a:lnTo>
                    <a:lnTo>
                      <a:pt x="48" y="906"/>
                    </a:lnTo>
                    <a:lnTo>
                      <a:pt x="50" y="928"/>
                    </a:lnTo>
                    <a:lnTo>
                      <a:pt x="50" y="948"/>
                    </a:lnTo>
                    <a:lnTo>
                      <a:pt x="48" y="970"/>
                    </a:lnTo>
                    <a:lnTo>
                      <a:pt x="40" y="1009"/>
                    </a:lnTo>
                    <a:lnTo>
                      <a:pt x="40" y="1009"/>
                    </a:lnTo>
                    <a:lnTo>
                      <a:pt x="38" y="1023"/>
                    </a:lnTo>
                    <a:lnTo>
                      <a:pt x="38" y="1023"/>
                    </a:lnTo>
                    <a:lnTo>
                      <a:pt x="36" y="1041"/>
                    </a:lnTo>
                    <a:lnTo>
                      <a:pt x="36" y="1055"/>
                    </a:lnTo>
                    <a:lnTo>
                      <a:pt x="40" y="1069"/>
                    </a:lnTo>
                    <a:lnTo>
                      <a:pt x="44" y="1079"/>
                    </a:lnTo>
                    <a:lnTo>
                      <a:pt x="48" y="1089"/>
                    </a:lnTo>
                    <a:lnTo>
                      <a:pt x="56" y="1097"/>
                    </a:lnTo>
                    <a:lnTo>
                      <a:pt x="70" y="1109"/>
                    </a:lnTo>
                    <a:lnTo>
                      <a:pt x="70" y="1109"/>
                    </a:lnTo>
                    <a:lnTo>
                      <a:pt x="84" y="1121"/>
                    </a:lnTo>
                    <a:lnTo>
                      <a:pt x="98" y="1133"/>
                    </a:lnTo>
                    <a:lnTo>
                      <a:pt x="110" y="1145"/>
                    </a:lnTo>
                    <a:lnTo>
                      <a:pt x="118" y="1159"/>
                    </a:lnTo>
                    <a:lnTo>
                      <a:pt x="118" y="1159"/>
                    </a:lnTo>
                    <a:lnTo>
                      <a:pt x="136" y="1184"/>
                    </a:lnTo>
                    <a:lnTo>
                      <a:pt x="144" y="1192"/>
                    </a:lnTo>
                    <a:lnTo>
                      <a:pt x="152" y="1200"/>
                    </a:lnTo>
                    <a:lnTo>
                      <a:pt x="160" y="1204"/>
                    </a:lnTo>
                    <a:lnTo>
                      <a:pt x="165" y="1206"/>
                    </a:lnTo>
                    <a:lnTo>
                      <a:pt x="181" y="1208"/>
                    </a:lnTo>
                    <a:lnTo>
                      <a:pt x="181" y="1208"/>
                    </a:lnTo>
                    <a:lnTo>
                      <a:pt x="195" y="1208"/>
                    </a:lnTo>
                    <a:lnTo>
                      <a:pt x="195" y="1208"/>
                    </a:lnTo>
                    <a:lnTo>
                      <a:pt x="203" y="1206"/>
                    </a:lnTo>
                    <a:lnTo>
                      <a:pt x="203" y="1206"/>
                    </a:lnTo>
                    <a:lnTo>
                      <a:pt x="211" y="1208"/>
                    </a:lnTo>
                    <a:lnTo>
                      <a:pt x="219" y="1210"/>
                    </a:lnTo>
                    <a:lnTo>
                      <a:pt x="233" y="1216"/>
                    </a:lnTo>
                    <a:lnTo>
                      <a:pt x="241" y="1224"/>
                    </a:lnTo>
                    <a:lnTo>
                      <a:pt x="247" y="1230"/>
                    </a:lnTo>
                    <a:lnTo>
                      <a:pt x="247" y="1230"/>
                    </a:lnTo>
                    <a:lnTo>
                      <a:pt x="255" y="1240"/>
                    </a:lnTo>
                    <a:lnTo>
                      <a:pt x="265" y="1256"/>
                    </a:lnTo>
                    <a:lnTo>
                      <a:pt x="265" y="1256"/>
                    </a:lnTo>
                    <a:lnTo>
                      <a:pt x="281" y="1284"/>
                    </a:lnTo>
                    <a:lnTo>
                      <a:pt x="281" y="1284"/>
                    </a:lnTo>
                    <a:lnTo>
                      <a:pt x="289" y="1288"/>
                    </a:lnTo>
                    <a:lnTo>
                      <a:pt x="297" y="1296"/>
                    </a:lnTo>
                    <a:lnTo>
                      <a:pt x="297" y="1296"/>
                    </a:lnTo>
                    <a:lnTo>
                      <a:pt x="327" y="1328"/>
                    </a:lnTo>
                    <a:lnTo>
                      <a:pt x="327" y="1328"/>
                    </a:lnTo>
                    <a:lnTo>
                      <a:pt x="362" y="1369"/>
                    </a:lnTo>
                    <a:lnTo>
                      <a:pt x="378" y="1391"/>
                    </a:lnTo>
                    <a:lnTo>
                      <a:pt x="392" y="1415"/>
                    </a:lnTo>
                    <a:lnTo>
                      <a:pt x="392" y="1415"/>
                    </a:lnTo>
                    <a:lnTo>
                      <a:pt x="406" y="1437"/>
                    </a:lnTo>
                    <a:lnTo>
                      <a:pt x="426" y="1457"/>
                    </a:lnTo>
                    <a:lnTo>
                      <a:pt x="448" y="1477"/>
                    </a:lnTo>
                    <a:lnTo>
                      <a:pt x="472" y="1491"/>
                    </a:lnTo>
                    <a:lnTo>
                      <a:pt x="499" y="1504"/>
                    </a:lnTo>
                    <a:lnTo>
                      <a:pt x="527" y="1514"/>
                    </a:lnTo>
                    <a:lnTo>
                      <a:pt x="557" y="1520"/>
                    </a:lnTo>
                    <a:lnTo>
                      <a:pt x="587" y="1522"/>
                    </a:lnTo>
                    <a:lnTo>
                      <a:pt x="587" y="1522"/>
                    </a:lnTo>
                    <a:lnTo>
                      <a:pt x="607" y="1520"/>
                    </a:lnTo>
                    <a:lnTo>
                      <a:pt x="627" y="1518"/>
                    </a:lnTo>
                    <a:lnTo>
                      <a:pt x="645" y="1512"/>
                    </a:lnTo>
                    <a:lnTo>
                      <a:pt x="661" y="1506"/>
                    </a:lnTo>
                    <a:lnTo>
                      <a:pt x="661" y="1506"/>
                    </a:lnTo>
                    <a:lnTo>
                      <a:pt x="694" y="1491"/>
                    </a:lnTo>
                    <a:lnTo>
                      <a:pt x="708" y="1487"/>
                    </a:lnTo>
                    <a:lnTo>
                      <a:pt x="722" y="1485"/>
                    </a:lnTo>
                    <a:lnTo>
                      <a:pt x="722" y="1485"/>
                    </a:lnTo>
                    <a:lnTo>
                      <a:pt x="734" y="1487"/>
                    </a:lnTo>
                    <a:lnTo>
                      <a:pt x="744" y="1489"/>
                    </a:lnTo>
                    <a:lnTo>
                      <a:pt x="754" y="1493"/>
                    </a:lnTo>
                    <a:lnTo>
                      <a:pt x="762" y="1498"/>
                    </a:lnTo>
                    <a:lnTo>
                      <a:pt x="778" y="1514"/>
                    </a:lnTo>
                    <a:lnTo>
                      <a:pt x="796" y="1534"/>
                    </a:lnTo>
                    <a:lnTo>
                      <a:pt x="796" y="1534"/>
                    </a:lnTo>
                    <a:lnTo>
                      <a:pt x="802" y="1544"/>
                    </a:lnTo>
                    <a:lnTo>
                      <a:pt x="804" y="1556"/>
                    </a:lnTo>
                    <a:lnTo>
                      <a:pt x="804" y="1568"/>
                    </a:lnTo>
                    <a:lnTo>
                      <a:pt x="800" y="1578"/>
                    </a:lnTo>
                    <a:lnTo>
                      <a:pt x="800" y="1578"/>
                    </a:lnTo>
                    <a:lnTo>
                      <a:pt x="790" y="1600"/>
                    </a:lnTo>
                    <a:lnTo>
                      <a:pt x="790" y="1600"/>
                    </a:lnTo>
                    <a:lnTo>
                      <a:pt x="810" y="1606"/>
                    </a:lnTo>
                    <a:lnTo>
                      <a:pt x="810" y="1606"/>
                    </a:lnTo>
                    <a:lnTo>
                      <a:pt x="833" y="1612"/>
                    </a:lnTo>
                    <a:lnTo>
                      <a:pt x="847" y="1618"/>
                    </a:lnTo>
                    <a:lnTo>
                      <a:pt x="861" y="1628"/>
                    </a:lnTo>
                    <a:lnTo>
                      <a:pt x="875" y="1640"/>
                    </a:lnTo>
                    <a:lnTo>
                      <a:pt x="881" y="1648"/>
                    </a:lnTo>
                    <a:lnTo>
                      <a:pt x="887" y="1658"/>
                    </a:lnTo>
                    <a:lnTo>
                      <a:pt x="891" y="1667"/>
                    </a:lnTo>
                    <a:lnTo>
                      <a:pt x="895" y="1679"/>
                    </a:lnTo>
                    <a:lnTo>
                      <a:pt x="897" y="1693"/>
                    </a:lnTo>
                    <a:lnTo>
                      <a:pt x="899" y="1707"/>
                    </a:lnTo>
                    <a:lnTo>
                      <a:pt x="899" y="1707"/>
                    </a:lnTo>
                    <a:lnTo>
                      <a:pt x="901" y="1735"/>
                    </a:lnTo>
                    <a:lnTo>
                      <a:pt x="905" y="1761"/>
                    </a:lnTo>
                    <a:lnTo>
                      <a:pt x="905" y="1761"/>
                    </a:lnTo>
                    <a:lnTo>
                      <a:pt x="909" y="1785"/>
                    </a:lnTo>
                    <a:lnTo>
                      <a:pt x="909" y="1785"/>
                    </a:lnTo>
                    <a:lnTo>
                      <a:pt x="909" y="1795"/>
                    </a:lnTo>
                    <a:lnTo>
                      <a:pt x="907" y="1805"/>
                    </a:lnTo>
                    <a:lnTo>
                      <a:pt x="907" y="1805"/>
                    </a:lnTo>
                    <a:lnTo>
                      <a:pt x="907" y="1811"/>
                    </a:lnTo>
                    <a:lnTo>
                      <a:pt x="907" y="1811"/>
                    </a:lnTo>
                    <a:lnTo>
                      <a:pt x="921" y="1823"/>
                    </a:lnTo>
                    <a:lnTo>
                      <a:pt x="931" y="1834"/>
                    </a:lnTo>
                    <a:lnTo>
                      <a:pt x="931" y="1834"/>
                    </a:lnTo>
                    <a:lnTo>
                      <a:pt x="939" y="1836"/>
                    </a:lnTo>
                    <a:lnTo>
                      <a:pt x="953" y="1836"/>
                    </a:lnTo>
                    <a:lnTo>
                      <a:pt x="953" y="1836"/>
                    </a:lnTo>
                    <a:lnTo>
                      <a:pt x="967" y="1836"/>
                    </a:lnTo>
                    <a:lnTo>
                      <a:pt x="979" y="1834"/>
                    </a:lnTo>
                    <a:lnTo>
                      <a:pt x="989" y="1832"/>
                    </a:lnTo>
                    <a:lnTo>
                      <a:pt x="996" y="1831"/>
                    </a:lnTo>
                    <a:lnTo>
                      <a:pt x="996" y="1831"/>
                    </a:lnTo>
                    <a:lnTo>
                      <a:pt x="1018" y="1819"/>
                    </a:lnTo>
                    <a:lnTo>
                      <a:pt x="1040" y="1813"/>
                    </a:lnTo>
                    <a:lnTo>
                      <a:pt x="1040" y="1813"/>
                    </a:lnTo>
                    <a:lnTo>
                      <a:pt x="1024" y="1787"/>
                    </a:lnTo>
                    <a:lnTo>
                      <a:pt x="1012" y="1763"/>
                    </a:lnTo>
                    <a:lnTo>
                      <a:pt x="1012" y="1763"/>
                    </a:lnTo>
                    <a:lnTo>
                      <a:pt x="1006" y="1747"/>
                    </a:lnTo>
                    <a:lnTo>
                      <a:pt x="1004" y="1733"/>
                    </a:lnTo>
                    <a:lnTo>
                      <a:pt x="1004" y="17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42" name="Freeform 9">
                <a:extLst>
                  <a:ext uri="{FF2B5EF4-FFF2-40B4-BE49-F238E27FC236}">
                    <a16:creationId xmlns:a16="http://schemas.microsoft.com/office/drawing/2014/main" id="{AC2CEDC4-6D0C-4AF9-A78D-BEE6114B2487}"/>
                  </a:ext>
                </a:extLst>
              </p:cNvPr>
              <p:cNvSpPr>
                <a:spLocks/>
              </p:cNvSpPr>
              <p:nvPr/>
            </p:nvSpPr>
            <p:spPr bwMode="auto">
              <a:xfrm>
                <a:off x="702326" y="1736765"/>
                <a:ext cx="1160673" cy="1249386"/>
              </a:xfrm>
              <a:custGeom>
                <a:avLst/>
                <a:gdLst>
                  <a:gd name="T0" fmla="*/ 1048 w 1256"/>
                  <a:gd name="T1" fmla="*/ 996 h 1352"/>
                  <a:gd name="T2" fmla="*/ 1153 w 1256"/>
                  <a:gd name="T3" fmla="*/ 914 h 1352"/>
                  <a:gd name="T4" fmla="*/ 1056 w 1256"/>
                  <a:gd name="T5" fmla="*/ 807 h 1352"/>
                  <a:gd name="T6" fmla="*/ 1125 w 1256"/>
                  <a:gd name="T7" fmla="*/ 795 h 1352"/>
                  <a:gd name="T8" fmla="*/ 1179 w 1256"/>
                  <a:gd name="T9" fmla="*/ 763 h 1352"/>
                  <a:gd name="T10" fmla="*/ 1201 w 1256"/>
                  <a:gd name="T11" fmla="*/ 714 h 1352"/>
                  <a:gd name="T12" fmla="*/ 1215 w 1256"/>
                  <a:gd name="T13" fmla="*/ 616 h 1352"/>
                  <a:gd name="T14" fmla="*/ 1233 w 1256"/>
                  <a:gd name="T15" fmla="*/ 539 h 1352"/>
                  <a:gd name="T16" fmla="*/ 1252 w 1256"/>
                  <a:gd name="T17" fmla="*/ 507 h 1352"/>
                  <a:gd name="T18" fmla="*/ 1256 w 1256"/>
                  <a:gd name="T19" fmla="*/ 475 h 1352"/>
                  <a:gd name="T20" fmla="*/ 1245 w 1256"/>
                  <a:gd name="T21" fmla="*/ 453 h 1352"/>
                  <a:gd name="T22" fmla="*/ 1213 w 1256"/>
                  <a:gd name="T23" fmla="*/ 401 h 1352"/>
                  <a:gd name="T24" fmla="*/ 1211 w 1256"/>
                  <a:gd name="T25" fmla="*/ 372 h 1352"/>
                  <a:gd name="T26" fmla="*/ 1209 w 1256"/>
                  <a:gd name="T27" fmla="*/ 326 h 1352"/>
                  <a:gd name="T28" fmla="*/ 1181 w 1256"/>
                  <a:gd name="T29" fmla="*/ 286 h 1352"/>
                  <a:gd name="T30" fmla="*/ 1177 w 1256"/>
                  <a:gd name="T31" fmla="*/ 240 h 1352"/>
                  <a:gd name="T32" fmla="*/ 1181 w 1256"/>
                  <a:gd name="T33" fmla="*/ 232 h 1352"/>
                  <a:gd name="T34" fmla="*/ 1207 w 1256"/>
                  <a:gd name="T35" fmla="*/ 209 h 1352"/>
                  <a:gd name="T36" fmla="*/ 1227 w 1256"/>
                  <a:gd name="T37" fmla="*/ 191 h 1352"/>
                  <a:gd name="T38" fmla="*/ 1225 w 1256"/>
                  <a:gd name="T39" fmla="*/ 139 h 1352"/>
                  <a:gd name="T40" fmla="*/ 1199 w 1256"/>
                  <a:gd name="T41" fmla="*/ 2 h 1352"/>
                  <a:gd name="T42" fmla="*/ 1189 w 1256"/>
                  <a:gd name="T43" fmla="*/ 0 h 1352"/>
                  <a:gd name="T44" fmla="*/ 1139 w 1256"/>
                  <a:gd name="T45" fmla="*/ 26 h 1352"/>
                  <a:gd name="T46" fmla="*/ 1078 w 1256"/>
                  <a:gd name="T47" fmla="*/ 81 h 1352"/>
                  <a:gd name="T48" fmla="*/ 1012 w 1256"/>
                  <a:gd name="T49" fmla="*/ 151 h 1352"/>
                  <a:gd name="T50" fmla="*/ 901 w 1256"/>
                  <a:gd name="T51" fmla="*/ 205 h 1352"/>
                  <a:gd name="T52" fmla="*/ 793 w 1256"/>
                  <a:gd name="T53" fmla="*/ 224 h 1352"/>
                  <a:gd name="T54" fmla="*/ 714 w 1256"/>
                  <a:gd name="T55" fmla="*/ 250 h 1352"/>
                  <a:gd name="T56" fmla="*/ 602 w 1256"/>
                  <a:gd name="T57" fmla="*/ 286 h 1352"/>
                  <a:gd name="T58" fmla="*/ 423 w 1256"/>
                  <a:gd name="T59" fmla="*/ 334 h 1352"/>
                  <a:gd name="T60" fmla="*/ 127 w 1256"/>
                  <a:gd name="T61" fmla="*/ 433 h 1352"/>
                  <a:gd name="T62" fmla="*/ 87 w 1256"/>
                  <a:gd name="T63" fmla="*/ 471 h 1352"/>
                  <a:gd name="T64" fmla="*/ 83 w 1256"/>
                  <a:gd name="T65" fmla="*/ 533 h 1352"/>
                  <a:gd name="T66" fmla="*/ 153 w 1256"/>
                  <a:gd name="T67" fmla="*/ 863 h 1352"/>
                  <a:gd name="T68" fmla="*/ 153 w 1256"/>
                  <a:gd name="T69" fmla="*/ 916 h 1352"/>
                  <a:gd name="T70" fmla="*/ 101 w 1256"/>
                  <a:gd name="T71" fmla="*/ 1032 h 1352"/>
                  <a:gd name="T72" fmla="*/ 32 w 1256"/>
                  <a:gd name="T73" fmla="*/ 1121 h 1352"/>
                  <a:gd name="T74" fmla="*/ 8 w 1256"/>
                  <a:gd name="T75" fmla="*/ 1147 h 1352"/>
                  <a:gd name="T76" fmla="*/ 0 w 1256"/>
                  <a:gd name="T77" fmla="*/ 1183 h 1352"/>
                  <a:gd name="T78" fmla="*/ 6 w 1256"/>
                  <a:gd name="T79" fmla="*/ 1203 h 1352"/>
                  <a:gd name="T80" fmla="*/ 183 w 1256"/>
                  <a:gd name="T81" fmla="*/ 1352 h 1352"/>
                  <a:gd name="T82" fmla="*/ 221 w 1256"/>
                  <a:gd name="T83" fmla="*/ 1336 h 1352"/>
                  <a:gd name="T84" fmla="*/ 249 w 1256"/>
                  <a:gd name="T85" fmla="*/ 1324 h 1352"/>
                  <a:gd name="T86" fmla="*/ 270 w 1256"/>
                  <a:gd name="T87" fmla="*/ 1280 h 1352"/>
                  <a:gd name="T88" fmla="*/ 318 w 1256"/>
                  <a:gd name="T89" fmla="*/ 1211 h 1352"/>
                  <a:gd name="T90" fmla="*/ 340 w 1256"/>
                  <a:gd name="T91" fmla="*/ 1187 h 1352"/>
                  <a:gd name="T92" fmla="*/ 382 w 1256"/>
                  <a:gd name="T93" fmla="*/ 1173 h 1352"/>
                  <a:gd name="T94" fmla="*/ 421 w 1256"/>
                  <a:gd name="T95" fmla="*/ 1187 h 1352"/>
                  <a:gd name="T96" fmla="*/ 451 w 1256"/>
                  <a:gd name="T97" fmla="*/ 1187 h 1352"/>
                  <a:gd name="T98" fmla="*/ 507 w 1256"/>
                  <a:gd name="T99" fmla="*/ 1153 h 1352"/>
                  <a:gd name="T100" fmla="*/ 584 w 1256"/>
                  <a:gd name="T101" fmla="*/ 1105 h 1352"/>
                  <a:gd name="T102" fmla="*/ 716 w 1256"/>
                  <a:gd name="T103" fmla="*/ 1061 h 1352"/>
                  <a:gd name="T104" fmla="*/ 763 w 1256"/>
                  <a:gd name="T105" fmla="*/ 1057 h 1352"/>
                  <a:gd name="T106" fmla="*/ 777 w 1256"/>
                  <a:gd name="T107" fmla="*/ 1022 h 1352"/>
                  <a:gd name="T108" fmla="*/ 795 w 1256"/>
                  <a:gd name="T109" fmla="*/ 1002 h 1352"/>
                  <a:gd name="T110" fmla="*/ 817 w 1256"/>
                  <a:gd name="T111" fmla="*/ 988 h 1352"/>
                  <a:gd name="T112" fmla="*/ 829 w 1256"/>
                  <a:gd name="T113" fmla="*/ 988 h 1352"/>
                  <a:gd name="T114" fmla="*/ 861 w 1256"/>
                  <a:gd name="T115" fmla="*/ 1008 h 1352"/>
                  <a:gd name="T116" fmla="*/ 871 w 1256"/>
                  <a:gd name="T117" fmla="*/ 1020 h 1352"/>
                  <a:gd name="T118" fmla="*/ 883 w 1256"/>
                  <a:gd name="T119" fmla="*/ 1061 h 1352"/>
                  <a:gd name="T120" fmla="*/ 891 w 1256"/>
                  <a:gd name="T121" fmla="*/ 1103 h 1352"/>
                  <a:gd name="T122" fmla="*/ 940 w 1256"/>
                  <a:gd name="T123" fmla="*/ 1091 h 1352"/>
                  <a:gd name="T124" fmla="*/ 1002 w 1256"/>
                  <a:gd name="T125" fmla="*/ 1048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6" h="1352">
                    <a:moveTo>
                      <a:pt x="1014" y="1034"/>
                    </a:moveTo>
                    <a:lnTo>
                      <a:pt x="1014" y="1034"/>
                    </a:lnTo>
                    <a:lnTo>
                      <a:pt x="1030" y="1012"/>
                    </a:lnTo>
                    <a:lnTo>
                      <a:pt x="1048" y="996"/>
                    </a:lnTo>
                    <a:lnTo>
                      <a:pt x="1048" y="996"/>
                    </a:lnTo>
                    <a:lnTo>
                      <a:pt x="1099" y="954"/>
                    </a:lnTo>
                    <a:lnTo>
                      <a:pt x="1153" y="914"/>
                    </a:lnTo>
                    <a:lnTo>
                      <a:pt x="1153" y="914"/>
                    </a:lnTo>
                    <a:lnTo>
                      <a:pt x="1050" y="825"/>
                    </a:lnTo>
                    <a:lnTo>
                      <a:pt x="1050" y="825"/>
                    </a:lnTo>
                    <a:lnTo>
                      <a:pt x="1056" y="807"/>
                    </a:lnTo>
                    <a:lnTo>
                      <a:pt x="1056" y="807"/>
                    </a:lnTo>
                    <a:lnTo>
                      <a:pt x="1081" y="801"/>
                    </a:lnTo>
                    <a:lnTo>
                      <a:pt x="1105" y="797"/>
                    </a:lnTo>
                    <a:lnTo>
                      <a:pt x="1105" y="797"/>
                    </a:lnTo>
                    <a:lnTo>
                      <a:pt x="1125" y="795"/>
                    </a:lnTo>
                    <a:lnTo>
                      <a:pt x="1141" y="789"/>
                    </a:lnTo>
                    <a:lnTo>
                      <a:pt x="1157" y="783"/>
                    </a:lnTo>
                    <a:lnTo>
                      <a:pt x="1169" y="773"/>
                    </a:lnTo>
                    <a:lnTo>
                      <a:pt x="1179" y="763"/>
                    </a:lnTo>
                    <a:lnTo>
                      <a:pt x="1189" y="749"/>
                    </a:lnTo>
                    <a:lnTo>
                      <a:pt x="1195" y="733"/>
                    </a:lnTo>
                    <a:lnTo>
                      <a:pt x="1201" y="714"/>
                    </a:lnTo>
                    <a:lnTo>
                      <a:pt x="1201" y="714"/>
                    </a:lnTo>
                    <a:lnTo>
                      <a:pt x="1217" y="656"/>
                    </a:lnTo>
                    <a:lnTo>
                      <a:pt x="1217" y="656"/>
                    </a:lnTo>
                    <a:lnTo>
                      <a:pt x="1215" y="636"/>
                    </a:lnTo>
                    <a:lnTo>
                      <a:pt x="1215" y="616"/>
                    </a:lnTo>
                    <a:lnTo>
                      <a:pt x="1217" y="594"/>
                    </a:lnTo>
                    <a:lnTo>
                      <a:pt x="1221" y="574"/>
                    </a:lnTo>
                    <a:lnTo>
                      <a:pt x="1227" y="555"/>
                    </a:lnTo>
                    <a:lnTo>
                      <a:pt x="1233" y="539"/>
                    </a:lnTo>
                    <a:lnTo>
                      <a:pt x="1241" y="523"/>
                    </a:lnTo>
                    <a:lnTo>
                      <a:pt x="1248" y="513"/>
                    </a:lnTo>
                    <a:lnTo>
                      <a:pt x="1248" y="513"/>
                    </a:lnTo>
                    <a:lnTo>
                      <a:pt x="1252" y="507"/>
                    </a:lnTo>
                    <a:lnTo>
                      <a:pt x="1256" y="499"/>
                    </a:lnTo>
                    <a:lnTo>
                      <a:pt x="1256" y="491"/>
                    </a:lnTo>
                    <a:lnTo>
                      <a:pt x="1256" y="483"/>
                    </a:lnTo>
                    <a:lnTo>
                      <a:pt x="1256" y="475"/>
                    </a:lnTo>
                    <a:lnTo>
                      <a:pt x="1254" y="467"/>
                    </a:lnTo>
                    <a:lnTo>
                      <a:pt x="1250" y="461"/>
                    </a:lnTo>
                    <a:lnTo>
                      <a:pt x="1245" y="453"/>
                    </a:lnTo>
                    <a:lnTo>
                      <a:pt x="1245" y="453"/>
                    </a:lnTo>
                    <a:lnTo>
                      <a:pt x="1233" y="439"/>
                    </a:lnTo>
                    <a:lnTo>
                      <a:pt x="1221" y="421"/>
                    </a:lnTo>
                    <a:lnTo>
                      <a:pt x="1217" y="411"/>
                    </a:lnTo>
                    <a:lnTo>
                      <a:pt x="1213" y="401"/>
                    </a:lnTo>
                    <a:lnTo>
                      <a:pt x="1211" y="389"/>
                    </a:lnTo>
                    <a:lnTo>
                      <a:pt x="1211" y="378"/>
                    </a:lnTo>
                    <a:lnTo>
                      <a:pt x="1211" y="372"/>
                    </a:lnTo>
                    <a:lnTo>
                      <a:pt x="1211" y="372"/>
                    </a:lnTo>
                    <a:lnTo>
                      <a:pt x="1211" y="342"/>
                    </a:lnTo>
                    <a:lnTo>
                      <a:pt x="1211" y="332"/>
                    </a:lnTo>
                    <a:lnTo>
                      <a:pt x="1209" y="326"/>
                    </a:lnTo>
                    <a:lnTo>
                      <a:pt x="1209" y="326"/>
                    </a:lnTo>
                    <a:lnTo>
                      <a:pt x="1205" y="320"/>
                    </a:lnTo>
                    <a:lnTo>
                      <a:pt x="1199" y="310"/>
                    </a:lnTo>
                    <a:lnTo>
                      <a:pt x="1181" y="286"/>
                    </a:lnTo>
                    <a:lnTo>
                      <a:pt x="1181" y="286"/>
                    </a:lnTo>
                    <a:lnTo>
                      <a:pt x="1173" y="276"/>
                    </a:lnTo>
                    <a:lnTo>
                      <a:pt x="1171" y="264"/>
                    </a:lnTo>
                    <a:lnTo>
                      <a:pt x="1171" y="252"/>
                    </a:lnTo>
                    <a:lnTo>
                      <a:pt x="1177" y="240"/>
                    </a:lnTo>
                    <a:lnTo>
                      <a:pt x="1177" y="240"/>
                    </a:lnTo>
                    <a:lnTo>
                      <a:pt x="1177" y="238"/>
                    </a:lnTo>
                    <a:lnTo>
                      <a:pt x="1177" y="238"/>
                    </a:lnTo>
                    <a:lnTo>
                      <a:pt x="1181" y="232"/>
                    </a:lnTo>
                    <a:lnTo>
                      <a:pt x="1185" y="222"/>
                    </a:lnTo>
                    <a:lnTo>
                      <a:pt x="1195" y="215"/>
                    </a:lnTo>
                    <a:lnTo>
                      <a:pt x="1207" y="209"/>
                    </a:lnTo>
                    <a:lnTo>
                      <a:pt x="1207" y="209"/>
                    </a:lnTo>
                    <a:lnTo>
                      <a:pt x="1215" y="205"/>
                    </a:lnTo>
                    <a:lnTo>
                      <a:pt x="1221" y="201"/>
                    </a:lnTo>
                    <a:lnTo>
                      <a:pt x="1225" y="197"/>
                    </a:lnTo>
                    <a:lnTo>
                      <a:pt x="1227" y="191"/>
                    </a:lnTo>
                    <a:lnTo>
                      <a:pt x="1229" y="181"/>
                    </a:lnTo>
                    <a:lnTo>
                      <a:pt x="1229" y="171"/>
                    </a:lnTo>
                    <a:lnTo>
                      <a:pt x="1225" y="139"/>
                    </a:lnTo>
                    <a:lnTo>
                      <a:pt x="1225" y="139"/>
                    </a:lnTo>
                    <a:lnTo>
                      <a:pt x="1205" y="38"/>
                    </a:lnTo>
                    <a:lnTo>
                      <a:pt x="1205" y="38"/>
                    </a:lnTo>
                    <a:lnTo>
                      <a:pt x="1199" y="2"/>
                    </a:lnTo>
                    <a:lnTo>
                      <a:pt x="1199" y="2"/>
                    </a:lnTo>
                    <a:lnTo>
                      <a:pt x="1199" y="2"/>
                    </a:lnTo>
                    <a:lnTo>
                      <a:pt x="1199" y="2"/>
                    </a:lnTo>
                    <a:lnTo>
                      <a:pt x="1189" y="0"/>
                    </a:lnTo>
                    <a:lnTo>
                      <a:pt x="1189" y="0"/>
                    </a:lnTo>
                    <a:lnTo>
                      <a:pt x="1177" y="2"/>
                    </a:lnTo>
                    <a:lnTo>
                      <a:pt x="1163" y="10"/>
                    </a:lnTo>
                    <a:lnTo>
                      <a:pt x="1163" y="10"/>
                    </a:lnTo>
                    <a:lnTo>
                      <a:pt x="1139" y="26"/>
                    </a:lnTo>
                    <a:lnTo>
                      <a:pt x="1117" y="42"/>
                    </a:lnTo>
                    <a:lnTo>
                      <a:pt x="1095" y="59"/>
                    </a:lnTo>
                    <a:lnTo>
                      <a:pt x="1085" y="69"/>
                    </a:lnTo>
                    <a:lnTo>
                      <a:pt x="1078" y="81"/>
                    </a:lnTo>
                    <a:lnTo>
                      <a:pt x="1078" y="81"/>
                    </a:lnTo>
                    <a:lnTo>
                      <a:pt x="1058" y="107"/>
                    </a:lnTo>
                    <a:lnTo>
                      <a:pt x="1036" y="131"/>
                    </a:lnTo>
                    <a:lnTo>
                      <a:pt x="1012" y="151"/>
                    </a:lnTo>
                    <a:lnTo>
                      <a:pt x="986" y="169"/>
                    </a:lnTo>
                    <a:lnTo>
                      <a:pt x="960" y="183"/>
                    </a:lnTo>
                    <a:lnTo>
                      <a:pt x="932" y="195"/>
                    </a:lnTo>
                    <a:lnTo>
                      <a:pt x="901" y="205"/>
                    </a:lnTo>
                    <a:lnTo>
                      <a:pt x="869" y="213"/>
                    </a:lnTo>
                    <a:lnTo>
                      <a:pt x="869" y="213"/>
                    </a:lnTo>
                    <a:lnTo>
                      <a:pt x="819" y="221"/>
                    </a:lnTo>
                    <a:lnTo>
                      <a:pt x="793" y="224"/>
                    </a:lnTo>
                    <a:lnTo>
                      <a:pt x="767" y="230"/>
                    </a:lnTo>
                    <a:lnTo>
                      <a:pt x="767" y="230"/>
                    </a:lnTo>
                    <a:lnTo>
                      <a:pt x="742" y="240"/>
                    </a:lnTo>
                    <a:lnTo>
                      <a:pt x="714" y="250"/>
                    </a:lnTo>
                    <a:lnTo>
                      <a:pt x="688" y="260"/>
                    </a:lnTo>
                    <a:lnTo>
                      <a:pt x="662" y="270"/>
                    </a:lnTo>
                    <a:lnTo>
                      <a:pt x="662" y="270"/>
                    </a:lnTo>
                    <a:lnTo>
                      <a:pt x="602" y="286"/>
                    </a:lnTo>
                    <a:lnTo>
                      <a:pt x="543" y="302"/>
                    </a:lnTo>
                    <a:lnTo>
                      <a:pt x="483" y="318"/>
                    </a:lnTo>
                    <a:lnTo>
                      <a:pt x="423" y="334"/>
                    </a:lnTo>
                    <a:lnTo>
                      <a:pt x="423" y="334"/>
                    </a:lnTo>
                    <a:lnTo>
                      <a:pt x="348" y="358"/>
                    </a:lnTo>
                    <a:lnTo>
                      <a:pt x="274" y="382"/>
                    </a:lnTo>
                    <a:lnTo>
                      <a:pt x="127" y="433"/>
                    </a:lnTo>
                    <a:lnTo>
                      <a:pt x="127" y="433"/>
                    </a:lnTo>
                    <a:lnTo>
                      <a:pt x="115" y="441"/>
                    </a:lnTo>
                    <a:lnTo>
                      <a:pt x="103" y="449"/>
                    </a:lnTo>
                    <a:lnTo>
                      <a:pt x="93" y="459"/>
                    </a:lnTo>
                    <a:lnTo>
                      <a:pt x="87" y="471"/>
                    </a:lnTo>
                    <a:lnTo>
                      <a:pt x="87" y="471"/>
                    </a:lnTo>
                    <a:lnTo>
                      <a:pt x="85" y="491"/>
                    </a:lnTo>
                    <a:lnTo>
                      <a:pt x="83" y="511"/>
                    </a:lnTo>
                    <a:lnTo>
                      <a:pt x="83" y="533"/>
                    </a:lnTo>
                    <a:lnTo>
                      <a:pt x="87" y="553"/>
                    </a:lnTo>
                    <a:lnTo>
                      <a:pt x="87" y="553"/>
                    </a:lnTo>
                    <a:lnTo>
                      <a:pt x="119" y="708"/>
                    </a:lnTo>
                    <a:lnTo>
                      <a:pt x="153" y="863"/>
                    </a:lnTo>
                    <a:lnTo>
                      <a:pt x="153" y="863"/>
                    </a:lnTo>
                    <a:lnTo>
                      <a:pt x="155" y="881"/>
                    </a:lnTo>
                    <a:lnTo>
                      <a:pt x="155" y="898"/>
                    </a:lnTo>
                    <a:lnTo>
                      <a:pt x="153" y="916"/>
                    </a:lnTo>
                    <a:lnTo>
                      <a:pt x="149" y="932"/>
                    </a:lnTo>
                    <a:lnTo>
                      <a:pt x="149" y="932"/>
                    </a:lnTo>
                    <a:lnTo>
                      <a:pt x="125" y="982"/>
                    </a:lnTo>
                    <a:lnTo>
                      <a:pt x="101" y="1032"/>
                    </a:lnTo>
                    <a:lnTo>
                      <a:pt x="87" y="1055"/>
                    </a:lnTo>
                    <a:lnTo>
                      <a:pt x="72" y="1079"/>
                    </a:lnTo>
                    <a:lnTo>
                      <a:pt x="54" y="1101"/>
                    </a:lnTo>
                    <a:lnTo>
                      <a:pt x="32" y="1121"/>
                    </a:lnTo>
                    <a:lnTo>
                      <a:pt x="32" y="1121"/>
                    </a:lnTo>
                    <a:lnTo>
                      <a:pt x="24" y="1129"/>
                    </a:lnTo>
                    <a:lnTo>
                      <a:pt x="16" y="1137"/>
                    </a:lnTo>
                    <a:lnTo>
                      <a:pt x="8" y="1147"/>
                    </a:lnTo>
                    <a:lnTo>
                      <a:pt x="4" y="1157"/>
                    </a:lnTo>
                    <a:lnTo>
                      <a:pt x="4" y="1157"/>
                    </a:lnTo>
                    <a:lnTo>
                      <a:pt x="2" y="1169"/>
                    </a:lnTo>
                    <a:lnTo>
                      <a:pt x="0" y="1183"/>
                    </a:lnTo>
                    <a:lnTo>
                      <a:pt x="2" y="1195"/>
                    </a:lnTo>
                    <a:lnTo>
                      <a:pt x="4" y="1199"/>
                    </a:lnTo>
                    <a:lnTo>
                      <a:pt x="6" y="1203"/>
                    </a:lnTo>
                    <a:lnTo>
                      <a:pt x="6" y="1203"/>
                    </a:lnTo>
                    <a:lnTo>
                      <a:pt x="91" y="1274"/>
                    </a:lnTo>
                    <a:lnTo>
                      <a:pt x="183" y="1352"/>
                    </a:lnTo>
                    <a:lnTo>
                      <a:pt x="183" y="1352"/>
                    </a:lnTo>
                    <a:lnTo>
                      <a:pt x="183" y="1352"/>
                    </a:lnTo>
                    <a:lnTo>
                      <a:pt x="183" y="1352"/>
                    </a:lnTo>
                    <a:lnTo>
                      <a:pt x="201" y="1342"/>
                    </a:lnTo>
                    <a:lnTo>
                      <a:pt x="209" y="1340"/>
                    </a:lnTo>
                    <a:lnTo>
                      <a:pt x="221" y="1336"/>
                    </a:lnTo>
                    <a:lnTo>
                      <a:pt x="221" y="1336"/>
                    </a:lnTo>
                    <a:lnTo>
                      <a:pt x="237" y="1332"/>
                    </a:lnTo>
                    <a:lnTo>
                      <a:pt x="243" y="1328"/>
                    </a:lnTo>
                    <a:lnTo>
                      <a:pt x="249" y="1324"/>
                    </a:lnTo>
                    <a:lnTo>
                      <a:pt x="254" y="1316"/>
                    </a:lnTo>
                    <a:lnTo>
                      <a:pt x="260" y="1306"/>
                    </a:lnTo>
                    <a:lnTo>
                      <a:pt x="270" y="1280"/>
                    </a:lnTo>
                    <a:lnTo>
                      <a:pt x="270" y="1280"/>
                    </a:lnTo>
                    <a:lnTo>
                      <a:pt x="280" y="1260"/>
                    </a:lnTo>
                    <a:lnTo>
                      <a:pt x="292" y="1242"/>
                    </a:lnTo>
                    <a:lnTo>
                      <a:pt x="304" y="1224"/>
                    </a:lnTo>
                    <a:lnTo>
                      <a:pt x="318" y="1211"/>
                    </a:lnTo>
                    <a:lnTo>
                      <a:pt x="318" y="1211"/>
                    </a:lnTo>
                    <a:lnTo>
                      <a:pt x="328" y="1197"/>
                    </a:lnTo>
                    <a:lnTo>
                      <a:pt x="328" y="1197"/>
                    </a:lnTo>
                    <a:lnTo>
                      <a:pt x="340" y="1187"/>
                    </a:lnTo>
                    <a:lnTo>
                      <a:pt x="354" y="1179"/>
                    </a:lnTo>
                    <a:lnTo>
                      <a:pt x="368" y="1175"/>
                    </a:lnTo>
                    <a:lnTo>
                      <a:pt x="382" y="1173"/>
                    </a:lnTo>
                    <a:lnTo>
                      <a:pt x="382" y="1173"/>
                    </a:lnTo>
                    <a:lnTo>
                      <a:pt x="396" y="1175"/>
                    </a:lnTo>
                    <a:lnTo>
                      <a:pt x="408" y="1181"/>
                    </a:lnTo>
                    <a:lnTo>
                      <a:pt x="408" y="1181"/>
                    </a:lnTo>
                    <a:lnTo>
                      <a:pt x="421" y="1187"/>
                    </a:lnTo>
                    <a:lnTo>
                      <a:pt x="435" y="1189"/>
                    </a:lnTo>
                    <a:lnTo>
                      <a:pt x="435" y="1189"/>
                    </a:lnTo>
                    <a:lnTo>
                      <a:pt x="443" y="1189"/>
                    </a:lnTo>
                    <a:lnTo>
                      <a:pt x="451" y="1187"/>
                    </a:lnTo>
                    <a:lnTo>
                      <a:pt x="467" y="1179"/>
                    </a:lnTo>
                    <a:lnTo>
                      <a:pt x="485" y="1169"/>
                    </a:lnTo>
                    <a:lnTo>
                      <a:pt x="503" y="1157"/>
                    </a:lnTo>
                    <a:lnTo>
                      <a:pt x="507" y="1153"/>
                    </a:lnTo>
                    <a:lnTo>
                      <a:pt x="507" y="1153"/>
                    </a:lnTo>
                    <a:lnTo>
                      <a:pt x="531" y="1137"/>
                    </a:lnTo>
                    <a:lnTo>
                      <a:pt x="557" y="1121"/>
                    </a:lnTo>
                    <a:lnTo>
                      <a:pt x="584" y="1105"/>
                    </a:lnTo>
                    <a:lnTo>
                      <a:pt x="614" y="1091"/>
                    </a:lnTo>
                    <a:lnTo>
                      <a:pt x="646" y="1079"/>
                    </a:lnTo>
                    <a:lnTo>
                      <a:pt x="680" y="1069"/>
                    </a:lnTo>
                    <a:lnTo>
                      <a:pt x="716" y="1061"/>
                    </a:lnTo>
                    <a:lnTo>
                      <a:pt x="753" y="1057"/>
                    </a:lnTo>
                    <a:lnTo>
                      <a:pt x="753" y="1057"/>
                    </a:lnTo>
                    <a:lnTo>
                      <a:pt x="763" y="1057"/>
                    </a:lnTo>
                    <a:lnTo>
                      <a:pt x="763" y="1057"/>
                    </a:lnTo>
                    <a:lnTo>
                      <a:pt x="767" y="1046"/>
                    </a:lnTo>
                    <a:lnTo>
                      <a:pt x="767" y="1046"/>
                    </a:lnTo>
                    <a:lnTo>
                      <a:pt x="771" y="1034"/>
                    </a:lnTo>
                    <a:lnTo>
                      <a:pt x="777" y="1022"/>
                    </a:lnTo>
                    <a:lnTo>
                      <a:pt x="785" y="1014"/>
                    </a:lnTo>
                    <a:lnTo>
                      <a:pt x="791" y="1008"/>
                    </a:lnTo>
                    <a:lnTo>
                      <a:pt x="791" y="1008"/>
                    </a:lnTo>
                    <a:lnTo>
                      <a:pt x="795" y="1002"/>
                    </a:lnTo>
                    <a:lnTo>
                      <a:pt x="795" y="1002"/>
                    </a:lnTo>
                    <a:lnTo>
                      <a:pt x="801" y="996"/>
                    </a:lnTo>
                    <a:lnTo>
                      <a:pt x="809" y="992"/>
                    </a:lnTo>
                    <a:lnTo>
                      <a:pt x="817" y="988"/>
                    </a:lnTo>
                    <a:lnTo>
                      <a:pt x="827" y="988"/>
                    </a:lnTo>
                    <a:lnTo>
                      <a:pt x="827" y="988"/>
                    </a:lnTo>
                    <a:lnTo>
                      <a:pt x="829" y="988"/>
                    </a:lnTo>
                    <a:lnTo>
                      <a:pt x="829" y="988"/>
                    </a:lnTo>
                    <a:lnTo>
                      <a:pt x="839" y="990"/>
                    </a:lnTo>
                    <a:lnTo>
                      <a:pt x="847" y="994"/>
                    </a:lnTo>
                    <a:lnTo>
                      <a:pt x="855" y="1000"/>
                    </a:lnTo>
                    <a:lnTo>
                      <a:pt x="861" y="1008"/>
                    </a:lnTo>
                    <a:lnTo>
                      <a:pt x="861" y="1008"/>
                    </a:lnTo>
                    <a:lnTo>
                      <a:pt x="865" y="1012"/>
                    </a:lnTo>
                    <a:lnTo>
                      <a:pt x="865" y="1012"/>
                    </a:lnTo>
                    <a:lnTo>
                      <a:pt x="871" y="1020"/>
                    </a:lnTo>
                    <a:lnTo>
                      <a:pt x="879" y="1032"/>
                    </a:lnTo>
                    <a:lnTo>
                      <a:pt x="883" y="1046"/>
                    </a:lnTo>
                    <a:lnTo>
                      <a:pt x="883" y="1053"/>
                    </a:lnTo>
                    <a:lnTo>
                      <a:pt x="883" y="1061"/>
                    </a:lnTo>
                    <a:lnTo>
                      <a:pt x="883" y="1061"/>
                    </a:lnTo>
                    <a:lnTo>
                      <a:pt x="877" y="1103"/>
                    </a:lnTo>
                    <a:lnTo>
                      <a:pt x="877" y="1103"/>
                    </a:lnTo>
                    <a:lnTo>
                      <a:pt x="891" y="1103"/>
                    </a:lnTo>
                    <a:lnTo>
                      <a:pt x="891" y="1103"/>
                    </a:lnTo>
                    <a:lnTo>
                      <a:pt x="907" y="1101"/>
                    </a:lnTo>
                    <a:lnTo>
                      <a:pt x="924" y="1097"/>
                    </a:lnTo>
                    <a:lnTo>
                      <a:pt x="940" y="1091"/>
                    </a:lnTo>
                    <a:lnTo>
                      <a:pt x="956" y="1083"/>
                    </a:lnTo>
                    <a:lnTo>
                      <a:pt x="972" y="1073"/>
                    </a:lnTo>
                    <a:lnTo>
                      <a:pt x="988" y="1061"/>
                    </a:lnTo>
                    <a:lnTo>
                      <a:pt x="1002" y="1048"/>
                    </a:lnTo>
                    <a:lnTo>
                      <a:pt x="1014" y="1034"/>
                    </a:lnTo>
                    <a:lnTo>
                      <a:pt x="1014"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43" name="Freeform 17">
                <a:extLst>
                  <a:ext uri="{FF2B5EF4-FFF2-40B4-BE49-F238E27FC236}">
                    <a16:creationId xmlns:a16="http://schemas.microsoft.com/office/drawing/2014/main" id="{06B6B83F-872E-4BA9-94FB-FAAF6FE5F065}"/>
                  </a:ext>
                </a:extLst>
              </p:cNvPr>
              <p:cNvSpPr>
                <a:spLocks/>
              </p:cNvSpPr>
              <p:nvPr/>
            </p:nvSpPr>
            <p:spPr bwMode="auto">
              <a:xfrm>
                <a:off x="845562" y="2686742"/>
                <a:ext cx="767930" cy="1184699"/>
              </a:xfrm>
              <a:custGeom>
                <a:avLst/>
                <a:gdLst>
                  <a:gd name="T0" fmla="*/ 300 w 831"/>
                  <a:gd name="T1" fmla="*/ 1282 h 1282"/>
                  <a:gd name="T2" fmla="*/ 320 w 831"/>
                  <a:gd name="T3" fmla="*/ 1276 h 1282"/>
                  <a:gd name="T4" fmla="*/ 344 w 831"/>
                  <a:gd name="T5" fmla="*/ 1234 h 1282"/>
                  <a:gd name="T6" fmla="*/ 374 w 831"/>
                  <a:gd name="T7" fmla="*/ 1192 h 1282"/>
                  <a:gd name="T8" fmla="*/ 398 w 831"/>
                  <a:gd name="T9" fmla="*/ 1200 h 1282"/>
                  <a:gd name="T10" fmla="*/ 431 w 831"/>
                  <a:gd name="T11" fmla="*/ 1230 h 1282"/>
                  <a:gd name="T12" fmla="*/ 463 w 831"/>
                  <a:gd name="T13" fmla="*/ 1240 h 1282"/>
                  <a:gd name="T14" fmla="*/ 495 w 831"/>
                  <a:gd name="T15" fmla="*/ 1210 h 1282"/>
                  <a:gd name="T16" fmla="*/ 551 w 831"/>
                  <a:gd name="T17" fmla="*/ 1137 h 1282"/>
                  <a:gd name="T18" fmla="*/ 577 w 831"/>
                  <a:gd name="T19" fmla="*/ 1073 h 1282"/>
                  <a:gd name="T20" fmla="*/ 644 w 831"/>
                  <a:gd name="T21" fmla="*/ 1020 h 1282"/>
                  <a:gd name="T22" fmla="*/ 714 w 831"/>
                  <a:gd name="T23" fmla="*/ 994 h 1282"/>
                  <a:gd name="T24" fmla="*/ 742 w 831"/>
                  <a:gd name="T25" fmla="*/ 990 h 1282"/>
                  <a:gd name="T26" fmla="*/ 765 w 831"/>
                  <a:gd name="T27" fmla="*/ 1022 h 1282"/>
                  <a:gd name="T28" fmla="*/ 793 w 831"/>
                  <a:gd name="T29" fmla="*/ 1077 h 1282"/>
                  <a:gd name="T30" fmla="*/ 831 w 831"/>
                  <a:gd name="T31" fmla="*/ 984 h 1282"/>
                  <a:gd name="T32" fmla="*/ 819 w 831"/>
                  <a:gd name="T33" fmla="*/ 956 h 1282"/>
                  <a:gd name="T34" fmla="*/ 799 w 831"/>
                  <a:gd name="T35" fmla="*/ 938 h 1282"/>
                  <a:gd name="T36" fmla="*/ 777 w 831"/>
                  <a:gd name="T37" fmla="*/ 940 h 1282"/>
                  <a:gd name="T38" fmla="*/ 720 w 831"/>
                  <a:gd name="T39" fmla="*/ 920 h 1282"/>
                  <a:gd name="T40" fmla="*/ 680 w 831"/>
                  <a:gd name="T41" fmla="*/ 868 h 1282"/>
                  <a:gd name="T42" fmla="*/ 642 w 831"/>
                  <a:gd name="T43" fmla="*/ 833 h 1282"/>
                  <a:gd name="T44" fmla="*/ 598 w 831"/>
                  <a:gd name="T45" fmla="*/ 775 h 1282"/>
                  <a:gd name="T46" fmla="*/ 594 w 831"/>
                  <a:gd name="T47" fmla="*/ 705 h 1282"/>
                  <a:gd name="T48" fmla="*/ 606 w 831"/>
                  <a:gd name="T49" fmla="*/ 624 h 1282"/>
                  <a:gd name="T50" fmla="*/ 585 w 831"/>
                  <a:gd name="T51" fmla="*/ 544 h 1282"/>
                  <a:gd name="T52" fmla="*/ 585 w 831"/>
                  <a:gd name="T53" fmla="*/ 521 h 1282"/>
                  <a:gd name="T54" fmla="*/ 557 w 831"/>
                  <a:gd name="T55" fmla="*/ 367 h 1282"/>
                  <a:gd name="T56" fmla="*/ 573 w 831"/>
                  <a:gd name="T57" fmla="*/ 324 h 1282"/>
                  <a:gd name="T58" fmla="*/ 610 w 831"/>
                  <a:gd name="T59" fmla="*/ 250 h 1282"/>
                  <a:gd name="T60" fmla="*/ 642 w 831"/>
                  <a:gd name="T61" fmla="*/ 216 h 1282"/>
                  <a:gd name="T62" fmla="*/ 674 w 831"/>
                  <a:gd name="T63" fmla="*/ 137 h 1282"/>
                  <a:gd name="T64" fmla="*/ 688 w 831"/>
                  <a:gd name="T65" fmla="*/ 27 h 1282"/>
                  <a:gd name="T66" fmla="*/ 672 w 831"/>
                  <a:gd name="T67" fmla="*/ 0 h 1282"/>
                  <a:gd name="T68" fmla="*/ 652 w 831"/>
                  <a:gd name="T69" fmla="*/ 25 h 1282"/>
                  <a:gd name="T70" fmla="*/ 636 w 831"/>
                  <a:gd name="T71" fmla="*/ 59 h 1282"/>
                  <a:gd name="T72" fmla="*/ 600 w 831"/>
                  <a:gd name="T73" fmla="*/ 71 h 1282"/>
                  <a:gd name="T74" fmla="*/ 511 w 831"/>
                  <a:gd name="T75" fmla="*/ 87 h 1282"/>
                  <a:gd name="T76" fmla="*/ 402 w 831"/>
                  <a:gd name="T77" fmla="*/ 143 h 1282"/>
                  <a:gd name="T78" fmla="*/ 330 w 831"/>
                  <a:gd name="T79" fmla="*/ 189 h 1282"/>
                  <a:gd name="T80" fmla="*/ 280 w 831"/>
                  <a:gd name="T81" fmla="*/ 202 h 1282"/>
                  <a:gd name="T82" fmla="*/ 245 w 831"/>
                  <a:gd name="T83" fmla="*/ 192 h 1282"/>
                  <a:gd name="T84" fmla="*/ 227 w 831"/>
                  <a:gd name="T85" fmla="*/ 185 h 1282"/>
                  <a:gd name="T86" fmla="*/ 205 w 831"/>
                  <a:gd name="T87" fmla="*/ 194 h 1282"/>
                  <a:gd name="T88" fmla="*/ 155 w 831"/>
                  <a:gd name="T89" fmla="*/ 266 h 1282"/>
                  <a:gd name="T90" fmla="*/ 125 w 831"/>
                  <a:gd name="T91" fmla="*/ 320 h 1282"/>
                  <a:gd name="T92" fmla="*/ 72 w 831"/>
                  <a:gd name="T93" fmla="*/ 350 h 1282"/>
                  <a:gd name="T94" fmla="*/ 32 w 831"/>
                  <a:gd name="T95" fmla="*/ 367 h 1282"/>
                  <a:gd name="T96" fmla="*/ 56 w 831"/>
                  <a:gd name="T97" fmla="*/ 427 h 1282"/>
                  <a:gd name="T98" fmla="*/ 38 w 831"/>
                  <a:gd name="T99" fmla="*/ 503 h 1282"/>
                  <a:gd name="T100" fmla="*/ 18 w 831"/>
                  <a:gd name="T101" fmla="*/ 536 h 1282"/>
                  <a:gd name="T102" fmla="*/ 34 w 831"/>
                  <a:gd name="T103" fmla="*/ 636 h 1282"/>
                  <a:gd name="T104" fmla="*/ 68 w 831"/>
                  <a:gd name="T105" fmla="*/ 805 h 1282"/>
                  <a:gd name="T106" fmla="*/ 58 w 831"/>
                  <a:gd name="T107" fmla="*/ 886 h 1282"/>
                  <a:gd name="T108" fmla="*/ 22 w 831"/>
                  <a:gd name="T109" fmla="*/ 938 h 1282"/>
                  <a:gd name="T110" fmla="*/ 2 w 831"/>
                  <a:gd name="T111" fmla="*/ 972 h 1282"/>
                  <a:gd name="T112" fmla="*/ 16 w 831"/>
                  <a:gd name="T113" fmla="*/ 1016 h 1282"/>
                  <a:gd name="T114" fmla="*/ 52 w 831"/>
                  <a:gd name="T115" fmla="*/ 1051 h 1282"/>
                  <a:gd name="T116" fmla="*/ 68 w 831"/>
                  <a:gd name="T117" fmla="*/ 1111 h 1282"/>
                  <a:gd name="T118" fmla="*/ 56 w 831"/>
                  <a:gd name="T119" fmla="*/ 1165 h 1282"/>
                  <a:gd name="T120" fmla="*/ 64 w 831"/>
                  <a:gd name="T121" fmla="*/ 1210 h 1282"/>
                  <a:gd name="T122" fmla="*/ 105 w 831"/>
                  <a:gd name="T123" fmla="*/ 1232 h 1282"/>
                  <a:gd name="T124" fmla="*/ 259 w 831"/>
                  <a:gd name="T125" fmla="*/ 1276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1282">
                    <a:moveTo>
                      <a:pt x="259" y="1276"/>
                    </a:moveTo>
                    <a:lnTo>
                      <a:pt x="259" y="1276"/>
                    </a:lnTo>
                    <a:lnTo>
                      <a:pt x="282" y="1280"/>
                    </a:lnTo>
                    <a:lnTo>
                      <a:pt x="300" y="1282"/>
                    </a:lnTo>
                    <a:lnTo>
                      <a:pt x="300" y="1282"/>
                    </a:lnTo>
                    <a:lnTo>
                      <a:pt x="308" y="1280"/>
                    </a:lnTo>
                    <a:lnTo>
                      <a:pt x="314" y="1280"/>
                    </a:lnTo>
                    <a:lnTo>
                      <a:pt x="320" y="1276"/>
                    </a:lnTo>
                    <a:lnTo>
                      <a:pt x="324" y="1272"/>
                    </a:lnTo>
                    <a:lnTo>
                      <a:pt x="334" y="1258"/>
                    </a:lnTo>
                    <a:lnTo>
                      <a:pt x="344" y="1234"/>
                    </a:lnTo>
                    <a:lnTo>
                      <a:pt x="344" y="1234"/>
                    </a:lnTo>
                    <a:lnTo>
                      <a:pt x="352" y="1216"/>
                    </a:lnTo>
                    <a:lnTo>
                      <a:pt x="360" y="1202"/>
                    </a:lnTo>
                    <a:lnTo>
                      <a:pt x="370" y="1194"/>
                    </a:lnTo>
                    <a:lnTo>
                      <a:pt x="374" y="1192"/>
                    </a:lnTo>
                    <a:lnTo>
                      <a:pt x="378" y="1192"/>
                    </a:lnTo>
                    <a:lnTo>
                      <a:pt x="378" y="1192"/>
                    </a:lnTo>
                    <a:lnTo>
                      <a:pt x="388" y="1194"/>
                    </a:lnTo>
                    <a:lnTo>
                      <a:pt x="398" y="1200"/>
                    </a:lnTo>
                    <a:lnTo>
                      <a:pt x="410" y="1210"/>
                    </a:lnTo>
                    <a:lnTo>
                      <a:pt x="424" y="1224"/>
                    </a:lnTo>
                    <a:lnTo>
                      <a:pt x="424" y="1224"/>
                    </a:lnTo>
                    <a:lnTo>
                      <a:pt x="431" y="1230"/>
                    </a:lnTo>
                    <a:lnTo>
                      <a:pt x="441" y="1234"/>
                    </a:lnTo>
                    <a:lnTo>
                      <a:pt x="453" y="1238"/>
                    </a:lnTo>
                    <a:lnTo>
                      <a:pt x="463" y="1240"/>
                    </a:lnTo>
                    <a:lnTo>
                      <a:pt x="463" y="1240"/>
                    </a:lnTo>
                    <a:lnTo>
                      <a:pt x="467" y="1240"/>
                    </a:lnTo>
                    <a:lnTo>
                      <a:pt x="469" y="1238"/>
                    </a:lnTo>
                    <a:lnTo>
                      <a:pt x="469" y="1238"/>
                    </a:lnTo>
                    <a:lnTo>
                      <a:pt x="495" y="1210"/>
                    </a:lnTo>
                    <a:lnTo>
                      <a:pt x="521" y="1183"/>
                    </a:lnTo>
                    <a:lnTo>
                      <a:pt x="533" y="1167"/>
                    </a:lnTo>
                    <a:lnTo>
                      <a:pt x="543" y="1153"/>
                    </a:lnTo>
                    <a:lnTo>
                      <a:pt x="551" y="1137"/>
                    </a:lnTo>
                    <a:lnTo>
                      <a:pt x="557" y="1121"/>
                    </a:lnTo>
                    <a:lnTo>
                      <a:pt x="557" y="1121"/>
                    </a:lnTo>
                    <a:lnTo>
                      <a:pt x="567" y="1095"/>
                    </a:lnTo>
                    <a:lnTo>
                      <a:pt x="577" y="1073"/>
                    </a:lnTo>
                    <a:lnTo>
                      <a:pt x="591" y="1055"/>
                    </a:lnTo>
                    <a:lnTo>
                      <a:pt x="606" y="1041"/>
                    </a:lnTo>
                    <a:lnTo>
                      <a:pt x="624" y="1029"/>
                    </a:lnTo>
                    <a:lnTo>
                      <a:pt x="644" y="1020"/>
                    </a:lnTo>
                    <a:lnTo>
                      <a:pt x="664" y="1010"/>
                    </a:lnTo>
                    <a:lnTo>
                      <a:pt x="686" y="1002"/>
                    </a:lnTo>
                    <a:lnTo>
                      <a:pt x="686" y="1002"/>
                    </a:lnTo>
                    <a:lnTo>
                      <a:pt x="714" y="994"/>
                    </a:lnTo>
                    <a:lnTo>
                      <a:pt x="726" y="990"/>
                    </a:lnTo>
                    <a:lnTo>
                      <a:pt x="734" y="990"/>
                    </a:lnTo>
                    <a:lnTo>
                      <a:pt x="734" y="990"/>
                    </a:lnTo>
                    <a:lnTo>
                      <a:pt x="742" y="990"/>
                    </a:lnTo>
                    <a:lnTo>
                      <a:pt x="748" y="994"/>
                    </a:lnTo>
                    <a:lnTo>
                      <a:pt x="752" y="998"/>
                    </a:lnTo>
                    <a:lnTo>
                      <a:pt x="756" y="1004"/>
                    </a:lnTo>
                    <a:lnTo>
                      <a:pt x="765" y="1022"/>
                    </a:lnTo>
                    <a:lnTo>
                      <a:pt x="775" y="1047"/>
                    </a:lnTo>
                    <a:lnTo>
                      <a:pt x="775" y="1047"/>
                    </a:lnTo>
                    <a:lnTo>
                      <a:pt x="779" y="1057"/>
                    </a:lnTo>
                    <a:lnTo>
                      <a:pt x="793" y="1077"/>
                    </a:lnTo>
                    <a:lnTo>
                      <a:pt x="793" y="1077"/>
                    </a:lnTo>
                    <a:lnTo>
                      <a:pt x="817" y="1025"/>
                    </a:lnTo>
                    <a:lnTo>
                      <a:pt x="825" y="1004"/>
                    </a:lnTo>
                    <a:lnTo>
                      <a:pt x="831" y="984"/>
                    </a:lnTo>
                    <a:lnTo>
                      <a:pt x="831" y="984"/>
                    </a:lnTo>
                    <a:lnTo>
                      <a:pt x="829" y="978"/>
                    </a:lnTo>
                    <a:lnTo>
                      <a:pt x="827" y="970"/>
                    </a:lnTo>
                    <a:lnTo>
                      <a:pt x="819" y="956"/>
                    </a:lnTo>
                    <a:lnTo>
                      <a:pt x="809" y="942"/>
                    </a:lnTo>
                    <a:lnTo>
                      <a:pt x="803" y="940"/>
                    </a:lnTo>
                    <a:lnTo>
                      <a:pt x="799" y="938"/>
                    </a:lnTo>
                    <a:lnTo>
                      <a:pt x="799" y="938"/>
                    </a:lnTo>
                    <a:lnTo>
                      <a:pt x="799" y="938"/>
                    </a:lnTo>
                    <a:lnTo>
                      <a:pt x="799" y="938"/>
                    </a:lnTo>
                    <a:lnTo>
                      <a:pt x="777" y="940"/>
                    </a:lnTo>
                    <a:lnTo>
                      <a:pt x="777" y="940"/>
                    </a:lnTo>
                    <a:lnTo>
                      <a:pt x="759" y="938"/>
                    </a:lnTo>
                    <a:lnTo>
                      <a:pt x="746" y="934"/>
                    </a:lnTo>
                    <a:lnTo>
                      <a:pt x="732" y="928"/>
                    </a:lnTo>
                    <a:lnTo>
                      <a:pt x="720" y="920"/>
                    </a:lnTo>
                    <a:lnTo>
                      <a:pt x="708" y="908"/>
                    </a:lnTo>
                    <a:lnTo>
                      <a:pt x="698" y="896"/>
                    </a:lnTo>
                    <a:lnTo>
                      <a:pt x="680" y="868"/>
                    </a:lnTo>
                    <a:lnTo>
                      <a:pt x="680" y="868"/>
                    </a:lnTo>
                    <a:lnTo>
                      <a:pt x="672" y="858"/>
                    </a:lnTo>
                    <a:lnTo>
                      <a:pt x="662" y="849"/>
                    </a:lnTo>
                    <a:lnTo>
                      <a:pt x="642" y="833"/>
                    </a:lnTo>
                    <a:lnTo>
                      <a:pt x="642" y="833"/>
                    </a:lnTo>
                    <a:lnTo>
                      <a:pt x="626" y="819"/>
                    </a:lnTo>
                    <a:lnTo>
                      <a:pt x="614" y="807"/>
                    </a:lnTo>
                    <a:lnTo>
                      <a:pt x="604" y="791"/>
                    </a:lnTo>
                    <a:lnTo>
                      <a:pt x="598" y="775"/>
                    </a:lnTo>
                    <a:lnTo>
                      <a:pt x="594" y="759"/>
                    </a:lnTo>
                    <a:lnTo>
                      <a:pt x="592" y="741"/>
                    </a:lnTo>
                    <a:lnTo>
                      <a:pt x="592" y="723"/>
                    </a:lnTo>
                    <a:lnTo>
                      <a:pt x="594" y="705"/>
                    </a:lnTo>
                    <a:lnTo>
                      <a:pt x="594" y="705"/>
                    </a:lnTo>
                    <a:lnTo>
                      <a:pt x="602" y="666"/>
                    </a:lnTo>
                    <a:lnTo>
                      <a:pt x="604" y="644"/>
                    </a:lnTo>
                    <a:lnTo>
                      <a:pt x="606" y="624"/>
                    </a:lnTo>
                    <a:lnTo>
                      <a:pt x="604" y="604"/>
                    </a:lnTo>
                    <a:lnTo>
                      <a:pt x="602" y="584"/>
                    </a:lnTo>
                    <a:lnTo>
                      <a:pt x="594" y="564"/>
                    </a:lnTo>
                    <a:lnTo>
                      <a:pt x="585" y="544"/>
                    </a:lnTo>
                    <a:lnTo>
                      <a:pt x="585" y="544"/>
                    </a:lnTo>
                    <a:lnTo>
                      <a:pt x="585" y="540"/>
                    </a:lnTo>
                    <a:lnTo>
                      <a:pt x="585" y="534"/>
                    </a:lnTo>
                    <a:lnTo>
                      <a:pt x="585" y="521"/>
                    </a:lnTo>
                    <a:lnTo>
                      <a:pt x="585" y="521"/>
                    </a:lnTo>
                    <a:lnTo>
                      <a:pt x="559" y="383"/>
                    </a:lnTo>
                    <a:lnTo>
                      <a:pt x="559" y="383"/>
                    </a:lnTo>
                    <a:lnTo>
                      <a:pt x="557" y="367"/>
                    </a:lnTo>
                    <a:lnTo>
                      <a:pt x="557" y="361"/>
                    </a:lnTo>
                    <a:lnTo>
                      <a:pt x="559" y="356"/>
                    </a:lnTo>
                    <a:lnTo>
                      <a:pt x="559" y="356"/>
                    </a:lnTo>
                    <a:lnTo>
                      <a:pt x="573" y="324"/>
                    </a:lnTo>
                    <a:lnTo>
                      <a:pt x="587" y="292"/>
                    </a:lnTo>
                    <a:lnTo>
                      <a:pt x="592" y="278"/>
                    </a:lnTo>
                    <a:lnTo>
                      <a:pt x="602" y="264"/>
                    </a:lnTo>
                    <a:lnTo>
                      <a:pt x="610" y="250"/>
                    </a:lnTo>
                    <a:lnTo>
                      <a:pt x="622" y="240"/>
                    </a:lnTo>
                    <a:lnTo>
                      <a:pt x="622" y="240"/>
                    </a:lnTo>
                    <a:lnTo>
                      <a:pt x="634" y="228"/>
                    </a:lnTo>
                    <a:lnTo>
                      <a:pt x="642" y="216"/>
                    </a:lnTo>
                    <a:lnTo>
                      <a:pt x="652" y="204"/>
                    </a:lnTo>
                    <a:lnTo>
                      <a:pt x="658" y="191"/>
                    </a:lnTo>
                    <a:lnTo>
                      <a:pt x="668" y="165"/>
                    </a:lnTo>
                    <a:lnTo>
                      <a:pt x="674" y="137"/>
                    </a:lnTo>
                    <a:lnTo>
                      <a:pt x="678" y="111"/>
                    </a:lnTo>
                    <a:lnTo>
                      <a:pt x="680" y="81"/>
                    </a:lnTo>
                    <a:lnTo>
                      <a:pt x="684" y="53"/>
                    </a:lnTo>
                    <a:lnTo>
                      <a:pt x="688" y="27"/>
                    </a:lnTo>
                    <a:lnTo>
                      <a:pt x="688" y="27"/>
                    </a:lnTo>
                    <a:lnTo>
                      <a:pt x="686" y="22"/>
                    </a:lnTo>
                    <a:lnTo>
                      <a:pt x="682" y="14"/>
                    </a:lnTo>
                    <a:lnTo>
                      <a:pt x="672" y="0"/>
                    </a:lnTo>
                    <a:lnTo>
                      <a:pt x="672" y="0"/>
                    </a:lnTo>
                    <a:lnTo>
                      <a:pt x="660" y="14"/>
                    </a:lnTo>
                    <a:lnTo>
                      <a:pt x="654" y="20"/>
                    </a:lnTo>
                    <a:lnTo>
                      <a:pt x="652" y="25"/>
                    </a:lnTo>
                    <a:lnTo>
                      <a:pt x="652" y="25"/>
                    </a:lnTo>
                    <a:lnTo>
                      <a:pt x="646" y="45"/>
                    </a:lnTo>
                    <a:lnTo>
                      <a:pt x="642" y="51"/>
                    </a:lnTo>
                    <a:lnTo>
                      <a:pt x="636" y="59"/>
                    </a:lnTo>
                    <a:lnTo>
                      <a:pt x="630" y="63"/>
                    </a:lnTo>
                    <a:lnTo>
                      <a:pt x="622" y="67"/>
                    </a:lnTo>
                    <a:lnTo>
                      <a:pt x="612" y="69"/>
                    </a:lnTo>
                    <a:lnTo>
                      <a:pt x="600" y="71"/>
                    </a:lnTo>
                    <a:lnTo>
                      <a:pt x="600" y="71"/>
                    </a:lnTo>
                    <a:lnTo>
                      <a:pt x="571" y="73"/>
                    </a:lnTo>
                    <a:lnTo>
                      <a:pt x="539" y="79"/>
                    </a:lnTo>
                    <a:lnTo>
                      <a:pt x="511" y="87"/>
                    </a:lnTo>
                    <a:lnTo>
                      <a:pt x="481" y="99"/>
                    </a:lnTo>
                    <a:lnTo>
                      <a:pt x="455" y="111"/>
                    </a:lnTo>
                    <a:lnTo>
                      <a:pt x="427" y="127"/>
                    </a:lnTo>
                    <a:lnTo>
                      <a:pt x="402" y="143"/>
                    </a:lnTo>
                    <a:lnTo>
                      <a:pt x="376" y="159"/>
                    </a:lnTo>
                    <a:lnTo>
                      <a:pt x="376" y="159"/>
                    </a:lnTo>
                    <a:lnTo>
                      <a:pt x="352" y="175"/>
                    </a:lnTo>
                    <a:lnTo>
                      <a:pt x="330" y="189"/>
                    </a:lnTo>
                    <a:lnTo>
                      <a:pt x="318" y="194"/>
                    </a:lnTo>
                    <a:lnTo>
                      <a:pt x="306" y="198"/>
                    </a:lnTo>
                    <a:lnTo>
                      <a:pt x="292" y="200"/>
                    </a:lnTo>
                    <a:lnTo>
                      <a:pt x="280" y="202"/>
                    </a:lnTo>
                    <a:lnTo>
                      <a:pt x="280" y="202"/>
                    </a:lnTo>
                    <a:lnTo>
                      <a:pt x="268" y="200"/>
                    </a:lnTo>
                    <a:lnTo>
                      <a:pt x="257" y="198"/>
                    </a:lnTo>
                    <a:lnTo>
                      <a:pt x="245" y="192"/>
                    </a:lnTo>
                    <a:lnTo>
                      <a:pt x="231" y="187"/>
                    </a:lnTo>
                    <a:lnTo>
                      <a:pt x="231" y="187"/>
                    </a:lnTo>
                    <a:lnTo>
                      <a:pt x="227" y="185"/>
                    </a:lnTo>
                    <a:lnTo>
                      <a:pt x="227" y="185"/>
                    </a:lnTo>
                    <a:lnTo>
                      <a:pt x="215" y="189"/>
                    </a:lnTo>
                    <a:lnTo>
                      <a:pt x="209" y="191"/>
                    </a:lnTo>
                    <a:lnTo>
                      <a:pt x="205" y="194"/>
                    </a:lnTo>
                    <a:lnTo>
                      <a:pt x="205" y="194"/>
                    </a:lnTo>
                    <a:lnTo>
                      <a:pt x="177" y="228"/>
                    </a:lnTo>
                    <a:lnTo>
                      <a:pt x="163" y="248"/>
                    </a:lnTo>
                    <a:lnTo>
                      <a:pt x="155" y="266"/>
                    </a:lnTo>
                    <a:lnTo>
                      <a:pt x="155" y="266"/>
                    </a:lnTo>
                    <a:lnTo>
                      <a:pt x="149" y="282"/>
                    </a:lnTo>
                    <a:lnTo>
                      <a:pt x="141" y="296"/>
                    </a:lnTo>
                    <a:lnTo>
                      <a:pt x="135" y="310"/>
                    </a:lnTo>
                    <a:lnTo>
                      <a:pt x="125" y="320"/>
                    </a:lnTo>
                    <a:lnTo>
                      <a:pt x="115" y="330"/>
                    </a:lnTo>
                    <a:lnTo>
                      <a:pt x="103" y="338"/>
                    </a:lnTo>
                    <a:lnTo>
                      <a:pt x="90" y="344"/>
                    </a:lnTo>
                    <a:lnTo>
                      <a:pt x="72" y="350"/>
                    </a:lnTo>
                    <a:lnTo>
                      <a:pt x="72" y="350"/>
                    </a:lnTo>
                    <a:lnTo>
                      <a:pt x="64" y="352"/>
                    </a:lnTo>
                    <a:lnTo>
                      <a:pt x="54" y="356"/>
                    </a:lnTo>
                    <a:lnTo>
                      <a:pt x="32" y="367"/>
                    </a:lnTo>
                    <a:lnTo>
                      <a:pt x="32" y="367"/>
                    </a:lnTo>
                    <a:lnTo>
                      <a:pt x="44" y="387"/>
                    </a:lnTo>
                    <a:lnTo>
                      <a:pt x="52" y="407"/>
                    </a:lnTo>
                    <a:lnTo>
                      <a:pt x="56" y="427"/>
                    </a:lnTo>
                    <a:lnTo>
                      <a:pt x="56" y="447"/>
                    </a:lnTo>
                    <a:lnTo>
                      <a:pt x="52" y="465"/>
                    </a:lnTo>
                    <a:lnTo>
                      <a:pt x="46" y="485"/>
                    </a:lnTo>
                    <a:lnTo>
                      <a:pt x="38" y="503"/>
                    </a:lnTo>
                    <a:lnTo>
                      <a:pt x="26" y="521"/>
                    </a:lnTo>
                    <a:lnTo>
                      <a:pt x="26" y="521"/>
                    </a:lnTo>
                    <a:lnTo>
                      <a:pt x="22" y="528"/>
                    </a:lnTo>
                    <a:lnTo>
                      <a:pt x="18" y="536"/>
                    </a:lnTo>
                    <a:lnTo>
                      <a:pt x="18" y="544"/>
                    </a:lnTo>
                    <a:lnTo>
                      <a:pt x="18" y="552"/>
                    </a:lnTo>
                    <a:lnTo>
                      <a:pt x="18" y="552"/>
                    </a:lnTo>
                    <a:lnTo>
                      <a:pt x="34" y="636"/>
                    </a:lnTo>
                    <a:lnTo>
                      <a:pt x="52" y="721"/>
                    </a:lnTo>
                    <a:lnTo>
                      <a:pt x="52" y="721"/>
                    </a:lnTo>
                    <a:lnTo>
                      <a:pt x="64" y="777"/>
                    </a:lnTo>
                    <a:lnTo>
                      <a:pt x="68" y="805"/>
                    </a:lnTo>
                    <a:lnTo>
                      <a:pt x="70" y="833"/>
                    </a:lnTo>
                    <a:lnTo>
                      <a:pt x="66" y="860"/>
                    </a:lnTo>
                    <a:lnTo>
                      <a:pt x="62" y="874"/>
                    </a:lnTo>
                    <a:lnTo>
                      <a:pt x="58" y="886"/>
                    </a:lnTo>
                    <a:lnTo>
                      <a:pt x="52" y="900"/>
                    </a:lnTo>
                    <a:lnTo>
                      <a:pt x="44" y="912"/>
                    </a:lnTo>
                    <a:lnTo>
                      <a:pt x="34" y="926"/>
                    </a:lnTo>
                    <a:lnTo>
                      <a:pt x="22" y="938"/>
                    </a:lnTo>
                    <a:lnTo>
                      <a:pt x="22" y="938"/>
                    </a:lnTo>
                    <a:lnTo>
                      <a:pt x="12" y="948"/>
                    </a:lnTo>
                    <a:lnTo>
                      <a:pt x="6" y="960"/>
                    </a:lnTo>
                    <a:lnTo>
                      <a:pt x="2" y="972"/>
                    </a:lnTo>
                    <a:lnTo>
                      <a:pt x="0" y="982"/>
                    </a:lnTo>
                    <a:lnTo>
                      <a:pt x="2" y="994"/>
                    </a:lnTo>
                    <a:lnTo>
                      <a:pt x="8" y="1004"/>
                    </a:lnTo>
                    <a:lnTo>
                      <a:pt x="16" y="1016"/>
                    </a:lnTo>
                    <a:lnTo>
                      <a:pt x="28" y="1025"/>
                    </a:lnTo>
                    <a:lnTo>
                      <a:pt x="28" y="1025"/>
                    </a:lnTo>
                    <a:lnTo>
                      <a:pt x="42" y="1037"/>
                    </a:lnTo>
                    <a:lnTo>
                      <a:pt x="52" y="1051"/>
                    </a:lnTo>
                    <a:lnTo>
                      <a:pt x="60" y="1065"/>
                    </a:lnTo>
                    <a:lnTo>
                      <a:pt x="64" y="1079"/>
                    </a:lnTo>
                    <a:lnTo>
                      <a:pt x="68" y="1095"/>
                    </a:lnTo>
                    <a:lnTo>
                      <a:pt x="68" y="1111"/>
                    </a:lnTo>
                    <a:lnTo>
                      <a:pt x="66" y="1129"/>
                    </a:lnTo>
                    <a:lnTo>
                      <a:pt x="62" y="1147"/>
                    </a:lnTo>
                    <a:lnTo>
                      <a:pt x="62" y="1147"/>
                    </a:lnTo>
                    <a:lnTo>
                      <a:pt x="56" y="1165"/>
                    </a:lnTo>
                    <a:lnTo>
                      <a:pt x="54" y="1179"/>
                    </a:lnTo>
                    <a:lnTo>
                      <a:pt x="54" y="1190"/>
                    </a:lnTo>
                    <a:lnTo>
                      <a:pt x="58" y="1200"/>
                    </a:lnTo>
                    <a:lnTo>
                      <a:pt x="64" y="1210"/>
                    </a:lnTo>
                    <a:lnTo>
                      <a:pt x="74" y="1216"/>
                    </a:lnTo>
                    <a:lnTo>
                      <a:pt x="88" y="1224"/>
                    </a:lnTo>
                    <a:lnTo>
                      <a:pt x="105" y="1232"/>
                    </a:lnTo>
                    <a:lnTo>
                      <a:pt x="105" y="1232"/>
                    </a:lnTo>
                    <a:lnTo>
                      <a:pt x="143" y="1246"/>
                    </a:lnTo>
                    <a:lnTo>
                      <a:pt x="179" y="1258"/>
                    </a:lnTo>
                    <a:lnTo>
                      <a:pt x="219" y="1270"/>
                    </a:lnTo>
                    <a:lnTo>
                      <a:pt x="259" y="1276"/>
                    </a:lnTo>
                    <a:lnTo>
                      <a:pt x="259" y="1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44" name="Owal 143">
                <a:extLst>
                  <a:ext uri="{FF2B5EF4-FFF2-40B4-BE49-F238E27FC236}">
                    <a16:creationId xmlns:a16="http://schemas.microsoft.com/office/drawing/2014/main" id="{D2FA2273-025E-4E95-92BF-9EA911C62F15}"/>
                  </a:ext>
                </a:extLst>
              </p:cNvPr>
              <p:cNvSpPr/>
              <p:nvPr/>
            </p:nvSpPr>
            <p:spPr>
              <a:xfrm>
                <a:off x="1481972" y="2361458"/>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5" name="Owal 144">
                <a:extLst>
                  <a:ext uri="{FF2B5EF4-FFF2-40B4-BE49-F238E27FC236}">
                    <a16:creationId xmlns:a16="http://schemas.microsoft.com/office/drawing/2014/main" id="{A524F1A2-51A5-4F5F-BB7A-74578214DCA6}"/>
                  </a:ext>
                </a:extLst>
              </p:cNvPr>
              <p:cNvSpPr/>
              <p:nvPr/>
            </p:nvSpPr>
            <p:spPr>
              <a:xfrm>
                <a:off x="1177944" y="2604671"/>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6" name="Owal 145">
                <a:extLst>
                  <a:ext uri="{FF2B5EF4-FFF2-40B4-BE49-F238E27FC236}">
                    <a16:creationId xmlns:a16="http://schemas.microsoft.com/office/drawing/2014/main" id="{7EEA61A2-7D74-41A2-B311-8D6C9A65C55E}"/>
                  </a:ext>
                </a:extLst>
              </p:cNvPr>
              <p:cNvSpPr/>
              <p:nvPr/>
            </p:nvSpPr>
            <p:spPr>
              <a:xfrm>
                <a:off x="838253" y="2693554"/>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7" name="Owal 146">
                <a:extLst>
                  <a:ext uri="{FF2B5EF4-FFF2-40B4-BE49-F238E27FC236}">
                    <a16:creationId xmlns:a16="http://schemas.microsoft.com/office/drawing/2014/main" id="{4D1F5D01-37E0-4476-B6E1-CD3351818CEF}"/>
                  </a:ext>
                </a:extLst>
              </p:cNvPr>
              <p:cNvSpPr/>
              <p:nvPr/>
            </p:nvSpPr>
            <p:spPr>
              <a:xfrm>
                <a:off x="1294681" y="3000411"/>
                <a:ext cx="187291" cy="18948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8" name="Owal 147">
                <a:extLst>
                  <a:ext uri="{FF2B5EF4-FFF2-40B4-BE49-F238E27FC236}">
                    <a16:creationId xmlns:a16="http://schemas.microsoft.com/office/drawing/2014/main" id="{64D233FF-771F-4B64-98AD-93B318847AE5}"/>
                  </a:ext>
                </a:extLst>
              </p:cNvPr>
              <p:cNvSpPr/>
              <p:nvPr/>
            </p:nvSpPr>
            <p:spPr>
              <a:xfrm>
                <a:off x="1313664" y="3098494"/>
                <a:ext cx="468119" cy="45817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3" name="Grupa 102">
              <a:extLst>
                <a:ext uri="{FF2B5EF4-FFF2-40B4-BE49-F238E27FC236}">
                  <a16:creationId xmlns:a16="http://schemas.microsoft.com/office/drawing/2014/main" id="{76B4B540-BB03-4AB0-9E95-F8FCA2A2AFDA}"/>
                </a:ext>
              </a:extLst>
            </p:cNvPr>
            <p:cNvGrpSpPr/>
            <p:nvPr/>
          </p:nvGrpSpPr>
          <p:grpSpPr>
            <a:xfrm>
              <a:off x="919490" y="3623782"/>
              <a:ext cx="1653221" cy="1290971"/>
              <a:chOff x="919490" y="3623782"/>
              <a:chExt cx="1653221" cy="1290971"/>
            </a:xfrm>
            <a:solidFill>
              <a:srgbClr val="4F5A3C"/>
            </a:solidFill>
          </p:grpSpPr>
          <p:sp>
            <p:nvSpPr>
              <p:cNvPr id="137" name="Freeform 11">
                <a:extLst>
                  <a:ext uri="{FF2B5EF4-FFF2-40B4-BE49-F238E27FC236}">
                    <a16:creationId xmlns:a16="http://schemas.microsoft.com/office/drawing/2014/main" id="{53CE42CD-6A48-42EB-9FF9-A3CBC8B20C37}"/>
                  </a:ext>
                </a:extLst>
              </p:cNvPr>
              <p:cNvSpPr>
                <a:spLocks/>
              </p:cNvSpPr>
              <p:nvPr/>
            </p:nvSpPr>
            <p:spPr bwMode="auto">
              <a:xfrm>
                <a:off x="919490" y="3623782"/>
                <a:ext cx="1278034" cy="1192092"/>
              </a:xfrm>
              <a:custGeom>
                <a:avLst/>
                <a:gdLst>
                  <a:gd name="T0" fmla="*/ 1359 w 1383"/>
                  <a:gd name="T1" fmla="*/ 341 h 1290"/>
                  <a:gd name="T2" fmla="*/ 1296 w 1383"/>
                  <a:gd name="T3" fmla="*/ 316 h 1290"/>
                  <a:gd name="T4" fmla="*/ 1270 w 1383"/>
                  <a:gd name="T5" fmla="*/ 256 h 1290"/>
                  <a:gd name="T6" fmla="*/ 1238 w 1383"/>
                  <a:gd name="T7" fmla="*/ 202 h 1290"/>
                  <a:gd name="T8" fmla="*/ 1173 w 1383"/>
                  <a:gd name="T9" fmla="*/ 228 h 1290"/>
                  <a:gd name="T10" fmla="*/ 1033 w 1383"/>
                  <a:gd name="T11" fmla="*/ 230 h 1290"/>
                  <a:gd name="T12" fmla="*/ 890 w 1383"/>
                  <a:gd name="T13" fmla="*/ 139 h 1290"/>
                  <a:gd name="T14" fmla="*/ 833 w 1383"/>
                  <a:gd name="T15" fmla="*/ 53 h 1290"/>
                  <a:gd name="T16" fmla="*/ 751 w 1383"/>
                  <a:gd name="T17" fmla="*/ 79 h 1290"/>
                  <a:gd name="T18" fmla="*/ 715 w 1383"/>
                  <a:gd name="T19" fmla="*/ 103 h 1290"/>
                  <a:gd name="T20" fmla="*/ 709 w 1383"/>
                  <a:gd name="T21" fmla="*/ 105 h 1290"/>
                  <a:gd name="T22" fmla="*/ 678 w 1383"/>
                  <a:gd name="T23" fmla="*/ 85 h 1290"/>
                  <a:gd name="T24" fmla="*/ 656 w 1383"/>
                  <a:gd name="T25" fmla="*/ 47 h 1290"/>
                  <a:gd name="T26" fmla="*/ 580 w 1383"/>
                  <a:gd name="T27" fmla="*/ 41 h 1290"/>
                  <a:gd name="T28" fmla="*/ 516 w 1383"/>
                  <a:gd name="T29" fmla="*/ 117 h 1290"/>
                  <a:gd name="T30" fmla="*/ 463 w 1383"/>
                  <a:gd name="T31" fmla="*/ 204 h 1290"/>
                  <a:gd name="T32" fmla="*/ 405 w 1383"/>
                  <a:gd name="T33" fmla="*/ 262 h 1290"/>
                  <a:gd name="T34" fmla="*/ 330 w 1383"/>
                  <a:gd name="T35" fmla="*/ 250 h 1290"/>
                  <a:gd name="T36" fmla="*/ 302 w 1383"/>
                  <a:gd name="T37" fmla="*/ 234 h 1290"/>
                  <a:gd name="T38" fmla="*/ 254 w 1383"/>
                  <a:gd name="T39" fmla="*/ 302 h 1290"/>
                  <a:gd name="T40" fmla="*/ 182 w 1383"/>
                  <a:gd name="T41" fmla="*/ 306 h 1290"/>
                  <a:gd name="T42" fmla="*/ 119 w 1383"/>
                  <a:gd name="T43" fmla="*/ 306 h 1290"/>
                  <a:gd name="T44" fmla="*/ 121 w 1383"/>
                  <a:gd name="T45" fmla="*/ 355 h 1290"/>
                  <a:gd name="T46" fmla="*/ 103 w 1383"/>
                  <a:gd name="T47" fmla="*/ 447 h 1290"/>
                  <a:gd name="T48" fmla="*/ 23 w 1383"/>
                  <a:gd name="T49" fmla="*/ 681 h 1290"/>
                  <a:gd name="T50" fmla="*/ 53 w 1383"/>
                  <a:gd name="T51" fmla="*/ 660 h 1290"/>
                  <a:gd name="T52" fmla="*/ 69 w 1383"/>
                  <a:gd name="T53" fmla="*/ 602 h 1290"/>
                  <a:gd name="T54" fmla="*/ 107 w 1383"/>
                  <a:gd name="T55" fmla="*/ 582 h 1290"/>
                  <a:gd name="T56" fmla="*/ 188 w 1383"/>
                  <a:gd name="T57" fmla="*/ 604 h 1290"/>
                  <a:gd name="T58" fmla="*/ 204 w 1383"/>
                  <a:gd name="T59" fmla="*/ 606 h 1290"/>
                  <a:gd name="T60" fmla="*/ 236 w 1383"/>
                  <a:gd name="T61" fmla="*/ 660 h 1290"/>
                  <a:gd name="T62" fmla="*/ 298 w 1383"/>
                  <a:gd name="T63" fmla="*/ 739 h 1290"/>
                  <a:gd name="T64" fmla="*/ 427 w 1383"/>
                  <a:gd name="T65" fmla="*/ 787 h 1290"/>
                  <a:gd name="T66" fmla="*/ 487 w 1383"/>
                  <a:gd name="T67" fmla="*/ 829 h 1290"/>
                  <a:gd name="T68" fmla="*/ 570 w 1383"/>
                  <a:gd name="T69" fmla="*/ 864 h 1290"/>
                  <a:gd name="T70" fmla="*/ 630 w 1383"/>
                  <a:gd name="T71" fmla="*/ 856 h 1290"/>
                  <a:gd name="T72" fmla="*/ 676 w 1383"/>
                  <a:gd name="T73" fmla="*/ 852 h 1290"/>
                  <a:gd name="T74" fmla="*/ 721 w 1383"/>
                  <a:gd name="T75" fmla="*/ 890 h 1290"/>
                  <a:gd name="T76" fmla="*/ 727 w 1383"/>
                  <a:gd name="T77" fmla="*/ 962 h 1290"/>
                  <a:gd name="T78" fmla="*/ 672 w 1383"/>
                  <a:gd name="T79" fmla="*/ 1013 h 1290"/>
                  <a:gd name="T80" fmla="*/ 691 w 1383"/>
                  <a:gd name="T81" fmla="*/ 1081 h 1290"/>
                  <a:gd name="T82" fmla="*/ 785 w 1383"/>
                  <a:gd name="T83" fmla="*/ 1196 h 1290"/>
                  <a:gd name="T84" fmla="*/ 819 w 1383"/>
                  <a:gd name="T85" fmla="*/ 1270 h 1290"/>
                  <a:gd name="T86" fmla="*/ 980 w 1383"/>
                  <a:gd name="T87" fmla="*/ 1149 h 1290"/>
                  <a:gd name="T88" fmla="*/ 936 w 1383"/>
                  <a:gd name="T89" fmla="*/ 1069 h 1290"/>
                  <a:gd name="T90" fmla="*/ 970 w 1383"/>
                  <a:gd name="T91" fmla="*/ 1002 h 1290"/>
                  <a:gd name="T92" fmla="*/ 1109 w 1383"/>
                  <a:gd name="T93" fmla="*/ 840 h 1290"/>
                  <a:gd name="T94" fmla="*/ 1151 w 1383"/>
                  <a:gd name="T95" fmla="*/ 735 h 1290"/>
                  <a:gd name="T96" fmla="*/ 1224 w 1383"/>
                  <a:gd name="T97" fmla="*/ 644 h 1290"/>
                  <a:gd name="T98" fmla="*/ 1286 w 1383"/>
                  <a:gd name="T99" fmla="*/ 554 h 1290"/>
                  <a:gd name="T100" fmla="*/ 1284 w 1383"/>
                  <a:gd name="T101" fmla="*/ 516 h 1290"/>
                  <a:gd name="T102" fmla="*/ 1322 w 1383"/>
                  <a:gd name="T103" fmla="*/ 483 h 1290"/>
                  <a:gd name="T104" fmla="*/ 1381 w 1383"/>
                  <a:gd name="T105" fmla="*/ 467 h 1290"/>
                  <a:gd name="T106" fmla="*/ 1375 w 1383"/>
                  <a:gd name="T107" fmla="*/ 385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83" h="1290">
                    <a:moveTo>
                      <a:pt x="1375" y="385"/>
                    </a:moveTo>
                    <a:lnTo>
                      <a:pt x="1375" y="385"/>
                    </a:lnTo>
                    <a:lnTo>
                      <a:pt x="1373" y="371"/>
                    </a:lnTo>
                    <a:lnTo>
                      <a:pt x="1369" y="359"/>
                    </a:lnTo>
                    <a:lnTo>
                      <a:pt x="1365" y="349"/>
                    </a:lnTo>
                    <a:lnTo>
                      <a:pt x="1359" y="341"/>
                    </a:lnTo>
                    <a:lnTo>
                      <a:pt x="1351" y="336"/>
                    </a:lnTo>
                    <a:lnTo>
                      <a:pt x="1342" y="330"/>
                    </a:lnTo>
                    <a:lnTo>
                      <a:pt x="1330" y="326"/>
                    </a:lnTo>
                    <a:lnTo>
                      <a:pt x="1318" y="322"/>
                    </a:lnTo>
                    <a:lnTo>
                      <a:pt x="1318" y="322"/>
                    </a:lnTo>
                    <a:lnTo>
                      <a:pt x="1296" y="316"/>
                    </a:lnTo>
                    <a:lnTo>
                      <a:pt x="1282" y="310"/>
                    </a:lnTo>
                    <a:lnTo>
                      <a:pt x="1270" y="304"/>
                    </a:lnTo>
                    <a:lnTo>
                      <a:pt x="1264" y="296"/>
                    </a:lnTo>
                    <a:lnTo>
                      <a:pt x="1262" y="284"/>
                    </a:lnTo>
                    <a:lnTo>
                      <a:pt x="1264" y="272"/>
                    </a:lnTo>
                    <a:lnTo>
                      <a:pt x="1270" y="256"/>
                    </a:lnTo>
                    <a:lnTo>
                      <a:pt x="1280" y="236"/>
                    </a:lnTo>
                    <a:lnTo>
                      <a:pt x="1280" y="236"/>
                    </a:lnTo>
                    <a:lnTo>
                      <a:pt x="1266" y="220"/>
                    </a:lnTo>
                    <a:lnTo>
                      <a:pt x="1256" y="210"/>
                    </a:lnTo>
                    <a:lnTo>
                      <a:pt x="1248" y="204"/>
                    </a:lnTo>
                    <a:lnTo>
                      <a:pt x="1238" y="202"/>
                    </a:lnTo>
                    <a:lnTo>
                      <a:pt x="1238" y="202"/>
                    </a:lnTo>
                    <a:lnTo>
                      <a:pt x="1230" y="202"/>
                    </a:lnTo>
                    <a:lnTo>
                      <a:pt x="1222" y="206"/>
                    </a:lnTo>
                    <a:lnTo>
                      <a:pt x="1194" y="218"/>
                    </a:lnTo>
                    <a:lnTo>
                      <a:pt x="1194" y="218"/>
                    </a:lnTo>
                    <a:lnTo>
                      <a:pt x="1173" y="228"/>
                    </a:lnTo>
                    <a:lnTo>
                      <a:pt x="1151" y="234"/>
                    </a:lnTo>
                    <a:lnTo>
                      <a:pt x="1127" y="238"/>
                    </a:lnTo>
                    <a:lnTo>
                      <a:pt x="1103" y="238"/>
                    </a:lnTo>
                    <a:lnTo>
                      <a:pt x="1103" y="238"/>
                    </a:lnTo>
                    <a:lnTo>
                      <a:pt x="1067" y="236"/>
                    </a:lnTo>
                    <a:lnTo>
                      <a:pt x="1033" y="230"/>
                    </a:lnTo>
                    <a:lnTo>
                      <a:pt x="1000" y="218"/>
                    </a:lnTo>
                    <a:lnTo>
                      <a:pt x="970" y="204"/>
                    </a:lnTo>
                    <a:lnTo>
                      <a:pt x="940" y="184"/>
                    </a:lnTo>
                    <a:lnTo>
                      <a:pt x="912" y="163"/>
                    </a:lnTo>
                    <a:lnTo>
                      <a:pt x="902" y="151"/>
                    </a:lnTo>
                    <a:lnTo>
                      <a:pt x="890" y="139"/>
                    </a:lnTo>
                    <a:lnTo>
                      <a:pt x="880" y="125"/>
                    </a:lnTo>
                    <a:lnTo>
                      <a:pt x="872" y="111"/>
                    </a:lnTo>
                    <a:lnTo>
                      <a:pt x="872" y="111"/>
                    </a:lnTo>
                    <a:lnTo>
                      <a:pt x="862" y="95"/>
                    </a:lnTo>
                    <a:lnTo>
                      <a:pt x="854" y="81"/>
                    </a:lnTo>
                    <a:lnTo>
                      <a:pt x="833" y="53"/>
                    </a:lnTo>
                    <a:lnTo>
                      <a:pt x="785" y="0"/>
                    </a:lnTo>
                    <a:lnTo>
                      <a:pt x="785" y="0"/>
                    </a:lnTo>
                    <a:lnTo>
                      <a:pt x="775" y="23"/>
                    </a:lnTo>
                    <a:lnTo>
                      <a:pt x="765" y="47"/>
                    </a:lnTo>
                    <a:lnTo>
                      <a:pt x="765" y="47"/>
                    </a:lnTo>
                    <a:lnTo>
                      <a:pt x="751" y="79"/>
                    </a:lnTo>
                    <a:lnTo>
                      <a:pt x="751" y="79"/>
                    </a:lnTo>
                    <a:lnTo>
                      <a:pt x="745" y="89"/>
                    </a:lnTo>
                    <a:lnTo>
                      <a:pt x="737" y="95"/>
                    </a:lnTo>
                    <a:lnTo>
                      <a:pt x="727" y="101"/>
                    </a:lnTo>
                    <a:lnTo>
                      <a:pt x="715" y="103"/>
                    </a:lnTo>
                    <a:lnTo>
                      <a:pt x="715" y="103"/>
                    </a:lnTo>
                    <a:lnTo>
                      <a:pt x="713" y="103"/>
                    </a:lnTo>
                    <a:lnTo>
                      <a:pt x="713" y="103"/>
                    </a:lnTo>
                    <a:lnTo>
                      <a:pt x="711" y="103"/>
                    </a:lnTo>
                    <a:lnTo>
                      <a:pt x="711" y="103"/>
                    </a:lnTo>
                    <a:lnTo>
                      <a:pt x="709" y="105"/>
                    </a:lnTo>
                    <a:lnTo>
                      <a:pt x="709" y="105"/>
                    </a:lnTo>
                    <a:lnTo>
                      <a:pt x="693" y="101"/>
                    </a:lnTo>
                    <a:lnTo>
                      <a:pt x="693" y="101"/>
                    </a:lnTo>
                    <a:lnTo>
                      <a:pt x="693" y="99"/>
                    </a:lnTo>
                    <a:lnTo>
                      <a:pt x="693" y="99"/>
                    </a:lnTo>
                    <a:lnTo>
                      <a:pt x="685" y="93"/>
                    </a:lnTo>
                    <a:lnTo>
                      <a:pt x="678" y="85"/>
                    </a:lnTo>
                    <a:lnTo>
                      <a:pt x="678" y="85"/>
                    </a:lnTo>
                    <a:lnTo>
                      <a:pt x="668" y="69"/>
                    </a:lnTo>
                    <a:lnTo>
                      <a:pt x="668" y="69"/>
                    </a:lnTo>
                    <a:lnTo>
                      <a:pt x="662" y="57"/>
                    </a:lnTo>
                    <a:lnTo>
                      <a:pt x="656" y="47"/>
                    </a:lnTo>
                    <a:lnTo>
                      <a:pt x="656" y="47"/>
                    </a:lnTo>
                    <a:lnTo>
                      <a:pt x="646" y="17"/>
                    </a:lnTo>
                    <a:lnTo>
                      <a:pt x="646" y="17"/>
                    </a:lnTo>
                    <a:lnTo>
                      <a:pt x="620" y="27"/>
                    </a:lnTo>
                    <a:lnTo>
                      <a:pt x="620" y="27"/>
                    </a:lnTo>
                    <a:lnTo>
                      <a:pt x="598" y="33"/>
                    </a:lnTo>
                    <a:lnTo>
                      <a:pt x="580" y="41"/>
                    </a:lnTo>
                    <a:lnTo>
                      <a:pt x="564" y="51"/>
                    </a:lnTo>
                    <a:lnTo>
                      <a:pt x="552" y="59"/>
                    </a:lnTo>
                    <a:lnTo>
                      <a:pt x="540" y="71"/>
                    </a:lnTo>
                    <a:lnTo>
                      <a:pt x="530" y="83"/>
                    </a:lnTo>
                    <a:lnTo>
                      <a:pt x="522" y="99"/>
                    </a:lnTo>
                    <a:lnTo>
                      <a:pt x="516" y="117"/>
                    </a:lnTo>
                    <a:lnTo>
                      <a:pt x="516" y="117"/>
                    </a:lnTo>
                    <a:lnTo>
                      <a:pt x="511" y="133"/>
                    </a:lnTo>
                    <a:lnTo>
                      <a:pt x="505" y="149"/>
                    </a:lnTo>
                    <a:lnTo>
                      <a:pt x="495" y="165"/>
                    </a:lnTo>
                    <a:lnTo>
                      <a:pt x="485" y="178"/>
                    </a:lnTo>
                    <a:lnTo>
                      <a:pt x="463" y="204"/>
                    </a:lnTo>
                    <a:lnTo>
                      <a:pt x="441" y="228"/>
                    </a:lnTo>
                    <a:lnTo>
                      <a:pt x="441" y="228"/>
                    </a:lnTo>
                    <a:lnTo>
                      <a:pt x="419" y="252"/>
                    </a:lnTo>
                    <a:lnTo>
                      <a:pt x="419" y="252"/>
                    </a:lnTo>
                    <a:lnTo>
                      <a:pt x="413" y="256"/>
                    </a:lnTo>
                    <a:lnTo>
                      <a:pt x="405" y="262"/>
                    </a:lnTo>
                    <a:lnTo>
                      <a:pt x="395" y="266"/>
                    </a:lnTo>
                    <a:lnTo>
                      <a:pt x="383" y="266"/>
                    </a:lnTo>
                    <a:lnTo>
                      <a:pt x="383" y="266"/>
                    </a:lnTo>
                    <a:lnTo>
                      <a:pt x="367" y="266"/>
                    </a:lnTo>
                    <a:lnTo>
                      <a:pt x="347" y="260"/>
                    </a:lnTo>
                    <a:lnTo>
                      <a:pt x="330" y="250"/>
                    </a:lnTo>
                    <a:lnTo>
                      <a:pt x="320" y="244"/>
                    </a:lnTo>
                    <a:lnTo>
                      <a:pt x="312" y="238"/>
                    </a:lnTo>
                    <a:lnTo>
                      <a:pt x="312" y="238"/>
                    </a:lnTo>
                    <a:lnTo>
                      <a:pt x="306" y="230"/>
                    </a:lnTo>
                    <a:lnTo>
                      <a:pt x="306" y="230"/>
                    </a:lnTo>
                    <a:lnTo>
                      <a:pt x="302" y="234"/>
                    </a:lnTo>
                    <a:lnTo>
                      <a:pt x="302" y="234"/>
                    </a:lnTo>
                    <a:lnTo>
                      <a:pt x="292" y="260"/>
                    </a:lnTo>
                    <a:lnTo>
                      <a:pt x="286" y="272"/>
                    </a:lnTo>
                    <a:lnTo>
                      <a:pt x="276" y="284"/>
                    </a:lnTo>
                    <a:lnTo>
                      <a:pt x="266" y="294"/>
                    </a:lnTo>
                    <a:lnTo>
                      <a:pt x="254" y="302"/>
                    </a:lnTo>
                    <a:lnTo>
                      <a:pt x="238" y="306"/>
                    </a:lnTo>
                    <a:lnTo>
                      <a:pt x="220" y="308"/>
                    </a:lnTo>
                    <a:lnTo>
                      <a:pt x="220" y="308"/>
                    </a:lnTo>
                    <a:lnTo>
                      <a:pt x="202" y="308"/>
                    </a:lnTo>
                    <a:lnTo>
                      <a:pt x="182" y="306"/>
                    </a:lnTo>
                    <a:lnTo>
                      <a:pt x="182" y="306"/>
                    </a:lnTo>
                    <a:lnTo>
                      <a:pt x="173" y="304"/>
                    </a:lnTo>
                    <a:lnTo>
                      <a:pt x="173" y="304"/>
                    </a:lnTo>
                    <a:lnTo>
                      <a:pt x="149" y="300"/>
                    </a:lnTo>
                    <a:lnTo>
                      <a:pt x="125" y="294"/>
                    </a:lnTo>
                    <a:lnTo>
                      <a:pt x="125" y="294"/>
                    </a:lnTo>
                    <a:lnTo>
                      <a:pt x="119" y="306"/>
                    </a:lnTo>
                    <a:lnTo>
                      <a:pt x="113" y="320"/>
                    </a:lnTo>
                    <a:lnTo>
                      <a:pt x="111" y="332"/>
                    </a:lnTo>
                    <a:lnTo>
                      <a:pt x="111" y="336"/>
                    </a:lnTo>
                    <a:lnTo>
                      <a:pt x="111" y="340"/>
                    </a:lnTo>
                    <a:lnTo>
                      <a:pt x="111" y="340"/>
                    </a:lnTo>
                    <a:lnTo>
                      <a:pt x="121" y="355"/>
                    </a:lnTo>
                    <a:lnTo>
                      <a:pt x="125" y="369"/>
                    </a:lnTo>
                    <a:lnTo>
                      <a:pt x="125" y="383"/>
                    </a:lnTo>
                    <a:lnTo>
                      <a:pt x="125" y="395"/>
                    </a:lnTo>
                    <a:lnTo>
                      <a:pt x="121" y="409"/>
                    </a:lnTo>
                    <a:lnTo>
                      <a:pt x="115" y="421"/>
                    </a:lnTo>
                    <a:lnTo>
                      <a:pt x="103" y="447"/>
                    </a:lnTo>
                    <a:lnTo>
                      <a:pt x="103" y="447"/>
                    </a:lnTo>
                    <a:lnTo>
                      <a:pt x="0" y="677"/>
                    </a:lnTo>
                    <a:lnTo>
                      <a:pt x="0" y="677"/>
                    </a:lnTo>
                    <a:lnTo>
                      <a:pt x="12" y="681"/>
                    </a:lnTo>
                    <a:lnTo>
                      <a:pt x="23" y="681"/>
                    </a:lnTo>
                    <a:lnTo>
                      <a:pt x="23" y="681"/>
                    </a:lnTo>
                    <a:lnTo>
                      <a:pt x="31" y="681"/>
                    </a:lnTo>
                    <a:lnTo>
                      <a:pt x="37" y="679"/>
                    </a:lnTo>
                    <a:lnTo>
                      <a:pt x="41" y="677"/>
                    </a:lnTo>
                    <a:lnTo>
                      <a:pt x="47" y="673"/>
                    </a:lnTo>
                    <a:lnTo>
                      <a:pt x="49" y="668"/>
                    </a:lnTo>
                    <a:lnTo>
                      <a:pt x="53" y="660"/>
                    </a:lnTo>
                    <a:lnTo>
                      <a:pt x="57" y="642"/>
                    </a:lnTo>
                    <a:lnTo>
                      <a:pt x="57" y="642"/>
                    </a:lnTo>
                    <a:lnTo>
                      <a:pt x="57" y="632"/>
                    </a:lnTo>
                    <a:lnTo>
                      <a:pt x="61" y="620"/>
                    </a:lnTo>
                    <a:lnTo>
                      <a:pt x="63" y="610"/>
                    </a:lnTo>
                    <a:lnTo>
                      <a:pt x="69" y="602"/>
                    </a:lnTo>
                    <a:lnTo>
                      <a:pt x="69" y="602"/>
                    </a:lnTo>
                    <a:lnTo>
                      <a:pt x="79" y="592"/>
                    </a:lnTo>
                    <a:lnTo>
                      <a:pt x="89" y="586"/>
                    </a:lnTo>
                    <a:lnTo>
                      <a:pt x="97" y="582"/>
                    </a:lnTo>
                    <a:lnTo>
                      <a:pt x="107" y="582"/>
                    </a:lnTo>
                    <a:lnTo>
                      <a:pt x="107" y="582"/>
                    </a:lnTo>
                    <a:lnTo>
                      <a:pt x="117" y="582"/>
                    </a:lnTo>
                    <a:lnTo>
                      <a:pt x="127" y="586"/>
                    </a:lnTo>
                    <a:lnTo>
                      <a:pt x="149" y="594"/>
                    </a:lnTo>
                    <a:lnTo>
                      <a:pt x="169" y="600"/>
                    </a:lnTo>
                    <a:lnTo>
                      <a:pt x="179" y="604"/>
                    </a:lnTo>
                    <a:lnTo>
                      <a:pt x="188" y="604"/>
                    </a:lnTo>
                    <a:lnTo>
                      <a:pt x="188" y="604"/>
                    </a:lnTo>
                    <a:lnTo>
                      <a:pt x="194" y="604"/>
                    </a:lnTo>
                    <a:lnTo>
                      <a:pt x="194" y="604"/>
                    </a:lnTo>
                    <a:lnTo>
                      <a:pt x="194" y="604"/>
                    </a:lnTo>
                    <a:lnTo>
                      <a:pt x="194" y="604"/>
                    </a:lnTo>
                    <a:lnTo>
                      <a:pt x="204" y="606"/>
                    </a:lnTo>
                    <a:lnTo>
                      <a:pt x="212" y="610"/>
                    </a:lnTo>
                    <a:lnTo>
                      <a:pt x="220" y="616"/>
                    </a:lnTo>
                    <a:lnTo>
                      <a:pt x="224" y="624"/>
                    </a:lnTo>
                    <a:lnTo>
                      <a:pt x="224" y="624"/>
                    </a:lnTo>
                    <a:lnTo>
                      <a:pt x="230" y="642"/>
                    </a:lnTo>
                    <a:lnTo>
                      <a:pt x="236" y="660"/>
                    </a:lnTo>
                    <a:lnTo>
                      <a:pt x="244" y="675"/>
                    </a:lnTo>
                    <a:lnTo>
                      <a:pt x="254" y="691"/>
                    </a:lnTo>
                    <a:lnTo>
                      <a:pt x="264" y="705"/>
                    </a:lnTo>
                    <a:lnTo>
                      <a:pt x="274" y="717"/>
                    </a:lnTo>
                    <a:lnTo>
                      <a:pt x="286" y="729"/>
                    </a:lnTo>
                    <a:lnTo>
                      <a:pt x="298" y="739"/>
                    </a:lnTo>
                    <a:lnTo>
                      <a:pt x="312" y="747"/>
                    </a:lnTo>
                    <a:lnTo>
                      <a:pt x="326" y="755"/>
                    </a:lnTo>
                    <a:lnTo>
                      <a:pt x="357" y="769"/>
                    </a:lnTo>
                    <a:lnTo>
                      <a:pt x="391" y="779"/>
                    </a:lnTo>
                    <a:lnTo>
                      <a:pt x="427" y="787"/>
                    </a:lnTo>
                    <a:lnTo>
                      <a:pt x="427" y="787"/>
                    </a:lnTo>
                    <a:lnTo>
                      <a:pt x="441" y="793"/>
                    </a:lnTo>
                    <a:lnTo>
                      <a:pt x="455" y="799"/>
                    </a:lnTo>
                    <a:lnTo>
                      <a:pt x="467" y="809"/>
                    </a:lnTo>
                    <a:lnTo>
                      <a:pt x="479" y="819"/>
                    </a:lnTo>
                    <a:lnTo>
                      <a:pt x="479" y="819"/>
                    </a:lnTo>
                    <a:lnTo>
                      <a:pt x="487" y="829"/>
                    </a:lnTo>
                    <a:lnTo>
                      <a:pt x="499" y="839"/>
                    </a:lnTo>
                    <a:lnTo>
                      <a:pt x="512" y="846"/>
                    </a:lnTo>
                    <a:lnTo>
                      <a:pt x="526" y="852"/>
                    </a:lnTo>
                    <a:lnTo>
                      <a:pt x="540" y="858"/>
                    </a:lnTo>
                    <a:lnTo>
                      <a:pt x="554" y="862"/>
                    </a:lnTo>
                    <a:lnTo>
                      <a:pt x="570" y="864"/>
                    </a:lnTo>
                    <a:lnTo>
                      <a:pt x="586" y="866"/>
                    </a:lnTo>
                    <a:lnTo>
                      <a:pt x="586" y="866"/>
                    </a:lnTo>
                    <a:lnTo>
                      <a:pt x="596" y="864"/>
                    </a:lnTo>
                    <a:lnTo>
                      <a:pt x="608" y="862"/>
                    </a:lnTo>
                    <a:lnTo>
                      <a:pt x="620" y="860"/>
                    </a:lnTo>
                    <a:lnTo>
                      <a:pt x="630" y="856"/>
                    </a:lnTo>
                    <a:lnTo>
                      <a:pt x="630" y="856"/>
                    </a:lnTo>
                    <a:lnTo>
                      <a:pt x="642" y="850"/>
                    </a:lnTo>
                    <a:lnTo>
                      <a:pt x="658" y="850"/>
                    </a:lnTo>
                    <a:lnTo>
                      <a:pt x="658" y="850"/>
                    </a:lnTo>
                    <a:lnTo>
                      <a:pt x="666" y="850"/>
                    </a:lnTo>
                    <a:lnTo>
                      <a:pt x="676" y="852"/>
                    </a:lnTo>
                    <a:lnTo>
                      <a:pt x="683" y="856"/>
                    </a:lnTo>
                    <a:lnTo>
                      <a:pt x="693" y="860"/>
                    </a:lnTo>
                    <a:lnTo>
                      <a:pt x="701" y="866"/>
                    </a:lnTo>
                    <a:lnTo>
                      <a:pt x="709" y="874"/>
                    </a:lnTo>
                    <a:lnTo>
                      <a:pt x="715" y="882"/>
                    </a:lnTo>
                    <a:lnTo>
                      <a:pt x="721" y="890"/>
                    </a:lnTo>
                    <a:lnTo>
                      <a:pt x="721" y="890"/>
                    </a:lnTo>
                    <a:lnTo>
                      <a:pt x="727" y="906"/>
                    </a:lnTo>
                    <a:lnTo>
                      <a:pt x="731" y="920"/>
                    </a:lnTo>
                    <a:lnTo>
                      <a:pt x="733" y="936"/>
                    </a:lnTo>
                    <a:lnTo>
                      <a:pt x="731" y="950"/>
                    </a:lnTo>
                    <a:lnTo>
                      <a:pt x="727" y="962"/>
                    </a:lnTo>
                    <a:lnTo>
                      <a:pt x="721" y="976"/>
                    </a:lnTo>
                    <a:lnTo>
                      <a:pt x="713" y="986"/>
                    </a:lnTo>
                    <a:lnTo>
                      <a:pt x="703" y="994"/>
                    </a:lnTo>
                    <a:lnTo>
                      <a:pt x="703" y="994"/>
                    </a:lnTo>
                    <a:lnTo>
                      <a:pt x="685" y="1005"/>
                    </a:lnTo>
                    <a:lnTo>
                      <a:pt x="672" y="1013"/>
                    </a:lnTo>
                    <a:lnTo>
                      <a:pt x="664" y="1023"/>
                    </a:lnTo>
                    <a:lnTo>
                      <a:pt x="660" y="1031"/>
                    </a:lnTo>
                    <a:lnTo>
                      <a:pt x="662" y="1041"/>
                    </a:lnTo>
                    <a:lnTo>
                      <a:pt x="666" y="1051"/>
                    </a:lnTo>
                    <a:lnTo>
                      <a:pt x="676" y="1065"/>
                    </a:lnTo>
                    <a:lnTo>
                      <a:pt x="691" y="1081"/>
                    </a:lnTo>
                    <a:lnTo>
                      <a:pt x="691" y="1081"/>
                    </a:lnTo>
                    <a:lnTo>
                      <a:pt x="725" y="1117"/>
                    </a:lnTo>
                    <a:lnTo>
                      <a:pt x="741" y="1135"/>
                    </a:lnTo>
                    <a:lnTo>
                      <a:pt x="757" y="1155"/>
                    </a:lnTo>
                    <a:lnTo>
                      <a:pt x="771" y="1174"/>
                    </a:lnTo>
                    <a:lnTo>
                      <a:pt x="785" y="1196"/>
                    </a:lnTo>
                    <a:lnTo>
                      <a:pt x="795" y="1220"/>
                    </a:lnTo>
                    <a:lnTo>
                      <a:pt x="803" y="1244"/>
                    </a:lnTo>
                    <a:lnTo>
                      <a:pt x="803" y="1244"/>
                    </a:lnTo>
                    <a:lnTo>
                      <a:pt x="805" y="1252"/>
                    </a:lnTo>
                    <a:lnTo>
                      <a:pt x="809" y="1258"/>
                    </a:lnTo>
                    <a:lnTo>
                      <a:pt x="819" y="1270"/>
                    </a:lnTo>
                    <a:lnTo>
                      <a:pt x="837" y="1290"/>
                    </a:lnTo>
                    <a:lnTo>
                      <a:pt x="837" y="1290"/>
                    </a:lnTo>
                    <a:lnTo>
                      <a:pt x="1013" y="1188"/>
                    </a:lnTo>
                    <a:lnTo>
                      <a:pt x="1013" y="1188"/>
                    </a:lnTo>
                    <a:lnTo>
                      <a:pt x="998" y="1169"/>
                    </a:lnTo>
                    <a:lnTo>
                      <a:pt x="980" y="1149"/>
                    </a:lnTo>
                    <a:lnTo>
                      <a:pt x="980" y="1149"/>
                    </a:lnTo>
                    <a:lnTo>
                      <a:pt x="964" y="1133"/>
                    </a:lnTo>
                    <a:lnTo>
                      <a:pt x="952" y="1117"/>
                    </a:lnTo>
                    <a:lnTo>
                      <a:pt x="942" y="1101"/>
                    </a:lnTo>
                    <a:lnTo>
                      <a:pt x="938" y="1085"/>
                    </a:lnTo>
                    <a:lnTo>
                      <a:pt x="936" y="1069"/>
                    </a:lnTo>
                    <a:lnTo>
                      <a:pt x="940" y="1055"/>
                    </a:lnTo>
                    <a:lnTo>
                      <a:pt x="946" y="1039"/>
                    </a:lnTo>
                    <a:lnTo>
                      <a:pt x="956" y="1025"/>
                    </a:lnTo>
                    <a:lnTo>
                      <a:pt x="956" y="1025"/>
                    </a:lnTo>
                    <a:lnTo>
                      <a:pt x="960" y="1011"/>
                    </a:lnTo>
                    <a:lnTo>
                      <a:pt x="970" y="1002"/>
                    </a:lnTo>
                    <a:lnTo>
                      <a:pt x="970" y="1002"/>
                    </a:lnTo>
                    <a:lnTo>
                      <a:pt x="1023" y="950"/>
                    </a:lnTo>
                    <a:lnTo>
                      <a:pt x="1049" y="924"/>
                    </a:lnTo>
                    <a:lnTo>
                      <a:pt x="1071" y="898"/>
                    </a:lnTo>
                    <a:lnTo>
                      <a:pt x="1091" y="870"/>
                    </a:lnTo>
                    <a:lnTo>
                      <a:pt x="1109" y="840"/>
                    </a:lnTo>
                    <a:lnTo>
                      <a:pt x="1123" y="809"/>
                    </a:lnTo>
                    <a:lnTo>
                      <a:pt x="1133" y="773"/>
                    </a:lnTo>
                    <a:lnTo>
                      <a:pt x="1133" y="773"/>
                    </a:lnTo>
                    <a:lnTo>
                      <a:pt x="1135" y="763"/>
                    </a:lnTo>
                    <a:lnTo>
                      <a:pt x="1139" y="753"/>
                    </a:lnTo>
                    <a:lnTo>
                      <a:pt x="1151" y="735"/>
                    </a:lnTo>
                    <a:lnTo>
                      <a:pt x="1163" y="719"/>
                    </a:lnTo>
                    <a:lnTo>
                      <a:pt x="1177" y="703"/>
                    </a:lnTo>
                    <a:lnTo>
                      <a:pt x="1177" y="703"/>
                    </a:lnTo>
                    <a:lnTo>
                      <a:pt x="1192" y="685"/>
                    </a:lnTo>
                    <a:lnTo>
                      <a:pt x="1192" y="685"/>
                    </a:lnTo>
                    <a:lnTo>
                      <a:pt x="1224" y="644"/>
                    </a:lnTo>
                    <a:lnTo>
                      <a:pt x="1224" y="644"/>
                    </a:lnTo>
                    <a:lnTo>
                      <a:pt x="1262" y="594"/>
                    </a:lnTo>
                    <a:lnTo>
                      <a:pt x="1262" y="594"/>
                    </a:lnTo>
                    <a:lnTo>
                      <a:pt x="1288" y="558"/>
                    </a:lnTo>
                    <a:lnTo>
                      <a:pt x="1288" y="558"/>
                    </a:lnTo>
                    <a:lnTo>
                      <a:pt x="1286" y="554"/>
                    </a:lnTo>
                    <a:lnTo>
                      <a:pt x="1286" y="554"/>
                    </a:lnTo>
                    <a:lnTo>
                      <a:pt x="1284" y="540"/>
                    </a:lnTo>
                    <a:lnTo>
                      <a:pt x="1284" y="540"/>
                    </a:lnTo>
                    <a:lnTo>
                      <a:pt x="1282" y="530"/>
                    </a:lnTo>
                    <a:lnTo>
                      <a:pt x="1282" y="530"/>
                    </a:lnTo>
                    <a:lnTo>
                      <a:pt x="1284" y="516"/>
                    </a:lnTo>
                    <a:lnTo>
                      <a:pt x="1288" y="505"/>
                    </a:lnTo>
                    <a:lnTo>
                      <a:pt x="1296" y="495"/>
                    </a:lnTo>
                    <a:lnTo>
                      <a:pt x="1308" y="489"/>
                    </a:lnTo>
                    <a:lnTo>
                      <a:pt x="1308" y="489"/>
                    </a:lnTo>
                    <a:lnTo>
                      <a:pt x="1322" y="483"/>
                    </a:lnTo>
                    <a:lnTo>
                      <a:pt x="1322" y="483"/>
                    </a:lnTo>
                    <a:lnTo>
                      <a:pt x="1343" y="473"/>
                    </a:lnTo>
                    <a:lnTo>
                      <a:pt x="1357" y="469"/>
                    </a:lnTo>
                    <a:lnTo>
                      <a:pt x="1373" y="467"/>
                    </a:lnTo>
                    <a:lnTo>
                      <a:pt x="1373" y="467"/>
                    </a:lnTo>
                    <a:lnTo>
                      <a:pt x="1381" y="467"/>
                    </a:lnTo>
                    <a:lnTo>
                      <a:pt x="1381" y="467"/>
                    </a:lnTo>
                    <a:lnTo>
                      <a:pt x="1383" y="467"/>
                    </a:lnTo>
                    <a:lnTo>
                      <a:pt x="1383" y="467"/>
                    </a:lnTo>
                    <a:lnTo>
                      <a:pt x="1379" y="427"/>
                    </a:lnTo>
                    <a:lnTo>
                      <a:pt x="1375" y="405"/>
                    </a:lnTo>
                    <a:lnTo>
                      <a:pt x="1375" y="385"/>
                    </a:lnTo>
                    <a:lnTo>
                      <a:pt x="1375" y="3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38" name="Freeform 20">
                <a:extLst>
                  <a:ext uri="{FF2B5EF4-FFF2-40B4-BE49-F238E27FC236}">
                    <a16:creationId xmlns:a16="http://schemas.microsoft.com/office/drawing/2014/main" id="{8FC46B16-C0D1-4311-BF8B-2AC3B7D305D7}"/>
                  </a:ext>
                </a:extLst>
              </p:cNvPr>
              <p:cNvSpPr>
                <a:spLocks/>
              </p:cNvSpPr>
              <p:nvPr/>
            </p:nvSpPr>
            <p:spPr bwMode="auto">
              <a:xfrm>
                <a:off x="1839897" y="4093226"/>
                <a:ext cx="732814" cy="821527"/>
              </a:xfrm>
              <a:custGeom>
                <a:avLst/>
                <a:gdLst>
                  <a:gd name="T0" fmla="*/ 501 w 793"/>
                  <a:gd name="T1" fmla="*/ 810 h 889"/>
                  <a:gd name="T2" fmla="*/ 511 w 793"/>
                  <a:gd name="T3" fmla="*/ 776 h 889"/>
                  <a:gd name="T4" fmla="*/ 538 w 793"/>
                  <a:gd name="T5" fmla="*/ 756 h 889"/>
                  <a:gd name="T6" fmla="*/ 612 w 793"/>
                  <a:gd name="T7" fmla="*/ 736 h 889"/>
                  <a:gd name="T8" fmla="*/ 652 w 793"/>
                  <a:gd name="T9" fmla="*/ 724 h 889"/>
                  <a:gd name="T10" fmla="*/ 681 w 793"/>
                  <a:gd name="T11" fmla="*/ 696 h 889"/>
                  <a:gd name="T12" fmla="*/ 679 w 793"/>
                  <a:gd name="T13" fmla="*/ 643 h 889"/>
                  <a:gd name="T14" fmla="*/ 674 w 793"/>
                  <a:gd name="T15" fmla="*/ 599 h 889"/>
                  <a:gd name="T16" fmla="*/ 679 w 793"/>
                  <a:gd name="T17" fmla="*/ 559 h 889"/>
                  <a:gd name="T18" fmla="*/ 719 w 793"/>
                  <a:gd name="T19" fmla="*/ 496 h 889"/>
                  <a:gd name="T20" fmla="*/ 765 w 793"/>
                  <a:gd name="T21" fmla="*/ 456 h 889"/>
                  <a:gd name="T22" fmla="*/ 725 w 793"/>
                  <a:gd name="T23" fmla="*/ 400 h 889"/>
                  <a:gd name="T24" fmla="*/ 711 w 793"/>
                  <a:gd name="T25" fmla="*/ 368 h 889"/>
                  <a:gd name="T26" fmla="*/ 713 w 793"/>
                  <a:gd name="T27" fmla="*/ 360 h 889"/>
                  <a:gd name="T28" fmla="*/ 781 w 793"/>
                  <a:gd name="T29" fmla="*/ 203 h 889"/>
                  <a:gd name="T30" fmla="*/ 791 w 793"/>
                  <a:gd name="T31" fmla="*/ 164 h 889"/>
                  <a:gd name="T32" fmla="*/ 785 w 793"/>
                  <a:gd name="T33" fmla="*/ 94 h 889"/>
                  <a:gd name="T34" fmla="*/ 765 w 793"/>
                  <a:gd name="T35" fmla="*/ 60 h 889"/>
                  <a:gd name="T36" fmla="*/ 749 w 793"/>
                  <a:gd name="T37" fmla="*/ 52 h 889"/>
                  <a:gd name="T38" fmla="*/ 664 w 793"/>
                  <a:gd name="T39" fmla="*/ 22 h 889"/>
                  <a:gd name="T40" fmla="*/ 608 w 793"/>
                  <a:gd name="T41" fmla="*/ 14 h 889"/>
                  <a:gd name="T42" fmla="*/ 572 w 793"/>
                  <a:gd name="T43" fmla="*/ 18 h 889"/>
                  <a:gd name="T44" fmla="*/ 536 w 793"/>
                  <a:gd name="T45" fmla="*/ 34 h 889"/>
                  <a:gd name="T46" fmla="*/ 491 w 793"/>
                  <a:gd name="T47" fmla="*/ 46 h 889"/>
                  <a:gd name="T48" fmla="*/ 455 w 793"/>
                  <a:gd name="T49" fmla="*/ 46 h 889"/>
                  <a:gd name="T50" fmla="*/ 425 w 793"/>
                  <a:gd name="T51" fmla="*/ 36 h 889"/>
                  <a:gd name="T52" fmla="*/ 409 w 793"/>
                  <a:gd name="T53" fmla="*/ 16 h 889"/>
                  <a:gd name="T54" fmla="*/ 377 w 793"/>
                  <a:gd name="T55" fmla="*/ 0 h 889"/>
                  <a:gd name="T56" fmla="*/ 351 w 793"/>
                  <a:gd name="T57" fmla="*/ 6 h 889"/>
                  <a:gd name="T58" fmla="*/ 332 w 793"/>
                  <a:gd name="T59" fmla="*/ 46 h 889"/>
                  <a:gd name="T60" fmla="*/ 332 w 793"/>
                  <a:gd name="T61" fmla="*/ 66 h 889"/>
                  <a:gd name="T62" fmla="*/ 280 w 793"/>
                  <a:gd name="T63" fmla="*/ 134 h 889"/>
                  <a:gd name="T64" fmla="*/ 214 w 793"/>
                  <a:gd name="T65" fmla="*/ 219 h 889"/>
                  <a:gd name="T66" fmla="*/ 181 w 793"/>
                  <a:gd name="T67" fmla="*/ 265 h 889"/>
                  <a:gd name="T68" fmla="*/ 171 w 793"/>
                  <a:gd name="T69" fmla="*/ 295 h 889"/>
                  <a:gd name="T70" fmla="*/ 131 w 793"/>
                  <a:gd name="T71" fmla="*/ 382 h 889"/>
                  <a:gd name="T72" fmla="*/ 57 w 793"/>
                  <a:gd name="T73" fmla="*/ 472 h 889"/>
                  <a:gd name="T74" fmla="*/ 0 w 793"/>
                  <a:gd name="T75" fmla="*/ 523 h 889"/>
                  <a:gd name="T76" fmla="*/ 75 w 793"/>
                  <a:gd name="T77" fmla="*/ 553 h 889"/>
                  <a:gd name="T78" fmla="*/ 95 w 793"/>
                  <a:gd name="T79" fmla="*/ 567 h 889"/>
                  <a:gd name="T80" fmla="*/ 177 w 793"/>
                  <a:gd name="T81" fmla="*/ 629 h 889"/>
                  <a:gd name="T82" fmla="*/ 264 w 793"/>
                  <a:gd name="T83" fmla="*/ 670 h 889"/>
                  <a:gd name="T84" fmla="*/ 330 w 793"/>
                  <a:gd name="T85" fmla="*/ 678 h 889"/>
                  <a:gd name="T86" fmla="*/ 381 w 793"/>
                  <a:gd name="T87" fmla="*/ 674 h 889"/>
                  <a:gd name="T88" fmla="*/ 383 w 793"/>
                  <a:gd name="T89" fmla="*/ 728 h 889"/>
                  <a:gd name="T90" fmla="*/ 346 w 793"/>
                  <a:gd name="T91" fmla="*/ 780 h 889"/>
                  <a:gd name="T92" fmla="*/ 391 w 793"/>
                  <a:gd name="T93" fmla="*/ 841 h 889"/>
                  <a:gd name="T94" fmla="*/ 421 w 793"/>
                  <a:gd name="T95" fmla="*/ 871 h 889"/>
                  <a:gd name="T96" fmla="*/ 459 w 793"/>
                  <a:gd name="T97" fmla="*/ 889 h 889"/>
                  <a:gd name="T98" fmla="*/ 461 w 793"/>
                  <a:gd name="T99" fmla="*/ 889 h 889"/>
                  <a:gd name="T100" fmla="*/ 495 w 793"/>
                  <a:gd name="T101" fmla="*/ 849 h 889"/>
                  <a:gd name="T102" fmla="*/ 501 w 793"/>
                  <a:gd name="T103" fmla="*/ 826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3" h="889">
                    <a:moveTo>
                      <a:pt x="501" y="826"/>
                    </a:moveTo>
                    <a:lnTo>
                      <a:pt x="501" y="826"/>
                    </a:lnTo>
                    <a:lnTo>
                      <a:pt x="501" y="810"/>
                    </a:lnTo>
                    <a:lnTo>
                      <a:pt x="503" y="796"/>
                    </a:lnTo>
                    <a:lnTo>
                      <a:pt x="507" y="786"/>
                    </a:lnTo>
                    <a:lnTo>
                      <a:pt x="511" y="776"/>
                    </a:lnTo>
                    <a:lnTo>
                      <a:pt x="518" y="768"/>
                    </a:lnTo>
                    <a:lnTo>
                      <a:pt x="526" y="762"/>
                    </a:lnTo>
                    <a:lnTo>
                      <a:pt x="538" y="756"/>
                    </a:lnTo>
                    <a:lnTo>
                      <a:pt x="552" y="752"/>
                    </a:lnTo>
                    <a:lnTo>
                      <a:pt x="552" y="752"/>
                    </a:lnTo>
                    <a:lnTo>
                      <a:pt x="612" y="736"/>
                    </a:lnTo>
                    <a:lnTo>
                      <a:pt x="612" y="736"/>
                    </a:lnTo>
                    <a:lnTo>
                      <a:pt x="634" y="730"/>
                    </a:lnTo>
                    <a:lnTo>
                      <a:pt x="652" y="724"/>
                    </a:lnTo>
                    <a:lnTo>
                      <a:pt x="666" y="718"/>
                    </a:lnTo>
                    <a:lnTo>
                      <a:pt x="676" y="708"/>
                    </a:lnTo>
                    <a:lnTo>
                      <a:pt x="681" y="696"/>
                    </a:lnTo>
                    <a:lnTo>
                      <a:pt x="683" y="682"/>
                    </a:lnTo>
                    <a:lnTo>
                      <a:pt x="683" y="664"/>
                    </a:lnTo>
                    <a:lnTo>
                      <a:pt x="679" y="643"/>
                    </a:lnTo>
                    <a:lnTo>
                      <a:pt x="679" y="643"/>
                    </a:lnTo>
                    <a:lnTo>
                      <a:pt x="674" y="613"/>
                    </a:lnTo>
                    <a:lnTo>
                      <a:pt x="674" y="599"/>
                    </a:lnTo>
                    <a:lnTo>
                      <a:pt x="676" y="585"/>
                    </a:lnTo>
                    <a:lnTo>
                      <a:pt x="678" y="573"/>
                    </a:lnTo>
                    <a:lnTo>
                      <a:pt x="679" y="559"/>
                    </a:lnTo>
                    <a:lnTo>
                      <a:pt x="689" y="537"/>
                    </a:lnTo>
                    <a:lnTo>
                      <a:pt x="703" y="515"/>
                    </a:lnTo>
                    <a:lnTo>
                      <a:pt x="719" y="496"/>
                    </a:lnTo>
                    <a:lnTo>
                      <a:pt x="741" y="476"/>
                    </a:lnTo>
                    <a:lnTo>
                      <a:pt x="765" y="456"/>
                    </a:lnTo>
                    <a:lnTo>
                      <a:pt x="765" y="456"/>
                    </a:lnTo>
                    <a:lnTo>
                      <a:pt x="745" y="428"/>
                    </a:lnTo>
                    <a:lnTo>
                      <a:pt x="725" y="400"/>
                    </a:lnTo>
                    <a:lnTo>
                      <a:pt x="725" y="400"/>
                    </a:lnTo>
                    <a:lnTo>
                      <a:pt x="719" y="390"/>
                    </a:lnTo>
                    <a:lnTo>
                      <a:pt x="715" y="380"/>
                    </a:lnTo>
                    <a:lnTo>
                      <a:pt x="711" y="368"/>
                    </a:lnTo>
                    <a:lnTo>
                      <a:pt x="711" y="364"/>
                    </a:lnTo>
                    <a:lnTo>
                      <a:pt x="713" y="360"/>
                    </a:lnTo>
                    <a:lnTo>
                      <a:pt x="713" y="360"/>
                    </a:lnTo>
                    <a:lnTo>
                      <a:pt x="743" y="281"/>
                    </a:lnTo>
                    <a:lnTo>
                      <a:pt x="761" y="241"/>
                    </a:lnTo>
                    <a:lnTo>
                      <a:pt x="781" y="203"/>
                    </a:lnTo>
                    <a:lnTo>
                      <a:pt x="781" y="203"/>
                    </a:lnTo>
                    <a:lnTo>
                      <a:pt x="787" y="183"/>
                    </a:lnTo>
                    <a:lnTo>
                      <a:pt x="791" y="164"/>
                    </a:lnTo>
                    <a:lnTo>
                      <a:pt x="793" y="140"/>
                    </a:lnTo>
                    <a:lnTo>
                      <a:pt x="791" y="116"/>
                    </a:lnTo>
                    <a:lnTo>
                      <a:pt x="785" y="94"/>
                    </a:lnTo>
                    <a:lnTo>
                      <a:pt x="777" y="76"/>
                    </a:lnTo>
                    <a:lnTo>
                      <a:pt x="771" y="68"/>
                    </a:lnTo>
                    <a:lnTo>
                      <a:pt x="765" y="60"/>
                    </a:lnTo>
                    <a:lnTo>
                      <a:pt x="759" y="56"/>
                    </a:lnTo>
                    <a:lnTo>
                      <a:pt x="749" y="52"/>
                    </a:lnTo>
                    <a:lnTo>
                      <a:pt x="749" y="52"/>
                    </a:lnTo>
                    <a:lnTo>
                      <a:pt x="715" y="40"/>
                    </a:lnTo>
                    <a:lnTo>
                      <a:pt x="679" y="28"/>
                    </a:lnTo>
                    <a:lnTo>
                      <a:pt x="664" y="22"/>
                    </a:lnTo>
                    <a:lnTo>
                      <a:pt x="646" y="18"/>
                    </a:lnTo>
                    <a:lnTo>
                      <a:pt x="626" y="16"/>
                    </a:lnTo>
                    <a:lnTo>
                      <a:pt x="608" y="14"/>
                    </a:lnTo>
                    <a:lnTo>
                      <a:pt x="608" y="14"/>
                    </a:lnTo>
                    <a:lnTo>
                      <a:pt x="590" y="16"/>
                    </a:lnTo>
                    <a:lnTo>
                      <a:pt x="572" y="18"/>
                    </a:lnTo>
                    <a:lnTo>
                      <a:pt x="554" y="24"/>
                    </a:lnTo>
                    <a:lnTo>
                      <a:pt x="536" y="34"/>
                    </a:lnTo>
                    <a:lnTo>
                      <a:pt x="536" y="34"/>
                    </a:lnTo>
                    <a:lnTo>
                      <a:pt x="522" y="38"/>
                    </a:lnTo>
                    <a:lnTo>
                      <a:pt x="507" y="42"/>
                    </a:lnTo>
                    <a:lnTo>
                      <a:pt x="491" y="46"/>
                    </a:lnTo>
                    <a:lnTo>
                      <a:pt x="473" y="46"/>
                    </a:lnTo>
                    <a:lnTo>
                      <a:pt x="473" y="46"/>
                    </a:lnTo>
                    <a:lnTo>
                      <a:pt x="455" y="46"/>
                    </a:lnTo>
                    <a:lnTo>
                      <a:pt x="441" y="42"/>
                    </a:lnTo>
                    <a:lnTo>
                      <a:pt x="429" y="38"/>
                    </a:lnTo>
                    <a:lnTo>
                      <a:pt x="425" y="36"/>
                    </a:lnTo>
                    <a:lnTo>
                      <a:pt x="421" y="32"/>
                    </a:lnTo>
                    <a:lnTo>
                      <a:pt x="421" y="32"/>
                    </a:lnTo>
                    <a:lnTo>
                      <a:pt x="409" y="16"/>
                    </a:lnTo>
                    <a:lnTo>
                      <a:pt x="399" y="6"/>
                    </a:lnTo>
                    <a:lnTo>
                      <a:pt x="387" y="2"/>
                    </a:lnTo>
                    <a:lnTo>
                      <a:pt x="377" y="0"/>
                    </a:lnTo>
                    <a:lnTo>
                      <a:pt x="377" y="0"/>
                    </a:lnTo>
                    <a:lnTo>
                      <a:pt x="363" y="2"/>
                    </a:lnTo>
                    <a:lnTo>
                      <a:pt x="351" y="6"/>
                    </a:lnTo>
                    <a:lnTo>
                      <a:pt x="328" y="18"/>
                    </a:lnTo>
                    <a:lnTo>
                      <a:pt x="328" y="18"/>
                    </a:lnTo>
                    <a:lnTo>
                      <a:pt x="332" y="46"/>
                    </a:lnTo>
                    <a:lnTo>
                      <a:pt x="334" y="58"/>
                    </a:lnTo>
                    <a:lnTo>
                      <a:pt x="332" y="62"/>
                    </a:lnTo>
                    <a:lnTo>
                      <a:pt x="332" y="66"/>
                    </a:lnTo>
                    <a:lnTo>
                      <a:pt x="332" y="66"/>
                    </a:lnTo>
                    <a:lnTo>
                      <a:pt x="306" y="100"/>
                    </a:lnTo>
                    <a:lnTo>
                      <a:pt x="280" y="134"/>
                    </a:lnTo>
                    <a:lnTo>
                      <a:pt x="228" y="201"/>
                    </a:lnTo>
                    <a:lnTo>
                      <a:pt x="228" y="201"/>
                    </a:lnTo>
                    <a:lnTo>
                      <a:pt x="214" y="219"/>
                    </a:lnTo>
                    <a:lnTo>
                      <a:pt x="198" y="237"/>
                    </a:lnTo>
                    <a:lnTo>
                      <a:pt x="184" y="255"/>
                    </a:lnTo>
                    <a:lnTo>
                      <a:pt x="181" y="265"/>
                    </a:lnTo>
                    <a:lnTo>
                      <a:pt x="177" y="275"/>
                    </a:lnTo>
                    <a:lnTo>
                      <a:pt x="177" y="275"/>
                    </a:lnTo>
                    <a:lnTo>
                      <a:pt x="171" y="295"/>
                    </a:lnTo>
                    <a:lnTo>
                      <a:pt x="165" y="315"/>
                    </a:lnTo>
                    <a:lnTo>
                      <a:pt x="149" y="350"/>
                    </a:lnTo>
                    <a:lnTo>
                      <a:pt x="131" y="382"/>
                    </a:lnTo>
                    <a:lnTo>
                      <a:pt x="109" y="414"/>
                    </a:lnTo>
                    <a:lnTo>
                      <a:pt x="83" y="444"/>
                    </a:lnTo>
                    <a:lnTo>
                      <a:pt x="57" y="472"/>
                    </a:lnTo>
                    <a:lnTo>
                      <a:pt x="29" y="497"/>
                    </a:lnTo>
                    <a:lnTo>
                      <a:pt x="0" y="523"/>
                    </a:lnTo>
                    <a:lnTo>
                      <a:pt x="0" y="523"/>
                    </a:lnTo>
                    <a:lnTo>
                      <a:pt x="25" y="533"/>
                    </a:lnTo>
                    <a:lnTo>
                      <a:pt x="51" y="543"/>
                    </a:lnTo>
                    <a:lnTo>
                      <a:pt x="75" y="553"/>
                    </a:lnTo>
                    <a:lnTo>
                      <a:pt x="85" y="559"/>
                    </a:lnTo>
                    <a:lnTo>
                      <a:pt x="95" y="567"/>
                    </a:lnTo>
                    <a:lnTo>
                      <a:pt x="95" y="567"/>
                    </a:lnTo>
                    <a:lnTo>
                      <a:pt x="123" y="589"/>
                    </a:lnTo>
                    <a:lnTo>
                      <a:pt x="149" y="611"/>
                    </a:lnTo>
                    <a:lnTo>
                      <a:pt x="177" y="629"/>
                    </a:lnTo>
                    <a:lnTo>
                      <a:pt x="204" y="647"/>
                    </a:lnTo>
                    <a:lnTo>
                      <a:pt x="234" y="659"/>
                    </a:lnTo>
                    <a:lnTo>
                      <a:pt x="264" y="670"/>
                    </a:lnTo>
                    <a:lnTo>
                      <a:pt x="296" y="676"/>
                    </a:lnTo>
                    <a:lnTo>
                      <a:pt x="330" y="678"/>
                    </a:lnTo>
                    <a:lnTo>
                      <a:pt x="330" y="678"/>
                    </a:lnTo>
                    <a:lnTo>
                      <a:pt x="355" y="678"/>
                    </a:lnTo>
                    <a:lnTo>
                      <a:pt x="381" y="674"/>
                    </a:lnTo>
                    <a:lnTo>
                      <a:pt x="381" y="674"/>
                    </a:lnTo>
                    <a:lnTo>
                      <a:pt x="387" y="706"/>
                    </a:lnTo>
                    <a:lnTo>
                      <a:pt x="385" y="718"/>
                    </a:lnTo>
                    <a:lnTo>
                      <a:pt x="383" y="728"/>
                    </a:lnTo>
                    <a:lnTo>
                      <a:pt x="379" y="738"/>
                    </a:lnTo>
                    <a:lnTo>
                      <a:pt x="371" y="750"/>
                    </a:lnTo>
                    <a:lnTo>
                      <a:pt x="346" y="780"/>
                    </a:lnTo>
                    <a:lnTo>
                      <a:pt x="346" y="780"/>
                    </a:lnTo>
                    <a:lnTo>
                      <a:pt x="375" y="822"/>
                    </a:lnTo>
                    <a:lnTo>
                      <a:pt x="391" y="841"/>
                    </a:lnTo>
                    <a:lnTo>
                      <a:pt x="409" y="859"/>
                    </a:lnTo>
                    <a:lnTo>
                      <a:pt x="409" y="859"/>
                    </a:lnTo>
                    <a:lnTo>
                      <a:pt x="421" y="871"/>
                    </a:lnTo>
                    <a:lnTo>
                      <a:pt x="435" y="879"/>
                    </a:lnTo>
                    <a:lnTo>
                      <a:pt x="449" y="887"/>
                    </a:lnTo>
                    <a:lnTo>
                      <a:pt x="459" y="889"/>
                    </a:lnTo>
                    <a:lnTo>
                      <a:pt x="459" y="889"/>
                    </a:lnTo>
                    <a:lnTo>
                      <a:pt x="461" y="889"/>
                    </a:lnTo>
                    <a:lnTo>
                      <a:pt x="461" y="889"/>
                    </a:lnTo>
                    <a:lnTo>
                      <a:pt x="475" y="875"/>
                    </a:lnTo>
                    <a:lnTo>
                      <a:pt x="489" y="859"/>
                    </a:lnTo>
                    <a:lnTo>
                      <a:pt x="495" y="849"/>
                    </a:lnTo>
                    <a:lnTo>
                      <a:pt x="499" y="841"/>
                    </a:lnTo>
                    <a:lnTo>
                      <a:pt x="501" y="833"/>
                    </a:lnTo>
                    <a:lnTo>
                      <a:pt x="501" y="826"/>
                    </a:lnTo>
                    <a:lnTo>
                      <a:pt x="501" y="8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39" name="Owal 138">
                <a:extLst>
                  <a:ext uri="{FF2B5EF4-FFF2-40B4-BE49-F238E27FC236}">
                    <a16:creationId xmlns:a16="http://schemas.microsoft.com/office/drawing/2014/main" id="{C6914C11-61F0-4BD7-86AC-C6101877F4C7}"/>
                  </a:ext>
                </a:extLst>
              </p:cNvPr>
              <p:cNvSpPr/>
              <p:nvPr/>
            </p:nvSpPr>
            <p:spPr>
              <a:xfrm>
                <a:off x="1625273" y="4158754"/>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0" name="Owal 139">
                <a:extLst>
                  <a:ext uri="{FF2B5EF4-FFF2-40B4-BE49-F238E27FC236}">
                    <a16:creationId xmlns:a16="http://schemas.microsoft.com/office/drawing/2014/main" id="{CB661566-996C-4204-A873-1BAEC48007E7}"/>
                  </a:ext>
                </a:extLst>
              </p:cNvPr>
              <p:cNvSpPr/>
              <p:nvPr/>
            </p:nvSpPr>
            <p:spPr>
              <a:xfrm>
                <a:off x="1985938" y="4001113"/>
                <a:ext cx="235372" cy="31467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4" name="Grupa 103">
              <a:extLst>
                <a:ext uri="{FF2B5EF4-FFF2-40B4-BE49-F238E27FC236}">
                  <a16:creationId xmlns:a16="http://schemas.microsoft.com/office/drawing/2014/main" id="{817110C0-E5DD-45A1-873A-FECDD1BEE521}"/>
                </a:ext>
              </a:extLst>
            </p:cNvPr>
            <p:cNvGrpSpPr/>
            <p:nvPr/>
          </p:nvGrpSpPr>
          <p:grpSpPr>
            <a:xfrm>
              <a:off x="2340760" y="4165306"/>
              <a:ext cx="1494274" cy="1314997"/>
              <a:chOff x="2340760" y="4165306"/>
              <a:chExt cx="1494274" cy="1314997"/>
            </a:xfrm>
            <a:solidFill>
              <a:srgbClr val="AFD260"/>
            </a:solidFill>
          </p:grpSpPr>
          <p:sp>
            <p:nvSpPr>
              <p:cNvPr id="122" name="Freeform 16">
                <a:extLst>
                  <a:ext uri="{FF2B5EF4-FFF2-40B4-BE49-F238E27FC236}">
                    <a16:creationId xmlns:a16="http://schemas.microsoft.com/office/drawing/2014/main" id="{7270AAF1-979A-474C-B447-84EE04658445}"/>
                  </a:ext>
                </a:extLst>
              </p:cNvPr>
              <p:cNvSpPr>
                <a:spLocks/>
              </p:cNvSpPr>
              <p:nvPr/>
            </p:nvSpPr>
            <p:spPr bwMode="auto">
              <a:xfrm>
                <a:off x="2816673" y="4587620"/>
                <a:ext cx="1018361" cy="892683"/>
              </a:xfrm>
              <a:custGeom>
                <a:avLst/>
                <a:gdLst>
                  <a:gd name="T0" fmla="*/ 698 w 1102"/>
                  <a:gd name="T1" fmla="*/ 217 h 966"/>
                  <a:gd name="T2" fmla="*/ 636 w 1102"/>
                  <a:gd name="T3" fmla="*/ 225 h 966"/>
                  <a:gd name="T4" fmla="*/ 583 w 1102"/>
                  <a:gd name="T5" fmla="*/ 203 h 966"/>
                  <a:gd name="T6" fmla="*/ 547 w 1102"/>
                  <a:gd name="T7" fmla="*/ 151 h 966"/>
                  <a:gd name="T8" fmla="*/ 523 w 1102"/>
                  <a:gd name="T9" fmla="*/ 42 h 966"/>
                  <a:gd name="T10" fmla="*/ 517 w 1102"/>
                  <a:gd name="T11" fmla="*/ 4 h 966"/>
                  <a:gd name="T12" fmla="*/ 479 w 1102"/>
                  <a:gd name="T13" fmla="*/ 0 h 966"/>
                  <a:gd name="T14" fmla="*/ 394 w 1102"/>
                  <a:gd name="T15" fmla="*/ 4 h 966"/>
                  <a:gd name="T16" fmla="*/ 358 w 1102"/>
                  <a:gd name="T17" fmla="*/ 0 h 966"/>
                  <a:gd name="T18" fmla="*/ 350 w 1102"/>
                  <a:gd name="T19" fmla="*/ 12 h 966"/>
                  <a:gd name="T20" fmla="*/ 302 w 1102"/>
                  <a:gd name="T21" fmla="*/ 56 h 966"/>
                  <a:gd name="T22" fmla="*/ 225 w 1102"/>
                  <a:gd name="T23" fmla="*/ 72 h 966"/>
                  <a:gd name="T24" fmla="*/ 213 w 1102"/>
                  <a:gd name="T25" fmla="*/ 72 h 966"/>
                  <a:gd name="T26" fmla="*/ 153 w 1102"/>
                  <a:gd name="T27" fmla="*/ 96 h 966"/>
                  <a:gd name="T28" fmla="*/ 135 w 1102"/>
                  <a:gd name="T29" fmla="*/ 128 h 966"/>
                  <a:gd name="T30" fmla="*/ 131 w 1102"/>
                  <a:gd name="T31" fmla="*/ 175 h 966"/>
                  <a:gd name="T32" fmla="*/ 98 w 1102"/>
                  <a:gd name="T33" fmla="*/ 247 h 966"/>
                  <a:gd name="T34" fmla="*/ 52 w 1102"/>
                  <a:gd name="T35" fmla="*/ 298 h 966"/>
                  <a:gd name="T36" fmla="*/ 0 w 1102"/>
                  <a:gd name="T37" fmla="*/ 358 h 966"/>
                  <a:gd name="T38" fmla="*/ 20 w 1102"/>
                  <a:gd name="T39" fmla="*/ 372 h 966"/>
                  <a:gd name="T40" fmla="*/ 58 w 1102"/>
                  <a:gd name="T41" fmla="*/ 436 h 966"/>
                  <a:gd name="T42" fmla="*/ 66 w 1102"/>
                  <a:gd name="T43" fmla="*/ 489 h 966"/>
                  <a:gd name="T44" fmla="*/ 88 w 1102"/>
                  <a:gd name="T45" fmla="*/ 507 h 966"/>
                  <a:gd name="T46" fmla="*/ 139 w 1102"/>
                  <a:gd name="T47" fmla="*/ 549 h 966"/>
                  <a:gd name="T48" fmla="*/ 167 w 1102"/>
                  <a:gd name="T49" fmla="*/ 589 h 966"/>
                  <a:gd name="T50" fmla="*/ 181 w 1102"/>
                  <a:gd name="T51" fmla="*/ 642 h 966"/>
                  <a:gd name="T52" fmla="*/ 207 w 1102"/>
                  <a:gd name="T53" fmla="*/ 716 h 966"/>
                  <a:gd name="T54" fmla="*/ 271 w 1102"/>
                  <a:gd name="T55" fmla="*/ 790 h 966"/>
                  <a:gd name="T56" fmla="*/ 348 w 1102"/>
                  <a:gd name="T57" fmla="*/ 811 h 966"/>
                  <a:gd name="T58" fmla="*/ 366 w 1102"/>
                  <a:gd name="T59" fmla="*/ 933 h 966"/>
                  <a:gd name="T60" fmla="*/ 400 w 1102"/>
                  <a:gd name="T61" fmla="*/ 929 h 966"/>
                  <a:gd name="T62" fmla="*/ 453 w 1102"/>
                  <a:gd name="T63" fmla="*/ 966 h 966"/>
                  <a:gd name="T64" fmla="*/ 475 w 1102"/>
                  <a:gd name="T65" fmla="*/ 937 h 966"/>
                  <a:gd name="T66" fmla="*/ 563 w 1102"/>
                  <a:gd name="T67" fmla="*/ 833 h 966"/>
                  <a:gd name="T68" fmla="*/ 620 w 1102"/>
                  <a:gd name="T69" fmla="*/ 805 h 966"/>
                  <a:gd name="T70" fmla="*/ 688 w 1102"/>
                  <a:gd name="T71" fmla="*/ 795 h 966"/>
                  <a:gd name="T72" fmla="*/ 726 w 1102"/>
                  <a:gd name="T73" fmla="*/ 797 h 966"/>
                  <a:gd name="T74" fmla="*/ 752 w 1102"/>
                  <a:gd name="T75" fmla="*/ 797 h 966"/>
                  <a:gd name="T76" fmla="*/ 807 w 1102"/>
                  <a:gd name="T77" fmla="*/ 817 h 966"/>
                  <a:gd name="T78" fmla="*/ 845 w 1102"/>
                  <a:gd name="T79" fmla="*/ 843 h 966"/>
                  <a:gd name="T80" fmla="*/ 881 w 1102"/>
                  <a:gd name="T81" fmla="*/ 847 h 966"/>
                  <a:gd name="T82" fmla="*/ 915 w 1102"/>
                  <a:gd name="T83" fmla="*/ 829 h 966"/>
                  <a:gd name="T84" fmla="*/ 933 w 1102"/>
                  <a:gd name="T85" fmla="*/ 799 h 966"/>
                  <a:gd name="T86" fmla="*/ 1098 w 1102"/>
                  <a:gd name="T87" fmla="*/ 760 h 966"/>
                  <a:gd name="T88" fmla="*/ 1092 w 1102"/>
                  <a:gd name="T89" fmla="*/ 702 h 966"/>
                  <a:gd name="T90" fmla="*/ 1020 w 1102"/>
                  <a:gd name="T91" fmla="*/ 525 h 966"/>
                  <a:gd name="T92" fmla="*/ 996 w 1102"/>
                  <a:gd name="T93" fmla="*/ 434 h 966"/>
                  <a:gd name="T94" fmla="*/ 992 w 1102"/>
                  <a:gd name="T95" fmla="*/ 362 h 966"/>
                  <a:gd name="T96" fmla="*/ 978 w 1102"/>
                  <a:gd name="T97" fmla="*/ 296 h 966"/>
                  <a:gd name="T98" fmla="*/ 962 w 1102"/>
                  <a:gd name="T99" fmla="*/ 151 h 966"/>
                  <a:gd name="T100" fmla="*/ 791 w 1102"/>
                  <a:gd name="T101" fmla="*/ 189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02" h="966">
                    <a:moveTo>
                      <a:pt x="791" y="189"/>
                    </a:moveTo>
                    <a:lnTo>
                      <a:pt x="791" y="189"/>
                    </a:lnTo>
                    <a:lnTo>
                      <a:pt x="698" y="217"/>
                    </a:lnTo>
                    <a:lnTo>
                      <a:pt x="698" y="217"/>
                    </a:lnTo>
                    <a:lnTo>
                      <a:pt x="672" y="225"/>
                    </a:lnTo>
                    <a:lnTo>
                      <a:pt x="650" y="227"/>
                    </a:lnTo>
                    <a:lnTo>
                      <a:pt x="650" y="227"/>
                    </a:lnTo>
                    <a:lnTo>
                      <a:pt x="636" y="225"/>
                    </a:lnTo>
                    <a:lnTo>
                      <a:pt x="622" y="223"/>
                    </a:lnTo>
                    <a:lnTo>
                      <a:pt x="611" y="219"/>
                    </a:lnTo>
                    <a:lnTo>
                      <a:pt x="597" y="211"/>
                    </a:lnTo>
                    <a:lnTo>
                      <a:pt x="583" y="203"/>
                    </a:lnTo>
                    <a:lnTo>
                      <a:pt x="569" y="189"/>
                    </a:lnTo>
                    <a:lnTo>
                      <a:pt x="559" y="173"/>
                    </a:lnTo>
                    <a:lnTo>
                      <a:pt x="547" y="151"/>
                    </a:lnTo>
                    <a:lnTo>
                      <a:pt x="547" y="151"/>
                    </a:lnTo>
                    <a:lnTo>
                      <a:pt x="537" y="124"/>
                    </a:lnTo>
                    <a:lnTo>
                      <a:pt x="531" y="96"/>
                    </a:lnTo>
                    <a:lnTo>
                      <a:pt x="527" y="68"/>
                    </a:lnTo>
                    <a:lnTo>
                      <a:pt x="523" y="42"/>
                    </a:lnTo>
                    <a:lnTo>
                      <a:pt x="523" y="42"/>
                    </a:lnTo>
                    <a:lnTo>
                      <a:pt x="519" y="14"/>
                    </a:lnTo>
                    <a:lnTo>
                      <a:pt x="517" y="4"/>
                    </a:lnTo>
                    <a:lnTo>
                      <a:pt x="517" y="4"/>
                    </a:lnTo>
                    <a:lnTo>
                      <a:pt x="507" y="2"/>
                    </a:lnTo>
                    <a:lnTo>
                      <a:pt x="483" y="0"/>
                    </a:lnTo>
                    <a:lnTo>
                      <a:pt x="479" y="0"/>
                    </a:lnTo>
                    <a:lnTo>
                      <a:pt x="479" y="0"/>
                    </a:lnTo>
                    <a:lnTo>
                      <a:pt x="440" y="2"/>
                    </a:lnTo>
                    <a:lnTo>
                      <a:pt x="440" y="2"/>
                    </a:lnTo>
                    <a:lnTo>
                      <a:pt x="394" y="4"/>
                    </a:lnTo>
                    <a:lnTo>
                      <a:pt x="394" y="4"/>
                    </a:lnTo>
                    <a:lnTo>
                      <a:pt x="382" y="2"/>
                    </a:lnTo>
                    <a:lnTo>
                      <a:pt x="382" y="2"/>
                    </a:lnTo>
                    <a:lnTo>
                      <a:pt x="358" y="0"/>
                    </a:lnTo>
                    <a:lnTo>
                      <a:pt x="358" y="0"/>
                    </a:lnTo>
                    <a:lnTo>
                      <a:pt x="354" y="2"/>
                    </a:lnTo>
                    <a:lnTo>
                      <a:pt x="354" y="2"/>
                    </a:lnTo>
                    <a:lnTo>
                      <a:pt x="350" y="12"/>
                    </a:lnTo>
                    <a:lnTo>
                      <a:pt x="350" y="12"/>
                    </a:lnTo>
                    <a:lnTo>
                      <a:pt x="342" y="22"/>
                    </a:lnTo>
                    <a:lnTo>
                      <a:pt x="336" y="32"/>
                    </a:lnTo>
                    <a:lnTo>
                      <a:pt x="318" y="46"/>
                    </a:lnTo>
                    <a:lnTo>
                      <a:pt x="302" y="56"/>
                    </a:lnTo>
                    <a:lnTo>
                      <a:pt x="285" y="64"/>
                    </a:lnTo>
                    <a:lnTo>
                      <a:pt x="267" y="68"/>
                    </a:lnTo>
                    <a:lnTo>
                      <a:pt x="251" y="70"/>
                    </a:lnTo>
                    <a:lnTo>
                      <a:pt x="225" y="72"/>
                    </a:lnTo>
                    <a:lnTo>
                      <a:pt x="225" y="72"/>
                    </a:lnTo>
                    <a:lnTo>
                      <a:pt x="215" y="72"/>
                    </a:lnTo>
                    <a:lnTo>
                      <a:pt x="213" y="72"/>
                    </a:lnTo>
                    <a:lnTo>
                      <a:pt x="213" y="72"/>
                    </a:lnTo>
                    <a:lnTo>
                      <a:pt x="213" y="72"/>
                    </a:lnTo>
                    <a:lnTo>
                      <a:pt x="213" y="72"/>
                    </a:lnTo>
                    <a:lnTo>
                      <a:pt x="153" y="96"/>
                    </a:lnTo>
                    <a:lnTo>
                      <a:pt x="153" y="96"/>
                    </a:lnTo>
                    <a:lnTo>
                      <a:pt x="153" y="98"/>
                    </a:lnTo>
                    <a:lnTo>
                      <a:pt x="153" y="98"/>
                    </a:lnTo>
                    <a:lnTo>
                      <a:pt x="141" y="112"/>
                    </a:lnTo>
                    <a:lnTo>
                      <a:pt x="135" y="128"/>
                    </a:lnTo>
                    <a:lnTo>
                      <a:pt x="131" y="145"/>
                    </a:lnTo>
                    <a:lnTo>
                      <a:pt x="131" y="165"/>
                    </a:lnTo>
                    <a:lnTo>
                      <a:pt x="131" y="165"/>
                    </a:lnTo>
                    <a:lnTo>
                      <a:pt x="131" y="175"/>
                    </a:lnTo>
                    <a:lnTo>
                      <a:pt x="131" y="185"/>
                    </a:lnTo>
                    <a:lnTo>
                      <a:pt x="125" y="203"/>
                    </a:lnTo>
                    <a:lnTo>
                      <a:pt x="116" y="225"/>
                    </a:lnTo>
                    <a:lnTo>
                      <a:pt x="98" y="247"/>
                    </a:lnTo>
                    <a:lnTo>
                      <a:pt x="98" y="247"/>
                    </a:lnTo>
                    <a:lnTo>
                      <a:pt x="76" y="273"/>
                    </a:lnTo>
                    <a:lnTo>
                      <a:pt x="52" y="298"/>
                    </a:lnTo>
                    <a:lnTo>
                      <a:pt x="52" y="298"/>
                    </a:lnTo>
                    <a:lnTo>
                      <a:pt x="28" y="324"/>
                    </a:lnTo>
                    <a:lnTo>
                      <a:pt x="4" y="352"/>
                    </a:lnTo>
                    <a:lnTo>
                      <a:pt x="4" y="352"/>
                    </a:lnTo>
                    <a:lnTo>
                      <a:pt x="0" y="358"/>
                    </a:lnTo>
                    <a:lnTo>
                      <a:pt x="0" y="358"/>
                    </a:lnTo>
                    <a:lnTo>
                      <a:pt x="2" y="360"/>
                    </a:lnTo>
                    <a:lnTo>
                      <a:pt x="2" y="360"/>
                    </a:lnTo>
                    <a:lnTo>
                      <a:pt x="20" y="372"/>
                    </a:lnTo>
                    <a:lnTo>
                      <a:pt x="34" y="388"/>
                    </a:lnTo>
                    <a:lnTo>
                      <a:pt x="44" y="402"/>
                    </a:lnTo>
                    <a:lnTo>
                      <a:pt x="52" y="418"/>
                    </a:lnTo>
                    <a:lnTo>
                      <a:pt x="58" y="436"/>
                    </a:lnTo>
                    <a:lnTo>
                      <a:pt x="62" y="452"/>
                    </a:lnTo>
                    <a:lnTo>
                      <a:pt x="66" y="483"/>
                    </a:lnTo>
                    <a:lnTo>
                      <a:pt x="66" y="483"/>
                    </a:lnTo>
                    <a:lnTo>
                      <a:pt x="66" y="489"/>
                    </a:lnTo>
                    <a:lnTo>
                      <a:pt x="70" y="493"/>
                    </a:lnTo>
                    <a:lnTo>
                      <a:pt x="76" y="499"/>
                    </a:lnTo>
                    <a:lnTo>
                      <a:pt x="88" y="507"/>
                    </a:lnTo>
                    <a:lnTo>
                      <a:pt x="88" y="507"/>
                    </a:lnTo>
                    <a:lnTo>
                      <a:pt x="112" y="523"/>
                    </a:lnTo>
                    <a:lnTo>
                      <a:pt x="133" y="543"/>
                    </a:lnTo>
                    <a:lnTo>
                      <a:pt x="133" y="543"/>
                    </a:lnTo>
                    <a:lnTo>
                      <a:pt x="139" y="549"/>
                    </a:lnTo>
                    <a:lnTo>
                      <a:pt x="139" y="549"/>
                    </a:lnTo>
                    <a:lnTo>
                      <a:pt x="153" y="569"/>
                    </a:lnTo>
                    <a:lnTo>
                      <a:pt x="167" y="589"/>
                    </a:lnTo>
                    <a:lnTo>
                      <a:pt x="167" y="589"/>
                    </a:lnTo>
                    <a:lnTo>
                      <a:pt x="173" y="601"/>
                    </a:lnTo>
                    <a:lnTo>
                      <a:pt x="179" y="613"/>
                    </a:lnTo>
                    <a:lnTo>
                      <a:pt x="181" y="627"/>
                    </a:lnTo>
                    <a:lnTo>
                      <a:pt x="181" y="642"/>
                    </a:lnTo>
                    <a:lnTo>
                      <a:pt x="181" y="642"/>
                    </a:lnTo>
                    <a:lnTo>
                      <a:pt x="195" y="688"/>
                    </a:lnTo>
                    <a:lnTo>
                      <a:pt x="195" y="688"/>
                    </a:lnTo>
                    <a:lnTo>
                      <a:pt x="207" y="716"/>
                    </a:lnTo>
                    <a:lnTo>
                      <a:pt x="219" y="740"/>
                    </a:lnTo>
                    <a:lnTo>
                      <a:pt x="235" y="760"/>
                    </a:lnTo>
                    <a:lnTo>
                      <a:pt x="251" y="778"/>
                    </a:lnTo>
                    <a:lnTo>
                      <a:pt x="271" y="790"/>
                    </a:lnTo>
                    <a:lnTo>
                      <a:pt x="292" y="801"/>
                    </a:lnTo>
                    <a:lnTo>
                      <a:pt x="318" y="807"/>
                    </a:lnTo>
                    <a:lnTo>
                      <a:pt x="348" y="811"/>
                    </a:lnTo>
                    <a:lnTo>
                      <a:pt x="348" y="811"/>
                    </a:lnTo>
                    <a:lnTo>
                      <a:pt x="342" y="945"/>
                    </a:lnTo>
                    <a:lnTo>
                      <a:pt x="342" y="945"/>
                    </a:lnTo>
                    <a:lnTo>
                      <a:pt x="354" y="939"/>
                    </a:lnTo>
                    <a:lnTo>
                      <a:pt x="366" y="933"/>
                    </a:lnTo>
                    <a:lnTo>
                      <a:pt x="378" y="929"/>
                    </a:lnTo>
                    <a:lnTo>
                      <a:pt x="390" y="929"/>
                    </a:lnTo>
                    <a:lnTo>
                      <a:pt x="390" y="929"/>
                    </a:lnTo>
                    <a:lnTo>
                      <a:pt x="400" y="929"/>
                    </a:lnTo>
                    <a:lnTo>
                      <a:pt x="408" y="931"/>
                    </a:lnTo>
                    <a:lnTo>
                      <a:pt x="424" y="937"/>
                    </a:lnTo>
                    <a:lnTo>
                      <a:pt x="440" y="949"/>
                    </a:lnTo>
                    <a:lnTo>
                      <a:pt x="453" y="966"/>
                    </a:lnTo>
                    <a:lnTo>
                      <a:pt x="453" y="966"/>
                    </a:lnTo>
                    <a:lnTo>
                      <a:pt x="465" y="949"/>
                    </a:lnTo>
                    <a:lnTo>
                      <a:pt x="475" y="937"/>
                    </a:lnTo>
                    <a:lnTo>
                      <a:pt x="475" y="937"/>
                    </a:lnTo>
                    <a:lnTo>
                      <a:pt x="493" y="905"/>
                    </a:lnTo>
                    <a:lnTo>
                      <a:pt x="515" y="879"/>
                    </a:lnTo>
                    <a:lnTo>
                      <a:pt x="537" y="853"/>
                    </a:lnTo>
                    <a:lnTo>
                      <a:pt x="563" y="833"/>
                    </a:lnTo>
                    <a:lnTo>
                      <a:pt x="577" y="825"/>
                    </a:lnTo>
                    <a:lnTo>
                      <a:pt x="591" y="817"/>
                    </a:lnTo>
                    <a:lnTo>
                      <a:pt x="605" y="811"/>
                    </a:lnTo>
                    <a:lnTo>
                      <a:pt x="620" y="805"/>
                    </a:lnTo>
                    <a:lnTo>
                      <a:pt x="636" y="801"/>
                    </a:lnTo>
                    <a:lnTo>
                      <a:pt x="652" y="797"/>
                    </a:lnTo>
                    <a:lnTo>
                      <a:pt x="670" y="795"/>
                    </a:lnTo>
                    <a:lnTo>
                      <a:pt x="688" y="795"/>
                    </a:lnTo>
                    <a:lnTo>
                      <a:pt x="688" y="795"/>
                    </a:lnTo>
                    <a:lnTo>
                      <a:pt x="706" y="795"/>
                    </a:lnTo>
                    <a:lnTo>
                      <a:pt x="726" y="797"/>
                    </a:lnTo>
                    <a:lnTo>
                      <a:pt x="726" y="797"/>
                    </a:lnTo>
                    <a:lnTo>
                      <a:pt x="732" y="799"/>
                    </a:lnTo>
                    <a:lnTo>
                      <a:pt x="732" y="799"/>
                    </a:lnTo>
                    <a:lnTo>
                      <a:pt x="752" y="797"/>
                    </a:lnTo>
                    <a:lnTo>
                      <a:pt x="752" y="797"/>
                    </a:lnTo>
                    <a:lnTo>
                      <a:pt x="764" y="799"/>
                    </a:lnTo>
                    <a:lnTo>
                      <a:pt x="764" y="799"/>
                    </a:lnTo>
                    <a:lnTo>
                      <a:pt x="793" y="809"/>
                    </a:lnTo>
                    <a:lnTo>
                      <a:pt x="807" y="817"/>
                    </a:lnTo>
                    <a:lnTo>
                      <a:pt x="819" y="825"/>
                    </a:lnTo>
                    <a:lnTo>
                      <a:pt x="819" y="825"/>
                    </a:lnTo>
                    <a:lnTo>
                      <a:pt x="831" y="835"/>
                    </a:lnTo>
                    <a:lnTo>
                      <a:pt x="845" y="843"/>
                    </a:lnTo>
                    <a:lnTo>
                      <a:pt x="859" y="847"/>
                    </a:lnTo>
                    <a:lnTo>
                      <a:pt x="871" y="849"/>
                    </a:lnTo>
                    <a:lnTo>
                      <a:pt x="871" y="849"/>
                    </a:lnTo>
                    <a:lnTo>
                      <a:pt x="881" y="847"/>
                    </a:lnTo>
                    <a:lnTo>
                      <a:pt x="891" y="845"/>
                    </a:lnTo>
                    <a:lnTo>
                      <a:pt x="899" y="841"/>
                    </a:lnTo>
                    <a:lnTo>
                      <a:pt x="909" y="835"/>
                    </a:lnTo>
                    <a:lnTo>
                      <a:pt x="915" y="829"/>
                    </a:lnTo>
                    <a:lnTo>
                      <a:pt x="923" y="819"/>
                    </a:lnTo>
                    <a:lnTo>
                      <a:pt x="927" y="809"/>
                    </a:lnTo>
                    <a:lnTo>
                      <a:pt x="933" y="799"/>
                    </a:lnTo>
                    <a:lnTo>
                      <a:pt x="933" y="799"/>
                    </a:lnTo>
                    <a:lnTo>
                      <a:pt x="945" y="760"/>
                    </a:lnTo>
                    <a:lnTo>
                      <a:pt x="945" y="760"/>
                    </a:lnTo>
                    <a:lnTo>
                      <a:pt x="1098" y="760"/>
                    </a:lnTo>
                    <a:lnTo>
                      <a:pt x="1098" y="760"/>
                    </a:lnTo>
                    <a:lnTo>
                      <a:pt x="1102" y="748"/>
                    </a:lnTo>
                    <a:lnTo>
                      <a:pt x="1102" y="748"/>
                    </a:lnTo>
                    <a:lnTo>
                      <a:pt x="1098" y="726"/>
                    </a:lnTo>
                    <a:lnTo>
                      <a:pt x="1092" y="702"/>
                    </a:lnTo>
                    <a:lnTo>
                      <a:pt x="1076" y="658"/>
                    </a:lnTo>
                    <a:lnTo>
                      <a:pt x="1058" y="615"/>
                    </a:lnTo>
                    <a:lnTo>
                      <a:pt x="1038" y="571"/>
                    </a:lnTo>
                    <a:lnTo>
                      <a:pt x="1020" y="525"/>
                    </a:lnTo>
                    <a:lnTo>
                      <a:pt x="1012" y="503"/>
                    </a:lnTo>
                    <a:lnTo>
                      <a:pt x="1004" y="481"/>
                    </a:lnTo>
                    <a:lnTo>
                      <a:pt x="1000" y="458"/>
                    </a:lnTo>
                    <a:lnTo>
                      <a:pt x="996" y="434"/>
                    </a:lnTo>
                    <a:lnTo>
                      <a:pt x="994" y="410"/>
                    </a:lnTo>
                    <a:lnTo>
                      <a:pt x="994" y="386"/>
                    </a:lnTo>
                    <a:lnTo>
                      <a:pt x="994" y="386"/>
                    </a:lnTo>
                    <a:lnTo>
                      <a:pt x="992" y="362"/>
                    </a:lnTo>
                    <a:lnTo>
                      <a:pt x="988" y="340"/>
                    </a:lnTo>
                    <a:lnTo>
                      <a:pt x="982" y="318"/>
                    </a:lnTo>
                    <a:lnTo>
                      <a:pt x="978" y="296"/>
                    </a:lnTo>
                    <a:lnTo>
                      <a:pt x="978" y="296"/>
                    </a:lnTo>
                    <a:lnTo>
                      <a:pt x="972" y="233"/>
                    </a:lnTo>
                    <a:lnTo>
                      <a:pt x="964" y="167"/>
                    </a:lnTo>
                    <a:lnTo>
                      <a:pt x="964" y="167"/>
                    </a:lnTo>
                    <a:lnTo>
                      <a:pt x="962" y="151"/>
                    </a:lnTo>
                    <a:lnTo>
                      <a:pt x="954" y="139"/>
                    </a:lnTo>
                    <a:lnTo>
                      <a:pt x="954" y="139"/>
                    </a:lnTo>
                    <a:lnTo>
                      <a:pt x="791" y="189"/>
                    </a:lnTo>
                    <a:lnTo>
                      <a:pt x="791"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23" name="Freeform 19">
                <a:extLst>
                  <a:ext uri="{FF2B5EF4-FFF2-40B4-BE49-F238E27FC236}">
                    <a16:creationId xmlns:a16="http://schemas.microsoft.com/office/drawing/2014/main" id="{F5F180E2-5AFE-4536-B92F-CE1AE00561EF}"/>
                  </a:ext>
                </a:extLst>
              </p:cNvPr>
              <p:cNvSpPr>
                <a:spLocks/>
              </p:cNvSpPr>
              <p:nvPr/>
            </p:nvSpPr>
            <p:spPr bwMode="auto">
              <a:xfrm>
                <a:off x="2340760" y="4165306"/>
                <a:ext cx="767930" cy="1162521"/>
              </a:xfrm>
              <a:custGeom>
                <a:avLst/>
                <a:gdLst>
                  <a:gd name="T0" fmla="*/ 211 w 831"/>
                  <a:gd name="T1" fmla="*/ 288 h 1258"/>
                  <a:gd name="T2" fmla="*/ 243 w 831"/>
                  <a:gd name="T3" fmla="*/ 336 h 1258"/>
                  <a:gd name="T4" fmla="*/ 263 w 831"/>
                  <a:gd name="T5" fmla="*/ 368 h 1258"/>
                  <a:gd name="T6" fmla="*/ 265 w 831"/>
                  <a:gd name="T7" fmla="*/ 386 h 1258"/>
                  <a:gd name="T8" fmla="*/ 255 w 831"/>
                  <a:gd name="T9" fmla="*/ 406 h 1258"/>
                  <a:gd name="T10" fmla="*/ 193 w 831"/>
                  <a:gd name="T11" fmla="*/ 461 h 1258"/>
                  <a:gd name="T12" fmla="*/ 177 w 831"/>
                  <a:gd name="T13" fmla="*/ 555 h 1258"/>
                  <a:gd name="T14" fmla="*/ 179 w 831"/>
                  <a:gd name="T15" fmla="*/ 626 h 1258"/>
                  <a:gd name="T16" fmla="*/ 149 w 831"/>
                  <a:gd name="T17" fmla="*/ 670 h 1258"/>
                  <a:gd name="T18" fmla="*/ 52 w 831"/>
                  <a:gd name="T19" fmla="*/ 706 h 1258"/>
                  <a:gd name="T20" fmla="*/ 2 w 831"/>
                  <a:gd name="T21" fmla="*/ 722 h 1258"/>
                  <a:gd name="T22" fmla="*/ 18 w 831"/>
                  <a:gd name="T23" fmla="*/ 765 h 1258"/>
                  <a:gd name="T24" fmla="*/ 98 w 831"/>
                  <a:gd name="T25" fmla="*/ 831 h 1258"/>
                  <a:gd name="T26" fmla="*/ 193 w 831"/>
                  <a:gd name="T27" fmla="*/ 861 h 1258"/>
                  <a:gd name="T28" fmla="*/ 243 w 831"/>
                  <a:gd name="T29" fmla="*/ 893 h 1258"/>
                  <a:gd name="T30" fmla="*/ 245 w 831"/>
                  <a:gd name="T31" fmla="*/ 946 h 1258"/>
                  <a:gd name="T32" fmla="*/ 279 w 831"/>
                  <a:gd name="T33" fmla="*/ 1012 h 1258"/>
                  <a:gd name="T34" fmla="*/ 338 w 831"/>
                  <a:gd name="T35" fmla="*/ 1046 h 1258"/>
                  <a:gd name="T36" fmla="*/ 354 w 831"/>
                  <a:gd name="T37" fmla="*/ 1084 h 1258"/>
                  <a:gd name="T38" fmla="*/ 402 w 831"/>
                  <a:gd name="T39" fmla="*/ 1183 h 1258"/>
                  <a:gd name="T40" fmla="*/ 473 w 831"/>
                  <a:gd name="T41" fmla="*/ 1252 h 1258"/>
                  <a:gd name="T42" fmla="*/ 511 w 831"/>
                  <a:gd name="T43" fmla="*/ 1252 h 1258"/>
                  <a:gd name="T44" fmla="*/ 575 w 831"/>
                  <a:gd name="T45" fmla="*/ 1185 h 1258"/>
                  <a:gd name="T46" fmla="*/ 648 w 831"/>
                  <a:gd name="T47" fmla="*/ 1117 h 1258"/>
                  <a:gd name="T48" fmla="*/ 648 w 831"/>
                  <a:gd name="T49" fmla="*/ 1068 h 1258"/>
                  <a:gd name="T50" fmla="*/ 583 w 831"/>
                  <a:gd name="T51" fmla="*/ 1000 h 1258"/>
                  <a:gd name="T52" fmla="*/ 543 w 831"/>
                  <a:gd name="T53" fmla="*/ 962 h 1258"/>
                  <a:gd name="T54" fmla="*/ 535 w 831"/>
                  <a:gd name="T55" fmla="*/ 905 h 1258"/>
                  <a:gd name="T56" fmla="*/ 495 w 831"/>
                  <a:gd name="T57" fmla="*/ 851 h 1258"/>
                  <a:gd name="T58" fmla="*/ 475 w 831"/>
                  <a:gd name="T59" fmla="*/ 819 h 1258"/>
                  <a:gd name="T60" fmla="*/ 487 w 831"/>
                  <a:gd name="T61" fmla="*/ 785 h 1258"/>
                  <a:gd name="T62" fmla="*/ 583 w 831"/>
                  <a:gd name="T63" fmla="*/ 678 h 1258"/>
                  <a:gd name="T64" fmla="*/ 607 w 831"/>
                  <a:gd name="T65" fmla="*/ 626 h 1258"/>
                  <a:gd name="T66" fmla="*/ 611 w 831"/>
                  <a:gd name="T67" fmla="*/ 573 h 1258"/>
                  <a:gd name="T68" fmla="*/ 644 w 831"/>
                  <a:gd name="T69" fmla="*/ 519 h 1258"/>
                  <a:gd name="T70" fmla="*/ 700 w 831"/>
                  <a:gd name="T71" fmla="*/ 489 h 1258"/>
                  <a:gd name="T72" fmla="*/ 730 w 831"/>
                  <a:gd name="T73" fmla="*/ 487 h 1258"/>
                  <a:gd name="T74" fmla="*/ 790 w 831"/>
                  <a:gd name="T75" fmla="*/ 481 h 1258"/>
                  <a:gd name="T76" fmla="*/ 831 w 831"/>
                  <a:gd name="T77" fmla="*/ 447 h 1258"/>
                  <a:gd name="T78" fmla="*/ 798 w 831"/>
                  <a:gd name="T79" fmla="*/ 390 h 1258"/>
                  <a:gd name="T80" fmla="*/ 796 w 831"/>
                  <a:gd name="T81" fmla="*/ 302 h 1258"/>
                  <a:gd name="T82" fmla="*/ 764 w 831"/>
                  <a:gd name="T83" fmla="*/ 237 h 1258"/>
                  <a:gd name="T84" fmla="*/ 730 w 831"/>
                  <a:gd name="T85" fmla="*/ 163 h 1258"/>
                  <a:gd name="T86" fmla="*/ 670 w 831"/>
                  <a:gd name="T87" fmla="*/ 139 h 1258"/>
                  <a:gd name="T88" fmla="*/ 642 w 831"/>
                  <a:gd name="T89" fmla="*/ 109 h 1258"/>
                  <a:gd name="T90" fmla="*/ 595 w 831"/>
                  <a:gd name="T91" fmla="*/ 60 h 1258"/>
                  <a:gd name="T92" fmla="*/ 517 w 831"/>
                  <a:gd name="T93" fmla="*/ 50 h 1258"/>
                  <a:gd name="T94" fmla="*/ 422 w 831"/>
                  <a:gd name="T95" fmla="*/ 16 h 1258"/>
                  <a:gd name="T96" fmla="*/ 360 w 831"/>
                  <a:gd name="T97" fmla="*/ 0 h 1258"/>
                  <a:gd name="T98" fmla="*/ 304 w 831"/>
                  <a:gd name="T99" fmla="*/ 10 h 1258"/>
                  <a:gd name="T100" fmla="*/ 289 w 831"/>
                  <a:gd name="T101" fmla="*/ 10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1" h="1258">
                    <a:moveTo>
                      <a:pt x="275" y="143"/>
                    </a:moveTo>
                    <a:lnTo>
                      <a:pt x="275" y="143"/>
                    </a:lnTo>
                    <a:lnTo>
                      <a:pt x="257" y="179"/>
                    </a:lnTo>
                    <a:lnTo>
                      <a:pt x="241" y="215"/>
                    </a:lnTo>
                    <a:lnTo>
                      <a:pt x="211" y="288"/>
                    </a:lnTo>
                    <a:lnTo>
                      <a:pt x="211" y="288"/>
                    </a:lnTo>
                    <a:lnTo>
                      <a:pt x="219" y="302"/>
                    </a:lnTo>
                    <a:lnTo>
                      <a:pt x="219" y="302"/>
                    </a:lnTo>
                    <a:lnTo>
                      <a:pt x="229" y="318"/>
                    </a:lnTo>
                    <a:lnTo>
                      <a:pt x="243" y="336"/>
                    </a:lnTo>
                    <a:lnTo>
                      <a:pt x="243" y="336"/>
                    </a:lnTo>
                    <a:lnTo>
                      <a:pt x="257" y="354"/>
                    </a:lnTo>
                    <a:lnTo>
                      <a:pt x="257" y="354"/>
                    </a:lnTo>
                    <a:lnTo>
                      <a:pt x="261" y="360"/>
                    </a:lnTo>
                    <a:lnTo>
                      <a:pt x="263" y="368"/>
                    </a:lnTo>
                    <a:lnTo>
                      <a:pt x="265" y="376"/>
                    </a:lnTo>
                    <a:lnTo>
                      <a:pt x="265" y="384"/>
                    </a:lnTo>
                    <a:lnTo>
                      <a:pt x="265" y="384"/>
                    </a:lnTo>
                    <a:lnTo>
                      <a:pt x="265" y="386"/>
                    </a:lnTo>
                    <a:lnTo>
                      <a:pt x="265" y="386"/>
                    </a:lnTo>
                    <a:lnTo>
                      <a:pt x="269" y="394"/>
                    </a:lnTo>
                    <a:lnTo>
                      <a:pt x="269" y="394"/>
                    </a:lnTo>
                    <a:lnTo>
                      <a:pt x="259" y="398"/>
                    </a:lnTo>
                    <a:lnTo>
                      <a:pt x="259" y="398"/>
                    </a:lnTo>
                    <a:lnTo>
                      <a:pt x="255" y="406"/>
                    </a:lnTo>
                    <a:lnTo>
                      <a:pt x="247" y="412"/>
                    </a:lnTo>
                    <a:lnTo>
                      <a:pt x="247" y="412"/>
                    </a:lnTo>
                    <a:lnTo>
                      <a:pt x="225" y="429"/>
                    </a:lnTo>
                    <a:lnTo>
                      <a:pt x="207" y="445"/>
                    </a:lnTo>
                    <a:lnTo>
                      <a:pt x="193" y="461"/>
                    </a:lnTo>
                    <a:lnTo>
                      <a:pt x="183" y="479"/>
                    </a:lnTo>
                    <a:lnTo>
                      <a:pt x="175" y="497"/>
                    </a:lnTo>
                    <a:lnTo>
                      <a:pt x="173" y="515"/>
                    </a:lnTo>
                    <a:lnTo>
                      <a:pt x="173" y="535"/>
                    </a:lnTo>
                    <a:lnTo>
                      <a:pt x="177" y="555"/>
                    </a:lnTo>
                    <a:lnTo>
                      <a:pt x="177" y="555"/>
                    </a:lnTo>
                    <a:lnTo>
                      <a:pt x="181" y="588"/>
                    </a:lnTo>
                    <a:lnTo>
                      <a:pt x="181" y="602"/>
                    </a:lnTo>
                    <a:lnTo>
                      <a:pt x="181" y="616"/>
                    </a:lnTo>
                    <a:lnTo>
                      <a:pt x="179" y="626"/>
                    </a:lnTo>
                    <a:lnTo>
                      <a:pt x="175" y="638"/>
                    </a:lnTo>
                    <a:lnTo>
                      <a:pt x="171" y="648"/>
                    </a:lnTo>
                    <a:lnTo>
                      <a:pt x="165" y="656"/>
                    </a:lnTo>
                    <a:lnTo>
                      <a:pt x="157" y="664"/>
                    </a:lnTo>
                    <a:lnTo>
                      <a:pt x="149" y="670"/>
                    </a:lnTo>
                    <a:lnTo>
                      <a:pt x="130" y="682"/>
                    </a:lnTo>
                    <a:lnTo>
                      <a:pt x="108" y="692"/>
                    </a:lnTo>
                    <a:lnTo>
                      <a:pt x="80" y="698"/>
                    </a:lnTo>
                    <a:lnTo>
                      <a:pt x="80" y="698"/>
                    </a:lnTo>
                    <a:lnTo>
                      <a:pt x="52" y="706"/>
                    </a:lnTo>
                    <a:lnTo>
                      <a:pt x="52" y="706"/>
                    </a:lnTo>
                    <a:lnTo>
                      <a:pt x="20" y="714"/>
                    </a:lnTo>
                    <a:lnTo>
                      <a:pt x="20" y="714"/>
                    </a:lnTo>
                    <a:lnTo>
                      <a:pt x="10" y="718"/>
                    </a:lnTo>
                    <a:lnTo>
                      <a:pt x="2" y="722"/>
                    </a:lnTo>
                    <a:lnTo>
                      <a:pt x="0" y="728"/>
                    </a:lnTo>
                    <a:lnTo>
                      <a:pt x="0" y="738"/>
                    </a:lnTo>
                    <a:lnTo>
                      <a:pt x="0" y="738"/>
                    </a:lnTo>
                    <a:lnTo>
                      <a:pt x="8" y="751"/>
                    </a:lnTo>
                    <a:lnTo>
                      <a:pt x="18" y="765"/>
                    </a:lnTo>
                    <a:lnTo>
                      <a:pt x="18" y="765"/>
                    </a:lnTo>
                    <a:lnTo>
                      <a:pt x="34" y="787"/>
                    </a:lnTo>
                    <a:lnTo>
                      <a:pt x="54" y="803"/>
                    </a:lnTo>
                    <a:lnTo>
                      <a:pt x="74" y="819"/>
                    </a:lnTo>
                    <a:lnTo>
                      <a:pt x="98" y="831"/>
                    </a:lnTo>
                    <a:lnTo>
                      <a:pt x="120" y="841"/>
                    </a:lnTo>
                    <a:lnTo>
                      <a:pt x="143" y="849"/>
                    </a:lnTo>
                    <a:lnTo>
                      <a:pt x="169" y="857"/>
                    </a:lnTo>
                    <a:lnTo>
                      <a:pt x="193" y="861"/>
                    </a:lnTo>
                    <a:lnTo>
                      <a:pt x="193" y="861"/>
                    </a:lnTo>
                    <a:lnTo>
                      <a:pt x="209" y="865"/>
                    </a:lnTo>
                    <a:lnTo>
                      <a:pt x="221" y="871"/>
                    </a:lnTo>
                    <a:lnTo>
                      <a:pt x="231" y="877"/>
                    </a:lnTo>
                    <a:lnTo>
                      <a:pt x="239" y="883"/>
                    </a:lnTo>
                    <a:lnTo>
                      <a:pt x="243" y="893"/>
                    </a:lnTo>
                    <a:lnTo>
                      <a:pt x="247" y="903"/>
                    </a:lnTo>
                    <a:lnTo>
                      <a:pt x="247" y="915"/>
                    </a:lnTo>
                    <a:lnTo>
                      <a:pt x="247" y="928"/>
                    </a:lnTo>
                    <a:lnTo>
                      <a:pt x="247" y="928"/>
                    </a:lnTo>
                    <a:lnTo>
                      <a:pt x="245" y="946"/>
                    </a:lnTo>
                    <a:lnTo>
                      <a:pt x="247" y="964"/>
                    </a:lnTo>
                    <a:lnTo>
                      <a:pt x="251" y="978"/>
                    </a:lnTo>
                    <a:lnTo>
                      <a:pt x="257" y="990"/>
                    </a:lnTo>
                    <a:lnTo>
                      <a:pt x="267" y="1002"/>
                    </a:lnTo>
                    <a:lnTo>
                      <a:pt x="279" y="1012"/>
                    </a:lnTo>
                    <a:lnTo>
                      <a:pt x="293" y="1020"/>
                    </a:lnTo>
                    <a:lnTo>
                      <a:pt x="310" y="1028"/>
                    </a:lnTo>
                    <a:lnTo>
                      <a:pt x="310" y="1028"/>
                    </a:lnTo>
                    <a:lnTo>
                      <a:pt x="324" y="1036"/>
                    </a:lnTo>
                    <a:lnTo>
                      <a:pt x="338" y="1046"/>
                    </a:lnTo>
                    <a:lnTo>
                      <a:pt x="350" y="1058"/>
                    </a:lnTo>
                    <a:lnTo>
                      <a:pt x="352" y="1064"/>
                    </a:lnTo>
                    <a:lnTo>
                      <a:pt x="354" y="1070"/>
                    </a:lnTo>
                    <a:lnTo>
                      <a:pt x="354" y="1070"/>
                    </a:lnTo>
                    <a:lnTo>
                      <a:pt x="354" y="1084"/>
                    </a:lnTo>
                    <a:lnTo>
                      <a:pt x="356" y="1097"/>
                    </a:lnTo>
                    <a:lnTo>
                      <a:pt x="364" y="1121"/>
                    </a:lnTo>
                    <a:lnTo>
                      <a:pt x="374" y="1143"/>
                    </a:lnTo>
                    <a:lnTo>
                      <a:pt x="388" y="1165"/>
                    </a:lnTo>
                    <a:lnTo>
                      <a:pt x="402" y="1183"/>
                    </a:lnTo>
                    <a:lnTo>
                      <a:pt x="420" y="1203"/>
                    </a:lnTo>
                    <a:lnTo>
                      <a:pt x="454" y="1237"/>
                    </a:lnTo>
                    <a:lnTo>
                      <a:pt x="454" y="1237"/>
                    </a:lnTo>
                    <a:lnTo>
                      <a:pt x="464" y="1247"/>
                    </a:lnTo>
                    <a:lnTo>
                      <a:pt x="473" y="1252"/>
                    </a:lnTo>
                    <a:lnTo>
                      <a:pt x="483" y="1256"/>
                    </a:lnTo>
                    <a:lnTo>
                      <a:pt x="491" y="1258"/>
                    </a:lnTo>
                    <a:lnTo>
                      <a:pt x="491" y="1258"/>
                    </a:lnTo>
                    <a:lnTo>
                      <a:pt x="501" y="1256"/>
                    </a:lnTo>
                    <a:lnTo>
                      <a:pt x="511" y="1252"/>
                    </a:lnTo>
                    <a:lnTo>
                      <a:pt x="521" y="1243"/>
                    </a:lnTo>
                    <a:lnTo>
                      <a:pt x="531" y="1233"/>
                    </a:lnTo>
                    <a:lnTo>
                      <a:pt x="531" y="1233"/>
                    </a:lnTo>
                    <a:lnTo>
                      <a:pt x="553" y="1209"/>
                    </a:lnTo>
                    <a:lnTo>
                      <a:pt x="575" y="1185"/>
                    </a:lnTo>
                    <a:lnTo>
                      <a:pt x="597" y="1163"/>
                    </a:lnTo>
                    <a:lnTo>
                      <a:pt x="623" y="1143"/>
                    </a:lnTo>
                    <a:lnTo>
                      <a:pt x="623" y="1143"/>
                    </a:lnTo>
                    <a:lnTo>
                      <a:pt x="640" y="1127"/>
                    </a:lnTo>
                    <a:lnTo>
                      <a:pt x="648" y="1117"/>
                    </a:lnTo>
                    <a:lnTo>
                      <a:pt x="652" y="1109"/>
                    </a:lnTo>
                    <a:lnTo>
                      <a:pt x="656" y="1099"/>
                    </a:lnTo>
                    <a:lnTo>
                      <a:pt x="656" y="1089"/>
                    </a:lnTo>
                    <a:lnTo>
                      <a:pt x="654" y="1080"/>
                    </a:lnTo>
                    <a:lnTo>
                      <a:pt x="648" y="1068"/>
                    </a:lnTo>
                    <a:lnTo>
                      <a:pt x="648" y="1068"/>
                    </a:lnTo>
                    <a:lnTo>
                      <a:pt x="635" y="1048"/>
                    </a:lnTo>
                    <a:lnTo>
                      <a:pt x="619" y="1030"/>
                    </a:lnTo>
                    <a:lnTo>
                      <a:pt x="601" y="1012"/>
                    </a:lnTo>
                    <a:lnTo>
                      <a:pt x="583" y="1000"/>
                    </a:lnTo>
                    <a:lnTo>
                      <a:pt x="583" y="1000"/>
                    </a:lnTo>
                    <a:lnTo>
                      <a:pt x="565" y="988"/>
                    </a:lnTo>
                    <a:lnTo>
                      <a:pt x="553" y="976"/>
                    </a:lnTo>
                    <a:lnTo>
                      <a:pt x="547" y="970"/>
                    </a:lnTo>
                    <a:lnTo>
                      <a:pt x="543" y="962"/>
                    </a:lnTo>
                    <a:lnTo>
                      <a:pt x="541" y="952"/>
                    </a:lnTo>
                    <a:lnTo>
                      <a:pt x="539" y="942"/>
                    </a:lnTo>
                    <a:lnTo>
                      <a:pt x="539" y="942"/>
                    </a:lnTo>
                    <a:lnTo>
                      <a:pt x="537" y="917"/>
                    </a:lnTo>
                    <a:lnTo>
                      <a:pt x="535" y="905"/>
                    </a:lnTo>
                    <a:lnTo>
                      <a:pt x="529" y="893"/>
                    </a:lnTo>
                    <a:lnTo>
                      <a:pt x="525" y="881"/>
                    </a:lnTo>
                    <a:lnTo>
                      <a:pt x="517" y="871"/>
                    </a:lnTo>
                    <a:lnTo>
                      <a:pt x="507" y="861"/>
                    </a:lnTo>
                    <a:lnTo>
                      <a:pt x="495" y="851"/>
                    </a:lnTo>
                    <a:lnTo>
                      <a:pt x="495" y="851"/>
                    </a:lnTo>
                    <a:lnTo>
                      <a:pt x="487" y="845"/>
                    </a:lnTo>
                    <a:lnTo>
                      <a:pt x="481" y="837"/>
                    </a:lnTo>
                    <a:lnTo>
                      <a:pt x="477" y="829"/>
                    </a:lnTo>
                    <a:lnTo>
                      <a:pt x="475" y="819"/>
                    </a:lnTo>
                    <a:lnTo>
                      <a:pt x="475" y="811"/>
                    </a:lnTo>
                    <a:lnTo>
                      <a:pt x="477" y="801"/>
                    </a:lnTo>
                    <a:lnTo>
                      <a:pt x="481" y="793"/>
                    </a:lnTo>
                    <a:lnTo>
                      <a:pt x="487" y="785"/>
                    </a:lnTo>
                    <a:lnTo>
                      <a:pt x="487" y="785"/>
                    </a:lnTo>
                    <a:lnTo>
                      <a:pt x="511" y="757"/>
                    </a:lnTo>
                    <a:lnTo>
                      <a:pt x="535" y="732"/>
                    </a:lnTo>
                    <a:lnTo>
                      <a:pt x="559" y="704"/>
                    </a:lnTo>
                    <a:lnTo>
                      <a:pt x="583" y="678"/>
                    </a:lnTo>
                    <a:lnTo>
                      <a:pt x="583" y="678"/>
                    </a:lnTo>
                    <a:lnTo>
                      <a:pt x="591" y="666"/>
                    </a:lnTo>
                    <a:lnTo>
                      <a:pt x="599" y="652"/>
                    </a:lnTo>
                    <a:lnTo>
                      <a:pt x="605" y="640"/>
                    </a:lnTo>
                    <a:lnTo>
                      <a:pt x="607" y="634"/>
                    </a:lnTo>
                    <a:lnTo>
                      <a:pt x="607" y="626"/>
                    </a:lnTo>
                    <a:lnTo>
                      <a:pt x="607" y="626"/>
                    </a:lnTo>
                    <a:lnTo>
                      <a:pt x="605" y="612"/>
                    </a:lnTo>
                    <a:lnTo>
                      <a:pt x="607" y="598"/>
                    </a:lnTo>
                    <a:lnTo>
                      <a:pt x="609" y="586"/>
                    </a:lnTo>
                    <a:lnTo>
                      <a:pt x="611" y="573"/>
                    </a:lnTo>
                    <a:lnTo>
                      <a:pt x="615" y="561"/>
                    </a:lnTo>
                    <a:lnTo>
                      <a:pt x="621" y="549"/>
                    </a:lnTo>
                    <a:lnTo>
                      <a:pt x="629" y="539"/>
                    </a:lnTo>
                    <a:lnTo>
                      <a:pt x="635" y="529"/>
                    </a:lnTo>
                    <a:lnTo>
                      <a:pt x="644" y="519"/>
                    </a:lnTo>
                    <a:lnTo>
                      <a:pt x="654" y="511"/>
                    </a:lnTo>
                    <a:lnTo>
                      <a:pt x="664" y="505"/>
                    </a:lnTo>
                    <a:lnTo>
                      <a:pt x="676" y="499"/>
                    </a:lnTo>
                    <a:lnTo>
                      <a:pt x="688" y="493"/>
                    </a:lnTo>
                    <a:lnTo>
                      <a:pt x="700" y="489"/>
                    </a:lnTo>
                    <a:lnTo>
                      <a:pt x="714" y="487"/>
                    </a:lnTo>
                    <a:lnTo>
                      <a:pt x="728" y="487"/>
                    </a:lnTo>
                    <a:lnTo>
                      <a:pt x="728" y="487"/>
                    </a:lnTo>
                    <a:lnTo>
                      <a:pt x="730" y="487"/>
                    </a:lnTo>
                    <a:lnTo>
                      <a:pt x="730" y="487"/>
                    </a:lnTo>
                    <a:lnTo>
                      <a:pt x="740" y="487"/>
                    </a:lnTo>
                    <a:lnTo>
                      <a:pt x="740" y="487"/>
                    </a:lnTo>
                    <a:lnTo>
                      <a:pt x="766" y="485"/>
                    </a:lnTo>
                    <a:lnTo>
                      <a:pt x="778" y="483"/>
                    </a:lnTo>
                    <a:lnTo>
                      <a:pt x="790" y="481"/>
                    </a:lnTo>
                    <a:lnTo>
                      <a:pt x="801" y="475"/>
                    </a:lnTo>
                    <a:lnTo>
                      <a:pt x="811" y="469"/>
                    </a:lnTo>
                    <a:lnTo>
                      <a:pt x="821" y="459"/>
                    </a:lnTo>
                    <a:lnTo>
                      <a:pt x="831" y="447"/>
                    </a:lnTo>
                    <a:lnTo>
                      <a:pt x="831" y="447"/>
                    </a:lnTo>
                    <a:lnTo>
                      <a:pt x="815" y="431"/>
                    </a:lnTo>
                    <a:lnTo>
                      <a:pt x="805" y="419"/>
                    </a:lnTo>
                    <a:lnTo>
                      <a:pt x="798" y="408"/>
                    </a:lnTo>
                    <a:lnTo>
                      <a:pt x="796" y="398"/>
                    </a:lnTo>
                    <a:lnTo>
                      <a:pt x="798" y="390"/>
                    </a:lnTo>
                    <a:lnTo>
                      <a:pt x="803" y="380"/>
                    </a:lnTo>
                    <a:lnTo>
                      <a:pt x="815" y="372"/>
                    </a:lnTo>
                    <a:lnTo>
                      <a:pt x="829" y="364"/>
                    </a:lnTo>
                    <a:lnTo>
                      <a:pt x="829" y="364"/>
                    </a:lnTo>
                    <a:lnTo>
                      <a:pt x="796" y="302"/>
                    </a:lnTo>
                    <a:lnTo>
                      <a:pt x="796" y="302"/>
                    </a:lnTo>
                    <a:lnTo>
                      <a:pt x="776" y="268"/>
                    </a:lnTo>
                    <a:lnTo>
                      <a:pt x="768" y="253"/>
                    </a:lnTo>
                    <a:lnTo>
                      <a:pt x="764" y="237"/>
                    </a:lnTo>
                    <a:lnTo>
                      <a:pt x="764" y="237"/>
                    </a:lnTo>
                    <a:lnTo>
                      <a:pt x="760" y="217"/>
                    </a:lnTo>
                    <a:lnTo>
                      <a:pt x="756" y="201"/>
                    </a:lnTo>
                    <a:lnTo>
                      <a:pt x="750" y="187"/>
                    </a:lnTo>
                    <a:lnTo>
                      <a:pt x="742" y="173"/>
                    </a:lnTo>
                    <a:lnTo>
                      <a:pt x="730" y="163"/>
                    </a:lnTo>
                    <a:lnTo>
                      <a:pt x="716" y="155"/>
                    </a:lnTo>
                    <a:lnTo>
                      <a:pt x="700" y="147"/>
                    </a:lnTo>
                    <a:lnTo>
                      <a:pt x="680" y="143"/>
                    </a:lnTo>
                    <a:lnTo>
                      <a:pt x="680" y="143"/>
                    </a:lnTo>
                    <a:lnTo>
                      <a:pt x="670" y="139"/>
                    </a:lnTo>
                    <a:lnTo>
                      <a:pt x="660" y="135"/>
                    </a:lnTo>
                    <a:lnTo>
                      <a:pt x="652" y="129"/>
                    </a:lnTo>
                    <a:lnTo>
                      <a:pt x="646" y="121"/>
                    </a:lnTo>
                    <a:lnTo>
                      <a:pt x="646" y="121"/>
                    </a:lnTo>
                    <a:lnTo>
                      <a:pt x="642" y="109"/>
                    </a:lnTo>
                    <a:lnTo>
                      <a:pt x="638" y="99"/>
                    </a:lnTo>
                    <a:lnTo>
                      <a:pt x="633" y="89"/>
                    </a:lnTo>
                    <a:lnTo>
                      <a:pt x="627" y="82"/>
                    </a:lnTo>
                    <a:lnTo>
                      <a:pt x="611" y="70"/>
                    </a:lnTo>
                    <a:lnTo>
                      <a:pt x="595" y="60"/>
                    </a:lnTo>
                    <a:lnTo>
                      <a:pt x="577" y="54"/>
                    </a:lnTo>
                    <a:lnTo>
                      <a:pt x="557" y="52"/>
                    </a:lnTo>
                    <a:lnTo>
                      <a:pt x="537" y="50"/>
                    </a:lnTo>
                    <a:lnTo>
                      <a:pt x="517" y="50"/>
                    </a:lnTo>
                    <a:lnTo>
                      <a:pt x="517" y="50"/>
                    </a:lnTo>
                    <a:lnTo>
                      <a:pt x="491" y="48"/>
                    </a:lnTo>
                    <a:lnTo>
                      <a:pt x="468" y="42"/>
                    </a:lnTo>
                    <a:lnTo>
                      <a:pt x="446" y="30"/>
                    </a:lnTo>
                    <a:lnTo>
                      <a:pt x="422" y="16"/>
                    </a:lnTo>
                    <a:lnTo>
                      <a:pt x="422" y="16"/>
                    </a:lnTo>
                    <a:lnTo>
                      <a:pt x="410" y="8"/>
                    </a:lnTo>
                    <a:lnTo>
                      <a:pt x="394" y="4"/>
                    </a:lnTo>
                    <a:lnTo>
                      <a:pt x="378" y="2"/>
                    </a:lnTo>
                    <a:lnTo>
                      <a:pt x="360" y="0"/>
                    </a:lnTo>
                    <a:lnTo>
                      <a:pt x="360" y="0"/>
                    </a:lnTo>
                    <a:lnTo>
                      <a:pt x="334" y="2"/>
                    </a:lnTo>
                    <a:lnTo>
                      <a:pt x="310" y="4"/>
                    </a:lnTo>
                    <a:lnTo>
                      <a:pt x="310" y="4"/>
                    </a:lnTo>
                    <a:lnTo>
                      <a:pt x="306" y="6"/>
                    </a:lnTo>
                    <a:lnTo>
                      <a:pt x="304" y="10"/>
                    </a:lnTo>
                    <a:lnTo>
                      <a:pt x="301" y="20"/>
                    </a:lnTo>
                    <a:lnTo>
                      <a:pt x="291" y="54"/>
                    </a:lnTo>
                    <a:lnTo>
                      <a:pt x="291" y="54"/>
                    </a:lnTo>
                    <a:lnTo>
                      <a:pt x="291" y="78"/>
                    </a:lnTo>
                    <a:lnTo>
                      <a:pt x="289" y="101"/>
                    </a:lnTo>
                    <a:lnTo>
                      <a:pt x="283" y="125"/>
                    </a:lnTo>
                    <a:lnTo>
                      <a:pt x="275" y="143"/>
                    </a:lnTo>
                    <a:lnTo>
                      <a:pt x="275"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32" name="Owal 131">
                <a:extLst>
                  <a:ext uri="{FF2B5EF4-FFF2-40B4-BE49-F238E27FC236}">
                    <a16:creationId xmlns:a16="http://schemas.microsoft.com/office/drawing/2014/main" id="{47A5371C-721B-4841-B76E-C2AD6DB69C31}"/>
                  </a:ext>
                </a:extLst>
              </p:cNvPr>
              <p:cNvSpPr/>
              <p:nvPr/>
            </p:nvSpPr>
            <p:spPr>
              <a:xfrm>
                <a:off x="2801986" y="4560004"/>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4" name="Owal 133">
                <a:extLst>
                  <a:ext uri="{FF2B5EF4-FFF2-40B4-BE49-F238E27FC236}">
                    <a16:creationId xmlns:a16="http://schemas.microsoft.com/office/drawing/2014/main" id="{0AD17B23-F430-439D-9B8A-6189EB8689BB}"/>
                  </a:ext>
                </a:extLst>
              </p:cNvPr>
              <p:cNvSpPr/>
              <p:nvPr/>
            </p:nvSpPr>
            <p:spPr>
              <a:xfrm>
                <a:off x="2754414" y="4771542"/>
                <a:ext cx="320360"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6" name="Grupa 105">
              <a:extLst>
                <a:ext uri="{FF2B5EF4-FFF2-40B4-BE49-F238E27FC236}">
                  <a16:creationId xmlns:a16="http://schemas.microsoft.com/office/drawing/2014/main" id="{354A9705-0A88-49E0-9170-B1465A45C6E4}"/>
                </a:ext>
              </a:extLst>
            </p:cNvPr>
            <p:cNvGrpSpPr/>
            <p:nvPr/>
          </p:nvGrpSpPr>
          <p:grpSpPr>
            <a:xfrm>
              <a:off x="3078194" y="3309587"/>
              <a:ext cx="1921210" cy="2240948"/>
              <a:chOff x="3078194" y="3309587"/>
              <a:chExt cx="1921210" cy="2240948"/>
            </a:xfrm>
            <a:solidFill>
              <a:srgbClr val="90DCCF"/>
            </a:solidFill>
          </p:grpSpPr>
          <p:sp>
            <p:nvSpPr>
              <p:cNvPr id="115" name="Freeform 7">
                <a:extLst>
                  <a:ext uri="{FF2B5EF4-FFF2-40B4-BE49-F238E27FC236}">
                    <a16:creationId xmlns:a16="http://schemas.microsoft.com/office/drawing/2014/main" id="{FEB15342-A977-48E8-89C5-A0511D848E3F}"/>
                  </a:ext>
                </a:extLst>
              </p:cNvPr>
              <p:cNvSpPr>
                <a:spLocks/>
              </p:cNvSpPr>
              <p:nvPr/>
            </p:nvSpPr>
            <p:spPr bwMode="auto">
              <a:xfrm>
                <a:off x="3924672" y="3309587"/>
                <a:ext cx="1074732" cy="1355658"/>
              </a:xfrm>
              <a:custGeom>
                <a:avLst/>
                <a:gdLst>
                  <a:gd name="T0" fmla="*/ 117 w 1163"/>
                  <a:gd name="T1" fmla="*/ 1063 h 1467"/>
                  <a:gd name="T2" fmla="*/ 169 w 1163"/>
                  <a:gd name="T3" fmla="*/ 1091 h 1467"/>
                  <a:gd name="T4" fmla="*/ 213 w 1163"/>
                  <a:gd name="T5" fmla="*/ 1077 h 1467"/>
                  <a:gd name="T6" fmla="*/ 231 w 1163"/>
                  <a:gd name="T7" fmla="*/ 1077 h 1467"/>
                  <a:gd name="T8" fmla="*/ 268 w 1163"/>
                  <a:gd name="T9" fmla="*/ 1093 h 1467"/>
                  <a:gd name="T10" fmla="*/ 284 w 1163"/>
                  <a:gd name="T11" fmla="*/ 1121 h 1467"/>
                  <a:gd name="T12" fmla="*/ 296 w 1163"/>
                  <a:gd name="T13" fmla="*/ 1177 h 1467"/>
                  <a:gd name="T14" fmla="*/ 320 w 1163"/>
                  <a:gd name="T15" fmla="*/ 1204 h 1467"/>
                  <a:gd name="T16" fmla="*/ 386 w 1163"/>
                  <a:gd name="T17" fmla="*/ 1226 h 1467"/>
                  <a:gd name="T18" fmla="*/ 445 w 1163"/>
                  <a:gd name="T19" fmla="*/ 1262 h 1467"/>
                  <a:gd name="T20" fmla="*/ 457 w 1163"/>
                  <a:gd name="T21" fmla="*/ 1310 h 1467"/>
                  <a:gd name="T22" fmla="*/ 437 w 1163"/>
                  <a:gd name="T23" fmla="*/ 1342 h 1467"/>
                  <a:gd name="T24" fmla="*/ 386 w 1163"/>
                  <a:gd name="T25" fmla="*/ 1373 h 1467"/>
                  <a:gd name="T26" fmla="*/ 372 w 1163"/>
                  <a:gd name="T27" fmla="*/ 1411 h 1467"/>
                  <a:gd name="T28" fmla="*/ 461 w 1163"/>
                  <a:gd name="T29" fmla="*/ 1433 h 1467"/>
                  <a:gd name="T30" fmla="*/ 612 w 1163"/>
                  <a:gd name="T31" fmla="*/ 1455 h 1467"/>
                  <a:gd name="T32" fmla="*/ 670 w 1163"/>
                  <a:gd name="T33" fmla="*/ 1443 h 1467"/>
                  <a:gd name="T34" fmla="*/ 710 w 1163"/>
                  <a:gd name="T35" fmla="*/ 1407 h 1467"/>
                  <a:gd name="T36" fmla="*/ 791 w 1163"/>
                  <a:gd name="T37" fmla="*/ 1399 h 1467"/>
                  <a:gd name="T38" fmla="*/ 869 w 1163"/>
                  <a:gd name="T39" fmla="*/ 1433 h 1467"/>
                  <a:gd name="T40" fmla="*/ 911 w 1163"/>
                  <a:gd name="T41" fmla="*/ 1467 h 1467"/>
                  <a:gd name="T42" fmla="*/ 944 w 1163"/>
                  <a:gd name="T43" fmla="*/ 1441 h 1467"/>
                  <a:gd name="T44" fmla="*/ 1074 w 1163"/>
                  <a:gd name="T45" fmla="*/ 1338 h 1467"/>
                  <a:gd name="T46" fmla="*/ 1129 w 1163"/>
                  <a:gd name="T47" fmla="*/ 1296 h 1467"/>
                  <a:gd name="T48" fmla="*/ 1161 w 1163"/>
                  <a:gd name="T49" fmla="*/ 1222 h 1467"/>
                  <a:gd name="T50" fmla="*/ 1129 w 1163"/>
                  <a:gd name="T51" fmla="*/ 1113 h 1467"/>
                  <a:gd name="T52" fmla="*/ 1105 w 1163"/>
                  <a:gd name="T53" fmla="*/ 1065 h 1467"/>
                  <a:gd name="T54" fmla="*/ 1127 w 1163"/>
                  <a:gd name="T55" fmla="*/ 1027 h 1467"/>
                  <a:gd name="T56" fmla="*/ 1129 w 1163"/>
                  <a:gd name="T57" fmla="*/ 988 h 1467"/>
                  <a:gd name="T58" fmla="*/ 1068 w 1163"/>
                  <a:gd name="T59" fmla="*/ 898 h 1467"/>
                  <a:gd name="T60" fmla="*/ 934 w 1163"/>
                  <a:gd name="T61" fmla="*/ 681 h 1467"/>
                  <a:gd name="T62" fmla="*/ 918 w 1163"/>
                  <a:gd name="T63" fmla="*/ 606 h 1467"/>
                  <a:gd name="T64" fmla="*/ 895 w 1163"/>
                  <a:gd name="T65" fmla="*/ 513 h 1467"/>
                  <a:gd name="T66" fmla="*/ 863 w 1163"/>
                  <a:gd name="T67" fmla="*/ 483 h 1467"/>
                  <a:gd name="T68" fmla="*/ 869 w 1163"/>
                  <a:gd name="T69" fmla="*/ 389 h 1467"/>
                  <a:gd name="T70" fmla="*/ 887 w 1163"/>
                  <a:gd name="T71" fmla="*/ 292 h 1467"/>
                  <a:gd name="T72" fmla="*/ 879 w 1163"/>
                  <a:gd name="T73" fmla="*/ 155 h 1467"/>
                  <a:gd name="T74" fmla="*/ 861 w 1163"/>
                  <a:gd name="T75" fmla="*/ 85 h 1467"/>
                  <a:gd name="T76" fmla="*/ 789 w 1163"/>
                  <a:gd name="T77" fmla="*/ 47 h 1467"/>
                  <a:gd name="T78" fmla="*/ 680 w 1163"/>
                  <a:gd name="T79" fmla="*/ 2 h 1467"/>
                  <a:gd name="T80" fmla="*/ 636 w 1163"/>
                  <a:gd name="T81" fmla="*/ 10 h 1467"/>
                  <a:gd name="T82" fmla="*/ 588 w 1163"/>
                  <a:gd name="T83" fmla="*/ 69 h 1467"/>
                  <a:gd name="T84" fmla="*/ 533 w 1163"/>
                  <a:gd name="T85" fmla="*/ 129 h 1467"/>
                  <a:gd name="T86" fmla="*/ 485 w 1163"/>
                  <a:gd name="T87" fmla="*/ 129 h 1467"/>
                  <a:gd name="T88" fmla="*/ 435 w 1163"/>
                  <a:gd name="T89" fmla="*/ 117 h 1467"/>
                  <a:gd name="T90" fmla="*/ 410 w 1163"/>
                  <a:gd name="T91" fmla="*/ 155 h 1467"/>
                  <a:gd name="T92" fmla="*/ 266 w 1163"/>
                  <a:gd name="T93" fmla="*/ 182 h 1467"/>
                  <a:gd name="T94" fmla="*/ 107 w 1163"/>
                  <a:gd name="T95" fmla="*/ 322 h 1467"/>
                  <a:gd name="T96" fmla="*/ 99 w 1163"/>
                  <a:gd name="T97" fmla="*/ 359 h 1467"/>
                  <a:gd name="T98" fmla="*/ 80 w 1163"/>
                  <a:gd name="T99" fmla="*/ 457 h 1467"/>
                  <a:gd name="T100" fmla="*/ 34 w 1163"/>
                  <a:gd name="T101" fmla="*/ 489 h 1467"/>
                  <a:gd name="T102" fmla="*/ 0 w 1163"/>
                  <a:gd name="T103" fmla="*/ 509 h 1467"/>
                  <a:gd name="T104" fmla="*/ 58 w 1163"/>
                  <a:gd name="T105" fmla="*/ 578 h 1467"/>
                  <a:gd name="T106" fmla="*/ 93 w 1163"/>
                  <a:gd name="T107" fmla="*/ 721 h 1467"/>
                  <a:gd name="T108" fmla="*/ 85 w 1163"/>
                  <a:gd name="T109" fmla="*/ 785 h 1467"/>
                  <a:gd name="T110" fmla="*/ 76 w 1163"/>
                  <a:gd name="T111" fmla="*/ 938 h 1467"/>
                  <a:gd name="T112" fmla="*/ 101 w 1163"/>
                  <a:gd name="T113" fmla="*/ 1012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3" h="1467">
                    <a:moveTo>
                      <a:pt x="101" y="1012"/>
                    </a:moveTo>
                    <a:lnTo>
                      <a:pt x="101" y="1012"/>
                    </a:lnTo>
                    <a:lnTo>
                      <a:pt x="109" y="1037"/>
                    </a:lnTo>
                    <a:lnTo>
                      <a:pt x="117" y="1063"/>
                    </a:lnTo>
                    <a:lnTo>
                      <a:pt x="117" y="1063"/>
                    </a:lnTo>
                    <a:lnTo>
                      <a:pt x="123" y="1083"/>
                    </a:lnTo>
                    <a:lnTo>
                      <a:pt x="127" y="1103"/>
                    </a:lnTo>
                    <a:lnTo>
                      <a:pt x="127" y="1103"/>
                    </a:lnTo>
                    <a:lnTo>
                      <a:pt x="149" y="1097"/>
                    </a:lnTo>
                    <a:lnTo>
                      <a:pt x="169" y="1091"/>
                    </a:lnTo>
                    <a:lnTo>
                      <a:pt x="169" y="1091"/>
                    </a:lnTo>
                    <a:lnTo>
                      <a:pt x="189" y="1085"/>
                    </a:lnTo>
                    <a:lnTo>
                      <a:pt x="205" y="1079"/>
                    </a:lnTo>
                    <a:lnTo>
                      <a:pt x="205" y="1079"/>
                    </a:lnTo>
                    <a:lnTo>
                      <a:pt x="213" y="1077"/>
                    </a:lnTo>
                    <a:lnTo>
                      <a:pt x="221" y="1077"/>
                    </a:lnTo>
                    <a:lnTo>
                      <a:pt x="221" y="1077"/>
                    </a:lnTo>
                    <a:lnTo>
                      <a:pt x="221" y="1077"/>
                    </a:lnTo>
                    <a:lnTo>
                      <a:pt x="221" y="1077"/>
                    </a:lnTo>
                    <a:lnTo>
                      <a:pt x="231" y="1077"/>
                    </a:lnTo>
                    <a:lnTo>
                      <a:pt x="241" y="1081"/>
                    </a:lnTo>
                    <a:lnTo>
                      <a:pt x="252" y="1087"/>
                    </a:lnTo>
                    <a:lnTo>
                      <a:pt x="260" y="1093"/>
                    </a:lnTo>
                    <a:lnTo>
                      <a:pt x="260" y="1093"/>
                    </a:lnTo>
                    <a:lnTo>
                      <a:pt x="268" y="1093"/>
                    </a:lnTo>
                    <a:lnTo>
                      <a:pt x="268" y="1093"/>
                    </a:lnTo>
                    <a:lnTo>
                      <a:pt x="270" y="1101"/>
                    </a:lnTo>
                    <a:lnTo>
                      <a:pt x="270" y="1101"/>
                    </a:lnTo>
                    <a:lnTo>
                      <a:pt x="278" y="1111"/>
                    </a:lnTo>
                    <a:lnTo>
                      <a:pt x="284" y="1121"/>
                    </a:lnTo>
                    <a:lnTo>
                      <a:pt x="288" y="1131"/>
                    </a:lnTo>
                    <a:lnTo>
                      <a:pt x="290" y="1141"/>
                    </a:lnTo>
                    <a:lnTo>
                      <a:pt x="290" y="1141"/>
                    </a:lnTo>
                    <a:lnTo>
                      <a:pt x="290" y="1141"/>
                    </a:lnTo>
                    <a:lnTo>
                      <a:pt x="296" y="1177"/>
                    </a:lnTo>
                    <a:lnTo>
                      <a:pt x="298" y="1190"/>
                    </a:lnTo>
                    <a:lnTo>
                      <a:pt x="302" y="1198"/>
                    </a:lnTo>
                    <a:lnTo>
                      <a:pt x="302" y="1198"/>
                    </a:lnTo>
                    <a:lnTo>
                      <a:pt x="308" y="1200"/>
                    </a:lnTo>
                    <a:lnTo>
                      <a:pt x="320" y="1204"/>
                    </a:lnTo>
                    <a:lnTo>
                      <a:pt x="350" y="1212"/>
                    </a:lnTo>
                    <a:lnTo>
                      <a:pt x="354" y="1214"/>
                    </a:lnTo>
                    <a:lnTo>
                      <a:pt x="354" y="1214"/>
                    </a:lnTo>
                    <a:lnTo>
                      <a:pt x="370" y="1218"/>
                    </a:lnTo>
                    <a:lnTo>
                      <a:pt x="386" y="1226"/>
                    </a:lnTo>
                    <a:lnTo>
                      <a:pt x="416" y="1242"/>
                    </a:lnTo>
                    <a:lnTo>
                      <a:pt x="416" y="1242"/>
                    </a:lnTo>
                    <a:lnTo>
                      <a:pt x="435" y="1254"/>
                    </a:lnTo>
                    <a:lnTo>
                      <a:pt x="435" y="1254"/>
                    </a:lnTo>
                    <a:lnTo>
                      <a:pt x="445" y="1262"/>
                    </a:lnTo>
                    <a:lnTo>
                      <a:pt x="451" y="1270"/>
                    </a:lnTo>
                    <a:lnTo>
                      <a:pt x="457" y="1282"/>
                    </a:lnTo>
                    <a:lnTo>
                      <a:pt x="457" y="1294"/>
                    </a:lnTo>
                    <a:lnTo>
                      <a:pt x="457" y="1310"/>
                    </a:lnTo>
                    <a:lnTo>
                      <a:pt x="457" y="1310"/>
                    </a:lnTo>
                    <a:lnTo>
                      <a:pt x="455" y="1320"/>
                    </a:lnTo>
                    <a:lnTo>
                      <a:pt x="451" y="1328"/>
                    </a:lnTo>
                    <a:lnTo>
                      <a:pt x="445" y="1336"/>
                    </a:lnTo>
                    <a:lnTo>
                      <a:pt x="437" y="1342"/>
                    </a:lnTo>
                    <a:lnTo>
                      <a:pt x="437" y="1342"/>
                    </a:lnTo>
                    <a:lnTo>
                      <a:pt x="416" y="1355"/>
                    </a:lnTo>
                    <a:lnTo>
                      <a:pt x="416" y="1355"/>
                    </a:lnTo>
                    <a:lnTo>
                      <a:pt x="398" y="1365"/>
                    </a:lnTo>
                    <a:lnTo>
                      <a:pt x="392" y="1369"/>
                    </a:lnTo>
                    <a:lnTo>
                      <a:pt x="386" y="1373"/>
                    </a:lnTo>
                    <a:lnTo>
                      <a:pt x="386" y="1373"/>
                    </a:lnTo>
                    <a:lnTo>
                      <a:pt x="382" y="1383"/>
                    </a:lnTo>
                    <a:lnTo>
                      <a:pt x="376" y="1391"/>
                    </a:lnTo>
                    <a:lnTo>
                      <a:pt x="374" y="1401"/>
                    </a:lnTo>
                    <a:lnTo>
                      <a:pt x="372" y="1411"/>
                    </a:lnTo>
                    <a:lnTo>
                      <a:pt x="372" y="1411"/>
                    </a:lnTo>
                    <a:lnTo>
                      <a:pt x="380" y="1417"/>
                    </a:lnTo>
                    <a:lnTo>
                      <a:pt x="386" y="1419"/>
                    </a:lnTo>
                    <a:lnTo>
                      <a:pt x="386" y="1419"/>
                    </a:lnTo>
                    <a:lnTo>
                      <a:pt x="461" y="1433"/>
                    </a:lnTo>
                    <a:lnTo>
                      <a:pt x="535" y="1445"/>
                    </a:lnTo>
                    <a:lnTo>
                      <a:pt x="535" y="1445"/>
                    </a:lnTo>
                    <a:lnTo>
                      <a:pt x="596" y="1453"/>
                    </a:lnTo>
                    <a:lnTo>
                      <a:pt x="596" y="1453"/>
                    </a:lnTo>
                    <a:lnTo>
                      <a:pt x="612" y="1455"/>
                    </a:lnTo>
                    <a:lnTo>
                      <a:pt x="630" y="1457"/>
                    </a:lnTo>
                    <a:lnTo>
                      <a:pt x="630" y="1457"/>
                    </a:lnTo>
                    <a:lnTo>
                      <a:pt x="644" y="1455"/>
                    </a:lnTo>
                    <a:lnTo>
                      <a:pt x="658" y="1451"/>
                    </a:lnTo>
                    <a:lnTo>
                      <a:pt x="670" y="1443"/>
                    </a:lnTo>
                    <a:lnTo>
                      <a:pt x="682" y="1429"/>
                    </a:lnTo>
                    <a:lnTo>
                      <a:pt x="682" y="1429"/>
                    </a:lnTo>
                    <a:lnTo>
                      <a:pt x="690" y="1419"/>
                    </a:lnTo>
                    <a:lnTo>
                      <a:pt x="700" y="1413"/>
                    </a:lnTo>
                    <a:lnTo>
                      <a:pt x="710" y="1407"/>
                    </a:lnTo>
                    <a:lnTo>
                      <a:pt x="722" y="1403"/>
                    </a:lnTo>
                    <a:lnTo>
                      <a:pt x="744" y="1397"/>
                    </a:lnTo>
                    <a:lnTo>
                      <a:pt x="765" y="1397"/>
                    </a:lnTo>
                    <a:lnTo>
                      <a:pt x="765" y="1397"/>
                    </a:lnTo>
                    <a:lnTo>
                      <a:pt x="791" y="1399"/>
                    </a:lnTo>
                    <a:lnTo>
                      <a:pt x="813" y="1403"/>
                    </a:lnTo>
                    <a:lnTo>
                      <a:pt x="813" y="1403"/>
                    </a:lnTo>
                    <a:lnTo>
                      <a:pt x="833" y="1411"/>
                    </a:lnTo>
                    <a:lnTo>
                      <a:pt x="851" y="1421"/>
                    </a:lnTo>
                    <a:lnTo>
                      <a:pt x="869" y="1433"/>
                    </a:lnTo>
                    <a:lnTo>
                      <a:pt x="885" y="1445"/>
                    </a:lnTo>
                    <a:lnTo>
                      <a:pt x="885" y="1445"/>
                    </a:lnTo>
                    <a:lnTo>
                      <a:pt x="907" y="1463"/>
                    </a:lnTo>
                    <a:lnTo>
                      <a:pt x="907" y="1463"/>
                    </a:lnTo>
                    <a:lnTo>
                      <a:pt x="911" y="1467"/>
                    </a:lnTo>
                    <a:lnTo>
                      <a:pt x="911" y="1467"/>
                    </a:lnTo>
                    <a:lnTo>
                      <a:pt x="918" y="1463"/>
                    </a:lnTo>
                    <a:lnTo>
                      <a:pt x="926" y="1459"/>
                    </a:lnTo>
                    <a:lnTo>
                      <a:pt x="934" y="1451"/>
                    </a:lnTo>
                    <a:lnTo>
                      <a:pt x="944" y="1441"/>
                    </a:lnTo>
                    <a:lnTo>
                      <a:pt x="944" y="1441"/>
                    </a:lnTo>
                    <a:lnTo>
                      <a:pt x="958" y="1427"/>
                    </a:lnTo>
                    <a:lnTo>
                      <a:pt x="974" y="1413"/>
                    </a:lnTo>
                    <a:lnTo>
                      <a:pt x="1006" y="1387"/>
                    </a:lnTo>
                    <a:lnTo>
                      <a:pt x="1074" y="1338"/>
                    </a:lnTo>
                    <a:lnTo>
                      <a:pt x="1074" y="1338"/>
                    </a:lnTo>
                    <a:lnTo>
                      <a:pt x="1089" y="1326"/>
                    </a:lnTo>
                    <a:lnTo>
                      <a:pt x="1107" y="1314"/>
                    </a:lnTo>
                    <a:lnTo>
                      <a:pt x="1121" y="1302"/>
                    </a:lnTo>
                    <a:lnTo>
                      <a:pt x="1129" y="1296"/>
                    </a:lnTo>
                    <a:lnTo>
                      <a:pt x="1133" y="1288"/>
                    </a:lnTo>
                    <a:lnTo>
                      <a:pt x="1133" y="1288"/>
                    </a:lnTo>
                    <a:lnTo>
                      <a:pt x="1147" y="1266"/>
                    </a:lnTo>
                    <a:lnTo>
                      <a:pt x="1155" y="1244"/>
                    </a:lnTo>
                    <a:lnTo>
                      <a:pt x="1161" y="1222"/>
                    </a:lnTo>
                    <a:lnTo>
                      <a:pt x="1163" y="1200"/>
                    </a:lnTo>
                    <a:lnTo>
                      <a:pt x="1161" y="1179"/>
                    </a:lnTo>
                    <a:lnTo>
                      <a:pt x="1155" y="1157"/>
                    </a:lnTo>
                    <a:lnTo>
                      <a:pt x="1145" y="1135"/>
                    </a:lnTo>
                    <a:lnTo>
                      <a:pt x="1129" y="1113"/>
                    </a:lnTo>
                    <a:lnTo>
                      <a:pt x="1129" y="1113"/>
                    </a:lnTo>
                    <a:lnTo>
                      <a:pt x="1115" y="1095"/>
                    </a:lnTo>
                    <a:lnTo>
                      <a:pt x="1111" y="1085"/>
                    </a:lnTo>
                    <a:lnTo>
                      <a:pt x="1107" y="1075"/>
                    </a:lnTo>
                    <a:lnTo>
                      <a:pt x="1105" y="1065"/>
                    </a:lnTo>
                    <a:lnTo>
                      <a:pt x="1107" y="1055"/>
                    </a:lnTo>
                    <a:lnTo>
                      <a:pt x="1111" y="1045"/>
                    </a:lnTo>
                    <a:lnTo>
                      <a:pt x="1119" y="1035"/>
                    </a:lnTo>
                    <a:lnTo>
                      <a:pt x="1119" y="1035"/>
                    </a:lnTo>
                    <a:lnTo>
                      <a:pt x="1127" y="1027"/>
                    </a:lnTo>
                    <a:lnTo>
                      <a:pt x="1131" y="1019"/>
                    </a:lnTo>
                    <a:lnTo>
                      <a:pt x="1133" y="1012"/>
                    </a:lnTo>
                    <a:lnTo>
                      <a:pt x="1133" y="1002"/>
                    </a:lnTo>
                    <a:lnTo>
                      <a:pt x="1131" y="996"/>
                    </a:lnTo>
                    <a:lnTo>
                      <a:pt x="1129" y="988"/>
                    </a:lnTo>
                    <a:lnTo>
                      <a:pt x="1119" y="972"/>
                    </a:lnTo>
                    <a:lnTo>
                      <a:pt x="1119" y="972"/>
                    </a:lnTo>
                    <a:lnTo>
                      <a:pt x="1093" y="934"/>
                    </a:lnTo>
                    <a:lnTo>
                      <a:pt x="1068" y="898"/>
                    </a:lnTo>
                    <a:lnTo>
                      <a:pt x="1068" y="898"/>
                    </a:lnTo>
                    <a:lnTo>
                      <a:pt x="1008" y="807"/>
                    </a:lnTo>
                    <a:lnTo>
                      <a:pt x="950" y="713"/>
                    </a:lnTo>
                    <a:lnTo>
                      <a:pt x="950" y="713"/>
                    </a:lnTo>
                    <a:lnTo>
                      <a:pt x="942" y="697"/>
                    </a:lnTo>
                    <a:lnTo>
                      <a:pt x="934" y="681"/>
                    </a:lnTo>
                    <a:lnTo>
                      <a:pt x="928" y="666"/>
                    </a:lnTo>
                    <a:lnTo>
                      <a:pt x="924" y="650"/>
                    </a:lnTo>
                    <a:lnTo>
                      <a:pt x="924" y="650"/>
                    </a:lnTo>
                    <a:lnTo>
                      <a:pt x="920" y="628"/>
                    </a:lnTo>
                    <a:lnTo>
                      <a:pt x="918" y="606"/>
                    </a:lnTo>
                    <a:lnTo>
                      <a:pt x="916" y="584"/>
                    </a:lnTo>
                    <a:lnTo>
                      <a:pt x="913" y="562"/>
                    </a:lnTo>
                    <a:lnTo>
                      <a:pt x="909" y="542"/>
                    </a:lnTo>
                    <a:lnTo>
                      <a:pt x="901" y="522"/>
                    </a:lnTo>
                    <a:lnTo>
                      <a:pt x="895" y="513"/>
                    </a:lnTo>
                    <a:lnTo>
                      <a:pt x="887" y="505"/>
                    </a:lnTo>
                    <a:lnTo>
                      <a:pt x="879" y="497"/>
                    </a:lnTo>
                    <a:lnTo>
                      <a:pt x="869" y="489"/>
                    </a:lnTo>
                    <a:lnTo>
                      <a:pt x="869" y="489"/>
                    </a:lnTo>
                    <a:lnTo>
                      <a:pt x="863" y="483"/>
                    </a:lnTo>
                    <a:lnTo>
                      <a:pt x="861" y="475"/>
                    </a:lnTo>
                    <a:lnTo>
                      <a:pt x="859" y="465"/>
                    </a:lnTo>
                    <a:lnTo>
                      <a:pt x="859" y="457"/>
                    </a:lnTo>
                    <a:lnTo>
                      <a:pt x="859" y="457"/>
                    </a:lnTo>
                    <a:lnTo>
                      <a:pt x="869" y="389"/>
                    </a:lnTo>
                    <a:lnTo>
                      <a:pt x="879" y="324"/>
                    </a:lnTo>
                    <a:lnTo>
                      <a:pt x="879" y="324"/>
                    </a:lnTo>
                    <a:lnTo>
                      <a:pt x="883" y="308"/>
                    </a:lnTo>
                    <a:lnTo>
                      <a:pt x="885" y="300"/>
                    </a:lnTo>
                    <a:lnTo>
                      <a:pt x="887" y="292"/>
                    </a:lnTo>
                    <a:lnTo>
                      <a:pt x="887" y="292"/>
                    </a:lnTo>
                    <a:lnTo>
                      <a:pt x="881" y="222"/>
                    </a:lnTo>
                    <a:lnTo>
                      <a:pt x="879" y="188"/>
                    </a:lnTo>
                    <a:lnTo>
                      <a:pt x="879" y="155"/>
                    </a:lnTo>
                    <a:lnTo>
                      <a:pt x="879" y="155"/>
                    </a:lnTo>
                    <a:lnTo>
                      <a:pt x="879" y="127"/>
                    </a:lnTo>
                    <a:lnTo>
                      <a:pt x="877" y="115"/>
                    </a:lnTo>
                    <a:lnTo>
                      <a:pt x="875" y="105"/>
                    </a:lnTo>
                    <a:lnTo>
                      <a:pt x="869" y="93"/>
                    </a:lnTo>
                    <a:lnTo>
                      <a:pt x="861" y="85"/>
                    </a:lnTo>
                    <a:lnTo>
                      <a:pt x="851" y="77"/>
                    </a:lnTo>
                    <a:lnTo>
                      <a:pt x="837" y="69"/>
                    </a:lnTo>
                    <a:lnTo>
                      <a:pt x="837" y="69"/>
                    </a:lnTo>
                    <a:lnTo>
                      <a:pt x="813" y="59"/>
                    </a:lnTo>
                    <a:lnTo>
                      <a:pt x="789" y="47"/>
                    </a:lnTo>
                    <a:lnTo>
                      <a:pt x="740" y="23"/>
                    </a:lnTo>
                    <a:lnTo>
                      <a:pt x="740" y="23"/>
                    </a:lnTo>
                    <a:lnTo>
                      <a:pt x="716" y="14"/>
                    </a:lnTo>
                    <a:lnTo>
                      <a:pt x="696" y="6"/>
                    </a:lnTo>
                    <a:lnTo>
                      <a:pt x="680" y="2"/>
                    </a:lnTo>
                    <a:lnTo>
                      <a:pt x="666" y="0"/>
                    </a:lnTo>
                    <a:lnTo>
                      <a:pt x="666" y="0"/>
                    </a:lnTo>
                    <a:lnTo>
                      <a:pt x="656" y="2"/>
                    </a:lnTo>
                    <a:lnTo>
                      <a:pt x="646" y="4"/>
                    </a:lnTo>
                    <a:lnTo>
                      <a:pt x="636" y="10"/>
                    </a:lnTo>
                    <a:lnTo>
                      <a:pt x="628" y="16"/>
                    </a:lnTo>
                    <a:lnTo>
                      <a:pt x="620" y="25"/>
                    </a:lnTo>
                    <a:lnTo>
                      <a:pt x="610" y="37"/>
                    </a:lnTo>
                    <a:lnTo>
                      <a:pt x="588" y="69"/>
                    </a:lnTo>
                    <a:lnTo>
                      <a:pt x="588" y="69"/>
                    </a:lnTo>
                    <a:lnTo>
                      <a:pt x="569" y="97"/>
                    </a:lnTo>
                    <a:lnTo>
                      <a:pt x="561" y="109"/>
                    </a:lnTo>
                    <a:lnTo>
                      <a:pt x="551" y="117"/>
                    </a:lnTo>
                    <a:lnTo>
                      <a:pt x="543" y="125"/>
                    </a:lnTo>
                    <a:lnTo>
                      <a:pt x="533" y="129"/>
                    </a:lnTo>
                    <a:lnTo>
                      <a:pt x="523" y="133"/>
                    </a:lnTo>
                    <a:lnTo>
                      <a:pt x="513" y="133"/>
                    </a:lnTo>
                    <a:lnTo>
                      <a:pt x="513" y="133"/>
                    </a:lnTo>
                    <a:lnTo>
                      <a:pt x="501" y="133"/>
                    </a:lnTo>
                    <a:lnTo>
                      <a:pt x="485" y="129"/>
                    </a:lnTo>
                    <a:lnTo>
                      <a:pt x="449" y="117"/>
                    </a:lnTo>
                    <a:lnTo>
                      <a:pt x="449" y="117"/>
                    </a:lnTo>
                    <a:lnTo>
                      <a:pt x="445" y="117"/>
                    </a:lnTo>
                    <a:lnTo>
                      <a:pt x="445" y="117"/>
                    </a:lnTo>
                    <a:lnTo>
                      <a:pt x="435" y="117"/>
                    </a:lnTo>
                    <a:lnTo>
                      <a:pt x="435" y="117"/>
                    </a:lnTo>
                    <a:lnTo>
                      <a:pt x="423" y="141"/>
                    </a:lnTo>
                    <a:lnTo>
                      <a:pt x="417" y="151"/>
                    </a:lnTo>
                    <a:lnTo>
                      <a:pt x="414" y="153"/>
                    </a:lnTo>
                    <a:lnTo>
                      <a:pt x="410" y="155"/>
                    </a:lnTo>
                    <a:lnTo>
                      <a:pt x="410" y="155"/>
                    </a:lnTo>
                    <a:lnTo>
                      <a:pt x="374" y="163"/>
                    </a:lnTo>
                    <a:lnTo>
                      <a:pt x="338" y="171"/>
                    </a:lnTo>
                    <a:lnTo>
                      <a:pt x="266" y="182"/>
                    </a:lnTo>
                    <a:lnTo>
                      <a:pt x="266" y="182"/>
                    </a:lnTo>
                    <a:lnTo>
                      <a:pt x="111" y="212"/>
                    </a:lnTo>
                    <a:lnTo>
                      <a:pt x="111" y="212"/>
                    </a:lnTo>
                    <a:lnTo>
                      <a:pt x="123" y="226"/>
                    </a:lnTo>
                    <a:lnTo>
                      <a:pt x="123" y="226"/>
                    </a:lnTo>
                    <a:lnTo>
                      <a:pt x="107" y="322"/>
                    </a:lnTo>
                    <a:lnTo>
                      <a:pt x="107" y="322"/>
                    </a:lnTo>
                    <a:lnTo>
                      <a:pt x="101" y="342"/>
                    </a:lnTo>
                    <a:lnTo>
                      <a:pt x="99" y="349"/>
                    </a:lnTo>
                    <a:lnTo>
                      <a:pt x="99" y="359"/>
                    </a:lnTo>
                    <a:lnTo>
                      <a:pt x="99" y="359"/>
                    </a:lnTo>
                    <a:lnTo>
                      <a:pt x="101" y="385"/>
                    </a:lnTo>
                    <a:lnTo>
                      <a:pt x="99" y="409"/>
                    </a:lnTo>
                    <a:lnTo>
                      <a:pt x="93" y="429"/>
                    </a:lnTo>
                    <a:lnTo>
                      <a:pt x="85" y="449"/>
                    </a:lnTo>
                    <a:lnTo>
                      <a:pt x="80" y="457"/>
                    </a:lnTo>
                    <a:lnTo>
                      <a:pt x="72" y="465"/>
                    </a:lnTo>
                    <a:lnTo>
                      <a:pt x="66" y="471"/>
                    </a:lnTo>
                    <a:lnTo>
                      <a:pt x="56" y="477"/>
                    </a:lnTo>
                    <a:lnTo>
                      <a:pt x="46" y="483"/>
                    </a:lnTo>
                    <a:lnTo>
                      <a:pt x="34" y="489"/>
                    </a:lnTo>
                    <a:lnTo>
                      <a:pt x="8" y="495"/>
                    </a:lnTo>
                    <a:lnTo>
                      <a:pt x="8" y="495"/>
                    </a:lnTo>
                    <a:lnTo>
                      <a:pt x="6" y="499"/>
                    </a:lnTo>
                    <a:lnTo>
                      <a:pt x="0" y="509"/>
                    </a:lnTo>
                    <a:lnTo>
                      <a:pt x="0" y="509"/>
                    </a:lnTo>
                    <a:lnTo>
                      <a:pt x="14" y="518"/>
                    </a:lnTo>
                    <a:lnTo>
                      <a:pt x="24" y="528"/>
                    </a:lnTo>
                    <a:lnTo>
                      <a:pt x="34" y="540"/>
                    </a:lnTo>
                    <a:lnTo>
                      <a:pt x="44" y="552"/>
                    </a:lnTo>
                    <a:lnTo>
                      <a:pt x="58" y="578"/>
                    </a:lnTo>
                    <a:lnTo>
                      <a:pt x="68" y="604"/>
                    </a:lnTo>
                    <a:lnTo>
                      <a:pt x="76" y="634"/>
                    </a:lnTo>
                    <a:lnTo>
                      <a:pt x="82" y="662"/>
                    </a:lnTo>
                    <a:lnTo>
                      <a:pt x="93" y="721"/>
                    </a:lnTo>
                    <a:lnTo>
                      <a:pt x="93" y="721"/>
                    </a:lnTo>
                    <a:lnTo>
                      <a:pt x="95" y="743"/>
                    </a:lnTo>
                    <a:lnTo>
                      <a:pt x="93" y="753"/>
                    </a:lnTo>
                    <a:lnTo>
                      <a:pt x="91" y="763"/>
                    </a:lnTo>
                    <a:lnTo>
                      <a:pt x="91" y="763"/>
                    </a:lnTo>
                    <a:lnTo>
                      <a:pt x="85" y="785"/>
                    </a:lnTo>
                    <a:lnTo>
                      <a:pt x="82" y="807"/>
                    </a:lnTo>
                    <a:lnTo>
                      <a:pt x="74" y="850"/>
                    </a:lnTo>
                    <a:lnTo>
                      <a:pt x="72" y="894"/>
                    </a:lnTo>
                    <a:lnTo>
                      <a:pt x="76" y="938"/>
                    </a:lnTo>
                    <a:lnTo>
                      <a:pt x="76" y="938"/>
                    </a:lnTo>
                    <a:lnTo>
                      <a:pt x="84" y="954"/>
                    </a:lnTo>
                    <a:lnTo>
                      <a:pt x="89" y="974"/>
                    </a:lnTo>
                    <a:lnTo>
                      <a:pt x="89" y="974"/>
                    </a:lnTo>
                    <a:lnTo>
                      <a:pt x="101" y="1012"/>
                    </a:lnTo>
                    <a:lnTo>
                      <a:pt x="101" y="10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16" name="Freeform 15">
                <a:extLst>
                  <a:ext uri="{FF2B5EF4-FFF2-40B4-BE49-F238E27FC236}">
                    <a16:creationId xmlns:a16="http://schemas.microsoft.com/office/drawing/2014/main" id="{78E179B8-244E-4D98-8036-A7BEF2663C67}"/>
                  </a:ext>
                </a:extLst>
              </p:cNvPr>
              <p:cNvSpPr>
                <a:spLocks/>
              </p:cNvSpPr>
              <p:nvPr/>
            </p:nvSpPr>
            <p:spPr bwMode="auto">
              <a:xfrm>
                <a:off x="3733383" y="4341809"/>
                <a:ext cx="1007272" cy="1208726"/>
              </a:xfrm>
              <a:custGeom>
                <a:avLst/>
                <a:gdLst>
                  <a:gd name="T0" fmla="*/ 249 w 1090"/>
                  <a:gd name="T1" fmla="*/ 151 h 1308"/>
                  <a:gd name="T2" fmla="*/ 161 w 1090"/>
                  <a:gd name="T3" fmla="*/ 248 h 1308"/>
                  <a:gd name="T4" fmla="*/ 96 w 1090"/>
                  <a:gd name="T5" fmla="*/ 296 h 1308"/>
                  <a:gd name="T6" fmla="*/ 50 w 1090"/>
                  <a:gd name="T7" fmla="*/ 338 h 1308"/>
                  <a:gd name="T8" fmla="*/ 0 w 1090"/>
                  <a:gd name="T9" fmla="*/ 386 h 1308"/>
                  <a:gd name="T10" fmla="*/ 8 w 1090"/>
                  <a:gd name="T11" fmla="*/ 405 h 1308"/>
                  <a:gd name="T12" fmla="*/ 22 w 1090"/>
                  <a:gd name="T13" fmla="*/ 501 h 1308"/>
                  <a:gd name="T14" fmla="*/ 34 w 1090"/>
                  <a:gd name="T15" fmla="*/ 586 h 1308"/>
                  <a:gd name="T16" fmla="*/ 42 w 1090"/>
                  <a:gd name="T17" fmla="*/ 654 h 1308"/>
                  <a:gd name="T18" fmla="*/ 44 w 1090"/>
                  <a:gd name="T19" fmla="*/ 670 h 1308"/>
                  <a:gd name="T20" fmla="*/ 48 w 1090"/>
                  <a:gd name="T21" fmla="*/ 722 h 1308"/>
                  <a:gd name="T22" fmla="*/ 96 w 1090"/>
                  <a:gd name="T23" fmla="*/ 847 h 1308"/>
                  <a:gd name="T24" fmla="*/ 141 w 1090"/>
                  <a:gd name="T25" fmla="*/ 966 h 1308"/>
                  <a:gd name="T26" fmla="*/ 151 w 1090"/>
                  <a:gd name="T27" fmla="*/ 1020 h 1308"/>
                  <a:gd name="T28" fmla="*/ 187 w 1090"/>
                  <a:gd name="T29" fmla="*/ 1034 h 1308"/>
                  <a:gd name="T30" fmla="*/ 283 w 1090"/>
                  <a:gd name="T31" fmla="*/ 1042 h 1308"/>
                  <a:gd name="T32" fmla="*/ 402 w 1090"/>
                  <a:gd name="T33" fmla="*/ 1083 h 1308"/>
                  <a:gd name="T34" fmla="*/ 461 w 1090"/>
                  <a:gd name="T35" fmla="*/ 1141 h 1308"/>
                  <a:gd name="T36" fmla="*/ 487 w 1090"/>
                  <a:gd name="T37" fmla="*/ 1177 h 1308"/>
                  <a:gd name="T38" fmla="*/ 654 w 1090"/>
                  <a:gd name="T39" fmla="*/ 1250 h 1308"/>
                  <a:gd name="T40" fmla="*/ 813 w 1090"/>
                  <a:gd name="T41" fmla="*/ 1308 h 1308"/>
                  <a:gd name="T42" fmla="*/ 845 w 1090"/>
                  <a:gd name="T43" fmla="*/ 1300 h 1308"/>
                  <a:gd name="T44" fmla="*/ 853 w 1090"/>
                  <a:gd name="T45" fmla="*/ 1278 h 1308"/>
                  <a:gd name="T46" fmla="*/ 843 w 1090"/>
                  <a:gd name="T47" fmla="*/ 1244 h 1308"/>
                  <a:gd name="T48" fmla="*/ 805 w 1090"/>
                  <a:gd name="T49" fmla="*/ 1225 h 1308"/>
                  <a:gd name="T50" fmla="*/ 764 w 1090"/>
                  <a:gd name="T51" fmla="*/ 1171 h 1308"/>
                  <a:gd name="T52" fmla="*/ 762 w 1090"/>
                  <a:gd name="T53" fmla="*/ 1117 h 1308"/>
                  <a:gd name="T54" fmla="*/ 762 w 1090"/>
                  <a:gd name="T55" fmla="*/ 1032 h 1308"/>
                  <a:gd name="T56" fmla="*/ 740 w 1090"/>
                  <a:gd name="T57" fmla="*/ 950 h 1308"/>
                  <a:gd name="T58" fmla="*/ 744 w 1090"/>
                  <a:gd name="T59" fmla="*/ 889 h 1308"/>
                  <a:gd name="T60" fmla="*/ 885 w 1090"/>
                  <a:gd name="T61" fmla="*/ 664 h 1308"/>
                  <a:gd name="T62" fmla="*/ 1090 w 1090"/>
                  <a:gd name="T63" fmla="*/ 380 h 1308"/>
                  <a:gd name="T64" fmla="*/ 1030 w 1090"/>
                  <a:gd name="T65" fmla="*/ 334 h 1308"/>
                  <a:gd name="T66" fmla="*/ 992 w 1090"/>
                  <a:gd name="T67" fmla="*/ 322 h 1308"/>
                  <a:gd name="T68" fmla="*/ 943 w 1090"/>
                  <a:gd name="T69" fmla="*/ 324 h 1308"/>
                  <a:gd name="T70" fmla="*/ 923 w 1090"/>
                  <a:gd name="T71" fmla="*/ 336 h 1308"/>
                  <a:gd name="T72" fmla="*/ 883 w 1090"/>
                  <a:gd name="T73" fmla="*/ 372 h 1308"/>
                  <a:gd name="T74" fmla="*/ 837 w 1090"/>
                  <a:gd name="T75" fmla="*/ 380 h 1308"/>
                  <a:gd name="T76" fmla="*/ 690 w 1090"/>
                  <a:gd name="T77" fmla="*/ 362 h 1308"/>
                  <a:gd name="T78" fmla="*/ 571 w 1090"/>
                  <a:gd name="T79" fmla="*/ 338 h 1308"/>
                  <a:gd name="T80" fmla="*/ 539 w 1090"/>
                  <a:gd name="T81" fmla="*/ 304 h 1308"/>
                  <a:gd name="T82" fmla="*/ 551 w 1090"/>
                  <a:gd name="T83" fmla="*/ 248 h 1308"/>
                  <a:gd name="T84" fmla="*/ 573 w 1090"/>
                  <a:gd name="T85" fmla="*/ 221 h 1308"/>
                  <a:gd name="T86" fmla="*/ 624 w 1090"/>
                  <a:gd name="T87" fmla="*/ 173 h 1308"/>
                  <a:gd name="T88" fmla="*/ 551 w 1090"/>
                  <a:gd name="T89" fmla="*/ 137 h 1308"/>
                  <a:gd name="T90" fmla="*/ 487 w 1090"/>
                  <a:gd name="T91" fmla="*/ 117 h 1308"/>
                  <a:gd name="T92" fmla="*/ 461 w 1090"/>
                  <a:gd name="T93" fmla="*/ 58 h 1308"/>
                  <a:gd name="T94" fmla="*/ 446 w 1090"/>
                  <a:gd name="T95" fmla="*/ 10 h 1308"/>
                  <a:gd name="T96" fmla="*/ 428 w 1090"/>
                  <a:gd name="T97" fmla="*/ 0 h 1308"/>
                  <a:gd name="T98" fmla="*/ 354 w 1090"/>
                  <a:gd name="T99" fmla="*/ 22 h 1308"/>
                  <a:gd name="T100" fmla="*/ 318 w 1090"/>
                  <a:gd name="T101" fmla="*/ 6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0" h="1308">
                    <a:moveTo>
                      <a:pt x="296" y="95"/>
                    </a:moveTo>
                    <a:lnTo>
                      <a:pt x="296" y="95"/>
                    </a:lnTo>
                    <a:lnTo>
                      <a:pt x="273" y="123"/>
                    </a:lnTo>
                    <a:lnTo>
                      <a:pt x="249" y="151"/>
                    </a:lnTo>
                    <a:lnTo>
                      <a:pt x="249" y="151"/>
                    </a:lnTo>
                    <a:lnTo>
                      <a:pt x="217" y="191"/>
                    </a:lnTo>
                    <a:lnTo>
                      <a:pt x="181" y="228"/>
                    </a:lnTo>
                    <a:lnTo>
                      <a:pt x="161" y="248"/>
                    </a:lnTo>
                    <a:lnTo>
                      <a:pt x="141" y="264"/>
                    </a:lnTo>
                    <a:lnTo>
                      <a:pt x="120" y="280"/>
                    </a:lnTo>
                    <a:lnTo>
                      <a:pt x="96" y="296"/>
                    </a:lnTo>
                    <a:lnTo>
                      <a:pt x="96" y="296"/>
                    </a:lnTo>
                    <a:lnTo>
                      <a:pt x="84" y="304"/>
                    </a:lnTo>
                    <a:lnTo>
                      <a:pt x="74" y="314"/>
                    </a:lnTo>
                    <a:lnTo>
                      <a:pt x="50" y="338"/>
                    </a:lnTo>
                    <a:lnTo>
                      <a:pt x="50" y="338"/>
                    </a:lnTo>
                    <a:lnTo>
                      <a:pt x="36" y="356"/>
                    </a:lnTo>
                    <a:lnTo>
                      <a:pt x="18" y="374"/>
                    </a:lnTo>
                    <a:lnTo>
                      <a:pt x="18" y="374"/>
                    </a:lnTo>
                    <a:lnTo>
                      <a:pt x="0" y="386"/>
                    </a:lnTo>
                    <a:lnTo>
                      <a:pt x="0" y="386"/>
                    </a:lnTo>
                    <a:lnTo>
                      <a:pt x="0" y="388"/>
                    </a:lnTo>
                    <a:lnTo>
                      <a:pt x="0" y="388"/>
                    </a:lnTo>
                    <a:lnTo>
                      <a:pt x="8" y="405"/>
                    </a:lnTo>
                    <a:lnTo>
                      <a:pt x="14" y="429"/>
                    </a:lnTo>
                    <a:lnTo>
                      <a:pt x="14" y="429"/>
                    </a:lnTo>
                    <a:lnTo>
                      <a:pt x="18" y="465"/>
                    </a:lnTo>
                    <a:lnTo>
                      <a:pt x="22" y="501"/>
                    </a:lnTo>
                    <a:lnTo>
                      <a:pt x="22" y="501"/>
                    </a:lnTo>
                    <a:lnTo>
                      <a:pt x="28" y="557"/>
                    </a:lnTo>
                    <a:lnTo>
                      <a:pt x="28" y="557"/>
                    </a:lnTo>
                    <a:lnTo>
                      <a:pt x="34" y="586"/>
                    </a:lnTo>
                    <a:lnTo>
                      <a:pt x="34" y="586"/>
                    </a:lnTo>
                    <a:lnTo>
                      <a:pt x="40" y="618"/>
                    </a:lnTo>
                    <a:lnTo>
                      <a:pt x="42" y="636"/>
                    </a:lnTo>
                    <a:lnTo>
                      <a:pt x="42" y="654"/>
                    </a:lnTo>
                    <a:lnTo>
                      <a:pt x="42" y="654"/>
                    </a:lnTo>
                    <a:lnTo>
                      <a:pt x="42" y="662"/>
                    </a:lnTo>
                    <a:lnTo>
                      <a:pt x="42" y="662"/>
                    </a:lnTo>
                    <a:lnTo>
                      <a:pt x="44" y="670"/>
                    </a:lnTo>
                    <a:lnTo>
                      <a:pt x="42" y="678"/>
                    </a:lnTo>
                    <a:lnTo>
                      <a:pt x="42" y="678"/>
                    </a:lnTo>
                    <a:lnTo>
                      <a:pt x="44" y="700"/>
                    </a:lnTo>
                    <a:lnTo>
                      <a:pt x="48" y="722"/>
                    </a:lnTo>
                    <a:lnTo>
                      <a:pt x="54" y="741"/>
                    </a:lnTo>
                    <a:lnTo>
                      <a:pt x="60" y="763"/>
                    </a:lnTo>
                    <a:lnTo>
                      <a:pt x="76" y="805"/>
                    </a:lnTo>
                    <a:lnTo>
                      <a:pt x="96" y="847"/>
                    </a:lnTo>
                    <a:lnTo>
                      <a:pt x="96" y="847"/>
                    </a:lnTo>
                    <a:lnTo>
                      <a:pt x="112" y="885"/>
                    </a:lnTo>
                    <a:lnTo>
                      <a:pt x="127" y="924"/>
                    </a:lnTo>
                    <a:lnTo>
                      <a:pt x="141" y="966"/>
                    </a:lnTo>
                    <a:lnTo>
                      <a:pt x="147" y="986"/>
                    </a:lnTo>
                    <a:lnTo>
                      <a:pt x="151" y="1008"/>
                    </a:lnTo>
                    <a:lnTo>
                      <a:pt x="151" y="1008"/>
                    </a:lnTo>
                    <a:lnTo>
                      <a:pt x="151" y="1020"/>
                    </a:lnTo>
                    <a:lnTo>
                      <a:pt x="151" y="1020"/>
                    </a:lnTo>
                    <a:lnTo>
                      <a:pt x="157" y="1024"/>
                    </a:lnTo>
                    <a:lnTo>
                      <a:pt x="165" y="1028"/>
                    </a:lnTo>
                    <a:lnTo>
                      <a:pt x="187" y="1034"/>
                    </a:lnTo>
                    <a:lnTo>
                      <a:pt x="213" y="1036"/>
                    </a:lnTo>
                    <a:lnTo>
                      <a:pt x="251" y="1038"/>
                    </a:lnTo>
                    <a:lnTo>
                      <a:pt x="251" y="1038"/>
                    </a:lnTo>
                    <a:lnTo>
                      <a:pt x="283" y="1042"/>
                    </a:lnTo>
                    <a:lnTo>
                      <a:pt x="314" y="1048"/>
                    </a:lnTo>
                    <a:lnTo>
                      <a:pt x="346" y="1056"/>
                    </a:lnTo>
                    <a:lnTo>
                      <a:pt x="376" y="1067"/>
                    </a:lnTo>
                    <a:lnTo>
                      <a:pt x="402" y="1083"/>
                    </a:lnTo>
                    <a:lnTo>
                      <a:pt x="428" y="1103"/>
                    </a:lnTo>
                    <a:lnTo>
                      <a:pt x="440" y="1115"/>
                    </a:lnTo>
                    <a:lnTo>
                      <a:pt x="452" y="1127"/>
                    </a:lnTo>
                    <a:lnTo>
                      <a:pt x="461" y="1141"/>
                    </a:lnTo>
                    <a:lnTo>
                      <a:pt x="471" y="1157"/>
                    </a:lnTo>
                    <a:lnTo>
                      <a:pt x="471" y="1157"/>
                    </a:lnTo>
                    <a:lnTo>
                      <a:pt x="479" y="1167"/>
                    </a:lnTo>
                    <a:lnTo>
                      <a:pt x="487" y="1177"/>
                    </a:lnTo>
                    <a:lnTo>
                      <a:pt x="497" y="1185"/>
                    </a:lnTo>
                    <a:lnTo>
                      <a:pt x="509" y="1191"/>
                    </a:lnTo>
                    <a:lnTo>
                      <a:pt x="509" y="1191"/>
                    </a:lnTo>
                    <a:lnTo>
                      <a:pt x="654" y="1250"/>
                    </a:lnTo>
                    <a:lnTo>
                      <a:pt x="801" y="1306"/>
                    </a:lnTo>
                    <a:lnTo>
                      <a:pt x="801" y="1306"/>
                    </a:lnTo>
                    <a:lnTo>
                      <a:pt x="807" y="1306"/>
                    </a:lnTo>
                    <a:lnTo>
                      <a:pt x="813" y="1308"/>
                    </a:lnTo>
                    <a:lnTo>
                      <a:pt x="813" y="1308"/>
                    </a:lnTo>
                    <a:lnTo>
                      <a:pt x="825" y="1306"/>
                    </a:lnTo>
                    <a:lnTo>
                      <a:pt x="837" y="1304"/>
                    </a:lnTo>
                    <a:lnTo>
                      <a:pt x="845" y="1300"/>
                    </a:lnTo>
                    <a:lnTo>
                      <a:pt x="849" y="1296"/>
                    </a:lnTo>
                    <a:lnTo>
                      <a:pt x="849" y="1296"/>
                    </a:lnTo>
                    <a:lnTo>
                      <a:pt x="853" y="1286"/>
                    </a:lnTo>
                    <a:lnTo>
                      <a:pt x="853" y="1278"/>
                    </a:lnTo>
                    <a:lnTo>
                      <a:pt x="855" y="1268"/>
                    </a:lnTo>
                    <a:lnTo>
                      <a:pt x="853" y="1260"/>
                    </a:lnTo>
                    <a:lnTo>
                      <a:pt x="849" y="1252"/>
                    </a:lnTo>
                    <a:lnTo>
                      <a:pt x="843" y="1244"/>
                    </a:lnTo>
                    <a:lnTo>
                      <a:pt x="835" y="1238"/>
                    </a:lnTo>
                    <a:lnTo>
                      <a:pt x="823" y="1234"/>
                    </a:lnTo>
                    <a:lnTo>
                      <a:pt x="823" y="1234"/>
                    </a:lnTo>
                    <a:lnTo>
                      <a:pt x="805" y="1225"/>
                    </a:lnTo>
                    <a:lnTo>
                      <a:pt x="789" y="1215"/>
                    </a:lnTo>
                    <a:lnTo>
                      <a:pt x="780" y="1201"/>
                    </a:lnTo>
                    <a:lnTo>
                      <a:pt x="770" y="1187"/>
                    </a:lnTo>
                    <a:lnTo>
                      <a:pt x="764" y="1171"/>
                    </a:lnTo>
                    <a:lnTo>
                      <a:pt x="762" y="1153"/>
                    </a:lnTo>
                    <a:lnTo>
                      <a:pt x="760" y="1135"/>
                    </a:lnTo>
                    <a:lnTo>
                      <a:pt x="762" y="1117"/>
                    </a:lnTo>
                    <a:lnTo>
                      <a:pt x="762" y="1117"/>
                    </a:lnTo>
                    <a:lnTo>
                      <a:pt x="764" y="1095"/>
                    </a:lnTo>
                    <a:lnTo>
                      <a:pt x="764" y="1073"/>
                    </a:lnTo>
                    <a:lnTo>
                      <a:pt x="764" y="1054"/>
                    </a:lnTo>
                    <a:lnTo>
                      <a:pt x="762" y="1032"/>
                    </a:lnTo>
                    <a:lnTo>
                      <a:pt x="758" y="1012"/>
                    </a:lnTo>
                    <a:lnTo>
                      <a:pt x="754" y="990"/>
                    </a:lnTo>
                    <a:lnTo>
                      <a:pt x="740" y="950"/>
                    </a:lnTo>
                    <a:lnTo>
                      <a:pt x="740" y="950"/>
                    </a:lnTo>
                    <a:lnTo>
                      <a:pt x="736" y="934"/>
                    </a:lnTo>
                    <a:lnTo>
                      <a:pt x="736" y="918"/>
                    </a:lnTo>
                    <a:lnTo>
                      <a:pt x="740" y="902"/>
                    </a:lnTo>
                    <a:lnTo>
                      <a:pt x="744" y="889"/>
                    </a:lnTo>
                    <a:lnTo>
                      <a:pt x="744" y="889"/>
                    </a:lnTo>
                    <a:lnTo>
                      <a:pt x="813" y="775"/>
                    </a:lnTo>
                    <a:lnTo>
                      <a:pt x="849" y="720"/>
                    </a:lnTo>
                    <a:lnTo>
                      <a:pt x="885" y="664"/>
                    </a:lnTo>
                    <a:lnTo>
                      <a:pt x="885" y="664"/>
                    </a:lnTo>
                    <a:lnTo>
                      <a:pt x="935" y="592"/>
                    </a:lnTo>
                    <a:lnTo>
                      <a:pt x="984" y="523"/>
                    </a:lnTo>
                    <a:lnTo>
                      <a:pt x="1090" y="380"/>
                    </a:lnTo>
                    <a:lnTo>
                      <a:pt x="1090" y="380"/>
                    </a:lnTo>
                    <a:lnTo>
                      <a:pt x="1070" y="364"/>
                    </a:lnTo>
                    <a:lnTo>
                      <a:pt x="1050" y="348"/>
                    </a:lnTo>
                    <a:lnTo>
                      <a:pt x="1030" y="334"/>
                    </a:lnTo>
                    <a:lnTo>
                      <a:pt x="1020" y="330"/>
                    </a:lnTo>
                    <a:lnTo>
                      <a:pt x="1008" y="326"/>
                    </a:lnTo>
                    <a:lnTo>
                      <a:pt x="1008" y="326"/>
                    </a:lnTo>
                    <a:lnTo>
                      <a:pt x="992" y="322"/>
                    </a:lnTo>
                    <a:lnTo>
                      <a:pt x="972" y="320"/>
                    </a:lnTo>
                    <a:lnTo>
                      <a:pt x="972" y="320"/>
                    </a:lnTo>
                    <a:lnTo>
                      <a:pt x="956" y="322"/>
                    </a:lnTo>
                    <a:lnTo>
                      <a:pt x="943" y="324"/>
                    </a:lnTo>
                    <a:lnTo>
                      <a:pt x="931" y="330"/>
                    </a:lnTo>
                    <a:lnTo>
                      <a:pt x="927" y="332"/>
                    </a:lnTo>
                    <a:lnTo>
                      <a:pt x="923" y="336"/>
                    </a:lnTo>
                    <a:lnTo>
                      <a:pt x="923" y="336"/>
                    </a:lnTo>
                    <a:lnTo>
                      <a:pt x="913" y="348"/>
                    </a:lnTo>
                    <a:lnTo>
                      <a:pt x="903" y="358"/>
                    </a:lnTo>
                    <a:lnTo>
                      <a:pt x="893" y="366"/>
                    </a:lnTo>
                    <a:lnTo>
                      <a:pt x="883" y="372"/>
                    </a:lnTo>
                    <a:lnTo>
                      <a:pt x="871" y="376"/>
                    </a:lnTo>
                    <a:lnTo>
                      <a:pt x="861" y="378"/>
                    </a:lnTo>
                    <a:lnTo>
                      <a:pt x="837" y="380"/>
                    </a:lnTo>
                    <a:lnTo>
                      <a:pt x="837" y="380"/>
                    </a:lnTo>
                    <a:lnTo>
                      <a:pt x="817" y="380"/>
                    </a:lnTo>
                    <a:lnTo>
                      <a:pt x="795" y="376"/>
                    </a:lnTo>
                    <a:lnTo>
                      <a:pt x="795" y="376"/>
                    </a:lnTo>
                    <a:lnTo>
                      <a:pt x="690" y="362"/>
                    </a:lnTo>
                    <a:lnTo>
                      <a:pt x="638" y="354"/>
                    </a:lnTo>
                    <a:lnTo>
                      <a:pt x="585" y="344"/>
                    </a:lnTo>
                    <a:lnTo>
                      <a:pt x="585" y="344"/>
                    </a:lnTo>
                    <a:lnTo>
                      <a:pt x="571" y="338"/>
                    </a:lnTo>
                    <a:lnTo>
                      <a:pt x="555" y="328"/>
                    </a:lnTo>
                    <a:lnTo>
                      <a:pt x="545" y="316"/>
                    </a:lnTo>
                    <a:lnTo>
                      <a:pt x="541" y="310"/>
                    </a:lnTo>
                    <a:lnTo>
                      <a:pt x="539" y="304"/>
                    </a:lnTo>
                    <a:lnTo>
                      <a:pt x="539" y="304"/>
                    </a:lnTo>
                    <a:lnTo>
                      <a:pt x="539" y="286"/>
                    </a:lnTo>
                    <a:lnTo>
                      <a:pt x="543" y="266"/>
                    </a:lnTo>
                    <a:lnTo>
                      <a:pt x="551" y="248"/>
                    </a:lnTo>
                    <a:lnTo>
                      <a:pt x="561" y="232"/>
                    </a:lnTo>
                    <a:lnTo>
                      <a:pt x="561" y="232"/>
                    </a:lnTo>
                    <a:lnTo>
                      <a:pt x="567" y="227"/>
                    </a:lnTo>
                    <a:lnTo>
                      <a:pt x="573" y="221"/>
                    </a:lnTo>
                    <a:lnTo>
                      <a:pt x="589" y="209"/>
                    </a:lnTo>
                    <a:lnTo>
                      <a:pt x="623" y="191"/>
                    </a:lnTo>
                    <a:lnTo>
                      <a:pt x="623" y="191"/>
                    </a:lnTo>
                    <a:lnTo>
                      <a:pt x="624" y="173"/>
                    </a:lnTo>
                    <a:lnTo>
                      <a:pt x="624" y="173"/>
                    </a:lnTo>
                    <a:lnTo>
                      <a:pt x="587" y="153"/>
                    </a:lnTo>
                    <a:lnTo>
                      <a:pt x="569" y="143"/>
                    </a:lnTo>
                    <a:lnTo>
                      <a:pt x="551" y="137"/>
                    </a:lnTo>
                    <a:lnTo>
                      <a:pt x="551" y="137"/>
                    </a:lnTo>
                    <a:lnTo>
                      <a:pt x="523" y="129"/>
                    </a:lnTo>
                    <a:lnTo>
                      <a:pt x="503" y="123"/>
                    </a:lnTo>
                    <a:lnTo>
                      <a:pt x="487" y="117"/>
                    </a:lnTo>
                    <a:lnTo>
                      <a:pt x="477" y="107"/>
                    </a:lnTo>
                    <a:lnTo>
                      <a:pt x="471" y="95"/>
                    </a:lnTo>
                    <a:lnTo>
                      <a:pt x="465" y="79"/>
                    </a:lnTo>
                    <a:lnTo>
                      <a:pt x="461" y="58"/>
                    </a:lnTo>
                    <a:lnTo>
                      <a:pt x="457" y="30"/>
                    </a:lnTo>
                    <a:lnTo>
                      <a:pt x="457" y="30"/>
                    </a:lnTo>
                    <a:lnTo>
                      <a:pt x="454" y="20"/>
                    </a:lnTo>
                    <a:lnTo>
                      <a:pt x="446" y="10"/>
                    </a:lnTo>
                    <a:lnTo>
                      <a:pt x="436" y="4"/>
                    </a:lnTo>
                    <a:lnTo>
                      <a:pt x="428" y="0"/>
                    </a:lnTo>
                    <a:lnTo>
                      <a:pt x="428" y="0"/>
                    </a:lnTo>
                    <a:lnTo>
                      <a:pt x="428" y="0"/>
                    </a:lnTo>
                    <a:lnTo>
                      <a:pt x="428" y="0"/>
                    </a:lnTo>
                    <a:lnTo>
                      <a:pt x="404" y="8"/>
                    </a:lnTo>
                    <a:lnTo>
                      <a:pt x="378" y="16"/>
                    </a:lnTo>
                    <a:lnTo>
                      <a:pt x="354" y="22"/>
                    </a:lnTo>
                    <a:lnTo>
                      <a:pt x="330" y="32"/>
                    </a:lnTo>
                    <a:lnTo>
                      <a:pt x="330" y="32"/>
                    </a:lnTo>
                    <a:lnTo>
                      <a:pt x="326" y="50"/>
                    </a:lnTo>
                    <a:lnTo>
                      <a:pt x="318" y="65"/>
                    </a:lnTo>
                    <a:lnTo>
                      <a:pt x="308" y="79"/>
                    </a:lnTo>
                    <a:lnTo>
                      <a:pt x="296" y="95"/>
                    </a:lnTo>
                    <a:lnTo>
                      <a:pt x="29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17" name="Freeform 18">
                <a:extLst>
                  <a:ext uri="{FF2B5EF4-FFF2-40B4-BE49-F238E27FC236}">
                    <a16:creationId xmlns:a16="http://schemas.microsoft.com/office/drawing/2014/main" id="{FCA84F5D-5AD8-49B7-B198-9E19E91B6635}"/>
                  </a:ext>
                </a:extLst>
              </p:cNvPr>
              <p:cNvSpPr>
                <a:spLocks/>
              </p:cNvSpPr>
              <p:nvPr/>
            </p:nvSpPr>
            <p:spPr bwMode="auto">
              <a:xfrm>
                <a:off x="3078194" y="3994347"/>
                <a:ext cx="926875" cy="764233"/>
              </a:xfrm>
              <a:custGeom>
                <a:avLst/>
                <a:gdLst>
                  <a:gd name="T0" fmla="*/ 111 w 1003"/>
                  <a:gd name="T1" fmla="*/ 604 h 827"/>
                  <a:gd name="T2" fmla="*/ 194 w 1003"/>
                  <a:gd name="T3" fmla="*/ 603 h 827"/>
                  <a:gd name="T4" fmla="*/ 222 w 1003"/>
                  <a:gd name="T5" fmla="*/ 603 h 827"/>
                  <a:gd name="T6" fmla="*/ 262 w 1003"/>
                  <a:gd name="T7" fmla="*/ 616 h 827"/>
                  <a:gd name="T8" fmla="*/ 278 w 1003"/>
                  <a:gd name="T9" fmla="*/ 658 h 827"/>
                  <a:gd name="T10" fmla="*/ 284 w 1003"/>
                  <a:gd name="T11" fmla="*/ 706 h 827"/>
                  <a:gd name="T12" fmla="*/ 302 w 1003"/>
                  <a:gd name="T13" fmla="*/ 777 h 827"/>
                  <a:gd name="T14" fmla="*/ 314 w 1003"/>
                  <a:gd name="T15" fmla="*/ 799 h 827"/>
                  <a:gd name="T16" fmla="*/ 337 w 1003"/>
                  <a:gd name="T17" fmla="*/ 821 h 827"/>
                  <a:gd name="T18" fmla="*/ 367 w 1003"/>
                  <a:gd name="T19" fmla="*/ 827 h 827"/>
                  <a:gd name="T20" fmla="*/ 403 w 1003"/>
                  <a:gd name="T21" fmla="*/ 821 h 827"/>
                  <a:gd name="T22" fmla="*/ 660 w 1003"/>
                  <a:gd name="T23" fmla="*/ 742 h 827"/>
                  <a:gd name="T24" fmla="*/ 681 w 1003"/>
                  <a:gd name="T25" fmla="*/ 734 h 827"/>
                  <a:gd name="T26" fmla="*/ 719 w 1003"/>
                  <a:gd name="T27" fmla="*/ 698 h 827"/>
                  <a:gd name="T28" fmla="*/ 773 w 1003"/>
                  <a:gd name="T29" fmla="*/ 644 h 827"/>
                  <a:gd name="T30" fmla="*/ 815 w 1003"/>
                  <a:gd name="T31" fmla="*/ 616 h 827"/>
                  <a:gd name="T32" fmla="*/ 888 w 1003"/>
                  <a:gd name="T33" fmla="*/ 547 h 827"/>
                  <a:gd name="T34" fmla="*/ 976 w 1003"/>
                  <a:gd name="T35" fmla="*/ 443 h 827"/>
                  <a:gd name="T36" fmla="*/ 992 w 1003"/>
                  <a:gd name="T37" fmla="*/ 420 h 827"/>
                  <a:gd name="T38" fmla="*/ 1003 w 1003"/>
                  <a:gd name="T39" fmla="*/ 380 h 827"/>
                  <a:gd name="T40" fmla="*/ 996 w 1003"/>
                  <a:gd name="T41" fmla="*/ 336 h 827"/>
                  <a:gd name="T42" fmla="*/ 982 w 1003"/>
                  <a:gd name="T43" fmla="*/ 290 h 827"/>
                  <a:gd name="T44" fmla="*/ 958 w 1003"/>
                  <a:gd name="T45" fmla="*/ 221 h 827"/>
                  <a:gd name="T46" fmla="*/ 938 w 1003"/>
                  <a:gd name="T47" fmla="*/ 197 h 827"/>
                  <a:gd name="T48" fmla="*/ 912 w 1003"/>
                  <a:gd name="T49" fmla="*/ 189 h 827"/>
                  <a:gd name="T50" fmla="*/ 890 w 1003"/>
                  <a:gd name="T51" fmla="*/ 193 h 827"/>
                  <a:gd name="T52" fmla="*/ 862 w 1003"/>
                  <a:gd name="T53" fmla="*/ 203 h 827"/>
                  <a:gd name="T54" fmla="*/ 809 w 1003"/>
                  <a:gd name="T55" fmla="*/ 221 h 827"/>
                  <a:gd name="T56" fmla="*/ 797 w 1003"/>
                  <a:gd name="T57" fmla="*/ 219 h 827"/>
                  <a:gd name="T58" fmla="*/ 652 w 1003"/>
                  <a:gd name="T59" fmla="*/ 149 h 827"/>
                  <a:gd name="T60" fmla="*/ 610 w 1003"/>
                  <a:gd name="T61" fmla="*/ 129 h 827"/>
                  <a:gd name="T62" fmla="*/ 590 w 1003"/>
                  <a:gd name="T63" fmla="*/ 127 h 827"/>
                  <a:gd name="T64" fmla="*/ 560 w 1003"/>
                  <a:gd name="T65" fmla="*/ 129 h 827"/>
                  <a:gd name="T66" fmla="*/ 506 w 1003"/>
                  <a:gd name="T67" fmla="*/ 119 h 827"/>
                  <a:gd name="T68" fmla="*/ 437 w 1003"/>
                  <a:gd name="T69" fmla="*/ 80 h 827"/>
                  <a:gd name="T70" fmla="*/ 377 w 1003"/>
                  <a:gd name="T71" fmla="*/ 22 h 827"/>
                  <a:gd name="T72" fmla="*/ 351 w 1003"/>
                  <a:gd name="T73" fmla="*/ 2 h 827"/>
                  <a:gd name="T74" fmla="*/ 339 w 1003"/>
                  <a:gd name="T75" fmla="*/ 0 h 827"/>
                  <a:gd name="T76" fmla="*/ 322 w 1003"/>
                  <a:gd name="T77" fmla="*/ 10 h 827"/>
                  <a:gd name="T78" fmla="*/ 306 w 1003"/>
                  <a:gd name="T79" fmla="*/ 30 h 827"/>
                  <a:gd name="T80" fmla="*/ 262 w 1003"/>
                  <a:gd name="T81" fmla="*/ 92 h 827"/>
                  <a:gd name="T82" fmla="*/ 216 w 1003"/>
                  <a:gd name="T83" fmla="*/ 119 h 827"/>
                  <a:gd name="T84" fmla="*/ 182 w 1003"/>
                  <a:gd name="T85" fmla="*/ 121 h 827"/>
                  <a:gd name="T86" fmla="*/ 176 w 1003"/>
                  <a:gd name="T87" fmla="*/ 119 h 827"/>
                  <a:gd name="T88" fmla="*/ 153 w 1003"/>
                  <a:gd name="T89" fmla="*/ 123 h 827"/>
                  <a:gd name="T90" fmla="*/ 131 w 1003"/>
                  <a:gd name="T91" fmla="*/ 135 h 827"/>
                  <a:gd name="T92" fmla="*/ 139 w 1003"/>
                  <a:gd name="T93" fmla="*/ 163 h 827"/>
                  <a:gd name="T94" fmla="*/ 153 w 1003"/>
                  <a:gd name="T95" fmla="*/ 209 h 827"/>
                  <a:gd name="T96" fmla="*/ 69 w 1003"/>
                  <a:gd name="T97" fmla="*/ 259 h 827"/>
                  <a:gd name="T98" fmla="*/ 41 w 1003"/>
                  <a:gd name="T99" fmla="*/ 324 h 827"/>
                  <a:gd name="T100" fmla="*/ 11 w 1003"/>
                  <a:gd name="T101" fmla="*/ 366 h 827"/>
                  <a:gd name="T102" fmla="*/ 5 w 1003"/>
                  <a:gd name="T103" fmla="*/ 416 h 827"/>
                  <a:gd name="T104" fmla="*/ 11 w 1003"/>
                  <a:gd name="T105" fmla="*/ 430 h 827"/>
                  <a:gd name="T106" fmla="*/ 33 w 1003"/>
                  <a:gd name="T107" fmla="*/ 467 h 827"/>
                  <a:gd name="T108" fmla="*/ 57 w 1003"/>
                  <a:gd name="T109" fmla="*/ 509 h 827"/>
                  <a:gd name="T110" fmla="*/ 65 w 1003"/>
                  <a:gd name="T111" fmla="*/ 523 h 827"/>
                  <a:gd name="T112" fmla="*/ 73 w 1003"/>
                  <a:gd name="T113" fmla="*/ 535 h 827"/>
                  <a:gd name="T114" fmla="*/ 73 w 1003"/>
                  <a:gd name="T115" fmla="*/ 557 h 827"/>
                  <a:gd name="T116" fmla="*/ 63 w 1003"/>
                  <a:gd name="T117" fmla="*/ 577 h 827"/>
                  <a:gd name="T118" fmla="*/ 55 w 1003"/>
                  <a:gd name="T119" fmla="*/ 583 h 827"/>
                  <a:gd name="T120" fmla="*/ 45 w 1003"/>
                  <a:gd name="T121" fmla="*/ 587 h 827"/>
                  <a:gd name="T122" fmla="*/ 57 w 1003"/>
                  <a:gd name="T123" fmla="*/ 599 h 827"/>
                  <a:gd name="T124" fmla="*/ 99 w 1003"/>
                  <a:gd name="T125" fmla="*/ 60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3" h="827">
                    <a:moveTo>
                      <a:pt x="99" y="604"/>
                    </a:moveTo>
                    <a:lnTo>
                      <a:pt x="99" y="604"/>
                    </a:lnTo>
                    <a:lnTo>
                      <a:pt x="111" y="604"/>
                    </a:lnTo>
                    <a:lnTo>
                      <a:pt x="111" y="604"/>
                    </a:lnTo>
                    <a:lnTo>
                      <a:pt x="194" y="603"/>
                    </a:lnTo>
                    <a:lnTo>
                      <a:pt x="194" y="603"/>
                    </a:lnTo>
                    <a:lnTo>
                      <a:pt x="200" y="603"/>
                    </a:lnTo>
                    <a:lnTo>
                      <a:pt x="200" y="603"/>
                    </a:lnTo>
                    <a:lnTo>
                      <a:pt x="222" y="603"/>
                    </a:lnTo>
                    <a:lnTo>
                      <a:pt x="240" y="604"/>
                    </a:lnTo>
                    <a:lnTo>
                      <a:pt x="252" y="608"/>
                    </a:lnTo>
                    <a:lnTo>
                      <a:pt x="262" y="616"/>
                    </a:lnTo>
                    <a:lnTo>
                      <a:pt x="270" y="626"/>
                    </a:lnTo>
                    <a:lnTo>
                      <a:pt x="276" y="640"/>
                    </a:lnTo>
                    <a:lnTo>
                      <a:pt x="278" y="658"/>
                    </a:lnTo>
                    <a:lnTo>
                      <a:pt x="282" y="680"/>
                    </a:lnTo>
                    <a:lnTo>
                      <a:pt x="282" y="680"/>
                    </a:lnTo>
                    <a:lnTo>
                      <a:pt x="284" y="706"/>
                    </a:lnTo>
                    <a:lnTo>
                      <a:pt x="288" y="730"/>
                    </a:lnTo>
                    <a:lnTo>
                      <a:pt x="294" y="754"/>
                    </a:lnTo>
                    <a:lnTo>
                      <a:pt x="302" y="777"/>
                    </a:lnTo>
                    <a:lnTo>
                      <a:pt x="302" y="777"/>
                    </a:lnTo>
                    <a:lnTo>
                      <a:pt x="308" y="789"/>
                    </a:lnTo>
                    <a:lnTo>
                      <a:pt x="314" y="799"/>
                    </a:lnTo>
                    <a:lnTo>
                      <a:pt x="322" y="809"/>
                    </a:lnTo>
                    <a:lnTo>
                      <a:pt x="330" y="815"/>
                    </a:lnTo>
                    <a:lnTo>
                      <a:pt x="337" y="821"/>
                    </a:lnTo>
                    <a:lnTo>
                      <a:pt x="345" y="825"/>
                    </a:lnTo>
                    <a:lnTo>
                      <a:pt x="355" y="827"/>
                    </a:lnTo>
                    <a:lnTo>
                      <a:pt x="367" y="827"/>
                    </a:lnTo>
                    <a:lnTo>
                      <a:pt x="367" y="827"/>
                    </a:lnTo>
                    <a:lnTo>
                      <a:pt x="383" y="825"/>
                    </a:lnTo>
                    <a:lnTo>
                      <a:pt x="403" y="821"/>
                    </a:lnTo>
                    <a:lnTo>
                      <a:pt x="403" y="821"/>
                    </a:lnTo>
                    <a:lnTo>
                      <a:pt x="532" y="781"/>
                    </a:lnTo>
                    <a:lnTo>
                      <a:pt x="660" y="742"/>
                    </a:lnTo>
                    <a:lnTo>
                      <a:pt x="660" y="742"/>
                    </a:lnTo>
                    <a:lnTo>
                      <a:pt x="671" y="738"/>
                    </a:lnTo>
                    <a:lnTo>
                      <a:pt x="681" y="734"/>
                    </a:lnTo>
                    <a:lnTo>
                      <a:pt x="699" y="720"/>
                    </a:lnTo>
                    <a:lnTo>
                      <a:pt x="699" y="720"/>
                    </a:lnTo>
                    <a:lnTo>
                      <a:pt x="719" y="698"/>
                    </a:lnTo>
                    <a:lnTo>
                      <a:pt x="741" y="674"/>
                    </a:lnTo>
                    <a:lnTo>
                      <a:pt x="761" y="652"/>
                    </a:lnTo>
                    <a:lnTo>
                      <a:pt x="773" y="644"/>
                    </a:lnTo>
                    <a:lnTo>
                      <a:pt x="785" y="636"/>
                    </a:lnTo>
                    <a:lnTo>
                      <a:pt x="785" y="636"/>
                    </a:lnTo>
                    <a:lnTo>
                      <a:pt x="815" y="616"/>
                    </a:lnTo>
                    <a:lnTo>
                      <a:pt x="840" y="597"/>
                    </a:lnTo>
                    <a:lnTo>
                      <a:pt x="864" y="573"/>
                    </a:lnTo>
                    <a:lnTo>
                      <a:pt x="888" y="547"/>
                    </a:lnTo>
                    <a:lnTo>
                      <a:pt x="932" y="495"/>
                    </a:lnTo>
                    <a:lnTo>
                      <a:pt x="954" y="469"/>
                    </a:lnTo>
                    <a:lnTo>
                      <a:pt x="976" y="443"/>
                    </a:lnTo>
                    <a:lnTo>
                      <a:pt x="976" y="443"/>
                    </a:lnTo>
                    <a:lnTo>
                      <a:pt x="986" y="432"/>
                    </a:lnTo>
                    <a:lnTo>
                      <a:pt x="992" y="420"/>
                    </a:lnTo>
                    <a:lnTo>
                      <a:pt x="998" y="408"/>
                    </a:lnTo>
                    <a:lnTo>
                      <a:pt x="1001" y="394"/>
                    </a:lnTo>
                    <a:lnTo>
                      <a:pt x="1003" y="380"/>
                    </a:lnTo>
                    <a:lnTo>
                      <a:pt x="1003" y="366"/>
                    </a:lnTo>
                    <a:lnTo>
                      <a:pt x="1000" y="352"/>
                    </a:lnTo>
                    <a:lnTo>
                      <a:pt x="996" y="336"/>
                    </a:lnTo>
                    <a:lnTo>
                      <a:pt x="996" y="336"/>
                    </a:lnTo>
                    <a:lnTo>
                      <a:pt x="988" y="314"/>
                    </a:lnTo>
                    <a:lnTo>
                      <a:pt x="982" y="290"/>
                    </a:lnTo>
                    <a:lnTo>
                      <a:pt x="968" y="245"/>
                    </a:lnTo>
                    <a:lnTo>
                      <a:pt x="968" y="245"/>
                    </a:lnTo>
                    <a:lnTo>
                      <a:pt x="958" y="221"/>
                    </a:lnTo>
                    <a:lnTo>
                      <a:pt x="952" y="211"/>
                    </a:lnTo>
                    <a:lnTo>
                      <a:pt x="946" y="203"/>
                    </a:lnTo>
                    <a:lnTo>
                      <a:pt x="938" y="197"/>
                    </a:lnTo>
                    <a:lnTo>
                      <a:pt x="930" y="191"/>
                    </a:lnTo>
                    <a:lnTo>
                      <a:pt x="922" y="189"/>
                    </a:lnTo>
                    <a:lnTo>
                      <a:pt x="912" y="189"/>
                    </a:lnTo>
                    <a:lnTo>
                      <a:pt x="912" y="189"/>
                    </a:lnTo>
                    <a:lnTo>
                      <a:pt x="902" y="189"/>
                    </a:lnTo>
                    <a:lnTo>
                      <a:pt x="890" y="193"/>
                    </a:lnTo>
                    <a:lnTo>
                      <a:pt x="876" y="197"/>
                    </a:lnTo>
                    <a:lnTo>
                      <a:pt x="862" y="203"/>
                    </a:lnTo>
                    <a:lnTo>
                      <a:pt x="862" y="203"/>
                    </a:lnTo>
                    <a:lnTo>
                      <a:pt x="836" y="215"/>
                    </a:lnTo>
                    <a:lnTo>
                      <a:pt x="821" y="219"/>
                    </a:lnTo>
                    <a:lnTo>
                      <a:pt x="809" y="221"/>
                    </a:lnTo>
                    <a:lnTo>
                      <a:pt x="809" y="221"/>
                    </a:lnTo>
                    <a:lnTo>
                      <a:pt x="797" y="219"/>
                    </a:lnTo>
                    <a:lnTo>
                      <a:pt x="797" y="219"/>
                    </a:lnTo>
                    <a:lnTo>
                      <a:pt x="759" y="205"/>
                    </a:lnTo>
                    <a:lnTo>
                      <a:pt x="723" y="187"/>
                    </a:lnTo>
                    <a:lnTo>
                      <a:pt x="652" y="149"/>
                    </a:lnTo>
                    <a:lnTo>
                      <a:pt x="652" y="149"/>
                    </a:lnTo>
                    <a:lnTo>
                      <a:pt x="624" y="135"/>
                    </a:lnTo>
                    <a:lnTo>
                      <a:pt x="610" y="129"/>
                    </a:lnTo>
                    <a:lnTo>
                      <a:pt x="596" y="127"/>
                    </a:lnTo>
                    <a:lnTo>
                      <a:pt x="596" y="127"/>
                    </a:lnTo>
                    <a:lnTo>
                      <a:pt x="590" y="127"/>
                    </a:lnTo>
                    <a:lnTo>
                      <a:pt x="590" y="127"/>
                    </a:lnTo>
                    <a:lnTo>
                      <a:pt x="560" y="129"/>
                    </a:lnTo>
                    <a:lnTo>
                      <a:pt x="560" y="129"/>
                    </a:lnTo>
                    <a:lnTo>
                      <a:pt x="546" y="129"/>
                    </a:lnTo>
                    <a:lnTo>
                      <a:pt x="532" y="127"/>
                    </a:lnTo>
                    <a:lnTo>
                      <a:pt x="506" y="119"/>
                    </a:lnTo>
                    <a:lnTo>
                      <a:pt x="483" y="109"/>
                    </a:lnTo>
                    <a:lnTo>
                      <a:pt x="459" y="96"/>
                    </a:lnTo>
                    <a:lnTo>
                      <a:pt x="437" y="80"/>
                    </a:lnTo>
                    <a:lnTo>
                      <a:pt x="417" y="62"/>
                    </a:lnTo>
                    <a:lnTo>
                      <a:pt x="377" y="22"/>
                    </a:lnTo>
                    <a:lnTo>
                      <a:pt x="377" y="22"/>
                    </a:lnTo>
                    <a:lnTo>
                      <a:pt x="369" y="14"/>
                    </a:lnTo>
                    <a:lnTo>
                      <a:pt x="361" y="8"/>
                    </a:lnTo>
                    <a:lnTo>
                      <a:pt x="351" y="2"/>
                    </a:lnTo>
                    <a:lnTo>
                      <a:pt x="341" y="0"/>
                    </a:lnTo>
                    <a:lnTo>
                      <a:pt x="341" y="0"/>
                    </a:lnTo>
                    <a:lnTo>
                      <a:pt x="339" y="0"/>
                    </a:lnTo>
                    <a:lnTo>
                      <a:pt x="339" y="0"/>
                    </a:lnTo>
                    <a:lnTo>
                      <a:pt x="330" y="4"/>
                    </a:lnTo>
                    <a:lnTo>
                      <a:pt x="322" y="10"/>
                    </a:lnTo>
                    <a:lnTo>
                      <a:pt x="314" y="20"/>
                    </a:lnTo>
                    <a:lnTo>
                      <a:pt x="306" y="30"/>
                    </a:lnTo>
                    <a:lnTo>
                      <a:pt x="306" y="30"/>
                    </a:lnTo>
                    <a:lnTo>
                      <a:pt x="286" y="62"/>
                    </a:lnTo>
                    <a:lnTo>
                      <a:pt x="274" y="78"/>
                    </a:lnTo>
                    <a:lnTo>
                      <a:pt x="262" y="92"/>
                    </a:lnTo>
                    <a:lnTo>
                      <a:pt x="250" y="104"/>
                    </a:lnTo>
                    <a:lnTo>
                      <a:pt x="234" y="113"/>
                    </a:lnTo>
                    <a:lnTo>
                      <a:pt x="216" y="119"/>
                    </a:lnTo>
                    <a:lnTo>
                      <a:pt x="194" y="121"/>
                    </a:lnTo>
                    <a:lnTo>
                      <a:pt x="194" y="121"/>
                    </a:lnTo>
                    <a:lnTo>
                      <a:pt x="182" y="121"/>
                    </a:lnTo>
                    <a:lnTo>
                      <a:pt x="182" y="121"/>
                    </a:lnTo>
                    <a:lnTo>
                      <a:pt x="176" y="119"/>
                    </a:lnTo>
                    <a:lnTo>
                      <a:pt x="176" y="119"/>
                    </a:lnTo>
                    <a:lnTo>
                      <a:pt x="165" y="121"/>
                    </a:lnTo>
                    <a:lnTo>
                      <a:pt x="153" y="123"/>
                    </a:lnTo>
                    <a:lnTo>
                      <a:pt x="153" y="123"/>
                    </a:lnTo>
                    <a:lnTo>
                      <a:pt x="139" y="129"/>
                    </a:lnTo>
                    <a:lnTo>
                      <a:pt x="135" y="131"/>
                    </a:lnTo>
                    <a:lnTo>
                      <a:pt x="131" y="135"/>
                    </a:lnTo>
                    <a:lnTo>
                      <a:pt x="131" y="141"/>
                    </a:lnTo>
                    <a:lnTo>
                      <a:pt x="131" y="147"/>
                    </a:lnTo>
                    <a:lnTo>
                      <a:pt x="139" y="163"/>
                    </a:lnTo>
                    <a:lnTo>
                      <a:pt x="139" y="163"/>
                    </a:lnTo>
                    <a:lnTo>
                      <a:pt x="147" y="185"/>
                    </a:lnTo>
                    <a:lnTo>
                      <a:pt x="153" y="209"/>
                    </a:lnTo>
                    <a:lnTo>
                      <a:pt x="163" y="259"/>
                    </a:lnTo>
                    <a:lnTo>
                      <a:pt x="163" y="259"/>
                    </a:lnTo>
                    <a:lnTo>
                      <a:pt x="69" y="259"/>
                    </a:lnTo>
                    <a:lnTo>
                      <a:pt x="69" y="259"/>
                    </a:lnTo>
                    <a:lnTo>
                      <a:pt x="49" y="304"/>
                    </a:lnTo>
                    <a:lnTo>
                      <a:pt x="41" y="324"/>
                    </a:lnTo>
                    <a:lnTo>
                      <a:pt x="29" y="344"/>
                    </a:lnTo>
                    <a:lnTo>
                      <a:pt x="29" y="344"/>
                    </a:lnTo>
                    <a:lnTo>
                      <a:pt x="11" y="366"/>
                    </a:lnTo>
                    <a:lnTo>
                      <a:pt x="0" y="386"/>
                    </a:lnTo>
                    <a:lnTo>
                      <a:pt x="0" y="386"/>
                    </a:lnTo>
                    <a:lnTo>
                      <a:pt x="5" y="416"/>
                    </a:lnTo>
                    <a:lnTo>
                      <a:pt x="5" y="416"/>
                    </a:lnTo>
                    <a:lnTo>
                      <a:pt x="7" y="424"/>
                    </a:lnTo>
                    <a:lnTo>
                      <a:pt x="11" y="430"/>
                    </a:lnTo>
                    <a:lnTo>
                      <a:pt x="21" y="447"/>
                    </a:lnTo>
                    <a:lnTo>
                      <a:pt x="21" y="447"/>
                    </a:lnTo>
                    <a:lnTo>
                      <a:pt x="33" y="467"/>
                    </a:lnTo>
                    <a:lnTo>
                      <a:pt x="33" y="467"/>
                    </a:lnTo>
                    <a:lnTo>
                      <a:pt x="57" y="509"/>
                    </a:lnTo>
                    <a:lnTo>
                      <a:pt x="57" y="509"/>
                    </a:lnTo>
                    <a:lnTo>
                      <a:pt x="61" y="517"/>
                    </a:lnTo>
                    <a:lnTo>
                      <a:pt x="61" y="517"/>
                    </a:lnTo>
                    <a:lnTo>
                      <a:pt x="65" y="523"/>
                    </a:lnTo>
                    <a:lnTo>
                      <a:pt x="65" y="523"/>
                    </a:lnTo>
                    <a:lnTo>
                      <a:pt x="69" y="529"/>
                    </a:lnTo>
                    <a:lnTo>
                      <a:pt x="73" y="535"/>
                    </a:lnTo>
                    <a:lnTo>
                      <a:pt x="73" y="543"/>
                    </a:lnTo>
                    <a:lnTo>
                      <a:pt x="73" y="551"/>
                    </a:lnTo>
                    <a:lnTo>
                      <a:pt x="73" y="557"/>
                    </a:lnTo>
                    <a:lnTo>
                      <a:pt x="71" y="565"/>
                    </a:lnTo>
                    <a:lnTo>
                      <a:pt x="67" y="571"/>
                    </a:lnTo>
                    <a:lnTo>
                      <a:pt x="63" y="577"/>
                    </a:lnTo>
                    <a:lnTo>
                      <a:pt x="61" y="577"/>
                    </a:lnTo>
                    <a:lnTo>
                      <a:pt x="61" y="577"/>
                    </a:lnTo>
                    <a:lnTo>
                      <a:pt x="55" y="583"/>
                    </a:lnTo>
                    <a:lnTo>
                      <a:pt x="45" y="587"/>
                    </a:lnTo>
                    <a:lnTo>
                      <a:pt x="45" y="587"/>
                    </a:lnTo>
                    <a:lnTo>
                      <a:pt x="45" y="587"/>
                    </a:lnTo>
                    <a:lnTo>
                      <a:pt x="45" y="587"/>
                    </a:lnTo>
                    <a:lnTo>
                      <a:pt x="57" y="599"/>
                    </a:lnTo>
                    <a:lnTo>
                      <a:pt x="57" y="599"/>
                    </a:lnTo>
                    <a:lnTo>
                      <a:pt x="77" y="603"/>
                    </a:lnTo>
                    <a:lnTo>
                      <a:pt x="99" y="604"/>
                    </a:lnTo>
                    <a:lnTo>
                      <a:pt x="99" y="6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18" name="Owal 117">
                <a:extLst>
                  <a:ext uri="{FF2B5EF4-FFF2-40B4-BE49-F238E27FC236}">
                    <a16:creationId xmlns:a16="http://schemas.microsoft.com/office/drawing/2014/main" id="{17EA68C9-7DF9-4A8C-B998-1D3C4D029E21}"/>
                  </a:ext>
                </a:extLst>
              </p:cNvPr>
              <p:cNvSpPr/>
              <p:nvPr/>
            </p:nvSpPr>
            <p:spPr>
              <a:xfrm>
                <a:off x="3830768" y="4114133"/>
                <a:ext cx="459888" cy="41677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19" name="Owal 118">
                <a:extLst>
                  <a:ext uri="{FF2B5EF4-FFF2-40B4-BE49-F238E27FC236}">
                    <a16:creationId xmlns:a16="http://schemas.microsoft.com/office/drawing/2014/main" id="{A3FF12C3-423B-4C64-A1F2-191A287E3FB9}"/>
                  </a:ext>
                </a:extLst>
              </p:cNvPr>
              <p:cNvSpPr/>
              <p:nvPr/>
            </p:nvSpPr>
            <p:spPr>
              <a:xfrm>
                <a:off x="3666781" y="4376463"/>
                <a:ext cx="431774" cy="38075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0" name="Owal 119">
                <a:extLst>
                  <a:ext uri="{FF2B5EF4-FFF2-40B4-BE49-F238E27FC236}">
                    <a16:creationId xmlns:a16="http://schemas.microsoft.com/office/drawing/2014/main" id="{9BE2D266-A0E3-440C-9DC1-21F7ADE3CBD7}"/>
                  </a:ext>
                </a:extLst>
              </p:cNvPr>
              <p:cNvSpPr/>
              <p:nvPr/>
            </p:nvSpPr>
            <p:spPr>
              <a:xfrm>
                <a:off x="4161808" y="4367884"/>
                <a:ext cx="431774" cy="38075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1" name="Owal 120">
                <a:extLst>
                  <a:ext uri="{FF2B5EF4-FFF2-40B4-BE49-F238E27FC236}">
                    <a16:creationId xmlns:a16="http://schemas.microsoft.com/office/drawing/2014/main" id="{AD6F1E5E-7AC5-4999-BC7B-52F5B278B8A8}"/>
                  </a:ext>
                </a:extLst>
              </p:cNvPr>
              <p:cNvSpPr/>
              <p:nvPr/>
            </p:nvSpPr>
            <p:spPr>
              <a:xfrm>
                <a:off x="4384560" y="4367883"/>
                <a:ext cx="431774" cy="38075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aphicFrame>
          <p:nvGraphicFramePr>
            <p:cNvPr id="107" name="Wykres 106">
              <a:extLst>
                <a:ext uri="{FF2B5EF4-FFF2-40B4-BE49-F238E27FC236}">
                  <a16:creationId xmlns:a16="http://schemas.microsoft.com/office/drawing/2014/main" id="{28CC4D7B-A668-4A9C-9104-2A952A3D5EF4}"/>
                </a:ext>
              </a:extLst>
            </p:cNvPr>
            <p:cNvGraphicFramePr/>
            <p:nvPr>
              <p:extLst>
                <p:ext uri="{D42A27DB-BD31-4B8C-83A1-F6EECF244321}">
                  <p14:modId xmlns:p14="http://schemas.microsoft.com/office/powerpoint/2010/main" val="4055014949"/>
                </p:ext>
              </p:extLst>
            </p:nvPr>
          </p:nvGraphicFramePr>
          <p:xfrm>
            <a:off x="2061969" y="1775463"/>
            <a:ext cx="1393740" cy="77295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8" name="Wykres 107">
              <a:extLst>
                <a:ext uri="{FF2B5EF4-FFF2-40B4-BE49-F238E27FC236}">
                  <a16:creationId xmlns:a16="http://schemas.microsoft.com/office/drawing/2014/main" id="{D9FC231A-70B0-4980-9FA8-E73CE19576AF}"/>
                </a:ext>
              </a:extLst>
            </p:cNvPr>
            <p:cNvGraphicFramePr/>
            <p:nvPr>
              <p:extLst>
                <p:ext uri="{D42A27DB-BD31-4B8C-83A1-F6EECF244321}">
                  <p14:modId xmlns:p14="http://schemas.microsoft.com/office/powerpoint/2010/main" val="2760725222"/>
                </p:ext>
              </p:extLst>
            </p:nvPr>
          </p:nvGraphicFramePr>
          <p:xfrm>
            <a:off x="3436542" y="4047443"/>
            <a:ext cx="1393740" cy="77295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0" name="Wykres 109">
              <a:extLst>
                <a:ext uri="{FF2B5EF4-FFF2-40B4-BE49-F238E27FC236}">
                  <a16:creationId xmlns:a16="http://schemas.microsoft.com/office/drawing/2014/main" id="{46D0CAFE-B224-4D3E-B698-A50EB3AD2B6D}"/>
                </a:ext>
              </a:extLst>
            </p:cNvPr>
            <p:cNvGraphicFramePr/>
            <p:nvPr>
              <p:extLst>
                <p:ext uri="{D42A27DB-BD31-4B8C-83A1-F6EECF244321}">
                  <p14:modId xmlns:p14="http://schemas.microsoft.com/office/powerpoint/2010/main" val="1873015437"/>
                </p:ext>
              </p:extLst>
            </p:nvPr>
          </p:nvGraphicFramePr>
          <p:xfrm>
            <a:off x="765181" y="2484836"/>
            <a:ext cx="1393740" cy="77295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Wykres 111">
              <a:extLst>
                <a:ext uri="{FF2B5EF4-FFF2-40B4-BE49-F238E27FC236}">
                  <a16:creationId xmlns:a16="http://schemas.microsoft.com/office/drawing/2014/main" id="{35F74AB6-59AA-4C4A-82C6-E21DE56F3BF4}"/>
                </a:ext>
              </a:extLst>
            </p:cNvPr>
            <p:cNvGraphicFramePr/>
            <p:nvPr>
              <p:extLst>
                <p:ext uri="{D42A27DB-BD31-4B8C-83A1-F6EECF244321}">
                  <p14:modId xmlns:p14="http://schemas.microsoft.com/office/powerpoint/2010/main" val="3044972119"/>
                </p:ext>
              </p:extLst>
            </p:nvPr>
          </p:nvGraphicFramePr>
          <p:xfrm>
            <a:off x="1110660" y="3679394"/>
            <a:ext cx="1393740" cy="77295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3" name="Wykres 112">
              <a:extLst>
                <a:ext uri="{FF2B5EF4-FFF2-40B4-BE49-F238E27FC236}">
                  <a16:creationId xmlns:a16="http://schemas.microsoft.com/office/drawing/2014/main" id="{3BDF4840-3296-4C3A-A35C-04FF39AD3DA1}"/>
                </a:ext>
              </a:extLst>
            </p:cNvPr>
            <p:cNvGraphicFramePr/>
            <p:nvPr>
              <p:extLst>
                <p:ext uri="{D42A27DB-BD31-4B8C-83A1-F6EECF244321}">
                  <p14:modId xmlns:p14="http://schemas.microsoft.com/office/powerpoint/2010/main" val="3755817381"/>
                </p:ext>
              </p:extLst>
            </p:nvPr>
          </p:nvGraphicFramePr>
          <p:xfrm>
            <a:off x="2254956" y="4546421"/>
            <a:ext cx="1393740" cy="77295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14" name="Wykres 113">
              <a:extLst>
                <a:ext uri="{FF2B5EF4-FFF2-40B4-BE49-F238E27FC236}">
                  <a16:creationId xmlns:a16="http://schemas.microsoft.com/office/drawing/2014/main" id="{D8D706B6-AD91-44ED-B27F-E449C90326C6}"/>
                </a:ext>
              </a:extLst>
            </p:cNvPr>
            <p:cNvGraphicFramePr/>
            <p:nvPr>
              <p:extLst>
                <p:ext uri="{D42A27DB-BD31-4B8C-83A1-F6EECF244321}">
                  <p14:modId xmlns:p14="http://schemas.microsoft.com/office/powerpoint/2010/main" val="3277260890"/>
                </p:ext>
              </p:extLst>
            </p:nvPr>
          </p:nvGraphicFramePr>
          <p:xfrm>
            <a:off x="2724725" y="2977516"/>
            <a:ext cx="1393740" cy="772955"/>
          </p:xfrm>
          <a:graphic>
            <a:graphicData uri="http://schemas.openxmlformats.org/drawingml/2006/chart">
              <c:chart xmlns:c="http://schemas.openxmlformats.org/drawingml/2006/chart" xmlns:r="http://schemas.openxmlformats.org/officeDocument/2006/relationships" r:id="rId8"/>
            </a:graphicData>
          </a:graphic>
        </p:graphicFrame>
      </p:grpSp>
      <p:sp>
        <p:nvSpPr>
          <p:cNvPr id="18" name="pole tekstowe 17">
            <a:extLst>
              <a:ext uri="{FF2B5EF4-FFF2-40B4-BE49-F238E27FC236}">
                <a16:creationId xmlns:a16="http://schemas.microsoft.com/office/drawing/2014/main" id="{F2703DE9-F825-49E5-A6C8-C45807CDB3C2}"/>
              </a:ext>
            </a:extLst>
          </p:cNvPr>
          <p:cNvSpPr txBox="1"/>
          <p:nvPr/>
        </p:nvSpPr>
        <p:spPr>
          <a:xfrm>
            <a:off x="367999" y="4437454"/>
            <a:ext cx="1897380" cy="276999"/>
          </a:xfrm>
          <a:prstGeom prst="rect">
            <a:avLst/>
          </a:prstGeom>
          <a:noFill/>
        </p:spPr>
        <p:txBody>
          <a:bodyPr wrap="square" rtlCol="0">
            <a:spAutoFit/>
          </a:bodyPr>
          <a:lstStyle/>
          <a:p>
            <a:r>
              <a:rPr lang="pl-PL" sz="1200"/>
              <a:t>Region:</a:t>
            </a:r>
          </a:p>
        </p:txBody>
      </p:sp>
      <p:grpSp>
        <p:nvGrpSpPr>
          <p:cNvPr id="21" name="Grupa 20">
            <a:extLst>
              <a:ext uri="{FF2B5EF4-FFF2-40B4-BE49-F238E27FC236}">
                <a16:creationId xmlns:a16="http://schemas.microsoft.com/office/drawing/2014/main" id="{7FEAEAEB-7A19-40AC-9BB6-6259F2E3FD49}"/>
              </a:ext>
            </a:extLst>
          </p:cNvPr>
          <p:cNvGrpSpPr/>
          <p:nvPr/>
        </p:nvGrpSpPr>
        <p:grpSpPr>
          <a:xfrm>
            <a:off x="451392" y="4669065"/>
            <a:ext cx="3096273" cy="559938"/>
            <a:chOff x="603002" y="4450083"/>
            <a:chExt cx="3096273" cy="559938"/>
          </a:xfrm>
        </p:grpSpPr>
        <p:sp>
          <p:nvSpPr>
            <p:cNvPr id="252" name="pole tekstowe 251">
              <a:extLst>
                <a:ext uri="{FF2B5EF4-FFF2-40B4-BE49-F238E27FC236}">
                  <a16:creationId xmlns:a16="http://schemas.microsoft.com/office/drawing/2014/main" id="{3247EF41-58A5-423A-A485-1AFB02035843}"/>
                </a:ext>
              </a:extLst>
            </p:cNvPr>
            <p:cNvSpPr txBox="1"/>
            <p:nvPr/>
          </p:nvSpPr>
          <p:spPr>
            <a:xfrm>
              <a:off x="647580" y="4450083"/>
              <a:ext cx="1793503" cy="253916"/>
            </a:xfrm>
            <a:prstGeom prst="rect">
              <a:avLst/>
            </a:prstGeom>
            <a:noFill/>
          </p:spPr>
          <p:txBody>
            <a:bodyPr wrap="square" rtlCol="0">
              <a:spAutoFit/>
            </a:bodyPr>
            <a:lstStyle/>
            <a:p>
              <a:r>
                <a:rPr lang="pl-PL" sz="1050"/>
                <a:t>północny </a:t>
              </a:r>
            </a:p>
          </p:txBody>
        </p:sp>
        <p:sp>
          <p:nvSpPr>
            <p:cNvPr id="253" name="Prostokąt 252">
              <a:extLst>
                <a:ext uri="{FF2B5EF4-FFF2-40B4-BE49-F238E27FC236}">
                  <a16:creationId xmlns:a16="http://schemas.microsoft.com/office/drawing/2014/main" id="{F1FC7F3A-A16F-4520-841F-04DC43AFD1D9}"/>
                </a:ext>
              </a:extLst>
            </p:cNvPr>
            <p:cNvSpPr/>
            <p:nvPr/>
          </p:nvSpPr>
          <p:spPr>
            <a:xfrm rot="16200000">
              <a:off x="600354" y="4547294"/>
              <a:ext cx="83119" cy="77824"/>
            </a:xfrm>
            <a:prstGeom prst="rect">
              <a:avLst/>
            </a:prstGeom>
            <a:solidFill>
              <a:srgbClr val="009A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54" name="Prostokąt 253">
              <a:extLst>
                <a:ext uri="{FF2B5EF4-FFF2-40B4-BE49-F238E27FC236}">
                  <a16:creationId xmlns:a16="http://schemas.microsoft.com/office/drawing/2014/main" id="{1DB03EC3-3AE1-4096-9C6D-6482F74358ED}"/>
                </a:ext>
              </a:extLst>
            </p:cNvPr>
            <p:cNvSpPr/>
            <p:nvPr/>
          </p:nvSpPr>
          <p:spPr>
            <a:xfrm rot="16200000">
              <a:off x="600354" y="4688019"/>
              <a:ext cx="83119" cy="77824"/>
            </a:xfrm>
            <a:prstGeom prst="rect">
              <a:avLst/>
            </a:prstGeom>
            <a:solidFill>
              <a:srgbClr val="90DC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55" name="Prostokąt 254">
              <a:extLst>
                <a:ext uri="{FF2B5EF4-FFF2-40B4-BE49-F238E27FC236}">
                  <a16:creationId xmlns:a16="http://schemas.microsoft.com/office/drawing/2014/main" id="{92DC9B1B-93D3-4049-8FAD-1FCA2844E969}"/>
                </a:ext>
              </a:extLst>
            </p:cNvPr>
            <p:cNvSpPr/>
            <p:nvPr/>
          </p:nvSpPr>
          <p:spPr>
            <a:xfrm rot="16200000">
              <a:off x="600354" y="4828744"/>
              <a:ext cx="83119" cy="77824"/>
            </a:xfrm>
            <a:prstGeom prst="rect">
              <a:avLst/>
            </a:prstGeom>
            <a:solidFill>
              <a:srgbClr val="0095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56" name="pole tekstowe 255">
              <a:extLst>
                <a:ext uri="{FF2B5EF4-FFF2-40B4-BE49-F238E27FC236}">
                  <a16:creationId xmlns:a16="http://schemas.microsoft.com/office/drawing/2014/main" id="{C99D1CAF-5277-4430-A5F4-6A7A80C4E80D}"/>
                </a:ext>
              </a:extLst>
            </p:cNvPr>
            <p:cNvSpPr txBox="1"/>
            <p:nvPr/>
          </p:nvSpPr>
          <p:spPr>
            <a:xfrm>
              <a:off x="647580" y="4592294"/>
              <a:ext cx="1793503" cy="253916"/>
            </a:xfrm>
            <a:prstGeom prst="rect">
              <a:avLst/>
            </a:prstGeom>
            <a:noFill/>
          </p:spPr>
          <p:txBody>
            <a:bodyPr wrap="square" rtlCol="0">
              <a:spAutoFit/>
            </a:bodyPr>
            <a:lstStyle/>
            <a:p>
              <a:r>
                <a:rPr lang="pl-PL" sz="1050"/>
                <a:t>wschodni</a:t>
              </a:r>
            </a:p>
          </p:txBody>
        </p:sp>
        <p:sp>
          <p:nvSpPr>
            <p:cNvPr id="257" name="pole tekstowe 256">
              <a:extLst>
                <a:ext uri="{FF2B5EF4-FFF2-40B4-BE49-F238E27FC236}">
                  <a16:creationId xmlns:a16="http://schemas.microsoft.com/office/drawing/2014/main" id="{A721116B-ED85-4524-9BB0-BC89D2B5A0BA}"/>
                </a:ext>
              </a:extLst>
            </p:cNvPr>
            <p:cNvSpPr txBox="1"/>
            <p:nvPr/>
          </p:nvSpPr>
          <p:spPr>
            <a:xfrm>
              <a:off x="647580" y="4734505"/>
              <a:ext cx="1793503" cy="253916"/>
            </a:xfrm>
            <a:prstGeom prst="rect">
              <a:avLst/>
            </a:prstGeom>
            <a:noFill/>
          </p:spPr>
          <p:txBody>
            <a:bodyPr wrap="square" rtlCol="0">
              <a:spAutoFit/>
            </a:bodyPr>
            <a:lstStyle/>
            <a:p>
              <a:r>
                <a:rPr lang="pl-PL" sz="1050"/>
                <a:t>północno-zachodni</a:t>
              </a:r>
            </a:p>
          </p:txBody>
        </p:sp>
        <p:sp>
          <p:nvSpPr>
            <p:cNvPr id="258" name="pole tekstowe 257">
              <a:extLst>
                <a:ext uri="{FF2B5EF4-FFF2-40B4-BE49-F238E27FC236}">
                  <a16:creationId xmlns:a16="http://schemas.microsoft.com/office/drawing/2014/main" id="{F38D7CD0-8BC5-4BE8-AF6D-E38A9508FB33}"/>
                </a:ext>
              </a:extLst>
            </p:cNvPr>
            <p:cNvSpPr txBox="1"/>
            <p:nvPr/>
          </p:nvSpPr>
          <p:spPr>
            <a:xfrm>
              <a:off x="1905279" y="4468067"/>
              <a:ext cx="1793503" cy="253916"/>
            </a:xfrm>
            <a:prstGeom prst="rect">
              <a:avLst/>
            </a:prstGeom>
            <a:noFill/>
          </p:spPr>
          <p:txBody>
            <a:bodyPr wrap="square" rtlCol="0">
              <a:spAutoFit/>
            </a:bodyPr>
            <a:lstStyle/>
            <a:p>
              <a:r>
                <a:rPr lang="pl-PL" sz="1050"/>
                <a:t>południowo-zachodni</a:t>
              </a:r>
            </a:p>
          </p:txBody>
        </p:sp>
        <p:sp>
          <p:nvSpPr>
            <p:cNvPr id="259" name="Prostokąt 258">
              <a:extLst>
                <a:ext uri="{FF2B5EF4-FFF2-40B4-BE49-F238E27FC236}">
                  <a16:creationId xmlns:a16="http://schemas.microsoft.com/office/drawing/2014/main" id="{7DB7D084-7176-4A1D-AD78-6A28A4863DBD}"/>
                </a:ext>
              </a:extLst>
            </p:cNvPr>
            <p:cNvSpPr/>
            <p:nvPr/>
          </p:nvSpPr>
          <p:spPr>
            <a:xfrm rot="16200000">
              <a:off x="1858053" y="4560820"/>
              <a:ext cx="83119" cy="77824"/>
            </a:xfrm>
            <a:prstGeom prst="rect">
              <a:avLst/>
            </a:prstGeom>
            <a:solidFill>
              <a:srgbClr val="4F5A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60" name="Prostokąt 259">
              <a:extLst>
                <a:ext uri="{FF2B5EF4-FFF2-40B4-BE49-F238E27FC236}">
                  <a16:creationId xmlns:a16="http://schemas.microsoft.com/office/drawing/2014/main" id="{FE260726-6702-4EA0-9A5E-94FAFC008687}"/>
                </a:ext>
              </a:extLst>
            </p:cNvPr>
            <p:cNvSpPr/>
            <p:nvPr/>
          </p:nvSpPr>
          <p:spPr>
            <a:xfrm rot="16200000">
              <a:off x="1858053" y="4701545"/>
              <a:ext cx="83119" cy="77824"/>
            </a:xfrm>
            <a:prstGeom prst="rect">
              <a:avLst/>
            </a:prstGeom>
            <a:solidFill>
              <a:srgbClr val="B0D6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61" name="pole tekstowe 260">
              <a:extLst>
                <a:ext uri="{FF2B5EF4-FFF2-40B4-BE49-F238E27FC236}">
                  <a16:creationId xmlns:a16="http://schemas.microsoft.com/office/drawing/2014/main" id="{8E5600F6-2167-4CFE-83D4-CDE4FBE881F7}"/>
                </a:ext>
              </a:extLst>
            </p:cNvPr>
            <p:cNvSpPr txBox="1"/>
            <p:nvPr/>
          </p:nvSpPr>
          <p:spPr>
            <a:xfrm>
              <a:off x="1905279" y="4610279"/>
              <a:ext cx="1793503" cy="253916"/>
            </a:xfrm>
            <a:prstGeom prst="rect">
              <a:avLst/>
            </a:prstGeom>
            <a:noFill/>
          </p:spPr>
          <p:txBody>
            <a:bodyPr wrap="square" rtlCol="0">
              <a:spAutoFit/>
            </a:bodyPr>
            <a:lstStyle/>
            <a:p>
              <a:r>
                <a:rPr lang="pl-PL" sz="1050"/>
                <a:t>centralny</a:t>
              </a:r>
            </a:p>
          </p:txBody>
        </p:sp>
        <p:sp>
          <p:nvSpPr>
            <p:cNvPr id="19" name="Prostokąt 18">
              <a:extLst>
                <a:ext uri="{FF2B5EF4-FFF2-40B4-BE49-F238E27FC236}">
                  <a16:creationId xmlns:a16="http://schemas.microsoft.com/office/drawing/2014/main" id="{7298C2F7-D9B4-432E-AD72-F657A35C01BC}"/>
                </a:ext>
              </a:extLst>
            </p:cNvPr>
            <p:cNvSpPr/>
            <p:nvPr/>
          </p:nvSpPr>
          <p:spPr>
            <a:xfrm rot="16200000">
              <a:off x="1858546" y="4847371"/>
              <a:ext cx="83119" cy="77824"/>
            </a:xfrm>
            <a:prstGeom prst="rect">
              <a:avLst/>
            </a:prstGeom>
            <a:solidFill>
              <a:srgbClr val="AFD2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0" name="pole tekstowe 19">
              <a:extLst>
                <a:ext uri="{FF2B5EF4-FFF2-40B4-BE49-F238E27FC236}">
                  <a16:creationId xmlns:a16="http://schemas.microsoft.com/office/drawing/2014/main" id="{43592AF6-85BE-44A5-8814-99BBA417A009}"/>
                </a:ext>
              </a:extLst>
            </p:cNvPr>
            <p:cNvSpPr txBox="1"/>
            <p:nvPr/>
          </p:nvSpPr>
          <p:spPr>
            <a:xfrm>
              <a:off x="1905772" y="4756105"/>
              <a:ext cx="1793503" cy="253916"/>
            </a:xfrm>
            <a:prstGeom prst="rect">
              <a:avLst/>
            </a:prstGeom>
            <a:noFill/>
          </p:spPr>
          <p:txBody>
            <a:bodyPr wrap="square" rtlCol="0">
              <a:spAutoFit/>
            </a:bodyPr>
            <a:lstStyle/>
            <a:p>
              <a:r>
                <a:rPr lang="pl-PL" sz="1050"/>
                <a:t>południowy</a:t>
              </a:r>
            </a:p>
          </p:txBody>
        </p:sp>
      </p:grpSp>
      <p:sp>
        <p:nvSpPr>
          <p:cNvPr id="264" name="pole tekstowe 263">
            <a:extLst>
              <a:ext uri="{FF2B5EF4-FFF2-40B4-BE49-F238E27FC236}">
                <a16:creationId xmlns:a16="http://schemas.microsoft.com/office/drawing/2014/main" id="{88B77BA9-853E-4A6D-B9DB-E31F783FB6B5}"/>
              </a:ext>
            </a:extLst>
          </p:cNvPr>
          <p:cNvSpPr txBox="1"/>
          <p:nvPr/>
        </p:nvSpPr>
        <p:spPr>
          <a:xfrm>
            <a:off x="1214253" y="2104804"/>
            <a:ext cx="1723793" cy="415498"/>
          </a:xfrm>
          <a:prstGeom prst="rect">
            <a:avLst/>
          </a:prstGeom>
          <a:noFill/>
        </p:spPr>
        <p:txBody>
          <a:bodyPr wrap="square" rtlCol="0">
            <a:spAutoFit/>
          </a:bodyPr>
          <a:lstStyle/>
          <a:p>
            <a:pPr algn="ctr"/>
            <a:r>
              <a:rPr lang="pl-PL" sz="1050"/>
              <a:t>od odpowiedzialności biznesu</a:t>
            </a:r>
          </a:p>
        </p:txBody>
      </p:sp>
      <p:sp>
        <p:nvSpPr>
          <p:cNvPr id="269" name="pole tekstowe 268">
            <a:extLst>
              <a:ext uri="{FF2B5EF4-FFF2-40B4-BE49-F238E27FC236}">
                <a16:creationId xmlns:a16="http://schemas.microsoft.com/office/drawing/2014/main" id="{5129D980-543F-47DD-B964-F30ED0145B53}"/>
              </a:ext>
            </a:extLst>
          </p:cNvPr>
          <p:cNvSpPr txBox="1"/>
          <p:nvPr/>
        </p:nvSpPr>
        <p:spPr>
          <a:xfrm>
            <a:off x="1186818" y="2590242"/>
            <a:ext cx="1858072" cy="415498"/>
          </a:xfrm>
          <a:prstGeom prst="rect">
            <a:avLst/>
          </a:prstGeom>
          <a:noFill/>
        </p:spPr>
        <p:txBody>
          <a:bodyPr wrap="square" rtlCol="0">
            <a:spAutoFit/>
          </a:bodyPr>
          <a:lstStyle/>
          <a:p>
            <a:pPr algn="ctr"/>
            <a:r>
              <a:rPr lang="pl-PL" sz="1050"/>
              <a:t>od emisji zanieczyszczających powietrze</a:t>
            </a:r>
          </a:p>
        </p:txBody>
      </p:sp>
      <p:sp>
        <p:nvSpPr>
          <p:cNvPr id="22" name="pole tekstowe 21">
            <a:extLst>
              <a:ext uri="{FF2B5EF4-FFF2-40B4-BE49-F238E27FC236}">
                <a16:creationId xmlns:a16="http://schemas.microsoft.com/office/drawing/2014/main" id="{F3B8DFFB-BDB6-4F26-BDB2-82842290AFB8}"/>
              </a:ext>
            </a:extLst>
          </p:cNvPr>
          <p:cNvSpPr txBox="1"/>
          <p:nvPr/>
        </p:nvSpPr>
        <p:spPr>
          <a:xfrm>
            <a:off x="1225382" y="3199316"/>
            <a:ext cx="1723793" cy="415498"/>
          </a:xfrm>
          <a:prstGeom prst="rect">
            <a:avLst/>
          </a:prstGeom>
          <a:noFill/>
        </p:spPr>
        <p:txBody>
          <a:bodyPr wrap="square" rtlCol="0">
            <a:spAutoFit/>
          </a:bodyPr>
          <a:lstStyle/>
          <a:p>
            <a:pPr algn="ctr" rtl="0" fontAlgn="ctr"/>
            <a:r>
              <a:rPr lang="pl-PL" sz="1050" b="0" i="0" u="none" strike="noStrike">
                <a:solidFill>
                  <a:srgbClr val="595959"/>
                </a:solidFill>
                <a:effectLst/>
                <a:latin typeface="+mj-lt"/>
              </a:rPr>
              <a:t>od gospodarowania </a:t>
            </a:r>
          </a:p>
          <a:p>
            <a:pPr algn="ctr" rtl="0" fontAlgn="ctr"/>
            <a:r>
              <a:rPr lang="pl-PL" sz="1050" b="0" i="0" u="none" strike="noStrike">
                <a:solidFill>
                  <a:srgbClr val="595959"/>
                </a:solidFill>
                <a:effectLst/>
                <a:latin typeface="+mj-lt"/>
              </a:rPr>
              <a:t>ściekami i odpadami</a:t>
            </a:r>
          </a:p>
        </p:txBody>
      </p:sp>
      <p:sp>
        <p:nvSpPr>
          <p:cNvPr id="127" name="Symbol zastępczy tekstu 2">
            <a:extLst>
              <a:ext uri="{FF2B5EF4-FFF2-40B4-BE49-F238E27FC236}">
                <a16:creationId xmlns:a16="http://schemas.microsoft.com/office/drawing/2014/main" id="{83217235-B7D4-48A3-AC17-7DB628BF8D0C}"/>
              </a:ext>
            </a:extLst>
          </p:cNvPr>
          <p:cNvSpPr>
            <a:spLocks noGrp="1"/>
          </p:cNvSpPr>
          <p:nvPr>
            <p:ph type="body" sz="quarter" idx="11"/>
          </p:nvPr>
        </p:nvSpPr>
        <p:spPr>
          <a:xfrm>
            <a:off x="333052" y="908050"/>
            <a:ext cx="8487419" cy="1080790"/>
          </a:xfrm>
        </p:spPr>
        <p:txBody>
          <a:bodyPr/>
          <a:lstStyle/>
          <a:p>
            <a:pPr algn="just"/>
            <a:r>
              <a:rPr lang="pl-PL" sz="1100"/>
              <a:t>P5. Od czego Pana(i) zdaniem w największym stopniu zależy stan środowiska? Proszę podać co najwyżej trzy odpowiedzi.</a:t>
            </a:r>
          </a:p>
          <a:p>
            <a:pPr algn="just"/>
            <a:r>
              <a:rPr lang="pl-PL" sz="800" i="1">
                <a:solidFill>
                  <a:srgbClr val="CDCDCD"/>
                </a:solidFill>
              </a:rPr>
              <a:t>Pytanie wielokrotnego </a:t>
            </a:r>
            <a:r>
              <a:rPr lang="pl-PL" sz="800" i="1">
                <a:solidFill>
                  <a:schemeClr val="bg1">
                    <a:lumMod val="75000"/>
                  </a:schemeClr>
                </a:solidFill>
              </a:rPr>
              <a:t>wyboru.</a:t>
            </a:r>
          </a:p>
        </p:txBody>
      </p:sp>
      <p:grpSp>
        <p:nvGrpSpPr>
          <p:cNvPr id="128" name="Grupa 127">
            <a:extLst>
              <a:ext uri="{FF2B5EF4-FFF2-40B4-BE49-F238E27FC236}">
                <a16:creationId xmlns:a16="http://schemas.microsoft.com/office/drawing/2014/main" id="{ED094D71-2CB6-4DDE-83E3-B7C92E493BC7}"/>
              </a:ext>
            </a:extLst>
          </p:cNvPr>
          <p:cNvGrpSpPr/>
          <p:nvPr/>
        </p:nvGrpSpPr>
        <p:grpSpPr>
          <a:xfrm>
            <a:off x="256569" y="186558"/>
            <a:ext cx="351010" cy="426759"/>
            <a:chOff x="3635896" y="1196752"/>
            <a:chExt cx="1170966" cy="1423665"/>
          </a:xfrm>
        </p:grpSpPr>
        <p:sp>
          <p:nvSpPr>
            <p:cNvPr id="129" name="Freeform 8">
              <a:extLst>
                <a:ext uri="{FF2B5EF4-FFF2-40B4-BE49-F238E27FC236}">
                  <a16:creationId xmlns:a16="http://schemas.microsoft.com/office/drawing/2014/main" id="{CDE75A18-C3C8-4141-A8F1-714229F3DD3F}"/>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30" name="Grafika 129" descr="Drzewo liściaste">
              <a:extLst>
                <a:ext uri="{FF2B5EF4-FFF2-40B4-BE49-F238E27FC236}">
                  <a16:creationId xmlns:a16="http://schemas.microsoft.com/office/drawing/2014/main" id="{D5E479B6-56C2-482C-8B12-39A87798AD25}"/>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854251" y="1541456"/>
              <a:ext cx="734255" cy="734255"/>
            </a:xfrm>
            <a:prstGeom prst="rect">
              <a:avLst/>
            </a:prstGeom>
          </p:spPr>
        </p:pic>
      </p:grpSp>
      <p:sp>
        <p:nvSpPr>
          <p:cNvPr id="131" name="Symbol zastępczy tekstu 1">
            <a:extLst>
              <a:ext uri="{FF2B5EF4-FFF2-40B4-BE49-F238E27FC236}">
                <a16:creationId xmlns:a16="http://schemas.microsoft.com/office/drawing/2014/main" id="{03CC621E-3F95-4180-A21E-EE3DB00449B9}"/>
              </a:ext>
            </a:extLst>
          </p:cNvPr>
          <p:cNvSpPr>
            <a:spLocks noGrp="1"/>
          </p:cNvSpPr>
          <p:nvPr>
            <p:ph type="body" sz="quarter" idx="10"/>
          </p:nvPr>
        </p:nvSpPr>
        <p:spPr>
          <a:xfrm>
            <a:off x="755650" y="186558"/>
            <a:ext cx="6552000" cy="370800"/>
          </a:xfrm>
          <a:prstGeom prst="rect">
            <a:avLst/>
          </a:prstGeom>
        </p:spPr>
        <p:txBody>
          <a:bodyPr lIns="198000"/>
          <a:lstStyle/>
          <a:p>
            <a:r>
              <a:rPr lang="pl-PL" sz="1600">
                <a:latin typeface="+mn-lt"/>
              </a:rPr>
              <a:t>Powody od których zależy stan środowiska</a:t>
            </a:r>
          </a:p>
        </p:txBody>
      </p:sp>
      <p:sp>
        <p:nvSpPr>
          <p:cNvPr id="133" name="Symbol zastępczy tekstu 12">
            <a:extLst>
              <a:ext uri="{FF2B5EF4-FFF2-40B4-BE49-F238E27FC236}">
                <a16:creationId xmlns:a16="http://schemas.microsoft.com/office/drawing/2014/main" id="{D3FB6827-5F3B-4007-9A3C-332B35FE1BC6}"/>
              </a:ext>
            </a:extLst>
          </p:cNvPr>
          <p:cNvSpPr>
            <a:spLocks noGrp="1"/>
          </p:cNvSpPr>
          <p:nvPr>
            <p:ph type="body" sz="quarter" idx="14"/>
          </p:nvPr>
        </p:nvSpPr>
        <p:spPr>
          <a:xfrm>
            <a:off x="755575" y="488145"/>
            <a:ext cx="6540575" cy="223836"/>
          </a:xfrm>
        </p:spPr>
        <p:txBody>
          <a:bodyPr/>
          <a:lstStyle/>
          <a:p>
            <a:r>
              <a:rPr lang="pl-PL"/>
              <a:t>Środowisko naturalne i jego ochrona</a:t>
            </a:r>
          </a:p>
          <a:p>
            <a:endParaRPr lang="pl-PL"/>
          </a:p>
        </p:txBody>
      </p:sp>
      <p:sp>
        <p:nvSpPr>
          <p:cNvPr id="26" name="Freeform 132" descr="Od czego w największym stopniu zależy stan środowiska? &#10;&#10;Grafika przedstawia odpowiedzialność biznesu: 8%.">
            <a:extLst>
              <a:ext uri="{FF2B5EF4-FFF2-40B4-BE49-F238E27FC236}">
                <a16:creationId xmlns:a16="http://schemas.microsoft.com/office/drawing/2014/main" id="{40F3BFB5-17AF-411F-8942-9B658EC52838}"/>
              </a:ext>
            </a:extLst>
          </p:cNvPr>
          <p:cNvSpPr>
            <a:spLocks noChangeAspect="1" noEditPoints="1"/>
          </p:cNvSpPr>
          <p:nvPr/>
        </p:nvSpPr>
        <p:spPr bwMode="auto">
          <a:xfrm>
            <a:off x="801973" y="2034482"/>
            <a:ext cx="360000" cy="360000"/>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CCB58B"/>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151" name="Grupa 150" descr="Od czego w największym stopniu zależy stan środowiska? &#10;&#10;Grafika przedstawia emisję zanieczyszczające powietrze: 8%.">
            <a:extLst>
              <a:ext uri="{FF2B5EF4-FFF2-40B4-BE49-F238E27FC236}">
                <a16:creationId xmlns:a16="http://schemas.microsoft.com/office/drawing/2014/main" id="{BA57CDC4-89C3-474D-9CA6-DC8174707909}"/>
              </a:ext>
            </a:extLst>
          </p:cNvPr>
          <p:cNvGrpSpPr>
            <a:grpSpLocks noChangeAspect="1"/>
          </p:cNvGrpSpPr>
          <p:nvPr/>
        </p:nvGrpSpPr>
        <p:grpSpPr>
          <a:xfrm>
            <a:off x="721663" y="2591855"/>
            <a:ext cx="523510" cy="355870"/>
            <a:chOff x="7406453" y="1608450"/>
            <a:chExt cx="932994" cy="634225"/>
          </a:xfrm>
          <a:solidFill>
            <a:srgbClr val="C45A9D"/>
          </a:solidFill>
        </p:grpSpPr>
        <p:sp>
          <p:nvSpPr>
            <p:cNvPr id="153" name="Dowolny kształt: kształt 152">
              <a:extLst>
                <a:ext uri="{FF2B5EF4-FFF2-40B4-BE49-F238E27FC236}">
                  <a16:creationId xmlns:a16="http://schemas.microsoft.com/office/drawing/2014/main" id="{E4AB57A0-80F2-44B1-B511-0AF8E497EE20}"/>
                </a:ext>
              </a:extLst>
            </p:cNvPr>
            <p:cNvSpPr/>
            <p:nvPr/>
          </p:nvSpPr>
          <p:spPr>
            <a:xfrm>
              <a:off x="7596497" y="1608450"/>
              <a:ext cx="742950" cy="504825"/>
            </a:xfrm>
            <a:custGeom>
              <a:avLst/>
              <a:gdLst>
                <a:gd name="connsiteX0" fmla="*/ 647700 w 742950"/>
                <a:gd name="connsiteY0" fmla="*/ 171450 h 504825"/>
                <a:gd name="connsiteX1" fmla="*/ 625793 w 742950"/>
                <a:gd name="connsiteY1" fmla="*/ 174308 h 504825"/>
                <a:gd name="connsiteX2" fmla="*/ 628650 w 742950"/>
                <a:gd name="connsiteY2" fmla="*/ 152400 h 504825"/>
                <a:gd name="connsiteX3" fmla="*/ 533400 w 742950"/>
                <a:gd name="connsiteY3" fmla="*/ 57150 h 504825"/>
                <a:gd name="connsiteX4" fmla="*/ 474345 w 742950"/>
                <a:gd name="connsiteY4" fmla="*/ 77153 h 504825"/>
                <a:gd name="connsiteX5" fmla="*/ 381000 w 742950"/>
                <a:gd name="connsiteY5" fmla="*/ 0 h 504825"/>
                <a:gd name="connsiteX6" fmla="*/ 288608 w 742950"/>
                <a:gd name="connsiteY6" fmla="*/ 71438 h 504825"/>
                <a:gd name="connsiteX7" fmla="*/ 209550 w 742950"/>
                <a:gd name="connsiteY7" fmla="*/ 28575 h 504825"/>
                <a:gd name="connsiteX8" fmla="*/ 114300 w 742950"/>
                <a:gd name="connsiteY8" fmla="*/ 123825 h 504825"/>
                <a:gd name="connsiteX9" fmla="*/ 117157 w 742950"/>
                <a:gd name="connsiteY9" fmla="*/ 145733 h 504825"/>
                <a:gd name="connsiteX10" fmla="*/ 95250 w 742950"/>
                <a:gd name="connsiteY10" fmla="*/ 142875 h 504825"/>
                <a:gd name="connsiteX11" fmla="*/ 0 w 742950"/>
                <a:gd name="connsiteY11" fmla="*/ 238125 h 504825"/>
                <a:gd name="connsiteX12" fmla="*/ 95250 w 742950"/>
                <a:gd name="connsiteY12" fmla="*/ 333375 h 504825"/>
                <a:gd name="connsiteX13" fmla="*/ 96203 w 742950"/>
                <a:gd name="connsiteY13" fmla="*/ 333375 h 504825"/>
                <a:gd name="connsiteX14" fmla="*/ 190500 w 742950"/>
                <a:gd name="connsiteY14" fmla="*/ 419100 h 504825"/>
                <a:gd name="connsiteX15" fmla="*/ 248602 w 742950"/>
                <a:gd name="connsiteY15" fmla="*/ 399098 h 504825"/>
                <a:gd name="connsiteX16" fmla="*/ 247650 w 742950"/>
                <a:gd name="connsiteY16" fmla="*/ 409575 h 504825"/>
                <a:gd name="connsiteX17" fmla="*/ 342900 w 742950"/>
                <a:gd name="connsiteY17" fmla="*/ 504825 h 504825"/>
                <a:gd name="connsiteX18" fmla="*/ 438150 w 742950"/>
                <a:gd name="connsiteY18" fmla="*/ 418148 h 504825"/>
                <a:gd name="connsiteX19" fmla="*/ 514350 w 742950"/>
                <a:gd name="connsiteY19" fmla="*/ 457200 h 504825"/>
                <a:gd name="connsiteX20" fmla="*/ 609600 w 742950"/>
                <a:gd name="connsiteY20" fmla="*/ 361950 h 504825"/>
                <a:gd name="connsiteX21" fmla="*/ 609600 w 742950"/>
                <a:gd name="connsiteY21" fmla="*/ 353378 h 504825"/>
                <a:gd name="connsiteX22" fmla="*/ 647700 w 742950"/>
                <a:gd name="connsiteY22" fmla="*/ 361950 h 504825"/>
                <a:gd name="connsiteX23" fmla="*/ 742950 w 742950"/>
                <a:gd name="connsiteY23" fmla="*/ 266700 h 504825"/>
                <a:gd name="connsiteX24" fmla="*/ 647700 w 742950"/>
                <a:gd name="connsiteY24" fmla="*/ 17145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2950" h="504825">
                  <a:moveTo>
                    <a:pt x="647700" y="171450"/>
                  </a:moveTo>
                  <a:cubicBezTo>
                    <a:pt x="640080" y="171450"/>
                    <a:pt x="633413" y="172403"/>
                    <a:pt x="625793" y="174308"/>
                  </a:cubicBezTo>
                  <a:cubicBezTo>
                    <a:pt x="627698" y="167640"/>
                    <a:pt x="628650" y="160020"/>
                    <a:pt x="628650" y="152400"/>
                  </a:cubicBezTo>
                  <a:cubicBezTo>
                    <a:pt x="628650" y="100013"/>
                    <a:pt x="585788" y="57150"/>
                    <a:pt x="533400" y="57150"/>
                  </a:cubicBezTo>
                  <a:cubicBezTo>
                    <a:pt x="511493" y="57150"/>
                    <a:pt x="490538" y="64770"/>
                    <a:pt x="474345" y="77153"/>
                  </a:cubicBezTo>
                  <a:cubicBezTo>
                    <a:pt x="466725" y="33338"/>
                    <a:pt x="427673" y="0"/>
                    <a:pt x="381000" y="0"/>
                  </a:cubicBezTo>
                  <a:cubicBezTo>
                    <a:pt x="337185" y="0"/>
                    <a:pt x="300038" y="30480"/>
                    <a:pt x="288608" y="71438"/>
                  </a:cubicBezTo>
                  <a:cubicBezTo>
                    <a:pt x="271463" y="45720"/>
                    <a:pt x="242888" y="28575"/>
                    <a:pt x="209550" y="28575"/>
                  </a:cubicBezTo>
                  <a:cubicBezTo>
                    <a:pt x="157163" y="28575"/>
                    <a:pt x="114300" y="71438"/>
                    <a:pt x="114300" y="123825"/>
                  </a:cubicBezTo>
                  <a:cubicBezTo>
                    <a:pt x="114300" y="131445"/>
                    <a:pt x="115253" y="138113"/>
                    <a:pt x="117157" y="145733"/>
                  </a:cubicBezTo>
                  <a:cubicBezTo>
                    <a:pt x="109538" y="143828"/>
                    <a:pt x="102870" y="142875"/>
                    <a:pt x="95250" y="142875"/>
                  </a:cubicBezTo>
                  <a:cubicBezTo>
                    <a:pt x="42863" y="142875"/>
                    <a:pt x="0" y="185738"/>
                    <a:pt x="0" y="238125"/>
                  </a:cubicBezTo>
                  <a:cubicBezTo>
                    <a:pt x="0" y="290513"/>
                    <a:pt x="42863" y="333375"/>
                    <a:pt x="95250" y="333375"/>
                  </a:cubicBezTo>
                  <a:cubicBezTo>
                    <a:pt x="95250" y="333375"/>
                    <a:pt x="95250" y="333375"/>
                    <a:pt x="96203" y="333375"/>
                  </a:cubicBezTo>
                  <a:cubicBezTo>
                    <a:pt x="100965" y="381953"/>
                    <a:pt x="141923" y="419100"/>
                    <a:pt x="190500" y="419100"/>
                  </a:cubicBezTo>
                  <a:cubicBezTo>
                    <a:pt x="212408" y="419100"/>
                    <a:pt x="232410" y="411480"/>
                    <a:pt x="248602" y="399098"/>
                  </a:cubicBezTo>
                  <a:cubicBezTo>
                    <a:pt x="248602" y="401955"/>
                    <a:pt x="247650" y="405765"/>
                    <a:pt x="247650" y="409575"/>
                  </a:cubicBezTo>
                  <a:cubicBezTo>
                    <a:pt x="247650" y="461963"/>
                    <a:pt x="290513" y="504825"/>
                    <a:pt x="342900" y="504825"/>
                  </a:cubicBezTo>
                  <a:cubicBezTo>
                    <a:pt x="392430" y="504825"/>
                    <a:pt x="433388" y="466725"/>
                    <a:pt x="438150" y="418148"/>
                  </a:cubicBezTo>
                  <a:cubicBezTo>
                    <a:pt x="455295" y="441960"/>
                    <a:pt x="482918" y="457200"/>
                    <a:pt x="514350" y="457200"/>
                  </a:cubicBezTo>
                  <a:cubicBezTo>
                    <a:pt x="566738" y="457200"/>
                    <a:pt x="609600" y="414338"/>
                    <a:pt x="609600" y="361950"/>
                  </a:cubicBezTo>
                  <a:cubicBezTo>
                    <a:pt x="609600" y="359093"/>
                    <a:pt x="609600" y="356235"/>
                    <a:pt x="609600" y="353378"/>
                  </a:cubicBezTo>
                  <a:cubicBezTo>
                    <a:pt x="621030" y="358140"/>
                    <a:pt x="634365" y="361950"/>
                    <a:pt x="647700" y="361950"/>
                  </a:cubicBezTo>
                  <a:cubicBezTo>
                    <a:pt x="700088" y="361950"/>
                    <a:pt x="742950" y="319088"/>
                    <a:pt x="742950" y="266700"/>
                  </a:cubicBezTo>
                  <a:cubicBezTo>
                    <a:pt x="742950" y="214313"/>
                    <a:pt x="700088" y="171450"/>
                    <a:pt x="647700" y="171450"/>
                  </a:cubicBezTo>
                  <a:close/>
                </a:path>
              </a:pathLst>
            </a:custGeom>
            <a:grpFill/>
            <a:ln w="9525" cap="flat">
              <a:noFill/>
              <a:prstDash val="solid"/>
              <a:miter/>
            </a:ln>
          </p:spPr>
          <p:txBody>
            <a:bodyPr rtlCol="0" anchor="ctr"/>
            <a:lstStyle/>
            <a:p>
              <a:endParaRPr lang="pl-PL"/>
            </a:p>
          </p:txBody>
        </p:sp>
        <p:sp>
          <p:nvSpPr>
            <p:cNvPr id="155" name="Dowolny kształt: kształt 154">
              <a:extLst>
                <a:ext uri="{FF2B5EF4-FFF2-40B4-BE49-F238E27FC236}">
                  <a16:creationId xmlns:a16="http://schemas.microsoft.com/office/drawing/2014/main" id="{AC0BAEC4-B4B7-474F-BA51-88446FDD42BE}"/>
                </a:ext>
              </a:extLst>
            </p:cNvPr>
            <p:cNvSpPr>
              <a:spLocks noChangeAspect="1"/>
            </p:cNvSpPr>
            <p:nvPr/>
          </p:nvSpPr>
          <p:spPr>
            <a:xfrm>
              <a:off x="7406453" y="1986041"/>
              <a:ext cx="377689" cy="256634"/>
            </a:xfrm>
            <a:custGeom>
              <a:avLst/>
              <a:gdLst>
                <a:gd name="connsiteX0" fmla="*/ 647700 w 742950"/>
                <a:gd name="connsiteY0" fmla="*/ 171450 h 504825"/>
                <a:gd name="connsiteX1" fmla="*/ 625793 w 742950"/>
                <a:gd name="connsiteY1" fmla="*/ 174308 h 504825"/>
                <a:gd name="connsiteX2" fmla="*/ 628650 w 742950"/>
                <a:gd name="connsiteY2" fmla="*/ 152400 h 504825"/>
                <a:gd name="connsiteX3" fmla="*/ 533400 w 742950"/>
                <a:gd name="connsiteY3" fmla="*/ 57150 h 504825"/>
                <a:gd name="connsiteX4" fmla="*/ 474345 w 742950"/>
                <a:gd name="connsiteY4" fmla="*/ 77153 h 504825"/>
                <a:gd name="connsiteX5" fmla="*/ 381000 w 742950"/>
                <a:gd name="connsiteY5" fmla="*/ 0 h 504825"/>
                <a:gd name="connsiteX6" fmla="*/ 288608 w 742950"/>
                <a:gd name="connsiteY6" fmla="*/ 71438 h 504825"/>
                <a:gd name="connsiteX7" fmla="*/ 209550 w 742950"/>
                <a:gd name="connsiteY7" fmla="*/ 28575 h 504825"/>
                <a:gd name="connsiteX8" fmla="*/ 114300 w 742950"/>
                <a:gd name="connsiteY8" fmla="*/ 123825 h 504825"/>
                <a:gd name="connsiteX9" fmla="*/ 117157 w 742950"/>
                <a:gd name="connsiteY9" fmla="*/ 145733 h 504825"/>
                <a:gd name="connsiteX10" fmla="*/ 95250 w 742950"/>
                <a:gd name="connsiteY10" fmla="*/ 142875 h 504825"/>
                <a:gd name="connsiteX11" fmla="*/ 0 w 742950"/>
                <a:gd name="connsiteY11" fmla="*/ 238125 h 504825"/>
                <a:gd name="connsiteX12" fmla="*/ 95250 w 742950"/>
                <a:gd name="connsiteY12" fmla="*/ 333375 h 504825"/>
                <a:gd name="connsiteX13" fmla="*/ 96203 w 742950"/>
                <a:gd name="connsiteY13" fmla="*/ 333375 h 504825"/>
                <a:gd name="connsiteX14" fmla="*/ 190500 w 742950"/>
                <a:gd name="connsiteY14" fmla="*/ 419100 h 504825"/>
                <a:gd name="connsiteX15" fmla="*/ 248602 w 742950"/>
                <a:gd name="connsiteY15" fmla="*/ 399098 h 504825"/>
                <a:gd name="connsiteX16" fmla="*/ 247650 w 742950"/>
                <a:gd name="connsiteY16" fmla="*/ 409575 h 504825"/>
                <a:gd name="connsiteX17" fmla="*/ 342900 w 742950"/>
                <a:gd name="connsiteY17" fmla="*/ 504825 h 504825"/>
                <a:gd name="connsiteX18" fmla="*/ 438150 w 742950"/>
                <a:gd name="connsiteY18" fmla="*/ 418148 h 504825"/>
                <a:gd name="connsiteX19" fmla="*/ 514350 w 742950"/>
                <a:gd name="connsiteY19" fmla="*/ 457200 h 504825"/>
                <a:gd name="connsiteX20" fmla="*/ 609600 w 742950"/>
                <a:gd name="connsiteY20" fmla="*/ 361950 h 504825"/>
                <a:gd name="connsiteX21" fmla="*/ 609600 w 742950"/>
                <a:gd name="connsiteY21" fmla="*/ 353378 h 504825"/>
                <a:gd name="connsiteX22" fmla="*/ 647700 w 742950"/>
                <a:gd name="connsiteY22" fmla="*/ 361950 h 504825"/>
                <a:gd name="connsiteX23" fmla="*/ 742950 w 742950"/>
                <a:gd name="connsiteY23" fmla="*/ 266700 h 504825"/>
                <a:gd name="connsiteX24" fmla="*/ 647700 w 742950"/>
                <a:gd name="connsiteY24" fmla="*/ 171450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2950" h="504825">
                  <a:moveTo>
                    <a:pt x="647700" y="171450"/>
                  </a:moveTo>
                  <a:cubicBezTo>
                    <a:pt x="640080" y="171450"/>
                    <a:pt x="633413" y="172403"/>
                    <a:pt x="625793" y="174308"/>
                  </a:cubicBezTo>
                  <a:cubicBezTo>
                    <a:pt x="627698" y="167640"/>
                    <a:pt x="628650" y="160020"/>
                    <a:pt x="628650" y="152400"/>
                  </a:cubicBezTo>
                  <a:cubicBezTo>
                    <a:pt x="628650" y="100013"/>
                    <a:pt x="585788" y="57150"/>
                    <a:pt x="533400" y="57150"/>
                  </a:cubicBezTo>
                  <a:cubicBezTo>
                    <a:pt x="511493" y="57150"/>
                    <a:pt x="490538" y="64770"/>
                    <a:pt x="474345" y="77153"/>
                  </a:cubicBezTo>
                  <a:cubicBezTo>
                    <a:pt x="466725" y="33338"/>
                    <a:pt x="427673" y="0"/>
                    <a:pt x="381000" y="0"/>
                  </a:cubicBezTo>
                  <a:cubicBezTo>
                    <a:pt x="337185" y="0"/>
                    <a:pt x="300038" y="30480"/>
                    <a:pt x="288608" y="71438"/>
                  </a:cubicBezTo>
                  <a:cubicBezTo>
                    <a:pt x="271463" y="45720"/>
                    <a:pt x="242888" y="28575"/>
                    <a:pt x="209550" y="28575"/>
                  </a:cubicBezTo>
                  <a:cubicBezTo>
                    <a:pt x="157163" y="28575"/>
                    <a:pt x="114300" y="71438"/>
                    <a:pt x="114300" y="123825"/>
                  </a:cubicBezTo>
                  <a:cubicBezTo>
                    <a:pt x="114300" y="131445"/>
                    <a:pt x="115253" y="138113"/>
                    <a:pt x="117157" y="145733"/>
                  </a:cubicBezTo>
                  <a:cubicBezTo>
                    <a:pt x="109538" y="143828"/>
                    <a:pt x="102870" y="142875"/>
                    <a:pt x="95250" y="142875"/>
                  </a:cubicBezTo>
                  <a:cubicBezTo>
                    <a:pt x="42863" y="142875"/>
                    <a:pt x="0" y="185738"/>
                    <a:pt x="0" y="238125"/>
                  </a:cubicBezTo>
                  <a:cubicBezTo>
                    <a:pt x="0" y="290513"/>
                    <a:pt x="42863" y="333375"/>
                    <a:pt x="95250" y="333375"/>
                  </a:cubicBezTo>
                  <a:cubicBezTo>
                    <a:pt x="95250" y="333375"/>
                    <a:pt x="95250" y="333375"/>
                    <a:pt x="96203" y="333375"/>
                  </a:cubicBezTo>
                  <a:cubicBezTo>
                    <a:pt x="100965" y="381953"/>
                    <a:pt x="141923" y="419100"/>
                    <a:pt x="190500" y="419100"/>
                  </a:cubicBezTo>
                  <a:cubicBezTo>
                    <a:pt x="212408" y="419100"/>
                    <a:pt x="232410" y="411480"/>
                    <a:pt x="248602" y="399098"/>
                  </a:cubicBezTo>
                  <a:cubicBezTo>
                    <a:pt x="248602" y="401955"/>
                    <a:pt x="247650" y="405765"/>
                    <a:pt x="247650" y="409575"/>
                  </a:cubicBezTo>
                  <a:cubicBezTo>
                    <a:pt x="247650" y="461963"/>
                    <a:pt x="290513" y="504825"/>
                    <a:pt x="342900" y="504825"/>
                  </a:cubicBezTo>
                  <a:cubicBezTo>
                    <a:pt x="392430" y="504825"/>
                    <a:pt x="433388" y="466725"/>
                    <a:pt x="438150" y="418148"/>
                  </a:cubicBezTo>
                  <a:cubicBezTo>
                    <a:pt x="455295" y="441960"/>
                    <a:pt x="482918" y="457200"/>
                    <a:pt x="514350" y="457200"/>
                  </a:cubicBezTo>
                  <a:cubicBezTo>
                    <a:pt x="566738" y="457200"/>
                    <a:pt x="609600" y="414338"/>
                    <a:pt x="609600" y="361950"/>
                  </a:cubicBezTo>
                  <a:cubicBezTo>
                    <a:pt x="609600" y="359093"/>
                    <a:pt x="609600" y="356235"/>
                    <a:pt x="609600" y="353378"/>
                  </a:cubicBezTo>
                  <a:cubicBezTo>
                    <a:pt x="621030" y="358140"/>
                    <a:pt x="634365" y="361950"/>
                    <a:pt x="647700" y="361950"/>
                  </a:cubicBezTo>
                  <a:cubicBezTo>
                    <a:pt x="700088" y="361950"/>
                    <a:pt x="742950" y="319088"/>
                    <a:pt x="742950" y="266700"/>
                  </a:cubicBezTo>
                  <a:cubicBezTo>
                    <a:pt x="742950" y="214313"/>
                    <a:pt x="700088" y="171450"/>
                    <a:pt x="647700" y="171450"/>
                  </a:cubicBezTo>
                  <a:close/>
                </a:path>
              </a:pathLst>
            </a:custGeom>
            <a:grpFill/>
            <a:ln w="9525" cap="flat">
              <a:noFill/>
              <a:prstDash val="solid"/>
              <a:miter/>
            </a:ln>
          </p:spPr>
          <p:txBody>
            <a:bodyPr rtlCol="0" anchor="ctr"/>
            <a:lstStyle/>
            <a:p>
              <a:endParaRPr lang="pl-PL"/>
            </a:p>
          </p:txBody>
        </p:sp>
      </p:grpSp>
      <p:grpSp>
        <p:nvGrpSpPr>
          <p:cNvPr id="156" name="Grupa 155" descr="Od czego w największym stopniu zależy stan środowiska? &#10;&#10;Grafika przedstawia gospodarowanie ściekami i odpadami: 8%.">
            <a:extLst>
              <a:ext uri="{FF2B5EF4-FFF2-40B4-BE49-F238E27FC236}">
                <a16:creationId xmlns:a16="http://schemas.microsoft.com/office/drawing/2014/main" id="{D1A0F216-61A4-4D12-B7EA-5806EC7EF3CC}"/>
              </a:ext>
            </a:extLst>
          </p:cNvPr>
          <p:cNvGrpSpPr>
            <a:grpSpLocks noChangeAspect="1"/>
          </p:cNvGrpSpPr>
          <p:nvPr/>
        </p:nvGrpSpPr>
        <p:grpSpPr>
          <a:xfrm>
            <a:off x="792216" y="3175970"/>
            <a:ext cx="514818" cy="396003"/>
            <a:chOff x="3563400" y="2373249"/>
            <a:chExt cx="911022" cy="700773"/>
          </a:xfrm>
          <a:solidFill>
            <a:schemeClr val="tx2"/>
          </a:solidFill>
        </p:grpSpPr>
        <p:sp>
          <p:nvSpPr>
            <p:cNvPr id="160" name="Dowolny kształt: kształt 159">
              <a:extLst>
                <a:ext uri="{FF2B5EF4-FFF2-40B4-BE49-F238E27FC236}">
                  <a16:creationId xmlns:a16="http://schemas.microsoft.com/office/drawing/2014/main" id="{E2960289-B64D-4C14-B68E-783B7E3C78F5}"/>
                </a:ext>
              </a:extLst>
            </p:cNvPr>
            <p:cNvSpPr>
              <a:spLocks noChangeAspect="1"/>
            </p:cNvSpPr>
            <p:nvPr/>
          </p:nvSpPr>
          <p:spPr>
            <a:xfrm>
              <a:off x="4080768" y="2723252"/>
              <a:ext cx="117013" cy="180000"/>
            </a:xfrm>
            <a:custGeom>
              <a:avLst/>
              <a:gdLst>
                <a:gd name="connsiteX0" fmla="*/ 5 w 129959"/>
                <a:gd name="connsiteY0" fmla="*/ 134150 h 199916"/>
                <a:gd name="connsiteX1" fmla="*/ 64193 w 129959"/>
                <a:gd name="connsiteY1" fmla="*/ 199912 h 199916"/>
                <a:gd name="connsiteX2" fmla="*/ 129954 w 129959"/>
                <a:gd name="connsiteY2" fmla="*/ 135724 h 199916"/>
                <a:gd name="connsiteX3" fmla="*/ 129954 w 129959"/>
                <a:gd name="connsiteY3" fmla="*/ 134150 h 199916"/>
                <a:gd name="connsiteX4" fmla="*/ 64984 w 129959"/>
                <a:gd name="connsiteY4" fmla="*/ 0 h 199916"/>
                <a:gd name="connsiteX5" fmla="*/ 5 w 129959"/>
                <a:gd name="connsiteY5" fmla="*/ 134150 h 19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59" h="199916">
                  <a:moveTo>
                    <a:pt x="5" y="134150"/>
                  </a:moveTo>
                  <a:cubicBezTo>
                    <a:pt x="-429" y="170035"/>
                    <a:pt x="28308" y="199477"/>
                    <a:pt x="64193" y="199912"/>
                  </a:cubicBezTo>
                  <a:cubicBezTo>
                    <a:pt x="100077" y="200346"/>
                    <a:pt x="129520" y="171608"/>
                    <a:pt x="129954" y="135724"/>
                  </a:cubicBezTo>
                  <a:cubicBezTo>
                    <a:pt x="129961" y="135199"/>
                    <a:pt x="129961" y="134675"/>
                    <a:pt x="129954" y="134150"/>
                  </a:cubicBezTo>
                  <a:cubicBezTo>
                    <a:pt x="129964" y="92326"/>
                    <a:pt x="64984" y="0"/>
                    <a:pt x="64984" y="0"/>
                  </a:cubicBezTo>
                  <a:cubicBezTo>
                    <a:pt x="64984" y="0"/>
                    <a:pt x="5" y="92593"/>
                    <a:pt x="5" y="134150"/>
                  </a:cubicBezTo>
                  <a:close/>
                </a:path>
              </a:pathLst>
            </a:custGeom>
            <a:solidFill>
              <a:schemeClr val="accent1">
                <a:lumMod val="40000"/>
                <a:lumOff val="60000"/>
              </a:schemeClr>
            </a:solidFill>
            <a:ln w="9525" cap="flat">
              <a:noFill/>
              <a:prstDash val="solid"/>
              <a:miter/>
            </a:ln>
          </p:spPr>
          <p:txBody>
            <a:bodyPr rtlCol="0" anchor="ctr"/>
            <a:lstStyle/>
            <a:p>
              <a:endParaRPr lang="pl-PL"/>
            </a:p>
          </p:txBody>
        </p:sp>
        <p:grpSp>
          <p:nvGrpSpPr>
            <p:cNvPr id="164" name="Grupa 163">
              <a:extLst>
                <a:ext uri="{FF2B5EF4-FFF2-40B4-BE49-F238E27FC236}">
                  <a16:creationId xmlns:a16="http://schemas.microsoft.com/office/drawing/2014/main" id="{FC1D7D65-5113-4630-A819-AFCF85C2899E}"/>
                </a:ext>
              </a:extLst>
            </p:cNvPr>
            <p:cNvGrpSpPr>
              <a:grpSpLocks noChangeAspect="1"/>
            </p:cNvGrpSpPr>
            <p:nvPr/>
          </p:nvGrpSpPr>
          <p:grpSpPr>
            <a:xfrm>
              <a:off x="3772415" y="2822021"/>
              <a:ext cx="702007" cy="252001"/>
              <a:chOff x="3670301" y="1798638"/>
              <a:chExt cx="681038" cy="244476"/>
            </a:xfrm>
            <a:grpFill/>
          </p:grpSpPr>
          <p:sp>
            <p:nvSpPr>
              <p:cNvPr id="168" name="Freeform 34">
                <a:extLst>
                  <a:ext uri="{FF2B5EF4-FFF2-40B4-BE49-F238E27FC236}">
                    <a16:creationId xmlns:a16="http://schemas.microsoft.com/office/drawing/2014/main" id="{36D632EA-24E5-4603-A16A-5133F10556A3}"/>
                  </a:ext>
                </a:extLst>
              </p:cNvPr>
              <p:cNvSpPr>
                <a:spLocks/>
              </p:cNvSpPr>
              <p:nvPr/>
            </p:nvSpPr>
            <p:spPr bwMode="auto">
              <a:xfrm>
                <a:off x="3670301" y="1949451"/>
                <a:ext cx="681038" cy="93663"/>
              </a:xfrm>
              <a:custGeom>
                <a:avLst/>
                <a:gdLst>
                  <a:gd name="T0" fmla="*/ 1411 w 1715"/>
                  <a:gd name="T1" fmla="*/ 235 h 236"/>
                  <a:gd name="T2" fmla="*/ 1351 w 1715"/>
                  <a:gd name="T3" fmla="*/ 222 h 236"/>
                  <a:gd name="T4" fmla="*/ 1270 w 1715"/>
                  <a:gd name="T5" fmla="*/ 188 h 236"/>
                  <a:gd name="T6" fmla="*/ 1204 w 1715"/>
                  <a:gd name="T7" fmla="*/ 159 h 236"/>
                  <a:gd name="T8" fmla="*/ 1158 w 1715"/>
                  <a:gd name="T9" fmla="*/ 148 h 236"/>
                  <a:gd name="T10" fmla="*/ 1134 w 1715"/>
                  <a:gd name="T11" fmla="*/ 148 h 236"/>
                  <a:gd name="T12" fmla="*/ 1088 w 1715"/>
                  <a:gd name="T13" fmla="*/ 159 h 236"/>
                  <a:gd name="T14" fmla="*/ 1022 w 1715"/>
                  <a:gd name="T15" fmla="*/ 188 h 236"/>
                  <a:gd name="T16" fmla="*/ 941 w 1715"/>
                  <a:gd name="T17" fmla="*/ 222 h 236"/>
                  <a:gd name="T18" fmla="*/ 881 w 1715"/>
                  <a:gd name="T19" fmla="*/ 235 h 236"/>
                  <a:gd name="T20" fmla="*/ 842 w 1715"/>
                  <a:gd name="T21" fmla="*/ 235 h 236"/>
                  <a:gd name="T22" fmla="*/ 782 w 1715"/>
                  <a:gd name="T23" fmla="*/ 222 h 236"/>
                  <a:gd name="T24" fmla="*/ 700 w 1715"/>
                  <a:gd name="T25" fmla="*/ 188 h 236"/>
                  <a:gd name="T26" fmla="*/ 631 w 1715"/>
                  <a:gd name="T27" fmla="*/ 159 h 236"/>
                  <a:gd name="T28" fmla="*/ 585 w 1715"/>
                  <a:gd name="T29" fmla="*/ 148 h 236"/>
                  <a:gd name="T30" fmla="*/ 561 w 1715"/>
                  <a:gd name="T31" fmla="*/ 148 h 236"/>
                  <a:gd name="T32" fmla="*/ 515 w 1715"/>
                  <a:gd name="T33" fmla="*/ 159 h 236"/>
                  <a:gd name="T34" fmla="*/ 447 w 1715"/>
                  <a:gd name="T35" fmla="*/ 188 h 236"/>
                  <a:gd name="T36" fmla="*/ 364 w 1715"/>
                  <a:gd name="T37" fmla="*/ 222 h 236"/>
                  <a:gd name="T38" fmla="*/ 305 w 1715"/>
                  <a:gd name="T39" fmla="*/ 235 h 236"/>
                  <a:gd name="T40" fmla="*/ 265 w 1715"/>
                  <a:gd name="T41" fmla="*/ 235 h 236"/>
                  <a:gd name="T42" fmla="*/ 206 w 1715"/>
                  <a:gd name="T43" fmla="*/ 222 h 236"/>
                  <a:gd name="T44" fmla="*/ 124 w 1715"/>
                  <a:gd name="T45" fmla="*/ 188 h 236"/>
                  <a:gd name="T46" fmla="*/ 58 w 1715"/>
                  <a:gd name="T47" fmla="*/ 159 h 236"/>
                  <a:gd name="T48" fmla="*/ 13 w 1715"/>
                  <a:gd name="T49" fmla="*/ 148 h 236"/>
                  <a:gd name="T50" fmla="*/ 0 w 1715"/>
                  <a:gd name="T51" fmla="*/ 0 h 236"/>
                  <a:gd name="T52" fmla="*/ 71 w 1715"/>
                  <a:gd name="T53" fmla="*/ 11 h 236"/>
                  <a:gd name="T54" fmla="*/ 140 w 1715"/>
                  <a:gd name="T55" fmla="*/ 36 h 236"/>
                  <a:gd name="T56" fmla="*/ 211 w 1715"/>
                  <a:gd name="T57" fmla="*/ 67 h 236"/>
                  <a:gd name="T58" fmla="*/ 277 w 1715"/>
                  <a:gd name="T59" fmla="*/ 90 h 236"/>
                  <a:gd name="T60" fmla="*/ 294 w 1715"/>
                  <a:gd name="T61" fmla="*/ 90 h 236"/>
                  <a:gd name="T62" fmla="*/ 360 w 1715"/>
                  <a:gd name="T63" fmla="*/ 67 h 236"/>
                  <a:gd name="T64" fmla="*/ 434 w 1715"/>
                  <a:gd name="T65" fmla="*/ 34 h 236"/>
                  <a:gd name="T66" fmla="*/ 503 w 1715"/>
                  <a:gd name="T67" fmla="*/ 11 h 236"/>
                  <a:gd name="T68" fmla="*/ 574 w 1715"/>
                  <a:gd name="T69" fmla="*/ 0 h 236"/>
                  <a:gd name="T70" fmla="*/ 620 w 1715"/>
                  <a:gd name="T71" fmla="*/ 6 h 236"/>
                  <a:gd name="T72" fmla="*/ 689 w 1715"/>
                  <a:gd name="T73" fmla="*/ 25 h 236"/>
                  <a:gd name="T74" fmla="*/ 758 w 1715"/>
                  <a:gd name="T75" fmla="*/ 55 h 236"/>
                  <a:gd name="T76" fmla="*/ 842 w 1715"/>
                  <a:gd name="T77" fmla="*/ 88 h 236"/>
                  <a:gd name="T78" fmla="*/ 861 w 1715"/>
                  <a:gd name="T79" fmla="*/ 90 h 236"/>
                  <a:gd name="T80" fmla="*/ 906 w 1715"/>
                  <a:gd name="T81" fmla="*/ 79 h 236"/>
                  <a:gd name="T82" fmla="*/ 962 w 1715"/>
                  <a:gd name="T83" fmla="*/ 55 h 236"/>
                  <a:gd name="T84" fmla="*/ 1052 w 1715"/>
                  <a:gd name="T85" fmla="*/ 17 h 236"/>
                  <a:gd name="T86" fmla="*/ 1122 w 1715"/>
                  <a:gd name="T87" fmla="*/ 2 h 236"/>
                  <a:gd name="T88" fmla="*/ 1169 w 1715"/>
                  <a:gd name="T89" fmla="*/ 2 h 236"/>
                  <a:gd name="T90" fmla="*/ 1240 w 1715"/>
                  <a:gd name="T91" fmla="*/ 17 h 236"/>
                  <a:gd name="T92" fmla="*/ 1329 w 1715"/>
                  <a:gd name="T93" fmla="*/ 55 h 236"/>
                  <a:gd name="T94" fmla="*/ 1385 w 1715"/>
                  <a:gd name="T95" fmla="*/ 79 h 236"/>
                  <a:gd name="T96" fmla="*/ 1431 w 1715"/>
                  <a:gd name="T97" fmla="*/ 90 h 236"/>
                  <a:gd name="T98" fmla="*/ 1450 w 1715"/>
                  <a:gd name="T99" fmla="*/ 88 h 236"/>
                  <a:gd name="T100" fmla="*/ 1531 w 1715"/>
                  <a:gd name="T101" fmla="*/ 55 h 236"/>
                  <a:gd name="T102" fmla="*/ 1597 w 1715"/>
                  <a:gd name="T103" fmla="*/ 27 h 236"/>
                  <a:gd name="T104" fmla="*/ 1668 w 1715"/>
                  <a:gd name="T105" fmla="*/ 6 h 236"/>
                  <a:gd name="T106" fmla="*/ 1715 w 1715"/>
                  <a:gd name="T107" fmla="*/ 146 h 236"/>
                  <a:gd name="T108" fmla="*/ 1688 w 1715"/>
                  <a:gd name="T109" fmla="*/ 150 h 236"/>
                  <a:gd name="T110" fmla="*/ 1625 w 1715"/>
                  <a:gd name="T111" fmla="*/ 172 h 236"/>
                  <a:gd name="T112" fmla="*/ 1550 w 1715"/>
                  <a:gd name="T113" fmla="*/ 206 h 236"/>
                  <a:gd name="T114" fmla="*/ 1489 w 1715"/>
                  <a:gd name="T115" fmla="*/ 227 h 236"/>
                  <a:gd name="T116" fmla="*/ 1431 w 1715"/>
                  <a:gd name="T117"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5" h="236">
                    <a:moveTo>
                      <a:pt x="1431" y="236"/>
                    </a:moveTo>
                    <a:lnTo>
                      <a:pt x="1431" y="236"/>
                    </a:lnTo>
                    <a:lnTo>
                      <a:pt x="1411" y="235"/>
                    </a:lnTo>
                    <a:lnTo>
                      <a:pt x="1392" y="232"/>
                    </a:lnTo>
                    <a:lnTo>
                      <a:pt x="1372" y="227"/>
                    </a:lnTo>
                    <a:lnTo>
                      <a:pt x="1351" y="222"/>
                    </a:lnTo>
                    <a:lnTo>
                      <a:pt x="1332" y="214"/>
                    </a:lnTo>
                    <a:lnTo>
                      <a:pt x="1311" y="206"/>
                    </a:lnTo>
                    <a:lnTo>
                      <a:pt x="1270" y="188"/>
                    </a:lnTo>
                    <a:lnTo>
                      <a:pt x="1270" y="188"/>
                    </a:lnTo>
                    <a:lnTo>
                      <a:pt x="1237" y="172"/>
                    </a:lnTo>
                    <a:lnTo>
                      <a:pt x="1204" y="159"/>
                    </a:lnTo>
                    <a:lnTo>
                      <a:pt x="1187" y="154"/>
                    </a:lnTo>
                    <a:lnTo>
                      <a:pt x="1173" y="150"/>
                    </a:lnTo>
                    <a:lnTo>
                      <a:pt x="1158" y="148"/>
                    </a:lnTo>
                    <a:lnTo>
                      <a:pt x="1145" y="146"/>
                    </a:lnTo>
                    <a:lnTo>
                      <a:pt x="1145" y="146"/>
                    </a:lnTo>
                    <a:lnTo>
                      <a:pt x="1134" y="148"/>
                    </a:lnTo>
                    <a:lnTo>
                      <a:pt x="1119" y="150"/>
                    </a:lnTo>
                    <a:lnTo>
                      <a:pt x="1104" y="154"/>
                    </a:lnTo>
                    <a:lnTo>
                      <a:pt x="1088" y="159"/>
                    </a:lnTo>
                    <a:lnTo>
                      <a:pt x="1055" y="172"/>
                    </a:lnTo>
                    <a:lnTo>
                      <a:pt x="1022" y="188"/>
                    </a:lnTo>
                    <a:lnTo>
                      <a:pt x="1022" y="188"/>
                    </a:lnTo>
                    <a:lnTo>
                      <a:pt x="981" y="206"/>
                    </a:lnTo>
                    <a:lnTo>
                      <a:pt x="960" y="214"/>
                    </a:lnTo>
                    <a:lnTo>
                      <a:pt x="941" y="222"/>
                    </a:lnTo>
                    <a:lnTo>
                      <a:pt x="920" y="227"/>
                    </a:lnTo>
                    <a:lnTo>
                      <a:pt x="900" y="232"/>
                    </a:lnTo>
                    <a:lnTo>
                      <a:pt x="881" y="235"/>
                    </a:lnTo>
                    <a:lnTo>
                      <a:pt x="861" y="236"/>
                    </a:lnTo>
                    <a:lnTo>
                      <a:pt x="861" y="236"/>
                    </a:lnTo>
                    <a:lnTo>
                      <a:pt x="842" y="235"/>
                    </a:lnTo>
                    <a:lnTo>
                      <a:pt x="822" y="232"/>
                    </a:lnTo>
                    <a:lnTo>
                      <a:pt x="801" y="227"/>
                    </a:lnTo>
                    <a:lnTo>
                      <a:pt x="782" y="222"/>
                    </a:lnTo>
                    <a:lnTo>
                      <a:pt x="761" y="214"/>
                    </a:lnTo>
                    <a:lnTo>
                      <a:pt x="742" y="206"/>
                    </a:lnTo>
                    <a:lnTo>
                      <a:pt x="700" y="188"/>
                    </a:lnTo>
                    <a:lnTo>
                      <a:pt x="700" y="188"/>
                    </a:lnTo>
                    <a:lnTo>
                      <a:pt x="665" y="174"/>
                    </a:lnTo>
                    <a:lnTo>
                      <a:pt x="631" y="159"/>
                    </a:lnTo>
                    <a:lnTo>
                      <a:pt x="615" y="154"/>
                    </a:lnTo>
                    <a:lnTo>
                      <a:pt x="600" y="150"/>
                    </a:lnTo>
                    <a:lnTo>
                      <a:pt x="585" y="148"/>
                    </a:lnTo>
                    <a:lnTo>
                      <a:pt x="574" y="146"/>
                    </a:lnTo>
                    <a:lnTo>
                      <a:pt x="574" y="146"/>
                    </a:lnTo>
                    <a:lnTo>
                      <a:pt x="561" y="148"/>
                    </a:lnTo>
                    <a:lnTo>
                      <a:pt x="546" y="150"/>
                    </a:lnTo>
                    <a:lnTo>
                      <a:pt x="531" y="154"/>
                    </a:lnTo>
                    <a:lnTo>
                      <a:pt x="515" y="159"/>
                    </a:lnTo>
                    <a:lnTo>
                      <a:pt x="481" y="174"/>
                    </a:lnTo>
                    <a:lnTo>
                      <a:pt x="447" y="188"/>
                    </a:lnTo>
                    <a:lnTo>
                      <a:pt x="447" y="188"/>
                    </a:lnTo>
                    <a:lnTo>
                      <a:pt x="406" y="206"/>
                    </a:lnTo>
                    <a:lnTo>
                      <a:pt x="385" y="214"/>
                    </a:lnTo>
                    <a:lnTo>
                      <a:pt x="364" y="222"/>
                    </a:lnTo>
                    <a:lnTo>
                      <a:pt x="344" y="227"/>
                    </a:lnTo>
                    <a:lnTo>
                      <a:pt x="325" y="232"/>
                    </a:lnTo>
                    <a:lnTo>
                      <a:pt x="305" y="235"/>
                    </a:lnTo>
                    <a:lnTo>
                      <a:pt x="284" y="236"/>
                    </a:lnTo>
                    <a:lnTo>
                      <a:pt x="284" y="236"/>
                    </a:lnTo>
                    <a:lnTo>
                      <a:pt x="265" y="235"/>
                    </a:lnTo>
                    <a:lnTo>
                      <a:pt x="245" y="232"/>
                    </a:lnTo>
                    <a:lnTo>
                      <a:pt x="226" y="227"/>
                    </a:lnTo>
                    <a:lnTo>
                      <a:pt x="206" y="222"/>
                    </a:lnTo>
                    <a:lnTo>
                      <a:pt x="185" y="214"/>
                    </a:lnTo>
                    <a:lnTo>
                      <a:pt x="166" y="206"/>
                    </a:lnTo>
                    <a:lnTo>
                      <a:pt x="124" y="188"/>
                    </a:lnTo>
                    <a:lnTo>
                      <a:pt x="124" y="188"/>
                    </a:lnTo>
                    <a:lnTo>
                      <a:pt x="92" y="172"/>
                    </a:lnTo>
                    <a:lnTo>
                      <a:pt x="58" y="159"/>
                    </a:lnTo>
                    <a:lnTo>
                      <a:pt x="42" y="154"/>
                    </a:lnTo>
                    <a:lnTo>
                      <a:pt x="26" y="150"/>
                    </a:lnTo>
                    <a:lnTo>
                      <a:pt x="13" y="148"/>
                    </a:lnTo>
                    <a:lnTo>
                      <a:pt x="0" y="146"/>
                    </a:lnTo>
                    <a:lnTo>
                      <a:pt x="0" y="0"/>
                    </a:lnTo>
                    <a:lnTo>
                      <a:pt x="0" y="0"/>
                    </a:lnTo>
                    <a:lnTo>
                      <a:pt x="24" y="2"/>
                    </a:lnTo>
                    <a:lnTo>
                      <a:pt x="47" y="6"/>
                    </a:lnTo>
                    <a:lnTo>
                      <a:pt x="71" y="11"/>
                    </a:lnTo>
                    <a:lnTo>
                      <a:pt x="94" y="17"/>
                    </a:lnTo>
                    <a:lnTo>
                      <a:pt x="118" y="27"/>
                    </a:lnTo>
                    <a:lnTo>
                      <a:pt x="140" y="36"/>
                    </a:lnTo>
                    <a:lnTo>
                      <a:pt x="184" y="55"/>
                    </a:lnTo>
                    <a:lnTo>
                      <a:pt x="184" y="55"/>
                    </a:lnTo>
                    <a:lnTo>
                      <a:pt x="211" y="67"/>
                    </a:lnTo>
                    <a:lnTo>
                      <a:pt x="240" y="79"/>
                    </a:lnTo>
                    <a:lnTo>
                      <a:pt x="265" y="88"/>
                    </a:lnTo>
                    <a:lnTo>
                      <a:pt x="277" y="90"/>
                    </a:lnTo>
                    <a:lnTo>
                      <a:pt x="284" y="90"/>
                    </a:lnTo>
                    <a:lnTo>
                      <a:pt x="284" y="90"/>
                    </a:lnTo>
                    <a:lnTo>
                      <a:pt x="294" y="90"/>
                    </a:lnTo>
                    <a:lnTo>
                      <a:pt x="305" y="88"/>
                    </a:lnTo>
                    <a:lnTo>
                      <a:pt x="331" y="79"/>
                    </a:lnTo>
                    <a:lnTo>
                      <a:pt x="360" y="67"/>
                    </a:lnTo>
                    <a:lnTo>
                      <a:pt x="389" y="55"/>
                    </a:lnTo>
                    <a:lnTo>
                      <a:pt x="389" y="55"/>
                    </a:lnTo>
                    <a:lnTo>
                      <a:pt x="434" y="34"/>
                    </a:lnTo>
                    <a:lnTo>
                      <a:pt x="456" y="25"/>
                    </a:lnTo>
                    <a:lnTo>
                      <a:pt x="480" y="17"/>
                    </a:lnTo>
                    <a:lnTo>
                      <a:pt x="503" y="11"/>
                    </a:lnTo>
                    <a:lnTo>
                      <a:pt x="527" y="6"/>
                    </a:lnTo>
                    <a:lnTo>
                      <a:pt x="550" y="2"/>
                    </a:lnTo>
                    <a:lnTo>
                      <a:pt x="574" y="0"/>
                    </a:lnTo>
                    <a:lnTo>
                      <a:pt x="574" y="0"/>
                    </a:lnTo>
                    <a:lnTo>
                      <a:pt x="597" y="2"/>
                    </a:lnTo>
                    <a:lnTo>
                      <a:pt x="620" y="6"/>
                    </a:lnTo>
                    <a:lnTo>
                      <a:pt x="643" y="11"/>
                    </a:lnTo>
                    <a:lnTo>
                      <a:pt x="666" y="17"/>
                    </a:lnTo>
                    <a:lnTo>
                      <a:pt x="689" y="25"/>
                    </a:lnTo>
                    <a:lnTo>
                      <a:pt x="713" y="34"/>
                    </a:lnTo>
                    <a:lnTo>
                      <a:pt x="758" y="55"/>
                    </a:lnTo>
                    <a:lnTo>
                      <a:pt x="758" y="55"/>
                    </a:lnTo>
                    <a:lnTo>
                      <a:pt x="787" y="67"/>
                    </a:lnTo>
                    <a:lnTo>
                      <a:pt x="816" y="79"/>
                    </a:lnTo>
                    <a:lnTo>
                      <a:pt x="842" y="88"/>
                    </a:lnTo>
                    <a:lnTo>
                      <a:pt x="852" y="90"/>
                    </a:lnTo>
                    <a:lnTo>
                      <a:pt x="861" y="90"/>
                    </a:lnTo>
                    <a:lnTo>
                      <a:pt x="861" y="90"/>
                    </a:lnTo>
                    <a:lnTo>
                      <a:pt x="871" y="90"/>
                    </a:lnTo>
                    <a:lnTo>
                      <a:pt x="881" y="88"/>
                    </a:lnTo>
                    <a:lnTo>
                      <a:pt x="906" y="79"/>
                    </a:lnTo>
                    <a:lnTo>
                      <a:pt x="934" y="67"/>
                    </a:lnTo>
                    <a:lnTo>
                      <a:pt x="962" y="55"/>
                    </a:lnTo>
                    <a:lnTo>
                      <a:pt x="962" y="55"/>
                    </a:lnTo>
                    <a:lnTo>
                      <a:pt x="1006" y="36"/>
                    </a:lnTo>
                    <a:lnTo>
                      <a:pt x="1028" y="27"/>
                    </a:lnTo>
                    <a:lnTo>
                      <a:pt x="1052" y="17"/>
                    </a:lnTo>
                    <a:lnTo>
                      <a:pt x="1075" y="11"/>
                    </a:lnTo>
                    <a:lnTo>
                      <a:pt x="1098" y="6"/>
                    </a:lnTo>
                    <a:lnTo>
                      <a:pt x="1122" y="2"/>
                    </a:lnTo>
                    <a:lnTo>
                      <a:pt x="1145" y="0"/>
                    </a:lnTo>
                    <a:lnTo>
                      <a:pt x="1145" y="0"/>
                    </a:lnTo>
                    <a:lnTo>
                      <a:pt x="1169" y="2"/>
                    </a:lnTo>
                    <a:lnTo>
                      <a:pt x="1194" y="6"/>
                    </a:lnTo>
                    <a:lnTo>
                      <a:pt x="1217" y="11"/>
                    </a:lnTo>
                    <a:lnTo>
                      <a:pt x="1240" y="17"/>
                    </a:lnTo>
                    <a:lnTo>
                      <a:pt x="1263" y="27"/>
                    </a:lnTo>
                    <a:lnTo>
                      <a:pt x="1286" y="36"/>
                    </a:lnTo>
                    <a:lnTo>
                      <a:pt x="1329" y="55"/>
                    </a:lnTo>
                    <a:lnTo>
                      <a:pt x="1329" y="55"/>
                    </a:lnTo>
                    <a:lnTo>
                      <a:pt x="1358" y="67"/>
                    </a:lnTo>
                    <a:lnTo>
                      <a:pt x="1385" y="79"/>
                    </a:lnTo>
                    <a:lnTo>
                      <a:pt x="1411" y="88"/>
                    </a:lnTo>
                    <a:lnTo>
                      <a:pt x="1421" y="90"/>
                    </a:lnTo>
                    <a:lnTo>
                      <a:pt x="1431" y="90"/>
                    </a:lnTo>
                    <a:lnTo>
                      <a:pt x="1431" y="90"/>
                    </a:lnTo>
                    <a:lnTo>
                      <a:pt x="1440" y="90"/>
                    </a:lnTo>
                    <a:lnTo>
                      <a:pt x="1450" y="88"/>
                    </a:lnTo>
                    <a:lnTo>
                      <a:pt x="1475" y="79"/>
                    </a:lnTo>
                    <a:lnTo>
                      <a:pt x="1504" y="67"/>
                    </a:lnTo>
                    <a:lnTo>
                      <a:pt x="1531" y="55"/>
                    </a:lnTo>
                    <a:lnTo>
                      <a:pt x="1531" y="55"/>
                    </a:lnTo>
                    <a:lnTo>
                      <a:pt x="1575" y="36"/>
                    </a:lnTo>
                    <a:lnTo>
                      <a:pt x="1597" y="27"/>
                    </a:lnTo>
                    <a:lnTo>
                      <a:pt x="1621" y="17"/>
                    </a:lnTo>
                    <a:lnTo>
                      <a:pt x="1644" y="11"/>
                    </a:lnTo>
                    <a:lnTo>
                      <a:pt x="1668" y="6"/>
                    </a:lnTo>
                    <a:lnTo>
                      <a:pt x="1691" y="2"/>
                    </a:lnTo>
                    <a:lnTo>
                      <a:pt x="1715" y="0"/>
                    </a:lnTo>
                    <a:lnTo>
                      <a:pt x="1715" y="146"/>
                    </a:lnTo>
                    <a:lnTo>
                      <a:pt x="1715" y="146"/>
                    </a:lnTo>
                    <a:lnTo>
                      <a:pt x="1703" y="148"/>
                    </a:lnTo>
                    <a:lnTo>
                      <a:pt x="1688" y="150"/>
                    </a:lnTo>
                    <a:lnTo>
                      <a:pt x="1674" y="154"/>
                    </a:lnTo>
                    <a:lnTo>
                      <a:pt x="1657" y="159"/>
                    </a:lnTo>
                    <a:lnTo>
                      <a:pt x="1625" y="172"/>
                    </a:lnTo>
                    <a:lnTo>
                      <a:pt x="1591" y="188"/>
                    </a:lnTo>
                    <a:lnTo>
                      <a:pt x="1591" y="188"/>
                    </a:lnTo>
                    <a:lnTo>
                      <a:pt x="1550" y="206"/>
                    </a:lnTo>
                    <a:lnTo>
                      <a:pt x="1530" y="214"/>
                    </a:lnTo>
                    <a:lnTo>
                      <a:pt x="1510" y="222"/>
                    </a:lnTo>
                    <a:lnTo>
                      <a:pt x="1489" y="227"/>
                    </a:lnTo>
                    <a:lnTo>
                      <a:pt x="1470" y="232"/>
                    </a:lnTo>
                    <a:lnTo>
                      <a:pt x="1450" y="235"/>
                    </a:lnTo>
                    <a:lnTo>
                      <a:pt x="1431" y="236"/>
                    </a:lnTo>
                    <a:lnTo>
                      <a:pt x="1431" y="236"/>
                    </a:ln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169" name="Freeform 35">
                <a:extLst>
                  <a:ext uri="{FF2B5EF4-FFF2-40B4-BE49-F238E27FC236}">
                    <a16:creationId xmlns:a16="http://schemas.microsoft.com/office/drawing/2014/main" id="{01048614-FF49-4ADC-BD40-F675413A4567}"/>
                  </a:ext>
                </a:extLst>
              </p:cNvPr>
              <p:cNvSpPr>
                <a:spLocks/>
              </p:cNvSpPr>
              <p:nvPr/>
            </p:nvSpPr>
            <p:spPr bwMode="auto">
              <a:xfrm>
                <a:off x="4135438" y="1798638"/>
                <a:ext cx="215900" cy="95250"/>
              </a:xfrm>
              <a:custGeom>
                <a:avLst/>
                <a:gdLst>
                  <a:gd name="T0" fmla="*/ 358 w 542"/>
                  <a:gd name="T1" fmla="*/ 54 h 237"/>
                  <a:gd name="T2" fmla="*/ 302 w 542"/>
                  <a:gd name="T3" fmla="*/ 78 h 237"/>
                  <a:gd name="T4" fmla="*/ 267 w 542"/>
                  <a:gd name="T5" fmla="*/ 89 h 237"/>
                  <a:gd name="T6" fmla="*/ 258 w 542"/>
                  <a:gd name="T7" fmla="*/ 91 h 237"/>
                  <a:gd name="T8" fmla="*/ 238 w 542"/>
                  <a:gd name="T9" fmla="*/ 87 h 237"/>
                  <a:gd name="T10" fmla="*/ 185 w 542"/>
                  <a:gd name="T11" fmla="*/ 67 h 237"/>
                  <a:gd name="T12" fmla="*/ 156 w 542"/>
                  <a:gd name="T13" fmla="*/ 54 h 237"/>
                  <a:gd name="T14" fmla="*/ 80 w 542"/>
                  <a:gd name="T15" fmla="*/ 23 h 237"/>
                  <a:gd name="T16" fmla="*/ 41 w 542"/>
                  <a:gd name="T17" fmla="*/ 10 h 237"/>
                  <a:gd name="T18" fmla="*/ 1 w 542"/>
                  <a:gd name="T19" fmla="*/ 2 h 237"/>
                  <a:gd name="T20" fmla="*/ 5 w 542"/>
                  <a:gd name="T21" fmla="*/ 19 h 237"/>
                  <a:gd name="T22" fmla="*/ 9 w 542"/>
                  <a:gd name="T23" fmla="*/ 56 h 237"/>
                  <a:gd name="T24" fmla="*/ 9 w 542"/>
                  <a:gd name="T25" fmla="*/ 75 h 237"/>
                  <a:gd name="T26" fmla="*/ 8 w 542"/>
                  <a:gd name="T27" fmla="*/ 113 h 237"/>
                  <a:gd name="T28" fmla="*/ 0 w 542"/>
                  <a:gd name="T29" fmla="*/ 149 h 237"/>
                  <a:gd name="T30" fmla="*/ 23 w 542"/>
                  <a:gd name="T31" fmla="*/ 157 h 237"/>
                  <a:gd name="T32" fmla="*/ 97 w 542"/>
                  <a:gd name="T33" fmla="*/ 187 h 237"/>
                  <a:gd name="T34" fmla="*/ 138 w 542"/>
                  <a:gd name="T35" fmla="*/ 205 h 237"/>
                  <a:gd name="T36" fmla="*/ 178 w 542"/>
                  <a:gd name="T37" fmla="*/ 221 h 237"/>
                  <a:gd name="T38" fmla="*/ 219 w 542"/>
                  <a:gd name="T39" fmla="*/ 231 h 237"/>
                  <a:gd name="T40" fmla="*/ 258 w 542"/>
                  <a:gd name="T41" fmla="*/ 237 h 237"/>
                  <a:gd name="T42" fmla="*/ 277 w 542"/>
                  <a:gd name="T43" fmla="*/ 235 h 237"/>
                  <a:gd name="T44" fmla="*/ 316 w 542"/>
                  <a:gd name="T45" fmla="*/ 227 h 237"/>
                  <a:gd name="T46" fmla="*/ 357 w 542"/>
                  <a:gd name="T47" fmla="*/ 213 h 237"/>
                  <a:gd name="T48" fmla="*/ 418 w 542"/>
                  <a:gd name="T49" fmla="*/ 187 h 237"/>
                  <a:gd name="T50" fmla="*/ 452 w 542"/>
                  <a:gd name="T51" fmla="*/ 173 h 237"/>
                  <a:gd name="T52" fmla="*/ 501 w 542"/>
                  <a:gd name="T53" fmla="*/ 153 h 237"/>
                  <a:gd name="T54" fmla="*/ 530 w 542"/>
                  <a:gd name="T55" fmla="*/ 147 h 237"/>
                  <a:gd name="T56" fmla="*/ 542 w 542"/>
                  <a:gd name="T57" fmla="*/ 0 h 237"/>
                  <a:gd name="T58" fmla="*/ 518 w 542"/>
                  <a:gd name="T59" fmla="*/ 1 h 237"/>
                  <a:gd name="T60" fmla="*/ 471 w 542"/>
                  <a:gd name="T61" fmla="*/ 10 h 237"/>
                  <a:gd name="T62" fmla="*/ 424 w 542"/>
                  <a:gd name="T63" fmla="*/ 26 h 237"/>
                  <a:gd name="T64" fmla="*/ 358 w 542"/>
                  <a:gd name="T65" fmla="*/ 5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2" h="237">
                    <a:moveTo>
                      <a:pt x="358" y="54"/>
                    </a:moveTo>
                    <a:lnTo>
                      <a:pt x="358" y="54"/>
                    </a:lnTo>
                    <a:lnTo>
                      <a:pt x="331" y="67"/>
                    </a:lnTo>
                    <a:lnTo>
                      <a:pt x="302" y="78"/>
                    </a:lnTo>
                    <a:lnTo>
                      <a:pt x="277" y="87"/>
                    </a:lnTo>
                    <a:lnTo>
                      <a:pt x="267" y="89"/>
                    </a:lnTo>
                    <a:lnTo>
                      <a:pt x="258" y="91"/>
                    </a:lnTo>
                    <a:lnTo>
                      <a:pt x="258" y="91"/>
                    </a:lnTo>
                    <a:lnTo>
                      <a:pt x="248" y="89"/>
                    </a:lnTo>
                    <a:lnTo>
                      <a:pt x="238" y="87"/>
                    </a:lnTo>
                    <a:lnTo>
                      <a:pt x="212" y="79"/>
                    </a:lnTo>
                    <a:lnTo>
                      <a:pt x="185" y="67"/>
                    </a:lnTo>
                    <a:lnTo>
                      <a:pt x="156" y="54"/>
                    </a:lnTo>
                    <a:lnTo>
                      <a:pt x="156" y="54"/>
                    </a:lnTo>
                    <a:lnTo>
                      <a:pt x="120" y="39"/>
                    </a:lnTo>
                    <a:lnTo>
                      <a:pt x="80" y="23"/>
                    </a:lnTo>
                    <a:lnTo>
                      <a:pt x="61" y="15"/>
                    </a:lnTo>
                    <a:lnTo>
                      <a:pt x="41" y="10"/>
                    </a:lnTo>
                    <a:lnTo>
                      <a:pt x="21" y="5"/>
                    </a:lnTo>
                    <a:lnTo>
                      <a:pt x="1" y="2"/>
                    </a:lnTo>
                    <a:lnTo>
                      <a:pt x="1" y="2"/>
                    </a:lnTo>
                    <a:lnTo>
                      <a:pt x="5" y="19"/>
                    </a:lnTo>
                    <a:lnTo>
                      <a:pt x="8" y="37"/>
                    </a:lnTo>
                    <a:lnTo>
                      <a:pt x="9" y="56"/>
                    </a:lnTo>
                    <a:lnTo>
                      <a:pt x="9" y="75"/>
                    </a:lnTo>
                    <a:lnTo>
                      <a:pt x="9" y="75"/>
                    </a:lnTo>
                    <a:lnTo>
                      <a:pt x="9" y="93"/>
                    </a:lnTo>
                    <a:lnTo>
                      <a:pt x="8" y="113"/>
                    </a:lnTo>
                    <a:lnTo>
                      <a:pt x="4" y="131"/>
                    </a:lnTo>
                    <a:lnTo>
                      <a:pt x="0" y="149"/>
                    </a:lnTo>
                    <a:lnTo>
                      <a:pt x="0" y="149"/>
                    </a:lnTo>
                    <a:lnTo>
                      <a:pt x="23" y="157"/>
                    </a:lnTo>
                    <a:lnTo>
                      <a:pt x="47" y="166"/>
                    </a:lnTo>
                    <a:lnTo>
                      <a:pt x="97" y="187"/>
                    </a:lnTo>
                    <a:lnTo>
                      <a:pt x="97" y="187"/>
                    </a:lnTo>
                    <a:lnTo>
                      <a:pt x="138" y="205"/>
                    </a:lnTo>
                    <a:lnTo>
                      <a:pt x="159" y="213"/>
                    </a:lnTo>
                    <a:lnTo>
                      <a:pt x="178" y="221"/>
                    </a:lnTo>
                    <a:lnTo>
                      <a:pt x="199" y="227"/>
                    </a:lnTo>
                    <a:lnTo>
                      <a:pt x="219" y="231"/>
                    </a:lnTo>
                    <a:lnTo>
                      <a:pt x="238" y="235"/>
                    </a:lnTo>
                    <a:lnTo>
                      <a:pt x="258" y="237"/>
                    </a:lnTo>
                    <a:lnTo>
                      <a:pt x="258" y="237"/>
                    </a:lnTo>
                    <a:lnTo>
                      <a:pt x="277" y="235"/>
                    </a:lnTo>
                    <a:lnTo>
                      <a:pt x="297" y="231"/>
                    </a:lnTo>
                    <a:lnTo>
                      <a:pt x="316" y="227"/>
                    </a:lnTo>
                    <a:lnTo>
                      <a:pt x="337" y="221"/>
                    </a:lnTo>
                    <a:lnTo>
                      <a:pt x="357" y="213"/>
                    </a:lnTo>
                    <a:lnTo>
                      <a:pt x="377" y="205"/>
                    </a:lnTo>
                    <a:lnTo>
                      <a:pt x="418" y="187"/>
                    </a:lnTo>
                    <a:lnTo>
                      <a:pt x="418" y="187"/>
                    </a:lnTo>
                    <a:lnTo>
                      <a:pt x="452" y="173"/>
                    </a:lnTo>
                    <a:lnTo>
                      <a:pt x="484" y="160"/>
                    </a:lnTo>
                    <a:lnTo>
                      <a:pt x="501" y="153"/>
                    </a:lnTo>
                    <a:lnTo>
                      <a:pt x="515" y="149"/>
                    </a:lnTo>
                    <a:lnTo>
                      <a:pt x="530" y="147"/>
                    </a:lnTo>
                    <a:lnTo>
                      <a:pt x="542" y="145"/>
                    </a:lnTo>
                    <a:lnTo>
                      <a:pt x="542" y="0"/>
                    </a:lnTo>
                    <a:lnTo>
                      <a:pt x="542" y="0"/>
                    </a:lnTo>
                    <a:lnTo>
                      <a:pt x="518" y="1"/>
                    </a:lnTo>
                    <a:lnTo>
                      <a:pt x="495" y="5"/>
                    </a:lnTo>
                    <a:lnTo>
                      <a:pt x="471" y="10"/>
                    </a:lnTo>
                    <a:lnTo>
                      <a:pt x="448" y="18"/>
                    </a:lnTo>
                    <a:lnTo>
                      <a:pt x="424" y="26"/>
                    </a:lnTo>
                    <a:lnTo>
                      <a:pt x="402" y="35"/>
                    </a:lnTo>
                    <a:lnTo>
                      <a:pt x="358" y="54"/>
                    </a:lnTo>
                    <a:lnTo>
                      <a:pt x="358" y="54"/>
                    </a:ln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171" name="Freeform 36">
                <a:extLst>
                  <a:ext uri="{FF2B5EF4-FFF2-40B4-BE49-F238E27FC236}">
                    <a16:creationId xmlns:a16="http://schemas.microsoft.com/office/drawing/2014/main" id="{9DC479B3-10CC-4AEA-B7DD-BD595602AE0D}"/>
                  </a:ext>
                </a:extLst>
              </p:cNvPr>
              <p:cNvSpPr>
                <a:spLocks/>
              </p:cNvSpPr>
              <p:nvPr/>
            </p:nvSpPr>
            <p:spPr bwMode="auto">
              <a:xfrm>
                <a:off x="3670301" y="1798638"/>
                <a:ext cx="219075" cy="95250"/>
              </a:xfrm>
              <a:custGeom>
                <a:avLst/>
                <a:gdLst>
                  <a:gd name="T0" fmla="*/ 542 w 551"/>
                  <a:gd name="T1" fmla="*/ 75 h 237"/>
                  <a:gd name="T2" fmla="*/ 545 w 551"/>
                  <a:gd name="T3" fmla="*/ 37 h 237"/>
                  <a:gd name="T4" fmla="*/ 551 w 551"/>
                  <a:gd name="T5" fmla="*/ 1 h 237"/>
                  <a:gd name="T6" fmla="*/ 531 w 551"/>
                  <a:gd name="T7" fmla="*/ 4 h 237"/>
                  <a:gd name="T8" fmla="*/ 489 w 551"/>
                  <a:gd name="T9" fmla="*/ 14 h 237"/>
                  <a:gd name="T10" fmla="*/ 428 w 551"/>
                  <a:gd name="T11" fmla="*/ 37 h 237"/>
                  <a:gd name="T12" fmla="*/ 389 w 551"/>
                  <a:gd name="T13" fmla="*/ 54 h 237"/>
                  <a:gd name="T14" fmla="*/ 331 w 551"/>
                  <a:gd name="T15" fmla="*/ 78 h 237"/>
                  <a:gd name="T16" fmla="*/ 294 w 551"/>
                  <a:gd name="T17" fmla="*/ 89 h 237"/>
                  <a:gd name="T18" fmla="*/ 284 w 551"/>
                  <a:gd name="T19" fmla="*/ 91 h 237"/>
                  <a:gd name="T20" fmla="*/ 265 w 551"/>
                  <a:gd name="T21" fmla="*/ 87 h 237"/>
                  <a:gd name="T22" fmla="*/ 211 w 551"/>
                  <a:gd name="T23" fmla="*/ 67 h 237"/>
                  <a:gd name="T24" fmla="*/ 184 w 551"/>
                  <a:gd name="T25" fmla="*/ 54 h 237"/>
                  <a:gd name="T26" fmla="*/ 118 w 551"/>
                  <a:gd name="T27" fmla="*/ 26 h 237"/>
                  <a:gd name="T28" fmla="*/ 71 w 551"/>
                  <a:gd name="T29" fmla="*/ 10 h 237"/>
                  <a:gd name="T30" fmla="*/ 24 w 551"/>
                  <a:gd name="T31" fmla="*/ 1 h 237"/>
                  <a:gd name="T32" fmla="*/ 0 w 551"/>
                  <a:gd name="T33" fmla="*/ 145 h 237"/>
                  <a:gd name="T34" fmla="*/ 13 w 551"/>
                  <a:gd name="T35" fmla="*/ 147 h 237"/>
                  <a:gd name="T36" fmla="*/ 42 w 551"/>
                  <a:gd name="T37" fmla="*/ 153 h 237"/>
                  <a:gd name="T38" fmla="*/ 92 w 551"/>
                  <a:gd name="T39" fmla="*/ 173 h 237"/>
                  <a:gd name="T40" fmla="*/ 124 w 551"/>
                  <a:gd name="T41" fmla="*/ 187 h 237"/>
                  <a:gd name="T42" fmla="*/ 185 w 551"/>
                  <a:gd name="T43" fmla="*/ 213 h 237"/>
                  <a:gd name="T44" fmla="*/ 226 w 551"/>
                  <a:gd name="T45" fmla="*/ 227 h 237"/>
                  <a:gd name="T46" fmla="*/ 265 w 551"/>
                  <a:gd name="T47" fmla="*/ 235 h 237"/>
                  <a:gd name="T48" fmla="*/ 284 w 551"/>
                  <a:gd name="T49" fmla="*/ 237 h 237"/>
                  <a:gd name="T50" fmla="*/ 325 w 551"/>
                  <a:gd name="T51" fmla="*/ 231 h 237"/>
                  <a:gd name="T52" fmla="*/ 364 w 551"/>
                  <a:gd name="T53" fmla="*/ 221 h 237"/>
                  <a:gd name="T54" fmla="*/ 406 w 551"/>
                  <a:gd name="T55" fmla="*/ 205 h 237"/>
                  <a:gd name="T56" fmla="*/ 447 w 551"/>
                  <a:gd name="T57" fmla="*/ 187 h 237"/>
                  <a:gd name="T58" fmla="*/ 501 w 551"/>
                  <a:gd name="T59" fmla="*/ 165 h 237"/>
                  <a:gd name="T60" fmla="*/ 551 w 551"/>
                  <a:gd name="T61" fmla="*/ 148 h 237"/>
                  <a:gd name="T62" fmla="*/ 547 w 551"/>
                  <a:gd name="T63" fmla="*/ 131 h 237"/>
                  <a:gd name="T64" fmla="*/ 542 w 551"/>
                  <a:gd name="T65" fmla="*/ 93 h 237"/>
                  <a:gd name="T66" fmla="*/ 542 w 551"/>
                  <a:gd name="T67" fmla="*/ 7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1" h="237">
                    <a:moveTo>
                      <a:pt x="542" y="75"/>
                    </a:moveTo>
                    <a:lnTo>
                      <a:pt x="542" y="75"/>
                    </a:lnTo>
                    <a:lnTo>
                      <a:pt x="542" y="56"/>
                    </a:lnTo>
                    <a:lnTo>
                      <a:pt x="545" y="37"/>
                    </a:lnTo>
                    <a:lnTo>
                      <a:pt x="547" y="19"/>
                    </a:lnTo>
                    <a:lnTo>
                      <a:pt x="551" y="1"/>
                    </a:lnTo>
                    <a:lnTo>
                      <a:pt x="551" y="1"/>
                    </a:lnTo>
                    <a:lnTo>
                      <a:pt x="531" y="4"/>
                    </a:lnTo>
                    <a:lnTo>
                      <a:pt x="510" y="9"/>
                    </a:lnTo>
                    <a:lnTo>
                      <a:pt x="489" y="14"/>
                    </a:lnTo>
                    <a:lnTo>
                      <a:pt x="469" y="20"/>
                    </a:lnTo>
                    <a:lnTo>
                      <a:pt x="428" y="37"/>
                    </a:lnTo>
                    <a:lnTo>
                      <a:pt x="389" y="54"/>
                    </a:lnTo>
                    <a:lnTo>
                      <a:pt x="389" y="54"/>
                    </a:lnTo>
                    <a:lnTo>
                      <a:pt x="360" y="67"/>
                    </a:lnTo>
                    <a:lnTo>
                      <a:pt x="331" y="78"/>
                    </a:lnTo>
                    <a:lnTo>
                      <a:pt x="305" y="87"/>
                    </a:lnTo>
                    <a:lnTo>
                      <a:pt x="294" y="89"/>
                    </a:lnTo>
                    <a:lnTo>
                      <a:pt x="284" y="91"/>
                    </a:lnTo>
                    <a:lnTo>
                      <a:pt x="284" y="91"/>
                    </a:lnTo>
                    <a:lnTo>
                      <a:pt x="277" y="89"/>
                    </a:lnTo>
                    <a:lnTo>
                      <a:pt x="265" y="87"/>
                    </a:lnTo>
                    <a:lnTo>
                      <a:pt x="240" y="78"/>
                    </a:lnTo>
                    <a:lnTo>
                      <a:pt x="211" y="67"/>
                    </a:lnTo>
                    <a:lnTo>
                      <a:pt x="184" y="54"/>
                    </a:lnTo>
                    <a:lnTo>
                      <a:pt x="184" y="54"/>
                    </a:lnTo>
                    <a:lnTo>
                      <a:pt x="140" y="35"/>
                    </a:lnTo>
                    <a:lnTo>
                      <a:pt x="118" y="26"/>
                    </a:lnTo>
                    <a:lnTo>
                      <a:pt x="94" y="18"/>
                    </a:lnTo>
                    <a:lnTo>
                      <a:pt x="71" y="10"/>
                    </a:lnTo>
                    <a:lnTo>
                      <a:pt x="47" y="5"/>
                    </a:lnTo>
                    <a:lnTo>
                      <a:pt x="24" y="1"/>
                    </a:lnTo>
                    <a:lnTo>
                      <a:pt x="0" y="0"/>
                    </a:lnTo>
                    <a:lnTo>
                      <a:pt x="0" y="145"/>
                    </a:lnTo>
                    <a:lnTo>
                      <a:pt x="0" y="145"/>
                    </a:lnTo>
                    <a:lnTo>
                      <a:pt x="13" y="147"/>
                    </a:lnTo>
                    <a:lnTo>
                      <a:pt x="26" y="149"/>
                    </a:lnTo>
                    <a:lnTo>
                      <a:pt x="42" y="153"/>
                    </a:lnTo>
                    <a:lnTo>
                      <a:pt x="58" y="160"/>
                    </a:lnTo>
                    <a:lnTo>
                      <a:pt x="92" y="173"/>
                    </a:lnTo>
                    <a:lnTo>
                      <a:pt x="124" y="187"/>
                    </a:lnTo>
                    <a:lnTo>
                      <a:pt x="124" y="187"/>
                    </a:lnTo>
                    <a:lnTo>
                      <a:pt x="166" y="205"/>
                    </a:lnTo>
                    <a:lnTo>
                      <a:pt x="185" y="213"/>
                    </a:lnTo>
                    <a:lnTo>
                      <a:pt x="206" y="221"/>
                    </a:lnTo>
                    <a:lnTo>
                      <a:pt x="226" y="227"/>
                    </a:lnTo>
                    <a:lnTo>
                      <a:pt x="245" y="231"/>
                    </a:lnTo>
                    <a:lnTo>
                      <a:pt x="265" y="235"/>
                    </a:lnTo>
                    <a:lnTo>
                      <a:pt x="284" y="237"/>
                    </a:lnTo>
                    <a:lnTo>
                      <a:pt x="284" y="237"/>
                    </a:lnTo>
                    <a:lnTo>
                      <a:pt x="305" y="235"/>
                    </a:lnTo>
                    <a:lnTo>
                      <a:pt x="325" y="231"/>
                    </a:lnTo>
                    <a:lnTo>
                      <a:pt x="344" y="227"/>
                    </a:lnTo>
                    <a:lnTo>
                      <a:pt x="364" y="221"/>
                    </a:lnTo>
                    <a:lnTo>
                      <a:pt x="385" y="214"/>
                    </a:lnTo>
                    <a:lnTo>
                      <a:pt x="406" y="205"/>
                    </a:lnTo>
                    <a:lnTo>
                      <a:pt x="447" y="187"/>
                    </a:lnTo>
                    <a:lnTo>
                      <a:pt x="447" y="187"/>
                    </a:lnTo>
                    <a:lnTo>
                      <a:pt x="473" y="175"/>
                    </a:lnTo>
                    <a:lnTo>
                      <a:pt x="501" y="165"/>
                    </a:lnTo>
                    <a:lnTo>
                      <a:pt x="527" y="156"/>
                    </a:lnTo>
                    <a:lnTo>
                      <a:pt x="551" y="148"/>
                    </a:lnTo>
                    <a:lnTo>
                      <a:pt x="551" y="148"/>
                    </a:lnTo>
                    <a:lnTo>
                      <a:pt x="547" y="131"/>
                    </a:lnTo>
                    <a:lnTo>
                      <a:pt x="545" y="113"/>
                    </a:lnTo>
                    <a:lnTo>
                      <a:pt x="542" y="93"/>
                    </a:lnTo>
                    <a:lnTo>
                      <a:pt x="542" y="75"/>
                    </a:lnTo>
                    <a:lnTo>
                      <a:pt x="542" y="75"/>
                    </a:ln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167" name="Obraz 166">
              <a:extLst>
                <a:ext uri="{FF2B5EF4-FFF2-40B4-BE49-F238E27FC236}">
                  <a16:creationId xmlns:a16="http://schemas.microsoft.com/office/drawing/2014/main" id="{F392EFE7-6013-44B4-94FE-82277FA571AB}"/>
                </a:ext>
              </a:extLst>
            </p:cNvPr>
            <p:cNvPicPr>
              <a:picLocks noChangeAspect="1"/>
            </p:cNvPicPr>
            <p:nvPr/>
          </p:nvPicPr>
          <p:blipFill>
            <a:blip r:embed="rId11">
              <a:duotone>
                <a:schemeClr val="accent1">
                  <a:shade val="45000"/>
                  <a:satMod val="135000"/>
                </a:schemeClr>
                <a:prstClr val="white"/>
              </a:duotone>
            </a:blip>
            <a:stretch>
              <a:fillRect/>
            </a:stretch>
          </p:blipFill>
          <p:spPr>
            <a:xfrm>
              <a:off x="3563400" y="2373249"/>
              <a:ext cx="683999" cy="324899"/>
            </a:xfrm>
            <a:prstGeom prst="rect">
              <a:avLst/>
            </a:prstGeom>
            <a:grpFill/>
          </p:spPr>
        </p:pic>
      </p:grpSp>
      <p:grpSp>
        <p:nvGrpSpPr>
          <p:cNvPr id="172" name="Grupa 171" descr="Od czego w największym stopniu zależy stan środowiska? &#10;&#10;Grafika przedstawia gospodarkę i przemysł: 7%.">
            <a:extLst>
              <a:ext uri="{FF2B5EF4-FFF2-40B4-BE49-F238E27FC236}">
                <a16:creationId xmlns:a16="http://schemas.microsoft.com/office/drawing/2014/main" id="{8F6B18E1-7923-4224-BED8-D7947AB39A3A}"/>
              </a:ext>
            </a:extLst>
          </p:cNvPr>
          <p:cNvGrpSpPr>
            <a:grpSpLocks noChangeAspect="1"/>
          </p:cNvGrpSpPr>
          <p:nvPr/>
        </p:nvGrpSpPr>
        <p:grpSpPr>
          <a:xfrm>
            <a:off x="832414" y="3794366"/>
            <a:ext cx="354404" cy="396003"/>
            <a:chOff x="5748338" y="1414463"/>
            <a:chExt cx="676275" cy="755651"/>
          </a:xfrm>
          <a:solidFill>
            <a:schemeClr val="accent5"/>
          </a:solidFill>
        </p:grpSpPr>
        <p:sp>
          <p:nvSpPr>
            <p:cNvPr id="173" name="Freeform 43">
              <a:extLst>
                <a:ext uri="{FF2B5EF4-FFF2-40B4-BE49-F238E27FC236}">
                  <a16:creationId xmlns:a16="http://schemas.microsoft.com/office/drawing/2014/main" id="{1B71A5EF-978A-47F7-836C-388B76B348FF}"/>
                </a:ext>
              </a:extLst>
            </p:cNvPr>
            <p:cNvSpPr>
              <a:spLocks/>
            </p:cNvSpPr>
            <p:nvPr/>
          </p:nvSpPr>
          <p:spPr bwMode="auto">
            <a:xfrm>
              <a:off x="5748338" y="2111376"/>
              <a:ext cx="676275" cy="58738"/>
            </a:xfrm>
            <a:custGeom>
              <a:avLst/>
              <a:gdLst>
                <a:gd name="T0" fmla="*/ 36 w 852"/>
                <a:gd name="T1" fmla="*/ 75 h 75"/>
                <a:gd name="T2" fmla="*/ 814 w 852"/>
                <a:gd name="T3" fmla="*/ 75 h 75"/>
                <a:gd name="T4" fmla="*/ 814 w 852"/>
                <a:gd name="T5" fmla="*/ 75 h 75"/>
                <a:gd name="T6" fmla="*/ 814 w 852"/>
                <a:gd name="T7" fmla="*/ 75 h 75"/>
                <a:gd name="T8" fmla="*/ 822 w 852"/>
                <a:gd name="T9" fmla="*/ 73 h 75"/>
                <a:gd name="T10" fmla="*/ 830 w 852"/>
                <a:gd name="T11" fmla="*/ 72 h 75"/>
                <a:gd name="T12" fmla="*/ 836 w 852"/>
                <a:gd name="T13" fmla="*/ 68 h 75"/>
                <a:gd name="T14" fmla="*/ 841 w 852"/>
                <a:gd name="T15" fmla="*/ 64 h 75"/>
                <a:gd name="T16" fmla="*/ 845 w 852"/>
                <a:gd name="T17" fmla="*/ 58 h 75"/>
                <a:gd name="T18" fmla="*/ 849 w 852"/>
                <a:gd name="T19" fmla="*/ 51 h 75"/>
                <a:gd name="T20" fmla="*/ 852 w 852"/>
                <a:gd name="T21" fmla="*/ 45 h 75"/>
                <a:gd name="T22" fmla="*/ 852 w 852"/>
                <a:gd name="T23" fmla="*/ 37 h 75"/>
                <a:gd name="T24" fmla="*/ 852 w 852"/>
                <a:gd name="T25" fmla="*/ 37 h 75"/>
                <a:gd name="T26" fmla="*/ 852 w 852"/>
                <a:gd name="T27" fmla="*/ 37 h 75"/>
                <a:gd name="T28" fmla="*/ 852 w 852"/>
                <a:gd name="T29" fmla="*/ 30 h 75"/>
                <a:gd name="T30" fmla="*/ 849 w 852"/>
                <a:gd name="T31" fmla="*/ 23 h 75"/>
                <a:gd name="T32" fmla="*/ 845 w 852"/>
                <a:gd name="T33" fmla="*/ 17 h 75"/>
                <a:gd name="T34" fmla="*/ 841 w 852"/>
                <a:gd name="T35" fmla="*/ 11 h 75"/>
                <a:gd name="T36" fmla="*/ 836 w 852"/>
                <a:gd name="T37" fmla="*/ 6 h 75"/>
                <a:gd name="T38" fmla="*/ 830 w 852"/>
                <a:gd name="T39" fmla="*/ 3 h 75"/>
                <a:gd name="T40" fmla="*/ 822 w 852"/>
                <a:gd name="T41" fmla="*/ 2 h 75"/>
                <a:gd name="T42" fmla="*/ 814 w 852"/>
                <a:gd name="T43" fmla="*/ 0 h 75"/>
                <a:gd name="T44" fmla="*/ 36 w 852"/>
                <a:gd name="T45" fmla="*/ 0 h 75"/>
                <a:gd name="T46" fmla="*/ 36 w 852"/>
                <a:gd name="T47" fmla="*/ 0 h 75"/>
                <a:gd name="T48" fmla="*/ 36 w 852"/>
                <a:gd name="T49" fmla="*/ 0 h 75"/>
                <a:gd name="T50" fmla="*/ 30 w 852"/>
                <a:gd name="T51" fmla="*/ 2 h 75"/>
                <a:gd name="T52" fmla="*/ 22 w 852"/>
                <a:gd name="T53" fmla="*/ 3 h 75"/>
                <a:gd name="T54" fmla="*/ 16 w 852"/>
                <a:gd name="T55" fmla="*/ 6 h 75"/>
                <a:gd name="T56" fmla="*/ 11 w 852"/>
                <a:gd name="T57" fmla="*/ 11 h 75"/>
                <a:gd name="T58" fmla="*/ 6 w 852"/>
                <a:gd name="T59" fmla="*/ 17 h 75"/>
                <a:gd name="T60" fmla="*/ 2 w 852"/>
                <a:gd name="T61" fmla="*/ 23 h 75"/>
                <a:gd name="T62" fmla="*/ 0 w 852"/>
                <a:gd name="T63" fmla="*/ 30 h 75"/>
                <a:gd name="T64" fmla="*/ 0 w 852"/>
                <a:gd name="T65" fmla="*/ 37 h 75"/>
                <a:gd name="T66" fmla="*/ 0 w 852"/>
                <a:gd name="T67" fmla="*/ 37 h 75"/>
                <a:gd name="T68" fmla="*/ 0 w 852"/>
                <a:gd name="T69" fmla="*/ 37 h 75"/>
                <a:gd name="T70" fmla="*/ 0 w 852"/>
                <a:gd name="T71" fmla="*/ 45 h 75"/>
                <a:gd name="T72" fmla="*/ 2 w 852"/>
                <a:gd name="T73" fmla="*/ 51 h 75"/>
                <a:gd name="T74" fmla="*/ 6 w 852"/>
                <a:gd name="T75" fmla="*/ 58 h 75"/>
                <a:gd name="T76" fmla="*/ 11 w 852"/>
                <a:gd name="T77" fmla="*/ 64 h 75"/>
                <a:gd name="T78" fmla="*/ 16 w 852"/>
                <a:gd name="T79" fmla="*/ 68 h 75"/>
                <a:gd name="T80" fmla="*/ 22 w 852"/>
                <a:gd name="T81" fmla="*/ 72 h 75"/>
                <a:gd name="T82" fmla="*/ 30 w 852"/>
                <a:gd name="T83" fmla="*/ 73 h 75"/>
                <a:gd name="T84" fmla="*/ 36 w 852"/>
                <a:gd name="T85" fmla="*/ 75 h 75"/>
                <a:gd name="T86" fmla="*/ 36 w 852"/>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2" h="75">
                  <a:moveTo>
                    <a:pt x="36" y="75"/>
                  </a:moveTo>
                  <a:lnTo>
                    <a:pt x="814" y="75"/>
                  </a:lnTo>
                  <a:lnTo>
                    <a:pt x="814" y="75"/>
                  </a:lnTo>
                  <a:lnTo>
                    <a:pt x="814" y="75"/>
                  </a:lnTo>
                  <a:lnTo>
                    <a:pt x="822" y="73"/>
                  </a:lnTo>
                  <a:lnTo>
                    <a:pt x="830" y="72"/>
                  </a:lnTo>
                  <a:lnTo>
                    <a:pt x="836" y="68"/>
                  </a:lnTo>
                  <a:lnTo>
                    <a:pt x="841" y="64"/>
                  </a:lnTo>
                  <a:lnTo>
                    <a:pt x="845" y="58"/>
                  </a:lnTo>
                  <a:lnTo>
                    <a:pt x="849" y="51"/>
                  </a:lnTo>
                  <a:lnTo>
                    <a:pt x="852" y="45"/>
                  </a:lnTo>
                  <a:lnTo>
                    <a:pt x="852" y="37"/>
                  </a:lnTo>
                  <a:lnTo>
                    <a:pt x="852" y="37"/>
                  </a:lnTo>
                  <a:lnTo>
                    <a:pt x="852" y="37"/>
                  </a:lnTo>
                  <a:lnTo>
                    <a:pt x="852" y="30"/>
                  </a:lnTo>
                  <a:lnTo>
                    <a:pt x="849" y="23"/>
                  </a:lnTo>
                  <a:lnTo>
                    <a:pt x="845" y="17"/>
                  </a:lnTo>
                  <a:lnTo>
                    <a:pt x="841" y="11"/>
                  </a:lnTo>
                  <a:lnTo>
                    <a:pt x="836" y="6"/>
                  </a:lnTo>
                  <a:lnTo>
                    <a:pt x="830" y="3"/>
                  </a:lnTo>
                  <a:lnTo>
                    <a:pt x="822" y="2"/>
                  </a:lnTo>
                  <a:lnTo>
                    <a:pt x="814" y="0"/>
                  </a:lnTo>
                  <a:lnTo>
                    <a:pt x="36" y="0"/>
                  </a:lnTo>
                  <a:lnTo>
                    <a:pt x="36" y="0"/>
                  </a:lnTo>
                  <a:lnTo>
                    <a:pt x="36" y="0"/>
                  </a:lnTo>
                  <a:lnTo>
                    <a:pt x="30" y="2"/>
                  </a:lnTo>
                  <a:lnTo>
                    <a:pt x="22" y="3"/>
                  </a:lnTo>
                  <a:lnTo>
                    <a:pt x="16" y="6"/>
                  </a:lnTo>
                  <a:lnTo>
                    <a:pt x="11" y="11"/>
                  </a:lnTo>
                  <a:lnTo>
                    <a:pt x="6" y="17"/>
                  </a:lnTo>
                  <a:lnTo>
                    <a:pt x="2" y="23"/>
                  </a:lnTo>
                  <a:lnTo>
                    <a:pt x="0" y="30"/>
                  </a:lnTo>
                  <a:lnTo>
                    <a:pt x="0" y="37"/>
                  </a:lnTo>
                  <a:lnTo>
                    <a:pt x="0" y="37"/>
                  </a:lnTo>
                  <a:lnTo>
                    <a:pt x="0" y="37"/>
                  </a:lnTo>
                  <a:lnTo>
                    <a:pt x="0" y="45"/>
                  </a:lnTo>
                  <a:lnTo>
                    <a:pt x="2" y="51"/>
                  </a:lnTo>
                  <a:lnTo>
                    <a:pt x="6" y="58"/>
                  </a:lnTo>
                  <a:lnTo>
                    <a:pt x="11" y="64"/>
                  </a:lnTo>
                  <a:lnTo>
                    <a:pt x="16" y="68"/>
                  </a:lnTo>
                  <a:lnTo>
                    <a:pt x="22" y="72"/>
                  </a:lnTo>
                  <a:lnTo>
                    <a:pt x="30" y="73"/>
                  </a:lnTo>
                  <a:lnTo>
                    <a:pt x="36" y="75"/>
                  </a:lnTo>
                  <a:lnTo>
                    <a:pt x="36"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4" name="Freeform 58">
              <a:extLst>
                <a:ext uri="{FF2B5EF4-FFF2-40B4-BE49-F238E27FC236}">
                  <a16:creationId xmlns:a16="http://schemas.microsoft.com/office/drawing/2014/main" id="{76D090B1-C6F8-4488-8855-3FB9D06DC7F9}"/>
                </a:ext>
              </a:extLst>
            </p:cNvPr>
            <p:cNvSpPr>
              <a:spLocks/>
            </p:cNvSpPr>
            <p:nvPr/>
          </p:nvSpPr>
          <p:spPr bwMode="auto">
            <a:xfrm>
              <a:off x="5851525" y="1651001"/>
              <a:ext cx="179388" cy="290513"/>
            </a:xfrm>
            <a:custGeom>
              <a:avLst/>
              <a:gdLst>
                <a:gd name="T0" fmla="*/ 56 w 227"/>
                <a:gd name="T1" fmla="*/ 360 h 365"/>
                <a:gd name="T2" fmla="*/ 56 w 227"/>
                <a:gd name="T3" fmla="*/ 68 h 365"/>
                <a:gd name="T4" fmla="*/ 56 w 227"/>
                <a:gd name="T5" fmla="*/ 68 h 365"/>
                <a:gd name="T6" fmla="*/ 58 w 227"/>
                <a:gd name="T7" fmla="*/ 62 h 365"/>
                <a:gd name="T8" fmla="*/ 59 w 227"/>
                <a:gd name="T9" fmla="*/ 59 h 365"/>
                <a:gd name="T10" fmla="*/ 62 w 227"/>
                <a:gd name="T11" fmla="*/ 56 h 365"/>
                <a:gd name="T12" fmla="*/ 67 w 227"/>
                <a:gd name="T13" fmla="*/ 56 h 365"/>
                <a:gd name="T14" fmla="*/ 162 w 227"/>
                <a:gd name="T15" fmla="*/ 56 h 365"/>
                <a:gd name="T16" fmla="*/ 162 w 227"/>
                <a:gd name="T17" fmla="*/ 56 h 365"/>
                <a:gd name="T18" fmla="*/ 165 w 227"/>
                <a:gd name="T19" fmla="*/ 57 h 365"/>
                <a:gd name="T20" fmla="*/ 168 w 227"/>
                <a:gd name="T21" fmla="*/ 59 h 365"/>
                <a:gd name="T22" fmla="*/ 170 w 227"/>
                <a:gd name="T23" fmla="*/ 62 h 365"/>
                <a:gd name="T24" fmla="*/ 171 w 227"/>
                <a:gd name="T25" fmla="*/ 65 h 365"/>
                <a:gd name="T26" fmla="*/ 171 w 227"/>
                <a:gd name="T27" fmla="*/ 87 h 365"/>
                <a:gd name="T28" fmla="*/ 227 w 227"/>
                <a:gd name="T29" fmla="*/ 87 h 365"/>
                <a:gd name="T30" fmla="*/ 227 w 227"/>
                <a:gd name="T31" fmla="*/ 57 h 365"/>
                <a:gd name="T32" fmla="*/ 227 w 227"/>
                <a:gd name="T33" fmla="*/ 57 h 365"/>
                <a:gd name="T34" fmla="*/ 227 w 227"/>
                <a:gd name="T35" fmla="*/ 45 h 365"/>
                <a:gd name="T36" fmla="*/ 224 w 227"/>
                <a:gd name="T37" fmla="*/ 33 h 365"/>
                <a:gd name="T38" fmla="*/ 219 w 227"/>
                <a:gd name="T39" fmla="*/ 23 h 365"/>
                <a:gd name="T40" fmla="*/ 213 w 227"/>
                <a:gd name="T41" fmla="*/ 14 h 365"/>
                <a:gd name="T42" fmla="*/ 204 w 227"/>
                <a:gd name="T43" fmla="*/ 8 h 365"/>
                <a:gd name="T44" fmla="*/ 194 w 227"/>
                <a:gd name="T45" fmla="*/ 3 h 365"/>
                <a:gd name="T46" fmla="*/ 184 w 227"/>
                <a:gd name="T47" fmla="*/ 0 h 365"/>
                <a:gd name="T48" fmla="*/ 170 w 227"/>
                <a:gd name="T49" fmla="*/ 0 h 365"/>
                <a:gd name="T50" fmla="*/ 61 w 227"/>
                <a:gd name="T51" fmla="*/ 0 h 365"/>
                <a:gd name="T52" fmla="*/ 61 w 227"/>
                <a:gd name="T53" fmla="*/ 0 h 365"/>
                <a:gd name="T54" fmla="*/ 47 w 227"/>
                <a:gd name="T55" fmla="*/ 0 h 365"/>
                <a:gd name="T56" fmla="*/ 34 w 227"/>
                <a:gd name="T57" fmla="*/ 3 h 365"/>
                <a:gd name="T58" fmla="*/ 25 w 227"/>
                <a:gd name="T59" fmla="*/ 8 h 365"/>
                <a:gd name="T60" fmla="*/ 16 w 227"/>
                <a:gd name="T61" fmla="*/ 16 h 365"/>
                <a:gd name="T62" fmla="*/ 10 w 227"/>
                <a:gd name="T63" fmla="*/ 25 h 365"/>
                <a:gd name="T64" fmla="*/ 5 w 227"/>
                <a:gd name="T65" fmla="*/ 34 h 365"/>
                <a:gd name="T66" fmla="*/ 2 w 227"/>
                <a:gd name="T67" fmla="*/ 47 h 365"/>
                <a:gd name="T68" fmla="*/ 0 w 227"/>
                <a:gd name="T69" fmla="*/ 61 h 365"/>
                <a:gd name="T70" fmla="*/ 0 w 227"/>
                <a:gd name="T71" fmla="*/ 365 h 365"/>
                <a:gd name="T72" fmla="*/ 0 w 227"/>
                <a:gd name="T73" fmla="*/ 365 h 365"/>
                <a:gd name="T74" fmla="*/ 19 w 227"/>
                <a:gd name="T75" fmla="*/ 362 h 365"/>
                <a:gd name="T76" fmla="*/ 39 w 227"/>
                <a:gd name="T77" fmla="*/ 360 h 365"/>
                <a:gd name="T78" fmla="*/ 56 w 227"/>
                <a:gd name="T79" fmla="*/ 36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365">
                  <a:moveTo>
                    <a:pt x="56" y="360"/>
                  </a:moveTo>
                  <a:lnTo>
                    <a:pt x="56" y="68"/>
                  </a:lnTo>
                  <a:lnTo>
                    <a:pt x="56" y="68"/>
                  </a:lnTo>
                  <a:lnTo>
                    <a:pt x="58" y="62"/>
                  </a:lnTo>
                  <a:lnTo>
                    <a:pt x="59" y="59"/>
                  </a:lnTo>
                  <a:lnTo>
                    <a:pt x="62" y="56"/>
                  </a:lnTo>
                  <a:lnTo>
                    <a:pt x="67" y="56"/>
                  </a:lnTo>
                  <a:lnTo>
                    <a:pt x="162" y="56"/>
                  </a:lnTo>
                  <a:lnTo>
                    <a:pt x="162" y="56"/>
                  </a:lnTo>
                  <a:lnTo>
                    <a:pt x="165" y="57"/>
                  </a:lnTo>
                  <a:lnTo>
                    <a:pt x="168" y="59"/>
                  </a:lnTo>
                  <a:lnTo>
                    <a:pt x="170" y="62"/>
                  </a:lnTo>
                  <a:lnTo>
                    <a:pt x="171" y="65"/>
                  </a:lnTo>
                  <a:lnTo>
                    <a:pt x="171" y="87"/>
                  </a:lnTo>
                  <a:lnTo>
                    <a:pt x="227" y="87"/>
                  </a:lnTo>
                  <a:lnTo>
                    <a:pt x="227" y="57"/>
                  </a:lnTo>
                  <a:lnTo>
                    <a:pt x="227" y="57"/>
                  </a:lnTo>
                  <a:lnTo>
                    <a:pt x="227" y="45"/>
                  </a:lnTo>
                  <a:lnTo>
                    <a:pt x="224" y="33"/>
                  </a:lnTo>
                  <a:lnTo>
                    <a:pt x="219" y="23"/>
                  </a:lnTo>
                  <a:lnTo>
                    <a:pt x="213" y="14"/>
                  </a:lnTo>
                  <a:lnTo>
                    <a:pt x="204" y="8"/>
                  </a:lnTo>
                  <a:lnTo>
                    <a:pt x="194" y="3"/>
                  </a:lnTo>
                  <a:lnTo>
                    <a:pt x="184" y="0"/>
                  </a:lnTo>
                  <a:lnTo>
                    <a:pt x="170" y="0"/>
                  </a:lnTo>
                  <a:lnTo>
                    <a:pt x="61" y="0"/>
                  </a:lnTo>
                  <a:lnTo>
                    <a:pt x="61" y="0"/>
                  </a:lnTo>
                  <a:lnTo>
                    <a:pt x="47" y="0"/>
                  </a:lnTo>
                  <a:lnTo>
                    <a:pt x="34" y="3"/>
                  </a:lnTo>
                  <a:lnTo>
                    <a:pt x="25" y="8"/>
                  </a:lnTo>
                  <a:lnTo>
                    <a:pt x="16" y="16"/>
                  </a:lnTo>
                  <a:lnTo>
                    <a:pt x="10" y="25"/>
                  </a:lnTo>
                  <a:lnTo>
                    <a:pt x="5" y="34"/>
                  </a:lnTo>
                  <a:lnTo>
                    <a:pt x="2" y="47"/>
                  </a:lnTo>
                  <a:lnTo>
                    <a:pt x="0" y="61"/>
                  </a:lnTo>
                  <a:lnTo>
                    <a:pt x="0" y="365"/>
                  </a:lnTo>
                  <a:lnTo>
                    <a:pt x="0" y="365"/>
                  </a:lnTo>
                  <a:lnTo>
                    <a:pt x="19" y="362"/>
                  </a:lnTo>
                  <a:lnTo>
                    <a:pt x="39" y="360"/>
                  </a:lnTo>
                  <a:lnTo>
                    <a:pt x="56"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5" name="Freeform 59">
              <a:extLst>
                <a:ext uri="{FF2B5EF4-FFF2-40B4-BE49-F238E27FC236}">
                  <a16:creationId xmlns:a16="http://schemas.microsoft.com/office/drawing/2014/main" id="{06C62D42-FE76-4A60-B421-0181B8ECD648}"/>
                </a:ext>
              </a:extLst>
            </p:cNvPr>
            <p:cNvSpPr>
              <a:spLocks/>
            </p:cNvSpPr>
            <p:nvPr/>
          </p:nvSpPr>
          <p:spPr bwMode="auto">
            <a:xfrm>
              <a:off x="6054725" y="1414463"/>
              <a:ext cx="123825" cy="673100"/>
            </a:xfrm>
            <a:custGeom>
              <a:avLst/>
              <a:gdLst>
                <a:gd name="T0" fmla="*/ 132 w 156"/>
                <a:gd name="T1" fmla="*/ 107 h 848"/>
                <a:gd name="T2" fmla="*/ 156 w 156"/>
                <a:gd name="T3" fmla="*/ 79 h 848"/>
                <a:gd name="T4" fmla="*/ 156 w 156"/>
                <a:gd name="T5" fmla="*/ 31 h 848"/>
                <a:gd name="T6" fmla="*/ 125 w 156"/>
                <a:gd name="T7" fmla="*/ 31 h 848"/>
                <a:gd name="T8" fmla="*/ 125 w 156"/>
                <a:gd name="T9" fmla="*/ 0 h 848"/>
                <a:gd name="T10" fmla="*/ 29 w 156"/>
                <a:gd name="T11" fmla="*/ 0 h 848"/>
                <a:gd name="T12" fmla="*/ 29 w 156"/>
                <a:gd name="T13" fmla="*/ 31 h 848"/>
                <a:gd name="T14" fmla="*/ 0 w 156"/>
                <a:gd name="T15" fmla="*/ 31 h 848"/>
                <a:gd name="T16" fmla="*/ 0 w 156"/>
                <a:gd name="T17" fmla="*/ 79 h 848"/>
                <a:gd name="T18" fmla="*/ 23 w 156"/>
                <a:gd name="T19" fmla="*/ 107 h 848"/>
                <a:gd name="T20" fmla="*/ 21 w 156"/>
                <a:gd name="T21" fmla="*/ 390 h 848"/>
                <a:gd name="T22" fmla="*/ 21 w 156"/>
                <a:gd name="T23" fmla="*/ 390 h 848"/>
                <a:gd name="T24" fmla="*/ 32 w 156"/>
                <a:gd name="T25" fmla="*/ 394 h 848"/>
                <a:gd name="T26" fmla="*/ 41 w 156"/>
                <a:gd name="T27" fmla="*/ 400 h 848"/>
                <a:gd name="T28" fmla="*/ 49 w 156"/>
                <a:gd name="T29" fmla="*/ 408 h 848"/>
                <a:gd name="T30" fmla="*/ 57 w 156"/>
                <a:gd name="T31" fmla="*/ 418 h 848"/>
                <a:gd name="T32" fmla="*/ 62 w 156"/>
                <a:gd name="T33" fmla="*/ 427 h 848"/>
                <a:gd name="T34" fmla="*/ 66 w 156"/>
                <a:gd name="T35" fmla="*/ 438 h 848"/>
                <a:gd name="T36" fmla="*/ 69 w 156"/>
                <a:gd name="T37" fmla="*/ 450 h 848"/>
                <a:gd name="T38" fmla="*/ 71 w 156"/>
                <a:gd name="T39" fmla="*/ 463 h 848"/>
                <a:gd name="T40" fmla="*/ 71 w 156"/>
                <a:gd name="T41" fmla="*/ 848 h 848"/>
                <a:gd name="T42" fmla="*/ 136 w 156"/>
                <a:gd name="T43" fmla="*/ 848 h 848"/>
                <a:gd name="T44" fmla="*/ 132 w 156"/>
                <a:gd name="T45" fmla="*/ 10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6" h="848">
                  <a:moveTo>
                    <a:pt x="132" y="107"/>
                  </a:moveTo>
                  <a:lnTo>
                    <a:pt x="156" y="79"/>
                  </a:lnTo>
                  <a:lnTo>
                    <a:pt x="156" y="31"/>
                  </a:lnTo>
                  <a:lnTo>
                    <a:pt x="125" y="31"/>
                  </a:lnTo>
                  <a:lnTo>
                    <a:pt x="125" y="0"/>
                  </a:lnTo>
                  <a:lnTo>
                    <a:pt x="29" y="0"/>
                  </a:lnTo>
                  <a:lnTo>
                    <a:pt x="29" y="31"/>
                  </a:lnTo>
                  <a:lnTo>
                    <a:pt x="0" y="31"/>
                  </a:lnTo>
                  <a:lnTo>
                    <a:pt x="0" y="79"/>
                  </a:lnTo>
                  <a:lnTo>
                    <a:pt x="23" y="107"/>
                  </a:lnTo>
                  <a:lnTo>
                    <a:pt x="21" y="390"/>
                  </a:lnTo>
                  <a:lnTo>
                    <a:pt x="21" y="390"/>
                  </a:lnTo>
                  <a:lnTo>
                    <a:pt x="32" y="394"/>
                  </a:lnTo>
                  <a:lnTo>
                    <a:pt x="41" y="400"/>
                  </a:lnTo>
                  <a:lnTo>
                    <a:pt x="49" y="408"/>
                  </a:lnTo>
                  <a:lnTo>
                    <a:pt x="57" y="418"/>
                  </a:lnTo>
                  <a:lnTo>
                    <a:pt x="62" y="427"/>
                  </a:lnTo>
                  <a:lnTo>
                    <a:pt x="66" y="438"/>
                  </a:lnTo>
                  <a:lnTo>
                    <a:pt x="69" y="450"/>
                  </a:lnTo>
                  <a:lnTo>
                    <a:pt x="71" y="463"/>
                  </a:lnTo>
                  <a:lnTo>
                    <a:pt x="71" y="848"/>
                  </a:lnTo>
                  <a:lnTo>
                    <a:pt x="136" y="848"/>
                  </a:lnTo>
                  <a:lnTo>
                    <a:pt x="132" y="1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6" name="Freeform 60">
              <a:extLst>
                <a:ext uri="{FF2B5EF4-FFF2-40B4-BE49-F238E27FC236}">
                  <a16:creationId xmlns:a16="http://schemas.microsoft.com/office/drawing/2014/main" id="{5CC2E583-7147-4229-AFEB-2CE2955C9277}"/>
                </a:ext>
              </a:extLst>
            </p:cNvPr>
            <p:cNvSpPr>
              <a:spLocks/>
            </p:cNvSpPr>
            <p:nvPr/>
          </p:nvSpPr>
          <p:spPr bwMode="auto">
            <a:xfrm>
              <a:off x="6188075" y="1557338"/>
              <a:ext cx="187325" cy="530225"/>
            </a:xfrm>
            <a:custGeom>
              <a:avLst/>
              <a:gdLst>
                <a:gd name="T0" fmla="*/ 165 w 237"/>
                <a:gd name="T1" fmla="*/ 109 h 668"/>
                <a:gd name="T2" fmla="*/ 165 w 237"/>
                <a:gd name="T3" fmla="*/ 109 h 668"/>
                <a:gd name="T4" fmla="*/ 165 w 237"/>
                <a:gd name="T5" fmla="*/ 101 h 668"/>
                <a:gd name="T6" fmla="*/ 162 w 237"/>
                <a:gd name="T7" fmla="*/ 93 h 668"/>
                <a:gd name="T8" fmla="*/ 159 w 237"/>
                <a:gd name="T9" fmla="*/ 87 h 668"/>
                <a:gd name="T10" fmla="*/ 154 w 237"/>
                <a:gd name="T11" fmla="*/ 81 h 668"/>
                <a:gd name="T12" fmla="*/ 148 w 237"/>
                <a:gd name="T13" fmla="*/ 76 h 668"/>
                <a:gd name="T14" fmla="*/ 142 w 237"/>
                <a:gd name="T15" fmla="*/ 73 h 668"/>
                <a:gd name="T16" fmla="*/ 134 w 237"/>
                <a:gd name="T17" fmla="*/ 70 h 668"/>
                <a:gd name="T18" fmla="*/ 126 w 237"/>
                <a:gd name="T19" fmla="*/ 70 h 668"/>
                <a:gd name="T20" fmla="*/ 100 w 237"/>
                <a:gd name="T21" fmla="*/ 70 h 668"/>
                <a:gd name="T22" fmla="*/ 100 w 237"/>
                <a:gd name="T23" fmla="*/ 48 h 668"/>
                <a:gd name="T24" fmla="*/ 100 w 237"/>
                <a:gd name="T25" fmla="*/ 48 h 668"/>
                <a:gd name="T26" fmla="*/ 101 w 237"/>
                <a:gd name="T27" fmla="*/ 42 h 668"/>
                <a:gd name="T28" fmla="*/ 103 w 237"/>
                <a:gd name="T29" fmla="*/ 37 h 668"/>
                <a:gd name="T30" fmla="*/ 106 w 237"/>
                <a:gd name="T31" fmla="*/ 34 h 668"/>
                <a:gd name="T32" fmla="*/ 114 w 237"/>
                <a:gd name="T33" fmla="*/ 34 h 668"/>
                <a:gd name="T34" fmla="*/ 191 w 237"/>
                <a:gd name="T35" fmla="*/ 34 h 668"/>
                <a:gd name="T36" fmla="*/ 191 w 237"/>
                <a:gd name="T37" fmla="*/ 34 h 668"/>
                <a:gd name="T38" fmla="*/ 198 w 237"/>
                <a:gd name="T39" fmla="*/ 36 h 668"/>
                <a:gd name="T40" fmla="*/ 201 w 237"/>
                <a:gd name="T41" fmla="*/ 39 h 668"/>
                <a:gd name="T42" fmla="*/ 202 w 237"/>
                <a:gd name="T43" fmla="*/ 45 h 668"/>
                <a:gd name="T44" fmla="*/ 202 w 237"/>
                <a:gd name="T45" fmla="*/ 50 h 668"/>
                <a:gd name="T46" fmla="*/ 202 w 237"/>
                <a:gd name="T47" fmla="*/ 668 h 668"/>
                <a:gd name="T48" fmla="*/ 237 w 237"/>
                <a:gd name="T49" fmla="*/ 668 h 668"/>
                <a:gd name="T50" fmla="*/ 237 w 237"/>
                <a:gd name="T51" fmla="*/ 50 h 668"/>
                <a:gd name="T52" fmla="*/ 237 w 237"/>
                <a:gd name="T53" fmla="*/ 50 h 668"/>
                <a:gd name="T54" fmla="*/ 237 w 237"/>
                <a:gd name="T55" fmla="*/ 40 h 668"/>
                <a:gd name="T56" fmla="*/ 233 w 237"/>
                <a:gd name="T57" fmla="*/ 31 h 668"/>
                <a:gd name="T58" fmla="*/ 230 w 237"/>
                <a:gd name="T59" fmla="*/ 23 h 668"/>
                <a:gd name="T60" fmla="*/ 226 w 237"/>
                <a:gd name="T61" fmla="*/ 16 h 668"/>
                <a:gd name="T62" fmla="*/ 226 w 237"/>
                <a:gd name="T63" fmla="*/ 16 h 668"/>
                <a:gd name="T64" fmla="*/ 219 w 237"/>
                <a:gd name="T65" fmla="*/ 8 h 668"/>
                <a:gd name="T66" fmla="*/ 212 w 237"/>
                <a:gd name="T67" fmla="*/ 3 h 668"/>
                <a:gd name="T68" fmla="*/ 202 w 237"/>
                <a:gd name="T69" fmla="*/ 2 h 668"/>
                <a:gd name="T70" fmla="*/ 193 w 237"/>
                <a:gd name="T71" fmla="*/ 0 h 668"/>
                <a:gd name="T72" fmla="*/ 108 w 237"/>
                <a:gd name="T73" fmla="*/ 0 h 668"/>
                <a:gd name="T74" fmla="*/ 108 w 237"/>
                <a:gd name="T75" fmla="*/ 0 h 668"/>
                <a:gd name="T76" fmla="*/ 97 w 237"/>
                <a:gd name="T77" fmla="*/ 2 h 668"/>
                <a:gd name="T78" fmla="*/ 89 w 237"/>
                <a:gd name="T79" fmla="*/ 3 h 668"/>
                <a:gd name="T80" fmla="*/ 81 w 237"/>
                <a:gd name="T81" fmla="*/ 8 h 668"/>
                <a:gd name="T82" fmla="*/ 75 w 237"/>
                <a:gd name="T83" fmla="*/ 14 h 668"/>
                <a:gd name="T84" fmla="*/ 72 w 237"/>
                <a:gd name="T85" fmla="*/ 20 h 668"/>
                <a:gd name="T86" fmla="*/ 69 w 237"/>
                <a:gd name="T87" fmla="*/ 29 h 668"/>
                <a:gd name="T88" fmla="*/ 67 w 237"/>
                <a:gd name="T89" fmla="*/ 39 h 668"/>
                <a:gd name="T90" fmla="*/ 66 w 237"/>
                <a:gd name="T91" fmla="*/ 48 h 668"/>
                <a:gd name="T92" fmla="*/ 66 w 237"/>
                <a:gd name="T93" fmla="*/ 70 h 668"/>
                <a:gd name="T94" fmla="*/ 41 w 237"/>
                <a:gd name="T95" fmla="*/ 70 h 668"/>
                <a:gd name="T96" fmla="*/ 41 w 237"/>
                <a:gd name="T97" fmla="*/ 70 h 668"/>
                <a:gd name="T98" fmla="*/ 31 w 237"/>
                <a:gd name="T99" fmla="*/ 70 h 668"/>
                <a:gd name="T100" fmla="*/ 25 w 237"/>
                <a:gd name="T101" fmla="*/ 73 h 668"/>
                <a:gd name="T102" fmla="*/ 17 w 237"/>
                <a:gd name="T103" fmla="*/ 76 h 668"/>
                <a:gd name="T104" fmla="*/ 13 w 237"/>
                <a:gd name="T105" fmla="*/ 81 h 668"/>
                <a:gd name="T106" fmla="*/ 7 w 237"/>
                <a:gd name="T107" fmla="*/ 87 h 668"/>
                <a:gd name="T108" fmla="*/ 3 w 237"/>
                <a:gd name="T109" fmla="*/ 93 h 668"/>
                <a:gd name="T110" fmla="*/ 2 w 237"/>
                <a:gd name="T111" fmla="*/ 101 h 668"/>
                <a:gd name="T112" fmla="*/ 0 w 237"/>
                <a:gd name="T113" fmla="*/ 109 h 668"/>
                <a:gd name="T114" fmla="*/ 0 w 237"/>
                <a:gd name="T115" fmla="*/ 668 h 668"/>
                <a:gd name="T116" fmla="*/ 165 w 237"/>
                <a:gd name="T117" fmla="*/ 668 h 668"/>
                <a:gd name="T118" fmla="*/ 165 w 237"/>
                <a:gd name="T119" fmla="*/ 109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7" h="668">
                  <a:moveTo>
                    <a:pt x="165" y="109"/>
                  </a:moveTo>
                  <a:lnTo>
                    <a:pt x="165" y="109"/>
                  </a:lnTo>
                  <a:lnTo>
                    <a:pt x="165" y="101"/>
                  </a:lnTo>
                  <a:lnTo>
                    <a:pt x="162" y="93"/>
                  </a:lnTo>
                  <a:lnTo>
                    <a:pt x="159" y="87"/>
                  </a:lnTo>
                  <a:lnTo>
                    <a:pt x="154" y="81"/>
                  </a:lnTo>
                  <a:lnTo>
                    <a:pt x="148" y="76"/>
                  </a:lnTo>
                  <a:lnTo>
                    <a:pt x="142" y="73"/>
                  </a:lnTo>
                  <a:lnTo>
                    <a:pt x="134" y="70"/>
                  </a:lnTo>
                  <a:lnTo>
                    <a:pt x="126" y="70"/>
                  </a:lnTo>
                  <a:lnTo>
                    <a:pt x="100" y="70"/>
                  </a:lnTo>
                  <a:lnTo>
                    <a:pt x="100" y="48"/>
                  </a:lnTo>
                  <a:lnTo>
                    <a:pt x="100" y="48"/>
                  </a:lnTo>
                  <a:lnTo>
                    <a:pt x="101" y="42"/>
                  </a:lnTo>
                  <a:lnTo>
                    <a:pt x="103" y="37"/>
                  </a:lnTo>
                  <a:lnTo>
                    <a:pt x="106" y="34"/>
                  </a:lnTo>
                  <a:lnTo>
                    <a:pt x="114" y="34"/>
                  </a:lnTo>
                  <a:lnTo>
                    <a:pt x="191" y="34"/>
                  </a:lnTo>
                  <a:lnTo>
                    <a:pt x="191" y="34"/>
                  </a:lnTo>
                  <a:lnTo>
                    <a:pt x="198" y="36"/>
                  </a:lnTo>
                  <a:lnTo>
                    <a:pt x="201" y="39"/>
                  </a:lnTo>
                  <a:lnTo>
                    <a:pt x="202" y="45"/>
                  </a:lnTo>
                  <a:lnTo>
                    <a:pt x="202" y="50"/>
                  </a:lnTo>
                  <a:lnTo>
                    <a:pt x="202" y="668"/>
                  </a:lnTo>
                  <a:lnTo>
                    <a:pt x="237" y="668"/>
                  </a:lnTo>
                  <a:lnTo>
                    <a:pt x="237" y="50"/>
                  </a:lnTo>
                  <a:lnTo>
                    <a:pt x="237" y="50"/>
                  </a:lnTo>
                  <a:lnTo>
                    <a:pt x="237" y="40"/>
                  </a:lnTo>
                  <a:lnTo>
                    <a:pt x="233" y="31"/>
                  </a:lnTo>
                  <a:lnTo>
                    <a:pt x="230" y="23"/>
                  </a:lnTo>
                  <a:lnTo>
                    <a:pt x="226" y="16"/>
                  </a:lnTo>
                  <a:lnTo>
                    <a:pt x="226" y="16"/>
                  </a:lnTo>
                  <a:lnTo>
                    <a:pt x="219" y="8"/>
                  </a:lnTo>
                  <a:lnTo>
                    <a:pt x="212" y="3"/>
                  </a:lnTo>
                  <a:lnTo>
                    <a:pt x="202" y="2"/>
                  </a:lnTo>
                  <a:lnTo>
                    <a:pt x="193" y="0"/>
                  </a:lnTo>
                  <a:lnTo>
                    <a:pt x="108" y="0"/>
                  </a:lnTo>
                  <a:lnTo>
                    <a:pt x="108" y="0"/>
                  </a:lnTo>
                  <a:lnTo>
                    <a:pt x="97" y="2"/>
                  </a:lnTo>
                  <a:lnTo>
                    <a:pt x="89" y="3"/>
                  </a:lnTo>
                  <a:lnTo>
                    <a:pt x="81" y="8"/>
                  </a:lnTo>
                  <a:lnTo>
                    <a:pt x="75" y="14"/>
                  </a:lnTo>
                  <a:lnTo>
                    <a:pt x="72" y="20"/>
                  </a:lnTo>
                  <a:lnTo>
                    <a:pt x="69" y="29"/>
                  </a:lnTo>
                  <a:lnTo>
                    <a:pt x="67" y="39"/>
                  </a:lnTo>
                  <a:lnTo>
                    <a:pt x="66" y="48"/>
                  </a:lnTo>
                  <a:lnTo>
                    <a:pt x="66" y="70"/>
                  </a:lnTo>
                  <a:lnTo>
                    <a:pt x="41" y="70"/>
                  </a:lnTo>
                  <a:lnTo>
                    <a:pt x="41" y="70"/>
                  </a:lnTo>
                  <a:lnTo>
                    <a:pt x="31" y="70"/>
                  </a:lnTo>
                  <a:lnTo>
                    <a:pt x="25" y="73"/>
                  </a:lnTo>
                  <a:lnTo>
                    <a:pt x="17" y="76"/>
                  </a:lnTo>
                  <a:lnTo>
                    <a:pt x="13" y="81"/>
                  </a:lnTo>
                  <a:lnTo>
                    <a:pt x="7" y="87"/>
                  </a:lnTo>
                  <a:lnTo>
                    <a:pt x="3" y="93"/>
                  </a:lnTo>
                  <a:lnTo>
                    <a:pt x="2" y="101"/>
                  </a:lnTo>
                  <a:lnTo>
                    <a:pt x="0" y="109"/>
                  </a:lnTo>
                  <a:lnTo>
                    <a:pt x="0" y="668"/>
                  </a:lnTo>
                  <a:lnTo>
                    <a:pt x="165" y="668"/>
                  </a:lnTo>
                  <a:lnTo>
                    <a:pt x="165"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7" name="Freeform 61">
              <a:extLst>
                <a:ext uri="{FF2B5EF4-FFF2-40B4-BE49-F238E27FC236}">
                  <a16:creationId xmlns:a16="http://schemas.microsoft.com/office/drawing/2014/main" id="{661F3DD4-A24E-4B43-9D74-91CE23205D7D}"/>
                </a:ext>
              </a:extLst>
            </p:cNvPr>
            <p:cNvSpPr>
              <a:spLocks/>
            </p:cNvSpPr>
            <p:nvPr/>
          </p:nvSpPr>
          <p:spPr bwMode="auto">
            <a:xfrm>
              <a:off x="5797550" y="1739901"/>
              <a:ext cx="295275" cy="347663"/>
            </a:xfrm>
            <a:custGeom>
              <a:avLst/>
              <a:gdLst>
                <a:gd name="T0" fmla="*/ 27 w 372"/>
                <a:gd name="T1" fmla="*/ 364 h 440"/>
                <a:gd name="T2" fmla="*/ 31 w 372"/>
                <a:gd name="T3" fmla="*/ 329 h 440"/>
                <a:gd name="T4" fmla="*/ 47 w 372"/>
                <a:gd name="T5" fmla="*/ 308 h 440"/>
                <a:gd name="T6" fmla="*/ 72 w 372"/>
                <a:gd name="T7" fmla="*/ 295 h 440"/>
                <a:gd name="T8" fmla="*/ 106 w 372"/>
                <a:gd name="T9" fmla="*/ 291 h 440"/>
                <a:gd name="T10" fmla="*/ 265 w 372"/>
                <a:gd name="T11" fmla="*/ 308 h 440"/>
                <a:gd name="T12" fmla="*/ 112 w 372"/>
                <a:gd name="T13" fmla="*/ 308 h 440"/>
                <a:gd name="T14" fmla="*/ 86 w 372"/>
                <a:gd name="T15" fmla="*/ 311 h 440"/>
                <a:gd name="T16" fmla="*/ 63 w 372"/>
                <a:gd name="T17" fmla="*/ 322 h 440"/>
                <a:gd name="T18" fmla="*/ 58 w 372"/>
                <a:gd name="T19" fmla="*/ 326 h 440"/>
                <a:gd name="T20" fmla="*/ 47 w 372"/>
                <a:gd name="T21" fmla="*/ 343 h 440"/>
                <a:gd name="T22" fmla="*/ 42 w 372"/>
                <a:gd name="T23" fmla="*/ 371 h 440"/>
                <a:gd name="T24" fmla="*/ 94 w 372"/>
                <a:gd name="T25" fmla="*/ 440 h 440"/>
                <a:gd name="T26" fmla="*/ 94 w 372"/>
                <a:gd name="T27" fmla="*/ 374 h 440"/>
                <a:gd name="T28" fmla="*/ 98 w 372"/>
                <a:gd name="T29" fmla="*/ 364 h 440"/>
                <a:gd name="T30" fmla="*/ 112 w 372"/>
                <a:gd name="T31" fmla="*/ 360 h 440"/>
                <a:gd name="T32" fmla="*/ 157 w 372"/>
                <a:gd name="T33" fmla="*/ 440 h 440"/>
                <a:gd name="T34" fmla="*/ 372 w 372"/>
                <a:gd name="T35" fmla="*/ 51 h 440"/>
                <a:gd name="T36" fmla="*/ 370 w 372"/>
                <a:gd name="T37" fmla="*/ 42 h 440"/>
                <a:gd name="T38" fmla="*/ 362 w 372"/>
                <a:gd name="T39" fmla="*/ 24 h 440"/>
                <a:gd name="T40" fmla="*/ 348 w 372"/>
                <a:gd name="T41" fmla="*/ 10 h 440"/>
                <a:gd name="T42" fmla="*/ 330 w 372"/>
                <a:gd name="T43" fmla="*/ 2 h 440"/>
                <a:gd name="T44" fmla="*/ 209 w 372"/>
                <a:gd name="T45" fmla="*/ 0 h 440"/>
                <a:gd name="T46" fmla="*/ 199 w 372"/>
                <a:gd name="T47" fmla="*/ 2 h 440"/>
                <a:gd name="T48" fmla="*/ 181 w 372"/>
                <a:gd name="T49" fmla="*/ 10 h 440"/>
                <a:gd name="T50" fmla="*/ 167 w 372"/>
                <a:gd name="T51" fmla="*/ 24 h 440"/>
                <a:gd name="T52" fmla="*/ 159 w 372"/>
                <a:gd name="T53" fmla="*/ 42 h 440"/>
                <a:gd name="T54" fmla="*/ 157 w 372"/>
                <a:gd name="T55" fmla="*/ 250 h 440"/>
                <a:gd name="T56" fmla="*/ 265 w 372"/>
                <a:gd name="T57" fmla="*/ 264 h 440"/>
                <a:gd name="T58" fmla="*/ 106 w 372"/>
                <a:gd name="T59" fmla="*/ 264 h 440"/>
                <a:gd name="T60" fmla="*/ 63 w 372"/>
                <a:gd name="T61" fmla="*/ 270 h 440"/>
                <a:gd name="T62" fmla="*/ 44 w 372"/>
                <a:gd name="T63" fmla="*/ 278 h 440"/>
                <a:gd name="T64" fmla="*/ 28 w 372"/>
                <a:gd name="T65" fmla="*/ 289 h 440"/>
                <a:gd name="T66" fmla="*/ 16 w 372"/>
                <a:gd name="T67" fmla="*/ 303 h 440"/>
                <a:gd name="T68" fmla="*/ 8 w 372"/>
                <a:gd name="T69" fmla="*/ 320 h 440"/>
                <a:gd name="T70" fmla="*/ 2 w 372"/>
                <a:gd name="T71" fmla="*/ 340 h 440"/>
                <a:gd name="T72" fmla="*/ 0 w 372"/>
                <a:gd name="T73" fmla="*/ 364 h 440"/>
                <a:gd name="T74" fmla="*/ 27 w 372"/>
                <a:gd name="T75"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440">
                  <a:moveTo>
                    <a:pt x="27" y="364"/>
                  </a:moveTo>
                  <a:lnTo>
                    <a:pt x="27" y="364"/>
                  </a:lnTo>
                  <a:lnTo>
                    <a:pt x="27" y="345"/>
                  </a:lnTo>
                  <a:lnTo>
                    <a:pt x="31" y="329"/>
                  </a:lnTo>
                  <a:lnTo>
                    <a:pt x="38" y="317"/>
                  </a:lnTo>
                  <a:lnTo>
                    <a:pt x="47" y="308"/>
                  </a:lnTo>
                  <a:lnTo>
                    <a:pt x="59" y="300"/>
                  </a:lnTo>
                  <a:lnTo>
                    <a:pt x="72" y="295"/>
                  </a:lnTo>
                  <a:lnTo>
                    <a:pt x="87" y="292"/>
                  </a:lnTo>
                  <a:lnTo>
                    <a:pt x="106" y="291"/>
                  </a:lnTo>
                  <a:lnTo>
                    <a:pt x="265" y="291"/>
                  </a:lnTo>
                  <a:lnTo>
                    <a:pt x="265" y="308"/>
                  </a:lnTo>
                  <a:lnTo>
                    <a:pt x="112" y="308"/>
                  </a:lnTo>
                  <a:lnTo>
                    <a:pt x="112" y="308"/>
                  </a:lnTo>
                  <a:lnTo>
                    <a:pt x="100" y="308"/>
                  </a:lnTo>
                  <a:lnTo>
                    <a:pt x="86" y="311"/>
                  </a:lnTo>
                  <a:lnTo>
                    <a:pt x="75" y="315"/>
                  </a:lnTo>
                  <a:lnTo>
                    <a:pt x="63" y="322"/>
                  </a:lnTo>
                  <a:lnTo>
                    <a:pt x="63" y="322"/>
                  </a:lnTo>
                  <a:lnTo>
                    <a:pt x="58" y="326"/>
                  </a:lnTo>
                  <a:lnTo>
                    <a:pt x="53" y="333"/>
                  </a:lnTo>
                  <a:lnTo>
                    <a:pt x="47" y="343"/>
                  </a:lnTo>
                  <a:lnTo>
                    <a:pt x="44" y="357"/>
                  </a:lnTo>
                  <a:lnTo>
                    <a:pt x="42" y="371"/>
                  </a:lnTo>
                  <a:lnTo>
                    <a:pt x="42" y="440"/>
                  </a:lnTo>
                  <a:lnTo>
                    <a:pt x="94" y="440"/>
                  </a:lnTo>
                  <a:lnTo>
                    <a:pt x="94" y="374"/>
                  </a:lnTo>
                  <a:lnTo>
                    <a:pt x="94" y="374"/>
                  </a:lnTo>
                  <a:lnTo>
                    <a:pt x="95" y="368"/>
                  </a:lnTo>
                  <a:lnTo>
                    <a:pt x="98" y="364"/>
                  </a:lnTo>
                  <a:lnTo>
                    <a:pt x="104" y="360"/>
                  </a:lnTo>
                  <a:lnTo>
                    <a:pt x="112" y="360"/>
                  </a:lnTo>
                  <a:lnTo>
                    <a:pt x="157" y="360"/>
                  </a:lnTo>
                  <a:lnTo>
                    <a:pt x="157" y="440"/>
                  </a:lnTo>
                  <a:lnTo>
                    <a:pt x="372" y="440"/>
                  </a:lnTo>
                  <a:lnTo>
                    <a:pt x="372" y="51"/>
                  </a:lnTo>
                  <a:lnTo>
                    <a:pt x="372" y="51"/>
                  </a:lnTo>
                  <a:lnTo>
                    <a:pt x="370" y="42"/>
                  </a:lnTo>
                  <a:lnTo>
                    <a:pt x="367" y="33"/>
                  </a:lnTo>
                  <a:lnTo>
                    <a:pt x="362" y="24"/>
                  </a:lnTo>
                  <a:lnTo>
                    <a:pt x="356" y="16"/>
                  </a:lnTo>
                  <a:lnTo>
                    <a:pt x="348" y="10"/>
                  </a:lnTo>
                  <a:lnTo>
                    <a:pt x="341" y="5"/>
                  </a:lnTo>
                  <a:lnTo>
                    <a:pt x="330" y="2"/>
                  </a:lnTo>
                  <a:lnTo>
                    <a:pt x="320" y="0"/>
                  </a:lnTo>
                  <a:lnTo>
                    <a:pt x="209" y="0"/>
                  </a:lnTo>
                  <a:lnTo>
                    <a:pt x="209" y="0"/>
                  </a:lnTo>
                  <a:lnTo>
                    <a:pt x="199" y="2"/>
                  </a:lnTo>
                  <a:lnTo>
                    <a:pt x="188" y="5"/>
                  </a:lnTo>
                  <a:lnTo>
                    <a:pt x="181" y="10"/>
                  </a:lnTo>
                  <a:lnTo>
                    <a:pt x="173" y="16"/>
                  </a:lnTo>
                  <a:lnTo>
                    <a:pt x="167" y="24"/>
                  </a:lnTo>
                  <a:lnTo>
                    <a:pt x="162" y="33"/>
                  </a:lnTo>
                  <a:lnTo>
                    <a:pt x="159" y="42"/>
                  </a:lnTo>
                  <a:lnTo>
                    <a:pt x="157" y="51"/>
                  </a:lnTo>
                  <a:lnTo>
                    <a:pt x="157" y="250"/>
                  </a:lnTo>
                  <a:lnTo>
                    <a:pt x="265" y="250"/>
                  </a:lnTo>
                  <a:lnTo>
                    <a:pt x="265" y="264"/>
                  </a:lnTo>
                  <a:lnTo>
                    <a:pt x="106" y="264"/>
                  </a:lnTo>
                  <a:lnTo>
                    <a:pt x="106" y="264"/>
                  </a:lnTo>
                  <a:lnTo>
                    <a:pt x="83" y="266"/>
                  </a:lnTo>
                  <a:lnTo>
                    <a:pt x="63" y="270"/>
                  </a:lnTo>
                  <a:lnTo>
                    <a:pt x="53" y="275"/>
                  </a:lnTo>
                  <a:lnTo>
                    <a:pt x="44" y="278"/>
                  </a:lnTo>
                  <a:lnTo>
                    <a:pt x="36" y="283"/>
                  </a:lnTo>
                  <a:lnTo>
                    <a:pt x="28" y="289"/>
                  </a:lnTo>
                  <a:lnTo>
                    <a:pt x="22" y="295"/>
                  </a:lnTo>
                  <a:lnTo>
                    <a:pt x="16" y="303"/>
                  </a:lnTo>
                  <a:lnTo>
                    <a:pt x="11" y="311"/>
                  </a:lnTo>
                  <a:lnTo>
                    <a:pt x="8" y="320"/>
                  </a:lnTo>
                  <a:lnTo>
                    <a:pt x="5" y="329"/>
                  </a:lnTo>
                  <a:lnTo>
                    <a:pt x="2" y="340"/>
                  </a:lnTo>
                  <a:lnTo>
                    <a:pt x="0" y="351"/>
                  </a:lnTo>
                  <a:lnTo>
                    <a:pt x="0" y="364"/>
                  </a:lnTo>
                  <a:lnTo>
                    <a:pt x="0" y="440"/>
                  </a:lnTo>
                  <a:lnTo>
                    <a:pt x="27" y="440"/>
                  </a:lnTo>
                  <a:lnTo>
                    <a:pt x="27" y="3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7" name="pole tekstowe 26">
            <a:extLst>
              <a:ext uri="{FF2B5EF4-FFF2-40B4-BE49-F238E27FC236}">
                <a16:creationId xmlns:a16="http://schemas.microsoft.com/office/drawing/2014/main" id="{CD366F32-C72C-4168-9595-1127EEDAA5EE}"/>
              </a:ext>
            </a:extLst>
          </p:cNvPr>
          <p:cNvSpPr txBox="1"/>
          <p:nvPr/>
        </p:nvSpPr>
        <p:spPr>
          <a:xfrm>
            <a:off x="1240410" y="3912545"/>
            <a:ext cx="1723793" cy="253916"/>
          </a:xfrm>
          <a:prstGeom prst="rect">
            <a:avLst/>
          </a:prstGeom>
          <a:noFill/>
        </p:spPr>
        <p:txBody>
          <a:bodyPr wrap="square" rtlCol="0">
            <a:spAutoFit/>
          </a:bodyPr>
          <a:lstStyle/>
          <a:p>
            <a:pPr marL="0" algn="ctr" defTabSz="914400" rtl="0" eaLnBrk="1" fontAlgn="t" latinLnBrk="0" hangingPunct="1"/>
            <a:r>
              <a:rPr lang="pl-PL" sz="1050"/>
              <a:t>od gospodarki i przemysłu</a:t>
            </a:r>
          </a:p>
        </p:txBody>
      </p:sp>
      <p:sp>
        <p:nvSpPr>
          <p:cNvPr id="2" name="Symbol zastępczy tekstu 7">
            <a:extLst>
              <a:ext uri="{FF2B5EF4-FFF2-40B4-BE49-F238E27FC236}">
                <a16:creationId xmlns:a16="http://schemas.microsoft.com/office/drawing/2014/main" id="{ABF103F3-CE54-4C62-8A35-8A67A810F4B0}"/>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25" name="pole tekstowe 124">
            <a:extLst>
              <a:ext uri="{FF2B5EF4-FFF2-40B4-BE49-F238E27FC236}">
                <a16:creationId xmlns:a16="http://schemas.microsoft.com/office/drawing/2014/main" id="{C76E9943-0A83-4D51-B62B-26C8F2E09987}"/>
              </a:ext>
            </a:extLst>
          </p:cNvPr>
          <p:cNvSpPr txBox="1"/>
          <p:nvPr/>
        </p:nvSpPr>
        <p:spPr>
          <a:xfrm>
            <a:off x="607579" y="1369313"/>
            <a:ext cx="2627005" cy="485061"/>
          </a:xfrm>
          <a:prstGeom prst="roundRect">
            <a:avLst>
              <a:gd name="adj" fmla="val 20341"/>
            </a:avLst>
          </a:prstGeom>
          <a:noFill/>
          <a:ln>
            <a:solidFill>
              <a:schemeClr val="bg1">
                <a:lumMod val="75000"/>
              </a:schemeClr>
            </a:solidFill>
            <a:prstDash val="dash"/>
          </a:ln>
        </p:spPr>
        <p:txBody>
          <a:bodyPr wrap="square">
            <a:spAutoFit/>
          </a:bodyPr>
          <a:lstStyle/>
          <a:p>
            <a:pPr algn="ctr"/>
            <a:r>
              <a:rPr lang="pl-PL" sz="1100" b="1" u="none" strike="noStrike">
                <a:effectLst/>
                <a:latin typeface="+mj-lt"/>
              </a:rPr>
              <a:t>ZOSTAŁY ZAPREZENTOWANE WSKAZANIA Z ISTOTNYMI RÓŻNICAMI </a:t>
            </a:r>
            <a:endParaRPr lang="pl-PL" sz="1100" b="1"/>
          </a:p>
        </p:txBody>
      </p:sp>
    </p:spTree>
    <p:extLst>
      <p:ext uri="{BB962C8B-B14F-4D97-AF65-F5344CB8AC3E}">
        <p14:creationId xmlns:p14="http://schemas.microsoft.com/office/powerpoint/2010/main" val="423175186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Źródła informacji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P6. Skąd, na ogół, dowiaduje się Pan(i) o sprawach dotyczących środowiska naturalnego? Proszę podać maksymalnie trzy główne źródła informacji.</a:t>
            </a:r>
          </a:p>
          <a:p>
            <a:pPr algn="just"/>
            <a:r>
              <a:rPr lang="pl-PL" sz="800" i="1">
                <a:solidFill>
                  <a:schemeClr val="bg1">
                    <a:lumMod val="75000"/>
                  </a:schemeClr>
                </a:solidFill>
              </a:rPr>
              <a:t>Pytanie wielokrotnego wyboru</a:t>
            </a:r>
            <a:r>
              <a:rPr lang="pl-PL" sz="800" i="1"/>
              <a:t>.</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sp>
        <p:nvSpPr>
          <p:cNvPr id="4" name="pole tekstowe 3">
            <a:extLst>
              <a:ext uri="{FF2B5EF4-FFF2-40B4-BE49-F238E27FC236}">
                <a16:creationId xmlns:a16="http://schemas.microsoft.com/office/drawing/2014/main" id="{FEFF52A8-9A0E-4725-9C64-AF4D5865317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sp>
        <p:nvSpPr>
          <p:cNvPr id="6" name="Prostokąt: zaokrąglone rogi 5">
            <a:extLst>
              <a:ext uri="{FF2B5EF4-FFF2-40B4-BE49-F238E27FC236}">
                <a16:creationId xmlns:a16="http://schemas.microsoft.com/office/drawing/2014/main" id="{40428FCA-B721-4CFF-8983-8A8846975620}"/>
              </a:ext>
            </a:extLst>
          </p:cNvPr>
          <p:cNvSpPr/>
          <p:nvPr/>
        </p:nvSpPr>
        <p:spPr>
          <a:xfrm>
            <a:off x="2051720" y="1396778"/>
            <a:ext cx="5147880" cy="1163230"/>
          </a:xfrm>
          <a:prstGeom prst="roundRect">
            <a:avLst/>
          </a:prstGeom>
          <a:noFill/>
          <a:ln w="6350">
            <a:solidFill>
              <a:schemeClr val="accent2">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 name="pole tekstowe 6">
            <a:extLst>
              <a:ext uri="{FF2B5EF4-FFF2-40B4-BE49-F238E27FC236}">
                <a16:creationId xmlns:a16="http://schemas.microsoft.com/office/drawing/2014/main" id="{FBC73CA4-9BFA-4AEC-AA6F-C5F46F705047}"/>
              </a:ext>
            </a:extLst>
          </p:cNvPr>
          <p:cNvSpPr txBox="1"/>
          <p:nvPr/>
        </p:nvSpPr>
        <p:spPr>
          <a:xfrm>
            <a:off x="3185673" y="1243147"/>
            <a:ext cx="839508" cy="276999"/>
          </a:xfrm>
          <a:prstGeom prst="rect">
            <a:avLst/>
          </a:prstGeom>
          <a:solidFill>
            <a:schemeClr val="bg1"/>
          </a:solidFill>
        </p:spPr>
        <p:txBody>
          <a:bodyPr wrap="square">
            <a:spAutoFit/>
          </a:bodyPr>
          <a:lstStyle/>
          <a:p>
            <a:pPr algn="ctr"/>
            <a:r>
              <a:rPr lang="pl-PL" sz="1200" b="1"/>
              <a:t>TOP3</a:t>
            </a:r>
          </a:p>
        </p:txBody>
      </p:sp>
      <p:sp>
        <p:nvSpPr>
          <p:cNvPr id="19" name="Prostokąt: zaokrąglone rogi 18">
            <a:extLst>
              <a:ext uri="{FF2B5EF4-FFF2-40B4-BE49-F238E27FC236}">
                <a16:creationId xmlns:a16="http://schemas.microsoft.com/office/drawing/2014/main" id="{98FEB236-A3F9-4812-BD4C-5E7822631891}"/>
              </a:ext>
            </a:extLst>
          </p:cNvPr>
          <p:cNvSpPr/>
          <p:nvPr/>
        </p:nvSpPr>
        <p:spPr>
          <a:xfrm>
            <a:off x="1117153" y="2813605"/>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1" name="Prostokąt: zaokrąglone rogi 20">
            <a:extLst>
              <a:ext uri="{FF2B5EF4-FFF2-40B4-BE49-F238E27FC236}">
                <a16:creationId xmlns:a16="http://schemas.microsoft.com/office/drawing/2014/main" id="{71D81E07-CE3F-4361-9950-00CA01F786C0}"/>
              </a:ext>
            </a:extLst>
          </p:cNvPr>
          <p:cNvSpPr/>
          <p:nvPr/>
        </p:nvSpPr>
        <p:spPr>
          <a:xfrm>
            <a:off x="3030214" y="2813605"/>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3" name="Prostokąt: zaokrąglone rogi 22">
            <a:extLst>
              <a:ext uri="{FF2B5EF4-FFF2-40B4-BE49-F238E27FC236}">
                <a16:creationId xmlns:a16="http://schemas.microsoft.com/office/drawing/2014/main" id="{11C5E898-7D05-4FEB-8745-917DBBEA5EFF}"/>
              </a:ext>
            </a:extLst>
          </p:cNvPr>
          <p:cNvSpPr/>
          <p:nvPr/>
        </p:nvSpPr>
        <p:spPr>
          <a:xfrm>
            <a:off x="4918563" y="2813605"/>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5" name="Prostokąt: zaokrąglone rogi 24">
            <a:extLst>
              <a:ext uri="{FF2B5EF4-FFF2-40B4-BE49-F238E27FC236}">
                <a16:creationId xmlns:a16="http://schemas.microsoft.com/office/drawing/2014/main" id="{0A0DDC1F-71C2-403A-A5B0-BFAB8D6EC1F6}"/>
              </a:ext>
            </a:extLst>
          </p:cNvPr>
          <p:cNvSpPr/>
          <p:nvPr/>
        </p:nvSpPr>
        <p:spPr>
          <a:xfrm>
            <a:off x="6881060" y="2828260"/>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aphicFrame>
        <p:nvGraphicFramePr>
          <p:cNvPr id="39" name="Tabela 38">
            <a:extLst>
              <a:ext uri="{FF2B5EF4-FFF2-40B4-BE49-F238E27FC236}">
                <a16:creationId xmlns:a16="http://schemas.microsoft.com/office/drawing/2014/main" id="{A005ACF7-668A-4B0E-AB92-B960E19E8239}"/>
              </a:ext>
            </a:extLst>
          </p:cNvPr>
          <p:cNvGraphicFramePr>
            <a:graphicFrameLocks noGrp="1"/>
          </p:cNvGraphicFramePr>
          <p:nvPr>
            <p:extLst>
              <p:ext uri="{D42A27DB-BD31-4B8C-83A1-F6EECF244321}">
                <p14:modId xmlns:p14="http://schemas.microsoft.com/office/powerpoint/2010/main" val="1781317932"/>
              </p:ext>
            </p:extLst>
          </p:nvPr>
        </p:nvGraphicFramePr>
        <p:xfrm>
          <a:off x="782056" y="4523229"/>
          <a:ext cx="7825287" cy="653375"/>
        </p:xfrm>
        <a:graphic>
          <a:graphicData uri="http://schemas.openxmlformats.org/drawingml/2006/table">
            <a:tbl>
              <a:tblPr firstRow="1" bandRow="1">
                <a:tableStyleId>{5C22544A-7EE6-4342-B048-85BDC9FD1C3A}</a:tableStyleId>
              </a:tblPr>
              <a:tblGrid>
                <a:gridCol w="1431671">
                  <a:extLst>
                    <a:ext uri="{9D8B030D-6E8A-4147-A177-3AD203B41FA5}">
                      <a16:colId xmlns:a16="http://schemas.microsoft.com/office/drawing/2014/main" val="2938667892"/>
                    </a:ext>
                  </a:extLst>
                </a:gridCol>
                <a:gridCol w="1762081">
                  <a:extLst>
                    <a:ext uri="{9D8B030D-6E8A-4147-A177-3AD203B41FA5}">
                      <a16:colId xmlns:a16="http://schemas.microsoft.com/office/drawing/2014/main" val="411925587"/>
                    </a:ext>
                  </a:extLst>
                </a:gridCol>
                <a:gridCol w="1478279">
                  <a:extLst>
                    <a:ext uri="{9D8B030D-6E8A-4147-A177-3AD203B41FA5}">
                      <a16:colId xmlns:a16="http://schemas.microsoft.com/office/drawing/2014/main" val="3608420190"/>
                    </a:ext>
                  </a:extLst>
                </a:gridCol>
                <a:gridCol w="1609411">
                  <a:extLst>
                    <a:ext uri="{9D8B030D-6E8A-4147-A177-3AD203B41FA5}">
                      <a16:colId xmlns:a16="http://schemas.microsoft.com/office/drawing/2014/main" val="2823064476"/>
                    </a:ext>
                  </a:extLst>
                </a:gridCol>
                <a:gridCol w="1543845">
                  <a:extLst>
                    <a:ext uri="{9D8B030D-6E8A-4147-A177-3AD203B41FA5}">
                      <a16:colId xmlns:a16="http://schemas.microsoft.com/office/drawing/2014/main" val="608497383"/>
                    </a:ext>
                  </a:extLst>
                </a:gridCol>
              </a:tblGrid>
              <a:tr h="197352">
                <a:tc>
                  <a:txBody>
                    <a:bodyPr/>
                    <a:lstStyle/>
                    <a:p>
                      <a:pPr algn="ctr" fontAlgn="t"/>
                      <a:r>
                        <a:rPr lang="pl-PL" sz="1800" u="none" strike="noStrike">
                          <a:solidFill>
                            <a:schemeClr val="tx1"/>
                          </a:solidFill>
                          <a:effectLst/>
                        </a:rPr>
                        <a:t>2%</a:t>
                      </a:r>
                      <a:endParaRPr lang="pl-PL" sz="18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800" u="none" strike="noStrike">
                          <a:solidFill>
                            <a:schemeClr val="tx1"/>
                          </a:solidFill>
                          <a:effectLst/>
                        </a:rPr>
                        <a:t>2%</a:t>
                      </a:r>
                      <a:endParaRPr lang="pl-PL" sz="18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800" u="none" strike="noStrike">
                          <a:solidFill>
                            <a:schemeClr val="tx1"/>
                          </a:solidFill>
                          <a:effectLst/>
                        </a:rPr>
                        <a:t>2%</a:t>
                      </a:r>
                      <a:endParaRPr lang="pl-PL" sz="18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800" u="none" strike="noStrike">
                          <a:solidFill>
                            <a:schemeClr val="tx1"/>
                          </a:solidFill>
                          <a:effectLst/>
                        </a:rPr>
                        <a:t>1%</a:t>
                      </a:r>
                      <a:endParaRPr lang="pl-PL" sz="18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800" u="none" strike="noStrike">
                          <a:solidFill>
                            <a:schemeClr val="tx1"/>
                          </a:solidFill>
                          <a:effectLst/>
                        </a:rPr>
                        <a:t>1%</a:t>
                      </a:r>
                      <a:endParaRPr lang="pl-PL" sz="18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1000" u="none" strike="noStrike">
                          <a:solidFill>
                            <a:schemeClr val="tx1"/>
                          </a:solidFill>
                          <a:effectLst/>
                        </a:rPr>
                        <a:t>z opinii innych, najbliższego otoczenia</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solidFill>
                            <a:schemeClr val="tx1"/>
                          </a:solidFill>
                          <a:effectLst/>
                        </a:rPr>
                        <a:t>z kampanii społecznych</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solidFill>
                            <a:schemeClr val="tx1"/>
                          </a:solidFill>
                          <a:effectLst/>
                        </a:rPr>
                        <a:t>ze szkoły/uczelni</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solidFill>
                            <a:schemeClr val="tx1"/>
                          </a:solidFill>
                          <a:effectLst/>
                        </a:rPr>
                        <a:t>z urzędu miasta/ gminy, </a:t>
                      </a:r>
                    </a:p>
                    <a:p>
                      <a:pPr algn="ctr" fontAlgn="ctr"/>
                      <a:r>
                        <a:rPr lang="pl-PL" sz="1000" u="none" strike="noStrike">
                          <a:solidFill>
                            <a:schemeClr val="tx1"/>
                          </a:solidFill>
                          <a:effectLst/>
                        </a:rPr>
                        <a:t>z lokalnych ogłoszeń</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solidFill>
                            <a:schemeClr val="tx1"/>
                          </a:solidFill>
                          <a:effectLst/>
                        </a:rPr>
                        <a:t>z miejsca pracy</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aphicFrame>
        <p:nvGraphicFramePr>
          <p:cNvPr id="41" name="Tabela 40">
            <a:extLst>
              <a:ext uri="{FF2B5EF4-FFF2-40B4-BE49-F238E27FC236}">
                <a16:creationId xmlns:a16="http://schemas.microsoft.com/office/drawing/2014/main" id="{7EB4ADE1-D561-4B3B-8CE9-2374273DD727}"/>
              </a:ext>
            </a:extLst>
          </p:cNvPr>
          <p:cNvGraphicFramePr>
            <a:graphicFrameLocks noGrp="1"/>
          </p:cNvGraphicFramePr>
          <p:nvPr>
            <p:extLst>
              <p:ext uri="{D42A27DB-BD31-4B8C-83A1-F6EECF244321}">
                <p14:modId xmlns:p14="http://schemas.microsoft.com/office/powerpoint/2010/main" val="1894370777"/>
              </p:ext>
            </p:extLst>
          </p:nvPr>
        </p:nvGraphicFramePr>
        <p:xfrm>
          <a:off x="2051720" y="2004388"/>
          <a:ext cx="5147880" cy="550441"/>
        </p:xfrm>
        <a:graphic>
          <a:graphicData uri="http://schemas.openxmlformats.org/drawingml/2006/table">
            <a:tbl>
              <a:tblPr firstRow="1" bandRow="1">
                <a:tableStyleId>{5C22544A-7EE6-4342-B048-85BDC9FD1C3A}</a:tableStyleId>
              </a:tblPr>
              <a:tblGrid>
                <a:gridCol w="1286970">
                  <a:extLst>
                    <a:ext uri="{9D8B030D-6E8A-4147-A177-3AD203B41FA5}">
                      <a16:colId xmlns:a16="http://schemas.microsoft.com/office/drawing/2014/main" val="1005270550"/>
                    </a:ext>
                  </a:extLst>
                </a:gridCol>
                <a:gridCol w="1286970">
                  <a:extLst>
                    <a:ext uri="{9D8B030D-6E8A-4147-A177-3AD203B41FA5}">
                      <a16:colId xmlns:a16="http://schemas.microsoft.com/office/drawing/2014/main" val="2160130815"/>
                    </a:ext>
                  </a:extLst>
                </a:gridCol>
                <a:gridCol w="1286970">
                  <a:extLst>
                    <a:ext uri="{9D8B030D-6E8A-4147-A177-3AD203B41FA5}">
                      <a16:colId xmlns:a16="http://schemas.microsoft.com/office/drawing/2014/main" val="2872541281"/>
                    </a:ext>
                  </a:extLst>
                </a:gridCol>
                <a:gridCol w="1286970">
                  <a:extLst>
                    <a:ext uri="{9D8B030D-6E8A-4147-A177-3AD203B41FA5}">
                      <a16:colId xmlns:a16="http://schemas.microsoft.com/office/drawing/2014/main" val="1216277682"/>
                    </a:ext>
                  </a:extLst>
                </a:gridCol>
              </a:tblGrid>
              <a:tr h="142700">
                <a:tc>
                  <a:txBody>
                    <a:bodyPr/>
                    <a:lstStyle/>
                    <a:p>
                      <a:pPr algn="ctr" fontAlgn="t"/>
                      <a:r>
                        <a:rPr lang="pl-PL" sz="2000" u="none" strike="noStrike">
                          <a:solidFill>
                            <a:schemeClr val="tx1"/>
                          </a:solidFill>
                          <a:effectLst/>
                        </a:rPr>
                        <a:t>72%</a:t>
                      </a:r>
                      <a:endParaRPr lang="pl-PL" sz="2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2000" u="none" strike="noStrike">
                          <a:solidFill>
                            <a:schemeClr val="tx1"/>
                          </a:solidFill>
                          <a:effectLst/>
                        </a:rPr>
                        <a:t>65%</a:t>
                      </a:r>
                      <a:endParaRPr lang="pl-PL" sz="2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2000" u="none" strike="noStrike">
                          <a:solidFill>
                            <a:schemeClr val="tx1"/>
                          </a:solidFill>
                          <a:effectLst/>
                        </a:rPr>
                        <a:t>27%</a:t>
                      </a:r>
                      <a:endParaRPr lang="pl-PL" sz="2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800" u="none" strike="noStrike">
                          <a:solidFill>
                            <a:schemeClr val="tx1"/>
                          </a:solidFill>
                          <a:effectLst/>
                        </a:rPr>
                        <a:t>27%</a:t>
                      </a:r>
                      <a:endParaRPr lang="pl-PL" sz="18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27830837"/>
                  </a:ext>
                </a:extLst>
              </a:tr>
              <a:tr h="237426">
                <a:tc>
                  <a:txBody>
                    <a:bodyPr/>
                    <a:lstStyle/>
                    <a:p>
                      <a:pPr algn="ctr" fontAlgn="ctr"/>
                      <a:r>
                        <a:rPr lang="pl-PL" sz="1200" u="none" strike="noStrike">
                          <a:effectLst/>
                        </a:rPr>
                        <a:t>z Internetu</a:t>
                      </a:r>
                      <a:endParaRPr lang="pl-PL" sz="1200" b="0" i="0" u="none" strike="noStrike">
                        <a:solidFill>
                          <a:srgbClr val="000000"/>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u="none" strike="noStrike">
                          <a:effectLst/>
                        </a:rPr>
                        <a:t>z telewizji</a:t>
                      </a:r>
                      <a:endParaRPr lang="pl-PL" sz="1200" b="0" i="0" u="none" strike="noStrike">
                        <a:solidFill>
                          <a:srgbClr val="000000"/>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u="none" strike="noStrike">
                          <a:effectLst/>
                        </a:rPr>
                        <a:t>z prasy</a:t>
                      </a:r>
                      <a:endParaRPr lang="pl-PL" sz="1200" b="0" i="0" u="none" strike="noStrike">
                        <a:solidFill>
                          <a:srgbClr val="000000"/>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solidFill>
                            <a:schemeClr val="tx1"/>
                          </a:solidFill>
                          <a:effectLst/>
                        </a:rPr>
                        <a:t>z radia</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47356077"/>
                  </a:ext>
                </a:extLst>
              </a:tr>
            </a:tbl>
          </a:graphicData>
        </a:graphic>
      </p:graphicFrame>
      <p:graphicFrame>
        <p:nvGraphicFramePr>
          <p:cNvPr id="43" name="Tabela 42">
            <a:extLst>
              <a:ext uri="{FF2B5EF4-FFF2-40B4-BE49-F238E27FC236}">
                <a16:creationId xmlns:a16="http://schemas.microsoft.com/office/drawing/2014/main" id="{3E72E04E-AF83-4A51-A8F2-772C8418C479}"/>
              </a:ext>
            </a:extLst>
          </p:cNvPr>
          <p:cNvGraphicFramePr>
            <a:graphicFrameLocks noGrp="1"/>
          </p:cNvGraphicFramePr>
          <p:nvPr>
            <p:extLst>
              <p:ext uri="{D42A27DB-BD31-4B8C-83A1-F6EECF244321}">
                <p14:modId xmlns:p14="http://schemas.microsoft.com/office/powerpoint/2010/main" val="3424075326"/>
              </p:ext>
            </p:extLst>
          </p:nvPr>
        </p:nvGraphicFramePr>
        <p:xfrm>
          <a:off x="773028" y="3256128"/>
          <a:ext cx="7744316" cy="653375"/>
        </p:xfrm>
        <a:graphic>
          <a:graphicData uri="http://schemas.openxmlformats.org/drawingml/2006/table">
            <a:tbl>
              <a:tblPr firstRow="1" bandRow="1">
                <a:tableStyleId>{5C22544A-7EE6-4342-B048-85BDC9FD1C3A}</a:tableStyleId>
              </a:tblPr>
              <a:tblGrid>
                <a:gridCol w="2072658">
                  <a:extLst>
                    <a:ext uri="{9D8B030D-6E8A-4147-A177-3AD203B41FA5}">
                      <a16:colId xmlns:a16="http://schemas.microsoft.com/office/drawing/2014/main" val="411925587"/>
                    </a:ext>
                  </a:extLst>
                </a:gridCol>
                <a:gridCol w="1721602">
                  <a:extLst>
                    <a:ext uri="{9D8B030D-6E8A-4147-A177-3AD203B41FA5}">
                      <a16:colId xmlns:a16="http://schemas.microsoft.com/office/drawing/2014/main" val="3608420190"/>
                    </a:ext>
                  </a:extLst>
                </a:gridCol>
                <a:gridCol w="2059503">
                  <a:extLst>
                    <a:ext uri="{9D8B030D-6E8A-4147-A177-3AD203B41FA5}">
                      <a16:colId xmlns:a16="http://schemas.microsoft.com/office/drawing/2014/main" val="2823064476"/>
                    </a:ext>
                  </a:extLst>
                </a:gridCol>
                <a:gridCol w="1890553">
                  <a:extLst>
                    <a:ext uri="{9D8B030D-6E8A-4147-A177-3AD203B41FA5}">
                      <a16:colId xmlns:a16="http://schemas.microsoft.com/office/drawing/2014/main" val="608497383"/>
                    </a:ext>
                  </a:extLst>
                </a:gridCol>
              </a:tblGrid>
              <a:tr h="197352">
                <a:tc>
                  <a:txBody>
                    <a:bodyPr/>
                    <a:lstStyle/>
                    <a:p>
                      <a:pPr algn="ctr" fontAlgn="t"/>
                      <a:r>
                        <a:rPr lang="pl-PL" sz="1800" u="none" strike="noStrike">
                          <a:solidFill>
                            <a:schemeClr val="tx1"/>
                          </a:solidFill>
                          <a:effectLst/>
                        </a:rPr>
                        <a:t>13%</a:t>
                      </a:r>
                      <a:endParaRPr lang="pl-PL" sz="18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800" u="none" strike="noStrike">
                          <a:solidFill>
                            <a:schemeClr val="tx1"/>
                          </a:solidFill>
                          <a:effectLst/>
                        </a:rPr>
                        <a:t>12%</a:t>
                      </a:r>
                      <a:endParaRPr lang="pl-PL" sz="18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800" u="none" strike="noStrike">
                          <a:solidFill>
                            <a:schemeClr val="tx1"/>
                          </a:solidFill>
                          <a:effectLst/>
                        </a:rPr>
                        <a:t>3%</a:t>
                      </a:r>
                      <a:endParaRPr lang="pl-PL" sz="18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800" u="none" strike="noStrike">
                          <a:solidFill>
                            <a:schemeClr val="tx1"/>
                          </a:solidFill>
                          <a:effectLst/>
                        </a:rPr>
                        <a:t>3%</a:t>
                      </a:r>
                      <a:endParaRPr lang="pl-PL" sz="18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1000" u="none" strike="noStrike">
                          <a:solidFill>
                            <a:schemeClr val="tx1"/>
                          </a:solidFill>
                          <a:effectLst/>
                        </a:rPr>
                        <a:t>z obserwacji, </a:t>
                      </a:r>
                    </a:p>
                    <a:p>
                      <a:pPr algn="ctr" fontAlgn="ctr"/>
                      <a:r>
                        <a:rPr lang="pl-PL" sz="1000" u="none" strike="noStrike">
                          <a:solidFill>
                            <a:schemeClr val="tx1"/>
                          </a:solidFill>
                          <a:effectLst/>
                        </a:rPr>
                        <a:t>własnych doświadczeń</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solidFill>
                            <a:schemeClr val="tx1"/>
                          </a:solidFill>
                          <a:effectLst/>
                        </a:rPr>
                        <a:t>od rodziny, znajomych</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solidFill>
                            <a:schemeClr val="tx1"/>
                          </a:solidFill>
                          <a:effectLst/>
                        </a:rPr>
                        <a:t>z mediów ogólnie</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solidFill>
                            <a:schemeClr val="tx1"/>
                          </a:solidFill>
                          <a:effectLst/>
                        </a:rPr>
                        <a:t>z książek</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47" name="Prostokąt: zaokrąglone rogi 46">
            <a:extLst>
              <a:ext uri="{FF2B5EF4-FFF2-40B4-BE49-F238E27FC236}">
                <a16:creationId xmlns:a16="http://schemas.microsoft.com/office/drawing/2014/main" id="{64098578-FFDE-46CD-9B6C-CB4C0BBF7E9A}"/>
              </a:ext>
            </a:extLst>
          </p:cNvPr>
          <p:cNvSpPr/>
          <p:nvPr/>
        </p:nvSpPr>
        <p:spPr>
          <a:xfrm>
            <a:off x="798118" y="4070637"/>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9" name="Prostokąt: zaokrąglone rogi 48">
            <a:extLst>
              <a:ext uri="{FF2B5EF4-FFF2-40B4-BE49-F238E27FC236}">
                <a16:creationId xmlns:a16="http://schemas.microsoft.com/office/drawing/2014/main" id="{3E31F3BD-1047-4066-92F1-FD1B783017D0}"/>
              </a:ext>
            </a:extLst>
          </p:cNvPr>
          <p:cNvSpPr/>
          <p:nvPr/>
        </p:nvSpPr>
        <p:spPr>
          <a:xfrm>
            <a:off x="2389906" y="4070637"/>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51" name="Prostokąt: zaokrąglone rogi 50">
            <a:extLst>
              <a:ext uri="{FF2B5EF4-FFF2-40B4-BE49-F238E27FC236}">
                <a16:creationId xmlns:a16="http://schemas.microsoft.com/office/drawing/2014/main" id="{83AFF3A0-DE61-48D1-BDD8-0D4ADB6BA043}"/>
              </a:ext>
            </a:extLst>
          </p:cNvPr>
          <p:cNvSpPr/>
          <p:nvPr/>
        </p:nvSpPr>
        <p:spPr>
          <a:xfrm>
            <a:off x="3981694" y="4070637"/>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53" name="Prostokąt: zaokrąglone rogi 52">
            <a:extLst>
              <a:ext uri="{FF2B5EF4-FFF2-40B4-BE49-F238E27FC236}">
                <a16:creationId xmlns:a16="http://schemas.microsoft.com/office/drawing/2014/main" id="{8284D784-09B2-4A56-9AFE-92DF151CAF62}"/>
              </a:ext>
            </a:extLst>
          </p:cNvPr>
          <p:cNvSpPr/>
          <p:nvPr/>
        </p:nvSpPr>
        <p:spPr>
          <a:xfrm>
            <a:off x="5573482" y="4070637"/>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55" name="Prostokąt: zaokrąglone rogi 54">
            <a:extLst>
              <a:ext uri="{FF2B5EF4-FFF2-40B4-BE49-F238E27FC236}">
                <a16:creationId xmlns:a16="http://schemas.microsoft.com/office/drawing/2014/main" id="{120D50D3-B5CC-4A9E-BE86-1913BFCB6860}"/>
              </a:ext>
            </a:extLst>
          </p:cNvPr>
          <p:cNvSpPr/>
          <p:nvPr/>
        </p:nvSpPr>
        <p:spPr>
          <a:xfrm>
            <a:off x="7165271" y="4085292"/>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pSp>
        <p:nvGrpSpPr>
          <p:cNvPr id="26" name="Grupa 25" descr="Źródła czerpania informacji o sprawach dotyczących środowiska naturalnego. TOP 3.&#10;&#10;Grafika przedstawia Internet: 72%.">
            <a:extLst>
              <a:ext uri="{FF2B5EF4-FFF2-40B4-BE49-F238E27FC236}">
                <a16:creationId xmlns:a16="http://schemas.microsoft.com/office/drawing/2014/main" id="{6C688FA5-34E8-4DA0-AD25-70F7D1C40882}"/>
              </a:ext>
            </a:extLst>
          </p:cNvPr>
          <p:cNvGrpSpPr>
            <a:grpSpLocks noChangeAspect="1"/>
          </p:cNvGrpSpPr>
          <p:nvPr/>
        </p:nvGrpSpPr>
        <p:grpSpPr>
          <a:xfrm>
            <a:off x="2647251" y="1560772"/>
            <a:ext cx="457848" cy="396000"/>
            <a:chOff x="7180263" y="4591051"/>
            <a:chExt cx="787401" cy="681038"/>
          </a:xfrm>
          <a:solidFill>
            <a:schemeClr val="accent2">
              <a:lumMod val="75000"/>
            </a:schemeClr>
          </a:solidFill>
        </p:grpSpPr>
        <p:sp>
          <p:nvSpPr>
            <p:cNvPr id="27" name="Freeform 21">
              <a:extLst>
                <a:ext uri="{FF2B5EF4-FFF2-40B4-BE49-F238E27FC236}">
                  <a16:creationId xmlns:a16="http://schemas.microsoft.com/office/drawing/2014/main" id="{E59832D8-F662-4D6C-B1EA-CF974B192745}"/>
                </a:ext>
              </a:extLst>
            </p:cNvPr>
            <p:cNvSpPr>
              <a:spLocks noEditPoints="1"/>
            </p:cNvSpPr>
            <p:nvPr/>
          </p:nvSpPr>
          <p:spPr bwMode="auto">
            <a:xfrm>
              <a:off x="7286626" y="4591051"/>
              <a:ext cx="681038" cy="681038"/>
            </a:xfrm>
            <a:custGeom>
              <a:avLst/>
              <a:gdLst>
                <a:gd name="T0" fmla="*/ 1201 w 3006"/>
                <a:gd name="T1" fmla="*/ 30 h 3006"/>
                <a:gd name="T2" fmla="*/ 852 w 3006"/>
                <a:gd name="T3" fmla="*/ 147 h 3006"/>
                <a:gd name="T4" fmla="*/ 548 w 3006"/>
                <a:gd name="T5" fmla="*/ 343 h 3006"/>
                <a:gd name="T6" fmla="*/ 299 w 3006"/>
                <a:gd name="T7" fmla="*/ 603 h 3006"/>
                <a:gd name="T8" fmla="*/ 119 w 3006"/>
                <a:gd name="T9" fmla="*/ 917 h 3006"/>
                <a:gd name="T10" fmla="*/ 18 w 3006"/>
                <a:gd name="T11" fmla="*/ 1274 h 3006"/>
                <a:gd name="T12" fmla="*/ 4 w 3006"/>
                <a:gd name="T13" fmla="*/ 1592 h 3006"/>
                <a:gd name="T14" fmla="*/ 856 w 3006"/>
                <a:gd name="T15" fmla="*/ 1476 h 3006"/>
                <a:gd name="T16" fmla="*/ 901 w 3006"/>
                <a:gd name="T17" fmla="*/ 1157 h 3006"/>
                <a:gd name="T18" fmla="*/ 1333 w 3006"/>
                <a:gd name="T19" fmla="*/ 1063 h 3006"/>
                <a:gd name="T20" fmla="*/ 1989 w 3006"/>
                <a:gd name="T21" fmla="*/ 1014 h 3006"/>
                <a:gd name="T22" fmla="*/ 2823 w 3006"/>
                <a:gd name="T23" fmla="*/ 1471 h 3006"/>
                <a:gd name="T24" fmla="*/ 1954 w 3006"/>
                <a:gd name="T25" fmla="*/ 2353 h 3006"/>
                <a:gd name="T26" fmla="*/ 1765 w 3006"/>
                <a:gd name="T27" fmla="*/ 2665 h 3006"/>
                <a:gd name="T28" fmla="*/ 1575 w 3006"/>
                <a:gd name="T29" fmla="*/ 2794 h 3006"/>
                <a:gd name="T30" fmla="*/ 1451 w 3006"/>
                <a:gd name="T31" fmla="*/ 2804 h 3006"/>
                <a:gd name="T32" fmla="*/ 1273 w 3006"/>
                <a:gd name="T33" fmla="*/ 2717 h 3006"/>
                <a:gd name="T34" fmla="*/ 1099 w 3006"/>
                <a:gd name="T35" fmla="*/ 2494 h 3006"/>
                <a:gd name="T36" fmla="*/ 834 w 3006"/>
                <a:gd name="T37" fmla="*/ 2240 h 3006"/>
                <a:gd name="T38" fmla="*/ 937 w 3006"/>
                <a:gd name="T39" fmla="*/ 2513 h 3006"/>
                <a:gd name="T40" fmla="*/ 1143 w 3006"/>
                <a:gd name="T41" fmla="*/ 2805 h 3006"/>
                <a:gd name="T42" fmla="*/ 749 w 3006"/>
                <a:gd name="T43" fmla="*/ 2622 h 3006"/>
                <a:gd name="T44" fmla="*/ 479 w 3006"/>
                <a:gd name="T45" fmla="*/ 2382 h 3006"/>
                <a:gd name="T46" fmla="*/ 687 w 3006"/>
                <a:gd name="T47" fmla="*/ 2235 h 3006"/>
                <a:gd name="T48" fmla="*/ 196 w 3006"/>
                <a:gd name="T49" fmla="*/ 2245 h 3006"/>
                <a:gd name="T50" fmla="*/ 513 w 3006"/>
                <a:gd name="T51" fmla="*/ 2633 h 3006"/>
                <a:gd name="T52" fmla="*/ 941 w 3006"/>
                <a:gd name="T53" fmla="*/ 2897 h 3006"/>
                <a:gd name="T54" fmla="*/ 1449 w 3006"/>
                <a:gd name="T55" fmla="*/ 3006 h 3006"/>
                <a:gd name="T56" fmla="*/ 1806 w 3006"/>
                <a:gd name="T57" fmla="*/ 2976 h 3006"/>
                <a:gd name="T58" fmla="*/ 2155 w 3006"/>
                <a:gd name="T59" fmla="*/ 2859 h 3006"/>
                <a:gd name="T60" fmla="*/ 2459 w 3006"/>
                <a:gd name="T61" fmla="*/ 2663 h 3006"/>
                <a:gd name="T62" fmla="*/ 2707 w 3006"/>
                <a:gd name="T63" fmla="*/ 2403 h 3006"/>
                <a:gd name="T64" fmla="*/ 2888 w 3006"/>
                <a:gd name="T65" fmla="*/ 2089 h 3006"/>
                <a:gd name="T66" fmla="*/ 2989 w 3006"/>
                <a:gd name="T67" fmla="*/ 1731 h 3006"/>
                <a:gd name="T68" fmla="*/ 3004 w 3006"/>
                <a:gd name="T69" fmla="*/ 1426 h 3006"/>
                <a:gd name="T70" fmla="*/ 2938 w 3006"/>
                <a:gd name="T71" fmla="*/ 1056 h 3006"/>
                <a:gd name="T72" fmla="*/ 2789 w 3006"/>
                <a:gd name="T73" fmla="*/ 724 h 3006"/>
                <a:gd name="T74" fmla="*/ 2566 w 3006"/>
                <a:gd name="T75" fmla="*/ 440 h 3006"/>
                <a:gd name="T76" fmla="*/ 2283 w 3006"/>
                <a:gd name="T77" fmla="*/ 217 h 3006"/>
                <a:gd name="T78" fmla="*/ 1950 w 3006"/>
                <a:gd name="T79" fmla="*/ 67 h 3006"/>
                <a:gd name="T80" fmla="*/ 1581 w 3006"/>
                <a:gd name="T81" fmla="*/ 1 h 3006"/>
                <a:gd name="T82" fmla="*/ 178 w 3006"/>
                <a:gd name="T83" fmla="*/ 1251 h 3006"/>
                <a:gd name="T84" fmla="*/ 323 w 3006"/>
                <a:gd name="T85" fmla="*/ 847 h 3006"/>
                <a:gd name="T86" fmla="*/ 721 w 3006"/>
                <a:gd name="T87" fmla="*/ 946 h 3006"/>
                <a:gd name="T88" fmla="*/ 728 w 3006"/>
                <a:gd name="T89" fmla="*/ 1427 h 3006"/>
                <a:gd name="T90" fmla="*/ 494 w 3006"/>
                <a:gd name="T91" fmla="*/ 675 h 3006"/>
                <a:gd name="T92" fmla="*/ 645 w 3006"/>
                <a:gd name="T93" fmla="*/ 461 h 3006"/>
                <a:gd name="T94" fmla="*/ 1018 w 3006"/>
                <a:gd name="T95" fmla="*/ 242 h 3006"/>
                <a:gd name="T96" fmla="*/ 996 w 3006"/>
                <a:gd name="T97" fmla="*/ 387 h 3006"/>
                <a:gd name="T98" fmla="*/ 814 w 3006"/>
                <a:gd name="T99" fmla="*/ 816 h 3006"/>
                <a:gd name="T100" fmla="*/ 1022 w 3006"/>
                <a:gd name="T101" fmla="*/ 869 h 3006"/>
                <a:gd name="T102" fmla="*/ 1073 w 3006"/>
                <a:gd name="T103" fmla="*/ 561 h 3006"/>
                <a:gd name="T104" fmla="*/ 1273 w 3006"/>
                <a:gd name="T105" fmla="*/ 289 h 3006"/>
                <a:gd name="T106" fmla="*/ 1451 w 3006"/>
                <a:gd name="T107" fmla="*/ 202 h 3006"/>
                <a:gd name="T108" fmla="*/ 1575 w 3006"/>
                <a:gd name="T109" fmla="*/ 212 h 3006"/>
                <a:gd name="T110" fmla="*/ 1758 w 3006"/>
                <a:gd name="T111" fmla="*/ 332 h 3006"/>
                <a:gd name="T112" fmla="*/ 1960 w 3006"/>
                <a:gd name="T113" fmla="*/ 669 h 3006"/>
                <a:gd name="T114" fmla="*/ 1691 w 3006"/>
                <a:gd name="T115" fmla="*/ 904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6" h="3006">
                  <a:moveTo>
                    <a:pt x="1503" y="0"/>
                  </a:moveTo>
                  <a:lnTo>
                    <a:pt x="1503" y="0"/>
                  </a:lnTo>
                  <a:lnTo>
                    <a:pt x="1465" y="0"/>
                  </a:lnTo>
                  <a:lnTo>
                    <a:pt x="1426" y="1"/>
                  </a:lnTo>
                  <a:lnTo>
                    <a:pt x="1388" y="4"/>
                  </a:lnTo>
                  <a:lnTo>
                    <a:pt x="1349" y="7"/>
                  </a:lnTo>
                  <a:lnTo>
                    <a:pt x="1312" y="12"/>
                  </a:lnTo>
                  <a:lnTo>
                    <a:pt x="1274" y="17"/>
                  </a:lnTo>
                  <a:lnTo>
                    <a:pt x="1238" y="22"/>
                  </a:lnTo>
                  <a:lnTo>
                    <a:pt x="1201" y="30"/>
                  </a:lnTo>
                  <a:lnTo>
                    <a:pt x="1165" y="38"/>
                  </a:lnTo>
                  <a:lnTo>
                    <a:pt x="1128" y="47"/>
                  </a:lnTo>
                  <a:lnTo>
                    <a:pt x="1093" y="57"/>
                  </a:lnTo>
                  <a:lnTo>
                    <a:pt x="1057" y="67"/>
                  </a:lnTo>
                  <a:lnTo>
                    <a:pt x="1022" y="78"/>
                  </a:lnTo>
                  <a:lnTo>
                    <a:pt x="987" y="90"/>
                  </a:lnTo>
                  <a:lnTo>
                    <a:pt x="953" y="104"/>
                  </a:lnTo>
                  <a:lnTo>
                    <a:pt x="918" y="117"/>
                  </a:lnTo>
                  <a:lnTo>
                    <a:pt x="885" y="132"/>
                  </a:lnTo>
                  <a:lnTo>
                    <a:pt x="852" y="147"/>
                  </a:lnTo>
                  <a:lnTo>
                    <a:pt x="820" y="164"/>
                  </a:lnTo>
                  <a:lnTo>
                    <a:pt x="787" y="181"/>
                  </a:lnTo>
                  <a:lnTo>
                    <a:pt x="755" y="199"/>
                  </a:lnTo>
                  <a:lnTo>
                    <a:pt x="724" y="217"/>
                  </a:lnTo>
                  <a:lnTo>
                    <a:pt x="694" y="236"/>
                  </a:lnTo>
                  <a:lnTo>
                    <a:pt x="664" y="256"/>
                  </a:lnTo>
                  <a:lnTo>
                    <a:pt x="634" y="277"/>
                  </a:lnTo>
                  <a:lnTo>
                    <a:pt x="605" y="298"/>
                  </a:lnTo>
                  <a:lnTo>
                    <a:pt x="576" y="320"/>
                  </a:lnTo>
                  <a:lnTo>
                    <a:pt x="548" y="343"/>
                  </a:lnTo>
                  <a:lnTo>
                    <a:pt x="520" y="367"/>
                  </a:lnTo>
                  <a:lnTo>
                    <a:pt x="493" y="390"/>
                  </a:lnTo>
                  <a:lnTo>
                    <a:pt x="467" y="415"/>
                  </a:lnTo>
                  <a:lnTo>
                    <a:pt x="441" y="440"/>
                  </a:lnTo>
                  <a:lnTo>
                    <a:pt x="415" y="466"/>
                  </a:lnTo>
                  <a:lnTo>
                    <a:pt x="391" y="492"/>
                  </a:lnTo>
                  <a:lnTo>
                    <a:pt x="367" y="519"/>
                  </a:lnTo>
                  <a:lnTo>
                    <a:pt x="344" y="546"/>
                  </a:lnTo>
                  <a:lnTo>
                    <a:pt x="321" y="575"/>
                  </a:lnTo>
                  <a:lnTo>
                    <a:pt x="299" y="603"/>
                  </a:lnTo>
                  <a:lnTo>
                    <a:pt x="278" y="632"/>
                  </a:lnTo>
                  <a:lnTo>
                    <a:pt x="257" y="662"/>
                  </a:lnTo>
                  <a:lnTo>
                    <a:pt x="238" y="693"/>
                  </a:lnTo>
                  <a:lnTo>
                    <a:pt x="219" y="724"/>
                  </a:lnTo>
                  <a:lnTo>
                    <a:pt x="200" y="755"/>
                  </a:lnTo>
                  <a:lnTo>
                    <a:pt x="182" y="786"/>
                  </a:lnTo>
                  <a:lnTo>
                    <a:pt x="165" y="818"/>
                  </a:lnTo>
                  <a:lnTo>
                    <a:pt x="149" y="852"/>
                  </a:lnTo>
                  <a:lnTo>
                    <a:pt x="134" y="884"/>
                  </a:lnTo>
                  <a:lnTo>
                    <a:pt x="119" y="917"/>
                  </a:lnTo>
                  <a:lnTo>
                    <a:pt x="105" y="952"/>
                  </a:lnTo>
                  <a:lnTo>
                    <a:pt x="92" y="986"/>
                  </a:lnTo>
                  <a:lnTo>
                    <a:pt x="80" y="1021"/>
                  </a:lnTo>
                  <a:lnTo>
                    <a:pt x="68" y="1056"/>
                  </a:lnTo>
                  <a:lnTo>
                    <a:pt x="57" y="1092"/>
                  </a:lnTo>
                  <a:lnTo>
                    <a:pt x="48" y="1127"/>
                  </a:lnTo>
                  <a:lnTo>
                    <a:pt x="39" y="1164"/>
                  </a:lnTo>
                  <a:lnTo>
                    <a:pt x="32" y="1200"/>
                  </a:lnTo>
                  <a:lnTo>
                    <a:pt x="24" y="1237"/>
                  </a:lnTo>
                  <a:lnTo>
                    <a:pt x="18" y="1274"/>
                  </a:lnTo>
                  <a:lnTo>
                    <a:pt x="13" y="1312"/>
                  </a:lnTo>
                  <a:lnTo>
                    <a:pt x="9" y="1350"/>
                  </a:lnTo>
                  <a:lnTo>
                    <a:pt x="5" y="1387"/>
                  </a:lnTo>
                  <a:lnTo>
                    <a:pt x="3" y="1426"/>
                  </a:lnTo>
                  <a:lnTo>
                    <a:pt x="1" y="1464"/>
                  </a:lnTo>
                  <a:lnTo>
                    <a:pt x="0" y="1503"/>
                  </a:lnTo>
                  <a:lnTo>
                    <a:pt x="0" y="1503"/>
                  </a:lnTo>
                  <a:lnTo>
                    <a:pt x="1" y="1548"/>
                  </a:lnTo>
                  <a:lnTo>
                    <a:pt x="4" y="1592"/>
                  </a:lnTo>
                  <a:lnTo>
                    <a:pt x="4" y="1592"/>
                  </a:lnTo>
                  <a:lnTo>
                    <a:pt x="123" y="1582"/>
                  </a:lnTo>
                  <a:lnTo>
                    <a:pt x="247" y="1570"/>
                  </a:lnTo>
                  <a:lnTo>
                    <a:pt x="376" y="1555"/>
                  </a:lnTo>
                  <a:lnTo>
                    <a:pt x="442" y="1546"/>
                  </a:lnTo>
                  <a:lnTo>
                    <a:pt x="509" y="1537"/>
                  </a:lnTo>
                  <a:lnTo>
                    <a:pt x="577" y="1526"/>
                  </a:lnTo>
                  <a:lnTo>
                    <a:pt x="645" y="1515"/>
                  </a:lnTo>
                  <a:lnTo>
                    <a:pt x="715" y="1503"/>
                  </a:lnTo>
                  <a:lnTo>
                    <a:pt x="785" y="1489"/>
                  </a:lnTo>
                  <a:lnTo>
                    <a:pt x="856" y="1476"/>
                  </a:lnTo>
                  <a:lnTo>
                    <a:pt x="928" y="1460"/>
                  </a:lnTo>
                  <a:lnTo>
                    <a:pt x="999" y="1444"/>
                  </a:lnTo>
                  <a:lnTo>
                    <a:pt x="1072" y="1427"/>
                  </a:lnTo>
                  <a:lnTo>
                    <a:pt x="880" y="1427"/>
                  </a:lnTo>
                  <a:lnTo>
                    <a:pt x="880" y="1427"/>
                  </a:lnTo>
                  <a:lnTo>
                    <a:pt x="882" y="1371"/>
                  </a:lnTo>
                  <a:lnTo>
                    <a:pt x="885" y="1316"/>
                  </a:lnTo>
                  <a:lnTo>
                    <a:pt x="889" y="1263"/>
                  </a:lnTo>
                  <a:lnTo>
                    <a:pt x="895" y="1210"/>
                  </a:lnTo>
                  <a:lnTo>
                    <a:pt x="901" y="1157"/>
                  </a:lnTo>
                  <a:lnTo>
                    <a:pt x="909" y="1106"/>
                  </a:lnTo>
                  <a:lnTo>
                    <a:pt x="917" y="1055"/>
                  </a:lnTo>
                  <a:lnTo>
                    <a:pt x="927" y="1006"/>
                  </a:lnTo>
                  <a:lnTo>
                    <a:pt x="927" y="1006"/>
                  </a:lnTo>
                  <a:lnTo>
                    <a:pt x="992" y="1019"/>
                  </a:lnTo>
                  <a:lnTo>
                    <a:pt x="1057" y="1031"/>
                  </a:lnTo>
                  <a:lnTo>
                    <a:pt x="1125" y="1042"/>
                  </a:lnTo>
                  <a:lnTo>
                    <a:pt x="1194" y="1051"/>
                  </a:lnTo>
                  <a:lnTo>
                    <a:pt x="1262" y="1057"/>
                  </a:lnTo>
                  <a:lnTo>
                    <a:pt x="1333" y="1063"/>
                  </a:lnTo>
                  <a:lnTo>
                    <a:pt x="1405" y="1065"/>
                  </a:lnTo>
                  <a:lnTo>
                    <a:pt x="1478" y="1066"/>
                  </a:lnTo>
                  <a:lnTo>
                    <a:pt x="1478" y="1066"/>
                  </a:lnTo>
                  <a:lnTo>
                    <a:pt x="1555" y="1065"/>
                  </a:lnTo>
                  <a:lnTo>
                    <a:pt x="1630" y="1061"/>
                  </a:lnTo>
                  <a:lnTo>
                    <a:pt x="1704" y="1056"/>
                  </a:lnTo>
                  <a:lnTo>
                    <a:pt x="1778" y="1049"/>
                  </a:lnTo>
                  <a:lnTo>
                    <a:pt x="1849" y="1039"/>
                  </a:lnTo>
                  <a:lnTo>
                    <a:pt x="1920" y="1027"/>
                  </a:lnTo>
                  <a:lnTo>
                    <a:pt x="1989" y="1014"/>
                  </a:lnTo>
                  <a:lnTo>
                    <a:pt x="2057" y="999"/>
                  </a:lnTo>
                  <a:lnTo>
                    <a:pt x="2057" y="999"/>
                  </a:lnTo>
                  <a:lnTo>
                    <a:pt x="2068" y="1056"/>
                  </a:lnTo>
                  <a:lnTo>
                    <a:pt x="2077" y="1115"/>
                  </a:lnTo>
                  <a:lnTo>
                    <a:pt x="2086" y="1175"/>
                  </a:lnTo>
                  <a:lnTo>
                    <a:pt x="2092" y="1237"/>
                  </a:lnTo>
                  <a:lnTo>
                    <a:pt x="2092" y="1237"/>
                  </a:lnTo>
                  <a:lnTo>
                    <a:pt x="2348" y="1317"/>
                  </a:lnTo>
                  <a:lnTo>
                    <a:pt x="2584" y="1394"/>
                  </a:lnTo>
                  <a:lnTo>
                    <a:pt x="2823" y="1471"/>
                  </a:lnTo>
                  <a:lnTo>
                    <a:pt x="2823" y="1471"/>
                  </a:lnTo>
                  <a:lnTo>
                    <a:pt x="2701" y="1598"/>
                  </a:lnTo>
                  <a:lnTo>
                    <a:pt x="2423" y="1883"/>
                  </a:lnTo>
                  <a:lnTo>
                    <a:pt x="2270" y="2040"/>
                  </a:lnTo>
                  <a:lnTo>
                    <a:pt x="2129" y="2183"/>
                  </a:lnTo>
                  <a:lnTo>
                    <a:pt x="2018" y="2293"/>
                  </a:lnTo>
                  <a:lnTo>
                    <a:pt x="1980" y="2329"/>
                  </a:lnTo>
                  <a:lnTo>
                    <a:pt x="1956" y="2351"/>
                  </a:lnTo>
                  <a:lnTo>
                    <a:pt x="1956" y="2351"/>
                  </a:lnTo>
                  <a:lnTo>
                    <a:pt x="1954" y="2353"/>
                  </a:lnTo>
                  <a:lnTo>
                    <a:pt x="1954" y="2353"/>
                  </a:lnTo>
                  <a:lnTo>
                    <a:pt x="1933" y="2400"/>
                  </a:lnTo>
                  <a:lnTo>
                    <a:pt x="1912" y="2445"/>
                  </a:lnTo>
                  <a:lnTo>
                    <a:pt x="1912" y="2445"/>
                  </a:lnTo>
                  <a:lnTo>
                    <a:pt x="1889" y="2488"/>
                  </a:lnTo>
                  <a:lnTo>
                    <a:pt x="1867" y="2528"/>
                  </a:lnTo>
                  <a:lnTo>
                    <a:pt x="1842" y="2567"/>
                  </a:lnTo>
                  <a:lnTo>
                    <a:pt x="1817" y="2603"/>
                  </a:lnTo>
                  <a:lnTo>
                    <a:pt x="1791" y="2635"/>
                  </a:lnTo>
                  <a:lnTo>
                    <a:pt x="1765" y="2665"/>
                  </a:lnTo>
                  <a:lnTo>
                    <a:pt x="1739" y="2692"/>
                  </a:lnTo>
                  <a:lnTo>
                    <a:pt x="1712" y="2717"/>
                  </a:lnTo>
                  <a:lnTo>
                    <a:pt x="1712" y="2717"/>
                  </a:lnTo>
                  <a:lnTo>
                    <a:pt x="1685" y="2738"/>
                  </a:lnTo>
                  <a:lnTo>
                    <a:pt x="1657" y="2756"/>
                  </a:lnTo>
                  <a:lnTo>
                    <a:pt x="1630" y="2773"/>
                  </a:lnTo>
                  <a:lnTo>
                    <a:pt x="1616" y="2779"/>
                  </a:lnTo>
                  <a:lnTo>
                    <a:pt x="1603" y="2784"/>
                  </a:lnTo>
                  <a:lnTo>
                    <a:pt x="1589" y="2790"/>
                  </a:lnTo>
                  <a:lnTo>
                    <a:pt x="1575" y="2794"/>
                  </a:lnTo>
                  <a:lnTo>
                    <a:pt x="1561" y="2798"/>
                  </a:lnTo>
                  <a:lnTo>
                    <a:pt x="1548" y="2802"/>
                  </a:lnTo>
                  <a:lnTo>
                    <a:pt x="1534" y="2804"/>
                  </a:lnTo>
                  <a:lnTo>
                    <a:pt x="1520" y="2806"/>
                  </a:lnTo>
                  <a:lnTo>
                    <a:pt x="1506" y="2807"/>
                  </a:lnTo>
                  <a:lnTo>
                    <a:pt x="1492" y="2807"/>
                  </a:lnTo>
                  <a:lnTo>
                    <a:pt x="1492" y="2807"/>
                  </a:lnTo>
                  <a:lnTo>
                    <a:pt x="1478" y="2807"/>
                  </a:lnTo>
                  <a:lnTo>
                    <a:pt x="1465" y="2806"/>
                  </a:lnTo>
                  <a:lnTo>
                    <a:pt x="1451" y="2804"/>
                  </a:lnTo>
                  <a:lnTo>
                    <a:pt x="1438" y="2802"/>
                  </a:lnTo>
                  <a:lnTo>
                    <a:pt x="1424" y="2798"/>
                  </a:lnTo>
                  <a:lnTo>
                    <a:pt x="1410" y="2794"/>
                  </a:lnTo>
                  <a:lnTo>
                    <a:pt x="1396" y="2790"/>
                  </a:lnTo>
                  <a:lnTo>
                    <a:pt x="1383" y="2784"/>
                  </a:lnTo>
                  <a:lnTo>
                    <a:pt x="1369" y="2779"/>
                  </a:lnTo>
                  <a:lnTo>
                    <a:pt x="1355" y="2773"/>
                  </a:lnTo>
                  <a:lnTo>
                    <a:pt x="1328" y="2756"/>
                  </a:lnTo>
                  <a:lnTo>
                    <a:pt x="1300" y="2738"/>
                  </a:lnTo>
                  <a:lnTo>
                    <a:pt x="1273" y="2717"/>
                  </a:lnTo>
                  <a:lnTo>
                    <a:pt x="1273" y="2717"/>
                  </a:lnTo>
                  <a:lnTo>
                    <a:pt x="1253" y="2698"/>
                  </a:lnTo>
                  <a:lnTo>
                    <a:pt x="1232" y="2679"/>
                  </a:lnTo>
                  <a:lnTo>
                    <a:pt x="1212" y="2656"/>
                  </a:lnTo>
                  <a:lnTo>
                    <a:pt x="1193" y="2634"/>
                  </a:lnTo>
                  <a:lnTo>
                    <a:pt x="1172" y="2609"/>
                  </a:lnTo>
                  <a:lnTo>
                    <a:pt x="1154" y="2582"/>
                  </a:lnTo>
                  <a:lnTo>
                    <a:pt x="1134" y="2554"/>
                  </a:lnTo>
                  <a:lnTo>
                    <a:pt x="1116" y="2525"/>
                  </a:lnTo>
                  <a:lnTo>
                    <a:pt x="1099" y="2494"/>
                  </a:lnTo>
                  <a:lnTo>
                    <a:pt x="1082" y="2462"/>
                  </a:lnTo>
                  <a:lnTo>
                    <a:pt x="1065" y="2427"/>
                  </a:lnTo>
                  <a:lnTo>
                    <a:pt x="1048" y="2393"/>
                  </a:lnTo>
                  <a:lnTo>
                    <a:pt x="1033" y="2356"/>
                  </a:lnTo>
                  <a:lnTo>
                    <a:pt x="1018" y="2319"/>
                  </a:lnTo>
                  <a:lnTo>
                    <a:pt x="1003" y="2280"/>
                  </a:lnTo>
                  <a:lnTo>
                    <a:pt x="989" y="2240"/>
                  </a:lnTo>
                  <a:lnTo>
                    <a:pt x="989" y="2240"/>
                  </a:lnTo>
                  <a:lnTo>
                    <a:pt x="912" y="2240"/>
                  </a:lnTo>
                  <a:lnTo>
                    <a:pt x="834" y="2240"/>
                  </a:lnTo>
                  <a:lnTo>
                    <a:pt x="829" y="2240"/>
                  </a:lnTo>
                  <a:lnTo>
                    <a:pt x="829" y="2240"/>
                  </a:lnTo>
                  <a:lnTo>
                    <a:pt x="841" y="2277"/>
                  </a:lnTo>
                  <a:lnTo>
                    <a:pt x="853" y="2312"/>
                  </a:lnTo>
                  <a:lnTo>
                    <a:pt x="866" y="2348"/>
                  </a:lnTo>
                  <a:lnTo>
                    <a:pt x="879" y="2383"/>
                  </a:lnTo>
                  <a:lnTo>
                    <a:pt x="893" y="2417"/>
                  </a:lnTo>
                  <a:lnTo>
                    <a:pt x="907" y="2450"/>
                  </a:lnTo>
                  <a:lnTo>
                    <a:pt x="922" y="2482"/>
                  </a:lnTo>
                  <a:lnTo>
                    <a:pt x="937" y="2513"/>
                  </a:lnTo>
                  <a:lnTo>
                    <a:pt x="937" y="2513"/>
                  </a:lnTo>
                  <a:lnTo>
                    <a:pt x="958" y="2556"/>
                  </a:lnTo>
                  <a:lnTo>
                    <a:pt x="982" y="2597"/>
                  </a:lnTo>
                  <a:lnTo>
                    <a:pt x="1007" y="2637"/>
                  </a:lnTo>
                  <a:lnTo>
                    <a:pt x="1031" y="2675"/>
                  </a:lnTo>
                  <a:lnTo>
                    <a:pt x="1058" y="2710"/>
                  </a:lnTo>
                  <a:lnTo>
                    <a:pt x="1085" y="2744"/>
                  </a:lnTo>
                  <a:lnTo>
                    <a:pt x="1113" y="2775"/>
                  </a:lnTo>
                  <a:lnTo>
                    <a:pt x="1143" y="2805"/>
                  </a:lnTo>
                  <a:lnTo>
                    <a:pt x="1143" y="2805"/>
                  </a:lnTo>
                  <a:lnTo>
                    <a:pt x="1100" y="2792"/>
                  </a:lnTo>
                  <a:lnTo>
                    <a:pt x="1058" y="2778"/>
                  </a:lnTo>
                  <a:lnTo>
                    <a:pt x="1017" y="2763"/>
                  </a:lnTo>
                  <a:lnTo>
                    <a:pt x="976" y="2747"/>
                  </a:lnTo>
                  <a:lnTo>
                    <a:pt x="937" y="2729"/>
                  </a:lnTo>
                  <a:lnTo>
                    <a:pt x="898" y="2710"/>
                  </a:lnTo>
                  <a:lnTo>
                    <a:pt x="859" y="2690"/>
                  </a:lnTo>
                  <a:lnTo>
                    <a:pt x="822" y="2668"/>
                  </a:lnTo>
                  <a:lnTo>
                    <a:pt x="784" y="2646"/>
                  </a:lnTo>
                  <a:lnTo>
                    <a:pt x="749" y="2622"/>
                  </a:lnTo>
                  <a:lnTo>
                    <a:pt x="713" y="2597"/>
                  </a:lnTo>
                  <a:lnTo>
                    <a:pt x="679" y="2571"/>
                  </a:lnTo>
                  <a:lnTo>
                    <a:pt x="644" y="2545"/>
                  </a:lnTo>
                  <a:lnTo>
                    <a:pt x="612" y="2517"/>
                  </a:lnTo>
                  <a:lnTo>
                    <a:pt x="580" y="2488"/>
                  </a:lnTo>
                  <a:lnTo>
                    <a:pt x="549" y="2457"/>
                  </a:lnTo>
                  <a:lnTo>
                    <a:pt x="549" y="2457"/>
                  </a:lnTo>
                  <a:lnTo>
                    <a:pt x="525" y="2433"/>
                  </a:lnTo>
                  <a:lnTo>
                    <a:pt x="501" y="2408"/>
                  </a:lnTo>
                  <a:lnTo>
                    <a:pt x="479" y="2382"/>
                  </a:lnTo>
                  <a:lnTo>
                    <a:pt x="456" y="2355"/>
                  </a:lnTo>
                  <a:lnTo>
                    <a:pt x="456" y="2355"/>
                  </a:lnTo>
                  <a:lnTo>
                    <a:pt x="482" y="2338"/>
                  </a:lnTo>
                  <a:lnTo>
                    <a:pt x="509" y="2323"/>
                  </a:lnTo>
                  <a:lnTo>
                    <a:pt x="536" y="2307"/>
                  </a:lnTo>
                  <a:lnTo>
                    <a:pt x="565" y="2292"/>
                  </a:lnTo>
                  <a:lnTo>
                    <a:pt x="594" y="2277"/>
                  </a:lnTo>
                  <a:lnTo>
                    <a:pt x="625" y="2263"/>
                  </a:lnTo>
                  <a:lnTo>
                    <a:pt x="656" y="2249"/>
                  </a:lnTo>
                  <a:lnTo>
                    <a:pt x="687" y="2235"/>
                  </a:lnTo>
                  <a:lnTo>
                    <a:pt x="687" y="2235"/>
                  </a:lnTo>
                  <a:lnTo>
                    <a:pt x="562" y="2232"/>
                  </a:lnTo>
                  <a:lnTo>
                    <a:pt x="498" y="2228"/>
                  </a:lnTo>
                  <a:lnTo>
                    <a:pt x="435" y="2225"/>
                  </a:lnTo>
                  <a:lnTo>
                    <a:pt x="370" y="2221"/>
                  </a:lnTo>
                  <a:lnTo>
                    <a:pt x="305" y="2215"/>
                  </a:lnTo>
                  <a:lnTo>
                    <a:pt x="239" y="2209"/>
                  </a:lnTo>
                  <a:lnTo>
                    <a:pt x="172" y="2200"/>
                  </a:lnTo>
                  <a:lnTo>
                    <a:pt x="172" y="2200"/>
                  </a:lnTo>
                  <a:lnTo>
                    <a:pt x="196" y="2245"/>
                  </a:lnTo>
                  <a:lnTo>
                    <a:pt x="222" y="2289"/>
                  </a:lnTo>
                  <a:lnTo>
                    <a:pt x="249" y="2331"/>
                  </a:lnTo>
                  <a:lnTo>
                    <a:pt x="278" y="2373"/>
                  </a:lnTo>
                  <a:lnTo>
                    <a:pt x="308" y="2413"/>
                  </a:lnTo>
                  <a:lnTo>
                    <a:pt x="339" y="2452"/>
                  </a:lnTo>
                  <a:lnTo>
                    <a:pt x="371" y="2491"/>
                  </a:lnTo>
                  <a:lnTo>
                    <a:pt x="405" y="2528"/>
                  </a:lnTo>
                  <a:lnTo>
                    <a:pt x="440" y="2564"/>
                  </a:lnTo>
                  <a:lnTo>
                    <a:pt x="476" y="2599"/>
                  </a:lnTo>
                  <a:lnTo>
                    <a:pt x="513" y="2633"/>
                  </a:lnTo>
                  <a:lnTo>
                    <a:pt x="551" y="2666"/>
                  </a:lnTo>
                  <a:lnTo>
                    <a:pt x="591" y="2697"/>
                  </a:lnTo>
                  <a:lnTo>
                    <a:pt x="631" y="2727"/>
                  </a:lnTo>
                  <a:lnTo>
                    <a:pt x="672" y="2755"/>
                  </a:lnTo>
                  <a:lnTo>
                    <a:pt x="715" y="2783"/>
                  </a:lnTo>
                  <a:lnTo>
                    <a:pt x="758" y="2809"/>
                  </a:lnTo>
                  <a:lnTo>
                    <a:pt x="803" y="2833"/>
                  </a:lnTo>
                  <a:lnTo>
                    <a:pt x="849" y="2857"/>
                  </a:lnTo>
                  <a:lnTo>
                    <a:pt x="895" y="2878"/>
                  </a:lnTo>
                  <a:lnTo>
                    <a:pt x="941" y="2897"/>
                  </a:lnTo>
                  <a:lnTo>
                    <a:pt x="989" y="2916"/>
                  </a:lnTo>
                  <a:lnTo>
                    <a:pt x="1038" y="2933"/>
                  </a:lnTo>
                  <a:lnTo>
                    <a:pt x="1087" y="2948"/>
                  </a:lnTo>
                  <a:lnTo>
                    <a:pt x="1137" y="2962"/>
                  </a:lnTo>
                  <a:lnTo>
                    <a:pt x="1187" y="2973"/>
                  </a:lnTo>
                  <a:lnTo>
                    <a:pt x="1239" y="2983"/>
                  </a:lnTo>
                  <a:lnTo>
                    <a:pt x="1290" y="2992"/>
                  </a:lnTo>
                  <a:lnTo>
                    <a:pt x="1343" y="2998"/>
                  </a:lnTo>
                  <a:lnTo>
                    <a:pt x="1396" y="3003"/>
                  </a:lnTo>
                  <a:lnTo>
                    <a:pt x="1449" y="3006"/>
                  </a:lnTo>
                  <a:lnTo>
                    <a:pt x="1503" y="3006"/>
                  </a:lnTo>
                  <a:lnTo>
                    <a:pt x="1503" y="3006"/>
                  </a:lnTo>
                  <a:lnTo>
                    <a:pt x="1542" y="3006"/>
                  </a:lnTo>
                  <a:lnTo>
                    <a:pt x="1581" y="3005"/>
                  </a:lnTo>
                  <a:lnTo>
                    <a:pt x="1619" y="3002"/>
                  </a:lnTo>
                  <a:lnTo>
                    <a:pt x="1657" y="2998"/>
                  </a:lnTo>
                  <a:lnTo>
                    <a:pt x="1695" y="2994"/>
                  </a:lnTo>
                  <a:lnTo>
                    <a:pt x="1732" y="2989"/>
                  </a:lnTo>
                  <a:lnTo>
                    <a:pt x="1770" y="2983"/>
                  </a:lnTo>
                  <a:lnTo>
                    <a:pt x="1806" y="2976"/>
                  </a:lnTo>
                  <a:lnTo>
                    <a:pt x="1843" y="2968"/>
                  </a:lnTo>
                  <a:lnTo>
                    <a:pt x="1879" y="2959"/>
                  </a:lnTo>
                  <a:lnTo>
                    <a:pt x="1915" y="2949"/>
                  </a:lnTo>
                  <a:lnTo>
                    <a:pt x="1950" y="2939"/>
                  </a:lnTo>
                  <a:lnTo>
                    <a:pt x="1986" y="2927"/>
                  </a:lnTo>
                  <a:lnTo>
                    <a:pt x="2020" y="2916"/>
                  </a:lnTo>
                  <a:lnTo>
                    <a:pt x="2055" y="2903"/>
                  </a:lnTo>
                  <a:lnTo>
                    <a:pt x="2088" y="2889"/>
                  </a:lnTo>
                  <a:lnTo>
                    <a:pt x="2122" y="2874"/>
                  </a:lnTo>
                  <a:lnTo>
                    <a:pt x="2155" y="2859"/>
                  </a:lnTo>
                  <a:lnTo>
                    <a:pt x="2188" y="2843"/>
                  </a:lnTo>
                  <a:lnTo>
                    <a:pt x="2220" y="2825"/>
                  </a:lnTo>
                  <a:lnTo>
                    <a:pt x="2251" y="2807"/>
                  </a:lnTo>
                  <a:lnTo>
                    <a:pt x="2283" y="2789"/>
                  </a:lnTo>
                  <a:lnTo>
                    <a:pt x="2314" y="2769"/>
                  </a:lnTo>
                  <a:lnTo>
                    <a:pt x="2344" y="2750"/>
                  </a:lnTo>
                  <a:lnTo>
                    <a:pt x="2374" y="2730"/>
                  </a:lnTo>
                  <a:lnTo>
                    <a:pt x="2403" y="2708"/>
                  </a:lnTo>
                  <a:lnTo>
                    <a:pt x="2431" y="2685"/>
                  </a:lnTo>
                  <a:lnTo>
                    <a:pt x="2459" y="2663"/>
                  </a:lnTo>
                  <a:lnTo>
                    <a:pt x="2487" y="2640"/>
                  </a:lnTo>
                  <a:lnTo>
                    <a:pt x="2514" y="2616"/>
                  </a:lnTo>
                  <a:lnTo>
                    <a:pt x="2541" y="2591"/>
                  </a:lnTo>
                  <a:lnTo>
                    <a:pt x="2566" y="2566"/>
                  </a:lnTo>
                  <a:lnTo>
                    <a:pt x="2591" y="2540"/>
                  </a:lnTo>
                  <a:lnTo>
                    <a:pt x="2616" y="2513"/>
                  </a:lnTo>
                  <a:lnTo>
                    <a:pt x="2639" y="2487"/>
                  </a:lnTo>
                  <a:lnTo>
                    <a:pt x="2663" y="2460"/>
                  </a:lnTo>
                  <a:lnTo>
                    <a:pt x="2686" y="2432"/>
                  </a:lnTo>
                  <a:lnTo>
                    <a:pt x="2707" y="2403"/>
                  </a:lnTo>
                  <a:lnTo>
                    <a:pt x="2729" y="2374"/>
                  </a:lnTo>
                  <a:lnTo>
                    <a:pt x="2749" y="2343"/>
                  </a:lnTo>
                  <a:lnTo>
                    <a:pt x="2770" y="2313"/>
                  </a:lnTo>
                  <a:lnTo>
                    <a:pt x="2789" y="2282"/>
                  </a:lnTo>
                  <a:lnTo>
                    <a:pt x="2807" y="2251"/>
                  </a:lnTo>
                  <a:lnTo>
                    <a:pt x="2824" y="2220"/>
                  </a:lnTo>
                  <a:lnTo>
                    <a:pt x="2842" y="2188"/>
                  </a:lnTo>
                  <a:lnTo>
                    <a:pt x="2858" y="2155"/>
                  </a:lnTo>
                  <a:lnTo>
                    <a:pt x="2874" y="2122"/>
                  </a:lnTo>
                  <a:lnTo>
                    <a:pt x="2888" y="2089"/>
                  </a:lnTo>
                  <a:lnTo>
                    <a:pt x="2902" y="2054"/>
                  </a:lnTo>
                  <a:lnTo>
                    <a:pt x="2915" y="2020"/>
                  </a:lnTo>
                  <a:lnTo>
                    <a:pt x="2928" y="1985"/>
                  </a:lnTo>
                  <a:lnTo>
                    <a:pt x="2938" y="1950"/>
                  </a:lnTo>
                  <a:lnTo>
                    <a:pt x="2949" y="1914"/>
                  </a:lnTo>
                  <a:lnTo>
                    <a:pt x="2959" y="1879"/>
                  </a:lnTo>
                  <a:lnTo>
                    <a:pt x="2967" y="1842"/>
                  </a:lnTo>
                  <a:lnTo>
                    <a:pt x="2976" y="1806"/>
                  </a:lnTo>
                  <a:lnTo>
                    <a:pt x="2982" y="1769"/>
                  </a:lnTo>
                  <a:lnTo>
                    <a:pt x="2989" y="1731"/>
                  </a:lnTo>
                  <a:lnTo>
                    <a:pt x="2994" y="1695"/>
                  </a:lnTo>
                  <a:lnTo>
                    <a:pt x="2998" y="1657"/>
                  </a:lnTo>
                  <a:lnTo>
                    <a:pt x="3002" y="1619"/>
                  </a:lnTo>
                  <a:lnTo>
                    <a:pt x="3004" y="1581"/>
                  </a:lnTo>
                  <a:lnTo>
                    <a:pt x="3006" y="1542"/>
                  </a:lnTo>
                  <a:lnTo>
                    <a:pt x="3006" y="1503"/>
                  </a:lnTo>
                  <a:lnTo>
                    <a:pt x="3006" y="1503"/>
                  </a:lnTo>
                  <a:lnTo>
                    <a:pt x="3006" y="1503"/>
                  </a:lnTo>
                  <a:lnTo>
                    <a:pt x="3006" y="1464"/>
                  </a:lnTo>
                  <a:lnTo>
                    <a:pt x="3004" y="1426"/>
                  </a:lnTo>
                  <a:lnTo>
                    <a:pt x="3002" y="1387"/>
                  </a:lnTo>
                  <a:lnTo>
                    <a:pt x="2998" y="1350"/>
                  </a:lnTo>
                  <a:lnTo>
                    <a:pt x="2994" y="1312"/>
                  </a:lnTo>
                  <a:lnTo>
                    <a:pt x="2989" y="1274"/>
                  </a:lnTo>
                  <a:lnTo>
                    <a:pt x="2982" y="1237"/>
                  </a:lnTo>
                  <a:lnTo>
                    <a:pt x="2976" y="1200"/>
                  </a:lnTo>
                  <a:lnTo>
                    <a:pt x="2967" y="1164"/>
                  </a:lnTo>
                  <a:lnTo>
                    <a:pt x="2959" y="1127"/>
                  </a:lnTo>
                  <a:lnTo>
                    <a:pt x="2949" y="1092"/>
                  </a:lnTo>
                  <a:lnTo>
                    <a:pt x="2938" y="1056"/>
                  </a:lnTo>
                  <a:lnTo>
                    <a:pt x="2928" y="1021"/>
                  </a:lnTo>
                  <a:lnTo>
                    <a:pt x="2915" y="986"/>
                  </a:lnTo>
                  <a:lnTo>
                    <a:pt x="2902" y="952"/>
                  </a:lnTo>
                  <a:lnTo>
                    <a:pt x="2888" y="917"/>
                  </a:lnTo>
                  <a:lnTo>
                    <a:pt x="2874" y="884"/>
                  </a:lnTo>
                  <a:lnTo>
                    <a:pt x="2858" y="852"/>
                  </a:lnTo>
                  <a:lnTo>
                    <a:pt x="2842" y="818"/>
                  </a:lnTo>
                  <a:lnTo>
                    <a:pt x="2824" y="786"/>
                  </a:lnTo>
                  <a:lnTo>
                    <a:pt x="2807" y="755"/>
                  </a:lnTo>
                  <a:lnTo>
                    <a:pt x="2789" y="724"/>
                  </a:lnTo>
                  <a:lnTo>
                    <a:pt x="2770" y="693"/>
                  </a:lnTo>
                  <a:lnTo>
                    <a:pt x="2749" y="662"/>
                  </a:lnTo>
                  <a:lnTo>
                    <a:pt x="2729" y="632"/>
                  </a:lnTo>
                  <a:lnTo>
                    <a:pt x="2707" y="603"/>
                  </a:lnTo>
                  <a:lnTo>
                    <a:pt x="2686" y="575"/>
                  </a:lnTo>
                  <a:lnTo>
                    <a:pt x="2663" y="546"/>
                  </a:lnTo>
                  <a:lnTo>
                    <a:pt x="2639" y="519"/>
                  </a:lnTo>
                  <a:lnTo>
                    <a:pt x="2616" y="492"/>
                  </a:lnTo>
                  <a:lnTo>
                    <a:pt x="2591" y="466"/>
                  </a:lnTo>
                  <a:lnTo>
                    <a:pt x="2566" y="440"/>
                  </a:lnTo>
                  <a:lnTo>
                    <a:pt x="2541" y="415"/>
                  </a:lnTo>
                  <a:lnTo>
                    <a:pt x="2514" y="390"/>
                  </a:lnTo>
                  <a:lnTo>
                    <a:pt x="2487" y="367"/>
                  </a:lnTo>
                  <a:lnTo>
                    <a:pt x="2459" y="343"/>
                  </a:lnTo>
                  <a:lnTo>
                    <a:pt x="2431" y="320"/>
                  </a:lnTo>
                  <a:lnTo>
                    <a:pt x="2403" y="298"/>
                  </a:lnTo>
                  <a:lnTo>
                    <a:pt x="2374" y="277"/>
                  </a:lnTo>
                  <a:lnTo>
                    <a:pt x="2344" y="256"/>
                  </a:lnTo>
                  <a:lnTo>
                    <a:pt x="2314" y="236"/>
                  </a:lnTo>
                  <a:lnTo>
                    <a:pt x="2283" y="217"/>
                  </a:lnTo>
                  <a:lnTo>
                    <a:pt x="2251" y="199"/>
                  </a:lnTo>
                  <a:lnTo>
                    <a:pt x="2220" y="181"/>
                  </a:lnTo>
                  <a:lnTo>
                    <a:pt x="2188" y="164"/>
                  </a:lnTo>
                  <a:lnTo>
                    <a:pt x="2155" y="147"/>
                  </a:lnTo>
                  <a:lnTo>
                    <a:pt x="2122" y="132"/>
                  </a:lnTo>
                  <a:lnTo>
                    <a:pt x="2088" y="117"/>
                  </a:lnTo>
                  <a:lnTo>
                    <a:pt x="2055" y="104"/>
                  </a:lnTo>
                  <a:lnTo>
                    <a:pt x="2020" y="90"/>
                  </a:lnTo>
                  <a:lnTo>
                    <a:pt x="1986" y="78"/>
                  </a:lnTo>
                  <a:lnTo>
                    <a:pt x="1950" y="67"/>
                  </a:lnTo>
                  <a:lnTo>
                    <a:pt x="1915" y="57"/>
                  </a:lnTo>
                  <a:lnTo>
                    <a:pt x="1879" y="47"/>
                  </a:lnTo>
                  <a:lnTo>
                    <a:pt x="1843" y="38"/>
                  </a:lnTo>
                  <a:lnTo>
                    <a:pt x="1806" y="30"/>
                  </a:lnTo>
                  <a:lnTo>
                    <a:pt x="1770" y="22"/>
                  </a:lnTo>
                  <a:lnTo>
                    <a:pt x="1732" y="17"/>
                  </a:lnTo>
                  <a:lnTo>
                    <a:pt x="1695" y="12"/>
                  </a:lnTo>
                  <a:lnTo>
                    <a:pt x="1657" y="7"/>
                  </a:lnTo>
                  <a:lnTo>
                    <a:pt x="1619" y="4"/>
                  </a:lnTo>
                  <a:lnTo>
                    <a:pt x="1581" y="1"/>
                  </a:lnTo>
                  <a:lnTo>
                    <a:pt x="1542" y="0"/>
                  </a:lnTo>
                  <a:lnTo>
                    <a:pt x="1503" y="0"/>
                  </a:lnTo>
                  <a:lnTo>
                    <a:pt x="1503" y="0"/>
                  </a:lnTo>
                  <a:close/>
                  <a:moveTo>
                    <a:pt x="728" y="1427"/>
                  </a:moveTo>
                  <a:lnTo>
                    <a:pt x="156" y="1427"/>
                  </a:lnTo>
                  <a:lnTo>
                    <a:pt x="156" y="1427"/>
                  </a:lnTo>
                  <a:lnTo>
                    <a:pt x="160" y="1382"/>
                  </a:lnTo>
                  <a:lnTo>
                    <a:pt x="164" y="1338"/>
                  </a:lnTo>
                  <a:lnTo>
                    <a:pt x="170" y="1294"/>
                  </a:lnTo>
                  <a:lnTo>
                    <a:pt x="178" y="1251"/>
                  </a:lnTo>
                  <a:lnTo>
                    <a:pt x="186" y="1208"/>
                  </a:lnTo>
                  <a:lnTo>
                    <a:pt x="196" y="1166"/>
                  </a:lnTo>
                  <a:lnTo>
                    <a:pt x="208" y="1124"/>
                  </a:lnTo>
                  <a:lnTo>
                    <a:pt x="221" y="1082"/>
                  </a:lnTo>
                  <a:lnTo>
                    <a:pt x="235" y="1041"/>
                  </a:lnTo>
                  <a:lnTo>
                    <a:pt x="250" y="1001"/>
                  </a:lnTo>
                  <a:lnTo>
                    <a:pt x="267" y="961"/>
                  </a:lnTo>
                  <a:lnTo>
                    <a:pt x="284" y="923"/>
                  </a:lnTo>
                  <a:lnTo>
                    <a:pt x="304" y="885"/>
                  </a:lnTo>
                  <a:lnTo>
                    <a:pt x="323" y="847"/>
                  </a:lnTo>
                  <a:lnTo>
                    <a:pt x="344" y="811"/>
                  </a:lnTo>
                  <a:lnTo>
                    <a:pt x="367" y="774"/>
                  </a:lnTo>
                  <a:lnTo>
                    <a:pt x="367" y="774"/>
                  </a:lnTo>
                  <a:lnTo>
                    <a:pt x="411" y="803"/>
                  </a:lnTo>
                  <a:lnTo>
                    <a:pt x="458" y="830"/>
                  </a:lnTo>
                  <a:lnTo>
                    <a:pt x="507" y="856"/>
                  </a:lnTo>
                  <a:lnTo>
                    <a:pt x="557" y="881"/>
                  </a:lnTo>
                  <a:lnTo>
                    <a:pt x="610" y="904"/>
                  </a:lnTo>
                  <a:lnTo>
                    <a:pt x="665" y="926"/>
                  </a:lnTo>
                  <a:lnTo>
                    <a:pt x="721" y="946"/>
                  </a:lnTo>
                  <a:lnTo>
                    <a:pt x="779" y="966"/>
                  </a:lnTo>
                  <a:lnTo>
                    <a:pt x="779" y="966"/>
                  </a:lnTo>
                  <a:lnTo>
                    <a:pt x="769" y="1019"/>
                  </a:lnTo>
                  <a:lnTo>
                    <a:pt x="759" y="1075"/>
                  </a:lnTo>
                  <a:lnTo>
                    <a:pt x="751" y="1132"/>
                  </a:lnTo>
                  <a:lnTo>
                    <a:pt x="744" y="1189"/>
                  </a:lnTo>
                  <a:lnTo>
                    <a:pt x="738" y="1247"/>
                  </a:lnTo>
                  <a:lnTo>
                    <a:pt x="734" y="1307"/>
                  </a:lnTo>
                  <a:lnTo>
                    <a:pt x="730" y="1366"/>
                  </a:lnTo>
                  <a:lnTo>
                    <a:pt x="728" y="1427"/>
                  </a:lnTo>
                  <a:lnTo>
                    <a:pt x="728" y="1427"/>
                  </a:lnTo>
                  <a:close/>
                  <a:moveTo>
                    <a:pt x="814" y="816"/>
                  </a:moveTo>
                  <a:lnTo>
                    <a:pt x="814" y="816"/>
                  </a:lnTo>
                  <a:lnTo>
                    <a:pt x="764" y="799"/>
                  </a:lnTo>
                  <a:lnTo>
                    <a:pt x="714" y="781"/>
                  </a:lnTo>
                  <a:lnTo>
                    <a:pt x="666" y="762"/>
                  </a:lnTo>
                  <a:lnTo>
                    <a:pt x="621" y="742"/>
                  </a:lnTo>
                  <a:lnTo>
                    <a:pt x="577" y="720"/>
                  </a:lnTo>
                  <a:lnTo>
                    <a:pt x="535" y="698"/>
                  </a:lnTo>
                  <a:lnTo>
                    <a:pt x="494" y="675"/>
                  </a:lnTo>
                  <a:lnTo>
                    <a:pt x="456" y="651"/>
                  </a:lnTo>
                  <a:lnTo>
                    <a:pt x="456" y="651"/>
                  </a:lnTo>
                  <a:lnTo>
                    <a:pt x="479" y="625"/>
                  </a:lnTo>
                  <a:lnTo>
                    <a:pt x="501" y="598"/>
                  </a:lnTo>
                  <a:lnTo>
                    <a:pt x="525" y="573"/>
                  </a:lnTo>
                  <a:lnTo>
                    <a:pt x="549" y="548"/>
                  </a:lnTo>
                  <a:lnTo>
                    <a:pt x="549" y="548"/>
                  </a:lnTo>
                  <a:lnTo>
                    <a:pt x="580" y="518"/>
                  </a:lnTo>
                  <a:lnTo>
                    <a:pt x="612" y="489"/>
                  </a:lnTo>
                  <a:lnTo>
                    <a:pt x="645" y="461"/>
                  </a:lnTo>
                  <a:lnTo>
                    <a:pt x="679" y="433"/>
                  </a:lnTo>
                  <a:lnTo>
                    <a:pt x="713" y="408"/>
                  </a:lnTo>
                  <a:lnTo>
                    <a:pt x="749" y="383"/>
                  </a:lnTo>
                  <a:lnTo>
                    <a:pt x="785" y="359"/>
                  </a:lnTo>
                  <a:lnTo>
                    <a:pt x="823" y="337"/>
                  </a:lnTo>
                  <a:lnTo>
                    <a:pt x="860" y="315"/>
                  </a:lnTo>
                  <a:lnTo>
                    <a:pt x="899" y="296"/>
                  </a:lnTo>
                  <a:lnTo>
                    <a:pt x="938" y="276"/>
                  </a:lnTo>
                  <a:lnTo>
                    <a:pt x="979" y="259"/>
                  </a:lnTo>
                  <a:lnTo>
                    <a:pt x="1018" y="242"/>
                  </a:lnTo>
                  <a:lnTo>
                    <a:pt x="1060" y="227"/>
                  </a:lnTo>
                  <a:lnTo>
                    <a:pt x="1102" y="213"/>
                  </a:lnTo>
                  <a:lnTo>
                    <a:pt x="1144" y="201"/>
                  </a:lnTo>
                  <a:lnTo>
                    <a:pt x="1144" y="201"/>
                  </a:lnTo>
                  <a:lnTo>
                    <a:pt x="1118" y="228"/>
                  </a:lnTo>
                  <a:lnTo>
                    <a:pt x="1091" y="257"/>
                  </a:lnTo>
                  <a:lnTo>
                    <a:pt x="1067" y="287"/>
                  </a:lnTo>
                  <a:lnTo>
                    <a:pt x="1042" y="319"/>
                  </a:lnTo>
                  <a:lnTo>
                    <a:pt x="1018" y="353"/>
                  </a:lnTo>
                  <a:lnTo>
                    <a:pt x="996" y="387"/>
                  </a:lnTo>
                  <a:lnTo>
                    <a:pt x="973" y="425"/>
                  </a:lnTo>
                  <a:lnTo>
                    <a:pt x="953" y="462"/>
                  </a:lnTo>
                  <a:lnTo>
                    <a:pt x="932" y="502"/>
                  </a:lnTo>
                  <a:lnTo>
                    <a:pt x="913" y="543"/>
                  </a:lnTo>
                  <a:lnTo>
                    <a:pt x="894" y="585"/>
                  </a:lnTo>
                  <a:lnTo>
                    <a:pt x="877" y="629"/>
                  </a:lnTo>
                  <a:lnTo>
                    <a:pt x="859" y="674"/>
                  </a:lnTo>
                  <a:lnTo>
                    <a:pt x="843" y="720"/>
                  </a:lnTo>
                  <a:lnTo>
                    <a:pt x="828" y="768"/>
                  </a:lnTo>
                  <a:lnTo>
                    <a:pt x="814" y="816"/>
                  </a:lnTo>
                  <a:lnTo>
                    <a:pt x="814" y="816"/>
                  </a:lnTo>
                  <a:close/>
                  <a:moveTo>
                    <a:pt x="1478" y="913"/>
                  </a:moveTo>
                  <a:lnTo>
                    <a:pt x="1478" y="913"/>
                  </a:lnTo>
                  <a:lnTo>
                    <a:pt x="1410" y="912"/>
                  </a:lnTo>
                  <a:lnTo>
                    <a:pt x="1342" y="910"/>
                  </a:lnTo>
                  <a:lnTo>
                    <a:pt x="1276" y="905"/>
                  </a:lnTo>
                  <a:lnTo>
                    <a:pt x="1211" y="899"/>
                  </a:lnTo>
                  <a:lnTo>
                    <a:pt x="1146" y="890"/>
                  </a:lnTo>
                  <a:lnTo>
                    <a:pt x="1084" y="881"/>
                  </a:lnTo>
                  <a:lnTo>
                    <a:pt x="1022" y="869"/>
                  </a:lnTo>
                  <a:lnTo>
                    <a:pt x="963" y="856"/>
                  </a:lnTo>
                  <a:lnTo>
                    <a:pt x="963" y="856"/>
                  </a:lnTo>
                  <a:lnTo>
                    <a:pt x="973" y="816"/>
                  </a:lnTo>
                  <a:lnTo>
                    <a:pt x="986" y="776"/>
                  </a:lnTo>
                  <a:lnTo>
                    <a:pt x="999" y="738"/>
                  </a:lnTo>
                  <a:lnTo>
                    <a:pt x="1013" y="700"/>
                  </a:lnTo>
                  <a:lnTo>
                    <a:pt x="1027" y="663"/>
                  </a:lnTo>
                  <a:lnTo>
                    <a:pt x="1042" y="628"/>
                  </a:lnTo>
                  <a:lnTo>
                    <a:pt x="1057" y="594"/>
                  </a:lnTo>
                  <a:lnTo>
                    <a:pt x="1073" y="561"/>
                  </a:lnTo>
                  <a:lnTo>
                    <a:pt x="1073" y="561"/>
                  </a:lnTo>
                  <a:lnTo>
                    <a:pt x="1096" y="518"/>
                  </a:lnTo>
                  <a:lnTo>
                    <a:pt x="1119" y="477"/>
                  </a:lnTo>
                  <a:lnTo>
                    <a:pt x="1143" y="439"/>
                  </a:lnTo>
                  <a:lnTo>
                    <a:pt x="1168" y="403"/>
                  </a:lnTo>
                  <a:lnTo>
                    <a:pt x="1194" y="371"/>
                  </a:lnTo>
                  <a:lnTo>
                    <a:pt x="1219" y="341"/>
                  </a:lnTo>
                  <a:lnTo>
                    <a:pt x="1246" y="314"/>
                  </a:lnTo>
                  <a:lnTo>
                    <a:pt x="1273" y="289"/>
                  </a:lnTo>
                  <a:lnTo>
                    <a:pt x="1273" y="289"/>
                  </a:lnTo>
                  <a:lnTo>
                    <a:pt x="1300" y="268"/>
                  </a:lnTo>
                  <a:lnTo>
                    <a:pt x="1328" y="249"/>
                  </a:lnTo>
                  <a:lnTo>
                    <a:pt x="1355" y="234"/>
                  </a:lnTo>
                  <a:lnTo>
                    <a:pt x="1369" y="227"/>
                  </a:lnTo>
                  <a:lnTo>
                    <a:pt x="1383" y="221"/>
                  </a:lnTo>
                  <a:lnTo>
                    <a:pt x="1396" y="216"/>
                  </a:lnTo>
                  <a:lnTo>
                    <a:pt x="1410" y="212"/>
                  </a:lnTo>
                  <a:lnTo>
                    <a:pt x="1424" y="207"/>
                  </a:lnTo>
                  <a:lnTo>
                    <a:pt x="1438" y="204"/>
                  </a:lnTo>
                  <a:lnTo>
                    <a:pt x="1451" y="202"/>
                  </a:lnTo>
                  <a:lnTo>
                    <a:pt x="1465" y="200"/>
                  </a:lnTo>
                  <a:lnTo>
                    <a:pt x="1478" y="199"/>
                  </a:lnTo>
                  <a:lnTo>
                    <a:pt x="1492" y="199"/>
                  </a:lnTo>
                  <a:lnTo>
                    <a:pt x="1492" y="199"/>
                  </a:lnTo>
                  <a:lnTo>
                    <a:pt x="1506" y="199"/>
                  </a:lnTo>
                  <a:lnTo>
                    <a:pt x="1520" y="200"/>
                  </a:lnTo>
                  <a:lnTo>
                    <a:pt x="1534" y="202"/>
                  </a:lnTo>
                  <a:lnTo>
                    <a:pt x="1548" y="204"/>
                  </a:lnTo>
                  <a:lnTo>
                    <a:pt x="1561" y="207"/>
                  </a:lnTo>
                  <a:lnTo>
                    <a:pt x="1575" y="212"/>
                  </a:lnTo>
                  <a:lnTo>
                    <a:pt x="1589" y="216"/>
                  </a:lnTo>
                  <a:lnTo>
                    <a:pt x="1603" y="221"/>
                  </a:lnTo>
                  <a:lnTo>
                    <a:pt x="1616" y="227"/>
                  </a:lnTo>
                  <a:lnTo>
                    <a:pt x="1630" y="234"/>
                  </a:lnTo>
                  <a:lnTo>
                    <a:pt x="1657" y="249"/>
                  </a:lnTo>
                  <a:lnTo>
                    <a:pt x="1685" y="268"/>
                  </a:lnTo>
                  <a:lnTo>
                    <a:pt x="1712" y="289"/>
                  </a:lnTo>
                  <a:lnTo>
                    <a:pt x="1712" y="289"/>
                  </a:lnTo>
                  <a:lnTo>
                    <a:pt x="1735" y="310"/>
                  </a:lnTo>
                  <a:lnTo>
                    <a:pt x="1758" y="332"/>
                  </a:lnTo>
                  <a:lnTo>
                    <a:pt x="1781" y="358"/>
                  </a:lnTo>
                  <a:lnTo>
                    <a:pt x="1803" y="385"/>
                  </a:lnTo>
                  <a:lnTo>
                    <a:pt x="1825" y="414"/>
                  </a:lnTo>
                  <a:lnTo>
                    <a:pt x="1846" y="445"/>
                  </a:lnTo>
                  <a:lnTo>
                    <a:pt x="1867" y="477"/>
                  </a:lnTo>
                  <a:lnTo>
                    <a:pt x="1886" y="513"/>
                  </a:lnTo>
                  <a:lnTo>
                    <a:pt x="1905" y="548"/>
                  </a:lnTo>
                  <a:lnTo>
                    <a:pt x="1925" y="587"/>
                  </a:lnTo>
                  <a:lnTo>
                    <a:pt x="1943" y="627"/>
                  </a:lnTo>
                  <a:lnTo>
                    <a:pt x="1960" y="669"/>
                  </a:lnTo>
                  <a:lnTo>
                    <a:pt x="1976" y="712"/>
                  </a:lnTo>
                  <a:lnTo>
                    <a:pt x="1992" y="756"/>
                  </a:lnTo>
                  <a:lnTo>
                    <a:pt x="2007" y="802"/>
                  </a:lnTo>
                  <a:lnTo>
                    <a:pt x="2021" y="850"/>
                  </a:lnTo>
                  <a:lnTo>
                    <a:pt x="2021" y="850"/>
                  </a:lnTo>
                  <a:lnTo>
                    <a:pt x="1958" y="865"/>
                  </a:lnTo>
                  <a:lnTo>
                    <a:pt x="1893" y="876"/>
                  </a:lnTo>
                  <a:lnTo>
                    <a:pt x="1828" y="888"/>
                  </a:lnTo>
                  <a:lnTo>
                    <a:pt x="1760" y="897"/>
                  </a:lnTo>
                  <a:lnTo>
                    <a:pt x="1691" y="904"/>
                  </a:lnTo>
                  <a:lnTo>
                    <a:pt x="1621" y="909"/>
                  </a:lnTo>
                  <a:lnTo>
                    <a:pt x="1551" y="912"/>
                  </a:lnTo>
                  <a:lnTo>
                    <a:pt x="1478" y="913"/>
                  </a:lnTo>
                  <a:lnTo>
                    <a:pt x="1478" y="9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22">
              <a:extLst>
                <a:ext uri="{FF2B5EF4-FFF2-40B4-BE49-F238E27FC236}">
                  <a16:creationId xmlns:a16="http://schemas.microsoft.com/office/drawing/2014/main" id="{12FC6A48-DAEE-48F3-975B-22553403E06A}"/>
                </a:ext>
              </a:extLst>
            </p:cNvPr>
            <p:cNvSpPr>
              <a:spLocks/>
            </p:cNvSpPr>
            <p:nvPr/>
          </p:nvSpPr>
          <p:spPr bwMode="auto">
            <a:xfrm>
              <a:off x="7180263" y="4862513"/>
              <a:ext cx="701675" cy="249238"/>
            </a:xfrm>
            <a:custGeom>
              <a:avLst/>
              <a:gdLst>
                <a:gd name="T0" fmla="*/ 2057 w 3093"/>
                <a:gd name="T1" fmla="*/ 0 h 1097"/>
                <a:gd name="T2" fmla="*/ 2024 w 3093"/>
                <a:gd name="T3" fmla="*/ 6 h 1097"/>
                <a:gd name="T4" fmla="*/ 1997 w 3093"/>
                <a:gd name="T5" fmla="*/ 19 h 1097"/>
                <a:gd name="T6" fmla="*/ 1978 w 3093"/>
                <a:gd name="T7" fmla="*/ 40 h 1097"/>
                <a:gd name="T8" fmla="*/ 1965 w 3093"/>
                <a:gd name="T9" fmla="*/ 90 h 1097"/>
                <a:gd name="T10" fmla="*/ 1989 w 3093"/>
                <a:gd name="T11" fmla="*/ 160 h 1097"/>
                <a:gd name="T12" fmla="*/ 2032 w 3093"/>
                <a:gd name="T13" fmla="*/ 222 h 1097"/>
                <a:gd name="T14" fmla="*/ 1704 w 3093"/>
                <a:gd name="T15" fmla="*/ 305 h 1097"/>
                <a:gd name="T16" fmla="*/ 1371 w 3093"/>
                <a:gd name="T17" fmla="*/ 376 h 1097"/>
                <a:gd name="T18" fmla="*/ 1038 w 3093"/>
                <a:gd name="T19" fmla="*/ 429 h 1097"/>
                <a:gd name="T20" fmla="*/ 716 w 3093"/>
                <a:gd name="T21" fmla="*/ 459 h 1097"/>
                <a:gd name="T22" fmla="*/ 564 w 3093"/>
                <a:gd name="T23" fmla="*/ 468 h 1097"/>
                <a:gd name="T24" fmla="*/ 435 w 3093"/>
                <a:gd name="T25" fmla="*/ 466 h 1097"/>
                <a:gd name="T26" fmla="*/ 342 w 3093"/>
                <a:gd name="T27" fmla="*/ 455 h 1097"/>
                <a:gd name="T28" fmla="*/ 287 w 3093"/>
                <a:gd name="T29" fmla="*/ 439 h 1097"/>
                <a:gd name="T30" fmla="*/ 242 w 3093"/>
                <a:gd name="T31" fmla="*/ 409 h 1097"/>
                <a:gd name="T32" fmla="*/ 228 w 3093"/>
                <a:gd name="T33" fmla="*/ 382 h 1097"/>
                <a:gd name="T34" fmla="*/ 238 w 3093"/>
                <a:gd name="T35" fmla="*/ 382 h 1097"/>
                <a:gd name="T36" fmla="*/ 305 w 3093"/>
                <a:gd name="T37" fmla="*/ 398 h 1097"/>
                <a:gd name="T38" fmla="*/ 360 w 3093"/>
                <a:gd name="T39" fmla="*/ 351 h 1097"/>
                <a:gd name="T40" fmla="*/ 360 w 3093"/>
                <a:gd name="T41" fmla="*/ 223 h 1097"/>
                <a:gd name="T42" fmla="*/ 301 w 3093"/>
                <a:gd name="T43" fmla="*/ 213 h 1097"/>
                <a:gd name="T44" fmla="*/ 186 w 3093"/>
                <a:gd name="T45" fmla="*/ 263 h 1097"/>
                <a:gd name="T46" fmla="*/ 90 w 3093"/>
                <a:gd name="T47" fmla="*/ 329 h 1097"/>
                <a:gd name="T48" fmla="*/ 31 w 3093"/>
                <a:gd name="T49" fmla="*/ 400 h 1097"/>
                <a:gd name="T50" fmla="*/ 11 w 3093"/>
                <a:gd name="T51" fmla="*/ 447 h 1097"/>
                <a:gd name="T52" fmla="*/ 1 w 3093"/>
                <a:gd name="T53" fmla="*/ 495 h 1097"/>
                <a:gd name="T54" fmla="*/ 3 w 3093"/>
                <a:gd name="T55" fmla="*/ 563 h 1097"/>
                <a:gd name="T56" fmla="*/ 24 w 3093"/>
                <a:gd name="T57" fmla="*/ 623 h 1097"/>
                <a:gd name="T58" fmla="*/ 61 w 3093"/>
                <a:gd name="T59" fmla="*/ 677 h 1097"/>
                <a:gd name="T60" fmla="*/ 114 w 3093"/>
                <a:gd name="T61" fmla="*/ 723 h 1097"/>
                <a:gd name="T62" fmla="*/ 181 w 3093"/>
                <a:gd name="T63" fmla="*/ 764 h 1097"/>
                <a:gd name="T64" fmla="*/ 348 w 3093"/>
                <a:gd name="T65" fmla="*/ 828 h 1097"/>
                <a:gd name="T66" fmla="*/ 551 w 3093"/>
                <a:gd name="T67" fmla="*/ 874 h 1097"/>
                <a:gd name="T68" fmla="*/ 777 w 3093"/>
                <a:gd name="T69" fmla="*/ 904 h 1097"/>
                <a:gd name="T70" fmla="*/ 1073 w 3093"/>
                <a:gd name="T71" fmla="*/ 924 h 1097"/>
                <a:gd name="T72" fmla="*/ 1416 w 3093"/>
                <a:gd name="T73" fmla="*/ 933 h 1097"/>
                <a:gd name="T74" fmla="*/ 1865 w 3093"/>
                <a:gd name="T75" fmla="*/ 918 h 1097"/>
                <a:gd name="T76" fmla="*/ 2201 w 3093"/>
                <a:gd name="T77" fmla="*/ 892 h 1097"/>
                <a:gd name="T78" fmla="*/ 2192 w 3093"/>
                <a:gd name="T79" fmla="*/ 976 h 1097"/>
                <a:gd name="T80" fmla="*/ 2205 w 3093"/>
                <a:gd name="T81" fmla="*/ 1049 h 1097"/>
                <a:gd name="T82" fmla="*/ 2239 w 3093"/>
                <a:gd name="T83" fmla="*/ 1087 h 1097"/>
                <a:gd name="T84" fmla="*/ 2266 w 3093"/>
                <a:gd name="T85" fmla="*/ 1096 h 1097"/>
                <a:gd name="T86" fmla="*/ 2296 w 3093"/>
                <a:gd name="T87" fmla="*/ 1096 h 1097"/>
                <a:gd name="T88" fmla="*/ 2328 w 3093"/>
                <a:gd name="T89" fmla="*/ 1084 h 1097"/>
                <a:gd name="T90" fmla="*/ 2375 w 3093"/>
                <a:gd name="T91" fmla="*/ 1047 h 1097"/>
                <a:gd name="T92" fmla="*/ 2755 w 3093"/>
                <a:gd name="T93" fmla="*/ 665 h 1097"/>
                <a:gd name="T94" fmla="*/ 2951 w 3093"/>
                <a:gd name="T95" fmla="*/ 272 h 1097"/>
                <a:gd name="T96" fmla="*/ 2163 w 3093"/>
                <a:gd name="T97" fmla="*/ 24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3" h="1097">
                  <a:moveTo>
                    <a:pt x="2088" y="4"/>
                  </a:moveTo>
                  <a:lnTo>
                    <a:pt x="2088" y="4"/>
                  </a:lnTo>
                  <a:lnTo>
                    <a:pt x="2067" y="1"/>
                  </a:lnTo>
                  <a:lnTo>
                    <a:pt x="2057" y="0"/>
                  </a:lnTo>
                  <a:lnTo>
                    <a:pt x="2049" y="0"/>
                  </a:lnTo>
                  <a:lnTo>
                    <a:pt x="2040" y="1"/>
                  </a:lnTo>
                  <a:lnTo>
                    <a:pt x="2032" y="4"/>
                  </a:lnTo>
                  <a:lnTo>
                    <a:pt x="2024" y="6"/>
                  </a:lnTo>
                  <a:lnTo>
                    <a:pt x="2017" y="8"/>
                  </a:lnTo>
                  <a:lnTo>
                    <a:pt x="2010" y="11"/>
                  </a:lnTo>
                  <a:lnTo>
                    <a:pt x="2004" y="14"/>
                  </a:lnTo>
                  <a:lnTo>
                    <a:pt x="1997" y="19"/>
                  </a:lnTo>
                  <a:lnTo>
                    <a:pt x="1992" y="23"/>
                  </a:lnTo>
                  <a:lnTo>
                    <a:pt x="1986" y="28"/>
                  </a:lnTo>
                  <a:lnTo>
                    <a:pt x="1982" y="34"/>
                  </a:lnTo>
                  <a:lnTo>
                    <a:pt x="1978" y="40"/>
                  </a:lnTo>
                  <a:lnTo>
                    <a:pt x="1975" y="45"/>
                  </a:lnTo>
                  <a:lnTo>
                    <a:pt x="1969" y="59"/>
                  </a:lnTo>
                  <a:lnTo>
                    <a:pt x="1966" y="75"/>
                  </a:lnTo>
                  <a:lnTo>
                    <a:pt x="1965" y="90"/>
                  </a:lnTo>
                  <a:lnTo>
                    <a:pt x="1967" y="107"/>
                  </a:lnTo>
                  <a:lnTo>
                    <a:pt x="1971" y="124"/>
                  </a:lnTo>
                  <a:lnTo>
                    <a:pt x="1979" y="141"/>
                  </a:lnTo>
                  <a:lnTo>
                    <a:pt x="1989" y="160"/>
                  </a:lnTo>
                  <a:lnTo>
                    <a:pt x="2000" y="178"/>
                  </a:lnTo>
                  <a:lnTo>
                    <a:pt x="2000" y="178"/>
                  </a:lnTo>
                  <a:lnTo>
                    <a:pt x="2017" y="198"/>
                  </a:lnTo>
                  <a:lnTo>
                    <a:pt x="2032" y="222"/>
                  </a:lnTo>
                  <a:lnTo>
                    <a:pt x="2032" y="222"/>
                  </a:lnTo>
                  <a:lnTo>
                    <a:pt x="1869" y="264"/>
                  </a:lnTo>
                  <a:lnTo>
                    <a:pt x="1787" y="284"/>
                  </a:lnTo>
                  <a:lnTo>
                    <a:pt x="1704" y="305"/>
                  </a:lnTo>
                  <a:lnTo>
                    <a:pt x="1621" y="323"/>
                  </a:lnTo>
                  <a:lnTo>
                    <a:pt x="1537" y="342"/>
                  </a:lnTo>
                  <a:lnTo>
                    <a:pt x="1454" y="360"/>
                  </a:lnTo>
                  <a:lnTo>
                    <a:pt x="1371" y="376"/>
                  </a:lnTo>
                  <a:lnTo>
                    <a:pt x="1287" y="391"/>
                  </a:lnTo>
                  <a:lnTo>
                    <a:pt x="1204" y="406"/>
                  </a:lnTo>
                  <a:lnTo>
                    <a:pt x="1121" y="418"/>
                  </a:lnTo>
                  <a:lnTo>
                    <a:pt x="1038" y="429"/>
                  </a:lnTo>
                  <a:lnTo>
                    <a:pt x="957" y="439"/>
                  </a:lnTo>
                  <a:lnTo>
                    <a:pt x="876" y="448"/>
                  </a:lnTo>
                  <a:lnTo>
                    <a:pt x="795" y="454"/>
                  </a:lnTo>
                  <a:lnTo>
                    <a:pt x="716" y="459"/>
                  </a:lnTo>
                  <a:lnTo>
                    <a:pt x="716" y="459"/>
                  </a:lnTo>
                  <a:lnTo>
                    <a:pt x="664" y="463"/>
                  </a:lnTo>
                  <a:lnTo>
                    <a:pt x="614" y="466"/>
                  </a:lnTo>
                  <a:lnTo>
                    <a:pt x="564" y="468"/>
                  </a:lnTo>
                  <a:lnTo>
                    <a:pt x="518" y="469"/>
                  </a:lnTo>
                  <a:lnTo>
                    <a:pt x="518" y="469"/>
                  </a:lnTo>
                  <a:lnTo>
                    <a:pt x="462" y="468"/>
                  </a:lnTo>
                  <a:lnTo>
                    <a:pt x="435" y="466"/>
                  </a:lnTo>
                  <a:lnTo>
                    <a:pt x="410" y="465"/>
                  </a:lnTo>
                  <a:lnTo>
                    <a:pt x="386" y="462"/>
                  </a:lnTo>
                  <a:lnTo>
                    <a:pt x="363" y="459"/>
                  </a:lnTo>
                  <a:lnTo>
                    <a:pt x="342" y="455"/>
                  </a:lnTo>
                  <a:lnTo>
                    <a:pt x="322" y="451"/>
                  </a:lnTo>
                  <a:lnTo>
                    <a:pt x="322" y="451"/>
                  </a:lnTo>
                  <a:lnTo>
                    <a:pt x="304" y="446"/>
                  </a:lnTo>
                  <a:lnTo>
                    <a:pt x="287" y="439"/>
                  </a:lnTo>
                  <a:lnTo>
                    <a:pt x="272" y="433"/>
                  </a:lnTo>
                  <a:lnTo>
                    <a:pt x="258" y="424"/>
                  </a:lnTo>
                  <a:lnTo>
                    <a:pt x="246" y="414"/>
                  </a:lnTo>
                  <a:lnTo>
                    <a:pt x="242" y="409"/>
                  </a:lnTo>
                  <a:lnTo>
                    <a:pt x="238" y="403"/>
                  </a:lnTo>
                  <a:lnTo>
                    <a:pt x="233" y="397"/>
                  </a:lnTo>
                  <a:lnTo>
                    <a:pt x="230" y="390"/>
                  </a:lnTo>
                  <a:lnTo>
                    <a:pt x="228" y="382"/>
                  </a:lnTo>
                  <a:lnTo>
                    <a:pt x="226" y="375"/>
                  </a:lnTo>
                  <a:lnTo>
                    <a:pt x="226" y="375"/>
                  </a:lnTo>
                  <a:lnTo>
                    <a:pt x="231" y="379"/>
                  </a:lnTo>
                  <a:lnTo>
                    <a:pt x="238" y="382"/>
                  </a:lnTo>
                  <a:lnTo>
                    <a:pt x="253" y="389"/>
                  </a:lnTo>
                  <a:lnTo>
                    <a:pt x="269" y="393"/>
                  </a:lnTo>
                  <a:lnTo>
                    <a:pt x="287" y="396"/>
                  </a:lnTo>
                  <a:lnTo>
                    <a:pt x="305" y="398"/>
                  </a:lnTo>
                  <a:lnTo>
                    <a:pt x="325" y="399"/>
                  </a:lnTo>
                  <a:lnTo>
                    <a:pt x="362" y="400"/>
                  </a:lnTo>
                  <a:lnTo>
                    <a:pt x="362" y="400"/>
                  </a:lnTo>
                  <a:lnTo>
                    <a:pt x="360" y="351"/>
                  </a:lnTo>
                  <a:lnTo>
                    <a:pt x="359" y="301"/>
                  </a:lnTo>
                  <a:lnTo>
                    <a:pt x="359" y="301"/>
                  </a:lnTo>
                  <a:lnTo>
                    <a:pt x="359" y="248"/>
                  </a:lnTo>
                  <a:lnTo>
                    <a:pt x="360" y="223"/>
                  </a:lnTo>
                  <a:lnTo>
                    <a:pt x="361" y="196"/>
                  </a:lnTo>
                  <a:lnTo>
                    <a:pt x="361" y="196"/>
                  </a:lnTo>
                  <a:lnTo>
                    <a:pt x="331" y="204"/>
                  </a:lnTo>
                  <a:lnTo>
                    <a:pt x="301" y="213"/>
                  </a:lnTo>
                  <a:lnTo>
                    <a:pt x="271" y="224"/>
                  </a:lnTo>
                  <a:lnTo>
                    <a:pt x="242" y="236"/>
                  </a:lnTo>
                  <a:lnTo>
                    <a:pt x="213" y="249"/>
                  </a:lnTo>
                  <a:lnTo>
                    <a:pt x="186" y="263"/>
                  </a:lnTo>
                  <a:lnTo>
                    <a:pt x="160" y="278"/>
                  </a:lnTo>
                  <a:lnTo>
                    <a:pt x="135" y="294"/>
                  </a:lnTo>
                  <a:lnTo>
                    <a:pt x="112" y="311"/>
                  </a:lnTo>
                  <a:lnTo>
                    <a:pt x="90" y="329"/>
                  </a:lnTo>
                  <a:lnTo>
                    <a:pt x="71" y="349"/>
                  </a:lnTo>
                  <a:lnTo>
                    <a:pt x="53" y="368"/>
                  </a:lnTo>
                  <a:lnTo>
                    <a:pt x="38" y="390"/>
                  </a:lnTo>
                  <a:lnTo>
                    <a:pt x="31" y="400"/>
                  </a:lnTo>
                  <a:lnTo>
                    <a:pt x="25" y="411"/>
                  </a:lnTo>
                  <a:lnTo>
                    <a:pt x="19" y="423"/>
                  </a:lnTo>
                  <a:lnTo>
                    <a:pt x="15" y="435"/>
                  </a:lnTo>
                  <a:lnTo>
                    <a:pt x="11" y="447"/>
                  </a:lnTo>
                  <a:lnTo>
                    <a:pt x="7" y="459"/>
                  </a:lnTo>
                  <a:lnTo>
                    <a:pt x="7" y="459"/>
                  </a:lnTo>
                  <a:lnTo>
                    <a:pt x="4" y="477"/>
                  </a:lnTo>
                  <a:lnTo>
                    <a:pt x="1" y="495"/>
                  </a:lnTo>
                  <a:lnTo>
                    <a:pt x="0" y="513"/>
                  </a:lnTo>
                  <a:lnTo>
                    <a:pt x="0" y="531"/>
                  </a:lnTo>
                  <a:lnTo>
                    <a:pt x="1" y="547"/>
                  </a:lnTo>
                  <a:lnTo>
                    <a:pt x="3" y="563"/>
                  </a:lnTo>
                  <a:lnTo>
                    <a:pt x="6" y="579"/>
                  </a:lnTo>
                  <a:lnTo>
                    <a:pt x="12" y="594"/>
                  </a:lnTo>
                  <a:lnTo>
                    <a:pt x="17" y="609"/>
                  </a:lnTo>
                  <a:lnTo>
                    <a:pt x="24" y="623"/>
                  </a:lnTo>
                  <a:lnTo>
                    <a:pt x="32" y="637"/>
                  </a:lnTo>
                  <a:lnTo>
                    <a:pt x="41" y="651"/>
                  </a:lnTo>
                  <a:lnTo>
                    <a:pt x="50" y="664"/>
                  </a:lnTo>
                  <a:lnTo>
                    <a:pt x="61" y="677"/>
                  </a:lnTo>
                  <a:lnTo>
                    <a:pt x="73" y="689"/>
                  </a:lnTo>
                  <a:lnTo>
                    <a:pt x="86" y="700"/>
                  </a:lnTo>
                  <a:lnTo>
                    <a:pt x="100" y="712"/>
                  </a:lnTo>
                  <a:lnTo>
                    <a:pt x="114" y="723"/>
                  </a:lnTo>
                  <a:lnTo>
                    <a:pt x="130" y="734"/>
                  </a:lnTo>
                  <a:lnTo>
                    <a:pt x="146" y="745"/>
                  </a:lnTo>
                  <a:lnTo>
                    <a:pt x="163" y="754"/>
                  </a:lnTo>
                  <a:lnTo>
                    <a:pt x="181" y="764"/>
                  </a:lnTo>
                  <a:lnTo>
                    <a:pt x="218" y="782"/>
                  </a:lnTo>
                  <a:lnTo>
                    <a:pt x="259" y="799"/>
                  </a:lnTo>
                  <a:lnTo>
                    <a:pt x="303" y="815"/>
                  </a:lnTo>
                  <a:lnTo>
                    <a:pt x="348" y="828"/>
                  </a:lnTo>
                  <a:lnTo>
                    <a:pt x="397" y="841"/>
                  </a:lnTo>
                  <a:lnTo>
                    <a:pt x="446" y="853"/>
                  </a:lnTo>
                  <a:lnTo>
                    <a:pt x="498" y="864"/>
                  </a:lnTo>
                  <a:lnTo>
                    <a:pt x="551" y="874"/>
                  </a:lnTo>
                  <a:lnTo>
                    <a:pt x="606" y="882"/>
                  </a:lnTo>
                  <a:lnTo>
                    <a:pt x="662" y="891"/>
                  </a:lnTo>
                  <a:lnTo>
                    <a:pt x="720" y="897"/>
                  </a:lnTo>
                  <a:lnTo>
                    <a:pt x="777" y="904"/>
                  </a:lnTo>
                  <a:lnTo>
                    <a:pt x="836" y="909"/>
                  </a:lnTo>
                  <a:lnTo>
                    <a:pt x="895" y="913"/>
                  </a:lnTo>
                  <a:lnTo>
                    <a:pt x="955" y="918"/>
                  </a:lnTo>
                  <a:lnTo>
                    <a:pt x="1073" y="924"/>
                  </a:lnTo>
                  <a:lnTo>
                    <a:pt x="1190" y="929"/>
                  </a:lnTo>
                  <a:lnTo>
                    <a:pt x="1303" y="931"/>
                  </a:lnTo>
                  <a:lnTo>
                    <a:pt x="1303" y="931"/>
                  </a:lnTo>
                  <a:lnTo>
                    <a:pt x="1416" y="933"/>
                  </a:lnTo>
                  <a:lnTo>
                    <a:pt x="1527" y="932"/>
                  </a:lnTo>
                  <a:lnTo>
                    <a:pt x="1640" y="929"/>
                  </a:lnTo>
                  <a:lnTo>
                    <a:pt x="1752" y="924"/>
                  </a:lnTo>
                  <a:lnTo>
                    <a:pt x="1865" y="918"/>
                  </a:lnTo>
                  <a:lnTo>
                    <a:pt x="1977" y="910"/>
                  </a:lnTo>
                  <a:lnTo>
                    <a:pt x="2089" y="902"/>
                  </a:lnTo>
                  <a:lnTo>
                    <a:pt x="2201" y="892"/>
                  </a:lnTo>
                  <a:lnTo>
                    <a:pt x="2201" y="892"/>
                  </a:lnTo>
                  <a:lnTo>
                    <a:pt x="2198" y="924"/>
                  </a:lnTo>
                  <a:lnTo>
                    <a:pt x="2194" y="954"/>
                  </a:lnTo>
                  <a:lnTo>
                    <a:pt x="2194" y="954"/>
                  </a:lnTo>
                  <a:lnTo>
                    <a:pt x="2192" y="976"/>
                  </a:lnTo>
                  <a:lnTo>
                    <a:pt x="2192" y="997"/>
                  </a:lnTo>
                  <a:lnTo>
                    <a:pt x="2194" y="1016"/>
                  </a:lnTo>
                  <a:lnTo>
                    <a:pt x="2198" y="1033"/>
                  </a:lnTo>
                  <a:lnTo>
                    <a:pt x="2205" y="1049"/>
                  </a:lnTo>
                  <a:lnTo>
                    <a:pt x="2212" y="1062"/>
                  </a:lnTo>
                  <a:lnTo>
                    <a:pt x="2222" y="1074"/>
                  </a:lnTo>
                  <a:lnTo>
                    <a:pt x="2233" y="1083"/>
                  </a:lnTo>
                  <a:lnTo>
                    <a:pt x="2239" y="1087"/>
                  </a:lnTo>
                  <a:lnTo>
                    <a:pt x="2246" y="1090"/>
                  </a:lnTo>
                  <a:lnTo>
                    <a:pt x="2252" y="1093"/>
                  </a:lnTo>
                  <a:lnTo>
                    <a:pt x="2258" y="1095"/>
                  </a:lnTo>
                  <a:lnTo>
                    <a:pt x="2266" y="1096"/>
                  </a:lnTo>
                  <a:lnTo>
                    <a:pt x="2273" y="1097"/>
                  </a:lnTo>
                  <a:lnTo>
                    <a:pt x="2280" y="1097"/>
                  </a:lnTo>
                  <a:lnTo>
                    <a:pt x="2289" y="1097"/>
                  </a:lnTo>
                  <a:lnTo>
                    <a:pt x="2296" y="1096"/>
                  </a:lnTo>
                  <a:lnTo>
                    <a:pt x="2304" y="1094"/>
                  </a:lnTo>
                  <a:lnTo>
                    <a:pt x="2312" y="1091"/>
                  </a:lnTo>
                  <a:lnTo>
                    <a:pt x="2320" y="1088"/>
                  </a:lnTo>
                  <a:lnTo>
                    <a:pt x="2328" y="1084"/>
                  </a:lnTo>
                  <a:lnTo>
                    <a:pt x="2336" y="1079"/>
                  </a:lnTo>
                  <a:lnTo>
                    <a:pt x="2352" y="1067"/>
                  </a:lnTo>
                  <a:lnTo>
                    <a:pt x="2352" y="1067"/>
                  </a:lnTo>
                  <a:lnTo>
                    <a:pt x="2375" y="1047"/>
                  </a:lnTo>
                  <a:lnTo>
                    <a:pt x="2409" y="1015"/>
                  </a:lnTo>
                  <a:lnTo>
                    <a:pt x="2505" y="920"/>
                  </a:lnTo>
                  <a:lnTo>
                    <a:pt x="2625" y="798"/>
                  </a:lnTo>
                  <a:lnTo>
                    <a:pt x="2755" y="665"/>
                  </a:lnTo>
                  <a:lnTo>
                    <a:pt x="2989" y="425"/>
                  </a:lnTo>
                  <a:lnTo>
                    <a:pt x="3093" y="318"/>
                  </a:lnTo>
                  <a:lnTo>
                    <a:pt x="3093" y="318"/>
                  </a:lnTo>
                  <a:lnTo>
                    <a:pt x="2951" y="272"/>
                  </a:lnTo>
                  <a:lnTo>
                    <a:pt x="2631" y="169"/>
                  </a:lnTo>
                  <a:lnTo>
                    <a:pt x="2454" y="113"/>
                  </a:lnTo>
                  <a:lnTo>
                    <a:pt x="2291" y="63"/>
                  </a:lnTo>
                  <a:lnTo>
                    <a:pt x="2163" y="24"/>
                  </a:lnTo>
                  <a:lnTo>
                    <a:pt x="2117" y="11"/>
                  </a:lnTo>
                  <a:lnTo>
                    <a:pt x="2088" y="4"/>
                  </a:lnTo>
                  <a:lnTo>
                    <a:pt x="20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9" name="Grupa 28" descr="Źródła czerpania informacji o sprawach dotyczących środowiska naturalnego. TOP 3.&#10;&#10;Grafika przedstawia prasę: 27%.">
            <a:extLst>
              <a:ext uri="{FF2B5EF4-FFF2-40B4-BE49-F238E27FC236}">
                <a16:creationId xmlns:a16="http://schemas.microsoft.com/office/drawing/2014/main" id="{6EB4F64E-ACE5-4490-8F04-395502DEB82C}"/>
              </a:ext>
            </a:extLst>
          </p:cNvPr>
          <p:cNvGrpSpPr>
            <a:grpSpLocks noChangeAspect="1"/>
          </p:cNvGrpSpPr>
          <p:nvPr/>
        </p:nvGrpSpPr>
        <p:grpSpPr>
          <a:xfrm>
            <a:off x="4993525" y="1560772"/>
            <a:ext cx="569250" cy="396000"/>
            <a:chOff x="2916238" y="2636837"/>
            <a:chExt cx="3383954" cy="2354055"/>
          </a:xfrm>
          <a:solidFill>
            <a:schemeClr val="accent2">
              <a:lumMod val="75000"/>
            </a:schemeClr>
          </a:solidFill>
        </p:grpSpPr>
        <p:grpSp>
          <p:nvGrpSpPr>
            <p:cNvPr id="30" name="Grupa 29">
              <a:extLst>
                <a:ext uri="{FF2B5EF4-FFF2-40B4-BE49-F238E27FC236}">
                  <a16:creationId xmlns:a16="http://schemas.microsoft.com/office/drawing/2014/main" id="{7A097448-91BA-4338-A2BA-A5F43E84407B}"/>
                </a:ext>
              </a:extLst>
            </p:cNvPr>
            <p:cNvGrpSpPr/>
            <p:nvPr/>
          </p:nvGrpSpPr>
          <p:grpSpPr>
            <a:xfrm>
              <a:off x="4534651" y="2636837"/>
              <a:ext cx="1765541" cy="2354055"/>
              <a:chOff x="4534651" y="2636837"/>
              <a:chExt cx="1765541" cy="2354055"/>
            </a:xfrm>
            <a:grpFill/>
          </p:grpSpPr>
          <p:sp>
            <p:nvSpPr>
              <p:cNvPr id="45" name="Freeform 5">
                <a:extLst>
                  <a:ext uri="{FF2B5EF4-FFF2-40B4-BE49-F238E27FC236}">
                    <a16:creationId xmlns:a16="http://schemas.microsoft.com/office/drawing/2014/main" id="{DC7CA1F6-7BB8-4AFF-8E3F-70882B81E6A0}"/>
                  </a:ext>
                </a:extLst>
              </p:cNvPr>
              <p:cNvSpPr>
                <a:spLocks noEditPoints="1"/>
              </p:cNvSpPr>
              <p:nvPr/>
            </p:nvSpPr>
            <p:spPr bwMode="auto">
              <a:xfrm>
                <a:off x="4534651" y="2636837"/>
                <a:ext cx="1765541" cy="2354055"/>
              </a:xfrm>
              <a:custGeom>
                <a:avLst/>
                <a:gdLst>
                  <a:gd name="T0" fmla="*/ 273 w 2515"/>
                  <a:gd name="T1" fmla="*/ 1 h 3360"/>
                  <a:gd name="T2" fmla="*/ 217 w 2515"/>
                  <a:gd name="T3" fmla="*/ 10 h 3360"/>
                  <a:gd name="T4" fmla="*/ 164 w 2515"/>
                  <a:gd name="T5" fmla="*/ 30 h 3360"/>
                  <a:gd name="T6" fmla="*/ 117 w 2515"/>
                  <a:gd name="T7" fmla="*/ 61 h 3360"/>
                  <a:gd name="T8" fmla="*/ 75 w 2515"/>
                  <a:gd name="T9" fmla="*/ 99 h 3360"/>
                  <a:gd name="T10" fmla="*/ 43 w 2515"/>
                  <a:gd name="T11" fmla="*/ 146 h 3360"/>
                  <a:gd name="T12" fmla="*/ 19 w 2515"/>
                  <a:gd name="T13" fmla="*/ 199 h 3360"/>
                  <a:gd name="T14" fmla="*/ 4 w 2515"/>
                  <a:gd name="T15" fmla="*/ 256 h 3360"/>
                  <a:gd name="T16" fmla="*/ 0 w 2515"/>
                  <a:gd name="T17" fmla="*/ 1526 h 3360"/>
                  <a:gd name="T18" fmla="*/ 1 w 2515"/>
                  <a:gd name="T19" fmla="*/ 3073 h 3360"/>
                  <a:gd name="T20" fmla="*/ 10 w 2515"/>
                  <a:gd name="T21" fmla="*/ 3133 h 3360"/>
                  <a:gd name="T22" fmla="*/ 29 w 2515"/>
                  <a:gd name="T23" fmla="*/ 3189 h 3360"/>
                  <a:gd name="T24" fmla="*/ 58 w 2515"/>
                  <a:gd name="T25" fmla="*/ 3238 h 3360"/>
                  <a:gd name="T26" fmla="*/ 95 w 2515"/>
                  <a:gd name="T27" fmla="*/ 3281 h 3360"/>
                  <a:gd name="T28" fmla="*/ 140 w 2515"/>
                  <a:gd name="T29" fmla="*/ 3315 h 3360"/>
                  <a:gd name="T30" fmla="*/ 189 w 2515"/>
                  <a:gd name="T31" fmla="*/ 3341 h 3360"/>
                  <a:gd name="T32" fmla="*/ 245 w 2515"/>
                  <a:gd name="T33" fmla="*/ 3356 h 3360"/>
                  <a:gd name="T34" fmla="*/ 2227 w 2515"/>
                  <a:gd name="T35" fmla="*/ 3360 h 3360"/>
                  <a:gd name="T36" fmla="*/ 2270 w 2515"/>
                  <a:gd name="T37" fmla="*/ 3356 h 3360"/>
                  <a:gd name="T38" fmla="*/ 2326 w 2515"/>
                  <a:gd name="T39" fmla="*/ 3341 h 3360"/>
                  <a:gd name="T40" fmla="*/ 2375 w 2515"/>
                  <a:gd name="T41" fmla="*/ 3315 h 3360"/>
                  <a:gd name="T42" fmla="*/ 2420 w 2515"/>
                  <a:gd name="T43" fmla="*/ 3281 h 3360"/>
                  <a:gd name="T44" fmla="*/ 2457 w 2515"/>
                  <a:gd name="T45" fmla="*/ 3238 h 3360"/>
                  <a:gd name="T46" fmla="*/ 2487 w 2515"/>
                  <a:gd name="T47" fmla="*/ 3189 h 3360"/>
                  <a:gd name="T48" fmla="*/ 2506 w 2515"/>
                  <a:gd name="T49" fmla="*/ 3133 h 3360"/>
                  <a:gd name="T50" fmla="*/ 2514 w 2515"/>
                  <a:gd name="T51" fmla="*/ 3073 h 3360"/>
                  <a:gd name="T52" fmla="*/ 2515 w 2515"/>
                  <a:gd name="T53" fmla="*/ 302 h 3360"/>
                  <a:gd name="T54" fmla="*/ 2511 w 2515"/>
                  <a:gd name="T55" fmla="*/ 256 h 3360"/>
                  <a:gd name="T56" fmla="*/ 2497 w 2515"/>
                  <a:gd name="T57" fmla="*/ 199 h 3360"/>
                  <a:gd name="T58" fmla="*/ 2473 w 2515"/>
                  <a:gd name="T59" fmla="*/ 146 h 3360"/>
                  <a:gd name="T60" fmla="*/ 2440 w 2515"/>
                  <a:gd name="T61" fmla="*/ 99 h 3360"/>
                  <a:gd name="T62" fmla="*/ 2399 w 2515"/>
                  <a:gd name="T63" fmla="*/ 61 h 3360"/>
                  <a:gd name="T64" fmla="*/ 2351 w 2515"/>
                  <a:gd name="T65" fmla="*/ 30 h 3360"/>
                  <a:gd name="T66" fmla="*/ 2299 w 2515"/>
                  <a:gd name="T67" fmla="*/ 10 h 3360"/>
                  <a:gd name="T68" fmla="*/ 2241 w 2515"/>
                  <a:gd name="T69" fmla="*/ 1 h 3360"/>
                  <a:gd name="T70" fmla="*/ 2306 w 2515"/>
                  <a:gd name="T71" fmla="*/ 1785 h 3360"/>
                  <a:gd name="T72" fmla="*/ 2304 w 2515"/>
                  <a:gd name="T73" fmla="*/ 3076 h 3360"/>
                  <a:gd name="T74" fmla="*/ 2292 w 2515"/>
                  <a:gd name="T75" fmla="*/ 3109 h 3360"/>
                  <a:gd name="T76" fmla="*/ 2270 w 2515"/>
                  <a:gd name="T77" fmla="*/ 3134 h 3360"/>
                  <a:gd name="T78" fmla="*/ 2242 w 2515"/>
                  <a:gd name="T79" fmla="*/ 3148 h 3360"/>
                  <a:gd name="T80" fmla="*/ 289 w 2515"/>
                  <a:gd name="T81" fmla="*/ 3149 h 3360"/>
                  <a:gd name="T82" fmla="*/ 258 w 2515"/>
                  <a:gd name="T83" fmla="*/ 3142 h 3360"/>
                  <a:gd name="T84" fmla="*/ 233 w 2515"/>
                  <a:gd name="T85" fmla="*/ 3123 h 3360"/>
                  <a:gd name="T86" fmla="*/ 217 w 2515"/>
                  <a:gd name="T87" fmla="*/ 3094 h 3360"/>
                  <a:gd name="T88" fmla="*/ 210 w 2515"/>
                  <a:gd name="T89" fmla="*/ 3058 h 3360"/>
                  <a:gd name="T90" fmla="*/ 210 w 2515"/>
                  <a:gd name="T91" fmla="*/ 302 h 3360"/>
                  <a:gd name="T92" fmla="*/ 217 w 2515"/>
                  <a:gd name="T93" fmla="*/ 266 h 3360"/>
                  <a:gd name="T94" fmla="*/ 233 w 2515"/>
                  <a:gd name="T95" fmla="*/ 237 h 3360"/>
                  <a:gd name="T96" fmla="*/ 258 w 2515"/>
                  <a:gd name="T97" fmla="*/ 218 h 3360"/>
                  <a:gd name="T98" fmla="*/ 289 w 2515"/>
                  <a:gd name="T99" fmla="*/ 210 h 3360"/>
                  <a:gd name="T100" fmla="*/ 2242 w 2515"/>
                  <a:gd name="T101" fmla="*/ 212 h 3360"/>
                  <a:gd name="T102" fmla="*/ 2270 w 2515"/>
                  <a:gd name="T103" fmla="*/ 226 h 3360"/>
                  <a:gd name="T104" fmla="*/ 2292 w 2515"/>
                  <a:gd name="T105" fmla="*/ 250 h 3360"/>
                  <a:gd name="T106" fmla="*/ 2304 w 2515"/>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5" h="3360">
                    <a:moveTo>
                      <a:pt x="2227" y="0"/>
                    </a:moveTo>
                    <a:lnTo>
                      <a:pt x="289" y="0"/>
                    </a:lnTo>
                    <a:lnTo>
                      <a:pt x="289" y="0"/>
                    </a:lnTo>
                    <a:lnTo>
                      <a:pt x="273" y="1"/>
                    </a:lnTo>
                    <a:lnTo>
                      <a:pt x="259" y="2"/>
                    </a:lnTo>
                    <a:lnTo>
                      <a:pt x="245" y="4"/>
                    </a:lnTo>
                    <a:lnTo>
                      <a:pt x="231" y="6"/>
                    </a:lnTo>
                    <a:lnTo>
                      <a:pt x="217" y="10"/>
                    </a:lnTo>
                    <a:lnTo>
                      <a:pt x="203" y="14"/>
                    </a:lnTo>
                    <a:lnTo>
                      <a:pt x="189" y="18"/>
                    </a:lnTo>
                    <a:lnTo>
                      <a:pt x="176" y="24"/>
                    </a:lnTo>
                    <a:lnTo>
                      <a:pt x="164" y="30"/>
                    </a:lnTo>
                    <a:lnTo>
                      <a:pt x="151" y="36"/>
                    </a:lnTo>
                    <a:lnTo>
                      <a:pt x="140" y="44"/>
                    </a:lnTo>
                    <a:lnTo>
                      <a:pt x="128" y="52"/>
                    </a:lnTo>
                    <a:lnTo>
                      <a:pt x="117" y="61"/>
                    </a:lnTo>
                    <a:lnTo>
                      <a:pt x="106" y="69"/>
                    </a:lnTo>
                    <a:lnTo>
                      <a:pt x="95" y="79"/>
                    </a:lnTo>
                    <a:lnTo>
                      <a:pt x="85" y="89"/>
                    </a:lnTo>
                    <a:lnTo>
                      <a:pt x="75" y="99"/>
                    </a:lnTo>
                    <a:lnTo>
                      <a:pt x="66" y="110"/>
                    </a:lnTo>
                    <a:lnTo>
                      <a:pt x="58" y="122"/>
                    </a:lnTo>
                    <a:lnTo>
                      <a:pt x="50" y="134"/>
                    </a:lnTo>
                    <a:lnTo>
                      <a:pt x="43" y="146"/>
                    </a:lnTo>
                    <a:lnTo>
                      <a:pt x="36" y="158"/>
                    </a:lnTo>
                    <a:lnTo>
                      <a:pt x="29" y="171"/>
                    </a:lnTo>
                    <a:lnTo>
                      <a:pt x="24" y="184"/>
                    </a:lnTo>
                    <a:lnTo>
                      <a:pt x="19" y="199"/>
                    </a:lnTo>
                    <a:lnTo>
                      <a:pt x="14" y="213"/>
                    </a:lnTo>
                    <a:lnTo>
                      <a:pt x="10" y="227"/>
                    </a:lnTo>
                    <a:lnTo>
                      <a:pt x="6" y="241"/>
                    </a:lnTo>
                    <a:lnTo>
                      <a:pt x="4" y="256"/>
                    </a:lnTo>
                    <a:lnTo>
                      <a:pt x="2" y="272"/>
                    </a:lnTo>
                    <a:lnTo>
                      <a:pt x="1" y="287"/>
                    </a:lnTo>
                    <a:lnTo>
                      <a:pt x="0" y="302"/>
                    </a:lnTo>
                    <a:lnTo>
                      <a:pt x="0" y="1526"/>
                    </a:lnTo>
                    <a:lnTo>
                      <a:pt x="0" y="1785"/>
                    </a:lnTo>
                    <a:lnTo>
                      <a:pt x="0" y="3058"/>
                    </a:lnTo>
                    <a:lnTo>
                      <a:pt x="0" y="3058"/>
                    </a:lnTo>
                    <a:lnTo>
                      <a:pt x="1" y="3073"/>
                    </a:lnTo>
                    <a:lnTo>
                      <a:pt x="2" y="3088"/>
                    </a:lnTo>
                    <a:lnTo>
                      <a:pt x="4" y="3104"/>
                    </a:lnTo>
                    <a:lnTo>
                      <a:pt x="6" y="3119"/>
                    </a:lnTo>
                    <a:lnTo>
                      <a:pt x="10" y="3133"/>
                    </a:lnTo>
                    <a:lnTo>
                      <a:pt x="14" y="3147"/>
                    </a:lnTo>
                    <a:lnTo>
                      <a:pt x="19" y="3161"/>
                    </a:lnTo>
                    <a:lnTo>
                      <a:pt x="24" y="3176"/>
                    </a:lnTo>
                    <a:lnTo>
                      <a:pt x="29" y="3189"/>
                    </a:lnTo>
                    <a:lnTo>
                      <a:pt x="36" y="3202"/>
                    </a:lnTo>
                    <a:lnTo>
                      <a:pt x="43" y="3214"/>
                    </a:lnTo>
                    <a:lnTo>
                      <a:pt x="50" y="3226"/>
                    </a:lnTo>
                    <a:lnTo>
                      <a:pt x="58" y="3238"/>
                    </a:lnTo>
                    <a:lnTo>
                      <a:pt x="66" y="3250"/>
                    </a:lnTo>
                    <a:lnTo>
                      <a:pt x="75" y="3261"/>
                    </a:lnTo>
                    <a:lnTo>
                      <a:pt x="85" y="3271"/>
                    </a:lnTo>
                    <a:lnTo>
                      <a:pt x="95" y="3281"/>
                    </a:lnTo>
                    <a:lnTo>
                      <a:pt x="106" y="3290"/>
                    </a:lnTo>
                    <a:lnTo>
                      <a:pt x="117" y="3299"/>
                    </a:lnTo>
                    <a:lnTo>
                      <a:pt x="128" y="3308"/>
                    </a:lnTo>
                    <a:lnTo>
                      <a:pt x="140" y="3315"/>
                    </a:lnTo>
                    <a:lnTo>
                      <a:pt x="151" y="3324"/>
                    </a:lnTo>
                    <a:lnTo>
                      <a:pt x="164" y="3330"/>
                    </a:lnTo>
                    <a:lnTo>
                      <a:pt x="176" y="3336"/>
                    </a:lnTo>
                    <a:lnTo>
                      <a:pt x="189" y="3341"/>
                    </a:lnTo>
                    <a:lnTo>
                      <a:pt x="203" y="3346"/>
                    </a:lnTo>
                    <a:lnTo>
                      <a:pt x="217" y="3350"/>
                    </a:lnTo>
                    <a:lnTo>
                      <a:pt x="231" y="3354"/>
                    </a:lnTo>
                    <a:lnTo>
                      <a:pt x="245" y="3356"/>
                    </a:lnTo>
                    <a:lnTo>
                      <a:pt x="259" y="3358"/>
                    </a:lnTo>
                    <a:lnTo>
                      <a:pt x="273" y="3359"/>
                    </a:lnTo>
                    <a:lnTo>
                      <a:pt x="289" y="3360"/>
                    </a:lnTo>
                    <a:lnTo>
                      <a:pt x="2227" y="3360"/>
                    </a:lnTo>
                    <a:lnTo>
                      <a:pt x="2227" y="3360"/>
                    </a:lnTo>
                    <a:lnTo>
                      <a:pt x="2241" y="3359"/>
                    </a:lnTo>
                    <a:lnTo>
                      <a:pt x="2256" y="3358"/>
                    </a:lnTo>
                    <a:lnTo>
                      <a:pt x="2270" y="3356"/>
                    </a:lnTo>
                    <a:lnTo>
                      <a:pt x="2284" y="3354"/>
                    </a:lnTo>
                    <a:lnTo>
                      <a:pt x="2299" y="3350"/>
                    </a:lnTo>
                    <a:lnTo>
                      <a:pt x="2312" y="3346"/>
                    </a:lnTo>
                    <a:lnTo>
                      <a:pt x="2326" y="3341"/>
                    </a:lnTo>
                    <a:lnTo>
                      <a:pt x="2339" y="3336"/>
                    </a:lnTo>
                    <a:lnTo>
                      <a:pt x="2351" y="3330"/>
                    </a:lnTo>
                    <a:lnTo>
                      <a:pt x="2364" y="3324"/>
                    </a:lnTo>
                    <a:lnTo>
                      <a:pt x="2375" y="3315"/>
                    </a:lnTo>
                    <a:lnTo>
                      <a:pt x="2388" y="3308"/>
                    </a:lnTo>
                    <a:lnTo>
                      <a:pt x="2399" y="3299"/>
                    </a:lnTo>
                    <a:lnTo>
                      <a:pt x="2410" y="3290"/>
                    </a:lnTo>
                    <a:lnTo>
                      <a:pt x="2420" y="3281"/>
                    </a:lnTo>
                    <a:lnTo>
                      <a:pt x="2430" y="3271"/>
                    </a:lnTo>
                    <a:lnTo>
                      <a:pt x="2440" y="3261"/>
                    </a:lnTo>
                    <a:lnTo>
                      <a:pt x="2449" y="3250"/>
                    </a:lnTo>
                    <a:lnTo>
                      <a:pt x="2457" y="3238"/>
                    </a:lnTo>
                    <a:lnTo>
                      <a:pt x="2465" y="3226"/>
                    </a:lnTo>
                    <a:lnTo>
                      <a:pt x="2473" y="3214"/>
                    </a:lnTo>
                    <a:lnTo>
                      <a:pt x="2480" y="3202"/>
                    </a:lnTo>
                    <a:lnTo>
                      <a:pt x="2487" y="3189"/>
                    </a:lnTo>
                    <a:lnTo>
                      <a:pt x="2492" y="3176"/>
                    </a:lnTo>
                    <a:lnTo>
                      <a:pt x="2497" y="3161"/>
                    </a:lnTo>
                    <a:lnTo>
                      <a:pt x="2502" y="3147"/>
                    </a:lnTo>
                    <a:lnTo>
                      <a:pt x="2506" y="3133"/>
                    </a:lnTo>
                    <a:lnTo>
                      <a:pt x="2509" y="3119"/>
                    </a:lnTo>
                    <a:lnTo>
                      <a:pt x="2511" y="3104"/>
                    </a:lnTo>
                    <a:lnTo>
                      <a:pt x="2513" y="3088"/>
                    </a:lnTo>
                    <a:lnTo>
                      <a:pt x="2514" y="3073"/>
                    </a:lnTo>
                    <a:lnTo>
                      <a:pt x="2515" y="3058"/>
                    </a:lnTo>
                    <a:lnTo>
                      <a:pt x="2515" y="1785"/>
                    </a:lnTo>
                    <a:lnTo>
                      <a:pt x="2515" y="1526"/>
                    </a:lnTo>
                    <a:lnTo>
                      <a:pt x="2515" y="302"/>
                    </a:lnTo>
                    <a:lnTo>
                      <a:pt x="2515" y="302"/>
                    </a:lnTo>
                    <a:lnTo>
                      <a:pt x="2514" y="287"/>
                    </a:lnTo>
                    <a:lnTo>
                      <a:pt x="2513" y="272"/>
                    </a:lnTo>
                    <a:lnTo>
                      <a:pt x="2511" y="256"/>
                    </a:lnTo>
                    <a:lnTo>
                      <a:pt x="2509" y="241"/>
                    </a:lnTo>
                    <a:lnTo>
                      <a:pt x="2506" y="227"/>
                    </a:lnTo>
                    <a:lnTo>
                      <a:pt x="2502" y="213"/>
                    </a:lnTo>
                    <a:lnTo>
                      <a:pt x="2497" y="199"/>
                    </a:lnTo>
                    <a:lnTo>
                      <a:pt x="2492" y="184"/>
                    </a:lnTo>
                    <a:lnTo>
                      <a:pt x="2487" y="171"/>
                    </a:lnTo>
                    <a:lnTo>
                      <a:pt x="2480" y="158"/>
                    </a:lnTo>
                    <a:lnTo>
                      <a:pt x="2473" y="146"/>
                    </a:lnTo>
                    <a:lnTo>
                      <a:pt x="2465" y="134"/>
                    </a:lnTo>
                    <a:lnTo>
                      <a:pt x="2457" y="122"/>
                    </a:lnTo>
                    <a:lnTo>
                      <a:pt x="2449" y="110"/>
                    </a:lnTo>
                    <a:lnTo>
                      <a:pt x="2440" y="99"/>
                    </a:lnTo>
                    <a:lnTo>
                      <a:pt x="2430" y="89"/>
                    </a:lnTo>
                    <a:lnTo>
                      <a:pt x="2420" y="79"/>
                    </a:lnTo>
                    <a:lnTo>
                      <a:pt x="2410" y="69"/>
                    </a:lnTo>
                    <a:lnTo>
                      <a:pt x="2399" y="61"/>
                    </a:lnTo>
                    <a:lnTo>
                      <a:pt x="2388" y="52"/>
                    </a:lnTo>
                    <a:lnTo>
                      <a:pt x="2375" y="44"/>
                    </a:lnTo>
                    <a:lnTo>
                      <a:pt x="2364" y="36"/>
                    </a:lnTo>
                    <a:lnTo>
                      <a:pt x="2351" y="30"/>
                    </a:lnTo>
                    <a:lnTo>
                      <a:pt x="2339" y="24"/>
                    </a:lnTo>
                    <a:lnTo>
                      <a:pt x="2326" y="18"/>
                    </a:lnTo>
                    <a:lnTo>
                      <a:pt x="2312" y="14"/>
                    </a:lnTo>
                    <a:lnTo>
                      <a:pt x="2299" y="10"/>
                    </a:lnTo>
                    <a:lnTo>
                      <a:pt x="2284" y="6"/>
                    </a:lnTo>
                    <a:lnTo>
                      <a:pt x="2270" y="4"/>
                    </a:lnTo>
                    <a:lnTo>
                      <a:pt x="2256" y="2"/>
                    </a:lnTo>
                    <a:lnTo>
                      <a:pt x="2241" y="1"/>
                    </a:lnTo>
                    <a:lnTo>
                      <a:pt x="2227" y="0"/>
                    </a:lnTo>
                    <a:lnTo>
                      <a:pt x="2227" y="0"/>
                    </a:lnTo>
                    <a:close/>
                    <a:moveTo>
                      <a:pt x="2306" y="1526"/>
                    </a:moveTo>
                    <a:lnTo>
                      <a:pt x="2306" y="1785"/>
                    </a:lnTo>
                    <a:lnTo>
                      <a:pt x="2306" y="3058"/>
                    </a:lnTo>
                    <a:lnTo>
                      <a:pt x="2306" y="3058"/>
                    </a:lnTo>
                    <a:lnTo>
                      <a:pt x="2305" y="3067"/>
                    </a:lnTo>
                    <a:lnTo>
                      <a:pt x="2304" y="3076"/>
                    </a:lnTo>
                    <a:lnTo>
                      <a:pt x="2302" y="3085"/>
                    </a:lnTo>
                    <a:lnTo>
                      <a:pt x="2299" y="3094"/>
                    </a:lnTo>
                    <a:lnTo>
                      <a:pt x="2296" y="3102"/>
                    </a:lnTo>
                    <a:lnTo>
                      <a:pt x="2292" y="3109"/>
                    </a:lnTo>
                    <a:lnTo>
                      <a:pt x="2288" y="3116"/>
                    </a:lnTo>
                    <a:lnTo>
                      <a:pt x="2282" y="3123"/>
                    </a:lnTo>
                    <a:lnTo>
                      <a:pt x="2276" y="3129"/>
                    </a:lnTo>
                    <a:lnTo>
                      <a:pt x="2270" y="3134"/>
                    </a:lnTo>
                    <a:lnTo>
                      <a:pt x="2264" y="3138"/>
                    </a:lnTo>
                    <a:lnTo>
                      <a:pt x="2257" y="3142"/>
                    </a:lnTo>
                    <a:lnTo>
                      <a:pt x="2250" y="3145"/>
                    </a:lnTo>
                    <a:lnTo>
                      <a:pt x="2242" y="3148"/>
                    </a:lnTo>
                    <a:lnTo>
                      <a:pt x="2235" y="3149"/>
                    </a:lnTo>
                    <a:lnTo>
                      <a:pt x="2227" y="3149"/>
                    </a:lnTo>
                    <a:lnTo>
                      <a:pt x="289" y="3149"/>
                    </a:lnTo>
                    <a:lnTo>
                      <a:pt x="289" y="3149"/>
                    </a:lnTo>
                    <a:lnTo>
                      <a:pt x="280" y="3149"/>
                    </a:lnTo>
                    <a:lnTo>
                      <a:pt x="273" y="3148"/>
                    </a:lnTo>
                    <a:lnTo>
                      <a:pt x="265" y="3145"/>
                    </a:lnTo>
                    <a:lnTo>
                      <a:pt x="258" y="3142"/>
                    </a:lnTo>
                    <a:lnTo>
                      <a:pt x="251" y="3138"/>
                    </a:lnTo>
                    <a:lnTo>
                      <a:pt x="245" y="3134"/>
                    </a:lnTo>
                    <a:lnTo>
                      <a:pt x="239" y="3129"/>
                    </a:lnTo>
                    <a:lnTo>
                      <a:pt x="233" y="3123"/>
                    </a:lnTo>
                    <a:lnTo>
                      <a:pt x="228" y="3116"/>
                    </a:lnTo>
                    <a:lnTo>
                      <a:pt x="224" y="3109"/>
                    </a:lnTo>
                    <a:lnTo>
                      <a:pt x="220" y="3102"/>
                    </a:lnTo>
                    <a:lnTo>
                      <a:pt x="217" y="3094"/>
                    </a:lnTo>
                    <a:lnTo>
                      <a:pt x="214" y="3085"/>
                    </a:lnTo>
                    <a:lnTo>
                      <a:pt x="212" y="3076"/>
                    </a:lnTo>
                    <a:lnTo>
                      <a:pt x="211" y="3067"/>
                    </a:lnTo>
                    <a:lnTo>
                      <a:pt x="210" y="3058"/>
                    </a:lnTo>
                    <a:lnTo>
                      <a:pt x="210" y="1526"/>
                    </a:lnTo>
                    <a:lnTo>
                      <a:pt x="210" y="1526"/>
                    </a:lnTo>
                    <a:lnTo>
                      <a:pt x="210" y="302"/>
                    </a:lnTo>
                    <a:lnTo>
                      <a:pt x="210" y="302"/>
                    </a:lnTo>
                    <a:lnTo>
                      <a:pt x="211" y="293"/>
                    </a:lnTo>
                    <a:lnTo>
                      <a:pt x="212" y="284"/>
                    </a:lnTo>
                    <a:lnTo>
                      <a:pt x="214" y="275"/>
                    </a:lnTo>
                    <a:lnTo>
                      <a:pt x="217" y="266"/>
                    </a:lnTo>
                    <a:lnTo>
                      <a:pt x="220" y="258"/>
                    </a:lnTo>
                    <a:lnTo>
                      <a:pt x="224" y="250"/>
                    </a:lnTo>
                    <a:lnTo>
                      <a:pt x="228" y="243"/>
                    </a:lnTo>
                    <a:lnTo>
                      <a:pt x="233" y="237"/>
                    </a:lnTo>
                    <a:lnTo>
                      <a:pt x="239" y="231"/>
                    </a:lnTo>
                    <a:lnTo>
                      <a:pt x="245" y="226"/>
                    </a:lnTo>
                    <a:lnTo>
                      <a:pt x="251" y="221"/>
                    </a:lnTo>
                    <a:lnTo>
                      <a:pt x="258" y="218"/>
                    </a:lnTo>
                    <a:lnTo>
                      <a:pt x="265" y="215"/>
                    </a:lnTo>
                    <a:lnTo>
                      <a:pt x="273" y="212"/>
                    </a:lnTo>
                    <a:lnTo>
                      <a:pt x="280" y="211"/>
                    </a:lnTo>
                    <a:lnTo>
                      <a:pt x="289" y="210"/>
                    </a:lnTo>
                    <a:lnTo>
                      <a:pt x="2227" y="210"/>
                    </a:lnTo>
                    <a:lnTo>
                      <a:pt x="2227" y="210"/>
                    </a:lnTo>
                    <a:lnTo>
                      <a:pt x="2235" y="211"/>
                    </a:lnTo>
                    <a:lnTo>
                      <a:pt x="2242" y="212"/>
                    </a:lnTo>
                    <a:lnTo>
                      <a:pt x="2250" y="215"/>
                    </a:lnTo>
                    <a:lnTo>
                      <a:pt x="2257" y="218"/>
                    </a:lnTo>
                    <a:lnTo>
                      <a:pt x="2264" y="221"/>
                    </a:lnTo>
                    <a:lnTo>
                      <a:pt x="2270" y="226"/>
                    </a:lnTo>
                    <a:lnTo>
                      <a:pt x="2276" y="231"/>
                    </a:lnTo>
                    <a:lnTo>
                      <a:pt x="2282" y="237"/>
                    </a:lnTo>
                    <a:lnTo>
                      <a:pt x="2288" y="243"/>
                    </a:lnTo>
                    <a:lnTo>
                      <a:pt x="2292" y="250"/>
                    </a:lnTo>
                    <a:lnTo>
                      <a:pt x="2296" y="258"/>
                    </a:lnTo>
                    <a:lnTo>
                      <a:pt x="2299" y="266"/>
                    </a:lnTo>
                    <a:lnTo>
                      <a:pt x="2302" y="275"/>
                    </a:lnTo>
                    <a:lnTo>
                      <a:pt x="2304" y="284"/>
                    </a:lnTo>
                    <a:lnTo>
                      <a:pt x="2305" y="293"/>
                    </a:lnTo>
                    <a:lnTo>
                      <a:pt x="2306" y="302"/>
                    </a:lnTo>
                    <a:lnTo>
                      <a:pt x="2306"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46" name="Grupa 45">
                <a:extLst>
                  <a:ext uri="{FF2B5EF4-FFF2-40B4-BE49-F238E27FC236}">
                    <a16:creationId xmlns:a16="http://schemas.microsoft.com/office/drawing/2014/main" id="{011EE7CF-5F49-4FB7-81B5-1B26A2FE30E2}"/>
                  </a:ext>
                </a:extLst>
              </p:cNvPr>
              <p:cNvGrpSpPr/>
              <p:nvPr/>
            </p:nvGrpSpPr>
            <p:grpSpPr>
              <a:xfrm>
                <a:off x="4828908" y="2994149"/>
                <a:ext cx="1177034" cy="1597401"/>
                <a:chOff x="4828908" y="2994149"/>
                <a:chExt cx="1177034" cy="1597401"/>
              </a:xfrm>
              <a:grpFill/>
            </p:grpSpPr>
            <p:sp>
              <p:nvSpPr>
                <p:cNvPr id="48" name="Freeform 7">
                  <a:extLst>
                    <a:ext uri="{FF2B5EF4-FFF2-40B4-BE49-F238E27FC236}">
                      <a16:creationId xmlns:a16="http://schemas.microsoft.com/office/drawing/2014/main" id="{2C84BFE0-C74B-4B76-AA1B-C7B48199D8FD}"/>
                    </a:ext>
                  </a:extLst>
                </p:cNvPr>
                <p:cNvSpPr>
                  <a:spLocks/>
                </p:cNvSpPr>
                <p:nvPr/>
              </p:nvSpPr>
              <p:spPr bwMode="auto">
                <a:xfrm>
                  <a:off x="4828908" y="3866414"/>
                  <a:ext cx="1177027" cy="147128"/>
                </a:xfrm>
                <a:custGeom>
                  <a:avLst/>
                  <a:gdLst>
                    <a:gd name="T0" fmla="*/ 104 w 1675"/>
                    <a:gd name="T1" fmla="*/ 0 h 210"/>
                    <a:gd name="T2" fmla="*/ 94 w 1675"/>
                    <a:gd name="T3" fmla="*/ 1 h 210"/>
                    <a:gd name="T4" fmla="*/ 73 w 1675"/>
                    <a:gd name="T5" fmla="*/ 5 h 210"/>
                    <a:gd name="T6" fmla="*/ 55 w 1675"/>
                    <a:gd name="T7" fmla="*/ 13 h 210"/>
                    <a:gd name="T8" fmla="*/ 37 w 1675"/>
                    <a:gd name="T9" fmla="*/ 24 h 210"/>
                    <a:gd name="T10" fmla="*/ 23 w 1675"/>
                    <a:gd name="T11" fmla="*/ 39 h 210"/>
                    <a:gd name="T12" fmla="*/ 12 w 1675"/>
                    <a:gd name="T13" fmla="*/ 55 h 210"/>
                    <a:gd name="T14" fmla="*/ 4 w 1675"/>
                    <a:gd name="T15" fmla="*/ 74 h 210"/>
                    <a:gd name="T16" fmla="*/ 0 w 1675"/>
                    <a:gd name="T17" fmla="*/ 94 h 210"/>
                    <a:gd name="T18" fmla="*/ 0 w 1675"/>
                    <a:gd name="T19" fmla="*/ 105 h 210"/>
                    <a:gd name="T20" fmla="*/ 2 w 1675"/>
                    <a:gd name="T21" fmla="*/ 127 h 210"/>
                    <a:gd name="T22" fmla="*/ 8 w 1675"/>
                    <a:gd name="T23" fmla="*/ 146 h 210"/>
                    <a:gd name="T24" fmla="*/ 17 w 1675"/>
                    <a:gd name="T25" fmla="*/ 164 h 210"/>
                    <a:gd name="T26" fmla="*/ 30 w 1675"/>
                    <a:gd name="T27" fmla="*/ 179 h 210"/>
                    <a:gd name="T28" fmla="*/ 46 w 1675"/>
                    <a:gd name="T29" fmla="*/ 193 h 210"/>
                    <a:gd name="T30" fmla="*/ 64 w 1675"/>
                    <a:gd name="T31" fmla="*/ 202 h 210"/>
                    <a:gd name="T32" fmla="*/ 83 w 1675"/>
                    <a:gd name="T33" fmla="*/ 208 h 210"/>
                    <a:gd name="T34" fmla="*/ 104 w 1675"/>
                    <a:gd name="T35" fmla="*/ 210 h 210"/>
                    <a:gd name="T36" fmla="*/ 1571 w 1675"/>
                    <a:gd name="T37" fmla="*/ 210 h 210"/>
                    <a:gd name="T38" fmla="*/ 1592 w 1675"/>
                    <a:gd name="T39" fmla="*/ 208 h 210"/>
                    <a:gd name="T40" fmla="*/ 1612 w 1675"/>
                    <a:gd name="T41" fmla="*/ 202 h 210"/>
                    <a:gd name="T42" fmla="*/ 1630 w 1675"/>
                    <a:gd name="T43" fmla="*/ 193 h 210"/>
                    <a:gd name="T44" fmla="*/ 1645 w 1675"/>
                    <a:gd name="T45" fmla="*/ 179 h 210"/>
                    <a:gd name="T46" fmla="*/ 1658 w 1675"/>
                    <a:gd name="T47" fmla="*/ 164 h 210"/>
                    <a:gd name="T48" fmla="*/ 1667 w 1675"/>
                    <a:gd name="T49" fmla="*/ 146 h 210"/>
                    <a:gd name="T50" fmla="*/ 1673 w 1675"/>
                    <a:gd name="T51" fmla="*/ 127 h 210"/>
                    <a:gd name="T52" fmla="*/ 1675 w 1675"/>
                    <a:gd name="T53" fmla="*/ 105 h 210"/>
                    <a:gd name="T54" fmla="*/ 1675 w 1675"/>
                    <a:gd name="T55" fmla="*/ 94 h 210"/>
                    <a:gd name="T56" fmla="*/ 1671 w 1675"/>
                    <a:gd name="T57" fmla="*/ 74 h 210"/>
                    <a:gd name="T58" fmla="*/ 1663 w 1675"/>
                    <a:gd name="T59" fmla="*/ 55 h 210"/>
                    <a:gd name="T60" fmla="*/ 1652 w 1675"/>
                    <a:gd name="T61" fmla="*/ 39 h 210"/>
                    <a:gd name="T62" fmla="*/ 1638 w 1675"/>
                    <a:gd name="T63" fmla="*/ 24 h 210"/>
                    <a:gd name="T64" fmla="*/ 1621 w 1675"/>
                    <a:gd name="T65" fmla="*/ 13 h 210"/>
                    <a:gd name="T66" fmla="*/ 1603 w 1675"/>
                    <a:gd name="T67" fmla="*/ 5 h 210"/>
                    <a:gd name="T68" fmla="*/ 1581 w 1675"/>
                    <a:gd name="T69" fmla="*/ 1 h 210"/>
                    <a:gd name="T70" fmla="*/ 1571 w 1675"/>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571" y="0"/>
                      </a:moveTo>
                      <a:lnTo>
                        <a:pt x="104" y="0"/>
                      </a:lnTo>
                      <a:lnTo>
                        <a:pt x="104" y="0"/>
                      </a:lnTo>
                      <a:lnTo>
                        <a:pt x="94" y="1"/>
                      </a:lnTo>
                      <a:lnTo>
                        <a:pt x="83" y="2"/>
                      </a:lnTo>
                      <a:lnTo>
                        <a:pt x="73" y="5"/>
                      </a:lnTo>
                      <a:lnTo>
                        <a:pt x="64" y="8"/>
                      </a:lnTo>
                      <a:lnTo>
                        <a:pt x="55" y="13"/>
                      </a:lnTo>
                      <a:lnTo>
                        <a:pt x="46" y="18"/>
                      </a:lnTo>
                      <a:lnTo>
                        <a:pt x="37" y="24"/>
                      </a:lnTo>
                      <a:lnTo>
                        <a:pt x="30" y="30"/>
                      </a:lnTo>
                      <a:lnTo>
                        <a:pt x="23" y="39"/>
                      </a:lnTo>
                      <a:lnTo>
                        <a:pt x="17" y="47"/>
                      </a:lnTo>
                      <a:lnTo>
                        <a:pt x="12" y="55"/>
                      </a:lnTo>
                      <a:lnTo>
                        <a:pt x="8" y="64"/>
                      </a:lnTo>
                      <a:lnTo>
                        <a:pt x="4" y="74"/>
                      </a:lnTo>
                      <a:lnTo>
                        <a:pt x="2" y="84"/>
                      </a:lnTo>
                      <a:lnTo>
                        <a:pt x="0" y="94"/>
                      </a:lnTo>
                      <a:lnTo>
                        <a:pt x="0" y="105"/>
                      </a:lnTo>
                      <a:lnTo>
                        <a:pt x="0" y="105"/>
                      </a:lnTo>
                      <a:lnTo>
                        <a:pt x="0" y="116"/>
                      </a:lnTo>
                      <a:lnTo>
                        <a:pt x="2" y="127"/>
                      </a:lnTo>
                      <a:lnTo>
                        <a:pt x="4" y="137"/>
                      </a:lnTo>
                      <a:lnTo>
                        <a:pt x="8" y="146"/>
                      </a:lnTo>
                      <a:lnTo>
                        <a:pt x="12" y="155"/>
                      </a:lnTo>
                      <a:lnTo>
                        <a:pt x="17" y="164"/>
                      </a:lnTo>
                      <a:lnTo>
                        <a:pt x="23" y="172"/>
                      </a:lnTo>
                      <a:lnTo>
                        <a:pt x="30" y="179"/>
                      </a:lnTo>
                      <a:lnTo>
                        <a:pt x="37" y="186"/>
                      </a:lnTo>
                      <a:lnTo>
                        <a:pt x="46" y="193"/>
                      </a:lnTo>
                      <a:lnTo>
                        <a:pt x="55" y="198"/>
                      </a:lnTo>
                      <a:lnTo>
                        <a:pt x="64" y="202"/>
                      </a:lnTo>
                      <a:lnTo>
                        <a:pt x="73" y="206"/>
                      </a:lnTo>
                      <a:lnTo>
                        <a:pt x="83" y="208"/>
                      </a:lnTo>
                      <a:lnTo>
                        <a:pt x="94" y="210"/>
                      </a:lnTo>
                      <a:lnTo>
                        <a:pt x="104" y="210"/>
                      </a:lnTo>
                      <a:lnTo>
                        <a:pt x="1571" y="210"/>
                      </a:lnTo>
                      <a:lnTo>
                        <a:pt x="1571" y="210"/>
                      </a:lnTo>
                      <a:lnTo>
                        <a:pt x="1581" y="210"/>
                      </a:lnTo>
                      <a:lnTo>
                        <a:pt x="1592" y="208"/>
                      </a:lnTo>
                      <a:lnTo>
                        <a:pt x="1603" y="206"/>
                      </a:lnTo>
                      <a:lnTo>
                        <a:pt x="1612" y="202"/>
                      </a:lnTo>
                      <a:lnTo>
                        <a:pt x="1621" y="198"/>
                      </a:lnTo>
                      <a:lnTo>
                        <a:pt x="1630" y="193"/>
                      </a:lnTo>
                      <a:lnTo>
                        <a:pt x="1638" y="186"/>
                      </a:lnTo>
                      <a:lnTo>
                        <a:pt x="1645" y="179"/>
                      </a:lnTo>
                      <a:lnTo>
                        <a:pt x="1652" y="172"/>
                      </a:lnTo>
                      <a:lnTo>
                        <a:pt x="1658" y="164"/>
                      </a:lnTo>
                      <a:lnTo>
                        <a:pt x="1663" y="155"/>
                      </a:lnTo>
                      <a:lnTo>
                        <a:pt x="1667" y="146"/>
                      </a:lnTo>
                      <a:lnTo>
                        <a:pt x="1671" y="137"/>
                      </a:lnTo>
                      <a:lnTo>
                        <a:pt x="1673" y="127"/>
                      </a:lnTo>
                      <a:lnTo>
                        <a:pt x="1675" y="116"/>
                      </a:lnTo>
                      <a:lnTo>
                        <a:pt x="1675" y="105"/>
                      </a:lnTo>
                      <a:lnTo>
                        <a:pt x="1675" y="105"/>
                      </a:lnTo>
                      <a:lnTo>
                        <a:pt x="1675" y="94"/>
                      </a:lnTo>
                      <a:lnTo>
                        <a:pt x="1673" y="84"/>
                      </a:lnTo>
                      <a:lnTo>
                        <a:pt x="1671" y="74"/>
                      </a:lnTo>
                      <a:lnTo>
                        <a:pt x="1667" y="64"/>
                      </a:lnTo>
                      <a:lnTo>
                        <a:pt x="1663" y="55"/>
                      </a:lnTo>
                      <a:lnTo>
                        <a:pt x="1658" y="47"/>
                      </a:lnTo>
                      <a:lnTo>
                        <a:pt x="1652" y="39"/>
                      </a:lnTo>
                      <a:lnTo>
                        <a:pt x="1645" y="30"/>
                      </a:lnTo>
                      <a:lnTo>
                        <a:pt x="1638" y="24"/>
                      </a:lnTo>
                      <a:lnTo>
                        <a:pt x="1630" y="18"/>
                      </a:lnTo>
                      <a:lnTo>
                        <a:pt x="1621" y="13"/>
                      </a:lnTo>
                      <a:lnTo>
                        <a:pt x="1612" y="8"/>
                      </a:lnTo>
                      <a:lnTo>
                        <a:pt x="1603" y="5"/>
                      </a:lnTo>
                      <a:lnTo>
                        <a:pt x="1592" y="2"/>
                      </a:lnTo>
                      <a:lnTo>
                        <a:pt x="1581"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0" name="Freeform 8">
                  <a:extLst>
                    <a:ext uri="{FF2B5EF4-FFF2-40B4-BE49-F238E27FC236}">
                      <a16:creationId xmlns:a16="http://schemas.microsoft.com/office/drawing/2014/main" id="{B9D2B685-5437-4A84-BA11-FC1C58753D84}"/>
                    </a:ext>
                  </a:extLst>
                </p:cNvPr>
                <p:cNvSpPr>
                  <a:spLocks/>
                </p:cNvSpPr>
                <p:nvPr/>
              </p:nvSpPr>
              <p:spPr bwMode="auto">
                <a:xfrm>
                  <a:off x="4828908" y="2994149"/>
                  <a:ext cx="1177027" cy="147128"/>
                </a:xfrm>
                <a:custGeom>
                  <a:avLst/>
                  <a:gdLst>
                    <a:gd name="T0" fmla="*/ 1571 w 1675"/>
                    <a:gd name="T1" fmla="*/ 210 h 210"/>
                    <a:gd name="T2" fmla="*/ 1581 w 1675"/>
                    <a:gd name="T3" fmla="*/ 210 h 210"/>
                    <a:gd name="T4" fmla="*/ 1603 w 1675"/>
                    <a:gd name="T5" fmla="*/ 204 h 210"/>
                    <a:gd name="T6" fmla="*/ 1621 w 1675"/>
                    <a:gd name="T7" fmla="*/ 197 h 210"/>
                    <a:gd name="T8" fmla="*/ 1638 w 1675"/>
                    <a:gd name="T9" fmla="*/ 185 h 210"/>
                    <a:gd name="T10" fmla="*/ 1652 w 1675"/>
                    <a:gd name="T11" fmla="*/ 171 h 210"/>
                    <a:gd name="T12" fmla="*/ 1663 w 1675"/>
                    <a:gd name="T13" fmla="*/ 155 h 210"/>
                    <a:gd name="T14" fmla="*/ 1671 w 1675"/>
                    <a:gd name="T15" fmla="*/ 136 h 210"/>
                    <a:gd name="T16" fmla="*/ 1675 w 1675"/>
                    <a:gd name="T17" fmla="*/ 115 h 210"/>
                    <a:gd name="T18" fmla="*/ 1675 w 1675"/>
                    <a:gd name="T19" fmla="*/ 104 h 210"/>
                    <a:gd name="T20" fmla="*/ 1673 w 1675"/>
                    <a:gd name="T21" fmla="*/ 84 h 210"/>
                    <a:gd name="T22" fmla="*/ 1667 w 1675"/>
                    <a:gd name="T23" fmla="*/ 64 h 210"/>
                    <a:gd name="T24" fmla="*/ 1658 w 1675"/>
                    <a:gd name="T25" fmla="*/ 46 h 210"/>
                    <a:gd name="T26" fmla="*/ 1645 w 1675"/>
                    <a:gd name="T27" fmla="*/ 30 h 210"/>
                    <a:gd name="T28" fmla="*/ 1630 w 1675"/>
                    <a:gd name="T29" fmla="*/ 18 h 210"/>
                    <a:gd name="T30" fmla="*/ 1612 w 1675"/>
                    <a:gd name="T31" fmla="*/ 8 h 210"/>
                    <a:gd name="T32" fmla="*/ 1592 w 1675"/>
                    <a:gd name="T33" fmla="*/ 2 h 210"/>
                    <a:gd name="T34" fmla="*/ 1571 w 1675"/>
                    <a:gd name="T35" fmla="*/ 0 h 210"/>
                    <a:gd name="T36" fmla="*/ 104 w 1675"/>
                    <a:gd name="T37" fmla="*/ 0 h 210"/>
                    <a:gd name="T38" fmla="*/ 83 w 1675"/>
                    <a:gd name="T39" fmla="*/ 2 h 210"/>
                    <a:gd name="T40" fmla="*/ 64 w 1675"/>
                    <a:gd name="T41" fmla="*/ 8 h 210"/>
                    <a:gd name="T42" fmla="*/ 46 w 1675"/>
                    <a:gd name="T43" fmla="*/ 18 h 210"/>
                    <a:gd name="T44" fmla="*/ 30 w 1675"/>
                    <a:gd name="T45" fmla="*/ 30 h 210"/>
                    <a:gd name="T46" fmla="*/ 17 w 1675"/>
                    <a:gd name="T47" fmla="*/ 46 h 210"/>
                    <a:gd name="T48" fmla="*/ 8 w 1675"/>
                    <a:gd name="T49" fmla="*/ 64 h 210"/>
                    <a:gd name="T50" fmla="*/ 2 w 1675"/>
                    <a:gd name="T51" fmla="*/ 84 h 210"/>
                    <a:gd name="T52" fmla="*/ 0 w 1675"/>
                    <a:gd name="T53" fmla="*/ 104 h 210"/>
                    <a:gd name="T54" fmla="*/ 0 w 1675"/>
                    <a:gd name="T55" fmla="*/ 115 h 210"/>
                    <a:gd name="T56" fmla="*/ 4 w 1675"/>
                    <a:gd name="T57" fmla="*/ 136 h 210"/>
                    <a:gd name="T58" fmla="*/ 12 w 1675"/>
                    <a:gd name="T59" fmla="*/ 155 h 210"/>
                    <a:gd name="T60" fmla="*/ 23 w 1675"/>
                    <a:gd name="T61" fmla="*/ 171 h 210"/>
                    <a:gd name="T62" fmla="*/ 37 w 1675"/>
                    <a:gd name="T63" fmla="*/ 185 h 210"/>
                    <a:gd name="T64" fmla="*/ 55 w 1675"/>
                    <a:gd name="T65" fmla="*/ 197 h 210"/>
                    <a:gd name="T66" fmla="*/ 73 w 1675"/>
                    <a:gd name="T67" fmla="*/ 204 h 210"/>
                    <a:gd name="T68" fmla="*/ 94 w 1675"/>
                    <a:gd name="T69" fmla="*/ 210 h 210"/>
                    <a:gd name="T70" fmla="*/ 104 w 1675"/>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04" y="210"/>
                      </a:moveTo>
                      <a:lnTo>
                        <a:pt x="1571" y="210"/>
                      </a:lnTo>
                      <a:lnTo>
                        <a:pt x="1571" y="210"/>
                      </a:lnTo>
                      <a:lnTo>
                        <a:pt x="1581" y="210"/>
                      </a:lnTo>
                      <a:lnTo>
                        <a:pt x="1592" y="207"/>
                      </a:lnTo>
                      <a:lnTo>
                        <a:pt x="1603" y="204"/>
                      </a:lnTo>
                      <a:lnTo>
                        <a:pt x="1612" y="201"/>
                      </a:lnTo>
                      <a:lnTo>
                        <a:pt x="1621" y="197"/>
                      </a:lnTo>
                      <a:lnTo>
                        <a:pt x="1630" y="191"/>
                      </a:lnTo>
                      <a:lnTo>
                        <a:pt x="1638" y="185"/>
                      </a:lnTo>
                      <a:lnTo>
                        <a:pt x="1645" y="179"/>
                      </a:lnTo>
                      <a:lnTo>
                        <a:pt x="1652" y="171"/>
                      </a:lnTo>
                      <a:lnTo>
                        <a:pt x="1658" y="163"/>
                      </a:lnTo>
                      <a:lnTo>
                        <a:pt x="1663" y="155"/>
                      </a:lnTo>
                      <a:lnTo>
                        <a:pt x="1667" y="146"/>
                      </a:lnTo>
                      <a:lnTo>
                        <a:pt x="1671" y="136"/>
                      </a:lnTo>
                      <a:lnTo>
                        <a:pt x="1673" y="125"/>
                      </a:lnTo>
                      <a:lnTo>
                        <a:pt x="1675" y="115"/>
                      </a:lnTo>
                      <a:lnTo>
                        <a:pt x="1675" y="104"/>
                      </a:lnTo>
                      <a:lnTo>
                        <a:pt x="1675" y="104"/>
                      </a:lnTo>
                      <a:lnTo>
                        <a:pt x="1675" y="94"/>
                      </a:lnTo>
                      <a:lnTo>
                        <a:pt x="1673" y="84"/>
                      </a:lnTo>
                      <a:lnTo>
                        <a:pt x="1671" y="74"/>
                      </a:lnTo>
                      <a:lnTo>
                        <a:pt x="1667" y="64"/>
                      </a:lnTo>
                      <a:lnTo>
                        <a:pt x="1663" y="54"/>
                      </a:lnTo>
                      <a:lnTo>
                        <a:pt x="1658" y="46"/>
                      </a:lnTo>
                      <a:lnTo>
                        <a:pt x="1652" y="38"/>
                      </a:lnTo>
                      <a:lnTo>
                        <a:pt x="1645" y="30"/>
                      </a:lnTo>
                      <a:lnTo>
                        <a:pt x="1638" y="24"/>
                      </a:lnTo>
                      <a:lnTo>
                        <a:pt x="1630" y="18"/>
                      </a:lnTo>
                      <a:lnTo>
                        <a:pt x="1621" y="12"/>
                      </a:lnTo>
                      <a:lnTo>
                        <a:pt x="1612" y="8"/>
                      </a:lnTo>
                      <a:lnTo>
                        <a:pt x="1603" y="5"/>
                      </a:lnTo>
                      <a:lnTo>
                        <a:pt x="1592" y="2"/>
                      </a:lnTo>
                      <a:lnTo>
                        <a:pt x="1581" y="0"/>
                      </a:lnTo>
                      <a:lnTo>
                        <a:pt x="1571" y="0"/>
                      </a:lnTo>
                      <a:lnTo>
                        <a:pt x="104" y="0"/>
                      </a:lnTo>
                      <a:lnTo>
                        <a:pt x="104" y="0"/>
                      </a:lnTo>
                      <a:lnTo>
                        <a:pt x="94" y="0"/>
                      </a:lnTo>
                      <a:lnTo>
                        <a:pt x="83" y="2"/>
                      </a:lnTo>
                      <a:lnTo>
                        <a:pt x="73" y="5"/>
                      </a:lnTo>
                      <a:lnTo>
                        <a:pt x="64" y="8"/>
                      </a:lnTo>
                      <a:lnTo>
                        <a:pt x="55" y="12"/>
                      </a:lnTo>
                      <a:lnTo>
                        <a:pt x="46" y="18"/>
                      </a:lnTo>
                      <a:lnTo>
                        <a:pt x="37" y="24"/>
                      </a:lnTo>
                      <a:lnTo>
                        <a:pt x="30" y="30"/>
                      </a:lnTo>
                      <a:lnTo>
                        <a:pt x="23" y="38"/>
                      </a:lnTo>
                      <a:lnTo>
                        <a:pt x="17" y="46"/>
                      </a:lnTo>
                      <a:lnTo>
                        <a:pt x="12" y="54"/>
                      </a:lnTo>
                      <a:lnTo>
                        <a:pt x="8" y="64"/>
                      </a:lnTo>
                      <a:lnTo>
                        <a:pt x="4" y="74"/>
                      </a:lnTo>
                      <a:lnTo>
                        <a:pt x="2" y="84"/>
                      </a:lnTo>
                      <a:lnTo>
                        <a:pt x="0" y="94"/>
                      </a:lnTo>
                      <a:lnTo>
                        <a:pt x="0" y="104"/>
                      </a:lnTo>
                      <a:lnTo>
                        <a:pt x="0" y="104"/>
                      </a:lnTo>
                      <a:lnTo>
                        <a:pt x="0" y="115"/>
                      </a:lnTo>
                      <a:lnTo>
                        <a:pt x="2" y="125"/>
                      </a:lnTo>
                      <a:lnTo>
                        <a:pt x="4" y="136"/>
                      </a:lnTo>
                      <a:lnTo>
                        <a:pt x="8" y="146"/>
                      </a:lnTo>
                      <a:lnTo>
                        <a:pt x="12" y="155"/>
                      </a:lnTo>
                      <a:lnTo>
                        <a:pt x="17" y="163"/>
                      </a:lnTo>
                      <a:lnTo>
                        <a:pt x="23" y="171"/>
                      </a:lnTo>
                      <a:lnTo>
                        <a:pt x="30" y="179"/>
                      </a:lnTo>
                      <a:lnTo>
                        <a:pt x="37" y="185"/>
                      </a:lnTo>
                      <a:lnTo>
                        <a:pt x="46" y="191"/>
                      </a:lnTo>
                      <a:lnTo>
                        <a:pt x="55" y="197"/>
                      </a:lnTo>
                      <a:lnTo>
                        <a:pt x="64" y="201"/>
                      </a:lnTo>
                      <a:lnTo>
                        <a:pt x="73" y="204"/>
                      </a:lnTo>
                      <a:lnTo>
                        <a:pt x="83" y="207"/>
                      </a:lnTo>
                      <a:lnTo>
                        <a:pt x="94" y="210"/>
                      </a:lnTo>
                      <a:lnTo>
                        <a:pt x="104" y="210"/>
                      </a:lnTo>
                      <a:lnTo>
                        <a:pt x="104"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2" name="Freeform 9">
                  <a:extLst>
                    <a:ext uri="{FF2B5EF4-FFF2-40B4-BE49-F238E27FC236}">
                      <a16:creationId xmlns:a16="http://schemas.microsoft.com/office/drawing/2014/main" id="{6F3AEBFF-2C08-4C0D-A28A-4280AE17F7D6}"/>
                    </a:ext>
                  </a:extLst>
                </p:cNvPr>
                <p:cNvSpPr>
                  <a:spLocks/>
                </p:cNvSpPr>
                <p:nvPr/>
              </p:nvSpPr>
              <p:spPr bwMode="auto">
                <a:xfrm>
                  <a:off x="5469971" y="4160671"/>
                  <a:ext cx="535971" cy="147128"/>
                </a:xfrm>
                <a:custGeom>
                  <a:avLst/>
                  <a:gdLst>
                    <a:gd name="T0" fmla="*/ 657 w 761"/>
                    <a:gd name="T1" fmla="*/ 0 h 210"/>
                    <a:gd name="T2" fmla="*/ 0 w 761"/>
                    <a:gd name="T3" fmla="*/ 0 h 210"/>
                    <a:gd name="T4" fmla="*/ 0 w 761"/>
                    <a:gd name="T5" fmla="*/ 210 h 210"/>
                    <a:gd name="T6" fmla="*/ 657 w 761"/>
                    <a:gd name="T7" fmla="*/ 210 h 210"/>
                    <a:gd name="T8" fmla="*/ 657 w 761"/>
                    <a:gd name="T9" fmla="*/ 210 h 210"/>
                    <a:gd name="T10" fmla="*/ 667 w 761"/>
                    <a:gd name="T11" fmla="*/ 209 h 210"/>
                    <a:gd name="T12" fmla="*/ 678 w 761"/>
                    <a:gd name="T13" fmla="*/ 208 h 210"/>
                    <a:gd name="T14" fmla="*/ 689 w 761"/>
                    <a:gd name="T15" fmla="*/ 205 h 210"/>
                    <a:gd name="T16" fmla="*/ 698 w 761"/>
                    <a:gd name="T17" fmla="*/ 202 h 210"/>
                    <a:gd name="T18" fmla="*/ 707 w 761"/>
                    <a:gd name="T19" fmla="*/ 197 h 210"/>
                    <a:gd name="T20" fmla="*/ 716 w 761"/>
                    <a:gd name="T21" fmla="*/ 192 h 210"/>
                    <a:gd name="T22" fmla="*/ 724 w 761"/>
                    <a:gd name="T23" fmla="*/ 186 h 210"/>
                    <a:gd name="T24" fmla="*/ 731 w 761"/>
                    <a:gd name="T25" fmla="*/ 179 h 210"/>
                    <a:gd name="T26" fmla="*/ 738 w 761"/>
                    <a:gd name="T27" fmla="*/ 172 h 210"/>
                    <a:gd name="T28" fmla="*/ 744 w 761"/>
                    <a:gd name="T29" fmla="*/ 164 h 210"/>
                    <a:gd name="T30" fmla="*/ 749 w 761"/>
                    <a:gd name="T31" fmla="*/ 155 h 210"/>
                    <a:gd name="T32" fmla="*/ 753 w 761"/>
                    <a:gd name="T33" fmla="*/ 146 h 210"/>
                    <a:gd name="T34" fmla="*/ 757 w 761"/>
                    <a:gd name="T35" fmla="*/ 136 h 210"/>
                    <a:gd name="T36" fmla="*/ 759 w 761"/>
                    <a:gd name="T37" fmla="*/ 126 h 210"/>
                    <a:gd name="T38" fmla="*/ 761 w 761"/>
                    <a:gd name="T39" fmla="*/ 116 h 210"/>
                    <a:gd name="T40" fmla="*/ 761 w 761"/>
                    <a:gd name="T41" fmla="*/ 105 h 210"/>
                    <a:gd name="T42" fmla="*/ 761 w 761"/>
                    <a:gd name="T43" fmla="*/ 105 h 210"/>
                    <a:gd name="T44" fmla="*/ 761 w 761"/>
                    <a:gd name="T45" fmla="*/ 95 h 210"/>
                    <a:gd name="T46" fmla="*/ 759 w 761"/>
                    <a:gd name="T47" fmla="*/ 84 h 210"/>
                    <a:gd name="T48" fmla="*/ 757 w 761"/>
                    <a:gd name="T49" fmla="*/ 73 h 210"/>
                    <a:gd name="T50" fmla="*/ 753 w 761"/>
                    <a:gd name="T51" fmla="*/ 64 h 210"/>
                    <a:gd name="T52" fmla="*/ 749 w 761"/>
                    <a:gd name="T53" fmla="*/ 55 h 210"/>
                    <a:gd name="T54" fmla="*/ 744 w 761"/>
                    <a:gd name="T55" fmla="*/ 46 h 210"/>
                    <a:gd name="T56" fmla="*/ 738 w 761"/>
                    <a:gd name="T57" fmla="*/ 38 h 210"/>
                    <a:gd name="T58" fmla="*/ 731 w 761"/>
                    <a:gd name="T59" fmla="*/ 31 h 210"/>
                    <a:gd name="T60" fmla="*/ 724 w 761"/>
                    <a:gd name="T61" fmla="*/ 24 h 210"/>
                    <a:gd name="T62" fmla="*/ 716 w 761"/>
                    <a:gd name="T63" fmla="*/ 18 h 210"/>
                    <a:gd name="T64" fmla="*/ 707 w 761"/>
                    <a:gd name="T65" fmla="*/ 13 h 210"/>
                    <a:gd name="T66" fmla="*/ 698 w 761"/>
                    <a:gd name="T67" fmla="*/ 9 h 210"/>
                    <a:gd name="T68" fmla="*/ 689 w 761"/>
                    <a:gd name="T69" fmla="*/ 5 h 210"/>
                    <a:gd name="T70" fmla="*/ 678 w 761"/>
                    <a:gd name="T71" fmla="*/ 2 h 210"/>
                    <a:gd name="T72" fmla="*/ 667 w 761"/>
                    <a:gd name="T73" fmla="*/ 0 h 210"/>
                    <a:gd name="T74" fmla="*/ 657 w 761"/>
                    <a:gd name="T75" fmla="*/ 0 h 210"/>
                    <a:gd name="T76" fmla="*/ 657 w 761"/>
                    <a:gd name="T7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0">
                      <a:moveTo>
                        <a:pt x="657" y="0"/>
                      </a:moveTo>
                      <a:lnTo>
                        <a:pt x="0" y="0"/>
                      </a:lnTo>
                      <a:lnTo>
                        <a:pt x="0" y="210"/>
                      </a:lnTo>
                      <a:lnTo>
                        <a:pt x="657" y="210"/>
                      </a:lnTo>
                      <a:lnTo>
                        <a:pt x="657" y="210"/>
                      </a:lnTo>
                      <a:lnTo>
                        <a:pt x="667" y="209"/>
                      </a:lnTo>
                      <a:lnTo>
                        <a:pt x="678" y="208"/>
                      </a:lnTo>
                      <a:lnTo>
                        <a:pt x="689" y="205"/>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6"/>
                      </a:lnTo>
                      <a:lnTo>
                        <a:pt x="761" y="116"/>
                      </a:lnTo>
                      <a:lnTo>
                        <a:pt x="761" y="105"/>
                      </a:lnTo>
                      <a:lnTo>
                        <a:pt x="761" y="105"/>
                      </a:lnTo>
                      <a:lnTo>
                        <a:pt x="761" y="95"/>
                      </a:lnTo>
                      <a:lnTo>
                        <a:pt x="759" y="84"/>
                      </a:lnTo>
                      <a:lnTo>
                        <a:pt x="757" y="73"/>
                      </a:lnTo>
                      <a:lnTo>
                        <a:pt x="753" y="64"/>
                      </a:lnTo>
                      <a:lnTo>
                        <a:pt x="749" y="55"/>
                      </a:lnTo>
                      <a:lnTo>
                        <a:pt x="744" y="46"/>
                      </a:lnTo>
                      <a:lnTo>
                        <a:pt x="738" y="38"/>
                      </a:lnTo>
                      <a:lnTo>
                        <a:pt x="731" y="31"/>
                      </a:lnTo>
                      <a:lnTo>
                        <a:pt x="724" y="24"/>
                      </a:lnTo>
                      <a:lnTo>
                        <a:pt x="716" y="18"/>
                      </a:lnTo>
                      <a:lnTo>
                        <a:pt x="707" y="13"/>
                      </a:lnTo>
                      <a:lnTo>
                        <a:pt x="698" y="9"/>
                      </a:lnTo>
                      <a:lnTo>
                        <a:pt x="689" y="5"/>
                      </a:lnTo>
                      <a:lnTo>
                        <a:pt x="678" y="2"/>
                      </a:lnTo>
                      <a:lnTo>
                        <a:pt x="667"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4" name="Freeform 10">
                  <a:extLst>
                    <a:ext uri="{FF2B5EF4-FFF2-40B4-BE49-F238E27FC236}">
                      <a16:creationId xmlns:a16="http://schemas.microsoft.com/office/drawing/2014/main" id="{E4F88622-B012-484B-A127-0AD593324CD7}"/>
                    </a:ext>
                  </a:extLst>
                </p:cNvPr>
                <p:cNvSpPr>
                  <a:spLocks/>
                </p:cNvSpPr>
                <p:nvPr/>
              </p:nvSpPr>
              <p:spPr bwMode="auto">
                <a:xfrm>
                  <a:off x="5469971" y="4444415"/>
                  <a:ext cx="535971" cy="147128"/>
                </a:xfrm>
                <a:custGeom>
                  <a:avLst/>
                  <a:gdLst>
                    <a:gd name="T0" fmla="*/ 657 w 761"/>
                    <a:gd name="T1" fmla="*/ 0 h 210"/>
                    <a:gd name="T2" fmla="*/ 0 w 761"/>
                    <a:gd name="T3" fmla="*/ 0 h 210"/>
                    <a:gd name="T4" fmla="*/ 0 w 761"/>
                    <a:gd name="T5" fmla="*/ 210 h 210"/>
                    <a:gd name="T6" fmla="*/ 0 w 761"/>
                    <a:gd name="T7" fmla="*/ 210 h 210"/>
                    <a:gd name="T8" fmla="*/ 657 w 761"/>
                    <a:gd name="T9" fmla="*/ 210 h 210"/>
                    <a:gd name="T10" fmla="*/ 657 w 761"/>
                    <a:gd name="T11" fmla="*/ 210 h 210"/>
                    <a:gd name="T12" fmla="*/ 667 w 761"/>
                    <a:gd name="T13" fmla="*/ 210 h 210"/>
                    <a:gd name="T14" fmla="*/ 678 w 761"/>
                    <a:gd name="T15" fmla="*/ 208 h 210"/>
                    <a:gd name="T16" fmla="*/ 689 w 761"/>
                    <a:gd name="T17" fmla="*/ 206 h 210"/>
                    <a:gd name="T18" fmla="*/ 698 w 761"/>
                    <a:gd name="T19" fmla="*/ 202 h 210"/>
                    <a:gd name="T20" fmla="*/ 707 w 761"/>
                    <a:gd name="T21" fmla="*/ 197 h 210"/>
                    <a:gd name="T22" fmla="*/ 716 w 761"/>
                    <a:gd name="T23" fmla="*/ 192 h 210"/>
                    <a:gd name="T24" fmla="*/ 724 w 761"/>
                    <a:gd name="T25" fmla="*/ 186 h 210"/>
                    <a:gd name="T26" fmla="*/ 731 w 761"/>
                    <a:gd name="T27" fmla="*/ 179 h 210"/>
                    <a:gd name="T28" fmla="*/ 738 w 761"/>
                    <a:gd name="T29" fmla="*/ 172 h 210"/>
                    <a:gd name="T30" fmla="*/ 744 w 761"/>
                    <a:gd name="T31" fmla="*/ 164 h 210"/>
                    <a:gd name="T32" fmla="*/ 749 w 761"/>
                    <a:gd name="T33" fmla="*/ 155 h 210"/>
                    <a:gd name="T34" fmla="*/ 753 w 761"/>
                    <a:gd name="T35" fmla="*/ 146 h 210"/>
                    <a:gd name="T36" fmla="*/ 757 w 761"/>
                    <a:gd name="T37" fmla="*/ 136 h 210"/>
                    <a:gd name="T38" fmla="*/ 759 w 761"/>
                    <a:gd name="T39" fmla="*/ 127 h 210"/>
                    <a:gd name="T40" fmla="*/ 761 w 761"/>
                    <a:gd name="T41" fmla="*/ 115 h 210"/>
                    <a:gd name="T42" fmla="*/ 761 w 761"/>
                    <a:gd name="T43" fmla="*/ 105 h 210"/>
                    <a:gd name="T44" fmla="*/ 761 w 761"/>
                    <a:gd name="T45" fmla="*/ 105 h 210"/>
                    <a:gd name="T46" fmla="*/ 761 w 761"/>
                    <a:gd name="T47" fmla="*/ 94 h 210"/>
                    <a:gd name="T48" fmla="*/ 759 w 761"/>
                    <a:gd name="T49" fmla="*/ 84 h 210"/>
                    <a:gd name="T50" fmla="*/ 757 w 761"/>
                    <a:gd name="T51" fmla="*/ 74 h 210"/>
                    <a:gd name="T52" fmla="*/ 753 w 761"/>
                    <a:gd name="T53" fmla="*/ 64 h 210"/>
                    <a:gd name="T54" fmla="*/ 749 w 761"/>
                    <a:gd name="T55" fmla="*/ 55 h 210"/>
                    <a:gd name="T56" fmla="*/ 744 w 761"/>
                    <a:gd name="T57" fmla="*/ 46 h 210"/>
                    <a:gd name="T58" fmla="*/ 738 w 761"/>
                    <a:gd name="T59" fmla="*/ 38 h 210"/>
                    <a:gd name="T60" fmla="*/ 731 w 761"/>
                    <a:gd name="T61" fmla="*/ 30 h 210"/>
                    <a:gd name="T62" fmla="*/ 724 w 761"/>
                    <a:gd name="T63" fmla="*/ 24 h 210"/>
                    <a:gd name="T64" fmla="*/ 716 w 761"/>
                    <a:gd name="T65" fmla="*/ 18 h 210"/>
                    <a:gd name="T66" fmla="*/ 707 w 761"/>
                    <a:gd name="T67" fmla="*/ 13 h 210"/>
                    <a:gd name="T68" fmla="*/ 698 w 761"/>
                    <a:gd name="T69" fmla="*/ 8 h 210"/>
                    <a:gd name="T70" fmla="*/ 689 w 761"/>
                    <a:gd name="T71" fmla="*/ 5 h 210"/>
                    <a:gd name="T72" fmla="*/ 678 w 761"/>
                    <a:gd name="T73" fmla="*/ 2 h 210"/>
                    <a:gd name="T74" fmla="*/ 667 w 761"/>
                    <a:gd name="T75" fmla="*/ 1 h 210"/>
                    <a:gd name="T76" fmla="*/ 657 w 761"/>
                    <a:gd name="T77" fmla="*/ 0 h 210"/>
                    <a:gd name="T78" fmla="*/ 657 w 761"/>
                    <a:gd name="T7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1" h="210">
                      <a:moveTo>
                        <a:pt x="657" y="0"/>
                      </a:moveTo>
                      <a:lnTo>
                        <a:pt x="0" y="0"/>
                      </a:lnTo>
                      <a:lnTo>
                        <a:pt x="0" y="210"/>
                      </a:lnTo>
                      <a:lnTo>
                        <a:pt x="0" y="210"/>
                      </a:lnTo>
                      <a:lnTo>
                        <a:pt x="657" y="210"/>
                      </a:lnTo>
                      <a:lnTo>
                        <a:pt x="657" y="210"/>
                      </a:lnTo>
                      <a:lnTo>
                        <a:pt x="667" y="210"/>
                      </a:lnTo>
                      <a:lnTo>
                        <a:pt x="678" y="208"/>
                      </a:lnTo>
                      <a:lnTo>
                        <a:pt x="689" y="206"/>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7"/>
                      </a:lnTo>
                      <a:lnTo>
                        <a:pt x="761" y="115"/>
                      </a:lnTo>
                      <a:lnTo>
                        <a:pt x="761" y="105"/>
                      </a:lnTo>
                      <a:lnTo>
                        <a:pt x="761" y="105"/>
                      </a:lnTo>
                      <a:lnTo>
                        <a:pt x="761" y="94"/>
                      </a:lnTo>
                      <a:lnTo>
                        <a:pt x="759" y="84"/>
                      </a:lnTo>
                      <a:lnTo>
                        <a:pt x="757" y="74"/>
                      </a:lnTo>
                      <a:lnTo>
                        <a:pt x="753" y="64"/>
                      </a:lnTo>
                      <a:lnTo>
                        <a:pt x="749" y="55"/>
                      </a:lnTo>
                      <a:lnTo>
                        <a:pt x="744" y="46"/>
                      </a:lnTo>
                      <a:lnTo>
                        <a:pt x="738" y="38"/>
                      </a:lnTo>
                      <a:lnTo>
                        <a:pt x="731" y="30"/>
                      </a:lnTo>
                      <a:lnTo>
                        <a:pt x="724" y="24"/>
                      </a:lnTo>
                      <a:lnTo>
                        <a:pt x="716" y="18"/>
                      </a:lnTo>
                      <a:lnTo>
                        <a:pt x="707" y="13"/>
                      </a:lnTo>
                      <a:lnTo>
                        <a:pt x="698" y="8"/>
                      </a:lnTo>
                      <a:lnTo>
                        <a:pt x="689" y="5"/>
                      </a:lnTo>
                      <a:lnTo>
                        <a:pt x="678" y="2"/>
                      </a:lnTo>
                      <a:lnTo>
                        <a:pt x="667"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6" name="Freeform 11">
                  <a:extLst>
                    <a:ext uri="{FF2B5EF4-FFF2-40B4-BE49-F238E27FC236}">
                      <a16:creationId xmlns:a16="http://schemas.microsoft.com/office/drawing/2014/main" id="{0C248A62-C008-4A66-8D8B-F3479BA84626}"/>
                    </a:ext>
                  </a:extLst>
                </p:cNvPr>
                <p:cNvSpPr>
                  <a:spLocks/>
                </p:cNvSpPr>
                <p:nvPr/>
              </p:nvSpPr>
              <p:spPr bwMode="auto">
                <a:xfrm>
                  <a:off x="4828908" y="3288406"/>
                  <a:ext cx="535971" cy="147128"/>
                </a:xfrm>
                <a:custGeom>
                  <a:avLst/>
                  <a:gdLst>
                    <a:gd name="T0" fmla="*/ 104 w 761"/>
                    <a:gd name="T1" fmla="*/ 211 h 211"/>
                    <a:gd name="T2" fmla="*/ 761 w 761"/>
                    <a:gd name="T3" fmla="*/ 211 h 211"/>
                    <a:gd name="T4" fmla="*/ 761 w 761"/>
                    <a:gd name="T5" fmla="*/ 0 h 211"/>
                    <a:gd name="T6" fmla="*/ 104 w 761"/>
                    <a:gd name="T7" fmla="*/ 0 h 211"/>
                    <a:gd name="T8" fmla="*/ 104 w 761"/>
                    <a:gd name="T9" fmla="*/ 0 h 211"/>
                    <a:gd name="T10" fmla="*/ 94 w 761"/>
                    <a:gd name="T11" fmla="*/ 1 h 211"/>
                    <a:gd name="T12" fmla="*/ 83 w 761"/>
                    <a:gd name="T13" fmla="*/ 2 h 211"/>
                    <a:gd name="T14" fmla="*/ 73 w 761"/>
                    <a:gd name="T15" fmla="*/ 5 h 211"/>
                    <a:gd name="T16" fmla="*/ 64 w 761"/>
                    <a:gd name="T17" fmla="*/ 8 h 211"/>
                    <a:gd name="T18" fmla="*/ 55 w 761"/>
                    <a:gd name="T19" fmla="*/ 13 h 211"/>
                    <a:gd name="T20" fmla="*/ 46 w 761"/>
                    <a:gd name="T21" fmla="*/ 18 h 211"/>
                    <a:gd name="T22" fmla="*/ 37 w 761"/>
                    <a:gd name="T23" fmla="*/ 24 h 211"/>
                    <a:gd name="T24" fmla="*/ 30 w 761"/>
                    <a:gd name="T25" fmla="*/ 32 h 211"/>
                    <a:gd name="T26" fmla="*/ 23 w 761"/>
                    <a:gd name="T27" fmla="*/ 39 h 211"/>
                    <a:gd name="T28" fmla="*/ 17 w 761"/>
                    <a:gd name="T29" fmla="*/ 47 h 211"/>
                    <a:gd name="T30" fmla="*/ 12 w 761"/>
                    <a:gd name="T31" fmla="*/ 56 h 211"/>
                    <a:gd name="T32" fmla="*/ 8 w 761"/>
                    <a:gd name="T33" fmla="*/ 65 h 211"/>
                    <a:gd name="T34" fmla="*/ 4 w 761"/>
                    <a:gd name="T35" fmla="*/ 74 h 211"/>
                    <a:gd name="T36" fmla="*/ 2 w 761"/>
                    <a:gd name="T37" fmla="*/ 84 h 211"/>
                    <a:gd name="T38" fmla="*/ 0 w 761"/>
                    <a:gd name="T39" fmla="*/ 94 h 211"/>
                    <a:gd name="T40" fmla="*/ 0 w 761"/>
                    <a:gd name="T41" fmla="*/ 106 h 211"/>
                    <a:gd name="T42" fmla="*/ 0 w 761"/>
                    <a:gd name="T43" fmla="*/ 106 h 211"/>
                    <a:gd name="T44" fmla="*/ 0 w 761"/>
                    <a:gd name="T45" fmla="*/ 117 h 211"/>
                    <a:gd name="T46" fmla="*/ 2 w 761"/>
                    <a:gd name="T47" fmla="*/ 127 h 211"/>
                    <a:gd name="T48" fmla="*/ 4 w 761"/>
                    <a:gd name="T49" fmla="*/ 137 h 211"/>
                    <a:gd name="T50" fmla="*/ 8 w 761"/>
                    <a:gd name="T51" fmla="*/ 146 h 211"/>
                    <a:gd name="T52" fmla="*/ 12 w 761"/>
                    <a:gd name="T53" fmla="*/ 155 h 211"/>
                    <a:gd name="T54" fmla="*/ 17 w 761"/>
                    <a:gd name="T55" fmla="*/ 164 h 211"/>
                    <a:gd name="T56" fmla="*/ 23 w 761"/>
                    <a:gd name="T57" fmla="*/ 172 h 211"/>
                    <a:gd name="T58" fmla="*/ 30 w 761"/>
                    <a:gd name="T59" fmla="*/ 180 h 211"/>
                    <a:gd name="T60" fmla="*/ 37 w 761"/>
                    <a:gd name="T61" fmla="*/ 187 h 211"/>
                    <a:gd name="T62" fmla="*/ 46 w 761"/>
                    <a:gd name="T63" fmla="*/ 193 h 211"/>
                    <a:gd name="T64" fmla="*/ 55 w 761"/>
                    <a:gd name="T65" fmla="*/ 198 h 211"/>
                    <a:gd name="T66" fmla="*/ 64 w 761"/>
                    <a:gd name="T67" fmla="*/ 202 h 211"/>
                    <a:gd name="T68" fmla="*/ 73 w 761"/>
                    <a:gd name="T69" fmla="*/ 206 h 211"/>
                    <a:gd name="T70" fmla="*/ 83 w 761"/>
                    <a:gd name="T71" fmla="*/ 208 h 211"/>
                    <a:gd name="T72" fmla="*/ 94 w 761"/>
                    <a:gd name="T73" fmla="*/ 210 h 211"/>
                    <a:gd name="T74" fmla="*/ 104 w 761"/>
                    <a:gd name="T75" fmla="*/ 211 h 211"/>
                    <a:gd name="T76" fmla="*/ 104 w 761"/>
                    <a:gd name="T77"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1">
                      <a:moveTo>
                        <a:pt x="104" y="211"/>
                      </a:moveTo>
                      <a:lnTo>
                        <a:pt x="761" y="211"/>
                      </a:lnTo>
                      <a:lnTo>
                        <a:pt x="761" y="0"/>
                      </a:lnTo>
                      <a:lnTo>
                        <a:pt x="104" y="0"/>
                      </a:lnTo>
                      <a:lnTo>
                        <a:pt x="104" y="0"/>
                      </a:lnTo>
                      <a:lnTo>
                        <a:pt x="94" y="1"/>
                      </a:lnTo>
                      <a:lnTo>
                        <a:pt x="83" y="2"/>
                      </a:lnTo>
                      <a:lnTo>
                        <a:pt x="73" y="5"/>
                      </a:lnTo>
                      <a:lnTo>
                        <a:pt x="64" y="8"/>
                      </a:lnTo>
                      <a:lnTo>
                        <a:pt x="55" y="13"/>
                      </a:lnTo>
                      <a:lnTo>
                        <a:pt x="46" y="18"/>
                      </a:lnTo>
                      <a:lnTo>
                        <a:pt x="37" y="24"/>
                      </a:lnTo>
                      <a:lnTo>
                        <a:pt x="30" y="32"/>
                      </a:lnTo>
                      <a:lnTo>
                        <a:pt x="23" y="39"/>
                      </a:lnTo>
                      <a:lnTo>
                        <a:pt x="17" y="47"/>
                      </a:lnTo>
                      <a:lnTo>
                        <a:pt x="12" y="56"/>
                      </a:lnTo>
                      <a:lnTo>
                        <a:pt x="8" y="65"/>
                      </a:lnTo>
                      <a:lnTo>
                        <a:pt x="4" y="74"/>
                      </a:lnTo>
                      <a:lnTo>
                        <a:pt x="2" y="84"/>
                      </a:lnTo>
                      <a:lnTo>
                        <a:pt x="0" y="94"/>
                      </a:lnTo>
                      <a:lnTo>
                        <a:pt x="0" y="106"/>
                      </a:lnTo>
                      <a:lnTo>
                        <a:pt x="0" y="106"/>
                      </a:lnTo>
                      <a:lnTo>
                        <a:pt x="0" y="117"/>
                      </a:lnTo>
                      <a:lnTo>
                        <a:pt x="2" y="127"/>
                      </a:lnTo>
                      <a:lnTo>
                        <a:pt x="4" y="137"/>
                      </a:lnTo>
                      <a:lnTo>
                        <a:pt x="8" y="146"/>
                      </a:lnTo>
                      <a:lnTo>
                        <a:pt x="12" y="155"/>
                      </a:lnTo>
                      <a:lnTo>
                        <a:pt x="17" y="164"/>
                      </a:lnTo>
                      <a:lnTo>
                        <a:pt x="23" y="172"/>
                      </a:lnTo>
                      <a:lnTo>
                        <a:pt x="30" y="180"/>
                      </a:lnTo>
                      <a:lnTo>
                        <a:pt x="37" y="187"/>
                      </a:lnTo>
                      <a:lnTo>
                        <a:pt x="46" y="193"/>
                      </a:lnTo>
                      <a:lnTo>
                        <a:pt x="55" y="198"/>
                      </a:lnTo>
                      <a:lnTo>
                        <a:pt x="64" y="202"/>
                      </a:lnTo>
                      <a:lnTo>
                        <a:pt x="73" y="206"/>
                      </a:lnTo>
                      <a:lnTo>
                        <a:pt x="83" y="208"/>
                      </a:lnTo>
                      <a:lnTo>
                        <a:pt x="94" y="210"/>
                      </a:lnTo>
                      <a:lnTo>
                        <a:pt x="104" y="211"/>
                      </a:lnTo>
                      <a:lnTo>
                        <a:pt x="104" y="2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7" name="Freeform 12">
                  <a:extLst>
                    <a:ext uri="{FF2B5EF4-FFF2-40B4-BE49-F238E27FC236}">
                      <a16:creationId xmlns:a16="http://schemas.microsoft.com/office/drawing/2014/main" id="{1FFC598B-516D-4F67-9CCA-7711CF9D49D6}"/>
                    </a:ext>
                  </a:extLst>
                </p:cNvPr>
                <p:cNvSpPr>
                  <a:spLocks/>
                </p:cNvSpPr>
                <p:nvPr/>
              </p:nvSpPr>
              <p:spPr bwMode="auto">
                <a:xfrm>
                  <a:off x="4828908" y="3582663"/>
                  <a:ext cx="535971" cy="147128"/>
                </a:xfrm>
                <a:custGeom>
                  <a:avLst/>
                  <a:gdLst>
                    <a:gd name="T0" fmla="*/ 104 w 761"/>
                    <a:gd name="T1" fmla="*/ 209 h 209"/>
                    <a:gd name="T2" fmla="*/ 761 w 761"/>
                    <a:gd name="T3" fmla="*/ 209 h 209"/>
                    <a:gd name="T4" fmla="*/ 761 w 761"/>
                    <a:gd name="T5" fmla="*/ 0 h 209"/>
                    <a:gd name="T6" fmla="*/ 104 w 761"/>
                    <a:gd name="T7" fmla="*/ 0 h 209"/>
                    <a:gd name="T8" fmla="*/ 104 w 761"/>
                    <a:gd name="T9" fmla="*/ 0 h 209"/>
                    <a:gd name="T10" fmla="*/ 94 w 761"/>
                    <a:gd name="T11" fmla="*/ 0 h 209"/>
                    <a:gd name="T12" fmla="*/ 83 w 761"/>
                    <a:gd name="T13" fmla="*/ 2 h 209"/>
                    <a:gd name="T14" fmla="*/ 73 w 761"/>
                    <a:gd name="T15" fmla="*/ 4 h 209"/>
                    <a:gd name="T16" fmla="*/ 64 w 761"/>
                    <a:gd name="T17" fmla="*/ 8 h 209"/>
                    <a:gd name="T18" fmla="*/ 55 w 761"/>
                    <a:gd name="T19" fmla="*/ 12 h 209"/>
                    <a:gd name="T20" fmla="*/ 46 w 761"/>
                    <a:gd name="T21" fmla="*/ 17 h 209"/>
                    <a:gd name="T22" fmla="*/ 37 w 761"/>
                    <a:gd name="T23" fmla="*/ 23 h 209"/>
                    <a:gd name="T24" fmla="*/ 30 w 761"/>
                    <a:gd name="T25" fmla="*/ 30 h 209"/>
                    <a:gd name="T26" fmla="*/ 23 w 761"/>
                    <a:gd name="T27" fmla="*/ 37 h 209"/>
                    <a:gd name="T28" fmla="*/ 17 w 761"/>
                    <a:gd name="T29" fmla="*/ 45 h 209"/>
                    <a:gd name="T30" fmla="*/ 12 w 761"/>
                    <a:gd name="T31" fmla="*/ 54 h 209"/>
                    <a:gd name="T32" fmla="*/ 8 w 761"/>
                    <a:gd name="T33" fmla="*/ 63 h 209"/>
                    <a:gd name="T34" fmla="*/ 4 w 761"/>
                    <a:gd name="T35" fmla="*/ 74 h 209"/>
                    <a:gd name="T36" fmla="*/ 2 w 761"/>
                    <a:gd name="T37" fmla="*/ 83 h 209"/>
                    <a:gd name="T38" fmla="*/ 0 w 761"/>
                    <a:gd name="T39" fmla="*/ 94 h 209"/>
                    <a:gd name="T40" fmla="*/ 0 w 761"/>
                    <a:gd name="T41" fmla="*/ 104 h 209"/>
                    <a:gd name="T42" fmla="*/ 0 w 761"/>
                    <a:gd name="T43" fmla="*/ 104 h 209"/>
                    <a:gd name="T44" fmla="*/ 0 w 761"/>
                    <a:gd name="T45" fmla="*/ 115 h 209"/>
                    <a:gd name="T46" fmla="*/ 2 w 761"/>
                    <a:gd name="T47" fmla="*/ 125 h 209"/>
                    <a:gd name="T48" fmla="*/ 4 w 761"/>
                    <a:gd name="T49" fmla="*/ 135 h 209"/>
                    <a:gd name="T50" fmla="*/ 8 w 761"/>
                    <a:gd name="T51" fmla="*/ 146 h 209"/>
                    <a:gd name="T52" fmla="*/ 12 w 761"/>
                    <a:gd name="T53" fmla="*/ 155 h 209"/>
                    <a:gd name="T54" fmla="*/ 17 w 761"/>
                    <a:gd name="T55" fmla="*/ 163 h 209"/>
                    <a:gd name="T56" fmla="*/ 23 w 761"/>
                    <a:gd name="T57" fmla="*/ 171 h 209"/>
                    <a:gd name="T58" fmla="*/ 30 w 761"/>
                    <a:gd name="T59" fmla="*/ 179 h 209"/>
                    <a:gd name="T60" fmla="*/ 37 w 761"/>
                    <a:gd name="T61" fmla="*/ 185 h 209"/>
                    <a:gd name="T62" fmla="*/ 46 w 761"/>
                    <a:gd name="T63" fmla="*/ 191 h 209"/>
                    <a:gd name="T64" fmla="*/ 55 w 761"/>
                    <a:gd name="T65" fmla="*/ 196 h 209"/>
                    <a:gd name="T66" fmla="*/ 64 w 761"/>
                    <a:gd name="T67" fmla="*/ 201 h 209"/>
                    <a:gd name="T68" fmla="*/ 73 w 761"/>
                    <a:gd name="T69" fmla="*/ 204 h 209"/>
                    <a:gd name="T70" fmla="*/ 83 w 761"/>
                    <a:gd name="T71" fmla="*/ 207 h 209"/>
                    <a:gd name="T72" fmla="*/ 94 w 761"/>
                    <a:gd name="T73" fmla="*/ 208 h 209"/>
                    <a:gd name="T74" fmla="*/ 104 w 761"/>
                    <a:gd name="T75" fmla="*/ 209 h 209"/>
                    <a:gd name="T76" fmla="*/ 104 w 761"/>
                    <a:gd name="T7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09">
                      <a:moveTo>
                        <a:pt x="104" y="209"/>
                      </a:moveTo>
                      <a:lnTo>
                        <a:pt x="761" y="209"/>
                      </a:lnTo>
                      <a:lnTo>
                        <a:pt x="761" y="0"/>
                      </a:lnTo>
                      <a:lnTo>
                        <a:pt x="104" y="0"/>
                      </a:lnTo>
                      <a:lnTo>
                        <a:pt x="104" y="0"/>
                      </a:lnTo>
                      <a:lnTo>
                        <a:pt x="94" y="0"/>
                      </a:lnTo>
                      <a:lnTo>
                        <a:pt x="83" y="2"/>
                      </a:lnTo>
                      <a:lnTo>
                        <a:pt x="73" y="4"/>
                      </a:lnTo>
                      <a:lnTo>
                        <a:pt x="64" y="8"/>
                      </a:lnTo>
                      <a:lnTo>
                        <a:pt x="55" y="12"/>
                      </a:lnTo>
                      <a:lnTo>
                        <a:pt x="46" y="17"/>
                      </a:lnTo>
                      <a:lnTo>
                        <a:pt x="37" y="23"/>
                      </a:lnTo>
                      <a:lnTo>
                        <a:pt x="30" y="30"/>
                      </a:lnTo>
                      <a:lnTo>
                        <a:pt x="23" y="37"/>
                      </a:lnTo>
                      <a:lnTo>
                        <a:pt x="17" y="45"/>
                      </a:lnTo>
                      <a:lnTo>
                        <a:pt x="12" y="54"/>
                      </a:lnTo>
                      <a:lnTo>
                        <a:pt x="8" y="63"/>
                      </a:lnTo>
                      <a:lnTo>
                        <a:pt x="4" y="74"/>
                      </a:lnTo>
                      <a:lnTo>
                        <a:pt x="2" y="83"/>
                      </a:lnTo>
                      <a:lnTo>
                        <a:pt x="0" y="94"/>
                      </a:lnTo>
                      <a:lnTo>
                        <a:pt x="0" y="104"/>
                      </a:lnTo>
                      <a:lnTo>
                        <a:pt x="0" y="104"/>
                      </a:lnTo>
                      <a:lnTo>
                        <a:pt x="0" y="115"/>
                      </a:lnTo>
                      <a:lnTo>
                        <a:pt x="2" y="125"/>
                      </a:lnTo>
                      <a:lnTo>
                        <a:pt x="4" y="135"/>
                      </a:lnTo>
                      <a:lnTo>
                        <a:pt x="8" y="146"/>
                      </a:lnTo>
                      <a:lnTo>
                        <a:pt x="12" y="155"/>
                      </a:lnTo>
                      <a:lnTo>
                        <a:pt x="17" y="163"/>
                      </a:lnTo>
                      <a:lnTo>
                        <a:pt x="23" y="171"/>
                      </a:lnTo>
                      <a:lnTo>
                        <a:pt x="30" y="179"/>
                      </a:lnTo>
                      <a:lnTo>
                        <a:pt x="37" y="185"/>
                      </a:lnTo>
                      <a:lnTo>
                        <a:pt x="46" y="191"/>
                      </a:lnTo>
                      <a:lnTo>
                        <a:pt x="55" y="196"/>
                      </a:lnTo>
                      <a:lnTo>
                        <a:pt x="64" y="201"/>
                      </a:lnTo>
                      <a:lnTo>
                        <a:pt x="73" y="204"/>
                      </a:lnTo>
                      <a:lnTo>
                        <a:pt x="83" y="207"/>
                      </a:lnTo>
                      <a:lnTo>
                        <a:pt x="94" y="208"/>
                      </a:lnTo>
                      <a:lnTo>
                        <a:pt x="104" y="209"/>
                      </a:lnTo>
                      <a:lnTo>
                        <a:pt x="104" y="20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9" name="Freeform 13">
                  <a:extLst>
                    <a:ext uri="{FF2B5EF4-FFF2-40B4-BE49-F238E27FC236}">
                      <a16:creationId xmlns:a16="http://schemas.microsoft.com/office/drawing/2014/main" id="{4E735058-76B2-4693-BF39-B212DBAC0ACB}"/>
                    </a:ext>
                  </a:extLst>
                </p:cNvPr>
                <p:cNvSpPr>
                  <a:spLocks/>
                </p:cNvSpPr>
                <p:nvPr/>
              </p:nvSpPr>
              <p:spPr bwMode="auto">
                <a:xfrm>
                  <a:off x="5480476" y="3288406"/>
                  <a:ext cx="483422" cy="441385"/>
                </a:xfrm>
                <a:custGeom>
                  <a:avLst/>
                  <a:gdLst>
                    <a:gd name="T0" fmla="*/ 0 w 698"/>
                    <a:gd name="T1" fmla="*/ 0 h 624"/>
                    <a:gd name="T2" fmla="*/ 0 w 698"/>
                    <a:gd name="T3" fmla="*/ 624 h 624"/>
                    <a:gd name="T4" fmla="*/ 698 w 698"/>
                    <a:gd name="T5" fmla="*/ 624 h 624"/>
                    <a:gd name="T6" fmla="*/ 698 w 698"/>
                    <a:gd name="T7" fmla="*/ 0 h 624"/>
                    <a:gd name="T8" fmla="*/ 6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6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0" name="Freeform 14">
                  <a:extLst>
                    <a:ext uri="{FF2B5EF4-FFF2-40B4-BE49-F238E27FC236}">
                      <a16:creationId xmlns:a16="http://schemas.microsoft.com/office/drawing/2014/main" id="{BA83B1BB-698B-477E-B6FE-37C8F0328175}"/>
                    </a:ext>
                  </a:extLst>
                </p:cNvPr>
                <p:cNvSpPr>
                  <a:spLocks/>
                </p:cNvSpPr>
                <p:nvPr/>
              </p:nvSpPr>
              <p:spPr bwMode="auto">
                <a:xfrm>
                  <a:off x="4870944" y="4160671"/>
                  <a:ext cx="493934" cy="430879"/>
                </a:xfrm>
                <a:custGeom>
                  <a:avLst/>
                  <a:gdLst>
                    <a:gd name="T0" fmla="*/ 0 w 697"/>
                    <a:gd name="T1" fmla="*/ 0 h 624"/>
                    <a:gd name="T2" fmla="*/ 0 w 697"/>
                    <a:gd name="T3" fmla="*/ 624 h 624"/>
                    <a:gd name="T4" fmla="*/ 697 w 697"/>
                    <a:gd name="T5" fmla="*/ 624 h 624"/>
                    <a:gd name="T6" fmla="*/ 697 w 697"/>
                    <a:gd name="T7" fmla="*/ 0 h 624"/>
                    <a:gd name="T8" fmla="*/ 48 w 697"/>
                    <a:gd name="T9" fmla="*/ 0 h 624"/>
                    <a:gd name="T10" fmla="*/ 0 w 697"/>
                    <a:gd name="T11" fmla="*/ 0 h 624"/>
                  </a:gdLst>
                  <a:ahLst/>
                  <a:cxnLst>
                    <a:cxn ang="0">
                      <a:pos x="T0" y="T1"/>
                    </a:cxn>
                    <a:cxn ang="0">
                      <a:pos x="T2" y="T3"/>
                    </a:cxn>
                    <a:cxn ang="0">
                      <a:pos x="T4" y="T5"/>
                    </a:cxn>
                    <a:cxn ang="0">
                      <a:pos x="T6" y="T7"/>
                    </a:cxn>
                    <a:cxn ang="0">
                      <a:pos x="T8" y="T9"/>
                    </a:cxn>
                    <a:cxn ang="0">
                      <a:pos x="T10" y="T11"/>
                    </a:cxn>
                  </a:cxnLst>
                  <a:rect l="0" t="0" r="r" b="b"/>
                  <a:pathLst>
                    <a:path w="697" h="624">
                      <a:moveTo>
                        <a:pt x="0" y="0"/>
                      </a:moveTo>
                      <a:lnTo>
                        <a:pt x="0" y="624"/>
                      </a:lnTo>
                      <a:lnTo>
                        <a:pt x="697" y="624"/>
                      </a:lnTo>
                      <a:lnTo>
                        <a:pt x="697" y="0"/>
                      </a:lnTo>
                      <a:lnTo>
                        <a:pt x="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nvGrpSpPr>
            <p:cNvPr id="31" name="Grupa 30">
              <a:extLst>
                <a:ext uri="{FF2B5EF4-FFF2-40B4-BE49-F238E27FC236}">
                  <a16:creationId xmlns:a16="http://schemas.microsoft.com/office/drawing/2014/main" id="{5C6D60A8-D673-4ADF-9843-78124EDEC077}"/>
                </a:ext>
              </a:extLst>
            </p:cNvPr>
            <p:cNvGrpSpPr/>
            <p:nvPr/>
          </p:nvGrpSpPr>
          <p:grpSpPr>
            <a:xfrm>
              <a:off x="2916238" y="2636837"/>
              <a:ext cx="1765541" cy="2354055"/>
              <a:chOff x="2916238" y="2636837"/>
              <a:chExt cx="1765541" cy="2354055"/>
            </a:xfrm>
            <a:grpFill/>
          </p:grpSpPr>
          <p:sp>
            <p:nvSpPr>
              <p:cNvPr id="32" name="Freeform 6">
                <a:extLst>
                  <a:ext uri="{FF2B5EF4-FFF2-40B4-BE49-F238E27FC236}">
                    <a16:creationId xmlns:a16="http://schemas.microsoft.com/office/drawing/2014/main" id="{7ED66A7B-AC0C-4165-9786-FC66FE896D10}"/>
                  </a:ext>
                </a:extLst>
              </p:cNvPr>
              <p:cNvSpPr>
                <a:spLocks noEditPoints="1"/>
              </p:cNvSpPr>
              <p:nvPr/>
            </p:nvSpPr>
            <p:spPr bwMode="auto">
              <a:xfrm>
                <a:off x="2916238" y="2636837"/>
                <a:ext cx="1765541" cy="2354055"/>
              </a:xfrm>
              <a:custGeom>
                <a:avLst/>
                <a:gdLst>
                  <a:gd name="T0" fmla="*/ 273 w 2514"/>
                  <a:gd name="T1" fmla="*/ 1 h 3360"/>
                  <a:gd name="T2" fmla="*/ 216 w 2514"/>
                  <a:gd name="T3" fmla="*/ 10 h 3360"/>
                  <a:gd name="T4" fmla="*/ 163 w 2514"/>
                  <a:gd name="T5" fmla="*/ 30 h 3360"/>
                  <a:gd name="T6" fmla="*/ 115 w 2514"/>
                  <a:gd name="T7" fmla="*/ 61 h 3360"/>
                  <a:gd name="T8" fmla="*/ 75 w 2514"/>
                  <a:gd name="T9" fmla="*/ 99 h 3360"/>
                  <a:gd name="T10" fmla="*/ 41 w 2514"/>
                  <a:gd name="T11" fmla="*/ 146 h 3360"/>
                  <a:gd name="T12" fmla="*/ 17 w 2514"/>
                  <a:gd name="T13" fmla="*/ 199 h 3360"/>
                  <a:gd name="T14" fmla="*/ 3 w 2514"/>
                  <a:gd name="T15" fmla="*/ 256 h 3360"/>
                  <a:gd name="T16" fmla="*/ 0 w 2514"/>
                  <a:gd name="T17" fmla="*/ 1526 h 3360"/>
                  <a:gd name="T18" fmla="*/ 0 w 2514"/>
                  <a:gd name="T19" fmla="*/ 3073 h 3360"/>
                  <a:gd name="T20" fmla="*/ 9 w 2514"/>
                  <a:gd name="T21" fmla="*/ 3133 h 3360"/>
                  <a:gd name="T22" fmla="*/ 28 w 2514"/>
                  <a:gd name="T23" fmla="*/ 3189 h 3360"/>
                  <a:gd name="T24" fmla="*/ 58 w 2514"/>
                  <a:gd name="T25" fmla="*/ 3238 h 3360"/>
                  <a:gd name="T26" fmla="*/ 94 w 2514"/>
                  <a:gd name="T27" fmla="*/ 3281 h 3360"/>
                  <a:gd name="T28" fmla="*/ 139 w 2514"/>
                  <a:gd name="T29" fmla="*/ 3315 h 3360"/>
                  <a:gd name="T30" fmla="*/ 189 w 2514"/>
                  <a:gd name="T31" fmla="*/ 3341 h 3360"/>
                  <a:gd name="T32" fmla="*/ 244 w 2514"/>
                  <a:gd name="T33" fmla="*/ 3356 h 3360"/>
                  <a:gd name="T34" fmla="*/ 2225 w 2514"/>
                  <a:gd name="T35" fmla="*/ 3360 h 3360"/>
                  <a:gd name="T36" fmla="*/ 2270 w 2514"/>
                  <a:gd name="T37" fmla="*/ 3356 h 3360"/>
                  <a:gd name="T38" fmla="*/ 2325 w 2514"/>
                  <a:gd name="T39" fmla="*/ 3341 h 3360"/>
                  <a:gd name="T40" fmla="*/ 2375 w 2514"/>
                  <a:gd name="T41" fmla="*/ 3315 h 3360"/>
                  <a:gd name="T42" fmla="*/ 2420 w 2514"/>
                  <a:gd name="T43" fmla="*/ 3281 h 3360"/>
                  <a:gd name="T44" fmla="*/ 2457 w 2514"/>
                  <a:gd name="T45" fmla="*/ 3238 h 3360"/>
                  <a:gd name="T46" fmla="*/ 2485 w 2514"/>
                  <a:gd name="T47" fmla="*/ 3189 h 3360"/>
                  <a:gd name="T48" fmla="*/ 2504 w 2514"/>
                  <a:gd name="T49" fmla="*/ 3133 h 3360"/>
                  <a:gd name="T50" fmla="*/ 2514 w 2514"/>
                  <a:gd name="T51" fmla="*/ 3073 h 3360"/>
                  <a:gd name="T52" fmla="*/ 2514 w 2514"/>
                  <a:gd name="T53" fmla="*/ 302 h 3360"/>
                  <a:gd name="T54" fmla="*/ 2511 w 2514"/>
                  <a:gd name="T55" fmla="*/ 256 h 3360"/>
                  <a:gd name="T56" fmla="*/ 2496 w 2514"/>
                  <a:gd name="T57" fmla="*/ 199 h 3360"/>
                  <a:gd name="T58" fmla="*/ 2472 w 2514"/>
                  <a:gd name="T59" fmla="*/ 146 h 3360"/>
                  <a:gd name="T60" fmla="*/ 2439 w 2514"/>
                  <a:gd name="T61" fmla="*/ 99 h 3360"/>
                  <a:gd name="T62" fmla="*/ 2398 w 2514"/>
                  <a:gd name="T63" fmla="*/ 61 h 3360"/>
                  <a:gd name="T64" fmla="*/ 2351 w 2514"/>
                  <a:gd name="T65" fmla="*/ 30 h 3360"/>
                  <a:gd name="T66" fmla="*/ 2298 w 2514"/>
                  <a:gd name="T67" fmla="*/ 10 h 3360"/>
                  <a:gd name="T68" fmla="*/ 2241 w 2514"/>
                  <a:gd name="T69" fmla="*/ 1 h 3360"/>
                  <a:gd name="T70" fmla="*/ 2304 w 2514"/>
                  <a:gd name="T71" fmla="*/ 1785 h 3360"/>
                  <a:gd name="T72" fmla="*/ 2303 w 2514"/>
                  <a:gd name="T73" fmla="*/ 3076 h 3360"/>
                  <a:gd name="T74" fmla="*/ 2291 w 2514"/>
                  <a:gd name="T75" fmla="*/ 3109 h 3360"/>
                  <a:gd name="T76" fmla="*/ 2270 w 2514"/>
                  <a:gd name="T77" fmla="*/ 3134 h 3360"/>
                  <a:gd name="T78" fmla="*/ 2242 w 2514"/>
                  <a:gd name="T79" fmla="*/ 3148 h 3360"/>
                  <a:gd name="T80" fmla="*/ 288 w 2514"/>
                  <a:gd name="T81" fmla="*/ 3149 h 3360"/>
                  <a:gd name="T82" fmla="*/ 258 w 2514"/>
                  <a:gd name="T83" fmla="*/ 3142 h 3360"/>
                  <a:gd name="T84" fmla="*/ 233 w 2514"/>
                  <a:gd name="T85" fmla="*/ 3123 h 3360"/>
                  <a:gd name="T86" fmla="*/ 215 w 2514"/>
                  <a:gd name="T87" fmla="*/ 3094 h 3360"/>
                  <a:gd name="T88" fmla="*/ 209 w 2514"/>
                  <a:gd name="T89" fmla="*/ 3058 h 3360"/>
                  <a:gd name="T90" fmla="*/ 209 w 2514"/>
                  <a:gd name="T91" fmla="*/ 302 h 3360"/>
                  <a:gd name="T92" fmla="*/ 215 w 2514"/>
                  <a:gd name="T93" fmla="*/ 266 h 3360"/>
                  <a:gd name="T94" fmla="*/ 233 w 2514"/>
                  <a:gd name="T95" fmla="*/ 237 h 3360"/>
                  <a:gd name="T96" fmla="*/ 258 w 2514"/>
                  <a:gd name="T97" fmla="*/ 218 h 3360"/>
                  <a:gd name="T98" fmla="*/ 288 w 2514"/>
                  <a:gd name="T99" fmla="*/ 210 h 3360"/>
                  <a:gd name="T100" fmla="*/ 2242 w 2514"/>
                  <a:gd name="T101" fmla="*/ 212 h 3360"/>
                  <a:gd name="T102" fmla="*/ 2270 w 2514"/>
                  <a:gd name="T103" fmla="*/ 226 h 3360"/>
                  <a:gd name="T104" fmla="*/ 2291 w 2514"/>
                  <a:gd name="T105" fmla="*/ 250 h 3360"/>
                  <a:gd name="T106" fmla="*/ 2303 w 2514"/>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4" h="3360">
                    <a:moveTo>
                      <a:pt x="2225" y="0"/>
                    </a:moveTo>
                    <a:lnTo>
                      <a:pt x="288" y="0"/>
                    </a:lnTo>
                    <a:lnTo>
                      <a:pt x="288" y="0"/>
                    </a:lnTo>
                    <a:lnTo>
                      <a:pt x="273" y="1"/>
                    </a:lnTo>
                    <a:lnTo>
                      <a:pt x="259" y="2"/>
                    </a:lnTo>
                    <a:lnTo>
                      <a:pt x="244" y="4"/>
                    </a:lnTo>
                    <a:lnTo>
                      <a:pt x="230" y="6"/>
                    </a:lnTo>
                    <a:lnTo>
                      <a:pt x="216" y="10"/>
                    </a:lnTo>
                    <a:lnTo>
                      <a:pt x="202" y="14"/>
                    </a:lnTo>
                    <a:lnTo>
                      <a:pt x="189" y="18"/>
                    </a:lnTo>
                    <a:lnTo>
                      <a:pt x="176" y="24"/>
                    </a:lnTo>
                    <a:lnTo>
                      <a:pt x="163" y="30"/>
                    </a:lnTo>
                    <a:lnTo>
                      <a:pt x="151" y="36"/>
                    </a:lnTo>
                    <a:lnTo>
                      <a:pt x="139" y="44"/>
                    </a:lnTo>
                    <a:lnTo>
                      <a:pt x="127" y="52"/>
                    </a:lnTo>
                    <a:lnTo>
                      <a:pt x="115" y="61"/>
                    </a:lnTo>
                    <a:lnTo>
                      <a:pt x="105" y="69"/>
                    </a:lnTo>
                    <a:lnTo>
                      <a:pt x="94" y="79"/>
                    </a:lnTo>
                    <a:lnTo>
                      <a:pt x="84" y="89"/>
                    </a:lnTo>
                    <a:lnTo>
                      <a:pt x="75" y="99"/>
                    </a:lnTo>
                    <a:lnTo>
                      <a:pt x="66" y="110"/>
                    </a:lnTo>
                    <a:lnTo>
                      <a:pt x="58" y="122"/>
                    </a:lnTo>
                    <a:lnTo>
                      <a:pt x="50" y="134"/>
                    </a:lnTo>
                    <a:lnTo>
                      <a:pt x="41" y="146"/>
                    </a:lnTo>
                    <a:lnTo>
                      <a:pt x="34" y="158"/>
                    </a:lnTo>
                    <a:lnTo>
                      <a:pt x="28" y="171"/>
                    </a:lnTo>
                    <a:lnTo>
                      <a:pt x="22" y="184"/>
                    </a:lnTo>
                    <a:lnTo>
                      <a:pt x="17" y="199"/>
                    </a:lnTo>
                    <a:lnTo>
                      <a:pt x="13" y="213"/>
                    </a:lnTo>
                    <a:lnTo>
                      <a:pt x="9" y="227"/>
                    </a:lnTo>
                    <a:lnTo>
                      <a:pt x="6" y="241"/>
                    </a:lnTo>
                    <a:lnTo>
                      <a:pt x="3" y="256"/>
                    </a:lnTo>
                    <a:lnTo>
                      <a:pt x="1" y="272"/>
                    </a:lnTo>
                    <a:lnTo>
                      <a:pt x="0" y="287"/>
                    </a:lnTo>
                    <a:lnTo>
                      <a:pt x="0" y="302"/>
                    </a:lnTo>
                    <a:lnTo>
                      <a:pt x="0" y="1526"/>
                    </a:lnTo>
                    <a:lnTo>
                      <a:pt x="0" y="1785"/>
                    </a:lnTo>
                    <a:lnTo>
                      <a:pt x="0" y="3058"/>
                    </a:lnTo>
                    <a:lnTo>
                      <a:pt x="0" y="3058"/>
                    </a:lnTo>
                    <a:lnTo>
                      <a:pt x="0" y="3073"/>
                    </a:lnTo>
                    <a:lnTo>
                      <a:pt x="1" y="3088"/>
                    </a:lnTo>
                    <a:lnTo>
                      <a:pt x="3" y="3104"/>
                    </a:lnTo>
                    <a:lnTo>
                      <a:pt x="6" y="3119"/>
                    </a:lnTo>
                    <a:lnTo>
                      <a:pt x="9" y="3133"/>
                    </a:lnTo>
                    <a:lnTo>
                      <a:pt x="13" y="3147"/>
                    </a:lnTo>
                    <a:lnTo>
                      <a:pt x="17" y="3161"/>
                    </a:lnTo>
                    <a:lnTo>
                      <a:pt x="22" y="3176"/>
                    </a:lnTo>
                    <a:lnTo>
                      <a:pt x="28" y="3189"/>
                    </a:lnTo>
                    <a:lnTo>
                      <a:pt x="34" y="3202"/>
                    </a:lnTo>
                    <a:lnTo>
                      <a:pt x="41" y="3214"/>
                    </a:lnTo>
                    <a:lnTo>
                      <a:pt x="50" y="3226"/>
                    </a:lnTo>
                    <a:lnTo>
                      <a:pt x="58" y="3238"/>
                    </a:lnTo>
                    <a:lnTo>
                      <a:pt x="66" y="3250"/>
                    </a:lnTo>
                    <a:lnTo>
                      <a:pt x="75" y="3261"/>
                    </a:lnTo>
                    <a:lnTo>
                      <a:pt x="84" y="3271"/>
                    </a:lnTo>
                    <a:lnTo>
                      <a:pt x="94" y="3281"/>
                    </a:lnTo>
                    <a:lnTo>
                      <a:pt x="105" y="3290"/>
                    </a:lnTo>
                    <a:lnTo>
                      <a:pt x="115" y="3299"/>
                    </a:lnTo>
                    <a:lnTo>
                      <a:pt x="127" y="3308"/>
                    </a:lnTo>
                    <a:lnTo>
                      <a:pt x="139" y="3315"/>
                    </a:lnTo>
                    <a:lnTo>
                      <a:pt x="151" y="3324"/>
                    </a:lnTo>
                    <a:lnTo>
                      <a:pt x="163" y="3330"/>
                    </a:lnTo>
                    <a:lnTo>
                      <a:pt x="176" y="3336"/>
                    </a:lnTo>
                    <a:lnTo>
                      <a:pt x="189" y="3341"/>
                    </a:lnTo>
                    <a:lnTo>
                      <a:pt x="202" y="3346"/>
                    </a:lnTo>
                    <a:lnTo>
                      <a:pt x="216" y="3350"/>
                    </a:lnTo>
                    <a:lnTo>
                      <a:pt x="230" y="3354"/>
                    </a:lnTo>
                    <a:lnTo>
                      <a:pt x="244" y="3356"/>
                    </a:lnTo>
                    <a:lnTo>
                      <a:pt x="259" y="3358"/>
                    </a:lnTo>
                    <a:lnTo>
                      <a:pt x="273" y="3359"/>
                    </a:lnTo>
                    <a:lnTo>
                      <a:pt x="288" y="3360"/>
                    </a:lnTo>
                    <a:lnTo>
                      <a:pt x="2225" y="3360"/>
                    </a:lnTo>
                    <a:lnTo>
                      <a:pt x="2225" y="3360"/>
                    </a:lnTo>
                    <a:lnTo>
                      <a:pt x="2241" y="3359"/>
                    </a:lnTo>
                    <a:lnTo>
                      <a:pt x="2256" y="3358"/>
                    </a:lnTo>
                    <a:lnTo>
                      <a:pt x="2270" y="3356"/>
                    </a:lnTo>
                    <a:lnTo>
                      <a:pt x="2284" y="3354"/>
                    </a:lnTo>
                    <a:lnTo>
                      <a:pt x="2298" y="3350"/>
                    </a:lnTo>
                    <a:lnTo>
                      <a:pt x="2311" y="3346"/>
                    </a:lnTo>
                    <a:lnTo>
                      <a:pt x="2325" y="3341"/>
                    </a:lnTo>
                    <a:lnTo>
                      <a:pt x="2338" y="3336"/>
                    </a:lnTo>
                    <a:lnTo>
                      <a:pt x="2351" y="3330"/>
                    </a:lnTo>
                    <a:lnTo>
                      <a:pt x="2363" y="3324"/>
                    </a:lnTo>
                    <a:lnTo>
                      <a:pt x="2375" y="3315"/>
                    </a:lnTo>
                    <a:lnTo>
                      <a:pt x="2387" y="3308"/>
                    </a:lnTo>
                    <a:lnTo>
                      <a:pt x="2398" y="3299"/>
                    </a:lnTo>
                    <a:lnTo>
                      <a:pt x="2409" y="3290"/>
                    </a:lnTo>
                    <a:lnTo>
                      <a:pt x="2420" y="3281"/>
                    </a:lnTo>
                    <a:lnTo>
                      <a:pt x="2430" y="3271"/>
                    </a:lnTo>
                    <a:lnTo>
                      <a:pt x="2439" y="3261"/>
                    </a:lnTo>
                    <a:lnTo>
                      <a:pt x="2448" y="3250"/>
                    </a:lnTo>
                    <a:lnTo>
                      <a:pt x="2457" y="3238"/>
                    </a:lnTo>
                    <a:lnTo>
                      <a:pt x="2465" y="3226"/>
                    </a:lnTo>
                    <a:lnTo>
                      <a:pt x="2472" y="3214"/>
                    </a:lnTo>
                    <a:lnTo>
                      <a:pt x="2479" y="3202"/>
                    </a:lnTo>
                    <a:lnTo>
                      <a:pt x="2485" y="3189"/>
                    </a:lnTo>
                    <a:lnTo>
                      <a:pt x="2491" y="3176"/>
                    </a:lnTo>
                    <a:lnTo>
                      <a:pt x="2496" y="3161"/>
                    </a:lnTo>
                    <a:lnTo>
                      <a:pt x="2501" y="3147"/>
                    </a:lnTo>
                    <a:lnTo>
                      <a:pt x="2504" y="3133"/>
                    </a:lnTo>
                    <a:lnTo>
                      <a:pt x="2509" y="3119"/>
                    </a:lnTo>
                    <a:lnTo>
                      <a:pt x="2511" y="3104"/>
                    </a:lnTo>
                    <a:lnTo>
                      <a:pt x="2513" y="3088"/>
                    </a:lnTo>
                    <a:lnTo>
                      <a:pt x="2514" y="3073"/>
                    </a:lnTo>
                    <a:lnTo>
                      <a:pt x="2514" y="3058"/>
                    </a:lnTo>
                    <a:lnTo>
                      <a:pt x="2514" y="1785"/>
                    </a:lnTo>
                    <a:lnTo>
                      <a:pt x="2514" y="1526"/>
                    </a:lnTo>
                    <a:lnTo>
                      <a:pt x="2514" y="302"/>
                    </a:lnTo>
                    <a:lnTo>
                      <a:pt x="2514" y="302"/>
                    </a:lnTo>
                    <a:lnTo>
                      <a:pt x="2514" y="287"/>
                    </a:lnTo>
                    <a:lnTo>
                      <a:pt x="2513" y="272"/>
                    </a:lnTo>
                    <a:lnTo>
                      <a:pt x="2511" y="256"/>
                    </a:lnTo>
                    <a:lnTo>
                      <a:pt x="2509" y="241"/>
                    </a:lnTo>
                    <a:lnTo>
                      <a:pt x="2504" y="227"/>
                    </a:lnTo>
                    <a:lnTo>
                      <a:pt x="2501" y="213"/>
                    </a:lnTo>
                    <a:lnTo>
                      <a:pt x="2496" y="199"/>
                    </a:lnTo>
                    <a:lnTo>
                      <a:pt x="2491" y="184"/>
                    </a:lnTo>
                    <a:lnTo>
                      <a:pt x="2485" y="171"/>
                    </a:lnTo>
                    <a:lnTo>
                      <a:pt x="2479" y="158"/>
                    </a:lnTo>
                    <a:lnTo>
                      <a:pt x="2472" y="146"/>
                    </a:lnTo>
                    <a:lnTo>
                      <a:pt x="2465" y="134"/>
                    </a:lnTo>
                    <a:lnTo>
                      <a:pt x="2457" y="122"/>
                    </a:lnTo>
                    <a:lnTo>
                      <a:pt x="2448" y="110"/>
                    </a:lnTo>
                    <a:lnTo>
                      <a:pt x="2439" y="99"/>
                    </a:lnTo>
                    <a:lnTo>
                      <a:pt x="2430" y="89"/>
                    </a:lnTo>
                    <a:lnTo>
                      <a:pt x="2420" y="79"/>
                    </a:lnTo>
                    <a:lnTo>
                      <a:pt x="2409" y="69"/>
                    </a:lnTo>
                    <a:lnTo>
                      <a:pt x="2398" y="61"/>
                    </a:lnTo>
                    <a:lnTo>
                      <a:pt x="2387" y="52"/>
                    </a:lnTo>
                    <a:lnTo>
                      <a:pt x="2375" y="44"/>
                    </a:lnTo>
                    <a:lnTo>
                      <a:pt x="2363" y="36"/>
                    </a:lnTo>
                    <a:lnTo>
                      <a:pt x="2351" y="30"/>
                    </a:lnTo>
                    <a:lnTo>
                      <a:pt x="2338" y="24"/>
                    </a:lnTo>
                    <a:lnTo>
                      <a:pt x="2325" y="18"/>
                    </a:lnTo>
                    <a:lnTo>
                      <a:pt x="2311" y="14"/>
                    </a:lnTo>
                    <a:lnTo>
                      <a:pt x="2298" y="10"/>
                    </a:lnTo>
                    <a:lnTo>
                      <a:pt x="2284" y="6"/>
                    </a:lnTo>
                    <a:lnTo>
                      <a:pt x="2270" y="4"/>
                    </a:lnTo>
                    <a:lnTo>
                      <a:pt x="2256" y="2"/>
                    </a:lnTo>
                    <a:lnTo>
                      <a:pt x="2241" y="1"/>
                    </a:lnTo>
                    <a:lnTo>
                      <a:pt x="2225" y="0"/>
                    </a:lnTo>
                    <a:lnTo>
                      <a:pt x="2225" y="0"/>
                    </a:lnTo>
                    <a:close/>
                    <a:moveTo>
                      <a:pt x="2304" y="1526"/>
                    </a:moveTo>
                    <a:lnTo>
                      <a:pt x="2304" y="1785"/>
                    </a:lnTo>
                    <a:lnTo>
                      <a:pt x="2304" y="3058"/>
                    </a:lnTo>
                    <a:lnTo>
                      <a:pt x="2304" y="3058"/>
                    </a:lnTo>
                    <a:lnTo>
                      <a:pt x="2304" y="3067"/>
                    </a:lnTo>
                    <a:lnTo>
                      <a:pt x="2303" y="3076"/>
                    </a:lnTo>
                    <a:lnTo>
                      <a:pt x="2301" y="3085"/>
                    </a:lnTo>
                    <a:lnTo>
                      <a:pt x="2298" y="3094"/>
                    </a:lnTo>
                    <a:lnTo>
                      <a:pt x="2295" y="3102"/>
                    </a:lnTo>
                    <a:lnTo>
                      <a:pt x="2291" y="3109"/>
                    </a:lnTo>
                    <a:lnTo>
                      <a:pt x="2286" y="3116"/>
                    </a:lnTo>
                    <a:lnTo>
                      <a:pt x="2281" y="3123"/>
                    </a:lnTo>
                    <a:lnTo>
                      <a:pt x="2276" y="3129"/>
                    </a:lnTo>
                    <a:lnTo>
                      <a:pt x="2270" y="3134"/>
                    </a:lnTo>
                    <a:lnTo>
                      <a:pt x="2263" y="3138"/>
                    </a:lnTo>
                    <a:lnTo>
                      <a:pt x="2257" y="3142"/>
                    </a:lnTo>
                    <a:lnTo>
                      <a:pt x="2250" y="3145"/>
                    </a:lnTo>
                    <a:lnTo>
                      <a:pt x="2242" y="3148"/>
                    </a:lnTo>
                    <a:lnTo>
                      <a:pt x="2234" y="3149"/>
                    </a:lnTo>
                    <a:lnTo>
                      <a:pt x="2225" y="3149"/>
                    </a:lnTo>
                    <a:lnTo>
                      <a:pt x="288" y="3149"/>
                    </a:lnTo>
                    <a:lnTo>
                      <a:pt x="288" y="3149"/>
                    </a:lnTo>
                    <a:lnTo>
                      <a:pt x="280" y="3149"/>
                    </a:lnTo>
                    <a:lnTo>
                      <a:pt x="272" y="3148"/>
                    </a:lnTo>
                    <a:lnTo>
                      <a:pt x="265" y="3145"/>
                    </a:lnTo>
                    <a:lnTo>
                      <a:pt x="258" y="3142"/>
                    </a:lnTo>
                    <a:lnTo>
                      <a:pt x="251" y="3138"/>
                    </a:lnTo>
                    <a:lnTo>
                      <a:pt x="244" y="3134"/>
                    </a:lnTo>
                    <a:lnTo>
                      <a:pt x="238" y="3129"/>
                    </a:lnTo>
                    <a:lnTo>
                      <a:pt x="233" y="3123"/>
                    </a:lnTo>
                    <a:lnTo>
                      <a:pt x="227" y="3116"/>
                    </a:lnTo>
                    <a:lnTo>
                      <a:pt x="222" y="3109"/>
                    </a:lnTo>
                    <a:lnTo>
                      <a:pt x="219" y="3102"/>
                    </a:lnTo>
                    <a:lnTo>
                      <a:pt x="215" y="3094"/>
                    </a:lnTo>
                    <a:lnTo>
                      <a:pt x="213" y="3085"/>
                    </a:lnTo>
                    <a:lnTo>
                      <a:pt x="211" y="3076"/>
                    </a:lnTo>
                    <a:lnTo>
                      <a:pt x="210" y="3067"/>
                    </a:lnTo>
                    <a:lnTo>
                      <a:pt x="209" y="3058"/>
                    </a:lnTo>
                    <a:lnTo>
                      <a:pt x="209" y="1526"/>
                    </a:lnTo>
                    <a:lnTo>
                      <a:pt x="209" y="1526"/>
                    </a:lnTo>
                    <a:lnTo>
                      <a:pt x="209" y="302"/>
                    </a:lnTo>
                    <a:lnTo>
                      <a:pt x="209" y="302"/>
                    </a:lnTo>
                    <a:lnTo>
                      <a:pt x="210" y="293"/>
                    </a:lnTo>
                    <a:lnTo>
                      <a:pt x="211" y="284"/>
                    </a:lnTo>
                    <a:lnTo>
                      <a:pt x="213" y="275"/>
                    </a:lnTo>
                    <a:lnTo>
                      <a:pt x="215" y="266"/>
                    </a:lnTo>
                    <a:lnTo>
                      <a:pt x="219" y="258"/>
                    </a:lnTo>
                    <a:lnTo>
                      <a:pt x="222" y="250"/>
                    </a:lnTo>
                    <a:lnTo>
                      <a:pt x="227" y="243"/>
                    </a:lnTo>
                    <a:lnTo>
                      <a:pt x="233" y="237"/>
                    </a:lnTo>
                    <a:lnTo>
                      <a:pt x="238" y="231"/>
                    </a:lnTo>
                    <a:lnTo>
                      <a:pt x="244" y="226"/>
                    </a:lnTo>
                    <a:lnTo>
                      <a:pt x="251" y="221"/>
                    </a:lnTo>
                    <a:lnTo>
                      <a:pt x="258" y="218"/>
                    </a:lnTo>
                    <a:lnTo>
                      <a:pt x="265" y="215"/>
                    </a:lnTo>
                    <a:lnTo>
                      <a:pt x="272" y="212"/>
                    </a:lnTo>
                    <a:lnTo>
                      <a:pt x="280" y="211"/>
                    </a:lnTo>
                    <a:lnTo>
                      <a:pt x="288" y="210"/>
                    </a:lnTo>
                    <a:lnTo>
                      <a:pt x="2225" y="210"/>
                    </a:lnTo>
                    <a:lnTo>
                      <a:pt x="2225" y="210"/>
                    </a:lnTo>
                    <a:lnTo>
                      <a:pt x="2234" y="211"/>
                    </a:lnTo>
                    <a:lnTo>
                      <a:pt x="2242" y="212"/>
                    </a:lnTo>
                    <a:lnTo>
                      <a:pt x="2250" y="215"/>
                    </a:lnTo>
                    <a:lnTo>
                      <a:pt x="2257" y="218"/>
                    </a:lnTo>
                    <a:lnTo>
                      <a:pt x="2263" y="221"/>
                    </a:lnTo>
                    <a:lnTo>
                      <a:pt x="2270" y="226"/>
                    </a:lnTo>
                    <a:lnTo>
                      <a:pt x="2276" y="231"/>
                    </a:lnTo>
                    <a:lnTo>
                      <a:pt x="2281" y="237"/>
                    </a:lnTo>
                    <a:lnTo>
                      <a:pt x="2286" y="243"/>
                    </a:lnTo>
                    <a:lnTo>
                      <a:pt x="2291" y="250"/>
                    </a:lnTo>
                    <a:lnTo>
                      <a:pt x="2295" y="258"/>
                    </a:lnTo>
                    <a:lnTo>
                      <a:pt x="2298" y="266"/>
                    </a:lnTo>
                    <a:lnTo>
                      <a:pt x="2301" y="275"/>
                    </a:lnTo>
                    <a:lnTo>
                      <a:pt x="2303" y="284"/>
                    </a:lnTo>
                    <a:lnTo>
                      <a:pt x="2304" y="293"/>
                    </a:lnTo>
                    <a:lnTo>
                      <a:pt x="2304" y="302"/>
                    </a:lnTo>
                    <a:lnTo>
                      <a:pt x="2304"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33" name="Grupa 32">
                <a:extLst>
                  <a:ext uri="{FF2B5EF4-FFF2-40B4-BE49-F238E27FC236}">
                    <a16:creationId xmlns:a16="http://schemas.microsoft.com/office/drawing/2014/main" id="{425A0ACF-E4F0-45EA-AA40-A3B338C25643}"/>
                  </a:ext>
                </a:extLst>
              </p:cNvPr>
              <p:cNvGrpSpPr/>
              <p:nvPr/>
            </p:nvGrpSpPr>
            <p:grpSpPr>
              <a:xfrm>
                <a:off x="3210495" y="2994149"/>
                <a:ext cx="1177034" cy="1597401"/>
                <a:chOff x="3210495" y="2994149"/>
                <a:chExt cx="1177034" cy="1597401"/>
              </a:xfrm>
              <a:grpFill/>
            </p:grpSpPr>
            <p:sp>
              <p:nvSpPr>
                <p:cNvPr id="34" name="Freeform 15">
                  <a:extLst>
                    <a:ext uri="{FF2B5EF4-FFF2-40B4-BE49-F238E27FC236}">
                      <a16:creationId xmlns:a16="http://schemas.microsoft.com/office/drawing/2014/main" id="{B9BC2C04-DDA8-4CC7-8D09-97A26601E683}"/>
                    </a:ext>
                  </a:extLst>
                </p:cNvPr>
                <p:cNvSpPr>
                  <a:spLocks/>
                </p:cNvSpPr>
                <p:nvPr/>
              </p:nvSpPr>
              <p:spPr bwMode="auto">
                <a:xfrm>
                  <a:off x="3210495" y="3866414"/>
                  <a:ext cx="1177027" cy="147128"/>
                </a:xfrm>
                <a:custGeom>
                  <a:avLst/>
                  <a:gdLst>
                    <a:gd name="T0" fmla="*/ 105 w 1676"/>
                    <a:gd name="T1" fmla="*/ 0 h 210"/>
                    <a:gd name="T2" fmla="*/ 94 w 1676"/>
                    <a:gd name="T3" fmla="*/ 1 h 210"/>
                    <a:gd name="T4" fmla="*/ 73 w 1676"/>
                    <a:gd name="T5" fmla="*/ 5 h 210"/>
                    <a:gd name="T6" fmla="*/ 55 w 1676"/>
                    <a:gd name="T7" fmla="*/ 13 h 210"/>
                    <a:gd name="T8" fmla="*/ 38 w 1676"/>
                    <a:gd name="T9" fmla="*/ 24 h 210"/>
                    <a:gd name="T10" fmla="*/ 24 w 1676"/>
                    <a:gd name="T11" fmla="*/ 39 h 210"/>
                    <a:gd name="T12" fmla="*/ 13 w 1676"/>
                    <a:gd name="T13" fmla="*/ 55 h 210"/>
                    <a:gd name="T14" fmla="*/ 5 w 1676"/>
                    <a:gd name="T15" fmla="*/ 74 h 210"/>
                    <a:gd name="T16" fmla="*/ 1 w 1676"/>
                    <a:gd name="T17" fmla="*/ 94 h 210"/>
                    <a:gd name="T18" fmla="*/ 0 w 1676"/>
                    <a:gd name="T19" fmla="*/ 105 h 210"/>
                    <a:gd name="T20" fmla="*/ 2 w 1676"/>
                    <a:gd name="T21" fmla="*/ 127 h 210"/>
                    <a:gd name="T22" fmla="*/ 8 w 1676"/>
                    <a:gd name="T23" fmla="*/ 146 h 210"/>
                    <a:gd name="T24" fmla="*/ 18 w 1676"/>
                    <a:gd name="T25" fmla="*/ 164 h 210"/>
                    <a:gd name="T26" fmla="*/ 31 w 1676"/>
                    <a:gd name="T27" fmla="*/ 179 h 210"/>
                    <a:gd name="T28" fmla="*/ 46 w 1676"/>
                    <a:gd name="T29" fmla="*/ 193 h 210"/>
                    <a:gd name="T30" fmla="*/ 64 w 1676"/>
                    <a:gd name="T31" fmla="*/ 202 h 210"/>
                    <a:gd name="T32" fmla="*/ 84 w 1676"/>
                    <a:gd name="T33" fmla="*/ 208 h 210"/>
                    <a:gd name="T34" fmla="*/ 105 w 1676"/>
                    <a:gd name="T35" fmla="*/ 210 h 210"/>
                    <a:gd name="T36" fmla="*/ 1571 w 1676"/>
                    <a:gd name="T37" fmla="*/ 210 h 210"/>
                    <a:gd name="T38" fmla="*/ 1592 w 1676"/>
                    <a:gd name="T39" fmla="*/ 208 h 210"/>
                    <a:gd name="T40" fmla="*/ 1612 w 1676"/>
                    <a:gd name="T41" fmla="*/ 202 h 210"/>
                    <a:gd name="T42" fmla="*/ 1629 w 1676"/>
                    <a:gd name="T43" fmla="*/ 193 h 210"/>
                    <a:gd name="T44" fmla="*/ 1646 w 1676"/>
                    <a:gd name="T45" fmla="*/ 179 h 210"/>
                    <a:gd name="T46" fmla="*/ 1658 w 1676"/>
                    <a:gd name="T47" fmla="*/ 164 h 210"/>
                    <a:gd name="T48" fmla="*/ 1668 w 1676"/>
                    <a:gd name="T49" fmla="*/ 146 h 210"/>
                    <a:gd name="T50" fmla="*/ 1674 w 1676"/>
                    <a:gd name="T51" fmla="*/ 127 h 210"/>
                    <a:gd name="T52" fmla="*/ 1676 w 1676"/>
                    <a:gd name="T53" fmla="*/ 105 h 210"/>
                    <a:gd name="T54" fmla="*/ 1675 w 1676"/>
                    <a:gd name="T55" fmla="*/ 94 h 210"/>
                    <a:gd name="T56" fmla="*/ 1671 w 1676"/>
                    <a:gd name="T57" fmla="*/ 74 h 210"/>
                    <a:gd name="T58" fmla="*/ 1663 w 1676"/>
                    <a:gd name="T59" fmla="*/ 55 h 210"/>
                    <a:gd name="T60" fmla="*/ 1652 w 1676"/>
                    <a:gd name="T61" fmla="*/ 39 h 210"/>
                    <a:gd name="T62" fmla="*/ 1638 w 1676"/>
                    <a:gd name="T63" fmla="*/ 24 h 210"/>
                    <a:gd name="T64" fmla="*/ 1621 w 1676"/>
                    <a:gd name="T65" fmla="*/ 13 h 210"/>
                    <a:gd name="T66" fmla="*/ 1602 w 1676"/>
                    <a:gd name="T67" fmla="*/ 5 h 210"/>
                    <a:gd name="T68" fmla="*/ 1582 w 1676"/>
                    <a:gd name="T69" fmla="*/ 1 h 210"/>
                    <a:gd name="T70" fmla="*/ 1571 w 1676"/>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571" y="0"/>
                      </a:moveTo>
                      <a:lnTo>
                        <a:pt x="105" y="0"/>
                      </a:lnTo>
                      <a:lnTo>
                        <a:pt x="105" y="0"/>
                      </a:lnTo>
                      <a:lnTo>
                        <a:pt x="94" y="1"/>
                      </a:lnTo>
                      <a:lnTo>
                        <a:pt x="84" y="2"/>
                      </a:lnTo>
                      <a:lnTo>
                        <a:pt x="73" y="5"/>
                      </a:lnTo>
                      <a:lnTo>
                        <a:pt x="64" y="8"/>
                      </a:lnTo>
                      <a:lnTo>
                        <a:pt x="55" y="13"/>
                      </a:lnTo>
                      <a:lnTo>
                        <a:pt x="46" y="18"/>
                      </a:lnTo>
                      <a:lnTo>
                        <a:pt x="38" y="24"/>
                      </a:lnTo>
                      <a:lnTo>
                        <a:pt x="31" y="30"/>
                      </a:lnTo>
                      <a:lnTo>
                        <a:pt x="24" y="39"/>
                      </a:lnTo>
                      <a:lnTo>
                        <a:pt x="18" y="47"/>
                      </a:lnTo>
                      <a:lnTo>
                        <a:pt x="13" y="55"/>
                      </a:lnTo>
                      <a:lnTo>
                        <a:pt x="8" y="64"/>
                      </a:lnTo>
                      <a:lnTo>
                        <a:pt x="5" y="74"/>
                      </a:lnTo>
                      <a:lnTo>
                        <a:pt x="2" y="84"/>
                      </a:lnTo>
                      <a:lnTo>
                        <a:pt x="1" y="94"/>
                      </a:lnTo>
                      <a:lnTo>
                        <a:pt x="0" y="105"/>
                      </a:lnTo>
                      <a:lnTo>
                        <a:pt x="0" y="105"/>
                      </a:lnTo>
                      <a:lnTo>
                        <a:pt x="1" y="116"/>
                      </a:lnTo>
                      <a:lnTo>
                        <a:pt x="2" y="127"/>
                      </a:lnTo>
                      <a:lnTo>
                        <a:pt x="5" y="137"/>
                      </a:lnTo>
                      <a:lnTo>
                        <a:pt x="8" y="146"/>
                      </a:lnTo>
                      <a:lnTo>
                        <a:pt x="13" y="155"/>
                      </a:lnTo>
                      <a:lnTo>
                        <a:pt x="18" y="164"/>
                      </a:lnTo>
                      <a:lnTo>
                        <a:pt x="24" y="172"/>
                      </a:lnTo>
                      <a:lnTo>
                        <a:pt x="31" y="179"/>
                      </a:lnTo>
                      <a:lnTo>
                        <a:pt x="38" y="186"/>
                      </a:lnTo>
                      <a:lnTo>
                        <a:pt x="46" y="193"/>
                      </a:lnTo>
                      <a:lnTo>
                        <a:pt x="55" y="198"/>
                      </a:lnTo>
                      <a:lnTo>
                        <a:pt x="64" y="202"/>
                      </a:lnTo>
                      <a:lnTo>
                        <a:pt x="73" y="206"/>
                      </a:lnTo>
                      <a:lnTo>
                        <a:pt x="84" y="208"/>
                      </a:lnTo>
                      <a:lnTo>
                        <a:pt x="94" y="210"/>
                      </a:lnTo>
                      <a:lnTo>
                        <a:pt x="105" y="210"/>
                      </a:lnTo>
                      <a:lnTo>
                        <a:pt x="1571" y="210"/>
                      </a:lnTo>
                      <a:lnTo>
                        <a:pt x="1571" y="210"/>
                      </a:lnTo>
                      <a:lnTo>
                        <a:pt x="1582" y="210"/>
                      </a:lnTo>
                      <a:lnTo>
                        <a:pt x="1592" y="208"/>
                      </a:lnTo>
                      <a:lnTo>
                        <a:pt x="1602" y="206"/>
                      </a:lnTo>
                      <a:lnTo>
                        <a:pt x="1612" y="202"/>
                      </a:lnTo>
                      <a:lnTo>
                        <a:pt x="1621" y="198"/>
                      </a:lnTo>
                      <a:lnTo>
                        <a:pt x="1629" y="193"/>
                      </a:lnTo>
                      <a:lnTo>
                        <a:pt x="1638" y="186"/>
                      </a:lnTo>
                      <a:lnTo>
                        <a:pt x="1646" y="179"/>
                      </a:lnTo>
                      <a:lnTo>
                        <a:pt x="1652" y="172"/>
                      </a:lnTo>
                      <a:lnTo>
                        <a:pt x="1658" y="164"/>
                      </a:lnTo>
                      <a:lnTo>
                        <a:pt x="1663" y="155"/>
                      </a:lnTo>
                      <a:lnTo>
                        <a:pt x="1668" y="146"/>
                      </a:lnTo>
                      <a:lnTo>
                        <a:pt x="1671" y="137"/>
                      </a:lnTo>
                      <a:lnTo>
                        <a:pt x="1674" y="127"/>
                      </a:lnTo>
                      <a:lnTo>
                        <a:pt x="1675" y="116"/>
                      </a:lnTo>
                      <a:lnTo>
                        <a:pt x="1676" y="105"/>
                      </a:lnTo>
                      <a:lnTo>
                        <a:pt x="1676" y="105"/>
                      </a:lnTo>
                      <a:lnTo>
                        <a:pt x="1675" y="94"/>
                      </a:lnTo>
                      <a:lnTo>
                        <a:pt x="1674" y="84"/>
                      </a:lnTo>
                      <a:lnTo>
                        <a:pt x="1671" y="74"/>
                      </a:lnTo>
                      <a:lnTo>
                        <a:pt x="1668" y="64"/>
                      </a:lnTo>
                      <a:lnTo>
                        <a:pt x="1663" y="55"/>
                      </a:lnTo>
                      <a:lnTo>
                        <a:pt x="1658" y="47"/>
                      </a:lnTo>
                      <a:lnTo>
                        <a:pt x="1652" y="39"/>
                      </a:lnTo>
                      <a:lnTo>
                        <a:pt x="1646" y="30"/>
                      </a:lnTo>
                      <a:lnTo>
                        <a:pt x="1638" y="24"/>
                      </a:lnTo>
                      <a:lnTo>
                        <a:pt x="1629" y="18"/>
                      </a:lnTo>
                      <a:lnTo>
                        <a:pt x="1621" y="13"/>
                      </a:lnTo>
                      <a:lnTo>
                        <a:pt x="1612" y="8"/>
                      </a:lnTo>
                      <a:lnTo>
                        <a:pt x="1602" y="5"/>
                      </a:lnTo>
                      <a:lnTo>
                        <a:pt x="1592" y="2"/>
                      </a:lnTo>
                      <a:lnTo>
                        <a:pt x="1582"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5" name="Freeform 16">
                  <a:extLst>
                    <a:ext uri="{FF2B5EF4-FFF2-40B4-BE49-F238E27FC236}">
                      <a16:creationId xmlns:a16="http://schemas.microsoft.com/office/drawing/2014/main" id="{1081B0E9-56BB-4B04-BDA4-42F4F97CB1DB}"/>
                    </a:ext>
                  </a:extLst>
                </p:cNvPr>
                <p:cNvSpPr>
                  <a:spLocks/>
                </p:cNvSpPr>
                <p:nvPr/>
              </p:nvSpPr>
              <p:spPr bwMode="auto">
                <a:xfrm>
                  <a:off x="3210495" y="2994149"/>
                  <a:ext cx="1177027" cy="147128"/>
                </a:xfrm>
                <a:custGeom>
                  <a:avLst/>
                  <a:gdLst>
                    <a:gd name="T0" fmla="*/ 1571 w 1676"/>
                    <a:gd name="T1" fmla="*/ 210 h 210"/>
                    <a:gd name="T2" fmla="*/ 1582 w 1676"/>
                    <a:gd name="T3" fmla="*/ 210 h 210"/>
                    <a:gd name="T4" fmla="*/ 1602 w 1676"/>
                    <a:gd name="T5" fmla="*/ 204 h 210"/>
                    <a:gd name="T6" fmla="*/ 1621 w 1676"/>
                    <a:gd name="T7" fmla="*/ 197 h 210"/>
                    <a:gd name="T8" fmla="*/ 1638 w 1676"/>
                    <a:gd name="T9" fmla="*/ 185 h 210"/>
                    <a:gd name="T10" fmla="*/ 1652 w 1676"/>
                    <a:gd name="T11" fmla="*/ 171 h 210"/>
                    <a:gd name="T12" fmla="*/ 1663 w 1676"/>
                    <a:gd name="T13" fmla="*/ 155 h 210"/>
                    <a:gd name="T14" fmla="*/ 1671 w 1676"/>
                    <a:gd name="T15" fmla="*/ 136 h 210"/>
                    <a:gd name="T16" fmla="*/ 1675 w 1676"/>
                    <a:gd name="T17" fmla="*/ 115 h 210"/>
                    <a:gd name="T18" fmla="*/ 1676 w 1676"/>
                    <a:gd name="T19" fmla="*/ 104 h 210"/>
                    <a:gd name="T20" fmla="*/ 1674 w 1676"/>
                    <a:gd name="T21" fmla="*/ 84 h 210"/>
                    <a:gd name="T22" fmla="*/ 1668 w 1676"/>
                    <a:gd name="T23" fmla="*/ 64 h 210"/>
                    <a:gd name="T24" fmla="*/ 1658 w 1676"/>
                    <a:gd name="T25" fmla="*/ 46 h 210"/>
                    <a:gd name="T26" fmla="*/ 1646 w 1676"/>
                    <a:gd name="T27" fmla="*/ 30 h 210"/>
                    <a:gd name="T28" fmla="*/ 1629 w 1676"/>
                    <a:gd name="T29" fmla="*/ 18 h 210"/>
                    <a:gd name="T30" fmla="*/ 1612 w 1676"/>
                    <a:gd name="T31" fmla="*/ 8 h 210"/>
                    <a:gd name="T32" fmla="*/ 1592 w 1676"/>
                    <a:gd name="T33" fmla="*/ 2 h 210"/>
                    <a:gd name="T34" fmla="*/ 1571 w 1676"/>
                    <a:gd name="T35" fmla="*/ 0 h 210"/>
                    <a:gd name="T36" fmla="*/ 105 w 1676"/>
                    <a:gd name="T37" fmla="*/ 0 h 210"/>
                    <a:gd name="T38" fmla="*/ 84 w 1676"/>
                    <a:gd name="T39" fmla="*/ 2 h 210"/>
                    <a:gd name="T40" fmla="*/ 64 w 1676"/>
                    <a:gd name="T41" fmla="*/ 8 h 210"/>
                    <a:gd name="T42" fmla="*/ 46 w 1676"/>
                    <a:gd name="T43" fmla="*/ 18 h 210"/>
                    <a:gd name="T44" fmla="*/ 31 w 1676"/>
                    <a:gd name="T45" fmla="*/ 30 h 210"/>
                    <a:gd name="T46" fmla="*/ 18 w 1676"/>
                    <a:gd name="T47" fmla="*/ 46 h 210"/>
                    <a:gd name="T48" fmla="*/ 8 w 1676"/>
                    <a:gd name="T49" fmla="*/ 64 h 210"/>
                    <a:gd name="T50" fmla="*/ 2 w 1676"/>
                    <a:gd name="T51" fmla="*/ 84 h 210"/>
                    <a:gd name="T52" fmla="*/ 0 w 1676"/>
                    <a:gd name="T53" fmla="*/ 104 h 210"/>
                    <a:gd name="T54" fmla="*/ 1 w 1676"/>
                    <a:gd name="T55" fmla="*/ 115 h 210"/>
                    <a:gd name="T56" fmla="*/ 5 w 1676"/>
                    <a:gd name="T57" fmla="*/ 136 h 210"/>
                    <a:gd name="T58" fmla="*/ 13 w 1676"/>
                    <a:gd name="T59" fmla="*/ 155 h 210"/>
                    <a:gd name="T60" fmla="*/ 24 w 1676"/>
                    <a:gd name="T61" fmla="*/ 171 h 210"/>
                    <a:gd name="T62" fmla="*/ 38 w 1676"/>
                    <a:gd name="T63" fmla="*/ 185 h 210"/>
                    <a:gd name="T64" fmla="*/ 55 w 1676"/>
                    <a:gd name="T65" fmla="*/ 197 h 210"/>
                    <a:gd name="T66" fmla="*/ 73 w 1676"/>
                    <a:gd name="T67" fmla="*/ 204 h 210"/>
                    <a:gd name="T68" fmla="*/ 94 w 1676"/>
                    <a:gd name="T69" fmla="*/ 210 h 210"/>
                    <a:gd name="T70" fmla="*/ 105 w 1676"/>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05" y="210"/>
                      </a:moveTo>
                      <a:lnTo>
                        <a:pt x="1571" y="210"/>
                      </a:lnTo>
                      <a:lnTo>
                        <a:pt x="1571" y="210"/>
                      </a:lnTo>
                      <a:lnTo>
                        <a:pt x="1582" y="210"/>
                      </a:lnTo>
                      <a:lnTo>
                        <a:pt x="1592" y="207"/>
                      </a:lnTo>
                      <a:lnTo>
                        <a:pt x="1602" y="204"/>
                      </a:lnTo>
                      <a:lnTo>
                        <a:pt x="1612" y="201"/>
                      </a:lnTo>
                      <a:lnTo>
                        <a:pt x="1621" y="197"/>
                      </a:lnTo>
                      <a:lnTo>
                        <a:pt x="1629" y="191"/>
                      </a:lnTo>
                      <a:lnTo>
                        <a:pt x="1638" y="185"/>
                      </a:lnTo>
                      <a:lnTo>
                        <a:pt x="1646" y="179"/>
                      </a:lnTo>
                      <a:lnTo>
                        <a:pt x="1652" y="171"/>
                      </a:lnTo>
                      <a:lnTo>
                        <a:pt x="1658" y="163"/>
                      </a:lnTo>
                      <a:lnTo>
                        <a:pt x="1663" y="155"/>
                      </a:lnTo>
                      <a:lnTo>
                        <a:pt x="1668" y="146"/>
                      </a:lnTo>
                      <a:lnTo>
                        <a:pt x="1671" y="136"/>
                      </a:lnTo>
                      <a:lnTo>
                        <a:pt x="1674" y="125"/>
                      </a:lnTo>
                      <a:lnTo>
                        <a:pt x="1675" y="115"/>
                      </a:lnTo>
                      <a:lnTo>
                        <a:pt x="1676" y="104"/>
                      </a:lnTo>
                      <a:lnTo>
                        <a:pt x="1676" y="104"/>
                      </a:lnTo>
                      <a:lnTo>
                        <a:pt x="1675" y="94"/>
                      </a:lnTo>
                      <a:lnTo>
                        <a:pt x="1674" y="84"/>
                      </a:lnTo>
                      <a:lnTo>
                        <a:pt x="1671" y="74"/>
                      </a:lnTo>
                      <a:lnTo>
                        <a:pt x="1668" y="64"/>
                      </a:lnTo>
                      <a:lnTo>
                        <a:pt x="1663" y="54"/>
                      </a:lnTo>
                      <a:lnTo>
                        <a:pt x="1658" y="46"/>
                      </a:lnTo>
                      <a:lnTo>
                        <a:pt x="1652" y="38"/>
                      </a:lnTo>
                      <a:lnTo>
                        <a:pt x="1646" y="30"/>
                      </a:lnTo>
                      <a:lnTo>
                        <a:pt x="1638" y="24"/>
                      </a:lnTo>
                      <a:lnTo>
                        <a:pt x="1629" y="18"/>
                      </a:lnTo>
                      <a:lnTo>
                        <a:pt x="1621" y="12"/>
                      </a:lnTo>
                      <a:lnTo>
                        <a:pt x="1612" y="8"/>
                      </a:lnTo>
                      <a:lnTo>
                        <a:pt x="1602" y="5"/>
                      </a:lnTo>
                      <a:lnTo>
                        <a:pt x="1592" y="2"/>
                      </a:lnTo>
                      <a:lnTo>
                        <a:pt x="1582" y="0"/>
                      </a:lnTo>
                      <a:lnTo>
                        <a:pt x="1571" y="0"/>
                      </a:lnTo>
                      <a:lnTo>
                        <a:pt x="105" y="0"/>
                      </a:lnTo>
                      <a:lnTo>
                        <a:pt x="105" y="0"/>
                      </a:lnTo>
                      <a:lnTo>
                        <a:pt x="94" y="0"/>
                      </a:lnTo>
                      <a:lnTo>
                        <a:pt x="84" y="2"/>
                      </a:lnTo>
                      <a:lnTo>
                        <a:pt x="73" y="5"/>
                      </a:lnTo>
                      <a:lnTo>
                        <a:pt x="64" y="8"/>
                      </a:lnTo>
                      <a:lnTo>
                        <a:pt x="55" y="12"/>
                      </a:lnTo>
                      <a:lnTo>
                        <a:pt x="46" y="18"/>
                      </a:lnTo>
                      <a:lnTo>
                        <a:pt x="38" y="24"/>
                      </a:lnTo>
                      <a:lnTo>
                        <a:pt x="31" y="30"/>
                      </a:lnTo>
                      <a:lnTo>
                        <a:pt x="24" y="38"/>
                      </a:lnTo>
                      <a:lnTo>
                        <a:pt x="18" y="46"/>
                      </a:lnTo>
                      <a:lnTo>
                        <a:pt x="13" y="54"/>
                      </a:lnTo>
                      <a:lnTo>
                        <a:pt x="8" y="64"/>
                      </a:lnTo>
                      <a:lnTo>
                        <a:pt x="5" y="74"/>
                      </a:lnTo>
                      <a:lnTo>
                        <a:pt x="2" y="84"/>
                      </a:lnTo>
                      <a:lnTo>
                        <a:pt x="1" y="94"/>
                      </a:lnTo>
                      <a:lnTo>
                        <a:pt x="0" y="104"/>
                      </a:lnTo>
                      <a:lnTo>
                        <a:pt x="0" y="104"/>
                      </a:lnTo>
                      <a:lnTo>
                        <a:pt x="1" y="115"/>
                      </a:lnTo>
                      <a:lnTo>
                        <a:pt x="2" y="125"/>
                      </a:lnTo>
                      <a:lnTo>
                        <a:pt x="5" y="136"/>
                      </a:lnTo>
                      <a:lnTo>
                        <a:pt x="8" y="146"/>
                      </a:lnTo>
                      <a:lnTo>
                        <a:pt x="13" y="155"/>
                      </a:lnTo>
                      <a:lnTo>
                        <a:pt x="18" y="163"/>
                      </a:lnTo>
                      <a:lnTo>
                        <a:pt x="24" y="171"/>
                      </a:lnTo>
                      <a:lnTo>
                        <a:pt x="31" y="179"/>
                      </a:lnTo>
                      <a:lnTo>
                        <a:pt x="38" y="185"/>
                      </a:lnTo>
                      <a:lnTo>
                        <a:pt x="46" y="191"/>
                      </a:lnTo>
                      <a:lnTo>
                        <a:pt x="55" y="197"/>
                      </a:lnTo>
                      <a:lnTo>
                        <a:pt x="64" y="201"/>
                      </a:lnTo>
                      <a:lnTo>
                        <a:pt x="73" y="204"/>
                      </a:lnTo>
                      <a:lnTo>
                        <a:pt x="84" y="207"/>
                      </a:lnTo>
                      <a:lnTo>
                        <a:pt x="94" y="210"/>
                      </a:lnTo>
                      <a:lnTo>
                        <a:pt x="105" y="210"/>
                      </a:lnTo>
                      <a:lnTo>
                        <a:pt x="105"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6" name="Freeform 17">
                  <a:extLst>
                    <a:ext uri="{FF2B5EF4-FFF2-40B4-BE49-F238E27FC236}">
                      <a16:creationId xmlns:a16="http://schemas.microsoft.com/office/drawing/2014/main" id="{F49C496C-2158-42F9-8E62-EC085D7905E4}"/>
                    </a:ext>
                  </a:extLst>
                </p:cNvPr>
                <p:cNvSpPr>
                  <a:spLocks/>
                </p:cNvSpPr>
                <p:nvPr/>
              </p:nvSpPr>
              <p:spPr bwMode="auto">
                <a:xfrm>
                  <a:off x="3210495" y="4160671"/>
                  <a:ext cx="535971" cy="147128"/>
                </a:xfrm>
                <a:custGeom>
                  <a:avLst/>
                  <a:gdLst>
                    <a:gd name="T0" fmla="*/ 0 w 762"/>
                    <a:gd name="T1" fmla="*/ 105 h 210"/>
                    <a:gd name="T2" fmla="*/ 0 w 762"/>
                    <a:gd name="T3" fmla="*/ 105 h 210"/>
                    <a:gd name="T4" fmla="*/ 1 w 762"/>
                    <a:gd name="T5" fmla="*/ 116 h 210"/>
                    <a:gd name="T6" fmla="*/ 2 w 762"/>
                    <a:gd name="T7" fmla="*/ 126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5 h 210"/>
                    <a:gd name="T30" fmla="*/ 84 w 762"/>
                    <a:gd name="T31" fmla="*/ 208 h 210"/>
                    <a:gd name="T32" fmla="*/ 94 w 762"/>
                    <a:gd name="T33" fmla="*/ 209 h 210"/>
                    <a:gd name="T34" fmla="*/ 105 w 762"/>
                    <a:gd name="T35" fmla="*/ 210 h 210"/>
                    <a:gd name="T36" fmla="*/ 762 w 762"/>
                    <a:gd name="T37" fmla="*/ 210 h 210"/>
                    <a:gd name="T38" fmla="*/ 762 w 762"/>
                    <a:gd name="T39" fmla="*/ 0 h 210"/>
                    <a:gd name="T40" fmla="*/ 105 w 762"/>
                    <a:gd name="T41" fmla="*/ 0 h 210"/>
                    <a:gd name="T42" fmla="*/ 105 w 762"/>
                    <a:gd name="T43" fmla="*/ 0 h 210"/>
                    <a:gd name="T44" fmla="*/ 94 w 762"/>
                    <a:gd name="T45" fmla="*/ 0 h 210"/>
                    <a:gd name="T46" fmla="*/ 84 w 762"/>
                    <a:gd name="T47" fmla="*/ 2 h 210"/>
                    <a:gd name="T48" fmla="*/ 73 w 762"/>
                    <a:gd name="T49" fmla="*/ 5 h 210"/>
                    <a:gd name="T50" fmla="*/ 64 w 762"/>
                    <a:gd name="T51" fmla="*/ 9 h 210"/>
                    <a:gd name="T52" fmla="*/ 55 w 762"/>
                    <a:gd name="T53" fmla="*/ 13 h 210"/>
                    <a:gd name="T54" fmla="*/ 46 w 762"/>
                    <a:gd name="T55" fmla="*/ 18 h 210"/>
                    <a:gd name="T56" fmla="*/ 38 w 762"/>
                    <a:gd name="T57" fmla="*/ 24 h 210"/>
                    <a:gd name="T58" fmla="*/ 31 w 762"/>
                    <a:gd name="T59" fmla="*/ 31 h 210"/>
                    <a:gd name="T60" fmla="*/ 24 w 762"/>
                    <a:gd name="T61" fmla="*/ 38 h 210"/>
                    <a:gd name="T62" fmla="*/ 18 w 762"/>
                    <a:gd name="T63" fmla="*/ 46 h 210"/>
                    <a:gd name="T64" fmla="*/ 13 w 762"/>
                    <a:gd name="T65" fmla="*/ 55 h 210"/>
                    <a:gd name="T66" fmla="*/ 8 w 762"/>
                    <a:gd name="T67" fmla="*/ 64 h 210"/>
                    <a:gd name="T68" fmla="*/ 5 w 762"/>
                    <a:gd name="T69" fmla="*/ 73 h 210"/>
                    <a:gd name="T70" fmla="*/ 2 w 762"/>
                    <a:gd name="T71" fmla="*/ 84 h 210"/>
                    <a:gd name="T72" fmla="*/ 1 w 762"/>
                    <a:gd name="T73" fmla="*/ 95 h 210"/>
                    <a:gd name="T74" fmla="*/ 0 w 762"/>
                    <a:gd name="T75" fmla="*/ 105 h 210"/>
                    <a:gd name="T76" fmla="*/ 0 w 762"/>
                    <a:gd name="T77"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0">
                      <a:moveTo>
                        <a:pt x="0" y="105"/>
                      </a:moveTo>
                      <a:lnTo>
                        <a:pt x="0" y="105"/>
                      </a:lnTo>
                      <a:lnTo>
                        <a:pt x="1" y="116"/>
                      </a:lnTo>
                      <a:lnTo>
                        <a:pt x="2" y="126"/>
                      </a:lnTo>
                      <a:lnTo>
                        <a:pt x="5" y="136"/>
                      </a:lnTo>
                      <a:lnTo>
                        <a:pt x="8" y="146"/>
                      </a:lnTo>
                      <a:lnTo>
                        <a:pt x="13" y="155"/>
                      </a:lnTo>
                      <a:lnTo>
                        <a:pt x="18" y="164"/>
                      </a:lnTo>
                      <a:lnTo>
                        <a:pt x="24" y="172"/>
                      </a:lnTo>
                      <a:lnTo>
                        <a:pt x="31" y="179"/>
                      </a:lnTo>
                      <a:lnTo>
                        <a:pt x="38" y="186"/>
                      </a:lnTo>
                      <a:lnTo>
                        <a:pt x="46" y="192"/>
                      </a:lnTo>
                      <a:lnTo>
                        <a:pt x="55" y="197"/>
                      </a:lnTo>
                      <a:lnTo>
                        <a:pt x="64" y="202"/>
                      </a:lnTo>
                      <a:lnTo>
                        <a:pt x="73" y="205"/>
                      </a:lnTo>
                      <a:lnTo>
                        <a:pt x="84" y="208"/>
                      </a:lnTo>
                      <a:lnTo>
                        <a:pt x="94" y="209"/>
                      </a:lnTo>
                      <a:lnTo>
                        <a:pt x="105" y="210"/>
                      </a:lnTo>
                      <a:lnTo>
                        <a:pt x="762" y="210"/>
                      </a:lnTo>
                      <a:lnTo>
                        <a:pt x="762" y="0"/>
                      </a:lnTo>
                      <a:lnTo>
                        <a:pt x="105" y="0"/>
                      </a:lnTo>
                      <a:lnTo>
                        <a:pt x="105" y="0"/>
                      </a:lnTo>
                      <a:lnTo>
                        <a:pt x="94" y="0"/>
                      </a:lnTo>
                      <a:lnTo>
                        <a:pt x="84" y="2"/>
                      </a:lnTo>
                      <a:lnTo>
                        <a:pt x="73" y="5"/>
                      </a:lnTo>
                      <a:lnTo>
                        <a:pt x="64" y="9"/>
                      </a:lnTo>
                      <a:lnTo>
                        <a:pt x="55" y="13"/>
                      </a:lnTo>
                      <a:lnTo>
                        <a:pt x="46" y="18"/>
                      </a:lnTo>
                      <a:lnTo>
                        <a:pt x="38" y="24"/>
                      </a:lnTo>
                      <a:lnTo>
                        <a:pt x="31" y="31"/>
                      </a:lnTo>
                      <a:lnTo>
                        <a:pt x="24" y="38"/>
                      </a:lnTo>
                      <a:lnTo>
                        <a:pt x="18" y="46"/>
                      </a:lnTo>
                      <a:lnTo>
                        <a:pt x="13" y="55"/>
                      </a:lnTo>
                      <a:lnTo>
                        <a:pt x="8" y="64"/>
                      </a:lnTo>
                      <a:lnTo>
                        <a:pt x="5" y="73"/>
                      </a:lnTo>
                      <a:lnTo>
                        <a:pt x="2" y="84"/>
                      </a:lnTo>
                      <a:lnTo>
                        <a:pt x="1" y="95"/>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7" name="Freeform 18">
                  <a:extLst>
                    <a:ext uri="{FF2B5EF4-FFF2-40B4-BE49-F238E27FC236}">
                      <a16:creationId xmlns:a16="http://schemas.microsoft.com/office/drawing/2014/main" id="{355909BC-FEB2-46F6-8BC3-2FA01872A62E}"/>
                    </a:ext>
                  </a:extLst>
                </p:cNvPr>
                <p:cNvSpPr>
                  <a:spLocks/>
                </p:cNvSpPr>
                <p:nvPr/>
              </p:nvSpPr>
              <p:spPr bwMode="auto">
                <a:xfrm>
                  <a:off x="3210495" y="4444415"/>
                  <a:ext cx="535971" cy="147128"/>
                </a:xfrm>
                <a:custGeom>
                  <a:avLst/>
                  <a:gdLst>
                    <a:gd name="T0" fmla="*/ 0 w 762"/>
                    <a:gd name="T1" fmla="*/ 105 h 210"/>
                    <a:gd name="T2" fmla="*/ 0 w 762"/>
                    <a:gd name="T3" fmla="*/ 105 h 210"/>
                    <a:gd name="T4" fmla="*/ 1 w 762"/>
                    <a:gd name="T5" fmla="*/ 115 h 210"/>
                    <a:gd name="T6" fmla="*/ 2 w 762"/>
                    <a:gd name="T7" fmla="*/ 127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6 h 210"/>
                    <a:gd name="T30" fmla="*/ 84 w 762"/>
                    <a:gd name="T31" fmla="*/ 208 h 210"/>
                    <a:gd name="T32" fmla="*/ 94 w 762"/>
                    <a:gd name="T33" fmla="*/ 210 h 210"/>
                    <a:gd name="T34" fmla="*/ 105 w 762"/>
                    <a:gd name="T35" fmla="*/ 210 h 210"/>
                    <a:gd name="T36" fmla="*/ 762 w 762"/>
                    <a:gd name="T37" fmla="*/ 210 h 210"/>
                    <a:gd name="T38" fmla="*/ 762 w 762"/>
                    <a:gd name="T39" fmla="*/ 210 h 210"/>
                    <a:gd name="T40" fmla="*/ 762 w 762"/>
                    <a:gd name="T41" fmla="*/ 0 h 210"/>
                    <a:gd name="T42" fmla="*/ 105 w 762"/>
                    <a:gd name="T43" fmla="*/ 0 h 210"/>
                    <a:gd name="T44" fmla="*/ 105 w 762"/>
                    <a:gd name="T45" fmla="*/ 0 h 210"/>
                    <a:gd name="T46" fmla="*/ 94 w 762"/>
                    <a:gd name="T47" fmla="*/ 1 h 210"/>
                    <a:gd name="T48" fmla="*/ 84 w 762"/>
                    <a:gd name="T49" fmla="*/ 2 h 210"/>
                    <a:gd name="T50" fmla="*/ 73 w 762"/>
                    <a:gd name="T51" fmla="*/ 5 h 210"/>
                    <a:gd name="T52" fmla="*/ 64 w 762"/>
                    <a:gd name="T53" fmla="*/ 8 h 210"/>
                    <a:gd name="T54" fmla="*/ 55 w 762"/>
                    <a:gd name="T55" fmla="*/ 13 h 210"/>
                    <a:gd name="T56" fmla="*/ 46 w 762"/>
                    <a:gd name="T57" fmla="*/ 18 h 210"/>
                    <a:gd name="T58" fmla="*/ 38 w 762"/>
                    <a:gd name="T59" fmla="*/ 24 h 210"/>
                    <a:gd name="T60" fmla="*/ 31 w 762"/>
                    <a:gd name="T61" fmla="*/ 30 h 210"/>
                    <a:gd name="T62" fmla="*/ 24 w 762"/>
                    <a:gd name="T63" fmla="*/ 38 h 210"/>
                    <a:gd name="T64" fmla="*/ 18 w 762"/>
                    <a:gd name="T65" fmla="*/ 46 h 210"/>
                    <a:gd name="T66" fmla="*/ 13 w 762"/>
                    <a:gd name="T67" fmla="*/ 55 h 210"/>
                    <a:gd name="T68" fmla="*/ 8 w 762"/>
                    <a:gd name="T69" fmla="*/ 64 h 210"/>
                    <a:gd name="T70" fmla="*/ 5 w 762"/>
                    <a:gd name="T71" fmla="*/ 74 h 210"/>
                    <a:gd name="T72" fmla="*/ 2 w 762"/>
                    <a:gd name="T73" fmla="*/ 84 h 210"/>
                    <a:gd name="T74" fmla="*/ 1 w 762"/>
                    <a:gd name="T75" fmla="*/ 94 h 210"/>
                    <a:gd name="T76" fmla="*/ 0 w 762"/>
                    <a:gd name="T77" fmla="*/ 105 h 210"/>
                    <a:gd name="T78" fmla="*/ 0 w 762"/>
                    <a:gd name="T79"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2" h="210">
                      <a:moveTo>
                        <a:pt x="0" y="105"/>
                      </a:moveTo>
                      <a:lnTo>
                        <a:pt x="0" y="105"/>
                      </a:lnTo>
                      <a:lnTo>
                        <a:pt x="1" y="115"/>
                      </a:lnTo>
                      <a:lnTo>
                        <a:pt x="2" y="127"/>
                      </a:lnTo>
                      <a:lnTo>
                        <a:pt x="5" y="136"/>
                      </a:lnTo>
                      <a:lnTo>
                        <a:pt x="8" y="146"/>
                      </a:lnTo>
                      <a:lnTo>
                        <a:pt x="13" y="155"/>
                      </a:lnTo>
                      <a:lnTo>
                        <a:pt x="18" y="164"/>
                      </a:lnTo>
                      <a:lnTo>
                        <a:pt x="24" y="172"/>
                      </a:lnTo>
                      <a:lnTo>
                        <a:pt x="31" y="179"/>
                      </a:lnTo>
                      <a:lnTo>
                        <a:pt x="38" y="186"/>
                      </a:lnTo>
                      <a:lnTo>
                        <a:pt x="46" y="192"/>
                      </a:lnTo>
                      <a:lnTo>
                        <a:pt x="55" y="197"/>
                      </a:lnTo>
                      <a:lnTo>
                        <a:pt x="64" y="202"/>
                      </a:lnTo>
                      <a:lnTo>
                        <a:pt x="73" y="206"/>
                      </a:lnTo>
                      <a:lnTo>
                        <a:pt x="84" y="208"/>
                      </a:lnTo>
                      <a:lnTo>
                        <a:pt x="94" y="210"/>
                      </a:lnTo>
                      <a:lnTo>
                        <a:pt x="105" y="210"/>
                      </a:lnTo>
                      <a:lnTo>
                        <a:pt x="762" y="210"/>
                      </a:lnTo>
                      <a:lnTo>
                        <a:pt x="762" y="210"/>
                      </a:lnTo>
                      <a:lnTo>
                        <a:pt x="762" y="0"/>
                      </a:lnTo>
                      <a:lnTo>
                        <a:pt x="105" y="0"/>
                      </a:lnTo>
                      <a:lnTo>
                        <a:pt x="105" y="0"/>
                      </a:lnTo>
                      <a:lnTo>
                        <a:pt x="94" y="1"/>
                      </a:lnTo>
                      <a:lnTo>
                        <a:pt x="84" y="2"/>
                      </a:lnTo>
                      <a:lnTo>
                        <a:pt x="73" y="5"/>
                      </a:lnTo>
                      <a:lnTo>
                        <a:pt x="64" y="8"/>
                      </a:lnTo>
                      <a:lnTo>
                        <a:pt x="55" y="13"/>
                      </a:lnTo>
                      <a:lnTo>
                        <a:pt x="46" y="18"/>
                      </a:lnTo>
                      <a:lnTo>
                        <a:pt x="38" y="24"/>
                      </a:lnTo>
                      <a:lnTo>
                        <a:pt x="31" y="30"/>
                      </a:lnTo>
                      <a:lnTo>
                        <a:pt x="24" y="38"/>
                      </a:lnTo>
                      <a:lnTo>
                        <a:pt x="18" y="46"/>
                      </a:lnTo>
                      <a:lnTo>
                        <a:pt x="13" y="55"/>
                      </a:lnTo>
                      <a:lnTo>
                        <a:pt x="8" y="64"/>
                      </a:lnTo>
                      <a:lnTo>
                        <a:pt x="5" y="74"/>
                      </a:lnTo>
                      <a:lnTo>
                        <a:pt x="2" y="84"/>
                      </a:lnTo>
                      <a:lnTo>
                        <a:pt x="1" y="94"/>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8" name="Freeform 19">
                  <a:extLst>
                    <a:ext uri="{FF2B5EF4-FFF2-40B4-BE49-F238E27FC236}">
                      <a16:creationId xmlns:a16="http://schemas.microsoft.com/office/drawing/2014/main" id="{B971F7C8-562F-4C57-8522-65254167DA6B}"/>
                    </a:ext>
                  </a:extLst>
                </p:cNvPr>
                <p:cNvSpPr>
                  <a:spLocks/>
                </p:cNvSpPr>
                <p:nvPr/>
              </p:nvSpPr>
              <p:spPr bwMode="auto">
                <a:xfrm>
                  <a:off x="3851558" y="3288406"/>
                  <a:ext cx="535971" cy="147128"/>
                </a:xfrm>
                <a:custGeom>
                  <a:avLst/>
                  <a:gdLst>
                    <a:gd name="T0" fmla="*/ 657 w 762"/>
                    <a:gd name="T1" fmla="*/ 0 h 211"/>
                    <a:gd name="T2" fmla="*/ 0 w 762"/>
                    <a:gd name="T3" fmla="*/ 0 h 211"/>
                    <a:gd name="T4" fmla="*/ 0 w 762"/>
                    <a:gd name="T5" fmla="*/ 211 h 211"/>
                    <a:gd name="T6" fmla="*/ 657 w 762"/>
                    <a:gd name="T7" fmla="*/ 211 h 211"/>
                    <a:gd name="T8" fmla="*/ 657 w 762"/>
                    <a:gd name="T9" fmla="*/ 211 h 211"/>
                    <a:gd name="T10" fmla="*/ 668 w 762"/>
                    <a:gd name="T11" fmla="*/ 210 h 211"/>
                    <a:gd name="T12" fmla="*/ 678 w 762"/>
                    <a:gd name="T13" fmla="*/ 208 h 211"/>
                    <a:gd name="T14" fmla="*/ 688 w 762"/>
                    <a:gd name="T15" fmla="*/ 206 h 211"/>
                    <a:gd name="T16" fmla="*/ 698 w 762"/>
                    <a:gd name="T17" fmla="*/ 202 h 211"/>
                    <a:gd name="T18" fmla="*/ 707 w 762"/>
                    <a:gd name="T19" fmla="*/ 198 h 211"/>
                    <a:gd name="T20" fmla="*/ 715 w 762"/>
                    <a:gd name="T21" fmla="*/ 193 h 211"/>
                    <a:gd name="T22" fmla="*/ 724 w 762"/>
                    <a:gd name="T23" fmla="*/ 187 h 211"/>
                    <a:gd name="T24" fmla="*/ 732 w 762"/>
                    <a:gd name="T25" fmla="*/ 180 h 211"/>
                    <a:gd name="T26" fmla="*/ 738 w 762"/>
                    <a:gd name="T27" fmla="*/ 172 h 211"/>
                    <a:gd name="T28" fmla="*/ 744 w 762"/>
                    <a:gd name="T29" fmla="*/ 164 h 211"/>
                    <a:gd name="T30" fmla="*/ 749 w 762"/>
                    <a:gd name="T31" fmla="*/ 155 h 211"/>
                    <a:gd name="T32" fmla="*/ 754 w 762"/>
                    <a:gd name="T33" fmla="*/ 146 h 211"/>
                    <a:gd name="T34" fmla="*/ 757 w 762"/>
                    <a:gd name="T35" fmla="*/ 137 h 211"/>
                    <a:gd name="T36" fmla="*/ 760 w 762"/>
                    <a:gd name="T37" fmla="*/ 127 h 211"/>
                    <a:gd name="T38" fmla="*/ 761 w 762"/>
                    <a:gd name="T39" fmla="*/ 117 h 211"/>
                    <a:gd name="T40" fmla="*/ 762 w 762"/>
                    <a:gd name="T41" fmla="*/ 106 h 211"/>
                    <a:gd name="T42" fmla="*/ 762 w 762"/>
                    <a:gd name="T43" fmla="*/ 106 h 211"/>
                    <a:gd name="T44" fmla="*/ 761 w 762"/>
                    <a:gd name="T45" fmla="*/ 94 h 211"/>
                    <a:gd name="T46" fmla="*/ 760 w 762"/>
                    <a:gd name="T47" fmla="*/ 84 h 211"/>
                    <a:gd name="T48" fmla="*/ 757 w 762"/>
                    <a:gd name="T49" fmla="*/ 74 h 211"/>
                    <a:gd name="T50" fmla="*/ 754 w 762"/>
                    <a:gd name="T51" fmla="*/ 65 h 211"/>
                    <a:gd name="T52" fmla="*/ 749 w 762"/>
                    <a:gd name="T53" fmla="*/ 56 h 211"/>
                    <a:gd name="T54" fmla="*/ 744 w 762"/>
                    <a:gd name="T55" fmla="*/ 47 h 211"/>
                    <a:gd name="T56" fmla="*/ 738 w 762"/>
                    <a:gd name="T57" fmla="*/ 39 h 211"/>
                    <a:gd name="T58" fmla="*/ 732 w 762"/>
                    <a:gd name="T59" fmla="*/ 32 h 211"/>
                    <a:gd name="T60" fmla="*/ 724 w 762"/>
                    <a:gd name="T61" fmla="*/ 24 h 211"/>
                    <a:gd name="T62" fmla="*/ 715 w 762"/>
                    <a:gd name="T63" fmla="*/ 18 h 211"/>
                    <a:gd name="T64" fmla="*/ 707 w 762"/>
                    <a:gd name="T65" fmla="*/ 13 h 211"/>
                    <a:gd name="T66" fmla="*/ 698 w 762"/>
                    <a:gd name="T67" fmla="*/ 8 h 211"/>
                    <a:gd name="T68" fmla="*/ 688 w 762"/>
                    <a:gd name="T69" fmla="*/ 5 h 211"/>
                    <a:gd name="T70" fmla="*/ 678 w 762"/>
                    <a:gd name="T71" fmla="*/ 2 h 211"/>
                    <a:gd name="T72" fmla="*/ 668 w 762"/>
                    <a:gd name="T73" fmla="*/ 1 h 211"/>
                    <a:gd name="T74" fmla="*/ 657 w 762"/>
                    <a:gd name="T75" fmla="*/ 0 h 211"/>
                    <a:gd name="T76" fmla="*/ 657 w 762"/>
                    <a:gd name="T7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1">
                      <a:moveTo>
                        <a:pt x="657" y="0"/>
                      </a:moveTo>
                      <a:lnTo>
                        <a:pt x="0" y="0"/>
                      </a:lnTo>
                      <a:lnTo>
                        <a:pt x="0" y="211"/>
                      </a:lnTo>
                      <a:lnTo>
                        <a:pt x="657" y="211"/>
                      </a:lnTo>
                      <a:lnTo>
                        <a:pt x="657" y="211"/>
                      </a:lnTo>
                      <a:lnTo>
                        <a:pt x="668" y="210"/>
                      </a:lnTo>
                      <a:lnTo>
                        <a:pt x="678" y="208"/>
                      </a:lnTo>
                      <a:lnTo>
                        <a:pt x="688" y="206"/>
                      </a:lnTo>
                      <a:lnTo>
                        <a:pt x="698" y="202"/>
                      </a:lnTo>
                      <a:lnTo>
                        <a:pt x="707" y="198"/>
                      </a:lnTo>
                      <a:lnTo>
                        <a:pt x="715" y="193"/>
                      </a:lnTo>
                      <a:lnTo>
                        <a:pt x="724" y="187"/>
                      </a:lnTo>
                      <a:lnTo>
                        <a:pt x="732" y="180"/>
                      </a:lnTo>
                      <a:lnTo>
                        <a:pt x="738" y="172"/>
                      </a:lnTo>
                      <a:lnTo>
                        <a:pt x="744" y="164"/>
                      </a:lnTo>
                      <a:lnTo>
                        <a:pt x="749" y="155"/>
                      </a:lnTo>
                      <a:lnTo>
                        <a:pt x="754" y="146"/>
                      </a:lnTo>
                      <a:lnTo>
                        <a:pt x="757" y="137"/>
                      </a:lnTo>
                      <a:lnTo>
                        <a:pt x="760" y="127"/>
                      </a:lnTo>
                      <a:lnTo>
                        <a:pt x="761" y="117"/>
                      </a:lnTo>
                      <a:lnTo>
                        <a:pt x="762" y="106"/>
                      </a:lnTo>
                      <a:lnTo>
                        <a:pt x="762" y="106"/>
                      </a:lnTo>
                      <a:lnTo>
                        <a:pt x="761" y="94"/>
                      </a:lnTo>
                      <a:lnTo>
                        <a:pt x="760" y="84"/>
                      </a:lnTo>
                      <a:lnTo>
                        <a:pt x="757" y="74"/>
                      </a:lnTo>
                      <a:lnTo>
                        <a:pt x="754" y="65"/>
                      </a:lnTo>
                      <a:lnTo>
                        <a:pt x="749" y="56"/>
                      </a:lnTo>
                      <a:lnTo>
                        <a:pt x="744" y="47"/>
                      </a:lnTo>
                      <a:lnTo>
                        <a:pt x="738" y="39"/>
                      </a:lnTo>
                      <a:lnTo>
                        <a:pt x="732" y="32"/>
                      </a:lnTo>
                      <a:lnTo>
                        <a:pt x="724" y="24"/>
                      </a:lnTo>
                      <a:lnTo>
                        <a:pt x="715" y="18"/>
                      </a:lnTo>
                      <a:lnTo>
                        <a:pt x="707" y="13"/>
                      </a:lnTo>
                      <a:lnTo>
                        <a:pt x="698" y="8"/>
                      </a:lnTo>
                      <a:lnTo>
                        <a:pt x="688" y="5"/>
                      </a:lnTo>
                      <a:lnTo>
                        <a:pt x="678" y="2"/>
                      </a:lnTo>
                      <a:lnTo>
                        <a:pt x="668"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0" name="Freeform 20">
                  <a:extLst>
                    <a:ext uri="{FF2B5EF4-FFF2-40B4-BE49-F238E27FC236}">
                      <a16:creationId xmlns:a16="http://schemas.microsoft.com/office/drawing/2014/main" id="{6FCE8D56-FB99-43D9-843C-A3ACC14344F7}"/>
                    </a:ext>
                  </a:extLst>
                </p:cNvPr>
                <p:cNvSpPr>
                  <a:spLocks/>
                </p:cNvSpPr>
                <p:nvPr/>
              </p:nvSpPr>
              <p:spPr bwMode="auto">
                <a:xfrm>
                  <a:off x="3851558" y="3582663"/>
                  <a:ext cx="535971" cy="147128"/>
                </a:xfrm>
                <a:custGeom>
                  <a:avLst/>
                  <a:gdLst>
                    <a:gd name="T0" fmla="*/ 657 w 762"/>
                    <a:gd name="T1" fmla="*/ 0 h 209"/>
                    <a:gd name="T2" fmla="*/ 0 w 762"/>
                    <a:gd name="T3" fmla="*/ 0 h 209"/>
                    <a:gd name="T4" fmla="*/ 0 w 762"/>
                    <a:gd name="T5" fmla="*/ 209 h 209"/>
                    <a:gd name="T6" fmla="*/ 657 w 762"/>
                    <a:gd name="T7" fmla="*/ 209 h 209"/>
                    <a:gd name="T8" fmla="*/ 657 w 762"/>
                    <a:gd name="T9" fmla="*/ 209 h 209"/>
                    <a:gd name="T10" fmla="*/ 668 w 762"/>
                    <a:gd name="T11" fmla="*/ 208 h 209"/>
                    <a:gd name="T12" fmla="*/ 678 w 762"/>
                    <a:gd name="T13" fmla="*/ 207 h 209"/>
                    <a:gd name="T14" fmla="*/ 688 w 762"/>
                    <a:gd name="T15" fmla="*/ 204 h 209"/>
                    <a:gd name="T16" fmla="*/ 698 w 762"/>
                    <a:gd name="T17" fmla="*/ 201 h 209"/>
                    <a:gd name="T18" fmla="*/ 707 w 762"/>
                    <a:gd name="T19" fmla="*/ 196 h 209"/>
                    <a:gd name="T20" fmla="*/ 715 w 762"/>
                    <a:gd name="T21" fmla="*/ 191 h 209"/>
                    <a:gd name="T22" fmla="*/ 724 w 762"/>
                    <a:gd name="T23" fmla="*/ 185 h 209"/>
                    <a:gd name="T24" fmla="*/ 732 w 762"/>
                    <a:gd name="T25" fmla="*/ 179 h 209"/>
                    <a:gd name="T26" fmla="*/ 738 w 762"/>
                    <a:gd name="T27" fmla="*/ 171 h 209"/>
                    <a:gd name="T28" fmla="*/ 744 w 762"/>
                    <a:gd name="T29" fmla="*/ 163 h 209"/>
                    <a:gd name="T30" fmla="*/ 749 w 762"/>
                    <a:gd name="T31" fmla="*/ 155 h 209"/>
                    <a:gd name="T32" fmla="*/ 754 w 762"/>
                    <a:gd name="T33" fmla="*/ 146 h 209"/>
                    <a:gd name="T34" fmla="*/ 757 w 762"/>
                    <a:gd name="T35" fmla="*/ 135 h 209"/>
                    <a:gd name="T36" fmla="*/ 760 w 762"/>
                    <a:gd name="T37" fmla="*/ 125 h 209"/>
                    <a:gd name="T38" fmla="*/ 761 w 762"/>
                    <a:gd name="T39" fmla="*/ 115 h 209"/>
                    <a:gd name="T40" fmla="*/ 762 w 762"/>
                    <a:gd name="T41" fmla="*/ 104 h 209"/>
                    <a:gd name="T42" fmla="*/ 762 w 762"/>
                    <a:gd name="T43" fmla="*/ 104 h 209"/>
                    <a:gd name="T44" fmla="*/ 761 w 762"/>
                    <a:gd name="T45" fmla="*/ 94 h 209"/>
                    <a:gd name="T46" fmla="*/ 760 w 762"/>
                    <a:gd name="T47" fmla="*/ 83 h 209"/>
                    <a:gd name="T48" fmla="*/ 757 w 762"/>
                    <a:gd name="T49" fmla="*/ 74 h 209"/>
                    <a:gd name="T50" fmla="*/ 754 w 762"/>
                    <a:gd name="T51" fmla="*/ 63 h 209"/>
                    <a:gd name="T52" fmla="*/ 749 w 762"/>
                    <a:gd name="T53" fmla="*/ 54 h 209"/>
                    <a:gd name="T54" fmla="*/ 744 w 762"/>
                    <a:gd name="T55" fmla="*/ 45 h 209"/>
                    <a:gd name="T56" fmla="*/ 738 w 762"/>
                    <a:gd name="T57" fmla="*/ 37 h 209"/>
                    <a:gd name="T58" fmla="*/ 732 w 762"/>
                    <a:gd name="T59" fmla="*/ 30 h 209"/>
                    <a:gd name="T60" fmla="*/ 724 w 762"/>
                    <a:gd name="T61" fmla="*/ 23 h 209"/>
                    <a:gd name="T62" fmla="*/ 715 w 762"/>
                    <a:gd name="T63" fmla="*/ 17 h 209"/>
                    <a:gd name="T64" fmla="*/ 707 w 762"/>
                    <a:gd name="T65" fmla="*/ 12 h 209"/>
                    <a:gd name="T66" fmla="*/ 698 w 762"/>
                    <a:gd name="T67" fmla="*/ 8 h 209"/>
                    <a:gd name="T68" fmla="*/ 688 w 762"/>
                    <a:gd name="T69" fmla="*/ 4 h 209"/>
                    <a:gd name="T70" fmla="*/ 678 w 762"/>
                    <a:gd name="T71" fmla="*/ 2 h 209"/>
                    <a:gd name="T72" fmla="*/ 668 w 762"/>
                    <a:gd name="T73" fmla="*/ 0 h 209"/>
                    <a:gd name="T74" fmla="*/ 657 w 762"/>
                    <a:gd name="T75" fmla="*/ 0 h 209"/>
                    <a:gd name="T76" fmla="*/ 657 w 762"/>
                    <a:gd name="T7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09">
                      <a:moveTo>
                        <a:pt x="657" y="0"/>
                      </a:moveTo>
                      <a:lnTo>
                        <a:pt x="0" y="0"/>
                      </a:lnTo>
                      <a:lnTo>
                        <a:pt x="0" y="209"/>
                      </a:lnTo>
                      <a:lnTo>
                        <a:pt x="657" y="209"/>
                      </a:lnTo>
                      <a:lnTo>
                        <a:pt x="657" y="209"/>
                      </a:lnTo>
                      <a:lnTo>
                        <a:pt x="668" y="208"/>
                      </a:lnTo>
                      <a:lnTo>
                        <a:pt x="678" y="207"/>
                      </a:lnTo>
                      <a:lnTo>
                        <a:pt x="688" y="204"/>
                      </a:lnTo>
                      <a:lnTo>
                        <a:pt x="698" y="201"/>
                      </a:lnTo>
                      <a:lnTo>
                        <a:pt x="707" y="196"/>
                      </a:lnTo>
                      <a:lnTo>
                        <a:pt x="715" y="191"/>
                      </a:lnTo>
                      <a:lnTo>
                        <a:pt x="724" y="185"/>
                      </a:lnTo>
                      <a:lnTo>
                        <a:pt x="732" y="179"/>
                      </a:lnTo>
                      <a:lnTo>
                        <a:pt x="738" y="171"/>
                      </a:lnTo>
                      <a:lnTo>
                        <a:pt x="744" y="163"/>
                      </a:lnTo>
                      <a:lnTo>
                        <a:pt x="749" y="155"/>
                      </a:lnTo>
                      <a:lnTo>
                        <a:pt x="754" y="146"/>
                      </a:lnTo>
                      <a:lnTo>
                        <a:pt x="757" y="135"/>
                      </a:lnTo>
                      <a:lnTo>
                        <a:pt x="760" y="125"/>
                      </a:lnTo>
                      <a:lnTo>
                        <a:pt x="761" y="115"/>
                      </a:lnTo>
                      <a:lnTo>
                        <a:pt x="762" y="104"/>
                      </a:lnTo>
                      <a:lnTo>
                        <a:pt x="762" y="104"/>
                      </a:lnTo>
                      <a:lnTo>
                        <a:pt x="761" y="94"/>
                      </a:lnTo>
                      <a:lnTo>
                        <a:pt x="760" y="83"/>
                      </a:lnTo>
                      <a:lnTo>
                        <a:pt x="757" y="74"/>
                      </a:lnTo>
                      <a:lnTo>
                        <a:pt x="754" y="63"/>
                      </a:lnTo>
                      <a:lnTo>
                        <a:pt x="749" y="54"/>
                      </a:lnTo>
                      <a:lnTo>
                        <a:pt x="744" y="45"/>
                      </a:lnTo>
                      <a:lnTo>
                        <a:pt x="738" y="37"/>
                      </a:lnTo>
                      <a:lnTo>
                        <a:pt x="732" y="30"/>
                      </a:lnTo>
                      <a:lnTo>
                        <a:pt x="724" y="23"/>
                      </a:lnTo>
                      <a:lnTo>
                        <a:pt x="715" y="17"/>
                      </a:lnTo>
                      <a:lnTo>
                        <a:pt x="707" y="12"/>
                      </a:lnTo>
                      <a:lnTo>
                        <a:pt x="698" y="8"/>
                      </a:lnTo>
                      <a:lnTo>
                        <a:pt x="688" y="4"/>
                      </a:lnTo>
                      <a:lnTo>
                        <a:pt x="678" y="2"/>
                      </a:lnTo>
                      <a:lnTo>
                        <a:pt x="668"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21">
                  <a:extLst>
                    <a:ext uri="{FF2B5EF4-FFF2-40B4-BE49-F238E27FC236}">
                      <a16:creationId xmlns:a16="http://schemas.microsoft.com/office/drawing/2014/main" id="{29DF462F-E13C-488B-8207-9A83AAF0C39A}"/>
                    </a:ext>
                  </a:extLst>
                </p:cNvPr>
                <p:cNvSpPr>
                  <a:spLocks/>
                </p:cNvSpPr>
                <p:nvPr/>
              </p:nvSpPr>
              <p:spPr bwMode="auto">
                <a:xfrm>
                  <a:off x="3252532" y="3288406"/>
                  <a:ext cx="483422" cy="441385"/>
                </a:xfrm>
                <a:custGeom>
                  <a:avLst/>
                  <a:gdLst>
                    <a:gd name="T0" fmla="*/ 0 w 698"/>
                    <a:gd name="T1" fmla="*/ 0 h 624"/>
                    <a:gd name="T2" fmla="*/ 0 w 698"/>
                    <a:gd name="T3" fmla="*/ 624 h 624"/>
                    <a:gd name="T4" fmla="*/ 698 w 698"/>
                    <a:gd name="T5" fmla="*/ 624 h 624"/>
                    <a:gd name="T6" fmla="*/ 698 w 698"/>
                    <a:gd name="T7" fmla="*/ 0 h 624"/>
                    <a:gd name="T8" fmla="*/ 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22">
                  <a:extLst>
                    <a:ext uri="{FF2B5EF4-FFF2-40B4-BE49-F238E27FC236}">
                      <a16:creationId xmlns:a16="http://schemas.microsoft.com/office/drawing/2014/main" id="{6B41B3FF-E0A3-4245-9F8C-BFB7B6ED1EE6}"/>
                    </a:ext>
                  </a:extLst>
                </p:cNvPr>
                <p:cNvSpPr>
                  <a:spLocks/>
                </p:cNvSpPr>
                <p:nvPr/>
              </p:nvSpPr>
              <p:spPr bwMode="auto">
                <a:xfrm>
                  <a:off x="3851558" y="4160671"/>
                  <a:ext cx="493934" cy="430879"/>
                </a:xfrm>
                <a:custGeom>
                  <a:avLst/>
                  <a:gdLst>
                    <a:gd name="T0" fmla="*/ 0 w 696"/>
                    <a:gd name="T1" fmla="*/ 0 h 624"/>
                    <a:gd name="T2" fmla="*/ 0 w 696"/>
                    <a:gd name="T3" fmla="*/ 624 h 624"/>
                    <a:gd name="T4" fmla="*/ 696 w 696"/>
                    <a:gd name="T5" fmla="*/ 624 h 624"/>
                    <a:gd name="T6" fmla="*/ 696 w 696"/>
                    <a:gd name="T7" fmla="*/ 0 h 624"/>
                    <a:gd name="T8" fmla="*/ 648 w 696"/>
                    <a:gd name="T9" fmla="*/ 0 h 624"/>
                    <a:gd name="T10" fmla="*/ 0 w 696"/>
                    <a:gd name="T11" fmla="*/ 0 h 624"/>
                  </a:gdLst>
                  <a:ahLst/>
                  <a:cxnLst>
                    <a:cxn ang="0">
                      <a:pos x="T0" y="T1"/>
                    </a:cxn>
                    <a:cxn ang="0">
                      <a:pos x="T2" y="T3"/>
                    </a:cxn>
                    <a:cxn ang="0">
                      <a:pos x="T4" y="T5"/>
                    </a:cxn>
                    <a:cxn ang="0">
                      <a:pos x="T6" y="T7"/>
                    </a:cxn>
                    <a:cxn ang="0">
                      <a:pos x="T8" y="T9"/>
                    </a:cxn>
                    <a:cxn ang="0">
                      <a:pos x="T10" y="T11"/>
                    </a:cxn>
                  </a:cxnLst>
                  <a:rect l="0" t="0" r="r" b="b"/>
                  <a:pathLst>
                    <a:path w="696" h="624">
                      <a:moveTo>
                        <a:pt x="0" y="0"/>
                      </a:moveTo>
                      <a:lnTo>
                        <a:pt x="0" y="624"/>
                      </a:lnTo>
                      <a:lnTo>
                        <a:pt x="696" y="624"/>
                      </a:lnTo>
                      <a:lnTo>
                        <a:pt x="696" y="0"/>
                      </a:lnTo>
                      <a:lnTo>
                        <a:pt x="6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grpSp>
        <p:nvGrpSpPr>
          <p:cNvPr id="61" name="Grupa 60" descr="Źródła czerpania informacji o sprawach dotyczących środowiska naturalnego. TOP 3.&#10;&#10;Grafika przedstawia telewizję: 65%.">
            <a:extLst>
              <a:ext uri="{FF2B5EF4-FFF2-40B4-BE49-F238E27FC236}">
                <a16:creationId xmlns:a16="http://schemas.microsoft.com/office/drawing/2014/main" id="{953D84A4-84BD-487C-AD0C-9A3DEDA44443}"/>
              </a:ext>
            </a:extLst>
          </p:cNvPr>
          <p:cNvGrpSpPr>
            <a:grpSpLocks noChangeAspect="1"/>
          </p:cNvGrpSpPr>
          <p:nvPr/>
        </p:nvGrpSpPr>
        <p:grpSpPr>
          <a:xfrm>
            <a:off x="3668597" y="1580070"/>
            <a:ext cx="604302" cy="395995"/>
            <a:chOff x="839788" y="2435225"/>
            <a:chExt cx="838200" cy="549275"/>
          </a:xfrm>
          <a:solidFill>
            <a:schemeClr val="accent2">
              <a:lumMod val="75000"/>
            </a:schemeClr>
          </a:solidFill>
        </p:grpSpPr>
        <p:sp>
          <p:nvSpPr>
            <p:cNvPr id="62" name="Freeform 83">
              <a:extLst>
                <a:ext uri="{FF2B5EF4-FFF2-40B4-BE49-F238E27FC236}">
                  <a16:creationId xmlns:a16="http://schemas.microsoft.com/office/drawing/2014/main" id="{EA38C743-6348-42F5-8E44-8CE30DB4BA88}"/>
                </a:ext>
              </a:extLst>
            </p:cNvPr>
            <p:cNvSpPr>
              <a:spLocks/>
            </p:cNvSpPr>
            <p:nvPr/>
          </p:nvSpPr>
          <p:spPr bwMode="auto">
            <a:xfrm>
              <a:off x="1046163" y="2947988"/>
              <a:ext cx="425450" cy="36512"/>
            </a:xfrm>
            <a:custGeom>
              <a:avLst/>
              <a:gdLst>
                <a:gd name="T0" fmla="*/ 1072 w 1072"/>
                <a:gd name="T1" fmla="*/ 0 h 90"/>
                <a:gd name="T2" fmla="*/ 1038 w 1072"/>
                <a:gd name="T3" fmla="*/ 90 h 90"/>
                <a:gd name="T4" fmla="*/ 35 w 1072"/>
                <a:gd name="T5" fmla="*/ 90 h 90"/>
                <a:gd name="T6" fmla="*/ 0 w 1072"/>
                <a:gd name="T7" fmla="*/ 0 h 90"/>
                <a:gd name="T8" fmla="*/ 1072 w 1072"/>
                <a:gd name="T9" fmla="*/ 0 h 90"/>
              </a:gdLst>
              <a:ahLst/>
              <a:cxnLst>
                <a:cxn ang="0">
                  <a:pos x="T0" y="T1"/>
                </a:cxn>
                <a:cxn ang="0">
                  <a:pos x="T2" y="T3"/>
                </a:cxn>
                <a:cxn ang="0">
                  <a:pos x="T4" y="T5"/>
                </a:cxn>
                <a:cxn ang="0">
                  <a:pos x="T6" y="T7"/>
                </a:cxn>
                <a:cxn ang="0">
                  <a:pos x="T8" y="T9"/>
                </a:cxn>
              </a:cxnLst>
              <a:rect l="0" t="0" r="r" b="b"/>
              <a:pathLst>
                <a:path w="1072" h="90">
                  <a:moveTo>
                    <a:pt x="1072" y="0"/>
                  </a:moveTo>
                  <a:lnTo>
                    <a:pt x="1038" y="90"/>
                  </a:lnTo>
                  <a:lnTo>
                    <a:pt x="35" y="90"/>
                  </a:lnTo>
                  <a:lnTo>
                    <a:pt x="0" y="0"/>
                  </a:lnTo>
                  <a:lnTo>
                    <a:pt x="10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84">
              <a:extLst>
                <a:ext uri="{FF2B5EF4-FFF2-40B4-BE49-F238E27FC236}">
                  <a16:creationId xmlns:a16="http://schemas.microsoft.com/office/drawing/2014/main" id="{3DCE46D4-7BF6-4120-A2D8-04B73884731D}"/>
                </a:ext>
              </a:extLst>
            </p:cNvPr>
            <p:cNvSpPr>
              <a:spLocks noEditPoints="1"/>
            </p:cNvSpPr>
            <p:nvPr/>
          </p:nvSpPr>
          <p:spPr bwMode="auto">
            <a:xfrm>
              <a:off x="839788" y="2435225"/>
              <a:ext cx="838200" cy="501650"/>
            </a:xfrm>
            <a:custGeom>
              <a:avLst/>
              <a:gdLst>
                <a:gd name="T0" fmla="*/ 141 w 2113"/>
                <a:gd name="T1" fmla="*/ 0 h 1261"/>
                <a:gd name="T2" fmla="*/ 126 w 2113"/>
                <a:gd name="T3" fmla="*/ 2 h 1261"/>
                <a:gd name="T4" fmla="*/ 99 w 2113"/>
                <a:gd name="T5" fmla="*/ 7 h 1261"/>
                <a:gd name="T6" fmla="*/ 73 w 2113"/>
                <a:gd name="T7" fmla="*/ 17 h 1261"/>
                <a:gd name="T8" fmla="*/ 52 w 2113"/>
                <a:gd name="T9" fmla="*/ 33 h 1261"/>
                <a:gd name="T10" fmla="*/ 32 w 2113"/>
                <a:gd name="T11" fmla="*/ 52 h 1261"/>
                <a:gd name="T12" fmla="*/ 17 w 2113"/>
                <a:gd name="T13" fmla="*/ 75 h 1261"/>
                <a:gd name="T14" fmla="*/ 6 w 2113"/>
                <a:gd name="T15" fmla="*/ 101 h 1261"/>
                <a:gd name="T16" fmla="*/ 0 w 2113"/>
                <a:gd name="T17" fmla="*/ 127 h 1261"/>
                <a:gd name="T18" fmla="*/ 0 w 2113"/>
                <a:gd name="T19" fmla="*/ 1120 h 1261"/>
                <a:gd name="T20" fmla="*/ 0 w 2113"/>
                <a:gd name="T21" fmla="*/ 1134 h 1261"/>
                <a:gd name="T22" fmla="*/ 6 w 2113"/>
                <a:gd name="T23" fmla="*/ 1162 h 1261"/>
                <a:gd name="T24" fmla="*/ 17 w 2113"/>
                <a:gd name="T25" fmla="*/ 1187 h 1261"/>
                <a:gd name="T26" fmla="*/ 32 w 2113"/>
                <a:gd name="T27" fmla="*/ 1210 h 1261"/>
                <a:gd name="T28" fmla="*/ 52 w 2113"/>
                <a:gd name="T29" fmla="*/ 1230 h 1261"/>
                <a:gd name="T30" fmla="*/ 73 w 2113"/>
                <a:gd name="T31" fmla="*/ 1244 h 1261"/>
                <a:gd name="T32" fmla="*/ 99 w 2113"/>
                <a:gd name="T33" fmla="*/ 1255 h 1261"/>
                <a:gd name="T34" fmla="*/ 126 w 2113"/>
                <a:gd name="T35" fmla="*/ 1261 h 1261"/>
                <a:gd name="T36" fmla="*/ 141 w 2113"/>
                <a:gd name="T37" fmla="*/ 1261 h 1261"/>
                <a:gd name="T38" fmla="*/ 1059 w 2113"/>
                <a:gd name="T39" fmla="*/ 1260 h 1261"/>
                <a:gd name="T40" fmla="*/ 1675 w 2113"/>
                <a:gd name="T41" fmla="*/ 1261 h 1261"/>
                <a:gd name="T42" fmla="*/ 1972 w 2113"/>
                <a:gd name="T43" fmla="*/ 1261 h 1261"/>
                <a:gd name="T44" fmla="*/ 1986 w 2113"/>
                <a:gd name="T45" fmla="*/ 1261 h 1261"/>
                <a:gd name="T46" fmla="*/ 2013 w 2113"/>
                <a:gd name="T47" fmla="*/ 1255 h 1261"/>
                <a:gd name="T48" fmla="*/ 2038 w 2113"/>
                <a:gd name="T49" fmla="*/ 1244 h 1261"/>
                <a:gd name="T50" fmla="*/ 2061 w 2113"/>
                <a:gd name="T51" fmla="*/ 1230 h 1261"/>
                <a:gd name="T52" fmla="*/ 2080 w 2113"/>
                <a:gd name="T53" fmla="*/ 1210 h 1261"/>
                <a:gd name="T54" fmla="*/ 2096 w 2113"/>
                <a:gd name="T55" fmla="*/ 1187 h 1261"/>
                <a:gd name="T56" fmla="*/ 2107 w 2113"/>
                <a:gd name="T57" fmla="*/ 1162 h 1261"/>
                <a:gd name="T58" fmla="*/ 2112 w 2113"/>
                <a:gd name="T59" fmla="*/ 1134 h 1261"/>
                <a:gd name="T60" fmla="*/ 2113 w 2113"/>
                <a:gd name="T61" fmla="*/ 142 h 1261"/>
                <a:gd name="T62" fmla="*/ 2112 w 2113"/>
                <a:gd name="T63" fmla="*/ 127 h 1261"/>
                <a:gd name="T64" fmla="*/ 2107 w 2113"/>
                <a:gd name="T65" fmla="*/ 101 h 1261"/>
                <a:gd name="T66" fmla="*/ 2096 w 2113"/>
                <a:gd name="T67" fmla="*/ 75 h 1261"/>
                <a:gd name="T68" fmla="*/ 2080 w 2113"/>
                <a:gd name="T69" fmla="*/ 52 h 1261"/>
                <a:gd name="T70" fmla="*/ 2061 w 2113"/>
                <a:gd name="T71" fmla="*/ 33 h 1261"/>
                <a:gd name="T72" fmla="*/ 2038 w 2113"/>
                <a:gd name="T73" fmla="*/ 17 h 1261"/>
                <a:gd name="T74" fmla="*/ 2013 w 2113"/>
                <a:gd name="T75" fmla="*/ 7 h 1261"/>
                <a:gd name="T76" fmla="*/ 1986 w 2113"/>
                <a:gd name="T77" fmla="*/ 2 h 1261"/>
                <a:gd name="T78" fmla="*/ 1972 w 2113"/>
                <a:gd name="T79" fmla="*/ 0 h 1261"/>
                <a:gd name="T80" fmla="*/ 2039 w 2113"/>
                <a:gd name="T81" fmla="*/ 1120 h 1261"/>
                <a:gd name="T82" fmla="*/ 2035 w 2113"/>
                <a:gd name="T83" fmla="*/ 1146 h 1261"/>
                <a:gd name="T84" fmla="*/ 2020 w 2113"/>
                <a:gd name="T85" fmla="*/ 1168 h 1261"/>
                <a:gd name="T86" fmla="*/ 1998 w 2113"/>
                <a:gd name="T87" fmla="*/ 1183 h 1261"/>
                <a:gd name="T88" fmla="*/ 1972 w 2113"/>
                <a:gd name="T89" fmla="*/ 1189 h 1261"/>
                <a:gd name="T90" fmla="*/ 141 w 2113"/>
                <a:gd name="T91" fmla="*/ 1189 h 1261"/>
                <a:gd name="T92" fmla="*/ 114 w 2113"/>
                <a:gd name="T93" fmla="*/ 1183 h 1261"/>
                <a:gd name="T94" fmla="*/ 93 w 2113"/>
                <a:gd name="T95" fmla="*/ 1168 h 1261"/>
                <a:gd name="T96" fmla="*/ 78 w 2113"/>
                <a:gd name="T97" fmla="*/ 1146 h 1261"/>
                <a:gd name="T98" fmla="*/ 72 w 2113"/>
                <a:gd name="T99" fmla="*/ 1120 h 1261"/>
                <a:gd name="T100" fmla="*/ 72 w 2113"/>
                <a:gd name="T101" fmla="*/ 142 h 1261"/>
                <a:gd name="T102" fmla="*/ 78 w 2113"/>
                <a:gd name="T103" fmla="*/ 115 h 1261"/>
                <a:gd name="T104" fmla="*/ 93 w 2113"/>
                <a:gd name="T105" fmla="*/ 93 h 1261"/>
                <a:gd name="T106" fmla="*/ 114 w 2113"/>
                <a:gd name="T107" fmla="*/ 79 h 1261"/>
                <a:gd name="T108" fmla="*/ 141 w 2113"/>
                <a:gd name="T109" fmla="*/ 74 h 1261"/>
                <a:gd name="T110" fmla="*/ 1972 w 2113"/>
                <a:gd name="T111" fmla="*/ 74 h 1261"/>
                <a:gd name="T112" fmla="*/ 1998 w 2113"/>
                <a:gd name="T113" fmla="*/ 79 h 1261"/>
                <a:gd name="T114" fmla="*/ 2020 w 2113"/>
                <a:gd name="T115" fmla="*/ 93 h 1261"/>
                <a:gd name="T116" fmla="*/ 2035 w 2113"/>
                <a:gd name="T117" fmla="*/ 115 h 1261"/>
                <a:gd name="T118" fmla="*/ 2039 w 2113"/>
                <a:gd name="T119" fmla="*/ 142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3" h="1261">
                  <a:moveTo>
                    <a:pt x="1972" y="0"/>
                  </a:moveTo>
                  <a:lnTo>
                    <a:pt x="141" y="0"/>
                  </a:lnTo>
                  <a:lnTo>
                    <a:pt x="141" y="0"/>
                  </a:lnTo>
                  <a:lnTo>
                    <a:pt x="126" y="2"/>
                  </a:lnTo>
                  <a:lnTo>
                    <a:pt x="113" y="3"/>
                  </a:lnTo>
                  <a:lnTo>
                    <a:pt x="99" y="7"/>
                  </a:lnTo>
                  <a:lnTo>
                    <a:pt x="87" y="11"/>
                  </a:lnTo>
                  <a:lnTo>
                    <a:pt x="73" y="17"/>
                  </a:lnTo>
                  <a:lnTo>
                    <a:pt x="62" y="25"/>
                  </a:lnTo>
                  <a:lnTo>
                    <a:pt x="52" y="33"/>
                  </a:lnTo>
                  <a:lnTo>
                    <a:pt x="41" y="41"/>
                  </a:lnTo>
                  <a:lnTo>
                    <a:pt x="32" y="52"/>
                  </a:lnTo>
                  <a:lnTo>
                    <a:pt x="24" y="63"/>
                  </a:lnTo>
                  <a:lnTo>
                    <a:pt x="17" y="75"/>
                  </a:lnTo>
                  <a:lnTo>
                    <a:pt x="11" y="87"/>
                  </a:lnTo>
                  <a:lnTo>
                    <a:pt x="6" y="101"/>
                  </a:lnTo>
                  <a:lnTo>
                    <a:pt x="2" y="114"/>
                  </a:lnTo>
                  <a:lnTo>
                    <a:pt x="0" y="127"/>
                  </a:lnTo>
                  <a:lnTo>
                    <a:pt x="0" y="142"/>
                  </a:lnTo>
                  <a:lnTo>
                    <a:pt x="0" y="1120"/>
                  </a:lnTo>
                  <a:lnTo>
                    <a:pt x="0" y="1120"/>
                  </a:lnTo>
                  <a:lnTo>
                    <a:pt x="0" y="1134"/>
                  </a:lnTo>
                  <a:lnTo>
                    <a:pt x="2" y="1149"/>
                  </a:lnTo>
                  <a:lnTo>
                    <a:pt x="6" y="1162"/>
                  </a:lnTo>
                  <a:lnTo>
                    <a:pt x="11" y="1175"/>
                  </a:lnTo>
                  <a:lnTo>
                    <a:pt x="17" y="1187"/>
                  </a:lnTo>
                  <a:lnTo>
                    <a:pt x="24" y="1199"/>
                  </a:lnTo>
                  <a:lnTo>
                    <a:pt x="32" y="1210"/>
                  </a:lnTo>
                  <a:lnTo>
                    <a:pt x="41" y="1220"/>
                  </a:lnTo>
                  <a:lnTo>
                    <a:pt x="52" y="1230"/>
                  </a:lnTo>
                  <a:lnTo>
                    <a:pt x="62" y="1237"/>
                  </a:lnTo>
                  <a:lnTo>
                    <a:pt x="73" y="1244"/>
                  </a:lnTo>
                  <a:lnTo>
                    <a:pt x="87" y="1250"/>
                  </a:lnTo>
                  <a:lnTo>
                    <a:pt x="99" y="1255"/>
                  </a:lnTo>
                  <a:lnTo>
                    <a:pt x="113" y="1259"/>
                  </a:lnTo>
                  <a:lnTo>
                    <a:pt x="126" y="1261"/>
                  </a:lnTo>
                  <a:lnTo>
                    <a:pt x="141" y="1261"/>
                  </a:lnTo>
                  <a:lnTo>
                    <a:pt x="141" y="1261"/>
                  </a:lnTo>
                  <a:lnTo>
                    <a:pt x="438" y="1261"/>
                  </a:lnTo>
                  <a:lnTo>
                    <a:pt x="1059" y="1260"/>
                  </a:lnTo>
                  <a:lnTo>
                    <a:pt x="1059" y="1260"/>
                  </a:lnTo>
                  <a:lnTo>
                    <a:pt x="1675" y="1261"/>
                  </a:lnTo>
                  <a:lnTo>
                    <a:pt x="1971" y="1261"/>
                  </a:lnTo>
                  <a:lnTo>
                    <a:pt x="1972" y="1261"/>
                  </a:lnTo>
                  <a:lnTo>
                    <a:pt x="1972" y="1261"/>
                  </a:lnTo>
                  <a:lnTo>
                    <a:pt x="1986" y="1261"/>
                  </a:lnTo>
                  <a:lnTo>
                    <a:pt x="2000" y="1259"/>
                  </a:lnTo>
                  <a:lnTo>
                    <a:pt x="2013" y="1255"/>
                  </a:lnTo>
                  <a:lnTo>
                    <a:pt x="2026" y="1250"/>
                  </a:lnTo>
                  <a:lnTo>
                    <a:pt x="2038" y="1244"/>
                  </a:lnTo>
                  <a:lnTo>
                    <a:pt x="2050" y="1237"/>
                  </a:lnTo>
                  <a:lnTo>
                    <a:pt x="2061" y="1230"/>
                  </a:lnTo>
                  <a:lnTo>
                    <a:pt x="2072" y="1220"/>
                  </a:lnTo>
                  <a:lnTo>
                    <a:pt x="2080" y="1210"/>
                  </a:lnTo>
                  <a:lnTo>
                    <a:pt x="2089" y="1199"/>
                  </a:lnTo>
                  <a:lnTo>
                    <a:pt x="2096" y="1187"/>
                  </a:lnTo>
                  <a:lnTo>
                    <a:pt x="2102" y="1175"/>
                  </a:lnTo>
                  <a:lnTo>
                    <a:pt x="2107" y="1162"/>
                  </a:lnTo>
                  <a:lnTo>
                    <a:pt x="2111" y="1149"/>
                  </a:lnTo>
                  <a:lnTo>
                    <a:pt x="2112" y="1134"/>
                  </a:lnTo>
                  <a:lnTo>
                    <a:pt x="2113" y="1120"/>
                  </a:lnTo>
                  <a:lnTo>
                    <a:pt x="2113" y="142"/>
                  </a:lnTo>
                  <a:lnTo>
                    <a:pt x="2113" y="142"/>
                  </a:lnTo>
                  <a:lnTo>
                    <a:pt x="2112" y="127"/>
                  </a:lnTo>
                  <a:lnTo>
                    <a:pt x="2111" y="114"/>
                  </a:lnTo>
                  <a:lnTo>
                    <a:pt x="2107" y="101"/>
                  </a:lnTo>
                  <a:lnTo>
                    <a:pt x="2102" y="87"/>
                  </a:lnTo>
                  <a:lnTo>
                    <a:pt x="2096" y="75"/>
                  </a:lnTo>
                  <a:lnTo>
                    <a:pt x="2089" y="63"/>
                  </a:lnTo>
                  <a:lnTo>
                    <a:pt x="2080" y="52"/>
                  </a:lnTo>
                  <a:lnTo>
                    <a:pt x="2072" y="41"/>
                  </a:lnTo>
                  <a:lnTo>
                    <a:pt x="2061" y="33"/>
                  </a:lnTo>
                  <a:lnTo>
                    <a:pt x="2050" y="25"/>
                  </a:lnTo>
                  <a:lnTo>
                    <a:pt x="2038" y="17"/>
                  </a:lnTo>
                  <a:lnTo>
                    <a:pt x="2026" y="11"/>
                  </a:lnTo>
                  <a:lnTo>
                    <a:pt x="2013" y="7"/>
                  </a:lnTo>
                  <a:lnTo>
                    <a:pt x="2000" y="3"/>
                  </a:lnTo>
                  <a:lnTo>
                    <a:pt x="1986" y="2"/>
                  </a:lnTo>
                  <a:lnTo>
                    <a:pt x="1972" y="0"/>
                  </a:lnTo>
                  <a:lnTo>
                    <a:pt x="1972" y="0"/>
                  </a:lnTo>
                  <a:close/>
                  <a:moveTo>
                    <a:pt x="2039" y="1120"/>
                  </a:moveTo>
                  <a:lnTo>
                    <a:pt x="2039" y="1120"/>
                  </a:lnTo>
                  <a:lnTo>
                    <a:pt x="2038" y="1134"/>
                  </a:lnTo>
                  <a:lnTo>
                    <a:pt x="2035" y="1146"/>
                  </a:lnTo>
                  <a:lnTo>
                    <a:pt x="2029" y="1158"/>
                  </a:lnTo>
                  <a:lnTo>
                    <a:pt x="2020" y="1168"/>
                  </a:lnTo>
                  <a:lnTo>
                    <a:pt x="2009" y="1177"/>
                  </a:lnTo>
                  <a:lnTo>
                    <a:pt x="1998" y="1183"/>
                  </a:lnTo>
                  <a:lnTo>
                    <a:pt x="1985" y="1187"/>
                  </a:lnTo>
                  <a:lnTo>
                    <a:pt x="1972" y="1189"/>
                  </a:lnTo>
                  <a:lnTo>
                    <a:pt x="141" y="1189"/>
                  </a:lnTo>
                  <a:lnTo>
                    <a:pt x="141" y="1189"/>
                  </a:lnTo>
                  <a:lnTo>
                    <a:pt x="128" y="1187"/>
                  </a:lnTo>
                  <a:lnTo>
                    <a:pt x="114" y="1183"/>
                  </a:lnTo>
                  <a:lnTo>
                    <a:pt x="102" y="1177"/>
                  </a:lnTo>
                  <a:lnTo>
                    <a:pt x="93" y="1168"/>
                  </a:lnTo>
                  <a:lnTo>
                    <a:pt x="84" y="1158"/>
                  </a:lnTo>
                  <a:lnTo>
                    <a:pt x="78" y="1146"/>
                  </a:lnTo>
                  <a:lnTo>
                    <a:pt x="73" y="1134"/>
                  </a:lnTo>
                  <a:lnTo>
                    <a:pt x="72" y="1120"/>
                  </a:lnTo>
                  <a:lnTo>
                    <a:pt x="72" y="142"/>
                  </a:lnTo>
                  <a:lnTo>
                    <a:pt x="72" y="142"/>
                  </a:lnTo>
                  <a:lnTo>
                    <a:pt x="73" y="128"/>
                  </a:lnTo>
                  <a:lnTo>
                    <a:pt x="78" y="115"/>
                  </a:lnTo>
                  <a:lnTo>
                    <a:pt x="84" y="104"/>
                  </a:lnTo>
                  <a:lnTo>
                    <a:pt x="93" y="93"/>
                  </a:lnTo>
                  <a:lnTo>
                    <a:pt x="102" y="85"/>
                  </a:lnTo>
                  <a:lnTo>
                    <a:pt x="114" y="79"/>
                  </a:lnTo>
                  <a:lnTo>
                    <a:pt x="128" y="75"/>
                  </a:lnTo>
                  <a:lnTo>
                    <a:pt x="141" y="74"/>
                  </a:lnTo>
                  <a:lnTo>
                    <a:pt x="1972" y="74"/>
                  </a:lnTo>
                  <a:lnTo>
                    <a:pt x="1972" y="74"/>
                  </a:lnTo>
                  <a:lnTo>
                    <a:pt x="1985" y="75"/>
                  </a:lnTo>
                  <a:lnTo>
                    <a:pt x="1998" y="79"/>
                  </a:lnTo>
                  <a:lnTo>
                    <a:pt x="2009" y="85"/>
                  </a:lnTo>
                  <a:lnTo>
                    <a:pt x="2020" y="93"/>
                  </a:lnTo>
                  <a:lnTo>
                    <a:pt x="2029" y="104"/>
                  </a:lnTo>
                  <a:lnTo>
                    <a:pt x="2035" y="115"/>
                  </a:lnTo>
                  <a:lnTo>
                    <a:pt x="2038" y="128"/>
                  </a:lnTo>
                  <a:lnTo>
                    <a:pt x="2039" y="142"/>
                  </a:lnTo>
                  <a:lnTo>
                    <a:pt x="2039" y="1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4" name="Freeform 85">
              <a:extLst>
                <a:ext uri="{FF2B5EF4-FFF2-40B4-BE49-F238E27FC236}">
                  <a16:creationId xmlns:a16="http://schemas.microsoft.com/office/drawing/2014/main" id="{82A0452A-F97F-4E23-B286-EF41AE59F5F8}"/>
                </a:ext>
              </a:extLst>
            </p:cNvPr>
            <p:cNvSpPr>
              <a:spLocks/>
            </p:cNvSpPr>
            <p:nvPr/>
          </p:nvSpPr>
          <p:spPr bwMode="auto">
            <a:xfrm>
              <a:off x="1031875" y="2527300"/>
              <a:ext cx="165100" cy="295275"/>
            </a:xfrm>
            <a:custGeom>
              <a:avLst/>
              <a:gdLst>
                <a:gd name="T0" fmla="*/ 0 w 412"/>
                <a:gd name="T1" fmla="*/ 0 h 744"/>
                <a:gd name="T2" fmla="*/ 412 w 412"/>
                <a:gd name="T3" fmla="*/ 0 h 744"/>
                <a:gd name="T4" fmla="*/ 412 w 412"/>
                <a:gd name="T5" fmla="*/ 140 h 744"/>
                <a:gd name="T6" fmla="*/ 276 w 412"/>
                <a:gd name="T7" fmla="*/ 140 h 744"/>
                <a:gd name="T8" fmla="*/ 276 w 412"/>
                <a:gd name="T9" fmla="*/ 744 h 744"/>
                <a:gd name="T10" fmla="*/ 132 w 412"/>
                <a:gd name="T11" fmla="*/ 744 h 744"/>
                <a:gd name="T12" fmla="*/ 132 w 412"/>
                <a:gd name="T13" fmla="*/ 140 h 744"/>
                <a:gd name="T14" fmla="*/ 0 w 412"/>
                <a:gd name="T15" fmla="*/ 140 h 744"/>
                <a:gd name="T16" fmla="*/ 0 w 412"/>
                <a:gd name="T1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744">
                  <a:moveTo>
                    <a:pt x="0" y="0"/>
                  </a:moveTo>
                  <a:lnTo>
                    <a:pt x="412" y="0"/>
                  </a:lnTo>
                  <a:lnTo>
                    <a:pt x="412" y="140"/>
                  </a:lnTo>
                  <a:lnTo>
                    <a:pt x="276" y="140"/>
                  </a:lnTo>
                  <a:lnTo>
                    <a:pt x="276" y="744"/>
                  </a:lnTo>
                  <a:lnTo>
                    <a:pt x="132" y="744"/>
                  </a:lnTo>
                  <a:lnTo>
                    <a:pt x="132" y="140"/>
                  </a:lnTo>
                  <a:lnTo>
                    <a:pt x="0" y="14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5" name="Freeform 86">
              <a:extLst>
                <a:ext uri="{FF2B5EF4-FFF2-40B4-BE49-F238E27FC236}">
                  <a16:creationId xmlns:a16="http://schemas.microsoft.com/office/drawing/2014/main" id="{3EBEF7E7-1E18-4257-9809-B59404983E22}"/>
                </a:ext>
              </a:extLst>
            </p:cNvPr>
            <p:cNvSpPr>
              <a:spLocks/>
            </p:cNvSpPr>
            <p:nvPr/>
          </p:nvSpPr>
          <p:spPr bwMode="auto">
            <a:xfrm>
              <a:off x="1219200" y="2527300"/>
              <a:ext cx="265113" cy="295275"/>
            </a:xfrm>
            <a:custGeom>
              <a:avLst/>
              <a:gdLst>
                <a:gd name="T0" fmla="*/ 0 w 669"/>
                <a:gd name="T1" fmla="*/ 0 h 744"/>
                <a:gd name="T2" fmla="*/ 146 w 669"/>
                <a:gd name="T3" fmla="*/ 0 h 744"/>
                <a:gd name="T4" fmla="*/ 333 w 669"/>
                <a:gd name="T5" fmla="*/ 529 h 744"/>
                <a:gd name="T6" fmla="*/ 524 w 669"/>
                <a:gd name="T7" fmla="*/ 0 h 744"/>
                <a:gd name="T8" fmla="*/ 669 w 669"/>
                <a:gd name="T9" fmla="*/ 0 h 744"/>
                <a:gd name="T10" fmla="*/ 401 w 669"/>
                <a:gd name="T11" fmla="*/ 744 h 744"/>
                <a:gd name="T12" fmla="*/ 265 w 669"/>
                <a:gd name="T13" fmla="*/ 744 h 744"/>
                <a:gd name="T14" fmla="*/ 0 w 669"/>
                <a:gd name="T15" fmla="*/ 0 h 7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9" h="744">
                  <a:moveTo>
                    <a:pt x="0" y="0"/>
                  </a:moveTo>
                  <a:lnTo>
                    <a:pt x="146" y="0"/>
                  </a:lnTo>
                  <a:lnTo>
                    <a:pt x="333" y="529"/>
                  </a:lnTo>
                  <a:lnTo>
                    <a:pt x="524" y="0"/>
                  </a:lnTo>
                  <a:lnTo>
                    <a:pt x="669" y="0"/>
                  </a:lnTo>
                  <a:lnTo>
                    <a:pt x="401" y="744"/>
                  </a:lnTo>
                  <a:lnTo>
                    <a:pt x="265" y="74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6" name="Grupa 65" descr="Źródła czerpania informacji o sprawach dotyczących środowiska naturalnego.&#10;&#10;Grafika przedstawia radio: 27%.">
            <a:extLst>
              <a:ext uri="{FF2B5EF4-FFF2-40B4-BE49-F238E27FC236}">
                <a16:creationId xmlns:a16="http://schemas.microsoft.com/office/drawing/2014/main" id="{CB2BD8CA-8B1A-411E-A37B-818CC47FCC31}"/>
              </a:ext>
            </a:extLst>
          </p:cNvPr>
          <p:cNvGrpSpPr>
            <a:grpSpLocks noChangeAspect="1"/>
          </p:cNvGrpSpPr>
          <p:nvPr/>
        </p:nvGrpSpPr>
        <p:grpSpPr>
          <a:xfrm>
            <a:off x="6347949" y="1548687"/>
            <a:ext cx="446596" cy="360002"/>
            <a:chOff x="5491163" y="3295650"/>
            <a:chExt cx="728662" cy="587375"/>
          </a:xfrm>
          <a:solidFill>
            <a:srgbClr val="318F8E"/>
          </a:solidFill>
        </p:grpSpPr>
        <p:sp>
          <p:nvSpPr>
            <p:cNvPr id="67" name="Freeform 6">
              <a:extLst>
                <a:ext uri="{FF2B5EF4-FFF2-40B4-BE49-F238E27FC236}">
                  <a16:creationId xmlns:a16="http://schemas.microsoft.com/office/drawing/2014/main" id="{F7CAA011-90ED-4194-AF43-23F4420BCE6C}"/>
                </a:ext>
              </a:extLst>
            </p:cNvPr>
            <p:cNvSpPr>
              <a:spLocks/>
            </p:cNvSpPr>
            <p:nvPr/>
          </p:nvSpPr>
          <p:spPr bwMode="auto">
            <a:xfrm>
              <a:off x="5665788" y="3295650"/>
              <a:ext cx="460375" cy="142875"/>
            </a:xfrm>
            <a:custGeom>
              <a:avLst/>
              <a:gdLst>
                <a:gd name="T0" fmla="*/ 144 w 870"/>
                <a:gd name="T1" fmla="*/ 270 h 270"/>
                <a:gd name="T2" fmla="*/ 770 w 870"/>
                <a:gd name="T3" fmla="*/ 88 h 270"/>
                <a:gd name="T4" fmla="*/ 770 w 870"/>
                <a:gd name="T5" fmla="*/ 88 h 270"/>
                <a:gd name="T6" fmla="*/ 780 w 870"/>
                <a:gd name="T7" fmla="*/ 98 h 270"/>
                <a:gd name="T8" fmla="*/ 789 w 870"/>
                <a:gd name="T9" fmla="*/ 103 h 270"/>
                <a:gd name="T10" fmla="*/ 795 w 870"/>
                <a:gd name="T11" fmla="*/ 107 h 270"/>
                <a:gd name="T12" fmla="*/ 801 w 870"/>
                <a:gd name="T13" fmla="*/ 108 h 270"/>
                <a:gd name="T14" fmla="*/ 808 w 870"/>
                <a:gd name="T15" fmla="*/ 109 h 270"/>
                <a:gd name="T16" fmla="*/ 813 w 870"/>
                <a:gd name="T17" fmla="*/ 109 h 270"/>
                <a:gd name="T18" fmla="*/ 813 w 870"/>
                <a:gd name="T19" fmla="*/ 109 h 270"/>
                <a:gd name="T20" fmla="*/ 825 w 870"/>
                <a:gd name="T21" fmla="*/ 108 h 270"/>
                <a:gd name="T22" fmla="*/ 836 w 870"/>
                <a:gd name="T23" fmla="*/ 106 h 270"/>
                <a:gd name="T24" fmla="*/ 845 w 870"/>
                <a:gd name="T25" fmla="*/ 100 h 270"/>
                <a:gd name="T26" fmla="*/ 853 w 870"/>
                <a:gd name="T27" fmla="*/ 94 h 270"/>
                <a:gd name="T28" fmla="*/ 860 w 870"/>
                <a:gd name="T29" fmla="*/ 86 h 270"/>
                <a:gd name="T30" fmla="*/ 865 w 870"/>
                <a:gd name="T31" fmla="*/ 77 h 270"/>
                <a:gd name="T32" fmla="*/ 868 w 870"/>
                <a:gd name="T33" fmla="*/ 66 h 270"/>
                <a:gd name="T34" fmla="*/ 870 w 870"/>
                <a:gd name="T35" fmla="*/ 54 h 270"/>
                <a:gd name="T36" fmla="*/ 870 w 870"/>
                <a:gd name="T37" fmla="*/ 54 h 270"/>
                <a:gd name="T38" fmla="*/ 868 w 870"/>
                <a:gd name="T39" fmla="*/ 44 h 270"/>
                <a:gd name="T40" fmla="*/ 865 w 870"/>
                <a:gd name="T41" fmla="*/ 33 h 270"/>
                <a:gd name="T42" fmla="*/ 860 w 870"/>
                <a:gd name="T43" fmla="*/ 24 h 270"/>
                <a:gd name="T44" fmla="*/ 853 w 870"/>
                <a:gd name="T45" fmla="*/ 16 h 270"/>
                <a:gd name="T46" fmla="*/ 845 w 870"/>
                <a:gd name="T47" fmla="*/ 9 h 270"/>
                <a:gd name="T48" fmla="*/ 836 w 870"/>
                <a:gd name="T49" fmla="*/ 4 h 270"/>
                <a:gd name="T50" fmla="*/ 825 w 870"/>
                <a:gd name="T51" fmla="*/ 1 h 270"/>
                <a:gd name="T52" fmla="*/ 813 w 870"/>
                <a:gd name="T53" fmla="*/ 0 h 270"/>
                <a:gd name="T54" fmla="*/ 813 w 870"/>
                <a:gd name="T55" fmla="*/ 0 h 270"/>
                <a:gd name="T56" fmla="*/ 803 w 870"/>
                <a:gd name="T57" fmla="*/ 1 h 270"/>
                <a:gd name="T58" fmla="*/ 794 w 870"/>
                <a:gd name="T59" fmla="*/ 3 h 270"/>
                <a:gd name="T60" fmla="*/ 784 w 870"/>
                <a:gd name="T61" fmla="*/ 8 h 270"/>
                <a:gd name="T62" fmla="*/ 777 w 870"/>
                <a:gd name="T63" fmla="*/ 14 h 270"/>
                <a:gd name="T64" fmla="*/ 770 w 870"/>
                <a:gd name="T65" fmla="*/ 22 h 270"/>
                <a:gd name="T66" fmla="*/ 764 w 870"/>
                <a:gd name="T67" fmla="*/ 30 h 270"/>
                <a:gd name="T68" fmla="*/ 761 w 870"/>
                <a:gd name="T69" fmla="*/ 39 h 270"/>
                <a:gd name="T70" fmla="*/ 760 w 870"/>
                <a:gd name="T71" fmla="*/ 50 h 270"/>
                <a:gd name="T72" fmla="*/ 0 w 870"/>
                <a:gd name="T73" fmla="*/ 270 h 270"/>
                <a:gd name="T74" fmla="*/ 144 w 870"/>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0" h="270">
                  <a:moveTo>
                    <a:pt x="144" y="270"/>
                  </a:moveTo>
                  <a:lnTo>
                    <a:pt x="770" y="88"/>
                  </a:lnTo>
                  <a:lnTo>
                    <a:pt x="770" y="88"/>
                  </a:lnTo>
                  <a:lnTo>
                    <a:pt x="780" y="98"/>
                  </a:lnTo>
                  <a:lnTo>
                    <a:pt x="789" y="103"/>
                  </a:lnTo>
                  <a:lnTo>
                    <a:pt x="795" y="107"/>
                  </a:lnTo>
                  <a:lnTo>
                    <a:pt x="801" y="108"/>
                  </a:lnTo>
                  <a:lnTo>
                    <a:pt x="808" y="109"/>
                  </a:lnTo>
                  <a:lnTo>
                    <a:pt x="813" y="109"/>
                  </a:lnTo>
                  <a:lnTo>
                    <a:pt x="813" y="109"/>
                  </a:lnTo>
                  <a:lnTo>
                    <a:pt x="825" y="108"/>
                  </a:lnTo>
                  <a:lnTo>
                    <a:pt x="836" y="106"/>
                  </a:lnTo>
                  <a:lnTo>
                    <a:pt x="845" y="100"/>
                  </a:lnTo>
                  <a:lnTo>
                    <a:pt x="853" y="94"/>
                  </a:lnTo>
                  <a:lnTo>
                    <a:pt x="860" y="86"/>
                  </a:lnTo>
                  <a:lnTo>
                    <a:pt x="865" y="77"/>
                  </a:lnTo>
                  <a:lnTo>
                    <a:pt x="868" y="66"/>
                  </a:lnTo>
                  <a:lnTo>
                    <a:pt x="870" y="54"/>
                  </a:lnTo>
                  <a:lnTo>
                    <a:pt x="870" y="54"/>
                  </a:lnTo>
                  <a:lnTo>
                    <a:pt x="868" y="44"/>
                  </a:lnTo>
                  <a:lnTo>
                    <a:pt x="865" y="33"/>
                  </a:lnTo>
                  <a:lnTo>
                    <a:pt x="860" y="24"/>
                  </a:lnTo>
                  <a:lnTo>
                    <a:pt x="853" y="16"/>
                  </a:lnTo>
                  <a:lnTo>
                    <a:pt x="845" y="9"/>
                  </a:lnTo>
                  <a:lnTo>
                    <a:pt x="836" y="4"/>
                  </a:lnTo>
                  <a:lnTo>
                    <a:pt x="825" y="1"/>
                  </a:lnTo>
                  <a:lnTo>
                    <a:pt x="813" y="0"/>
                  </a:lnTo>
                  <a:lnTo>
                    <a:pt x="813" y="0"/>
                  </a:lnTo>
                  <a:lnTo>
                    <a:pt x="803" y="1"/>
                  </a:lnTo>
                  <a:lnTo>
                    <a:pt x="794" y="3"/>
                  </a:lnTo>
                  <a:lnTo>
                    <a:pt x="784" y="8"/>
                  </a:lnTo>
                  <a:lnTo>
                    <a:pt x="777" y="14"/>
                  </a:lnTo>
                  <a:lnTo>
                    <a:pt x="770" y="22"/>
                  </a:lnTo>
                  <a:lnTo>
                    <a:pt x="764" y="30"/>
                  </a:lnTo>
                  <a:lnTo>
                    <a:pt x="761" y="39"/>
                  </a:lnTo>
                  <a:lnTo>
                    <a:pt x="760" y="50"/>
                  </a:lnTo>
                  <a:lnTo>
                    <a:pt x="0" y="270"/>
                  </a:lnTo>
                  <a:lnTo>
                    <a:pt x="14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8" name="Freeform 7">
              <a:extLst>
                <a:ext uri="{FF2B5EF4-FFF2-40B4-BE49-F238E27FC236}">
                  <a16:creationId xmlns:a16="http://schemas.microsoft.com/office/drawing/2014/main" id="{92D4DD38-1D31-4F08-99ED-039D1BCA49BF}"/>
                </a:ext>
              </a:extLst>
            </p:cNvPr>
            <p:cNvSpPr>
              <a:spLocks/>
            </p:cNvSpPr>
            <p:nvPr/>
          </p:nvSpPr>
          <p:spPr bwMode="auto">
            <a:xfrm>
              <a:off x="5899150" y="3559175"/>
              <a:ext cx="231775" cy="231775"/>
            </a:xfrm>
            <a:custGeom>
              <a:avLst/>
              <a:gdLst>
                <a:gd name="T0" fmla="*/ 219 w 437"/>
                <a:gd name="T1" fmla="*/ 0 h 438"/>
                <a:gd name="T2" fmla="*/ 174 w 437"/>
                <a:gd name="T3" fmla="*/ 5 h 438"/>
                <a:gd name="T4" fmla="*/ 133 w 437"/>
                <a:gd name="T5" fmla="*/ 18 h 438"/>
                <a:gd name="T6" fmla="*/ 96 w 437"/>
                <a:gd name="T7" fmla="*/ 37 h 438"/>
                <a:gd name="T8" fmla="*/ 64 w 437"/>
                <a:gd name="T9" fmla="*/ 64 h 438"/>
                <a:gd name="T10" fmla="*/ 38 w 437"/>
                <a:gd name="T11" fmla="*/ 97 h 438"/>
                <a:gd name="T12" fmla="*/ 17 w 437"/>
                <a:gd name="T13" fmla="*/ 134 h 438"/>
                <a:gd name="T14" fmla="*/ 5 w 437"/>
                <a:gd name="T15" fmla="*/ 175 h 438"/>
                <a:gd name="T16" fmla="*/ 0 w 437"/>
                <a:gd name="T17" fmla="*/ 218 h 438"/>
                <a:gd name="T18" fmla="*/ 1 w 437"/>
                <a:gd name="T19" fmla="*/ 241 h 438"/>
                <a:gd name="T20" fmla="*/ 9 w 437"/>
                <a:gd name="T21" fmla="*/ 284 h 438"/>
                <a:gd name="T22" fmla="*/ 26 w 437"/>
                <a:gd name="T23" fmla="*/ 323 h 438"/>
                <a:gd name="T24" fmla="*/ 50 w 437"/>
                <a:gd name="T25" fmla="*/ 357 h 438"/>
                <a:gd name="T26" fmla="*/ 80 w 437"/>
                <a:gd name="T27" fmla="*/ 388 h 438"/>
                <a:gd name="T28" fmla="*/ 115 w 437"/>
                <a:gd name="T29" fmla="*/ 411 h 438"/>
                <a:gd name="T30" fmla="*/ 153 w 437"/>
                <a:gd name="T31" fmla="*/ 427 h 438"/>
                <a:gd name="T32" fmla="*/ 196 w 437"/>
                <a:gd name="T33" fmla="*/ 437 h 438"/>
                <a:gd name="T34" fmla="*/ 219 w 437"/>
                <a:gd name="T35" fmla="*/ 438 h 438"/>
                <a:gd name="T36" fmla="*/ 263 w 437"/>
                <a:gd name="T37" fmla="*/ 433 h 438"/>
                <a:gd name="T38" fmla="*/ 304 w 437"/>
                <a:gd name="T39" fmla="*/ 420 h 438"/>
                <a:gd name="T40" fmla="*/ 341 w 437"/>
                <a:gd name="T41" fmla="*/ 401 h 438"/>
                <a:gd name="T42" fmla="*/ 373 w 437"/>
                <a:gd name="T43" fmla="*/ 374 h 438"/>
                <a:gd name="T44" fmla="*/ 399 w 437"/>
                <a:gd name="T45" fmla="*/ 341 h 438"/>
                <a:gd name="T46" fmla="*/ 419 w 437"/>
                <a:gd name="T47" fmla="*/ 304 h 438"/>
                <a:gd name="T48" fmla="*/ 432 w 437"/>
                <a:gd name="T49" fmla="*/ 263 h 438"/>
                <a:gd name="T50" fmla="*/ 437 w 437"/>
                <a:gd name="T51" fmla="*/ 218 h 438"/>
                <a:gd name="T52" fmla="*/ 436 w 437"/>
                <a:gd name="T53" fmla="*/ 196 h 438"/>
                <a:gd name="T54" fmla="*/ 428 w 437"/>
                <a:gd name="T55" fmla="*/ 154 h 438"/>
                <a:gd name="T56" fmla="*/ 410 w 437"/>
                <a:gd name="T57" fmla="*/ 115 h 438"/>
                <a:gd name="T58" fmla="*/ 387 w 437"/>
                <a:gd name="T59" fmla="*/ 80 h 438"/>
                <a:gd name="T60" fmla="*/ 357 w 437"/>
                <a:gd name="T61" fmla="*/ 50 h 438"/>
                <a:gd name="T62" fmla="*/ 322 w 437"/>
                <a:gd name="T63" fmla="*/ 27 h 438"/>
                <a:gd name="T64" fmla="*/ 284 w 437"/>
                <a:gd name="T65" fmla="*/ 11 h 438"/>
                <a:gd name="T66" fmla="*/ 241 w 437"/>
                <a:gd name="T67" fmla="*/ 1 h 438"/>
                <a:gd name="T68" fmla="*/ 219 w 437"/>
                <a:gd name="T6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438">
                  <a:moveTo>
                    <a:pt x="219" y="0"/>
                  </a:moveTo>
                  <a:lnTo>
                    <a:pt x="219" y="0"/>
                  </a:lnTo>
                  <a:lnTo>
                    <a:pt x="196" y="1"/>
                  </a:lnTo>
                  <a:lnTo>
                    <a:pt x="174" y="5"/>
                  </a:lnTo>
                  <a:lnTo>
                    <a:pt x="153" y="11"/>
                  </a:lnTo>
                  <a:lnTo>
                    <a:pt x="133" y="18"/>
                  </a:lnTo>
                  <a:lnTo>
                    <a:pt x="115" y="27"/>
                  </a:lnTo>
                  <a:lnTo>
                    <a:pt x="96" y="37"/>
                  </a:lnTo>
                  <a:lnTo>
                    <a:pt x="80" y="50"/>
                  </a:lnTo>
                  <a:lnTo>
                    <a:pt x="64" y="64"/>
                  </a:lnTo>
                  <a:lnTo>
                    <a:pt x="50" y="80"/>
                  </a:lnTo>
                  <a:lnTo>
                    <a:pt x="38" y="97"/>
                  </a:lnTo>
                  <a:lnTo>
                    <a:pt x="26" y="115"/>
                  </a:lnTo>
                  <a:lnTo>
                    <a:pt x="17" y="134"/>
                  </a:lnTo>
                  <a:lnTo>
                    <a:pt x="9" y="154"/>
                  </a:lnTo>
                  <a:lnTo>
                    <a:pt x="5" y="175"/>
                  </a:lnTo>
                  <a:lnTo>
                    <a:pt x="1" y="196"/>
                  </a:lnTo>
                  <a:lnTo>
                    <a:pt x="0" y="218"/>
                  </a:lnTo>
                  <a:lnTo>
                    <a:pt x="0" y="218"/>
                  </a:lnTo>
                  <a:lnTo>
                    <a:pt x="1" y="241"/>
                  </a:lnTo>
                  <a:lnTo>
                    <a:pt x="5" y="263"/>
                  </a:lnTo>
                  <a:lnTo>
                    <a:pt x="9" y="284"/>
                  </a:lnTo>
                  <a:lnTo>
                    <a:pt x="17" y="304"/>
                  </a:lnTo>
                  <a:lnTo>
                    <a:pt x="26" y="323"/>
                  </a:lnTo>
                  <a:lnTo>
                    <a:pt x="38" y="341"/>
                  </a:lnTo>
                  <a:lnTo>
                    <a:pt x="50" y="357"/>
                  </a:lnTo>
                  <a:lnTo>
                    <a:pt x="64" y="374"/>
                  </a:lnTo>
                  <a:lnTo>
                    <a:pt x="80" y="388"/>
                  </a:lnTo>
                  <a:lnTo>
                    <a:pt x="96" y="401"/>
                  </a:lnTo>
                  <a:lnTo>
                    <a:pt x="115" y="411"/>
                  </a:lnTo>
                  <a:lnTo>
                    <a:pt x="133" y="420"/>
                  </a:lnTo>
                  <a:lnTo>
                    <a:pt x="153" y="427"/>
                  </a:lnTo>
                  <a:lnTo>
                    <a:pt x="174" y="433"/>
                  </a:lnTo>
                  <a:lnTo>
                    <a:pt x="196" y="437"/>
                  </a:lnTo>
                  <a:lnTo>
                    <a:pt x="219" y="438"/>
                  </a:lnTo>
                  <a:lnTo>
                    <a:pt x="219" y="438"/>
                  </a:lnTo>
                  <a:lnTo>
                    <a:pt x="241" y="437"/>
                  </a:lnTo>
                  <a:lnTo>
                    <a:pt x="263" y="433"/>
                  </a:lnTo>
                  <a:lnTo>
                    <a:pt x="284" y="427"/>
                  </a:lnTo>
                  <a:lnTo>
                    <a:pt x="304" y="420"/>
                  </a:lnTo>
                  <a:lnTo>
                    <a:pt x="322" y="411"/>
                  </a:lnTo>
                  <a:lnTo>
                    <a:pt x="341" y="401"/>
                  </a:lnTo>
                  <a:lnTo>
                    <a:pt x="357" y="388"/>
                  </a:lnTo>
                  <a:lnTo>
                    <a:pt x="373" y="374"/>
                  </a:lnTo>
                  <a:lnTo>
                    <a:pt x="387" y="357"/>
                  </a:lnTo>
                  <a:lnTo>
                    <a:pt x="399" y="341"/>
                  </a:lnTo>
                  <a:lnTo>
                    <a:pt x="410" y="323"/>
                  </a:lnTo>
                  <a:lnTo>
                    <a:pt x="419" y="304"/>
                  </a:lnTo>
                  <a:lnTo>
                    <a:pt x="428" y="284"/>
                  </a:lnTo>
                  <a:lnTo>
                    <a:pt x="432" y="263"/>
                  </a:lnTo>
                  <a:lnTo>
                    <a:pt x="436" y="241"/>
                  </a:lnTo>
                  <a:lnTo>
                    <a:pt x="437" y="218"/>
                  </a:lnTo>
                  <a:lnTo>
                    <a:pt x="437" y="218"/>
                  </a:lnTo>
                  <a:lnTo>
                    <a:pt x="436" y="196"/>
                  </a:lnTo>
                  <a:lnTo>
                    <a:pt x="432" y="175"/>
                  </a:lnTo>
                  <a:lnTo>
                    <a:pt x="428" y="154"/>
                  </a:lnTo>
                  <a:lnTo>
                    <a:pt x="419" y="134"/>
                  </a:lnTo>
                  <a:lnTo>
                    <a:pt x="410" y="115"/>
                  </a:lnTo>
                  <a:lnTo>
                    <a:pt x="399" y="97"/>
                  </a:lnTo>
                  <a:lnTo>
                    <a:pt x="387" y="80"/>
                  </a:lnTo>
                  <a:lnTo>
                    <a:pt x="373" y="64"/>
                  </a:lnTo>
                  <a:lnTo>
                    <a:pt x="357" y="50"/>
                  </a:lnTo>
                  <a:lnTo>
                    <a:pt x="341" y="37"/>
                  </a:lnTo>
                  <a:lnTo>
                    <a:pt x="322" y="27"/>
                  </a:lnTo>
                  <a:lnTo>
                    <a:pt x="304" y="18"/>
                  </a:lnTo>
                  <a:lnTo>
                    <a:pt x="284" y="11"/>
                  </a:lnTo>
                  <a:lnTo>
                    <a:pt x="263" y="5"/>
                  </a:lnTo>
                  <a:lnTo>
                    <a:pt x="241" y="1"/>
                  </a:lnTo>
                  <a:lnTo>
                    <a:pt x="219" y="0"/>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8">
              <a:extLst>
                <a:ext uri="{FF2B5EF4-FFF2-40B4-BE49-F238E27FC236}">
                  <a16:creationId xmlns:a16="http://schemas.microsoft.com/office/drawing/2014/main" id="{B91D8C80-7C36-41AD-80BB-95BE5366EBE2}"/>
                </a:ext>
              </a:extLst>
            </p:cNvPr>
            <p:cNvSpPr>
              <a:spLocks noEditPoints="1"/>
            </p:cNvSpPr>
            <p:nvPr/>
          </p:nvSpPr>
          <p:spPr bwMode="auto">
            <a:xfrm>
              <a:off x="5491163" y="3465513"/>
              <a:ext cx="728662" cy="417512"/>
            </a:xfrm>
            <a:custGeom>
              <a:avLst/>
              <a:gdLst>
                <a:gd name="T0" fmla="*/ 1377 w 1377"/>
                <a:gd name="T1" fmla="*/ 0 h 789"/>
                <a:gd name="T2" fmla="*/ 246 w 1377"/>
                <a:gd name="T3" fmla="*/ 582 h 789"/>
                <a:gd name="T4" fmla="*/ 211 w 1377"/>
                <a:gd name="T5" fmla="*/ 559 h 789"/>
                <a:gd name="T6" fmla="*/ 202 w 1377"/>
                <a:gd name="T7" fmla="*/ 529 h 789"/>
                <a:gd name="T8" fmla="*/ 218 w 1377"/>
                <a:gd name="T9" fmla="*/ 489 h 789"/>
                <a:gd name="T10" fmla="*/ 256 w 1377"/>
                <a:gd name="T11" fmla="*/ 474 h 789"/>
                <a:gd name="T12" fmla="*/ 288 w 1377"/>
                <a:gd name="T13" fmla="*/ 483 h 789"/>
                <a:gd name="T14" fmla="*/ 311 w 1377"/>
                <a:gd name="T15" fmla="*/ 517 h 789"/>
                <a:gd name="T16" fmla="*/ 308 w 1377"/>
                <a:gd name="T17" fmla="*/ 550 h 789"/>
                <a:gd name="T18" fmla="*/ 279 w 1377"/>
                <a:gd name="T19" fmla="*/ 579 h 789"/>
                <a:gd name="T20" fmla="*/ 475 w 1377"/>
                <a:gd name="T21" fmla="*/ 584 h 789"/>
                <a:gd name="T22" fmla="*/ 444 w 1377"/>
                <a:gd name="T23" fmla="*/ 574 h 789"/>
                <a:gd name="T24" fmla="*/ 421 w 1377"/>
                <a:gd name="T25" fmla="*/ 539 h 789"/>
                <a:gd name="T26" fmla="*/ 425 w 1377"/>
                <a:gd name="T27" fmla="*/ 506 h 789"/>
                <a:gd name="T28" fmla="*/ 454 w 1377"/>
                <a:gd name="T29" fmla="*/ 477 h 789"/>
                <a:gd name="T30" fmla="*/ 486 w 1377"/>
                <a:gd name="T31" fmla="*/ 475 h 789"/>
                <a:gd name="T32" fmla="*/ 520 w 1377"/>
                <a:gd name="T33" fmla="*/ 497 h 789"/>
                <a:gd name="T34" fmla="*/ 530 w 1377"/>
                <a:gd name="T35" fmla="*/ 529 h 789"/>
                <a:gd name="T36" fmla="*/ 514 w 1377"/>
                <a:gd name="T37" fmla="*/ 567 h 789"/>
                <a:gd name="T38" fmla="*/ 475 w 1377"/>
                <a:gd name="T39" fmla="*/ 584 h 789"/>
                <a:gd name="T40" fmla="*/ 288 w 1377"/>
                <a:gd name="T41" fmla="*/ 324 h 789"/>
                <a:gd name="T42" fmla="*/ 282 w 1377"/>
                <a:gd name="T43" fmla="*/ 307 h 789"/>
                <a:gd name="T44" fmla="*/ 263 w 1377"/>
                <a:gd name="T45" fmla="*/ 294 h 789"/>
                <a:gd name="T46" fmla="*/ 245 w 1377"/>
                <a:gd name="T47" fmla="*/ 296 h 789"/>
                <a:gd name="T48" fmla="*/ 228 w 1377"/>
                <a:gd name="T49" fmla="*/ 313 h 789"/>
                <a:gd name="T50" fmla="*/ 196 w 1377"/>
                <a:gd name="T51" fmla="*/ 361 h 789"/>
                <a:gd name="T52" fmla="*/ 175 w 1377"/>
                <a:gd name="T53" fmla="*/ 358 h 789"/>
                <a:gd name="T54" fmla="*/ 137 w 1377"/>
                <a:gd name="T55" fmla="*/ 329 h 789"/>
                <a:gd name="T56" fmla="*/ 126 w 1377"/>
                <a:gd name="T57" fmla="*/ 298 h 789"/>
                <a:gd name="T58" fmla="*/ 126 w 1377"/>
                <a:gd name="T59" fmla="*/ 275 h 789"/>
                <a:gd name="T60" fmla="*/ 145 w 1377"/>
                <a:gd name="T61" fmla="*/ 239 h 789"/>
                <a:gd name="T62" fmla="*/ 182 w 1377"/>
                <a:gd name="T63" fmla="*/ 219 h 789"/>
                <a:gd name="T64" fmla="*/ 542 w 1377"/>
                <a:gd name="T65" fmla="*/ 218 h 789"/>
                <a:gd name="T66" fmla="*/ 570 w 1377"/>
                <a:gd name="T67" fmla="*/ 224 h 789"/>
                <a:gd name="T68" fmla="*/ 609 w 1377"/>
                <a:gd name="T69" fmla="*/ 261 h 789"/>
                <a:gd name="T70" fmla="*/ 614 w 1377"/>
                <a:gd name="T71" fmla="*/ 289 h 789"/>
                <a:gd name="T72" fmla="*/ 611 w 1377"/>
                <a:gd name="T73" fmla="*/ 310 h 789"/>
                <a:gd name="T74" fmla="*/ 582 w 1377"/>
                <a:gd name="T75" fmla="*/ 349 h 789"/>
                <a:gd name="T76" fmla="*/ 549 w 1377"/>
                <a:gd name="T77" fmla="*/ 361 h 789"/>
                <a:gd name="T78" fmla="*/ 989 w 1377"/>
                <a:gd name="T79" fmla="*/ 655 h 789"/>
                <a:gd name="T80" fmla="*/ 888 w 1377"/>
                <a:gd name="T81" fmla="*/ 634 h 789"/>
                <a:gd name="T82" fmla="*/ 805 w 1377"/>
                <a:gd name="T83" fmla="*/ 578 h 789"/>
                <a:gd name="T84" fmla="*/ 749 w 1377"/>
                <a:gd name="T85" fmla="*/ 496 h 789"/>
                <a:gd name="T86" fmla="*/ 729 w 1377"/>
                <a:gd name="T87" fmla="*/ 394 h 789"/>
                <a:gd name="T88" fmla="*/ 741 w 1377"/>
                <a:gd name="T89" fmla="*/ 317 h 789"/>
                <a:gd name="T90" fmla="*/ 789 w 1377"/>
                <a:gd name="T91" fmla="*/ 230 h 789"/>
                <a:gd name="T92" fmla="*/ 865 w 1377"/>
                <a:gd name="T93" fmla="*/ 167 h 789"/>
                <a:gd name="T94" fmla="*/ 962 w 1377"/>
                <a:gd name="T95" fmla="*/ 136 h 789"/>
                <a:gd name="T96" fmla="*/ 1041 w 1377"/>
                <a:gd name="T97" fmla="*/ 141 h 789"/>
                <a:gd name="T98" fmla="*/ 1133 w 1377"/>
                <a:gd name="T99" fmla="*/ 180 h 789"/>
                <a:gd name="T100" fmla="*/ 1203 w 1377"/>
                <a:gd name="T101" fmla="*/ 250 h 789"/>
                <a:gd name="T102" fmla="*/ 1243 w 1377"/>
                <a:gd name="T103" fmla="*/ 343 h 789"/>
                <a:gd name="T104" fmla="*/ 1247 w 1377"/>
                <a:gd name="T105" fmla="*/ 421 h 789"/>
                <a:gd name="T106" fmla="*/ 1216 w 1377"/>
                <a:gd name="T107" fmla="*/ 518 h 789"/>
                <a:gd name="T108" fmla="*/ 1153 w 1377"/>
                <a:gd name="T109" fmla="*/ 595 h 789"/>
                <a:gd name="T110" fmla="*/ 1066 w 1377"/>
                <a:gd name="T111" fmla="*/ 643 h 789"/>
                <a:gd name="T112" fmla="*/ 989 w 1377"/>
                <a:gd name="T113" fmla="*/ 655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7" h="789">
                  <a:moveTo>
                    <a:pt x="0" y="0"/>
                  </a:moveTo>
                  <a:lnTo>
                    <a:pt x="0" y="789"/>
                  </a:lnTo>
                  <a:lnTo>
                    <a:pt x="1377" y="789"/>
                  </a:lnTo>
                  <a:lnTo>
                    <a:pt x="1377" y="0"/>
                  </a:lnTo>
                  <a:lnTo>
                    <a:pt x="0" y="0"/>
                  </a:lnTo>
                  <a:close/>
                  <a:moveTo>
                    <a:pt x="256" y="584"/>
                  </a:moveTo>
                  <a:lnTo>
                    <a:pt x="256" y="584"/>
                  </a:lnTo>
                  <a:lnTo>
                    <a:pt x="246" y="582"/>
                  </a:lnTo>
                  <a:lnTo>
                    <a:pt x="235" y="579"/>
                  </a:lnTo>
                  <a:lnTo>
                    <a:pt x="226" y="574"/>
                  </a:lnTo>
                  <a:lnTo>
                    <a:pt x="218" y="567"/>
                  </a:lnTo>
                  <a:lnTo>
                    <a:pt x="211" y="559"/>
                  </a:lnTo>
                  <a:lnTo>
                    <a:pt x="206" y="550"/>
                  </a:lnTo>
                  <a:lnTo>
                    <a:pt x="203" y="539"/>
                  </a:lnTo>
                  <a:lnTo>
                    <a:pt x="202" y="529"/>
                  </a:lnTo>
                  <a:lnTo>
                    <a:pt x="202" y="529"/>
                  </a:lnTo>
                  <a:lnTo>
                    <a:pt x="203" y="517"/>
                  </a:lnTo>
                  <a:lnTo>
                    <a:pt x="206" y="506"/>
                  </a:lnTo>
                  <a:lnTo>
                    <a:pt x="211" y="497"/>
                  </a:lnTo>
                  <a:lnTo>
                    <a:pt x="218" y="489"/>
                  </a:lnTo>
                  <a:lnTo>
                    <a:pt x="226" y="483"/>
                  </a:lnTo>
                  <a:lnTo>
                    <a:pt x="235" y="477"/>
                  </a:lnTo>
                  <a:lnTo>
                    <a:pt x="246" y="475"/>
                  </a:lnTo>
                  <a:lnTo>
                    <a:pt x="256" y="474"/>
                  </a:lnTo>
                  <a:lnTo>
                    <a:pt x="256" y="474"/>
                  </a:lnTo>
                  <a:lnTo>
                    <a:pt x="268" y="475"/>
                  </a:lnTo>
                  <a:lnTo>
                    <a:pt x="279" y="477"/>
                  </a:lnTo>
                  <a:lnTo>
                    <a:pt x="288" y="483"/>
                  </a:lnTo>
                  <a:lnTo>
                    <a:pt x="296" y="489"/>
                  </a:lnTo>
                  <a:lnTo>
                    <a:pt x="302" y="497"/>
                  </a:lnTo>
                  <a:lnTo>
                    <a:pt x="308" y="506"/>
                  </a:lnTo>
                  <a:lnTo>
                    <a:pt x="311" y="517"/>
                  </a:lnTo>
                  <a:lnTo>
                    <a:pt x="311" y="529"/>
                  </a:lnTo>
                  <a:lnTo>
                    <a:pt x="311" y="529"/>
                  </a:lnTo>
                  <a:lnTo>
                    <a:pt x="311" y="539"/>
                  </a:lnTo>
                  <a:lnTo>
                    <a:pt x="308" y="550"/>
                  </a:lnTo>
                  <a:lnTo>
                    <a:pt x="302" y="559"/>
                  </a:lnTo>
                  <a:lnTo>
                    <a:pt x="296" y="567"/>
                  </a:lnTo>
                  <a:lnTo>
                    <a:pt x="288" y="574"/>
                  </a:lnTo>
                  <a:lnTo>
                    <a:pt x="279" y="579"/>
                  </a:lnTo>
                  <a:lnTo>
                    <a:pt x="268" y="582"/>
                  </a:lnTo>
                  <a:lnTo>
                    <a:pt x="256" y="584"/>
                  </a:lnTo>
                  <a:lnTo>
                    <a:pt x="256" y="584"/>
                  </a:lnTo>
                  <a:close/>
                  <a:moveTo>
                    <a:pt x="475" y="584"/>
                  </a:moveTo>
                  <a:lnTo>
                    <a:pt x="475" y="584"/>
                  </a:lnTo>
                  <a:lnTo>
                    <a:pt x="464" y="582"/>
                  </a:lnTo>
                  <a:lnTo>
                    <a:pt x="454" y="579"/>
                  </a:lnTo>
                  <a:lnTo>
                    <a:pt x="444" y="574"/>
                  </a:lnTo>
                  <a:lnTo>
                    <a:pt x="436" y="567"/>
                  </a:lnTo>
                  <a:lnTo>
                    <a:pt x="429" y="559"/>
                  </a:lnTo>
                  <a:lnTo>
                    <a:pt x="425" y="550"/>
                  </a:lnTo>
                  <a:lnTo>
                    <a:pt x="421" y="539"/>
                  </a:lnTo>
                  <a:lnTo>
                    <a:pt x="420" y="529"/>
                  </a:lnTo>
                  <a:lnTo>
                    <a:pt x="420" y="529"/>
                  </a:lnTo>
                  <a:lnTo>
                    <a:pt x="421" y="517"/>
                  </a:lnTo>
                  <a:lnTo>
                    <a:pt x="425" y="506"/>
                  </a:lnTo>
                  <a:lnTo>
                    <a:pt x="429" y="497"/>
                  </a:lnTo>
                  <a:lnTo>
                    <a:pt x="436" y="489"/>
                  </a:lnTo>
                  <a:lnTo>
                    <a:pt x="444" y="483"/>
                  </a:lnTo>
                  <a:lnTo>
                    <a:pt x="454" y="477"/>
                  </a:lnTo>
                  <a:lnTo>
                    <a:pt x="464" y="475"/>
                  </a:lnTo>
                  <a:lnTo>
                    <a:pt x="475" y="474"/>
                  </a:lnTo>
                  <a:lnTo>
                    <a:pt x="475" y="474"/>
                  </a:lnTo>
                  <a:lnTo>
                    <a:pt x="486" y="475"/>
                  </a:lnTo>
                  <a:lnTo>
                    <a:pt x="497" y="477"/>
                  </a:lnTo>
                  <a:lnTo>
                    <a:pt x="506" y="483"/>
                  </a:lnTo>
                  <a:lnTo>
                    <a:pt x="514" y="489"/>
                  </a:lnTo>
                  <a:lnTo>
                    <a:pt x="520" y="497"/>
                  </a:lnTo>
                  <a:lnTo>
                    <a:pt x="526" y="506"/>
                  </a:lnTo>
                  <a:lnTo>
                    <a:pt x="530" y="517"/>
                  </a:lnTo>
                  <a:lnTo>
                    <a:pt x="530" y="529"/>
                  </a:lnTo>
                  <a:lnTo>
                    <a:pt x="530" y="529"/>
                  </a:lnTo>
                  <a:lnTo>
                    <a:pt x="530" y="539"/>
                  </a:lnTo>
                  <a:lnTo>
                    <a:pt x="526" y="550"/>
                  </a:lnTo>
                  <a:lnTo>
                    <a:pt x="520" y="559"/>
                  </a:lnTo>
                  <a:lnTo>
                    <a:pt x="514" y="567"/>
                  </a:lnTo>
                  <a:lnTo>
                    <a:pt x="506" y="574"/>
                  </a:lnTo>
                  <a:lnTo>
                    <a:pt x="497" y="579"/>
                  </a:lnTo>
                  <a:lnTo>
                    <a:pt x="486" y="582"/>
                  </a:lnTo>
                  <a:lnTo>
                    <a:pt x="475" y="584"/>
                  </a:lnTo>
                  <a:lnTo>
                    <a:pt x="475" y="584"/>
                  </a:lnTo>
                  <a:close/>
                  <a:moveTo>
                    <a:pt x="542" y="361"/>
                  </a:moveTo>
                  <a:lnTo>
                    <a:pt x="288" y="361"/>
                  </a:lnTo>
                  <a:lnTo>
                    <a:pt x="288" y="324"/>
                  </a:lnTo>
                  <a:lnTo>
                    <a:pt x="288" y="324"/>
                  </a:lnTo>
                  <a:lnTo>
                    <a:pt x="287" y="319"/>
                  </a:lnTo>
                  <a:lnTo>
                    <a:pt x="286" y="313"/>
                  </a:lnTo>
                  <a:lnTo>
                    <a:pt x="282" y="307"/>
                  </a:lnTo>
                  <a:lnTo>
                    <a:pt x="279" y="302"/>
                  </a:lnTo>
                  <a:lnTo>
                    <a:pt x="274" y="299"/>
                  </a:lnTo>
                  <a:lnTo>
                    <a:pt x="269" y="296"/>
                  </a:lnTo>
                  <a:lnTo>
                    <a:pt x="263" y="294"/>
                  </a:lnTo>
                  <a:lnTo>
                    <a:pt x="256" y="294"/>
                  </a:lnTo>
                  <a:lnTo>
                    <a:pt x="256" y="294"/>
                  </a:lnTo>
                  <a:lnTo>
                    <a:pt x="251" y="294"/>
                  </a:lnTo>
                  <a:lnTo>
                    <a:pt x="245" y="296"/>
                  </a:lnTo>
                  <a:lnTo>
                    <a:pt x="239" y="299"/>
                  </a:lnTo>
                  <a:lnTo>
                    <a:pt x="234" y="302"/>
                  </a:lnTo>
                  <a:lnTo>
                    <a:pt x="231" y="307"/>
                  </a:lnTo>
                  <a:lnTo>
                    <a:pt x="228" y="313"/>
                  </a:lnTo>
                  <a:lnTo>
                    <a:pt x="226" y="319"/>
                  </a:lnTo>
                  <a:lnTo>
                    <a:pt x="226" y="324"/>
                  </a:lnTo>
                  <a:lnTo>
                    <a:pt x="226" y="361"/>
                  </a:lnTo>
                  <a:lnTo>
                    <a:pt x="196" y="361"/>
                  </a:lnTo>
                  <a:lnTo>
                    <a:pt x="196" y="361"/>
                  </a:lnTo>
                  <a:lnTo>
                    <a:pt x="189" y="361"/>
                  </a:lnTo>
                  <a:lnTo>
                    <a:pt x="182" y="359"/>
                  </a:lnTo>
                  <a:lnTo>
                    <a:pt x="175" y="358"/>
                  </a:lnTo>
                  <a:lnTo>
                    <a:pt x="169" y="356"/>
                  </a:lnTo>
                  <a:lnTo>
                    <a:pt x="156" y="349"/>
                  </a:lnTo>
                  <a:lnTo>
                    <a:pt x="145" y="341"/>
                  </a:lnTo>
                  <a:lnTo>
                    <a:pt x="137" y="329"/>
                  </a:lnTo>
                  <a:lnTo>
                    <a:pt x="130" y="317"/>
                  </a:lnTo>
                  <a:lnTo>
                    <a:pt x="128" y="310"/>
                  </a:lnTo>
                  <a:lnTo>
                    <a:pt x="126" y="305"/>
                  </a:lnTo>
                  <a:lnTo>
                    <a:pt x="126" y="298"/>
                  </a:lnTo>
                  <a:lnTo>
                    <a:pt x="124" y="289"/>
                  </a:lnTo>
                  <a:lnTo>
                    <a:pt x="124" y="289"/>
                  </a:lnTo>
                  <a:lnTo>
                    <a:pt x="126" y="282"/>
                  </a:lnTo>
                  <a:lnTo>
                    <a:pt x="126" y="275"/>
                  </a:lnTo>
                  <a:lnTo>
                    <a:pt x="128" y="268"/>
                  </a:lnTo>
                  <a:lnTo>
                    <a:pt x="130" y="261"/>
                  </a:lnTo>
                  <a:lnTo>
                    <a:pt x="137" y="250"/>
                  </a:lnTo>
                  <a:lnTo>
                    <a:pt x="145" y="239"/>
                  </a:lnTo>
                  <a:lnTo>
                    <a:pt x="156" y="230"/>
                  </a:lnTo>
                  <a:lnTo>
                    <a:pt x="169" y="224"/>
                  </a:lnTo>
                  <a:lnTo>
                    <a:pt x="175" y="222"/>
                  </a:lnTo>
                  <a:lnTo>
                    <a:pt x="182" y="219"/>
                  </a:lnTo>
                  <a:lnTo>
                    <a:pt x="189" y="218"/>
                  </a:lnTo>
                  <a:lnTo>
                    <a:pt x="196" y="218"/>
                  </a:lnTo>
                  <a:lnTo>
                    <a:pt x="542" y="218"/>
                  </a:lnTo>
                  <a:lnTo>
                    <a:pt x="542" y="218"/>
                  </a:lnTo>
                  <a:lnTo>
                    <a:pt x="549" y="218"/>
                  </a:lnTo>
                  <a:lnTo>
                    <a:pt x="556" y="219"/>
                  </a:lnTo>
                  <a:lnTo>
                    <a:pt x="563" y="222"/>
                  </a:lnTo>
                  <a:lnTo>
                    <a:pt x="570" y="224"/>
                  </a:lnTo>
                  <a:lnTo>
                    <a:pt x="582" y="230"/>
                  </a:lnTo>
                  <a:lnTo>
                    <a:pt x="593" y="239"/>
                  </a:lnTo>
                  <a:lnTo>
                    <a:pt x="602" y="250"/>
                  </a:lnTo>
                  <a:lnTo>
                    <a:pt x="609" y="261"/>
                  </a:lnTo>
                  <a:lnTo>
                    <a:pt x="611" y="268"/>
                  </a:lnTo>
                  <a:lnTo>
                    <a:pt x="613" y="275"/>
                  </a:lnTo>
                  <a:lnTo>
                    <a:pt x="614" y="282"/>
                  </a:lnTo>
                  <a:lnTo>
                    <a:pt x="614" y="289"/>
                  </a:lnTo>
                  <a:lnTo>
                    <a:pt x="614" y="289"/>
                  </a:lnTo>
                  <a:lnTo>
                    <a:pt x="614" y="298"/>
                  </a:lnTo>
                  <a:lnTo>
                    <a:pt x="613" y="305"/>
                  </a:lnTo>
                  <a:lnTo>
                    <a:pt x="611" y="310"/>
                  </a:lnTo>
                  <a:lnTo>
                    <a:pt x="609" y="317"/>
                  </a:lnTo>
                  <a:lnTo>
                    <a:pt x="602" y="329"/>
                  </a:lnTo>
                  <a:lnTo>
                    <a:pt x="593" y="341"/>
                  </a:lnTo>
                  <a:lnTo>
                    <a:pt x="582" y="349"/>
                  </a:lnTo>
                  <a:lnTo>
                    <a:pt x="570" y="356"/>
                  </a:lnTo>
                  <a:lnTo>
                    <a:pt x="563" y="358"/>
                  </a:lnTo>
                  <a:lnTo>
                    <a:pt x="556" y="359"/>
                  </a:lnTo>
                  <a:lnTo>
                    <a:pt x="549" y="361"/>
                  </a:lnTo>
                  <a:lnTo>
                    <a:pt x="542" y="361"/>
                  </a:lnTo>
                  <a:lnTo>
                    <a:pt x="542" y="361"/>
                  </a:lnTo>
                  <a:close/>
                  <a:moveTo>
                    <a:pt x="989" y="655"/>
                  </a:moveTo>
                  <a:lnTo>
                    <a:pt x="989" y="655"/>
                  </a:lnTo>
                  <a:lnTo>
                    <a:pt x="962" y="652"/>
                  </a:lnTo>
                  <a:lnTo>
                    <a:pt x="936" y="649"/>
                  </a:lnTo>
                  <a:lnTo>
                    <a:pt x="911" y="643"/>
                  </a:lnTo>
                  <a:lnTo>
                    <a:pt x="888" y="634"/>
                  </a:lnTo>
                  <a:lnTo>
                    <a:pt x="865" y="623"/>
                  </a:lnTo>
                  <a:lnTo>
                    <a:pt x="844" y="610"/>
                  </a:lnTo>
                  <a:lnTo>
                    <a:pt x="824" y="595"/>
                  </a:lnTo>
                  <a:lnTo>
                    <a:pt x="805" y="578"/>
                  </a:lnTo>
                  <a:lnTo>
                    <a:pt x="789" y="560"/>
                  </a:lnTo>
                  <a:lnTo>
                    <a:pt x="774" y="540"/>
                  </a:lnTo>
                  <a:lnTo>
                    <a:pt x="761" y="518"/>
                  </a:lnTo>
                  <a:lnTo>
                    <a:pt x="749" y="496"/>
                  </a:lnTo>
                  <a:lnTo>
                    <a:pt x="741" y="471"/>
                  </a:lnTo>
                  <a:lnTo>
                    <a:pt x="734" y="447"/>
                  </a:lnTo>
                  <a:lnTo>
                    <a:pt x="730" y="421"/>
                  </a:lnTo>
                  <a:lnTo>
                    <a:pt x="729" y="394"/>
                  </a:lnTo>
                  <a:lnTo>
                    <a:pt x="729" y="394"/>
                  </a:lnTo>
                  <a:lnTo>
                    <a:pt x="730" y="369"/>
                  </a:lnTo>
                  <a:lnTo>
                    <a:pt x="734" y="343"/>
                  </a:lnTo>
                  <a:lnTo>
                    <a:pt x="741" y="317"/>
                  </a:lnTo>
                  <a:lnTo>
                    <a:pt x="749" y="294"/>
                  </a:lnTo>
                  <a:lnTo>
                    <a:pt x="761" y="272"/>
                  </a:lnTo>
                  <a:lnTo>
                    <a:pt x="774" y="250"/>
                  </a:lnTo>
                  <a:lnTo>
                    <a:pt x="789" y="230"/>
                  </a:lnTo>
                  <a:lnTo>
                    <a:pt x="805" y="211"/>
                  </a:lnTo>
                  <a:lnTo>
                    <a:pt x="824" y="195"/>
                  </a:lnTo>
                  <a:lnTo>
                    <a:pt x="844" y="180"/>
                  </a:lnTo>
                  <a:lnTo>
                    <a:pt x="865" y="167"/>
                  </a:lnTo>
                  <a:lnTo>
                    <a:pt x="888" y="156"/>
                  </a:lnTo>
                  <a:lnTo>
                    <a:pt x="911" y="147"/>
                  </a:lnTo>
                  <a:lnTo>
                    <a:pt x="936" y="141"/>
                  </a:lnTo>
                  <a:lnTo>
                    <a:pt x="962" y="136"/>
                  </a:lnTo>
                  <a:lnTo>
                    <a:pt x="989" y="135"/>
                  </a:lnTo>
                  <a:lnTo>
                    <a:pt x="989" y="135"/>
                  </a:lnTo>
                  <a:lnTo>
                    <a:pt x="1015" y="136"/>
                  </a:lnTo>
                  <a:lnTo>
                    <a:pt x="1041" y="141"/>
                  </a:lnTo>
                  <a:lnTo>
                    <a:pt x="1066" y="147"/>
                  </a:lnTo>
                  <a:lnTo>
                    <a:pt x="1089" y="156"/>
                  </a:lnTo>
                  <a:lnTo>
                    <a:pt x="1112" y="167"/>
                  </a:lnTo>
                  <a:lnTo>
                    <a:pt x="1133" y="180"/>
                  </a:lnTo>
                  <a:lnTo>
                    <a:pt x="1153" y="195"/>
                  </a:lnTo>
                  <a:lnTo>
                    <a:pt x="1172" y="211"/>
                  </a:lnTo>
                  <a:lnTo>
                    <a:pt x="1188" y="230"/>
                  </a:lnTo>
                  <a:lnTo>
                    <a:pt x="1203" y="250"/>
                  </a:lnTo>
                  <a:lnTo>
                    <a:pt x="1216" y="272"/>
                  </a:lnTo>
                  <a:lnTo>
                    <a:pt x="1228" y="294"/>
                  </a:lnTo>
                  <a:lnTo>
                    <a:pt x="1236" y="317"/>
                  </a:lnTo>
                  <a:lnTo>
                    <a:pt x="1243" y="343"/>
                  </a:lnTo>
                  <a:lnTo>
                    <a:pt x="1247" y="369"/>
                  </a:lnTo>
                  <a:lnTo>
                    <a:pt x="1248" y="394"/>
                  </a:lnTo>
                  <a:lnTo>
                    <a:pt x="1248" y="394"/>
                  </a:lnTo>
                  <a:lnTo>
                    <a:pt x="1247" y="421"/>
                  </a:lnTo>
                  <a:lnTo>
                    <a:pt x="1243" y="447"/>
                  </a:lnTo>
                  <a:lnTo>
                    <a:pt x="1236" y="471"/>
                  </a:lnTo>
                  <a:lnTo>
                    <a:pt x="1228" y="496"/>
                  </a:lnTo>
                  <a:lnTo>
                    <a:pt x="1216" y="518"/>
                  </a:lnTo>
                  <a:lnTo>
                    <a:pt x="1203" y="540"/>
                  </a:lnTo>
                  <a:lnTo>
                    <a:pt x="1188" y="560"/>
                  </a:lnTo>
                  <a:lnTo>
                    <a:pt x="1172" y="578"/>
                  </a:lnTo>
                  <a:lnTo>
                    <a:pt x="1153" y="595"/>
                  </a:lnTo>
                  <a:lnTo>
                    <a:pt x="1133" y="610"/>
                  </a:lnTo>
                  <a:lnTo>
                    <a:pt x="1112" y="623"/>
                  </a:lnTo>
                  <a:lnTo>
                    <a:pt x="1089" y="634"/>
                  </a:lnTo>
                  <a:lnTo>
                    <a:pt x="1066" y="643"/>
                  </a:lnTo>
                  <a:lnTo>
                    <a:pt x="1041" y="649"/>
                  </a:lnTo>
                  <a:lnTo>
                    <a:pt x="1015" y="652"/>
                  </a:lnTo>
                  <a:lnTo>
                    <a:pt x="989" y="655"/>
                  </a:lnTo>
                  <a:lnTo>
                    <a:pt x="989" y="6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7" name="Grupa 76" descr="Źródła czerpania informacji o sprawach dotyczących środowiska naturalnego.&#10;&#10;Grafika przedstawia obserwację własnych doświadczeń: 13%.">
            <a:extLst>
              <a:ext uri="{FF2B5EF4-FFF2-40B4-BE49-F238E27FC236}">
                <a16:creationId xmlns:a16="http://schemas.microsoft.com/office/drawing/2014/main" id="{E37DC49E-7533-47BA-9853-D8706FA40C15}"/>
              </a:ext>
            </a:extLst>
          </p:cNvPr>
          <p:cNvGrpSpPr>
            <a:grpSpLocks noChangeAspect="1"/>
          </p:cNvGrpSpPr>
          <p:nvPr/>
        </p:nvGrpSpPr>
        <p:grpSpPr>
          <a:xfrm>
            <a:off x="1676906" y="2903306"/>
            <a:ext cx="360000" cy="360000"/>
            <a:chOff x="5697538" y="1412875"/>
            <a:chExt cx="688975" cy="688975"/>
          </a:xfrm>
          <a:solidFill>
            <a:srgbClr val="CDCDCD"/>
          </a:solidFill>
        </p:grpSpPr>
        <p:sp>
          <p:nvSpPr>
            <p:cNvPr id="78" name="Freeform 48">
              <a:extLst>
                <a:ext uri="{FF2B5EF4-FFF2-40B4-BE49-F238E27FC236}">
                  <a16:creationId xmlns:a16="http://schemas.microsoft.com/office/drawing/2014/main" id="{7DE9C0BD-510D-4339-A476-422BC3222B50}"/>
                </a:ext>
              </a:extLst>
            </p:cNvPr>
            <p:cNvSpPr>
              <a:spLocks noChangeAspect="1" noEditPoints="1"/>
            </p:cNvSpPr>
            <p:nvPr/>
          </p:nvSpPr>
          <p:spPr bwMode="auto">
            <a:xfrm>
              <a:off x="5697538" y="1412875"/>
              <a:ext cx="688975" cy="688975"/>
            </a:xfrm>
            <a:custGeom>
              <a:avLst/>
              <a:gdLst>
                <a:gd name="T0" fmla="*/ 728 w 1301"/>
                <a:gd name="T1" fmla="*/ 6 h 1302"/>
                <a:gd name="T2" fmla="*/ 610 w 1301"/>
                <a:gd name="T3" fmla="*/ 39 h 1302"/>
                <a:gd name="T4" fmla="*/ 506 w 1301"/>
                <a:gd name="T5" fmla="*/ 99 h 1302"/>
                <a:gd name="T6" fmla="*/ 420 w 1301"/>
                <a:gd name="T7" fmla="*/ 181 h 1302"/>
                <a:gd name="T8" fmla="*/ 355 w 1301"/>
                <a:gd name="T9" fmla="*/ 282 h 1302"/>
                <a:gd name="T10" fmla="*/ 316 w 1301"/>
                <a:gd name="T11" fmla="*/ 397 h 1302"/>
                <a:gd name="T12" fmla="*/ 306 w 1301"/>
                <a:gd name="T13" fmla="*/ 498 h 1302"/>
                <a:gd name="T14" fmla="*/ 319 w 1301"/>
                <a:gd name="T15" fmla="*/ 611 h 1302"/>
                <a:gd name="T16" fmla="*/ 356 w 1301"/>
                <a:gd name="T17" fmla="*/ 714 h 1302"/>
                <a:gd name="T18" fmla="*/ 414 w 1301"/>
                <a:gd name="T19" fmla="*/ 805 h 1302"/>
                <a:gd name="T20" fmla="*/ 436 w 1301"/>
                <a:gd name="T21" fmla="*/ 839 h 1302"/>
                <a:gd name="T22" fmla="*/ 429 w 1301"/>
                <a:gd name="T23" fmla="*/ 860 h 1302"/>
                <a:gd name="T24" fmla="*/ 406 w 1301"/>
                <a:gd name="T25" fmla="*/ 865 h 1302"/>
                <a:gd name="T26" fmla="*/ 376 w 1301"/>
                <a:gd name="T27" fmla="*/ 843 h 1302"/>
                <a:gd name="T28" fmla="*/ 15 w 1301"/>
                <a:gd name="T29" fmla="*/ 1130 h 1302"/>
                <a:gd name="T30" fmla="*/ 1 w 1301"/>
                <a:gd name="T31" fmla="*/ 1176 h 1302"/>
                <a:gd name="T32" fmla="*/ 99 w 1301"/>
                <a:gd name="T33" fmla="*/ 1287 h 1302"/>
                <a:gd name="T34" fmla="*/ 146 w 1301"/>
                <a:gd name="T35" fmla="*/ 1301 h 1302"/>
                <a:gd name="T36" fmla="*/ 520 w 1301"/>
                <a:gd name="T37" fmla="*/ 906 h 1302"/>
                <a:gd name="T38" fmla="*/ 688 w 1301"/>
                <a:gd name="T39" fmla="*/ 981 h 1302"/>
                <a:gd name="T40" fmla="*/ 804 w 1301"/>
                <a:gd name="T41" fmla="*/ 995 h 1302"/>
                <a:gd name="T42" fmla="*/ 904 w 1301"/>
                <a:gd name="T43" fmla="*/ 985 h 1302"/>
                <a:gd name="T44" fmla="*/ 1019 w 1301"/>
                <a:gd name="T45" fmla="*/ 946 h 1302"/>
                <a:gd name="T46" fmla="*/ 1120 w 1301"/>
                <a:gd name="T47" fmla="*/ 881 h 1302"/>
                <a:gd name="T48" fmla="*/ 1202 w 1301"/>
                <a:gd name="T49" fmla="*/ 795 h 1302"/>
                <a:gd name="T50" fmla="*/ 1262 w 1301"/>
                <a:gd name="T51" fmla="*/ 692 h 1302"/>
                <a:gd name="T52" fmla="*/ 1295 w 1301"/>
                <a:gd name="T53" fmla="*/ 573 h 1302"/>
                <a:gd name="T54" fmla="*/ 1300 w 1301"/>
                <a:gd name="T55" fmla="*/ 472 h 1302"/>
                <a:gd name="T56" fmla="*/ 1279 w 1301"/>
                <a:gd name="T57" fmla="*/ 350 h 1302"/>
                <a:gd name="T58" fmla="*/ 1229 w 1301"/>
                <a:gd name="T59" fmla="*/ 240 h 1302"/>
                <a:gd name="T60" fmla="*/ 1155 w 1301"/>
                <a:gd name="T61" fmla="*/ 146 h 1302"/>
                <a:gd name="T62" fmla="*/ 1061 w 1301"/>
                <a:gd name="T63" fmla="*/ 73 h 1302"/>
                <a:gd name="T64" fmla="*/ 952 w 1301"/>
                <a:gd name="T65" fmla="*/ 23 h 1302"/>
                <a:gd name="T66" fmla="*/ 829 w 1301"/>
                <a:gd name="T67" fmla="*/ 1 h 1302"/>
                <a:gd name="T68" fmla="*/ 783 w 1301"/>
                <a:gd name="T69" fmla="*/ 900 h 1302"/>
                <a:gd name="T70" fmla="*/ 683 w 1301"/>
                <a:gd name="T71" fmla="*/ 883 h 1302"/>
                <a:gd name="T72" fmla="*/ 595 w 1301"/>
                <a:gd name="T73" fmla="*/ 843 h 1302"/>
                <a:gd name="T74" fmla="*/ 519 w 1301"/>
                <a:gd name="T75" fmla="*/ 783 h 1302"/>
                <a:gd name="T76" fmla="*/ 459 w 1301"/>
                <a:gd name="T77" fmla="*/ 707 h 1302"/>
                <a:gd name="T78" fmla="*/ 419 w 1301"/>
                <a:gd name="T79" fmla="*/ 618 h 1302"/>
                <a:gd name="T80" fmla="*/ 401 w 1301"/>
                <a:gd name="T81" fmla="*/ 518 h 1302"/>
                <a:gd name="T82" fmla="*/ 405 w 1301"/>
                <a:gd name="T83" fmla="*/ 436 h 1302"/>
                <a:gd name="T84" fmla="*/ 433 w 1301"/>
                <a:gd name="T85" fmla="*/ 341 h 1302"/>
                <a:gd name="T86" fmla="*/ 481 w 1301"/>
                <a:gd name="T87" fmla="*/ 256 h 1302"/>
                <a:gd name="T88" fmla="*/ 547 w 1301"/>
                <a:gd name="T89" fmla="*/ 186 h 1302"/>
                <a:gd name="T90" fmla="*/ 628 w 1301"/>
                <a:gd name="T91" fmla="*/ 134 h 1302"/>
                <a:gd name="T92" fmla="*/ 722 w 1301"/>
                <a:gd name="T93" fmla="*/ 103 h 1302"/>
                <a:gd name="T94" fmla="*/ 804 w 1301"/>
                <a:gd name="T95" fmla="*/ 94 h 1302"/>
                <a:gd name="T96" fmla="*/ 904 w 1301"/>
                <a:gd name="T97" fmla="*/ 108 h 1302"/>
                <a:gd name="T98" fmla="*/ 997 w 1301"/>
                <a:gd name="T99" fmla="*/ 143 h 1302"/>
                <a:gd name="T100" fmla="*/ 1075 w 1301"/>
                <a:gd name="T101" fmla="*/ 199 h 1302"/>
                <a:gd name="T102" fmla="*/ 1138 w 1301"/>
                <a:gd name="T103" fmla="*/ 272 h 1302"/>
                <a:gd name="T104" fmla="*/ 1182 w 1301"/>
                <a:gd name="T105" fmla="*/ 358 h 1302"/>
                <a:gd name="T106" fmla="*/ 1205 w 1301"/>
                <a:gd name="T107" fmla="*/ 456 h 1302"/>
                <a:gd name="T108" fmla="*/ 1205 w 1301"/>
                <a:gd name="T109" fmla="*/ 539 h 1302"/>
                <a:gd name="T110" fmla="*/ 1182 w 1301"/>
                <a:gd name="T111" fmla="*/ 637 h 1302"/>
                <a:gd name="T112" fmla="*/ 1138 w 1301"/>
                <a:gd name="T113" fmla="*/ 723 h 1302"/>
                <a:gd name="T114" fmla="*/ 1075 w 1301"/>
                <a:gd name="T115" fmla="*/ 797 h 1302"/>
                <a:gd name="T116" fmla="*/ 997 w 1301"/>
                <a:gd name="T117" fmla="*/ 853 h 1302"/>
                <a:gd name="T118" fmla="*/ 904 w 1301"/>
                <a:gd name="T119" fmla="*/ 889 h 1302"/>
                <a:gd name="T120" fmla="*/ 804 w 1301"/>
                <a:gd name="T121" fmla="*/ 901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1" h="1302">
                  <a:moveTo>
                    <a:pt x="804" y="0"/>
                  </a:moveTo>
                  <a:lnTo>
                    <a:pt x="804" y="0"/>
                  </a:lnTo>
                  <a:lnTo>
                    <a:pt x="778" y="1"/>
                  </a:lnTo>
                  <a:lnTo>
                    <a:pt x="753" y="3"/>
                  </a:lnTo>
                  <a:lnTo>
                    <a:pt x="728" y="6"/>
                  </a:lnTo>
                  <a:lnTo>
                    <a:pt x="703" y="10"/>
                  </a:lnTo>
                  <a:lnTo>
                    <a:pt x="680" y="16"/>
                  </a:lnTo>
                  <a:lnTo>
                    <a:pt x="656" y="23"/>
                  </a:lnTo>
                  <a:lnTo>
                    <a:pt x="633" y="30"/>
                  </a:lnTo>
                  <a:lnTo>
                    <a:pt x="610" y="39"/>
                  </a:lnTo>
                  <a:lnTo>
                    <a:pt x="588" y="49"/>
                  </a:lnTo>
                  <a:lnTo>
                    <a:pt x="567" y="60"/>
                  </a:lnTo>
                  <a:lnTo>
                    <a:pt x="546" y="73"/>
                  </a:lnTo>
                  <a:lnTo>
                    <a:pt x="526" y="85"/>
                  </a:lnTo>
                  <a:lnTo>
                    <a:pt x="506" y="99"/>
                  </a:lnTo>
                  <a:lnTo>
                    <a:pt x="487" y="114"/>
                  </a:lnTo>
                  <a:lnTo>
                    <a:pt x="470" y="130"/>
                  </a:lnTo>
                  <a:lnTo>
                    <a:pt x="452" y="146"/>
                  </a:lnTo>
                  <a:lnTo>
                    <a:pt x="436" y="164"/>
                  </a:lnTo>
                  <a:lnTo>
                    <a:pt x="420" y="181"/>
                  </a:lnTo>
                  <a:lnTo>
                    <a:pt x="405" y="200"/>
                  </a:lnTo>
                  <a:lnTo>
                    <a:pt x="391" y="220"/>
                  </a:lnTo>
                  <a:lnTo>
                    <a:pt x="379" y="240"/>
                  </a:lnTo>
                  <a:lnTo>
                    <a:pt x="366" y="261"/>
                  </a:lnTo>
                  <a:lnTo>
                    <a:pt x="355" y="282"/>
                  </a:lnTo>
                  <a:lnTo>
                    <a:pt x="345" y="304"/>
                  </a:lnTo>
                  <a:lnTo>
                    <a:pt x="336" y="327"/>
                  </a:lnTo>
                  <a:lnTo>
                    <a:pt x="329" y="350"/>
                  </a:lnTo>
                  <a:lnTo>
                    <a:pt x="323" y="373"/>
                  </a:lnTo>
                  <a:lnTo>
                    <a:pt x="316" y="397"/>
                  </a:lnTo>
                  <a:lnTo>
                    <a:pt x="313" y="422"/>
                  </a:lnTo>
                  <a:lnTo>
                    <a:pt x="309" y="447"/>
                  </a:lnTo>
                  <a:lnTo>
                    <a:pt x="308" y="472"/>
                  </a:lnTo>
                  <a:lnTo>
                    <a:pt x="306" y="498"/>
                  </a:lnTo>
                  <a:lnTo>
                    <a:pt x="306" y="498"/>
                  </a:lnTo>
                  <a:lnTo>
                    <a:pt x="306" y="521"/>
                  </a:lnTo>
                  <a:lnTo>
                    <a:pt x="309" y="543"/>
                  </a:lnTo>
                  <a:lnTo>
                    <a:pt x="311" y="567"/>
                  </a:lnTo>
                  <a:lnTo>
                    <a:pt x="315" y="588"/>
                  </a:lnTo>
                  <a:lnTo>
                    <a:pt x="319" y="611"/>
                  </a:lnTo>
                  <a:lnTo>
                    <a:pt x="325" y="632"/>
                  </a:lnTo>
                  <a:lnTo>
                    <a:pt x="331" y="653"/>
                  </a:lnTo>
                  <a:lnTo>
                    <a:pt x="339" y="674"/>
                  </a:lnTo>
                  <a:lnTo>
                    <a:pt x="346" y="694"/>
                  </a:lnTo>
                  <a:lnTo>
                    <a:pt x="356" y="714"/>
                  </a:lnTo>
                  <a:lnTo>
                    <a:pt x="366" y="734"/>
                  </a:lnTo>
                  <a:lnTo>
                    <a:pt x="376" y="753"/>
                  </a:lnTo>
                  <a:lnTo>
                    <a:pt x="389" y="770"/>
                  </a:lnTo>
                  <a:lnTo>
                    <a:pt x="400" y="789"/>
                  </a:lnTo>
                  <a:lnTo>
                    <a:pt x="414" y="805"/>
                  </a:lnTo>
                  <a:lnTo>
                    <a:pt x="428" y="823"/>
                  </a:lnTo>
                  <a:lnTo>
                    <a:pt x="428" y="823"/>
                  </a:lnTo>
                  <a:lnTo>
                    <a:pt x="431" y="828"/>
                  </a:lnTo>
                  <a:lnTo>
                    <a:pt x="435" y="834"/>
                  </a:lnTo>
                  <a:lnTo>
                    <a:pt x="436" y="839"/>
                  </a:lnTo>
                  <a:lnTo>
                    <a:pt x="436" y="844"/>
                  </a:lnTo>
                  <a:lnTo>
                    <a:pt x="436" y="849"/>
                  </a:lnTo>
                  <a:lnTo>
                    <a:pt x="434" y="853"/>
                  </a:lnTo>
                  <a:lnTo>
                    <a:pt x="431" y="857"/>
                  </a:lnTo>
                  <a:lnTo>
                    <a:pt x="429" y="860"/>
                  </a:lnTo>
                  <a:lnTo>
                    <a:pt x="425" y="863"/>
                  </a:lnTo>
                  <a:lnTo>
                    <a:pt x="420" y="864"/>
                  </a:lnTo>
                  <a:lnTo>
                    <a:pt x="416" y="865"/>
                  </a:lnTo>
                  <a:lnTo>
                    <a:pt x="411" y="867"/>
                  </a:lnTo>
                  <a:lnTo>
                    <a:pt x="406" y="865"/>
                  </a:lnTo>
                  <a:lnTo>
                    <a:pt x="401" y="864"/>
                  </a:lnTo>
                  <a:lnTo>
                    <a:pt x="396" y="862"/>
                  </a:lnTo>
                  <a:lnTo>
                    <a:pt x="393" y="859"/>
                  </a:lnTo>
                  <a:lnTo>
                    <a:pt x="393" y="859"/>
                  </a:lnTo>
                  <a:lnTo>
                    <a:pt x="376" y="843"/>
                  </a:lnTo>
                  <a:lnTo>
                    <a:pt x="376" y="843"/>
                  </a:lnTo>
                  <a:lnTo>
                    <a:pt x="366" y="830"/>
                  </a:lnTo>
                  <a:lnTo>
                    <a:pt x="358" y="817"/>
                  </a:lnTo>
                  <a:lnTo>
                    <a:pt x="15" y="1130"/>
                  </a:lnTo>
                  <a:lnTo>
                    <a:pt x="15" y="1130"/>
                  </a:lnTo>
                  <a:lnTo>
                    <a:pt x="8" y="1139"/>
                  </a:lnTo>
                  <a:lnTo>
                    <a:pt x="3" y="1147"/>
                  </a:lnTo>
                  <a:lnTo>
                    <a:pt x="1" y="1156"/>
                  </a:lnTo>
                  <a:lnTo>
                    <a:pt x="0" y="1166"/>
                  </a:lnTo>
                  <a:lnTo>
                    <a:pt x="1" y="1176"/>
                  </a:lnTo>
                  <a:lnTo>
                    <a:pt x="3" y="1186"/>
                  </a:lnTo>
                  <a:lnTo>
                    <a:pt x="8" y="1195"/>
                  </a:lnTo>
                  <a:lnTo>
                    <a:pt x="15" y="1202"/>
                  </a:lnTo>
                  <a:lnTo>
                    <a:pt x="99" y="1287"/>
                  </a:lnTo>
                  <a:lnTo>
                    <a:pt x="99" y="1287"/>
                  </a:lnTo>
                  <a:lnTo>
                    <a:pt x="107" y="1293"/>
                  </a:lnTo>
                  <a:lnTo>
                    <a:pt x="117" y="1298"/>
                  </a:lnTo>
                  <a:lnTo>
                    <a:pt x="126" y="1301"/>
                  </a:lnTo>
                  <a:lnTo>
                    <a:pt x="136" y="1302"/>
                  </a:lnTo>
                  <a:lnTo>
                    <a:pt x="146" y="1301"/>
                  </a:lnTo>
                  <a:lnTo>
                    <a:pt x="154" y="1298"/>
                  </a:lnTo>
                  <a:lnTo>
                    <a:pt x="164" y="1293"/>
                  </a:lnTo>
                  <a:lnTo>
                    <a:pt x="172" y="1287"/>
                  </a:lnTo>
                  <a:lnTo>
                    <a:pt x="520" y="906"/>
                  </a:lnTo>
                  <a:lnTo>
                    <a:pt x="520" y="906"/>
                  </a:lnTo>
                  <a:lnTo>
                    <a:pt x="551" y="926"/>
                  </a:lnTo>
                  <a:lnTo>
                    <a:pt x="584" y="944"/>
                  </a:lnTo>
                  <a:lnTo>
                    <a:pt x="617" y="959"/>
                  </a:lnTo>
                  <a:lnTo>
                    <a:pt x="652" y="971"/>
                  </a:lnTo>
                  <a:lnTo>
                    <a:pt x="688" y="981"/>
                  </a:lnTo>
                  <a:lnTo>
                    <a:pt x="726" y="989"/>
                  </a:lnTo>
                  <a:lnTo>
                    <a:pt x="746" y="991"/>
                  </a:lnTo>
                  <a:lnTo>
                    <a:pt x="764" y="994"/>
                  </a:lnTo>
                  <a:lnTo>
                    <a:pt x="784" y="995"/>
                  </a:lnTo>
                  <a:lnTo>
                    <a:pt x="804" y="995"/>
                  </a:lnTo>
                  <a:lnTo>
                    <a:pt x="804" y="995"/>
                  </a:lnTo>
                  <a:lnTo>
                    <a:pt x="829" y="994"/>
                  </a:lnTo>
                  <a:lnTo>
                    <a:pt x="854" y="993"/>
                  </a:lnTo>
                  <a:lnTo>
                    <a:pt x="879" y="989"/>
                  </a:lnTo>
                  <a:lnTo>
                    <a:pt x="904" y="985"/>
                  </a:lnTo>
                  <a:lnTo>
                    <a:pt x="928" y="979"/>
                  </a:lnTo>
                  <a:lnTo>
                    <a:pt x="952" y="973"/>
                  </a:lnTo>
                  <a:lnTo>
                    <a:pt x="975" y="965"/>
                  </a:lnTo>
                  <a:lnTo>
                    <a:pt x="998" y="956"/>
                  </a:lnTo>
                  <a:lnTo>
                    <a:pt x="1019" y="946"/>
                  </a:lnTo>
                  <a:lnTo>
                    <a:pt x="1040" y="935"/>
                  </a:lnTo>
                  <a:lnTo>
                    <a:pt x="1061" y="923"/>
                  </a:lnTo>
                  <a:lnTo>
                    <a:pt x="1081" y="910"/>
                  </a:lnTo>
                  <a:lnTo>
                    <a:pt x="1101" y="896"/>
                  </a:lnTo>
                  <a:lnTo>
                    <a:pt x="1120" y="881"/>
                  </a:lnTo>
                  <a:lnTo>
                    <a:pt x="1138" y="865"/>
                  </a:lnTo>
                  <a:lnTo>
                    <a:pt x="1155" y="849"/>
                  </a:lnTo>
                  <a:lnTo>
                    <a:pt x="1171" y="832"/>
                  </a:lnTo>
                  <a:lnTo>
                    <a:pt x="1187" y="814"/>
                  </a:lnTo>
                  <a:lnTo>
                    <a:pt x="1202" y="795"/>
                  </a:lnTo>
                  <a:lnTo>
                    <a:pt x="1216" y="775"/>
                  </a:lnTo>
                  <a:lnTo>
                    <a:pt x="1229" y="755"/>
                  </a:lnTo>
                  <a:lnTo>
                    <a:pt x="1241" y="734"/>
                  </a:lnTo>
                  <a:lnTo>
                    <a:pt x="1252" y="713"/>
                  </a:lnTo>
                  <a:lnTo>
                    <a:pt x="1262" y="692"/>
                  </a:lnTo>
                  <a:lnTo>
                    <a:pt x="1271" y="669"/>
                  </a:lnTo>
                  <a:lnTo>
                    <a:pt x="1279" y="646"/>
                  </a:lnTo>
                  <a:lnTo>
                    <a:pt x="1285" y="622"/>
                  </a:lnTo>
                  <a:lnTo>
                    <a:pt x="1291" y="598"/>
                  </a:lnTo>
                  <a:lnTo>
                    <a:pt x="1295" y="573"/>
                  </a:lnTo>
                  <a:lnTo>
                    <a:pt x="1299" y="548"/>
                  </a:lnTo>
                  <a:lnTo>
                    <a:pt x="1300" y="523"/>
                  </a:lnTo>
                  <a:lnTo>
                    <a:pt x="1301" y="498"/>
                  </a:lnTo>
                  <a:lnTo>
                    <a:pt x="1301" y="498"/>
                  </a:lnTo>
                  <a:lnTo>
                    <a:pt x="1300" y="472"/>
                  </a:lnTo>
                  <a:lnTo>
                    <a:pt x="1299" y="447"/>
                  </a:lnTo>
                  <a:lnTo>
                    <a:pt x="1295" y="422"/>
                  </a:lnTo>
                  <a:lnTo>
                    <a:pt x="1291" y="397"/>
                  </a:lnTo>
                  <a:lnTo>
                    <a:pt x="1285" y="373"/>
                  </a:lnTo>
                  <a:lnTo>
                    <a:pt x="1279" y="350"/>
                  </a:lnTo>
                  <a:lnTo>
                    <a:pt x="1271" y="327"/>
                  </a:lnTo>
                  <a:lnTo>
                    <a:pt x="1262" y="304"/>
                  </a:lnTo>
                  <a:lnTo>
                    <a:pt x="1252" y="282"/>
                  </a:lnTo>
                  <a:lnTo>
                    <a:pt x="1241" y="261"/>
                  </a:lnTo>
                  <a:lnTo>
                    <a:pt x="1229" y="240"/>
                  </a:lnTo>
                  <a:lnTo>
                    <a:pt x="1216" y="220"/>
                  </a:lnTo>
                  <a:lnTo>
                    <a:pt x="1202" y="200"/>
                  </a:lnTo>
                  <a:lnTo>
                    <a:pt x="1187" y="181"/>
                  </a:lnTo>
                  <a:lnTo>
                    <a:pt x="1171" y="164"/>
                  </a:lnTo>
                  <a:lnTo>
                    <a:pt x="1155" y="146"/>
                  </a:lnTo>
                  <a:lnTo>
                    <a:pt x="1138" y="130"/>
                  </a:lnTo>
                  <a:lnTo>
                    <a:pt x="1120" y="114"/>
                  </a:lnTo>
                  <a:lnTo>
                    <a:pt x="1101" y="99"/>
                  </a:lnTo>
                  <a:lnTo>
                    <a:pt x="1081" y="85"/>
                  </a:lnTo>
                  <a:lnTo>
                    <a:pt x="1061" y="73"/>
                  </a:lnTo>
                  <a:lnTo>
                    <a:pt x="1040" y="60"/>
                  </a:lnTo>
                  <a:lnTo>
                    <a:pt x="1019" y="49"/>
                  </a:lnTo>
                  <a:lnTo>
                    <a:pt x="998" y="39"/>
                  </a:lnTo>
                  <a:lnTo>
                    <a:pt x="975" y="30"/>
                  </a:lnTo>
                  <a:lnTo>
                    <a:pt x="952" y="23"/>
                  </a:lnTo>
                  <a:lnTo>
                    <a:pt x="928" y="16"/>
                  </a:lnTo>
                  <a:lnTo>
                    <a:pt x="904" y="10"/>
                  </a:lnTo>
                  <a:lnTo>
                    <a:pt x="879" y="6"/>
                  </a:lnTo>
                  <a:lnTo>
                    <a:pt x="854" y="3"/>
                  </a:lnTo>
                  <a:lnTo>
                    <a:pt x="829" y="1"/>
                  </a:lnTo>
                  <a:lnTo>
                    <a:pt x="804" y="0"/>
                  </a:lnTo>
                  <a:lnTo>
                    <a:pt x="804" y="0"/>
                  </a:lnTo>
                  <a:close/>
                  <a:moveTo>
                    <a:pt x="804" y="901"/>
                  </a:moveTo>
                  <a:lnTo>
                    <a:pt x="804" y="901"/>
                  </a:lnTo>
                  <a:lnTo>
                    <a:pt x="783" y="900"/>
                  </a:lnTo>
                  <a:lnTo>
                    <a:pt x="762" y="899"/>
                  </a:lnTo>
                  <a:lnTo>
                    <a:pt x="742" y="896"/>
                  </a:lnTo>
                  <a:lnTo>
                    <a:pt x="722" y="893"/>
                  </a:lnTo>
                  <a:lnTo>
                    <a:pt x="703" y="889"/>
                  </a:lnTo>
                  <a:lnTo>
                    <a:pt x="683" y="883"/>
                  </a:lnTo>
                  <a:lnTo>
                    <a:pt x="665" y="876"/>
                  </a:lnTo>
                  <a:lnTo>
                    <a:pt x="647" y="869"/>
                  </a:lnTo>
                  <a:lnTo>
                    <a:pt x="628" y="862"/>
                  </a:lnTo>
                  <a:lnTo>
                    <a:pt x="612" y="853"/>
                  </a:lnTo>
                  <a:lnTo>
                    <a:pt x="595" y="843"/>
                  </a:lnTo>
                  <a:lnTo>
                    <a:pt x="579" y="832"/>
                  </a:lnTo>
                  <a:lnTo>
                    <a:pt x="562" y="820"/>
                  </a:lnTo>
                  <a:lnTo>
                    <a:pt x="547" y="809"/>
                  </a:lnTo>
                  <a:lnTo>
                    <a:pt x="532" y="797"/>
                  </a:lnTo>
                  <a:lnTo>
                    <a:pt x="519" y="783"/>
                  </a:lnTo>
                  <a:lnTo>
                    <a:pt x="505" y="769"/>
                  </a:lnTo>
                  <a:lnTo>
                    <a:pt x="492" y="754"/>
                  </a:lnTo>
                  <a:lnTo>
                    <a:pt x="481" y="739"/>
                  </a:lnTo>
                  <a:lnTo>
                    <a:pt x="470" y="723"/>
                  </a:lnTo>
                  <a:lnTo>
                    <a:pt x="459" y="707"/>
                  </a:lnTo>
                  <a:lnTo>
                    <a:pt x="449" y="691"/>
                  </a:lnTo>
                  <a:lnTo>
                    <a:pt x="440" y="673"/>
                  </a:lnTo>
                  <a:lnTo>
                    <a:pt x="433" y="654"/>
                  </a:lnTo>
                  <a:lnTo>
                    <a:pt x="425" y="637"/>
                  </a:lnTo>
                  <a:lnTo>
                    <a:pt x="419" y="618"/>
                  </a:lnTo>
                  <a:lnTo>
                    <a:pt x="414" y="598"/>
                  </a:lnTo>
                  <a:lnTo>
                    <a:pt x="409" y="579"/>
                  </a:lnTo>
                  <a:lnTo>
                    <a:pt x="405" y="559"/>
                  </a:lnTo>
                  <a:lnTo>
                    <a:pt x="403" y="539"/>
                  </a:lnTo>
                  <a:lnTo>
                    <a:pt x="401" y="518"/>
                  </a:lnTo>
                  <a:lnTo>
                    <a:pt x="400" y="498"/>
                  </a:lnTo>
                  <a:lnTo>
                    <a:pt x="400" y="498"/>
                  </a:lnTo>
                  <a:lnTo>
                    <a:pt x="401" y="477"/>
                  </a:lnTo>
                  <a:lnTo>
                    <a:pt x="403" y="456"/>
                  </a:lnTo>
                  <a:lnTo>
                    <a:pt x="405" y="436"/>
                  </a:lnTo>
                  <a:lnTo>
                    <a:pt x="409" y="416"/>
                  </a:lnTo>
                  <a:lnTo>
                    <a:pt x="414" y="397"/>
                  </a:lnTo>
                  <a:lnTo>
                    <a:pt x="419" y="377"/>
                  </a:lnTo>
                  <a:lnTo>
                    <a:pt x="425" y="358"/>
                  </a:lnTo>
                  <a:lnTo>
                    <a:pt x="433" y="341"/>
                  </a:lnTo>
                  <a:lnTo>
                    <a:pt x="440" y="322"/>
                  </a:lnTo>
                  <a:lnTo>
                    <a:pt x="449" y="306"/>
                  </a:lnTo>
                  <a:lnTo>
                    <a:pt x="459" y="289"/>
                  </a:lnTo>
                  <a:lnTo>
                    <a:pt x="470" y="272"/>
                  </a:lnTo>
                  <a:lnTo>
                    <a:pt x="481" y="256"/>
                  </a:lnTo>
                  <a:lnTo>
                    <a:pt x="492" y="241"/>
                  </a:lnTo>
                  <a:lnTo>
                    <a:pt x="505" y="226"/>
                  </a:lnTo>
                  <a:lnTo>
                    <a:pt x="519" y="212"/>
                  </a:lnTo>
                  <a:lnTo>
                    <a:pt x="532" y="199"/>
                  </a:lnTo>
                  <a:lnTo>
                    <a:pt x="547" y="186"/>
                  </a:lnTo>
                  <a:lnTo>
                    <a:pt x="562" y="175"/>
                  </a:lnTo>
                  <a:lnTo>
                    <a:pt x="579" y="164"/>
                  </a:lnTo>
                  <a:lnTo>
                    <a:pt x="595" y="153"/>
                  </a:lnTo>
                  <a:lnTo>
                    <a:pt x="612" y="143"/>
                  </a:lnTo>
                  <a:lnTo>
                    <a:pt x="628" y="134"/>
                  </a:lnTo>
                  <a:lnTo>
                    <a:pt x="647" y="126"/>
                  </a:lnTo>
                  <a:lnTo>
                    <a:pt x="665" y="119"/>
                  </a:lnTo>
                  <a:lnTo>
                    <a:pt x="683" y="113"/>
                  </a:lnTo>
                  <a:lnTo>
                    <a:pt x="703" y="108"/>
                  </a:lnTo>
                  <a:lnTo>
                    <a:pt x="722" y="103"/>
                  </a:lnTo>
                  <a:lnTo>
                    <a:pt x="742" y="99"/>
                  </a:lnTo>
                  <a:lnTo>
                    <a:pt x="762" y="96"/>
                  </a:lnTo>
                  <a:lnTo>
                    <a:pt x="783" y="95"/>
                  </a:lnTo>
                  <a:lnTo>
                    <a:pt x="804" y="94"/>
                  </a:lnTo>
                  <a:lnTo>
                    <a:pt x="804" y="94"/>
                  </a:lnTo>
                  <a:lnTo>
                    <a:pt x="824" y="95"/>
                  </a:lnTo>
                  <a:lnTo>
                    <a:pt x="846" y="96"/>
                  </a:lnTo>
                  <a:lnTo>
                    <a:pt x="866" y="99"/>
                  </a:lnTo>
                  <a:lnTo>
                    <a:pt x="885" y="103"/>
                  </a:lnTo>
                  <a:lnTo>
                    <a:pt x="904" y="108"/>
                  </a:lnTo>
                  <a:lnTo>
                    <a:pt x="924" y="113"/>
                  </a:lnTo>
                  <a:lnTo>
                    <a:pt x="943" y="119"/>
                  </a:lnTo>
                  <a:lnTo>
                    <a:pt x="960" y="126"/>
                  </a:lnTo>
                  <a:lnTo>
                    <a:pt x="979" y="134"/>
                  </a:lnTo>
                  <a:lnTo>
                    <a:pt x="997" y="143"/>
                  </a:lnTo>
                  <a:lnTo>
                    <a:pt x="1013" y="153"/>
                  </a:lnTo>
                  <a:lnTo>
                    <a:pt x="1029" y="164"/>
                  </a:lnTo>
                  <a:lnTo>
                    <a:pt x="1045" y="175"/>
                  </a:lnTo>
                  <a:lnTo>
                    <a:pt x="1060" y="186"/>
                  </a:lnTo>
                  <a:lnTo>
                    <a:pt x="1075" y="199"/>
                  </a:lnTo>
                  <a:lnTo>
                    <a:pt x="1089" y="212"/>
                  </a:lnTo>
                  <a:lnTo>
                    <a:pt x="1103" y="226"/>
                  </a:lnTo>
                  <a:lnTo>
                    <a:pt x="1115" y="241"/>
                  </a:lnTo>
                  <a:lnTo>
                    <a:pt x="1126" y="256"/>
                  </a:lnTo>
                  <a:lnTo>
                    <a:pt x="1138" y="272"/>
                  </a:lnTo>
                  <a:lnTo>
                    <a:pt x="1149" y="289"/>
                  </a:lnTo>
                  <a:lnTo>
                    <a:pt x="1159" y="306"/>
                  </a:lnTo>
                  <a:lnTo>
                    <a:pt x="1167" y="322"/>
                  </a:lnTo>
                  <a:lnTo>
                    <a:pt x="1175" y="341"/>
                  </a:lnTo>
                  <a:lnTo>
                    <a:pt x="1182" y="358"/>
                  </a:lnTo>
                  <a:lnTo>
                    <a:pt x="1189" y="377"/>
                  </a:lnTo>
                  <a:lnTo>
                    <a:pt x="1195" y="397"/>
                  </a:lnTo>
                  <a:lnTo>
                    <a:pt x="1199" y="416"/>
                  </a:lnTo>
                  <a:lnTo>
                    <a:pt x="1202" y="436"/>
                  </a:lnTo>
                  <a:lnTo>
                    <a:pt x="1205" y="456"/>
                  </a:lnTo>
                  <a:lnTo>
                    <a:pt x="1206" y="477"/>
                  </a:lnTo>
                  <a:lnTo>
                    <a:pt x="1207" y="498"/>
                  </a:lnTo>
                  <a:lnTo>
                    <a:pt x="1207" y="498"/>
                  </a:lnTo>
                  <a:lnTo>
                    <a:pt x="1206" y="518"/>
                  </a:lnTo>
                  <a:lnTo>
                    <a:pt x="1205" y="539"/>
                  </a:lnTo>
                  <a:lnTo>
                    <a:pt x="1202" y="559"/>
                  </a:lnTo>
                  <a:lnTo>
                    <a:pt x="1199" y="579"/>
                  </a:lnTo>
                  <a:lnTo>
                    <a:pt x="1195" y="598"/>
                  </a:lnTo>
                  <a:lnTo>
                    <a:pt x="1189" y="618"/>
                  </a:lnTo>
                  <a:lnTo>
                    <a:pt x="1182" y="637"/>
                  </a:lnTo>
                  <a:lnTo>
                    <a:pt x="1175" y="654"/>
                  </a:lnTo>
                  <a:lnTo>
                    <a:pt x="1167" y="673"/>
                  </a:lnTo>
                  <a:lnTo>
                    <a:pt x="1159" y="691"/>
                  </a:lnTo>
                  <a:lnTo>
                    <a:pt x="1149" y="707"/>
                  </a:lnTo>
                  <a:lnTo>
                    <a:pt x="1138" y="723"/>
                  </a:lnTo>
                  <a:lnTo>
                    <a:pt x="1126" y="739"/>
                  </a:lnTo>
                  <a:lnTo>
                    <a:pt x="1115" y="754"/>
                  </a:lnTo>
                  <a:lnTo>
                    <a:pt x="1103" y="769"/>
                  </a:lnTo>
                  <a:lnTo>
                    <a:pt x="1089" y="783"/>
                  </a:lnTo>
                  <a:lnTo>
                    <a:pt x="1075" y="797"/>
                  </a:lnTo>
                  <a:lnTo>
                    <a:pt x="1060" y="809"/>
                  </a:lnTo>
                  <a:lnTo>
                    <a:pt x="1045" y="820"/>
                  </a:lnTo>
                  <a:lnTo>
                    <a:pt x="1029" y="832"/>
                  </a:lnTo>
                  <a:lnTo>
                    <a:pt x="1013" y="843"/>
                  </a:lnTo>
                  <a:lnTo>
                    <a:pt x="997" y="853"/>
                  </a:lnTo>
                  <a:lnTo>
                    <a:pt x="979" y="862"/>
                  </a:lnTo>
                  <a:lnTo>
                    <a:pt x="960" y="869"/>
                  </a:lnTo>
                  <a:lnTo>
                    <a:pt x="943" y="876"/>
                  </a:lnTo>
                  <a:lnTo>
                    <a:pt x="924" y="883"/>
                  </a:lnTo>
                  <a:lnTo>
                    <a:pt x="904" y="889"/>
                  </a:lnTo>
                  <a:lnTo>
                    <a:pt x="885" y="893"/>
                  </a:lnTo>
                  <a:lnTo>
                    <a:pt x="866" y="896"/>
                  </a:lnTo>
                  <a:lnTo>
                    <a:pt x="846" y="899"/>
                  </a:lnTo>
                  <a:lnTo>
                    <a:pt x="824" y="900"/>
                  </a:lnTo>
                  <a:lnTo>
                    <a:pt x="804" y="901"/>
                  </a:lnTo>
                  <a:lnTo>
                    <a:pt x="804" y="901"/>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nvGrpSpPr>
            <p:cNvPr id="79" name="Grupa 78">
              <a:extLst>
                <a:ext uri="{FF2B5EF4-FFF2-40B4-BE49-F238E27FC236}">
                  <a16:creationId xmlns:a16="http://schemas.microsoft.com/office/drawing/2014/main" id="{6441C2A0-5CA5-45C7-9D55-D612A665547D}"/>
                </a:ext>
              </a:extLst>
            </p:cNvPr>
            <p:cNvGrpSpPr>
              <a:grpSpLocks noChangeAspect="1"/>
            </p:cNvGrpSpPr>
            <p:nvPr/>
          </p:nvGrpSpPr>
          <p:grpSpPr>
            <a:xfrm>
              <a:off x="5930950" y="1565296"/>
              <a:ext cx="387255" cy="216001"/>
              <a:chOff x="4683033" y="1508539"/>
              <a:chExt cx="796925" cy="444500"/>
            </a:xfrm>
            <a:grpFill/>
          </p:grpSpPr>
          <p:sp>
            <p:nvSpPr>
              <p:cNvPr id="80" name="Freeform 51">
                <a:extLst>
                  <a:ext uri="{FF2B5EF4-FFF2-40B4-BE49-F238E27FC236}">
                    <a16:creationId xmlns:a16="http://schemas.microsoft.com/office/drawing/2014/main" id="{9404457F-E869-441E-AB26-D66CE42F6219}"/>
                  </a:ext>
                </a:extLst>
              </p:cNvPr>
              <p:cNvSpPr>
                <a:spLocks noEditPoints="1"/>
              </p:cNvSpPr>
              <p:nvPr/>
            </p:nvSpPr>
            <p:spPr bwMode="auto">
              <a:xfrm>
                <a:off x="4959256" y="1603790"/>
                <a:ext cx="249238" cy="254000"/>
              </a:xfrm>
              <a:custGeom>
                <a:avLst/>
                <a:gdLst>
                  <a:gd name="T0" fmla="*/ 232 w 473"/>
                  <a:gd name="T1" fmla="*/ 0 h 481"/>
                  <a:gd name="T2" fmla="*/ 191 w 473"/>
                  <a:gd name="T3" fmla="*/ 3 h 481"/>
                  <a:gd name="T4" fmla="*/ 152 w 473"/>
                  <a:gd name="T5" fmla="*/ 13 h 481"/>
                  <a:gd name="T6" fmla="*/ 116 w 473"/>
                  <a:gd name="T7" fmla="*/ 28 h 481"/>
                  <a:gd name="T8" fmla="*/ 84 w 473"/>
                  <a:gd name="T9" fmla="*/ 50 h 481"/>
                  <a:gd name="T10" fmla="*/ 56 w 473"/>
                  <a:gd name="T11" fmla="*/ 76 h 481"/>
                  <a:gd name="T12" fmla="*/ 31 w 473"/>
                  <a:gd name="T13" fmla="*/ 107 h 481"/>
                  <a:gd name="T14" fmla="*/ 12 w 473"/>
                  <a:gd name="T15" fmla="*/ 141 h 481"/>
                  <a:gd name="T16" fmla="*/ 0 w 473"/>
                  <a:gd name="T17" fmla="*/ 178 h 481"/>
                  <a:gd name="T18" fmla="*/ 0 w 473"/>
                  <a:gd name="T19" fmla="*/ 303 h 481"/>
                  <a:gd name="T20" fmla="*/ 5 w 473"/>
                  <a:gd name="T21" fmla="*/ 322 h 481"/>
                  <a:gd name="T22" fmla="*/ 21 w 473"/>
                  <a:gd name="T23" fmla="*/ 358 h 481"/>
                  <a:gd name="T24" fmla="*/ 43 w 473"/>
                  <a:gd name="T25" fmla="*/ 390 h 481"/>
                  <a:gd name="T26" fmla="*/ 70 w 473"/>
                  <a:gd name="T27" fmla="*/ 419 h 481"/>
                  <a:gd name="T28" fmla="*/ 99 w 473"/>
                  <a:gd name="T29" fmla="*/ 443 h 481"/>
                  <a:gd name="T30" fmla="*/ 134 w 473"/>
                  <a:gd name="T31" fmla="*/ 461 h 481"/>
                  <a:gd name="T32" fmla="*/ 171 w 473"/>
                  <a:gd name="T33" fmla="*/ 474 h 481"/>
                  <a:gd name="T34" fmla="*/ 211 w 473"/>
                  <a:gd name="T35" fmla="*/ 480 h 481"/>
                  <a:gd name="T36" fmla="*/ 232 w 473"/>
                  <a:gd name="T37" fmla="*/ 481 h 481"/>
                  <a:gd name="T38" fmla="*/ 280 w 473"/>
                  <a:gd name="T39" fmla="*/ 476 h 481"/>
                  <a:gd name="T40" fmla="*/ 325 w 473"/>
                  <a:gd name="T41" fmla="*/ 463 h 481"/>
                  <a:gd name="T42" fmla="*/ 366 w 473"/>
                  <a:gd name="T43" fmla="*/ 440 h 481"/>
                  <a:gd name="T44" fmla="*/ 401 w 473"/>
                  <a:gd name="T45" fmla="*/ 412 h 481"/>
                  <a:gd name="T46" fmla="*/ 431 w 473"/>
                  <a:gd name="T47" fmla="*/ 375 h 481"/>
                  <a:gd name="T48" fmla="*/ 454 w 473"/>
                  <a:gd name="T49" fmla="*/ 334 h 481"/>
                  <a:gd name="T50" fmla="*/ 468 w 473"/>
                  <a:gd name="T51" fmla="*/ 289 h 481"/>
                  <a:gd name="T52" fmla="*/ 473 w 473"/>
                  <a:gd name="T53" fmla="*/ 241 h 481"/>
                  <a:gd name="T54" fmla="*/ 471 w 473"/>
                  <a:gd name="T55" fmla="*/ 216 h 481"/>
                  <a:gd name="T56" fmla="*/ 461 w 473"/>
                  <a:gd name="T57" fmla="*/ 169 h 481"/>
                  <a:gd name="T58" fmla="*/ 444 w 473"/>
                  <a:gd name="T59" fmla="*/ 126 h 481"/>
                  <a:gd name="T60" fmla="*/ 418 w 473"/>
                  <a:gd name="T61" fmla="*/ 87 h 481"/>
                  <a:gd name="T62" fmla="*/ 385 w 473"/>
                  <a:gd name="T63" fmla="*/ 55 h 481"/>
                  <a:gd name="T64" fmla="*/ 347 w 473"/>
                  <a:gd name="T65" fmla="*/ 28 h 481"/>
                  <a:gd name="T66" fmla="*/ 303 w 473"/>
                  <a:gd name="T67" fmla="*/ 11 h 481"/>
                  <a:gd name="T68" fmla="*/ 257 w 473"/>
                  <a:gd name="T69" fmla="*/ 1 h 481"/>
                  <a:gd name="T70" fmla="*/ 232 w 473"/>
                  <a:gd name="T71" fmla="*/ 0 h 481"/>
                  <a:gd name="T72" fmla="*/ 338 w 473"/>
                  <a:gd name="T73" fmla="*/ 292 h 481"/>
                  <a:gd name="T74" fmla="*/ 318 w 473"/>
                  <a:gd name="T75" fmla="*/ 288 h 481"/>
                  <a:gd name="T76" fmla="*/ 302 w 473"/>
                  <a:gd name="T77" fmla="*/ 277 h 481"/>
                  <a:gd name="T78" fmla="*/ 290 w 473"/>
                  <a:gd name="T79" fmla="*/ 261 h 481"/>
                  <a:gd name="T80" fmla="*/ 287 w 473"/>
                  <a:gd name="T81" fmla="*/ 241 h 481"/>
                  <a:gd name="T82" fmla="*/ 288 w 473"/>
                  <a:gd name="T83" fmla="*/ 231 h 481"/>
                  <a:gd name="T84" fmla="*/ 295 w 473"/>
                  <a:gd name="T85" fmla="*/ 212 h 481"/>
                  <a:gd name="T86" fmla="*/ 309 w 473"/>
                  <a:gd name="T87" fmla="*/ 198 h 481"/>
                  <a:gd name="T88" fmla="*/ 328 w 473"/>
                  <a:gd name="T89" fmla="*/ 191 h 481"/>
                  <a:gd name="T90" fmla="*/ 338 w 473"/>
                  <a:gd name="T91" fmla="*/ 189 h 481"/>
                  <a:gd name="T92" fmla="*/ 358 w 473"/>
                  <a:gd name="T93" fmla="*/ 193 h 481"/>
                  <a:gd name="T94" fmla="*/ 374 w 473"/>
                  <a:gd name="T95" fmla="*/ 204 h 481"/>
                  <a:gd name="T96" fmla="*/ 385 w 473"/>
                  <a:gd name="T97" fmla="*/ 221 h 481"/>
                  <a:gd name="T98" fmla="*/ 389 w 473"/>
                  <a:gd name="T99" fmla="*/ 241 h 481"/>
                  <a:gd name="T100" fmla="*/ 388 w 473"/>
                  <a:gd name="T101" fmla="*/ 251 h 481"/>
                  <a:gd name="T102" fmla="*/ 380 w 473"/>
                  <a:gd name="T103" fmla="*/ 269 h 481"/>
                  <a:gd name="T104" fmla="*/ 366 w 473"/>
                  <a:gd name="T105" fmla="*/ 283 h 481"/>
                  <a:gd name="T106" fmla="*/ 348 w 473"/>
                  <a:gd name="T107" fmla="*/ 290 h 481"/>
                  <a:gd name="T108" fmla="*/ 338 w 473"/>
                  <a:gd name="T109" fmla="*/ 292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3" h="481">
                    <a:moveTo>
                      <a:pt x="232" y="0"/>
                    </a:moveTo>
                    <a:lnTo>
                      <a:pt x="232" y="0"/>
                    </a:lnTo>
                    <a:lnTo>
                      <a:pt x="211" y="1"/>
                    </a:lnTo>
                    <a:lnTo>
                      <a:pt x="191" y="3"/>
                    </a:lnTo>
                    <a:lnTo>
                      <a:pt x="171" y="7"/>
                    </a:lnTo>
                    <a:lnTo>
                      <a:pt x="152" y="13"/>
                    </a:lnTo>
                    <a:lnTo>
                      <a:pt x="134" y="20"/>
                    </a:lnTo>
                    <a:lnTo>
                      <a:pt x="116" y="28"/>
                    </a:lnTo>
                    <a:lnTo>
                      <a:pt x="99" y="38"/>
                    </a:lnTo>
                    <a:lnTo>
                      <a:pt x="84" y="50"/>
                    </a:lnTo>
                    <a:lnTo>
                      <a:pt x="70" y="62"/>
                    </a:lnTo>
                    <a:lnTo>
                      <a:pt x="56" y="76"/>
                    </a:lnTo>
                    <a:lnTo>
                      <a:pt x="43" y="91"/>
                    </a:lnTo>
                    <a:lnTo>
                      <a:pt x="31" y="107"/>
                    </a:lnTo>
                    <a:lnTo>
                      <a:pt x="21" y="123"/>
                    </a:lnTo>
                    <a:lnTo>
                      <a:pt x="12" y="141"/>
                    </a:lnTo>
                    <a:lnTo>
                      <a:pt x="5" y="159"/>
                    </a:lnTo>
                    <a:lnTo>
                      <a:pt x="0" y="178"/>
                    </a:lnTo>
                    <a:lnTo>
                      <a:pt x="232" y="241"/>
                    </a:lnTo>
                    <a:lnTo>
                      <a:pt x="0" y="303"/>
                    </a:lnTo>
                    <a:lnTo>
                      <a:pt x="0" y="303"/>
                    </a:lnTo>
                    <a:lnTo>
                      <a:pt x="5" y="322"/>
                    </a:lnTo>
                    <a:lnTo>
                      <a:pt x="12" y="340"/>
                    </a:lnTo>
                    <a:lnTo>
                      <a:pt x="21" y="358"/>
                    </a:lnTo>
                    <a:lnTo>
                      <a:pt x="31" y="374"/>
                    </a:lnTo>
                    <a:lnTo>
                      <a:pt x="43" y="390"/>
                    </a:lnTo>
                    <a:lnTo>
                      <a:pt x="56" y="405"/>
                    </a:lnTo>
                    <a:lnTo>
                      <a:pt x="70" y="419"/>
                    </a:lnTo>
                    <a:lnTo>
                      <a:pt x="84" y="432"/>
                    </a:lnTo>
                    <a:lnTo>
                      <a:pt x="99" y="443"/>
                    </a:lnTo>
                    <a:lnTo>
                      <a:pt x="116" y="453"/>
                    </a:lnTo>
                    <a:lnTo>
                      <a:pt x="134" y="461"/>
                    </a:lnTo>
                    <a:lnTo>
                      <a:pt x="152" y="468"/>
                    </a:lnTo>
                    <a:lnTo>
                      <a:pt x="171" y="474"/>
                    </a:lnTo>
                    <a:lnTo>
                      <a:pt x="191" y="478"/>
                    </a:lnTo>
                    <a:lnTo>
                      <a:pt x="211" y="480"/>
                    </a:lnTo>
                    <a:lnTo>
                      <a:pt x="232" y="481"/>
                    </a:lnTo>
                    <a:lnTo>
                      <a:pt x="232" y="481"/>
                    </a:lnTo>
                    <a:lnTo>
                      <a:pt x="257" y="480"/>
                    </a:lnTo>
                    <a:lnTo>
                      <a:pt x="280" y="476"/>
                    </a:lnTo>
                    <a:lnTo>
                      <a:pt x="303" y="470"/>
                    </a:lnTo>
                    <a:lnTo>
                      <a:pt x="325" y="463"/>
                    </a:lnTo>
                    <a:lnTo>
                      <a:pt x="347" y="453"/>
                    </a:lnTo>
                    <a:lnTo>
                      <a:pt x="366" y="440"/>
                    </a:lnTo>
                    <a:lnTo>
                      <a:pt x="385" y="427"/>
                    </a:lnTo>
                    <a:lnTo>
                      <a:pt x="401" y="412"/>
                    </a:lnTo>
                    <a:lnTo>
                      <a:pt x="418" y="394"/>
                    </a:lnTo>
                    <a:lnTo>
                      <a:pt x="431" y="375"/>
                    </a:lnTo>
                    <a:lnTo>
                      <a:pt x="444" y="355"/>
                    </a:lnTo>
                    <a:lnTo>
                      <a:pt x="454" y="334"/>
                    </a:lnTo>
                    <a:lnTo>
                      <a:pt x="461" y="312"/>
                    </a:lnTo>
                    <a:lnTo>
                      <a:pt x="468" y="289"/>
                    </a:lnTo>
                    <a:lnTo>
                      <a:pt x="471" y="266"/>
                    </a:lnTo>
                    <a:lnTo>
                      <a:pt x="473" y="241"/>
                    </a:lnTo>
                    <a:lnTo>
                      <a:pt x="473" y="241"/>
                    </a:lnTo>
                    <a:lnTo>
                      <a:pt x="471" y="216"/>
                    </a:lnTo>
                    <a:lnTo>
                      <a:pt x="468" y="192"/>
                    </a:lnTo>
                    <a:lnTo>
                      <a:pt x="461" y="169"/>
                    </a:lnTo>
                    <a:lnTo>
                      <a:pt x="454" y="147"/>
                    </a:lnTo>
                    <a:lnTo>
                      <a:pt x="444" y="126"/>
                    </a:lnTo>
                    <a:lnTo>
                      <a:pt x="431" y="106"/>
                    </a:lnTo>
                    <a:lnTo>
                      <a:pt x="418" y="87"/>
                    </a:lnTo>
                    <a:lnTo>
                      <a:pt x="401" y="70"/>
                    </a:lnTo>
                    <a:lnTo>
                      <a:pt x="385" y="55"/>
                    </a:lnTo>
                    <a:lnTo>
                      <a:pt x="366" y="41"/>
                    </a:lnTo>
                    <a:lnTo>
                      <a:pt x="347" y="28"/>
                    </a:lnTo>
                    <a:lnTo>
                      <a:pt x="325" y="18"/>
                    </a:lnTo>
                    <a:lnTo>
                      <a:pt x="303" y="11"/>
                    </a:lnTo>
                    <a:lnTo>
                      <a:pt x="280" y="5"/>
                    </a:lnTo>
                    <a:lnTo>
                      <a:pt x="257" y="1"/>
                    </a:lnTo>
                    <a:lnTo>
                      <a:pt x="232" y="0"/>
                    </a:lnTo>
                    <a:lnTo>
                      <a:pt x="232" y="0"/>
                    </a:lnTo>
                    <a:close/>
                    <a:moveTo>
                      <a:pt x="338" y="292"/>
                    </a:moveTo>
                    <a:lnTo>
                      <a:pt x="338" y="292"/>
                    </a:lnTo>
                    <a:lnTo>
                      <a:pt x="328" y="290"/>
                    </a:lnTo>
                    <a:lnTo>
                      <a:pt x="318" y="288"/>
                    </a:lnTo>
                    <a:lnTo>
                      <a:pt x="309" y="283"/>
                    </a:lnTo>
                    <a:lnTo>
                      <a:pt x="302" y="277"/>
                    </a:lnTo>
                    <a:lnTo>
                      <a:pt x="295" y="269"/>
                    </a:lnTo>
                    <a:lnTo>
                      <a:pt x="290" y="261"/>
                    </a:lnTo>
                    <a:lnTo>
                      <a:pt x="288" y="251"/>
                    </a:lnTo>
                    <a:lnTo>
                      <a:pt x="287" y="241"/>
                    </a:lnTo>
                    <a:lnTo>
                      <a:pt x="287" y="241"/>
                    </a:lnTo>
                    <a:lnTo>
                      <a:pt x="288" y="231"/>
                    </a:lnTo>
                    <a:lnTo>
                      <a:pt x="290" y="221"/>
                    </a:lnTo>
                    <a:lnTo>
                      <a:pt x="295" y="212"/>
                    </a:lnTo>
                    <a:lnTo>
                      <a:pt x="302" y="204"/>
                    </a:lnTo>
                    <a:lnTo>
                      <a:pt x="309" y="198"/>
                    </a:lnTo>
                    <a:lnTo>
                      <a:pt x="318" y="193"/>
                    </a:lnTo>
                    <a:lnTo>
                      <a:pt x="328" y="191"/>
                    </a:lnTo>
                    <a:lnTo>
                      <a:pt x="338" y="189"/>
                    </a:lnTo>
                    <a:lnTo>
                      <a:pt x="338" y="189"/>
                    </a:lnTo>
                    <a:lnTo>
                      <a:pt x="348" y="191"/>
                    </a:lnTo>
                    <a:lnTo>
                      <a:pt x="358" y="193"/>
                    </a:lnTo>
                    <a:lnTo>
                      <a:pt x="366" y="198"/>
                    </a:lnTo>
                    <a:lnTo>
                      <a:pt x="374" y="204"/>
                    </a:lnTo>
                    <a:lnTo>
                      <a:pt x="380" y="212"/>
                    </a:lnTo>
                    <a:lnTo>
                      <a:pt x="385" y="221"/>
                    </a:lnTo>
                    <a:lnTo>
                      <a:pt x="388" y="231"/>
                    </a:lnTo>
                    <a:lnTo>
                      <a:pt x="389" y="241"/>
                    </a:lnTo>
                    <a:lnTo>
                      <a:pt x="389" y="241"/>
                    </a:lnTo>
                    <a:lnTo>
                      <a:pt x="388" y="251"/>
                    </a:lnTo>
                    <a:lnTo>
                      <a:pt x="385" y="261"/>
                    </a:lnTo>
                    <a:lnTo>
                      <a:pt x="380" y="269"/>
                    </a:lnTo>
                    <a:lnTo>
                      <a:pt x="374" y="277"/>
                    </a:lnTo>
                    <a:lnTo>
                      <a:pt x="366" y="283"/>
                    </a:lnTo>
                    <a:lnTo>
                      <a:pt x="358" y="288"/>
                    </a:lnTo>
                    <a:lnTo>
                      <a:pt x="348" y="290"/>
                    </a:lnTo>
                    <a:lnTo>
                      <a:pt x="338" y="292"/>
                    </a:lnTo>
                    <a:lnTo>
                      <a:pt x="338" y="29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81" name="Freeform 52">
                <a:extLst>
                  <a:ext uri="{FF2B5EF4-FFF2-40B4-BE49-F238E27FC236}">
                    <a16:creationId xmlns:a16="http://schemas.microsoft.com/office/drawing/2014/main" id="{B9F3F5CF-E501-460E-AC27-CEE3D68A10AD}"/>
                  </a:ext>
                </a:extLst>
              </p:cNvPr>
              <p:cNvSpPr>
                <a:spLocks noEditPoints="1"/>
              </p:cNvSpPr>
              <p:nvPr/>
            </p:nvSpPr>
            <p:spPr bwMode="auto">
              <a:xfrm>
                <a:off x="4683033" y="1508539"/>
                <a:ext cx="796925" cy="444500"/>
              </a:xfrm>
              <a:custGeom>
                <a:avLst/>
                <a:gdLst>
                  <a:gd name="T0" fmla="*/ 1419 w 1505"/>
                  <a:gd name="T1" fmla="*/ 324 h 841"/>
                  <a:gd name="T2" fmla="*/ 1237 w 1505"/>
                  <a:gd name="T3" fmla="*/ 172 h 841"/>
                  <a:gd name="T4" fmla="*/ 1096 w 1505"/>
                  <a:gd name="T5" fmla="*/ 89 h 841"/>
                  <a:gd name="T6" fmla="*/ 934 w 1505"/>
                  <a:gd name="T7" fmla="*/ 25 h 841"/>
                  <a:gd name="T8" fmla="*/ 753 w 1505"/>
                  <a:gd name="T9" fmla="*/ 0 h 841"/>
                  <a:gd name="T10" fmla="*/ 607 w 1505"/>
                  <a:gd name="T11" fmla="*/ 16 h 841"/>
                  <a:gd name="T12" fmla="*/ 440 w 1505"/>
                  <a:gd name="T13" fmla="*/ 74 h 841"/>
                  <a:gd name="T14" fmla="*/ 294 w 1505"/>
                  <a:gd name="T15" fmla="*/ 155 h 841"/>
                  <a:gd name="T16" fmla="*/ 118 w 1505"/>
                  <a:gd name="T17" fmla="*/ 294 h 841"/>
                  <a:gd name="T18" fmla="*/ 0 w 1505"/>
                  <a:gd name="T19" fmla="*/ 421 h 841"/>
                  <a:gd name="T20" fmla="*/ 86 w 1505"/>
                  <a:gd name="T21" fmla="*/ 517 h 841"/>
                  <a:gd name="T22" fmla="*/ 267 w 1505"/>
                  <a:gd name="T23" fmla="*/ 669 h 841"/>
                  <a:gd name="T24" fmla="*/ 408 w 1505"/>
                  <a:gd name="T25" fmla="*/ 753 h 841"/>
                  <a:gd name="T26" fmla="*/ 572 w 1505"/>
                  <a:gd name="T27" fmla="*/ 816 h 841"/>
                  <a:gd name="T28" fmla="*/ 753 w 1505"/>
                  <a:gd name="T29" fmla="*/ 841 h 841"/>
                  <a:gd name="T30" fmla="*/ 899 w 1505"/>
                  <a:gd name="T31" fmla="*/ 825 h 841"/>
                  <a:gd name="T32" fmla="*/ 1066 w 1505"/>
                  <a:gd name="T33" fmla="*/ 768 h 841"/>
                  <a:gd name="T34" fmla="*/ 1211 w 1505"/>
                  <a:gd name="T35" fmla="*/ 686 h 841"/>
                  <a:gd name="T36" fmla="*/ 1388 w 1505"/>
                  <a:gd name="T37" fmla="*/ 547 h 841"/>
                  <a:gd name="T38" fmla="*/ 1505 w 1505"/>
                  <a:gd name="T39" fmla="*/ 421 h 841"/>
                  <a:gd name="T40" fmla="*/ 753 w 1505"/>
                  <a:gd name="T41" fmla="*/ 754 h 841"/>
                  <a:gd name="T42" fmla="*/ 657 w 1505"/>
                  <a:gd name="T43" fmla="*/ 739 h 841"/>
                  <a:gd name="T44" fmla="*/ 542 w 1505"/>
                  <a:gd name="T45" fmla="*/ 679 h 841"/>
                  <a:gd name="T46" fmla="*/ 461 w 1505"/>
                  <a:gd name="T47" fmla="*/ 580 h 841"/>
                  <a:gd name="T48" fmla="*/ 347 w 1505"/>
                  <a:gd name="T49" fmla="*/ 530 h 841"/>
                  <a:gd name="T50" fmla="*/ 400 w 1505"/>
                  <a:gd name="T51" fmla="*/ 648 h 841"/>
                  <a:gd name="T52" fmla="*/ 224 w 1505"/>
                  <a:gd name="T53" fmla="*/ 523 h 841"/>
                  <a:gd name="T54" fmla="*/ 115 w 1505"/>
                  <a:gd name="T55" fmla="*/ 421 h 841"/>
                  <a:gd name="T56" fmla="*/ 262 w 1505"/>
                  <a:gd name="T57" fmla="*/ 287 h 841"/>
                  <a:gd name="T58" fmla="*/ 400 w 1505"/>
                  <a:gd name="T59" fmla="*/ 193 h 841"/>
                  <a:gd name="T60" fmla="*/ 431 w 1505"/>
                  <a:gd name="T61" fmla="*/ 333 h 841"/>
                  <a:gd name="T62" fmla="*/ 474 w 1505"/>
                  <a:gd name="T63" fmla="*/ 240 h 841"/>
                  <a:gd name="T64" fmla="*/ 563 w 1505"/>
                  <a:gd name="T65" fmla="*/ 147 h 841"/>
                  <a:gd name="T66" fmla="*/ 682 w 1505"/>
                  <a:gd name="T67" fmla="*/ 95 h 841"/>
                  <a:gd name="T68" fmla="*/ 753 w 1505"/>
                  <a:gd name="T69" fmla="*/ 87 h 841"/>
                  <a:gd name="T70" fmla="*/ 818 w 1505"/>
                  <a:gd name="T71" fmla="*/ 95 h 841"/>
                  <a:gd name="T72" fmla="*/ 892 w 1505"/>
                  <a:gd name="T73" fmla="*/ 118 h 841"/>
                  <a:gd name="T74" fmla="*/ 1014 w 1505"/>
                  <a:gd name="T75" fmla="*/ 215 h 841"/>
                  <a:gd name="T76" fmla="*/ 1071 w 1505"/>
                  <a:gd name="T77" fmla="*/ 324 h 841"/>
                  <a:gd name="T78" fmla="*/ 1085 w 1505"/>
                  <a:gd name="T79" fmla="*/ 404 h 841"/>
                  <a:gd name="T80" fmla="*/ 1082 w 1505"/>
                  <a:gd name="T81" fmla="*/ 469 h 841"/>
                  <a:gd name="T82" fmla="*/ 1061 w 1505"/>
                  <a:gd name="T83" fmla="*/ 547 h 841"/>
                  <a:gd name="T84" fmla="*/ 971 w 1505"/>
                  <a:gd name="T85" fmla="*/ 671 h 841"/>
                  <a:gd name="T86" fmla="*/ 864 w 1505"/>
                  <a:gd name="T87" fmla="*/ 734 h 841"/>
                  <a:gd name="T88" fmla="*/ 786 w 1505"/>
                  <a:gd name="T89" fmla="*/ 751 h 841"/>
                  <a:gd name="T90" fmla="*/ 1121 w 1505"/>
                  <a:gd name="T91" fmla="*/ 623 h 841"/>
                  <a:gd name="T92" fmla="*/ 1168 w 1505"/>
                  <a:gd name="T93" fmla="*/ 482 h 841"/>
                  <a:gd name="T94" fmla="*/ 1168 w 1505"/>
                  <a:gd name="T95" fmla="*/ 359 h 841"/>
                  <a:gd name="T96" fmla="*/ 1121 w 1505"/>
                  <a:gd name="T97" fmla="*/ 218 h 841"/>
                  <a:gd name="T98" fmla="*/ 1201 w 1505"/>
                  <a:gd name="T99" fmla="*/ 255 h 841"/>
                  <a:gd name="T100" fmla="*/ 1370 w 1505"/>
                  <a:gd name="T101" fmla="*/ 401 h 841"/>
                  <a:gd name="T102" fmla="*/ 1315 w 1505"/>
                  <a:gd name="T103" fmla="*/ 493 h 841"/>
                  <a:gd name="T104" fmla="*/ 1131 w 1505"/>
                  <a:gd name="T105" fmla="*/ 633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5" h="841">
                    <a:moveTo>
                      <a:pt x="1483" y="393"/>
                    </a:moveTo>
                    <a:lnTo>
                      <a:pt x="1483" y="393"/>
                    </a:lnTo>
                    <a:lnTo>
                      <a:pt x="1464" y="371"/>
                    </a:lnTo>
                    <a:lnTo>
                      <a:pt x="1444" y="351"/>
                    </a:lnTo>
                    <a:lnTo>
                      <a:pt x="1419" y="324"/>
                    </a:lnTo>
                    <a:lnTo>
                      <a:pt x="1388" y="294"/>
                    </a:lnTo>
                    <a:lnTo>
                      <a:pt x="1350" y="261"/>
                    </a:lnTo>
                    <a:lnTo>
                      <a:pt x="1309" y="226"/>
                    </a:lnTo>
                    <a:lnTo>
                      <a:pt x="1262" y="191"/>
                    </a:lnTo>
                    <a:lnTo>
                      <a:pt x="1237" y="172"/>
                    </a:lnTo>
                    <a:lnTo>
                      <a:pt x="1211" y="155"/>
                    </a:lnTo>
                    <a:lnTo>
                      <a:pt x="1184" y="137"/>
                    </a:lnTo>
                    <a:lnTo>
                      <a:pt x="1156" y="120"/>
                    </a:lnTo>
                    <a:lnTo>
                      <a:pt x="1127" y="104"/>
                    </a:lnTo>
                    <a:lnTo>
                      <a:pt x="1096" y="89"/>
                    </a:lnTo>
                    <a:lnTo>
                      <a:pt x="1066" y="74"/>
                    </a:lnTo>
                    <a:lnTo>
                      <a:pt x="1033" y="60"/>
                    </a:lnTo>
                    <a:lnTo>
                      <a:pt x="1001" y="46"/>
                    </a:lnTo>
                    <a:lnTo>
                      <a:pt x="967" y="35"/>
                    </a:lnTo>
                    <a:lnTo>
                      <a:pt x="934" y="25"/>
                    </a:lnTo>
                    <a:lnTo>
                      <a:pt x="899" y="16"/>
                    </a:lnTo>
                    <a:lnTo>
                      <a:pt x="863" y="10"/>
                    </a:lnTo>
                    <a:lnTo>
                      <a:pt x="826" y="5"/>
                    </a:lnTo>
                    <a:lnTo>
                      <a:pt x="790" y="1"/>
                    </a:lnTo>
                    <a:lnTo>
                      <a:pt x="753" y="0"/>
                    </a:lnTo>
                    <a:lnTo>
                      <a:pt x="753" y="0"/>
                    </a:lnTo>
                    <a:lnTo>
                      <a:pt x="715" y="1"/>
                    </a:lnTo>
                    <a:lnTo>
                      <a:pt x="678" y="5"/>
                    </a:lnTo>
                    <a:lnTo>
                      <a:pt x="642" y="10"/>
                    </a:lnTo>
                    <a:lnTo>
                      <a:pt x="607" y="16"/>
                    </a:lnTo>
                    <a:lnTo>
                      <a:pt x="572" y="25"/>
                    </a:lnTo>
                    <a:lnTo>
                      <a:pt x="538" y="35"/>
                    </a:lnTo>
                    <a:lnTo>
                      <a:pt x="504" y="46"/>
                    </a:lnTo>
                    <a:lnTo>
                      <a:pt x="472" y="60"/>
                    </a:lnTo>
                    <a:lnTo>
                      <a:pt x="440" y="74"/>
                    </a:lnTo>
                    <a:lnTo>
                      <a:pt x="408" y="89"/>
                    </a:lnTo>
                    <a:lnTo>
                      <a:pt x="378" y="104"/>
                    </a:lnTo>
                    <a:lnTo>
                      <a:pt x="350" y="120"/>
                    </a:lnTo>
                    <a:lnTo>
                      <a:pt x="321" y="137"/>
                    </a:lnTo>
                    <a:lnTo>
                      <a:pt x="294" y="155"/>
                    </a:lnTo>
                    <a:lnTo>
                      <a:pt x="267" y="172"/>
                    </a:lnTo>
                    <a:lnTo>
                      <a:pt x="242" y="191"/>
                    </a:lnTo>
                    <a:lnTo>
                      <a:pt x="196" y="226"/>
                    </a:lnTo>
                    <a:lnTo>
                      <a:pt x="154" y="261"/>
                    </a:lnTo>
                    <a:lnTo>
                      <a:pt x="118" y="294"/>
                    </a:lnTo>
                    <a:lnTo>
                      <a:pt x="86" y="324"/>
                    </a:lnTo>
                    <a:lnTo>
                      <a:pt x="60" y="351"/>
                    </a:lnTo>
                    <a:lnTo>
                      <a:pt x="41" y="371"/>
                    </a:lnTo>
                    <a:lnTo>
                      <a:pt x="23" y="393"/>
                    </a:lnTo>
                    <a:lnTo>
                      <a:pt x="0" y="421"/>
                    </a:lnTo>
                    <a:lnTo>
                      <a:pt x="23" y="448"/>
                    </a:lnTo>
                    <a:lnTo>
                      <a:pt x="23" y="448"/>
                    </a:lnTo>
                    <a:lnTo>
                      <a:pt x="41" y="470"/>
                    </a:lnTo>
                    <a:lnTo>
                      <a:pt x="60" y="490"/>
                    </a:lnTo>
                    <a:lnTo>
                      <a:pt x="86" y="517"/>
                    </a:lnTo>
                    <a:lnTo>
                      <a:pt x="118" y="547"/>
                    </a:lnTo>
                    <a:lnTo>
                      <a:pt x="154" y="580"/>
                    </a:lnTo>
                    <a:lnTo>
                      <a:pt x="196" y="615"/>
                    </a:lnTo>
                    <a:lnTo>
                      <a:pt x="242" y="650"/>
                    </a:lnTo>
                    <a:lnTo>
                      <a:pt x="267" y="669"/>
                    </a:lnTo>
                    <a:lnTo>
                      <a:pt x="294" y="686"/>
                    </a:lnTo>
                    <a:lnTo>
                      <a:pt x="321" y="704"/>
                    </a:lnTo>
                    <a:lnTo>
                      <a:pt x="350" y="721"/>
                    </a:lnTo>
                    <a:lnTo>
                      <a:pt x="378" y="738"/>
                    </a:lnTo>
                    <a:lnTo>
                      <a:pt x="408" y="753"/>
                    </a:lnTo>
                    <a:lnTo>
                      <a:pt x="440" y="768"/>
                    </a:lnTo>
                    <a:lnTo>
                      <a:pt x="472" y="781"/>
                    </a:lnTo>
                    <a:lnTo>
                      <a:pt x="504" y="795"/>
                    </a:lnTo>
                    <a:lnTo>
                      <a:pt x="538" y="806"/>
                    </a:lnTo>
                    <a:lnTo>
                      <a:pt x="572" y="816"/>
                    </a:lnTo>
                    <a:lnTo>
                      <a:pt x="607" y="825"/>
                    </a:lnTo>
                    <a:lnTo>
                      <a:pt x="642" y="831"/>
                    </a:lnTo>
                    <a:lnTo>
                      <a:pt x="678" y="836"/>
                    </a:lnTo>
                    <a:lnTo>
                      <a:pt x="715" y="840"/>
                    </a:lnTo>
                    <a:lnTo>
                      <a:pt x="753" y="841"/>
                    </a:lnTo>
                    <a:lnTo>
                      <a:pt x="753" y="841"/>
                    </a:lnTo>
                    <a:lnTo>
                      <a:pt x="790" y="840"/>
                    </a:lnTo>
                    <a:lnTo>
                      <a:pt x="826" y="836"/>
                    </a:lnTo>
                    <a:lnTo>
                      <a:pt x="863" y="831"/>
                    </a:lnTo>
                    <a:lnTo>
                      <a:pt x="899" y="825"/>
                    </a:lnTo>
                    <a:lnTo>
                      <a:pt x="934" y="816"/>
                    </a:lnTo>
                    <a:lnTo>
                      <a:pt x="967" y="806"/>
                    </a:lnTo>
                    <a:lnTo>
                      <a:pt x="1001" y="795"/>
                    </a:lnTo>
                    <a:lnTo>
                      <a:pt x="1033" y="781"/>
                    </a:lnTo>
                    <a:lnTo>
                      <a:pt x="1066" y="768"/>
                    </a:lnTo>
                    <a:lnTo>
                      <a:pt x="1096" y="753"/>
                    </a:lnTo>
                    <a:lnTo>
                      <a:pt x="1127" y="738"/>
                    </a:lnTo>
                    <a:lnTo>
                      <a:pt x="1156" y="721"/>
                    </a:lnTo>
                    <a:lnTo>
                      <a:pt x="1184" y="704"/>
                    </a:lnTo>
                    <a:lnTo>
                      <a:pt x="1211" y="686"/>
                    </a:lnTo>
                    <a:lnTo>
                      <a:pt x="1237" y="669"/>
                    </a:lnTo>
                    <a:lnTo>
                      <a:pt x="1262" y="650"/>
                    </a:lnTo>
                    <a:lnTo>
                      <a:pt x="1309" y="615"/>
                    </a:lnTo>
                    <a:lnTo>
                      <a:pt x="1350" y="580"/>
                    </a:lnTo>
                    <a:lnTo>
                      <a:pt x="1388" y="547"/>
                    </a:lnTo>
                    <a:lnTo>
                      <a:pt x="1419" y="517"/>
                    </a:lnTo>
                    <a:lnTo>
                      <a:pt x="1444" y="490"/>
                    </a:lnTo>
                    <a:lnTo>
                      <a:pt x="1464" y="470"/>
                    </a:lnTo>
                    <a:lnTo>
                      <a:pt x="1483" y="448"/>
                    </a:lnTo>
                    <a:lnTo>
                      <a:pt x="1505" y="421"/>
                    </a:lnTo>
                    <a:lnTo>
                      <a:pt x="1483" y="393"/>
                    </a:lnTo>
                    <a:close/>
                    <a:moveTo>
                      <a:pt x="770" y="753"/>
                    </a:moveTo>
                    <a:lnTo>
                      <a:pt x="770" y="753"/>
                    </a:lnTo>
                    <a:lnTo>
                      <a:pt x="753" y="754"/>
                    </a:lnTo>
                    <a:lnTo>
                      <a:pt x="753" y="754"/>
                    </a:lnTo>
                    <a:lnTo>
                      <a:pt x="735" y="753"/>
                    </a:lnTo>
                    <a:lnTo>
                      <a:pt x="735" y="753"/>
                    </a:lnTo>
                    <a:lnTo>
                      <a:pt x="708" y="750"/>
                    </a:lnTo>
                    <a:lnTo>
                      <a:pt x="682" y="746"/>
                    </a:lnTo>
                    <a:lnTo>
                      <a:pt x="657" y="739"/>
                    </a:lnTo>
                    <a:lnTo>
                      <a:pt x="632" y="730"/>
                    </a:lnTo>
                    <a:lnTo>
                      <a:pt x="608" y="720"/>
                    </a:lnTo>
                    <a:lnTo>
                      <a:pt x="584" y="708"/>
                    </a:lnTo>
                    <a:lnTo>
                      <a:pt x="563" y="694"/>
                    </a:lnTo>
                    <a:lnTo>
                      <a:pt x="542" y="679"/>
                    </a:lnTo>
                    <a:lnTo>
                      <a:pt x="523" y="661"/>
                    </a:lnTo>
                    <a:lnTo>
                      <a:pt x="506" y="643"/>
                    </a:lnTo>
                    <a:lnTo>
                      <a:pt x="488" y="623"/>
                    </a:lnTo>
                    <a:lnTo>
                      <a:pt x="474" y="602"/>
                    </a:lnTo>
                    <a:lnTo>
                      <a:pt x="461" y="580"/>
                    </a:lnTo>
                    <a:lnTo>
                      <a:pt x="450" y="557"/>
                    </a:lnTo>
                    <a:lnTo>
                      <a:pt x="440" y="533"/>
                    </a:lnTo>
                    <a:lnTo>
                      <a:pt x="431" y="508"/>
                    </a:lnTo>
                    <a:lnTo>
                      <a:pt x="347" y="530"/>
                    </a:lnTo>
                    <a:lnTo>
                      <a:pt x="347" y="530"/>
                    </a:lnTo>
                    <a:lnTo>
                      <a:pt x="357" y="562"/>
                    </a:lnTo>
                    <a:lnTo>
                      <a:pt x="368" y="592"/>
                    </a:lnTo>
                    <a:lnTo>
                      <a:pt x="383" y="620"/>
                    </a:lnTo>
                    <a:lnTo>
                      <a:pt x="400" y="648"/>
                    </a:lnTo>
                    <a:lnTo>
                      <a:pt x="400" y="648"/>
                    </a:lnTo>
                    <a:lnTo>
                      <a:pt x="375" y="633"/>
                    </a:lnTo>
                    <a:lnTo>
                      <a:pt x="350" y="618"/>
                    </a:lnTo>
                    <a:lnTo>
                      <a:pt x="304" y="587"/>
                    </a:lnTo>
                    <a:lnTo>
                      <a:pt x="262" y="554"/>
                    </a:lnTo>
                    <a:lnTo>
                      <a:pt x="224" y="523"/>
                    </a:lnTo>
                    <a:lnTo>
                      <a:pt x="189" y="493"/>
                    </a:lnTo>
                    <a:lnTo>
                      <a:pt x="160" y="466"/>
                    </a:lnTo>
                    <a:lnTo>
                      <a:pt x="135" y="441"/>
                    </a:lnTo>
                    <a:lnTo>
                      <a:pt x="115" y="421"/>
                    </a:lnTo>
                    <a:lnTo>
                      <a:pt x="115" y="421"/>
                    </a:lnTo>
                    <a:lnTo>
                      <a:pt x="135" y="401"/>
                    </a:lnTo>
                    <a:lnTo>
                      <a:pt x="160" y="376"/>
                    </a:lnTo>
                    <a:lnTo>
                      <a:pt x="190" y="348"/>
                    </a:lnTo>
                    <a:lnTo>
                      <a:pt x="224" y="318"/>
                    </a:lnTo>
                    <a:lnTo>
                      <a:pt x="262" y="287"/>
                    </a:lnTo>
                    <a:lnTo>
                      <a:pt x="304" y="255"/>
                    </a:lnTo>
                    <a:lnTo>
                      <a:pt x="350" y="223"/>
                    </a:lnTo>
                    <a:lnTo>
                      <a:pt x="375" y="208"/>
                    </a:lnTo>
                    <a:lnTo>
                      <a:pt x="400" y="193"/>
                    </a:lnTo>
                    <a:lnTo>
                      <a:pt x="400" y="193"/>
                    </a:lnTo>
                    <a:lnTo>
                      <a:pt x="383" y="221"/>
                    </a:lnTo>
                    <a:lnTo>
                      <a:pt x="368" y="250"/>
                    </a:lnTo>
                    <a:lnTo>
                      <a:pt x="357" y="280"/>
                    </a:lnTo>
                    <a:lnTo>
                      <a:pt x="347" y="311"/>
                    </a:lnTo>
                    <a:lnTo>
                      <a:pt x="431" y="333"/>
                    </a:lnTo>
                    <a:lnTo>
                      <a:pt x="431" y="333"/>
                    </a:lnTo>
                    <a:lnTo>
                      <a:pt x="440" y="308"/>
                    </a:lnTo>
                    <a:lnTo>
                      <a:pt x="450" y="285"/>
                    </a:lnTo>
                    <a:lnTo>
                      <a:pt x="461" y="261"/>
                    </a:lnTo>
                    <a:lnTo>
                      <a:pt x="474" y="240"/>
                    </a:lnTo>
                    <a:lnTo>
                      <a:pt x="488" y="218"/>
                    </a:lnTo>
                    <a:lnTo>
                      <a:pt x="506" y="198"/>
                    </a:lnTo>
                    <a:lnTo>
                      <a:pt x="523" y="180"/>
                    </a:lnTo>
                    <a:lnTo>
                      <a:pt x="542" y="162"/>
                    </a:lnTo>
                    <a:lnTo>
                      <a:pt x="563" y="147"/>
                    </a:lnTo>
                    <a:lnTo>
                      <a:pt x="584" y="133"/>
                    </a:lnTo>
                    <a:lnTo>
                      <a:pt x="608" y="121"/>
                    </a:lnTo>
                    <a:lnTo>
                      <a:pt x="632" y="111"/>
                    </a:lnTo>
                    <a:lnTo>
                      <a:pt x="657" y="102"/>
                    </a:lnTo>
                    <a:lnTo>
                      <a:pt x="682" y="95"/>
                    </a:lnTo>
                    <a:lnTo>
                      <a:pt x="708" y="91"/>
                    </a:lnTo>
                    <a:lnTo>
                      <a:pt x="735" y="89"/>
                    </a:lnTo>
                    <a:lnTo>
                      <a:pt x="735" y="89"/>
                    </a:lnTo>
                    <a:lnTo>
                      <a:pt x="753" y="87"/>
                    </a:lnTo>
                    <a:lnTo>
                      <a:pt x="753" y="87"/>
                    </a:lnTo>
                    <a:lnTo>
                      <a:pt x="770" y="89"/>
                    </a:lnTo>
                    <a:lnTo>
                      <a:pt x="770" y="89"/>
                    </a:lnTo>
                    <a:lnTo>
                      <a:pt x="786" y="90"/>
                    </a:lnTo>
                    <a:lnTo>
                      <a:pt x="803" y="91"/>
                    </a:lnTo>
                    <a:lnTo>
                      <a:pt x="818" y="95"/>
                    </a:lnTo>
                    <a:lnTo>
                      <a:pt x="834" y="97"/>
                    </a:lnTo>
                    <a:lnTo>
                      <a:pt x="849" y="102"/>
                    </a:lnTo>
                    <a:lnTo>
                      <a:pt x="864" y="107"/>
                    </a:lnTo>
                    <a:lnTo>
                      <a:pt x="879" y="112"/>
                    </a:lnTo>
                    <a:lnTo>
                      <a:pt x="892" y="118"/>
                    </a:lnTo>
                    <a:lnTo>
                      <a:pt x="921" y="133"/>
                    </a:lnTo>
                    <a:lnTo>
                      <a:pt x="946" y="151"/>
                    </a:lnTo>
                    <a:lnTo>
                      <a:pt x="971" y="170"/>
                    </a:lnTo>
                    <a:lnTo>
                      <a:pt x="994" y="191"/>
                    </a:lnTo>
                    <a:lnTo>
                      <a:pt x="1014" y="215"/>
                    </a:lnTo>
                    <a:lnTo>
                      <a:pt x="1031" y="240"/>
                    </a:lnTo>
                    <a:lnTo>
                      <a:pt x="1047" y="267"/>
                    </a:lnTo>
                    <a:lnTo>
                      <a:pt x="1061" y="294"/>
                    </a:lnTo>
                    <a:lnTo>
                      <a:pt x="1066" y="309"/>
                    </a:lnTo>
                    <a:lnTo>
                      <a:pt x="1071" y="324"/>
                    </a:lnTo>
                    <a:lnTo>
                      <a:pt x="1075" y="339"/>
                    </a:lnTo>
                    <a:lnTo>
                      <a:pt x="1078" y="356"/>
                    </a:lnTo>
                    <a:lnTo>
                      <a:pt x="1082" y="372"/>
                    </a:lnTo>
                    <a:lnTo>
                      <a:pt x="1083" y="388"/>
                    </a:lnTo>
                    <a:lnTo>
                      <a:pt x="1085" y="404"/>
                    </a:lnTo>
                    <a:lnTo>
                      <a:pt x="1085" y="421"/>
                    </a:lnTo>
                    <a:lnTo>
                      <a:pt x="1085" y="421"/>
                    </a:lnTo>
                    <a:lnTo>
                      <a:pt x="1085" y="437"/>
                    </a:lnTo>
                    <a:lnTo>
                      <a:pt x="1083" y="453"/>
                    </a:lnTo>
                    <a:lnTo>
                      <a:pt x="1082" y="469"/>
                    </a:lnTo>
                    <a:lnTo>
                      <a:pt x="1078" y="485"/>
                    </a:lnTo>
                    <a:lnTo>
                      <a:pt x="1075" y="502"/>
                    </a:lnTo>
                    <a:lnTo>
                      <a:pt x="1071" y="517"/>
                    </a:lnTo>
                    <a:lnTo>
                      <a:pt x="1066" y="532"/>
                    </a:lnTo>
                    <a:lnTo>
                      <a:pt x="1061" y="547"/>
                    </a:lnTo>
                    <a:lnTo>
                      <a:pt x="1047" y="574"/>
                    </a:lnTo>
                    <a:lnTo>
                      <a:pt x="1031" y="602"/>
                    </a:lnTo>
                    <a:lnTo>
                      <a:pt x="1014" y="627"/>
                    </a:lnTo>
                    <a:lnTo>
                      <a:pt x="994" y="650"/>
                    </a:lnTo>
                    <a:lnTo>
                      <a:pt x="971" y="671"/>
                    </a:lnTo>
                    <a:lnTo>
                      <a:pt x="946" y="690"/>
                    </a:lnTo>
                    <a:lnTo>
                      <a:pt x="921" y="708"/>
                    </a:lnTo>
                    <a:lnTo>
                      <a:pt x="892" y="723"/>
                    </a:lnTo>
                    <a:lnTo>
                      <a:pt x="879" y="729"/>
                    </a:lnTo>
                    <a:lnTo>
                      <a:pt x="864" y="734"/>
                    </a:lnTo>
                    <a:lnTo>
                      <a:pt x="849" y="739"/>
                    </a:lnTo>
                    <a:lnTo>
                      <a:pt x="834" y="744"/>
                    </a:lnTo>
                    <a:lnTo>
                      <a:pt x="818" y="746"/>
                    </a:lnTo>
                    <a:lnTo>
                      <a:pt x="803" y="750"/>
                    </a:lnTo>
                    <a:lnTo>
                      <a:pt x="786" y="751"/>
                    </a:lnTo>
                    <a:lnTo>
                      <a:pt x="770" y="753"/>
                    </a:lnTo>
                    <a:lnTo>
                      <a:pt x="770" y="753"/>
                    </a:lnTo>
                    <a:close/>
                    <a:moveTo>
                      <a:pt x="1106" y="648"/>
                    </a:moveTo>
                    <a:lnTo>
                      <a:pt x="1106" y="648"/>
                    </a:lnTo>
                    <a:lnTo>
                      <a:pt x="1121" y="623"/>
                    </a:lnTo>
                    <a:lnTo>
                      <a:pt x="1135" y="597"/>
                    </a:lnTo>
                    <a:lnTo>
                      <a:pt x="1146" y="569"/>
                    </a:lnTo>
                    <a:lnTo>
                      <a:pt x="1156" y="540"/>
                    </a:lnTo>
                    <a:lnTo>
                      <a:pt x="1163" y="512"/>
                    </a:lnTo>
                    <a:lnTo>
                      <a:pt x="1168" y="482"/>
                    </a:lnTo>
                    <a:lnTo>
                      <a:pt x="1172" y="452"/>
                    </a:lnTo>
                    <a:lnTo>
                      <a:pt x="1173" y="421"/>
                    </a:lnTo>
                    <a:lnTo>
                      <a:pt x="1173" y="421"/>
                    </a:lnTo>
                    <a:lnTo>
                      <a:pt x="1172" y="389"/>
                    </a:lnTo>
                    <a:lnTo>
                      <a:pt x="1168" y="359"/>
                    </a:lnTo>
                    <a:lnTo>
                      <a:pt x="1163" y="329"/>
                    </a:lnTo>
                    <a:lnTo>
                      <a:pt x="1155" y="301"/>
                    </a:lnTo>
                    <a:lnTo>
                      <a:pt x="1146" y="272"/>
                    </a:lnTo>
                    <a:lnTo>
                      <a:pt x="1135" y="245"/>
                    </a:lnTo>
                    <a:lnTo>
                      <a:pt x="1121" y="218"/>
                    </a:lnTo>
                    <a:lnTo>
                      <a:pt x="1106" y="193"/>
                    </a:lnTo>
                    <a:lnTo>
                      <a:pt x="1106" y="193"/>
                    </a:lnTo>
                    <a:lnTo>
                      <a:pt x="1131" y="208"/>
                    </a:lnTo>
                    <a:lnTo>
                      <a:pt x="1155" y="223"/>
                    </a:lnTo>
                    <a:lnTo>
                      <a:pt x="1201" y="255"/>
                    </a:lnTo>
                    <a:lnTo>
                      <a:pt x="1243" y="287"/>
                    </a:lnTo>
                    <a:lnTo>
                      <a:pt x="1282" y="318"/>
                    </a:lnTo>
                    <a:lnTo>
                      <a:pt x="1315" y="348"/>
                    </a:lnTo>
                    <a:lnTo>
                      <a:pt x="1345" y="376"/>
                    </a:lnTo>
                    <a:lnTo>
                      <a:pt x="1370" y="401"/>
                    </a:lnTo>
                    <a:lnTo>
                      <a:pt x="1389" y="421"/>
                    </a:lnTo>
                    <a:lnTo>
                      <a:pt x="1389" y="421"/>
                    </a:lnTo>
                    <a:lnTo>
                      <a:pt x="1370" y="441"/>
                    </a:lnTo>
                    <a:lnTo>
                      <a:pt x="1345" y="466"/>
                    </a:lnTo>
                    <a:lnTo>
                      <a:pt x="1315" y="493"/>
                    </a:lnTo>
                    <a:lnTo>
                      <a:pt x="1282" y="523"/>
                    </a:lnTo>
                    <a:lnTo>
                      <a:pt x="1243" y="554"/>
                    </a:lnTo>
                    <a:lnTo>
                      <a:pt x="1201" y="587"/>
                    </a:lnTo>
                    <a:lnTo>
                      <a:pt x="1155" y="618"/>
                    </a:lnTo>
                    <a:lnTo>
                      <a:pt x="1131" y="633"/>
                    </a:lnTo>
                    <a:lnTo>
                      <a:pt x="1106" y="648"/>
                    </a:lnTo>
                    <a:lnTo>
                      <a:pt x="1106" y="648"/>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grpSp>
        <p:nvGrpSpPr>
          <p:cNvPr id="82" name="Grupa 81" descr="Źródła czerpania informacji o sprawach dotyczących środowiska naturalnego.&#10;&#10;Grafika przedstawia  opinię innych, najbliższego otoczenia: 2%.">
            <a:extLst>
              <a:ext uri="{FF2B5EF4-FFF2-40B4-BE49-F238E27FC236}">
                <a16:creationId xmlns:a16="http://schemas.microsoft.com/office/drawing/2014/main" id="{04D247A1-9441-4271-B579-BD943501C8E2}"/>
              </a:ext>
            </a:extLst>
          </p:cNvPr>
          <p:cNvGrpSpPr>
            <a:grpSpLocks noChangeAspect="1"/>
          </p:cNvGrpSpPr>
          <p:nvPr/>
        </p:nvGrpSpPr>
        <p:grpSpPr>
          <a:xfrm>
            <a:off x="1350879" y="4136024"/>
            <a:ext cx="361313" cy="395999"/>
            <a:chOff x="5308601" y="2590800"/>
            <a:chExt cx="595313" cy="652463"/>
          </a:xfrm>
          <a:solidFill>
            <a:srgbClr val="CDCDCD"/>
          </a:solidFill>
        </p:grpSpPr>
        <p:sp>
          <p:nvSpPr>
            <p:cNvPr id="83" name="Freeform 9">
              <a:extLst>
                <a:ext uri="{FF2B5EF4-FFF2-40B4-BE49-F238E27FC236}">
                  <a16:creationId xmlns:a16="http://schemas.microsoft.com/office/drawing/2014/main" id="{18518B1B-5FA5-4F2E-980D-1A5B5A5571A1}"/>
                </a:ext>
              </a:extLst>
            </p:cNvPr>
            <p:cNvSpPr>
              <a:spLocks noEditPoints="1"/>
            </p:cNvSpPr>
            <p:nvPr/>
          </p:nvSpPr>
          <p:spPr bwMode="auto">
            <a:xfrm>
              <a:off x="5675313" y="2992438"/>
              <a:ext cx="228600" cy="250825"/>
            </a:xfrm>
            <a:custGeom>
              <a:avLst/>
              <a:gdLst>
                <a:gd name="T0" fmla="*/ 420 w 1004"/>
                <a:gd name="T1" fmla="*/ 1 h 1101"/>
                <a:gd name="T2" fmla="*/ 320 w 1004"/>
                <a:gd name="T3" fmla="*/ 16 h 1101"/>
                <a:gd name="T4" fmla="*/ 228 w 1004"/>
                <a:gd name="T5" fmla="*/ 48 h 1101"/>
                <a:gd name="T6" fmla="*/ 144 w 1004"/>
                <a:gd name="T7" fmla="*/ 95 h 1101"/>
                <a:gd name="T8" fmla="*/ 70 w 1004"/>
                <a:gd name="T9" fmla="*/ 156 h 1101"/>
                <a:gd name="T10" fmla="*/ 7 w 1004"/>
                <a:gd name="T11" fmla="*/ 228 h 1101"/>
                <a:gd name="T12" fmla="*/ 0 w 1004"/>
                <a:gd name="T13" fmla="*/ 861 h 1101"/>
                <a:gd name="T14" fmla="*/ 62 w 1004"/>
                <a:gd name="T15" fmla="*/ 937 h 1101"/>
                <a:gd name="T16" fmla="*/ 137 w 1004"/>
                <a:gd name="T17" fmla="*/ 1000 h 1101"/>
                <a:gd name="T18" fmla="*/ 223 w 1004"/>
                <a:gd name="T19" fmla="*/ 1049 h 1101"/>
                <a:gd name="T20" fmla="*/ 317 w 1004"/>
                <a:gd name="T21" fmla="*/ 1084 h 1101"/>
                <a:gd name="T22" fmla="*/ 419 w 1004"/>
                <a:gd name="T23" fmla="*/ 1100 h 1101"/>
                <a:gd name="T24" fmla="*/ 482 w 1004"/>
                <a:gd name="T25" fmla="*/ 1100 h 1101"/>
                <a:gd name="T26" fmla="*/ 564 w 1004"/>
                <a:gd name="T27" fmla="*/ 1089 h 1101"/>
                <a:gd name="T28" fmla="*/ 642 w 1004"/>
                <a:gd name="T29" fmla="*/ 1068 h 1101"/>
                <a:gd name="T30" fmla="*/ 715 w 1004"/>
                <a:gd name="T31" fmla="*/ 1034 h 1101"/>
                <a:gd name="T32" fmla="*/ 783 w 1004"/>
                <a:gd name="T33" fmla="*/ 991 h 1101"/>
                <a:gd name="T34" fmla="*/ 843 w 1004"/>
                <a:gd name="T35" fmla="*/ 939 h 1101"/>
                <a:gd name="T36" fmla="*/ 894 w 1004"/>
                <a:gd name="T37" fmla="*/ 880 h 1101"/>
                <a:gd name="T38" fmla="*/ 937 w 1004"/>
                <a:gd name="T39" fmla="*/ 812 h 1101"/>
                <a:gd name="T40" fmla="*/ 970 w 1004"/>
                <a:gd name="T41" fmla="*/ 740 h 1101"/>
                <a:gd name="T42" fmla="*/ 993 w 1004"/>
                <a:gd name="T43" fmla="*/ 661 h 1101"/>
                <a:gd name="T44" fmla="*/ 1004 w 1004"/>
                <a:gd name="T45" fmla="*/ 579 h 1101"/>
                <a:gd name="T46" fmla="*/ 1004 w 1004"/>
                <a:gd name="T47" fmla="*/ 522 h 1101"/>
                <a:gd name="T48" fmla="*/ 993 w 1004"/>
                <a:gd name="T49" fmla="*/ 439 h 1101"/>
                <a:gd name="T50" fmla="*/ 970 w 1004"/>
                <a:gd name="T51" fmla="*/ 361 h 1101"/>
                <a:gd name="T52" fmla="*/ 937 w 1004"/>
                <a:gd name="T53" fmla="*/ 287 h 1101"/>
                <a:gd name="T54" fmla="*/ 894 w 1004"/>
                <a:gd name="T55" fmla="*/ 221 h 1101"/>
                <a:gd name="T56" fmla="*/ 843 w 1004"/>
                <a:gd name="T57" fmla="*/ 161 h 1101"/>
                <a:gd name="T58" fmla="*/ 783 w 1004"/>
                <a:gd name="T59" fmla="*/ 109 h 1101"/>
                <a:gd name="T60" fmla="*/ 715 w 1004"/>
                <a:gd name="T61" fmla="*/ 66 h 1101"/>
                <a:gd name="T62" fmla="*/ 642 w 1004"/>
                <a:gd name="T63" fmla="*/ 33 h 1101"/>
                <a:gd name="T64" fmla="*/ 564 w 1004"/>
                <a:gd name="T65" fmla="*/ 11 h 1101"/>
                <a:gd name="T66" fmla="*/ 482 w 1004"/>
                <a:gd name="T67" fmla="*/ 0 h 1101"/>
                <a:gd name="T68" fmla="*/ 486 w 1004"/>
                <a:gd name="T69" fmla="*/ 378 h 1101"/>
                <a:gd name="T70" fmla="*/ 467 w 1004"/>
                <a:gd name="T71" fmla="*/ 376 h 1101"/>
                <a:gd name="T72" fmla="*/ 440 w 1004"/>
                <a:gd name="T73" fmla="*/ 367 h 1101"/>
                <a:gd name="T74" fmla="*/ 417 w 1004"/>
                <a:gd name="T75" fmla="*/ 349 h 1101"/>
                <a:gd name="T76" fmla="*/ 400 w 1004"/>
                <a:gd name="T77" fmla="*/ 328 h 1101"/>
                <a:gd name="T78" fmla="*/ 391 w 1004"/>
                <a:gd name="T79" fmla="*/ 301 h 1101"/>
                <a:gd name="T80" fmla="*/ 389 w 1004"/>
                <a:gd name="T81" fmla="*/ 281 h 1101"/>
                <a:gd name="T82" fmla="*/ 393 w 1004"/>
                <a:gd name="T83" fmla="*/ 252 h 1101"/>
                <a:gd name="T84" fmla="*/ 406 w 1004"/>
                <a:gd name="T85" fmla="*/ 227 h 1101"/>
                <a:gd name="T86" fmla="*/ 424 w 1004"/>
                <a:gd name="T87" fmla="*/ 206 h 1101"/>
                <a:gd name="T88" fmla="*/ 449 w 1004"/>
                <a:gd name="T89" fmla="*/ 192 h 1101"/>
                <a:gd name="T90" fmla="*/ 476 w 1004"/>
                <a:gd name="T91" fmla="*/ 184 h 1101"/>
                <a:gd name="T92" fmla="*/ 496 w 1004"/>
                <a:gd name="T93" fmla="*/ 184 h 1101"/>
                <a:gd name="T94" fmla="*/ 524 w 1004"/>
                <a:gd name="T95" fmla="*/ 192 h 1101"/>
                <a:gd name="T96" fmla="*/ 548 w 1004"/>
                <a:gd name="T97" fmla="*/ 206 h 1101"/>
                <a:gd name="T98" fmla="*/ 566 w 1004"/>
                <a:gd name="T99" fmla="*/ 227 h 1101"/>
                <a:gd name="T100" fmla="*/ 578 w 1004"/>
                <a:gd name="T101" fmla="*/ 252 h 1101"/>
                <a:gd name="T102" fmla="*/ 584 w 1004"/>
                <a:gd name="T103" fmla="*/ 281 h 1101"/>
                <a:gd name="T104" fmla="*/ 581 w 1004"/>
                <a:gd name="T105" fmla="*/ 301 h 1101"/>
                <a:gd name="T106" fmla="*/ 572 w 1004"/>
                <a:gd name="T107" fmla="*/ 328 h 1101"/>
                <a:gd name="T108" fmla="*/ 555 w 1004"/>
                <a:gd name="T109" fmla="*/ 349 h 1101"/>
                <a:gd name="T110" fmla="*/ 532 w 1004"/>
                <a:gd name="T111" fmla="*/ 367 h 1101"/>
                <a:gd name="T112" fmla="*/ 505 w 1004"/>
                <a:gd name="T113" fmla="*/ 376 h 1101"/>
                <a:gd name="T114" fmla="*/ 486 w 1004"/>
                <a:gd name="T115" fmla="*/ 378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4" h="1101">
                  <a:moveTo>
                    <a:pt x="454" y="0"/>
                  </a:moveTo>
                  <a:lnTo>
                    <a:pt x="454" y="0"/>
                  </a:lnTo>
                  <a:lnTo>
                    <a:pt x="420" y="1"/>
                  </a:lnTo>
                  <a:lnTo>
                    <a:pt x="385" y="3"/>
                  </a:lnTo>
                  <a:lnTo>
                    <a:pt x="353" y="9"/>
                  </a:lnTo>
                  <a:lnTo>
                    <a:pt x="320" y="16"/>
                  </a:lnTo>
                  <a:lnTo>
                    <a:pt x="289" y="25"/>
                  </a:lnTo>
                  <a:lnTo>
                    <a:pt x="258" y="35"/>
                  </a:lnTo>
                  <a:lnTo>
                    <a:pt x="228" y="48"/>
                  </a:lnTo>
                  <a:lnTo>
                    <a:pt x="199" y="62"/>
                  </a:lnTo>
                  <a:lnTo>
                    <a:pt x="171" y="78"/>
                  </a:lnTo>
                  <a:lnTo>
                    <a:pt x="144" y="95"/>
                  </a:lnTo>
                  <a:lnTo>
                    <a:pt x="119" y="114"/>
                  </a:lnTo>
                  <a:lnTo>
                    <a:pt x="93" y="134"/>
                  </a:lnTo>
                  <a:lnTo>
                    <a:pt x="70" y="156"/>
                  </a:lnTo>
                  <a:lnTo>
                    <a:pt x="48" y="179"/>
                  </a:lnTo>
                  <a:lnTo>
                    <a:pt x="26" y="204"/>
                  </a:lnTo>
                  <a:lnTo>
                    <a:pt x="7" y="228"/>
                  </a:lnTo>
                  <a:lnTo>
                    <a:pt x="319" y="540"/>
                  </a:lnTo>
                  <a:lnTo>
                    <a:pt x="0" y="861"/>
                  </a:lnTo>
                  <a:lnTo>
                    <a:pt x="0" y="861"/>
                  </a:lnTo>
                  <a:lnTo>
                    <a:pt x="19" y="888"/>
                  </a:lnTo>
                  <a:lnTo>
                    <a:pt x="39" y="912"/>
                  </a:lnTo>
                  <a:lnTo>
                    <a:pt x="62" y="937"/>
                  </a:lnTo>
                  <a:lnTo>
                    <a:pt x="85" y="959"/>
                  </a:lnTo>
                  <a:lnTo>
                    <a:pt x="110" y="981"/>
                  </a:lnTo>
                  <a:lnTo>
                    <a:pt x="137" y="1000"/>
                  </a:lnTo>
                  <a:lnTo>
                    <a:pt x="165" y="1018"/>
                  </a:lnTo>
                  <a:lnTo>
                    <a:pt x="193" y="1035"/>
                  </a:lnTo>
                  <a:lnTo>
                    <a:pt x="223" y="1049"/>
                  </a:lnTo>
                  <a:lnTo>
                    <a:pt x="253" y="1063"/>
                  </a:lnTo>
                  <a:lnTo>
                    <a:pt x="285" y="1074"/>
                  </a:lnTo>
                  <a:lnTo>
                    <a:pt x="317" y="1084"/>
                  </a:lnTo>
                  <a:lnTo>
                    <a:pt x="350" y="1091"/>
                  </a:lnTo>
                  <a:lnTo>
                    <a:pt x="384" y="1097"/>
                  </a:lnTo>
                  <a:lnTo>
                    <a:pt x="419" y="1100"/>
                  </a:lnTo>
                  <a:lnTo>
                    <a:pt x="454" y="1101"/>
                  </a:lnTo>
                  <a:lnTo>
                    <a:pt x="454" y="1101"/>
                  </a:lnTo>
                  <a:lnTo>
                    <a:pt x="482" y="1100"/>
                  </a:lnTo>
                  <a:lnTo>
                    <a:pt x="510" y="1098"/>
                  </a:lnTo>
                  <a:lnTo>
                    <a:pt x="537" y="1094"/>
                  </a:lnTo>
                  <a:lnTo>
                    <a:pt x="564" y="1089"/>
                  </a:lnTo>
                  <a:lnTo>
                    <a:pt x="591" y="1084"/>
                  </a:lnTo>
                  <a:lnTo>
                    <a:pt x="617" y="1076"/>
                  </a:lnTo>
                  <a:lnTo>
                    <a:pt x="642" y="1068"/>
                  </a:lnTo>
                  <a:lnTo>
                    <a:pt x="668" y="1058"/>
                  </a:lnTo>
                  <a:lnTo>
                    <a:pt x="692" y="1046"/>
                  </a:lnTo>
                  <a:lnTo>
                    <a:pt x="715" y="1034"/>
                  </a:lnTo>
                  <a:lnTo>
                    <a:pt x="739" y="1021"/>
                  </a:lnTo>
                  <a:lnTo>
                    <a:pt x="761" y="1006"/>
                  </a:lnTo>
                  <a:lnTo>
                    <a:pt x="783" y="991"/>
                  </a:lnTo>
                  <a:lnTo>
                    <a:pt x="803" y="975"/>
                  </a:lnTo>
                  <a:lnTo>
                    <a:pt x="824" y="957"/>
                  </a:lnTo>
                  <a:lnTo>
                    <a:pt x="843" y="939"/>
                  </a:lnTo>
                  <a:lnTo>
                    <a:pt x="861" y="921"/>
                  </a:lnTo>
                  <a:lnTo>
                    <a:pt x="878" y="900"/>
                  </a:lnTo>
                  <a:lnTo>
                    <a:pt x="894" y="880"/>
                  </a:lnTo>
                  <a:lnTo>
                    <a:pt x="910" y="857"/>
                  </a:lnTo>
                  <a:lnTo>
                    <a:pt x="924" y="836"/>
                  </a:lnTo>
                  <a:lnTo>
                    <a:pt x="937" y="812"/>
                  </a:lnTo>
                  <a:lnTo>
                    <a:pt x="950" y="789"/>
                  </a:lnTo>
                  <a:lnTo>
                    <a:pt x="961" y="764"/>
                  </a:lnTo>
                  <a:lnTo>
                    <a:pt x="970" y="740"/>
                  </a:lnTo>
                  <a:lnTo>
                    <a:pt x="979" y="714"/>
                  </a:lnTo>
                  <a:lnTo>
                    <a:pt x="986" y="688"/>
                  </a:lnTo>
                  <a:lnTo>
                    <a:pt x="993" y="661"/>
                  </a:lnTo>
                  <a:lnTo>
                    <a:pt x="997" y="633"/>
                  </a:lnTo>
                  <a:lnTo>
                    <a:pt x="1001" y="607"/>
                  </a:lnTo>
                  <a:lnTo>
                    <a:pt x="1004" y="579"/>
                  </a:lnTo>
                  <a:lnTo>
                    <a:pt x="1004" y="550"/>
                  </a:lnTo>
                  <a:lnTo>
                    <a:pt x="1004" y="550"/>
                  </a:lnTo>
                  <a:lnTo>
                    <a:pt x="1004" y="522"/>
                  </a:lnTo>
                  <a:lnTo>
                    <a:pt x="1001" y="494"/>
                  </a:lnTo>
                  <a:lnTo>
                    <a:pt x="997" y="466"/>
                  </a:lnTo>
                  <a:lnTo>
                    <a:pt x="993" y="439"/>
                  </a:lnTo>
                  <a:lnTo>
                    <a:pt x="986" y="413"/>
                  </a:lnTo>
                  <a:lnTo>
                    <a:pt x="979" y="386"/>
                  </a:lnTo>
                  <a:lnTo>
                    <a:pt x="970" y="361"/>
                  </a:lnTo>
                  <a:lnTo>
                    <a:pt x="961" y="335"/>
                  </a:lnTo>
                  <a:lnTo>
                    <a:pt x="950" y="312"/>
                  </a:lnTo>
                  <a:lnTo>
                    <a:pt x="937" y="287"/>
                  </a:lnTo>
                  <a:lnTo>
                    <a:pt x="924" y="265"/>
                  </a:lnTo>
                  <a:lnTo>
                    <a:pt x="910" y="242"/>
                  </a:lnTo>
                  <a:lnTo>
                    <a:pt x="894" y="221"/>
                  </a:lnTo>
                  <a:lnTo>
                    <a:pt x="878" y="199"/>
                  </a:lnTo>
                  <a:lnTo>
                    <a:pt x="861" y="180"/>
                  </a:lnTo>
                  <a:lnTo>
                    <a:pt x="843" y="161"/>
                  </a:lnTo>
                  <a:lnTo>
                    <a:pt x="824" y="143"/>
                  </a:lnTo>
                  <a:lnTo>
                    <a:pt x="803" y="125"/>
                  </a:lnTo>
                  <a:lnTo>
                    <a:pt x="783" y="109"/>
                  </a:lnTo>
                  <a:lnTo>
                    <a:pt x="761" y="93"/>
                  </a:lnTo>
                  <a:lnTo>
                    <a:pt x="739" y="79"/>
                  </a:lnTo>
                  <a:lnTo>
                    <a:pt x="715" y="66"/>
                  </a:lnTo>
                  <a:lnTo>
                    <a:pt x="692" y="54"/>
                  </a:lnTo>
                  <a:lnTo>
                    <a:pt x="668" y="43"/>
                  </a:lnTo>
                  <a:lnTo>
                    <a:pt x="642" y="33"/>
                  </a:lnTo>
                  <a:lnTo>
                    <a:pt x="617" y="25"/>
                  </a:lnTo>
                  <a:lnTo>
                    <a:pt x="591" y="17"/>
                  </a:lnTo>
                  <a:lnTo>
                    <a:pt x="564" y="11"/>
                  </a:lnTo>
                  <a:lnTo>
                    <a:pt x="537" y="5"/>
                  </a:lnTo>
                  <a:lnTo>
                    <a:pt x="510" y="2"/>
                  </a:lnTo>
                  <a:lnTo>
                    <a:pt x="482" y="0"/>
                  </a:lnTo>
                  <a:lnTo>
                    <a:pt x="454" y="0"/>
                  </a:lnTo>
                  <a:lnTo>
                    <a:pt x="454" y="0"/>
                  </a:lnTo>
                  <a:close/>
                  <a:moveTo>
                    <a:pt x="486" y="378"/>
                  </a:moveTo>
                  <a:lnTo>
                    <a:pt x="486" y="378"/>
                  </a:lnTo>
                  <a:lnTo>
                    <a:pt x="476" y="377"/>
                  </a:lnTo>
                  <a:lnTo>
                    <a:pt x="467" y="376"/>
                  </a:lnTo>
                  <a:lnTo>
                    <a:pt x="457" y="374"/>
                  </a:lnTo>
                  <a:lnTo>
                    <a:pt x="449" y="371"/>
                  </a:lnTo>
                  <a:lnTo>
                    <a:pt x="440" y="367"/>
                  </a:lnTo>
                  <a:lnTo>
                    <a:pt x="431" y="361"/>
                  </a:lnTo>
                  <a:lnTo>
                    <a:pt x="424" y="356"/>
                  </a:lnTo>
                  <a:lnTo>
                    <a:pt x="417" y="349"/>
                  </a:lnTo>
                  <a:lnTo>
                    <a:pt x="411" y="343"/>
                  </a:lnTo>
                  <a:lnTo>
                    <a:pt x="406" y="335"/>
                  </a:lnTo>
                  <a:lnTo>
                    <a:pt x="400" y="328"/>
                  </a:lnTo>
                  <a:lnTo>
                    <a:pt x="396" y="319"/>
                  </a:lnTo>
                  <a:lnTo>
                    <a:pt x="393" y="310"/>
                  </a:lnTo>
                  <a:lnTo>
                    <a:pt x="391" y="301"/>
                  </a:lnTo>
                  <a:lnTo>
                    <a:pt x="390" y="292"/>
                  </a:lnTo>
                  <a:lnTo>
                    <a:pt x="389" y="281"/>
                  </a:lnTo>
                  <a:lnTo>
                    <a:pt x="389" y="281"/>
                  </a:lnTo>
                  <a:lnTo>
                    <a:pt x="390" y="271"/>
                  </a:lnTo>
                  <a:lnTo>
                    <a:pt x="391" y="262"/>
                  </a:lnTo>
                  <a:lnTo>
                    <a:pt x="393" y="252"/>
                  </a:lnTo>
                  <a:lnTo>
                    <a:pt x="396" y="243"/>
                  </a:lnTo>
                  <a:lnTo>
                    <a:pt x="400" y="235"/>
                  </a:lnTo>
                  <a:lnTo>
                    <a:pt x="406" y="227"/>
                  </a:lnTo>
                  <a:lnTo>
                    <a:pt x="411" y="220"/>
                  </a:lnTo>
                  <a:lnTo>
                    <a:pt x="417" y="212"/>
                  </a:lnTo>
                  <a:lnTo>
                    <a:pt x="424" y="206"/>
                  </a:lnTo>
                  <a:lnTo>
                    <a:pt x="431" y="200"/>
                  </a:lnTo>
                  <a:lnTo>
                    <a:pt x="440" y="196"/>
                  </a:lnTo>
                  <a:lnTo>
                    <a:pt x="449" y="192"/>
                  </a:lnTo>
                  <a:lnTo>
                    <a:pt x="457" y="189"/>
                  </a:lnTo>
                  <a:lnTo>
                    <a:pt x="467" y="187"/>
                  </a:lnTo>
                  <a:lnTo>
                    <a:pt x="476" y="184"/>
                  </a:lnTo>
                  <a:lnTo>
                    <a:pt x="486" y="184"/>
                  </a:lnTo>
                  <a:lnTo>
                    <a:pt x="486" y="184"/>
                  </a:lnTo>
                  <a:lnTo>
                    <a:pt x="496" y="184"/>
                  </a:lnTo>
                  <a:lnTo>
                    <a:pt x="505" y="187"/>
                  </a:lnTo>
                  <a:lnTo>
                    <a:pt x="515" y="189"/>
                  </a:lnTo>
                  <a:lnTo>
                    <a:pt x="524" y="192"/>
                  </a:lnTo>
                  <a:lnTo>
                    <a:pt x="532" y="196"/>
                  </a:lnTo>
                  <a:lnTo>
                    <a:pt x="541" y="200"/>
                  </a:lnTo>
                  <a:lnTo>
                    <a:pt x="548" y="206"/>
                  </a:lnTo>
                  <a:lnTo>
                    <a:pt x="555" y="212"/>
                  </a:lnTo>
                  <a:lnTo>
                    <a:pt x="561" y="220"/>
                  </a:lnTo>
                  <a:lnTo>
                    <a:pt x="566" y="227"/>
                  </a:lnTo>
                  <a:lnTo>
                    <a:pt x="572" y="235"/>
                  </a:lnTo>
                  <a:lnTo>
                    <a:pt x="575" y="243"/>
                  </a:lnTo>
                  <a:lnTo>
                    <a:pt x="578" y="252"/>
                  </a:lnTo>
                  <a:lnTo>
                    <a:pt x="581" y="262"/>
                  </a:lnTo>
                  <a:lnTo>
                    <a:pt x="582" y="271"/>
                  </a:lnTo>
                  <a:lnTo>
                    <a:pt x="584" y="281"/>
                  </a:lnTo>
                  <a:lnTo>
                    <a:pt x="584" y="281"/>
                  </a:lnTo>
                  <a:lnTo>
                    <a:pt x="582" y="292"/>
                  </a:lnTo>
                  <a:lnTo>
                    <a:pt x="581" y="301"/>
                  </a:lnTo>
                  <a:lnTo>
                    <a:pt x="578" y="310"/>
                  </a:lnTo>
                  <a:lnTo>
                    <a:pt x="575" y="319"/>
                  </a:lnTo>
                  <a:lnTo>
                    <a:pt x="572" y="328"/>
                  </a:lnTo>
                  <a:lnTo>
                    <a:pt x="566" y="335"/>
                  </a:lnTo>
                  <a:lnTo>
                    <a:pt x="561" y="343"/>
                  </a:lnTo>
                  <a:lnTo>
                    <a:pt x="555" y="349"/>
                  </a:lnTo>
                  <a:lnTo>
                    <a:pt x="548" y="356"/>
                  </a:lnTo>
                  <a:lnTo>
                    <a:pt x="541" y="361"/>
                  </a:lnTo>
                  <a:lnTo>
                    <a:pt x="532" y="367"/>
                  </a:lnTo>
                  <a:lnTo>
                    <a:pt x="524" y="371"/>
                  </a:lnTo>
                  <a:lnTo>
                    <a:pt x="515" y="374"/>
                  </a:lnTo>
                  <a:lnTo>
                    <a:pt x="505" y="376"/>
                  </a:lnTo>
                  <a:lnTo>
                    <a:pt x="496" y="377"/>
                  </a:lnTo>
                  <a:lnTo>
                    <a:pt x="486" y="378"/>
                  </a:lnTo>
                  <a:lnTo>
                    <a:pt x="486" y="3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4" name="Freeform 10">
              <a:extLst>
                <a:ext uri="{FF2B5EF4-FFF2-40B4-BE49-F238E27FC236}">
                  <a16:creationId xmlns:a16="http://schemas.microsoft.com/office/drawing/2014/main" id="{49A06BAA-329C-41E9-814E-58CCA4F8BE31}"/>
                </a:ext>
              </a:extLst>
            </p:cNvPr>
            <p:cNvSpPr>
              <a:spLocks/>
            </p:cNvSpPr>
            <p:nvPr/>
          </p:nvSpPr>
          <p:spPr bwMode="auto">
            <a:xfrm>
              <a:off x="5314951" y="2590800"/>
              <a:ext cx="588963" cy="360362"/>
            </a:xfrm>
            <a:custGeom>
              <a:avLst/>
              <a:gdLst>
                <a:gd name="T0" fmla="*/ 183 w 2594"/>
                <a:gd name="T1" fmla="*/ 0 h 1592"/>
                <a:gd name="T2" fmla="*/ 165 w 2594"/>
                <a:gd name="T3" fmla="*/ 1 h 1592"/>
                <a:gd name="T4" fmla="*/ 128 w 2594"/>
                <a:gd name="T5" fmla="*/ 9 h 1592"/>
                <a:gd name="T6" fmla="*/ 96 w 2594"/>
                <a:gd name="T7" fmla="*/ 22 h 1592"/>
                <a:gd name="T8" fmla="*/ 66 w 2594"/>
                <a:gd name="T9" fmla="*/ 42 h 1592"/>
                <a:gd name="T10" fmla="*/ 42 w 2594"/>
                <a:gd name="T11" fmla="*/ 67 h 1592"/>
                <a:gd name="T12" fmla="*/ 22 w 2594"/>
                <a:gd name="T13" fmla="*/ 96 h 1592"/>
                <a:gd name="T14" fmla="*/ 8 w 2594"/>
                <a:gd name="T15" fmla="*/ 130 h 1592"/>
                <a:gd name="T16" fmla="*/ 1 w 2594"/>
                <a:gd name="T17" fmla="*/ 165 h 1592"/>
                <a:gd name="T18" fmla="*/ 0 w 2594"/>
                <a:gd name="T19" fmla="*/ 478 h 1592"/>
                <a:gd name="T20" fmla="*/ 1 w 2594"/>
                <a:gd name="T21" fmla="*/ 496 h 1592"/>
                <a:gd name="T22" fmla="*/ 8 w 2594"/>
                <a:gd name="T23" fmla="*/ 533 h 1592"/>
                <a:gd name="T24" fmla="*/ 22 w 2594"/>
                <a:gd name="T25" fmla="*/ 565 h 1592"/>
                <a:gd name="T26" fmla="*/ 42 w 2594"/>
                <a:gd name="T27" fmla="*/ 595 h 1592"/>
                <a:gd name="T28" fmla="*/ 66 w 2594"/>
                <a:gd name="T29" fmla="*/ 619 h 1592"/>
                <a:gd name="T30" fmla="*/ 96 w 2594"/>
                <a:gd name="T31" fmla="*/ 639 h 1592"/>
                <a:gd name="T32" fmla="*/ 128 w 2594"/>
                <a:gd name="T33" fmla="*/ 653 h 1592"/>
                <a:gd name="T34" fmla="*/ 165 w 2594"/>
                <a:gd name="T35" fmla="*/ 660 h 1592"/>
                <a:gd name="T36" fmla="*/ 1943 w 2594"/>
                <a:gd name="T37" fmla="*/ 661 h 1592"/>
                <a:gd name="T38" fmla="*/ 2315 w 2594"/>
                <a:gd name="T39" fmla="*/ 661 h 1592"/>
                <a:gd name="T40" fmla="*/ 2410 w 2594"/>
                <a:gd name="T41" fmla="*/ 661 h 1592"/>
                <a:gd name="T42" fmla="*/ 2448 w 2594"/>
                <a:gd name="T43" fmla="*/ 658 h 1592"/>
                <a:gd name="T44" fmla="*/ 2482 w 2594"/>
                <a:gd name="T45" fmla="*/ 647 h 1592"/>
                <a:gd name="T46" fmla="*/ 2513 w 2594"/>
                <a:gd name="T47" fmla="*/ 630 h 1592"/>
                <a:gd name="T48" fmla="*/ 2540 w 2594"/>
                <a:gd name="T49" fmla="*/ 608 h 1592"/>
                <a:gd name="T50" fmla="*/ 2562 w 2594"/>
                <a:gd name="T51" fmla="*/ 580 h 1592"/>
                <a:gd name="T52" fmla="*/ 2580 w 2594"/>
                <a:gd name="T53" fmla="*/ 549 h 1592"/>
                <a:gd name="T54" fmla="*/ 2590 w 2594"/>
                <a:gd name="T55" fmla="*/ 514 h 1592"/>
                <a:gd name="T56" fmla="*/ 2594 w 2594"/>
                <a:gd name="T57" fmla="*/ 478 h 1592"/>
                <a:gd name="T58" fmla="*/ 2594 w 2594"/>
                <a:gd name="T59" fmla="*/ 184 h 1592"/>
                <a:gd name="T60" fmla="*/ 2590 w 2594"/>
                <a:gd name="T61" fmla="*/ 147 h 1592"/>
                <a:gd name="T62" fmla="*/ 2580 w 2594"/>
                <a:gd name="T63" fmla="*/ 112 h 1592"/>
                <a:gd name="T64" fmla="*/ 2562 w 2594"/>
                <a:gd name="T65" fmla="*/ 81 h 1592"/>
                <a:gd name="T66" fmla="*/ 2540 w 2594"/>
                <a:gd name="T67" fmla="*/ 54 h 1592"/>
                <a:gd name="T68" fmla="*/ 2513 w 2594"/>
                <a:gd name="T69" fmla="*/ 32 h 1592"/>
                <a:gd name="T70" fmla="*/ 2482 w 2594"/>
                <a:gd name="T71" fmla="*/ 15 h 1592"/>
                <a:gd name="T72" fmla="*/ 2448 w 2594"/>
                <a:gd name="T73" fmla="*/ 4 h 1592"/>
                <a:gd name="T74" fmla="*/ 2410 w 2594"/>
                <a:gd name="T75" fmla="*/ 0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4" h="1592">
                  <a:moveTo>
                    <a:pt x="2410" y="0"/>
                  </a:moveTo>
                  <a:lnTo>
                    <a:pt x="183" y="0"/>
                  </a:lnTo>
                  <a:lnTo>
                    <a:pt x="183" y="0"/>
                  </a:lnTo>
                  <a:lnTo>
                    <a:pt x="165" y="1"/>
                  </a:lnTo>
                  <a:lnTo>
                    <a:pt x="147" y="4"/>
                  </a:lnTo>
                  <a:lnTo>
                    <a:pt x="128" y="9"/>
                  </a:lnTo>
                  <a:lnTo>
                    <a:pt x="112" y="15"/>
                  </a:lnTo>
                  <a:lnTo>
                    <a:pt x="96" y="22"/>
                  </a:lnTo>
                  <a:lnTo>
                    <a:pt x="81" y="32"/>
                  </a:lnTo>
                  <a:lnTo>
                    <a:pt x="66" y="42"/>
                  </a:lnTo>
                  <a:lnTo>
                    <a:pt x="53" y="54"/>
                  </a:lnTo>
                  <a:lnTo>
                    <a:pt x="42" y="67"/>
                  </a:lnTo>
                  <a:lnTo>
                    <a:pt x="31" y="81"/>
                  </a:lnTo>
                  <a:lnTo>
                    <a:pt x="22" y="96"/>
                  </a:lnTo>
                  <a:lnTo>
                    <a:pt x="15" y="112"/>
                  </a:lnTo>
                  <a:lnTo>
                    <a:pt x="8" y="130"/>
                  </a:lnTo>
                  <a:lnTo>
                    <a:pt x="4" y="147"/>
                  </a:lnTo>
                  <a:lnTo>
                    <a:pt x="1" y="165"/>
                  </a:lnTo>
                  <a:lnTo>
                    <a:pt x="0" y="184"/>
                  </a:lnTo>
                  <a:lnTo>
                    <a:pt x="0" y="478"/>
                  </a:lnTo>
                  <a:lnTo>
                    <a:pt x="0" y="478"/>
                  </a:lnTo>
                  <a:lnTo>
                    <a:pt x="1" y="496"/>
                  </a:lnTo>
                  <a:lnTo>
                    <a:pt x="4" y="514"/>
                  </a:lnTo>
                  <a:lnTo>
                    <a:pt x="8" y="533"/>
                  </a:lnTo>
                  <a:lnTo>
                    <a:pt x="15" y="549"/>
                  </a:lnTo>
                  <a:lnTo>
                    <a:pt x="22" y="565"/>
                  </a:lnTo>
                  <a:lnTo>
                    <a:pt x="31" y="580"/>
                  </a:lnTo>
                  <a:lnTo>
                    <a:pt x="42" y="595"/>
                  </a:lnTo>
                  <a:lnTo>
                    <a:pt x="53" y="608"/>
                  </a:lnTo>
                  <a:lnTo>
                    <a:pt x="66" y="619"/>
                  </a:lnTo>
                  <a:lnTo>
                    <a:pt x="81" y="630"/>
                  </a:lnTo>
                  <a:lnTo>
                    <a:pt x="96" y="639"/>
                  </a:lnTo>
                  <a:lnTo>
                    <a:pt x="112" y="647"/>
                  </a:lnTo>
                  <a:lnTo>
                    <a:pt x="128" y="653"/>
                  </a:lnTo>
                  <a:lnTo>
                    <a:pt x="147" y="658"/>
                  </a:lnTo>
                  <a:lnTo>
                    <a:pt x="165" y="660"/>
                  </a:lnTo>
                  <a:lnTo>
                    <a:pt x="183" y="661"/>
                  </a:lnTo>
                  <a:lnTo>
                    <a:pt x="1943" y="661"/>
                  </a:lnTo>
                  <a:lnTo>
                    <a:pt x="2129" y="1592"/>
                  </a:lnTo>
                  <a:lnTo>
                    <a:pt x="2315" y="661"/>
                  </a:lnTo>
                  <a:lnTo>
                    <a:pt x="2410" y="661"/>
                  </a:lnTo>
                  <a:lnTo>
                    <a:pt x="2410" y="661"/>
                  </a:lnTo>
                  <a:lnTo>
                    <a:pt x="2430" y="660"/>
                  </a:lnTo>
                  <a:lnTo>
                    <a:pt x="2448" y="658"/>
                  </a:lnTo>
                  <a:lnTo>
                    <a:pt x="2465" y="653"/>
                  </a:lnTo>
                  <a:lnTo>
                    <a:pt x="2482" y="647"/>
                  </a:lnTo>
                  <a:lnTo>
                    <a:pt x="2498" y="639"/>
                  </a:lnTo>
                  <a:lnTo>
                    <a:pt x="2513" y="630"/>
                  </a:lnTo>
                  <a:lnTo>
                    <a:pt x="2527" y="619"/>
                  </a:lnTo>
                  <a:lnTo>
                    <a:pt x="2540" y="608"/>
                  </a:lnTo>
                  <a:lnTo>
                    <a:pt x="2552" y="595"/>
                  </a:lnTo>
                  <a:lnTo>
                    <a:pt x="2562" y="580"/>
                  </a:lnTo>
                  <a:lnTo>
                    <a:pt x="2572" y="565"/>
                  </a:lnTo>
                  <a:lnTo>
                    <a:pt x="2580" y="549"/>
                  </a:lnTo>
                  <a:lnTo>
                    <a:pt x="2586" y="533"/>
                  </a:lnTo>
                  <a:lnTo>
                    <a:pt x="2590" y="514"/>
                  </a:lnTo>
                  <a:lnTo>
                    <a:pt x="2592" y="496"/>
                  </a:lnTo>
                  <a:lnTo>
                    <a:pt x="2594" y="478"/>
                  </a:lnTo>
                  <a:lnTo>
                    <a:pt x="2594" y="184"/>
                  </a:lnTo>
                  <a:lnTo>
                    <a:pt x="2594" y="184"/>
                  </a:lnTo>
                  <a:lnTo>
                    <a:pt x="2592" y="165"/>
                  </a:lnTo>
                  <a:lnTo>
                    <a:pt x="2590" y="147"/>
                  </a:lnTo>
                  <a:lnTo>
                    <a:pt x="2586" y="130"/>
                  </a:lnTo>
                  <a:lnTo>
                    <a:pt x="2580" y="112"/>
                  </a:lnTo>
                  <a:lnTo>
                    <a:pt x="2572" y="96"/>
                  </a:lnTo>
                  <a:lnTo>
                    <a:pt x="2562" y="81"/>
                  </a:lnTo>
                  <a:lnTo>
                    <a:pt x="2552" y="67"/>
                  </a:lnTo>
                  <a:lnTo>
                    <a:pt x="2540" y="54"/>
                  </a:lnTo>
                  <a:lnTo>
                    <a:pt x="2527" y="42"/>
                  </a:lnTo>
                  <a:lnTo>
                    <a:pt x="2513" y="32"/>
                  </a:lnTo>
                  <a:lnTo>
                    <a:pt x="2498" y="22"/>
                  </a:lnTo>
                  <a:lnTo>
                    <a:pt x="2482" y="15"/>
                  </a:lnTo>
                  <a:lnTo>
                    <a:pt x="2465" y="9"/>
                  </a:lnTo>
                  <a:lnTo>
                    <a:pt x="2448" y="4"/>
                  </a:lnTo>
                  <a:lnTo>
                    <a:pt x="2430" y="1"/>
                  </a:lnTo>
                  <a:lnTo>
                    <a:pt x="2410" y="0"/>
                  </a:lnTo>
                  <a:lnTo>
                    <a:pt x="24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11">
              <a:extLst>
                <a:ext uri="{FF2B5EF4-FFF2-40B4-BE49-F238E27FC236}">
                  <a16:creationId xmlns:a16="http://schemas.microsoft.com/office/drawing/2014/main" id="{75574F1F-DBE5-4056-92C8-FA871ECC65C1}"/>
                </a:ext>
              </a:extLst>
            </p:cNvPr>
            <p:cNvSpPr>
              <a:spLocks noEditPoints="1"/>
            </p:cNvSpPr>
            <p:nvPr/>
          </p:nvSpPr>
          <p:spPr bwMode="auto">
            <a:xfrm>
              <a:off x="5330826" y="2992438"/>
              <a:ext cx="227013" cy="250825"/>
            </a:xfrm>
            <a:custGeom>
              <a:avLst/>
              <a:gdLst>
                <a:gd name="T0" fmla="*/ 997 w 1005"/>
                <a:gd name="T1" fmla="*/ 228 h 1101"/>
                <a:gd name="T2" fmla="*/ 935 w 1005"/>
                <a:gd name="T3" fmla="*/ 156 h 1101"/>
                <a:gd name="T4" fmla="*/ 861 w 1005"/>
                <a:gd name="T5" fmla="*/ 95 h 1101"/>
                <a:gd name="T6" fmla="*/ 777 w 1005"/>
                <a:gd name="T7" fmla="*/ 48 h 1101"/>
                <a:gd name="T8" fmla="*/ 684 w 1005"/>
                <a:gd name="T9" fmla="*/ 16 h 1101"/>
                <a:gd name="T10" fmla="*/ 585 w 1005"/>
                <a:gd name="T11" fmla="*/ 1 h 1101"/>
                <a:gd name="T12" fmla="*/ 523 w 1005"/>
                <a:gd name="T13" fmla="*/ 0 h 1101"/>
                <a:gd name="T14" fmla="*/ 441 w 1005"/>
                <a:gd name="T15" fmla="*/ 11 h 1101"/>
                <a:gd name="T16" fmla="*/ 361 w 1005"/>
                <a:gd name="T17" fmla="*/ 33 h 1101"/>
                <a:gd name="T18" fmla="*/ 289 w 1005"/>
                <a:gd name="T19" fmla="*/ 66 h 1101"/>
                <a:gd name="T20" fmla="*/ 222 w 1005"/>
                <a:gd name="T21" fmla="*/ 109 h 1101"/>
                <a:gd name="T22" fmla="*/ 162 w 1005"/>
                <a:gd name="T23" fmla="*/ 161 h 1101"/>
                <a:gd name="T24" fmla="*/ 110 w 1005"/>
                <a:gd name="T25" fmla="*/ 221 h 1101"/>
                <a:gd name="T26" fmla="*/ 67 w 1005"/>
                <a:gd name="T27" fmla="*/ 287 h 1101"/>
                <a:gd name="T28" fmla="*/ 35 w 1005"/>
                <a:gd name="T29" fmla="*/ 361 h 1101"/>
                <a:gd name="T30" fmla="*/ 12 w 1005"/>
                <a:gd name="T31" fmla="*/ 439 h 1101"/>
                <a:gd name="T32" fmla="*/ 1 w 1005"/>
                <a:gd name="T33" fmla="*/ 522 h 1101"/>
                <a:gd name="T34" fmla="*/ 1 w 1005"/>
                <a:gd name="T35" fmla="*/ 579 h 1101"/>
                <a:gd name="T36" fmla="*/ 12 w 1005"/>
                <a:gd name="T37" fmla="*/ 661 h 1101"/>
                <a:gd name="T38" fmla="*/ 35 w 1005"/>
                <a:gd name="T39" fmla="*/ 740 h 1101"/>
                <a:gd name="T40" fmla="*/ 67 w 1005"/>
                <a:gd name="T41" fmla="*/ 812 h 1101"/>
                <a:gd name="T42" fmla="*/ 110 w 1005"/>
                <a:gd name="T43" fmla="*/ 880 h 1101"/>
                <a:gd name="T44" fmla="*/ 162 w 1005"/>
                <a:gd name="T45" fmla="*/ 939 h 1101"/>
                <a:gd name="T46" fmla="*/ 222 w 1005"/>
                <a:gd name="T47" fmla="*/ 991 h 1101"/>
                <a:gd name="T48" fmla="*/ 289 w 1005"/>
                <a:gd name="T49" fmla="*/ 1034 h 1101"/>
                <a:gd name="T50" fmla="*/ 361 w 1005"/>
                <a:gd name="T51" fmla="*/ 1068 h 1101"/>
                <a:gd name="T52" fmla="*/ 441 w 1005"/>
                <a:gd name="T53" fmla="*/ 1089 h 1101"/>
                <a:gd name="T54" fmla="*/ 523 w 1005"/>
                <a:gd name="T55" fmla="*/ 1100 h 1101"/>
                <a:gd name="T56" fmla="*/ 586 w 1005"/>
                <a:gd name="T57" fmla="*/ 1100 h 1101"/>
                <a:gd name="T58" fmla="*/ 688 w 1005"/>
                <a:gd name="T59" fmla="*/ 1084 h 1101"/>
                <a:gd name="T60" fmla="*/ 782 w 1005"/>
                <a:gd name="T61" fmla="*/ 1049 h 1101"/>
                <a:gd name="T62" fmla="*/ 868 w 1005"/>
                <a:gd name="T63" fmla="*/ 1000 h 1101"/>
                <a:gd name="T64" fmla="*/ 943 w 1005"/>
                <a:gd name="T65" fmla="*/ 937 h 1101"/>
                <a:gd name="T66" fmla="*/ 1005 w 1005"/>
                <a:gd name="T67" fmla="*/ 861 h 1101"/>
                <a:gd name="T68" fmla="*/ 519 w 1005"/>
                <a:gd name="T69" fmla="*/ 378 h 1101"/>
                <a:gd name="T70" fmla="*/ 490 w 1005"/>
                <a:gd name="T71" fmla="*/ 374 h 1101"/>
                <a:gd name="T72" fmla="*/ 464 w 1005"/>
                <a:gd name="T73" fmla="*/ 361 h 1101"/>
                <a:gd name="T74" fmla="*/ 444 w 1005"/>
                <a:gd name="T75" fmla="*/ 343 h 1101"/>
                <a:gd name="T76" fmla="*/ 429 w 1005"/>
                <a:gd name="T77" fmla="*/ 319 h 1101"/>
                <a:gd name="T78" fmla="*/ 422 w 1005"/>
                <a:gd name="T79" fmla="*/ 292 h 1101"/>
                <a:gd name="T80" fmla="*/ 422 w 1005"/>
                <a:gd name="T81" fmla="*/ 271 h 1101"/>
                <a:gd name="T82" fmla="*/ 429 w 1005"/>
                <a:gd name="T83" fmla="*/ 243 h 1101"/>
                <a:gd name="T84" fmla="*/ 444 w 1005"/>
                <a:gd name="T85" fmla="*/ 220 h 1101"/>
                <a:gd name="T86" fmla="*/ 464 w 1005"/>
                <a:gd name="T87" fmla="*/ 200 h 1101"/>
                <a:gd name="T88" fmla="*/ 490 w 1005"/>
                <a:gd name="T89" fmla="*/ 189 h 1101"/>
                <a:gd name="T90" fmla="*/ 519 w 1005"/>
                <a:gd name="T91" fmla="*/ 184 h 1101"/>
                <a:gd name="T92" fmla="*/ 538 w 1005"/>
                <a:gd name="T93" fmla="*/ 187 h 1101"/>
                <a:gd name="T94" fmla="*/ 565 w 1005"/>
                <a:gd name="T95" fmla="*/ 196 h 1101"/>
                <a:gd name="T96" fmla="*/ 587 w 1005"/>
                <a:gd name="T97" fmla="*/ 212 h 1101"/>
                <a:gd name="T98" fmla="*/ 603 w 1005"/>
                <a:gd name="T99" fmla="*/ 235 h 1101"/>
                <a:gd name="T100" fmla="*/ 614 w 1005"/>
                <a:gd name="T101" fmla="*/ 262 h 1101"/>
                <a:gd name="T102" fmla="*/ 615 w 1005"/>
                <a:gd name="T103" fmla="*/ 281 h 1101"/>
                <a:gd name="T104" fmla="*/ 611 w 1005"/>
                <a:gd name="T105" fmla="*/ 310 h 1101"/>
                <a:gd name="T106" fmla="*/ 599 w 1005"/>
                <a:gd name="T107" fmla="*/ 335 h 1101"/>
                <a:gd name="T108" fmla="*/ 580 w 1005"/>
                <a:gd name="T109" fmla="*/ 356 h 1101"/>
                <a:gd name="T110" fmla="*/ 556 w 1005"/>
                <a:gd name="T111" fmla="*/ 371 h 1101"/>
                <a:gd name="T112" fmla="*/ 528 w 1005"/>
                <a:gd name="T113" fmla="*/ 377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5" h="1101">
                  <a:moveTo>
                    <a:pt x="685" y="540"/>
                  </a:moveTo>
                  <a:lnTo>
                    <a:pt x="997" y="228"/>
                  </a:lnTo>
                  <a:lnTo>
                    <a:pt x="997" y="228"/>
                  </a:lnTo>
                  <a:lnTo>
                    <a:pt x="977" y="204"/>
                  </a:lnTo>
                  <a:lnTo>
                    <a:pt x="957" y="179"/>
                  </a:lnTo>
                  <a:lnTo>
                    <a:pt x="935" y="156"/>
                  </a:lnTo>
                  <a:lnTo>
                    <a:pt x="911" y="134"/>
                  </a:lnTo>
                  <a:lnTo>
                    <a:pt x="886" y="114"/>
                  </a:lnTo>
                  <a:lnTo>
                    <a:pt x="861" y="95"/>
                  </a:lnTo>
                  <a:lnTo>
                    <a:pt x="834" y="78"/>
                  </a:lnTo>
                  <a:lnTo>
                    <a:pt x="806" y="62"/>
                  </a:lnTo>
                  <a:lnTo>
                    <a:pt x="777" y="48"/>
                  </a:lnTo>
                  <a:lnTo>
                    <a:pt x="747" y="35"/>
                  </a:lnTo>
                  <a:lnTo>
                    <a:pt x="716" y="25"/>
                  </a:lnTo>
                  <a:lnTo>
                    <a:pt x="684" y="16"/>
                  </a:lnTo>
                  <a:lnTo>
                    <a:pt x="652" y="9"/>
                  </a:lnTo>
                  <a:lnTo>
                    <a:pt x="618" y="3"/>
                  </a:lnTo>
                  <a:lnTo>
                    <a:pt x="585" y="1"/>
                  </a:lnTo>
                  <a:lnTo>
                    <a:pt x="551" y="0"/>
                  </a:lnTo>
                  <a:lnTo>
                    <a:pt x="551" y="0"/>
                  </a:lnTo>
                  <a:lnTo>
                    <a:pt x="523" y="0"/>
                  </a:lnTo>
                  <a:lnTo>
                    <a:pt x="495" y="2"/>
                  </a:lnTo>
                  <a:lnTo>
                    <a:pt x="467" y="5"/>
                  </a:lnTo>
                  <a:lnTo>
                    <a:pt x="441" y="11"/>
                  </a:lnTo>
                  <a:lnTo>
                    <a:pt x="414" y="17"/>
                  </a:lnTo>
                  <a:lnTo>
                    <a:pt x="387" y="25"/>
                  </a:lnTo>
                  <a:lnTo>
                    <a:pt x="361" y="33"/>
                  </a:lnTo>
                  <a:lnTo>
                    <a:pt x="337" y="43"/>
                  </a:lnTo>
                  <a:lnTo>
                    <a:pt x="312" y="54"/>
                  </a:lnTo>
                  <a:lnTo>
                    <a:pt x="289" y="66"/>
                  </a:lnTo>
                  <a:lnTo>
                    <a:pt x="266" y="79"/>
                  </a:lnTo>
                  <a:lnTo>
                    <a:pt x="244" y="93"/>
                  </a:lnTo>
                  <a:lnTo>
                    <a:pt x="222" y="109"/>
                  </a:lnTo>
                  <a:lnTo>
                    <a:pt x="201" y="125"/>
                  </a:lnTo>
                  <a:lnTo>
                    <a:pt x="181" y="143"/>
                  </a:lnTo>
                  <a:lnTo>
                    <a:pt x="162" y="161"/>
                  </a:lnTo>
                  <a:lnTo>
                    <a:pt x="144" y="180"/>
                  </a:lnTo>
                  <a:lnTo>
                    <a:pt x="127" y="199"/>
                  </a:lnTo>
                  <a:lnTo>
                    <a:pt x="110" y="221"/>
                  </a:lnTo>
                  <a:lnTo>
                    <a:pt x="95" y="242"/>
                  </a:lnTo>
                  <a:lnTo>
                    <a:pt x="81" y="265"/>
                  </a:lnTo>
                  <a:lnTo>
                    <a:pt x="67" y="287"/>
                  </a:lnTo>
                  <a:lnTo>
                    <a:pt x="55" y="312"/>
                  </a:lnTo>
                  <a:lnTo>
                    <a:pt x="44" y="335"/>
                  </a:lnTo>
                  <a:lnTo>
                    <a:pt x="35" y="361"/>
                  </a:lnTo>
                  <a:lnTo>
                    <a:pt x="25" y="386"/>
                  </a:lnTo>
                  <a:lnTo>
                    <a:pt x="19" y="413"/>
                  </a:lnTo>
                  <a:lnTo>
                    <a:pt x="12" y="439"/>
                  </a:lnTo>
                  <a:lnTo>
                    <a:pt x="7" y="466"/>
                  </a:lnTo>
                  <a:lnTo>
                    <a:pt x="4" y="494"/>
                  </a:lnTo>
                  <a:lnTo>
                    <a:pt x="1" y="522"/>
                  </a:lnTo>
                  <a:lnTo>
                    <a:pt x="0" y="550"/>
                  </a:lnTo>
                  <a:lnTo>
                    <a:pt x="0" y="550"/>
                  </a:lnTo>
                  <a:lnTo>
                    <a:pt x="1" y="579"/>
                  </a:lnTo>
                  <a:lnTo>
                    <a:pt x="4" y="607"/>
                  </a:lnTo>
                  <a:lnTo>
                    <a:pt x="7" y="633"/>
                  </a:lnTo>
                  <a:lnTo>
                    <a:pt x="12" y="661"/>
                  </a:lnTo>
                  <a:lnTo>
                    <a:pt x="19" y="688"/>
                  </a:lnTo>
                  <a:lnTo>
                    <a:pt x="25" y="714"/>
                  </a:lnTo>
                  <a:lnTo>
                    <a:pt x="35" y="740"/>
                  </a:lnTo>
                  <a:lnTo>
                    <a:pt x="44" y="764"/>
                  </a:lnTo>
                  <a:lnTo>
                    <a:pt x="55" y="789"/>
                  </a:lnTo>
                  <a:lnTo>
                    <a:pt x="67" y="812"/>
                  </a:lnTo>
                  <a:lnTo>
                    <a:pt x="81" y="836"/>
                  </a:lnTo>
                  <a:lnTo>
                    <a:pt x="95" y="857"/>
                  </a:lnTo>
                  <a:lnTo>
                    <a:pt x="110" y="880"/>
                  </a:lnTo>
                  <a:lnTo>
                    <a:pt x="127" y="900"/>
                  </a:lnTo>
                  <a:lnTo>
                    <a:pt x="144" y="921"/>
                  </a:lnTo>
                  <a:lnTo>
                    <a:pt x="162" y="939"/>
                  </a:lnTo>
                  <a:lnTo>
                    <a:pt x="181" y="957"/>
                  </a:lnTo>
                  <a:lnTo>
                    <a:pt x="201" y="975"/>
                  </a:lnTo>
                  <a:lnTo>
                    <a:pt x="222" y="991"/>
                  </a:lnTo>
                  <a:lnTo>
                    <a:pt x="244" y="1006"/>
                  </a:lnTo>
                  <a:lnTo>
                    <a:pt x="266" y="1021"/>
                  </a:lnTo>
                  <a:lnTo>
                    <a:pt x="289" y="1034"/>
                  </a:lnTo>
                  <a:lnTo>
                    <a:pt x="312" y="1046"/>
                  </a:lnTo>
                  <a:lnTo>
                    <a:pt x="337" y="1058"/>
                  </a:lnTo>
                  <a:lnTo>
                    <a:pt x="361" y="1068"/>
                  </a:lnTo>
                  <a:lnTo>
                    <a:pt x="387" y="1076"/>
                  </a:lnTo>
                  <a:lnTo>
                    <a:pt x="414" y="1084"/>
                  </a:lnTo>
                  <a:lnTo>
                    <a:pt x="441" y="1089"/>
                  </a:lnTo>
                  <a:lnTo>
                    <a:pt x="467" y="1094"/>
                  </a:lnTo>
                  <a:lnTo>
                    <a:pt x="495" y="1098"/>
                  </a:lnTo>
                  <a:lnTo>
                    <a:pt x="523" y="1100"/>
                  </a:lnTo>
                  <a:lnTo>
                    <a:pt x="551" y="1101"/>
                  </a:lnTo>
                  <a:lnTo>
                    <a:pt x="551" y="1101"/>
                  </a:lnTo>
                  <a:lnTo>
                    <a:pt x="586" y="1100"/>
                  </a:lnTo>
                  <a:lnTo>
                    <a:pt x="621" y="1097"/>
                  </a:lnTo>
                  <a:lnTo>
                    <a:pt x="655" y="1091"/>
                  </a:lnTo>
                  <a:lnTo>
                    <a:pt x="688" y="1084"/>
                  </a:lnTo>
                  <a:lnTo>
                    <a:pt x="720" y="1074"/>
                  </a:lnTo>
                  <a:lnTo>
                    <a:pt x="751" y="1063"/>
                  </a:lnTo>
                  <a:lnTo>
                    <a:pt x="782" y="1049"/>
                  </a:lnTo>
                  <a:lnTo>
                    <a:pt x="811" y="1035"/>
                  </a:lnTo>
                  <a:lnTo>
                    <a:pt x="840" y="1018"/>
                  </a:lnTo>
                  <a:lnTo>
                    <a:pt x="868" y="1000"/>
                  </a:lnTo>
                  <a:lnTo>
                    <a:pt x="894" y="981"/>
                  </a:lnTo>
                  <a:lnTo>
                    <a:pt x="920" y="959"/>
                  </a:lnTo>
                  <a:lnTo>
                    <a:pt x="943" y="937"/>
                  </a:lnTo>
                  <a:lnTo>
                    <a:pt x="965" y="912"/>
                  </a:lnTo>
                  <a:lnTo>
                    <a:pt x="986" y="888"/>
                  </a:lnTo>
                  <a:lnTo>
                    <a:pt x="1005" y="861"/>
                  </a:lnTo>
                  <a:lnTo>
                    <a:pt x="685" y="540"/>
                  </a:lnTo>
                  <a:close/>
                  <a:moveTo>
                    <a:pt x="519" y="378"/>
                  </a:moveTo>
                  <a:lnTo>
                    <a:pt x="519" y="378"/>
                  </a:lnTo>
                  <a:lnTo>
                    <a:pt x="509" y="377"/>
                  </a:lnTo>
                  <a:lnTo>
                    <a:pt x="500" y="376"/>
                  </a:lnTo>
                  <a:lnTo>
                    <a:pt x="490" y="374"/>
                  </a:lnTo>
                  <a:lnTo>
                    <a:pt x="481" y="371"/>
                  </a:lnTo>
                  <a:lnTo>
                    <a:pt x="473" y="367"/>
                  </a:lnTo>
                  <a:lnTo>
                    <a:pt x="464" y="361"/>
                  </a:lnTo>
                  <a:lnTo>
                    <a:pt x="457" y="356"/>
                  </a:lnTo>
                  <a:lnTo>
                    <a:pt x="450" y="349"/>
                  </a:lnTo>
                  <a:lnTo>
                    <a:pt x="444" y="343"/>
                  </a:lnTo>
                  <a:lnTo>
                    <a:pt x="438" y="335"/>
                  </a:lnTo>
                  <a:lnTo>
                    <a:pt x="433" y="328"/>
                  </a:lnTo>
                  <a:lnTo>
                    <a:pt x="429" y="319"/>
                  </a:lnTo>
                  <a:lnTo>
                    <a:pt x="426" y="310"/>
                  </a:lnTo>
                  <a:lnTo>
                    <a:pt x="423" y="301"/>
                  </a:lnTo>
                  <a:lnTo>
                    <a:pt x="422" y="292"/>
                  </a:lnTo>
                  <a:lnTo>
                    <a:pt x="421" y="281"/>
                  </a:lnTo>
                  <a:lnTo>
                    <a:pt x="421" y="281"/>
                  </a:lnTo>
                  <a:lnTo>
                    <a:pt x="422" y="271"/>
                  </a:lnTo>
                  <a:lnTo>
                    <a:pt x="423" y="262"/>
                  </a:lnTo>
                  <a:lnTo>
                    <a:pt x="426" y="252"/>
                  </a:lnTo>
                  <a:lnTo>
                    <a:pt x="429" y="243"/>
                  </a:lnTo>
                  <a:lnTo>
                    <a:pt x="433" y="235"/>
                  </a:lnTo>
                  <a:lnTo>
                    <a:pt x="438" y="227"/>
                  </a:lnTo>
                  <a:lnTo>
                    <a:pt x="444" y="220"/>
                  </a:lnTo>
                  <a:lnTo>
                    <a:pt x="450" y="212"/>
                  </a:lnTo>
                  <a:lnTo>
                    <a:pt x="457" y="206"/>
                  </a:lnTo>
                  <a:lnTo>
                    <a:pt x="464" y="200"/>
                  </a:lnTo>
                  <a:lnTo>
                    <a:pt x="473" y="196"/>
                  </a:lnTo>
                  <a:lnTo>
                    <a:pt x="481" y="192"/>
                  </a:lnTo>
                  <a:lnTo>
                    <a:pt x="490" y="189"/>
                  </a:lnTo>
                  <a:lnTo>
                    <a:pt x="500" y="187"/>
                  </a:lnTo>
                  <a:lnTo>
                    <a:pt x="509" y="184"/>
                  </a:lnTo>
                  <a:lnTo>
                    <a:pt x="519" y="184"/>
                  </a:lnTo>
                  <a:lnTo>
                    <a:pt x="519" y="184"/>
                  </a:lnTo>
                  <a:lnTo>
                    <a:pt x="528" y="184"/>
                  </a:lnTo>
                  <a:lnTo>
                    <a:pt x="538" y="187"/>
                  </a:lnTo>
                  <a:lnTo>
                    <a:pt x="548" y="189"/>
                  </a:lnTo>
                  <a:lnTo>
                    <a:pt x="556" y="192"/>
                  </a:lnTo>
                  <a:lnTo>
                    <a:pt x="565" y="196"/>
                  </a:lnTo>
                  <a:lnTo>
                    <a:pt x="573" y="200"/>
                  </a:lnTo>
                  <a:lnTo>
                    <a:pt x="580" y="206"/>
                  </a:lnTo>
                  <a:lnTo>
                    <a:pt x="587" y="212"/>
                  </a:lnTo>
                  <a:lnTo>
                    <a:pt x="594" y="220"/>
                  </a:lnTo>
                  <a:lnTo>
                    <a:pt x="599" y="227"/>
                  </a:lnTo>
                  <a:lnTo>
                    <a:pt x="603" y="235"/>
                  </a:lnTo>
                  <a:lnTo>
                    <a:pt x="608" y="243"/>
                  </a:lnTo>
                  <a:lnTo>
                    <a:pt x="611" y="252"/>
                  </a:lnTo>
                  <a:lnTo>
                    <a:pt x="614" y="262"/>
                  </a:lnTo>
                  <a:lnTo>
                    <a:pt x="615" y="271"/>
                  </a:lnTo>
                  <a:lnTo>
                    <a:pt x="615" y="281"/>
                  </a:lnTo>
                  <a:lnTo>
                    <a:pt x="615" y="281"/>
                  </a:lnTo>
                  <a:lnTo>
                    <a:pt x="615" y="292"/>
                  </a:lnTo>
                  <a:lnTo>
                    <a:pt x="614" y="301"/>
                  </a:lnTo>
                  <a:lnTo>
                    <a:pt x="611" y="310"/>
                  </a:lnTo>
                  <a:lnTo>
                    <a:pt x="608" y="319"/>
                  </a:lnTo>
                  <a:lnTo>
                    <a:pt x="603" y="328"/>
                  </a:lnTo>
                  <a:lnTo>
                    <a:pt x="599" y="335"/>
                  </a:lnTo>
                  <a:lnTo>
                    <a:pt x="594" y="343"/>
                  </a:lnTo>
                  <a:lnTo>
                    <a:pt x="587" y="349"/>
                  </a:lnTo>
                  <a:lnTo>
                    <a:pt x="580" y="356"/>
                  </a:lnTo>
                  <a:lnTo>
                    <a:pt x="573" y="361"/>
                  </a:lnTo>
                  <a:lnTo>
                    <a:pt x="565" y="367"/>
                  </a:lnTo>
                  <a:lnTo>
                    <a:pt x="556" y="371"/>
                  </a:lnTo>
                  <a:lnTo>
                    <a:pt x="548" y="374"/>
                  </a:lnTo>
                  <a:lnTo>
                    <a:pt x="538" y="376"/>
                  </a:lnTo>
                  <a:lnTo>
                    <a:pt x="528" y="377"/>
                  </a:lnTo>
                  <a:lnTo>
                    <a:pt x="519" y="378"/>
                  </a:lnTo>
                  <a:lnTo>
                    <a:pt x="519" y="3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12">
              <a:extLst>
                <a:ext uri="{FF2B5EF4-FFF2-40B4-BE49-F238E27FC236}">
                  <a16:creationId xmlns:a16="http://schemas.microsoft.com/office/drawing/2014/main" id="{EC9E6ED4-E92E-4864-BDEE-D89718A4A70C}"/>
                </a:ext>
              </a:extLst>
            </p:cNvPr>
            <p:cNvSpPr>
              <a:spLocks/>
            </p:cNvSpPr>
            <p:nvPr/>
          </p:nvSpPr>
          <p:spPr bwMode="auto">
            <a:xfrm>
              <a:off x="5308601" y="2784475"/>
              <a:ext cx="422275" cy="327025"/>
            </a:xfrm>
            <a:custGeom>
              <a:avLst/>
              <a:gdLst>
                <a:gd name="T0" fmla="*/ 183 w 1859"/>
                <a:gd name="T1" fmla="*/ 0 h 1444"/>
                <a:gd name="T2" fmla="*/ 164 w 1859"/>
                <a:gd name="T3" fmla="*/ 1 h 1444"/>
                <a:gd name="T4" fmla="*/ 128 w 1859"/>
                <a:gd name="T5" fmla="*/ 8 h 1444"/>
                <a:gd name="T6" fmla="*/ 95 w 1859"/>
                <a:gd name="T7" fmla="*/ 22 h 1444"/>
                <a:gd name="T8" fmla="*/ 66 w 1859"/>
                <a:gd name="T9" fmla="*/ 42 h 1444"/>
                <a:gd name="T10" fmla="*/ 42 w 1859"/>
                <a:gd name="T11" fmla="*/ 67 h 1444"/>
                <a:gd name="T12" fmla="*/ 21 w 1859"/>
                <a:gd name="T13" fmla="*/ 96 h 1444"/>
                <a:gd name="T14" fmla="*/ 7 w 1859"/>
                <a:gd name="T15" fmla="*/ 129 h 1444"/>
                <a:gd name="T16" fmla="*/ 0 w 1859"/>
                <a:gd name="T17" fmla="*/ 165 h 1444"/>
                <a:gd name="T18" fmla="*/ 0 w 1859"/>
                <a:gd name="T19" fmla="*/ 477 h 1444"/>
                <a:gd name="T20" fmla="*/ 0 w 1859"/>
                <a:gd name="T21" fmla="*/ 497 h 1444"/>
                <a:gd name="T22" fmla="*/ 7 w 1859"/>
                <a:gd name="T23" fmla="*/ 532 h 1444"/>
                <a:gd name="T24" fmla="*/ 21 w 1859"/>
                <a:gd name="T25" fmla="*/ 565 h 1444"/>
                <a:gd name="T26" fmla="*/ 42 w 1859"/>
                <a:gd name="T27" fmla="*/ 594 h 1444"/>
                <a:gd name="T28" fmla="*/ 66 w 1859"/>
                <a:gd name="T29" fmla="*/ 619 h 1444"/>
                <a:gd name="T30" fmla="*/ 95 w 1859"/>
                <a:gd name="T31" fmla="*/ 639 h 1444"/>
                <a:gd name="T32" fmla="*/ 128 w 1859"/>
                <a:gd name="T33" fmla="*/ 653 h 1444"/>
                <a:gd name="T34" fmla="*/ 164 w 1859"/>
                <a:gd name="T35" fmla="*/ 661 h 1444"/>
                <a:gd name="T36" fmla="*/ 1146 w 1859"/>
                <a:gd name="T37" fmla="*/ 661 h 1444"/>
                <a:gd name="T38" fmla="*/ 1459 w 1859"/>
                <a:gd name="T39" fmla="*/ 661 h 1444"/>
                <a:gd name="T40" fmla="*/ 1675 w 1859"/>
                <a:gd name="T41" fmla="*/ 661 h 1444"/>
                <a:gd name="T42" fmla="*/ 1713 w 1859"/>
                <a:gd name="T43" fmla="*/ 657 h 1444"/>
                <a:gd name="T44" fmla="*/ 1747 w 1859"/>
                <a:gd name="T45" fmla="*/ 647 h 1444"/>
                <a:gd name="T46" fmla="*/ 1778 w 1859"/>
                <a:gd name="T47" fmla="*/ 630 h 1444"/>
                <a:gd name="T48" fmla="*/ 1805 w 1859"/>
                <a:gd name="T49" fmla="*/ 607 h 1444"/>
                <a:gd name="T50" fmla="*/ 1828 w 1859"/>
                <a:gd name="T51" fmla="*/ 580 h 1444"/>
                <a:gd name="T52" fmla="*/ 1845 w 1859"/>
                <a:gd name="T53" fmla="*/ 549 h 1444"/>
                <a:gd name="T54" fmla="*/ 1855 w 1859"/>
                <a:gd name="T55" fmla="*/ 515 h 1444"/>
                <a:gd name="T56" fmla="*/ 1859 w 1859"/>
                <a:gd name="T57" fmla="*/ 477 h 1444"/>
                <a:gd name="T58" fmla="*/ 1859 w 1859"/>
                <a:gd name="T59" fmla="*/ 184 h 1444"/>
                <a:gd name="T60" fmla="*/ 1855 w 1859"/>
                <a:gd name="T61" fmla="*/ 147 h 1444"/>
                <a:gd name="T62" fmla="*/ 1845 w 1859"/>
                <a:gd name="T63" fmla="*/ 112 h 1444"/>
                <a:gd name="T64" fmla="*/ 1828 w 1859"/>
                <a:gd name="T65" fmla="*/ 81 h 1444"/>
                <a:gd name="T66" fmla="*/ 1805 w 1859"/>
                <a:gd name="T67" fmla="*/ 54 h 1444"/>
                <a:gd name="T68" fmla="*/ 1778 w 1859"/>
                <a:gd name="T69" fmla="*/ 32 h 1444"/>
                <a:gd name="T70" fmla="*/ 1747 w 1859"/>
                <a:gd name="T71" fmla="*/ 14 h 1444"/>
                <a:gd name="T72" fmla="*/ 1713 w 1859"/>
                <a:gd name="T73" fmla="*/ 4 h 1444"/>
                <a:gd name="T74" fmla="*/ 1675 w 1859"/>
                <a:gd name="T75" fmla="*/ 0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59" h="1444">
                  <a:moveTo>
                    <a:pt x="1675" y="0"/>
                  </a:moveTo>
                  <a:lnTo>
                    <a:pt x="183" y="0"/>
                  </a:lnTo>
                  <a:lnTo>
                    <a:pt x="183" y="0"/>
                  </a:lnTo>
                  <a:lnTo>
                    <a:pt x="164" y="1"/>
                  </a:lnTo>
                  <a:lnTo>
                    <a:pt x="146" y="4"/>
                  </a:lnTo>
                  <a:lnTo>
                    <a:pt x="128" y="8"/>
                  </a:lnTo>
                  <a:lnTo>
                    <a:pt x="111" y="14"/>
                  </a:lnTo>
                  <a:lnTo>
                    <a:pt x="95" y="22"/>
                  </a:lnTo>
                  <a:lnTo>
                    <a:pt x="80" y="32"/>
                  </a:lnTo>
                  <a:lnTo>
                    <a:pt x="66" y="42"/>
                  </a:lnTo>
                  <a:lnTo>
                    <a:pt x="53" y="54"/>
                  </a:lnTo>
                  <a:lnTo>
                    <a:pt x="42" y="67"/>
                  </a:lnTo>
                  <a:lnTo>
                    <a:pt x="31" y="81"/>
                  </a:lnTo>
                  <a:lnTo>
                    <a:pt x="21" y="96"/>
                  </a:lnTo>
                  <a:lnTo>
                    <a:pt x="14" y="112"/>
                  </a:lnTo>
                  <a:lnTo>
                    <a:pt x="7" y="129"/>
                  </a:lnTo>
                  <a:lnTo>
                    <a:pt x="3" y="147"/>
                  </a:lnTo>
                  <a:lnTo>
                    <a:pt x="0" y="165"/>
                  </a:lnTo>
                  <a:lnTo>
                    <a:pt x="0" y="184"/>
                  </a:lnTo>
                  <a:lnTo>
                    <a:pt x="0" y="477"/>
                  </a:lnTo>
                  <a:lnTo>
                    <a:pt x="0" y="477"/>
                  </a:lnTo>
                  <a:lnTo>
                    <a:pt x="0" y="497"/>
                  </a:lnTo>
                  <a:lnTo>
                    <a:pt x="3" y="515"/>
                  </a:lnTo>
                  <a:lnTo>
                    <a:pt x="7" y="532"/>
                  </a:lnTo>
                  <a:lnTo>
                    <a:pt x="14" y="549"/>
                  </a:lnTo>
                  <a:lnTo>
                    <a:pt x="21" y="565"/>
                  </a:lnTo>
                  <a:lnTo>
                    <a:pt x="31" y="580"/>
                  </a:lnTo>
                  <a:lnTo>
                    <a:pt x="42" y="594"/>
                  </a:lnTo>
                  <a:lnTo>
                    <a:pt x="53" y="607"/>
                  </a:lnTo>
                  <a:lnTo>
                    <a:pt x="66" y="619"/>
                  </a:lnTo>
                  <a:lnTo>
                    <a:pt x="80" y="630"/>
                  </a:lnTo>
                  <a:lnTo>
                    <a:pt x="95" y="639"/>
                  </a:lnTo>
                  <a:lnTo>
                    <a:pt x="111" y="647"/>
                  </a:lnTo>
                  <a:lnTo>
                    <a:pt x="128" y="653"/>
                  </a:lnTo>
                  <a:lnTo>
                    <a:pt x="146" y="657"/>
                  </a:lnTo>
                  <a:lnTo>
                    <a:pt x="164" y="661"/>
                  </a:lnTo>
                  <a:lnTo>
                    <a:pt x="183" y="661"/>
                  </a:lnTo>
                  <a:lnTo>
                    <a:pt x="1146" y="661"/>
                  </a:lnTo>
                  <a:lnTo>
                    <a:pt x="1303" y="1444"/>
                  </a:lnTo>
                  <a:lnTo>
                    <a:pt x="1459" y="661"/>
                  </a:lnTo>
                  <a:lnTo>
                    <a:pt x="1675" y="661"/>
                  </a:lnTo>
                  <a:lnTo>
                    <a:pt x="1675" y="661"/>
                  </a:lnTo>
                  <a:lnTo>
                    <a:pt x="1695" y="661"/>
                  </a:lnTo>
                  <a:lnTo>
                    <a:pt x="1713" y="657"/>
                  </a:lnTo>
                  <a:lnTo>
                    <a:pt x="1730" y="653"/>
                  </a:lnTo>
                  <a:lnTo>
                    <a:pt x="1747" y="647"/>
                  </a:lnTo>
                  <a:lnTo>
                    <a:pt x="1763" y="639"/>
                  </a:lnTo>
                  <a:lnTo>
                    <a:pt x="1778" y="630"/>
                  </a:lnTo>
                  <a:lnTo>
                    <a:pt x="1792" y="619"/>
                  </a:lnTo>
                  <a:lnTo>
                    <a:pt x="1805" y="607"/>
                  </a:lnTo>
                  <a:lnTo>
                    <a:pt x="1817" y="594"/>
                  </a:lnTo>
                  <a:lnTo>
                    <a:pt x="1828" y="580"/>
                  </a:lnTo>
                  <a:lnTo>
                    <a:pt x="1837" y="565"/>
                  </a:lnTo>
                  <a:lnTo>
                    <a:pt x="1845" y="549"/>
                  </a:lnTo>
                  <a:lnTo>
                    <a:pt x="1851" y="532"/>
                  </a:lnTo>
                  <a:lnTo>
                    <a:pt x="1855" y="515"/>
                  </a:lnTo>
                  <a:lnTo>
                    <a:pt x="1859" y="497"/>
                  </a:lnTo>
                  <a:lnTo>
                    <a:pt x="1859" y="477"/>
                  </a:lnTo>
                  <a:lnTo>
                    <a:pt x="1859" y="184"/>
                  </a:lnTo>
                  <a:lnTo>
                    <a:pt x="1859" y="184"/>
                  </a:lnTo>
                  <a:lnTo>
                    <a:pt x="1859" y="165"/>
                  </a:lnTo>
                  <a:lnTo>
                    <a:pt x="1855" y="147"/>
                  </a:lnTo>
                  <a:lnTo>
                    <a:pt x="1851" y="129"/>
                  </a:lnTo>
                  <a:lnTo>
                    <a:pt x="1845" y="112"/>
                  </a:lnTo>
                  <a:lnTo>
                    <a:pt x="1837" y="96"/>
                  </a:lnTo>
                  <a:lnTo>
                    <a:pt x="1828" y="81"/>
                  </a:lnTo>
                  <a:lnTo>
                    <a:pt x="1817" y="67"/>
                  </a:lnTo>
                  <a:lnTo>
                    <a:pt x="1805" y="54"/>
                  </a:lnTo>
                  <a:lnTo>
                    <a:pt x="1792" y="42"/>
                  </a:lnTo>
                  <a:lnTo>
                    <a:pt x="1778" y="32"/>
                  </a:lnTo>
                  <a:lnTo>
                    <a:pt x="1763" y="22"/>
                  </a:lnTo>
                  <a:lnTo>
                    <a:pt x="1747" y="14"/>
                  </a:lnTo>
                  <a:lnTo>
                    <a:pt x="1730" y="8"/>
                  </a:lnTo>
                  <a:lnTo>
                    <a:pt x="1713" y="4"/>
                  </a:lnTo>
                  <a:lnTo>
                    <a:pt x="1695" y="1"/>
                  </a:lnTo>
                  <a:lnTo>
                    <a:pt x="1675" y="0"/>
                  </a:lnTo>
                  <a:lnTo>
                    <a:pt x="16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95" name="Grupa 94" descr="Źródła czerpania informacji o sprawach dotyczących środowiska naturalnego.&#10;&#10;Grafika przedstawia miejsca pracy: 1%.">
            <a:extLst>
              <a:ext uri="{FF2B5EF4-FFF2-40B4-BE49-F238E27FC236}">
                <a16:creationId xmlns:a16="http://schemas.microsoft.com/office/drawing/2014/main" id="{2ACB7A1E-EA8D-4E75-8DEF-FDA3A5C17352}"/>
              </a:ext>
            </a:extLst>
          </p:cNvPr>
          <p:cNvGrpSpPr>
            <a:grpSpLocks noChangeAspect="1"/>
          </p:cNvGrpSpPr>
          <p:nvPr/>
        </p:nvGrpSpPr>
        <p:grpSpPr>
          <a:xfrm>
            <a:off x="7614980" y="4131959"/>
            <a:ext cx="411505" cy="359997"/>
            <a:chOff x="2663825" y="157163"/>
            <a:chExt cx="1243013" cy="1087437"/>
          </a:xfrm>
          <a:solidFill>
            <a:srgbClr val="CDCDCD"/>
          </a:solidFill>
        </p:grpSpPr>
        <p:sp>
          <p:nvSpPr>
            <p:cNvPr id="96" name="Freeform 21">
              <a:extLst>
                <a:ext uri="{FF2B5EF4-FFF2-40B4-BE49-F238E27FC236}">
                  <a16:creationId xmlns:a16="http://schemas.microsoft.com/office/drawing/2014/main" id="{DB87EC2B-D084-43BA-B069-ADDC780630BB}"/>
                </a:ext>
              </a:extLst>
            </p:cNvPr>
            <p:cNvSpPr>
              <a:spLocks/>
            </p:cNvSpPr>
            <p:nvPr/>
          </p:nvSpPr>
          <p:spPr bwMode="auto">
            <a:xfrm>
              <a:off x="3040063" y="157163"/>
              <a:ext cx="488950" cy="160338"/>
            </a:xfrm>
            <a:custGeom>
              <a:avLst/>
              <a:gdLst>
                <a:gd name="T0" fmla="*/ 144 w 1232"/>
                <a:gd name="T1" fmla="*/ 325 h 404"/>
                <a:gd name="T2" fmla="*/ 149 w 1232"/>
                <a:gd name="T3" fmla="*/ 304 h 404"/>
                <a:gd name="T4" fmla="*/ 161 w 1232"/>
                <a:gd name="T5" fmla="*/ 273 h 404"/>
                <a:gd name="T6" fmla="*/ 167 w 1232"/>
                <a:gd name="T7" fmla="*/ 263 h 404"/>
                <a:gd name="T8" fmla="*/ 187 w 1232"/>
                <a:gd name="T9" fmla="*/ 277 h 404"/>
                <a:gd name="T10" fmla="*/ 209 w 1232"/>
                <a:gd name="T11" fmla="*/ 287 h 404"/>
                <a:gd name="T12" fmla="*/ 233 w 1232"/>
                <a:gd name="T13" fmla="*/ 293 h 404"/>
                <a:gd name="T14" fmla="*/ 259 w 1232"/>
                <a:gd name="T15" fmla="*/ 295 h 404"/>
                <a:gd name="T16" fmla="*/ 983 w 1232"/>
                <a:gd name="T17" fmla="*/ 295 h 404"/>
                <a:gd name="T18" fmla="*/ 1006 w 1232"/>
                <a:gd name="T19" fmla="*/ 293 h 404"/>
                <a:gd name="T20" fmla="*/ 1028 w 1232"/>
                <a:gd name="T21" fmla="*/ 288 h 404"/>
                <a:gd name="T22" fmla="*/ 1049 w 1232"/>
                <a:gd name="T23" fmla="*/ 278 h 404"/>
                <a:gd name="T24" fmla="*/ 1069 w 1232"/>
                <a:gd name="T25" fmla="*/ 267 h 404"/>
                <a:gd name="T26" fmla="*/ 1074 w 1232"/>
                <a:gd name="T27" fmla="*/ 277 h 404"/>
                <a:gd name="T28" fmla="*/ 1085 w 1232"/>
                <a:gd name="T29" fmla="*/ 305 h 404"/>
                <a:gd name="T30" fmla="*/ 1107 w 1232"/>
                <a:gd name="T31" fmla="*/ 404 h 404"/>
                <a:gd name="T32" fmla="*/ 1206 w 1232"/>
                <a:gd name="T33" fmla="*/ 290 h 404"/>
                <a:gd name="T34" fmla="*/ 1200 w 1232"/>
                <a:gd name="T35" fmla="*/ 267 h 404"/>
                <a:gd name="T36" fmla="*/ 1185 w 1232"/>
                <a:gd name="T37" fmla="*/ 223 h 404"/>
                <a:gd name="T38" fmla="*/ 1165 w 1232"/>
                <a:gd name="T39" fmla="*/ 184 h 404"/>
                <a:gd name="T40" fmla="*/ 1142 w 1232"/>
                <a:gd name="T41" fmla="*/ 152 h 404"/>
                <a:gd name="T42" fmla="*/ 1128 w 1232"/>
                <a:gd name="T43" fmla="*/ 139 h 404"/>
                <a:gd name="T44" fmla="*/ 1125 w 1232"/>
                <a:gd name="T45" fmla="*/ 111 h 404"/>
                <a:gd name="T46" fmla="*/ 1115 w 1232"/>
                <a:gd name="T47" fmla="*/ 84 h 404"/>
                <a:gd name="T48" fmla="*/ 1101 w 1232"/>
                <a:gd name="T49" fmla="*/ 61 h 404"/>
                <a:gd name="T50" fmla="*/ 1084 w 1232"/>
                <a:gd name="T51" fmla="*/ 41 h 404"/>
                <a:gd name="T52" fmla="*/ 1062 w 1232"/>
                <a:gd name="T53" fmla="*/ 24 h 404"/>
                <a:gd name="T54" fmla="*/ 1038 w 1232"/>
                <a:gd name="T55" fmla="*/ 11 h 404"/>
                <a:gd name="T56" fmla="*/ 1011 w 1232"/>
                <a:gd name="T57" fmla="*/ 4 h 404"/>
                <a:gd name="T58" fmla="*/ 983 w 1232"/>
                <a:gd name="T59" fmla="*/ 0 h 404"/>
                <a:gd name="T60" fmla="*/ 259 w 1232"/>
                <a:gd name="T61" fmla="*/ 0 h 404"/>
                <a:gd name="T62" fmla="*/ 230 w 1232"/>
                <a:gd name="T63" fmla="*/ 4 h 404"/>
                <a:gd name="T64" fmla="*/ 204 w 1232"/>
                <a:gd name="T65" fmla="*/ 11 h 404"/>
                <a:gd name="T66" fmla="*/ 181 w 1232"/>
                <a:gd name="T67" fmla="*/ 22 h 404"/>
                <a:gd name="T68" fmla="*/ 160 w 1232"/>
                <a:gd name="T69" fmla="*/ 38 h 404"/>
                <a:gd name="T70" fmla="*/ 142 w 1232"/>
                <a:gd name="T71" fmla="*/ 58 h 404"/>
                <a:gd name="T72" fmla="*/ 129 w 1232"/>
                <a:gd name="T73" fmla="*/ 80 h 404"/>
                <a:gd name="T74" fmla="*/ 118 w 1232"/>
                <a:gd name="T75" fmla="*/ 105 h 404"/>
                <a:gd name="T76" fmla="*/ 113 w 1232"/>
                <a:gd name="T77" fmla="*/ 132 h 404"/>
                <a:gd name="T78" fmla="*/ 98 w 1232"/>
                <a:gd name="T79" fmla="*/ 146 h 404"/>
                <a:gd name="T80" fmla="*/ 72 w 1232"/>
                <a:gd name="T81" fmla="*/ 178 h 404"/>
                <a:gd name="T82" fmla="*/ 50 w 1232"/>
                <a:gd name="T83" fmla="*/ 218 h 404"/>
                <a:gd name="T84" fmla="*/ 34 w 1232"/>
                <a:gd name="T85" fmla="*/ 265 h 404"/>
                <a:gd name="T86" fmla="*/ 0 w 1232"/>
                <a:gd name="T87"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2" h="404">
                  <a:moveTo>
                    <a:pt x="125" y="404"/>
                  </a:moveTo>
                  <a:lnTo>
                    <a:pt x="144" y="325"/>
                  </a:lnTo>
                  <a:lnTo>
                    <a:pt x="144" y="325"/>
                  </a:lnTo>
                  <a:lnTo>
                    <a:pt x="149" y="304"/>
                  </a:lnTo>
                  <a:lnTo>
                    <a:pt x="155" y="287"/>
                  </a:lnTo>
                  <a:lnTo>
                    <a:pt x="161" y="273"/>
                  </a:lnTo>
                  <a:lnTo>
                    <a:pt x="167" y="263"/>
                  </a:lnTo>
                  <a:lnTo>
                    <a:pt x="167" y="263"/>
                  </a:lnTo>
                  <a:lnTo>
                    <a:pt x="177" y="269"/>
                  </a:lnTo>
                  <a:lnTo>
                    <a:pt x="187" y="277"/>
                  </a:lnTo>
                  <a:lnTo>
                    <a:pt x="198" y="282"/>
                  </a:lnTo>
                  <a:lnTo>
                    <a:pt x="209" y="287"/>
                  </a:lnTo>
                  <a:lnTo>
                    <a:pt x="222" y="290"/>
                  </a:lnTo>
                  <a:lnTo>
                    <a:pt x="233" y="293"/>
                  </a:lnTo>
                  <a:lnTo>
                    <a:pt x="245" y="294"/>
                  </a:lnTo>
                  <a:lnTo>
                    <a:pt x="259" y="295"/>
                  </a:lnTo>
                  <a:lnTo>
                    <a:pt x="983" y="295"/>
                  </a:lnTo>
                  <a:lnTo>
                    <a:pt x="983" y="295"/>
                  </a:lnTo>
                  <a:lnTo>
                    <a:pt x="995" y="294"/>
                  </a:lnTo>
                  <a:lnTo>
                    <a:pt x="1006" y="293"/>
                  </a:lnTo>
                  <a:lnTo>
                    <a:pt x="1017" y="290"/>
                  </a:lnTo>
                  <a:lnTo>
                    <a:pt x="1028" y="288"/>
                  </a:lnTo>
                  <a:lnTo>
                    <a:pt x="1039" y="283"/>
                  </a:lnTo>
                  <a:lnTo>
                    <a:pt x="1049" y="278"/>
                  </a:lnTo>
                  <a:lnTo>
                    <a:pt x="1059" y="273"/>
                  </a:lnTo>
                  <a:lnTo>
                    <a:pt x="1069" y="267"/>
                  </a:lnTo>
                  <a:lnTo>
                    <a:pt x="1069" y="267"/>
                  </a:lnTo>
                  <a:lnTo>
                    <a:pt x="1074" y="277"/>
                  </a:lnTo>
                  <a:lnTo>
                    <a:pt x="1080" y="290"/>
                  </a:lnTo>
                  <a:lnTo>
                    <a:pt x="1085" y="305"/>
                  </a:lnTo>
                  <a:lnTo>
                    <a:pt x="1090" y="325"/>
                  </a:lnTo>
                  <a:lnTo>
                    <a:pt x="1107" y="404"/>
                  </a:lnTo>
                  <a:lnTo>
                    <a:pt x="1232" y="404"/>
                  </a:lnTo>
                  <a:lnTo>
                    <a:pt x="1206" y="290"/>
                  </a:lnTo>
                  <a:lnTo>
                    <a:pt x="1206" y="290"/>
                  </a:lnTo>
                  <a:lnTo>
                    <a:pt x="1200" y="267"/>
                  </a:lnTo>
                  <a:lnTo>
                    <a:pt x="1194" y="244"/>
                  </a:lnTo>
                  <a:lnTo>
                    <a:pt x="1185" y="223"/>
                  </a:lnTo>
                  <a:lnTo>
                    <a:pt x="1177" y="203"/>
                  </a:lnTo>
                  <a:lnTo>
                    <a:pt x="1165" y="184"/>
                  </a:lnTo>
                  <a:lnTo>
                    <a:pt x="1154" y="168"/>
                  </a:lnTo>
                  <a:lnTo>
                    <a:pt x="1142" y="152"/>
                  </a:lnTo>
                  <a:lnTo>
                    <a:pt x="1128" y="139"/>
                  </a:lnTo>
                  <a:lnTo>
                    <a:pt x="1128" y="139"/>
                  </a:lnTo>
                  <a:lnTo>
                    <a:pt x="1127" y="125"/>
                  </a:lnTo>
                  <a:lnTo>
                    <a:pt x="1125" y="111"/>
                  </a:lnTo>
                  <a:lnTo>
                    <a:pt x="1120" y="98"/>
                  </a:lnTo>
                  <a:lnTo>
                    <a:pt x="1115" y="84"/>
                  </a:lnTo>
                  <a:lnTo>
                    <a:pt x="1109" y="73"/>
                  </a:lnTo>
                  <a:lnTo>
                    <a:pt x="1101" y="61"/>
                  </a:lnTo>
                  <a:lnTo>
                    <a:pt x="1093" y="51"/>
                  </a:lnTo>
                  <a:lnTo>
                    <a:pt x="1084" y="41"/>
                  </a:lnTo>
                  <a:lnTo>
                    <a:pt x="1073" y="32"/>
                  </a:lnTo>
                  <a:lnTo>
                    <a:pt x="1062" y="24"/>
                  </a:lnTo>
                  <a:lnTo>
                    <a:pt x="1051" y="17"/>
                  </a:lnTo>
                  <a:lnTo>
                    <a:pt x="1038" y="11"/>
                  </a:lnTo>
                  <a:lnTo>
                    <a:pt x="1025" y="6"/>
                  </a:lnTo>
                  <a:lnTo>
                    <a:pt x="1011" y="4"/>
                  </a:lnTo>
                  <a:lnTo>
                    <a:pt x="997" y="1"/>
                  </a:lnTo>
                  <a:lnTo>
                    <a:pt x="983" y="0"/>
                  </a:lnTo>
                  <a:lnTo>
                    <a:pt x="259" y="0"/>
                  </a:lnTo>
                  <a:lnTo>
                    <a:pt x="259" y="0"/>
                  </a:lnTo>
                  <a:lnTo>
                    <a:pt x="244" y="1"/>
                  </a:lnTo>
                  <a:lnTo>
                    <a:pt x="230" y="4"/>
                  </a:lnTo>
                  <a:lnTo>
                    <a:pt x="218" y="6"/>
                  </a:lnTo>
                  <a:lnTo>
                    <a:pt x="204" y="11"/>
                  </a:lnTo>
                  <a:lnTo>
                    <a:pt x="193" y="16"/>
                  </a:lnTo>
                  <a:lnTo>
                    <a:pt x="181" y="22"/>
                  </a:lnTo>
                  <a:lnTo>
                    <a:pt x="171" y="30"/>
                  </a:lnTo>
                  <a:lnTo>
                    <a:pt x="160" y="38"/>
                  </a:lnTo>
                  <a:lnTo>
                    <a:pt x="151" y="48"/>
                  </a:lnTo>
                  <a:lnTo>
                    <a:pt x="142" y="58"/>
                  </a:lnTo>
                  <a:lnTo>
                    <a:pt x="135" y="68"/>
                  </a:lnTo>
                  <a:lnTo>
                    <a:pt x="129" y="80"/>
                  </a:lnTo>
                  <a:lnTo>
                    <a:pt x="123" y="93"/>
                  </a:lnTo>
                  <a:lnTo>
                    <a:pt x="118" y="105"/>
                  </a:lnTo>
                  <a:lnTo>
                    <a:pt x="115" y="119"/>
                  </a:lnTo>
                  <a:lnTo>
                    <a:pt x="113" y="132"/>
                  </a:lnTo>
                  <a:lnTo>
                    <a:pt x="113" y="132"/>
                  </a:lnTo>
                  <a:lnTo>
                    <a:pt x="98" y="146"/>
                  </a:lnTo>
                  <a:lnTo>
                    <a:pt x="84" y="161"/>
                  </a:lnTo>
                  <a:lnTo>
                    <a:pt x="72" y="178"/>
                  </a:lnTo>
                  <a:lnTo>
                    <a:pt x="60" y="198"/>
                  </a:lnTo>
                  <a:lnTo>
                    <a:pt x="50" y="218"/>
                  </a:lnTo>
                  <a:lnTo>
                    <a:pt x="41" y="241"/>
                  </a:lnTo>
                  <a:lnTo>
                    <a:pt x="34" y="265"/>
                  </a:lnTo>
                  <a:lnTo>
                    <a:pt x="26" y="290"/>
                  </a:lnTo>
                  <a:lnTo>
                    <a:pt x="0" y="404"/>
                  </a:lnTo>
                  <a:lnTo>
                    <a:pt x="125" y="4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7" name="Freeform 22">
              <a:extLst>
                <a:ext uri="{FF2B5EF4-FFF2-40B4-BE49-F238E27FC236}">
                  <a16:creationId xmlns:a16="http://schemas.microsoft.com/office/drawing/2014/main" id="{A3534075-D82C-4F5C-9C5F-50DF716C45BE}"/>
                </a:ext>
              </a:extLst>
            </p:cNvPr>
            <p:cNvSpPr>
              <a:spLocks/>
            </p:cNvSpPr>
            <p:nvPr/>
          </p:nvSpPr>
          <p:spPr bwMode="auto">
            <a:xfrm>
              <a:off x="2673350" y="638175"/>
              <a:ext cx="1223963" cy="606425"/>
            </a:xfrm>
            <a:custGeom>
              <a:avLst/>
              <a:gdLst>
                <a:gd name="T0" fmla="*/ 1759 w 3080"/>
                <a:gd name="T1" fmla="*/ 411 h 1527"/>
                <a:gd name="T2" fmla="*/ 1698 w 3080"/>
                <a:gd name="T3" fmla="*/ 426 h 1527"/>
                <a:gd name="T4" fmla="*/ 1698 w 3080"/>
                <a:gd name="T5" fmla="*/ 495 h 1527"/>
                <a:gd name="T6" fmla="*/ 1694 w 3080"/>
                <a:gd name="T7" fmla="*/ 526 h 1527"/>
                <a:gd name="T8" fmla="*/ 1685 w 3080"/>
                <a:gd name="T9" fmla="*/ 556 h 1527"/>
                <a:gd name="T10" fmla="*/ 1670 w 3080"/>
                <a:gd name="T11" fmla="*/ 583 h 1527"/>
                <a:gd name="T12" fmla="*/ 1652 w 3080"/>
                <a:gd name="T13" fmla="*/ 607 h 1527"/>
                <a:gd name="T14" fmla="*/ 1628 w 3080"/>
                <a:gd name="T15" fmla="*/ 625 h 1527"/>
                <a:gd name="T16" fmla="*/ 1601 w 3080"/>
                <a:gd name="T17" fmla="*/ 640 h 1527"/>
                <a:gd name="T18" fmla="*/ 1573 w 3080"/>
                <a:gd name="T19" fmla="*/ 649 h 1527"/>
                <a:gd name="T20" fmla="*/ 1541 w 3080"/>
                <a:gd name="T21" fmla="*/ 652 h 1527"/>
                <a:gd name="T22" fmla="*/ 1525 w 3080"/>
                <a:gd name="T23" fmla="*/ 651 h 1527"/>
                <a:gd name="T24" fmla="*/ 1494 w 3080"/>
                <a:gd name="T25" fmla="*/ 645 h 1527"/>
                <a:gd name="T26" fmla="*/ 1465 w 3080"/>
                <a:gd name="T27" fmla="*/ 634 h 1527"/>
                <a:gd name="T28" fmla="*/ 1441 w 3080"/>
                <a:gd name="T29" fmla="*/ 616 h 1527"/>
                <a:gd name="T30" fmla="*/ 1420 w 3080"/>
                <a:gd name="T31" fmla="*/ 595 h 1527"/>
                <a:gd name="T32" fmla="*/ 1402 w 3080"/>
                <a:gd name="T33" fmla="*/ 569 h 1527"/>
                <a:gd name="T34" fmla="*/ 1391 w 3080"/>
                <a:gd name="T35" fmla="*/ 542 h 1527"/>
                <a:gd name="T36" fmla="*/ 1384 w 3080"/>
                <a:gd name="T37" fmla="*/ 511 h 1527"/>
                <a:gd name="T38" fmla="*/ 1384 w 3080"/>
                <a:gd name="T39" fmla="*/ 426 h 1527"/>
                <a:gd name="T40" fmla="*/ 1352 w 3080"/>
                <a:gd name="T41" fmla="*/ 420 h 1527"/>
                <a:gd name="T42" fmla="*/ 1322 w 3080"/>
                <a:gd name="T43" fmla="*/ 411 h 1527"/>
                <a:gd name="T44" fmla="*/ 227 w 3080"/>
                <a:gd name="T45" fmla="*/ 73 h 1527"/>
                <a:gd name="T46" fmla="*/ 23 w 3080"/>
                <a:gd name="T47" fmla="*/ 7 h 1527"/>
                <a:gd name="T48" fmla="*/ 0 w 3080"/>
                <a:gd name="T49" fmla="*/ 1312 h 1527"/>
                <a:gd name="T50" fmla="*/ 1 w 3080"/>
                <a:gd name="T51" fmla="*/ 1334 h 1527"/>
                <a:gd name="T52" fmla="*/ 10 w 3080"/>
                <a:gd name="T53" fmla="*/ 1376 h 1527"/>
                <a:gd name="T54" fmla="*/ 26 w 3080"/>
                <a:gd name="T55" fmla="*/ 1415 h 1527"/>
                <a:gd name="T56" fmla="*/ 49 w 3080"/>
                <a:gd name="T57" fmla="*/ 1449 h 1527"/>
                <a:gd name="T58" fmla="*/ 79 w 3080"/>
                <a:gd name="T59" fmla="*/ 1478 h 1527"/>
                <a:gd name="T60" fmla="*/ 112 w 3080"/>
                <a:gd name="T61" fmla="*/ 1501 h 1527"/>
                <a:gd name="T62" fmla="*/ 151 w 3080"/>
                <a:gd name="T63" fmla="*/ 1517 h 1527"/>
                <a:gd name="T64" fmla="*/ 193 w 3080"/>
                <a:gd name="T65" fmla="*/ 1526 h 1527"/>
                <a:gd name="T66" fmla="*/ 2866 w 3080"/>
                <a:gd name="T67" fmla="*/ 1527 h 1527"/>
                <a:gd name="T68" fmla="*/ 2889 w 3080"/>
                <a:gd name="T69" fmla="*/ 1526 h 1527"/>
                <a:gd name="T70" fmla="*/ 2931 w 3080"/>
                <a:gd name="T71" fmla="*/ 1517 h 1527"/>
                <a:gd name="T72" fmla="*/ 2969 w 3080"/>
                <a:gd name="T73" fmla="*/ 1501 h 1527"/>
                <a:gd name="T74" fmla="*/ 3002 w 3080"/>
                <a:gd name="T75" fmla="*/ 1478 h 1527"/>
                <a:gd name="T76" fmla="*/ 3032 w 3080"/>
                <a:gd name="T77" fmla="*/ 1449 h 1527"/>
                <a:gd name="T78" fmla="*/ 3054 w 3080"/>
                <a:gd name="T79" fmla="*/ 1415 h 1527"/>
                <a:gd name="T80" fmla="*/ 3070 w 3080"/>
                <a:gd name="T81" fmla="*/ 1376 h 1527"/>
                <a:gd name="T82" fmla="*/ 3079 w 3080"/>
                <a:gd name="T83" fmla="*/ 1334 h 1527"/>
                <a:gd name="T84" fmla="*/ 3080 w 3080"/>
                <a:gd name="T85" fmla="*/ 0 h 1527"/>
                <a:gd name="T86" fmla="*/ 3058 w 3080"/>
                <a:gd name="T87" fmla="*/ 7 h 1527"/>
                <a:gd name="T88" fmla="*/ 2854 w 3080"/>
                <a:gd name="T89" fmla="*/ 73 h 1527"/>
                <a:gd name="T90" fmla="*/ 1759 w 3080"/>
                <a:gd name="T91" fmla="*/ 411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80" h="1527">
                  <a:moveTo>
                    <a:pt x="1759" y="411"/>
                  </a:moveTo>
                  <a:lnTo>
                    <a:pt x="1759" y="411"/>
                  </a:lnTo>
                  <a:lnTo>
                    <a:pt x="1730" y="420"/>
                  </a:lnTo>
                  <a:lnTo>
                    <a:pt x="1698" y="426"/>
                  </a:lnTo>
                  <a:lnTo>
                    <a:pt x="1698" y="495"/>
                  </a:lnTo>
                  <a:lnTo>
                    <a:pt x="1698" y="495"/>
                  </a:lnTo>
                  <a:lnTo>
                    <a:pt x="1696" y="511"/>
                  </a:lnTo>
                  <a:lnTo>
                    <a:pt x="1694" y="526"/>
                  </a:lnTo>
                  <a:lnTo>
                    <a:pt x="1690" y="542"/>
                  </a:lnTo>
                  <a:lnTo>
                    <a:pt x="1685" y="556"/>
                  </a:lnTo>
                  <a:lnTo>
                    <a:pt x="1679" y="569"/>
                  </a:lnTo>
                  <a:lnTo>
                    <a:pt x="1670" y="583"/>
                  </a:lnTo>
                  <a:lnTo>
                    <a:pt x="1662" y="595"/>
                  </a:lnTo>
                  <a:lnTo>
                    <a:pt x="1652" y="607"/>
                  </a:lnTo>
                  <a:lnTo>
                    <a:pt x="1641" y="616"/>
                  </a:lnTo>
                  <a:lnTo>
                    <a:pt x="1628" y="625"/>
                  </a:lnTo>
                  <a:lnTo>
                    <a:pt x="1615" y="634"/>
                  </a:lnTo>
                  <a:lnTo>
                    <a:pt x="1601" y="640"/>
                  </a:lnTo>
                  <a:lnTo>
                    <a:pt x="1588" y="645"/>
                  </a:lnTo>
                  <a:lnTo>
                    <a:pt x="1573" y="649"/>
                  </a:lnTo>
                  <a:lnTo>
                    <a:pt x="1557" y="651"/>
                  </a:lnTo>
                  <a:lnTo>
                    <a:pt x="1541" y="652"/>
                  </a:lnTo>
                  <a:lnTo>
                    <a:pt x="1541" y="652"/>
                  </a:lnTo>
                  <a:lnTo>
                    <a:pt x="1525" y="651"/>
                  </a:lnTo>
                  <a:lnTo>
                    <a:pt x="1508" y="649"/>
                  </a:lnTo>
                  <a:lnTo>
                    <a:pt x="1494" y="645"/>
                  </a:lnTo>
                  <a:lnTo>
                    <a:pt x="1479" y="640"/>
                  </a:lnTo>
                  <a:lnTo>
                    <a:pt x="1465" y="634"/>
                  </a:lnTo>
                  <a:lnTo>
                    <a:pt x="1453" y="625"/>
                  </a:lnTo>
                  <a:lnTo>
                    <a:pt x="1441" y="616"/>
                  </a:lnTo>
                  <a:lnTo>
                    <a:pt x="1429" y="607"/>
                  </a:lnTo>
                  <a:lnTo>
                    <a:pt x="1420" y="595"/>
                  </a:lnTo>
                  <a:lnTo>
                    <a:pt x="1411" y="583"/>
                  </a:lnTo>
                  <a:lnTo>
                    <a:pt x="1402" y="569"/>
                  </a:lnTo>
                  <a:lnTo>
                    <a:pt x="1396" y="556"/>
                  </a:lnTo>
                  <a:lnTo>
                    <a:pt x="1391" y="542"/>
                  </a:lnTo>
                  <a:lnTo>
                    <a:pt x="1386" y="526"/>
                  </a:lnTo>
                  <a:lnTo>
                    <a:pt x="1384" y="511"/>
                  </a:lnTo>
                  <a:lnTo>
                    <a:pt x="1384" y="495"/>
                  </a:lnTo>
                  <a:lnTo>
                    <a:pt x="1384" y="426"/>
                  </a:lnTo>
                  <a:lnTo>
                    <a:pt x="1384" y="426"/>
                  </a:lnTo>
                  <a:lnTo>
                    <a:pt x="1352" y="420"/>
                  </a:lnTo>
                  <a:lnTo>
                    <a:pt x="1322" y="411"/>
                  </a:lnTo>
                  <a:lnTo>
                    <a:pt x="1322" y="411"/>
                  </a:lnTo>
                  <a:lnTo>
                    <a:pt x="679" y="214"/>
                  </a:lnTo>
                  <a:lnTo>
                    <a:pt x="227" y="73"/>
                  </a:lnTo>
                  <a:lnTo>
                    <a:pt x="72" y="23"/>
                  </a:lnTo>
                  <a:lnTo>
                    <a:pt x="23" y="7"/>
                  </a:lnTo>
                  <a:lnTo>
                    <a:pt x="0" y="0"/>
                  </a:lnTo>
                  <a:lnTo>
                    <a:pt x="0" y="1312"/>
                  </a:lnTo>
                  <a:lnTo>
                    <a:pt x="0" y="1312"/>
                  </a:lnTo>
                  <a:lnTo>
                    <a:pt x="1" y="1334"/>
                  </a:lnTo>
                  <a:lnTo>
                    <a:pt x="5" y="1355"/>
                  </a:lnTo>
                  <a:lnTo>
                    <a:pt x="10" y="1376"/>
                  </a:lnTo>
                  <a:lnTo>
                    <a:pt x="17" y="1396"/>
                  </a:lnTo>
                  <a:lnTo>
                    <a:pt x="26" y="1415"/>
                  </a:lnTo>
                  <a:lnTo>
                    <a:pt x="37" y="1432"/>
                  </a:lnTo>
                  <a:lnTo>
                    <a:pt x="49" y="1449"/>
                  </a:lnTo>
                  <a:lnTo>
                    <a:pt x="63" y="1464"/>
                  </a:lnTo>
                  <a:lnTo>
                    <a:pt x="79" y="1478"/>
                  </a:lnTo>
                  <a:lnTo>
                    <a:pt x="95" y="1490"/>
                  </a:lnTo>
                  <a:lnTo>
                    <a:pt x="112" y="1501"/>
                  </a:lnTo>
                  <a:lnTo>
                    <a:pt x="131" y="1510"/>
                  </a:lnTo>
                  <a:lnTo>
                    <a:pt x="151" y="1517"/>
                  </a:lnTo>
                  <a:lnTo>
                    <a:pt x="172" y="1522"/>
                  </a:lnTo>
                  <a:lnTo>
                    <a:pt x="193" y="1526"/>
                  </a:lnTo>
                  <a:lnTo>
                    <a:pt x="215" y="1527"/>
                  </a:lnTo>
                  <a:lnTo>
                    <a:pt x="2866" y="1527"/>
                  </a:lnTo>
                  <a:lnTo>
                    <a:pt x="2866" y="1527"/>
                  </a:lnTo>
                  <a:lnTo>
                    <a:pt x="2889" y="1526"/>
                  </a:lnTo>
                  <a:lnTo>
                    <a:pt x="2910" y="1522"/>
                  </a:lnTo>
                  <a:lnTo>
                    <a:pt x="2931" y="1517"/>
                  </a:lnTo>
                  <a:lnTo>
                    <a:pt x="2949" y="1510"/>
                  </a:lnTo>
                  <a:lnTo>
                    <a:pt x="2969" y="1501"/>
                  </a:lnTo>
                  <a:lnTo>
                    <a:pt x="2986" y="1490"/>
                  </a:lnTo>
                  <a:lnTo>
                    <a:pt x="3002" y="1478"/>
                  </a:lnTo>
                  <a:lnTo>
                    <a:pt x="3017" y="1464"/>
                  </a:lnTo>
                  <a:lnTo>
                    <a:pt x="3032" y="1449"/>
                  </a:lnTo>
                  <a:lnTo>
                    <a:pt x="3044" y="1432"/>
                  </a:lnTo>
                  <a:lnTo>
                    <a:pt x="3054" y="1415"/>
                  </a:lnTo>
                  <a:lnTo>
                    <a:pt x="3064" y="1396"/>
                  </a:lnTo>
                  <a:lnTo>
                    <a:pt x="3070" y="1376"/>
                  </a:lnTo>
                  <a:lnTo>
                    <a:pt x="3076" y="1355"/>
                  </a:lnTo>
                  <a:lnTo>
                    <a:pt x="3079" y="1334"/>
                  </a:lnTo>
                  <a:lnTo>
                    <a:pt x="3080" y="1312"/>
                  </a:lnTo>
                  <a:lnTo>
                    <a:pt x="3080" y="0"/>
                  </a:lnTo>
                  <a:lnTo>
                    <a:pt x="3080" y="0"/>
                  </a:lnTo>
                  <a:lnTo>
                    <a:pt x="3058" y="7"/>
                  </a:lnTo>
                  <a:lnTo>
                    <a:pt x="3010" y="23"/>
                  </a:lnTo>
                  <a:lnTo>
                    <a:pt x="2854" y="73"/>
                  </a:lnTo>
                  <a:lnTo>
                    <a:pt x="2402" y="214"/>
                  </a:lnTo>
                  <a:lnTo>
                    <a:pt x="1759" y="411"/>
                  </a:lnTo>
                  <a:lnTo>
                    <a:pt x="1759"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8" name="Freeform 55">
              <a:extLst>
                <a:ext uri="{FF2B5EF4-FFF2-40B4-BE49-F238E27FC236}">
                  <a16:creationId xmlns:a16="http://schemas.microsoft.com/office/drawing/2014/main" id="{884DEE88-C04F-42EA-88C7-B35D6BACB0DA}"/>
                </a:ext>
              </a:extLst>
            </p:cNvPr>
            <p:cNvSpPr>
              <a:spLocks/>
            </p:cNvSpPr>
            <p:nvPr/>
          </p:nvSpPr>
          <p:spPr bwMode="auto">
            <a:xfrm>
              <a:off x="2663825" y="347663"/>
              <a:ext cx="1243013" cy="422275"/>
            </a:xfrm>
            <a:custGeom>
              <a:avLst/>
              <a:gdLst>
                <a:gd name="T0" fmla="*/ 214 w 3133"/>
                <a:gd name="T1" fmla="*/ 0 h 1063"/>
                <a:gd name="T2" fmla="*/ 191 w 3133"/>
                <a:gd name="T3" fmla="*/ 1 h 1063"/>
                <a:gd name="T4" fmla="*/ 151 w 3133"/>
                <a:gd name="T5" fmla="*/ 10 h 1063"/>
                <a:gd name="T6" fmla="*/ 112 w 3133"/>
                <a:gd name="T7" fmla="*/ 26 h 1063"/>
                <a:gd name="T8" fmla="*/ 78 w 3133"/>
                <a:gd name="T9" fmla="*/ 50 h 1063"/>
                <a:gd name="T10" fmla="*/ 49 w 3133"/>
                <a:gd name="T11" fmla="*/ 78 h 1063"/>
                <a:gd name="T12" fmla="*/ 26 w 3133"/>
                <a:gd name="T13" fmla="*/ 113 h 1063"/>
                <a:gd name="T14" fmla="*/ 10 w 3133"/>
                <a:gd name="T15" fmla="*/ 151 h 1063"/>
                <a:gd name="T16" fmla="*/ 1 w 3133"/>
                <a:gd name="T17" fmla="*/ 192 h 1063"/>
                <a:gd name="T18" fmla="*/ 0 w 3133"/>
                <a:gd name="T19" fmla="*/ 464 h 1063"/>
                <a:gd name="T20" fmla="*/ 0 w 3133"/>
                <a:gd name="T21" fmla="*/ 510 h 1063"/>
                <a:gd name="T22" fmla="*/ 5 w 3133"/>
                <a:gd name="T23" fmla="*/ 585 h 1063"/>
                <a:gd name="T24" fmla="*/ 11 w 3133"/>
                <a:gd name="T25" fmla="*/ 612 h 1063"/>
                <a:gd name="T26" fmla="*/ 22 w 3133"/>
                <a:gd name="T27" fmla="*/ 622 h 1063"/>
                <a:gd name="T28" fmla="*/ 37 w 3133"/>
                <a:gd name="T29" fmla="*/ 632 h 1063"/>
                <a:gd name="T30" fmla="*/ 74 w 3133"/>
                <a:gd name="T31" fmla="*/ 649 h 1063"/>
                <a:gd name="T32" fmla="*/ 153 w 3133"/>
                <a:gd name="T33" fmla="*/ 676 h 1063"/>
                <a:gd name="T34" fmla="*/ 1376 w 3133"/>
                <a:gd name="T35" fmla="*/ 1054 h 1063"/>
                <a:gd name="T36" fmla="*/ 1392 w 3133"/>
                <a:gd name="T37" fmla="*/ 1058 h 1063"/>
                <a:gd name="T38" fmla="*/ 1410 w 3133"/>
                <a:gd name="T39" fmla="*/ 1026 h 1063"/>
                <a:gd name="T40" fmla="*/ 1410 w 3133"/>
                <a:gd name="T41" fmla="*/ 1010 h 1063"/>
                <a:gd name="T42" fmla="*/ 1417 w 3133"/>
                <a:gd name="T43" fmla="*/ 979 h 1063"/>
                <a:gd name="T44" fmla="*/ 1428 w 3133"/>
                <a:gd name="T45" fmla="*/ 950 h 1063"/>
                <a:gd name="T46" fmla="*/ 1446 w 3133"/>
                <a:gd name="T47" fmla="*/ 926 h 1063"/>
                <a:gd name="T48" fmla="*/ 1467 w 3133"/>
                <a:gd name="T49" fmla="*/ 905 h 1063"/>
                <a:gd name="T50" fmla="*/ 1491 w 3133"/>
                <a:gd name="T51" fmla="*/ 887 h 1063"/>
                <a:gd name="T52" fmla="*/ 1520 w 3133"/>
                <a:gd name="T53" fmla="*/ 876 h 1063"/>
                <a:gd name="T54" fmla="*/ 1551 w 3133"/>
                <a:gd name="T55" fmla="*/ 870 h 1063"/>
                <a:gd name="T56" fmla="*/ 1567 w 3133"/>
                <a:gd name="T57" fmla="*/ 869 h 1063"/>
                <a:gd name="T58" fmla="*/ 1599 w 3133"/>
                <a:gd name="T59" fmla="*/ 871 h 1063"/>
                <a:gd name="T60" fmla="*/ 1627 w 3133"/>
                <a:gd name="T61" fmla="*/ 881 h 1063"/>
                <a:gd name="T62" fmla="*/ 1654 w 3133"/>
                <a:gd name="T63" fmla="*/ 896 h 1063"/>
                <a:gd name="T64" fmla="*/ 1678 w 3133"/>
                <a:gd name="T65" fmla="*/ 915 h 1063"/>
                <a:gd name="T66" fmla="*/ 1696 w 3133"/>
                <a:gd name="T67" fmla="*/ 938 h 1063"/>
                <a:gd name="T68" fmla="*/ 1711 w 3133"/>
                <a:gd name="T69" fmla="*/ 965 h 1063"/>
                <a:gd name="T70" fmla="*/ 1720 w 3133"/>
                <a:gd name="T71" fmla="*/ 994 h 1063"/>
                <a:gd name="T72" fmla="*/ 1724 w 3133"/>
                <a:gd name="T73" fmla="*/ 1026 h 1063"/>
                <a:gd name="T74" fmla="*/ 1724 w 3133"/>
                <a:gd name="T75" fmla="*/ 1063 h 1063"/>
                <a:gd name="T76" fmla="*/ 1757 w 3133"/>
                <a:gd name="T77" fmla="*/ 1054 h 1063"/>
                <a:gd name="T78" fmla="*/ 2915 w 3133"/>
                <a:gd name="T79" fmla="*/ 696 h 1063"/>
                <a:gd name="T80" fmla="*/ 3036 w 3133"/>
                <a:gd name="T81" fmla="*/ 658 h 1063"/>
                <a:gd name="T82" fmla="*/ 3079 w 3133"/>
                <a:gd name="T83" fmla="*/ 640 h 1063"/>
                <a:gd name="T84" fmla="*/ 3111 w 3133"/>
                <a:gd name="T85" fmla="*/ 622 h 1063"/>
                <a:gd name="T86" fmla="*/ 3122 w 3133"/>
                <a:gd name="T87" fmla="*/ 612 h 1063"/>
                <a:gd name="T88" fmla="*/ 3125 w 3133"/>
                <a:gd name="T89" fmla="*/ 598 h 1063"/>
                <a:gd name="T90" fmla="*/ 3131 w 3133"/>
                <a:gd name="T91" fmla="*/ 550 h 1063"/>
                <a:gd name="T92" fmla="*/ 3133 w 3133"/>
                <a:gd name="T93" fmla="*/ 464 h 1063"/>
                <a:gd name="T94" fmla="*/ 3133 w 3133"/>
                <a:gd name="T95" fmla="*/ 214 h 1063"/>
                <a:gd name="T96" fmla="*/ 3128 w 3133"/>
                <a:gd name="T97" fmla="*/ 171 h 1063"/>
                <a:gd name="T98" fmla="*/ 3116 w 3133"/>
                <a:gd name="T99" fmla="*/ 131 h 1063"/>
                <a:gd name="T100" fmla="*/ 3096 w 3133"/>
                <a:gd name="T101" fmla="*/ 94 h 1063"/>
                <a:gd name="T102" fmla="*/ 3070 w 3133"/>
                <a:gd name="T103" fmla="*/ 63 h 1063"/>
                <a:gd name="T104" fmla="*/ 3038 w 3133"/>
                <a:gd name="T105" fmla="*/ 37 h 1063"/>
                <a:gd name="T106" fmla="*/ 3002 w 3133"/>
                <a:gd name="T107" fmla="*/ 18 h 1063"/>
                <a:gd name="T108" fmla="*/ 2963 w 3133"/>
                <a:gd name="T109" fmla="*/ 4 h 1063"/>
                <a:gd name="T110" fmla="*/ 2920 w 3133"/>
                <a:gd name="T111" fmla="*/ 0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3" h="1063">
                  <a:moveTo>
                    <a:pt x="2920" y="0"/>
                  </a:moveTo>
                  <a:lnTo>
                    <a:pt x="214" y="0"/>
                  </a:lnTo>
                  <a:lnTo>
                    <a:pt x="214" y="0"/>
                  </a:lnTo>
                  <a:lnTo>
                    <a:pt x="191" y="1"/>
                  </a:lnTo>
                  <a:lnTo>
                    <a:pt x="170" y="4"/>
                  </a:lnTo>
                  <a:lnTo>
                    <a:pt x="151" y="10"/>
                  </a:lnTo>
                  <a:lnTo>
                    <a:pt x="131" y="18"/>
                  </a:lnTo>
                  <a:lnTo>
                    <a:pt x="112" y="26"/>
                  </a:lnTo>
                  <a:lnTo>
                    <a:pt x="94" y="37"/>
                  </a:lnTo>
                  <a:lnTo>
                    <a:pt x="78" y="50"/>
                  </a:lnTo>
                  <a:lnTo>
                    <a:pt x="63" y="63"/>
                  </a:lnTo>
                  <a:lnTo>
                    <a:pt x="49" y="78"/>
                  </a:lnTo>
                  <a:lnTo>
                    <a:pt x="37" y="94"/>
                  </a:lnTo>
                  <a:lnTo>
                    <a:pt x="26" y="113"/>
                  </a:lnTo>
                  <a:lnTo>
                    <a:pt x="17" y="131"/>
                  </a:lnTo>
                  <a:lnTo>
                    <a:pt x="10" y="151"/>
                  </a:lnTo>
                  <a:lnTo>
                    <a:pt x="4" y="171"/>
                  </a:lnTo>
                  <a:lnTo>
                    <a:pt x="1" y="192"/>
                  </a:lnTo>
                  <a:lnTo>
                    <a:pt x="0" y="214"/>
                  </a:lnTo>
                  <a:lnTo>
                    <a:pt x="0" y="464"/>
                  </a:lnTo>
                  <a:lnTo>
                    <a:pt x="0" y="464"/>
                  </a:lnTo>
                  <a:lnTo>
                    <a:pt x="0" y="510"/>
                  </a:lnTo>
                  <a:lnTo>
                    <a:pt x="2" y="550"/>
                  </a:lnTo>
                  <a:lnTo>
                    <a:pt x="5" y="585"/>
                  </a:lnTo>
                  <a:lnTo>
                    <a:pt x="7" y="598"/>
                  </a:lnTo>
                  <a:lnTo>
                    <a:pt x="11" y="612"/>
                  </a:lnTo>
                  <a:lnTo>
                    <a:pt x="11" y="612"/>
                  </a:lnTo>
                  <a:lnTo>
                    <a:pt x="22" y="622"/>
                  </a:lnTo>
                  <a:lnTo>
                    <a:pt x="22" y="622"/>
                  </a:lnTo>
                  <a:lnTo>
                    <a:pt x="37" y="632"/>
                  </a:lnTo>
                  <a:lnTo>
                    <a:pt x="54" y="640"/>
                  </a:lnTo>
                  <a:lnTo>
                    <a:pt x="74" y="649"/>
                  </a:lnTo>
                  <a:lnTo>
                    <a:pt x="98" y="658"/>
                  </a:lnTo>
                  <a:lnTo>
                    <a:pt x="153" y="676"/>
                  </a:lnTo>
                  <a:lnTo>
                    <a:pt x="219" y="696"/>
                  </a:lnTo>
                  <a:lnTo>
                    <a:pt x="1376" y="1054"/>
                  </a:lnTo>
                  <a:lnTo>
                    <a:pt x="1376" y="1054"/>
                  </a:lnTo>
                  <a:lnTo>
                    <a:pt x="1392" y="1058"/>
                  </a:lnTo>
                  <a:lnTo>
                    <a:pt x="1410" y="1062"/>
                  </a:lnTo>
                  <a:lnTo>
                    <a:pt x="1410" y="1026"/>
                  </a:lnTo>
                  <a:lnTo>
                    <a:pt x="1410" y="1026"/>
                  </a:lnTo>
                  <a:lnTo>
                    <a:pt x="1410" y="1010"/>
                  </a:lnTo>
                  <a:lnTo>
                    <a:pt x="1412" y="994"/>
                  </a:lnTo>
                  <a:lnTo>
                    <a:pt x="1417" y="979"/>
                  </a:lnTo>
                  <a:lnTo>
                    <a:pt x="1422" y="965"/>
                  </a:lnTo>
                  <a:lnTo>
                    <a:pt x="1428" y="950"/>
                  </a:lnTo>
                  <a:lnTo>
                    <a:pt x="1437" y="938"/>
                  </a:lnTo>
                  <a:lnTo>
                    <a:pt x="1446" y="926"/>
                  </a:lnTo>
                  <a:lnTo>
                    <a:pt x="1455" y="915"/>
                  </a:lnTo>
                  <a:lnTo>
                    <a:pt x="1467" y="905"/>
                  </a:lnTo>
                  <a:lnTo>
                    <a:pt x="1479" y="896"/>
                  </a:lnTo>
                  <a:lnTo>
                    <a:pt x="1491" y="887"/>
                  </a:lnTo>
                  <a:lnTo>
                    <a:pt x="1505" y="881"/>
                  </a:lnTo>
                  <a:lnTo>
                    <a:pt x="1520" y="876"/>
                  </a:lnTo>
                  <a:lnTo>
                    <a:pt x="1534" y="871"/>
                  </a:lnTo>
                  <a:lnTo>
                    <a:pt x="1551" y="870"/>
                  </a:lnTo>
                  <a:lnTo>
                    <a:pt x="1567" y="869"/>
                  </a:lnTo>
                  <a:lnTo>
                    <a:pt x="1567" y="869"/>
                  </a:lnTo>
                  <a:lnTo>
                    <a:pt x="1583" y="870"/>
                  </a:lnTo>
                  <a:lnTo>
                    <a:pt x="1599" y="871"/>
                  </a:lnTo>
                  <a:lnTo>
                    <a:pt x="1614" y="876"/>
                  </a:lnTo>
                  <a:lnTo>
                    <a:pt x="1627" y="881"/>
                  </a:lnTo>
                  <a:lnTo>
                    <a:pt x="1641" y="887"/>
                  </a:lnTo>
                  <a:lnTo>
                    <a:pt x="1654" y="896"/>
                  </a:lnTo>
                  <a:lnTo>
                    <a:pt x="1667" y="905"/>
                  </a:lnTo>
                  <a:lnTo>
                    <a:pt x="1678" y="915"/>
                  </a:lnTo>
                  <a:lnTo>
                    <a:pt x="1688" y="926"/>
                  </a:lnTo>
                  <a:lnTo>
                    <a:pt x="1696" y="938"/>
                  </a:lnTo>
                  <a:lnTo>
                    <a:pt x="1705" y="950"/>
                  </a:lnTo>
                  <a:lnTo>
                    <a:pt x="1711" y="965"/>
                  </a:lnTo>
                  <a:lnTo>
                    <a:pt x="1716" y="979"/>
                  </a:lnTo>
                  <a:lnTo>
                    <a:pt x="1720" y="994"/>
                  </a:lnTo>
                  <a:lnTo>
                    <a:pt x="1722" y="1010"/>
                  </a:lnTo>
                  <a:lnTo>
                    <a:pt x="1724" y="1026"/>
                  </a:lnTo>
                  <a:lnTo>
                    <a:pt x="1724" y="1063"/>
                  </a:lnTo>
                  <a:lnTo>
                    <a:pt x="1724" y="1063"/>
                  </a:lnTo>
                  <a:lnTo>
                    <a:pt x="1741" y="1058"/>
                  </a:lnTo>
                  <a:lnTo>
                    <a:pt x="1757" y="1054"/>
                  </a:lnTo>
                  <a:lnTo>
                    <a:pt x="2915" y="696"/>
                  </a:lnTo>
                  <a:lnTo>
                    <a:pt x="2915" y="696"/>
                  </a:lnTo>
                  <a:lnTo>
                    <a:pt x="2980" y="676"/>
                  </a:lnTo>
                  <a:lnTo>
                    <a:pt x="3036" y="658"/>
                  </a:lnTo>
                  <a:lnTo>
                    <a:pt x="3058" y="649"/>
                  </a:lnTo>
                  <a:lnTo>
                    <a:pt x="3079" y="640"/>
                  </a:lnTo>
                  <a:lnTo>
                    <a:pt x="3096" y="632"/>
                  </a:lnTo>
                  <a:lnTo>
                    <a:pt x="3111" y="622"/>
                  </a:lnTo>
                  <a:lnTo>
                    <a:pt x="3111" y="622"/>
                  </a:lnTo>
                  <a:lnTo>
                    <a:pt x="3122" y="612"/>
                  </a:lnTo>
                  <a:lnTo>
                    <a:pt x="3122" y="612"/>
                  </a:lnTo>
                  <a:lnTo>
                    <a:pt x="3125" y="598"/>
                  </a:lnTo>
                  <a:lnTo>
                    <a:pt x="3127" y="583"/>
                  </a:lnTo>
                  <a:lnTo>
                    <a:pt x="3131" y="550"/>
                  </a:lnTo>
                  <a:lnTo>
                    <a:pt x="3133" y="510"/>
                  </a:lnTo>
                  <a:lnTo>
                    <a:pt x="3133" y="464"/>
                  </a:lnTo>
                  <a:lnTo>
                    <a:pt x="3133" y="214"/>
                  </a:lnTo>
                  <a:lnTo>
                    <a:pt x="3133" y="214"/>
                  </a:lnTo>
                  <a:lnTo>
                    <a:pt x="3132" y="192"/>
                  </a:lnTo>
                  <a:lnTo>
                    <a:pt x="3128" y="171"/>
                  </a:lnTo>
                  <a:lnTo>
                    <a:pt x="3123" y="151"/>
                  </a:lnTo>
                  <a:lnTo>
                    <a:pt x="3116" y="131"/>
                  </a:lnTo>
                  <a:lnTo>
                    <a:pt x="3107" y="113"/>
                  </a:lnTo>
                  <a:lnTo>
                    <a:pt x="3096" y="94"/>
                  </a:lnTo>
                  <a:lnTo>
                    <a:pt x="3084" y="78"/>
                  </a:lnTo>
                  <a:lnTo>
                    <a:pt x="3070" y="63"/>
                  </a:lnTo>
                  <a:lnTo>
                    <a:pt x="3055" y="50"/>
                  </a:lnTo>
                  <a:lnTo>
                    <a:pt x="3038" y="37"/>
                  </a:lnTo>
                  <a:lnTo>
                    <a:pt x="3021" y="26"/>
                  </a:lnTo>
                  <a:lnTo>
                    <a:pt x="3002" y="18"/>
                  </a:lnTo>
                  <a:lnTo>
                    <a:pt x="2983" y="10"/>
                  </a:lnTo>
                  <a:lnTo>
                    <a:pt x="2963" y="4"/>
                  </a:lnTo>
                  <a:lnTo>
                    <a:pt x="2941" y="1"/>
                  </a:lnTo>
                  <a:lnTo>
                    <a:pt x="2920" y="0"/>
                  </a:lnTo>
                  <a:lnTo>
                    <a:pt x="29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5" name="Grafika 14" descr="Źródła czerpania informacji o sprawach dotyczących środowiska naturalnego.&#10;&#10;Grafika przedstawia szkoły i uczelnie: 2%.">
            <a:extLst>
              <a:ext uri="{FF2B5EF4-FFF2-40B4-BE49-F238E27FC236}">
                <a16:creationId xmlns:a16="http://schemas.microsoft.com/office/drawing/2014/main" id="{D0C79C14-C553-4B7F-9E16-DF082BA1E5A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424149" y="4089492"/>
            <a:ext cx="540000" cy="540000"/>
          </a:xfrm>
          <a:prstGeom prst="rect">
            <a:avLst/>
          </a:prstGeom>
        </p:spPr>
      </p:pic>
      <p:pic>
        <p:nvPicPr>
          <p:cNvPr id="22" name="Grafika 21" descr="Źródła czerpania informacji o sprawach dotyczących środowiska naturalnego.&#10;&#10;Grafika przedstawia rodzinę i znajomych: 12%.">
            <a:extLst>
              <a:ext uri="{FF2B5EF4-FFF2-40B4-BE49-F238E27FC236}">
                <a16:creationId xmlns:a16="http://schemas.microsoft.com/office/drawing/2014/main" id="{92EE45EA-0CD6-43E2-A49D-CFA753F5577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485026" y="2836876"/>
            <a:ext cx="468000" cy="468000"/>
          </a:xfrm>
          <a:prstGeom prst="rect">
            <a:avLst/>
          </a:prstGeom>
        </p:spPr>
      </p:pic>
      <p:pic>
        <p:nvPicPr>
          <p:cNvPr id="101" name="Grafika 100" descr="Źródła czerpania informacji o sprawach dotyczących środowiska naturalnego.&#10;&#10;Grafika przedstawia media ogólne: 3%.">
            <a:extLst>
              <a:ext uri="{FF2B5EF4-FFF2-40B4-BE49-F238E27FC236}">
                <a16:creationId xmlns:a16="http://schemas.microsoft.com/office/drawing/2014/main" id="{7175D41F-5960-4AA9-8CC6-A1575F1CFC1B}"/>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357241" y="2852984"/>
            <a:ext cx="432000" cy="432000"/>
          </a:xfrm>
          <a:prstGeom prst="rect">
            <a:avLst/>
          </a:prstGeom>
        </p:spPr>
      </p:pic>
      <p:pic>
        <p:nvPicPr>
          <p:cNvPr id="105" name="Grafika 104" descr="Źródła czerpania informacji o sprawach dotyczących środowiska naturalnego.&#10;&#10;Grafika przedstawia książki: 3%.">
            <a:extLst>
              <a:ext uri="{FF2B5EF4-FFF2-40B4-BE49-F238E27FC236}">
                <a16:creationId xmlns:a16="http://schemas.microsoft.com/office/drawing/2014/main" id="{74144480-4D22-44B2-BCCB-CD11F790D1B1}"/>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374475" y="2862744"/>
            <a:ext cx="432000" cy="432000"/>
          </a:xfrm>
          <a:prstGeom prst="rect">
            <a:avLst/>
          </a:prstGeom>
        </p:spPr>
      </p:pic>
      <p:grpSp>
        <p:nvGrpSpPr>
          <p:cNvPr id="106" name="Grupa 105" descr="Źródła czerpania informacji o sprawach dotyczących środowiska naturalnego.&#10;&#10;Grafika przedstawia  kampanie społeczne: 2%.">
            <a:extLst>
              <a:ext uri="{FF2B5EF4-FFF2-40B4-BE49-F238E27FC236}">
                <a16:creationId xmlns:a16="http://schemas.microsoft.com/office/drawing/2014/main" id="{39CCD338-E64E-4F6B-B6CB-699E0A0D6862}"/>
              </a:ext>
            </a:extLst>
          </p:cNvPr>
          <p:cNvGrpSpPr>
            <a:grpSpLocks noChangeAspect="1"/>
          </p:cNvGrpSpPr>
          <p:nvPr/>
        </p:nvGrpSpPr>
        <p:grpSpPr>
          <a:xfrm>
            <a:off x="2886633" y="4161515"/>
            <a:ext cx="436927" cy="359999"/>
            <a:chOff x="2603500" y="5721350"/>
            <a:chExt cx="1379538" cy="1136650"/>
          </a:xfrm>
          <a:solidFill>
            <a:srgbClr val="CDCDCD"/>
          </a:solidFill>
        </p:grpSpPr>
        <p:sp>
          <p:nvSpPr>
            <p:cNvPr id="107" name="Freeform 37">
              <a:extLst>
                <a:ext uri="{FF2B5EF4-FFF2-40B4-BE49-F238E27FC236}">
                  <a16:creationId xmlns:a16="http://schemas.microsoft.com/office/drawing/2014/main" id="{C2B7098D-447A-4C91-9196-41EFEA8E9467}"/>
                </a:ext>
              </a:extLst>
            </p:cNvPr>
            <p:cNvSpPr>
              <a:spLocks/>
            </p:cNvSpPr>
            <p:nvPr/>
          </p:nvSpPr>
          <p:spPr bwMode="auto">
            <a:xfrm>
              <a:off x="2854325" y="6429375"/>
              <a:ext cx="417513" cy="428625"/>
            </a:xfrm>
            <a:custGeom>
              <a:avLst/>
              <a:gdLst>
                <a:gd name="T0" fmla="*/ 807 w 1049"/>
                <a:gd name="T1" fmla="*/ 23 h 1081"/>
                <a:gd name="T2" fmla="*/ 636 w 1049"/>
                <a:gd name="T3" fmla="*/ 0 h 1081"/>
                <a:gd name="T4" fmla="*/ 615 w 1049"/>
                <a:gd name="T5" fmla="*/ 14 h 1081"/>
                <a:gd name="T6" fmla="*/ 568 w 1049"/>
                <a:gd name="T7" fmla="*/ 36 h 1081"/>
                <a:gd name="T8" fmla="*/ 520 w 1049"/>
                <a:gd name="T9" fmla="*/ 51 h 1081"/>
                <a:gd name="T10" fmla="*/ 469 w 1049"/>
                <a:gd name="T11" fmla="*/ 59 h 1081"/>
                <a:gd name="T12" fmla="*/ 0 w 1049"/>
                <a:gd name="T13" fmla="*/ 59 h 1081"/>
                <a:gd name="T14" fmla="*/ 17 w 1049"/>
                <a:gd name="T15" fmla="*/ 89 h 1081"/>
                <a:gd name="T16" fmla="*/ 48 w 1049"/>
                <a:gd name="T17" fmla="*/ 151 h 1081"/>
                <a:gd name="T18" fmla="*/ 76 w 1049"/>
                <a:gd name="T19" fmla="*/ 215 h 1081"/>
                <a:gd name="T20" fmla="*/ 102 w 1049"/>
                <a:gd name="T21" fmla="*/ 284 h 1081"/>
                <a:gd name="T22" fmla="*/ 125 w 1049"/>
                <a:gd name="T23" fmla="*/ 356 h 1081"/>
                <a:gd name="T24" fmla="*/ 142 w 1049"/>
                <a:gd name="T25" fmla="*/ 432 h 1081"/>
                <a:gd name="T26" fmla="*/ 154 w 1049"/>
                <a:gd name="T27" fmla="*/ 513 h 1081"/>
                <a:gd name="T28" fmla="*/ 160 w 1049"/>
                <a:gd name="T29" fmla="*/ 597 h 1081"/>
                <a:gd name="T30" fmla="*/ 162 w 1049"/>
                <a:gd name="T31" fmla="*/ 641 h 1081"/>
                <a:gd name="T32" fmla="*/ 159 w 1049"/>
                <a:gd name="T33" fmla="*/ 717 h 1081"/>
                <a:gd name="T34" fmla="*/ 147 w 1049"/>
                <a:gd name="T35" fmla="*/ 871 h 1081"/>
                <a:gd name="T36" fmla="*/ 143 w 1049"/>
                <a:gd name="T37" fmla="*/ 910 h 1081"/>
                <a:gd name="T38" fmla="*/ 143 w 1049"/>
                <a:gd name="T39" fmla="*/ 946 h 1081"/>
                <a:gd name="T40" fmla="*/ 148 w 1049"/>
                <a:gd name="T41" fmla="*/ 978 h 1081"/>
                <a:gd name="T42" fmla="*/ 159 w 1049"/>
                <a:gd name="T43" fmla="*/ 1007 h 1081"/>
                <a:gd name="T44" fmla="*/ 177 w 1049"/>
                <a:gd name="T45" fmla="*/ 1032 h 1081"/>
                <a:gd name="T46" fmla="*/ 198 w 1049"/>
                <a:gd name="T47" fmla="*/ 1053 h 1081"/>
                <a:gd name="T48" fmla="*/ 222 w 1049"/>
                <a:gd name="T49" fmla="*/ 1067 h 1081"/>
                <a:gd name="T50" fmla="*/ 251 w 1049"/>
                <a:gd name="T51" fmla="*/ 1077 h 1081"/>
                <a:gd name="T52" fmla="*/ 283 w 1049"/>
                <a:gd name="T53" fmla="*/ 1081 h 1081"/>
                <a:gd name="T54" fmla="*/ 749 w 1049"/>
                <a:gd name="T55" fmla="*/ 1081 h 1081"/>
                <a:gd name="T56" fmla="*/ 781 w 1049"/>
                <a:gd name="T57" fmla="*/ 1077 h 1081"/>
                <a:gd name="T58" fmla="*/ 809 w 1049"/>
                <a:gd name="T59" fmla="*/ 1067 h 1081"/>
                <a:gd name="T60" fmla="*/ 834 w 1049"/>
                <a:gd name="T61" fmla="*/ 1053 h 1081"/>
                <a:gd name="T62" fmla="*/ 855 w 1049"/>
                <a:gd name="T63" fmla="*/ 1032 h 1081"/>
                <a:gd name="T64" fmla="*/ 872 w 1049"/>
                <a:gd name="T65" fmla="*/ 1007 h 1081"/>
                <a:gd name="T66" fmla="*/ 883 w 1049"/>
                <a:gd name="T67" fmla="*/ 978 h 1081"/>
                <a:gd name="T68" fmla="*/ 888 w 1049"/>
                <a:gd name="T69" fmla="*/ 946 h 1081"/>
                <a:gd name="T70" fmla="*/ 888 w 1049"/>
                <a:gd name="T71" fmla="*/ 910 h 1081"/>
                <a:gd name="T72" fmla="*/ 860 w 1049"/>
                <a:gd name="T73" fmla="*/ 615 h 1081"/>
                <a:gd name="T74" fmla="*/ 898 w 1049"/>
                <a:gd name="T75" fmla="*/ 598 h 1081"/>
                <a:gd name="T76" fmla="*/ 993 w 1049"/>
                <a:gd name="T77" fmla="*/ 552 h 1081"/>
                <a:gd name="T78" fmla="*/ 1049 w 1049"/>
                <a:gd name="T79" fmla="*/ 523 h 1081"/>
                <a:gd name="T80" fmla="*/ 1014 w 1049"/>
                <a:gd name="T81" fmla="*/ 472 h 1081"/>
                <a:gd name="T82" fmla="*/ 943 w 1049"/>
                <a:gd name="T83" fmla="*/ 356 h 1081"/>
                <a:gd name="T84" fmla="*/ 908 w 1049"/>
                <a:gd name="T85" fmla="*/ 293 h 1081"/>
                <a:gd name="T86" fmla="*/ 877 w 1049"/>
                <a:gd name="T87" fmla="*/ 227 h 1081"/>
                <a:gd name="T88" fmla="*/ 849 w 1049"/>
                <a:gd name="T89" fmla="*/ 159 h 1081"/>
                <a:gd name="T90" fmla="*/ 825 w 1049"/>
                <a:gd name="T91" fmla="*/ 91 h 1081"/>
                <a:gd name="T92" fmla="*/ 807 w 1049"/>
                <a:gd name="T93" fmla="*/ 23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9" h="1081">
                  <a:moveTo>
                    <a:pt x="807" y="23"/>
                  </a:moveTo>
                  <a:lnTo>
                    <a:pt x="807" y="23"/>
                  </a:lnTo>
                  <a:lnTo>
                    <a:pt x="723" y="11"/>
                  </a:lnTo>
                  <a:lnTo>
                    <a:pt x="636" y="0"/>
                  </a:lnTo>
                  <a:lnTo>
                    <a:pt x="636" y="0"/>
                  </a:lnTo>
                  <a:lnTo>
                    <a:pt x="615" y="14"/>
                  </a:lnTo>
                  <a:lnTo>
                    <a:pt x="592" y="26"/>
                  </a:lnTo>
                  <a:lnTo>
                    <a:pt x="568" y="36"/>
                  </a:lnTo>
                  <a:lnTo>
                    <a:pt x="545" y="44"/>
                  </a:lnTo>
                  <a:lnTo>
                    <a:pt x="520" y="51"/>
                  </a:lnTo>
                  <a:lnTo>
                    <a:pt x="494" y="56"/>
                  </a:lnTo>
                  <a:lnTo>
                    <a:pt x="469" y="59"/>
                  </a:lnTo>
                  <a:lnTo>
                    <a:pt x="443" y="59"/>
                  </a:lnTo>
                  <a:lnTo>
                    <a:pt x="0" y="59"/>
                  </a:lnTo>
                  <a:lnTo>
                    <a:pt x="0" y="59"/>
                  </a:lnTo>
                  <a:lnTo>
                    <a:pt x="17" y="89"/>
                  </a:lnTo>
                  <a:lnTo>
                    <a:pt x="32" y="119"/>
                  </a:lnTo>
                  <a:lnTo>
                    <a:pt x="48" y="151"/>
                  </a:lnTo>
                  <a:lnTo>
                    <a:pt x="63" y="182"/>
                  </a:lnTo>
                  <a:lnTo>
                    <a:pt x="76" y="215"/>
                  </a:lnTo>
                  <a:lnTo>
                    <a:pt x="90" y="248"/>
                  </a:lnTo>
                  <a:lnTo>
                    <a:pt x="102" y="284"/>
                  </a:lnTo>
                  <a:lnTo>
                    <a:pt x="115" y="319"/>
                  </a:lnTo>
                  <a:lnTo>
                    <a:pt x="125" y="356"/>
                  </a:lnTo>
                  <a:lnTo>
                    <a:pt x="134" y="394"/>
                  </a:lnTo>
                  <a:lnTo>
                    <a:pt x="142" y="432"/>
                  </a:lnTo>
                  <a:lnTo>
                    <a:pt x="149" y="472"/>
                  </a:lnTo>
                  <a:lnTo>
                    <a:pt x="154" y="513"/>
                  </a:lnTo>
                  <a:lnTo>
                    <a:pt x="158" y="555"/>
                  </a:lnTo>
                  <a:lnTo>
                    <a:pt x="160" y="597"/>
                  </a:lnTo>
                  <a:lnTo>
                    <a:pt x="162" y="641"/>
                  </a:lnTo>
                  <a:lnTo>
                    <a:pt x="162" y="641"/>
                  </a:lnTo>
                  <a:lnTo>
                    <a:pt x="160" y="677"/>
                  </a:lnTo>
                  <a:lnTo>
                    <a:pt x="159" y="717"/>
                  </a:lnTo>
                  <a:lnTo>
                    <a:pt x="153" y="801"/>
                  </a:lnTo>
                  <a:lnTo>
                    <a:pt x="147" y="871"/>
                  </a:lnTo>
                  <a:lnTo>
                    <a:pt x="143" y="910"/>
                  </a:lnTo>
                  <a:lnTo>
                    <a:pt x="143" y="910"/>
                  </a:lnTo>
                  <a:lnTo>
                    <a:pt x="142" y="929"/>
                  </a:lnTo>
                  <a:lnTo>
                    <a:pt x="143" y="946"/>
                  </a:lnTo>
                  <a:lnTo>
                    <a:pt x="144" y="962"/>
                  </a:lnTo>
                  <a:lnTo>
                    <a:pt x="148" y="978"/>
                  </a:lnTo>
                  <a:lnTo>
                    <a:pt x="153" y="993"/>
                  </a:lnTo>
                  <a:lnTo>
                    <a:pt x="159" y="1007"/>
                  </a:lnTo>
                  <a:lnTo>
                    <a:pt x="168" y="1020"/>
                  </a:lnTo>
                  <a:lnTo>
                    <a:pt x="177" y="1032"/>
                  </a:lnTo>
                  <a:lnTo>
                    <a:pt x="186" y="1043"/>
                  </a:lnTo>
                  <a:lnTo>
                    <a:pt x="198" y="1053"/>
                  </a:lnTo>
                  <a:lnTo>
                    <a:pt x="210" y="1061"/>
                  </a:lnTo>
                  <a:lnTo>
                    <a:pt x="222" y="1067"/>
                  </a:lnTo>
                  <a:lnTo>
                    <a:pt x="236" y="1074"/>
                  </a:lnTo>
                  <a:lnTo>
                    <a:pt x="251" y="1077"/>
                  </a:lnTo>
                  <a:lnTo>
                    <a:pt x="267" y="1080"/>
                  </a:lnTo>
                  <a:lnTo>
                    <a:pt x="283" y="1081"/>
                  </a:lnTo>
                  <a:lnTo>
                    <a:pt x="749" y="1081"/>
                  </a:lnTo>
                  <a:lnTo>
                    <a:pt x="749" y="1081"/>
                  </a:lnTo>
                  <a:lnTo>
                    <a:pt x="765" y="1080"/>
                  </a:lnTo>
                  <a:lnTo>
                    <a:pt x="781" y="1077"/>
                  </a:lnTo>
                  <a:lnTo>
                    <a:pt x="795" y="1074"/>
                  </a:lnTo>
                  <a:lnTo>
                    <a:pt x="809" y="1067"/>
                  </a:lnTo>
                  <a:lnTo>
                    <a:pt x="823" y="1061"/>
                  </a:lnTo>
                  <a:lnTo>
                    <a:pt x="834" y="1053"/>
                  </a:lnTo>
                  <a:lnTo>
                    <a:pt x="845" y="1043"/>
                  </a:lnTo>
                  <a:lnTo>
                    <a:pt x="855" y="1032"/>
                  </a:lnTo>
                  <a:lnTo>
                    <a:pt x="865" y="1020"/>
                  </a:lnTo>
                  <a:lnTo>
                    <a:pt x="872" y="1007"/>
                  </a:lnTo>
                  <a:lnTo>
                    <a:pt x="878" y="993"/>
                  </a:lnTo>
                  <a:lnTo>
                    <a:pt x="883" y="978"/>
                  </a:lnTo>
                  <a:lnTo>
                    <a:pt x="887" y="962"/>
                  </a:lnTo>
                  <a:lnTo>
                    <a:pt x="888" y="946"/>
                  </a:lnTo>
                  <a:lnTo>
                    <a:pt x="889" y="929"/>
                  </a:lnTo>
                  <a:lnTo>
                    <a:pt x="888" y="910"/>
                  </a:lnTo>
                  <a:lnTo>
                    <a:pt x="888" y="910"/>
                  </a:lnTo>
                  <a:lnTo>
                    <a:pt x="860" y="615"/>
                  </a:lnTo>
                  <a:lnTo>
                    <a:pt x="860" y="615"/>
                  </a:lnTo>
                  <a:lnTo>
                    <a:pt x="898" y="598"/>
                  </a:lnTo>
                  <a:lnTo>
                    <a:pt x="934" y="582"/>
                  </a:lnTo>
                  <a:lnTo>
                    <a:pt x="993" y="552"/>
                  </a:lnTo>
                  <a:lnTo>
                    <a:pt x="1034" y="531"/>
                  </a:lnTo>
                  <a:lnTo>
                    <a:pt x="1049" y="523"/>
                  </a:lnTo>
                  <a:lnTo>
                    <a:pt x="1049" y="523"/>
                  </a:lnTo>
                  <a:lnTo>
                    <a:pt x="1014" y="472"/>
                  </a:lnTo>
                  <a:lnTo>
                    <a:pt x="978" y="416"/>
                  </a:lnTo>
                  <a:lnTo>
                    <a:pt x="943" y="356"/>
                  </a:lnTo>
                  <a:lnTo>
                    <a:pt x="925" y="325"/>
                  </a:lnTo>
                  <a:lnTo>
                    <a:pt x="908" y="293"/>
                  </a:lnTo>
                  <a:lnTo>
                    <a:pt x="892" y="261"/>
                  </a:lnTo>
                  <a:lnTo>
                    <a:pt x="877" y="227"/>
                  </a:lnTo>
                  <a:lnTo>
                    <a:pt x="862" y="194"/>
                  </a:lnTo>
                  <a:lnTo>
                    <a:pt x="849" y="159"/>
                  </a:lnTo>
                  <a:lnTo>
                    <a:pt x="836" y="126"/>
                  </a:lnTo>
                  <a:lnTo>
                    <a:pt x="825" y="91"/>
                  </a:lnTo>
                  <a:lnTo>
                    <a:pt x="815" y="58"/>
                  </a:lnTo>
                  <a:lnTo>
                    <a:pt x="807" y="23"/>
                  </a:lnTo>
                  <a:lnTo>
                    <a:pt x="80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8" name="Freeform 38">
              <a:extLst>
                <a:ext uri="{FF2B5EF4-FFF2-40B4-BE49-F238E27FC236}">
                  <a16:creationId xmlns:a16="http://schemas.microsoft.com/office/drawing/2014/main" id="{CCDE597C-4193-45F4-B439-E4BCC127EEAE}"/>
                </a:ext>
              </a:extLst>
            </p:cNvPr>
            <p:cNvSpPr>
              <a:spLocks/>
            </p:cNvSpPr>
            <p:nvPr/>
          </p:nvSpPr>
          <p:spPr bwMode="auto">
            <a:xfrm>
              <a:off x="3654425" y="5721350"/>
              <a:ext cx="146050" cy="900113"/>
            </a:xfrm>
            <a:custGeom>
              <a:avLst/>
              <a:gdLst>
                <a:gd name="T0" fmla="*/ 1 w 369"/>
                <a:gd name="T1" fmla="*/ 2268 h 2268"/>
                <a:gd name="T2" fmla="*/ 369 w 369"/>
                <a:gd name="T3" fmla="*/ 2268 h 2268"/>
                <a:gd name="T4" fmla="*/ 369 w 369"/>
                <a:gd name="T5" fmla="*/ 0 h 2268"/>
                <a:gd name="T6" fmla="*/ 0 w 369"/>
                <a:gd name="T7" fmla="*/ 0 h 2268"/>
                <a:gd name="T8" fmla="*/ 1 w 369"/>
                <a:gd name="T9" fmla="*/ 2268 h 2268"/>
              </a:gdLst>
              <a:ahLst/>
              <a:cxnLst>
                <a:cxn ang="0">
                  <a:pos x="T0" y="T1"/>
                </a:cxn>
                <a:cxn ang="0">
                  <a:pos x="T2" y="T3"/>
                </a:cxn>
                <a:cxn ang="0">
                  <a:pos x="T4" y="T5"/>
                </a:cxn>
                <a:cxn ang="0">
                  <a:pos x="T6" y="T7"/>
                </a:cxn>
                <a:cxn ang="0">
                  <a:pos x="T8" y="T9"/>
                </a:cxn>
              </a:cxnLst>
              <a:rect l="0" t="0" r="r" b="b"/>
              <a:pathLst>
                <a:path w="369" h="2268">
                  <a:moveTo>
                    <a:pt x="1" y="2268"/>
                  </a:moveTo>
                  <a:lnTo>
                    <a:pt x="369" y="2268"/>
                  </a:lnTo>
                  <a:lnTo>
                    <a:pt x="369" y="0"/>
                  </a:lnTo>
                  <a:lnTo>
                    <a:pt x="0" y="0"/>
                  </a:lnTo>
                  <a:lnTo>
                    <a:pt x="1" y="2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9" name="Freeform 63">
              <a:extLst>
                <a:ext uri="{FF2B5EF4-FFF2-40B4-BE49-F238E27FC236}">
                  <a16:creationId xmlns:a16="http://schemas.microsoft.com/office/drawing/2014/main" id="{3BD62BA2-A44D-48A4-8E2F-A9343BA22D55}"/>
                </a:ext>
              </a:extLst>
            </p:cNvPr>
            <p:cNvSpPr>
              <a:spLocks/>
            </p:cNvSpPr>
            <p:nvPr/>
          </p:nvSpPr>
          <p:spPr bwMode="auto">
            <a:xfrm>
              <a:off x="3836988" y="6040438"/>
              <a:ext cx="146050" cy="260350"/>
            </a:xfrm>
            <a:custGeom>
              <a:avLst/>
              <a:gdLst>
                <a:gd name="T0" fmla="*/ 367 w 367"/>
                <a:gd name="T1" fmla="*/ 74 h 654"/>
                <a:gd name="T2" fmla="*/ 0 w 367"/>
                <a:gd name="T3" fmla="*/ 0 h 654"/>
                <a:gd name="T4" fmla="*/ 0 w 367"/>
                <a:gd name="T5" fmla="*/ 654 h 654"/>
                <a:gd name="T6" fmla="*/ 367 w 367"/>
                <a:gd name="T7" fmla="*/ 580 h 654"/>
                <a:gd name="T8" fmla="*/ 367 w 367"/>
                <a:gd name="T9" fmla="*/ 74 h 654"/>
              </a:gdLst>
              <a:ahLst/>
              <a:cxnLst>
                <a:cxn ang="0">
                  <a:pos x="T0" y="T1"/>
                </a:cxn>
                <a:cxn ang="0">
                  <a:pos x="T2" y="T3"/>
                </a:cxn>
                <a:cxn ang="0">
                  <a:pos x="T4" y="T5"/>
                </a:cxn>
                <a:cxn ang="0">
                  <a:pos x="T6" y="T7"/>
                </a:cxn>
                <a:cxn ang="0">
                  <a:pos x="T8" y="T9"/>
                </a:cxn>
              </a:cxnLst>
              <a:rect l="0" t="0" r="r" b="b"/>
              <a:pathLst>
                <a:path w="367" h="654">
                  <a:moveTo>
                    <a:pt x="367" y="74"/>
                  </a:moveTo>
                  <a:lnTo>
                    <a:pt x="0" y="0"/>
                  </a:lnTo>
                  <a:lnTo>
                    <a:pt x="0" y="654"/>
                  </a:lnTo>
                  <a:lnTo>
                    <a:pt x="367" y="580"/>
                  </a:lnTo>
                  <a:lnTo>
                    <a:pt x="367"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0" name="Freeform 64">
              <a:extLst>
                <a:ext uri="{FF2B5EF4-FFF2-40B4-BE49-F238E27FC236}">
                  <a16:creationId xmlns:a16="http://schemas.microsoft.com/office/drawing/2014/main" id="{84070A47-7D24-486A-BAC8-C2FA8A20CD6A}"/>
                </a:ext>
              </a:extLst>
            </p:cNvPr>
            <p:cNvSpPr>
              <a:spLocks/>
            </p:cNvSpPr>
            <p:nvPr/>
          </p:nvSpPr>
          <p:spPr bwMode="auto">
            <a:xfrm>
              <a:off x="2603500" y="5808663"/>
              <a:ext cx="1014413" cy="725488"/>
            </a:xfrm>
            <a:custGeom>
              <a:avLst/>
              <a:gdLst>
                <a:gd name="T0" fmla="*/ 1353 w 2555"/>
                <a:gd name="T1" fmla="*/ 676 h 1829"/>
                <a:gd name="T2" fmla="*/ 1343 w 2555"/>
                <a:gd name="T3" fmla="*/ 707 h 1829"/>
                <a:gd name="T4" fmla="*/ 1318 w 2555"/>
                <a:gd name="T5" fmla="*/ 727 h 1829"/>
                <a:gd name="T6" fmla="*/ 1297 w 2555"/>
                <a:gd name="T7" fmla="*/ 732 h 1829"/>
                <a:gd name="T8" fmla="*/ 1266 w 2555"/>
                <a:gd name="T9" fmla="*/ 722 h 1829"/>
                <a:gd name="T10" fmla="*/ 1245 w 2555"/>
                <a:gd name="T11" fmla="*/ 697 h 1829"/>
                <a:gd name="T12" fmla="*/ 1242 w 2555"/>
                <a:gd name="T13" fmla="*/ 383 h 1829"/>
                <a:gd name="T14" fmla="*/ 1239 w 2555"/>
                <a:gd name="T15" fmla="*/ 383 h 1829"/>
                <a:gd name="T16" fmla="*/ 1186 w 2555"/>
                <a:gd name="T17" fmla="*/ 346 h 1829"/>
                <a:gd name="T18" fmla="*/ 1123 w 2555"/>
                <a:gd name="T19" fmla="*/ 324 h 1829"/>
                <a:gd name="T20" fmla="*/ 360 w 2555"/>
                <a:gd name="T21" fmla="*/ 319 h 1829"/>
                <a:gd name="T22" fmla="*/ 311 w 2555"/>
                <a:gd name="T23" fmla="*/ 324 h 1829"/>
                <a:gd name="T24" fmla="*/ 246 w 2555"/>
                <a:gd name="T25" fmla="*/ 347 h 1829"/>
                <a:gd name="T26" fmla="*/ 190 w 2555"/>
                <a:gd name="T27" fmla="*/ 389 h 1829"/>
                <a:gd name="T28" fmla="*/ 149 w 2555"/>
                <a:gd name="T29" fmla="*/ 444 h 1829"/>
                <a:gd name="T30" fmla="*/ 126 w 2555"/>
                <a:gd name="T31" fmla="*/ 510 h 1829"/>
                <a:gd name="T32" fmla="*/ 121 w 2555"/>
                <a:gd name="T33" fmla="*/ 717 h 1829"/>
                <a:gd name="T34" fmla="*/ 107 w 2555"/>
                <a:gd name="T35" fmla="*/ 742 h 1829"/>
                <a:gd name="T36" fmla="*/ 72 w 2555"/>
                <a:gd name="T37" fmla="*/ 764 h 1829"/>
                <a:gd name="T38" fmla="*/ 42 w 2555"/>
                <a:gd name="T39" fmla="*/ 793 h 1829"/>
                <a:gd name="T40" fmla="*/ 20 w 2555"/>
                <a:gd name="T41" fmla="*/ 829 h 1829"/>
                <a:gd name="T42" fmla="*/ 5 w 2555"/>
                <a:gd name="T43" fmla="*/ 869 h 1829"/>
                <a:gd name="T44" fmla="*/ 0 w 2555"/>
                <a:gd name="T45" fmla="*/ 913 h 1829"/>
                <a:gd name="T46" fmla="*/ 2 w 2555"/>
                <a:gd name="T47" fmla="*/ 943 h 1829"/>
                <a:gd name="T48" fmla="*/ 14 w 2555"/>
                <a:gd name="T49" fmla="*/ 984 h 1829"/>
                <a:gd name="T50" fmla="*/ 33 w 2555"/>
                <a:gd name="T51" fmla="*/ 1021 h 1829"/>
                <a:gd name="T52" fmla="*/ 62 w 2555"/>
                <a:gd name="T53" fmla="*/ 1053 h 1829"/>
                <a:gd name="T54" fmla="*/ 95 w 2555"/>
                <a:gd name="T55" fmla="*/ 1078 h 1829"/>
                <a:gd name="T56" fmla="*/ 121 w 2555"/>
                <a:gd name="T57" fmla="*/ 1113 h 1829"/>
                <a:gd name="T58" fmla="*/ 122 w 2555"/>
                <a:gd name="T59" fmla="*/ 1296 h 1829"/>
                <a:gd name="T60" fmla="*/ 140 w 2555"/>
                <a:gd name="T61" fmla="*/ 1364 h 1829"/>
                <a:gd name="T62" fmla="*/ 175 w 2555"/>
                <a:gd name="T63" fmla="*/ 1424 h 1829"/>
                <a:gd name="T64" fmla="*/ 226 w 2555"/>
                <a:gd name="T65" fmla="*/ 1469 h 1829"/>
                <a:gd name="T66" fmla="*/ 289 w 2555"/>
                <a:gd name="T67" fmla="*/ 1500 h 1829"/>
                <a:gd name="T68" fmla="*/ 360 w 2555"/>
                <a:gd name="T69" fmla="*/ 1510 h 1829"/>
                <a:gd name="T70" fmla="*/ 1100 w 2555"/>
                <a:gd name="T71" fmla="*/ 1510 h 1829"/>
                <a:gd name="T72" fmla="*/ 1166 w 2555"/>
                <a:gd name="T73" fmla="*/ 1494 h 1829"/>
                <a:gd name="T74" fmla="*/ 1223 w 2555"/>
                <a:gd name="T75" fmla="*/ 1461 h 1829"/>
                <a:gd name="T76" fmla="*/ 1324 w 2555"/>
                <a:gd name="T77" fmla="*/ 1456 h 1829"/>
                <a:gd name="T78" fmla="*/ 1583 w 2555"/>
                <a:gd name="T79" fmla="*/ 1496 h 1829"/>
                <a:gd name="T80" fmla="*/ 1838 w 2555"/>
                <a:gd name="T81" fmla="*/ 1555 h 1829"/>
                <a:gd name="T82" fmla="*/ 2089 w 2555"/>
                <a:gd name="T83" fmla="*/ 1629 h 1829"/>
                <a:gd name="T84" fmla="*/ 2329 w 2555"/>
                <a:gd name="T85" fmla="*/ 1720 h 1829"/>
                <a:gd name="T86" fmla="*/ 2555 w 2555"/>
                <a:gd name="T87" fmla="*/ 1829 h 1829"/>
                <a:gd name="T88" fmla="*/ 2488 w 2555"/>
                <a:gd name="T89" fmla="*/ 36 h 1829"/>
                <a:gd name="T90" fmla="*/ 2277 w 2555"/>
                <a:gd name="T91" fmla="*/ 132 h 1829"/>
                <a:gd name="T92" fmla="*/ 2055 w 2555"/>
                <a:gd name="T93" fmla="*/ 213 h 1829"/>
                <a:gd name="T94" fmla="*/ 1824 w 2555"/>
                <a:gd name="T95" fmla="*/ 279 h 1829"/>
                <a:gd name="T96" fmla="*/ 1589 w 2555"/>
                <a:gd name="T97" fmla="*/ 331 h 1829"/>
                <a:gd name="T98" fmla="*/ 1353 w 2555"/>
                <a:gd name="T99" fmla="*/ 37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5" h="1829">
                  <a:moveTo>
                    <a:pt x="1353" y="370"/>
                  </a:moveTo>
                  <a:lnTo>
                    <a:pt x="1353" y="676"/>
                  </a:lnTo>
                  <a:lnTo>
                    <a:pt x="1353" y="676"/>
                  </a:lnTo>
                  <a:lnTo>
                    <a:pt x="1352" y="687"/>
                  </a:lnTo>
                  <a:lnTo>
                    <a:pt x="1348" y="697"/>
                  </a:lnTo>
                  <a:lnTo>
                    <a:pt x="1343" y="707"/>
                  </a:lnTo>
                  <a:lnTo>
                    <a:pt x="1336" y="716"/>
                  </a:lnTo>
                  <a:lnTo>
                    <a:pt x="1328" y="722"/>
                  </a:lnTo>
                  <a:lnTo>
                    <a:pt x="1318" y="727"/>
                  </a:lnTo>
                  <a:lnTo>
                    <a:pt x="1308" y="730"/>
                  </a:lnTo>
                  <a:lnTo>
                    <a:pt x="1297" y="732"/>
                  </a:lnTo>
                  <a:lnTo>
                    <a:pt x="1297" y="732"/>
                  </a:lnTo>
                  <a:lnTo>
                    <a:pt x="1286" y="730"/>
                  </a:lnTo>
                  <a:lnTo>
                    <a:pt x="1275" y="727"/>
                  </a:lnTo>
                  <a:lnTo>
                    <a:pt x="1266" y="722"/>
                  </a:lnTo>
                  <a:lnTo>
                    <a:pt x="1258" y="716"/>
                  </a:lnTo>
                  <a:lnTo>
                    <a:pt x="1250" y="707"/>
                  </a:lnTo>
                  <a:lnTo>
                    <a:pt x="1245" y="697"/>
                  </a:lnTo>
                  <a:lnTo>
                    <a:pt x="1243" y="687"/>
                  </a:lnTo>
                  <a:lnTo>
                    <a:pt x="1242" y="676"/>
                  </a:lnTo>
                  <a:lnTo>
                    <a:pt x="1242" y="383"/>
                  </a:lnTo>
                  <a:lnTo>
                    <a:pt x="1242" y="383"/>
                  </a:lnTo>
                  <a:lnTo>
                    <a:pt x="1239" y="383"/>
                  </a:lnTo>
                  <a:lnTo>
                    <a:pt x="1239" y="383"/>
                  </a:lnTo>
                  <a:lnTo>
                    <a:pt x="1223" y="370"/>
                  </a:lnTo>
                  <a:lnTo>
                    <a:pt x="1205" y="356"/>
                  </a:lnTo>
                  <a:lnTo>
                    <a:pt x="1186" y="346"/>
                  </a:lnTo>
                  <a:lnTo>
                    <a:pt x="1166" y="336"/>
                  </a:lnTo>
                  <a:lnTo>
                    <a:pt x="1145" y="329"/>
                  </a:lnTo>
                  <a:lnTo>
                    <a:pt x="1123" y="324"/>
                  </a:lnTo>
                  <a:lnTo>
                    <a:pt x="1100" y="320"/>
                  </a:lnTo>
                  <a:lnTo>
                    <a:pt x="1077" y="319"/>
                  </a:lnTo>
                  <a:lnTo>
                    <a:pt x="360" y="319"/>
                  </a:lnTo>
                  <a:lnTo>
                    <a:pt x="360" y="319"/>
                  </a:lnTo>
                  <a:lnTo>
                    <a:pt x="335" y="320"/>
                  </a:lnTo>
                  <a:lnTo>
                    <a:pt x="311" y="324"/>
                  </a:lnTo>
                  <a:lnTo>
                    <a:pt x="289" y="330"/>
                  </a:lnTo>
                  <a:lnTo>
                    <a:pt x="267" y="338"/>
                  </a:lnTo>
                  <a:lnTo>
                    <a:pt x="246" y="347"/>
                  </a:lnTo>
                  <a:lnTo>
                    <a:pt x="226" y="360"/>
                  </a:lnTo>
                  <a:lnTo>
                    <a:pt x="208" y="373"/>
                  </a:lnTo>
                  <a:lnTo>
                    <a:pt x="190" y="389"/>
                  </a:lnTo>
                  <a:lnTo>
                    <a:pt x="175" y="407"/>
                  </a:lnTo>
                  <a:lnTo>
                    <a:pt x="162" y="424"/>
                  </a:lnTo>
                  <a:lnTo>
                    <a:pt x="149" y="444"/>
                  </a:lnTo>
                  <a:lnTo>
                    <a:pt x="140" y="465"/>
                  </a:lnTo>
                  <a:lnTo>
                    <a:pt x="131" y="487"/>
                  </a:lnTo>
                  <a:lnTo>
                    <a:pt x="126" y="510"/>
                  </a:lnTo>
                  <a:lnTo>
                    <a:pt x="122" y="534"/>
                  </a:lnTo>
                  <a:lnTo>
                    <a:pt x="121" y="559"/>
                  </a:lnTo>
                  <a:lnTo>
                    <a:pt x="121" y="717"/>
                  </a:lnTo>
                  <a:lnTo>
                    <a:pt x="121" y="735"/>
                  </a:lnTo>
                  <a:lnTo>
                    <a:pt x="121" y="735"/>
                  </a:lnTo>
                  <a:lnTo>
                    <a:pt x="107" y="742"/>
                  </a:lnTo>
                  <a:lnTo>
                    <a:pt x="95" y="748"/>
                  </a:lnTo>
                  <a:lnTo>
                    <a:pt x="83" y="755"/>
                  </a:lnTo>
                  <a:lnTo>
                    <a:pt x="72" y="764"/>
                  </a:lnTo>
                  <a:lnTo>
                    <a:pt x="62" y="774"/>
                  </a:lnTo>
                  <a:lnTo>
                    <a:pt x="52" y="784"/>
                  </a:lnTo>
                  <a:lnTo>
                    <a:pt x="42" y="793"/>
                  </a:lnTo>
                  <a:lnTo>
                    <a:pt x="33" y="805"/>
                  </a:lnTo>
                  <a:lnTo>
                    <a:pt x="26" y="817"/>
                  </a:lnTo>
                  <a:lnTo>
                    <a:pt x="20" y="829"/>
                  </a:lnTo>
                  <a:lnTo>
                    <a:pt x="14" y="842"/>
                  </a:lnTo>
                  <a:lnTo>
                    <a:pt x="9" y="855"/>
                  </a:lnTo>
                  <a:lnTo>
                    <a:pt x="5" y="869"/>
                  </a:lnTo>
                  <a:lnTo>
                    <a:pt x="2" y="884"/>
                  </a:lnTo>
                  <a:lnTo>
                    <a:pt x="0" y="898"/>
                  </a:lnTo>
                  <a:lnTo>
                    <a:pt x="0" y="913"/>
                  </a:lnTo>
                  <a:lnTo>
                    <a:pt x="0" y="913"/>
                  </a:lnTo>
                  <a:lnTo>
                    <a:pt x="0" y="928"/>
                  </a:lnTo>
                  <a:lnTo>
                    <a:pt x="2" y="943"/>
                  </a:lnTo>
                  <a:lnTo>
                    <a:pt x="5" y="957"/>
                  </a:lnTo>
                  <a:lnTo>
                    <a:pt x="9" y="970"/>
                  </a:lnTo>
                  <a:lnTo>
                    <a:pt x="14" y="984"/>
                  </a:lnTo>
                  <a:lnTo>
                    <a:pt x="20" y="997"/>
                  </a:lnTo>
                  <a:lnTo>
                    <a:pt x="26" y="1010"/>
                  </a:lnTo>
                  <a:lnTo>
                    <a:pt x="33" y="1021"/>
                  </a:lnTo>
                  <a:lnTo>
                    <a:pt x="42" y="1032"/>
                  </a:lnTo>
                  <a:lnTo>
                    <a:pt x="52" y="1043"/>
                  </a:lnTo>
                  <a:lnTo>
                    <a:pt x="62" y="1053"/>
                  </a:lnTo>
                  <a:lnTo>
                    <a:pt x="72" y="1062"/>
                  </a:lnTo>
                  <a:lnTo>
                    <a:pt x="83" y="1070"/>
                  </a:lnTo>
                  <a:lnTo>
                    <a:pt x="95" y="1078"/>
                  </a:lnTo>
                  <a:lnTo>
                    <a:pt x="107" y="1084"/>
                  </a:lnTo>
                  <a:lnTo>
                    <a:pt x="121" y="1090"/>
                  </a:lnTo>
                  <a:lnTo>
                    <a:pt x="121" y="1113"/>
                  </a:lnTo>
                  <a:lnTo>
                    <a:pt x="121" y="1272"/>
                  </a:lnTo>
                  <a:lnTo>
                    <a:pt x="121" y="1272"/>
                  </a:lnTo>
                  <a:lnTo>
                    <a:pt x="122" y="1296"/>
                  </a:lnTo>
                  <a:lnTo>
                    <a:pt x="126" y="1320"/>
                  </a:lnTo>
                  <a:lnTo>
                    <a:pt x="131" y="1343"/>
                  </a:lnTo>
                  <a:lnTo>
                    <a:pt x="140" y="1364"/>
                  </a:lnTo>
                  <a:lnTo>
                    <a:pt x="149" y="1385"/>
                  </a:lnTo>
                  <a:lnTo>
                    <a:pt x="162" y="1405"/>
                  </a:lnTo>
                  <a:lnTo>
                    <a:pt x="175" y="1424"/>
                  </a:lnTo>
                  <a:lnTo>
                    <a:pt x="190" y="1441"/>
                  </a:lnTo>
                  <a:lnTo>
                    <a:pt x="208" y="1456"/>
                  </a:lnTo>
                  <a:lnTo>
                    <a:pt x="226" y="1469"/>
                  </a:lnTo>
                  <a:lnTo>
                    <a:pt x="246" y="1482"/>
                  </a:lnTo>
                  <a:lnTo>
                    <a:pt x="267" y="1491"/>
                  </a:lnTo>
                  <a:lnTo>
                    <a:pt x="289" y="1500"/>
                  </a:lnTo>
                  <a:lnTo>
                    <a:pt x="311" y="1506"/>
                  </a:lnTo>
                  <a:lnTo>
                    <a:pt x="335" y="1509"/>
                  </a:lnTo>
                  <a:lnTo>
                    <a:pt x="360" y="1510"/>
                  </a:lnTo>
                  <a:lnTo>
                    <a:pt x="1077" y="1510"/>
                  </a:lnTo>
                  <a:lnTo>
                    <a:pt x="1077" y="1510"/>
                  </a:lnTo>
                  <a:lnTo>
                    <a:pt x="1100" y="1510"/>
                  </a:lnTo>
                  <a:lnTo>
                    <a:pt x="1123" y="1506"/>
                  </a:lnTo>
                  <a:lnTo>
                    <a:pt x="1145" y="1501"/>
                  </a:lnTo>
                  <a:lnTo>
                    <a:pt x="1166" y="1494"/>
                  </a:lnTo>
                  <a:lnTo>
                    <a:pt x="1186" y="1484"/>
                  </a:lnTo>
                  <a:lnTo>
                    <a:pt x="1205" y="1473"/>
                  </a:lnTo>
                  <a:lnTo>
                    <a:pt x="1223" y="1461"/>
                  </a:lnTo>
                  <a:lnTo>
                    <a:pt x="1239" y="1446"/>
                  </a:lnTo>
                  <a:lnTo>
                    <a:pt x="1239" y="1446"/>
                  </a:lnTo>
                  <a:lnTo>
                    <a:pt x="1324" y="1456"/>
                  </a:lnTo>
                  <a:lnTo>
                    <a:pt x="1411" y="1468"/>
                  </a:lnTo>
                  <a:lnTo>
                    <a:pt x="1496" y="1482"/>
                  </a:lnTo>
                  <a:lnTo>
                    <a:pt x="1583" y="1496"/>
                  </a:lnTo>
                  <a:lnTo>
                    <a:pt x="1668" y="1514"/>
                  </a:lnTo>
                  <a:lnTo>
                    <a:pt x="1754" y="1534"/>
                  </a:lnTo>
                  <a:lnTo>
                    <a:pt x="1838" y="1555"/>
                  </a:lnTo>
                  <a:lnTo>
                    <a:pt x="1924" y="1577"/>
                  </a:lnTo>
                  <a:lnTo>
                    <a:pt x="2006" y="1601"/>
                  </a:lnTo>
                  <a:lnTo>
                    <a:pt x="2089" y="1629"/>
                  </a:lnTo>
                  <a:lnTo>
                    <a:pt x="2171" y="1657"/>
                  </a:lnTo>
                  <a:lnTo>
                    <a:pt x="2251" y="1687"/>
                  </a:lnTo>
                  <a:lnTo>
                    <a:pt x="2329" y="1720"/>
                  </a:lnTo>
                  <a:lnTo>
                    <a:pt x="2407" y="1755"/>
                  </a:lnTo>
                  <a:lnTo>
                    <a:pt x="2482" y="1790"/>
                  </a:lnTo>
                  <a:lnTo>
                    <a:pt x="2555" y="1829"/>
                  </a:lnTo>
                  <a:lnTo>
                    <a:pt x="2555" y="0"/>
                  </a:lnTo>
                  <a:lnTo>
                    <a:pt x="2555" y="0"/>
                  </a:lnTo>
                  <a:lnTo>
                    <a:pt x="2488" y="36"/>
                  </a:lnTo>
                  <a:lnTo>
                    <a:pt x="2419" y="69"/>
                  </a:lnTo>
                  <a:lnTo>
                    <a:pt x="2349" y="102"/>
                  </a:lnTo>
                  <a:lnTo>
                    <a:pt x="2277" y="132"/>
                  </a:lnTo>
                  <a:lnTo>
                    <a:pt x="2204" y="161"/>
                  </a:lnTo>
                  <a:lnTo>
                    <a:pt x="2130" y="188"/>
                  </a:lnTo>
                  <a:lnTo>
                    <a:pt x="2055" y="213"/>
                  </a:lnTo>
                  <a:lnTo>
                    <a:pt x="1978" y="237"/>
                  </a:lnTo>
                  <a:lnTo>
                    <a:pt x="1901" y="258"/>
                  </a:lnTo>
                  <a:lnTo>
                    <a:pt x="1824" y="279"/>
                  </a:lnTo>
                  <a:lnTo>
                    <a:pt x="1746" y="298"/>
                  </a:lnTo>
                  <a:lnTo>
                    <a:pt x="1668" y="315"/>
                  </a:lnTo>
                  <a:lnTo>
                    <a:pt x="1589" y="331"/>
                  </a:lnTo>
                  <a:lnTo>
                    <a:pt x="1510" y="346"/>
                  </a:lnTo>
                  <a:lnTo>
                    <a:pt x="1431" y="359"/>
                  </a:lnTo>
                  <a:lnTo>
                    <a:pt x="1353" y="370"/>
                  </a:lnTo>
                  <a:lnTo>
                    <a:pt x="1353"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12" name="Grafika 111" descr="Źródła czerpania informacji o sprawach dotyczących środowiska naturalnego.&#10;&#10;Grafika przedstawia urząd miasta, gminy z lokalnych ogłoszeń: 1%.">
            <a:extLst>
              <a:ext uri="{FF2B5EF4-FFF2-40B4-BE49-F238E27FC236}">
                <a16:creationId xmlns:a16="http://schemas.microsoft.com/office/drawing/2014/main" id="{6A82E845-BF6A-417C-A8A2-7A7C11F46885}"/>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984647" y="4078560"/>
            <a:ext cx="468000" cy="468000"/>
          </a:xfrm>
          <a:prstGeom prst="rect">
            <a:avLst/>
          </a:prstGeom>
        </p:spPr>
      </p:pic>
    </p:spTree>
    <p:extLst>
      <p:ext uri="{BB962C8B-B14F-4D97-AF65-F5344CB8AC3E}">
        <p14:creationId xmlns:p14="http://schemas.microsoft.com/office/powerpoint/2010/main" val="243463127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Wykres 4">
            <a:extLst>
              <a:ext uri="{FF2B5EF4-FFF2-40B4-BE49-F238E27FC236}">
                <a16:creationId xmlns:a16="http://schemas.microsoft.com/office/drawing/2014/main" id="{87A316B2-7FDF-44F8-83E6-4E058BBCE666}"/>
              </a:ext>
            </a:extLst>
          </p:cNvPr>
          <p:cNvGraphicFramePr/>
          <p:nvPr>
            <p:extLst>
              <p:ext uri="{D42A27DB-BD31-4B8C-83A1-F6EECF244321}">
                <p14:modId xmlns:p14="http://schemas.microsoft.com/office/powerpoint/2010/main" val="3433224619"/>
              </p:ext>
            </p:extLst>
          </p:nvPr>
        </p:nvGraphicFramePr>
        <p:xfrm>
          <a:off x="333052" y="1452843"/>
          <a:ext cx="8199183" cy="177337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2" name="Wykres 71">
            <a:extLst>
              <a:ext uri="{FF2B5EF4-FFF2-40B4-BE49-F238E27FC236}">
                <a16:creationId xmlns:a16="http://schemas.microsoft.com/office/drawing/2014/main" id="{79D7D127-EE82-4E1F-A614-68DE98FBE2D6}"/>
              </a:ext>
            </a:extLst>
          </p:cNvPr>
          <p:cNvGraphicFramePr/>
          <p:nvPr>
            <p:extLst>
              <p:ext uri="{D42A27DB-BD31-4B8C-83A1-F6EECF244321}">
                <p14:modId xmlns:p14="http://schemas.microsoft.com/office/powerpoint/2010/main" val="4243266851"/>
              </p:ext>
            </p:extLst>
          </p:nvPr>
        </p:nvGraphicFramePr>
        <p:xfrm>
          <a:off x="322023" y="2646489"/>
          <a:ext cx="8199183" cy="1773378"/>
        </p:xfrm>
        <a:graphic>
          <a:graphicData uri="http://schemas.openxmlformats.org/drawingml/2006/chart">
            <c:chart xmlns:c="http://schemas.openxmlformats.org/drawingml/2006/chart" xmlns:r="http://schemas.openxmlformats.org/officeDocument/2006/relationships" r:id="rId4"/>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Źródła informacji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P6. Skąd, na ogół, dowiaduje się Pan(i) o sprawach dotyczących środowiska naturalnego? Proszę podać maksymalnie trzy główne źródła informacji.</a:t>
            </a:r>
          </a:p>
          <a:p>
            <a:pPr algn="just"/>
            <a:r>
              <a:rPr lang="pl-PL" sz="800" i="1">
                <a:solidFill>
                  <a:schemeClr val="bg1">
                    <a:lumMod val="75000"/>
                  </a:schemeClr>
                </a:solidFill>
              </a:rPr>
              <a:t>Pytanie wielokrotnego wyboru</a:t>
            </a:r>
            <a:r>
              <a:rPr lang="pl-PL" sz="800" i="1"/>
              <a:t>.</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wiek: 15-24 lat n=30, 25-34 lat n=148, 35-44 lat n=252, 45-59 lat n=296, 60 i więcej lat n=289</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854251" y="1541456"/>
              <a:ext cx="734255" cy="734255"/>
            </a:xfrm>
            <a:prstGeom prst="rect">
              <a:avLst/>
            </a:prstGeom>
          </p:spPr>
        </p:pic>
      </p:grpSp>
      <p:sp>
        <p:nvSpPr>
          <p:cNvPr id="4" name="pole tekstowe 3">
            <a:extLst>
              <a:ext uri="{FF2B5EF4-FFF2-40B4-BE49-F238E27FC236}">
                <a16:creationId xmlns:a16="http://schemas.microsoft.com/office/drawing/2014/main" id="{FEFF52A8-9A0E-4725-9C64-AF4D5865317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14" name="Tabela 13">
            <a:extLst>
              <a:ext uri="{FF2B5EF4-FFF2-40B4-BE49-F238E27FC236}">
                <a16:creationId xmlns:a16="http://schemas.microsoft.com/office/drawing/2014/main" id="{1A6F500A-F596-4BE5-9E1C-F5290BEE80B3}"/>
              </a:ext>
            </a:extLst>
          </p:cNvPr>
          <p:cNvGraphicFramePr>
            <a:graphicFrameLocks noGrp="1"/>
          </p:cNvGraphicFramePr>
          <p:nvPr>
            <p:extLst>
              <p:ext uri="{D42A27DB-BD31-4B8C-83A1-F6EECF244321}">
                <p14:modId xmlns:p14="http://schemas.microsoft.com/office/powerpoint/2010/main" val="122449869"/>
              </p:ext>
            </p:extLst>
          </p:nvPr>
        </p:nvGraphicFramePr>
        <p:xfrm>
          <a:off x="683377" y="3523674"/>
          <a:ext cx="7776660" cy="370840"/>
        </p:xfrm>
        <a:graphic>
          <a:graphicData uri="http://schemas.openxmlformats.org/drawingml/2006/table">
            <a:tbl>
              <a:tblPr firstRow="1" bandRow="1">
                <a:tableStyleId>{5C22544A-7EE6-4342-B048-85BDC9FD1C3A}</a:tableStyleId>
              </a:tblPr>
              <a:tblGrid>
                <a:gridCol w="1296110">
                  <a:extLst>
                    <a:ext uri="{9D8B030D-6E8A-4147-A177-3AD203B41FA5}">
                      <a16:colId xmlns:a16="http://schemas.microsoft.com/office/drawing/2014/main" val="2938667892"/>
                    </a:ext>
                  </a:extLst>
                </a:gridCol>
                <a:gridCol w="1296110">
                  <a:extLst>
                    <a:ext uri="{9D8B030D-6E8A-4147-A177-3AD203B41FA5}">
                      <a16:colId xmlns:a16="http://schemas.microsoft.com/office/drawing/2014/main" val="411925587"/>
                    </a:ext>
                  </a:extLst>
                </a:gridCol>
                <a:gridCol w="1296110">
                  <a:extLst>
                    <a:ext uri="{9D8B030D-6E8A-4147-A177-3AD203B41FA5}">
                      <a16:colId xmlns:a16="http://schemas.microsoft.com/office/drawing/2014/main" val="3608420190"/>
                    </a:ext>
                  </a:extLst>
                </a:gridCol>
                <a:gridCol w="1296110">
                  <a:extLst>
                    <a:ext uri="{9D8B030D-6E8A-4147-A177-3AD203B41FA5}">
                      <a16:colId xmlns:a16="http://schemas.microsoft.com/office/drawing/2014/main" val="2823064476"/>
                    </a:ext>
                  </a:extLst>
                </a:gridCol>
                <a:gridCol w="1296110">
                  <a:extLst>
                    <a:ext uri="{9D8B030D-6E8A-4147-A177-3AD203B41FA5}">
                      <a16:colId xmlns:a16="http://schemas.microsoft.com/office/drawing/2014/main" val="608497383"/>
                    </a:ext>
                  </a:extLst>
                </a:gridCol>
                <a:gridCol w="1296110">
                  <a:extLst>
                    <a:ext uri="{9D8B030D-6E8A-4147-A177-3AD203B41FA5}">
                      <a16:colId xmlns:a16="http://schemas.microsoft.com/office/drawing/2014/main" val="2785033403"/>
                    </a:ext>
                  </a:extLst>
                </a:gridCol>
              </a:tblGrid>
              <a:tr h="370840">
                <a:tc>
                  <a:txBody>
                    <a:bodyPr/>
                    <a:lstStyle/>
                    <a:p>
                      <a:pPr algn="ctr" fontAlgn="ctr"/>
                      <a:r>
                        <a:rPr lang="pl-PL" sz="1000" b="0" u="none" strike="noStrike">
                          <a:solidFill>
                            <a:schemeClr val="tx1"/>
                          </a:solidFill>
                          <a:effectLst/>
                        </a:rPr>
                        <a:t>z internetu</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telewizji</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prasy</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rPr>
                        <a:t>z radia</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rPr>
                        <a:t>z obserwacji, </a:t>
                      </a:r>
                    </a:p>
                    <a:p>
                      <a:pPr algn="ctr" fontAlgn="ctr"/>
                      <a:r>
                        <a:rPr lang="pl-PL" sz="1000" b="0" i="0" u="none" strike="noStrike">
                          <a:solidFill>
                            <a:schemeClr val="tx1"/>
                          </a:solidFill>
                          <a:effectLst/>
                        </a:rPr>
                        <a:t>własnych doświadczeń</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rPr>
                        <a:t>od rodziny, znajomych</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115" name="Grupa 114">
            <a:extLst>
              <a:ext uri="{FF2B5EF4-FFF2-40B4-BE49-F238E27FC236}">
                <a16:creationId xmlns:a16="http://schemas.microsoft.com/office/drawing/2014/main" id="{CDC515E8-B1D8-43EA-B520-C2E32B26F71E}"/>
              </a:ext>
            </a:extLst>
          </p:cNvPr>
          <p:cNvGrpSpPr>
            <a:grpSpLocks noChangeAspect="1"/>
          </p:cNvGrpSpPr>
          <p:nvPr/>
        </p:nvGrpSpPr>
        <p:grpSpPr>
          <a:xfrm>
            <a:off x="1187624" y="3234373"/>
            <a:ext cx="262177" cy="226761"/>
            <a:chOff x="7180263" y="4591051"/>
            <a:chExt cx="787401" cy="681038"/>
          </a:xfrm>
          <a:solidFill>
            <a:schemeClr val="accent2">
              <a:lumMod val="75000"/>
            </a:schemeClr>
          </a:solidFill>
        </p:grpSpPr>
        <p:sp>
          <p:nvSpPr>
            <p:cNvPr id="116" name="Freeform 21">
              <a:extLst>
                <a:ext uri="{FF2B5EF4-FFF2-40B4-BE49-F238E27FC236}">
                  <a16:creationId xmlns:a16="http://schemas.microsoft.com/office/drawing/2014/main" id="{EE6300F1-1E71-475A-A1FB-EC5AB2E72886}"/>
                </a:ext>
              </a:extLst>
            </p:cNvPr>
            <p:cNvSpPr>
              <a:spLocks noEditPoints="1"/>
            </p:cNvSpPr>
            <p:nvPr/>
          </p:nvSpPr>
          <p:spPr bwMode="auto">
            <a:xfrm>
              <a:off x="7286626" y="4591051"/>
              <a:ext cx="681038" cy="681038"/>
            </a:xfrm>
            <a:custGeom>
              <a:avLst/>
              <a:gdLst>
                <a:gd name="T0" fmla="*/ 1201 w 3006"/>
                <a:gd name="T1" fmla="*/ 30 h 3006"/>
                <a:gd name="T2" fmla="*/ 852 w 3006"/>
                <a:gd name="T3" fmla="*/ 147 h 3006"/>
                <a:gd name="T4" fmla="*/ 548 w 3006"/>
                <a:gd name="T5" fmla="*/ 343 h 3006"/>
                <a:gd name="T6" fmla="*/ 299 w 3006"/>
                <a:gd name="T7" fmla="*/ 603 h 3006"/>
                <a:gd name="T8" fmla="*/ 119 w 3006"/>
                <a:gd name="T9" fmla="*/ 917 h 3006"/>
                <a:gd name="T10" fmla="*/ 18 w 3006"/>
                <a:gd name="T11" fmla="*/ 1274 h 3006"/>
                <a:gd name="T12" fmla="*/ 4 w 3006"/>
                <a:gd name="T13" fmla="*/ 1592 h 3006"/>
                <a:gd name="T14" fmla="*/ 856 w 3006"/>
                <a:gd name="T15" fmla="*/ 1476 h 3006"/>
                <a:gd name="T16" fmla="*/ 901 w 3006"/>
                <a:gd name="T17" fmla="*/ 1157 h 3006"/>
                <a:gd name="T18" fmla="*/ 1333 w 3006"/>
                <a:gd name="T19" fmla="*/ 1063 h 3006"/>
                <a:gd name="T20" fmla="*/ 1989 w 3006"/>
                <a:gd name="T21" fmla="*/ 1014 h 3006"/>
                <a:gd name="T22" fmla="*/ 2823 w 3006"/>
                <a:gd name="T23" fmla="*/ 1471 h 3006"/>
                <a:gd name="T24" fmla="*/ 1954 w 3006"/>
                <a:gd name="T25" fmla="*/ 2353 h 3006"/>
                <a:gd name="T26" fmla="*/ 1765 w 3006"/>
                <a:gd name="T27" fmla="*/ 2665 h 3006"/>
                <a:gd name="T28" fmla="*/ 1575 w 3006"/>
                <a:gd name="T29" fmla="*/ 2794 h 3006"/>
                <a:gd name="T30" fmla="*/ 1451 w 3006"/>
                <a:gd name="T31" fmla="*/ 2804 h 3006"/>
                <a:gd name="T32" fmla="*/ 1273 w 3006"/>
                <a:gd name="T33" fmla="*/ 2717 h 3006"/>
                <a:gd name="T34" fmla="*/ 1099 w 3006"/>
                <a:gd name="T35" fmla="*/ 2494 h 3006"/>
                <a:gd name="T36" fmla="*/ 834 w 3006"/>
                <a:gd name="T37" fmla="*/ 2240 h 3006"/>
                <a:gd name="T38" fmla="*/ 937 w 3006"/>
                <a:gd name="T39" fmla="*/ 2513 h 3006"/>
                <a:gd name="T40" fmla="*/ 1143 w 3006"/>
                <a:gd name="T41" fmla="*/ 2805 h 3006"/>
                <a:gd name="T42" fmla="*/ 749 w 3006"/>
                <a:gd name="T43" fmla="*/ 2622 h 3006"/>
                <a:gd name="T44" fmla="*/ 479 w 3006"/>
                <a:gd name="T45" fmla="*/ 2382 h 3006"/>
                <a:gd name="T46" fmla="*/ 687 w 3006"/>
                <a:gd name="T47" fmla="*/ 2235 h 3006"/>
                <a:gd name="T48" fmla="*/ 196 w 3006"/>
                <a:gd name="T49" fmla="*/ 2245 h 3006"/>
                <a:gd name="T50" fmla="*/ 513 w 3006"/>
                <a:gd name="T51" fmla="*/ 2633 h 3006"/>
                <a:gd name="T52" fmla="*/ 941 w 3006"/>
                <a:gd name="T53" fmla="*/ 2897 h 3006"/>
                <a:gd name="T54" fmla="*/ 1449 w 3006"/>
                <a:gd name="T55" fmla="*/ 3006 h 3006"/>
                <a:gd name="T56" fmla="*/ 1806 w 3006"/>
                <a:gd name="T57" fmla="*/ 2976 h 3006"/>
                <a:gd name="T58" fmla="*/ 2155 w 3006"/>
                <a:gd name="T59" fmla="*/ 2859 h 3006"/>
                <a:gd name="T60" fmla="*/ 2459 w 3006"/>
                <a:gd name="T61" fmla="*/ 2663 h 3006"/>
                <a:gd name="T62" fmla="*/ 2707 w 3006"/>
                <a:gd name="T63" fmla="*/ 2403 h 3006"/>
                <a:gd name="T64" fmla="*/ 2888 w 3006"/>
                <a:gd name="T65" fmla="*/ 2089 h 3006"/>
                <a:gd name="T66" fmla="*/ 2989 w 3006"/>
                <a:gd name="T67" fmla="*/ 1731 h 3006"/>
                <a:gd name="T68" fmla="*/ 3004 w 3006"/>
                <a:gd name="T69" fmla="*/ 1426 h 3006"/>
                <a:gd name="T70" fmla="*/ 2938 w 3006"/>
                <a:gd name="T71" fmla="*/ 1056 h 3006"/>
                <a:gd name="T72" fmla="*/ 2789 w 3006"/>
                <a:gd name="T73" fmla="*/ 724 h 3006"/>
                <a:gd name="T74" fmla="*/ 2566 w 3006"/>
                <a:gd name="T75" fmla="*/ 440 h 3006"/>
                <a:gd name="T76" fmla="*/ 2283 w 3006"/>
                <a:gd name="T77" fmla="*/ 217 h 3006"/>
                <a:gd name="T78" fmla="*/ 1950 w 3006"/>
                <a:gd name="T79" fmla="*/ 67 h 3006"/>
                <a:gd name="T80" fmla="*/ 1581 w 3006"/>
                <a:gd name="T81" fmla="*/ 1 h 3006"/>
                <a:gd name="T82" fmla="*/ 178 w 3006"/>
                <a:gd name="T83" fmla="*/ 1251 h 3006"/>
                <a:gd name="T84" fmla="*/ 323 w 3006"/>
                <a:gd name="T85" fmla="*/ 847 h 3006"/>
                <a:gd name="T86" fmla="*/ 721 w 3006"/>
                <a:gd name="T87" fmla="*/ 946 h 3006"/>
                <a:gd name="T88" fmla="*/ 728 w 3006"/>
                <a:gd name="T89" fmla="*/ 1427 h 3006"/>
                <a:gd name="T90" fmla="*/ 494 w 3006"/>
                <a:gd name="T91" fmla="*/ 675 h 3006"/>
                <a:gd name="T92" fmla="*/ 645 w 3006"/>
                <a:gd name="T93" fmla="*/ 461 h 3006"/>
                <a:gd name="T94" fmla="*/ 1018 w 3006"/>
                <a:gd name="T95" fmla="*/ 242 h 3006"/>
                <a:gd name="T96" fmla="*/ 996 w 3006"/>
                <a:gd name="T97" fmla="*/ 387 h 3006"/>
                <a:gd name="T98" fmla="*/ 814 w 3006"/>
                <a:gd name="T99" fmla="*/ 816 h 3006"/>
                <a:gd name="T100" fmla="*/ 1022 w 3006"/>
                <a:gd name="T101" fmla="*/ 869 h 3006"/>
                <a:gd name="T102" fmla="*/ 1073 w 3006"/>
                <a:gd name="T103" fmla="*/ 561 h 3006"/>
                <a:gd name="T104" fmla="*/ 1273 w 3006"/>
                <a:gd name="T105" fmla="*/ 289 h 3006"/>
                <a:gd name="T106" fmla="*/ 1451 w 3006"/>
                <a:gd name="T107" fmla="*/ 202 h 3006"/>
                <a:gd name="T108" fmla="*/ 1575 w 3006"/>
                <a:gd name="T109" fmla="*/ 212 h 3006"/>
                <a:gd name="T110" fmla="*/ 1758 w 3006"/>
                <a:gd name="T111" fmla="*/ 332 h 3006"/>
                <a:gd name="T112" fmla="*/ 1960 w 3006"/>
                <a:gd name="T113" fmla="*/ 669 h 3006"/>
                <a:gd name="T114" fmla="*/ 1691 w 3006"/>
                <a:gd name="T115" fmla="*/ 904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6" h="3006">
                  <a:moveTo>
                    <a:pt x="1503" y="0"/>
                  </a:moveTo>
                  <a:lnTo>
                    <a:pt x="1503" y="0"/>
                  </a:lnTo>
                  <a:lnTo>
                    <a:pt x="1465" y="0"/>
                  </a:lnTo>
                  <a:lnTo>
                    <a:pt x="1426" y="1"/>
                  </a:lnTo>
                  <a:lnTo>
                    <a:pt x="1388" y="4"/>
                  </a:lnTo>
                  <a:lnTo>
                    <a:pt x="1349" y="7"/>
                  </a:lnTo>
                  <a:lnTo>
                    <a:pt x="1312" y="12"/>
                  </a:lnTo>
                  <a:lnTo>
                    <a:pt x="1274" y="17"/>
                  </a:lnTo>
                  <a:lnTo>
                    <a:pt x="1238" y="22"/>
                  </a:lnTo>
                  <a:lnTo>
                    <a:pt x="1201" y="30"/>
                  </a:lnTo>
                  <a:lnTo>
                    <a:pt x="1165" y="38"/>
                  </a:lnTo>
                  <a:lnTo>
                    <a:pt x="1128" y="47"/>
                  </a:lnTo>
                  <a:lnTo>
                    <a:pt x="1093" y="57"/>
                  </a:lnTo>
                  <a:lnTo>
                    <a:pt x="1057" y="67"/>
                  </a:lnTo>
                  <a:lnTo>
                    <a:pt x="1022" y="78"/>
                  </a:lnTo>
                  <a:lnTo>
                    <a:pt x="987" y="90"/>
                  </a:lnTo>
                  <a:lnTo>
                    <a:pt x="953" y="104"/>
                  </a:lnTo>
                  <a:lnTo>
                    <a:pt x="918" y="117"/>
                  </a:lnTo>
                  <a:lnTo>
                    <a:pt x="885" y="132"/>
                  </a:lnTo>
                  <a:lnTo>
                    <a:pt x="852" y="147"/>
                  </a:lnTo>
                  <a:lnTo>
                    <a:pt x="820" y="164"/>
                  </a:lnTo>
                  <a:lnTo>
                    <a:pt x="787" y="181"/>
                  </a:lnTo>
                  <a:lnTo>
                    <a:pt x="755" y="199"/>
                  </a:lnTo>
                  <a:lnTo>
                    <a:pt x="724" y="217"/>
                  </a:lnTo>
                  <a:lnTo>
                    <a:pt x="694" y="236"/>
                  </a:lnTo>
                  <a:lnTo>
                    <a:pt x="664" y="256"/>
                  </a:lnTo>
                  <a:lnTo>
                    <a:pt x="634" y="277"/>
                  </a:lnTo>
                  <a:lnTo>
                    <a:pt x="605" y="298"/>
                  </a:lnTo>
                  <a:lnTo>
                    <a:pt x="576" y="320"/>
                  </a:lnTo>
                  <a:lnTo>
                    <a:pt x="548" y="343"/>
                  </a:lnTo>
                  <a:lnTo>
                    <a:pt x="520" y="367"/>
                  </a:lnTo>
                  <a:lnTo>
                    <a:pt x="493" y="390"/>
                  </a:lnTo>
                  <a:lnTo>
                    <a:pt x="467" y="415"/>
                  </a:lnTo>
                  <a:lnTo>
                    <a:pt x="441" y="440"/>
                  </a:lnTo>
                  <a:lnTo>
                    <a:pt x="415" y="466"/>
                  </a:lnTo>
                  <a:lnTo>
                    <a:pt x="391" y="492"/>
                  </a:lnTo>
                  <a:lnTo>
                    <a:pt x="367" y="519"/>
                  </a:lnTo>
                  <a:lnTo>
                    <a:pt x="344" y="546"/>
                  </a:lnTo>
                  <a:lnTo>
                    <a:pt x="321" y="575"/>
                  </a:lnTo>
                  <a:lnTo>
                    <a:pt x="299" y="603"/>
                  </a:lnTo>
                  <a:lnTo>
                    <a:pt x="278" y="632"/>
                  </a:lnTo>
                  <a:lnTo>
                    <a:pt x="257" y="662"/>
                  </a:lnTo>
                  <a:lnTo>
                    <a:pt x="238" y="693"/>
                  </a:lnTo>
                  <a:lnTo>
                    <a:pt x="219" y="724"/>
                  </a:lnTo>
                  <a:lnTo>
                    <a:pt x="200" y="755"/>
                  </a:lnTo>
                  <a:lnTo>
                    <a:pt x="182" y="786"/>
                  </a:lnTo>
                  <a:lnTo>
                    <a:pt x="165" y="818"/>
                  </a:lnTo>
                  <a:lnTo>
                    <a:pt x="149" y="852"/>
                  </a:lnTo>
                  <a:lnTo>
                    <a:pt x="134" y="884"/>
                  </a:lnTo>
                  <a:lnTo>
                    <a:pt x="119" y="917"/>
                  </a:lnTo>
                  <a:lnTo>
                    <a:pt x="105" y="952"/>
                  </a:lnTo>
                  <a:lnTo>
                    <a:pt x="92" y="986"/>
                  </a:lnTo>
                  <a:lnTo>
                    <a:pt x="80" y="1021"/>
                  </a:lnTo>
                  <a:lnTo>
                    <a:pt x="68" y="1056"/>
                  </a:lnTo>
                  <a:lnTo>
                    <a:pt x="57" y="1092"/>
                  </a:lnTo>
                  <a:lnTo>
                    <a:pt x="48" y="1127"/>
                  </a:lnTo>
                  <a:lnTo>
                    <a:pt x="39" y="1164"/>
                  </a:lnTo>
                  <a:lnTo>
                    <a:pt x="32" y="1200"/>
                  </a:lnTo>
                  <a:lnTo>
                    <a:pt x="24" y="1237"/>
                  </a:lnTo>
                  <a:lnTo>
                    <a:pt x="18" y="1274"/>
                  </a:lnTo>
                  <a:lnTo>
                    <a:pt x="13" y="1312"/>
                  </a:lnTo>
                  <a:lnTo>
                    <a:pt x="9" y="1350"/>
                  </a:lnTo>
                  <a:lnTo>
                    <a:pt x="5" y="1387"/>
                  </a:lnTo>
                  <a:lnTo>
                    <a:pt x="3" y="1426"/>
                  </a:lnTo>
                  <a:lnTo>
                    <a:pt x="1" y="1464"/>
                  </a:lnTo>
                  <a:lnTo>
                    <a:pt x="0" y="1503"/>
                  </a:lnTo>
                  <a:lnTo>
                    <a:pt x="0" y="1503"/>
                  </a:lnTo>
                  <a:lnTo>
                    <a:pt x="1" y="1548"/>
                  </a:lnTo>
                  <a:lnTo>
                    <a:pt x="4" y="1592"/>
                  </a:lnTo>
                  <a:lnTo>
                    <a:pt x="4" y="1592"/>
                  </a:lnTo>
                  <a:lnTo>
                    <a:pt x="123" y="1582"/>
                  </a:lnTo>
                  <a:lnTo>
                    <a:pt x="247" y="1570"/>
                  </a:lnTo>
                  <a:lnTo>
                    <a:pt x="376" y="1555"/>
                  </a:lnTo>
                  <a:lnTo>
                    <a:pt x="442" y="1546"/>
                  </a:lnTo>
                  <a:lnTo>
                    <a:pt x="509" y="1537"/>
                  </a:lnTo>
                  <a:lnTo>
                    <a:pt x="577" y="1526"/>
                  </a:lnTo>
                  <a:lnTo>
                    <a:pt x="645" y="1515"/>
                  </a:lnTo>
                  <a:lnTo>
                    <a:pt x="715" y="1503"/>
                  </a:lnTo>
                  <a:lnTo>
                    <a:pt x="785" y="1489"/>
                  </a:lnTo>
                  <a:lnTo>
                    <a:pt x="856" y="1476"/>
                  </a:lnTo>
                  <a:lnTo>
                    <a:pt x="928" y="1460"/>
                  </a:lnTo>
                  <a:lnTo>
                    <a:pt x="999" y="1444"/>
                  </a:lnTo>
                  <a:lnTo>
                    <a:pt x="1072" y="1427"/>
                  </a:lnTo>
                  <a:lnTo>
                    <a:pt x="880" y="1427"/>
                  </a:lnTo>
                  <a:lnTo>
                    <a:pt x="880" y="1427"/>
                  </a:lnTo>
                  <a:lnTo>
                    <a:pt x="882" y="1371"/>
                  </a:lnTo>
                  <a:lnTo>
                    <a:pt x="885" y="1316"/>
                  </a:lnTo>
                  <a:lnTo>
                    <a:pt x="889" y="1263"/>
                  </a:lnTo>
                  <a:lnTo>
                    <a:pt x="895" y="1210"/>
                  </a:lnTo>
                  <a:lnTo>
                    <a:pt x="901" y="1157"/>
                  </a:lnTo>
                  <a:lnTo>
                    <a:pt x="909" y="1106"/>
                  </a:lnTo>
                  <a:lnTo>
                    <a:pt x="917" y="1055"/>
                  </a:lnTo>
                  <a:lnTo>
                    <a:pt x="927" y="1006"/>
                  </a:lnTo>
                  <a:lnTo>
                    <a:pt x="927" y="1006"/>
                  </a:lnTo>
                  <a:lnTo>
                    <a:pt x="992" y="1019"/>
                  </a:lnTo>
                  <a:lnTo>
                    <a:pt x="1057" y="1031"/>
                  </a:lnTo>
                  <a:lnTo>
                    <a:pt x="1125" y="1042"/>
                  </a:lnTo>
                  <a:lnTo>
                    <a:pt x="1194" y="1051"/>
                  </a:lnTo>
                  <a:lnTo>
                    <a:pt x="1262" y="1057"/>
                  </a:lnTo>
                  <a:lnTo>
                    <a:pt x="1333" y="1063"/>
                  </a:lnTo>
                  <a:lnTo>
                    <a:pt x="1405" y="1065"/>
                  </a:lnTo>
                  <a:lnTo>
                    <a:pt x="1478" y="1066"/>
                  </a:lnTo>
                  <a:lnTo>
                    <a:pt x="1478" y="1066"/>
                  </a:lnTo>
                  <a:lnTo>
                    <a:pt x="1555" y="1065"/>
                  </a:lnTo>
                  <a:lnTo>
                    <a:pt x="1630" y="1061"/>
                  </a:lnTo>
                  <a:lnTo>
                    <a:pt x="1704" y="1056"/>
                  </a:lnTo>
                  <a:lnTo>
                    <a:pt x="1778" y="1049"/>
                  </a:lnTo>
                  <a:lnTo>
                    <a:pt x="1849" y="1039"/>
                  </a:lnTo>
                  <a:lnTo>
                    <a:pt x="1920" y="1027"/>
                  </a:lnTo>
                  <a:lnTo>
                    <a:pt x="1989" y="1014"/>
                  </a:lnTo>
                  <a:lnTo>
                    <a:pt x="2057" y="999"/>
                  </a:lnTo>
                  <a:lnTo>
                    <a:pt x="2057" y="999"/>
                  </a:lnTo>
                  <a:lnTo>
                    <a:pt x="2068" y="1056"/>
                  </a:lnTo>
                  <a:lnTo>
                    <a:pt x="2077" y="1115"/>
                  </a:lnTo>
                  <a:lnTo>
                    <a:pt x="2086" y="1175"/>
                  </a:lnTo>
                  <a:lnTo>
                    <a:pt x="2092" y="1237"/>
                  </a:lnTo>
                  <a:lnTo>
                    <a:pt x="2092" y="1237"/>
                  </a:lnTo>
                  <a:lnTo>
                    <a:pt x="2348" y="1317"/>
                  </a:lnTo>
                  <a:lnTo>
                    <a:pt x="2584" y="1394"/>
                  </a:lnTo>
                  <a:lnTo>
                    <a:pt x="2823" y="1471"/>
                  </a:lnTo>
                  <a:lnTo>
                    <a:pt x="2823" y="1471"/>
                  </a:lnTo>
                  <a:lnTo>
                    <a:pt x="2701" y="1598"/>
                  </a:lnTo>
                  <a:lnTo>
                    <a:pt x="2423" y="1883"/>
                  </a:lnTo>
                  <a:lnTo>
                    <a:pt x="2270" y="2040"/>
                  </a:lnTo>
                  <a:lnTo>
                    <a:pt x="2129" y="2183"/>
                  </a:lnTo>
                  <a:lnTo>
                    <a:pt x="2018" y="2293"/>
                  </a:lnTo>
                  <a:lnTo>
                    <a:pt x="1980" y="2329"/>
                  </a:lnTo>
                  <a:lnTo>
                    <a:pt x="1956" y="2351"/>
                  </a:lnTo>
                  <a:lnTo>
                    <a:pt x="1956" y="2351"/>
                  </a:lnTo>
                  <a:lnTo>
                    <a:pt x="1954" y="2353"/>
                  </a:lnTo>
                  <a:lnTo>
                    <a:pt x="1954" y="2353"/>
                  </a:lnTo>
                  <a:lnTo>
                    <a:pt x="1933" y="2400"/>
                  </a:lnTo>
                  <a:lnTo>
                    <a:pt x="1912" y="2445"/>
                  </a:lnTo>
                  <a:lnTo>
                    <a:pt x="1912" y="2445"/>
                  </a:lnTo>
                  <a:lnTo>
                    <a:pt x="1889" y="2488"/>
                  </a:lnTo>
                  <a:lnTo>
                    <a:pt x="1867" y="2528"/>
                  </a:lnTo>
                  <a:lnTo>
                    <a:pt x="1842" y="2567"/>
                  </a:lnTo>
                  <a:lnTo>
                    <a:pt x="1817" y="2603"/>
                  </a:lnTo>
                  <a:lnTo>
                    <a:pt x="1791" y="2635"/>
                  </a:lnTo>
                  <a:lnTo>
                    <a:pt x="1765" y="2665"/>
                  </a:lnTo>
                  <a:lnTo>
                    <a:pt x="1739" y="2692"/>
                  </a:lnTo>
                  <a:lnTo>
                    <a:pt x="1712" y="2717"/>
                  </a:lnTo>
                  <a:lnTo>
                    <a:pt x="1712" y="2717"/>
                  </a:lnTo>
                  <a:lnTo>
                    <a:pt x="1685" y="2738"/>
                  </a:lnTo>
                  <a:lnTo>
                    <a:pt x="1657" y="2756"/>
                  </a:lnTo>
                  <a:lnTo>
                    <a:pt x="1630" y="2773"/>
                  </a:lnTo>
                  <a:lnTo>
                    <a:pt x="1616" y="2779"/>
                  </a:lnTo>
                  <a:lnTo>
                    <a:pt x="1603" y="2784"/>
                  </a:lnTo>
                  <a:lnTo>
                    <a:pt x="1589" y="2790"/>
                  </a:lnTo>
                  <a:lnTo>
                    <a:pt x="1575" y="2794"/>
                  </a:lnTo>
                  <a:lnTo>
                    <a:pt x="1561" y="2798"/>
                  </a:lnTo>
                  <a:lnTo>
                    <a:pt x="1548" y="2802"/>
                  </a:lnTo>
                  <a:lnTo>
                    <a:pt x="1534" y="2804"/>
                  </a:lnTo>
                  <a:lnTo>
                    <a:pt x="1520" y="2806"/>
                  </a:lnTo>
                  <a:lnTo>
                    <a:pt x="1506" y="2807"/>
                  </a:lnTo>
                  <a:lnTo>
                    <a:pt x="1492" y="2807"/>
                  </a:lnTo>
                  <a:lnTo>
                    <a:pt x="1492" y="2807"/>
                  </a:lnTo>
                  <a:lnTo>
                    <a:pt x="1478" y="2807"/>
                  </a:lnTo>
                  <a:lnTo>
                    <a:pt x="1465" y="2806"/>
                  </a:lnTo>
                  <a:lnTo>
                    <a:pt x="1451" y="2804"/>
                  </a:lnTo>
                  <a:lnTo>
                    <a:pt x="1438" y="2802"/>
                  </a:lnTo>
                  <a:lnTo>
                    <a:pt x="1424" y="2798"/>
                  </a:lnTo>
                  <a:lnTo>
                    <a:pt x="1410" y="2794"/>
                  </a:lnTo>
                  <a:lnTo>
                    <a:pt x="1396" y="2790"/>
                  </a:lnTo>
                  <a:lnTo>
                    <a:pt x="1383" y="2784"/>
                  </a:lnTo>
                  <a:lnTo>
                    <a:pt x="1369" y="2779"/>
                  </a:lnTo>
                  <a:lnTo>
                    <a:pt x="1355" y="2773"/>
                  </a:lnTo>
                  <a:lnTo>
                    <a:pt x="1328" y="2756"/>
                  </a:lnTo>
                  <a:lnTo>
                    <a:pt x="1300" y="2738"/>
                  </a:lnTo>
                  <a:lnTo>
                    <a:pt x="1273" y="2717"/>
                  </a:lnTo>
                  <a:lnTo>
                    <a:pt x="1273" y="2717"/>
                  </a:lnTo>
                  <a:lnTo>
                    <a:pt x="1253" y="2698"/>
                  </a:lnTo>
                  <a:lnTo>
                    <a:pt x="1232" y="2679"/>
                  </a:lnTo>
                  <a:lnTo>
                    <a:pt x="1212" y="2656"/>
                  </a:lnTo>
                  <a:lnTo>
                    <a:pt x="1193" y="2634"/>
                  </a:lnTo>
                  <a:lnTo>
                    <a:pt x="1172" y="2609"/>
                  </a:lnTo>
                  <a:lnTo>
                    <a:pt x="1154" y="2582"/>
                  </a:lnTo>
                  <a:lnTo>
                    <a:pt x="1134" y="2554"/>
                  </a:lnTo>
                  <a:lnTo>
                    <a:pt x="1116" y="2525"/>
                  </a:lnTo>
                  <a:lnTo>
                    <a:pt x="1099" y="2494"/>
                  </a:lnTo>
                  <a:lnTo>
                    <a:pt x="1082" y="2462"/>
                  </a:lnTo>
                  <a:lnTo>
                    <a:pt x="1065" y="2427"/>
                  </a:lnTo>
                  <a:lnTo>
                    <a:pt x="1048" y="2393"/>
                  </a:lnTo>
                  <a:lnTo>
                    <a:pt x="1033" y="2356"/>
                  </a:lnTo>
                  <a:lnTo>
                    <a:pt x="1018" y="2319"/>
                  </a:lnTo>
                  <a:lnTo>
                    <a:pt x="1003" y="2280"/>
                  </a:lnTo>
                  <a:lnTo>
                    <a:pt x="989" y="2240"/>
                  </a:lnTo>
                  <a:lnTo>
                    <a:pt x="989" y="2240"/>
                  </a:lnTo>
                  <a:lnTo>
                    <a:pt x="912" y="2240"/>
                  </a:lnTo>
                  <a:lnTo>
                    <a:pt x="834" y="2240"/>
                  </a:lnTo>
                  <a:lnTo>
                    <a:pt x="829" y="2240"/>
                  </a:lnTo>
                  <a:lnTo>
                    <a:pt x="829" y="2240"/>
                  </a:lnTo>
                  <a:lnTo>
                    <a:pt x="841" y="2277"/>
                  </a:lnTo>
                  <a:lnTo>
                    <a:pt x="853" y="2312"/>
                  </a:lnTo>
                  <a:lnTo>
                    <a:pt x="866" y="2348"/>
                  </a:lnTo>
                  <a:lnTo>
                    <a:pt x="879" y="2383"/>
                  </a:lnTo>
                  <a:lnTo>
                    <a:pt x="893" y="2417"/>
                  </a:lnTo>
                  <a:lnTo>
                    <a:pt x="907" y="2450"/>
                  </a:lnTo>
                  <a:lnTo>
                    <a:pt x="922" y="2482"/>
                  </a:lnTo>
                  <a:lnTo>
                    <a:pt x="937" y="2513"/>
                  </a:lnTo>
                  <a:lnTo>
                    <a:pt x="937" y="2513"/>
                  </a:lnTo>
                  <a:lnTo>
                    <a:pt x="958" y="2556"/>
                  </a:lnTo>
                  <a:lnTo>
                    <a:pt x="982" y="2597"/>
                  </a:lnTo>
                  <a:lnTo>
                    <a:pt x="1007" y="2637"/>
                  </a:lnTo>
                  <a:lnTo>
                    <a:pt x="1031" y="2675"/>
                  </a:lnTo>
                  <a:lnTo>
                    <a:pt x="1058" y="2710"/>
                  </a:lnTo>
                  <a:lnTo>
                    <a:pt x="1085" y="2744"/>
                  </a:lnTo>
                  <a:lnTo>
                    <a:pt x="1113" y="2775"/>
                  </a:lnTo>
                  <a:lnTo>
                    <a:pt x="1143" y="2805"/>
                  </a:lnTo>
                  <a:lnTo>
                    <a:pt x="1143" y="2805"/>
                  </a:lnTo>
                  <a:lnTo>
                    <a:pt x="1100" y="2792"/>
                  </a:lnTo>
                  <a:lnTo>
                    <a:pt x="1058" y="2778"/>
                  </a:lnTo>
                  <a:lnTo>
                    <a:pt x="1017" y="2763"/>
                  </a:lnTo>
                  <a:lnTo>
                    <a:pt x="976" y="2747"/>
                  </a:lnTo>
                  <a:lnTo>
                    <a:pt x="937" y="2729"/>
                  </a:lnTo>
                  <a:lnTo>
                    <a:pt x="898" y="2710"/>
                  </a:lnTo>
                  <a:lnTo>
                    <a:pt x="859" y="2690"/>
                  </a:lnTo>
                  <a:lnTo>
                    <a:pt x="822" y="2668"/>
                  </a:lnTo>
                  <a:lnTo>
                    <a:pt x="784" y="2646"/>
                  </a:lnTo>
                  <a:lnTo>
                    <a:pt x="749" y="2622"/>
                  </a:lnTo>
                  <a:lnTo>
                    <a:pt x="713" y="2597"/>
                  </a:lnTo>
                  <a:lnTo>
                    <a:pt x="679" y="2571"/>
                  </a:lnTo>
                  <a:lnTo>
                    <a:pt x="644" y="2545"/>
                  </a:lnTo>
                  <a:lnTo>
                    <a:pt x="612" y="2517"/>
                  </a:lnTo>
                  <a:lnTo>
                    <a:pt x="580" y="2488"/>
                  </a:lnTo>
                  <a:lnTo>
                    <a:pt x="549" y="2457"/>
                  </a:lnTo>
                  <a:lnTo>
                    <a:pt x="549" y="2457"/>
                  </a:lnTo>
                  <a:lnTo>
                    <a:pt x="525" y="2433"/>
                  </a:lnTo>
                  <a:lnTo>
                    <a:pt x="501" y="2408"/>
                  </a:lnTo>
                  <a:lnTo>
                    <a:pt x="479" y="2382"/>
                  </a:lnTo>
                  <a:lnTo>
                    <a:pt x="456" y="2355"/>
                  </a:lnTo>
                  <a:lnTo>
                    <a:pt x="456" y="2355"/>
                  </a:lnTo>
                  <a:lnTo>
                    <a:pt x="482" y="2338"/>
                  </a:lnTo>
                  <a:lnTo>
                    <a:pt x="509" y="2323"/>
                  </a:lnTo>
                  <a:lnTo>
                    <a:pt x="536" y="2307"/>
                  </a:lnTo>
                  <a:lnTo>
                    <a:pt x="565" y="2292"/>
                  </a:lnTo>
                  <a:lnTo>
                    <a:pt x="594" y="2277"/>
                  </a:lnTo>
                  <a:lnTo>
                    <a:pt x="625" y="2263"/>
                  </a:lnTo>
                  <a:lnTo>
                    <a:pt x="656" y="2249"/>
                  </a:lnTo>
                  <a:lnTo>
                    <a:pt x="687" y="2235"/>
                  </a:lnTo>
                  <a:lnTo>
                    <a:pt x="687" y="2235"/>
                  </a:lnTo>
                  <a:lnTo>
                    <a:pt x="562" y="2232"/>
                  </a:lnTo>
                  <a:lnTo>
                    <a:pt x="498" y="2228"/>
                  </a:lnTo>
                  <a:lnTo>
                    <a:pt x="435" y="2225"/>
                  </a:lnTo>
                  <a:lnTo>
                    <a:pt x="370" y="2221"/>
                  </a:lnTo>
                  <a:lnTo>
                    <a:pt x="305" y="2215"/>
                  </a:lnTo>
                  <a:lnTo>
                    <a:pt x="239" y="2209"/>
                  </a:lnTo>
                  <a:lnTo>
                    <a:pt x="172" y="2200"/>
                  </a:lnTo>
                  <a:lnTo>
                    <a:pt x="172" y="2200"/>
                  </a:lnTo>
                  <a:lnTo>
                    <a:pt x="196" y="2245"/>
                  </a:lnTo>
                  <a:lnTo>
                    <a:pt x="222" y="2289"/>
                  </a:lnTo>
                  <a:lnTo>
                    <a:pt x="249" y="2331"/>
                  </a:lnTo>
                  <a:lnTo>
                    <a:pt x="278" y="2373"/>
                  </a:lnTo>
                  <a:lnTo>
                    <a:pt x="308" y="2413"/>
                  </a:lnTo>
                  <a:lnTo>
                    <a:pt x="339" y="2452"/>
                  </a:lnTo>
                  <a:lnTo>
                    <a:pt x="371" y="2491"/>
                  </a:lnTo>
                  <a:lnTo>
                    <a:pt x="405" y="2528"/>
                  </a:lnTo>
                  <a:lnTo>
                    <a:pt x="440" y="2564"/>
                  </a:lnTo>
                  <a:lnTo>
                    <a:pt x="476" y="2599"/>
                  </a:lnTo>
                  <a:lnTo>
                    <a:pt x="513" y="2633"/>
                  </a:lnTo>
                  <a:lnTo>
                    <a:pt x="551" y="2666"/>
                  </a:lnTo>
                  <a:lnTo>
                    <a:pt x="591" y="2697"/>
                  </a:lnTo>
                  <a:lnTo>
                    <a:pt x="631" y="2727"/>
                  </a:lnTo>
                  <a:lnTo>
                    <a:pt x="672" y="2755"/>
                  </a:lnTo>
                  <a:lnTo>
                    <a:pt x="715" y="2783"/>
                  </a:lnTo>
                  <a:lnTo>
                    <a:pt x="758" y="2809"/>
                  </a:lnTo>
                  <a:lnTo>
                    <a:pt x="803" y="2833"/>
                  </a:lnTo>
                  <a:lnTo>
                    <a:pt x="849" y="2857"/>
                  </a:lnTo>
                  <a:lnTo>
                    <a:pt x="895" y="2878"/>
                  </a:lnTo>
                  <a:lnTo>
                    <a:pt x="941" y="2897"/>
                  </a:lnTo>
                  <a:lnTo>
                    <a:pt x="989" y="2916"/>
                  </a:lnTo>
                  <a:lnTo>
                    <a:pt x="1038" y="2933"/>
                  </a:lnTo>
                  <a:lnTo>
                    <a:pt x="1087" y="2948"/>
                  </a:lnTo>
                  <a:lnTo>
                    <a:pt x="1137" y="2962"/>
                  </a:lnTo>
                  <a:lnTo>
                    <a:pt x="1187" y="2973"/>
                  </a:lnTo>
                  <a:lnTo>
                    <a:pt x="1239" y="2983"/>
                  </a:lnTo>
                  <a:lnTo>
                    <a:pt x="1290" y="2992"/>
                  </a:lnTo>
                  <a:lnTo>
                    <a:pt x="1343" y="2998"/>
                  </a:lnTo>
                  <a:lnTo>
                    <a:pt x="1396" y="3003"/>
                  </a:lnTo>
                  <a:lnTo>
                    <a:pt x="1449" y="3006"/>
                  </a:lnTo>
                  <a:lnTo>
                    <a:pt x="1503" y="3006"/>
                  </a:lnTo>
                  <a:lnTo>
                    <a:pt x="1503" y="3006"/>
                  </a:lnTo>
                  <a:lnTo>
                    <a:pt x="1542" y="3006"/>
                  </a:lnTo>
                  <a:lnTo>
                    <a:pt x="1581" y="3005"/>
                  </a:lnTo>
                  <a:lnTo>
                    <a:pt x="1619" y="3002"/>
                  </a:lnTo>
                  <a:lnTo>
                    <a:pt x="1657" y="2998"/>
                  </a:lnTo>
                  <a:lnTo>
                    <a:pt x="1695" y="2994"/>
                  </a:lnTo>
                  <a:lnTo>
                    <a:pt x="1732" y="2989"/>
                  </a:lnTo>
                  <a:lnTo>
                    <a:pt x="1770" y="2983"/>
                  </a:lnTo>
                  <a:lnTo>
                    <a:pt x="1806" y="2976"/>
                  </a:lnTo>
                  <a:lnTo>
                    <a:pt x="1843" y="2968"/>
                  </a:lnTo>
                  <a:lnTo>
                    <a:pt x="1879" y="2959"/>
                  </a:lnTo>
                  <a:lnTo>
                    <a:pt x="1915" y="2949"/>
                  </a:lnTo>
                  <a:lnTo>
                    <a:pt x="1950" y="2939"/>
                  </a:lnTo>
                  <a:lnTo>
                    <a:pt x="1986" y="2927"/>
                  </a:lnTo>
                  <a:lnTo>
                    <a:pt x="2020" y="2916"/>
                  </a:lnTo>
                  <a:lnTo>
                    <a:pt x="2055" y="2903"/>
                  </a:lnTo>
                  <a:lnTo>
                    <a:pt x="2088" y="2889"/>
                  </a:lnTo>
                  <a:lnTo>
                    <a:pt x="2122" y="2874"/>
                  </a:lnTo>
                  <a:lnTo>
                    <a:pt x="2155" y="2859"/>
                  </a:lnTo>
                  <a:lnTo>
                    <a:pt x="2188" y="2843"/>
                  </a:lnTo>
                  <a:lnTo>
                    <a:pt x="2220" y="2825"/>
                  </a:lnTo>
                  <a:lnTo>
                    <a:pt x="2251" y="2807"/>
                  </a:lnTo>
                  <a:lnTo>
                    <a:pt x="2283" y="2789"/>
                  </a:lnTo>
                  <a:lnTo>
                    <a:pt x="2314" y="2769"/>
                  </a:lnTo>
                  <a:lnTo>
                    <a:pt x="2344" y="2750"/>
                  </a:lnTo>
                  <a:lnTo>
                    <a:pt x="2374" y="2730"/>
                  </a:lnTo>
                  <a:lnTo>
                    <a:pt x="2403" y="2708"/>
                  </a:lnTo>
                  <a:lnTo>
                    <a:pt x="2431" y="2685"/>
                  </a:lnTo>
                  <a:lnTo>
                    <a:pt x="2459" y="2663"/>
                  </a:lnTo>
                  <a:lnTo>
                    <a:pt x="2487" y="2640"/>
                  </a:lnTo>
                  <a:lnTo>
                    <a:pt x="2514" y="2616"/>
                  </a:lnTo>
                  <a:lnTo>
                    <a:pt x="2541" y="2591"/>
                  </a:lnTo>
                  <a:lnTo>
                    <a:pt x="2566" y="2566"/>
                  </a:lnTo>
                  <a:lnTo>
                    <a:pt x="2591" y="2540"/>
                  </a:lnTo>
                  <a:lnTo>
                    <a:pt x="2616" y="2513"/>
                  </a:lnTo>
                  <a:lnTo>
                    <a:pt x="2639" y="2487"/>
                  </a:lnTo>
                  <a:lnTo>
                    <a:pt x="2663" y="2460"/>
                  </a:lnTo>
                  <a:lnTo>
                    <a:pt x="2686" y="2432"/>
                  </a:lnTo>
                  <a:lnTo>
                    <a:pt x="2707" y="2403"/>
                  </a:lnTo>
                  <a:lnTo>
                    <a:pt x="2729" y="2374"/>
                  </a:lnTo>
                  <a:lnTo>
                    <a:pt x="2749" y="2343"/>
                  </a:lnTo>
                  <a:lnTo>
                    <a:pt x="2770" y="2313"/>
                  </a:lnTo>
                  <a:lnTo>
                    <a:pt x="2789" y="2282"/>
                  </a:lnTo>
                  <a:lnTo>
                    <a:pt x="2807" y="2251"/>
                  </a:lnTo>
                  <a:lnTo>
                    <a:pt x="2824" y="2220"/>
                  </a:lnTo>
                  <a:lnTo>
                    <a:pt x="2842" y="2188"/>
                  </a:lnTo>
                  <a:lnTo>
                    <a:pt x="2858" y="2155"/>
                  </a:lnTo>
                  <a:lnTo>
                    <a:pt x="2874" y="2122"/>
                  </a:lnTo>
                  <a:lnTo>
                    <a:pt x="2888" y="2089"/>
                  </a:lnTo>
                  <a:lnTo>
                    <a:pt x="2902" y="2054"/>
                  </a:lnTo>
                  <a:lnTo>
                    <a:pt x="2915" y="2020"/>
                  </a:lnTo>
                  <a:lnTo>
                    <a:pt x="2928" y="1985"/>
                  </a:lnTo>
                  <a:lnTo>
                    <a:pt x="2938" y="1950"/>
                  </a:lnTo>
                  <a:lnTo>
                    <a:pt x="2949" y="1914"/>
                  </a:lnTo>
                  <a:lnTo>
                    <a:pt x="2959" y="1879"/>
                  </a:lnTo>
                  <a:lnTo>
                    <a:pt x="2967" y="1842"/>
                  </a:lnTo>
                  <a:lnTo>
                    <a:pt x="2976" y="1806"/>
                  </a:lnTo>
                  <a:lnTo>
                    <a:pt x="2982" y="1769"/>
                  </a:lnTo>
                  <a:lnTo>
                    <a:pt x="2989" y="1731"/>
                  </a:lnTo>
                  <a:lnTo>
                    <a:pt x="2994" y="1695"/>
                  </a:lnTo>
                  <a:lnTo>
                    <a:pt x="2998" y="1657"/>
                  </a:lnTo>
                  <a:lnTo>
                    <a:pt x="3002" y="1619"/>
                  </a:lnTo>
                  <a:lnTo>
                    <a:pt x="3004" y="1581"/>
                  </a:lnTo>
                  <a:lnTo>
                    <a:pt x="3006" y="1542"/>
                  </a:lnTo>
                  <a:lnTo>
                    <a:pt x="3006" y="1503"/>
                  </a:lnTo>
                  <a:lnTo>
                    <a:pt x="3006" y="1503"/>
                  </a:lnTo>
                  <a:lnTo>
                    <a:pt x="3006" y="1503"/>
                  </a:lnTo>
                  <a:lnTo>
                    <a:pt x="3006" y="1464"/>
                  </a:lnTo>
                  <a:lnTo>
                    <a:pt x="3004" y="1426"/>
                  </a:lnTo>
                  <a:lnTo>
                    <a:pt x="3002" y="1387"/>
                  </a:lnTo>
                  <a:lnTo>
                    <a:pt x="2998" y="1350"/>
                  </a:lnTo>
                  <a:lnTo>
                    <a:pt x="2994" y="1312"/>
                  </a:lnTo>
                  <a:lnTo>
                    <a:pt x="2989" y="1274"/>
                  </a:lnTo>
                  <a:lnTo>
                    <a:pt x="2982" y="1237"/>
                  </a:lnTo>
                  <a:lnTo>
                    <a:pt x="2976" y="1200"/>
                  </a:lnTo>
                  <a:lnTo>
                    <a:pt x="2967" y="1164"/>
                  </a:lnTo>
                  <a:lnTo>
                    <a:pt x="2959" y="1127"/>
                  </a:lnTo>
                  <a:lnTo>
                    <a:pt x="2949" y="1092"/>
                  </a:lnTo>
                  <a:lnTo>
                    <a:pt x="2938" y="1056"/>
                  </a:lnTo>
                  <a:lnTo>
                    <a:pt x="2928" y="1021"/>
                  </a:lnTo>
                  <a:lnTo>
                    <a:pt x="2915" y="986"/>
                  </a:lnTo>
                  <a:lnTo>
                    <a:pt x="2902" y="952"/>
                  </a:lnTo>
                  <a:lnTo>
                    <a:pt x="2888" y="917"/>
                  </a:lnTo>
                  <a:lnTo>
                    <a:pt x="2874" y="884"/>
                  </a:lnTo>
                  <a:lnTo>
                    <a:pt x="2858" y="852"/>
                  </a:lnTo>
                  <a:lnTo>
                    <a:pt x="2842" y="818"/>
                  </a:lnTo>
                  <a:lnTo>
                    <a:pt x="2824" y="786"/>
                  </a:lnTo>
                  <a:lnTo>
                    <a:pt x="2807" y="755"/>
                  </a:lnTo>
                  <a:lnTo>
                    <a:pt x="2789" y="724"/>
                  </a:lnTo>
                  <a:lnTo>
                    <a:pt x="2770" y="693"/>
                  </a:lnTo>
                  <a:lnTo>
                    <a:pt x="2749" y="662"/>
                  </a:lnTo>
                  <a:lnTo>
                    <a:pt x="2729" y="632"/>
                  </a:lnTo>
                  <a:lnTo>
                    <a:pt x="2707" y="603"/>
                  </a:lnTo>
                  <a:lnTo>
                    <a:pt x="2686" y="575"/>
                  </a:lnTo>
                  <a:lnTo>
                    <a:pt x="2663" y="546"/>
                  </a:lnTo>
                  <a:lnTo>
                    <a:pt x="2639" y="519"/>
                  </a:lnTo>
                  <a:lnTo>
                    <a:pt x="2616" y="492"/>
                  </a:lnTo>
                  <a:lnTo>
                    <a:pt x="2591" y="466"/>
                  </a:lnTo>
                  <a:lnTo>
                    <a:pt x="2566" y="440"/>
                  </a:lnTo>
                  <a:lnTo>
                    <a:pt x="2541" y="415"/>
                  </a:lnTo>
                  <a:lnTo>
                    <a:pt x="2514" y="390"/>
                  </a:lnTo>
                  <a:lnTo>
                    <a:pt x="2487" y="367"/>
                  </a:lnTo>
                  <a:lnTo>
                    <a:pt x="2459" y="343"/>
                  </a:lnTo>
                  <a:lnTo>
                    <a:pt x="2431" y="320"/>
                  </a:lnTo>
                  <a:lnTo>
                    <a:pt x="2403" y="298"/>
                  </a:lnTo>
                  <a:lnTo>
                    <a:pt x="2374" y="277"/>
                  </a:lnTo>
                  <a:lnTo>
                    <a:pt x="2344" y="256"/>
                  </a:lnTo>
                  <a:lnTo>
                    <a:pt x="2314" y="236"/>
                  </a:lnTo>
                  <a:lnTo>
                    <a:pt x="2283" y="217"/>
                  </a:lnTo>
                  <a:lnTo>
                    <a:pt x="2251" y="199"/>
                  </a:lnTo>
                  <a:lnTo>
                    <a:pt x="2220" y="181"/>
                  </a:lnTo>
                  <a:lnTo>
                    <a:pt x="2188" y="164"/>
                  </a:lnTo>
                  <a:lnTo>
                    <a:pt x="2155" y="147"/>
                  </a:lnTo>
                  <a:lnTo>
                    <a:pt x="2122" y="132"/>
                  </a:lnTo>
                  <a:lnTo>
                    <a:pt x="2088" y="117"/>
                  </a:lnTo>
                  <a:lnTo>
                    <a:pt x="2055" y="104"/>
                  </a:lnTo>
                  <a:lnTo>
                    <a:pt x="2020" y="90"/>
                  </a:lnTo>
                  <a:lnTo>
                    <a:pt x="1986" y="78"/>
                  </a:lnTo>
                  <a:lnTo>
                    <a:pt x="1950" y="67"/>
                  </a:lnTo>
                  <a:lnTo>
                    <a:pt x="1915" y="57"/>
                  </a:lnTo>
                  <a:lnTo>
                    <a:pt x="1879" y="47"/>
                  </a:lnTo>
                  <a:lnTo>
                    <a:pt x="1843" y="38"/>
                  </a:lnTo>
                  <a:lnTo>
                    <a:pt x="1806" y="30"/>
                  </a:lnTo>
                  <a:lnTo>
                    <a:pt x="1770" y="22"/>
                  </a:lnTo>
                  <a:lnTo>
                    <a:pt x="1732" y="17"/>
                  </a:lnTo>
                  <a:lnTo>
                    <a:pt x="1695" y="12"/>
                  </a:lnTo>
                  <a:lnTo>
                    <a:pt x="1657" y="7"/>
                  </a:lnTo>
                  <a:lnTo>
                    <a:pt x="1619" y="4"/>
                  </a:lnTo>
                  <a:lnTo>
                    <a:pt x="1581" y="1"/>
                  </a:lnTo>
                  <a:lnTo>
                    <a:pt x="1542" y="0"/>
                  </a:lnTo>
                  <a:lnTo>
                    <a:pt x="1503" y="0"/>
                  </a:lnTo>
                  <a:lnTo>
                    <a:pt x="1503" y="0"/>
                  </a:lnTo>
                  <a:close/>
                  <a:moveTo>
                    <a:pt x="728" y="1427"/>
                  </a:moveTo>
                  <a:lnTo>
                    <a:pt x="156" y="1427"/>
                  </a:lnTo>
                  <a:lnTo>
                    <a:pt x="156" y="1427"/>
                  </a:lnTo>
                  <a:lnTo>
                    <a:pt x="160" y="1382"/>
                  </a:lnTo>
                  <a:lnTo>
                    <a:pt x="164" y="1338"/>
                  </a:lnTo>
                  <a:lnTo>
                    <a:pt x="170" y="1294"/>
                  </a:lnTo>
                  <a:lnTo>
                    <a:pt x="178" y="1251"/>
                  </a:lnTo>
                  <a:lnTo>
                    <a:pt x="186" y="1208"/>
                  </a:lnTo>
                  <a:lnTo>
                    <a:pt x="196" y="1166"/>
                  </a:lnTo>
                  <a:lnTo>
                    <a:pt x="208" y="1124"/>
                  </a:lnTo>
                  <a:lnTo>
                    <a:pt x="221" y="1082"/>
                  </a:lnTo>
                  <a:lnTo>
                    <a:pt x="235" y="1041"/>
                  </a:lnTo>
                  <a:lnTo>
                    <a:pt x="250" y="1001"/>
                  </a:lnTo>
                  <a:lnTo>
                    <a:pt x="267" y="961"/>
                  </a:lnTo>
                  <a:lnTo>
                    <a:pt x="284" y="923"/>
                  </a:lnTo>
                  <a:lnTo>
                    <a:pt x="304" y="885"/>
                  </a:lnTo>
                  <a:lnTo>
                    <a:pt x="323" y="847"/>
                  </a:lnTo>
                  <a:lnTo>
                    <a:pt x="344" y="811"/>
                  </a:lnTo>
                  <a:lnTo>
                    <a:pt x="367" y="774"/>
                  </a:lnTo>
                  <a:lnTo>
                    <a:pt x="367" y="774"/>
                  </a:lnTo>
                  <a:lnTo>
                    <a:pt x="411" y="803"/>
                  </a:lnTo>
                  <a:lnTo>
                    <a:pt x="458" y="830"/>
                  </a:lnTo>
                  <a:lnTo>
                    <a:pt x="507" y="856"/>
                  </a:lnTo>
                  <a:lnTo>
                    <a:pt x="557" y="881"/>
                  </a:lnTo>
                  <a:lnTo>
                    <a:pt x="610" y="904"/>
                  </a:lnTo>
                  <a:lnTo>
                    <a:pt x="665" y="926"/>
                  </a:lnTo>
                  <a:lnTo>
                    <a:pt x="721" y="946"/>
                  </a:lnTo>
                  <a:lnTo>
                    <a:pt x="779" y="966"/>
                  </a:lnTo>
                  <a:lnTo>
                    <a:pt x="779" y="966"/>
                  </a:lnTo>
                  <a:lnTo>
                    <a:pt x="769" y="1019"/>
                  </a:lnTo>
                  <a:lnTo>
                    <a:pt x="759" y="1075"/>
                  </a:lnTo>
                  <a:lnTo>
                    <a:pt x="751" y="1132"/>
                  </a:lnTo>
                  <a:lnTo>
                    <a:pt x="744" y="1189"/>
                  </a:lnTo>
                  <a:lnTo>
                    <a:pt x="738" y="1247"/>
                  </a:lnTo>
                  <a:lnTo>
                    <a:pt x="734" y="1307"/>
                  </a:lnTo>
                  <a:lnTo>
                    <a:pt x="730" y="1366"/>
                  </a:lnTo>
                  <a:lnTo>
                    <a:pt x="728" y="1427"/>
                  </a:lnTo>
                  <a:lnTo>
                    <a:pt x="728" y="1427"/>
                  </a:lnTo>
                  <a:close/>
                  <a:moveTo>
                    <a:pt x="814" y="816"/>
                  </a:moveTo>
                  <a:lnTo>
                    <a:pt x="814" y="816"/>
                  </a:lnTo>
                  <a:lnTo>
                    <a:pt x="764" y="799"/>
                  </a:lnTo>
                  <a:lnTo>
                    <a:pt x="714" y="781"/>
                  </a:lnTo>
                  <a:lnTo>
                    <a:pt x="666" y="762"/>
                  </a:lnTo>
                  <a:lnTo>
                    <a:pt x="621" y="742"/>
                  </a:lnTo>
                  <a:lnTo>
                    <a:pt x="577" y="720"/>
                  </a:lnTo>
                  <a:lnTo>
                    <a:pt x="535" y="698"/>
                  </a:lnTo>
                  <a:lnTo>
                    <a:pt x="494" y="675"/>
                  </a:lnTo>
                  <a:lnTo>
                    <a:pt x="456" y="651"/>
                  </a:lnTo>
                  <a:lnTo>
                    <a:pt x="456" y="651"/>
                  </a:lnTo>
                  <a:lnTo>
                    <a:pt x="479" y="625"/>
                  </a:lnTo>
                  <a:lnTo>
                    <a:pt x="501" y="598"/>
                  </a:lnTo>
                  <a:lnTo>
                    <a:pt x="525" y="573"/>
                  </a:lnTo>
                  <a:lnTo>
                    <a:pt x="549" y="548"/>
                  </a:lnTo>
                  <a:lnTo>
                    <a:pt x="549" y="548"/>
                  </a:lnTo>
                  <a:lnTo>
                    <a:pt x="580" y="518"/>
                  </a:lnTo>
                  <a:lnTo>
                    <a:pt x="612" y="489"/>
                  </a:lnTo>
                  <a:lnTo>
                    <a:pt x="645" y="461"/>
                  </a:lnTo>
                  <a:lnTo>
                    <a:pt x="679" y="433"/>
                  </a:lnTo>
                  <a:lnTo>
                    <a:pt x="713" y="408"/>
                  </a:lnTo>
                  <a:lnTo>
                    <a:pt x="749" y="383"/>
                  </a:lnTo>
                  <a:lnTo>
                    <a:pt x="785" y="359"/>
                  </a:lnTo>
                  <a:lnTo>
                    <a:pt x="823" y="337"/>
                  </a:lnTo>
                  <a:lnTo>
                    <a:pt x="860" y="315"/>
                  </a:lnTo>
                  <a:lnTo>
                    <a:pt x="899" y="296"/>
                  </a:lnTo>
                  <a:lnTo>
                    <a:pt x="938" y="276"/>
                  </a:lnTo>
                  <a:lnTo>
                    <a:pt x="979" y="259"/>
                  </a:lnTo>
                  <a:lnTo>
                    <a:pt x="1018" y="242"/>
                  </a:lnTo>
                  <a:lnTo>
                    <a:pt x="1060" y="227"/>
                  </a:lnTo>
                  <a:lnTo>
                    <a:pt x="1102" y="213"/>
                  </a:lnTo>
                  <a:lnTo>
                    <a:pt x="1144" y="201"/>
                  </a:lnTo>
                  <a:lnTo>
                    <a:pt x="1144" y="201"/>
                  </a:lnTo>
                  <a:lnTo>
                    <a:pt x="1118" y="228"/>
                  </a:lnTo>
                  <a:lnTo>
                    <a:pt x="1091" y="257"/>
                  </a:lnTo>
                  <a:lnTo>
                    <a:pt x="1067" y="287"/>
                  </a:lnTo>
                  <a:lnTo>
                    <a:pt x="1042" y="319"/>
                  </a:lnTo>
                  <a:lnTo>
                    <a:pt x="1018" y="353"/>
                  </a:lnTo>
                  <a:lnTo>
                    <a:pt x="996" y="387"/>
                  </a:lnTo>
                  <a:lnTo>
                    <a:pt x="973" y="425"/>
                  </a:lnTo>
                  <a:lnTo>
                    <a:pt x="953" y="462"/>
                  </a:lnTo>
                  <a:lnTo>
                    <a:pt x="932" y="502"/>
                  </a:lnTo>
                  <a:lnTo>
                    <a:pt x="913" y="543"/>
                  </a:lnTo>
                  <a:lnTo>
                    <a:pt x="894" y="585"/>
                  </a:lnTo>
                  <a:lnTo>
                    <a:pt x="877" y="629"/>
                  </a:lnTo>
                  <a:lnTo>
                    <a:pt x="859" y="674"/>
                  </a:lnTo>
                  <a:lnTo>
                    <a:pt x="843" y="720"/>
                  </a:lnTo>
                  <a:lnTo>
                    <a:pt x="828" y="768"/>
                  </a:lnTo>
                  <a:lnTo>
                    <a:pt x="814" y="816"/>
                  </a:lnTo>
                  <a:lnTo>
                    <a:pt x="814" y="816"/>
                  </a:lnTo>
                  <a:close/>
                  <a:moveTo>
                    <a:pt x="1478" y="913"/>
                  </a:moveTo>
                  <a:lnTo>
                    <a:pt x="1478" y="913"/>
                  </a:lnTo>
                  <a:lnTo>
                    <a:pt x="1410" y="912"/>
                  </a:lnTo>
                  <a:lnTo>
                    <a:pt x="1342" y="910"/>
                  </a:lnTo>
                  <a:lnTo>
                    <a:pt x="1276" y="905"/>
                  </a:lnTo>
                  <a:lnTo>
                    <a:pt x="1211" y="899"/>
                  </a:lnTo>
                  <a:lnTo>
                    <a:pt x="1146" y="890"/>
                  </a:lnTo>
                  <a:lnTo>
                    <a:pt x="1084" y="881"/>
                  </a:lnTo>
                  <a:lnTo>
                    <a:pt x="1022" y="869"/>
                  </a:lnTo>
                  <a:lnTo>
                    <a:pt x="963" y="856"/>
                  </a:lnTo>
                  <a:lnTo>
                    <a:pt x="963" y="856"/>
                  </a:lnTo>
                  <a:lnTo>
                    <a:pt x="973" y="816"/>
                  </a:lnTo>
                  <a:lnTo>
                    <a:pt x="986" y="776"/>
                  </a:lnTo>
                  <a:lnTo>
                    <a:pt x="999" y="738"/>
                  </a:lnTo>
                  <a:lnTo>
                    <a:pt x="1013" y="700"/>
                  </a:lnTo>
                  <a:lnTo>
                    <a:pt x="1027" y="663"/>
                  </a:lnTo>
                  <a:lnTo>
                    <a:pt x="1042" y="628"/>
                  </a:lnTo>
                  <a:lnTo>
                    <a:pt x="1057" y="594"/>
                  </a:lnTo>
                  <a:lnTo>
                    <a:pt x="1073" y="561"/>
                  </a:lnTo>
                  <a:lnTo>
                    <a:pt x="1073" y="561"/>
                  </a:lnTo>
                  <a:lnTo>
                    <a:pt x="1096" y="518"/>
                  </a:lnTo>
                  <a:lnTo>
                    <a:pt x="1119" y="477"/>
                  </a:lnTo>
                  <a:lnTo>
                    <a:pt x="1143" y="439"/>
                  </a:lnTo>
                  <a:lnTo>
                    <a:pt x="1168" y="403"/>
                  </a:lnTo>
                  <a:lnTo>
                    <a:pt x="1194" y="371"/>
                  </a:lnTo>
                  <a:lnTo>
                    <a:pt x="1219" y="341"/>
                  </a:lnTo>
                  <a:lnTo>
                    <a:pt x="1246" y="314"/>
                  </a:lnTo>
                  <a:lnTo>
                    <a:pt x="1273" y="289"/>
                  </a:lnTo>
                  <a:lnTo>
                    <a:pt x="1273" y="289"/>
                  </a:lnTo>
                  <a:lnTo>
                    <a:pt x="1300" y="268"/>
                  </a:lnTo>
                  <a:lnTo>
                    <a:pt x="1328" y="249"/>
                  </a:lnTo>
                  <a:lnTo>
                    <a:pt x="1355" y="234"/>
                  </a:lnTo>
                  <a:lnTo>
                    <a:pt x="1369" y="227"/>
                  </a:lnTo>
                  <a:lnTo>
                    <a:pt x="1383" y="221"/>
                  </a:lnTo>
                  <a:lnTo>
                    <a:pt x="1396" y="216"/>
                  </a:lnTo>
                  <a:lnTo>
                    <a:pt x="1410" y="212"/>
                  </a:lnTo>
                  <a:lnTo>
                    <a:pt x="1424" y="207"/>
                  </a:lnTo>
                  <a:lnTo>
                    <a:pt x="1438" y="204"/>
                  </a:lnTo>
                  <a:lnTo>
                    <a:pt x="1451" y="202"/>
                  </a:lnTo>
                  <a:lnTo>
                    <a:pt x="1465" y="200"/>
                  </a:lnTo>
                  <a:lnTo>
                    <a:pt x="1478" y="199"/>
                  </a:lnTo>
                  <a:lnTo>
                    <a:pt x="1492" y="199"/>
                  </a:lnTo>
                  <a:lnTo>
                    <a:pt x="1492" y="199"/>
                  </a:lnTo>
                  <a:lnTo>
                    <a:pt x="1506" y="199"/>
                  </a:lnTo>
                  <a:lnTo>
                    <a:pt x="1520" y="200"/>
                  </a:lnTo>
                  <a:lnTo>
                    <a:pt x="1534" y="202"/>
                  </a:lnTo>
                  <a:lnTo>
                    <a:pt x="1548" y="204"/>
                  </a:lnTo>
                  <a:lnTo>
                    <a:pt x="1561" y="207"/>
                  </a:lnTo>
                  <a:lnTo>
                    <a:pt x="1575" y="212"/>
                  </a:lnTo>
                  <a:lnTo>
                    <a:pt x="1589" y="216"/>
                  </a:lnTo>
                  <a:lnTo>
                    <a:pt x="1603" y="221"/>
                  </a:lnTo>
                  <a:lnTo>
                    <a:pt x="1616" y="227"/>
                  </a:lnTo>
                  <a:lnTo>
                    <a:pt x="1630" y="234"/>
                  </a:lnTo>
                  <a:lnTo>
                    <a:pt x="1657" y="249"/>
                  </a:lnTo>
                  <a:lnTo>
                    <a:pt x="1685" y="268"/>
                  </a:lnTo>
                  <a:lnTo>
                    <a:pt x="1712" y="289"/>
                  </a:lnTo>
                  <a:lnTo>
                    <a:pt x="1712" y="289"/>
                  </a:lnTo>
                  <a:lnTo>
                    <a:pt x="1735" y="310"/>
                  </a:lnTo>
                  <a:lnTo>
                    <a:pt x="1758" y="332"/>
                  </a:lnTo>
                  <a:lnTo>
                    <a:pt x="1781" y="358"/>
                  </a:lnTo>
                  <a:lnTo>
                    <a:pt x="1803" y="385"/>
                  </a:lnTo>
                  <a:lnTo>
                    <a:pt x="1825" y="414"/>
                  </a:lnTo>
                  <a:lnTo>
                    <a:pt x="1846" y="445"/>
                  </a:lnTo>
                  <a:lnTo>
                    <a:pt x="1867" y="477"/>
                  </a:lnTo>
                  <a:lnTo>
                    <a:pt x="1886" y="513"/>
                  </a:lnTo>
                  <a:lnTo>
                    <a:pt x="1905" y="548"/>
                  </a:lnTo>
                  <a:lnTo>
                    <a:pt x="1925" y="587"/>
                  </a:lnTo>
                  <a:lnTo>
                    <a:pt x="1943" y="627"/>
                  </a:lnTo>
                  <a:lnTo>
                    <a:pt x="1960" y="669"/>
                  </a:lnTo>
                  <a:lnTo>
                    <a:pt x="1976" y="712"/>
                  </a:lnTo>
                  <a:lnTo>
                    <a:pt x="1992" y="756"/>
                  </a:lnTo>
                  <a:lnTo>
                    <a:pt x="2007" y="802"/>
                  </a:lnTo>
                  <a:lnTo>
                    <a:pt x="2021" y="850"/>
                  </a:lnTo>
                  <a:lnTo>
                    <a:pt x="2021" y="850"/>
                  </a:lnTo>
                  <a:lnTo>
                    <a:pt x="1958" y="865"/>
                  </a:lnTo>
                  <a:lnTo>
                    <a:pt x="1893" y="876"/>
                  </a:lnTo>
                  <a:lnTo>
                    <a:pt x="1828" y="888"/>
                  </a:lnTo>
                  <a:lnTo>
                    <a:pt x="1760" y="897"/>
                  </a:lnTo>
                  <a:lnTo>
                    <a:pt x="1691" y="904"/>
                  </a:lnTo>
                  <a:lnTo>
                    <a:pt x="1621" y="909"/>
                  </a:lnTo>
                  <a:lnTo>
                    <a:pt x="1551" y="912"/>
                  </a:lnTo>
                  <a:lnTo>
                    <a:pt x="1478" y="913"/>
                  </a:lnTo>
                  <a:lnTo>
                    <a:pt x="1478" y="9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7" name="Freeform 22">
              <a:extLst>
                <a:ext uri="{FF2B5EF4-FFF2-40B4-BE49-F238E27FC236}">
                  <a16:creationId xmlns:a16="http://schemas.microsoft.com/office/drawing/2014/main" id="{E8C1FB90-9CB6-4B77-8CF1-55ADF41884DE}"/>
                </a:ext>
              </a:extLst>
            </p:cNvPr>
            <p:cNvSpPr>
              <a:spLocks/>
            </p:cNvSpPr>
            <p:nvPr/>
          </p:nvSpPr>
          <p:spPr bwMode="auto">
            <a:xfrm>
              <a:off x="7180263" y="4862513"/>
              <a:ext cx="701675" cy="249238"/>
            </a:xfrm>
            <a:custGeom>
              <a:avLst/>
              <a:gdLst>
                <a:gd name="T0" fmla="*/ 2057 w 3093"/>
                <a:gd name="T1" fmla="*/ 0 h 1097"/>
                <a:gd name="T2" fmla="*/ 2024 w 3093"/>
                <a:gd name="T3" fmla="*/ 6 h 1097"/>
                <a:gd name="T4" fmla="*/ 1997 w 3093"/>
                <a:gd name="T5" fmla="*/ 19 h 1097"/>
                <a:gd name="T6" fmla="*/ 1978 w 3093"/>
                <a:gd name="T7" fmla="*/ 40 h 1097"/>
                <a:gd name="T8" fmla="*/ 1965 w 3093"/>
                <a:gd name="T9" fmla="*/ 90 h 1097"/>
                <a:gd name="T10" fmla="*/ 1989 w 3093"/>
                <a:gd name="T11" fmla="*/ 160 h 1097"/>
                <a:gd name="T12" fmla="*/ 2032 w 3093"/>
                <a:gd name="T13" fmla="*/ 222 h 1097"/>
                <a:gd name="T14" fmla="*/ 1704 w 3093"/>
                <a:gd name="T15" fmla="*/ 305 h 1097"/>
                <a:gd name="T16" fmla="*/ 1371 w 3093"/>
                <a:gd name="T17" fmla="*/ 376 h 1097"/>
                <a:gd name="T18" fmla="*/ 1038 w 3093"/>
                <a:gd name="T19" fmla="*/ 429 h 1097"/>
                <a:gd name="T20" fmla="*/ 716 w 3093"/>
                <a:gd name="T21" fmla="*/ 459 h 1097"/>
                <a:gd name="T22" fmla="*/ 564 w 3093"/>
                <a:gd name="T23" fmla="*/ 468 h 1097"/>
                <a:gd name="T24" fmla="*/ 435 w 3093"/>
                <a:gd name="T25" fmla="*/ 466 h 1097"/>
                <a:gd name="T26" fmla="*/ 342 w 3093"/>
                <a:gd name="T27" fmla="*/ 455 h 1097"/>
                <a:gd name="T28" fmla="*/ 287 w 3093"/>
                <a:gd name="T29" fmla="*/ 439 h 1097"/>
                <a:gd name="T30" fmla="*/ 242 w 3093"/>
                <a:gd name="T31" fmla="*/ 409 h 1097"/>
                <a:gd name="T32" fmla="*/ 228 w 3093"/>
                <a:gd name="T33" fmla="*/ 382 h 1097"/>
                <a:gd name="T34" fmla="*/ 238 w 3093"/>
                <a:gd name="T35" fmla="*/ 382 h 1097"/>
                <a:gd name="T36" fmla="*/ 305 w 3093"/>
                <a:gd name="T37" fmla="*/ 398 h 1097"/>
                <a:gd name="T38" fmla="*/ 360 w 3093"/>
                <a:gd name="T39" fmla="*/ 351 h 1097"/>
                <a:gd name="T40" fmla="*/ 360 w 3093"/>
                <a:gd name="T41" fmla="*/ 223 h 1097"/>
                <a:gd name="T42" fmla="*/ 301 w 3093"/>
                <a:gd name="T43" fmla="*/ 213 h 1097"/>
                <a:gd name="T44" fmla="*/ 186 w 3093"/>
                <a:gd name="T45" fmla="*/ 263 h 1097"/>
                <a:gd name="T46" fmla="*/ 90 w 3093"/>
                <a:gd name="T47" fmla="*/ 329 h 1097"/>
                <a:gd name="T48" fmla="*/ 31 w 3093"/>
                <a:gd name="T49" fmla="*/ 400 h 1097"/>
                <a:gd name="T50" fmla="*/ 11 w 3093"/>
                <a:gd name="T51" fmla="*/ 447 h 1097"/>
                <a:gd name="T52" fmla="*/ 1 w 3093"/>
                <a:gd name="T53" fmla="*/ 495 h 1097"/>
                <a:gd name="T54" fmla="*/ 3 w 3093"/>
                <a:gd name="T55" fmla="*/ 563 h 1097"/>
                <a:gd name="T56" fmla="*/ 24 w 3093"/>
                <a:gd name="T57" fmla="*/ 623 h 1097"/>
                <a:gd name="T58" fmla="*/ 61 w 3093"/>
                <a:gd name="T59" fmla="*/ 677 h 1097"/>
                <a:gd name="T60" fmla="*/ 114 w 3093"/>
                <a:gd name="T61" fmla="*/ 723 h 1097"/>
                <a:gd name="T62" fmla="*/ 181 w 3093"/>
                <a:gd name="T63" fmla="*/ 764 h 1097"/>
                <a:gd name="T64" fmla="*/ 348 w 3093"/>
                <a:gd name="T65" fmla="*/ 828 h 1097"/>
                <a:gd name="T66" fmla="*/ 551 w 3093"/>
                <a:gd name="T67" fmla="*/ 874 h 1097"/>
                <a:gd name="T68" fmla="*/ 777 w 3093"/>
                <a:gd name="T69" fmla="*/ 904 h 1097"/>
                <a:gd name="T70" fmla="*/ 1073 w 3093"/>
                <a:gd name="T71" fmla="*/ 924 h 1097"/>
                <a:gd name="T72" fmla="*/ 1416 w 3093"/>
                <a:gd name="T73" fmla="*/ 933 h 1097"/>
                <a:gd name="T74" fmla="*/ 1865 w 3093"/>
                <a:gd name="T75" fmla="*/ 918 h 1097"/>
                <a:gd name="T76" fmla="*/ 2201 w 3093"/>
                <a:gd name="T77" fmla="*/ 892 h 1097"/>
                <a:gd name="T78" fmla="*/ 2192 w 3093"/>
                <a:gd name="T79" fmla="*/ 976 h 1097"/>
                <a:gd name="T80" fmla="*/ 2205 w 3093"/>
                <a:gd name="T81" fmla="*/ 1049 h 1097"/>
                <a:gd name="T82" fmla="*/ 2239 w 3093"/>
                <a:gd name="T83" fmla="*/ 1087 h 1097"/>
                <a:gd name="T84" fmla="*/ 2266 w 3093"/>
                <a:gd name="T85" fmla="*/ 1096 h 1097"/>
                <a:gd name="T86" fmla="*/ 2296 w 3093"/>
                <a:gd name="T87" fmla="*/ 1096 h 1097"/>
                <a:gd name="T88" fmla="*/ 2328 w 3093"/>
                <a:gd name="T89" fmla="*/ 1084 h 1097"/>
                <a:gd name="T90" fmla="*/ 2375 w 3093"/>
                <a:gd name="T91" fmla="*/ 1047 h 1097"/>
                <a:gd name="T92" fmla="*/ 2755 w 3093"/>
                <a:gd name="T93" fmla="*/ 665 h 1097"/>
                <a:gd name="T94" fmla="*/ 2951 w 3093"/>
                <a:gd name="T95" fmla="*/ 272 h 1097"/>
                <a:gd name="T96" fmla="*/ 2163 w 3093"/>
                <a:gd name="T97" fmla="*/ 24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3" h="1097">
                  <a:moveTo>
                    <a:pt x="2088" y="4"/>
                  </a:moveTo>
                  <a:lnTo>
                    <a:pt x="2088" y="4"/>
                  </a:lnTo>
                  <a:lnTo>
                    <a:pt x="2067" y="1"/>
                  </a:lnTo>
                  <a:lnTo>
                    <a:pt x="2057" y="0"/>
                  </a:lnTo>
                  <a:lnTo>
                    <a:pt x="2049" y="0"/>
                  </a:lnTo>
                  <a:lnTo>
                    <a:pt x="2040" y="1"/>
                  </a:lnTo>
                  <a:lnTo>
                    <a:pt x="2032" y="4"/>
                  </a:lnTo>
                  <a:lnTo>
                    <a:pt x="2024" y="6"/>
                  </a:lnTo>
                  <a:lnTo>
                    <a:pt x="2017" y="8"/>
                  </a:lnTo>
                  <a:lnTo>
                    <a:pt x="2010" y="11"/>
                  </a:lnTo>
                  <a:lnTo>
                    <a:pt x="2004" y="14"/>
                  </a:lnTo>
                  <a:lnTo>
                    <a:pt x="1997" y="19"/>
                  </a:lnTo>
                  <a:lnTo>
                    <a:pt x="1992" y="23"/>
                  </a:lnTo>
                  <a:lnTo>
                    <a:pt x="1986" y="28"/>
                  </a:lnTo>
                  <a:lnTo>
                    <a:pt x="1982" y="34"/>
                  </a:lnTo>
                  <a:lnTo>
                    <a:pt x="1978" y="40"/>
                  </a:lnTo>
                  <a:lnTo>
                    <a:pt x="1975" y="45"/>
                  </a:lnTo>
                  <a:lnTo>
                    <a:pt x="1969" y="59"/>
                  </a:lnTo>
                  <a:lnTo>
                    <a:pt x="1966" y="75"/>
                  </a:lnTo>
                  <a:lnTo>
                    <a:pt x="1965" y="90"/>
                  </a:lnTo>
                  <a:lnTo>
                    <a:pt x="1967" y="107"/>
                  </a:lnTo>
                  <a:lnTo>
                    <a:pt x="1971" y="124"/>
                  </a:lnTo>
                  <a:lnTo>
                    <a:pt x="1979" y="141"/>
                  </a:lnTo>
                  <a:lnTo>
                    <a:pt x="1989" y="160"/>
                  </a:lnTo>
                  <a:lnTo>
                    <a:pt x="2000" y="178"/>
                  </a:lnTo>
                  <a:lnTo>
                    <a:pt x="2000" y="178"/>
                  </a:lnTo>
                  <a:lnTo>
                    <a:pt x="2017" y="198"/>
                  </a:lnTo>
                  <a:lnTo>
                    <a:pt x="2032" y="222"/>
                  </a:lnTo>
                  <a:lnTo>
                    <a:pt x="2032" y="222"/>
                  </a:lnTo>
                  <a:lnTo>
                    <a:pt x="1869" y="264"/>
                  </a:lnTo>
                  <a:lnTo>
                    <a:pt x="1787" y="284"/>
                  </a:lnTo>
                  <a:lnTo>
                    <a:pt x="1704" y="305"/>
                  </a:lnTo>
                  <a:lnTo>
                    <a:pt x="1621" y="323"/>
                  </a:lnTo>
                  <a:lnTo>
                    <a:pt x="1537" y="342"/>
                  </a:lnTo>
                  <a:lnTo>
                    <a:pt x="1454" y="360"/>
                  </a:lnTo>
                  <a:lnTo>
                    <a:pt x="1371" y="376"/>
                  </a:lnTo>
                  <a:lnTo>
                    <a:pt x="1287" y="391"/>
                  </a:lnTo>
                  <a:lnTo>
                    <a:pt x="1204" y="406"/>
                  </a:lnTo>
                  <a:lnTo>
                    <a:pt x="1121" y="418"/>
                  </a:lnTo>
                  <a:lnTo>
                    <a:pt x="1038" y="429"/>
                  </a:lnTo>
                  <a:lnTo>
                    <a:pt x="957" y="439"/>
                  </a:lnTo>
                  <a:lnTo>
                    <a:pt x="876" y="448"/>
                  </a:lnTo>
                  <a:lnTo>
                    <a:pt x="795" y="454"/>
                  </a:lnTo>
                  <a:lnTo>
                    <a:pt x="716" y="459"/>
                  </a:lnTo>
                  <a:lnTo>
                    <a:pt x="716" y="459"/>
                  </a:lnTo>
                  <a:lnTo>
                    <a:pt x="664" y="463"/>
                  </a:lnTo>
                  <a:lnTo>
                    <a:pt x="614" y="466"/>
                  </a:lnTo>
                  <a:lnTo>
                    <a:pt x="564" y="468"/>
                  </a:lnTo>
                  <a:lnTo>
                    <a:pt x="518" y="469"/>
                  </a:lnTo>
                  <a:lnTo>
                    <a:pt x="518" y="469"/>
                  </a:lnTo>
                  <a:lnTo>
                    <a:pt x="462" y="468"/>
                  </a:lnTo>
                  <a:lnTo>
                    <a:pt x="435" y="466"/>
                  </a:lnTo>
                  <a:lnTo>
                    <a:pt x="410" y="465"/>
                  </a:lnTo>
                  <a:lnTo>
                    <a:pt x="386" y="462"/>
                  </a:lnTo>
                  <a:lnTo>
                    <a:pt x="363" y="459"/>
                  </a:lnTo>
                  <a:lnTo>
                    <a:pt x="342" y="455"/>
                  </a:lnTo>
                  <a:lnTo>
                    <a:pt x="322" y="451"/>
                  </a:lnTo>
                  <a:lnTo>
                    <a:pt x="322" y="451"/>
                  </a:lnTo>
                  <a:lnTo>
                    <a:pt x="304" y="446"/>
                  </a:lnTo>
                  <a:lnTo>
                    <a:pt x="287" y="439"/>
                  </a:lnTo>
                  <a:lnTo>
                    <a:pt x="272" y="433"/>
                  </a:lnTo>
                  <a:lnTo>
                    <a:pt x="258" y="424"/>
                  </a:lnTo>
                  <a:lnTo>
                    <a:pt x="246" y="414"/>
                  </a:lnTo>
                  <a:lnTo>
                    <a:pt x="242" y="409"/>
                  </a:lnTo>
                  <a:lnTo>
                    <a:pt x="238" y="403"/>
                  </a:lnTo>
                  <a:lnTo>
                    <a:pt x="233" y="397"/>
                  </a:lnTo>
                  <a:lnTo>
                    <a:pt x="230" y="390"/>
                  </a:lnTo>
                  <a:lnTo>
                    <a:pt x="228" y="382"/>
                  </a:lnTo>
                  <a:lnTo>
                    <a:pt x="226" y="375"/>
                  </a:lnTo>
                  <a:lnTo>
                    <a:pt x="226" y="375"/>
                  </a:lnTo>
                  <a:lnTo>
                    <a:pt x="231" y="379"/>
                  </a:lnTo>
                  <a:lnTo>
                    <a:pt x="238" y="382"/>
                  </a:lnTo>
                  <a:lnTo>
                    <a:pt x="253" y="389"/>
                  </a:lnTo>
                  <a:lnTo>
                    <a:pt x="269" y="393"/>
                  </a:lnTo>
                  <a:lnTo>
                    <a:pt x="287" y="396"/>
                  </a:lnTo>
                  <a:lnTo>
                    <a:pt x="305" y="398"/>
                  </a:lnTo>
                  <a:lnTo>
                    <a:pt x="325" y="399"/>
                  </a:lnTo>
                  <a:lnTo>
                    <a:pt x="362" y="400"/>
                  </a:lnTo>
                  <a:lnTo>
                    <a:pt x="362" y="400"/>
                  </a:lnTo>
                  <a:lnTo>
                    <a:pt x="360" y="351"/>
                  </a:lnTo>
                  <a:lnTo>
                    <a:pt x="359" y="301"/>
                  </a:lnTo>
                  <a:lnTo>
                    <a:pt x="359" y="301"/>
                  </a:lnTo>
                  <a:lnTo>
                    <a:pt x="359" y="248"/>
                  </a:lnTo>
                  <a:lnTo>
                    <a:pt x="360" y="223"/>
                  </a:lnTo>
                  <a:lnTo>
                    <a:pt x="361" y="196"/>
                  </a:lnTo>
                  <a:lnTo>
                    <a:pt x="361" y="196"/>
                  </a:lnTo>
                  <a:lnTo>
                    <a:pt x="331" y="204"/>
                  </a:lnTo>
                  <a:lnTo>
                    <a:pt x="301" y="213"/>
                  </a:lnTo>
                  <a:lnTo>
                    <a:pt x="271" y="224"/>
                  </a:lnTo>
                  <a:lnTo>
                    <a:pt x="242" y="236"/>
                  </a:lnTo>
                  <a:lnTo>
                    <a:pt x="213" y="249"/>
                  </a:lnTo>
                  <a:lnTo>
                    <a:pt x="186" y="263"/>
                  </a:lnTo>
                  <a:lnTo>
                    <a:pt x="160" y="278"/>
                  </a:lnTo>
                  <a:lnTo>
                    <a:pt x="135" y="294"/>
                  </a:lnTo>
                  <a:lnTo>
                    <a:pt x="112" y="311"/>
                  </a:lnTo>
                  <a:lnTo>
                    <a:pt x="90" y="329"/>
                  </a:lnTo>
                  <a:lnTo>
                    <a:pt x="71" y="349"/>
                  </a:lnTo>
                  <a:lnTo>
                    <a:pt x="53" y="368"/>
                  </a:lnTo>
                  <a:lnTo>
                    <a:pt x="38" y="390"/>
                  </a:lnTo>
                  <a:lnTo>
                    <a:pt x="31" y="400"/>
                  </a:lnTo>
                  <a:lnTo>
                    <a:pt x="25" y="411"/>
                  </a:lnTo>
                  <a:lnTo>
                    <a:pt x="19" y="423"/>
                  </a:lnTo>
                  <a:lnTo>
                    <a:pt x="15" y="435"/>
                  </a:lnTo>
                  <a:lnTo>
                    <a:pt x="11" y="447"/>
                  </a:lnTo>
                  <a:lnTo>
                    <a:pt x="7" y="459"/>
                  </a:lnTo>
                  <a:lnTo>
                    <a:pt x="7" y="459"/>
                  </a:lnTo>
                  <a:lnTo>
                    <a:pt x="4" y="477"/>
                  </a:lnTo>
                  <a:lnTo>
                    <a:pt x="1" y="495"/>
                  </a:lnTo>
                  <a:lnTo>
                    <a:pt x="0" y="513"/>
                  </a:lnTo>
                  <a:lnTo>
                    <a:pt x="0" y="531"/>
                  </a:lnTo>
                  <a:lnTo>
                    <a:pt x="1" y="547"/>
                  </a:lnTo>
                  <a:lnTo>
                    <a:pt x="3" y="563"/>
                  </a:lnTo>
                  <a:lnTo>
                    <a:pt x="6" y="579"/>
                  </a:lnTo>
                  <a:lnTo>
                    <a:pt x="12" y="594"/>
                  </a:lnTo>
                  <a:lnTo>
                    <a:pt x="17" y="609"/>
                  </a:lnTo>
                  <a:lnTo>
                    <a:pt x="24" y="623"/>
                  </a:lnTo>
                  <a:lnTo>
                    <a:pt x="32" y="637"/>
                  </a:lnTo>
                  <a:lnTo>
                    <a:pt x="41" y="651"/>
                  </a:lnTo>
                  <a:lnTo>
                    <a:pt x="50" y="664"/>
                  </a:lnTo>
                  <a:lnTo>
                    <a:pt x="61" y="677"/>
                  </a:lnTo>
                  <a:lnTo>
                    <a:pt x="73" y="689"/>
                  </a:lnTo>
                  <a:lnTo>
                    <a:pt x="86" y="700"/>
                  </a:lnTo>
                  <a:lnTo>
                    <a:pt x="100" y="712"/>
                  </a:lnTo>
                  <a:lnTo>
                    <a:pt x="114" y="723"/>
                  </a:lnTo>
                  <a:lnTo>
                    <a:pt x="130" y="734"/>
                  </a:lnTo>
                  <a:lnTo>
                    <a:pt x="146" y="745"/>
                  </a:lnTo>
                  <a:lnTo>
                    <a:pt x="163" y="754"/>
                  </a:lnTo>
                  <a:lnTo>
                    <a:pt x="181" y="764"/>
                  </a:lnTo>
                  <a:lnTo>
                    <a:pt x="218" y="782"/>
                  </a:lnTo>
                  <a:lnTo>
                    <a:pt x="259" y="799"/>
                  </a:lnTo>
                  <a:lnTo>
                    <a:pt x="303" y="815"/>
                  </a:lnTo>
                  <a:lnTo>
                    <a:pt x="348" y="828"/>
                  </a:lnTo>
                  <a:lnTo>
                    <a:pt x="397" y="841"/>
                  </a:lnTo>
                  <a:lnTo>
                    <a:pt x="446" y="853"/>
                  </a:lnTo>
                  <a:lnTo>
                    <a:pt x="498" y="864"/>
                  </a:lnTo>
                  <a:lnTo>
                    <a:pt x="551" y="874"/>
                  </a:lnTo>
                  <a:lnTo>
                    <a:pt x="606" y="882"/>
                  </a:lnTo>
                  <a:lnTo>
                    <a:pt x="662" y="891"/>
                  </a:lnTo>
                  <a:lnTo>
                    <a:pt x="720" y="897"/>
                  </a:lnTo>
                  <a:lnTo>
                    <a:pt x="777" y="904"/>
                  </a:lnTo>
                  <a:lnTo>
                    <a:pt x="836" y="909"/>
                  </a:lnTo>
                  <a:lnTo>
                    <a:pt x="895" y="913"/>
                  </a:lnTo>
                  <a:lnTo>
                    <a:pt x="955" y="918"/>
                  </a:lnTo>
                  <a:lnTo>
                    <a:pt x="1073" y="924"/>
                  </a:lnTo>
                  <a:lnTo>
                    <a:pt x="1190" y="929"/>
                  </a:lnTo>
                  <a:lnTo>
                    <a:pt x="1303" y="931"/>
                  </a:lnTo>
                  <a:lnTo>
                    <a:pt x="1303" y="931"/>
                  </a:lnTo>
                  <a:lnTo>
                    <a:pt x="1416" y="933"/>
                  </a:lnTo>
                  <a:lnTo>
                    <a:pt x="1527" y="932"/>
                  </a:lnTo>
                  <a:lnTo>
                    <a:pt x="1640" y="929"/>
                  </a:lnTo>
                  <a:lnTo>
                    <a:pt x="1752" y="924"/>
                  </a:lnTo>
                  <a:lnTo>
                    <a:pt x="1865" y="918"/>
                  </a:lnTo>
                  <a:lnTo>
                    <a:pt x="1977" y="910"/>
                  </a:lnTo>
                  <a:lnTo>
                    <a:pt x="2089" y="902"/>
                  </a:lnTo>
                  <a:lnTo>
                    <a:pt x="2201" y="892"/>
                  </a:lnTo>
                  <a:lnTo>
                    <a:pt x="2201" y="892"/>
                  </a:lnTo>
                  <a:lnTo>
                    <a:pt x="2198" y="924"/>
                  </a:lnTo>
                  <a:lnTo>
                    <a:pt x="2194" y="954"/>
                  </a:lnTo>
                  <a:lnTo>
                    <a:pt x="2194" y="954"/>
                  </a:lnTo>
                  <a:lnTo>
                    <a:pt x="2192" y="976"/>
                  </a:lnTo>
                  <a:lnTo>
                    <a:pt x="2192" y="997"/>
                  </a:lnTo>
                  <a:lnTo>
                    <a:pt x="2194" y="1016"/>
                  </a:lnTo>
                  <a:lnTo>
                    <a:pt x="2198" y="1033"/>
                  </a:lnTo>
                  <a:lnTo>
                    <a:pt x="2205" y="1049"/>
                  </a:lnTo>
                  <a:lnTo>
                    <a:pt x="2212" y="1062"/>
                  </a:lnTo>
                  <a:lnTo>
                    <a:pt x="2222" y="1074"/>
                  </a:lnTo>
                  <a:lnTo>
                    <a:pt x="2233" y="1083"/>
                  </a:lnTo>
                  <a:lnTo>
                    <a:pt x="2239" y="1087"/>
                  </a:lnTo>
                  <a:lnTo>
                    <a:pt x="2246" y="1090"/>
                  </a:lnTo>
                  <a:lnTo>
                    <a:pt x="2252" y="1093"/>
                  </a:lnTo>
                  <a:lnTo>
                    <a:pt x="2258" y="1095"/>
                  </a:lnTo>
                  <a:lnTo>
                    <a:pt x="2266" y="1096"/>
                  </a:lnTo>
                  <a:lnTo>
                    <a:pt x="2273" y="1097"/>
                  </a:lnTo>
                  <a:lnTo>
                    <a:pt x="2280" y="1097"/>
                  </a:lnTo>
                  <a:lnTo>
                    <a:pt x="2289" y="1097"/>
                  </a:lnTo>
                  <a:lnTo>
                    <a:pt x="2296" y="1096"/>
                  </a:lnTo>
                  <a:lnTo>
                    <a:pt x="2304" y="1094"/>
                  </a:lnTo>
                  <a:lnTo>
                    <a:pt x="2312" y="1091"/>
                  </a:lnTo>
                  <a:lnTo>
                    <a:pt x="2320" y="1088"/>
                  </a:lnTo>
                  <a:lnTo>
                    <a:pt x="2328" y="1084"/>
                  </a:lnTo>
                  <a:lnTo>
                    <a:pt x="2336" y="1079"/>
                  </a:lnTo>
                  <a:lnTo>
                    <a:pt x="2352" y="1067"/>
                  </a:lnTo>
                  <a:lnTo>
                    <a:pt x="2352" y="1067"/>
                  </a:lnTo>
                  <a:lnTo>
                    <a:pt x="2375" y="1047"/>
                  </a:lnTo>
                  <a:lnTo>
                    <a:pt x="2409" y="1015"/>
                  </a:lnTo>
                  <a:lnTo>
                    <a:pt x="2505" y="920"/>
                  </a:lnTo>
                  <a:lnTo>
                    <a:pt x="2625" y="798"/>
                  </a:lnTo>
                  <a:lnTo>
                    <a:pt x="2755" y="665"/>
                  </a:lnTo>
                  <a:lnTo>
                    <a:pt x="2989" y="425"/>
                  </a:lnTo>
                  <a:lnTo>
                    <a:pt x="3093" y="318"/>
                  </a:lnTo>
                  <a:lnTo>
                    <a:pt x="3093" y="318"/>
                  </a:lnTo>
                  <a:lnTo>
                    <a:pt x="2951" y="272"/>
                  </a:lnTo>
                  <a:lnTo>
                    <a:pt x="2631" y="169"/>
                  </a:lnTo>
                  <a:lnTo>
                    <a:pt x="2454" y="113"/>
                  </a:lnTo>
                  <a:lnTo>
                    <a:pt x="2291" y="63"/>
                  </a:lnTo>
                  <a:lnTo>
                    <a:pt x="2163" y="24"/>
                  </a:lnTo>
                  <a:lnTo>
                    <a:pt x="2117" y="11"/>
                  </a:lnTo>
                  <a:lnTo>
                    <a:pt x="2088" y="4"/>
                  </a:lnTo>
                  <a:lnTo>
                    <a:pt x="20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18" name="Grupa 117">
            <a:extLst>
              <a:ext uri="{FF2B5EF4-FFF2-40B4-BE49-F238E27FC236}">
                <a16:creationId xmlns:a16="http://schemas.microsoft.com/office/drawing/2014/main" id="{DC6AF6B3-B396-48D2-BD36-1C6850C6F6B3}"/>
              </a:ext>
            </a:extLst>
          </p:cNvPr>
          <p:cNvGrpSpPr>
            <a:grpSpLocks noChangeAspect="1"/>
          </p:cNvGrpSpPr>
          <p:nvPr/>
        </p:nvGrpSpPr>
        <p:grpSpPr>
          <a:xfrm>
            <a:off x="3834369" y="3245220"/>
            <a:ext cx="325968" cy="226761"/>
            <a:chOff x="2916238" y="2636837"/>
            <a:chExt cx="3383954" cy="2354055"/>
          </a:xfrm>
          <a:solidFill>
            <a:schemeClr val="accent2">
              <a:lumMod val="75000"/>
            </a:schemeClr>
          </a:solidFill>
        </p:grpSpPr>
        <p:grpSp>
          <p:nvGrpSpPr>
            <p:cNvPr id="119" name="Grupa 118">
              <a:extLst>
                <a:ext uri="{FF2B5EF4-FFF2-40B4-BE49-F238E27FC236}">
                  <a16:creationId xmlns:a16="http://schemas.microsoft.com/office/drawing/2014/main" id="{A0D628A7-04F4-482E-9E98-8DFA76694008}"/>
                </a:ext>
              </a:extLst>
            </p:cNvPr>
            <p:cNvGrpSpPr/>
            <p:nvPr/>
          </p:nvGrpSpPr>
          <p:grpSpPr>
            <a:xfrm>
              <a:off x="4534651" y="2636837"/>
              <a:ext cx="1765541" cy="2354055"/>
              <a:chOff x="4534651" y="2636837"/>
              <a:chExt cx="1765541" cy="2354055"/>
            </a:xfrm>
            <a:grpFill/>
          </p:grpSpPr>
          <p:sp>
            <p:nvSpPr>
              <p:cNvPr id="131" name="Freeform 5">
                <a:extLst>
                  <a:ext uri="{FF2B5EF4-FFF2-40B4-BE49-F238E27FC236}">
                    <a16:creationId xmlns:a16="http://schemas.microsoft.com/office/drawing/2014/main" id="{8F01BC97-6C6F-470E-8110-106B49B7E71E}"/>
                  </a:ext>
                </a:extLst>
              </p:cNvPr>
              <p:cNvSpPr>
                <a:spLocks noEditPoints="1"/>
              </p:cNvSpPr>
              <p:nvPr/>
            </p:nvSpPr>
            <p:spPr bwMode="auto">
              <a:xfrm>
                <a:off x="4534651" y="2636837"/>
                <a:ext cx="1765541" cy="2354055"/>
              </a:xfrm>
              <a:custGeom>
                <a:avLst/>
                <a:gdLst>
                  <a:gd name="T0" fmla="*/ 273 w 2515"/>
                  <a:gd name="T1" fmla="*/ 1 h 3360"/>
                  <a:gd name="T2" fmla="*/ 217 w 2515"/>
                  <a:gd name="T3" fmla="*/ 10 h 3360"/>
                  <a:gd name="T4" fmla="*/ 164 w 2515"/>
                  <a:gd name="T5" fmla="*/ 30 h 3360"/>
                  <a:gd name="T6" fmla="*/ 117 w 2515"/>
                  <a:gd name="T7" fmla="*/ 61 h 3360"/>
                  <a:gd name="T8" fmla="*/ 75 w 2515"/>
                  <a:gd name="T9" fmla="*/ 99 h 3360"/>
                  <a:gd name="T10" fmla="*/ 43 w 2515"/>
                  <a:gd name="T11" fmla="*/ 146 h 3360"/>
                  <a:gd name="T12" fmla="*/ 19 w 2515"/>
                  <a:gd name="T13" fmla="*/ 199 h 3360"/>
                  <a:gd name="T14" fmla="*/ 4 w 2515"/>
                  <a:gd name="T15" fmla="*/ 256 h 3360"/>
                  <a:gd name="T16" fmla="*/ 0 w 2515"/>
                  <a:gd name="T17" fmla="*/ 1526 h 3360"/>
                  <a:gd name="T18" fmla="*/ 1 w 2515"/>
                  <a:gd name="T19" fmla="*/ 3073 h 3360"/>
                  <a:gd name="T20" fmla="*/ 10 w 2515"/>
                  <a:gd name="T21" fmla="*/ 3133 h 3360"/>
                  <a:gd name="T22" fmla="*/ 29 w 2515"/>
                  <a:gd name="T23" fmla="*/ 3189 h 3360"/>
                  <a:gd name="T24" fmla="*/ 58 w 2515"/>
                  <a:gd name="T25" fmla="*/ 3238 h 3360"/>
                  <a:gd name="T26" fmla="*/ 95 w 2515"/>
                  <a:gd name="T27" fmla="*/ 3281 h 3360"/>
                  <a:gd name="T28" fmla="*/ 140 w 2515"/>
                  <a:gd name="T29" fmla="*/ 3315 h 3360"/>
                  <a:gd name="T30" fmla="*/ 189 w 2515"/>
                  <a:gd name="T31" fmla="*/ 3341 h 3360"/>
                  <a:gd name="T32" fmla="*/ 245 w 2515"/>
                  <a:gd name="T33" fmla="*/ 3356 h 3360"/>
                  <a:gd name="T34" fmla="*/ 2227 w 2515"/>
                  <a:gd name="T35" fmla="*/ 3360 h 3360"/>
                  <a:gd name="T36" fmla="*/ 2270 w 2515"/>
                  <a:gd name="T37" fmla="*/ 3356 h 3360"/>
                  <a:gd name="T38" fmla="*/ 2326 w 2515"/>
                  <a:gd name="T39" fmla="*/ 3341 h 3360"/>
                  <a:gd name="T40" fmla="*/ 2375 w 2515"/>
                  <a:gd name="T41" fmla="*/ 3315 h 3360"/>
                  <a:gd name="T42" fmla="*/ 2420 w 2515"/>
                  <a:gd name="T43" fmla="*/ 3281 h 3360"/>
                  <a:gd name="T44" fmla="*/ 2457 w 2515"/>
                  <a:gd name="T45" fmla="*/ 3238 h 3360"/>
                  <a:gd name="T46" fmla="*/ 2487 w 2515"/>
                  <a:gd name="T47" fmla="*/ 3189 h 3360"/>
                  <a:gd name="T48" fmla="*/ 2506 w 2515"/>
                  <a:gd name="T49" fmla="*/ 3133 h 3360"/>
                  <a:gd name="T50" fmla="*/ 2514 w 2515"/>
                  <a:gd name="T51" fmla="*/ 3073 h 3360"/>
                  <a:gd name="T52" fmla="*/ 2515 w 2515"/>
                  <a:gd name="T53" fmla="*/ 302 h 3360"/>
                  <a:gd name="T54" fmla="*/ 2511 w 2515"/>
                  <a:gd name="T55" fmla="*/ 256 h 3360"/>
                  <a:gd name="T56" fmla="*/ 2497 w 2515"/>
                  <a:gd name="T57" fmla="*/ 199 h 3360"/>
                  <a:gd name="T58" fmla="*/ 2473 w 2515"/>
                  <a:gd name="T59" fmla="*/ 146 h 3360"/>
                  <a:gd name="T60" fmla="*/ 2440 w 2515"/>
                  <a:gd name="T61" fmla="*/ 99 h 3360"/>
                  <a:gd name="T62" fmla="*/ 2399 w 2515"/>
                  <a:gd name="T63" fmla="*/ 61 h 3360"/>
                  <a:gd name="T64" fmla="*/ 2351 w 2515"/>
                  <a:gd name="T65" fmla="*/ 30 h 3360"/>
                  <a:gd name="T66" fmla="*/ 2299 w 2515"/>
                  <a:gd name="T67" fmla="*/ 10 h 3360"/>
                  <a:gd name="T68" fmla="*/ 2241 w 2515"/>
                  <a:gd name="T69" fmla="*/ 1 h 3360"/>
                  <a:gd name="T70" fmla="*/ 2306 w 2515"/>
                  <a:gd name="T71" fmla="*/ 1785 h 3360"/>
                  <a:gd name="T72" fmla="*/ 2304 w 2515"/>
                  <a:gd name="T73" fmla="*/ 3076 h 3360"/>
                  <a:gd name="T74" fmla="*/ 2292 w 2515"/>
                  <a:gd name="T75" fmla="*/ 3109 h 3360"/>
                  <a:gd name="T76" fmla="*/ 2270 w 2515"/>
                  <a:gd name="T77" fmla="*/ 3134 h 3360"/>
                  <a:gd name="T78" fmla="*/ 2242 w 2515"/>
                  <a:gd name="T79" fmla="*/ 3148 h 3360"/>
                  <a:gd name="T80" fmla="*/ 289 w 2515"/>
                  <a:gd name="T81" fmla="*/ 3149 h 3360"/>
                  <a:gd name="T82" fmla="*/ 258 w 2515"/>
                  <a:gd name="T83" fmla="*/ 3142 h 3360"/>
                  <a:gd name="T84" fmla="*/ 233 w 2515"/>
                  <a:gd name="T85" fmla="*/ 3123 h 3360"/>
                  <a:gd name="T86" fmla="*/ 217 w 2515"/>
                  <a:gd name="T87" fmla="*/ 3094 h 3360"/>
                  <a:gd name="T88" fmla="*/ 210 w 2515"/>
                  <a:gd name="T89" fmla="*/ 3058 h 3360"/>
                  <a:gd name="T90" fmla="*/ 210 w 2515"/>
                  <a:gd name="T91" fmla="*/ 302 h 3360"/>
                  <a:gd name="T92" fmla="*/ 217 w 2515"/>
                  <a:gd name="T93" fmla="*/ 266 h 3360"/>
                  <a:gd name="T94" fmla="*/ 233 w 2515"/>
                  <a:gd name="T95" fmla="*/ 237 h 3360"/>
                  <a:gd name="T96" fmla="*/ 258 w 2515"/>
                  <a:gd name="T97" fmla="*/ 218 h 3360"/>
                  <a:gd name="T98" fmla="*/ 289 w 2515"/>
                  <a:gd name="T99" fmla="*/ 210 h 3360"/>
                  <a:gd name="T100" fmla="*/ 2242 w 2515"/>
                  <a:gd name="T101" fmla="*/ 212 h 3360"/>
                  <a:gd name="T102" fmla="*/ 2270 w 2515"/>
                  <a:gd name="T103" fmla="*/ 226 h 3360"/>
                  <a:gd name="T104" fmla="*/ 2292 w 2515"/>
                  <a:gd name="T105" fmla="*/ 250 h 3360"/>
                  <a:gd name="T106" fmla="*/ 2304 w 2515"/>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5" h="3360">
                    <a:moveTo>
                      <a:pt x="2227" y="0"/>
                    </a:moveTo>
                    <a:lnTo>
                      <a:pt x="289" y="0"/>
                    </a:lnTo>
                    <a:lnTo>
                      <a:pt x="289" y="0"/>
                    </a:lnTo>
                    <a:lnTo>
                      <a:pt x="273" y="1"/>
                    </a:lnTo>
                    <a:lnTo>
                      <a:pt x="259" y="2"/>
                    </a:lnTo>
                    <a:lnTo>
                      <a:pt x="245" y="4"/>
                    </a:lnTo>
                    <a:lnTo>
                      <a:pt x="231" y="6"/>
                    </a:lnTo>
                    <a:lnTo>
                      <a:pt x="217" y="10"/>
                    </a:lnTo>
                    <a:lnTo>
                      <a:pt x="203" y="14"/>
                    </a:lnTo>
                    <a:lnTo>
                      <a:pt x="189" y="18"/>
                    </a:lnTo>
                    <a:lnTo>
                      <a:pt x="176" y="24"/>
                    </a:lnTo>
                    <a:lnTo>
                      <a:pt x="164" y="30"/>
                    </a:lnTo>
                    <a:lnTo>
                      <a:pt x="151" y="36"/>
                    </a:lnTo>
                    <a:lnTo>
                      <a:pt x="140" y="44"/>
                    </a:lnTo>
                    <a:lnTo>
                      <a:pt x="128" y="52"/>
                    </a:lnTo>
                    <a:lnTo>
                      <a:pt x="117" y="61"/>
                    </a:lnTo>
                    <a:lnTo>
                      <a:pt x="106" y="69"/>
                    </a:lnTo>
                    <a:lnTo>
                      <a:pt x="95" y="79"/>
                    </a:lnTo>
                    <a:lnTo>
                      <a:pt x="85" y="89"/>
                    </a:lnTo>
                    <a:lnTo>
                      <a:pt x="75" y="99"/>
                    </a:lnTo>
                    <a:lnTo>
                      <a:pt x="66" y="110"/>
                    </a:lnTo>
                    <a:lnTo>
                      <a:pt x="58" y="122"/>
                    </a:lnTo>
                    <a:lnTo>
                      <a:pt x="50" y="134"/>
                    </a:lnTo>
                    <a:lnTo>
                      <a:pt x="43" y="146"/>
                    </a:lnTo>
                    <a:lnTo>
                      <a:pt x="36" y="158"/>
                    </a:lnTo>
                    <a:lnTo>
                      <a:pt x="29" y="171"/>
                    </a:lnTo>
                    <a:lnTo>
                      <a:pt x="24" y="184"/>
                    </a:lnTo>
                    <a:lnTo>
                      <a:pt x="19" y="199"/>
                    </a:lnTo>
                    <a:lnTo>
                      <a:pt x="14" y="213"/>
                    </a:lnTo>
                    <a:lnTo>
                      <a:pt x="10" y="227"/>
                    </a:lnTo>
                    <a:lnTo>
                      <a:pt x="6" y="241"/>
                    </a:lnTo>
                    <a:lnTo>
                      <a:pt x="4" y="256"/>
                    </a:lnTo>
                    <a:lnTo>
                      <a:pt x="2" y="272"/>
                    </a:lnTo>
                    <a:lnTo>
                      <a:pt x="1" y="287"/>
                    </a:lnTo>
                    <a:lnTo>
                      <a:pt x="0" y="302"/>
                    </a:lnTo>
                    <a:lnTo>
                      <a:pt x="0" y="1526"/>
                    </a:lnTo>
                    <a:lnTo>
                      <a:pt x="0" y="1785"/>
                    </a:lnTo>
                    <a:lnTo>
                      <a:pt x="0" y="3058"/>
                    </a:lnTo>
                    <a:lnTo>
                      <a:pt x="0" y="3058"/>
                    </a:lnTo>
                    <a:lnTo>
                      <a:pt x="1" y="3073"/>
                    </a:lnTo>
                    <a:lnTo>
                      <a:pt x="2" y="3088"/>
                    </a:lnTo>
                    <a:lnTo>
                      <a:pt x="4" y="3104"/>
                    </a:lnTo>
                    <a:lnTo>
                      <a:pt x="6" y="3119"/>
                    </a:lnTo>
                    <a:lnTo>
                      <a:pt x="10" y="3133"/>
                    </a:lnTo>
                    <a:lnTo>
                      <a:pt x="14" y="3147"/>
                    </a:lnTo>
                    <a:lnTo>
                      <a:pt x="19" y="3161"/>
                    </a:lnTo>
                    <a:lnTo>
                      <a:pt x="24" y="3176"/>
                    </a:lnTo>
                    <a:lnTo>
                      <a:pt x="29" y="3189"/>
                    </a:lnTo>
                    <a:lnTo>
                      <a:pt x="36" y="3202"/>
                    </a:lnTo>
                    <a:lnTo>
                      <a:pt x="43" y="3214"/>
                    </a:lnTo>
                    <a:lnTo>
                      <a:pt x="50" y="3226"/>
                    </a:lnTo>
                    <a:lnTo>
                      <a:pt x="58" y="3238"/>
                    </a:lnTo>
                    <a:lnTo>
                      <a:pt x="66" y="3250"/>
                    </a:lnTo>
                    <a:lnTo>
                      <a:pt x="75" y="3261"/>
                    </a:lnTo>
                    <a:lnTo>
                      <a:pt x="85" y="3271"/>
                    </a:lnTo>
                    <a:lnTo>
                      <a:pt x="95" y="3281"/>
                    </a:lnTo>
                    <a:lnTo>
                      <a:pt x="106" y="3290"/>
                    </a:lnTo>
                    <a:lnTo>
                      <a:pt x="117" y="3299"/>
                    </a:lnTo>
                    <a:lnTo>
                      <a:pt x="128" y="3308"/>
                    </a:lnTo>
                    <a:lnTo>
                      <a:pt x="140" y="3315"/>
                    </a:lnTo>
                    <a:lnTo>
                      <a:pt x="151" y="3324"/>
                    </a:lnTo>
                    <a:lnTo>
                      <a:pt x="164" y="3330"/>
                    </a:lnTo>
                    <a:lnTo>
                      <a:pt x="176" y="3336"/>
                    </a:lnTo>
                    <a:lnTo>
                      <a:pt x="189" y="3341"/>
                    </a:lnTo>
                    <a:lnTo>
                      <a:pt x="203" y="3346"/>
                    </a:lnTo>
                    <a:lnTo>
                      <a:pt x="217" y="3350"/>
                    </a:lnTo>
                    <a:lnTo>
                      <a:pt x="231" y="3354"/>
                    </a:lnTo>
                    <a:lnTo>
                      <a:pt x="245" y="3356"/>
                    </a:lnTo>
                    <a:lnTo>
                      <a:pt x="259" y="3358"/>
                    </a:lnTo>
                    <a:lnTo>
                      <a:pt x="273" y="3359"/>
                    </a:lnTo>
                    <a:lnTo>
                      <a:pt x="289" y="3360"/>
                    </a:lnTo>
                    <a:lnTo>
                      <a:pt x="2227" y="3360"/>
                    </a:lnTo>
                    <a:lnTo>
                      <a:pt x="2227" y="3360"/>
                    </a:lnTo>
                    <a:lnTo>
                      <a:pt x="2241" y="3359"/>
                    </a:lnTo>
                    <a:lnTo>
                      <a:pt x="2256" y="3358"/>
                    </a:lnTo>
                    <a:lnTo>
                      <a:pt x="2270" y="3356"/>
                    </a:lnTo>
                    <a:lnTo>
                      <a:pt x="2284" y="3354"/>
                    </a:lnTo>
                    <a:lnTo>
                      <a:pt x="2299" y="3350"/>
                    </a:lnTo>
                    <a:lnTo>
                      <a:pt x="2312" y="3346"/>
                    </a:lnTo>
                    <a:lnTo>
                      <a:pt x="2326" y="3341"/>
                    </a:lnTo>
                    <a:lnTo>
                      <a:pt x="2339" y="3336"/>
                    </a:lnTo>
                    <a:lnTo>
                      <a:pt x="2351" y="3330"/>
                    </a:lnTo>
                    <a:lnTo>
                      <a:pt x="2364" y="3324"/>
                    </a:lnTo>
                    <a:lnTo>
                      <a:pt x="2375" y="3315"/>
                    </a:lnTo>
                    <a:lnTo>
                      <a:pt x="2388" y="3308"/>
                    </a:lnTo>
                    <a:lnTo>
                      <a:pt x="2399" y="3299"/>
                    </a:lnTo>
                    <a:lnTo>
                      <a:pt x="2410" y="3290"/>
                    </a:lnTo>
                    <a:lnTo>
                      <a:pt x="2420" y="3281"/>
                    </a:lnTo>
                    <a:lnTo>
                      <a:pt x="2430" y="3271"/>
                    </a:lnTo>
                    <a:lnTo>
                      <a:pt x="2440" y="3261"/>
                    </a:lnTo>
                    <a:lnTo>
                      <a:pt x="2449" y="3250"/>
                    </a:lnTo>
                    <a:lnTo>
                      <a:pt x="2457" y="3238"/>
                    </a:lnTo>
                    <a:lnTo>
                      <a:pt x="2465" y="3226"/>
                    </a:lnTo>
                    <a:lnTo>
                      <a:pt x="2473" y="3214"/>
                    </a:lnTo>
                    <a:lnTo>
                      <a:pt x="2480" y="3202"/>
                    </a:lnTo>
                    <a:lnTo>
                      <a:pt x="2487" y="3189"/>
                    </a:lnTo>
                    <a:lnTo>
                      <a:pt x="2492" y="3176"/>
                    </a:lnTo>
                    <a:lnTo>
                      <a:pt x="2497" y="3161"/>
                    </a:lnTo>
                    <a:lnTo>
                      <a:pt x="2502" y="3147"/>
                    </a:lnTo>
                    <a:lnTo>
                      <a:pt x="2506" y="3133"/>
                    </a:lnTo>
                    <a:lnTo>
                      <a:pt x="2509" y="3119"/>
                    </a:lnTo>
                    <a:lnTo>
                      <a:pt x="2511" y="3104"/>
                    </a:lnTo>
                    <a:lnTo>
                      <a:pt x="2513" y="3088"/>
                    </a:lnTo>
                    <a:lnTo>
                      <a:pt x="2514" y="3073"/>
                    </a:lnTo>
                    <a:lnTo>
                      <a:pt x="2515" y="3058"/>
                    </a:lnTo>
                    <a:lnTo>
                      <a:pt x="2515" y="1785"/>
                    </a:lnTo>
                    <a:lnTo>
                      <a:pt x="2515" y="1526"/>
                    </a:lnTo>
                    <a:lnTo>
                      <a:pt x="2515" y="302"/>
                    </a:lnTo>
                    <a:lnTo>
                      <a:pt x="2515" y="302"/>
                    </a:lnTo>
                    <a:lnTo>
                      <a:pt x="2514" y="287"/>
                    </a:lnTo>
                    <a:lnTo>
                      <a:pt x="2513" y="272"/>
                    </a:lnTo>
                    <a:lnTo>
                      <a:pt x="2511" y="256"/>
                    </a:lnTo>
                    <a:lnTo>
                      <a:pt x="2509" y="241"/>
                    </a:lnTo>
                    <a:lnTo>
                      <a:pt x="2506" y="227"/>
                    </a:lnTo>
                    <a:lnTo>
                      <a:pt x="2502" y="213"/>
                    </a:lnTo>
                    <a:lnTo>
                      <a:pt x="2497" y="199"/>
                    </a:lnTo>
                    <a:lnTo>
                      <a:pt x="2492" y="184"/>
                    </a:lnTo>
                    <a:lnTo>
                      <a:pt x="2487" y="171"/>
                    </a:lnTo>
                    <a:lnTo>
                      <a:pt x="2480" y="158"/>
                    </a:lnTo>
                    <a:lnTo>
                      <a:pt x="2473" y="146"/>
                    </a:lnTo>
                    <a:lnTo>
                      <a:pt x="2465" y="134"/>
                    </a:lnTo>
                    <a:lnTo>
                      <a:pt x="2457" y="122"/>
                    </a:lnTo>
                    <a:lnTo>
                      <a:pt x="2449" y="110"/>
                    </a:lnTo>
                    <a:lnTo>
                      <a:pt x="2440" y="99"/>
                    </a:lnTo>
                    <a:lnTo>
                      <a:pt x="2430" y="89"/>
                    </a:lnTo>
                    <a:lnTo>
                      <a:pt x="2420" y="79"/>
                    </a:lnTo>
                    <a:lnTo>
                      <a:pt x="2410" y="69"/>
                    </a:lnTo>
                    <a:lnTo>
                      <a:pt x="2399" y="61"/>
                    </a:lnTo>
                    <a:lnTo>
                      <a:pt x="2388" y="52"/>
                    </a:lnTo>
                    <a:lnTo>
                      <a:pt x="2375" y="44"/>
                    </a:lnTo>
                    <a:lnTo>
                      <a:pt x="2364" y="36"/>
                    </a:lnTo>
                    <a:lnTo>
                      <a:pt x="2351" y="30"/>
                    </a:lnTo>
                    <a:lnTo>
                      <a:pt x="2339" y="24"/>
                    </a:lnTo>
                    <a:lnTo>
                      <a:pt x="2326" y="18"/>
                    </a:lnTo>
                    <a:lnTo>
                      <a:pt x="2312" y="14"/>
                    </a:lnTo>
                    <a:lnTo>
                      <a:pt x="2299" y="10"/>
                    </a:lnTo>
                    <a:lnTo>
                      <a:pt x="2284" y="6"/>
                    </a:lnTo>
                    <a:lnTo>
                      <a:pt x="2270" y="4"/>
                    </a:lnTo>
                    <a:lnTo>
                      <a:pt x="2256" y="2"/>
                    </a:lnTo>
                    <a:lnTo>
                      <a:pt x="2241" y="1"/>
                    </a:lnTo>
                    <a:lnTo>
                      <a:pt x="2227" y="0"/>
                    </a:lnTo>
                    <a:lnTo>
                      <a:pt x="2227" y="0"/>
                    </a:lnTo>
                    <a:close/>
                    <a:moveTo>
                      <a:pt x="2306" y="1526"/>
                    </a:moveTo>
                    <a:lnTo>
                      <a:pt x="2306" y="1785"/>
                    </a:lnTo>
                    <a:lnTo>
                      <a:pt x="2306" y="3058"/>
                    </a:lnTo>
                    <a:lnTo>
                      <a:pt x="2306" y="3058"/>
                    </a:lnTo>
                    <a:lnTo>
                      <a:pt x="2305" y="3067"/>
                    </a:lnTo>
                    <a:lnTo>
                      <a:pt x="2304" y="3076"/>
                    </a:lnTo>
                    <a:lnTo>
                      <a:pt x="2302" y="3085"/>
                    </a:lnTo>
                    <a:lnTo>
                      <a:pt x="2299" y="3094"/>
                    </a:lnTo>
                    <a:lnTo>
                      <a:pt x="2296" y="3102"/>
                    </a:lnTo>
                    <a:lnTo>
                      <a:pt x="2292" y="3109"/>
                    </a:lnTo>
                    <a:lnTo>
                      <a:pt x="2288" y="3116"/>
                    </a:lnTo>
                    <a:lnTo>
                      <a:pt x="2282" y="3123"/>
                    </a:lnTo>
                    <a:lnTo>
                      <a:pt x="2276" y="3129"/>
                    </a:lnTo>
                    <a:lnTo>
                      <a:pt x="2270" y="3134"/>
                    </a:lnTo>
                    <a:lnTo>
                      <a:pt x="2264" y="3138"/>
                    </a:lnTo>
                    <a:lnTo>
                      <a:pt x="2257" y="3142"/>
                    </a:lnTo>
                    <a:lnTo>
                      <a:pt x="2250" y="3145"/>
                    </a:lnTo>
                    <a:lnTo>
                      <a:pt x="2242" y="3148"/>
                    </a:lnTo>
                    <a:lnTo>
                      <a:pt x="2235" y="3149"/>
                    </a:lnTo>
                    <a:lnTo>
                      <a:pt x="2227" y="3149"/>
                    </a:lnTo>
                    <a:lnTo>
                      <a:pt x="289" y="3149"/>
                    </a:lnTo>
                    <a:lnTo>
                      <a:pt x="289" y="3149"/>
                    </a:lnTo>
                    <a:lnTo>
                      <a:pt x="280" y="3149"/>
                    </a:lnTo>
                    <a:lnTo>
                      <a:pt x="273" y="3148"/>
                    </a:lnTo>
                    <a:lnTo>
                      <a:pt x="265" y="3145"/>
                    </a:lnTo>
                    <a:lnTo>
                      <a:pt x="258" y="3142"/>
                    </a:lnTo>
                    <a:lnTo>
                      <a:pt x="251" y="3138"/>
                    </a:lnTo>
                    <a:lnTo>
                      <a:pt x="245" y="3134"/>
                    </a:lnTo>
                    <a:lnTo>
                      <a:pt x="239" y="3129"/>
                    </a:lnTo>
                    <a:lnTo>
                      <a:pt x="233" y="3123"/>
                    </a:lnTo>
                    <a:lnTo>
                      <a:pt x="228" y="3116"/>
                    </a:lnTo>
                    <a:lnTo>
                      <a:pt x="224" y="3109"/>
                    </a:lnTo>
                    <a:lnTo>
                      <a:pt x="220" y="3102"/>
                    </a:lnTo>
                    <a:lnTo>
                      <a:pt x="217" y="3094"/>
                    </a:lnTo>
                    <a:lnTo>
                      <a:pt x="214" y="3085"/>
                    </a:lnTo>
                    <a:lnTo>
                      <a:pt x="212" y="3076"/>
                    </a:lnTo>
                    <a:lnTo>
                      <a:pt x="211" y="3067"/>
                    </a:lnTo>
                    <a:lnTo>
                      <a:pt x="210" y="3058"/>
                    </a:lnTo>
                    <a:lnTo>
                      <a:pt x="210" y="1526"/>
                    </a:lnTo>
                    <a:lnTo>
                      <a:pt x="210" y="1526"/>
                    </a:lnTo>
                    <a:lnTo>
                      <a:pt x="210" y="302"/>
                    </a:lnTo>
                    <a:lnTo>
                      <a:pt x="210" y="302"/>
                    </a:lnTo>
                    <a:lnTo>
                      <a:pt x="211" y="293"/>
                    </a:lnTo>
                    <a:lnTo>
                      <a:pt x="212" y="284"/>
                    </a:lnTo>
                    <a:lnTo>
                      <a:pt x="214" y="275"/>
                    </a:lnTo>
                    <a:lnTo>
                      <a:pt x="217" y="266"/>
                    </a:lnTo>
                    <a:lnTo>
                      <a:pt x="220" y="258"/>
                    </a:lnTo>
                    <a:lnTo>
                      <a:pt x="224" y="250"/>
                    </a:lnTo>
                    <a:lnTo>
                      <a:pt x="228" y="243"/>
                    </a:lnTo>
                    <a:lnTo>
                      <a:pt x="233" y="237"/>
                    </a:lnTo>
                    <a:lnTo>
                      <a:pt x="239" y="231"/>
                    </a:lnTo>
                    <a:lnTo>
                      <a:pt x="245" y="226"/>
                    </a:lnTo>
                    <a:lnTo>
                      <a:pt x="251" y="221"/>
                    </a:lnTo>
                    <a:lnTo>
                      <a:pt x="258" y="218"/>
                    </a:lnTo>
                    <a:lnTo>
                      <a:pt x="265" y="215"/>
                    </a:lnTo>
                    <a:lnTo>
                      <a:pt x="273" y="212"/>
                    </a:lnTo>
                    <a:lnTo>
                      <a:pt x="280" y="211"/>
                    </a:lnTo>
                    <a:lnTo>
                      <a:pt x="289" y="210"/>
                    </a:lnTo>
                    <a:lnTo>
                      <a:pt x="2227" y="210"/>
                    </a:lnTo>
                    <a:lnTo>
                      <a:pt x="2227" y="210"/>
                    </a:lnTo>
                    <a:lnTo>
                      <a:pt x="2235" y="211"/>
                    </a:lnTo>
                    <a:lnTo>
                      <a:pt x="2242" y="212"/>
                    </a:lnTo>
                    <a:lnTo>
                      <a:pt x="2250" y="215"/>
                    </a:lnTo>
                    <a:lnTo>
                      <a:pt x="2257" y="218"/>
                    </a:lnTo>
                    <a:lnTo>
                      <a:pt x="2264" y="221"/>
                    </a:lnTo>
                    <a:lnTo>
                      <a:pt x="2270" y="226"/>
                    </a:lnTo>
                    <a:lnTo>
                      <a:pt x="2276" y="231"/>
                    </a:lnTo>
                    <a:lnTo>
                      <a:pt x="2282" y="237"/>
                    </a:lnTo>
                    <a:lnTo>
                      <a:pt x="2288" y="243"/>
                    </a:lnTo>
                    <a:lnTo>
                      <a:pt x="2292" y="250"/>
                    </a:lnTo>
                    <a:lnTo>
                      <a:pt x="2296" y="258"/>
                    </a:lnTo>
                    <a:lnTo>
                      <a:pt x="2299" y="266"/>
                    </a:lnTo>
                    <a:lnTo>
                      <a:pt x="2302" y="275"/>
                    </a:lnTo>
                    <a:lnTo>
                      <a:pt x="2304" y="284"/>
                    </a:lnTo>
                    <a:lnTo>
                      <a:pt x="2305" y="293"/>
                    </a:lnTo>
                    <a:lnTo>
                      <a:pt x="2306" y="302"/>
                    </a:lnTo>
                    <a:lnTo>
                      <a:pt x="2306"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132" name="Grupa 131">
                <a:extLst>
                  <a:ext uri="{FF2B5EF4-FFF2-40B4-BE49-F238E27FC236}">
                    <a16:creationId xmlns:a16="http://schemas.microsoft.com/office/drawing/2014/main" id="{A256741C-113E-4700-8416-D2E440F4DF47}"/>
                  </a:ext>
                </a:extLst>
              </p:cNvPr>
              <p:cNvGrpSpPr/>
              <p:nvPr/>
            </p:nvGrpSpPr>
            <p:grpSpPr>
              <a:xfrm>
                <a:off x="4828908" y="2994149"/>
                <a:ext cx="1177034" cy="1597401"/>
                <a:chOff x="4828908" y="2994149"/>
                <a:chExt cx="1177034" cy="1597401"/>
              </a:xfrm>
              <a:grpFill/>
            </p:grpSpPr>
            <p:sp>
              <p:nvSpPr>
                <p:cNvPr id="133" name="Freeform 7">
                  <a:extLst>
                    <a:ext uri="{FF2B5EF4-FFF2-40B4-BE49-F238E27FC236}">
                      <a16:creationId xmlns:a16="http://schemas.microsoft.com/office/drawing/2014/main" id="{0440F039-E0D8-43B7-9CB2-F0D928504599}"/>
                    </a:ext>
                  </a:extLst>
                </p:cNvPr>
                <p:cNvSpPr>
                  <a:spLocks/>
                </p:cNvSpPr>
                <p:nvPr/>
              </p:nvSpPr>
              <p:spPr bwMode="auto">
                <a:xfrm>
                  <a:off x="4828908" y="3866414"/>
                  <a:ext cx="1177027" cy="147128"/>
                </a:xfrm>
                <a:custGeom>
                  <a:avLst/>
                  <a:gdLst>
                    <a:gd name="T0" fmla="*/ 104 w 1675"/>
                    <a:gd name="T1" fmla="*/ 0 h 210"/>
                    <a:gd name="T2" fmla="*/ 94 w 1675"/>
                    <a:gd name="T3" fmla="*/ 1 h 210"/>
                    <a:gd name="T4" fmla="*/ 73 w 1675"/>
                    <a:gd name="T5" fmla="*/ 5 h 210"/>
                    <a:gd name="T6" fmla="*/ 55 w 1675"/>
                    <a:gd name="T7" fmla="*/ 13 h 210"/>
                    <a:gd name="T8" fmla="*/ 37 w 1675"/>
                    <a:gd name="T9" fmla="*/ 24 h 210"/>
                    <a:gd name="T10" fmla="*/ 23 w 1675"/>
                    <a:gd name="T11" fmla="*/ 39 h 210"/>
                    <a:gd name="T12" fmla="*/ 12 w 1675"/>
                    <a:gd name="T13" fmla="*/ 55 h 210"/>
                    <a:gd name="T14" fmla="*/ 4 w 1675"/>
                    <a:gd name="T15" fmla="*/ 74 h 210"/>
                    <a:gd name="T16" fmla="*/ 0 w 1675"/>
                    <a:gd name="T17" fmla="*/ 94 h 210"/>
                    <a:gd name="T18" fmla="*/ 0 w 1675"/>
                    <a:gd name="T19" fmla="*/ 105 h 210"/>
                    <a:gd name="T20" fmla="*/ 2 w 1675"/>
                    <a:gd name="T21" fmla="*/ 127 h 210"/>
                    <a:gd name="T22" fmla="*/ 8 w 1675"/>
                    <a:gd name="T23" fmla="*/ 146 h 210"/>
                    <a:gd name="T24" fmla="*/ 17 w 1675"/>
                    <a:gd name="T25" fmla="*/ 164 h 210"/>
                    <a:gd name="T26" fmla="*/ 30 w 1675"/>
                    <a:gd name="T27" fmla="*/ 179 h 210"/>
                    <a:gd name="T28" fmla="*/ 46 w 1675"/>
                    <a:gd name="T29" fmla="*/ 193 h 210"/>
                    <a:gd name="T30" fmla="*/ 64 w 1675"/>
                    <a:gd name="T31" fmla="*/ 202 h 210"/>
                    <a:gd name="T32" fmla="*/ 83 w 1675"/>
                    <a:gd name="T33" fmla="*/ 208 h 210"/>
                    <a:gd name="T34" fmla="*/ 104 w 1675"/>
                    <a:gd name="T35" fmla="*/ 210 h 210"/>
                    <a:gd name="T36" fmla="*/ 1571 w 1675"/>
                    <a:gd name="T37" fmla="*/ 210 h 210"/>
                    <a:gd name="T38" fmla="*/ 1592 w 1675"/>
                    <a:gd name="T39" fmla="*/ 208 h 210"/>
                    <a:gd name="T40" fmla="*/ 1612 w 1675"/>
                    <a:gd name="T41" fmla="*/ 202 h 210"/>
                    <a:gd name="T42" fmla="*/ 1630 w 1675"/>
                    <a:gd name="T43" fmla="*/ 193 h 210"/>
                    <a:gd name="T44" fmla="*/ 1645 w 1675"/>
                    <a:gd name="T45" fmla="*/ 179 h 210"/>
                    <a:gd name="T46" fmla="*/ 1658 w 1675"/>
                    <a:gd name="T47" fmla="*/ 164 h 210"/>
                    <a:gd name="T48" fmla="*/ 1667 w 1675"/>
                    <a:gd name="T49" fmla="*/ 146 h 210"/>
                    <a:gd name="T50" fmla="*/ 1673 w 1675"/>
                    <a:gd name="T51" fmla="*/ 127 h 210"/>
                    <a:gd name="T52" fmla="*/ 1675 w 1675"/>
                    <a:gd name="T53" fmla="*/ 105 h 210"/>
                    <a:gd name="T54" fmla="*/ 1675 w 1675"/>
                    <a:gd name="T55" fmla="*/ 94 h 210"/>
                    <a:gd name="T56" fmla="*/ 1671 w 1675"/>
                    <a:gd name="T57" fmla="*/ 74 h 210"/>
                    <a:gd name="T58" fmla="*/ 1663 w 1675"/>
                    <a:gd name="T59" fmla="*/ 55 h 210"/>
                    <a:gd name="T60" fmla="*/ 1652 w 1675"/>
                    <a:gd name="T61" fmla="*/ 39 h 210"/>
                    <a:gd name="T62" fmla="*/ 1638 w 1675"/>
                    <a:gd name="T63" fmla="*/ 24 h 210"/>
                    <a:gd name="T64" fmla="*/ 1621 w 1675"/>
                    <a:gd name="T65" fmla="*/ 13 h 210"/>
                    <a:gd name="T66" fmla="*/ 1603 w 1675"/>
                    <a:gd name="T67" fmla="*/ 5 h 210"/>
                    <a:gd name="T68" fmla="*/ 1581 w 1675"/>
                    <a:gd name="T69" fmla="*/ 1 h 210"/>
                    <a:gd name="T70" fmla="*/ 1571 w 1675"/>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571" y="0"/>
                      </a:moveTo>
                      <a:lnTo>
                        <a:pt x="104" y="0"/>
                      </a:lnTo>
                      <a:lnTo>
                        <a:pt x="104" y="0"/>
                      </a:lnTo>
                      <a:lnTo>
                        <a:pt x="94" y="1"/>
                      </a:lnTo>
                      <a:lnTo>
                        <a:pt x="83" y="2"/>
                      </a:lnTo>
                      <a:lnTo>
                        <a:pt x="73" y="5"/>
                      </a:lnTo>
                      <a:lnTo>
                        <a:pt x="64" y="8"/>
                      </a:lnTo>
                      <a:lnTo>
                        <a:pt x="55" y="13"/>
                      </a:lnTo>
                      <a:lnTo>
                        <a:pt x="46" y="18"/>
                      </a:lnTo>
                      <a:lnTo>
                        <a:pt x="37" y="24"/>
                      </a:lnTo>
                      <a:lnTo>
                        <a:pt x="30" y="30"/>
                      </a:lnTo>
                      <a:lnTo>
                        <a:pt x="23" y="39"/>
                      </a:lnTo>
                      <a:lnTo>
                        <a:pt x="17" y="47"/>
                      </a:lnTo>
                      <a:lnTo>
                        <a:pt x="12" y="55"/>
                      </a:lnTo>
                      <a:lnTo>
                        <a:pt x="8" y="64"/>
                      </a:lnTo>
                      <a:lnTo>
                        <a:pt x="4" y="74"/>
                      </a:lnTo>
                      <a:lnTo>
                        <a:pt x="2" y="84"/>
                      </a:lnTo>
                      <a:lnTo>
                        <a:pt x="0" y="94"/>
                      </a:lnTo>
                      <a:lnTo>
                        <a:pt x="0" y="105"/>
                      </a:lnTo>
                      <a:lnTo>
                        <a:pt x="0" y="105"/>
                      </a:lnTo>
                      <a:lnTo>
                        <a:pt x="0" y="116"/>
                      </a:lnTo>
                      <a:lnTo>
                        <a:pt x="2" y="127"/>
                      </a:lnTo>
                      <a:lnTo>
                        <a:pt x="4" y="137"/>
                      </a:lnTo>
                      <a:lnTo>
                        <a:pt x="8" y="146"/>
                      </a:lnTo>
                      <a:lnTo>
                        <a:pt x="12" y="155"/>
                      </a:lnTo>
                      <a:lnTo>
                        <a:pt x="17" y="164"/>
                      </a:lnTo>
                      <a:lnTo>
                        <a:pt x="23" y="172"/>
                      </a:lnTo>
                      <a:lnTo>
                        <a:pt x="30" y="179"/>
                      </a:lnTo>
                      <a:lnTo>
                        <a:pt x="37" y="186"/>
                      </a:lnTo>
                      <a:lnTo>
                        <a:pt x="46" y="193"/>
                      </a:lnTo>
                      <a:lnTo>
                        <a:pt x="55" y="198"/>
                      </a:lnTo>
                      <a:lnTo>
                        <a:pt x="64" y="202"/>
                      </a:lnTo>
                      <a:lnTo>
                        <a:pt x="73" y="206"/>
                      </a:lnTo>
                      <a:lnTo>
                        <a:pt x="83" y="208"/>
                      </a:lnTo>
                      <a:lnTo>
                        <a:pt x="94" y="210"/>
                      </a:lnTo>
                      <a:lnTo>
                        <a:pt x="104" y="210"/>
                      </a:lnTo>
                      <a:lnTo>
                        <a:pt x="1571" y="210"/>
                      </a:lnTo>
                      <a:lnTo>
                        <a:pt x="1571" y="210"/>
                      </a:lnTo>
                      <a:lnTo>
                        <a:pt x="1581" y="210"/>
                      </a:lnTo>
                      <a:lnTo>
                        <a:pt x="1592" y="208"/>
                      </a:lnTo>
                      <a:lnTo>
                        <a:pt x="1603" y="206"/>
                      </a:lnTo>
                      <a:lnTo>
                        <a:pt x="1612" y="202"/>
                      </a:lnTo>
                      <a:lnTo>
                        <a:pt x="1621" y="198"/>
                      </a:lnTo>
                      <a:lnTo>
                        <a:pt x="1630" y="193"/>
                      </a:lnTo>
                      <a:lnTo>
                        <a:pt x="1638" y="186"/>
                      </a:lnTo>
                      <a:lnTo>
                        <a:pt x="1645" y="179"/>
                      </a:lnTo>
                      <a:lnTo>
                        <a:pt x="1652" y="172"/>
                      </a:lnTo>
                      <a:lnTo>
                        <a:pt x="1658" y="164"/>
                      </a:lnTo>
                      <a:lnTo>
                        <a:pt x="1663" y="155"/>
                      </a:lnTo>
                      <a:lnTo>
                        <a:pt x="1667" y="146"/>
                      </a:lnTo>
                      <a:lnTo>
                        <a:pt x="1671" y="137"/>
                      </a:lnTo>
                      <a:lnTo>
                        <a:pt x="1673" y="127"/>
                      </a:lnTo>
                      <a:lnTo>
                        <a:pt x="1675" y="116"/>
                      </a:lnTo>
                      <a:lnTo>
                        <a:pt x="1675" y="105"/>
                      </a:lnTo>
                      <a:lnTo>
                        <a:pt x="1675" y="105"/>
                      </a:lnTo>
                      <a:lnTo>
                        <a:pt x="1675" y="94"/>
                      </a:lnTo>
                      <a:lnTo>
                        <a:pt x="1673" y="84"/>
                      </a:lnTo>
                      <a:lnTo>
                        <a:pt x="1671" y="74"/>
                      </a:lnTo>
                      <a:lnTo>
                        <a:pt x="1667" y="64"/>
                      </a:lnTo>
                      <a:lnTo>
                        <a:pt x="1663" y="55"/>
                      </a:lnTo>
                      <a:lnTo>
                        <a:pt x="1658" y="47"/>
                      </a:lnTo>
                      <a:lnTo>
                        <a:pt x="1652" y="39"/>
                      </a:lnTo>
                      <a:lnTo>
                        <a:pt x="1645" y="30"/>
                      </a:lnTo>
                      <a:lnTo>
                        <a:pt x="1638" y="24"/>
                      </a:lnTo>
                      <a:lnTo>
                        <a:pt x="1630" y="18"/>
                      </a:lnTo>
                      <a:lnTo>
                        <a:pt x="1621" y="13"/>
                      </a:lnTo>
                      <a:lnTo>
                        <a:pt x="1612" y="8"/>
                      </a:lnTo>
                      <a:lnTo>
                        <a:pt x="1603" y="5"/>
                      </a:lnTo>
                      <a:lnTo>
                        <a:pt x="1592" y="2"/>
                      </a:lnTo>
                      <a:lnTo>
                        <a:pt x="1581"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4" name="Freeform 8">
                  <a:extLst>
                    <a:ext uri="{FF2B5EF4-FFF2-40B4-BE49-F238E27FC236}">
                      <a16:creationId xmlns:a16="http://schemas.microsoft.com/office/drawing/2014/main" id="{7D9F4FEC-0344-4C11-AFFA-B2698CF783C9}"/>
                    </a:ext>
                  </a:extLst>
                </p:cNvPr>
                <p:cNvSpPr>
                  <a:spLocks/>
                </p:cNvSpPr>
                <p:nvPr/>
              </p:nvSpPr>
              <p:spPr bwMode="auto">
                <a:xfrm>
                  <a:off x="4828908" y="2994149"/>
                  <a:ext cx="1177027" cy="147128"/>
                </a:xfrm>
                <a:custGeom>
                  <a:avLst/>
                  <a:gdLst>
                    <a:gd name="T0" fmla="*/ 1571 w 1675"/>
                    <a:gd name="T1" fmla="*/ 210 h 210"/>
                    <a:gd name="T2" fmla="*/ 1581 w 1675"/>
                    <a:gd name="T3" fmla="*/ 210 h 210"/>
                    <a:gd name="T4" fmla="*/ 1603 w 1675"/>
                    <a:gd name="T5" fmla="*/ 204 h 210"/>
                    <a:gd name="T6" fmla="*/ 1621 w 1675"/>
                    <a:gd name="T7" fmla="*/ 197 h 210"/>
                    <a:gd name="T8" fmla="*/ 1638 w 1675"/>
                    <a:gd name="T9" fmla="*/ 185 h 210"/>
                    <a:gd name="T10" fmla="*/ 1652 w 1675"/>
                    <a:gd name="T11" fmla="*/ 171 h 210"/>
                    <a:gd name="T12" fmla="*/ 1663 w 1675"/>
                    <a:gd name="T13" fmla="*/ 155 h 210"/>
                    <a:gd name="T14" fmla="*/ 1671 w 1675"/>
                    <a:gd name="T15" fmla="*/ 136 h 210"/>
                    <a:gd name="T16" fmla="*/ 1675 w 1675"/>
                    <a:gd name="T17" fmla="*/ 115 h 210"/>
                    <a:gd name="T18" fmla="*/ 1675 w 1675"/>
                    <a:gd name="T19" fmla="*/ 104 h 210"/>
                    <a:gd name="T20" fmla="*/ 1673 w 1675"/>
                    <a:gd name="T21" fmla="*/ 84 h 210"/>
                    <a:gd name="T22" fmla="*/ 1667 w 1675"/>
                    <a:gd name="T23" fmla="*/ 64 h 210"/>
                    <a:gd name="T24" fmla="*/ 1658 w 1675"/>
                    <a:gd name="T25" fmla="*/ 46 h 210"/>
                    <a:gd name="T26" fmla="*/ 1645 w 1675"/>
                    <a:gd name="T27" fmla="*/ 30 h 210"/>
                    <a:gd name="T28" fmla="*/ 1630 w 1675"/>
                    <a:gd name="T29" fmla="*/ 18 h 210"/>
                    <a:gd name="T30" fmla="*/ 1612 w 1675"/>
                    <a:gd name="T31" fmla="*/ 8 h 210"/>
                    <a:gd name="T32" fmla="*/ 1592 w 1675"/>
                    <a:gd name="T33" fmla="*/ 2 h 210"/>
                    <a:gd name="T34" fmla="*/ 1571 w 1675"/>
                    <a:gd name="T35" fmla="*/ 0 h 210"/>
                    <a:gd name="T36" fmla="*/ 104 w 1675"/>
                    <a:gd name="T37" fmla="*/ 0 h 210"/>
                    <a:gd name="T38" fmla="*/ 83 w 1675"/>
                    <a:gd name="T39" fmla="*/ 2 h 210"/>
                    <a:gd name="T40" fmla="*/ 64 w 1675"/>
                    <a:gd name="T41" fmla="*/ 8 h 210"/>
                    <a:gd name="T42" fmla="*/ 46 w 1675"/>
                    <a:gd name="T43" fmla="*/ 18 h 210"/>
                    <a:gd name="T44" fmla="*/ 30 w 1675"/>
                    <a:gd name="T45" fmla="*/ 30 h 210"/>
                    <a:gd name="T46" fmla="*/ 17 w 1675"/>
                    <a:gd name="T47" fmla="*/ 46 h 210"/>
                    <a:gd name="T48" fmla="*/ 8 w 1675"/>
                    <a:gd name="T49" fmla="*/ 64 h 210"/>
                    <a:gd name="T50" fmla="*/ 2 w 1675"/>
                    <a:gd name="T51" fmla="*/ 84 h 210"/>
                    <a:gd name="T52" fmla="*/ 0 w 1675"/>
                    <a:gd name="T53" fmla="*/ 104 h 210"/>
                    <a:gd name="T54" fmla="*/ 0 w 1675"/>
                    <a:gd name="T55" fmla="*/ 115 h 210"/>
                    <a:gd name="T56" fmla="*/ 4 w 1675"/>
                    <a:gd name="T57" fmla="*/ 136 h 210"/>
                    <a:gd name="T58" fmla="*/ 12 w 1675"/>
                    <a:gd name="T59" fmla="*/ 155 h 210"/>
                    <a:gd name="T60" fmla="*/ 23 w 1675"/>
                    <a:gd name="T61" fmla="*/ 171 h 210"/>
                    <a:gd name="T62" fmla="*/ 37 w 1675"/>
                    <a:gd name="T63" fmla="*/ 185 h 210"/>
                    <a:gd name="T64" fmla="*/ 55 w 1675"/>
                    <a:gd name="T65" fmla="*/ 197 h 210"/>
                    <a:gd name="T66" fmla="*/ 73 w 1675"/>
                    <a:gd name="T67" fmla="*/ 204 h 210"/>
                    <a:gd name="T68" fmla="*/ 94 w 1675"/>
                    <a:gd name="T69" fmla="*/ 210 h 210"/>
                    <a:gd name="T70" fmla="*/ 104 w 1675"/>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04" y="210"/>
                      </a:moveTo>
                      <a:lnTo>
                        <a:pt x="1571" y="210"/>
                      </a:lnTo>
                      <a:lnTo>
                        <a:pt x="1571" y="210"/>
                      </a:lnTo>
                      <a:lnTo>
                        <a:pt x="1581" y="210"/>
                      </a:lnTo>
                      <a:lnTo>
                        <a:pt x="1592" y="207"/>
                      </a:lnTo>
                      <a:lnTo>
                        <a:pt x="1603" y="204"/>
                      </a:lnTo>
                      <a:lnTo>
                        <a:pt x="1612" y="201"/>
                      </a:lnTo>
                      <a:lnTo>
                        <a:pt x="1621" y="197"/>
                      </a:lnTo>
                      <a:lnTo>
                        <a:pt x="1630" y="191"/>
                      </a:lnTo>
                      <a:lnTo>
                        <a:pt x="1638" y="185"/>
                      </a:lnTo>
                      <a:lnTo>
                        <a:pt x="1645" y="179"/>
                      </a:lnTo>
                      <a:lnTo>
                        <a:pt x="1652" y="171"/>
                      </a:lnTo>
                      <a:lnTo>
                        <a:pt x="1658" y="163"/>
                      </a:lnTo>
                      <a:lnTo>
                        <a:pt x="1663" y="155"/>
                      </a:lnTo>
                      <a:lnTo>
                        <a:pt x="1667" y="146"/>
                      </a:lnTo>
                      <a:lnTo>
                        <a:pt x="1671" y="136"/>
                      </a:lnTo>
                      <a:lnTo>
                        <a:pt x="1673" y="125"/>
                      </a:lnTo>
                      <a:lnTo>
                        <a:pt x="1675" y="115"/>
                      </a:lnTo>
                      <a:lnTo>
                        <a:pt x="1675" y="104"/>
                      </a:lnTo>
                      <a:lnTo>
                        <a:pt x="1675" y="104"/>
                      </a:lnTo>
                      <a:lnTo>
                        <a:pt x="1675" y="94"/>
                      </a:lnTo>
                      <a:lnTo>
                        <a:pt x="1673" y="84"/>
                      </a:lnTo>
                      <a:lnTo>
                        <a:pt x="1671" y="74"/>
                      </a:lnTo>
                      <a:lnTo>
                        <a:pt x="1667" y="64"/>
                      </a:lnTo>
                      <a:lnTo>
                        <a:pt x="1663" y="54"/>
                      </a:lnTo>
                      <a:lnTo>
                        <a:pt x="1658" y="46"/>
                      </a:lnTo>
                      <a:lnTo>
                        <a:pt x="1652" y="38"/>
                      </a:lnTo>
                      <a:lnTo>
                        <a:pt x="1645" y="30"/>
                      </a:lnTo>
                      <a:lnTo>
                        <a:pt x="1638" y="24"/>
                      </a:lnTo>
                      <a:lnTo>
                        <a:pt x="1630" y="18"/>
                      </a:lnTo>
                      <a:lnTo>
                        <a:pt x="1621" y="12"/>
                      </a:lnTo>
                      <a:lnTo>
                        <a:pt x="1612" y="8"/>
                      </a:lnTo>
                      <a:lnTo>
                        <a:pt x="1603" y="5"/>
                      </a:lnTo>
                      <a:lnTo>
                        <a:pt x="1592" y="2"/>
                      </a:lnTo>
                      <a:lnTo>
                        <a:pt x="1581" y="0"/>
                      </a:lnTo>
                      <a:lnTo>
                        <a:pt x="1571" y="0"/>
                      </a:lnTo>
                      <a:lnTo>
                        <a:pt x="104" y="0"/>
                      </a:lnTo>
                      <a:lnTo>
                        <a:pt x="104" y="0"/>
                      </a:lnTo>
                      <a:lnTo>
                        <a:pt x="94" y="0"/>
                      </a:lnTo>
                      <a:lnTo>
                        <a:pt x="83" y="2"/>
                      </a:lnTo>
                      <a:lnTo>
                        <a:pt x="73" y="5"/>
                      </a:lnTo>
                      <a:lnTo>
                        <a:pt x="64" y="8"/>
                      </a:lnTo>
                      <a:lnTo>
                        <a:pt x="55" y="12"/>
                      </a:lnTo>
                      <a:lnTo>
                        <a:pt x="46" y="18"/>
                      </a:lnTo>
                      <a:lnTo>
                        <a:pt x="37" y="24"/>
                      </a:lnTo>
                      <a:lnTo>
                        <a:pt x="30" y="30"/>
                      </a:lnTo>
                      <a:lnTo>
                        <a:pt x="23" y="38"/>
                      </a:lnTo>
                      <a:lnTo>
                        <a:pt x="17" y="46"/>
                      </a:lnTo>
                      <a:lnTo>
                        <a:pt x="12" y="54"/>
                      </a:lnTo>
                      <a:lnTo>
                        <a:pt x="8" y="64"/>
                      </a:lnTo>
                      <a:lnTo>
                        <a:pt x="4" y="74"/>
                      </a:lnTo>
                      <a:lnTo>
                        <a:pt x="2" y="84"/>
                      </a:lnTo>
                      <a:lnTo>
                        <a:pt x="0" y="94"/>
                      </a:lnTo>
                      <a:lnTo>
                        <a:pt x="0" y="104"/>
                      </a:lnTo>
                      <a:lnTo>
                        <a:pt x="0" y="104"/>
                      </a:lnTo>
                      <a:lnTo>
                        <a:pt x="0" y="115"/>
                      </a:lnTo>
                      <a:lnTo>
                        <a:pt x="2" y="125"/>
                      </a:lnTo>
                      <a:lnTo>
                        <a:pt x="4" y="136"/>
                      </a:lnTo>
                      <a:lnTo>
                        <a:pt x="8" y="146"/>
                      </a:lnTo>
                      <a:lnTo>
                        <a:pt x="12" y="155"/>
                      </a:lnTo>
                      <a:lnTo>
                        <a:pt x="17" y="163"/>
                      </a:lnTo>
                      <a:lnTo>
                        <a:pt x="23" y="171"/>
                      </a:lnTo>
                      <a:lnTo>
                        <a:pt x="30" y="179"/>
                      </a:lnTo>
                      <a:lnTo>
                        <a:pt x="37" y="185"/>
                      </a:lnTo>
                      <a:lnTo>
                        <a:pt x="46" y="191"/>
                      </a:lnTo>
                      <a:lnTo>
                        <a:pt x="55" y="197"/>
                      </a:lnTo>
                      <a:lnTo>
                        <a:pt x="64" y="201"/>
                      </a:lnTo>
                      <a:lnTo>
                        <a:pt x="73" y="204"/>
                      </a:lnTo>
                      <a:lnTo>
                        <a:pt x="83" y="207"/>
                      </a:lnTo>
                      <a:lnTo>
                        <a:pt x="94" y="210"/>
                      </a:lnTo>
                      <a:lnTo>
                        <a:pt x="104" y="210"/>
                      </a:lnTo>
                      <a:lnTo>
                        <a:pt x="104"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5" name="Freeform 9">
                  <a:extLst>
                    <a:ext uri="{FF2B5EF4-FFF2-40B4-BE49-F238E27FC236}">
                      <a16:creationId xmlns:a16="http://schemas.microsoft.com/office/drawing/2014/main" id="{2B5D3211-19E1-41C8-BC23-1BB3EBCE3662}"/>
                    </a:ext>
                  </a:extLst>
                </p:cNvPr>
                <p:cNvSpPr>
                  <a:spLocks/>
                </p:cNvSpPr>
                <p:nvPr/>
              </p:nvSpPr>
              <p:spPr bwMode="auto">
                <a:xfrm>
                  <a:off x="5469971" y="4160671"/>
                  <a:ext cx="535971" cy="147128"/>
                </a:xfrm>
                <a:custGeom>
                  <a:avLst/>
                  <a:gdLst>
                    <a:gd name="T0" fmla="*/ 657 w 761"/>
                    <a:gd name="T1" fmla="*/ 0 h 210"/>
                    <a:gd name="T2" fmla="*/ 0 w 761"/>
                    <a:gd name="T3" fmla="*/ 0 h 210"/>
                    <a:gd name="T4" fmla="*/ 0 w 761"/>
                    <a:gd name="T5" fmla="*/ 210 h 210"/>
                    <a:gd name="T6" fmla="*/ 657 w 761"/>
                    <a:gd name="T7" fmla="*/ 210 h 210"/>
                    <a:gd name="T8" fmla="*/ 657 w 761"/>
                    <a:gd name="T9" fmla="*/ 210 h 210"/>
                    <a:gd name="T10" fmla="*/ 667 w 761"/>
                    <a:gd name="T11" fmla="*/ 209 h 210"/>
                    <a:gd name="T12" fmla="*/ 678 w 761"/>
                    <a:gd name="T13" fmla="*/ 208 h 210"/>
                    <a:gd name="T14" fmla="*/ 689 w 761"/>
                    <a:gd name="T15" fmla="*/ 205 h 210"/>
                    <a:gd name="T16" fmla="*/ 698 w 761"/>
                    <a:gd name="T17" fmla="*/ 202 h 210"/>
                    <a:gd name="T18" fmla="*/ 707 w 761"/>
                    <a:gd name="T19" fmla="*/ 197 h 210"/>
                    <a:gd name="T20" fmla="*/ 716 w 761"/>
                    <a:gd name="T21" fmla="*/ 192 h 210"/>
                    <a:gd name="T22" fmla="*/ 724 w 761"/>
                    <a:gd name="T23" fmla="*/ 186 h 210"/>
                    <a:gd name="T24" fmla="*/ 731 w 761"/>
                    <a:gd name="T25" fmla="*/ 179 h 210"/>
                    <a:gd name="T26" fmla="*/ 738 w 761"/>
                    <a:gd name="T27" fmla="*/ 172 h 210"/>
                    <a:gd name="T28" fmla="*/ 744 w 761"/>
                    <a:gd name="T29" fmla="*/ 164 h 210"/>
                    <a:gd name="T30" fmla="*/ 749 w 761"/>
                    <a:gd name="T31" fmla="*/ 155 h 210"/>
                    <a:gd name="T32" fmla="*/ 753 w 761"/>
                    <a:gd name="T33" fmla="*/ 146 h 210"/>
                    <a:gd name="T34" fmla="*/ 757 w 761"/>
                    <a:gd name="T35" fmla="*/ 136 h 210"/>
                    <a:gd name="T36" fmla="*/ 759 w 761"/>
                    <a:gd name="T37" fmla="*/ 126 h 210"/>
                    <a:gd name="T38" fmla="*/ 761 w 761"/>
                    <a:gd name="T39" fmla="*/ 116 h 210"/>
                    <a:gd name="T40" fmla="*/ 761 w 761"/>
                    <a:gd name="T41" fmla="*/ 105 h 210"/>
                    <a:gd name="T42" fmla="*/ 761 w 761"/>
                    <a:gd name="T43" fmla="*/ 105 h 210"/>
                    <a:gd name="T44" fmla="*/ 761 w 761"/>
                    <a:gd name="T45" fmla="*/ 95 h 210"/>
                    <a:gd name="T46" fmla="*/ 759 w 761"/>
                    <a:gd name="T47" fmla="*/ 84 h 210"/>
                    <a:gd name="T48" fmla="*/ 757 w 761"/>
                    <a:gd name="T49" fmla="*/ 73 h 210"/>
                    <a:gd name="T50" fmla="*/ 753 w 761"/>
                    <a:gd name="T51" fmla="*/ 64 h 210"/>
                    <a:gd name="T52" fmla="*/ 749 w 761"/>
                    <a:gd name="T53" fmla="*/ 55 h 210"/>
                    <a:gd name="T54" fmla="*/ 744 w 761"/>
                    <a:gd name="T55" fmla="*/ 46 h 210"/>
                    <a:gd name="T56" fmla="*/ 738 w 761"/>
                    <a:gd name="T57" fmla="*/ 38 h 210"/>
                    <a:gd name="T58" fmla="*/ 731 w 761"/>
                    <a:gd name="T59" fmla="*/ 31 h 210"/>
                    <a:gd name="T60" fmla="*/ 724 w 761"/>
                    <a:gd name="T61" fmla="*/ 24 h 210"/>
                    <a:gd name="T62" fmla="*/ 716 w 761"/>
                    <a:gd name="T63" fmla="*/ 18 h 210"/>
                    <a:gd name="T64" fmla="*/ 707 w 761"/>
                    <a:gd name="T65" fmla="*/ 13 h 210"/>
                    <a:gd name="T66" fmla="*/ 698 w 761"/>
                    <a:gd name="T67" fmla="*/ 9 h 210"/>
                    <a:gd name="T68" fmla="*/ 689 w 761"/>
                    <a:gd name="T69" fmla="*/ 5 h 210"/>
                    <a:gd name="T70" fmla="*/ 678 w 761"/>
                    <a:gd name="T71" fmla="*/ 2 h 210"/>
                    <a:gd name="T72" fmla="*/ 667 w 761"/>
                    <a:gd name="T73" fmla="*/ 0 h 210"/>
                    <a:gd name="T74" fmla="*/ 657 w 761"/>
                    <a:gd name="T75" fmla="*/ 0 h 210"/>
                    <a:gd name="T76" fmla="*/ 657 w 761"/>
                    <a:gd name="T7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0">
                      <a:moveTo>
                        <a:pt x="657" y="0"/>
                      </a:moveTo>
                      <a:lnTo>
                        <a:pt x="0" y="0"/>
                      </a:lnTo>
                      <a:lnTo>
                        <a:pt x="0" y="210"/>
                      </a:lnTo>
                      <a:lnTo>
                        <a:pt x="657" y="210"/>
                      </a:lnTo>
                      <a:lnTo>
                        <a:pt x="657" y="210"/>
                      </a:lnTo>
                      <a:lnTo>
                        <a:pt x="667" y="209"/>
                      </a:lnTo>
                      <a:lnTo>
                        <a:pt x="678" y="208"/>
                      </a:lnTo>
                      <a:lnTo>
                        <a:pt x="689" y="205"/>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6"/>
                      </a:lnTo>
                      <a:lnTo>
                        <a:pt x="761" y="116"/>
                      </a:lnTo>
                      <a:lnTo>
                        <a:pt x="761" y="105"/>
                      </a:lnTo>
                      <a:lnTo>
                        <a:pt x="761" y="105"/>
                      </a:lnTo>
                      <a:lnTo>
                        <a:pt x="761" y="95"/>
                      </a:lnTo>
                      <a:lnTo>
                        <a:pt x="759" y="84"/>
                      </a:lnTo>
                      <a:lnTo>
                        <a:pt x="757" y="73"/>
                      </a:lnTo>
                      <a:lnTo>
                        <a:pt x="753" y="64"/>
                      </a:lnTo>
                      <a:lnTo>
                        <a:pt x="749" y="55"/>
                      </a:lnTo>
                      <a:lnTo>
                        <a:pt x="744" y="46"/>
                      </a:lnTo>
                      <a:lnTo>
                        <a:pt x="738" y="38"/>
                      </a:lnTo>
                      <a:lnTo>
                        <a:pt x="731" y="31"/>
                      </a:lnTo>
                      <a:lnTo>
                        <a:pt x="724" y="24"/>
                      </a:lnTo>
                      <a:lnTo>
                        <a:pt x="716" y="18"/>
                      </a:lnTo>
                      <a:lnTo>
                        <a:pt x="707" y="13"/>
                      </a:lnTo>
                      <a:lnTo>
                        <a:pt x="698" y="9"/>
                      </a:lnTo>
                      <a:lnTo>
                        <a:pt x="689" y="5"/>
                      </a:lnTo>
                      <a:lnTo>
                        <a:pt x="678" y="2"/>
                      </a:lnTo>
                      <a:lnTo>
                        <a:pt x="667"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6" name="Freeform 10">
                  <a:extLst>
                    <a:ext uri="{FF2B5EF4-FFF2-40B4-BE49-F238E27FC236}">
                      <a16:creationId xmlns:a16="http://schemas.microsoft.com/office/drawing/2014/main" id="{A1AD0227-357C-4021-811D-729377DD2D74}"/>
                    </a:ext>
                  </a:extLst>
                </p:cNvPr>
                <p:cNvSpPr>
                  <a:spLocks/>
                </p:cNvSpPr>
                <p:nvPr/>
              </p:nvSpPr>
              <p:spPr bwMode="auto">
                <a:xfrm>
                  <a:off x="5469971" y="4444415"/>
                  <a:ext cx="535971" cy="147128"/>
                </a:xfrm>
                <a:custGeom>
                  <a:avLst/>
                  <a:gdLst>
                    <a:gd name="T0" fmla="*/ 657 w 761"/>
                    <a:gd name="T1" fmla="*/ 0 h 210"/>
                    <a:gd name="T2" fmla="*/ 0 w 761"/>
                    <a:gd name="T3" fmla="*/ 0 h 210"/>
                    <a:gd name="T4" fmla="*/ 0 w 761"/>
                    <a:gd name="T5" fmla="*/ 210 h 210"/>
                    <a:gd name="T6" fmla="*/ 0 w 761"/>
                    <a:gd name="T7" fmla="*/ 210 h 210"/>
                    <a:gd name="T8" fmla="*/ 657 w 761"/>
                    <a:gd name="T9" fmla="*/ 210 h 210"/>
                    <a:gd name="T10" fmla="*/ 657 w 761"/>
                    <a:gd name="T11" fmla="*/ 210 h 210"/>
                    <a:gd name="T12" fmla="*/ 667 w 761"/>
                    <a:gd name="T13" fmla="*/ 210 h 210"/>
                    <a:gd name="T14" fmla="*/ 678 w 761"/>
                    <a:gd name="T15" fmla="*/ 208 h 210"/>
                    <a:gd name="T16" fmla="*/ 689 w 761"/>
                    <a:gd name="T17" fmla="*/ 206 h 210"/>
                    <a:gd name="T18" fmla="*/ 698 w 761"/>
                    <a:gd name="T19" fmla="*/ 202 h 210"/>
                    <a:gd name="T20" fmla="*/ 707 w 761"/>
                    <a:gd name="T21" fmla="*/ 197 h 210"/>
                    <a:gd name="T22" fmla="*/ 716 w 761"/>
                    <a:gd name="T23" fmla="*/ 192 h 210"/>
                    <a:gd name="T24" fmla="*/ 724 w 761"/>
                    <a:gd name="T25" fmla="*/ 186 h 210"/>
                    <a:gd name="T26" fmla="*/ 731 w 761"/>
                    <a:gd name="T27" fmla="*/ 179 h 210"/>
                    <a:gd name="T28" fmla="*/ 738 w 761"/>
                    <a:gd name="T29" fmla="*/ 172 h 210"/>
                    <a:gd name="T30" fmla="*/ 744 w 761"/>
                    <a:gd name="T31" fmla="*/ 164 h 210"/>
                    <a:gd name="T32" fmla="*/ 749 w 761"/>
                    <a:gd name="T33" fmla="*/ 155 h 210"/>
                    <a:gd name="T34" fmla="*/ 753 w 761"/>
                    <a:gd name="T35" fmla="*/ 146 h 210"/>
                    <a:gd name="T36" fmla="*/ 757 w 761"/>
                    <a:gd name="T37" fmla="*/ 136 h 210"/>
                    <a:gd name="T38" fmla="*/ 759 w 761"/>
                    <a:gd name="T39" fmla="*/ 127 h 210"/>
                    <a:gd name="T40" fmla="*/ 761 w 761"/>
                    <a:gd name="T41" fmla="*/ 115 h 210"/>
                    <a:gd name="T42" fmla="*/ 761 w 761"/>
                    <a:gd name="T43" fmla="*/ 105 h 210"/>
                    <a:gd name="T44" fmla="*/ 761 w 761"/>
                    <a:gd name="T45" fmla="*/ 105 h 210"/>
                    <a:gd name="T46" fmla="*/ 761 w 761"/>
                    <a:gd name="T47" fmla="*/ 94 h 210"/>
                    <a:gd name="T48" fmla="*/ 759 w 761"/>
                    <a:gd name="T49" fmla="*/ 84 h 210"/>
                    <a:gd name="T50" fmla="*/ 757 w 761"/>
                    <a:gd name="T51" fmla="*/ 74 h 210"/>
                    <a:gd name="T52" fmla="*/ 753 w 761"/>
                    <a:gd name="T53" fmla="*/ 64 h 210"/>
                    <a:gd name="T54" fmla="*/ 749 w 761"/>
                    <a:gd name="T55" fmla="*/ 55 h 210"/>
                    <a:gd name="T56" fmla="*/ 744 w 761"/>
                    <a:gd name="T57" fmla="*/ 46 h 210"/>
                    <a:gd name="T58" fmla="*/ 738 w 761"/>
                    <a:gd name="T59" fmla="*/ 38 h 210"/>
                    <a:gd name="T60" fmla="*/ 731 w 761"/>
                    <a:gd name="T61" fmla="*/ 30 h 210"/>
                    <a:gd name="T62" fmla="*/ 724 w 761"/>
                    <a:gd name="T63" fmla="*/ 24 h 210"/>
                    <a:gd name="T64" fmla="*/ 716 w 761"/>
                    <a:gd name="T65" fmla="*/ 18 h 210"/>
                    <a:gd name="T66" fmla="*/ 707 w 761"/>
                    <a:gd name="T67" fmla="*/ 13 h 210"/>
                    <a:gd name="T68" fmla="*/ 698 w 761"/>
                    <a:gd name="T69" fmla="*/ 8 h 210"/>
                    <a:gd name="T70" fmla="*/ 689 w 761"/>
                    <a:gd name="T71" fmla="*/ 5 h 210"/>
                    <a:gd name="T72" fmla="*/ 678 w 761"/>
                    <a:gd name="T73" fmla="*/ 2 h 210"/>
                    <a:gd name="T74" fmla="*/ 667 w 761"/>
                    <a:gd name="T75" fmla="*/ 1 h 210"/>
                    <a:gd name="T76" fmla="*/ 657 w 761"/>
                    <a:gd name="T77" fmla="*/ 0 h 210"/>
                    <a:gd name="T78" fmla="*/ 657 w 761"/>
                    <a:gd name="T7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1" h="210">
                      <a:moveTo>
                        <a:pt x="657" y="0"/>
                      </a:moveTo>
                      <a:lnTo>
                        <a:pt x="0" y="0"/>
                      </a:lnTo>
                      <a:lnTo>
                        <a:pt x="0" y="210"/>
                      </a:lnTo>
                      <a:lnTo>
                        <a:pt x="0" y="210"/>
                      </a:lnTo>
                      <a:lnTo>
                        <a:pt x="657" y="210"/>
                      </a:lnTo>
                      <a:lnTo>
                        <a:pt x="657" y="210"/>
                      </a:lnTo>
                      <a:lnTo>
                        <a:pt x="667" y="210"/>
                      </a:lnTo>
                      <a:lnTo>
                        <a:pt x="678" y="208"/>
                      </a:lnTo>
                      <a:lnTo>
                        <a:pt x="689" y="206"/>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7"/>
                      </a:lnTo>
                      <a:lnTo>
                        <a:pt x="761" y="115"/>
                      </a:lnTo>
                      <a:lnTo>
                        <a:pt x="761" y="105"/>
                      </a:lnTo>
                      <a:lnTo>
                        <a:pt x="761" y="105"/>
                      </a:lnTo>
                      <a:lnTo>
                        <a:pt x="761" y="94"/>
                      </a:lnTo>
                      <a:lnTo>
                        <a:pt x="759" y="84"/>
                      </a:lnTo>
                      <a:lnTo>
                        <a:pt x="757" y="74"/>
                      </a:lnTo>
                      <a:lnTo>
                        <a:pt x="753" y="64"/>
                      </a:lnTo>
                      <a:lnTo>
                        <a:pt x="749" y="55"/>
                      </a:lnTo>
                      <a:lnTo>
                        <a:pt x="744" y="46"/>
                      </a:lnTo>
                      <a:lnTo>
                        <a:pt x="738" y="38"/>
                      </a:lnTo>
                      <a:lnTo>
                        <a:pt x="731" y="30"/>
                      </a:lnTo>
                      <a:lnTo>
                        <a:pt x="724" y="24"/>
                      </a:lnTo>
                      <a:lnTo>
                        <a:pt x="716" y="18"/>
                      </a:lnTo>
                      <a:lnTo>
                        <a:pt x="707" y="13"/>
                      </a:lnTo>
                      <a:lnTo>
                        <a:pt x="698" y="8"/>
                      </a:lnTo>
                      <a:lnTo>
                        <a:pt x="689" y="5"/>
                      </a:lnTo>
                      <a:lnTo>
                        <a:pt x="678" y="2"/>
                      </a:lnTo>
                      <a:lnTo>
                        <a:pt x="667"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7" name="Freeform 11">
                  <a:extLst>
                    <a:ext uri="{FF2B5EF4-FFF2-40B4-BE49-F238E27FC236}">
                      <a16:creationId xmlns:a16="http://schemas.microsoft.com/office/drawing/2014/main" id="{A70665C9-0E92-4201-B851-28E559798023}"/>
                    </a:ext>
                  </a:extLst>
                </p:cNvPr>
                <p:cNvSpPr>
                  <a:spLocks/>
                </p:cNvSpPr>
                <p:nvPr/>
              </p:nvSpPr>
              <p:spPr bwMode="auto">
                <a:xfrm>
                  <a:off x="4828908" y="3288406"/>
                  <a:ext cx="535971" cy="147128"/>
                </a:xfrm>
                <a:custGeom>
                  <a:avLst/>
                  <a:gdLst>
                    <a:gd name="T0" fmla="*/ 104 w 761"/>
                    <a:gd name="T1" fmla="*/ 211 h 211"/>
                    <a:gd name="T2" fmla="*/ 761 w 761"/>
                    <a:gd name="T3" fmla="*/ 211 h 211"/>
                    <a:gd name="T4" fmla="*/ 761 w 761"/>
                    <a:gd name="T5" fmla="*/ 0 h 211"/>
                    <a:gd name="T6" fmla="*/ 104 w 761"/>
                    <a:gd name="T7" fmla="*/ 0 h 211"/>
                    <a:gd name="T8" fmla="*/ 104 w 761"/>
                    <a:gd name="T9" fmla="*/ 0 h 211"/>
                    <a:gd name="T10" fmla="*/ 94 w 761"/>
                    <a:gd name="T11" fmla="*/ 1 h 211"/>
                    <a:gd name="T12" fmla="*/ 83 w 761"/>
                    <a:gd name="T13" fmla="*/ 2 h 211"/>
                    <a:gd name="T14" fmla="*/ 73 w 761"/>
                    <a:gd name="T15" fmla="*/ 5 h 211"/>
                    <a:gd name="T16" fmla="*/ 64 w 761"/>
                    <a:gd name="T17" fmla="*/ 8 h 211"/>
                    <a:gd name="T18" fmla="*/ 55 w 761"/>
                    <a:gd name="T19" fmla="*/ 13 h 211"/>
                    <a:gd name="T20" fmla="*/ 46 w 761"/>
                    <a:gd name="T21" fmla="*/ 18 h 211"/>
                    <a:gd name="T22" fmla="*/ 37 w 761"/>
                    <a:gd name="T23" fmla="*/ 24 h 211"/>
                    <a:gd name="T24" fmla="*/ 30 w 761"/>
                    <a:gd name="T25" fmla="*/ 32 h 211"/>
                    <a:gd name="T26" fmla="*/ 23 w 761"/>
                    <a:gd name="T27" fmla="*/ 39 h 211"/>
                    <a:gd name="T28" fmla="*/ 17 w 761"/>
                    <a:gd name="T29" fmla="*/ 47 h 211"/>
                    <a:gd name="T30" fmla="*/ 12 w 761"/>
                    <a:gd name="T31" fmla="*/ 56 h 211"/>
                    <a:gd name="T32" fmla="*/ 8 w 761"/>
                    <a:gd name="T33" fmla="*/ 65 h 211"/>
                    <a:gd name="T34" fmla="*/ 4 w 761"/>
                    <a:gd name="T35" fmla="*/ 74 h 211"/>
                    <a:gd name="T36" fmla="*/ 2 w 761"/>
                    <a:gd name="T37" fmla="*/ 84 h 211"/>
                    <a:gd name="T38" fmla="*/ 0 w 761"/>
                    <a:gd name="T39" fmla="*/ 94 h 211"/>
                    <a:gd name="T40" fmla="*/ 0 w 761"/>
                    <a:gd name="T41" fmla="*/ 106 h 211"/>
                    <a:gd name="T42" fmla="*/ 0 w 761"/>
                    <a:gd name="T43" fmla="*/ 106 h 211"/>
                    <a:gd name="T44" fmla="*/ 0 w 761"/>
                    <a:gd name="T45" fmla="*/ 117 h 211"/>
                    <a:gd name="T46" fmla="*/ 2 w 761"/>
                    <a:gd name="T47" fmla="*/ 127 h 211"/>
                    <a:gd name="T48" fmla="*/ 4 w 761"/>
                    <a:gd name="T49" fmla="*/ 137 h 211"/>
                    <a:gd name="T50" fmla="*/ 8 w 761"/>
                    <a:gd name="T51" fmla="*/ 146 h 211"/>
                    <a:gd name="T52" fmla="*/ 12 w 761"/>
                    <a:gd name="T53" fmla="*/ 155 h 211"/>
                    <a:gd name="T54" fmla="*/ 17 w 761"/>
                    <a:gd name="T55" fmla="*/ 164 h 211"/>
                    <a:gd name="T56" fmla="*/ 23 w 761"/>
                    <a:gd name="T57" fmla="*/ 172 h 211"/>
                    <a:gd name="T58" fmla="*/ 30 w 761"/>
                    <a:gd name="T59" fmla="*/ 180 h 211"/>
                    <a:gd name="T60" fmla="*/ 37 w 761"/>
                    <a:gd name="T61" fmla="*/ 187 h 211"/>
                    <a:gd name="T62" fmla="*/ 46 w 761"/>
                    <a:gd name="T63" fmla="*/ 193 h 211"/>
                    <a:gd name="T64" fmla="*/ 55 w 761"/>
                    <a:gd name="T65" fmla="*/ 198 h 211"/>
                    <a:gd name="T66" fmla="*/ 64 w 761"/>
                    <a:gd name="T67" fmla="*/ 202 h 211"/>
                    <a:gd name="T68" fmla="*/ 73 w 761"/>
                    <a:gd name="T69" fmla="*/ 206 h 211"/>
                    <a:gd name="T70" fmla="*/ 83 w 761"/>
                    <a:gd name="T71" fmla="*/ 208 h 211"/>
                    <a:gd name="T72" fmla="*/ 94 w 761"/>
                    <a:gd name="T73" fmla="*/ 210 h 211"/>
                    <a:gd name="T74" fmla="*/ 104 w 761"/>
                    <a:gd name="T75" fmla="*/ 211 h 211"/>
                    <a:gd name="T76" fmla="*/ 104 w 761"/>
                    <a:gd name="T77"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1">
                      <a:moveTo>
                        <a:pt x="104" y="211"/>
                      </a:moveTo>
                      <a:lnTo>
                        <a:pt x="761" y="211"/>
                      </a:lnTo>
                      <a:lnTo>
                        <a:pt x="761" y="0"/>
                      </a:lnTo>
                      <a:lnTo>
                        <a:pt x="104" y="0"/>
                      </a:lnTo>
                      <a:lnTo>
                        <a:pt x="104" y="0"/>
                      </a:lnTo>
                      <a:lnTo>
                        <a:pt x="94" y="1"/>
                      </a:lnTo>
                      <a:lnTo>
                        <a:pt x="83" y="2"/>
                      </a:lnTo>
                      <a:lnTo>
                        <a:pt x="73" y="5"/>
                      </a:lnTo>
                      <a:lnTo>
                        <a:pt x="64" y="8"/>
                      </a:lnTo>
                      <a:lnTo>
                        <a:pt x="55" y="13"/>
                      </a:lnTo>
                      <a:lnTo>
                        <a:pt x="46" y="18"/>
                      </a:lnTo>
                      <a:lnTo>
                        <a:pt x="37" y="24"/>
                      </a:lnTo>
                      <a:lnTo>
                        <a:pt x="30" y="32"/>
                      </a:lnTo>
                      <a:lnTo>
                        <a:pt x="23" y="39"/>
                      </a:lnTo>
                      <a:lnTo>
                        <a:pt x="17" y="47"/>
                      </a:lnTo>
                      <a:lnTo>
                        <a:pt x="12" y="56"/>
                      </a:lnTo>
                      <a:lnTo>
                        <a:pt x="8" y="65"/>
                      </a:lnTo>
                      <a:lnTo>
                        <a:pt x="4" y="74"/>
                      </a:lnTo>
                      <a:lnTo>
                        <a:pt x="2" y="84"/>
                      </a:lnTo>
                      <a:lnTo>
                        <a:pt x="0" y="94"/>
                      </a:lnTo>
                      <a:lnTo>
                        <a:pt x="0" y="106"/>
                      </a:lnTo>
                      <a:lnTo>
                        <a:pt x="0" y="106"/>
                      </a:lnTo>
                      <a:lnTo>
                        <a:pt x="0" y="117"/>
                      </a:lnTo>
                      <a:lnTo>
                        <a:pt x="2" y="127"/>
                      </a:lnTo>
                      <a:lnTo>
                        <a:pt x="4" y="137"/>
                      </a:lnTo>
                      <a:lnTo>
                        <a:pt x="8" y="146"/>
                      </a:lnTo>
                      <a:lnTo>
                        <a:pt x="12" y="155"/>
                      </a:lnTo>
                      <a:lnTo>
                        <a:pt x="17" y="164"/>
                      </a:lnTo>
                      <a:lnTo>
                        <a:pt x="23" y="172"/>
                      </a:lnTo>
                      <a:lnTo>
                        <a:pt x="30" y="180"/>
                      </a:lnTo>
                      <a:lnTo>
                        <a:pt x="37" y="187"/>
                      </a:lnTo>
                      <a:lnTo>
                        <a:pt x="46" y="193"/>
                      </a:lnTo>
                      <a:lnTo>
                        <a:pt x="55" y="198"/>
                      </a:lnTo>
                      <a:lnTo>
                        <a:pt x="64" y="202"/>
                      </a:lnTo>
                      <a:lnTo>
                        <a:pt x="73" y="206"/>
                      </a:lnTo>
                      <a:lnTo>
                        <a:pt x="83" y="208"/>
                      </a:lnTo>
                      <a:lnTo>
                        <a:pt x="94" y="210"/>
                      </a:lnTo>
                      <a:lnTo>
                        <a:pt x="104" y="211"/>
                      </a:lnTo>
                      <a:lnTo>
                        <a:pt x="104" y="2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8" name="Freeform 12">
                  <a:extLst>
                    <a:ext uri="{FF2B5EF4-FFF2-40B4-BE49-F238E27FC236}">
                      <a16:creationId xmlns:a16="http://schemas.microsoft.com/office/drawing/2014/main" id="{E4AD99FA-8EB2-4F2F-A2B1-819E6E4638E9}"/>
                    </a:ext>
                  </a:extLst>
                </p:cNvPr>
                <p:cNvSpPr>
                  <a:spLocks/>
                </p:cNvSpPr>
                <p:nvPr/>
              </p:nvSpPr>
              <p:spPr bwMode="auto">
                <a:xfrm>
                  <a:off x="4828908" y="3582663"/>
                  <a:ext cx="535971" cy="147128"/>
                </a:xfrm>
                <a:custGeom>
                  <a:avLst/>
                  <a:gdLst>
                    <a:gd name="T0" fmla="*/ 104 w 761"/>
                    <a:gd name="T1" fmla="*/ 209 h 209"/>
                    <a:gd name="T2" fmla="*/ 761 w 761"/>
                    <a:gd name="T3" fmla="*/ 209 h 209"/>
                    <a:gd name="T4" fmla="*/ 761 w 761"/>
                    <a:gd name="T5" fmla="*/ 0 h 209"/>
                    <a:gd name="T6" fmla="*/ 104 w 761"/>
                    <a:gd name="T7" fmla="*/ 0 h 209"/>
                    <a:gd name="T8" fmla="*/ 104 w 761"/>
                    <a:gd name="T9" fmla="*/ 0 h 209"/>
                    <a:gd name="T10" fmla="*/ 94 w 761"/>
                    <a:gd name="T11" fmla="*/ 0 h 209"/>
                    <a:gd name="T12" fmla="*/ 83 w 761"/>
                    <a:gd name="T13" fmla="*/ 2 h 209"/>
                    <a:gd name="T14" fmla="*/ 73 w 761"/>
                    <a:gd name="T15" fmla="*/ 4 h 209"/>
                    <a:gd name="T16" fmla="*/ 64 w 761"/>
                    <a:gd name="T17" fmla="*/ 8 h 209"/>
                    <a:gd name="T18" fmla="*/ 55 w 761"/>
                    <a:gd name="T19" fmla="*/ 12 h 209"/>
                    <a:gd name="T20" fmla="*/ 46 w 761"/>
                    <a:gd name="T21" fmla="*/ 17 h 209"/>
                    <a:gd name="T22" fmla="*/ 37 w 761"/>
                    <a:gd name="T23" fmla="*/ 23 h 209"/>
                    <a:gd name="T24" fmla="*/ 30 w 761"/>
                    <a:gd name="T25" fmla="*/ 30 h 209"/>
                    <a:gd name="T26" fmla="*/ 23 w 761"/>
                    <a:gd name="T27" fmla="*/ 37 h 209"/>
                    <a:gd name="T28" fmla="*/ 17 w 761"/>
                    <a:gd name="T29" fmla="*/ 45 h 209"/>
                    <a:gd name="T30" fmla="*/ 12 w 761"/>
                    <a:gd name="T31" fmla="*/ 54 h 209"/>
                    <a:gd name="T32" fmla="*/ 8 w 761"/>
                    <a:gd name="T33" fmla="*/ 63 h 209"/>
                    <a:gd name="T34" fmla="*/ 4 w 761"/>
                    <a:gd name="T35" fmla="*/ 74 h 209"/>
                    <a:gd name="T36" fmla="*/ 2 w 761"/>
                    <a:gd name="T37" fmla="*/ 83 h 209"/>
                    <a:gd name="T38" fmla="*/ 0 w 761"/>
                    <a:gd name="T39" fmla="*/ 94 h 209"/>
                    <a:gd name="T40" fmla="*/ 0 w 761"/>
                    <a:gd name="T41" fmla="*/ 104 h 209"/>
                    <a:gd name="T42" fmla="*/ 0 w 761"/>
                    <a:gd name="T43" fmla="*/ 104 h 209"/>
                    <a:gd name="T44" fmla="*/ 0 w 761"/>
                    <a:gd name="T45" fmla="*/ 115 h 209"/>
                    <a:gd name="T46" fmla="*/ 2 w 761"/>
                    <a:gd name="T47" fmla="*/ 125 h 209"/>
                    <a:gd name="T48" fmla="*/ 4 w 761"/>
                    <a:gd name="T49" fmla="*/ 135 h 209"/>
                    <a:gd name="T50" fmla="*/ 8 w 761"/>
                    <a:gd name="T51" fmla="*/ 146 h 209"/>
                    <a:gd name="T52" fmla="*/ 12 w 761"/>
                    <a:gd name="T53" fmla="*/ 155 h 209"/>
                    <a:gd name="T54" fmla="*/ 17 w 761"/>
                    <a:gd name="T55" fmla="*/ 163 h 209"/>
                    <a:gd name="T56" fmla="*/ 23 w 761"/>
                    <a:gd name="T57" fmla="*/ 171 h 209"/>
                    <a:gd name="T58" fmla="*/ 30 w 761"/>
                    <a:gd name="T59" fmla="*/ 179 h 209"/>
                    <a:gd name="T60" fmla="*/ 37 w 761"/>
                    <a:gd name="T61" fmla="*/ 185 h 209"/>
                    <a:gd name="T62" fmla="*/ 46 w 761"/>
                    <a:gd name="T63" fmla="*/ 191 h 209"/>
                    <a:gd name="T64" fmla="*/ 55 w 761"/>
                    <a:gd name="T65" fmla="*/ 196 h 209"/>
                    <a:gd name="T66" fmla="*/ 64 w 761"/>
                    <a:gd name="T67" fmla="*/ 201 h 209"/>
                    <a:gd name="T68" fmla="*/ 73 w 761"/>
                    <a:gd name="T69" fmla="*/ 204 h 209"/>
                    <a:gd name="T70" fmla="*/ 83 w 761"/>
                    <a:gd name="T71" fmla="*/ 207 h 209"/>
                    <a:gd name="T72" fmla="*/ 94 w 761"/>
                    <a:gd name="T73" fmla="*/ 208 h 209"/>
                    <a:gd name="T74" fmla="*/ 104 w 761"/>
                    <a:gd name="T75" fmla="*/ 209 h 209"/>
                    <a:gd name="T76" fmla="*/ 104 w 761"/>
                    <a:gd name="T7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09">
                      <a:moveTo>
                        <a:pt x="104" y="209"/>
                      </a:moveTo>
                      <a:lnTo>
                        <a:pt x="761" y="209"/>
                      </a:lnTo>
                      <a:lnTo>
                        <a:pt x="761" y="0"/>
                      </a:lnTo>
                      <a:lnTo>
                        <a:pt x="104" y="0"/>
                      </a:lnTo>
                      <a:lnTo>
                        <a:pt x="104" y="0"/>
                      </a:lnTo>
                      <a:lnTo>
                        <a:pt x="94" y="0"/>
                      </a:lnTo>
                      <a:lnTo>
                        <a:pt x="83" y="2"/>
                      </a:lnTo>
                      <a:lnTo>
                        <a:pt x="73" y="4"/>
                      </a:lnTo>
                      <a:lnTo>
                        <a:pt x="64" y="8"/>
                      </a:lnTo>
                      <a:lnTo>
                        <a:pt x="55" y="12"/>
                      </a:lnTo>
                      <a:lnTo>
                        <a:pt x="46" y="17"/>
                      </a:lnTo>
                      <a:lnTo>
                        <a:pt x="37" y="23"/>
                      </a:lnTo>
                      <a:lnTo>
                        <a:pt x="30" y="30"/>
                      </a:lnTo>
                      <a:lnTo>
                        <a:pt x="23" y="37"/>
                      </a:lnTo>
                      <a:lnTo>
                        <a:pt x="17" y="45"/>
                      </a:lnTo>
                      <a:lnTo>
                        <a:pt x="12" y="54"/>
                      </a:lnTo>
                      <a:lnTo>
                        <a:pt x="8" y="63"/>
                      </a:lnTo>
                      <a:lnTo>
                        <a:pt x="4" y="74"/>
                      </a:lnTo>
                      <a:lnTo>
                        <a:pt x="2" y="83"/>
                      </a:lnTo>
                      <a:lnTo>
                        <a:pt x="0" y="94"/>
                      </a:lnTo>
                      <a:lnTo>
                        <a:pt x="0" y="104"/>
                      </a:lnTo>
                      <a:lnTo>
                        <a:pt x="0" y="104"/>
                      </a:lnTo>
                      <a:lnTo>
                        <a:pt x="0" y="115"/>
                      </a:lnTo>
                      <a:lnTo>
                        <a:pt x="2" y="125"/>
                      </a:lnTo>
                      <a:lnTo>
                        <a:pt x="4" y="135"/>
                      </a:lnTo>
                      <a:lnTo>
                        <a:pt x="8" y="146"/>
                      </a:lnTo>
                      <a:lnTo>
                        <a:pt x="12" y="155"/>
                      </a:lnTo>
                      <a:lnTo>
                        <a:pt x="17" y="163"/>
                      </a:lnTo>
                      <a:lnTo>
                        <a:pt x="23" y="171"/>
                      </a:lnTo>
                      <a:lnTo>
                        <a:pt x="30" y="179"/>
                      </a:lnTo>
                      <a:lnTo>
                        <a:pt x="37" y="185"/>
                      </a:lnTo>
                      <a:lnTo>
                        <a:pt x="46" y="191"/>
                      </a:lnTo>
                      <a:lnTo>
                        <a:pt x="55" y="196"/>
                      </a:lnTo>
                      <a:lnTo>
                        <a:pt x="64" y="201"/>
                      </a:lnTo>
                      <a:lnTo>
                        <a:pt x="73" y="204"/>
                      </a:lnTo>
                      <a:lnTo>
                        <a:pt x="83" y="207"/>
                      </a:lnTo>
                      <a:lnTo>
                        <a:pt x="94" y="208"/>
                      </a:lnTo>
                      <a:lnTo>
                        <a:pt x="104" y="209"/>
                      </a:lnTo>
                      <a:lnTo>
                        <a:pt x="104" y="20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9" name="Freeform 13">
                  <a:extLst>
                    <a:ext uri="{FF2B5EF4-FFF2-40B4-BE49-F238E27FC236}">
                      <a16:creationId xmlns:a16="http://schemas.microsoft.com/office/drawing/2014/main" id="{E47F0813-879E-4F0B-B11C-AEE7E695FD87}"/>
                    </a:ext>
                  </a:extLst>
                </p:cNvPr>
                <p:cNvSpPr>
                  <a:spLocks/>
                </p:cNvSpPr>
                <p:nvPr/>
              </p:nvSpPr>
              <p:spPr bwMode="auto">
                <a:xfrm>
                  <a:off x="5480476" y="3288406"/>
                  <a:ext cx="483422" cy="441385"/>
                </a:xfrm>
                <a:custGeom>
                  <a:avLst/>
                  <a:gdLst>
                    <a:gd name="T0" fmla="*/ 0 w 698"/>
                    <a:gd name="T1" fmla="*/ 0 h 624"/>
                    <a:gd name="T2" fmla="*/ 0 w 698"/>
                    <a:gd name="T3" fmla="*/ 624 h 624"/>
                    <a:gd name="T4" fmla="*/ 698 w 698"/>
                    <a:gd name="T5" fmla="*/ 624 h 624"/>
                    <a:gd name="T6" fmla="*/ 698 w 698"/>
                    <a:gd name="T7" fmla="*/ 0 h 624"/>
                    <a:gd name="T8" fmla="*/ 6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6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40" name="Freeform 14">
                  <a:extLst>
                    <a:ext uri="{FF2B5EF4-FFF2-40B4-BE49-F238E27FC236}">
                      <a16:creationId xmlns:a16="http://schemas.microsoft.com/office/drawing/2014/main" id="{1BC76F1D-A716-4D7E-97E8-AB8782FEFEFB}"/>
                    </a:ext>
                  </a:extLst>
                </p:cNvPr>
                <p:cNvSpPr>
                  <a:spLocks/>
                </p:cNvSpPr>
                <p:nvPr/>
              </p:nvSpPr>
              <p:spPr bwMode="auto">
                <a:xfrm>
                  <a:off x="4870944" y="4160671"/>
                  <a:ext cx="493934" cy="430879"/>
                </a:xfrm>
                <a:custGeom>
                  <a:avLst/>
                  <a:gdLst>
                    <a:gd name="T0" fmla="*/ 0 w 697"/>
                    <a:gd name="T1" fmla="*/ 0 h 624"/>
                    <a:gd name="T2" fmla="*/ 0 w 697"/>
                    <a:gd name="T3" fmla="*/ 624 h 624"/>
                    <a:gd name="T4" fmla="*/ 697 w 697"/>
                    <a:gd name="T5" fmla="*/ 624 h 624"/>
                    <a:gd name="T6" fmla="*/ 697 w 697"/>
                    <a:gd name="T7" fmla="*/ 0 h 624"/>
                    <a:gd name="T8" fmla="*/ 48 w 697"/>
                    <a:gd name="T9" fmla="*/ 0 h 624"/>
                    <a:gd name="T10" fmla="*/ 0 w 697"/>
                    <a:gd name="T11" fmla="*/ 0 h 624"/>
                  </a:gdLst>
                  <a:ahLst/>
                  <a:cxnLst>
                    <a:cxn ang="0">
                      <a:pos x="T0" y="T1"/>
                    </a:cxn>
                    <a:cxn ang="0">
                      <a:pos x="T2" y="T3"/>
                    </a:cxn>
                    <a:cxn ang="0">
                      <a:pos x="T4" y="T5"/>
                    </a:cxn>
                    <a:cxn ang="0">
                      <a:pos x="T6" y="T7"/>
                    </a:cxn>
                    <a:cxn ang="0">
                      <a:pos x="T8" y="T9"/>
                    </a:cxn>
                    <a:cxn ang="0">
                      <a:pos x="T10" y="T11"/>
                    </a:cxn>
                  </a:cxnLst>
                  <a:rect l="0" t="0" r="r" b="b"/>
                  <a:pathLst>
                    <a:path w="697" h="624">
                      <a:moveTo>
                        <a:pt x="0" y="0"/>
                      </a:moveTo>
                      <a:lnTo>
                        <a:pt x="0" y="624"/>
                      </a:lnTo>
                      <a:lnTo>
                        <a:pt x="697" y="624"/>
                      </a:lnTo>
                      <a:lnTo>
                        <a:pt x="697" y="0"/>
                      </a:lnTo>
                      <a:lnTo>
                        <a:pt x="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nvGrpSpPr>
            <p:cNvPr id="120" name="Grupa 119">
              <a:extLst>
                <a:ext uri="{FF2B5EF4-FFF2-40B4-BE49-F238E27FC236}">
                  <a16:creationId xmlns:a16="http://schemas.microsoft.com/office/drawing/2014/main" id="{FBA48251-87F8-4F3E-8CE7-D24A82AB7161}"/>
                </a:ext>
              </a:extLst>
            </p:cNvPr>
            <p:cNvGrpSpPr/>
            <p:nvPr/>
          </p:nvGrpSpPr>
          <p:grpSpPr>
            <a:xfrm>
              <a:off x="2916238" y="2636837"/>
              <a:ext cx="1765541" cy="2354055"/>
              <a:chOff x="2916238" y="2636837"/>
              <a:chExt cx="1765541" cy="2354055"/>
            </a:xfrm>
            <a:grpFill/>
          </p:grpSpPr>
          <p:sp>
            <p:nvSpPr>
              <p:cNvPr id="121" name="Freeform 6">
                <a:extLst>
                  <a:ext uri="{FF2B5EF4-FFF2-40B4-BE49-F238E27FC236}">
                    <a16:creationId xmlns:a16="http://schemas.microsoft.com/office/drawing/2014/main" id="{8FE773AC-B049-47AB-896F-BDEF4A153D60}"/>
                  </a:ext>
                </a:extLst>
              </p:cNvPr>
              <p:cNvSpPr>
                <a:spLocks noEditPoints="1"/>
              </p:cNvSpPr>
              <p:nvPr/>
            </p:nvSpPr>
            <p:spPr bwMode="auto">
              <a:xfrm>
                <a:off x="2916238" y="2636837"/>
                <a:ext cx="1765541" cy="2354055"/>
              </a:xfrm>
              <a:custGeom>
                <a:avLst/>
                <a:gdLst>
                  <a:gd name="T0" fmla="*/ 273 w 2514"/>
                  <a:gd name="T1" fmla="*/ 1 h 3360"/>
                  <a:gd name="T2" fmla="*/ 216 w 2514"/>
                  <a:gd name="T3" fmla="*/ 10 h 3360"/>
                  <a:gd name="T4" fmla="*/ 163 w 2514"/>
                  <a:gd name="T5" fmla="*/ 30 h 3360"/>
                  <a:gd name="T6" fmla="*/ 115 w 2514"/>
                  <a:gd name="T7" fmla="*/ 61 h 3360"/>
                  <a:gd name="T8" fmla="*/ 75 w 2514"/>
                  <a:gd name="T9" fmla="*/ 99 h 3360"/>
                  <a:gd name="T10" fmla="*/ 41 w 2514"/>
                  <a:gd name="T11" fmla="*/ 146 h 3360"/>
                  <a:gd name="T12" fmla="*/ 17 w 2514"/>
                  <a:gd name="T13" fmla="*/ 199 h 3360"/>
                  <a:gd name="T14" fmla="*/ 3 w 2514"/>
                  <a:gd name="T15" fmla="*/ 256 h 3360"/>
                  <a:gd name="T16" fmla="*/ 0 w 2514"/>
                  <a:gd name="T17" fmla="*/ 1526 h 3360"/>
                  <a:gd name="T18" fmla="*/ 0 w 2514"/>
                  <a:gd name="T19" fmla="*/ 3073 h 3360"/>
                  <a:gd name="T20" fmla="*/ 9 w 2514"/>
                  <a:gd name="T21" fmla="*/ 3133 h 3360"/>
                  <a:gd name="T22" fmla="*/ 28 w 2514"/>
                  <a:gd name="T23" fmla="*/ 3189 h 3360"/>
                  <a:gd name="T24" fmla="*/ 58 w 2514"/>
                  <a:gd name="T25" fmla="*/ 3238 h 3360"/>
                  <a:gd name="T26" fmla="*/ 94 w 2514"/>
                  <a:gd name="T27" fmla="*/ 3281 h 3360"/>
                  <a:gd name="T28" fmla="*/ 139 w 2514"/>
                  <a:gd name="T29" fmla="*/ 3315 h 3360"/>
                  <a:gd name="T30" fmla="*/ 189 w 2514"/>
                  <a:gd name="T31" fmla="*/ 3341 h 3360"/>
                  <a:gd name="T32" fmla="*/ 244 w 2514"/>
                  <a:gd name="T33" fmla="*/ 3356 h 3360"/>
                  <a:gd name="T34" fmla="*/ 2225 w 2514"/>
                  <a:gd name="T35" fmla="*/ 3360 h 3360"/>
                  <a:gd name="T36" fmla="*/ 2270 w 2514"/>
                  <a:gd name="T37" fmla="*/ 3356 h 3360"/>
                  <a:gd name="T38" fmla="*/ 2325 w 2514"/>
                  <a:gd name="T39" fmla="*/ 3341 h 3360"/>
                  <a:gd name="T40" fmla="*/ 2375 w 2514"/>
                  <a:gd name="T41" fmla="*/ 3315 h 3360"/>
                  <a:gd name="T42" fmla="*/ 2420 w 2514"/>
                  <a:gd name="T43" fmla="*/ 3281 h 3360"/>
                  <a:gd name="T44" fmla="*/ 2457 w 2514"/>
                  <a:gd name="T45" fmla="*/ 3238 h 3360"/>
                  <a:gd name="T46" fmla="*/ 2485 w 2514"/>
                  <a:gd name="T47" fmla="*/ 3189 h 3360"/>
                  <a:gd name="T48" fmla="*/ 2504 w 2514"/>
                  <a:gd name="T49" fmla="*/ 3133 h 3360"/>
                  <a:gd name="T50" fmla="*/ 2514 w 2514"/>
                  <a:gd name="T51" fmla="*/ 3073 h 3360"/>
                  <a:gd name="T52" fmla="*/ 2514 w 2514"/>
                  <a:gd name="T53" fmla="*/ 302 h 3360"/>
                  <a:gd name="T54" fmla="*/ 2511 w 2514"/>
                  <a:gd name="T55" fmla="*/ 256 h 3360"/>
                  <a:gd name="T56" fmla="*/ 2496 w 2514"/>
                  <a:gd name="T57" fmla="*/ 199 h 3360"/>
                  <a:gd name="T58" fmla="*/ 2472 w 2514"/>
                  <a:gd name="T59" fmla="*/ 146 h 3360"/>
                  <a:gd name="T60" fmla="*/ 2439 w 2514"/>
                  <a:gd name="T61" fmla="*/ 99 h 3360"/>
                  <a:gd name="T62" fmla="*/ 2398 w 2514"/>
                  <a:gd name="T63" fmla="*/ 61 h 3360"/>
                  <a:gd name="T64" fmla="*/ 2351 w 2514"/>
                  <a:gd name="T65" fmla="*/ 30 h 3360"/>
                  <a:gd name="T66" fmla="*/ 2298 w 2514"/>
                  <a:gd name="T67" fmla="*/ 10 h 3360"/>
                  <a:gd name="T68" fmla="*/ 2241 w 2514"/>
                  <a:gd name="T69" fmla="*/ 1 h 3360"/>
                  <a:gd name="T70" fmla="*/ 2304 w 2514"/>
                  <a:gd name="T71" fmla="*/ 1785 h 3360"/>
                  <a:gd name="T72" fmla="*/ 2303 w 2514"/>
                  <a:gd name="T73" fmla="*/ 3076 h 3360"/>
                  <a:gd name="T74" fmla="*/ 2291 w 2514"/>
                  <a:gd name="T75" fmla="*/ 3109 h 3360"/>
                  <a:gd name="T76" fmla="*/ 2270 w 2514"/>
                  <a:gd name="T77" fmla="*/ 3134 h 3360"/>
                  <a:gd name="T78" fmla="*/ 2242 w 2514"/>
                  <a:gd name="T79" fmla="*/ 3148 h 3360"/>
                  <a:gd name="T80" fmla="*/ 288 w 2514"/>
                  <a:gd name="T81" fmla="*/ 3149 h 3360"/>
                  <a:gd name="T82" fmla="*/ 258 w 2514"/>
                  <a:gd name="T83" fmla="*/ 3142 h 3360"/>
                  <a:gd name="T84" fmla="*/ 233 w 2514"/>
                  <a:gd name="T85" fmla="*/ 3123 h 3360"/>
                  <a:gd name="T86" fmla="*/ 215 w 2514"/>
                  <a:gd name="T87" fmla="*/ 3094 h 3360"/>
                  <a:gd name="T88" fmla="*/ 209 w 2514"/>
                  <a:gd name="T89" fmla="*/ 3058 h 3360"/>
                  <a:gd name="T90" fmla="*/ 209 w 2514"/>
                  <a:gd name="T91" fmla="*/ 302 h 3360"/>
                  <a:gd name="T92" fmla="*/ 215 w 2514"/>
                  <a:gd name="T93" fmla="*/ 266 h 3360"/>
                  <a:gd name="T94" fmla="*/ 233 w 2514"/>
                  <a:gd name="T95" fmla="*/ 237 h 3360"/>
                  <a:gd name="T96" fmla="*/ 258 w 2514"/>
                  <a:gd name="T97" fmla="*/ 218 h 3360"/>
                  <a:gd name="T98" fmla="*/ 288 w 2514"/>
                  <a:gd name="T99" fmla="*/ 210 h 3360"/>
                  <a:gd name="T100" fmla="*/ 2242 w 2514"/>
                  <a:gd name="T101" fmla="*/ 212 h 3360"/>
                  <a:gd name="T102" fmla="*/ 2270 w 2514"/>
                  <a:gd name="T103" fmla="*/ 226 h 3360"/>
                  <a:gd name="T104" fmla="*/ 2291 w 2514"/>
                  <a:gd name="T105" fmla="*/ 250 h 3360"/>
                  <a:gd name="T106" fmla="*/ 2303 w 2514"/>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4" h="3360">
                    <a:moveTo>
                      <a:pt x="2225" y="0"/>
                    </a:moveTo>
                    <a:lnTo>
                      <a:pt x="288" y="0"/>
                    </a:lnTo>
                    <a:lnTo>
                      <a:pt x="288" y="0"/>
                    </a:lnTo>
                    <a:lnTo>
                      <a:pt x="273" y="1"/>
                    </a:lnTo>
                    <a:lnTo>
                      <a:pt x="259" y="2"/>
                    </a:lnTo>
                    <a:lnTo>
                      <a:pt x="244" y="4"/>
                    </a:lnTo>
                    <a:lnTo>
                      <a:pt x="230" y="6"/>
                    </a:lnTo>
                    <a:lnTo>
                      <a:pt x="216" y="10"/>
                    </a:lnTo>
                    <a:lnTo>
                      <a:pt x="202" y="14"/>
                    </a:lnTo>
                    <a:lnTo>
                      <a:pt x="189" y="18"/>
                    </a:lnTo>
                    <a:lnTo>
                      <a:pt x="176" y="24"/>
                    </a:lnTo>
                    <a:lnTo>
                      <a:pt x="163" y="30"/>
                    </a:lnTo>
                    <a:lnTo>
                      <a:pt x="151" y="36"/>
                    </a:lnTo>
                    <a:lnTo>
                      <a:pt x="139" y="44"/>
                    </a:lnTo>
                    <a:lnTo>
                      <a:pt x="127" y="52"/>
                    </a:lnTo>
                    <a:lnTo>
                      <a:pt x="115" y="61"/>
                    </a:lnTo>
                    <a:lnTo>
                      <a:pt x="105" y="69"/>
                    </a:lnTo>
                    <a:lnTo>
                      <a:pt x="94" y="79"/>
                    </a:lnTo>
                    <a:lnTo>
                      <a:pt x="84" y="89"/>
                    </a:lnTo>
                    <a:lnTo>
                      <a:pt x="75" y="99"/>
                    </a:lnTo>
                    <a:lnTo>
                      <a:pt x="66" y="110"/>
                    </a:lnTo>
                    <a:lnTo>
                      <a:pt x="58" y="122"/>
                    </a:lnTo>
                    <a:lnTo>
                      <a:pt x="50" y="134"/>
                    </a:lnTo>
                    <a:lnTo>
                      <a:pt x="41" y="146"/>
                    </a:lnTo>
                    <a:lnTo>
                      <a:pt x="34" y="158"/>
                    </a:lnTo>
                    <a:lnTo>
                      <a:pt x="28" y="171"/>
                    </a:lnTo>
                    <a:lnTo>
                      <a:pt x="22" y="184"/>
                    </a:lnTo>
                    <a:lnTo>
                      <a:pt x="17" y="199"/>
                    </a:lnTo>
                    <a:lnTo>
                      <a:pt x="13" y="213"/>
                    </a:lnTo>
                    <a:lnTo>
                      <a:pt x="9" y="227"/>
                    </a:lnTo>
                    <a:lnTo>
                      <a:pt x="6" y="241"/>
                    </a:lnTo>
                    <a:lnTo>
                      <a:pt x="3" y="256"/>
                    </a:lnTo>
                    <a:lnTo>
                      <a:pt x="1" y="272"/>
                    </a:lnTo>
                    <a:lnTo>
                      <a:pt x="0" y="287"/>
                    </a:lnTo>
                    <a:lnTo>
                      <a:pt x="0" y="302"/>
                    </a:lnTo>
                    <a:lnTo>
                      <a:pt x="0" y="1526"/>
                    </a:lnTo>
                    <a:lnTo>
                      <a:pt x="0" y="1785"/>
                    </a:lnTo>
                    <a:lnTo>
                      <a:pt x="0" y="3058"/>
                    </a:lnTo>
                    <a:lnTo>
                      <a:pt x="0" y="3058"/>
                    </a:lnTo>
                    <a:lnTo>
                      <a:pt x="0" y="3073"/>
                    </a:lnTo>
                    <a:lnTo>
                      <a:pt x="1" y="3088"/>
                    </a:lnTo>
                    <a:lnTo>
                      <a:pt x="3" y="3104"/>
                    </a:lnTo>
                    <a:lnTo>
                      <a:pt x="6" y="3119"/>
                    </a:lnTo>
                    <a:lnTo>
                      <a:pt x="9" y="3133"/>
                    </a:lnTo>
                    <a:lnTo>
                      <a:pt x="13" y="3147"/>
                    </a:lnTo>
                    <a:lnTo>
                      <a:pt x="17" y="3161"/>
                    </a:lnTo>
                    <a:lnTo>
                      <a:pt x="22" y="3176"/>
                    </a:lnTo>
                    <a:lnTo>
                      <a:pt x="28" y="3189"/>
                    </a:lnTo>
                    <a:lnTo>
                      <a:pt x="34" y="3202"/>
                    </a:lnTo>
                    <a:lnTo>
                      <a:pt x="41" y="3214"/>
                    </a:lnTo>
                    <a:lnTo>
                      <a:pt x="50" y="3226"/>
                    </a:lnTo>
                    <a:lnTo>
                      <a:pt x="58" y="3238"/>
                    </a:lnTo>
                    <a:lnTo>
                      <a:pt x="66" y="3250"/>
                    </a:lnTo>
                    <a:lnTo>
                      <a:pt x="75" y="3261"/>
                    </a:lnTo>
                    <a:lnTo>
                      <a:pt x="84" y="3271"/>
                    </a:lnTo>
                    <a:lnTo>
                      <a:pt x="94" y="3281"/>
                    </a:lnTo>
                    <a:lnTo>
                      <a:pt x="105" y="3290"/>
                    </a:lnTo>
                    <a:lnTo>
                      <a:pt x="115" y="3299"/>
                    </a:lnTo>
                    <a:lnTo>
                      <a:pt x="127" y="3308"/>
                    </a:lnTo>
                    <a:lnTo>
                      <a:pt x="139" y="3315"/>
                    </a:lnTo>
                    <a:lnTo>
                      <a:pt x="151" y="3324"/>
                    </a:lnTo>
                    <a:lnTo>
                      <a:pt x="163" y="3330"/>
                    </a:lnTo>
                    <a:lnTo>
                      <a:pt x="176" y="3336"/>
                    </a:lnTo>
                    <a:lnTo>
                      <a:pt x="189" y="3341"/>
                    </a:lnTo>
                    <a:lnTo>
                      <a:pt x="202" y="3346"/>
                    </a:lnTo>
                    <a:lnTo>
                      <a:pt x="216" y="3350"/>
                    </a:lnTo>
                    <a:lnTo>
                      <a:pt x="230" y="3354"/>
                    </a:lnTo>
                    <a:lnTo>
                      <a:pt x="244" y="3356"/>
                    </a:lnTo>
                    <a:lnTo>
                      <a:pt x="259" y="3358"/>
                    </a:lnTo>
                    <a:lnTo>
                      <a:pt x="273" y="3359"/>
                    </a:lnTo>
                    <a:lnTo>
                      <a:pt x="288" y="3360"/>
                    </a:lnTo>
                    <a:lnTo>
                      <a:pt x="2225" y="3360"/>
                    </a:lnTo>
                    <a:lnTo>
                      <a:pt x="2225" y="3360"/>
                    </a:lnTo>
                    <a:lnTo>
                      <a:pt x="2241" y="3359"/>
                    </a:lnTo>
                    <a:lnTo>
                      <a:pt x="2256" y="3358"/>
                    </a:lnTo>
                    <a:lnTo>
                      <a:pt x="2270" y="3356"/>
                    </a:lnTo>
                    <a:lnTo>
                      <a:pt x="2284" y="3354"/>
                    </a:lnTo>
                    <a:lnTo>
                      <a:pt x="2298" y="3350"/>
                    </a:lnTo>
                    <a:lnTo>
                      <a:pt x="2311" y="3346"/>
                    </a:lnTo>
                    <a:lnTo>
                      <a:pt x="2325" y="3341"/>
                    </a:lnTo>
                    <a:lnTo>
                      <a:pt x="2338" y="3336"/>
                    </a:lnTo>
                    <a:lnTo>
                      <a:pt x="2351" y="3330"/>
                    </a:lnTo>
                    <a:lnTo>
                      <a:pt x="2363" y="3324"/>
                    </a:lnTo>
                    <a:lnTo>
                      <a:pt x="2375" y="3315"/>
                    </a:lnTo>
                    <a:lnTo>
                      <a:pt x="2387" y="3308"/>
                    </a:lnTo>
                    <a:lnTo>
                      <a:pt x="2398" y="3299"/>
                    </a:lnTo>
                    <a:lnTo>
                      <a:pt x="2409" y="3290"/>
                    </a:lnTo>
                    <a:lnTo>
                      <a:pt x="2420" y="3281"/>
                    </a:lnTo>
                    <a:lnTo>
                      <a:pt x="2430" y="3271"/>
                    </a:lnTo>
                    <a:lnTo>
                      <a:pt x="2439" y="3261"/>
                    </a:lnTo>
                    <a:lnTo>
                      <a:pt x="2448" y="3250"/>
                    </a:lnTo>
                    <a:lnTo>
                      <a:pt x="2457" y="3238"/>
                    </a:lnTo>
                    <a:lnTo>
                      <a:pt x="2465" y="3226"/>
                    </a:lnTo>
                    <a:lnTo>
                      <a:pt x="2472" y="3214"/>
                    </a:lnTo>
                    <a:lnTo>
                      <a:pt x="2479" y="3202"/>
                    </a:lnTo>
                    <a:lnTo>
                      <a:pt x="2485" y="3189"/>
                    </a:lnTo>
                    <a:lnTo>
                      <a:pt x="2491" y="3176"/>
                    </a:lnTo>
                    <a:lnTo>
                      <a:pt x="2496" y="3161"/>
                    </a:lnTo>
                    <a:lnTo>
                      <a:pt x="2501" y="3147"/>
                    </a:lnTo>
                    <a:lnTo>
                      <a:pt x="2504" y="3133"/>
                    </a:lnTo>
                    <a:lnTo>
                      <a:pt x="2509" y="3119"/>
                    </a:lnTo>
                    <a:lnTo>
                      <a:pt x="2511" y="3104"/>
                    </a:lnTo>
                    <a:lnTo>
                      <a:pt x="2513" y="3088"/>
                    </a:lnTo>
                    <a:lnTo>
                      <a:pt x="2514" y="3073"/>
                    </a:lnTo>
                    <a:lnTo>
                      <a:pt x="2514" y="3058"/>
                    </a:lnTo>
                    <a:lnTo>
                      <a:pt x="2514" y="1785"/>
                    </a:lnTo>
                    <a:lnTo>
                      <a:pt x="2514" y="1526"/>
                    </a:lnTo>
                    <a:lnTo>
                      <a:pt x="2514" y="302"/>
                    </a:lnTo>
                    <a:lnTo>
                      <a:pt x="2514" y="302"/>
                    </a:lnTo>
                    <a:lnTo>
                      <a:pt x="2514" y="287"/>
                    </a:lnTo>
                    <a:lnTo>
                      <a:pt x="2513" y="272"/>
                    </a:lnTo>
                    <a:lnTo>
                      <a:pt x="2511" y="256"/>
                    </a:lnTo>
                    <a:lnTo>
                      <a:pt x="2509" y="241"/>
                    </a:lnTo>
                    <a:lnTo>
                      <a:pt x="2504" y="227"/>
                    </a:lnTo>
                    <a:lnTo>
                      <a:pt x="2501" y="213"/>
                    </a:lnTo>
                    <a:lnTo>
                      <a:pt x="2496" y="199"/>
                    </a:lnTo>
                    <a:lnTo>
                      <a:pt x="2491" y="184"/>
                    </a:lnTo>
                    <a:lnTo>
                      <a:pt x="2485" y="171"/>
                    </a:lnTo>
                    <a:lnTo>
                      <a:pt x="2479" y="158"/>
                    </a:lnTo>
                    <a:lnTo>
                      <a:pt x="2472" y="146"/>
                    </a:lnTo>
                    <a:lnTo>
                      <a:pt x="2465" y="134"/>
                    </a:lnTo>
                    <a:lnTo>
                      <a:pt x="2457" y="122"/>
                    </a:lnTo>
                    <a:lnTo>
                      <a:pt x="2448" y="110"/>
                    </a:lnTo>
                    <a:lnTo>
                      <a:pt x="2439" y="99"/>
                    </a:lnTo>
                    <a:lnTo>
                      <a:pt x="2430" y="89"/>
                    </a:lnTo>
                    <a:lnTo>
                      <a:pt x="2420" y="79"/>
                    </a:lnTo>
                    <a:lnTo>
                      <a:pt x="2409" y="69"/>
                    </a:lnTo>
                    <a:lnTo>
                      <a:pt x="2398" y="61"/>
                    </a:lnTo>
                    <a:lnTo>
                      <a:pt x="2387" y="52"/>
                    </a:lnTo>
                    <a:lnTo>
                      <a:pt x="2375" y="44"/>
                    </a:lnTo>
                    <a:lnTo>
                      <a:pt x="2363" y="36"/>
                    </a:lnTo>
                    <a:lnTo>
                      <a:pt x="2351" y="30"/>
                    </a:lnTo>
                    <a:lnTo>
                      <a:pt x="2338" y="24"/>
                    </a:lnTo>
                    <a:lnTo>
                      <a:pt x="2325" y="18"/>
                    </a:lnTo>
                    <a:lnTo>
                      <a:pt x="2311" y="14"/>
                    </a:lnTo>
                    <a:lnTo>
                      <a:pt x="2298" y="10"/>
                    </a:lnTo>
                    <a:lnTo>
                      <a:pt x="2284" y="6"/>
                    </a:lnTo>
                    <a:lnTo>
                      <a:pt x="2270" y="4"/>
                    </a:lnTo>
                    <a:lnTo>
                      <a:pt x="2256" y="2"/>
                    </a:lnTo>
                    <a:lnTo>
                      <a:pt x="2241" y="1"/>
                    </a:lnTo>
                    <a:lnTo>
                      <a:pt x="2225" y="0"/>
                    </a:lnTo>
                    <a:lnTo>
                      <a:pt x="2225" y="0"/>
                    </a:lnTo>
                    <a:close/>
                    <a:moveTo>
                      <a:pt x="2304" y="1526"/>
                    </a:moveTo>
                    <a:lnTo>
                      <a:pt x="2304" y="1785"/>
                    </a:lnTo>
                    <a:lnTo>
                      <a:pt x="2304" y="3058"/>
                    </a:lnTo>
                    <a:lnTo>
                      <a:pt x="2304" y="3058"/>
                    </a:lnTo>
                    <a:lnTo>
                      <a:pt x="2304" y="3067"/>
                    </a:lnTo>
                    <a:lnTo>
                      <a:pt x="2303" y="3076"/>
                    </a:lnTo>
                    <a:lnTo>
                      <a:pt x="2301" y="3085"/>
                    </a:lnTo>
                    <a:lnTo>
                      <a:pt x="2298" y="3094"/>
                    </a:lnTo>
                    <a:lnTo>
                      <a:pt x="2295" y="3102"/>
                    </a:lnTo>
                    <a:lnTo>
                      <a:pt x="2291" y="3109"/>
                    </a:lnTo>
                    <a:lnTo>
                      <a:pt x="2286" y="3116"/>
                    </a:lnTo>
                    <a:lnTo>
                      <a:pt x="2281" y="3123"/>
                    </a:lnTo>
                    <a:lnTo>
                      <a:pt x="2276" y="3129"/>
                    </a:lnTo>
                    <a:lnTo>
                      <a:pt x="2270" y="3134"/>
                    </a:lnTo>
                    <a:lnTo>
                      <a:pt x="2263" y="3138"/>
                    </a:lnTo>
                    <a:lnTo>
                      <a:pt x="2257" y="3142"/>
                    </a:lnTo>
                    <a:lnTo>
                      <a:pt x="2250" y="3145"/>
                    </a:lnTo>
                    <a:lnTo>
                      <a:pt x="2242" y="3148"/>
                    </a:lnTo>
                    <a:lnTo>
                      <a:pt x="2234" y="3149"/>
                    </a:lnTo>
                    <a:lnTo>
                      <a:pt x="2225" y="3149"/>
                    </a:lnTo>
                    <a:lnTo>
                      <a:pt x="288" y="3149"/>
                    </a:lnTo>
                    <a:lnTo>
                      <a:pt x="288" y="3149"/>
                    </a:lnTo>
                    <a:lnTo>
                      <a:pt x="280" y="3149"/>
                    </a:lnTo>
                    <a:lnTo>
                      <a:pt x="272" y="3148"/>
                    </a:lnTo>
                    <a:lnTo>
                      <a:pt x="265" y="3145"/>
                    </a:lnTo>
                    <a:lnTo>
                      <a:pt x="258" y="3142"/>
                    </a:lnTo>
                    <a:lnTo>
                      <a:pt x="251" y="3138"/>
                    </a:lnTo>
                    <a:lnTo>
                      <a:pt x="244" y="3134"/>
                    </a:lnTo>
                    <a:lnTo>
                      <a:pt x="238" y="3129"/>
                    </a:lnTo>
                    <a:lnTo>
                      <a:pt x="233" y="3123"/>
                    </a:lnTo>
                    <a:lnTo>
                      <a:pt x="227" y="3116"/>
                    </a:lnTo>
                    <a:lnTo>
                      <a:pt x="222" y="3109"/>
                    </a:lnTo>
                    <a:lnTo>
                      <a:pt x="219" y="3102"/>
                    </a:lnTo>
                    <a:lnTo>
                      <a:pt x="215" y="3094"/>
                    </a:lnTo>
                    <a:lnTo>
                      <a:pt x="213" y="3085"/>
                    </a:lnTo>
                    <a:lnTo>
                      <a:pt x="211" y="3076"/>
                    </a:lnTo>
                    <a:lnTo>
                      <a:pt x="210" y="3067"/>
                    </a:lnTo>
                    <a:lnTo>
                      <a:pt x="209" y="3058"/>
                    </a:lnTo>
                    <a:lnTo>
                      <a:pt x="209" y="1526"/>
                    </a:lnTo>
                    <a:lnTo>
                      <a:pt x="209" y="1526"/>
                    </a:lnTo>
                    <a:lnTo>
                      <a:pt x="209" y="302"/>
                    </a:lnTo>
                    <a:lnTo>
                      <a:pt x="209" y="302"/>
                    </a:lnTo>
                    <a:lnTo>
                      <a:pt x="210" y="293"/>
                    </a:lnTo>
                    <a:lnTo>
                      <a:pt x="211" y="284"/>
                    </a:lnTo>
                    <a:lnTo>
                      <a:pt x="213" y="275"/>
                    </a:lnTo>
                    <a:lnTo>
                      <a:pt x="215" y="266"/>
                    </a:lnTo>
                    <a:lnTo>
                      <a:pt x="219" y="258"/>
                    </a:lnTo>
                    <a:lnTo>
                      <a:pt x="222" y="250"/>
                    </a:lnTo>
                    <a:lnTo>
                      <a:pt x="227" y="243"/>
                    </a:lnTo>
                    <a:lnTo>
                      <a:pt x="233" y="237"/>
                    </a:lnTo>
                    <a:lnTo>
                      <a:pt x="238" y="231"/>
                    </a:lnTo>
                    <a:lnTo>
                      <a:pt x="244" y="226"/>
                    </a:lnTo>
                    <a:lnTo>
                      <a:pt x="251" y="221"/>
                    </a:lnTo>
                    <a:lnTo>
                      <a:pt x="258" y="218"/>
                    </a:lnTo>
                    <a:lnTo>
                      <a:pt x="265" y="215"/>
                    </a:lnTo>
                    <a:lnTo>
                      <a:pt x="272" y="212"/>
                    </a:lnTo>
                    <a:lnTo>
                      <a:pt x="280" y="211"/>
                    </a:lnTo>
                    <a:lnTo>
                      <a:pt x="288" y="210"/>
                    </a:lnTo>
                    <a:lnTo>
                      <a:pt x="2225" y="210"/>
                    </a:lnTo>
                    <a:lnTo>
                      <a:pt x="2225" y="210"/>
                    </a:lnTo>
                    <a:lnTo>
                      <a:pt x="2234" y="211"/>
                    </a:lnTo>
                    <a:lnTo>
                      <a:pt x="2242" y="212"/>
                    </a:lnTo>
                    <a:lnTo>
                      <a:pt x="2250" y="215"/>
                    </a:lnTo>
                    <a:lnTo>
                      <a:pt x="2257" y="218"/>
                    </a:lnTo>
                    <a:lnTo>
                      <a:pt x="2263" y="221"/>
                    </a:lnTo>
                    <a:lnTo>
                      <a:pt x="2270" y="226"/>
                    </a:lnTo>
                    <a:lnTo>
                      <a:pt x="2276" y="231"/>
                    </a:lnTo>
                    <a:lnTo>
                      <a:pt x="2281" y="237"/>
                    </a:lnTo>
                    <a:lnTo>
                      <a:pt x="2286" y="243"/>
                    </a:lnTo>
                    <a:lnTo>
                      <a:pt x="2291" y="250"/>
                    </a:lnTo>
                    <a:lnTo>
                      <a:pt x="2295" y="258"/>
                    </a:lnTo>
                    <a:lnTo>
                      <a:pt x="2298" y="266"/>
                    </a:lnTo>
                    <a:lnTo>
                      <a:pt x="2301" y="275"/>
                    </a:lnTo>
                    <a:lnTo>
                      <a:pt x="2303" y="284"/>
                    </a:lnTo>
                    <a:lnTo>
                      <a:pt x="2304" y="293"/>
                    </a:lnTo>
                    <a:lnTo>
                      <a:pt x="2304" y="302"/>
                    </a:lnTo>
                    <a:lnTo>
                      <a:pt x="2304"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122" name="Grupa 121">
                <a:extLst>
                  <a:ext uri="{FF2B5EF4-FFF2-40B4-BE49-F238E27FC236}">
                    <a16:creationId xmlns:a16="http://schemas.microsoft.com/office/drawing/2014/main" id="{6EC670BE-C52B-477A-A86F-DEBDECE5DAE6}"/>
                  </a:ext>
                </a:extLst>
              </p:cNvPr>
              <p:cNvGrpSpPr/>
              <p:nvPr/>
            </p:nvGrpSpPr>
            <p:grpSpPr>
              <a:xfrm>
                <a:off x="3210495" y="2994149"/>
                <a:ext cx="1177034" cy="1597401"/>
                <a:chOff x="3210495" y="2994149"/>
                <a:chExt cx="1177034" cy="1597401"/>
              </a:xfrm>
              <a:grpFill/>
            </p:grpSpPr>
            <p:sp>
              <p:nvSpPr>
                <p:cNvPr id="123" name="Freeform 15">
                  <a:extLst>
                    <a:ext uri="{FF2B5EF4-FFF2-40B4-BE49-F238E27FC236}">
                      <a16:creationId xmlns:a16="http://schemas.microsoft.com/office/drawing/2014/main" id="{C58CE0A5-AFE8-4E40-8AAD-2ABE102CF3F9}"/>
                    </a:ext>
                  </a:extLst>
                </p:cNvPr>
                <p:cNvSpPr>
                  <a:spLocks/>
                </p:cNvSpPr>
                <p:nvPr/>
              </p:nvSpPr>
              <p:spPr bwMode="auto">
                <a:xfrm>
                  <a:off x="3210495" y="3866414"/>
                  <a:ext cx="1177027" cy="147128"/>
                </a:xfrm>
                <a:custGeom>
                  <a:avLst/>
                  <a:gdLst>
                    <a:gd name="T0" fmla="*/ 105 w 1676"/>
                    <a:gd name="T1" fmla="*/ 0 h 210"/>
                    <a:gd name="T2" fmla="*/ 94 w 1676"/>
                    <a:gd name="T3" fmla="*/ 1 h 210"/>
                    <a:gd name="T4" fmla="*/ 73 w 1676"/>
                    <a:gd name="T5" fmla="*/ 5 h 210"/>
                    <a:gd name="T6" fmla="*/ 55 w 1676"/>
                    <a:gd name="T7" fmla="*/ 13 h 210"/>
                    <a:gd name="T8" fmla="*/ 38 w 1676"/>
                    <a:gd name="T9" fmla="*/ 24 h 210"/>
                    <a:gd name="T10" fmla="*/ 24 w 1676"/>
                    <a:gd name="T11" fmla="*/ 39 h 210"/>
                    <a:gd name="T12" fmla="*/ 13 w 1676"/>
                    <a:gd name="T13" fmla="*/ 55 h 210"/>
                    <a:gd name="T14" fmla="*/ 5 w 1676"/>
                    <a:gd name="T15" fmla="*/ 74 h 210"/>
                    <a:gd name="T16" fmla="*/ 1 w 1676"/>
                    <a:gd name="T17" fmla="*/ 94 h 210"/>
                    <a:gd name="T18" fmla="*/ 0 w 1676"/>
                    <a:gd name="T19" fmla="*/ 105 h 210"/>
                    <a:gd name="T20" fmla="*/ 2 w 1676"/>
                    <a:gd name="T21" fmla="*/ 127 h 210"/>
                    <a:gd name="T22" fmla="*/ 8 w 1676"/>
                    <a:gd name="T23" fmla="*/ 146 h 210"/>
                    <a:gd name="T24" fmla="*/ 18 w 1676"/>
                    <a:gd name="T25" fmla="*/ 164 h 210"/>
                    <a:gd name="T26" fmla="*/ 31 w 1676"/>
                    <a:gd name="T27" fmla="*/ 179 h 210"/>
                    <a:gd name="T28" fmla="*/ 46 w 1676"/>
                    <a:gd name="T29" fmla="*/ 193 h 210"/>
                    <a:gd name="T30" fmla="*/ 64 w 1676"/>
                    <a:gd name="T31" fmla="*/ 202 h 210"/>
                    <a:gd name="T32" fmla="*/ 84 w 1676"/>
                    <a:gd name="T33" fmla="*/ 208 h 210"/>
                    <a:gd name="T34" fmla="*/ 105 w 1676"/>
                    <a:gd name="T35" fmla="*/ 210 h 210"/>
                    <a:gd name="T36" fmla="*/ 1571 w 1676"/>
                    <a:gd name="T37" fmla="*/ 210 h 210"/>
                    <a:gd name="T38" fmla="*/ 1592 w 1676"/>
                    <a:gd name="T39" fmla="*/ 208 h 210"/>
                    <a:gd name="T40" fmla="*/ 1612 w 1676"/>
                    <a:gd name="T41" fmla="*/ 202 h 210"/>
                    <a:gd name="T42" fmla="*/ 1629 w 1676"/>
                    <a:gd name="T43" fmla="*/ 193 h 210"/>
                    <a:gd name="T44" fmla="*/ 1646 w 1676"/>
                    <a:gd name="T45" fmla="*/ 179 h 210"/>
                    <a:gd name="T46" fmla="*/ 1658 w 1676"/>
                    <a:gd name="T47" fmla="*/ 164 h 210"/>
                    <a:gd name="T48" fmla="*/ 1668 w 1676"/>
                    <a:gd name="T49" fmla="*/ 146 h 210"/>
                    <a:gd name="T50" fmla="*/ 1674 w 1676"/>
                    <a:gd name="T51" fmla="*/ 127 h 210"/>
                    <a:gd name="T52" fmla="*/ 1676 w 1676"/>
                    <a:gd name="T53" fmla="*/ 105 h 210"/>
                    <a:gd name="T54" fmla="*/ 1675 w 1676"/>
                    <a:gd name="T55" fmla="*/ 94 h 210"/>
                    <a:gd name="T56" fmla="*/ 1671 w 1676"/>
                    <a:gd name="T57" fmla="*/ 74 h 210"/>
                    <a:gd name="T58" fmla="*/ 1663 w 1676"/>
                    <a:gd name="T59" fmla="*/ 55 h 210"/>
                    <a:gd name="T60" fmla="*/ 1652 w 1676"/>
                    <a:gd name="T61" fmla="*/ 39 h 210"/>
                    <a:gd name="T62" fmla="*/ 1638 w 1676"/>
                    <a:gd name="T63" fmla="*/ 24 h 210"/>
                    <a:gd name="T64" fmla="*/ 1621 w 1676"/>
                    <a:gd name="T65" fmla="*/ 13 h 210"/>
                    <a:gd name="T66" fmla="*/ 1602 w 1676"/>
                    <a:gd name="T67" fmla="*/ 5 h 210"/>
                    <a:gd name="T68" fmla="*/ 1582 w 1676"/>
                    <a:gd name="T69" fmla="*/ 1 h 210"/>
                    <a:gd name="T70" fmla="*/ 1571 w 1676"/>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571" y="0"/>
                      </a:moveTo>
                      <a:lnTo>
                        <a:pt x="105" y="0"/>
                      </a:lnTo>
                      <a:lnTo>
                        <a:pt x="105" y="0"/>
                      </a:lnTo>
                      <a:lnTo>
                        <a:pt x="94" y="1"/>
                      </a:lnTo>
                      <a:lnTo>
                        <a:pt x="84" y="2"/>
                      </a:lnTo>
                      <a:lnTo>
                        <a:pt x="73" y="5"/>
                      </a:lnTo>
                      <a:lnTo>
                        <a:pt x="64" y="8"/>
                      </a:lnTo>
                      <a:lnTo>
                        <a:pt x="55" y="13"/>
                      </a:lnTo>
                      <a:lnTo>
                        <a:pt x="46" y="18"/>
                      </a:lnTo>
                      <a:lnTo>
                        <a:pt x="38" y="24"/>
                      </a:lnTo>
                      <a:lnTo>
                        <a:pt x="31" y="30"/>
                      </a:lnTo>
                      <a:lnTo>
                        <a:pt x="24" y="39"/>
                      </a:lnTo>
                      <a:lnTo>
                        <a:pt x="18" y="47"/>
                      </a:lnTo>
                      <a:lnTo>
                        <a:pt x="13" y="55"/>
                      </a:lnTo>
                      <a:lnTo>
                        <a:pt x="8" y="64"/>
                      </a:lnTo>
                      <a:lnTo>
                        <a:pt x="5" y="74"/>
                      </a:lnTo>
                      <a:lnTo>
                        <a:pt x="2" y="84"/>
                      </a:lnTo>
                      <a:lnTo>
                        <a:pt x="1" y="94"/>
                      </a:lnTo>
                      <a:lnTo>
                        <a:pt x="0" y="105"/>
                      </a:lnTo>
                      <a:lnTo>
                        <a:pt x="0" y="105"/>
                      </a:lnTo>
                      <a:lnTo>
                        <a:pt x="1" y="116"/>
                      </a:lnTo>
                      <a:lnTo>
                        <a:pt x="2" y="127"/>
                      </a:lnTo>
                      <a:lnTo>
                        <a:pt x="5" y="137"/>
                      </a:lnTo>
                      <a:lnTo>
                        <a:pt x="8" y="146"/>
                      </a:lnTo>
                      <a:lnTo>
                        <a:pt x="13" y="155"/>
                      </a:lnTo>
                      <a:lnTo>
                        <a:pt x="18" y="164"/>
                      </a:lnTo>
                      <a:lnTo>
                        <a:pt x="24" y="172"/>
                      </a:lnTo>
                      <a:lnTo>
                        <a:pt x="31" y="179"/>
                      </a:lnTo>
                      <a:lnTo>
                        <a:pt x="38" y="186"/>
                      </a:lnTo>
                      <a:lnTo>
                        <a:pt x="46" y="193"/>
                      </a:lnTo>
                      <a:lnTo>
                        <a:pt x="55" y="198"/>
                      </a:lnTo>
                      <a:lnTo>
                        <a:pt x="64" y="202"/>
                      </a:lnTo>
                      <a:lnTo>
                        <a:pt x="73" y="206"/>
                      </a:lnTo>
                      <a:lnTo>
                        <a:pt x="84" y="208"/>
                      </a:lnTo>
                      <a:lnTo>
                        <a:pt x="94" y="210"/>
                      </a:lnTo>
                      <a:lnTo>
                        <a:pt x="105" y="210"/>
                      </a:lnTo>
                      <a:lnTo>
                        <a:pt x="1571" y="210"/>
                      </a:lnTo>
                      <a:lnTo>
                        <a:pt x="1571" y="210"/>
                      </a:lnTo>
                      <a:lnTo>
                        <a:pt x="1582" y="210"/>
                      </a:lnTo>
                      <a:lnTo>
                        <a:pt x="1592" y="208"/>
                      </a:lnTo>
                      <a:lnTo>
                        <a:pt x="1602" y="206"/>
                      </a:lnTo>
                      <a:lnTo>
                        <a:pt x="1612" y="202"/>
                      </a:lnTo>
                      <a:lnTo>
                        <a:pt x="1621" y="198"/>
                      </a:lnTo>
                      <a:lnTo>
                        <a:pt x="1629" y="193"/>
                      </a:lnTo>
                      <a:lnTo>
                        <a:pt x="1638" y="186"/>
                      </a:lnTo>
                      <a:lnTo>
                        <a:pt x="1646" y="179"/>
                      </a:lnTo>
                      <a:lnTo>
                        <a:pt x="1652" y="172"/>
                      </a:lnTo>
                      <a:lnTo>
                        <a:pt x="1658" y="164"/>
                      </a:lnTo>
                      <a:lnTo>
                        <a:pt x="1663" y="155"/>
                      </a:lnTo>
                      <a:lnTo>
                        <a:pt x="1668" y="146"/>
                      </a:lnTo>
                      <a:lnTo>
                        <a:pt x="1671" y="137"/>
                      </a:lnTo>
                      <a:lnTo>
                        <a:pt x="1674" y="127"/>
                      </a:lnTo>
                      <a:lnTo>
                        <a:pt x="1675" y="116"/>
                      </a:lnTo>
                      <a:lnTo>
                        <a:pt x="1676" y="105"/>
                      </a:lnTo>
                      <a:lnTo>
                        <a:pt x="1676" y="105"/>
                      </a:lnTo>
                      <a:lnTo>
                        <a:pt x="1675" y="94"/>
                      </a:lnTo>
                      <a:lnTo>
                        <a:pt x="1674" y="84"/>
                      </a:lnTo>
                      <a:lnTo>
                        <a:pt x="1671" y="74"/>
                      </a:lnTo>
                      <a:lnTo>
                        <a:pt x="1668" y="64"/>
                      </a:lnTo>
                      <a:lnTo>
                        <a:pt x="1663" y="55"/>
                      </a:lnTo>
                      <a:lnTo>
                        <a:pt x="1658" y="47"/>
                      </a:lnTo>
                      <a:lnTo>
                        <a:pt x="1652" y="39"/>
                      </a:lnTo>
                      <a:lnTo>
                        <a:pt x="1646" y="30"/>
                      </a:lnTo>
                      <a:lnTo>
                        <a:pt x="1638" y="24"/>
                      </a:lnTo>
                      <a:lnTo>
                        <a:pt x="1629" y="18"/>
                      </a:lnTo>
                      <a:lnTo>
                        <a:pt x="1621" y="13"/>
                      </a:lnTo>
                      <a:lnTo>
                        <a:pt x="1612" y="8"/>
                      </a:lnTo>
                      <a:lnTo>
                        <a:pt x="1602" y="5"/>
                      </a:lnTo>
                      <a:lnTo>
                        <a:pt x="1592" y="2"/>
                      </a:lnTo>
                      <a:lnTo>
                        <a:pt x="1582"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4" name="Freeform 16">
                  <a:extLst>
                    <a:ext uri="{FF2B5EF4-FFF2-40B4-BE49-F238E27FC236}">
                      <a16:creationId xmlns:a16="http://schemas.microsoft.com/office/drawing/2014/main" id="{84B8C37F-E95E-421E-BD34-49CEE436B910}"/>
                    </a:ext>
                  </a:extLst>
                </p:cNvPr>
                <p:cNvSpPr>
                  <a:spLocks/>
                </p:cNvSpPr>
                <p:nvPr/>
              </p:nvSpPr>
              <p:spPr bwMode="auto">
                <a:xfrm>
                  <a:off x="3210495" y="2994149"/>
                  <a:ext cx="1177027" cy="147128"/>
                </a:xfrm>
                <a:custGeom>
                  <a:avLst/>
                  <a:gdLst>
                    <a:gd name="T0" fmla="*/ 1571 w 1676"/>
                    <a:gd name="T1" fmla="*/ 210 h 210"/>
                    <a:gd name="T2" fmla="*/ 1582 w 1676"/>
                    <a:gd name="T3" fmla="*/ 210 h 210"/>
                    <a:gd name="T4" fmla="*/ 1602 w 1676"/>
                    <a:gd name="T5" fmla="*/ 204 h 210"/>
                    <a:gd name="T6" fmla="*/ 1621 w 1676"/>
                    <a:gd name="T7" fmla="*/ 197 h 210"/>
                    <a:gd name="T8" fmla="*/ 1638 w 1676"/>
                    <a:gd name="T9" fmla="*/ 185 h 210"/>
                    <a:gd name="T10" fmla="*/ 1652 w 1676"/>
                    <a:gd name="T11" fmla="*/ 171 h 210"/>
                    <a:gd name="T12" fmla="*/ 1663 w 1676"/>
                    <a:gd name="T13" fmla="*/ 155 h 210"/>
                    <a:gd name="T14" fmla="*/ 1671 w 1676"/>
                    <a:gd name="T15" fmla="*/ 136 h 210"/>
                    <a:gd name="T16" fmla="*/ 1675 w 1676"/>
                    <a:gd name="T17" fmla="*/ 115 h 210"/>
                    <a:gd name="T18" fmla="*/ 1676 w 1676"/>
                    <a:gd name="T19" fmla="*/ 104 h 210"/>
                    <a:gd name="T20" fmla="*/ 1674 w 1676"/>
                    <a:gd name="T21" fmla="*/ 84 h 210"/>
                    <a:gd name="T22" fmla="*/ 1668 w 1676"/>
                    <a:gd name="T23" fmla="*/ 64 h 210"/>
                    <a:gd name="T24" fmla="*/ 1658 w 1676"/>
                    <a:gd name="T25" fmla="*/ 46 h 210"/>
                    <a:gd name="T26" fmla="*/ 1646 w 1676"/>
                    <a:gd name="T27" fmla="*/ 30 h 210"/>
                    <a:gd name="T28" fmla="*/ 1629 w 1676"/>
                    <a:gd name="T29" fmla="*/ 18 h 210"/>
                    <a:gd name="T30" fmla="*/ 1612 w 1676"/>
                    <a:gd name="T31" fmla="*/ 8 h 210"/>
                    <a:gd name="T32" fmla="*/ 1592 w 1676"/>
                    <a:gd name="T33" fmla="*/ 2 h 210"/>
                    <a:gd name="T34" fmla="*/ 1571 w 1676"/>
                    <a:gd name="T35" fmla="*/ 0 h 210"/>
                    <a:gd name="T36" fmla="*/ 105 w 1676"/>
                    <a:gd name="T37" fmla="*/ 0 h 210"/>
                    <a:gd name="T38" fmla="*/ 84 w 1676"/>
                    <a:gd name="T39" fmla="*/ 2 h 210"/>
                    <a:gd name="T40" fmla="*/ 64 w 1676"/>
                    <a:gd name="T41" fmla="*/ 8 h 210"/>
                    <a:gd name="T42" fmla="*/ 46 w 1676"/>
                    <a:gd name="T43" fmla="*/ 18 h 210"/>
                    <a:gd name="T44" fmla="*/ 31 w 1676"/>
                    <a:gd name="T45" fmla="*/ 30 h 210"/>
                    <a:gd name="T46" fmla="*/ 18 w 1676"/>
                    <a:gd name="T47" fmla="*/ 46 h 210"/>
                    <a:gd name="T48" fmla="*/ 8 w 1676"/>
                    <a:gd name="T49" fmla="*/ 64 h 210"/>
                    <a:gd name="T50" fmla="*/ 2 w 1676"/>
                    <a:gd name="T51" fmla="*/ 84 h 210"/>
                    <a:gd name="T52" fmla="*/ 0 w 1676"/>
                    <a:gd name="T53" fmla="*/ 104 h 210"/>
                    <a:gd name="T54" fmla="*/ 1 w 1676"/>
                    <a:gd name="T55" fmla="*/ 115 h 210"/>
                    <a:gd name="T56" fmla="*/ 5 w 1676"/>
                    <a:gd name="T57" fmla="*/ 136 h 210"/>
                    <a:gd name="T58" fmla="*/ 13 w 1676"/>
                    <a:gd name="T59" fmla="*/ 155 h 210"/>
                    <a:gd name="T60" fmla="*/ 24 w 1676"/>
                    <a:gd name="T61" fmla="*/ 171 h 210"/>
                    <a:gd name="T62" fmla="*/ 38 w 1676"/>
                    <a:gd name="T63" fmla="*/ 185 h 210"/>
                    <a:gd name="T64" fmla="*/ 55 w 1676"/>
                    <a:gd name="T65" fmla="*/ 197 h 210"/>
                    <a:gd name="T66" fmla="*/ 73 w 1676"/>
                    <a:gd name="T67" fmla="*/ 204 h 210"/>
                    <a:gd name="T68" fmla="*/ 94 w 1676"/>
                    <a:gd name="T69" fmla="*/ 210 h 210"/>
                    <a:gd name="T70" fmla="*/ 105 w 1676"/>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05" y="210"/>
                      </a:moveTo>
                      <a:lnTo>
                        <a:pt x="1571" y="210"/>
                      </a:lnTo>
                      <a:lnTo>
                        <a:pt x="1571" y="210"/>
                      </a:lnTo>
                      <a:lnTo>
                        <a:pt x="1582" y="210"/>
                      </a:lnTo>
                      <a:lnTo>
                        <a:pt x="1592" y="207"/>
                      </a:lnTo>
                      <a:lnTo>
                        <a:pt x="1602" y="204"/>
                      </a:lnTo>
                      <a:lnTo>
                        <a:pt x="1612" y="201"/>
                      </a:lnTo>
                      <a:lnTo>
                        <a:pt x="1621" y="197"/>
                      </a:lnTo>
                      <a:lnTo>
                        <a:pt x="1629" y="191"/>
                      </a:lnTo>
                      <a:lnTo>
                        <a:pt x="1638" y="185"/>
                      </a:lnTo>
                      <a:lnTo>
                        <a:pt x="1646" y="179"/>
                      </a:lnTo>
                      <a:lnTo>
                        <a:pt x="1652" y="171"/>
                      </a:lnTo>
                      <a:lnTo>
                        <a:pt x="1658" y="163"/>
                      </a:lnTo>
                      <a:lnTo>
                        <a:pt x="1663" y="155"/>
                      </a:lnTo>
                      <a:lnTo>
                        <a:pt x="1668" y="146"/>
                      </a:lnTo>
                      <a:lnTo>
                        <a:pt x="1671" y="136"/>
                      </a:lnTo>
                      <a:lnTo>
                        <a:pt x="1674" y="125"/>
                      </a:lnTo>
                      <a:lnTo>
                        <a:pt x="1675" y="115"/>
                      </a:lnTo>
                      <a:lnTo>
                        <a:pt x="1676" y="104"/>
                      </a:lnTo>
                      <a:lnTo>
                        <a:pt x="1676" y="104"/>
                      </a:lnTo>
                      <a:lnTo>
                        <a:pt x="1675" y="94"/>
                      </a:lnTo>
                      <a:lnTo>
                        <a:pt x="1674" y="84"/>
                      </a:lnTo>
                      <a:lnTo>
                        <a:pt x="1671" y="74"/>
                      </a:lnTo>
                      <a:lnTo>
                        <a:pt x="1668" y="64"/>
                      </a:lnTo>
                      <a:lnTo>
                        <a:pt x="1663" y="54"/>
                      </a:lnTo>
                      <a:lnTo>
                        <a:pt x="1658" y="46"/>
                      </a:lnTo>
                      <a:lnTo>
                        <a:pt x="1652" y="38"/>
                      </a:lnTo>
                      <a:lnTo>
                        <a:pt x="1646" y="30"/>
                      </a:lnTo>
                      <a:lnTo>
                        <a:pt x="1638" y="24"/>
                      </a:lnTo>
                      <a:lnTo>
                        <a:pt x="1629" y="18"/>
                      </a:lnTo>
                      <a:lnTo>
                        <a:pt x="1621" y="12"/>
                      </a:lnTo>
                      <a:lnTo>
                        <a:pt x="1612" y="8"/>
                      </a:lnTo>
                      <a:lnTo>
                        <a:pt x="1602" y="5"/>
                      </a:lnTo>
                      <a:lnTo>
                        <a:pt x="1592" y="2"/>
                      </a:lnTo>
                      <a:lnTo>
                        <a:pt x="1582" y="0"/>
                      </a:lnTo>
                      <a:lnTo>
                        <a:pt x="1571" y="0"/>
                      </a:lnTo>
                      <a:lnTo>
                        <a:pt x="105" y="0"/>
                      </a:lnTo>
                      <a:lnTo>
                        <a:pt x="105" y="0"/>
                      </a:lnTo>
                      <a:lnTo>
                        <a:pt x="94" y="0"/>
                      </a:lnTo>
                      <a:lnTo>
                        <a:pt x="84" y="2"/>
                      </a:lnTo>
                      <a:lnTo>
                        <a:pt x="73" y="5"/>
                      </a:lnTo>
                      <a:lnTo>
                        <a:pt x="64" y="8"/>
                      </a:lnTo>
                      <a:lnTo>
                        <a:pt x="55" y="12"/>
                      </a:lnTo>
                      <a:lnTo>
                        <a:pt x="46" y="18"/>
                      </a:lnTo>
                      <a:lnTo>
                        <a:pt x="38" y="24"/>
                      </a:lnTo>
                      <a:lnTo>
                        <a:pt x="31" y="30"/>
                      </a:lnTo>
                      <a:lnTo>
                        <a:pt x="24" y="38"/>
                      </a:lnTo>
                      <a:lnTo>
                        <a:pt x="18" y="46"/>
                      </a:lnTo>
                      <a:lnTo>
                        <a:pt x="13" y="54"/>
                      </a:lnTo>
                      <a:lnTo>
                        <a:pt x="8" y="64"/>
                      </a:lnTo>
                      <a:lnTo>
                        <a:pt x="5" y="74"/>
                      </a:lnTo>
                      <a:lnTo>
                        <a:pt x="2" y="84"/>
                      </a:lnTo>
                      <a:lnTo>
                        <a:pt x="1" y="94"/>
                      </a:lnTo>
                      <a:lnTo>
                        <a:pt x="0" y="104"/>
                      </a:lnTo>
                      <a:lnTo>
                        <a:pt x="0" y="104"/>
                      </a:lnTo>
                      <a:lnTo>
                        <a:pt x="1" y="115"/>
                      </a:lnTo>
                      <a:lnTo>
                        <a:pt x="2" y="125"/>
                      </a:lnTo>
                      <a:lnTo>
                        <a:pt x="5" y="136"/>
                      </a:lnTo>
                      <a:lnTo>
                        <a:pt x="8" y="146"/>
                      </a:lnTo>
                      <a:lnTo>
                        <a:pt x="13" y="155"/>
                      </a:lnTo>
                      <a:lnTo>
                        <a:pt x="18" y="163"/>
                      </a:lnTo>
                      <a:lnTo>
                        <a:pt x="24" y="171"/>
                      </a:lnTo>
                      <a:lnTo>
                        <a:pt x="31" y="179"/>
                      </a:lnTo>
                      <a:lnTo>
                        <a:pt x="38" y="185"/>
                      </a:lnTo>
                      <a:lnTo>
                        <a:pt x="46" y="191"/>
                      </a:lnTo>
                      <a:lnTo>
                        <a:pt x="55" y="197"/>
                      </a:lnTo>
                      <a:lnTo>
                        <a:pt x="64" y="201"/>
                      </a:lnTo>
                      <a:lnTo>
                        <a:pt x="73" y="204"/>
                      </a:lnTo>
                      <a:lnTo>
                        <a:pt x="84" y="207"/>
                      </a:lnTo>
                      <a:lnTo>
                        <a:pt x="94" y="210"/>
                      </a:lnTo>
                      <a:lnTo>
                        <a:pt x="105" y="210"/>
                      </a:lnTo>
                      <a:lnTo>
                        <a:pt x="105"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5" name="Freeform 17">
                  <a:extLst>
                    <a:ext uri="{FF2B5EF4-FFF2-40B4-BE49-F238E27FC236}">
                      <a16:creationId xmlns:a16="http://schemas.microsoft.com/office/drawing/2014/main" id="{5057EB16-F2D6-4A6C-B371-0BD4A3E773D6}"/>
                    </a:ext>
                  </a:extLst>
                </p:cNvPr>
                <p:cNvSpPr>
                  <a:spLocks/>
                </p:cNvSpPr>
                <p:nvPr/>
              </p:nvSpPr>
              <p:spPr bwMode="auto">
                <a:xfrm>
                  <a:off x="3210495" y="4160671"/>
                  <a:ext cx="535971" cy="147128"/>
                </a:xfrm>
                <a:custGeom>
                  <a:avLst/>
                  <a:gdLst>
                    <a:gd name="T0" fmla="*/ 0 w 762"/>
                    <a:gd name="T1" fmla="*/ 105 h 210"/>
                    <a:gd name="T2" fmla="*/ 0 w 762"/>
                    <a:gd name="T3" fmla="*/ 105 h 210"/>
                    <a:gd name="T4" fmla="*/ 1 w 762"/>
                    <a:gd name="T5" fmla="*/ 116 h 210"/>
                    <a:gd name="T6" fmla="*/ 2 w 762"/>
                    <a:gd name="T7" fmla="*/ 126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5 h 210"/>
                    <a:gd name="T30" fmla="*/ 84 w 762"/>
                    <a:gd name="T31" fmla="*/ 208 h 210"/>
                    <a:gd name="T32" fmla="*/ 94 w 762"/>
                    <a:gd name="T33" fmla="*/ 209 h 210"/>
                    <a:gd name="T34" fmla="*/ 105 w 762"/>
                    <a:gd name="T35" fmla="*/ 210 h 210"/>
                    <a:gd name="T36" fmla="*/ 762 w 762"/>
                    <a:gd name="T37" fmla="*/ 210 h 210"/>
                    <a:gd name="T38" fmla="*/ 762 w 762"/>
                    <a:gd name="T39" fmla="*/ 0 h 210"/>
                    <a:gd name="T40" fmla="*/ 105 w 762"/>
                    <a:gd name="T41" fmla="*/ 0 h 210"/>
                    <a:gd name="T42" fmla="*/ 105 w 762"/>
                    <a:gd name="T43" fmla="*/ 0 h 210"/>
                    <a:gd name="T44" fmla="*/ 94 w 762"/>
                    <a:gd name="T45" fmla="*/ 0 h 210"/>
                    <a:gd name="T46" fmla="*/ 84 w 762"/>
                    <a:gd name="T47" fmla="*/ 2 h 210"/>
                    <a:gd name="T48" fmla="*/ 73 w 762"/>
                    <a:gd name="T49" fmla="*/ 5 h 210"/>
                    <a:gd name="T50" fmla="*/ 64 w 762"/>
                    <a:gd name="T51" fmla="*/ 9 h 210"/>
                    <a:gd name="T52" fmla="*/ 55 w 762"/>
                    <a:gd name="T53" fmla="*/ 13 h 210"/>
                    <a:gd name="T54" fmla="*/ 46 w 762"/>
                    <a:gd name="T55" fmla="*/ 18 h 210"/>
                    <a:gd name="T56" fmla="*/ 38 w 762"/>
                    <a:gd name="T57" fmla="*/ 24 h 210"/>
                    <a:gd name="T58" fmla="*/ 31 w 762"/>
                    <a:gd name="T59" fmla="*/ 31 h 210"/>
                    <a:gd name="T60" fmla="*/ 24 w 762"/>
                    <a:gd name="T61" fmla="*/ 38 h 210"/>
                    <a:gd name="T62" fmla="*/ 18 w 762"/>
                    <a:gd name="T63" fmla="*/ 46 h 210"/>
                    <a:gd name="T64" fmla="*/ 13 w 762"/>
                    <a:gd name="T65" fmla="*/ 55 h 210"/>
                    <a:gd name="T66" fmla="*/ 8 w 762"/>
                    <a:gd name="T67" fmla="*/ 64 h 210"/>
                    <a:gd name="T68" fmla="*/ 5 w 762"/>
                    <a:gd name="T69" fmla="*/ 73 h 210"/>
                    <a:gd name="T70" fmla="*/ 2 w 762"/>
                    <a:gd name="T71" fmla="*/ 84 h 210"/>
                    <a:gd name="T72" fmla="*/ 1 w 762"/>
                    <a:gd name="T73" fmla="*/ 95 h 210"/>
                    <a:gd name="T74" fmla="*/ 0 w 762"/>
                    <a:gd name="T75" fmla="*/ 105 h 210"/>
                    <a:gd name="T76" fmla="*/ 0 w 762"/>
                    <a:gd name="T77"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0">
                      <a:moveTo>
                        <a:pt x="0" y="105"/>
                      </a:moveTo>
                      <a:lnTo>
                        <a:pt x="0" y="105"/>
                      </a:lnTo>
                      <a:lnTo>
                        <a:pt x="1" y="116"/>
                      </a:lnTo>
                      <a:lnTo>
                        <a:pt x="2" y="126"/>
                      </a:lnTo>
                      <a:lnTo>
                        <a:pt x="5" y="136"/>
                      </a:lnTo>
                      <a:lnTo>
                        <a:pt x="8" y="146"/>
                      </a:lnTo>
                      <a:lnTo>
                        <a:pt x="13" y="155"/>
                      </a:lnTo>
                      <a:lnTo>
                        <a:pt x="18" y="164"/>
                      </a:lnTo>
                      <a:lnTo>
                        <a:pt x="24" y="172"/>
                      </a:lnTo>
                      <a:lnTo>
                        <a:pt x="31" y="179"/>
                      </a:lnTo>
                      <a:lnTo>
                        <a:pt x="38" y="186"/>
                      </a:lnTo>
                      <a:lnTo>
                        <a:pt x="46" y="192"/>
                      </a:lnTo>
                      <a:lnTo>
                        <a:pt x="55" y="197"/>
                      </a:lnTo>
                      <a:lnTo>
                        <a:pt x="64" y="202"/>
                      </a:lnTo>
                      <a:lnTo>
                        <a:pt x="73" y="205"/>
                      </a:lnTo>
                      <a:lnTo>
                        <a:pt x="84" y="208"/>
                      </a:lnTo>
                      <a:lnTo>
                        <a:pt x="94" y="209"/>
                      </a:lnTo>
                      <a:lnTo>
                        <a:pt x="105" y="210"/>
                      </a:lnTo>
                      <a:lnTo>
                        <a:pt x="762" y="210"/>
                      </a:lnTo>
                      <a:lnTo>
                        <a:pt x="762" y="0"/>
                      </a:lnTo>
                      <a:lnTo>
                        <a:pt x="105" y="0"/>
                      </a:lnTo>
                      <a:lnTo>
                        <a:pt x="105" y="0"/>
                      </a:lnTo>
                      <a:lnTo>
                        <a:pt x="94" y="0"/>
                      </a:lnTo>
                      <a:lnTo>
                        <a:pt x="84" y="2"/>
                      </a:lnTo>
                      <a:lnTo>
                        <a:pt x="73" y="5"/>
                      </a:lnTo>
                      <a:lnTo>
                        <a:pt x="64" y="9"/>
                      </a:lnTo>
                      <a:lnTo>
                        <a:pt x="55" y="13"/>
                      </a:lnTo>
                      <a:lnTo>
                        <a:pt x="46" y="18"/>
                      </a:lnTo>
                      <a:lnTo>
                        <a:pt x="38" y="24"/>
                      </a:lnTo>
                      <a:lnTo>
                        <a:pt x="31" y="31"/>
                      </a:lnTo>
                      <a:lnTo>
                        <a:pt x="24" y="38"/>
                      </a:lnTo>
                      <a:lnTo>
                        <a:pt x="18" y="46"/>
                      </a:lnTo>
                      <a:lnTo>
                        <a:pt x="13" y="55"/>
                      </a:lnTo>
                      <a:lnTo>
                        <a:pt x="8" y="64"/>
                      </a:lnTo>
                      <a:lnTo>
                        <a:pt x="5" y="73"/>
                      </a:lnTo>
                      <a:lnTo>
                        <a:pt x="2" y="84"/>
                      </a:lnTo>
                      <a:lnTo>
                        <a:pt x="1" y="95"/>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6" name="Freeform 18">
                  <a:extLst>
                    <a:ext uri="{FF2B5EF4-FFF2-40B4-BE49-F238E27FC236}">
                      <a16:creationId xmlns:a16="http://schemas.microsoft.com/office/drawing/2014/main" id="{B4C04AF0-87C1-4530-A630-61488FFB9442}"/>
                    </a:ext>
                  </a:extLst>
                </p:cNvPr>
                <p:cNvSpPr>
                  <a:spLocks/>
                </p:cNvSpPr>
                <p:nvPr/>
              </p:nvSpPr>
              <p:spPr bwMode="auto">
                <a:xfrm>
                  <a:off x="3210495" y="4444415"/>
                  <a:ext cx="535971" cy="147128"/>
                </a:xfrm>
                <a:custGeom>
                  <a:avLst/>
                  <a:gdLst>
                    <a:gd name="T0" fmla="*/ 0 w 762"/>
                    <a:gd name="T1" fmla="*/ 105 h 210"/>
                    <a:gd name="T2" fmla="*/ 0 w 762"/>
                    <a:gd name="T3" fmla="*/ 105 h 210"/>
                    <a:gd name="T4" fmla="*/ 1 w 762"/>
                    <a:gd name="T5" fmla="*/ 115 h 210"/>
                    <a:gd name="T6" fmla="*/ 2 w 762"/>
                    <a:gd name="T7" fmla="*/ 127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6 h 210"/>
                    <a:gd name="T30" fmla="*/ 84 w 762"/>
                    <a:gd name="T31" fmla="*/ 208 h 210"/>
                    <a:gd name="T32" fmla="*/ 94 w 762"/>
                    <a:gd name="T33" fmla="*/ 210 h 210"/>
                    <a:gd name="T34" fmla="*/ 105 w 762"/>
                    <a:gd name="T35" fmla="*/ 210 h 210"/>
                    <a:gd name="T36" fmla="*/ 762 w 762"/>
                    <a:gd name="T37" fmla="*/ 210 h 210"/>
                    <a:gd name="T38" fmla="*/ 762 w 762"/>
                    <a:gd name="T39" fmla="*/ 210 h 210"/>
                    <a:gd name="T40" fmla="*/ 762 w 762"/>
                    <a:gd name="T41" fmla="*/ 0 h 210"/>
                    <a:gd name="T42" fmla="*/ 105 w 762"/>
                    <a:gd name="T43" fmla="*/ 0 h 210"/>
                    <a:gd name="T44" fmla="*/ 105 w 762"/>
                    <a:gd name="T45" fmla="*/ 0 h 210"/>
                    <a:gd name="T46" fmla="*/ 94 w 762"/>
                    <a:gd name="T47" fmla="*/ 1 h 210"/>
                    <a:gd name="T48" fmla="*/ 84 w 762"/>
                    <a:gd name="T49" fmla="*/ 2 h 210"/>
                    <a:gd name="T50" fmla="*/ 73 w 762"/>
                    <a:gd name="T51" fmla="*/ 5 h 210"/>
                    <a:gd name="T52" fmla="*/ 64 w 762"/>
                    <a:gd name="T53" fmla="*/ 8 h 210"/>
                    <a:gd name="T54" fmla="*/ 55 w 762"/>
                    <a:gd name="T55" fmla="*/ 13 h 210"/>
                    <a:gd name="T56" fmla="*/ 46 w 762"/>
                    <a:gd name="T57" fmla="*/ 18 h 210"/>
                    <a:gd name="T58" fmla="*/ 38 w 762"/>
                    <a:gd name="T59" fmla="*/ 24 h 210"/>
                    <a:gd name="T60" fmla="*/ 31 w 762"/>
                    <a:gd name="T61" fmla="*/ 30 h 210"/>
                    <a:gd name="T62" fmla="*/ 24 w 762"/>
                    <a:gd name="T63" fmla="*/ 38 h 210"/>
                    <a:gd name="T64" fmla="*/ 18 w 762"/>
                    <a:gd name="T65" fmla="*/ 46 h 210"/>
                    <a:gd name="T66" fmla="*/ 13 w 762"/>
                    <a:gd name="T67" fmla="*/ 55 h 210"/>
                    <a:gd name="T68" fmla="*/ 8 w 762"/>
                    <a:gd name="T69" fmla="*/ 64 h 210"/>
                    <a:gd name="T70" fmla="*/ 5 w 762"/>
                    <a:gd name="T71" fmla="*/ 74 h 210"/>
                    <a:gd name="T72" fmla="*/ 2 w 762"/>
                    <a:gd name="T73" fmla="*/ 84 h 210"/>
                    <a:gd name="T74" fmla="*/ 1 w 762"/>
                    <a:gd name="T75" fmla="*/ 94 h 210"/>
                    <a:gd name="T76" fmla="*/ 0 w 762"/>
                    <a:gd name="T77" fmla="*/ 105 h 210"/>
                    <a:gd name="T78" fmla="*/ 0 w 762"/>
                    <a:gd name="T79"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2" h="210">
                      <a:moveTo>
                        <a:pt x="0" y="105"/>
                      </a:moveTo>
                      <a:lnTo>
                        <a:pt x="0" y="105"/>
                      </a:lnTo>
                      <a:lnTo>
                        <a:pt x="1" y="115"/>
                      </a:lnTo>
                      <a:lnTo>
                        <a:pt x="2" y="127"/>
                      </a:lnTo>
                      <a:lnTo>
                        <a:pt x="5" y="136"/>
                      </a:lnTo>
                      <a:lnTo>
                        <a:pt x="8" y="146"/>
                      </a:lnTo>
                      <a:lnTo>
                        <a:pt x="13" y="155"/>
                      </a:lnTo>
                      <a:lnTo>
                        <a:pt x="18" y="164"/>
                      </a:lnTo>
                      <a:lnTo>
                        <a:pt x="24" y="172"/>
                      </a:lnTo>
                      <a:lnTo>
                        <a:pt x="31" y="179"/>
                      </a:lnTo>
                      <a:lnTo>
                        <a:pt x="38" y="186"/>
                      </a:lnTo>
                      <a:lnTo>
                        <a:pt x="46" y="192"/>
                      </a:lnTo>
                      <a:lnTo>
                        <a:pt x="55" y="197"/>
                      </a:lnTo>
                      <a:lnTo>
                        <a:pt x="64" y="202"/>
                      </a:lnTo>
                      <a:lnTo>
                        <a:pt x="73" y="206"/>
                      </a:lnTo>
                      <a:lnTo>
                        <a:pt x="84" y="208"/>
                      </a:lnTo>
                      <a:lnTo>
                        <a:pt x="94" y="210"/>
                      </a:lnTo>
                      <a:lnTo>
                        <a:pt x="105" y="210"/>
                      </a:lnTo>
                      <a:lnTo>
                        <a:pt x="762" y="210"/>
                      </a:lnTo>
                      <a:lnTo>
                        <a:pt x="762" y="210"/>
                      </a:lnTo>
                      <a:lnTo>
                        <a:pt x="762" y="0"/>
                      </a:lnTo>
                      <a:lnTo>
                        <a:pt x="105" y="0"/>
                      </a:lnTo>
                      <a:lnTo>
                        <a:pt x="105" y="0"/>
                      </a:lnTo>
                      <a:lnTo>
                        <a:pt x="94" y="1"/>
                      </a:lnTo>
                      <a:lnTo>
                        <a:pt x="84" y="2"/>
                      </a:lnTo>
                      <a:lnTo>
                        <a:pt x="73" y="5"/>
                      </a:lnTo>
                      <a:lnTo>
                        <a:pt x="64" y="8"/>
                      </a:lnTo>
                      <a:lnTo>
                        <a:pt x="55" y="13"/>
                      </a:lnTo>
                      <a:lnTo>
                        <a:pt x="46" y="18"/>
                      </a:lnTo>
                      <a:lnTo>
                        <a:pt x="38" y="24"/>
                      </a:lnTo>
                      <a:lnTo>
                        <a:pt x="31" y="30"/>
                      </a:lnTo>
                      <a:lnTo>
                        <a:pt x="24" y="38"/>
                      </a:lnTo>
                      <a:lnTo>
                        <a:pt x="18" y="46"/>
                      </a:lnTo>
                      <a:lnTo>
                        <a:pt x="13" y="55"/>
                      </a:lnTo>
                      <a:lnTo>
                        <a:pt x="8" y="64"/>
                      </a:lnTo>
                      <a:lnTo>
                        <a:pt x="5" y="74"/>
                      </a:lnTo>
                      <a:lnTo>
                        <a:pt x="2" y="84"/>
                      </a:lnTo>
                      <a:lnTo>
                        <a:pt x="1" y="94"/>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7" name="Freeform 19">
                  <a:extLst>
                    <a:ext uri="{FF2B5EF4-FFF2-40B4-BE49-F238E27FC236}">
                      <a16:creationId xmlns:a16="http://schemas.microsoft.com/office/drawing/2014/main" id="{680C8123-25AA-442D-88C5-D56F0176D3A9}"/>
                    </a:ext>
                  </a:extLst>
                </p:cNvPr>
                <p:cNvSpPr>
                  <a:spLocks/>
                </p:cNvSpPr>
                <p:nvPr/>
              </p:nvSpPr>
              <p:spPr bwMode="auto">
                <a:xfrm>
                  <a:off x="3851558" y="3288406"/>
                  <a:ext cx="535971" cy="147128"/>
                </a:xfrm>
                <a:custGeom>
                  <a:avLst/>
                  <a:gdLst>
                    <a:gd name="T0" fmla="*/ 657 w 762"/>
                    <a:gd name="T1" fmla="*/ 0 h 211"/>
                    <a:gd name="T2" fmla="*/ 0 w 762"/>
                    <a:gd name="T3" fmla="*/ 0 h 211"/>
                    <a:gd name="T4" fmla="*/ 0 w 762"/>
                    <a:gd name="T5" fmla="*/ 211 h 211"/>
                    <a:gd name="T6" fmla="*/ 657 w 762"/>
                    <a:gd name="T7" fmla="*/ 211 h 211"/>
                    <a:gd name="T8" fmla="*/ 657 w 762"/>
                    <a:gd name="T9" fmla="*/ 211 h 211"/>
                    <a:gd name="T10" fmla="*/ 668 w 762"/>
                    <a:gd name="T11" fmla="*/ 210 h 211"/>
                    <a:gd name="T12" fmla="*/ 678 w 762"/>
                    <a:gd name="T13" fmla="*/ 208 h 211"/>
                    <a:gd name="T14" fmla="*/ 688 w 762"/>
                    <a:gd name="T15" fmla="*/ 206 h 211"/>
                    <a:gd name="T16" fmla="*/ 698 w 762"/>
                    <a:gd name="T17" fmla="*/ 202 h 211"/>
                    <a:gd name="T18" fmla="*/ 707 w 762"/>
                    <a:gd name="T19" fmla="*/ 198 h 211"/>
                    <a:gd name="T20" fmla="*/ 715 w 762"/>
                    <a:gd name="T21" fmla="*/ 193 h 211"/>
                    <a:gd name="T22" fmla="*/ 724 w 762"/>
                    <a:gd name="T23" fmla="*/ 187 h 211"/>
                    <a:gd name="T24" fmla="*/ 732 w 762"/>
                    <a:gd name="T25" fmla="*/ 180 h 211"/>
                    <a:gd name="T26" fmla="*/ 738 w 762"/>
                    <a:gd name="T27" fmla="*/ 172 h 211"/>
                    <a:gd name="T28" fmla="*/ 744 w 762"/>
                    <a:gd name="T29" fmla="*/ 164 h 211"/>
                    <a:gd name="T30" fmla="*/ 749 w 762"/>
                    <a:gd name="T31" fmla="*/ 155 h 211"/>
                    <a:gd name="T32" fmla="*/ 754 w 762"/>
                    <a:gd name="T33" fmla="*/ 146 h 211"/>
                    <a:gd name="T34" fmla="*/ 757 w 762"/>
                    <a:gd name="T35" fmla="*/ 137 h 211"/>
                    <a:gd name="T36" fmla="*/ 760 w 762"/>
                    <a:gd name="T37" fmla="*/ 127 h 211"/>
                    <a:gd name="T38" fmla="*/ 761 w 762"/>
                    <a:gd name="T39" fmla="*/ 117 h 211"/>
                    <a:gd name="T40" fmla="*/ 762 w 762"/>
                    <a:gd name="T41" fmla="*/ 106 h 211"/>
                    <a:gd name="T42" fmla="*/ 762 w 762"/>
                    <a:gd name="T43" fmla="*/ 106 h 211"/>
                    <a:gd name="T44" fmla="*/ 761 w 762"/>
                    <a:gd name="T45" fmla="*/ 94 h 211"/>
                    <a:gd name="T46" fmla="*/ 760 w 762"/>
                    <a:gd name="T47" fmla="*/ 84 h 211"/>
                    <a:gd name="T48" fmla="*/ 757 w 762"/>
                    <a:gd name="T49" fmla="*/ 74 h 211"/>
                    <a:gd name="T50" fmla="*/ 754 w 762"/>
                    <a:gd name="T51" fmla="*/ 65 h 211"/>
                    <a:gd name="T52" fmla="*/ 749 w 762"/>
                    <a:gd name="T53" fmla="*/ 56 h 211"/>
                    <a:gd name="T54" fmla="*/ 744 w 762"/>
                    <a:gd name="T55" fmla="*/ 47 h 211"/>
                    <a:gd name="T56" fmla="*/ 738 w 762"/>
                    <a:gd name="T57" fmla="*/ 39 h 211"/>
                    <a:gd name="T58" fmla="*/ 732 w 762"/>
                    <a:gd name="T59" fmla="*/ 32 h 211"/>
                    <a:gd name="T60" fmla="*/ 724 w 762"/>
                    <a:gd name="T61" fmla="*/ 24 h 211"/>
                    <a:gd name="T62" fmla="*/ 715 w 762"/>
                    <a:gd name="T63" fmla="*/ 18 h 211"/>
                    <a:gd name="T64" fmla="*/ 707 w 762"/>
                    <a:gd name="T65" fmla="*/ 13 h 211"/>
                    <a:gd name="T66" fmla="*/ 698 w 762"/>
                    <a:gd name="T67" fmla="*/ 8 h 211"/>
                    <a:gd name="T68" fmla="*/ 688 w 762"/>
                    <a:gd name="T69" fmla="*/ 5 h 211"/>
                    <a:gd name="T70" fmla="*/ 678 w 762"/>
                    <a:gd name="T71" fmla="*/ 2 h 211"/>
                    <a:gd name="T72" fmla="*/ 668 w 762"/>
                    <a:gd name="T73" fmla="*/ 1 h 211"/>
                    <a:gd name="T74" fmla="*/ 657 w 762"/>
                    <a:gd name="T75" fmla="*/ 0 h 211"/>
                    <a:gd name="T76" fmla="*/ 657 w 762"/>
                    <a:gd name="T7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1">
                      <a:moveTo>
                        <a:pt x="657" y="0"/>
                      </a:moveTo>
                      <a:lnTo>
                        <a:pt x="0" y="0"/>
                      </a:lnTo>
                      <a:lnTo>
                        <a:pt x="0" y="211"/>
                      </a:lnTo>
                      <a:lnTo>
                        <a:pt x="657" y="211"/>
                      </a:lnTo>
                      <a:lnTo>
                        <a:pt x="657" y="211"/>
                      </a:lnTo>
                      <a:lnTo>
                        <a:pt x="668" y="210"/>
                      </a:lnTo>
                      <a:lnTo>
                        <a:pt x="678" y="208"/>
                      </a:lnTo>
                      <a:lnTo>
                        <a:pt x="688" y="206"/>
                      </a:lnTo>
                      <a:lnTo>
                        <a:pt x="698" y="202"/>
                      </a:lnTo>
                      <a:lnTo>
                        <a:pt x="707" y="198"/>
                      </a:lnTo>
                      <a:lnTo>
                        <a:pt x="715" y="193"/>
                      </a:lnTo>
                      <a:lnTo>
                        <a:pt x="724" y="187"/>
                      </a:lnTo>
                      <a:lnTo>
                        <a:pt x="732" y="180"/>
                      </a:lnTo>
                      <a:lnTo>
                        <a:pt x="738" y="172"/>
                      </a:lnTo>
                      <a:lnTo>
                        <a:pt x="744" y="164"/>
                      </a:lnTo>
                      <a:lnTo>
                        <a:pt x="749" y="155"/>
                      </a:lnTo>
                      <a:lnTo>
                        <a:pt x="754" y="146"/>
                      </a:lnTo>
                      <a:lnTo>
                        <a:pt x="757" y="137"/>
                      </a:lnTo>
                      <a:lnTo>
                        <a:pt x="760" y="127"/>
                      </a:lnTo>
                      <a:lnTo>
                        <a:pt x="761" y="117"/>
                      </a:lnTo>
                      <a:lnTo>
                        <a:pt x="762" y="106"/>
                      </a:lnTo>
                      <a:lnTo>
                        <a:pt x="762" y="106"/>
                      </a:lnTo>
                      <a:lnTo>
                        <a:pt x="761" y="94"/>
                      </a:lnTo>
                      <a:lnTo>
                        <a:pt x="760" y="84"/>
                      </a:lnTo>
                      <a:lnTo>
                        <a:pt x="757" y="74"/>
                      </a:lnTo>
                      <a:lnTo>
                        <a:pt x="754" y="65"/>
                      </a:lnTo>
                      <a:lnTo>
                        <a:pt x="749" y="56"/>
                      </a:lnTo>
                      <a:lnTo>
                        <a:pt x="744" y="47"/>
                      </a:lnTo>
                      <a:lnTo>
                        <a:pt x="738" y="39"/>
                      </a:lnTo>
                      <a:lnTo>
                        <a:pt x="732" y="32"/>
                      </a:lnTo>
                      <a:lnTo>
                        <a:pt x="724" y="24"/>
                      </a:lnTo>
                      <a:lnTo>
                        <a:pt x="715" y="18"/>
                      </a:lnTo>
                      <a:lnTo>
                        <a:pt x="707" y="13"/>
                      </a:lnTo>
                      <a:lnTo>
                        <a:pt x="698" y="8"/>
                      </a:lnTo>
                      <a:lnTo>
                        <a:pt x="688" y="5"/>
                      </a:lnTo>
                      <a:lnTo>
                        <a:pt x="678" y="2"/>
                      </a:lnTo>
                      <a:lnTo>
                        <a:pt x="668"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8" name="Freeform 20">
                  <a:extLst>
                    <a:ext uri="{FF2B5EF4-FFF2-40B4-BE49-F238E27FC236}">
                      <a16:creationId xmlns:a16="http://schemas.microsoft.com/office/drawing/2014/main" id="{BF13CAC1-9A49-4F57-ABED-6F99281B1B65}"/>
                    </a:ext>
                  </a:extLst>
                </p:cNvPr>
                <p:cNvSpPr>
                  <a:spLocks/>
                </p:cNvSpPr>
                <p:nvPr/>
              </p:nvSpPr>
              <p:spPr bwMode="auto">
                <a:xfrm>
                  <a:off x="3851558" y="3582663"/>
                  <a:ext cx="535971" cy="147128"/>
                </a:xfrm>
                <a:custGeom>
                  <a:avLst/>
                  <a:gdLst>
                    <a:gd name="T0" fmla="*/ 657 w 762"/>
                    <a:gd name="T1" fmla="*/ 0 h 209"/>
                    <a:gd name="T2" fmla="*/ 0 w 762"/>
                    <a:gd name="T3" fmla="*/ 0 h 209"/>
                    <a:gd name="T4" fmla="*/ 0 w 762"/>
                    <a:gd name="T5" fmla="*/ 209 h 209"/>
                    <a:gd name="T6" fmla="*/ 657 w 762"/>
                    <a:gd name="T7" fmla="*/ 209 h 209"/>
                    <a:gd name="T8" fmla="*/ 657 w 762"/>
                    <a:gd name="T9" fmla="*/ 209 h 209"/>
                    <a:gd name="T10" fmla="*/ 668 w 762"/>
                    <a:gd name="T11" fmla="*/ 208 h 209"/>
                    <a:gd name="T12" fmla="*/ 678 w 762"/>
                    <a:gd name="T13" fmla="*/ 207 h 209"/>
                    <a:gd name="T14" fmla="*/ 688 w 762"/>
                    <a:gd name="T15" fmla="*/ 204 h 209"/>
                    <a:gd name="T16" fmla="*/ 698 w 762"/>
                    <a:gd name="T17" fmla="*/ 201 h 209"/>
                    <a:gd name="T18" fmla="*/ 707 w 762"/>
                    <a:gd name="T19" fmla="*/ 196 h 209"/>
                    <a:gd name="T20" fmla="*/ 715 w 762"/>
                    <a:gd name="T21" fmla="*/ 191 h 209"/>
                    <a:gd name="T22" fmla="*/ 724 w 762"/>
                    <a:gd name="T23" fmla="*/ 185 h 209"/>
                    <a:gd name="T24" fmla="*/ 732 w 762"/>
                    <a:gd name="T25" fmla="*/ 179 h 209"/>
                    <a:gd name="T26" fmla="*/ 738 w 762"/>
                    <a:gd name="T27" fmla="*/ 171 h 209"/>
                    <a:gd name="T28" fmla="*/ 744 w 762"/>
                    <a:gd name="T29" fmla="*/ 163 h 209"/>
                    <a:gd name="T30" fmla="*/ 749 w 762"/>
                    <a:gd name="T31" fmla="*/ 155 h 209"/>
                    <a:gd name="T32" fmla="*/ 754 w 762"/>
                    <a:gd name="T33" fmla="*/ 146 h 209"/>
                    <a:gd name="T34" fmla="*/ 757 w 762"/>
                    <a:gd name="T35" fmla="*/ 135 h 209"/>
                    <a:gd name="T36" fmla="*/ 760 w 762"/>
                    <a:gd name="T37" fmla="*/ 125 h 209"/>
                    <a:gd name="T38" fmla="*/ 761 w 762"/>
                    <a:gd name="T39" fmla="*/ 115 h 209"/>
                    <a:gd name="T40" fmla="*/ 762 w 762"/>
                    <a:gd name="T41" fmla="*/ 104 h 209"/>
                    <a:gd name="T42" fmla="*/ 762 w 762"/>
                    <a:gd name="T43" fmla="*/ 104 h 209"/>
                    <a:gd name="T44" fmla="*/ 761 w 762"/>
                    <a:gd name="T45" fmla="*/ 94 h 209"/>
                    <a:gd name="T46" fmla="*/ 760 w 762"/>
                    <a:gd name="T47" fmla="*/ 83 h 209"/>
                    <a:gd name="T48" fmla="*/ 757 w 762"/>
                    <a:gd name="T49" fmla="*/ 74 h 209"/>
                    <a:gd name="T50" fmla="*/ 754 w 762"/>
                    <a:gd name="T51" fmla="*/ 63 h 209"/>
                    <a:gd name="T52" fmla="*/ 749 w 762"/>
                    <a:gd name="T53" fmla="*/ 54 h 209"/>
                    <a:gd name="T54" fmla="*/ 744 w 762"/>
                    <a:gd name="T55" fmla="*/ 45 h 209"/>
                    <a:gd name="T56" fmla="*/ 738 w 762"/>
                    <a:gd name="T57" fmla="*/ 37 h 209"/>
                    <a:gd name="T58" fmla="*/ 732 w 762"/>
                    <a:gd name="T59" fmla="*/ 30 h 209"/>
                    <a:gd name="T60" fmla="*/ 724 w 762"/>
                    <a:gd name="T61" fmla="*/ 23 h 209"/>
                    <a:gd name="T62" fmla="*/ 715 w 762"/>
                    <a:gd name="T63" fmla="*/ 17 h 209"/>
                    <a:gd name="T64" fmla="*/ 707 w 762"/>
                    <a:gd name="T65" fmla="*/ 12 h 209"/>
                    <a:gd name="T66" fmla="*/ 698 w 762"/>
                    <a:gd name="T67" fmla="*/ 8 h 209"/>
                    <a:gd name="T68" fmla="*/ 688 w 762"/>
                    <a:gd name="T69" fmla="*/ 4 h 209"/>
                    <a:gd name="T70" fmla="*/ 678 w 762"/>
                    <a:gd name="T71" fmla="*/ 2 h 209"/>
                    <a:gd name="T72" fmla="*/ 668 w 762"/>
                    <a:gd name="T73" fmla="*/ 0 h 209"/>
                    <a:gd name="T74" fmla="*/ 657 w 762"/>
                    <a:gd name="T75" fmla="*/ 0 h 209"/>
                    <a:gd name="T76" fmla="*/ 657 w 762"/>
                    <a:gd name="T7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09">
                      <a:moveTo>
                        <a:pt x="657" y="0"/>
                      </a:moveTo>
                      <a:lnTo>
                        <a:pt x="0" y="0"/>
                      </a:lnTo>
                      <a:lnTo>
                        <a:pt x="0" y="209"/>
                      </a:lnTo>
                      <a:lnTo>
                        <a:pt x="657" y="209"/>
                      </a:lnTo>
                      <a:lnTo>
                        <a:pt x="657" y="209"/>
                      </a:lnTo>
                      <a:lnTo>
                        <a:pt x="668" y="208"/>
                      </a:lnTo>
                      <a:lnTo>
                        <a:pt x="678" y="207"/>
                      </a:lnTo>
                      <a:lnTo>
                        <a:pt x="688" y="204"/>
                      </a:lnTo>
                      <a:lnTo>
                        <a:pt x="698" y="201"/>
                      </a:lnTo>
                      <a:lnTo>
                        <a:pt x="707" y="196"/>
                      </a:lnTo>
                      <a:lnTo>
                        <a:pt x="715" y="191"/>
                      </a:lnTo>
                      <a:lnTo>
                        <a:pt x="724" y="185"/>
                      </a:lnTo>
                      <a:lnTo>
                        <a:pt x="732" y="179"/>
                      </a:lnTo>
                      <a:lnTo>
                        <a:pt x="738" y="171"/>
                      </a:lnTo>
                      <a:lnTo>
                        <a:pt x="744" y="163"/>
                      </a:lnTo>
                      <a:lnTo>
                        <a:pt x="749" y="155"/>
                      </a:lnTo>
                      <a:lnTo>
                        <a:pt x="754" y="146"/>
                      </a:lnTo>
                      <a:lnTo>
                        <a:pt x="757" y="135"/>
                      </a:lnTo>
                      <a:lnTo>
                        <a:pt x="760" y="125"/>
                      </a:lnTo>
                      <a:lnTo>
                        <a:pt x="761" y="115"/>
                      </a:lnTo>
                      <a:lnTo>
                        <a:pt x="762" y="104"/>
                      </a:lnTo>
                      <a:lnTo>
                        <a:pt x="762" y="104"/>
                      </a:lnTo>
                      <a:lnTo>
                        <a:pt x="761" y="94"/>
                      </a:lnTo>
                      <a:lnTo>
                        <a:pt x="760" y="83"/>
                      </a:lnTo>
                      <a:lnTo>
                        <a:pt x="757" y="74"/>
                      </a:lnTo>
                      <a:lnTo>
                        <a:pt x="754" y="63"/>
                      </a:lnTo>
                      <a:lnTo>
                        <a:pt x="749" y="54"/>
                      </a:lnTo>
                      <a:lnTo>
                        <a:pt x="744" y="45"/>
                      </a:lnTo>
                      <a:lnTo>
                        <a:pt x="738" y="37"/>
                      </a:lnTo>
                      <a:lnTo>
                        <a:pt x="732" y="30"/>
                      </a:lnTo>
                      <a:lnTo>
                        <a:pt x="724" y="23"/>
                      </a:lnTo>
                      <a:lnTo>
                        <a:pt x="715" y="17"/>
                      </a:lnTo>
                      <a:lnTo>
                        <a:pt x="707" y="12"/>
                      </a:lnTo>
                      <a:lnTo>
                        <a:pt x="698" y="8"/>
                      </a:lnTo>
                      <a:lnTo>
                        <a:pt x="688" y="4"/>
                      </a:lnTo>
                      <a:lnTo>
                        <a:pt x="678" y="2"/>
                      </a:lnTo>
                      <a:lnTo>
                        <a:pt x="668"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9" name="Freeform 21">
                  <a:extLst>
                    <a:ext uri="{FF2B5EF4-FFF2-40B4-BE49-F238E27FC236}">
                      <a16:creationId xmlns:a16="http://schemas.microsoft.com/office/drawing/2014/main" id="{4C350FBF-2FCD-4A34-8980-FD5B08DDAAF5}"/>
                    </a:ext>
                  </a:extLst>
                </p:cNvPr>
                <p:cNvSpPr>
                  <a:spLocks/>
                </p:cNvSpPr>
                <p:nvPr/>
              </p:nvSpPr>
              <p:spPr bwMode="auto">
                <a:xfrm>
                  <a:off x="3252532" y="3288406"/>
                  <a:ext cx="483422" cy="441385"/>
                </a:xfrm>
                <a:custGeom>
                  <a:avLst/>
                  <a:gdLst>
                    <a:gd name="T0" fmla="*/ 0 w 698"/>
                    <a:gd name="T1" fmla="*/ 0 h 624"/>
                    <a:gd name="T2" fmla="*/ 0 w 698"/>
                    <a:gd name="T3" fmla="*/ 624 h 624"/>
                    <a:gd name="T4" fmla="*/ 698 w 698"/>
                    <a:gd name="T5" fmla="*/ 624 h 624"/>
                    <a:gd name="T6" fmla="*/ 698 w 698"/>
                    <a:gd name="T7" fmla="*/ 0 h 624"/>
                    <a:gd name="T8" fmla="*/ 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0" name="Freeform 22">
                  <a:extLst>
                    <a:ext uri="{FF2B5EF4-FFF2-40B4-BE49-F238E27FC236}">
                      <a16:creationId xmlns:a16="http://schemas.microsoft.com/office/drawing/2014/main" id="{68CDDE63-F12C-4400-A99B-12018D78B28E}"/>
                    </a:ext>
                  </a:extLst>
                </p:cNvPr>
                <p:cNvSpPr>
                  <a:spLocks/>
                </p:cNvSpPr>
                <p:nvPr/>
              </p:nvSpPr>
              <p:spPr bwMode="auto">
                <a:xfrm>
                  <a:off x="3851558" y="4160671"/>
                  <a:ext cx="493934" cy="430879"/>
                </a:xfrm>
                <a:custGeom>
                  <a:avLst/>
                  <a:gdLst>
                    <a:gd name="T0" fmla="*/ 0 w 696"/>
                    <a:gd name="T1" fmla="*/ 0 h 624"/>
                    <a:gd name="T2" fmla="*/ 0 w 696"/>
                    <a:gd name="T3" fmla="*/ 624 h 624"/>
                    <a:gd name="T4" fmla="*/ 696 w 696"/>
                    <a:gd name="T5" fmla="*/ 624 h 624"/>
                    <a:gd name="T6" fmla="*/ 696 w 696"/>
                    <a:gd name="T7" fmla="*/ 0 h 624"/>
                    <a:gd name="T8" fmla="*/ 648 w 696"/>
                    <a:gd name="T9" fmla="*/ 0 h 624"/>
                    <a:gd name="T10" fmla="*/ 0 w 696"/>
                    <a:gd name="T11" fmla="*/ 0 h 624"/>
                  </a:gdLst>
                  <a:ahLst/>
                  <a:cxnLst>
                    <a:cxn ang="0">
                      <a:pos x="T0" y="T1"/>
                    </a:cxn>
                    <a:cxn ang="0">
                      <a:pos x="T2" y="T3"/>
                    </a:cxn>
                    <a:cxn ang="0">
                      <a:pos x="T4" y="T5"/>
                    </a:cxn>
                    <a:cxn ang="0">
                      <a:pos x="T6" y="T7"/>
                    </a:cxn>
                    <a:cxn ang="0">
                      <a:pos x="T8" y="T9"/>
                    </a:cxn>
                    <a:cxn ang="0">
                      <a:pos x="T10" y="T11"/>
                    </a:cxn>
                  </a:cxnLst>
                  <a:rect l="0" t="0" r="r" b="b"/>
                  <a:pathLst>
                    <a:path w="696" h="624">
                      <a:moveTo>
                        <a:pt x="0" y="0"/>
                      </a:moveTo>
                      <a:lnTo>
                        <a:pt x="0" y="624"/>
                      </a:lnTo>
                      <a:lnTo>
                        <a:pt x="696" y="624"/>
                      </a:lnTo>
                      <a:lnTo>
                        <a:pt x="696" y="0"/>
                      </a:lnTo>
                      <a:lnTo>
                        <a:pt x="6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grpSp>
        <p:nvGrpSpPr>
          <p:cNvPr id="141" name="Grupa 140">
            <a:extLst>
              <a:ext uri="{FF2B5EF4-FFF2-40B4-BE49-F238E27FC236}">
                <a16:creationId xmlns:a16="http://schemas.microsoft.com/office/drawing/2014/main" id="{5331365C-6DA6-470F-9C67-65860873C33F}"/>
              </a:ext>
            </a:extLst>
          </p:cNvPr>
          <p:cNvGrpSpPr>
            <a:grpSpLocks noChangeAspect="1"/>
          </p:cNvGrpSpPr>
          <p:nvPr/>
        </p:nvGrpSpPr>
        <p:grpSpPr>
          <a:xfrm>
            <a:off x="2486010" y="3253693"/>
            <a:ext cx="346040" cy="226761"/>
            <a:chOff x="839788" y="2435225"/>
            <a:chExt cx="838200" cy="549275"/>
          </a:xfrm>
          <a:solidFill>
            <a:schemeClr val="accent2">
              <a:lumMod val="75000"/>
            </a:schemeClr>
          </a:solidFill>
        </p:grpSpPr>
        <p:sp>
          <p:nvSpPr>
            <p:cNvPr id="142" name="Freeform 83">
              <a:extLst>
                <a:ext uri="{FF2B5EF4-FFF2-40B4-BE49-F238E27FC236}">
                  <a16:creationId xmlns:a16="http://schemas.microsoft.com/office/drawing/2014/main" id="{36985DCB-BE10-4272-A48D-5F71B0BCA642}"/>
                </a:ext>
              </a:extLst>
            </p:cNvPr>
            <p:cNvSpPr>
              <a:spLocks/>
            </p:cNvSpPr>
            <p:nvPr/>
          </p:nvSpPr>
          <p:spPr bwMode="auto">
            <a:xfrm>
              <a:off x="1046163" y="2947988"/>
              <a:ext cx="425450" cy="36512"/>
            </a:xfrm>
            <a:custGeom>
              <a:avLst/>
              <a:gdLst>
                <a:gd name="T0" fmla="*/ 1072 w 1072"/>
                <a:gd name="T1" fmla="*/ 0 h 90"/>
                <a:gd name="T2" fmla="*/ 1038 w 1072"/>
                <a:gd name="T3" fmla="*/ 90 h 90"/>
                <a:gd name="T4" fmla="*/ 35 w 1072"/>
                <a:gd name="T5" fmla="*/ 90 h 90"/>
                <a:gd name="T6" fmla="*/ 0 w 1072"/>
                <a:gd name="T7" fmla="*/ 0 h 90"/>
                <a:gd name="T8" fmla="*/ 1072 w 1072"/>
                <a:gd name="T9" fmla="*/ 0 h 90"/>
              </a:gdLst>
              <a:ahLst/>
              <a:cxnLst>
                <a:cxn ang="0">
                  <a:pos x="T0" y="T1"/>
                </a:cxn>
                <a:cxn ang="0">
                  <a:pos x="T2" y="T3"/>
                </a:cxn>
                <a:cxn ang="0">
                  <a:pos x="T4" y="T5"/>
                </a:cxn>
                <a:cxn ang="0">
                  <a:pos x="T6" y="T7"/>
                </a:cxn>
                <a:cxn ang="0">
                  <a:pos x="T8" y="T9"/>
                </a:cxn>
              </a:cxnLst>
              <a:rect l="0" t="0" r="r" b="b"/>
              <a:pathLst>
                <a:path w="1072" h="90">
                  <a:moveTo>
                    <a:pt x="1072" y="0"/>
                  </a:moveTo>
                  <a:lnTo>
                    <a:pt x="1038" y="90"/>
                  </a:lnTo>
                  <a:lnTo>
                    <a:pt x="35" y="90"/>
                  </a:lnTo>
                  <a:lnTo>
                    <a:pt x="0" y="0"/>
                  </a:lnTo>
                  <a:lnTo>
                    <a:pt x="10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3" name="Freeform 84">
              <a:extLst>
                <a:ext uri="{FF2B5EF4-FFF2-40B4-BE49-F238E27FC236}">
                  <a16:creationId xmlns:a16="http://schemas.microsoft.com/office/drawing/2014/main" id="{A6CE1B90-C87E-4F44-B163-4A3ECDCD8286}"/>
                </a:ext>
              </a:extLst>
            </p:cNvPr>
            <p:cNvSpPr>
              <a:spLocks noEditPoints="1"/>
            </p:cNvSpPr>
            <p:nvPr/>
          </p:nvSpPr>
          <p:spPr bwMode="auto">
            <a:xfrm>
              <a:off x="839788" y="2435225"/>
              <a:ext cx="838200" cy="501650"/>
            </a:xfrm>
            <a:custGeom>
              <a:avLst/>
              <a:gdLst>
                <a:gd name="T0" fmla="*/ 141 w 2113"/>
                <a:gd name="T1" fmla="*/ 0 h 1261"/>
                <a:gd name="T2" fmla="*/ 126 w 2113"/>
                <a:gd name="T3" fmla="*/ 2 h 1261"/>
                <a:gd name="T4" fmla="*/ 99 w 2113"/>
                <a:gd name="T5" fmla="*/ 7 h 1261"/>
                <a:gd name="T6" fmla="*/ 73 w 2113"/>
                <a:gd name="T7" fmla="*/ 17 h 1261"/>
                <a:gd name="T8" fmla="*/ 52 w 2113"/>
                <a:gd name="T9" fmla="*/ 33 h 1261"/>
                <a:gd name="T10" fmla="*/ 32 w 2113"/>
                <a:gd name="T11" fmla="*/ 52 h 1261"/>
                <a:gd name="T12" fmla="*/ 17 w 2113"/>
                <a:gd name="T13" fmla="*/ 75 h 1261"/>
                <a:gd name="T14" fmla="*/ 6 w 2113"/>
                <a:gd name="T15" fmla="*/ 101 h 1261"/>
                <a:gd name="T16" fmla="*/ 0 w 2113"/>
                <a:gd name="T17" fmla="*/ 127 h 1261"/>
                <a:gd name="T18" fmla="*/ 0 w 2113"/>
                <a:gd name="T19" fmla="*/ 1120 h 1261"/>
                <a:gd name="T20" fmla="*/ 0 w 2113"/>
                <a:gd name="T21" fmla="*/ 1134 h 1261"/>
                <a:gd name="T22" fmla="*/ 6 w 2113"/>
                <a:gd name="T23" fmla="*/ 1162 h 1261"/>
                <a:gd name="T24" fmla="*/ 17 w 2113"/>
                <a:gd name="T25" fmla="*/ 1187 h 1261"/>
                <a:gd name="T26" fmla="*/ 32 w 2113"/>
                <a:gd name="T27" fmla="*/ 1210 h 1261"/>
                <a:gd name="T28" fmla="*/ 52 w 2113"/>
                <a:gd name="T29" fmla="*/ 1230 h 1261"/>
                <a:gd name="T30" fmla="*/ 73 w 2113"/>
                <a:gd name="T31" fmla="*/ 1244 h 1261"/>
                <a:gd name="T32" fmla="*/ 99 w 2113"/>
                <a:gd name="T33" fmla="*/ 1255 h 1261"/>
                <a:gd name="T34" fmla="*/ 126 w 2113"/>
                <a:gd name="T35" fmla="*/ 1261 h 1261"/>
                <a:gd name="T36" fmla="*/ 141 w 2113"/>
                <a:gd name="T37" fmla="*/ 1261 h 1261"/>
                <a:gd name="T38" fmla="*/ 1059 w 2113"/>
                <a:gd name="T39" fmla="*/ 1260 h 1261"/>
                <a:gd name="T40" fmla="*/ 1675 w 2113"/>
                <a:gd name="T41" fmla="*/ 1261 h 1261"/>
                <a:gd name="T42" fmla="*/ 1972 w 2113"/>
                <a:gd name="T43" fmla="*/ 1261 h 1261"/>
                <a:gd name="T44" fmla="*/ 1986 w 2113"/>
                <a:gd name="T45" fmla="*/ 1261 h 1261"/>
                <a:gd name="T46" fmla="*/ 2013 w 2113"/>
                <a:gd name="T47" fmla="*/ 1255 h 1261"/>
                <a:gd name="T48" fmla="*/ 2038 w 2113"/>
                <a:gd name="T49" fmla="*/ 1244 h 1261"/>
                <a:gd name="T50" fmla="*/ 2061 w 2113"/>
                <a:gd name="T51" fmla="*/ 1230 h 1261"/>
                <a:gd name="T52" fmla="*/ 2080 w 2113"/>
                <a:gd name="T53" fmla="*/ 1210 h 1261"/>
                <a:gd name="T54" fmla="*/ 2096 w 2113"/>
                <a:gd name="T55" fmla="*/ 1187 h 1261"/>
                <a:gd name="T56" fmla="*/ 2107 w 2113"/>
                <a:gd name="T57" fmla="*/ 1162 h 1261"/>
                <a:gd name="T58" fmla="*/ 2112 w 2113"/>
                <a:gd name="T59" fmla="*/ 1134 h 1261"/>
                <a:gd name="T60" fmla="*/ 2113 w 2113"/>
                <a:gd name="T61" fmla="*/ 142 h 1261"/>
                <a:gd name="T62" fmla="*/ 2112 w 2113"/>
                <a:gd name="T63" fmla="*/ 127 h 1261"/>
                <a:gd name="T64" fmla="*/ 2107 w 2113"/>
                <a:gd name="T65" fmla="*/ 101 h 1261"/>
                <a:gd name="T66" fmla="*/ 2096 w 2113"/>
                <a:gd name="T67" fmla="*/ 75 h 1261"/>
                <a:gd name="T68" fmla="*/ 2080 w 2113"/>
                <a:gd name="T69" fmla="*/ 52 h 1261"/>
                <a:gd name="T70" fmla="*/ 2061 w 2113"/>
                <a:gd name="T71" fmla="*/ 33 h 1261"/>
                <a:gd name="T72" fmla="*/ 2038 w 2113"/>
                <a:gd name="T73" fmla="*/ 17 h 1261"/>
                <a:gd name="T74" fmla="*/ 2013 w 2113"/>
                <a:gd name="T75" fmla="*/ 7 h 1261"/>
                <a:gd name="T76" fmla="*/ 1986 w 2113"/>
                <a:gd name="T77" fmla="*/ 2 h 1261"/>
                <a:gd name="T78" fmla="*/ 1972 w 2113"/>
                <a:gd name="T79" fmla="*/ 0 h 1261"/>
                <a:gd name="T80" fmla="*/ 2039 w 2113"/>
                <a:gd name="T81" fmla="*/ 1120 h 1261"/>
                <a:gd name="T82" fmla="*/ 2035 w 2113"/>
                <a:gd name="T83" fmla="*/ 1146 h 1261"/>
                <a:gd name="T84" fmla="*/ 2020 w 2113"/>
                <a:gd name="T85" fmla="*/ 1168 h 1261"/>
                <a:gd name="T86" fmla="*/ 1998 w 2113"/>
                <a:gd name="T87" fmla="*/ 1183 h 1261"/>
                <a:gd name="T88" fmla="*/ 1972 w 2113"/>
                <a:gd name="T89" fmla="*/ 1189 h 1261"/>
                <a:gd name="T90" fmla="*/ 141 w 2113"/>
                <a:gd name="T91" fmla="*/ 1189 h 1261"/>
                <a:gd name="T92" fmla="*/ 114 w 2113"/>
                <a:gd name="T93" fmla="*/ 1183 h 1261"/>
                <a:gd name="T94" fmla="*/ 93 w 2113"/>
                <a:gd name="T95" fmla="*/ 1168 h 1261"/>
                <a:gd name="T96" fmla="*/ 78 w 2113"/>
                <a:gd name="T97" fmla="*/ 1146 h 1261"/>
                <a:gd name="T98" fmla="*/ 72 w 2113"/>
                <a:gd name="T99" fmla="*/ 1120 h 1261"/>
                <a:gd name="T100" fmla="*/ 72 w 2113"/>
                <a:gd name="T101" fmla="*/ 142 h 1261"/>
                <a:gd name="T102" fmla="*/ 78 w 2113"/>
                <a:gd name="T103" fmla="*/ 115 h 1261"/>
                <a:gd name="T104" fmla="*/ 93 w 2113"/>
                <a:gd name="T105" fmla="*/ 93 h 1261"/>
                <a:gd name="T106" fmla="*/ 114 w 2113"/>
                <a:gd name="T107" fmla="*/ 79 h 1261"/>
                <a:gd name="T108" fmla="*/ 141 w 2113"/>
                <a:gd name="T109" fmla="*/ 74 h 1261"/>
                <a:gd name="T110" fmla="*/ 1972 w 2113"/>
                <a:gd name="T111" fmla="*/ 74 h 1261"/>
                <a:gd name="T112" fmla="*/ 1998 w 2113"/>
                <a:gd name="T113" fmla="*/ 79 h 1261"/>
                <a:gd name="T114" fmla="*/ 2020 w 2113"/>
                <a:gd name="T115" fmla="*/ 93 h 1261"/>
                <a:gd name="T116" fmla="*/ 2035 w 2113"/>
                <a:gd name="T117" fmla="*/ 115 h 1261"/>
                <a:gd name="T118" fmla="*/ 2039 w 2113"/>
                <a:gd name="T119" fmla="*/ 142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3" h="1261">
                  <a:moveTo>
                    <a:pt x="1972" y="0"/>
                  </a:moveTo>
                  <a:lnTo>
                    <a:pt x="141" y="0"/>
                  </a:lnTo>
                  <a:lnTo>
                    <a:pt x="141" y="0"/>
                  </a:lnTo>
                  <a:lnTo>
                    <a:pt x="126" y="2"/>
                  </a:lnTo>
                  <a:lnTo>
                    <a:pt x="113" y="3"/>
                  </a:lnTo>
                  <a:lnTo>
                    <a:pt x="99" y="7"/>
                  </a:lnTo>
                  <a:lnTo>
                    <a:pt x="87" y="11"/>
                  </a:lnTo>
                  <a:lnTo>
                    <a:pt x="73" y="17"/>
                  </a:lnTo>
                  <a:lnTo>
                    <a:pt x="62" y="25"/>
                  </a:lnTo>
                  <a:lnTo>
                    <a:pt x="52" y="33"/>
                  </a:lnTo>
                  <a:lnTo>
                    <a:pt x="41" y="41"/>
                  </a:lnTo>
                  <a:lnTo>
                    <a:pt x="32" y="52"/>
                  </a:lnTo>
                  <a:lnTo>
                    <a:pt x="24" y="63"/>
                  </a:lnTo>
                  <a:lnTo>
                    <a:pt x="17" y="75"/>
                  </a:lnTo>
                  <a:lnTo>
                    <a:pt x="11" y="87"/>
                  </a:lnTo>
                  <a:lnTo>
                    <a:pt x="6" y="101"/>
                  </a:lnTo>
                  <a:lnTo>
                    <a:pt x="2" y="114"/>
                  </a:lnTo>
                  <a:lnTo>
                    <a:pt x="0" y="127"/>
                  </a:lnTo>
                  <a:lnTo>
                    <a:pt x="0" y="142"/>
                  </a:lnTo>
                  <a:lnTo>
                    <a:pt x="0" y="1120"/>
                  </a:lnTo>
                  <a:lnTo>
                    <a:pt x="0" y="1120"/>
                  </a:lnTo>
                  <a:lnTo>
                    <a:pt x="0" y="1134"/>
                  </a:lnTo>
                  <a:lnTo>
                    <a:pt x="2" y="1149"/>
                  </a:lnTo>
                  <a:lnTo>
                    <a:pt x="6" y="1162"/>
                  </a:lnTo>
                  <a:lnTo>
                    <a:pt x="11" y="1175"/>
                  </a:lnTo>
                  <a:lnTo>
                    <a:pt x="17" y="1187"/>
                  </a:lnTo>
                  <a:lnTo>
                    <a:pt x="24" y="1199"/>
                  </a:lnTo>
                  <a:lnTo>
                    <a:pt x="32" y="1210"/>
                  </a:lnTo>
                  <a:lnTo>
                    <a:pt x="41" y="1220"/>
                  </a:lnTo>
                  <a:lnTo>
                    <a:pt x="52" y="1230"/>
                  </a:lnTo>
                  <a:lnTo>
                    <a:pt x="62" y="1237"/>
                  </a:lnTo>
                  <a:lnTo>
                    <a:pt x="73" y="1244"/>
                  </a:lnTo>
                  <a:lnTo>
                    <a:pt x="87" y="1250"/>
                  </a:lnTo>
                  <a:lnTo>
                    <a:pt x="99" y="1255"/>
                  </a:lnTo>
                  <a:lnTo>
                    <a:pt x="113" y="1259"/>
                  </a:lnTo>
                  <a:lnTo>
                    <a:pt x="126" y="1261"/>
                  </a:lnTo>
                  <a:lnTo>
                    <a:pt x="141" y="1261"/>
                  </a:lnTo>
                  <a:lnTo>
                    <a:pt x="141" y="1261"/>
                  </a:lnTo>
                  <a:lnTo>
                    <a:pt x="438" y="1261"/>
                  </a:lnTo>
                  <a:lnTo>
                    <a:pt x="1059" y="1260"/>
                  </a:lnTo>
                  <a:lnTo>
                    <a:pt x="1059" y="1260"/>
                  </a:lnTo>
                  <a:lnTo>
                    <a:pt x="1675" y="1261"/>
                  </a:lnTo>
                  <a:lnTo>
                    <a:pt x="1971" y="1261"/>
                  </a:lnTo>
                  <a:lnTo>
                    <a:pt x="1972" y="1261"/>
                  </a:lnTo>
                  <a:lnTo>
                    <a:pt x="1972" y="1261"/>
                  </a:lnTo>
                  <a:lnTo>
                    <a:pt x="1986" y="1261"/>
                  </a:lnTo>
                  <a:lnTo>
                    <a:pt x="2000" y="1259"/>
                  </a:lnTo>
                  <a:lnTo>
                    <a:pt x="2013" y="1255"/>
                  </a:lnTo>
                  <a:lnTo>
                    <a:pt x="2026" y="1250"/>
                  </a:lnTo>
                  <a:lnTo>
                    <a:pt x="2038" y="1244"/>
                  </a:lnTo>
                  <a:lnTo>
                    <a:pt x="2050" y="1237"/>
                  </a:lnTo>
                  <a:lnTo>
                    <a:pt x="2061" y="1230"/>
                  </a:lnTo>
                  <a:lnTo>
                    <a:pt x="2072" y="1220"/>
                  </a:lnTo>
                  <a:lnTo>
                    <a:pt x="2080" y="1210"/>
                  </a:lnTo>
                  <a:lnTo>
                    <a:pt x="2089" y="1199"/>
                  </a:lnTo>
                  <a:lnTo>
                    <a:pt x="2096" y="1187"/>
                  </a:lnTo>
                  <a:lnTo>
                    <a:pt x="2102" y="1175"/>
                  </a:lnTo>
                  <a:lnTo>
                    <a:pt x="2107" y="1162"/>
                  </a:lnTo>
                  <a:lnTo>
                    <a:pt x="2111" y="1149"/>
                  </a:lnTo>
                  <a:lnTo>
                    <a:pt x="2112" y="1134"/>
                  </a:lnTo>
                  <a:lnTo>
                    <a:pt x="2113" y="1120"/>
                  </a:lnTo>
                  <a:lnTo>
                    <a:pt x="2113" y="142"/>
                  </a:lnTo>
                  <a:lnTo>
                    <a:pt x="2113" y="142"/>
                  </a:lnTo>
                  <a:lnTo>
                    <a:pt x="2112" y="127"/>
                  </a:lnTo>
                  <a:lnTo>
                    <a:pt x="2111" y="114"/>
                  </a:lnTo>
                  <a:lnTo>
                    <a:pt x="2107" y="101"/>
                  </a:lnTo>
                  <a:lnTo>
                    <a:pt x="2102" y="87"/>
                  </a:lnTo>
                  <a:lnTo>
                    <a:pt x="2096" y="75"/>
                  </a:lnTo>
                  <a:lnTo>
                    <a:pt x="2089" y="63"/>
                  </a:lnTo>
                  <a:lnTo>
                    <a:pt x="2080" y="52"/>
                  </a:lnTo>
                  <a:lnTo>
                    <a:pt x="2072" y="41"/>
                  </a:lnTo>
                  <a:lnTo>
                    <a:pt x="2061" y="33"/>
                  </a:lnTo>
                  <a:lnTo>
                    <a:pt x="2050" y="25"/>
                  </a:lnTo>
                  <a:lnTo>
                    <a:pt x="2038" y="17"/>
                  </a:lnTo>
                  <a:lnTo>
                    <a:pt x="2026" y="11"/>
                  </a:lnTo>
                  <a:lnTo>
                    <a:pt x="2013" y="7"/>
                  </a:lnTo>
                  <a:lnTo>
                    <a:pt x="2000" y="3"/>
                  </a:lnTo>
                  <a:lnTo>
                    <a:pt x="1986" y="2"/>
                  </a:lnTo>
                  <a:lnTo>
                    <a:pt x="1972" y="0"/>
                  </a:lnTo>
                  <a:lnTo>
                    <a:pt x="1972" y="0"/>
                  </a:lnTo>
                  <a:close/>
                  <a:moveTo>
                    <a:pt x="2039" y="1120"/>
                  </a:moveTo>
                  <a:lnTo>
                    <a:pt x="2039" y="1120"/>
                  </a:lnTo>
                  <a:lnTo>
                    <a:pt x="2038" y="1134"/>
                  </a:lnTo>
                  <a:lnTo>
                    <a:pt x="2035" y="1146"/>
                  </a:lnTo>
                  <a:lnTo>
                    <a:pt x="2029" y="1158"/>
                  </a:lnTo>
                  <a:lnTo>
                    <a:pt x="2020" y="1168"/>
                  </a:lnTo>
                  <a:lnTo>
                    <a:pt x="2009" y="1177"/>
                  </a:lnTo>
                  <a:lnTo>
                    <a:pt x="1998" y="1183"/>
                  </a:lnTo>
                  <a:lnTo>
                    <a:pt x="1985" y="1187"/>
                  </a:lnTo>
                  <a:lnTo>
                    <a:pt x="1972" y="1189"/>
                  </a:lnTo>
                  <a:lnTo>
                    <a:pt x="141" y="1189"/>
                  </a:lnTo>
                  <a:lnTo>
                    <a:pt x="141" y="1189"/>
                  </a:lnTo>
                  <a:lnTo>
                    <a:pt x="128" y="1187"/>
                  </a:lnTo>
                  <a:lnTo>
                    <a:pt x="114" y="1183"/>
                  </a:lnTo>
                  <a:lnTo>
                    <a:pt x="102" y="1177"/>
                  </a:lnTo>
                  <a:lnTo>
                    <a:pt x="93" y="1168"/>
                  </a:lnTo>
                  <a:lnTo>
                    <a:pt x="84" y="1158"/>
                  </a:lnTo>
                  <a:lnTo>
                    <a:pt x="78" y="1146"/>
                  </a:lnTo>
                  <a:lnTo>
                    <a:pt x="73" y="1134"/>
                  </a:lnTo>
                  <a:lnTo>
                    <a:pt x="72" y="1120"/>
                  </a:lnTo>
                  <a:lnTo>
                    <a:pt x="72" y="142"/>
                  </a:lnTo>
                  <a:lnTo>
                    <a:pt x="72" y="142"/>
                  </a:lnTo>
                  <a:lnTo>
                    <a:pt x="73" y="128"/>
                  </a:lnTo>
                  <a:lnTo>
                    <a:pt x="78" y="115"/>
                  </a:lnTo>
                  <a:lnTo>
                    <a:pt x="84" y="104"/>
                  </a:lnTo>
                  <a:lnTo>
                    <a:pt x="93" y="93"/>
                  </a:lnTo>
                  <a:lnTo>
                    <a:pt x="102" y="85"/>
                  </a:lnTo>
                  <a:lnTo>
                    <a:pt x="114" y="79"/>
                  </a:lnTo>
                  <a:lnTo>
                    <a:pt x="128" y="75"/>
                  </a:lnTo>
                  <a:lnTo>
                    <a:pt x="141" y="74"/>
                  </a:lnTo>
                  <a:lnTo>
                    <a:pt x="1972" y="74"/>
                  </a:lnTo>
                  <a:lnTo>
                    <a:pt x="1972" y="74"/>
                  </a:lnTo>
                  <a:lnTo>
                    <a:pt x="1985" y="75"/>
                  </a:lnTo>
                  <a:lnTo>
                    <a:pt x="1998" y="79"/>
                  </a:lnTo>
                  <a:lnTo>
                    <a:pt x="2009" y="85"/>
                  </a:lnTo>
                  <a:lnTo>
                    <a:pt x="2020" y="93"/>
                  </a:lnTo>
                  <a:lnTo>
                    <a:pt x="2029" y="104"/>
                  </a:lnTo>
                  <a:lnTo>
                    <a:pt x="2035" y="115"/>
                  </a:lnTo>
                  <a:lnTo>
                    <a:pt x="2038" y="128"/>
                  </a:lnTo>
                  <a:lnTo>
                    <a:pt x="2039" y="142"/>
                  </a:lnTo>
                  <a:lnTo>
                    <a:pt x="2039" y="1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4" name="Freeform 85">
              <a:extLst>
                <a:ext uri="{FF2B5EF4-FFF2-40B4-BE49-F238E27FC236}">
                  <a16:creationId xmlns:a16="http://schemas.microsoft.com/office/drawing/2014/main" id="{055AA12B-24EF-4124-9C8C-26A4E1043DEB}"/>
                </a:ext>
              </a:extLst>
            </p:cNvPr>
            <p:cNvSpPr>
              <a:spLocks/>
            </p:cNvSpPr>
            <p:nvPr/>
          </p:nvSpPr>
          <p:spPr bwMode="auto">
            <a:xfrm>
              <a:off x="1031875" y="2527300"/>
              <a:ext cx="165100" cy="295275"/>
            </a:xfrm>
            <a:custGeom>
              <a:avLst/>
              <a:gdLst>
                <a:gd name="T0" fmla="*/ 0 w 412"/>
                <a:gd name="T1" fmla="*/ 0 h 744"/>
                <a:gd name="T2" fmla="*/ 412 w 412"/>
                <a:gd name="T3" fmla="*/ 0 h 744"/>
                <a:gd name="T4" fmla="*/ 412 w 412"/>
                <a:gd name="T5" fmla="*/ 140 h 744"/>
                <a:gd name="T6" fmla="*/ 276 w 412"/>
                <a:gd name="T7" fmla="*/ 140 h 744"/>
                <a:gd name="T8" fmla="*/ 276 w 412"/>
                <a:gd name="T9" fmla="*/ 744 h 744"/>
                <a:gd name="T10" fmla="*/ 132 w 412"/>
                <a:gd name="T11" fmla="*/ 744 h 744"/>
                <a:gd name="T12" fmla="*/ 132 w 412"/>
                <a:gd name="T13" fmla="*/ 140 h 744"/>
                <a:gd name="T14" fmla="*/ 0 w 412"/>
                <a:gd name="T15" fmla="*/ 140 h 744"/>
                <a:gd name="T16" fmla="*/ 0 w 412"/>
                <a:gd name="T1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744">
                  <a:moveTo>
                    <a:pt x="0" y="0"/>
                  </a:moveTo>
                  <a:lnTo>
                    <a:pt x="412" y="0"/>
                  </a:lnTo>
                  <a:lnTo>
                    <a:pt x="412" y="140"/>
                  </a:lnTo>
                  <a:lnTo>
                    <a:pt x="276" y="140"/>
                  </a:lnTo>
                  <a:lnTo>
                    <a:pt x="276" y="744"/>
                  </a:lnTo>
                  <a:lnTo>
                    <a:pt x="132" y="744"/>
                  </a:lnTo>
                  <a:lnTo>
                    <a:pt x="132" y="140"/>
                  </a:lnTo>
                  <a:lnTo>
                    <a:pt x="0" y="14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5" name="Freeform 86">
              <a:extLst>
                <a:ext uri="{FF2B5EF4-FFF2-40B4-BE49-F238E27FC236}">
                  <a16:creationId xmlns:a16="http://schemas.microsoft.com/office/drawing/2014/main" id="{F3424303-75D3-4FC3-B7B1-28699B6381B2}"/>
                </a:ext>
              </a:extLst>
            </p:cNvPr>
            <p:cNvSpPr>
              <a:spLocks/>
            </p:cNvSpPr>
            <p:nvPr/>
          </p:nvSpPr>
          <p:spPr bwMode="auto">
            <a:xfrm>
              <a:off x="1219200" y="2527300"/>
              <a:ext cx="265113" cy="295275"/>
            </a:xfrm>
            <a:custGeom>
              <a:avLst/>
              <a:gdLst>
                <a:gd name="T0" fmla="*/ 0 w 669"/>
                <a:gd name="T1" fmla="*/ 0 h 744"/>
                <a:gd name="T2" fmla="*/ 146 w 669"/>
                <a:gd name="T3" fmla="*/ 0 h 744"/>
                <a:gd name="T4" fmla="*/ 333 w 669"/>
                <a:gd name="T5" fmla="*/ 529 h 744"/>
                <a:gd name="T6" fmla="*/ 524 w 669"/>
                <a:gd name="T7" fmla="*/ 0 h 744"/>
                <a:gd name="T8" fmla="*/ 669 w 669"/>
                <a:gd name="T9" fmla="*/ 0 h 744"/>
                <a:gd name="T10" fmla="*/ 401 w 669"/>
                <a:gd name="T11" fmla="*/ 744 h 744"/>
                <a:gd name="T12" fmla="*/ 265 w 669"/>
                <a:gd name="T13" fmla="*/ 744 h 744"/>
                <a:gd name="T14" fmla="*/ 0 w 669"/>
                <a:gd name="T15" fmla="*/ 0 h 7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9" h="744">
                  <a:moveTo>
                    <a:pt x="0" y="0"/>
                  </a:moveTo>
                  <a:lnTo>
                    <a:pt x="146" y="0"/>
                  </a:lnTo>
                  <a:lnTo>
                    <a:pt x="333" y="529"/>
                  </a:lnTo>
                  <a:lnTo>
                    <a:pt x="524" y="0"/>
                  </a:lnTo>
                  <a:lnTo>
                    <a:pt x="669" y="0"/>
                  </a:lnTo>
                  <a:lnTo>
                    <a:pt x="401" y="744"/>
                  </a:lnTo>
                  <a:lnTo>
                    <a:pt x="265" y="74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46" name="Grupa 145">
            <a:extLst>
              <a:ext uri="{FF2B5EF4-FFF2-40B4-BE49-F238E27FC236}">
                <a16:creationId xmlns:a16="http://schemas.microsoft.com/office/drawing/2014/main" id="{B3B02B4E-C771-4775-AF18-039C80085590}"/>
              </a:ext>
            </a:extLst>
          </p:cNvPr>
          <p:cNvGrpSpPr>
            <a:grpSpLocks noChangeAspect="1"/>
          </p:cNvGrpSpPr>
          <p:nvPr/>
        </p:nvGrpSpPr>
        <p:grpSpPr>
          <a:xfrm>
            <a:off x="5097900" y="3227489"/>
            <a:ext cx="303303" cy="244492"/>
            <a:chOff x="5491163" y="3295650"/>
            <a:chExt cx="728662" cy="587375"/>
          </a:xfrm>
          <a:solidFill>
            <a:srgbClr val="318F8E"/>
          </a:solidFill>
        </p:grpSpPr>
        <p:sp>
          <p:nvSpPr>
            <p:cNvPr id="147" name="Freeform 6">
              <a:extLst>
                <a:ext uri="{FF2B5EF4-FFF2-40B4-BE49-F238E27FC236}">
                  <a16:creationId xmlns:a16="http://schemas.microsoft.com/office/drawing/2014/main" id="{7971FEBF-42E7-433A-AED5-F6AE6EF353AA}"/>
                </a:ext>
              </a:extLst>
            </p:cNvPr>
            <p:cNvSpPr>
              <a:spLocks/>
            </p:cNvSpPr>
            <p:nvPr/>
          </p:nvSpPr>
          <p:spPr bwMode="auto">
            <a:xfrm>
              <a:off x="5665788" y="3295650"/>
              <a:ext cx="460375" cy="142875"/>
            </a:xfrm>
            <a:custGeom>
              <a:avLst/>
              <a:gdLst>
                <a:gd name="T0" fmla="*/ 144 w 870"/>
                <a:gd name="T1" fmla="*/ 270 h 270"/>
                <a:gd name="T2" fmla="*/ 770 w 870"/>
                <a:gd name="T3" fmla="*/ 88 h 270"/>
                <a:gd name="T4" fmla="*/ 770 w 870"/>
                <a:gd name="T5" fmla="*/ 88 h 270"/>
                <a:gd name="T6" fmla="*/ 780 w 870"/>
                <a:gd name="T7" fmla="*/ 98 h 270"/>
                <a:gd name="T8" fmla="*/ 789 w 870"/>
                <a:gd name="T9" fmla="*/ 103 h 270"/>
                <a:gd name="T10" fmla="*/ 795 w 870"/>
                <a:gd name="T11" fmla="*/ 107 h 270"/>
                <a:gd name="T12" fmla="*/ 801 w 870"/>
                <a:gd name="T13" fmla="*/ 108 h 270"/>
                <a:gd name="T14" fmla="*/ 808 w 870"/>
                <a:gd name="T15" fmla="*/ 109 h 270"/>
                <a:gd name="T16" fmla="*/ 813 w 870"/>
                <a:gd name="T17" fmla="*/ 109 h 270"/>
                <a:gd name="T18" fmla="*/ 813 w 870"/>
                <a:gd name="T19" fmla="*/ 109 h 270"/>
                <a:gd name="T20" fmla="*/ 825 w 870"/>
                <a:gd name="T21" fmla="*/ 108 h 270"/>
                <a:gd name="T22" fmla="*/ 836 w 870"/>
                <a:gd name="T23" fmla="*/ 106 h 270"/>
                <a:gd name="T24" fmla="*/ 845 w 870"/>
                <a:gd name="T25" fmla="*/ 100 h 270"/>
                <a:gd name="T26" fmla="*/ 853 w 870"/>
                <a:gd name="T27" fmla="*/ 94 h 270"/>
                <a:gd name="T28" fmla="*/ 860 w 870"/>
                <a:gd name="T29" fmla="*/ 86 h 270"/>
                <a:gd name="T30" fmla="*/ 865 w 870"/>
                <a:gd name="T31" fmla="*/ 77 h 270"/>
                <a:gd name="T32" fmla="*/ 868 w 870"/>
                <a:gd name="T33" fmla="*/ 66 h 270"/>
                <a:gd name="T34" fmla="*/ 870 w 870"/>
                <a:gd name="T35" fmla="*/ 54 h 270"/>
                <a:gd name="T36" fmla="*/ 870 w 870"/>
                <a:gd name="T37" fmla="*/ 54 h 270"/>
                <a:gd name="T38" fmla="*/ 868 w 870"/>
                <a:gd name="T39" fmla="*/ 44 h 270"/>
                <a:gd name="T40" fmla="*/ 865 w 870"/>
                <a:gd name="T41" fmla="*/ 33 h 270"/>
                <a:gd name="T42" fmla="*/ 860 w 870"/>
                <a:gd name="T43" fmla="*/ 24 h 270"/>
                <a:gd name="T44" fmla="*/ 853 w 870"/>
                <a:gd name="T45" fmla="*/ 16 h 270"/>
                <a:gd name="T46" fmla="*/ 845 w 870"/>
                <a:gd name="T47" fmla="*/ 9 h 270"/>
                <a:gd name="T48" fmla="*/ 836 w 870"/>
                <a:gd name="T49" fmla="*/ 4 h 270"/>
                <a:gd name="T50" fmla="*/ 825 w 870"/>
                <a:gd name="T51" fmla="*/ 1 h 270"/>
                <a:gd name="T52" fmla="*/ 813 w 870"/>
                <a:gd name="T53" fmla="*/ 0 h 270"/>
                <a:gd name="T54" fmla="*/ 813 w 870"/>
                <a:gd name="T55" fmla="*/ 0 h 270"/>
                <a:gd name="T56" fmla="*/ 803 w 870"/>
                <a:gd name="T57" fmla="*/ 1 h 270"/>
                <a:gd name="T58" fmla="*/ 794 w 870"/>
                <a:gd name="T59" fmla="*/ 3 h 270"/>
                <a:gd name="T60" fmla="*/ 784 w 870"/>
                <a:gd name="T61" fmla="*/ 8 h 270"/>
                <a:gd name="T62" fmla="*/ 777 w 870"/>
                <a:gd name="T63" fmla="*/ 14 h 270"/>
                <a:gd name="T64" fmla="*/ 770 w 870"/>
                <a:gd name="T65" fmla="*/ 22 h 270"/>
                <a:gd name="T66" fmla="*/ 764 w 870"/>
                <a:gd name="T67" fmla="*/ 30 h 270"/>
                <a:gd name="T68" fmla="*/ 761 w 870"/>
                <a:gd name="T69" fmla="*/ 39 h 270"/>
                <a:gd name="T70" fmla="*/ 760 w 870"/>
                <a:gd name="T71" fmla="*/ 50 h 270"/>
                <a:gd name="T72" fmla="*/ 0 w 870"/>
                <a:gd name="T73" fmla="*/ 270 h 270"/>
                <a:gd name="T74" fmla="*/ 144 w 870"/>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0" h="270">
                  <a:moveTo>
                    <a:pt x="144" y="270"/>
                  </a:moveTo>
                  <a:lnTo>
                    <a:pt x="770" y="88"/>
                  </a:lnTo>
                  <a:lnTo>
                    <a:pt x="770" y="88"/>
                  </a:lnTo>
                  <a:lnTo>
                    <a:pt x="780" y="98"/>
                  </a:lnTo>
                  <a:lnTo>
                    <a:pt x="789" y="103"/>
                  </a:lnTo>
                  <a:lnTo>
                    <a:pt x="795" y="107"/>
                  </a:lnTo>
                  <a:lnTo>
                    <a:pt x="801" y="108"/>
                  </a:lnTo>
                  <a:lnTo>
                    <a:pt x="808" y="109"/>
                  </a:lnTo>
                  <a:lnTo>
                    <a:pt x="813" y="109"/>
                  </a:lnTo>
                  <a:lnTo>
                    <a:pt x="813" y="109"/>
                  </a:lnTo>
                  <a:lnTo>
                    <a:pt x="825" y="108"/>
                  </a:lnTo>
                  <a:lnTo>
                    <a:pt x="836" y="106"/>
                  </a:lnTo>
                  <a:lnTo>
                    <a:pt x="845" y="100"/>
                  </a:lnTo>
                  <a:lnTo>
                    <a:pt x="853" y="94"/>
                  </a:lnTo>
                  <a:lnTo>
                    <a:pt x="860" y="86"/>
                  </a:lnTo>
                  <a:lnTo>
                    <a:pt x="865" y="77"/>
                  </a:lnTo>
                  <a:lnTo>
                    <a:pt x="868" y="66"/>
                  </a:lnTo>
                  <a:lnTo>
                    <a:pt x="870" y="54"/>
                  </a:lnTo>
                  <a:lnTo>
                    <a:pt x="870" y="54"/>
                  </a:lnTo>
                  <a:lnTo>
                    <a:pt x="868" y="44"/>
                  </a:lnTo>
                  <a:lnTo>
                    <a:pt x="865" y="33"/>
                  </a:lnTo>
                  <a:lnTo>
                    <a:pt x="860" y="24"/>
                  </a:lnTo>
                  <a:lnTo>
                    <a:pt x="853" y="16"/>
                  </a:lnTo>
                  <a:lnTo>
                    <a:pt x="845" y="9"/>
                  </a:lnTo>
                  <a:lnTo>
                    <a:pt x="836" y="4"/>
                  </a:lnTo>
                  <a:lnTo>
                    <a:pt x="825" y="1"/>
                  </a:lnTo>
                  <a:lnTo>
                    <a:pt x="813" y="0"/>
                  </a:lnTo>
                  <a:lnTo>
                    <a:pt x="813" y="0"/>
                  </a:lnTo>
                  <a:lnTo>
                    <a:pt x="803" y="1"/>
                  </a:lnTo>
                  <a:lnTo>
                    <a:pt x="794" y="3"/>
                  </a:lnTo>
                  <a:lnTo>
                    <a:pt x="784" y="8"/>
                  </a:lnTo>
                  <a:lnTo>
                    <a:pt x="777" y="14"/>
                  </a:lnTo>
                  <a:lnTo>
                    <a:pt x="770" y="22"/>
                  </a:lnTo>
                  <a:lnTo>
                    <a:pt x="764" y="30"/>
                  </a:lnTo>
                  <a:lnTo>
                    <a:pt x="761" y="39"/>
                  </a:lnTo>
                  <a:lnTo>
                    <a:pt x="760" y="50"/>
                  </a:lnTo>
                  <a:lnTo>
                    <a:pt x="0" y="270"/>
                  </a:lnTo>
                  <a:lnTo>
                    <a:pt x="14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8" name="Freeform 7">
              <a:extLst>
                <a:ext uri="{FF2B5EF4-FFF2-40B4-BE49-F238E27FC236}">
                  <a16:creationId xmlns:a16="http://schemas.microsoft.com/office/drawing/2014/main" id="{D07B4C35-A073-4F4F-8583-097CB5D57E93}"/>
                </a:ext>
              </a:extLst>
            </p:cNvPr>
            <p:cNvSpPr>
              <a:spLocks/>
            </p:cNvSpPr>
            <p:nvPr/>
          </p:nvSpPr>
          <p:spPr bwMode="auto">
            <a:xfrm>
              <a:off x="5899150" y="3559175"/>
              <a:ext cx="231775" cy="231775"/>
            </a:xfrm>
            <a:custGeom>
              <a:avLst/>
              <a:gdLst>
                <a:gd name="T0" fmla="*/ 219 w 437"/>
                <a:gd name="T1" fmla="*/ 0 h 438"/>
                <a:gd name="T2" fmla="*/ 174 w 437"/>
                <a:gd name="T3" fmla="*/ 5 h 438"/>
                <a:gd name="T4" fmla="*/ 133 w 437"/>
                <a:gd name="T5" fmla="*/ 18 h 438"/>
                <a:gd name="T6" fmla="*/ 96 w 437"/>
                <a:gd name="T7" fmla="*/ 37 h 438"/>
                <a:gd name="T8" fmla="*/ 64 w 437"/>
                <a:gd name="T9" fmla="*/ 64 h 438"/>
                <a:gd name="T10" fmla="*/ 38 w 437"/>
                <a:gd name="T11" fmla="*/ 97 h 438"/>
                <a:gd name="T12" fmla="*/ 17 w 437"/>
                <a:gd name="T13" fmla="*/ 134 h 438"/>
                <a:gd name="T14" fmla="*/ 5 w 437"/>
                <a:gd name="T15" fmla="*/ 175 h 438"/>
                <a:gd name="T16" fmla="*/ 0 w 437"/>
                <a:gd name="T17" fmla="*/ 218 h 438"/>
                <a:gd name="T18" fmla="*/ 1 w 437"/>
                <a:gd name="T19" fmla="*/ 241 h 438"/>
                <a:gd name="T20" fmla="*/ 9 w 437"/>
                <a:gd name="T21" fmla="*/ 284 h 438"/>
                <a:gd name="T22" fmla="*/ 26 w 437"/>
                <a:gd name="T23" fmla="*/ 323 h 438"/>
                <a:gd name="T24" fmla="*/ 50 w 437"/>
                <a:gd name="T25" fmla="*/ 357 h 438"/>
                <a:gd name="T26" fmla="*/ 80 w 437"/>
                <a:gd name="T27" fmla="*/ 388 h 438"/>
                <a:gd name="T28" fmla="*/ 115 w 437"/>
                <a:gd name="T29" fmla="*/ 411 h 438"/>
                <a:gd name="T30" fmla="*/ 153 w 437"/>
                <a:gd name="T31" fmla="*/ 427 h 438"/>
                <a:gd name="T32" fmla="*/ 196 w 437"/>
                <a:gd name="T33" fmla="*/ 437 h 438"/>
                <a:gd name="T34" fmla="*/ 219 w 437"/>
                <a:gd name="T35" fmla="*/ 438 h 438"/>
                <a:gd name="T36" fmla="*/ 263 w 437"/>
                <a:gd name="T37" fmla="*/ 433 h 438"/>
                <a:gd name="T38" fmla="*/ 304 w 437"/>
                <a:gd name="T39" fmla="*/ 420 h 438"/>
                <a:gd name="T40" fmla="*/ 341 w 437"/>
                <a:gd name="T41" fmla="*/ 401 h 438"/>
                <a:gd name="T42" fmla="*/ 373 w 437"/>
                <a:gd name="T43" fmla="*/ 374 h 438"/>
                <a:gd name="T44" fmla="*/ 399 w 437"/>
                <a:gd name="T45" fmla="*/ 341 h 438"/>
                <a:gd name="T46" fmla="*/ 419 w 437"/>
                <a:gd name="T47" fmla="*/ 304 h 438"/>
                <a:gd name="T48" fmla="*/ 432 w 437"/>
                <a:gd name="T49" fmla="*/ 263 h 438"/>
                <a:gd name="T50" fmla="*/ 437 w 437"/>
                <a:gd name="T51" fmla="*/ 218 h 438"/>
                <a:gd name="T52" fmla="*/ 436 w 437"/>
                <a:gd name="T53" fmla="*/ 196 h 438"/>
                <a:gd name="T54" fmla="*/ 428 w 437"/>
                <a:gd name="T55" fmla="*/ 154 h 438"/>
                <a:gd name="T56" fmla="*/ 410 w 437"/>
                <a:gd name="T57" fmla="*/ 115 h 438"/>
                <a:gd name="T58" fmla="*/ 387 w 437"/>
                <a:gd name="T59" fmla="*/ 80 h 438"/>
                <a:gd name="T60" fmla="*/ 357 w 437"/>
                <a:gd name="T61" fmla="*/ 50 h 438"/>
                <a:gd name="T62" fmla="*/ 322 w 437"/>
                <a:gd name="T63" fmla="*/ 27 h 438"/>
                <a:gd name="T64" fmla="*/ 284 w 437"/>
                <a:gd name="T65" fmla="*/ 11 h 438"/>
                <a:gd name="T66" fmla="*/ 241 w 437"/>
                <a:gd name="T67" fmla="*/ 1 h 438"/>
                <a:gd name="T68" fmla="*/ 219 w 437"/>
                <a:gd name="T6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438">
                  <a:moveTo>
                    <a:pt x="219" y="0"/>
                  </a:moveTo>
                  <a:lnTo>
                    <a:pt x="219" y="0"/>
                  </a:lnTo>
                  <a:lnTo>
                    <a:pt x="196" y="1"/>
                  </a:lnTo>
                  <a:lnTo>
                    <a:pt x="174" y="5"/>
                  </a:lnTo>
                  <a:lnTo>
                    <a:pt x="153" y="11"/>
                  </a:lnTo>
                  <a:lnTo>
                    <a:pt x="133" y="18"/>
                  </a:lnTo>
                  <a:lnTo>
                    <a:pt x="115" y="27"/>
                  </a:lnTo>
                  <a:lnTo>
                    <a:pt x="96" y="37"/>
                  </a:lnTo>
                  <a:lnTo>
                    <a:pt x="80" y="50"/>
                  </a:lnTo>
                  <a:lnTo>
                    <a:pt x="64" y="64"/>
                  </a:lnTo>
                  <a:lnTo>
                    <a:pt x="50" y="80"/>
                  </a:lnTo>
                  <a:lnTo>
                    <a:pt x="38" y="97"/>
                  </a:lnTo>
                  <a:lnTo>
                    <a:pt x="26" y="115"/>
                  </a:lnTo>
                  <a:lnTo>
                    <a:pt x="17" y="134"/>
                  </a:lnTo>
                  <a:lnTo>
                    <a:pt x="9" y="154"/>
                  </a:lnTo>
                  <a:lnTo>
                    <a:pt x="5" y="175"/>
                  </a:lnTo>
                  <a:lnTo>
                    <a:pt x="1" y="196"/>
                  </a:lnTo>
                  <a:lnTo>
                    <a:pt x="0" y="218"/>
                  </a:lnTo>
                  <a:lnTo>
                    <a:pt x="0" y="218"/>
                  </a:lnTo>
                  <a:lnTo>
                    <a:pt x="1" y="241"/>
                  </a:lnTo>
                  <a:lnTo>
                    <a:pt x="5" y="263"/>
                  </a:lnTo>
                  <a:lnTo>
                    <a:pt x="9" y="284"/>
                  </a:lnTo>
                  <a:lnTo>
                    <a:pt x="17" y="304"/>
                  </a:lnTo>
                  <a:lnTo>
                    <a:pt x="26" y="323"/>
                  </a:lnTo>
                  <a:lnTo>
                    <a:pt x="38" y="341"/>
                  </a:lnTo>
                  <a:lnTo>
                    <a:pt x="50" y="357"/>
                  </a:lnTo>
                  <a:lnTo>
                    <a:pt x="64" y="374"/>
                  </a:lnTo>
                  <a:lnTo>
                    <a:pt x="80" y="388"/>
                  </a:lnTo>
                  <a:lnTo>
                    <a:pt x="96" y="401"/>
                  </a:lnTo>
                  <a:lnTo>
                    <a:pt x="115" y="411"/>
                  </a:lnTo>
                  <a:lnTo>
                    <a:pt x="133" y="420"/>
                  </a:lnTo>
                  <a:lnTo>
                    <a:pt x="153" y="427"/>
                  </a:lnTo>
                  <a:lnTo>
                    <a:pt x="174" y="433"/>
                  </a:lnTo>
                  <a:lnTo>
                    <a:pt x="196" y="437"/>
                  </a:lnTo>
                  <a:lnTo>
                    <a:pt x="219" y="438"/>
                  </a:lnTo>
                  <a:lnTo>
                    <a:pt x="219" y="438"/>
                  </a:lnTo>
                  <a:lnTo>
                    <a:pt x="241" y="437"/>
                  </a:lnTo>
                  <a:lnTo>
                    <a:pt x="263" y="433"/>
                  </a:lnTo>
                  <a:lnTo>
                    <a:pt x="284" y="427"/>
                  </a:lnTo>
                  <a:lnTo>
                    <a:pt x="304" y="420"/>
                  </a:lnTo>
                  <a:lnTo>
                    <a:pt x="322" y="411"/>
                  </a:lnTo>
                  <a:lnTo>
                    <a:pt x="341" y="401"/>
                  </a:lnTo>
                  <a:lnTo>
                    <a:pt x="357" y="388"/>
                  </a:lnTo>
                  <a:lnTo>
                    <a:pt x="373" y="374"/>
                  </a:lnTo>
                  <a:lnTo>
                    <a:pt x="387" y="357"/>
                  </a:lnTo>
                  <a:lnTo>
                    <a:pt x="399" y="341"/>
                  </a:lnTo>
                  <a:lnTo>
                    <a:pt x="410" y="323"/>
                  </a:lnTo>
                  <a:lnTo>
                    <a:pt x="419" y="304"/>
                  </a:lnTo>
                  <a:lnTo>
                    <a:pt x="428" y="284"/>
                  </a:lnTo>
                  <a:lnTo>
                    <a:pt x="432" y="263"/>
                  </a:lnTo>
                  <a:lnTo>
                    <a:pt x="436" y="241"/>
                  </a:lnTo>
                  <a:lnTo>
                    <a:pt x="437" y="218"/>
                  </a:lnTo>
                  <a:lnTo>
                    <a:pt x="437" y="218"/>
                  </a:lnTo>
                  <a:lnTo>
                    <a:pt x="436" y="196"/>
                  </a:lnTo>
                  <a:lnTo>
                    <a:pt x="432" y="175"/>
                  </a:lnTo>
                  <a:lnTo>
                    <a:pt x="428" y="154"/>
                  </a:lnTo>
                  <a:lnTo>
                    <a:pt x="419" y="134"/>
                  </a:lnTo>
                  <a:lnTo>
                    <a:pt x="410" y="115"/>
                  </a:lnTo>
                  <a:lnTo>
                    <a:pt x="399" y="97"/>
                  </a:lnTo>
                  <a:lnTo>
                    <a:pt x="387" y="80"/>
                  </a:lnTo>
                  <a:lnTo>
                    <a:pt x="373" y="64"/>
                  </a:lnTo>
                  <a:lnTo>
                    <a:pt x="357" y="50"/>
                  </a:lnTo>
                  <a:lnTo>
                    <a:pt x="341" y="37"/>
                  </a:lnTo>
                  <a:lnTo>
                    <a:pt x="322" y="27"/>
                  </a:lnTo>
                  <a:lnTo>
                    <a:pt x="304" y="18"/>
                  </a:lnTo>
                  <a:lnTo>
                    <a:pt x="284" y="11"/>
                  </a:lnTo>
                  <a:lnTo>
                    <a:pt x="263" y="5"/>
                  </a:lnTo>
                  <a:lnTo>
                    <a:pt x="241" y="1"/>
                  </a:lnTo>
                  <a:lnTo>
                    <a:pt x="219" y="0"/>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9" name="Freeform 8">
              <a:extLst>
                <a:ext uri="{FF2B5EF4-FFF2-40B4-BE49-F238E27FC236}">
                  <a16:creationId xmlns:a16="http://schemas.microsoft.com/office/drawing/2014/main" id="{8F4C2298-3B5C-475E-B446-530B8C0BD334}"/>
                </a:ext>
              </a:extLst>
            </p:cNvPr>
            <p:cNvSpPr>
              <a:spLocks noEditPoints="1"/>
            </p:cNvSpPr>
            <p:nvPr/>
          </p:nvSpPr>
          <p:spPr bwMode="auto">
            <a:xfrm>
              <a:off x="5491163" y="3465513"/>
              <a:ext cx="728662" cy="417512"/>
            </a:xfrm>
            <a:custGeom>
              <a:avLst/>
              <a:gdLst>
                <a:gd name="T0" fmla="*/ 1377 w 1377"/>
                <a:gd name="T1" fmla="*/ 0 h 789"/>
                <a:gd name="T2" fmla="*/ 246 w 1377"/>
                <a:gd name="T3" fmla="*/ 582 h 789"/>
                <a:gd name="T4" fmla="*/ 211 w 1377"/>
                <a:gd name="T5" fmla="*/ 559 h 789"/>
                <a:gd name="T6" fmla="*/ 202 w 1377"/>
                <a:gd name="T7" fmla="*/ 529 h 789"/>
                <a:gd name="T8" fmla="*/ 218 w 1377"/>
                <a:gd name="T9" fmla="*/ 489 h 789"/>
                <a:gd name="T10" fmla="*/ 256 w 1377"/>
                <a:gd name="T11" fmla="*/ 474 h 789"/>
                <a:gd name="T12" fmla="*/ 288 w 1377"/>
                <a:gd name="T13" fmla="*/ 483 h 789"/>
                <a:gd name="T14" fmla="*/ 311 w 1377"/>
                <a:gd name="T15" fmla="*/ 517 h 789"/>
                <a:gd name="T16" fmla="*/ 308 w 1377"/>
                <a:gd name="T17" fmla="*/ 550 h 789"/>
                <a:gd name="T18" fmla="*/ 279 w 1377"/>
                <a:gd name="T19" fmla="*/ 579 h 789"/>
                <a:gd name="T20" fmla="*/ 475 w 1377"/>
                <a:gd name="T21" fmla="*/ 584 h 789"/>
                <a:gd name="T22" fmla="*/ 444 w 1377"/>
                <a:gd name="T23" fmla="*/ 574 h 789"/>
                <a:gd name="T24" fmla="*/ 421 w 1377"/>
                <a:gd name="T25" fmla="*/ 539 h 789"/>
                <a:gd name="T26" fmla="*/ 425 w 1377"/>
                <a:gd name="T27" fmla="*/ 506 h 789"/>
                <a:gd name="T28" fmla="*/ 454 w 1377"/>
                <a:gd name="T29" fmla="*/ 477 h 789"/>
                <a:gd name="T30" fmla="*/ 486 w 1377"/>
                <a:gd name="T31" fmla="*/ 475 h 789"/>
                <a:gd name="T32" fmla="*/ 520 w 1377"/>
                <a:gd name="T33" fmla="*/ 497 h 789"/>
                <a:gd name="T34" fmla="*/ 530 w 1377"/>
                <a:gd name="T35" fmla="*/ 529 h 789"/>
                <a:gd name="T36" fmla="*/ 514 w 1377"/>
                <a:gd name="T37" fmla="*/ 567 h 789"/>
                <a:gd name="T38" fmla="*/ 475 w 1377"/>
                <a:gd name="T39" fmla="*/ 584 h 789"/>
                <a:gd name="T40" fmla="*/ 288 w 1377"/>
                <a:gd name="T41" fmla="*/ 324 h 789"/>
                <a:gd name="T42" fmla="*/ 282 w 1377"/>
                <a:gd name="T43" fmla="*/ 307 h 789"/>
                <a:gd name="T44" fmla="*/ 263 w 1377"/>
                <a:gd name="T45" fmla="*/ 294 h 789"/>
                <a:gd name="T46" fmla="*/ 245 w 1377"/>
                <a:gd name="T47" fmla="*/ 296 h 789"/>
                <a:gd name="T48" fmla="*/ 228 w 1377"/>
                <a:gd name="T49" fmla="*/ 313 h 789"/>
                <a:gd name="T50" fmla="*/ 196 w 1377"/>
                <a:gd name="T51" fmla="*/ 361 h 789"/>
                <a:gd name="T52" fmla="*/ 175 w 1377"/>
                <a:gd name="T53" fmla="*/ 358 h 789"/>
                <a:gd name="T54" fmla="*/ 137 w 1377"/>
                <a:gd name="T55" fmla="*/ 329 h 789"/>
                <a:gd name="T56" fmla="*/ 126 w 1377"/>
                <a:gd name="T57" fmla="*/ 298 h 789"/>
                <a:gd name="T58" fmla="*/ 126 w 1377"/>
                <a:gd name="T59" fmla="*/ 275 h 789"/>
                <a:gd name="T60" fmla="*/ 145 w 1377"/>
                <a:gd name="T61" fmla="*/ 239 h 789"/>
                <a:gd name="T62" fmla="*/ 182 w 1377"/>
                <a:gd name="T63" fmla="*/ 219 h 789"/>
                <a:gd name="T64" fmla="*/ 542 w 1377"/>
                <a:gd name="T65" fmla="*/ 218 h 789"/>
                <a:gd name="T66" fmla="*/ 570 w 1377"/>
                <a:gd name="T67" fmla="*/ 224 h 789"/>
                <a:gd name="T68" fmla="*/ 609 w 1377"/>
                <a:gd name="T69" fmla="*/ 261 h 789"/>
                <a:gd name="T70" fmla="*/ 614 w 1377"/>
                <a:gd name="T71" fmla="*/ 289 h 789"/>
                <a:gd name="T72" fmla="*/ 611 w 1377"/>
                <a:gd name="T73" fmla="*/ 310 h 789"/>
                <a:gd name="T74" fmla="*/ 582 w 1377"/>
                <a:gd name="T75" fmla="*/ 349 h 789"/>
                <a:gd name="T76" fmla="*/ 549 w 1377"/>
                <a:gd name="T77" fmla="*/ 361 h 789"/>
                <a:gd name="T78" fmla="*/ 989 w 1377"/>
                <a:gd name="T79" fmla="*/ 655 h 789"/>
                <a:gd name="T80" fmla="*/ 888 w 1377"/>
                <a:gd name="T81" fmla="*/ 634 h 789"/>
                <a:gd name="T82" fmla="*/ 805 w 1377"/>
                <a:gd name="T83" fmla="*/ 578 h 789"/>
                <a:gd name="T84" fmla="*/ 749 w 1377"/>
                <a:gd name="T85" fmla="*/ 496 h 789"/>
                <a:gd name="T86" fmla="*/ 729 w 1377"/>
                <a:gd name="T87" fmla="*/ 394 h 789"/>
                <a:gd name="T88" fmla="*/ 741 w 1377"/>
                <a:gd name="T89" fmla="*/ 317 h 789"/>
                <a:gd name="T90" fmla="*/ 789 w 1377"/>
                <a:gd name="T91" fmla="*/ 230 h 789"/>
                <a:gd name="T92" fmla="*/ 865 w 1377"/>
                <a:gd name="T93" fmla="*/ 167 h 789"/>
                <a:gd name="T94" fmla="*/ 962 w 1377"/>
                <a:gd name="T95" fmla="*/ 136 h 789"/>
                <a:gd name="T96" fmla="*/ 1041 w 1377"/>
                <a:gd name="T97" fmla="*/ 141 h 789"/>
                <a:gd name="T98" fmla="*/ 1133 w 1377"/>
                <a:gd name="T99" fmla="*/ 180 h 789"/>
                <a:gd name="T100" fmla="*/ 1203 w 1377"/>
                <a:gd name="T101" fmla="*/ 250 h 789"/>
                <a:gd name="T102" fmla="*/ 1243 w 1377"/>
                <a:gd name="T103" fmla="*/ 343 h 789"/>
                <a:gd name="T104" fmla="*/ 1247 w 1377"/>
                <a:gd name="T105" fmla="*/ 421 h 789"/>
                <a:gd name="T106" fmla="*/ 1216 w 1377"/>
                <a:gd name="T107" fmla="*/ 518 h 789"/>
                <a:gd name="T108" fmla="*/ 1153 w 1377"/>
                <a:gd name="T109" fmla="*/ 595 h 789"/>
                <a:gd name="T110" fmla="*/ 1066 w 1377"/>
                <a:gd name="T111" fmla="*/ 643 h 789"/>
                <a:gd name="T112" fmla="*/ 989 w 1377"/>
                <a:gd name="T113" fmla="*/ 655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7" h="789">
                  <a:moveTo>
                    <a:pt x="0" y="0"/>
                  </a:moveTo>
                  <a:lnTo>
                    <a:pt x="0" y="789"/>
                  </a:lnTo>
                  <a:lnTo>
                    <a:pt x="1377" y="789"/>
                  </a:lnTo>
                  <a:lnTo>
                    <a:pt x="1377" y="0"/>
                  </a:lnTo>
                  <a:lnTo>
                    <a:pt x="0" y="0"/>
                  </a:lnTo>
                  <a:close/>
                  <a:moveTo>
                    <a:pt x="256" y="584"/>
                  </a:moveTo>
                  <a:lnTo>
                    <a:pt x="256" y="584"/>
                  </a:lnTo>
                  <a:lnTo>
                    <a:pt x="246" y="582"/>
                  </a:lnTo>
                  <a:lnTo>
                    <a:pt x="235" y="579"/>
                  </a:lnTo>
                  <a:lnTo>
                    <a:pt x="226" y="574"/>
                  </a:lnTo>
                  <a:lnTo>
                    <a:pt x="218" y="567"/>
                  </a:lnTo>
                  <a:lnTo>
                    <a:pt x="211" y="559"/>
                  </a:lnTo>
                  <a:lnTo>
                    <a:pt x="206" y="550"/>
                  </a:lnTo>
                  <a:lnTo>
                    <a:pt x="203" y="539"/>
                  </a:lnTo>
                  <a:lnTo>
                    <a:pt x="202" y="529"/>
                  </a:lnTo>
                  <a:lnTo>
                    <a:pt x="202" y="529"/>
                  </a:lnTo>
                  <a:lnTo>
                    <a:pt x="203" y="517"/>
                  </a:lnTo>
                  <a:lnTo>
                    <a:pt x="206" y="506"/>
                  </a:lnTo>
                  <a:lnTo>
                    <a:pt x="211" y="497"/>
                  </a:lnTo>
                  <a:lnTo>
                    <a:pt x="218" y="489"/>
                  </a:lnTo>
                  <a:lnTo>
                    <a:pt x="226" y="483"/>
                  </a:lnTo>
                  <a:lnTo>
                    <a:pt x="235" y="477"/>
                  </a:lnTo>
                  <a:lnTo>
                    <a:pt x="246" y="475"/>
                  </a:lnTo>
                  <a:lnTo>
                    <a:pt x="256" y="474"/>
                  </a:lnTo>
                  <a:lnTo>
                    <a:pt x="256" y="474"/>
                  </a:lnTo>
                  <a:lnTo>
                    <a:pt x="268" y="475"/>
                  </a:lnTo>
                  <a:lnTo>
                    <a:pt x="279" y="477"/>
                  </a:lnTo>
                  <a:lnTo>
                    <a:pt x="288" y="483"/>
                  </a:lnTo>
                  <a:lnTo>
                    <a:pt x="296" y="489"/>
                  </a:lnTo>
                  <a:lnTo>
                    <a:pt x="302" y="497"/>
                  </a:lnTo>
                  <a:lnTo>
                    <a:pt x="308" y="506"/>
                  </a:lnTo>
                  <a:lnTo>
                    <a:pt x="311" y="517"/>
                  </a:lnTo>
                  <a:lnTo>
                    <a:pt x="311" y="529"/>
                  </a:lnTo>
                  <a:lnTo>
                    <a:pt x="311" y="529"/>
                  </a:lnTo>
                  <a:lnTo>
                    <a:pt x="311" y="539"/>
                  </a:lnTo>
                  <a:lnTo>
                    <a:pt x="308" y="550"/>
                  </a:lnTo>
                  <a:lnTo>
                    <a:pt x="302" y="559"/>
                  </a:lnTo>
                  <a:lnTo>
                    <a:pt x="296" y="567"/>
                  </a:lnTo>
                  <a:lnTo>
                    <a:pt x="288" y="574"/>
                  </a:lnTo>
                  <a:lnTo>
                    <a:pt x="279" y="579"/>
                  </a:lnTo>
                  <a:lnTo>
                    <a:pt x="268" y="582"/>
                  </a:lnTo>
                  <a:lnTo>
                    <a:pt x="256" y="584"/>
                  </a:lnTo>
                  <a:lnTo>
                    <a:pt x="256" y="584"/>
                  </a:lnTo>
                  <a:close/>
                  <a:moveTo>
                    <a:pt x="475" y="584"/>
                  </a:moveTo>
                  <a:lnTo>
                    <a:pt x="475" y="584"/>
                  </a:lnTo>
                  <a:lnTo>
                    <a:pt x="464" y="582"/>
                  </a:lnTo>
                  <a:lnTo>
                    <a:pt x="454" y="579"/>
                  </a:lnTo>
                  <a:lnTo>
                    <a:pt x="444" y="574"/>
                  </a:lnTo>
                  <a:lnTo>
                    <a:pt x="436" y="567"/>
                  </a:lnTo>
                  <a:lnTo>
                    <a:pt x="429" y="559"/>
                  </a:lnTo>
                  <a:lnTo>
                    <a:pt x="425" y="550"/>
                  </a:lnTo>
                  <a:lnTo>
                    <a:pt x="421" y="539"/>
                  </a:lnTo>
                  <a:lnTo>
                    <a:pt x="420" y="529"/>
                  </a:lnTo>
                  <a:lnTo>
                    <a:pt x="420" y="529"/>
                  </a:lnTo>
                  <a:lnTo>
                    <a:pt x="421" y="517"/>
                  </a:lnTo>
                  <a:lnTo>
                    <a:pt x="425" y="506"/>
                  </a:lnTo>
                  <a:lnTo>
                    <a:pt x="429" y="497"/>
                  </a:lnTo>
                  <a:lnTo>
                    <a:pt x="436" y="489"/>
                  </a:lnTo>
                  <a:lnTo>
                    <a:pt x="444" y="483"/>
                  </a:lnTo>
                  <a:lnTo>
                    <a:pt x="454" y="477"/>
                  </a:lnTo>
                  <a:lnTo>
                    <a:pt x="464" y="475"/>
                  </a:lnTo>
                  <a:lnTo>
                    <a:pt x="475" y="474"/>
                  </a:lnTo>
                  <a:lnTo>
                    <a:pt x="475" y="474"/>
                  </a:lnTo>
                  <a:lnTo>
                    <a:pt x="486" y="475"/>
                  </a:lnTo>
                  <a:lnTo>
                    <a:pt x="497" y="477"/>
                  </a:lnTo>
                  <a:lnTo>
                    <a:pt x="506" y="483"/>
                  </a:lnTo>
                  <a:lnTo>
                    <a:pt x="514" y="489"/>
                  </a:lnTo>
                  <a:lnTo>
                    <a:pt x="520" y="497"/>
                  </a:lnTo>
                  <a:lnTo>
                    <a:pt x="526" y="506"/>
                  </a:lnTo>
                  <a:lnTo>
                    <a:pt x="530" y="517"/>
                  </a:lnTo>
                  <a:lnTo>
                    <a:pt x="530" y="529"/>
                  </a:lnTo>
                  <a:lnTo>
                    <a:pt x="530" y="529"/>
                  </a:lnTo>
                  <a:lnTo>
                    <a:pt x="530" y="539"/>
                  </a:lnTo>
                  <a:lnTo>
                    <a:pt x="526" y="550"/>
                  </a:lnTo>
                  <a:lnTo>
                    <a:pt x="520" y="559"/>
                  </a:lnTo>
                  <a:lnTo>
                    <a:pt x="514" y="567"/>
                  </a:lnTo>
                  <a:lnTo>
                    <a:pt x="506" y="574"/>
                  </a:lnTo>
                  <a:lnTo>
                    <a:pt x="497" y="579"/>
                  </a:lnTo>
                  <a:lnTo>
                    <a:pt x="486" y="582"/>
                  </a:lnTo>
                  <a:lnTo>
                    <a:pt x="475" y="584"/>
                  </a:lnTo>
                  <a:lnTo>
                    <a:pt x="475" y="584"/>
                  </a:lnTo>
                  <a:close/>
                  <a:moveTo>
                    <a:pt x="542" y="361"/>
                  </a:moveTo>
                  <a:lnTo>
                    <a:pt x="288" y="361"/>
                  </a:lnTo>
                  <a:lnTo>
                    <a:pt x="288" y="324"/>
                  </a:lnTo>
                  <a:lnTo>
                    <a:pt x="288" y="324"/>
                  </a:lnTo>
                  <a:lnTo>
                    <a:pt x="287" y="319"/>
                  </a:lnTo>
                  <a:lnTo>
                    <a:pt x="286" y="313"/>
                  </a:lnTo>
                  <a:lnTo>
                    <a:pt x="282" y="307"/>
                  </a:lnTo>
                  <a:lnTo>
                    <a:pt x="279" y="302"/>
                  </a:lnTo>
                  <a:lnTo>
                    <a:pt x="274" y="299"/>
                  </a:lnTo>
                  <a:lnTo>
                    <a:pt x="269" y="296"/>
                  </a:lnTo>
                  <a:lnTo>
                    <a:pt x="263" y="294"/>
                  </a:lnTo>
                  <a:lnTo>
                    <a:pt x="256" y="294"/>
                  </a:lnTo>
                  <a:lnTo>
                    <a:pt x="256" y="294"/>
                  </a:lnTo>
                  <a:lnTo>
                    <a:pt x="251" y="294"/>
                  </a:lnTo>
                  <a:lnTo>
                    <a:pt x="245" y="296"/>
                  </a:lnTo>
                  <a:lnTo>
                    <a:pt x="239" y="299"/>
                  </a:lnTo>
                  <a:lnTo>
                    <a:pt x="234" y="302"/>
                  </a:lnTo>
                  <a:lnTo>
                    <a:pt x="231" y="307"/>
                  </a:lnTo>
                  <a:lnTo>
                    <a:pt x="228" y="313"/>
                  </a:lnTo>
                  <a:lnTo>
                    <a:pt x="226" y="319"/>
                  </a:lnTo>
                  <a:lnTo>
                    <a:pt x="226" y="324"/>
                  </a:lnTo>
                  <a:lnTo>
                    <a:pt x="226" y="361"/>
                  </a:lnTo>
                  <a:lnTo>
                    <a:pt x="196" y="361"/>
                  </a:lnTo>
                  <a:lnTo>
                    <a:pt x="196" y="361"/>
                  </a:lnTo>
                  <a:lnTo>
                    <a:pt x="189" y="361"/>
                  </a:lnTo>
                  <a:lnTo>
                    <a:pt x="182" y="359"/>
                  </a:lnTo>
                  <a:lnTo>
                    <a:pt x="175" y="358"/>
                  </a:lnTo>
                  <a:lnTo>
                    <a:pt x="169" y="356"/>
                  </a:lnTo>
                  <a:lnTo>
                    <a:pt x="156" y="349"/>
                  </a:lnTo>
                  <a:lnTo>
                    <a:pt x="145" y="341"/>
                  </a:lnTo>
                  <a:lnTo>
                    <a:pt x="137" y="329"/>
                  </a:lnTo>
                  <a:lnTo>
                    <a:pt x="130" y="317"/>
                  </a:lnTo>
                  <a:lnTo>
                    <a:pt x="128" y="310"/>
                  </a:lnTo>
                  <a:lnTo>
                    <a:pt x="126" y="305"/>
                  </a:lnTo>
                  <a:lnTo>
                    <a:pt x="126" y="298"/>
                  </a:lnTo>
                  <a:lnTo>
                    <a:pt x="124" y="289"/>
                  </a:lnTo>
                  <a:lnTo>
                    <a:pt x="124" y="289"/>
                  </a:lnTo>
                  <a:lnTo>
                    <a:pt x="126" y="282"/>
                  </a:lnTo>
                  <a:lnTo>
                    <a:pt x="126" y="275"/>
                  </a:lnTo>
                  <a:lnTo>
                    <a:pt x="128" y="268"/>
                  </a:lnTo>
                  <a:lnTo>
                    <a:pt x="130" y="261"/>
                  </a:lnTo>
                  <a:lnTo>
                    <a:pt x="137" y="250"/>
                  </a:lnTo>
                  <a:lnTo>
                    <a:pt x="145" y="239"/>
                  </a:lnTo>
                  <a:lnTo>
                    <a:pt x="156" y="230"/>
                  </a:lnTo>
                  <a:lnTo>
                    <a:pt x="169" y="224"/>
                  </a:lnTo>
                  <a:lnTo>
                    <a:pt x="175" y="222"/>
                  </a:lnTo>
                  <a:lnTo>
                    <a:pt x="182" y="219"/>
                  </a:lnTo>
                  <a:lnTo>
                    <a:pt x="189" y="218"/>
                  </a:lnTo>
                  <a:lnTo>
                    <a:pt x="196" y="218"/>
                  </a:lnTo>
                  <a:lnTo>
                    <a:pt x="542" y="218"/>
                  </a:lnTo>
                  <a:lnTo>
                    <a:pt x="542" y="218"/>
                  </a:lnTo>
                  <a:lnTo>
                    <a:pt x="549" y="218"/>
                  </a:lnTo>
                  <a:lnTo>
                    <a:pt x="556" y="219"/>
                  </a:lnTo>
                  <a:lnTo>
                    <a:pt x="563" y="222"/>
                  </a:lnTo>
                  <a:lnTo>
                    <a:pt x="570" y="224"/>
                  </a:lnTo>
                  <a:lnTo>
                    <a:pt x="582" y="230"/>
                  </a:lnTo>
                  <a:lnTo>
                    <a:pt x="593" y="239"/>
                  </a:lnTo>
                  <a:lnTo>
                    <a:pt x="602" y="250"/>
                  </a:lnTo>
                  <a:lnTo>
                    <a:pt x="609" y="261"/>
                  </a:lnTo>
                  <a:lnTo>
                    <a:pt x="611" y="268"/>
                  </a:lnTo>
                  <a:lnTo>
                    <a:pt x="613" y="275"/>
                  </a:lnTo>
                  <a:lnTo>
                    <a:pt x="614" y="282"/>
                  </a:lnTo>
                  <a:lnTo>
                    <a:pt x="614" y="289"/>
                  </a:lnTo>
                  <a:lnTo>
                    <a:pt x="614" y="289"/>
                  </a:lnTo>
                  <a:lnTo>
                    <a:pt x="614" y="298"/>
                  </a:lnTo>
                  <a:lnTo>
                    <a:pt x="613" y="305"/>
                  </a:lnTo>
                  <a:lnTo>
                    <a:pt x="611" y="310"/>
                  </a:lnTo>
                  <a:lnTo>
                    <a:pt x="609" y="317"/>
                  </a:lnTo>
                  <a:lnTo>
                    <a:pt x="602" y="329"/>
                  </a:lnTo>
                  <a:lnTo>
                    <a:pt x="593" y="341"/>
                  </a:lnTo>
                  <a:lnTo>
                    <a:pt x="582" y="349"/>
                  </a:lnTo>
                  <a:lnTo>
                    <a:pt x="570" y="356"/>
                  </a:lnTo>
                  <a:lnTo>
                    <a:pt x="563" y="358"/>
                  </a:lnTo>
                  <a:lnTo>
                    <a:pt x="556" y="359"/>
                  </a:lnTo>
                  <a:lnTo>
                    <a:pt x="549" y="361"/>
                  </a:lnTo>
                  <a:lnTo>
                    <a:pt x="542" y="361"/>
                  </a:lnTo>
                  <a:lnTo>
                    <a:pt x="542" y="361"/>
                  </a:lnTo>
                  <a:close/>
                  <a:moveTo>
                    <a:pt x="989" y="655"/>
                  </a:moveTo>
                  <a:lnTo>
                    <a:pt x="989" y="655"/>
                  </a:lnTo>
                  <a:lnTo>
                    <a:pt x="962" y="652"/>
                  </a:lnTo>
                  <a:lnTo>
                    <a:pt x="936" y="649"/>
                  </a:lnTo>
                  <a:lnTo>
                    <a:pt x="911" y="643"/>
                  </a:lnTo>
                  <a:lnTo>
                    <a:pt x="888" y="634"/>
                  </a:lnTo>
                  <a:lnTo>
                    <a:pt x="865" y="623"/>
                  </a:lnTo>
                  <a:lnTo>
                    <a:pt x="844" y="610"/>
                  </a:lnTo>
                  <a:lnTo>
                    <a:pt x="824" y="595"/>
                  </a:lnTo>
                  <a:lnTo>
                    <a:pt x="805" y="578"/>
                  </a:lnTo>
                  <a:lnTo>
                    <a:pt x="789" y="560"/>
                  </a:lnTo>
                  <a:lnTo>
                    <a:pt x="774" y="540"/>
                  </a:lnTo>
                  <a:lnTo>
                    <a:pt x="761" y="518"/>
                  </a:lnTo>
                  <a:lnTo>
                    <a:pt x="749" y="496"/>
                  </a:lnTo>
                  <a:lnTo>
                    <a:pt x="741" y="471"/>
                  </a:lnTo>
                  <a:lnTo>
                    <a:pt x="734" y="447"/>
                  </a:lnTo>
                  <a:lnTo>
                    <a:pt x="730" y="421"/>
                  </a:lnTo>
                  <a:lnTo>
                    <a:pt x="729" y="394"/>
                  </a:lnTo>
                  <a:lnTo>
                    <a:pt x="729" y="394"/>
                  </a:lnTo>
                  <a:lnTo>
                    <a:pt x="730" y="369"/>
                  </a:lnTo>
                  <a:lnTo>
                    <a:pt x="734" y="343"/>
                  </a:lnTo>
                  <a:lnTo>
                    <a:pt x="741" y="317"/>
                  </a:lnTo>
                  <a:lnTo>
                    <a:pt x="749" y="294"/>
                  </a:lnTo>
                  <a:lnTo>
                    <a:pt x="761" y="272"/>
                  </a:lnTo>
                  <a:lnTo>
                    <a:pt x="774" y="250"/>
                  </a:lnTo>
                  <a:lnTo>
                    <a:pt x="789" y="230"/>
                  </a:lnTo>
                  <a:lnTo>
                    <a:pt x="805" y="211"/>
                  </a:lnTo>
                  <a:lnTo>
                    <a:pt x="824" y="195"/>
                  </a:lnTo>
                  <a:lnTo>
                    <a:pt x="844" y="180"/>
                  </a:lnTo>
                  <a:lnTo>
                    <a:pt x="865" y="167"/>
                  </a:lnTo>
                  <a:lnTo>
                    <a:pt x="888" y="156"/>
                  </a:lnTo>
                  <a:lnTo>
                    <a:pt x="911" y="147"/>
                  </a:lnTo>
                  <a:lnTo>
                    <a:pt x="936" y="141"/>
                  </a:lnTo>
                  <a:lnTo>
                    <a:pt x="962" y="136"/>
                  </a:lnTo>
                  <a:lnTo>
                    <a:pt x="989" y="135"/>
                  </a:lnTo>
                  <a:lnTo>
                    <a:pt x="989" y="135"/>
                  </a:lnTo>
                  <a:lnTo>
                    <a:pt x="1015" y="136"/>
                  </a:lnTo>
                  <a:lnTo>
                    <a:pt x="1041" y="141"/>
                  </a:lnTo>
                  <a:lnTo>
                    <a:pt x="1066" y="147"/>
                  </a:lnTo>
                  <a:lnTo>
                    <a:pt x="1089" y="156"/>
                  </a:lnTo>
                  <a:lnTo>
                    <a:pt x="1112" y="167"/>
                  </a:lnTo>
                  <a:lnTo>
                    <a:pt x="1133" y="180"/>
                  </a:lnTo>
                  <a:lnTo>
                    <a:pt x="1153" y="195"/>
                  </a:lnTo>
                  <a:lnTo>
                    <a:pt x="1172" y="211"/>
                  </a:lnTo>
                  <a:lnTo>
                    <a:pt x="1188" y="230"/>
                  </a:lnTo>
                  <a:lnTo>
                    <a:pt x="1203" y="250"/>
                  </a:lnTo>
                  <a:lnTo>
                    <a:pt x="1216" y="272"/>
                  </a:lnTo>
                  <a:lnTo>
                    <a:pt x="1228" y="294"/>
                  </a:lnTo>
                  <a:lnTo>
                    <a:pt x="1236" y="317"/>
                  </a:lnTo>
                  <a:lnTo>
                    <a:pt x="1243" y="343"/>
                  </a:lnTo>
                  <a:lnTo>
                    <a:pt x="1247" y="369"/>
                  </a:lnTo>
                  <a:lnTo>
                    <a:pt x="1248" y="394"/>
                  </a:lnTo>
                  <a:lnTo>
                    <a:pt x="1248" y="394"/>
                  </a:lnTo>
                  <a:lnTo>
                    <a:pt x="1247" y="421"/>
                  </a:lnTo>
                  <a:lnTo>
                    <a:pt x="1243" y="447"/>
                  </a:lnTo>
                  <a:lnTo>
                    <a:pt x="1236" y="471"/>
                  </a:lnTo>
                  <a:lnTo>
                    <a:pt x="1228" y="496"/>
                  </a:lnTo>
                  <a:lnTo>
                    <a:pt x="1216" y="518"/>
                  </a:lnTo>
                  <a:lnTo>
                    <a:pt x="1203" y="540"/>
                  </a:lnTo>
                  <a:lnTo>
                    <a:pt x="1188" y="560"/>
                  </a:lnTo>
                  <a:lnTo>
                    <a:pt x="1172" y="578"/>
                  </a:lnTo>
                  <a:lnTo>
                    <a:pt x="1153" y="595"/>
                  </a:lnTo>
                  <a:lnTo>
                    <a:pt x="1133" y="610"/>
                  </a:lnTo>
                  <a:lnTo>
                    <a:pt x="1112" y="623"/>
                  </a:lnTo>
                  <a:lnTo>
                    <a:pt x="1089" y="634"/>
                  </a:lnTo>
                  <a:lnTo>
                    <a:pt x="1066" y="643"/>
                  </a:lnTo>
                  <a:lnTo>
                    <a:pt x="1041" y="649"/>
                  </a:lnTo>
                  <a:lnTo>
                    <a:pt x="1015" y="652"/>
                  </a:lnTo>
                  <a:lnTo>
                    <a:pt x="989" y="655"/>
                  </a:lnTo>
                  <a:lnTo>
                    <a:pt x="989" y="6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50" name="Grupa 149">
            <a:extLst>
              <a:ext uri="{FF2B5EF4-FFF2-40B4-BE49-F238E27FC236}">
                <a16:creationId xmlns:a16="http://schemas.microsoft.com/office/drawing/2014/main" id="{A5CA1478-9460-4856-973D-BC0CC8136042}"/>
              </a:ext>
            </a:extLst>
          </p:cNvPr>
          <p:cNvGrpSpPr>
            <a:grpSpLocks noChangeAspect="1"/>
          </p:cNvGrpSpPr>
          <p:nvPr/>
        </p:nvGrpSpPr>
        <p:grpSpPr>
          <a:xfrm>
            <a:off x="6423620" y="3262841"/>
            <a:ext cx="244492" cy="244492"/>
            <a:chOff x="5697538" y="1412875"/>
            <a:chExt cx="688975" cy="688975"/>
          </a:xfrm>
          <a:solidFill>
            <a:srgbClr val="CDCDCD"/>
          </a:solidFill>
        </p:grpSpPr>
        <p:sp>
          <p:nvSpPr>
            <p:cNvPr id="151" name="Freeform 48">
              <a:extLst>
                <a:ext uri="{FF2B5EF4-FFF2-40B4-BE49-F238E27FC236}">
                  <a16:creationId xmlns:a16="http://schemas.microsoft.com/office/drawing/2014/main" id="{3CA49C10-02B9-41C7-A1A9-99B789F74649}"/>
                </a:ext>
              </a:extLst>
            </p:cNvPr>
            <p:cNvSpPr>
              <a:spLocks noChangeAspect="1" noEditPoints="1"/>
            </p:cNvSpPr>
            <p:nvPr/>
          </p:nvSpPr>
          <p:spPr bwMode="auto">
            <a:xfrm>
              <a:off x="5697538" y="1412875"/>
              <a:ext cx="688975" cy="688975"/>
            </a:xfrm>
            <a:custGeom>
              <a:avLst/>
              <a:gdLst>
                <a:gd name="T0" fmla="*/ 728 w 1301"/>
                <a:gd name="T1" fmla="*/ 6 h 1302"/>
                <a:gd name="T2" fmla="*/ 610 w 1301"/>
                <a:gd name="T3" fmla="*/ 39 h 1302"/>
                <a:gd name="T4" fmla="*/ 506 w 1301"/>
                <a:gd name="T5" fmla="*/ 99 h 1302"/>
                <a:gd name="T6" fmla="*/ 420 w 1301"/>
                <a:gd name="T7" fmla="*/ 181 h 1302"/>
                <a:gd name="T8" fmla="*/ 355 w 1301"/>
                <a:gd name="T9" fmla="*/ 282 h 1302"/>
                <a:gd name="T10" fmla="*/ 316 w 1301"/>
                <a:gd name="T11" fmla="*/ 397 h 1302"/>
                <a:gd name="T12" fmla="*/ 306 w 1301"/>
                <a:gd name="T13" fmla="*/ 498 h 1302"/>
                <a:gd name="T14" fmla="*/ 319 w 1301"/>
                <a:gd name="T15" fmla="*/ 611 h 1302"/>
                <a:gd name="T16" fmla="*/ 356 w 1301"/>
                <a:gd name="T17" fmla="*/ 714 h 1302"/>
                <a:gd name="T18" fmla="*/ 414 w 1301"/>
                <a:gd name="T19" fmla="*/ 805 h 1302"/>
                <a:gd name="T20" fmla="*/ 436 w 1301"/>
                <a:gd name="T21" fmla="*/ 839 h 1302"/>
                <a:gd name="T22" fmla="*/ 429 w 1301"/>
                <a:gd name="T23" fmla="*/ 860 h 1302"/>
                <a:gd name="T24" fmla="*/ 406 w 1301"/>
                <a:gd name="T25" fmla="*/ 865 h 1302"/>
                <a:gd name="T26" fmla="*/ 376 w 1301"/>
                <a:gd name="T27" fmla="*/ 843 h 1302"/>
                <a:gd name="T28" fmla="*/ 15 w 1301"/>
                <a:gd name="T29" fmla="*/ 1130 h 1302"/>
                <a:gd name="T30" fmla="*/ 1 w 1301"/>
                <a:gd name="T31" fmla="*/ 1176 h 1302"/>
                <a:gd name="T32" fmla="*/ 99 w 1301"/>
                <a:gd name="T33" fmla="*/ 1287 h 1302"/>
                <a:gd name="T34" fmla="*/ 146 w 1301"/>
                <a:gd name="T35" fmla="*/ 1301 h 1302"/>
                <a:gd name="T36" fmla="*/ 520 w 1301"/>
                <a:gd name="T37" fmla="*/ 906 h 1302"/>
                <a:gd name="T38" fmla="*/ 688 w 1301"/>
                <a:gd name="T39" fmla="*/ 981 h 1302"/>
                <a:gd name="T40" fmla="*/ 804 w 1301"/>
                <a:gd name="T41" fmla="*/ 995 h 1302"/>
                <a:gd name="T42" fmla="*/ 904 w 1301"/>
                <a:gd name="T43" fmla="*/ 985 h 1302"/>
                <a:gd name="T44" fmla="*/ 1019 w 1301"/>
                <a:gd name="T45" fmla="*/ 946 h 1302"/>
                <a:gd name="T46" fmla="*/ 1120 w 1301"/>
                <a:gd name="T47" fmla="*/ 881 h 1302"/>
                <a:gd name="T48" fmla="*/ 1202 w 1301"/>
                <a:gd name="T49" fmla="*/ 795 h 1302"/>
                <a:gd name="T50" fmla="*/ 1262 w 1301"/>
                <a:gd name="T51" fmla="*/ 692 h 1302"/>
                <a:gd name="T52" fmla="*/ 1295 w 1301"/>
                <a:gd name="T53" fmla="*/ 573 h 1302"/>
                <a:gd name="T54" fmla="*/ 1300 w 1301"/>
                <a:gd name="T55" fmla="*/ 472 h 1302"/>
                <a:gd name="T56" fmla="*/ 1279 w 1301"/>
                <a:gd name="T57" fmla="*/ 350 h 1302"/>
                <a:gd name="T58" fmla="*/ 1229 w 1301"/>
                <a:gd name="T59" fmla="*/ 240 h 1302"/>
                <a:gd name="T60" fmla="*/ 1155 w 1301"/>
                <a:gd name="T61" fmla="*/ 146 h 1302"/>
                <a:gd name="T62" fmla="*/ 1061 w 1301"/>
                <a:gd name="T63" fmla="*/ 73 h 1302"/>
                <a:gd name="T64" fmla="*/ 952 w 1301"/>
                <a:gd name="T65" fmla="*/ 23 h 1302"/>
                <a:gd name="T66" fmla="*/ 829 w 1301"/>
                <a:gd name="T67" fmla="*/ 1 h 1302"/>
                <a:gd name="T68" fmla="*/ 783 w 1301"/>
                <a:gd name="T69" fmla="*/ 900 h 1302"/>
                <a:gd name="T70" fmla="*/ 683 w 1301"/>
                <a:gd name="T71" fmla="*/ 883 h 1302"/>
                <a:gd name="T72" fmla="*/ 595 w 1301"/>
                <a:gd name="T73" fmla="*/ 843 h 1302"/>
                <a:gd name="T74" fmla="*/ 519 w 1301"/>
                <a:gd name="T75" fmla="*/ 783 h 1302"/>
                <a:gd name="T76" fmla="*/ 459 w 1301"/>
                <a:gd name="T77" fmla="*/ 707 h 1302"/>
                <a:gd name="T78" fmla="*/ 419 w 1301"/>
                <a:gd name="T79" fmla="*/ 618 h 1302"/>
                <a:gd name="T80" fmla="*/ 401 w 1301"/>
                <a:gd name="T81" fmla="*/ 518 h 1302"/>
                <a:gd name="T82" fmla="*/ 405 w 1301"/>
                <a:gd name="T83" fmla="*/ 436 h 1302"/>
                <a:gd name="T84" fmla="*/ 433 w 1301"/>
                <a:gd name="T85" fmla="*/ 341 h 1302"/>
                <a:gd name="T86" fmla="*/ 481 w 1301"/>
                <a:gd name="T87" fmla="*/ 256 h 1302"/>
                <a:gd name="T88" fmla="*/ 547 w 1301"/>
                <a:gd name="T89" fmla="*/ 186 h 1302"/>
                <a:gd name="T90" fmla="*/ 628 w 1301"/>
                <a:gd name="T91" fmla="*/ 134 h 1302"/>
                <a:gd name="T92" fmla="*/ 722 w 1301"/>
                <a:gd name="T93" fmla="*/ 103 h 1302"/>
                <a:gd name="T94" fmla="*/ 804 w 1301"/>
                <a:gd name="T95" fmla="*/ 94 h 1302"/>
                <a:gd name="T96" fmla="*/ 904 w 1301"/>
                <a:gd name="T97" fmla="*/ 108 h 1302"/>
                <a:gd name="T98" fmla="*/ 997 w 1301"/>
                <a:gd name="T99" fmla="*/ 143 h 1302"/>
                <a:gd name="T100" fmla="*/ 1075 w 1301"/>
                <a:gd name="T101" fmla="*/ 199 h 1302"/>
                <a:gd name="T102" fmla="*/ 1138 w 1301"/>
                <a:gd name="T103" fmla="*/ 272 h 1302"/>
                <a:gd name="T104" fmla="*/ 1182 w 1301"/>
                <a:gd name="T105" fmla="*/ 358 h 1302"/>
                <a:gd name="T106" fmla="*/ 1205 w 1301"/>
                <a:gd name="T107" fmla="*/ 456 h 1302"/>
                <a:gd name="T108" fmla="*/ 1205 w 1301"/>
                <a:gd name="T109" fmla="*/ 539 h 1302"/>
                <a:gd name="T110" fmla="*/ 1182 w 1301"/>
                <a:gd name="T111" fmla="*/ 637 h 1302"/>
                <a:gd name="T112" fmla="*/ 1138 w 1301"/>
                <a:gd name="T113" fmla="*/ 723 h 1302"/>
                <a:gd name="T114" fmla="*/ 1075 w 1301"/>
                <a:gd name="T115" fmla="*/ 797 h 1302"/>
                <a:gd name="T116" fmla="*/ 997 w 1301"/>
                <a:gd name="T117" fmla="*/ 853 h 1302"/>
                <a:gd name="T118" fmla="*/ 904 w 1301"/>
                <a:gd name="T119" fmla="*/ 889 h 1302"/>
                <a:gd name="T120" fmla="*/ 804 w 1301"/>
                <a:gd name="T121" fmla="*/ 901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1" h="1302">
                  <a:moveTo>
                    <a:pt x="804" y="0"/>
                  </a:moveTo>
                  <a:lnTo>
                    <a:pt x="804" y="0"/>
                  </a:lnTo>
                  <a:lnTo>
                    <a:pt x="778" y="1"/>
                  </a:lnTo>
                  <a:lnTo>
                    <a:pt x="753" y="3"/>
                  </a:lnTo>
                  <a:lnTo>
                    <a:pt x="728" y="6"/>
                  </a:lnTo>
                  <a:lnTo>
                    <a:pt x="703" y="10"/>
                  </a:lnTo>
                  <a:lnTo>
                    <a:pt x="680" y="16"/>
                  </a:lnTo>
                  <a:lnTo>
                    <a:pt x="656" y="23"/>
                  </a:lnTo>
                  <a:lnTo>
                    <a:pt x="633" y="30"/>
                  </a:lnTo>
                  <a:lnTo>
                    <a:pt x="610" y="39"/>
                  </a:lnTo>
                  <a:lnTo>
                    <a:pt x="588" y="49"/>
                  </a:lnTo>
                  <a:lnTo>
                    <a:pt x="567" y="60"/>
                  </a:lnTo>
                  <a:lnTo>
                    <a:pt x="546" y="73"/>
                  </a:lnTo>
                  <a:lnTo>
                    <a:pt x="526" y="85"/>
                  </a:lnTo>
                  <a:lnTo>
                    <a:pt x="506" y="99"/>
                  </a:lnTo>
                  <a:lnTo>
                    <a:pt x="487" y="114"/>
                  </a:lnTo>
                  <a:lnTo>
                    <a:pt x="470" y="130"/>
                  </a:lnTo>
                  <a:lnTo>
                    <a:pt x="452" y="146"/>
                  </a:lnTo>
                  <a:lnTo>
                    <a:pt x="436" y="164"/>
                  </a:lnTo>
                  <a:lnTo>
                    <a:pt x="420" y="181"/>
                  </a:lnTo>
                  <a:lnTo>
                    <a:pt x="405" y="200"/>
                  </a:lnTo>
                  <a:lnTo>
                    <a:pt x="391" y="220"/>
                  </a:lnTo>
                  <a:lnTo>
                    <a:pt x="379" y="240"/>
                  </a:lnTo>
                  <a:lnTo>
                    <a:pt x="366" y="261"/>
                  </a:lnTo>
                  <a:lnTo>
                    <a:pt x="355" y="282"/>
                  </a:lnTo>
                  <a:lnTo>
                    <a:pt x="345" y="304"/>
                  </a:lnTo>
                  <a:lnTo>
                    <a:pt x="336" y="327"/>
                  </a:lnTo>
                  <a:lnTo>
                    <a:pt x="329" y="350"/>
                  </a:lnTo>
                  <a:lnTo>
                    <a:pt x="323" y="373"/>
                  </a:lnTo>
                  <a:lnTo>
                    <a:pt x="316" y="397"/>
                  </a:lnTo>
                  <a:lnTo>
                    <a:pt x="313" y="422"/>
                  </a:lnTo>
                  <a:lnTo>
                    <a:pt x="309" y="447"/>
                  </a:lnTo>
                  <a:lnTo>
                    <a:pt x="308" y="472"/>
                  </a:lnTo>
                  <a:lnTo>
                    <a:pt x="306" y="498"/>
                  </a:lnTo>
                  <a:lnTo>
                    <a:pt x="306" y="498"/>
                  </a:lnTo>
                  <a:lnTo>
                    <a:pt x="306" y="521"/>
                  </a:lnTo>
                  <a:lnTo>
                    <a:pt x="309" y="543"/>
                  </a:lnTo>
                  <a:lnTo>
                    <a:pt x="311" y="567"/>
                  </a:lnTo>
                  <a:lnTo>
                    <a:pt x="315" y="588"/>
                  </a:lnTo>
                  <a:lnTo>
                    <a:pt x="319" y="611"/>
                  </a:lnTo>
                  <a:lnTo>
                    <a:pt x="325" y="632"/>
                  </a:lnTo>
                  <a:lnTo>
                    <a:pt x="331" y="653"/>
                  </a:lnTo>
                  <a:lnTo>
                    <a:pt x="339" y="674"/>
                  </a:lnTo>
                  <a:lnTo>
                    <a:pt x="346" y="694"/>
                  </a:lnTo>
                  <a:lnTo>
                    <a:pt x="356" y="714"/>
                  </a:lnTo>
                  <a:lnTo>
                    <a:pt x="366" y="734"/>
                  </a:lnTo>
                  <a:lnTo>
                    <a:pt x="376" y="753"/>
                  </a:lnTo>
                  <a:lnTo>
                    <a:pt x="389" y="770"/>
                  </a:lnTo>
                  <a:lnTo>
                    <a:pt x="400" y="789"/>
                  </a:lnTo>
                  <a:lnTo>
                    <a:pt x="414" y="805"/>
                  </a:lnTo>
                  <a:lnTo>
                    <a:pt x="428" y="823"/>
                  </a:lnTo>
                  <a:lnTo>
                    <a:pt x="428" y="823"/>
                  </a:lnTo>
                  <a:lnTo>
                    <a:pt x="431" y="828"/>
                  </a:lnTo>
                  <a:lnTo>
                    <a:pt x="435" y="834"/>
                  </a:lnTo>
                  <a:lnTo>
                    <a:pt x="436" y="839"/>
                  </a:lnTo>
                  <a:lnTo>
                    <a:pt x="436" y="844"/>
                  </a:lnTo>
                  <a:lnTo>
                    <a:pt x="436" y="849"/>
                  </a:lnTo>
                  <a:lnTo>
                    <a:pt x="434" y="853"/>
                  </a:lnTo>
                  <a:lnTo>
                    <a:pt x="431" y="857"/>
                  </a:lnTo>
                  <a:lnTo>
                    <a:pt x="429" y="860"/>
                  </a:lnTo>
                  <a:lnTo>
                    <a:pt x="425" y="863"/>
                  </a:lnTo>
                  <a:lnTo>
                    <a:pt x="420" y="864"/>
                  </a:lnTo>
                  <a:lnTo>
                    <a:pt x="416" y="865"/>
                  </a:lnTo>
                  <a:lnTo>
                    <a:pt x="411" y="867"/>
                  </a:lnTo>
                  <a:lnTo>
                    <a:pt x="406" y="865"/>
                  </a:lnTo>
                  <a:lnTo>
                    <a:pt x="401" y="864"/>
                  </a:lnTo>
                  <a:lnTo>
                    <a:pt x="396" y="862"/>
                  </a:lnTo>
                  <a:lnTo>
                    <a:pt x="393" y="859"/>
                  </a:lnTo>
                  <a:lnTo>
                    <a:pt x="393" y="859"/>
                  </a:lnTo>
                  <a:lnTo>
                    <a:pt x="376" y="843"/>
                  </a:lnTo>
                  <a:lnTo>
                    <a:pt x="376" y="843"/>
                  </a:lnTo>
                  <a:lnTo>
                    <a:pt x="366" y="830"/>
                  </a:lnTo>
                  <a:lnTo>
                    <a:pt x="358" y="817"/>
                  </a:lnTo>
                  <a:lnTo>
                    <a:pt x="15" y="1130"/>
                  </a:lnTo>
                  <a:lnTo>
                    <a:pt x="15" y="1130"/>
                  </a:lnTo>
                  <a:lnTo>
                    <a:pt x="8" y="1139"/>
                  </a:lnTo>
                  <a:lnTo>
                    <a:pt x="3" y="1147"/>
                  </a:lnTo>
                  <a:lnTo>
                    <a:pt x="1" y="1156"/>
                  </a:lnTo>
                  <a:lnTo>
                    <a:pt x="0" y="1166"/>
                  </a:lnTo>
                  <a:lnTo>
                    <a:pt x="1" y="1176"/>
                  </a:lnTo>
                  <a:lnTo>
                    <a:pt x="3" y="1186"/>
                  </a:lnTo>
                  <a:lnTo>
                    <a:pt x="8" y="1195"/>
                  </a:lnTo>
                  <a:lnTo>
                    <a:pt x="15" y="1202"/>
                  </a:lnTo>
                  <a:lnTo>
                    <a:pt x="99" y="1287"/>
                  </a:lnTo>
                  <a:lnTo>
                    <a:pt x="99" y="1287"/>
                  </a:lnTo>
                  <a:lnTo>
                    <a:pt x="107" y="1293"/>
                  </a:lnTo>
                  <a:lnTo>
                    <a:pt x="117" y="1298"/>
                  </a:lnTo>
                  <a:lnTo>
                    <a:pt x="126" y="1301"/>
                  </a:lnTo>
                  <a:lnTo>
                    <a:pt x="136" y="1302"/>
                  </a:lnTo>
                  <a:lnTo>
                    <a:pt x="146" y="1301"/>
                  </a:lnTo>
                  <a:lnTo>
                    <a:pt x="154" y="1298"/>
                  </a:lnTo>
                  <a:lnTo>
                    <a:pt x="164" y="1293"/>
                  </a:lnTo>
                  <a:lnTo>
                    <a:pt x="172" y="1287"/>
                  </a:lnTo>
                  <a:lnTo>
                    <a:pt x="520" y="906"/>
                  </a:lnTo>
                  <a:lnTo>
                    <a:pt x="520" y="906"/>
                  </a:lnTo>
                  <a:lnTo>
                    <a:pt x="551" y="926"/>
                  </a:lnTo>
                  <a:lnTo>
                    <a:pt x="584" y="944"/>
                  </a:lnTo>
                  <a:lnTo>
                    <a:pt x="617" y="959"/>
                  </a:lnTo>
                  <a:lnTo>
                    <a:pt x="652" y="971"/>
                  </a:lnTo>
                  <a:lnTo>
                    <a:pt x="688" y="981"/>
                  </a:lnTo>
                  <a:lnTo>
                    <a:pt x="726" y="989"/>
                  </a:lnTo>
                  <a:lnTo>
                    <a:pt x="746" y="991"/>
                  </a:lnTo>
                  <a:lnTo>
                    <a:pt x="764" y="994"/>
                  </a:lnTo>
                  <a:lnTo>
                    <a:pt x="784" y="995"/>
                  </a:lnTo>
                  <a:lnTo>
                    <a:pt x="804" y="995"/>
                  </a:lnTo>
                  <a:lnTo>
                    <a:pt x="804" y="995"/>
                  </a:lnTo>
                  <a:lnTo>
                    <a:pt x="829" y="994"/>
                  </a:lnTo>
                  <a:lnTo>
                    <a:pt x="854" y="993"/>
                  </a:lnTo>
                  <a:lnTo>
                    <a:pt x="879" y="989"/>
                  </a:lnTo>
                  <a:lnTo>
                    <a:pt x="904" y="985"/>
                  </a:lnTo>
                  <a:lnTo>
                    <a:pt x="928" y="979"/>
                  </a:lnTo>
                  <a:lnTo>
                    <a:pt x="952" y="973"/>
                  </a:lnTo>
                  <a:lnTo>
                    <a:pt x="975" y="965"/>
                  </a:lnTo>
                  <a:lnTo>
                    <a:pt x="998" y="956"/>
                  </a:lnTo>
                  <a:lnTo>
                    <a:pt x="1019" y="946"/>
                  </a:lnTo>
                  <a:lnTo>
                    <a:pt x="1040" y="935"/>
                  </a:lnTo>
                  <a:lnTo>
                    <a:pt x="1061" y="923"/>
                  </a:lnTo>
                  <a:lnTo>
                    <a:pt x="1081" y="910"/>
                  </a:lnTo>
                  <a:lnTo>
                    <a:pt x="1101" y="896"/>
                  </a:lnTo>
                  <a:lnTo>
                    <a:pt x="1120" y="881"/>
                  </a:lnTo>
                  <a:lnTo>
                    <a:pt x="1138" y="865"/>
                  </a:lnTo>
                  <a:lnTo>
                    <a:pt x="1155" y="849"/>
                  </a:lnTo>
                  <a:lnTo>
                    <a:pt x="1171" y="832"/>
                  </a:lnTo>
                  <a:lnTo>
                    <a:pt x="1187" y="814"/>
                  </a:lnTo>
                  <a:lnTo>
                    <a:pt x="1202" y="795"/>
                  </a:lnTo>
                  <a:lnTo>
                    <a:pt x="1216" y="775"/>
                  </a:lnTo>
                  <a:lnTo>
                    <a:pt x="1229" y="755"/>
                  </a:lnTo>
                  <a:lnTo>
                    <a:pt x="1241" y="734"/>
                  </a:lnTo>
                  <a:lnTo>
                    <a:pt x="1252" y="713"/>
                  </a:lnTo>
                  <a:lnTo>
                    <a:pt x="1262" y="692"/>
                  </a:lnTo>
                  <a:lnTo>
                    <a:pt x="1271" y="669"/>
                  </a:lnTo>
                  <a:lnTo>
                    <a:pt x="1279" y="646"/>
                  </a:lnTo>
                  <a:lnTo>
                    <a:pt x="1285" y="622"/>
                  </a:lnTo>
                  <a:lnTo>
                    <a:pt x="1291" y="598"/>
                  </a:lnTo>
                  <a:lnTo>
                    <a:pt x="1295" y="573"/>
                  </a:lnTo>
                  <a:lnTo>
                    <a:pt x="1299" y="548"/>
                  </a:lnTo>
                  <a:lnTo>
                    <a:pt x="1300" y="523"/>
                  </a:lnTo>
                  <a:lnTo>
                    <a:pt x="1301" y="498"/>
                  </a:lnTo>
                  <a:lnTo>
                    <a:pt x="1301" y="498"/>
                  </a:lnTo>
                  <a:lnTo>
                    <a:pt x="1300" y="472"/>
                  </a:lnTo>
                  <a:lnTo>
                    <a:pt x="1299" y="447"/>
                  </a:lnTo>
                  <a:lnTo>
                    <a:pt x="1295" y="422"/>
                  </a:lnTo>
                  <a:lnTo>
                    <a:pt x="1291" y="397"/>
                  </a:lnTo>
                  <a:lnTo>
                    <a:pt x="1285" y="373"/>
                  </a:lnTo>
                  <a:lnTo>
                    <a:pt x="1279" y="350"/>
                  </a:lnTo>
                  <a:lnTo>
                    <a:pt x="1271" y="327"/>
                  </a:lnTo>
                  <a:lnTo>
                    <a:pt x="1262" y="304"/>
                  </a:lnTo>
                  <a:lnTo>
                    <a:pt x="1252" y="282"/>
                  </a:lnTo>
                  <a:lnTo>
                    <a:pt x="1241" y="261"/>
                  </a:lnTo>
                  <a:lnTo>
                    <a:pt x="1229" y="240"/>
                  </a:lnTo>
                  <a:lnTo>
                    <a:pt x="1216" y="220"/>
                  </a:lnTo>
                  <a:lnTo>
                    <a:pt x="1202" y="200"/>
                  </a:lnTo>
                  <a:lnTo>
                    <a:pt x="1187" y="181"/>
                  </a:lnTo>
                  <a:lnTo>
                    <a:pt x="1171" y="164"/>
                  </a:lnTo>
                  <a:lnTo>
                    <a:pt x="1155" y="146"/>
                  </a:lnTo>
                  <a:lnTo>
                    <a:pt x="1138" y="130"/>
                  </a:lnTo>
                  <a:lnTo>
                    <a:pt x="1120" y="114"/>
                  </a:lnTo>
                  <a:lnTo>
                    <a:pt x="1101" y="99"/>
                  </a:lnTo>
                  <a:lnTo>
                    <a:pt x="1081" y="85"/>
                  </a:lnTo>
                  <a:lnTo>
                    <a:pt x="1061" y="73"/>
                  </a:lnTo>
                  <a:lnTo>
                    <a:pt x="1040" y="60"/>
                  </a:lnTo>
                  <a:lnTo>
                    <a:pt x="1019" y="49"/>
                  </a:lnTo>
                  <a:lnTo>
                    <a:pt x="998" y="39"/>
                  </a:lnTo>
                  <a:lnTo>
                    <a:pt x="975" y="30"/>
                  </a:lnTo>
                  <a:lnTo>
                    <a:pt x="952" y="23"/>
                  </a:lnTo>
                  <a:lnTo>
                    <a:pt x="928" y="16"/>
                  </a:lnTo>
                  <a:lnTo>
                    <a:pt x="904" y="10"/>
                  </a:lnTo>
                  <a:lnTo>
                    <a:pt x="879" y="6"/>
                  </a:lnTo>
                  <a:lnTo>
                    <a:pt x="854" y="3"/>
                  </a:lnTo>
                  <a:lnTo>
                    <a:pt x="829" y="1"/>
                  </a:lnTo>
                  <a:lnTo>
                    <a:pt x="804" y="0"/>
                  </a:lnTo>
                  <a:lnTo>
                    <a:pt x="804" y="0"/>
                  </a:lnTo>
                  <a:close/>
                  <a:moveTo>
                    <a:pt x="804" y="901"/>
                  </a:moveTo>
                  <a:lnTo>
                    <a:pt x="804" y="901"/>
                  </a:lnTo>
                  <a:lnTo>
                    <a:pt x="783" y="900"/>
                  </a:lnTo>
                  <a:lnTo>
                    <a:pt x="762" y="899"/>
                  </a:lnTo>
                  <a:lnTo>
                    <a:pt x="742" y="896"/>
                  </a:lnTo>
                  <a:lnTo>
                    <a:pt x="722" y="893"/>
                  </a:lnTo>
                  <a:lnTo>
                    <a:pt x="703" y="889"/>
                  </a:lnTo>
                  <a:lnTo>
                    <a:pt x="683" y="883"/>
                  </a:lnTo>
                  <a:lnTo>
                    <a:pt x="665" y="876"/>
                  </a:lnTo>
                  <a:lnTo>
                    <a:pt x="647" y="869"/>
                  </a:lnTo>
                  <a:lnTo>
                    <a:pt x="628" y="862"/>
                  </a:lnTo>
                  <a:lnTo>
                    <a:pt x="612" y="853"/>
                  </a:lnTo>
                  <a:lnTo>
                    <a:pt x="595" y="843"/>
                  </a:lnTo>
                  <a:lnTo>
                    <a:pt x="579" y="832"/>
                  </a:lnTo>
                  <a:lnTo>
                    <a:pt x="562" y="820"/>
                  </a:lnTo>
                  <a:lnTo>
                    <a:pt x="547" y="809"/>
                  </a:lnTo>
                  <a:lnTo>
                    <a:pt x="532" y="797"/>
                  </a:lnTo>
                  <a:lnTo>
                    <a:pt x="519" y="783"/>
                  </a:lnTo>
                  <a:lnTo>
                    <a:pt x="505" y="769"/>
                  </a:lnTo>
                  <a:lnTo>
                    <a:pt x="492" y="754"/>
                  </a:lnTo>
                  <a:lnTo>
                    <a:pt x="481" y="739"/>
                  </a:lnTo>
                  <a:lnTo>
                    <a:pt x="470" y="723"/>
                  </a:lnTo>
                  <a:lnTo>
                    <a:pt x="459" y="707"/>
                  </a:lnTo>
                  <a:lnTo>
                    <a:pt x="449" y="691"/>
                  </a:lnTo>
                  <a:lnTo>
                    <a:pt x="440" y="673"/>
                  </a:lnTo>
                  <a:lnTo>
                    <a:pt x="433" y="654"/>
                  </a:lnTo>
                  <a:lnTo>
                    <a:pt x="425" y="637"/>
                  </a:lnTo>
                  <a:lnTo>
                    <a:pt x="419" y="618"/>
                  </a:lnTo>
                  <a:lnTo>
                    <a:pt x="414" y="598"/>
                  </a:lnTo>
                  <a:lnTo>
                    <a:pt x="409" y="579"/>
                  </a:lnTo>
                  <a:lnTo>
                    <a:pt x="405" y="559"/>
                  </a:lnTo>
                  <a:lnTo>
                    <a:pt x="403" y="539"/>
                  </a:lnTo>
                  <a:lnTo>
                    <a:pt x="401" y="518"/>
                  </a:lnTo>
                  <a:lnTo>
                    <a:pt x="400" y="498"/>
                  </a:lnTo>
                  <a:lnTo>
                    <a:pt x="400" y="498"/>
                  </a:lnTo>
                  <a:lnTo>
                    <a:pt x="401" y="477"/>
                  </a:lnTo>
                  <a:lnTo>
                    <a:pt x="403" y="456"/>
                  </a:lnTo>
                  <a:lnTo>
                    <a:pt x="405" y="436"/>
                  </a:lnTo>
                  <a:lnTo>
                    <a:pt x="409" y="416"/>
                  </a:lnTo>
                  <a:lnTo>
                    <a:pt x="414" y="397"/>
                  </a:lnTo>
                  <a:lnTo>
                    <a:pt x="419" y="377"/>
                  </a:lnTo>
                  <a:lnTo>
                    <a:pt x="425" y="358"/>
                  </a:lnTo>
                  <a:lnTo>
                    <a:pt x="433" y="341"/>
                  </a:lnTo>
                  <a:lnTo>
                    <a:pt x="440" y="322"/>
                  </a:lnTo>
                  <a:lnTo>
                    <a:pt x="449" y="306"/>
                  </a:lnTo>
                  <a:lnTo>
                    <a:pt x="459" y="289"/>
                  </a:lnTo>
                  <a:lnTo>
                    <a:pt x="470" y="272"/>
                  </a:lnTo>
                  <a:lnTo>
                    <a:pt x="481" y="256"/>
                  </a:lnTo>
                  <a:lnTo>
                    <a:pt x="492" y="241"/>
                  </a:lnTo>
                  <a:lnTo>
                    <a:pt x="505" y="226"/>
                  </a:lnTo>
                  <a:lnTo>
                    <a:pt x="519" y="212"/>
                  </a:lnTo>
                  <a:lnTo>
                    <a:pt x="532" y="199"/>
                  </a:lnTo>
                  <a:lnTo>
                    <a:pt x="547" y="186"/>
                  </a:lnTo>
                  <a:lnTo>
                    <a:pt x="562" y="175"/>
                  </a:lnTo>
                  <a:lnTo>
                    <a:pt x="579" y="164"/>
                  </a:lnTo>
                  <a:lnTo>
                    <a:pt x="595" y="153"/>
                  </a:lnTo>
                  <a:lnTo>
                    <a:pt x="612" y="143"/>
                  </a:lnTo>
                  <a:lnTo>
                    <a:pt x="628" y="134"/>
                  </a:lnTo>
                  <a:lnTo>
                    <a:pt x="647" y="126"/>
                  </a:lnTo>
                  <a:lnTo>
                    <a:pt x="665" y="119"/>
                  </a:lnTo>
                  <a:lnTo>
                    <a:pt x="683" y="113"/>
                  </a:lnTo>
                  <a:lnTo>
                    <a:pt x="703" y="108"/>
                  </a:lnTo>
                  <a:lnTo>
                    <a:pt x="722" y="103"/>
                  </a:lnTo>
                  <a:lnTo>
                    <a:pt x="742" y="99"/>
                  </a:lnTo>
                  <a:lnTo>
                    <a:pt x="762" y="96"/>
                  </a:lnTo>
                  <a:lnTo>
                    <a:pt x="783" y="95"/>
                  </a:lnTo>
                  <a:lnTo>
                    <a:pt x="804" y="94"/>
                  </a:lnTo>
                  <a:lnTo>
                    <a:pt x="804" y="94"/>
                  </a:lnTo>
                  <a:lnTo>
                    <a:pt x="824" y="95"/>
                  </a:lnTo>
                  <a:lnTo>
                    <a:pt x="846" y="96"/>
                  </a:lnTo>
                  <a:lnTo>
                    <a:pt x="866" y="99"/>
                  </a:lnTo>
                  <a:lnTo>
                    <a:pt x="885" y="103"/>
                  </a:lnTo>
                  <a:lnTo>
                    <a:pt x="904" y="108"/>
                  </a:lnTo>
                  <a:lnTo>
                    <a:pt x="924" y="113"/>
                  </a:lnTo>
                  <a:lnTo>
                    <a:pt x="943" y="119"/>
                  </a:lnTo>
                  <a:lnTo>
                    <a:pt x="960" y="126"/>
                  </a:lnTo>
                  <a:lnTo>
                    <a:pt x="979" y="134"/>
                  </a:lnTo>
                  <a:lnTo>
                    <a:pt x="997" y="143"/>
                  </a:lnTo>
                  <a:lnTo>
                    <a:pt x="1013" y="153"/>
                  </a:lnTo>
                  <a:lnTo>
                    <a:pt x="1029" y="164"/>
                  </a:lnTo>
                  <a:lnTo>
                    <a:pt x="1045" y="175"/>
                  </a:lnTo>
                  <a:lnTo>
                    <a:pt x="1060" y="186"/>
                  </a:lnTo>
                  <a:lnTo>
                    <a:pt x="1075" y="199"/>
                  </a:lnTo>
                  <a:lnTo>
                    <a:pt x="1089" y="212"/>
                  </a:lnTo>
                  <a:lnTo>
                    <a:pt x="1103" y="226"/>
                  </a:lnTo>
                  <a:lnTo>
                    <a:pt x="1115" y="241"/>
                  </a:lnTo>
                  <a:lnTo>
                    <a:pt x="1126" y="256"/>
                  </a:lnTo>
                  <a:lnTo>
                    <a:pt x="1138" y="272"/>
                  </a:lnTo>
                  <a:lnTo>
                    <a:pt x="1149" y="289"/>
                  </a:lnTo>
                  <a:lnTo>
                    <a:pt x="1159" y="306"/>
                  </a:lnTo>
                  <a:lnTo>
                    <a:pt x="1167" y="322"/>
                  </a:lnTo>
                  <a:lnTo>
                    <a:pt x="1175" y="341"/>
                  </a:lnTo>
                  <a:lnTo>
                    <a:pt x="1182" y="358"/>
                  </a:lnTo>
                  <a:lnTo>
                    <a:pt x="1189" y="377"/>
                  </a:lnTo>
                  <a:lnTo>
                    <a:pt x="1195" y="397"/>
                  </a:lnTo>
                  <a:lnTo>
                    <a:pt x="1199" y="416"/>
                  </a:lnTo>
                  <a:lnTo>
                    <a:pt x="1202" y="436"/>
                  </a:lnTo>
                  <a:lnTo>
                    <a:pt x="1205" y="456"/>
                  </a:lnTo>
                  <a:lnTo>
                    <a:pt x="1206" y="477"/>
                  </a:lnTo>
                  <a:lnTo>
                    <a:pt x="1207" y="498"/>
                  </a:lnTo>
                  <a:lnTo>
                    <a:pt x="1207" y="498"/>
                  </a:lnTo>
                  <a:lnTo>
                    <a:pt x="1206" y="518"/>
                  </a:lnTo>
                  <a:lnTo>
                    <a:pt x="1205" y="539"/>
                  </a:lnTo>
                  <a:lnTo>
                    <a:pt x="1202" y="559"/>
                  </a:lnTo>
                  <a:lnTo>
                    <a:pt x="1199" y="579"/>
                  </a:lnTo>
                  <a:lnTo>
                    <a:pt x="1195" y="598"/>
                  </a:lnTo>
                  <a:lnTo>
                    <a:pt x="1189" y="618"/>
                  </a:lnTo>
                  <a:lnTo>
                    <a:pt x="1182" y="637"/>
                  </a:lnTo>
                  <a:lnTo>
                    <a:pt x="1175" y="654"/>
                  </a:lnTo>
                  <a:lnTo>
                    <a:pt x="1167" y="673"/>
                  </a:lnTo>
                  <a:lnTo>
                    <a:pt x="1159" y="691"/>
                  </a:lnTo>
                  <a:lnTo>
                    <a:pt x="1149" y="707"/>
                  </a:lnTo>
                  <a:lnTo>
                    <a:pt x="1138" y="723"/>
                  </a:lnTo>
                  <a:lnTo>
                    <a:pt x="1126" y="739"/>
                  </a:lnTo>
                  <a:lnTo>
                    <a:pt x="1115" y="754"/>
                  </a:lnTo>
                  <a:lnTo>
                    <a:pt x="1103" y="769"/>
                  </a:lnTo>
                  <a:lnTo>
                    <a:pt x="1089" y="783"/>
                  </a:lnTo>
                  <a:lnTo>
                    <a:pt x="1075" y="797"/>
                  </a:lnTo>
                  <a:lnTo>
                    <a:pt x="1060" y="809"/>
                  </a:lnTo>
                  <a:lnTo>
                    <a:pt x="1045" y="820"/>
                  </a:lnTo>
                  <a:lnTo>
                    <a:pt x="1029" y="832"/>
                  </a:lnTo>
                  <a:lnTo>
                    <a:pt x="1013" y="843"/>
                  </a:lnTo>
                  <a:lnTo>
                    <a:pt x="997" y="853"/>
                  </a:lnTo>
                  <a:lnTo>
                    <a:pt x="979" y="862"/>
                  </a:lnTo>
                  <a:lnTo>
                    <a:pt x="960" y="869"/>
                  </a:lnTo>
                  <a:lnTo>
                    <a:pt x="943" y="876"/>
                  </a:lnTo>
                  <a:lnTo>
                    <a:pt x="924" y="883"/>
                  </a:lnTo>
                  <a:lnTo>
                    <a:pt x="904" y="889"/>
                  </a:lnTo>
                  <a:lnTo>
                    <a:pt x="885" y="893"/>
                  </a:lnTo>
                  <a:lnTo>
                    <a:pt x="866" y="896"/>
                  </a:lnTo>
                  <a:lnTo>
                    <a:pt x="846" y="899"/>
                  </a:lnTo>
                  <a:lnTo>
                    <a:pt x="824" y="900"/>
                  </a:lnTo>
                  <a:lnTo>
                    <a:pt x="804" y="901"/>
                  </a:lnTo>
                  <a:lnTo>
                    <a:pt x="804" y="901"/>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nvGrpSpPr>
            <p:cNvPr id="152" name="Grupa 151">
              <a:extLst>
                <a:ext uri="{FF2B5EF4-FFF2-40B4-BE49-F238E27FC236}">
                  <a16:creationId xmlns:a16="http://schemas.microsoft.com/office/drawing/2014/main" id="{FFBD7AD0-CDA5-471D-837A-B047F9BBFAC8}"/>
                </a:ext>
              </a:extLst>
            </p:cNvPr>
            <p:cNvGrpSpPr>
              <a:grpSpLocks noChangeAspect="1"/>
            </p:cNvGrpSpPr>
            <p:nvPr/>
          </p:nvGrpSpPr>
          <p:grpSpPr>
            <a:xfrm>
              <a:off x="5930956" y="1565293"/>
              <a:ext cx="387256" cy="216000"/>
              <a:chOff x="4683033" y="1508539"/>
              <a:chExt cx="796925" cy="444500"/>
            </a:xfrm>
            <a:grpFill/>
          </p:grpSpPr>
          <p:sp>
            <p:nvSpPr>
              <p:cNvPr id="153" name="Freeform 51">
                <a:extLst>
                  <a:ext uri="{FF2B5EF4-FFF2-40B4-BE49-F238E27FC236}">
                    <a16:creationId xmlns:a16="http://schemas.microsoft.com/office/drawing/2014/main" id="{A5B691ED-95E7-4533-8941-25815883FE1C}"/>
                  </a:ext>
                </a:extLst>
              </p:cNvPr>
              <p:cNvSpPr>
                <a:spLocks noEditPoints="1"/>
              </p:cNvSpPr>
              <p:nvPr/>
            </p:nvSpPr>
            <p:spPr bwMode="auto">
              <a:xfrm>
                <a:off x="4959256" y="1603790"/>
                <a:ext cx="249238" cy="254000"/>
              </a:xfrm>
              <a:custGeom>
                <a:avLst/>
                <a:gdLst>
                  <a:gd name="T0" fmla="*/ 232 w 473"/>
                  <a:gd name="T1" fmla="*/ 0 h 481"/>
                  <a:gd name="T2" fmla="*/ 191 w 473"/>
                  <a:gd name="T3" fmla="*/ 3 h 481"/>
                  <a:gd name="T4" fmla="*/ 152 w 473"/>
                  <a:gd name="T5" fmla="*/ 13 h 481"/>
                  <a:gd name="T6" fmla="*/ 116 w 473"/>
                  <a:gd name="T7" fmla="*/ 28 h 481"/>
                  <a:gd name="T8" fmla="*/ 84 w 473"/>
                  <a:gd name="T9" fmla="*/ 50 h 481"/>
                  <a:gd name="T10" fmla="*/ 56 w 473"/>
                  <a:gd name="T11" fmla="*/ 76 h 481"/>
                  <a:gd name="T12" fmla="*/ 31 w 473"/>
                  <a:gd name="T13" fmla="*/ 107 h 481"/>
                  <a:gd name="T14" fmla="*/ 12 w 473"/>
                  <a:gd name="T15" fmla="*/ 141 h 481"/>
                  <a:gd name="T16" fmla="*/ 0 w 473"/>
                  <a:gd name="T17" fmla="*/ 178 h 481"/>
                  <a:gd name="T18" fmla="*/ 0 w 473"/>
                  <a:gd name="T19" fmla="*/ 303 h 481"/>
                  <a:gd name="T20" fmla="*/ 5 w 473"/>
                  <a:gd name="T21" fmla="*/ 322 h 481"/>
                  <a:gd name="T22" fmla="*/ 21 w 473"/>
                  <a:gd name="T23" fmla="*/ 358 h 481"/>
                  <a:gd name="T24" fmla="*/ 43 w 473"/>
                  <a:gd name="T25" fmla="*/ 390 h 481"/>
                  <a:gd name="T26" fmla="*/ 70 w 473"/>
                  <a:gd name="T27" fmla="*/ 419 h 481"/>
                  <a:gd name="T28" fmla="*/ 99 w 473"/>
                  <a:gd name="T29" fmla="*/ 443 h 481"/>
                  <a:gd name="T30" fmla="*/ 134 w 473"/>
                  <a:gd name="T31" fmla="*/ 461 h 481"/>
                  <a:gd name="T32" fmla="*/ 171 w 473"/>
                  <a:gd name="T33" fmla="*/ 474 h 481"/>
                  <a:gd name="T34" fmla="*/ 211 w 473"/>
                  <a:gd name="T35" fmla="*/ 480 h 481"/>
                  <a:gd name="T36" fmla="*/ 232 w 473"/>
                  <a:gd name="T37" fmla="*/ 481 h 481"/>
                  <a:gd name="T38" fmla="*/ 280 w 473"/>
                  <a:gd name="T39" fmla="*/ 476 h 481"/>
                  <a:gd name="T40" fmla="*/ 325 w 473"/>
                  <a:gd name="T41" fmla="*/ 463 h 481"/>
                  <a:gd name="T42" fmla="*/ 366 w 473"/>
                  <a:gd name="T43" fmla="*/ 440 h 481"/>
                  <a:gd name="T44" fmla="*/ 401 w 473"/>
                  <a:gd name="T45" fmla="*/ 412 h 481"/>
                  <a:gd name="T46" fmla="*/ 431 w 473"/>
                  <a:gd name="T47" fmla="*/ 375 h 481"/>
                  <a:gd name="T48" fmla="*/ 454 w 473"/>
                  <a:gd name="T49" fmla="*/ 334 h 481"/>
                  <a:gd name="T50" fmla="*/ 468 w 473"/>
                  <a:gd name="T51" fmla="*/ 289 h 481"/>
                  <a:gd name="T52" fmla="*/ 473 w 473"/>
                  <a:gd name="T53" fmla="*/ 241 h 481"/>
                  <a:gd name="T54" fmla="*/ 471 w 473"/>
                  <a:gd name="T55" fmla="*/ 216 h 481"/>
                  <a:gd name="T56" fmla="*/ 461 w 473"/>
                  <a:gd name="T57" fmla="*/ 169 h 481"/>
                  <a:gd name="T58" fmla="*/ 444 w 473"/>
                  <a:gd name="T59" fmla="*/ 126 h 481"/>
                  <a:gd name="T60" fmla="*/ 418 w 473"/>
                  <a:gd name="T61" fmla="*/ 87 h 481"/>
                  <a:gd name="T62" fmla="*/ 385 w 473"/>
                  <a:gd name="T63" fmla="*/ 55 h 481"/>
                  <a:gd name="T64" fmla="*/ 347 w 473"/>
                  <a:gd name="T65" fmla="*/ 28 h 481"/>
                  <a:gd name="T66" fmla="*/ 303 w 473"/>
                  <a:gd name="T67" fmla="*/ 11 h 481"/>
                  <a:gd name="T68" fmla="*/ 257 w 473"/>
                  <a:gd name="T69" fmla="*/ 1 h 481"/>
                  <a:gd name="T70" fmla="*/ 232 w 473"/>
                  <a:gd name="T71" fmla="*/ 0 h 481"/>
                  <a:gd name="T72" fmla="*/ 338 w 473"/>
                  <a:gd name="T73" fmla="*/ 292 h 481"/>
                  <a:gd name="T74" fmla="*/ 318 w 473"/>
                  <a:gd name="T75" fmla="*/ 288 h 481"/>
                  <a:gd name="T76" fmla="*/ 302 w 473"/>
                  <a:gd name="T77" fmla="*/ 277 h 481"/>
                  <a:gd name="T78" fmla="*/ 290 w 473"/>
                  <a:gd name="T79" fmla="*/ 261 h 481"/>
                  <a:gd name="T80" fmla="*/ 287 w 473"/>
                  <a:gd name="T81" fmla="*/ 241 h 481"/>
                  <a:gd name="T82" fmla="*/ 288 w 473"/>
                  <a:gd name="T83" fmla="*/ 231 h 481"/>
                  <a:gd name="T84" fmla="*/ 295 w 473"/>
                  <a:gd name="T85" fmla="*/ 212 h 481"/>
                  <a:gd name="T86" fmla="*/ 309 w 473"/>
                  <a:gd name="T87" fmla="*/ 198 h 481"/>
                  <a:gd name="T88" fmla="*/ 328 w 473"/>
                  <a:gd name="T89" fmla="*/ 191 h 481"/>
                  <a:gd name="T90" fmla="*/ 338 w 473"/>
                  <a:gd name="T91" fmla="*/ 189 h 481"/>
                  <a:gd name="T92" fmla="*/ 358 w 473"/>
                  <a:gd name="T93" fmla="*/ 193 h 481"/>
                  <a:gd name="T94" fmla="*/ 374 w 473"/>
                  <a:gd name="T95" fmla="*/ 204 h 481"/>
                  <a:gd name="T96" fmla="*/ 385 w 473"/>
                  <a:gd name="T97" fmla="*/ 221 h 481"/>
                  <a:gd name="T98" fmla="*/ 389 w 473"/>
                  <a:gd name="T99" fmla="*/ 241 h 481"/>
                  <a:gd name="T100" fmla="*/ 388 w 473"/>
                  <a:gd name="T101" fmla="*/ 251 h 481"/>
                  <a:gd name="T102" fmla="*/ 380 w 473"/>
                  <a:gd name="T103" fmla="*/ 269 h 481"/>
                  <a:gd name="T104" fmla="*/ 366 w 473"/>
                  <a:gd name="T105" fmla="*/ 283 h 481"/>
                  <a:gd name="T106" fmla="*/ 348 w 473"/>
                  <a:gd name="T107" fmla="*/ 290 h 481"/>
                  <a:gd name="T108" fmla="*/ 338 w 473"/>
                  <a:gd name="T109" fmla="*/ 292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3" h="481">
                    <a:moveTo>
                      <a:pt x="232" y="0"/>
                    </a:moveTo>
                    <a:lnTo>
                      <a:pt x="232" y="0"/>
                    </a:lnTo>
                    <a:lnTo>
                      <a:pt x="211" y="1"/>
                    </a:lnTo>
                    <a:lnTo>
                      <a:pt x="191" y="3"/>
                    </a:lnTo>
                    <a:lnTo>
                      <a:pt x="171" y="7"/>
                    </a:lnTo>
                    <a:lnTo>
                      <a:pt x="152" y="13"/>
                    </a:lnTo>
                    <a:lnTo>
                      <a:pt x="134" y="20"/>
                    </a:lnTo>
                    <a:lnTo>
                      <a:pt x="116" y="28"/>
                    </a:lnTo>
                    <a:lnTo>
                      <a:pt x="99" y="38"/>
                    </a:lnTo>
                    <a:lnTo>
                      <a:pt x="84" y="50"/>
                    </a:lnTo>
                    <a:lnTo>
                      <a:pt x="70" y="62"/>
                    </a:lnTo>
                    <a:lnTo>
                      <a:pt x="56" y="76"/>
                    </a:lnTo>
                    <a:lnTo>
                      <a:pt x="43" y="91"/>
                    </a:lnTo>
                    <a:lnTo>
                      <a:pt x="31" y="107"/>
                    </a:lnTo>
                    <a:lnTo>
                      <a:pt x="21" y="123"/>
                    </a:lnTo>
                    <a:lnTo>
                      <a:pt x="12" y="141"/>
                    </a:lnTo>
                    <a:lnTo>
                      <a:pt x="5" y="159"/>
                    </a:lnTo>
                    <a:lnTo>
                      <a:pt x="0" y="178"/>
                    </a:lnTo>
                    <a:lnTo>
                      <a:pt x="232" y="241"/>
                    </a:lnTo>
                    <a:lnTo>
                      <a:pt x="0" y="303"/>
                    </a:lnTo>
                    <a:lnTo>
                      <a:pt x="0" y="303"/>
                    </a:lnTo>
                    <a:lnTo>
                      <a:pt x="5" y="322"/>
                    </a:lnTo>
                    <a:lnTo>
                      <a:pt x="12" y="340"/>
                    </a:lnTo>
                    <a:lnTo>
                      <a:pt x="21" y="358"/>
                    </a:lnTo>
                    <a:lnTo>
                      <a:pt x="31" y="374"/>
                    </a:lnTo>
                    <a:lnTo>
                      <a:pt x="43" y="390"/>
                    </a:lnTo>
                    <a:lnTo>
                      <a:pt x="56" y="405"/>
                    </a:lnTo>
                    <a:lnTo>
                      <a:pt x="70" y="419"/>
                    </a:lnTo>
                    <a:lnTo>
                      <a:pt x="84" y="432"/>
                    </a:lnTo>
                    <a:lnTo>
                      <a:pt x="99" y="443"/>
                    </a:lnTo>
                    <a:lnTo>
                      <a:pt x="116" y="453"/>
                    </a:lnTo>
                    <a:lnTo>
                      <a:pt x="134" y="461"/>
                    </a:lnTo>
                    <a:lnTo>
                      <a:pt x="152" y="468"/>
                    </a:lnTo>
                    <a:lnTo>
                      <a:pt x="171" y="474"/>
                    </a:lnTo>
                    <a:lnTo>
                      <a:pt x="191" y="478"/>
                    </a:lnTo>
                    <a:lnTo>
                      <a:pt x="211" y="480"/>
                    </a:lnTo>
                    <a:lnTo>
                      <a:pt x="232" y="481"/>
                    </a:lnTo>
                    <a:lnTo>
                      <a:pt x="232" y="481"/>
                    </a:lnTo>
                    <a:lnTo>
                      <a:pt x="257" y="480"/>
                    </a:lnTo>
                    <a:lnTo>
                      <a:pt x="280" y="476"/>
                    </a:lnTo>
                    <a:lnTo>
                      <a:pt x="303" y="470"/>
                    </a:lnTo>
                    <a:lnTo>
                      <a:pt x="325" y="463"/>
                    </a:lnTo>
                    <a:lnTo>
                      <a:pt x="347" y="453"/>
                    </a:lnTo>
                    <a:lnTo>
                      <a:pt x="366" y="440"/>
                    </a:lnTo>
                    <a:lnTo>
                      <a:pt x="385" y="427"/>
                    </a:lnTo>
                    <a:lnTo>
                      <a:pt x="401" y="412"/>
                    </a:lnTo>
                    <a:lnTo>
                      <a:pt x="418" y="394"/>
                    </a:lnTo>
                    <a:lnTo>
                      <a:pt x="431" y="375"/>
                    </a:lnTo>
                    <a:lnTo>
                      <a:pt x="444" y="355"/>
                    </a:lnTo>
                    <a:lnTo>
                      <a:pt x="454" y="334"/>
                    </a:lnTo>
                    <a:lnTo>
                      <a:pt x="461" y="312"/>
                    </a:lnTo>
                    <a:lnTo>
                      <a:pt x="468" y="289"/>
                    </a:lnTo>
                    <a:lnTo>
                      <a:pt x="471" y="266"/>
                    </a:lnTo>
                    <a:lnTo>
                      <a:pt x="473" y="241"/>
                    </a:lnTo>
                    <a:lnTo>
                      <a:pt x="473" y="241"/>
                    </a:lnTo>
                    <a:lnTo>
                      <a:pt x="471" y="216"/>
                    </a:lnTo>
                    <a:lnTo>
                      <a:pt x="468" y="192"/>
                    </a:lnTo>
                    <a:lnTo>
                      <a:pt x="461" y="169"/>
                    </a:lnTo>
                    <a:lnTo>
                      <a:pt x="454" y="147"/>
                    </a:lnTo>
                    <a:lnTo>
                      <a:pt x="444" y="126"/>
                    </a:lnTo>
                    <a:lnTo>
                      <a:pt x="431" y="106"/>
                    </a:lnTo>
                    <a:lnTo>
                      <a:pt x="418" y="87"/>
                    </a:lnTo>
                    <a:lnTo>
                      <a:pt x="401" y="70"/>
                    </a:lnTo>
                    <a:lnTo>
                      <a:pt x="385" y="55"/>
                    </a:lnTo>
                    <a:lnTo>
                      <a:pt x="366" y="41"/>
                    </a:lnTo>
                    <a:lnTo>
                      <a:pt x="347" y="28"/>
                    </a:lnTo>
                    <a:lnTo>
                      <a:pt x="325" y="18"/>
                    </a:lnTo>
                    <a:lnTo>
                      <a:pt x="303" y="11"/>
                    </a:lnTo>
                    <a:lnTo>
                      <a:pt x="280" y="5"/>
                    </a:lnTo>
                    <a:lnTo>
                      <a:pt x="257" y="1"/>
                    </a:lnTo>
                    <a:lnTo>
                      <a:pt x="232" y="0"/>
                    </a:lnTo>
                    <a:lnTo>
                      <a:pt x="232" y="0"/>
                    </a:lnTo>
                    <a:close/>
                    <a:moveTo>
                      <a:pt x="338" y="292"/>
                    </a:moveTo>
                    <a:lnTo>
                      <a:pt x="338" y="292"/>
                    </a:lnTo>
                    <a:lnTo>
                      <a:pt x="328" y="290"/>
                    </a:lnTo>
                    <a:lnTo>
                      <a:pt x="318" y="288"/>
                    </a:lnTo>
                    <a:lnTo>
                      <a:pt x="309" y="283"/>
                    </a:lnTo>
                    <a:lnTo>
                      <a:pt x="302" y="277"/>
                    </a:lnTo>
                    <a:lnTo>
                      <a:pt x="295" y="269"/>
                    </a:lnTo>
                    <a:lnTo>
                      <a:pt x="290" y="261"/>
                    </a:lnTo>
                    <a:lnTo>
                      <a:pt x="288" y="251"/>
                    </a:lnTo>
                    <a:lnTo>
                      <a:pt x="287" y="241"/>
                    </a:lnTo>
                    <a:lnTo>
                      <a:pt x="287" y="241"/>
                    </a:lnTo>
                    <a:lnTo>
                      <a:pt x="288" y="231"/>
                    </a:lnTo>
                    <a:lnTo>
                      <a:pt x="290" y="221"/>
                    </a:lnTo>
                    <a:lnTo>
                      <a:pt x="295" y="212"/>
                    </a:lnTo>
                    <a:lnTo>
                      <a:pt x="302" y="204"/>
                    </a:lnTo>
                    <a:lnTo>
                      <a:pt x="309" y="198"/>
                    </a:lnTo>
                    <a:lnTo>
                      <a:pt x="318" y="193"/>
                    </a:lnTo>
                    <a:lnTo>
                      <a:pt x="328" y="191"/>
                    </a:lnTo>
                    <a:lnTo>
                      <a:pt x="338" y="189"/>
                    </a:lnTo>
                    <a:lnTo>
                      <a:pt x="338" y="189"/>
                    </a:lnTo>
                    <a:lnTo>
                      <a:pt x="348" y="191"/>
                    </a:lnTo>
                    <a:lnTo>
                      <a:pt x="358" y="193"/>
                    </a:lnTo>
                    <a:lnTo>
                      <a:pt x="366" y="198"/>
                    </a:lnTo>
                    <a:lnTo>
                      <a:pt x="374" y="204"/>
                    </a:lnTo>
                    <a:lnTo>
                      <a:pt x="380" y="212"/>
                    </a:lnTo>
                    <a:lnTo>
                      <a:pt x="385" y="221"/>
                    </a:lnTo>
                    <a:lnTo>
                      <a:pt x="388" y="231"/>
                    </a:lnTo>
                    <a:lnTo>
                      <a:pt x="389" y="241"/>
                    </a:lnTo>
                    <a:lnTo>
                      <a:pt x="389" y="241"/>
                    </a:lnTo>
                    <a:lnTo>
                      <a:pt x="388" y="251"/>
                    </a:lnTo>
                    <a:lnTo>
                      <a:pt x="385" y="261"/>
                    </a:lnTo>
                    <a:lnTo>
                      <a:pt x="380" y="269"/>
                    </a:lnTo>
                    <a:lnTo>
                      <a:pt x="374" y="277"/>
                    </a:lnTo>
                    <a:lnTo>
                      <a:pt x="366" y="283"/>
                    </a:lnTo>
                    <a:lnTo>
                      <a:pt x="358" y="288"/>
                    </a:lnTo>
                    <a:lnTo>
                      <a:pt x="348" y="290"/>
                    </a:lnTo>
                    <a:lnTo>
                      <a:pt x="338" y="292"/>
                    </a:lnTo>
                    <a:lnTo>
                      <a:pt x="338" y="29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54" name="Freeform 52">
                <a:extLst>
                  <a:ext uri="{FF2B5EF4-FFF2-40B4-BE49-F238E27FC236}">
                    <a16:creationId xmlns:a16="http://schemas.microsoft.com/office/drawing/2014/main" id="{3A8BA9EA-E64A-4208-9419-E0E951FF4CE5}"/>
                  </a:ext>
                </a:extLst>
              </p:cNvPr>
              <p:cNvSpPr>
                <a:spLocks noEditPoints="1"/>
              </p:cNvSpPr>
              <p:nvPr/>
            </p:nvSpPr>
            <p:spPr bwMode="auto">
              <a:xfrm>
                <a:off x="4683033" y="1508539"/>
                <a:ext cx="796925" cy="444500"/>
              </a:xfrm>
              <a:custGeom>
                <a:avLst/>
                <a:gdLst>
                  <a:gd name="T0" fmla="*/ 1419 w 1505"/>
                  <a:gd name="T1" fmla="*/ 324 h 841"/>
                  <a:gd name="T2" fmla="*/ 1237 w 1505"/>
                  <a:gd name="T3" fmla="*/ 172 h 841"/>
                  <a:gd name="T4" fmla="*/ 1096 w 1505"/>
                  <a:gd name="T5" fmla="*/ 89 h 841"/>
                  <a:gd name="T6" fmla="*/ 934 w 1505"/>
                  <a:gd name="T7" fmla="*/ 25 h 841"/>
                  <a:gd name="T8" fmla="*/ 753 w 1505"/>
                  <a:gd name="T9" fmla="*/ 0 h 841"/>
                  <a:gd name="T10" fmla="*/ 607 w 1505"/>
                  <a:gd name="T11" fmla="*/ 16 h 841"/>
                  <a:gd name="T12" fmla="*/ 440 w 1505"/>
                  <a:gd name="T13" fmla="*/ 74 h 841"/>
                  <a:gd name="T14" fmla="*/ 294 w 1505"/>
                  <a:gd name="T15" fmla="*/ 155 h 841"/>
                  <a:gd name="T16" fmla="*/ 118 w 1505"/>
                  <a:gd name="T17" fmla="*/ 294 h 841"/>
                  <a:gd name="T18" fmla="*/ 0 w 1505"/>
                  <a:gd name="T19" fmla="*/ 421 h 841"/>
                  <a:gd name="T20" fmla="*/ 86 w 1505"/>
                  <a:gd name="T21" fmla="*/ 517 h 841"/>
                  <a:gd name="T22" fmla="*/ 267 w 1505"/>
                  <a:gd name="T23" fmla="*/ 669 h 841"/>
                  <a:gd name="T24" fmla="*/ 408 w 1505"/>
                  <a:gd name="T25" fmla="*/ 753 h 841"/>
                  <a:gd name="T26" fmla="*/ 572 w 1505"/>
                  <a:gd name="T27" fmla="*/ 816 h 841"/>
                  <a:gd name="T28" fmla="*/ 753 w 1505"/>
                  <a:gd name="T29" fmla="*/ 841 h 841"/>
                  <a:gd name="T30" fmla="*/ 899 w 1505"/>
                  <a:gd name="T31" fmla="*/ 825 h 841"/>
                  <a:gd name="T32" fmla="*/ 1066 w 1505"/>
                  <a:gd name="T33" fmla="*/ 768 h 841"/>
                  <a:gd name="T34" fmla="*/ 1211 w 1505"/>
                  <a:gd name="T35" fmla="*/ 686 h 841"/>
                  <a:gd name="T36" fmla="*/ 1388 w 1505"/>
                  <a:gd name="T37" fmla="*/ 547 h 841"/>
                  <a:gd name="T38" fmla="*/ 1505 w 1505"/>
                  <a:gd name="T39" fmla="*/ 421 h 841"/>
                  <a:gd name="T40" fmla="*/ 753 w 1505"/>
                  <a:gd name="T41" fmla="*/ 754 h 841"/>
                  <a:gd name="T42" fmla="*/ 657 w 1505"/>
                  <a:gd name="T43" fmla="*/ 739 h 841"/>
                  <a:gd name="T44" fmla="*/ 542 w 1505"/>
                  <a:gd name="T45" fmla="*/ 679 h 841"/>
                  <a:gd name="T46" fmla="*/ 461 w 1505"/>
                  <a:gd name="T47" fmla="*/ 580 h 841"/>
                  <a:gd name="T48" fmla="*/ 347 w 1505"/>
                  <a:gd name="T49" fmla="*/ 530 h 841"/>
                  <a:gd name="T50" fmla="*/ 400 w 1505"/>
                  <a:gd name="T51" fmla="*/ 648 h 841"/>
                  <a:gd name="T52" fmla="*/ 224 w 1505"/>
                  <a:gd name="T53" fmla="*/ 523 h 841"/>
                  <a:gd name="T54" fmla="*/ 115 w 1505"/>
                  <a:gd name="T55" fmla="*/ 421 h 841"/>
                  <a:gd name="T56" fmla="*/ 262 w 1505"/>
                  <a:gd name="T57" fmla="*/ 287 h 841"/>
                  <a:gd name="T58" fmla="*/ 400 w 1505"/>
                  <a:gd name="T59" fmla="*/ 193 h 841"/>
                  <a:gd name="T60" fmla="*/ 431 w 1505"/>
                  <a:gd name="T61" fmla="*/ 333 h 841"/>
                  <a:gd name="T62" fmla="*/ 474 w 1505"/>
                  <a:gd name="T63" fmla="*/ 240 h 841"/>
                  <a:gd name="T64" fmla="*/ 563 w 1505"/>
                  <a:gd name="T65" fmla="*/ 147 h 841"/>
                  <a:gd name="T66" fmla="*/ 682 w 1505"/>
                  <a:gd name="T67" fmla="*/ 95 h 841"/>
                  <a:gd name="T68" fmla="*/ 753 w 1505"/>
                  <a:gd name="T69" fmla="*/ 87 h 841"/>
                  <a:gd name="T70" fmla="*/ 818 w 1505"/>
                  <a:gd name="T71" fmla="*/ 95 h 841"/>
                  <a:gd name="T72" fmla="*/ 892 w 1505"/>
                  <a:gd name="T73" fmla="*/ 118 h 841"/>
                  <a:gd name="T74" fmla="*/ 1014 w 1505"/>
                  <a:gd name="T75" fmla="*/ 215 h 841"/>
                  <a:gd name="T76" fmla="*/ 1071 w 1505"/>
                  <a:gd name="T77" fmla="*/ 324 h 841"/>
                  <a:gd name="T78" fmla="*/ 1085 w 1505"/>
                  <a:gd name="T79" fmla="*/ 404 h 841"/>
                  <a:gd name="T80" fmla="*/ 1082 w 1505"/>
                  <a:gd name="T81" fmla="*/ 469 h 841"/>
                  <a:gd name="T82" fmla="*/ 1061 w 1505"/>
                  <a:gd name="T83" fmla="*/ 547 h 841"/>
                  <a:gd name="T84" fmla="*/ 971 w 1505"/>
                  <a:gd name="T85" fmla="*/ 671 h 841"/>
                  <a:gd name="T86" fmla="*/ 864 w 1505"/>
                  <a:gd name="T87" fmla="*/ 734 h 841"/>
                  <a:gd name="T88" fmla="*/ 786 w 1505"/>
                  <a:gd name="T89" fmla="*/ 751 h 841"/>
                  <a:gd name="T90" fmla="*/ 1121 w 1505"/>
                  <a:gd name="T91" fmla="*/ 623 h 841"/>
                  <a:gd name="T92" fmla="*/ 1168 w 1505"/>
                  <a:gd name="T93" fmla="*/ 482 h 841"/>
                  <a:gd name="T94" fmla="*/ 1168 w 1505"/>
                  <a:gd name="T95" fmla="*/ 359 h 841"/>
                  <a:gd name="T96" fmla="*/ 1121 w 1505"/>
                  <a:gd name="T97" fmla="*/ 218 h 841"/>
                  <a:gd name="T98" fmla="*/ 1201 w 1505"/>
                  <a:gd name="T99" fmla="*/ 255 h 841"/>
                  <a:gd name="T100" fmla="*/ 1370 w 1505"/>
                  <a:gd name="T101" fmla="*/ 401 h 841"/>
                  <a:gd name="T102" fmla="*/ 1315 w 1505"/>
                  <a:gd name="T103" fmla="*/ 493 h 841"/>
                  <a:gd name="T104" fmla="*/ 1131 w 1505"/>
                  <a:gd name="T105" fmla="*/ 633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5" h="841">
                    <a:moveTo>
                      <a:pt x="1483" y="393"/>
                    </a:moveTo>
                    <a:lnTo>
                      <a:pt x="1483" y="393"/>
                    </a:lnTo>
                    <a:lnTo>
                      <a:pt x="1464" y="371"/>
                    </a:lnTo>
                    <a:lnTo>
                      <a:pt x="1444" y="351"/>
                    </a:lnTo>
                    <a:lnTo>
                      <a:pt x="1419" y="324"/>
                    </a:lnTo>
                    <a:lnTo>
                      <a:pt x="1388" y="294"/>
                    </a:lnTo>
                    <a:lnTo>
                      <a:pt x="1350" y="261"/>
                    </a:lnTo>
                    <a:lnTo>
                      <a:pt x="1309" y="226"/>
                    </a:lnTo>
                    <a:lnTo>
                      <a:pt x="1262" y="191"/>
                    </a:lnTo>
                    <a:lnTo>
                      <a:pt x="1237" y="172"/>
                    </a:lnTo>
                    <a:lnTo>
                      <a:pt x="1211" y="155"/>
                    </a:lnTo>
                    <a:lnTo>
                      <a:pt x="1184" y="137"/>
                    </a:lnTo>
                    <a:lnTo>
                      <a:pt x="1156" y="120"/>
                    </a:lnTo>
                    <a:lnTo>
                      <a:pt x="1127" y="104"/>
                    </a:lnTo>
                    <a:lnTo>
                      <a:pt x="1096" y="89"/>
                    </a:lnTo>
                    <a:lnTo>
                      <a:pt x="1066" y="74"/>
                    </a:lnTo>
                    <a:lnTo>
                      <a:pt x="1033" y="60"/>
                    </a:lnTo>
                    <a:lnTo>
                      <a:pt x="1001" y="46"/>
                    </a:lnTo>
                    <a:lnTo>
                      <a:pt x="967" y="35"/>
                    </a:lnTo>
                    <a:lnTo>
                      <a:pt x="934" y="25"/>
                    </a:lnTo>
                    <a:lnTo>
                      <a:pt x="899" y="16"/>
                    </a:lnTo>
                    <a:lnTo>
                      <a:pt x="863" y="10"/>
                    </a:lnTo>
                    <a:lnTo>
                      <a:pt x="826" y="5"/>
                    </a:lnTo>
                    <a:lnTo>
                      <a:pt x="790" y="1"/>
                    </a:lnTo>
                    <a:lnTo>
                      <a:pt x="753" y="0"/>
                    </a:lnTo>
                    <a:lnTo>
                      <a:pt x="753" y="0"/>
                    </a:lnTo>
                    <a:lnTo>
                      <a:pt x="715" y="1"/>
                    </a:lnTo>
                    <a:lnTo>
                      <a:pt x="678" y="5"/>
                    </a:lnTo>
                    <a:lnTo>
                      <a:pt x="642" y="10"/>
                    </a:lnTo>
                    <a:lnTo>
                      <a:pt x="607" y="16"/>
                    </a:lnTo>
                    <a:lnTo>
                      <a:pt x="572" y="25"/>
                    </a:lnTo>
                    <a:lnTo>
                      <a:pt x="538" y="35"/>
                    </a:lnTo>
                    <a:lnTo>
                      <a:pt x="504" y="46"/>
                    </a:lnTo>
                    <a:lnTo>
                      <a:pt x="472" y="60"/>
                    </a:lnTo>
                    <a:lnTo>
                      <a:pt x="440" y="74"/>
                    </a:lnTo>
                    <a:lnTo>
                      <a:pt x="408" y="89"/>
                    </a:lnTo>
                    <a:lnTo>
                      <a:pt x="378" y="104"/>
                    </a:lnTo>
                    <a:lnTo>
                      <a:pt x="350" y="120"/>
                    </a:lnTo>
                    <a:lnTo>
                      <a:pt x="321" y="137"/>
                    </a:lnTo>
                    <a:lnTo>
                      <a:pt x="294" y="155"/>
                    </a:lnTo>
                    <a:lnTo>
                      <a:pt x="267" y="172"/>
                    </a:lnTo>
                    <a:lnTo>
                      <a:pt x="242" y="191"/>
                    </a:lnTo>
                    <a:lnTo>
                      <a:pt x="196" y="226"/>
                    </a:lnTo>
                    <a:lnTo>
                      <a:pt x="154" y="261"/>
                    </a:lnTo>
                    <a:lnTo>
                      <a:pt x="118" y="294"/>
                    </a:lnTo>
                    <a:lnTo>
                      <a:pt x="86" y="324"/>
                    </a:lnTo>
                    <a:lnTo>
                      <a:pt x="60" y="351"/>
                    </a:lnTo>
                    <a:lnTo>
                      <a:pt x="41" y="371"/>
                    </a:lnTo>
                    <a:lnTo>
                      <a:pt x="23" y="393"/>
                    </a:lnTo>
                    <a:lnTo>
                      <a:pt x="0" y="421"/>
                    </a:lnTo>
                    <a:lnTo>
                      <a:pt x="23" y="448"/>
                    </a:lnTo>
                    <a:lnTo>
                      <a:pt x="23" y="448"/>
                    </a:lnTo>
                    <a:lnTo>
                      <a:pt x="41" y="470"/>
                    </a:lnTo>
                    <a:lnTo>
                      <a:pt x="60" y="490"/>
                    </a:lnTo>
                    <a:lnTo>
                      <a:pt x="86" y="517"/>
                    </a:lnTo>
                    <a:lnTo>
                      <a:pt x="118" y="547"/>
                    </a:lnTo>
                    <a:lnTo>
                      <a:pt x="154" y="580"/>
                    </a:lnTo>
                    <a:lnTo>
                      <a:pt x="196" y="615"/>
                    </a:lnTo>
                    <a:lnTo>
                      <a:pt x="242" y="650"/>
                    </a:lnTo>
                    <a:lnTo>
                      <a:pt x="267" y="669"/>
                    </a:lnTo>
                    <a:lnTo>
                      <a:pt x="294" y="686"/>
                    </a:lnTo>
                    <a:lnTo>
                      <a:pt x="321" y="704"/>
                    </a:lnTo>
                    <a:lnTo>
                      <a:pt x="350" y="721"/>
                    </a:lnTo>
                    <a:lnTo>
                      <a:pt x="378" y="738"/>
                    </a:lnTo>
                    <a:lnTo>
                      <a:pt x="408" y="753"/>
                    </a:lnTo>
                    <a:lnTo>
                      <a:pt x="440" y="768"/>
                    </a:lnTo>
                    <a:lnTo>
                      <a:pt x="472" y="781"/>
                    </a:lnTo>
                    <a:lnTo>
                      <a:pt x="504" y="795"/>
                    </a:lnTo>
                    <a:lnTo>
                      <a:pt x="538" y="806"/>
                    </a:lnTo>
                    <a:lnTo>
                      <a:pt x="572" y="816"/>
                    </a:lnTo>
                    <a:lnTo>
                      <a:pt x="607" y="825"/>
                    </a:lnTo>
                    <a:lnTo>
                      <a:pt x="642" y="831"/>
                    </a:lnTo>
                    <a:lnTo>
                      <a:pt x="678" y="836"/>
                    </a:lnTo>
                    <a:lnTo>
                      <a:pt x="715" y="840"/>
                    </a:lnTo>
                    <a:lnTo>
                      <a:pt x="753" y="841"/>
                    </a:lnTo>
                    <a:lnTo>
                      <a:pt x="753" y="841"/>
                    </a:lnTo>
                    <a:lnTo>
                      <a:pt x="790" y="840"/>
                    </a:lnTo>
                    <a:lnTo>
                      <a:pt x="826" y="836"/>
                    </a:lnTo>
                    <a:lnTo>
                      <a:pt x="863" y="831"/>
                    </a:lnTo>
                    <a:lnTo>
                      <a:pt x="899" y="825"/>
                    </a:lnTo>
                    <a:lnTo>
                      <a:pt x="934" y="816"/>
                    </a:lnTo>
                    <a:lnTo>
                      <a:pt x="967" y="806"/>
                    </a:lnTo>
                    <a:lnTo>
                      <a:pt x="1001" y="795"/>
                    </a:lnTo>
                    <a:lnTo>
                      <a:pt x="1033" y="781"/>
                    </a:lnTo>
                    <a:lnTo>
                      <a:pt x="1066" y="768"/>
                    </a:lnTo>
                    <a:lnTo>
                      <a:pt x="1096" y="753"/>
                    </a:lnTo>
                    <a:lnTo>
                      <a:pt x="1127" y="738"/>
                    </a:lnTo>
                    <a:lnTo>
                      <a:pt x="1156" y="721"/>
                    </a:lnTo>
                    <a:lnTo>
                      <a:pt x="1184" y="704"/>
                    </a:lnTo>
                    <a:lnTo>
                      <a:pt x="1211" y="686"/>
                    </a:lnTo>
                    <a:lnTo>
                      <a:pt x="1237" y="669"/>
                    </a:lnTo>
                    <a:lnTo>
                      <a:pt x="1262" y="650"/>
                    </a:lnTo>
                    <a:lnTo>
                      <a:pt x="1309" y="615"/>
                    </a:lnTo>
                    <a:lnTo>
                      <a:pt x="1350" y="580"/>
                    </a:lnTo>
                    <a:lnTo>
                      <a:pt x="1388" y="547"/>
                    </a:lnTo>
                    <a:lnTo>
                      <a:pt x="1419" y="517"/>
                    </a:lnTo>
                    <a:lnTo>
                      <a:pt x="1444" y="490"/>
                    </a:lnTo>
                    <a:lnTo>
                      <a:pt x="1464" y="470"/>
                    </a:lnTo>
                    <a:lnTo>
                      <a:pt x="1483" y="448"/>
                    </a:lnTo>
                    <a:lnTo>
                      <a:pt x="1505" y="421"/>
                    </a:lnTo>
                    <a:lnTo>
                      <a:pt x="1483" y="393"/>
                    </a:lnTo>
                    <a:close/>
                    <a:moveTo>
                      <a:pt x="770" y="753"/>
                    </a:moveTo>
                    <a:lnTo>
                      <a:pt x="770" y="753"/>
                    </a:lnTo>
                    <a:lnTo>
                      <a:pt x="753" y="754"/>
                    </a:lnTo>
                    <a:lnTo>
                      <a:pt x="753" y="754"/>
                    </a:lnTo>
                    <a:lnTo>
                      <a:pt x="735" y="753"/>
                    </a:lnTo>
                    <a:lnTo>
                      <a:pt x="735" y="753"/>
                    </a:lnTo>
                    <a:lnTo>
                      <a:pt x="708" y="750"/>
                    </a:lnTo>
                    <a:lnTo>
                      <a:pt x="682" y="746"/>
                    </a:lnTo>
                    <a:lnTo>
                      <a:pt x="657" y="739"/>
                    </a:lnTo>
                    <a:lnTo>
                      <a:pt x="632" y="730"/>
                    </a:lnTo>
                    <a:lnTo>
                      <a:pt x="608" y="720"/>
                    </a:lnTo>
                    <a:lnTo>
                      <a:pt x="584" y="708"/>
                    </a:lnTo>
                    <a:lnTo>
                      <a:pt x="563" y="694"/>
                    </a:lnTo>
                    <a:lnTo>
                      <a:pt x="542" y="679"/>
                    </a:lnTo>
                    <a:lnTo>
                      <a:pt x="523" y="661"/>
                    </a:lnTo>
                    <a:lnTo>
                      <a:pt x="506" y="643"/>
                    </a:lnTo>
                    <a:lnTo>
                      <a:pt x="488" y="623"/>
                    </a:lnTo>
                    <a:lnTo>
                      <a:pt x="474" y="602"/>
                    </a:lnTo>
                    <a:lnTo>
                      <a:pt x="461" y="580"/>
                    </a:lnTo>
                    <a:lnTo>
                      <a:pt x="450" y="557"/>
                    </a:lnTo>
                    <a:lnTo>
                      <a:pt x="440" y="533"/>
                    </a:lnTo>
                    <a:lnTo>
                      <a:pt x="431" y="508"/>
                    </a:lnTo>
                    <a:lnTo>
                      <a:pt x="347" y="530"/>
                    </a:lnTo>
                    <a:lnTo>
                      <a:pt x="347" y="530"/>
                    </a:lnTo>
                    <a:lnTo>
                      <a:pt x="357" y="562"/>
                    </a:lnTo>
                    <a:lnTo>
                      <a:pt x="368" y="592"/>
                    </a:lnTo>
                    <a:lnTo>
                      <a:pt x="383" y="620"/>
                    </a:lnTo>
                    <a:lnTo>
                      <a:pt x="400" y="648"/>
                    </a:lnTo>
                    <a:lnTo>
                      <a:pt x="400" y="648"/>
                    </a:lnTo>
                    <a:lnTo>
                      <a:pt x="375" y="633"/>
                    </a:lnTo>
                    <a:lnTo>
                      <a:pt x="350" y="618"/>
                    </a:lnTo>
                    <a:lnTo>
                      <a:pt x="304" y="587"/>
                    </a:lnTo>
                    <a:lnTo>
                      <a:pt x="262" y="554"/>
                    </a:lnTo>
                    <a:lnTo>
                      <a:pt x="224" y="523"/>
                    </a:lnTo>
                    <a:lnTo>
                      <a:pt x="189" y="493"/>
                    </a:lnTo>
                    <a:lnTo>
                      <a:pt x="160" y="466"/>
                    </a:lnTo>
                    <a:lnTo>
                      <a:pt x="135" y="441"/>
                    </a:lnTo>
                    <a:lnTo>
                      <a:pt x="115" y="421"/>
                    </a:lnTo>
                    <a:lnTo>
                      <a:pt x="115" y="421"/>
                    </a:lnTo>
                    <a:lnTo>
                      <a:pt x="135" y="401"/>
                    </a:lnTo>
                    <a:lnTo>
                      <a:pt x="160" y="376"/>
                    </a:lnTo>
                    <a:lnTo>
                      <a:pt x="190" y="348"/>
                    </a:lnTo>
                    <a:lnTo>
                      <a:pt x="224" y="318"/>
                    </a:lnTo>
                    <a:lnTo>
                      <a:pt x="262" y="287"/>
                    </a:lnTo>
                    <a:lnTo>
                      <a:pt x="304" y="255"/>
                    </a:lnTo>
                    <a:lnTo>
                      <a:pt x="350" y="223"/>
                    </a:lnTo>
                    <a:lnTo>
                      <a:pt x="375" y="208"/>
                    </a:lnTo>
                    <a:lnTo>
                      <a:pt x="400" y="193"/>
                    </a:lnTo>
                    <a:lnTo>
                      <a:pt x="400" y="193"/>
                    </a:lnTo>
                    <a:lnTo>
                      <a:pt x="383" y="221"/>
                    </a:lnTo>
                    <a:lnTo>
                      <a:pt x="368" y="250"/>
                    </a:lnTo>
                    <a:lnTo>
                      <a:pt x="357" y="280"/>
                    </a:lnTo>
                    <a:lnTo>
                      <a:pt x="347" y="311"/>
                    </a:lnTo>
                    <a:lnTo>
                      <a:pt x="431" y="333"/>
                    </a:lnTo>
                    <a:lnTo>
                      <a:pt x="431" y="333"/>
                    </a:lnTo>
                    <a:lnTo>
                      <a:pt x="440" y="308"/>
                    </a:lnTo>
                    <a:lnTo>
                      <a:pt x="450" y="285"/>
                    </a:lnTo>
                    <a:lnTo>
                      <a:pt x="461" y="261"/>
                    </a:lnTo>
                    <a:lnTo>
                      <a:pt x="474" y="240"/>
                    </a:lnTo>
                    <a:lnTo>
                      <a:pt x="488" y="218"/>
                    </a:lnTo>
                    <a:lnTo>
                      <a:pt x="506" y="198"/>
                    </a:lnTo>
                    <a:lnTo>
                      <a:pt x="523" y="180"/>
                    </a:lnTo>
                    <a:lnTo>
                      <a:pt x="542" y="162"/>
                    </a:lnTo>
                    <a:lnTo>
                      <a:pt x="563" y="147"/>
                    </a:lnTo>
                    <a:lnTo>
                      <a:pt x="584" y="133"/>
                    </a:lnTo>
                    <a:lnTo>
                      <a:pt x="608" y="121"/>
                    </a:lnTo>
                    <a:lnTo>
                      <a:pt x="632" y="111"/>
                    </a:lnTo>
                    <a:lnTo>
                      <a:pt x="657" y="102"/>
                    </a:lnTo>
                    <a:lnTo>
                      <a:pt x="682" y="95"/>
                    </a:lnTo>
                    <a:lnTo>
                      <a:pt x="708" y="91"/>
                    </a:lnTo>
                    <a:lnTo>
                      <a:pt x="735" y="89"/>
                    </a:lnTo>
                    <a:lnTo>
                      <a:pt x="735" y="89"/>
                    </a:lnTo>
                    <a:lnTo>
                      <a:pt x="753" y="87"/>
                    </a:lnTo>
                    <a:lnTo>
                      <a:pt x="753" y="87"/>
                    </a:lnTo>
                    <a:lnTo>
                      <a:pt x="770" y="89"/>
                    </a:lnTo>
                    <a:lnTo>
                      <a:pt x="770" y="89"/>
                    </a:lnTo>
                    <a:lnTo>
                      <a:pt x="786" y="90"/>
                    </a:lnTo>
                    <a:lnTo>
                      <a:pt x="803" y="91"/>
                    </a:lnTo>
                    <a:lnTo>
                      <a:pt x="818" y="95"/>
                    </a:lnTo>
                    <a:lnTo>
                      <a:pt x="834" y="97"/>
                    </a:lnTo>
                    <a:lnTo>
                      <a:pt x="849" y="102"/>
                    </a:lnTo>
                    <a:lnTo>
                      <a:pt x="864" y="107"/>
                    </a:lnTo>
                    <a:lnTo>
                      <a:pt x="879" y="112"/>
                    </a:lnTo>
                    <a:lnTo>
                      <a:pt x="892" y="118"/>
                    </a:lnTo>
                    <a:lnTo>
                      <a:pt x="921" y="133"/>
                    </a:lnTo>
                    <a:lnTo>
                      <a:pt x="946" y="151"/>
                    </a:lnTo>
                    <a:lnTo>
                      <a:pt x="971" y="170"/>
                    </a:lnTo>
                    <a:lnTo>
                      <a:pt x="994" y="191"/>
                    </a:lnTo>
                    <a:lnTo>
                      <a:pt x="1014" y="215"/>
                    </a:lnTo>
                    <a:lnTo>
                      <a:pt x="1031" y="240"/>
                    </a:lnTo>
                    <a:lnTo>
                      <a:pt x="1047" y="267"/>
                    </a:lnTo>
                    <a:lnTo>
                      <a:pt x="1061" y="294"/>
                    </a:lnTo>
                    <a:lnTo>
                      <a:pt x="1066" y="309"/>
                    </a:lnTo>
                    <a:lnTo>
                      <a:pt x="1071" y="324"/>
                    </a:lnTo>
                    <a:lnTo>
                      <a:pt x="1075" y="339"/>
                    </a:lnTo>
                    <a:lnTo>
                      <a:pt x="1078" y="356"/>
                    </a:lnTo>
                    <a:lnTo>
                      <a:pt x="1082" y="372"/>
                    </a:lnTo>
                    <a:lnTo>
                      <a:pt x="1083" y="388"/>
                    </a:lnTo>
                    <a:lnTo>
                      <a:pt x="1085" y="404"/>
                    </a:lnTo>
                    <a:lnTo>
                      <a:pt x="1085" y="421"/>
                    </a:lnTo>
                    <a:lnTo>
                      <a:pt x="1085" y="421"/>
                    </a:lnTo>
                    <a:lnTo>
                      <a:pt x="1085" y="437"/>
                    </a:lnTo>
                    <a:lnTo>
                      <a:pt x="1083" y="453"/>
                    </a:lnTo>
                    <a:lnTo>
                      <a:pt x="1082" y="469"/>
                    </a:lnTo>
                    <a:lnTo>
                      <a:pt x="1078" y="485"/>
                    </a:lnTo>
                    <a:lnTo>
                      <a:pt x="1075" y="502"/>
                    </a:lnTo>
                    <a:lnTo>
                      <a:pt x="1071" y="517"/>
                    </a:lnTo>
                    <a:lnTo>
                      <a:pt x="1066" y="532"/>
                    </a:lnTo>
                    <a:lnTo>
                      <a:pt x="1061" y="547"/>
                    </a:lnTo>
                    <a:lnTo>
                      <a:pt x="1047" y="574"/>
                    </a:lnTo>
                    <a:lnTo>
                      <a:pt x="1031" y="602"/>
                    </a:lnTo>
                    <a:lnTo>
                      <a:pt x="1014" y="627"/>
                    </a:lnTo>
                    <a:lnTo>
                      <a:pt x="994" y="650"/>
                    </a:lnTo>
                    <a:lnTo>
                      <a:pt x="971" y="671"/>
                    </a:lnTo>
                    <a:lnTo>
                      <a:pt x="946" y="690"/>
                    </a:lnTo>
                    <a:lnTo>
                      <a:pt x="921" y="708"/>
                    </a:lnTo>
                    <a:lnTo>
                      <a:pt x="892" y="723"/>
                    </a:lnTo>
                    <a:lnTo>
                      <a:pt x="879" y="729"/>
                    </a:lnTo>
                    <a:lnTo>
                      <a:pt x="864" y="734"/>
                    </a:lnTo>
                    <a:lnTo>
                      <a:pt x="849" y="739"/>
                    </a:lnTo>
                    <a:lnTo>
                      <a:pt x="834" y="744"/>
                    </a:lnTo>
                    <a:lnTo>
                      <a:pt x="818" y="746"/>
                    </a:lnTo>
                    <a:lnTo>
                      <a:pt x="803" y="750"/>
                    </a:lnTo>
                    <a:lnTo>
                      <a:pt x="786" y="751"/>
                    </a:lnTo>
                    <a:lnTo>
                      <a:pt x="770" y="753"/>
                    </a:lnTo>
                    <a:lnTo>
                      <a:pt x="770" y="753"/>
                    </a:lnTo>
                    <a:close/>
                    <a:moveTo>
                      <a:pt x="1106" y="648"/>
                    </a:moveTo>
                    <a:lnTo>
                      <a:pt x="1106" y="648"/>
                    </a:lnTo>
                    <a:lnTo>
                      <a:pt x="1121" y="623"/>
                    </a:lnTo>
                    <a:lnTo>
                      <a:pt x="1135" y="597"/>
                    </a:lnTo>
                    <a:lnTo>
                      <a:pt x="1146" y="569"/>
                    </a:lnTo>
                    <a:lnTo>
                      <a:pt x="1156" y="540"/>
                    </a:lnTo>
                    <a:lnTo>
                      <a:pt x="1163" y="512"/>
                    </a:lnTo>
                    <a:lnTo>
                      <a:pt x="1168" y="482"/>
                    </a:lnTo>
                    <a:lnTo>
                      <a:pt x="1172" y="452"/>
                    </a:lnTo>
                    <a:lnTo>
                      <a:pt x="1173" y="421"/>
                    </a:lnTo>
                    <a:lnTo>
                      <a:pt x="1173" y="421"/>
                    </a:lnTo>
                    <a:lnTo>
                      <a:pt x="1172" y="389"/>
                    </a:lnTo>
                    <a:lnTo>
                      <a:pt x="1168" y="359"/>
                    </a:lnTo>
                    <a:lnTo>
                      <a:pt x="1163" y="329"/>
                    </a:lnTo>
                    <a:lnTo>
                      <a:pt x="1155" y="301"/>
                    </a:lnTo>
                    <a:lnTo>
                      <a:pt x="1146" y="272"/>
                    </a:lnTo>
                    <a:lnTo>
                      <a:pt x="1135" y="245"/>
                    </a:lnTo>
                    <a:lnTo>
                      <a:pt x="1121" y="218"/>
                    </a:lnTo>
                    <a:lnTo>
                      <a:pt x="1106" y="193"/>
                    </a:lnTo>
                    <a:lnTo>
                      <a:pt x="1106" y="193"/>
                    </a:lnTo>
                    <a:lnTo>
                      <a:pt x="1131" y="208"/>
                    </a:lnTo>
                    <a:lnTo>
                      <a:pt x="1155" y="223"/>
                    </a:lnTo>
                    <a:lnTo>
                      <a:pt x="1201" y="255"/>
                    </a:lnTo>
                    <a:lnTo>
                      <a:pt x="1243" y="287"/>
                    </a:lnTo>
                    <a:lnTo>
                      <a:pt x="1282" y="318"/>
                    </a:lnTo>
                    <a:lnTo>
                      <a:pt x="1315" y="348"/>
                    </a:lnTo>
                    <a:lnTo>
                      <a:pt x="1345" y="376"/>
                    </a:lnTo>
                    <a:lnTo>
                      <a:pt x="1370" y="401"/>
                    </a:lnTo>
                    <a:lnTo>
                      <a:pt x="1389" y="421"/>
                    </a:lnTo>
                    <a:lnTo>
                      <a:pt x="1389" y="421"/>
                    </a:lnTo>
                    <a:lnTo>
                      <a:pt x="1370" y="441"/>
                    </a:lnTo>
                    <a:lnTo>
                      <a:pt x="1345" y="466"/>
                    </a:lnTo>
                    <a:lnTo>
                      <a:pt x="1315" y="493"/>
                    </a:lnTo>
                    <a:lnTo>
                      <a:pt x="1282" y="523"/>
                    </a:lnTo>
                    <a:lnTo>
                      <a:pt x="1243" y="554"/>
                    </a:lnTo>
                    <a:lnTo>
                      <a:pt x="1201" y="587"/>
                    </a:lnTo>
                    <a:lnTo>
                      <a:pt x="1155" y="618"/>
                    </a:lnTo>
                    <a:lnTo>
                      <a:pt x="1131" y="633"/>
                    </a:lnTo>
                    <a:lnTo>
                      <a:pt x="1106" y="648"/>
                    </a:lnTo>
                    <a:lnTo>
                      <a:pt x="1106" y="648"/>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pic>
        <p:nvPicPr>
          <p:cNvPr id="155" name="Grafika 154" descr="Zarządzanie">
            <a:extLst>
              <a:ext uri="{FF2B5EF4-FFF2-40B4-BE49-F238E27FC236}">
                <a16:creationId xmlns:a16="http://schemas.microsoft.com/office/drawing/2014/main" id="{8FFAAB23-D8E3-4B2D-BE85-ABBEF3283FC2}"/>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96880" y="3204064"/>
            <a:ext cx="317840" cy="317840"/>
          </a:xfrm>
          <a:prstGeom prst="rect">
            <a:avLst/>
          </a:prstGeom>
        </p:spPr>
      </p:pic>
      <p:graphicFrame>
        <p:nvGraphicFramePr>
          <p:cNvPr id="16" name="Tabela 15">
            <a:extLst>
              <a:ext uri="{FF2B5EF4-FFF2-40B4-BE49-F238E27FC236}">
                <a16:creationId xmlns:a16="http://schemas.microsoft.com/office/drawing/2014/main" id="{57BE33DB-768E-4A91-8BF0-EF36BA0C0D80}"/>
              </a:ext>
            </a:extLst>
          </p:cNvPr>
          <p:cNvGraphicFramePr>
            <a:graphicFrameLocks noGrp="1"/>
          </p:cNvGraphicFramePr>
          <p:nvPr>
            <p:extLst>
              <p:ext uri="{D42A27DB-BD31-4B8C-83A1-F6EECF244321}">
                <p14:modId xmlns:p14="http://schemas.microsoft.com/office/powerpoint/2010/main" val="2637074511"/>
              </p:ext>
            </p:extLst>
          </p:nvPr>
        </p:nvGraphicFramePr>
        <p:xfrm>
          <a:off x="755575" y="4747503"/>
          <a:ext cx="7704459" cy="465415"/>
        </p:xfrm>
        <a:graphic>
          <a:graphicData uri="http://schemas.openxmlformats.org/drawingml/2006/table">
            <a:tbl>
              <a:tblPr firstRow="1" bandRow="1">
                <a:tableStyleId>{5C22544A-7EE6-4342-B048-85BDC9FD1C3A}</a:tableStyleId>
              </a:tblPr>
              <a:tblGrid>
                <a:gridCol w="1100637">
                  <a:extLst>
                    <a:ext uri="{9D8B030D-6E8A-4147-A177-3AD203B41FA5}">
                      <a16:colId xmlns:a16="http://schemas.microsoft.com/office/drawing/2014/main" val="2938667892"/>
                    </a:ext>
                  </a:extLst>
                </a:gridCol>
                <a:gridCol w="1100637">
                  <a:extLst>
                    <a:ext uri="{9D8B030D-6E8A-4147-A177-3AD203B41FA5}">
                      <a16:colId xmlns:a16="http://schemas.microsoft.com/office/drawing/2014/main" val="411925587"/>
                    </a:ext>
                  </a:extLst>
                </a:gridCol>
                <a:gridCol w="1100637">
                  <a:extLst>
                    <a:ext uri="{9D8B030D-6E8A-4147-A177-3AD203B41FA5}">
                      <a16:colId xmlns:a16="http://schemas.microsoft.com/office/drawing/2014/main" val="3608420190"/>
                    </a:ext>
                  </a:extLst>
                </a:gridCol>
                <a:gridCol w="1100637">
                  <a:extLst>
                    <a:ext uri="{9D8B030D-6E8A-4147-A177-3AD203B41FA5}">
                      <a16:colId xmlns:a16="http://schemas.microsoft.com/office/drawing/2014/main" val="2823064476"/>
                    </a:ext>
                  </a:extLst>
                </a:gridCol>
                <a:gridCol w="1100637">
                  <a:extLst>
                    <a:ext uri="{9D8B030D-6E8A-4147-A177-3AD203B41FA5}">
                      <a16:colId xmlns:a16="http://schemas.microsoft.com/office/drawing/2014/main" val="608497383"/>
                    </a:ext>
                  </a:extLst>
                </a:gridCol>
                <a:gridCol w="1100637">
                  <a:extLst>
                    <a:ext uri="{9D8B030D-6E8A-4147-A177-3AD203B41FA5}">
                      <a16:colId xmlns:a16="http://schemas.microsoft.com/office/drawing/2014/main" val="2785033403"/>
                    </a:ext>
                  </a:extLst>
                </a:gridCol>
                <a:gridCol w="1100637">
                  <a:extLst>
                    <a:ext uri="{9D8B030D-6E8A-4147-A177-3AD203B41FA5}">
                      <a16:colId xmlns:a16="http://schemas.microsoft.com/office/drawing/2014/main" val="2400600198"/>
                    </a:ext>
                  </a:extLst>
                </a:gridCol>
              </a:tblGrid>
              <a:tr h="370840">
                <a:tc>
                  <a:txBody>
                    <a:bodyPr/>
                    <a:lstStyle/>
                    <a:p>
                      <a:pPr algn="ctr" fontAlgn="ctr"/>
                      <a:r>
                        <a:rPr lang="pl-PL" sz="1000" b="0" u="none" strike="noStrike">
                          <a:solidFill>
                            <a:schemeClr val="tx1"/>
                          </a:solidFill>
                          <a:effectLst/>
                        </a:rPr>
                        <a:t>z mediów ogólnie</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książek</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opinii innych, najbliższego otoczenia</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kampanii społecznych</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ze szkoły/uczelni</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urzędu miasta/ gminy, </a:t>
                      </a:r>
                    </a:p>
                    <a:p>
                      <a:pPr algn="ctr" fontAlgn="ctr"/>
                      <a:r>
                        <a:rPr lang="pl-PL" sz="1000" b="0" u="none" strike="noStrike">
                          <a:solidFill>
                            <a:schemeClr val="tx1"/>
                          </a:solidFill>
                          <a:effectLst/>
                        </a:rPr>
                        <a:t>z lokalnych ogłoszeń</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u="none" strike="noStrike">
                          <a:solidFill>
                            <a:schemeClr val="tx1"/>
                          </a:solidFill>
                          <a:effectLst/>
                        </a:rPr>
                        <a:t>z miejsca pracy</a:t>
                      </a:r>
                      <a:endParaRPr lang="pl-PL" sz="1000" b="0" i="0" u="none" strike="noStrike">
                        <a:solidFill>
                          <a:schemeClr val="tx1"/>
                        </a:solidFill>
                        <a:effectLst/>
                        <a:latin typeface="Century Gothic" panose="020B0502020202020204" pitchFamily="34" charset="0"/>
                      </a:endParaRPr>
                    </a:p>
                    <a:p>
                      <a:pPr algn="ctr" fontAlgn="ct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157" name="Grupa 156">
            <a:extLst>
              <a:ext uri="{FF2B5EF4-FFF2-40B4-BE49-F238E27FC236}">
                <a16:creationId xmlns:a16="http://schemas.microsoft.com/office/drawing/2014/main" id="{3933DC47-5CAE-461D-AA47-568A8D6B2362}"/>
              </a:ext>
            </a:extLst>
          </p:cNvPr>
          <p:cNvGrpSpPr>
            <a:grpSpLocks noChangeAspect="1"/>
          </p:cNvGrpSpPr>
          <p:nvPr/>
        </p:nvGrpSpPr>
        <p:grpSpPr>
          <a:xfrm>
            <a:off x="3403811" y="4503303"/>
            <a:ext cx="232863" cy="255219"/>
            <a:chOff x="5308601" y="2590800"/>
            <a:chExt cx="595313" cy="652463"/>
          </a:xfrm>
          <a:solidFill>
            <a:srgbClr val="CDCDCD"/>
          </a:solidFill>
        </p:grpSpPr>
        <p:sp>
          <p:nvSpPr>
            <p:cNvPr id="158" name="Freeform 9">
              <a:extLst>
                <a:ext uri="{FF2B5EF4-FFF2-40B4-BE49-F238E27FC236}">
                  <a16:creationId xmlns:a16="http://schemas.microsoft.com/office/drawing/2014/main" id="{26DDE1BB-DEE5-430F-9465-C4DDE4F1EEFC}"/>
                </a:ext>
              </a:extLst>
            </p:cNvPr>
            <p:cNvSpPr>
              <a:spLocks noEditPoints="1"/>
            </p:cNvSpPr>
            <p:nvPr/>
          </p:nvSpPr>
          <p:spPr bwMode="auto">
            <a:xfrm>
              <a:off x="5675313" y="2992438"/>
              <a:ext cx="228600" cy="250825"/>
            </a:xfrm>
            <a:custGeom>
              <a:avLst/>
              <a:gdLst>
                <a:gd name="T0" fmla="*/ 420 w 1004"/>
                <a:gd name="T1" fmla="*/ 1 h 1101"/>
                <a:gd name="T2" fmla="*/ 320 w 1004"/>
                <a:gd name="T3" fmla="*/ 16 h 1101"/>
                <a:gd name="T4" fmla="*/ 228 w 1004"/>
                <a:gd name="T5" fmla="*/ 48 h 1101"/>
                <a:gd name="T6" fmla="*/ 144 w 1004"/>
                <a:gd name="T7" fmla="*/ 95 h 1101"/>
                <a:gd name="T8" fmla="*/ 70 w 1004"/>
                <a:gd name="T9" fmla="*/ 156 h 1101"/>
                <a:gd name="T10" fmla="*/ 7 w 1004"/>
                <a:gd name="T11" fmla="*/ 228 h 1101"/>
                <a:gd name="T12" fmla="*/ 0 w 1004"/>
                <a:gd name="T13" fmla="*/ 861 h 1101"/>
                <a:gd name="T14" fmla="*/ 62 w 1004"/>
                <a:gd name="T15" fmla="*/ 937 h 1101"/>
                <a:gd name="T16" fmla="*/ 137 w 1004"/>
                <a:gd name="T17" fmla="*/ 1000 h 1101"/>
                <a:gd name="T18" fmla="*/ 223 w 1004"/>
                <a:gd name="T19" fmla="*/ 1049 h 1101"/>
                <a:gd name="T20" fmla="*/ 317 w 1004"/>
                <a:gd name="T21" fmla="*/ 1084 h 1101"/>
                <a:gd name="T22" fmla="*/ 419 w 1004"/>
                <a:gd name="T23" fmla="*/ 1100 h 1101"/>
                <a:gd name="T24" fmla="*/ 482 w 1004"/>
                <a:gd name="T25" fmla="*/ 1100 h 1101"/>
                <a:gd name="T26" fmla="*/ 564 w 1004"/>
                <a:gd name="T27" fmla="*/ 1089 h 1101"/>
                <a:gd name="T28" fmla="*/ 642 w 1004"/>
                <a:gd name="T29" fmla="*/ 1068 h 1101"/>
                <a:gd name="T30" fmla="*/ 715 w 1004"/>
                <a:gd name="T31" fmla="*/ 1034 h 1101"/>
                <a:gd name="T32" fmla="*/ 783 w 1004"/>
                <a:gd name="T33" fmla="*/ 991 h 1101"/>
                <a:gd name="T34" fmla="*/ 843 w 1004"/>
                <a:gd name="T35" fmla="*/ 939 h 1101"/>
                <a:gd name="T36" fmla="*/ 894 w 1004"/>
                <a:gd name="T37" fmla="*/ 880 h 1101"/>
                <a:gd name="T38" fmla="*/ 937 w 1004"/>
                <a:gd name="T39" fmla="*/ 812 h 1101"/>
                <a:gd name="T40" fmla="*/ 970 w 1004"/>
                <a:gd name="T41" fmla="*/ 740 h 1101"/>
                <a:gd name="T42" fmla="*/ 993 w 1004"/>
                <a:gd name="T43" fmla="*/ 661 h 1101"/>
                <a:gd name="T44" fmla="*/ 1004 w 1004"/>
                <a:gd name="T45" fmla="*/ 579 h 1101"/>
                <a:gd name="T46" fmla="*/ 1004 w 1004"/>
                <a:gd name="T47" fmla="*/ 522 h 1101"/>
                <a:gd name="T48" fmla="*/ 993 w 1004"/>
                <a:gd name="T49" fmla="*/ 439 h 1101"/>
                <a:gd name="T50" fmla="*/ 970 w 1004"/>
                <a:gd name="T51" fmla="*/ 361 h 1101"/>
                <a:gd name="T52" fmla="*/ 937 w 1004"/>
                <a:gd name="T53" fmla="*/ 287 h 1101"/>
                <a:gd name="T54" fmla="*/ 894 w 1004"/>
                <a:gd name="T55" fmla="*/ 221 h 1101"/>
                <a:gd name="T56" fmla="*/ 843 w 1004"/>
                <a:gd name="T57" fmla="*/ 161 h 1101"/>
                <a:gd name="T58" fmla="*/ 783 w 1004"/>
                <a:gd name="T59" fmla="*/ 109 h 1101"/>
                <a:gd name="T60" fmla="*/ 715 w 1004"/>
                <a:gd name="T61" fmla="*/ 66 h 1101"/>
                <a:gd name="T62" fmla="*/ 642 w 1004"/>
                <a:gd name="T63" fmla="*/ 33 h 1101"/>
                <a:gd name="T64" fmla="*/ 564 w 1004"/>
                <a:gd name="T65" fmla="*/ 11 h 1101"/>
                <a:gd name="T66" fmla="*/ 482 w 1004"/>
                <a:gd name="T67" fmla="*/ 0 h 1101"/>
                <a:gd name="T68" fmla="*/ 486 w 1004"/>
                <a:gd name="T69" fmla="*/ 378 h 1101"/>
                <a:gd name="T70" fmla="*/ 467 w 1004"/>
                <a:gd name="T71" fmla="*/ 376 h 1101"/>
                <a:gd name="T72" fmla="*/ 440 w 1004"/>
                <a:gd name="T73" fmla="*/ 367 h 1101"/>
                <a:gd name="T74" fmla="*/ 417 w 1004"/>
                <a:gd name="T75" fmla="*/ 349 h 1101"/>
                <a:gd name="T76" fmla="*/ 400 w 1004"/>
                <a:gd name="T77" fmla="*/ 328 h 1101"/>
                <a:gd name="T78" fmla="*/ 391 w 1004"/>
                <a:gd name="T79" fmla="*/ 301 h 1101"/>
                <a:gd name="T80" fmla="*/ 389 w 1004"/>
                <a:gd name="T81" fmla="*/ 281 h 1101"/>
                <a:gd name="T82" fmla="*/ 393 w 1004"/>
                <a:gd name="T83" fmla="*/ 252 h 1101"/>
                <a:gd name="T84" fmla="*/ 406 w 1004"/>
                <a:gd name="T85" fmla="*/ 227 h 1101"/>
                <a:gd name="T86" fmla="*/ 424 w 1004"/>
                <a:gd name="T87" fmla="*/ 206 h 1101"/>
                <a:gd name="T88" fmla="*/ 449 w 1004"/>
                <a:gd name="T89" fmla="*/ 192 h 1101"/>
                <a:gd name="T90" fmla="*/ 476 w 1004"/>
                <a:gd name="T91" fmla="*/ 184 h 1101"/>
                <a:gd name="T92" fmla="*/ 496 w 1004"/>
                <a:gd name="T93" fmla="*/ 184 h 1101"/>
                <a:gd name="T94" fmla="*/ 524 w 1004"/>
                <a:gd name="T95" fmla="*/ 192 h 1101"/>
                <a:gd name="T96" fmla="*/ 548 w 1004"/>
                <a:gd name="T97" fmla="*/ 206 h 1101"/>
                <a:gd name="T98" fmla="*/ 566 w 1004"/>
                <a:gd name="T99" fmla="*/ 227 h 1101"/>
                <a:gd name="T100" fmla="*/ 578 w 1004"/>
                <a:gd name="T101" fmla="*/ 252 h 1101"/>
                <a:gd name="T102" fmla="*/ 584 w 1004"/>
                <a:gd name="T103" fmla="*/ 281 h 1101"/>
                <a:gd name="T104" fmla="*/ 581 w 1004"/>
                <a:gd name="T105" fmla="*/ 301 h 1101"/>
                <a:gd name="T106" fmla="*/ 572 w 1004"/>
                <a:gd name="T107" fmla="*/ 328 h 1101"/>
                <a:gd name="T108" fmla="*/ 555 w 1004"/>
                <a:gd name="T109" fmla="*/ 349 h 1101"/>
                <a:gd name="T110" fmla="*/ 532 w 1004"/>
                <a:gd name="T111" fmla="*/ 367 h 1101"/>
                <a:gd name="T112" fmla="*/ 505 w 1004"/>
                <a:gd name="T113" fmla="*/ 376 h 1101"/>
                <a:gd name="T114" fmla="*/ 486 w 1004"/>
                <a:gd name="T115" fmla="*/ 378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4" h="1101">
                  <a:moveTo>
                    <a:pt x="454" y="0"/>
                  </a:moveTo>
                  <a:lnTo>
                    <a:pt x="454" y="0"/>
                  </a:lnTo>
                  <a:lnTo>
                    <a:pt x="420" y="1"/>
                  </a:lnTo>
                  <a:lnTo>
                    <a:pt x="385" y="3"/>
                  </a:lnTo>
                  <a:lnTo>
                    <a:pt x="353" y="9"/>
                  </a:lnTo>
                  <a:lnTo>
                    <a:pt x="320" y="16"/>
                  </a:lnTo>
                  <a:lnTo>
                    <a:pt x="289" y="25"/>
                  </a:lnTo>
                  <a:lnTo>
                    <a:pt x="258" y="35"/>
                  </a:lnTo>
                  <a:lnTo>
                    <a:pt x="228" y="48"/>
                  </a:lnTo>
                  <a:lnTo>
                    <a:pt x="199" y="62"/>
                  </a:lnTo>
                  <a:lnTo>
                    <a:pt x="171" y="78"/>
                  </a:lnTo>
                  <a:lnTo>
                    <a:pt x="144" y="95"/>
                  </a:lnTo>
                  <a:lnTo>
                    <a:pt x="119" y="114"/>
                  </a:lnTo>
                  <a:lnTo>
                    <a:pt x="93" y="134"/>
                  </a:lnTo>
                  <a:lnTo>
                    <a:pt x="70" y="156"/>
                  </a:lnTo>
                  <a:lnTo>
                    <a:pt x="48" y="179"/>
                  </a:lnTo>
                  <a:lnTo>
                    <a:pt x="26" y="204"/>
                  </a:lnTo>
                  <a:lnTo>
                    <a:pt x="7" y="228"/>
                  </a:lnTo>
                  <a:lnTo>
                    <a:pt x="319" y="540"/>
                  </a:lnTo>
                  <a:lnTo>
                    <a:pt x="0" y="861"/>
                  </a:lnTo>
                  <a:lnTo>
                    <a:pt x="0" y="861"/>
                  </a:lnTo>
                  <a:lnTo>
                    <a:pt x="19" y="888"/>
                  </a:lnTo>
                  <a:lnTo>
                    <a:pt x="39" y="912"/>
                  </a:lnTo>
                  <a:lnTo>
                    <a:pt x="62" y="937"/>
                  </a:lnTo>
                  <a:lnTo>
                    <a:pt x="85" y="959"/>
                  </a:lnTo>
                  <a:lnTo>
                    <a:pt x="110" y="981"/>
                  </a:lnTo>
                  <a:lnTo>
                    <a:pt x="137" y="1000"/>
                  </a:lnTo>
                  <a:lnTo>
                    <a:pt x="165" y="1018"/>
                  </a:lnTo>
                  <a:lnTo>
                    <a:pt x="193" y="1035"/>
                  </a:lnTo>
                  <a:lnTo>
                    <a:pt x="223" y="1049"/>
                  </a:lnTo>
                  <a:lnTo>
                    <a:pt x="253" y="1063"/>
                  </a:lnTo>
                  <a:lnTo>
                    <a:pt x="285" y="1074"/>
                  </a:lnTo>
                  <a:lnTo>
                    <a:pt x="317" y="1084"/>
                  </a:lnTo>
                  <a:lnTo>
                    <a:pt x="350" y="1091"/>
                  </a:lnTo>
                  <a:lnTo>
                    <a:pt x="384" y="1097"/>
                  </a:lnTo>
                  <a:lnTo>
                    <a:pt x="419" y="1100"/>
                  </a:lnTo>
                  <a:lnTo>
                    <a:pt x="454" y="1101"/>
                  </a:lnTo>
                  <a:lnTo>
                    <a:pt x="454" y="1101"/>
                  </a:lnTo>
                  <a:lnTo>
                    <a:pt x="482" y="1100"/>
                  </a:lnTo>
                  <a:lnTo>
                    <a:pt x="510" y="1098"/>
                  </a:lnTo>
                  <a:lnTo>
                    <a:pt x="537" y="1094"/>
                  </a:lnTo>
                  <a:lnTo>
                    <a:pt x="564" y="1089"/>
                  </a:lnTo>
                  <a:lnTo>
                    <a:pt x="591" y="1084"/>
                  </a:lnTo>
                  <a:lnTo>
                    <a:pt x="617" y="1076"/>
                  </a:lnTo>
                  <a:lnTo>
                    <a:pt x="642" y="1068"/>
                  </a:lnTo>
                  <a:lnTo>
                    <a:pt x="668" y="1058"/>
                  </a:lnTo>
                  <a:lnTo>
                    <a:pt x="692" y="1046"/>
                  </a:lnTo>
                  <a:lnTo>
                    <a:pt x="715" y="1034"/>
                  </a:lnTo>
                  <a:lnTo>
                    <a:pt x="739" y="1021"/>
                  </a:lnTo>
                  <a:lnTo>
                    <a:pt x="761" y="1006"/>
                  </a:lnTo>
                  <a:lnTo>
                    <a:pt x="783" y="991"/>
                  </a:lnTo>
                  <a:lnTo>
                    <a:pt x="803" y="975"/>
                  </a:lnTo>
                  <a:lnTo>
                    <a:pt x="824" y="957"/>
                  </a:lnTo>
                  <a:lnTo>
                    <a:pt x="843" y="939"/>
                  </a:lnTo>
                  <a:lnTo>
                    <a:pt x="861" y="921"/>
                  </a:lnTo>
                  <a:lnTo>
                    <a:pt x="878" y="900"/>
                  </a:lnTo>
                  <a:lnTo>
                    <a:pt x="894" y="880"/>
                  </a:lnTo>
                  <a:lnTo>
                    <a:pt x="910" y="857"/>
                  </a:lnTo>
                  <a:lnTo>
                    <a:pt x="924" y="836"/>
                  </a:lnTo>
                  <a:lnTo>
                    <a:pt x="937" y="812"/>
                  </a:lnTo>
                  <a:lnTo>
                    <a:pt x="950" y="789"/>
                  </a:lnTo>
                  <a:lnTo>
                    <a:pt x="961" y="764"/>
                  </a:lnTo>
                  <a:lnTo>
                    <a:pt x="970" y="740"/>
                  </a:lnTo>
                  <a:lnTo>
                    <a:pt x="979" y="714"/>
                  </a:lnTo>
                  <a:lnTo>
                    <a:pt x="986" y="688"/>
                  </a:lnTo>
                  <a:lnTo>
                    <a:pt x="993" y="661"/>
                  </a:lnTo>
                  <a:lnTo>
                    <a:pt x="997" y="633"/>
                  </a:lnTo>
                  <a:lnTo>
                    <a:pt x="1001" y="607"/>
                  </a:lnTo>
                  <a:lnTo>
                    <a:pt x="1004" y="579"/>
                  </a:lnTo>
                  <a:lnTo>
                    <a:pt x="1004" y="550"/>
                  </a:lnTo>
                  <a:lnTo>
                    <a:pt x="1004" y="550"/>
                  </a:lnTo>
                  <a:lnTo>
                    <a:pt x="1004" y="522"/>
                  </a:lnTo>
                  <a:lnTo>
                    <a:pt x="1001" y="494"/>
                  </a:lnTo>
                  <a:lnTo>
                    <a:pt x="997" y="466"/>
                  </a:lnTo>
                  <a:lnTo>
                    <a:pt x="993" y="439"/>
                  </a:lnTo>
                  <a:lnTo>
                    <a:pt x="986" y="413"/>
                  </a:lnTo>
                  <a:lnTo>
                    <a:pt x="979" y="386"/>
                  </a:lnTo>
                  <a:lnTo>
                    <a:pt x="970" y="361"/>
                  </a:lnTo>
                  <a:lnTo>
                    <a:pt x="961" y="335"/>
                  </a:lnTo>
                  <a:lnTo>
                    <a:pt x="950" y="312"/>
                  </a:lnTo>
                  <a:lnTo>
                    <a:pt x="937" y="287"/>
                  </a:lnTo>
                  <a:lnTo>
                    <a:pt x="924" y="265"/>
                  </a:lnTo>
                  <a:lnTo>
                    <a:pt x="910" y="242"/>
                  </a:lnTo>
                  <a:lnTo>
                    <a:pt x="894" y="221"/>
                  </a:lnTo>
                  <a:lnTo>
                    <a:pt x="878" y="199"/>
                  </a:lnTo>
                  <a:lnTo>
                    <a:pt x="861" y="180"/>
                  </a:lnTo>
                  <a:lnTo>
                    <a:pt x="843" y="161"/>
                  </a:lnTo>
                  <a:lnTo>
                    <a:pt x="824" y="143"/>
                  </a:lnTo>
                  <a:lnTo>
                    <a:pt x="803" y="125"/>
                  </a:lnTo>
                  <a:lnTo>
                    <a:pt x="783" y="109"/>
                  </a:lnTo>
                  <a:lnTo>
                    <a:pt x="761" y="93"/>
                  </a:lnTo>
                  <a:lnTo>
                    <a:pt x="739" y="79"/>
                  </a:lnTo>
                  <a:lnTo>
                    <a:pt x="715" y="66"/>
                  </a:lnTo>
                  <a:lnTo>
                    <a:pt x="692" y="54"/>
                  </a:lnTo>
                  <a:lnTo>
                    <a:pt x="668" y="43"/>
                  </a:lnTo>
                  <a:lnTo>
                    <a:pt x="642" y="33"/>
                  </a:lnTo>
                  <a:lnTo>
                    <a:pt x="617" y="25"/>
                  </a:lnTo>
                  <a:lnTo>
                    <a:pt x="591" y="17"/>
                  </a:lnTo>
                  <a:lnTo>
                    <a:pt x="564" y="11"/>
                  </a:lnTo>
                  <a:lnTo>
                    <a:pt x="537" y="5"/>
                  </a:lnTo>
                  <a:lnTo>
                    <a:pt x="510" y="2"/>
                  </a:lnTo>
                  <a:lnTo>
                    <a:pt x="482" y="0"/>
                  </a:lnTo>
                  <a:lnTo>
                    <a:pt x="454" y="0"/>
                  </a:lnTo>
                  <a:lnTo>
                    <a:pt x="454" y="0"/>
                  </a:lnTo>
                  <a:close/>
                  <a:moveTo>
                    <a:pt x="486" y="378"/>
                  </a:moveTo>
                  <a:lnTo>
                    <a:pt x="486" y="378"/>
                  </a:lnTo>
                  <a:lnTo>
                    <a:pt x="476" y="377"/>
                  </a:lnTo>
                  <a:lnTo>
                    <a:pt x="467" y="376"/>
                  </a:lnTo>
                  <a:lnTo>
                    <a:pt x="457" y="374"/>
                  </a:lnTo>
                  <a:lnTo>
                    <a:pt x="449" y="371"/>
                  </a:lnTo>
                  <a:lnTo>
                    <a:pt x="440" y="367"/>
                  </a:lnTo>
                  <a:lnTo>
                    <a:pt x="431" y="361"/>
                  </a:lnTo>
                  <a:lnTo>
                    <a:pt x="424" y="356"/>
                  </a:lnTo>
                  <a:lnTo>
                    <a:pt x="417" y="349"/>
                  </a:lnTo>
                  <a:lnTo>
                    <a:pt x="411" y="343"/>
                  </a:lnTo>
                  <a:lnTo>
                    <a:pt x="406" y="335"/>
                  </a:lnTo>
                  <a:lnTo>
                    <a:pt x="400" y="328"/>
                  </a:lnTo>
                  <a:lnTo>
                    <a:pt x="396" y="319"/>
                  </a:lnTo>
                  <a:lnTo>
                    <a:pt x="393" y="310"/>
                  </a:lnTo>
                  <a:lnTo>
                    <a:pt x="391" y="301"/>
                  </a:lnTo>
                  <a:lnTo>
                    <a:pt x="390" y="292"/>
                  </a:lnTo>
                  <a:lnTo>
                    <a:pt x="389" y="281"/>
                  </a:lnTo>
                  <a:lnTo>
                    <a:pt x="389" y="281"/>
                  </a:lnTo>
                  <a:lnTo>
                    <a:pt x="390" y="271"/>
                  </a:lnTo>
                  <a:lnTo>
                    <a:pt x="391" y="262"/>
                  </a:lnTo>
                  <a:lnTo>
                    <a:pt x="393" y="252"/>
                  </a:lnTo>
                  <a:lnTo>
                    <a:pt x="396" y="243"/>
                  </a:lnTo>
                  <a:lnTo>
                    <a:pt x="400" y="235"/>
                  </a:lnTo>
                  <a:lnTo>
                    <a:pt x="406" y="227"/>
                  </a:lnTo>
                  <a:lnTo>
                    <a:pt x="411" y="220"/>
                  </a:lnTo>
                  <a:lnTo>
                    <a:pt x="417" y="212"/>
                  </a:lnTo>
                  <a:lnTo>
                    <a:pt x="424" y="206"/>
                  </a:lnTo>
                  <a:lnTo>
                    <a:pt x="431" y="200"/>
                  </a:lnTo>
                  <a:lnTo>
                    <a:pt x="440" y="196"/>
                  </a:lnTo>
                  <a:lnTo>
                    <a:pt x="449" y="192"/>
                  </a:lnTo>
                  <a:lnTo>
                    <a:pt x="457" y="189"/>
                  </a:lnTo>
                  <a:lnTo>
                    <a:pt x="467" y="187"/>
                  </a:lnTo>
                  <a:lnTo>
                    <a:pt x="476" y="184"/>
                  </a:lnTo>
                  <a:lnTo>
                    <a:pt x="486" y="184"/>
                  </a:lnTo>
                  <a:lnTo>
                    <a:pt x="486" y="184"/>
                  </a:lnTo>
                  <a:lnTo>
                    <a:pt x="496" y="184"/>
                  </a:lnTo>
                  <a:lnTo>
                    <a:pt x="505" y="187"/>
                  </a:lnTo>
                  <a:lnTo>
                    <a:pt x="515" y="189"/>
                  </a:lnTo>
                  <a:lnTo>
                    <a:pt x="524" y="192"/>
                  </a:lnTo>
                  <a:lnTo>
                    <a:pt x="532" y="196"/>
                  </a:lnTo>
                  <a:lnTo>
                    <a:pt x="541" y="200"/>
                  </a:lnTo>
                  <a:lnTo>
                    <a:pt x="548" y="206"/>
                  </a:lnTo>
                  <a:lnTo>
                    <a:pt x="555" y="212"/>
                  </a:lnTo>
                  <a:lnTo>
                    <a:pt x="561" y="220"/>
                  </a:lnTo>
                  <a:lnTo>
                    <a:pt x="566" y="227"/>
                  </a:lnTo>
                  <a:lnTo>
                    <a:pt x="572" y="235"/>
                  </a:lnTo>
                  <a:lnTo>
                    <a:pt x="575" y="243"/>
                  </a:lnTo>
                  <a:lnTo>
                    <a:pt x="578" y="252"/>
                  </a:lnTo>
                  <a:lnTo>
                    <a:pt x="581" y="262"/>
                  </a:lnTo>
                  <a:lnTo>
                    <a:pt x="582" y="271"/>
                  </a:lnTo>
                  <a:lnTo>
                    <a:pt x="584" y="281"/>
                  </a:lnTo>
                  <a:lnTo>
                    <a:pt x="584" y="281"/>
                  </a:lnTo>
                  <a:lnTo>
                    <a:pt x="582" y="292"/>
                  </a:lnTo>
                  <a:lnTo>
                    <a:pt x="581" y="301"/>
                  </a:lnTo>
                  <a:lnTo>
                    <a:pt x="578" y="310"/>
                  </a:lnTo>
                  <a:lnTo>
                    <a:pt x="575" y="319"/>
                  </a:lnTo>
                  <a:lnTo>
                    <a:pt x="572" y="328"/>
                  </a:lnTo>
                  <a:lnTo>
                    <a:pt x="566" y="335"/>
                  </a:lnTo>
                  <a:lnTo>
                    <a:pt x="561" y="343"/>
                  </a:lnTo>
                  <a:lnTo>
                    <a:pt x="555" y="349"/>
                  </a:lnTo>
                  <a:lnTo>
                    <a:pt x="548" y="356"/>
                  </a:lnTo>
                  <a:lnTo>
                    <a:pt x="541" y="361"/>
                  </a:lnTo>
                  <a:lnTo>
                    <a:pt x="532" y="367"/>
                  </a:lnTo>
                  <a:lnTo>
                    <a:pt x="524" y="371"/>
                  </a:lnTo>
                  <a:lnTo>
                    <a:pt x="515" y="374"/>
                  </a:lnTo>
                  <a:lnTo>
                    <a:pt x="505" y="376"/>
                  </a:lnTo>
                  <a:lnTo>
                    <a:pt x="496" y="377"/>
                  </a:lnTo>
                  <a:lnTo>
                    <a:pt x="486" y="378"/>
                  </a:lnTo>
                  <a:lnTo>
                    <a:pt x="486" y="3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9" name="Freeform 10">
              <a:extLst>
                <a:ext uri="{FF2B5EF4-FFF2-40B4-BE49-F238E27FC236}">
                  <a16:creationId xmlns:a16="http://schemas.microsoft.com/office/drawing/2014/main" id="{40779CAA-3AF5-4628-80FC-2C4F8CAD3105}"/>
                </a:ext>
              </a:extLst>
            </p:cNvPr>
            <p:cNvSpPr>
              <a:spLocks/>
            </p:cNvSpPr>
            <p:nvPr/>
          </p:nvSpPr>
          <p:spPr bwMode="auto">
            <a:xfrm>
              <a:off x="5314951" y="2590800"/>
              <a:ext cx="588963" cy="360362"/>
            </a:xfrm>
            <a:custGeom>
              <a:avLst/>
              <a:gdLst>
                <a:gd name="T0" fmla="*/ 183 w 2594"/>
                <a:gd name="T1" fmla="*/ 0 h 1592"/>
                <a:gd name="T2" fmla="*/ 165 w 2594"/>
                <a:gd name="T3" fmla="*/ 1 h 1592"/>
                <a:gd name="T4" fmla="*/ 128 w 2594"/>
                <a:gd name="T5" fmla="*/ 9 h 1592"/>
                <a:gd name="T6" fmla="*/ 96 w 2594"/>
                <a:gd name="T7" fmla="*/ 22 h 1592"/>
                <a:gd name="T8" fmla="*/ 66 w 2594"/>
                <a:gd name="T9" fmla="*/ 42 h 1592"/>
                <a:gd name="T10" fmla="*/ 42 w 2594"/>
                <a:gd name="T11" fmla="*/ 67 h 1592"/>
                <a:gd name="T12" fmla="*/ 22 w 2594"/>
                <a:gd name="T13" fmla="*/ 96 h 1592"/>
                <a:gd name="T14" fmla="*/ 8 w 2594"/>
                <a:gd name="T15" fmla="*/ 130 h 1592"/>
                <a:gd name="T16" fmla="*/ 1 w 2594"/>
                <a:gd name="T17" fmla="*/ 165 h 1592"/>
                <a:gd name="T18" fmla="*/ 0 w 2594"/>
                <a:gd name="T19" fmla="*/ 478 h 1592"/>
                <a:gd name="T20" fmla="*/ 1 w 2594"/>
                <a:gd name="T21" fmla="*/ 496 h 1592"/>
                <a:gd name="T22" fmla="*/ 8 w 2594"/>
                <a:gd name="T23" fmla="*/ 533 h 1592"/>
                <a:gd name="T24" fmla="*/ 22 w 2594"/>
                <a:gd name="T25" fmla="*/ 565 h 1592"/>
                <a:gd name="T26" fmla="*/ 42 w 2594"/>
                <a:gd name="T27" fmla="*/ 595 h 1592"/>
                <a:gd name="T28" fmla="*/ 66 w 2594"/>
                <a:gd name="T29" fmla="*/ 619 h 1592"/>
                <a:gd name="T30" fmla="*/ 96 w 2594"/>
                <a:gd name="T31" fmla="*/ 639 h 1592"/>
                <a:gd name="T32" fmla="*/ 128 w 2594"/>
                <a:gd name="T33" fmla="*/ 653 h 1592"/>
                <a:gd name="T34" fmla="*/ 165 w 2594"/>
                <a:gd name="T35" fmla="*/ 660 h 1592"/>
                <a:gd name="T36" fmla="*/ 1943 w 2594"/>
                <a:gd name="T37" fmla="*/ 661 h 1592"/>
                <a:gd name="T38" fmla="*/ 2315 w 2594"/>
                <a:gd name="T39" fmla="*/ 661 h 1592"/>
                <a:gd name="T40" fmla="*/ 2410 w 2594"/>
                <a:gd name="T41" fmla="*/ 661 h 1592"/>
                <a:gd name="T42" fmla="*/ 2448 w 2594"/>
                <a:gd name="T43" fmla="*/ 658 h 1592"/>
                <a:gd name="T44" fmla="*/ 2482 w 2594"/>
                <a:gd name="T45" fmla="*/ 647 h 1592"/>
                <a:gd name="T46" fmla="*/ 2513 w 2594"/>
                <a:gd name="T47" fmla="*/ 630 h 1592"/>
                <a:gd name="T48" fmla="*/ 2540 w 2594"/>
                <a:gd name="T49" fmla="*/ 608 h 1592"/>
                <a:gd name="T50" fmla="*/ 2562 w 2594"/>
                <a:gd name="T51" fmla="*/ 580 h 1592"/>
                <a:gd name="T52" fmla="*/ 2580 w 2594"/>
                <a:gd name="T53" fmla="*/ 549 h 1592"/>
                <a:gd name="T54" fmla="*/ 2590 w 2594"/>
                <a:gd name="T55" fmla="*/ 514 h 1592"/>
                <a:gd name="T56" fmla="*/ 2594 w 2594"/>
                <a:gd name="T57" fmla="*/ 478 h 1592"/>
                <a:gd name="T58" fmla="*/ 2594 w 2594"/>
                <a:gd name="T59" fmla="*/ 184 h 1592"/>
                <a:gd name="T60" fmla="*/ 2590 w 2594"/>
                <a:gd name="T61" fmla="*/ 147 h 1592"/>
                <a:gd name="T62" fmla="*/ 2580 w 2594"/>
                <a:gd name="T63" fmla="*/ 112 h 1592"/>
                <a:gd name="T64" fmla="*/ 2562 w 2594"/>
                <a:gd name="T65" fmla="*/ 81 h 1592"/>
                <a:gd name="T66" fmla="*/ 2540 w 2594"/>
                <a:gd name="T67" fmla="*/ 54 h 1592"/>
                <a:gd name="T68" fmla="*/ 2513 w 2594"/>
                <a:gd name="T69" fmla="*/ 32 h 1592"/>
                <a:gd name="T70" fmla="*/ 2482 w 2594"/>
                <a:gd name="T71" fmla="*/ 15 h 1592"/>
                <a:gd name="T72" fmla="*/ 2448 w 2594"/>
                <a:gd name="T73" fmla="*/ 4 h 1592"/>
                <a:gd name="T74" fmla="*/ 2410 w 2594"/>
                <a:gd name="T75" fmla="*/ 0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4" h="1592">
                  <a:moveTo>
                    <a:pt x="2410" y="0"/>
                  </a:moveTo>
                  <a:lnTo>
                    <a:pt x="183" y="0"/>
                  </a:lnTo>
                  <a:lnTo>
                    <a:pt x="183" y="0"/>
                  </a:lnTo>
                  <a:lnTo>
                    <a:pt x="165" y="1"/>
                  </a:lnTo>
                  <a:lnTo>
                    <a:pt x="147" y="4"/>
                  </a:lnTo>
                  <a:lnTo>
                    <a:pt x="128" y="9"/>
                  </a:lnTo>
                  <a:lnTo>
                    <a:pt x="112" y="15"/>
                  </a:lnTo>
                  <a:lnTo>
                    <a:pt x="96" y="22"/>
                  </a:lnTo>
                  <a:lnTo>
                    <a:pt x="81" y="32"/>
                  </a:lnTo>
                  <a:lnTo>
                    <a:pt x="66" y="42"/>
                  </a:lnTo>
                  <a:lnTo>
                    <a:pt x="53" y="54"/>
                  </a:lnTo>
                  <a:lnTo>
                    <a:pt x="42" y="67"/>
                  </a:lnTo>
                  <a:lnTo>
                    <a:pt x="31" y="81"/>
                  </a:lnTo>
                  <a:lnTo>
                    <a:pt x="22" y="96"/>
                  </a:lnTo>
                  <a:lnTo>
                    <a:pt x="15" y="112"/>
                  </a:lnTo>
                  <a:lnTo>
                    <a:pt x="8" y="130"/>
                  </a:lnTo>
                  <a:lnTo>
                    <a:pt x="4" y="147"/>
                  </a:lnTo>
                  <a:lnTo>
                    <a:pt x="1" y="165"/>
                  </a:lnTo>
                  <a:lnTo>
                    <a:pt x="0" y="184"/>
                  </a:lnTo>
                  <a:lnTo>
                    <a:pt x="0" y="478"/>
                  </a:lnTo>
                  <a:lnTo>
                    <a:pt x="0" y="478"/>
                  </a:lnTo>
                  <a:lnTo>
                    <a:pt x="1" y="496"/>
                  </a:lnTo>
                  <a:lnTo>
                    <a:pt x="4" y="514"/>
                  </a:lnTo>
                  <a:lnTo>
                    <a:pt x="8" y="533"/>
                  </a:lnTo>
                  <a:lnTo>
                    <a:pt x="15" y="549"/>
                  </a:lnTo>
                  <a:lnTo>
                    <a:pt x="22" y="565"/>
                  </a:lnTo>
                  <a:lnTo>
                    <a:pt x="31" y="580"/>
                  </a:lnTo>
                  <a:lnTo>
                    <a:pt x="42" y="595"/>
                  </a:lnTo>
                  <a:lnTo>
                    <a:pt x="53" y="608"/>
                  </a:lnTo>
                  <a:lnTo>
                    <a:pt x="66" y="619"/>
                  </a:lnTo>
                  <a:lnTo>
                    <a:pt x="81" y="630"/>
                  </a:lnTo>
                  <a:lnTo>
                    <a:pt x="96" y="639"/>
                  </a:lnTo>
                  <a:lnTo>
                    <a:pt x="112" y="647"/>
                  </a:lnTo>
                  <a:lnTo>
                    <a:pt x="128" y="653"/>
                  </a:lnTo>
                  <a:lnTo>
                    <a:pt x="147" y="658"/>
                  </a:lnTo>
                  <a:lnTo>
                    <a:pt x="165" y="660"/>
                  </a:lnTo>
                  <a:lnTo>
                    <a:pt x="183" y="661"/>
                  </a:lnTo>
                  <a:lnTo>
                    <a:pt x="1943" y="661"/>
                  </a:lnTo>
                  <a:lnTo>
                    <a:pt x="2129" y="1592"/>
                  </a:lnTo>
                  <a:lnTo>
                    <a:pt x="2315" y="661"/>
                  </a:lnTo>
                  <a:lnTo>
                    <a:pt x="2410" y="661"/>
                  </a:lnTo>
                  <a:lnTo>
                    <a:pt x="2410" y="661"/>
                  </a:lnTo>
                  <a:lnTo>
                    <a:pt x="2430" y="660"/>
                  </a:lnTo>
                  <a:lnTo>
                    <a:pt x="2448" y="658"/>
                  </a:lnTo>
                  <a:lnTo>
                    <a:pt x="2465" y="653"/>
                  </a:lnTo>
                  <a:lnTo>
                    <a:pt x="2482" y="647"/>
                  </a:lnTo>
                  <a:lnTo>
                    <a:pt x="2498" y="639"/>
                  </a:lnTo>
                  <a:lnTo>
                    <a:pt x="2513" y="630"/>
                  </a:lnTo>
                  <a:lnTo>
                    <a:pt x="2527" y="619"/>
                  </a:lnTo>
                  <a:lnTo>
                    <a:pt x="2540" y="608"/>
                  </a:lnTo>
                  <a:lnTo>
                    <a:pt x="2552" y="595"/>
                  </a:lnTo>
                  <a:lnTo>
                    <a:pt x="2562" y="580"/>
                  </a:lnTo>
                  <a:lnTo>
                    <a:pt x="2572" y="565"/>
                  </a:lnTo>
                  <a:lnTo>
                    <a:pt x="2580" y="549"/>
                  </a:lnTo>
                  <a:lnTo>
                    <a:pt x="2586" y="533"/>
                  </a:lnTo>
                  <a:lnTo>
                    <a:pt x="2590" y="514"/>
                  </a:lnTo>
                  <a:lnTo>
                    <a:pt x="2592" y="496"/>
                  </a:lnTo>
                  <a:lnTo>
                    <a:pt x="2594" y="478"/>
                  </a:lnTo>
                  <a:lnTo>
                    <a:pt x="2594" y="184"/>
                  </a:lnTo>
                  <a:lnTo>
                    <a:pt x="2594" y="184"/>
                  </a:lnTo>
                  <a:lnTo>
                    <a:pt x="2592" y="165"/>
                  </a:lnTo>
                  <a:lnTo>
                    <a:pt x="2590" y="147"/>
                  </a:lnTo>
                  <a:lnTo>
                    <a:pt x="2586" y="130"/>
                  </a:lnTo>
                  <a:lnTo>
                    <a:pt x="2580" y="112"/>
                  </a:lnTo>
                  <a:lnTo>
                    <a:pt x="2572" y="96"/>
                  </a:lnTo>
                  <a:lnTo>
                    <a:pt x="2562" y="81"/>
                  </a:lnTo>
                  <a:lnTo>
                    <a:pt x="2552" y="67"/>
                  </a:lnTo>
                  <a:lnTo>
                    <a:pt x="2540" y="54"/>
                  </a:lnTo>
                  <a:lnTo>
                    <a:pt x="2527" y="42"/>
                  </a:lnTo>
                  <a:lnTo>
                    <a:pt x="2513" y="32"/>
                  </a:lnTo>
                  <a:lnTo>
                    <a:pt x="2498" y="22"/>
                  </a:lnTo>
                  <a:lnTo>
                    <a:pt x="2482" y="15"/>
                  </a:lnTo>
                  <a:lnTo>
                    <a:pt x="2465" y="9"/>
                  </a:lnTo>
                  <a:lnTo>
                    <a:pt x="2448" y="4"/>
                  </a:lnTo>
                  <a:lnTo>
                    <a:pt x="2430" y="1"/>
                  </a:lnTo>
                  <a:lnTo>
                    <a:pt x="2410" y="0"/>
                  </a:lnTo>
                  <a:lnTo>
                    <a:pt x="24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0" name="Freeform 11">
              <a:extLst>
                <a:ext uri="{FF2B5EF4-FFF2-40B4-BE49-F238E27FC236}">
                  <a16:creationId xmlns:a16="http://schemas.microsoft.com/office/drawing/2014/main" id="{4BFD26C2-1617-42C4-9F96-8F694E369998}"/>
                </a:ext>
              </a:extLst>
            </p:cNvPr>
            <p:cNvSpPr>
              <a:spLocks noEditPoints="1"/>
            </p:cNvSpPr>
            <p:nvPr/>
          </p:nvSpPr>
          <p:spPr bwMode="auto">
            <a:xfrm>
              <a:off x="5330826" y="2992438"/>
              <a:ext cx="227013" cy="250825"/>
            </a:xfrm>
            <a:custGeom>
              <a:avLst/>
              <a:gdLst>
                <a:gd name="T0" fmla="*/ 997 w 1005"/>
                <a:gd name="T1" fmla="*/ 228 h 1101"/>
                <a:gd name="T2" fmla="*/ 935 w 1005"/>
                <a:gd name="T3" fmla="*/ 156 h 1101"/>
                <a:gd name="T4" fmla="*/ 861 w 1005"/>
                <a:gd name="T5" fmla="*/ 95 h 1101"/>
                <a:gd name="T6" fmla="*/ 777 w 1005"/>
                <a:gd name="T7" fmla="*/ 48 h 1101"/>
                <a:gd name="T8" fmla="*/ 684 w 1005"/>
                <a:gd name="T9" fmla="*/ 16 h 1101"/>
                <a:gd name="T10" fmla="*/ 585 w 1005"/>
                <a:gd name="T11" fmla="*/ 1 h 1101"/>
                <a:gd name="T12" fmla="*/ 523 w 1005"/>
                <a:gd name="T13" fmla="*/ 0 h 1101"/>
                <a:gd name="T14" fmla="*/ 441 w 1005"/>
                <a:gd name="T15" fmla="*/ 11 h 1101"/>
                <a:gd name="T16" fmla="*/ 361 w 1005"/>
                <a:gd name="T17" fmla="*/ 33 h 1101"/>
                <a:gd name="T18" fmla="*/ 289 w 1005"/>
                <a:gd name="T19" fmla="*/ 66 h 1101"/>
                <a:gd name="T20" fmla="*/ 222 w 1005"/>
                <a:gd name="T21" fmla="*/ 109 h 1101"/>
                <a:gd name="T22" fmla="*/ 162 w 1005"/>
                <a:gd name="T23" fmla="*/ 161 h 1101"/>
                <a:gd name="T24" fmla="*/ 110 w 1005"/>
                <a:gd name="T25" fmla="*/ 221 h 1101"/>
                <a:gd name="T26" fmla="*/ 67 w 1005"/>
                <a:gd name="T27" fmla="*/ 287 h 1101"/>
                <a:gd name="T28" fmla="*/ 35 w 1005"/>
                <a:gd name="T29" fmla="*/ 361 h 1101"/>
                <a:gd name="T30" fmla="*/ 12 w 1005"/>
                <a:gd name="T31" fmla="*/ 439 h 1101"/>
                <a:gd name="T32" fmla="*/ 1 w 1005"/>
                <a:gd name="T33" fmla="*/ 522 h 1101"/>
                <a:gd name="T34" fmla="*/ 1 w 1005"/>
                <a:gd name="T35" fmla="*/ 579 h 1101"/>
                <a:gd name="T36" fmla="*/ 12 w 1005"/>
                <a:gd name="T37" fmla="*/ 661 h 1101"/>
                <a:gd name="T38" fmla="*/ 35 w 1005"/>
                <a:gd name="T39" fmla="*/ 740 h 1101"/>
                <a:gd name="T40" fmla="*/ 67 w 1005"/>
                <a:gd name="T41" fmla="*/ 812 h 1101"/>
                <a:gd name="T42" fmla="*/ 110 w 1005"/>
                <a:gd name="T43" fmla="*/ 880 h 1101"/>
                <a:gd name="T44" fmla="*/ 162 w 1005"/>
                <a:gd name="T45" fmla="*/ 939 h 1101"/>
                <a:gd name="T46" fmla="*/ 222 w 1005"/>
                <a:gd name="T47" fmla="*/ 991 h 1101"/>
                <a:gd name="T48" fmla="*/ 289 w 1005"/>
                <a:gd name="T49" fmla="*/ 1034 h 1101"/>
                <a:gd name="T50" fmla="*/ 361 w 1005"/>
                <a:gd name="T51" fmla="*/ 1068 h 1101"/>
                <a:gd name="T52" fmla="*/ 441 w 1005"/>
                <a:gd name="T53" fmla="*/ 1089 h 1101"/>
                <a:gd name="T54" fmla="*/ 523 w 1005"/>
                <a:gd name="T55" fmla="*/ 1100 h 1101"/>
                <a:gd name="T56" fmla="*/ 586 w 1005"/>
                <a:gd name="T57" fmla="*/ 1100 h 1101"/>
                <a:gd name="T58" fmla="*/ 688 w 1005"/>
                <a:gd name="T59" fmla="*/ 1084 h 1101"/>
                <a:gd name="T60" fmla="*/ 782 w 1005"/>
                <a:gd name="T61" fmla="*/ 1049 h 1101"/>
                <a:gd name="T62" fmla="*/ 868 w 1005"/>
                <a:gd name="T63" fmla="*/ 1000 h 1101"/>
                <a:gd name="T64" fmla="*/ 943 w 1005"/>
                <a:gd name="T65" fmla="*/ 937 h 1101"/>
                <a:gd name="T66" fmla="*/ 1005 w 1005"/>
                <a:gd name="T67" fmla="*/ 861 h 1101"/>
                <a:gd name="T68" fmla="*/ 519 w 1005"/>
                <a:gd name="T69" fmla="*/ 378 h 1101"/>
                <a:gd name="T70" fmla="*/ 490 w 1005"/>
                <a:gd name="T71" fmla="*/ 374 h 1101"/>
                <a:gd name="T72" fmla="*/ 464 w 1005"/>
                <a:gd name="T73" fmla="*/ 361 h 1101"/>
                <a:gd name="T74" fmla="*/ 444 w 1005"/>
                <a:gd name="T75" fmla="*/ 343 h 1101"/>
                <a:gd name="T76" fmla="*/ 429 w 1005"/>
                <a:gd name="T77" fmla="*/ 319 h 1101"/>
                <a:gd name="T78" fmla="*/ 422 w 1005"/>
                <a:gd name="T79" fmla="*/ 292 h 1101"/>
                <a:gd name="T80" fmla="*/ 422 w 1005"/>
                <a:gd name="T81" fmla="*/ 271 h 1101"/>
                <a:gd name="T82" fmla="*/ 429 w 1005"/>
                <a:gd name="T83" fmla="*/ 243 h 1101"/>
                <a:gd name="T84" fmla="*/ 444 w 1005"/>
                <a:gd name="T85" fmla="*/ 220 h 1101"/>
                <a:gd name="T86" fmla="*/ 464 w 1005"/>
                <a:gd name="T87" fmla="*/ 200 h 1101"/>
                <a:gd name="T88" fmla="*/ 490 w 1005"/>
                <a:gd name="T89" fmla="*/ 189 h 1101"/>
                <a:gd name="T90" fmla="*/ 519 w 1005"/>
                <a:gd name="T91" fmla="*/ 184 h 1101"/>
                <a:gd name="T92" fmla="*/ 538 w 1005"/>
                <a:gd name="T93" fmla="*/ 187 h 1101"/>
                <a:gd name="T94" fmla="*/ 565 w 1005"/>
                <a:gd name="T95" fmla="*/ 196 h 1101"/>
                <a:gd name="T96" fmla="*/ 587 w 1005"/>
                <a:gd name="T97" fmla="*/ 212 h 1101"/>
                <a:gd name="T98" fmla="*/ 603 w 1005"/>
                <a:gd name="T99" fmla="*/ 235 h 1101"/>
                <a:gd name="T100" fmla="*/ 614 w 1005"/>
                <a:gd name="T101" fmla="*/ 262 h 1101"/>
                <a:gd name="T102" fmla="*/ 615 w 1005"/>
                <a:gd name="T103" fmla="*/ 281 h 1101"/>
                <a:gd name="T104" fmla="*/ 611 w 1005"/>
                <a:gd name="T105" fmla="*/ 310 h 1101"/>
                <a:gd name="T106" fmla="*/ 599 w 1005"/>
                <a:gd name="T107" fmla="*/ 335 h 1101"/>
                <a:gd name="T108" fmla="*/ 580 w 1005"/>
                <a:gd name="T109" fmla="*/ 356 h 1101"/>
                <a:gd name="T110" fmla="*/ 556 w 1005"/>
                <a:gd name="T111" fmla="*/ 371 h 1101"/>
                <a:gd name="T112" fmla="*/ 528 w 1005"/>
                <a:gd name="T113" fmla="*/ 377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5" h="1101">
                  <a:moveTo>
                    <a:pt x="685" y="540"/>
                  </a:moveTo>
                  <a:lnTo>
                    <a:pt x="997" y="228"/>
                  </a:lnTo>
                  <a:lnTo>
                    <a:pt x="997" y="228"/>
                  </a:lnTo>
                  <a:lnTo>
                    <a:pt x="977" y="204"/>
                  </a:lnTo>
                  <a:lnTo>
                    <a:pt x="957" y="179"/>
                  </a:lnTo>
                  <a:lnTo>
                    <a:pt x="935" y="156"/>
                  </a:lnTo>
                  <a:lnTo>
                    <a:pt x="911" y="134"/>
                  </a:lnTo>
                  <a:lnTo>
                    <a:pt x="886" y="114"/>
                  </a:lnTo>
                  <a:lnTo>
                    <a:pt x="861" y="95"/>
                  </a:lnTo>
                  <a:lnTo>
                    <a:pt x="834" y="78"/>
                  </a:lnTo>
                  <a:lnTo>
                    <a:pt x="806" y="62"/>
                  </a:lnTo>
                  <a:lnTo>
                    <a:pt x="777" y="48"/>
                  </a:lnTo>
                  <a:lnTo>
                    <a:pt x="747" y="35"/>
                  </a:lnTo>
                  <a:lnTo>
                    <a:pt x="716" y="25"/>
                  </a:lnTo>
                  <a:lnTo>
                    <a:pt x="684" y="16"/>
                  </a:lnTo>
                  <a:lnTo>
                    <a:pt x="652" y="9"/>
                  </a:lnTo>
                  <a:lnTo>
                    <a:pt x="618" y="3"/>
                  </a:lnTo>
                  <a:lnTo>
                    <a:pt x="585" y="1"/>
                  </a:lnTo>
                  <a:lnTo>
                    <a:pt x="551" y="0"/>
                  </a:lnTo>
                  <a:lnTo>
                    <a:pt x="551" y="0"/>
                  </a:lnTo>
                  <a:lnTo>
                    <a:pt x="523" y="0"/>
                  </a:lnTo>
                  <a:lnTo>
                    <a:pt x="495" y="2"/>
                  </a:lnTo>
                  <a:lnTo>
                    <a:pt x="467" y="5"/>
                  </a:lnTo>
                  <a:lnTo>
                    <a:pt x="441" y="11"/>
                  </a:lnTo>
                  <a:lnTo>
                    <a:pt x="414" y="17"/>
                  </a:lnTo>
                  <a:lnTo>
                    <a:pt x="387" y="25"/>
                  </a:lnTo>
                  <a:lnTo>
                    <a:pt x="361" y="33"/>
                  </a:lnTo>
                  <a:lnTo>
                    <a:pt x="337" y="43"/>
                  </a:lnTo>
                  <a:lnTo>
                    <a:pt x="312" y="54"/>
                  </a:lnTo>
                  <a:lnTo>
                    <a:pt x="289" y="66"/>
                  </a:lnTo>
                  <a:lnTo>
                    <a:pt x="266" y="79"/>
                  </a:lnTo>
                  <a:lnTo>
                    <a:pt x="244" y="93"/>
                  </a:lnTo>
                  <a:lnTo>
                    <a:pt x="222" y="109"/>
                  </a:lnTo>
                  <a:lnTo>
                    <a:pt x="201" y="125"/>
                  </a:lnTo>
                  <a:lnTo>
                    <a:pt x="181" y="143"/>
                  </a:lnTo>
                  <a:lnTo>
                    <a:pt x="162" y="161"/>
                  </a:lnTo>
                  <a:lnTo>
                    <a:pt x="144" y="180"/>
                  </a:lnTo>
                  <a:lnTo>
                    <a:pt x="127" y="199"/>
                  </a:lnTo>
                  <a:lnTo>
                    <a:pt x="110" y="221"/>
                  </a:lnTo>
                  <a:lnTo>
                    <a:pt x="95" y="242"/>
                  </a:lnTo>
                  <a:lnTo>
                    <a:pt x="81" y="265"/>
                  </a:lnTo>
                  <a:lnTo>
                    <a:pt x="67" y="287"/>
                  </a:lnTo>
                  <a:lnTo>
                    <a:pt x="55" y="312"/>
                  </a:lnTo>
                  <a:lnTo>
                    <a:pt x="44" y="335"/>
                  </a:lnTo>
                  <a:lnTo>
                    <a:pt x="35" y="361"/>
                  </a:lnTo>
                  <a:lnTo>
                    <a:pt x="25" y="386"/>
                  </a:lnTo>
                  <a:lnTo>
                    <a:pt x="19" y="413"/>
                  </a:lnTo>
                  <a:lnTo>
                    <a:pt x="12" y="439"/>
                  </a:lnTo>
                  <a:lnTo>
                    <a:pt x="7" y="466"/>
                  </a:lnTo>
                  <a:lnTo>
                    <a:pt x="4" y="494"/>
                  </a:lnTo>
                  <a:lnTo>
                    <a:pt x="1" y="522"/>
                  </a:lnTo>
                  <a:lnTo>
                    <a:pt x="0" y="550"/>
                  </a:lnTo>
                  <a:lnTo>
                    <a:pt x="0" y="550"/>
                  </a:lnTo>
                  <a:lnTo>
                    <a:pt x="1" y="579"/>
                  </a:lnTo>
                  <a:lnTo>
                    <a:pt x="4" y="607"/>
                  </a:lnTo>
                  <a:lnTo>
                    <a:pt x="7" y="633"/>
                  </a:lnTo>
                  <a:lnTo>
                    <a:pt x="12" y="661"/>
                  </a:lnTo>
                  <a:lnTo>
                    <a:pt x="19" y="688"/>
                  </a:lnTo>
                  <a:lnTo>
                    <a:pt x="25" y="714"/>
                  </a:lnTo>
                  <a:lnTo>
                    <a:pt x="35" y="740"/>
                  </a:lnTo>
                  <a:lnTo>
                    <a:pt x="44" y="764"/>
                  </a:lnTo>
                  <a:lnTo>
                    <a:pt x="55" y="789"/>
                  </a:lnTo>
                  <a:lnTo>
                    <a:pt x="67" y="812"/>
                  </a:lnTo>
                  <a:lnTo>
                    <a:pt x="81" y="836"/>
                  </a:lnTo>
                  <a:lnTo>
                    <a:pt x="95" y="857"/>
                  </a:lnTo>
                  <a:lnTo>
                    <a:pt x="110" y="880"/>
                  </a:lnTo>
                  <a:lnTo>
                    <a:pt x="127" y="900"/>
                  </a:lnTo>
                  <a:lnTo>
                    <a:pt x="144" y="921"/>
                  </a:lnTo>
                  <a:lnTo>
                    <a:pt x="162" y="939"/>
                  </a:lnTo>
                  <a:lnTo>
                    <a:pt x="181" y="957"/>
                  </a:lnTo>
                  <a:lnTo>
                    <a:pt x="201" y="975"/>
                  </a:lnTo>
                  <a:lnTo>
                    <a:pt x="222" y="991"/>
                  </a:lnTo>
                  <a:lnTo>
                    <a:pt x="244" y="1006"/>
                  </a:lnTo>
                  <a:lnTo>
                    <a:pt x="266" y="1021"/>
                  </a:lnTo>
                  <a:lnTo>
                    <a:pt x="289" y="1034"/>
                  </a:lnTo>
                  <a:lnTo>
                    <a:pt x="312" y="1046"/>
                  </a:lnTo>
                  <a:lnTo>
                    <a:pt x="337" y="1058"/>
                  </a:lnTo>
                  <a:lnTo>
                    <a:pt x="361" y="1068"/>
                  </a:lnTo>
                  <a:lnTo>
                    <a:pt x="387" y="1076"/>
                  </a:lnTo>
                  <a:lnTo>
                    <a:pt x="414" y="1084"/>
                  </a:lnTo>
                  <a:lnTo>
                    <a:pt x="441" y="1089"/>
                  </a:lnTo>
                  <a:lnTo>
                    <a:pt x="467" y="1094"/>
                  </a:lnTo>
                  <a:lnTo>
                    <a:pt x="495" y="1098"/>
                  </a:lnTo>
                  <a:lnTo>
                    <a:pt x="523" y="1100"/>
                  </a:lnTo>
                  <a:lnTo>
                    <a:pt x="551" y="1101"/>
                  </a:lnTo>
                  <a:lnTo>
                    <a:pt x="551" y="1101"/>
                  </a:lnTo>
                  <a:lnTo>
                    <a:pt x="586" y="1100"/>
                  </a:lnTo>
                  <a:lnTo>
                    <a:pt x="621" y="1097"/>
                  </a:lnTo>
                  <a:lnTo>
                    <a:pt x="655" y="1091"/>
                  </a:lnTo>
                  <a:lnTo>
                    <a:pt x="688" y="1084"/>
                  </a:lnTo>
                  <a:lnTo>
                    <a:pt x="720" y="1074"/>
                  </a:lnTo>
                  <a:lnTo>
                    <a:pt x="751" y="1063"/>
                  </a:lnTo>
                  <a:lnTo>
                    <a:pt x="782" y="1049"/>
                  </a:lnTo>
                  <a:lnTo>
                    <a:pt x="811" y="1035"/>
                  </a:lnTo>
                  <a:lnTo>
                    <a:pt x="840" y="1018"/>
                  </a:lnTo>
                  <a:lnTo>
                    <a:pt x="868" y="1000"/>
                  </a:lnTo>
                  <a:lnTo>
                    <a:pt x="894" y="981"/>
                  </a:lnTo>
                  <a:lnTo>
                    <a:pt x="920" y="959"/>
                  </a:lnTo>
                  <a:lnTo>
                    <a:pt x="943" y="937"/>
                  </a:lnTo>
                  <a:lnTo>
                    <a:pt x="965" y="912"/>
                  </a:lnTo>
                  <a:lnTo>
                    <a:pt x="986" y="888"/>
                  </a:lnTo>
                  <a:lnTo>
                    <a:pt x="1005" y="861"/>
                  </a:lnTo>
                  <a:lnTo>
                    <a:pt x="685" y="540"/>
                  </a:lnTo>
                  <a:close/>
                  <a:moveTo>
                    <a:pt x="519" y="378"/>
                  </a:moveTo>
                  <a:lnTo>
                    <a:pt x="519" y="378"/>
                  </a:lnTo>
                  <a:lnTo>
                    <a:pt x="509" y="377"/>
                  </a:lnTo>
                  <a:lnTo>
                    <a:pt x="500" y="376"/>
                  </a:lnTo>
                  <a:lnTo>
                    <a:pt x="490" y="374"/>
                  </a:lnTo>
                  <a:lnTo>
                    <a:pt x="481" y="371"/>
                  </a:lnTo>
                  <a:lnTo>
                    <a:pt x="473" y="367"/>
                  </a:lnTo>
                  <a:lnTo>
                    <a:pt x="464" y="361"/>
                  </a:lnTo>
                  <a:lnTo>
                    <a:pt x="457" y="356"/>
                  </a:lnTo>
                  <a:lnTo>
                    <a:pt x="450" y="349"/>
                  </a:lnTo>
                  <a:lnTo>
                    <a:pt x="444" y="343"/>
                  </a:lnTo>
                  <a:lnTo>
                    <a:pt x="438" y="335"/>
                  </a:lnTo>
                  <a:lnTo>
                    <a:pt x="433" y="328"/>
                  </a:lnTo>
                  <a:lnTo>
                    <a:pt x="429" y="319"/>
                  </a:lnTo>
                  <a:lnTo>
                    <a:pt x="426" y="310"/>
                  </a:lnTo>
                  <a:lnTo>
                    <a:pt x="423" y="301"/>
                  </a:lnTo>
                  <a:lnTo>
                    <a:pt x="422" y="292"/>
                  </a:lnTo>
                  <a:lnTo>
                    <a:pt x="421" y="281"/>
                  </a:lnTo>
                  <a:lnTo>
                    <a:pt x="421" y="281"/>
                  </a:lnTo>
                  <a:lnTo>
                    <a:pt x="422" y="271"/>
                  </a:lnTo>
                  <a:lnTo>
                    <a:pt x="423" y="262"/>
                  </a:lnTo>
                  <a:lnTo>
                    <a:pt x="426" y="252"/>
                  </a:lnTo>
                  <a:lnTo>
                    <a:pt x="429" y="243"/>
                  </a:lnTo>
                  <a:lnTo>
                    <a:pt x="433" y="235"/>
                  </a:lnTo>
                  <a:lnTo>
                    <a:pt x="438" y="227"/>
                  </a:lnTo>
                  <a:lnTo>
                    <a:pt x="444" y="220"/>
                  </a:lnTo>
                  <a:lnTo>
                    <a:pt x="450" y="212"/>
                  </a:lnTo>
                  <a:lnTo>
                    <a:pt x="457" y="206"/>
                  </a:lnTo>
                  <a:lnTo>
                    <a:pt x="464" y="200"/>
                  </a:lnTo>
                  <a:lnTo>
                    <a:pt x="473" y="196"/>
                  </a:lnTo>
                  <a:lnTo>
                    <a:pt x="481" y="192"/>
                  </a:lnTo>
                  <a:lnTo>
                    <a:pt x="490" y="189"/>
                  </a:lnTo>
                  <a:lnTo>
                    <a:pt x="500" y="187"/>
                  </a:lnTo>
                  <a:lnTo>
                    <a:pt x="509" y="184"/>
                  </a:lnTo>
                  <a:lnTo>
                    <a:pt x="519" y="184"/>
                  </a:lnTo>
                  <a:lnTo>
                    <a:pt x="519" y="184"/>
                  </a:lnTo>
                  <a:lnTo>
                    <a:pt x="528" y="184"/>
                  </a:lnTo>
                  <a:lnTo>
                    <a:pt x="538" y="187"/>
                  </a:lnTo>
                  <a:lnTo>
                    <a:pt x="548" y="189"/>
                  </a:lnTo>
                  <a:lnTo>
                    <a:pt x="556" y="192"/>
                  </a:lnTo>
                  <a:lnTo>
                    <a:pt x="565" y="196"/>
                  </a:lnTo>
                  <a:lnTo>
                    <a:pt x="573" y="200"/>
                  </a:lnTo>
                  <a:lnTo>
                    <a:pt x="580" y="206"/>
                  </a:lnTo>
                  <a:lnTo>
                    <a:pt x="587" y="212"/>
                  </a:lnTo>
                  <a:lnTo>
                    <a:pt x="594" y="220"/>
                  </a:lnTo>
                  <a:lnTo>
                    <a:pt x="599" y="227"/>
                  </a:lnTo>
                  <a:lnTo>
                    <a:pt x="603" y="235"/>
                  </a:lnTo>
                  <a:lnTo>
                    <a:pt x="608" y="243"/>
                  </a:lnTo>
                  <a:lnTo>
                    <a:pt x="611" y="252"/>
                  </a:lnTo>
                  <a:lnTo>
                    <a:pt x="614" y="262"/>
                  </a:lnTo>
                  <a:lnTo>
                    <a:pt x="615" y="271"/>
                  </a:lnTo>
                  <a:lnTo>
                    <a:pt x="615" y="281"/>
                  </a:lnTo>
                  <a:lnTo>
                    <a:pt x="615" y="281"/>
                  </a:lnTo>
                  <a:lnTo>
                    <a:pt x="615" y="292"/>
                  </a:lnTo>
                  <a:lnTo>
                    <a:pt x="614" y="301"/>
                  </a:lnTo>
                  <a:lnTo>
                    <a:pt x="611" y="310"/>
                  </a:lnTo>
                  <a:lnTo>
                    <a:pt x="608" y="319"/>
                  </a:lnTo>
                  <a:lnTo>
                    <a:pt x="603" y="328"/>
                  </a:lnTo>
                  <a:lnTo>
                    <a:pt x="599" y="335"/>
                  </a:lnTo>
                  <a:lnTo>
                    <a:pt x="594" y="343"/>
                  </a:lnTo>
                  <a:lnTo>
                    <a:pt x="587" y="349"/>
                  </a:lnTo>
                  <a:lnTo>
                    <a:pt x="580" y="356"/>
                  </a:lnTo>
                  <a:lnTo>
                    <a:pt x="573" y="361"/>
                  </a:lnTo>
                  <a:lnTo>
                    <a:pt x="565" y="367"/>
                  </a:lnTo>
                  <a:lnTo>
                    <a:pt x="556" y="371"/>
                  </a:lnTo>
                  <a:lnTo>
                    <a:pt x="548" y="374"/>
                  </a:lnTo>
                  <a:lnTo>
                    <a:pt x="538" y="376"/>
                  </a:lnTo>
                  <a:lnTo>
                    <a:pt x="528" y="377"/>
                  </a:lnTo>
                  <a:lnTo>
                    <a:pt x="519" y="378"/>
                  </a:lnTo>
                  <a:lnTo>
                    <a:pt x="519" y="3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1" name="Freeform 12">
              <a:extLst>
                <a:ext uri="{FF2B5EF4-FFF2-40B4-BE49-F238E27FC236}">
                  <a16:creationId xmlns:a16="http://schemas.microsoft.com/office/drawing/2014/main" id="{BADCE5E5-5B26-4F72-B1AD-3742F27D8780}"/>
                </a:ext>
              </a:extLst>
            </p:cNvPr>
            <p:cNvSpPr>
              <a:spLocks/>
            </p:cNvSpPr>
            <p:nvPr/>
          </p:nvSpPr>
          <p:spPr bwMode="auto">
            <a:xfrm>
              <a:off x="5308601" y="2784475"/>
              <a:ext cx="422275" cy="327025"/>
            </a:xfrm>
            <a:custGeom>
              <a:avLst/>
              <a:gdLst>
                <a:gd name="T0" fmla="*/ 183 w 1859"/>
                <a:gd name="T1" fmla="*/ 0 h 1444"/>
                <a:gd name="T2" fmla="*/ 164 w 1859"/>
                <a:gd name="T3" fmla="*/ 1 h 1444"/>
                <a:gd name="T4" fmla="*/ 128 w 1859"/>
                <a:gd name="T5" fmla="*/ 8 h 1444"/>
                <a:gd name="T6" fmla="*/ 95 w 1859"/>
                <a:gd name="T7" fmla="*/ 22 h 1444"/>
                <a:gd name="T8" fmla="*/ 66 w 1859"/>
                <a:gd name="T9" fmla="*/ 42 h 1444"/>
                <a:gd name="T10" fmla="*/ 42 w 1859"/>
                <a:gd name="T11" fmla="*/ 67 h 1444"/>
                <a:gd name="T12" fmla="*/ 21 w 1859"/>
                <a:gd name="T13" fmla="*/ 96 h 1444"/>
                <a:gd name="T14" fmla="*/ 7 w 1859"/>
                <a:gd name="T15" fmla="*/ 129 h 1444"/>
                <a:gd name="T16" fmla="*/ 0 w 1859"/>
                <a:gd name="T17" fmla="*/ 165 h 1444"/>
                <a:gd name="T18" fmla="*/ 0 w 1859"/>
                <a:gd name="T19" fmla="*/ 477 h 1444"/>
                <a:gd name="T20" fmla="*/ 0 w 1859"/>
                <a:gd name="T21" fmla="*/ 497 h 1444"/>
                <a:gd name="T22" fmla="*/ 7 w 1859"/>
                <a:gd name="T23" fmla="*/ 532 h 1444"/>
                <a:gd name="T24" fmla="*/ 21 w 1859"/>
                <a:gd name="T25" fmla="*/ 565 h 1444"/>
                <a:gd name="T26" fmla="*/ 42 w 1859"/>
                <a:gd name="T27" fmla="*/ 594 h 1444"/>
                <a:gd name="T28" fmla="*/ 66 w 1859"/>
                <a:gd name="T29" fmla="*/ 619 h 1444"/>
                <a:gd name="T30" fmla="*/ 95 w 1859"/>
                <a:gd name="T31" fmla="*/ 639 h 1444"/>
                <a:gd name="T32" fmla="*/ 128 w 1859"/>
                <a:gd name="T33" fmla="*/ 653 h 1444"/>
                <a:gd name="T34" fmla="*/ 164 w 1859"/>
                <a:gd name="T35" fmla="*/ 661 h 1444"/>
                <a:gd name="T36" fmla="*/ 1146 w 1859"/>
                <a:gd name="T37" fmla="*/ 661 h 1444"/>
                <a:gd name="T38" fmla="*/ 1459 w 1859"/>
                <a:gd name="T39" fmla="*/ 661 h 1444"/>
                <a:gd name="T40" fmla="*/ 1675 w 1859"/>
                <a:gd name="T41" fmla="*/ 661 h 1444"/>
                <a:gd name="T42" fmla="*/ 1713 w 1859"/>
                <a:gd name="T43" fmla="*/ 657 h 1444"/>
                <a:gd name="T44" fmla="*/ 1747 w 1859"/>
                <a:gd name="T45" fmla="*/ 647 h 1444"/>
                <a:gd name="T46" fmla="*/ 1778 w 1859"/>
                <a:gd name="T47" fmla="*/ 630 h 1444"/>
                <a:gd name="T48" fmla="*/ 1805 w 1859"/>
                <a:gd name="T49" fmla="*/ 607 h 1444"/>
                <a:gd name="T50" fmla="*/ 1828 w 1859"/>
                <a:gd name="T51" fmla="*/ 580 h 1444"/>
                <a:gd name="T52" fmla="*/ 1845 w 1859"/>
                <a:gd name="T53" fmla="*/ 549 h 1444"/>
                <a:gd name="T54" fmla="*/ 1855 w 1859"/>
                <a:gd name="T55" fmla="*/ 515 h 1444"/>
                <a:gd name="T56" fmla="*/ 1859 w 1859"/>
                <a:gd name="T57" fmla="*/ 477 h 1444"/>
                <a:gd name="T58" fmla="*/ 1859 w 1859"/>
                <a:gd name="T59" fmla="*/ 184 h 1444"/>
                <a:gd name="T60" fmla="*/ 1855 w 1859"/>
                <a:gd name="T61" fmla="*/ 147 h 1444"/>
                <a:gd name="T62" fmla="*/ 1845 w 1859"/>
                <a:gd name="T63" fmla="*/ 112 h 1444"/>
                <a:gd name="T64" fmla="*/ 1828 w 1859"/>
                <a:gd name="T65" fmla="*/ 81 h 1444"/>
                <a:gd name="T66" fmla="*/ 1805 w 1859"/>
                <a:gd name="T67" fmla="*/ 54 h 1444"/>
                <a:gd name="T68" fmla="*/ 1778 w 1859"/>
                <a:gd name="T69" fmla="*/ 32 h 1444"/>
                <a:gd name="T70" fmla="*/ 1747 w 1859"/>
                <a:gd name="T71" fmla="*/ 14 h 1444"/>
                <a:gd name="T72" fmla="*/ 1713 w 1859"/>
                <a:gd name="T73" fmla="*/ 4 h 1444"/>
                <a:gd name="T74" fmla="*/ 1675 w 1859"/>
                <a:gd name="T75" fmla="*/ 0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59" h="1444">
                  <a:moveTo>
                    <a:pt x="1675" y="0"/>
                  </a:moveTo>
                  <a:lnTo>
                    <a:pt x="183" y="0"/>
                  </a:lnTo>
                  <a:lnTo>
                    <a:pt x="183" y="0"/>
                  </a:lnTo>
                  <a:lnTo>
                    <a:pt x="164" y="1"/>
                  </a:lnTo>
                  <a:lnTo>
                    <a:pt x="146" y="4"/>
                  </a:lnTo>
                  <a:lnTo>
                    <a:pt x="128" y="8"/>
                  </a:lnTo>
                  <a:lnTo>
                    <a:pt x="111" y="14"/>
                  </a:lnTo>
                  <a:lnTo>
                    <a:pt x="95" y="22"/>
                  </a:lnTo>
                  <a:lnTo>
                    <a:pt x="80" y="32"/>
                  </a:lnTo>
                  <a:lnTo>
                    <a:pt x="66" y="42"/>
                  </a:lnTo>
                  <a:lnTo>
                    <a:pt x="53" y="54"/>
                  </a:lnTo>
                  <a:lnTo>
                    <a:pt x="42" y="67"/>
                  </a:lnTo>
                  <a:lnTo>
                    <a:pt x="31" y="81"/>
                  </a:lnTo>
                  <a:lnTo>
                    <a:pt x="21" y="96"/>
                  </a:lnTo>
                  <a:lnTo>
                    <a:pt x="14" y="112"/>
                  </a:lnTo>
                  <a:lnTo>
                    <a:pt x="7" y="129"/>
                  </a:lnTo>
                  <a:lnTo>
                    <a:pt x="3" y="147"/>
                  </a:lnTo>
                  <a:lnTo>
                    <a:pt x="0" y="165"/>
                  </a:lnTo>
                  <a:lnTo>
                    <a:pt x="0" y="184"/>
                  </a:lnTo>
                  <a:lnTo>
                    <a:pt x="0" y="477"/>
                  </a:lnTo>
                  <a:lnTo>
                    <a:pt x="0" y="477"/>
                  </a:lnTo>
                  <a:lnTo>
                    <a:pt x="0" y="497"/>
                  </a:lnTo>
                  <a:lnTo>
                    <a:pt x="3" y="515"/>
                  </a:lnTo>
                  <a:lnTo>
                    <a:pt x="7" y="532"/>
                  </a:lnTo>
                  <a:lnTo>
                    <a:pt x="14" y="549"/>
                  </a:lnTo>
                  <a:lnTo>
                    <a:pt x="21" y="565"/>
                  </a:lnTo>
                  <a:lnTo>
                    <a:pt x="31" y="580"/>
                  </a:lnTo>
                  <a:lnTo>
                    <a:pt x="42" y="594"/>
                  </a:lnTo>
                  <a:lnTo>
                    <a:pt x="53" y="607"/>
                  </a:lnTo>
                  <a:lnTo>
                    <a:pt x="66" y="619"/>
                  </a:lnTo>
                  <a:lnTo>
                    <a:pt x="80" y="630"/>
                  </a:lnTo>
                  <a:lnTo>
                    <a:pt x="95" y="639"/>
                  </a:lnTo>
                  <a:lnTo>
                    <a:pt x="111" y="647"/>
                  </a:lnTo>
                  <a:lnTo>
                    <a:pt x="128" y="653"/>
                  </a:lnTo>
                  <a:lnTo>
                    <a:pt x="146" y="657"/>
                  </a:lnTo>
                  <a:lnTo>
                    <a:pt x="164" y="661"/>
                  </a:lnTo>
                  <a:lnTo>
                    <a:pt x="183" y="661"/>
                  </a:lnTo>
                  <a:lnTo>
                    <a:pt x="1146" y="661"/>
                  </a:lnTo>
                  <a:lnTo>
                    <a:pt x="1303" y="1444"/>
                  </a:lnTo>
                  <a:lnTo>
                    <a:pt x="1459" y="661"/>
                  </a:lnTo>
                  <a:lnTo>
                    <a:pt x="1675" y="661"/>
                  </a:lnTo>
                  <a:lnTo>
                    <a:pt x="1675" y="661"/>
                  </a:lnTo>
                  <a:lnTo>
                    <a:pt x="1695" y="661"/>
                  </a:lnTo>
                  <a:lnTo>
                    <a:pt x="1713" y="657"/>
                  </a:lnTo>
                  <a:lnTo>
                    <a:pt x="1730" y="653"/>
                  </a:lnTo>
                  <a:lnTo>
                    <a:pt x="1747" y="647"/>
                  </a:lnTo>
                  <a:lnTo>
                    <a:pt x="1763" y="639"/>
                  </a:lnTo>
                  <a:lnTo>
                    <a:pt x="1778" y="630"/>
                  </a:lnTo>
                  <a:lnTo>
                    <a:pt x="1792" y="619"/>
                  </a:lnTo>
                  <a:lnTo>
                    <a:pt x="1805" y="607"/>
                  </a:lnTo>
                  <a:lnTo>
                    <a:pt x="1817" y="594"/>
                  </a:lnTo>
                  <a:lnTo>
                    <a:pt x="1828" y="580"/>
                  </a:lnTo>
                  <a:lnTo>
                    <a:pt x="1837" y="565"/>
                  </a:lnTo>
                  <a:lnTo>
                    <a:pt x="1845" y="549"/>
                  </a:lnTo>
                  <a:lnTo>
                    <a:pt x="1851" y="532"/>
                  </a:lnTo>
                  <a:lnTo>
                    <a:pt x="1855" y="515"/>
                  </a:lnTo>
                  <a:lnTo>
                    <a:pt x="1859" y="497"/>
                  </a:lnTo>
                  <a:lnTo>
                    <a:pt x="1859" y="477"/>
                  </a:lnTo>
                  <a:lnTo>
                    <a:pt x="1859" y="184"/>
                  </a:lnTo>
                  <a:lnTo>
                    <a:pt x="1859" y="184"/>
                  </a:lnTo>
                  <a:lnTo>
                    <a:pt x="1859" y="165"/>
                  </a:lnTo>
                  <a:lnTo>
                    <a:pt x="1855" y="147"/>
                  </a:lnTo>
                  <a:lnTo>
                    <a:pt x="1851" y="129"/>
                  </a:lnTo>
                  <a:lnTo>
                    <a:pt x="1845" y="112"/>
                  </a:lnTo>
                  <a:lnTo>
                    <a:pt x="1837" y="96"/>
                  </a:lnTo>
                  <a:lnTo>
                    <a:pt x="1828" y="81"/>
                  </a:lnTo>
                  <a:lnTo>
                    <a:pt x="1817" y="67"/>
                  </a:lnTo>
                  <a:lnTo>
                    <a:pt x="1805" y="54"/>
                  </a:lnTo>
                  <a:lnTo>
                    <a:pt x="1792" y="42"/>
                  </a:lnTo>
                  <a:lnTo>
                    <a:pt x="1778" y="32"/>
                  </a:lnTo>
                  <a:lnTo>
                    <a:pt x="1763" y="22"/>
                  </a:lnTo>
                  <a:lnTo>
                    <a:pt x="1747" y="14"/>
                  </a:lnTo>
                  <a:lnTo>
                    <a:pt x="1730" y="8"/>
                  </a:lnTo>
                  <a:lnTo>
                    <a:pt x="1713" y="4"/>
                  </a:lnTo>
                  <a:lnTo>
                    <a:pt x="1695" y="1"/>
                  </a:lnTo>
                  <a:lnTo>
                    <a:pt x="1675" y="0"/>
                  </a:lnTo>
                  <a:lnTo>
                    <a:pt x="16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62" name="Grupa 161">
            <a:extLst>
              <a:ext uri="{FF2B5EF4-FFF2-40B4-BE49-F238E27FC236}">
                <a16:creationId xmlns:a16="http://schemas.microsoft.com/office/drawing/2014/main" id="{3BA90AAE-16C1-4047-8B4A-8FF9B52E3478}"/>
              </a:ext>
            </a:extLst>
          </p:cNvPr>
          <p:cNvGrpSpPr>
            <a:grpSpLocks noChangeAspect="1"/>
          </p:cNvGrpSpPr>
          <p:nvPr/>
        </p:nvGrpSpPr>
        <p:grpSpPr>
          <a:xfrm>
            <a:off x="7810608" y="4489572"/>
            <a:ext cx="265212" cy="232017"/>
            <a:chOff x="2663825" y="157163"/>
            <a:chExt cx="1243013" cy="1087437"/>
          </a:xfrm>
          <a:solidFill>
            <a:srgbClr val="CDCDCD"/>
          </a:solidFill>
        </p:grpSpPr>
        <p:sp>
          <p:nvSpPr>
            <p:cNvPr id="163" name="Freeform 21">
              <a:extLst>
                <a:ext uri="{FF2B5EF4-FFF2-40B4-BE49-F238E27FC236}">
                  <a16:creationId xmlns:a16="http://schemas.microsoft.com/office/drawing/2014/main" id="{9E4786CA-09D0-4566-B456-D2DE194DA37D}"/>
                </a:ext>
              </a:extLst>
            </p:cNvPr>
            <p:cNvSpPr>
              <a:spLocks/>
            </p:cNvSpPr>
            <p:nvPr/>
          </p:nvSpPr>
          <p:spPr bwMode="auto">
            <a:xfrm>
              <a:off x="3040063" y="157163"/>
              <a:ext cx="488950" cy="160338"/>
            </a:xfrm>
            <a:custGeom>
              <a:avLst/>
              <a:gdLst>
                <a:gd name="T0" fmla="*/ 144 w 1232"/>
                <a:gd name="T1" fmla="*/ 325 h 404"/>
                <a:gd name="T2" fmla="*/ 149 w 1232"/>
                <a:gd name="T3" fmla="*/ 304 h 404"/>
                <a:gd name="T4" fmla="*/ 161 w 1232"/>
                <a:gd name="T5" fmla="*/ 273 h 404"/>
                <a:gd name="T6" fmla="*/ 167 w 1232"/>
                <a:gd name="T7" fmla="*/ 263 h 404"/>
                <a:gd name="T8" fmla="*/ 187 w 1232"/>
                <a:gd name="T9" fmla="*/ 277 h 404"/>
                <a:gd name="T10" fmla="*/ 209 w 1232"/>
                <a:gd name="T11" fmla="*/ 287 h 404"/>
                <a:gd name="T12" fmla="*/ 233 w 1232"/>
                <a:gd name="T13" fmla="*/ 293 h 404"/>
                <a:gd name="T14" fmla="*/ 259 w 1232"/>
                <a:gd name="T15" fmla="*/ 295 h 404"/>
                <a:gd name="T16" fmla="*/ 983 w 1232"/>
                <a:gd name="T17" fmla="*/ 295 h 404"/>
                <a:gd name="T18" fmla="*/ 1006 w 1232"/>
                <a:gd name="T19" fmla="*/ 293 h 404"/>
                <a:gd name="T20" fmla="*/ 1028 w 1232"/>
                <a:gd name="T21" fmla="*/ 288 h 404"/>
                <a:gd name="T22" fmla="*/ 1049 w 1232"/>
                <a:gd name="T23" fmla="*/ 278 h 404"/>
                <a:gd name="T24" fmla="*/ 1069 w 1232"/>
                <a:gd name="T25" fmla="*/ 267 h 404"/>
                <a:gd name="T26" fmla="*/ 1074 w 1232"/>
                <a:gd name="T27" fmla="*/ 277 h 404"/>
                <a:gd name="T28" fmla="*/ 1085 w 1232"/>
                <a:gd name="T29" fmla="*/ 305 h 404"/>
                <a:gd name="T30" fmla="*/ 1107 w 1232"/>
                <a:gd name="T31" fmla="*/ 404 h 404"/>
                <a:gd name="T32" fmla="*/ 1206 w 1232"/>
                <a:gd name="T33" fmla="*/ 290 h 404"/>
                <a:gd name="T34" fmla="*/ 1200 w 1232"/>
                <a:gd name="T35" fmla="*/ 267 h 404"/>
                <a:gd name="T36" fmla="*/ 1185 w 1232"/>
                <a:gd name="T37" fmla="*/ 223 h 404"/>
                <a:gd name="T38" fmla="*/ 1165 w 1232"/>
                <a:gd name="T39" fmla="*/ 184 h 404"/>
                <a:gd name="T40" fmla="*/ 1142 w 1232"/>
                <a:gd name="T41" fmla="*/ 152 h 404"/>
                <a:gd name="T42" fmla="*/ 1128 w 1232"/>
                <a:gd name="T43" fmla="*/ 139 h 404"/>
                <a:gd name="T44" fmla="*/ 1125 w 1232"/>
                <a:gd name="T45" fmla="*/ 111 h 404"/>
                <a:gd name="T46" fmla="*/ 1115 w 1232"/>
                <a:gd name="T47" fmla="*/ 84 h 404"/>
                <a:gd name="T48" fmla="*/ 1101 w 1232"/>
                <a:gd name="T49" fmla="*/ 61 h 404"/>
                <a:gd name="T50" fmla="*/ 1084 w 1232"/>
                <a:gd name="T51" fmla="*/ 41 h 404"/>
                <a:gd name="T52" fmla="*/ 1062 w 1232"/>
                <a:gd name="T53" fmla="*/ 24 h 404"/>
                <a:gd name="T54" fmla="*/ 1038 w 1232"/>
                <a:gd name="T55" fmla="*/ 11 h 404"/>
                <a:gd name="T56" fmla="*/ 1011 w 1232"/>
                <a:gd name="T57" fmla="*/ 4 h 404"/>
                <a:gd name="T58" fmla="*/ 983 w 1232"/>
                <a:gd name="T59" fmla="*/ 0 h 404"/>
                <a:gd name="T60" fmla="*/ 259 w 1232"/>
                <a:gd name="T61" fmla="*/ 0 h 404"/>
                <a:gd name="T62" fmla="*/ 230 w 1232"/>
                <a:gd name="T63" fmla="*/ 4 h 404"/>
                <a:gd name="T64" fmla="*/ 204 w 1232"/>
                <a:gd name="T65" fmla="*/ 11 h 404"/>
                <a:gd name="T66" fmla="*/ 181 w 1232"/>
                <a:gd name="T67" fmla="*/ 22 h 404"/>
                <a:gd name="T68" fmla="*/ 160 w 1232"/>
                <a:gd name="T69" fmla="*/ 38 h 404"/>
                <a:gd name="T70" fmla="*/ 142 w 1232"/>
                <a:gd name="T71" fmla="*/ 58 h 404"/>
                <a:gd name="T72" fmla="*/ 129 w 1232"/>
                <a:gd name="T73" fmla="*/ 80 h 404"/>
                <a:gd name="T74" fmla="*/ 118 w 1232"/>
                <a:gd name="T75" fmla="*/ 105 h 404"/>
                <a:gd name="T76" fmla="*/ 113 w 1232"/>
                <a:gd name="T77" fmla="*/ 132 h 404"/>
                <a:gd name="T78" fmla="*/ 98 w 1232"/>
                <a:gd name="T79" fmla="*/ 146 h 404"/>
                <a:gd name="T80" fmla="*/ 72 w 1232"/>
                <a:gd name="T81" fmla="*/ 178 h 404"/>
                <a:gd name="T82" fmla="*/ 50 w 1232"/>
                <a:gd name="T83" fmla="*/ 218 h 404"/>
                <a:gd name="T84" fmla="*/ 34 w 1232"/>
                <a:gd name="T85" fmla="*/ 265 h 404"/>
                <a:gd name="T86" fmla="*/ 0 w 1232"/>
                <a:gd name="T87"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2" h="404">
                  <a:moveTo>
                    <a:pt x="125" y="404"/>
                  </a:moveTo>
                  <a:lnTo>
                    <a:pt x="144" y="325"/>
                  </a:lnTo>
                  <a:lnTo>
                    <a:pt x="144" y="325"/>
                  </a:lnTo>
                  <a:lnTo>
                    <a:pt x="149" y="304"/>
                  </a:lnTo>
                  <a:lnTo>
                    <a:pt x="155" y="287"/>
                  </a:lnTo>
                  <a:lnTo>
                    <a:pt x="161" y="273"/>
                  </a:lnTo>
                  <a:lnTo>
                    <a:pt x="167" y="263"/>
                  </a:lnTo>
                  <a:lnTo>
                    <a:pt x="167" y="263"/>
                  </a:lnTo>
                  <a:lnTo>
                    <a:pt x="177" y="269"/>
                  </a:lnTo>
                  <a:lnTo>
                    <a:pt x="187" y="277"/>
                  </a:lnTo>
                  <a:lnTo>
                    <a:pt x="198" y="282"/>
                  </a:lnTo>
                  <a:lnTo>
                    <a:pt x="209" y="287"/>
                  </a:lnTo>
                  <a:lnTo>
                    <a:pt x="222" y="290"/>
                  </a:lnTo>
                  <a:lnTo>
                    <a:pt x="233" y="293"/>
                  </a:lnTo>
                  <a:lnTo>
                    <a:pt x="245" y="294"/>
                  </a:lnTo>
                  <a:lnTo>
                    <a:pt x="259" y="295"/>
                  </a:lnTo>
                  <a:lnTo>
                    <a:pt x="983" y="295"/>
                  </a:lnTo>
                  <a:lnTo>
                    <a:pt x="983" y="295"/>
                  </a:lnTo>
                  <a:lnTo>
                    <a:pt x="995" y="294"/>
                  </a:lnTo>
                  <a:lnTo>
                    <a:pt x="1006" y="293"/>
                  </a:lnTo>
                  <a:lnTo>
                    <a:pt x="1017" y="290"/>
                  </a:lnTo>
                  <a:lnTo>
                    <a:pt x="1028" y="288"/>
                  </a:lnTo>
                  <a:lnTo>
                    <a:pt x="1039" y="283"/>
                  </a:lnTo>
                  <a:lnTo>
                    <a:pt x="1049" y="278"/>
                  </a:lnTo>
                  <a:lnTo>
                    <a:pt x="1059" y="273"/>
                  </a:lnTo>
                  <a:lnTo>
                    <a:pt x="1069" y="267"/>
                  </a:lnTo>
                  <a:lnTo>
                    <a:pt x="1069" y="267"/>
                  </a:lnTo>
                  <a:lnTo>
                    <a:pt x="1074" y="277"/>
                  </a:lnTo>
                  <a:lnTo>
                    <a:pt x="1080" y="290"/>
                  </a:lnTo>
                  <a:lnTo>
                    <a:pt x="1085" y="305"/>
                  </a:lnTo>
                  <a:lnTo>
                    <a:pt x="1090" y="325"/>
                  </a:lnTo>
                  <a:lnTo>
                    <a:pt x="1107" y="404"/>
                  </a:lnTo>
                  <a:lnTo>
                    <a:pt x="1232" y="404"/>
                  </a:lnTo>
                  <a:lnTo>
                    <a:pt x="1206" y="290"/>
                  </a:lnTo>
                  <a:lnTo>
                    <a:pt x="1206" y="290"/>
                  </a:lnTo>
                  <a:lnTo>
                    <a:pt x="1200" y="267"/>
                  </a:lnTo>
                  <a:lnTo>
                    <a:pt x="1194" y="244"/>
                  </a:lnTo>
                  <a:lnTo>
                    <a:pt x="1185" y="223"/>
                  </a:lnTo>
                  <a:lnTo>
                    <a:pt x="1177" y="203"/>
                  </a:lnTo>
                  <a:lnTo>
                    <a:pt x="1165" y="184"/>
                  </a:lnTo>
                  <a:lnTo>
                    <a:pt x="1154" y="168"/>
                  </a:lnTo>
                  <a:lnTo>
                    <a:pt x="1142" y="152"/>
                  </a:lnTo>
                  <a:lnTo>
                    <a:pt x="1128" y="139"/>
                  </a:lnTo>
                  <a:lnTo>
                    <a:pt x="1128" y="139"/>
                  </a:lnTo>
                  <a:lnTo>
                    <a:pt x="1127" y="125"/>
                  </a:lnTo>
                  <a:lnTo>
                    <a:pt x="1125" y="111"/>
                  </a:lnTo>
                  <a:lnTo>
                    <a:pt x="1120" y="98"/>
                  </a:lnTo>
                  <a:lnTo>
                    <a:pt x="1115" y="84"/>
                  </a:lnTo>
                  <a:lnTo>
                    <a:pt x="1109" y="73"/>
                  </a:lnTo>
                  <a:lnTo>
                    <a:pt x="1101" y="61"/>
                  </a:lnTo>
                  <a:lnTo>
                    <a:pt x="1093" y="51"/>
                  </a:lnTo>
                  <a:lnTo>
                    <a:pt x="1084" y="41"/>
                  </a:lnTo>
                  <a:lnTo>
                    <a:pt x="1073" y="32"/>
                  </a:lnTo>
                  <a:lnTo>
                    <a:pt x="1062" y="24"/>
                  </a:lnTo>
                  <a:lnTo>
                    <a:pt x="1051" y="17"/>
                  </a:lnTo>
                  <a:lnTo>
                    <a:pt x="1038" y="11"/>
                  </a:lnTo>
                  <a:lnTo>
                    <a:pt x="1025" y="6"/>
                  </a:lnTo>
                  <a:lnTo>
                    <a:pt x="1011" y="4"/>
                  </a:lnTo>
                  <a:lnTo>
                    <a:pt x="997" y="1"/>
                  </a:lnTo>
                  <a:lnTo>
                    <a:pt x="983" y="0"/>
                  </a:lnTo>
                  <a:lnTo>
                    <a:pt x="259" y="0"/>
                  </a:lnTo>
                  <a:lnTo>
                    <a:pt x="259" y="0"/>
                  </a:lnTo>
                  <a:lnTo>
                    <a:pt x="244" y="1"/>
                  </a:lnTo>
                  <a:lnTo>
                    <a:pt x="230" y="4"/>
                  </a:lnTo>
                  <a:lnTo>
                    <a:pt x="218" y="6"/>
                  </a:lnTo>
                  <a:lnTo>
                    <a:pt x="204" y="11"/>
                  </a:lnTo>
                  <a:lnTo>
                    <a:pt x="193" y="16"/>
                  </a:lnTo>
                  <a:lnTo>
                    <a:pt x="181" y="22"/>
                  </a:lnTo>
                  <a:lnTo>
                    <a:pt x="171" y="30"/>
                  </a:lnTo>
                  <a:lnTo>
                    <a:pt x="160" y="38"/>
                  </a:lnTo>
                  <a:lnTo>
                    <a:pt x="151" y="48"/>
                  </a:lnTo>
                  <a:lnTo>
                    <a:pt x="142" y="58"/>
                  </a:lnTo>
                  <a:lnTo>
                    <a:pt x="135" y="68"/>
                  </a:lnTo>
                  <a:lnTo>
                    <a:pt x="129" y="80"/>
                  </a:lnTo>
                  <a:lnTo>
                    <a:pt x="123" y="93"/>
                  </a:lnTo>
                  <a:lnTo>
                    <a:pt x="118" y="105"/>
                  </a:lnTo>
                  <a:lnTo>
                    <a:pt x="115" y="119"/>
                  </a:lnTo>
                  <a:lnTo>
                    <a:pt x="113" y="132"/>
                  </a:lnTo>
                  <a:lnTo>
                    <a:pt x="113" y="132"/>
                  </a:lnTo>
                  <a:lnTo>
                    <a:pt x="98" y="146"/>
                  </a:lnTo>
                  <a:lnTo>
                    <a:pt x="84" y="161"/>
                  </a:lnTo>
                  <a:lnTo>
                    <a:pt x="72" y="178"/>
                  </a:lnTo>
                  <a:lnTo>
                    <a:pt x="60" y="198"/>
                  </a:lnTo>
                  <a:lnTo>
                    <a:pt x="50" y="218"/>
                  </a:lnTo>
                  <a:lnTo>
                    <a:pt x="41" y="241"/>
                  </a:lnTo>
                  <a:lnTo>
                    <a:pt x="34" y="265"/>
                  </a:lnTo>
                  <a:lnTo>
                    <a:pt x="26" y="290"/>
                  </a:lnTo>
                  <a:lnTo>
                    <a:pt x="0" y="404"/>
                  </a:lnTo>
                  <a:lnTo>
                    <a:pt x="125" y="4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4" name="Freeform 22">
              <a:extLst>
                <a:ext uri="{FF2B5EF4-FFF2-40B4-BE49-F238E27FC236}">
                  <a16:creationId xmlns:a16="http://schemas.microsoft.com/office/drawing/2014/main" id="{09ED81D4-795A-490F-AC2C-70897AE15D17}"/>
                </a:ext>
              </a:extLst>
            </p:cNvPr>
            <p:cNvSpPr>
              <a:spLocks/>
            </p:cNvSpPr>
            <p:nvPr/>
          </p:nvSpPr>
          <p:spPr bwMode="auto">
            <a:xfrm>
              <a:off x="2673350" y="638175"/>
              <a:ext cx="1223963" cy="606425"/>
            </a:xfrm>
            <a:custGeom>
              <a:avLst/>
              <a:gdLst>
                <a:gd name="T0" fmla="*/ 1759 w 3080"/>
                <a:gd name="T1" fmla="*/ 411 h 1527"/>
                <a:gd name="T2" fmla="*/ 1698 w 3080"/>
                <a:gd name="T3" fmla="*/ 426 h 1527"/>
                <a:gd name="T4" fmla="*/ 1698 w 3080"/>
                <a:gd name="T5" fmla="*/ 495 h 1527"/>
                <a:gd name="T6" fmla="*/ 1694 w 3080"/>
                <a:gd name="T7" fmla="*/ 526 h 1527"/>
                <a:gd name="T8" fmla="*/ 1685 w 3080"/>
                <a:gd name="T9" fmla="*/ 556 h 1527"/>
                <a:gd name="T10" fmla="*/ 1670 w 3080"/>
                <a:gd name="T11" fmla="*/ 583 h 1527"/>
                <a:gd name="T12" fmla="*/ 1652 w 3080"/>
                <a:gd name="T13" fmla="*/ 607 h 1527"/>
                <a:gd name="T14" fmla="*/ 1628 w 3080"/>
                <a:gd name="T15" fmla="*/ 625 h 1527"/>
                <a:gd name="T16" fmla="*/ 1601 w 3080"/>
                <a:gd name="T17" fmla="*/ 640 h 1527"/>
                <a:gd name="T18" fmla="*/ 1573 w 3080"/>
                <a:gd name="T19" fmla="*/ 649 h 1527"/>
                <a:gd name="T20" fmla="*/ 1541 w 3080"/>
                <a:gd name="T21" fmla="*/ 652 h 1527"/>
                <a:gd name="T22" fmla="*/ 1525 w 3080"/>
                <a:gd name="T23" fmla="*/ 651 h 1527"/>
                <a:gd name="T24" fmla="*/ 1494 w 3080"/>
                <a:gd name="T25" fmla="*/ 645 h 1527"/>
                <a:gd name="T26" fmla="*/ 1465 w 3080"/>
                <a:gd name="T27" fmla="*/ 634 h 1527"/>
                <a:gd name="T28" fmla="*/ 1441 w 3080"/>
                <a:gd name="T29" fmla="*/ 616 h 1527"/>
                <a:gd name="T30" fmla="*/ 1420 w 3080"/>
                <a:gd name="T31" fmla="*/ 595 h 1527"/>
                <a:gd name="T32" fmla="*/ 1402 w 3080"/>
                <a:gd name="T33" fmla="*/ 569 h 1527"/>
                <a:gd name="T34" fmla="*/ 1391 w 3080"/>
                <a:gd name="T35" fmla="*/ 542 h 1527"/>
                <a:gd name="T36" fmla="*/ 1384 w 3080"/>
                <a:gd name="T37" fmla="*/ 511 h 1527"/>
                <a:gd name="T38" fmla="*/ 1384 w 3080"/>
                <a:gd name="T39" fmla="*/ 426 h 1527"/>
                <a:gd name="T40" fmla="*/ 1352 w 3080"/>
                <a:gd name="T41" fmla="*/ 420 h 1527"/>
                <a:gd name="T42" fmla="*/ 1322 w 3080"/>
                <a:gd name="T43" fmla="*/ 411 h 1527"/>
                <a:gd name="T44" fmla="*/ 227 w 3080"/>
                <a:gd name="T45" fmla="*/ 73 h 1527"/>
                <a:gd name="T46" fmla="*/ 23 w 3080"/>
                <a:gd name="T47" fmla="*/ 7 h 1527"/>
                <a:gd name="T48" fmla="*/ 0 w 3080"/>
                <a:gd name="T49" fmla="*/ 1312 h 1527"/>
                <a:gd name="T50" fmla="*/ 1 w 3080"/>
                <a:gd name="T51" fmla="*/ 1334 h 1527"/>
                <a:gd name="T52" fmla="*/ 10 w 3080"/>
                <a:gd name="T53" fmla="*/ 1376 h 1527"/>
                <a:gd name="T54" fmla="*/ 26 w 3080"/>
                <a:gd name="T55" fmla="*/ 1415 h 1527"/>
                <a:gd name="T56" fmla="*/ 49 w 3080"/>
                <a:gd name="T57" fmla="*/ 1449 h 1527"/>
                <a:gd name="T58" fmla="*/ 79 w 3080"/>
                <a:gd name="T59" fmla="*/ 1478 h 1527"/>
                <a:gd name="T60" fmla="*/ 112 w 3080"/>
                <a:gd name="T61" fmla="*/ 1501 h 1527"/>
                <a:gd name="T62" fmla="*/ 151 w 3080"/>
                <a:gd name="T63" fmla="*/ 1517 h 1527"/>
                <a:gd name="T64" fmla="*/ 193 w 3080"/>
                <a:gd name="T65" fmla="*/ 1526 h 1527"/>
                <a:gd name="T66" fmla="*/ 2866 w 3080"/>
                <a:gd name="T67" fmla="*/ 1527 h 1527"/>
                <a:gd name="T68" fmla="*/ 2889 w 3080"/>
                <a:gd name="T69" fmla="*/ 1526 h 1527"/>
                <a:gd name="T70" fmla="*/ 2931 w 3080"/>
                <a:gd name="T71" fmla="*/ 1517 h 1527"/>
                <a:gd name="T72" fmla="*/ 2969 w 3080"/>
                <a:gd name="T73" fmla="*/ 1501 h 1527"/>
                <a:gd name="T74" fmla="*/ 3002 w 3080"/>
                <a:gd name="T75" fmla="*/ 1478 h 1527"/>
                <a:gd name="T76" fmla="*/ 3032 w 3080"/>
                <a:gd name="T77" fmla="*/ 1449 h 1527"/>
                <a:gd name="T78" fmla="*/ 3054 w 3080"/>
                <a:gd name="T79" fmla="*/ 1415 h 1527"/>
                <a:gd name="T80" fmla="*/ 3070 w 3080"/>
                <a:gd name="T81" fmla="*/ 1376 h 1527"/>
                <a:gd name="T82" fmla="*/ 3079 w 3080"/>
                <a:gd name="T83" fmla="*/ 1334 h 1527"/>
                <a:gd name="T84" fmla="*/ 3080 w 3080"/>
                <a:gd name="T85" fmla="*/ 0 h 1527"/>
                <a:gd name="T86" fmla="*/ 3058 w 3080"/>
                <a:gd name="T87" fmla="*/ 7 h 1527"/>
                <a:gd name="T88" fmla="*/ 2854 w 3080"/>
                <a:gd name="T89" fmla="*/ 73 h 1527"/>
                <a:gd name="T90" fmla="*/ 1759 w 3080"/>
                <a:gd name="T91" fmla="*/ 411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80" h="1527">
                  <a:moveTo>
                    <a:pt x="1759" y="411"/>
                  </a:moveTo>
                  <a:lnTo>
                    <a:pt x="1759" y="411"/>
                  </a:lnTo>
                  <a:lnTo>
                    <a:pt x="1730" y="420"/>
                  </a:lnTo>
                  <a:lnTo>
                    <a:pt x="1698" y="426"/>
                  </a:lnTo>
                  <a:lnTo>
                    <a:pt x="1698" y="495"/>
                  </a:lnTo>
                  <a:lnTo>
                    <a:pt x="1698" y="495"/>
                  </a:lnTo>
                  <a:lnTo>
                    <a:pt x="1696" y="511"/>
                  </a:lnTo>
                  <a:lnTo>
                    <a:pt x="1694" y="526"/>
                  </a:lnTo>
                  <a:lnTo>
                    <a:pt x="1690" y="542"/>
                  </a:lnTo>
                  <a:lnTo>
                    <a:pt x="1685" y="556"/>
                  </a:lnTo>
                  <a:lnTo>
                    <a:pt x="1679" y="569"/>
                  </a:lnTo>
                  <a:lnTo>
                    <a:pt x="1670" y="583"/>
                  </a:lnTo>
                  <a:lnTo>
                    <a:pt x="1662" y="595"/>
                  </a:lnTo>
                  <a:lnTo>
                    <a:pt x="1652" y="607"/>
                  </a:lnTo>
                  <a:lnTo>
                    <a:pt x="1641" y="616"/>
                  </a:lnTo>
                  <a:lnTo>
                    <a:pt x="1628" y="625"/>
                  </a:lnTo>
                  <a:lnTo>
                    <a:pt x="1615" y="634"/>
                  </a:lnTo>
                  <a:lnTo>
                    <a:pt x="1601" y="640"/>
                  </a:lnTo>
                  <a:lnTo>
                    <a:pt x="1588" y="645"/>
                  </a:lnTo>
                  <a:lnTo>
                    <a:pt x="1573" y="649"/>
                  </a:lnTo>
                  <a:lnTo>
                    <a:pt x="1557" y="651"/>
                  </a:lnTo>
                  <a:lnTo>
                    <a:pt x="1541" y="652"/>
                  </a:lnTo>
                  <a:lnTo>
                    <a:pt x="1541" y="652"/>
                  </a:lnTo>
                  <a:lnTo>
                    <a:pt x="1525" y="651"/>
                  </a:lnTo>
                  <a:lnTo>
                    <a:pt x="1508" y="649"/>
                  </a:lnTo>
                  <a:lnTo>
                    <a:pt x="1494" y="645"/>
                  </a:lnTo>
                  <a:lnTo>
                    <a:pt x="1479" y="640"/>
                  </a:lnTo>
                  <a:lnTo>
                    <a:pt x="1465" y="634"/>
                  </a:lnTo>
                  <a:lnTo>
                    <a:pt x="1453" y="625"/>
                  </a:lnTo>
                  <a:lnTo>
                    <a:pt x="1441" y="616"/>
                  </a:lnTo>
                  <a:lnTo>
                    <a:pt x="1429" y="607"/>
                  </a:lnTo>
                  <a:lnTo>
                    <a:pt x="1420" y="595"/>
                  </a:lnTo>
                  <a:lnTo>
                    <a:pt x="1411" y="583"/>
                  </a:lnTo>
                  <a:lnTo>
                    <a:pt x="1402" y="569"/>
                  </a:lnTo>
                  <a:lnTo>
                    <a:pt x="1396" y="556"/>
                  </a:lnTo>
                  <a:lnTo>
                    <a:pt x="1391" y="542"/>
                  </a:lnTo>
                  <a:lnTo>
                    <a:pt x="1386" y="526"/>
                  </a:lnTo>
                  <a:lnTo>
                    <a:pt x="1384" y="511"/>
                  </a:lnTo>
                  <a:lnTo>
                    <a:pt x="1384" y="495"/>
                  </a:lnTo>
                  <a:lnTo>
                    <a:pt x="1384" y="426"/>
                  </a:lnTo>
                  <a:lnTo>
                    <a:pt x="1384" y="426"/>
                  </a:lnTo>
                  <a:lnTo>
                    <a:pt x="1352" y="420"/>
                  </a:lnTo>
                  <a:lnTo>
                    <a:pt x="1322" y="411"/>
                  </a:lnTo>
                  <a:lnTo>
                    <a:pt x="1322" y="411"/>
                  </a:lnTo>
                  <a:lnTo>
                    <a:pt x="679" y="214"/>
                  </a:lnTo>
                  <a:lnTo>
                    <a:pt x="227" y="73"/>
                  </a:lnTo>
                  <a:lnTo>
                    <a:pt x="72" y="23"/>
                  </a:lnTo>
                  <a:lnTo>
                    <a:pt x="23" y="7"/>
                  </a:lnTo>
                  <a:lnTo>
                    <a:pt x="0" y="0"/>
                  </a:lnTo>
                  <a:lnTo>
                    <a:pt x="0" y="1312"/>
                  </a:lnTo>
                  <a:lnTo>
                    <a:pt x="0" y="1312"/>
                  </a:lnTo>
                  <a:lnTo>
                    <a:pt x="1" y="1334"/>
                  </a:lnTo>
                  <a:lnTo>
                    <a:pt x="5" y="1355"/>
                  </a:lnTo>
                  <a:lnTo>
                    <a:pt x="10" y="1376"/>
                  </a:lnTo>
                  <a:lnTo>
                    <a:pt x="17" y="1396"/>
                  </a:lnTo>
                  <a:lnTo>
                    <a:pt x="26" y="1415"/>
                  </a:lnTo>
                  <a:lnTo>
                    <a:pt x="37" y="1432"/>
                  </a:lnTo>
                  <a:lnTo>
                    <a:pt x="49" y="1449"/>
                  </a:lnTo>
                  <a:lnTo>
                    <a:pt x="63" y="1464"/>
                  </a:lnTo>
                  <a:lnTo>
                    <a:pt x="79" y="1478"/>
                  </a:lnTo>
                  <a:lnTo>
                    <a:pt x="95" y="1490"/>
                  </a:lnTo>
                  <a:lnTo>
                    <a:pt x="112" y="1501"/>
                  </a:lnTo>
                  <a:lnTo>
                    <a:pt x="131" y="1510"/>
                  </a:lnTo>
                  <a:lnTo>
                    <a:pt x="151" y="1517"/>
                  </a:lnTo>
                  <a:lnTo>
                    <a:pt x="172" y="1522"/>
                  </a:lnTo>
                  <a:lnTo>
                    <a:pt x="193" y="1526"/>
                  </a:lnTo>
                  <a:lnTo>
                    <a:pt x="215" y="1527"/>
                  </a:lnTo>
                  <a:lnTo>
                    <a:pt x="2866" y="1527"/>
                  </a:lnTo>
                  <a:lnTo>
                    <a:pt x="2866" y="1527"/>
                  </a:lnTo>
                  <a:lnTo>
                    <a:pt x="2889" y="1526"/>
                  </a:lnTo>
                  <a:lnTo>
                    <a:pt x="2910" y="1522"/>
                  </a:lnTo>
                  <a:lnTo>
                    <a:pt x="2931" y="1517"/>
                  </a:lnTo>
                  <a:lnTo>
                    <a:pt x="2949" y="1510"/>
                  </a:lnTo>
                  <a:lnTo>
                    <a:pt x="2969" y="1501"/>
                  </a:lnTo>
                  <a:lnTo>
                    <a:pt x="2986" y="1490"/>
                  </a:lnTo>
                  <a:lnTo>
                    <a:pt x="3002" y="1478"/>
                  </a:lnTo>
                  <a:lnTo>
                    <a:pt x="3017" y="1464"/>
                  </a:lnTo>
                  <a:lnTo>
                    <a:pt x="3032" y="1449"/>
                  </a:lnTo>
                  <a:lnTo>
                    <a:pt x="3044" y="1432"/>
                  </a:lnTo>
                  <a:lnTo>
                    <a:pt x="3054" y="1415"/>
                  </a:lnTo>
                  <a:lnTo>
                    <a:pt x="3064" y="1396"/>
                  </a:lnTo>
                  <a:lnTo>
                    <a:pt x="3070" y="1376"/>
                  </a:lnTo>
                  <a:lnTo>
                    <a:pt x="3076" y="1355"/>
                  </a:lnTo>
                  <a:lnTo>
                    <a:pt x="3079" y="1334"/>
                  </a:lnTo>
                  <a:lnTo>
                    <a:pt x="3080" y="1312"/>
                  </a:lnTo>
                  <a:lnTo>
                    <a:pt x="3080" y="0"/>
                  </a:lnTo>
                  <a:lnTo>
                    <a:pt x="3080" y="0"/>
                  </a:lnTo>
                  <a:lnTo>
                    <a:pt x="3058" y="7"/>
                  </a:lnTo>
                  <a:lnTo>
                    <a:pt x="3010" y="23"/>
                  </a:lnTo>
                  <a:lnTo>
                    <a:pt x="2854" y="73"/>
                  </a:lnTo>
                  <a:lnTo>
                    <a:pt x="2402" y="214"/>
                  </a:lnTo>
                  <a:lnTo>
                    <a:pt x="1759" y="411"/>
                  </a:lnTo>
                  <a:lnTo>
                    <a:pt x="1759"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5" name="Freeform 55">
              <a:extLst>
                <a:ext uri="{FF2B5EF4-FFF2-40B4-BE49-F238E27FC236}">
                  <a16:creationId xmlns:a16="http://schemas.microsoft.com/office/drawing/2014/main" id="{64B1772E-315E-456A-A3DD-5C86912BA530}"/>
                </a:ext>
              </a:extLst>
            </p:cNvPr>
            <p:cNvSpPr>
              <a:spLocks/>
            </p:cNvSpPr>
            <p:nvPr/>
          </p:nvSpPr>
          <p:spPr bwMode="auto">
            <a:xfrm>
              <a:off x="2663825" y="347663"/>
              <a:ext cx="1243013" cy="422275"/>
            </a:xfrm>
            <a:custGeom>
              <a:avLst/>
              <a:gdLst>
                <a:gd name="T0" fmla="*/ 214 w 3133"/>
                <a:gd name="T1" fmla="*/ 0 h 1063"/>
                <a:gd name="T2" fmla="*/ 191 w 3133"/>
                <a:gd name="T3" fmla="*/ 1 h 1063"/>
                <a:gd name="T4" fmla="*/ 151 w 3133"/>
                <a:gd name="T5" fmla="*/ 10 h 1063"/>
                <a:gd name="T6" fmla="*/ 112 w 3133"/>
                <a:gd name="T7" fmla="*/ 26 h 1063"/>
                <a:gd name="T8" fmla="*/ 78 w 3133"/>
                <a:gd name="T9" fmla="*/ 50 h 1063"/>
                <a:gd name="T10" fmla="*/ 49 w 3133"/>
                <a:gd name="T11" fmla="*/ 78 h 1063"/>
                <a:gd name="T12" fmla="*/ 26 w 3133"/>
                <a:gd name="T13" fmla="*/ 113 h 1063"/>
                <a:gd name="T14" fmla="*/ 10 w 3133"/>
                <a:gd name="T15" fmla="*/ 151 h 1063"/>
                <a:gd name="T16" fmla="*/ 1 w 3133"/>
                <a:gd name="T17" fmla="*/ 192 h 1063"/>
                <a:gd name="T18" fmla="*/ 0 w 3133"/>
                <a:gd name="T19" fmla="*/ 464 h 1063"/>
                <a:gd name="T20" fmla="*/ 0 w 3133"/>
                <a:gd name="T21" fmla="*/ 510 h 1063"/>
                <a:gd name="T22" fmla="*/ 5 w 3133"/>
                <a:gd name="T23" fmla="*/ 585 h 1063"/>
                <a:gd name="T24" fmla="*/ 11 w 3133"/>
                <a:gd name="T25" fmla="*/ 612 h 1063"/>
                <a:gd name="T26" fmla="*/ 22 w 3133"/>
                <a:gd name="T27" fmla="*/ 622 h 1063"/>
                <a:gd name="T28" fmla="*/ 37 w 3133"/>
                <a:gd name="T29" fmla="*/ 632 h 1063"/>
                <a:gd name="T30" fmla="*/ 74 w 3133"/>
                <a:gd name="T31" fmla="*/ 649 h 1063"/>
                <a:gd name="T32" fmla="*/ 153 w 3133"/>
                <a:gd name="T33" fmla="*/ 676 h 1063"/>
                <a:gd name="T34" fmla="*/ 1376 w 3133"/>
                <a:gd name="T35" fmla="*/ 1054 h 1063"/>
                <a:gd name="T36" fmla="*/ 1392 w 3133"/>
                <a:gd name="T37" fmla="*/ 1058 h 1063"/>
                <a:gd name="T38" fmla="*/ 1410 w 3133"/>
                <a:gd name="T39" fmla="*/ 1026 h 1063"/>
                <a:gd name="T40" fmla="*/ 1410 w 3133"/>
                <a:gd name="T41" fmla="*/ 1010 h 1063"/>
                <a:gd name="T42" fmla="*/ 1417 w 3133"/>
                <a:gd name="T43" fmla="*/ 979 h 1063"/>
                <a:gd name="T44" fmla="*/ 1428 w 3133"/>
                <a:gd name="T45" fmla="*/ 950 h 1063"/>
                <a:gd name="T46" fmla="*/ 1446 w 3133"/>
                <a:gd name="T47" fmla="*/ 926 h 1063"/>
                <a:gd name="T48" fmla="*/ 1467 w 3133"/>
                <a:gd name="T49" fmla="*/ 905 h 1063"/>
                <a:gd name="T50" fmla="*/ 1491 w 3133"/>
                <a:gd name="T51" fmla="*/ 887 h 1063"/>
                <a:gd name="T52" fmla="*/ 1520 w 3133"/>
                <a:gd name="T53" fmla="*/ 876 h 1063"/>
                <a:gd name="T54" fmla="*/ 1551 w 3133"/>
                <a:gd name="T55" fmla="*/ 870 h 1063"/>
                <a:gd name="T56" fmla="*/ 1567 w 3133"/>
                <a:gd name="T57" fmla="*/ 869 h 1063"/>
                <a:gd name="T58" fmla="*/ 1599 w 3133"/>
                <a:gd name="T59" fmla="*/ 871 h 1063"/>
                <a:gd name="T60" fmla="*/ 1627 w 3133"/>
                <a:gd name="T61" fmla="*/ 881 h 1063"/>
                <a:gd name="T62" fmla="*/ 1654 w 3133"/>
                <a:gd name="T63" fmla="*/ 896 h 1063"/>
                <a:gd name="T64" fmla="*/ 1678 w 3133"/>
                <a:gd name="T65" fmla="*/ 915 h 1063"/>
                <a:gd name="T66" fmla="*/ 1696 w 3133"/>
                <a:gd name="T67" fmla="*/ 938 h 1063"/>
                <a:gd name="T68" fmla="*/ 1711 w 3133"/>
                <a:gd name="T69" fmla="*/ 965 h 1063"/>
                <a:gd name="T70" fmla="*/ 1720 w 3133"/>
                <a:gd name="T71" fmla="*/ 994 h 1063"/>
                <a:gd name="T72" fmla="*/ 1724 w 3133"/>
                <a:gd name="T73" fmla="*/ 1026 h 1063"/>
                <a:gd name="T74" fmla="*/ 1724 w 3133"/>
                <a:gd name="T75" fmla="*/ 1063 h 1063"/>
                <a:gd name="T76" fmla="*/ 1757 w 3133"/>
                <a:gd name="T77" fmla="*/ 1054 h 1063"/>
                <a:gd name="T78" fmla="*/ 2915 w 3133"/>
                <a:gd name="T79" fmla="*/ 696 h 1063"/>
                <a:gd name="T80" fmla="*/ 3036 w 3133"/>
                <a:gd name="T81" fmla="*/ 658 h 1063"/>
                <a:gd name="T82" fmla="*/ 3079 w 3133"/>
                <a:gd name="T83" fmla="*/ 640 h 1063"/>
                <a:gd name="T84" fmla="*/ 3111 w 3133"/>
                <a:gd name="T85" fmla="*/ 622 h 1063"/>
                <a:gd name="T86" fmla="*/ 3122 w 3133"/>
                <a:gd name="T87" fmla="*/ 612 h 1063"/>
                <a:gd name="T88" fmla="*/ 3125 w 3133"/>
                <a:gd name="T89" fmla="*/ 598 h 1063"/>
                <a:gd name="T90" fmla="*/ 3131 w 3133"/>
                <a:gd name="T91" fmla="*/ 550 h 1063"/>
                <a:gd name="T92" fmla="*/ 3133 w 3133"/>
                <a:gd name="T93" fmla="*/ 464 h 1063"/>
                <a:gd name="T94" fmla="*/ 3133 w 3133"/>
                <a:gd name="T95" fmla="*/ 214 h 1063"/>
                <a:gd name="T96" fmla="*/ 3128 w 3133"/>
                <a:gd name="T97" fmla="*/ 171 h 1063"/>
                <a:gd name="T98" fmla="*/ 3116 w 3133"/>
                <a:gd name="T99" fmla="*/ 131 h 1063"/>
                <a:gd name="T100" fmla="*/ 3096 w 3133"/>
                <a:gd name="T101" fmla="*/ 94 h 1063"/>
                <a:gd name="T102" fmla="*/ 3070 w 3133"/>
                <a:gd name="T103" fmla="*/ 63 h 1063"/>
                <a:gd name="T104" fmla="*/ 3038 w 3133"/>
                <a:gd name="T105" fmla="*/ 37 h 1063"/>
                <a:gd name="T106" fmla="*/ 3002 w 3133"/>
                <a:gd name="T107" fmla="*/ 18 h 1063"/>
                <a:gd name="T108" fmla="*/ 2963 w 3133"/>
                <a:gd name="T109" fmla="*/ 4 h 1063"/>
                <a:gd name="T110" fmla="*/ 2920 w 3133"/>
                <a:gd name="T111" fmla="*/ 0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3" h="1063">
                  <a:moveTo>
                    <a:pt x="2920" y="0"/>
                  </a:moveTo>
                  <a:lnTo>
                    <a:pt x="214" y="0"/>
                  </a:lnTo>
                  <a:lnTo>
                    <a:pt x="214" y="0"/>
                  </a:lnTo>
                  <a:lnTo>
                    <a:pt x="191" y="1"/>
                  </a:lnTo>
                  <a:lnTo>
                    <a:pt x="170" y="4"/>
                  </a:lnTo>
                  <a:lnTo>
                    <a:pt x="151" y="10"/>
                  </a:lnTo>
                  <a:lnTo>
                    <a:pt x="131" y="18"/>
                  </a:lnTo>
                  <a:lnTo>
                    <a:pt x="112" y="26"/>
                  </a:lnTo>
                  <a:lnTo>
                    <a:pt x="94" y="37"/>
                  </a:lnTo>
                  <a:lnTo>
                    <a:pt x="78" y="50"/>
                  </a:lnTo>
                  <a:lnTo>
                    <a:pt x="63" y="63"/>
                  </a:lnTo>
                  <a:lnTo>
                    <a:pt x="49" y="78"/>
                  </a:lnTo>
                  <a:lnTo>
                    <a:pt x="37" y="94"/>
                  </a:lnTo>
                  <a:lnTo>
                    <a:pt x="26" y="113"/>
                  </a:lnTo>
                  <a:lnTo>
                    <a:pt x="17" y="131"/>
                  </a:lnTo>
                  <a:lnTo>
                    <a:pt x="10" y="151"/>
                  </a:lnTo>
                  <a:lnTo>
                    <a:pt x="4" y="171"/>
                  </a:lnTo>
                  <a:lnTo>
                    <a:pt x="1" y="192"/>
                  </a:lnTo>
                  <a:lnTo>
                    <a:pt x="0" y="214"/>
                  </a:lnTo>
                  <a:lnTo>
                    <a:pt x="0" y="464"/>
                  </a:lnTo>
                  <a:lnTo>
                    <a:pt x="0" y="464"/>
                  </a:lnTo>
                  <a:lnTo>
                    <a:pt x="0" y="510"/>
                  </a:lnTo>
                  <a:lnTo>
                    <a:pt x="2" y="550"/>
                  </a:lnTo>
                  <a:lnTo>
                    <a:pt x="5" y="585"/>
                  </a:lnTo>
                  <a:lnTo>
                    <a:pt x="7" y="598"/>
                  </a:lnTo>
                  <a:lnTo>
                    <a:pt x="11" y="612"/>
                  </a:lnTo>
                  <a:lnTo>
                    <a:pt x="11" y="612"/>
                  </a:lnTo>
                  <a:lnTo>
                    <a:pt x="22" y="622"/>
                  </a:lnTo>
                  <a:lnTo>
                    <a:pt x="22" y="622"/>
                  </a:lnTo>
                  <a:lnTo>
                    <a:pt x="37" y="632"/>
                  </a:lnTo>
                  <a:lnTo>
                    <a:pt x="54" y="640"/>
                  </a:lnTo>
                  <a:lnTo>
                    <a:pt x="74" y="649"/>
                  </a:lnTo>
                  <a:lnTo>
                    <a:pt x="98" y="658"/>
                  </a:lnTo>
                  <a:lnTo>
                    <a:pt x="153" y="676"/>
                  </a:lnTo>
                  <a:lnTo>
                    <a:pt x="219" y="696"/>
                  </a:lnTo>
                  <a:lnTo>
                    <a:pt x="1376" y="1054"/>
                  </a:lnTo>
                  <a:lnTo>
                    <a:pt x="1376" y="1054"/>
                  </a:lnTo>
                  <a:lnTo>
                    <a:pt x="1392" y="1058"/>
                  </a:lnTo>
                  <a:lnTo>
                    <a:pt x="1410" y="1062"/>
                  </a:lnTo>
                  <a:lnTo>
                    <a:pt x="1410" y="1026"/>
                  </a:lnTo>
                  <a:lnTo>
                    <a:pt x="1410" y="1026"/>
                  </a:lnTo>
                  <a:lnTo>
                    <a:pt x="1410" y="1010"/>
                  </a:lnTo>
                  <a:lnTo>
                    <a:pt x="1412" y="994"/>
                  </a:lnTo>
                  <a:lnTo>
                    <a:pt x="1417" y="979"/>
                  </a:lnTo>
                  <a:lnTo>
                    <a:pt x="1422" y="965"/>
                  </a:lnTo>
                  <a:lnTo>
                    <a:pt x="1428" y="950"/>
                  </a:lnTo>
                  <a:lnTo>
                    <a:pt x="1437" y="938"/>
                  </a:lnTo>
                  <a:lnTo>
                    <a:pt x="1446" y="926"/>
                  </a:lnTo>
                  <a:lnTo>
                    <a:pt x="1455" y="915"/>
                  </a:lnTo>
                  <a:lnTo>
                    <a:pt x="1467" y="905"/>
                  </a:lnTo>
                  <a:lnTo>
                    <a:pt x="1479" y="896"/>
                  </a:lnTo>
                  <a:lnTo>
                    <a:pt x="1491" y="887"/>
                  </a:lnTo>
                  <a:lnTo>
                    <a:pt x="1505" y="881"/>
                  </a:lnTo>
                  <a:lnTo>
                    <a:pt x="1520" y="876"/>
                  </a:lnTo>
                  <a:lnTo>
                    <a:pt x="1534" y="871"/>
                  </a:lnTo>
                  <a:lnTo>
                    <a:pt x="1551" y="870"/>
                  </a:lnTo>
                  <a:lnTo>
                    <a:pt x="1567" y="869"/>
                  </a:lnTo>
                  <a:lnTo>
                    <a:pt x="1567" y="869"/>
                  </a:lnTo>
                  <a:lnTo>
                    <a:pt x="1583" y="870"/>
                  </a:lnTo>
                  <a:lnTo>
                    <a:pt x="1599" y="871"/>
                  </a:lnTo>
                  <a:lnTo>
                    <a:pt x="1614" y="876"/>
                  </a:lnTo>
                  <a:lnTo>
                    <a:pt x="1627" y="881"/>
                  </a:lnTo>
                  <a:lnTo>
                    <a:pt x="1641" y="887"/>
                  </a:lnTo>
                  <a:lnTo>
                    <a:pt x="1654" y="896"/>
                  </a:lnTo>
                  <a:lnTo>
                    <a:pt x="1667" y="905"/>
                  </a:lnTo>
                  <a:lnTo>
                    <a:pt x="1678" y="915"/>
                  </a:lnTo>
                  <a:lnTo>
                    <a:pt x="1688" y="926"/>
                  </a:lnTo>
                  <a:lnTo>
                    <a:pt x="1696" y="938"/>
                  </a:lnTo>
                  <a:lnTo>
                    <a:pt x="1705" y="950"/>
                  </a:lnTo>
                  <a:lnTo>
                    <a:pt x="1711" y="965"/>
                  </a:lnTo>
                  <a:lnTo>
                    <a:pt x="1716" y="979"/>
                  </a:lnTo>
                  <a:lnTo>
                    <a:pt x="1720" y="994"/>
                  </a:lnTo>
                  <a:lnTo>
                    <a:pt x="1722" y="1010"/>
                  </a:lnTo>
                  <a:lnTo>
                    <a:pt x="1724" y="1026"/>
                  </a:lnTo>
                  <a:lnTo>
                    <a:pt x="1724" y="1063"/>
                  </a:lnTo>
                  <a:lnTo>
                    <a:pt x="1724" y="1063"/>
                  </a:lnTo>
                  <a:lnTo>
                    <a:pt x="1741" y="1058"/>
                  </a:lnTo>
                  <a:lnTo>
                    <a:pt x="1757" y="1054"/>
                  </a:lnTo>
                  <a:lnTo>
                    <a:pt x="2915" y="696"/>
                  </a:lnTo>
                  <a:lnTo>
                    <a:pt x="2915" y="696"/>
                  </a:lnTo>
                  <a:lnTo>
                    <a:pt x="2980" y="676"/>
                  </a:lnTo>
                  <a:lnTo>
                    <a:pt x="3036" y="658"/>
                  </a:lnTo>
                  <a:lnTo>
                    <a:pt x="3058" y="649"/>
                  </a:lnTo>
                  <a:lnTo>
                    <a:pt x="3079" y="640"/>
                  </a:lnTo>
                  <a:lnTo>
                    <a:pt x="3096" y="632"/>
                  </a:lnTo>
                  <a:lnTo>
                    <a:pt x="3111" y="622"/>
                  </a:lnTo>
                  <a:lnTo>
                    <a:pt x="3111" y="622"/>
                  </a:lnTo>
                  <a:lnTo>
                    <a:pt x="3122" y="612"/>
                  </a:lnTo>
                  <a:lnTo>
                    <a:pt x="3122" y="612"/>
                  </a:lnTo>
                  <a:lnTo>
                    <a:pt x="3125" y="598"/>
                  </a:lnTo>
                  <a:lnTo>
                    <a:pt x="3127" y="583"/>
                  </a:lnTo>
                  <a:lnTo>
                    <a:pt x="3131" y="550"/>
                  </a:lnTo>
                  <a:lnTo>
                    <a:pt x="3133" y="510"/>
                  </a:lnTo>
                  <a:lnTo>
                    <a:pt x="3133" y="464"/>
                  </a:lnTo>
                  <a:lnTo>
                    <a:pt x="3133" y="214"/>
                  </a:lnTo>
                  <a:lnTo>
                    <a:pt x="3133" y="214"/>
                  </a:lnTo>
                  <a:lnTo>
                    <a:pt x="3132" y="192"/>
                  </a:lnTo>
                  <a:lnTo>
                    <a:pt x="3128" y="171"/>
                  </a:lnTo>
                  <a:lnTo>
                    <a:pt x="3123" y="151"/>
                  </a:lnTo>
                  <a:lnTo>
                    <a:pt x="3116" y="131"/>
                  </a:lnTo>
                  <a:lnTo>
                    <a:pt x="3107" y="113"/>
                  </a:lnTo>
                  <a:lnTo>
                    <a:pt x="3096" y="94"/>
                  </a:lnTo>
                  <a:lnTo>
                    <a:pt x="3084" y="78"/>
                  </a:lnTo>
                  <a:lnTo>
                    <a:pt x="3070" y="63"/>
                  </a:lnTo>
                  <a:lnTo>
                    <a:pt x="3055" y="50"/>
                  </a:lnTo>
                  <a:lnTo>
                    <a:pt x="3038" y="37"/>
                  </a:lnTo>
                  <a:lnTo>
                    <a:pt x="3021" y="26"/>
                  </a:lnTo>
                  <a:lnTo>
                    <a:pt x="3002" y="18"/>
                  </a:lnTo>
                  <a:lnTo>
                    <a:pt x="2983" y="10"/>
                  </a:lnTo>
                  <a:lnTo>
                    <a:pt x="2963" y="4"/>
                  </a:lnTo>
                  <a:lnTo>
                    <a:pt x="2941" y="1"/>
                  </a:lnTo>
                  <a:lnTo>
                    <a:pt x="2920" y="0"/>
                  </a:lnTo>
                  <a:lnTo>
                    <a:pt x="29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66" name="Grafika 165" descr="Czapka ukończenia szkoły">
            <a:extLst>
              <a:ext uri="{FF2B5EF4-FFF2-40B4-BE49-F238E27FC236}">
                <a16:creationId xmlns:a16="http://schemas.microsoft.com/office/drawing/2014/main" id="{C390B88F-9DEB-4A36-B0C3-6011EE23A94E}"/>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546381" y="4448770"/>
            <a:ext cx="348026" cy="348026"/>
          </a:xfrm>
          <a:prstGeom prst="rect">
            <a:avLst/>
          </a:prstGeom>
        </p:spPr>
      </p:pic>
      <p:grpSp>
        <p:nvGrpSpPr>
          <p:cNvPr id="167" name="Grupa 166">
            <a:extLst>
              <a:ext uri="{FF2B5EF4-FFF2-40B4-BE49-F238E27FC236}">
                <a16:creationId xmlns:a16="http://schemas.microsoft.com/office/drawing/2014/main" id="{7C05DFB8-0FF1-45C6-93FB-1F9BDD0292E1}"/>
              </a:ext>
            </a:extLst>
          </p:cNvPr>
          <p:cNvGrpSpPr>
            <a:grpSpLocks noChangeAspect="1"/>
          </p:cNvGrpSpPr>
          <p:nvPr/>
        </p:nvGrpSpPr>
        <p:grpSpPr>
          <a:xfrm>
            <a:off x="4487995" y="4496897"/>
            <a:ext cx="281596" cy="232017"/>
            <a:chOff x="2603500" y="5721350"/>
            <a:chExt cx="1379538" cy="1136650"/>
          </a:xfrm>
          <a:solidFill>
            <a:srgbClr val="CDCDCD"/>
          </a:solidFill>
        </p:grpSpPr>
        <p:sp>
          <p:nvSpPr>
            <p:cNvPr id="168" name="Freeform 37">
              <a:extLst>
                <a:ext uri="{FF2B5EF4-FFF2-40B4-BE49-F238E27FC236}">
                  <a16:creationId xmlns:a16="http://schemas.microsoft.com/office/drawing/2014/main" id="{341AA1D8-7810-4B16-81A1-501CFD44B317}"/>
                </a:ext>
              </a:extLst>
            </p:cNvPr>
            <p:cNvSpPr>
              <a:spLocks/>
            </p:cNvSpPr>
            <p:nvPr/>
          </p:nvSpPr>
          <p:spPr bwMode="auto">
            <a:xfrm>
              <a:off x="2854325" y="6429375"/>
              <a:ext cx="417513" cy="428625"/>
            </a:xfrm>
            <a:custGeom>
              <a:avLst/>
              <a:gdLst>
                <a:gd name="T0" fmla="*/ 807 w 1049"/>
                <a:gd name="T1" fmla="*/ 23 h 1081"/>
                <a:gd name="T2" fmla="*/ 636 w 1049"/>
                <a:gd name="T3" fmla="*/ 0 h 1081"/>
                <a:gd name="T4" fmla="*/ 615 w 1049"/>
                <a:gd name="T5" fmla="*/ 14 h 1081"/>
                <a:gd name="T6" fmla="*/ 568 w 1049"/>
                <a:gd name="T7" fmla="*/ 36 h 1081"/>
                <a:gd name="T8" fmla="*/ 520 w 1049"/>
                <a:gd name="T9" fmla="*/ 51 h 1081"/>
                <a:gd name="T10" fmla="*/ 469 w 1049"/>
                <a:gd name="T11" fmla="*/ 59 h 1081"/>
                <a:gd name="T12" fmla="*/ 0 w 1049"/>
                <a:gd name="T13" fmla="*/ 59 h 1081"/>
                <a:gd name="T14" fmla="*/ 17 w 1049"/>
                <a:gd name="T15" fmla="*/ 89 h 1081"/>
                <a:gd name="T16" fmla="*/ 48 w 1049"/>
                <a:gd name="T17" fmla="*/ 151 h 1081"/>
                <a:gd name="T18" fmla="*/ 76 w 1049"/>
                <a:gd name="T19" fmla="*/ 215 h 1081"/>
                <a:gd name="T20" fmla="*/ 102 w 1049"/>
                <a:gd name="T21" fmla="*/ 284 h 1081"/>
                <a:gd name="T22" fmla="*/ 125 w 1049"/>
                <a:gd name="T23" fmla="*/ 356 h 1081"/>
                <a:gd name="T24" fmla="*/ 142 w 1049"/>
                <a:gd name="T25" fmla="*/ 432 h 1081"/>
                <a:gd name="T26" fmla="*/ 154 w 1049"/>
                <a:gd name="T27" fmla="*/ 513 h 1081"/>
                <a:gd name="T28" fmla="*/ 160 w 1049"/>
                <a:gd name="T29" fmla="*/ 597 h 1081"/>
                <a:gd name="T30" fmla="*/ 162 w 1049"/>
                <a:gd name="T31" fmla="*/ 641 h 1081"/>
                <a:gd name="T32" fmla="*/ 159 w 1049"/>
                <a:gd name="T33" fmla="*/ 717 h 1081"/>
                <a:gd name="T34" fmla="*/ 147 w 1049"/>
                <a:gd name="T35" fmla="*/ 871 h 1081"/>
                <a:gd name="T36" fmla="*/ 143 w 1049"/>
                <a:gd name="T37" fmla="*/ 910 h 1081"/>
                <a:gd name="T38" fmla="*/ 143 w 1049"/>
                <a:gd name="T39" fmla="*/ 946 h 1081"/>
                <a:gd name="T40" fmla="*/ 148 w 1049"/>
                <a:gd name="T41" fmla="*/ 978 h 1081"/>
                <a:gd name="T42" fmla="*/ 159 w 1049"/>
                <a:gd name="T43" fmla="*/ 1007 h 1081"/>
                <a:gd name="T44" fmla="*/ 177 w 1049"/>
                <a:gd name="T45" fmla="*/ 1032 h 1081"/>
                <a:gd name="T46" fmla="*/ 198 w 1049"/>
                <a:gd name="T47" fmla="*/ 1053 h 1081"/>
                <a:gd name="T48" fmla="*/ 222 w 1049"/>
                <a:gd name="T49" fmla="*/ 1067 h 1081"/>
                <a:gd name="T50" fmla="*/ 251 w 1049"/>
                <a:gd name="T51" fmla="*/ 1077 h 1081"/>
                <a:gd name="T52" fmla="*/ 283 w 1049"/>
                <a:gd name="T53" fmla="*/ 1081 h 1081"/>
                <a:gd name="T54" fmla="*/ 749 w 1049"/>
                <a:gd name="T55" fmla="*/ 1081 h 1081"/>
                <a:gd name="T56" fmla="*/ 781 w 1049"/>
                <a:gd name="T57" fmla="*/ 1077 h 1081"/>
                <a:gd name="T58" fmla="*/ 809 w 1049"/>
                <a:gd name="T59" fmla="*/ 1067 h 1081"/>
                <a:gd name="T60" fmla="*/ 834 w 1049"/>
                <a:gd name="T61" fmla="*/ 1053 h 1081"/>
                <a:gd name="T62" fmla="*/ 855 w 1049"/>
                <a:gd name="T63" fmla="*/ 1032 h 1081"/>
                <a:gd name="T64" fmla="*/ 872 w 1049"/>
                <a:gd name="T65" fmla="*/ 1007 h 1081"/>
                <a:gd name="T66" fmla="*/ 883 w 1049"/>
                <a:gd name="T67" fmla="*/ 978 h 1081"/>
                <a:gd name="T68" fmla="*/ 888 w 1049"/>
                <a:gd name="T69" fmla="*/ 946 h 1081"/>
                <a:gd name="T70" fmla="*/ 888 w 1049"/>
                <a:gd name="T71" fmla="*/ 910 h 1081"/>
                <a:gd name="T72" fmla="*/ 860 w 1049"/>
                <a:gd name="T73" fmla="*/ 615 h 1081"/>
                <a:gd name="T74" fmla="*/ 898 w 1049"/>
                <a:gd name="T75" fmla="*/ 598 h 1081"/>
                <a:gd name="T76" fmla="*/ 993 w 1049"/>
                <a:gd name="T77" fmla="*/ 552 h 1081"/>
                <a:gd name="T78" fmla="*/ 1049 w 1049"/>
                <a:gd name="T79" fmla="*/ 523 h 1081"/>
                <a:gd name="T80" fmla="*/ 1014 w 1049"/>
                <a:gd name="T81" fmla="*/ 472 h 1081"/>
                <a:gd name="T82" fmla="*/ 943 w 1049"/>
                <a:gd name="T83" fmla="*/ 356 h 1081"/>
                <a:gd name="T84" fmla="*/ 908 w 1049"/>
                <a:gd name="T85" fmla="*/ 293 h 1081"/>
                <a:gd name="T86" fmla="*/ 877 w 1049"/>
                <a:gd name="T87" fmla="*/ 227 h 1081"/>
                <a:gd name="T88" fmla="*/ 849 w 1049"/>
                <a:gd name="T89" fmla="*/ 159 h 1081"/>
                <a:gd name="T90" fmla="*/ 825 w 1049"/>
                <a:gd name="T91" fmla="*/ 91 h 1081"/>
                <a:gd name="T92" fmla="*/ 807 w 1049"/>
                <a:gd name="T93" fmla="*/ 23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9" h="1081">
                  <a:moveTo>
                    <a:pt x="807" y="23"/>
                  </a:moveTo>
                  <a:lnTo>
                    <a:pt x="807" y="23"/>
                  </a:lnTo>
                  <a:lnTo>
                    <a:pt x="723" y="11"/>
                  </a:lnTo>
                  <a:lnTo>
                    <a:pt x="636" y="0"/>
                  </a:lnTo>
                  <a:lnTo>
                    <a:pt x="636" y="0"/>
                  </a:lnTo>
                  <a:lnTo>
                    <a:pt x="615" y="14"/>
                  </a:lnTo>
                  <a:lnTo>
                    <a:pt x="592" y="26"/>
                  </a:lnTo>
                  <a:lnTo>
                    <a:pt x="568" y="36"/>
                  </a:lnTo>
                  <a:lnTo>
                    <a:pt x="545" y="44"/>
                  </a:lnTo>
                  <a:lnTo>
                    <a:pt x="520" y="51"/>
                  </a:lnTo>
                  <a:lnTo>
                    <a:pt x="494" y="56"/>
                  </a:lnTo>
                  <a:lnTo>
                    <a:pt x="469" y="59"/>
                  </a:lnTo>
                  <a:lnTo>
                    <a:pt x="443" y="59"/>
                  </a:lnTo>
                  <a:lnTo>
                    <a:pt x="0" y="59"/>
                  </a:lnTo>
                  <a:lnTo>
                    <a:pt x="0" y="59"/>
                  </a:lnTo>
                  <a:lnTo>
                    <a:pt x="17" y="89"/>
                  </a:lnTo>
                  <a:lnTo>
                    <a:pt x="32" y="119"/>
                  </a:lnTo>
                  <a:lnTo>
                    <a:pt x="48" y="151"/>
                  </a:lnTo>
                  <a:lnTo>
                    <a:pt x="63" y="182"/>
                  </a:lnTo>
                  <a:lnTo>
                    <a:pt x="76" y="215"/>
                  </a:lnTo>
                  <a:lnTo>
                    <a:pt x="90" y="248"/>
                  </a:lnTo>
                  <a:lnTo>
                    <a:pt x="102" y="284"/>
                  </a:lnTo>
                  <a:lnTo>
                    <a:pt x="115" y="319"/>
                  </a:lnTo>
                  <a:lnTo>
                    <a:pt x="125" y="356"/>
                  </a:lnTo>
                  <a:lnTo>
                    <a:pt x="134" y="394"/>
                  </a:lnTo>
                  <a:lnTo>
                    <a:pt x="142" y="432"/>
                  </a:lnTo>
                  <a:lnTo>
                    <a:pt x="149" y="472"/>
                  </a:lnTo>
                  <a:lnTo>
                    <a:pt x="154" y="513"/>
                  </a:lnTo>
                  <a:lnTo>
                    <a:pt x="158" y="555"/>
                  </a:lnTo>
                  <a:lnTo>
                    <a:pt x="160" y="597"/>
                  </a:lnTo>
                  <a:lnTo>
                    <a:pt x="162" y="641"/>
                  </a:lnTo>
                  <a:lnTo>
                    <a:pt x="162" y="641"/>
                  </a:lnTo>
                  <a:lnTo>
                    <a:pt x="160" y="677"/>
                  </a:lnTo>
                  <a:lnTo>
                    <a:pt x="159" y="717"/>
                  </a:lnTo>
                  <a:lnTo>
                    <a:pt x="153" y="801"/>
                  </a:lnTo>
                  <a:lnTo>
                    <a:pt x="147" y="871"/>
                  </a:lnTo>
                  <a:lnTo>
                    <a:pt x="143" y="910"/>
                  </a:lnTo>
                  <a:lnTo>
                    <a:pt x="143" y="910"/>
                  </a:lnTo>
                  <a:lnTo>
                    <a:pt x="142" y="929"/>
                  </a:lnTo>
                  <a:lnTo>
                    <a:pt x="143" y="946"/>
                  </a:lnTo>
                  <a:lnTo>
                    <a:pt x="144" y="962"/>
                  </a:lnTo>
                  <a:lnTo>
                    <a:pt x="148" y="978"/>
                  </a:lnTo>
                  <a:lnTo>
                    <a:pt x="153" y="993"/>
                  </a:lnTo>
                  <a:lnTo>
                    <a:pt x="159" y="1007"/>
                  </a:lnTo>
                  <a:lnTo>
                    <a:pt x="168" y="1020"/>
                  </a:lnTo>
                  <a:lnTo>
                    <a:pt x="177" y="1032"/>
                  </a:lnTo>
                  <a:lnTo>
                    <a:pt x="186" y="1043"/>
                  </a:lnTo>
                  <a:lnTo>
                    <a:pt x="198" y="1053"/>
                  </a:lnTo>
                  <a:lnTo>
                    <a:pt x="210" y="1061"/>
                  </a:lnTo>
                  <a:lnTo>
                    <a:pt x="222" y="1067"/>
                  </a:lnTo>
                  <a:lnTo>
                    <a:pt x="236" y="1074"/>
                  </a:lnTo>
                  <a:lnTo>
                    <a:pt x="251" y="1077"/>
                  </a:lnTo>
                  <a:lnTo>
                    <a:pt x="267" y="1080"/>
                  </a:lnTo>
                  <a:lnTo>
                    <a:pt x="283" y="1081"/>
                  </a:lnTo>
                  <a:lnTo>
                    <a:pt x="749" y="1081"/>
                  </a:lnTo>
                  <a:lnTo>
                    <a:pt x="749" y="1081"/>
                  </a:lnTo>
                  <a:lnTo>
                    <a:pt x="765" y="1080"/>
                  </a:lnTo>
                  <a:lnTo>
                    <a:pt x="781" y="1077"/>
                  </a:lnTo>
                  <a:lnTo>
                    <a:pt x="795" y="1074"/>
                  </a:lnTo>
                  <a:lnTo>
                    <a:pt x="809" y="1067"/>
                  </a:lnTo>
                  <a:lnTo>
                    <a:pt x="823" y="1061"/>
                  </a:lnTo>
                  <a:lnTo>
                    <a:pt x="834" y="1053"/>
                  </a:lnTo>
                  <a:lnTo>
                    <a:pt x="845" y="1043"/>
                  </a:lnTo>
                  <a:lnTo>
                    <a:pt x="855" y="1032"/>
                  </a:lnTo>
                  <a:lnTo>
                    <a:pt x="865" y="1020"/>
                  </a:lnTo>
                  <a:lnTo>
                    <a:pt x="872" y="1007"/>
                  </a:lnTo>
                  <a:lnTo>
                    <a:pt x="878" y="993"/>
                  </a:lnTo>
                  <a:lnTo>
                    <a:pt x="883" y="978"/>
                  </a:lnTo>
                  <a:lnTo>
                    <a:pt x="887" y="962"/>
                  </a:lnTo>
                  <a:lnTo>
                    <a:pt x="888" y="946"/>
                  </a:lnTo>
                  <a:lnTo>
                    <a:pt x="889" y="929"/>
                  </a:lnTo>
                  <a:lnTo>
                    <a:pt x="888" y="910"/>
                  </a:lnTo>
                  <a:lnTo>
                    <a:pt x="888" y="910"/>
                  </a:lnTo>
                  <a:lnTo>
                    <a:pt x="860" y="615"/>
                  </a:lnTo>
                  <a:lnTo>
                    <a:pt x="860" y="615"/>
                  </a:lnTo>
                  <a:lnTo>
                    <a:pt x="898" y="598"/>
                  </a:lnTo>
                  <a:lnTo>
                    <a:pt x="934" y="582"/>
                  </a:lnTo>
                  <a:lnTo>
                    <a:pt x="993" y="552"/>
                  </a:lnTo>
                  <a:lnTo>
                    <a:pt x="1034" y="531"/>
                  </a:lnTo>
                  <a:lnTo>
                    <a:pt x="1049" y="523"/>
                  </a:lnTo>
                  <a:lnTo>
                    <a:pt x="1049" y="523"/>
                  </a:lnTo>
                  <a:lnTo>
                    <a:pt x="1014" y="472"/>
                  </a:lnTo>
                  <a:lnTo>
                    <a:pt x="978" y="416"/>
                  </a:lnTo>
                  <a:lnTo>
                    <a:pt x="943" y="356"/>
                  </a:lnTo>
                  <a:lnTo>
                    <a:pt x="925" y="325"/>
                  </a:lnTo>
                  <a:lnTo>
                    <a:pt x="908" y="293"/>
                  </a:lnTo>
                  <a:lnTo>
                    <a:pt x="892" y="261"/>
                  </a:lnTo>
                  <a:lnTo>
                    <a:pt x="877" y="227"/>
                  </a:lnTo>
                  <a:lnTo>
                    <a:pt x="862" y="194"/>
                  </a:lnTo>
                  <a:lnTo>
                    <a:pt x="849" y="159"/>
                  </a:lnTo>
                  <a:lnTo>
                    <a:pt x="836" y="126"/>
                  </a:lnTo>
                  <a:lnTo>
                    <a:pt x="825" y="91"/>
                  </a:lnTo>
                  <a:lnTo>
                    <a:pt x="815" y="58"/>
                  </a:lnTo>
                  <a:lnTo>
                    <a:pt x="807" y="23"/>
                  </a:lnTo>
                  <a:lnTo>
                    <a:pt x="80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9" name="Freeform 38">
              <a:extLst>
                <a:ext uri="{FF2B5EF4-FFF2-40B4-BE49-F238E27FC236}">
                  <a16:creationId xmlns:a16="http://schemas.microsoft.com/office/drawing/2014/main" id="{B1DBE642-7D55-4CD4-AC8A-24EE867A2F30}"/>
                </a:ext>
              </a:extLst>
            </p:cNvPr>
            <p:cNvSpPr>
              <a:spLocks/>
            </p:cNvSpPr>
            <p:nvPr/>
          </p:nvSpPr>
          <p:spPr bwMode="auto">
            <a:xfrm>
              <a:off x="3654425" y="5721350"/>
              <a:ext cx="146050" cy="900113"/>
            </a:xfrm>
            <a:custGeom>
              <a:avLst/>
              <a:gdLst>
                <a:gd name="T0" fmla="*/ 1 w 369"/>
                <a:gd name="T1" fmla="*/ 2268 h 2268"/>
                <a:gd name="T2" fmla="*/ 369 w 369"/>
                <a:gd name="T3" fmla="*/ 2268 h 2268"/>
                <a:gd name="T4" fmla="*/ 369 w 369"/>
                <a:gd name="T5" fmla="*/ 0 h 2268"/>
                <a:gd name="T6" fmla="*/ 0 w 369"/>
                <a:gd name="T7" fmla="*/ 0 h 2268"/>
                <a:gd name="T8" fmla="*/ 1 w 369"/>
                <a:gd name="T9" fmla="*/ 2268 h 2268"/>
              </a:gdLst>
              <a:ahLst/>
              <a:cxnLst>
                <a:cxn ang="0">
                  <a:pos x="T0" y="T1"/>
                </a:cxn>
                <a:cxn ang="0">
                  <a:pos x="T2" y="T3"/>
                </a:cxn>
                <a:cxn ang="0">
                  <a:pos x="T4" y="T5"/>
                </a:cxn>
                <a:cxn ang="0">
                  <a:pos x="T6" y="T7"/>
                </a:cxn>
                <a:cxn ang="0">
                  <a:pos x="T8" y="T9"/>
                </a:cxn>
              </a:cxnLst>
              <a:rect l="0" t="0" r="r" b="b"/>
              <a:pathLst>
                <a:path w="369" h="2268">
                  <a:moveTo>
                    <a:pt x="1" y="2268"/>
                  </a:moveTo>
                  <a:lnTo>
                    <a:pt x="369" y="2268"/>
                  </a:lnTo>
                  <a:lnTo>
                    <a:pt x="369" y="0"/>
                  </a:lnTo>
                  <a:lnTo>
                    <a:pt x="0" y="0"/>
                  </a:lnTo>
                  <a:lnTo>
                    <a:pt x="1" y="2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0" name="Freeform 63">
              <a:extLst>
                <a:ext uri="{FF2B5EF4-FFF2-40B4-BE49-F238E27FC236}">
                  <a16:creationId xmlns:a16="http://schemas.microsoft.com/office/drawing/2014/main" id="{FAF1126E-598C-4A5F-B044-37BBC1F99236}"/>
                </a:ext>
              </a:extLst>
            </p:cNvPr>
            <p:cNvSpPr>
              <a:spLocks/>
            </p:cNvSpPr>
            <p:nvPr/>
          </p:nvSpPr>
          <p:spPr bwMode="auto">
            <a:xfrm>
              <a:off x="3836988" y="6040438"/>
              <a:ext cx="146050" cy="260350"/>
            </a:xfrm>
            <a:custGeom>
              <a:avLst/>
              <a:gdLst>
                <a:gd name="T0" fmla="*/ 367 w 367"/>
                <a:gd name="T1" fmla="*/ 74 h 654"/>
                <a:gd name="T2" fmla="*/ 0 w 367"/>
                <a:gd name="T3" fmla="*/ 0 h 654"/>
                <a:gd name="T4" fmla="*/ 0 w 367"/>
                <a:gd name="T5" fmla="*/ 654 h 654"/>
                <a:gd name="T6" fmla="*/ 367 w 367"/>
                <a:gd name="T7" fmla="*/ 580 h 654"/>
                <a:gd name="T8" fmla="*/ 367 w 367"/>
                <a:gd name="T9" fmla="*/ 74 h 654"/>
              </a:gdLst>
              <a:ahLst/>
              <a:cxnLst>
                <a:cxn ang="0">
                  <a:pos x="T0" y="T1"/>
                </a:cxn>
                <a:cxn ang="0">
                  <a:pos x="T2" y="T3"/>
                </a:cxn>
                <a:cxn ang="0">
                  <a:pos x="T4" y="T5"/>
                </a:cxn>
                <a:cxn ang="0">
                  <a:pos x="T6" y="T7"/>
                </a:cxn>
                <a:cxn ang="0">
                  <a:pos x="T8" y="T9"/>
                </a:cxn>
              </a:cxnLst>
              <a:rect l="0" t="0" r="r" b="b"/>
              <a:pathLst>
                <a:path w="367" h="654">
                  <a:moveTo>
                    <a:pt x="367" y="74"/>
                  </a:moveTo>
                  <a:lnTo>
                    <a:pt x="0" y="0"/>
                  </a:lnTo>
                  <a:lnTo>
                    <a:pt x="0" y="654"/>
                  </a:lnTo>
                  <a:lnTo>
                    <a:pt x="367" y="580"/>
                  </a:lnTo>
                  <a:lnTo>
                    <a:pt x="367"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1" name="Freeform 64">
              <a:extLst>
                <a:ext uri="{FF2B5EF4-FFF2-40B4-BE49-F238E27FC236}">
                  <a16:creationId xmlns:a16="http://schemas.microsoft.com/office/drawing/2014/main" id="{A621AA75-D361-471A-B588-B58C3660C645}"/>
                </a:ext>
              </a:extLst>
            </p:cNvPr>
            <p:cNvSpPr>
              <a:spLocks/>
            </p:cNvSpPr>
            <p:nvPr/>
          </p:nvSpPr>
          <p:spPr bwMode="auto">
            <a:xfrm>
              <a:off x="2603500" y="5808663"/>
              <a:ext cx="1014413" cy="725488"/>
            </a:xfrm>
            <a:custGeom>
              <a:avLst/>
              <a:gdLst>
                <a:gd name="T0" fmla="*/ 1353 w 2555"/>
                <a:gd name="T1" fmla="*/ 676 h 1829"/>
                <a:gd name="T2" fmla="*/ 1343 w 2555"/>
                <a:gd name="T3" fmla="*/ 707 h 1829"/>
                <a:gd name="T4" fmla="*/ 1318 w 2555"/>
                <a:gd name="T5" fmla="*/ 727 h 1829"/>
                <a:gd name="T6" fmla="*/ 1297 w 2555"/>
                <a:gd name="T7" fmla="*/ 732 h 1829"/>
                <a:gd name="T8" fmla="*/ 1266 w 2555"/>
                <a:gd name="T9" fmla="*/ 722 h 1829"/>
                <a:gd name="T10" fmla="*/ 1245 w 2555"/>
                <a:gd name="T11" fmla="*/ 697 h 1829"/>
                <a:gd name="T12" fmla="*/ 1242 w 2555"/>
                <a:gd name="T13" fmla="*/ 383 h 1829"/>
                <a:gd name="T14" fmla="*/ 1239 w 2555"/>
                <a:gd name="T15" fmla="*/ 383 h 1829"/>
                <a:gd name="T16" fmla="*/ 1186 w 2555"/>
                <a:gd name="T17" fmla="*/ 346 h 1829"/>
                <a:gd name="T18" fmla="*/ 1123 w 2555"/>
                <a:gd name="T19" fmla="*/ 324 h 1829"/>
                <a:gd name="T20" fmla="*/ 360 w 2555"/>
                <a:gd name="T21" fmla="*/ 319 h 1829"/>
                <a:gd name="T22" fmla="*/ 311 w 2555"/>
                <a:gd name="T23" fmla="*/ 324 h 1829"/>
                <a:gd name="T24" fmla="*/ 246 w 2555"/>
                <a:gd name="T25" fmla="*/ 347 h 1829"/>
                <a:gd name="T26" fmla="*/ 190 w 2555"/>
                <a:gd name="T27" fmla="*/ 389 h 1829"/>
                <a:gd name="T28" fmla="*/ 149 w 2555"/>
                <a:gd name="T29" fmla="*/ 444 h 1829"/>
                <a:gd name="T30" fmla="*/ 126 w 2555"/>
                <a:gd name="T31" fmla="*/ 510 h 1829"/>
                <a:gd name="T32" fmla="*/ 121 w 2555"/>
                <a:gd name="T33" fmla="*/ 717 h 1829"/>
                <a:gd name="T34" fmla="*/ 107 w 2555"/>
                <a:gd name="T35" fmla="*/ 742 h 1829"/>
                <a:gd name="T36" fmla="*/ 72 w 2555"/>
                <a:gd name="T37" fmla="*/ 764 h 1829"/>
                <a:gd name="T38" fmla="*/ 42 w 2555"/>
                <a:gd name="T39" fmla="*/ 793 h 1829"/>
                <a:gd name="T40" fmla="*/ 20 w 2555"/>
                <a:gd name="T41" fmla="*/ 829 h 1829"/>
                <a:gd name="T42" fmla="*/ 5 w 2555"/>
                <a:gd name="T43" fmla="*/ 869 h 1829"/>
                <a:gd name="T44" fmla="*/ 0 w 2555"/>
                <a:gd name="T45" fmla="*/ 913 h 1829"/>
                <a:gd name="T46" fmla="*/ 2 w 2555"/>
                <a:gd name="T47" fmla="*/ 943 h 1829"/>
                <a:gd name="T48" fmla="*/ 14 w 2555"/>
                <a:gd name="T49" fmla="*/ 984 h 1829"/>
                <a:gd name="T50" fmla="*/ 33 w 2555"/>
                <a:gd name="T51" fmla="*/ 1021 h 1829"/>
                <a:gd name="T52" fmla="*/ 62 w 2555"/>
                <a:gd name="T53" fmla="*/ 1053 h 1829"/>
                <a:gd name="T54" fmla="*/ 95 w 2555"/>
                <a:gd name="T55" fmla="*/ 1078 h 1829"/>
                <a:gd name="T56" fmla="*/ 121 w 2555"/>
                <a:gd name="T57" fmla="*/ 1113 h 1829"/>
                <a:gd name="T58" fmla="*/ 122 w 2555"/>
                <a:gd name="T59" fmla="*/ 1296 h 1829"/>
                <a:gd name="T60" fmla="*/ 140 w 2555"/>
                <a:gd name="T61" fmla="*/ 1364 h 1829"/>
                <a:gd name="T62" fmla="*/ 175 w 2555"/>
                <a:gd name="T63" fmla="*/ 1424 h 1829"/>
                <a:gd name="T64" fmla="*/ 226 w 2555"/>
                <a:gd name="T65" fmla="*/ 1469 h 1829"/>
                <a:gd name="T66" fmla="*/ 289 w 2555"/>
                <a:gd name="T67" fmla="*/ 1500 h 1829"/>
                <a:gd name="T68" fmla="*/ 360 w 2555"/>
                <a:gd name="T69" fmla="*/ 1510 h 1829"/>
                <a:gd name="T70" fmla="*/ 1100 w 2555"/>
                <a:gd name="T71" fmla="*/ 1510 h 1829"/>
                <a:gd name="T72" fmla="*/ 1166 w 2555"/>
                <a:gd name="T73" fmla="*/ 1494 h 1829"/>
                <a:gd name="T74" fmla="*/ 1223 w 2555"/>
                <a:gd name="T75" fmla="*/ 1461 h 1829"/>
                <a:gd name="T76" fmla="*/ 1324 w 2555"/>
                <a:gd name="T77" fmla="*/ 1456 h 1829"/>
                <a:gd name="T78" fmla="*/ 1583 w 2555"/>
                <a:gd name="T79" fmla="*/ 1496 h 1829"/>
                <a:gd name="T80" fmla="*/ 1838 w 2555"/>
                <a:gd name="T81" fmla="*/ 1555 h 1829"/>
                <a:gd name="T82" fmla="*/ 2089 w 2555"/>
                <a:gd name="T83" fmla="*/ 1629 h 1829"/>
                <a:gd name="T84" fmla="*/ 2329 w 2555"/>
                <a:gd name="T85" fmla="*/ 1720 h 1829"/>
                <a:gd name="T86" fmla="*/ 2555 w 2555"/>
                <a:gd name="T87" fmla="*/ 1829 h 1829"/>
                <a:gd name="T88" fmla="*/ 2488 w 2555"/>
                <a:gd name="T89" fmla="*/ 36 h 1829"/>
                <a:gd name="T90" fmla="*/ 2277 w 2555"/>
                <a:gd name="T91" fmla="*/ 132 h 1829"/>
                <a:gd name="T92" fmla="*/ 2055 w 2555"/>
                <a:gd name="T93" fmla="*/ 213 h 1829"/>
                <a:gd name="T94" fmla="*/ 1824 w 2555"/>
                <a:gd name="T95" fmla="*/ 279 h 1829"/>
                <a:gd name="T96" fmla="*/ 1589 w 2555"/>
                <a:gd name="T97" fmla="*/ 331 h 1829"/>
                <a:gd name="T98" fmla="*/ 1353 w 2555"/>
                <a:gd name="T99" fmla="*/ 37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5" h="1829">
                  <a:moveTo>
                    <a:pt x="1353" y="370"/>
                  </a:moveTo>
                  <a:lnTo>
                    <a:pt x="1353" y="676"/>
                  </a:lnTo>
                  <a:lnTo>
                    <a:pt x="1353" y="676"/>
                  </a:lnTo>
                  <a:lnTo>
                    <a:pt x="1352" y="687"/>
                  </a:lnTo>
                  <a:lnTo>
                    <a:pt x="1348" y="697"/>
                  </a:lnTo>
                  <a:lnTo>
                    <a:pt x="1343" y="707"/>
                  </a:lnTo>
                  <a:lnTo>
                    <a:pt x="1336" y="716"/>
                  </a:lnTo>
                  <a:lnTo>
                    <a:pt x="1328" y="722"/>
                  </a:lnTo>
                  <a:lnTo>
                    <a:pt x="1318" y="727"/>
                  </a:lnTo>
                  <a:lnTo>
                    <a:pt x="1308" y="730"/>
                  </a:lnTo>
                  <a:lnTo>
                    <a:pt x="1297" y="732"/>
                  </a:lnTo>
                  <a:lnTo>
                    <a:pt x="1297" y="732"/>
                  </a:lnTo>
                  <a:lnTo>
                    <a:pt x="1286" y="730"/>
                  </a:lnTo>
                  <a:lnTo>
                    <a:pt x="1275" y="727"/>
                  </a:lnTo>
                  <a:lnTo>
                    <a:pt x="1266" y="722"/>
                  </a:lnTo>
                  <a:lnTo>
                    <a:pt x="1258" y="716"/>
                  </a:lnTo>
                  <a:lnTo>
                    <a:pt x="1250" y="707"/>
                  </a:lnTo>
                  <a:lnTo>
                    <a:pt x="1245" y="697"/>
                  </a:lnTo>
                  <a:lnTo>
                    <a:pt x="1243" y="687"/>
                  </a:lnTo>
                  <a:lnTo>
                    <a:pt x="1242" y="676"/>
                  </a:lnTo>
                  <a:lnTo>
                    <a:pt x="1242" y="383"/>
                  </a:lnTo>
                  <a:lnTo>
                    <a:pt x="1242" y="383"/>
                  </a:lnTo>
                  <a:lnTo>
                    <a:pt x="1239" y="383"/>
                  </a:lnTo>
                  <a:lnTo>
                    <a:pt x="1239" y="383"/>
                  </a:lnTo>
                  <a:lnTo>
                    <a:pt x="1223" y="370"/>
                  </a:lnTo>
                  <a:lnTo>
                    <a:pt x="1205" y="356"/>
                  </a:lnTo>
                  <a:lnTo>
                    <a:pt x="1186" y="346"/>
                  </a:lnTo>
                  <a:lnTo>
                    <a:pt x="1166" y="336"/>
                  </a:lnTo>
                  <a:lnTo>
                    <a:pt x="1145" y="329"/>
                  </a:lnTo>
                  <a:lnTo>
                    <a:pt x="1123" y="324"/>
                  </a:lnTo>
                  <a:lnTo>
                    <a:pt x="1100" y="320"/>
                  </a:lnTo>
                  <a:lnTo>
                    <a:pt x="1077" y="319"/>
                  </a:lnTo>
                  <a:lnTo>
                    <a:pt x="360" y="319"/>
                  </a:lnTo>
                  <a:lnTo>
                    <a:pt x="360" y="319"/>
                  </a:lnTo>
                  <a:lnTo>
                    <a:pt x="335" y="320"/>
                  </a:lnTo>
                  <a:lnTo>
                    <a:pt x="311" y="324"/>
                  </a:lnTo>
                  <a:lnTo>
                    <a:pt x="289" y="330"/>
                  </a:lnTo>
                  <a:lnTo>
                    <a:pt x="267" y="338"/>
                  </a:lnTo>
                  <a:lnTo>
                    <a:pt x="246" y="347"/>
                  </a:lnTo>
                  <a:lnTo>
                    <a:pt x="226" y="360"/>
                  </a:lnTo>
                  <a:lnTo>
                    <a:pt x="208" y="373"/>
                  </a:lnTo>
                  <a:lnTo>
                    <a:pt x="190" y="389"/>
                  </a:lnTo>
                  <a:lnTo>
                    <a:pt x="175" y="407"/>
                  </a:lnTo>
                  <a:lnTo>
                    <a:pt x="162" y="424"/>
                  </a:lnTo>
                  <a:lnTo>
                    <a:pt x="149" y="444"/>
                  </a:lnTo>
                  <a:lnTo>
                    <a:pt x="140" y="465"/>
                  </a:lnTo>
                  <a:lnTo>
                    <a:pt x="131" y="487"/>
                  </a:lnTo>
                  <a:lnTo>
                    <a:pt x="126" y="510"/>
                  </a:lnTo>
                  <a:lnTo>
                    <a:pt x="122" y="534"/>
                  </a:lnTo>
                  <a:lnTo>
                    <a:pt x="121" y="559"/>
                  </a:lnTo>
                  <a:lnTo>
                    <a:pt x="121" y="717"/>
                  </a:lnTo>
                  <a:lnTo>
                    <a:pt x="121" y="735"/>
                  </a:lnTo>
                  <a:lnTo>
                    <a:pt x="121" y="735"/>
                  </a:lnTo>
                  <a:lnTo>
                    <a:pt x="107" y="742"/>
                  </a:lnTo>
                  <a:lnTo>
                    <a:pt x="95" y="748"/>
                  </a:lnTo>
                  <a:lnTo>
                    <a:pt x="83" y="755"/>
                  </a:lnTo>
                  <a:lnTo>
                    <a:pt x="72" y="764"/>
                  </a:lnTo>
                  <a:lnTo>
                    <a:pt x="62" y="774"/>
                  </a:lnTo>
                  <a:lnTo>
                    <a:pt x="52" y="784"/>
                  </a:lnTo>
                  <a:lnTo>
                    <a:pt x="42" y="793"/>
                  </a:lnTo>
                  <a:lnTo>
                    <a:pt x="33" y="805"/>
                  </a:lnTo>
                  <a:lnTo>
                    <a:pt x="26" y="817"/>
                  </a:lnTo>
                  <a:lnTo>
                    <a:pt x="20" y="829"/>
                  </a:lnTo>
                  <a:lnTo>
                    <a:pt x="14" y="842"/>
                  </a:lnTo>
                  <a:lnTo>
                    <a:pt x="9" y="855"/>
                  </a:lnTo>
                  <a:lnTo>
                    <a:pt x="5" y="869"/>
                  </a:lnTo>
                  <a:lnTo>
                    <a:pt x="2" y="884"/>
                  </a:lnTo>
                  <a:lnTo>
                    <a:pt x="0" y="898"/>
                  </a:lnTo>
                  <a:lnTo>
                    <a:pt x="0" y="913"/>
                  </a:lnTo>
                  <a:lnTo>
                    <a:pt x="0" y="913"/>
                  </a:lnTo>
                  <a:lnTo>
                    <a:pt x="0" y="928"/>
                  </a:lnTo>
                  <a:lnTo>
                    <a:pt x="2" y="943"/>
                  </a:lnTo>
                  <a:lnTo>
                    <a:pt x="5" y="957"/>
                  </a:lnTo>
                  <a:lnTo>
                    <a:pt x="9" y="970"/>
                  </a:lnTo>
                  <a:lnTo>
                    <a:pt x="14" y="984"/>
                  </a:lnTo>
                  <a:lnTo>
                    <a:pt x="20" y="997"/>
                  </a:lnTo>
                  <a:lnTo>
                    <a:pt x="26" y="1010"/>
                  </a:lnTo>
                  <a:lnTo>
                    <a:pt x="33" y="1021"/>
                  </a:lnTo>
                  <a:lnTo>
                    <a:pt x="42" y="1032"/>
                  </a:lnTo>
                  <a:lnTo>
                    <a:pt x="52" y="1043"/>
                  </a:lnTo>
                  <a:lnTo>
                    <a:pt x="62" y="1053"/>
                  </a:lnTo>
                  <a:lnTo>
                    <a:pt x="72" y="1062"/>
                  </a:lnTo>
                  <a:lnTo>
                    <a:pt x="83" y="1070"/>
                  </a:lnTo>
                  <a:lnTo>
                    <a:pt x="95" y="1078"/>
                  </a:lnTo>
                  <a:lnTo>
                    <a:pt x="107" y="1084"/>
                  </a:lnTo>
                  <a:lnTo>
                    <a:pt x="121" y="1090"/>
                  </a:lnTo>
                  <a:lnTo>
                    <a:pt x="121" y="1113"/>
                  </a:lnTo>
                  <a:lnTo>
                    <a:pt x="121" y="1272"/>
                  </a:lnTo>
                  <a:lnTo>
                    <a:pt x="121" y="1272"/>
                  </a:lnTo>
                  <a:lnTo>
                    <a:pt x="122" y="1296"/>
                  </a:lnTo>
                  <a:lnTo>
                    <a:pt x="126" y="1320"/>
                  </a:lnTo>
                  <a:lnTo>
                    <a:pt x="131" y="1343"/>
                  </a:lnTo>
                  <a:lnTo>
                    <a:pt x="140" y="1364"/>
                  </a:lnTo>
                  <a:lnTo>
                    <a:pt x="149" y="1385"/>
                  </a:lnTo>
                  <a:lnTo>
                    <a:pt x="162" y="1405"/>
                  </a:lnTo>
                  <a:lnTo>
                    <a:pt x="175" y="1424"/>
                  </a:lnTo>
                  <a:lnTo>
                    <a:pt x="190" y="1441"/>
                  </a:lnTo>
                  <a:lnTo>
                    <a:pt x="208" y="1456"/>
                  </a:lnTo>
                  <a:lnTo>
                    <a:pt x="226" y="1469"/>
                  </a:lnTo>
                  <a:lnTo>
                    <a:pt x="246" y="1482"/>
                  </a:lnTo>
                  <a:lnTo>
                    <a:pt x="267" y="1491"/>
                  </a:lnTo>
                  <a:lnTo>
                    <a:pt x="289" y="1500"/>
                  </a:lnTo>
                  <a:lnTo>
                    <a:pt x="311" y="1506"/>
                  </a:lnTo>
                  <a:lnTo>
                    <a:pt x="335" y="1509"/>
                  </a:lnTo>
                  <a:lnTo>
                    <a:pt x="360" y="1510"/>
                  </a:lnTo>
                  <a:lnTo>
                    <a:pt x="1077" y="1510"/>
                  </a:lnTo>
                  <a:lnTo>
                    <a:pt x="1077" y="1510"/>
                  </a:lnTo>
                  <a:lnTo>
                    <a:pt x="1100" y="1510"/>
                  </a:lnTo>
                  <a:lnTo>
                    <a:pt x="1123" y="1506"/>
                  </a:lnTo>
                  <a:lnTo>
                    <a:pt x="1145" y="1501"/>
                  </a:lnTo>
                  <a:lnTo>
                    <a:pt x="1166" y="1494"/>
                  </a:lnTo>
                  <a:lnTo>
                    <a:pt x="1186" y="1484"/>
                  </a:lnTo>
                  <a:lnTo>
                    <a:pt x="1205" y="1473"/>
                  </a:lnTo>
                  <a:lnTo>
                    <a:pt x="1223" y="1461"/>
                  </a:lnTo>
                  <a:lnTo>
                    <a:pt x="1239" y="1446"/>
                  </a:lnTo>
                  <a:lnTo>
                    <a:pt x="1239" y="1446"/>
                  </a:lnTo>
                  <a:lnTo>
                    <a:pt x="1324" y="1456"/>
                  </a:lnTo>
                  <a:lnTo>
                    <a:pt x="1411" y="1468"/>
                  </a:lnTo>
                  <a:lnTo>
                    <a:pt x="1496" y="1482"/>
                  </a:lnTo>
                  <a:lnTo>
                    <a:pt x="1583" y="1496"/>
                  </a:lnTo>
                  <a:lnTo>
                    <a:pt x="1668" y="1514"/>
                  </a:lnTo>
                  <a:lnTo>
                    <a:pt x="1754" y="1534"/>
                  </a:lnTo>
                  <a:lnTo>
                    <a:pt x="1838" y="1555"/>
                  </a:lnTo>
                  <a:lnTo>
                    <a:pt x="1924" y="1577"/>
                  </a:lnTo>
                  <a:lnTo>
                    <a:pt x="2006" y="1601"/>
                  </a:lnTo>
                  <a:lnTo>
                    <a:pt x="2089" y="1629"/>
                  </a:lnTo>
                  <a:lnTo>
                    <a:pt x="2171" y="1657"/>
                  </a:lnTo>
                  <a:lnTo>
                    <a:pt x="2251" y="1687"/>
                  </a:lnTo>
                  <a:lnTo>
                    <a:pt x="2329" y="1720"/>
                  </a:lnTo>
                  <a:lnTo>
                    <a:pt x="2407" y="1755"/>
                  </a:lnTo>
                  <a:lnTo>
                    <a:pt x="2482" y="1790"/>
                  </a:lnTo>
                  <a:lnTo>
                    <a:pt x="2555" y="1829"/>
                  </a:lnTo>
                  <a:lnTo>
                    <a:pt x="2555" y="0"/>
                  </a:lnTo>
                  <a:lnTo>
                    <a:pt x="2555" y="0"/>
                  </a:lnTo>
                  <a:lnTo>
                    <a:pt x="2488" y="36"/>
                  </a:lnTo>
                  <a:lnTo>
                    <a:pt x="2419" y="69"/>
                  </a:lnTo>
                  <a:lnTo>
                    <a:pt x="2349" y="102"/>
                  </a:lnTo>
                  <a:lnTo>
                    <a:pt x="2277" y="132"/>
                  </a:lnTo>
                  <a:lnTo>
                    <a:pt x="2204" y="161"/>
                  </a:lnTo>
                  <a:lnTo>
                    <a:pt x="2130" y="188"/>
                  </a:lnTo>
                  <a:lnTo>
                    <a:pt x="2055" y="213"/>
                  </a:lnTo>
                  <a:lnTo>
                    <a:pt x="1978" y="237"/>
                  </a:lnTo>
                  <a:lnTo>
                    <a:pt x="1901" y="258"/>
                  </a:lnTo>
                  <a:lnTo>
                    <a:pt x="1824" y="279"/>
                  </a:lnTo>
                  <a:lnTo>
                    <a:pt x="1746" y="298"/>
                  </a:lnTo>
                  <a:lnTo>
                    <a:pt x="1668" y="315"/>
                  </a:lnTo>
                  <a:lnTo>
                    <a:pt x="1589" y="331"/>
                  </a:lnTo>
                  <a:lnTo>
                    <a:pt x="1510" y="346"/>
                  </a:lnTo>
                  <a:lnTo>
                    <a:pt x="1431" y="359"/>
                  </a:lnTo>
                  <a:lnTo>
                    <a:pt x="1353" y="370"/>
                  </a:lnTo>
                  <a:lnTo>
                    <a:pt x="1353"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72" name="Grafika 171" descr="Karteczki samoprzylepne">
            <a:extLst>
              <a:ext uri="{FF2B5EF4-FFF2-40B4-BE49-F238E27FC236}">
                <a16:creationId xmlns:a16="http://schemas.microsoft.com/office/drawing/2014/main" id="{E24BF532-3E81-4978-9F60-7B5768640E37}"/>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646642" y="4437838"/>
            <a:ext cx="301622" cy="301622"/>
          </a:xfrm>
          <a:prstGeom prst="rect">
            <a:avLst/>
          </a:prstGeom>
        </p:spPr>
      </p:pic>
      <p:pic>
        <p:nvPicPr>
          <p:cNvPr id="18" name="Grafika 17" descr="Interfejs/środowisko użytkownika">
            <a:extLst>
              <a:ext uri="{FF2B5EF4-FFF2-40B4-BE49-F238E27FC236}">
                <a16:creationId xmlns:a16="http://schemas.microsoft.com/office/drawing/2014/main" id="{B0C88937-0935-41A7-BC1E-8BFD6048F15D}"/>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140865" y="4454299"/>
            <a:ext cx="315518" cy="315518"/>
          </a:xfrm>
          <a:prstGeom prst="rect">
            <a:avLst/>
          </a:prstGeom>
        </p:spPr>
      </p:pic>
      <p:pic>
        <p:nvPicPr>
          <p:cNvPr id="20" name="Grafika 19" descr="Książki">
            <a:extLst>
              <a:ext uri="{FF2B5EF4-FFF2-40B4-BE49-F238E27FC236}">
                <a16:creationId xmlns:a16="http://schemas.microsoft.com/office/drawing/2014/main" id="{996667A0-FC83-4FBF-9AD4-C58A6AC54144}"/>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2297320" y="4464059"/>
            <a:ext cx="315518" cy="315518"/>
          </a:xfrm>
          <a:prstGeom prst="rect">
            <a:avLst/>
          </a:prstGeom>
        </p:spPr>
      </p:pic>
      <p:sp>
        <p:nvSpPr>
          <p:cNvPr id="24" name="Prostokąt: zaokrąglone rogi 23">
            <a:extLst>
              <a:ext uri="{FF2B5EF4-FFF2-40B4-BE49-F238E27FC236}">
                <a16:creationId xmlns:a16="http://schemas.microsoft.com/office/drawing/2014/main" id="{BBF14853-171B-408B-BA9D-110273F81002}"/>
              </a:ext>
            </a:extLst>
          </p:cNvPr>
          <p:cNvSpPr/>
          <p:nvPr/>
        </p:nvSpPr>
        <p:spPr>
          <a:xfrm>
            <a:off x="755574" y="1570707"/>
            <a:ext cx="5131569" cy="2217692"/>
          </a:xfrm>
          <a:prstGeom prst="roundRect">
            <a:avLst>
              <a:gd name="adj" fmla="val 10185"/>
            </a:avLst>
          </a:prstGeom>
          <a:noFill/>
          <a:ln w="6350">
            <a:solidFill>
              <a:schemeClr val="accent2">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8" name="pole tekstowe 57">
            <a:extLst>
              <a:ext uri="{FF2B5EF4-FFF2-40B4-BE49-F238E27FC236}">
                <a16:creationId xmlns:a16="http://schemas.microsoft.com/office/drawing/2014/main" id="{E88D8167-96D0-4384-B3DA-E45216951179}"/>
              </a:ext>
            </a:extLst>
          </p:cNvPr>
          <p:cNvSpPr txBox="1"/>
          <p:nvPr/>
        </p:nvSpPr>
        <p:spPr>
          <a:xfrm>
            <a:off x="1736721" y="1452688"/>
            <a:ext cx="839508" cy="276999"/>
          </a:xfrm>
          <a:prstGeom prst="rect">
            <a:avLst/>
          </a:prstGeom>
          <a:solidFill>
            <a:schemeClr val="bg1"/>
          </a:solidFill>
        </p:spPr>
        <p:txBody>
          <a:bodyPr wrap="square">
            <a:spAutoFit/>
          </a:bodyPr>
          <a:lstStyle/>
          <a:p>
            <a:pPr algn="ctr"/>
            <a:r>
              <a:rPr lang="pl-PL" sz="1200" b="1"/>
              <a:t>TOP3</a:t>
            </a:r>
          </a:p>
        </p:txBody>
      </p:sp>
      <p:sp>
        <p:nvSpPr>
          <p:cNvPr id="7" name="Symbol zastępczy tekstu 7">
            <a:extLst>
              <a:ext uri="{FF2B5EF4-FFF2-40B4-BE49-F238E27FC236}">
                <a16:creationId xmlns:a16="http://schemas.microsoft.com/office/drawing/2014/main" id="{F73E8DEB-2C1E-42EB-B03B-0B34BBCCBE76}"/>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pSp>
        <p:nvGrpSpPr>
          <p:cNvPr id="98" name="Grupa 97">
            <a:extLst>
              <a:ext uri="{FF2B5EF4-FFF2-40B4-BE49-F238E27FC236}">
                <a16:creationId xmlns:a16="http://schemas.microsoft.com/office/drawing/2014/main" id="{6C1734F8-94BE-4341-8EEF-64EFFFB9763D}"/>
              </a:ext>
            </a:extLst>
          </p:cNvPr>
          <p:cNvGrpSpPr/>
          <p:nvPr/>
        </p:nvGrpSpPr>
        <p:grpSpPr>
          <a:xfrm>
            <a:off x="5890341" y="1240139"/>
            <a:ext cx="2876278" cy="1144066"/>
            <a:chOff x="5986138" y="1240139"/>
            <a:chExt cx="2876278" cy="1144066"/>
          </a:xfrm>
        </p:grpSpPr>
        <p:grpSp>
          <p:nvGrpSpPr>
            <p:cNvPr id="99" name="Grupa 98">
              <a:extLst>
                <a:ext uri="{FF2B5EF4-FFF2-40B4-BE49-F238E27FC236}">
                  <a16:creationId xmlns:a16="http://schemas.microsoft.com/office/drawing/2014/main" id="{96D86639-BCC5-4A73-91CC-D3E2977A91B4}"/>
                </a:ext>
              </a:extLst>
            </p:cNvPr>
            <p:cNvGrpSpPr/>
            <p:nvPr/>
          </p:nvGrpSpPr>
          <p:grpSpPr>
            <a:xfrm>
              <a:off x="5986138" y="1292737"/>
              <a:ext cx="2876278" cy="1091468"/>
              <a:chOff x="5986138" y="1292737"/>
              <a:chExt cx="2876278" cy="1091468"/>
            </a:xfrm>
          </p:grpSpPr>
          <p:sp>
            <p:nvSpPr>
              <p:cNvPr id="108" name="pole tekstowe 107">
                <a:extLst>
                  <a:ext uri="{FF2B5EF4-FFF2-40B4-BE49-F238E27FC236}">
                    <a16:creationId xmlns:a16="http://schemas.microsoft.com/office/drawing/2014/main" id="{F947697A-03ED-4860-8470-465AB3B9AA8C}"/>
                  </a:ext>
                </a:extLst>
              </p:cNvPr>
              <p:cNvSpPr txBox="1"/>
              <p:nvPr/>
            </p:nvSpPr>
            <p:spPr>
              <a:xfrm>
                <a:off x="5986138" y="1496219"/>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grpSp>
            <p:nvGrpSpPr>
              <p:cNvPr id="109" name="Grupa 108">
                <a:extLst>
                  <a:ext uri="{FF2B5EF4-FFF2-40B4-BE49-F238E27FC236}">
                    <a16:creationId xmlns:a16="http://schemas.microsoft.com/office/drawing/2014/main" id="{23E1EC05-317A-4C39-B54A-F6D274030C2A}"/>
                  </a:ext>
                </a:extLst>
              </p:cNvPr>
              <p:cNvGrpSpPr/>
              <p:nvPr/>
            </p:nvGrpSpPr>
            <p:grpSpPr>
              <a:xfrm>
                <a:off x="6964581" y="1292737"/>
                <a:ext cx="1838081" cy="822761"/>
                <a:chOff x="6925897" y="1158828"/>
                <a:chExt cx="1838081" cy="822761"/>
              </a:xfrm>
            </p:grpSpPr>
            <p:sp>
              <p:nvSpPr>
                <p:cNvPr id="111" name="pole tekstowe 110">
                  <a:extLst>
                    <a:ext uri="{FF2B5EF4-FFF2-40B4-BE49-F238E27FC236}">
                      <a16:creationId xmlns:a16="http://schemas.microsoft.com/office/drawing/2014/main" id="{8B1C4217-63A3-4E78-BFFA-B92EC5DA27B3}"/>
                    </a:ext>
                  </a:extLst>
                </p:cNvPr>
                <p:cNvSpPr txBox="1"/>
                <p:nvPr/>
              </p:nvSpPr>
              <p:spPr>
                <a:xfrm>
                  <a:off x="6970475" y="1158828"/>
                  <a:ext cx="1793503" cy="253916"/>
                </a:xfrm>
                <a:prstGeom prst="rect">
                  <a:avLst/>
                </a:prstGeom>
                <a:noFill/>
              </p:spPr>
              <p:txBody>
                <a:bodyPr wrap="square" rtlCol="0">
                  <a:spAutoFit/>
                </a:bodyPr>
                <a:lstStyle/>
                <a:p>
                  <a:r>
                    <a:rPr lang="pl-PL" sz="1050"/>
                    <a:t>15-24 lata* </a:t>
                  </a:r>
                </a:p>
              </p:txBody>
            </p:sp>
            <p:sp>
              <p:nvSpPr>
                <p:cNvPr id="112" name="Prostokąt 111">
                  <a:extLst>
                    <a:ext uri="{FF2B5EF4-FFF2-40B4-BE49-F238E27FC236}">
                      <a16:creationId xmlns:a16="http://schemas.microsoft.com/office/drawing/2014/main" id="{F07518BB-8F18-4A03-A67F-BAE395F91B87}"/>
                    </a:ext>
                  </a:extLst>
                </p:cNvPr>
                <p:cNvSpPr/>
                <p:nvPr/>
              </p:nvSpPr>
              <p:spPr>
                <a:xfrm rot="16200000">
                  <a:off x="6923249" y="1256039"/>
                  <a:ext cx="83119" cy="77824"/>
                </a:xfrm>
                <a:prstGeom prst="rect">
                  <a:avLst/>
                </a:prstGeom>
                <a:solidFill>
                  <a:srgbClr val="B4DF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13" name="Prostokąt 112">
                  <a:extLst>
                    <a:ext uri="{FF2B5EF4-FFF2-40B4-BE49-F238E27FC236}">
                      <a16:creationId xmlns:a16="http://schemas.microsoft.com/office/drawing/2014/main" id="{53F5E3AE-9860-43F5-8BF1-3426A81DEB72}"/>
                    </a:ext>
                  </a:extLst>
                </p:cNvPr>
                <p:cNvSpPr/>
                <p:nvPr/>
              </p:nvSpPr>
              <p:spPr>
                <a:xfrm rot="16200000">
                  <a:off x="6923249" y="1396764"/>
                  <a:ext cx="83119" cy="7782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14" name="Prostokąt 113">
                  <a:extLst>
                    <a:ext uri="{FF2B5EF4-FFF2-40B4-BE49-F238E27FC236}">
                      <a16:creationId xmlns:a16="http://schemas.microsoft.com/office/drawing/2014/main" id="{DAA7A510-2F82-4A2B-B98C-826DB1ADC9E5}"/>
                    </a:ext>
                  </a:extLst>
                </p:cNvPr>
                <p:cNvSpPr/>
                <p:nvPr/>
              </p:nvSpPr>
              <p:spPr>
                <a:xfrm rot="16200000">
                  <a:off x="6923249" y="1537489"/>
                  <a:ext cx="83119" cy="77824"/>
                </a:xfrm>
                <a:prstGeom prst="rect">
                  <a:avLst/>
                </a:prstGeom>
                <a:solidFill>
                  <a:srgbClr val="DCF1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56" name="pole tekstowe 155">
                  <a:extLst>
                    <a:ext uri="{FF2B5EF4-FFF2-40B4-BE49-F238E27FC236}">
                      <a16:creationId xmlns:a16="http://schemas.microsoft.com/office/drawing/2014/main" id="{0CB01173-DD19-4CFC-834A-7E575F33411D}"/>
                    </a:ext>
                  </a:extLst>
                </p:cNvPr>
                <p:cNvSpPr txBox="1"/>
                <p:nvPr/>
              </p:nvSpPr>
              <p:spPr>
                <a:xfrm>
                  <a:off x="6970475" y="1301039"/>
                  <a:ext cx="1793503" cy="253916"/>
                </a:xfrm>
                <a:prstGeom prst="rect">
                  <a:avLst/>
                </a:prstGeom>
                <a:noFill/>
              </p:spPr>
              <p:txBody>
                <a:bodyPr wrap="square" rtlCol="0">
                  <a:spAutoFit/>
                </a:bodyPr>
                <a:lstStyle/>
                <a:p>
                  <a:r>
                    <a:rPr lang="pl-PL" sz="1050"/>
                    <a:t>25-34 lata</a:t>
                  </a:r>
                </a:p>
              </p:txBody>
            </p:sp>
            <p:sp>
              <p:nvSpPr>
                <p:cNvPr id="173" name="pole tekstowe 172">
                  <a:extLst>
                    <a:ext uri="{FF2B5EF4-FFF2-40B4-BE49-F238E27FC236}">
                      <a16:creationId xmlns:a16="http://schemas.microsoft.com/office/drawing/2014/main" id="{F366C83F-06BD-48F0-807D-8AAAA73E91A1}"/>
                    </a:ext>
                  </a:extLst>
                </p:cNvPr>
                <p:cNvSpPr txBox="1"/>
                <p:nvPr/>
              </p:nvSpPr>
              <p:spPr>
                <a:xfrm>
                  <a:off x="6970475" y="1443250"/>
                  <a:ext cx="1793503" cy="253916"/>
                </a:xfrm>
                <a:prstGeom prst="rect">
                  <a:avLst/>
                </a:prstGeom>
                <a:noFill/>
              </p:spPr>
              <p:txBody>
                <a:bodyPr wrap="square" rtlCol="0">
                  <a:spAutoFit/>
                </a:bodyPr>
                <a:lstStyle/>
                <a:p>
                  <a:r>
                    <a:rPr lang="pl-PL" sz="1050"/>
                    <a:t>35-44 lat</a:t>
                  </a:r>
                </a:p>
              </p:txBody>
            </p:sp>
            <p:sp>
              <p:nvSpPr>
                <p:cNvPr id="174" name="pole tekstowe 173">
                  <a:extLst>
                    <a:ext uri="{FF2B5EF4-FFF2-40B4-BE49-F238E27FC236}">
                      <a16:creationId xmlns:a16="http://schemas.microsoft.com/office/drawing/2014/main" id="{71FAE6C8-2B88-4EB5-B2DB-A465B9AD52A9}"/>
                    </a:ext>
                  </a:extLst>
                </p:cNvPr>
                <p:cNvSpPr txBox="1"/>
                <p:nvPr/>
              </p:nvSpPr>
              <p:spPr>
                <a:xfrm>
                  <a:off x="6970475" y="1585461"/>
                  <a:ext cx="1793503" cy="253916"/>
                </a:xfrm>
                <a:prstGeom prst="rect">
                  <a:avLst/>
                </a:prstGeom>
                <a:noFill/>
              </p:spPr>
              <p:txBody>
                <a:bodyPr wrap="square" rtlCol="0">
                  <a:spAutoFit/>
                </a:bodyPr>
                <a:lstStyle/>
                <a:p>
                  <a:r>
                    <a:rPr lang="pl-PL" sz="1050"/>
                    <a:t>45-59 lat</a:t>
                  </a:r>
                </a:p>
              </p:txBody>
            </p:sp>
            <p:sp>
              <p:nvSpPr>
                <p:cNvPr id="175" name="Prostokąt 174">
                  <a:extLst>
                    <a:ext uri="{FF2B5EF4-FFF2-40B4-BE49-F238E27FC236}">
                      <a16:creationId xmlns:a16="http://schemas.microsoft.com/office/drawing/2014/main" id="{99035A18-3B65-4FA8-B46F-EEC090E73B83}"/>
                    </a:ext>
                  </a:extLst>
                </p:cNvPr>
                <p:cNvSpPr/>
                <p:nvPr/>
              </p:nvSpPr>
              <p:spPr>
                <a:xfrm rot="16200000">
                  <a:off x="6923249" y="1678214"/>
                  <a:ext cx="83119" cy="77824"/>
                </a:xfrm>
                <a:prstGeom prst="rect">
                  <a:avLst/>
                </a:prstGeom>
                <a:solidFill>
                  <a:srgbClr val="A0C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76" name="Prostokąt 175">
                  <a:extLst>
                    <a:ext uri="{FF2B5EF4-FFF2-40B4-BE49-F238E27FC236}">
                      <a16:creationId xmlns:a16="http://schemas.microsoft.com/office/drawing/2014/main" id="{EB00852C-5F8C-4B9D-A728-AFB97B4954EE}"/>
                    </a:ext>
                  </a:extLst>
                </p:cNvPr>
                <p:cNvSpPr/>
                <p:nvPr/>
              </p:nvSpPr>
              <p:spPr>
                <a:xfrm rot="16200000">
                  <a:off x="6923249" y="1818939"/>
                  <a:ext cx="83119" cy="77824"/>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77" name="pole tekstowe 176">
                  <a:extLst>
                    <a:ext uri="{FF2B5EF4-FFF2-40B4-BE49-F238E27FC236}">
                      <a16:creationId xmlns:a16="http://schemas.microsoft.com/office/drawing/2014/main" id="{45C10160-BF4F-40BC-A308-A03DD9E37707}"/>
                    </a:ext>
                  </a:extLst>
                </p:cNvPr>
                <p:cNvSpPr txBox="1"/>
                <p:nvPr/>
              </p:nvSpPr>
              <p:spPr>
                <a:xfrm>
                  <a:off x="6970475" y="1727673"/>
                  <a:ext cx="1793503" cy="253916"/>
                </a:xfrm>
                <a:prstGeom prst="rect">
                  <a:avLst/>
                </a:prstGeom>
                <a:noFill/>
              </p:spPr>
              <p:txBody>
                <a:bodyPr wrap="square" rtlCol="0">
                  <a:spAutoFit/>
                </a:bodyPr>
                <a:lstStyle/>
                <a:p>
                  <a:r>
                    <a:rPr lang="pl-PL" sz="1050"/>
                    <a:t>60 i więcej lat</a:t>
                  </a:r>
                </a:p>
              </p:txBody>
            </p:sp>
          </p:grpSp>
          <p:sp>
            <p:nvSpPr>
              <p:cNvPr id="110" name="pole tekstowe 109">
                <a:extLst>
                  <a:ext uri="{FF2B5EF4-FFF2-40B4-BE49-F238E27FC236}">
                    <a16:creationId xmlns:a16="http://schemas.microsoft.com/office/drawing/2014/main" id="{ADA28D1A-D362-415B-B174-ABC9F75A29A7}"/>
                  </a:ext>
                </a:extLst>
              </p:cNvPr>
              <p:cNvSpPr txBox="1"/>
              <p:nvPr/>
            </p:nvSpPr>
            <p:spPr>
              <a:xfrm>
                <a:off x="6763015" y="2045651"/>
                <a:ext cx="2099401" cy="338554"/>
              </a:xfrm>
              <a:prstGeom prst="rect">
                <a:avLst/>
              </a:prstGeom>
              <a:noFill/>
            </p:spPr>
            <p:txBody>
              <a:bodyPr wrap="square">
                <a:spAutoFit/>
              </a:bodyPr>
              <a:lstStyle/>
              <a:p>
                <a:pPr algn="just">
                  <a:spcBef>
                    <a:spcPct val="20000"/>
                  </a:spcBef>
                </a:pPr>
                <a:r>
                  <a:rPr lang="pl-PL" sz="800" i="1">
                    <a:solidFill>
                      <a:schemeClr val="accent6"/>
                    </a:solidFill>
                  </a:rPr>
                  <a:t>*Kategoria wiekowa 15-24 ma niską liczebność, dane mają charakter jakościowy.</a:t>
                </a:r>
              </a:p>
            </p:txBody>
          </p:sp>
        </p:grpSp>
        <p:sp>
          <p:nvSpPr>
            <p:cNvPr id="100" name="Prostokąt 99">
              <a:extLst>
                <a:ext uri="{FF2B5EF4-FFF2-40B4-BE49-F238E27FC236}">
                  <a16:creationId xmlns:a16="http://schemas.microsoft.com/office/drawing/2014/main" id="{5F9BD9B9-1CEE-48D6-A006-992A49BFE600}"/>
                </a:ext>
              </a:extLst>
            </p:cNvPr>
            <p:cNvSpPr/>
            <p:nvPr/>
          </p:nvSpPr>
          <p:spPr>
            <a:xfrm rot="16200000">
              <a:off x="6018465" y="1579806"/>
              <a:ext cx="83119" cy="778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101" name="Grupa 100">
              <a:extLst>
                <a:ext uri="{FF2B5EF4-FFF2-40B4-BE49-F238E27FC236}">
                  <a16:creationId xmlns:a16="http://schemas.microsoft.com/office/drawing/2014/main" id="{B5D1E37D-8501-447D-B0CC-1C294B1FA468}"/>
                </a:ext>
              </a:extLst>
            </p:cNvPr>
            <p:cNvGrpSpPr/>
            <p:nvPr/>
          </p:nvGrpSpPr>
          <p:grpSpPr>
            <a:xfrm>
              <a:off x="8066563" y="1240139"/>
              <a:ext cx="564666" cy="680156"/>
              <a:chOff x="6299205" y="3543307"/>
              <a:chExt cx="558800" cy="673091"/>
            </a:xfrm>
            <a:solidFill>
              <a:schemeClr val="tx2"/>
            </a:solidFill>
          </p:grpSpPr>
          <p:sp>
            <p:nvSpPr>
              <p:cNvPr id="102" name="Freeform 32">
                <a:extLst>
                  <a:ext uri="{FF2B5EF4-FFF2-40B4-BE49-F238E27FC236}">
                    <a16:creationId xmlns:a16="http://schemas.microsoft.com/office/drawing/2014/main" id="{6A4C7B86-DE03-48DF-BF54-7D67D4BC0571}"/>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03" name="Freeform 33">
                <a:extLst>
                  <a:ext uri="{FF2B5EF4-FFF2-40B4-BE49-F238E27FC236}">
                    <a16:creationId xmlns:a16="http://schemas.microsoft.com/office/drawing/2014/main" id="{0BA8453E-E1E7-4B6A-B792-599214A7508D}"/>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solidFill>
                <a:srgbClr val="367F36"/>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04" name="Freeform 34">
                <a:extLst>
                  <a:ext uri="{FF2B5EF4-FFF2-40B4-BE49-F238E27FC236}">
                    <a16:creationId xmlns:a16="http://schemas.microsoft.com/office/drawing/2014/main" id="{E0F1CA67-D38D-4DE3-821D-31FE2ED4A80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05" name="Freeform 35">
                <a:extLst>
                  <a:ext uri="{FF2B5EF4-FFF2-40B4-BE49-F238E27FC236}">
                    <a16:creationId xmlns:a16="http://schemas.microsoft.com/office/drawing/2014/main" id="{C6316871-26E0-4012-A53E-5FADCE0B3957}"/>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06" name="Freeform 36">
                <a:extLst>
                  <a:ext uri="{FF2B5EF4-FFF2-40B4-BE49-F238E27FC236}">
                    <a16:creationId xmlns:a16="http://schemas.microsoft.com/office/drawing/2014/main" id="{EB6F3806-BB6B-4122-8EFC-3ECCBCB24B01}"/>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07" name="Freeform 37">
                <a:extLst>
                  <a:ext uri="{FF2B5EF4-FFF2-40B4-BE49-F238E27FC236}">
                    <a16:creationId xmlns:a16="http://schemas.microsoft.com/office/drawing/2014/main" id="{3FA7CF10-6439-4C08-BD19-2003874553FF}"/>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spTree>
    <p:extLst>
      <p:ext uri="{BB962C8B-B14F-4D97-AF65-F5344CB8AC3E}">
        <p14:creationId xmlns:p14="http://schemas.microsoft.com/office/powerpoint/2010/main" val="267705142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Wykres 5">
            <a:extLst>
              <a:ext uri="{FF2B5EF4-FFF2-40B4-BE49-F238E27FC236}">
                <a16:creationId xmlns:a16="http://schemas.microsoft.com/office/drawing/2014/main" id="{DCA75417-B3F2-404B-A6FC-ED398EBD74E7}"/>
              </a:ext>
            </a:extLst>
          </p:cNvPr>
          <p:cNvGraphicFramePr/>
          <p:nvPr>
            <p:extLst>
              <p:ext uri="{D42A27DB-BD31-4B8C-83A1-F6EECF244321}">
                <p14:modId xmlns:p14="http://schemas.microsoft.com/office/powerpoint/2010/main" val="2781535130"/>
              </p:ext>
            </p:extLst>
          </p:nvPr>
        </p:nvGraphicFramePr>
        <p:xfrm>
          <a:off x="333052" y="2591674"/>
          <a:ext cx="8199183" cy="1773378"/>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Źródła informacji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P6. Skąd, na ogół, dowiaduje się Pan(i) o sprawach dotyczących środowiska naturalnego? Proszę podać maksymalnie trzy główne źródła informacji.</a:t>
            </a:r>
          </a:p>
          <a:p>
            <a:pPr algn="just"/>
            <a:r>
              <a:rPr lang="pl-PL" sz="800" i="1">
                <a:solidFill>
                  <a:schemeClr val="bg1">
                    <a:lumMod val="75000"/>
                  </a:schemeClr>
                </a:solidFill>
              </a:rPr>
              <a:t>Pytanie wielokrotnego wyboru</a:t>
            </a:r>
            <a:r>
              <a:rPr lang="pl-PL" sz="800" i="1"/>
              <a:t>.</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wielkość miejscowości: wieś n=242, miasto do 20 tys. n=120, miasto 20-100 tys. n=225, miasto 100-500 tys. n=209, miasto powyżej 500 tys. n=162.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sp>
        <p:nvSpPr>
          <p:cNvPr id="4" name="pole tekstowe 3">
            <a:extLst>
              <a:ext uri="{FF2B5EF4-FFF2-40B4-BE49-F238E27FC236}">
                <a16:creationId xmlns:a16="http://schemas.microsoft.com/office/drawing/2014/main" id="{FEFF52A8-9A0E-4725-9C64-AF4D5865317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5" name="Wykres 4">
            <a:extLst>
              <a:ext uri="{FF2B5EF4-FFF2-40B4-BE49-F238E27FC236}">
                <a16:creationId xmlns:a16="http://schemas.microsoft.com/office/drawing/2014/main" id="{87A316B2-7FDF-44F8-83E6-4E058BBCE666}"/>
              </a:ext>
            </a:extLst>
          </p:cNvPr>
          <p:cNvGraphicFramePr/>
          <p:nvPr>
            <p:extLst>
              <p:ext uri="{D42A27DB-BD31-4B8C-83A1-F6EECF244321}">
                <p14:modId xmlns:p14="http://schemas.microsoft.com/office/powerpoint/2010/main" val="3365202556"/>
              </p:ext>
            </p:extLst>
          </p:nvPr>
        </p:nvGraphicFramePr>
        <p:xfrm>
          <a:off x="333052" y="1452843"/>
          <a:ext cx="8199183" cy="1773378"/>
        </p:xfrm>
        <a:graphic>
          <a:graphicData uri="http://schemas.openxmlformats.org/drawingml/2006/chart">
            <c:chart xmlns:c="http://schemas.openxmlformats.org/drawingml/2006/chart" xmlns:r="http://schemas.openxmlformats.org/officeDocument/2006/relationships" r:id="rId6"/>
          </a:graphicData>
        </a:graphic>
      </p:graphicFrame>
      <p:sp>
        <p:nvSpPr>
          <p:cNvPr id="88" name="pole tekstowe 87">
            <a:extLst>
              <a:ext uri="{FF2B5EF4-FFF2-40B4-BE49-F238E27FC236}">
                <a16:creationId xmlns:a16="http://schemas.microsoft.com/office/drawing/2014/main" id="{1E990D8E-A23C-41E7-9E26-1AC85F5679FC}"/>
              </a:ext>
            </a:extLst>
          </p:cNvPr>
          <p:cNvSpPr txBox="1"/>
          <p:nvPr/>
        </p:nvSpPr>
        <p:spPr>
          <a:xfrm>
            <a:off x="5772000" y="1496219"/>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graphicFrame>
        <p:nvGraphicFramePr>
          <p:cNvPr id="14" name="Tabela 13">
            <a:extLst>
              <a:ext uri="{FF2B5EF4-FFF2-40B4-BE49-F238E27FC236}">
                <a16:creationId xmlns:a16="http://schemas.microsoft.com/office/drawing/2014/main" id="{1A6F500A-F596-4BE5-9E1C-F5290BEE80B3}"/>
              </a:ext>
            </a:extLst>
          </p:cNvPr>
          <p:cNvGraphicFramePr>
            <a:graphicFrameLocks noGrp="1"/>
          </p:cNvGraphicFramePr>
          <p:nvPr/>
        </p:nvGraphicFramePr>
        <p:xfrm>
          <a:off x="683377" y="3523674"/>
          <a:ext cx="7776660" cy="370840"/>
        </p:xfrm>
        <a:graphic>
          <a:graphicData uri="http://schemas.openxmlformats.org/drawingml/2006/table">
            <a:tbl>
              <a:tblPr firstRow="1" bandRow="1">
                <a:tableStyleId>{5C22544A-7EE6-4342-B048-85BDC9FD1C3A}</a:tableStyleId>
              </a:tblPr>
              <a:tblGrid>
                <a:gridCol w="1296110">
                  <a:extLst>
                    <a:ext uri="{9D8B030D-6E8A-4147-A177-3AD203B41FA5}">
                      <a16:colId xmlns:a16="http://schemas.microsoft.com/office/drawing/2014/main" val="2938667892"/>
                    </a:ext>
                  </a:extLst>
                </a:gridCol>
                <a:gridCol w="1296110">
                  <a:extLst>
                    <a:ext uri="{9D8B030D-6E8A-4147-A177-3AD203B41FA5}">
                      <a16:colId xmlns:a16="http://schemas.microsoft.com/office/drawing/2014/main" val="411925587"/>
                    </a:ext>
                  </a:extLst>
                </a:gridCol>
                <a:gridCol w="1296110">
                  <a:extLst>
                    <a:ext uri="{9D8B030D-6E8A-4147-A177-3AD203B41FA5}">
                      <a16:colId xmlns:a16="http://schemas.microsoft.com/office/drawing/2014/main" val="3608420190"/>
                    </a:ext>
                  </a:extLst>
                </a:gridCol>
                <a:gridCol w="1296110">
                  <a:extLst>
                    <a:ext uri="{9D8B030D-6E8A-4147-A177-3AD203B41FA5}">
                      <a16:colId xmlns:a16="http://schemas.microsoft.com/office/drawing/2014/main" val="2823064476"/>
                    </a:ext>
                  </a:extLst>
                </a:gridCol>
                <a:gridCol w="1296110">
                  <a:extLst>
                    <a:ext uri="{9D8B030D-6E8A-4147-A177-3AD203B41FA5}">
                      <a16:colId xmlns:a16="http://schemas.microsoft.com/office/drawing/2014/main" val="608497383"/>
                    </a:ext>
                  </a:extLst>
                </a:gridCol>
                <a:gridCol w="1296110">
                  <a:extLst>
                    <a:ext uri="{9D8B030D-6E8A-4147-A177-3AD203B41FA5}">
                      <a16:colId xmlns:a16="http://schemas.microsoft.com/office/drawing/2014/main" val="2785033403"/>
                    </a:ext>
                  </a:extLst>
                </a:gridCol>
              </a:tblGrid>
              <a:tr h="370840">
                <a:tc>
                  <a:txBody>
                    <a:bodyPr/>
                    <a:lstStyle/>
                    <a:p>
                      <a:pPr algn="ctr" fontAlgn="ctr"/>
                      <a:r>
                        <a:rPr lang="pl-PL" sz="1000" b="0" u="none" strike="noStrike">
                          <a:solidFill>
                            <a:schemeClr val="tx1"/>
                          </a:solidFill>
                          <a:effectLst/>
                        </a:rPr>
                        <a:t>z internetu</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telewizji</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prasy</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rPr>
                        <a:t>z radia</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rPr>
                        <a:t>z obserwacji, </a:t>
                      </a:r>
                    </a:p>
                    <a:p>
                      <a:pPr algn="ctr" fontAlgn="ctr"/>
                      <a:r>
                        <a:rPr lang="pl-PL" sz="1000" b="0" i="0" u="none" strike="noStrike">
                          <a:solidFill>
                            <a:schemeClr val="tx1"/>
                          </a:solidFill>
                          <a:effectLst/>
                        </a:rPr>
                        <a:t>własnych doświadczeń</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rPr>
                        <a:t>od rodziny, znajomych</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115" name="Grupa 114">
            <a:extLst>
              <a:ext uri="{FF2B5EF4-FFF2-40B4-BE49-F238E27FC236}">
                <a16:creationId xmlns:a16="http://schemas.microsoft.com/office/drawing/2014/main" id="{CDC515E8-B1D8-43EA-B520-C2E32B26F71E}"/>
              </a:ext>
            </a:extLst>
          </p:cNvPr>
          <p:cNvGrpSpPr>
            <a:grpSpLocks noChangeAspect="1"/>
          </p:cNvGrpSpPr>
          <p:nvPr/>
        </p:nvGrpSpPr>
        <p:grpSpPr>
          <a:xfrm>
            <a:off x="1187624" y="3234373"/>
            <a:ext cx="262177" cy="226761"/>
            <a:chOff x="7180263" y="4591051"/>
            <a:chExt cx="787401" cy="681038"/>
          </a:xfrm>
          <a:solidFill>
            <a:schemeClr val="accent2">
              <a:lumMod val="75000"/>
            </a:schemeClr>
          </a:solidFill>
        </p:grpSpPr>
        <p:sp>
          <p:nvSpPr>
            <p:cNvPr id="116" name="Freeform 21">
              <a:extLst>
                <a:ext uri="{FF2B5EF4-FFF2-40B4-BE49-F238E27FC236}">
                  <a16:creationId xmlns:a16="http://schemas.microsoft.com/office/drawing/2014/main" id="{EE6300F1-1E71-475A-A1FB-EC5AB2E72886}"/>
                </a:ext>
              </a:extLst>
            </p:cNvPr>
            <p:cNvSpPr>
              <a:spLocks noEditPoints="1"/>
            </p:cNvSpPr>
            <p:nvPr/>
          </p:nvSpPr>
          <p:spPr bwMode="auto">
            <a:xfrm>
              <a:off x="7286626" y="4591051"/>
              <a:ext cx="681038" cy="681038"/>
            </a:xfrm>
            <a:custGeom>
              <a:avLst/>
              <a:gdLst>
                <a:gd name="T0" fmla="*/ 1201 w 3006"/>
                <a:gd name="T1" fmla="*/ 30 h 3006"/>
                <a:gd name="T2" fmla="*/ 852 w 3006"/>
                <a:gd name="T3" fmla="*/ 147 h 3006"/>
                <a:gd name="T4" fmla="*/ 548 w 3006"/>
                <a:gd name="T5" fmla="*/ 343 h 3006"/>
                <a:gd name="T6" fmla="*/ 299 w 3006"/>
                <a:gd name="T7" fmla="*/ 603 h 3006"/>
                <a:gd name="T8" fmla="*/ 119 w 3006"/>
                <a:gd name="T9" fmla="*/ 917 h 3006"/>
                <a:gd name="T10" fmla="*/ 18 w 3006"/>
                <a:gd name="T11" fmla="*/ 1274 h 3006"/>
                <a:gd name="T12" fmla="*/ 4 w 3006"/>
                <a:gd name="T13" fmla="*/ 1592 h 3006"/>
                <a:gd name="T14" fmla="*/ 856 w 3006"/>
                <a:gd name="T15" fmla="*/ 1476 h 3006"/>
                <a:gd name="T16" fmla="*/ 901 w 3006"/>
                <a:gd name="T17" fmla="*/ 1157 h 3006"/>
                <a:gd name="T18" fmla="*/ 1333 w 3006"/>
                <a:gd name="T19" fmla="*/ 1063 h 3006"/>
                <a:gd name="T20" fmla="*/ 1989 w 3006"/>
                <a:gd name="T21" fmla="*/ 1014 h 3006"/>
                <a:gd name="T22" fmla="*/ 2823 w 3006"/>
                <a:gd name="T23" fmla="*/ 1471 h 3006"/>
                <a:gd name="T24" fmla="*/ 1954 w 3006"/>
                <a:gd name="T25" fmla="*/ 2353 h 3006"/>
                <a:gd name="T26" fmla="*/ 1765 w 3006"/>
                <a:gd name="T27" fmla="*/ 2665 h 3006"/>
                <a:gd name="T28" fmla="*/ 1575 w 3006"/>
                <a:gd name="T29" fmla="*/ 2794 h 3006"/>
                <a:gd name="T30" fmla="*/ 1451 w 3006"/>
                <a:gd name="T31" fmla="*/ 2804 h 3006"/>
                <a:gd name="T32" fmla="*/ 1273 w 3006"/>
                <a:gd name="T33" fmla="*/ 2717 h 3006"/>
                <a:gd name="T34" fmla="*/ 1099 w 3006"/>
                <a:gd name="T35" fmla="*/ 2494 h 3006"/>
                <a:gd name="T36" fmla="*/ 834 w 3006"/>
                <a:gd name="T37" fmla="*/ 2240 h 3006"/>
                <a:gd name="T38" fmla="*/ 937 w 3006"/>
                <a:gd name="T39" fmla="*/ 2513 h 3006"/>
                <a:gd name="T40" fmla="*/ 1143 w 3006"/>
                <a:gd name="T41" fmla="*/ 2805 h 3006"/>
                <a:gd name="T42" fmla="*/ 749 w 3006"/>
                <a:gd name="T43" fmla="*/ 2622 h 3006"/>
                <a:gd name="T44" fmla="*/ 479 w 3006"/>
                <a:gd name="T45" fmla="*/ 2382 h 3006"/>
                <a:gd name="T46" fmla="*/ 687 w 3006"/>
                <a:gd name="T47" fmla="*/ 2235 h 3006"/>
                <a:gd name="T48" fmla="*/ 196 w 3006"/>
                <a:gd name="T49" fmla="*/ 2245 h 3006"/>
                <a:gd name="T50" fmla="*/ 513 w 3006"/>
                <a:gd name="T51" fmla="*/ 2633 h 3006"/>
                <a:gd name="T52" fmla="*/ 941 w 3006"/>
                <a:gd name="T53" fmla="*/ 2897 h 3006"/>
                <a:gd name="T54" fmla="*/ 1449 w 3006"/>
                <a:gd name="T55" fmla="*/ 3006 h 3006"/>
                <a:gd name="T56" fmla="*/ 1806 w 3006"/>
                <a:gd name="T57" fmla="*/ 2976 h 3006"/>
                <a:gd name="T58" fmla="*/ 2155 w 3006"/>
                <a:gd name="T59" fmla="*/ 2859 h 3006"/>
                <a:gd name="T60" fmla="*/ 2459 w 3006"/>
                <a:gd name="T61" fmla="*/ 2663 h 3006"/>
                <a:gd name="T62" fmla="*/ 2707 w 3006"/>
                <a:gd name="T63" fmla="*/ 2403 h 3006"/>
                <a:gd name="T64" fmla="*/ 2888 w 3006"/>
                <a:gd name="T65" fmla="*/ 2089 h 3006"/>
                <a:gd name="T66" fmla="*/ 2989 w 3006"/>
                <a:gd name="T67" fmla="*/ 1731 h 3006"/>
                <a:gd name="T68" fmla="*/ 3004 w 3006"/>
                <a:gd name="T69" fmla="*/ 1426 h 3006"/>
                <a:gd name="T70" fmla="*/ 2938 w 3006"/>
                <a:gd name="T71" fmla="*/ 1056 h 3006"/>
                <a:gd name="T72" fmla="*/ 2789 w 3006"/>
                <a:gd name="T73" fmla="*/ 724 h 3006"/>
                <a:gd name="T74" fmla="*/ 2566 w 3006"/>
                <a:gd name="T75" fmla="*/ 440 h 3006"/>
                <a:gd name="T76" fmla="*/ 2283 w 3006"/>
                <a:gd name="T77" fmla="*/ 217 h 3006"/>
                <a:gd name="T78" fmla="*/ 1950 w 3006"/>
                <a:gd name="T79" fmla="*/ 67 h 3006"/>
                <a:gd name="T80" fmla="*/ 1581 w 3006"/>
                <a:gd name="T81" fmla="*/ 1 h 3006"/>
                <a:gd name="T82" fmla="*/ 178 w 3006"/>
                <a:gd name="T83" fmla="*/ 1251 h 3006"/>
                <a:gd name="T84" fmla="*/ 323 w 3006"/>
                <a:gd name="T85" fmla="*/ 847 h 3006"/>
                <a:gd name="T86" fmla="*/ 721 w 3006"/>
                <a:gd name="T87" fmla="*/ 946 h 3006"/>
                <a:gd name="T88" fmla="*/ 728 w 3006"/>
                <a:gd name="T89" fmla="*/ 1427 h 3006"/>
                <a:gd name="T90" fmla="*/ 494 w 3006"/>
                <a:gd name="T91" fmla="*/ 675 h 3006"/>
                <a:gd name="T92" fmla="*/ 645 w 3006"/>
                <a:gd name="T93" fmla="*/ 461 h 3006"/>
                <a:gd name="T94" fmla="*/ 1018 w 3006"/>
                <a:gd name="T95" fmla="*/ 242 h 3006"/>
                <a:gd name="T96" fmla="*/ 996 w 3006"/>
                <a:gd name="T97" fmla="*/ 387 h 3006"/>
                <a:gd name="T98" fmla="*/ 814 w 3006"/>
                <a:gd name="T99" fmla="*/ 816 h 3006"/>
                <a:gd name="T100" fmla="*/ 1022 w 3006"/>
                <a:gd name="T101" fmla="*/ 869 h 3006"/>
                <a:gd name="T102" fmla="*/ 1073 w 3006"/>
                <a:gd name="T103" fmla="*/ 561 h 3006"/>
                <a:gd name="T104" fmla="*/ 1273 w 3006"/>
                <a:gd name="T105" fmla="*/ 289 h 3006"/>
                <a:gd name="T106" fmla="*/ 1451 w 3006"/>
                <a:gd name="T107" fmla="*/ 202 h 3006"/>
                <a:gd name="T108" fmla="*/ 1575 w 3006"/>
                <a:gd name="T109" fmla="*/ 212 h 3006"/>
                <a:gd name="T110" fmla="*/ 1758 w 3006"/>
                <a:gd name="T111" fmla="*/ 332 h 3006"/>
                <a:gd name="T112" fmla="*/ 1960 w 3006"/>
                <a:gd name="T113" fmla="*/ 669 h 3006"/>
                <a:gd name="T114" fmla="*/ 1691 w 3006"/>
                <a:gd name="T115" fmla="*/ 904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6" h="3006">
                  <a:moveTo>
                    <a:pt x="1503" y="0"/>
                  </a:moveTo>
                  <a:lnTo>
                    <a:pt x="1503" y="0"/>
                  </a:lnTo>
                  <a:lnTo>
                    <a:pt x="1465" y="0"/>
                  </a:lnTo>
                  <a:lnTo>
                    <a:pt x="1426" y="1"/>
                  </a:lnTo>
                  <a:lnTo>
                    <a:pt x="1388" y="4"/>
                  </a:lnTo>
                  <a:lnTo>
                    <a:pt x="1349" y="7"/>
                  </a:lnTo>
                  <a:lnTo>
                    <a:pt x="1312" y="12"/>
                  </a:lnTo>
                  <a:lnTo>
                    <a:pt x="1274" y="17"/>
                  </a:lnTo>
                  <a:lnTo>
                    <a:pt x="1238" y="22"/>
                  </a:lnTo>
                  <a:lnTo>
                    <a:pt x="1201" y="30"/>
                  </a:lnTo>
                  <a:lnTo>
                    <a:pt x="1165" y="38"/>
                  </a:lnTo>
                  <a:lnTo>
                    <a:pt x="1128" y="47"/>
                  </a:lnTo>
                  <a:lnTo>
                    <a:pt x="1093" y="57"/>
                  </a:lnTo>
                  <a:lnTo>
                    <a:pt x="1057" y="67"/>
                  </a:lnTo>
                  <a:lnTo>
                    <a:pt x="1022" y="78"/>
                  </a:lnTo>
                  <a:lnTo>
                    <a:pt x="987" y="90"/>
                  </a:lnTo>
                  <a:lnTo>
                    <a:pt x="953" y="104"/>
                  </a:lnTo>
                  <a:lnTo>
                    <a:pt x="918" y="117"/>
                  </a:lnTo>
                  <a:lnTo>
                    <a:pt x="885" y="132"/>
                  </a:lnTo>
                  <a:lnTo>
                    <a:pt x="852" y="147"/>
                  </a:lnTo>
                  <a:lnTo>
                    <a:pt x="820" y="164"/>
                  </a:lnTo>
                  <a:lnTo>
                    <a:pt x="787" y="181"/>
                  </a:lnTo>
                  <a:lnTo>
                    <a:pt x="755" y="199"/>
                  </a:lnTo>
                  <a:lnTo>
                    <a:pt x="724" y="217"/>
                  </a:lnTo>
                  <a:lnTo>
                    <a:pt x="694" y="236"/>
                  </a:lnTo>
                  <a:lnTo>
                    <a:pt x="664" y="256"/>
                  </a:lnTo>
                  <a:lnTo>
                    <a:pt x="634" y="277"/>
                  </a:lnTo>
                  <a:lnTo>
                    <a:pt x="605" y="298"/>
                  </a:lnTo>
                  <a:lnTo>
                    <a:pt x="576" y="320"/>
                  </a:lnTo>
                  <a:lnTo>
                    <a:pt x="548" y="343"/>
                  </a:lnTo>
                  <a:lnTo>
                    <a:pt x="520" y="367"/>
                  </a:lnTo>
                  <a:lnTo>
                    <a:pt x="493" y="390"/>
                  </a:lnTo>
                  <a:lnTo>
                    <a:pt x="467" y="415"/>
                  </a:lnTo>
                  <a:lnTo>
                    <a:pt x="441" y="440"/>
                  </a:lnTo>
                  <a:lnTo>
                    <a:pt x="415" y="466"/>
                  </a:lnTo>
                  <a:lnTo>
                    <a:pt x="391" y="492"/>
                  </a:lnTo>
                  <a:lnTo>
                    <a:pt x="367" y="519"/>
                  </a:lnTo>
                  <a:lnTo>
                    <a:pt x="344" y="546"/>
                  </a:lnTo>
                  <a:lnTo>
                    <a:pt x="321" y="575"/>
                  </a:lnTo>
                  <a:lnTo>
                    <a:pt x="299" y="603"/>
                  </a:lnTo>
                  <a:lnTo>
                    <a:pt x="278" y="632"/>
                  </a:lnTo>
                  <a:lnTo>
                    <a:pt x="257" y="662"/>
                  </a:lnTo>
                  <a:lnTo>
                    <a:pt x="238" y="693"/>
                  </a:lnTo>
                  <a:lnTo>
                    <a:pt x="219" y="724"/>
                  </a:lnTo>
                  <a:lnTo>
                    <a:pt x="200" y="755"/>
                  </a:lnTo>
                  <a:lnTo>
                    <a:pt x="182" y="786"/>
                  </a:lnTo>
                  <a:lnTo>
                    <a:pt x="165" y="818"/>
                  </a:lnTo>
                  <a:lnTo>
                    <a:pt x="149" y="852"/>
                  </a:lnTo>
                  <a:lnTo>
                    <a:pt x="134" y="884"/>
                  </a:lnTo>
                  <a:lnTo>
                    <a:pt x="119" y="917"/>
                  </a:lnTo>
                  <a:lnTo>
                    <a:pt x="105" y="952"/>
                  </a:lnTo>
                  <a:lnTo>
                    <a:pt x="92" y="986"/>
                  </a:lnTo>
                  <a:lnTo>
                    <a:pt x="80" y="1021"/>
                  </a:lnTo>
                  <a:lnTo>
                    <a:pt x="68" y="1056"/>
                  </a:lnTo>
                  <a:lnTo>
                    <a:pt x="57" y="1092"/>
                  </a:lnTo>
                  <a:lnTo>
                    <a:pt x="48" y="1127"/>
                  </a:lnTo>
                  <a:lnTo>
                    <a:pt x="39" y="1164"/>
                  </a:lnTo>
                  <a:lnTo>
                    <a:pt x="32" y="1200"/>
                  </a:lnTo>
                  <a:lnTo>
                    <a:pt x="24" y="1237"/>
                  </a:lnTo>
                  <a:lnTo>
                    <a:pt x="18" y="1274"/>
                  </a:lnTo>
                  <a:lnTo>
                    <a:pt x="13" y="1312"/>
                  </a:lnTo>
                  <a:lnTo>
                    <a:pt x="9" y="1350"/>
                  </a:lnTo>
                  <a:lnTo>
                    <a:pt x="5" y="1387"/>
                  </a:lnTo>
                  <a:lnTo>
                    <a:pt x="3" y="1426"/>
                  </a:lnTo>
                  <a:lnTo>
                    <a:pt x="1" y="1464"/>
                  </a:lnTo>
                  <a:lnTo>
                    <a:pt x="0" y="1503"/>
                  </a:lnTo>
                  <a:lnTo>
                    <a:pt x="0" y="1503"/>
                  </a:lnTo>
                  <a:lnTo>
                    <a:pt x="1" y="1548"/>
                  </a:lnTo>
                  <a:lnTo>
                    <a:pt x="4" y="1592"/>
                  </a:lnTo>
                  <a:lnTo>
                    <a:pt x="4" y="1592"/>
                  </a:lnTo>
                  <a:lnTo>
                    <a:pt x="123" y="1582"/>
                  </a:lnTo>
                  <a:lnTo>
                    <a:pt x="247" y="1570"/>
                  </a:lnTo>
                  <a:lnTo>
                    <a:pt x="376" y="1555"/>
                  </a:lnTo>
                  <a:lnTo>
                    <a:pt x="442" y="1546"/>
                  </a:lnTo>
                  <a:lnTo>
                    <a:pt x="509" y="1537"/>
                  </a:lnTo>
                  <a:lnTo>
                    <a:pt x="577" y="1526"/>
                  </a:lnTo>
                  <a:lnTo>
                    <a:pt x="645" y="1515"/>
                  </a:lnTo>
                  <a:lnTo>
                    <a:pt x="715" y="1503"/>
                  </a:lnTo>
                  <a:lnTo>
                    <a:pt x="785" y="1489"/>
                  </a:lnTo>
                  <a:lnTo>
                    <a:pt x="856" y="1476"/>
                  </a:lnTo>
                  <a:lnTo>
                    <a:pt x="928" y="1460"/>
                  </a:lnTo>
                  <a:lnTo>
                    <a:pt x="999" y="1444"/>
                  </a:lnTo>
                  <a:lnTo>
                    <a:pt x="1072" y="1427"/>
                  </a:lnTo>
                  <a:lnTo>
                    <a:pt x="880" y="1427"/>
                  </a:lnTo>
                  <a:lnTo>
                    <a:pt x="880" y="1427"/>
                  </a:lnTo>
                  <a:lnTo>
                    <a:pt x="882" y="1371"/>
                  </a:lnTo>
                  <a:lnTo>
                    <a:pt x="885" y="1316"/>
                  </a:lnTo>
                  <a:lnTo>
                    <a:pt x="889" y="1263"/>
                  </a:lnTo>
                  <a:lnTo>
                    <a:pt x="895" y="1210"/>
                  </a:lnTo>
                  <a:lnTo>
                    <a:pt x="901" y="1157"/>
                  </a:lnTo>
                  <a:lnTo>
                    <a:pt x="909" y="1106"/>
                  </a:lnTo>
                  <a:lnTo>
                    <a:pt x="917" y="1055"/>
                  </a:lnTo>
                  <a:lnTo>
                    <a:pt x="927" y="1006"/>
                  </a:lnTo>
                  <a:lnTo>
                    <a:pt x="927" y="1006"/>
                  </a:lnTo>
                  <a:lnTo>
                    <a:pt x="992" y="1019"/>
                  </a:lnTo>
                  <a:lnTo>
                    <a:pt x="1057" y="1031"/>
                  </a:lnTo>
                  <a:lnTo>
                    <a:pt x="1125" y="1042"/>
                  </a:lnTo>
                  <a:lnTo>
                    <a:pt x="1194" y="1051"/>
                  </a:lnTo>
                  <a:lnTo>
                    <a:pt x="1262" y="1057"/>
                  </a:lnTo>
                  <a:lnTo>
                    <a:pt x="1333" y="1063"/>
                  </a:lnTo>
                  <a:lnTo>
                    <a:pt x="1405" y="1065"/>
                  </a:lnTo>
                  <a:lnTo>
                    <a:pt x="1478" y="1066"/>
                  </a:lnTo>
                  <a:lnTo>
                    <a:pt x="1478" y="1066"/>
                  </a:lnTo>
                  <a:lnTo>
                    <a:pt x="1555" y="1065"/>
                  </a:lnTo>
                  <a:lnTo>
                    <a:pt x="1630" y="1061"/>
                  </a:lnTo>
                  <a:lnTo>
                    <a:pt x="1704" y="1056"/>
                  </a:lnTo>
                  <a:lnTo>
                    <a:pt x="1778" y="1049"/>
                  </a:lnTo>
                  <a:lnTo>
                    <a:pt x="1849" y="1039"/>
                  </a:lnTo>
                  <a:lnTo>
                    <a:pt x="1920" y="1027"/>
                  </a:lnTo>
                  <a:lnTo>
                    <a:pt x="1989" y="1014"/>
                  </a:lnTo>
                  <a:lnTo>
                    <a:pt x="2057" y="999"/>
                  </a:lnTo>
                  <a:lnTo>
                    <a:pt x="2057" y="999"/>
                  </a:lnTo>
                  <a:lnTo>
                    <a:pt x="2068" y="1056"/>
                  </a:lnTo>
                  <a:lnTo>
                    <a:pt x="2077" y="1115"/>
                  </a:lnTo>
                  <a:lnTo>
                    <a:pt x="2086" y="1175"/>
                  </a:lnTo>
                  <a:lnTo>
                    <a:pt x="2092" y="1237"/>
                  </a:lnTo>
                  <a:lnTo>
                    <a:pt x="2092" y="1237"/>
                  </a:lnTo>
                  <a:lnTo>
                    <a:pt x="2348" y="1317"/>
                  </a:lnTo>
                  <a:lnTo>
                    <a:pt x="2584" y="1394"/>
                  </a:lnTo>
                  <a:lnTo>
                    <a:pt x="2823" y="1471"/>
                  </a:lnTo>
                  <a:lnTo>
                    <a:pt x="2823" y="1471"/>
                  </a:lnTo>
                  <a:lnTo>
                    <a:pt x="2701" y="1598"/>
                  </a:lnTo>
                  <a:lnTo>
                    <a:pt x="2423" y="1883"/>
                  </a:lnTo>
                  <a:lnTo>
                    <a:pt x="2270" y="2040"/>
                  </a:lnTo>
                  <a:lnTo>
                    <a:pt x="2129" y="2183"/>
                  </a:lnTo>
                  <a:lnTo>
                    <a:pt x="2018" y="2293"/>
                  </a:lnTo>
                  <a:lnTo>
                    <a:pt x="1980" y="2329"/>
                  </a:lnTo>
                  <a:lnTo>
                    <a:pt x="1956" y="2351"/>
                  </a:lnTo>
                  <a:lnTo>
                    <a:pt x="1956" y="2351"/>
                  </a:lnTo>
                  <a:lnTo>
                    <a:pt x="1954" y="2353"/>
                  </a:lnTo>
                  <a:lnTo>
                    <a:pt x="1954" y="2353"/>
                  </a:lnTo>
                  <a:lnTo>
                    <a:pt x="1933" y="2400"/>
                  </a:lnTo>
                  <a:lnTo>
                    <a:pt x="1912" y="2445"/>
                  </a:lnTo>
                  <a:lnTo>
                    <a:pt x="1912" y="2445"/>
                  </a:lnTo>
                  <a:lnTo>
                    <a:pt x="1889" y="2488"/>
                  </a:lnTo>
                  <a:lnTo>
                    <a:pt x="1867" y="2528"/>
                  </a:lnTo>
                  <a:lnTo>
                    <a:pt x="1842" y="2567"/>
                  </a:lnTo>
                  <a:lnTo>
                    <a:pt x="1817" y="2603"/>
                  </a:lnTo>
                  <a:lnTo>
                    <a:pt x="1791" y="2635"/>
                  </a:lnTo>
                  <a:lnTo>
                    <a:pt x="1765" y="2665"/>
                  </a:lnTo>
                  <a:lnTo>
                    <a:pt x="1739" y="2692"/>
                  </a:lnTo>
                  <a:lnTo>
                    <a:pt x="1712" y="2717"/>
                  </a:lnTo>
                  <a:lnTo>
                    <a:pt x="1712" y="2717"/>
                  </a:lnTo>
                  <a:lnTo>
                    <a:pt x="1685" y="2738"/>
                  </a:lnTo>
                  <a:lnTo>
                    <a:pt x="1657" y="2756"/>
                  </a:lnTo>
                  <a:lnTo>
                    <a:pt x="1630" y="2773"/>
                  </a:lnTo>
                  <a:lnTo>
                    <a:pt x="1616" y="2779"/>
                  </a:lnTo>
                  <a:lnTo>
                    <a:pt x="1603" y="2784"/>
                  </a:lnTo>
                  <a:lnTo>
                    <a:pt x="1589" y="2790"/>
                  </a:lnTo>
                  <a:lnTo>
                    <a:pt x="1575" y="2794"/>
                  </a:lnTo>
                  <a:lnTo>
                    <a:pt x="1561" y="2798"/>
                  </a:lnTo>
                  <a:lnTo>
                    <a:pt x="1548" y="2802"/>
                  </a:lnTo>
                  <a:lnTo>
                    <a:pt x="1534" y="2804"/>
                  </a:lnTo>
                  <a:lnTo>
                    <a:pt x="1520" y="2806"/>
                  </a:lnTo>
                  <a:lnTo>
                    <a:pt x="1506" y="2807"/>
                  </a:lnTo>
                  <a:lnTo>
                    <a:pt x="1492" y="2807"/>
                  </a:lnTo>
                  <a:lnTo>
                    <a:pt x="1492" y="2807"/>
                  </a:lnTo>
                  <a:lnTo>
                    <a:pt x="1478" y="2807"/>
                  </a:lnTo>
                  <a:lnTo>
                    <a:pt x="1465" y="2806"/>
                  </a:lnTo>
                  <a:lnTo>
                    <a:pt x="1451" y="2804"/>
                  </a:lnTo>
                  <a:lnTo>
                    <a:pt x="1438" y="2802"/>
                  </a:lnTo>
                  <a:lnTo>
                    <a:pt x="1424" y="2798"/>
                  </a:lnTo>
                  <a:lnTo>
                    <a:pt x="1410" y="2794"/>
                  </a:lnTo>
                  <a:lnTo>
                    <a:pt x="1396" y="2790"/>
                  </a:lnTo>
                  <a:lnTo>
                    <a:pt x="1383" y="2784"/>
                  </a:lnTo>
                  <a:lnTo>
                    <a:pt x="1369" y="2779"/>
                  </a:lnTo>
                  <a:lnTo>
                    <a:pt x="1355" y="2773"/>
                  </a:lnTo>
                  <a:lnTo>
                    <a:pt x="1328" y="2756"/>
                  </a:lnTo>
                  <a:lnTo>
                    <a:pt x="1300" y="2738"/>
                  </a:lnTo>
                  <a:lnTo>
                    <a:pt x="1273" y="2717"/>
                  </a:lnTo>
                  <a:lnTo>
                    <a:pt x="1273" y="2717"/>
                  </a:lnTo>
                  <a:lnTo>
                    <a:pt x="1253" y="2698"/>
                  </a:lnTo>
                  <a:lnTo>
                    <a:pt x="1232" y="2679"/>
                  </a:lnTo>
                  <a:lnTo>
                    <a:pt x="1212" y="2656"/>
                  </a:lnTo>
                  <a:lnTo>
                    <a:pt x="1193" y="2634"/>
                  </a:lnTo>
                  <a:lnTo>
                    <a:pt x="1172" y="2609"/>
                  </a:lnTo>
                  <a:lnTo>
                    <a:pt x="1154" y="2582"/>
                  </a:lnTo>
                  <a:lnTo>
                    <a:pt x="1134" y="2554"/>
                  </a:lnTo>
                  <a:lnTo>
                    <a:pt x="1116" y="2525"/>
                  </a:lnTo>
                  <a:lnTo>
                    <a:pt x="1099" y="2494"/>
                  </a:lnTo>
                  <a:lnTo>
                    <a:pt x="1082" y="2462"/>
                  </a:lnTo>
                  <a:lnTo>
                    <a:pt x="1065" y="2427"/>
                  </a:lnTo>
                  <a:lnTo>
                    <a:pt x="1048" y="2393"/>
                  </a:lnTo>
                  <a:lnTo>
                    <a:pt x="1033" y="2356"/>
                  </a:lnTo>
                  <a:lnTo>
                    <a:pt x="1018" y="2319"/>
                  </a:lnTo>
                  <a:lnTo>
                    <a:pt x="1003" y="2280"/>
                  </a:lnTo>
                  <a:lnTo>
                    <a:pt x="989" y="2240"/>
                  </a:lnTo>
                  <a:lnTo>
                    <a:pt x="989" y="2240"/>
                  </a:lnTo>
                  <a:lnTo>
                    <a:pt x="912" y="2240"/>
                  </a:lnTo>
                  <a:lnTo>
                    <a:pt x="834" y="2240"/>
                  </a:lnTo>
                  <a:lnTo>
                    <a:pt x="829" y="2240"/>
                  </a:lnTo>
                  <a:lnTo>
                    <a:pt x="829" y="2240"/>
                  </a:lnTo>
                  <a:lnTo>
                    <a:pt x="841" y="2277"/>
                  </a:lnTo>
                  <a:lnTo>
                    <a:pt x="853" y="2312"/>
                  </a:lnTo>
                  <a:lnTo>
                    <a:pt x="866" y="2348"/>
                  </a:lnTo>
                  <a:lnTo>
                    <a:pt x="879" y="2383"/>
                  </a:lnTo>
                  <a:lnTo>
                    <a:pt x="893" y="2417"/>
                  </a:lnTo>
                  <a:lnTo>
                    <a:pt x="907" y="2450"/>
                  </a:lnTo>
                  <a:lnTo>
                    <a:pt x="922" y="2482"/>
                  </a:lnTo>
                  <a:lnTo>
                    <a:pt x="937" y="2513"/>
                  </a:lnTo>
                  <a:lnTo>
                    <a:pt x="937" y="2513"/>
                  </a:lnTo>
                  <a:lnTo>
                    <a:pt x="958" y="2556"/>
                  </a:lnTo>
                  <a:lnTo>
                    <a:pt x="982" y="2597"/>
                  </a:lnTo>
                  <a:lnTo>
                    <a:pt x="1007" y="2637"/>
                  </a:lnTo>
                  <a:lnTo>
                    <a:pt x="1031" y="2675"/>
                  </a:lnTo>
                  <a:lnTo>
                    <a:pt x="1058" y="2710"/>
                  </a:lnTo>
                  <a:lnTo>
                    <a:pt x="1085" y="2744"/>
                  </a:lnTo>
                  <a:lnTo>
                    <a:pt x="1113" y="2775"/>
                  </a:lnTo>
                  <a:lnTo>
                    <a:pt x="1143" y="2805"/>
                  </a:lnTo>
                  <a:lnTo>
                    <a:pt x="1143" y="2805"/>
                  </a:lnTo>
                  <a:lnTo>
                    <a:pt x="1100" y="2792"/>
                  </a:lnTo>
                  <a:lnTo>
                    <a:pt x="1058" y="2778"/>
                  </a:lnTo>
                  <a:lnTo>
                    <a:pt x="1017" y="2763"/>
                  </a:lnTo>
                  <a:lnTo>
                    <a:pt x="976" y="2747"/>
                  </a:lnTo>
                  <a:lnTo>
                    <a:pt x="937" y="2729"/>
                  </a:lnTo>
                  <a:lnTo>
                    <a:pt x="898" y="2710"/>
                  </a:lnTo>
                  <a:lnTo>
                    <a:pt x="859" y="2690"/>
                  </a:lnTo>
                  <a:lnTo>
                    <a:pt x="822" y="2668"/>
                  </a:lnTo>
                  <a:lnTo>
                    <a:pt x="784" y="2646"/>
                  </a:lnTo>
                  <a:lnTo>
                    <a:pt x="749" y="2622"/>
                  </a:lnTo>
                  <a:lnTo>
                    <a:pt x="713" y="2597"/>
                  </a:lnTo>
                  <a:lnTo>
                    <a:pt x="679" y="2571"/>
                  </a:lnTo>
                  <a:lnTo>
                    <a:pt x="644" y="2545"/>
                  </a:lnTo>
                  <a:lnTo>
                    <a:pt x="612" y="2517"/>
                  </a:lnTo>
                  <a:lnTo>
                    <a:pt x="580" y="2488"/>
                  </a:lnTo>
                  <a:lnTo>
                    <a:pt x="549" y="2457"/>
                  </a:lnTo>
                  <a:lnTo>
                    <a:pt x="549" y="2457"/>
                  </a:lnTo>
                  <a:lnTo>
                    <a:pt x="525" y="2433"/>
                  </a:lnTo>
                  <a:lnTo>
                    <a:pt x="501" y="2408"/>
                  </a:lnTo>
                  <a:lnTo>
                    <a:pt x="479" y="2382"/>
                  </a:lnTo>
                  <a:lnTo>
                    <a:pt x="456" y="2355"/>
                  </a:lnTo>
                  <a:lnTo>
                    <a:pt x="456" y="2355"/>
                  </a:lnTo>
                  <a:lnTo>
                    <a:pt x="482" y="2338"/>
                  </a:lnTo>
                  <a:lnTo>
                    <a:pt x="509" y="2323"/>
                  </a:lnTo>
                  <a:lnTo>
                    <a:pt x="536" y="2307"/>
                  </a:lnTo>
                  <a:lnTo>
                    <a:pt x="565" y="2292"/>
                  </a:lnTo>
                  <a:lnTo>
                    <a:pt x="594" y="2277"/>
                  </a:lnTo>
                  <a:lnTo>
                    <a:pt x="625" y="2263"/>
                  </a:lnTo>
                  <a:lnTo>
                    <a:pt x="656" y="2249"/>
                  </a:lnTo>
                  <a:lnTo>
                    <a:pt x="687" y="2235"/>
                  </a:lnTo>
                  <a:lnTo>
                    <a:pt x="687" y="2235"/>
                  </a:lnTo>
                  <a:lnTo>
                    <a:pt x="562" y="2232"/>
                  </a:lnTo>
                  <a:lnTo>
                    <a:pt x="498" y="2228"/>
                  </a:lnTo>
                  <a:lnTo>
                    <a:pt x="435" y="2225"/>
                  </a:lnTo>
                  <a:lnTo>
                    <a:pt x="370" y="2221"/>
                  </a:lnTo>
                  <a:lnTo>
                    <a:pt x="305" y="2215"/>
                  </a:lnTo>
                  <a:lnTo>
                    <a:pt x="239" y="2209"/>
                  </a:lnTo>
                  <a:lnTo>
                    <a:pt x="172" y="2200"/>
                  </a:lnTo>
                  <a:lnTo>
                    <a:pt x="172" y="2200"/>
                  </a:lnTo>
                  <a:lnTo>
                    <a:pt x="196" y="2245"/>
                  </a:lnTo>
                  <a:lnTo>
                    <a:pt x="222" y="2289"/>
                  </a:lnTo>
                  <a:lnTo>
                    <a:pt x="249" y="2331"/>
                  </a:lnTo>
                  <a:lnTo>
                    <a:pt x="278" y="2373"/>
                  </a:lnTo>
                  <a:lnTo>
                    <a:pt x="308" y="2413"/>
                  </a:lnTo>
                  <a:lnTo>
                    <a:pt x="339" y="2452"/>
                  </a:lnTo>
                  <a:lnTo>
                    <a:pt x="371" y="2491"/>
                  </a:lnTo>
                  <a:lnTo>
                    <a:pt x="405" y="2528"/>
                  </a:lnTo>
                  <a:lnTo>
                    <a:pt x="440" y="2564"/>
                  </a:lnTo>
                  <a:lnTo>
                    <a:pt x="476" y="2599"/>
                  </a:lnTo>
                  <a:lnTo>
                    <a:pt x="513" y="2633"/>
                  </a:lnTo>
                  <a:lnTo>
                    <a:pt x="551" y="2666"/>
                  </a:lnTo>
                  <a:lnTo>
                    <a:pt x="591" y="2697"/>
                  </a:lnTo>
                  <a:lnTo>
                    <a:pt x="631" y="2727"/>
                  </a:lnTo>
                  <a:lnTo>
                    <a:pt x="672" y="2755"/>
                  </a:lnTo>
                  <a:lnTo>
                    <a:pt x="715" y="2783"/>
                  </a:lnTo>
                  <a:lnTo>
                    <a:pt x="758" y="2809"/>
                  </a:lnTo>
                  <a:lnTo>
                    <a:pt x="803" y="2833"/>
                  </a:lnTo>
                  <a:lnTo>
                    <a:pt x="849" y="2857"/>
                  </a:lnTo>
                  <a:lnTo>
                    <a:pt x="895" y="2878"/>
                  </a:lnTo>
                  <a:lnTo>
                    <a:pt x="941" y="2897"/>
                  </a:lnTo>
                  <a:lnTo>
                    <a:pt x="989" y="2916"/>
                  </a:lnTo>
                  <a:lnTo>
                    <a:pt x="1038" y="2933"/>
                  </a:lnTo>
                  <a:lnTo>
                    <a:pt x="1087" y="2948"/>
                  </a:lnTo>
                  <a:lnTo>
                    <a:pt x="1137" y="2962"/>
                  </a:lnTo>
                  <a:lnTo>
                    <a:pt x="1187" y="2973"/>
                  </a:lnTo>
                  <a:lnTo>
                    <a:pt x="1239" y="2983"/>
                  </a:lnTo>
                  <a:lnTo>
                    <a:pt x="1290" y="2992"/>
                  </a:lnTo>
                  <a:lnTo>
                    <a:pt x="1343" y="2998"/>
                  </a:lnTo>
                  <a:lnTo>
                    <a:pt x="1396" y="3003"/>
                  </a:lnTo>
                  <a:lnTo>
                    <a:pt x="1449" y="3006"/>
                  </a:lnTo>
                  <a:lnTo>
                    <a:pt x="1503" y="3006"/>
                  </a:lnTo>
                  <a:lnTo>
                    <a:pt x="1503" y="3006"/>
                  </a:lnTo>
                  <a:lnTo>
                    <a:pt x="1542" y="3006"/>
                  </a:lnTo>
                  <a:lnTo>
                    <a:pt x="1581" y="3005"/>
                  </a:lnTo>
                  <a:lnTo>
                    <a:pt x="1619" y="3002"/>
                  </a:lnTo>
                  <a:lnTo>
                    <a:pt x="1657" y="2998"/>
                  </a:lnTo>
                  <a:lnTo>
                    <a:pt x="1695" y="2994"/>
                  </a:lnTo>
                  <a:lnTo>
                    <a:pt x="1732" y="2989"/>
                  </a:lnTo>
                  <a:lnTo>
                    <a:pt x="1770" y="2983"/>
                  </a:lnTo>
                  <a:lnTo>
                    <a:pt x="1806" y="2976"/>
                  </a:lnTo>
                  <a:lnTo>
                    <a:pt x="1843" y="2968"/>
                  </a:lnTo>
                  <a:lnTo>
                    <a:pt x="1879" y="2959"/>
                  </a:lnTo>
                  <a:lnTo>
                    <a:pt x="1915" y="2949"/>
                  </a:lnTo>
                  <a:lnTo>
                    <a:pt x="1950" y="2939"/>
                  </a:lnTo>
                  <a:lnTo>
                    <a:pt x="1986" y="2927"/>
                  </a:lnTo>
                  <a:lnTo>
                    <a:pt x="2020" y="2916"/>
                  </a:lnTo>
                  <a:lnTo>
                    <a:pt x="2055" y="2903"/>
                  </a:lnTo>
                  <a:lnTo>
                    <a:pt x="2088" y="2889"/>
                  </a:lnTo>
                  <a:lnTo>
                    <a:pt x="2122" y="2874"/>
                  </a:lnTo>
                  <a:lnTo>
                    <a:pt x="2155" y="2859"/>
                  </a:lnTo>
                  <a:lnTo>
                    <a:pt x="2188" y="2843"/>
                  </a:lnTo>
                  <a:lnTo>
                    <a:pt x="2220" y="2825"/>
                  </a:lnTo>
                  <a:lnTo>
                    <a:pt x="2251" y="2807"/>
                  </a:lnTo>
                  <a:lnTo>
                    <a:pt x="2283" y="2789"/>
                  </a:lnTo>
                  <a:lnTo>
                    <a:pt x="2314" y="2769"/>
                  </a:lnTo>
                  <a:lnTo>
                    <a:pt x="2344" y="2750"/>
                  </a:lnTo>
                  <a:lnTo>
                    <a:pt x="2374" y="2730"/>
                  </a:lnTo>
                  <a:lnTo>
                    <a:pt x="2403" y="2708"/>
                  </a:lnTo>
                  <a:lnTo>
                    <a:pt x="2431" y="2685"/>
                  </a:lnTo>
                  <a:lnTo>
                    <a:pt x="2459" y="2663"/>
                  </a:lnTo>
                  <a:lnTo>
                    <a:pt x="2487" y="2640"/>
                  </a:lnTo>
                  <a:lnTo>
                    <a:pt x="2514" y="2616"/>
                  </a:lnTo>
                  <a:lnTo>
                    <a:pt x="2541" y="2591"/>
                  </a:lnTo>
                  <a:lnTo>
                    <a:pt x="2566" y="2566"/>
                  </a:lnTo>
                  <a:lnTo>
                    <a:pt x="2591" y="2540"/>
                  </a:lnTo>
                  <a:lnTo>
                    <a:pt x="2616" y="2513"/>
                  </a:lnTo>
                  <a:lnTo>
                    <a:pt x="2639" y="2487"/>
                  </a:lnTo>
                  <a:lnTo>
                    <a:pt x="2663" y="2460"/>
                  </a:lnTo>
                  <a:lnTo>
                    <a:pt x="2686" y="2432"/>
                  </a:lnTo>
                  <a:lnTo>
                    <a:pt x="2707" y="2403"/>
                  </a:lnTo>
                  <a:lnTo>
                    <a:pt x="2729" y="2374"/>
                  </a:lnTo>
                  <a:lnTo>
                    <a:pt x="2749" y="2343"/>
                  </a:lnTo>
                  <a:lnTo>
                    <a:pt x="2770" y="2313"/>
                  </a:lnTo>
                  <a:lnTo>
                    <a:pt x="2789" y="2282"/>
                  </a:lnTo>
                  <a:lnTo>
                    <a:pt x="2807" y="2251"/>
                  </a:lnTo>
                  <a:lnTo>
                    <a:pt x="2824" y="2220"/>
                  </a:lnTo>
                  <a:lnTo>
                    <a:pt x="2842" y="2188"/>
                  </a:lnTo>
                  <a:lnTo>
                    <a:pt x="2858" y="2155"/>
                  </a:lnTo>
                  <a:lnTo>
                    <a:pt x="2874" y="2122"/>
                  </a:lnTo>
                  <a:lnTo>
                    <a:pt x="2888" y="2089"/>
                  </a:lnTo>
                  <a:lnTo>
                    <a:pt x="2902" y="2054"/>
                  </a:lnTo>
                  <a:lnTo>
                    <a:pt x="2915" y="2020"/>
                  </a:lnTo>
                  <a:lnTo>
                    <a:pt x="2928" y="1985"/>
                  </a:lnTo>
                  <a:lnTo>
                    <a:pt x="2938" y="1950"/>
                  </a:lnTo>
                  <a:lnTo>
                    <a:pt x="2949" y="1914"/>
                  </a:lnTo>
                  <a:lnTo>
                    <a:pt x="2959" y="1879"/>
                  </a:lnTo>
                  <a:lnTo>
                    <a:pt x="2967" y="1842"/>
                  </a:lnTo>
                  <a:lnTo>
                    <a:pt x="2976" y="1806"/>
                  </a:lnTo>
                  <a:lnTo>
                    <a:pt x="2982" y="1769"/>
                  </a:lnTo>
                  <a:lnTo>
                    <a:pt x="2989" y="1731"/>
                  </a:lnTo>
                  <a:lnTo>
                    <a:pt x="2994" y="1695"/>
                  </a:lnTo>
                  <a:lnTo>
                    <a:pt x="2998" y="1657"/>
                  </a:lnTo>
                  <a:lnTo>
                    <a:pt x="3002" y="1619"/>
                  </a:lnTo>
                  <a:lnTo>
                    <a:pt x="3004" y="1581"/>
                  </a:lnTo>
                  <a:lnTo>
                    <a:pt x="3006" y="1542"/>
                  </a:lnTo>
                  <a:lnTo>
                    <a:pt x="3006" y="1503"/>
                  </a:lnTo>
                  <a:lnTo>
                    <a:pt x="3006" y="1503"/>
                  </a:lnTo>
                  <a:lnTo>
                    <a:pt x="3006" y="1503"/>
                  </a:lnTo>
                  <a:lnTo>
                    <a:pt x="3006" y="1464"/>
                  </a:lnTo>
                  <a:lnTo>
                    <a:pt x="3004" y="1426"/>
                  </a:lnTo>
                  <a:lnTo>
                    <a:pt x="3002" y="1387"/>
                  </a:lnTo>
                  <a:lnTo>
                    <a:pt x="2998" y="1350"/>
                  </a:lnTo>
                  <a:lnTo>
                    <a:pt x="2994" y="1312"/>
                  </a:lnTo>
                  <a:lnTo>
                    <a:pt x="2989" y="1274"/>
                  </a:lnTo>
                  <a:lnTo>
                    <a:pt x="2982" y="1237"/>
                  </a:lnTo>
                  <a:lnTo>
                    <a:pt x="2976" y="1200"/>
                  </a:lnTo>
                  <a:lnTo>
                    <a:pt x="2967" y="1164"/>
                  </a:lnTo>
                  <a:lnTo>
                    <a:pt x="2959" y="1127"/>
                  </a:lnTo>
                  <a:lnTo>
                    <a:pt x="2949" y="1092"/>
                  </a:lnTo>
                  <a:lnTo>
                    <a:pt x="2938" y="1056"/>
                  </a:lnTo>
                  <a:lnTo>
                    <a:pt x="2928" y="1021"/>
                  </a:lnTo>
                  <a:lnTo>
                    <a:pt x="2915" y="986"/>
                  </a:lnTo>
                  <a:lnTo>
                    <a:pt x="2902" y="952"/>
                  </a:lnTo>
                  <a:lnTo>
                    <a:pt x="2888" y="917"/>
                  </a:lnTo>
                  <a:lnTo>
                    <a:pt x="2874" y="884"/>
                  </a:lnTo>
                  <a:lnTo>
                    <a:pt x="2858" y="852"/>
                  </a:lnTo>
                  <a:lnTo>
                    <a:pt x="2842" y="818"/>
                  </a:lnTo>
                  <a:lnTo>
                    <a:pt x="2824" y="786"/>
                  </a:lnTo>
                  <a:lnTo>
                    <a:pt x="2807" y="755"/>
                  </a:lnTo>
                  <a:lnTo>
                    <a:pt x="2789" y="724"/>
                  </a:lnTo>
                  <a:lnTo>
                    <a:pt x="2770" y="693"/>
                  </a:lnTo>
                  <a:lnTo>
                    <a:pt x="2749" y="662"/>
                  </a:lnTo>
                  <a:lnTo>
                    <a:pt x="2729" y="632"/>
                  </a:lnTo>
                  <a:lnTo>
                    <a:pt x="2707" y="603"/>
                  </a:lnTo>
                  <a:lnTo>
                    <a:pt x="2686" y="575"/>
                  </a:lnTo>
                  <a:lnTo>
                    <a:pt x="2663" y="546"/>
                  </a:lnTo>
                  <a:lnTo>
                    <a:pt x="2639" y="519"/>
                  </a:lnTo>
                  <a:lnTo>
                    <a:pt x="2616" y="492"/>
                  </a:lnTo>
                  <a:lnTo>
                    <a:pt x="2591" y="466"/>
                  </a:lnTo>
                  <a:lnTo>
                    <a:pt x="2566" y="440"/>
                  </a:lnTo>
                  <a:lnTo>
                    <a:pt x="2541" y="415"/>
                  </a:lnTo>
                  <a:lnTo>
                    <a:pt x="2514" y="390"/>
                  </a:lnTo>
                  <a:lnTo>
                    <a:pt x="2487" y="367"/>
                  </a:lnTo>
                  <a:lnTo>
                    <a:pt x="2459" y="343"/>
                  </a:lnTo>
                  <a:lnTo>
                    <a:pt x="2431" y="320"/>
                  </a:lnTo>
                  <a:lnTo>
                    <a:pt x="2403" y="298"/>
                  </a:lnTo>
                  <a:lnTo>
                    <a:pt x="2374" y="277"/>
                  </a:lnTo>
                  <a:lnTo>
                    <a:pt x="2344" y="256"/>
                  </a:lnTo>
                  <a:lnTo>
                    <a:pt x="2314" y="236"/>
                  </a:lnTo>
                  <a:lnTo>
                    <a:pt x="2283" y="217"/>
                  </a:lnTo>
                  <a:lnTo>
                    <a:pt x="2251" y="199"/>
                  </a:lnTo>
                  <a:lnTo>
                    <a:pt x="2220" y="181"/>
                  </a:lnTo>
                  <a:lnTo>
                    <a:pt x="2188" y="164"/>
                  </a:lnTo>
                  <a:lnTo>
                    <a:pt x="2155" y="147"/>
                  </a:lnTo>
                  <a:lnTo>
                    <a:pt x="2122" y="132"/>
                  </a:lnTo>
                  <a:lnTo>
                    <a:pt x="2088" y="117"/>
                  </a:lnTo>
                  <a:lnTo>
                    <a:pt x="2055" y="104"/>
                  </a:lnTo>
                  <a:lnTo>
                    <a:pt x="2020" y="90"/>
                  </a:lnTo>
                  <a:lnTo>
                    <a:pt x="1986" y="78"/>
                  </a:lnTo>
                  <a:lnTo>
                    <a:pt x="1950" y="67"/>
                  </a:lnTo>
                  <a:lnTo>
                    <a:pt x="1915" y="57"/>
                  </a:lnTo>
                  <a:lnTo>
                    <a:pt x="1879" y="47"/>
                  </a:lnTo>
                  <a:lnTo>
                    <a:pt x="1843" y="38"/>
                  </a:lnTo>
                  <a:lnTo>
                    <a:pt x="1806" y="30"/>
                  </a:lnTo>
                  <a:lnTo>
                    <a:pt x="1770" y="22"/>
                  </a:lnTo>
                  <a:lnTo>
                    <a:pt x="1732" y="17"/>
                  </a:lnTo>
                  <a:lnTo>
                    <a:pt x="1695" y="12"/>
                  </a:lnTo>
                  <a:lnTo>
                    <a:pt x="1657" y="7"/>
                  </a:lnTo>
                  <a:lnTo>
                    <a:pt x="1619" y="4"/>
                  </a:lnTo>
                  <a:lnTo>
                    <a:pt x="1581" y="1"/>
                  </a:lnTo>
                  <a:lnTo>
                    <a:pt x="1542" y="0"/>
                  </a:lnTo>
                  <a:lnTo>
                    <a:pt x="1503" y="0"/>
                  </a:lnTo>
                  <a:lnTo>
                    <a:pt x="1503" y="0"/>
                  </a:lnTo>
                  <a:close/>
                  <a:moveTo>
                    <a:pt x="728" y="1427"/>
                  </a:moveTo>
                  <a:lnTo>
                    <a:pt x="156" y="1427"/>
                  </a:lnTo>
                  <a:lnTo>
                    <a:pt x="156" y="1427"/>
                  </a:lnTo>
                  <a:lnTo>
                    <a:pt x="160" y="1382"/>
                  </a:lnTo>
                  <a:lnTo>
                    <a:pt x="164" y="1338"/>
                  </a:lnTo>
                  <a:lnTo>
                    <a:pt x="170" y="1294"/>
                  </a:lnTo>
                  <a:lnTo>
                    <a:pt x="178" y="1251"/>
                  </a:lnTo>
                  <a:lnTo>
                    <a:pt x="186" y="1208"/>
                  </a:lnTo>
                  <a:lnTo>
                    <a:pt x="196" y="1166"/>
                  </a:lnTo>
                  <a:lnTo>
                    <a:pt x="208" y="1124"/>
                  </a:lnTo>
                  <a:lnTo>
                    <a:pt x="221" y="1082"/>
                  </a:lnTo>
                  <a:lnTo>
                    <a:pt x="235" y="1041"/>
                  </a:lnTo>
                  <a:lnTo>
                    <a:pt x="250" y="1001"/>
                  </a:lnTo>
                  <a:lnTo>
                    <a:pt x="267" y="961"/>
                  </a:lnTo>
                  <a:lnTo>
                    <a:pt x="284" y="923"/>
                  </a:lnTo>
                  <a:lnTo>
                    <a:pt x="304" y="885"/>
                  </a:lnTo>
                  <a:lnTo>
                    <a:pt x="323" y="847"/>
                  </a:lnTo>
                  <a:lnTo>
                    <a:pt x="344" y="811"/>
                  </a:lnTo>
                  <a:lnTo>
                    <a:pt x="367" y="774"/>
                  </a:lnTo>
                  <a:lnTo>
                    <a:pt x="367" y="774"/>
                  </a:lnTo>
                  <a:lnTo>
                    <a:pt x="411" y="803"/>
                  </a:lnTo>
                  <a:lnTo>
                    <a:pt x="458" y="830"/>
                  </a:lnTo>
                  <a:lnTo>
                    <a:pt x="507" y="856"/>
                  </a:lnTo>
                  <a:lnTo>
                    <a:pt x="557" y="881"/>
                  </a:lnTo>
                  <a:lnTo>
                    <a:pt x="610" y="904"/>
                  </a:lnTo>
                  <a:lnTo>
                    <a:pt x="665" y="926"/>
                  </a:lnTo>
                  <a:lnTo>
                    <a:pt x="721" y="946"/>
                  </a:lnTo>
                  <a:lnTo>
                    <a:pt x="779" y="966"/>
                  </a:lnTo>
                  <a:lnTo>
                    <a:pt x="779" y="966"/>
                  </a:lnTo>
                  <a:lnTo>
                    <a:pt x="769" y="1019"/>
                  </a:lnTo>
                  <a:lnTo>
                    <a:pt x="759" y="1075"/>
                  </a:lnTo>
                  <a:lnTo>
                    <a:pt x="751" y="1132"/>
                  </a:lnTo>
                  <a:lnTo>
                    <a:pt x="744" y="1189"/>
                  </a:lnTo>
                  <a:lnTo>
                    <a:pt x="738" y="1247"/>
                  </a:lnTo>
                  <a:lnTo>
                    <a:pt x="734" y="1307"/>
                  </a:lnTo>
                  <a:lnTo>
                    <a:pt x="730" y="1366"/>
                  </a:lnTo>
                  <a:lnTo>
                    <a:pt x="728" y="1427"/>
                  </a:lnTo>
                  <a:lnTo>
                    <a:pt x="728" y="1427"/>
                  </a:lnTo>
                  <a:close/>
                  <a:moveTo>
                    <a:pt x="814" y="816"/>
                  </a:moveTo>
                  <a:lnTo>
                    <a:pt x="814" y="816"/>
                  </a:lnTo>
                  <a:lnTo>
                    <a:pt x="764" y="799"/>
                  </a:lnTo>
                  <a:lnTo>
                    <a:pt x="714" y="781"/>
                  </a:lnTo>
                  <a:lnTo>
                    <a:pt x="666" y="762"/>
                  </a:lnTo>
                  <a:lnTo>
                    <a:pt x="621" y="742"/>
                  </a:lnTo>
                  <a:lnTo>
                    <a:pt x="577" y="720"/>
                  </a:lnTo>
                  <a:lnTo>
                    <a:pt x="535" y="698"/>
                  </a:lnTo>
                  <a:lnTo>
                    <a:pt x="494" y="675"/>
                  </a:lnTo>
                  <a:lnTo>
                    <a:pt x="456" y="651"/>
                  </a:lnTo>
                  <a:lnTo>
                    <a:pt x="456" y="651"/>
                  </a:lnTo>
                  <a:lnTo>
                    <a:pt x="479" y="625"/>
                  </a:lnTo>
                  <a:lnTo>
                    <a:pt x="501" y="598"/>
                  </a:lnTo>
                  <a:lnTo>
                    <a:pt x="525" y="573"/>
                  </a:lnTo>
                  <a:lnTo>
                    <a:pt x="549" y="548"/>
                  </a:lnTo>
                  <a:lnTo>
                    <a:pt x="549" y="548"/>
                  </a:lnTo>
                  <a:lnTo>
                    <a:pt x="580" y="518"/>
                  </a:lnTo>
                  <a:lnTo>
                    <a:pt x="612" y="489"/>
                  </a:lnTo>
                  <a:lnTo>
                    <a:pt x="645" y="461"/>
                  </a:lnTo>
                  <a:lnTo>
                    <a:pt x="679" y="433"/>
                  </a:lnTo>
                  <a:lnTo>
                    <a:pt x="713" y="408"/>
                  </a:lnTo>
                  <a:lnTo>
                    <a:pt x="749" y="383"/>
                  </a:lnTo>
                  <a:lnTo>
                    <a:pt x="785" y="359"/>
                  </a:lnTo>
                  <a:lnTo>
                    <a:pt x="823" y="337"/>
                  </a:lnTo>
                  <a:lnTo>
                    <a:pt x="860" y="315"/>
                  </a:lnTo>
                  <a:lnTo>
                    <a:pt x="899" y="296"/>
                  </a:lnTo>
                  <a:lnTo>
                    <a:pt x="938" y="276"/>
                  </a:lnTo>
                  <a:lnTo>
                    <a:pt x="979" y="259"/>
                  </a:lnTo>
                  <a:lnTo>
                    <a:pt x="1018" y="242"/>
                  </a:lnTo>
                  <a:lnTo>
                    <a:pt x="1060" y="227"/>
                  </a:lnTo>
                  <a:lnTo>
                    <a:pt x="1102" y="213"/>
                  </a:lnTo>
                  <a:lnTo>
                    <a:pt x="1144" y="201"/>
                  </a:lnTo>
                  <a:lnTo>
                    <a:pt x="1144" y="201"/>
                  </a:lnTo>
                  <a:lnTo>
                    <a:pt x="1118" y="228"/>
                  </a:lnTo>
                  <a:lnTo>
                    <a:pt x="1091" y="257"/>
                  </a:lnTo>
                  <a:lnTo>
                    <a:pt x="1067" y="287"/>
                  </a:lnTo>
                  <a:lnTo>
                    <a:pt x="1042" y="319"/>
                  </a:lnTo>
                  <a:lnTo>
                    <a:pt x="1018" y="353"/>
                  </a:lnTo>
                  <a:lnTo>
                    <a:pt x="996" y="387"/>
                  </a:lnTo>
                  <a:lnTo>
                    <a:pt x="973" y="425"/>
                  </a:lnTo>
                  <a:lnTo>
                    <a:pt x="953" y="462"/>
                  </a:lnTo>
                  <a:lnTo>
                    <a:pt x="932" y="502"/>
                  </a:lnTo>
                  <a:lnTo>
                    <a:pt x="913" y="543"/>
                  </a:lnTo>
                  <a:lnTo>
                    <a:pt x="894" y="585"/>
                  </a:lnTo>
                  <a:lnTo>
                    <a:pt x="877" y="629"/>
                  </a:lnTo>
                  <a:lnTo>
                    <a:pt x="859" y="674"/>
                  </a:lnTo>
                  <a:lnTo>
                    <a:pt x="843" y="720"/>
                  </a:lnTo>
                  <a:lnTo>
                    <a:pt x="828" y="768"/>
                  </a:lnTo>
                  <a:lnTo>
                    <a:pt x="814" y="816"/>
                  </a:lnTo>
                  <a:lnTo>
                    <a:pt x="814" y="816"/>
                  </a:lnTo>
                  <a:close/>
                  <a:moveTo>
                    <a:pt x="1478" y="913"/>
                  </a:moveTo>
                  <a:lnTo>
                    <a:pt x="1478" y="913"/>
                  </a:lnTo>
                  <a:lnTo>
                    <a:pt x="1410" y="912"/>
                  </a:lnTo>
                  <a:lnTo>
                    <a:pt x="1342" y="910"/>
                  </a:lnTo>
                  <a:lnTo>
                    <a:pt x="1276" y="905"/>
                  </a:lnTo>
                  <a:lnTo>
                    <a:pt x="1211" y="899"/>
                  </a:lnTo>
                  <a:lnTo>
                    <a:pt x="1146" y="890"/>
                  </a:lnTo>
                  <a:lnTo>
                    <a:pt x="1084" y="881"/>
                  </a:lnTo>
                  <a:lnTo>
                    <a:pt x="1022" y="869"/>
                  </a:lnTo>
                  <a:lnTo>
                    <a:pt x="963" y="856"/>
                  </a:lnTo>
                  <a:lnTo>
                    <a:pt x="963" y="856"/>
                  </a:lnTo>
                  <a:lnTo>
                    <a:pt x="973" y="816"/>
                  </a:lnTo>
                  <a:lnTo>
                    <a:pt x="986" y="776"/>
                  </a:lnTo>
                  <a:lnTo>
                    <a:pt x="999" y="738"/>
                  </a:lnTo>
                  <a:lnTo>
                    <a:pt x="1013" y="700"/>
                  </a:lnTo>
                  <a:lnTo>
                    <a:pt x="1027" y="663"/>
                  </a:lnTo>
                  <a:lnTo>
                    <a:pt x="1042" y="628"/>
                  </a:lnTo>
                  <a:lnTo>
                    <a:pt x="1057" y="594"/>
                  </a:lnTo>
                  <a:lnTo>
                    <a:pt x="1073" y="561"/>
                  </a:lnTo>
                  <a:lnTo>
                    <a:pt x="1073" y="561"/>
                  </a:lnTo>
                  <a:lnTo>
                    <a:pt x="1096" y="518"/>
                  </a:lnTo>
                  <a:lnTo>
                    <a:pt x="1119" y="477"/>
                  </a:lnTo>
                  <a:lnTo>
                    <a:pt x="1143" y="439"/>
                  </a:lnTo>
                  <a:lnTo>
                    <a:pt x="1168" y="403"/>
                  </a:lnTo>
                  <a:lnTo>
                    <a:pt x="1194" y="371"/>
                  </a:lnTo>
                  <a:lnTo>
                    <a:pt x="1219" y="341"/>
                  </a:lnTo>
                  <a:lnTo>
                    <a:pt x="1246" y="314"/>
                  </a:lnTo>
                  <a:lnTo>
                    <a:pt x="1273" y="289"/>
                  </a:lnTo>
                  <a:lnTo>
                    <a:pt x="1273" y="289"/>
                  </a:lnTo>
                  <a:lnTo>
                    <a:pt x="1300" y="268"/>
                  </a:lnTo>
                  <a:lnTo>
                    <a:pt x="1328" y="249"/>
                  </a:lnTo>
                  <a:lnTo>
                    <a:pt x="1355" y="234"/>
                  </a:lnTo>
                  <a:lnTo>
                    <a:pt x="1369" y="227"/>
                  </a:lnTo>
                  <a:lnTo>
                    <a:pt x="1383" y="221"/>
                  </a:lnTo>
                  <a:lnTo>
                    <a:pt x="1396" y="216"/>
                  </a:lnTo>
                  <a:lnTo>
                    <a:pt x="1410" y="212"/>
                  </a:lnTo>
                  <a:lnTo>
                    <a:pt x="1424" y="207"/>
                  </a:lnTo>
                  <a:lnTo>
                    <a:pt x="1438" y="204"/>
                  </a:lnTo>
                  <a:lnTo>
                    <a:pt x="1451" y="202"/>
                  </a:lnTo>
                  <a:lnTo>
                    <a:pt x="1465" y="200"/>
                  </a:lnTo>
                  <a:lnTo>
                    <a:pt x="1478" y="199"/>
                  </a:lnTo>
                  <a:lnTo>
                    <a:pt x="1492" y="199"/>
                  </a:lnTo>
                  <a:lnTo>
                    <a:pt x="1492" y="199"/>
                  </a:lnTo>
                  <a:lnTo>
                    <a:pt x="1506" y="199"/>
                  </a:lnTo>
                  <a:lnTo>
                    <a:pt x="1520" y="200"/>
                  </a:lnTo>
                  <a:lnTo>
                    <a:pt x="1534" y="202"/>
                  </a:lnTo>
                  <a:lnTo>
                    <a:pt x="1548" y="204"/>
                  </a:lnTo>
                  <a:lnTo>
                    <a:pt x="1561" y="207"/>
                  </a:lnTo>
                  <a:lnTo>
                    <a:pt x="1575" y="212"/>
                  </a:lnTo>
                  <a:lnTo>
                    <a:pt x="1589" y="216"/>
                  </a:lnTo>
                  <a:lnTo>
                    <a:pt x="1603" y="221"/>
                  </a:lnTo>
                  <a:lnTo>
                    <a:pt x="1616" y="227"/>
                  </a:lnTo>
                  <a:lnTo>
                    <a:pt x="1630" y="234"/>
                  </a:lnTo>
                  <a:lnTo>
                    <a:pt x="1657" y="249"/>
                  </a:lnTo>
                  <a:lnTo>
                    <a:pt x="1685" y="268"/>
                  </a:lnTo>
                  <a:lnTo>
                    <a:pt x="1712" y="289"/>
                  </a:lnTo>
                  <a:lnTo>
                    <a:pt x="1712" y="289"/>
                  </a:lnTo>
                  <a:lnTo>
                    <a:pt x="1735" y="310"/>
                  </a:lnTo>
                  <a:lnTo>
                    <a:pt x="1758" y="332"/>
                  </a:lnTo>
                  <a:lnTo>
                    <a:pt x="1781" y="358"/>
                  </a:lnTo>
                  <a:lnTo>
                    <a:pt x="1803" y="385"/>
                  </a:lnTo>
                  <a:lnTo>
                    <a:pt x="1825" y="414"/>
                  </a:lnTo>
                  <a:lnTo>
                    <a:pt x="1846" y="445"/>
                  </a:lnTo>
                  <a:lnTo>
                    <a:pt x="1867" y="477"/>
                  </a:lnTo>
                  <a:lnTo>
                    <a:pt x="1886" y="513"/>
                  </a:lnTo>
                  <a:lnTo>
                    <a:pt x="1905" y="548"/>
                  </a:lnTo>
                  <a:lnTo>
                    <a:pt x="1925" y="587"/>
                  </a:lnTo>
                  <a:lnTo>
                    <a:pt x="1943" y="627"/>
                  </a:lnTo>
                  <a:lnTo>
                    <a:pt x="1960" y="669"/>
                  </a:lnTo>
                  <a:lnTo>
                    <a:pt x="1976" y="712"/>
                  </a:lnTo>
                  <a:lnTo>
                    <a:pt x="1992" y="756"/>
                  </a:lnTo>
                  <a:lnTo>
                    <a:pt x="2007" y="802"/>
                  </a:lnTo>
                  <a:lnTo>
                    <a:pt x="2021" y="850"/>
                  </a:lnTo>
                  <a:lnTo>
                    <a:pt x="2021" y="850"/>
                  </a:lnTo>
                  <a:lnTo>
                    <a:pt x="1958" y="865"/>
                  </a:lnTo>
                  <a:lnTo>
                    <a:pt x="1893" y="876"/>
                  </a:lnTo>
                  <a:lnTo>
                    <a:pt x="1828" y="888"/>
                  </a:lnTo>
                  <a:lnTo>
                    <a:pt x="1760" y="897"/>
                  </a:lnTo>
                  <a:lnTo>
                    <a:pt x="1691" y="904"/>
                  </a:lnTo>
                  <a:lnTo>
                    <a:pt x="1621" y="909"/>
                  </a:lnTo>
                  <a:lnTo>
                    <a:pt x="1551" y="912"/>
                  </a:lnTo>
                  <a:lnTo>
                    <a:pt x="1478" y="913"/>
                  </a:lnTo>
                  <a:lnTo>
                    <a:pt x="1478" y="9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7" name="Freeform 22">
              <a:extLst>
                <a:ext uri="{FF2B5EF4-FFF2-40B4-BE49-F238E27FC236}">
                  <a16:creationId xmlns:a16="http://schemas.microsoft.com/office/drawing/2014/main" id="{E8C1FB90-9CB6-4B77-8CF1-55ADF41884DE}"/>
                </a:ext>
              </a:extLst>
            </p:cNvPr>
            <p:cNvSpPr>
              <a:spLocks/>
            </p:cNvSpPr>
            <p:nvPr/>
          </p:nvSpPr>
          <p:spPr bwMode="auto">
            <a:xfrm>
              <a:off x="7180263" y="4862513"/>
              <a:ext cx="701675" cy="249238"/>
            </a:xfrm>
            <a:custGeom>
              <a:avLst/>
              <a:gdLst>
                <a:gd name="T0" fmla="*/ 2057 w 3093"/>
                <a:gd name="T1" fmla="*/ 0 h 1097"/>
                <a:gd name="T2" fmla="*/ 2024 w 3093"/>
                <a:gd name="T3" fmla="*/ 6 h 1097"/>
                <a:gd name="T4" fmla="*/ 1997 w 3093"/>
                <a:gd name="T5" fmla="*/ 19 h 1097"/>
                <a:gd name="T6" fmla="*/ 1978 w 3093"/>
                <a:gd name="T7" fmla="*/ 40 h 1097"/>
                <a:gd name="T8" fmla="*/ 1965 w 3093"/>
                <a:gd name="T9" fmla="*/ 90 h 1097"/>
                <a:gd name="T10" fmla="*/ 1989 w 3093"/>
                <a:gd name="T11" fmla="*/ 160 h 1097"/>
                <a:gd name="T12" fmla="*/ 2032 w 3093"/>
                <a:gd name="T13" fmla="*/ 222 h 1097"/>
                <a:gd name="T14" fmla="*/ 1704 w 3093"/>
                <a:gd name="T15" fmla="*/ 305 h 1097"/>
                <a:gd name="T16" fmla="*/ 1371 w 3093"/>
                <a:gd name="T17" fmla="*/ 376 h 1097"/>
                <a:gd name="T18" fmla="*/ 1038 w 3093"/>
                <a:gd name="T19" fmla="*/ 429 h 1097"/>
                <a:gd name="T20" fmla="*/ 716 w 3093"/>
                <a:gd name="T21" fmla="*/ 459 h 1097"/>
                <a:gd name="T22" fmla="*/ 564 w 3093"/>
                <a:gd name="T23" fmla="*/ 468 h 1097"/>
                <a:gd name="T24" fmla="*/ 435 w 3093"/>
                <a:gd name="T25" fmla="*/ 466 h 1097"/>
                <a:gd name="T26" fmla="*/ 342 w 3093"/>
                <a:gd name="T27" fmla="*/ 455 h 1097"/>
                <a:gd name="T28" fmla="*/ 287 w 3093"/>
                <a:gd name="T29" fmla="*/ 439 h 1097"/>
                <a:gd name="T30" fmla="*/ 242 w 3093"/>
                <a:gd name="T31" fmla="*/ 409 h 1097"/>
                <a:gd name="T32" fmla="*/ 228 w 3093"/>
                <a:gd name="T33" fmla="*/ 382 h 1097"/>
                <a:gd name="T34" fmla="*/ 238 w 3093"/>
                <a:gd name="T35" fmla="*/ 382 h 1097"/>
                <a:gd name="T36" fmla="*/ 305 w 3093"/>
                <a:gd name="T37" fmla="*/ 398 h 1097"/>
                <a:gd name="T38" fmla="*/ 360 w 3093"/>
                <a:gd name="T39" fmla="*/ 351 h 1097"/>
                <a:gd name="T40" fmla="*/ 360 w 3093"/>
                <a:gd name="T41" fmla="*/ 223 h 1097"/>
                <a:gd name="T42" fmla="*/ 301 w 3093"/>
                <a:gd name="T43" fmla="*/ 213 h 1097"/>
                <a:gd name="T44" fmla="*/ 186 w 3093"/>
                <a:gd name="T45" fmla="*/ 263 h 1097"/>
                <a:gd name="T46" fmla="*/ 90 w 3093"/>
                <a:gd name="T47" fmla="*/ 329 h 1097"/>
                <a:gd name="T48" fmla="*/ 31 w 3093"/>
                <a:gd name="T49" fmla="*/ 400 h 1097"/>
                <a:gd name="T50" fmla="*/ 11 w 3093"/>
                <a:gd name="T51" fmla="*/ 447 h 1097"/>
                <a:gd name="T52" fmla="*/ 1 w 3093"/>
                <a:gd name="T53" fmla="*/ 495 h 1097"/>
                <a:gd name="T54" fmla="*/ 3 w 3093"/>
                <a:gd name="T55" fmla="*/ 563 h 1097"/>
                <a:gd name="T56" fmla="*/ 24 w 3093"/>
                <a:gd name="T57" fmla="*/ 623 h 1097"/>
                <a:gd name="T58" fmla="*/ 61 w 3093"/>
                <a:gd name="T59" fmla="*/ 677 h 1097"/>
                <a:gd name="T60" fmla="*/ 114 w 3093"/>
                <a:gd name="T61" fmla="*/ 723 h 1097"/>
                <a:gd name="T62" fmla="*/ 181 w 3093"/>
                <a:gd name="T63" fmla="*/ 764 h 1097"/>
                <a:gd name="T64" fmla="*/ 348 w 3093"/>
                <a:gd name="T65" fmla="*/ 828 h 1097"/>
                <a:gd name="T66" fmla="*/ 551 w 3093"/>
                <a:gd name="T67" fmla="*/ 874 h 1097"/>
                <a:gd name="T68" fmla="*/ 777 w 3093"/>
                <a:gd name="T69" fmla="*/ 904 h 1097"/>
                <a:gd name="T70" fmla="*/ 1073 w 3093"/>
                <a:gd name="T71" fmla="*/ 924 h 1097"/>
                <a:gd name="T72" fmla="*/ 1416 w 3093"/>
                <a:gd name="T73" fmla="*/ 933 h 1097"/>
                <a:gd name="T74" fmla="*/ 1865 w 3093"/>
                <a:gd name="T75" fmla="*/ 918 h 1097"/>
                <a:gd name="T76" fmla="*/ 2201 w 3093"/>
                <a:gd name="T77" fmla="*/ 892 h 1097"/>
                <a:gd name="T78" fmla="*/ 2192 w 3093"/>
                <a:gd name="T79" fmla="*/ 976 h 1097"/>
                <a:gd name="T80" fmla="*/ 2205 w 3093"/>
                <a:gd name="T81" fmla="*/ 1049 h 1097"/>
                <a:gd name="T82" fmla="*/ 2239 w 3093"/>
                <a:gd name="T83" fmla="*/ 1087 h 1097"/>
                <a:gd name="T84" fmla="*/ 2266 w 3093"/>
                <a:gd name="T85" fmla="*/ 1096 h 1097"/>
                <a:gd name="T86" fmla="*/ 2296 w 3093"/>
                <a:gd name="T87" fmla="*/ 1096 h 1097"/>
                <a:gd name="T88" fmla="*/ 2328 w 3093"/>
                <a:gd name="T89" fmla="*/ 1084 h 1097"/>
                <a:gd name="T90" fmla="*/ 2375 w 3093"/>
                <a:gd name="T91" fmla="*/ 1047 h 1097"/>
                <a:gd name="T92" fmla="*/ 2755 w 3093"/>
                <a:gd name="T93" fmla="*/ 665 h 1097"/>
                <a:gd name="T94" fmla="*/ 2951 w 3093"/>
                <a:gd name="T95" fmla="*/ 272 h 1097"/>
                <a:gd name="T96" fmla="*/ 2163 w 3093"/>
                <a:gd name="T97" fmla="*/ 24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3" h="1097">
                  <a:moveTo>
                    <a:pt x="2088" y="4"/>
                  </a:moveTo>
                  <a:lnTo>
                    <a:pt x="2088" y="4"/>
                  </a:lnTo>
                  <a:lnTo>
                    <a:pt x="2067" y="1"/>
                  </a:lnTo>
                  <a:lnTo>
                    <a:pt x="2057" y="0"/>
                  </a:lnTo>
                  <a:lnTo>
                    <a:pt x="2049" y="0"/>
                  </a:lnTo>
                  <a:lnTo>
                    <a:pt x="2040" y="1"/>
                  </a:lnTo>
                  <a:lnTo>
                    <a:pt x="2032" y="4"/>
                  </a:lnTo>
                  <a:lnTo>
                    <a:pt x="2024" y="6"/>
                  </a:lnTo>
                  <a:lnTo>
                    <a:pt x="2017" y="8"/>
                  </a:lnTo>
                  <a:lnTo>
                    <a:pt x="2010" y="11"/>
                  </a:lnTo>
                  <a:lnTo>
                    <a:pt x="2004" y="14"/>
                  </a:lnTo>
                  <a:lnTo>
                    <a:pt x="1997" y="19"/>
                  </a:lnTo>
                  <a:lnTo>
                    <a:pt x="1992" y="23"/>
                  </a:lnTo>
                  <a:lnTo>
                    <a:pt x="1986" y="28"/>
                  </a:lnTo>
                  <a:lnTo>
                    <a:pt x="1982" y="34"/>
                  </a:lnTo>
                  <a:lnTo>
                    <a:pt x="1978" y="40"/>
                  </a:lnTo>
                  <a:lnTo>
                    <a:pt x="1975" y="45"/>
                  </a:lnTo>
                  <a:lnTo>
                    <a:pt x="1969" y="59"/>
                  </a:lnTo>
                  <a:lnTo>
                    <a:pt x="1966" y="75"/>
                  </a:lnTo>
                  <a:lnTo>
                    <a:pt x="1965" y="90"/>
                  </a:lnTo>
                  <a:lnTo>
                    <a:pt x="1967" y="107"/>
                  </a:lnTo>
                  <a:lnTo>
                    <a:pt x="1971" y="124"/>
                  </a:lnTo>
                  <a:lnTo>
                    <a:pt x="1979" y="141"/>
                  </a:lnTo>
                  <a:lnTo>
                    <a:pt x="1989" y="160"/>
                  </a:lnTo>
                  <a:lnTo>
                    <a:pt x="2000" y="178"/>
                  </a:lnTo>
                  <a:lnTo>
                    <a:pt x="2000" y="178"/>
                  </a:lnTo>
                  <a:lnTo>
                    <a:pt x="2017" y="198"/>
                  </a:lnTo>
                  <a:lnTo>
                    <a:pt x="2032" y="222"/>
                  </a:lnTo>
                  <a:lnTo>
                    <a:pt x="2032" y="222"/>
                  </a:lnTo>
                  <a:lnTo>
                    <a:pt x="1869" y="264"/>
                  </a:lnTo>
                  <a:lnTo>
                    <a:pt x="1787" y="284"/>
                  </a:lnTo>
                  <a:lnTo>
                    <a:pt x="1704" y="305"/>
                  </a:lnTo>
                  <a:lnTo>
                    <a:pt x="1621" y="323"/>
                  </a:lnTo>
                  <a:lnTo>
                    <a:pt x="1537" y="342"/>
                  </a:lnTo>
                  <a:lnTo>
                    <a:pt x="1454" y="360"/>
                  </a:lnTo>
                  <a:lnTo>
                    <a:pt x="1371" y="376"/>
                  </a:lnTo>
                  <a:lnTo>
                    <a:pt x="1287" y="391"/>
                  </a:lnTo>
                  <a:lnTo>
                    <a:pt x="1204" y="406"/>
                  </a:lnTo>
                  <a:lnTo>
                    <a:pt x="1121" y="418"/>
                  </a:lnTo>
                  <a:lnTo>
                    <a:pt x="1038" y="429"/>
                  </a:lnTo>
                  <a:lnTo>
                    <a:pt x="957" y="439"/>
                  </a:lnTo>
                  <a:lnTo>
                    <a:pt x="876" y="448"/>
                  </a:lnTo>
                  <a:lnTo>
                    <a:pt x="795" y="454"/>
                  </a:lnTo>
                  <a:lnTo>
                    <a:pt x="716" y="459"/>
                  </a:lnTo>
                  <a:lnTo>
                    <a:pt x="716" y="459"/>
                  </a:lnTo>
                  <a:lnTo>
                    <a:pt x="664" y="463"/>
                  </a:lnTo>
                  <a:lnTo>
                    <a:pt x="614" y="466"/>
                  </a:lnTo>
                  <a:lnTo>
                    <a:pt x="564" y="468"/>
                  </a:lnTo>
                  <a:lnTo>
                    <a:pt x="518" y="469"/>
                  </a:lnTo>
                  <a:lnTo>
                    <a:pt x="518" y="469"/>
                  </a:lnTo>
                  <a:lnTo>
                    <a:pt x="462" y="468"/>
                  </a:lnTo>
                  <a:lnTo>
                    <a:pt x="435" y="466"/>
                  </a:lnTo>
                  <a:lnTo>
                    <a:pt x="410" y="465"/>
                  </a:lnTo>
                  <a:lnTo>
                    <a:pt x="386" y="462"/>
                  </a:lnTo>
                  <a:lnTo>
                    <a:pt x="363" y="459"/>
                  </a:lnTo>
                  <a:lnTo>
                    <a:pt x="342" y="455"/>
                  </a:lnTo>
                  <a:lnTo>
                    <a:pt x="322" y="451"/>
                  </a:lnTo>
                  <a:lnTo>
                    <a:pt x="322" y="451"/>
                  </a:lnTo>
                  <a:lnTo>
                    <a:pt x="304" y="446"/>
                  </a:lnTo>
                  <a:lnTo>
                    <a:pt x="287" y="439"/>
                  </a:lnTo>
                  <a:lnTo>
                    <a:pt x="272" y="433"/>
                  </a:lnTo>
                  <a:lnTo>
                    <a:pt x="258" y="424"/>
                  </a:lnTo>
                  <a:lnTo>
                    <a:pt x="246" y="414"/>
                  </a:lnTo>
                  <a:lnTo>
                    <a:pt x="242" y="409"/>
                  </a:lnTo>
                  <a:lnTo>
                    <a:pt x="238" y="403"/>
                  </a:lnTo>
                  <a:lnTo>
                    <a:pt x="233" y="397"/>
                  </a:lnTo>
                  <a:lnTo>
                    <a:pt x="230" y="390"/>
                  </a:lnTo>
                  <a:lnTo>
                    <a:pt x="228" y="382"/>
                  </a:lnTo>
                  <a:lnTo>
                    <a:pt x="226" y="375"/>
                  </a:lnTo>
                  <a:lnTo>
                    <a:pt x="226" y="375"/>
                  </a:lnTo>
                  <a:lnTo>
                    <a:pt x="231" y="379"/>
                  </a:lnTo>
                  <a:lnTo>
                    <a:pt x="238" y="382"/>
                  </a:lnTo>
                  <a:lnTo>
                    <a:pt x="253" y="389"/>
                  </a:lnTo>
                  <a:lnTo>
                    <a:pt x="269" y="393"/>
                  </a:lnTo>
                  <a:lnTo>
                    <a:pt x="287" y="396"/>
                  </a:lnTo>
                  <a:lnTo>
                    <a:pt x="305" y="398"/>
                  </a:lnTo>
                  <a:lnTo>
                    <a:pt x="325" y="399"/>
                  </a:lnTo>
                  <a:lnTo>
                    <a:pt x="362" y="400"/>
                  </a:lnTo>
                  <a:lnTo>
                    <a:pt x="362" y="400"/>
                  </a:lnTo>
                  <a:lnTo>
                    <a:pt x="360" y="351"/>
                  </a:lnTo>
                  <a:lnTo>
                    <a:pt x="359" y="301"/>
                  </a:lnTo>
                  <a:lnTo>
                    <a:pt x="359" y="301"/>
                  </a:lnTo>
                  <a:lnTo>
                    <a:pt x="359" y="248"/>
                  </a:lnTo>
                  <a:lnTo>
                    <a:pt x="360" y="223"/>
                  </a:lnTo>
                  <a:lnTo>
                    <a:pt x="361" y="196"/>
                  </a:lnTo>
                  <a:lnTo>
                    <a:pt x="361" y="196"/>
                  </a:lnTo>
                  <a:lnTo>
                    <a:pt x="331" y="204"/>
                  </a:lnTo>
                  <a:lnTo>
                    <a:pt x="301" y="213"/>
                  </a:lnTo>
                  <a:lnTo>
                    <a:pt x="271" y="224"/>
                  </a:lnTo>
                  <a:lnTo>
                    <a:pt x="242" y="236"/>
                  </a:lnTo>
                  <a:lnTo>
                    <a:pt x="213" y="249"/>
                  </a:lnTo>
                  <a:lnTo>
                    <a:pt x="186" y="263"/>
                  </a:lnTo>
                  <a:lnTo>
                    <a:pt x="160" y="278"/>
                  </a:lnTo>
                  <a:lnTo>
                    <a:pt x="135" y="294"/>
                  </a:lnTo>
                  <a:lnTo>
                    <a:pt x="112" y="311"/>
                  </a:lnTo>
                  <a:lnTo>
                    <a:pt x="90" y="329"/>
                  </a:lnTo>
                  <a:lnTo>
                    <a:pt x="71" y="349"/>
                  </a:lnTo>
                  <a:lnTo>
                    <a:pt x="53" y="368"/>
                  </a:lnTo>
                  <a:lnTo>
                    <a:pt x="38" y="390"/>
                  </a:lnTo>
                  <a:lnTo>
                    <a:pt x="31" y="400"/>
                  </a:lnTo>
                  <a:lnTo>
                    <a:pt x="25" y="411"/>
                  </a:lnTo>
                  <a:lnTo>
                    <a:pt x="19" y="423"/>
                  </a:lnTo>
                  <a:lnTo>
                    <a:pt x="15" y="435"/>
                  </a:lnTo>
                  <a:lnTo>
                    <a:pt x="11" y="447"/>
                  </a:lnTo>
                  <a:lnTo>
                    <a:pt x="7" y="459"/>
                  </a:lnTo>
                  <a:lnTo>
                    <a:pt x="7" y="459"/>
                  </a:lnTo>
                  <a:lnTo>
                    <a:pt x="4" y="477"/>
                  </a:lnTo>
                  <a:lnTo>
                    <a:pt x="1" y="495"/>
                  </a:lnTo>
                  <a:lnTo>
                    <a:pt x="0" y="513"/>
                  </a:lnTo>
                  <a:lnTo>
                    <a:pt x="0" y="531"/>
                  </a:lnTo>
                  <a:lnTo>
                    <a:pt x="1" y="547"/>
                  </a:lnTo>
                  <a:lnTo>
                    <a:pt x="3" y="563"/>
                  </a:lnTo>
                  <a:lnTo>
                    <a:pt x="6" y="579"/>
                  </a:lnTo>
                  <a:lnTo>
                    <a:pt x="12" y="594"/>
                  </a:lnTo>
                  <a:lnTo>
                    <a:pt x="17" y="609"/>
                  </a:lnTo>
                  <a:lnTo>
                    <a:pt x="24" y="623"/>
                  </a:lnTo>
                  <a:lnTo>
                    <a:pt x="32" y="637"/>
                  </a:lnTo>
                  <a:lnTo>
                    <a:pt x="41" y="651"/>
                  </a:lnTo>
                  <a:lnTo>
                    <a:pt x="50" y="664"/>
                  </a:lnTo>
                  <a:lnTo>
                    <a:pt x="61" y="677"/>
                  </a:lnTo>
                  <a:lnTo>
                    <a:pt x="73" y="689"/>
                  </a:lnTo>
                  <a:lnTo>
                    <a:pt x="86" y="700"/>
                  </a:lnTo>
                  <a:lnTo>
                    <a:pt x="100" y="712"/>
                  </a:lnTo>
                  <a:lnTo>
                    <a:pt x="114" y="723"/>
                  </a:lnTo>
                  <a:lnTo>
                    <a:pt x="130" y="734"/>
                  </a:lnTo>
                  <a:lnTo>
                    <a:pt x="146" y="745"/>
                  </a:lnTo>
                  <a:lnTo>
                    <a:pt x="163" y="754"/>
                  </a:lnTo>
                  <a:lnTo>
                    <a:pt x="181" y="764"/>
                  </a:lnTo>
                  <a:lnTo>
                    <a:pt x="218" y="782"/>
                  </a:lnTo>
                  <a:lnTo>
                    <a:pt x="259" y="799"/>
                  </a:lnTo>
                  <a:lnTo>
                    <a:pt x="303" y="815"/>
                  </a:lnTo>
                  <a:lnTo>
                    <a:pt x="348" y="828"/>
                  </a:lnTo>
                  <a:lnTo>
                    <a:pt x="397" y="841"/>
                  </a:lnTo>
                  <a:lnTo>
                    <a:pt x="446" y="853"/>
                  </a:lnTo>
                  <a:lnTo>
                    <a:pt x="498" y="864"/>
                  </a:lnTo>
                  <a:lnTo>
                    <a:pt x="551" y="874"/>
                  </a:lnTo>
                  <a:lnTo>
                    <a:pt x="606" y="882"/>
                  </a:lnTo>
                  <a:lnTo>
                    <a:pt x="662" y="891"/>
                  </a:lnTo>
                  <a:lnTo>
                    <a:pt x="720" y="897"/>
                  </a:lnTo>
                  <a:lnTo>
                    <a:pt x="777" y="904"/>
                  </a:lnTo>
                  <a:lnTo>
                    <a:pt x="836" y="909"/>
                  </a:lnTo>
                  <a:lnTo>
                    <a:pt x="895" y="913"/>
                  </a:lnTo>
                  <a:lnTo>
                    <a:pt x="955" y="918"/>
                  </a:lnTo>
                  <a:lnTo>
                    <a:pt x="1073" y="924"/>
                  </a:lnTo>
                  <a:lnTo>
                    <a:pt x="1190" y="929"/>
                  </a:lnTo>
                  <a:lnTo>
                    <a:pt x="1303" y="931"/>
                  </a:lnTo>
                  <a:lnTo>
                    <a:pt x="1303" y="931"/>
                  </a:lnTo>
                  <a:lnTo>
                    <a:pt x="1416" y="933"/>
                  </a:lnTo>
                  <a:lnTo>
                    <a:pt x="1527" y="932"/>
                  </a:lnTo>
                  <a:lnTo>
                    <a:pt x="1640" y="929"/>
                  </a:lnTo>
                  <a:lnTo>
                    <a:pt x="1752" y="924"/>
                  </a:lnTo>
                  <a:lnTo>
                    <a:pt x="1865" y="918"/>
                  </a:lnTo>
                  <a:lnTo>
                    <a:pt x="1977" y="910"/>
                  </a:lnTo>
                  <a:lnTo>
                    <a:pt x="2089" y="902"/>
                  </a:lnTo>
                  <a:lnTo>
                    <a:pt x="2201" y="892"/>
                  </a:lnTo>
                  <a:lnTo>
                    <a:pt x="2201" y="892"/>
                  </a:lnTo>
                  <a:lnTo>
                    <a:pt x="2198" y="924"/>
                  </a:lnTo>
                  <a:lnTo>
                    <a:pt x="2194" y="954"/>
                  </a:lnTo>
                  <a:lnTo>
                    <a:pt x="2194" y="954"/>
                  </a:lnTo>
                  <a:lnTo>
                    <a:pt x="2192" y="976"/>
                  </a:lnTo>
                  <a:lnTo>
                    <a:pt x="2192" y="997"/>
                  </a:lnTo>
                  <a:lnTo>
                    <a:pt x="2194" y="1016"/>
                  </a:lnTo>
                  <a:lnTo>
                    <a:pt x="2198" y="1033"/>
                  </a:lnTo>
                  <a:lnTo>
                    <a:pt x="2205" y="1049"/>
                  </a:lnTo>
                  <a:lnTo>
                    <a:pt x="2212" y="1062"/>
                  </a:lnTo>
                  <a:lnTo>
                    <a:pt x="2222" y="1074"/>
                  </a:lnTo>
                  <a:lnTo>
                    <a:pt x="2233" y="1083"/>
                  </a:lnTo>
                  <a:lnTo>
                    <a:pt x="2239" y="1087"/>
                  </a:lnTo>
                  <a:lnTo>
                    <a:pt x="2246" y="1090"/>
                  </a:lnTo>
                  <a:lnTo>
                    <a:pt x="2252" y="1093"/>
                  </a:lnTo>
                  <a:lnTo>
                    <a:pt x="2258" y="1095"/>
                  </a:lnTo>
                  <a:lnTo>
                    <a:pt x="2266" y="1096"/>
                  </a:lnTo>
                  <a:lnTo>
                    <a:pt x="2273" y="1097"/>
                  </a:lnTo>
                  <a:lnTo>
                    <a:pt x="2280" y="1097"/>
                  </a:lnTo>
                  <a:lnTo>
                    <a:pt x="2289" y="1097"/>
                  </a:lnTo>
                  <a:lnTo>
                    <a:pt x="2296" y="1096"/>
                  </a:lnTo>
                  <a:lnTo>
                    <a:pt x="2304" y="1094"/>
                  </a:lnTo>
                  <a:lnTo>
                    <a:pt x="2312" y="1091"/>
                  </a:lnTo>
                  <a:lnTo>
                    <a:pt x="2320" y="1088"/>
                  </a:lnTo>
                  <a:lnTo>
                    <a:pt x="2328" y="1084"/>
                  </a:lnTo>
                  <a:lnTo>
                    <a:pt x="2336" y="1079"/>
                  </a:lnTo>
                  <a:lnTo>
                    <a:pt x="2352" y="1067"/>
                  </a:lnTo>
                  <a:lnTo>
                    <a:pt x="2352" y="1067"/>
                  </a:lnTo>
                  <a:lnTo>
                    <a:pt x="2375" y="1047"/>
                  </a:lnTo>
                  <a:lnTo>
                    <a:pt x="2409" y="1015"/>
                  </a:lnTo>
                  <a:lnTo>
                    <a:pt x="2505" y="920"/>
                  </a:lnTo>
                  <a:lnTo>
                    <a:pt x="2625" y="798"/>
                  </a:lnTo>
                  <a:lnTo>
                    <a:pt x="2755" y="665"/>
                  </a:lnTo>
                  <a:lnTo>
                    <a:pt x="2989" y="425"/>
                  </a:lnTo>
                  <a:lnTo>
                    <a:pt x="3093" y="318"/>
                  </a:lnTo>
                  <a:lnTo>
                    <a:pt x="3093" y="318"/>
                  </a:lnTo>
                  <a:lnTo>
                    <a:pt x="2951" y="272"/>
                  </a:lnTo>
                  <a:lnTo>
                    <a:pt x="2631" y="169"/>
                  </a:lnTo>
                  <a:lnTo>
                    <a:pt x="2454" y="113"/>
                  </a:lnTo>
                  <a:lnTo>
                    <a:pt x="2291" y="63"/>
                  </a:lnTo>
                  <a:lnTo>
                    <a:pt x="2163" y="24"/>
                  </a:lnTo>
                  <a:lnTo>
                    <a:pt x="2117" y="11"/>
                  </a:lnTo>
                  <a:lnTo>
                    <a:pt x="2088" y="4"/>
                  </a:lnTo>
                  <a:lnTo>
                    <a:pt x="20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18" name="Grupa 117">
            <a:extLst>
              <a:ext uri="{FF2B5EF4-FFF2-40B4-BE49-F238E27FC236}">
                <a16:creationId xmlns:a16="http://schemas.microsoft.com/office/drawing/2014/main" id="{DC6AF6B3-B396-48D2-BD36-1C6850C6F6B3}"/>
              </a:ext>
            </a:extLst>
          </p:cNvPr>
          <p:cNvGrpSpPr>
            <a:grpSpLocks noChangeAspect="1"/>
          </p:cNvGrpSpPr>
          <p:nvPr/>
        </p:nvGrpSpPr>
        <p:grpSpPr>
          <a:xfrm>
            <a:off x="3834369" y="3245220"/>
            <a:ext cx="325968" cy="226761"/>
            <a:chOff x="2916238" y="2636837"/>
            <a:chExt cx="3383954" cy="2354055"/>
          </a:xfrm>
          <a:solidFill>
            <a:schemeClr val="accent2">
              <a:lumMod val="75000"/>
            </a:schemeClr>
          </a:solidFill>
        </p:grpSpPr>
        <p:grpSp>
          <p:nvGrpSpPr>
            <p:cNvPr id="119" name="Grupa 118">
              <a:extLst>
                <a:ext uri="{FF2B5EF4-FFF2-40B4-BE49-F238E27FC236}">
                  <a16:creationId xmlns:a16="http://schemas.microsoft.com/office/drawing/2014/main" id="{A0D628A7-04F4-482E-9E98-8DFA76694008}"/>
                </a:ext>
              </a:extLst>
            </p:cNvPr>
            <p:cNvGrpSpPr/>
            <p:nvPr/>
          </p:nvGrpSpPr>
          <p:grpSpPr>
            <a:xfrm>
              <a:off x="4534651" y="2636837"/>
              <a:ext cx="1765541" cy="2354055"/>
              <a:chOff x="4534651" y="2636837"/>
              <a:chExt cx="1765541" cy="2354055"/>
            </a:xfrm>
            <a:grpFill/>
          </p:grpSpPr>
          <p:sp>
            <p:nvSpPr>
              <p:cNvPr id="131" name="Freeform 5">
                <a:extLst>
                  <a:ext uri="{FF2B5EF4-FFF2-40B4-BE49-F238E27FC236}">
                    <a16:creationId xmlns:a16="http://schemas.microsoft.com/office/drawing/2014/main" id="{8F01BC97-6C6F-470E-8110-106B49B7E71E}"/>
                  </a:ext>
                </a:extLst>
              </p:cNvPr>
              <p:cNvSpPr>
                <a:spLocks noEditPoints="1"/>
              </p:cNvSpPr>
              <p:nvPr/>
            </p:nvSpPr>
            <p:spPr bwMode="auto">
              <a:xfrm>
                <a:off x="4534651" y="2636837"/>
                <a:ext cx="1765541" cy="2354055"/>
              </a:xfrm>
              <a:custGeom>
                <a:avLst/>
                <a:gdLst>
                  <a:gd name="T0" fmla="*/ 273 w 2515"/>
                  <a:gd name="T1" fmla="*/ 1 h 3360"/>
                  <a:gd name="T2" fmla="*/ 217 w 2515"/>
                  <a:gd name="T3" fmla="*/ 10 h 3360"/>
                  <a:gd name="T4" fmla="*/ 164 w 2515"/>
                  <a:gd name="T5" fmla="*/ 30 h 3360"/>
                  <a:gd name="T6" fmla="*/ 117 w 2515"/>
                  <a:gd name="T7" fmla="*/ 61 h 3360"/>
                  <a:gd name="T8" fmla="*/ 75 w 2515"/>
                  <a:gd name="T9" fmla="*/ 99 h 3360"/>
                  <a:gd name="T10" fmla="*/ 43 w 2515"/>
                  <a:gd name="T11" fmla="*/ 146 h 3360"/>
                  <a:gd name="T12" fmla="*/ 19 w 2515"/>
                  <a:gd name="T13" fmla="*/ 199 h 3360"/>
                  <a:gd name="T14" fmla="*/ 4 w 2515"/>
                  <a:gd name="T15" fmla="*/ 256 h 3360"/>
                  <a:gd name="T16" fmla="*/ 0 w 2515"/>
                  <a:gd name="T17" fmla="*/ 1526 h 3360"/>
                  <a:gd name="T18" fmla="*/ 1 w 2515"/>
                  <a:gd name="T19" fmla="*/ 3073 h 3360"/>
                  <a:gd name="T20" fmla="*/ 10 w 2515"/>
                  <a:gd name="T21" fmla="*/ 3133 h 3360"/>
                  <a:gd name="T22" fmla="*/ 29 w 2515"/>
                  <a:gd name="T23" fmla="*/ 3189 h 3360"/>
                  <a:gd name="T24" fmla="*/ 58 w 2515"/>
                  <a:gd name="T25" fmla="*/ 3238 h 3360"/>
                  <a:gd name="T26" fmla="*/ 95 w 2515"/>
                  <a:gd name="T27" fmla="*/ 3281 h 3360"/>
                  <a:gd name="T28" fmla="*/ 140 w 2515"/>
                  <a:gd name="T29" fmla="*/ 3315 h 3360"/>
                  <a:gd name="T30" fmla="*/ 189 w 2515"/>
                  <a:gd name="T31" fmla="*/ 3341 h 3360"/>
                  <a:gd name="T32" fmla="*/ 245 w 2515"/>
                  <a:gd name="T33" fmla="*/ 3356 h 3360"/>
                  <a:gd name="T34" fmla="*/ 2227 w 2515"/>
                  <a:gd name="T35" fmla="*/ 3360 h 3360"/>
                  <a:gd name="T36" fmla="*/ 2270 w 2515"/>
                  <a:gd name="T37" fmla="*/ 3356 h 3360"/>
                  <a:gd name="T38" fmla="*/ 2326 w 2515"/>
                  <a:gd name="T39" fmla="*/ 3341 h 3360"/>
                  <a:gd name="T40" fmla="*/ 2375 w 2515"/>
                  <a:gd name="T41" fmla="*/ 3315 h 3360"/>
                  <a:gd name="T42" fmla="*/ 2420 w 2515"/>
                  <a:gd name="T43" fmla="*/ 3281 h 3360"/>
                  <a:gd name="T44" fmla="*/ 2457 w 2515"/>
                  <a:gd name="T45" fmla="*/ 3238 h 3360"/>
                  <a:gd name="T46" fmla="*/ 2487 w 2515"/>
                  <a:gd name="T47" fmla="*/ 3189 h 3360"/>
                  <a:gd name="T48" fmla="*/ 2506 w 2515"/>
                  <a:gd name="T49" fmla="*/ 3133 h 3360"/>
                  <a:gd name="T50" fmla="*/ 2514 w 2515"/>
                  <a:gd name="T51" fmla="*/ 3073 h 3360"/>
                  <a:gd name="T52" fmla="*/ 2515 w 2515"/>
                  <a:gd name="T53" fmla="*/ 302 h 3360"/>
                  <a:gd name="T54" fmla="*/ 2511 w 2515"/>
                  <a:gd name="T55" fmla="*/ 256 h 3360"/>
                  <a:gd name="T56" fmla="*/ 2497 w 2515"/>
                  <a:gd name="T57" fmla="*/ 199 h 3360"/>
                  <a:gd name="T58" fmla="*/ 2473 w 2515"/>
                  <a:gd name="T59" fmla="*/ 146 h 3360"/>
                  <a:gd name="T60" fmla="*/ 2440 w 2515"/>
                  <a:gd name="T61" fmla="*/ 99 h 3360"/>
                  <a:gd name="T62" fmla="*/ 2399 w 2515"/>
                  <a:gd name="T63" fmla="*/ 61 h 3360"/>
                  <a:gd name="T64" fmla="*/ 2351 w 2515"/>
                  <a:gd name="T65" fmla="*/ 30 h 3360"/>
                  <a:gd name="T66" fmla="*/ 2299 w 2515"/>
                  <a:gd name="T67" fmla="*/ 10 h 3360"/>
                  <a:gd name="T68" fmla="*/ 2241 w 2515"/>
                  <a:gd name="T69" fmla="*/ 1 h 3360"/>
                  <a:gd name="T70" fmla="*/ 2306 w 2515"/>
                  <a:gd name="T71" fmla="*/ 1785 h 3360"/>
                  <a:gd name="T72" fmla="*/ 2304 w 2515"/>
                  <a:gd name="T73" fmla="*/ 3076 h 3360"/>
                  <a:gd name="T74" fmla="*/ 2292 w 2515"/>
                  <a:gd name="T75" fmla="*/ 3109 h 3360"/>
                  <a:gd name="T76" fmla="*/ 2270 w 2515"/>
                  <a:gd name="T77" fmla="*/ 3134 h 3360"/>
                  <a:gd name="T78" fmla="*/ 2242 w 2515"/>
                  <a:gd name="T79" fmla="*/ 3148 h 3360"/>
                  <a:gd name="T80" fmla="*/ 289 w 2515"/>
                  <a:gd name="T81" fmla="*/ 3149 h 3360"/>
                  <a:gd name="T82" fmla="*/ 258 w 2515"/>
                  <a:gd name="T83" fmla="*/ 3142 h 3360"/>
                  <a:gd name="T84" fmla="*/ 233 w 2515"/>
                  <a:gd name="T85" fmla="*/ 3123 h 3360"/>
                  <a:gd name="T86" fmla="*/ 217 w 2515"/>
                  <a:gd name="T87" fmla="*/ 3094 h 3360"/>
                  <a:gd name="T88" fmla="*/ 210 w 2515"/>
                  <a:gd name="T89" fmla="*/ 3058 h 3360"/>
                  <a:gd name="T90" fmla="*/ 210 w 2515"/>
                  <a:gd name="T91" fmla="*/ 302 h 3360"/>
                  <a:gd name="T92" fmla="*/ 217 w 2515"/>
                  <a:gd name="T93" fmla="*/ 266 h 3360"/>
                  <a:gd name="T94" fmla="*/ 233 w 2515"/>
                  <a:gd name="T95" fmla="*/ 237 h 3360"/>
                  <a:gd name="T96" fmla="*/ 258 w 2515"/>
                  <a:gd name="T97" fmla="*/ 218 h 3360"/>
                  <a:gd name="T98" fmla="*/ 289 w 2515"/>
                  <a:gd name="T99" fmla="*/ 210 h 3360"/>
                  <a:gd name="T100" fmla="*/ 2242 w 2515"/>
                  <a:gd name="T101" fmla="*/ 212 h 3360"/>
                  <a:gd name="T102" fmla="*/ 2270 w 2515"/>
                  <a:gd name="T103" fmla="*/ 226 h 3360"/>
                  <a:gd name="T104" fmla="*/ 2292 w 2515"/>
                  <a:gd name="T105" fmla="*/ 250 h 3360"/>
                  <a:gd name="T106" fmla="*/ 2304 w 2515"/>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5" h="3360">
                    <a:moveTo>
                      <a:pt x="2227" y="0"/>
                    </a:moveTo>
                    <a:lnTo>
                      <a:pt x="289" y="0"/>
                    </a:lnTo>
                    <a:lnTo>
                      <a:pt x="289" y="0"/>
                    </a:lnTo>
                    <a:lnTo>
                      <a:pt x="273" y="1"/>
                    </a:lnTo>
                    <a:lnTo>
                      <a:pt x="259" y="2"/>
                    </a:lnTo>
                    <a:lnTo>
                      <a:pt x="245" y="4"/>
                    </a:lnTo>
                    <a:lnTo>
                      <a:pt x="231" y="6"/>
                    </a:lnTo>
                    <a:lnTo>
                      <a:pt x="217" y="10"/>
                    </a:lnTo>
                    <a:lnTo>
                      <a:pt x="203" y="14"/>
                    </a:lnTo>
                    <a:lnTo>
                      <a:pt x="189" y="18"/>
                    </a:lnTo>
                    <a:lnTo>
                      <a:pt x="176" y="24"/>
                    </a:lnTo>
                    <a:lnTo>
                      <a:pt x="164" y="30"/>
                    </a:lnTo>
                    <a:lnTo>
                      <a:pt x="151" y="36"/>
                    </a:lnTo>
                    <a:lnTo>
                      <a:pt x="140" y="44"/>
                    </a:lnTo>
                    <a:lnTo>
                      <a:pt x="128" y="52"/>
                    </a:lnTo>
                    <a:lnTo>
                      <a:pt x="117" y="61"/>
                    </a:lnTo>
                    <a:lnTo>
                      <a:pt x="106" y="69"/>
                    </a:lnTo>
                    <a:lnTo>
                      <a:pt x="95" y="79"/>
                    </a:lnTo>
                    <a:lnTo>
                      <a:pt x="85" y="89"/>
                    </a:lnTo>
                    <a:lnTo>
                      <a:pt x="75" y="99"/>
                    </a:lnTo>
                    <a:lnTo>
                      <a:pt x="66" y="110"/>
                    </a:lnTo>
                    <a:lnTo>
                      <a:pt x="58" y="122"/>
                    </a:lnTo>
                    <a:lnTo>
                      <a:pt x="50" y="134"/>
                    </a:lnTo>
                    <a:lnTo>
                      <a:pt x="43" y="146"/>
                    </a:lnTo>
                    <a:lnTo>
                      <a:pt x="36" y="158"/>
                    </a:lnTo>
                    <a:lnTo>
                      <a:pt x="29" y="171"/>
                    </a:lnTo>
                    <a:lnTo>
                      <a:pt x="24" y="184"/>
                    </a:lnTo>
                    <a:lnTo>
                      <a:pt x="19" y="199"/>
                    </a:lnTo>
                    <a:lnTo>
                      <a:pt x="14" y="213"/>
                    </a:lnTo>
                    <a:lnTo>
                      <a:pt x="10" y="227"/>
                    </a:lnTo>
                    <a:lnTo>
                      <a:pt x="6" y="241"/>
                    </a:lnTo>
                    <a:lnTo>
                      <a:pt x="4" y="256"/>
                    </a:lnTo>
                    <a:lnTo>
                      <a:pt x="2" y="272"/>
                    </a:lnTo>
                    <a:lnTo>
                      <a:pt x="1" y="287"/>
                    </a:lnTo>
                    <a:lnTo>
                      <a:pt x="0" y="302"/>
                    </a:lnTo>
                    <a:lnTo>
                      <a:pt x="0" y="1526"/>
                    </a:lnTo>
                    <a:lnTo>
                      <a:pt x="0" y="1785"/>
                    </a:lnTo>
                    <a:lnTo>
                      <a:pt x="0" y="3058"/>
                    </a:lnTo>
                    <a:lnTo>
                      <a:pt x="0" y="3058"/>
                    </a:lnTo>
                    <a:lnTo>
                      <a:pt x="1" y="3073"/>
                    </a:lnTo>
                    <a:lnTo>
                      <a:pt x="2" y="3088"/>
                    </a:lnTo>
                    <a:lnTo>
                      <a:pt x="4" y="3104"/>
                    </a:lnTo>
                    <a:lnTo>
                      <a:pt x="6" y="3119"/>
                    </a:lnTo>
                    <a:lnTo>
                      <a:pt x="10" y="3133"/>
                    </a:lnTo>
                    <a:lnTo>
                      <a:pt x="14" y="3147"/>
                    </a:lnTo>
                    <a:lnTo>
                      <a:pt x="19" y="3161"/>
                    </a:lnTo>
                    <a:lnTo>
                      <a:pt x="24" y="3176"/>
                    </a:lnTo>
                    <a:lnTo>
                      <a:pt x="29" y="3189"/>
                    </a:lnTo>
                    <a:lnTo>
                      <a:pt x="36" y="3202"/>
                    </a:lnTo>
                    <a:lnTo>
                      <a:pt x="43" y="3214"/>
                    </a:lnTo>
                    <a:lnTo>
                      <a:pt x="50" y="3226"/>
                    </a:lnTo>
                    <a:lnTo>
                      <a:pt x="58" y="3238"/>
                    </a:lnTo>
                    <a:lnTo>
                      <a:pt x="66" y="3250"/>
                    </a:lnTo>
                    <a:lnTo>
                      <a:pt x="75" y="3261"/>
                    </a:lnTo>
                    <a:lnTo>
                      <a:pt x="85" y="3271"/>
                    </a:lnTo>
                    <a:lnTo>
                      <a:pt x="95" y="3281"/>
                    </a:lnTo>
                    <a:lnTo>
                      <a:pt x="106" y="3290"/>
                    </a:lnTo>
                    <a:lnTo>
                      <a:pt x="117" y="3299"/>
                    </a:lnTo>
                    <a:lnTo>
                      <a:pt x="128" y="3308"/>
                    </a:lnTo>
                    <a:lnTo>
                      <a:pt x="140" y="3315"/>
                    </a:lnTo>
                    <a:lnTo>
                      <a:pt x="151" y="3324"/>
                    </a:lnTo>
                    <a:lnTo>
                      <a:pt x="164" y="3330"/>
                    </a:lnTo>
                    <a:lnTo>
                      <a:pt x="176" y="3336"/>
                    </a:lnTo>
                    <a:lnTo>
                      <a:pt x="189" y="3341"/>
                    </a:lnTo>
                    <a:lnTo>
                      <a:pt x="203" y="3346"/>
                    </a:lnTo>
                    <a:lnTo>
                      <a:pt x="217" y="3350"/>
                    </a:lnTo>
                    <a:lnTo>
                      <a:pt x="231" y="3354"/>
                    </a:lnTo>
                    <a:lnTo>
                      <a:pt x="245" y="3356"/>
                    </a:lnTo>
                    <a:lnTo>
                      <a:pt x="259" y="3358"/>
                    </a:lnTo>
                    <a:lnTo>
                      <a:pt x="273" y="3359"/>
                    </a:lnTo>
                    <a:lnTo>
                      <a:pt x="289" y="3360"/>
                    </a:lnTo>
                    <a:lnTo>
                      <a:pt x="2227" y="3360"/>
                    </a:lnTo>
                    <a:lnTo>
                      <a:pt x="2227" y="3360"/>
                    </a:lnTo>
                    <a:lnTo>
                      <a:pt x="2241" y="3359"/>
                    </a:lnTo>
                    <a:lnTo>
                      <a:pt x="2256" y="3358"/>
                    </a:lnTo>
                    <a:lnTo>
                      <a:pt x="2270" y="3356"/>
                    </a:lnTo>
                    <a:lnTo>
                      <a:pt x="2284" y="3354"/>
                    </a:lnTo>
                    <a:lnTo>
                      <a:pt x="2299" y="3350"/>
                    </a:lnTo>
                    <a:lnTo>
                      <a:pt x="2312" y="3346"/>
                    </a:lnTo>
                    <a:lnTo>
                      <a:pt x="2326" y="3341"/>
                    </a:lnTo>
                    <a:lnTo>
                      <a:pt x="2339" y="3336"/>
                    </a:lnTo>
                    <a:lnTo>
                      <a:pt x="2351" y="3330"/>
                    </a:lnTo>
                    <a:lnTo>
                      <a:pt x="2364" y="3324"/>
                    </a:lnTo>
                    <a:lnTo>
                      <a:pt x="2375" y="3315"/>
                    </a:lnTo>
                    <a:lnTo>
                      <a:pt x="2388" y="3308"/>
                    </a:lnTo>
                    <a:lnTo>
                      <a:pt x="2399" y="3299"/>
                    </a:lnTo>
                    <a:lnTo>
                      <a:pt x="2410" y="3290"/>
                    </a:lnTo>
                    <a:lnTo>
                      <a:pt x="2420" y="3281"/>
                    </a:lnTo>
                    <a:lnTo>
                      <a:pt x="2430" y="3271"/>
                    </a:lnTo>
                    <a:lnTo>
                      <a:pt x="2440" y="3261"/>
                    </a:lnTo>
                    <a:lnTo>
                      <a:pt x="2449" y="3250"/>
                    </a:lnTo>
                    <a:lnTo>
                      <a:pt x="2457" y="3238"/>
                    </a:lnTo>
                    <a:lnTo>
                      <a:pt x="2465" y="3226"/>
                    </a:lnTo>
                    <a:lnTo>
                      <a:pt x="2473" y="3214"/>
                    </a:lnTo>
                    <a:lnTo>
                      <a:pt x="2480" y="3202"/>
                    </a:lnTo>
                    <a:lnTo>
                      <a:pt x="2487" y="3189"/>
                    </a:lnTo>
                    <a:lnTo>
                      <a:pt x="2492" y="3176"/>
                    </a:lnTo>
                    <a:lnTo>
                      <a:pt x="2497" y="3161"/>
                    </a:lnTo>
                    <a:lnTo>
                      <a:pt x="2502" y="3147"/>
                    </a:lnTo>
                    <a:lnTo>
                      <a:pt x="2506" y="3133"/>
                    </a:lnTo>
                    <a:lnTo>
                      <a:pt x="2509" y="3119"/>
                    </a:lnTo>
                    <a:lnTo>
                      <a:pt x="2511" y="3104"/>
                    </a:lnTo>
                    <a:lnTo>
                      <a:pt x="2513" y="3088"/>
                    </a:lnTo>
                    <a:lnTo>
                      <a:pt x="2514" y="3073"/>
                    </a:lnTo>
                    <a:lnTo>
                      <a:pt x="2515" y="3058"/>
                    </a:lnTo>
                    <a:lnTo>
                      <a:pt x="2515" y="1785"/>
                    </a:lnTo>
                    <a:lnTo>
                      <a:pt x="2515" y="1526"/>
                    </a:lnTo>
                    <a:lnTo>
                      <a:pt x="2515" y="302"/>
                    </a:lnTo>
                    <a:lnTo>
                      <a:pt x="2515" y="302"/>
                    </a:lnTo>
                    <a:lnTo>
                      <a:pt x="2514" y="287"/>
                    </a:lnTo>
                    <a:lnTo>
                      <a:pt x="2513" y="272"/>
                    </a:lnTo>
                    <a:lnTo>
                      <a:pt x="2511" y="256"/>
                    </a:lnTo>
                    <a:lnTo>
                      <a:pt x="2509" y="241"/>
                    </a:lnTo>
                    <a:lnTo>
                      <a:pt x="2506" y="227"/>
                    </a:lnTo>
                    <a:lnTo>
                      <a:pt x="2502" y="213"/>
                    </a:lnTo>
                    <a:lnTo>
                      <a:pt x="2497" y="199"/>
                    </a:lnTo>
                    <a:lnTo>
                      <a:pt x="2492" y="184"/>
                    </a:lnTo>
                    <a:lnTo>
                      <a:pt x="2487" y="171"/>
                    </a:lnTo>
                    <a:lnTo>
                      <a:pt x="2480" y="158"/>
                    </a:lnTo>
                    <a:lnTo>
                      <a:pt x="2473" y="146"/>
                    </a:lnTo>
                    <a:lnTo>
                      <a:pt x="2465" y="134"/>
                    </a:lnTo>
                    <a:lnTo>
                      <a:pt x="2457" y="122"/>
                    </a:lnTo>
                    <a:lnTo>
                      <a:pt x="2449" y="110"/>
                    </a:lnTo>
                    <a:lnTo>
                      <a:pt x="2440" y="99"/>
                    </a:lnTo>
                    <a:lnTo>
                      <a:pt x="2430" y="89"/>
                    </a:lnTo>
                    <a:lnTo>
                      <a:pt x="2420" y="79"/>
                    </a:lnTo>
                    <a:lnTo>
                      <a:pt x="2410" y="69"/>
                    </a:lnTo>
                    <a:lnTo>
                      <a:pt x="2399" y="61"/>
                    </a:lnTo>
                    <a:lnTo>
                      <a:pt x="2388" y="52"/>
                    </a:lnTo>
                    <a:lnTo>
                      <a:pt x="2375" y="44"/>
                    </a:lnTo>
                    <a:lnTo>
                      <a:pt x="2364" y="36"/>
                    </a:lnTo>
                    <a:lnTo>
                      <a:pt x="2351" y="30"/>
                    </a:lnTo>
                    <a:lnTo>
                      <a:pt x="2339" y="24"/>
                    </a:lnTo>
                    <a:lnTo>
                      <a:pt x="2326" y="18"/>
                    </a:lnTo>
                    <a:lnTo>
                      <a:pt x="2312" y="14"/>
                    </a:lnTo>
                    <a:lnTo>
                      <a:pt x="2299" y="10"/>
                    </a:lnTo>
                    <a:lnTo>
                      <a:pt x="2284" y="6"/>
                    </a:lnTo>
                    <a:lnTo>
                      <a:pt x="2270" y="4"/>
                    </a:lnTo>
                    <a:lnTo>
                      <a:pt x="2256" y="2"/>
                    </a:lnTo>
                    <a:lnTo>
                      <a:pt x="2241" y="1"/>
                    </a:lnTo>
                    <a:lnTo>
                      <a:pt x="2227" y="0"/>
                    </a:lnTo>
                    <a:lnTo>
                      <a:pt x="2227" y="0"/>
                    </a:lnTo>
                    <a:close/>
                    <a:moveTo>
                      <a:pt x="2306" y="1526"/>
                    </a:moveTo>
                    <a:lnTo>
                      <a:pt x="2306" y="1785"/>
                    </a:lnTo>
                    <a:lnTo>
                      <a:pt x="2306" y="3058"/>
                    </a:lnTo>
                    <a:lnTo>
                      <a:pt x="2306" y="3058"/>
                    </a:lnTo>
                    <a:lnTo>
                      <a:pt x="2305" y="3067"/>
                    </a:lnTo>
                    <a:lnTo>
                      <a:pt x="2304" y="3076"/>
                    </a:lnTo>
                    <a:lnTo>
                      <a:pt x="2302" y="3085"/>
                    </a:lnTo>
                    <a:lnTo>
                      <a:pt x="2299" y="3094"/>
                    </a:lnTo>
                    <a:lnTo>
                      <a:pt x="2296" y="3102"/>
                    </a:lnTo>
                    <a:lnTo>
                      <a:pt x="2292" y="3109"/>
                    </a:lnTo>
                    <a:lnTo>
                      <a:pt x="2288" y="3116"/>
                    </a:lnTo>
                    <a:lnTo>
                      <a:pt x="2282" y="3123"/>
                    </a:lnTo>
                    <a:lnTo>
                      <a:pt x="2276" y="3129"/>
                    </a:lnTo>
                    <a:lnTo>
                      <a:pt x="2270" y="3134"/>
                    </a:lnTo>
                    <a:lnTo>
                      <a:pt x="2264" y="3138"/>
                    </a:lnTo>
                    <a:lnTo>
                      <a:pt x="2257" y="3142"/>
                    </a:lnTo>
                    <a:lnTo>
                      <a:pt x="2250" y="3145"/>
                    </a:lnTo>
                    <a:lnTo>
                      <a:pt x="2242" y="3148"/>
                    </a:lnTo>
                    <a:lnTo>
                      <a:pt x="2235" y="3149"/>
                    </a:lnTo>
                    <a:lnTo>
                      <a:pt x="2227" y="3149"/>
                    </a:lnTo>
                    <a:lnTo>
                      <a:pt x="289" y="3149"/>
                    </a:lnTo>
                    <a:lnTo>
                      <a:pt x="289" y="3149"/>
                    </a:lnTo>
                    <a:lnTo>
                      <a:pt x="280" y="3149"/>
                    </a:lnTo>
                    <a:lnTo>
                      <a:pt x="273" y="3148"/>
                    </a:lnTo>
                    <a:lnTo>
                      <a:pt x="265" y="3145"/>
                    </a:lnTo>
                    <a:lnTo>
                      <a:pt x="258" y="3142"/>
                    </a:lnTo>
                    <a:lnTo>
                      <a:pt x="251" y="3138"/>
                    </a:lnTo>
                    <a:lnTo>
                      <a:pt x="245" y="3134"/>
                    </a:lnTo>
                    <a:lnTo>
                      <a:pt x="239" y="3129"/>
                    </a:lnTo>
                    <a:lnTo>
                      <a:pt x="233" y="3123"/>
                    </a:lnTo>
                    <a:lnTo>
                      <a:pt x="228" y="3116"/>
                    </a:lnTo>
                    <a:lnTo>
                      <a:pt x="224" y="3109"/>
                    </a:lnTo>
                    <a:lnTo>
                      <a:pt x="220" y="3102"/>
                    </a:lnTo>
                    <a:lnTo>
                      <a:pt x="217" y="3094"/>
                    </a:lnTo>
                    <a:lnTo>
                      <a:pt x="214" y="3085"/>
                    </a:lnTo>
                    <a:lnTo>
                      <a:pt x="212" y="3076"/>
                    </a:lnTo>
                    <a:lnTo>
                      <a:pt x="211" y="3067"/>
                    </a:lnTo>
                    <a:lnTo>
                      <a:pt x="210" y="3058"/>
                    </a:lnTo>
                    <a:lnTo>
                      <a:pt x="210" y="1526"/>
                    </a:lnTo>
                    <a:lnTo>
                      <a:pt x="210" y="1526"/>
                    </a:lnTo>
                    <a:lnTo>
                      <a:pt x="210" y="302"/>
                    </a:lnTo>
                    <a:lnTo>
                      <a:pt x="210" y="302"/>
                    </a:lnTo>
                    <a:lnTo>
                      <a:pt x="211" y="293"/>
                    </a:lnTo>
                    <a:lnTo>
                      <a:pt x="212" y="284"/>
                    </a:lnTo>
                    <a:lnTo>
                      <a:pt x="214" y="275"/>
                    </a:lnTo>
                    <a:lnTo>
                      <a:pt x="217" y="266"/>
                    </a:lnTo>
                    <a:lnTo>
                      <a:pt x="220" y="258"/>
                    </a:lnTo>
                    <a:lnTo>
                      <a:pt x="224" y="250"/>
                    </a:lnTo>
                    <a:lnTo>
                      <a:pt x="228" y="243"/>
                    </a:lnTo>
                    <a:lnTo>
                      <a:pt x="233" y="237"/>
                    </a:lnTo>
                    <a:lnTo>
                      <a:pt x="239" y="231"/>
                    </a:lnTo>
                    <a:lnTo>
                      <a:pt x="245" y="226"/>
                    </a:lnTo>
                    <a:lnTo>
                      <a:pt x="251" y="221"/>
                    </a:lnTo>
                    <a:lnTo>
                      <a:pt x="258" y="218"/>
                    </a:lnTo>
                    <a:lnTo>
                      <a:pt x="265" y="215"/>
                    </a:lnTo>
                    <a:lnTo>
                      <a:pt x="273" y="212"/>
                    </a:lnTo>
                    <a:lnTo>
                      <a:pt x="280" y="211"/>
                    </a:lnTo>
                    <a:lnTo>
                      <a:pt x="289" y="210"/>
                    </a:lnTo>
                    <a:lnTo>
                      <a:pt x="2227" y="210"/>
                    </a:lnTo>
                    <a:lnTo>
                      <a:pt x="2227" y="210"/>
                    </a:lnTo>
                    <a:lnTo>
                      <a:pt x="2235" y="211"/>
                    </a:lnTo>
                    <a:lnTo>
                      <a:pt x="2242" y="212"/>
                    </a:lnTo>
                    <a:lnTo>
                      <a:pt x="2250" y="215"/>
                    </a:lnTo>
                    <a:lnTo>
                      <a:pt x="2257" y="218"/>
                    </a:lnTo>
                    <a:lnTo>
                      <a:pt x="2264" y="221"/>
                    </a:lnTo>
                    <a:lnTo>
                      <a:pt x="2270" y="226"/>
                    </a:lnTo>
                    <a:lnTo>
                      <a:pt x="2276" y="231"/>
                    </a:lnTo>
                    <a:lnTo>
                      <a:pt x="2282" y="237"/>
                    </a:lnTo>
                    <a:lnTo>
                      <a:pt x="2288" y="243"/>
                    </a:lnTo>
                    <a:lnTo>
                      <a:pt x="2292" y="250"/>
                    </a:lnTo>
                    <a:lnTo>
                      <a:pt x="2296" y="258"/>
                    </a:lnTo>
                    <a:lnTo>
                      <a:pt x="2299" y="266"/>
                    </a:lnTo>
                    <a:lnTo>
                      <a:pt x="2302" y="275"/>
                    </a:lnTo>
                    <a:lnTo>
                      <a:pt x="2304" y="284"/>
                    </a:lnTo>
                    <a:lnTo>
                      <a:pt x="2305" y="293"/>
                    </a:lnTo>
                    <a:lnTo>
                      <a:pt x="2306" y="302"/>
                    </a:lnTo>
                    <a:lnTo>
                      <a:pt x="2306"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132" name="Grupa 131">
                <a:extLst>
                  <a:ext uri="{FF2B5EF4-FFF2-40B4-BE49-F238E27FC236}">
                    <a16:creationId xmlns:a16="http://schemas.microsoft.com/office/drawing/2014/main" id="{A256741C-113E-4700-8416-D2E440F4DF47}"/>
                  </a:ext>
                </a:extLst>
              </p:cNvPr>
              <p:cNvGrpSpPr/>
              <p:nvPr/>
            </p:nvGrpSpPr>
            <p:grpSpPr>
              <a:xfrm>
                <a:off x="4828908" y="2994149"/>
                <a:ext cx="1177034" cy="1597401"/>
                <a:chOff x="4828908" y="2994149"/>
                <a:chExt cx="1177034" cy="1597401"/>
              </a:xfrm>
              <a:grpFill/>
            </p:grpSpPr>
            <p:sp>
              <p:nvSpPr>
                <p:cNvPr id="133" name="Freeform 7">
                  <a:extLst>
                    <a:ext uri="{FF2B5EF4-FFF2-40B4-BE49-F238E27FC236}">
                      <a16:creationId xmlns:a16="http://schemas.microsoft.com/office/drawing/2014/main" id="{0440F039-E0D8-43B7-9CB2-F0D928504599}"/>
                    </a:ext>
                  </a:extLst>
                </p:cNvPr>
                <p:cNvSpPr>
                  <a:spLocks/>
                </p:cNvSpPr>
                <p:nvPr/>
              </p:nvSpPr>
              <p:spPr bwMode="auto">
                <a:xfrm>
                  <a:off x="4828908" y="3866414"/>
                  <a:ext cx="1177027" cy="147128"/>
                </a:xfrm>
                <a:custGeom>
                  <a:avLst/>
                  <a:gdLst>
                    <a:gd name="T0" fmla="*/ 104 w 1675"/>
                    <a:gd name="T1" fmla="*/ 0 h 210"/>
                    <a:gd name="T2" fmla="*/ 94 w 1675"/>
                    <a:gd name="T3" fmla="*/ 1 h 210"/>
                    <a:gd name="T4" fmla="*/ 73 w 1675"/>
                    <a:gd name="T5" fmla="*/ 5 h 210"/>
                    <a:gd name="T6" fmla="*/ 55 w 1675"/>
                    <a:gd name="T7" fmla="*/ 13 h 210"/>
                    <a:gd name="T8" fmla="*/ 37 w 1675"/>
                    <a:gd name="T9" fmla="*/ 24 h 210"/>
                    <a:gd name="T10" fmla="*/ 23 w 1675"/>
                    <a:gd name="T11" fmla="*/ 39 h 210"/>
                    <a:gd name="T12" fmla="*/ 12 w 1675"/>
                    <a:gd name="T13" fmla="*/ 55 h 210"/>
                    <a:gd name="T14" fmla="*/ 4 w 1675"/>
                    <a:gd name="T15" fmla="*/ 74 h 210"/>
                    <a:gd name="T16" fmla="*/ 0 w 1675"/>
                    <a:gd name="T17" fmla="*/ 94 h 210"/>
                    <a:gd name="T18" fmla="*/ 0 w 1675"/>
                    <a:gd name="T19" fmla="*/ 105 h 210"/>
                    <a:gd name="T20" fmla="*/ 2 w 1675"/>
                    <a:gd name="T21" fmla="*/ 127 h 210"/>
                    <a:gd name="T22" fmla="*/ 8 w 1675"/>
                    <a:gd name="T23" fmla="*/ 146 h 210"/>
                    <a:gd name="T24" fmla="*/ 17 w 1675"/>
                    <a:gd name="T25" fmla="*/ 164 h 210"/>
                    <a:gd name="T26" fmla="*/ 30 w 1675"/>
                    <a:gd name="T27" fmla="*/ 179 h 210"/>
                    <a:gd name="T28" fmla="*/ 46 w 1675"/>
                    <a:gd name="T29" fmla="*/ 193 h 210"/>
                    <a:gd name="T30" fmla="*/ 64 w 1675"/>
                    <a:gd name="T31" fmla="*/ 202 h 210"/>
                    <a:gd name="T32" fmla="*/ 83 w 1675"/>
                    <a:gd name="T33" fmla="*/ 208 h 210"/>
                    <a:gd name="T34" fmla="*/ 104 w 1675"/>
                    <a:gd name="T35" fmla="*/ 210 h 210"/>
                    <a:gd name="T36" fmla="*/ 1571 w 1675"/>
                    <a:gd name="T37" fmla="*/ 210 h 210"/>
                    <a:gd name="T38" fmla="*/ 1592 w 1675"/>
                    <a:gd name="T39" fmla="*/ 208 h 210"/>
                    <a:gd name="T40" fmla="*/ 1612 w 1675"/>
                    <a:gd name="T41" fmla="*/ 202 h 210"/>
                    <a:gd name="T42" fmla="*/ 1630 w 1675"/>
                    <a:gd name="T43" fmla="*/ 193 h 210"/>
                    <a:gd name="T44" fmla="*/ 1645 w 1675"/>
                    <a:gd name="T45" fmla="*/ 179 h 210"/>
                    <a:gd name="T46" fmla="*/ 1658 w 1675"/>
                    <a:gd name="T47" fmla="*/ 164 h 210"/>
                    <a:gd name="T48" fmla="*/ 1667 w 1675"/>
                    <a:gd name="T49" fmla="*/ 146 h 210"/>
                    <a:gd name="T50" fmla="*/ 1673 w 1675"/>
                    <a:gd name="T51" fmla="*/ 127 h 210"/>
                    <a:gd name="T52" fmla="*/ 1675 w 1675"/>
                    <a:gd name="T53" fmla="*/ 105 h 210"/>
                    <a:gd name="T54" fmla="*/ 1675 w 1675"/>
                    <a:gd name="T55" fmla="*/ 94 h 210"/>
                    <a:gd name="T56" fmla="*/ 1671 w 1675"/>
                    <a:gd name="T57" fmla="*/ 74 h 210"/>
                    <a:gd name="T58" fmla="*/ 1663 w 1675"/>
                    <a:gd name="T59" fmla="*/ 55 h 210"/>
                    <a:gd name="T60" fmla="*/ 1652 w 1675"/>
                    <a:gd name="T61" fmla="*/ 39 h 210"/>
                    <a:gd name="T62" fmla="*/ 1638 w 1675"/>
                    <a:gd name="T63" fmla="*/ 24 h 210"/>
                    <a:gd name="T64" fmla="*/ 1621 w 1675"/>
                    <a:gd name="T65" fmla="*/ 13 h 210"/>
                    <a:gd name="T66" fmla="*/ 1603 w 1675"/>
                    <a:gd name="T67" fmla="*/ 5 h 210"/>
                    <a:gd name="T68" fmla="*/ 1581 w 1675"/>
                    <a:gd name="T69" fmla="*/ 1 h 210"/>
                    <a:gd name="T70" fmla="*/ 1571 w 1675"/>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571" y="0"/>
                      </a:moveTo>
                      <a:lnTo>
                        <a:pt x="104" y="0"/>
                      </a:lnTo>
                      <a:lnTo>
                        <a:pt x="104" y="0"/>
                      </a:lnTo>
                      <a:lnTo>
                        <a:pt x="94" y="1"/>
                      </a:lnTo>
                      <a:lnTo>
                        <a:pt x="83" y="2"/>
                      </a:lnTo>
                      <a:lnTo>
                        <a:pt x="73" y="5"/>
                      </a:lnTo>
                      <a:lnTo>
                        <a:pt x="64" y="8"/>
                      </a:lnTo>
                      <a:lnTo>
                        <a:pt x="55" y="13"/>
                      </a:lnTo>
                      <a:lnTo>
                        <a:pt x="46" y="18"/>
                      </a:lnTo>
                      <a:lnTo>
                        <a:pt x="37" y="24"/>
                      </a:lnTo>
                      <a:lnTo>
                        <a:pt x="30" y="30"/>
                      </a:lnTo>
                      <a:lnTo>
                        <a:pt x="23" y="39"/>
                      </a:lnTo>
                      <a:lnTo>
                        <a:pt x="17" y="47"/>
                      </a:lnTo>
                      <a:lnTo>
                        <a:pt x="12" y="55"/>
                      </a:lnTo>
                      <a:lnTo>
                        <a:pt x="8" y="64"/>
                      </a:lnTo>
                      <a:lnTo>
                        <a:pt x="4" y="74"/>
                      </a:lnTo>
                      <a:lnTo>
                        <a:pt x="2" y="84"/>
                      </a:lnTo>
                      <a:lnTo>
                        <a:pt x="0" y="94"/>
                      </a:lnTo>
                      <a:lnTo>
                        <a:pt x="0" y="105"/>
                      </a:lnTo>
                      <a:lnTo>
                        <a:pt x="0" y="105"/>
                      </a:lnTo>
                      <a:lnTo>
                        <a:pt x="0" y="116"/>
                      </a:lnTo>
                      <a:lnTo>
                        <a:pt x="2" y="127"/>
                      </a:lnTo>
                      <a:lnTo>
                        <a:pt x="4" y="137"/>
                      </a:lnTo>
                      <a:lnTo>
                        <a:pt x="8" y="146"/>
                      </a:lnTo>
                      <a:lnTo>
                        <a:pt x="12" y="155"/>
                      </a:lnTo>
                      <a:lnTo>
                        <a:pt x="17" y="164"/>
                      </a:lnTo>
                      <a:lnTo>
                        <a:pt x="23" y="172"/>
                      </a:lnTo>
                      <a:lnTo>
                        <a:pt x="30" y="179"/>
                      </a:lnTo>
                      <a:lnTo>
                        <a:pt x="37" y="186"/>
                      </a:lnTo>
                      <a:lnTo>
                        <a:pt x="46" y="193"/>
                      </a:lnTo>
                      <a:lnTo>
                        <a:pt x="55" y="198"/>
                      </a:lnTo>
                      <a:lnTo>
                        <a:pt x="64" y="202"/>
                      </a:lnTo>
                      <a:lnTo>
                        <a:pt x="73" y="206"/>
                      </a:lnTo>
                      <a:lnTo>
                        <a:pt x="83" y="208"/>
                      </a:lnTo>
                      <a:lnTo>
                        <a:pt x="94" y="210"/>
                      </a:lnTo>
                      <a:lnTo>
                        <a:pt x="104" y="210"/>
                      </a:lnTo>
                      <a:lnTo>
                        <a:pt x="1571" y="210"/>
                      </a:lnTo>
                      <a:lnTo>
                        <a:pt x="1571" y="210"/>
                      </a:lnTo>
                      <a:lnTo>
                        <a:pt x="1581" y="210"/>
                      </a:lnTo>
                      <a:lnTo>
                        <a:pt x="1592" y="208"/>
                      </a:lnTo>
                      <a:lnTo>
                        <a:pt x="1603" y="206"/>
                      </a:lnTo>
                      <a:lnTo>
                        <a:pt x="1612" y="202"/>
                      </a:lnTo>
                      <a:lnTo>
                        <a:pt x="1621" y="198"/>
                      </a:lnTo>
                      <a:lnTo>
                        <a:pt x="1630" y="193"/>
                      </a:lnTo>
                      <a:lnTo>
                        <a:pt x="1638" y="186"/>
                      </a:lnTo>
                      <a:lnTo>
                        <a:pt x="1645" y="179"/>
                      </a:lnTo>
                      <a:lnTo>
                        <a:pt x="1652" y="172"/>
                      </a:lnTo>
                      <a:lnTo>
                        <a:pt x="1658" y="164"/>
                      </a:lnTo>
                      <a:lnTo>
                        <a:pt x="1663" y="155"/>
                      </a:lnTo>
                      <a:lnTo>
                        <a:pt x="1667" y="146"/>
                      </a:lnTo>
                      <a:lnTo>
                        <a:pt x="1671" y="137"/>
                      </a:lnTo>
                      <a:lnTo>
                        <a:pt x="1673" y="127"/>
                      </a:lnTo>
                      <a:lnTo>
                        <a:pt x="1675" y="116"/>
                      </a:lnTo>
                      <a:lnTo>
                        <a:pt x="1675" y="105"/>
                      </a:lnTo>
                      <a:lnTo>
                        <a:pt x="1675" y="105"/>
                      </a:lnTo>
                      <a:lnTo>
                        <a:pt x="1675" y="94"/>
                      </a:lnTo>
                      <a:lnTo>
                        <a:pt x="1673" y="84"/>
                      </a:lnTo>
                      <a:lnTo>
                        <a:pt x="1671" y="74"/>
                      </a:lnTo>
                      <a:lnTo>
                        <a:pt x="1667" y="64"/>
                      </a:lnTo>
                      <a:lnTo>
                        <a:pt x="1663" y="55"/>
                      </a:lnTo>
                      <a:lnTo>
                        <a:pt x="1658" y="47"/>
                      </a:lnTo>
                      <a:lnTo>
                        <a:pt x="1652" y="39"/>
                      </a:lnTo>
                      <a:lnTo>
                        <a:pt x="1645" y="30"/>
                      </a:lnTo>
                      <a:lnTo>
                        <a:pt x="1638" y="24"/>
                      </a:lnTo>
                      <a:lnTo>
                        <a:pt x="1630" y="18"/>
                      </a:lnTo>
                      <a:lnTo>
                        <a:pt x="1621" y="13"/>
                      </a:lnTo>
                      <a:lnTo>
                        <a:pt x="1612" y="8"/>
                      </a:lnTo>
                      <a:lnTo>
                        <a:pt x="1603" y="5"/>
                      </a:lnTo>
                      <a:lnTo>
                        <a:pt x="1592" y="2"/>
                      </a:lnTo>
                      <a:lnTo>
                        <a:pt x="1581"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4" name="Freeform 8">
                  <a:extLst>
                    <a:ext uri="{FF2B5EF4-FFF2-40B4-BE49-F238E27FC236}">
                      <a16:creationId xmlns:a16="http://schemas.microsoft.com/office/drawing/2014/main" id="{7D9F4FEC-0344-4C11-AFFA-B2698CF783C9}"/>
                    </a:ext>
                  </a:extLst>
                </p:cNvPr>
                <p:cNvSpPr>
                  <a:spLocks/>
                </p:cNvSpPr>
                <p:nvPr/>
              </p:nvSpPr>
              <p:spPr bwMode="auto">
                <a:xfrm>
                  <a:off x="4828908" y="2994149"/>
                  <a:ext cx="1177027" cy="147128"/>
                </a:xfrm>
                <a:custGeom>
                  <a:avLst/>
                  <a:gdLst>
                    <a:gd name="T0" fmla="*/ 1571 w 1675"/>
                    <a:gd name="T1" fmla="*/ 210 h 210"/>
                    <a:gd name="T2" fmla="*/ 1581 w 1675"/>
                    <a:gd name="T3" fmla="*/ 210 h 210"/>
                    <a:gd name="T4" fmla="*/ 1603 w 1675"/>
                    <a:gd name="T5" fmla="*/ 204 h 210"/>
                    <a:gd name="T6" fmla="*/ 1621 w 1675"/>
                    <a:gd name="T7" fmla="*/ 197 h 210"/>
                    <a:gd name="T8" fmla="*/ 1638 w 1675"/>
                    <a:gd name="T9" fmla="*/ 185 h 210"/>
                    <a:gd name="T10" fmla="*/ 1652 w 1675"/>
                    <a:gd name="T11" fmla="*/ 171 h 210"/>
                    <a:gd name="T12" fmla="*/ 1663 w 1675"/>
                    <a:gd name="T13" fmla="*/ 155 h 210"/>
                    <a:gd name="T14" fmla="*/ 1671 w 1675"/>
                    <a:gd name="T15" fmla="*/ 136 h 210"/>
                    <a:gd name="T16" fmla="*/ 1675 w 1675"/>
                    <a:gd name="T17" fmla="*/ 115 h 210"/>
                    <a:gd name="T18" fmla="*/ 1675 w 1675"/>
                    <a:gd name="T19" fmla="*/ 104 h 210"/>
                    <a:gd name="T20" fmla="*/ 1673 w 1675"/>
                    <a:gd name="T21" fmla="*/ 84 h 210"/>
                    <a:gd name="T22" fmla="*/ 1667 w 1675"/>
                    <a:gd name="T23" fmla="*/ 64 h 210"/>
                    <a:gd name="T24" fmla="*/ 1658 w 1675"/>
                    <a:gd name="T25" fmla="*/ 46 h 210"/>
                    <a:gd name="T26" fmla="*/ 1645 w 1675"/>
                    <a:gd name="T27" fmla="*/ 30 h 210"/>
                    <a:gd name="T28" fmla="*/ 1630 w 1675"/>
                    <a:gd name="T29" fmla="*/ 18 h 210"/>
                    <a:gd name="T30" fmla="*/ 1612 w 1675"/>
                    <a:gd name="T31" fmla="*/ 8 h 210"/>
                    <a:gd name="T32" fmla="*/ 1592 w 1675"/>
                    <a:gd name="T33" fmla="*/ 2 h 210"/>
                    <a:gd name="T34" fmla="*/ 1571 w 1675"/>
                    <a:gd name="T35" fmla="*/ 0 h 210"/>
                    <a:gd name="T36" fmla="*/ 104 w 1675"/>
                    <a:gd name="T37" fmla="*/ 0 h 210"/>
                    <a:gd name="T38" fmla="*/ 83 w 1675"/>
                    <a:gd name="T39" fmla="*/ 2 h 210"/>
                    <a:gd name="T40" fmla="*/ 64 w 1675"/>
                    <a:gd name="T41" fmla="*/ 8 h 210"/>
                    <a:gd name="T42" fmla="*/ 46 w 1675"/>
                    <a:gd name="T43" fmla="*/ 18 h 210"/>
                    <a:gd name="T44" fmla="*/ 30 w 1675"/>
                    <a:gd name="T45" fmla="*/ 30 h 210"/>
                    <a:gd name="T46" fmla="*/ 17 w 1675"/>
                    <a:gd name="T47" fmla="*/ 46 h 210"/>
                    <a:gd name="T48" fmla="*/ 8 w 1675"/>
                    <a:gd name="T49" fmla="*/ 64 h 210"/>
                    <a:gd name="T50" fmla="*/ 2 w 1675"/>
                    <a:gd name="T51" fmla="*/ 84 h 210"/>
                    <a:gd name="T52" fmla="*/ 0 w 1675"/>
                    <a:gd name="T53" fmla="*/ 104 h 210"/>
                    <a:gd name="T54" fmla="*/ 0 w 1675"/>
                    <a:gd name="T55" fmla="*/ 115 h 210"/>
                    <a:gd name="T56" fmla="*/ 4 w 1675"/>
                    <a:gd name="T57" fmla="*/ 136 h 210"/>
                    <a:gd name="T58" fmla="*/ 12 w 1675"/>
                    <a:gd name="T59" fmla="*/ 155 h 210"/>
                    <a:gd name="T60" fmla="*/ 23 w 1675"/>
                    <a:gd name="T61" fmla="*/ 171 h 210"/>
                    <a:gd name="T62" fmla="*/ 37 w 1675"/>
                    <a:gd name="T63" fmla="*/ 185 h 210"/>
                    <a:gd name="T64" fmla="*/ 55 w 1675"/>
                    <a:gd name="T65" fmla="*/ 197 h 210"/>
                    <a:gd name="T66" fmla="*/ 73 w 1675"/>
                    <a:gd name="T67" fmla="*/ 204 h 210"/>
                    <a:gd name="T68" fmla="*/ 94 w 1675"/>
                    <a:gd name="T69" fmla="*/ 210 h 210"/>
                    <a:gd name="T70" fmla="*/ 104 w 1675"/>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04" y="210"/>
                      </a:moveTo>
                      <a:lnTo>
                        <a:pt x="1571" y="210"/>
                      </a:lnTo>
                      <a:lnTo>
                        <a:pt x="1571" y="210"/>
                      </a:lnTo>
                      <a:lnTo>
                        <a:pt x="1581" y="210"/>
                      </a:lnTo>
                      <a:lnTo>
                        <a:pt x="1592" y="207"/>
                      </a:lnTo>
                      <a:lnTo>
                        <a:pt x="1603" y="204"/>
                      </a:lnTo>
                      <a:lnTo>
                        <a:pt x="1612" y="201"/>
                      </a:lnTo>
                      <a:lnTo>
                        <a:pt x="1621" y="197"/>
                      </a:lnTo>
                      <a:lnTo>
                        <a:pt x="1630" y="191"/>
                      </a:lnTo>
                      <a:lnTo>
                        <a:pt x="1638" y="185"/>
                      </a:lnTo>
                      <a:lnTo>
                        <a:pt x="1645" y="179"/>
                      </a:lnTo>
                      <a:lnTo>
                        <a:pt x="1652" y="171"/>
                      </a:lnTo>
                      <a:lnTo>
                        <a:pt x="1658" y="163"/>
                      </a:lnTo>
                      <a:lnTo>
                        <a:pt x="1663" y="155"/>
                      </a:lnTo>
                      <a:lnTo>
                        <a:pt x="1667" y="146"/>
                      </a:lnTo>
                      <a:lnTo>
                        <a:pt x="1671" y="136"/>
                      </a:lnTo>
                      <a:lnTo>
                        <a:pt x="1673" y="125"/>
                      </a:lnTo>
                      <a:lnTo>
                        <a:pt x="1675" y="115"/>
                      </a:lnTo>
                      <a:lnTo>
                        <a:pt x="1675" y="104"/>
                      </a:lnTo>
                      <a:lnTo>
                        <a:pt x="1675" y="104"/>
                      </a:lnTo>
                      <a:lnTo>
                        <a:pt x="1675" y="94"/>
                      </a:lnTo>
                      <a:lnTo>
                        <a:pt x="1673" y="84"/>
                      </a:lnTo>
                      <a:lnTo>
                        <a:pt x="1671" y="74"/>
                      </a:lnTo>
                      <a:lnTo>
                        <a:pt x="1667" y="64"/>
                      </a:lnTo>
                      <a:lnTo>
                        <a:pt x="1663" y="54"/>
                      </a:lnTo>
                      <a:lnTo>
                        <a:pt x="1658" y="46"/>
                      </a:lnTo>
                      <a:lnTo>
                        <a:pt x="1652" y="38"/>
                      </a:lnTo>
                      <a:lnTo>
                        <a:pt x="1645" y="30"/>
                      </a:lnTo>
                      <a:lnTo>
                        <a:pt x="1638" y="24"/>
                      </a:lnTo>
                      <a:lnTo>
                        <a:pt x="1630" y="18"/>
                      </a:lnTo>
                      <a:lnTo>
                        <a:pt x="1621" y="12"/>
                      </a:lnTo>
                      <a:lnTo>
                        <a:pt x="1612" y="8"/>
                      </a:lnTo>
                      <a:lnTo>
                        <a:pt x="1603" y="5"/>
                      </a:lnTo>
                      <a:lnTo>
                        <a:pt x="1592" y="2"/>
                      </a:lnTo>
                      <a:lnTo>
                        <a:pt x="1581" y="0"/>
                      </a:lnTo>
                      <a:lnTo>
                        <a:pt x="1571" y="0"/>
                      </a:lnTo>
                      <a:lnTo>
                        <a:pt x="104" y="0"/>
                      </a:lnTo>
                      <a:lnTo>
                        <a:pt x="104" y="0"/>
                      </a:lnTo>
                      <a:lnTo>
                        <a:pt x="94" y="0"/>
                      </a:lnTo>
                      <a:lnTo>
                        <a:pt x="83" y="2"/>
                      </a:lnTo>
                      <a:lnTo>
                        <a:pt x="73" y="5"/>
                      </a:lnTo>
                      <a:lnTo>
                        <a:pt x="64" y="8"/>
                      </a:lnTo>
                      <a:lnTo>
                        <a:pt x="55" y="12"/>
                      </a:lnTo>
                      <a:lnTo>
                        <a:pt x="46" y="18"/>
                      </a:lnTo>
                      <a:lnTo>
                        <a:pt x="37" y="24"/>
                      </a:lnTo>
                      <a:lnTo>
                        <a:pt x="30" y="30"/>
                      </a:lnTo>
                      <a:lnTo>
                        <a:pt x="23" y="38"/>
                      </a:lnTo>
                      <a:lnTo>
                        <a:pt x="17" y="46"/>
                      </a:lnTo>
                      <a:lnTo>
                        <a:pt x="12" y="54"/>
                      </a:lnTo>
                      <a:lnTo>
                        <a:pt x="8" y="64"/>
                      </a:lnTo>
                      <a:lnTo>
                        <a:pt x="4" y="74"/>
                      </a:lnTo>
                      <a:lnTo>
                        <a:pt x="2" y="84"/>
                      </a:lnTo>
                      <a:lnTo>
                        <a:pt x="0" y="94"/>
                      </a:lnTo>
                      <a:lnTo>
                        <a:pt x="0" y="104"/>
                      </a:lnTo>
                      <a:lnTo>
                        <a:pt x="0" y="104"/>
                      </a:lnTo>
                      <a:lnTo>
                        <a:pt x="0" y="115"/>
                      </a:lnTo>
                      <a:lnTo>
                        <a:pt x="2" y="125"/>
                      </a:lnTo>
                      <a:lnTo>
                        <a:pt x="4" y="136"/>
                      </a:lnTo>
                      <a:lnTo>
                        <a:pt x="8" y="146"/>
                      </a:lnTo>
                      <a:lnTo>
                        <a:pt x="12" y="155"/>
                      </a:lnTo>
                      <a:lnTo>
                        <a:pt x="17" y="163"/>
                      </a:lnTo>
                      <a:lnTo>
                        <a:pt x="23" y="171"/>
                      </a:lnTo>
                      <a:lnTo>
                        <a:pt x="30" y="179"/>
                      </a:lnTo>
                      <a:lnTo>
                        <a:pt x="37" y="185"/>
                      </a:lnTo>
                      <a:lnTo>
                        <a:pt x="46" y="191"/>
                      </a:lnTo>
                      <a:lnTo>
                        <a:pt x="55" y="197"/>
                      </a:lnTo>
                      <a:lnTo>
                        <a:pt x="64" y="201"/>
                      </a:lnTo>
                      <a:lnTo>
                        <a:pt x="73" y="204"/>
                      </a:lnTo>
                      <a:lnTo>
                        <a:pt x="83" y="207"/>
                      </a:lnTo>
                      <a:lnTo>
                        <a:pt x="94" y="210"/>
                      </a:lnTo>
                      <a:lnTo>
                        <a:pt x="104" y="210"/>
                      </a:lnTo>
                      <a:lnTo>
                        <a:pt x="104"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5" name="Freeform 9">
                  <a:extLst>
                    <a:ext uri="{FF2B5EF4-FFF2-40B4-BE49-F238E27FC236}">
                      <a16:creationId xmlns:a16="http://schemas.microsoft.com/office/drawing/2014/main" id="{2B5D3211-19E1-41C8-BC23-1BB3EBCE3662}"/>
                    </a:ext>
                  </a:extLst>
                </p:cNvPr>
                <p:cNvSpPr>
                  <a:spLocks/>
                </p:cNvSpPr>
                <p:nvPr/>
              </p:nvSpPr>
              <p:spPr bwMode="auto">
                <a:xfrm>
                  <a:off x="5469971" y="4160671"/>
                  <a:ext cx="535971" cy="147128"/>
                </a:xfrm>
                <a:custGeom>
                  <a:avLst/>
                  <a:gdLst>
                    <a:gd name="T0" fmla="*/ 657 w 761"/>
                    <a:gd name="T1" fmla="*/ 0 h 210"/>
                    <a:gd name="T2" fmla="*/ 0 w 761"/>
                    <a:gd name="T3" fmla="*/ 0 h 210"/>
                    <a:gd name="T4" fmla="*/ 0 w 761"/>
                    <a:gd name="T5" fmla="*/ 210 h 210"/>
                    <a:gd name="T6" fmla="*/ 657 w 761"/>
                    <a:gd name="T7" fmla="*/ 210 h 210"/>
                    <a:gd name="T8" fmla="*/ 657 w 761"/>
                    <a:gd name="T9" fmla="*/ 210 h 210"/>
                    <a:gd name="T10" fmla="*/ 667 w 761"/>
                    <a:gd name="T11" fmla="*/ 209 h 210"/>
                    <a:gd name="T12" fmla="*/ 678 w 761"/>
                    <a:gd name="T13" fmla="*/ 208 h 210"/>
                    <a:gd name="T14" fmla="*/ 689 w 761"/>
                    <a:gd name="T15" fmla="*/ 205 h 210"/>
                    <a:gd name="T16" fmla="*/ 698 w 761"/>
                    <a:gd name="T17" fmla="*/ 202 h 210"/>
                    <a:gd name="T18" fmla="*/ 707 w 761"/>
                    <a:gd name="T19" fmla="*/ 197 h 210"/>
                    <a:gd name="T20" fmla="*/ 716 w 761"/>
                    <a:gd name="T21" fmla="*/ 192 h 210"/>
                    <a:gd name="T22" fmla="*/ 724 w 761"/>
                    <a:gd name="T23" fmla="*/ 186 h 210"/>
                    <a:gd name="T24" fmla="*/ 731 w 761"/>
                    <a:gd name="T25" fmla="*/ 179 h 210"/>
                    <a:gd name="T26" fmla="*/ 738 w 761"/>
                    <a:gd name="T27" fmla="*/ 172 h 210"/>
                    <a:gd name="T28" fmla="*/ 744 w 761"/>
                    <a:gd name="T29" fmla="*/ 164 h 210"/>
                    <a:gd name="T30" fmla="*/ 749 w 761"/>
                    <a:gd name="T31" fmla="*/ 155 h 210"/>
                    <a:gd name="T32" fmla="*/ 753 w 761"/>
                    <a:gd name="T33" fmla="*/ 146 h 210"/>
                    <a:gd name="T34" fmla="*/ 757 w 761"/>
                    <a:gd name="T35" fmla="*/ 136 h 210"/>
                    <a:gd name="T36" fmla="*/ 759 w 761"/>
                    <a:gd name="T37" fmla="*/ 126 h 210"/>
                    <a:gd name="T38" fmla="*/ 761 w 761"/>
                    <a:gd name="T39" fmla="*/ 116 h 210"/>
                    <a:gd name="T40" fmla="*/ 761 w 761"/>
                    <a:gd name="T41" fmla="*/ 105 h 210"/>
                    <a:gd name="T42" fmla="*/ 761 w 761"/>
                    <a:gd name="T43" fmla="*/ 105 h 210"/>
                    <a:gd name="T44" fmla="*/ 761 w 761"/>
                    <a:gd name="T45" fmla="*/ 95 h 210"/>
                    <a:gd name="T46" fmla="*/ 759 w 761"/>
                    <a:gd name="T47" fmla="*/ 84 h 210"/>
                    <a:gd name="T48" fmla="*/ 757 w 761"/>
                    <a:gd name="T49" fmla="*/ 73 h 210"/>
                    <a:gd name="T50" fmla="*/ 753 w 761"/>
                    <a:gd name="T51" fmla="*/ 64 h 210"/>
                    <a:gd name="T52" fmla="*/ 749 w 761"/>
                    <a:gd name="T53" fmla="*/ 55 h 210"/>
                    <a:gd name="T54" fmla="*/ 744 w 761"/>
                    <a:gd name="T55" fmla="*/ 46 h 210"/>
                    <a:gd name="T56" fmla="*/ 738 w 761"/>
                    <a:gd name="T57" fmla="*/ 38 h 210"/>
                    <a:gd name="T58" fmla="*/ 731 w 761"/>
                    <a:gd name="T59" fmla="*/ 31 h 210"/>
                    <a:gd name="T60" fmla="*/ 724 w 761"/>
                    <a:gd name="T61" fmla="*/ 24 h 210"/>
                    <a:gd name="T62" fmla="*/ 716 w 761"/>
                    <a:gd name="T63" fmla="*/ 18 h 210"/>
                    <a:gd name="T64" fmla="*/ 707 w 761"/>
                    <a:gd name="T65" fmla="*/ 13 h 210"/>
                    <a:gd name="T66" fmla="*/ 698 w 761"/>
                    <a:gd name="T67" fmla="*/ 9 h 210"/>
                    <a:gd name="T68" fmla="*/ 689 w 761"/>
                    <a:gd name="T69" fmla="*/ 5 h 210"/>
                    <a:gd name="T70" fmla="*/ 678 w 761"/>
                    <a:gd name="T71" fmla="*/ 2 h 210"/>
                    <a:gd name="T72" fmla="*/ 667 w 761"/>
                    <a:gd name="T73" fmla="*/ 0 h 210"/>
                    <a:gd name="T74" fmla="*/ 657 w 761"/>
                    <a:gd name="T75" fmla="*/ 0 h 210"/>
                    <a:gd name="T76" fmla="*/ 657 w 761"/>
                    <a:gd name="T7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0">
                      <a:moveTo>
                        <a:pt x="657" y="0"/>
                      </a:moveTo>
                      <a:lnTo>
                        <a:pt x="0" y="0"/>
                      </a:lnTo>
                      <a:lnTo>
                        <a:pt x="0" y="210"/>
                      </a:lnTo>
                      <a:lnTo>
                        <a:pt x="657" y="210"/>
                      </a:lnTo>
                      <a:lnTo>
                        <a:pt x="657" y="210"/>
                      </a:lnTo>
                      <a:lnTo>
                        <a:pt x="667" y="209"/>
                      </a:lnTo>
                      <a:lnTo>
                        <a:pt x="678" y="208"/>
                      </a:lnTo>
                      <a:lnTo>
                        <a:pt x="689" y="205"/>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6"/>
                      </a:lnTo>
                      <a:lnTo>
                        <a:pt x="761" y="116"/>
                      </a:lnTo>
                      <a:lnTo>
                        <a:pt x="761" y="105"/>
                      </a:lnTo>
                      <a:lnTo>
                        <a:pt x="761" y="105"/>
                      </a:lnTo>
                      <a:lnTo>
                        <a:pt x="761" y="95"/>
                      </a:lnTo>
                      <a:lnTo>
                        <a:pt x="759" y="84"/>
                      </a:lnTo>
                      <a:lnTo>
                        <a:pt x="757" y="73"/>
                      </a:lnTo>
                      <a:lnTo>
                        <a:pt x="753" y="64"/>
                      </a:lnTo>
                      <a:lnTo>
                        <a:pt x="749" y="55"/>
                      </a:lnTo>
                      <a:lnTo>
                        <a:pt x="744" y="46"/>
                      </a:lnTo>
                      <a:lnTo>
                        <a:pt x="738" y="38"/>
                      </a:lnTo>
                      <a:lnTo>
                        <a:pt x="731" y="31"/>
                      </a:lnTo>
                      <a:lnTo>
                        <a:pt x="724" y="24"/>
                      </a:lnTo>
                      <a:lnTo>
                        <a:pt x="716" y="18"/>
                      </a:lnTo>
                      <a:lnTo>
                        <a:pt x="707" y="13"/>
                      </a:lnTo>
                      <a:lnTo>
                        <a:pt x="698" y="9"/>
                      </a:lnTo>
                      <a:lnTo>
                        <a:pt x="689" y="5"/>
                      </a:lnTo>
                      <a:lnTo>
                        <a:pt x="678" y="2"/>
                      </a:lnTo>
                      <a:lnTo>
                        <a:pt x="667"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6" name="Freeform 10">
                  <a:extLst>
                    <a:ext uri="{FF2B5EF4-FFF2-40B4-BE49-F238E27FC236}">
                      <a16:creationId xmlns:a16="http://schemas.microsoft.com/office/drawing/2014/main" id="{A1AD0227-357C-4021-811D-729377DD2D74}"/>
                    </a:ext>
                  </a:extLst>
                </p:cNvPr>
                <p:cNvSpPr>
                  <a:spLocks/>
                </p:cNvSpPr>
                <p:nvPr/>
              </p:nvSpPr>
              <p:spPr bwMode="auto">
                <a:xfrm>
                  <a:off x="5469971" y="4444415"/>
                  <a:ext cx="535971" cy="147128"/>
                </a:xfrm>
                <a:custGeom>
                  <a:avLst/>
                  <a:gdLst>
                    <a:gd name="T0" fmla="*/ 657 w 761"/>
                    <a:gd name="T1" fmla="*/ 0 h 210"/>
                    <a:gd name="T2" fmla="*/ 0 w 761"/>
                    <a:gd name="T3" fmla="*/ 0 h 210"/>
                    <a:gd name="T4" fmla="*/ 0 w 761"/>
                    <a:gd name="T5" fmla="*/ 210 h 210"/>
                    <a:gd name="T6" fmla="*/ 0 w 761"/>
                    <a:gd name="T7" fmla="*/ 210 h 210"/>
                    <a:gd name="T8" fmla="*/ 657 w 761"/>
                    <a:gd name="T9" fmla="*/ 210 h 210"/>
                    <a:gd name="T10" fmla="*/ 657 w 761"/>
                    <a:gd name="T11" fmla="*/ 210 h 210"/>
                    <a:gd name="T12" fmla="*/ 667 w 761"/>
                    <a:gd name="T13" fmla="*/ 210 h 210"/>
                    <a:gd name="T14" fmla="*/ 678 w 761"/>
                    <a:gd name="T15" fmla="*/ 208 h 210"/>
                    <a:gd name="T16" fmla="*/ 689 w 761"/>
                    <a:gd name="T17" fmla="*/ 206 h 210"/>
                    <a:gd name="T18" fmla="*/ 698 w 761"/>
                    <a:gd name="T19" fmla="*/ 202 h 210"/>
                    <a:gd name="T20" fmla="*/ 707 w 761"/>
                    <a:gd name="T21" fmla="*/ 197 h 210"/>
                    <a:gd name="T22" fmla="*/ 716 w 761"/>
                    <a:gd name="T23" fmla="*/ 192 h 210"/>
                    <a:gd name="T24" fmla="*/ 724 w 761"/>
                    <a:gd name="T25" fmla="*/ 186 h 210"/>
                    <a:gd name="T26" fmla="*/ 731 w 761"/>
                    <a:gd name="T27" fmla="*/ 179 h 210"/>
                    <a:gd name="T28" fmla="*/ 738 w 761"/>
                    <a:gd name="T29" fmla="*/ 172 h 210"/>
                    <a:gd name="T30" fmla="*/ 744 w 761"/>
                    <a:gd name="T31" fmla="*/ 164 h 210"/>
                    <a:gd name="T32" fmla="*/ 749 w 761"/>
                    <a:gd name="T33" fmla="*/ 155 h 210"/>
                    <a:gd name="T34" fmla="*/ 753 w 761"/>
                    <a:gd name="T35" fmla="*/ 146 h 210"/>
                    <a:gd name="T36" fmla="*/ 757 w 761"/>
                    <a:gd name="T37" fmla="*/ 136 h 210"/>
                    <a:gd name="T38" fmla="*/ 759 w 761"/>
                    <a:gd name="T39" fmla="*/ 127 h 210"/>
                    <a:gd name="T40" fmla="*/ 761 w 761"/>
                    <a:gd name="T41" fmla="*/ 115 h 210"/>
                    <a:gd name="T42" fmla="*/ 761 w 761"/>
                    <a:gd name="T43" fmla="*/ 105 h 210"/>
                    <a:gd name="T44" fmla="*/ 761 w 761"/>
                    <a:gd name="T45" fmla="*/ 105 h 210"/>
                    <a:gd name="T46" fmla="*/ 761 w 761"/>
                    <a:gd name="T47" fmla="*/ 94 h 210"/>
                    <a:gd name="T48" fmla="*/ 759 w 761"/>
                    <a:gd name="T49" fmla="*/ 84 h 210"/>
                    <a:gd name="T50" fmla="*/ 757 w 761"/>
                    <a:gd name="T51" fmla="*/ 74 h 210"/>
                    <a:gd name="T52" fmla="*/ 753 w 761"/>
                    <a:gd name="T53" fmla="*/ 64 h 210"/>
                    <a:gd name="T54" fmla="*/ 749 w 761"/>
                    <a:gd name="T55" fmla="*/ 55 h 210"/>
                    <a:gd name="T56" fmla="*/ 744 w 761"/>
                    <a:gd name="T57" fmla="*/ 46 h 210"/>
                    <a:gd name="T58" fmla="*/ 738 w 761"/>
                    <a:gd name="T59" fmla="*/ 38 h 210"/>
                    <a:gd name="T60" fmla="*/ 731 w 761"/>
                    <a:gd name="T61" fmla="*/ 30 h 210"/>
                    <a:gd name="T62" fmla="*/ 724 w 761"/>
                    <a:gd name="T63" fmla="*/ 24 h 210"/>
                    <a:gd name="T64" fmla="*/ 716 w 761"/>
                    <a:gd name="T65" fmla="*/ 18 h 210"/>
                    <a:gd name="T66" fmla="*/ 707 w 761"/>
                    <a:gd name="T67" fmla="*/ 13 h 210"/>
                    <a:gd name="T68" fmla="*/ 698 w 761"/>
                    <a:gd name="T69" fmla="*/ 8 h 210"/>
                    <a:gd name="T70" fmla="*/ 689 w 761"/>
                    <a:gd name="T71" fmla="*/ 5 h 210"/>
                    <a:gd name="T72" fmla="*/ 678 w 761"/>
                    <a:gd name="T73" fmla="*/ 2 h 210"/>
                    <a:gd name="T74" fmla="*/ 667 w 761"/>
                    <a:gd name="T75" fmla="*/ 1 h 210"/>
                    <a:gd name="T76" fmla="*/ 657 w 761"/>
                    <a:gd name="T77" fmla="*/ 0 h 210"/>
                    <a:gd name="T78" fmla="*/ 657 w 761"/>
                    <a:gd name="T7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1" h="210">
                      <a:moveTo>
                        <a:pt x="657" y="0"/>
                      </a:moveTo>
                      <a:lnTo>
                        <a:pt x="0" y="0"/>
                      </a:lnTo>
                      <a:lnTo>
                        <a:pt x="0" y="210"/>
                      </a:lnTo>
                      <a:lnTo>
                        <a:pt x="0" y="210"/>
                      </a:lnTo>
                      <a:lnTo>
                        <a:pt x="657" y="210"/>
                      </a:lnTo>
                      <a:lnTo>
                        <a:pt x="657" y="210"/>
                      </a:lnTo>
                      <a:lnTo>
                        <a:pt x="667" y="210"/>
                      </a:lnTo>
                      <a:lnTo>
                        <a:pt x="678" y="208"/>
                      </a:lnTo>
                      <a:lnTo>
                        <a:pt x="689" y="206"/>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7"/>
                      </a:lnTo>
                      <a:lnTo>
                        <a:pt x="761" y="115"/>
                      </a:lnTo>
                      <a:lnTo>
                        <a:pt x="761" y="105"/>
                      </a:lnTo>
                      <a:lnTo>
                        <a:pt x="761" y="105"/>
                      </a:lnTo>
                      <a:lnTo>
                        <a:pt x="761" y="94"/>
                      </a:lnTo>
                      <a:lnTo>
                        <a:pt x="759" y="84"/>
                      </a:lnTo>
                      <a:lnTo>
                        <a:pt x="757" y="74"/>
                      </a:lnTo>
                      <a:lnTo>
                        <a:pt x="753" y="64"/>
                      </a:lnTo>
                      <a:lnTo>
                        <a:pt x="749" y="55"/>
                      </a:lnTo>
                      <a:lnTo>
                        <a:pt x="744" y="46"/>
                      </a:lnTo>
                      <a:lnTo>
                        <a:pt x="738" y="38"/>
                      </a:lnTo>
                      <a:lnTo>
                        <a:pt x="731" y="30"/>
                      </a:lnTo>
                      <a:lnTo>
                        <a:pt x="724" y="24"/>
                      </a:lnTo>
                      <a:lnTo>
                        <a:pt x="716" y="18"/>
                      </a:lnTo>
                      <a:lnTo>
                        <a:pt x="707" y="13"/>
                      </a:lnTo>
                      <a:lnTo>
                        <a:pt x="698" y="8"/>
                      </a:lnTo>
                      <a:lnTo>
                        <a:pt x="689" y="5"/>
                      </a:lnTo>
                      <a:lnTo>
                        <a:pt x="678" y="2"/>
                      </a:lnTo>
                      <a:lnTo>
                        <a:pt x="667"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7" name="Freeform 11">
                  <a:extLst>
                    <a:ext uri="{FF2B5EF4-FFF2-40B4-BE49-F238E27FC236}">
                      <a16:creationId xmlns:a16="http://schemas.microsoft.com/office/drawing/2014/main" id="{A70665C9-0E92-4201-B851-28E559798023}"/>
                    </a:ext>
                  </a:extLst>
                </p:cNvPr>
                <p:cNvSpPr>
                  <a:spLocks/>
                </p:cNvSpPr>
                <p:nvPr/>
              </p:nvSpPr>
              <p:spPr bwMode="auto">
                <a:xfrm>
                  <a:off x="4828908" y="3288406"/>
                  <a:ext cx="535971" cy="147128"/>
                </a:xfrm>
                <a:custGeom>
                  <a:avLst/>
                  <a:gdLst>
                    <a:gd name="T0" fmla="*/ 104 w 761"/>
                    <a:gd name="T1" fmla="*/ 211 h 211"/>
                    <a:gd name="T2" fmla="*/ 761 w 761"/>
                    <a:gd name="T3" fmla="*/ 211 h 211"/>
                    <a:gd name="T4" fmla="*/ 761 w 761"/>
                    <a:gd name="T5" fmla="*/ 0 h 211"/>
                    <a:gd name="T6" fmla="*/ 104 w 761"/>
                    <a:gd name="T7" fmla="*/ 0 h 211"/>
                    <a:gd name="T8" fmla="*/ 104 w 761"/>
                    <a:gd name="T9" fmla="*/ 0 h 211"/>
                    <a:gd name="T10" fmla="*/ 94 w 761"/>
                    <a:gd name="T11" fmla="*/ 1 h 211"/>
                    <a:gd name="T12" fmla="*/ 83 w 761"/>
                    <a:gd name="T13" fmla="*/ 2 h 211"/>
                    <a:gd name="T14" fmla="*/ 73 w 761"/>
                    <a:gd name="T15" fmla="*/ 5 h 211"/>
                    <a:gd name="T16" fmla="*/ 64 w 761"/>
                    <a:gd name="T17" fmla="*/ 8 h 211"/>
                    <a:gd name="T18" fmla="*/ 55 w 761"/>
                    <a:gd name="T19" fmla="*/ 13 h 211"/>
                    <a:gd name="T20" fmla="*/ 46 w 761"/>
                    <a:gd name="T21" fmla="*/ 18 h 211"/>
                    <a:gd name="T22" fmla="*/ 37 w 761"/>
                    <a:gd name="T23" fmla="*/ 24 h 211"/>
                    <a:gd name="T24" fmla="*/ 30 w 761"/>
                    <a:gd name="T25" fmla="*/ 32 h 211"/>
                    <a:gd name="T26" fmla="*/ 23 w 761"/>
                    <a:gd name="T27" fmla="*/ 39 h 211"/>
                    <a:gd name="T28" fmla="*/ 17 w 761"/>
                    <a:gd name="T29" fmla="*/ 47 h 211"/>
                    <a:gd name="T30" fmla="*/ 12 w 761"/>
                    <a:gd name="T31" fmla="*/ 56 h 211"/>
                    <a:gd name="T32" fmla="*/ 8 w 761"/>
                    <a:gd name="T33" fmla="*/ 65 h 211"/>
                    <a:gd name="T34" fmla="*/ 4 w 761"/>
                    <a:gd name="T35" fmla="*/ 74 h 211"/>
                    <a:gd name="T36" fmla="*/ 2 w 761"/>
                    <a:gd name="T37" fmla="*/ 84 h 211"/>
                    <a:gd name="T38" fmla="*/ 0 w 761"/>
                    <a:gd name="T39" fmla="*/ 94 h 211"/>
                    <a:gd name="T40" fmla="*/ 0 w 761"/>
                    <a:gd name="T41" fmla="*/ 106 h 211"/>
                    <a:gd name="T42" fmla="*/ 0 w 761"/>
                    <a:gd name="T43" fmla="*/ 106 h 211"/>
                    <a:gd name="T44" fmla="*/ 0 w 761"/>
                    <a:gd name="T45" fmla="*/ 117 h 211"/>
                    <a:gd name="T46" fmla="*/ 2 w 761"/>
                    <a:gd name="T47" fmla="*/ 127 h 211"/>
                    <a:gd name="T48" fmla="*/ 4 w 761"/>
                    <a:gd name="T49" fmla="*/ 137 h 211"/>
                    <a:gd name="T50" fmla="*/ 8 w 761"/>
                    <a:gd name="T51" fmla="*/ 146 h 211"/>
                    <a:gd name="T52" fmla="*/ 12 w 761"/>
                    <a:gd name="T53" fmla="*/ 155 h 211"/>
                    <a:gd name="T54" fmla="*/ 17 w 761"/>
                    <a:gd name="T55" fmla="*/ 164 h 211"/>
                    <a:gd name="T56" fmla="*/ 23 w 761"/>
                    <a:gd name="T57" fmla="*/ 172 h 211"/>
                    <a:gd name="T58" fmla="*/ 30 w 761"/>
                    <a:gd name="T59" fmla="*/ 180 h 211"/>
                    <a:gd name="T60" fmla="*/ 37 w 761"/>
                    <a:gd name="T61" fmla="*/ 187 h 211"/>
                    <a:gd name="T62" fmla="*/ 46 w 761"/>
                    <a:gd name="T63" fmla="*/ 193 h 211"/>
                    <a:gd name="T64" fmla="*/ 55 w 761"/>
                    <a:gd name="T65" fmla="*/ 198 h 211"/>
                    <a:gd name="T66" fmla="*/ 64 w 761"/>
                    <a:gd name="T67" fmla="*/ 202 h 211"/>
                    <a:gd name="T68" fmla="*/ 73 w 761"/>
                    <a:gd name="T69" fmla="*/ 206 h 211"/>
                    <a:gd name="T70" fmla="*/ 83 w 761"/>
                    <a:gd name="T71" fmla="*/ 208 h 211"/>
                    <a:gd name="T72" fmla="*/ 94 w 761"/>
                    <a:gd name="T73" fmla="*/ 210 h 211"/>
                    <a:gd name="T74" fmla="*/ 104 w 761"/>
                    <a:gd name="T75" fmla="*/ 211 h 211"/>
                    <a:gd name="T76" fmla="*/ 104 w 761"/>
                    <a:gd name="T77"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1">
                      <a:moveTo>
                        <a:pt x="104" y="211"/>
                      </a:moveTo>
                      <a:lnTo>
                        <a:pt x="761" y="211"/>
                      </a:lnTo>
                      <a:lnTo>
                        <a:pt x="761" y="0"/>
                      </a:lnTo>
                      <a:lnTo>
                        <a:pt x="104" y="0"/>
                      </a:lnTo>
                      <a:lnTo>
                        <a:pt x="104" y="0"/>
                      </a:lnTo>
                      <a:lnTo>
                        <a:pt x="94" y="1"/>
                      </a:lnTo>
                      <a:lnTo>
                        <a:pt x="83" y="2"/>
                      </a:lnTo>
                      <a:lnTo>
                        <a:pt x="73" y="5"/>
                      </a:lnTo>
                      <a:lnTo>
                        <a:pt x="64" y="8"/>
                      </a:lnTo>
                      <a:lnTo>
                        <a:pt x="55" y="13"/>
                      </a:lnTo>
                      <a:lnTo>
                        <a:pt x="46" y="18"/>
                      </a:lnTo>
                      <a:lnTo>
                        <a:pt x="37" y="24"/>
                      </a:lnTo>
                      <a:lnTo>
                        <a:pt x="30" y="32"/>
                      </a:lnTo>
                      <a:lnTo>
                        <a:pt x="23" y="39"/>
                      </a:lnTo>
                      <a:lnTo>
                        <a:pt x="17" y="47"/>
                      </a:lnTo>
                      <a:lnTo>
                        <a:pt x="12" y="56"/>
                      </a:lnTo>
                      <a:lnTo>
                        <a:pt x="8" y="65"/>
                      </a:lnTo>
                      <a:lnTo>
                        <a:pt x="4" y="74"/>
                      </a:lnTo>
                      <a:lnTo>
                        <a:pt x="2" y="84"/>
                      </a:lnTo>
                      <a:lnTo>
                        <a:pt x="0" y="94"/>
                      </a:lnTo>
                      <a:lnTo>
                        <a:pt x="0" y="106"/>
                      </a:lnTo>
                      <a:lnTo>
                        <a:pt x="0" y="106"/>
                      </a:lnTo>
                      <a:lnTo>
                        <a:pt x="0" y="117"/>
                      </a:lnTo>
                      <a:lnTo>
                        <a:pt x="2" y="127"/>
                      </a:lnTo>
                      <a:lnTo>
                        <a:pt x="4" y="137"/>
                      </a:lnTo>
                      <a:lnTo>
                        <a:pt x="8" y="146"/>
                      </a:lnTo>
                      <a:lnTo>
                        <a:pt x="12" y="155"/>
                      </a:lnTo>
                      <a:lnTo>
                        <a:pt x="17" y="164"/>
                      </a:lnTo>
                      <a:lnTo>
                        <a:pt x="23" y="172"/>
                      </a:lnTo>
                      <a:lnTo>
                        <a:pt x="30" y="180"/>
                      </a:lnTo>
                      <a:lnTo>
                        <a:pt x="37" y="187"/>
                      </a:lnTo>
                      <a:lnTo>
                        <a:pt x="46" y="193"/>
                      </a:lnTo>
                      <a:lnTo>
                        <a:pt x="55" y="198"/>
                      </a:lnTo>
                      <a:lnTo>
                        <a:pt x="64" y="202"/>
                      </a:lnTo>
                      <a:lnTo>
                        <a:pt x="73" y="206"/>
                      </a:lnTo>
                      <a:lnTo>
                        <a:pt x="83" y="208"/>
                      </a:lnTo>
                      <a:lnTo>
                        <a:pt x="94" y="210"/>
                      </a:lnTo>
                      <a:lnTo>
                        <a:pt x="104" y="211"/>
                      </a:lnTo>
                      <a:lnTo>
                        <a:pt x="104" y="2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8" name="Freeform 12">
                  <a:extLst>
                    <a:ext uri="{FF2B5EF4-FFF2-40B4-BE49-F238E27FC236}">
                      <a16:creationId xmlns:a16="http://schemas.microsoft.com/office/drawing/2014/main" id="{E4AD99FA-8EB2-4F2F-A2B1-819E6E4638E9}"/>
                    </a:ext>
                  </a:extLst>
                </p:cNvPr>
                <p:cNvSpPr>
                  <a:spLocks/>
                </p:cNvSpPr>
                <p:nvPr/>
              </p:nvSpPr>
              <p:spPr bwMode="auto">
                <a:xfrm>
                  <a:off x="4828908" y="3582663"/>
                  <a:ext cx="535971" cy="147128"/>
                </a:xfrm>
                <a:custGeom>
                  <a:avLst/>
                  <a:gdLst>
                    <a:gd name="T0" fmla="*/ 104 w 761"/>
                    <a:gd name="T1" fmla="*/ 209 h 209"/>
                    <a:gd name="T2" fmla="*/ 761 w 761"/>
                    <a:gd name="T3" fmla="*/ 209 h 209"/>
                    <a:gd name="T4" fmla="*/ 761 w 761"/>
                    <a:gd name="T5" fmla="*/ 0 h 209"/>
                    <a:gd name="T6" fmla="*/ 104 w 761"/>
                    <a:gd name="T7" fmla="*/ 0 h 209"/>
                    <a:gd name="T8" fmla="*/ 104 w 761"/>
                    <a:gd name="T9" fmla="*/ 0 h 209"/>
                    <a:gd name="T10" fmla="*/ 94 w 761"/>
                    <a:gd name="T11" fmla="*/ 0 h 209"/>
                    <a:gd name="T12" fmla="*/ 83 w 761"/>
                    <a:gd name="T13" fmla="*/ 2 h 209"/>
                    <a:gd name="T14" fmla="*/ 73 w 761"/>
                    <a:gd name="T15" fmla="*/ 4 h 209"/>
                    <a:gd name="T16" fmla="*/ 64 w 761"/>
                    <a:gd name="T17" fmla="*/ 8 h 209"/>
                    <a:gd name="T18" fmla="*/ 55 w 761"/>
                    <a:gd name="T19" fmla="*/ 12 h 209"/>
                    <a:gd name="T20" fmla="*/ 46 w 761"/>
                    <a:gd name="T21" fmla="*/ 17 h 209"/>
                    <a:gd name="T22" fmla="*/ 37 w 761"/>
                    <a:gd name="T23" fmla="*/ 23 h 209"/>
                    <a:gd name="T24" fmla="*/ 30 w 761"/>
                    <a:gd name="T25" fmla="*/ 30 h 209"/>
                    <a:gd name="T26" fmla="*/ 23 w 761"/>
                    <a:gd name="T27" fmla="*/ 37 h 209"/>
                    <a:gd name="T28" fmla="*/ 17 w 761"/>
                    <a:gd name="T29" fmla="*/ 45 h 209"/>
                    <a:gd name="T30" fmla="*/ 12 w 761"/>
                    <a:gd name="T31" fmla="*/ 54 h 209"/>
                    <a:gd name="T32" fmla="*/ 8 w 761"/>
                    <a:gd name="T33" fmla="*/ 63 h 209"/>
                    <a:gd name="T34" fmla="*/ 4 w 761"/>
                    <a:gd name="T35" fmla="*/ 74 h 209"/>
                    <a:gd name="T36" fmla="*/ 2 w 761"/>
                    <a:gd name="T37" fmla="*/ 83 h 209"/>
                    <a:gd name="T38" fmla="*/ 0 w 761"/>
                    <a:gd name="T39" fmla="*/ 94 h 209"/>
                    <a:gd name="T40" fmla="*/ 0 w 761"/>
                    <a:gd name="T41" fmla="*/ 104 h 209"/>
                    <a:gd name="T42" fmla="*/ 0 w 761"/>
                    <a:gd name="T43" fmla="*/ 104 h 209"/>
                    <a:gd name="T44" fmla="*/ 0 w 761"/>
                    <a:gd name="T45" fmla="*/ 115 h 209"/>
                    <a:gd name="T46" fmla="*/ 2 w 761"/>
                    <a:gd name="T47" fmla="*/ 125 h 209"/>
                    <a:gd name="T48" fmla="*/ 4 w 761"/>
                    <a:gd name="T49" fmla="*/ 135 h 209"/>
                    <a:gd name="T50" fmla="*/ 8 w 761"/>
                    <a:gd name="T51" fmla="*/ 146 h 209"/>
                    <a:gd name="T52" fmla="*/ 12 w 761"/>
                    <a:gd name="T53" fmla="*/ 155 h 209"/>
                    <a:gd name="T54" fmla="*/ 17 w 761"/>
                    <a:gd name="T55" fmla="*/ 163 h 209"/>
                    <a:gd name="T56" fmla="*/ 23 w 761"/>
                    <a:gd name="T57" fmla="*/ 171 h 209"/>
                    <a:gd name="T58" fmla="*/ 30 w 761"/>
                    <a:gd name="T59" fmla="*/ 179 h 209"/>
                    <a:gd name="T60" fmla="*/ 37 w 761"/>
                    <a:gd name="T61" fmla="*/ 185 h 209"/>
                    <a:gd name="T62" fmla="*/ 46 w 761"/>
                    <a:gd name="T63" fmla="*/ 191 h 209"/>
                    <a:gd name="T64" fmla="*/ 55 w 761"/>
                    <a:gd name="T65" fmla="*/ 196 h 209"/>
                    <a:gd name="T66" fmla="*/ 64 w 761"/>
                    <a:gd name="T67" fmla="*/ 201 h 209"/>
                    <a:gd name="T68" fmla="*/ 73 w 761"/>
                    <a:gd name="T69" fmla="*/ 204 h 209"/>
                    <a:gd name="T70" fmla="*/ 83 w 761"/>
                    <a:gd name="T71" fmla="*/ 207 h 209"/>
                    <a:gd name="T72" fmla="*/ 94 w 761"/>
                    <a:gd name="T73" fmla="*/ 208 h 209"/>
                    <a:gd name="T74" fmla="*/ 104 w 761"/>
                    <a:gd name="T75" fmla="*/ 209 h 209"/>
                    <a:gd name="T76" fmla="*/ 104 w 761"/>
                    <a:gd name="T7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09">
                      <a:moveTo>
                        <a:pt x="104" y="209"/>
                      </a:moveTo>
                      <a:lnTo>
                        <a:pt x="761" y="209"/>
                      </a:lnTo>
                      <a:lnTo>
                        <a:pt x="761" y="0"/>
                      </a:lnTo>
                      <a:lnTo>
                        <a:pt x="104" y="0"/>
                      </a:lnTo>
                      <a:lnTo>
                        <a:pt x="104" y="0"/>
                      </a:lnTo>
                      <a:lnTo>
                        <a:pt x="94" y="0"/>
                      </a:lnTo>
                      <a:lnTo>
                        <a:pt x="83" y="2"/>
                      </a:lnTo>
                      <a:lnTo>
                        <a:pt x="73" y="4"/>
                      </a:lnTo>
                      <a:lnTo>
                        <a:pt x="64" y="8"/>
                      </a:lnTo>
                      <a:lnTo>
                        <a:pt x="55" y="12"/>
                      </a:lnTo>
                      <a:lnTo>
                        <a:pt x="46" y="17"/>
                      </a:lnTo>
                      <a:lnTo>
                        <a:pt x="37" y="23"/>
                      </a:lnTo>
                      <a:lnTo>
                        <a:pt x="30" y="30"/>
                      </a:lnTo>
                      <a:lnTo>
                        <a:pt x="23" y="37"/>
                      </a:lnTo>
                      <a:lnTo>
                        <a:pt x="17" y="45"/>
                      </a:lnTo>
                      <a:lnTo>
                        <a:pt x="12" y="54"/>
                      </a:lnTo>
                      <a:lnTo>
                        <a:pt x="8" y="63"/>
                      </a:lnTo>
                      <a:lnTo>
                        <a:pt x="4" y="74"/>
                      </a:lnTo>
                      <a:lnTo>
                        <a:pt x="2" y="83"/>
                      </a:lnTo>
                      <a:lnTo>
                        <a:pt x="0" y="94"/>
                      </a:lnTo>
                      <a:lnTo>
                        <a:pt x="0" y="104"/>
                      </a:lnTo>
                      <a:lnTo>
                        <a:pt x="0" y="104"/>
                      </a:lnTo>
                      <a:lnTo>
                        <a:pt x="0" y="115"/>
                      </a:lnTo>
                      <a:lnTo>
                        <a:pt x="2" y="125"/>
                      </a:lnTo>
                      <a:lnTo>
                        <a:pt x="4" y="135"/>
                      </a:lnTo>
                      <a:lnTo>
                        <a:pt x="8" y="146"/>
                      </a:lnTo>
                      <a:lnTo>
                        <a:pt x="12" y="155"/>
                      </a:lnTo>
                      <a:lnTo>
                        <a:pt x="17" y="163"/>
                      </a:lnTo>
                      <a:lnTo>
                        <a:pt x="23" y="171"/>
                      </a:lnTo>
                      <a:lnTo>
                        <a:pt x="30" y="179"/>
                      </a:lnTo>
                      <a:lnTo>
                        <a:pt x="37" y="185"/>
                      </a:lnTo>
                      <a:lnTo>
                        <a:pt x="46" y="191"/>
                      </a:lnTo>
                      <a:lnTo>
                        <a:pt x="55" y="196"/>
                      </a:lnTo>
                      <a:lnTo>
                        <a:pt x="64" y="201"/>
                      </a:lnTo>
                      <a:lnTo>
                        <a:pt x="73" y="204"/>
                      </a:lnTo>
                      <a:lnTo>
                        <a:pt x="83" y="207"/>
                      </a:lnTo>
                      <a:lnTo>
                        <a:pt x="94" y="208"/>
                      </a:lnTo>
                      <a:lnTo>
                        <a:pt x="104" y="209"/>
                      </a:lnTo>
                      <a:lnTo>
                        <a:pt x="104" y="20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9" name="Freeform 13">
                  <a:extLst>
                    <a:ext uri="{FF2B5EF4-FFF2-40B4-BE49-F238E27FC236}">
                      <a16:creationId xmlns:a16="http://schemas.microsoft.com/office/drawing/2014/main" id="{E47F0813-879E-4F0B-B11C-AEE7E695FD87}"/>
                    </a:ext>
                  </a:extLst>
                </p:cNvPr>
                <p:cNvSpPr>
                  <a:spLocks/>
                </p:cNvSpPr>
                <p:nvPr/>
              </p:nvSpPr>
              <p:spPr bwMode="auto">
                <a:xfrm>
                  <a:off x="5480476" y="3288406"/>
                  <a:ext cx="483422" cy="441385"/>
                </a:xfrm>
                <a:custGeom>
                  <a:avLst/>
                  <a:gdLst>
                    <a:gd name="T0" fmla="*/ 0 w 698"/>
                    <a:gd name="T1" fmla="*/ 0 h 624"/>
                    <a:gd name="T2" fmla="*/ 0 w 698"/>
                    <a:gd name="T3" fmla="*/ 624 h 624"/>
                    <a:gd name="T4" fmla="*/ 698 w 698"/>
                    <a:gd name="T5" fmla="*/ 624 h 624"/>
                    <a:gd name="T6" fmla="*/ 698 w 698"/>
                    <a:gd name="T7" fmla="*/ 0 h 624"/>
                    <a:gd name="T8" fmla="*/ 6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6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40" name="Freeform 14">
                  <a:extLst>
                    <a:ext uri="{FF2B5EF4-FFF2-40B4-BE49-F238E27FC236}">
                      <a16:creationId xmlns:a16="http://schemas.microsoft.com/office/drawing/2014/main" id="{1BC76F1D-A716-4D7E-97E8-AB8782FEFEFB}"/>
                    </a:ext>
                  </a:extLst>
                </p:cNvPr>
                <p:cNvSpPr>
                  <a:spLocks/>
                </p:cNvSpPr>
                <p:nvPr/>
              </p:nvSpPr>
              <p:spPr bwMode="auto">
                <a:xfrm>
                  <a:off x="4870944" y="4160671"/>
                  <a:ext cx="493934" cy="430879"/>
                </a:xfrm>
                <a:custGeom>
                  <a:avLst/>
                  <a:gdLst>
                    <a:gd name="T0" fmla="*/ 0 w 697"/>
                    <a:gd name="T1" fmla="*/ 0 h 624"/>
                    <a:gd name="T2" fmla="*/ 0 w 697"/>
                    <a:gd name="T3" fmla="*/ 624 h 624"/>
                    <a:gd name="T4" fmla="*/ 697 w 697"/>
                    <a:gd name="T5" fmla="*/ 624 h 624"/>
                    <a:gd name="T6" fmla="*/ 697 w 697"/>
                    <a:gd name="T7" fmla="*/ 0 h 624"/>
                    <a:gd name="T8" fmla="*/ 48 w 697"/>
                    <a:gd name="T9" fmla="*/ 0 h 624"/>
                    <a:gd name="T10" fmla="*/ 0 w 697"/>
                    <a:gd name="T11" fmla="*/ 0 h 624"/>
                  </a:gdLst>
                  <a:ahLst/>
                  <a:cxnLst>
                    <a:cxn ang="0">
                      <a:pos x="T0" y="T1"/>
                    </a:cxn>
                    <a:cxn ang="0">
                      <a:pos x="T2" y="T3"/>
                    </a:cxn>
                    <a:cxn ang="0">
                      <a:pos x="T4" y="T5"/>
                    </a:cxn>
                    <a:cxn ang="0">
                      <a:pos x="T6" y="T7"/>
                    </a:cxn>
                    <a:cxn ang="0">
                      <a:pos x="T8" y="T9"/>
                    </a:cxn>
                    <a:cxn ang="0">
                      <a:pos x="T10" y="T11"/>
                    </a:cxn>
                  </a:cxnLst>
                  <a:rect l="0" t="0" r="r" b="b"/>
                  <a:pathLst>
                    <a:path w="697" h="624">
                      <a:moveTo>
                        <a:pt x="0" y="0"/>
                      </a:moveTo>
                      <a:lnTo>
                        <a:pt x="0" y="624"/>
                      </a:lnTo>
                      <a:lnTo>
                        <a:pt x="697" y="624"/>
                      </a:lnTo>
                      <a:lnTo>
                        <a:pt x="697" y="0"/>
                      </a:lnTo>
                      <a:lnTo>
                        <a:pt x="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nvGrpSpPr>
            <p:cNvPr id="120" name="Grupa 119">
              <a:extLst>
                <a:ext uri="{FF2B5EF4-FFF2-40B4-BE49-F238E27FC236}">
                  <a16:creationId xmlns:a16="http://schemas.microsoft.com/office/drawing/2014/main" id="{FBA48251-87F8-4F3E-8CE7-D24A82AB7161}"/>
                </a:ext>
              </a:extLst>
            </p:cNvPr>
            <p:cNvGrpSpPr/>
            <p:nvPr/>
          </p:nvGrpSpPr>
          <p:grpSpPr>
            <a:xfrm>
              <a:off x="2916238" y="2636837"/>
              <a:ext cx="1765541" cy="2354055"/>
              <a:chOff x="2916238" y="2636837"/>
              <a:chExt cx="1765541" cy="2354055"/>
            </a:xfrm>
            <a:grpFill/>
          </p:grpSpPr>
          <p:sp>
            <p:nvSpPr>
              <p:cNvPr id="121" name="Freeform 6">
                <a:extLst>
                  <a:ext uri="{FF2B5EF4-FFF2-40B4-BE49-F238E27FC236}">
                    <a16:creationId xmlns:a16="http://schemas.microsoft.com/office/drawing/2014/main" id="{8FE773AC-B049-47AB-896F-BDEF4A153D60}"/>
                  </a:ext>
                </a:extLst>
              </p:cNvPr>
              <p:cNvSpPr>
                <a:spLocks noEditPoints="1"/>
              </p:cNvSpPr>
              <p:nvPr/>
            </p:nvSpPr>
            <p:spPr bwMode="auto">
              <a:xfrm>
                <a:off x="2916238" y="2636837"/>
                <a:ext cx="1765541" cy="2354055"/>
              </a:xfrm>
              <a:custGeom>
                <a:avLst/>
                <a:gdLst>
                  <a:gd name="T0" fmla="*/ 273 w 2514"/>
                  <a:gd name="T1" fmla="*/ 1 h 3360"/>
                  <a:gd name="T2" fmla="*/ 216 w 2514"/>
                  <a:gd name="T3" fmla="*/ 10 h 3360"/>
                  <a:gd name="T4" fmla="*/ 163 w 2514"/>
                  <a:gd name="T5" fmla="*/ 30 h 3360"/>
                  <a:gd name="T6" fmla="*/ 115 w 2514"/>
                  <a:gd name="T7" fmla="*/ 61 h 3360"/>
                  <a:gd name="T8" fmla="*/ 75 w 2514"/>
                  <a:gd name="T9" fmla="*/ 99 h 3360"/>
                  <a:gd name="T10" fmla="*/ 41 w 2514"/>
                  <a:gd name="T11" fmla="*/ 146 h 3360"/>
                  <a:gd name="T12" fmla="*/ 17 w 2514"/>
                  <a:gd name="T13" fmla="*/ 199 h 3360"/>
                  <a:gd name="T14" fmla="*/ 3 w 2514"/>
                  <a:gd name="T15" fmla="*/ 256 h 3360"/>
                  <a:gd name="T16" fmla="*/ 0 w 2514"/>
                  <a:gd name="T17" fmla="*/ 1526 h 3360"/>
                  <a:gd name="T18" fmla="*/ 0 w 2514"/>
                  <a:gd name="T19" fmla="*/ 3073 h 3360"/>
                  <a:gd name="T20" fmla="*/ 9 w 2514"/>
                  <a:gd name="T21" fmla="*/ 3133 h 3360"/>
                  <a:gd name="T22" fmla="*/ 28 w 2514"/>
                  <a:gd name="T23" fmla="*/ 3189 h 3360"/>
                  <a:gd name="T24" fmla="*/ 58 w 2514"/>
                  <a:gd name="T25" fmla="*/ 3238 h 3360"/>
                  <a:gd name="T26" fmla="*/ 94 w 2514"/>
                  <a:gd name="T27" fmla="*/ 3281 h 3360"/>
                  <a:gd name="T28" fmla="*/ 139 w 2514"/>
                  <a:gd name="T29" fmla="*/ 3315 h 3360"/>
                  <a:gd name="T30" fmla="*/ 189 w 2514"/>
                  <a:gd name="T31" fmla="*/ 3341 h 3360"/>
                  <a:gd name="T32" fmla="*/ 244 w 2514"/>
                  <a:gd name="T33" fmla="*/ 3356 h 3360"/>
                  <a:gd name="T34" fmla="*/ 2225 w 2514"/>
                  <a:gd name="T35" fmla="*/ 3360 h 3360"/>
                  <a:gd name="T36" fmla="*/ 2270 w 2514"/>
                  <a:gd name="T37" fmla="*/ 3356 h 3360"/>
                  <a:gd name="T38" fmla="*/ 2325 w 2514"/>
                  <a:gd name="T39" fmla="*/ 3341 h 3360"/>
                  <a:gd name="T40" fmla="*/ 2375 w 2514"/>
                  <a:gd name="T41" fmla="*/ 3315 h 3360"/>
                  <a:gd name="T42" fmla="*/ 2420 w 2514"/>
                  <a:gd name="T43" fmla="*/ 3281 h 3360"/>
                  <a:gd name="T44" fmla="*/ 2457 w 2514"/>
                  <a:gd name="T45" fmla="*/ 3238 h 3360"/>
                  <a:gd name="T46" fmla="*/ 2485 w 2514"/>
                  <a:gd name="T47" fmla="*/ 3189 h 3360"/>
                  <a:gd name="T48" fmla="*/ 2504 w 2514"/>
                  <a:gd name="T49" fmla="*/ 3133 h 3360"/>
                  <a:gd name="T50" fmla="*/ 2514 w 2514"/>
                  <a:gd name="T51" fmla="*/ 3073 h 3360"/>
                  <a:gd name="T52" fmla="*/ 2514 w 2514"/>
                  <a:gd name="T53" fmla="*/ 302 h 3360"/>
                  <a:gd name="T54" fmla="*/ 2511 w 2514"/>
                  <a:gd name="T55" fmla="*/ 256 h 3360"/>
                  <a:gd name="T56" fmla="*/ 2496 w 2514"/>
                  <a:gd name="T57" fmla="*/ 199 h 3360"/>
                  <a:gd name="T58" fmla="*/ 2472 w 2514"/>
                  <a:gd name="T59" fmla="*/ 146 h 3360"/>
                  <a:gd name="T60" fmla="*/ 2439 w 2514"/>
                  <a:gd name="T61" fmla="*/ 99 h 3360"/>
                  <a:gd name="T62" fmla="*/ 2398 w 2514"/>
                  <a:gd name="T63" fmla="*/ 61 h 3360"/>
                  <a:gd name="T64" fmla="*/ 2351 w 2514"/>
                  <a:gd name="T65" fmla="*/ 30 h 3360"/>
                  <a:gd name="T66" fmla="*/ 2298 w 2514"/>
                  <a:gd name="T67" fmla="*/ 10 h 3360"/>
                  <a:gd name="T68" fmla="*/ 2241 w 2514"/>
                  <a:gd name="T69" fmla="*/ 1 h 3360"/>
                  <a:gd name="T70" fmla="*/ 2304 w 2514"/>
                  <a:gd name="T71" fmla="*/ 1785 h 3360"/>
                  <a:gd name="T72" fmla="*/ 2303 w 2514"/>
                  <a:gd name="T73" fmla="*/ 3076 h 3360"/>
                  <a:gd name="T74" fmla="*/ 2291 w 2514"/>
                  <a:gd name="T75" fmla="*/ 3109 h 3360"/>
                  <a:gd name="T76" fmla="*/ 2270 w 2514"/>
                  <a:gd name="T77" fmla="*/ 3134 h 3360"/>
                  <a:gd name="T78" fmla="*/ 2242 w 2514"/>
                  <a:gd name="T79" fmla="*/ 3148 h 3360"/>
                  <a:gd name="T80" fmla="*/ 288 w 2514"/>
                  <a:gd name="T81" fmla="*/ 3149 h 3360"/>
                  <a:gd name="T82" fmla="*/ 258 w 2514"/>
                  <a:gd name="T83" fmla="*/ 3142 h 3360"/>
                  <a:gd name="T84" fmla="*/ 233 w 2514"/>
                  <a:gd name="T85" fmla="*/ 3123 h 3360"/>
                  <a:gd name="T86" fmla="*/ 215 w 2514"/>
                  <a:gd name="T87" fmla="*/ 3094 h 3360"/>
                  <a:gd name="T88" fmla="*/ 209 w 2514"/>
                  <a:gd name="T89" fmla="*/ 3058 h 3360"/>
                  <a:gd name="T90" fmla="*/ 209 w 2514"/>
                  <a:gd name="T91" fmla="*/ 302 h 3360"/>
                  <a:gd name="T92" fmla="*/ 215 w 2514"/>
                  <a:gd name="T93" fmla="*/ 266 h 3360"/>
                  <a:gd name="T94" fmla="*/ 233 w 2514"/>
                  <a:gd name="T95" fmla="*/ 237 h 3360"/>
                  <a:gd name="T96" fmla="*/ 258 w 2514"/>
                  <a:gd name="T97" fmla="*/ 218 h 3360"/>
                  <a:gd name="T98" fmla="*/ 288 w 2514"/>
                  <a:gd name="T99" fmla="*/ 210 h 3360"/>
                  <a:gd name="T100" fmla="*/ 2242 w 2514"/>
                  <a:gd name="T101" fmla="*/ 212 h 3360"/>
                  <a:gd name="T102" fmla="*/ 2270 w 2514"/>
                  <a:gd name="T103" fmla="*/ 226 h 3360"/>
                  <a:gd name="T104" fmla="*/ 2291 w 2514"/>
                  <a:gd name="T105" fmla="*/ 250 h 3360"/>
                  <a:gd name="T106" fmla="*/ 2303 w 2514"/>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4" h="3360">
                    <a:moveTo>
                      <a:pt x="2225" y="0"/>
                    </a:moveTo>
                    <a:lnTo>
                      <a:pt x="288" y="0"/>
                    </a:lnTo>
                    <a:lnTo>
                      <a:pt x="288" y="0"/>
                    </a:lnTo>
                    <a:lnTo>
                      <a:pt x="273" y="1"/>
                    </a:lnTo>
                    <a:lnTo>
                      <a:pt x="259" y="2"/>
                    </a:lnTo>
                    <a:lnTo>
                      <a:pt x="244" y="4"/>
                    </a:lnTo>
                    <a:lnTo>
                      <a:pt x="230" y="6"/>
                    </a:lnTo>
                    <a:lnTo>
                      <a:pt x="216" y="10"/>
                    </a:lnTo>
                    <a:lnTo>
                      <a:pt x="202" y="14"/>
                    </a:lnTo>
                    <a:lnTo>
                      <a:pt x="189" y="18"/>
                    </a:lnTo>
                    <a:lnTo>
                      <a:pt x="176" y="24"/>
                    </a:lnTo>
                    <a:lnTo>
                      <a:pt x="163" y="30"/>
                    </a:lnTo>
                    <a:lnTo>
                      <a:pt x="151" y="36"/>
                    </a:lnTo>
                    <a:lnTo>
                      <a:pt x="139" y="44"/>
                    </a:lnTo>
                    <a:lnTo>
                      <a:pt x="127" y="52"/>
                    </a:lnTo>
                    <a:lnTo>
                      <a:pt x="115" y="61"/>
                    </a:lnTo>
                    <a:lnTo>
                      <a:pt x="105" y="69"/>
                    </a:lnTo>
                    <a:lnTo>
                      <a:pt x="94" y="79"/>
                    </a:lnTo>
                    <a:lnTo>
                      <a:pt x="84" y="89"/>
                    </a:lnTo>
                    <a:lnTo>
                      <a:pt x="75" y="99"/>
                    </a:lnTo>
                    <a:lnTo>
                      <a:pt x="66" y="110"/>
                    </a:lnTo>
                    <a:lnTo>
                      <a:pt x="58" y="122"/>
                    </a:lnTo>
                    <a:lnTo>
                      <a:pt x="50" y="134"/>
                    </a:lnTo>
                    <a:lnTo>
                      <a:pt x="41" y="146"/>
                    </a:lnTo>
                    <a:lnTo>
                      <a:pt x="34" y="158"/>
                    </a:lnTo>
                    <a:lnTo>
                      <a:pt x="28" y="171"/>
                    </a:lnTo>
                    <a:lnTo>
                      <a:pt x="22" y="184"/>
                    </a:lnTo>
                    <a:lnTo>
                      <a:pt x="17" y="199"/>
                    </a:lnTo>
                    <a:lnTo>
                      <a:pt x="13" y="213"/>
                    </a:lnTo>
                    <a:lnTo>
                      <a:pt x="9" y="227"/>
                    </a:lnTo>
                    <a:lnTo>
                      <a:pt x="6" y="241"/>
                    </a:lnTo>
                    <a:lnTo>
                      <a:pt x="3" y="256"/>
                    </a:lnTo>
                    <a:lnTo>
                      <a:pt x="1" y="272"/>
                    </a:lnTo>
                    <a:lnTo>
                      <a:pt x="0" y="287"/>
                    </a:lnTo>
                    <a:lnTo>
                      <a:pt x="0" y="302"/>
                    </a:lnTo>
                    <a:lnTo>
                      <a:pt x="0" y="1526"/>
                    </a:lnTo>
                    <a:lnTo>
                      <a:pt x="0" y="1785"/>
                    </a:lnTo>
                    <a:lnTo>
                      <a:pt x="0" y="3058"/>
                    </a:lnTo>
                    <a:lnTo>
                      <a:pt x="0" y="3058"/>
                    </a:lnTo>
                    <a:lnTo>
                      <a:pt x="0" y="3073"/>
                    </a:lnTo>
                    <a:lnTo>
                      <a:pt x="1" y="3088"/>
                    </a:lnTo>
                    <a:lnTo>
                      <a:pt x="3" y="3104"/>
                    </a:lnTo>
                    <a:lnTo>
                      <a:pt x="6" y="3119"/>
                    </a:lnTo>
                    <a:lnTo>
                      <a:pt x="9" y="3133"/>
                    </a:lnTo>
                    <a:lnTo>
                      <a:pt x="13" y="3147"/>
                    </a:lnTo>
                    <a:lnTo>
                      <a:pt x="17" y="3161"/>
                    </a:lnTo>
                    <a:lnTo>
                      <a:pt x="22" y="3176"/>
                    </a:lnTo>
                    <a:lnTo>
                      <a:pt x="28" y="3189"/>
                    </a:lnTo>
                    <a:lnTo>
                      <a:pt x="34" y="3202"/>
                    </a:lnTo>
                    <a:lnTo>
                      <a:pt x="41" y="3214"/>
                    </a:lnTo>
                    <a:lnTo>
                      <a:pt x="50" y="3226"/>
                    </a:lnTo>
                    <a:lnTo>
                      <a:pt x="58" y="3238"/>
                    </a:lnTo>
                    <a:lnTo>
                      <a:pt x="66" y="3250"/>
                    </a:lnTo>
                    <a:lnTo>
                      <a:pt x="75" y="3261"/>
                    </a:lnTo>
                    <a:lnTo>
                      <a:pt x="84" y="3271"/>
                    </a:lnTo>
                    <a:lnTo>
                      <a:pt x="94" y="3281"/>
                    </a:lnTo>
                    <a:lnTo>
                      <a:pt x="105" y="3290"/>
                    </a:lnTo>
                    <a:lnTo>
                      <a:pt x="115" y="3299"/>
                    </a:lnTo>
                    <a:lnTo>
                      <a:pt x="127" y="3308"/>
                    </a:lnTo>
                    <a:lnTo>
                      <a:pt x="139" y="3315"/>
                    </a:lnTo>
                    <a:lnTo>
                      <a:pt x="151" y="3324"/>
                    </a:lnTo>
                    <a:lnTo>
                      <a:pt x="163" y="3330"/>
                    </a:lnTo>
                    <a:lnTo>
                      <a:pt x="176" y="3336"/>
                    </a:lnTo>
                    <a:lnTo>
                      <a:pt x="189" y="3341"/>
                    </a:lnTo>
                    <a:lnTo>
                      <a:pt x="202" y="3346"/>
                    </a:lnTo>
                    <a:lnTo>
                      <a:pt x="216" y="3350"/>
                    </a:lnTo>
                    <a:lnTo>
                      <a:pt x="230" y="3354"/>
                    </a:lnTo>
                    <a:lnTo>
                      <a:pt x="244" y="3356"/>
                    </a:lnTo>
                    <a:lnTo>
                      <a:pt x="259" y="3358"/>
                    </a:lnTo>
                    <a:lnTo>
                      <a:pt x="273" y="3359"/>
                    </a:lnTo>
                    <a:lnTo>
                      <a:pt x="288" y="3360"/>
                    </a:lnTo>
                    <a:lnTo>
                      <a:pt x="2225" y="3360"/>
                    </a:lnTo>
                    <a:lnTo>
                      <a:pt x="2225" y="3360"/>
                    </a:lnTo>
                    <a:lnTo>
                      <a:pt x="2241" y="3359"/>
                    </a:lnTo>
                    <a:lnTo>
                      <a:pt x="2256" y="3358"/>
                    </a:lnTo>
                    <a:lnTo>
                      <a:pt x="2270" y="3356"/>
                    </a:lnTo>
                    <a:lnTo>
                      <a:pt x="2284" y="3354"/>
                    </a:lnTo>
                    <a:lnTo>
                      <a:pt x="2298" y="3350"/>
                    </a:lnTo>
                    <a:lnTo>
                      <a:pt x="2311" y="3346"/>
                    </a:lnTo>
                    <a:lnTo>
                      <a:pt x="2325" y="3341"/>
                    </a:lnTo>
                    <a:lnTo>
                      <a:pt x="2338" y="3336"/>
                    </a:lnTo>
                    <a:lnTo>
                      <a:pt x="2351" y="3330"/>
                    </a:lnTo>
                    <a:lnTo>
                      <a:pt x="2363" y="3324"/>
                    </a:lnTo>
                    <a:lnTo>
                      <a:pt x="2375" y="3315"/>
                    </a:lnTo>
                    <a:lnTo>
                      <a:pt x="2387" y="3308"/>
                    </a:lnTo>
                    <a:lnTo>
                      <a:pt x="2398" y="3299"/>
                    </a:lnTo>
                    <a:lnTo>
                      <a:pt x="2409" y="3290"/>
                    </a:lnTo>
                    <a:lnTo>
                      <a:pt x="2420" y="3281"/>
                    </a:lnTo>
                    <a:lnTo>
                      <a:pt x="2430" y="3271"/>
                    </a:lnTo>
                    <a:lnTo>
                      <a:pt x="2439" y="3261"/>
                    </a:lnTo>
                    <a:lnTo>
                      <a:pt x="2448" y="3250"/>
                    </a:lnTo>
                    <a:lnTo>
                      <a:pt x="2457" y="3238"/>
                    </a:lnTo>
                    <a:lnTo>
                      <a:pt x="2465" y="3226"/>
                    </a:lnTo>
                    <a:lnTo>
                      <a:pt x="2472" y="3214"/>
                    </a:lnTo>
                    <a:lnTo>
                      <a:pt x="2479" y="3202"/>
                    </a:lnTo>
                    <a:lnTo>
                      <a:pt x="2485" y="3189"/>
                    </a:lnTo>
                    <a:lnTo>
                      <a:pt x="2491" y="3176"/>
                    </a:lnTo>
                    <a:lnTo>
                      <a:pt x="2496" y="3161"/>
                    </a:lnTo>
                    <a:lnTo>
                      <a:pt x="2501" y="3147"/>
                    </a:lnTo>
                    <a:lnTo>
                      <a:pt x="2504" y="3133"/>
                    </a:lnTo>
                    <a:lnTo>
                      <a:pt x="2509" y="3119"/>
                    </a:lnTo>
                    <a:lnTo>
                      <a:pt x="2511" y="3104"/>
                    </a:lnTo>
                    <a:lnTo>
                      <a:pt x="2513" y="3088"/>
                    </a:lnTo>
                    <a:lnTo>
                      <a:pt x="2514" y="3073"/>
                    </a:lnTo>
                    <a:lnTo>
                      <a:pt x="2514" y="3058"/>
                    </a:lnTo>
                    <a:lnTo>
                      <a:pt x="2514" y="1785"/>
                    </a:lnTo>
                    <a:lnTo>
                      <a:pt x="2514" y="1526"/>
                    </a:lnTo>
                    <a:lnTo>
                      <a:pt x="2514" y="302"/>
                    </a:lnTo>
                    <a:lnTo>
                      <a:pt x="2514" y="302"/>
                    </a:lnTo>
                    <a:lnTo>
                      <a:pt x="2514" y="287"/>
                    </a:lnTo>
                    <a:lnTo>
                      <a:pt x="2513" y="272"/>
                    </a:lnTo>
                    <a:lnTo>
                      <a:pt x="2511" y="256"/>
                    </a:lnTo>
                    <a:lnTo>
                      <a:pt x="2509" y="241"/>
                    </a:lnTo>
                    <a:lnTo>
                      <a:pt x="2504" y="227"/>
                    </a:lnTo>
                    <a:lnTo>
                      <a:pt x="2501" y="213"/>
                    </a:lnTo>
                    <a:lnTo>
                      <a:pt x="2496" y="199"/>
                    </a:lnTo>
                    <a:lnTo>
                      <a:pt x="2491" y="184"/>
                    </a:lnTo>
                    <a:lnTo>
                      <a:pt x="2485" y="171"/>
                    </a:lnTo>
                    <a:lnTo>
                      <a:pt x="2479" y="158"/>
                    </a:lnTo>
                    <a:lnTo>
                      <a:pt x="2472" y="146"/>
                    </a:lnTo>
                    <a:lnTo>
                      <a:pt x="2465" y="134"/>
                    </a:lnTo>
                    <a:lnTo>
                      <a:pt x="2457" y="122"/>
                    </a:lnTo>
                    <a:lnTo>
                      <a:pt x="2448" y="110"/>
                    </a:lnTo>
                    <a:lnTo>
                      <a:pt x="2439" y="99"/>
                    </a:lnTo>
                    <a:lnTo>
                      <a:pt x="2430" y="89"/>
                    </a:lnTo>
                    <a:lnTo>
                      <a:pt x="2420" y="79"/>
                    </a:lnTo>
                    <a:lnTo>
                      <a:pt x="2409" y="69"/>
                    </a:lnTo>
                    <a:lnTo>
                      <a:pt x="2398" y="61"/>
                    </a:lnTo>
                    <a:lnTo>
                      <a:pt x="2387" y="52"/>
                    </a:lnTo>
                    <a:lnTo>
                      <a:pt x="2375" y="44"/>
                    </a:lnTo>
                    <a:lnTo>
                      <a:pt x="2363" y="36"/>
                    </a:lnTo>
                    <a:lnTo>
                      <a:pt x="2351" y="30"/>
                    </a:lnTo>
                    <a:lnTo>
                      <a:pt x="2338" y="24"/>
                    </a:lnTo>
                    <a:lnTo>
                      <a:pt x="2325" y="18"/>
                    </a:lnTo>
                    <a:lnTo>
                      <a:pt x="2311" y="14"/>
                    </a:lnTo>
                    <a:lnTo>
                      <a:pt x="2298" y="10"/>
                    </a:lnTo>
                    <a:lnTo>
                      <a:pt x="2284" y="6"/>
                    </a:lnTo>
                    <a:lnTo>
                      <a:pt x="2270" y="4"/>
                    </a:lnTo>
                    <a:lnTo>
                      <a:pt x="2256" y="2"/>
                    </a:lnTo>
                    <a:lnTo>
                      <a:pt x="2241" y="1"/>
                    </a:lnTo>
                    <a:lnTo>
                      <a:pt x="2225" y="0"/>
                    </a:lnTo>
                    <a:lnTo>
                      <a:pt x="2225" y="0"/>
                    </a:lnTo>
                    <a:close/>
                    <a:moveTo>
                      <a:pt x="2304" y="1526"/>
                    </a:moveTo>
                    <a:lnTo>
                      <a:pt x="2304" y="1785"/>
                    </a:lnTo>
                    <a:lnTo>
                      <a:pt x="2304" y="3058"/>
                    </a:lnTo>
                    <a:lnTo>
                      <a:pt x="2304" y="3058"/>
                    </a:lnTo>
                    <a:lnTo>
                      <a:pt x="2304" y="3067"/>
                    </a:lnTo>
                    <a:lnTo>
                      <a:pt x="2303" y="3076"/>
                    </a:lnTo>
                    <a:lnTo>
                      <a:pt x="2301" y="3085"/>
                    </a:lnTo>
                    <a:lnTo>
                      <a:pt x="2298" y="3094"/>
                    </a:lnTo>
                    <a:lnTo>
                      <a:pt x="2295" y="3102"/>
                    </a:lnTo>
                    <a:lnTo>
                      <a:pt x="2291" y="3109"/>
                    </a:lnTo>
                    <a:lnTo>
                      <a:pt x="2286" y="3116"/>
                    </a:lnTo>
                    <a:lnTo>
                      <a:pt x="2281" y="3123"/>
                    </a:lnTo>
                    <a:lnTo>
                      <a:pt x="2276" y="3129"/>
                    </a:lnTo>
                    <a:lnTo>
                      <a:pt x="2270" y="3134"/>
                    </a:lnTo>
                    <a:lnTo>
                      <a:pt x="2263" y="3138"/>
                    </a:lnTo>
                    <a:lnTo>
                      <a:pt x="2257" y="3142"/>
                    </a:lnTo>
                    <a:lnTo>
                      <a:pt x="2250" y="3145"/>
                    </a:lnTo>
                    <a:lnTo>
                      <a:pt x="2242" y="3148"/>
                    </a:lnTo>
                    <a:lnTo>
                      <a:pt x="2234" y="3149"/>
                    </a:lnTo>
                    <a:lnTo>
                      <a:pt x="2225" y="3149"/>
                    </a:lnTo>
                    <a:lnTo>
                      <a:pt x="288" y="3149"/>
                    </a:lnTo>
                    <a:lnTo>
                      <a:pt x="288" y="3149"/>
                    </a:lnTo>
                    <a:lnTo>
                      <a:pt x="280" y="3149"/>
                    </a:lnTo>
                    <a:lnTo>
                      <a:pt x="272" y="3148"/>
                    </a:lnTo>
                    <a:lnTo>
                      <a:pt x="265" y="3145"/>
                    </a:lnTo>
                    <a:lnTo>
                      <a:pt x="258" y="3142"/>
                    </a:lnTo>
                    <a:lnTo>
                      <a:pt x="251" y="3138"/>
                    </a:lnTo>
                    <a:lnTo>
                      <a:pt x="244" y="3134"/>
                    </a:lnTo>
                    <a:lnTo>
                      <a:pt x="238" y="3129"/>
                    </a:lnTo>
                    <a:lnTo>
                      <a:pt x="233" y="3123"/>
                    </a:lnTo>
                    <a:lnTo>
                      <a:pt x="227" y="3116"/>
                    </a:lnTo>
                    <a:lnTo>
                      <a:pt x="222" y="3109"/>
                    </a:lnTo>
                    <a:lnTo>
                      <a:pt x="219" y="3102"/>
                    </a:lnTo>
                    <a:lnTo>
                      <a:pt x="215" y="3094"/>
                    </a:lnTo>
                    <a:lnTo>
                      <a:pt x="213" y="3085"/>
                    </a:lnTo>
                    <a:lnTo>
                      <a:pt x="211" y="3076"/>
                    </a:lnTo>
                    <a:lnTo>
                      <a:pt x="210" y="3067"/>
                    </a:lnTo>
                    <a:lnTo>
                      <a:pt x="209" y="3058"/>
                    </a:lnTo>
                    <a:lnTo>
                      <a:pt x="209" y="1526"/>
                    </a:lnTo>
                    <a:lnTo>
                      <a:pt x="209" y="1526"/>
                    </a:lnTo>
                    <a:lnTo>
                      <a:pt x="209" y="302"/>
                    </a:lnTo>
                    <a:lnTo>
                      <a:pt x="209" y="302"/>
                    </a:lnTo>
                    <a:lnTo>
                      <a:pt x="210" y="293"/>
                    </a:lnTo>
                    <a:lnTo>
                      <a:pt x="211" y="284"/>
                    </a:lnTo>
                    <a:lnTo>
                      <a:pt x="213" y="275"/>
                    </a:lnTo>
                    <a:lnTo>
                      <a:pt x="215" y="266"/>
                    </a:lnTo>
                    <a:lnTo>
                      <a:pt x="219" y="258"/>
                    </a:lnTo>
                    <a:lnTo>
                      <a:pt x="222" y="250"/>
                    </a:lnTo>
                    <a:lnTo>
                      <a:pt x="227" y="243"/>
                    </a:lnTo>
                    <a:lnTo>
                      <a:pt x="233" y="237"/>
                    </a:lnTo>
                    <a:lnTo>
                      <a:pt x="238" y="231"/>
                    </a:lnTo>
                    <a:lnTo>
                      <a:pt x="244" y="226"/>
                    </a:lnTo>
                    <a:lnTo>
                      <a:pt x="251" y="221"/>
                    </a:lnTo>
                    <a:lnTo>
                      <a:pt x="258" y="218"/>
                    </a:lnTo>
                    <a:lnTo>
                      <a:pt x="265" y="215"/>
                    </a:lnTo>
                    <a:lnTo>
                      <a:pt x="272" y="212"/>
                    </a:lnTo>
                    <a:lnTo>
                      <a:pt x="280" y="211"/>
                    </a:lnTo>
                    <a:lnTo>
                      <a:pt x="288" y="210"/>
                    </a:lnTo>
                    <a:lnTo>
                      <a:pt x="2225" y="210"/>
                    </a:lnTo>
                    <a:lnTo>
                      <a:pt x="2225" y="210"/>
                    </a:lnTo>
                    <a:lnTo>
                      <a:pt x="2234" y="211"/>
                    </a:lnTo>
                    <a:lnTo>
                      <a:pt x="2242" y="212"/>
                    </a:lnTo>
                    <a:lnTo>
                      <a:pt x="2250" y="215"/>
                    </a:lnTo>
                    <a:lnTo>
                      <a:pt x="2257" y="218"/>
                    </a:lnTo>
                    <a:lnTo>
                      <a:pt x="2263" y="221"/>
                    </a:lnTo>
                    <a:lnTo>
                      <a:pt x="2270" y="226"/>
                    </a:lnTo>
                    <a:lnTo>
                      <a:pt x="2276" y="231"/>
                    </a:lnTo>
                    <a:lnTo>
                      <a:pt x="2281" y="237"/>
                    </a:lnTo>
                    <a:lnTo>
                      <a:pt x="2286" y="243"/>
                    </a:lnTo>
                    <a:lnTo>
                      <a:pt x="2291" y="250"/>
                    </a:lnTo>
                    <a:lnTo>
                      <a:pt x="2295" y="258"/>
                    </a:lnTo>
                    <a:lnTo>
                      <a:pt x="2298" y="266"/>
                    </a:lnTo>
                    <a:lnTo>
                      <a:pt x="2301" y="275"/>
                    </a:lnTo>
                    <a:lnTo>
                      <a:pt x="2303" y="284"/>
                    </a:lnTo>
                    <a:lnTo>
                      <a:pt x="2304" y="293"/>
                    </a:lnTo>
                    <a:lnTo>
                      <a:pt x="2304" y="302"/>
                    </a:lnTo>
                    <a:lnTo>
                      <a:pt x="2304"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122" name="Grupa 121">
                <a:extLst>
                  <a:ext uri="{FF2B5EF4-FFF2-40B4-BE49-F238E27FC236}">
                    <a16:creationId xmlns:a16="http://schemas.microsoft.com/office/drawing/2014/main" id="{6EC670BE-C52B-477A-A86F-DEBDECE5DAE6}"/>
                  </a:ext>
                </a:extLst>
              </p:cNvPr>
              <p:cNvGrpSpPr/>
              <p:nvPr/>
            </p:nvGrpSpPr>
            <p:grpSpPr>
              <a:xfrm>
                <a:off x="3210495" y="2994149"/>
                <a:ext cx="1177034" cy="1597401"/>
                <a:chOff x="3210495" y="2994149"/>
                <a:chExt cx="1177034" cy="1597401"/>
              </a:xfrm>
              <a:grpFill/>
            </p:grpSpPr>
            <p:sp>
              <p:nvSpPr>
                <p:cNvPr id="123" name="Freeform 15">
                  <a:extLst>
                    <a:ext uri="{FF2B5EF4-FFF2-40B4-BE49-F238E27FC236}">
                      <a16:creationId xmlns:a16="http://schemas.microsoft.com/office/drawing/2014/main" id="{C58CE0A5-AFE8-4E40-8AAD-2ABE102CF3F9}"/>
                    </a:ext>
                  </a:extLst>
                </p:cNvPr>
                <p:cNvSpPr>
                  <a:spLocks/>
                </p:cNvSpPr>
                <p:nvPr/>
              </p:nvSpPr>
              <p:spPr bwMode="auto">
                <a:xfrm>
                  <a:off x="3210495" y="3866414"/>
                  <a:ext cx="1177027" cy="147128"/>
                </a:xfrm>
                <a:custGeom>
                  <a:avLst/>
                  <a:gdLst>
                    <a:gd name="T0" fmla="*/ 105 w 1676"/>
                    <a:gd name="T1" fmla="*/ 0 h 210"/>
                    <a:gd name="T2" fmla="*/ 94 w 1676"/>
                    <a:gd name="T3" fmla="*/ 1 h 210"/>
                    <a:gd name="T4" fmla="*/ 73 w 1676"/>
                    <a:gd name="T5" fmla="*/ 5 h 210"/>
                    <a:gd name="T6" fmla="*/ 55 w 1676"/>
                    <a:gd name="T7" fmla="*/ 13 h 210"/>
                    <a:gd name="T8" fmla="*/ 38 w 1676"/>
                    <a:gd name="T9" fmla="*/ 24 h 210"/>
                    <a:gd name="T10" fmla="*/ 24 w 1676"/>
                    <a:gd name="T11" fmla="*/ 39 h 210"/>
                    <a:gd name="T12" fmla="*/ 13 w 1676"/>
                    <a:gd name="T13" fmla="*/ 55 h 210"/>
                    <a:gd name="T14" fmla="*/ 5 w 1676"/>
                    <a:gd name="T15" fmla="*/ 74 h 210"/>
                    <a:gd name="T16" fmla="*/ 1 w 1676"/>
                    <a:gd name="T17" fmla="*/ 94 h 210"/>
                    <a:gd name="T18" fmla="*/ 0 w 1676"/>
                    <a:gd name="T19" fmla="*/ 105 h 210"/>
                    <a:gd name="T20" fmla="*/ 2 w 1676"/>
                    <a:gd name="T21" fmla="*/ 127 h 210"/>
                    <a:gd name="T22" fmla="*/ 8 w 1676"/>
                    <a:gd name="T23" fmla="*/ 146 h 210"/>
                    <a:gd name="T24" fmla="*/ 18 w 1676"/>
                    <a:gd name="T25" fmla="*/ 164 h 210"/>
                    <a:gd name="T26" fmla="*/ 31 w 1676"/>
                    <a:gd name="T27" fmla="*/ 179 h 210"/>
                    <a:gd name="T28" fmla="*/ 46 w 1676"/>
                    <a:gd name="T29" fmla="*/ 193 h 210"/>
                    <a:gd name="T30" fmla="*/ 64 w 1676"/>
                    <a:gd name="T31" fmla="*/ 202 h 210"/>
                    <a:gd name="T32" fmla="*/ 84 w 1676"/>
                    <a:gd name="T33" fmla="*/ 208 h 210"/>
                    <a:gd name="T34" fmla="*/ 105 w 1676"/>
                    <a:gd name="T35" fmla="*/ 210 h 210"/>
                    <a:gd name="T36" fmla="*/ 1571 w 1676"/>
                    <a:gd name="T37" fmla="*/ 210 h 210"/>
                    <a:gd name="T38" fmla="*/ 1592 w 1676"/>
                    <a:gd name="T39" fmla="*/ 208 h 210"/>
                    <a:gd name="T40" fmla="*/ 1612 w 1676"/>
                    <a:gd name="T41" fmla="*/ 202 h 210"/>
                    <a:gd name="T42" fmla="*/ 1629 w 1676"/>
                    <a:gd name="T43" fmla="*/ 193 h 210"/>
                    <a:gd name="T44" fmla="*/ 1646 w 1676"/>
                    <a:gd name="T45" fmla="*/ 179 h 210"/>
                    <a:gd name="T46" fmla="*/ 1658 w 1676"/>
                    <a:gd name="T47" fmla="*/ 164 h 210"/>
                    <a:gd name="T48" fmla="*/ 1668 w 1676"/>
                    <a:gd name="T49" fmla="*/ 146 h 210"/>
                    <a:gd name="T50" fmla="*/ 1674 w 1676"/>
                    <a:gd name="T51" fmla="*/ 127 h 210"/>
                    <a:gd name="T52" fmla="*/ 1676 w 1676"/>
                    <a:gd name="T53" fmla="*/ 105 h 210"/>
                    <a:gd name="T54" fmla="*/ 1675 w 1676"/>
                    <a:gd name="T55" fmla="*/ 94 h 210"/>
                    <a:gd name="T56" fmla="*/ 1671 w 1676"/>
                    <a:gd name="T57" fmla="*/ 74 h 210"/>
                    <a:gd name="T58" fmla="*/ 1663 w 1676"/>
                    <a:gd name="T59" fmla="*/ 55 h 210"/>
                    <a:gd name="T60" fmla="*/ 1652 w 1676"/>
                    <a:gd name="T61" fmla="*/ 39 h 210"/>
                    <a:gd name="T62" fmla="*/ 1638 w 1676"/>
                    <a:gd name="T63" fmla="*/ 24 h 210"/>
                    <a:gd name="T64" fmla="*/ 1621 w 1676"/>
                    <a:gd name="T65" fmla="*/ 13 h 210"/>
                    <a:gd name="T66" fmla="*/ 1602 w 1676"/>
                    <a:gd name="T67" fmla="*/ 5 h 210"/>
                    <a:gd name="T68" fmla="*/ 1582 w 1676"/>
                    <a:gd name="T69" fmla="*/ 1 h 210"/>
                    <a:gd name="T70" fmla="*/ 1571 w 1676"/>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571" y="0"/>
                      </a:moveTo>
                      <a:lnTo>
                        <a:pt x="105" y="0"/>
                      </a:lnTo>
                      <a:lnTo>
                        <a:pt x="105" y="0"/>
                      </a:lnTo>
                      <a:lnTo>
                        <a:pt x="94" y="1"/>
                      </a:lnTo>
                      <a:lnTo>
                        <a:pt x="84" y="2"/>
                      </a:lnTo>
                      <a:lnTo>
                        <a:pt x="73" y="5"/>
                      </a:lnTo>
                      <a:lnTo>
                        <a:pt x="64" y="8"/>
                      </a:lnTo>
                      <a:lnTo>
                        <a:pt x="55" y="13"/>
                      </a:lnTo>
                      <a:lnTo>
                        <a:pt x="46" y="18"/>
                      </a:lnTo>
                      <a:lnTo>
                        <a:pt x="38" y="24"/>
                      </a:lnTo>
                      <a:lnTo>
                        <a:pt x="31" y="30"/>
                      </a:lnTo>
                      <a:lnTo>
                        <a:pt x="24" y="39"/>
                      </a:lnTo>
                      <a:lnTo>
                        <a:pt x="18" y="47"/>
                      </a:lnTo>
                      <a:lnTo>
                        <a:pt x="13" y="55"/>
                      </a:lnTo>
                      <a:lnTo>
                        <a:pt x="8" y="64"/>
                      </a:lnTo>
                      <a:lnTo>
                        <a:pt x="5" y="74"/>
                      </a:lnTo>
                      <a:lnTo>
                        <a:pt x="2" y="84"/>
                      </a:lnTo>
                      <a:lnTo>
                        <a:pt x="1" y="94"/>
                      </a:lnTo>
                      <a:lnTo>
                        <a:pt x="0" y="105"/>
                      </a:lnTo>
                      <a:lnTo>
                        <a:pt x="0" y="105"/>
                      </a:lnTo>
                      <a:lnTo>
                        <a:pt x="1" y="116"/>
                      </a:lnTo>
                      <a:lnTo>
                        <a:pt x="2" y="127"/>
                      </a:lnTo>
                      <a:lnTo>
                        <a:pt x="5" y="137"/>
                      </a:lnTo>
                      <a:lnTo>
                        <a:pt x="8" y="146"/>
                      </a:lnTo>
                      <a:lnTo>
                        <a:pt x="13" y="155"/>
                      </a:lnTo>
                      <a:lnTo>
                        <a:pt x="18" y="164"/>
                      </a:lnTo>
                      <a:lnTo>
                        <a:pt x="24" y="172"/>
                      </a:lnTo>
                      <a:lnTo>
                        <a:pt x="31" y="179"/>
                      </a:lnTo>
                      <a:lnTo>
                        <a:pt x="38" y="186"/>
                      </a:lnTo>
                      <a:lnTo>
                        <a:pt x="46" y="193"/>
                      </a:lnTo>
                      <a:lnTo>
                        <a:pt x="55" y="198"/>
                      </a:lnTo>
                      <a:lnTo>
                        <a:pt x="64" y="202"/>
                      </a:lnTo>
                      <a:lnTo>
                        <a:pt x="73" y="206"/>
                      </a:lnTo>
                      <a:lnTo>
                        <a:pt x="84" y="208"/>
                      </a:lnTo>
                      <a:lnTo>
                        <a:pt x="94" y="210"/>
                      </a:lnTo>
                      <a:lnTo>
                        <a:pt x="105" y="210"/>
                      </a:lnTo>
                      <a:lnTo>
                        <a:pt x="1571" y="210"/>
                      </a:lnTo>
                      <a:lnTo>
                        <a:pt x="1571" y="210"/>
                      </a:lnTo>
                      <a:lnTo>
                        <a:pt x="1582" y="210"/>
                      </a:lnTo>
                      <a:lnTo>
                        <a:pt x="1592" y="208"/>
                      </a:lnTo>
                      <a:lnTo>
                        <a:pt x="1602" y="206"/>
                      </a:lnTo>
                      <a:lnTo>
                        <a:pt x="1612" y="202"/>
                      </a:lnTo>
                      <a:lnTo>
                        <a:pt x="1621" y="198"/>
                      </a:lnTo>
                      <a:lnTo>
                        <a:pt x="1629" y="193"/>
                      </a:lnTo>
                      <a:lnTo>
                        <a:pt x="1638" y="186"/>
                      </a:lnTo>
                      <a:lnTo>
                        <a:pt x="1646" y="179"/>
                      </a:lnTo>
                      <a:lnTo>
                        <a:pt x="1652" y="172"/>
                      </a:lnTo>
                      <a:lnTo>
                        <a:pt x="1658" y="164"/>
                      </a:lnTo>
                      <a:lnTo>
                        <a:pt x="1663" y="155"/>
                      </a:lnTo>
                      <a:lnTo>
                        <a:pt x="1668" y="146"/>
                      </a:lnTo>
                      <a:lnTo>
                        <a:pt x="1671" y="137"/>
                      </a:lnTo>
                      <a:lnTo>
                        <a:pt x="1674" y="127"/>
                      </a:lnTo>
                      <a:lnTo>
                        <a:pt x="1675" y="116"/>
                      </a:lnTo>
                      <a:lnTo>
                        <a:pt x="1676" y="105"/>
                      </a:lnTo>
                      <a:lnTo>
                        <a:pt x="1676" y="105"/>
                      </a:lnTo>
                      <a:lnTo>
                        <a:pt x="1675" y="94"/>
                      </a:lnTo>
                      <a:lnTo>
                        <a:pt x="1674" y="84"/>
                      </a:lnTo>
                      <a:lnTo>
                        <a:pt x="1671" y="74"/>
                      </a:lnTo>
                      <a:lnTo>
                        <a:pt x="1668" y="64"/>
                      </a:lnTo>
                      <a:lnTo>
                        <a:pt x="1663" y="55"/>
                      </a:lnTo>
                      <a:lnTo>
                        <a:pt x="1658" y="47"/>
                      </a:lnTo>
                      <a:lnTo>
                        <a:pt x="1652" y="39"/>
                      </a:lnTo>
                      <a:lnTo>
                        <a:pt x="1646" y="30"/>
                      </a:lnTo>
                      <a:lnTo>
                        <a:pt x="1638" y="24"/>
                      </a:lnTo>
                      <a:lnTo>
                        <a:pt x="1629" y="18"/>
                      </a:lnTo>
                      <a:lnTo>
                        <a:pt x="1621" y="13"/>
                      </a:lnTo>
                      <a:lnTo>
                        <a:pt x="1612" y="8"/>
                      </a:lnTo>
                      <a:lnTo>
                        <a:pt x="1602" y="5"/>
                      </a:lnTo>
                      <a:lnTo>
                        <a:pt x="1592" y="2"/>
                      </a:lnTo>
                      <a:lnTo>
                        <a:pt x="1582"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4" name="Freeform 16">
                  <a:extLst>
                    <a:ext uri="{FF2B5EF4-FFF2-40B4-BE49-F238E27FC236}">
                      <a16:creationId xmlns:a16="http://schemas.microsoft.com/office/drawing/2014/main" id="{84B8C37F-E95E-421E-BD34-49CEE436B910}"/>
                    </a:ext>
                  </a:extLst>
                </p:cNvPr>
                <p:cNvSpPr>
                  <a:spLocks/>
                </p:cNvSpPr>
                <p:nvPr/>
              </p:nvSpPr>
              <p:spPr bwMode="auto">
                <a:xfrm>
                  <a:off x="3210495" y="2994149"/>
                  <a:ext cx="1177027" cy="147128"/>
                </a:xfrm>
                <a:custGeom>
                  <a:avLst/>
                  <a:gdLst>
                    <a:gd name="T0" fmla="*/ 1571 w 1676"/>
                    <a:gd name="T1" fmla="*/ 210 h 210"/>
                    <a:gd name="T2" fmla="*/ 1582 w 1676"/>
                    <a:gd name="T3" fmla="*/ 210 h 210"/>
                    <a:gd name="T4" fmla="*/ 1602 w 1676"/>
                    <a:gd name="T5" fmla="*/ 204 h 210"/>
                    <a:gd name="T6" fmla="*/ 1621 w 1676"/>
                    <a:gd name="T7" fmla="*/ 197 h 210"/>
                    <a:gd name="T8" fmla="*/ 1638 w 1676"/>
                    <a:gd name="T9" fmla="*/ 185 h 210"/>
                    <a:gd name="T10" fmla="*/ 1652 w 1676"/>
                    <a:gd name="T11" fmla="*/ 171 h 210"/>
                    <a:gd name="T12" fmla="*/ 1663 w 1676"/>
                    <a:gd name="T13" fmla="*/ 155 h 210"/>
                    <a:gd name="T14" fmla="*/ 1671 w 1676"/>
                    <a:gd name="T15" fmla="*/ 136 h 210"/>
                    <a:gd name="T16" fmla="*/ 1675 w 1676"/>
                    <a:gd name="T17" fmla="*/ 115 h 210"/>
                    <a:gd name="T18" fmla="*/ 1676 w 1676"/>
                    <a:gd name="T19" fmla="*/ 104 h 210"/>
                    <a:gd name="T20" fmla="*/ 1674 w 1676"/>
                    <a:gd name="T21" fmla="*/ 84 h 210"/>
                    <a:gd name="T22" fmla="*/ 1668 w 1676"/>
                    <a:gd name="T23" fmla="*/ 64 h 210"/>
                    <a:gd name="T24" fmla="*/ 1658 w 1676"/>
                    <a:gd name="T25" fmla="*/ 46 h 210"/>
                    <a:gd name="T26" fmla="*/ 1646 w 1676"/>
                    <a:gd name="T27" fmla="*/ 30 h 210"/>
                    <a:gd name="T28" fmla="*/ 1629 w 1676"/>
                    <a:gd name="T29" fmla="*/ 18 h 210"/>
                    <a:gd name="T30" fmla="*/ 1612 w 1676"/>
                    <a:gd name="T31" fmla="*/ 8 h 210"/>
                    <a:gd name="T32" fmla="*/ 1592 w 1676"/>
                    <a:gd name="T33" fmla="*/ 2 h 210"/>
                    <a:gd name="T34" fmla="*/ 1571 w 1676"/>
                    <a:gd name="T35" fmla="*/ 0 h 210"/>
                    <a:gd name="T36" fmla="*/ 105 w 1676"/>
                    <a:gd name="T37" fmla="*/ 0 h 210"/>
                    <a:gd name="T38" fmla="*/ 84 w 1676"/>
                    <a:gd name="T39" fmla="*/ 2 h 210"/>
                    <a:gd name="T40" fmla="*/ 64 w 1676"/>
                    <a:gd name="T41" fmla="*/ 8 h 210"/>
                    <a:gd name="T42" fmla="*/ 46 w 1676"/>
                    <a:gd name="T43" fmla="*/ 18 h 210"/>
                    <a:gd name="T44" fmla="*/ 31 w 1676"/>
                    <a:gd name="T45" fmla="*/ 30 h 210"/>
                    <a:gd name="T46" fmla="*/ 18 w 1676"/>
                    <a:gd name="T47" fmla="*/ 46 h 210"/>
                    <a:gd name="T48" fmla="*/ 8 w 1676"/>
                    <a:gd name="T49" fmla="*/ 64 h 210"/>
                    <a:gd name="T50" fmla="*/ 2 w 1676"/>
                    <a:gd name="T51" fmla="*/ 84 h 210"/>
                    <a:gd name="T52" fmla="*/ 0 w 1676"/>
                    <a:gd name="T53" fmla="*/ 104 h 210"/>
                    <a:gd name="T54" fmla="*/ 1 w 1676"/>
                    <a:gd name="T55" fmla="*/ 115 h 210"/>
                    <a:gd name="T56" fmla="*/ 5 w 1676"/>
                    <a:gd name="T57" fmla="*/ 136 h 210"/>
                    <a:gd name="T58" fmla="*/ 13 w 1676"/>
                    <a:gd name="T59" fmla="*/ 155 h 210"/>
                    <a:gd name="T60" fmla="*/ 24 w 1676"/>
                    <a:gd name="T61" fmla="*/ 171 h 210"/>
                    <a:gd name="T62" fmla="*/ 38 w 1676"/>
                    <a:gd name="T63" fmla="*/ 185 h 210"/>
                    <a:gd name="T64" fmla="*/ 55 w 1676"/>
                    <a:gd name="T65" fmla="*/ 197 h 210"/>
                    <a:gd name="T66" fmla="*/ 73 w 1676"/>
                    <a:gd name="T67" fmla="*/ 204 h 210"/>
                    <a:gd name="T68" fmla="*/ 94 w 1676"/>
                    <a:gd name="T69" fmla="*/ 210 h 210"/>
                    <a:gd name="T70" fmla="*/ 105 w 1676"/>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05" y="210"/>
                      </a:moveTo>
                      <a:lnTo>
                        <a:pt x="1571" y="210"/>
                      </a:lnTo>
                      <a:lnTo>
                        <a:pt x="1571" y="210"/>
                      </a:lnTo>
                      <a:lnTo>
                        <a:pt x="1582" y="210"/>
                      </a:lnTo>
                      <a:lnTo>
                        <a:pt x="1592" y="207"/>
                      </a:lnTo>
                      <a:lnTo>
                        <a:pt x="1602" y="204"/>
                      </a:lnTo>
                      <a:lnTo>
                        <a:pt x="1612" y="201"/>
                      </a:lnTo>
                      <a:lnTo>
                        <a:pt x="1621" y="197"/>
                      </a:lnTo>
                      <a:lnTo>
                        <a:pt x="1629" y="191"/>
                      </a:lnTo>
                      <a:lnTo>
                        <a:pt x="1638" y="185"/>
                      </a:lnTo>
                      <a:lnTo>
                        <a:pt x="1646" y="179"/>
                      </a:lnTo>
                      <a:lnTo>
                        <a:pt x="1652" y="171"/>
                      </a:lnTo>
                      <a:lnTo>
                        <a:pt x="1658" y="163"/>
                      </a:lnTo>
                      <a:lnTo>
                        <a:pt x="1663" y="155"/>
                      </a:lnTo>
                      <a:lnTo>
                        <a:pt x="1668" y="146"/>
                      </a:lnTo>
                      <a:lnTo>
                        <a:pt x="1671" y="136"/>
                      </a:lnTo>
                      <a:lnTo>
                        <a:pt x="1674" y="125"/>
                      </a:lnTo>
                      <a:lnTo>
                        <a:pt x="1675" y="115"/>
                      </a:lnTo>
                      <a:lnTo>
                        <a:pt x="1676" y="104"/>
                      </a:lnTo>
                      <a:lnTo>
                        <a:pt x="1676" y="104"/>
                      </a:lnTo>
                      <a:lnTo>
                        <a:pt x="1675" y="94"/>
                      </a:lnTo>
                      <a:lnTo>
                        <a:pt x="1674" y="84"/>
                      </a:lnTo>
                      <a:lnTo>
                        <a:pt x="1671" y="74"/>
                      </a:lnTo>
                      <a:lnTo>
                        <a:pt x="1668" y="64"/>
                      </a:lnTo>
                      <a:lnTo>
                        <a:pt x="1663" y="54"/>
                      </a:lnTo>
                      <a:lnTo>
                        <a:pt x="1658" y="46"/>
                      </a:lnTo>
                      <a:lnTo>
                        <a:pt x="1652" y="38"/>
                      </a:lnTo>
                      <a:lnTo>
                        <a:pt x="1646" y="30"/>
                      </a:lnTo>
                      <a:lnTo>
                        <a:pt x="1638" y="24"/>
                      </a:lnTo>
                      <a:lnTo>
                        <a:pt x="1629" y="18"/>
                      </a:lnTo>
                      <a:lnTo>
                        <a:pt x="1621" y="12"/>
                      </a:lnTo>
                      <a:lnTo>
                        <a:pt x="1612" y="8"/>
                      </a:lnTo>
                      <a:lnTo>
                        <a:pt x="1602" y="5"/>
                      </a:lnTo>
                      <a:lnTo>
                        <a:pt x="1592" y="2"/>
                      </a:lnTo>
                      <a:lnTo>
                        <a:pt x="1582" y="0"/>
                      </a:lnTo>
                      <a:lnTo>
                        <a:pt x="1571" y="0"/>
                      </a:lnTo>
                      <a:lnTo>
                        <a:pt x="105" y="0"/>
                      </a:lnTo>
                      <a:lnTo>
                        <a:pt x="105" y="0"/>
                      </a:lnTo>
                      <a:lnTo>
                        <a:pt x="94" y="0"/>
                      </a:lnTo>
                      <a:lnTo>
                        <a:pt x="84" y="2"/>
                      </a:lnTo>
                      <a:lnTo>
                        <a:pt x="73" y="5"/>
                      </a:lnTo>
                      <a:lnTo>
                        <a:pt x="64" y="8"/>
                      </a:lnTo>
                      <a:lnTo>
                        <a:pt x="55" y="12"/>
                      </a:lnTo>
                      <a:lnTo>
                        <a:pt x="46" y="18"/>
                      </a:lnTo>
                      <a:lnTo>
                        <a:pt x="38" y="24"/>
                      </a:lnTo>
                      <a:lnTo>
                        <a:pt x="31" y="30"/>
                      </a:lnTo>
                      <a:lnTo>
                        <a:pt x="24" y="38"/>
                      </a:lnTo>
                      <a:lnTo>
                        <a:pt x="18" y="46"/>
                      </a:lnTo>
                      <a:lnTo>
                        <a:pt x="13" y="54"/>
                      </a:lnTo>
                      <a:lnTo>
                        <a:pt x="8" y="64"/>
                      </a:lnTo>
                      <a:lnTo>
                        <a:pt x="5" y="74"/>
                      </a:lnTo>
                      <a:lnTo>
                        <a:pt x="2" y="84"/>
                      </a:lnTo>
                      <a:lnTo>
                        <a:pt x="1" y="94"/>
                      </a:lnTo>
                      <a:lnTo>
                        <a:pt x="0" y="104"/>
                      </a:lnTo>
                      <a:lnTo>
                        <a:pt x="0" y="104"/>
                      </a:lnTo>
                      <a:lnTo>
                        <a:pt x="1" y="115"/>
                      </a:lnTo>
                      <a:lnTo>
                        <a:pt x="2" y="125"/>
                      </a:lnTo>
                      <a:lnTo>
                        <a:pt x="5" y="136"/>
                      </a:lnTo>
                      <a:lnTo>
                        <a:pt x="8" y="146"/>
                      </a:lnTo>
                      <a:lnTo>
                        <a:pt x="13" y="155"/>
                      </a:lnTo>
                      <a:lnTo>
                        <a:pt x="18" y="163"/>
                      </a:lnTo>
                      <a:lnTo>
                        <a:pt x="24" y="171"/>
                      </a:lnTo>
                      <a:lnTo>
                        <a:pt x="31" y="179"/>
                      </a:lnTo>
                      <a:lnTo>
                        <a:pt x="38" y="185"/>
                      </a:lnTo>
                      <a:lnTo>
                        <a:pt x="46" y="191"/>
                      </a:lnTo>
                      <a:lnTo>
                        <a:pt x="55" y="197"/>
                      </a:lnTo>
                      <a:lnTo>
                        <a:pt x="64" y="201"/>
                      </a:lnTo>
                      <a:lnTo>
                        <a:pt x="73" y="204"/>
                      </a:lnTo>
                      <a:lnTo>
                        <a:pt x="84" y="207"/>
                      </a:lnTo>
                      <a:lnTo>
                        <a:pt x="94" y="210"/>
                      </a:lnTo>
                      <a:lnTo>
                        <a:pt x="105" y="210"/>
                      </a:lnTo>
                      <a:lnTo>
                        <a:pt x="105"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5" name="Freeform 17">
                  <a:extLst>
                    <a:ext uri="{FF2B5EF4-FFF2-40B4-BE49-F238E27FC236}">
                      <a16:creationId xmlns:a16="http://schemas.microsoft.com/office/drawing/2014/main" id="{5057EB16-F2D6-4A6C-B371-0BD4A3E773D6}"/>
                    </a:ext>
                  </a:extLst>
                </p:cNvPr>
                <p:cNvSpPr>
                  <a:spLocks/>
                </p:cNvSpPr>
                <p:nvPr/>
              </p:nvSpPr>
              <p:spPr bwMode="auto">
                <a:xfrm>
                  <a:off x="3210495" y="4160671"/>
                  <a:ext cx="535971" cy="147128"/>
                </a:xfrm>
                <a:custGeom>
                  <a:avLst/>
                  <a:gdLst>
                    <a:gd name="T0" fmla="*/ 0 w 762"/>
                    <a:gd name="T1" fmla="*/ 105 h 210"/>
                    <a:gd name="T2" fmla="*/ 0 w 762"/>
                    <a:gd name="T3" fmla="*/ 105 h 210"/>
                    <a:gd name="T4" fmla="*/ 1 w 762"/>
                    <a:gd name="T5" fmla="*/ 116 h 210"/>
                    <a:gd name="T6" fmla="*/ 2 w 762"/>
                    <a:gd name="T7" fmla="*/ 126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5 h 210"/>
                    <a:gd name="T30" fmla="*/ 84 w 762"/>
                    <a:gd name="T31" fmla="*/ 208 h 210"/>
                    <a:gd name="T32" fmla="*/ 94 w 762"/>
                    <a:gd name="T33" fmla="*/ 209 h 210"/>
                    <a:gd name="T34" fmla="*/ 105 w 762"/>
                    <a:gd name="T35" fmla="*/ 210 h 210"/>
                    <a:gd name="T36" fmla="*/ 762 w 762"/>
                    <a:gd name="T37" fmla="*/ 210 h 210"/>
                    <a:gd name="T38" fmla="*/ 762 w 762"/>
                    <a:gd name="T39" fmla="*/ 0 h 210"/>
                    <a:gd name="T40" fmla="*/ 105 w 762"/>
                    <a:gd name="T41" fmla="*/ 0 h 210"/>
                    <a:gd name="T42" fmla="*/ 105 w 762"/>
                    <a:gd name="T43" fmla="*/ 0 h 210"/>
                    <a:gd name="T44" fmla="*/ 94 w 762"/>
                    <a:gd name="T45" fmla="*/ 0 h 210"/>
                    <a:gd name="T46" fmla="*/ 84 w 762"/>
                    <a:gd name="T47" fmla="*/ 2 h 210"/>
                    <a:gd name="T48" fmla="*/ 73 w 762"/>
                    <a:gd name="T49" fmla="*/ 5 h 210"/>
                    <a:gd name="T50" fmla="*/ 64 w 762"/>
                    <a:gd name="T51" fmla="*/ 9 h 210"/>
                    <a:gd name="T52" fmla="*/ 55 w 762"/>
                    <a:gd name="T53" fmla="*/ 13 h 210"/>
                    <a:gd name="T54" fmla="*/ 46 w 762"/>
                    <a:gd name="T55" fmla="*/ 18 h 210"/>
                    <a:gd name="T56" fmla="*/ 38 w 762"/>
                    <a:gd name="T57" fmla="*/ 24 h 210"/>
                    <a:gd name="T58" fmla="*/ 31 w 762"/>
                    <a:gd name="T59" fmla="*/ 31 h 210"/>
                    <a:gd name="T60" fmla="*/ 24 w 762"/>
                    <a:gd name="T61" fmla="*/ 38 h 210"/>
                    <a:gd name="T62" fmla="*/ 18 w 762"/>
                    <a:gd name="T63" fmla="*/ 46 h 210"/>
                    <a:gd name="T64" fmla="*/ 13 w 762"/>
                    <a:gd name="T65" fmla="*/ 55 h 210"/>
                    <a:gd name="T66" fmla="*/ 8 w 762"/>
                    <a:gd name="T67" fmla="*/ 64 h 210"/>
                    <a:gd name="T68" fmla="*/ 5 w 762"/>
                    <a:gd name="T69" fmla="*/ 73 h 210"/>
                    <a:gd name="T70" fmla="*/ 2 w 762"/>
                    <a:gd name="T71" fmla="*/ 84 h 210"/>
                    <a:gd name="T72" fmla="*/ 1 w 762"/>
                    <a:gd name="T73" fmla="*/ 95 h 210"/>
                    <a:gd name="T74" fmla="*/ 0 w 762"/>
                    <a:gd name="T75" fmla="*/ 105 h 210"/>
                    <a:gd name="T76" fmla="*/ 0 w 762"/>
                    <a:gd name="T77"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0">
                      <a:moveTo>
                        <a:pt x="0" y="105"/>
                      </a:moveTo>
                      <a:lnTo>
                        <a:pt x="0" y="105"/>
                      </a:lnTo>
                      <a:lnTo>
                        <a:pt x="1" y="116"/>
                      </a:lnTo>
                      <a:lnTo>
                        <a:pt x="2" y="126"/>
                      </a:lnTo>
                      <a:lnTo>
                        <a:pt x="5" y="136"/>
                      </a:lnTo>
                      <a:lnTo>
                        <a:pt x="8" y="146"/>
                      </a:lnTo>
                      <a:lnTo>
                        <a:pt x="13" y="155"/>
                      </a:lnTo>
                      <a:lnTo>
                        <a:pt x="18" y="164"/>
                      </a:lnTo>
                      <a:lnTo>
                        <a:pt x="24" y="172"/>
                      </a:lnTo>
                      <a:lnTo>
                        <a:pt x="31" y="179"/>
                      </a:lnTo>
                      <a:lnTo>
                        <a:pt x="38" y="186"/>
                      </a:lnTo>
                      <a:lnTo>
                        <a:pt x="46" y="192"/>
                      </a:lnTo>
                      <a:lnTo>
                        <a:pt x="55" y="197"/>
                      </a:lnTo>
                      <a:lnTo>
                        <a:pt x="64" y="202"/>
                      </a:lnTo>
                      <a:lnTo>
                        <a:pt x="73" y="205"/>
                      </a:lnTo>
                      <a:lnTo>
                        <a:pt x="84" y="208"/>
                      </a:lnTo>
                      <a:lnTo>
                        <a:pt x="94" y="209"/>
                      </a:lnTo>
                      <a:lnTo>
                        <a:pt x="105" y="210"/>
                      </a:lnTo>
                      <a:lnTo>
                        <a:pt x="762" y="210"/>
                      </a:lnTo>
                      <a:lnTo>
                        <a:pt x="762" y="0"/>
                      </a:lnTo>
                      <a:lnTo>
                        <a:pt x="105" y="0"/>
                      </a:lnTo>
                      <a:lnTo>
                        <a:pt x="105" y="0"/>
                      </a:lnTo>
                      <a:lnTo>
                        <a:pt x="94" y="0"/>
                      </a:lnTo>
                      <a:lnTo>
                        <a:pt x="84" y="2"/>
                      </a:lnTo>
                      <a:lnTo>
                        <a:pt x="73" y="5"/>
                      </a:lnTo>
                      <a:lnTo>
                        <a:pt x="64" y="9"/>
                      </a:lnTo>
                      <a:lnTo>
                        <a:pt x="55" y="13"/>
                      </a:lnTo>
                      <a:lnTo>
                        <a:pt x="46" y="18"/>
                      </a:lnTo>
                      <a:lnTo>
                        <a:pt x="38" y="24"/>
                      </a:lnTo>
                      <a:lnTo>
                        <a:pt x="31" y="31"/>
                      </a:lnTo>
                      <a:lnTo>
                        <a:pt x="24" y="38"/>
                      </a:lnTo>
                      <a:lnTo>
                        <a:pt x="18" y="46"/>
                      </a:lnTo>
                      <a:lnTo>
                        <a:pt x="13" y="55"/>
                      </a:lnTo>
                      <a:lnTo>
                        <a:pt x="8" y="64"/>
                      </a:lnTo>
                      <a:lnTo>
                        <a:pt x="5" y="73"/>
                      </a:lnTo>
                      <a:lnTo>
                        <a:pt x="2" y="84"/>
                      </a:lnTo>
                      <a:lnTo>
                        <a:pt x="1" y="95"/>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6" name="Freeform 18">
                  <a:extLst>
                    <a:ext uri="{FF2B5EF4-FFF2-40B4-BE49-F238E27FC236}">
                      <a16:creationId xmlns:a16="http://schemas.microsoft.com/office/drawing/2014/main" id="{B4C04AF0-87C1-4530-A630-61488FFB9442}"/>
                    </a:ext>
                  </a:extLst>
                </p:cNvPr>
                <p:cNvSpPr>
                  <a:spLocks/>
                </p:cNvSpPr>
                <p:nvPr/>
              </p:nvSpPr>
              <p:spPr bwMode="auto">
                <a:xfrm>
                  <a:off x="3210495" y="4444415"/>
                  <a:ext cx="535971" cy="147128"/>
                </a:xfrm>
                <a:custGeom>
                  <a:avLst/>
                  <a:gdLst>
                    <a:gd name="T0" fmla="*/ 0 w 762"/>
                    <a:gd name="T1" fmla="*/ 105 h 210"/>
                    <a:gd name="T2" fmla="*/ 0 w 762"/>
                    <a:gd name="T3" fmla="*/ 105 h 210"/>
                    <a:gd name="T4" fmla="*/ 1 w 762"/>
                    <a:gd name="T5" fmla="*/ 115 h 210"/>
                    <a:gd name="T6" fmla="*/ 2 w 762"/>
                    <a:gd name="T7" fmla="*/ 127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6 h 210"/>
                    <a:gd name="T30" fmla="*/ 84 w 762"/>
                    <a:gd name="T31" fmla="*/ 208 h 210"/>
                    <a:gd name="T32" fmla="*/ 94 w 762"/>
                    <a:gd name="T33" fmla="*/ 210 h 210"/>
                    <a:gd name="T34" fmla="*/ 105 w 762"/>
                    <a:gd name="T35" fmla="*/ 210 h 210"/>
                    <a:gd name="T36" fmla="*/ 762 w 762"/>
                    <a:gd name="T37" fmla="*/ 210 h 210"/>
                    <a:gd name="T38" fmla="*/ 762 w 762"/>
                    <a:gd name="T39" fmla="*/ 210 h 210"/>
                    <a:gd name="T40" fmla="*/ 762 w 762"/>
                    <a:gd name="T41" fmla="*/ 0 h 210"/>
                    <a:gd name="T42" fmla="*/ 105 w 762"/>
                    <a:gd name="T43" fmla="*/ 0 h 210"/>
                    <a:gd name="T44" fmla="*/ 105 w 762"/>
                    <a:gd name="T45" fmla="*/ 0 h 210"/>
                    <a:gd name="T46" fmla="*/ 94 w 762"/>
                    <a:gd name="T47" fmla="*/ 1 h 210"/>
                    <a:gd name="T48" fmla="*/ 84 w 762"/>
                    <a:gd name="T49" fmla="*/ 2 h 210"/>
                    <a:gd name="T50" fmla="*/ 73 w 762"/>
                    <a:gd name="T51" fmla="*/ 5 h 210"/>
                    <a:gd name="T52" fmla="*/ 64 w 762"/>
                    <a:gd name="T53" fmla="*/ 8 h 210"/>
                    <a:gd name="T54" fmla="*/ 55 w 762"/>
                    <a:gd name="T55" fmla="*/ 13 h 210"/>
                    <a:gd name="T56" fmla="*/ 46 w 762"/>
                    <a:gd name="T57" fmla="*/ 18 h 210"/>
                    <a:gd name="T58" fmla="*/ 38 w 762"/>
                    <a:gd name="T59" fmla="*/ 24 h 210"/>
                    <a:gd name="T60" fmla="*/ 31 w 762"/>
                    <a:gd name="T61" fmla="*/ 30 h 210"/>
                    <a:gd name="T62" fmla="*/ 24 w 762"/>
                    <a:gd name="T63" fmla="*/ 38 h 210"/>
                    <a:gd name="T64" fmla="*/ 18 w 762"/>
                    <a:gd name="T65" fmla="*/ 46 h 210"/>
                    <a:gd name="T66" fmla="*/ 13 w 762"/>
                    <a:gd name="T67" fmla="*/ 55 h 210"/>
                    <a:gd name="T68" fmla="*/ 8 w 762"/>
                    <a:gd name="T69" fmla="*/ 64 h 210"/>
                    <a:gd name="T70" fmla="*/ 5 w 762"/>
                    <a:gd name="T71" fmla="*/ 74 h 210"/>
                    <a:gd name="T72" fmla="*/ 2 w 762"/>
                    <a:gd name="T73" fmla="*/ 84 h 210"/>
                    <a:gd name="T74" fmla="*/ 1 w 762"/>
                    <a:gd name="T75" fmla="*/ 94 h 210"/>
                    <a:gd name="T76" fmla="*/ 0 w 762"/>
                    <a:gd name="T77" fmla="*/ 105 h 210"/>
                    <a:gd name="T78" fmla="*/ 0 w 762"/>
                    <a:gd name="T79"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2" h="210">
                      <a:moveTo>
                        <a:pt x="0" y="105"/>
                      </a:moveTo>
                      <a:lnTo>
                        <a:pt x="0" y="105"/>
                      </a:lnTo>
                      <a:lnTo>
                        <a:pt x="1" y="115"/>
                      </a:lnTo>
                      <a:lnTo>
                        <a:pt x="2" y="127"/>
                      </a:lnTo>
                      <a:lnTo>
                        <a:pt x="5" y="136"/>
                      </a:lnTo>
                      <a:lnTo>
                        <a:pt x="8" y="146"/>
                      </a:lnTo>
                      <a:lnTo>
                        <a:pt x="13" y="155"/>
                      </a:lnTo>
                      <a:lnTo>
                        <a:pt x="18" y="164"/>
                      </a:lnTo>
                      <a:lnTo>
                        <a:pt x="24" y="172"/>
                      </a:lnTo>
                      <a:lnTo>
                        <a:pt x="31" y="179"/>
                      </a:lnTo>
                      <a:lnTo>
                        <a:pt x="38" y="186"/>
                      </a:lnTo>
                      <a:lnTo>
                        <a:pt x="46" y="192"/>
                      </a:lnTo>
                      <a:lnTo>
                        <a:pt x="55" y="197"/>
                      </a:lnTo>
                      <a:lnTo>
                        <a:pt x="64" y="202"/>
                      </a:lnTo>
                      <a:lnTo>
                        <a:pt x="73" y="206"/>
                      </a:lnTo>
                      <a:lnTo>
                        <a:pt x="84" y="208"/>
                      </a:lnTo>
                      <a:lnTo>
                        <a:pt x="94" y="210"/>
                      </a:lnTo>
                      <a:lnTo>
                        <a:pt x="105" y="210"/>
                      </a:lnTo>
                      <a:lnTo>
                        <a:pt x="762" y="210"/>
                      </a:lnTo>
                      <a:lnTo>
                        <a:pt x="762" y="210"/>
                      </a:lnTo>
                      <a:lnTo>
                        <a:pt x="762" y="0"/>
                      </a:lnTo>
                      <a:lnTo>
                        <a:pt x="105" y="0"/>
                      </a:lnTo>
                      <a:lnTo>
                        <a:pt x="105" y="0"/>
                      </a:lnTo>
                      <a:lnTo>
                        <a:pt x="94" y="1"/>
                      </a:lnTo>
                      <a:lnTo>
                        <a:pt x="84" y="2"/>
                      </a:lnTo>
                      <a:lnTo>
                        <a:pt x="73" y="5"/>
                      </a:lnTo>
                      <a:lnTo>
                        <a:pt x="64" y="8"/>
                      </a:lnTo>
                      <a:lnTo>
                        <a:pt x="55" y="13"/>
                      </a:lnTo>
                      <a:lnTo>
                        <a:pt x="46" y="18"/>
                      </a:lnTo>
                      <a:lnTo>
                        <a:pt x="38" y="24"/>
                      </a:lnTo>
                      <a:lnTo>
                        <a:pt x="31" y="30"/>
                      </a:lnTo>
                      <a:lnTo>
                        <a:pt x="24" y="38"/>
                      </a:lnTo>
                      <a:lnTo>
                        <a:pt x="18" y="46"/>
                      </a:lnTo>
                      <a:lnTo>
                        <a:pt x="13" y="55"/>
                      </a:lnTo>
                      <a:lnTo>
                        <a:pt x="8" y="64"/>
                      </a:lnTo>
                      <a:lnTo>
                        <a:pt x="5" y="74"/>
                      </a:lnTo>
                      <a:lnTo>
                        <a:pt x="2" y="84"/>
                      </a:lnTo>
                      <a:lnTo>
                        <a:pt x="1" y="94"/>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7" name="Freeform 19">
                  <a:extLst>
                    <a:ext uri="{FF2B5EF4-FFF2-40B4-BE49-F238E27FC236}">
                      <a16:creationId xmlns:a16="http://schemas.microsoft.com/office/drawing/2014/main" id="{680C8123-25AA-442D-88C5-D56F0176D3A9}"/>
                    </a:ext>
                  </a:extLst>
                </p:cNvPr>
                <p:cNvSpPr>
                  <a:spLocks/>
                </p:cNvSpPr>
                <p:nvPr/>
              </p:nvSpPr>
              <p:spPr bwMode="auto">
                <a:xfrm>
                  <a:off x="3851558" y="3288406"/>
                  <a:ext cx="535971" cy="147128"/>
                </a:xfrm>
                <a:custGeom>
                  <a:avLst/>
                  <a:gdLst>
                    <a:gd name="T0" fmla="*/ 657 w 762"/>
                    <a:gd name="T1" fmla="*/ 0 h 211"/>
                    <a:gd name="T2" fmla="*/ 0 w 762"/>
                    <a:gd name="T3" fmla="*/ 0 h 211"/>
                    <a:gd name="T4" fmla="*/ 0 w 762"/>
                    <a:gd name="T5" fmla="*/ 211 h 211"/>
                    <a:gd name="T6" fmla="*/ 657 w 762"/>
                    <a:gd name="T7" fmla="*/ 211 h 211"/>
                    <a:gd name="T8" fmla="*/ 657 w 762"/>
                    <a:gd name="T9" fmla="*/ 211 h 211"/>
                    <a:gd name="T10" fmla="*/ 668 w 762"/>
                    <a:gd name="T11" fmla="*/ 210 h 211"/>
                    <a:gd name="T12" fmla="*/ 678 w 762"/>
                    <a:gd name="T13" fmla="*/ 208 h 211"/>
                    <a:gd name="T14" fmla="*/ 688 w 762"/>
                    <a:gd name="T15" fmla="*/ 206 h 211"/>
                    <a:gd name="T16" fmla="*/ 698 w 762"/>
                    <a:gd name="T17" fmla="*/ 202 h 211"/>
                    <a:gd name="T18" fmla="*/ 707 w 762"/>
                    <a:gd name="T19" fmla="*/ 198 h 211"/>
                    <a:gd name="T20" fmla="*/ 715 w 762"/>
                    <a:gd name="T21" fmla="*/ 193 h 211"/>
                    <a:gd name="T22" fmla="*/ 724 w 762"/>
                    <a:gd name="T23" fmla="*/ 187 h 211"/>
                    <a:gd name="T24" fmla="*/ 732 w 762"/>
                    <a:gd name="T25" fmla="*/ 180 h 211"/>
                    <a:gd name="T26" fmla="*/ 738 w 762"/>
                    <a:gd name="T27" fmla="*/ 172 h 211"/>
                    <a:gd name="T28" fmla="*/ 744 w 762"/>
                    <a:gd name="T29" fmla="*/ 164 h 211"/>
                    <a:gd name="T30" fmla="*/ 749 w 762"/>
                    <a:gd name="T31" fmla="*/ 155 h 211"/>
                    <a:gd name="T32" fmla="*/ 754 w 762"/>
                    <a:gd name="T33" fmla="*/ 146 h 211"/>
                    <a:gd name="T34" fmla="*/ 757 w 762"/>
                    <a:gd name="T35" fmla="*/ 137 h 211"/>
                    <a:gd name="T36" fmla="*/ 760 w 762"/>
                    <a:gd name="T37" fmla="*/ 127 h 211"/>
                    <a:gd name="T38" fmla="*/ 761 w 762"/>
                    <a:gd name="T39" fmla="*/ 117 h 211"/>
                    <a:gd name="T40" fmla="*/ 762 w 762"/>
                    <a:gd name="T41" fmla="*/ 106 h 211"/>
                    <a:gd name="T42" fmla="*/ 762 w 762"/>
                    <a:gd name="T43" fmla="*/ 106 h 211"/>
                    <a:gd name="T44" fmla="*/ 761 w 762"/>
                    <a:gd name="T45" fmla="*/ 94 h 211"/>
                    <a:gd name="T46" fmla="*/ 760 w 762"/>
                    <a:gd name="T47" fmla="*/ 84 h 211"/>
                    <a:gd name="T48" fmla="*/ 757 w 762"/>
                    <a:gd name="T49" fmla="*/ 74 h 211"/>
                    <a:gd name="T50" fmla="*/ 754 w 762"/>
                    <a:gd name="T51" fmla="*/ 65 h 211"/>
                    <a:gd name="T52" fmla="*/ 749 w 762"/>
                    <a:gd name="T53" fmla="*/ 56 h 211"/>
                    <a:gd name="T54" fmla="*/ 744 w 762"/>
                    <a:gd name="T55" fmla="*/ 47 h 211"/>
                    <a:gd name="T56" fmla="*/ 738 w 762"/>
                    <a:gd name="T57" fmla="*/ 39 h 211"/>
                    <a:gd name="T58" fmla="*/ 732 w 762"/>
                    <a:gd name="T59" fmla="*/ 32 h 211"/>
                    <a:gd name="T60" fmla="*/ 724 w 762"/>
                    <a:gd name="T61" fmla="*/ 24 h 211"/>
                    <a:gd name="T62" fmla="*/ 715 w 762"/>
                    <a:gd name="T63" fmla="*/ 18 h 211"/>
                    <a:gd name="T64" fmla="*/ 707 w 762"/>
                    <a:gd name="T65" fmla="*/ 13 h 211"/>
                    <a:gd name="T66" fmla="*/ 698 w 762"/>
                    <a:gd name="T67" fmla="*/ 8 h 211"/>
                    <a:gd name="T68" fmla="*/ 688 w 762"/>
                    <a:gd name="T69" fmla="*/ 5 h 211"/>
                    <a:gd name="T70" fmla="*/ 678 w 762"/>
                    <a:gd name="T71" fmla="*/ 2 h 211"/>
                    <a:gd name="T72" fmla="*/ 668 w 762"/>
                    <a:gd name="T73" fmla="*/ 1 h 211"/>
                    <a:gd name="T74" fmla="*/ 657 w 762"/>
                    <a:gd name="T75" fmla="*/ 0 h 211"/>
                    <a:gd name="T76" fmla="*/ 657 w 762"/>
                    <a:gd name="T7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1">
                      <a:moveTo>
                        <a:pt x="657" y="0"/>
                      </a:moveTo>
                      <a:lnTo>
                        <a:pt x="0" y="0"/>
                      </a:lnTo>
                      <a:lnTo>
                        <a:pt x="0" y="211"/>
                      </a:lnTo>
                      <a:lnTo>
                        <a:pt x="657" y="211"/>
                      </a:lnTo>
                      <a:lnTo>
                        <a:pt x="657" y="211"/>
                      </a:lnTo>
                      <a:lnTo>
                        <a:pt x="668" y="210"/>
                      </a:lnTo>
                      <a:lnTo>
                        <a:pt x="678" y="208"/>
                      </a:lnTo>
                      <a:lnTo>
                        <a:pt x="688" y="206"/>
                      </a:lnTo>
                      <a:lnTo>
                        <a:pt x="698" y="202"/>
                      </a:lnTo>
                      <a:lnTo>
                        <a:pt x="707" y="198"/>
                      </a:lnTo>
                      <a:lnTo>
                        <a:pt x="715" y="193"/>
                      </a:lnTo>
                      <a:lnTo>
                        <a:pt x="724" y="187"/>
                      </a:lnTo>
                      <a:lnTo>
                        <a:pt x="732" y="180"/>
                      </a:lnTo>
                      <a:lnTo>
                        <a:pt x="738" y="172"/>
                      </a:lnTo>
                      <a:lnTo>
                        <a:pt x="744" y="164"/>
                      </a:lnTo>
                      <a:lnTo>
                        <a:pt x="749" y="155"/>
                      </a:lnTo>
                      <a:lnTo>
                        <a:pt x="754" y="146"/>
                      </a:lnTo>
                      <a:lnTo>
                        <a:pt x="757" y="137"/>
                      </a:lnTo>
                      <a:lnTo>
                        <a:pt x="760" y="127"/>
                      </a:lnTo>
                      <a:lnTo>
                        <a:pt x="761" y="117"/>
                      </a:lnTo>
                      <a:lnTo>
                        <a:pt x="762" y="106"/>
                      </a:lnTo>
                      <a:lnTo>
                        <a:pt x="762" y="106"/>
                      </a:lnTo>
                      <a:lnTo>
                        <a:pt x="761" y="94"/>
                      </a:lnTo>
                      <a:lnTo>
                        <a:pt x="760" y="84"/>
                      </a:lnTo>
                      <a:lnTo>
                        <a:pt x="757" y="74"/>
                      </a:lnTo>
                      <a:lnTo>
                        <a:pt x="754" y="65"/>
                      </a:lnTo>
                      <a:lnTo>
                        <a:pt x="749" y="56"/>
                      </a:lnTo>
                      <a:lnTo>
                        <a:pt x="744" y="47"/>
                      </a:lnTo>
                      <a:lnTo>
                        <a:pt x="738" y="39"/>
                      </a:lnTo>
                      <a:lnTo>
                        <a:pt x="732" y="32"/>
                      </a:lnTo>
                      <a:lnTo>
                        <a:pt x="724" y="24"/>
                      </a:lnTo>
                      <a:lnTo>
                        <a:pt x="715" y="18"/>
                      </a:lnTo>
                      <a:lnTo>
                        <a:pt x="707" y="13"/>
                      </a:lnTo>
                      <a:lnTo>
                        <a:pt x="698" y="8"/>
                      </a:lnTo>
                      <a:lnTo>
                        <a:pt x="688" y="5"/>
                      </a:lnTo>
                      <a:lnTo>
                        <a:pt x="678" y="2"/>
                      </a:lnTo>
                      <a:lnTo>
                        <a:pt x="668"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8" name="Freeform 20">
                  <a:extLst>
                    <a:ext uri="{FF2B5EF4-FFF2-40B4-BE49-F238E27FC236}">
                      <a16:creationId xmlns:a16="http://schemas.microsoft.com/office/drawing/2014/main" id="{BF13CAC1-9A49-4F57-ABED-6F99281B1B65}"/>
                    </a:ext>
                  </a:extLst>
                </p:cNvPr>
                <p:cNvSpPr>
                  <a:spLocks/>
                </p:cNvSpPr>
                <p:nvPr/>
              </p:nvSpPr>
              <p:spPr bwMode="auto">
                <a:xfrm>
                  <a:off x="3851558" y="3582663"/>
                  <a:ext cx="535971" cy="147128"/>
                </a:xfrm>
                <a:custGeom>
                  <a:avLst/>
                  <a:gdLst>
                    <a:gd name="T0" fmla="*/ 657 w 762"/>
                    <a:gd name="T1" fmla="*/ 0 h 209"/>
                    <a:gd name="T2" fmla="*/ 0 w 762"/>
                    <a:gd name="T3" fmla="*/ 0 h 209"/>
                    <a:gd name="T4" fmla="*/ 0 w 762"/>
                    <a:gd name="T5" fmla="*/ 209 h 209"/>
                    <a:gd name="T6" fmla="*/ 657 w 762"/>
                    <a:gd name="T7" fmla="*/ 209 h 209"/>
                    <a:gd name="T8" fmla="*/ 657 w 762"/>
                    <a:gd name="T9" fmla="*/ 209 h 209"/>
                    <a:gd name="T10" fmla="*/ 668 w 762"/>
                    <a:gd name="T11" fmla="*/ 208 h 209"/>
                    <a:gd name="T12" fmla="*/ 678 w 762"/>
                    <a:gd name="T13" fmla="*/ 207 h 209"/>
                    <a:gd name="T14" fmla="*/ 688 w 762"/>
                    <a:gd name="T15" fmla="*/ 204 h 209"/>
                    <a:gd name="T16" fmla="*/ 698 w 762"/>
                    <a:gd name="T17" fmla="*/ 201 h 209"/>
                    <a:gd name="T18" fmla="*/ 707 w 762"/>
                    <a:gd name="T19" fmla="*/ 196 h 209"/>
                    <a:gd name="T20" fmla="*/ 715 w 762"/>
                    <a:gd name="T21" fmla="*/ 191 h 209"/>
                    <a:gd name="T22" fmla="*/ 724 w 762"/>
                    <a:gd name="T23" fmla="*/ 185 h 209"/>
                    <a:gd name="T24" fmla="*/ 732 w 762"/>
                    <a:gd name="T25" fmla="*/ 179 h 209"/>
                    <a:gd name="T26" fmla="*/ 738 w 762"/>
                    <a:gd name="T27" fmla="*/ 171 h 209"/>
                    <a:gd name="T28" fmla="*/ 744 w 762"/>
                    <a:gd name="T29" fmla="*/ 163 h 209"/>
                    <a:gd name="T30" fmla="*/ 749 w 762"/>
                    <a:gd name="T31" fmla="*/ 155 h 209"/>
                    <a:gd name="T32" fmla="*/ 754 w 762"/>
                    <a:gd name="T33" fmla="*/ 146 h 209"/>
                    <a:gd name="T34" fmla="*/ 757 w 762"/>
                    <a:gd name="T35" fmla="*/ 135 h 209"/>
                    <a:gd name="T36" fmla="*/ 760 w 762"/>
                    <a:gd name="T37" fmla="*/ 125 h 209"/>
                    <a:gd name="T38" fmla="*/ 761 w 762"/>
                    <a:gd name="T39" fmla="*/ 115 h 209"/>
                    <a:gd name="T40" fmla="*/ 762 w 762"/>
                    <a:gd name="T41" fmla="*/ 104 h 209"/>
                    <a:gd name="T42" fmla="*/ 762 w 762"/>
                    <a:gd name="T43" fmla="*/ 104 h 209"/>
                    <a:gd name="T44" fmla="*/ 761 w 762"/>
                    <a:gd name="T45" fmla="*/ 94 h 209"/>
                    <a:gd name="T46" fmla="*/ 760 w 762"/>
                    <a:gd name="T47" fmla="*/ 83 h 209"/>
                    <a:gd name="T48" fmla="*/ 757 w 762"/>
                    <a:gd name="T49" fmla="*/ 74 h 209"/>
                    <a:gd name="T50" fmla="*/ 754 w 762"/>
                    <a:gd name="T51" fmla="*/ 63 h 209"/>
                    <a:gd name="T52" fmla="*/ 749 w 762"/>
                    <a:gd name="T53" fmla="*/ 54 h 209"/>
                    <a:gd name="T54" fmla="*/ 744 w 762"/>
                    <a:gd name="T55" fmla="*/ 45 h 209"/>
                    <a:gd name="T56" fmla="*/ 738 w 762"/>
                    <a:gd name="T57" fmla="*/ 37 h 209"/>
                    <a:gd name="T58" fmla="*/ 732 w 762"/>
                    <a:gd name="T59" fmla="*/ 30 h 209"/>
                    <a:gd name="T60" fmla="*/ 724 w 762"/>
                    <a:gd name="T61" fmla="*/ 23 h 209"/>
                    <a:gd name="T62" fmla="*/ 715 w 762"/>
                    <a:gd name="T63" fmla="*/ 17 h 209"/>
                    <a:gd name="T64" fmla="*/ 707 w 762"/>
                    <a:gd name="T65" fmla="*/ 12 h 209"/>
                    <a:gd name="T66" fmla="*/ 698 w 762"/>
                    <a:gd name="T67" fmla="*/ 8 h 209"/>
                    <a:gd name="T68" fmla="*/ 688 w 762"/>
                    <a:gd name="T69" fmla="*/ 4 h 209"/>
                    <a:gd name="T70" fmla="*/ 678 w 762"/>
                    <a:gd name="T71" fmla="*/ 2 h 209"/>
                    <a:gd name="T72" fmla="*/ 668 w 762"/>
                    <a:gd name="T73" fmla="*/ 0 h 209"/>
                    <a:gd name="T74" fmla="*/ 657 w 762"/>
                    <a:gd name="T75" fmla="*/ 0 h 209"/>
                    <a:gd name="T76" fmla="*/ 657 w 762"/>
                    <a:gd name="T7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09">
                      <a:moveTo>
                        <a:pt x="657" y="0"/>
                      </a:moveTo>
                      <a:lnTo>
                        <a:pt x="0" y="0"/>
                      </a:lnTo>
                      <a:lnTo>
                        <a:pt x="0" y="209"/>
                      </a:lnTo>
                      <a:lnTo>
                        <a:pt x="657" y="209"/>
                      </a:lnTo>
                      <a:lnTo>
                        <a:pt x="657" y="209"/>
                      </a:lnTo>
                      <a:lnTo>
                        <a:pt x="668" y="208"/>
                      </a:lnTo>
                      <a:lnTo>
                        <a:pt x="678" y="207"/>
                      </a:lnTo>
                      <a:lnTo>
                        <a:pt x="688" y="204"/>
                      </a:lnTo>
                      <a:lnTo>
                        <a:pt x="698" y="201"/>
                      </a:lnTo>
                      <a:lnTo>
                        <a:pt x="707" y="196"/>
                      </a:lnTo>
                      <a:lnTo>
                        <a:pt x="715" y="191"/>
                      </a:lnTo>
                      <a:lnTo>
                        <a:pt x="724" y="185"/>
                      </a:lnTo>
                      <a:lnTo>
                        <a:pt x="732" y="179"/>
                      </a:lnTo>
                      <a:lnTo>
                        <a:pt x="738" y="171"/>
                      </a:lnTo>
                      <a:lnTo>
                        <a:pt x="744" y="163"/>
                      </a:lnTo>
                      <a:lnTo>
                        <a:pt x="749" y="155"/>
                      </a:lnTo>
                      <a:lnTo>
                        <a:pt x="754" y="146"/>
                      </a:lnTo>
                      <a:lnTo>
                        <a:pt x="757" y="135"/>
                      </a:lnTo>
                      <a:lnTo>
                        <a:pt x="760" y="125"/>
                      </a:lnTo>
                      <a:lnTo>
                        <a:pt x="761" y="115"/>
                      </a:lnTo>
                      <a:lnTo>
                        <a:pt x="762" y="104"/>
                      </a:lnTo>
                      <a:lnTo>
                        <a:pt x="762" y="104"/>
                      </a:lnTo>
                      <a:lnTo>
                        <a:pt x="761" y="94"/>
                      </a:lnTo>
                      <a:lnTo>
                        <a:pt x="760" y="83"/>
                      </a:lnTo>
                      <a:lnTo>
                        <a:pt x="757" y="74"/>
                      </a:lnTo>
                      <a:lnTo>
                        <a:pt x="754" y="63"/>
                      </a:lnTo>
                      <a:lnTo>
                        <a:pt x="749" y="54"/>
                      </a:lnTo>
                      <a:lnTo>
                        <a:pt x="744" y="45"/>
                      </a:lnTo>
                      <a:lnTo>
                        <a:pt x="738" y="37"/>
                      </a:lnTo>
                      <a:lnTo>
                        <a:pt x="732" y="30"/>
                      </a:lnTo>
                      <a:lnTo>
                        <a:pt x="724" y="23"/>
                      </a:lnTo>
                      <a:lnTo>
                        <a:pt x="715" y="17"/>
                      </a:lnTo>
                      <a:lnTo>
                        <a:pt x="707" y="12"/>
                      </a:lnTo>
                      <a:lnTo>
                        <a:pt x="698" y="8"/>
                      </a:lnTo>
                      <a:lnTo>
                        <a:pt x="688" y="4"/>
                      </a:lnTo>
                      <a:lnTo>
                        <a:pt x="678" y="2"/>
                      </a:lnTo>
                      <a:lnTo>
                        <a:pt x="668"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9" name="Freeform 21">
                  <a:extLst>
                    <a:ext uri="{FF2B5EF4-FFF2-40B4-BE49-F238E27FC236}">
                      <a16:creationId xmlns:a16="http://schemas.microsoft.com/office/drawing/2014/main" id="{4C350FBF-2FCD-4A34-8980-FD5B08DDAAF5}"/>
                    </a:ext>
                  </a:extLst>
                </p:cNvPr>
                <p:cNvSpPr>
                  <a:spLocks/>
                </p:cNvSpPr>
                <p:nvPr/>
              </p:nvSpPr>
              <p:spPr bwMode="auto">
                <a:xfrm>
                  <a:off x="3252532" y="3288406"/>
                  <a:ext cx="483422" cy="441385"/>
                </a:xfrm>
                <a:custGeom>
                  <a:avLst/>
                  <a:gdLst>
                    <a:gd name="T0" fmla="*/ 0 w 698"/>
                    <a:gd name="T1" fmla="*/ 0 h 624"/>
                    <a:gd name="T2" fmla="*/ 0 w 698"/>
                    <a:gd name="T3" fmla="*/ 624 h 624"/>
                    <a:gd name="T4" fmla="*/ 698 w 698"/>
                    <a:gd name="T5" fmla="*/ 624 h 624"/>
                    <a:gd name="T6" fmla="*/ 698 w 698"/>
                    <a:gd name="T7" fmla="*/ 0 h 624"/>
                    <a:gd name="T8" fmla="*/ 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0" name="Freeform 22">
                  <a:extLst>
                    <a:ext uri="{FF2B5EF4-FFF2-40B4-BE49-F238E27FC236}">
                      <a16:creationId xmlns:a16="http://schemas.microsoft.com/office/drawing/2014/main" id="{68CDDE63-F12C-4400-A99B-12018D78B28E}"/>
                    </a:ext>
                  </a:extLst>
                </p:cNvPr>
                <p:cNvSpPr>
                  <a:spLocks/>
                </p:cNvSpPr>
                <p:nvPr/>
              </p:nvSpPr>
              <p:spPr bwMode="auto">
                <a:xfrm>
                  <a:off x="3851558" y="4160671"/>
                  <a:ext cx="493934" cy="430879"/>
                </a:xfrm>
                <a:custGeom>
                  <a:avLst/>
                  <a:gdLst>
                    <a:gd name="T0" fmla="*/ 0 w 696"/>
                    <a:gd name="T1" fmla="*/ 0 h 624"/>
                    <a:gd name="T2" fmla="*/ 0 w 696"/>
                    <a:gd name="T3" fmla="*/ 624 h 624"/>
                    <a:gd name="T4" fmla="*/ 696 w 696"/>
                    <a:gd name="T5" fmla="*/ 624 h 624"/>
                    <a:gd name="T6" fmla="*/ 696 w 696"/>
                    <a:gd name="T7" fmla="*/ 0 h 624"/>
                    <a:gd name="T8" fmla="*/ 648 w 696"/>
                    <a:gd name="T9" fmla="*/ 0 h 624"/>
                    <a:gd name="T10" fmla="*/ 0 w 696"/>
                    <a:gd name="T11" fmla="*/ 0 h 624"/>
                  </a:gdLst>
                  <a:ahLst/>
                  <a:cxnLst>
                    <a:cxn ang="0">
                      <a:pos x="T0" y="T1"/>
                    </a:cxn>
                    <a:cxn ang="0">
                      <a:pos x="T2" y="T3"/>
                    </a:cxn>
                    <a:cxn ang="0">
                      <a:pos x="T4" y="T5"/>
                    </a:cxn>
                    <a:cxn ang="0">
                      <a:pos x="T6" y="T7"/>
                    </a:cxn>
                    <a:cxn ang="0">
                      <a:pos x="T8" y="T9"/>
                    </a:cxn>
                    <a:cxn ang="0">
                      <a:pos x="T10" y="T11"/>
                    </a:cxn>
                  </a:cxnLst>
                  <a:rect l="0" t="0" r="r" b="b"/>
                  <a:pathLst>
                    <a:path w="696" h="624">
                      <a:moveTo>
                        <a:pt x="0" y="0"/>
                      </a:moveTo>
                      <a:lnTo>
                        <a:pt x="0" y="624"/>
                      </a:lnTo>
                      <a:lnTo>
                        <a:pt x="696" y="624"/>
                      </a:lnTo>
                      <a:lnTo>
                        <a:pt x="696" y="0"/>
                      </a:lnTo>
                      <a:lnTo>
                        <a:pt x="6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grpSp>
        <p:nvGrpSpPr>
          <p:cNvPr id="141" name="Grupa 140">
            <a:extLst>
              <a:ext uri="{FF2B5EF4-FFF2-40B4-BE49-F238E27FC236}">
                <a16:creationId xmlns:a16="http://schemas.microsoft.com/office/drawing/2014/main" id="{5331365C-6DA6-470F-9C67-65860873C33F}"/>
              </a:ext>
            </a:extLst>
          </p:cNvPr>
          <p:cNvGrpSpPr>
            <a:grpSpLocks noChangeAspect="1"/>
          </p:cNvGrpSpPr>
          <p:nvPr/>
        </p:nvGrpSpPr>
        <p:grpSpPr>
          <a:xfrm>
            <a:off x="2486010" y="3253693"/>
            <a:ext cx="346040" cy="226761"/>
            <a:chOff x="839788" y="2435225"/>
            <a:chExt cx="838200" cy="549275"/>
          </a:xfrm>
          <a:solidFill>
            <a:schemeClr val="accent2">
              <a:lumMod val="75000"/>
            </a:schemeClr>
          </a:solidFill>
        </p:grpSpPr>
        <p:sp>
          <p:nvSpPr>
            <p:cNvPr id="142" name="Freeform 83">
              <a:extLst>
                <a:ext uri="{FF2B5EF4-FFF2-40B4-BE49-F238E27FC236}">
                  <a16:creationId xmlns:a16="http://schemas.microsoft.com/office/drawing/2014/main" id="{36985DCB-BE10-4272-A48D-5F71B0BCA642}"/>
                </a:ext>
              </a:extLst>
            </p:cNvPr>
            <p:cNvSpPr>
              <a:spLocks/>
            </p:cNvSpPr>
            <p:nvPr/>
          </p:nvSpPr>
          <p:spPr bwMode="auto">
            <a:xfrm>
              <a:off x="1046163" y="2947988"/>
              <a:ext cx="425450" cy="36512"/>
            </a:xfrm>
            <a:custGeom>
              <a:avLst/>
              <a:gdLst>
                <a:gd name="T0" fmla="*/ 1072 w 1072"/>
                <a:gd name="T1" fmla="*/ 0 h 90"/>
                <a:gd name="T2" fmla="*/ 1038 w 1072"/>
                <a:gd name="T3" fmla="*/ 90 h 90"/>
                <a:gd name="T4" fmla="*/ 35 w 1072"/>
                <a:gd name="T5" fmla="*/ 90 h 90"/>
                <a:gd name="T6" fmla="*/ 0 w 1072"/>
                <a:gd name="T7" fmla="*/ 0 h 90"/>
                <a:gd name="T8" fmla="*/ 1072 w 1072"/>
                <a:gd name="T9" fmla="*/ 0 h 90"/>
              </a:gdLst>
              <a:ahLst/>
              <a:cxnLst>
                <a:cxn ang="0">
                  <a:pos x="T0" y="T1"/>
                </a:cxn>
                <a:cxn ang="0">
                  <a:pos x="T2" y="T3"/>
                </a:cxn>
                <a:cxn ang="0">
                  <a:pos x="T4" y="T5"/>
                </a:cxn>
                <a:cxn ang="0">
                  <a:pos x="T6" y="T7"/>
                </a:cxn>
                <a:cxn ang="0">
                  <a:pos x="T8" y="T9"/>
                </a:cxn>
              </a:cxnLst>
              <a:rect l="0" t="0" r="r" b="b"/>
              <a:pathLst>
                <a:path w="1072" h="90">
                  <a:moveTo>
                    <a:pt x="1072" y="0"/>
                  </a:moveTo>
                  <a:lnTo>
                    <a:pt x="1038" y="90"/>
                  </a:lnTo>
                  <a:lnTo>
                    <a:pt x="35" y="90"/>
                  </a:lnTo>
                  <a:lnTo>
                    <a:pt x="0" y="0"/>
                  </a:lnTo>
                  <a:lnTo>
                    <a:pt x="10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3" name="Freeform 84">
              <a:extLst>
                <a:ext uri="{FF2B5EF4-FFF2-40B4-BE49-F238E27FC236}">
                  <a16:creationId xmlns:a16="http://schemas.microsoft.com/office/drawing/2014/main" id="{A6CE1B90-C87E-4F44-B163-4A3ECDCD8286}"/>
                </a:ext>
              </a:extLst>
            </p:cNvPr>
            <p:cNvSpPr>
              <a:spLocks noEditPoints="1"/>
            </p:cNvSpPr>
            <p:nvPr/>
          </p:nvSpPr>
          <p:spPr bwMode="auto">
            <a:xfrm>
              <a:off x="839788" y="2435225"/>
              <a:ext cx="838200" cy="501650"/>
            </a:xfrm>
            <a:custGeom>
              <a:avLst/>
              <a:gdLst>
                <a:gd name="T0" fmla="*/ 141 w 2113"/>
                <a:gd name="T1" fmla="*/ 0 h 1261"/>
                <a:gd name="T2" fmla="*/ 126 w 2113"/>
                <a:gd name="T3" fmla="*/ 2 h 1261"/>
                <a:gd name="T4" fmla="*/ 99 w 2113"/>
                <a:gd name="T5" fmla="*/ 7 h 1261"/>
                <a:gd name="T6" fmla="*/ 73 w 2113"/>
                <a:gd name="T7" fmla="*/ 17 h 1261"/>
                <a:gd name="T8" fmla="*/ 52 w 2113"/>
                <a:gd name="T9" fmla="*/ 33 h 1261"/>
                <a:gd name="T10" fmla="*/ 32 w 2113"/>
                <a:gd name="T11" fmla="*/ 52 h 1261"/>
                <a:gd name="T12" fmla="*/ 17 w 2113"/>
                <a:gd name="T13" fmla="*/ 75 h 1261"/>
                <a:gd name="T14" fmla="*/ 6 w 2113"/>
                <a:gd name="T15" fmla="*/ 101 h 1261"/>
                <a:gd name="T16" fmla="*/ 0 w 2113"/>
                <a:gd name="T17" fmla="*/ 127 h 1261"/>
                <a:gd name="T18" fmla="*/ 0 w 2113"/>
                <a:gd name="T19" fmla="*/ 1120 h 1261"/>
                <a:gd name="T20" fmla="*/ 0 w 2113"/>
                <a:gd name="T21" fmla="*/ 1134 h 1261"/>
                <a:gd name="T22" fmla="*/ 6 w 2113"/>
                <a:gd name="T23" fmla="*/ 1162 h 1261"/>
                <a:gd name="T24" fmla="*/ 17 w 2113"/>
                <a:gd name="T25" fmla="*/ 1187 h 1261"/>
                <a:gd name="T26" fmla="*/ 32 w 2113"/>
                <a:gd name="T27" fmla="*/ 1210 h 1261"/>
                <a:gd name="T28" fmla="*/ 52 w 2113"/>
                <a:gd name="T29" fmla="*/ 1230 h 1261"/>
                <a:gd name="T30" fmla="*/ 73 w 2113"/>
                <a:gd name="T31" fmla="*/ 1244 h 1261"/>
                <a:gd name="T32" fmla="*/ 99 w 2113"/>
                <a:gd name="T33" fmla="*/ 1255 h 1261"/>
                <a:gd name="T34" fmla="*/ 126 w 2113"/>
                <a:gd name="T35" fmla="*/ 1261 h 1261"/>
                <a:gd name="T36" fmla="*/ 141 w 2113"/>
                <a:gd name="T37" fmla="*/ 1261 h 1261"/>
                <a:gd name="T38" fmla="*/ 1059 w 2113"/>
                <a:gd name="T39" fmla="*/ 1260 h 1261"/>
                <a:gd name="T40" fmla="*/ 1675 w 2113"/>
                <a:gd name="T41" fmla="*/ 1261 h 1261"/>
                <a:gd name="T42" fmla="*/ 1972 w 2113"/>
                <a:gd name="T43" fmla="*/ 1261 h 1261"/>
                <a:gd name="T44" fmla="*/ 1986 w 2113"/>
                <a:gd name="T45" fmla="*/ 1261 h 1261"/>
                <a:gd name="T46" fmla="*/ 2013 w 2113"/>
                <a:gd name="T47" fmla="*/ 1255 h 1261"/>
                <a:gd name="T48" fmla="*/ 2038 w 2113"/>
                <a:gd name="T49" fmla="*/ 1244 h 1261"/>
                <a:gd name="T50" fmla="*/ 2061 w 2113"/>
                <a:gd name="T51" fmla="*/ 1230 h 1261"/>
                <a:gd name="T52" fmla="*/ 2080 w 2113"/>
                <a:gd name="T53" fmla="*/ 1210 h 1261"/>
                <a:gd name="T54" fmla="*/ 2096 w 2113"/>
                <a:gd name="T55" fmla="*/ 1187 h 1261"/>
                <a:gd name="T56" fmla="*/ 2107 w 2113"/>
                <a:gd name="T57" fmla="*/ 1162 h 1261"/>
                <a:gd name="T58" fmla="*/ 2112 w 2113"/>
                <a:gd name="T59" fmla="*/ 1134 h 1261"/>
                <a:gd name="T60" fmla="*/ 2113 w 2113"/>
                <a:gd name="T61" fmla="*/ 142 h 1261"/>
                <a:gd name="T62" fmla="*/ 2112 w 2113"/>
                <a:gd name="T63" fmla="*/ 127 h 1261"/>
                <a:gd name="T64" fmla="*/ 2107 w 2113"/>
                <a:gd name="T65" fmla="*/ 101 h 1261"/>
                <a:gd name="T66" fmla="*/ 2096 w 2113"/>
                <a:gd name="T67" fmla="*/ 75 h 1261"/>
                <a:gd name="T68" fmla="*/ 2080 w 2113"/>
                <a:gd name="T69" fmla="*/ 52 h 1261"/>
                <a:gd name="T70" fmla="*/ 2061 w 2113"/>
                <a:gd name="T71" fmla="*/ 33 h 1261"/>
                <a:gd name="T72" fmla="*/ 2038 w 2113"/>
                <a:gd name="T73" fmla="*/ 17 h 1261"/>
                <a:gd name="T74" fmla="*/ 2013 w 2113"/>
                <a:gd name="T75" fmla="*/ 7 h 1261"/>
                <a:gd name="T76" fmla="*/ 1986 w 2113"/>
                <a:gd name="T77" fmla="*/ 2 h 1261"/>
                <a:gd name="T78" fmla="*/ 1972 w 2113"/>
                <a:gd name="T79" fmla="*/ 0 h 1261"/>
                <a:gd name="T80" fmla="*/ 2039 w 2113"/>
                <a:gd name="T81" fmla="*/ 1120 h 1261"/>
                <a:gd name="T82" fmla="*/ 2035 w 2113"/>
                <a:gd name="T83" fmla="*/ 1146 h 1261"/>
                <a:gd name="T84" fmla="*/ 2020 w 2113"/>
                <a:gd name="T85" fmla="*/ 1168 h 1261"/>
                <a:gd name="T86" fmla="*/ 1998 w 2113"/>
                <a:gd name="T87" fmla="*/ 1183 h 1261"/>
                <a:gd name="T88" fmla="*/ 1972 w 2113"/>
                <a:gd name="T89" fmla="*/ 1189 h 1261"/>
                <a:gd name="T90" fmla="*/ 141 w 2113"/>
                <a:gd name="T91" fmla="*/ 1189 h 1261"/>
                <a:gd name="T92" fmla="*/ 114 w 2113"/>
                <a:gd name="T93" fmla="*/ 1183 h 1261"/>
                <a:gd name="T94" fmla="*/ 93 w 2113"/>
                <a:gd name="T95" fmla="*/ 1168 h 1261"/>
                <a:gd name="T96" fmla="*/ 78 w 2113"/>
                <a:gd name="T97" fmla="*/ 1146 h 1261"/>
                <a:gd name="T98" fmla="*/ 72 w 2113"/>
                <a:gd name="T99" fmla="*/ 1120 h 1261"/>
                <a:gd name="T100" fmla="*/ 72 w 2113"/>
                <a:gd name="T101" fmla="*/ 142 h 1261"/>
                <a:gd name="T102" fmla="*/ 78 w 2113"/>
                <a:gd name="T103" fmla="*/ 115 h 1261"/>
                <a:gd name="T104" fmla="*/ 93 w 2113"/>
                <a:gd name="T105" fmla="*/ 93 h 1261"/>
                <a:gd name="T106" fmla="*/ 114 w 2113"/>
                <a:gd name="T107" fmla="*/ 79 h 1261"/>
                <a:gd name="T108" fmla="*/ 141 w 2113"/>
                <a:gd name="T109" fmla="*/ 74 h 1261"/>
                <a:gd name="T110" fmla="*/ 1972 w 2113"/>
                <a:gd name="T111" fmla="*/ 74 h 1261"/>
                <a:gd name="T112" fmla="*/ 1998 w 2113"/>
                <a:gd name="T113" fmla="*/ 79 h 1261"/>
                <a:gd name="T114" fmla="*/ 2020 w 2113"/>
                <a:gd name="T115" fmla="*/ 93 h 1261"/>
                <a:gd name="T116" fmla="*/ 2035 w 2113"/>
                <a:gd name="T117" fmla="*/ 115 h 1261"/>
                <a:gd name="T118" fmla="*/ 2039 w 2113"/>
                <a:gd name="T119" fmla="*/ 142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3" h="1261">
                  <a:moveTo>
                    <a:pt x="1972" y="0"/>
                  </a:moveTo>
                  <a:lnTo>
                    <a:pt x="141" y="0"/>
                  </a:lnTo>
                  <a:lnTo>
                    <a:pt x="141" y="0"/>
                  </a:lnTo>
                  <a:lnTo>
                    <a:pt x="126" y="2"/>
                  </a:lnTo>
                  <a:lnTo>
                    <a:pt x="113" y="3"/>
                  </a:lnTo>
                  <a:lnTo>
                    <a:pt x="99" y="7"/>
                  </a:lnTo>
                  <a:lnTo>
                    <a:pt x="87" y="11"/>
                  </a:lnTo>
                  <a:lnTo>
                    <a:pt x="73" y="17"/>
                  </a:lnTo>
                  <a:lnTo>
                    <a:pt x="62" y="25"/>
                  </a:lnTo>
                  <a:lnTo>
                    <a:pt x="52" y="33"/>
                  </a:lnTo>
                  <a:lnTo>
                    <a:pt x="41" y="41"/>
                  </a:lnTo>
                  <a:lnTo>
                    <a:pt x="32" y="52"/>
                  </a:lnTo>
                  <a:lnTo>
                    <a:pt x="24" y="63"/>
                  </a:lnTo>
                  <a:lnTo>
                    <a:pt x="17" y="75"/>
                  </a:lnTo>
                  <a:lnTo>
                    <a:pt x="11" y="87"/>
                  </a:lnTo>
                  <a:lnTo>
                    <a:pt x="6" y="101"/>
                  </a:lnTo>
                  <a:lnTo>
                    <a:pt x="2" y="114"/>
                  </a:lnTo>
                  <a:lnTo>
                    <a:pt x="0" y="127"/>
                  </a:lnTo>
                  <a:lnTo>
                    <a:pt x="0" y="142"/>
                  </a:lnTo>
                  <a:lnTo>
                    <a:pt x="0" y="1120"/>
                  </a:lnTo>
                  <a:lnTo>
                    <a:pt x="0" y="1120"/>
                  </a:lnTo>
                  <a:lnTo>
                    <a:pt x="0" y="1134"/>
                  </a:lnTo>
                  <a:lnTo>
                    <a:pt x="2" y="1149"/>
                  </a:lnTo>
                  <a:lnTo>
                    <a:pt x="6" y="1162"/>
                  </a:lnTo>
                  <a:lnTo>
                    <a:pt x="11" y="1175"/>
                  </a:lnTo>
                  <a:lnTo>
                    <a:pt x="17" y="1187"/>
                  </a:lnTo>
                  <a:lnTo>
                    <a:pt x="24" y="1199"/>
                  </a:lnTo>
                  <a:lnTo>
                    <a:pt x="32" y="1210"/>
                  </a:lnTo>
                  <a:lnTo>
                    <a:pt x="41" y="1220"/>
                  </a:lnTo>
                  <a:lnTo>
                    <a:pt x="52" y="1230"/>
                  </a:lnTo>
                  <a:lnTo>
                    <a:pt x="62" y="1237"/>
                  </a:lnTo>
                  <a:lnTo>
                    <a:pt x="73" y="1244"/>
                  </a:lnTo>
                  <a:lnTo>
                    <a:pt x="87" y="1250"/>
                  </a:lnTo>
                  <a:lnTo>
                    <a:pt x="99" y="1255"/>
                  </a:lnTo>
                  <a:lnTo>
                    <a:pt x="113" y="1259"/>
                  </a:lnTo>
                  <a:lnTo>
                    <a:pt x="126" y="1261"/>
                  </a:lnTo>
                  <a:lnTo>
                    <a:pt x="141" y="1261"/>
                  </a:lnTo>
                  <a:lnTo>
                    <a:pt x="141" y="1261"/>
                  </a:lnTo>
                  <a:lnTo>
                    <a:pt x="438" y="1261"/>
                  </a:lnTo>
                  <a:lnTo>
                    <a:pt x="1059" y="1260"/>
                  </a:lnTo>
                  <a:lnTo>
                    <a:pt x="1059" y="1260"/>
                  </a:lnTo>
                  <a:lnTo>
                    <a:pt x="1675" y="1261"/>
                  </a:lnTo>
                  <a:lnTo>
                    <a:pt x="1971" y="1261"/>
                  </a:lnTo>
                  <a:lnTo>
                    <a:pt x="1972" y="1261"/>
                  </a:lnTo>
                  <a:lnTo>
                    <a:pt x="1972" y="1261"/>
                  </a:lnTo>
                  <a:lnTo>
                    <a:pt x="1986" y="1261"/>
                  </a:lnTo>
                  <a:lnTo>
                    <a:pt x="2000" y="1259"/>
                  </a:lnTo>
                  <a:lnTo>
                    <a:pt x="2013" y="1255"/>
                  </a:lnTo>
                  <a:lnTo>
                    <a:pt x="2026" y="1250"/>
                  </a:lnTo>
                  <a:lnTo>
                    <a:pt x="2038" y="1244"/>
                  </a:lnTo>
                  <a:lnTo>
                    <a:pt x="2050" y="1237"/>
                  </a:lnTo>
                  <a:lnTo>
                    <a:pt x="2061" y="1230"/>
                  </a:lnTo>
                  <a:lnTo>
                    <a:pt x="2072" y="1220"/>
                  </a:lnTo>
                  <a:lnTo>
                    <a:pt x="2080" y="1210"/>
                  </a:lnTo>
                  <a:lnTo>
                    <a:pt x="2089" y="1199"/>
                  </a:lnTo>
                  <a:lnTo>
                    <a:pt x="2096" y="1187"/>
                  </a:lnTo>
                  <a:lnTo>
                    <a:pt x="2102" y="1175"/>
                  </a:lnTo>
                  <a:lnTo>
                    <a:pt x="2107" y="1162"/>
                  </a:lnTo>
                  <a:lnTo>
                    <a:pt x="2111" y="1149"/>
                  </a:lnTo>
                  <a:lnTo>
                    <a:pt x="2112" y="1134"/>
                  </a:lnTo>
                  <a:lnTo>
                    <a:pt x="2113" y="1120"/>
                  </a:lnTo>
                  <a:lnTo>
                    <a:pt x="2113" y="142"/>
                  </a:lnTo>
                  <a:lnTo>
                    <a:pt x="2113" y="142"/>
                  </a:lnTo>
                  <a:lnTo>
                    <a:pt x="2112" y="127"/>
                  </a:lnTo>
                  <a:lnTo>
                    <a:pt x="2111" y="114"/>
                  </a:lnTo>
                  <a:lnTo>
                    <a:pt x="2107" y="101"/>
                  </a:lnTo>
                  <a:lnTo>
                    <a:pt x="2102" y="87"/>
                  </a:lnTo>
                  <a:lnTo>
                    <a:pt x="2096" y="75"/>
                  </a:lnTo>
                  <a:lnTo>
                    <a:pt x="2089" y="63"/>
                  </a:lnTo>
                  <a:lnTo>
                    <a:pt x="2080" y="52"/>
                  </a:lnTo>
                  <a:lnTo>
                    <a:pt x="2072" y="41"/>
                  </a:lnTo>
                  <a:lnTo>
                    <a:pt x="2061" y="33"/>
                  </a:lnTo>
                  <a:lnTo>
                    <a:pt x="2050" y="25"/>
                  </a:lnTo>
                  <a:lnTo>
                    <a:pt x="2038" y="17"/>
                  </a:lnTo>
                  <a:lnTo>
                    <a:pt x="2026" y="11"/>
                  </a:lnTo>
                  <a:lnTo>
                    <a:pt x="2013" y="7"/>
                  </a:lnTo>
                  <a:lnTo>
                    <a:pt x="2000" y="3"/>
                  </a:lnTo>
                  <a:lnTo>
                    <a:pt x="1986" y="2"/>
                  </a:lnTo>
                  <a:lnTo>
                    <a:pt x="1972" y="0"/>
                  </a:lnTo>
                  <a:lnTo>
                    <a:pt x="1972" y="0"/>
                  </a:lnTo>
                  <a:close/>
                  <a:moveTo>
                    <a:pt x="2039" y="1120"/>
                  </a:moveTo>
                  <a:lnTo>
                    <a:pt x="2039" y="1120"/>
                  </a:lnTo>
                  <a:lnTo>
                    <a:pt x="2038" y="1134"/>
                  </a:lnTo>
                  <a:lnTo>
                    <a:pt x="2035" y="1146"/>
                  </a:lnTo>
                  <a:lnTo>
                    <a:pt x="2029" y="1158"/>
                  </a:lnTo>
                  <a:lnTo>
                    <a:pt x="2020" y="1168"/>
                  </a:lnTo>
                  <a:lnTo>
                    <a:pt x="2009" y="1177"/>
                  </a:lnTo>
                  <a:lnTo>
                    <a:pt x="1998" y="1183"/>
                  </a:lnTo>
                  <a:lnTo>
                    <a:pt x="1985" y="1187"/>
                  </a:lnTo>
                  <a:lnTo>
                    <a:pt x="1972" y="1189"/>
                  </a:lnTo>
                  <a:lnTo>
                    <a:pt x="141" y="1189"/>
                  </a:lnTo>
                  <a:lnTo>
                    <a:pt x="141" y="1189"/>
                  </a:lnTo>
                  <a:lnTo>
                    <a:pt x="128" y="1187"/>
                  </a:lnTo>
                  <a:lnTo>
                    <a:pt x="114" y="1183"/>
                  </a:lnTo>
                  <a:lnTo>
                    <a:pt x="102" y="1177"/>
                  </a:lnTo>
                  <a:lnTo>
                    <a:pt x="93" y="1168"/>
                  </a:lnTo>
                  <a:lnTo>
                    <a:pt x="84" y="1158"/>
                  </a:lnTo>
                  <a:lnTo>
                    <a:pt x="78" y="1146"/>
                  </a:lnTo>
                  <a:lnTo>
                    <a:pt x="73" y="1134"/>
                  </a:lnTo>
                  <a:lnTo>
                    <a:pt x="72" y="1120"/>
                  </a:lnTo>
                  <a:lnTo>
                    <a:pt x="72" y="142"/>
                  </a:lnTo>
                  <a:lnTo>
                    <a:pt x="72" y="142"/>
                  </a:lnTo>
                  <a:lnTo>
                    <a:pt x="73" y="128"/>
                  </a:lnTo>
                  <a:lnTo>
                    <a:pt x="78" y="115"/>
                  </a:lnTo>
                  <a:lnTo>
                    <a:pt x="84" y="104"/>
                  </a:lnTo>
                  <a:lnTo>
                    <a:pt x="93" y="93"/>
                  </a:lnTo>
                  <a:lnTo>
                    <a:pt x="102" y="85"/>
                  </a:lnTo>
                  <a:lnTo>
                    <a:pt x="114" y="79"/>
                  </a:lnTo>
                  <a:lnTo>
                    <a:pt x="128" y="75"/>
                  </a:lnTo>
                  <a:lnTo>
                    <a:pt x="141" y="74"/>
                  </a:lnTo>
                  <a:lnTo>
                    <a:pt x="1972" y="74"/>
                  </a:lnTo>
                  <a:lnTo>
                    <a:pt x="1972" y="74"/>
                  </a:lnTo>
                  <a:lnTo>
                    <a:pt x="1985" y="75"/>
                  </a:lnTo>
                  <a:lnTo>
                    <a:pt x="1998" y="79"/>
                  </a:lnTo>
                  <a:lnTo>
                    <a:pt x="2009" y="85"/>
                  </a:lnTo>
                  <a:lnTo>
                    <a:pt x="2020" y="93"/>
                  </a:lnTo>
                  <a:lnTo>
                    <a:pt x="2029" y="104"/>
                  </a:lnTo>
                  <a:lnTo>
                    <a:pt x="2035" y="115"/>
                  </a:lnTo>
                  <a:lnTo>
                    <a:pt x="2038" y="128"/>
                  </a:lnTo>
                  <a:lnTo>
                    <a:pt x="2039" y="142"/>
                  </a:lnTo>
                  <a:lnTo>
                    <a:pt x="2039" y="1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4" name="Freeform 85">
              <a:extLst>
                <a:ext uri="{FF2B5EF4-FFF2-40B4-BE49-F238E27FC236}">
                  <a16:creationId xmlns:a16="http://schemas.microsoft.com/office/drawing/2014/main" id="{055AA12B-24EF-4124-9C8C-26A4E1043DEB}"/>
                </a:ext>
              </a:extLst>
            </p:cNvPr>
            <p:cNvSpPr>
              <a:spLocks/>
            </p:cNvSpPr>
            <p:nvPr/>
          </p:nvSpPr>
          <p:spPr bwMode="auto">
            <a:xfrm>
              <a:off x="1031875" y="2527300"/>
              <a:ext cx="165100" cy="295275"/>
            </a:xfrm>
            <a:custGeom>
              <a:avLst/>
              <a:gdLst>
                <a:gd name="T0" fmla="*/ 0 w 412"/>
                <a:gd name="T1" fmla="*/ 0 h 744"/>
                <a:gd name="T2" fmla="*/ 412 w 412"/>
                <a:gd name="T3" fmla="*/ 0 h 744"/>
                <a:gd name="T4" fmla="*/ 412 w 412"/>
                <a:gd name="T5" fmla="*/ 140 h 744"/>
                <a:gd name="T6" fmla="*/ 276 w 412"/>
                <a:gd name="T7" fmla="*/ 140 h 744"/>
                <a:gd name="T8" fmla="*/ 276 w 412"/>
                <a:gd name="T9" fmla="*/ 744 h 744"/>
                <a:gd name="T10" fmla="*/ 132 w 412"/>
                <a:gd name="T11" fmla="*/ 744 h 744"/>
                <a:gd name="T12" fmla="*/ 132 w 412"/>
                <a:gd name="T13" fmla="*/ 140 h 744"/>
                <a:gd name="T14" fmla="*/ 0 w 412"/>
                <a:gd name="T15" fmla="*/ 140 h 744"/>
                <a:gd name="T16" fmla="*/ 0 w 412"/>
                <a:gd name="T1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744">
                  <a:moveTo>
                    <a:pt x="0" y="0"/>
                  </a:moveTo>
                  <a:lnTo>
                    <a:pt x="412" y="0"/>
                  </a:lnTo>
                  <a:lnTo>
                    <a:pt x="412" y="140"/>
                  </a:lnTo>
                  <a:lnTo>
                    <a:pt x="276" y="140"/>
                  </a:lnTo>
                  <a:lnTo>
                    <a:pt x="276" y="744"/>
                  </a:lnTo>
                  <a:lnTo>
                    <a:pt x="132" y="744"/>
                  </a:lnTo>
                  <a:lnTo>
                    <a:pt x="132" y="140"/>
                  </a:lnTo>
                  <a:lnTo>
                    <a:pt x="0" y="14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5" name="Freeform 86">
              <a:extLst>
                <a:ext uri="{FF2B5EF4-FFF2-40B4-BE49-F238E27FC236}">
                  <a16:creationId xmlns:a16="http://schemas.microsoft.com/office/drawing/2014/main" id="{F3424303-75D3-4FC3-B7B1-28699B6381B2}"/>
                </a:ext>
              </a:extLst>
            </p:cNvPr>
            <p:cNvSpPr>
              <a:spLocks/>
            </p:cNvSpPr>
            <p:nvPr/>
          </p:nvSpPr>
          <p:spPr bwMode="auto">
            <a:xfrm>
              <a:off x="1219200" y="2527300"/>
              <a:ext cx="265113" cy="295275"/>
            </a:xfrm>
            <a:custGeom>
              <a:avLst/>
              <a:gdLst>
                <a:gd name="T0" fmla="*/ 0 w 669"/>
                <a:gd name="T1" fmla="*/ 0 h 744"/>
                <a:gd name="T2" fmla="*/ 146 w 669"/>
                <a:gd name="T3" fmla="*/ 0 h 744"/>
                <a:gd name="T4" fmla="*/ 333 w 669"/>
                <a:gd name="T5" fmla="*/ 529 h 744"/>
                <a:gd name="T6" fmla="*/ 524 w 669"/>
                <a:gd name="T7" fmla="*/ 0 h 744"/>
                <a:gd name="T8" fmla="*/ 669 w 669"/>
                <a:gd name="T9" fmla="*/ 0 h 744"/>
                <a:gd name="T10" fmla="*/ 401 w 669"/>
                <a:gd name="T11" fmla="*/ 744 h 744"/>
                <a:gd name="T12" fmla="*/ 265 w 669"/>
                <a:gd name="T13" fmla="*/ 744 h 744"/>
                <a:gd name="T14" fmla="*/ 0 w 669"/>
                <a:gd name="T15" fmla="*/ 0 h 7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9" h="744">
                  <a:moveTo>
                    <a:pt x="0" y="0"/>
                  </a:moveTo>
                  <a:lnTo>
                    <a:pt x="146" y="0"/>
                  </a:lnTo>
                  <a:lnTo>
                    <a:pt x="333" y="529"/>
                  </a:lnTo>
                  <a:lnTo>
                    <a:pt x="524" y="0"/>
                  </a:lnTo>
                  <a:lnTo>
                    <a:pt x="669" y="0"/>
                  </a:lnTo>
                  <a:lnTo>
                    <a:pt x="401" y="744"/>
                  </a:lnTo>
                  <a:lnTo>
                    <a:pt x="265" y="74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46" name="Grupa 145">
            <a:extLst>
              <a:ext uri="{FF2B5EF4-FFF2-40B4-BE49-F238E27FC236}">
                <a16:creationId xmlns:a16="http://schemas.microsoft.com/office/drawing/2014/main" id="{B3B02B4E-C771-4775-AF18-039C80085590}"/>
              </a:ext>
            </a:extLst>
          </p:cNvPr>
          <p:cNvGrpSpPr>
            <a:grpSpLocks noChangeAspect="1"/>
          </p:cNvGrpSpPr>
          <p:nvPr/>
        </p:nvGrpSpPr>
        <p:grpSpPr>
          <a:xfrm>
            <a:off x="5097900" y="3227489"/>
            <a:ext cx="303303" cy="244492"/>
            <a:chOff x="5491163" y="3295650"/>
            <a:chExt cx="728662" cy="587375"/>
          </a:xfrm>
          <a:solidFill>
            <a:srgbClr val="318F8E"/>
          </a:solidFill>
        </p:grpSpPr>
        <p:sp>
          <p:nvSpPr>
            <p:cNvPr id="147" name="Freeform 6">
              <a:extLst>
                <a:ext uri="{FF2B5EF4-FFF2-40B4-BE49-F238E27FC236}">
                  <a16:creationId xmlns:a16="http://schemas.microsoft.com/office/drawing/2014/main" id="{7971FEBF-42E7-433A-AED5-F6AE6EF353AA}"/>
                </a:ext>
              </a:extLst>
            </p:cNvPr>
            <p:cNvSpPr>
              <a:spLocks/>
            </p:cNvSpPr>
            <p:nvPr/>
          </p:nvSpPr>
          <p:spPr bwMode="auto">
            <a:xfrm>
              <a:off x="5665788" y="3295650"/>
              <a:ext cx="460375" cy="142875"/>
            </a:xfrm>
            <a:custGeom>
              <a:avLst/>
              <a:gdLst>
                <a:gd name="T0" fmla="*/ 144 w 870"/>
                <a:gd name="T1" fmla="*/ 270 h 270"/>
                <a:gd name="T2" fmla="*/ 770 w 870"/>
                <a:gd name="T3" fmla="*/ 88 h 270"/>
                <a:gd name="T4" fmla="*/ 770 w 870"/>
                <a:gd name="T5" fmla="*/ 88 h 270"/>
                <a:gd name="T6" fmla="*/ 780 w 870"/>
                <a:gd name="T7" fmla="*/ 98 h 270"/>
                <a:gd name="T8" fmla="*/ 789 w 870"/>
                <a:gd name="T9" fmla="*/ 103 h 270"/>
                <a:gd name="T10" fmla="*/ 795 w 870"/>
                <a:gd name="T11" fmla="*/ 107 h 270"/>
                <a:gd name="T12" fmla="*/ 801 w 870"/>
                <a:gd name="T13" fmla="*/ 108 h 270"/>
                <a:gd name="T14" fmla="*/ 808 w 870"/>
                <a:gd name="T15" fmla="*/ 109 h 270"/>
                <a:gd name="T16" fmla="*/ 813 w 870"/>
                <a:gd name="T17" fmla="*/ 109 h 270"/>
                <a:gd name="T18" fmla="*/ 813 w 870"/>
                <a:gd name="T19" fmla="*/ 109 h 270"/>
                <a:gd name="T20" fmla="*/ 825 w 870"/>
                <a:gd name="T21" fmla="*/ 108 h 270"/>
                <a:gd name="T22" fmla="*/ 836 w 870"/>
                <a:gd name="T23" fmla="*/ 106 h 270"/>
                <a:gd name="T24" fmla="*/ 845 w 870"/>
                <a:gd name="T25" fmla="*/ 100 h 270"/>
                <a:gd name="T26" fmla="*/ 853 w 870"/>
                <a:gd name="T27" fmla="*/ 94 h 270"/>
                <a:gd name="T28" fmla="*/ 860 w 870"/>
                <a:gd name="T29" fmla="*/ 86 h 270"/>
                <a:gd name="T30" fmla="*/ 865 w 870"/>
                <a:gd name="T31" fmla="*/ 77 h 270"/>
                <a:gd name="T32" fmla="*/ 868 w 870"/>
                <a:gd name="T33" fmla="*/ 66 h 270"/>
                <a:gd name="T34" fmla="*/ 870 w 870"/>
                <a:gd name="T35" fmla="*/ 54 h 270"/>
                <a:gd name="T36" fmla="*/ 870 w 870"/>
                <a:gd name="T37" fmla="*/ 54 h 270"/>
                <a:gd name="T38" fmla="*/ 868 w 870"/>
                <a:gd name="T39" fmla="*/ 44 h 270"/>
                <a:gd name="T40" fmla="*/ 865 w 870"/>
                <a:gd name="T41" fmla="*/ 33 h 270"/>
                <a:gd name="T42" fmla="*/ 860 w 870"/>
                <a:gd name="T43" fmla="*/ 24 h 270"/>
                <a:gd name="T44" fmla="*/ 853 w 870"/>
                <a:gd name="T45" fmla="*/ 16 h 270"/>
                <a:gd name="T46" fmla="*/ 845 w 870"/>
                <a:gd name="T47" fmla="*/ 9 h 270"/>
                <a:gd name="T48" fmla="*/ 836 w 870"/>
                <a:gd name="T49" fmla="*/ 4 h 270"/>
                <a:gd name="T50" fmla="*/ 825 w 870"/>
                <a:gd name="T51" fmla="*/ 1 h 270"/>
                <a:gd name="T52" fmla="*/ 813 w 870"/>
                <a:gd name="T53" fmla="*/ 0 h 270"/>
                <a:gd name="T54" fmla="*/ 813 w 870"/>
                <a:gd name="T55" fmla="*/ 0 h 270"/>
                <a:gd name="T56" fmla="*/ 803 w 870"/>
                <a:gd name="T57" fmla="*/ 1 h 270"/>
                <a:gd name="T58" fmla="*/ 794 w 870"/>
                <a:gd name="T59" fmla="*/ 3 h 270"/>
                <a:gd name="T60" fmla="*/ 784 w 870"/>
                <a:gd name="T61" fmla="*/ 8 h 270"/>
                <a:gd name="T62" fmla="*/ 777 w 870"/>
                <a:gd name="T63" fmla="*/ 14 h 270"/>
                <a:gd name="T64" fmla="*/ 770 w 870"/>
                <a:gd name="T65" fmla="*/ 22 h 270"/>
                <a:gd name="T66" fmla="*/ 764 w 870"/>
                <a:gd name="T67" fmla="*/ 30 h 270"/>
                <a:gd name="T68" fmla="*/ 761 w 870"/>
                <a:gd name="T69" fmla="*/ 39 h 270"/>
                <a:gd name="T70" fmla="*/ 760 w 870"/>
                <a:gd name="T71" fmla="*/ 50 h 270"/>
                <a:gd name="T72" fmla="*/ 0 w 870"/>
                <a:gd name="T73" fmla="*/ 270 h 270"/>
                <a:gd name="T74" fmla="*/ 144 w 870"/>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0" h="270">
                  <a:moveTo>
                    <a:pt x="144" y="270"/>
                  </a:moveTo>
                  <a:lnTo>
                    <a:pt x="770" y="88"/>
                  </a:lnTo>
                  <a:lnTo>
                    <a:pt x="770" y="88"/>
                  </a:lnTo>
                  <a:lnTo>
                    <a:pt x="780" y="98"/>
                  </a:lnTo>
                  <a:lnTo>
                    <a:pt x="789" y="103"/>
                  </a:lnTo>
                  <a:lnTo>
                    <a:pt x="795" y="107"/>
                  </a:lnTo>
                  <a:lnTo>
                    <a:pt x="801" y="108"/>
                  </a:lnTo>
                  <a:lnTo>
                    <a:pt x="808" y="109"/>
                  </a:lnTo>
                  <a:lnTo>
                    <a:pt x="813" y="109"/>
                  </a:lnTo>
                  <a:lnTo>
                    <a:pt x="813" y="109"/>
                  </a:lnTo>
                  <a:lnTo>
                    <a:pt x="825" y="108"/>
                  </a:lnTo>
                  <a:lnTo>
                    <a:pt x="836" y="106"/>
                  </a:lnTo>
                  <a:lnTo>
                    <a:pt x="845" y="100"/>
                  </a:lnTo>
                  <a:lnTo>
                    <a:pt x="853" y="94"/>
                  </a:lnTo>
                  <a:lnTo>
                    <a:pt x="860" y="86"/>
                  </a:lnTo>
                  <a:lnTo>
                    <a:pt x="865" y="77"/>
                  </a:lnTo>
                  <a:lnTo>
                    <a:pt x="868" y="66"/>
                  </a:lnTo>
                  <a:lnTo>
                    <a:pt x="870" y="54"/>
                  </a:lnTo>
                  <a:lnTo>
                    <a:pt x="870" y="54"/>
                  </a:lnTo>
                  <a:lnTo>
                    <a:pt x="868" y="44"/>
                  </a:lnTo>
                  <a:lnTo>
                    <a:pt x="865" y="33"/>
                  </a:lnTo>
                  <a:lnTo>
                    <a:pt x="860" y="24"/>
                  </a:lnTo>
                  <a:lnTo>
                    <a:pt x="853" y="16"/>
                  </a:lnTo>
                  <a:lnTo>
                    <a:pt x="845" y="9"/>
                  </a:lnTo>
                  <a:lnTo>
                    <a:pt x="836" y="4"/>
                  </a:lnTo>
                  <a:lnTo>
                    <a:pt x="825" y="1"/>
                  </a:lnTo>
                  <a:lnTo>
                    <a:pt x="813" y="0"/>
                  </a:lnTo>
                  <a:lnTo>
                    <a:pt x="813" y="0"/>
                  </a:lnTo>
                  <a:lnTo>
                    <a:pt x="803" y="1"/>
                  </a:lnTo>
                  <a:lnTo>
                    <a:pt x="794" y="3"/>
                  </a:lnTo>
                  <a:lnTo>
                    <a:pt x="784" y="8"/>
                  </a:lnTo>
                  <a:lnTo>
                    <a:pt x="777" y="14"/>
                  </a:lnTo>
                  <a:lnTo>
                    <a:pt x="770" y="22"/>
                  </a:lnTo>
                  <a:lnTo>
                    <a:pt x="764" y="30"/>
                  </a:lnTo>
                  <a:lnTo>
                    <a:pt x="761" y="39"/>
                  </a:lnTo>
                  <a:lnTo>
                    <a:pt x="760" y="50"/>
                  </a:lnTo>
                  <a:lnTo>
                    <a:pt x="0" y="270"/>
                  </a:lnTo>
                  <a:lnTo>
                    <a:pt x="14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8" name="Freeform 7">
              <a:extLst>
                <a:ext uri="{FF2B5EF4-FFF2-40B4-BE49-F238E27FC236}">
                  <a16:creationId xmlns:a16="http://schemas.microsoft.com/office/drawing/2014/main" id="{D07B4C35-A073-4F4F-8583-097CB5D57E93}"/>
                </a:ext>
              </a:extLst>
            </p:cNvPr>
            <p:cNvSpPr>
              <a:spLocks/>
            </p:cNvSpPr>
            <p:nvPr/>
          </p:nvSpPr>
          <p:spPr bwMode="auto">
            <a:xfrm>
              <a:off x="5899150" y="3559175"/>
              <a:ext cx="231775" cy="231775"/>
            </a:xfrm>
            <a:custGeom>
              <a:avLst/>
              <a:gdLst>
                <a:gd name="T0" fmla="*/ 219 w 437"/>
                <a:gd name="T1" fmla="*/ 0 h 438"/>
                <a:gd name="T2" fmla="*/ 174 w 437"/>
                <a:gd name="T3" fmla="*/ 5 h 438"/>
                <a:gd name="T4" fmla="*/ 133 w 437"/>
                <a:gd name="T5" fmla="*/ 18 h 438"/>
                <a:gd name="T6" fmla="*/ 96 w 437"/>
                <a:gd name="T7" fmla="*/ 37 h 438"/>
                <a:gd name="T8" fmla="*/ 64 w 437"/>
                <a:gd name="T9" fmla="*/ 64 h 438"/>
                <a:gd name="T10" fmla="*/ 38 w 437"/>
                <a:gd name="T11" fmla="*/ 97 h 438"/>
                <a:gd name="T12" fmla="*/ 17 w 437"/>
                <a:gd name="T13" fmla="*/ 134 h 438"/>
                <a:gd name="T14" fmla="*/ 5 w 437"/>
                <a:gd name="T15" fmla="*/ 175 h 438"/>
                <a:gd name="T16" fmla="*/ 0 w 437"/>
                <a:gd name="T17" fmla="*/ 218 h 438"/>
                <a:gd name="T18" fmla="*/ 1 w 437"/>
                <a:gd name="T19" fmla="*/ 241 h 438"/>
                <a:gd name="T20" fmla="*/ 9 w 437"/>
                <a:gd name="T21" fmla="*/ 284 h 438"/>
                <a:gd name="T22" fmla="*/ 26 w 437"/>
                <a:gd name="T23" fmla="*/ 323 h 438"/>
                <a:gd name="T24" fmla="*/ 50 w 437"/>
                <a:gd name="T25" fmla="*/ 357 h 438"/>
                <a:gd name="T26" fmla="*/ 80 w 437"/>
                <a:gd name="T27" fmla="*/ 388 h 438"/>
                <a:gd name="T28" fmla="*/ 115 w 437"/>
                <a:gd name="T29" fmla="*/ 411 h 438"/>
                <a:gd name="T30" fmla="*/ 153 w 437"/>
                <a:gd name="T31" fmla="*/ 427 h 438"/>
                <a:gd name="T32" fmla="*/ 196 w 437"/>
                <a:gd name="T33" fmla="*/ 437 h 438"/>
                <a:gd name="T34" fmla="*/ 219 w 437"/>
                <a:gd name="T35" fmla="*/ 438 h 438"/>
                <a:gd name="T36" fmla="*/ 263 w 437"/>
                <a:gd name="T37" fmla="*/ 433 h 438"/>
                <a:gd name="T38" fmla="*/ 304 w 437"/>
                <a:gd name="T39" fmla="*/ 420 h 438"/>
                <a:gd name="T40" fmla="*/ 341 w 437"/>
                <a:gd name="T41" fmla="*/ 401 h 438"/>
                <a:gd name="T42" fmla="*/ 373 w 437"/>
                <a:gd name="T43" fmla="*/ 374 h 438"/>
                <a:gd name="T44" fmla="*/ 399 w 437"/>
                <a:gd name="T45" fmla="*/ 341 h 438"/>
                <a:gd name="T46" fmla="*/ 419 w 437"/>
                <a:gd name="T47" fmla="*/ 304 h 438"/>
                <a:gd name="T48" fmla="*/ 432 w 437"/>
                <a:gd name="T49" fmla="*/ 263 h 438"/>
                <a:gd name="T50" fmla="*/ 437 w 437"/>
                <a:gd name="T51" fmla="*/ 218 h 438"/>
                <a:gd name="T52" fmla="*/ 436 w 437"/>
                <a:gd name="T53" fmla="*/ 196 h 438"/>
                <a:gd name="T54" fmla="*/ 428 w 437"/>
                <a:gd name="T55" fmla="*/ 154 h 438"/>
                <a:gd name="T56" fmla="*/ 410 w 437"/>
                <a:gd name="T57" fmla="*/ 115 h 438"/>
                <a:gd name="T58" fmla="*/ 387 w 437"/>
                <a:gd name="T59" fmla="*/ 80 h 438"/>
                <a:gd name="T60" fmla="*/ 357 w 437"/>
                <a:gd name="T61" fmla="*/ 50 h 438"/>
                <a:gd name="T62" fmla="*/ 322 w 437"/>
                <a:gd name="T63" fmla="*/ 27 h 438"/>
                <a:gd name="T64" fmla="*/ 284 w 437"/>
                <a:gd name="T65" fmla="*/ 11 h 438"/>
                <a:gd name="T66" fmla="*/ 241 w 437"/>
                <a:gd name="T67" fmla="*/ 1 h 438"/>
                <a:gd name="T68" fmla="*/ 219 w 437"/>
                <a:gd name="T6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438">
                  <a:moveTo>
                    <a:pt x="219" y="0"/>
                  </a:moveTo>
                  <a:lnTo>
                    <a:pt x="219" y="0"/>
                  </a:lnTo>
                  <a:lnTo>
                    <a:pt x="196" y="1"/>
                  </a:lnTo>
                  <a:lnTo>
                    <a:pt x="174" y="5"/>
                  </a:lnTo>
                  <a:lnTo>
                    <a:pt x="153" y="11"/>
                  </a:lnTo>
                  <a:lnTo>
                    <a:pt x="133" y="18"/>
                  </a:lnTo>
                  <a:lnTo>
                    <a:pt x="115" y="27"/>
                  </a:lnTo>
                  <a:lnTo>
                    <a:pt x="96" y="37"/>
                  </a:lnTo>
                  <a:lnTo>
                    <a:pt x="80" y="50"/>
                  </a:lnTo>
                  <a:lnTo>
                    <a:pt x="64" y="64"/>
                  </a:lnTo>
                  <a:lnTo>
                    <a:pt x="50" y="80"/>
                  </a:lnTo>
                  <a:lnTo>
                    <a:pt x="38" y="97"/>
                  </a:lnTo>
                  <a:lnTo>
                    <a:pt x="26" y="115"/>
                  </a:lnTo>
                  <a:lnTo>
                    <a:pt x="17" y="134"/>
                  </a:lnTo>
                  <a:lnTo>
                    <a:pt x="9" y="154"/>
                  </a:lnTo>
                  <a:lnTo>
                    <a:pt x="5" y="175"/>
                  </a:lnTo>
                  <a:lnTo>
                    <a:pt x="1" y="196"/>
                  </a:lnTo>
                  <a:lnTo>
                    <a:pt x="0" y="218"/>
                  </a:lnTo>
                  <a:lnTo>
                    <a:pt x="0" y="218"/>
                  </a:lnTo>
                  <a:lnTo>
                    <a:pt x="1" y="241"/>
                  </a:lnTo>
                  <a:lnTo>
                    <a:pt x="5" y="263"/>
                  </a:lnTo>
                  <a:lnTo>
                    <a:pt x="9" y="284"/>
                  </a:lnTo>
                  <a:lnTo>
                    <a:pt x="17" y="304"/>
                  </a:lnTo>
                  <a:lnTo>
                    <a:pt x="26" y="323"/>
                  </a:lnTo>
                  <a:lnTo>
                    <a:pt x="38" y="341"/>
                  </a:lnTo>
                  <a:lnTo>
                    <a:pt x="50" y="357"/>
                  </a:lnTo>
                  <a:lnTo>
                    <a:pt x="64" y="374"/>
                  </a:lnTo>
                  <a:lnTo>
                    <a:pt x="80" y="388"/>
                  </a:lnTo>
                  <a:lnTo>
                    <a:pt x="96" y="401"/>
                  </a:lnTo>
                  <a:lnTo>
                    <a:pt x="115" y="411"/>
                  </a:lnTo>
                  <a:lnTo>
                    <a:pt x="133" y="420"/>
                  </a:lnTo>
                  <a:lnTo>
                    <a:pt x="153" y="427"/>
                  </a:lnTo>
                  <a:lnTo>
                    <a:pt x="174" y="433"/>
                  </a:lnTo>
                  <a:lnTo>
                    <a:pt x="196" y="437"/>
                  </a:lnTo>
                  <a:lnTo>
                    <a:pt x="219" y="438"/>
                  </a:lnTo>
                  <a:lnTo>
                    <a:pt x="219" y="438"/>
                  </a:lnTo>
                  <a:lnTo>
                    <a:pt x="241" y="437"/>
                  </a:lnTo>
                  <a:lnTo>
                    <a:pt x="263" y="433"/>
                  </a:lnTo>
                  <a:lnTo>
                    <a:pt x="284" y="427"/>
                  </a:lnTo>
                  <a:lnTo>
                    <a:pt x="304" y="420"/>
                  </a:lnTo>
                  <a:lnTo>
                    <a:pt x="322" y="411"/>
                  </a:lnTo>
                  <a:lnTo>
                    <a:pt x="341" y="401"/>
                  </a:lnTo>
                  <a:lnTo>
                    <a:pt x="357" y="388"/>
                  </a:lnTo>
                  <a:lnTo>
                    <a:pt x="373" y="374"/>
                  </a:lnTo>
                  <a:lnTo>
                    <a:pt x="387" y="357"/>
                  </a:lnTo>
                  <a:lnTo>
                    <a:pt x="399" y="341"/>
                  </a:lnTo>
                  <a:lnTo>
                    <a:pt x="410" y="323"/>
                  </a:lnTo>
                  <a:lnTo>
                    <a:pt x="419" y="304"/>
                  </a:lnTo>
                  <a:lnTo>
                    <a:pt x="428" y="284"/>
                  </a:lnTo>
                  <a:lnTo>
                    <a:pt x="432" y="263"/>
                  </a:lnTo>
                  <a:lnTo>
                    <a:pt x="436" y="241"/>
                  </a:lnTo>
                  <a:lnTo>
                    <a:pt x="437" y="218"/>
                  </a:lnTo>
                  <a:lnTo>
                    <a:pt x="437" y="218"/>
                  </a:lnTo>
                  <a:lnTo>
                    <a:pt x="436" y="196"/>
                  </a:lnTo>
                  <a:lnTo>
                    <a:pt x="432" y="175"/>
                  </a:lnTo>
                  <a:lnTo>
                    <a:pt x="428" y="154"/>
                  </a:lnTo>
                  <a:lnTo>
                    <a:pt x="419" y="134"/>
                  </a:lnTo>
                  <a:lnTo>
                    <a:pt x="410" y="115"/>
                  </a:lnTo>
                  <a:lnTo>
                    <a:pt x="399" y="97"/>
                  </a:lnTo>
                  <a:lnTo>
                    <a:pt x="387" y="80"/>
                  </a:lnTo>
                  <a:lnTo>
                    <a:pt x="373" y="64"/>
                  </a:lnTo>
                  <a:lnTo>
                    <a:pt x="357" y="50"/>
                  </a:lnTo>
                  <a:lnTo>
                    <a:pt x="341" y="37"/>
                  </a:lnTo>
                  <a:lnTo>
                    <a:pt x="322" y="27"/>
                  </a:lnTo>
                  <a:lnTo>
                    <a:pt x="304" y="18"/>
                  </a:lnTo>
                  <a:lnTo>
                    <a:pt x="284" y="11"/>
                  </a:lnTo>
                  <a:lnTo>
                    <a:pt x="263" y="5"/>
                  </a:lnTo>
                  <a:lnTo>
                    <a:pt x="241" y="1"/>
                  </a:lnTo>
                  <a:lnTo>
                    <a:pt x="219" y="0"/>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9" name="Freeform 8">
              <a:extLst>
                <a:ext uri="{FF2B5EF4-FFF2-40B4-BE49-F238E27FC236}">
                  <a16:creationId xmlns:a16="http://schemas.microsoft.com/office/drawing/2014/main" id="{8F4C2298-3B5C-475E-B446-530B8C0BD334}"/>
                </a:ext>
              </a:extLst>
            </p:cNvPr>
            <p:cNvSpPr>
              <a:spLocks noEditPoints="1"/>
            </p:cNvSpPr>
            <p:nvPr/>
          </p:nvSpPr>
          <p:spPr bwMode="auto">
            <a:xfrm>
              <a:off x="5491163" y="3465513"/>
              <a:ext cx="728662" cy="417512"/>
            </a:xfrm>
            <a:custGeom>
              <a:avLst/>
              <a:gdLst>
                <a:gd name="T0" fmla="*/ 1377 w 1377"/>
                <a:gd name="T1" fmla="*/ 0 h 789"/>
                <a:gd name="T2" fmla="*/ 246 w 1377"/>
                <a:gd name="T3" fmla="*/ 582 h 789"/>
                <a:gd name="T4" fmla="*/ 211 w 1377"/>
                <a:gd name="T5" fmla="*/ 559 h 789"/>
                <a:gd name="T6" fmla="*/ 202 w 1377"/>
                <a:gd name="T7" fmla="*/ 529 h 789"/>
                <a:gd name="T8" fmla="*/ 218 w 1377"/>
                <a:gd name="T9" fmla="*/ 489 h 789"/>
                <a:gd name="T10" fmla="*/ 256 w 1377"/>
                <a:gd name="T11" fmla="*/ 474 h 789"/>
                <a:gd name="T12" fmla="*/ 288 w 1377"/>
                <a:gd name="T13" fmla="*/ 483 h 789"/>
                <a:gd name="T14" fmla="*/ 311 w 1377"/>
                <a:gd name="T15" fmla="*/ 517 h 789"/>
                <a:gd name="T16" fmla="*/ 308 w 1377"/>
                <a:gd name="T17" fmla="*/ 550 h 789"/>
                <a:gd name="T18" fmla="*/ 279 w 1377"/>
                <a:gd name="T19" fmla="*/ 579 h 789"/>
                <a:gd name="T20" fmla="*/ 475 w 1377"/>
                <a:gd name="T21" fmla="*/ 584 h 789"/>
                <a:gd name="T22" fmla="*/ 444 w 1377"/>
                <a:gd name="T23" fmla="*/ 574 h 789"/>
                <a:gd name="T24" fmla="*/ 421 w 1377"/>
                <a:gd name="T25" fmla="*/ 539 h 789"/>
                <a:gd name="T26" fmla="*/ 425 w 1377"/>
                <a:gd name="T27" fmla="*/ 506 h 789"/>
                <a:gd name="T28" fmla="*/ 454 w 1377"/>
                <a:gd name="T29" fmla="*/ 477 h 789"/>
                <a:gd name="T30" fmla="*/ 486 w 1377"/>
                <a:gd name="T31" fmla="*/ 475 h 789"/>
                <a:gd name="T32" fmla="*/ 520 w 1377"/>
                <a:gd name="T33" fmla="*/ 497 h 789"/>
                <a:gd name="T34" fmla="*/ 530 w 1377"/>
                <a:gd name="T35" fmla="*/ 529 h 789"/>
                <a:gd name="T36" fmla="*/ 514 w 1377"/>
                <a:gd name="T37" fmla="*/ 567 h 789"/>
                <a:gd name="T38" fmla="*/ 475 w 1377"/>
                <a:gd name="T39" fmla="*/ 584 h 789"/>
                <a:gd name="T40" fmla="*/ 288 w 1377"/>
                <a:gd name="T41" fmla="*/ 324 h 789"/>
                <a:gd name="T42" fmla="*/ 282 w 1377"/>
                <a:gd name="T43" fmla="*/ 307 h 789"/>
                <a:gd name="T44" fmla="*/ 263 w 1377"/>
                <a:gd name="T45" fmla="*/ 294 h 789"/>
                <a:gd name="T46" fmla="*/ 245 w 1377"/>
                <a:gd name="T47" fmla="*/ 296 h 789"/>
                <a:gd name="T48" fmla="*/ 228 w 1377"/>
                <a:gd name="T49" fmla="*/ 313 h 789"/>
                <a:gd name="T50" fmla="*/ 196 w 1377"/>
                <a:gd name="T51" fmla="*/ 361 h 789"/>
                <a:gd name="T52" fmla="*/ 175 w 1377"/>
                <a:gd name="T53" fmla="*/ 358 h 789"/>
                <a:gd name="T54" fmla="*/ 137 w 1377"/>
                <a:gd name="T55" fmla="*/ 329 h 789"/>
                <a:gd name="T56" fmla="*/ 126 w 1377"/>
                <a:gd name="T57" fmla="*/ 298 h 789"/>
                <a:gd name="T58" fmla="*/ 126 w 1377"/>
                <a:gd name="T59" fmla="*/ 275 h 789"/>
                <a:gd name="T60" fmla="*/ 145 w 1377"/>
                <a:gd name="T61" fmla="*/ 239 h 789"/>
                <a:gd name="T62" fmla="*/ 182 w 1377"/>
                <a:gd name="T63" fmla="*/ 219 h 789"/>
                <a:gd name="T64" fmla="*/ 542 w 1377"/>
                <a:gd name="T65" fmla="*/ 218 h 789"/>
                <a:gd name="T66" fmla="*/ 570 w 1377"/>
                <a:gd name="T67" fmla="*/ 224 h 789"/>
                <a:gd name="T68" fmla="*/ 609 w 1377"/>
                <a:gd name="T69" fmla="*/ 261 h 789"/>
                <a:gd name="T70" fmla="*/ 614 w 1377"/>
                <a:gd name="T71" fmla="*/ 289 h 789"/>
                <a:gd name="T72" fmla="*/ 611 w 1377"/>
                <a:gd name="T73" fmla="*/ 310 h 789"/>
                <a:gd name="T74" fmla="*/ 582 w 1377"/>
                <a:gd name="T75" fmla="*/ 349 h 789"/>
                <a:gd name="T76" fmla="*/ 549 w 1377"/>
                <a:gd name="T77" fmla="*/ 361 h 789"/>
                <a:gd name="T78" fmla="*/ 989 w 1377"/>
                <a:gd name="T79" fmla="*/ 655 h 789"/>
                <a:gd name="T80" fmla="*/ 888 w 1377"/>
                <a:gd name="T81" fmla="*/ 634 h 789"/>
                <a:gd name="T82" fmla="*/ 805 w 1377"/>
                <a:gd name="T83" fmla="*/ 578 h 789"/>
                <a:gd name="T84" fmla="*/ 749 w 1377"/>
                <a:gd name="T85" fmla="*/ 496 h 789"/>
                <a:gd name="T86" fmla="*/ 729 w 1377"/>
                <a:gd name="T87" fmla="*/ 394 h 789"/>
                <a:gd name="T88" fmla="*/ 741 w 1377"/>
                <a:gd name="T89" fmla="*/ 317 h 789"/>
                <a:gd name="T90" fmla="*/ 789 w 1377"/>
                <a:gd name="T91" fmla="*/ 230 h 789"/>
                <a:gd name="T92" fmla="*/ 865 w 1377"/>
                <a:gd name="T93" fmla="*/ 167 h 789"/>
                <a:gd name="T94" fmla="*/ 962 w 1377"/>
                <a:gd name="T95" fmla="*/ 136 h 789"/>
                <a:gd name="T96" fmla="*/ 1041 w 1377"/>
                <a:gd name="T97" fmla="*/ 141 h 789"/>
                <a:gd name="T98" fmla="*/ 1133 w 1377"/>
                <a:gd name="T99" fmla="*/ 180 h 789"/>
                <a:gd name="T100" fmla="*/ 1203 w 1377"/>
                <a:gd name="T101" fmla="*/ 250 h 789"/>
                <a:gd name="T102" fmla="*/ 1243 w 1377"/>
                <a:gd name="T103" fmla="*/ 343 h 789"/>
                <a:gd name="T104" fmla="*/ 1247 w 1377"/>
                <a:gd name="T105" fmla="*/ 421 h 789"/>
                <a:gd name="T106" fmla="*/ 1216 w 1377"/>
                <a:gd name="T107" fmla="*/ 518 h 789"/>
                <a:gd name="T108" fmla="*/ 1153 w 1377"/>
                <a:gd name="T109" fmla="*/ 595 h 789"/>
                <a:gd name="T110" fmla="*/ 1066 w 1377"/>
                <a:gd name="T111" fmla="*/ 643 h 789"/>
                <a:gd name="T112" fmla="*/ 989 w 1377"/>
                <a:gd name="T113" fmla="*/ 655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7" h="789">
                  <a:moveTo>
                    <a:pt x="0" y="0"/>
                  </a:moveTo>
                  <a:lnTo>
                    <a:pt x="0" y="789"/>
                  </a:lnTo>
                  <a:lnTo>
                    <a:pt x="1377" y="789"/>
                  </a:lnTo>
                  <a:lnTo>
                    <a:pt x="1377" y="0"/>
                  </a:lnTo>
                  <a:lnTo>
                    <a:pt x="0" y="0"/>
                  </a:lnTo>
                  <a:close/>
                  <a:moveTo>
                    <a:pt x="256" y="584"/>
                  </a:moveTo>
                  <a:lnTo>
                    <a:pt x="256" y="584"/>
                  </a:lnTo>
                  <a:lnTo>
                    <a:pt x="246" y="582"/>
                  </a:lnTo>
                  <a:lnTo>
                    <a:pt x="235" y="579"/>
                  </a:lnTo>
                  <a:lnTo>
                    <a:pt x="226" y="574"/>
                  </a:lnTo>
                  <a:lnTo>
                    <a:pt x="218" y="567"/>
                  </a:lnTo>
                  <a:lnTo>
                    <a:pt x="211" y="559"/>
                  </a:lnTo>
                  <a:lnTo>
                    <a:pt x="206" y="550"/>
                  </a:lnTo>
                  <a:lnTo>
                    <a:pt x="203" y="539"/>
                  </a:lnTo>
                  <a:lnTo>
                    <a:pt x="202" y="529"/>
                  </a:lnTo>
                  <a:lnTo>
                    <a:pt x="202" y="529"/>
                  </a:lnTo>
                  <a:lnTo>
                    <a:pt x="203" y="517"/>
                  </a:lnTo>
                  <a:lnTo>
                    <a:pt x="206" y="506"/>
                  </a:lnTo>
                  <a:lnTo>
                    <a:pt x="211" y="497"/>
                  </a:lnTo>
                  <a:lnTo>
                    <a:pt x="218" y="489"/>
                  </a:lnTo>
                  <a:lnTo>
                    <a:pt x="226" y="483"/>
                  </a:lnTo>
                  <a:lnTo>
                    <a:pt x="235" y="477"/>
                  </a:lnTo>
                  <a:lnTo>
                    <a:pt x="246" y="475"/>
                  </a:lnTo>
                  <a:lnTo>
                    <a:pt x="256" y="474"/>
                  </a:lnTo>
                  <a:lnTo>
                    <a:pt x="256" y="474"/>
                  </a:lnTo>
                  <a:lnTo>
                    <a:pt x="268" y="475"/>
                  </a:lnTo>
                  <a:lnTo>
                    <a:pt x="279" y="477"/>
                  </a:lnTo>
                  <a:lnTo>
                    <a:pt x="288" y="483"/>
                  </a:lnTo>
                  <a:lnTo>
                    <a:pt x="296" y="489"/>
                  </a:lnTo>
                  <a:lnTo>
                    <a:pt x="302" y="497"/>
                  </a:lnTo>
                  <a:lnTo>
                    <a:pt x="308" y="506"/>
                  </a:lnTo>
                  <a:lnTo>
                    <a:pt x="311" y="517"/>
                  </a:lnTo>
                  <a:lnTo>
                    <a:pt x="311" y="529"/>
                  </a:lnTo>
                  <a:lnTo>
                    <a:pt x="311" y="529"/>
                  </a:lnTo>
                  <a:lnTo>
                    <a:pt x="311" y="539"/>
                  </a:lnTo>
                  <a:lnTo>
                    <a:pt x="308" y="550"/>
                  </a:lnTo>
                  <a:lnTo>
                    <a:pt x="302" y="559"/>
                  </a:lnTo>
                  <a:lnTo>
                    <a:pt x="296" y="567"/>
                  </a:lnTo>
                  <a:lnTo>
                    <a:pt x="288" y="574"/>
                  </a:lnTo>
                  <a:lnTo>
                    <a:pt x="279" y="579"/>
                  </a:lnTo>
                  <a:lnTo>
                    <a:pt x="268" y="582"/>
                  </a:lnTo>
                  <a:lnTo>
                    <a:pt x="256" y="584"/>
                  </a:lnTo>
                  <a:lnTo>
                    <a:pt x="256" y="584"/>
                  </a:lnTo>
                  <a:close/>
                  <a:moveTo>
                    <a:pt x="475" y="584"/>
                  </a:moveTo>
                  <a:lnTo>
                    <a:pt x="475" y="584"/>
                  </a:lnTo>
                  <a:lnTo>
                    <a:pt x="464" y="582"/>
                  </a:lnTo>
                  <a:lnTo>
                    <a:pt x="454" y="579"/>
                  </a:lnTo>
                  <a:lnTo>
                    <a:pt x="444" y="574"/>
                  </a:lnTo>
                  <a:lnTo>
                    <a:pt x="436" y="567"/>
                  </a:lnTo>
                  <a:lnTo>
                    <a:pt x="429" y="559"/>
                  </a:lnTo>
                  <a:lnTo>
                    <a:pt x="425" y="550"/>
                  </a:lnTo>
                  <a:lnTo>
                    <a:pt x="421" y="539"/>
                  </a:lnTo>
                  <a:lnTo>
                    <a:pt x="420" y="529"/>
                  </a:lnTo>
                  <a:lnTo>
                    <a:pt x="420" y="529"/>
                  </a:lnTo>
                  <a:lnTo>
                    <a:pt x="421" y="517"/>
                  </a:lnTo>
                  <a:lnTo>
                    <a:pt x="425" y="506"/>
                  </a:lnTo>
                  <a:lnTo>
                    <a:pt x="429" y="497"/>
                  </a:lnTo>
                  <a:lnTo>
                    <a:pt x="436" y="489"/>
                  </a:lnTo>
                  <a:lnTo>
                    <a:pt x="444" y="483"/>
                  </a:lnTo>
                  <a:lnTo>
                    <a:pt x="454" y="477"/>
                  </a:lnTo>
                  <a:lnTo>
                    <a:pt x="464" y="475"/>
                  </a:lnTo>
                  <a:lnTo>
                    <a:pt x="475" y="474"/>
                  </a:lnTo>
                  <a:lnTo>
                    <a:pt x="475" y="474"/>
                  </a:lnTo>
                  <a:lnTo>
                    <a:pt x="486" y="475"/>
                  </a:lnTo>
                  <a:lnTo>
                    <a:pt x="497" y="477"/>
                  </a:lnTo>
                  <a:lnTo>
                    <a:pt x="506" y="483"/>
                  </a:lnTo>
                  <a:lnTo>
                    <a:pt x="514" y="489"/>
                  </a:lnTo>
                  <a:lnTo>
                    <a:pt x="520" y="497"/>
                  </a:lnTo>
                  <a:lnTo>
                    <a:pt x="526" y="506"/>
                  </a:lnTo>
                  <a:lnTo>
                    <a:pt x="530" y="517"/>
                  </a:lnTo>
                  <a:lnTo>
                    <a:pt x="530" y="529"/>
                  </a:lnTo>
                  <a:lnTo>
                    <a:pt x="530" y="529"/>
                  </a:lnTo>
                  <a:lnTo>
                    <a:pt x="530" y="539"/>
                  </a:lnTo>
                  <a:lnTo>
                    <a:pt x="526" y="550"/>
                  </a:lnTo>
                  <a:lnTo>
                    <a:pt x="520" y="559"/>
                  </a:lnTo>
                  <a:lnTo>
                    <a:pt x="514" y="567"/>
                  </a:lnTo>
                  <a:lnTo>
                    <a:pt x="506" y="574"/>
                  </a:lnTo>
                  <a:lnTo>
                    <a:pt x="497" y="579"/>
                  </a:lnTo>
                  <a:lnTo>
                    <a:pt x="486" y="582"/>
                  </a:lnTo>
                  <a:lnTo>
                    <a:pt x="475" y="584"/>
                  </a:lnTo>
                  <a:lnTo>
                    <a:pt x="475" y="584"/>
                  </a:lnTo>
                  <a:close/>
                  <a:moveTo>
                    <a:pt x="542" y="361"/>
                  </a:moveTo>
                  <a:lnTo>
                    <a:pt x="288" y="361"/>
                  </a:lnTo>
                  <a:lnTo>
                    <a:pt x="288" y="324"/>
                  </a:lnTo>
                  <a:lnTo>
                    <a:pt x="288" y="324"/>
                  </a:lnTo>
                  <a:lnTo>
                    <a:pt x="287" y="319"/>
                  </a:lnTo>
                  <a:lnTo>
                    <a:pt x="286" y="313"/>
                  </a:lnTo>
                  <a:lnTo>
                    <a:pt x="282" y="307"/>
                  </a:lnTo>
                  <a:lnTo>
                    <a:pt x="279" y="302"/>
                  </a:lnTo>
                  <a:lnTo>
                    <a:pt x="274" y="299"/>
                  </a:lnTo>
                  <a:lnTo>
                    <a:pt x="269" y="296"/>
                  </a:lnTo>
                  <a:lnTo>
                    <a:pt x="263" y="294"/>
                  </a:lnTo>
                  <a:lnTo>
                    <a:pt x="256" y="294"/>
                  </a:lnTo>
                  <a:lnTo>
                    <a:pt x="256" y="294"/>
                  </a:lnTo>
                  <a:lnTo>
                    <a:pt x="251" y="294"/>
                  </a:lnTo>
                  <a:lnTo>
                    <a:pt x="245" y="296"/>
                  </a:lnTo>
                  <a:lnTo>
                    <a:pt x="239" y="299"/>
                  </a:lnTo>
                  <a:lnTo>
                    <a:pt x="234" y="302"/>
                  </a:lnTo>
                  <a:lnTo>
                    <a:pt x="231" y="307"/>
                  </a:lnTo>
                  <a:lnTo>
                    <a:pt x="228" y="313"/>
                  </a:lnTo>
                  <a:lnTo>
                    <a:pt x="226" y="319"/>
                  </a:lnTo>
                  <a:lnTo>
                    <a:pt x="226" y="324"/>
                  </a:lnTo>
                  <a:lnTo>
                    <a:pt x="226" y="361"/>
                  </a:lnTo>
                  <a:lnTo>
                    <a:pt x="196" y="361"/>
                  </a:lnTo>
                  <a:lnTo>
                    <a:pt x="196" y="361"/>
                  </a:lnTo>
                  <a:lnTo>
                    <a:pt x="189" y="361"/>
                  </a:lnTo>
                  <a:lnTo>
                    <a:pt x="182" y="359"/>
                  </a:lnTo>
                  <a:lnTo>
                    <a:pt x="175" y="358"/>
                  </a:lnTo>
                  <a:lnTo>
                    <a:pt x="169" y="356"/>
                  </a:lnTo>
                  <a:lnTo>
                    <a:pt x="156" y="349"/>
                  </a:lnTo>
                  <a:lnTo>
                    <a:pt x="145" y="341"/>
                  </a:lnTo>
                  <a:lnTo>
                    <a:pt x="137" y="329"/>
                  </a:lnTo>
                  <a:lnTo>
                    <a:pt x="130" y="317"/>
                  </a:lnTo>
                  <a:lnTo>
                    <a:pt x="128" y="310"/>
                  </a:lnTo>
                  <a:lnTo>
                    <a:pt x="126" y="305"/>
                  </a:lnTo>
                  <a:lnTo>
                    <a:pt x="126" y="298"/>
                  </a:lnTo>
                  <a:lnTo>
                    <a:pt x="124" y="289"/>
                  </a:lnTo>
                  <a:lnTo>
                    <a:pt x="124" y="289"/>
                  </a:lnTo>
                  <a:lnTo>
                    <a:pt x="126" y="282"/>
                  </a:lnTo>
                  <a:lnTo>
                    <a:pt x="126" y="275"/>
                  </a:lnTo>
                  <a:lnTo>
                    <a:pt x="128" y="268"/>
                  </a:lnTo>
                  <a:lnTo>
                    <a:pt x="130" y="261"/>
                  </a:lnTo>
                  <a:lnTo>
                    <a:pt x="137" y="250"/>
                  </a:lnTo>
                  <a:lnTo>
                    <a:pt x="145" y="239"/>
                  </a:lnTo>
                  <a:lnTo>
                    <a:pt x="156" y="230"/>
                  </a:lnTo>
                  <a:lnTo>
                    <a:pt x="169" y="224"/>
                  </a:lnTo>
                  <a:lnTo>
                    <a:pt x="175" y="222"/>
                  </a:lnTo>
                  <a:lnTo>
                    <a:pt x="182" y="219"/>
                  </a:lnTo>
                  <a:lnTo>
                    <a:pt x="189" y="218"/>
                  </a:lnTo>
                  <a:lnTo>
                    <a:pt x="196" y="218"/>
                  </a:lnTo>
                  <a:lnTo>
                    <a:pt x="542" y="218"/>
                  </a:lnTo>
                  <a:lnTo>
                    <a:pt x="542" y="218"/>
                  </a:lnTo>
                  <a:lnTo>
                    <a:pt x="549" y="218"/>
                  </a:lnTo>
                  <a:lnTo>
                    <a:pt x="556" y="219"/>
                  </a:lnTo>
                  <a:lnTo>
                    <a:pt x="563" y="222"/>
                  </a:lnTo>
                  <a:lnTo>
                    <a:pt x="570" y="224"/>
                  </a:lnTo>
                  <a:lnTo>
                    <a:pt x="582" y="230"/>
                  </a:lnTo>
                  <a:lnTo>
                    <a:pt x="593" y="239"/>
                  </a:lnTo>
                  <a:lnTo>
                    <a:pt x="602" y="250"/>
                  </a:lnTo>
                  <a:lnTo>
                    <a:pt x="609" y="261"/>
                  </a:lnTo>
                  <a:lnTo>
                    <a:pt x="611" y="268"/>
                  </a:lnTo>
                  <a:lnTo>
                    <a:pt x="613" y="275"/>
                  </a:lnTo>
                  <a:lnTo>
                    <a:pt x="614" y="282"/>
                  </a:lnTo>
                  <a:lnTo>
                    <a:pt x="614" y="289"/>
                  </a:lnTo>
                  <a:lnTo>
                    <a:pt x="614" y="289"/>
                  </a:lnTo>
                  <a:lnTo>
                    <a:pt x="614" y="298"/>
                  </a:lnTo>
                  <a:lnTo>
                    <a:pt x="613" y="305"/>
                  </a:lnTo>
                  <a:lnTo>
                    <a:pt x="611" y="310"/>
                  </a:lnTo>
                  <a:lnTo>
                    <a:pt x="609" y="317"/>
                  </a:lnTo>
                  <a:lnTo>
                    <a:pt x="602" y="329"/>
                  </a:lnTo>
                  <a:lnTo>
                    <a:pt x="593" y="341"/>
                  </a:lnTo>
                  <a:lnTo>
                    <a:pt x="582" y="349"/>
                  </a:lnTo>
                  <a:lnTo>
                    <a:pt x="570" y="356"/>
                  </a:lnTo>
                  <a:lnTo>
                    <a:pt x="563" y="358"/>
                  </a:lnTo>
                  <a:lnTo>
                    <a:pt x="556" y="359"/>
                  </a:lnTo>
                  <a:lnTo>
                    <a:pt x="549" y="361"/>
                  </a:lnTo>
                  <a:lnTo>
                    <a:pt x="542" y="361"/>
                  </a:lnTo>
                  <a:lnTo>
                    <a:pt x="542" y="361"/>
                  </a:lnTo>
                  <a:close/>
                  <a:moveTo>
                    <a:pt x="989" y="655"/>
                  </a:moveTo>
                  <a:lnTo>
                    <a:pt x="989" y="655"/>
                  </a:lnTo>
                  <a:lnTo>
                    <a:pt x="962" y="652"/>
                  </a:lnTo>
                  <a:lnTo>
                    <a:pt x="936" y="649"/>
                  </a:lnTo>
                  <a:lnTo>
                    <a:pt x="911" y="643"/>
                  </a:lnTo>
                  <a:lnTo>
                    <a:pt x="888" y="634"/>
                  </a:lnTo>
                  <a:lnTo>
                    <a:pt x="865" y="623"/>
                  </a:lnTo>
                  <a:lnTo>
                    <a:pt x="844" y="610"/>
                  </a:lnTo>
                  <a:lnTo>
                    <a:pt x="824" y="595"/>
                  </a:lnTo>
                  <a:lnTo>
                    <a:pt x="805" y="578"/>
                  </a:lnTo>
                  <a:lnTo>
                    <a:pt x="789" y="560"/>
                  </a:lnTo>
                  <a:lnTo>
                    <a:pt x="774" y="540"/>
                  </a:lnTo>
                  <a:lnTo>
                    <a:pt x="761" y="518"/>
                  </a:lnTo>
                  <a:lnTo>
                    <a:pt x="749" y="496"/>
                  </a:lnTo>
                  <a:lnTo>
                    <a:pt x="741" y="471"/>
                  </a:lnTo>
                  <a:lnTo>
                    <a:pt x="734" y="447"/>
                  </a:lnTo>
                  <a:lnTo>
                    <a:pt x="730" y="421"/>
                  </a:lnTo>
                  <a:lnTo>
                    <a:pt x="729" y="394"/>
                  </a:lnTo>
                  <a:lnTo>
                    <a:pt x="729" y="394"/>
                  </a:lnTo>
                  <a:lnTo>
                    <a:pt x="730" y="369"/>
                  </a:lnTo>
                  <a:lnTo>
                    <a:pt x="734" y="343"/>
                  </a:lnTo>
                  <a:lnTo>
                    <a:pt x="741" y="317"/>
                  </a:lnTo>
                  <a:lnTo>
                    <a:pt x="749" y="294"/>
                  </a:lnTo>
                  <a:lnTo>
                    <a:pt x="761" y="272"/>
                  </a:lnTo>
                  <a:lnTo>
                    <a:pt x="774" y="250"/>
                  </a:lnTo>
                  <a:lnTo>
                    <a:pt x="789" y="230"/>
                  </a:lnTo>
                  <a:lnTo>
                    <a:pt x="805" y="211"/>
                  </a:lnTo>
                  <a:lnTo>
                    <a:pt x="824" y="195"/>
                  </a:lnTo>
                  <a:lnTo>
                    <a:pt x="844" y="180"/>
                  </a:lnTo>
                  <a:lnTo>
                    <a:pt x="865" y="167"/>
                  </a:lnTo>
                  <a:lnTo>
                    <a:pt x="888" y="156"/>
                  </a:lnTo>
                  <a:lnTo>
                    <a:pt x="911" y="147"/>
                  </a:lnTo>
                  <a:lnTo>
                    <a:pt x="936" y="141"/>
                  </a:lnTo>
                  <a:lnTo>
                    <a:pt x="962" y="136"/>
                  </a:lnTo>
                  <a:lnTo>
                    <a:pt x="989" y="135"/>
                  </a:lnTo>
                  <a:lnTo>
                    <a:pt x="989" y="135"/>
                  </a:lnTo>
                  <a:lnTo>
                    <a:pt x="1015" y="136"/>
                  </a:lnTo>
                  <a:lnTo>
                    <a:pt x="1041" y="141"/>
                  </a:lnTo>
                  <a:lnTo>
                    <a:pt x="1066" y="147"/>
                  </a:lnTo>
                  <a:lnTo>
                    <a:pt x="1089" y="156"/>
                  </a:lnTo>
                  <a:lnTo>
                    <a:pt x="1112" y="167"/>
                  </a:lnTo>
                  <a:lnTo>
                    <a:pt x="1133" y="180"/>
                  </a:lnTo>
                  <a:lnTo>
                    <a:pt x="1153" y="195"/>
                  </a:lnTo>
                  <a:lnTo>
                    <a:pt x="1172" y="211"/>
                  </a:lnTo>
                  <a:lnTo>
                    <a:pt x="1188" y="230"/>
                  </a:lnTo>
                  <a:lnTo>
                    <a:pt x="1203" y="250"/>
                  </a:lnTo>
                  <a:lnTo>
                    <a:pt x="1216" y="272"/>
                  </a:lnTo>
                  <a:lnTo>
                    <a:pt x="1228" y="294"/>
                  </a:lnTo>
                  <a:lnTo>
                    <a:pt x="1236" y="317"/>
                  </a:lnTo>
                  <a:lnTo>
                    <a:pt x="1243" y="343"/>
                  </a:lnTo>
                  <a:lnTo>
                    <a:pt x="1247" y="369"/>
                  </a:lnTo>
                  <a:lnTo>
                    <a:pt x="1248" y="394"/>
                  </a:lnTo>
                  <a:lnTo>
                    <a:pt x="1248" y="394"/>
                  </a:lnTo>
                  <a:lnTo>
                    <a:pt x="1247" y="421"/>
                  </a:lnTo>
                  <a:lnTo>
                    <a:pt x="1243" y="447"/>
                  </a:lnTo>
                  <a:lnTo>
                    <a:pt x="1236" y="471"/>
                  </a:lnTo>
                  <a:lnTo>
                    <a:pt x="1228" y="496"/>
                  </a:lnTo>
                  <a:lnTo>
                    <a:pt x="1216" y="518"/>
                  </a:lnTo>
                  <a:lnTo>
                    <a:pt x="1203" y="540"/>
                  </a:lnTo>
                  <a:lnTo>
                    <a:pt x="1188" y="560"/>
                  </a:lnTo>
                  <a:lnTo>
                    <a:pt x="1172" y="578"/>
                  </a:lnTo>
                  <a:lnTo>
                    <a:pt x="1153" y="595"/>
                  </a:lnTo>
                  <a:lnTo>
                    <a:pt x="1133" y="610"/>
                  </a:lnTo>
                  <a:lnTo>
                    <a:pt x="1112" y="623"/>
                  </a:lnTo>
                  <a:lnTo>
                    <a:pt x="1089" y="634"/>
                  </a:lnTo>
                  <a:lnTo>
                    <a:pt x="1066" y="643"/>
                  </a:lnTo>
                  <a:lnTo>
                    <a:pt x="1041" y="649"/>
                  </a:lnTo>
                  <a:lnTo>
                    <a:pt x="1015" y="652"/>
                  </a:lnTo>
                  <a:lnTo>
                    <a:pt x="989" y="655"/>
                  </a:lnTo>
                  <a:lnTo>
                    <a:pt x="989" y="6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50" name="Grupa 149">
            <a:extLst>
              <a:ext uri="{FF2B5EF4-FFF2-40B4-BE49-F238E27FC236}">
                <a16:creationId xmlns:a16="http://schemas.microsoft.com/office/drawing/2014/main" id="{A5CA1478-9460-4856-973D-BC0CC8136042}"/>
              </a:ext>
            </a:extLst>
          </p:cNvPr>
          <p:cNvGrpSpPr>
            <a:grpSpLocks noChangeAspect="1"/>
          </p:cNvGrpSpPr>
          <p:nvPr/>
        </p:nvGrpSpPr>
        <p:grpSpPr>
          <a:xfrm>
            <a:off x="6423620" y="3262841"/>
            <a:ext cx="244492" cy="244492"/>
            <a:chOff x="5697538" y="1412875"/>
            <a:chExt cx="688975" cy="688975"/>
          </a:xfrm>
          <a:solidFill>
            <a:srgbClr val="CDCDCD"/>
          </a:solidFill>
        </p:grpSpPr>
        <p:sp>
          <p:nvSpPr>
            <p:cNvPr id="151" name="Freeform 48">
              <a:extLst>
                <a:ext uri="{FF2B5EF4-FFF2-40B4-BE49-F238E27FC236}">
                  <a16:creationId xmlns:a16="http://schemas.microsoft.com/office/drawing/2014/main" id="{3CA49C10-02B9-41C7-A1A9-99B789F74649}"/>
                </a:ext>
              </a:extLst>
            </p:cNvPr>
            <p:cNvSpPr>
              <a:spLocks noChangeAspect="1" noEditPoints="1"/>
            </p:cNvSpPr>
            <p:nvPr/>
          </p:nvSpPr>
          <p:spPr bwMode="auto">
            <a:xfrm>
              <a:off x="5697538" y="1412875"/>
              <a:ext cx="688975" cy="688975"/>
            </a:xfrm>
            <a:custGeom>
              <a:avLst/>
              <a:gdLst>
                <a:gd name="T0" fmla="*/ 728 w 1301"/>
                <a:gd name="T1" fmla="*/ 6 h 1302"/>
                <a:gd name="T2" fmla="*/ 610 w 1301"/>
                <a:gd name="T3" fmla="*/ 39 h 1302"/>
                <a:gd name="T4" fmla="*/ 506 w 1301"/>
                <a:gd name="T5" fmla="*/ 99 h 1302"/>
                <a:gd name="T6" fmla="*/ 420 w 1301"/>
                <a:gd name="T7" fmla="*/ 181 h 1302"/>
                <a:gd name="T8" fmla="*/ 355 w 1301"/>
                <a:gd name="T9" fmla="*/ 282 h 1302"/>
                <a:gd name="T10" fmla="*/ 316 w 1301"/>
                <a:gd name="T11" fmla="*/ 397 h 1302"/>
                <a:gd name="T12" fmla="*/ 306 w 1301"/>
                <a:gd name="T13" fmla="*/ 498 h 1302"/>
                <a:gd name="T14" fmla="*/ 319 w 1301"/>
                <a:gd name="T15" fmla="*/ 611 h 1302"/>
                <a:gd name="T16" fmla="*/ 356 w 1301"/>
                <a:gd name="T17" fmla="*/ 714 h 1302"/>
                <a:gd name="T18" fmla="*/ 414 w 1301"/>
                <a:gd name="T19" fmla="*/ 805 h 1302"/>
                <a:gd name="T20" fmla="*/ 436 w 1301"/>
                <a:gd name="T21" fmla="*/ 839 h 1302"/>
                <a:gd name="T22" fmla="*/ 429 w 1301"/>
                <a:gd name="T23" fmla="*/ 860 h 1302"/>
                <a:gd name="T24" fmla="*/ 406 w 1301"/>
                <a:gd name="T25" fmla="*/ 865 h 1302"/>
                <a:gd name="T26" fmla="*/ 376 w 1301"/>
                <a:gd name="T27" fmla="*/ 843 h 1302"/>
                <a:gd name="T28" fmla="*/ 15 w 1301"/>
                <a:gd name="T29" fmla="*/ 1130 h 1302"/>
                <a:gd name="T30" fmla="*/ 1 w 1301"/>
                <a:gd name="T31" fmla="*/ 1176 h 1302"/>
                <a:gd name="T32" fmla="*/ 99 w 1301"/>
                <a:gd name="T33" fmla="*/ 1287 h 1302"/>
                <a:gd name="T34" fmla="*/ 146 w 1301"/>
                <a:gd name="T35" fmla="*/ 1301 h 1302"/>
                <a:gd name="T36" fmla="*/ 520 w 1301"/>
                <a:gd name="T37" fmla="*/ 906 h 1302"/>
                <a:gd name="T38" fmla="*/ 688 w 1301"/>
                <a:gd name="T39" fmla="*/ 981 h 1302"/>
                <a:gd name="T40" fmla="*/ 804 w 1301"/>
                <a:gd name="T41" fmla="*/ 995 h 1302"/>
                <a:gd name="T42" fmla="*/ 904 w 1301"/>
                <a:gd name="T43" fmla="*/ 985 h 1302"/>
                <a:gd name="T44" fmla="*/ 1019 w 1301"/>
                <a:gd name="T45" fmla="*/ 946 h 1302"/>
                <a:gd name="T46" fmla="*/ 1120 w 1301"/>
                <a:gd name="T47" fmla="*/ 881 h 1302"/>
                <a:gd name="T48" fmla="*/ 1202 w 1301"/>
                <a:gd name="T49" fmla="*/ 795 h 1302"/>
                <a:gd name="T50" fmla="*/ 1262 w 1301"/>
                <a:gd name="T51" fmla="*/ 692 h 1302"/>
                <a:gd name="T52" fmla="*/ 1295 w 1301"/>
                <a:gd name="T53" fmla="*/ 573 h 1302"/>
                <a:gd name="T54" fmla="*/ 1300 w 1301"/>
                <a:gd name="T55" fmla="*/ 472 h 1302"/>
                <a:gd name="T56" fmla="*/ 1279 w 1301"/>
                <a:gd name="T57" fmla="*/ 350 h 1302"/>
                <a:gd name="T58" fmla="*/ 1229 w 1301"/>
                <a:gd name="T59" fmla="*/ 240 h 1302"/>
                <a:gd name="T60" fmla="*/ 1155 w 1301"/>
                <a:gd name="T61" fmla="*/ 146 h 1302"/>
                <a:gd name="T62" fmla="*/ 1061 w 1301"/>
                <a:gd name="T63" fmla="*/ 73 h 1302"/>
                <a:gd name="T64" fmla="*/ 952 w 1301"/>
                <a:gd name="T65" fmla="*/ 23 h 1302"/>
                <a:gd name="T66" fmla="*/ 829 w 1301"/>
                <a:gd name="T67" fmla="*/ 1 h 1302"/>
                <a:gd name="T68" fmla="*/ 783 w 1301"/>
                <a:gd name="T69" fmla="*/ 900 h 1302"/>
                <a:gd name="T70" fmla="*/ 683 w 1301"/>
                <a:gd name="T71" fmla="*/ 883 h 1302"/>
                <a:gd name="T72" fmla="*/ 595 w 1301"/>
                <a:gd name="T73" fmla="*/ 843 h 1302"/>
                <a:gd name="T74" fmla="*/ 519 w 1301"/>
                <a:gd name="T75" fmla="*/ 783 h 1302"/>
                <a:gd name="T76" fmla="*/ 459 w 1301"/>
                <a:gd name="T77" fmla="*/ 707 h 1302"/>
                <a:gd name="T78" fmla="*/ 419 w 1301"/>
                <a:gd name="T79" fmla="*/ 618 h 1302"/>
                <a:gd name="T80" fmla="*/ 401 w 1301"/>
                <a:gd name="T81" fmla="*/ 518 h 1302"/>
                <a:gd name="T82" fmla="*/ 405 w 1301"/>
                <a:gd name="T83" fmla="*/ 436 h 1302"/>
                <a:gd name="T84" fmla="*/ 433 w 1301"/>
                <a:gd name="T85" fmla="*/ 341 h 1302"/>
                <a:gd name="T86" fmla="*/ 481 w 1301"/>
                <a:gd name="T87" fmla="*/ 256 h 1302"/>
                <a:gd name="T88" fmla="*/ 547 w 1301"/>
                <a:gd name="T89" fmla="*/ 186 h 1302"/>
                <a:gd name="T90" fmla="*/ 628 w 1301"/>
                <a:gd name="T91" fmla="*/ 134 h 1302"/>
                <a:gd name="T92" fmla="*/ 722 w 1301"/>
                <a:gd name="T93" fmla="*/ 103 h 1302"/>
                <a:gd name="T94" fmla="*/ 804 w 1301"/>
                <a:gd name="T95" fmla="*/ 94 h 1302"/>
                <a:gd name="T96" fmla="*/ 904 w 1301"/>
                <a:gd name="T97" fmla="*/ 108 h 1302"/>
                <a:gd name="T98" fmla="*/ 997 w 1301"/>
                <a:gd name="T99" fmla="*/ 143 h 1302"/>
                <a:gd name="T100" fmla="*/ 1075 w 1301"/>
                <a:gd name="T101" fmla="*/ 199 h 1302"/>
                <a:gd name="T102" fmla="*/ 1138 w 1301"/>
                <a:gd name="T103" fmla="*/ 272 h 1302"/>
                <a:gd name="T104" fmla="*/ 1182 w 1301"/>
                <a:gd name="T105" fmla="*/ 358 h 1302"/>
                <a:gd name="T106" fmla="*/ 1205 w 1301"/>
                <a:gd name="T107" fmla="*/ 456 h 1302"/>
                <a:gd name="T108" fmla="*/ 1205 w 1301"/>
                <a:gd name="T109" fmla="*/ 539 h 1302"/>
                <a:gd name="T110" fmla="*/ 1182 w 1301"/>
                <a:gd name="T111" fmla="*/ 637 h 1302"/>
                <a:gd name="T112" fmla="*/ 1138 w 1301"/>
                <a:gd name="T113" fmla="*/ 723 h 1302"/>
                <a:gd name="T114" fmla="*/ 1075 w 1301"/>
                <a:gd name="T115" fmla="*/ 797 h 1302"/>
                <a:gd name="T116" fmla="*/ 997 w 1301"/>
                <a:gd name="T117" fmla="*/ 853 h 1302"/>
                <a:gd name="T118" fmla="*/ 904 w 1301"/>
                <a:gd name="T119" fmla="*/ 889 h 1302"/>
                <a:gd name="T120" fmla="*/ 804 w 1301"/>
                <a:gd name="T121" fmla="*/ 901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1" h="1302">
                  <a:moveTo>
                    <a:pt x="804" y="0"/>
                  </a:moveTo>
                  <a:lnTo>
                    <a:pt x="804" y="0"/>
                  </a:lnTo>
                  <a:lnTo>
                    <a:pt x="778" y="1"/>
                  </a:lnTo>
                  <a:lnTo>
                    <a:pt x="753" y="3"/>
                  </a:lnTo>
                  <a:lnTo>
                    <a:pt x="728" y="6"/>
                  </a:lnTo>
                  <a:lnTo>
                    <a:pt x="703" y="10"/>
                  </a:lnTo>
                  <a:lnTo>
                    <a:pt x="680" y="16"/>
                  </a:lnTo>
                  <a:lnTo>
                    <a:pt x="656" y="23"/>
                  </a:lnTo>
                  <a:lnTo>
                    <a:pt x="633" y="30"/>
                  </a:lnTo>
                  <a:lnTo>
                    <a:pt x="610" y="39"/>
                  </a:lnTo>
                  <a:lnTo>
                    <a:pt x="588" y="49"/>
                  </a:lnTo>
                  <a:lnTo>
                    <a:pt x="567" y="60"/>
                  </a:lnTo>
                  <a:lnTo>
                    <a:pt x="546" y="73"/>
                  </a:lnTo>
                  <a:lnTo>
                    <a:pt x="526" y="85"/>
                  </a:lnTo>
                  <a:lnTo>
                    <a:pt x="506" y="99"/>
                  </a:lnTo>
                  <a:lnTo>
                    <a:pt x="487" y="114"/>
                  </a:lnTo>
                  <a:lnTo>
                    <a:pt x="470" y="130"/>
                  </a:lnTo>
                  <a:lnTo>
                    <a:pt x="452" y="146"/>
                  </a:lnTo>
                  <a:lnTo>
                    <a:pt x="436" y="164"/>
                  </a:lnTo>
                  <a:lnTo>
                    <a:pt x="420" y="181"/>
                  </a:lnTo>
                  <a:lnTo>
                    <a:pt x="405" y="200"/>
                  </a:lnTo>
                  <a:lnTo>
                    <a:pt x="391" y="220"/>
                  </a:lnTo>
                  <a:lnTo>
                    <a:pt x="379" y="240"/>
                  </a:lnTo>
                  <a:lnTo>
                    <a:pt x="366" y="261"/>
                  </a:lnTo>
                  <a:lnTo>
                    <a:pt x="355" y="282"/>
                  </a:lnTo>
                  <a:lnTo>
                    <a:pt x="345" y="304"/>
                  </a:lnTo>
                  <a:lnTo>
                    <a:pt x="336" y="327"/>
                  </a:lnTo>
                  <a:lnTo>
                    <a:pt x="329" y="350"/>
                  </a:lnTo>
                  <a:lnTo>
                    <a:pt x="323" y="373"/>
                  </a:lnTo>
                  <a:lnTo>
                    <a:pt x="316" y="397"/>
                  </a:lnTo>
                  <a:lnTo>
                    <a:pt x="313" y="422"/>
                  </a:lnTo>
                  <a:lnTo>
                    <a:pt x="309" y="447"/>
                  </a:lnTo>
                  <a:lnTo>
                    <a:pt x="308" y="472"/>
                  </a:lnTo>
                  <a:lnTo>
                    <a:pt x="306" y="498"/>
                  </a:lnTo>
                  <a:lnTo>
                    <a:pt x="306" y="498"/>
                  </a:lnTo>
                  <a:lnTo>
                    <a:pt x="306" y="521"/>
                  </a:lnTo>
                  <a:lnTo>
                    <a:pt x="309" y="543"/>
                  </a:lnTo>
                  <a:lnTo>
                    <a:pt x="311" y="567"/>
                  </a:lnTo>
                  <a:lnTo>
                    <a:pt x="315" y="588"/>
                  </a:lnTo>
                  <a:lnTo>
                    <a:pt x="319" y="611"/>
                  </a:lnTo>
                  <a:lnTo>
                    <a:pt x="325" y="632"/>
                  </a:lnTo>
                  <a:lnTo>
                    <a:pt x="331" y="653"/>
                  </a:lnTo>
                  <a:lnTo>
                    <a:pt x="339" y="674"/>
                  </a:lnTo>
                  <a:lnTo>
                    <a:pt x="346" y="694"/>
                  </a:lnTo>
                  <a:lnTo>
                    <a:pt x="356" y="714"/>
                  </a:lnTo>
                  <a:lnTo>
                    <a:pt x="366" y="734"/>
                  </a:lnTo>
                  <a:lnTo>
                    <a:pt x="376" y="753"/>
                  </a:lnTo>
                  <a:lnTo>
                    <a:pt x="389" y="770"/>
                  </a:lnTo>
                  <a:lnTo>
                    <a:pt x="400" y="789"/>
                  </a:lnTo>
                  <a:lnTo>
                    <a:pt x="414" y="805"/>
                  </a:lnTo>
                  <a:lnTo>
                    <a:pt x="428" y="823"/>
                  </a:lnTo>
                  <a:lnTo>
                    <a:pt x="428" y="823"/>
                  </a:lnTo>
                  <a:lnTo>
                    <a:pt x="431" y="828"/>
                  </a:lnTo>
                  <a:lnTo>
                    <a:pt x="435" y="834"/>
                  </a:lnTo>
                  <a:lnTo>
                    <a:pt x="436" y="839"/>
                  </a:lnTo>
                  <a:lnTo>
                    <a:pt x="436" y="844"/>
                  </a:lnTo>
                  <a:lnTo>
                    <a:pt x="436" y="849"/>
                  </a:lnTo>
                  <a:lnTo>
                    <a:pt x="434" y="853"/>
                  </a:lnTo>
                  <a:lnTo>
                    <a:pt x="431" y="857"/>
                  </a:lnTo>
                  <a:lnTo>
                    <a:pt x="429" y="860"/>
                  </a:lnTo>
                  <a:lnTo>
                    <a:pt x="425" y="863"/>
                  </a:lnTo>
                  <a:lnTo>
                    <a:pt x="420" y="864"/>
                  </a:lnTo>
                  <a:lnTo>
                    <a:pt x="416" y="865"/>
                  </a:lnTo>
                  <a:lnTo>
                    <a:pt x="411" y="867"/>
                  </a:lnTo>
                  <a:lnTo>
                    <a:pt x="406" y="865"/>
                  </a:lnTo>
                  <a:lnTo>
                    <a:pt x="401" y="864"/>
                  </a:lnTo>
                  <a:lnTo>
                    <a:pt x="396" y="862"/>
                  </a:lnTo>
                  <a:lnTo>
                    <a:pt x="393" y="859"/>
                  </a:lnTo>
                  <a:lnTo>
                    <a:pt x="393" y="859"/>
                  </a:lnTo>
                  <a:lnTo>
                    <a:pt x="376" y="843"/>
                  </a:lnTo>
                  <a:lnTo>
                    <a:pt x="376" y="843"/>
                  </a:lnTo>
                  <a:lnTo>
                    <a:pt x="366" y="830"/>
                  </a:lnTo>
                  <a:lnTo>
                    <a:pt x="358" y="817"/>
                  </a:lnTo>
                  <a:lnTo>
                    <a:pt x="15" y="1130"/>
                  </a:lnTo>
                  <a:lnTo>
                    <a:pt x="15" y="1130"/>
                  </a:lnTo>
                  <a:lnTo>
                    <a:pt x="8" y="1139"/>
                  </a:lnTo>
                  <a:lnTo>
                    <a:pt x="3" y="1147"/>
                  </a:lnTo>
                  <a:lnTo>
                    <a:pt x="1" y="1156"/>
                  </a:lnTo>
                  <a:lnTo>
                    <a:pt x="0" y="1166"/>
                  </a:lnTo>
                  <a:lnTo>
                    <a:pt x="1" y="1176"/>
                  </a:lnTo>
                  <a:lnTo>
                    <a:pt x="3" y="1186"/>
                  </a:lnTo>
                  <a:lnTo>
                    <a:pt x="8" y="1195"/>
                  </a:lnTo>
                  <a:lnTo>
                    <a:pt x="15" y="1202"/>
                  </a:lnTo>
                  <a:lnTo>
                    <a:pt x="99" y="1287"/>
                  </a:lnTo>
                  <a:lnTo>
                    <a:pt x="99" y="1287"/>
                  </a:lnTo>
                  <a:lnTo>
                    <a:pt x="107" y="1293"/>
                  </a:lnTo>
                  <a:lnTo>
                    <a:pt x="117" y="1298"/>
                  </a:lnTo>
                  <a:lnTo>
                    <a:pt x="126" y="1301"/>
                  </a:lnTo>
                  <a:lnTo>
                    <a:pt x="136" y="1302"/>
                  </a:lnTo>
                  <a:lnTo>
                    <a:pt x="146" y="1301"/>
                  </a:lnTo>
                  <a:lnTo>
                    <a:pt x="154" y="1298"/>
                  </a:lnTo>
                  <a:lnTo>
                    <a:pt x="164" y="1293"/>
                  </a:lnTo>
                  <a:lnTo>
                    <a:pt x="172" y="1287"/>
                  </a:lnTo>
                  <a:lnTo>
                    <a:pt x="520" y="906"/>
                  </a:lnTo>
                  <a:lnTo>
                    <a:pt x="520" y="906"/>
                  </a:lnTo>
                  <a:lnTo>
                    <a:pt x="551" y="926"/>
                  </a:lnTo>
                  <a:lnTo>
                    <a:pt x="584" y="944"/>
                  </a:lnTo>
                  <a:lnTo>
                    <a:pt x="617" y="959"/>
                  </a:lnTo>
                  <a:lnTo>
                    <a:pt x="652" y="971"/>
                  </a:lnTo>
                  <a:lnTo>
                    <a:pt x="688" y="981"/>
                  </a:lnTo>
                  <a:lnTo>
                    <a:pt x="726" y="989"/>
                  </a:lnTo>
                  <a:lnTo>
                    <a:pt x="746" y="991"/>
                  </a:lnTo>
                  <a:lnTo>
                    <a:pt x="764" y="994"/>
                  </a:lnTo>
                  <a:lnTo>
                    <a:pt x="784" y="995"/>
                  </a:lnTo>
                  <a:lnTo>
                    <a:pt x="804" y="995"/>
                  </a:lnTo>
                  <a:lnTo>
                    <a:pt x="804" y="995"/>
                  </a:lnTo>
                  <a:lnTo>
                    <a:pt x="829" y="994"/>
                  </a:lnTo>
                  <a:lnTo>
                    <a:pt x="854" y="993"/>
                  </a:lnTo>
                  <a:lnTo>
                    <a:pt x="879" y="989"/>
                  </a:lnTo>
                  <a:lnTo>
                    <a:pt x="904" y="985"/>
                  </a:lnTo>
                  <a:lnTo>
                    <a:pt x="928" y="979"/>
                  </a:lnTo>
                  <a:lnTo>
                    <a:pt x="952" y="973"/>
                  </a:lnTo>
                  <a:lnTo>
                    <a:pt x="975" y="965"/>
                  </a:lnTo>
                  <a:lnTo>
                    <a:pt x="998" y="956"/>
                  </a:lnTo>
                  <a:lnTo>
                    <a:pt x="1019" y="946"/>
                  </a:lnTo>
                  <a:lnTo>
                    <a:pt x="1040" y="935"/>
                  </a:lnTo>
                  <a:lnTo>
                    <a:pt x="1061" y="923"/>
                  </a:lnTo>
                  <a:lnTo>
                    <a:pt x="1081" y="910"/>
                  </a:lnTo>
                  <a:lnTo>
                    <a:pt x="1101" y="896"/>
                  </a:lnTo>
                  <a:lnTo>
                    <a:pt x="1120" y="881"/>
                  </a:lnTo>
                  <a:lnTo>
                    <a:pt x="1138" y="865"/>
                  </a:lnTo>
                  <a:lnTo>
                    <a:pt x="1155" y="849"/>
                  </a:lnTo>
                  <a:lnTo>
                    <a:pt x="1171" y="832"/>
                  </a:lnTo>
                  <a:lnTo>
                    <a:pt x="1187" y="814"/>
                  </a:lnTo>
                  <a:lnTo>
                    <a:pt x="1202" y="795"/>
                  </a:lnTo>
                  <a:lnTo>
                    <a:pt x="1216" y="775"/>
                  </a:lnTo>
                  <a:lnTo>
                    <a:pt x="1229" y="755"/>
                  </a:lnTo>
                  <a:lnTo>
                    <a:pt x="1241" y="734"/>
                  </a:lnTo>
                  <a:lnTo>
                    <a:pt x="1252" y="713"/>
                  </a:lnTo>
                  <a:lnTo>
                    <a:pt x="1262" y="692"/>
                  </a:lnTo>
                  <a:lnTo>
                    <a:pt x="1271" y="669"/>
                  </a:lnTo>
                  <a:lnTo>
                    <a:pt x="1279" y="646"/>
                  </a:lnTo>
                  <a:lnTo>
                    <a:pt x="1285" y="622"/>
                  </a:lnTo>
                  <a:lnTo>
                    <a:pt x="1291" y="598"/>
                  </a:lnTo>
                  <a:lnTo>
                    <a:pt x="1295" y="573"/>
                  </a:lnTo>
                  <a:lnTo>
                    <a:pt x="1299" y="548"/>
                  </a:lnTo>
                  <a:lnTo>
                    <a:pt x="1300" y="523"/>
                  </a:lnTo>
                  <a:lnTo>
                    <a:pt x="1301" y="498"/>
                  </a:lnTo>
                  <a:lnTo>
                    <a:pt x="1301" y="498"/>
                  </a:lnTo>
                  <a:lnTo>
                    <a:pt x="1300" y="472"/>
                  </a:lnTo>
                  <a:lnTo>
                    <a:pt x="1299" y="447"/>
                  </a:lnTo>
                  <a:lnTo>
                    <a:pt x="1295" y="422"/>
                  </a:lnTo>
                  <a:lnTo>
                    <a:pt x="1291" y="397"/>
                  </a:lnTo>
                  <a:lnTo>
                    <a:pt x="1285" y="373"/>
                  </a:lnTo>
                  <a:lnTo>
                    <a:pt x="1279" y="350"/>
                  </a:lnTo>
                  <a:lnTo>
                    <a:pt x="1271" y="327"/>
                  </a:lnTo>
                  <a:lnTo>
                    <a:pt x="1262" y="304"/>
                  </a:lnTo>
                  <a:lnTo>
                    <a:pt x="1252" y="282"/>
                  </a:lnTo>
                  <a:lnTo>
                    <a:pt x="1241" y="261"/>
                  </a:lnTo>
                  <a:lnTo>
                    <a:pt x="1229" y="240"/>
                  </a:lnTo>
                  <a:lnTo>
                    <a:pt x="1216" y="220"/>
                  </a:lnTo>
                  <a:lnTo>
                    <a:pt x="1202" y="200"/>
                  </a:lnTo>
                  <a:lnTo>
                    <a:pt x="1187" y="181"/>
                  </a:lnTo>
                  <a:lnTo>
                    <a:pt x="1171" y="164"/>
                  </a:lnTo>
                  <a:lnTo>
                    <a:pt x="1155" y="146"/>
                  </a:lnTo>
                  <a:lnTo>
                    <a:pt x="1138" y="130"/>
                  </a:lnTo>
                  <a:lnTo>
                    <a:pt x="1120" y="114"/>
                  </a:lnTo>
                  <a:lnTo>
                    <a:pt x="1101" y="99"/>
                  </a:lnTo>
                  <a:lnTo>
                    <a:pt x="1081" y="85"/>
                  </a:lnTo>
                  <a:lnTo>
                    <a:pt x="1061" y="73"/>
                  </a:lnTo>
                  <a:lnTo>
                    <a:pt x="1040" y="60"/>
                  </a:lnTo>
                  <a:lnTo>
                    <a:pt x="1019" y="49"/>
                  </a:lnTo>
                  <a:lnTo>
                    <a:pt x="998" y="39"/>
                  </a:lnTo>
                  <a:lnTo>
                    <a:pt x="975" y="30"/>
                  </a:lnTo>
                  <a:lnTo>
                    <a:pt x="952" y="23"/>
                  </a:lnTo>
                  <a:lnTo>
                    <a:pt x="928" y="16"/>
                  </a:lnTo>
                  <a:lnTo>
                    <a:pt x="904" y="10"/>
                  </a:lnTo>
                  <a:lnTo>
                    <a:pt x="879" y="6"/>
                  </a:lnTo>
                  <a:lnTo>
                    <a:pt x="854" y="3"/>
                  </a:lnTo>
                  <a:lnTo>
                    <a:pt x="829" y="1"/>
                  </a:lnTo>
                  <a:lnTo>
                    <a:pt x="804" y="0"/>
                  </a:lnTo>
                  <a:lnTo>
                    <a:pt x="804" y="0"/>
                  </a:lnTo>
                  <a:close/>
                  <a:moveTo>
                    <a:pt x="804" y="901"/>
                  </a:moveTo>
                  <a:lnTo>
                    <a:pt x="804" y="901"/>
                  </a:lnTo>
                  <a:lnTo>
                    <a:pt x="783" y="900"/>
                  </a:lnTo>
                  <a:lnTo>
                    <a:pt x="762" y="899"/>
                  </a:lnTo>
                  <a:lnTo>
                    <a:pt x="742" y="896"/>
                  </a:lnTo>
                  <a:lnTo>
                    <a:pt x="722" y="893"/>
                  </a:lnTo>
                  <a:lnTo>
                    <a:pt x="703" y="889"/>
                  </a:lnTo>
                  <a:lnTo>
                    <a:pt x="683" y="883"/>
                  </a:lnTo>
                  <a:lnTo>
                    <a:pt x="665" y="876"/>
                  </a:lnTo>
                  <a:lnTo>
                    <a:pt x="647" y="869"/>
                  </a:lnTo>
                  <a:lnTo>
                    <a:pt x="628" y="862"/>
                  </a:lnTo>
                  <a:lnTo>
                    <a:pt x="612" y="853"/>
                  </a:lnTo>
                  <a:lnTo>
                    <a:pt x="595" y="843"/>
                  </a:lnTo>
                  <a:lnTo>
                    <a:pt x="579" y="832"/>
                  </a:lnTo>
                  <a:lnTo>
                    <a:pt x="562" y="820"/>
                  </a:lnTo>
                  <a:lnTo>
                    <a:pt x="547" y="809"/>
                  </a:lnTo>
                  <a:lnTo>
                    <a:pt x="532" y="797"/>
                  </a:lnTo>
                  <a:lnTo>
                    <a:pt x="519" y="783"/>
                  </a:lnTo>
                  <a:lnTo>
                    <a:pt x="505" y="769"/>
                  </a:lnTo>
                  <a:lnTo>
                    <a:pt x="492" y="754"/>
                  </a:lnTo>
                  <a:lnTo>
                    <a:pt x="481" y="739"/>
                  </a:lnTo>
                  <a:lnTo>
                    <a:pt x="470" y="723"/>
                  </a:lnTo>
                  <a:lnTo>
                    <a:pt x="459" y="707"/>
                  </a:lnTo>
                  <a:lnTo>
                    <a:pt x="449" y="691"/>
                  </a:lnTo>
                  <a:lnTo>
                    <a:pt x="440" y="673"/>
                  </a:lnTo>
                  <a:lnTo>
                    <a:pt x="433" y="654"/>
                  </a:lnTo>
                  <a:lnTo>
                    <a:pt x="425" y="637"/>
                  </a:lnTo>
                  <a:lnTo>
                    <a:pt x="419" y="618"/>
                  </a:lnTo>
                  <a:lnTo>
                    <a:pt x="414" y="598"/>
                  </a:lnTo>
                  <a:lnTo>
                    <a:pt x="409" y="579"/>
                  </a:lnTo>
                  <a:lnTo>
                    <a:pt x="405" y="559"/>
                  </a:lnTo>
                  <a:lnTo>
                    <a:pt x="403" y="539"/>
                  </a:lnTo>
                  <a:lnTo>
                    <a:pt x="401" y="518"/>
                  </a:lnTo>
                  <a:lnTo>
                    <a:pt x="400" y="498"/>
                  </a:lnTo>
                  <a:lnTo>
                    <a:pt x="400" y="498"/>
                  </a:lnTo>
                  <a:lnTo>
                    <a:pt x="401" y="477"/>
                  </a:lnTo>
                  <a:lnTo>
                    <a:pt x="403" y="456"/>
                  </a:lnTo>
                  <a:lnTo>
                    <a:pt x="405" y="436"/>
                  </a:lnTo>
                  <a:lnTo>
                    <a:pt x="409" y="416"/>
                  </a:lnTo>
                  <a:lnTo>
                    <a:pt x="414" y="397"/>
                  </a:lnTo>
                  <a:lnTo>
                    <a:pt x="419" y="377"/>
                  </a:lnTo>
                  <a:lnTo>
                    <a:pt x="425" y="358"/>
                  </a:lnTo>
                  <a:lnTo>
                    <a:pt x="433" y="341"/>
                  </a:lnTo>
                  <a:lnTo>
                    <a:pt x="440" y="322"/>
                  </a:lnTo>
                  <a:lnTo>
                    <a:pt x="449" y="306"/>
                  </a:lnTo>
                  <a:lnTo>
                    <a:pt x="459" y="289"/>
                  </a:lnTo>
                  <a:lnTo>
                    <a:pt x="470" y="272"/>
                  </a:lnTo>
                  <a:lnTo>
                    <a:pt x="481" y="256"/>
                  </a:lnTo>
                  <a:lnTo>
                    <a:pt x="492" y="241"/>
                  </a:lnTo>
                  <a:lnTo>
                    <a:pt x="505" y="226"/>
                  </a:lnTo>
                  <a:lnTo>
                    <a:pt x="519" y="212"/>
                  </a:lnTo>
                  <a:lnTo>
                    <a:pt x="532" y="199"/>
                  </a:lnTo>
                  <a:lnTo>
                    <a:pt x="547" y="186"/>
                  </a:lnTo>
                  <a:lnTo>
                    <a:pt x="562" y="175"/>
                  </a:lnTo>
                  <a:lnTo>
                    <a:pt x="579" y="164"/>
                  </a:lnTo>
                  <a:lnTo>
                    <a:pt x="595" y="153"/>
                  </a:lnTo>
                  <a:lnTo>
                    <a:pt x="612" y="143"/>
                  </a:lnTo>
                  <a:lnTo>
                    <a:pt x="628" y="134"/>
                  </a:lnTo>
                  <a:lnTo>
                    <a:pt x="647" y="126"/>
                  </a:lnTo>
                  <a:lnTo>
                    <a:pt x="665" y="119"/>
                  </a:lnTo>
                  <a:lnTo>
                    <a:pt x="683" y="113"/>
                  </a:lnTo>
                  <a:lnTo>
                    <a:pt x="703" y="108"/>
                  </a:lnTo>
                  <a:lnTo>
                    <a:pt x="722" y="103"/>
                  </a:lnTo>
                  <a:lnTo>
                    <a:pt x="742" y="99"/>
                  </a:lnTo>
                  <a:lnTo>
                    <a:pt x="762" y="96"/>
                  </a:lnTo>
                  <a:lnTo>
                    <a:pt x="783" y="95"/>
                  </a:lnTo>
                  <a:lnTo>
                    <a:pt x="804" y="94"/>
                  </a:lnTo>
                  <a:lnTo>
                    <a:pt x="804" y="94"/>
                  </a:lnTo>
                  <a:lnTo>
                    <a:pt x="824" y="95"/>
                  </a:lnTo>
                  <a:lnTo>
                    <a:pt x="846" y="96"/>
                  </a:lnTo>
                  <a:lnTo>
                    <a:pt x="866" y="99"/>
                  </a:lnTo>
                  <a:lnTo>
                    <a:pt x="885" y="103"/>
                  </a:lnTo>
                  <a:lnTo>
                    <a:pt x="904" y="108"/>
                  </a:lnTo>
                  <a:lnTo>
                    <a:pt x="924" y="113"/>
                  </a:lnTo>
                  <a:lnTo>
                    <a:pt x="943" y="119"/>
                  </a:lnTo>
                  <a:lnTo>
                    <a:pt x="960" y="126"/>
                  </a:lnTo>
                  <a:lnTo>
                    <a:pt x="979" y="134"/>
                  </a:lnTo>
                  <a:lnTo>
                    <a:pt x="997" y="143"/>
                  </a:lnTo>
                  <a:lnTo>
                    <a:pt x="1013" y="153"/>
                  </a:lnTo>
                  <a:lnTo>
                    <a:pt x="1029" y="164"/>
                  </a:lnTo>
                  <a:lnTo>
                    <a:pt x="1045" y="175"/>
                  </a:lnTo>
                  <a:lnTo>
                    <a:pt x="1060" y="186"/>
                  </a:lnTo>
                  <a:lnTo>
                    <a:pt x="1075" y="199"/>
                  </a:lnTo>
                  <a:lnTo>
                    <a:pt x="1089" y="212"/>
                  </a:lnTo>
                  <a:lnTo>
                    <a:pt x="1103" y="226"/>
                  </a:lnTo>
                  <a:lnTo>
                    <a:pt x="1115" y="241"/>
                  </a:lnTo>
                  <a:lnTo>
                    <a:pt x="1126" y="256"/>
                  </a:lnTo>
                  <a:lnTo>
                    <a:pt x="1138" y="272"/>
                  </a:lnTo>
                  <a:lnTo>
                    <a:pt x="1149" y="289"/>
                  </a:lnTo>
                  <a:lnTo>
                    <a:pt x="1159" y="306"/>
                  </a:lnTo>
                  <a:lnTo>
                    <a:pt x="1167" y="322"/>
                  </a:lnTo>
                  <a:lnTo>
                    <a:pt x="1175" y="341"/>
                  </a:lnTo>
                  <a:lnTo>
                    <a:pt x="1182" y="358"/>
                  </a:lnTo>
                  <a:lnTo>
                    <a:pt x="1189" y="377"/>
                  </a:lnTo>
                  <a:lnTo>
                    <a:pt x="1195" y="397"/>
                  </a:lnTo>
                  <a:lnTo>
                    <a:pt x="1199" y="416"/>
                  </a:lnTo>
                  <a:lnTo>
                    <a:pt x="1202" y="436"/>
                  </a:lnTo>
                  <a:lnTo>
                    <a:pt x="1205" y="456"/>
                  </a:lnTo>
                  <a:lnTo>
                    <a:pt x="1206" y="477"/>
                  </a:lnTo>
                  <a:lnTo>
                    <a:pt x="1207" y="498"/>
                  </a:lnTo>
                  <a:lnTo>
                    <a:pt x="1207" y="498"/>
                  </a:lnTo>
                  <a:lnTo>
                    <a:pt x="1206" y="518"/>
                  </a:lnTo>
                  <a:lnTo>
                    <a:pt x="1205" y="539"/>
                  </a:lnTo>
                  <a:lnTo>
                    <a:pt x="1202" y="559"/>
                  </a:lnTo>
                  <a:lnTo>
                    <a:pt x="1199" y="579"/>
                  </a:lnTo>
                  <a:lnTo>
                    <a:pt x="1195" y="598"/>
                  </a:lnTo>
                  <a:lnTo>
                    <a:pt x="1189" y="618"/>
                  </a:lnTo>
                  <a:lnTo>
                    <a:pt x="1182" y="637"/>
                  </a:lnTo>
                  <a:lnTo>
                    <a:pt x="1175" y="654"/>
                  </a:lnTo>
                  <a:lnTo>
                    <a:pt x="1167" y="673"/>
                  </a:lnTo>
                  <a:lnTo>
                    <a:pt x="1159" y="691"/>
                  </a:lnTo>
                  <a:lnTo>
                    <a:pt x="1149" y="707"/>
                  </a:lnTo>
                  <a:lnTo>
                    <a:pt x="1138" y="723"/>
                  </a:lnTo>
                  <a:lnTo>
                    <a:pt x="1126" y="739"/>
                  </a:lnTo>
                  <a:lnTo>
                    <a:pt x="1115" y="754"/>
                  </a:lnTo>
                  <a:lnTo>
                    <a:pt x="1103" y="769"/>
                  </a:lnTo>
                  <a:lnTo>
                    <a:pt x="1089" y="783"/>
                  </a:lnTo>
                  <a:lnTo>
                    <a:pt x="1075" y="797"/>
                  </a:lnTo>
                  <a:lnTo>
                    <a:pt x="1060" y="809"/>
                  </a:lnTo>
                  <a:lnTo>
                    <a:pt x="1045" y="820"/>
                  </a:lnTo>
                  <a:lnTo>
                    <a:pt x="1029" y="832"/>
                  </a:lnTo>
                  <a:lnTo>
                    <a:pt x="1013" y="843"/>
                  </a:lnTo>
                  <a:lnTo>
                    <a:pt x="997" y="853"/>
                  </a:lnTo>
                  <a:lnTo>
                    <a:pt x="979" y="862"/>
                  </a:lnTo>
                  <a:lnTo>
                    <a:pt x="960" y="869"/>
                  </a:lnTo>
                  <a:lnTo>
                    <a:pt x="943" y="876"/>
                  </a:lnTo>
                  <a:lnTo>
                    <a:pt x="924" y="883"/>
                  </a:lnTo>
                  <a:lnTo>
                    <a:pt x="904" y="889"/>
                  </a:lnTo>
                  <a:lnTo>
                    <a:pt x="885" y="893"/>
                  </a:lnTo>
                  <a:lnTo>
                    <a:pt x="866" y="896"/>
                  </a:lnTo>
                  <a:lnTo>
                    <a:pt x="846" y="899"/>
                  </a:lnTo>
                  <a:lnTo>
                    <a:pt x="824" y="900"/>
                  </a:lnTo>
                  <a:lnTo>
                    <a:pt x="804" y="901"/>
                  </a:lnTo>
                  <a:lnTo>
                    <a:pt x="804" y="901"/>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nvGrpSpPr>
            <p:cNvPr id="152" name="Grupa 151">
              <a:extLst>
                <a:ext uri="{FF2B5EF4-FFF2-40B4-BE49-F238E27FC236}">
                  <a16:creationId xmlns:a16="http://schemas.microsoft.com/office/drawing/2014/main" id="{FFBD7AD0-CDA5-471D-837A-B047F9BBFAC8}"/>
                </a:ext>
              </a:extLst>
            </p:cNvPr>
            <p:cNvGrpSpPr>
              <a:grpSpLocks noChangeAspect="1"/>
            </p:cNvGrpSpPr>
            <p:nvPr/>
          </p:nvGrpSpPr>
          <p:grpSpPr>
            <a:xfrm>
              <a:off x="5930956" y="1565293"/>
              <a:ext cx="387256" cy="216000"/>
              <a:chOff x="4683033" y="1508539"/>
              <a:chExt cx="796925" cy="444500"/>
            </a:xfrm>
            <a:grpFill/>
          </p:grpSpPr>
          <p:sp>
            <p:nvSpPr>
              <p:cNvPr id="153" name="Freeform 51">
                <a:extLst>
                  <a:ext uri="{FF2B5EF4-FFF2-40B4-BE49-F238E27FC236}">
                    <a16:creationId xmlns:a16="http://schemas.microsoft.com/office/drawing/2014/main" id="{A5B691ED-95E7-4533-8941-25815883FE1C}"/>
                  </a:ext>
                </a:extLst>
              </p:cNvPr>
              <p:cNvSpPr>
                <a:spLocks noEditPoints="1"/>
              </p:cNvSpPr>
              <p:nvPr/>
            </p:nvSpPr>
            <p:spPr bwMode="auto">
              <a:xfrm>
                <a:off x="4959256" y="1603790"/>
                <a:ext cx="249238" cy="254000"/>
              </a:xfrm>
              <a:custGeom>
                <a:avLst/>
                <a:gdLst>
                  <a:gd name="T0" fmla="*/ 232 w 473"/>
                  <a:gd name="T1" fmla="*/ 0 h 481"/>
                  <a:gd name="T2" fmla="*/ 191 w 473"/>
                  <a:gd name="T3" fmla="*/ 3 h 481"/>
                  <a:gd name="T4" fmla="*/ 152 w 473"/>
                  <a:gd name="T5" fmla="*/ 13 h 481"/>
                  <a:gd name="T6" fmla="*/ 116 w 473"/>
                  <a:gd name="T7" fmla="*/ 28 h 481"/>
                  <a:gd name="T8" fmla="*/ 84 w 473"/>
                  <a:gd name="T9" fmla="*/ 50 h 481"/>
                  <a:gd name="T10" fmla="*/ 56 w 473"/>
                  <a:gd name="T11" fmla="*/ 76 h 481"/>
                  <a:gd name="T12" fmla="*/ 31 w 473"/>
                  <a:gd name="T13" fmla="*/ 107 h 481"/>
                  <a:gd name="T14" fmla="*/ 12 w 473"/>
                  <a:gd name="T15" fmla="*/ 141 h 481"/>
                  <a:gd name="T16" fmla="*/ 0 w 473"/>
                  <a:gd name="T17" fmla="*/ 178 h 481"/>
                  <a:gd name="T18" fmla="*/ 0 w 473"/>
                  <a:gd name="T19" fmla="*/ 303 h 481"/>
                  <a:gd name="T20" fmla="*/ 5 w 473"/>
                  <a:gd name="T21" fmla="*/ 322 h 481"/>
                  <a:gd name="T22" fmla="*/ 21 w 473"/>
                  <a:gd name="T23" fmla="*/ 358 h 481"/>
                  <a:gd name="T24" fmla="*/ 43 w 473"/>
                  <a:gd name="T25" fmla="*/ 390 h 481"/>
                  <a:gd name="T26" fmla="*/ 70 w 473"/>
                  <a:gd name="T27" fmla="*/ 419 h 481"/>
                  <a:gd name="T28" fmla="*/ 99 w 473"/>
                  <a:gd name="T29" fmla="*/ 443 h 481"/>
                  <a:gd name="T30" fmla="*/ 134 w 473"/>
                  <a:gd name="T31" fmla="*/ 461 h 481"/>
                  <a:gd name="T32" fmla="*/ 171 w 473"/>
                  <a:gd name="T33" fmla="*/ 474 h 481"/>
                  <a:gd name="T34" fmla="*/ 211 w 473"/>
                  <a:gd name="T35" fmla="*/ 480 h 481"/>
                  <a:gd name="T36" fmla="*/ 232 w 473"/>
                  <a:gd name="T37" fmla="*/ 481 h 481"/>
                  <a:gd name="T38" fmla="*/ 280 w 473"/>
                  <a:gd name="T39" fmla="*/ 476 h 481"/>
                  <a:gd name="T40" fmla="*/ 325 w 473"/>
                  <a:gd name="T41" fmla="*/ 463 h 481"/>
                  <a:gd name="T42" fmla="*/ 366 w 473"/>
                  <a:gd name="T43" fmla="*/ 440 h 481"/>
                  <a:gd name="T44" fmla="*/ 401 w 473"/>
                  <a:gd name="T45" fmla="*/ 412 h 481"/>
                  <a:gd name="T46" fmla="*/ 431 w 473"/>
                  <a:gd name="T47" fmla="*/ 375 h 481"/>
                  <a:gd name="T48" fmla="*/ 454 w 473"/>
                  <a:gd name="T49" fmla="*/ 334 h 481"/>
                  <a:gd name="T50" fmla="*/ 468 w 473"/>
                  <a:gd name="T51" fmla="*/ 289 h 481"/>
                  <a:gd name="T52" fmla="*/ 473 w 473"/>
                  <a:gd name="T53" fmla="*/ 241 h 481"/>
                  <a:gd name="T54" fmla="*/ 471 w 473"/>
                  <a:gd name="T55" fmla="*/ 216 h 481"/>
                  <a:gd name="T56" fmla="*/ 461 w 473"/>
                  <a:gd name="T57" fmla="*/ 169 h 481"/>
                  <a:gd name="T58" fmla="*/ 444 w 473"/>
                  <a:gd name="T59" fmla="*/ 126 h 481"/>
                  <a:gd name="T60" fmla="*/ 418 w 473"/>
                  <a:gd name="T61" fmla="*/ 87 h 481"/>
                  <a:gd name="T62" fmla="*/ 385 w 473"/>
                  <a:gd name="T63" fmla="*/ 55 h 481"/>
                  <a:gd name="T64" fmla="*/ 347 w 473"/>
                  <a:gd name="T65" fmla="*/ 28 h 481"/>
                  <a:gd name="T66" fmla="*/ 303 w 473"/>
                  <a:gd name="T67" fmla="*/ 11 h 481"/>
                  <a:gd name="T68" fmla="*/ 257 w 473"/>
                  <a:gd name="T69" fmla="*/ 1 h 481"/>
                  <a:gd name="T70" fmla="*/ 232 w 473"/>
                  <a:gd name="T71" fmla="*/ 0 h 481"/>
                  <a:gd name="T72" fmla="*/ 338 w 473"/>
                  <a:gd name="T73" fmla="*/ 292 h 481"/>
                  <a:gd name="T74" fmla="*/ 318 w 473"/>
                  <a:gd name="T75" fmla="*/ 288 h 481"/>
                  <a:gd name="T76" fmla="*/ 302 w 473"/>
                  <a:gd name="T77" fmla="*/ 277 h 481"/>
                  <a:gd name="T78" fmla="*/ 290 w 473"/>
                  <a:gd name="T79" fmla="*/ 261 h 481"/>
                  <a:gd name="T80" fmla="*/ 287 w 473"/>
                  <a:gd name="T81" fmla="*/ 241 h 481"/>
                  <a:gd name="T82" fmla="*/ 288 w 473"/>
                  <a:gd name="T83" fmla="*/ 231 h 481"/>
                  <a:gd name="T84" fmla="*/ 295 w 473"/>
                  <a:gd name="T85" fmla="*/ 212 h 481"/>
                  <a:gd name="T86" fmla="*/ 309 w 473"/>
                  <a:gd name="T87" fmla="*/ 198 h 481"/>
                  <a:gd name="T88" fmla="*/ 328 w 473"/>
                  <a:gd name="T89" fmla="*/ 191 h 481"/>
                  <a:gd name="T90" fmla="*/ 338 w 473"/>
                  <a:gd name="T91" fmla="*/ 189 h 481"/>
                  <a:gd name="T92" fmla="*/ 358 w 473"/>
                  <a:gd name="T93" fmla="*/ 193 h 481"/>
                  <a:gd name="T94" fmla="*/ 374 w 473"/>
                  <a:gd name="T95" fmla="*/ 204 h 481"/>
                  <a:gd name="T96" fmla="*/ 385 w 473"/>
                  <a:gd name="T97" fmla="*/ 221 h 481"/>
                  <a:gd name="T98" fmla="*/ 389 w 473"/>
                  <a:gd name="T99" fmla="*/ 241 h 481"/>
                  <a:gd name="T100" fmla="*/ 388 w 473"/>
                  <a:gd name="T101" fmla="*/ 251 h 481"/>
                  <a:gd name="T102" fmla="*/ 380 w 473"/>
                  <a:gd name="T103" fmla="*/ 269 h 481"/>
                  <a:gd name="T104" fmla="*/ 366 w 473"/>
                  <a:gd name="T105" fmla="*/ 283 h 481"/>
                  <a:gd name="T106" fmla="*/ 348 w 473"/>
                  <a:gd name="T107" fmla="*/ 290 h 481"/>
                  <a:gd name="T108" fmla="*/ 338 w 473"/>
                  <a:gd name="T109" fmla="*/ 292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3" h="481">
                    <a:moveTo>
                      <a:pt x="232" y="0"/>
                    </a:moveTo>
                    <a:lnTo>
                      <a:pt x="232" y="0"/>
                    </a:lnTo>
                    <a:lnTo>
                      <a:pt x="211" y="1"/>
                    </a:lnTo>
                    <a:lnTo>
                      <a:pt x="191" y="3"/>
                    </a:lnTo>
                    <a:lnTo>
                      <a:pt x="171" y="7"/>
                    </a:lnTo>
                    <a:lnTo>
                      <a:pt x="152" y="13"/>
                    </a:lnTo>
                    <a:lnTo>
                      <a:pt x="134" y="20"/>
                    </a:lnTo>
                    <a:lnTo>
                      <a:pt x="116" y="28"/>
                    </a:lnTo>
                    <a:lnTo>
                      <a:pt x="99" y="38"/>
                    </a:lnTo>
                    <a:lnTo>
                      <a:pt x="84" y="50"/>
                    </a:lnTo>
                    <a:lnTo>
                      <a:pt x="70" y="62"/>
                    </a:lnTo>
                    <a:lnTo>
                      <a:pt x="56" y="76"/>
                    </a:lnTo>
                    <a:lnTo>
                      <a:pt x="43" y="91"/>
                    </a:lnTo>
                    <a:lnTo>
                      <a:pt x="31" y="107"/>
                    </a:lnTo>
                    <a:lnTo>
                      <a:pt x="21" y="123"/>
                    </a:lnTo>
                    <a:lnTo>
                      <a:pt x="12" y="141"/>
                    </a:lnTo>
                    <a:lnTo>
                      <a:pt x="5" y="159"/>
                    </a:lnTo>
                    <a:lnTo>
                      <a:pt x="0" y="178"/>
                    </a:lnTo>
                    <a:lnTo>
                      <a:pt x="232" y="241"/>
                    </a:lnTo>
                    <a:lnTo>
                      <a:pt x="0" y="303"/>
                    </a:lnTo>
                    <a:lnTo>
                      <a:pt x="0" y="303"/>
                    </a:lnTo>
                    <a:lnTo>
                      <a:pt x="5" y="322"/>
                    </a:lnTo>
                    <a:lnTo>
                      <a:pt x="12" y="340"/>
                    </a:lnTo>
                    <a:lnTo>
                      <a:pt x="21" y="358"/>
                    </a:lnTo>
                    <a:lnTo>
                      <a:pt x="31" y="374"/>
                    </a:lnTo>
                    <a:lnTo>
                      <a:pt x="43" y="390"/>
                    </a:lnTo>
                    <a:lnTo>
                      <a:pt x="56" y="405"/>
                    </a:lnTo>
                    <a:lnTo>
                      <a:pt x="70" y="419"/>
                    </a:lnTo>
                    <a:lnTo>
                      <a:pt x="84" y="432"/>
                    </a:lnTo>
                    <a:lnTo>
                      <a:pt x="99" y="443"/>
                    </a:lnTo>
                    <a:lnTo>
                      <a:pt x="116" y="453"/>
                    </a:lnTo>
                    <a:lnTo>
                      <a:pt x="134" y="461"/>
                    </a:lnTo>
                    <a:lnTo>
                      <a:pt x="152" y="468"/>
                    </a:lnTo>
                    <a:lnTo>
                      <a:pt x="171" y="474"/>
                    </a:lnTo>
                    <a:lnTo>
                      <a:pt x="191" y="478"/>
                    </a:lnTo>
                    <a:lnTo>
                      <a:pt x="211" y="480"/>
                    </a:lnTo>
                    <a:lnTo>
                      <a:pt x="232" y="481"/>
                    </a:lnTo>
                    <a:lnTo>
                      <a:pt x="232" y="481"/>
                    </a:lnTo>
                    <a:lnTo>
                      <a:pt x="257" y="480"/>
                    </a:lnTo>
                    <a:lnTo>
                      <a:pt x="280" y="476"/>
                    </a:lnTo>
                    <a:lnTo>
                      <a:pt x="303" y="470"/>
                    </a:lnTo>
                    <a:lnTo>
                      <a:pt x="325" y="463"/>
                    </a:lnTo>
                    <a:lnTo>
                      <a:pt x="347" y="453"/>
                    </a:lnTo>
                    <a:lnTo>
                      <a:pt x="366" y="440"/>
                    </a:lnTo>
                    <a:lnTo>
                      <a:pt x="385" y="427"/>
                    </a:lnTo>
                    <a:lnTo>
                      <a:pt x="401" y="412"/>
                    </a:lnTo>
                    <a:lnTo>
                      <a:pt x="418" y="394"/>
                    </a:lnTo>
                    <a:lnTo>
                      <a:pt x="431" y="375"/>
                    </a:lnTo>
                    <a:lnTo>
                      <a:pt x="444" y="355"/>
                    </a:lnTo>
                    <a:lnTo>
                      <a:pt x="454" y="334"/>
                    </a:lnTo>
                    <a:lnTo>
                      <a:pt x="461" y="312"/>
                    </a:lnTo>
                    <a:lnTo>
                      <a:pt x="468" y="289"/>
                    </a:lnTo>
                    <a:lnTo>
                      <a:pt x="471" y="266"/>
                    </a:lnTo>
                    <a:lnTo>
                      <a:pt x="473" y="241"/>
                    </a:lnTo>
                    <a:lnTo>
                      <a:pt x="473" y="241"/>
                    </a:lnTo>
                    <a:lnTo>
                      <a:pt x="471" y="216"/>
                    </a:lnTo>
                    <a:lnTo>
                      <a:pt x="468" y="192"/>
                    </a:lnTo>
                    <a:lnTo>
                      <a:pt x="461" y="169"/>
                    </a:lnTo>
                    <a:lnTo>
                      <a:pt x="454" y="147"/>
                    </a:lnTo>
                    <a:lnTo>
                      <a:pt x="444" y="126"/>
                    </a:lnTo>
                    <a:lnTo>
                      <a:pt x="431" y="106"/>
                    </a:lnTo>
                    <a:lnTo>
                      <a:pt x="418" y="87"/>
                    </a:lnTo>
                    <a:lnTo>
                      <a:pt x="401" y="70"/>
                    </a:lnTo>
                    <a:lnTo>
                      <a:pt x="385" y="55"/>
                    </a:lnTo>
                    <a:lnTo>
                      <a:pt x="366" y="41"/>
                    </a:lnTo>
                    <a:lnTo>
                      <a:pt x="347" y="28"/>
                    </a:lnTo>
                    <a:lnTo>
                      <a:pt x="325" y="18"/>
                    </a:lnTo>
                    <a:lnTo>
                      <a:pt x="303" y="11"/>
                    </a:lnTo>
                    <a:lnTo>
                      <a:pt x="280" y="5"/>
                    </a:lnTo>
                    <a:lnTo>
                      <a:pt x="257" y="1"/>
                    </a:lnTo>
                    <a:lnTo>
                      <a:pt x="232" y="0"/>
                    </a:lnTo>
                    <a:lnTo>
                      <a:pt x="232" y="0"/>
                    </a:lnTo>
                    <a:close/>
                    <a:moveTo>
                      <a:pt x="338" y="292"/>
                    </a:moveTo>
                    <a:lnTo>
                      <a:pt x="338" y="292"/>
                    </a:lnTo>
                    <a:lnTo>
                      <a:pt x="328" y="290"/>
                    </a:lnTo>
                    <a:lnTo>
                      <a:pt x="318" y="288"/>
                    </a:lnTo>
                    <a:lnTo>
                      <a:pt x="309" y="283"/>
                    </a:lnTo>
                    <a:lnTo>
                      <a:pt x="302" y="277"/>
                    </a:lnTo>
                    <a:lnTo>
                      <a:pt x="295" y="269"/>
                    </a:lnTo>
                    <a:lnTo>
                      <a:pt x="290" y="261"/>
                    </a:lnTo>
                    <a:lnTo>
                      <a:pt x="288" y="251"/>
                    </a:lnTo>
                    <a:lnTo>
                      <a:pt x="287" y="241"/>
                    </a:lnTo>
                    <a:lnTo>
                      <a:pt x="287" y="241"/>
                    </a:lnTo>
                    <a:lnTo>
                      <a:pt x="288" y="231"/>
                    </a:lnTo>
                    <a:lnTo>
                      <a:pt x="290" y="221"/>
                    </a:lnTo>
                    <a:lnTo>
                      <a:pt x="295" y="212"/>
                    </a:lnTo>
                    <a:lnTo>
                      <a:pt x="302" y="204"/>
                    </a:lnTo>
                    <a:lnTo>
                      <a:pt x="309" y="198"/>
                    </a:lnTo>
                    <a:lnTo>
                      <a:pt x="318" y="193"/>
                    </a:lnTo>
                    <a:lnTo>
                      <a:pt x="328" y="191"/>
                    </a:lnTo>
                    <a:lnTo>
                      <a:pt x="338" y="189"/>
                    </a:lnTo>
                    <a:lnTo>
                      <a:pt x="338" y="189"/>
                    </a:lnTo>
                    <a:lnTo>
                      <a:pt x="348" y="191"/>
                    </a:lnTo>
                    <a:lnTo>
                      <a:pt x="358" y="193"/>
                    </a:lnTo>
                    <a:lnTo>
                      <a:pt x="366" y="198"/>
                    </a:lnTo>
                    <a:lnTo>
                      <a:pt x="374" y="204"/>
                    </a:lnTo>
                    <a:lnTo>
                      <a:pt x="380" y="212"/>
                    </a:lnTo>
                    <a:lnTo>
                      <a:pt x="385" y="221"/>
                    </a:lnTo>
                    <a:lnTo>
                      <a:pt x="388" y="231"/>
                    </a:lnTo>
                    <a:lnTo>
                      <a:pt x="389" y="241"/>
                    </a:lnTo>
                    <a:lnTo>
                      <a:pt x="389" y="241"/>
                    </a:lnTo>
                    <a:lnTo>
                      <a:pt x="388" y="251"/>
                    </a:lnTo>
                    <a:lnTo>
                      <a:pt x="385" y="261"/>
                    </a:lnTo>
                    <a:lnTo>
                      <a:pt x="380" y="269"/>
                    </a:lnTo>
                    <a:lnTo>
                      <a:pt x="374" y="277"/>
                    </a:lnTo>
                    <a:lnTo>
                      <a:pt x="366" y="283"/>
                    </a:lnTo>
                    <a:lnTo>
                      <a:pt x="358" y="288"/>
                    </a:lnTo>
                    <a:lnTo>
                      <a:pt x="348" y="290"/>
                    </a:lnTo>
                    <a:lnTo>
                      <a:pt x="338" y="292"/>
                    </a:lnTo>
                    <a:lnTo>
                      <a:pt x="338" y="29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54" name="Freeform 52">
                <a:extLst>
                  <a:ext uri="{FF2B5EF4-FFF2-40B4-BE49-F238E27FC236}">
                    <a16:creationId xmlns:a16="http://schemas.microsoft.com/office/drawing/2014/main" id="{3A8BA9EA-E64A-4208-9419-E0E951FF4CE5}"/>
                  </a:ext>
                </a:extLst>
              </p:cNvPr>
              <p:cNvSpPr>
                <a:spLocks noEditPoints="1"/>
              </p:cNvSpPr>
              <p:nvPr/>
            </p:nvSpPr>
            <p:spPr bwMode="auto">
              <a:xfrm>
                <a:off x="4683033" y="1508539"/>
                <a:ext cx="796925" cy="444500"/>
              </a:xfrm>
              <a:custGeom>
                <a:avLst/>
                <a:gdLst>
                  <a:gd name="T0" fmla="*/ 1419 w 1505"/>
                  <a:gd name="T1" fmla="*/ 324 h 841"/>
                  <a:gd name="T2" fmla="*/ 1237 w 1505"/>
                  <a:gd name="T3" fmla="*/ 172 h 841"/>
                  <a:gd name="T4" fmla="*/ 1096 w 1505"/>
                  <a:gd name="T5" fmla="*/ 89 h 841"/>
                  <a:gd name="T6" fmla="*/ 934 w 1505"/>
                  <a:gd name="T7" fmla="*/ 25 h 841"/>
                  <a:gd name="T8" fmla="*/ 753 w 1505"/>
                  <a:gd name="T9" fmla="*/ 0 h 841"/>
                  <a:gd name="T10" fmla="*/ 607 w 1505"/>
                  <a:gd name="T11" fmla="*/ 16 h 841"/>
                  <a:gd name="T12" fmla="*/ 440 w 1505"/>
                  <a:gd name="T13" fmla="*/ 74 h 841"/>
                  <a:gd name="T14" fmla="*/ 294 w 1505"/>
                  <a:gd name="T15" fmla="*/ 155 h 841"/>
                  <a:gd name="T16" fmla="*/ 118 w 1505"/>
                  <a:gd name="T17" fmla="*/ 294 h 841"/>
                  <a:gd name="T18" fmla="*/ 0 w 1505"/>
                  <a:gd name="T19" fmla="*/ 421 h 841"/>
                  <a:gd name="T20" fmla="*/ 86 w 1505"/>
                  <a:gd name="T21" fmla="*/ 517 h 841"/>
                  <a:gd name="T22" fmla="*/ 267 w 1505"/>
                  <a:gd name="T23" fmla="*/ 669 h 841"/>
                  <a:gd name="T24" fmla="*/ 408 w 1505"/>
                  <a:gd name="T25" fmla="*/ 753 h 841"/>
                  <a:gd name="T26" fmla="*/ 572 w 1505"/>
                  <a:gd name="T27" fmla="*/ 816 h 841"/>
                  <a:gd name="T28" fmla="*/ 753 w 1505"/>
                  <a:gd name="T29" fmla="*/ 841 h 841"/>
                  <a:gd name="T30" fmla="*/ 899 w 1505"/>
                  <a:gd name="T31" fmla="*/ 825 h 841"/>
                  <a:gd name="T32" fmla="*/ 1066 w 1505"/>
                  <a:gd name="T33" fmla="*/ 768 h 841"/>
                  <a:gd name="T34" fmla="*/ 1211 w 1505"/>
                  <a:gd name="T35" fmla="*/ 686 h 841"/>
                  <a:gd name="T36" fmla="*/ 1388 w 1505"/>
                  <a:gd name="T37" fmla="*/ 547 h 841"/>
                  <a:gd name="T38" fmla="*/ 1505 w 1505"/>
                  <a:gd name="T39" fmla="*/ 421 h 841"/>
                  <a:gd name="T40" fmla="*/ 753 w 1505"/>
                  <a:gd name="T41" fmla="*/ 754 h 841"/>
                  <a:gd name="T42" fmla="*/ 657 w 1505"/>
                  <a:gd name="T43" fmla="*/ 739 h 841"/>
                  <a:gd name="T44" fmla="*/ 542 w 1505"/>
                  <a:gd name="T45" fmla="*/ 679 h 841"/>
                  <a:gd name="T46" fmla="*/ 461 w 1505"/>
                  <a:gd name="T47" fmla="*/ 580 h 841"/>
                  <a:gd name="T48" fmla="*/ 347 w 1505"/>
                  <a:gd name="T49" fmla="*/ 530 h 841"/>
                  <a:gd name="T50" fmla="*/ 400 w 1505"/>
                  <a:gd name="T51" fmla="*/ 648 h 841"/>
                  <a:gd name="T52" fmla="*/ 224 w 1505"/>
                  <a:gd name="T53" fmla="*/ 523 h 841"/>
                  <a:gd name="T54" fmla="*/ 115 w 1505"/>
                  <a:gd name="T55" fmla="*/ 421 h 841"/>
                  <a:gd name="T56" fmla="*/ 262 w 1505"/>
                  <a:gd name="T57" fmla="*/ 287 h 841"/>
                  <a:gd name="T58" fmla="*/ 400 w 1505"/>
                  <a:gd name="T59" fmla="*/ 193 h 841"/>
                  <a:gd name="T60" fmla="*/ 431 w 1505"/>
                  <a:gd name="T61" fmla="*/ 333 h 841"/>
                  <a:gd name="T62" fmla="*/ 474 w 1505"/>
                  <a:gd name="T63" fmla="*/ 240 h 841"/>
                  <a:gd name="T64" fmla="*/ 563 w 1505"/>
                  <a:gd name="T65" fmla="*/ 147 h 841"/>
                  <a:gd name="T66" fmla="*/ 682 w 1505"/>
                  <a:gd name="T67" fmla="*/ 95 h 841"/>
                  <a:gd name="T68" fmla="*/ 753 w 1505"/>
                  <a:gd name="T69" fmla="*/ 87 h 841"/>
                  <a:gd name="T70" fmla="*/ 818 w 1505"/>
                  <a:gd name="T71" fmla="*/ 95 h 841"/>
                  <a:gd name="T72" fmla="*/ 892 w 1505"/>
                  <a:gd name="T73" fmla="*/ 118 h 841"/>
                  <a:gd name="T74" fmla="*/ 1014 w 1505"/>
                  <a:gd name="T75" fmla="*/ 215 h 841"/>
                  <a:gd name="T76" fmla="*/ 1071 w 1505"/>
                  <a:gd name="T77" fmla="*/ 324 h 841"/>
                  <a:gd name="T78" fmla="*/ 1085 w 1505"/>
                  <a:gd name="T79" fmla="*/ 404 h 841"/>
                  <a:gd name="T80" fmla="*/ 1082 w 1505"/>
                  <a:gd name="T81" fmla="*/ 469 h 841"/>
                  <a:gd name="T82" fmla="*/ 1061 w 1505"/>
                  <a:gd name="T83" fmla="*/ 547 h 841"/>
                  <a:gd name="T84" fmla="*/ 971 w 1505"/>
                  <a:gd name="T85" fmla="*/ 671 h 841"/>
                  <a:gd name="T86" fmla="*/ 864 w 1505"/>
                  <a:gd name="T87" fmla="*/ 734 h 841"/>
                  <a:gd name="T88" fmla="*/ 786 w 1505"/>
                  <a:gd name="T89" fmla="*/ 751 h 841"/>
                  <a:gd name="T90" fmla="*/ 1121 w 1505"/>
                  <a:gd name="T91" fmla="*/ 623 h 841"/>
                  <a:gd name="T92" fmla="*/ 1168 w 1505"/>
                  <a:gd name="T93" fmla="*/ 482 h 841"/>
                  <a:gd name="T94" fmla="*/ 1168 w 1505"/>
                  <a:gd name="T95" fmla="*/ 359 h 841"/>
                  <a:gd name="T96" fmla="*/ 1121 w 1505"/>
                  <a:gd name="T97" fmla="*/ 218 h 841"/>
                  <a:gd name="T98" fmla="*/ 1201 w 1505"/>
                  <a:gd name="T99" fmla="*/ 255 h 841"/>
                  <a:gd name="T100" fmla="*/ 1370 w 1505"/>
                  <a:gd name="T101" fmla="*/ 401 h 841"/>
                  <a:gd name="T102" fmla="*/ 1315 w 1505"/>
                  <a:gd name="T103" fmla="*/ 493 h 841"/>
                  <a:gd name="T104" fmla="*/ 1131 w 1505"/>
                  <a:gd name="T105" fmla="*/ 633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5" h="841">
                    <a:moveTo>
                      <a:pt x="1483" y="393"/>
                    </a:moveTo>
                    <a:lnTo>
                      <a:pt x="1483" y="393"/>
                    </a:lnTo>
                    <a:lnTo>
                      <a:pt x="1464" y="371"/>
                    </a:lnTo>
                    <a:lnTo>
                      <a:pt x="1444" y="351"/>
                    </a:lnTo>
                    <a:lnTo>
                      <a:pt x="1419" y="324"/>
                    </a:lnTo>
                    <a:lnTo>
                      <a:pt x="1388" y="294"/>
                    </a:lnTo>
                    <a:lnTo>
                      <a:pt x="1350" y="261"/>
                    </a:lnTo>
                    <a:lnTo>
                      <a:pt x="1309" y="226"/>
                    </a:lnTo>
                    <a:lnTo>
                      <a:pt x="1262" y="191"/>
                    </a:lnTo>
                    <a:lnTo>
                      <a:pt x="1237" y="172"/>
                    </a:lnTo>
                    <a:lnTo>
                      <a:pt x="1211" y="155"/>
                    </a:lnTo>
                    <a:lnTo>
                      <a:pt x="1184" y="137"/>
                    </a:lnTo>
                    <a:lnTo>
                      <a:pt x="1156" y="120"/>
                    </a:lnTo>
                    <a:lnTo>
                      <a:pt x="1127" y="104"/>
                    </a:lnTo>
                    <a:lnTo>
                      <a:pt x="1096" y="89"/>
                    </a:lnTo>
                    <a:lnTo>
                      <a:pt x="1066" y="74"/>
                    </a:lnTo>
                    <a:lnTo>
                      <a:pt x="1033" y="60"/>
                    </a:lnTo>
                    <a:lnTo>
                      <a:pt x="1001" y="46"/>
                    </a:lnTo>
                    <a:lnTo>
                      <a:pt x="967" y="35"/>
                    </a:lnTo>
                    <a:lnTo>
                      <a:pt x="934" y="25"/>
                    </a:lnTo>
                    <a:lnTo>
                      <a:pt x="899" y="16"/>
                    </a:lnTo>
                    <a:lnTo>
                      <a:pt x="863" y="10"/>
                    </a:lnTo>
                    <a:lnTo>
                      <a:pt x="826" y="5"/>
                    </a:lnTo>
                    <a:lnTo>
                      <a:pt x="790" y="1"/>
                    </a:lnTo>
                    <a:lnTo>
                      <a:pt x="753" y="0"/>
                    </a:lnTo>
                    <a:lnTo>
                      <a:pt x="753" y="0"/>
                    </a:lnTo>
                    <a:lnTo>
                      <a:pt x="715" y="1"/>
                    </a:lnTo>
                    <a:lnTo>
                      <a:pt x="678" y="5"/>
                    </a:lnTo>
                    <a:lnTo>
                      <a:pt x="642" y="10"/>
                    </a:lnTo>
                    <a:lnTo>
                      <a:pt x="607" y="16"/>
                    </a:lnTo>
                    <a:lnTo>
                      <a:pt x="572" y="25"/>
                    </a:lnTo>
                    <a:lnTo>
                      <a:pt x="538" y="35"/>
                    </a:lnTo>
                    <a:lnTo>
                      <a:pt x="504" y="46"/>
                    </a:lnTo>
                    <a:lnTo>
                      <a:pt x="472" y="60"/>
                    </a:lnTo>
                    <a:lnTo>
                      <a:pt x="440" y="74"/>
                    </a:lnTo>
                    <a:lnTo>
                      <a:pt x="408" y="89"/>
                    </a:lnTo>
                    <a:lnTo>
                      <a:pt x="378" y="104"/>
                    </a:lnTo>
                    <a:lnTo>
                      <a:pt x="350" y="120"/>
                    </a:lnTo>
                    <a:lnTo>
                      <a:pt x="321" y="137"/>
                    </a:lnTo>
                    <a:lnTo>
                      <a:pt x="294" y="155"/>
                    </a:lnTo>
                    <a:lnTo>
                      <a:pt x="267" y="172"/>
                    </a:lnTo>
                    <a:lnTo>
                      <a:pt x="242" y="191"/>
                    </a:lnTo>
                    <a:lnTo>
                      <a:pt x="196" y="226"/>
                    </a:lnTo>
                    <a:lnTo>
                      <a:pt x="154" y="261"/>
                    </a:lnTo>
                    <a:lnTo>
                      <a:pt x="118" y="294"/>
                    </a:lnTo>
                    <a:lnTo>
                      <a:pt x="86" y="324"/>
                    </a:lnTo>
                    <a:lnTo>
                      <a:pt x="60" y="351"/>
                    </a:lnTo>
                    <a:lnTo>
                      <a:pt x="41" y="371"/>
                    </a:lnTo>
                    <a:lnTo>
                      <a:pt x="23" y="393"/>
                    </a:lnTo>
                    <a:lnTo>
                      <a:pt x="0" y="421"/>
                    </a:lnTo>
                    <a:lnTo>
                      <a:pt x="23" y="448"/>
                    </a:lnTo>
                    <a:lnTo>
                      <a:pt x="23" y="448"/>
                    </a:lnTo>
                    <a:lnTo>
                      <a:pt x="41" y="470"/>
                    </a:lnTo>
                    <a:lnTo>
                      <a:pt x="60" y="490"/>
                    </a:lnTo>
                    <a:lnTo>
                      <a:pt x="86" y="517"/>
                    </a:lnTo>
                    <a:lnTo>
                      <a:pt x="118" y="547"/>
                    </a:lnTo>
                    <a:lnTo>
                      <a:pt x="154" y="580"/>
                    </a:lnTo>
                    <a:lnTo>
                      <a:pt x="196" y="615"/>
                    </a:lnTo>
                    <a:lnTo>
                      <a:pt x="242" y="650"/>
                    </a:lnTo>
                    <a:lnTo>
                      <a:pt x="267" y="669"/>
                    </a:lnTo>
                    <a:lnTo>
                      <a:pt x="294" y="686"/>
                    </a:lnTo>
                    <a:lnTo>
                      <a:pt x="321" y="704"/>
                    </a:lnTo>
                    <a:lnTo>
                      <a:pt x="350" y="721"/>
                    </a:lnTo>
                    <a:lnTo>
                      <a:pt x="378" y="738"/>
                    </a:lnTo>
                    <a:lnTo>
                      <a:pt x="408" y="753"/>
                    </a:lnTo>
                    <a:lnTo>
                      <a:pt x="440" y="768"/>
                    </a:lnTo>
                    <a:lnTo>
                      <a:pt x="472" y="781"/>
                    </a:lnTo>
                    <a:lnTo>
                      <a:pt x="504" y="795"/>
                    </a:lnTo>
                    <a:lnTo>
                      <a:pt x="538" y="806"/>
                    </a:lnTo>
                    <a:lnTo>
                      <a:pt x="572" y="816"/>
                    </a:lnTo>
                    <a:lnTo>
                      <a:pt x="607" y="825"/>
                    </a:lnTo>
                    <a:lnTo>
                      <a:pt x="642" y="831"/>
                    </a:lnTo>
                    <a:lnTo>
                      <a:pt x="678" y="836"/>
                    </a:lnTo>
                    <a:lnTo>
                      <a:pt x="715" y="840"/>
                    </a:lnTo>
                    <a:lnTo>
                      <a:pt x="753" y="841"/>
                    </a:lnTo>
                    <a:lnTo>
                      <a:pt x="753" y="841"/>
                    </a:lnTo>
                    <a:lnTo>
                      <a:pt x="790" y="840"/>
                    </a:lnTo>
                    <a:lnTo>
                      <a:pt x="826" y="836"/>
                    </a:lnTo>
                    <a:lnTo>
                      <a:pt x="863" y="831"/>
                    </a:lnTo>
                    <a:lnTo>
                      <a:pt x="899" y="825"/>
                    </a:lnTo>
                    <a:lnTo>
                      <a:pt x="934" y="816"/>
                    </a:lnTo>
                    <a:lnTo>
                      <a:pt x="967" y="806"/>
                    </a:lnTo>
                    <a:lnTo>
                      <a:pt x="1001" y="795"/>
                    </a:lnTo>
                    <a:lnTo>
                      <a:pt x="1033" y="781"/>
                    </a:lnTo>
                    <a:lnTo>
                      <a:pt x="1066" y="768"/>
                    </a:lnTo>
                    <a:lnTo>
                      <a:pt x="1096" y="753"/>
                    </a:lnTo>
                    <a:lnTo>
                      <a:pt x="1127" y="738"/>
                    </a:lnTo>
                    <a:lnTo>
                      <a:pt x="1156" y="721"/>
                    </a:lnTo>
                    <a:lnTo>
                      <a:pt x="1184" y="704"/>
                    </a:lnTo>
                    <a:lnTo>
                      <a:pt x="1211" y="686"/>
                    </a:lnTo>
                    <a:lnTo>
                      <a:pt x="1237" y="669"/>
                    </a:lnTo>
                    <a:lnTo>
                      <a:pt x="1262" y="650"/>
                    </a:lnTo>
                    <a:lnTo>
                      <a:pt x="1309" y="615"/>
                    </a:lnTo>
                    <a:lnTo>
                      <a:pt x="1350" y="580"/>
                    </a:lnTo>
                    <a:lnTo>
                      <a:pt x="1388" y="547"/>
                    </a:lnTo>
                    <a:lnTo>
                      <a:pt x="1419" y="517"/>
                    </a:lnTo>
                    <a:lnTo>
                      <a:pt x="1444" y="490"/>
                    </a:lnTo>
                    <a:lnTo>
                      <a:pt x="1464" y="470"/>
                    </a:lnTo>
                    <a:lnTo>
                      <a:pt x="1483" y="448"/>
                    </a:lnTo>
                    <a:lnTo>
                      <a:pt x="1505" y="421"/>
                    </a:lnTo>
                    <a:lnTo>
                      <a:pt x="1483" y="393"/>
                    </a:lnTo>
                    <a:close/>
                    <a:moveTo>
                      <a:pt x="770" y="753"/>
                    </a:moveTo>
                    <a:lnTo>
                      <a:pt x="770" y="753"/>
                    </a:lnTo>
                    <a:lnTo>
                      <a:pt x="753" y="754"/>
                    </a:lnTo>
                    <a:lnTo>
                      <a:pt x="753" y="754"/>
                    </a:lnTo>
                    <a:lnTo>
                      <a:pt x="735" y="753"/>
                    </a:lnTo>
                    <a:lnTo>
                      <a:pt x="735" y="753"/>
                    </a:lnTo>
                    <a:lnTo>
                      <a:pt x="708" y="750"/>
                    </a:lnTo>
                    <a:lnTo>
                      <a:pt x="682" y="746"/>
                    </a:lnTo>
                    <a:lnTo>
                      <a:pt x="657" y="739"/>
                    </a:lnTo>
                    <a:lnTo>
                      <a:pt x="632" y="730"/>
                    </a:lnTo>
                    <a:lnTo>
                      <a:pt x="608" y="720"/>
                    </a:lnTo>
                    <a:lnTo>
                      <a:pt x="584" y="708"/>
                    </a:lnTo>
                    <a:lnTo>
                      <a:pt x="563" y="694"/>
                    </a:lnTo>
                    <a:lnTo>
                      <a:pt x="542" y="679"/>
                    </a:lnTo>
                    <a:lnTo>
                      <a:pt x="523" y="661"/>
                    </a:lnTo>
                    <a:lnTo>
                      <a:pt x="506" y="643"/>
                    </a:lnTo>
                    <a:lnTo>
                      <a:pt x="488" y="623"/>
                    </a:lnTo>
                    <a:lnTo>
                      <a:pt x="474" y="602"/>
                    </a:lnTo>
                    <a:lnTo>
                      <a:pt x="461" y="580"/>
                    </a:lnTo>
                    <a:lnTo>
                      <a:pt x="450" y="557"/>
                    </a:lnTo>
                    <a:lnTo>
                      <a:pt x="440" y="533"/>
                    </a:lnTo>
                    <a:lnTo>
                      <a:pt x="431" y="508"/>
                    </a:lnTo>
                    <a:lnTo>
                      <a:pt x="347" y="530"/>
                    </a:lnTo>
                    <a:lnTo>
                      <a:pt x="347" y="530"/>
                    </a:lnTo>
                    <a:lnTo>
                      <a:pt x="357" y="562"/>
                    </a:lnTo>
                    <a:lnTo>
                      <a:pt x="368" y="592"/>
                    </a:lnTo>
                    <a:lnTo>
                      <a:pt x="383" y="620"/>
                    </a:lnTo>
                    <a:lnTo>
                      <a:pt x="400" y="648"/>
                    </a:lnTo>
                    <a:lnTo>
                      <a:pt x="400" y="648"/>
                    </a:lnTo>
                    <a:lnTo>
                      <a:pt x="375" y="633"/>
                    </a:lnTo>
                    <a:lnTo>
                      <a:pt x="350" y="618"/>
                    </a:lnTo>
                    <a:lnTo>
                      <a:pt x="304" y="587"/>
                    </a:lnTo>
                    <a:lnTo>
                      <a:pt x="262" y="554"/>
                    </a:lnTo>
                    <a:lnTo>
                      <a:pt x="224" y="523"/>
                    </a:lnTo>
                    <a:lnTo>
                      <a:pt x="189" y="493"/>
                    </a:lnTo>
                    <a:lnTo>
                      <a:pt x="160" y="466"/>
                    </a:lnTo>
                    <a:lnTo>
                      <a:pt x="135" y="441"/>
                    </a:lnTo>
                    <a:lnTo>
                      <a:pt x="115" y="421"/>
                    </a:lnTo>
                    <a:lnTo>
                      <a:pt x="115" y="421"/>
                    </a:lnTo>
                    <a:lnTo>
                      <a:pt x="135" y="401"/>
                    </a:lnTo>
                    <a:lnTo>
                      <a:pt x="160" y="376"/>
                    </a:lnTo>
                    <a:lnTo>
                      <a:pt x="190" y="348"/>
                    </a:lnTo>
                    <a:lnTo>
                      <a:pt x="224" y="318"/>
                    </a:lnTo>
                    <a:lnTo>
                      <a:pt x="262" y="287"/>
                    </a:lnTo>
                    <a:lnTo>
                      <a:pt x="304" y="255"/>
                    </a:lnTo>
                    <a:lnTo>
                      <a:pt x="350" y="223"/>
                    </a:lnTo>
                    <a:lnTo>
                      <a:pt x="375" y="208"/>
                    </a:lnTo>
                    <a:lnTo>
                      <a:pt x="400" y="193"/>
                    </a:lnTo>
                    <a:lnTo>
                      <a:pt x="400" y="193"/>
                    </a:lnTo>
                    <a:lnTo>
                      <a:pt x="383" y="221"/>
                    </a:lnTo>
                    <a:lnTo>
                      <a:pt x="368" y="250"/>
                    </a:lnTo>
                    <a:lnTo>
                      <a:pt x="357" y="280"/>
                    </a:lnTo>
                    <a:lnTo>
                      <a:pt x="347" y="311"/>
                    </a:lnTo>
                    <a:lnTo>
                      <a:pt x="431" y="333"/>
                    </a:lnTo>
                    <a:lnTo>
                      <a:pt x="431" y="333"/>
                    </a:lnTo>
                    <a:lnTo>
                      <a:pt x="440" y="308"/>
                    </a:lnTo>
                    <a:lnTo>
                      <a:pt x="450" y="285"/>
                    </a:lnTo>
                    <a:lnTo>
                      <a:pt x="461" y="261"/>
                    </a:lnTo>
                    <a:lnTo>
                      <a:pt x="474" y="240"/>
                    </a:lnTo>
                    <a:lnTo>
                      <a:pt x="488" y="218"/>
                    </a:lnTo>
                    <a:lnTo>
                      <a:pt x="506" y="198"/>
                    </a:lnTo>
                    <a:lnTo>
                      <a:pt x="523" y="180"/>
                    </a:lnTo>
                    <a:lnTo>
                      <a:pt x="542" y="162"/>
                    </a:lnTo>
                    <a:lnTo>
                      <a:pt x="563" y="147"/>
                    </a:lnTo>
                    <a:lnTo>
                      <a:pt x="584" y="133"/>
                    </a:lnTo>
                    <a:lnTo>
                      <a:pt x="608" y="121"/>
                    </a:lnTo>
                    <a:lnTo>
                      <a:pt x="632" y="111"/>
                    </a:lnTo>
                    <a:lnTo>
                      <a:pt x="657" y="102"/>
                    </a:lnTo>
                    <a:lnTo>
                      <a:pt x="682" y="95"/>
                    </a:lnTo>
                    <a:lnTo>
                      <a:pt x="708" y="91"/>
                    </a:lnTo>
                    <a:lnTo>
                      <a:pt x="735" y="89"/>
                    </a:lnTo>
                    <a:lnTo>
                      <a:pt x="735" y="89"/>
                    </a:lnTo>
                    <a:lnTo>
                      <a:pt x="753" y="87"/>
                    </a:lnTo>
                    <a:lnTo>
                      <a:pt x="753" y="87"/>
                    </a:lnTo>
                    <a:lnTo>
                      <a:pt x="770" y="89"/>
                    </a:lnTo>
                    <a:lnTo>
                      <a:pt x="770" y="89"/>
                    </a:lnTo>
                    <a:lnTo>
                      <a:pt x="786" y="90"/>
                    </a:lnTo>
                    <a:lnTo>
                      <a:pt x="803" y="91"/>
                    </a:lnTo>
                    <a:lnTo>
                      <a:pt x="818" y="95"/>
                    </a:lnTo>
                    <a:lnTo>
                      <a:pt x="834" y="97"/>
                    </a:lnTo>
                    <a:lnTo>
                      <a:pt x="849" y="102"/>
                    </a:lnTo>
                    <a:lnTo>
                      <a:pt x="864" y="107"/>
                    </a:lnTo>
                    <a:lnTo>
                      <a:pt x="879" y="112"/>
                    </a:lnTo>
                    <a:lnTo>
                      <a:pt x="892" y="118"/>
                    </a:lnTo>
                    <a:lnTo>
                      <a:pt x="921" y="133"/>
                    </a:lnTo>
                    <a:lnTo>
                      <a:pt x="946" y="151"/>
                    </a:lnTo>
                    <a:lnTo>
                      <a:pt x="971" y="170"/>
                    </a:lnTo>
                    <a:lnTo>
                      <a:pt x="994" y="191"/>
                    </a:lnTo>
                    <a:lnTo>
                      <a:pt x="1014" y="215"/>
                    </a:lnTo>
                    <a:lnTo>
                      <a:pt x="1031" y="240"/>
                    </a:lnTo>
                    <a:lnTo>
                      <a:pt x="1047" y="267"/>
                    </a:lnTo>
                    <a:lnTo>
                      <a:pt x="1061" y="294"/>
                    </a:lnTo>
                    <a:lnTo>
                      <a:pt x="1066" y="309"/>
                    </a:lnTo>
                    <a:lnTo>
                      <a:pt x="1071" y="324"/>
                    </a:lnTo>
                    <a:lnTo>
                      <a:pt x="1075" y="339"/>
                    </a:lnTo>
                    <a:lnTo>
                      <a:pt x="1078" y="356"/>
                    </a:lnTo>
                    <a:lnTo>
                      <a:pt x="1082" y="372"/>
                    </a:lnTo>
                    <a:lnTo>
                      <a:pt x="1083" y="388"/>
                    </a:lnTo>
                    <a:lnTo>
                      <a:pt x="1085" y="404"/>
                    </a:lnTo>
                    <a:lnTo>
                      <a:pt x="1085" y="421"/>
                    </a:lnTo>
                    <a:lnTo>
                      <a:pt x="1085" y="421"/>
                    </a:lnTo>
                    <a:lnTo>
                      <a:pt x="1085" y="437"/>
                    </a:lnTo>
                    <a:lnTo>
                      <a:pt x="1083" y="453"/>
                    </a:lnTo>
                    <a:lnTo>
                      <a:pt x="1082" y="469"/>
                    </a:lnTo>
                    <a:lnTo>
                      <a:pt x="1078" y="485"/>
                    </a:lnTo>
                    <a:lnTo>
                      <a:pt x="1075" y="502"/>
                    </a:lnTo>
                    <a:lnTo>
                      <a:pt x="1071" y="517"/>
                    </a:lnTo>
                    <a:lnTo>
                      <a:pt x="1066" y="532"/>
                    </a:lnTo>
                    <a:lnTo>
                      <a:pt x="1061" y="547"/>
                    </a:lnTo>
                    <a:lnTo>
                      <a:pt x="1047" y="574"/>
                    </a:lnTo>
                    <a:lnTo>
                      <a:pt x="1031" y="602"/>
                    </a:lnTo>
                    <a:lnTo>
                      <a:pt x="1014" y="627"/>
                    </a:lnTo>
                    <a:lnTo>
                      <a:pt x="994" y="650"/>
                    </a:lnTo>
                    <a:lnTo>
                      <a:pt x="971" y="671"/>
                    </a:lnTo>
                    <a:lnTo>
                      <a:pt x="946" y="690"/>
                    </a:lnTo>
                    <a:lnTo>
                      <a:pt x="921" y="708"/>
                    </a:lnTo>
                    <a:lnTo>
                      <a:pt x="892" y="723"/>
                    </a:lnTo>
                    <a:lnTo>
                      <a:pt x="879" y="729"/>
                    </a:lnTo>
                    <a:lnTo>
                      <a:pt x="864" y="734"/>
                    </a:lnTo>
                    <a:lnTo>
                      <a:pt x="849" y="739"/>
                    </a:lnTo>
                    <a:lnTo>
                      <a:pt x="834" y="744"/>
                    </a:lnTo>
                    <a:lnTo>
                      <a:pt x="818" y="746"/>
                    </a:lnTo>
                    <a:lnTo>
                      <a:pt x="803" y="750"/>
                    </a:lnTo>
                    <a:lnTo>
                      <a:pt x="786" y="751"/>
                    </a:lnTo>
                    <a:lnTo>
                      <a:pt x="770" y="753"/>
                    </a:lnTo>
                    <a:lnTo>
                      <a:pt x="770" y="753"/>
                    </a:lnTo>
                    <a:close/>
                    <a:moveTo>
                      <a:pt x="1106" y="648"/>
                    </a:moveTo>
                    <a:lnTo>
                      <a:pt x="1106" y="648"/>
                    </a:lnTo>
                    <a:lnTo>
                      <a:pt x="1121" y="623"/>
                    </a:lnTo>
                    <a:lnTo>
                      <a:pt x="1135" y="597"/>
                    </a:lnTo>
                    <a:lnTo>
                      <a:pt x="1146" y="569"/>
                    </a:lnTo>
                    <a:lnTo>
                      <a:pt x="1156" y="540"/>
                    </a:lnTo>
                    <a:lnTo>
                      <a:pt x="1163" y="512"/>
                    </a:lnTo>
                    <a:lnTo>
                      <a:pt x="1168" y="482"/>
                    </a:lnTo>
                    <a:lnTo>
                      <a:pt x="1172" y="452"/>
                    </a:lnTo>
                    <a:lnTo>
                      <a:pt x="1173" y="421"/>
                    </a:lnTo>
                    <a:lnTo>
                      <a:pt x="1173" y="421"/>
                    </a:lnTo>
                    <a:lnTo>
                      <a:pt x="1172" y="389"/>
                    </a:lnTo>
                    <a:lnTo>
                      <a:pt x="1168" y="359"/>
                    </a:lnTo>
                    <a:lnTo>
                      <a:pt x="1163" y="329"/>
                    </a:lnTo>
                    <a:lnTo>
                      <a:pt x="1155" y="301"/>
                    </a:lnTo>
                    <a:lnTo>
                      <a:pt x="1146" y="272"/>
                    </a:lnTo>
                    <a:lnTo>
                      <a:pt x="1135" y="245"/>
                    </a:lnTo>
                    <a:lnTo>
                      <a:pt x="1121" y="218"/>
                    </a:lnTo>
                    <a:lnTo>
                      <a:pt x="1106" y="193"/>
                    </a:lnTo>
                    <a:lnTo>
                      <a:pt x="1106" y="193"/>
                    </a:lnTo>
                    <a:lnTo>
                      <a:pt x="1131" y="208"/>
                    </a:lnTo>
                    <a:lnTo>
                      <a:pt x="1155" y="223"/>
                    </a:lnTo>
                    <a:lnTo>
                      <a:pt x="1201" y="255"/>
                    </a:lnTo>
                    <a:lnTo>
                      <a:pt x="1243" y="287"/>
                    </a:lnTo>
                    <a:lnTo>
                      <a:pt x="1282" y="318"/>
                    </a:lnTo>
                    <a:lnTo>
                      <a:pt x="1315" y="348"/>
                    </a:lnTo>
                    <a:lnTo>
                      <a:pt x="1345" y="376"/>
                    </a:lnTo>
                    <a:lnTo>
                      <a:pt x="1370" y="401"/>
                    </a:lnTo>
                    <a:lnTo>
                      <a:pt x="1389" y="421"/>
                    </a:lnTo>
                    <a:lnTo>
                      <a:pt x="1389" y="421"/>
                    </a:lnTo>
                    <a:lnTo>
                      <a:pt x="1370" y="441"/>
                    </a:lnTo>
                    <a:lnTo>
                      <a:pt x="1345" y="466"/>
                    </a:lnTo>
                    <a:lnTo>
                      <a:pt x="1315" y="493"/>
                    </a:lnTo>
                    <a:lnTo>
                      <a:pt x="1282" y="523"/>
                    </a:lnTo>
                    <a:lnTo>
                      <a:pt x="1243" y="554"/>
                    </a:lnTo>
                    <a:lnTo>
                      <a:pt x="1201" y="587"/>
                    </a:lnTo>
                    <a:lnTo>
                      <a:pt x="1155" y="618"/>
                    </a:lnTo>
                    <a:lnTo>
                      <a:pt x="1131" y="633"/>
                    </a:lnTo>
                    <a:lnTo>
                      <a:pt x="1106" y="648"/>
                    </a:lnTo>
                    <a:lnTo>
                      <a:pt x="1106" y="648"/>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pic>
        <p:nvPicPr>
          <p:cNvPr id="155" name="Grafika 154" descr="Zarządzanie">
            <a:extLst>
              <a:ext uri="{FF2B5EF4-FFF2-40B4-BE49-F238E27FC236}">
                <a16:creationId xmlns:a16="http://schemas.microsoft.com/office/drawing/2014/main" id="{8FFAAB23-D8E3-4B2D-BE85-ABBEF3283FC2}"/>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96880" y="3204064"/>
            <a:ext cx="317840" cy="317840"/>
          </a:xfrm>
          <a:prstGeom prst="rect">
            <a:avLst/>
          </a:prstGeom>
        </p:spPr>
      </p:pic>
      <p:graphicFrame>
        <p:nvGraphicFramePr>
          <p:cNvPr id="16" name="Tabela 15">
            <a:extLst>
              <a:ext uri="{FF2B5EF4-FFF2-40B4-BE49-F238E27FC236}">
                <a16:creationId xmlns:a16="http://schemas.microsoft.com/office/drawing/2014/main" id="{57BE33DB-768E-4A91-8BF0-EF36BA0C0D80}"/>
              </a:ext>
            </a:extLst>
          </p:cNvPr>
          <p:cNvGraphicFramePr>
            <a:graphicFrameLocks noGrp="1"/>
          </p:cNvGraphicFramePr>
          <p:nvPr/>
        </p:nvGraphicFramePr>
        <p:xfrm>
          <a:off x="755575" y="4747503"/>
          <a:ext cx="7704459" cy="465415"/>
        </p:xfrm>
        <a:graphic>
          <a:graphicData uri="http://schemas.openxmlformats.org/drawingml/2006/table">
            <a:tbl>
              <a:tblPr firstRow="1" bandRow="1">
                <a:tableStyleId>{5C22544A-7EE6-4342-B048-85BDC9FD1C3A}</a:tableStyleId>
              </a:tblPr>
              <a:tblGrid>
                <a:gridCol w="1100637">
                  <a:extLst>
                    <a:ext uri="{9D8B030D-6E8A-4147-A177-3AD203B41FA5}">
                      <a16:colId xmlns:a16="http://schemas.microsoft.com/office/drawing/2014/main" val="2938667892"/>
                    </a:ext>
                  </a:extLst>
                </a:gridCol>
                <a:gridCol w="1100637">
                  <a:extLst>
                    <a:ext uri="{9D8B030D-6E8A-4147-A177-3AD203B41FA5}">
                      <a16:colId xmlns:a16="http://schemas.microsoft.com/office/drawing/2014/main" val="411925587"/>
                    </a:ext>
                  </a:extLst>
                </a:gridCol>
                <a:gridCol w="1100637">
                  <a:extLst>
                    <a:ext uri="{9D8B030D-6E8A-4147-A177-3AD203B41FA5}">
                      <a16:colId xmlns:a16="http://schemas.microsoft.com/office/drawing/2014/main" val="3608420190"/>
                    </a:ext>
                  </a:extLst>
                </a:gridCol>
                <a:gridCol w="1100637">
                  <a:extLst>
                    <a:ext uri="{9D8B030D-6E8A-4147-A177-3AD203B41FA5}">
                      <a16:colId xmlns:a16="http://schemas.microsoft.com/office/drawing/2014/main" val="2823064476"/>
                    </a:ext>
                  </a:extLst>
                </a:gridCol>
                <a:gridCol w="1100637">
                  <a:extLst>
                    <a:ext uri="{9D8B030D-6E8A-4147-A177-3AD203B41FA5}">
                      <a16:colId xmlns:a16="http://schemas.microsoft.com/office/drawing/2014/main" val="608497383"/>
                    </a:ext>
                  </a:extLst>
                </a:gridCol>
                <a:gridCol w="1100637">
                  <a:extLst>
                    <a:ext uri="{9D8B030D-6E8A-4147-A177-3AD203B41FA5}">
                      <a16:colId xmlns:a16="http://schemas.microsoft.com/office/drawing/2014/main" val="2785033403"/>
                    </a:ext>
                  </a:extLst>
                </a:gridCol>
                <a:gridCol w="1100637">
                  <a:extLst>
                    <a:ext uri="{9D8B030D-6E8A-4147-A177-3AD203B41FA5}">
                      <a16:colId xmlns:a16="http://schemas.microsoft.com/office/drawing/2014/main" val="2400600198"/>
                    </a:ext>
                  </a:extLst>
                </a:gridCol>
              </a:tblGrid>
              <a:tr h="370840">
                <a:tc>
                  <a:txBody>
                    <a:bodyPr/>
                    <a:lstStyle/>
                    <a:p>
                      <a:pPr algn="ctr" fontAlgn="ctr"/>
                      <a:r>
                        <a:rPr lang="pl-PL" sz="1000" b="0" u="none" strike="noStrike">
                          <a:solidFill>
                            <a:schemeClr val="tx1"/>
                          </a:solidFill>
                          <a:effectLst/>
                        </a:rPr>
                        <a:t>z mediów ogólnie</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książek</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opinii innych, najbliższego otoczenia</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kampanii społecznych</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ze szkoły/uczelni</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urzędu miasta/ gminy, </a:t>
                      </a:r>
                    </a:p>
                    <a:p>
                      <a:pPr algn="ctr" fontAlgn="ctr"/>
                      <a:r>
                        <a:rPr lang="pl-PL" sz="1000" b="0" u="none" strike="noStrike">
                          <a:solidFill>
                            <a:schemeClr val="tx1"/>
                          </a:solidFill>
                          <a:effectLst/>
                        </a:rPr>
                        <a:t>z lokalnych ogłoszeń</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u="none" strike="noStrike">
                          <a:solidFill>
                            <a:schemeClr val="tx1"/>
                          </a:solidFill>
                          <a:effectLst/>
                        </a:rPr>
                        <a:t>z miejsca pracy</a:t>
                      </a:r>
                      <a:endParaRPr lang="pl-PL" sz="1000" b="0" i="0" u="none" strike="noStrike">
                        <a:solidFill>
                          <a:schemeClr val="tx1"/>
                        </a:solidFill>
                        <a:effectLst/>
                        <a:latin typeface="Century Gothic" panose="020B0502020202020204" pitchFamily="34" charset="0"/>
                      </a:endParaRPr>
                    </a:p>
                    <a:p>
                      <a:pPr algn="ctr" fontAlgn="ct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157" name="Grupa 156">
            <a:extLst>
              <a:ext uri="{FF2B5EF4-FFF2-40B4-BE49-F238E27FC236}">
                <a16:creationId xmlns:a16="http://schemas.microsoft.com/office/drawing/2014/main" id="{3933DC47-5CAE-461D-AA47-568A8D6B2362}"/>
              </a:ext>
            </a:extLst>
          </p:cNvPr>
          <p:cNvGrpSpPr>
            <a:grpSpLocks noChangeAspect="1"/>
          </p:cNvGrpSpPr>
          <p:nvPr/>
        </p:nvGrpSpPr>
        <p:grpSpPr>
          <a:xfrm>
            <a:off x="3403811" y="4503303"/>
            <a:ext cx="232863" cy="255219"/>
            <a:chOff x="5308601" y="2590800"/>
            <a:chExt cx="595313" cy="652463"/>
          </a:xfrm>
          <a:solidFill>
            <a:srgbClr val="CDCDCD"/>
          </a:solidFill>
        </p:grpSpPr>
        <p:sp>
          <p:nvSpPr>
            <p:cNvPr id="158" name="Freeform 9">
              <a:extLst>
                <a:ext uri="{FF2B5EF4-FFF2-40B4-BE49-F238E27FC236}">
                  <a16:creationId xmlns:a16="http://schemas.microsoft.com/office/drawing/2014/main" id="{26DDE1BB-DEE5-430F-9465-C4DDE4F1EEFC}"/>
                </a:ext>
              </a:extLst>
            </p:cNvPr>
            <p:cNvSpPr>
              <a:spLocks noEditPoints="1"/>
            </p:cNvSpPr>
            <p:nvPr/>
          </p:nvSpPr>
          <p:spPr bwMode="auto">
            <a:xfrm>
              <a:off x="5675313" y="2992438"/>
              <a:ext cx="228600" cy="250825"/>
            </a:xfrm>
            <a:custGeom>
              <a:avLst/>
              <a:gdLst>
                <a:gd name="T0" fmla="*/ 420 w 1004"/>
                <a:gd name="T1" fmla="*/ 1 h 1101"/>
                <a:gd name="T2" fmla="*/ 320 w 1004"/>
                <a:gd name="T3" fmla="*/ 16 h 1101"/>
                <a:gd name="T4" fmla="*/ 228 w 1004"/>
                <a:gd name="T5" fmla="*/ 48 h 1101"/>
                <a:gd name="T6" fmla="*/ 144 w 1004"/>
                <a:gd name="T7" fmla="*/ 95 h 1101"/>
                <a:gd name="T8" fmla="*/ 70 w 1004"/>
                <a:gd name="T9" fmla="*/ 156 h 1101"/>
                <a:gd name="T10" fmla="*/ 7 w 1004"/>
                <a:gd name="T11" fmla="*/ 228 h 1101"/>
                <a:gd name="T12" fmla="*/ 0 w 1004"/>
                <a:gd name="T13" fmla="*/ 861 h 1101"/>
                <a:gd name="T14" fmla="*/ 62 w 1004"/>
                <a:gd name="T15" fmla="*/ 937 h 1101"/>
                <a:gd name="T16" fmla="*/ 137 w 1004"/>
                <a:gd name="T17" fmla="*/ 1000 h 1101"/>
                <a:gd name="T18" fmla="*/ 223 w 1004"/>
                <a:gd name="T19" fmla="*/ 1049 h 1101"/>
                <a:gd name="T20" fmla="*/ 317 w 1004"/>
                <a:gd name="T21" fmla="*/ 1084 h 1101"/>
                <a:gd name="T22" fmla="*/ 419 w 1004"/>
                <a:gd name="T23" fmla="*/ 1100 h 1101"/>
                <a:gd name="T24" fmla="*/ 482 w 1004"/>
                <a:gd name="T25" fmla="*/ 1100 h 1101"/>
                <a:gd name="T26" fmla="*/ 564 w 1004"/>
                <a:gd name="T27" fmla="*/ 1089 h 1101"/>
                <a:gd name="T28" fmla="*/ 642 w 1004"/>
                <a:gd name="T29" fmla="*/ 1068 h 1101"/>
                <a:gd name="T30" fmla="*/ 715 w 1004"/>
                <a:gd name="T31" fmla="*/ 1034 h 1101"/>
                <a:gd name="T32" fmla="*/ 783 w 1004"/>
                <a:gd name="T33" fmla="*/ 991 h 1101"/>
                <a:gd name="T34" fmla="*/ 843 w 1004"/>
                <a:gd name="T35" fmla="*/ 939 h 1101"/>
                <a:gd name="T36" fmla="*/ 894 w 1004"/>
                <a:gd name="T37" fmla="*/ 880 h 1101"/>
                <a:gd name="T38" fmla="*/ 937 w 1004"/>
                <a:gd name="T39" fmla="*/ 812 h 1101"/>
                <a:gd name="T40" fmla="*/ 970 w 1004"/>
                <a:gd name="T41" fmla="*/ 740 h 1101"/>
                <a:gd name="T42" fmla="*/ 993 w 1004"/>
                <a:gd name="T43" fmla="*/ 661 h 1101"/>
                <a:gd name="T44" fmla="*/ 1004 w 1004"/>
                <a:gd name="T45" fmla="*/ 579 h 1101"/>
                <a:gd name="T46" fmla="*/ 1004 w 1004"/>
                <a:gd name="T47" fmla="*/ 522 h 1101"/>
                <a:gd name="T48" fmla="*/ 993 w 1004"/>
                <a:gd name="T49" fmla="*/ 439 h 1101"/>
                <a:gd name="T50" fmla="*/ 970 w 1004"/>
                <a:gd name="T51" fmla="*/ 361 h 1101"/>
                <a:gd name="T52" fmla="*/ 937 w 1004"/>
                <a:gd name="T53" fmla="*/ 287 h 1101"/>
                <a:gd name="T54" fmla="*/ 894 w 1004"/>
                <a:gd name="T55" fmla="*/ 221 h 1101"/>
                <a:gd name="T56" fmla="*/ 843 w 1004"/>
                <a:gd name="T57" fmla="*/ 161 h 1101"/>
                <a:gd name="T58" fmla="*/ 783 w 1004"/>
                <a:gd name="T59" fmla="*/ 109 h 1101"/>
                <a:gd name="T60" fmla="*/ 715 w 1004"/>
                <a:gd name="T61" fmla="*/ 66 h 1101"/>
                <a:gd name="T62" fmla="*/ 642 w 1004"/>
                <a:gd name="T63" fmla="*/ 33 h 1101"/>
                <a:gd name="T64" fmla="*/ 564 w 1004"/>
                <a:gd name="T65" fmla="*/ 11 h 1101"/>
                <a:gd name="T66" fmla="*/ 482 w 1004"/>
                <a:gd name="T67" fmla="*/ 0 h 1101"/>
                <a:gd name="T68" fmla="*/ 486 w 1004"/>
                <a:gd name="T69" fmla="*/ 378 h 1101"/>
                <a:gd name="T70" fmla="*/ 467 w 1004"/>
                <a:gd name="T71" fmla="*/ 376 h 1101"/>
                <a:gd name="T72" fmla="*/ 440 w 1004"/>
                <a:gd name="T73" fmla="*/ 367 h 1101"/>
                <a:gd name="T74" fmla="*/ 417 w 1004"/>
                <a:gd name="T75" fmla="*/ 349 h 1101"/>
                <a:gd name="T76" fmla="*/ 400 w 1004"/>
                <a:gd name="T77" fmla="*/ 328 h 1101"/>
                <a:gd name="T78" fmla="*/ 391 w 1004"/>
                <a:gd name="T79" fmla="*/ 301 h 1101"/>
                <a:gd name="T80" fmla="*/ 389 w 1004"/>
                <a:gd name="T81" fmla="*/ 281 h 1101"/>
                <a:gd name="T82" fmla="*/ 393 w 1004"/>
                <a:gd name="T83" fmla="*/ 252 h 1101"/>
                <a:gd name="T84" fmla="*/ 406 w 1004"/>
                <a:gd name="T85" fmla="*/ 227 h 1101"/>
                <a:gd name="T86" fmla="*/ 424 w 1004"/>
                <a:gd name="T87" fmla="*/ 206 h 1101"/>
                <a:gd name="T88" fmla="*/ 449 w 1004"/>
                <a:gd name="T89" fmla="*/ 192 h 1101"/>
                <a:gd name="T90" fmla="*/ 476 w 1004"/>
                <a:gd name="T91" fmla="*/ 184 h 1101"/>
                <a:gd name="T92" fmla="*/ 496 w 1004"/>
                <a:gd name="T93" fmla="*/ 184 h 1101"/>
                <a:gd name="T94" fmla="*/ 524 w 1004"/>
                <a:gd name="T95" fmla="*/ 192 h 1101"/>
                <a:gd name="T96" fmla="*/ 548 w 1004"/>
                <a:gd name="T97" fmla="*/ 206 h 1101"/>
                <a:gd name="T98" fmla="*/ 566 w 1004"/>
                <a:gd name="T99" fmla="*/ 227 h 1101"/>
                <a:gd name="T100" fmla="*/ 578 w 1004"/>
                <a:gd name="T101" fmla="*/ 252 h 1101"/>
                <a:gd name="T102" fmla="*/ 584 w 1004"/>
                <a:gd name="T103" fmla="*/ 281 h 1101"/>
                <a:gd name="T104" fmla="*/ 581 w 1004"/>
                <a:gd name="T105" fmla="*/ 301 h 1101"/>
                <a:gd name="T106" fmla="*/ 572 w 1004"/>
                <a:gd name="T107" fmla="*/ 328 h 1101"/>
                <a:gd name="T108" fmla="*/ 555 w 1004"/>
                <a:gd name="T109" fmla="*/ 349 h 1101"/>
                <a:gd name="T110" fmla="*/ 532 w 1004"/>
                <a:gd name="T111" fmla="*/ 367 h 1101"/>
                <a:gd name="T112" fmla="*/ 505 w 1004"/>
                <a:gd name="T113" fmla="*/ 376 h 1101"/>
                <a:gd name="T114" fmla="*/ 486 w 1004"/>
                <a:gd name="T115" fmla="*/ 378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4" h="1101">
                  <a:moveTo>
                    <a:pt x="454" y="0"/>
                  </a:moveTo>
                  <a:lnTo>
                    <a:pt x="454" y="0"/>
                  </a:lnTo>
                  <a:lnTo>
                    <a:pt x="420" y="1"/>
                  </a:lnTo>
                  <a:lnTo>
                    <a:pt x="385" y="3"/>
                  </a:lnTo>
                  <a:lnTo>
                    <a:pt x="353" y="9"/>
                  </a:lnTo>
                  <a:lnTo>
                    <a:pt x="320" y="16"/>
                  </a:lnTo>
                  <a:lnTo>
                    <a:pt x="289" y="25"/>
                  </a:lnTo>
                  <a:lnTo>
                    <a:pt x="258" y="35"/>
                  </a:lnTo>
                  <a:lnTo>
                    <a:pt x="228" y="48"/>
                  </a:lnTo>
                  <a:lnTo>
                    <a:pt x="199" y="62"/>
                  </a:lnTo>
                  <a:lnTo>
                    <a:pt x="171" y="78"/>
                  </a:lnTo>
                  <a:lnTo>
                    <a:pt x="144" y="95"/>
                  </a:lnTo>
                  <a:lnTo>
                    <a:pt x="119" y="114"/>
                  </a:lnTo>
                  <a:lnTo>
                    <a:pt x="93" y="134"/>
                  </a:lnTo>
                  <a:lnTo>
                    <a:pt x="70" y="156"/>
                  </a:lnTo>
                  <a:lnTo>
                    <a:pt x="48" y="179"/>
                  </a:lnTo>
                  <a:lnTo>
                    <a:pt x="26" y="204"/>
                  </a:lnTo>
                  <a:lnTo>
                    <a:pt x="7" y="228"/>
                  </a:lnTo>
                  <a:lnTo>
                    <a:pt x="319" y="540"/>
                  </a:lnTo>
                  <a:lnTo>
                    <a:pt x="0" y="861"/>
                  </a:lnTo>
                  <a:lnTo>
                    <a:pt x="0" y="861"/>
                  </a:lnTo>
                  <a:lnTo>
                    <a:pt x="19" y="888"/>
                  </a:lnTo>
                  <a:lnTo>
                    <a:pt x="39" y="912"/>
                  </a:lnTo>
                  <a:lnTo>
                    <a:pt x="62" y="937"/>
                  </a:lnTo>
                  <a:lnTo>
                    <a:pt x="85" y="959"/>
                  </a:lnTo>
                  <a:lnTo>
                    <a:pt x="110" y="981"/>
                  </a:lnTo>
                  <a:lnTo>
                    <a:pt x="137" y="1000"/>
                  </a:lnTo>
                  <a:lnTo>
                    <a:pt x="165" y="1018"/>
                  </a:lnTo>
                  <a:lnTo>
                    <a:pt x="193" y="1035"/>
                  </a:lnTo>
                  <a:lnTo>
                    <a:pt x="223" y="1049"/>
                  </a:lnTo>
                  <a:lnTo>
                    <a:pt x="253" y="1063"/>
                  </a:lnTo>
                  <a:lnTo>
                    <a:pt x="285" y="1074"/>
                  </a:lnTo>
                  <a:lnTo>
                    <a:pt x="317" y="1084"/>
                  </a:lnTo>
                  <a:lnTo>
                    <a:pt x="350" y="1091"/>
                  </a:lnTo>
                  <a:lnTo>
                    <a:pt x="384" y="1097"/>
                  </a:lnTo>
                  <a:lnTo>
                    <a:pt x="419" y="1100"/>
                  </a:lnTo>
                  <a:lnTo>
                    <a:pt x="454" y="1101"/>
                  </a:lnTo>
                  <a:lnTo>
                    <a:pt x="454" y="1101"/>
                  </a:lnTo>
                  <a:lnTo>
                    <a:pt x="482" y="1100"/>
                  </a:lnTo>
                  <a:lnTo>
                    <a:pt x="510" y="1098"/>
                  </a:lnTo>
                  <a:lnTo>
                    <a:pt x="537" y="1094"/>
                  </a:lnTo>
                  <a:lnTo>
                    <a:pt x="564" y="1089"/>
                  </a:lnTo>
                  <a:lnTo>
                    <a:pt x="591" y="1084"/>
                  </a:lnTo>
                  <a:lnTo>
                    <a:pt x="617" y="1076"/>
                  </a:lnTo>
                  <a:lnTo>
                    <a:pt x="642" y="1068"/>
                  </a:lnTo>
                  <a:lnTo>
                    <a:pt x="668" y="1058"/>
                  </a:lnTo>
                  <a:lnTo>
                    <a:pt x="692" y="1046"/>
                  </a:lnTo>
                  <a:lnTo>
                    <a:pt x="715" y="1034"/>
                  </a:lnTo>
                  <a:lnTo>
                    <a:pt x="739" y="1021"/>
                  </a:lnTo>
                  <a:lnTo>
                    <a:pt x="761" y="1006"/>
                  </a:lnTo>
                  <a:lnTo>
                    <a:pt x="783" y="991"/>
                  </a:lnTo>
                  <a:lnTo>
                    <a:pt x="803" y="975"/>
                  </a:lnTo>
                  <a:lnTo>
                    <a:pt x="824" y="957"/>
                  </a:lnTo>
                  <a:lnTo>
                    <a:pt x="843" y="939"/>
                  </a:lnTo>
                  <a:lnTo>
                    <a:pt x="861" y="921"/>
                  </a:lnTo>
                  <a:lnTo>
                    <a:pt x="878" y="900"/>
                  </a:lnTo>
                  <a:lnTo>
                    <a:pt x="894" y="880"/>
                  </a:lnTo>
                  <a:lnTo>
                    <a:pt x="910" y="857"/>
                  </a:lnTo>
                  <a:lnTo>
                    <a:pt x="924" y="836"/>
                  </a:lnTo>
                  <a:lnTo>
                    <a:pt x="937" y="812"/>
                  </a:lnTo>
                  <a:lnTo>
                    <a:pt x="950" y="789"/>
                  </a:lnTo>
                  <a:lnTo>
                    <a:pt x="961" y="764"/>
                  </a:lnTo>
                  <a:lnTo>
                    <a:pt x="970" y="740"/>
                  </a:lnTo>
                  <a:lnTo>
                    <a:pt x="979" y="714"/>
                  </a:lnTo>
                  <a:lnTo>
                    <a:pt x="986" y="688"/>
                  </a:lnTo>
                  <a:lnTo>
                    <a:pt x="993" y="661"/>
                  </a:lnTo>
                  <a:lnTo>
                    <a:pt x="997" y="633"/>
                  </a:lnTo>
                  <a:lnTo>
                    <a:pt x="1001" y="607"/>
                  </a:lnTo>
                  <a:lnTo>
                    <a:pt x="1004" y="579"/>
                  </a:lnTo>
                  <a:lnTo>
                    <a:pt x="1004" y="550"/>
                  </a:lnTo>
                  <a:lnTo>
                    <a:pt x="1004" y="550"/>
                  </a:lnTo>
                  <a:lnTo>
                    <a:pt x="1004" y="522"/>
                  </a:lnTo>
                  <a:lnTo>
                    <a:pt x="1001" y="494"/>
                  </a:lnTo>
                  <a:lnTo>
                    <a:pt x="997" y="466"/>
                  </a:lnTo>
                  <a:lnTo>
                    <a:pt x="993" y="439"/>
                  </a:lnTo>
                  <a:lnTo>
                    <a:pt x="986" y="413"/>
                  </a:lnTo>
                  <a:lnTo>
                    <a:pt x="979" y="386"/>
                  </a:lnTo>
                  <a:lnTo>
                    <a:pt x="970" y="361"/>
                  </a:lnTo>
                  <a:lnTo>
                    <a:pt x="961" y="335"/>
                  </a:lnTo>
                  <a:lnTo>
                    <a:pt x="950" y="312"/>
                  </a:lnTo>
                  <a:lnTo>
                    <a:pt x="937" y="287"/>
                  </a:lnTo>
                  <a:lnTo>
                    <a:pt x="924" y="265"/>
                  </a:lnTo>
                  <a:lnTo>
                    <a:pt x="910" y="242"/>
                  </a:lnTo>
                  <a:lnTo>
                    <a:pt x="894" y="221"/>
                  </a:lnTo>
                  <a:lnTo>
                    <a:pt x="878" y="199"/>
                  </a:lnTo>
                  <a:lnTo>
                    <a:pt x="861" y="180"/>
                  </a:lnTo>
                  <a:lnTo>
                    <a:pt x="843" y="161"/>
                  </a:lnTo>
                  <a:lnTo>
                    <a:pt x="824" y="143"/>
                  </a:lnTo>
                  <a:lnTo>
                    <a:pt x="803" y="125"/>
                  </a:lnTo>
                  <a:lnTo>
                    <a:pt x="783" y="109"/>
                  </a:lnTo>
                  <a:lnTo>
                    <a:pt x="761" y="93"/>
                  </a:lnTo>
                  <a:lnTo>
                    <a:pt x="739" y="79"/>
                  </a:lnTo>
                  <a:lnTo>
                    <a:pt x="715" y="66"/>
                  </a:lnTo>
                  <a:lnTo>
                    <a:pt x="692" y="54"/>
                  </a:lnTo>
                  <a:lnTo>
                    <a:pt x="668" y="43"/>
                  </a:lnTo>
                  <a:lnTo>
                    <a:pt x="642" y="33"/>
                  </a:lnTo>
                  <a:lnTo>
                    <a:pt x="617" y="25"/>
                  </a:lnTo>
                  <a:lnTo>
                    <a:pt x="591" y="17"/>
                  </a:lnTo>
                  <a:lnTo>
                    <a:pt x="564" y="11"/>
                  </a:lnTo>
                  <a:lnTo>
                    <a:pt x="537" y="5"/>
                  </a:lnTo>
                  <a:lnTo>
                    <a:pt x="510" y="2"/>
                  </a:lnTo>
                  <a:lnTo>
                    <a:pt x="482" y="0"/>
                  </a:lnTo>
                  <a:lnTo>
                    <a:pt x="454" y="0"/>
                  </a:lnTo>
                  <a:lnTo>
                    <a:pt x="454" y="0"/>
                  </a:lnTo>
                  <a:close/>
                  <a:moveTo>
                    <a:pt x="486" y="378"/>
                  </a:moveTo>
                  <a:lnTo>
                    <a:pt x="486" y="378"/>
                  </a:lnTo>
                  <a:lnTo>
                    <a:pt x="476" y="377"/>
                  </a:lnTo>
                  <a:lnTo>
                    <a:pt x="467" y="376"/>
                  </a:lnTo>
                  <a:lnTo>
                    <a:pt x="457" y="374"/>
                  </a:lnTo>
                  <a:lnTo>
                    <a:pt x="449" y="371"/>
                  </a:lnTo>
                  <a:lnTo>
                    <a:pt x="440" y="367"/>
                  </a:lnTo>
                  <a:lnTo>
                    <a:pt x="431" y="361"/>
                  </a:lnTo>
                  <a:lnTo>
                    <a:pt x="424" y="356"/>
                  </a:lnTo>
                  <a:lnTo>
                    <a:pt x="417" y="349"/>
                  </a:lnTo>
                  <a:lnTo>
                    <a:pt x="411" y="343"/>
                  </a:lnTo>
                  <a:lnTo>
                    <a:pt x="406" y="335"/>
                  </a:lnTo>
                  <a:lnTo>
                    <a:pt x="400" y="328"/>
                  </a:lnTo>
                  <a:lnTo>
                    <a:pt x="396" y="319"/>
                  </a:lnTo>
                  <a:lnTo>
                    <a:pt x="393" y="310"/>
                  </a:lnTo>
                  <a:lnTo>
                    <a:pt x="391" y="301"/>
                  </a:lnTo>
                  <a:lnTo>
                    <a:pt x="390" y="292"/>
                  </a:lnTo>
                  <a:lnTo>
                    <a:pt x="389" y="281"/>
                  </a:lnTo>
                  <a:lnTo>
                    <a:pt x="389" y="281"/>
                  </a:lnTo>
                  <a:lnTo>
                    <a:pt x="390" y="271"/>
                  </a:lnTo>
                  <a:lnTo>
                    <a:pt x="391" y="262"/>
                  </a:lnTo>
                  <a:lnTo>
                    <a:pt x="393" y="252"/>
                  </a:lnTo>
                  <a:lnTo>
                    <a:pt x="396" y="243"/>
                  </a:lnTo>
                  <a:lnTo>
                    <a:pt x="400" y="235"/>
                  </a:lnTo>
                  <a:lnTo>
                    <a:pt x="406" y="227"/>
                  </a:lnTo>
                  <a:lnTo>
                    <a:pt x="411" y="220"/>
                  </a:lnTo>
                  <a:lnTo>
                    <a:pt x="417" y="212"/>
                  </a:lnTo>
                  <a:lnTo>
                    <a:pt x="424" y="206"/>
                  </a:lnTo>
                  <a:lnTo>
                    <a:pt x="431" y="200"/>
                  </a:lnTo>
                  <a:lnTo>
                    <a:pt x="440" y="196"/>
                  </a:lnTo>
                  <a:lnTo>
                    <a:pt x="449" y="192"/>
                  </a:lnTo>
                  <a:lnTo>
                    <a:pt x="457" y="189"/>
                  </a:lnTo>
                  <a:lnTo>
                    <a:pt x="467" y="187"/>
                  </a:lnTo>
                  <a:lnTo>
                    <a:pt x="476" y="184"/>
                  </a:lnTo>
                  <a:lnTo>
                    <a:pt x="486" y="184"/>
                  </a:lnTo>
                  <a:lnTo>
                    <a:pt x="486" y="184"/>
                  </a:lnTo>
                  <a:lnTo>
                    <a:pt x="496" y="184"/>
                  </a:lnTo>
                  <a:lnTo>
                    <a:pt x="505" y="187"/>
                  </a:lnTo>
                  <a:lnTo>
                    <a:pt x="515" y="189"/>
                  </a:lnTo>
                  <a:lnTo>
                    <a:pt x="524" y="192"/>
                  </a:lnTo>
                  <a:lnTo>
                    <a:pt x="532" y="196"/>
                  </a:lnTo>
                  <a:lnTo>
                    <a:pt x="541" y="200"/>
                  </a:lnTo>
                  <a:lnTo>
                    <a:pt x="548" y="206"/>
                  </a:lnTo>
                  <a:lnTo>
                    <a:pt x="555" y="212"/>
                  </a:lnTo>
                  <a:lnTo>
                    <a:pt x="561" y="220"/>
                  </a:lnTo>
                  <a:lnTo>
                    <a:pt x="566" y="227"/>
                  </a:lnTo>
                  <a:lnTo>
                    <a:pt x="572" y="235"/>
                  </a:lnTo>
                  <a:lnTo>
                    <a:pt x="575" y="243"/>
                  </a:lnTo>
                  <a:lnTo>
                    <a:pt x="578" y="252"/>
                  </a:lnTo>
                  <a:lnTo>
                    <a:pt x="581" y="262"/>
                  </a:lnTo>
                  <a:lnTo>
                    <a:pt x="582" y="271"/>
                  </a:lnTo>
                  <a:lnTo>
                    <a:pt x="584" y="281"/>
                  </a:lnTo>
                  <a:lnTo>
                    <a:pt x="584" y="281"/>
                  </a:lnTo>
                  <a:lnTo>
                    <a:pt x="582" y="292"/>
                  </a:lnTo>
                  <a:lnTo>
                    <a:pt x="581" y="301"/>
                  </a:lnTo>
                  <a:lnTo>
                    <a:pt x="578" y="310"/>
                  </a:lnTo>
                  <a:lnTo>
                    <a:pt x="575" y="319"/>
                  </a:lnTo>
                  <a:lnTo>
                    <a:pt x="572" y="328"/>
                  </a:lnTo>
                  <a:lnTo>
                    <a:pt x="566" y="335"/>
                  </a:lnTo>
                  <a:lnTo>
                    <a:pt x="561" y="343"/>
                  </a:lnTo>
                  <a:lnTo>
                    <a:pt x="555" y="349"/>
                  </a:lnTo>
                  <a:lnTo>
                    <a:pt x="548" y="356"/>
                  </a:lnTo>
                  <a:lnTo>
                    <a:pt x="541" y="361"/>
                  </a:lnTo>
                  <a:lnTo>
                    <a:pt x="532" y="367"/>
                  </a:lnTo>
                  <a:lnTo>
                    <a:pt x="524" y="371"/>
                  </a:lnTo>
                  <a:lnTo>
                    <a:pt x="515" y="374"/>
                  </a:lnTo>
                  <a:lnTo>
                    <a:pt x="505" y="376"/>
                  </a:lnTo>
                  <a:lnTo>
                    <a:pt x="496" y="377"/>
                  </a:lnTo>
                  <a:lnTo>
                    <a:pt x="486" y="378"/>
                  </a:lnTo>
                  <a:lnTo>
                    <a:pt x="486" y="3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9" name="Freeform 10">
              <a:extLst>
                <a:ext uri="{FF2B5EF4-FFF2-40B4-BE49-F238E27FC236}">
                  <a16:creationId xmlns:a16="http://schemas.microsoft.com/office/drawing/2014/main" id="{40779CAA-3AF5-4628-80FC-2C4F8CAD3105}"/>
                </a:ext>
              </a:extLst>
            </p:cNvPr>
            <p:cNvSpPr>
              <a:spLocks/>
            </p:cNvSpPr>
            <p:nvPr/>
          </p:nvSpPr>
          <p:spPr bwMode="auto">
            <a:xfrm>
              <a:off x="5314951" y="2590800"/>
              <a:ext cx="588963" cy="360362"/>
            </a:xfrm>
            <a:custGeom>
              <a:avLst/>
              <a:gdLst>
                <a:gd name="T0" fmla="*/ 183 w 2594"/>
                <a:gd name="T1" fmla="*/ 0 h 1592"/>
                <a:gd name="T2" fmla="*/ 165 w 2594"/>
                <a:gd name="T3" fmla="*/ 1 h 1592"/>
                <a:gd name="T4" fmla="*/ 128 w 2594"/>
                <a:gd name="T5" fmla="*/ 9 h 1592"/>
                <a:gd name="T6" fmla="*/ 96 w 2594"/>
                <a:gd name="T7" fmla="*/ 22 h 1592"/>
                <a:gd name="T8" fmla="*/ 66 w 2594"/>
                <a:gd name="T9" fmla="*/ 42 h 1592"/>
                <a:gd name="T10" fmla="*/ 42 w 2594"/>
                <a:gd name="T11" fmla="*/ 67 h 1592"/>
                <a:gd name="T12" fmla="*/ 22 w 2594"/>
                <a:gd name="T13" fmla="*/ 96 h 1592"/>
                <a:gd name="T14" fmla="*/ 8 w 2594"/>
                <a:gd name="T15" fmla="*/ 130 h 1592"/>
                <a:gd name="T16" fmla="*/ 1 w 2594"/>
                <a:gd name="T17" fmla="*/ 165 h 1592"/>
                <a:gd name="T18" fmla="*/ 0 w 2594"/>
                <a:gd name="T19" fmla="*/ 478 h 1592"/>
                <a:gd name="T20" fmla="*/ 1 w 2594"/>
                <a:gd name="T21" fmla="*/ 496 h 1592"/>
                <a:gd name="T22" fmla="*/ 8 w 2594"/>
                <a:gd name="T23" fmla="*/ 533 h 1592"/>
                <a:gd name="T24" fmla="*/ 22 w 2594"/>
                <a:gd name="T25" fmla="*/ 565 h 1592"/>
                <a:gd name="T26" fmla="*/ 42 w 2594"/>
                <a:gd name="T27" fmla="*/ 595 h 1592"/>
                <a:gd name="T28" fmla="*/ 66 w 2594"/>
                <a:gd name="T29" fmla="*/ 619 h 1592"/>
                <a:gd name="T30" fmla="*/ 96 w 2594"/>
                <a:gd name="T31" fmla="*/ 639 h 1592"/>
                <a:gd name="T32" fmla="*/ 128 w 2594"/>
                <a:gd name="T33" fmla="*/ 653 h 1592"/>
                <a:gd name="T34" fmla="*/ 165 w 2594"/>
                <a:gd name="T35" fmla="*/ 660 h 1592"/>
                <a:gd name="T36" fmla="*/ 1943 w 2594"/>
                <a:gd name="T37" fmla="*/ 661 h 1592"/>
                <a:gd name="T38" fmla="*/ 2315 w 2594"/>
                <a:gd name="T39" fmla="*/ 661 h 1592"/>
                <a:gd name="T40" fmla="*/ 2410 w 2594"/>
                <a:gd name="T41" fmla="*/ 661 h 1592"/>
                <a:gd name="T42" fmla="*/ 2448 w 2594"/>
                <a:gd name="T43" fmla="*/ 658 h 1592"/>
                <a:gd name="T44" fmla="*/ 2482 w 2594"/>
                <a:gd name="T45" fmla="*/ 647 h 1592"/>
                <a:gd name="T46" fmla="*/ 2513 w 2594"/>
                <a:gd name="T47" fmla="*/ 630 h 1592"/>
                <a:gd name="T48" fmla="*/ 2540 w 2594"/>
                <a:gd name="T49" fmla="*/ 608 h 1592"/>
                <a:gd name="T50" fmla="*/ 2562 w 2594"/>
                <a:gd name="T51" fmla="*/ 580 h 1592"/>
                <a:gd name="T52" fmla="*/ 2580 w 2594"/>
                <a:gd name="T53" fmla="*/ 549 h 1592"/>
                <a:gd name="T54" fmla="*/ 2590 w 2594"/>
                <a:gd name="T55" fmla="*/ 514 h 1592"/>
                <a:gd name="T56" fmla="*/ 2594 w 2594"/>
                <a:gd name="T57" fmla="*/ 478 h 1592"/>
                <a:gd name="T58" fmla="*/ 2594 w 2594"/>
                <a:gd name="T59" fmla="*/ 184 h 1592"/>
                <a:gd name="T60" fmla="*/ 2590 w 2594"/>
                <a:gd name="T61" fmla="*/ 147 h 1592"/>
                <a:gd name="T62" fmla="*/ 2580 w 2594"/>
                <a:gd name="T63" fmla="*/ 112 h 1592"/>
                <a:gd name="T64" fmla="*/ 2562 w 2594"/>
                <a:gd name="T65" fmla="*/ 81 h 1592"/>
                <a:gd name="T66" fmla="*/ 2540 w 2594"/>
                <a:gd name="T67" fmla="*/ 54 h 1592"/>
                <a:gd name="T68" fmla="*/ 2513 w 2594"/>
                <a:gd name="T69" fmla="*/ 32 h 1592"/>
                <a:gd name="T70" fmla="*/ 2482 w 2594"/>
                <a:gd name="T71" fmla="*/ 15 h 1592"/>
                <a:gd name="T72" fmla="*/ 2448 w 2594"/>
                <a:gd name="T73" fmla="*/ 4 h 1592"/>
                <a:gd name="T74" fmla="*/ 2410 w 2594"/>
                <a:gd name="T75" fmla="*/ 0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4" h="1592">
                  <a:moveTo>
                    <a:pt x="2410" y="0"/>
                  </a:moveTo>
                  <a:lnTo>
                    <a:pt x="183" y="0"/>
                  </a:lnTo>
                  <a:lnTo>
                    <a:pt x="183" y="0"/>
                  </a:lnTo>
                  <a:lnTo>
                    <a:pt x="165" y="1"/>
                  </a:lnTo>
                  <a:lnTo>
                    <a:pt x="147" y="4"/>
                  </a:lnTo>
                  <a:lnTo>
                    <a:pt x="128" y="9"/>
                  </a:lnTo>
                  <a:lnTo>
                    <a:pt x="112" y="15"/>
                  </a:lnTo>
                  <a:lnTo>
                    <a:pt x="96" y="22"/>
                  </a:lnTo>
                  <a:lnTo>
                    <a:pt x="81" y="32"/>
                  </a:lnTo>
                  <a:lnTo>
                    <a:pt x="66" y="42"/>
                  </a:lnTo>
                  <a:lnTo>
                    <a:pt x="53" y="54"/>
                  </a:lnTo>
                  <a:lnTo>
                    <a:pt x="42" y="67"/>
                  </a:lnTo>
                  <a:lnTo>
                    <a:pt x="31" y="81"/>
                  </a:lnTo>
                  <a:lnTo>
                    <a:pt x="22" y="96"/>
                  </a:lnTo>
                  <a:lnTo>
                    <a:pt x="15" y="112"/>
                  </a:lnTo>
                  <a:lnTo>
                    <a:pt x="8" y="130"/>
                  </a:lnTo>
                  <a:lnTo>
                    <a:pt x="4" y="147"/>
                  </a:lnTo>
                  <a:lnTo>
                    <a:pt x="1" y="165"/>
                  </a:lnTo>
                  <a:lnTo>
                    <a:pt x="0" y="184"/>
                  </a:lnTo>
                  <a:lnTo>
                    <a:pt x="0" y="478"/>
                  </a:lnTo>
                  <a:lnTo>
                    <a:pt x="0" y="478"/>
                  </a:lnTo>
                  <a:lnTo>
                    <a:pt x="1" y="496"/>
                  </a:lnTo>
                  <a:lnTo>
                    <a:pt x="4" y="514"/>
                  </a:lnTo>
                  <a:lnTo>
                    <a:pt x="8" y="533"/>
                  </a:lnTo>
                  <a:lnTo>
                    <a:pt x="15" y="549"/>
                  </a:lnTo>
                  <a:lnTo>
                    <a:pt x="22" y="565"/>
                  </a:lnTo>
                  <a:lnTo>
                    <a:pt x="31" y="580"/>
                  </a:lnTo>
                  <a:lnTo>
                    <a:pt x="42" y="595"/>
                  </a:lnTo>
                  <a:lnTo>
                    <a:pt x="53" y="608"/>
                  </a:lnTo>
                  <a:lnTo>
                    <a:pt x="66" y="619"/>
                  </a:lnTo>
                  <a:lnTo>
                    <a:pt x="81" y="630"/>
                  </a:lnTo>
                  <a:lnTo>
                    <a:pt x="96" y="639"/>
                  </a:lnTo>
                  <a:lnTo>
                    <a:pt x="112" y="647"/>
                  </a:lnTo>
                  <a:lnTo>
                    <a:pt x="128" y="653"/>
                  </a:lnTo>
                  <a:lnTo>
                    <a:pt x="147" y="658"/>
                  </a:lnTo>
                  <a:lnTo>
                    <a:pt x="165" y="660"/>
                  </a:lnTo>
                  <a:lnTo>
                    <a:pt x="183" y="661"/>
                  </a:lnTo>
                  <a:lnTo>
                    <a:pt x="1943" y="661"/>
                  </a:lnTo>
                  <a:lnTo>
                    <a:pt x="2129" y="1592"/>
                  </a:lnTo>
                  <a:lnTo>
                    <a:pt x="2315" y="661"/>
                  </a:lnTo>
                  <a:lnTo>
                    <a:pt x="2410" y="661"/>
                  </a:lnTo>
                  <a:lnTo>
                    <a:pt x="2410" y="661"/>
                  </a:lnTo>
                  <a:lnTo>
                    <a:pt x="2430" y="660"/>
                  </a:lnTo>
                  <a:lnTo>
                    <a:pt x="2448" y="658"/>
                  </a:lnTo>
                  <a:lnTo>
                    <a:pt x="2465" y="653"/>
                  </a:lnTo>
                  <a:lnTo>
                    <a:pt x="2482" y="647"/>
                  </a:lnTo>
                  <a:lnTo>
                    <a:pt x="2498" y="639"/>
                  </a:lnTo>
                  <a:lnTo>
                    <a:pt x="2513" y="630"/>
                  </a:lnTo>
                  <a:lnTo>
                    <a:pt x="2527" y="619"/>
                  </a:lnTo>
                  <a:lnTo>
                    <a:pt x="2540" y="608"/>
                  </a:lnTo>
                  <a:lnTo>
                    <a:pt x="2552" y="595"/>
                  </a:lnTo>
                  <a:lnTo>
                    <a:pt x="2562" y="580"/>
                  </a:lnTo>
                  <a:lnTo>
                    <a:pt x="2572" y="565"/>
                  </a:lnTo>
                  <a:lnTo>
                    <a:pt x="2580" y="549"/>
                  </a:lnTo>
                  <a:lnTo>
                    <a:pt x="2586" y="533"/>
                  </a:lnTo>
                  <a:lnTo>
                    <a:pt x="2590" y="514"/>
                  </a:lnTo>
                  <a:lnTo>
                    <a:pt x="2592" y="496"/>
                  </a:lnTo>
                  <a:lnTo>
                    <a:pt x="2594" y="478"/>
                  </a:lnTo>
                  <a:lnTo>
                    <a:pt x="2594" y="184"/>
                  </a:lnTo>
                  <a:lnTo>
                    <a:pt x="2594" y="184"/>
                  </a:lnTo>
                  <a:lnTo>
                    <a:pt x="2592" y="165"/>
                  </a:lnTo>
                  <a:lnTo>
                    <a:pt x="2590" y="147"/>
                  </a:lnTo>
                  <a:lnTo>
                    <a:pt x="2586" y="130"/>
                  </a:lnTo>
                  <a:lnTo>
                    <a:pt x="2580" y="112"/>
                  </a:lnTo>
                  <a:lnTo>
                    <a:pt x="2572" y="96"/>
                  </a:lnTo>
                  <a:lnTo>
                    <a:pt x="2562" y="81"/>
                  </a:lnTo>
                  <a:lnTo>
                    <a:pt x="2552" y="67"/>
                  </a:lnTo>
                  <a:lnTo>
                    <a:pt x="2540" y="54"/>
                  </a:lnTo>
                  <a:lnTo>
                    <a:pt x="2527" y="42"/>
                  </a:lnTo>
                  <a:lnTo>
                    <a:pt x="2513" y="32"/>
                  </a:lnTo>
                  <a:lnTo>
                    <a:pt x="2498" y="22"/>
                  </a:lnTo>
                  <a:lnTo>
                    <a:pt x="2482" y="15"/>
                  </a:lnTo>
                  <a:lnTo>
                    <a:pt x="2465" y="9"/>
                  </a:lnTo>
                  <a:lnTo>
                    <a:pt x="2448" y="4"/>
                  </a:lnTo>
                  <a:lnTo>
                    <a:pt x="2430" y="1"/>
                  </a:lnTo>
                  <a:lnTo>
                    <a:pt x="2410" y="0"/>
                  </a:lnTo>
                  <a:lnTo>
                    <a:pt x="24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0" name="Freeform 11">
              <a:extLst>
                <a:ext uri="{FF2B5EF4-FFF2-40B4-BE49-F238E27FC236}">
                  <a16:creationId xmlns:a16="http://schemas.microsoft.com/office/drawing/2014/main" id="{4BFD26C2-1617-42C4-9F96-8F694E369998}"/>
                </a:ext>
              </a:extLst>
            </p:cNvPr>
            <p:cNvSpPr>
              <a:spLocks noEditPoints="1"/>
            </p:cNvSpPr>
            <p:nvPr/>
          </p:nvSpPr>
          <p:spPr bwMode="auto">
            <a:xfrm>
              <a:off x="5330826" y="2992438"/>
              <a:ext cx="227013" cy="250825"/>
            </a:xfrm>
            <a:custGeom>
              <a:avLst/>
              <a:gdLst>
                <a:gd name="T0" fmla="*/ 997 w 1005"/>
                <a:gd name="T1" fmla="*/ 228 h 1101"/>
                <a:gd name="T2" fmla="*/ 935 w 1005"/>
                <a:gd name="T3" fmla="*/ 156 h 1101"/>
                <a:gd name="T4" fmla="*/ 861 w 1005"/>
                <a:gd name="T5" fmla="*/ 95 h 1101"/>
                <a:gd name="T6" fmla="*/ 777 w 1005"/>
                <a:gd name="T7" fmla="*/ 48 h 1101"/>
                <a:gd name="T8" fmla="*/ 684 w 1005"/>
                <a:gd name="T9" fmla="*/ 16 h 1101"/>
                <a:gd name="T10" fmla="*/ 585 w 1005"/>
                <a:gd name="T11" fmla="*/ 1 h 1101"/>
                <a:gd name="T12" fmla="*/ 523 w 1005"/>
                <a:gd name="T13" fmla="*/ 0 h 1101"/>
                <a:gd name="T14" fmla="*/ 441 w 1005"/>
                <a:gd name="T15" fmla="*/ 11 h 1101"/>
                <a:gd name="T16" fmla="*/ 361 w 1005"/>
                <a:gd name="T17" fmla="*/ 33 h 1101"/>
                <a:gd name="T18" fmla="*/ 289 w 1005"/>
                <a:gd name="T19" fmla="*/ 66 h 1101"/>
                <a:gd name="T20" fmla="*/ 222 w 1005"/>
                <a:gd name="T21" fmla="*/ 109 h 1101"/>
                <a:gd name="T22" fmla="*/ 162 w 1005"/>
                <a:gd name="T23" fmla="*/ 161 h 1101"/>
                <a:gd name="T24" fmla="*/ 110 w 1005"/>
                <a:gd name="T25" fmla="*/ 221 h 1101"/>
                <a:gd name="T26" fmla="*/ 67 w 1005"/>
                <a:gd name="T27" fmla="*/ 287 h 1101"/>
                <a:gd name="T28" fmla="*/ 35 w 1005"/>
                <a:gd name="T29" fmla="*/ 361 h 1101"/>
                <a:gd name="T30" fmla="*/ 12 w 1005"/>
                <a:gd name="T31" fmla="*/ 439 h 1101"/>
                <a:gd name="T32" fmla="*/ 1 w 1005"/>
                <a:gd name="T33" fmla="*/ 522 h 1101"/>
                <a:gd name="T34" fmla="*/ 1 w 1005"/>
                <a:gd name="T35" fmla="*/ 579 h 1101"/>
                <a:gd name="T36" fmla="*/ 12 w 1005"/>
                <a:gd name="T37" fmla="*/ 661 h 1101"/>
                <a:gd name="T38" fmla="*/ 35 w 1005"/>
                <a:gd name="T39" fmla="*/ 740 h 1101"/>
                <a:gd name="T40" fmla="*/ 67 w 1005"/>
                <a:gd name="T41" fmla="*/ 812 h 1101"/>
                <a:gd name="T42" fmla="*/ 110 w 1005"/>
                <a:gd name="T43" fmla="*/ 880 h 1101"/>
                <a:gd name="T44" fmla="*/ 162 w 1005"/>
                <a:gd name="T45" fmla="*/ 939 h 1101"/>
                <a:gd name="T46" fmla="*/ 222 w 1005"/>
                <a:gd name="T47" fmla="*/ 991 h 1101"/>
                <a:gd name="T48" fmla="*/ 289 w 1005"/>
                <a:gd name="T49" fmla="*/ 1034 h 1101"/>
                <a:gd name="T50" fmla="*/ 361 w 1005"/>
                <a:gd name="T51" fmla="*/ 1068 h 1101"/>
                <a:gd name="T52" fmla="*/ 441 w 1005"/>
                <a:gd name="T53" fmla="*/ 1089 h 1101"/>
                <a:gd name="T54" fmla="*/ 523 w 1005"/>
                <a:gd name="T55" fmla="*/ 1100 h 1101"/>
                <a:gd name="T56" fmla="*/ 586 w 1005"/>
                <a:gd name="T57" fmla="*/ 1100 h 1101"/>
                <a:gd name="T58" fmla="*/ 688 w 1005"/>
                <a:gd name="T59" fmla="*/ 1084 h 1101"/>
                <a:gd name="T60" fmla="*/ 782 w 1005"/>
                <a:gd name="T61" fmla="*/ 1049 h 1101"/>
                <a:gd name="T62" fmla="*/ 868 w 1005"/>
                <a:gd name="T63" fmla="*/ 1000 h 1101"/>
                <a:gd name="T64" fmla="*/ 943 w 1005"/>
                <a:gd name="T65" fmla="*/ 937 h 1101"/>
                <a:gd name="T66" fmla="*/ 1005 w 1005"/>
                <a:gd name="T67" fmla="*/ 861 h 1101"/>
                <a:gd name="T68" fmla="*/ 519 w 1005"/>
                <a:gd name="T69" fmla="*/ 378 h 1101"/>
                <a:gd name="T70" fmla="*/ 490 w 1005"/>
                <a:gd name="T71" fmla="*/ 374 h 1101"/>
                <a:gd name="T72" fmla="*/ 464 w 1005"/>
                <a:gd name="T73" fmla="*/ 361 h 1101"/>
                <a:gd name="T74" fmla="*/ 444 w 1005"/>
                <a:gd name="T75" fmla="*/ 343 h 1101"/>
                <a:gd name="T76" fmla="*/ 429 w 1005"/>
                <a:gd name="T77" fmla="*/ 319 h 1101"/>
                <a:gd name="T78" fmla="*/ 422 w 1005"/>
                <a:gd name="T79" fmla="*/ 292 h 1101"/>
                <a:gd name="T80" fmla="*/ 422 w 1005"/>
                <a:gd name="T81" fmla="*/ 271 h 1101"/>
                <a:gd name="T82" fmla="*/ 429 w 1005"/>
                <a:gd name="T83" fmla="*/ 243 h 1101"/>
                <a:gd name="T84" fmla="*/ 444 w 1005"/>
                <a:gd name="T85" fmla="*/ 220 h 1101"/>
                <a:gd name="T86" fmla="*/ 464 w 1005"/>
                <a:gd name="T87" fmla="*/ 200 h 1101"/>
                <a:gd name="T88" fmla="*/ 490 w 1005"/>
                <a:gd name="T89" fmla="*/ 189 h 1101"/>
                <a:gd name="T90" fmla="*/ 519 w 1005"/>
                <a:gd name="T91" fmla="*/ 184 h 1101"/>
                <a:gd name="T92" fmla="*/ 538 w 1005"/>
                <a:gd name="T93" fmla="*/ 187 h 1101"/>
                <a:gd name="T94" fmla="*/ 565 w 1005"/>
                <a:gd name="T95" fmla="*/ 196 h 1101"/>
                <a:gd name="T96" fmla="*/ 587 w 1005"/>
                <a:gd name="T97" fmla="*/ 212 h 1101"/>
                <a:gd name="T98" fmla="*/ 603 w 1005"/>
                <a:gd name="T99" fmla="*/ 235 h 1101"/>
                <a:gd name="T100" fmla="*/ 614 w 1005"/>
                <a:gd name="T101" fmla="*/ 262 h 1101"/>
                <a:gd name="T102" fmla="*/ 615 w 1005"/>
                <a:gd name="T103" fmla="*/ 281 h 1101"/>
                <a:gd name="T104" fmla="*/ 611 w 1005"/>
                <a:gd name="T105" fmla="*/ 310 h 1101"/>
                <a:gd name="T106" fmla="*/ 599 w 1005"/>
                <a:gd name="T107" fmla="*/ 335 h 1101"/>
                <a:gd name="T108" fmla="*/ 580 w 1005"/>
                <a:gd name="T109" fmla="*/ 356 h 1101"/>
                <a:gd name="T110" fmla="*/ 556 w 1005"/>
                <a:gd name="T111" fmla="*/ 371 h 1101"/>
                <a:gd name="T112" fmla="*/ 528 w 1005"/>
                <a:gd name="T113" fmla="*/ 377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5" h="1101">
                  <a:moveTo>
                    <a:pt x="685" y="540"/>
                  </a:moveTo>
                  <a:lnTo>
                    <a:pt x="997" y="228"/>
                  </a:lnTo>
                  <a:lnTo>
                    <a:pt x="997" y="228"/>
                  </a:lnTo>
                  <a:lnTo>
                    <a:pt x="977" y="204"/>
                  </a:lnTo>
                  <a:lnTo>
                    <a:pt x="957" y="179"/>
                  </a:lnTo>
                  <a:lnTo>
                    <a:pt x="935" y="156"/>
                  </a:lnTo>
                  <a:lnTo>
                    <a:pt x="911" y="134"/>
                  </a:lnTo>
                  <a:lnTo>
                    <a:pt x="886" y="114"/>
                  </a:lnTo>
                  <a:lnTo>
                    <a:pt x="861" y="95"/>
                  </a:lnTo>
                  <a:lnTo>
                    <a:pt x="834" y="78"/>
                  </a:lnTo>
                  <a:lnTo>
                    <a:pt x="806" y="62"/>
                  </a:lnTo>
                  <a:lnTo>
                    <a:pt x="777" y="48"/>
                  </a:lnTo>
                  <a:lnTo>
                    <a:pt x="747" y="35"/>
                  </a:lnTo>
                  <a:lnTo>
                    <a:pt x="716" y="25"/>
                  </a:lnTo>
                  <a:lnTo>
                    <a:pt x="684" y="16"/>
                  </a:lnTo>
                  <a:lnTo>
                    <a:pt x="652" y="9"/>
                  </a:lnTo>
                  <a:lnTo>
                    <a:pt x="618" y="3"/>
                  </a:lnTo>
                  <a:lnTo>
                    <a:pt x="585" y="1"/>
                  </a:lnTo>
                  <a:lnTo>
                    <a:pt x="551" y="0"/>
                  </a:lnTo>
                  <a:lnTo>
                    <a:pt x="551" y="0"/>
                  </a:lnTo>
                  <a:lnTo>
                    <a:pt x="523" y="0"/>
                  </a:lnTo>
                  <a:lnTo>
                    <a:pt x="495" y="2"/>
                  </a:lnTo>
                  <a:lnTo>
                    <a:pt x="467" y="5"/>
                  </a:lnTo>
                  <a:lnTo>
                    <a:pt x="441" y="11"/>
                  </a:lnTo>
                  <a:lnTo>
                    <a:pt x="414" y="17"/>
                  </a:lnTo>
                  <a:lnTo>
                    <a:pt x="387" y="25"/>
                  </a:lnTo>
                  <a:lnTo>
                    <a:pt x="361" y="33"/>
                  </a:lnTo>
                  <a:lnTo>
                    <a:pt x="337" y="43"/>
                  </a:lnTo>
                  <a:lnTo>
                    <a:pt x="312" y="54"/>
                  </a:lnTo>
                  <a:lnTo>
                    <a:pt x="289" y="66"/>
                  </a:lnTo>
                  <a:lnTo>
                    <a:pt x="266" y="79"/>
                  </a:lnTo>
                  <a:lnTo>
                    <a:pt x="244" y="93"/>
                  </a:lnTo>
                  <a:lnTo>
                    <a:pt x="222" y="109"/>
                  </a:lnTo>
                  <a:lnTo>
                    <a:pt x="201" y="125"/>
                  </a:lnTo>
                  <a:lnTo>
                    <a:pt x="181" y="143"/>
                  </a:lnTo>
                  <a:lnTo>
                    <a:pt x="162" y="161"/>
                  </a:lnTo>
                  <a:lnTo>
                    <a:pt x="144" y="180"/>
                  </a:lnTo>
                  <a:lnTo>
                    <a:pt x="127" y="199"/>
                  </a:lnTo>
                  <a:lnTo>
                    <a:pt x="110" y="221"/>
                  </a:lnTo>
                  <a:lnTo>
                    <a:pt x="95" y="242"/>
                  </a:lnTo>
                  <a:lnTo>
                    <a:pt x="81" y="265"/>
                  </a:lnTo>
                  <a:lnTo>
                    <a:pt x="67" y="287"/>
                  </a:lnTo>
                  <a:lnTo>
                    <a:pt x="55" y="312"/>
                  </a:lnTo>
                  <a:lnTo>
                    <a:pt x="44" y="335"/>
                  </a:lnTo>
                  <a:lnTo>
                    <a:pt x="35" y="361"/>
                  </a:lnTo>
                  <a:lnTo>
                    <a:pt x="25" y="386"/>
                  </a:lnTo>
                  <a:lnTo>
                    <a:pt x="19" y="413"/>
                  </a:lnTo>
                  <a:lnTo>
                    <a:pt x="12" y="439"/>
                  </a:lnTo>
                  <a:lnTo>
                    <a:pt x="7" y="466"/>
                  </a:lnTo>
                  <a:lnTo>
                    <a:pt x="4" y="494"/>
                  </a:lnTo>
                  <a:lnTo>
                    <a:pt x="1" y="522"/>
                  </a:lnTo>
                  <a:lnTo>
                    <a:pt x="0" y="550"/>
                  </a:lnTo>
                  <a:lnTo>
                    <a:pt x="0" y="550"/>
                  </a:lnTo>
                  <a:lnTo>
                    <a:pt x="1" y="579"/>
                  </a:lnTo>
                  <a:lnTo>
                    <a:pt x="4" y="607"/>
                  </a:lnTo>
                  <a:lnTo>
                    <a:pt x="7" y="633"/>
                  </a:lnTo>
                  <a:lnTo>
                    <a:pt x="12" y="661"/>
                  </a:lnTo>
                  <a:lnTo>
                    <a:pt x="19" y="688"/>
                  </a:lnTo>
                  <a:lnTo>
                    <a:pt x="25" y="714"/>
                  </a:lnTo>
                  <a:lnTo>
                    <a:pt x="35" y="740"/>
                  </a:lnTo>
                  <a:lnTo>
                    <a:pt x="44" y="764"/>
                  </a:lnTo>
                  <a:lnTo>
                    <a:pt x="55" y="789"/>
                  </a:lnTo>
                  <a:lnTo>
                    <a:pt x="67" y="812"/>
                  </a:lnTo>
                  <a:lnTo>
                    <a:pt x="81" y="836"/>
                  </a:lnTo>
                  <a:lnTo>
                    <a:pt x="95" y="857"/>
                  </a:lnTo>
                  <a:lnTo>
                    <a:pt x="110" y="880"/>
                  </a:lnTo>
                  <a:lnTo>
                    <a:pt x="127" y="900"/>
                  </a:lnTo>
                  <a:lnTo>
                    <a:pt x="144" y="921"/>
                  </a:lnTo>
                  <a:lnTo>
                    <a:pt x="162" y="939"/>
                  </a:lnTo>
                  <a:lnTo>
                    <a:pt x="181" y="957"/>
                  </a:lnTo>
                  <a:lnTo>
                    <a:pt x="201" y="975"/>
                  </a:lnTo>
                  <a:lnTo>
                    <a:pt x="222" y="991"/>
                  </a:lnTo>
                  <a:lnTo>
                    <a:pt x="244" y="1006"/>
                  </a:lnTo>
                  <a:lnTo>
                    <a:pt x="266" y="1021"/>
                  </a:lnTo>
                  <a:lnTo>
                    <a:pt x="289" y="1034"/>
                  </a:lnTo>
                  <a:lnTo>
                    <a:pt x="312" y="1046"/>
                  </a:lnTo>
                  <a:lnTo>
                    <a:pt x="337" y="1058"/>
                  </a:lnTo>
                  <a:lnTo>
                    <a:pt x="361" y="1068"/>
                  </a:lnTo>
                  <a:lnTo>
                    <a:pt x="387" y="1076"/>
                  </a:lnTo>
                  <a:lnTo>
                    <a:pt x="414" y="1084"/>
                  </a:lnTo>
                  <a:lnTo>
                    <a:pt x="441" y="1089"/>
                  </a:lnTo>
                  <a:lnTo>
                    <a:pt x="467" y="1094"/>
                  </a:lnTo>
                  <a:lnTo>
                    <a:pt x="495" y="1098"/>
                  </a:lnTo>
                  <a:lnTo>
                    <a:pt x="523" y="1100"/>
                  </a:lnTo>
                  <a:lnTo>
                    <a:pt x="551" y="1101"/>
                  </a:lnTo>
                  <a:lnTo>
                    <a:pt x="551" y="1101"/>
                  </a:lnTo>
                  <a:lnTo>
                    <a:pt x="586" y="1100"/>
                  </a:lnTo>
                  <a:lnTo>
                    <a:pt x="621" y="1097"/>
                  </a:lnTo>
                  <a:lnTo>
                    <a:pt x="655" y="1091"/>
                  </a:lnTo>
                  <a:lnTo>
                    <a:pt x="688" y="1084"/>
                  </a:lnTo>
                  <a:lnTo>
                    <a:pt x="720" y="1074"/>
                  </a:lnTo>
                  <a:lnTo>
                    <a:pt x="751" y="1063"/>
                  </a:lnTo>
                  <a:lnTo>
                    <a:pt x="782" y="1049"/>
                  </a:lnTo>
                  <a:lnTo>
                    <a:pt x="811" y="1035"/>
                  </a:lnTo>
                  <a:lnTo>
                    <a:pt x="840" y="1018"/>
                  </a:lnTo>
                  <a:lnTo>
                    <a:pt x="868" y="1000"/>
                  </a:lnTo>
                  <a:lnTo>
                    <a:pt x="894" y="981"/>
                  </a:lnTo>
                  <a:lnTo>
                    <a:pt x="920" y="959"/>
                  </a:lnTo>
                  <a:lnTo>
                    <a:pt x="943" y="937"/>
                  </a:lnTo>
                  <a:lnTo>
                    <a:pt x="965" y="912"/>
                  </a:lnTo>
                  <a:lnTo>
                    <a:pt x="986" y="888"/>
                  </a:lnTo>
                  <a:lnTo>
                    <a:pt x="1005" y="861"/>
                  </a:lnTo>
                  <a:lnTo>
                    <a:pt x="685" y="540"/>
                  </a:lnTo>
                  <a:close/>
                  <a:moveTo>
                    <a:pt x="519" y="378"/>
                  </a:moveTo>
                  <a:lnTo>
                    <a:pt x="519" y="378"/>
                  </a:lnTo>
                  <a:lnTo>
                    <a:pt x="509" y="377"/>
                  </a:lnTo>
                  <a:lnTo>
                    <a:pt x="500" y="376"/>
                  </a:lnTo>
                  <a:lnTo>
                    <a:pt x="490" y="374"/>
                  </a:lnTo>
                  <a:lnTo>
                    <a:pt x="481" y="371"/>
                  </a:lnTo>
                  <a:lnTo>
                    <a:pt x="473" y="367"/>
                  </a:lnTo>
                  <a:lnTo>
                    <a:pt x="464" y="361"/>
                  </a:lnTo>
                  <a:lnTo>
                    <a:pt x="457" y="356"/>
                  </a:lnTo>
                  <a:lnTo>
                    <a:pt x="450" y="349"/>
                  </a:lnTo>
                  <a:lnTo>
                    <a:pt x="444" y="343"/>
                  </a:lnTo>
                  <a:lnTo>
                    <a:pt x="438" y="335"/>
                  </a:lnTo>
                  <a:lnTo>
                    <a:pt x="433" y="328"/>
                  </a:lnTo>
                  <a:lnTo>
                    <a:pt x="429" y="319"/>
                  </a:lnTo>
                  <a:lnTo>
                    <a:pt x="426" y="310"/>
                  </a:lnTo>
                  <a:lnTo>
                    <a:pt x="423" y="301"/>
                  </a:lnTo>
                  <a:lnTo>
                    <a:pt x="422" y="292"/>
                  </a:lnTo>
                  <a:lnTo>
                    <a:pt x="421" y="281"/>
                  </a:lnTo>
                  <a:lnTo>
                    <a:pt x="421" y="281"/>
                  </a:lnTo>
                  <a:lnTo>
                    <a:pt x="422" y="271"/>
                  </a:lnTo>
                  <a:lnTo>
                    <a:pt x="423" y="262"/>
                  </a:lnTo>
                  <a:lnTo>
                    <a:pt x="426" y="252"/>
                  </a:lnTo>
                  <a:lnTo>
                    <a:pt x="429" y="243"/>
                  </a:lnTo>
                  <a:lnTo>
                    <a:pt x="433" y="235"/>
                  </a:lnTo>
                  <a:lnTo>
                    <a:pt x="438" y="227"/>
                  </a:lnTo>
                  <a:lnTo>
                    <a:pt x="444" y="220"/>
                  </a:lnTo>
                  <a:lnTo>
                    <a:pt x="450" y="212"/>
                  </a:lnTo>
                  <a:lnTo>
                    <a:pt x="457" y="206"/>
                  </a:lnTo>
                  <a:lnTo>
                    <a:pt x="464" y="200"/>
                  </a:lnTo>
                  <a:lnTo>
                    <a:pt x="473" y="196"/>
                  </a:lnTo>
                  <a:lnTo>
                    <a:pt x="481" y="192"/>
                  </a:lnTo>
                  <a:lnTo>
                    <a:pt x="490" y="189"/>
                  </a:lnTo>
                  <a:lnTo>
                    <a:pt x="500" y="187"/>
                  </a:lnTo>
                  <a:lnTo>
                    <a:pt x="509" y="184"/>
                  </a:lnTo>
                  <a:lnTo>
                    <a:pt x="519" y="184"/>
                  </a:lnTo>
                  <a:lnTo>
                    <a:pt x="519" y="184"/>
                  </a:lnTo>
                  <a:lnTo>
                    <a:pt x="528" y="184"/>
                  </a:lnTo>
                  <a:lnTo>
                    <a:pt x="538" y="187"/>
                  </a:lnTo>
                  <a:lnTo>
                    <a:pt x="548" y="189"/>
                  </a:lnTo>
                  <a:lnTo>
                    <a:pt x="556" y="192"/>
                  </a:lnTo>
                  <a:lnTo>
                    <a:pt x="565" y="196"/>
                  </a:lnTo>
                  <a:lnTo>
                    <a:pt x="573" y="200"/>
                  </a:lnTo>
                  <a:lnTo>
                    <a:pt x="580" y="206"/>
                  </a:lnTo>
                  <a:lnTo>
                    <a:pt x="587" y="212"/>
                  </a:lnTo>
                  <a:lnTo>
                    <a:pt x="594" y="220"/>
                  </a:lnTo>
                  <a:lnTo>
                    <a:pt x="599" y="227"/>
                  </a:lnTo>
                  <a:lnTo>
                    <a:pt x="603" y="235"/>
                  </a:lnTo>
                  <a:lnTo>
                    <a:pt x="608" y="243"/>
                  </a:lnTo>
                  <a:lnTo>
                    <a:pt x="611" y="252"/>
                  </a:lnTo>
                  <a:lnTo>
                    <a:pt x="614" y="262"/>
                  </a:lnTo>
                  <a:lnTo>
                    <a:pt x="615" y="271"/>
                  </a:lnTo>
                  <a:lnTo>
                    <a:pt x="615" y="281"/>
                  </a:lnTo>
                  <a:lnTo>
                    <a:pt x="615" y="281"/>
                  </a:lnTo>
                  <a:lnTo>
                    <a:pt x="615" y="292"/>
                  </a:lnTo>
                  <a:lnTo>
                    <a:pt x="614" y="301"/>
                  </a:lnTo>
                  <a:lnTo>
                    <a:pt x="611" y="310"/>
                  </a:lnTo>
                  <a:lnTo>
                    <a:pt x="608" y="319"/>
                  </a:lnTo>
                  <a:lnTo>
                    <a:pt x="603" y="328"/>
                  </a:lnTo>
                  <a:lnTo>
                    <a:pt x="599" y="335"/>
                  </a:lnTo>
                  <a:lnTo>
                    <a:pt x="594" y="343"/>
                  </a:lnTo>
                  <a:lnTo>
                    <a:pt x="587" y="349"/>
                  </a:lnTo>
                  <a:lnTo>
                    <a:pt x="580" y="356"/>
                  </a:lnTo>
                  <a:lnTo>
                    <a:pt x="573" y="361"/>
                  </a:lnTo>
                  <a:lnTo>
                    <a:pt x="565" y="367"/>
                  </a:lnTo>
                  <a:lnTo>
                    <a:pt x="556" y="371"/>
                  </a:lnTo>
                  <a:lnTo>
                    <a:pt x="548" y="374"/>
                  </a:lnTo>
                  <a:lnTo>
                    <a:pt x="538" y="376"/>
                  </a:lnTo>
                  <a:lnTo>
                    <a:pt x="528" y="377"/>
                  </a:lnTo>
                  <a:lnTo>
                    <a:pt x="519" y="378"/>
                  </a:lnTo>
                  <a:lnTo>
                    <a:pt x="519" y="3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1" name="Freeform 12">
              <a:extLst>
                <a:ext uri="{FF2B5EF4-FFF2-40B4-BE49-F238E27FC236}">
                  <a16:creationId xmlns:a16="http://schemas.microsoft.com/office/drawing/2014/main" id="{BADCE5E5-5B26-4F72-B1AD-3742F27D8780}"/>
                </a:ext>
              </a:extLst>
            </p:cNvPr>
            <p:cNvSpPr>
              <a:spLocks/>
            </p:cNvSpPr>
            <p:nvPr/>
          </p:nvSpPr>
          <p:spPr bwMode="auto">
            <a:xfrm>
              <a:off x="5308601" y="2784475"/>
              <a:ext cx="422275" cy="327025"/>
            </a:xfrm>
            <a:custGeom>
              <a:avLst/>
              <a:gdLst>
                <a:gd name="T0" fmla="*/ 183 w 1859"/>
                <a:gd name="T1" fmla="*/ 0 h 1444"/>
                <a:gd name="T2" fmla="*/ 164 w 1859"/>
                <a:gd name="T3" fmla="*/ 1 h 1444"/>
                <a:gd name="T4" fmla="*/ 128 w 1859"/>
                <a:gd name="T5" fmla="*/ 8 h 1444"/>
                <a:gd name="T6" fmla="*/ 95 w 1859"/>
                <a:gd name="T7" fmla="*/ 22 h 1444"/>
                <a:gd name="T8" fmla="*/ 66 w 1859"/>
                <a:gd name="T9" fmla="*/ 42 h 1444"/>
                <a:gd name="T10" fmla="*/ 42 w 1859"/>
                <a:gd name="T11" fmla="*/ 67 h 1444"/>
                <a:gd name="T12" fmla="*/ 21 w 1859"/>
                <a:gd name="T13" fmla="*/ 96 h 1444"/>
                <a:gd name="T14" fmla="*/ 7 w 1859"/>
                <a:gd name="T15" fmla="*/ 129 h 1444"/>
                <a:gd name="T16" fmla="*/ 0 w 1859"/>
                <a:gd name="T17" fmla="*/ 165 h 1444"/>
                <a:gd name="T18" fmla="*/ 0 w 1859"/>
                <a:gd name="T19" fmla="*/ 477 h 1444"/>
                <a:gd name="T20" fmla="*/ 0 w 1859"/>
                <a:gd name="T21" fmla="*/ 497 h 1444"/>
                <a:gd name="T22" fmla="*/ 7 w 1859"/>
                <a:gd name="T23" fmla="*/ 532 h 1444"/>
                <a:gd name="T24" fmla="*/ 21 w 1859"/>
                <a:gd name="T25" fmla="*/ 565 h 1444"/>
                <a:gd name="T26" fmla="*/ 42 w 1859"/>
                <a:gd name="T27" fmla="*/ 594 h 1444"/>
                <a:gd name="T28" fmla="*/ 66 w 1859"/>
                <a:gd name="T29" fmla="*/ 619 h 1444"/>
                <a:gd name="T30" fmla="*/ 95 w 1859"/>
                <a:gd name="T31" fmla="*/ 639 h 1444"/>
                <a:gd name="T32" fmla="*/ 128 w 1859"/>
                <a:gd name="T33" fmla="*/ 653 h 1444"/>
                <a:gd name="T34" fmla="*/ 164 w 1859"/>
                <a:gd name="T35" fmla="*/ 661 h 1444"/>
                <a:gd name="T36" fmla="*/ 1146 w 1859"/>
                <a:gd name="T37" fmla="*/ 661 h 1444"/>
                <a:gd name="T38" fmla="*/ 1459 w 1859"/>
                <a:gd name="T39" fmla="*/ 661 h 1444"/>
                <a:gd name="T40" fmla="*/ 1675 w 1859"/>
                <a:gd name="T41" fmla="*/ 661 h 1444"/>
                <a:gd name="T42" fmla="*/ 1713 w 1859"/>
                <a:gd name="T43" fmla="*/ 657 h 1444"/>
                <a:gd name="T44" fmla="*/ 1747 w 1859"/>
                <a:gd name="T45" fmla="*/ 647 h 1444"/>
                <a:gd name="T46" fmla="*/ 1778 w 1859"/>
                <a:gd name="T47" fmla="*/ 630 h 1444"/>
                <a:gd name="T48" fmla="*/ 1805 w 1859"/>
                <a:gd name="T49" fmla="*/ 607 h 1444"/>
                <a:gd name="T50" fmla="*/ 1828 w 1859"/>
                <a:gd name="T51" fmla="*/ 580 h 1444"/>
                <a:gd name="T52" fmla="*/ 1845 w 1859"/>
                <a:gd name="T53" fmla="*/ 549 h 1444"/>
                <a:gd name="T54" fmla="*/ 1855 w 1859"/>
                <a:gd name="T55" fmla="*/ 515 h 1444"/>
                <a:gd name="T56" fmla="*/ 1859 w 1859"/>
                <a:gd name="T57" fmla="*/ 477 h 1444"/>
                <a:gd name="T58" fmla="*/ 1859 w 1859"/>
                <a:gd name="T59" fmla="*/ 184 h 1444"/>
                <a:gd name="T60" fmla="*/ 1855 w 1859"/>
                <a:gd name="T61" fmla="*/ 147 h 1444"/>
                <a:gd name="T62" fmla="*/ 1845 w 1859"/>
                <a:gd name="T63" fmla="*/ 112 h 1444"/>
                <a:gd name="T64" fmla="*/ 1828 w 1859"/>
                <a:gd name="T65" fmla="*/ 81 h 1444"/>
                <a:gd name="T66" fmla="*/ 1805 w 1859"/>
                <a:gd name="T67" fmla="*/ 54 h 1444"/>
                <a:gd name="T68" fmla="*/ 1778 w 1859"/>
                <a:gd name="T69" fmla="*/ 32 h 1444"/>
                <a:gd name="T70" fmla="*/ 1747 w 1859"/>
                <a:gd name="T71" fmla="*/ 14 h 1444"/>
                <a:gd name="T72" fmla="*/ 1713 w 1859"/>
                <a:gd name="T73" fmla="*/ 4 h 1444"/>
                <a:gd name="T74" fmla="*/ 1675 w 1859"/>
                <a:gd name="T75" fmla="*/ 0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59" h="1444">
                  <a:moveTo>
                    <a:pt x="1675" y="0"/>
                  </a:moveTo>
                  <a:lnTo>
                    <a:pt x="183" y="0"/>
                  </a:lnTo>
                  <a:lnTo>
                    <a:pt x="183" y="0"/>
                  </a:lnTo>
                  <a:lnTo>
                    <a:pt x="164" y="1"/>
                  </a:lnTo>
                  <a:lnTo>
                    <a:pt x="146" y="4"/>
                  </a:lnTo>
                  <a:lnTo>
                    <a:pt x="128" y="8"/>
                  </a:lnTo>
                  <a:lnTo>
                    <a:pt x="111" y="14"/>
                  </a:lnTo>
                  <a:lnTo>
                    <a:pt x="95" y="22"/>
                  </a:lnTo>
                  <a:lnTo>
                    <a:pt x="80" y="32"/>
                  </a:lnTo>
                  <a:lnTo>
                    <a:pt x="66" y="42"/>
                  </a:lnTo>
                  <a:lnTo>
                    <a:pt x="53" y="54"/>
                  </a:lnTo>
                  <a:lnTo>
                    <a:pt x="42" y="67"/>
                  </a:lnTo>
                  <a:lnTo>
                    <a:pt x="31" y="81"/>
                  </a:lnTo>
                  <a:lnTo>
                    <a:pt x="21" y="96"/>
                  </a:lnTo>
                  <a:lnTo>
                    <a:pt x="14" y="112"/>
                  </a:lnTo>
                  <a:lnTo>
                    <a:pt x="7" y="129"/>
                  </a:lnTo>
                  <a:lnTo>
                    <a:pt x="3" y="147"/>
                  </a:lnTo>
                  <a:lnTo>
                    <a:pt x="0" y="165"/>
                  </a:lnTo>
                  <a:lnTo>
                    <a:pt x="0" y="184"/>
                  </a:lnTo>
                  <a:lnTo>
                    <a:pt x="0" y="477"/>
                  </a:lnTo>
                  <a:lnTo>
                    <a:pt x="0" y="477"/>
                  </a:lnTo>
                  <a:lnTo>
                    <a:pt x="0" y="497"/>
                  </a:lnTo>
                  <a:lnTo>
                    <a:pt x="3" y="515"/>
                  </a:lnTo>
                  <a:lnTo>
                    <a:pt x="7" y="532"/>
                  </a:lnTo>
                  <a:lnTo>
                    <a:pt x="14" y="549"/>
                  </a:lnTo>
                  <a:lnTo>
                    <a:pt x="21" y="565"/>
                  </a:lnTo>
                  <a:lnTo>
                    <a:pt x="31" y="580"/>
                  </a:lnTo>
                  <a:lnTo>
                    <a:pt x="42" y="594"/>
                  </a:lnTo>
                  <a:lnTo>
                    <a:pt x="53" y="607"/>
                  </a:lnTo>
                  <a:lnTo>
                    <a:pt x="66" y="619"/>
                  </a:lnTo>
                  <a:lnTo>
                    <a:pt x="80" y="630"/>
                  </a:lnTo>
                  <a:lnTo>
                    <a:pt x="95" y="639"/>
                  </a:lnTo>
                  <a:lnTo>
                    <a:pt x="111" y="647"/>
                  </a:lnTo>
                  <a:lnTo>
                    <a:pt x="128" y="653"/>
                  </a:lnTo>
                  <a:lnTo>
                    <a:pt x="146" y="657"/>
                  </a:lnTo>
                  <a:lnTo>
                    <a:pt x="164" y="661"/>
                  </a:lnTo>
                  <a:lnTo>
                    <a:pt x="183" y="661"/>
                  </a:lnTo>
                  <a:lnTo>
                    <a:pt x="1146" y="661"/>
                  </a:lnTo>
                  <a:lnTo>
                    <a:pt x="1303" y="1444"/>
                  </a:lnTo>
                  <a:lnTo>
                    <a:pt x="1459" y="661"/>
                  </a:lnTo>
                  <a:lnTo>
                    <a:pt x="1675" y="661"/>
                  </a:lnTo>
                  <a:lnTo>
                    <a:pt x="1675" y="661"/>
                  </a:lnTo>
                  <a:lnTo>
                    <a:pt x="1695" y="661"/>
                  </a:lnTo>
                  <a:lnTo>
                    <a:pt x="1713" y="657"/>
                  </a:lnTo>
                  <a:lnTo>
                    <a:pt x="1730" y="653"/>
                  </a:lnTo>
                  <a:lnTo>
                    <a:pt x="1747" y="647"/>
                  </a:lnTo>
                  <a:lnTo>
                    <a:pt x="1763" y="639"/>
                  </a:lnTo>
                  <a:lnTo>
                    <a:pt x="1778" y="630"/>
                  </a:lnTo>
                  <a:lnTo>
                    <a:pt x="1792" y="619"/>
                  </a:lnTo>
                  <a:lnTo>
                    <a:pt x="1805" y="607"/>
                  </a:lnTo>
                  <a:lnTo>
                    <a:pt x="1817" y="594"/>
                  </a:lnTo>
                  <a:lnTo>
                    <a:pt x="1828" y="580"/>
                  </a:lnTo>
                  <a:lnTo>
                    <a:pt x="1837" y="565"/>
                  </a:lnTo>
                  <a:lnTo>
                    <a:pt x="1845" y="549"/>
                  </a:lnTo>
                  <a:lnTo>
                    <a:pt x="1851" y="532"/>
                  </a:lnTo>
                  <a:lnTo>
                    <a:pt x="1855" y="515"/>
                  </a:lnTo>
                  <a:lnTo>
                    <a:pt x="1859" y="497"/>
                  </a:lnTo>
                  <a:lnTo>
                    <a:pt x="1859" y="477"/>
                  </a:lnTo>
                  <a:lnTo>
                    <a:pt x="1859" y="184"/>
                  </a:lnTo>
                  <a:lnTo>
                    <a:pt x="1859" y="184"/>
                  </a:lnTo>
                  <a:lnTo>
                    <a:pt x="1859" y="165"/>
                  </a:lnTo>
                  <a:lnTo>
                    <a:pt x="1855" y="147"/>
                  </a:lnTo>
                  <a:lnTo>
                    <a:pt x="1851" y="129"/>
                  </a:lnTo>
                  <a:lnTo>
                    <a:pt x="1845" y="112"/>
                  </a:lnTo>
                  <a:lnTo>
                    <a:pt x="1837" y="96"/>
                  </a:lnTo>
                  <a:lnTo>
                    <a:pt x="1828" y="81"/>
                  </a:lnTo>
                  <a:lnTo>
                    <a:pt x="1817" y="67"/>
                  </a:lnTo>
                  <a:lnTo>
                    <a:pt x="1805" y="54"/>
                  </a:lnTo>
                  <a:lnTo>
                    <a:pt x="1792" y="42"/>
                  </a:lnTo>
                  <a:lnTo>
                    <a:pt x="1778" y="32"/>
                  </a:lnTo>
                  <a:lnTo>
                    <a:pt x="1763" y="22"/>
                  </a:lnTo>
                  <a:lnTo>
                    <a:pt x="1747" y="14"/>
                  </a:lnTo>
                  <a:lnTo>
                    <a:pt x="1730" y="8"/>
                  </a:lnTo>
                  <a:lnTo>
                    <a:pt x="1713" y="4"/>
                  </a:lnTo>
                  <a:lnTo>
                    <a:pt x="1695" y="1"/>
                  </a:lnTo>
                  <a:lnTo>
                    <a:pt x="1675" y="0"/>
                  </a:lnTo>
                  <a:lnTo>
                    <a:pt x="16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62" name="Grupa 161">
            <a:extLst>
              <a:ext uri="{FF2B5EF4-FFF2-40B4-BE49-F238E27FC236}">
                <a16:creationId xmlns:a16="http://schemas.microsoft.com/office/drawing/2014/main" id="{3BA90AAE-16C1-4047-8B4A-8FF9B52E3478}"/>
              </a:ext>
            </a:extLst>
          </p:cNvPr>
          <p:cNvGrpSpPr>
            <a:grpSpLocks noChangeAspect="1"/>
          </p:cNvGrpSpPr>
          <p:nvPr/>
        </p:nvGrpSpPr>
        <p:grpSpPr>
          <a:xfrm>
            <a:off x="7810608" y="4489572"/>
            <a:ext cx="265212" cy="232017"/>
            <a:chOff x="2663825" y="157163"/>
            <a:chExt cx="1243013" cy="1087437"/>
          </a:xfrm>
          <a:solidFill>
            <a:srgbClr val="CDCDCD"/>
          </a:solidFill>
        </p:grpSpPr>
        <p:sp>
          <p:nvSpPr>
            <p:cNvPr id="163" name="Freeform 21">
              <a:extLst>
                <a:ext uri="{FF2B5EF4-FFF2-40B4-BE49-F238E27FC236}">
                  <a16:creationId xmlns:a16="http://schemas.microsoft.com/office/drawing/2014/main" id="{9E4786CA-09D0-4566-B456-D2DE194DA37D}"/>
                </a:ext>
              </a:extLst>
            </p:cNvPr>
            <p:cNvSpPr>
              <a:spLocks/>
            </p:cNvSpPr>
            <p:nvPr/>
          </p:nvSpPr>
          <p:spPr bwMode="auto">
            <a:xfrm>
              <a:off x="3040063" y="157163"/>
              <a:ext cx="488950" cy="160338"/>
            </a:xfrm>
            <a:custGeom>
              <a:avLst/>
              <a:gdLst>
                <a:gd name="T0" fmla="*/ 144 w 1232"/>
                <a:gd name="T1" fmla="*/ 325 h 404"/>
                <a:gd name="T2" fmla="*/ 149 w 1232"/>
                <a:gd name="T3" fmla="*/ 304 h 404"/>
                <a:gd name="T4" fmla="*/ 161 w 1232"/>
                <a:gd name="T5" fmla="*/ 273 h 404"/>
                <a:gd name="T6" fmla="*/ 167 w 1232"/>
                <a:gd name="T7" fmla="*/ 263 h 404"/>
                <a:gd name="T8" fmla="*/ 187 w 1232"/>
                <a:gd name="T9" fmla="*/ 277 h 404"/>
                <a:gd name="T10" fmla="*/ 209 w 1232"/>
                <a:gd name="T11" fmla="*/ 287 h 404"/>
                <a:gd name="T12" fmla="*/ 233 w 1232"/>
                <a:gd name="T13" fmla="*/ 293 h 404"/>
                <a:gd name="T14" fmla="*/ 259 w 1232"/>
                <a:gd name="T15" fmla="*/ 295 h 404"/>
                <a:gd name="T16" fmla="*/ 983 w 1232"/>
                <a:gd name="T17" fmla="*/ 295 h 404"/>
                <a:gd name="T18" fmla="*/ 1006 w 1232"/>
                <a:gd name="T19" fmla="*/ 293 h 404"/>
                <a:gd name="T20" fmla="*/ 1028 w 1232"/>
                <a:gd name="T21" fmla="*/ 288 h 404"/>
                <a:gd name="T22" fmla="*/ 1049 w 1232"/>
                <a:gd name="T23" fmla="*/ 278 h 404"/>
                <a:gd name="T24" fmla="*/ 1069 w 1232"/>
                <a:gd name="T25" fmla="*/ 267 h 404"/>
                <a:gd name="T26" fmla="*/ 1074 w 1232"/>
                <a:gd name="T27" fmla="*/ 277 h 404"/>
                <a:gd name="T28" fmla="*/ 1085 w 1232"/>
                <a:gd name="T29" fmla="*/ 305 h 404"/>
                <a:gd name="T30" fmla="*/ 1107 w 1232"/>
                <a:gd name="T31" fmla="*/ 404 h 404"/>
                <a:gd name="T32" fmla="*/ 1206 w 1232"/>
                <a:gd name="T33" fmla="*/ 290 h 404"/>
                <a:gd name="T34" fmla="*/ 1200 w 1232"/>
                <a:gd name="T35" fmla="*/ 267 h 404"/>
                <a:gd name="T36" fmla="*/ 1185 w 1232"/>
                <a:gd name="T37" fmla="*/ 223 h 404"/>
                <a:gd name="T38" fmla="*/ 1165 w 1232"/>
                <a:gd name="T39" fmla="*/ 184 h 404"/>
                <a:gd name="T40" fmla="*/ 1142 w 1232"/>
                <a:gd name="T41" fmla="*/ 152 h 404"/>
                <a:gd name="T42" fmla="*/ 1128 w 1232"/>
                <a:gd name="T43" fmla="*/ 139 h 404"/>
                <a:gd name="T44" fmla="*/ 1125 w 1232"/>
                <a:gd name="T45" fmla="*/ 111 h 404"/>
                <a:gd name="T46" fmla="*/ 1115 w 1232"/>
                <a:gd name="T47" fmla="*/ 84 h 404"/>
                <a:gd name="T48" fmla="*/ 1101 w 1232"/>
                <a:gd name="T49" fmla="*/ 61 h 404"/>
                <a:gd name="T50" fmla="*/ 1084 w 1232"/>
                <a:gd name="T51" fmla="*/ 41 h 404"/>
                <a:gd name="T52" fmla="*/ 1062 w 1232"/>
                <a:gd name="T53" fmla="*/ 24 h 404"/>
                <a:gd name="T54" fmla="*/ 1038 w 1232"/>
                <a:gd name="T55" fmla="*/ 11 h 404"/>
                <a:gd name="T56" fmla="*/ 1011 w 1232"/>
                <a:gd name="T57" fmla="*/ 4 h 404"/>
                <a:gd name="T58" fmla="*/ 983 w 1232"/>
                <a:gd name="T59" fmla="*/ 0 h 404"/>
                <a:gd name="T60" fmla="*/ 259 w 1232"/>
                <a:gd name="T61" fmla="*/ 0 h 404"/>
                <a:gd name="T62" fmla="*/ 230 w 1232"/>
                <a:gd name="T63" fmla="*/ 4 h 404"/>
                <a:gd name="T64" fmla="*/ 204 w 1232"/>
                <a:gd name="T65" fmla="*/ 11 h 404"/>
                <a:gd name="T66" fmla="*/ 181 w 1232"/>
                <a:gd name="T67" fmla="*/ 22 h 404"/>
                <a:gd name="T68" fmla="*/ 160 w 1232"/>
                <a:gd name="T69" fmla="*/ 38 h 404"/>
                <a:gd name="T70" fmla="*/ 142 w 1232"/>
                <a:gd name="T71" fmla="*/ 58 h 404"/>
                <a:gd name="T72" fmla="*/ 129 w 1232"/>
                <a:gd name="T73" fmla="*/ 80 h 404"/>
                <a:gd name="T74" fmla="*/ 118 w 1232"/>
                <a:gd name="T75" fmla="*/ 105 h 404"/>
                <a:gd name="T76" fmla="*/ 113 w 1232"/>
                <a:gd name="T77" fmla="*/ 132 h 404"/>
                <a:gd name="T78" fmla="*/ 98 w 1232"/>
                <a:gd name="T79" fmla="*/ 146 h 404"/>
                <a:gd name="T80" fmla="*/ 72 w 1232"/>
                <a:gd name="T81" fmla="*/ 178 h 404"/>
                <a:gd name="T82" fmla="*/ 50 w 1232"/>
                <a:gd name="T83" fmla="*/ 218 h 404"/>
                <a:gd name="T84" fmla="*/ 34 w 1232"/>
                <a:gd name="T85" fmla="*/ 265 h 404"/>
                <a:gd name="T86" fmla="*/ 0 w 1232"/>
                <a:gd name="T87"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2" h="404">
                  <a:moveTo>
                    <a:pt x="125" y="404"/>
                  </a:moveTo>
                  <a:lnTo>
                    <a:pt x="144" y="325"/>
                  </a:lnTo>
                  <a:lnTo>
                    <a:pt x="144" y="325"/>
                  </a:lnTo>
                  <a:lnTo>
                    <a:pt x="149" y="304"/>
                  </a:lnTo>
                  <a:lnTo>
                    <a:pt x="155" y="287"/>
                  </a:lnTo>
                  <a:lnTo>
                    <a:pt x="161" y="273"/>
                  </a:lnTo>
                  <a:lnTo>
                    <a:pt x="167" y="263"/>
                  </a:lnTo>
                  <a:lnTo>
                    <a:pt x="167" y="263"/>
                  </a:lnTo>
                  <a:lnTo>
                    <a:pt x="177" y="269"/>
                  </a:lnTo>
                  <a:lnTo>
                    <a:pt x="187" y="277"/>
                  </a:lnTo>
                  <a:lnTo>
                    <a:pt x="198" y="282"/>
                  </a:lnTo>
                  <a:lnTo>
                    <a:pt x="209" y="287"/>
                  </a:lnTo>
                  <a:lnTo>
                    <a:pt x="222" y="290"/>
                  </a:lnTo>
                  <a:lnTo>
                    <a:pt x="233" y="293"/>
                  </a:lnTo>
                  <a:lnTo>
                    <a:pt x="245" y="294"/>
                  </a:lnTo>
                  <a:lnTo>
                    <a:pt x="259" y="295"/>
                  </a:lnTo>
                  <a:lnTo>
                    <a:pt x="983" y="295"/>
                  </a:lnTo>
                  <a:lnTo>
                    <a:pt x="983" y="295"/>
                  </a:lnTo>
                  <a:lnTo>
                    <a:pt x="995" y="294"/>
                  </a:lnTo>
                  <a:lnTo>
                    <a:pt x="1006" y="293"/>
                  </a:lnTo>
                  <a:lnTo>
                    <a:pt x="1017" y="290"/>
                  </a:lnTo>
                  <a:lnTo>
                    <a:pt x="1028" y="288"/>
                  </a:lnTo>
                  <a:lnTo>
                    <a:pt x="1039" y="283"/>
                  </a:lnTo>
                  <a:lnTo>
                    <a:pt x="1049" y="278"/>
                  </a:lnTo>
                  <a:lnTo>
                    <a:pt x="1059" y="273"/>
                  </a:lnTo>
                  <a:lnTo>
                    <a:pt x="1069" y="267"/>
                  </a:lnTo>
                  <a:lnTo>
                    <a:pt x="1069" y="267"/>
                  </a:lnTo>
                  <a:lnTo>
                    <a:pt x="1074" y="277"/>
                  </a:lnTo>
                  <a:lnTo>
                    <a:pt x="1080" y="290"/>
                  </a:lnTo>
                  <a:lnTo>
                    <a:pt x="1085" y="305"/>
                  </a:lnTo>
                  <a:lnTo>
                    <a:pt x="1090" y="325"/>
                  </a:lnTo>
                  <a:lnTo>
                    <a:pt x="1107" y="404"/>
                  </a:lnTo>
                  <a:lnTo>
                    <a:pt x="1232" y="404"/>
                  </a:lnTo>
                  <a:lnTo>
                    <a:pt x="1206" y="290"/>
                  </a:lnTo>
                  <a:lnTo>
                    <a:pt x="1206" y="290"/>
                  </a:lnTo>
                  <a:lnTo>
                    <a:pt x="1200" y="267"/>
                  </a:lnTo>
                  <a:lnTo>
                    <a:pt x="1194" y="244"/>
                  </a:lnTo>
                  <a:lnTo>
                    <a:pt x="1185" y="223"/>
                  </a:lnTo>
                  <a:lnTo>
                    <a:pt x="1177" y="203"/>
                  </a:lnTo>
                  <a:lnTo>
                    <a:pt x="1165" y="184"/>
                  </a:lnTo>
                  <a:lnTo>
                    <a:pt x="1154" y="168"/>
                  </a:lnTo>
                  <a:lnTo>
                    <a:pt x="1142" y="152"/>
                  </a:lnTo>
                  <a:lnTo>
                    <a:pt x="1128" y="139"/>
                  </a:lnTo>
                  <a:lnTo>
                    <a:pt x="1128" y="139"/>
                  </a:lnTo>
                  <a:lnTo>
                    <a:pt x="1127" y="125"/>
                  </a:lnTo>
                  <a:lnTo>
                    <a:pt x="1125" y="111"/>
                  </a:lnTo>
                  <a:lnTo>
                    <a:pt x="1120" y="98"/>
                  </a:lnTo>
                  <a:lnTo>
                    <a:pt x="1115" y="84"/>
                  </a:lnTo>
                  <a:lnTo>
                    <a:pt x="1109" y="73"/>
                  </a:lnTo>
                  <a:lnTo>
                    <a:pt x="1101" y="61"/>
                  </a:lnTo>
                  <a:lnTo>
                    <a:pt x="1093" y="51"/>
                  </a:lnTo>
                  <a:lnTo>
                    <a:pt x="1084" y="41"/>
                  </a:lnTo>
                  <a:lnTo>
                    <a:pt x="1073" y="32"/>
                  </a:lnTo>
                  <a:lnTo>
                    <a:pt x="1062" y="24"/>
                  </a:lnTo>
                  <a:lnTo>
                    <a:pt x="1051" y="17"/>
                  </a:lnTo>
                  <a:lnTo>
                    <a:pt x="1038" y="11"/>
                  </a:lnTo>
                  <a:lnTo>
                    <a:pt x="1025" y="6"/>
                  </a:lnTo>
                  <a:lnTo>
                    <a:pt x="1011" y="4"/>
                  </a:lnTo>
                  <a:lnTo>
                    <a:pt x="997" y="1"/>
                  </a:lnTo>
                  <a:lnTo>
                    <a:pt x="983" y="0"/>
                  </a:lnTo>
                  <a:lnTo>
                    <a:pt x="259" y="0"/>
                  </a:lnTo>
                  <a:lnTo>
                    <a:pt x="259" y="0"/>
                  </a:lnTo>
                  <a:lnTo>
                    <a:pt x="244" y="1"/>
                  </a:lnTo>
                  <a:lnTo>
                    <a:pt x="230" y="4"/>
                  </a:lnTo>
                  <a:lnTo>
                    <a:pt x="218" y="6"/>
                  </a:lnTo>
                  <a:lnTo>
                    <a:pt x="204" y="11"/>
                  </a:lnTo>
                  <a:lnTo>
                    <a:pt x="193" y="16"/>
                  </a:lnTo>
                  <a:lnTo>
                    <a:pt x="181" y="22"/>
                  </a:lnTo>
                  <a:lnTo>
                    <a:pt x="171" y="30"/>
                  </a:lnTo>
                  <a:lnTo>
                    <a:pt x="160" y="38"/>
                  </a:lnTo>
                  <a:lnTo>
                    <a:pt x="151" y="48"/>
                  </a:lnTo>
                  <a:lnTo>
                    <a:pt x="142" y="58"/>
                  </a:lnTo>
                  <a:lnTo>
                    <a:pt x="135" y="68"/>
                  </a:lnTo>
                  <a:lnTo>
                    <a:pt x="129" y="80"/>
                  </a:lnTo>
                  <a:lnTo>
                    <a:pt x="123" y="93"/>
                  </a:lnTo>
                  <a:lnTo>
                    <a:pt x="118" y="105"/>
                  </a:lnTo>
                  <a:lnTo>
                    <a:pt x="115" y="119"/>
                  </a:lnTo>
                  <a:lnTo>
                    <a:pt x="113" y="132"/>
                  </a:lnTo>
                  <a:lnTo>
                    <a:pt x="113" y="132"/>
                  </a:lnTo>
                  <a:lnTo>
                    <a:pt x="98" y="146"/>
                  </a:lnTo>
                  <a:lnTo>
                    <a:pt x="84" y="161"/>
                  </a:lnTo>
                  <a:lnTo>
                    <a:pt x="72" y="178"/>
                  </a:lnTo>
                  <a:lnTo>
                    <a:pt x="60" y="198"/>
                  </a:lnTo>
                  <a:lnTo>
                    <a:pt x="50" y="218"/>
                  </a:lnTo>
                  <a:lnTo>
                    <a:pt x="41" y="241"/>
                  </a:lnTo>
                  <a:lnTo>
                    <a:pt x="34" y="265"/>
                  </a:lnTo>
                  <a:lnTo>
                    <a:pt x="26" y="290"/>
                  </a:lnTo>
                  <a:lnTo>
                    <a:pt x="0" y="404"/>
                  </a:lnTo>
                  <a:lnTo>
                    <a:pt x="125" y="4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4" name="Freeform 22">
              <a:extLst>
                <a:ext uri="{FF2B5EF4-FFF2-40B4-BE49-F238E27FC236}">
                  <a16:creationId xmlns:a16="http://schemas.microsoft.com/office/drawing/2014/main" id="{09ED81D4-795A-490F-AC2C-70897AE15D17}"/>
                </a:ext>
              </a:extLst>
            </p:cNvPr>
            <p:cNvSpPr>
              <a:spLocks/>
            </p:cNvSpPr>
            <p:nvPr/>
          </p:nvSpPr>
          <p:spPr bwMode="auto">
            <a:xfrm>
              <a:off x="2673350" y="638175"/>
              <a:ext cx="1223963" cy="606425"/>
            </a:xfrm>
            <a:custGeom>
              <a:avLst/>
              <a:gdLst>
                <a:gd name="T0" fmla="*/ 1759 w 3080"/>
                <a:gd name="T1" fmla="*/ 411 h 1527"/>
                <a:gd name="T2" fmla="*/ 1698 w 3080"/>
                <a:gd name="T3" fmla="*/ 426 h 1527"/>
                <a:gd name="T4" fmla="*/ 1698 w 3080"/>
                <a:gd name="T5" fmla="*/ 495 h 1527"/>
                <a:gd name="T6" fmla="*/ 1694 w 3080"/>
                <a:gd name="T7" fmla="*/ 526 h 1527"/>
                <a:gd name="T8" fmla="*/ 1685 w 3080"/>
                <a:gd name="T9" fmla="*/ 556 h 1527"/>
                <a:gd name="T10" fmla="*/ 1670 w 3080"/>
                <a:gd name="T11" fmla="*/ 583 h 1527"/>
                <a:gd name="T12" fmla="*/ 1652 w 3080"/>
                <a:gd name="T13" fmla="*/ 607 h 1527"/>
                <a:gd name="T14" fmla="*/ 1628 w 3080"/>
                <a:gd name="T15" fmla="*/ 625 h 1527"/>
                <a:gd name="T16" fmla="*/ 1601 w 3080"/>
                <a:gd name="T17" fmla="*/ 640 h 1527"/>
                <a:gd name="T18" fmla="*/ 1573 w 3080"/>
                <a:gd name="T19" fmla="*/ 649 h 1527"/>
                <a:gd name="T20" fmla="*/ 1541 w 3080"/>
                <a:gd name="T21" fmla="*/ 652 h 1527"/>
                <a:gd name="T22" fmla="*/ 1525 w 3080"/>
                <a:gd name="T23" fmla="*/ 651 h 1527"/>
                <a:gd name="T24" fmla="*/ 1494 w 3080"/>
                <a:gd name="T25" fmla="*/ 645 h 1527"/>
                <a:gd name="T26" fmla="*/ 1465 w 3080"/>
                <a:gd name="T27" fmla="*/ 634 h 1527"/>
                <a:gd name="T28" fmla="*/ 1441 w 3080"/>
                <a:gd name="T29" fmla="*/ 616 h 1527"/>
                <a:gd name="T30" fmla="*/ 1420 w 3080"/>
                <a:gd name="T31" fmla="*/ 595 h 1527"/>
                <a:gd name="T32" fmla="*/ 1402 w 3080"/>
                <a:gd name="T33" fmla="*/ 569 h 1527"/>
                <a:gd name="T34" fmla="*/ 1391 w 3080"/>
                <a:gd name="T35" fmla="*/ 542 h 1527"/>
                <a:gd name="T36" fmla="*/ 1384 w 3080"/>
                <a:gd name="T37" fmla="*/ 511 h 1527"/>
                <a:gd name="T38" fmla="*/ 1384 w 3080"/>
                <a:gd name="T39" fmla="*/ 426 h 1527"/>
                <a:gd name="T40" fmla="*/ 1352 w 3080"/>
                <a:gd name="T41" fmla="*/ 420 h 1527"/>
                <a:gd name="T42" fmla="*/ 1322 w 3080"/>
                <a:gd name="T43" fmla="*/ 411 h 1527"/>
                <a:gd name="T44" fmla="*/ 227 w 3080"/>
                <a:gd name="T45" fmla="*/ 73 h 1527"/>
                <a:gd name="T46" fmla="*/ 23 w 3080"/>
                <a:gd name="T47" fmla="*/ 7 h 1527"/>
                <a:gd name="T48" fmla="*/ 0 w 3080"/>
                <a:gd name="T49" fmla="*/ 1312 h 1527"/>
                <a:gd name="T50" fmla="*/ 1 w 3080"/>
                <a:gd name="T51" fmla="*/ 1334 h 1527"/>
                <a:gd name="T52" fmla="*/ 10 w 3080"/>
                <a:gd name="T53" fmla="*/ 1376 h 1527"/>
                <a:gd name="T54" fmla="*/ 26 w 3080"/>
                <a:gd name="T55" fmla="*/ 1415 h 1527"/>
                <a:gd name="T56" fmla="*/ 49 w 3080"/>
                <a:gd name="T57" fmla="*/ 1449 h 1527"/>
                <a:gd name="T58" fmla="*/ 79 w 3080"/>
                <a:gd name="T59" fmla="*/ 1478 h 1527"/>
                <a:gd name="T60" fmla="*/ 112 w 3080"/>
                <a:gd name="T61" fmla="*/ 1501 h 1527"/>
                <a:gd name="T62" fmla="*/ 151 w 3080"/>
                <a:gd name="T63" fmla="*/ 1517 h 1527"/>
                <a:gd name="T64" fmla="*/ 193 w 3080"/>
                <a:gd name="T65" fmla="*/ 1526 h 1527"/>
                <a:gd name="T66" fmla="*/ 2866 w 3080"/>
                <a:gd name="T67" fmla="*/ 1527 h 1527"/>
                <a:gd name="T68" fmla="*/ 2889 w 3080"/>
                <a:gd name="T69" fmla="*/ 1526 h 1527"/>
                <a:gd name="T70" fmla="*/ 2931 w 3080"/>
                <a:gd name="T71" fmla="*/ 1517 h 1527"/>
                <a:gd name="T72" fmla="*/ 2969 w 3080"/>
                <a:gd name="T73" fmla="*/ 1501 h 1527"/>
                <a:gd name="T74" fmla="*/ 3002 w 3080"/>
                <a:gd name="T75" fmla="*/ 1478 h 1527"/>
                <a:gd name="T76" fmla="*/ 3032 w 3080"/>
                <a:gd name="T77" fmla="*/ 1449 h 1527"/>
                <a:gd name="T78" fmla="*/ 3054 w 3080"/>
                <a:gd name="T79" fmla="*/ 1415 h 1527"/>
                <a:gd name="T80" fmla="*/ 3070 w 3080"/>
                <a:gd name="T81" fmla="*/ 1376 h 1527"/>
                <a:gd name="T82" fmla="*/ 3079 w 3080"/>
                <a:gd name="T83" fmla="*/ 1334 h 1527"/>
                <a:gd name="T84" fmla="*/ 3080 w 3080"/>
                <a:gd name="T85" fmla="*/ 0 h 1527"/>
                <a:gd name="T86" fmla="*/ 3058 w 3080"/>
                <a:gd name="T87" fmla="*/ 7 h 1527"/>
                <a:gd name="T88" fmla="*/ 2854 w 3080"/>
                <a:gd name="T89" fmla="*/ 73 h 1527"/>
                <a:gd name="T90" fmla="*/ 1759 w 3080"/>
                <a:gd name="T91" fmla="*/ 411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80" h="1527">
                  <a:moveTo>
                    <a:pt x="1759" y="411"/>
                  </a:moveTo>
                  <a:lnTo>
                    <a:pt x="1759" y="411"/>
                  </a:lnTo>
                  <a:lnTo>
                    <a:pt x="1730" y="420"/>
                  </a:lnTo>
                  <a:lnTo>
                    <a:pt x="1698" y="426"/>
                  </a:lnTo>
                  <a:lnTo>
                    <a:pt x="1698" y="495"/>
                  </a:lnTo>
                  <a:lnTo>
                    <a:pt x="1698" y="495"/>
                  </a:lnTo>
                  <a:lnTo>
                    <a:pt x="1696" y="511"/>
                  </a:lnTo>
                  <a:lnTo>
                    <a:pt x="1694" y="526"/>
                  </a:lnTo>
                  <a:lnTo>
                    <a:pt x="1690" y="542"/>
                  </a:lnTo>
                  <a:lnTo>
                    <a:pt x="1685" y="556"/>
                  </a:lnTo>
                  <a:lnTo>
                    <a:pt x="1679" y="569"/>
                  </a:lnTo>
                  <a:lnTo>
                    <a:pt x="1670" y="583"/>
                  </a:lnTo>
                  <a:lnTo>
                    <a:pt x="1662" y="595"/>
                  </a:lnTo>
                  <a:lnTo>
                    <a:pt x="1652" y="607"/>
                  </a:lnTo>
                  <a:lnTo>
                    <a:pt x="1641" y="616"/>
                  </a:lnTo>
                  <a:lnTo>
                    <a:pt x="1628" y="625"/>
                  </a:lnTo>
                  <a:lnTo>
                    <a:pt x="1615" y="634"/>
                  </a:lnTo>
                  <a:lnTo>
                    <a:pt x="1601" y="640"/>
                  </a:lnTo>
                  <a:lnTo>
                    <a:pt x="1588" y="645"/>
                  </a:lnTo>
                  <a:lnTo>
                    <a:pt x="1573" y="649"/>
                  </a:lnTo>
                  <a:lnTo>
                    <a:pt x="1557" y="651"/>
                  </a:lnTo>
                  <a:lnTo>
                    <a:pt x="1541" y="652"/>
                  </a:lnTo>
                  <a:lnTo>
                    <a:pt x="1541" y="652"/>
                  </a:lnTo>
                  <a:lnTo>
                    <a:pt x="1525" y="651"/>
                  </a:lnTo>
                  <a:lnTo>
                    <a:pt x="1508" y="649"/>
                  </a:lnTo>
                  <a:lnTo>
                    <a:pt x="1494" y="645"/>
                  </a:lnTo>
                  <a:lnTo>
                    <a:pt x="1479" y="640"/>
                  </a:lnTo>
                  <a:lnTo>
                    <a:pt x="1465" y="634"/>
                  </a:lnTo>
                  <a:lnTo>
                    <a:pt x="1453" y="625"/>
                  </a:lnTo>
                  <a:lnTo>
                    <a:pt x="1441" y="616"/>
                  </a:lnTo>
                  <a:lnTo>
                    <a:pt x="1429" y="607"/>
                  </a:lnTo>
                  <a:lnTo>
                    <a:pt x="1420" y="595"/>
                  </a:lnTo>
                  <a:lnTo>
                    <a:pt x="1411" y="583"/>
                  </a:lnTo>
                  <a:lnTo>
                    <a:pt x="1402" y="569"/>
                  </a:lnTo>
                  <a:lnTo>
                    <a:pt x="1396" y="556"/>
                  </a:lnTo>
                  <a:lnTo>
                    <a:pt x="1391" y="542"/>
                  </a:lnTo>
                  <a:lnTo>
                    <a:pt x="1386" y="526"/>
                  </a:lnTo>
                  <a:lnTo>
                    <a:pt x="1384" y="511"/>
                  </a:lnTo>
                  <a:lnTo>
                    <a:pt x="1384" y="495"/>
                  </a:lnTo>
                  <a:lnTo>
                    <a:pt x="1384" y="426"/>
                  </a:lnTo>
                  <a:lnTo>
                    <a:pt x="1384" y="426"/>
                  </a:lnTo>
                  <a:lnTo>
                    <a:pt x="1352" y="420"/>
                  </a:lnTo>
                  <a:lnTo>
                    <a:pt x="1322" y="411"/>
                  </a:lnTo>
                  <a:lnTo>
                    <a:pt x="1322" y="411"/>
                  </a:lnTo>
                  <a:lnTo>
                    <a:pt x="679" y="214"/>
                  </a:lnTo>
                  <a:lnTo>
                    <a:pt x="227" y="73"/>
                  </a:lnTo>
                  <a:lnTo>
                    <a:pt x="72" y="23"/>
                  </a:lnTo>
                  <a:lnTo>
                    <a:pt x="23" y="7"/>
                  </a:lnTo>
                  <a:lnTo>
                    <a:pt x="0" y="0"/>
                  </a:lnTo>
                  <a:lnTo>
                    <a:pt x="0" y="1312"/>
                  </a:lnTo>
                  <a:lnTo>
                    <a:pt x="0" y="1312"/>
                  </a:lnTo>
                  <a:lnTo>
                    <a:pt x="1" y="1334"/>
                  </a:lnTo>
                  <a:lnTo>
                    <a:pt x="5" y="1355"/>
                  </a:lnTo>
                  <a:lnTo>
                    <a:pt x="10" y="1376"/>
                  </a:lnTo>
                  <a:lnTo>
                    <a:pt x="17" y="1396"/>
                  </a:lnTo>
                  <a:lnTo>
                    <a:pt x="26" y="1415"/>
                  </a:lnTo>
                  <a:lnTo>
                    <a:pt x="37" y="1432"/>
                  </a:lnTo>
                  <a:lnTo>
                    <a:pt x="49" y="1449"/>
                  </a:lnTo>
                  <a:lnTo>
                    <a:pt x="63" y="1464"/>
                  </a:lnTo>
                  <a:lnTo>
                    <a:pt x="79" y="1478"/>
                  </a:lnTo>
                  <a:lnTo>
                    <a:pt x="95" y="1490"/>
                  </a:lnTo>
                  <a:lnTo>
                    <a:pt x="112" y="1501"/>
                  </a:lnTo>
                  <a:lnTo>
                    <a:pt x="131" y="1510"/>
                  </a:lnTo>
                  <a:lnTo>
                    <a:pt x="151" y="1517"/>
                  </a:lnTo>
                  <a:lnTo>
                    <a:pt x="172" y="1522"/>
                  </a:lnTo>
                  <a:lnTo>
                    <a:pt x="193" y="1526"/>
                  </a:lnTo>
                  <a:lnTo>
                    <a:pt x="215" y="1527"/>
                  </a:lnTo>
                  <a:lnTo>
                    <a:pt x="2866" y="1527"/>
                  </a:lnTo>
                  <a:lnTo>
                    <a:pt x="2866" y="1527"/>
                  </a:lnTo>
                  <a:lnTo>
                    <a:pt x="2889" y="1526"/>
                  </a:lnTo>
                  <a:lnTo>
                    <a:pt x="2910" y="1522"/>
                  </a:lnTo>
                  <a:lnTo>
                    <a:pt x="2931" y="1517"/>
                  </a:lnTo>
                  <a:lnTo>
                    <a:pt x="2949" y="1510"/>
                  </a:lnTo>
                  <a:lnTo>
                    <a:pt x="2969" y="1501"/>
                  </a:lnTo>
                  <a:lnTo>
                    <a:pt x="2986" y="1490"/>
                  </a:lnTo>
                  <a:lnTo>
                    <a:pt x="3002" y="1478"/>
                  </a:lnTo>
                  <a:lnTo>
                    <a:pt x="3017" y="1464"/>
                  </a:lnTo>
                  <a:lnTo>
                    <a:pt x="3032" y="1449"/>
                  </a:lnTo>
                  <a:lnTo>
                    <a:pt x="3044" y="1432"/>
                  </a:lnTo>
                  <a:lnTo>
                    <a:pt x="3054" y="1415"/>
                  </a:lnTo>
                  <a:lnTo>
                    <a:pt x="3064" y="1396"/>
                  </a:lnTo>
                  <a:lnTo>
                    <a:pt x="3070" y="1376"/>
                  </a:lnTo>
                  <a:lnTo>
                    <a:pt x="3076" y="1355"/>
                  </a:lnTo>
                  <a:lnTo>
                    <a:pt x="3079" y="1334"/>
                  </a:lnTo>
                  <a:lnTo>
                    <a:pt x="3080" y="1312"/>
                  </a:lnTo>
                  <a:lnTo>
                    <a:pt x="3080" y="0"/>
                  </a:lnTo>
                  <a:lnTo>
                    <a:pt x="3080" y="0"/>
                  </a:lnTo>
                  <a:lnTo>
                    <a:pt x="3058" y="7"/>
                  </a:lnTo>
                  <a:lnTo>
                    <a:pt x="3010" y="23"/>
                  </a:lnTo>
                  <a:lnTo>
                    <a:pt x="2854" y="73"/>
                  </a:lnTo>
                  <a:lnTo>
                    <a:pt x="2402" y="214"/>
                  </a:lnTo>
                  <a:lnTo>
                    <a:pt x="1759" y="411"/>
                  </a:lnTo>
                  <a:lnTo>
                    <a:pt x="1759"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5" name="Freeform 55">
              <a:extLst>
                <a:ext uri="{FF2B5EF4-FFF2-40B4-BE49-F238E27FC236}">
                  <a16:creationId xmlns:a16="http://schemas.microsoft.com/office/drawing/2014/main" id="{64B1772E-315E-456A-A3DD-5C86912BA530}"/>
                </a:ext>
              </a:extLst>
            </p:cNvPr>
            <p:cNvSpPr>
              <a:spLocks/>
            </p:cNvSpPr>
            <p:nvPr/>
          </p:nvSpPr>
          <p:spPr bwMode="auto">
            <a:xfrm>
              <a:off x="2663825" y="347663"/>
              <a:ext cx="1243013" cy="422275"/>
            </a:xfrm>
            <a:custGeom>
              <a:avLst/>
              <a:gdLst>
                <a:gd name="T0" fmla="*/ 214 w 3133"/>
                <a:gd name="T1" fmla="*/ 0 h 1063"/>
                <a:gd name="T2" fmla="*/ 191 w 3133"/>
                <a:gd name="T3" fmla="*/ 1 h 1063"/>
                <a:gd name="T4" fmla="*/ 151 w 3133"/>
                <a:gd name="T5" fmla="*/ 10 h 1063"/>
                <a:gd name="T6" fmla="*/ 112 w 3133"/>
                <a:gd name="T7" fmla="*/ 26 h 1063"/>
                <a:gd name="T8" fmla="*/ 78 w 3133"/>
                <a:gd name="T9" fmla="*/ 50 h 1063"/>
                <a:gd name="T10" fmla="*/ 49 w 3133"/>
                <a:gd name="T11" fmla="*/ 78 h 1063"/>
                <a:gd name="T12" fmla="*/ 26 w 3133"/>
                <a:gd name="T13" fmla="*/ 113 h 1063"/>
                <a:gd name="T14" fmla="*/ 10 w 3133"/>
                <a:gd name="T15" fmla="*/ 151 h 1063"/>
                <a:gd name="T16" fmla="*/ 1 w 3133"/>
                <a:gd name="T17" fmla="*/ 192 h 1063"/>
                <a:gd name="T18" fmla="*/ 0 w 3133"/>
                <a:gd name="T19" fmla="*/ 464 h 1063"/>
                <a:gd name="T20" fmla="*/ 0 w 3133"/>
                <a:gd name="T21" fmla="*/ 510 h 1063"/>
                <a:gd name="T22" fmla="*/ 5 w 3133"/>
                <a:gd name="T23" fmla="*/ 585 h 1063"/>
                <a:gd name="T24" fmla="*/ 11 w 3133"/>
                <a:gd name="T25" fmla="*/ 612 h 1063"/>
                <a:gd name="T26" fmla="*/ 22 w 3133"/>
                <a:gd name="T27" fmla="*/ 622 h 1063"/>
                <a:gd name="T28" fmla="*/ 37 w 3133"/>
                <a:gd name="T29" fmla="*/ 632 h 1063"/>
                <a:gd name="T30" fmla="*/ 74 w 3133"/>
                <a:gd name="T31" fmla="*/ 649 h 1063"/>
                <a:gd name="T32" fmla="*/ 153 w 3133"/>
                <a:gd name="T33" fmla="*/ 676 h 1063"/>
                <a:gd name="T34" fmla="*/ 1376 w 3133"/>
                <a:gd name="T35" fmla="*/ 1054 h 1063"/>
                <a:gd name="T36" fmla="*/ 1392 w 3133"/>
                <a:gd name="T37" fmla="*/ 1058 h 1063"/>
                <a:gd name="T38" fmla="*/ 1410 w 3133"/>
                <a:gd name="T39" fmla="*/ 1026 h 1063"/>
                <a:gd name="T40" fmla="*/ 1410 w 3133"/>
                <a:gd name="T41" fmla="*/ 1010 h 1063"/>
                <a:gd name="T42" fmla="*/ 1417 w 3133"/>
                <a:gd name="T43" fmla="*/ 979 h 1063"/>
                <a:gd name="T44" fmla="*/ 1428 w 3133"/>
                <a:gd name="T45" fmla="*/ 950 h 1063"/>
                <a:gd name="T46" fmla="*/ 1446 w 3133"/>
                <a:gd name="T47" fmla="*/ 926 h 1063"/>
                <a:gd name="T48" fmla="*/ 1467 w 3133"/>
                <a:gd name="T49" fmla="*/ 905 h 1063"/>
                <a:gd name="T50" fmla="*/ 1491 w 3133"/>
                <a:gd name="T51" fmla="*/ 887 h 1063"/>
                <a:gd name="T52" fmla="*/ 1520 w 3133"/>
                <a:gd name="T53" fmla="*/ 876 h 1063"/>
                <a:gd name="T54" fmla="*/ 1551 w 3133"/>
                <a:gd name="T55" fmla="*/ 870 h 1063"/>
                <a:gd name="T56" fmla="*/ 1567 w 3133"/>
                <a:gd name="T57" fmla="*/ 869 h 1063"/>
                <a:gd name="T58" fmla="*/ 1599 w 3133"/>
                <a:gd name="T59" fmla="*/ 871 h 1063"/>
                <a:gd name="T60" fmla="*/ 1627 w 3133"/>
                <a:gd name="T61" fmla="*/ 881 h 1063"/>
                <a:gd name="T62" fmla="*/ 1654 w 3133"/>
                <a:gd name="T63" fmla="*/ 896 h 1063"/>
                <a:gd name="T64" fmla="*/ 1678 w 3133"/>
                <a:gd name="T65" fmla="*/ 915 h 1063"/>
                <a:gd name="T66" fmla="*/ 1696 w 3133"/>
                <a:gd name="T67" fmla="*/ 938 h 1063"/>
                <a:gd name="T68" fmla="*/ 1711 w 3133"/>
                <a:gd name="T69" fmla="*/ 965 h 1063"/>
                <a:gd name="T70" fmla="*/ 1720 w 3133"/>
                <a:gd name="T71" fmla="*/ 994 h 1063"/>
                <a:gd name="T72" fmla="*/ 1724 w 3133"/>
                <a:gd name="T73" fmla="*/ 1026 h 1063"/>
                <a:gd name="T74" fmla="*/ 1724 w 3133"/>
                <a:gd name="T75" fmla="*/ 1063 h 1063"/>
                <a:gd name="T76" fmla="*/ 1757 w 3133"/>
                <a:gd name="T77" fmla="*/ 1054 h 1063"/>
                <a:gd name="T78" fmla="*/ 2915 w 3133"/>
                <a:gd name="T79" fmla="*/ 696 h 1063"/>
                <a:gd name="T80" fmla="*/ 3036 w 3133"/>
                <a:gd name="T81" fmla="*/ 658 h 1063"/>
                <a:gd name="T82" fmla="*/ 3079 w 3133"/>
                <a:gd name="T83" fmla="*/ 640 h 1063"/>
                <a:gd name="T84" fmla="*/ 3111 w 3133"/>
                <a:gd name="T85" fmla="*/ 622 h 1063"/>
                <a:gd name="T86" fmla="*/ 3122 w 3133"/>
                <a:gd name="T87" fmla="*/ 612 h 1063"/>
                <a:gd name="T88" fmla="*/ 3125 w 3133"/>
                <a:gd name="T89" fmla="*/ 598 h 1063"/>
                <a:gd name="T90" fmla="*/ 3131 w 3133"/>
                <a:gd name="T91" fmla="*/ 550 h 1063"/>
                <a:gd name="T92" fmla="*/ 3133 w 3133"/>
                <a:gd name="T93" fmla="*/ 464 h 1063"/>
                <a:gd name="T94" fmla="*/ 3133 w 3133"/>
                <a:gd name="T95" fmla="*/ 214 h 1063"/>
                <a:gd name="T96" fmla="*/ 3128 w 3133"/>
                <a:gd name="T97" fmla="*/ 171 h 1063"/>
                <a:gd name="T98" fmla="*/ 3116 w 3133"/>
                <a:gd name="T99" fmla="*/ 131 h 1063"/>
                <a:gd name="T100" fmla="*/ 3096 w 3133"/>
                <a:gd name="T101" fmla="*/ 94 h 1063"/>
                <a:gd name="T102" fmla="*/ 3070 w 3133"/>
                <a:gd name="T103" fmla="*/ 63 h 1063"/>
                <a:gd name="T104" fmla="*/ 3038 w 3133"/>
                <a:gd name="T105" fmla="*/ 37 h 1063"/>
                <a:gd name="T106" fmla="*/ 3002 w 3133"/>
                <a:gd name="T107" fmla="*/ 18 h 1063"/>
                <a:gd name="T108" fmla="*/ 2963 w 3133"/>
                <a:gd name="T109" fmla="*/ 4 h 1063"/>
                <a:gd name="T110" fmla="*/ 2920 w 3133"/>
                <a:gd name="T111" fmla="*/ 0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3" h="1063">
                  <a:moveTo>
                    <a:pt x="2920" y="0"/>
                  </a:moveTo>
                  <a:lnTo>
                    <a:pt x="214" y="0"/>
                  </a:lnTo>
                  <a:lnTo>
                    <a:pt x="214" y="0"/>
                  </a:lnTo>
                  <a:lnTo>
                    <a:pt x="191" y="1"/>
                  </a:lnTo>
                  <a:lnTo>
                    <a:pt x="170" y="4"/>
                  </a:lnTo>
                  <a:lnTo>
                    <a:pt x="151" y="10"/>
                  </a:lnTo>
                  <a:lnTo>
                    <a:pt x="131" y="18"/>
                  </a:lnTo>
                  <a:lnTo>
                    <a:pt x="112" y="26"/>
                  </a:lnTo>
                  <a:lnTo>
                    <a:pt x="94" y="37"/>
                  </a:lnTo>
                  <a:lnTo>
                    <a:pt x="78" y="50"/>
                  </a:lnTo>
                  <a:lnTo>
                    <a:pt x="63" y="63"/>
                  </a:lnTo>
                  <a:lnTo>
                    <a:pt x="49" y="78"/>
                  </a:lnTo>
                  <a:lnTo>
                    <a:pt x="37" y="94"/>
                  </a:lnTo>
                  <a:lnTo>
                    <a:pt x="26" y="113"/>
                  </a:lnTo>
                  <a:lnTo>
                    <a:pt x="17" y="131"/>
                  </a:lnTo>
                  <a:lnTo>
                    <a:pt x="10" y="151"/>
                  </a:lnTo>
                  <a:lnTo>
                    <a:pt x="4" y="171"/>
                  </a:lnTo>
                  <a:lnTo>
                    <a:pt x="1" y="192"/>
                  </a:lnTo>
                  <a:lnTo>
                    <a:pt x="0" y="214"/>
                  </a:lnTo>
                  <a:lnTo>
                    <a:pt x="0" y="464"/>
                  </a:lnTo>
                  <a:lnTo>
                    <a:pt x="0" y="464"/>
                  </a:lnTo>
                  <a:lnTo>
                    <a:pt x="0" y="510"/>
                  </a:lnTo>
                  <a:lnTo>
                    <a:pt x="2" y="550"/>
                  </a:lnTo>
                  <a:lnTo>
                    <a:pt x="5" y="585"/>
                  </a:lnTo>
                  <a:lnTo>
                    <a:pt x="7" y="598"/>
                  </a:lnTo>
                  <a:lnTo>
                    <a:pt x="11" y="612"/>
                  </a:lnTo>
                  <a:lnTo>
                    <a:pt x="11" y="612"/>
                  </a:lnTo>
                  <a:lnTo>
                    <a:pt x="22" y="622"/>
                  </a:lnTo>
                  <a:lnTo>
                    <a:pt x="22" y="622"/>
                  </a:lnTo>
                  <a:lnTo>
                    <a:pt x="37" y="632"/>
                  </a:lnTo>
                  <a:lnTo>
                    <a:pt x="54" y="640"/>
                  </a:lnTo>
                  <a:lnTo>
                    <a:pt x="74" y="649"/>
                  </a:lnTo>
                  <a:lnTo>
                    <a:pt x="98" y="658"/>
                  </a:lnTo>
                  <a:lnTo>
                    <a:pt x="153" y="676"/>
                  </a:lnTo>
                  <a:lnTo>
                    <a:pt x="219" y="696"/>
                  </a:lnTo>
                  <a:lnTo>
                    <a:pt x="1376" y="1054"/>
                  </a:lnTo>
                  <a:lnTo>
                    <a:pt x="1376" y="1054"/>
                  </a:lnTo>
                  <a:lnTo>
                    <a:pt x="1392" y="1058"/>
                  </a:lnTo>
                  <a:lnTo>
                    <a:pt x="1410" y="1062"/>
                  </a:lnTo>
                  <a:lnTo>
                    <a:pt x="1410" y="1026"/>
                  </a:lnTo>
                  <a:lnTo>
                    <a:pt x="1410" y="1026"/>
                  </a:lnTo>
                  <a:lnTo>
                    <a:pt x="1410" y="1010"/>
                  </a:lnTo>
                  <a:lnTo>
                    <a:pt x="1412" y="994"/>
                  </a:lnTo>
                  <a:lnTo>
                    <a:pt x="1417" y="979"/>
                  </a:lnTo>
                  <a:lnTo>
                    <a:pt x="1422" y="965"/>
                  </a:lnTo>
                  <a:lnTo>
                    <a:pt x="1428" y="950"/>
                  </a:lnTo>
                  <a:lnTo>
                    <a:pt x="1437" y="938"/>
                  </a:lnTo>
                  <a:lnTo>
                    <a:pt x="1446" y="926"/>
                  </a:lnTo>
                  <a:lnTo>
                    <a:pt x="1455" y="915"/>
                  </a:lnTo>
                  <a:lnTo>
                    <a:pt x="1467" y="905"/>
                  </a:lnTo>
                  <a:lnTo>
                    <a:pt x="1479" y="896"/>
                  </a:lnTo>
                  <a:lnTo>
                    <a:pt x="1491" y="887"/>
                  </a:lnTo>
                  <a:lnTo>
                    <a:pt x="1505" y="881"/>
                  </a:lnTo>
                  <a:lnTo>
                    <a:pt x="1520" y="876"/>
                  </a:lnTo>
                  <a:lnTo>
                    <a:pt x="1534" y="871"/>
                  </a:lnTo>
                  <a:lnTo>
                    <a:pt x="1551" y="870"/>
                  </a:lnTo>
                  <a:lnTo>
                    <a:pt x="1567" y="869"/>
                  </a:lnTo>
                  <a:lnTo>
                    <a:pt x="1567" y="869"/>
                  </a:lnTo>
                  <a:lnTo>
                    <a:pt x="1583" y="870"/>
                  </a:lnTo>
                  <a:lnTo>
                    <a:pt x="1599" y="871"/>
                  </a:lnTo>
                  <a:lnTo>
                    <a:pt x="1614" y="876"/>
                  </a:lnTo>
                  <a:lnTo>
                    <a:pt x="1627" y="881"/>
                  </a:lnTo>
                  <a:lnTo>
                    <a:pt x="1641" y="887"/>
                  </a:lnTo>
                  <a:lnTo>
                    <a:pt x="1654" y="896"/>
                  </a:lnTo>
                  <a:lnTo>
                    <a:pt x="1667" y="905"/>
                  </a:lnTo>
                  <a:lnTo>
                    <a:pt x="1678" y="915"/>
                  </a:lnTo>
                  <a:lnTo>
                    <a:pt x="1688" y="926"/>
                  </a:lnTo>
                  <a:lnTo>
                    <a:pt x="1696" y="938"/>
                  </a:lnTo>
                  <a:lnTo>
                    <a:pt x="1705" y="950"/>
                  </a:lnTo>
                  <a:lnTo>
                    <a:pt x="1711" y="965"/>
                  </a:lnTo>
                  <a:lnTo>
                    <a:pt x="1716" y="979"/>
                  </a:lnTo>
                  <a:lnTo>
                    <a:pt x="1720" y="994"/>
                  </a:lnTo>
                  <a:lnTo>
                    <a:pt x="1722" y="1010"/>
                  </a:lnTo>
                  <a:lnTo>
                    <a:pt x="1724" y="1026"/>
                  </a:lnTo>
                  <a:lnTo>
                    <a:pt x="1724" y="1063"/>
                  </a:lnTo>
                  <a:lnTo>
                    <a:pt x="1724" y="1063"/>
                  </a:lnTo>
                  <a:lnTo>
                    <a:pt x="1741" y="1058"/>
                  </a:lnTo>
                  <a:lnTo>
                    <a:pt x="1757" y="1054"/>
                  </a:lnTo>
                  <a:lnTo>
                    <a:pt x="2915" y="696"/>
                  </a:lnTo>
                  <a:lnTo>
                    <a:pt x="2915" y="696"/>
                  </a:lnTo>
                  <a:lnTo>
                    <a:pt x="2980" y="676"/>
                  </a:lnTo>
                  <a:lnTo>
                    <a:pt x="3036" y="658"/>
                  </a:lnTo>
                  <a:lnTo>
                    <a:pt x="3058" y="649"/>
                  </a:lnTo>
                  <a:lnTo>
                    <a:pt x="3079" y="640"/>
                  </a:lnTo>
                  <a:lnTo>
                    <a:pt x="3096" y="632"/>
                  </a:lnTo>
                  <a:lnTo>
                    <a:pt x="3111" y="622"/>
                  </a:lnTo>
                  <a:lnTo>
                    <a:pt x="3111" y="622"/>
                  </a:lnTo>
                  <a:lnTo>
                    <a:pt x="3122" y="612"/>
                  </a:lnTo>
                  <a:lnTo>
                    <a:pt x="3122" y="612"/>
                  </a:lnTo>
                  <a:lnTo>
                    <a:pt x="3125" y="598"/>
                  </a:lnTo>
                  <a:lnTo>
                    <a:pt x="3127" y="583"/>
                  </a:lnTo>
                  <a:lnTo>
                    <a:pt x="3131" y="550"/>
                  </a:lnTo>
                  <a:lnTo>
                    <a:pt x="3133" y="510"/>
                  </a:lnTo>
                  <a:lnTo>
                    <a:pt x="3133" y="464"/>
                  </a:lnTo>
                  <a:lnTo>
                    <a:pt x="3133" y="214"/>
                  </a:lnTo>
                  <a:lnTo>
                    <a:pt x="3133" y="214"/>
                  </a:lnTo>
                  <a:lnTo>
                    <a:pt x="3132" y="192"/>
                  </a:lnTo>
                  <a:lnTo>
                    <a:pt x="3128" y="171"/>
                  </a:lnTo>
                  <a:lnTo>
                    <a:pt x="3123" y="151"/>
                  </a:lnTo>
                  <a:lnTo>
                    <a:pt x="3116" y="131"/>
                  </a:lnTo>
                  <a:lnTo>
                    <a:pt x="3107" y="113"/>
                  </a:lnTo>
                  <a:lnTo>
                    <a:pt x="3096" y="94"/>
                  </a:lnTo>
                  <a:lnTo>
                    <a:pt x="3084" y="78"/>
                  </a:lnTo>
                  <a:lnTo>
                    <a:pt x="3070" y="63"/>
                  </a:lnTo>
                  <a:lnTo>
                    <a:pt x="3055" y="50"/>
                  </a:lnTo>
                  <a:lnTo>
                    <a:pt x="3038" y="37"/>
                  </a:lnTo>
                  <a:lnTo>
                    <a:pt x="3021" y="26"/>
                  </a:lnTo>
                  <a:lnTo>
                    <a:pt x="3002" y="18"/>
                  </a:lnTo>
                  <a:lnTo>
                    <a:pt x="2983" y="10"/>
                  </a:lnTo>
                  <a:lnTo>
                    <a:pt x="2963" y="4"/>
                  </a:lnTo>
                  <a:lnTo>
                    <a:pt x="2941" y="1"/>
                  </a:lnTo>
                  <a:lnTo>
                    <a:pt x="2920" y="0"/>
                  </a:lnTo>
                  <a:lnTo>
                    <a:pt x="29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66" name="Grafika 165" descr="Czapka ukończenia szkoły">
            <a:extLst>
              <a:ext uri="{FF2B5EF4-FFF2-40B4-BE49-F238E27FC236}">
                <a16:creationId xmlns:a16="http://schemas.microsoft.com/office/drawing/2014/main" id="{C390B88F-9DEB-4A36-B0C3-6011EE23A94E}"/>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546381" y="4448770"/>
            <a:ext cx="348026" cy="348026"/>
          </a:xfrm>
          <a:prstGeom prst="rect">
            <a:avLst/>
          </a:prstGeom>
        </p:spPr>
      </p:pic>
      <p:grpSp>
        <p:nvGrpSpPr>
          <p:cNvPr id="167" name="Grupa 166">
            <a:extLst>
              <a:ext uri="{FF2B5EF4-FFF2-40B4-BE49-F238E27FC236}">
                <a16:creationId xmlns:a16="http://schemas.microsoft.com/office/drawing/2014/main" id="{7C05DFB8-0FF1-45C6-93FB-1F9BDD0292E1}"/>
              </a:ext>
            </a:extLst>
          </p:cNvPr>
          <p:cNvGrpSpPr>
            <a:grpSpLocks noChangeAspect="1"/>
          </p:cNvGrpSpPr>
          <p:nvPr/>
        </p:nvGrpSpPr>
        <p:grpSpPr>
          <a:xfrm>
            <a:off x="4487995" y="4496897"/>
            <a:ext cx="281596" cy="232017"/>
            <a:chOff x="2603500" y="5721350"/>
            <a:chExt cx="1379538" cy="1136650"/>
          </a:xfrm>
          <a:solidFill>
            <a:srgbClr val="CDCDCD"/>
          </a:solidFill>
        </p:grpSpPr>
        <p:sp>
          <p:nvSpPr>
            <p:cNvPr id="168" name="Freeform 37">
              <a:extLst>
                <a:ext uri="{FF2B5EF4-FFF2-40B4-BE49-F238E27FC236}">
                  <a16:creationId xmlns:a16="http://schemas.microsoft.com/office/drawing/2014/main" id="{341AA1D8-7810-4B16-81A1-501CFD44B317}"/>
                </a:ext>
              </a:extLst>
            </p:cNvPr>
            <p:cNvSpPr>
              <a:spLocks/>
            </p:cNvSpPr>
            <p:nvPr/>
          </p:nvSpPr>
          <p:spPr bwMode="auto">
            <a:xfrm>
              <a:off x="2854325" y="6429375"/>
              <a:ext cx="417513" cy="428625"/>
            </a:xfrm>
            <a:custGeom>
              <a:avLst/>
              <a:gdLst>
                <a:gd name="T0" fmla="*/ 807 w 1049"/>
                <a:gd name="T1" fmla="*/ 23 h 1081"/>
                <a:gd name="T2" fmla="*/ 636 w 1049"/>
                <a:gd name="T3" fmla="*/ 0 h 1081"/>
                <a:gd name="T4" fmla="*/ 615 w 1049"/>
                <a:gd name="T5" fmla="*/ 14 h 1081"/>
                <a:gd name="T6" fmla="*/ 568 w 1049"/>
                <a:gd name="T7" fmla="*/ 36 h 1081"/>
                <a:gd name="T8" fmla="*/ 520 w 1049"/>
                <a:gd name="T9" fmla="*/ 51 h 1081"/>
                <a:gd name="T10" fmla="*/ 469 w 1049"/>
                <a:gd name="T11" fmla="*/ 59 h 1081"/>
                <a:gd name="T12" fmla="*/ 0 w 1049"/>
                <a:gd name="T13" fmla="*/ 59 h 1081"/>
                <a:gd name="T14" fmla="*/ 17 w 1049"/>
                <a:gd name="T15" fmla="*/ 89 h 1081"/>
                <a:gd name="T16" fmla="*/ 48 w 1049"/>
                <a:gd name="T17" fmla="*/ 151 h 1081"/>
                <a:gd name="T18" fmla="*/ 76 w 1049"/>
                <a:gd name="T19" fmla="*/ 215 h 1081"/>
                <a:gd name="T20" fmla="*/ 102 w 1049"/>
                <a:gd name="T21" fmla="*/ 284 h 1081"/>
                <a:gd name="T22" fmla="*/ 125 w 1049"/>
                <a:gd name="T23" fmla="*/ 356 h 1081"/>
                <a:gd name="T24" fmla="*/ 142 w 1049"/>
                <a:gd name="T25" fmla="*/ 432 h 1081"/>
                <a:gd name="T26" fmla="*/ 154 w 1049"/>
                <a:gd name="T27" fmla="*/ 513 h 1081"/>
                <a:gd name="T28" fmla="*/ 160 w 1049"/>
                <a:gd name="T29" fmla="*/ 597 h 1081"/>
                <a:gd name="T30" fmla="*/ 162 w 1049"/>
                <a:gd name="T31" fmla="*/ 641 h 1081"/>
                <a:gd name="T32" fmla="*/ 159 w 1049"/>
                <a:gd name="T33" fmla="*/ 717 h 1081"/>
                <a:gd name="T34" fmla="*/ 147 w 1049"/>
                <a:gd name="T35" fmla="*/ 871 h 1081"/>
                <a:gd name="T36" fmla="*/ 143 w 1049"/>
                <a:gd name="T37" fmla="*/ 910 h 1081"/>
                <a:gd name="T38" fmla="*/ 143 w 1049"/>
                <a:gd name="T39" fmla="*/ 946 h 1081"/>
                <a:gd name="T40" fmla="*/ 148 w 1049"/>
                <a:gd name="T41" fmla="*/ 978 h 1081"/>
                <a:gd name="T42" fmla="*/ 159 w 1049"/>
                <a:gd name="T43" fmla="*/ 1007 h 1081"/>
                <a:gd name="T44" fmla="*/ 177 w 1049"/>
                <a:gd name="T45" fmla="*/ 1032 h 1081"/>
                <a:gd name="T46" fmla="*/ 198 w 1049"/>
                <a:gd name="T47" fmla="*/ 1053 h 1081"/>
                <a:gd name="T48" fmla="*/ 222 w 1049"/>
                <a:gd name="T49" fmla="*/ 1067 h 1081"/>
                <a:gd name="T50" fmla="*/ 251 w 1049"/>
                <a:gd name="T51" fmla="*/ 1077 h 1081"/>
                <a:gd name="T52" fmla="*/ 283 w 1049"/>
                <a:gd name="T53" fmla="*/ 1081 h 1081"/>
                <a:gd name="T54" fmla="*/ 749 w 1049"/>
                <a:gd name="T55" fmla="*/ 1081 h 1081"/>
                <a:gd name="T56" fmla="*/ 781 w 1049"/>
                <a:gd name="T57" fmla="*/ 1077 h 1081"/>
                <a:gd name="T58" fmla="*/ 809 w 1049"/>
                <a:gd name="T59" fmla="*/ 1067 h 1081"/>
                <a:gd name="T60" fmla="*/ 834 w 1049"/>
                <a:gd name="T61" fmla="*/ 1053 h 1081"/>
                <a:gd name="T62" fmla="*/ 855 w 1049"/>
                <a:gd name="T63" fmla="*/ 1032 h 1081"/>
                <a:gd name="T64" fmla="*/ 872 w 1049"/>
                <a:gd name="T65" fmla="*/ 1007 h 1081"/>
                <a:gd name="T66" fmla="*/ 883 w 1049"/>
                <a:gd name="T67" fmla="*/ 978 h 1081"/>
                <a:gd name="T68" fmla="*/ 888 w 1049"/>
                <a:gd name="T69" fmla="*/ 946 h 1081"/>
                <a:gd name="T70" fmla="*/ 888 w 1049"/>
                <a:gd name="T71" fmla="*/ 910 h 1081"/>
                <a:gd name="T72" fmla="*/ 860 w 1049"/>
                <a:gd name="T73" fmla="*/ 615 h 1081"/>
                <a:gd name="T74" fmla="*/ 898 w 1049"/>
                <a:gd name="T75" fmla="*/ 598 h 1081"/>
                <a:gd name="T76" fmla="*/ 993 w 1049"/>
                <a:gd name="T77" fmla="*/ 552 h 1081"/>
                <a:gd name="T78" fmla="*/ 1049 w 1049"/>
                <a:gd name="T79" fmla="*/ 523 h 1081"/>
                <a:gd name="T80" fmla="*/ 1014 w 1049"/>
                <a:gd name="T81" fmla="*/ 472 h 1081"/>
                <a:gd name="T82" fmla="*/ 943 w 1049"/>
                <a:gd name="T83" fmla="*/ 356 h 1081"/>
                <a:gd name="T84" fmla="*/ 908 w 1049"/>
                <a:gd name="T85" fmla="*/ 293 h 1081"/>
                <a:gd name="T86" fmla="*/ 877 w 1049"/>
                <a:gd name="T87" fmla="*/ 227 h 1081"/>
                <a:gd name="T88" fmla="*/ 849 w 1049"/>
                <a:gd name="T89" fmla="*/ 159 h 1081"/>
                <a:gd name="T90" fmla="*/ 825 w 1049"/>
                <a:gd name="T91" fmla="*/ 91 h 1081"/>
                <a:gd name="T92" fmla="*/ 807 w 1049"/>
                <a:gd name="T93" fmla="*/ 23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9" h="1081">
                  <a:moveTo>
                    <a:pt x="807" y="23"/>
                  </a:moveTo>
                  <a:lnTo>
                    <a:pt x="807" y="23"/>
                  </a:lnTo>
                  <a:lnTo>
                    <a:pt x="723" y="11"/>
                  </a:lnTo>
                  <a:lnTo>
                    <a:pt x="636" y="0"/>
                  </a:lnTo>
                  <a:lnTo>
                    <a:pt x="636" y="0"/>
                  </a:lnTo>
                  <a:lnTo>
                    <a:pt x="615" y="14"/>
                  </a:lnTo>
                  <a:lnTo>
                    <a:pt x="592" y="26"/>
                  </a:lnTo>
                  <a:lnTo>
                    <a:pt x="568" y="36"/>
                  </a:lnTo>
                  <a:lnTo>
                    <a:pt x="545" y="44"/>
                  </a:lnTo>
                  <a:lnTo>
                    <a:pt x="520" y="51"/>
                  </a:lnTo>
                  <a:lnTo>
                    <a:pt x="494" y="56"/>
                  </a:lnTo>
                  <a:lnTo>
                    <a:pt x="469" y="59"/>
                  </a:lnTo>
                  <a:lnTo>
                    <a:pt x="443" y="59"/>
                  </a:lnTo>
                  <a:lnTo>
                    <a:pt x="0" y="59"/>
                  </a:lnTo>
                  <a:lnTo>
                    <a:pt x="0" y="59"/>
                  </a:lnTo>
                  <a:lnTo>
                    <a:pt x="17" y="89"/>
                  </a:lnTo>
                  <a:lnTo>
                    <a:pt x="32" y="119"/>
                  </a:lnTo>
                  <a:lnTo>
                    <a:pt x="48" y="151"/>
                  </a:lnTo>
                  <a:lnTo>
                    <a:pt x="63" y="182"/>
                  </a:lnTo>
                  <a:lnTo>
                    <a:pt x="76" y="215"/>
                  </a:lnTo>
                  <a:lnTo>
                    <a:pt x="90" y="248"/>
                  </a:lnTo>
                  <a:lnTo>
                    <a:pt x="102" y="284"/>
                  </a:lnTo>
                  <a:lnTo>
                    <a:pt x="115" y="319"/>
                  </a:lnTo>
                  <a:lnTo>
                    <a:pt x="125" y="356"/>
                  </a:lnTo>
                  <a:lnTo>
                    <a:pt x="134" y="394"/>
                  </a:lnTo>
                  <a:lnTo>
                    <a:pt x="142" y="432"/>
                  </a:lnTo>
                  <a:lnTo>
                    <a:pt x="149" y="472"/>
                  </a:lnTo>
                  <a:lnTo>
                    <a:pt x="154" y="513"/>
                  </a:lnTo>
                  <a:lnTo>
                    <a:pt x="158" y="555"/>
                  </a:lnTo>
                  <a:lnTo>
                    <a:pt x="160" y="597"/>
                  </a:lnTo>
                  <a:lnTo>
                    <a:pt x="162" y="641"/>
                  </a:lnTo>
                  <a:lnTo>
                    <a:pt x="162" y="641"/>
                  </a:lnTo>
                  <a:lnTo>
                    <a:pt x="160" y="677"/>
                  </a:lnTo>
                  <a:lnTo>
                    <a:pt x="159" y="717"/>
                  </a:lnTo>
                  <a:lnTo>
                    <a:pt x="153" y="801"/>
                  </a:lnTo>
                  <a:lnTo>
                    <a:pt x="147" y="871"/>
                  </a:lnTo>
                  <a:lnTo>
                    <a:pt x="143" y="910"/>
                  </a:lnTo>
                  <a:lnTo>
                    <a:pt x="143" y="910"/>
                  </a:lnTo>
                  <a:lnTo>
                    <a:pt x="142" y="929"/>
                  </a:lnTo>
                  <a:lnTo>
                    <a:pt x="143" y="946"/>
                  </a:lnTo>
                  <a:lnTo>
                    <a:pt x="144" y="962"/>
                  </a:lnTo>
                  <a:lnTo>
                    <a:pt x="148" y="978"/>
                  </a:lnTo>
                  <a:lnTo>
                    <a:pt x="153" y="993"/>
                  </a:lnTo>
                  <a:lnTo>
                    <a:pt x="159" y="1007"/>
                  </a:lnTo>
                  <a:lnTo>
                    <a:pt x="168" y="1020"/>
                  </a:lnTo>
                  <a:lnTo>
                    <a:pt x="177" y="1032"/>
                  </a:lnTo>
                  <a:lnTo>
                    <a:pt x="186" y="1043"/>
                  </a:lnTo>
                  <a:lnTo>
                    <a:pt x="198" y="1053"/>
                  </a:lnTo>
                  <a:lnTo>
                    <a:pt x="210" y="1061"/>
                  </a:lnTo>
                  <a:lnTo>
                    <a:pt x="222" y="1067"/>
                  </a:lnTo>
                  <a:lnTo>
                    <a:pt x="236" y="1074"/>
                  </a:lnTo>
                  <a:lnTo>
                    <a:pt x="251" y="1077"/>
                  </a:lnTo>
                  <a:lnTo>
                    <a:pt x="267" y="1080"/>
                  </a:lnTo>
                  <a:lnTo>
                    <a:pt x="283" y="1081"/>
                  </a:lnTo>
                  <a:lnTo>
                    <a:pt x="749" y="1081"/>
                  </a:lnTo>
                  <a:lnTo>
                    <a:pt x="749" y="1081"/>
                  </a:lnTo>
                  <a:lnTo>
                    <a:pt x="765" y="1080"/>
                  </a:lnTo>
                  <a:lnTo>
                    <a:pt x="781" y="1077"/>
                  </a:lnTo>
                  <a:lnTo>
                    <a:pt x="795" y="1074"/>
                  </a:lnTo>
                  <a:lnTo>
                    <a:pt x="809" y="1067"/>
                  </a:lnTo>
                  <a:lnTo>
                    <a:pt x="823" y="1061"/>
                  </a:lnTo>
                  <a:lnTo>
                    <a:pt x="834" y="1053"/>
                  </a:lnTo>
                  <a:lnTo>
                    <a:pt x="845" y="1043"/>
                  </a:lnTo>
                  <a:lnTo>
                    <a:pt x="855" y="1032"/>
                  </a:lnTo>
                  <a:lnTo>
                    <a:pt x="865" y="1020"/>
                  </a:lnTo>
                  <a:lnTo>
                    <a:pt x="872" y="1007"/>
                  </a:lnTo>
                  <a:lnTo>
                    <a:pt x="878" y="993"/>
                  </a:lnTo>
                  <a:lnTo>
                    <a:pt x="883" y="978"/>
                  </a:lnTo>
                  <a:lnTo>
                    <a:pt x="887" y="962"/>
                  </a:lnTo>
                  <a:lnTo>
                    <a:pt x="888" y="946"/>
                  </a:lnTo>
                  <a:lnTo>
                    <a:pt x="889" y="929"/>
                  </a:lnTo>
                  <a:lnTo>
                    <a:pt x="888" y="910"/>
                  </a:lnTo>
                  <a:lnTo>
                    <a:pt x="888" y="910"/>
                  </a:lnTo>
                  <a:lnTo>
                    <a:pt x="860" y="615"/>
                  </a:lnTo>
                  <a:lnTo>
                    <a:pt x="860" y="615"/>
                  </a:lnTo>
                  <a:lnTo>
                    <a:pt x="898" y="598"/>
                  </a:lnTo>
                  <a:lnTo>
                    <a:pt x="934" y="582"/>
                  </a:lnTo>
                  <a:lnTo>
                    <a:pt x="993" y="552"/>
                  </a:lnTo>
                  <a:lnTo>
                    <a:pt x="1034" y="531"/>
                  </a:lnTo>
                  <a:lnTo>
                    <a:pt x="1049" y="523"/>
                  </a:lnTo>
                  <a:lnTo>
                    <a:pt x="1049" y="523"/>
                  </a:lnTo>
                  <a:lnTo>
                    <a:pt x="1014" y="472"/>
                  </a:lnTo>
                  <a:lnTo>
                    <a:pt x="978" y="416"/>
                  </a:lnTo>
                  <a:lnTo>
                    <a:pt x="943" y="356"/>
                  </a:lnTo>
                  <a:lnTo>
                    <a:pt x="925" y="325"/>
                  </a:lnTo>
                  <a:lnTo>
                    <a:pt x="908" y="293"/>
                  </a:lnTo>
                  <a:lnTo>
                    <a:pt x="892" y="261"/>
                  </a:lnTo>
                  <a:lnTo>
                    <a:pt x="877" y="227"/>
                  </a:lnTo>
                  <a:lnTo>
                    <a:pt x="862" y="194"/>
                  </a:lnTo>
                  <a:lnTo>
                    <a:pt x="849" y="159"/>
                  </a:lnTo>
                  <a:lnTo>
                    <a:pt x="836" y="126"/>
                  </a:lnTo>
                  <a:lnTo>
                    <a:pt x="825" y="91"/>
                  </a:lnTo>
                  <a:lnTo>
                    <a:pt x="815" y="58"/>
                  </a:lnTo>
                  <a:lnTo>
                    <a:pt x="807" y="23"/>
                  </a:lnTo>
                  <a:lnTo>
                    <a:pt x="80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9" name="Freeform 38">
              <a:extLst>
                <a:ext uri="{FF2B5EF4-FFF2-40B4-BE49-F238E27FC236}">
                  <a16:creationId xmlns:a16="http://schemas.microsoft.com/office/drawing/2014/main" id="{B1DBE642-7D55-4CD4-AC8A-24EE867A2F30}"/>
                </a:ext>
              </a:extLst>
            </p:cNvPr>
            <p:cNvSpPr>
              <a:spLocks/>
            </p:cNvSpPr>
            <p:nvPr/>
          </p:nvSpPr>
          <p:spPr bwMode="auto">
            <a:xfrm>
              <a:off x="3654425" y="5721350"/>
              <a:ext cx="146050" cy="900113"/>
            </a:xfrm>
            <a:custGeom>
              <a:avLst/>
              <a:gdLst>
                <a:gd name="T0" fmla="*/ 1 w 369"/>
                <a:gd name="T1" fmla="*/ 2268 h 2268"/>
                <a:gd name="T2" fmla="*/ 369 w 369"/>
                <a:gd name="T3" fmla="*/ 2268 h 2268"/>
                <a:gd name="T4" fmla="*/ 369 w 369"/>
                <a:gd name="T5" fmla="*/ 0 h 2268"/>
                <a:gd name="T6" fmla="*/ 0 w 369"/>
                <a:gd name="T7" fmla="*/ 0 h 2268"/>
                <a:gd name="T8" fmla="*/ 1 w 369"/>
                <a:gd name="T9" fmla="*/ 2268 h 2268"/>
              </a:gdLst>
              <a:ahLst/>
              <a:cxnLst>
                <a:cxn ang="0">
                  <a:pos x="T0" y="T1"/>
                </a:cxn>
                <a:cxn ang="0">
                  <a:pos x="T2" y="T3"/>
                </a:cxn>
                <a:cxn ang="0">
                  <a:pos x="T4" y="T5"/>
                </a:cxn>
                <a:cxn ang="0">
                  <a:pos x="T6" y="T7"/>
                </a:cxn>
                <a:cxn ang="0">
                  <a:pos x="T8" y="T9"/>
                </a:cxn>
              </a:cxnLst>
              <a:rect l="0" t="0" r="r" b="b"/>
              <a:pathLst>
                <a:path w="369" h="2268">
                  <a:moveTo>
                    <a:pt x="1" y="2268"/>
                  </a:moveTo>
                  <a:lnTo>
                    <a:pt x="369" y="2268"/>
                  </a:lnTo>
                  <a:lnTo>
                    <a:pt x="369" y="0"/>
                  </a:lnTo>
                  <a:lnTo>
                    <a:pt x="0" y="0"/>
                  </a:lnTo>
                  <a:lnTo>
                    <a:pt x="1" y="2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0" name="Freeform 63">
              <a:extLst>
                <a:ext uri="{FF2B5EF4-FFF2-40B4-BE49-F238E27FC236}">
                  <a16:creationId xmlns:a16="http://schemas.microsoft.com/office/drawing/2014/main" id="{FAF1126E-598C-4A5F-B044-37BBC1F99236}"/>
                </a:ext>
              </a:extLst>
            </p:cNvPr>
            <p:cNvSpPr>
              <a:spLocks/>
            </p:cNvSpPr>
            <p:nvPr/>
          </p:nvSpPr>
          <p:spPr bwMode="auto">
            <a:xfrm>
              <a:off x="3836988" y="6040438"/>
              <a:ext cx="146050" cy="260350"/>
            </a:xfrm>
            <a:custGeom>
              <a:avLst/>
              <a:gdLst>
                <a:gd name="T0" fmla="*/ 367 w 367"/>
                <a:gd name="T1" fmla="*/ 74 h 654"/>
                <a:gd name="T2" fmla="*/ 0 w 367"/>
                <a:gd name="T3" fmla="*/ 0 h 654"/>
                <a:gd name="T4" fmla="*/ 0 w 367"/>
                <a:gd name="T5" fmla="*/ 654 h 654"/>
                <a:gd name="T6" fmla="*/ 367 w 367"/>
                <a:gd name="T7" fmla="*/ 580 h 654"/>
                <a:gd name="T8" fmla="*/ 367 w 367"/>
                <a:gd name="T9" fmla="*/ 74 h 654"/>
              </a:gdLst>
              <a:ahLst/>
              <a:cxnLst>
                <a:cxn ang="0">
                  <a:pos x="T0" y="T1"/>
                </a:cxn>
                <a:cxn ang="0">
                  <a:pos x="T2" y="T3"/>
                </a:cxn>
                <a:cxn ang="0">
                  <a:pos x="T4" y="T5"/>
                </a:cxn>
                <a:cxn ang="0">
                  <a:pos x="T6" y="T7"/>
                </a:cxn>
                <a:cxn ang="0">
                  <a:pos x="T8" y="T9"/>
                </a:cxn>
              </a:cxnLst>
              <a:rect l="0" t="0" r="r" b="b"/>
              <a:pathLst>
                <a:path w="367" h="654">
                  <a:moveTo>
                    <a:pt x="367" y="74"/>
                  </a:moveTo>
                  <a:lnTo>
                    <a:pt x="0" y="0"/>
                  </a:lnTo>
                  <a:lnTo>
                    <a:pt x="0" y="654"/>
                  </a:lnTo>
                  <a:lnTo>
                    <a:pt x="367" y="580"/>
                  </a:lnTo>
                  <a:lnTo>
                    <a:pt x="367"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1" name="Freeform 64">
              <a:extLst>
                <a:ext uri="{FF2B5EF4-FFF2-40B4-BE49-F238E27FC236}">
                  <a16:creationId xmlns:a16="http://schemas.microsoft.com/office/drawing/2014/main" id="{A621AA75-D361-471A-B588-B58C3660C645}"/>
                </a:ext>
              </a:extLst>
            </p:cNvPr>
            <p:cNvSpPr>
              <a:spLocks/>
            </p:cNvSpPr>
            <p:nvPr/>
          </p:nvSpPr>
          <p:spPr bwMode="auto">
            <a:xfrm>
              <a:off x="2603500" y="5808663"/>
              <a:ext cx="1014413" cy="725488"/>
            </a:xfrm>
            <a:custGeom>
              <a:avLst/>
              <a:gdLst>
                <a:gd name="T0" fmla="*/ 1353 w 2555"/>
                <a:gd name="T1" fmla="*/ 676 h 1829"/>
                <a:gd name="T2" fmla="*/ 1343 w 2555"/>
                <a:gd name="T3" fmla="*/ 707 h 1829"/>
                <a:gd name="T4" fmla="*/ 1318 w 2555"/>
                <a:gd name="T5" fmla="*/ 727 h 1829"/>
                <a:gd name="T6" fmla="*/ 1297 w 2555"/>
                <a:gd name="T7" fmla="*/ 732 h 1829"/>
                <a:gd name="T8" fmla="*/ 1266 w 2555"/>
                <a:gd name="T9" fmla="*/ 722 h 1829"/>
                <a:gd name="T10" fmla="*/ 1245 w 2555"/>
                <a:gd name="T11" fmla="*/ 697 h 1829"/>
                <a:gd name="T12" fmla="*/ 1242 w 2555"/>
                <a:gd name="T13" fmla="*/ 383 h 1829"/>
                <a:gd name="T14" fmla="*/ 1239 w 2555"/>
                <a:gd name="T15" fmla="*/ 383 h 1829"/>
                <a:gd name="T16" fmla="*/ 1186 w 2555"/>
                <a:gd name="T17" fmla="*/ 346 h 1829"/>
                <a:gd name="T18" fmla="*/ 1123 w 2555"/>
                <a:gd name="T19" fmla="*/ 324 h 1829"/>
                <a:gd name="T20" fmla="*/ 360 w 2555"/>
                <a:gd name="T21" fmla="*/ 319 h 1829"/>
                <a:gd name="T22" fmla="*/ 311 w 2555"/>
                <a:gd name="T23" fmla="*/ 324 h 1829"/>
                <a:gd name="T24" fmla="*/ 246 w 2555"/>
                <a:gd name="T25" fmla="*/ 347 h 1829"/>
                <a:gd name="T26" fmla="*/ 190 w 2555"/>
                <a:gd name="T27" fmla="*/ 389 h 1829"/>
                <a:gd name="T28" fmla="*/ 149 w 2555"/>
                <a:gd name="T29" fmla="*/ 444 h 1829"/>
                <a:gd name="T30" fmla="*/ 126 w 2555"/>
                <a:gd name="T31" fmla="*/ 510 h 1829"/>
                <a:gd name="T32" fmla="*/ 121 w 2555"/>
                <a:gd name="T33" fmla="*/ 717 h 1829"/>
                <a:gd name="T34" fmla="*/ 107 w 2555"/>
                <a:gd name="T35" fmla="*/ 742 h 1829"/>
                <a:gd name="T36" fmla="*/ 72 w 2555"/>
                <a:gd name="T37" fmla="*/ 764 h 1829"/>
                <a:gd name="T38" fmla="*/ 42 w 2555"/>
                <a:gd name="T39" fmla="*/ 793 h 1829"/>
                <a:gd name="T40" fmla="*/ 20 w 2555"/>
                <a:gd name="T41" fmla="*/ 829 h 1829"/>
                <a:gd name="T42" fmla="*/ 5 w 2555"/>
                <a:gd name="T43" fmla="*/ 869 h 1829"/>
                <a:gd name="T44" fmla="*/ 0 w 2555"/>
                <a:gd name="T45" fmla="*/ 913 h 1829"/>
                <a:gd name="T46" fmla="*/ 2 w 2555"/>
                <a:gd name="T47" fmla="*/ 943 h 1829"/>
                <a:gd name="T48" fmla="*/ 14 w 2555"/>
                <a:gd name="T49" fmla="*/ 984 h 1829"/>
                <a:gd name="T50" fmla="*/ 33 w 2555"/>
                <a:gd name="T51" fmla="*/ 1021 h 1829"/>
                <a:gd name="T52" fmla="*/ 62 w 2555"/>
                <a:gd name="T53" fmla="*/ 1053 h 1829"/>
                <a:gd name="T54" fmla="*/ 95 w 2555"/>
                <a:gd name="T55" fmla="*/ 1078 h 1829"/>
                <a:gd name="T56" fmla="*/ 121 w 2555"/>
                <a:gd name="T57" fmla="*/ 1113 h 1829"/>
                <a:gd name="T58" fmla="*/ 122 w 2555"/>
                <a:gd name="T59" fmla="*/ 1296 h 1829"/>
                <a:gd name="T60" fmla="*/ 140 w 2555"/>
                <a:gd name="T61" fmla="*/ 1364 h 1829"/>
                <a:gd name="T62" fmla="*/ 175 w 2555"/>
                <a:gd name="T63" fmla="*/ 1424 h 1829"/>
                <a:gd name="T64" fmla="*/ 226 w 2555"/>
                <a:gd name="T65" fmla="*/ 1469 h 1829"/>
                <a:gd name="T66" fmla="*/ 289 w 2555"/>
                <a:gd name="T67" fmla="*/ 1500 h 1829"/>
                <a:gd name="T68" fmla="*/ 360 w 2555"/>
                <a:gd name="T69" fmla="*/ 1510 h 1829"/>
                <a:gd name="T70" fmla="*/ 1100 w 2555"/>
                <a:gd name="T71" fmla="*/ 1510 h 1829"/>
                <a:gd name="T72" fmla="*/ 1166 w 2555"/>
                <a:gd name="T73" fmla="*/ 1494 h 1829"/>
                <a:gd name="T74" fmla="*/ 1223 w 2555"/>
                <a:gd name="T75" fmla="*/ 1461 h 1829"/>
                <a:gd name="T76" fmla="*/ 1324 w 2555"/>
                <a:gd name="T77" fmla="*/ 1456 h 1829"/>
                <a:gd name="T78" fmla="*/ 1583 w 2555"/>
                <a:gd name="T79" fmla="*/ 1496 h 1829"/>
                <a:gd name="T80" fmla="*/ 1838 w 2555"/>
                <a:gd name="T81" fmla="*/ 1555 h 1829"/>
                <a:gd name="T82" fmla="*/ 2089 w 2555"/>
                <a:gd name="T83" fmla="*/ 1629 h 1829"/>
                <a:gd name="T84" fmla="*/ 2329 w 2555"/>
                <a:gd name="T85" fmla="*/ 1720 h 1829"/>
                <a:gd name="T86" fmla="*/ 2555 w 2555"/>
                <a:gd name="T87" fmla="*/ 1829 h 1829"/>
                <a:gd name="T88" fmla="*/ 2488 w 2555"/>
                <a:gd name="T89" fmla="*/ 36 h 1829"/>
                <a:gd name="T90" fmla="*/ 2277 w 2555"/>
                <a:gd name="T91" fmla="*/ 132 h 1829"/>
                <a:gd name="T92" fmla="*/ 2055 w 2555"/>
                <a:gd name="T93" fmla="*/ 213 h 1829"/>
                <a:gd name="T94" fmla="*/ 1824 w 2555"/>
                <a:gd name="T95" fmla="*/ 279 h 1829"/>
                <a:gd name="T96" fmla="*/ 1589 w 2555"/>
                <a:gd name="T97" fmla="*/ 331 h 1829"/>
                <a:gd name="T98" fmla="*/ 1353 w 2555"/>
                <a:gd name="T99" fmla="*/ 37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5" h="1829">
                  <a:moveTo>
                    <a:pt x="1353" y="370"/>
                  </a:moveTo>
                  <a:lnTo>
                    <a:pt x="1353" y="676"/>
                  </a:lnTo>
                  <a:lnTo>
                    <a:pt x="1353" y="676"/>
                  </a:lnTo>
                  <a:lnTo>
                    <a:pt x="1352" y="687"/>
                  </a:lnTo>
                  <a:lnTo>
                    <a:pt x="1348" y="697"/>
                  </a:lnTo>
                  <a:lnTo>
                    <a:pt x="1343" y="707"/>
                  </a:lnTo>
                  <a:lnTo>
                    <a:pt x="1336" y="716"/>
                  </a:lnTo>
                  <a:lnTo>
                    <a:pt x="1328" y="722"/>
                  </a:lnTo>
                  <a:lnTo>
                    <a:pt x="1318" y="727"/>
                  </a:lnTo>
                  <a:lnTo>
                    <a:pt x="1308" y="730"/>
                  </a:lnTo>
                  <a:lnTo>
                    <a:pt x="1297" y="732"/>
                  </a:lnTo>
                  <a:lnTo>
                    <a:pt x="1297" y="732"/>
                  </a:lnTo>
                  <a:lnTo>
                    <a:pt x="1286" y="730"/>
                  </a:lnTo>
                  <a:lnTo>
                    <a:pt x="1275" y="727"/>
                  </a:lnTo>
                  <a:lnTo>
                    <a:pt x="1266" y="722"/>
                  </a:lnTo>
                  <a:lnTo>
                    <a:pt x="1258" y="716"/>
                  </a:lnTo>
                  <a:lnTo>
                    <a:pt x="1250" y="707"/>
                  </a:lnTo>
                  <a:lnTo>
                    <a:pt x="1245" y="697"/>
                  </a:lnTo>
                  <a:lnTo>
                    <a:pt x="1243" y="687"/>
                  </a:lnTo>
                  <a:lnTo>
                    <a:pt x="1242" y="676"/>
                  </a:lnTo>
                  <a:lnTo>
                    <a:pt x="1242" y="383"/>
                  </a:lnTo>
                  <a:lnTo>
                    <a:pt x="1242" y="383"/>
                  </a:lnTo>
                  <a:lnTo>
                    <a:pt x="1239" y="383"/>
                  </a:lnTo>
                  <a:lnTo>
                    <a:pt x="1239" y="383"/>
                  </a:lnTo>
                  <a:lnTo>
                    <a:pt x="1223" y="370"/>
                  </a:lnTo>
                  <a:lnTo>
                    <a:pt x="1205" y="356"/>
                  </a:lnTo>
                  <a:lnTo>
                    <a:pt x="1186" y="346"/>
                  </a:lnTo>
                  <a:lnTo>
                    <a:pt x="1166" y="336"/>
                  </a:lnTo>
                  <a:lnTo>
                    <a:pt x="1145" y="329"/>
                  </a:lnTo>
                  <a:lnTo>
                    <a:pt x="1123" y="324"/>
                  </a:lnTo>
                  <a:lnTo>
                    <a:pt x="1100" y="320"/>
                  </a:lnTo>
                  <a:lnTo>
                    <a:pt x="1077" y="319"/>
                  </a:lnTo>
                  <a:lnTo>
                    <a:pt x="360" y="319"/>
                  </a:lnTo>
                  <a:lnTo>
                    <a:pt x="360" y="319"/>
                  </a:lnTo>
                  <a:lnTo>
                    <a:pt x="335" y="320"/>
                  </a:lnTo>
                  <a:lnTo>
                    <a:pt x="311" y="324"/>
                  </a:lnTo>
                  <a:lnTo>
                    <a:pt x="289" y="330"/>
                  </a:lnTo>
                  <a:lnTo>
                    <a:pt x="267" y="338"/>
                  </a:lnTo>
                  <a:lnTo>
                    <a:pt x="246" y="347"/>
                  </a:lnTo>
                  <a:lnTo>
                    <a:pt x="226" y="360"/>
                  </a:lnTo>
                  <a:lnTo>
                    <a:pt x="208" y="373"/>
                  </a:lnTo>
                  <a:lnTo>
                    <a:pt x="190" y="389"/>
                  </a:lnTo>
                  <a:lnTo>
                    <a:pt x="175" y="407"/>
                  </a:lnTo>
                  <a:lnTo>
                    <a:pt x="162" y="424"/>
                  </a:lnTo>
                  <a:lnTo>
                    <a:pt x="149" y="444"/>
                  </a:lnTo>
                  <a:lnTo>
                    <a:pt x="140" y="465"/>
                  </a:lnTo>
                  <a:lnTo>
                    <a:pt x="131" y="487"/>
                  </a:lnTo>
                  <a:lnTo>
                    <a:pt x="126" y="510"/>
                  </a:lnTo>
                  <a:lnTo>
                    <a:pt x="122" y="534"/>
                  </a:lnTo>
                  <a:lnTo>
                    <a:pt x="121" y="559"/>
                  </a:lnTo>
                  <a:lnTo>
                    <a:pt x="121" y="717"/>
                  </a:lnTo>
                  <a:lnTo>
                    <a:pt x="121" y="735"/>
                  </a:lnTo>
                  <a:lnTo>
                    <a:pt x="121" y="735"/>
                  </a:lnTo>
                  <a:lnTo>
                    <a:pt x="107" y="742"/>
                  </a:lnTo>
                  <a:lnTo>
                    <a:pt x="95" y="748"/>
                  </a:lnTo>
                  <a:lnTo>
                    <a:pt x="83" y="755"/>
                  </a:lnTo>
                  <a:lnTo>
                    <a:pt x="72" y="764"/>
                  </a:lnTo>
                  <a:lnTo>
                    <a:pt x="62" y="774"/>
                  </a:lnTo>
                  <a:lnTo>
                    <a:pt x="52" y="784"/>
                  </a:lnTo>
                  <a:lnTo>
                    <a:pt x="42" y="793"/>
                  </a:lnTo>
                  <a:lnTo>
                    <a:pt x="33" y="805"/>
                  </a:lnTo>
                  <a:lnTo>
                    <a:pt x="26" y="817"/>
                  </a:lnTo>
                  <a:lnTo>
                    <a:pt x="20" y="829"/>
                  </a:lnTo>
                  <a:lnTo>
                    <a:pt x="14" y="842"/>
                  </a:lnTo>
                  <a:lnTo>
                    <a:pt x="9" y="855"/>
                  </a:lnTo>
                  <a:lnTo>
                    <a:pt x="5" y="869"/>
                  </a:lnTo>
                  <a:lnTo>
                    <a:pt x="2" y="884"/>
                  </a:lnTo>
                  <a:lnTo>
                    <a:pt x="0" y="898"/>
                  </a:lnTo>
                  <a:lnTo>
                    <a:pt x="0" y="913"/>
                  </a:lnTo>
                  <a:lnTo>
                    <a:pt x="0" y="913"/>
                  </a:lnTo>
                  <a:lnTo>
                    <a:pt x="0" y="928"/>
                  </a:lnTo>
                  <a:lnTo>
                    <a:pt x="2" y="943"/>
                  </a:lnTo>
                  <a:lnTo>
                    <a:pt x="5" y="957"/>
                  </a:lnTo>
                  <a:lnTo>
                    <a:pt x="9" y="970"/>
                  </a:lnTo>
                  <a:lnTo>
                    <a:pt x="14" y="984"/>
                  </a:lnTo>
                  <a:lnTo>
                    <a:pt x="20" y="997"/>
                  </a:lnTo>
                  <a:lnTo>
                    <a:pt x="26" y="1010"/>
                  </a:lnTo>
                  <a:lnTo>
                    <a:pt x="33" y="1021"/>
                  </a:lnTo>
                  <a:lnTo>
                    <a:pt x="42" y="1032"/>
                  </a:lnTo>
                  <a:lnTo>
                    <a:pt x="52" y="1043"/>
                  </a:lnTo>
                  <a:lnTo>
                    <a:pt x="62" y="1053"/>
                  </a:lnTo>
                  <a:lnTo>
                    <a:pt x="72" y="1062"/>
                  </a:lnTo>
                  <a:lnTo>
                    <a:pt x="83" y="1070"/>
                  </a:lnTo>
                  <a:lnTo>
                    <a:pt x="95" y="1078"/>
                  </a:lnTo>
                  <a:lnTo>
                    <a:pt x="107" y="1084"/>
                  </a:lnTo>
                  <a:lnTo>
                    <a:pt x="121" y="1090"/>
                  </a:lnTo>
                  <a:lnTo>
                    <a:pt x="121" y="1113"/>
                  </a:lnTo>
                  <a:lnTo>
                    <a:pt x="121" y="1272"/>
                  </a:lnTo>
                  <a:lnTo>
                    <a:pt x="121" y="1272"/>
                  </a:lnTo>
                  <a:lnTo>
                    <a:pt x="122" y="1296"/>
                  </a:lnTo>
                  <a:lnTo>
                    <a:pt x="126" y="1320"/>
                  </a:lnTo>
                  <a:lnTo>
                    <a:pt x="131" y="1343"/>
                  </a:lnTo>
                  <a:lnTo>
                    <a:pt x="140" y="1364"/>
                  </a:lnTo>
                  <a:lnTo>
                    <a:pt x="149" y="1385"/>
                  </a:lnTo>
                  <a:lnTo>
                    <a:pt x="162" y="1405"/>
                  </a:lnTo>
                  <a:lnTo>
                    <a:pt x="175" y="1424"/>
                  </a:lnTo>
                  <a:lnTo>
                    <a:pt x="190" y="1441"/>
                  </a:lnTo>
                  <a:lnTo>
                    <a:pt x="208" y="1456"/>
                  </a:lnTo>
                  <a:lnTo>
                    <a:pt x="226" y="1469"/>
                  </a:lnTo>
                  <a:lnTo>
                    <a:pt x="246" y="1482"/>
                  </a:lnTo>
                  <a:lnTo>
                    <a:pt x="267" y="1491"/>
                  </a:lnTo>
                  <a:lnTo>
                    <a:pt x="289" y="1500"/>
                  </a:lnTo>
                  <a:lnTo>
                    <a:pt x="311" y="1506"/>
                  </a:lnTo>
                  <a:lnTo>
                    <a:pt x="335" y="1509"/>
                  </a:lnTo>
                  <a:lnTo>
                    <a:pt x="360" y="1510"/>
                  </a:lnTo>
                  <a:lnTo>
                    <a:pt x="1077" y="1510"/>
                  </a:lnTo>
                  <a:lnTo>
                    <a:pt x="1077" y="1510"/>
                  </a:lnTo>
                  <a:lnTo>
                    <a:pt x="1100" y="1510"/>
                  </a:lnTo>
                  <a:lnTo>
                    <a:pt x="1123" y="1506"/>
                  </a:lnTo>
                  <a:lnTo>
                    <a:pt x="1145" y="1501"/>
                  </a:lnTo>
                  <a:lnTo>
                    <a:pt x="1166" y="1494"/>
                  </a:lnTo>
                  <a:lnTo>
                    <a:pt x="1186" y="1484"/>
                  </a:lnTo>
                  <a:lnTo>
                    <a:pt x="1205" y="1473"/>
                  </a:lnTo>
                  <a:lnTo>
                    <a:pt x="1223" y="1461"/>
                  </a:lnTo>
                  <a:lnTo>
                    <a:pt x="1239" y="1446"/>
                  </a:lnTo>
                  <a:lnTo>
                    <a:pt x="1239" y="1446"/>
                  </a:lnTo>
                  <a:lnTo>
                    <a:pt x="1324" y="1456"/>
                  </a:lnTo>
                  <a:lnTo>
                    <a:pt x="1411" y="1468"/>
                  </a:lnTo>
                  <a:lnTo>
                    <a:pt x="1496" y="1482"/>
                  </a:lnTo>
                  <a:lnTo>
                    <a:pt x="1583" y="1496"/>
                  </a:lnTo>
                  <a:lnTo>
                    <a:pt x="1668" y="1514"/>
                  </a:lnTo>
                  <a:lnTo>
                    <a:pt x="1754" y="1534"/>
                  </a:lnTo>
                  <a:lnTo>
                    <a:pt x="1838" y="1555"/>
                  </a:lnTo>
                  <a:lnTo>
                    <a:pt x="1924" y="1577"/>
                  </a:lnTo>
                  <a:lnTo>
                    <a:pt x="2006" y="1601"/>
                  </a:lnTo>
                  <a:lnTo>
                    <a:pt x="2089" y="1629"/>
                  </a:lnTo>
                  <a:lnTo>
                    <a:pt x="2171" y="1657"/>
                  </a:lnTo>
                  <a:lnTo>
                    <a:pt x="2251" y="1687"/>
                  </a:lnTo>
                  <a:lnTo>
                    <a:pt x="2329" y="1720"/>
                  </a:lnTo>
                  <a:lnTo>
                    <a:pt x="2407" y="1755"/>
                  </a:lnTo>
                  <a:lnTo>
                    <a:pt x="2482" y="1790"/>
                  </a:lnTo>
                  <a:lnTo>
                    <a:pt x="2555" y="1829"/>
                  </a:lnTo>
                  <a:lnTo>
                    <a:pt x="2555" y="0"/>
                  </a:lnTo>
                  <a:lnTo>
                    <a:pt x="2555" y="0"/>
                  </a:lnTo>
                  <a:lnTo>
                    <a:pt x="2488" y="36"/>
                  </a:lnTo>
                  <a:lnTo>
                    <a:pt x="2419" y="69"/>
                  </a:lnTo>
                  <a:lnTo>
                    <a:pt x="2349" y="102"/>
                  </a:lnTo>
                  <a:lnTo>
                    <a:pt x="2277" y="132"/>
                  </a:lnTo>
                  <a:lnTo>
                    <a:pt x="2204" y="161"/>
                  </a:lnTo>
                  <a:lnTo>
                    <a:pt x="2130" y="188"/>
                  </a:lnTo>
                  <a:lnTo>
                    <a:pt x="2055" y="213"/>
                  </a:lnTo>
                  <a:lnTo>
                    <a:pt x="1978" y="237"/>
                  </a:lnTo>
                  <a:lnTo>
                    <a:pt x="1901" y="258"/>
                  </a:lnTo>
                  <a:lnTo>
                    <a:pt x="1824" y="279"/>
                  </a:lnTo>
                  <a:lnTo>
                    <a:pt x="1746" y="298"/>
                  </a:lnTo>
                  <a:lnTo>
                    <a:pt x="1668" y="315"/>
                  </a:lnTo>
                  <a:lnTo>
                    <a:pt x="1589" y="331"/>
                  </a:lnTo>
                  <a:lnTo>
                    <a:pt x="1510" y="346"/>
                  </a:lnTo>
                  <a:lnTo>
                    <a:pt x="1431" y="359"/>
                  </a:lnTo>
                  <a:lnTo>
                    <a:pt x="1353" y="370"/>
                  </a:lnTo>
                  <a:lnTo>
                    <a:pt x="1353"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72" name="Grafika 171" descr="Karteczki samoprzylepne">
            <a:extLst>
              <a:ext uri="{FF2B5EF4-FFF2-40B4-BE49-F238E27FC236}">
                <a16:creationId xmlns:a16="http://schemas.microsoft.com/office/drawing/2014/main" id="{E24BF532-3E81-4978-9F60-7B5768640E37}"/>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646642" y="4437838"/>
            <a:ext cx="301622" cy="301622"/>
          </a:xfrm>
          <a:prstGeom prst="rect">
            <a:avLst/>
          </a:prstGeom>
        </p:spPr>
      </p:pic>
      <p:pic>
        <p:nvPicPr>
          <p:cNvPr id="18" name="Grafika 17" descr="Interfejs/środowisko użytkownika">
            <a:extLst>
              <a:ext uri="{FF2B5EF4-FFF2-40B4-BE49-F238E27FC236}">
                <a16:creationId xmlns:a16="http://schemas.microsoft.com/office/drawing/2014/main" id="{B0C88937-0935-41A7-BC1E-8BFD6048F15D}"/>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140865" y="4454299"/>
            <a:ext cx="315518" cy="315518"/>
          </a:xfrm>
          <a:prstGeom prst="rect">
            <a:avLst/>
          </a:prstGeom>
        </p:spPr>
      </p:pic>
      <p:pic>
        <p:nvPicPr>
          <p:cNvPr id="20" name="Grafika 19" descr="Książki">
            <a:extLst>
              <a:ext uri="{FF2B5EF4-FFF2-40B4-BE49-F238E27FC236}">
                <a16:creationId xmlns:a16="http://schemas.microsoft.com/office/drawing/2014/main" id="{996667A0-FC83-4FBF-9AD4-C58A6AC54144}"/>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2297320" y="4464059"/>
            <a:ext cx="315518" cy="315518"/>
          </a:xfrm>
          <a:prstGeom prst="rect">
            <a:avLst/>
          </a:prstGeom>
        </p:spPr>
      </p:pic>
      <p:sp>
        <p:nvSpPr>
          <p:cNvPr id="24" name="Prostokąt: zaokrąglone rogi 23">
            <a:extLst>
              <a:ext uri="{FF2B5EF4-FFF2-40B4-BE49-F238E27FC236}">
                <a16:creationId xmlns:a16="http://schemas.microsoft.com/office/drawing/2014/main" id="{BBF14853-171B-408B-BA9D-110273F81002}"/>
              </a:ext>
            </a:extLst>
          </p:cNvPr>
          <p:cNvSpPr/>
          <p:nvPr/>
        </p:nvSpPr>
        <p:spPr>
          <a:xfrm>
            <a:off x="755575" y="1570707"/>
            <a:ext cx="5061007" cy="2217692"/>
          </a:xfrm>
          <a:prstGeom prst="roundRect">
            <a:avLst>
              <a:gd name="adj" fmla="val 10185"/>
            </a:avLst>
          </a:prstGeom>
          <a:noFill/>
          <a:ln w="6350">
            <a:solidFill>
              <a:schemeClr val="accent2">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8" name="pole tekstowe 57">
            <a:extLst>
              <a:ext uri="{FF2B5EF4-FFF2-40B4-BE49-F238E27FC236}">
                <a16:creationId xmlns:a16="http://schemas.microsoft.com/office/drawing/2014/main" id="{E88D8167-96D0-4384-B3DA-E45216951179}"/>
              </a:ext>
            </a:extLst>
          </p:cNvPr>
          <p:cNvSpPr txBox="1"/>
          <p:nvPr/>
        </p:nvSpPr>
        <p:spPr>
          <a:xfrm>
            <a:off x="1736721" y="1452688"/>
            <a:ext cx="839508" cy="276999"/>
          </a:xfrm>
          <a:prstGeom prst="rect">
            <a:avLst/>
          </a:prstGeom>
          <a:solidFill>
            <a:schemeClr val="bg1"/>
          </a:solidFill>
        </p:spPr>
        <p:txBody>
          <a:bodyPr wrap="square">
            <a:spAutoFit/>
          </a:bodyPr>
          <a:lstStyle/>
          <a:p>
            <a:pPr algn="ctr"/>
            <a:r>
              <a:rPr lang="pl-PL" sz="1200" b="1"/>
              <a:t>TOP3</a:t>
            </a:r>
          </a:p>
        </p:txBody>
      </p:sp>
      <p:sp>
        <p:nvSpPr>
          <p:cNvPr id="71" name="Prostokąt 70">
            <a:extLst>
              <a:ext uri="{FF2B5EF4-FFF2-40B4-BE49-F238E27FC236}">
                <a16:creationId xmlns:a16="http://schemas.microsoft.com/office/drawing/2014/main" id="{7FCF20E1-3BE6-4BF2-92BE-576386650E6F}"/>
              </a:ext>
            </a:extLst>
          </p:cNvPr>
          <p:cNvSpPr/>
          <p:nvPr/>
        </p:nvSpPr>
        <p:spPr>
          <a:xfrm rot="16200000">
            <a:off x="5804327" y="1579806"/>
            <a:ext cx="83119" cy="778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97" name="Grupa 96">
            <a:extLst>
              <a:ext uri="{FF2B5EF4-FFF2-40B4-BE49-F238E27FC236}">
                <a16:creationId xmlns:a16="http://schemas.microsoft.com/office/drawing/2014/main" id="{E55DE937-1A3F-41B5-A148-20E330407E80}"/>
              </a:ext>
            </a:extLst>
          </p:cNvPr>
          <p:cNvGrpSpPr/>
          <p:nvPr/>
        </p:nvGrpSpPr>
        <p:grpSpPr>
          <a:xfrm>
            <a:off x="6430518" y="1277769"/>
            <a:ext cx="1838081" cy="822761"/>
            <a:chOff x="6925897" y="1158828"/>
            <a:chExt cx="1838081" cy="822761"/>
          </a:xfrm>
        </p:grpSpPr>
        <p:sp>
          <p:nvSpPr>
            <p:cNvPr id="98" name="pole tekstowe 97">
              <a:extLst>
                <a:ext uri="{FF2B5EF4-FFF2-40B4-BE49-F238E27FC236}">
                  <a16:creationId xmlns:a16="http://schemas.microsoft.com/office/drawing/2014/main" id="{7D60BD72-9FB5-431E-9780-3FB3C0211F34}"/>
                </a:ext>
              </a:extLst>
            </p:cNvPr>
            <p:cNvSpPr txBox="1"/>
            <p:nvPr/>
          </p:nvSpPr>
          <p:spPr>
            <a:xfrm>
              <a:off x="6970475" y="1158828"/>
              <a:ext cx="1793503" cy="253916"/>
            </a:xfrm>
            <a:prstGeom prst="rect">
              <a:avLst/>
            </a:prstGeom>
            <a:noFill/>
          </p:spPr>
          <p:txBody>
            <a:bodyPr wrap="square" rtlCol="0">
              <a:spAutoFit/>
            </a:bodyPr>
            <a:lstStyle/>
            <a:p>
              <a:r>
                <a:rPr lang="pl-PL" sz="1050"/>
                <a:t>wieś</a:t>
              </a:r>
            </a:p>
          </p:txBody>
        </p:sp>
        <p:sp>
          <p:nvSpPr>
            <p:cNvPr id="99" name="Prostokąt 98">
              <a:extLst>
                <a:ext uri="{FF2B5EF4-FFF2-40B4-BE49-F238E27FC236}">
                  <a16:creationId xmlns:a16="http://schemas.microsoft.com/office/drawing/2014/main" id="{080B9BBF-0CC7-4369-BBFC-E37030B1CD53}"/>
                </a:ext>
              </a:extLst>
            </p:cNvPr>
            <p:cNvSpPr/>
            <p:nvPr/>
          </p:nvSpPr>
          <p:spPr>
            <a:xfrm rot="16200000">
              <a:off x="6923249" y="1256039"/>
              <a:ext cx="83119" cy="77824"/>
            </a:xfrm>
            <a:prstGeom prst="rect">
              <a:avLst/>
            </a:prstGeom>
            <a:solidFill>
              <a:srgbClr val="B3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00" name="Prostokąt 99">
              <a:extLst>
                <a:ext uri="{FF2B5EF4-FFF2-40B4-BE49-F238E27FC236}">
                  <a16:creationId xmlns:a16="http://schemas.microsoft.com/office/drawing/2014/main" id="{ABACFD6C-8E01-4D88-B653-E34D8A43E04C}"/>
                </a:ext>
              </a:extLst>
            </p:cNvPr>
            <p:cNvSpPr/>
            <p:nvPr/>
          </p:nvSpPr>
          <p:spPr>
            <a:xfrm rot="16200000">
              <a:off x="6923249" y="1396764"/>
              <a:ext cx="83119" cy="7782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01" name="Prostokąt 100">
              <a:extLst>
                <a:ext uri="{FF2B5EF4-FFF2-40B4-BE49-F238E27FC236}">
                  <a16:creationId xmlns:a16="http://schemas.microsoft.com/office/drawing/2014/main" id="{3FE3F5AB-33E9-455C-84EA-4649FEFD03C1}"/>
                </a:ext>
              </a:extLst>
            </p:cNvPr>
            <p:cNvSpPr/>
            <p:nvPr/>
          </p:nvSpPr>
          <p:spPr>
            <a:xfrm rot="16200000">
              <a:off x="6923249" y="1537489"/>
              <a:ext cx="83119" cy="77824"/>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02" name="pole tekstowe 101">
              <a:extLst>
                <a:ext uri="{FF2B5EF4-FFF2-40B4-BE49-F238E27FC236}">
                  <a16:creationId xmlns:a16="http://schemas.microsoft.com/office/drawing/2014/main" id="{AD9FA637-5B9E-42F0-8E46-D28FA1C5F5CE}"/>
                </a:ext>
              </a:extLst>
            </p:cNvPr>
            <p:cNvSpPr txBox="1"/>
            <p:nvPr/>
          </p:nvSpPr>
          <p:spPr>
            <a:xfrm>
              <a:off x="6970475" y="1301039"/>
              <a:ext cx="1793503" cy="253916"/>
            </a:xfrm>
            <a:prstGeom prst="rect">
              <a:avLst/>
            </a:prstGeom>
            <a:noFill/>
          </p:spPr>
          <p:txBody>
            <a:bodyPr wrap="square" rtlCol="0">
              <a:spAutoFit/>
            </a:bodyPr>
            <a:lstStyle/>
            <a:p>
              <a:r>
                <a:rPr lang="pl-PL" sz="1050"/>
                <a:t>Miasto do 20 tys.</a:t>
              </a:r>
            </a:p>
          </p:txBody>
        </p:sp>
        <p:sp>
          <p:nvSpPr>
            <p:cNvPr id="103" name="pole tekstowe 102">
              <a:extLst>
                <a:ext uri="{FF2B5EF4-FFF2-40B4-BE49-F238E27FC236}">
                  <a16:creationId xmlns:a16="http://schemas.microsoft.com/office/drawing/2014/main" id="{A9C39581-E1F8-4521-B9DF-CFB15B26EAF2}"/>
                </a:ext>
              </a:extLst>
            </p:cNvPr>
            <p:cNvSpPr txBox="1"/>
            <p:nvPr/>
          </p:nvSpPr>
          <p:spPr>
            <a:xfrm>
              <a:off x="6970475" y="1443250"/>
              <a:ext cx="1793503" cy="253916"/>
            </a:xfrm>
            <a:prstGeom prst="rect">
              <a:avLst/>
            </a:prstGeom>
            <a:noFill/>
          </p:spPr>
          <p:txBody>
            <a:bodyPr wrap="square" rtlCol="0">
              <a:spAutoFit/>
            </a:bodyPr>
            <a:lstStyle/>
            <a:p>
              <a:r>
                <a:rPr lang="pl-PL" sz="1050"/>
                <a:t>Miasto 21-100 tys.</a:t>
              </a:r>
            </a:p>
          </p:txBody>
        </p:sp>
        <p:sp>
          <p:nvSpPr>
            <p:cNvPr id="104" name="pole tekstowe 103">
              <a:extLst>
                <a:ext uri="{FF2B5EF4-FFF2-40B4-BE49-F238E27FC236}">
                  <a16:creationId xmlns:a16="http://schemas.microsoft.com/office/drawing/2014/main" id="{7035F47B-5150-44A9-9D44-CC96A72D5FB4}"/>
                </a:ext>
              </a:extLst>
            </p:cNvPr>
            <p:cNvSpPr txBox="1"/>
            <p:nvPr/>
          </p:nvSpPr>
          <p:spPr>
            <a:xfrm>
              <a:off x="6970475" y="1585461"/>
              <a:ext cx="1793503" cy="253916"/>
            </a:xfrm>
            <a:prstGeom prst="rect">
              <a:avLst/>
            </a:prstGeom>
            <a:noFill/>
          </p:spPr>
          <p:txBody>
            <a:bodyPr wrap="square" rtlCol="0">
              <a:spAutoFit/>
            </a:bodyPr>
            <a:lstStyle/>
            <a:p>
              <a:r>
                <a:rPr lang="pl-PL" sz="1050"/>
                <a:t>Miasto 101-500 tys.</a:t>
              </a:r>
            </a:p>
          </p:txBody>
        </p:sp>
        <p:sp>
          <p:nvSpPr>
            <p:cNvPr id="105" name="Prostokąt 104">
              <a:extLst>
                <a:ext uri="{FF2B5EF4-FFF2-40B4-BE49-F238E27FC236}">
                  <a16:creationId xmlns:a16="http://schemas.microsoft.com/office/drawing/2014/main" id="{58AEC0DD-DC4F-45F4-9BD5-6EC795409876}"/>
                </a:ext>
              </a:extLst>
            </p:cNvPr>
            <p:cNvSpPr/>
            <p:nvPr/>
          </p:nvSpPr>
          <p:spPr>
            <a:xfrm rot="16200000">
              <a:off x="6923249" y="1678214"/>
              <a:ext cx="83119" cy="778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06" name="Prostokąt 105">
              <a:extLst>
                <a:ext uri="{FF2B5EF4-FFF2-40B4-BE49-F238E27FC236}">
                  <a16:creationId xmlns:a16="http://schemas.microsoft.com/office/drawing/2014/main" id="{E7730E41-95FF-4FB3-9366-CB4A48491443}"/>
                </a:ext>
              </a:extLst>
            </p:cNvPr>
            <p:cNvSpPr/>
            <p:nvPr/>
          </p:nvSpPr>
          <p:spPr>
            <a:xfrm rot="16200000">
              <a:off x="6923249" y="1818939"/>
              <a:ext cx="83119" cy="77824"/>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07" name="pole tekstowe 106">
              <a:extLst>
                <a:ext uri="{FF2B5EF4-FFF2-40B4-BE49-F238E27FC236}">
                  <a16:creationId xmlns:a16="http://schemas.microsoft.com/office/drawing/2014/main" id="{C0392289-61D3-4AB7-9C4F-E451652E81D6}"/>
                </a:ext>
              </a:extLst>
            </p:cNvPr>
            <p:cNvSpPr txBox="1"/>
            <p:nvPr/>
          </p:nvSpPr>
          <p:spPr>
            <a:xfrm>
              <a:off x="6970475" y="1727673"/>
              <a:ext cx="1793503" cy="253916"/>
            </a:xfrm>
            <a:prstGeom prst="rect">
              <a:avLst/>
            </a:prstGeom>
            <a:noFill/>
          </p:spPr>
          <p:txBody>
            <a:bodyPr wrap="square" rtlCol="0">
              <a:spAutoFit/>
            </a:bodyPr>
            <a:lstStyle/>
            <a:p>
              <a:r>
                <a:rPr lang="pl-PL" sz="1050"/>
                <a:t>Miasto powyżej 500tys.</a:t>
              </a:r>
            </a:p>
          </p:txBody>
        </p:sp>
      </p:grpSp>
      <p:grpSp>
        <p:nvGrpSpPr>
          <p:cNvPr id="108" name="Grupa 107">
            <a:extLst>
              <a:ext uri="{FF2B5EF4-FFF2-40B4-BE49-F238E27FC236}">
                <a16:creationId xmlns:a16="http://schemas.microsoft.com/office/drawing/2014/main" id="{7884B651-D784-4930-B5FA-42B88A73864E}"/>
              </a:ext>
            </a:extLst>
          </p:cNvPr>
          <p:cNvGrpSpPr/>
          <p:nvPr/>
        </p:nvGrpSpPr>
        <p:grpSpPr>
          <a:xfrm>
            <a:off x="8116111" y="1336827"/>
            <a:ext cx="521233" cy="646556"/>
            <a:chOff x="7329488" y="2601913"/>
            <a:chExt cx="581026" cy="720726"/>
          </a:xfrm>
          <a:solidFill>
            <a:srgbClr val="BFBFBF"/>
          </a:solidFill>
        </p:grpSpPr>
        <p:sp>
          <p:nvSpPr>
            <p:cNvPr id="109" name="Freeform 37">
              <a:extLst>
                <a:ext uri="{FF2B5EF4-FFF2-40B4-BE49-F238E27FC236}">
                  <a16:creationId xmlns:a16="http://schemas.microsoft.com/office/drawing/2014/main" id="{BAD3E00E-FE37-43BA-8D69-727D3B9F46D4}"/>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0" name="Freeform 38">
              <a:extLst>
                <a:ext uri="{FF2B5EF4-FFF2-40B4-BE49-F238E27FC236}">
                  <a16:creationId xmlns:a16="http://schemas.microsoft.com/office/drawing/2014/main" id="{569A34AE-A7C3-48A2-9C98-AEA479AFF6D2}"/>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1" name="Freeform 39">
              <a:extLst>
                <a:ext uri="{FF2B5EF4-FFF2-40B4-BE49-F238E27FC236}">
                  <a16:creationId xmlns:a16="http://schemas.microsoft.com/office/drawing/2014/main" id="{53EE6D6D-FE97-49BB-9C74-046536C06D4B}"/>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2" name="Freeform 40">
              <a:extLst>
                <a:ext uri="{FF2B5EF4-FFF2-40B4-BE49-F238E27FC236}">
                  <a16:creationId xmlns:a16="http://schemas.microsoft.com/office/drawing/2014/main" id="{8B802939-6553-4070-A9D8-9DB7801DC3A4}"/>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7" name="Symbol zastępczy tekstu 7">
            <a:extLst>
              <a:ext uri="{FF2B5EF4-FFF2-40B4-BE49-F238E27FC236}">
                <a16:creationId xmlns:a16="http://schemas.microsoft.com/office/drawing/2014/main" id="{12C882B8-D548-4BE0-A45F-22DEB0031A6A}"/>
              </a:ext>
            </a:extLst>
          </p:cNvPr>
          <p:cNvSpPr txBox="1">
            <a:spLocks/>
          </p:cNvSpPr>
          <p:nvPr/>
        </p:nvSpPr>
        <p:spPr>
          <a:xfrm>
            <a:off x="8174587" y="5288678"/>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34675806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Wykres 5">
            <a:extLst>
              <a:ext uri="{FF2B5EF4-FFF2-40B4-BE49-F238E27FC236}">
                <a16:creationId xmlns:a16="http://schemas.microsoft.com/office/drawing/2014/main" id="{DCA75417-B3F2-404B-A6FC-ED398EBD74E7}"/>
              </a:ext>
            </a:extLst>
          </p:cNvPr>
          <p:cNvGraphicFramePr/>
          <p:nvPr>
            <p:extLst>
              <p:ext uri="{D42A27DB-BD31-4B8C-83A1-F6EECF244321}">
                <p14:modId xmlns:p14="http://schemas.microsoft.com/office/powerpoint/2010/main" val="1870860902"/>
              </p:ext>
            </p:extLst>
          </p:nvPr>
        </p:nvGraphicFramePr>
        <p:xfrm>
          <a:off x="333052" y="2591674"/>
          <a:ext cx="8199183" cy="1773378"/>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Źródła informacji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P6. Skąd, na ogół, dowiaduje się Pan(i) o sprawach dotyczących środowiska naturalnego? Proszę podać maksymalnie trzy główne źródła informacji.</a:t>
            </a:r>
          </a:p>
          <a:p>
            <a:pPr algn="just"/>
            <a:r>
              <a:rPr lang="pl-PL" sz="800" i="1">
                <a:solidFill>
                  <a:schemeClr val="bg1">
                    <a:lumMod val="75000"/>
                  </a:schemeClr>
                </a:solidFill>
              </a:rPr>
              <a:t>Pytanie wielokrotnego wyboru</a:t>
            </a:r>
            <a:r>
              <a:rPr lang="pl-PL" sz="800" i="1"/>
              <a:t>.</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wielkość miejscowości: wieś n=242, miasto do 20 tys. n=120, miasto 20-100 tys. n=225, miasto 100-500 tys. n=209, miasto powyżej 500 tys. n=162.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sp>
        <p:nvSpPr>
          <p:cNvPr id="4" name="pole tekstowe 3">
            <a:extLst>
              <a:ext uri="{FF2B5EF4-FFF2-40B4-BE49-F238E27FC236}">
                <a16:creationId xmlns:a16="http://schemas.microsoft.com/office/drawing/2014/main" id="{FEFF52A8-9A0E-4725-9C64-AF4D5865317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aphicFrame>
        <p:nvGraphicFramePr>
          <p:cNvPr id="5" name="Wykres 4">
            <a:extLst>
              <a:ext uri="{FF2B5EF4-FFF2-40B4-BE49-F238E27FC236}">
                <a16:creationId xmlns:a16="http://schemas.microsoft.com/office/drawing/2014/main" id="{87A316B2-7FDF-44F8-83E6-4E058BBCE666}"/>
              </a:ext>
            </a:extLst>
          </p:cNvPr>
          <p:cNvGraphicFramePr/>
          <p:nvPr>
            <p:extLst>
              <p:ext uri="{D42A27DB-BD31-4B8C-83A1-F6EECF244321}">
                <p14:modId xmlns:p14="http://schemas.microsoft.com/office/powerpoint/2010/main" val="1674160782"/>
              </p:ext>
            </p:extLst>
          </p:nvPr>
        </p:nvGraphicFramePr>
        <p:xfrm>
          <a:off x="333052" y="1452843"/>
          <a:ext cx="8199183" cy="177337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 name="Tabela 13">
            <a:extLst>
              <a:ext uri="{FF2B5EF4-FFF2-40B4-BE49-F238E27FC236}">
                <a16:creationId xmlns:a16="http://schemas.microsoft.com/office/drawing/2014/main" id="{1A6F500A-F596-4BE5-9E1C-F5290BEE80B3}"/>
              </a:ext>
            </a:extLst>
          </p:cNvPr>
          <p:cNvGraphicFramePr>
            <a:graphicFrameLocks noGrp="1"/>
          </p:cNvGraphicFramePr>
          <p:nvPr/>
        </p:nvGraphicFramePr>
        <p:xfrm>
          <a:off x="683377" y="3523674"/>
          <a:ext cx="7776660" cy="370840"/>
        </p:xfrm>
        <a:graphic>
          <a:graphicData uri="http://schemas.openxmlformats.org/drawingml/2006/table">
            <a:tbl>
              <a:tblPr firstRow="1" bandRow="1">
                <a:tableStyleId>{5C22544A-7EE6-4342-B048-85BDC9FD1C3A}</a:tableStyleId>
              </a:tblPr>
              <a:tblGrid>
                <a:gridCol w="1296110">
                  <a:extLst>
                    <a:ext uri="{9D8B030D-6E8A-4147-A177-3AD203B41FA5}">
                      <a16:colId xmlns:a16="http://schemas.microsoft.com/office/drawing/2014/main" val="2938667892"/>
                    </a:ext>
                  </a:extLst>
                </a:gridCol>
                <a:gridCol w="1296110">
                  <a:extLst>
                    <a:ext uri="{9D8B030D-6E8A-4147-A177-3AD203B41FA5}">
                      <a16:colId xmlns:a16="http://schemas.microsoft.com/office/drawing/2014/main" val="411925587"/>
                    </a:ext>
                  </a:extLst>
                </a:gridCol>
                <a:gridCol w="1296110">
                  <a:extLst>
                    <a:ext uri="{9D8B030D-6E8A-4147-A177-3AD203B41FA5}">
                      <a16:colId xmlns:a16="http://schemas.microsoft.com/office/drawing/2014/main" val="3608420190"/>
                    </a:ext>
                  </a:extLst>
                </a:gridCol>
                <a:gridCol w="1296110">
                  <a:extLst>
                    <a:ext uri="{9D8B030D-6E8A-4147-A177-3AD203B41FA5}">
                      <a16:colId xmlns:a16="http://schemas.microsoft.com/office/drawing/2014/main" val="2823064476"/>
                    </a:ext>
                  </a:extLst>
                </a:gridCol>
                <a:gridCol w="1296110">
                  <a:extLst>
                    <a:ext uri="{9D8B030D-6E8A-4147-A177-3AD203B41FA5}">
                      <a16:colId xmlns:a16="http://schemas.microsoft.com/office/drawing/2014/main" val="608497383"/>
                    </a:ext>
                  </a:extLst>
                </a:gridCol>
                <a:gridCol w="1296110">
                  <a:extLst>
                    <a:ext uri="{9D8B030D-6E8A-4147-A177-3AD203B41FA5}">
                      <a16:colId xmlns:a16="http://schemas.microsoft.com/office/drawing/2014/main" val="2785033403"/>
                    </a:ext>
                  </a:extLst>
                </a:gridCol>
              </a:tblGrid>
              <a:tr h="370840">
                <a:tc>
                  <a:txBody>
                    <a:bodyPr/>
                    <a:lstStyle/>
                    <a:p>
                      <a:pPr algn="ctr" fontAlgn="ctr"/>
                      <a:r>
                        <a:rPr lang="pl-PL" sz="1000" b="0" u="none" strike="noStrike">
                          <a:solidFill>
                            <a:schemeClr val="tx1"/>
                          </a:solidFill>
                          <a:effectLst/>
                        </a:rPr>
                        <a:t>z internetu</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telewizji</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prasy</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rPr>
                        <a:t>z radia</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rPr>
                        <a:t>z obserwacji, </a:t>
                      </a:r>
                    </a:p>
                    <a:p>
                      <a:pPr algn="ctr" fontAlgn="ctr"/>
                      <a:r>
                        <a:rPr lang="pl-PL" sz="1000" b="0" i="0" u="none" strike="noStrike">
                          <a:solidFill>
                            <a:schemeClr val="tx1"/>
                          </a:solidFill>
                          <a:effectLst/>
                        </a:rPr>
                        <a:t>własnych doświadczeń</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rPr>
                        <a:t>od rodziny, znajomych</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115" name="Grupa 114">
            <a:extLst>
              <a:ext uri="{FF2B5EF4-FFF2-40B4-BE49-F238E27FC236}">
                <a16:creationId xmlns:a16="http://schemas.microsoft.com/office/drawing/2014/main" id="{CDC515E8-B1D8-43EA-B520-C2E32B26F71E}"/>
              </a:ext>
            </a:extLst>
          </p:cNvPr>
          <p:cNvGrpSpPr>
            <a:grpSpLocks noChangeAspect="1"/>
          </p:cNvGrpSpPr>
          <p:nvPr/>
        </p:nvGrpSpPr>
        <p:grpSpPr>
          <a:xfrm>
            <a:off x="1187624" y="3234373"/>
            <a:ext cx="262177" cy="226761"/>
            <a:chOff x="7180263" y="4591051"/>
            <a:chExt cx="787401" cy="681038"/>
          </a:xfrm>
          <a:solidFill>
            <a:schemeClr val="accent2">
              <a:lumMod val="75000"/>
            </a:schemeClr>
          </a:solidFill>
        </p:grpSpPr>
        <p:sp>
          <p:nvSpPr>
            <p:cNvPr id="116" name="Freeform 21">
              <a:extLst>
                <a:ext uri="{FF2B5EF4-FFF2-40B4-BE49-F238E27FC236}">
                  <a16:creationId xmlns:a16="http://schemas.microsoft.com/office/drawing/2014/main" id="{EE6300F1-1E71-475A-A1FB-EC5AB2E72886}"/>
                </a:ext>
              </a:extLst>
            </p:cNvPr>
            <p:cNvSpPr>
              <a:spLocks noEditPoints="1"/>
            </p:cNvSpPr>
            <p:nvPr/>
          </p:nvSpPr>
          <p:spPr bwMode="auto">
            <a:xfrm>
              <a:off x="7286626" y="4591051"/>
              <a:ext cx="681038" cy="681038"/>
            </a:xfrm>
            <a:custGeom>
              <a:avLst/>
              <a:gdLst>
                <a:gd name="T0" fmla="*/ 1201 w 3006"/>
                <a:gd name="T1" fmla="*/ 30 h 3006"/>
                <a:gd name="T2" fmla="*/ 852 w 3006"/>
                <a:gd name="T3" fmla="*/ 147 h 3006"/>
                <a:gd name="T4" fmla="*/ 548 w 3006"/>
                <a:gd name="T5" fmla="*/ 343 h 3006"/>
                <a:gd name="T6" fmla="*/ 299 w 3006"/>
                <a:gd name="T7" fmla="*/ 603 h 3006"/>
                <a:gd name="T8" fmla="*/ 119 w 3006"/>
                <a:gd name="T9" fmla="*/ 917 h 3006"/>
                <a:gd name="T10" fmla="*/ 18 w 3006"/>
                <a:gd name="T11" fmla="*/ 1274 h 3006"/>
                <a:gd name="T12" fmla="*/ 4 w 3006"/>
                <a:gd name="T13" fmla="*/ 1592 h 3006"/>
                <a:gd name="T14" fmla="*/ 856 w 3006"/>
                <a:gd name="T15" fmla="*/ 1476 h 3006"/>
                <a:gd name="T16" fmla="*/ 901 w 3006"/>
                <a:gd name="T17" fmla="*/ 1157 h 3006"/>
                <a:gd name="T18" fmla="*/ 1333 w 3006"/>
                <a:gd name="T19" fmla="*/ 1063 h 3006"/>
                <a:gd name="T20" fmla="*/ 1989 w 3006"/>
                <a:gd name="T21" fmla="*/ 1014 h 3006"/>
                <a:gd name="T22" fmla="*/ 2823 w 3006"/>
                <a:gd name="T23" fmla="*/ 1471 h 3006"/>
                <a:gd name="T24" fmla="*/ 1954 w 3006"/>
                <a:gd name="T25" fmla="*/ 2353 h 3006"/>
                <a:gd name="T26" fmla="*/ 1765 w 3006"/>
                <a:gd name="T27" fmla="*/ 2665 h 3006"/>
                <a:gd name="T28" fmla="*/ 1575 w 3006"/>
                <a:gd name="T29" fmla="*/ 2794 h 3006"/>
                <a:gd name="T30" fmla="*/ 1451 w 3006"/>
                <a:gd name="T31" fmla="*/ 2804 h 3006"/>
                <a:gd name="T32" fmla="*/ 1273 w 3006"/>
                <a:gd name="T33" fmla="*/ 2717 h 3006"/>
                <a:gd name="T34" fmla="*/ 1099 w 3006"/>
                <a:gd name="T35" fmla="*/ 2494 h 3006"/>
                <a:gd name="T36" fmla="*/ 834 w 3006"/>
                <a:gd name="T37" fmla="*/ 2240 h 3006"/>
                <a:gd name="T38" fmla="*/ 937 w 3006"/>
                <a:gd name="T39" fmla="*/ 2513 h 3006"/>
                <a:gd name="T40" fmla="*/ 1143 w 3006"/>
                <a:gd name="T41" fmla="*/ 2805 h 3006"/>
                <a:gd name="T42" fmla="*/ 749 w 3006"/>
                <a:gd name="T43" fmla="*/ 2622 h 3006"/>
                <a:gd name="T44" fmla="*/ 479 w 3006"/>
                <a:gd name="T45" fmla="*/ 2382 h 3006"/>
                <a:gd name="T46" fmla="*/ 687 w 3006"/>
                <a:gd name="T47" fmla="*/ 2235 h 3006"/>
                <a:gd name="T48" fmla="*/ 196 w 3006"/>
                <a:gd name="T49" fmla="*/ 2245 h 3006"/>
                <a:gd name="T50" fmla="*/ 513 w 3006"/>
                <a:gd name="T51" fmla="*/ 2633 h 3006"/>
                <a:gd name="T52" fmla="*/ 941 w 3006"/>
                <a:gd name="T53" fmla="*/ 2897 h 3006"/>
                <a:gd name="T54" fmla="*/ 1449 w 3006"/>
                <a:gd name="T55" fmla="*/ 3006 h 3006"/>
                <a:gd name="T56" fmla="*/ 1806 w 3006"/>
                <a:gd name="T57" fmla="*/ 2976 h 3006"/>
                <a:gd name="T58" fmla="*/ 2155 w 3006"/>
                <a:gd name="T59" fmla="*/ 2859 h 3006"/>
                <a:gd name="T60" fmla="*/ 2459 w 3006"/>
                <a:gd name="T61" fmla="*/ 2663 h 3006"/>
                <a:gd name="T62" fmla="*/ 2707 w 3006"/>
                <a:gd name="T63" fmla="*/ 2403 h 3006"/>
                <a:gd name="T64" fmla="*/ 2888 w 3006"/>
                <a:gd name="T65" fmla="*/ 2089 h 3006"/>
                <a:gd name="T66" fmla="*/ 2989 w 3006"/>
                <a:gd name="T67" fmla="*/ 1731 h 3006"/>
                <a:gd name="T68" fmla="*/ 3004 w 3006"/>
                <a:gd name="T69" fmla="*/ 1426 h 3006"/>
                <a:gd name="T70" fmla="*/ 2938 w 3006"/>
                <a:gd name="T71" fmla="*/ 1056 h 3006"/>
                <a:gd name="T72" fmla="*/ 2789 w 3006"/>
                <a:gd name="T73" fmla="*/ 724 h 3006"/>
                <a:gd name="T74" fmla="*/ 2566 w 3006"/>
                <a:gd name="T75" fmla="*/ 440 h 3006"/>
                <a:gd name="T76" fmla="*/ 2283 w 3006"/>
                <a:gd name="T77" fmla="*/ 217 h 3006"/>
                <a:gd name="T78" fmla="*/ 1950 w 3006"/>
                <a:gd name="T79" fmla="*/ 67 h 3006"/>
                <a:gd name="T80" fmla="*/ 1581 w 3006"/>
                <a:gd name="T81" fmla="*/ 1 h 3006"/>
                <a:gd name="T82" fmla="*/ 178 w 3006"/>
                <a:gd name="T83" fmla="*/ 1251 h 3006"/>
                <a:gd name="T84" fmla="*/ 323 w 3006"/>
                <a:gd name="T85" fmla="*/ 847 h 3006"/>
                <a:gd name="T86" fmla="*/ 721 w 3006"/>
                <a:gd name="T87" fmla="*/ 946 h 3006"/>
                <a:gd name="T88" fmla="*/ 728 w 3006"/>
                <a:gd name="T89" fmla="*/ 1427 h 3006"/>
                <a:gd name="T90" fmla="*/ 494 w 3006"/>
                <a:gd name="T91" fmla="*/ 675 h 3006"/>
                <a:gd name="T92" fmla="*/ 645 w 3006"/>
                <a:gd name="T93" fmla="*/ 461 h 3006"/>
                <a:gd name="T94" fmla="*/ 1018 w 3006"/>
                <a:gd name="T95" fmla="*/ 242 h 3006"/>
                <a:gd name="T96" fmla="*/ 996 w 3006"/>
                <a:gd name="T97" fmla="*/ 387 h 3006"/>
                <a:gd name="T98" fmla="*/ 814 w 3006"/>
                <a:gd name="T99" fmla="*/ 816 h 3006"/>
                <a:gd name="T100" fmla="*/ 1022 w 3006"/>
                <a:gd name="T101" fmla="*/ 869 h 3006"/>
                <a:gd name="T102" fmla="*/ 1073 w 3006"/>
                <a:gd name="T103" fmla="*/ 561 h 3006"/>
                <a:gd name="T104" fmla="*/ 1273 w 3006"/>
                <a:gd name="T105" fmla="*/ 289 h 3006"/>
                <a:gd name="T106" fmla="*/ 1451 w 3006"/>
                <a:gd name="T107" fmla="*/ 202 h 3006"/>
                <a:gd name="T108" fmla="*/ 1575 w 3006"/>
                <a:gd name="T109" fmla="*/ 212 h 3006"/>
                <a:gd name="T110" fmla="*/ 1758 w 3006"/>
                <a:gd name="T111" fmla="*/ 332 h 3006"/>
                <a:gd name="T112" fmla="*/ 1960 w 3006"/>
                <a:gd name="T113" fmla="*/ 669 h 3006"/>
                <a:gd name="T114" fmla="*/ 1691 w 3006"/>
                <a:gd name="T115" fmla="*/ 904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6" h="3006">
                  <a:moveTo>
                    <a:pt x="1503" y="0"/>
                  </a:moveTo>
                  <a:lnTo>
                    <a:pt x="1503" y="0"/>
                  </a:lnTo>
                  <a:lnTo>
                    <a:pt x="1465" y="0"/>
                  </a:lnTo>
                  <a:lnTo>
                    <a:pt x="1426" y="1"/>
                  </a:lnTo>
                  <a:lnTo>
                    <a:pt x="1388" y="4"/>
                  </a:lnTo>
                  <a:lnTo>
                    <a:pt x="1349" y="7"/>
                  </a:lnTo>
                  <a:lnTo>
                    <a:pt x="1312" y="12"/>
                  </a:lnTo>
                  <a:lnTo>
                    <a:pt x="1274" y="17"/>
                  </a:lnTo>
                  <a:lnTo>
                    <a:pt x="1238" y="22"/>
                  </a:lnTo>
                  <a:lnTo>
                    <a:pt x="1201" y="30"/>
                  </a:lnTo>
                  <a:lnTo>
                    <a:pt x="1165" y="38"/>
                  </a:lnTo>
                  <a:lnTo>
                    <a:pt x="1128" y="47"/>
                  </a:lnTo>
                  <a:lnTo>
                    <a:pt x="1093" y="57"/>
                  </a:lnTo>
                  <a:lnTo>
                    <a:pt x="1057" y="67"/>
                  </a:lnTo>
                  <a:lnTo>
                    <a:pt x="1022" y="78"/>
                  </a:lnTo>
                  <a:lnTo>
                    <a:pt x="987" y="90"/>
                  </a:lnTo>
                  <a:lnTo>
                    <a:pt x="953" y="104"/>
                  </a:lnTo>
                  <a:lnTo>
                    <a:pt x="918" y="117"/>
                  </a:lnTo>
                  <a:lnTo>
                    <a:pt x="885" y="132"/>
                  </a:lnTo>
                  <a:lnTo>
                    <a:pt x="852" y="147"/>
                  </a:lnTo>
                  <a:lnTo>
                    <a:pt x="820" y="164"/>
                  </a:lnTo>
                  <a:lnTo>
                    <a:pt x="787" y="181"/>
                  </a:lnTo>
                  <a:lnTo>
                    <a:pt x="755" y="199"/>
                  </a:lnTo>
                  <a:lnTo>
                    <a:pt x="724" y="217"/>
                  </a:lnTo>
                  <a:lnTo>
                    <a:pt x="694" y="236"/>
                  </a:lnTo>
                  <a:lnTo>
                    <a:pt x="664" y="256"/>
                  </a:lnTo>
                  <a:lnTo>
                    <a:pt x="634" y="277"/>
                  </a:lnTo>
                  <a:lnTo>
                    <a:pt x="605" y="298"/>
                  </a:lnTo>
                  <a:lnTo>
                    <a:pt x="576" y="320"/>
                  </a:lnTo>
                  <a:lnTo>
                    <a:pt x="548" y="343"/>
                  </a:lnTo>
                  <a:lnTo>
                    <a:pt x="520" y="367"/>
                  </a:lnTo>
                  <a:lnTo>
                    <a:pt x="493" y="390"/>
                  </a:lnTo>
                  <a:lnTo>
                    <a:pt x="467" y="415"/>
                  </a:lnTo>
                  <a:lnTo>
                    <a:pt x="441" y="440"/>
                  </a:lnTo>
                  <a:lnTo>
                    <a:pt x="415" y="466"/>
                  </a:lnTo>
                  <a:lnTo>
                    <a:pt x="391" y="492"/>
                  </a:lnTo>
                  <a:lnTo>
                    <a:pt x="367" y="519"/>
                  </a:lnTo>
                  <a:lnTo>
                    <a:pt x="344" y="546"/>
                  </a:lnTo>
                  <a:lnTo>
                    <a:pt x="321" y="575"/>
                  </a:lnTo>
                  <a:lnTo>
                    <a:pt x="299" y="603"/>
                  </a:lnTo>
                  <a:lnTo>
                    <a:pt x="278" y="632"/>
                  </a:lnTo>
                  <a:lnTo>
                    <a:pt x="257" y="662"/>
                  </a:lnTo>
                  <a:lnTo>
                    <a:pt x="238" y="693"/>
                  </a:lnTo>
                  <a:lnTo>
                    <a:pt x="219" y="724"/>
                  </a:lnTo>
                  <a:lnTo>
                    <a:pt x="200" y="755"/>
                  </a:lnTo>
                  <a:lnTo>
                    <a:pt x="182" y="786"/>
                  </a:lnTo>
                  <a:lnTo>
                    <a:pt x="165" y="818"/>
                  </a:lnTo>
                  <a:lnTo>
                    <a:pt x="149" y="852"/>
                  </a:lnTo>
                  <a:lnTo>
                    <a:pt x="134" y="884"/>
                  </a:lnTo>
                  <a:lnTo>
                    <a:pt x="119" y="917"/>
                  </a:lnTo>
                  <a:lnTo>
                    <a:pt x="105" y="952"/>
                  </a:lnTo>
                  <a:lnTo>
                    <a:pt x="92" y="986"/>
                  </a:lnTo>
                  <a:lnTo>
                    <a:pt x="80" y="1021"/>
                  </a:lnTo>
                  <a:lnTo>
                    <a:pt x="68" y="1056"/>
                  </a:lnTo>
                  <a:lnTo>
                    <a:pt x="57" y="1092"/>
                  </a:lnTo>
                  <a:lnTo>
                    <a:pt x="48" y="1127"/>
                  </a:lnTo>
                  <a:lnTo>
                    <a:pt x="39" y="1164"/>
                  </a:lnTo>
                  <a:lnTo>
                    <a:pt x="32" y="1200"/>
                  </a:lnTo>
                  <a:lnTo>
                    <a:pt x="24" y="1237"/>
                  </a:lnTo>
                  <a:lnTo>
                    <a:pt x="18" y="1274"/>
                  </a:lnTo>
                  <a:lnTo>
                    <a:pt x="13" y="1312"/>
                  </a:lnTo>
                  <a:lnTo>
                    <a:pt x="9" y="1350"/>
                  </a:lnTo>
                  <a:lnTo>
                    <a:pt x="5" y="1387"/>
                  </a:lnTo>
                  <a:lnTo>
                    <a:pt x="3" y="1426"/>
                  </a:lnTo>
                  <a:lnTo>
                    <a:pt x="1" y="1464"/>
                  </a:lnTo>
                  <a:lnTo>
                    <a:pt x="0" y="1503"/>
                  </a:lnTo>
                  <a:lnTo>
                    <a:pt x="0" y="1503"/>
                  </a:lnTo>
                  <a:lnTo>
                    <a:pt x="1" y="1548"/>
                  </a:lnTo>
                  <a:lnTo>
                    <a:pt x="4" y="1592"/>
                  </a:lnTo>
                  <a:lnTo>
                    <a:pt x="4" y="1592"/>
                  </a:lnTo>
                  <a:lnTo>
                    <a:pt x="123" y="1582"/>
                  </a:lnTo>
                  <a:lnTo>
                    <a:pt x="247" y="1570"/>
                  </a:lnTo>
                  <a:lnTo>
                    <a:pt x="376" y="1555"/>
                  </a:lnTo>
                  <a:lnTo>
                    <a:pt x="442" y="1546"/>
                  </a:lnTo>
                  <a:lnTo>
                    <a:pt x="509" y="1537"/>
                  </a:lnTo>
                  <a:lnTo>
                    <a:pt x="577" y="1526"/>
                  </a:lnTo>
                  <a:lnTo>
                    <a:pt x="645" y="1515"/>
                  </a:lnTo>
                  <a:lnTo>
                    <a:pt x="715" y="1503"/>
                  </a:lnTo>
                  <a:lnTo>
                    <a:pt x="785" y="1489"/>
                  </a:lnTo>
                  <a:lnTo>
                    <a:pt x="856" y="1476"/>
                  </a:lnTo>
                  <a:lnTo>
                    <a:pt x="928" y="1460"/>
                  </a:lnTo>
                  <a:lnTo>
                    <a:pt x="999" y="1444"/>
                  </a:lnTo>
                  <a:lnTo>
                    <a:pt x="1072" y="1427"/>
                  </a:lnTo>
                  <a:lnTo>
                    <a:pt x="880" y="1427"/>
                  </a:lnTo>
                  <a:lnTo>
                    <a:pt x="880" y="1427"/>
                  </a:lnTo>
                  <a:lnTo>
                    <a:pt x="882" y="1371"/>
                  </a:lnTo>
                  <a:lnTo>
                    <a:pt x="885" y="1316"/>
                  </a:lnTo>
                  <a:lnTo>
                    <a:pt x="889" y="1263"/>
                  </a:lnTo>
                  <a:lnTo>
                    <a:pt x="895" y="1210"/>
                  </a:lnTo>
                  <a:lnTo>
                    <a:pt x="901" y="1157"/>
                  </a:lnTo>
                  <a:lnTo>
                    <a:pt x="909" y="1106"/>
                  </a:lnTo>
                  <a:lnTo>
                    <a:pt x="917" y="1055"/>
                  </a:lnTo>
                  <a:lnTo>
                    <a:pt x="927" y="1006"/>
                  </a:lnTo>
                  <a:lnTo>
                    <a:pt x="927" y="1006"/>
                  </a:lnTo>
                  <a:lnTo>
                    <a:pt x="992" y="1019"/>
                  </a:lnTo>
                  <a:lnTo>
                    <a:pt x="1057" y="1031"/>
                  </a:lnTo>
                  <a:lnTo>
                    <a:pt x="1125" y="1042"/>
                  </a:lnTo>
                  <a:lnTo>
                    <a:pt x="1194" y="1051"/>
                  </a:lnTo>
                  <a:lnTo>
                    <a:pt x="1262" y="1057"/>
                  </a:lnTo>
                  <a:lnTo>
                    <a:pt x="1333" y="1063"/>
                  </a:lnTo>
                  <a:lnTo>
                    <a:pt x="1405" y="1065"/>
                  </a:lnTo>
                  <a:lnTo>
                    <a:pt x="1478" y="1066"/>
                  </a:lnTo>
                  <a:lnTo>
                    <a:pt x="1478" y="1066"/>
                  </a:lnTo>
                  <a:lnTo>
                    <a:pt x="1555" y="1065"/>
                  </a:lnTo>
                  <a:lnTo>
                    <a:pt x="1630" y="1061"/>
                  </a:lnTo>
                  <a:lnTo>
                    <a:pt x="1704" y="1056"/>
                  </a:lnTo>
                  <a:lnTo>
                    <a:pt x="1778" y="1049"/>
                  </a:lnTo>
                  <a:lnTo>
                    <a:pt x="1849" y="1039"/>
                  </a:lnTo>
                  <a:lnTo>
                    <a:pt x="1920" y="1027"/>
                  </a:lnTo>
                  <a:lnTo>
                    <a:pt x="1989" y="1014"/>
                  </a:lnTo>
                  <a:lnTo>
                    <a:pt x="2057" y="999"/>
                  </a:lnTo>
                  <a:lnTo>
                    <a:pt x="2057" y="999"/>
                  </a:lnTo>
                  <a:lnTo>
                    <a:pt x="2068" y="1056"/>
                  </a:lnTo>
                  <a:lnTo>
                    <a:pt x="2077" y="1115"/>
                  </a:lnTo>
                  <a:lnTo>
                    <a:pt x="2086" y="1175"/>
                  </a:lnTo>
                  <a:lnTo>
                    <a:pt x="2092" y="1237"/>
                  </a:lnTo>
                  <a:lnTo>
                    <a:pt x="2092" y="1237"/>
                  </a:lnTo>
                  <a:lnTo>
                    <a:pt x="2348" y="1317"/>
                  </a:lnTo>
                  <a:lnTo>
                    <a:pt x="2584" y="1394"/>
                  </a:lnTo>
                  <a:lnTo>
                    <a:pt x="2823" y="1471"/>
                  </a:lnTo>
                  <a:lnTo>
                    <a:pt x="2823" y="1471"/>
                  </a:lnTo>
                  <a:lnTo>
                    <a:pt x="2701" y="1598"/>
                  </a:lnTo>
                  <a:lnTo>
                    <a:pt x="2423" y="1883"/>
                  </a:lnTo>
                  <a:lnTo>
                    <a:pt x="2270" y="2040"/>
                  </a:lnTo>
                  <a:lnTo>
                    <a:pt x="2129" y="2183"/>
                  </a:lnTo>
                  <a:lnTo>
                    <a:pt x="2018" y="2293"/>
                  </a:lnTo>
                  <a:lnTo>
                    <a:pt x="1980" y="2329"/>
                  </a:lnTo>
                  <a:lnTo>
                    <a:pt x="1956" y="2351"/>
                  </a:lnTo>
                  <a:lnTo>
                    <a:pt x="1956" y="2351"/>
                  </a:lnTo>
                  <a:lnTo>
                    <a:pt x="1954" y="2353"/>
                  </a:lnTo>
                  <a:lnTo>
                    <a:pt x="1954" y="2353"/>
                  </a:lnTo>
                  <a:lnTo>
                    <a:pt x="1933" y="2400"/>
                  </a:lnTo>
                  <a:lnTo>
                    <a:pt x="1912" y="2445"/>
                  </a:lnTo>
                  <a:lnTo>
                    <a:pt x="1912" y="2445"/>
                  </a:lnTo>
                  <a:lnTo>
                    <a:pt x="1889" y="2488"/>
                  </a:lnTo>
                  <a:lnTo>
                    <a:pt x="1867" y="2528"/>
                  </a:lnTo>
                  <a:lnTo>
                    <a:pt x="1842" y="2567"/>
                  </a:lnTo>
                  <a:lnTo>
                    <a:pt x="1817" y="2603"/>
                  </a:lnTo>
                  <a:lnTo>
                    <a:pt x="1791" y="2635"/>
                  </a:lnTo>
                  <a:lnTo>
                    <a:pt x="1765" y="2665"/>
                  </a:lnTo>
                  <a:lnTo>
                    <a:pt x="1739" y="2692"/>
                  </a:lnTo>
                  <a:lnTo>
                    <a:pt x="1712" y="2717"/>
                  </a:lnTo>
                  <a:lnTo>
                    <a:pt x="1712" y="2717"/>
                  </a:lnTo>
                  <a:lnTo>
                    <a:pt x="1685" y="2738"/>
                  </a:lnTo>
                  <a:lnTo>
                    <a:pt x="1657" y="2756"/>
                  </a:lnTo>
                  <a:lnTo>
                    <a:pt x="1630" y="2773"/>
                  </a:lnTo>
                  <a:lnTo>
                    <a:pt x="1616" y="2779"/>
                  </a:lnTo>
                  <a:lnTo>
                    <a:pt x="1603" y="2784"/>
                  </a:lnTo>
                  <a:lnTo>
                    <a:pt x="1589" y="2790"/>
                  </a:lnTo>
                  <a:lnTo>
                    <a:pt x="1575" y="2794"/>
                  </a:lnTo>
                  <a:lnTo>
                    <a:pt x="1561" y="2798"/>
                  </a:lnTo>
                  <a:lnTo>
                    <a:pt x="1548" y="2802"/>
                  </a:lnTo>
                  <a:lnTo>
                    <a:pt x="1534" y="2804"/>
                  </a:lnTo>
                  <a:lnTo>
                    <a:pt x="1520" y="2806"/>
                  </a:lnTo>
                  <a:lnTo>
                    <a:pt x="1506" y="2807"/>
                  </a:lnTo>
                  <a:lnTo>
                    <a:pt x="1492" y="2807"/>
                  </a:lnTo>
                  <a:lnTo>
                    <a:pt x="1492" y="2807"/>
                  </a:lnTo>
                  <a:lnTo>
                    <a:pt x="1478" y="2807"/>
                  </a:lnTo>
                  <a:lnTo>
                    <a:pt x="1465" y="2806"/>
                  </a:lnTo>
                  <a:lnTo>
                    <a:pt x="1451" y="2804"/>
                  </a:lnTo>
                  <a:lnTo>
                    <a:pt x="1438" y="2802"/>
                  </a:lnTo>
                  <a:lnTo>
                    <a:pt x="1424" y="2798"/>
                  </a:lnTo>
                  <a:lnTo>
                    <a:pt x="1410" y="2794"/>
                  </a:lnTo>
                  <a:lnTo>
                    <a:pt x="1396" y="2790"/>
                  </a:lnTo>
                  <a:lnTo>
                    <a:pt x="1383" y="2784"/>
                  </a:lnTo>
                  <a:lnTo>
                    <a:pt x="1369" y="2779"/>
                  </a:lnTo>
                  <a:lnTo>
                    <a:pt x="1355" y="2773"/>
                  </a:lnTo>
                  <a:lnTo>
                    <a:pt x="1328" y="2756"/>
                  </a:lnTo>
                  <a:lnTo>
                    <a:pt x="1300" y="2738"/>
                  </a:lnTo>
                  <a:lnTo>
                    <a:pt x="1273" y="2717"/>
                  </a:lnTo>
                  <a:lnTo>
                    <a:pt x="1273" y="2717"/>
                  </a:lnTo>
                  <a:lnTo>
                    <a:pt x="1253" y="2698"/>
                  </a:lnTo>
                  <a:lnTo>
                    <a:pt x="1232" y="2679"/>
                  </a:lnTo>
                  <a:lnTo>
                    <a:pt x="1212" y="2656"/>
                  </a:lnTo>
                  <a:lnTo>
                    <a:pt x="1193" y="2634"/>
                  </a:lnTo>
                  <a:lnTo>
                    <a:pt x="1172" y="2609"/>
                  </a:lnTo>
                  <a:lnTo>
                    <a:pt x="1154" y="2582"/>
                  </a:lnTo>
                  <a:lnTo>
                    <a:pt x="1134" y="2554"/>
                  </a:lnTo>
                  <a:lnTo>
                    <a:pt x="1116" y="2525"/>
                  </a:lnTo>
                  <a:lnTo>
                    <a:pt x="1099" y="2494"/>
                  </a:lnTo>
                  <a:lnTo>
                    <a:pt x="1082" y="2462"/>
                  </a:lnTo>
                  <a:lnTo>
                    <a:pt x="1065" y="2427"/>
                  </a:lnTo>
                  <a:lnTo>
                    <a:pt x="1048" y="2393"/>
                  </a:lnTo>
                  <a:lnTo>
                    <a:pt x="1033" y="2356"/>
                  </a:lnTo>
                  <a:lnTo>
                    <a:pt x="1018" y="2319"/>
                  </a:lnTo>
                  <a:lnTo>
                    <a:pt x="1003" y="2280"/>
                  </a:lnTo>
                  <a:lnTo>
                    <a:pt x="989" y="2240"/>
                  </a:lnTo>
                  <a:lnTo>
                    <a:pt x="989" y="2240"/>
                  </a:lnTo>
                  <a:lnTo>
                    <a:pt x="912" y="2240"/>
                  </a:lnTo>
                  <a:lnTo>
                    <a:pt x="834" y="2240"/>
                  </a:lnTo>
                  <a:lnTo>
                    <a:pt x="829" y="2240"/>
                  </a:lnTo>
                  <a:lnTo>
                    <a:pt x="829" y="2240"/>
                  </a:lnTo>
                  <a:lnTo>
                    <a:pt x="841" y="2277"/>
                  </a:lnTo>
                  <a:lnTo>
                    <a:pt x="853" y="2312"/>
                  </a:lnTo>
                  <a:lnTo>
                    <a:pt x="866" y="2348"/>
                  </a:lnTo>
                  <a:lnTo>
                    <a:pt x="879" y="2383"/>
                  </a:lnTo>
                  <a:lnTo>
                    <a:pt x="893" y="2417"/>
                  </a:lnTo>
                  <a:lnTo>
                    <a:pt x="907" y="2450"/>
                  </a:lnTo>
                  <a:lnTo>
                    <a:pt x="922" y="2482"/>
                  </a:lnTo>
                  <a:lnTo>
                    <a:pt x="937" y="2513"/>
                  </a:lnTo>
                  <a:lnTo>
                    <a:pt x="937" y="2513"/>
                  </a:lnTo>
                  <a:lnTo>
                    <a:pt x="958" y="2556"/>
                  </a:lnTo>
                  <a:lnTo>
                    <a:pt x="982" y="2597"/>
                  </a:lnTo>
                  <a:lnTo>
                    <a:pt x="1007" y="2637"/>
                  </a:lnTo>
                  <a:lnTo>
                    <a:pt x="1031" y="2675"/>
                  </a:lnTo>
                  <a:lnTo>
                    <a:pt x="1058" y="2710"/>
                  </a:lnTo>
                  <a:lnTo>
                    <a:pt x="1085" y="2744"/>
                  </a:lnTo>
                  <a:lnTo>
                    <a:pt x="1113" y="2775"/>
                  </a:lnTo>
                  <a:lnTo>
                    <a:pt x="1143" y="2805"/>
                  </a:lnTo>
                  <a:lnTo>
                    <a:pt x="1143" y="2805"/>
                  </a:lnTo>
                  <a:lnTo>
                    <a:pt x="1100" y="2792"/>
                  </a:lnTo>
                  <a:lnTo>
                    <a:pt x="1058" y="2778"/>
                  </a:lnTo>
                  <a:lnTo>
                    <a:pt x="1017" y="2763"/>
                  </a:lnTo>
                  <a:lnTo>
                    <a:pt x="976" y="2747"/>
                  </a:lnTo>
                  <a:lnTo>
                    <a:pt x="937" y="2729"/>
                  </a:lnTo>
                  <a:lnTo>
                    <a:pt x="898" y="2710"/>
                  </a:lnTo>
                  <a:lnTo>
                    <a:pt x="859" y="2690"/>
                  </a:lnTo>
                  <a:lnTo>
                    <a:pt x="822" y="2668"/>
                  </a:lnTo>
                  <a:lnTo>
                    <a:pt x="784" y="2646"/>
                  </a:lnTo>
                  <a:lnTo>
                    <a:pt x="749" y="2622"/>
                  </a:lnTo>
                  <a:lnTo>
                    <a:pt x="713" y="2597"/>
                  </a:lnTo>
                  <a:lnTo>
                    <a:pt x="679" y="2571"/>
                  </a:lnTo>
                  <a:lnTo>
                    <a:pt x="644" y="2545"/>
                  </a:lnTo>
                  <a:lnTo>
                    <a:pt x="612" y="2517"/>
                  </a:lnTo>
                  <a:lnTo>
                    <a:pt x="580" y="2488"/>
                  </a:lnTo>
                  <a:lnTo>
                    <a:pt x="549" y="2457"/>
                  </a:lnTo>
                  <a:lnTo>
                    <a:pt x="549" y="2457"/>
                  </a:lnTo>
                  <a:lnTo>
                    <a:pt x="525" y="2433"/>
                  </a:lnTo>
                  <a:lnTo>
                    <a:pt x="501" y="2408"/>
                  </a:lnTo>
                  <a:lnTo>
                    <a:pt x="479" y="2382"/>
                  </a:lnTo>
                  <a:lnTo>
                    <a:pt x="456" y="2355"/>
                  </a:lnTo>
                  <a:lnTo>
                    <a:pt x="456" y="2355"/>
                  </a:lnTo>
                  <a:lnTo>
                    <a:pt x="482" y="2338"/>
                  </a:lnTo>
                  <a:lnTo>
                    <a:pt x="509" y="2323"/>
                  </a:lnTo>
                  <a:lnTo>
                    <a:pt x="536" y="2307"/>
                  </a:lnTo>
                  <a:lnTo>
                    <a:pt x="565" y="2292"/>
                  </a:lnTo>
                  <a:lnTo>
                    <a:pt x="594" y="2277"/>
                  </a:lnTo>
                  <a:lnTo>
                    <a:pt x="625" y="2263"/>
                  </a:lnTo>
                  <a:lnTo>
                    <a:pt x="656" y="2249"/>
                  </a:lnTo>
                  <a:lnTo>
                    <a:pt x="687" y="2235"/>
                  </a:lnTo>
                  <a:lnTo>
                    <a:pt x="687" y="2235"/>
                  </a:lnTo>
                  <a:lnTo>
                    <a:pt x="562" y="2232"/>
                  </a:lnTo>
                  <a:lnTo>
                    <a:pt x="498" y="2228"/>
                  </a:lnTo>
                  <a:lnTo>
                    <a:pt x="435" y="2225"/>
                  </a:lnTo>
                  <a:lnTo>
                    <a:pt x="370" y="2221"/>
                  </a:lnTo>
                  <a:lnTo>
                    <a:pt x="305" y="2215"/>
                  </a:lnTo>
                  <a:lnTo>
                    <a:pt x="239" y="2209"/>
                  </a:lnTo>
                  <a:lnTo>
                    <a:pt x="172" y="2200"/>
                  </a:lnTo>
                  <a:lnTo>
                    <a:pt x="172" y="2200"/>
                  </a:lnTo>
                  <a:lnTo>
                    <a:pt x="196" y="2245"/>
                  </a:lnTo>
                  <a:lnTo>
                    <a:pt x="222" y="2289"/>
                  </a:lnTo>
                  <a:lnTo>
                    <a:pt x="249" y="2331"/>
                  </a:lnTo>
                  <a:lnTo>
                    <a:pt x="278" y="2373"/>
                  </a:lnTo>
                  <a:lnTo>
                    <a:pt x="308" y="2413"/>
                  </a:lnTo>
                  <a:lnTo>
                    <a:pt x="339" y="2452"/>
                  </a:lnTo>
                  <a:lnTo>
                    <a:pt x="371" y="2491"/>
                  </a:lnTo>
                  <a:lnTo>
                    <a:pt x="405" y="2528"/>
                  </a:lnTo>
                  <a:lnTo>
                    <a:pt x="440" y="2564"/>
                  </a:lnTo>
                  <a:lnTo>
                    <a:pt x="476" y="2599"/>
                  </a:lnTo>
                  <a:lnTo>
                    <a:pt x="513" y="2633"/>
                  </a:lnTo>
                  <a:lnTo>
                    <a:pt x="551" y="2666"/>
                  </a:lnTo>
                  <a:lnTo>
                    <a:pt x="591" y="2697"/>
                  </a:lnTo>
                  <a:lnTo>
                    <a:pt x="631" y="2727"/>
                  </a:lnTo>
                  <a:lnTo>
                    <a:pt x="672" y="2755"/>
                  </a:lnTo>
                  <a:lnTo>
                    <a:pt x="715" y="2783"/>
                  </a:lnTo>
                  <a:lnTo>
                    <a:pt x="758" y="2809"/>
                  </a:lnTo>
                  <a:lnTo>
                    <a:pt x="803" y="2833"/>
                  </a:lnTo>
                  <a:lnTo>
                    <a:pt x="849" y="2857"/>
                  </a:lnTo>
                  <a:lnTo>
                    <a:pt x="895" y="2878"/>
                  </a:lnTo>
                  <a:lnTo>
                    <a:pt x="941" y="2897"/>
                  </a:lnTo>
                  <a:lnTo>
                    <a:pt x="989" y="2916"/>
                  </a:lnTo>
                  <a:lnTo>
                    <a:pt x="1038" y="2933"/>
                  </a:lnTo>
                  <a:lnTo>
                    <a:pt x="1087" y="2948"/>
                  </a:lnTo>
                  <a:lnTo>
                    <a:pt x="1137" y="2962"/>
                  </a:lnTo>
                  <a:lnTo>
                    <a:pt x="1187" y="2973"/>
                  </a:lnTo>
                  <a:lnTo>
                    <a:pt x="1239" y="2983"/>
                  </a:lnTo>
                  <a:lnTo>
                    <a:pt x="1290" y="2992"/>
                  </a:lnTo>
                  <a:lnTo>
                    <a:pt x="1343" y="2998"/>
                  </a:lnTo>
                  <a:lnTo>
                    <a:pt x="1396" y="3003"/>
                  </a:lnTo>
                  <a:lnTo>
                    <a:pt x="1449" y="3006"/>
                  </a:lnTo>
                  <a:lnTo>
                    <a:pt x="1503" y="3006"/>
                  </a:lnTo>
                  <a:lnTo>
                    <a:pt x="1503" y="3006"/>
                  </a:lnTo>
                  <a:lnTo>
                    <a:pt x="1542" y="3006"/>
                  </a:lnTo>
                  <a:lnTo>
                    <a:pt x="1581" y="3005"/>
                  </a:lnTo>
                  <a:lnTo>
                    <a:pt x="1619" y="3002"/>
                  </a:lnTo>
                  <a:lnTo>
                    <a:pt x="1657" y="2998"/>
                  </a:lnTo>
                  <a:lnTo>
                    <a:pt x="1695" y="2994"/>
                  </a:lnTo>
                  <a:lnTo>
                    <a:pt x="1732" y="2989"/>
                  </a:lnTo>
                  <a:lnTo>
                    <a:pt x="1770" y="2983"/>
                  </a:lnTo>
                  <a:lnTo>
                    <a:pt x="1806" y="2976"/>
                  </a:lnTo>
                  <a:lnTo>
                    <a:pt x="1843" y="2968"/>
                  </a:lnTo>
                  <a:lnTo>
                    <a:pt x="1879" y="2959"/>
                  </a:lnTo>
                  <a:lnTo>
                    <a:pt x="1915" y="2949"/>
                  </a:lnTo>
                  <a:lnTo>
                    <a:pt x="1950" y="2939"/>
                  </a:lnTo>
                  <a:lnTo>
                    <a:pt x="1986" y="2927"/>
                  </a:lnTo>
                  <a:lnTo>
                    <a:pt x="2020" y="2916"/>
                  </a:lnTo>
                  <a:lnTo>
                    <a:pt x="2055" y="2903"/>
                  </a:lnTo>
                  <a:lnTo>
                    <a:pt x="2088" y="2889"/>
                  </a:lnTo>
                  <a:lnTo>
                    <a:pt x="2122" y="2874"/>
                  </a:lnTo>
                  <a:lnTo>
                    <a:pt x="2155" y="2859"/>
                  </a:lnTo>
                  <a:lnTo>
                    <a:pt x="2188" y="2843"/>
                  </a:lnTo>
                  <a:lnTo>
                    <a:pt x="2220" y="2825"/>
                  </a:lnTo>
                  <a:lnTo>
                    <a:pt x="2251" y="2807"/>
                  </a:lnTo>
                  <a:lnTo>
                    <a:pt x="2283" y="2789"/>
                  </a:lnTo>
                  <a:lnTo>
                    <a:pt x="2314" y="2769"/>
                  </a:lnTo>
                  <a:lnTo>
                    <a:pt x="2344" y="2750"/>
                  </a:lnTo>
                  <a:lnTo>
                    <a:pt x="2374" y="2730"/>
                  </a:lnTo>
                  <a:lnTo>
                    <a:pt x="2403" y="2708"/>
                  </a:lnTo>
                  <a:lnTo>
                    <a:pt x="2431" y="2685"/>
                  </a:lnTo>
                  <a:lnTo>
                    <a:pt x="2459" y="2663"/>
                  </a:lnTo>
                  <a:lnTo>
                    <a:pt x="2487" y="2640"/>
                  </a:lnTo>
                  <a:lnTo>
                    <a:pt x="2514" y="2616"/>
                  </a:lnTo>
                  <a:lnTo>
                    <a:pt x="2541" y="2591"/>
                  </a:lnTo>
                  <a:lnTo>
                    <a:pt x="2566" y="2566"/>
                  </a:lnTo>
                  <a:lnTo>
                    <a:pt x="2591" y="2540"/>
                  </a:lnTo>
                  <a:lnTo>
                    <a:pt x="2616" y="2513"/>
                  </a:lnTo>
                  <a:lnTo>
                    <a:pt x="2639" y="2487"/>
                  </a:lnTo>
                  <a:lnTo>
                    <a:pt x="2663" y="2460"/>
                  </a:lnTo>
                  <a:lnTo>
                    <a:pt x="2686" y="2432"/>
                  </a:lnTo>
                  <a:lnTo>
                    <a:pt x="2707" y="2403"/>
                  </a:lnTo>
                  <a:lnTo>
                    <a:pt x="2729" y="2374"/>
                  </a:lnTo>
                  <a:lnTo>
                    <a:pt x="2749" y="2343"/>
                  </a:lnTo>
                  <a:lnTo>
                    <a:pt x="2770" y="2313"/>
                  </a:lnTo>
                  <a:lnTo>
                    <a:pt x="2789" y="2282"/>
                  </a:lnTo>
                  <a:lnTo>
                    <a:pt x="2807" y="2251"/>
                  </a:lnTo>
                  <a:lnTo>
                    <a:pt x="2824" y="2220"/>
                  </a:lnTo>
                  <a:lnTo>
                    <a:pt x="2842" y="2188"/>
                  </a:lnTo>
                  <a:lnTo>
                    <a:pt x="2858" y="2155"/>
                  </a:lnTo>
                  <a:lnTo>
                    <a:pt x="2874" y="2122"/>
                  </a:lnTo>
                  <a:lnTo>
                    <a:pt x="2888" y="2089"/>
                  </a:lnTo>
                  <a:lnTo>
                    <a:pt x="2902" y="2054"/>
                  </a:lnTo>
                  <a:lnTo>
                    <a:pt x="2915" y="2020"/>
                  </a:lnTo>
                  <a:lnTo>
                    <a:pt x="2928" y="1985"/>
                  </a:lnTo>
                  <a:lnTo>
                    <a:pt x="2938" y="1950"/>
                  </a:lnTo>
                  <a:lnTo>
                    <a:pt x="2949" y="1914"/>
                  </a:lnTo>
                  <a:lnTo>
                    <a:pt x="2959" y="1879"/>
                  </a:lnTo>
                  <a:lnTo>
                    <a:pt x="2967" y="1842"/>
                  </a:lnTo>
                  <a:lnTo>
                    <a:pt x="2976" y="1806"/>
                  </a:lnTo>
                  <a:lnTo>
                    <a:pt x="2982" y="1769"/>
                  </a:lnTo>
                  <a:lnTo>
                    <a:pt x="2989" y="1731"/>
                  </a:lnTo>
                  <a:lnTo>
                    <a:pt x="2994" y="1695"/>
                  </a:lnTo>
                  <a:lnTo>
                    <a:pt x="2998" y="1657"/>
                  </a:lnTo>
                  <a:lnTo>
                    <a:pt x="3002" y="1619"/>
                  </a:lnTo>
                  <a:lnTo>
                    <a:pt x="3004" y="1581"/>
                  </a:lnTo>
                  <a:lnTo>
                    <a:pt x="3006" y="1542"/>
                  </a:lnTo>
                  <a:lnTo>
                    <a:pt x="3006" y="1503"/>
                  </a:lnTo>
                  <a:lnTo>
                    <a:pt x="3006" y="1503"/>
                  </a:lnTo>
                  <a:lnTo>
                    <a:pt x="3006" y="1503"/>
                  </a:lnTo>
                  <a:lnTo>
                    <a:pt x="3006" y="1464"/>
                  </a:lnTo>
                  <a:lnTo>
                    <a:pt x="3004" y="1426"/>
                  </a:lnTo>
                  <a:lnTo>
                    <a:pt x="3002" y="1387"/>
                  </a:lnTo>
                  <a:lnTo>
                    <a:pt x="2998" y="1350"/>
                  </a:lnTo>
                  <a:lnTo>
                    <a:pt x="2994" y="1312"/>
                  </a:lnTo>
                  <a:lnTo>
                    <a:pt x="2989" y="1274"/>
                  </a:lnTo>
                  <a:lnTo>
                    <a:pt x="2982" y="1237"/>
                  </a:lnTo>
                  <a:lnTo>
                    <a:pt x="2976" y="1200"/>
                  </a:lnTo>
                  <a:lnTo>
                    <a:pt x="2967" y="1164"/>
                  </a:lnTo>
                  <a:lnTo>
                    <a:pt x="2959" y="1127"/>
                  </a:lnTo>
                  <a:lnTo>
                    <a:pt x="2949" y="1092"/>
                  </a:lnTo>
                  <a:lnTo>
                    <a:pt x="2938" y="1056"/>
                  </a:lnTo>
                  <a:lnTo>
                    <a:pt x="2928" y="1021"/>
                  </a:lnTo>
                  <a:lnTo>
                    <a:pt x="2915" y="986"/>
                  </a:lnTo>
                  <a:lnTo>
                    <a:pt x="2902" y="952"/>
                  </a:lnTo>
                  <a:lnTo>
                    <a:pt x="2888" y="917"/>
                  </a:lnTo>
                  <a:lnTo>
                    <a:pt x="2874" y="884"/>
                  </a:lnTo>
                  <a:lnTo>
                    <a:pt x="2858" y="852"/>
                  </a:lnTo>
                  <a:lnTo>
                    <a:pt x="2842" y="818"/>
                  </a:lnTo>
                  <a:lnTo>
                    <a:pt x="2824" y="786"/>
                  </a:lnTo>
                  <a:lnTo>
                    <a:pt x="2807" y="755"/>
                  </a:lnTo>
                  <a:lnTo>
                    <a:pt x="2789" y="724"/>
                  </a:lnTo>
                  <a:lnTo>
                    <a:pt x="2770" y="693"/>
                  </a:lnTo>
                  <a:lnTo>
                    <a:pt x="2749" y="662"/>
                  </a:lnTo>
                  <a:lnTo>
                    <a:pt x="2729" y="632"/>
                  </a:lnTo>
                  <a:lnTo>
                    <a:pt x="2707" y="603"/>
                  </a:lnTo>
                  <a:lnTo>
                    <a:pt x="2686" y="575"/>
                  </a:lnTo>
                  <a:lnTo>
                    <a:pt x="2663" y="546"/>
                  </a:lnTo>
                  <a:lnTo>
                    <a:pt x="2639" y="519"/>
                  </a:lnTo>
                  <a:lnTo>
                    <a:pt x="2616" y="492"/>
                  </a:lnTo>
                  <a:lnTo>
                    <a:pt x="2591" y="466"/>
                  </a:lnTo>
                  <a:lnTo>
                    <a:pt x="2566" y="440"/>
                  </a:lnTo>
                  <a:lnTo>
                    <a:pt x="2541" y="415"/>
                  </a:lnTo>
                  <a:lnTo>
                    <a:pt x="2514" y="390"/>
                  </a:lnTo>
                  <a:lnTo>
                    <a:pt x="2487" y="367"/>
                  </a:lnTo>
                  <a:lnTo>
                    <a:pt x="2459" y="343"/>
                  </a:lnTo>
                  <a:lnTo>
                    <a:pt x="2431" y="320"/>
                  </a:lnTo>
                  <a:lnTo>
                    <a:pt x="2403" y="298"/>
                  </a:lnTo>
                  <a:lnTo>
                    <a:pt x="2374" y="277"/>
                  </a:lnTo>
                  <a:lnTo>
                    <a:pt x="2344" y="256"/>
                  </a:lnTo>
                  <a:lnTo>
                    <a:pt x="2314" y="236"/>
                  </a:lnTo>
                  <a:lnTo>
                    <a:pt x="2283" y="217"/>
                  </a:lnTo>
                  <a:lnTo>
                    <a:pt x="2251" y="199"/>
                  </a:lnTo>
                  <a:lnTo>
                    <a:pt x="2220" y="181"/>
                  </a:lnTo>
                  <a:lnTo>
                    <a:pt x="2188" y="164"/>
                  </a:lnTo>
                  <a:lnTo>
                    <a:pt x="2155" y="147"/>
                  </a:lnTo>
                  <a:lnTo>
                    <a:pt x="2122" y="132"/>
                  </a:lnTo>
                  <a:lnTo>
                    <a:pt x="2088" y="117"/>
                  </a:lnTo>
                  <a:lnTo>
                    <a:pt x="2055" y="104"/>
                  </a:lnTo>
                  <a:lnTo>
                    <a:pt x="2020" y="90"/>
                  </a:lnTo>
                  <a:lnTo>
                    <a:pt x="1986" y="78"/>
                  </a:lnTo>
                  <a:lnTo>
                    <a:pt x="1950" y="67"/>
                  </a:lnTo>
                  <a:lnTo>
                    <a:pt x="1915" y="57"/>
                  </a:lnTo>
                  <a:lnTo>
                    <a:pt x="1879" y="47"/>
                  </a:lnTo>
                  <a:lnTo>
                    <a:pt x="1843" y="38"/>
                  </a:lnTo>
                  <a:lnTo>
                    <a:pt x="1806" y="30"/>
                  </a:lnTo>
                  <a:lnTo>
                    <a:pt x="1770" y="22"/>
                  </a:lnTo>
                  <a:lnTo>
                    <a:pt x="1732" y="17"/>
                  </a:lnTo>
                  <a:lnTo>
                    <a:pt x="1695" y="12"/>
                  </a:lnTo>
                  <a:lnTo>
                    <a:pt x="1657" y="7"/>
                  </a:lnTo>
                  <a:lnTo>
                    <a:pt x="1619" y="4"/>
                  </a:lnTo>
                  <a:lnTo>
                    <a:pt x="1581" y="1"/>
                  </a:lnTo>
                  <a:lnTo>
                    <a:pt x="1542" y="0"/>
                  </a:lnTo>
                  <a:lnTo>
                    <a:pt x="1503" y="0"/>
                  </a:lnTo>
                  <a:lnTo>
                    <a:pt x="1503" y="0"/>
                  </a:lnTo>
                  <a:close/>
                  <a:moveTo>
                    <a:pt x="728" y="1427"/>
                  </a:moveTo>
                  <a:lnTo>
                    <a:pt x="156" y="1427"/>
                  </a:lnTo>
                  <a:lnTo>
                    <a:pt x="156" y="1427"/>
                  </a:lnTo>
                  <a:lnTo>
                    <a:pt x="160" y="1382"/>
                  </a:lnTo>
                  <a:lnTo>
                    <a:pt x="164" y="1338"/>
                  </a:lnTo>
                  <a:lnTo>
                    <a:pt x="170" y="1294"/>
                  </a:lnTo>
                  <a:lnTo>
                    <a:pt x="178" y="1251"/>
                  </a:lnTo>
                  <a:lnTo>
                    <a:pt x="186" y="1208"/>
                  </a:lnTo>
                  <a:lnTo>
                    <a:pt x="196" y="1166"/>
                  </a:lnTo>
                  <a:lnTo>
                    <a:pt x="208" y="1124"/>
                  </a:lnTo>
                  <a:lnTo>
                    <a:pt x="221" y="1082"/>
                  </a:lnTo>
                  <a:lnTo>
                    <a:pt x="235" y="1041"/>
                  </a:lnTo>
                  <a:lnTo>
                    <a:pt x="250" y="1001"/>
                  </a:lnTo>
                  <a:lnTo>
                    <a:pt x="267" y="961"/>
                  </a:lnTo>
                  <a:lnTo>
                    <a:pt x="284" y="923"/>
                  </a:lnTo>
                  <a:lnTo>
                    <a:pt x="304" y="885"/>
                  </a:lnTo>
                  <a:lnTo>
                    <a:pt x="323" y="847"/>
                  </a:lnTo>
                  <a:lnTo>
                    <a:pt x="344" y="811"/>
                  </a:lnTo>
                  <a:lnTo>
                    <a:pt x="367" y="774"/>
                  </a:lnTo>
                  <a:lnTo>
                    <a:pt x="367" y="774"/>
                  </a:lnTo>
                  <a:lnTo>
                    <a:pt x="411" y="803"/>
                  </a:lnTo>
                  <a:lnTo>
                    <a:pt x="458" y="830"/>
                  </a:lnTo>
                  <a:lnTo>
                    <a:pt x="507" y="856"/>
                  </a:lnTo>
                  <a:lnTo>
                    <a:pt x="557" y="881"/>
                  </a:lnTo>
                  <a:lnTo>
                    <a:pt x="610" y="904"/>
                  </a:lnTo>
                  <a:lnTo>
                    <a:pt x="665" y="926"/>
                  </a:lnTo>
                  <a:lnTo>
                    <a:pt x="721" y="946"/>
                  </a:lnTo>
                  <a:lnTo>
                    <a:pt x="779" y="966"/>
                  </a:lnTo>
                  <a:lnTo>
                    <a:pt x="779" y="966"/>
                  </a:lnTo>
                  <a:lnTo>
                    <a:pt x="769" y="1019"/>
                  </a:lnTo>
                  <a:lnTo>
                    <a:pt x="759" y="1075"/>
                  </a:lnTo>
                  <a:lnTo>
                    <a:pt x="751" y="1132"/>
                  </a:lnTo>
                  <a:lnTo>
                    <a:pt x="744" y="1189"/>
                  </a:lnTo>
                  <a:lnTo>
                    <a:pt x="738" y="1247"/>
                  </a:lnTo>
                  <a:lnTo>
                    <a:pt x="734" y="1307"/>
                  </a:lnTo>
                  <a:lnTo>
                    <a:pt x="730" y="1366"/>
                  </a:lnTo>
                  <a:lnTo>
                    <a:pt x="728" y="1427"/>
                  </a:lnTo>
                  <a:lnTo>
                    <a:pt x="728" y="1427"/>
                  </a:lnTo>
                  <a:close/>
                  <a:moveTo>
                    <a:pt x="814" y="816"/>
                  </a:moveTo>
                  <a:lnTo>
                    <a:pt x="814" y="816"/>
                  </a:lnTo>
                  <a:lnTo>
                    <a:pt x="764" y="799"/>
                  </a:lnTo>
                  <a:lnTo>
                    <a:pt x="714" y="781"/>
                  </a:lnTo>
                  <a:lnTo>
                    <a:pt x="666" y="762"/>
                  </a:lnTo>
                  <a:lnTo>
                    <a:pt x="621" y="742"/>
                  </a:lnTo>
                  <a:lnTo>
                    <a:pt x="577" y="720"/>
                  </a:lnTo>
                  <a:lnTo>
                    <a:pt x="535" y="698"/>
                  </a:lnTo>
                  <a:lnTo>
                    <a:pt x="494" y="675"/>
                  </a:lnTo>
                  <a:lnTo>
                    <a:pt x="456" y="651"/>
                  </a:lnTo>
                  <a:lnTo>
                    <a:pt x="456" y="651"/>
                  </a:lnTo>
                  <a:lnTo>
                    <a:pt x="479" y="625"/>
                  </a:lnTo>
                  <a:lnTo>
                    <a:pt x="501" y="598"/>
                  </a:lnTo>
                  <a:lnTo>
                    <a:pt x="525" y="573"/>
                  </a:lnTo>
                  <a:lnTo>
                    <a:pt x="549" y="548"/>
                  </a:lnTo>
                  <a:lnTo>
                    <a:pt x="549" y="548"/>
                  </a:lnTo>
                  <a:lnTo>
                    <a:pt x="580" y="518"/>
                  </a:lnTo>
                  <a:lnTo>
                    <a:pt x="612" y="489"/>
                  </a:lnTo>
                  <a:lnTo>
                    <a:pt x="645" y="461"/>
                  </a:lnTo>
                  <a:lnTo>
                    <a:pt x="679" y="433"/>
                  </a:lnTo>
                  <a:lnTo>
                    <a:pt x="713" y="408"/>
                  </a:lnTo>
                  <a:lnTo>
                    <a:pt x="749" y="383"/>
                  </a:lnTo>
                  <a:lnTo>
                    <a:pt x="785" y="359"/>
                  </a:lnTo>
                  <a:lnTo>
                    <a:pt x="823" y="337"/>
                  </a:lnTo>
                  <a:lnTo>
                    <a:pt x="860" y="315"/>
                  </a:lnTo>
                  <a:lnTo>
                    <a:pt x="899" y="296"/>
                  </a:lnTo>
                  <a:lnTo>
                    <a:pt x="938" y="276"/>
                  </a:lnTo>
                  <a:lnTo>
                    <a:pt x="979" y="259"/>
                  </a:lnTo>
                  <a:lnTo>
                    <a:pt x="1018" y="242"/>
                  </a:lnTo>
                  <a:lnTo>
                    <a:pt x="1060" y="227"/>
                  </a:lnTo>
                  <a:lnTo>
                    <a:pt x="1102" y="213"/>
                  </a:lnTo>
                  <a:lnTo>
                    <a:pt x="1144" y="201"/>
                  </a:lnTo>
                  <a:lnTo>
                    <a:pt x="1144" y="201"/>
                  </a:lnTo>
                  <a:lnTo>
                    <a:pt x="1118" y="228"/>
                  </a:lnTo>
                  <a:lnTo>
                    <a:pt x="1091" y="257"/>
                  </a:lnTo>
                  <a:lnTo>
                    <a:pt x="1067" y="287"/>
                  </a:lnTo>
                  <a:lnTo>
                    <a:pt x="1042" y="319"/>
                  </a:lnTo>
                  <a:lnTo>
                    <a:pt x="1018" y="353"/>
                  </a:lnTo>
                  <a:lnTo>
                    <a:pt x="996" y="387"/>
                  </a:lnTo>
                  <a:lnTo>
                    <a:pt x="973" y="425"/>
                  </a:lnTo>
                  <a:lnTo>
                    <a:pt x="953" y="462"/>
                  </a:lnTo>
                  <a:lnTo>
                    <a:pt x="932" y="502"/>
                  </a:lnTo>
                  <a:lnTo>
                    <a:pt x="913" y="543"/>
                  </a:lnTo>
                  <a:lnTo>
                    <a:pt x="894" y="585"/>
                  </a:lnTo>
                  <a:lnTo>
                    <a:pt x="877" y="629"/>
                  </a:lnTo>
                  <a:lnTo>
                    <a:pt x="859" y="674"/>
                  </a:lnTo>
                  <a:lnTo>
                    <a:pt x="843" y="720"/>
                  </a:lnTo>
                  <a:lnTo>
                    <a:pt x="828" y="768"/>
                  </a:lnTo>
                  <a:lnTo>
                    <a:pt x="814" y="816"/>
                  </a:lnTo>
                  <a:lnTo>
                    <a:pt x="814" y="816"/>
                  </a:lnTo>
                  <a:close/>
                  <a:moveTo>
                    <a:pt x="1478" y="913"/>
                  </a:moveTo>
                  <a:lnTo>
                    <a:pt x="1478" y="913"/>
                  </a:lnTo>
                  <a:lnTo>
                    <a:pt x="1410" y="912"/>
                  </a:lnTo>
                  <a:lnTo>
                    <a:pt x="1342" y="910"/>
                  </a:lnTo>
                  <a:lnTo>
                    <a:pt x="1276" y="905"/>
                  </a:lnTo>
                  <a:lnTo>
                    <a:pt x="1211" y="899"/>
                  </a:lnTo>
                  <a:lnTo>
                    <a:pt x="1146" y="890"/>
                  </a:lnTo>
                  <a:lnTo>
                    <a:pt x="1084" y="881"/>
                  </a:lnTo>
                  <a:lnTo>
                    <a:pt x="1022" y="869"/>
                  </a:lnTo>
                  <a:lnTo>
                    <a:pt x="963" y="856"/>
                  </a:lnTo>
                  <a:lnTo>
                    <a:pt x="963" y="856"/>
                  </a:lnTo>
                  <a:lnTo>
                    <a:pt x="973" y="816"/>
                  </a:lnTo>
                  <a:lnTo>
                    <a:pt x="986" y="776"/>
                  </a:lnTo>
                  <a:lnTo>
                    <a:pt x="999" y="738"/>
                  </a:lnTo>
                  <a:lnTo>
                    <a:pt x="1013" y="700"/>
                  </a:lnTo>
                  <a:lnTo>
                    <a:pt x="1027" y="663"/>
                  </a:lnTo>
                  <a:lnTo>
                    <a:pt x="1042" y="628"/>
                  </a:lnTo>
                  <a:lnTo>
                    <a:pt x="1057" y="594"/>
                  </a:lnTo>
                  <a:lnTo>
                    <a:pt x="1073" y="561"/>
                  </a:lnTo>
                  <a:lnTo>
                    <a:pt x="1073" y="561"/>
                  </a:lnTo>
                  <a:lnTo>
                    <a:pt x="1096" y="518"/>
                  </a:lnTo>
                  <a:lnTo>
                    <a:pt x="1119" y="477"/>
                  </a:lnTo>
                  <a:lnTo>
                    <a:pt x="1143" y="439"/>
                  </a:lnTo>
                  <a:lnTo>
                    <a:pt x="1168" y="403"/>
                  </a:lnTo>
                  <a:lnTo>
                    <a:pt x="1194" y="371"/>
                  </a:lnTo>
                  <a:lnTo>
                    <a:pt x="1219" y="341"/>
                  </a:lnTo>
                  <a:lnTo>
                    <a:pt x="1246" y="314"/>
                  </a:lnTo>
                  <a:lnTo>
                    <a:pt x="1273" y="289"/>
                  </a:lnTo>
                  <a:lnTo>
                    <a:pt x="1273" y="289"/>
                  </a:lnTo>
                  <a:lnTo>
                    <a:pt x="1300" y="268"/>
                  </a:lnTo>
                  <a:lnTo>
                    <a:pt x="1328" y="249"/>
                  </a:lnTo>
                  <a:lnTo>
                    <a:pt x="1355" y="234"/>
                  </a:lnTo>
                  <a:lnTo>
                    <a:pt x="1369" y="227"/>
                  </a:lnTo>
                  <a:lnTo>
                    <a:pt x="1383" y="221"/>
                  </a:lnTo>
                  <a:lnTo>
                    <a:pt x="1396" y="216"/>
                  </a:lnTo>
                  <a:lnTo>
                    <a:pt x="1410" y="212"/>
                  </a:lnTo>
                  <a:lnTo>
                    <a:pt x="1424" y="207"/>
                  </a:lnTo>
                  <a:lnTo>
                    <a:pt x="1438" y="204"/>
                  </a:lnTo>
                  <a:lnTo>
                    <a:pt x="1451" y="202"/>
                  </a:lnTo>
                  <a:lnTo>
                    <a:pt x="1465" y="200"/>
                  </a:lnTo>
                  <a:lnTo>
                    <a:pt x="1478" y="199"/>
                  </a:lnTo>
                  <a:lnTo>
                    <a:pt x="1492" y="199"/>
                  </a:lnTo>
                  <a:lnTo>
                    <a:pt x="1492" y="199"/>
                  </a:lnTo>
                  <a:lnTo>
                    <a:pt x="1506" y="199"/>
                  </a:lnTo>
                  <a:lnTo>
                    <a:pt x="1520" y="200"/>
                  </a:lnTo>
                  <a:lnTo>
                    <a:pt x="1534" y="202"/>
                  </a:lnTo>
                  <a:lnTo>
                    <a:pt x="1548" y="204"/>
                  </a:lnTo>
                  <a:lnTo>
                    <a:pt x="1561" y="207"/>
                  </a:lnTo>
                  <a:lnTo>
                    <a:pt x="1575" y="212"/>
                  </a:lnTo>
                  <a:lnTo>
                    <a:pt x="1589" y="216"/>
                  </a:lnTo>
                  <a:lnTo>
                    <a:pt x="1603" y="221"/>
                  </a:lnTo>
                  <a:lnTo>
                    <a:pt x="1616" y="227"/>
                  </a:lnTo>
                  <a:lnTo>
                    <a:pt x="1630" y="234"/>
                  </a:lnTo>
                  <a:lnTo>
                    <a:pt x="1657" y="249"/>
                  </a:lnTo>
                  <a:lnTo>
                    <a:pt x="1685" y="268"/>
                  </a:lnTo>
                  <a:lnTo>
                    <a:pt x="1712" y="289"/>
                  </a:lnTo>
                  <a:lnTo>
                    <a:pt x="1712" y="289"/>
                  </a:lnTo>
                  <a:lnTo>
                    <a:pt x="1735" y="310"/>
                  </a:lnTo>
                  <a:lnTo>
                    <a:pt x="1758" y="332"/>
                  </a:lnTo>
                  <a:lnTo>
                    <a:pt x="1781" y="358"/>
                  </a:lnTo>
                  <a:lnTo>
                    <a:pt x="1803" y="385"/>
                  </a:lnTo>
                  <a:lnTo>
                    <a:pt x="1825" y="414"/>
                  </a:lnTo>
                  <a:lnTo>
                    <a:pt x="1846" y="445"/>
                  </a:lnTo>
                  <a:lnTo>
                    <a:pt x="1867" y="477"/>
                  </a:lnTo>
                  <a:lnTo>
                    <a:pt x="1886" y="513"/>
                  </a:lnTo>
                  <a:lnTo>
                    <a:pt x="1905" y="548"/>
                  </a:lnTo>
                  <a:lnTo>
                    <a:pt x="1925" y="587"/>
                  </a:lnTo>
                  <a:lnTo>
                    <a:pt x="1943" y="627"/>
                  </a:lnTo>
                  <a:lnTo>
                    <a:pt x="1960" y="669"/>
                  </a:lnTo>
                  <a:lnTo>
                    <a:pt x="1976" y="712"/>
                  </a:lnTo>
                  <a:lnTo>
                    <a:pt x="1992" y="756"/>
                  </a:lnTo>
                  <a:lnTo>
                    <a:pt x="2007" y="802"/>
                  </a:lnTo>
                  <a:lnTo>
                    <a:pt x="2021" y="850"/>
                  </a:lnTo>
                  <a:lnTo>
                    <a:pt x="2021" y="850"/>
                  </a:lnTo>
                  <a:lnTo>
                    <a:pt x="1958" y="865"/>
                  </a:lnTo>
                  <a:lnTo>
                    <a:pt x="1893" y="876"/>
                  </a:lnTo>
                  <a:lnTo>
                    <a:pt x="1828" y="888"/>
                  </a:lnTo>
                  <a:lnTo>
                    <a:pt x="1760" y="897"/>
                  </a:lnTo>
                  <a:lnTo>
                    <a:pt x="1691" y="904"/>
                  </a:lnTo>
                  <a:lnTo>
                    <a:pt x="1621" y="909"/>
                  </a:lnTo>
                  <a:lnTo>
                    <a:pt x="1551" y="912"/>
                  </a:lnTo>
                  <a:lnTo>
                    <a:pt x="1478" y="913"/>
                  </a:lnTo>
                  <a:lnTo>
                    <a:pt x="1478" y="9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7" name="Freeform 22">
              <a:extLst>
                <a:ext uri="{FF2B5EF4-FFF2-40B4-BE49-F238E27FC236}">
                  <a16:creationId xmlns:a16="http://schemas.microsoft.com/office/drawing/2014/main" id="{E8C1FB90-9CB6-4B77-8CF1-55ADF41884DE}"/>
                </a:ext>
              </a:extLst>
            </p:cNvPr>
            <p:cNvSpPr>
              <a:spLocks/>
            </p:cNvSpPr>
            <p:nvPr/>
          </p:nvSpPr>
          <p:spPr bwMode="auto">
            <a:xfrm>
              <a:off x="7180263" y="4862513"/>
              <a:ext cx="701675" cy="249238"/>
            </a:xfrm>
            <a:custGeom>
              <a:avLst/>
              <a:gdLst>
                <a:gd name="T0" fmla="*/ 2057 w 3093"/>
                <a:gd name="T1" fmla="*/ 0 h 1097"/>
                <a:gd name="T2" fmla="*/ 2024 w 3093"/>
                <a:gd name="T3" fmla="*/ 6 h 1097"/>
                <a:gd name="T4" fmla="*/ 1997 w 3093"/>
                <a:gd name="T5" fmla="*/ 19 h 1097"/>
                <a:gd name="T6" fmla="*/ 1978 w 3093"/>
                <a:gd name="T7" fmla="*/ 40 h 1097"/>
                <a:gd name="T8" fmla="*/ 1965 w 3093"/>
                <a:gd name="T9" fmla="*/ 90 h 1097"/>
                <a:gd name="T10" fmla="*/ 1989 w 3093"/>
                <a:gd name="T11" fmla="*/ 160 h 1097"/>
                <a:gd name="T12" fmla="*/ 2032 w 3093"/>
                <a:gd name="T13" fmla="*/ 222 h 1097"/>
                <a:gd name="T14" fmla="*/ 1704 w 3093"/>
                <a:gd name="T15" fmla="*/ 305 h 1097"/>
                <a:gd name="T16" fmla="*/ 1371 w 3093"/>
                <a:gd name="T17" fmla="*/ 376 h 1097"/>
                <a:gd name="T18" fmla="*/ 1038 w 3093"/>
                <a:gd name="T19" fmla="*/ 429 h 1097"/>
                <a:gd name="T20" fmla="*/ 716 w 3093"/>
                <a:gd name="T21" fmla="*/ 459 h 1097"/>
                <a:gd name="T22" fmla="*/ 564 w 3093"/>
                <a:gd name="T23" fmla="*/ 468 h 1097"/>
                <a:gd name="T24" fmla="*/ 435 w 3093"/>
                <a:gd name="T25" fmla="*/ 466 h 1097"/>
                <a:gd name="T26" fmla="*/ 342 w 3093"/>
                <a:gd name="T27" fmla="*/ 455 h 1097"/>
                <a:gd name="T28" fmla="*/ 287 w 3093"/>
                <a:gd name="T29" fmla="*/ 439 h 1097"/>
                <a:gd name="T30" fmla="*/ 242 w 3093"/>
                <a:gd name="T31" fmla="*/ 409 h 1097"/>
                <a:gd name="T32" fmla="*/ 228 w 3093"/>
                <a:gd name="T33" fmla="*/ 382 h 1097"/>
                <a:gd name="T34" fmla="*/ 238 w 3093"/>
                <a:gd name="T35" fmla="*/ 382 h 1097"/>
                <a:gd name="T36" fmla="*/ 305 w 3093"/>
                <a:gd name="T37" fmla="*/ 398 h 1097"/>
                <a:gd name="T38" fmla="*/ 360 w 3093"/>
                <a:gd name="T39" fmla="*/ 351 h 1097"/>
                <a:gd name="T40" fmla="*/ 360 w 3093"/>
                <a:gd name="T41" fmla="*/ 223 h 1097"/>
                <a:gd name="T42" fmla="*/ 301 w 3093"/>
                <a:gd name="T43" fmla="*/ 213 h 1097"/>
                <a:gd name="T44" fmla="*/ 186 w 3093"/>
                <a:gd name="T45" fmla="*/ 263 h 1097"/>
                <a:gd name="T46" fmla="*/ 90 w 3093"/>
                <a:gd name="T47" fmla="*/ 329 h 1097"/>
                <a:gd name="T48" fmla="*/ 31 w 3093"/>
                <a:gd name="T49" fmla="*/ 400 h 1097"/>
                <a:gd name="T50" fmla="*/ 11 w 3093"/>
                <a:gd name="T51" fmla="*/ 447 h 1097"/>
                <a:gd name="T52" fmla="*/ 1 w 3093"/>
                <a:gd name="T53" fmla="*/ 495 h 1097"/>
                <a:gd name="T54" fmla="*/ 3 w 3093"/>
                <a:gd name="T55" fmla="*/ 563 h 1097"/>
                <a:gd name="T56" fmla="*/ 24 w 3093"/>
                <a:gd name="T57" fmla="*/ 623 h 1097"/>
                <a:gd name="T58" fmla="*/ 61 w 3093"/>
                <a:gd name="T59" fmla="*/ 677 h 1097"/>
                <a:gd name="T60" fmla="*/ 114 w 3093"/>
                <a:gd name="T61" fmla="*/ 723 h 1097"/>
                <a:gd name="T62" fmla="*/ 181 w 3093"/>
                <a:gd name="T63" fmla="*/ 764 h 1097"/>
                <a:gd name="T64" fmla="*/ 348 w 3093"/>
                <a:gd name="T65" fmla="*/ 828 h 1097"/>
                <a:gd name="T66" fmla="*/ 551 w 3093"/>
                <a:gd name="T67" fmla="*/ 874 h 1097"/>
                <a:gd name="T68" fmla="*/ 777 w 3093"/>
                <a:gd name="T69" fmla="*/ 904 h 1097"/>
                <a:gd name="T70" fmla="*/ 1073 w 3093"/>
                <a:gd name="T71" fmla="*/ 924 h 1097"/>
                <a:gd name="T72" fmla="*/ 1416 w 3093"/>
                <a:gd name="T73" fmla="*/ 933 h 1097"/>
                <a:gd name="T74" fmla="*/ 1865 w 3093"/>
                <a:gd name="T75" fmla="*/ 918 h 1097"/>
                <a:gd name="T76" fmla="*/ 2201 w 3093"/>
                <a:gd name="T77" fmla="*/ 892 h 1097"/>
                <a:gd name="T78" fmla="*/ 2192 w 3093"/>
                <a:gd name="T79" fmla="*/ 976 h 1097"/>
                <a:gd name="T80" fmla="*/ 2205 w 3093"/>
                <a:gd name="T81" fmla="*/ 1049 h 1097"/>
                <a:gd name="T82" fmla="*/ 2239 w 3093"/>
                <a:gd name="T83" fmla="*/ 1087 h 1097"/>
                <a:gd name="T84" fmla="*/ 2266 w 3093"/>
                <a:gd name="T85" fmla="*/ 1096 h 1097"/>
                <a:gd name="T86" fmla="*/ 2296 w 3093"/>
                <a:gd name="T87" fmla="*/ 1096 h 1097"/>
                <a:gd name="T88" fmla="*/ 2328 w 3093"/>
                <a:gd name="T89" fmla="*/ 1084 h 1097"/>
                <a:gd name="T90" fmla="*/ 2375 w 3093"/>
                <a:gd name="T91" fmla="*/ 1047 h 1097"/>
                <a:gd name="T92" fmla="*/ 2755 w 3093"/>
                <a:gd name="T93" fmla="*/ 665 h 1097"/>
                <a:gd name="T94" fmla="*/ 2951 w 3093"/>
                <a:gd name="T95" fmla="*/ 272 h 1097"/>
                <a:gd name="T96" fmla="*/ 2163 w 3093"/>
                <a:gd name="T97" fmla="*/ 24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3" h="1097">
                  <a:moveTo>
                    <a:pt x="2088" y="4"/>
                  </a:moveTo>
                  <a:lnTo>
                    <a:pt x="2088" y="4"/>
                  </a:lnTo>
                  <a:lnTo>
                    <a:pt x="2067" y="1"/>
                  </a:lnTo>
                  <a:lnTo>
                    <a:pt x="2057" y="0"/>
                  </a:lnTo>
                  <a:lnTo>
                    <a:pt x="2049" y="0"/>
                  </a:lnTo>
                  <a:lnTo>
                    <a:pt x="2040" y="1"/>
                  </a:lnTo>
                  <a:lnTo>
                    <a:pt x="2032" y="4"/>
                  </a:lnTo>
                  <a:lnTo>
                    <a:pt x="2024" y="6"/>
                  </a:lnTo>
                  <a:lnTo>
                    <a:pt x="2017" y="8"/>
                  </a:lnTo>
                  <a:lnTo>
                    <a:pt x="2010" y="11"/>
                  </a:lnTo>
                  <a:lnTo>
                    <a:pt x="2004" y="14"/>
                  </a:lnTo>
                  <a:lnTo>
                    <a:pt x="1997" y="19"/>
                  </a:lnTo>
                  <a:lnTo>
                    <a:pt x="1992" y="23"/>
                  </a:lnTo>
                  <a:lnTo>
                    <a:pt x="1986" y="28"/>
                  </a:lnTo>
                  <a:lnTo>
                    <a:pt x="1982" y="34"/>
                  </a:lnTo>
                  <a:lnTo>
                    <a:pt x="1978" y="40"/>
                  </a:lnTo>
                  <a:lnTo>
                    <a:pt x="1975" y="45"/>
                  </a:lnTo>
                  <a:lnTo>
                    <a:pt x="1969" y="59"/>
                  </a:lnTo>
                  <a:lnTo>
                    <a:pt x="1966" y="75"/>
                  </a:lnTo>
                  <a:lnTo>
                    <a:pt x="1965" y="90"/>
                  </a:lnTo>
                  <a:lnTo>
                    <a:pt x="1967" y="107"/>
                  </a:lnTo>
                  <a:lnTo>
                    <a:pt x="1971" y="124"/>
                  </a:lnTo>
                  <a:lnTo>
                    <a:pt x="1979" y="141"/>
                  </a:lnTo>
                  <a:lnTo>
                    <a:pt x="1989" y="160"/>
                  </a:lnTo>
                  <a:lnTo>
                    <a:pt x="2000" y="178"/>
                  </a:lnTo>
                  <a:lnTo>
                    <a:pt x="2000" y="178"/>
                  </a:lnTo>
                  <a:lnTo>
                    <a:pt x="2017" y="198"/>
                  </a:lnTo>
                  <a:lnTo>
                    <a:pt x="2032" y="222"/>
                  </a:lnTo>
                  <a:lnTo>
                    <a:pt x="2032" y="222"/>
                  </a:lnTo>
                  <a:lnTo>
                    <a:pt x="1869" y="264"/>
                  </a:lnTo>
                  <a:lnTo>
                    <a:pt x="1787" y="284"/>
                  </a:lnTo>
                  <a:lnTo>
                    <a:pt x="1704" y="305"/>
                  </a:lnTo>
                  <a:lnTo>
                    <a:pt x="1621" y="323"/>
                  </a:lnTo>
                  <a:lnTo>
                    <a:pt x="1537" y="342"/>
                  </a:lnTo>
                  <a:lnTo>
                    <a:pt x="1454" y="360"/>
                  </a:lnTo>
                  <a:lnTo>
                    <a:pt x="1371" y="376"/>
                  </a:lnTo>
                  <a:lnTo>
                    <a:pt x="1287" y="391"/>
                  </a:lnTo>
                  <a:lnTo>
                    <a:pt x="1204" y="406"/>
                  </a:lnTo>
                  <a:lnTo>
                    <a:pt x="1121" y="418"/>
                  </a:lnTo>
                  <a:lnTo>
                    <a:pt x="1038" y="429"/>
                  </a:lnTo>
                  <a:lnTo>
                    <a:pt x="957" y="439"/>
                  </a:lnTo>
                  <a:lnTo>
                    <a:pt x="876" y="448"/>
                  </a:lnTo>
                  <a:lnTo>
                    <a:pt x="795" y="454"/>
                  </a:lnTo>
                  <a:lnTo>
                    <a:pt x="716" y="459"/>
                  </a:lnTo>
                  <a:lnTo>
                    <a:pt x="716" y="459"/>
                  </a:lnTo>
                  <a:lnTo>
                    <a:pt x="664" y="463"/>
                  </a:lnTo>
                  <a:lnTo>
                    <a:pt x="614" y="466"/>
                  </a:lnTo>
                  <a:lnTo>
                    <a:pt x="564" y="468"/>
                  </a:lnTo>
                  <a:lnTo>
                    <a:pt x="518" y="469"/>
                  </a:lnTo>
                  <a:lnTo>
                    <a:pt x="518" y="469"/>
                  </a:lnTo>
                  <a:lnTo>
                    <a:pt x="462" y="468"/>
                  </a:lnTo>
                  <a:lnTo>
                    <a:pt x="435" y="466"/>
                  </a:lnTo>
                  <a:lnTo>
                    <a:pt x="410" y="465"/>
                  </a:lnTo>
                  <a:lnTo>
                    <a:pt x="386" y="462"/>
                  </a:lnTo>
                  <a:lnTo>
                    <a:pt x="363" y="459"/>
                  </a:lnTo>
                  <a:lnTo>
                    <a:pt x="342" y="455"/>
                  </a:lnTo>
                  <a:lnTo>
                    <a:pt x="322" y="451"/>
                  </a:lnTo>
                  <a:lnTo>
                    <a:pt x="322" y="451"/>
                  </a:lnTo>
                  <a:lnTo>
                    <a:pt x="304" y="446"/>
                  </a:lnTo>
                  <a:lnTo>
                    <a:pt x="287" y="439"/>
                  </a:lnTo>
                  <a:lnTo>
                    <a:pt x="272" y="433"/>
                  </a:lnTo>
                  <a:lnTo>
                    <a:pt x="258" y="424"/>
                  </a:lnTo>
                  <a:lnTo>
                    <a:pt x="246" y="414"/>
                  </a:lnTo>
                  <a:lnTo>
                    <a:pt x="242" y="409"/>
                  </a:lnTo>
                  <a:lnTo>
                    <a:pt x="238" y="403"/>
                  </a:lnTo>
                  <a:lnTo>
                    <a:pt x="233" y="397"/>
                  </a:lnTo>
                  <a:lnTo>
                    <a:pt x="230" y="390"/>
                  </a:lnTo>
                  <a:lnTo>
                    <a:pt x="228" y="382"/>
                  </a:lnTo>
                  <a:lnTo>
                    <a:pt x="226" y="375"/>
                  </a:lnTo>
                  <a:lnTo>
                    <a:pt x="226" y="375"/>
                  </a:lnTo>
                  <a:lnTo>
                    <a:pt x="231" y="379"/>
                  </a:lnTo>
                  <a:lnTo>
                    <a:pt x="238" y="382"/>
                  </a:lnTo>
                  <a:lnTo>
                    <a:pt x="253" y="389"/>
                  </a:lnTo>
                  <a:lnTo>
                    <a:pt x="269" y="393"/>
                  </a:lnTo>
                  <a:lnTo>
                    <a:pt x="287" y="396"/>
                  </a:lnTo>
                  <a:lnTo>
                    <a:pt x="305" y="398"/>
                  </a:lnTo>
                  <a:lnTo>
                    <a:pt x="325" y="399"/>
                  </a:lnTo>
                  <a:lnTo>
                    <a:pt x="362" y="400"/>
                  </a:lnTo>
                  <a:lnTo>
                    <a:pt x="362" y="400"/>
                  </a:lnTo>
                  <a:lnTo>
                    <a:pt x="360" y="351"/>
                  </a:lnTo>
                  <a:lnTo>
                    <a:pt x="359" y="301"/>
                  </a:lnTo>
                  <a:lnTo>
                    <a:pt x="359" y="301"/>
                  </a:lnTo>
                  <a:lnTo>
                    <a:pt x="359" y="248"/>
                  </a:lnTo>
                  <a:lnTo>
                    <a:pt x="360" y="223"/>
                  </a:lnTo>
                  <a:lnTo>
                    <a:pt x="361" y="196"/>
                  </a:lnTo>
                  <a:lnTo>
                    <a:pt x="361" y="196"/>
                  </a:lnTo>
                  <a:lnTo>
                    <a:pt x="331" y="204"/>
                  </a:lnTo>
                  <a:lnTo>
                    <a:pt x="301" y="213"/>
                  </a:lnTo>
                  <a:lnTo>
                    <a:pt x="271" y="224"/>
                  </a:lnTo>
                  <a:lnTo>
                    <a:pt x="242" y="236"/>
                  </a:lnTo>
                  <a:lnTo>
                    <a:pt x="213" y="249"/>
                  </a:lnTo>
                  <a:lnTo>
                    <a:pt x="186" y="263"/>
                  </a:lnTo>
                  <a:lnTo>
                    <a:pt x="160" y="278"/>
                  </a:lnTo>
                  <a:lnTo>
                    <a:pt x="135" y="294"/>
                  </a:lnTo>
                  <a:lnTo>
                    <a:pt x="112" y="311"/>
                  </a:lnTo>
                  <a:lnTo>
                    <a:pt x="90" y="329"/>
                  </a:lnTo>
                  <a:lnTo>
                    <a:pt x="71" y="349"/>
                  </a:lnTo>
                  <a:lnTo>
                    <a:pt x="53" y="368"/>
                  </a:lnTo>
                  <a:lnTo>
                    <a:pt x="38" y="390"/>
                  </a:lnTo>
                  <a:lnTo>
                    <a:pt x="31" y="400"/>
                  </a:lnTo>
                  <a:lnTo>
                    <a:pt x="25" y="411"/>
                  </a:lnTo>
                  <a:lnTo>
                    <a:pt x="19" y="423"/>
                  </a:lnTo>
                  <a:lnTo>
                    <a:pt x="15" y="435"/>
                  </a:lnTo>
                  <a:lnTo>
                    <a:pt x="11" y="447"/>
                  </a:lnTo>
                  <a:lnTo>
                    <a:pt x="7" y="459"/>
                  </a:lnTo>
                  <a:lnTo>
                    <a:pt x="7" y="459"/>
                  </a:lnTo>
                  <a:lnTo>
                    <a:pt x="4" y="477"/>
                  </a:lnTo>
                  <a:lnTo>
                    <a:pt x="1" y="495"/>
                  </a:lnTo>
                  <a:lnTo>
                    <a:pt x="0" y="513"/>
                  </a:lnTo>
                  <a:lnTo>
                    <a:pt x="0" y="531"/>
                  </a:lnTo>
                  <a:lnTo>
                    <a:pt x="1" y="547"/>
                  </a:lnTo>
                  <a:lnTo>
                    <a:pt x="3" y="563"/>
                  </a:lnTo>
                  <a:lnTo>
                    <a:pt x="6" y="579"/>
                  </a:lnTo>
                  <a:lnTo>
                    <a:pt x="12" y="594"/>
                  </a:lnTo>
                  <a:lnTo>
                    <a:pt x="17" y="609"/>
                  </a:lnTo>
                  <a:lnTo>
                    <a:pt x="24" y="623"/>
                  </a:lnTo>
                  <a:lnTo>
                    <a:pt x="32" y="637"/>
                  </a:lnTo>
                  <a:lnTo>
                    <a:pt x="41" y="651"/>
                  </a:lnTo>
                  <a:lnTo>
                    <a:pt x="50" y="664"/>
                  </a:lnTo>
                  <a:lnTo>
                    <a:pt x="61" y="677"/>
                  </a:lnTo>
                  <a:lnTo>
                    <a:pt x="73" y="689"/>
                  </a:lnTo>
                  <a:lnTo>
                    <a:pt x="86" y="700"/>
                  </a:lnTo>
                  <a:lnTo>
                    <a:pt x="100" y="712"/>
                  </a:lnTo>
                  <a:lnTo>
                    <a:pt x="114" y="723"/>
                  </a:lnTo>
                  <a:lnTo>
                    <a:pt x="130" y="734"/>
                  </a:lnTo>
                  <a:lnTo>
                    <a:pt x="146" y="745"/>
                  </a:lnTo>
                  <a:lnTo>
                    <a:pt x="163" y="754"/>
                  </a:lnTo>
                  <a:lnTo>
                    <a:pt x="181" y="764"/>
                  </a:lnTo>
                  <a:lnTo>
                    <a:pt x="218" y="782"/>
                  </a:lnTo>
                  <a:lnTo>
                    <a:pt x="259" y="799"/>
                  </a:lnTo>
                  <a:lnTo>
                    <a:pt x="303" y="815"/>
                  </a:lnTo>
                  <a:lnTo>
                    <a:pt x="348" y="828"/>
                  </a:lnTo>
                  <a:lnTo>
                    <a:pt x="397" y="841"/>
                  </a:lnTo>
                  <a:lnTo>
                    <a:pt x="446" y="853"/>
                  </a:lnTo>
                  <a:lnTo>
                    <a:pt x="498" y="864"/>
                  </a:lnTo>
                  <a:lnTo>
                    <a:pt x="551" y="874"/>
                  </a:lnTo>
                  <a:lnTo>
                    <a:pt x="606" y="882"/>
                  </a:lnTo>
                  <a:lnTo>
                    <a:pt x="662" y="891"/>
                  </a:lnTo>
                  <a:lnTo>
                    <a:pt x="720" y="897"/>
                  </a:lnTo>
                  <a:lnTo>
                    <a:pt x="777" y="904"/>
                  </a:lnTo>
                  <a:lnTo>
                    <a:pt x="836" y="909"/>
                  </a:lnTo>
                  <a:lnTo>
                    <a:pt x="895" y="913"/>
                  </a:lnTo>
                  <a:lnTo>
                    <a:pt x="955" y="918"/>
                  </a:lnTo>
                  <a:lnTo>
                    <a:pt x="1073" y="924"/>
                  </a:lnTo>
                  <a:lnTo>
                    <a:pt x="1190" y="929"/>
                  </a:lnTo>
                  <a:lnTo>
                    <a:pt x="1303" y="931"/>
                  </a:lnTo>
                  <a:lnTo>
                    <a:pt x="1303" y="931"/>
                  </a:lnTo>
                  <a:lnTo>
                    <a:pt x="1416" y="933"/>
                  </a:lnTo>
                  <a:lnTo>
                    <a:pt x="1527" y="932"/>
                  </a:lnTo>
                  <a:lnTo>
                    <a:pt x="1640" y="929"/>
                  </a:lnTo>
                  <a:lnTo>
                    <a:pt x="1752" y="924"/>
                  </a:lnTo>
                  <a:lnTo>
                    <a:pt x="1865" y="918"/>
                  </a:lnTo>
                  <a:lnTo>
                    <a:pt x="1977" y="910"/>
                  </a:lnTo>
                  <a:lnTo>
                    <a:pt x="2089" y="902"/>
                  </a:lnTo>
                  <a:lnTo>
                    <a:pt x="2201" y="892"/>
                  </a:lnTo>
                  <a:lnTo>
                    <a:pt x="2201" y="892"/>
                  </a:lnTo>
                  <a:lnTo>
                    <a:pt x="2198" y="924"/>
                  </a:lnTo>
                  <a:lnTo>
                    <a:pt x="2194" y="954"/>
                  </a:lnTo>
                  <a:lnTo>
                    <a:pt x="2194" y="954"/>
                  </a:lnTo>
                  <a:lnTo>
                    <a:pt x="2192" y="976"/>
                  </a:lnTo>
                  <a:lnTo>
                    <a:pt x="2192" y="997"/>
                  </a:lnTo>
                  <a:lnTo>
                    <a:pt x="2194" y="1016"/>
                  </a:lnTo>
                  <a:lnTo>
                    <a:pt x="2198" y="1033"/>
                  </a:lnTo>
                  <a:lnTo>
                    <a:pt x="2205" y="1049"/>
                  </a:lnTo>
                  <a:lnTo>
                    <a:pt x="2212" y="1062"/>
                  </a:lnTo>
                  <a:lnTo>
                    <a:pt x="2222" y="1074"/>
                  </a:lnTo>
                  <a:lnTo>
                    <a:pt x="2233" y="1083"/>
                  </a:lnTo>
                  <a:lnTo>
                    <a:pt x="2239" y="1087"/>
                  </a:lnTo>
                  <a:lnTo>
                    <a:pt x="2246" y="1090"/>
                  </a:lnTo>
                  <a:lnTo>
                    <a:pt x="2252" y="1093"/>
                  </a:lnTo>
                  <a:lnTo>
                    <a:pt x="2258" y="1095"/>
                  </a:lnTo>
                  <a:lnTo>
                    <a:pt x="2266" y="1096"/>
                  </a:lnTo>
                  <a:lnTo>
                    <a:pt x="2273" y="1097"/>
                  </a:lnTo>
                  <a:lnTo>
                    <a:pt x="2280" y="1097"/>
                  </a:lnTo>
                  <a:lnTo>
                    <a:pt x="2289" y="1097"/>
                  </a:lnTo>
                  <a:lnTo>
                    <a:pt x="2296" y="1096"/>
                  </a:lnTo>
                  <a:lnTo>
                    <a:pt x="2304" y="1094"/>
                  </a:lnTo>
                  <a:lnTo>
                    <a:pt x="2312" y="1091"/>
                  </a:lnTo>
                  <a:lnTo>
                    <a:pt x="2320" y="1088"/>
                  </a:lnTo>
                  <a:lnTo>
                    <a:pt x="2328" y="1084"/>
                  </a:lnTo>
                  <a:lnTo>
                    <a:pt x="2336" y="1079"/>
                  </a:lnTo>
                  <a:lnTo>
                    <a:pt x="2352" y="1067"/>
                  </a:lnTo>
                  <a:lnTo>
                    <a:pt x="2352" y="1067"/>
                  </a:lnTo>
                  <a:lnTo>
                    <a:pt x="2375" y="1047"/>
                  </a:lnTo>
                  <a:lnTo>
                    <a:pt x="2409" y="1015"/>
                  </a:lnTo>
                  <a:lnTo>
                    <a:pt x="2505" y="920"/>
                  </a:lnTo>
                  <a:lnTo>
                    <a:pt x="2625" y="798"/>
                  </a:lnTo>
                  <a:lnTo>
                    <a:pt x="2755" y="665"/>
                  </a:lnTo>
                  <a:lnTo>
                    <a:pt x="2989" y="425"/>
                  </a:lnTo>
                  <a:lnTo>
                    <a:pt x="3093" y="318"/>
                  </a:lnTo>
                  <a:lnTo>
                    <a:pt x="3093" y="318"/>
                  </a:lnTo>
                  <a:lnTo>
                    <a:pt x="2951" y="272"/>
                  </a:lnTo>
                  <a:lnTo>
                    <a:pt x="2631" y="169"/>
                  </a:lnTo>
                  <a:lnTo>
                    <a:pt x="2454" y="113"/>
                  </a:lnTo>
                  <a:lnTo>
                    <a:pt x="2291" y="63"/>
                  </a:lnTo>
                  <a:lnTo>
                    <a:pt x="2163" y="24"/>
                  </a:lnTo>
                  <a:lnTo>
                    <a:pt x="2117" y="11"/>
                  </a:lnTo>
                  <a:lnTo>
                    <a:pt x="2088" y="4"/>
                  </a:lnTo>
                  <a:lnTo>
                    <a:pt x="20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18" name="Grupa 117">
            <a:extLst>
              <a:ext uri="{FF2B5EF4-FFF2-40B4-BE49-F238E27FC236}">
                <a16:creationId xmlns:a16="http://schemas.microsoft.com/office/drawing/2014/main" id="{DC6AF6B3-B396-48D2-BD36-1C6850C6F6B3}"/>
              </a:ext>
            </a:extLst>
          </p:cNvPr>
          <p:cNvGrpSpPr>
            <a:grpSpLocks noChangeAspect="1"/>
          </p:cNvGrpSpPr>
          <p:nvPr/>
        </p:nvGrpSpPr>
        <p:grpSpPr>
          <a:xfrm>
            <a:off x="3834369" y="3245220"/>
            <a:ext cx="325968" cy="226761"/>
            <a:chOff x="2916238" y="2636837"/>
            <a:chExt cx="3383954" cy="2354055"/>
          </a:xfrm>
          <a:solidFill>
            <a:schemeClr val="accent2">
              <a:lumMod val="75000"/>
            </a:schemeClr>
          </a:solidFill>
        </p:grpSpPr>
        <p:grpSp>
          <p:nvGrpSpPr>
            <p:cNvPr id="119" name="Grupa 118">
              <a:extLst>
                <a:ext uri="{FF2B5EF4-FFF2-40B4-BE49-F238E27FC236}">
                  <a16:creationId xmlns:a16="http://schemas.microsoft.com/office/drawing/2014/main" id="{A0D628A7-04F4-482E-9E98-8DFA76694008}"/>
                </a:ext>
              </a:extLst>
            </p:cNvPr>
            <p:cNvGrpSpPr/>
            <p:nvPr/>
          </p:nvGrpSpPr>
          <p:grpSpPr>
            <a:xfrm>
              <a:off x="4534651" y="2636837"/>
              <a:ext cx="1765541" cy="2354055"/>
              <a:chOff x="4534651" y="2636837"/>
              <a:chExt cx="1765541" cy="2354055"/>
            </a:xfrm>
            <a:grpFill/>
          </p:grpSpPr>
          <p:sp>
            <p:nvSpPr>
              <p:cNvPr id="131" name="Freeform 5">
                <a:extLst>
                  <a:ext uri="{FF2B5EF4-FFF2-40B4-BE49-F238E27FC236}">
                    <a16:creationId xmlns:a16="http://schemas.microsoft.com/office/drawing/2014/main" id="{8F01BC97-6C6F-470E-8110-106B49B7E71E}"/>
                  </a:ext>
                </a:extLst>
              </p:cNvPr>
              <p:cNvSpPr>
                <a:spLocks noEditPoints="1"/>
              </p:cNvSpPr>
              <p:nvPr/>
            </p:nvSpPr>
            <p:spPr bwMode="auto">
              <a:xfrm>
                <a:off x="4534651" y="2636837"/>
                <a:ext cx="1765541" cy="2354055"/>
              </a:xfrm>
              <a:custGeom>
                <a:avLst/>
                <a:gdLst>
                  <a:gd name="T0" fmla="*/ 273 w 2515"/>
                  <a:gd name="T1" fmla="*/ 1 h 3360"/>
                  <a:gd name="T2" fmla="*/ 217 w 2515"/>
                  <a:gd name="T3" fmla="*/ 10 h 3360"/>
                  <a:gd name="T4" fmla="*/ 164 w 2515"/>
                  <a:gd name="T5" fmla="*/ 30 h 3360"/>
                  <a:gd name="T6" fmla="*/ 117 w 2515"/>
                  <a:gd name="T7" fmla="*/ 61 h 3360"/>
                  <a:gd name="T8" fmla="*/ 75 w 2515"/>
                  <a:gd name="T9" fmla="*/ 99 h 3360"/>
                  <a:gd name="T10" fmla="*/ 43 w 2515"/>
                  <a:gd name="T11" fmla="*/ 146 h 3360"/>
                  <a:gd name="T12" fmla="*/ 19 w 2515"/>
                  <a:gd name="T13" fmla="*/ 199 h 3360"/>
                  <a:gd name="T14" fmla="*/ 4 w 2515"/>
                  <a:gd name="T15" fmla="*/ 256 h 3360"/>
                  <a:gd name="T16" fmla="*/ 0 w 2515"/>
                  <a:gd name="T17" fmla="*/ 1526 h 3360"/>
                  <a:gd name="T18" fmla="*/ 1 w 2515"/>
                  <a:gd name="T19" fmla="*/ 3073 h 3360"/>
                  <a:gd name="T20" fmla="*/ 10 w 2515"/>
                  <a:gd name="T21" fmla="*/ 3133 h 3360"/>
                  <a:gd name="T22" fmla="*/ 29 w 2515"/>
                  <a:gd name="T23" fmla="*/ 3189 h 3360"/>
                  <a:gd name="T24" fmla="*/ 58 w 2515"/>
                  <a:gd name="T25" fmla="*/ 3238 h 3360"/>
                  <a:gd name="T26" fmla="*/ 95 w 2515"/>
                  <a:gd name="T27" fmla="*/ 3281 h 3360"/>
                  <a:gd name="T28" fmla="*/ 140 w 2515"/>
                  <a:gd name="T29" fmla="*/ 3315 h 3360"/>
                  <a:gd name="T30" fmla="*/ 189 w 2515"/>
                  <a:gd name="T31" fmla="*/ 3341 h 3360"/>
                  <a:gd name="T32" fmla="*/ 245 w 2515"/>
                  <a:gd name="T33" fmla="*/ 3356 h 3360"/>
                  <a:gd name="T34" fmla="*/ 2227 w 2515"/>
                  <a:gd name="T35" fmla="*/ 3360 h 3360"/>
                  <a:gd name="T36" fmla="*/ 2270 w 2515"/>
                  <a:gd name="T37" fmla="*/ 3356 h 3360"/>
                  <a:gd name="T38" fmla="*/ 2326 w 2515"/>
                  <a:gd name="T39" fmla="*/ 3341 h 3360"/>
                  <a:gd name="T40" fmla="*/ 2375 w 2515"/>
                  <a:gd name="T41" fmla="*/ 3315 h 3360"/>
                  <a:gd name="T42" fmla="*/ 2420 w 2515"/>
                  <a:gd name="T43" fmla="*/ 3281 h 3360"/>
                  <a:gd name="T44" fmla="*/ 2457 w 2515"/>
                  <a:gd name="T45" fmla="*/ 3238 h 3360"/>
                  <a:gd name="T46" fmla="*/ 2487 w 2515"/>
                  <a:gd name="T47" fmla="*/ 3189 h 3360"/>
                  <a:gd name="T48" fmla="*/ 2506 w 2515"/>
                  <a:gd name="T49" fmla="*/ 3133 h 3360"/>
                  <a:gd name="T50" fmla="*/ 2514 w 2515"/>
                  <a:gd name="T51" fmla="*/ 3073 h 3360"/>
                  <a:gd name="T52" fmla="*/ 2515 w 2515"/>
                  <a:gd name="T53" fmla="*/ 302 h 3360"/>
                  <a:gd name="T54" fmla="*/ 2511 w 2515"/>
                  <a:gd name="T55" fmla="*/ 256 h 3360"/>
                  <a:gd name="T56" fmla="*/ 2497 w 2515"/>
                  <a:gd name="T57" fmla="*/ 199 h 3360"/>
                  <a:gd name="T58" fmla="*/ 2473 w 2515"/>
                  <a:gd name="T59" fmla="*/ 146 h 3360"/>
                  <a:gd name="T60" fmla="*/ 2440 w 2515"/>
                  <a:gd name="T61" fmla="*/ 99 h 3360"/>
                  <a:gd name="T62" fmla="*/ 2399 w 2515"/>
                  <a:gd name="T63" fmla="*/ 61 h 3360"/>
                  <a:gd name="T64" fmla="*/ 2351 w 2515"/>
                  <a:gd name="T65" fmla="*/ 30 h 3360"/>
                  <a:gd name="T66" fmla="*/ 2299 w 2515"/>
                  <a:gd name="T67" fmla="*/ 10 h 3360"/>
                  <a:gd name="T68" fmla="*/ 2241 w 2515"/>
                  <a:gd name="T69" fmla="*/ 1 h 3360"/>
                  <a:gd name="T70" fmla="*/ 2306 w 2515"/>
                  <a:gd name="T71" fmla="*/ 1785 h 3360"/>
                  <a:gd name="T72" fmla="*/ 2304 w 2515"/>
                  <a:gd name="T73" fmla="*/ 3076 h 3360"/>
                  <a:gd name="T74" fmla="*/ 2292 w 2515"/>
                  <a:gd name="T75" fmla="*/ 3109 h 3360"/>
                  <a:gd name="T76" fmla="*/ 2270 w 2515"/>
                  <a:gd name="T77" fmla="*/ 3134 h 3360"/>
                  <a:gd name="T78" fmla="*/ 2242 w 2515"/>
                  <a:gd name="T79" fmla="*/ 3148 h 3360"/>
                  <a:gd name="T80" fmla="*/ 289 w 2515"/>
                  <a:gd name="T81" fmla="*/ 3149 h 3360"/>
                  <a:gd name="T82" fmla="*/ 258 w 2515"/>
                  <a:gd name="T83" fmla="*/ 3142 h 3360"/>
                  <a:gd name="T84" fmla="*/ 233 w 2515"/>
                  <a:gd name="T85" fmla="*/ 3123 h 3360"/>
                  <a:gd name="T86" fmla="*/ 217 w 2515"/>
                  <a:gd name="T87" fmla="*/ 3094 h 3360"/>
                  <a:gd name="T88" fmla="*/ 210 w 2515"/>
                  <a:gd name="T89" fmla="*/ 3058 h 3360"/>
                  <a:gd name="T90" fmla="*/ 210 w 2515"/>
                  <a:gd name="T91" fmla="*/ 302 h 3360"/>
                  <a:gd name="T92" fmla="*/ 217 w 2515"/>
                  <a:gd name="T93" fmla="*/ 266 h 3360"/>
                  <a:gd name="T94" fmla="*/ 233 w 2515"/>
                  <a:gd name="T95" fmla="*/ 237 h 3360"/>
                  <a:gd name="T96" fmla="*/ 258 w 2515"/>
                  <a:gd name="T97" fmla="*/ 218 h 3360"/>
                  <a:gd name="T98" fmla="*/ 289 w 2515"/>
                  <a:gd name="T99" fmla="*/ 210 h 3360"/>
                  <a:gd name="T100" fmla="*/ 2242 w 2515"/>
                  <a:gd name="T101" fmla="*/ 212 h 3360"/>
                  <a:gd name="T102" fmla="*/ 2270 w 2515"/>
                  <a:gd name="T103" fmla="*/ 226 h 3360"/>
                  <a:gd name="T104" fmla="*/ 2292 w 2515"/>
                  <a:gd name="T105" fmla="*/ 250 h 3360"/>
                  <a:gd name="T106" fmla="*/ 2304 w 2515"/>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5" h="3360">
                    <a:moveTo>
                      <a:pt x="2227" y="0"/>
                    </a:moveTo>
                    <a:lnTo>
                      <a:pt x="289" y="0"/>
                    </a:lnTo>
                    <a:lnTo>
                      <a:pt x="289" y="0"/>
                    </a:lnTo>
                    <a:lnTo>
                      <a:pt x="273" y="1"/>
                    </a:lnTo>
                    <a:lnTo>
                      <a:pt x="259" y="2"/>
                    </a:lnTo>
                    <a:lnTo>
                      <a:pt x="245" y="4"/>
                    </a:lnTo>
                    <a:lnTo>
                      <a:pt x="231" y="6"/>
                    </a:lnTo>
                    <a:lnTo>
                      <a:pt x="217" y="10"/>
                    </a:lnTo>
                    <a:lnTo>
                      <a:pt x="203" y="14"/>
                    </a:lnTo>
                    <a:lnTo>
                      <a:pt x="189" y="18"/>
                    </a:lnTo>
                    <a:lnTo>
                      <a:pt x="176" y="24"/>
                    </a:lnTo>
                    <a:lnTo>
                      <a:pt x="164" y="30"/>
                    </a:lnTo>
                    <a:lnTo>
                      <a:pt x="151" y="36"/>
                    </a:lnTo>
                    <a:lnTo>
                      <a:pt x="140" y="44"/>
                    </a:lnTo>
                    <a:lnTo>
                      <a:pt x="128" y="52"/>
                    </a:lnTo>
                    <a:lnTo>
                      <a:pt x="117" y="61"/>
                    </a:lnTo>
                    <a:lnTo>
                      <a:pt x="106" y="69"/>
                    </a:lnTo>
                    <a:lnTo>
                      <a:pt x="95" y="79"/>
                    </a:lnTo>
                    <a:lnTo>
                      <a:pt x="85" y="89"/>
                    </a:lnTo>
                    <a:lnTo>
                      <a:pt x="75" y="99"/>
                    </a:lnTo>
                    <a:lnTo>
                      <a:pt x="66" y="110"/>
                    </a:lnTo>
                    <a:lnTo>
                      <a:pt x="58" y="122"/>
                    </a:lnTo>
                    <a:lnTo>
                      <a:pt x="50" y="134"/>
                    </a:lnTo>
                    <a:lnTo>
                      <a:pt x="43" y="146"/>
                    </a:lnTo>
                    <a:lnTo>
                      <a:pt x="36" y="158"/>
                    </a:lnTo>
                    <a:lnTo>
                      <a:pt x="29" y="171"/>
                    </a:lnTo>
                    <a:lnTo>
                      <a:pt x="24" y="184"/>
                    </a:lnTo>
                    <a:lnTo>
                      <a:pt x="19" y="199"/>
                    </a:lnTo>
                    <a:lnTo>
                      <a:pt x="14" y="213"/>
                    </a:lnTo>
                    <a:lnTo>
                      <a:pt x="10" y="227"/>
                    </a:lnTo>
                    <a:lnTo>
                      <a:pt x="6" y="241"/>
                    </a:lnTo>
                    <a:lnTo>
                      <a:pt x="4" y="256"/>
                    </a:lnTo>
                    <a:lnTo>
                      <a:pt x="2" y="272"/>
                    </a:lnTo>
                    <a:lnTo>
                      <a:pt x="1" y="287"/>
                    </a:lnTo>
                    <a:lnTo>
                      <a:pt x="0" y="302"/>
                    </a:lnTo>
                    <a:lnTo>
                      <a:pt x="0" y="1526"/>
                    </a:lnTo>
                    <a:lnTo>
                      <a:pt x="0" y="1785"/>
                    </a:lnTo>
                    <a:lnTo>
                      <a:pt x="0" y="3058"/>
                    </a:lnTo>
                    <a:lnTo>
                      <a:pt x="0" y="3058"/>
                    </a:lnTo>
                    <a:lnTo>
                      <a:pt x="1" y="3073"/>
                    </a:lnTo>
                    <a:lnTo>
                      <a:pt x="2" y="3088"/>
                    </a:lnTo>
                    <a:lnTo>
                      <a:pt x="4" y="3104"/>
                    </a:lnTo>
                    <a:lnTo>
                      <a:pt x="6" y="3119"/>
                    </a:lnTo>
                    <a:lnTo>
                      <a:pt x="10" y="3133"/>
                    </a:lnTo>
                    <a:lnTo>
                      <a:pt x="14" y="3147"/>
                    </a:lnTo>
                    <a:lnTo>
                      <a:pt x="19" y="3161"/>
                    </a:lnTo>
                    <a:lnTo>
                      <a:pt x="24" y="3176"/>
                    </a:lnTo>
                    <a:lnTo>
                      <a:pt x="29" y="3189"/>
                    </a:lnTo>
                    <a:lnTo>
                      <a:pt x="36" y="3202"/>
                    </a:lnTo>
                    <a:lnTo>
                      <a:pt x="43" y="3214"/>
                    </a:lnTo>
                    <a:lnTo>
                      <a:pt x="50" y="3226"/>
                    </a:lnTo>
                    <a:lnTo>
                      <a:pt x="58" y="3238"/>
                    </a:lnTo>
                    <a:lnTo>
                      <a:pt x="66" y="3250"/>
                    </a:lnTo>
                    <a:lnTo>
                      <a:pt x="75" y="3261"/>
                    </a:lnTo>
                    <a:lnTo>
                      <a:pt x="85" y="3271"/>
                    </a:lnTo>
                    <a:lnTo>
                      <a:pt x="95" y="3281"/>
                    </a:lnTo>
                    <a:lnTo>
                      <a:pt x="106" y="3290"/>
                    </a:lnTo>
                    <a:lnTo>
                      <a:pt x="117" y="3299"/>
                    </a:lnTo>
                    <a:lnTo>
                      <a:pt x="128" y="3308"/>
                    </a:lnTo>
                    <a:lnTo>
                      <a:pt x="140" y="3315"/>
                    </a:lnTo>
                    <a:lnTo>
                      <a:pt x="151" y="3324"/>
                    </a:lnTo>
                    <a:lnTo>
                      <a:pt x="164" y="3330"/>
                    </a:lnTo>
                    <a:lnTo>
                      <a:pt x="176" y="3336"/>
                    </a:lnTo>
                    <a:lnTo>
                      <a:pt x="189" y="3341"/>
                    </a:lnTo>
                    <a:lnTo>
                      <a:pt x="203" y="3346"/>
                    </a:lnTo>
                    <a:lnTo>
                      <a:pt x="217" y="3350"/>
                    </a:lnTo>
                    <a:lnTo>
                      <a:pt x="231" y="3354"/>
                    </a:lnTo>
                    <a:lnTo>
                      <a:pt x="245" y="3356"/>
                    </a:lnTo>
                    <a:lnTo>
                      <a:pt x="259" y="3358"/>
                    </a:lnTo>
                    <a:lnTo>
                      <a:pt x="273" y="3359"/>
                    </a:lnTo>
                    <a:lnTo>
                      <a:pt x="289" y="3360"/>
                    </a:lnTo>
                    <a:lnTo>
                      <a:pt x="2227" y="3360"/>
                    </a:lnTo>
                    <a:lnTo>
                      <a:pt x="2227" y="3360"/>
                    </a:lnTo>
                    <a:lnTo>
                      <a:pt x="2241" y="3359"/>
                    </a:lnTo>
                    <a:lnTo>
                      <a:pt x="2256" y="3358"/>
                    </a:lnTo>
                    <a:lnTo>
                      <a:pt x="2270" y="3356"/>
                    </a:lnTo>
                    <a:lnTo>
                      <a:pt x="2284" y="3354"/>
                    </a:lnTo>
                    <a:lnTo>
                      <a:pt x="2299" y="3350"/>
                    </a:lnTo>
                    <a:lnTo>
                      <a:pt x="2312" y="3346"/>
                    </a:lnTo>
                    <a:lnTo>
                      <a:pt x="2326" y="3341"/>
                    </a:lnTo>
                    <a:lnTo>
                      <a:pt x="2339" y="3336"/>
                    </a:lnTo>
                    <a:lnTo>
                      <a:pt x="2351" y="3330"/>
                    </a:lnTo>
                    <a:lnTo>
                      <a:pt x="2364" y="3324"/>
                    </a:lnTo>
                    <a:lnTo>
                      <a:pt x="2375" y="3315"/>
                    </a:lnTo>
                    <a:lnTo>
                      <a:pt x="2388" y="3308"/>
                    </a:lnTo>
                    <a:lnTo>
                      <a:pt x="2399" y="3299"/>
                    </a:lnTo>
                    <a:lnTo>
                      <a:pt x="2410" y="3290"/>
                    </a:lnTo>
                    <a:lnTo>
                      <a:pt x="2420" y="3281"/>
                    </a:lnTo>
                    <a:lnTo>
                      <a:pt x="2430" y="3271"/>
                    </a:lnTo>
                    <a:lnTo>
                      <a:pt x="2440" y="3261"/>
                    </a:lnTo>
                    <a:lnTo>
                      <a:pt x="2449" y="3250"/>
                    </a:lnTo>
                    <a:lnTo>
                      <a:pt x="2457" y="3238"/>
                    </a:lnTo>
                    <a:lnTo>
                      <a:pt x="2465" y="3226"/>
                    </a:lnTo>
                    <a:lnTo>
                      <a:pt x="2473" y="3214"/>
                    </a:lnTo>
                    <a:lnTo>
                      <a:pt x="2480" y="3202"/>
                    </a:lnTo>
                    <a:lnTo>
                      <a:pt x="2487" y="3189"/>
                    </a:lnTo>
                    <a:lnTo>
                      <a:pt x="2492" y="3176"/>
                    </a:lnTo>
                    <a:lnTo>
                      <a:pt x="2497" y="3161"/>
                    </a:lnTo>
                    <a:lnTo>
                      <a:pt x="2502" y="3147"/>
                    </a:lnTo>
                    <a:lnTo>
                      <a:pt x="2506" y="3133"/>
                    </a:lnTo>
                    <a:lnTo>
                      <a:pt x="2509" y="3119"/>
                    </a:lnTo>
                    <a:lnTo>
                      <a:pt x="2511" y="3104"/>
                    </a:lnTo>
                    <a:lnTo>
                      <a:pt x="2513" y="3088"/>
                    </a:lnTo>
                    <a:lnTo>
                      <a:pt x="2514" y="3073"/>
                    </a:lnTo>
                    <a:lnTo>
                      <a:pt x="2515" y="3058"/>
                    </a:lnTo>
                    <a:lnTo>
                      <a:pt x="2515" y="1785"/>
                    </a:lnTo>
                    <a:lnTo>
                      <a:pt x="2515" y="1526"/>
                    </a:lnTo>
                    <a:lnTo>
                      <a:pt x="2515" y="302"/>
                    </a:lnTo>
                    <a:lnTo>
                      <a:pt x="2515" y="302"/>
                    </a:lnTo>
                    <a:lnTo>
                      <a:pt x="2514" y="287"/>
                    </a:lnTo>
                    <a:lnTo>
                      <a:pt x="2513" y="272"/>
                    </a:lnTo>
                    <a:lnTo>
                      <a:pt x="2511" y="256"/>
                    </a:lnTo>
                    <a:lnTo>
                      <a:pt x="2509" y="241"/>
                    </a:lnTo>
                    <a:lnTo>
                      <a:pt x="2506" y="227"/>
                    </a:lnTo>
                    <a:lnTo>
                      <a:pt x="2502" y="213"/>
                    </a:lnTo>
                    <a:lnTo>
                      <a:pt x="2497" y="199"/>
                    </a:lnTo>
                    <a:lnTo>
                      <a:pt x="2492" y="184"/>
                    </a:lnTo>
                    <a:lnTo>
                      <a:pt x="2487" y="171"/>
                    </a:lnTo>
                    <a:lnTo>
                      <a:pt x="2480" y="158"/>
                    </a:lnTo>
                    <a:lnTo>
                      <a:pt x="2473" y="146"/>
                    </a:lnTo>
                    <a:lnTo>
                      <a:pt x="2465" y="134"/>
                    </a:lnTo>
                    <a:lnTo>
                      <a:pt x="2457" y="122"/>
                    </a:lnTo>
                    <a:lnTo>
                      <a:pt x="2449" y="110"/>
                    </a:lnTo>
                    <a:lnTo>
                      <a:pt x="2440" y="99"/>
                    </a:lnTo>
                    <a:lnTo>
                      <a:pt x="2430" y="89"/>
                    </a:lnTo>
                    <a:lnTo>
                      <a:pt x="2420" y="79"/>
                    </a:lnTo>
                    <a:lnTo>
                      <a:pt x="2410" y="69"/>
                    </a:lnTo>
                    <a:lnTo>
                      <a:pt x="2399" y="61"/>
                    </a:lnTo>
                    <a:lnTo>
                      <a:pt x="2388" y="52"/>
                    </a:lnTo>
                    <a:lnTo>
                      <a:pt x="2375" y="44"/>
                    </a:lnTo>
                    <a:lnTo>
                      <a:pt x="2364" y="36"/>
                    </a:lnTo>
                    <a:lnTo>
                      <a:pt x="2351" y="30"/>
                    </a:lnTo>
                    <a:lnTo>
                      <a:pt x="2339" y="24"/>
                    </a:lnTo>
                    <a:lnTo>
                      <a:pt x="2326" y="18"/>
                    </a:lnTo>
                    <a:lnTo>
                      <a:pt x="2312" y="14"/>
                    </a:lnTo>
                    <a:lnTo>
                      <a:pt x="2299" y="10"/>
                    </a:lnTo>
                    <a:lnTo>
                      <a:pt x="2284" y="6"/>
                    </a:lnTo>
                    <a:lnTo>
                      <a:pt x="2270" y="4"/>
                    </a:lnTo>
                    <a:lnTo>
                      <a:pt x="2256" y="2"/>
                    </a:lnTo>
                    <a:lnTo>
                      <a:pt x="2241" y="1"/>
                    </a:lnTo>
                    <a:lnTo>
                      <a:pt x="2227" y="0"/>
                    </a:lnTo>
                    <a:lnTo>
                      <a:pt x="2227" y="0"/>
                    </a:lnTo>
                    <a:close/>
                    <a:moveTo>
                      <a:pt x="2306" y="1526"/>
                    </a:moveTo>
                    <a:lnTo>
                      <a:pt x="2306" y="1785"/>
                    </a:lnTo>
                    <a:lnTo>
                      <a:pt x="2306" y="3058"/>
                    </a:lnTo>
                    <a:lnTo>
                      <a:pt x="2306" y="3058"/>
                    </a:lnTo>
                    <a:lnTo>
                      <a:pt x="2305" y="3067"/>
                    </a:lnTo>
                    <a:lnTo>
                      <a:pt x="2304" y="3076"/>
                    </a:lnTo>
                    <a:lnTo>
                      <a:pt x="2302" y="3085"/>
                    </a:lnTo>
                    <a:lnTo>
                      <a:pt x="2299" y="3094"/>
                    </a:lnTo>
                    <a:lnTo>
                      <a:pt x="2296" y="3102"/>
                    </a:lnTo>
                    <a:lnTo>
                      <a:pt x="2292" y="3109"/>
                    </a:lnTo>
                    <a:lnTo>
                      <a:pt x="2288" y="3116"/>
                    </a:lnTo>
                    <a:lnTo>
                      <a:pt x="2282" y="3123"/>
                    </a:lnTo>
                    <a:lnTo>
                      <a:pt x="2276" y="3129"/>
                    </a:lnTo>
                    <a:lnTo>
                      <a:pt x="2270" y="3134"/>
                    </a:lnTo>
                    <a:lnTo>
                      <a:pt x="2264" y="3138"/>
                    </a:lnTo>
                    <a:lnTo>
                      <a:pt x="2257" y="3142"/>
                    </a:lnTo>
                    <a:lnTo>
                      <a:pt x="2250" y="3145"/>
                    </a:lnTo>
                    <a:lnTo>
                      <a:pt x="2242" y="3148"/>
                    </a:lnTo>
                    <a:lnTo>
                      <a:pt x="2235" y="3149"/>
                    </a:lnTo>
                    <a:lnTo>
                      <a:pt x="2227" y="3149"/>
                    </a:lnTo>
                    <a:lnTo>
                      <a:pt x="289" y="3149"/>
                    </a:lnTo>
                    <a:lnTo>
                      <a:pt x="289" y="3149"/>
                    </a:lnTo>
                    <a:lnTo>
                      <a:pt x="280" y="3149"/>
                    </a:lnTo>
                    <a:lnTo>
                      <a:pt x="273" y="3148"/>
                    </a:lnTo>
                    <a:lnTo>
                      <a:pt x="265" y="3145"/>
                    </a:lnTo>
                    <a:lnTo>
                      <a:pt x="258" y="3142"/>
                    </a:lnTo>
                    <a:lnTo>
                      <a:pt x="251" y="3138"/>
                    </a:lnTo>
                    <a:lnTo>
                      <a:pt x="245" y="3134"/>
                    </a:lnTo>
                    <a:lnTo>
                      <a:pt x="239" y="3129"/>
                    </a:lnTo>
                    <a:lnTo>
                      <a:pt x="233" y="3123"/>
                    </a:lnTo>
                    <a:lnTo>
                      <a:pt x="228" y="3116"/>
                    </a:lnTo>
                    <a:lnTo>
                      <a:pt x="224" y="3109"/>
                    </a:lnTo>
                    <a:lnTo>
                      <a:pt x="220" y="3102"/>
                    </a:lnTo>
                    <a:lnTo>
                      <a:pt x="217" y="3094"/>
                    </a:lnTo>
                    <a:lnTo>
                      <a:pt x="214" y="3085"/>
                    </a:lnTo>
                    <a:lnTo>
                      <a:pt x="212" y="3076"/>
                    </a:lnTo>
                    <a:lnTo>
                      <a:pt x="211" y="3067"/>
                    </a:lnTo>
                    <a:lnTo>
                      <a:pt x="210" y="3058"/>
                    </a:lnTo>
                    <a:lnTo>
                      <a:pt x="210" y="1526"/>
                    </a:lnTo>
                    <a:lnTo>
                      <a:pt x="210" y="1526"/>
                    </a:lnTo>
                    <a:lnTo>
                      <a:pt x="210" y="302"/>
                    </a:lnTo>
                    <a:lnTo>
                      <a:pt x="210" y="302"/>
                    </a:lnTo>
                    <a:lnTo>
                      <a:pt x="211" y="293"/>
                    </a:lnTo>
                    <a:lnTo>
                      <a:pt x="212" y="284"/>
                    </a:lnTo>
                    <a:lnTo>
                      <a:pt x="214" y="275"/>
                    </a:lnTo>
                    <a:lnTo>
                      <a:pt x="217" y="266"/>
                    </a:lnTo>
                    <a:lnTo>
                      <a:pt x="220" y="258"/>
                    </a:lnTo>
                    <a:lnTo>
                      <a:pt x="224" y="250"/>
                    </a:lnTo>
                    <a:lnTo>
                      <a:pt x="228" y="243"/>
                    </a:lnTo>
                    <a:lnTo>
                      <a:pt x="233" y="237"/>
                    </a:lnTo>
                    <a:lnTo>
                      <a:pt x="239" y="231"/>
                    </a:lnTo>
                    <a:lnTo>
                      <a:pt x="245" y="226"/>
                    </a:lnTo>
                    <a:lnTo>
                      <a:pt x="251" y="221"/>
                    </a:lnTo>
                    <a:lnTo>
                      <a:pt x="258" y="218"/>
                    </a:lnTo>
                    <a:lnTo>
                      <a:pt x="265" y="215"/>
                    </a:lnTo>
                    <a:lnTo>
                      <a:pt x="273" y="212"/>
                    </a:lnTo>
                    <a:lnTo>
                      <a:pt x="280" y="211"/>
                    </a:lnTo>
                    <a:lnTo>
                      <a:pt x="289" y="210"/>
                    </a:lnTo>
                    <a:lnTo>
                      <a:pt x="2227" y="210"/>
                    </a:lnTo>
                    <a:lnTo>
                      <a:pt x="2227" y="210"/>
                    </a:lnTo>
                    <a:lnTo>
                      <a:pt x="2235" y="211"/>
                    </a:lnTo>
                    <a:lnTo>
                      <a:pt x="2242" y="212"/>
                    </a:lnTo>
                    <a:lnTo>
                      <a:pt x="2250" y="215"/>
                    </a:lnTo>
                    <a:lnTo>
                      <a:pt x="2257" y="218"/>
                    </a:lnTo>
                    <a:lnTo>
                      <a:pt x="2264" y="221"/>
                    </a:lnTo>
                    <a:lnTo>
                      <a:pt x="2270" y="226"/>
                    </a:lnTo>
                    <a:lnTo>
                      <a:pt x="2276" y="231"/>
                    </a:lnTo>
                    <a:lnTo>
                      <a:pt x="2282" y="237"/>
                    </a:lnTo>
                    <a:lnTo>
                      <a:pt x="2288" y="243"/>
                    </a:lnTo>
                    <a:lnTo>
                      <a:pt x="2292" y="250"/>
                    </a:lnTo>
                    <a:lnTo>
                      <a:pt x="2296" y="258"/>
                    </a:lnTo>
                    <a:lnTo>
                      <a:pt x="2299" y="266"/>
                    </a:lnTo>
                    <a:lnTo>
                      <a:pt x="2302" y="275"/>
                    </a:lnTo>
                    <a:lnTo>
                      <a:pt x="2304" y="284"/>
                    </a:lnTo>
                    <a:lnTo>
                      <a:pt x="2305" y="293"/>
                    </a:lnTo>
                    <a:lnTo>
                      <a:pt x="2306" y="302"/>
                    </a:lnTo>
                    <a:lnTo>
                      <a:pt x="2306"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132" name="Grupa 131">
                <a:extLst>
                  <a:ext uri="{FF2B5EF4-FFF2-40B4-BE49-F238E27FC236}">
                    <a16:creationId xmlns:a16="http://schemas.microsoft.com/office/drawing/2014/main" id="{A256741C-113E-4700-8416-D2E440F4DF47}"/>
                  </a:ext>
                </a:extLst>
              </p:cNvPr>
              <p:cNvGrpSpPr/>
              <p:nvPr/>
            </p:nvGrpSpPr>
            <p:grpSpPr>
              <a:xfrm>
                <a:off x="4828908" y="2994149"/>
                <a:ext cx="1177034" cy="1597401"/>
                <a:chOff x="4828908" y="2994149"/>
                <a:chExt cx="1177034" cy="1597401"/>
              </a:xfrm>
              <a:grpFill/>
            </p:grpSpPr>
            <p:sp>
              <p:nvSpPr>
                <p:cNvPr id="133" name="Freeform 7">
                  <a:extLst>
                    <a:ext uri="{FF2B5EF4-FFF2-40B4-BE49-F238E27FC236}">
                      <a16:creationId xmlns:a16="http://schemas.microsoft.com/office/drawing/2014/main" id="{0440F039-E0D8-43B7-9CB2-F0D928504599}"/>
                    </a:ext>
                  </a:extLst>
                </p:cNvPr>
                <p:cNvSpPr>
                  <a:spLocks/>
                </p:cNvSpPr>
                <p:nvPr/>
              </p:nvSpPr>
              <p:spPr bwMode="auto">
                <a:xfrm>
                  <a:off x="4828908" y="3866414"/>
                  <a:ext cx="1177027" cy="147128"/>
                </a:xfrm>
                <a:custGeom>
                  <a:avLst/>
                  <a:gdLst>
                    <a:gd name="T0" fmla="*/ 104 w 1675"/>
                    <a:gd name="T1" fmla="*/ 0 h 210"/>
                    <a:gd name="T2" fmla="*/ 94 w 1675"/>
                    <a:gd name="T3" fmla="*/ 1 h 210"/>
                    <a:gd name="T4" fmla="*/ 73 w 1675"/>
                    <a:gd name="T5" fmla="*/ 5 h 210"/>
                    <a:gd name="T6" fmla="*/ 55 w 1675"/>
                    <a:gd name="T7" fmla="*/ 13 h 210"/>
                    <a:gd name="T8" fmla="*/ 37 w 1675"/>
                    <a:gd name="T9" fmla="*/ 24 h 210"/>
                    <a:gd name="T10" fmla="*/ 23 w 1675"/>
                    <a:gd name="T11" fmla="*/ 39 h 210"/>
                    <a:gd name="T12" fmla="*/ 12 w 1675"/>
                    <a:gd name="T13" fmla="*/ 55 h 210"/>
                    <a:gd name="T14" fmla="*/ 4 w 1675"/>
                    <a:gd name="T15" fmla="*/ 74 h 210"/>
                    <a:gd name="T16" fmla="*/ 0 w 1675"/>
                    <a:gd name="T17" fmla="*/ 94 h 210"/>
                    <a:gd name="T18" fmla="*/ 0 w 1675"/>
                    <a:gd name="T19" fmla="*/ 105 h 210"/>
                    <a:gd name="T20" fmla="*/ 2 w 1675"/>
                    <a:gd name="T21" fmla="*/ 127 h 210"/>
                    <a:gd name="T22" fmla="*/ 8 w 1675"/>
                    <a:gd name="T23" fmla="*/ 146 h 210"/>
                    <a:gd name="T24" fmla="*/ 17 w 1675"/>
                    <a:gd name="T25" fmla="*/ 164 h 210"/>
                    <a:gd name="T26" fmla="*/ 30 w 1675"/>
                    <a:gd name="T27" fmla="*/ 179 h 210"/>
                    <a:gd name="T28" fmla="*/ 46 w 1675"/>
                    <a:gd name="T29" fmla="*/ 193 h 210"/>
                    <a:gd name="T30" fmla="*/ 64 w 1675"/>
                    <a:gd name="T31" fmla="*/ 202 h 210"/>
                    <a:gd name="T32" fmla="*/ 83 w 1675"/>
                    <a:gd name="T33" fmla="*/ 208 h 210"/>
                    <a:gd name="T34" fmla="*/ 104 w 1675"/>
                    <a:gd name="T35" fmla="*/ 210 h 210"/>
                    <a:gd name="T36" fmla="*/ 1571 w 1675"/>
                    <a:gd name="T37" fmla="*/ 210 h 210"/>
                    <a:gd name="T38" fmla="*/ 1592 w 1675"/>
                    <a:gd name="T39" fmla="*/ 208 h 210"/>
                    <a:gd name="T40" fmla="*/ 1612 w 1675"/>
                    <a:gd name="T41" fmla="*/ 202 h 210"/>
                    <a:gd name="T42" fmla="*/ 1630 w 1675"/>
                    <a:gd name="T43" fmla="*/ 193 h 210"/>
                    <a:gd name="T44" fmla="*/ 1645 w 1675"/>
                    <a:gd name="T45" fmla="*/ 179 h 210"/>
                    <a:gd name="T46" fmla="*/ 1658 w 1675"/>
                    <a:gd name="T47" fmla="*/ 164 h 210"/>
                    <a:gd name="T48" fmla="*/ 1667 w 1675"/>
                    <a:gd name="T49" fmla="*/ 146 h 210"/>
                    <a:gd name="T50" fmla="*/ 1673 w 1675"/>
                    <a:gd name="T51" fmla="*/ 127 h 210"/>
                    <a:gd name="T52" fmla="*/ 1675 w 1675"/>
                    <a:gd name="T53" fmla="*/ 105 h 210"/>
                    <a:gd name="T54" fmla="*/ 1675 w 1675"/>
                    <a:gd name="T55" fmla="*/ 94 h 210"/>
                    <a:gd name="T56" fmla="*/ 1671 w 1675"/>
                    <a:gd name="T57" fmla="*/ 74 h 210"/>
                    <a:gd name="T58" fmla="*/ 1663 w 1675"/>
                    <a:gd name="T59" fmla="*/ 55 h 210"/>
                    <a:gd name="T60" fmla="*/ 1652 w 1675"/>
                    <a:gd name="T61" fmla="*/ 39 h 210"/>
                    <a:gd name="T62" fmla="*/ 1638 w 1675"/>
                    <a:gd name="T63" fmla="*/ 24 h 210"/>
                    <a:gd name="T64" fmla="*/ 1621 w 1675"/>
                    <a:gd name="T65" fmla="*/ 13 h 210"/>
                    <a:gd name="T66" fmla="*/ 1603 w 1675"/>
                    <a:gd name="T67" fmla="*/ 5 h 210"/>
                    <a:gd name="T68" fmla="*/ 1581 w 1675"/>
                    <a:gd name="T69" fmla="*/ 1 h 210"/>
                    <a:gd name="T70" fmla="*/ 1571 w 1675"/>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571" y="0"/>
                      </a:moveTo>
                      <a:lnTo>
                        <a:pt x="104" y="0"/>
                      </a:lnTo>
                      <a:lnTo>
                        <a:pt x="104" y="0"/>
                      </a:lnTo>
                      <a:lnTo>
                        <a:pt x="94" y="1"/>
                      </a:lnTo>
                      <a:lnTo>
                        <a:pt x="83" y="2"/>
                      </a:lnTo>
                      <a:lnTo>
                        <a:pt x="73" y="5"/>
                      </a:lnTo>
                      <a:lnTo>
                        <a:pt x="64" y="8"/>
                      </a:lnTo>
                      <a:lnTo>
                        <a:pt x="55" y="13"/>
                      </a:lnTo>
                      <a:lnTo>
                        <a:pt x="46" y="18"/>
                      </a:lnTo>
                      <a:lnTo>
                        <a:pt x="37" y="24"/>
                      </a:lnTo>
                      <a:lnTo>
                        <a:pt x="30" y="30"/>
                      </a:lnTo>
                      <a:lnTo>
                        <a:pt x="23" y="39"/>
                      </a:lnTo>
                      <a:lnTo>
                        <a:pt x="17" y="47"/>
                      </a:lnTo>
                      <a:lnTo>
                        <a:pt x="12" y="55"/>
                      </a:lnTo>
                      <a:lnTo>
                        <a:pt x="8" y="64"/>
                      </a:lnTo>
                      <a:lnTo>
                        <a:pt x="4" y="74"/>
                      </a:lnTo>
                      <a:lnTo>
                        <a:pt x="2" y="84"/>
                      </a:lnTo>
                      <a:lnTo>
                        <a:pt x="0" y="94"/>
                      </a:lnTo>
                      <a:lnTo>
                        <a:pt x="0" y="105"/>
                      </a:lnTo>
                      <a:lnTo>
                        <a:pt x="0" y="105"/>
                      </a:lnTo>
                      <a:lnTo>
                        <a:pt x="0" y="116"/>
                      </a:lnTo>
                      <a:lnTo>
                        <a:pt x="2" y="127"/>
                      </a:lnTo>
                      <a:lnTo>
                        <a:pt x="4" y="137"/>
                      </a:lnTo>
                      <a:lnTo>
                        <a:pt x="8" y="146"/>
                      </a:lnTo>
                      <a:lnTo>
                        <a:pt x="12" y="155"/>
                      </a:lnTo>
                      <a:lnTo>
                        <a:pt x="17" y="164"/>
                      </a:lnTo>
                      <a:lnTo>
                        <a:pt x="23" y="172"/>
                      </a:lnTo>
                      <a:lnTo>
                        <a:pt x="30" y="179"/>
                      </a:lnTo>
                      <a:lnTo>
                        <a:pt x="37" y="186"/>
                      </a:lnTo>
                      <a:lnTo>
                        <a:pt x="46" y="193"/>
                      </a:lnTo>
                      <a:lnTo>
                        <a:pt x="55" y="198"/>
                      </a:lnTo>
                      <a:lnTo>
                        <a:pt x="64" y="202"/>
                      </a:lnTo>
                      <a:lnTo>
                        <a:pt x="73" y="206"/>
                      </a:lnTo>
                      <a:lnTo>
                        <a:pt x="83" y="208"/>
                      </a:lnTo>
                      <a:lnTo>
                        <a:pt x="94" y="210"/>
                      </a:lnTo>
                      <a:lnTo>
                        <a:pt x="104" y="210"/>
                      </a:lnTo>
                      <a:lnTo>
                        <a:pt x="1571" y="210"/>
                      </a:lnTo>
                      <a:lnTo>
                        <a:pt x="1571" y="210"/>
                      </a:lnTo>
                      <a:lnTo>
                        <a:pt x="1581" y="210"/>
                      </a:lnTo>
                      <a:lnTo>
                        <a:pt x="1592" y="208"/>
                      </a:lnTo>
                      <a:lnTo>
                        <a:pt x="1603" y="206"/>
                      </a:lnTo>
                      <a:lnTo>
                        <a:pt x="1612" y="202"/>
                      </a:lnTo>
                      <a:lnTo>
                        <a:pt x="1621" y="198"/>
                      </a:lnTo>
                      <a:lnTo>
                        <a:pt x="1630" y="193"/>
                      </a:lnTo>
                      <a:lnTo>
                        <a:pt x="1638" y="186"/>
                      </a:lnTo>
                      <a:lnTo>
                        <a:pt x="1645" y="179"/>
                      </a:lnTo>
                      <a:lnTo>
                        <a:pt x="1652" y="172"/>
                      </a:lnTo>
                      <a:lnTo>
                        <a:pt x="1658" y="164"/>
                      </a:lnTo>
                      <a:lnTo>
                        <a:pt x="1663" y="155"/>
                      </a:lnTo>
                      <a:lnTo>
                        <a:pt x="1667" y="146"/>
                      </a:lnTo>
                      <a:lnTo>
                        <a:pt x="1671" y="137"/>
                      </a:lnTo>
                      <a:lnTo>
                        <a:pt x="1673" y="127"/>
                      </a:lnTo>
                      <a:lnTo>
                        <a:pt x="1675" y="116"/>
                      </a:lnTo>
                      <a:lnTo>
                        <a:pt x="1675" y="105"/>
                      </a:lnTo>
                      <a:lnTo>
                        <a:pt x="1675" y="105"/>
                      </a:lnTo>
                      <a:lnTo>
                        <a:pt x="1675" y="94"/>
                      </a:lnTo>
                      <a:lnTo>
                        <a:pt x="1673" y="84"/>
                      </a:lnTo>
                      <a:lnTo>
                        <a:pt x="1671" y="74"/>
                      </a:lnTo>
                      <a:lnTo>
                        <a:pt x="1667" y="64"/>
                      </a:lnTo>
                      <a:lnTo>
                        <a:pt x="1663" y="55"/>
                      </a:lnTo>
                      <a:lnTo>
                        <a:pt x="1658" y="47"/>
                      </a:lnTo>
                      <a:lnTo>
                        <a:pt x="1652" y="39"/>
                      </a:lnTo>
                      <a:lnTo>
                        <a:pt x="1645" y="30"/>
                      </a:lnTo>
                      <a:lnTo>
                        <a:pt x="1638" y="24"/>
                      </a:lnTo>
                      <a:lnTo>
                        <a:pt x="1630" y="18"/>
                      </a:lnTo>
                      <a:lnTo>
                        <a:pt x="1621" y="13"/>
                      </a:lnTo>
                      <a:lnTo>
                        <a:pt x="1612" y="8"/>
                      </a:lnTo>
                      <a:lnTo>
                        <a:pt x="1603" y="5"/>
                      </a:lnTo>
                      <a:lnTo>
                        <a:pt x="1592" y="2"/>
                      </a:lnTo>
                      <a:lnTo>
                        <a:pt x="1581"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4" name="Freeform 8">
                  <a:extLst>
                    <a:ext uri="{FF2B5EF4-FFF2-40B4-BE49-F238E27FC236}">
                      <a16:creationId xmlns:a16="http://schemas.microsoft.com/office/drawing/2014/main" id="{7D9F4FEC-0344-4C11-AFFA-B2698CF783C9}"/>
                    </a:ext>
                  </a:extLst>
                </p:cNvPr>
                <p:cNvSpPr>
                  <a:spLocks/>
                </p:cNvSpPr>
                <p:nvPr/>
              </p:nvSpPr>
              <p:spPr bwMode="auto">
                <a:xfrm>
                  <a:off x="4828908" y="2994149"/>
                  <a:ext cx="1177027" cy="147128"/>
                </a:xfrm>
                <a:custGeom>
                  <a:avLst/>
                  <a:gdLst>
                    <a:gd name="T0" fmla="*/ 1571 w 1675"/>
                    <a:gd name="T1" fmla="*/ 210 h 210"/>
                    <a:gd name="T2" fmla="*/ 1581 w 1675"/>
                    <a:gd name="T3" fmla="*/ 210 h 210"/>
                    <a:gd name="T4" fmla="*/ 1603 w 1675"/>
                    <a:gd name="T5" fmla="*/ 204 h 210"/>
                    <a:gd name="T6" fmla="*/ 1621 w 1675"/>
                    <a:gd name="T7" fmla="*/ 197 h 210"/>
                    <a:gd name="T8" fmla="*/ 1638 w 1675"/>
                    <a:gd name="T9" fmla="*/ 185 h 210"/>
                    <a:gd name="T10" fmla="*/ 1652 w 1675"/>
                    <a:gd name="T11" fmla="*/ 171 h 210"/>
                    <a:gd name="T12" fmla="*/ 1663 w 1675"/>
                    <a:gd name="T13" fmla="*/ 155 h 210"/>
                    <a:gd name="T14" fmla="*/ 1671 w 1675"/>
                    <a:gd name="T15" fmla="*/ 136 h 210"/>
                    <a:gd name="T16" fmla="*/ 1675 w 1675"/>
                    <a:gd name="T17" fmla="*/ 115 h 210"/>
                    <a:gd name="T18" fmla="*/ 1675 w 1675"/>
                    <a:gd name="T19" fmla="*/ 104 h 210"/>
                    <a:gd name="T20" fmla="*/ 1673 w 1675"/>
                    <a:gd name="T21" fmla="*/ 84 h 210"/>
                    <a:gd name="T22" fmla="*/ 1667 w 1675"/>
                    <a:gd name="T23" fmla="*/ 64 h 210"/>
                    <a:gd name="T24" fmla="*/ 1658 w 1675"/>
                    <a:gd name="T25" fmla="*/ 46 h 210"/>
                    <a:gd name="T26" fmla="*/ 1645 w 1675"/>
                    <a:gd name="T27" fmla="*/ 30 h 210"/>
                    <a:gd name="T28" fmla="*/ 1630 w 1675"/>
                    <a:gd name="T29" fmla="*/ 18 h 210"/>
                    <a:gd name="T30" fmla="*/ 1612 w 1675"/>
                    <a:gd name="T31" fmla="*/ 8 h 210"/>
                    <a:gd name="T32" fmla="*/ 1592 w 1675"/>
                    <a:gd name="T33" fmla="*/ 2 h 210"/>
                    <a:gd name="T34" fmla="*/ 1571 w 1675"/>
                    <a:gd name="T35" fmla="*/ 0 h 210"/>
                    <a:gd name="T36" fmla="*/ 104 w 1675"/>
                    <a:gd name="T37" fmla="*/ 0 h 210"/>
                    <a:gd name="T38" fmla="*/ 83 w 1675"/>
                    <a:gd name="T39" fmla="*/ 2 h 210"/>
                    <a:gd name="T40" fmla="*/ 64 w 1675"/>
                    <a:gd name="T41" fmla="*/ 8 h 210"/>
                    <a:gd name="T42" fmla="*/ 46 w 1675"/>
                    <a:gd name="T43" fmla="*/ 18 h 210"/>
                    <a:gd name="T44" fmla="*/ 30 w 1675"/>
                    <a:gd name="T45" fmla="*/ 30 h 210"/>
                    <a:gd name="T46" fmla="*/ 17 w 1675"/>
                    <a:gd name="T47" fmla="*/ 46 h 210"/>
                    <a:gd name="T48" fmla="*/ 8 w 1675"/>
                    <a:gd name="T49" fmla="*/ 64 h 210"/>
                    <a:gd name="T50" fmla="*/ 2 w 1675"/>
                    <a:gd name="T51" fmla="*/ 84 h 210"/>
                    <a:gd name="T52" fmla="*/ 0 w 1675"/>
                    <a:gd name="T53" fmla="*/ 104 h 210"/>
                    <a:gd name="T54" fmla="*/ 0 w 1675"/>
                    <a:gd name="T55" fmla="*/ 115 h 210"/>
                    <a:gd name="T56" fmla="*/ 4 w 1675"/>
                    <a:gd name="T57" fmla="*/ 136 h 210"/>
                    <a:gd name="T58" fmla="*/ 12 w 1675"/>
                    <a:gd name="T59" fmla="*/ 155 h 210"/>
                    <a:gd name="T60" fmla="*/ 23 w 1675"/>
                    <a:gd name="T61" fmla="*/ 171 h 210"/>
                    <a:gd name="T62" fmla="*/ 37 w 1675"/>
                    <a:gd name="T63" fmla="*/ 185 h 210"/>
                    <a:gd name="T64" fmla="*/ 55 w 1675"/>
                    <a:gd name="T65" fmla="*/ 197 h 210"/>
                    <a:gd name="T66" fmla="*/ 73 w 1675"/>
                    <a:gd name="T67" fmla="*/ 204 h 210"/>
                    <a:gd name="T68" fmla="*/ 94 w 1675"/>
                    <a:gd name="T69" fmla="*/ 210 h 210"/>
                    <a:gd name="T70" fmla="*/ 104 w 1675"/>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04" y="210"/>
                      </a:moveTo>
                      <a:lnTo>
                        <a:pt x="1571" y="210"/>
                      </a:lnTo>
                      <a:lnTo>
                        <a:pt x="1571" y="210"/>
                      </a:lnTo>
                      <a:lnTo>
                        <a:pt x="1581" y="210"/>
                      </a:lnTo>
                      <a:lnTo>
                        <a:pt x="1592" y="207"/>
                      </a:lnTo>
                      <a:lnTo>
                        <a:pt x="1603" y="204"/>
                      </a:lnTo>
                      <a:lnTo>
                        <a:pt x="1612" y="201"/>
                      </a:lnTo>
                      <a:lnTo>
                        <a:pt x="1621" y="197"/>
                      </a:lnTo>
                      <a:lnTo>
                        <a:pt x="1630" y="191"/>
                      </a:lnTo>
                      <a:lnTo>
                        <a:pt x="1638" y="185"/>
                      </a:lnTo>
                      <a:lnTo>
                        <a:pt x="1645" y="179"/>
                      </a:lnTo>
                      <a:lnTo>
                        <a:pt x="1652" y="171"/>
                      </a:lnTo>
                      <a:lnTo>
                        <a:pt x="1658" y="163"/>
                      </a:lnTo>
                      <a:lnTo>
                        <a:pt x="1663" y="155"/>
                      </a:lnTo>
                      <a:lnTo>
                        <a:pt x="1667" y="146"/>
                      </a:lnTo>
                      <a:lnTo>
                        <a:pt x="1671" y="136"/>
                      </a:lnTo>
                      <a:lnTo>
                        <a:pt x="1673" y="125"/>
                      </a:lnTo>
                      <a:lnTo>
                        <a:pt x="1675" y="115"/>
                      </a:lnTo>
                      <a:lnTo>
                        <a:pt x="1675" y="104"/>
                      </a:lnTo>
                      <a:lnTo>
                        <a:pt x="1675" y="104"/>
                      </a:lnTo>
                      <a:lnTo>
                        <a:pt x="1675" y="94"/>
                      </a:lnTo>
                      <a:lnTo>
                        <a:pt x="1673" y="84"/>
                      </a:lnTo>
                      <a:lnTo>
                        <a:pt x="1671" y="74"/>
                      </a:lnTo>
                      <a:lnTo>
                        <a:pt x="1667" y="64"/>
                      </a:lnTo>
                      <a:lnTo>
                        <a:pt x="1663" y="54"/>
                      </a:lnTo>
                      <a:lnTo>
                        <a:pt x="1658" y="46"/>
                      </a:lnTo>
                      <a:lnTo>
                        <a:pt x="1652" y="38"/>
                      </a:lnTo>
                      <a:lnTo>
                        <a:pt x="1645" y="30"/>
                      </a:lnTo>
                      <a:lnTo>
                        <a:pt x="1638" y="24"/>
                      </a:lnTo>
                      <a:lnTo>
                        <a:pt x="1630" y="18"/>
                      </a:lnTo>
                      <a:lnTo>
                        <a:pt x="1621" y="12"/>
                      </a:lnTo>
                      <a:lnTo>
                        <a:pt x="1612" y="8"/>
                      </a:lnTo>
                      <a:lnTo>
                        <a:pt x="1603" y="5"/>
                      </a:lnTo>
                      <a:lnTo>
                        <a:pt x="1592" y="2"/>
                      </a:lnTo>
                      <a:lnTo>
                        <a:pt x="1581" y="0"/>
                      </a:lnTo>
                      <a:lnTo>
                        <a:pt x="1571" y="0"/>
                      </a:lnTo>
                      <a:lnTo>
                        <a:pt x="104" y="0"/>
                      </a:lnTo>
                      <a:lnTo>
                        <a:pt x="104" y="0"/>
                      </a:lnTo>
                      <a:lnTo>
                        <a:pt x="94" y="0"/>
                      </a:lnTo>
                      <a:lnTo>
                        <a:pt x="83" y="2"/>
                      </a:lnTo>
                      <a:lnTo>
                        <a:pt x="73" y="5"/>
                      </a:lnTo>
                      <a:lnTo>
                        <a:pt x="64" y="8"/>
                      </a:lnTo>
                      <a:lnTo>
                        <a:pt x="55" y="12"/>
                      </a:lnTo>
                      <a:lnTo>
                        <a:pt x="46" y="18"/>
                      </a:lnTo>
                      <a:lnTo>
                        <a:pt x="37" y="24"/>
                      </a:lnTo>
                      <a:lnTo>
                        <a:pt x="30" y="30"/>
                      </a:lnTo>
                      <a:lnTo>
                        <a:pt x="23" y="38"/>
                      </a:lnTo>
                      <a:lnTo>
                        <a:pt x="17" y="46"/>
                      </a:lnTo>
                      <a:lnTo>
                        <a:pt x="12" y="54"/>
                      </a:lnTo>
                      <a:lnTo>
                        <a:pt x="8" y="64"/>
                      </a:lnTo>
                      <a:lnTo>
                        <a:pt x="4" y="74"/>
                      </a:lnTo>
                      <a:lnTo>
                        <a:pt x="2" y="84"/>
                      </a:lnTo>
                      <a:lnTo>
                        <a:pt x="0" y="94"/>
                      </a:lnTo>
                      <a:lnTo>
                        <a:pt x="0" y="104"/>
                      </a:lnTo>
                      <a:lnTo>
                        <a:pt x="0" y="104"/>
                      </a:lnTo>
                      <a:lnTo>
                        <a:pt x="0" y="115"/>
                      </a:lnTo>
                      <a:lnTo>
                        <a:pt x="2" y="125"/>
                      </a:lnTo>
                      <a:lnTo>
                        <a:pt x="4" y="136"/>
                      </a:lnTo>
                      <a:lnTo>
                        <a:pt x="8" y="146"/>
                      </a:lnTo>
                      <a:lnTo>
                        <a:pt x="12" y="155"/>
                      </a:lnTo>
                      <a:lnTo>
                        <a:pt x="17" y="163"/>
                      </a:lnTo>
                      <a:lnTo>
                        <a:pt x="23" y="171"/>
                      </a:lnTo>
                      <a:lnTo>
                        <a:pt x="30" y="179"/>
                      </a:lnTo>
                      <a:lnTo>
                        <a:pt x="37" y="185"/>
                      </a:lnTo>
                      <a:lnTo>
                        <a:pt x="46" y="191"/>
                      </a:lnTo>
                      <a:lnTo>
                        <a:pt x="55" y="197"/>
                      </a:lnTo>
                      <a:lnTo>
                        <a:pt x="64" y="201"/>
                      </a:lnTo>
                      <a:lnTo>
                        <a:pt x="73" y="204"/>
                      </a:lnTo>
                      <a:lnTo>
                        <a:pt x="83" y="207"/>
                      </a:lnTo>
                      <a:lnTo>
                        <a:pt x="94" y="210"/>
                      </a:lnTo>
                      <a:lnTo>
                        <a:pt x="104" y="210"/>
                      </a:lnTo>
                      <a:lnTo>
                        <a:pt x="104"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5" name="Freeform 9">
                  <a:extLst>
                    <a:ext uri="{FF2B5EF4-FFF2-40B4-BE49-F238E27FC236}">
                      <a16:creationId xmlns:a16="http://schemas.microsoft.com/office/drawing/2014/main" id="{2B5D3211-19E1-41C8-BC23-1BB3EBCE3662}"/>
                    </a:ext>
                  </a:extLst>
                </p:cNvPr>
                <p:cNvSpPr>
                  <a:spLocks/>
                </p:cNvSpPr>
                <p:nvPr/>
              </p:nvSpPr>
              <p:spPr bwMode="auto">
                <a:xfrm>
                  <a:off x="5469971" y="4160671"/>
                  <a:ext cx="535971" cy="147128"/>
                </a:xfrm>
                <a:custGeom>
                  <a:avLst/>
                  <a:gdLst>
                    <a:gd name="T0" fmla="*/ 657 w 761"/>
                    <a:gd name="T1" fmla="*/ 0 h 210"/>
                    <a:gd name="T2" fmla="*/ 0 w 761"/>
                    <a:gd name="T3" fmla="*/ 0 h 210"/>
                    <a:gd name="T4" fmla="*/ 0 w 761"/>
                    <a:gd name="T5" fmla="*/ 210 h 210"/>
                    <a:gd name="T6" fmla="*/ 657 w 761"/>
                    <a:gd name="T7" fmla="*/ 210 h 210"/>
                    <a:gd name="T8" fmla="*/ 657 w 761"/>
                    <a:gd name="T9" fmla="*/ 210 h 210"/>
                    <a:gd name="T10" fmla="*/ 667 w 761"/>
                    <a:gd name="T11" fmla="*/ 209 h 210"/>
                    <a:gd name="T12" fmla="*/ 678 w 761"/>
                    <a:gd name="T13" fmla="*/ 208 h 210"/>
                    <a:gd name="T14" fmla="*/ 689 w 761"/>
                    <a:gd name="T15" fmla="*/ 205 h 210"/>
                    <a:gd name="T16" fmla="*/ 698 w 761"/>
                    <a:gd name="T17" fmla="*/ 202 h 210"/>
                    <a:gd name="T18" fmla="*/ 707 w 761"/>
                    <a:gd name="T19" fmla="*/ 197 h 210"/>
                    <a:gd name="T20" fmla="*/ 716 w 761"/>
                    <a:gd name="T21" fmla="*/ 192 h 210"/>
                    <a:gd name="T22" fmla="*/ 724 w 761"/>
                    <a:gd name="T23" fmla="*/ 186 h 210"/>
                    <a:gd name="T24" fmla="*/ 731 w 761"/>
                    <a:gd name="T25" fmla="*/ 179 h 210"/>
                    <a:gd name="T26" fmla="*/ 738 w 761"/>
                    <a:gd name="T27" fmla="*/ 172 h 210"/>
                    <a:gd name="T28" fmla="*/ 744 w 761"/>
                    <a:gd name="T29" fmla="*/ 164 h 210"/>
                    <a:gd name="T30" fmla="*/ 749 w 761"/>
                    <a:gd name="T31" fmla="*/ 155 h 210"/>
                    <a:gd name="T32" fmla="*/ 753 w 761"/>
                    <a:gd name="T33" fmla="*/ 146 h 210"/>
                    <a:gd name="T34" fmla="*/ 757 w 761"/>
                    <a:gd name="T35" fmla="*/ 136 h 210"/>
                    <a:gd name="T36" fmla="*/ 759 w 761"/>
                    <a:gd name="T37" fmla="*/ 126 h 210"/>
                    <a:gd name="T38" fmla="*/ 761 w 761"/>
                    <a:gd name="T39" fmla="*/ 116 h 210"/>
                    <a:gd name="T40" fmla="*/ 761 w 761"/>
                    <a:gd name="T41" fmla="*/ 105 h 210"/>
                    <a:gd name="T42" fmla="*/ 761 w 761"/>
                    <a:gd name="T43" fmla="*/ 105 h 210"/>
                    <a:gd name="T44" fmla="*/ 761 w 761"/>
                    <a:gd name="T45" fmla="*/ 95 h 210"/>
                    <a:gd name="T46" fmla="*/ 759 w 761"/>
                    <a:gd name="T47" fmla="*/ 84 h 210"/>
                    <a:gd name="T48" fmla="*/ 757 w 761"/>
                    <a:gd name="T49" fmla="*/ 73 h 210"/>
                    <a:gd name="T50" fmla="*/ 753 w 761"/>
                    <a:gd name="T51" fmla="*/ 64 h 210"/>
                    <a:gd name="T52" fmla="*/ 749 w 761"/>
                    <a:gd name="T53" fmla="*/ 55 h 210"/>
                    <a:gd name="T54" fmla="*/ 744 w 761"/>
                    <a:gd name="T55" fmla="*/ 46 h 210"/>
                    <a:gd name="T56" fmla="*/ 738 w 761"/>
                    <a:gd name="T57" fmla="*/ 38 h 210"/>
                    <a:gd name="T58" fmla="*/ 731 w 761"/>
                    <a:gd name="T59" fmla="*/ 31 h 210"/>
                    <a:gd name="T60" fmla="*/ 724 w 761"/>
                    <a:gd name="T61" fmla="*/ 24 h 210"/>
                    <a:gd name="T62" fmla="*/ 716 w 761"/>
                    <a:gd name="T63" fmla="*/ 18 h 210"/>
                    <a:gd name="T64" fmla="*/ 707 w 761"/>
                    <a:gd name="T65" fmla="*/ 13 h 210"/>
                    <a:gd name="T66" fmla="*/ 698 w 761"/>
                    <a:gd name="T67" fmla="*/ 9 h 210"/>
                    <a:gd name="T68" fmla="*/ 689 w 761"/>
                    <a:gd name="T69" fmla="*/ 5 h 210"/>
                    <a:gd name="T70" fmla="*/ 678 w 761"/>
                    <a:gd name="T71" fmla="*/ 2 h 210"/>
                    <a:gd name="T72" fmla="*/ 667 w 761"/>
                    <a:gd name="T73" fmla="*/ 0 h 210"/>
                    <a:gd name="T74" fmla="*/ 657 w 761"/>
                    <a:gd name="T75" fmla="*/ 0 h 210"/>
                    <a:gd name="T76" fmla="*/ 657 w 761"/>
                    <a:gd name="T7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0">
                      <a:moveTo>
                        <a:pt x="657" y="0"/>
                      </a:moveTo>
                      <a:lnTo>
                        <a:pt x="0" y="0"/>
                      </a:lnTo>
                      <a:lnTo>
                        <a:pt x="0" y="210"/>
                      </a:lnTo>
                      <a:lnTo>
                        <a:pt x="657" y="210"/>
                      </a:lnTo>
                      <a:lnTo>
                        <a:pt x="657" y="210"/>
                      </a:lnTo>
                      <a:lnTo>
                        <a:pt x="667" y="209"/>
                      </a:lnTo>
                      <a:lnTo>
                        <a:pt x="678" y="208"/>
                      </a:lnTo>
                      <a:lnTo>
                        <a:pt x="689" y="205"/>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6"/>
                      </a:lnTo>
                      <a:lnTo>
                        <a:pt x="761" y="116"/>
                      </a:lnTo>
                      <a:lnTo>
                        <a:pt x="761" y="105"/>
                      </a:lnTo>
                      <a:lnTo>
                        <a:pt x="761" y="105"/>
                      </a:lnTo>
                      <a:lnTo>
                        <a:pt x="761" y="95"/>
                      </a:lnTo>
                      <a:lnTo>
                        <a:pt x="759" y="84"/>
                      </a:lnTo>
                      <a:lnTo>
                        <a:pt x="757" y="73"/>
                      </a:lnTo>
                      <a:lnTo>
                        <a:pt x="753" y="64"/>
                      </a:lnTo>
                      <a:lnTo>
                        <a:pt x="749" y="55"/>
                      </a:lnTo>
                      <a:lnTo>
                        <a:pt x="744" y="46"/>
                      </a:lnTo>
                      <a:lnTo>
                        <a:pt x="738" y="38"/>
                      </a:lnTo>
                      <a:lnTo>
                        <a:pt x="731" y="31"/>
                      </a:lnTo>
                      <a:lnTo>
                        <a:pt x="724" y="24"/>
                      </a:lnTo>
                      <a:lnTo>
                        <a:pt x="716" y="18"/>
                      </a:lnTo>
                      <a:lnTo>
                        <a:pt x="707" y="13"/>
                      </a:lnTo>
                      <a:lnTo>
                        <a:pt x="698" y="9"/>
                      </a:lnTo>
                      <a:lnTo>
                        <a:pt x="689" y="5"/>
                      </a:lnTo>
                      <a:lnTo>
                        <a:pt x="678" y="2"/>
                      </a:lnTo>
                      <a:lnTo>
                        <a:pt x="667"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6" name="Freeform 10">
                  <a:extLst>
                    <a:ext uri="{FF2B5EF4-FFF2-40B4-BE49-F238E27FC236}">
                      <a16:creationId xmlns:a16="http://schemas.microsoft.com/office/drawing/2014/main" id="{A1AD0227-357C-4021-811D-729377DD2D74}"/>
                    </a:ext>
                  </a:extLst>
                </p:cNvPr>
                <p:cNvSpPr>
                  <a:spLocks/>
                </p:cNvSpPr>
                <p:nvPr/>
              </p:nvSpPr>
              <p:spPr bwMode="auto">
                <a:xfrm>
                  <a:off x="5469971" y="4444415"/>
                  <a:ext cx="535971" cy="147128"/>
                </a:xfrm>
                <a:custGeom>
                  <a:avLst/>
                  <a:gdLst>
                    <a:gd name="T0" fmla="*/ 657 w 761"/>
                    <a:gd name="T1" fmla="*/ 0 h 210"/>
                    <a:gd name="T2" fmla="*/ 0 w 761"/>
                    <a:gd name="T3" fmla="*/ 0 h 210"/>
                    <a:gd name="T4" fmla="*/ 0 w 761"/>
                    <a:gd name="T5" fmla="*/ 210 h 210"/>
                    <a:gd name="T6" fmla="*/ 0 w 761"/>
                    <a:gd name="T7" fmla="*/ 210 h 210"/>
                    <a:gd name="T8" fmla="*/ 657 w 761"/>
                    <a:gd name="T9" fmla="*/ 210 h 210"/>
                    <a:gd name="T10" fmla="*/ 657 w 761"/>
                    <a:gd name="T11" fmla="*/ 210 h 210"/>
                    <a:gd name="T12" fmla="*/ 667 w 761"/>
                    <a:gd name="T13" fmla="*/ 210 h 210"/>
                    <a:gd name="T14" fmla="*/ 678 w 761"/>
                    <a:gd name="T15" fmla="*/ 208 h 210"/>
                    <a:gd name="T16" fmla="*/ 689 w 761"/>
                    <a:gd name="T17" fmla="*/ 206 h 210"/>
                    <a:gd name="T18" fmla="*/ 698 w 761"/>
                    <a:gd name="T19" fmla="*/ 202 h 210"/>
                    <a:gd name="T20" fmla="*/ 707 w 761"/>
                    <a:gd name="T21" fmla="*/ 197 h 210"/>
                    <a:gd name="T22" fmla="*/ 716 w 761"/>
                    <a:gd name="T23" fmla="*/ 192 h 210"/>
                    <a:gd name="T24" fmla="*/ 724 w 761"/>
                    <a:gd name="T25" fmla="*/ 186 h 210"/>
                    <a:gd name="T26" fmla="*/ 731 w 761"/>
                    <a:gd name="T27" fmla="*/ 179 h 210"/>
                    <a:gd name="T28" fmla="*/ 738 w 761"/>
                    <a:gd name="T29" fmla="*/ 172 h 210"/>
                    <a:gd name="T30" fmla="*/ 744 w 761"/>
                    <a:gd name="T31" fmla="*/ 164 h 210"/>
                    <a:gd name="T32" fmla="*/ 749 w 761"/>
                    <a:gd name="T33" fmla="*/ 155 h 210"/>
                    <a:gd name="T34" fmla="*/ 753 w 761"/>
                    <a:gd name="T35" fmla="*/ 146 h 210"/>
                    <a:gd name="T36" fmla="*/ 757 w 761"/>
                    <a:gd name="T37" fmla="*/ 136 h 210"/>
                    <a:gd name="T38" fmla="*/ 759 w 761"/>
                    <a:gd name="T39" fmla="*/ 127 h 210"/>
                    <a:gd name="T40" fmla="*/ 761 w 761"/>
                    <a:gd name="T41" fmla="*/ 115 h 210"/>
                    <a:gd name="T42" fmla="*/ 761 w 761"/>
                    <a:gd name="T43" fmla="*/ 105 h 210"/>
                    <a:gd name="T44" fmla="*/ 761 w 761"/>
                    <a:gd name="T45" fmla="*/ 105 h 210"/>
                    <a:gd name="T46" fmla="*/ 761 w 761"/>
                    <a:gd name="T47" fmla="*/ 94 h 210"/>
                    <a:gd name="T48" fmla="*/ 759 w 761"/>
                    <a:gd name="T49" fmla="*/ 84 h 210"/>
                    <a:gd name="T50" fmla="*/ 757 w 761"/>
                    <a:gd name="T51" fmla="*/ 74 h 210"/>
                    <a:gd name="T52" fmla="*/ 753 w 761"/>
                    <a:gd name="T53" fmla="*/ 64 h 210"/>
                    <a:gd name="T54" fmla="*/ 749 w 761"/>
                    <a:gd name="T55" fmla="*/ 55 h 210"/>
                    <a:gd name="T56" fmla="*/ 744 w 761"/>
                    <a:gd name="T57" fmla="*/ 46 h 210"/>
                    <a:gd name="T58" fmla="*/ 738 w 761"/>
                    <a:gd name="T59" fmla="*/ 38 h 210"/>
                    <a:gd name="T60" fmla="*/ 731 w 761"/>
                    <a:gd name="T61" fmla="*/ 30 h 210"/>
                    <a:gd name="T62" fmla="*/ 724 w 761"/>
                    <a:gd name="T63" fmla="*/ 24 h 210"/>
                    <a:gd name="T64" fmla="*/ 716 w 761"/>
                    <a:gd name="T65" fmla="*/ 18 h 210"/>
                    <a:gd name="T66" fmla="*/ 707 w 761"/>
                    <a:gd name="T67" fmla="*/ 13 h 210"/>
                    <a:gd name="T68" fmla="*/ 698 w 761"/>
                    <a:gd name="T69" fmla="*/ 8 h 210"/>
                    <a:gd name="T70" fmla="*/ 689 w 761"/>
                    <a:gd name="T71" fmla="*/ 5 h 210"/>
                    <a:gd name="T72" fmla="*/ 678 w 761"/>
                    <a:gd name="T73" fmla="*/ 2 h 210"/>
                    <a:gd name="T74" fmla="*/ 667 w 761"/>
                    <a:gd name="T75" fmla="*/ 1 h 210"/>
                    <a:gd name="T76" fmla="*/ 657 w 761"/>
                    <a:gd name="T77" fmla="*/ 0 h 210"/>
                    <a:gd name="T78" fmla="*/ 657 w 761"/>
                    <a:gd name="T7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1" h="210">
                      <a:moveTo>
                        <a:pt x="657" y="0"/>
                      </a:moveTo>
                      <a:lnTo>
                        <a:pt x="0" y="0"/>
                      </a:lnTo>
                      <a:lnTo>
                        <a:pt x="0" y="210"/>
                      </a:lnTo>
                      <a:lnTo>
                        <a:pt x="0" y="210"/>
                      </a:lnTo>
                      <a:lnTo>
                        <a:pt x="657" y="210"/>
                      </a:lnTo>
                      <a:lnTo>
                        <a:pt x="657" y="210"/>
                      </a:lnTo>
                      <a:lnTo>
                        <a:pt x="667" y="210"/>
                      </a:lnTo>
                      <a:lnTo>
                        <a:pt x="678" y="208"/>
                      </a:lnTo>
                      <a:lnTo>
                        <a:pt x="689" y="206"/>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7"/>
                      </a:lnTo>
                      <a:lnTo>
                        <a:pt x="761" y="115"/>
                      </a:lnTo>
                      <a:lnTo>
                        <a:pt x="761" y="105"/>
                      </a:lnTo>
                      <a:lnTo>
                        <a:pt x="761" y="105"/>
                      </a:lnTo>
                      <a:lnTo>
                        <a:pt x="761" y="94"/>
                      </a:lnTo>
                      <a:lnTo>
                        <a:pt x="759" y="84"/>
                      </a:lnTo>
                      <a:lnTo>
                        <a:pt x="757" y="74"/>
                      </a:lnTo>
                      <a:lnTo>
                        <a:pt x="753" y="64"/>
                      </a:lnTo>
                      <a:lnTo>
                        <a:pt x="749" y="55"/>
                      </a:lnTo>
                      <a:lnTo>
                        <a:pt x="744" y="46"/>
                      </a:lnTo>
                      <a:lnTo>
                        <a:pt x="738" y="38"/>
                      </a:lnTo>
                      <a:lnTo>
                        <a:pt x="731" y="30"/>
                      </a:lnTo>
                      <a:lnTo>
                        <a:pt x="724" y="24"/>
                      </a:lnTo>
                      <a:lnTo>
                        <a:pt x="716" y="18"/>
                      </a:lnTo>
                      <a:lnTo>
                        <a:pt x="707" y="13"/>
                      </a:lnTo>
                      <a:lnTo>
                        <a:pt x="698" y="8"/>
                      </a:lnTo>
                      <a:lnTo>
                        <a:pt x="689" y="5"/>
                      </a:lnTo>
                      <a:lnTo>
                        <a:pt x="678" y="2"/>
                      </a:lnTo>
                      <a:lnTo>
                        <a:pt x="667"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7" name="Freeform 11">
                  <a:extLst>
                    <a:ext uri="{FF2B5EF4-FFF2-40B4-BE49-F238E27FC236}">
                      <a16:creationId xmlns:a16="http://schemas.microsoft.com/office/drawing/2014/main" id="{A70665C9-0E92-4201-B851-28E559798023}"/>
                    </a:ext>
                  </a:extLst>
                </p:cNvPr>
                <p:cNvSpPr>
                  <a:spLocks/>
                </p:cNvSpPr>
                <p:nvPr/>
              </p:nvSpPr>
              <p:spPr bwMode="auto">
                <a:xfrm>
                  <a:off x="4828908" y="3288406"/>
                  <a:ext cx="535971" cy="147128"/>
                </a:xfrm>
                <a:custGeom>
                  <a:avLst/>
                  <a:gdLst>
                    <a:gd name="T0" fmla="*/ 104 w 761"/>
                    <a:gd name="T1" fmla="*/ 211 h 211"/>
                    <a:gd name="T2" fmla="*/ 761 w 761"/>
                    <a:gd name="T3" fmla="*/ 211 h 211"/>
                    <a:gd name="T4" fmla="*/ 761 w 761"/>
                    <a:gd name="T5" fmla="*/ 0 h 211"/>
                    <a:gd name="T6" fmla="*/ 104 w 761"/>
                    <a:gd name="T7" fmla="*/ 0 h 211"/>
                    <a:gd name="T8" fmla="*/ 104 w 761"/>
                    <a:gd name="T9" fmla="*/ 0 h 211"/>
                    <a:gd name="T10" fmla="*/ 94 w 761"/>
                    <a:gd name="T11" fmla="*/ 1 h 211"/>
                    <a:gd name="T12" fmla="*/ 83 w 761"/>
                    <a:gd name="T13" fmla="*/ 2 h 211"/>
                    <a:gd name="T14" fmla="*/ 73 w 761"/>
                    <a:gd name="T15" fmla="*/ 5 h 211"/>
                    <a:gd name="T16" fmla="*/ 64 w 761"/>
                    <a:gd name="T17" fmla="*/ 8 h 211"/>
                    <a:gd name="T18" fmla="*/ 55 w 761"/>
                    <a:gd name="T19" fmla="*/ 13 h 211"/>
                    <a:gd name="T20" fmla="*/ 46 w 761"/>
                    <a:gd name="T21" fmla="*/ 18 h 211"/>
                    <a:gd name="T22" fmla="*/ 37 w 761"/>
                    <a:gd name="T23" fmla="*/ 24 h 211"/>
                    <a:gd name="T24" fmla="*/ 30 w 761"/>
                    <a:gd name="T25" fmla="*/ 32 h 211"/>
                    <a:gd name="T26" fmla="*/ 23 w 761"/>
                    <a:gd name="T27" fmla="*/ 39 h 211"/>
                    <a:gd name="T28" fmla="*/ 17 w 761"/>
                    <a:gd name="T29" fmla="*/ 47 h 211"/>
                    <a:gd name="T30" fmla="*/ 12 w 761"/>
                    <a:gd name="T31" fmla="*/ 56 h 211"/>
                    <a:gd name="T32" fmla="*/ 8 w 761"/>
                    <a:gd name="T33" fmla="*/ 65 h 211"/>
                    <a:gd name="T34" fmla="*/ 4 w 761"/>
                    <a:gd name="T35" fmla="*/ 74 h 211"/>
                    <a:gd name="T36" fmla="*/ 2 w 761"/>
                    <a:gd name="T37" fmla="*/ 84 h 211"/>
                    <a:gd name="T38" fmla="*/ 0 w 761"/>
                    <a:gd name="T39" fmla="*/ 94 h 211"/>
                    <a:gd name="T40" fmla="*/ 0 w 761"/>
                    <a:gd name="T41" fmla="*/ 106 h 211"/>
                    <a:gd name="T42" fmla="*/ 0 w 761"/>
                    <a:gd name="T43" fmla="*/ 106 h 211"/>
                    <a:gd name="T44" fmla="*/ 0 w 761"/>
                    <a:gd name="T45" fmla="*/ 117 h 211"/>
                    <a:gd name="T46" fmla="*/ 2 w 761"/>
                    <a:gd name="T47" fmla="*/ 127 h 211"/>
                    <a:gd name="T48" fmla="*/ 4 w 761"/>
                    <a:gd name="T49" fmla="*/ 137 h 211"/>
                    <a:gd name="T50" fmla="*/ 8 w 761"/>
                    <a:gd name="T51" fmla="*/ 146 h 211"/>
                    <a:gd name="T52" fmla="*/ 12 w 761"/>
                    <a:gd name="T53" fmla="*/ 155 h 211"/>
                    <a:gd name="T54" fmla="*/ 17 w 761"/>
                    <a:gd name="T55" fmla="*/ 164 h 211"/>
                    <a:gd name="T56" fmla="*/ 23 w 761"/>
                    <a:gd name="T57" fmla="*/ 172 h 211"/>
                    <a:gd name="T58" fmla="*/ 30 w 761"/>
                    <a:gd name="T59" fmla="*/ 180 h 211"/>
                    <a:gd name="T60" fmla="*/ 37 w 761"/>
                    <a:gd name="T61" fmla="*/ 187 h 211"/>
                    <a:gd name="T62" fmla="*/ 46 w 761"/>
                    <a:gd name="T63" fmla="*/ 193 h 211"/>
                    <a:gd name="T64" fmla="*/ 55 w 761"/>
                    <a:gd name="T65" fmla="*/ 198 h 211"/>
                    <a:gd name="T66" fmla="*/ 64 w 761"/>
                    <a:gd name="T67" fmla="*/ 202 h 211"/>
                    <a:gd name="T68" fmla="*/ 73 w 761"/>
                    <a:gd name="T69" fmla="*/ 206 h 211"/>
                    <a:gd name="T70" fmla="*/ 83 w 761"/>
                    <a:gd name="T71" fmla="*/ 208 h 211"/>
                    <a:gd name="T72" fmla="*/ 94 w 761"/>
                    <a:gd name="T73" fmla="*/ 210 h 211"/>
                    <a:gd name="T74" fmla="*/ 104 w 761"/>
                    <a:gd name="T75" fmla="*/ 211 h 211"/>
                    <a:gd name="T76" fmla="*/ 104 w 761"/>
                    <a:gd name="T77"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1">
                      <a:moveTo>
                        <a:pt x="104" y="211"/>
                      </a:moveTo>
                      <a:lnTo>
                        <a:pt x="761" y="211"/>
                      </a:lnTo>
                      <a:lnTo>
                        <a:pt x="761" y="0"/>
                      </a:lnTo>
                      <a:lnTo>
                        <a:pt x="104" y="0"/>
                      </a:lnTo>
                      <a:lnTo>
                        <a:pt x="104" y="0"/>
                      </a:lnTo>
                      <a:lnTo>
                        <a:pt x="94" y="1"/>
                      </a:lnTo>
                      <a:lnTo>
                        <a:pt x="83" y="2"/>
                      </a:lnTo>
                      <a:lnTo>
                        <a:pt x="73" y="5"/>
                      </a:lnTo>
                      <a:lnTo>
                        <a:pt x="64" y="8"/>
                      </a:lnTo>
                      <a:lnTo>
                        <a:pt x="55" y="13"/>
                      </a:lnTo>
                      <a:lnTo>
                        <a:pt x="46" y="18"/>
                      </a:lnTo>
                      <a:lnTo>
                        <a:pt x="37" y="24"/>
                      </a:lnTo>
                      <a:lnTo>
                        <a:pt x="30" y="32"/>
                      </a:lnTo>
                      <a:lnTo>
                        <a:pt x="23" y="39"/>
                      </a:lnTo>
                      <a:lnTo>
                        <a:pt x="17" y="47"/>
                      </a:lnTo>
                      <a:lnTo>
                        <a:pt x="12" y="56"/>
                      </a:lnTo>
                      <a:lnTo>
                        <a:pt x="8" y="65"/>
                      </a:lnTo>
                      <a:lnTo>
                        <a:pt x="4" y="74"/>
                      </a:lnTo>
                      <a:lnTo>
                        <a:pt x="2" y="84"/>
                      </a:lnTo>
                      <a:lnTo>
                        <a:pt x="0" y="94"/>
                      </a:lnTo>
                      <a:lnTo>
                        <a:pt x="0" y="106"/>
                      </a:lnTo>
                      <a:lnTo>
                        <a:pt x="0" y="106"/>
                      </a:lnTo>
                      <a:lnTo>
                        <a:pt x="0" y="117"/>
                      </a:lnTo>
                      <a:lnTo>
                        <a:pt x="2" y="127"/>
                      </a:lnTo>
                      <a:lnTo>
                        <a:pt x="4" y="137"/>
                      </a:lnTo>
                      <a:lnTo>
                        <a:pt x="8" y="146"/>
                      </a:lnTo>
                      <a:lnTo>
                        <a:pt x="12" y="155"/>
                      </a:lnTo>
                      <a:lnTo>
                        <a:pt x="17" y="164"/>
                      </a:lnTo>
                      <a:lnTo>
                        <a:pt x="23" y="172"/>
                      </a:lnTo>
                      <a:lnTo>
                        <a:pt x="30" y="180"/>
                      </a:lnTo>
                      <a:lnTo>
                        <a:pt x="37" y="187"/>
                      </a:lnTo>
                      <a:lnTo>
                        <a:pt x="46" y="193"/>
                      </a:lnTo>
                      <a:lnTo>
                        <a:pt x="55" y="198"/>
                      </a:lnTo>
                      <a:lnTo>
                        <a:pt x="64" y="202"/>
                      </a:lnTo>
                      <a:lnTo>
                        <a:pt x="73" y="206"/>
                      </a:lnTo>
                      <a:lnTo>
                        <a:pt x="83" y="208"/>
                      </a:lnTo>
                      <a:lnTo>
                        <a:pt x="94" y="210"/>
                      </a:lnTo>
                      <a:lnTo>
                        <a:pt x="104" y="211"/>
                      </a:lnTo>
                      <a:lnTo>
                        <a:pt x="104" y="2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8" name="Freeform 12">
                  <a:extLst>
                    <a:ext uri="{FF2B5EF4-FFF2-40B4-BE49-F238E27FC236}">
                      <a16:creationId xmlns:a16="http://schemas.microsoft.com/office/drawing/2014/main" id="{E4AD99FA-8EB2-4F2F-A2B1-819E6E4638E9}"/>
                    </a:ext>
                  </a:extLst>
                </p:cNvPr>
                <p:cNvSpPr>
                  <a:spLocks/>
                </p:cNvSpPr>
                <p:nvPr/>
              </p:nvSpPr>
              <p:spPr bwMode="auto">
                <a:xfrm>
                  <a:off x="4828908" y="3582663"/>
                  <a:ext cx="535971" cy="147128"/>
                </a:xfrm>
                <a:custGeom>
                  <a:avLst/>
                  <a:gdLst>
                    <a:gd name="T0" fmla="*/ 104 w 761"/>
                    <a:gd name="T1" fmla="*/ 209 h 209"/>
                    <a:gd name="T2" fmla="*/ 761 w 761"/>
                    <a:gd name="T3" fmla="*/ 209 h 209"/>
                    <a:gd name="T4" fmla="*/ 761 w 761"/>
                    <a:gd name="T5" fmla="*/ 0 h 209"/>
                    <a:gd name="T6" fmla="*/ 104 w 761"/>
                    <a:gd name="T7" fmla="*/ 0 h 209"/>
                    <a:gd name="T8" fmla="*/ 104 w 761"/>
                    <a:gd name="T9" fmla="*/ 0 h 209"/>
                    <a:gd name="T10" fmla="*/ 94 w 761"/>
                    <a:gd name="T11" fmla="*/ 0 h 209"/>
                    <a:gd name="T12" fmla="*/ 83 w 761"/>
                    <a:gd name="T13" fmla="*/ 2 h 209"/>
                    <a:gd name="T14" fmla="*/ 73 w 761"/>
                    <a:gd name="T15" fmla="*/ 4 h 209"/>
                    <a:gd name="T16" fmla="*/ 64 w 761"/>
                    <a:gd name="T17" fmla="*/ 8 h 209"/>
                    <a:gd name="T18" fmla="*/ 55 w 761"/>
                    <a:gd name="T19" fmla="*/ 12 h 209"/>
                    <a:gd name="T20" fmla="*/ 46 w 761"/>
                    <a:gd name="T21" fmla="*/ 17 h 209"/>
                    <a:gd name="T22" fmla="*/ 37 w 761"/>
                    <a:gd name="T23" fmla="*/ 23 h 209"/>
                    <a:gd name="T24" fmla="*/ 30 w 761"/>
                    <a:gd name="T25" fmla="*/ 30 h 209"/>
                    <a:gd name="T26" fmla="*/ 23 w 761"/>
                    <a:gd name="T27" fmla="*/ 37 h 209"/>
                    <a:gd name="T28" fmla="*/ 17 w 761"/>
                    <a:gd name="T29" fmla="*/ 45 h 209"/>
                    <a:gd name="T30" fmla="*/ 12 w 761"/>
                    <a:gd name="T31" fmla="*/ 54 h 209"/>
                    <a:gd name="T32" fmla="*/ 8 w 761"/>
                    <a:gd name="T33" fmla="*/ 63 h 209"/>
                    <a:gd name="T34" fmla="*/ 4 w 761"/>
                    <a:gd name="T35" fmla="*/ 74 h 209"/>
                    <a:gd name="T36" fmla="*/ 2 w 761"/>
                    <a:gd name="T37" fmla="*/ 83 h 209"/>
                    <a:gd name="T38" fmla="*/ 0 w 761"/>
                    <a:gd name="T39" fmla="*/ 94 h 209"/>
                    <a:gd name="T40" fmla="*/ 0 w 761"/>
                    <a:gd name="T41" fmla="*/ 104 h 209"/>
                    <a:gd name="T42" fmla="*/ 0 w 761"/>
                    <a:gd name="T43" fmla="*/ 104 h 209"/>
                    <a:gd name="T44" fmla="*/ 0 w 761"/>
                    <a:gd name="T45" fmla="*/ 115 h 209"/>
                    <a:gd name="T46" fmla="*/ 2 w 761"/>
                    <a:gd name="T47" fmla="*/ 125 h 209"/>
                    <a:gd name="T48" fmla="*/ 4 w 761"/>
                    <a:gd name="T49" fmla="*/ 135 h 209"/>
                    <a:gd name="T50" fmla="*/ 8 w 761"/>
                    <a:gd name="T51" fmla="*/ 146 h 209"/>
                    <a:gd name="T52" fmla="*/ 12 w 761"/>
                    <a:gd name="T53" fmla="*/ 155 h 209"/>
                    <a:gd name="T54" fmla="*/ 17 w 761"/>
                    <a:gd name="T55" fmla="*/ 163 h 209"/>
                    <a:gd name="T56" fmla="*/ 23 w 761"/>
                    <a:gd name="T57" fmla="*/ 171 h 209"/>
                    <a:gd name="T58" fmla="*/ 30 w 761"/>
                    <a:gd name="T59" fmla="*/ 179 h 209"/>
                    <a:gd name="T60" fmla="*/ 37 w 761"/>
                    <a:gd name="T61" fmla="*/ 185 h 209"/>
                    <a:gd name="T62" fmla="*/ 46 w 761"/>
                    <a:gd name="T63" fmla="*/ 191 h 209"/>
                    <a:gd name="T64" fmla="*/ 55 w 761"/>
                    <a:gd name="T65" fmla="*/ 196 h 209"/>
                    <a:gd name="T66" fmla="*/ 64 w 761"/>
                    <a:gd name="T67" fmla="*/ 201 h 209"/>
                    <a:gd name="T68" fmla="*/ 73 w 761"/>
                    <a:gd name="T69" fmla="*/ 204 h 209"/>
                    <a:gd name="T70" fmla="*/ 83 w 761"/>
                    <a:gd name="T71" fmla="*/ 207 h 209"/>
                    <a:gd name="T72" fmla="*/ 94 w 761"/>
                    <a:gd name="T73" fmla="*/ 208 h 209"/>
                    <a:gd name="T74" fmla="*/ 104 w 761"/>
                    <a:gd name="T75" fmla="*/ 209 h 209"/>
                    <a:gd name="T76" fmla="*/ 104 w 761"/>
                    <a:gd name="T7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09">
                      <a:moveTo>
                        <a:pt x="104" y="209"/>
                      </a:moveTo>
                      <a:lnTo>
                        <a:pt x="761" y="209"/>
                      </a:lnTo>
                      <a:lnTo>
                        <a:pt x="761" y="0"/>
                      </a:lnTo>
                      <a:lnTo>
                        <a:pt x="104" y="0"/>
                      </a:lnTo>
                      <a:lnTo>
                        <a:pt x="104" y="0"/>
                      </a:lnTo>
                      <a:lnTo>
                        <a:pt x="94" y="0"/>
                      </a:lnTo>
                      <a:lnTo>
                        <a:pt x="83" y="2"/>
                      </a:lnTo>
                      <a:lnTo>
                        <a:pt x="73" y="4"/>
                      </a:lnTo>
                      <a:lnTo>
                        <a:pt x="64" y="8"/>
                      </a:lnTo>
                      <a:lnTo>
                        <a:pt x="55" y="12"/>
                      </a:lnTo>
                      <a:lnTo>
                        <a:pt x="46" y="17"/>
                      </a:lnTo>
                      <a:lnTo>
                        <a:pt x="37" y="23"/>
                      </a:lnTo>
                      <a:lnTo>
                        <a:pt x="30" y="30"/>
                      </a:lnTo>
                      <a:lnTo>
                        <a:pt x="23" y="37"/>
                      </a:lnTo>
                      <a:lnTo>
                        <a:pt x="17" y="45"/>
                      </a:lnTo>
                      <a:lnTo>
                        <a:pt x="12" y="54"/>
                      </a:lnTo>
                      <a:lnTo>
                        <a:pt x="8" y="63"/>
                      </a:lnTo>
                      <a:lnTo>
                        <a:pt x="4" y="74"/>
                      </a:lnTo>
                      <a:lnTo>
                        <a:pt x="2" y="83"/>
                      </a:lnTo>
                      <a:lnTo>
                        <a:pt x="0" y="94"/>
                      </a:lnTo>
                      <a:lnTo>
                        <a:pt x="0" y="104"/>
                      </a:lnTo>
                      <a:lnTo>
                        <a:pt x="0" y="104"/>
                      </a:lnTo>
                      <a:lnTo>
                        <a:pt x="0" y="115"/>
                      </a:lnTo>
                      <a:lnTo>
                        <a:pt x="2" y="125"/>
                      </a:lnTo>
                      <a:lnTo>
                        <a:pt x="4" y="135"/>
                      </a:lnTo>
                      <a:lnTo>
                        <a:pt x="8" y="146"/>
                      </a:lnTo>
                      <a:lnTo>
                        <a:pt x="12" y="155"/>
                      </a:lnTo>
                      <a:lnTo>
                        <a:pt x="17" y="163"/>
                      </a:lnTo>
                      <a:lnTo>
                        <a:pt x="23" y="171"/>
                      </a:lnTo>
                      <a:lnTo>
                        <a:pt x="30" y="179"/>
                      </a:lnTo>
                      <a:lnTo>
                        <a:pt x="37" y="185"/>
                      </a:lnTo>
                      <a:lnTo>
                        <a:pt x="46" y="191"/>
                      </a:lnTo>
                      <a:lnTo>
                        <a:pt x="55" y="196"/>
                      </a:lnTo>
                      <a:lnTo>
                        <a:pt x="64" y="201"/>
                      </a:lnTo>
                      <a:lnTo>
                        <a:pt x="73" y="204"/>
                      </a:lnTo>
                      <a:lnTo>
                        <a:pt x="83" y="207"/>
                      </a:lnTo>
                      <a:lnTo>
                        <a:pt x="94" y="208"/>
                      </a:lnTo>
                      <a:lnTo>
                        <a:pt x="104" y="209"/>
                      </a:lnTo>
                      <a:lnTo>
                        <a:pt x="104" y="20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9" name="Freeform 13">
                  <a:extLst>
                    <a:ext uri="{FF2B5EF4-FFF2-40B4-BE49-F238E27FC236}">
                      <a16:creationId xmlns:a16="http://schemas.microsoft.com/office/drawing/2014/main" id="{E47F0813-879E-4F0B-B11C-AEE7E695FD87}"/>
                    </a:ext>
                  </a:extLst>
                </p:cNvPr>
                <p:cNvSpPr>
                  <a:spLocks/>
                </p:cNvSpPr>
                <p:nvPr/>
              </p:nvSpPr>
              <p:spPr bwMode="auto">
                <a:xfrm>
                  <a:off x="5480476" y="3288406"/>
                  <a:ext cx="483422" cy="441385"/>
                </a:xfrm>
                <a:custGeom>
                  <a:avLst/>
                  <a:gdLst>
                    <a:gd name="T0" fmla="*/ 0 w 698"/>
                    <a:gd name="T1" fmla="*/ 0 h 624"/>
                    <a:gd name="T2" fmla="*/ 0 w 698"/>
                    <a:gd name="T3" fmla="*/ 624 h 624"/>
                    <a:gd name="T4" fmla="*/ 698 w 698"/>
                    <a:gd name="T5" fmla="*/ 624 h 624"/>
                    <a:gd name="T6" fmla="*/ 698 w 698"/>
                    <a:gd name="T7" fmla="*/ 0 h 624"/>
                    <a:gd name="T8" fmla="*/ 6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6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40" name="Freeform 14">
                  <a:extLst>
                    <a:ext uri="{FF2B5EF4-FFF2-40B4-BE49-F238E27FC236}">
                      <a16:creationId xmlns:a16="http://schemas.microsoft.com/office/drawing/2014/main" id="{1BC76F1D-A716-4D7E-97E8-AB8782FEFEFB}"/>
                    </a:ext>
                  </a:extLst>
                </p:cNvPr>
                <p:cNvSpPr>
                  <a:spLocks/>
                </p:cNvSpPr>
                <p:nvPr/>
              </p:nvSpPr>
              <p:spPr bwMode="auto">
                <a:xfrm>
                  <a:off x="4870944" y="4160671"/>
                  <a:ext cx="493934" cy="430879"/>
                </a:xfrm>
                <a:custGeom>
                  <a:avLst/>
                  <a:gdLst>
                    <a:gd name="T0" fmla="*/ 0 w 697"/>
                    <a:gd name="T1" fmla="*/ 0 h 624"/>
                    <a:gd name="T2" fmla="*/ 0 w 697"/>
                    <a:gd name="T3" fmla="*/ 624 h 624"/>
                    <a:gd name="T4" fmla="*/ 697 w 697"/>
                    <a:gd name="T5" fmla="*/ 624 h 624"/>
                    <a:gd name="T6" fmla="*/ 697 w 697"/>
                    <a:gd name="T7" fmla="*/ 0 h 624"/>
                    <a:gd name="T8" fmla="*/ 48 w 697"/>
                    <a:gd name="T9" fmla="*/ 0 h 624"/>
                    <a:gd name="T10" fmla="*/ 0 w 697"/>
                    <a:gd name="T11" fmla="*/ 0 h 624"/>
                  </a:gdLst>
                  <a:ahLst/>
                  <a:cxnLst>
                    <a:cxn ang="0">
                      <a:pos x="T0" y="T1"/>
                    </a:cxn>
                    <a:cxn ang="0">
                      <a:pos x="T2" y="T3"/>
                    </a:cxn>
                    <a:cxn ang="0">
                      <a:pos x="T4" y="T5"/>
                    </a:cxn>
                    <a:cxn ang="0">
                      <a:pos x="T6" y="T7"/>
                    </a:cxn>
                    <a:cxn ang="0">
                      <a:pos x="T8" y="T9"/>
                    </a:cxn>
                    <a:cxn ang="0">
                      <a:pos x="T10" y="T11"/>
                    </a:cxn>
                  </a:cxnLst>
                  <a:rect l="0" t="0" r="r" b="b"/>
                  <a:pathLst>
                    <a:path w="697" h="624">
                      <a:moveTo>
                        <a:pt x="0" y="0"/>
                      </a:moveTo>
                      <a:lnTo>
                        <a:pt x="0" y="624"/>
                      </a:lnTo>
                      <a:lnTo>
                        <a:pt x="697" y="624"/>
                      </a:lnTo>
                      <a:lnTo>
                        <a:pt x="697" y="0"/>
                      </a:lnTo>
                      <a:lnTo>
                        <a:pt x="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nvGrpSpPr>
            <p:cNvPr id="120" name="Grupa 119">
              <a:extLst>
                <a:ext uri="{FF2B5EF4-FFF2-40B4-BE49-F238E27FC236}">
                  <a16:creationId xmlns:a16="http://schemas.microsoft.com/office/drawing/2014/main" id="{FBA48251-87F8-4F3E-8CE7-D24A82AB7161}"/>
                </a:ext>
              </a:extLst>
            </p:cNvPr>
            <p:cNvGrpSpPr/>
            <p:nvPr/>
          </p:nvGrpSpPr>
          <p:grpSpPr>
            <a:xfrm>
              <a:off x="2916238" y="2636837"/>
              <a:ext cx="1765541" cy="2354055"/>
              <a:chOff x="2916238" y="2636837"/>
              <a:chExt cx="1765541" cy="2354055"/>
            </a:xfrm>
            <a:grpFill/>
          </p:grpSpPr>
          <p:sp>
            <p:nvSpPr>
              <p:cNvPr id="121" name="Freeform 6">
                <a:extLst>
                  <a:ext uri="{FF2B5EF4-FFF2-40B4-BE49-F238E27FC236}">
                    <a16:creationId xmlns:a16="http://schemas.microsoft.com/office/drawing/2014/main" id="{8FE773AC-B049-47AB-896F-BDEF4A153D60}"/>
                  </a:ext>
                </a:extLst>
              </p:cNvPr>
              <p:cNvSpPr>
                <a:spLocks noEditPoints="1"/>
              </p:cNvSpPr>
              <p:nvPr/>
            </p:nvSpPr>
            <p:spPr bwMode="auto">
              <a:xfrm>
                <a:off x="2916238" y="2636837"/>
                <a:ext cx="1765541" cy="2354055"/>
              </a:xfrm>
              <a:custGeom>
                <a:avLst/>
                <a:gdLst>
                  <a:gd name="T0" fmla="*/ 273 w 2514"/>
                  <a:gd name="T1" fmla="*/ 1 h 3360"/>
                  <a:gd name="T2" fmla="*/ 216 w 2514"/>
                  <a:gd name="T3" fmla="*/ 10 h 3360"/>
                  <a:gd name="T4" fmla="*/ 163 w 2514"/>
                  <a:gd name="T5" fmla="*/ 30 h 3360"/>
                  <a:gd name="T6" fmla="*/ 115 w 2514"/>
                  <a:gd name="T7" fmla="*/ 61 h 3360"/>
                  <a:gd name="T8" fmla="*/ 75 w 2514"/>
                  <a:gd name="T9" fmla="*/ 99 h 3360"/>
                  <a:gd name="T10" fmla="*/ 41 w 2514"/>
                  <a:gd name="T11" fmla="*/ 146 h 3360"/>
                  <a:gd name="T12" fmla="*/ 17 w 2514"/>
                  <a:gd name="T13" fmla="*/ 199 h 3360"/>
                  <a:gd name="T14" fmla="*/ 3 w 2514"/>
                  <a:gd name="T15" fmla="*/ 256 h 3360"/>
                  <a:gd name="T16" fmla="*/ 0 w 2514"/>
                  <a:gd name="T17" fmla="*/ 1526 h 3360"/>
                  <a:gd name="T18" fmla="*/ 0 w 2514"/>
                  <a:gd name="T19" fmla="*/ 3073 h 3360"/>
                  <a:gd name="T20" fmla="*/ 9 w 2514"/>
                  <a:gd name="T21" fmla="*/ 3133 h 3360"/>
                  <a:gd name="T22" fmla="*/ 28 w 2514"/>
                  <a:gd name="T23" fmla="*/ 3189 h 3360"/>
                  <a:gd name="T24" fmla="*/ 58 w 2514"/>
                  <a:gd name="T25" fmla="*/ 3238 h 3360"/>
                  <a:gd name="T26" fmla="*/ 94 w 2514"/>
                  <a:gd name="T27" fmla="*/ 3281 h 3360"/>
                  <a:gd name="T28" fmla="*/ 139 w 2514"/>
                  <a:gd name="T29" fmla="*/ 3315 h 3360"/>
                  <a:gd name="T30" fmla="*/ 189 w 2514"/>
                  <a:gd name="T31" fmla="*/ 3341 h 3360"/>
                  <a:gd name="T32" fmla="*/ 244 w 2514"/>
                  <a:gd name="T33" fmla="*/ 3356 h 3360"/>
                  <a:gd name="T34" fmla="*/ 2225 w 2514"/>
                  <a:gd name="T35" fmla="*/ 3360 h 3360"/>
                  <a:gd name="T36" fmla="*/ 2270 w 2514"/>
                  <a:gd name="T37" fmla="*/ 3356 h 3360"/>
                  <a:gd name="T38" fmla="*/ 2325 w 2514"/>
                  <a:gd name="T39" fmla="*/ 3341 h 3360"/>
                  <a:gd name="T40" fmla="*/ 2375 w 2514"/>
                  <a:gd name="T41" fmla="*/ 3315 h 3360"/>
                  <a:gd name="T42" fmla="*/ 2420 w 2514"/>
                  <a:gd name="T43" fmla="*/ 3281 h 3360"/>
                  <a:gd name="T44" fmla="*/ 2457 w 2514"/>
                  <a:gd name="T45" fmla="*/ 3238 h 3360"/>
                  <a:gd name="T46" fmla="*/ 2485 w 2514"/>
                  <a:gd name="T47" fmla="*/ 3189 h 3360"/>
                  <a:gd name="T48" fmla="*/ 2504 w 2514"/>
                  <a:gd name="T49" fmla="*/ 3133 h 3360"/>
                  <a:gd name="T50" fmla="*/ 2514 w 2514"/>
                  <a:gd name="T51" fmla="*/ 3073 h 3360"/>
                  <a:gd name="T52" fmla="*/ 2514 w 2514"/>
                  <a:gd name="T53" fmla="*/ 302 h 3360"/>
                  <a:gd name="T54" fmla="*/ 2511 w 2514"/>
                  <a:gd name="T55" fmla="*/ 256 h 3360"/>
                  <a:gd name="T56" fmla="*/ 2496 w 2514"/>
                  <a:gd name="T57" fmla="*/ 199 h 3360"/>
                  <a:gd name="T58" fmla="*/ 2472 w 2514"/>
                  <a:gd name="T59" fmla="*/ 146 h 3360"/>
                  <a:gd name="T60" fmla="*/ 2439 w 2514"/>
                  <a:gd name="T61" fmla="*/ 99 h 3360"/>
                  <a:gd name="T62" fmla="*/ 2398 w 2514"/>
                  <a:gd name="T63" fmla="*/ 61 h 3360"/>
                  <a:gd name="T64" fmla="*/ 2351 w 2514"/>
                  <a:gd name="T65" fmla="*/ 30 h 3360"/>
                  <a:gd name="T66" fmla="*/ 2298 w 2514"/>
                  <a:gd name="T67" fmla="*/ 10 h 3360"/>
                  <a:gd name="T68" fmla="*/ 2241 w 2514"/>
                  <a:gd name="T69" fmla="*/ 1 h 3360"/>
                  <a:gd name="T70" fmla="*/ 2304 w 2514"/>
                  <a:gd name="T71" fmla="*/ 1785 h 3360"/>
                  <a:gd name="T72" fmla="*/ 2303 w 2514"/>
                  <a:gd name="T73" fmla="*/ 3076 h 3360"/>
                  <a:gd name="T74" fmla="*/ 2291 w 2514"/>
                  <a:gd name="T75" fmla="*/ 3109 h 3360"/>
                  <a:gd name="T76" fmla="*/ 2270 w 2514"/>
                  <a:gd name="T77" fmla="*/ 3134 h 3360"/>
                  <a:gd name="T78" fmla="*/ 2242 w 2514"/>
                  <a:gd name="T79" fmla="*/ 3148 h 3360"/>
                  <a:gd name="T80" fmla="*/ 288 w 2514"/>
                  <a:gd name="T81" fmla="*/ 3149 h 3360"/>
                  <a:gd name="T82" fmla="*/ 258 w 2514"/>
                  <a:gd name="T83" fmla="*/ 3142 h 3360"/>
                  <a:gd name="T84" fmla="*/ 233 w 2514"/>
                  <a:gd name="T85" fmla="*/ 3123 h 3360"/>
                  <a:gd name="T86" fmla="*/ 215 w 2514"/>
                  <a:gd name="T87" fmla="*/ 3094 h 3360"/>
                  <a:gd name="T88" fmla="*/ 209 w 2514"/>
                  <a:gd name="T89" fmla="*/ 3058 h 3360"/>
                  <a:gd name="T90" fmla="*/ 209 w 2514"/>
                  <a:gd name="T91" fmla="*/ 302 h 3360"/>
                  <a:gd name="T92" fmla="*/ 215 w 2514"/>
                  <a:gd name="T93" fmla="*/ 266 h 3360"/>
                  <a:gd name="T94" fmla="*/ 233 w 2514"/>
                  <a:gd name="T95" fmla="*/ 237 h 3360"/>
                  <a:gd name="T96" fmla="*/ 258 w 2514"/>
                  <a:gd name="T97" fmla="*/ 218 h 3360"/>
                  <a:gd name="T98" fmla="*/ 288 w 2514"/>
                  <a:gd name="T99" fmla="*/ 210 h 3360"/>
                  <a:gd name="T100" fmla="*/ 2242 w 2514"/>
                  <a:gd name="T101" fmla="*/ 212 h 3360"/>
                  <a:gd name="T102" fmla="*/ 2270 w 2514"/>
                  <a:gd name="T103" fmla="*/ 226 h 3360"/>
                  <a:gd name="T104" fmla="*/ 2291 w 2514"/>
                  <a:gd name="T105" fmla="*/ 250 h 3360"/>
                  <a:gd name="T106" fmla="*/ 2303 w 2514"/>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4" h="3360">
                    <a:moveTo>
                      <a:pt x="2225" y="0"/>
                    </a:moveTo>
                    <a:lnTo>
                      <a:pt x="288" y="0"/>
                    </a:lnTo>
                    <a:lnTo>
                      <a:pt x="288" y="0"/>
                    </a:lnTo>
                    <a:lnTo>
                      <a:pt x="273" y="1"/>
                    </a:lnTo>
                    <a:lnTo>
                      <a:pt x="259" y="2"/>
                    </a:lnTo>
                    <a:lnTo>
                      <a:pt x="244" y="4"/>
                    </a:lnTo>
                    <a:lnTo>
                      <a:pt x="230" y="6"/>
                    </a:lnTo>
                    <a:lnTo>
                      <a:pt x="216" y="10"/>
                    </a:lnTo>
                    <a:lnTo>
                      <a:pt x="202" y="14"/>
                    </a:lnTo>
                    <a:lnTo>
                      <a:pt x="189" y="18"/>
                    </a:lnTo>
                    <a:lnTo>
                      <a:pt x="176" y="24"/>
                    </a:lnTo>
                    <a:lnTo>
                      <a:pt x="163" y="30"/>
                    </a:lnTo>
                    <a:lnTo>
                      <a:pt x="151" y="36"/>
                    </a:lnTo>
                    <a:lnTo>
                      <a:pt x="139" y="44"/>
                    </a:lnTo>
                    <a:lnTo>
                      <a:pt x="127" y="52"/>
                    </a:lnTo>
                    <a:lnTo>
                      <a:pt x="115" y="61"/>
                    </a:lnTo>
                    <a:lnTo>
                      <a:pt x="105" y="69"/>
                    </a:lnTo>
                    <a:lnTo>
                      <a:pt x="94" y="79"/>
                    </a:lnTo>
                    <a:lnTo>
                      <a:pt x="84" y="89"/>
                    </a:lnTo>
                    <a:lnTo>
                      <a:pt x="75" y="99"/>
                    </a:lnTo>
                    <a:lnTo>
                      <a:pt x="66" y="110"/>
                    </a:lnTo>
                    <a:lnTo>
                      <a:pt x="58" y="122"/>
                    </a:lnTo>
                    <a:lnTo>
                      <a:pt x="50" y="134"/>
                    </a:lnTo>
                    <a:lnTo>
                      <a:pt x="41" y="146"/>
                    </a:lnTo>
                    <a:lnTo>
                      <a:pt x="34" y="158"/>
                    </a:lnTo>
                    <a:lnTo>
                      <a:pt x="28" y="171"/>
                    </a:lnTo>
                    <a:lnTo>
                      <a:pt x="22" y="184"/>
                    </a:lnTo>
                    <a:lnTo>
                      <a:pt x="17" y="199"/>
                    </a:lnTo>
                    <a:lnTo>
                      <a:pt x="13" y="213"/>
                    </a:lnTo>
                    <a:lnTo>
                      <a:pt x="9" y="227"/>
                    </a:lnTo>
                    <a:lnTo>
                      <a:pt x="6" y="241"/>
                    </a:lnTo>
                    <a:lnTo>
                      <a:pt x="3" y="256"/>
                    </a:lnTo>
                    <a:lnTo>
                      <a:pt x="1" y="272"/>
                    </a:lnTo>
                    <a:lnTo>
                      <a:pt x="0" y="287"/>
                    </a:lnTo>
                    <a:lnTo>
                      <a:pt x="0" y="302"/>
                    </a:lnTo>
                    <a:lnTo>
                      <a:pt x="0" y="1526"/>
                    </a:lnTo>
                    <a:lnTo>
                      <a:pt x="0" y="1785"/>
                    </a:lnTo>
                    <a:lnTo>
                      <a:pt x="0" y="3058"/>
                    </a:lnTo>
                    <a:lnTo>
                      <a:pt x="0" y="3058"/>
                    </a:lnTo>
                    <a:lnTo>
                      <a:pt x="0" y="3073"/>
                    </a:lnTo>
                    <a:lnTo>
                      <a:pt x="1" y="3088"/>
                    </a:lnTo>
                    <a:lnTo>
                      <a:pt x="3" y="3104"/>
                    </a:lnTo>
                    <a:lnTo>
                      <a:pt x="6" y="3119"/>
                    </a:lnTo>
                    <a:lnTo>
                      <a:pt x="9" y="3133"/>
                    </a:lnTo>
                    <a:lnTo>
                      <a:pt x="13" y="3147"/>
                    </a:lnTo>
                    <a:lnTo>
                      <a:pt x="17" y="3161"/>
                    </a:lnTo>
                    <a:lnTo>
                      <a:pt x="22" y="3176"/>
                    </a:lnTo>
                    <a:lnTo>
                      <a:pt x="28" y="3189"/>
                    </a:lnTo>
                    <a:lnTo>
                      <a:pt x="34" y="3202"/>
                    </a:lnTo>
                    <a:lnTo>
                      <a:pt x="41" y="3214"/>
                    </a:lnTo>
                    <a:lnTo>
                      <a:pt x="50" y="3226"/>
                    </a:lnTo>
                    <a:lnTo>
                      <a:pt x="58" y="3238"/>
                    </a:lnTo>
                    <a:lnTo>
                      <a:pt x="66" y="3250"/>
                    </a:lnTo>
                    <a:lnTo>
                      <a:pt x="75" y="3261"/>
                    </a:lnTo>
                    <a:lnTo>
                      <a:pt x="84" y="3271"/>
                    </a:lnTo>
                    <a:lnTo>
                      <a:pt x="94" y="3281"/>
                    </a:lnTo>
                    <a:lnTo>
                      <a:pt x="105" y="3290"/>
                    </a:lnTo>
                    <a:lnTo>
                      <a:pt x="115" y="3299"/>
                    </a:lnTo>
                    <a:lnTo>
                      <a:pt x="127" y="3308"/>
                    </a:lnTo>
                    <a:lnTo>
                      <a:pt x="139" y="3315"/>
                    </a:lnTo>
                    <a:lnTo>
                      <a:pt x="151" y="3324"/>
                    </a:lnTo>
                    <a:lnTo>
                      <a:pt x="163" y="3330"/>
                    </a:lnTo>
                    <a:lnTo>
                      <a:pt x="176" y="3336"/>
                    </a:lnTo>
                    <a:lnTo>
                      <a:pt x="189" y="3341"/>
                    </a:lnTo>
                    <a:lnTo>
                      <a:pt x="202" y="3346"/>
                    </a:lnTo>
                    <a:lnTo>
                      <a:pt x="216" y="3350"/>
                    </a:lnTo>
                    <a:lnTo>
                      <a:pt x="230" y="3354"/>
                    </a:lnTo>
                    <a:lnTo>
                      <a:pt x="244" y="3356"/>
                    </a:lnTo>
                    <a:lnTo>
                      <a:pt x="259" y="3358"/>
                    </a:lnTo>
                    <a:lnTo>
                      <a:pt x="273" y="3359"/>
                    </a:lnTo>
                    <a:lnTo>
                      <a:pt x="288" y="3360"/>
                    </a:lnTo>
                    <a:lnTo>
                      <a:pt x="2225" y="3360"/>
                    </a:lnTo>
                    <a:lnTo>
                      <a:pt x="2225" y="3360"/>
                    </a:lnTo>
                    <a:lnTo>
                      <a:pt x="2241" y="3359"/>
                    </a:lnTo>
                    <a:lnTo>
                      <a:pt x="2256" y="3358"/>
                    </a:lnTo>
                    <a:lnTo>
                      <a:pt x="2270" y="3356"/>
                    </a:lnTo>
                    <a:lnTo>
                      <a:pt x="2284" y="3354"/>
                    </a:lnTo>
                    <a:lnTo>
                      <a:pt x="2298" y="3350"/>
                    </a:lnTo>
                    <a:lnTo>
                      <a:pt x="2311" y="3346"/>
                    </a:lnTo>
                    <a:lnTo>
                      <a:pt x="2325" y="3341"/>
                    </a:lnTo>
                    <a:lnTo>
                      <a:pt x="2338" y="3336"/>
                    </a:lnTo>
                    <a:lnTo>
                      <a:pt x="2351" y="3330"/>
                    </a:lnTo>
                    <a:lnTo>
                      <a:pt x="2363" y="3324"/>
                    </a:lnTo>
                    <a:lnTo>
                      <a:pt x="2375" y="3315"/>
                    </a:lnTo>
                    <a:lnTo>
                      <a:pt x="2387" y="3308"/>
                    </a:lnTo>
                    <a:lnTo>
                      <a:pt x="2398" y="3299"/>
                    </a:lnTo>
                    <a:lnTo>
                      <a:pt x="2409" y="3290"/>
                    </a:lnTo>
                    <a:lnTo>
                      <a:pt x="2420" y="3281"/>
                    </a:lnTo>
                    <a:lnTo>
                      <a:pt x="2430" y="3271"/>
                    </a:lnTo>
                    <a:lnTo>
                      <a:pt x="2439" y="3261"/>
                    </a:lnTo>
                    <a:lnTo>
                      <a:pt x="2448" y="3250"/>
                    </a:lnTo>
                    <a:lnTo>
                      <a:pt x="2457" y="3238"/>
                    </a:lnTo>
                    <a:lnTo>
                      <a:pt x="2465" y="3226"/>
                    </a:lnTo>
                    <a:lnTo>
                      <a:pt x="2472" y="3214"/>
                    </a:lnTo>
                    <a:lnTo>
                      <a:pt x="2479" y="3202"/>
                    </a:lnTo>
                    <a:lnTo>
                      <a:pt x="2485" y="3189"/>
                    </a:lnTo>
                    <a:lnTo>
                      <a:pt x="2491" y="3176"/>
                    </a:lnTo>
                    <a:lnTo>
                      <a:pt x="2496" y="3161"/>
                    </a:lnTo>
                    <a:lnTo>
                      <a:pt x="2501" y="3147"/>
                    </a:lnTo>
                    <a:lnTo>
                      <a:pt x="2504" y="3133"/>
                    </a:lnTo>
                    <a:lnTo>
                      <a:pt x="2509" y="3119"/>
                    </a:lnTo>
                    <a:lnTo>
                      <a:pt x="2511" y="3104"/>
                    </a:lnTo>
                    <a:lnTo>
                      <a:pt x="2513" y="3088"/>
                    </a:lnTo>
                    <a:lnTo>
                      <a:pt x="2514" y="3073"/>
                    </a:lnTo>
                    <a:lnTo>
                      <a:pt x="2514" y="3058"/>
                    </a:lnTo>
                    <a:lnTo>
                      <a:pt x="2514" y="1785"/>
                    </a:lnTo>
                    <a:lnTo>
                      <a:pt x="2514" y="1526"/>
                    </a:lnTo>
                    <a:lnTo>
                      <a:pt x="2514" y="302"/>
                    </a:lnTo>
                    <a:lnTo>
                      <a:pt x="2514" y="302"/>
                    </a:lnTo>
                    <a:lnTo>
                      <a:pt x="2514" y="287"/>
                    </a:lnTo>
                    <a:lnTo>
                      <a:pt x="2513" y="272"/>
                    </a:lnTo>
                    <a:lnTo>
                      <a:pt x="2511" y="256"/>
                    </a:lnTo>
                    <a:lnTo>
                      <a:pt x="2509" y="241"/>
                    </a:lnTo>
                    <a:lnTo>
                      <a:pt x="2504" y="227"/>
                    </a:lnTo>
                    <a:lnTo>
                      <a:pt x="2501" y="213"/>
                    </a:lnTo>
                    <a:lnTo>
                      <a:pt x="2496" y="199"/>
                    </a:lnTo>
                    <a:lnTo>
                      <a:pt x="2491" y="184"/>
                    </a:lnTo>
                    <a:lnTo>
                      <a:pt x="2485" y="171"/>
                    </a:lnTo>
                    <a:lnTo>
                      <a:pt x="2479" y="158"/>
                    </a:lnTo>
                    <a:lnTo>
                      <a:pt x="2472" y="146"/>
                    </a:lnTo>
                    <a:lnTo>
                      <a:pt x="2465" y="134"/>
                    </a:lnTo>
                    <a:lnTo>
                      <a:pt x="2457" y="122"/>
                    </a:lnTo>
                    <a:lnTo>
                      <a:pt x="2448" y="110"/>
                    </a:lnTo>
                    <a:lnTo>
                      <a:pt x="2439" y="99"/>
                    </a:lnTo>
                    <a:lnTo>
                      <a:pt x="2430" y="89"/>
                    </a:lnTo>
                    <a:lnTo>
                      <a:pt x="2420" y="79"/>
                    </a:lnTo>
                    <a:lnTo>
                      <a:pt x="2409" y="69"/>
                    </a:lnTo>
                    <a:lnTo>
                      <a:pt x="2398" y="61"/>
                    </a:lnTo>
                    <a:lnTo>
                      <a:pt x="2387" y="52"/>
                    </a:lnTo>
                    <a:lnTo>
                      <a:pt x="2375" y="44"/>
                    </a:lnTo>
                    <a:lnTo>
                      <a:pt x="2363" y="36"/>
                    </a:lnTo>
                    <a:lnTo>
                      <a:pt x="2351" y="30"/>
                    </a:lnTo>
                    <a:lnTo>
                      <a:pt x="2338" y="24"/>
                    </a:lnTo>
                    <a:lnTo>
                      <a:pt x="2325" y="18"/>
                    </a:lnTo>
                    <a:lnTo>
                      <a:pt x="2311" y="14"/>
                    </a:lnTo>
                    <a:lnTo>
                      <a:pt x="2298" y="10"/>
                    </a:lnTo>
                    <a:lnTo>
                      <a:pt x="2284" y="6"/>
                    </a:lnTo>
                    <a:lnTo>
                      <a:pt x="2270" y="4"/>
                    </a:lnTo>
                    <a:lnTo>
                      <a:pt x="2256" y="2"/>
                    </a:lnTo>
                    <a:lnTo>
                      <a:pt x="2241" y="1"/>
                    </a:lnTo>
                    <a:lnTo>
                      <a:pt x="2225" y="0"/>
                    </a:lnTo>
                    <a:lnTo>
                      <a:pt x="2225" y="0"/>
                    </a:lnTo>
                    <a:close/>
                    <a:moveTo>
                      <a:pt x="2304" y="1526"/>
                    </a:moveTo>
                    <a:lnTo>
                      <a:pt x="2304" y="1785"/>
                    </a:lnTo>
                    <a:lnTo>
                      <a:pt x="2304" y="3058"/>
                    </a:lnTo>
                    <a:lnTo>
                      <a:pt x="2304" y="3058"/>
                    </a:lnTo>
                    <a:lnTo>
                      <a:pt x="2304" y="3067"/>
                    </a:lnTo>
                    <a:lnTo>
                      <a:pt x="2303" y="3076"/>
                    </a:lnTo>
                    <a:lnTo>
                      <a:pt x="2301" y="3085"/>
                    </a:lnTo>
                    <a:lnTo>
                      <a:pt x="2298" y="3094"/>
                    </a:lnTo>
                    <a:lnTo>
                      <a:pt x="2295" y="3102"/>
                    </a:lnTo>
                    <a:lnTo>
                      <a:pt x="2291" y="3109"/>
                    </a:lnTo>
                    <a:lnTo>
                      <a:pt x="2286" y="3116"/>
                    </a:lnTo>
                    <a:lnTo>
                      <a:pt x="2281" y="3123"/>
                    </a:lnTo>
                    <a:lnTo>
                      <a:pt x="2276" y="3129"/>
                    </a:lnTo>
                    <a:lnTo>
                      <a:pt x="2270" y="3134"/>
                    </a:lnTo>
                    <a:lnTo>
                      <a:pt x="2263" y="3138"/>
                    </a:lnTo>
                    <a:lnTo>
                      <a:pt x="2257" y="3142"/>
                    </a:lnTo>
                    <a:lnTo>
                      <a:pt x="2250" y="3145"/>
                    </a:lnTo>
                    <a:lnTo>
                      <a:pt x="2242" y="3148"/>
                    </a:lnTo>
                    <a:lnTo>
                      <a:pt x="2234" y="3149"/>
                    </a:lnTo>
                    <a:lnTo>
                      <a:pt x="2225" y="3149"/>
                    </a:lnTo>
                    <a:lnTo>
                      <a:pt x="288" y="3149"/>
                    </a:lnTo>
                    <a:lnTo>
                      <a:pt x="288" y="3149"/>
                    </a:lnTo>
                    <a:lnTo>
                      <a:pt x="280" y="3149"/>
                    </a:lnTo>
                    <a:lnTo>
                      <a:pt x="272" y="3148"/>
                    </a:lnTo>
                    <a:lnTo>
                      <a:pt x="265" y="3145"/>
                    </a:lnTo>
                    <a:lnTo>
                      <a:pt x="258" y="3142"/>
                    </a:lnTo>
                    <a:lnTo>
                      <a:pt x="251" y="3138"/>
                    </a:lnTo>
                    <a:lnTo>
                      <a:pt x="244" y="3134"/>
                    </a:lnTo>
                    <a:lnTo>
                      <a:pt x="238" y="3129"/>
                    </a:lnTo>
                    <a:lnTo>
                      <a:pt x="233" y="3123"/>
                    </a:lnTo>
                    <a:lnTo>
                      <a:pt x="227" y="3116"/>
                    </a:lnTo>
                    <a:lnTo>
                      <a:pt x="222" y="3109"/>
                    </a:lnTo>
                    <a:lnTo>
                      <a:pt x="219" y="3102"/>
                    </a:lnTo>
                    <a:lnTo>
                      <a:pt x="215" y="3094"/>
                    </a:lnTo>
                    <a:lnTo>
                      <a:pt x="213" y="3085"/>
                    </a:lnTo>
                    <a:lnTo>
                      <a:pt x="211" y="3076"/>
                    </a:lnTo>
                    <a:lnTo>
                      <a:pt x="210" y="3067"/>
                    </a:lnTo>
                    <a:lnTo>
                      <a:pt x="209" y="3058"/>
                    </a:lnTo>
                    <a:lnTo>
                      <a:pt x="209" y="1526"/>
                    </a:lnTo>
                    <a:lnTo>
                      <a:pt x="209" y="1526"/>
                    </a:lnTo>
                    <a:lnTo>
                      <a:pt x="209" y="302"/>
                    </a:lnTo>
                    <a:lnTo>
                      <a:pt x="209" y="302"/>
                    </a:lnTo>
                    <a:lnTo>
                      <a:pt x="210" y="293"/>
                    </a:lnTo>
                    <a:lnTo>
                      <a:pt x="211" y="284"/>
                    </a:lnTo>
                    <a:lnTo>
                      <a:pt x="213" y="275"/>
                    </a:lnTo>
                    <a:lnTo>
                      <a:pt x="215" y="266"/>
                    </a:lnTo>
                    <a:lnTo>
                      <a:pt x="219" y="258"/>
                    </a:lnTo>
                    <a:lnTo>
                      <a:pt x="222" y="250"/>
                    </a:lnTo>
                    <a:lnTo>
                      <a:pt x="227" y="243"/>
                    </a:lnTo>
                    <a:lnTo>
                      <a:pt x="233" y="237"/>
                    </a:lnTo>
                    <a:lnTo>
                      <a:pt x="238" y="231"/>
                    </a:lnTo>
                    <a:lnTo>
                      <a:pt x="244" y="226"/>
                    </a:lnTo>
                    <a:lnTo>
                      <a:pt x="251" y="221"/>
                    </a:lnTo>
                    <a:lnTo>
                      <a:pt x="258" y="218"/>
                    </a:lnTo>
                    <a:lnTo>
                      <a:pt x="265" y="215"/>
                    </a:lnTo>
                    <a:lnTo>
                      <a:pt x="272" y="212"/>
                    </a:lnTo>
                    <a:lnTo>
                      <a:pt x="280" y="211"/>
                    </a:lnTo>
                    <a:lnTo>
                      <a:pt x="288" y="210"/>
                    </a:lnTo>
                    <a:lnTo>
                      <a:pt x="2225" y="210"/>
                    </a:lnTo>
                    <a:lnTo>
                      <a:pt x="2225" y="210"/>
                    </a:lnTo>
                    <a:lnTo>
                      <a:pt x="2234" y="211"/>
                    </a:lnTo>
                    <a:lnTo>
                      <a:pt x="2242" y="212"/>
                    </a:lnTo>
                    <a:lnTo>
                      <a:pt x="2250" y="215"/>
                    </a:lnTo>
                    <a:lnTo>
                      <a:pt x="2257" y="218"/>
                    </a:lnTo>
                    <a:lnTo>
                      <a:pt x="2263" y="221"/>
                    </a:lnTo>
                    <a:lnTo>
                      <a:pt x="2270" y="226"/>
                    </a:lnTo>
                    <a:lnTo>
                      <a:pt x="2276" y="231"/>
                    </a:lnTo>
                    <a:lnTo>
                      <a:pt x="2281" y="237"/>
                    </a:lnTo>
                    <a:lnTo>
                      <a:pt x="2286" y="243"/>
                    </a:lnTo>
                    <a:lnTo>
                      <a:pt x="2291" y="250"/>
                    </a:lnTo>
                    <a:lnTo>
                      <a:pt x="2295" y="258"/>
                    </a:lnTo>
                    <a:lnTo>
                      <a:pt x="2298" y="266"/>
                    </a:lnTo>
                    <a:lnTo>
                      <a:pt x="2301" y="275"/>
                    </a:lnTo>
                    <a:lnTo>
                      <a:pt x="2303" y="284"/>
                    </a:lnTo>
                    <a:lnTo>
                      <a:pt x="2304" y="293"/>
                    </a:lnTo>
                    <a:lnTo>
                      <a:pt x="2304" y="302"/>
                    </a:lnTo>
                    <a:lnTo>
                      <a:pt x="2304"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122" name="Grupa 121">
                <a:extLst>
                  <a:ext uri="{FF2B5EF4-FFF2-40B4-BE49-F238E27FC236}">
                    <a16:creationId xmlns:a16="http://schemas.microsoft.com/office/drawing/2014/main" id="{6EC670BE-C52B-477A-A86F-DEBDECE5DAE6}"/>
                  </a:ext>
                </a:extLst>
              </p:cNvPr>
              <p:cNvGrpSpPr/>
              <p:nvPr/>
            </p:nvGrpSpPr>
            <p:grpSpPr>
              <a:xfrm>
                <a:off x="3210495" y="2994149"/>
                <a:ext cx="1177034" cy="1597401"/>
                <a:chOff x="3210495" y="2994149"/>
                <a:chExt cx="1177034" cy="1597401"/>
              </a:xfrm>
              <a:grpFill/>
            </p:grpSpPr>
            <p:sp>
              <p:nvSpPr>
                <p:cNvPr id="123" name="Freeform 15">
                  <a:extLst>
                    <a:ext uri="{FF2B5EF4-FFF2-40B4-BE49-F238E27FC236}">
                      <a16:creationId xmlns:a16="http://schemas.microsoft.com/office/drawing/2014/main" id="{C58CE0A5-AFE8-4E40-8AAD-2ABE102CF3F9}"/>
                    </a:ext>
                  </a:extLst>
                </p:cNvPr>
                <p:cNvSpPr>
                  <a:spLocks/>
                </p:cNvSpPr>
                <p:nvPr/>
              </p:nvSpPr>
              <p:spPr bwMode="auto">
                <a:xfrm>
                  <a:off x="3210495" y="3866414"/>
                  <a:ext cx="1177027" cy="147128"/>
                </a:xfrm>
                <a:custGeom>
                  <a:avLst/>
                  <a:gdLst>
                    <a:gd name="T0" fmla="*/ 105 w 1676"/>
                    <a:gd name="T1" fmla="*/ 0 h 210"/>
                    <a:gd name="T2" fmla="*/ 94 w 1676"/>
                    <a:gd name="T3" fmla="*/ 1 h 210"/>
                    <a:gd name="T4" fmla="*/ 73 w 1676"/>
                    <a:gd name="T5" fmla="*/ 5 h 210"/>
                    <a:gd name="T6" fmla="*/ 55 w 1676"/>
                    <a:gd name="T7" fmla="*/ 13 h 210"/>
                    <a:gd name="T8" fmla="*/ 38 w 1676"/>
                    <a:gd name="T9" fmla="*/ 24 h 210"/>
                    <a:gd name="T10" fmla="*/ 24 w 1676"/>
                    <a:gd name="T11" fmla="*/ 39 h 210"/>
                    <a:gd name="T12" fmla="*/ 13 w 1676"/>
                    <a:gd name="T13" fmla="*/ 55 h 210"/>
                    <a:gd name="T14" fmla="*/ 5 w 1676"/>
                    <a:gd name="T15" fmla="*/ 74 h 210"/>
                    <a:gd name="T16" fmla="*/ 1 w 1676"/>
                    <a:gd name="T17" fmla="*/ 94 h 210"/>
                    <a:gd name="T18" fmla="*/ 0 w 1676"/>
                    <a:gd name="T19" fmla="*/ 105 h 210"/>
                    <a:gd name="T20" fmla="*/ 2 w 1676"/>
                    <a:gd name="T21" fmla="*/ 127 h 210"/>
                    <a:gd name="T22" fmla="*/ 8 w 1676"/>
                    <a:gd name="T23" fmla="*/ 146 h 210"/>
                    <a:gd name="T24" fmla="*/ 18 w 1676"/>
                    <a:gd name="T25" fmla="*/ 164 h 210"/>
                    <a:gd name="T26" fmla="*/ 31 w 1676"/>
                    <a:gd name="T27" fmla="*/ 179 h 210"/>
                    <a:gd name="T28" fmla="*/ 46 w 1676"/>
                    <a:gd name="T29" fmla="*/ 193 h 210"/>
                    <a:gd name="T30" fmla="*/ 64 w 1676"/>
                    <a:gd name="T31" fmla="*/ 202 h 210"/>
                    <a:gd name="T32" fmla="*/ 84 w 1676"/>
                    <a:gd name="T33" fmla="*/ 208 h 210"/>
                    <a:gd name="T34" fmla="*/ 105 w 1676"/>
                    <a:gd name="T35" fmla="*/ 210 h 210"/>
                    <a:gd name="T36" fmla="*/ 1571 w 1676"/>
                    <a:gd name="T37" fmla="*/ 210 h 210"/>
                    <a:gd name="T38" fmla="*/ 1592 w 1676"/>
                    <a:gd name="T39" fmla="*/ 208 h 210"/>
                    <a:gd name="T40" fmla="*/ 1612 w 1676"/>
                    <a:gd name="T41" fmla="*/ 202 h 210"/>
                    <a:gd name="T42" fmla="*/ 1629 w 1676"/>
                    <a:gd name="T43" fmla="*/ 193 h 210"/>
                    <a:gd name="T44" fmla="*/ 1646 w 1676"/>
                    <a:gd name="T45" fmla="*/ 179 h 210"/>
                    <a:gd name="T46" fmla="*/ 1658 w 1676"/>
                    <a:gd name="T47" fmla="*/ 164 h 210"/>
                    <a:gd name="T48" fmla="*/ 1668 w 1676"/>
                    <a:gd name="T49" fmla="*/ 146 h 210"/>
                    <a:gd name="T50" fmla="*/ 1674 w 1676"/>
                    <a:gd name="T51" fmla="*/ 127 h 210"/>
                    <a:gd name="T52" fmla="*/ 1676 w 1676"/>
                    <a:gd name="T53" fmla="*/ 105 h 210"/>
                    <a:gd name="T54" fmla="*/ 1675 w 1676"/>
                    <a:gd name="T55" fmla="*/ 94 h 210"/>
                    <a:gd name="T56" fmla="*/ 1671 w 1676"/>
                    <a:gd name="T57" fmla="*/ 74 h 210"/>
                    <a:gd name="T58" fmla="*/ 1663 w 1676"/>
                    <a:gd name="T59" fmla="*/ 55 h 210"/>
                    <a:gd name="T60" fmla="*/ 1652 w 1676"/>
                    <a:gd name="T61" fmla="*/ 39 h 210"/>
                    <a:gd name="T62" fmla="*/ 1638 w 1676"/>
                    <a:gd name="T63" fmla="*/ 24 h 210"/>
                    <a:gd name="T64" fmla="*/ 1621 w 1676"/>
                    <a:gd name="T65" fmla="*/ 13 h 210"/>
                    <a:gd name="T66" fmla="*/ 1602 w 1676"/>
                    <a:gd name="T67" fmla="*/ 5 h 210"/>
                    <a:gd name="T68" fmla="*/ 1582 w 1676"/>
                    <a:gd name="T69" fmla="*/ 1 h 210"/>
                    <a:gd name="T70" fmla="*/ 1571 w 1676"/>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571" y="0"/>
                      </a:moveTo>
                      <a:lnTo>
                        <a:pt x="105" y="0"/>
                      </a:lnTo>
                      <a:lnTo>
                        <a:pt x="105" y="0"/>
                      </a:lnTo>
                      <a:lnTo>
                        <a:pt x="94" y="1"/>
                      </a:lnTo>
                      <a:lnTo>
                        <a:pt x="84" y="2"/>
                      </a:lnTo>
                      <a:lnTo>
                        <a:pt x="73" y="5"/>
                      </a:lnTo>
                      <a:lnTo>
                        <a:pt x="64" y="8"/>
                      </a:lnTo>
                      <a:lnTo>
                        <a:pt x="55" y="13"/>
                      </a:lnTo>
                      <a:lnTo>
                        <a:pt x="46" y="18"/>
                      </a:lnTo>
                      <a:lnTo>
                        <a:pt x="38" y="24"/>
                      </a:lnTo>
                      <a:lnTo>
                        <a:pt x="31" y="30"/>
                      </a:lnTo>
                      <a:lnTo>
                        <a:pt x="24" y="39"/>
                      </a:lnTo>
                      <a:lnTo>
                        <a:pt x="18" y="47"/>
                      </a:lnTo>
                      <a:lnTo>
                        <a:pt x="13" y="55"/>
                      </a:lnTo>
                      <a:lnTo>
                        <a:pt x="8" y="64"/>
                      </a:lnTo>
                      <a:lnTo>
                        <a:pt x="5" y="74"/>
                      </a:lnTo>
                      <a:lnTo>
                        <a:pt x="2" y="84"/>
                      </a:lnTo>
                      <a:lnTo>
                        <a:pt x="1" y="94"/>
                      </a:lnTo>
                      <a:lnTo>
                        <a:pt x="0" y="105"/>
                      </a:lnTo>
                      <a:lnTo>
                        <a:pt x="0" y="105"/>
                      </a:lnTo>
                      <a:lnTo>
                        <a:pt x="1" y="116"/>
                      </a:lnTo>
                      <a:lnTo>
                        <a:pt x="2" y="127"/>
                      </a:lnTo>
                      <a:lnTo>
                        <a:pt x="5" y="137"/>
                      </a:lnTo>
                      <a:lnTo>
                        <a:pt x="8" y="146"/>
                      </a:lnTo>
                      <a:lnTo>
                        <a:pt x="13" y="155"/>
                      </a:lnTo>
                      <a:lnTo>
                        <a:pt x="18" y="164"/>
                      </a:lnTo>
                      <a:lnTo>
                        <a:pt x="24" y="172"/>
                      </a:lnTo>
                      <a:lnTo>
                        <a:pt x="31" y="179"/>
                      </a:lnTo>
                      <a:lnTo>
                        <a:pt x="38" y="186"/>
                      </a:lnTo>
                      <a:lnTo>
                        <a:pt x="46" y="193"/>
                      </a:lnTo>
                      <a:lnTo>
                        <a:pt x="55" y="198"/>
                      </a:lnTo>
                      <a:lnTo>
                        <a:pt x="64" y="202"/>
                      </a:lnTo>
                      <a:lnTo>
                        <a:pt x="73" y="206"/>
                      </a:lnTo>
                      <a:lnTo>
                        <a:pt x="84" y="208"/>
                      </a:lnTo>
                      <a:lnTo>
                        <a:pt x="94" y="210"/>
                      </a:lnTo>
                      <a:lnTo>
                        <a:pt x="105" y="210"/>
                      </a:lnTo>
                      <a:lnTo>
                        <a:pt x="1571" y="210"/>
                      </a:lnTo>
                      <a:lnTo>
                        <a:pt x="1571" y="210"/>
                      </a:lnTo>
                      <a:lnTo>
                        <a:pt x="1582" y="210"/>
                      </a:lnTo>
                      <a:lnTo>
                        <a:pt x="1592" y="208"/>
                      </a:lnTo>
                      <a:lnTo>
                        <a:pt x="1602" y="206"/>
                      </a:lnTo>
                      <a:lnTo>
                        <a:pt x="1612" y="202"/>
                      </a:lnTo>
                      <a:lnTo>
                        <a:pt x="1621" y="198"/>
                      </a:lnTo>
                      <a:lnTo>
                        <a:pt x="1629" y="193"/>
                      </a:lnTo>
                      <a:lnTo>
                        <a:pt x="1638" y="186"/>
                      </a:lnTo>
                      <a:lnTo>
                        <a:pt x="1646" y="179"/>
                      </a:lnTo>
                      <a:lnTo>
                        <a:pt x="1652" y="172"/>
                      </a:lnTo>
                      <a:lnTo>
                        <a:pt x="1658" y="164"/>
                      </a:lnTo>
                      <a:lnTo>
                        <a:pt x="1663" y="155"/>
                      </a:lnTo>
                      <a:lnTo>
                        <a:pt x="1668" y="146"/>
                      </a:lnTo>
                      <a:lnTo>
                        <a:pt x="1671" y="137"/>
                      </a:lnTo>
                      <a:lnTo>
                        <a:pt x="1674" y="127"/>
                      </a:lnTo>
                      <a:lnTo>
                        <a:pt x="1675" y="116"/>
                      </a:lnTo>
                      <a:lnTo>
                        <a:pt x="1676" y="105"/>
                      </a:lnTo>
                      <a:lnTo>
                        <a:pt x="1676" y="105"/>
                      </a:lnTo>
                      <a:lnTo>
                        <a:pt x="1675" y="94"/>
                      </a:lnTo>
                      <a:lnTo>
                        <a:pt x="1674" y="84"/>
                      </a:lnTo>
                      <a:lnTo>
                        <a:pt x="1671" y="74"/>
                      </a:lnTo>
                      <a:lnTo>
                        <a:pt x="1668" y="64"/>
                      </a:lnTo>
                      <a:lnTo>
                        <a:pt x="1663" y="55"/>
                      </a:lnTo>
                      <a:lnTo>
                        <a:pt x="1658" y="47"/>
                      </a:lnTo>
                      <a:lnTo>
                        <a:pt x="1652" y="39"/>
                      </a:lnTo>
                      <a:lnTo>
                        <a:pt x="1646" y="30"/>
                      </a:lnTo>
                      <a:lnTo>
                        <a:pt x="1638" y="24"/>
                      </a:lnTo>
                      <a:lnTo>
                        <a:pt x="1629" y="18"/>
                      </a:lnTo>
                      <a:lnTo>
                        <a:pt x="1621" y="13"/>
                      </a:lnTo>
                      <a:lnTo>
                        <a:pt x="1612" y="8"/>
                      </a:lnTo>
                      <a:lnTo>
                        <a:pt x="1602" y="5"/>
                      </a:lnTo>
                      <a:lnTo>
                        <a:pt x="1592" y="2"/>
                      </a:lnTo>
                      <a:lnTo>
                        <a:pt x="1582"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4" name="Freeform 16">
                  <a:extLst>
                    <a:ext uri="{FF2B5EF4-FFF2-40B4-BE49-F238E27FC236}">
                      <a16:creationId xmlns:a16="http://schemas.microsoft.com/office/drawing/2014/main" id="{84B8C37F-E95E-421E-BD34-49CEE436B910}"/>
                    </a:ext>
                  </a:extLst>
                </p:cNvPr>
                <p:cNvSpPr>
                  <a:spLocks/>
                </p:cNvSpPr>
                <p:nvPr/>
              </p:nvSpPr>
              <p:spPr bwMode="auto">
                <a:xfrm>
                  <a:off x="3210495" y="2994149"/>
                  <a:ext cx="1177027" cy="147128"/>
                </a:xfrm>
                <a:custGeom>
                  <a:avLst/>
                  <a:gdLst>
                    <a:gd name="T0" fmla="*/ 1571 w 1676"/>
                    <a:gd name="T1" fmla="*/ 210 h 210"/>
                    <a:gd name="T2" fmla="*/ 1582 w 1676"/>
                    <a:gd name="T3" fmla="*/ 210 h 210"/>
                    <a:gd name="T4" fmla="*/ 1602 w 1676"/>
                    <a:gd name="T5" fmla="*/ 204 h 210"/>
                    <a:gd name="T6" fmla="*/ 1621 w 1676"/>
                    <a:gd name="T7" fmla="*/ 197 h 210"/>
                    <a:gd name="T8" fmla="*/ 1638 w 1676"/>
                    <a:gd name="T9" fmla="*/ 185 h 210"/>
                    <a:gd name="T10" fmla="*/ 1652 w 1676"/>
                    <a:gd name="T11" fmla="*/ 171 h 210"/>
                    <a:gd name="T12" fmla="*/ 1663 w 1676"/>
                    <a:gd name="T13" fmla="*/ 155 h 210"/>
                    <a:gd name="T14" fmla="*/ 1671 w 1676"/>
                    <a:gd name="T15" fmla="*/ 136 h 210"/>
                    <a:gd name="T16" fmla="*/ 1675 w 1676"/>
                    <a:gd name="T17" fmla="*/ 115 h 210"/>
                    <a:gd name="T18" fmla="*/ 1676 w 1676"/>
                    <a:gd name="T19" fmla="*/ 104 h 210"/>
                    <a:gd name="T20" fmla="*/ 1674 w 1676"/>
                    <a:gd name="T21" fmla="*/ 84 h 210"/>
                    <a:gd name="T22" fmla="*/ 1668 w 1676"/>
                    <a:gd name="T23" fmla="*/ 64 h 210"/>
                    <a:gd name="T24" fmla="*/ 1658 w 1676"/>
                    <a:gd name="T25" fmla="*/ 46 h 210"/>
                    <a:gd name="T26" fmla="*/ 1646 w 1676"/>
                    <a:gd name="T27" fmla="*/ 30 h 210"/>
                    <a:gd name="T28" fmla="*/ 1629 w 1676"/>
                    <a:gd name="T29" fmla="*/ 18 h 210"/>
                    <a:gd name="T30" fmla="*/ 1612 w 1676"/>
                    <a:gd name="T31" fmla="*/ 8 h 210"/>
                    <a:gd name="T32" fmla="*/ 1592 w 1676"/>
                    <a:gd name="T33" fmla="*/ 2 h 210"/>
                    <a:gd name="T34" fmla="*/ 1571 w 1676"/>
                    <a:gd name="T35" fmla="*/ 0 h 210"/>
                    <a:gd name="T36" fmla="*/ 105 w 1676"/>
                    <a:gd name="T37" fmla="*/ 0 h 210"/>
                    <a:gd name="T38" fmla="*/ 84 w 1676"/>
                    <a:gd name="T39" fmla="*/ 2 h 210"/>
                    <a:gd name="T40" fmla="*/ 64 w 1676"/>
                    <a:gd name="T41" fmla="*/ 8 h 210"/>
                    <a:gd name="T42" fmla="*/ 46 w 1676"/>
                    <a:gd name="T43" fmla="*/ 18 h 210"/>
                    <a:gd name="T44" fmla="*/ 31 w 1676"/>
                    <a:gd name="T45" fmla="*/ 30 h 210"/>
                    <a:gd name="T46" fmla="*/ 18 w 1676"/>
                    <a:gd name="T47" fmla="*/ 46 h 210"/>
                    <a:gd name="T48" fmla="*/ 8 w 1676"/>
                    <a:gd name="T49" fmla="*/ 64 h 210"/>
                    <a:gd name="T50" fmla="*/ 2 w 1676"/>
                    <a:gd name="T51" fmla="*/ 84 h 210"/>
                    <a:gd name="T52" fmla="*/ 0 w 1676"/>
                    <a:gd name="T53" fmla="*/ 104 h 210"/>
                    <a:gd name="T54" fmla="*/ 1 w 1676"/>
                    <a:gd name="T55" fmla="*/ 115 h 210"/>
                    <a:gd name="T56" fmla="*/ 5 w 1676"/>
                    <a:gd name="T57" fmla="*/ 136 h 210"/>
                    <a:gd name="T58" fmla="*/ 13 w 1676"/>
                    <a:gd name="T59" fmla="*/ 155 h 210"/>
                    <a:gd name="T60" fmla="*/ 24 w 1676"/>
                    <a:gd name="T61" fmla="*/ 171 h 210"/>
                    <a:gd name="T62" fmla="*/ 38 w 1676"/>
                    <a:gd name="T63" fmla="*/ 185 h 210"/>
                    <a:gd name="T64" fmla="*/ 55 w 1676"/>
                    <a:gd name="T65" fmla="*/ 197 h 210"/>
                    <a:gd name="T66" fmla="*/ 73 w 1676"/>
                    <a:gd name="T67" fmla="*/ 204 h 210"/>
                    <a:gd name="T68" fmla="*/ 94 w 1676"/>
                    <a:gd name="T69" fmla="*/ 210 h 210"/>
                    <a:gd name="T70" fmla="*/ 105 w 1676"/>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05" y="210"/>
                      </a:moveTo>
                      <a:lnTo>
                        <a:pt x="1571" y="210"/>
                      </a:lnTo>
                      <a:lnTo>
                        <a:pt x="1571" y="210"/>
                      </a:lnTo>
                      <a:lnTo>
                        <a:pt x="1582" y="210"/>
                      </a:lnTo>
                      <a:lnTo>
                        <a:pt x="1592" y="207"/>
                      </a:lnTo>
                      <a:lnTo>
                        <a:pt x="1602" y="204"/>
                      </a:lnTo>
                      <a:lnTo>
                        <a:pt x="1612" y="201"/>
                      </a:lnTo>
                      <a:lnTo>
                        <a:pt x="1621" y="197"/>
                      </a:lnTo>
                      <a:lnTo>
                        <a:pt x="1629" y="191"/>
                      </a:lnTo>
                      <a:lnTo>
                        <a:pt x="1638" y="185"/>
                      </a:lnTo>
                      <a:lnTo>
                        <a:pt x="1646" y="179"/>
                      </a:lnTo>
                      <a:lnTo>
                        <a:pt x="1652" y="171"/>
                      </a:lnTo>
                      <a:lnTo>
                        <a:pt x="1658" y="163"/>
                      </a:lnTo>
                      <a:lnTo>
                        <a:pt x="1663" y="155"/>
                      </a:lnTo>
                      <a:lnTo>
                        <a:pt x="1668" y="146"/>
                      </a:lnTo>
                      <a:lnTo>
                        <a:pt x="1671" y="136"/>
                      </a:lnTo>
                      <a:lnTo>
                        <a:pt x="1674" y="125"/>
                      </a:lnTo>
                      <a:lnTo>
                        <a:pt x="1675" y="115"/>
                      </a:lnTo>
                      <a:lnTo>
                        <a:pt x="1676" y="104"/>
                      </a:lnTo>
                      <a:lnTo>
                        <a:pt x="1676" y="104"/>
                      </a:lnTo>
                      <a:lnTo>
                        <a:pt x="1675" y="94"/>
                      </a:lnTo>
                      <a:lnTo>
                        <a:pt x="1674" y="84"/>
                      </a:lnTo>
                      <a:lnTo>
                        <a:pt x="1671" y="74"/>
                      </a:lnTo>
                      <a:lnTo>
                        <a:pt x="1668" y="64"/>
                      </a:lnTo>
                      <a:lnTo>
                        <a:pt x="1663" y="54"/>
                      </a:lnTo>
                      <a:lnTo>
                        <a:pt x="1658" y="46"/>
                      </a:lnTo>
                      <a:lnTo>
                        <a:pt x="1652" y="38"/>
                      </a:lnTo>
                      <a:lnTo>
                        <a:pt x="1646" y="30"/>
                      </a:lnTo>
                      <a:lnTo>
                        <a:pt x="1638" y="24"/>
                      </a:lnTo>
                      <a:lnTo>
                        <a:pt x="1629" y="18"/>
                      </a:lnTo>
                      <a:lnTo>
                        <a:pt x="1621" y="12"/>
                      </a:lnTo>
                      <a:lnTo>
                        <a:pt x="1612" y="8"/>
                      </a:lnTo>
                      <a:lnTo>
                        <a:pt x="1602" y="5"/>
                      </a:lnTo>
                      <a:lnTo>
                        <a:pt x="1592" y="2"/>
                      </a:lnTo>
                      <a:lnTo>
                        <a:pt x="1582" y="0"/>
                      </a:lnTo>
                      <a:lnTo>
                        <a:pt x="1571" y="0"/>
                      </a:lnTo>
                      <a:lnTo>
                        <a:pt x="105" y="0"/>
                      </a:lnTo>
                      <a:lnTo>
                        <a:pt x="105" y="0"/>
                      </a:lnTo>
                      <a:lnTo>
                        <a:pt x="94" y="0"/>
                      </a:lnTo>
                      <a:lnTo>
                        <a:pt x="84" y="2"/>
                      </a:lnTo>
                      <a:lnTo>
                        <a:pt x="73" y="5"/>
                      </a:lnTo>
                      <a:lnTo>
                        <a:pt x="64" y="8"/>
                      </a:lnTo>
                      <a:lnTo>
                        <a:pt x="55" y="12"/>
                      </a:lnTo>
                      <a:lnTo>
                        <a:pt x="46" y="18"/>
                      </a:lnTo>
                      <a:lnTo>
                        <a:pt x="38" y="24"/>
                      </a:lnTo>
                      <a:lnTo>
                        <a:pt x="31" y="30"/>
                      </a:lnTo>
                      <a:lnTo>
                        <a:pt x="24" y="38"/>
                      </a:lnTo>
                      <a:lnTo>
                        <a:pt x="18" y="46"/>
                      </a:lnTo>
                      <a:lnTo>
                        <a:pt x="13" y="54"/>
                      </a:lnTo>
                      <a:lnTo>
                        <a:pt x="8" y="64"/>
                      </a:lnTo>
                      <a:lnTo>
                        <a:pt x="5" y="74"/>
                      </a:lnTo>
                      <a:lnTo>
                        <a:pt x="2" y="84"/>
                      </a:lnTo>
                      <a:lnTo>
                        <a:pt x="1" y="94"/>
                      </a:lnTo>
                      <a:lnTo>
                        <a:pt x="0" y="104"/>
                      </a:lnTo>
                      <a:lnTo>
                        <a:pt x="0" y="104"/>
                      </a:lnTo>
                      <a:lnTo>
                        <a:pt x="1" y="115"/>
                      </a:lnTo>
                      <a:lnTo>
                        <a:pt x="2" y="125"/>
                      </a:lnTo>
                      <a:lnTo>
                        <a:pt x="5" y="136"/>
                      </a:lnTo>
                      <a:lnTo>
                        <a:pt x="8" y="146"/>
                      </a:lnTo>
                      <a:lnTo>
                        <a:pt x="13" y="155"/>
                      </a:lnTo>
                      <a:lnTo>
                        <a:pt x="18" y="163"/>
                      </a:lnTo>
                      <a:lnTo>
                        <a:pt x="24" y="171"/>
                      </a:lnTo>
                      <a:lnTo>
                        <a:pt x="31" y="179"/>
                      </a:lnTo>
                      <a:lnTo>
                        <a:pt x="38" y="185"/>
                      </a:lnTo>
                      <a:lnTo>
                        <a:pt x="46" y="191"/>
                      </a:lnTo>
                      <a:lnTo>
                        <a:pt x="55" y="197"/>
                      </a:lnTo>
                      <a:lnTo>
                        <a:pt x="64" y="201"/>
                      </a:lnTo>
                      <a:lnTo>
                        <a:pt x="73" y="204"/>
                      </a:lnTo>
                      <a:lnTo>
                        <a:pt x="84" y="207"/>
                      </a:lnTo>
                      <a:lnTo>
                        <a:pt x="94" y="210"/>
                      </a:lnTo>
                      <a:lnTo>
                        <a:pt x="105" y="210"/>
                      </a:lnTo>
                      <a:lnTo>
                        <a:pt x="105"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5" name="Freeform 17">
                  <a:extLst>
                    <a:ext uri="{FF2B5EF4-FFF2-40B4-BE49-F238E27FC236}">
                      <a16:creationId xmlns:a16="http://schemas.microsoft.com/office/drawing/2014/main" id="{5057EB16-F2D6-4A6C-B371-0BD4A3E773D6}"/>
                    </a:ext>
                  </a:extLst>
                </p:cNvPr>
                <p:cNvSpPr>
                  <a:spLocks/>
                </p:cNvSpPr>
                <p:nvPr/>
              </p:nvSpPr>
              <p:spPr bwMode="auto">
                <a:xfrm>
                  <a:off x="3210495" y="4160671"/>
                  <a:ext cx="535971" cy="147128"/>
                </a:xfrm>
                <a:custGeom>
                  <a:avLst/>
                  <a:gdLst>
                    <a:gd name="T0" fmla="*/ 0 w 762"/>
                    <a:gd name="T1" fmla="*/ 105 h 210"/>
                    <a:gd name="T2" fmla="*/ 0 w 762"/>
                    <a:gd name="T3" fmla="*/ 105 h 210"/>
                    <a:gd name="T4" fmla="*/ 1 w 762"/>
                    <a:gd name="T5" fmla="*/ 116 h 210"/>
                    <a:gd name="T6" fmla="*/ 2 w 762"/>
                    <a:gd name="T7" fmla="*/ 126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5 h 210"/>
                    <a:gd name="T30" fmla="*/ 84 w 762"/>
                    <a:gd name="T31" fmla="*/ 208 h 210"/>
                    <a:gd name="T32" fmla="*/ 94 w 762"/>
                    <a:gd name="T33" fmla="*/ 209 h 210"/>
                    <a:gd name="T34" fmla="*/ 105 w 762"/>
                    <a:gd name="T35" fmla="*/ 210 h 210"/>
                    <a:gd name="T36" fmla="*/ 762 w 762"/>
                    <a:gd name="T37" fmla="*/ 210 h 210"/>
                    <a:gd name="T38" fmla="*/ 762 w 762"/>
                    <a:gd name="T39" fmla="*/ 0 h 210"/>
                    <a:gd name="T40" fmla="*/ 105 w 762"/>
                    <a:gd name="T41" fmla="*/ 0 h 210"/>
                    <a:gd name="T42" fmla="*/ 105 w 762"/>
                    <a:gd name="T43" fmla="*/ 0 h 210"/>
                    <a:gd name="T44" fmla="*/ 94 w 762"/>
                    <a:gd name="T45" fmla="*/ 0 h 210"/>
                    <a:gd name="T46" fmla="*/ 84 w 762"/>
                    <a:gd name="T47" fmla="*/ 2 h 210"/>
                    <a:gd name="T48" fmla="*/ 73 w 762"/>
                    <a:gd name="T49" fmla="*/ 5 h 210"/>
                    <a:gd name="T50" fmla="*/ 64 w 762"/>
                    <a:gd name="T51" fmla="*/ 9 h 210"/>
                    <a:gd name="T52" fmla="*/ 55 w 762"/>
                    <a:gd name="T53" fmla="*/ 13 h 210"/>
                    <a:gd name="T54" fmla="*/ 46 w 762"/>
                    <a:gd name="T55" fmla="*/ 18 h 210"/>
                    <a:gd name="T56" fmla="*/ 38 w 762"/>
                    <a:gd name="T57" fmla="*/ 24 h 210"/>
                    <a:gd name="T58" fmla="*/ 31 w 762"/>
                    <a:gd name="T59" fmla="*/ 31 h 210"/>
                    <a:gd name="T60" fmla="*/ 24 w 762"/>
                    <a:gd name="T61" fmla="*/ 38 h 210"/>
                    <a:gd name="T62" fmla="*/ 18 w 762"/>
                    <a:gd name="T63" fmla="*/ 46 h 210"/>
                    <a:gd name="T64" fmla="*/ 13 w 762"/>
                    <a:gd name="T65" fmla="*/ 55 h 210"/>
                    <a:gd name="T66" fmla="*/ 8 w 762"/>
                    <a:gd name="T67" fmla="*/ 64 h 210"/>
                    <a:gd name="T68" fmla="*/ 5 w 762"/>
                    <a:gd name="T69" fmla="*/ 73 h 210"/>
                    <a:gd name="T70" fmla="*/ 2 w 762"/>
                    <a:gd name="T71" fmla="*/ 84 h 210"/>
                    <a:gd name="T72" fmla="*/ 1 w 762"/>
                    <a:gd name="T73" fmla="*/ 95 h 210"/>
                    <a:gd name="T74" fmla="*/ 0 w 762"/>
                    <a:gd name="T75" fmla="*/ 105 h 210"/>
                    <a:gd name="T76" fmla="*/ 0 w 762"/>
                    <a:gd name="T77"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0">
                      <a:moveTo>
                        <a:pt x="0" y="105"/>
                      </a:moveTo>
                      <a:lnTo>
                        <a:pt x="0" y="105"/>
                      </a:lnTo>
                      <a:lnTo>
                        <a:pt x="1" y="116"/>
                      </a:lnTo>
                      <a:lnTo>
                        <a:pt x="2" y="126"/>
                      </a:lnTo>
                      <a:lnTo>
                        <a:pt x="5" y="136"/>
                      </a:lnTo>
                      <a:lnTo>
                        <a:pt x="8" y="146"/>
                      </a:lnTo>
                      <a:lnTo>
                        <a:pt x="13" y="155"/>
                      </a:lnTo>
                      <a:lnTo>
                        <a:pt x="18" y="164"/>
                      </a:lnTo>
                      <a:lnTo>
                        <a:pt x="24" y="172"/>
                      </a:lnTo>
                      <a:lnTo>
                        <a:pt x="31" y="179"/>
                      </a:lnTo>
                      <a:lnTo>
                        <a:pt x="38" y="186"/>
                      </a:lnTo>
                      <a:lnTo>
                        <a:pt x="46" y="192"/>
                      </a:lnTo>
                      <a:lnTo>
                        <a:pt x="55" y="197"/>
                      </a:lnTo>
                      <a:lnTo>
                        <a:pt x="64" y="202"/>
                      </a:lnTo>
                      <a:lnTo>
                        <a:pt x="73" y="205"/>
                      </a:lnTo>
                      <a:lnTo>
                        <a:pt x="84" y="208"/>
                      </a:lnTo>
                      <a:lnTo>
                        <a:pt x="94" y="209"/>
                      </a:lnTo>
                      <a:lnTo>
                        <a:pt x="105" y="210"/>
                      </a:lnTo>
                      <a:lnTo>
                        <a:pt x="762" y="210"/>
                      </a:lnTo>
                      <a:lnTo>
                        <a:pt x="762" y="0"/>
                      </a:lnTo>
                      <a:lnTo>
                        <a:pt x="105" y="0"/>
                      </a:lnTo>
                      <a:lnTo>
                        <a:pt x="105" y="0"/>
                      </a:lnTo>
                      <a:lnTo>
                        <a:pt x="94" y="0"/>
                      </a:lnTo>
                      <a:lnTo>
                        <a:pt x="84" y="2"/>
                      </a:lnTo>
                      <a:lnTo>
                        <a:pt x="73" y="5"/>
                      </a:lnTo>
                      <a:lnTo>
                        <a:pt x="64" y="9"/>
                      </a:lnTo>
                      <a:lnTo>
                        <a:pt x="55" y="13"/>
                      </a:lnTo>
                      <a:lnTo>
                        <a:pt x="46" y="18"/>
                      </a:lnTo>
                      <a:lnTo>
                        <a:pt x="38" y="24"/>
                      </a:lnTo>
                      <a:lnTo>
                        <a:pt x="31" y="31"/>
                      </a:lnTo>
                      <a:lnTo>
                        <a:pt x="24" y="38"/>
                      </a:lnTo>
                      <a:lnTo>
                        <a:pt x="18" y="46"/>
                      </a:lnTo>
                      <a:lnTo>
                        <a:pt x="13" y="55"/>
                      </a:lnTo>
                      <a:lnTo>
                        <a:pt x="8" y="64"/>
                      </a:lnTo>
                      <a:lnTo>
                        <a:pt x="5" y="73"/>
                      </a:lnTo>
                      <a:lnTo>
                        <a:pt x="2" y="84"/>
                      </a:lnTo>
                      <a:lnTo>
                        <a:pt x="1" y="95"/>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6" name="Freeform 18">
                  <a:extLst>
                    <a:ext uri="{FF2B5EF4-FFF2-40B4-BE49-F238E27FC236}">
                      <a16:creationId xmlns:a16="http://schemas.microsoft.com/office/drawing/2014/main" id="{B4C04AF0-87C1-4530-A630-61488FFB9442}"/>
                    </a:ext>
                  </a:extLst>
                </p:cNvPr>
                <p:cNvSpPr>
                  <a:spLocks/>
                </p:cNvSpPr>
                <p:nvPr/>
              </p:nvSpPr>
              <p:spPr bwMode="auto">
                <a:xfrm>
                  <a:off x="3210495" y="4444415"/>
                  <a:ext cx="535971" cy="147128"/>
                </a:xfrm>
                <a:custGeom>
                  <a:avLst/>
                  <a:gdLst>
                    <a:gd name="T0" fmla="*/ 0 w 762"/>
                    <a:gd name="T1" fmla="*/ 105 h 210"/>
                    <a:gd name="T2" fmla="*/ 0 w 762"/>
                    <a:gd name="T3" fmla="*/ 105 h 210"/>
                    <a:gd name="T4" fmla="*/ 1 w 762"/>
                    <a:gd name="T5" fmla="*/ 115 h 210"/>
                    <a:gd name="T6" fmla="*/ 2 w 762"/>
                    <a:gd name="T7" fmla="*/ 127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6 h 210"/>
                    <a:gd name="T30" fmla="*/ 84 w 762"/>
                    <a:gd name="T31" fmla="*/ 208 h 210"/>
                    <a:gd name="T32" fmla="*/ 94 w 762"/>
                    <a:gd name="T33" fmla="*/ 210 h 210"/>
                    <a:gd name="T34" fmla="*/ 105 w 762"/>
                    <a:gd name="T35" fmla="*/ 210 h 210"/>
                    <a:gd name="T36" fmla="*/ 762 w 762"/>
                    <a:gd name="T37" fmla="*/ 210 h 210"/>
                    <a:gd name="T38" fmla="*/ 762 w 762"/>
                    <a:gd name="T39" fmla="*/ 210 h 210"/>
                    <a:gd name="T40" fmla="*/ 762 w 762"/>
                    <a:gd name="T41" fmla="*/ 0 h 210"/>
                    <a:gd name="T42" fmla="*/ 105 w 762"/>
                    <a:gd name="T43" fmla="*/ 0 h 210"/>
                    <a:gd name="T44" fmla="*/ 105 w 762"/>
                    <a:gd name="T45" fmla="*/ 0 h 210"/>
                    <a:gd name="T46" fmla="*/ 94 w 762"/>
                    <a:gd name="T47" fmla="*/ 1 h 210"/>
                    <a:gd name="T48" fmla="*/ 84 w 762"/>
                    <a:gd name="T49" fmla="*/ 2 h 210"/>
                    <a:gd name="T50" fmla="*/ 73 w 762"/>
                    <a:gd name="T51" fmla="*/ 5 h 210"/>
                    <a:gd name="T52" fmla="*/ 64 w 762"/>
                    <a:gd name="T53" fmla="*/ 8 h 210"/>
                    <a:gd name="T54" fmla="*/ 55 w 762"/>
                    <a:gd name="T55" fmla="*/ 13 h 210"/>
                    <a:gd name="T56" fmla="*/ 46 w 762"/>
                    <a:gd name="T57" fmla="*/ 18 h 210"/>
                    <a:gd name="T58" fmla="*/ 38 w 762"/>
                    <a:gd name="T59" fmla="*/ 24 h 210"/>
                    <a:gd name="T60" fmla="*/ 31 w 762"/>
                    <a:gd name="T61" fmla="*/ 30 h 210"/>
                    <a:gd name="T62" fmla="*/ 24 w 762"/>
                    <a:gd name="T63" fmla="*/ 38 h 210"/>
                    <a:gd name="T64" fmla="*/ 18 w 762"/>
                    <a:gd name="T65" fmla="*/ 46 h 210"/>
                    <a:gd name="T66" fmla="*/ 13 w 762"/>
                    <a:gd name="T67" fmla="*/ 55 h 210"/>
                    <a:gd name="T68" fmla="*/ 8 w 762"/>
                    <a:gd name="T69" fmla="*/ 64 h 210"/>
                    <a:gd name="T70" fmla="*/ 5 w 762"/>
                    <a:gd name="T71" fmla="*/ 74 h 210"/>
                    <a:gd name="T72" fmla="*/ 2 w 762"/>
                    <a:gd name="T73" fmla="*/ 84 h 210"/>
                    <a:gd name="T74" fmla="*/ 1 w 762"/>
                    <a:gd name="T75" fmla="*/ 94 h 210"/>
                    <a:gd name="T76" fmla="*/ 0 w 762"/>
                    <a:gd name="T77" fmla="*/ 105 h 210"/>
                    <a:gd name="T78" fmla="*/ 0 w 762"/>
                    <a:gd name="T79"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2" h="210">
                      <a:moveTo>
                        <a:pt x="0" y="105"/>
                      </a:moveTo>
                      <a:lnTo>
                        <a:pt x="0" y="105"/>
                      </a:lnTo>
                      <a:lnTo>
                        <a:pt x="1" y="115"/>
                      </a:lnTo>
                      <a:lnTo>
                        <a:pt x="2" y="127"/>
                      </a:lnTo>
                      <a:lnTo>
                        <a:pt x="5" y="136"/>
                      </a:lnTo>
                      <a:lnTo>
                        <a:pt x="8" y="146"/>
                      </a:lnTo>
                      <a:lnTo>
                        <a:pt x="13" y="155"/>
                      </a:lnTo>
                      <a:lnTo>
                        <a:pt x="18" y="164"/>
                      </a:lnTo>
                      <a:lnTo>
                        <a:pt x="24" y="172"/>
                      </a:lnTo>
                      <a:lnTo>
                        <a:pt x="31" y="179"/>
                      </a:lnTo>
                      <a:lnTo>
                        <a:pt x="38" y="186"/>
                      </a:lnTo>
                      <a:lnTo>
                        <a:pt x="46" y="192"/>
                      </a:lnTo>
                      <a:lnTo>
                        <a:pt x="55" y="197"/>
                      </a:lnTo>
                      <a:lnTo>
                        <a:pt x="64" y="202"/>
                      </a:lnTo>
                      <a:lnTo>
                        <a:pt x="73" y="206"/>
                      </a:lnTo>
                      <a:lnTo>
                        <a:pt x="84" y="208"/>
                      </a:lnTo>
                      <a:lnTo>
                        <a:pt x="94" y="210"/>
                      </a:lnTo>
                      <a:lnTo>
                        <a:pt x="105" y="210"/>
                      </a:lnTo>
                      <a:lnTo>
                        <a:pt x="762" y="210"/>
                      </a:lnTo>
                      <a:lnTo>
                        <a:pt x="762" y="210"/>
                      </a:lnTo>
                      <a:lnTo>
                        <a:pt x="762" y="0"/>
                      </a:lnTo>
                      <a:lnTo>
                        <a:pt x="105" y="0"/>
                      </a:lnTo>
                      <a:lnTo>
                        <a:pt x="105" y="0"/>
                      </a:lnTo>
                      <a:lnTo>
                        <a:pt x="94" y="1"/>
                      </a:lnTo>
                      <a:lnTo>
                        <a:pt x="84" y="2"/>
                      </a:lnTo>
                      <a:lnTo>
                        <a:pt x="73" y="5"/>
                      </a:lnTo>
                      <a:lnTo>
                        <a:pt x="64" y="8"/>
                      </a:lnTo>
                      <a:lnTo>
                        <a:pt x="55" y="13"/>
                      </a:lnTo>
                      <a:lnTo>
                        <a:pt x="46" y="18"/>
                      </a:lnTo>
                      <a:lnTo>
                        <a:pt x="38" y="24"/>
                      </a:lnTo>
                      <a:lnTo>
                        <a:pt x="31" y="30"/>
                      </a:lnTo>
                      <a:lnTo>
                        <a:pt x="24" y="38"/>
                      </a:lnTo>
                      <a:lnTo>
                        <a:pt x="18" y="46"/>
                      </a:lnTo>
                      <a:lnTo>
                        <a:pt x="13" y="55"/>
                      </a:lnTo>
                      <a:lnTo>
                        <a:pt x="8" y="64"/>
                      </a:lnTo>
                      <a:lnTo>
                        <a:pt x="5" y="74"/>
                      </a:lnTo>
                      <a:lnTo>
                        <a:pt x="2" y="84"/>
                      </a:lnTo>
                      <a:lnTo>
                        <a:pt x="1" y="94"/>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7" name="Freeform 19">
                  <a:extLst>
                    <a:ext uri="{FF2B5EF4-FFF2-40B4-BE49-F238E27FC236}">
                      <a16:creationId xmlns:a16="http://schemas.microsoft.com/office/drawing/2014/main" id="{680C8123-25AA-442D-88C5-D56F0176D3A9}"/>
                    </a:ext>
                  </a:extLst>
                </p:cNvPr>
                <p:cNvSpPr>
                  <a:spLocks/>
                </p:cNvSpPr>
                <p:nvPr/>
              </p:nvSpPr>
              <p:spPr bwMode="auto">
                <a:xfrm>
                  <a:off x="3851558" y="3288406"/>
                  <a:ext cx="535971" cy="147128"/>
                </a:xfrm>
                <a:custGeom>
                  <a:avLst/>
                  <a:gdLst>
                    <a:gd name="T0" fmla="*/ 657 w 762"/>
                    <a:gd name="T1" fmla="*/ 0 h 211"/>
                    <a:gd name="T2" fmla="*/ 0 w 762"/>
                    <a:gd name="T3" fmla="*/ 0 h 211"/>
                    <a:gd name="T4" fmla="*/ 0 w 762"/>
                    <a:gd name="T5" fmla="*/ 211 h 211"/>
                    <a:gd name="T6" fmla="*/ 657 w 762"/>
                    <a:gd name="T7" fmla="*/ 211 h 211"/>
                    <a:gd name="T8" fmla="*/ 657 w 762"/>
                    <a:gd name="T9" fmla="*/ 211 h 211"/>
                    <a:gd name="T10" fmla="*/ 668 w 762"/>
                    <a:gd name="T11" fmla="*/ 210 h 211"/>
                    <a:gd name="T12" fmla="*/ 678 w 762"/>
                    <a:gd name="T13" fmla="*/ 208 h 211"/>
                    <a:gd name="T14" fmla="*/ 688 w 762"/>
                    <a:gd name="T15" fmla="*/ 206 h 211"/>
                    <a:gd name="T16" fmla="*/ 698 w 762"/>
                    <a:gd name="T17" fmla="*/ 202 h 211"/>
                    <a:gd name="T18" fmla="*/ 707 w 762"/>
                    <a:gd name="T19" fmla="*/ 198 h 211"/>
                    <a:gd name="T20" fmla="*/ 715 w 762"/>
                    <a:gd name="T21" fmla="*/ 193 h 211"/>
                    <a:gd name="T22" fmla="*/ 724 w 762"/>
                    <a:gd name="T23" fmla="*/ 187 h 211"/>
                    <a:gd name="T24" fmla="*/ 732 w 762"/>
                    <a:gd name="T25" fmla="*/ 180 h 211"/>
                    <a:gd name="T26" fmla="*/ 738 w 762"/>
                    <a:gd name="T27" fmla="*/ 172 h 211"/>
                    <a:gd name="T28" fmla="*/ 744 w 762"/>
                    <a:gd name="T29" fmla="*/ 164 h 211"/>
                    <a:gd name="T30" fmla="*/ 749 w 762"/>
                    <a:gd name="T31" fmla="*/ 155 h 211"/>
                    <a:gd name="T32" fmla="*/ 754 w 762"/>
                    <a:gd name="T33" fmla="*/ 146 h 211"/>
                    <a:gd name="T34" fmla="*/ 757 w 762"/>
                    <a:gd name="T35" fmla="*/ 137 h 211"/>
                    <a:gd name="T36" fmla="*/ 760 w 762"/>
                    <a:gd name="T37" fmla="*/ 127 h 211"/>
                    <a:gd name="T38" fmla="*/ 761 w 762"/>
                    <a:gd name="T39" fmla="*/ 117 h 211"/>
                    <a:gd name="T40" fmla="*/ 762 w 762"/>
                    <a:gd name="T41" fmla="*/ 106 h 211"/>
                    <a:gd name="T42" fmla="*/ 762 w 762"/>
                    <a:gd name="T43" fmla="*/ 106 h 211"/>
                    <a:gd name="T44" fmla="*/ 761 w 762"/>
                    <a:gd name="T45" fmla="*/ 94 h 211"/>
                    <a:gd name="T46" fmla="*/ 760 w 762"/>
                    <a:gd name="T47" fmla="*/ 84 h 211"/>
                    <a:gd name="T48" fmla="*/ 757 w 762"/>
                    <a:gd name="T49" fmla="*/ 74 h 211"/>
                    <a:gd name="T50" fmla="*/ 754 w 762"/>
                    <a:gd name="T51" fmla="*/ 65 h 211"/>
                    <a:gd name="T52" fmla="*/ 749 w 762"/>
                    <a:gd name="T53" fmla="*/ 56 h 211"/>
                    <a:gd name="T54" fmla="*/ 744 w 762"/>
                    <a:gd name="T55" fmla="*/ 47 h 211"/>
                    <a:gd name="T56" fmla="*/ 738 w 762"/>
                    <a:gd name="T57" fmla="*/ 39 h 211"/>
                    <a:gd name="T58" fmla="*/ 732 w 762"/>
                    <a:gd name="T59" fmla="*/ 32 h 211"/>
                    <a:gd name="T60" fmla="*/ 724 w 762"/>
                    <a:gd name="T61" fmla="*/ 24 h 211"/>
                    <a:gd name="T62" fmla="*/ 715 w 762"/>
                    <a:gd name="T63" fmla="*/ 18 h 211"/>
                    <a:gd name="T64" fmla="*/ 707 w 762"/>
                    <a:gd name="T65" fmla="*/ 13 h 211"/>
                    <a:gd name="T66" fmla="*/ 698 w 762"/>
                    <a:gd name="T67" fmla="*/ 8 h 211"/>
                    <a:gd name="T68" fmla="*/ 688 w 762"/>
                    <a:gd name="T69" fmla="*/ 5 h 211"/>
                    <a:gd name="T70" fmla="*/ 678 w 762"/>
                    <a:gd name="T71" fmla="*/ 2 h 211"/>
                    <a:gd name="T72" fmla="*/ 668 w 762"/>
                    <a:gd name="T73" fmla="*/ 1 h 211"/>
                    <a:gd name="T74" fmla="*/ 657 w 762"/>
                    <a:gd name="T75" fmla="*/ 0 h 211"/>
                    <a:gd name="T76" fmla="*/ 657 w 762"/>
                    <a:gd name="T7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1">
                      <a:moveTo>
                        <a:pt x="657" y="0"/>
                      </a:moveTo>
                      <a:lnTo>
                        <a:pt x="0" y="0"/>
                      </a:lnTo>
                      <a:lnTo>
                        <a:pt x="0" y="211"/>
                      </a:lnTo>
                      <a:lnTo>
                        <a:pt x="657" y="211"/>
                      </a:lnTo>
                      <a:lnTo>
                        <a:pt x="657" y="211"/>
                      </a:lnTo>
                      <a:lnTo>
                        <a:pt x="668" y="210"/>
                      </a:lnTo>
                      <a:lnTo>
                        <a:pt x="678" y="208"/>
                      </a:lnTo>
                      <a:lnTo>
                        <a:pt x="688" y="206"/>
                      </a:lnTo>
                      <a:lnTo>
                        <a:pt x="698" y="202"/>
                      </a:lnTo>
                      <a:lnTo>
                        <a:pt x="707" y="198"/>
                      </a:lnTo>
                      <a:lnTo>
                        <a:pt x="715" y="193"/>
                      </a:lnTo>
                      <a:lnTo>
                        <a:pt x="724" y="187"/>
                      </a:lnTo>
                      <a:lnTo>
                        <a:pt x="732" y="180"/>
                      </a:lnTo>
                      <a:lnTo>
                        <a:pt x="738" y="172"/>
                      </a:lnTo>
                      <a:lnTo>
                        <a:pt x="744" y="164"/>
                      </a:lnTo>
                      <a:lnTo>
                        <a:pt x="749" y="155"/>
                      </a:lnTo>
                      <a:lnTo>
                        <a:pt x="754" y="146"/>
                      </a:lnTo>
                      <a:lnTo>
                        <a:pt x="757" y="137"/>
                      </a:lnTo>
                      <a:lnTo>
                        <a:pt x="760" y="127"/>
                      </a:lnTo>
                      <a:lnTo>
                        <a:pt x="761" y="117"/>
                      </a:lnTo>
                      <a:lnTo>
                        <a:pt x="762" y="106"/>
                      </a:lnTo>
                      <a:lnTo>
                        <a:pt x="762" y="106"/>
                      </a:lnTo>
                      <a:lnTo>
                        <a:pt x="761" y="94"/>
                      </a:lnTo>
                      <a:lnTo>
                        <a:pt x="760" y="84"/>
                      </a:lnTo>
                      <a:lnTo>
                        <a:pt x="757" y="74"/>
                      </a:lnTo>
                      <a:lnTo>
                        <a:pt x="754" y="65"/>
                      </a:lnTo>
                      <a:lnTo>
                        <a:pt x="749" y="56"/>
                      </a:lnTo>
                      <a:lnTo>
                        <a:pt x="744" y="47"/>
                      </a:lnTo>
                      <a:lnTo>
                        <a:pt x="738" y="39"/>
                      </a:lnTo>
                      <a:lnTo>
                        <a:pt x="732" y="32"/>
                      </a:lnTo>
                      <a:lnTo>
                        <a:pt x="724" y="24"/>
                      </a:lnTo>
                      <a:lnTo>
                        <a:pt x="715" y="18"/>
                      </a:lnTo>
                      <a:lnTo>
                        <a:pt x="707" y="13"/>
                      </a:lnTo>
                      <a:lnTo>
                        <a:pt x="698" y="8"/>
                      </a:lnTo>
                      <a:lnTo>
                        <a:pt x="688" y="5"/>
                      </a:lnTo>
                      <a:lnTo>
                        <a:pt x="678" y="2"/>
                      </a:lnTo>
                      <a:lnTo>
                        <a:pt x="668"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8" name="Freeform 20">
                  <a:extLst>
                    <a:ext uri="{FF2B5EF4-FFF2-40B4-BE49-F238E27FC236}">
                      <a16:creationId xmlns:a16="http://schemas.microsoft.com/office/drawing/2014/main" id="{BF13CAC1-9A49-4F57-ABED-6F99281B1B65}"/>
                    </a:ext>
                  </a:extLst>
                </p:cNvPr>
                <p:cNvSpPr>
                  <a:spLocks/>
                </p:cNvSpPr>
                <p:nvPr/>
              </p:nvSpPr>
              <p:spPr bwMode="auto">
                <a:xfrm>
                  <a:off x="3851558" y="3582663"/>
                  <a:ext cx="535971" cy="147128"/>
                </a:xfrm>
                <a:custGeom>
                  <a:avLst/>
                  <a:gdLst>
                    <a:gd name="T0" fmla="*/ 657 w 762"/>
                    <a:gd name="T1" fmla="*/ 0 h 209"/>
                    <a:gd name="T2" fmla="*/ 0 w 762"/>
                    <a:gd name="T3" fmla="*/ 0 h 209"/>
                    <a:gd name="T4" fmla="*/ 0 w 762"/>
                    <a:gd name="T5" fmla="*/ 209 h 209"/>
                    <a:gd name="T6" fmla="*/ 657 w 762"/>
                    <a:gd name="T7" fmla="*/ 209 h 209"/>
                    <a:gd name="T8" fmla="*/ 657 w 762"/>
                    <a:gd name="T9" fmla="*/ 209 h 209"/>
                    <a:gd name="T10" fmla="*/ 668 w 762"/>
                    <a:gd name="T11" fmla="*/ 208 h 209"/>
                    <a:gd name="T12" fmla="*/ 678 w 762"/>
                    <a:gd name="T13" fmla="*/ 207 h 209"/>
                    <a:gd name="T14" fmla="*/ 688 w 762"/>
                    <a:gd name="T15" fmla="*/ 204 h 209"/>
                    <a:gd name="T16" fmla="*/ 698 w 762"/>
                    <a:gd name="T17" fmla="*/ 201 h 209"/>
                    <a:gd name="T18" fmla="*/ 707 w 762"/>
                    <a:gd name="T19" fmla="*/ 196 h 209"/>
                    <a:gd name="T20" fmla="*/ 715 w 762"/>
                    <a:gd name="T21" fmla="*/ 191 h 209"/>
                    <a:gd name="T22" fmla="*/ 724 w 762"/>
                    <a:gd name="T23" fmla="*/ 185 h 209"/>
                    <a:gd name="T24" fmla="*/ 732 w 762"/>
                    <a:gd name="T25" fmla="*/ 179 h 209"/>
                    <a:gd name="T26" fmla="*/ 738 w 762"/>
                    <a:gd name="T27" fmla="*/ 171 h 209"/>
                    <a:gd name="T28" fmla="*/ 744 w 762"/>
                    <a:gd name="T29" fmla="*/ 163 h 209"/>
                    <a:gd name="T30" fmla="*/ 749 w 762"/>
                    <a:gd name="T31" fmla="*/ 155 h 209"/>
                    <a:gd name="T32" fmla="*/ 754 w 762"/>
                    <a:gd name="T33" fmla="*/ 146 h 209"/>
                    <a:gd name="T34" fmla="*/ 757 w 762"/>
                    <a:gd name="T35" fmla="*/ 135 h 209"/>
                    <a:gd name="T36" fmla="*/ 760 w 762"/>
                    <a:gd name="T37" fmla="*/ 125 h 209"/>
                    <a:gd name="T38" fmla="*/ 761 w 762"/>
                    <a:gd name="T39" fmla="*/ 115 h 209"/>
                    <a:gd name="T40" fmla="*/ 762 w 762"/>
                    <a:gd name="T41" fmla="*/ 104 h 209"/>
                    <a:gd name="T42" fmla="*/ 762 w 762"/>
                    <a:gd name="T43" fmla="*/ 104 h 209"/>
                    <a:gd name="T44" fmla="*/ 761 w 762"/>
                    <a:gd name="T45" fmla="*/ 94 h 209"/>
                    <a:gd name="T46" fmla="*/ 760 w 762"/>
                    <a:gd name="T47" fmla="*/ 83 h 209"/>
                    <a:gd name="T48" fmla="*/ 757 w 762"/>
                    <a:gd name="T49" fmla="*/ 74 h 209"/>
                    <a:gd name="T50" fmla="*/ 754 w 762"/>
                    <a:gd name="T51" fmla="*/ 63 h 209"/>
                    <a:gd name="T52" fmla="*/ 749 w 762"/>
                    <a:gd name="T53" fmla="*/ 54 h 209"/>
                    <a:gd name="T54" fmla="*/ 744 w 762"/>
                    <a:gd name="T55" fmla="*/ 45 h 209"/>
                    <a:gd name="T56" fmla="*/ 738 w 762"/>
                    <a:gd name="T57" fmla="*/ 37 h 209"/>
                    <a:gd name="T58" fmla="*/ 732 w 762"/>
                    <a:gd name="T59" fmla="*/ 30 h 209"/>
                    <a:gd name="T60" fmla="*/ 724 w 762"/>
                    <a:gd name="T61" fmla="*/ 23 h 209"/>
                    <a:gd name="T62" fmla="*/ 715 w 762"/>
                    <a:gd name="T63" fmla="*/ 17 h 209"/>
                    <a:gd name="T64" fmla="*/ 707 w 762"/>
                    <a:gd name="T65" fmla="*/ 12 h 209"/>
                    <a:gd name="T66" fmla="*/ 698 w 762"/>
                    <a:gd name="T67" fmla="*/ 8 h 209"/>
                    <a:gd name="T68" fmla="*/ 688 w 762"/>
                    <a:gd name="T69" fmla="*/ 4 h 209"/>
                    <a:gd name="T70" fmla="*/ 678 w 762"/>
                    <a:gd name="T71" fmla="*/ 2 h 209"/>
                    <a:gd name="T72" fmla="*/ 668 w 762"/>
                    <a:gd name="T73" fmla="*/ 0 h 209"/>
                    <a:gd name="T74" fmla="*/ 657 w 762"/>
                    <a:gd name="T75" fmla="*/ 0 h 209"/>
                    <a:gd name="T76" fmla="*/ 657 w 762"/>
                    <a:gd name="T7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09">
                      <a:moveTo>
                        <a:pt x="657" y="0"/>
                      </a:moveTo>
                      <a:lnTo>
                        <a:pt x="0" y="0"/>
                      </a:lnTo>
                      <a:lnTo>
                        <a:pt x="0" y="209"/>
                      </a:lnTo>
                      <a:lnTo>
                        <a:pt x="657" y="209"/>
                      </a:lnTo>
                      <a:lnTo>
                        <a:pt x="657" y="209"/>
                      </a:lnTo>
                      <a:lnTo>
                        <a:pt x="668" y="208"/>
                      </a:lnTo>
                      <a:lnTo>
                        <a:pt x="678" y="207"/>
                      </a:lnTo>
                      <a:lnTo>
                        <a:pt x="688" y="204"/>
                      </a:lnTo>
                      <a:lnTo>
                        <a:pt x="698" y="201"/>
                      </a:lnTo>
                      <a:lnTo>
                        <a:pt x="707" y="196"/>
                      </a:lnTo>
                      <a:lnTo>
                        <a:pt x="715" y="191"/>
                      </a:lnTo>
                      <a:lnTo>
                        <a:pt x="724" y="185"/>
                      </a:lnTo>
                      <a:lnTo>
                        <a:pt x="732" y="179"/>
                      </a:lnTo>
                      <a:lnTo>
                        <a:pt x="738" y="171"/>
                      </a:lnTo>
                      <a:lnTo>
                        <a:pt x="744" y="163"/>
                      </a:lnTo>
                      <a:lnTo>
                        <a:pt x="749" y="155"/>
                      </a:lnTo>
                      <a:lnTo>
                        <a:pt x="754" y="146"/>
                      </a:lnTo>
                      <a:lnTo>
                        <a:pt x="757" y="135"/>
                      </a:lnTo>
                      <a:lnTo>
                        <a:pt x="760" y="125"/>
                      </a:lnTo>
                      <a:lnTo>
                        <a:pt x="761" y="115"/>
                      </a:lnTo>
                      <a:lnTo>
                        <a:pt x="762" y="104"/>
                      </a:lnTo>
                      <a:lnTo>
                        <a:pt x="762" y="104"/>
                      </a:lnTo>
                      <a:lnTo>
                        <a:pt x="761" y="94"/>
                      </a:lnTo>
                      <a:lnTo>
                        <a:pt x="760" y="83"/>
                      </a:lnTo>
                      <a:lnTo>
                        <a:pt x="757" y="74"/>
                      </a:lnTo>
                      <a:lnTo>
                        <a:pt x="754" y="63"/>
                      </a:lnTo>
                      <a:lnTo>
                        <a:pt x="749" y="54"/>
                      </a:lnTo>
                      <a:lnTo>
                        <a:pt x="744" y="45"/>
                      </a:lnTo>
                      <a:lnTo>
                        <a:pt x="738" y="37"/>
                      </a:lnTo>
                      <a:lnTo>
                        <a:pt x="732" y="30"/>
                      </a:lnTo>
                      <a:lnTo>
                        <a:pt x="724" y="23"/>
                      </a:lnTo>
                      <a:lnTo>
                        <a:pt x="715" y="17"/>
                      </a:lnTo>
                      <a:lnTo>
                        <a:pt x="707" y="12"/>
                      </a:lnTo>
                      <a:lnTo>
                        <a:pt x="698" y="8"/>
                      </a:lnTo>
                      <a:lnTo>
                        <a:pt x="688" y="4"/>
                      </a:lnTo>
                      <a:lnTo>
                        <a:pt x="678" y="2"/>
                      </a:lnTo>
                      <a:lnTo>
                        <a:pt x="668"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9" name="Freeform 21">
                  <a:extLst>
                    <a:ext uri="{FF2B5EF4-FFF2-40B4-BE49-F238E27FC236}">
                      <a16:creationId xmlns:a16="http://schemas.microsoft.com/office/drawing/2014/main" id="{4C350FBF-2FCD-4A34-8980-FD5B08DDAAF5}"/>
                    </a:ext>
                  </a:extLst>
                </p:cNvPr>
                <p:cNvSpPr>
                  <a:spLocks/>
                </p:cNvSpPr>
                <p:nvPr/>
              </p:nvSpPr>
              <p:spPr bwMode="auto">
                <a:xfrm>
                  <a:off x="3252532" y="3288406"/>
                  <a:ext cx="483422" cy="441385"/>
                </a:xfrm>
                <a:custGeom>
                  <a:avLst/>
                  <a:gdLst>
                    <a:gd name="T0" fmla="*/ 0 w 698"/>
                    <a:gd name="T1" fmla="*/ 0 h 624"/>
                    <a:gd name="T2" fmla="*/ 0 w 698"/>
                    <a:gd name="T3" fmla="*/ 624 h 624"/>
                    <a:gd name="T4" fmla="*/ 698 w 698"/>
                    <a:gd name="T5" fmla="*/ 624 h 624"/>
                    <a:gd name="T6" fmla="*/ 698 w 698"/>
                    <a:gd name="T7" fmla="*/ 0 h 624"/>
                    <a:gd name="T8" fmla="*/ 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0" name="Freeform 22">
                  <a:extLst>
                    <a:ext uri="{FF2B5EF4-FFF2-40B4-BE49-F238E27FC236}">
                      <a16:creationId xmlns:a16="http://schemas.microsoft.com/office/drawing/2014/main" id="{68CDDE63-F12C-4400-A99B-12018D78B28E}"/>
                    </a:ext>
                  </a:extLst>
                </p:cNvPr>
                <p:cNvSpPr>
                  <a:spLocks/>
                </p:cNvSpPr>
                <p:nvPr/>
              </p:nvSpPr>
              <p:spPr bwMode="auto">
                <a:xfrm>
                  <a:off x="3851558" y="4160671"/>
                  <a:ext cx="493934" cy="430879"/>
                </a:xfrm>
                <a:custGeom>
                  <a:avLst/>
                  <a:gdLst>
                    <a:gd name="T0" fmla="*/ 0 w 696"/>
                    <a:gd name="T1" fmla="*/ 0 h 624"/>
                    <a:gd name="T2" fmla="*/ 0 w 696"/>
                    <a:gd name="T3" fmla="*/ 624 h 624"/>
                    <a:gd name="T4" fmla="*/ 696 w 696"/>
                    <a:gd name="T5" fmla="*/ 624 h 624"/>
                    <a:gd name="T6" fmla="*/ 696 w 696"/>
                    <a:gd name="T7" fmla="*/ 0 h 624"/>
                    <a:gd name="T8" fmla="*/ 648 w 696"/>
                    <a:gd name="T9" fmla="*/ 0 h 624"/>
                    <a:gd name="T10" fmla="*/ 0 w 696"/>
                    <a:gd name="T11" fmla="*/ 0 h 624"/>
                  </a:gdLst>
                  <a:ahLst/>
                  <a:cxnLst>
                    <a:cxn ang="0">
                      <a:pos x="T0" y="T1"/>
                    </a:cxn>
                    <a:cxn ang="0">
                      <a:pos x="T2" y="T3"/>
                    </a:cxn>
                    <a:cxn ang="0">
                      <a:pos x="T4" y="T5"/>
                    </a:cxn>
                    <a:cxn ang="0">
                      <a:pos x="T6" y="T7"/>
                    </a:cxn>
                    <a:cxn ang="0">
                      <a:pos x="T8" y="T9"/>
                    </a:cxn>
                    <a:cxn ang="0">
                      <a:pos x="T10" y="T11"/>
                    </a:cxn>
                  </a:cxnLst>
                  <a:rect l="0" t="0" r="r" b="b"/>
                  <a:pathLst>
                    <a:path w="696" h="624">
                      <a:moveTo>
                        <a:pt x="0" y="0"/>
                      </a:moveTo>
                      <a:lnTo>
                        <a:pt x="0" y="624"/>
                      </a:lnTo>
                      <a:lnTo>
                        <a:pt x="696" y="624"/>
                      </a:lnTo>
                      <a:lnTo>
                        <a:pt x="696" y="0"/>
                      </a:lnTo>
                      <a:lnTo>
                        <a:pt x="6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grpSp>
        <p:nvGrpSpPr>
          <p:cNvPr id="141" name="Grupa 140">
            <a:extLst>
              <a:ext uri="{FF2B5EF4-FFF2-40B4-BE49-F238E27FC236}">
                <a16:creationId xmlns:a16="http://schemas.microsoft.com/office/drawing/2014/main" id="{5331365C-6DA6-470F-9C67-65860873C33F}"/>
              </a:ext>
            </a:extLst>
          </p:cNvPr>
          <p:cNvGrpSpPr>
            <a:grpSpLocks noChangeAspect="1"/>
          </p:cNvGrpSpPr>
          <p:nvPr/>
        </p:nvGrpSpPr>
        <p:grpSpPr>
          <a:xfrm>
            <a:off x="2486010" y="3253693"/>
            <a:ext cx="346040" cy="226761"/>
            <a:chOff x="839788" y="2435225"/>
            <a:chExt cx="838200" cy="549275"/>
          </a:xfrm>
          <a:solidFill>
            <a:schemeClr val="accent2">
              <a:lumMod val="75000"/>
            </a:schemeClr>
          </a:solidFill>
        </p:grpSpPr>
        <p:sp>
          <p:nvSpPr>
            <p:cNvPr id="142" name="Freeform 83">
              <a:extLst>
                <a:ext uri="{FF2B5EF4-FFF2-40B4-BE49-F238E27FC236}">
                  <a16:creationId xmlns:a16="http://schemas.microsoft.com/office/drawing/2014/main" id="{36985DCB-BE10-4272-A48D-5F71B0BCA642}"/>
                </a:ext>
              </a:extLst>
            </p:cNvPr>
            <p:cNvSpPr>
              <a:spLocks/>
            </p:cNvSpPr>
            <p:nvPr/>
          </p:nvSpPr>
          <p:spPr bwMode="auto">
            <a:xfrm>
              <a:off x="1046163" y="2947988"/>
              <a:ext cx="425450" cy="36512"/>
            </a:xfrm>
            <a:custGeom>
              <a:avLst/>
              <a:gdLst>
                <a:gd name="T0" fmla="*/ 1072 w 1072"/>
                <a:gd name="T1" fmla="*/ 0 h 90"/>
                <a:gd name="T2" fmla="*/ 1038 w 1072"/>
                <a:gd name="T3" fmla="*/ 90 h 90"/>
                <a:gd name="T4" fmla="*/ 35 w 1072"/>
                <a:gd name="T5" fmla="*/ 90 h 90"/>
                <a:gd name="T6" fmla="*/ 0 w 1072"/>
                <a:gd name="T7" fmla="*/ 0 h 90"/>
                <a:gd name="T8" fmla="*/ 1072 w 1072"/>
                <a:gd name="T9" fmla="*/ 0 h 90"/>
              </a:gdLst>
              <a:ahLst/>
              <a:cxnLst>
                <a:cxn ang="0">
                  <a:pos x="T0" y="T1"/>
                </a:cxn>
                <a:cxn ang="0">
                  <a:pos x="T2" y="T3"/>
                </a:cxn>
                <a:cxn ang="0">
                  <a:pos x="T4" y="T5"/>
                </a:cxn>
                <a:cxn ang="0">
                  <a:pos x="T6" y="T7"/>
                </a:cxn>
                <a:cxn ang="0">
                  <a:pos x="T8" y="T9"/>
                </a:cxn>
              </a:cxnLst>
              <a:rect l="0" t="0" r="r" b="b"/>
              <a:pathLst>
                <a:path w="1072" h="90">
                  <a:moveTo>
                    <a:pt x="1072" y="0"/>
                  </a:moveTo>
                  <a:lnTo>
                    <a:pt x="1038" y="90"/>
                  </a:lnTo>
                  <a:lnTo>
                    <a:pt x="35" y="90"/>
                  </a:lnTo>
                  <a:lnTo>
                    <a:pt x="0" y="0"/>
                  </a:lnTo>
                  <a:lnTo>
                    <a:pt x="10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3" name="Freeform 84">
              <a:extLst>
                <a:ext uri="{FF2B5EF4-FFF2-40B4-BE49-F238E27FC236}">
                  <a16:creationId xmlns:a16="http://schemas.microsoft.com/office/drawing/2014/main" id="{A6CE1B90-C87E-4F44-B163-4A3ECDCD8286}"/>
                </a:ext>
              </a:extLst>
            </p:cNvPr>
            <p:cNvSpPr>
              <a:spLocks noEditPoints="1"/>
            </p:cNvSpPr>
            <p:nvPr/>
          </p:nvSpPr>
          <p:spPr bwMode="auto">
            <a:xfrm>
              <a:off x="839788" y="2435225"/>
              <a:ext cx="838200" cy="501650"/>
            </a:xfrm>
            <a:custGeom>
              <a:avLst/>
              <a:gdLst>
                <a:gd name="T0" fmla="*/ 141 w 2113"/>
                <a:gd name="T1" fmla="*/ 0 h 1261"/>
                <a:gd name="T2" fmla="*/ 126 w 2113"/>
                <a:gd name="T3" fmla="*/ 2 h 1261"/>
                <a:gd name="T4" fmla="*/ 99 w 2113"/>
                <a:gd name="T5" fmla="*/ 7 h 1261"/>
                <a:gd name="T6" fmla="*/ 73 w 2113"/>
                <a:gd name="T7" fmla="*/ 17 h 1261"/>
                <a:gd name="T8" fmla="*/ 52 w 2113"/>
                <a:gd name="T9" fmla="*/ 33 h 1261"/>
                <a:gd name="T10" fmla="*/ 32 w 2113"/>
                <a:gd name="T11" fmla="*/ 52 h 1261"/>
                <a:gd name="T12" fmla="*/ 17 w 2113"/>
                <a:gd name="T13" fmla="*/ 75 h 1261"/>
                <a:gd name="T14" fmla="*/ 6 w 2113"/>
                <a:gd name="T15" fmla="*/ 101 h 1261"/>
                <a:gd name="T16" fmla="*/ 0 w 2113"/>
                <a:gd name="T17" fmla="*/ 127 h 1261"/>
                <a:gd name="T18" fmla="*/ 0 w 2113"/>
                <a:gd name="T19" fmla="*/ 1120 h 1261"/>
                <a:gd name="T20" fmla="*/ 0 w 2113"/>
                <a:gd name="T21" fmla="*/ 1134 h 1261"/>
                <a:gd name="T22" fmla="*/ 6 w 2113"/>
                <a:gd name="T23" fmla="*/ 1162 h 1261"/>
                <a:gd name="T24" fmla="*/ 17 w 2113"/>
                <a:gd name="T25" fmla="*/ 1187 h 1261"/>
                <a:gd name="T26" fmla="*/ 32 w 2113"/>
                <a:gd name="T27" fmla="*/ 1210 h 1261"/>
                <a:gd name="T28" fmla="*/ 52 w 2113"/>
                <a:gd name="T29" fmla="*/ 1230 h 1261"/>
                <a:gd name="T30" fmla="*/ 73 w 2113"/>
                <a:gd name="T31" fmla="*/ 1244 h 1261"/>
                <a:gd name="T32" fmla="*/ 99 w 2113"/>
                <a:gd name="T33" fmla="*/ 1255 h 1261"/>
                <a:gd name="T34" fmla="*/ 126 w 2113"/>
                <a:gd name="T35" fmla="*/ 1261 h 1261"/>
                <a:gd name="T36" fmla="*/ 141 w 2113"/>
                <a:gd name="T37" fmla="*/ 1261 h 1261"/>
                <a:gd name="T38" fmla="*/ 1059 w 2113"/>
                <a:gd name="T39" fmla="*/ 1260 h 1261"/>
                <a:gd name="T40" fmla="*/ 1675 w 2113"/>
                <a:gd name="T41" fmla="*/ 1261 h 1261"/>
                <a:gd name="T42" fmla="*/ 1972 w 2113"/>
                <a:gd name="T43" fmla="*/ 1261 h 1261"/>
                <a:gd name="T44" fmla="*/ 1986 w 2113"/>
                <a:gd name="T45" fmla="*/ 1261 h 1261"/>
                <a:gd name="T46" fmla="*/ 2013 w 2113"/>
                <a:gd name="T47" fmla="*/ 1255 h 1261"/>
                <a:gd name="T48" fmla="*/ 2038 w 2113"/>
                <a:gd name="T49" fmla="*/ 1244 h 1261"/>
                <a:gd name="T50" fmla="*/ 2061 w 2113"/>
                <a:gd name="T51" fmla="*/ 1230 h 1261"/>
                <a:gd name="T52" fmla="*/ 2080 w 2113"/>
                <a:gd name="T53" fmla="*/ 1210 h 1261"/>
                <a:gd name="T54" fmla="*/ 2096 w 2113"/>
                <a:gd name="T55" fmla="*/ 1187 h 1261"/>
                <a:gd name="T56" fmla="*/ 2107 w 2113"/>
                <a:gd name="T57" fmla="*/ 1162 h 1261"/>
                <a:gd name="T58" fmla="*/ 2112 w 2113"/>
                <a:gd name="T59" fmla="*/ 1134 h 1261"/>
                <a:gd name="T60" fmla="*/ 2113 w 2113"/>
                <a:gd name="T61" fmla="*/ 142 h 1261"/>
                <a:gd name="T62" fmla="*/ 2112 w 2113"/>
                <a:gd name="T63" fmla="*/ 127 h 1261"/>
                <a:gd name="T64" fmla="*/ 2107 w 2113"/>
                <a:gd name="T65" fmla="*/ 101 h 1261"/>
                <a:gd name="T66" fmla="*/ 2096 w 2113"/>
                <a:gd name="T67" fmla="*/ 75 h 1261"/>
                <a:gd name="T68" fmla="*/ 2080 w 2113"/>
                <a:gd name="T69" fmla="*/ 52 h 1261"/>
                <a:gd name="T70" fmla="*/ 2061 w 2113"/>
                <a:gd name="T71" fmla="*/ 33 h 1261"/>
                <a:gd name="T72" fmla="*/ 2038 w 2113"/>
                <a:gd name="T73" fmla="*/ 17 h 1261"/>
                <a:gd name="T74" fmla="*/ 2013 w 2113"/>
                <a:gd name="T75" fmla="*/ 7 h 1261"/>
                <a:gd name="T76" fmla="*/ 1986 w 2113"/>
                <a:gd name="T77" fmla="*/ 2 h 1261"/>
                <a:gd name="T78" fmla="*/ 1972 w 2113"/>
                <a:gd name="T79" fmla="*/ 0 h 1261"/>
                <a:gd name="T80" fmla="*/ 2039 w 2113"/>
                <a:gd name="T81" fmla="*/ 1120 h 1261"/>
                <a:gd name="T82" fmla="*/ 2035 w 2113"/>
                <a:gd name="T83" fmla="*/ 1146 h 1261"/>
                <a:gd name="T84" fmla="*/ 2020 w 2113"/>
                <a:gd name="T85" fmla="*/ 1168 h 1261"/>
                <a:gd name="T86" fmla="*/ 1998 w 2113"/>
                <a:gd name="T87" fmla="*/ 1183 h 1261"/>
                <a:gd name="T88" fmla="*/ 1972 w 2113"/>
                <a:gd name="T89" fmla="*/ 1189 h 1261"/>
                <a:gd name="T90" fmla="*/ 141 w 2113"/>
                <a:gd name="T91" fmla="*/ 1189 h 1261"/>
                <a:gd name="T92" fmla="*/ 114 w 2113"/>
                <a:gd name="T93" fmla="*/ 1183 h 1261"/>
                <a:gd name="T94" fmla="*/ 93 w 2113"/>
                <a:gd name="T95" fmla="*/ 1168 h 1261"/>
                <a:gd name="T96" fmla="*/ 78 w 2113"/>
                <a:gd name="T97" fmla="*/ 1146 h 1261"/>
                <a:gd name="T98" fmla="*/ 72 w 2113"/>
                <a:gd name="T99" fmla="*/ 1120 h 1261"/>
                <a:gd name="T100" fmla="*/ 72 w 2113"/>
                <a:gd name="T101" fmla="*/ 142 h 1261"/>
                <a:gd name="T102" fmla="*/ 78 w 2113"/>
                <a:gd name="T103" fmla="*/ 115 h 1261"/>
                <a:gd name="T104" fmla="*/ 93 w 2113"/>
                <a:gd name="T105" fmla="*/ 93 h 1261"/>
                <a:gd name="T106" fmla="*/ 114 w 2113"/>
                <a:gd name="T107" fmla="*/ 79 h 1261"/>
                <a:gd name="T108" fmla="*/ 141 w 2113"/>
                <a:gd name="T109" fmla="*/ 74 h 1261"/>
                <a:gd name="T110" fmla="*/ 1972 w 2113"/>
                <a:gd name="T111" fmla="*/ 74 h 1261"/>
                <a:gd name="T112" fmla="*/ 1998 w 2113"/>
                <a:gd name="T113" fmla="*/ 79 h 1261"/>
                <a:gd name="T114" fmla="*/ 2020 w 2113"/>
                <a:gd name="T115" fmla="*/ 93 h 1261"/>
                <a:gd name="T116" fmla="*/ 2035 w 2113"/>
                <a:gd name="T117" fmla="*/ 115 h 1261"/>
                <a:gd name="T118" fmla="*/ 2039 w 2113"/>
                <a:gd name="T119" fmla="*/ 142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3" h="1261">
                  <a:moveTo>
                    <a:pt x="1972" y="0"/>
                  </a:moveTo>
                  <a:lnTo>
                    <a:pt x="141" y="0"/>
                  </a:lnTo>
                  <a:lnTo>
                    <a:pt x="141" y="0"/>
                  </a:lnTo>
                  <a:lnTo>
                    <a:pt x="126" y="2"/>
                  </a:lnTo>
                  <a:lnTo>
                    <a:pt x="113" y="3"/>
                  </a:lnTo>
                  <a:lnTo>
                    <a:pt x="99" y="7"/>
                  </a:lnTo>
                  <a:lnTo>
                    <a:pt x="87" y="11"/>
                  </a:lnTo>
                  <a:lnTo>
                    <a:pt x="73" y="17"/>
                  </a:lnTo>
                  <a:lnTo>
                    <a:pt x="62" y="25"/>
                  </a:lnTo>
                  <a:lnTo>
                    <a:pt x="52" y="33"/>
                  </a:lnTo>
                  <a:lnTo>
                    <a:pt x="41" y="41"/>
                  </a:lnTo>
                  <a:lnTo>
                    <a:pt x="32" y="52"/>
                  </a:lnTo>
                  <a:lnTo>
                    <a:pt x="24" y="63"/>
                  </a:lnTo>
                  <a:lnTo>
                    <a:pt x="17" y="75"/>
                  </a:lnTo>
                  <a:lnTo>
                    <a:pt x="11" y="87"/>
                  </a:lnTo>
                  <a:lnTo>
                    <a:pt x="6" y="101"/>
                  </a:lnTo>
                  <a:lnTo>
                    <a:pt x="2" y="114"/>
                  </a:lnTo>
                  <a:lnTo>
                    <a:pt x="0" y="127"/>
                  </a:lnTo>
                  <a:lnTo>
                    <a:pt x="0" y="142"/>
                  </a:lnTo>
                  <a:lnTo>
                    <a:pt x="0" y="1120"/>
                  </a:lnTo>
                  <a:lnTo>
                    <a:pt x="0" y="1120"/>
                  </a:lnTo>
                  <a:lnTo>
                    <a:pt x="0" y="1134"/>
                  </a:lnTo>
                  <a:lnTo>
                    <a:pt x="2" y="1149"/>
                  </a:lnTo>
                  <a:lnTo>
                    <a:pt x="6" y="1162"/>
                  </a:lnTo>
                  <a:lnTo>
                    <a:pt x="11" y="1175"/>
                  </a:lnTo>
                  <a:lnTo>
                    <a:pt x="17" y="1187"/>
                  </a:lnTo>
                  <a:lnTo>
                    <a:pt x="24" y="1199"/>
                  </a:lnTo>
                  <a:lnTo>
                    <a:pt x="32" y="1210"/>
                  </a:lnTo>
                  <a:lnTo>
                    <a:pt x="41" y="1220"/>
                  </a:lnTo>
                  <a:lnTo>
                    <a:pt x="52" y="1230"/>
                  </a:lnTo>
                  <a:lnTo>
                    <a:pt x="62" y="1237"/>
                  </a:lnTo>
                  <a:lnTo>
                    <a:pt x="73" y="1244"/>
                  </a:lnTo>
                  <a:lnTo>
                    <a:pt x="87" y="1250"/>
                  </a:lnTo>
                  <a:lnTo>
                    <a:pt x="99" y="1255"/>
                  </a:lnTo>
                  <a:lnTo>
                    <a:pt x="113" y="1259"/>
                  </a:lnTo>
                  <a:lnTo>
                    <a:pt x="126" y="1261"/>
                  </a:lnTo>
                  <a:lnTo>
                    <a:pt x="141" y="1261"/>
                  </a:lnTo>
                  <a:lnTo>
                    <a:pt x="141" y="1261"/>
                  </a:lnTo>
                  <a:lnTo>
                    <a:pt x="438" y="1261"/>
                  </a:lnTo>
                  <a:lnTo>
                    <a:pt x="1059" y="1260"/>
                  </a:lnTo>
                  <a:lnTo>
                    <a:pt x="1059" y="1260"/>
                  </a:lnTo>
                  <a:lnTo>
                    <a:pt x="1675" y="1261"/>
                  </a:lnTo>
                  <a:lnTo>
                    <a:pt x="1971" y="1261"/>
                  </a:lnTo>
                  <a:lnTo>
                    <a:pt x="1972" y="1261"/>
                  </a:lnTo>
                  <a:lnTo>
                    <a:pt x="1972" y="1261"/>
                  </a:lnTo>
                  <a:lnTo>
                    <a:pt x="1986" y="1261"/>
                  </a:lnTo>
                  <a:lnTo>
                    <a:pt x="2000" y="1259"/>
                  </a:lnTo>
                  <a:lnTo>
                    <a:pt x="2013" y="1255"/>
                  </a:lnTo>
                  <a:lnTo>
                    <a:pt x="2026" y="1250"/>
                  </a:lnTo>
                  <a:lnTo>
                    <a:pt x="2038" y="1244"/>
                  </a:lnTo>
                  <a:lnTo>
                    <a:pt x="2050" y="1237"/>
                  </a:lnTo>
                  <a:lnTo>
                    <a:pt x="2061" y="1230"/>
                  </a:lnTo>
                  <a:lnTo>
                    <a:pt x="2072" y="1220"/>
                  </a:lnTo>
                  <a:lnTo>
                    <a:pt x="2080" y="1210"/>
                  </a:lnTo>
                  <a:lnTo>
                    <a:pt x="2089" y="1199"/>
                  </a:lnTo>
                  <a:lnTo>
                    <a:pt x="2096" y="1187"/>
                  </a:lnTo>
                  <a:lnTo>
                    <a:pt x="2102" y="1175"/>
                  </a:lnTo>
                  <a:lnTo>
                    <a:pt x="2107" y="1162"/>
                  </a:lnTo>
                  <a:lnTo>
                    <a:pt x="2111" y="1149"/>
                  </a:lnTo>
                  <a:lnTo>
                    <a:pt x="2112" y="1134"/>
                  </a:lnTo>
                  <a:lnTo>
                    <a:pt x="2113" y="1120"/>
                  </a:lnTo>
                  <a:lnTo>
                    <a:pt x="2113" y="142"/>
                  </a:lnTo>
                  <a:lnTo>
                    <a:pt x="2113" y="142"/>
                  </a:lnTo>
                  <a:lnTo>
                    <a:pt x="2112" y="127"/>
                  </a:lnTo>
                  <a:lnTo>
                    <a:pt x="2111" y="114"/>
                  </a:lnTo>
                  <a:lnTo>
                    <a:pt x="2107" y="101"/>
                  </a:lnTo>
                  <a:lnTo>
                    <a:pt x="2102" y="87"/>
                  </a:lnTo>
                  <a:lnTo>
                    <a:pt x="2096" y="75"/>
                  </a:lnTo>
                  <a:lnTo>
                    <a:pt x="2089" y="63"/>
                  </a:lnTo>
                  <a:lnTo>
                    <a:pt x="2080" y="52"/>
                  </a:lnTo>
                  <a:lnTo>
                    <a:pt x="2072" y="41"/>
                  </a:lnTo>
                  <a:lnTo>
                    <a:pt x="2061" y="33"/>
                  </a:lnTo>
                  <a:lnTo>
                    <a:pt x="2050" y="25"/>
                  </a:lnTo>
                  <a:lnTo>
                    <a:pt x="2038" y="17"/>
                  </a:lnTo>
                  <a:lnTo>
                    <a:pt x="2026" y="11"/>
                  </a:lnTo>
                  <a:lnTo>
                    <a:pt x="2013" y="7"/>
                  </a:lnTo>
                  <a:lnTo>
                    <a:pt x="2000" y="3"/>
                  </a:lnTo>
                  <a:lnTo>
                    <a:pt x="1986" y="2"/>
                  </a:lnTo>
                  <a:lnTo>
                    <a:pt x="1972" y="0"/>
                  </a:lnTo>
                  <a:lnTo>
                    <a:pt x="1972" y="0"/>
                  </a:lnTo>
                  <a:close/>
                  <a:moveTo>
                    <a:pt x="2039" y="1120"/>
                  </a:moveTo>
                  <a:lnTo>
                    <a:pt x="2039" y="1120"/>
                  </a:lnTo>
                  <a:lnTo>
                    <a:pt x="2038" y="1134"/>
                  </a:lnTo>
                  <a:lnTo>
                    <a:pt x="2035" y="1146"/>
                  </a:lnTo>
                  <a:lnTo>
                    <a:pt x="2029" y="1158"/>
                  </a:lnTo>
                  <a:lnTo>
                    <a:pt x="2020" y="1168"/>
                  </a:lnTo>
                  <a:lnTo>
                    <a:pt x="2009" y="1177"/>
                  </a:lnTo>
                  <a:lnTo>
                    <a:pt x="1998" y="1183"/>
                  </a:lnTo>
                  <a:lnTo>
                    <a:pt x="1985" y="1187"/>
                  </a:lnTo>
                  <a:lnTo>
                    <a:pt x="1972" y="1189"/>
                  </a:lnTo>
                  <a:lnTo>
                    <a:pt x="141" y="1189"/>
                  </a:lnTo>
                  <a:lnTo>
                    <a:pt x="141" y="1189"/>
                  </a:lnTo>
                  <a:lnTo>
                    <a:pt x="128" y="1187"/>
                  </a:lnTo>
                  <a:lnTo>
                    <a:pt x="114" y="1183"/>
                  </a:lnTo>
                  <a:lnTo>
                    <a:pt x="102" y="1177"/>
                  </a:lnTo>
                  <a:lnTo>
                    <a:pt x="93" y="1168"/>
                  </a:lnTo>
                  <a:lnTo>
                    <a:pt x="84" y="1158"/>
                  </a:lnTo>
                  <a:lnTo>
                    <a:pt x="78" y="1146"/>
                  </a:lnTo>
                  <a:lnTo>
                    <a:pt x="73" y="1134"/>
                  </a:lnTo>
                  <a:lnTo>
                    <a:pt x="72" y="1120"/>
                  </a:lnTo>
                  <a:lnTo>
                    <a:pt x="72" y="142"/>
                  </a:lnTo>
                  <a:lnTo>
                    <a:pt x="72" y="142"/>
                  </a:lnTo>
                  <a:lnTo>
                    <a:pt x="73" y="128"/>
                  </a:lnTo>
                  <a:lnTo>
                    <a:pt x="78" y="115"/>
                  </a:lnTo>
                  <a:lnTo>
                    <a:pt x="84" y="104"/>
                  </a:lnTo>
                  <a:lnTo>
                    <a:pt x="93" y="93"/>
                  </a:lnTo>
                  <a:lnTo>
                    <a:pt x="102" y="85"/>
                  </a:lnTo>
                  <a:lnTo>
                    <a:pt x="114" y="79"/>
                  </a:lnTo>
                  <a:lnTo>
                    <a:pt x="128" y="75"/>
                  </a:lnTo>
                  <a:lnTo>
                    <a:pt x="141" y="74"/>
                  </a:lnTo>
                  <a:lnTo>
                    <a:pt x="1972" y="74"/>
                  </a:lnTo>
                  <a:lnTo>
                    <a:pt x="1972" y="74"/>
                  </a:lnTo>
                  <a:lnTo>
                    <a:pt x="1985" y="75"/>
                  </a:lnTo>
                  <a:lnTo>
                    <a:pt x="1998" y="79"/>
                  </a:lnTo>
                  <a:lnTo>
                    <a:pt x="2009" y="85"/>
                  </a:lnTo>
                  <a:lnTo>
                    <a:pt x="2020" y="93"/>
                  </a:lnTo>
                  <a:lnTo>
                    <a:pt x="2029" y="104"/>
                  </a:lnTo>
                  <a:lnTo>
                    <a:pt x="2035" y="115"/>
                  </a:lnTo>
                  <a:lnTo>
                    <a:pt x="2038" y="128"/>
                  </a:lnTo>
                  <a:lnTo>
                    <a:pt x="2039" y="142"/>
                  </a:lnTo>
                  <a:lnTo>
                    <a:pt x="2039" y="1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4" name="Freeform 85">
              <a:extLst>
                <a:ext uri="{FF2B5EF4-FFF2-40B4-BE49-F238E27FC236}">
                  <a16:creationId xmlns:a16="http://schemas.microsoft.com/office/drawing/2014/main" id="{055AA12B-24EF-4124-9C8C-26A4E1043DEB}"/>
                </a:ext>
              </a:extLst>
            </p:cNvPr>
            <p:cNvSpPr>
              <a:spLocks/>
            </p:cNvSpPr>
            <p:nvPr/>
          </p:nvSpPr>
          <p:spPr bwMode="auto">
            <a:xfrm>
              <a:off x="1031875" y="2527300"/>
              <a:ext cx="165100" cy="295275"/>
            </a:xfrm>
            <a:custGeom>
              <a:avLst/>
              <a:gdLst>
                <a:gd name="T0" fmla="*/ 0 w 412"/>
                <a:gd name="T1" fmla="*/ 0 h 744"/>
                <a:gd name="T2" fmla="*/ 412 w 412"/>
                <a:gd name="T3" fmla="*/ 0 h 744"/>
                <a:gd name="T4" fmla="*/ 412 w 412"/>
                <a:gd name="T5" fmla="*/ 140 h 744"/>
                <a:gd name="T6" fmla="*/ 276 w 412"/>
                <a:gd name="T7" fmla="*/ 140 h 744"/>
                <a:gd name="T8" fmla="*/ 276 w 412"/>
                <a:gd name="T9" fmla="*/ 744 h 744"/>
                <a:gd name="T10" fmla="*/ 132 w 412"/>
                <a:gd name="T11" fmla="*/ 744 h 744"/>
                <a:gd name="T12" fmla="*/ 132 w 412"/>
                <a:gd name="T13" fmla="*/ 140 h 744"/>
                <a:gd name="T14" fmla="*/ 0 w 412"/>
                <a:gd name="T15" fmla="*/ 140 h 744"/>
                <a:gd name="T16" fmla="*/ 0 w 412"/>
                <a:gd name="T1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744">
                  <a:moveTo>
                    <a:pt x="0" y="0"/>
                  </a:moveTo>
                  <a:lnTo>
                    <a:pt x="412" y="0"/>
                  </a:lnTo>
                  <a:lnTo>
                    <a:pt x="412" y="140"/>
                  </a:lnTo>
                  <a:lnTo>
                    <a:pt x="276" y="140"/>
                  </a:lnTo>
                  <a:lnTo>
                    <a:pt x="276" y="744"/>
                  </a:lnTo>
                  <a:lnTo>
                    <a:pt x="132" y="744"/>
                  </a:lnTo>
                  <a:lnTo>
                    <a:pt x="132" y="140"/>
                  </a:lnTo>
                  <a:lnTo>
                    <a:pt x="0" y="14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5" name="Freeform 86">
              <a:extLst>
                <a:ext uri="{FF2B5EF4-FFF2-40B4-BE49-F238E27FC236}">
                  <a16:creationId xmlns:a16="http://schemas.microsoft.com/office/drawing/2014/main" id="{F3424303-75D3-4FC3-B7B1-28699B6381B2}"/>
                </a:ext>
              </a:extLst>
            </p:cNvPr>
            <p:cNvSpPr>
              <a:spLocks/>
            </p:cNvSpPr>
            <p:nvPr/>
          </p:nvSpPr>
          <p:spPr bwMode="auto">
            <a:xfrm>
              <a:off x="1219200" y="2527300"/>
              <a:ext cx="265113" cy="295275"/>
            </a:xfrm>
            <a:custGeom>
              <a:avLst/>
              <a:gdLst>
                <a:gd name="T0" fmla="*/ 0 w 669"/>
                <a:gd name="T1" fmla="*/ 0 h 744"/>
                <a:gd name="T2" fmla="*/ 146 w 669"/>
                <a:gd name="T3" fmla="*/ 0 h 744"/>
                <a:gd name="T4" fmla="*/ 333 w 669"/>
                <a:gd name="T5" fmla="*/ 529 h 744"/>
                <a:gd name="T6" fmla="*/ 524 w 669"/>
                <a:gd name="T7" fmla="*/ 0 h 744"/>
                <a:gd name="T8" fmla="*/ 669 w 669"/>
                <a:gd name="T9" fmla="*/ 0 h 744"/>
                <a:gd name="T10" fmla="*/ 401 w 669"/>
                <a:gd name="T11" fmla="*/ 744 h 744"/>
                <a:gd name="T12" fmla="*/ 265 w 669"/>
                <a:gd name="T13" fmla="*/ 744 h 744"/>
                <a:gd name="T14" fmla="*/ 0 w 669"/>
                <a:gd name="T15" fmla="*/ 0 h 7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9" h="744">
                  <a:moveTo>
                    <a:pt x="0" y="0"/>
                  </a:moveTo>
                  <a:lnTo>
                    <a:pt x="146" y="0"/>
                  </a:lnTo>
                  <a:lnTo>
                    <a:pt x="333" y="529"/>
                  </a:lnTo>
                  <a:lnTo>
                    <a:pt x="524" y="0"/>
                  </a:lnTo>
                  <a:lnTo>
                    <a:pt x="669" y="0"/>
                  </a:lnTo>
                  <a:lnTo>
                    <a:pt x="401" y="744"/>
                  </a:lnTo>
                  <a:lnTo>
                    <a:pt x="265" y="74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46" name="Grupa 145">
            <a:extLst>
              <a:ext uri="{FF2B5EF4-FFF2-40B4-BE49-F238E27FC236}">
                <a16:creationId xmlns:a16="http://schemas.microsoft.com/office/drawing/2014/main" id="{B3B02B4E-C771-4775-AF18-039C80085590}"/>
              </a:ext>
            </a:extLst>
          </p:cNvPr>
          <p:cNvGrpSpPr>
            <a:grpSpLocks noChangeAspect="1"/>
          </p:cNvGrpSpPr>
          <p:nvPr/>
        </p:nvGrpSpPr>
        <p:grpSpPr>
          <a:xfrm>
            <a:off x="5097900" y="3227489"/>
            <a:ext cx="303303" cy="244492"/>
            <a:chOff x="5491163" y="3295650"/>
            <a:chExt cx="728662" cy="587375"/>
          </a:xfrm>
          <a:solidFill>
            <a:srgbClr val="318F8E"/>
          </a:solidFill>
        </p:grpSpPr>
        <p:sp>
          <p:nvSpPr>
            <p:cNvPr id="147" name="Freeform 6">
              <a:extLst>
                <a:ext uri="{FF2B5EF4-FFF2-40B4-BE49-F238E27FC236}">
                  <a16:creationId xmlns:a16="http://schemas.microsoft.com/office/drawing/2014/main" id="{7971FEBF-42E7-433A-AED5-F6AE6EF353AA}"/>
                </a:ext>
              </a:extLst>
            </p:cNvPr>
            <p:cNvSpPr>
              <a:spLocks/>
            </p:cNvSpPr>
            <p:nvPr/>
          </p:nvSpPr>
          <p:spPr bwMode="auto">
            <a:xfrm>
              <a:off x="5665788" y="3295650"/>
              <a:ext cx="460375" cy="142875"/>
            </a:xfrm>
            <a:custGeom>
              <a:avLst/>
              <a:gdLst>
                <a:gd name="T0" fmla="*/ 144 w 870"/>
                <a:gd name="T1" fmla="*/ 270 h 270"/>
                <a:gd name="T2" fmla="*/ 770 w 870"/>
                <a:gd name="T3" fmla="*/ 88 h 270"/>
                <a:gd name="T4" fmla="*/ 770 w 870"/>
                <a:gd name="T5" fmla="*/ 88 h 270"/>
                <a:gd name="T6" fmla="*/ 780 w 870"/>
                <a:gd name="T7" fmla="*/ 98 h 270"/>
                <a:gd name="T8" fmla="*/ 789 w 870"/>
                <a:gd name="T9" fmla="*/ 103 h 270"/>
                <a:gd name="T10" fmla="*/ 795 w 870"/>
                <a:gd name="T11" fmla="*/ 107 h 270"/>
                <a:gd name="T12" fmla="*/ 801 w 870"/>
                <a:gd name="T13" fmla="*/ 108 h 270"/>
                <a:gd name="T14" fmla="*/ 808 w 870"/>
                <a:gd name="T15" fmla="*/ 109 h 270"/>
                <a:gd name="T16" fmla="*/ 813 w 870"/>
                <a:gd name="T17" fmla="*/ 109 h 270"/>
                <a:gd name="T18" fmla="*/ 813 w 870"/>
                <a:gd name="T19" fmla="*/ 109 h 270"/>
                <a:gd name="T20" fmla="*/ 825 w 870"/>
                <a:gd name="T21" fmla="*/ 108 h 270"/>
                <a:gd name="T22" fmla="*/ 836 w 870"/>
                <a:gd name="T23" fmla="*/ 106 h 270"/>
                <a:gd name="T24" fmla="*/ 845 w 870"/>
                <a:gd name="T25" fmla="*/ 100 h 270"/>
                <a:gd name="T26" fmla="*/ 853 w 870"/>
                <a:gd name="T27" fmla="*/ 94 h 270"/>
                <a:gd name="T28" fmla="*/ 860 w 870"/>
                <a:gd name="T29" fmla="*/ 86 h 270"/>
                <a:gd name="T30" fmla="*/ 865 w 870"/>
                <a:gd name="T31" fmla="*/ 77 h 270"/>
                <a:gd name="T32" fmla="*/ 868 w 870"/>
                <a:gd name="T33" fmla="*/ 66 h 270"/>
                <a:gd name="T34" fmla="*/ 870 w 870"/>
                <a:gd name="T35" fmla="*/ 54 h 270"/>
                <a:gd name="T36" fmla="*/ 870 w 870"/>
                <a:gd name="T37" fmla="*/ 54 h 270"/>
                <a:gd name="T38" fmla="*/ 868 w 870"/>
                <a:gd name="T39" fmla="*/ 44 h 270"/>
                <a:gd name="T40" fmla="*/ 865 w 870"/>
                <a:gd name="T41" fmla="*/ 33 h 270"/>
                <a:gd name="T42" fmla="*/ 860 w 870"/>
                <a:gd name="T43" fmla="*/ 24 h 270"/>
                <a:gd name="T44" fmla="*/ 853 w 870"/>
                <a:gd name="T45" fmla="*/ 16 h 270"/>
                <a:gd name="T46" fmla="*/ 845 w 870"/>
                <a:gd name="T47" fmla="*/ 9 h 270"/>
                <a:gd name="T48" fmla="*/ 836 w 870"/>
                <a:gd name="T49" fmla="*/ 4 h 270"/>
                <a:gd name="T50" fmla="*/ 825 w 870"/>
                <a:gd name="T51" fmla="*/ 1 h 270"/>
                <a:gd name="T52" fmla="*/ 813 w 870"/>
                <a:gd name="T53" fmla="*/ 0 h 270"/>
                <a:gd name="T54" fmla="*/ 813 w 870"/>
                <a:gd name="T55" fmla="*/ 0 h 270"/>
                <a:gd name="T56" fmla="*/ 803 w 870"/>
                <a:gd name="T57" fmla="*/ 1 h 270"/>
                <a:gd name="T58" fmla="*/ 794 w 870"/>
                <a:gd name="T59" fmla="*/ 3 h 270"/>
                <a:gd name="T60" fmla="*/ 784 w 870"/>
                <a:gd name="T61" fmla="*/ 8 h 270"/>
                <a:gd name="T62" fmla="*/ 777 w 870"/>
                <a:gd name="T63" fmla="*/ 14 h 270"/>
                <a:gd name="T64" fmla="*/ 770 w 870"/>
                <a:gd name="T65" fmla="*/ 22 h 270"/>
                <a:gd name="T66" fmla="*/ 764 w 870"/>
                <a:gd name="T67" fmla="*/ 30 h 270"/>
                <a:gd name="T68" fmla="*/ 761 w 870"/>
                <a:gd name="T69" fmla="*/ 39 h 270"/>
                <a:gd name="T70" fmla="*/ 760 w 870"/>
                <a:gd name="T71" fmla="*/ 50 h 270"/>
                <a:gd name="T72" fmla="*/ 0 w 870"/>
                <a:gd name="T73" fmla="*/ 270 h 270"/>
                <a:gd name="T74" fmla="*/ 144 w 870"/>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0" h="270">
                  <a:moveTo>
                    <a:pt x="144" y="270"/>
                  </a:moveTo>
                  <a:lnTo>
                    <a:pt x="770" y="88"/>
                  </a:lnTo>
                  <a:lnTo>
                    <a:pt x="770" y="88"/>
                  </a:lnTo>
                  <a:lnTo>
                    <a:pt x="780" y="98"/>
                  </a:lnTo>
                  <a:lnTo>
                    <a:pt x="789" y="103"/>
                  </a:lnTo>
                  <a:lnTo>
                    <a:pt x="795" y="107"/>
                  </a:lnTo>
                  <a:lnTo>
                    <a:pt x="801" y="108"/>
                  </a:lnTo>
                  <a:lnTo>
                    <a:pt x="808" y="109"/>
                  </a:lnTo>
                  <a:lnTo>
                    <a:pt x="813" y="109"/>
                  </a:lnTo>
                  <a:lnTo>
                    <a:pt x="813" y="109"/>
                  </a:lnTo>
                  <a:lnTo>
                    <a:pt x="825" y="108"/>
                  </a:lnTo>
                  <a:lnTo>
                    <a:pt x="836" y="106"/>
                  </a:lnTo>
                  <a:lnTo>
                    <a:pt x="845" y="100"/>
                  </a:lnTo>
                  <a:lnTo>
                    <a:pt x="853" y="94"/>
                  </a:lnTo>
                  <a:lnTo>
                    <a:pt x="860" y="86"/>
                  </a:lnTo>
                  <a:lnTo>
                    <a:pt x="865" y="77"/>
                  </a:lnTo>
                  <a:lnTo>
                    <a:pt x="868" y="66"/>
                  </a:lnTo>
                  <a:lnTo>
                    <a:pt x="870" y="54"/>
                  </a:lnTo>
                  <a:lnTo>
                    <a:pt x="870" y="54"/>
                  </a:lnTo>
                  <a:lnTo>
                    <a:pt x="868" y="44"/>
                  </a:lnTo>
                  <a:lnTo>
                    <a:pt x="865" y="33"/>
                  </a:lnTo>
                  <a:lnTo>
                    <a:pt x="860" y="24"/>
                  </a:lnTo>
                  <a:lnTo>
                    <a:pt x="853" y="16"/>
                  </a:lnTo>
                  <a:lnTo>
                    <a:pt x="845" y="9"/>
                  </a:lnTo>
                  <a:lnTo>
                    <a:pt x="836" y="4"/>
                  </a:lnTo>
                  <a:lnTo>
                    <a:pt x="825" y="1"/>
                  </a:lnTo>
                  <a:lnTo>
                    <a:pt x="813" y="0"/>
                  </a:lnTo>
                  <a:lnTo>
                    <a:pt x="813" y="0"/>
                  </a:lnTo>
                  <a:lnTo>
                    <a:pt x="803" y="1"/>
                  </a:lnTo>
                  <a:lnTo>
                    <a:pt x="794" y="3"/>
                  </a:lnTo>
                  <a:lnTo>
                    <a:pt x="784" y="8"/>
                  </a:lnTo>
                  <a:lnTo>
                    <a:pt x="777" y="14"/>
                  </a:lnTo>
                  <a:lnTo>
                    <a:pt x="770" y="22"/>
                  </a:lnTo>
                  <a:lnTo>
                    <a:pt x="764" y="30"/>
                  </a:lnTo>
                  <a:lnTo>
                    <a:pt x="761" y="39"/>
                  </a:lnTo>
                  <a:lnTo>
                    <a:pt x="760" y="50"/>
                  </a:lnTo>
                  <a:lnTo>
                    <a:pt x="0" y="270"/>
                  </a:lnTo>
                  <a:lnTo>
                    <a:pt x="14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8" name="Freeform 7">
              <a:extLst>
                <a:ext uri="{FF2B5EF4-FFF2-40B4-BE49-F238E27FC236}">
                  <a16:creationId xmlns:a16="http://schemas.microsoft.com/office/drawing/2014/main" id="{D07B4C35-A073-4F4F-8583-097CB5D57E93}"/>
                </a:ext>
              </a:extLst>
            </p:cNvPr>
            <p:cNvSpPr>
              <a:spLocks/>
            </p:cNvSpPr>
            <p:nvPr/>
          </p:nvSpPr>
          <p:spPr bwMode="auto">
            <a:xfrm>
              <a:off x="5899150" y="3559175"/>
              <a:ext cx="231775" cy="231775"/>
            </a:xfrm>
            <a:custGeom>
              <a:avLst/>
              <a:gdLst>
                <a:gd name="T0" fmla="*/ 219 w 437"/>
                <a:gd name="T1" fmla="*/ 0 h 438"/>
                <a:gd name="T2" fmla="*/ 174 w 437"/>
                <a:gd name="T3" fmla="*/ 5 h 438"/>
                <a:gd name="T4" fmla="*/ 133 w 437"/>
                <a:gd name="T5" fmla="*/ 18 h 438"/>
                <a:gd name="T6" fmla="*/ 96 w 437"/>
                <a:gd name="T7" fmla="*/ 37 h 438"/>
                <a:gd name="T8" fmla="*/ 64 w 437"/>
                <a:gd name="T9" fmla="*/ 64 h 438"/>
                <a:gd name="T10" fmla="*/ 38 w 437"/>
                <a:gd name="T11" fmla="*/ 97 h 438"/>
                <a:gd name="T12" fmla="*/ 17 w 437"/>
                <a:gd name="T13" fmla="*/ 134 h 438"/>
                <a:gd name="T14" fmla="*/ 5 w 437"/>
                <a:gd name="T15" fmla="*/ 175 h 438"/>
                <a:gd name="T16" fmla="*/ 0 w 437"/>
                <a:gd name="T17" fmla="*/ 218 h 438"/>
                <a:gd name="T18" fmla="*/ 1 w 437"/>
                <a:gd name="T19" fmla="*/ 241 h 438"/>
                <a:gd name="T20" fmla="*/ 9 w 437"/>
                <a:gd name="T21" fmla="*/ 284 h 438"/>
                <a:gd name="T22" fmla="*/ 26 w 437"/>
                <a:gd name="T23" fmla="*/ 323 h 438"/>
                <a:gd name="T24" fmla="*/ 50 w 437"/>
                <a:gd name="T25" fmla="*/ 357 h 438"/>
                <a:gd name="T26" fmla="*/ 80 w 437"/>
                <a:gd name="T27" fmla="*/ 388 h 438"/>
                <a:gd name="T28" fmla="*/ 115 w 437"/>
                <a:gd name="T29" fmla="*/ 411 h 438"/>
                <a:gd name="T30" fmla="*/ 153 w 437"/>
                <a:gd name="T31" fmla="*/ 427 h 438"/>
                <a:gd name="T32" fmla="*/ 196 w 437"/>
                <a:gd name="T33" fmla="*/ 437 h 438"/>
                <a:gd name="T34" fmla="*/ 219 w 437"/>
                <a:gd name="T35" fmla="*/ 438 h 438"/>
                <a:gd name="T36" fmla="*/ 263 w 437"/>
                <a:gd name="T37" fmla="*/ 433 h 438"/>
                <a:gd name="T38" fmla="*/ 304 w 437"/>
                <a:gd name="T39" fmla="*/ 420 h 438"/>
                <a:gd name="T40" fmla="*/ 341 w 437"/>
                <a:gd name="T41" fmla="*/ 401 h 438"/>
                <a:gd name="T42" fmla="*/ 373 w 437"/>
                <a:gd name="T43" fmla="*/ 374 h 438"/>
                <a:gd name="T44" fmla="*/ 399 w 437"/>
                <a:gd name="T45" fmla="*/ 341 h 438"/>
                <a:gd name="T46" fmla="*/ 419 w 437"/>
                <a:gd name="T47" fmla="*/ 304 h 438"/>
                <a:gd name="T48" fmla="*/ 432 w 437"/>
                <a:gd name="T49" fmla="*/ 263 h 438"/>
                <a:gd name="T50" fmla="*/ 437 w 437"/>
                <a:gd name="T51" fmla="*/ 218 h 438"/>
                <a:gd name="T52" fmla="*/ 436 w 437"/>
                <a:gd name="T53" fmla="*/ 196 h 438"/>
                <a:gd name="T54" fmla="*/ 428 w 437"/>
                <a:gd name="T55" fmla="*/ 154 h 438"/>
                <a:gd name="T56" fmla="*/ 410 w 437"/>
                <a:gd name="T57" fmla="*/ 115 h 438"/>
                <a:gd name="T58" fmla="*/ 387 w 437"/>
                <a:gd name="T59" fmla="*/ 80 h 438"/>
                <a:gd name="T60" fmla="*/ 357 w 437"/>
                <a:gd name="T61" fmla="*/ 50 h 438"/>
                <a:gd name="T62" fmla="*/ 322 w 437"/>
                <a:gd name="T63" fmla="*/ 27 h 438"/>
                <a:gd name="T64" fmla="*/ 284 w 437"/>
                <a:gd name="T65" fmla="*/ 11 h 438"/>
                <a:gd name="T66" fmla="*/ 241 w 437"/>
                <a:gd name="T67" fmla="*/ 1 h 438"/>
                <a:gd name="T68" fmla="*/ 219 w 437"/>
                <a:gd name="T6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438">
                  <a:moveTo>
                    <a:pt x="219" y="0"/>
                  </a:moveTo>
                  <a:lnTo>
                    <a:pt x="219" y="0"/>
                  </a:lnTo>
                  <a:lnTo>
                    <a:pt x="196" y="1"/>
                  </a:lnTo>
                  <a:lnTo>
                    <a:pt x="174" y="5"/>
                  </a:lnTo>
                  <a:lnTo>
                    <a:pt x="153" y="11"/>
                  </a:lnTo>
                  <a:lnTo>
                    <a:pt x="133" y="18"/>
                  </a:lnTo>
                  <a:lnTo>
                    <a:pt x="115" y="27"/>
                  </a:lnTo>
                  <a:lnTo>
                    <a:pt x="96" y="37"/>
                  </a:lnTo>
                  <a:lnTo>
                    <a:pt x="80" y="50"/>
                  </a:lnTo>
                  <a:lnTo>
                    <a:pt x="64" y="64"/>
                  </a:lnTo>
                  <a:lnTo>
                    <a:pt x="50" y="80"/>
                  </a:lnTo>
                  <a:lnTo>
                    <a:pt x="38" y="97"/>
                  </a:lnTo>
                  <a:lnTo>
                    <a:pt x="26" y="115"/>
                  </a:lnTo>
                  <a:lnTo>
                    <a:pt x="17" y="134"/>
                  </a:lnTo>
                  <a:lnTo>
                    <a:pt x="9" y="154"/>
                  </a:lnTo>
                  <a:lnTo>
                    <a:pt x="5" y="175"/>
                  </a:lnTo>
                  <a:lnTo>
                    <a:pt x="1" y="196"/>
                  </a:lnTo>
                  <a:lnTo>
                    <a:pt x="0" y="218"/>
                  </a:lnTo>
                  <a:lnTo>
                    <a:pt x="0" y="218"/>
                  </a:lnTo>
                  <a:lnTo>
                    <a:pt x="1" y="241"/>
                  </a:lnTo>
                  <a:lnTo>
                    <a:pt x="5" y="263"/>
                  </a:lnTo>
                  <a:lnTo>
                    <a:pt x="9" y="284"/>
                  </a:lnTo>
                  <a:lnTo>
                    <a:pt x="17" y="304"/>
                  </a:lnTo>
                  <a:lnTo>
                    <a:pt x="26" y="323"/>
                  </a:lnTo>
                  <a:lnTo>
                    <a:pt x="38" y="341"/>
                  </a:lnTo>
                  <a:lnTo>
                    <a:pt x="50" y="357"/>
                  </a:lnTo>
                  <a:lnTo>
                    <a:pt x="64" y="374"/>
                  </a:lnTo>
                  <a:lnTo>
                    <a:pt x="80" y="388"/>
                  </a:lnTo>
                  <a:lnTo>
                    <a:pt x="96" y="401"/>
                  </a:lnTo>
                  <a:lnTo>
                    <a:pt x="115" y="411"/>
                  </a:lnTo>
                  <a:lnTo>
                    <a:pt x="133" y="420"/>
                  </a:lnTo>
                  <a:lnTo>
                    <a:pt x="153" y="427"/>
                  </a:lnTo>
                  <a:lnTo>
                    <a:pt x="174" y="433"/>
                  </a:lnTo>
                  <a:lnTo>
                    <a:pt x="196" y="437"/>
                  </a:lnTo>
                  <a:lnTo>
                    <a:pt x="219" y="438"/>
                  </a:lnTo>
                  <a:lnTo>
                    <a:pt x="219" y="438"/>
                  </a:lnTo>
                  <a:lnTo>
                    <a:pt x="241" y="437"/>
                  </a:lnTo>
                  <a:lnTo>
                    <a:pt x="263" y="433"/>
                  </a:lnTo>
                  <a:lnTo>
                    <a:pt x="284" y="427"/>
                  </a:lnTo>
                  <a:lnTo>
                    <a:pt x="304" y="420"/>
                  </a:lnTo>
                  <a:lnTo>
                    <a:pt x="322" y="411"/>
                  </a:lnTo>
                  <a:lnTo>
                    <a:pt x="341" y="401"/>
                  </a:lnTo>
                  <a:lnTo>
                    <a:pt x="357" y="388"/>
                  </a:lnTo>
                  <a:lnTo>
                    <a:pt x="373" y="374"/>
                  </a:lnTo>
                  <a:lnTo>
                    <a:pt x="387" y="357"/>
                  </a:lnTo>
                  <a:lnTo>
                    <a:pt x="399" y="341"/>
                  </a:lnTo>
                  <a:lnTo>
                    <a:pt x="410" y="323"/>
                  </a:lnTo>
                  <a:lnTo>
                    <a:pt x="419" y="304"/>
                  </a:lnTo>
                  <a:lnTo>
                    <a:pt x="428" y="284"/>
                  </a:lnTo>
                  <a:lnTo>
                    <a:pt x="432" y="263"/>
                  </a:lnTo>
                  <a:lnTo>
                    <a:pt x="436" y="241"/>
                  </a:lnTo>
                  <a:lnTo>
                    <a:pt x="437" y="218"/>
                  </a:lnTo>
                  <a:lnTo>
                    <a:pt x="437" y="218"/>
                  </a:lnTo>
                  <a:lnTo>
                    <a:pt x="436" y="196"/>
                  </a:lnTo>
                  <a:lnTo>
                    <a:pt x="432" y="175"/>
                  </a:lnTo>
                  <a:lnTo>
                    <a:pt x="428" y="154"/>
                  </a:lnTo>
                  <a:lnTo>
                    <a:pt x="419" y="134"/>
                  </a:lnTo>
                  <a:lnTo>
                    <a:pt x="410" y="115"/>
                  </a:lnTo>
                  <a:lnTo>
                    <a:pt x="399" y="97"/>
                  </a:lnTo>
                  <a:lnTo>
                    <a:pt x="387" y="80"/>
                  </a:lnTo>
                  <a:lnTo>
                    <a:pt x="373" y="64"/>
                  </a:lnTo>
                  <a:lnTo>
                    <a:pt x="357" y="50"/>
                  </a:lnTo>
                  <a:lnTo>
                    <a:pt x="341" y="37"/>
                  </a:lnTo>
                  <a:lnTo>
                    <a:pt x="322" y="27"/>
                  </a:lnTo>
                  <a:lnTo>
                    <a:pt x="304" y="18"/>
                  </a:lnTo>
                  <a:lnTo>
                    <a:pt x="284" y="11"/>
                  </a:lnTo>
                  <a:lnTo>
                    <a:pt x="263" y="5"/>
                  </a:lnTo>
                  <a:lnTo>
                    <a:pt x="241" y="1"/>
                  </a:lnTo>
                  <a:lnTo>
                    <a:pt x="219" y="0"/>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9" name="Freeform 8">
              <a:extLst>
                <a:ext uri="{FF2B5EF4-FFF2-40B4-BE49-F238E27FC236}">
                  <a16:creationId xmlns:a16="http://schemas.microsoft.com/office/drawing/2014/main" id="{8F4C2298-3B5C-475E-B446-530B8C0BD334}"/>
                </a:ext>
              </a:extLst>
            </p:cNvPr>
            <p:cNvSpPr>
              <a:spLocks noEditPoints="1"/>
            </p:cNvSpPr>
            <p:nvPr/>
          </p:nvSpPr>
          <p:spPr bwMode="auto">
            <a:xfrm>
              <a:off x="5491163" y="3465513"/>
              <a:ext cx="728662" cy="417512"/>
            </a:xfrm>
            <a:custGeom>
              <a:avLst/>
              <a:gdLst>
                <a:gd name="T0" fmla="*/ 1377 w 1377"/>
                <a:gd name="T1" fmla="*/ 0 h 789"/>
                <a:gd name="T2" fmla="*/ 246 w 1377"/>
                <a:gd name="T3" fmla="*/ 582 h 789"/>
                <a:gd name="T4" fmla="*/ 211 w 1377"/>
                <a:gd name="T5" fmla="*/ 559 h 789"/>
                <a:gd name="T6" fmla="*/ 202 w 1377"/>
                <a:gd name="T7" fmla="*/ 529 h 789"/>
                <a:gd name="T8" fmla="*/ 218 w 1377"/>
                <a:gd name="T9" fmla="*/ 489 h 789"/>
                <a:gd name="T10" fmla="*/ 256 w 1377"/>
                <a:gd name="T11" fmla="*/ 474 h 789"/>
                <a:gd name="T12" fmla="*/ 288 w 1377"/>
                <a:gd name="T13" fmla="*/ 483 h 789"/>
                <a:gd name="T14" fmla="*/ 311 w 1377"/>
                <a:gd name="T15" fmla="*/ 517 h 789"/>
                <a:gd name="T16" fmla="*/ 308 w 1377"/>
                <a:gd name="T17" fmla="*/ 550 h 789"/>
                <a:gd name="T18" fmla="*/ 279 w 1377"/>
                <a:gd name="T19" fmla="*/ 579 h 789"/>
                <a:gd name="T20" fmla="*/ 475 w 1377"/>
                <a:gd name="T21" fmla="*/ 584 h 789"/>
                <a:gd name="T22" fmla="*/ 444 w 1377"/>
                <a:gd name="T23" fmla="*/ 574 h 789"/>
                <a:gd name="T24" fmla="*/ 421 w 1377"/>
                <a:gd name="T25" fmla="*/ 539 h 789"/>
                <a:gd name="T26" fmla="*/ 425 w 1377"/>
                <a:gd name="T27" fmla="*/ 506 h 789"/>
                <a:gd name="T28" fmla="*/ 454 w 1377"/>
                <a:gd name="T29" fmla="*/ 477 h 789"/>
                <a:gd name="T30" fmla="*/ 486 w 1377"/>
                <a:gd name="T31" fmla="*/ 475 h 789"/>
                <a:gd name="T32" fmla="*/ 520 w 1377"/>
                <a:gd name="T33" fmla="*/ 497 h 789"/>
                <a:gd name="T34" fmla="*/ 530 w 1377"/>
                <a:gd name="T35" fmla="*/ 529 h 789"/>
                <a:gd name="T36" fmla="*/ 514 w 1377"/>
                <a:gd name="T37" fmla="*/ 567 h 789"/>
                <a:gd name="T38" fmla="*/ 475 w 1377"/>
                <a:gd name="T39" fmla="*/ 584 h 789"/>
                <a:gd name="T40" fmla="*/ 288 w 1377"/>
                <a:gd name="T41" fmla="*/ 324 h 789"/>
                <a:gd name="T42" fmla="*/ 282 w 1377"/>
                <a:gd name="T43" fmla="*/ 307 h 789"/>
                <a:gd name="T44" fmla="*/ 263 w 1377"/>
                <a:gd name="T45" fmla="*/ 294 h 789"/>
                <a:gd name="T46" fmla="*/ 245 w 1377"/>
                <a:gd name="T47" fmla="*/ 296 h 789"/>
                <a:gd name="T48" fmla="*/ 228 w 1377"/>
                <a:gd name="T49" fmla="*/ 313 h 789"/>
                <a:gd name="T50" fmla="*/ 196 w 1377"/>
                <a:gd name="T51" fmla="*/ 361 h 789"/>
                <a:gd name="T52" fmla="*/ 175 w 1377"/>
                <a:gd name="T53" fmla="*/ 358 h 789"/>
                <a:gd name="T54" fmla="*/ 137 w 1377"/>
                <a:gd name="T55" fmla="*/ 329 h 789"/>
                <a:gd name="T56" fmla="*/ 126 w 1377"/>
                <a:gd name="T57" fmla="*/ 298 h 789"/>
                <a:gd name="T58" fmla="*/ 126 w 1377"/>
                <a:gd name="T59" fmla="*/ 275 h 789"/>
                <a:gd name="T60" fmla="*/ 145 w 1377"/>
                <a:gd name="T61" fmla="*/ 239 h 789"/>
                <a:gd name="T62" fmla="*/ 182 w 1377"/>
                <a:gd name="T63" fmla="*/ 219 h 789"/>
                <a:gd name="T64" fmla="*/ 542 w 1377"/>
                <a:gd name="T65" fmla="*/ 218 h 789"/>
                <a:gd name="T66" fmla="*/ 570 w 1377"/>
                <a:gd name="T67" fmla="*/ 224 h 789"/>
                <a:gd name="T68" fmla="*/ 609 w 1377"/>
                <a:gd name="T69" fmla="*/ 261 h 789"/>
                <a:gd name="T70" fmla="*/ 614 w 1377"/>
                <a:gd name="T71" fmla="*/ 289 h 789"/>
                <a:gd name="T72" fmla="*/ 611 w 1377"/>
                <a:gd name="T73" fmla="*/ 310 h 789"/>
                <a:gd name="T74" fmla="*/ 582 w 1377"/>
                <a:gd name="T75" fmla="*/ 349 h 789"/>
                <a:gd name="T76" fmla="*/ 549 w 1377"/>
                <a:gd name="T77" fmla="*/ 361 h 789"/>
                <a:gd name="T78" fmla="*/ 989 w 1377"/>
                <a:gd name="T79" fmla="*/ 655 h 789"/>
                <a:gd name="T80" fmla="*/ 888 w 1377"/>
                <a:gd name="T81" fmla="*/ 634 h 789"/>
                <a:gd name="T82" fmla="*/ 805 w 1377"/>
                <a:gd name="T83" fmla="*/ 578 h 789"/>
                <a:gd name="T84" fmla="*/ 749 w 1377"/>
                <a:gd name="T85" fmla="*/ 496 h 789"/>
                <a:gd name="T86" fmla="*/ 729 w 1377"/>
                <a:gd name="T87" fmla="*/ 394 h 789"/>
                <a:gd name="T88" fmla="*/ 741 w 1377"/>
                <a:gd name="T89" fmla="*/ 317 h 789"/>
                <a:gd name="T90" fmla="*/ 789 w 1377"/>
                <a:gd name="T91" fmla="*/ 230 h 789"/>
                <a:gd name="T92" fmla="*/ 865 w 1377"/>
                <a:gd name="T93" fmla="*/ 167 h 789"/>
                <a:gd name="T94" fmla="*/ 962 w 1377"/>
                <a:gd name="T95" fmla="*/ 136 h 789"/>
                <a:gd name="T96" fmla="*/ 1041 w 1377"/>
                <a:gd name="T97" fmla="*/ 141 h 789"/>
                <a:gd name="T98" fmla="*/ 1133 w 1377"/>
                <a:gd name="T99" fmla="*/ 180 h 789"/>
                <a:gd name="T100" fmla="*/ 1203 w 1377"/>
                <a:gd name="T101" fmla="*/ 250 h 789"/>
                <a:gd name="T102" fmla="*/ 1243 w 1377"/>
                <a:gd name="T103" fmla="*/ 343 h 789"/>
                <a:gd name="T104" fmla="*/ 1247 w 1377"/>
                <a:gd name="T105" fmla="*/ 421 h 789"/>
                <a:gd name="T106" fmla="*/ 1216 w 1377"/>
                <a:gd name="T107" fmla="*/ 518 h 789"/>
                <a:gd name="T108" fmla="*/ 1153 w 1377"/>
                <a:gd name="T109" fmla="*/ 595 h 789"/>
                <a:gd name="T110" fmla="*/ 1066 w 1377"/>
                <a:gd name="T111" fmla="*/ 643 h 789"/>
                <a:gd name="T112" fmla="*/ 989 w 1377"/>
                <a:gd name="T113" fmla="*/ 655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7" h="789">
                  <a:moveTo>
                    <a:pt x="0" y="0"/>
                  </a:moveTo>
                  <a:lnTo>
                    <a:pt x="0" y="789"/>
                  </a:lnTo>
                  <a:lnTo>
                    <a:pt x="1377" y="789"/>
                  </a:lnTo>
                  <a:lnTo>
                    <a:pt x="1377" y="0"/>
                  </a:lnTo>
                  <a:lnTo>
                    <a:pt x="0" y="0"/>
                  </a:lnTo>
                  <a:close/>
                  <a:moveTo>
                    <a:pt x="256" y="584"/>
                  </a:moveTo>
                  <a:lnTo>
                    <a:pt x="256" y="584"/>
                  </a:lnTo>
                  <a:lnTo>
                    <a:pt x="246" y="582"/>
                  </a:lnTo>
                  <a:lnTo>
                    <a:pt x="235" y="579"/>
                  </a:lnTo>
                  <a:lnTo>
                    <a:pt x="226" y="574"/>
                  </a:lnTo>
                  <a:lnTo>
                    <a:pt x="218" y="567"/>
                  </a:lnTo>
                  <a:lnTo>
                    <a:pt x="211" y="559"/>
                  </a:lnTo>
                  <a:lnTo>
                    <a:pt x="206" y="550"/>
                  </a:lnTo>
                  <a:lnTo>
                    <a:pt x="203" y="539"/>
                  </a:lnTo>
                  <a:lnTo>
                    <a:pt x="202" y="529"/>
                  </a:lnTo>
                  <a:lnTo>
                    <a:pt x="202" y="529"/>
                  </a:lnTo>
                  <a:lnTo>
                    <a:pt x="203" y="517"/>
                  </a:lnTo>
                  <a:lnTo>
                    <a:pt x="206" y="506"/>
                  </a:lnTo>
                  <a:lnTo>
                    <a:pt x="211" y="497"/>
                  </a:lnTo>
                  <a:lnTo>
                    <a:pt x="218" y="489"/>
                  </a:lnTo>
                  <a:lnTo>
                    <a:pt x="226" y="483"/>
                  </a:lnTo>
                  <a:lnTo>
                    <a:pt x="235" y="477"/>
                  </a:lnTo>
                  <a:lnTo>
                    <a:pt x="246" y="475"/>
                  </a:lnTo>
                  <a:lnTo>
                    <a:pt x="256" y="474"/>
                  </a:lnTo>
                  <a:lnTo>
                    <a:pt x="256" y="474"/>
                  </a:lnTo>
                  <a:lnTo>
                    <a:pt x="268" y="475"/>
                  </a:lnTo>
                  <a:lnTo>
                    <a:pt x="279" y="477"/>
                  </a:lnTo>
                  <a:lnTo>
                    <a:pt x="288" y="483"/>
                  </a:lnTo>
                  <a:lnTo>
                    <a:pt x="296" y="489"/>
                  </a:lnTo>
                  <a:lnTo>
                    <a:pt x="302" y="497"/>
                  </a:lnTo>
                  <a:lnTo>
                    <a:pt x="308" y="506"/>
                  </a:lnTo>
                  <a:lnTo>
                    <a:pt x="311" y="517"/>
                  </a:lnTo>
                  <a:lnTo>
                    <a:pt x="311" y="529"/>
                  </a:lnTo>
                  <a:lnTo>
                    <a:pt x="311" y="529"/>
                  </a:lnTo>
                  <a:lnTo>
                    <a:pt x="311" y="539"/>
                  </a:lnTo>
                  <a:lnTo>
                    <a:pt x="308" y="550"/>
                  </a:lnTo>
                  <a:lnTo>
                    <a:pt x="302" y="559"/>
                  </a:lnTo>
                  <a:lnTo>
                    <a:pt x="296" y="567"/>
                  </a:lnTo>
                  <a:lnTo>
                    <a:pt x="288" y="574"/>
                  </a:lnTo>
                  <a:lnTo>
                    <a:pt x="279" y="579"/>
                  </a:lnTo>
                  <a:lnTo>
                    <a:pt x="268" y="582"/>
                  </a:lnTo>
                  <a:lnTo>
                    <a:pt x="256" y="584"/>
                  </a:lnTo>
                  <a:lnTo>
                    <a:pt x="256" y="584"/>
                  </a:lnTo>
                  <a:close/>
                  <a:moveTo>
                    <a:pt x="475" y="584"/>
                  </a:moveTo>
                  <a:lnTo>
                    <a:pt x="475" y="584"/>
                  </a:lnTo>
                  <a:lnTo>
                    <a:pt x="464" y="582"/>
                  </a:lnTo>
                  <a:lnTo>
                    <a:pt x="454" y="579"/>
                  </a:lnTo>
                  <a:lnTo>
                    <a:pt x="444" y="574"/>
                  </a:lnTo>
                  <a:lnTo>
                    <a:pt x="436" y="567"/>
                  </a:lnTo>
                  <a:lnTo>
                    <a:pt x="429" y="559"/>
                  </a:lnTo>
                  <a:lnTo>
                    <a:pt x="425" y="550"/>
                  </a:lnTo>
                  <a:lnTo>
                    <a:pt x="421" y="539"/>
                  </a:lnTo>
                  <a:lnTo>
                    <a:pt x="420" y="529"/>
                  </a:lnTo>
                  <a:lnTo>
                    <a:pt x="420" y="529"/>
                  </a:lnTo>
                  <a:lnTo>
                    <a:pt x="421" y="517"/>
                  </a:lnTo>
                  <a:lnTo>
                    <a:pt x="425" y="506"/>
                  </a:lnTo>
                  <a:lnTo>
                    <a:pt x="429" y="497"/>
                  </a:lnTo>
                  <a:lnTo>
                    <a:pt x="436" y="489"/>
                  </a:lnTo>
                  <a:lnTo>
                    <a:pt x="444" y="483"/>
                  </a:lnTo>
                  <a:lnTo>
                    <a:pt x="454" y="477"/>
                  </a:lnTo>
                  <a:lnTo>
                    <a:pt x="464" y="475"/>
                  </a:lnTo>
                  <a:lnTo>
                    <a:pt x="475" y="474"/>
                  </a:lnTo>
                  <a:lnTo>
                    <a:pt x="475" y="474"/>
                  </a:lnTo>
                  <a:lnTo>
                    <a:pt x="486" y="475"/>
                  </a:lnTo>
                  <a:lnTo>
                    <a:pt x="497" y="477"/>
                  </a:lnTo>
                  <a:lnTo>
                    <a:pt x="506" y="483"/>
                  </a:lnTo>
                  <a:lnTo>
                    <a:pt x="514" y="489"/>
                  </a:lnTo>
                  <a:lnTo>
                    <a:pt x="520" y="497"/>
                  </a:lnTo>
                  <a:lnTo>
                    <a:pt x="526" y="506"/>
                  </a:lnTo>
                  <a:lnTo>
                    <a:pt x="530" y="517"/>
                  </a:lnTo>
                  <a:lnTo>
                    <a:pt x="530" y="529"/>
                  </a:lnTo>
                  <a:lnTo>
                    <a:pt x="530" y="529"/>
                  </a:lnTo>
                  <a:lnTo>
                    <a:pt x="530" y="539"/>
                  </a:lnTo>
                  <a:lnTo>
                    <a:pt x="526" y="550"/>
                  </a:lnTo>
                  <a:lnTo>
                    <a:pt x="520" y="559"/>
                  </a:lnTo>
                  <a:lnTo>
                    <a:pt x="514" y="567"/>
                  </a:lnTo>
                  <a:lnTo>
                    <a:pt x="506" y="574"/>
                  </a:lnTo>
                  <a:lnTo>
                    <a:pt x="497" y="579"/>
                  </a:lnTo>
                  <a:lnTo>
                    <a:pt x="486" y="582"/>
                  </a:lnTo>
                  <a:lnTo>
                    <a:pt x="475" y="584"/>
                  </a:lnTo>
                  <a:lnTo>
                    <a:pt x="475" y="584"/>
                  </a:lnTo>
                  <a:close/>
                  <a:moveTo>
                    <a:pt x="542" y="361"/>
                  </a:moveTo>
                  <a:lnTo>
                    <a:pt x="288" y="361"/>
                  </a:lnTo>
                  <a:lnTo>
                    <a:pt x="288" y="324"/>
                  </a:lnTo>
                  <a:lnTo>
                    <a:pt x="288" y="324"/>
                  </a:lnTo>
                  <a:lnTo>
                    <a:pt x="287" y="319"/>
                  </a:lnTo>
                  <a:lnTo>
                    <a:pt x="286" y="313"/>
                  </a:lnTo>
                  <a:lnTo>
                    <a:pt x="282" y="307"/>
                  </a:lnTo>
                  <a:lnTo>
                    <a:pt x="279" y="302"/>
                  </a:lnTo>
                  <a:lnTo>
                    <a:pt x="274" y="299"/>
                  </a:lnTo>
                  <a:lnTo>
                    <a:pt x="269" y="296"/>
                  </a:lnTo>
                  <a:lnTo>
                    <a:pt x="263" y="294"/>
                  </a:lnTo>
                  <a:lnTo>
                    <a:pt x="256" y="294"/>
                  </a:lnTo>
                  <a:lnTo>
                    <a:pt x="256" y="294"/>
                  </a:lnTo>
                  <a:lnTo>
                    <a:pt x="251" y="294"/>
                  </a:lnTo>
                  <a:lnTo>
                    <a:pt x="245" y="296"/>
                  </a:lnTo>
                  <a:lnTo>
                    <a:pt x="239" y="299"/>
                  </a:lnTo>
                  <a:lnTo>
                    <a:pt x="234" y="302"/>
                  </a:lnTo>
                  <a:lnTo>
                    <a:pt x="231" y="307"/>
                  </a:lnTo>
                  <a:lnTo>
                    <a:pt x="228" y="313"/>
                  </a:lnTo>
                  <a:lnTo>
                    <a:pt x="226" y="319"/>
                  </a:lnTo>
                  <a:lnTo>
                    <a:pt x="226" y="324"/>
                  </a:lnTo>
                  <a:lnTo>
                    <a:pt x="226" y="361"/>
                  </a:lnTo>
                  <a:lnTo>
                    <a:pt x="196" y="361"/>
                  </a:lnTo>
                  <a:lnTo>
                    <a:pt x="196" y="361"/>
                  </a:lnTo>
                  <a:lnTo>
                    <a:pt x="189" y="361"/>
                  </a:lnTo>
                  <a:lnTo>
                    <a:pt x="182" y="359"/>
                  </a:lnTo>
                  <a:lnTo>
                    <a:pt x="175" y="358"/>
                  </a:lnTo>
                  <a:lnTo>
                    <a:pt x="169" y="356"/>
                  </a:lnTo>
                  <a:lnTo>
                    <a:pt x="156" y="349"/>
                  </a:lnTo>
                  <a:lnTo>
                    <a:pt x="145" y="341"/>
                  </a:lnTo>
                  <a:lnTo>
                    <a:pt x="137" y="329"/>
                  </a:lnTo>
                  <a:lnTo>
                    <a:pt x="130" y="317"/>
                  </a:lnTo>
                  <a:lnTo>
                    <a:pt x="128" y="310"/>
                  </a:lnTo>
                  <a:lnTo>
                    <a:pt x="126" y="305"/>
                  </a:lnTo>
                  <a:lnTo>
                    <a:pt x="126" y="298"/>
                  </a:lnTo>
                  <a:lnTo>
                    <a:pt x="124" y="289"/>
                  </a:lnTo>
                  <a:lnTo>
                    <a:pt x="124" y="289"/>
                  </a:lnTo>
                  <a:lnTo>
                    <a:pt x="126" y="282"/>
                  </a:lnTo>
                  <a:lnTo>
                    <a:pt x="126" y="275"/>
                  </a:lnTo>
                  <a:lnTo>
                    <a:pt x="128" y="268"/>
                  </a:lnTo>
                  <a:lnTo>
                    <a:pt x="130" y="261"/>
                  </a:lnTo>
                  <a:lnTo>
                    <a:pt x="137" y="250"/>
                  </a:lnTo>
                  <a:lnTo>
                    <a:pt x="145" y="239"/>
                  </a:lnTo>
                  <a:lnTo>
                    <a:pt x="156" y="230"/>
                  </a:lnTo>
                  <a:lnTo>
                    <a:pt x="169" y="224"/>
                  </a:lnTo>
                  <a:lnTo>
                    <a:pt x="175" y="222"/>
                  </a:lnTo>
                  <a:lnTo>
                    <a:pt x="182" y="219"/>
                  </a:lnTo>
                  <a:lnTo>
                    <a:pt x="189" y="218"/>
                  </a:lnTo>
                  <a:lnTo>
                    <a:pt x="196" y="218"/>
                  </a:lnTo>
                  <a:lnTo>
                    <a:pt x="542" y="218"/>
                  </a:lnTo>
                  <a:lnTo>
                    <a:pt x="542" y="218"/>
                  </a:lnTo>
                  <a:lnTo>
                    <a:pt x="549" y="218"/>
                  </a:lnTo>
                  <a:lnTo>
                    <a:pt x="556" y="219"/>
                  </a:lnTo>
                  <a:lnTo>
                    <a:pt x="563" y="222"/>
                  </a:lnTo>
                  <a:lnTo>
                    <a:pt x="570" y="224"/>
                  </a:lnTo>
                  <a:lnTo>
                    <a:pt x="582" y="230"/>
                  </a:lnTo>
                  <a:lnTo>
                    <a:pt x="593" y="239"/>
                  </a:lnTo>
                  <a:lnTo>
                    <a:pt x="602" y="250"/>
                  </a:lnTo>
                  <a:lnTo>
                    <a:pt x="609" y="261"/>
                  </a:lnTo>
                  <a:lnTo>
                    <a:pt x="611" y="268"/>
                  </a:lnTo>
                  <a:lnTo>
                    <a:pt x="613" y="275"/>
                  </a:lnTo>
                  <a:lnTo>
                    <a:pt x="614" y="282"/>
                  </a:lnTo>
                  <a:lnTo>
                    <a:pt x="614" y="289"/>
                  </a:lnTo>
                  <a:lnTo>
                    <a:pt x="614" y="289"/>
                  </a:lnTo>
                  <a:lnTo>
                    <a:pt x="614" y="298"/>
                  </a:lnTo>
                  <a:lnTo>
                    <a:pt x="613" y="305"/>
                  </a:lnTo>
                  <a:lnTo>
                    <a:pt x="611" y="310"/>
                  </a:lnTo>
                  <a:lnTo>
                    <a:pt x="609" y="317"/>
                  </a:lnTo>
                  <a:lnTo>
                    <a:pt x="602" y="329"/>
                  </a:lnTo>
                  <a:lnTo>
                    <a:pt x="593" y="341"/>
                  </a:lnTo>
                  <a:lnTo>
                    <a:pt x="582" y="349"/>
                  </a:lnTo>
                  <a:lnTo>
                    <a:pt x="570" y="356"/>
                  </a:lnTo>
                  <a:lnTo>
                    <a:pt x="563" y="358"/>
                  </a:lnTo>
                  <a:lnTo>
                    <a:pt x="556" y="359"/>
                  </a:lnTo>
                  <a:lnTo>
                    <a:pt x="549" y="361"/>
                  </a:lnTo>
                  <a:lnTo>
                    <a:pt x="542" y="361"/>
                  </a:lnTo>
                  <a:lnTo>
                    <a:pt x="542" y="361"/>
                  </a:lnTo>
                  <a:close/>
                  <a:moveTo>
                    <a:pt x="989" y="655"/>
                  </a:moveTo>
                  <a:lnTo>
                    <a:pt x="989" y="655"/>
                  </a:lnTo>
                  <a:lnTo>
                    <a:pt x="962" y="652"/>
                  </a:lnTo>
                  <a:lnTo>
                    <a:pt x="936" y="649"/>
                  </a:lnTo>
                  <a:lnTo>
                    <a:pt x="911" y="643"/>
                  </a:lnTo>
                  <a:lnTo>
                    <a:pt x="888" y="634"/>
                  </a:lnTo>
                  <a:lnTo>
                    <a:pt x="865" y="623"/>
                  </a:lnTo>
                  <a:lnTo>
                    <a:pt x="844" y="610"/>
                  </a:lnTo>
                  <a:lnTo>
                    <a:pt x="824" y="595"/>
                  </a:lnTo>
                  <a:lnTo>
                    <a:pt x="805" y="578"/>
                  </a:lnTo>
                  <a:lnTo>
                    <a:pt x="789" y="560"/>
                  </a:lnTo>
                  <a:lnTo>
                    <a:pt x="774" y="540"/>
                  </a:lnTo>
                  <a:lnTo>
                    <a:pt x="761" y="518"/>
                  </a:lnTo>
                  <a:lnTo>
                    <a:pt x="749" y="496"/>
                  </a:lnTo>
                  <a:lnTo>
                    <a:pt x="741" y="471"/>
                  </a:lnTo>
                  <a:lnTo>
                    <a:pt x="734" y="447"/>
                  </a:lnTo>
                  <a:lnTo>
                    <a:pt x="730" y="421"/>
                  </a:lnTo>
                  <a:lnTo>
                    <a:pt x="729" y="394"/>
                  </a:lnTo>
                  <a:lnTo>
                    <a:pt x="729" y="394"/>
                  </a:lnTo>
                  <a:lnTo>
                    <a:pt x="730" y="369"/>
                  </a:lnTo>
                  <a:lnTo>
                    <a:pt x="734" y="343"/>
                  </a:lnTo>
                  <a:lnTo>
                    <a:pt x="741" y="317"/>
                  </a:lnTo>
                  <a:lnTo>
                    <a:pt x="749" y="294"/>
                  </a:lnTo>
                  <a:lnTo>
                    <a:pt x="761" y="272"/>
                  </a:lnTo>
                  <a:lnTo>
                    <a:pt x="774" y="250"/>
                  </a:lnTo>
                  <a:lnTo>
                    <a:pt x="789" y="230"/>
                  </a:lnTo>
                  <a:lnTo>
                    <a:pt x="805" y="211"/>
                  </a:lnTo>
                  <a:lnTo>
                    <a:pt x="824" y="195"/>
                  </a:lnTo>
                  <a:lnTo>
                    <a:pt x="844" y="180"/>
                  </a:lnTo>
                  <a:lnTo>
                    <a:pt x="865" y="167"/>
                  </a:lnTo>
                  <a:lnTo>
                    <a:pt x="888" y="156"/>
                  </a:lnTo>
                  <a:lnTo>
                    <a:pt x="911" y="147"/>
                  </a:lnTo>
                  <a:lnTo>
                    <a:pt x="936" y="141"/>
                  </a:lnTo>
                  <a:lnTo>
                    <a:pt x="962" y="136"/>
                  </a:lnTo>
                  <a:lnTo>
                    <a:pt x="989" y="135"/>
                  </a:lnTo>
                  <a:lnTo>
                    <a:pt x="989" y="135"/>
                  </a:lnTo>
                  <a:lnTo>
                    <a:pt x="1015" y="136"/>
                  </a:lnTo>
                  <a:lnTo>
                    <a:pt x="1041" y="141"/>
                  </a:lnTo>
                  <a:lnTo>
                    <a:pt x="1066" y="147"/>
                  </a:lnTo>
                  <a:lnTo>
                    <a:pt x="1089" y="156"/>
                  </a:lnTo>
                  <a:lnTo>
                    <a:pt x="1112" y="167"/>
                  </a:lnTo>
                  <a:lnTo>
                    <a:pt x="1133" y="180"/>
                  </a:lnTo>
                  <a:lnTo>
                    <a:pt x="1153" y="195"/>
                  </a:lnTo>
                  <a:lnTo>
                    <a:pt x="1172" y="211"/>
                  </a:lnTo>
                  <a:lnTo>
                    <a:pt x="1188" y="230"/>
                  </a:lnTo>
                  <a:lnTo>
                    <a:pt x="1203" y="250"/>
                  </a:lnTo>
                  <a:lnTo>
                    <a:pt x="1216" y="272"/>
                  </a:lnTo>
                  <a:lnTo>
                    <a:pt x="1228" y="294"/>
                  </a:lnTo>
                  <a:lnTo>
                    <a:pt x="1236" y="317"/>
                  </a:lnTo>
                  <a:lnTo>
                    <a:pt x="1243" y="343"/>
                  </a:lnTo>
                  <a:lnTo>
                    <a:pt x="1247" y="369"/>
                  </a:lnTo>
                  <a:lnTo>
                    <a:pt x="1248" y="394"/>
                  </a:lnTo>
                  <a:lnTo>
                    <a:pt x="1248" y="394"/>
                  </a:lnTo>
                  <a:lnTo>
                    <a:pt x="1247" y="421"/>
                  </a:lnTo>
                  <a:lnTo>
                    <a:pt x="1243" y="447"/>
                  </a:lnTo>
                  <a:lnTo>
                    <a:pt x="1236" y="471"/>
                  </a:lnTo>
                  <a:lnTo>
                    <a:pt x="1228" y="496"/>
                  </a:lnTo>
                  <a:lnTo>
                    <a:pt x="1216" y="518"/>
                  </a:lnTo>
                  <a:lnTo>
                    <a:pt x="1203" y="540"/>
                  </a:lnTo>
                  <a:lnTo>
                    <a:pt x="1188" y="560"/>
                  </a:lnTo>
                  <a:lnTo>
                    <a:pt x="1172" y="578"/>
                  </a:lnTo>
                  <a:lnTo>
                    <a:pt x="1153" y="595"/>
                  </a:lnTo>
                  <a:lnTo>
                    <a:pt x="1133" y="610"/>
                  </a:lnTo>
                  <a:lnTo>
                    <a:pt x="1112" y="623"/>
                  </a:lnTo>
                  <a:lnTo>
                    <a:pt x="1089" y="634"/>
                  </a:lnTo>
                  <a:lnTo>
                    <a:pt x="1066" y="643"/>
                  </a:lnTo>
                  <a:lnTo>
                    <a:pt x="1041" y="649"/>
                  </a:lnTo>
                  <a:lnTo>
                    <a:pt x="1015" y="652"/>
                  </a:lnTo>
                  <a:lnTo>
                    <a:pt x="989" y="655"/>
                  </a:lnTo>
                  <a:lnTo>
                    <a:pt x="989" y="6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50" name="Grupa 149">
            <a:extLst>
              <a:ext uri="{FF2B5EF4-FFF2-40B4-BE49-F238E27FC236}">
                <a16:creationId xmlns:a16="http://schemas.microsoft.com/office/drawing/2014/main" id="{A5CA1478-9460-4856-973D-BC0CC8136042}"/>
              </a:ext>
            </a:extLst>
          </p:cNvPr>
          <p:cNvGrpSpPr>
            <a:grpSpLocks noChangeAspect="1"/>
          </p:cNvGrpSpPr>
          <p:nvPr/>
        </p:nvGrpSpPr>
        <p:grpSpPr>
          <a:xfrm>
            <a:off x="6423620" y="3262841"/>
            <a:ext cx="244492" cy="244492"/>
            <a:chOff x="5697538" y="1412875"/>
            <a:chExt cx="688975" cy="688975"/>
          </a:xfrm>
          <a:solidFill>
            <a:srgbClr val="CDCDCD"/>
          </a:solidFill>
        </p:grpSpPr>
        <p:sp>
          <p:nvSpPr>
            <p:cNvPr id="151" name="Freeform 48">
              <a:extLst>
                <a:ext uri="{FF2B5EF4-FFF2-40B4-BE49-F238E27FC236}">
                  <a16:creationId xmlns:a16="http://schemas.microsoft.com/office/drawing/2014/main" id="{3CA49C10-02B9-41C7-A1A9-99B789F74649}"/>
                </a:ext>
              </a:extLst>
            </p:cNvPr>
            <p:cNvSpPr>
              <a:spLocks noChangeAspect="1" noEditPoints="1"/>
            </p:cNvSpPr>
            <p:nvPr/>
          </p:nvSpPr>
          <p:spPr bwMode="auto">
            <a:xfrm>
              <a:off x="5697538" y="1412875"/>
              <a:ext cx="688975" cy="688975"/>
            </a:xfrm>
            <a:custGeom>
              <a:avLst/>
              <a:gdLst>
                <a:gd name="T0" fmla="*/ 728 w 1301"/>
                <a:gd name="T1" fmla="*/ 6 h 1302"/>
                <a:gd name="T2" fmla="*/ 610 w 1301"/>
                <a:gd name="T3" fmla="*/ 39 h 1302"/>
                <a:gd name="T4" fmla="*/ 506 w 1301"/>
                <a:gd name="T5" fmla="*/ 99 h 1302"/>
                <a:gd name="T6" fmla="*/ 420 w 1301"/>
                <a:gd name="T7" fmla="*/ 181 h 1302"/>
                <a:gd name="T8" fmla="*/ 355 w 1301"/>
                <a:gd name="T9" fmla="*/ 282 h 1302"/>
                <a:gd name="T10" fmla="*/ 316 w 1301"/>
                <a:gd name="T11" fmla="*/ 397 h 1302"/>
                <a:gd name="T12" fmla="*/ 306 w 1301"/>
                <a:gd name="T13" fmla="*/ 498 h 1302"/>
                <a:gd name="T14" fmla="*/ 319 w 1301"/>
                <a:gd name="T15" fmla="*/ 611 h 1302"/>
                <a:gd name="T16" fmla="*/ 356 w 1301"/>
                <a:gd name="T17" fmla="*/ 714 h 1302"/>
                <a:gd name="T18" fmla="*/ 414 w 1301"/>
                <a:gd name="T19" fmla="*/ 805 h 1302"/>
                <a:gd name="T20" fmla="*/ 436 w 1301"/>
                <a:gd name="T21" fmla="*/ 839 h 1302"/>
                <a:gd name="T22" fmla="*/ 429 w 1301"/>
                <a:gd name="T23" fmla="*/ 860 h 1302"/>
                <a:gd name="T24" fmla="*/ 406 w 1301"/>
                <a:gd name="T25" fmla="*/ 865 h 1302"/>
                <a:gd name="T26" fmla="*/ 376 w 1301"/>
                <a:gd name="T27" fmla="*/ 843 h 1302"/>
                <a:gd name="T28" fmla="*/ 15 w 1301"/>
                <a:gd name="T29" fmla="*/ 1130 h 1302"/>
                <a:gd name="T30" fmla="*/ 1 w 1301"/>
                <a:gd name="T31" fmla="*/ 1176 h 1302"/>
                <a:gd name="T32" fmla="*/ 99 w 1301"/>
                <a:gd name="T33" fmla="*/ 1287 h 1302"/>
                <a:gd name="T34" fmla="*/ 146 w 1301"/>
                <a:gd name="T35" fmla="*/ 1301 h 1302"/>
                <a:gd name="T36" fmla="*/ 520 w 1301"/>
                <a:gd name="T37" fmla="*/ 906 h 1302"/>
                <a:gd name="T38" fmla="*/ 688 w 1301"/>
                <a:gd name="T39" fmla="*/ 981 h 1302"/>
                <a:gd name="T40" fmla="*/ 804 w 1301"/>
                <a:gd name="T41" fmla="*/ 995 h 1302"/>
                <a:gd name="T42" fmla="*/ 904 w 1301"/>
                <a:gd name="T43" fmla="*/ 985 h 1302"/>
                <a:gd name="T44" fmla="*/ 1019 w 1301"/>
                <a:gd name="T45" fmla="*/ 946 h 1302"/>
                <a:gd name="T46" fmla="*/ 1120 w 1301"/>
                <a:gd name="T47" fmla="*/ 881 h 1302"/>
                <a:gd name="T48" fmla="*/ 1202 w 1301"/>
                <a:gd name="T49" fmla="*/ 795 h 1302"/>
                <a:gd name="T50" fmla="*/ 1262 w 1301"/>
                <a:gd name="T51" fmla="*/ 692 h 1302"/>
                <a:gd name="T52" fmla="*/ 1295 w 1301"/>
                <a:gd name="T53" fmla="*/ 573 h 1302"/>
                <a:gd name="T54" fmla="*/ 1300 w 1301"/>
                <a:gd name="T55" fmla="*/ 472 h 1302"/>
                <a:gd name="T56" fmla="*/ 1279 w 1301"/>
                <a:gd name="T57" fmla="*/ 350 h 1302"/>
                <a:gd name="T58" fmla="*/ 1229 w 1301"/>
                <a:gd name="T59" fmla="*/ 240 h 1302"/>
                <a:gd name="T60" fmla="*/ 1155 w 1301"/>
                <a:gd name="T61" fmla="*/ 146 h 1302"/>
                <a:gd name="T62" fmla="*/ 1061 w 1301"/>
                <a:gd name="T63" fmla="*/ 73 h 1302"/>
                <a:gd name="T64" fmla="*/ 952 w 1301"/>
                <a:gd name="T65" fmla="*/ 23 h 1302"/>
                <a:gd name="T66" fmla="*/ 829 w 1301"/>
                <a:gd name="T67" fmla="*/ 1 h 1302"/>
                <a:gd name="T68" fmla="*/ 783 w 1301"/>
                <a:gd name="T69" fmla="*/ 900 h 1302"/>
                <a:gd name="T70" fmla="*/ 683 w 1301"/>
                <a:gd name="T71" fmla="*/ 883 h 1302"/>
                <a:gd name="T72" fmla="*/ 595 w 1301"/>
                <a:gd name="T73" fmla="*/ 843 h 1302"/>
                <a:gd name="T74" fmla="*/ 519 w 1301"/>
                <a:gd name="T75" fmla="*/ 783 h 1302"/>
                <a:gd name="T76" fmla="*/ 459 w 1301"/>
                <a:gd name="T77" fmla="*/ 707 h 1302"/>
                <a:gd name="T78" fmla="*/ 419 w 1301"/>
                <a:gd name="T79" fmla="*/ 618 h 1302"/>
                <a:gd name="T80" fmla="*/ 401 w 1301"/>
                <a:gd name="T81" fmla="*/ 518 h 1302"/>
                <a:gd name="T82" fmla="*/ 405 w 1301"/>
                <a:gd name="T83" fmla="*/ 436 h 1302"/>
                <a:gd name="T84" fmla="*/ 433 w 1301"/>
                <a:gd name="T85" fmla="*/ 341 h 1302"/>
                <a:gd name="T86" fmla="*/ 481 w 1301"/>
                <a:gd name="T87" fmla="*/ 256 h 1302"/>
                <a:gd name="T88" fmla="*/ 547 w 1301"/>
                <a:gd name="T89" fmla="*/ 186 h 1302"/>
                <a:gd name="T90" fmla="*/ 628 w 1301"/>
                <a:gd name="T91" fmla="*/ 134 h 1302"/>
                <a:gd name="T92" fmla="*/ 722 w 1301"/>
                <a:gd name="T93" fmla="*/ 103 h 1302"/>
                <a:gd name="T94" fmla="*/ 804 w 1301"/>
                <a:gd name="T95" fmla="*/ 94 h 1302"/>
                <a:gd name="T96" fmla="*/ 904 w 1301"/>
                <a:gd name="T97" fmla="*/ 108 h 1302"/>
                <a:gd name="T98" fmla="*/ 997 w 1301"/>
                <a:gd name="T99" fmla="*/ 143 h 1302"/>
                <a:gd name="T100" fmla="*/ 1075 w 1301"/>
                <a:gd name="T101" fmla="*/ 199 h 1302"/>
                <a:gd name="T102" fmla="*/ 1138 w 1301"/>
                <a:gd name="T103" fmla="*/ 272 h 1302"/>
                <a:gd name="T104" fmla="*/ 1182 w 1301"/>
                <a:gd name="T105" fmla="*/ 358 h 1302"/>
                <a:gd name="T106" fmla="*/ 1205 w 1301"/>
                <a:gd name="T107" fmla="*/ 456 h 1302"/>
                <a:gd name="T108" fmla="*/ 1205 w 1301"/>
                <a:gd name="T109" fmla="*/ 539 h 1302"/>
                <a:gd name="T110" fmla="*/ 1182 w 1301"/>
                <a:gd name="T111" fmla="*/ 637 h 1302"/>
                <a:gd name="T112" fmla="*/ 1138 w 1301"/>
                <a:gd name="T113" fmla="*/ 723 h 1302"/>
                <a:gd name="T114" fmla="*/ 1075 w 1301"/>
                <a:gd name="T115" fmla="*/ 797 h 1302"/>
                <a:gd name="T116" fmla="*/ 997 w 1301"/>
                <a:gd name="T117" fmla="*/ 853 h 1302"/>
                <a:gd name="T118" fmla="*/ 904 w 1301"/>
                <a:gd name="T119" fmla="*/ 889 h 1302"/>
                <a:gd name="T120" fmla="*/ 804 w 1301"/>
                <a:gd name="T121" fmla="*/ 901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1" h="1302">
                  <a:moveTo>
                    <a:pt x="804" y="0"/>
                  </a:moveTo>
                  <a:lnTo>
                    <a:pt x="804" y="0"/>
                  </a:lnTo>
                  <a:lnTo>
                    <a:pt x="778" y="1"/>
                  </a:lnTo>
                  <a:lnTo>
                    <a:pt x="753" y="3"/>
                  </a:lnTo>
                  <a:lnTo>
                    <a:pt x="728" y="6"/>
                  </a:lnTo>
                  <a:lnTo>
                    <a:pt x="703" y="10"/>
                  </a:lnTo>
                  <a:lnTo>
                    <a:pt x="680" y="16"/>
                  </a:lnTo>
                  <a:lnTo>
                    <a:pt x="656" y="23"/>
                  </a:lnTo>
                  <a:lnTo>
                    <a:pt x="633" y="30"/>
                  </a:lnTo>
                  <a:lnTo>
                    <a:pt x="610" y="39"/>
                  </a:lnTo>
                  <a:lnTo>
                    <a:pt x="588" y="49"/>
                  </a:lnTo>
                  <a:lnTo>
                    <a:pt x="567" y="60"/>
                  </a:lnTo>
                  <a:lnTo>
                    <a:pt x="546" y="73"/>
                  </a:lnTo>
                  <a:lnTo>
                    <a:pt x="526" y="85"/>
                  </a:lnTo>
                  <a:lnTo>
                    <a:pt x="506" y="99"/>
                  </a:lnTo>
                  <a:lnTo>
                    <a:pt x="487" y="114"/>
                  </a:lnTo>
                  <a:lnTo>
                    <a:pt x="470" y="130"/>
                  </a:lnTo>
                  <a:lnTo>
                    <a:pt x="452" y="146"/>
                  </a:lnTo>
                  <a:lnTo>
                    <a:pt x="436" y="164"/>
                  </a:lnTo>
                  <a:lnTo>
                    <a:pt x="420" y="181"/>
                  </a:lnTo>
                  <a:lnTo>
                    <a:pt x="405" y="200"/>
                  </a:lnTo>
                  <a:lnTo>
                    <a:pt x="391" y="220"/>
                  </a:lnTo>
                  <a:lnTo>
                    <a:pt x="379" y="240"/>
                  </a:lnTo>
                  <a:lnTo>
                    <a:pt x="366" y="261"/>
                  </a:lnTo>
                  <a:lnTo>
                    <a:pt x="355" y="282"/>
                  </a:lnTo>
                  <a:lnTo>
                    <a:pt x="345" y="304"/>
                  </a:lnTo>
                  <a:lnTo>
                    <a:pt x="336" y="327"/>
                  </a:lnTo>
                  <a:lnTo>
                    <a:pt x="329" y="350"/>
                  </a:lnTo>
                  <a:lnTo>
                    <a:pt x="323" y="373"/>
                  </a:lnTo>
                  <a:lnTo>
                    <a:pt x="316" y="397"/>
                  </a:lnTo>
                  <a:lnTo>
                    <a:pt x="313" y="422"/>
                  </a:lnTo>
                  <a:lnTo>
                    <a:pt x="309" y="447"/>
                  </a:lnTo>
                  <a:lnTo>
                    <a:pt x="308" y="472"/>
                  </a:lnTo>
                  <a:lnTo>
                    <a:pt x="306" y="498"/>
                  </a:lnTo>
                  <a:lnTo>
                    <a:pt x="306" y="498"/>
                  </a:lnTo>
                  <a:lnTo>
                    <a:pt x="306" y="521"/>
                  </a:lnTo>
                  <a:lnTo>
                    <a:pt x="309" y="543"/>
                  </a:lnTo>
                  <a:lnTo>
                    <a:pt x="311" y="567"/>
                  </a:lnTo>
                  <a:lnTo>
                    <a:pt x="315" y="588"/>
                  </a:lnTo>
                  <a:lnTo>
                    <a:pt x="319" y="611"/>
                  </a:lnTo>
                  <a:lnTo>
                    <a:pt x="325" y="632"/>
                  </a:lnTo>
                  <a:lnTo>
                    <a:pt x="331" y="653"/>
                  </a:lnTo>
                  <a:lnTo>
                    <a:pt x="339" y="674"/>
                  </a:lnTo>
                  <a:lnTo>
                    <a:pt x="346" y="694"/>
                  </a:lnTo>
                  <a:lnTo>
                    <a:pt x="356" y="714"/>
                  </a:lnTo>
                  <a:lnTo>
                    <a:pt x="366" y="734"/>
                  </a:lnTo>
                  <a:lnTo>
                    <a:pt x="376" y="753"/>
                  </a:lnTo>
                  <a:lnTo>
                    <a:pt x="389" y="770"/>
                  </a:lnTo>
                  <a:lnTo>
                    <a:pt x="400" y="789"/>
                  </a:lnTo>
                  <a:lnTo>
                    <a:pt x="414" y="805"/>
                  </a:lnTo>
                  <a:lnTo>
                    <a:pt x="428" y="823"/>
                  </a:lnTo>
                  <a:lnTo>
                    <a:pt x="428" y="823"/>
                  </a:lnTo>
                  <a:lnTo>
                    <a:pt x="431" y="828"/>
                  </a:lnTo>
                  <a:lnTo>
                    <a:pt x="435" y="834"/>
                  </a:lnTo>
                  <a:lnTo>
                    <a:pt x="436" y="839"/>
                  </a:lnTo>
                  <a:lnTo>
                    <a:pt x="436" y="844"/>
                  </a:lnTo>
                  <a:lnTo>
                    <a:pt x="436" y="849"/>
                  </a:lnTo>
                  <a:lnTo>
                    <a:pt x="434" y="853"/>
                  </a:lnTo>
                  <a:lnTo>
                    <a:pt x="431" y="857"/>
                  </a:lnTo>
                  <a:lnTo>
                    <a:pt x="429" y="860"/>
                  </a:lnTo>
                  <a:lnTo>
                    <a:pt x="425" y="863"/>
                  </a:lnTo>
                  <a:lnTo>
                    <a:pt x="420" y="864"/>
                  </a:lnTo>
                  <a:lnTo>
                    <a:pt x="416" y="865"/>
                  </a:lnTo>
                  <a:lnTo>
                    <a:pt x="411" y="867"/>
                  </a:lnTo>
                  <a:lnTo>
                    <a:pt x="406" y="865"/>
                  </a:lnTo>
                  <a:lnTo>
                    <a:pt x="401" y="864"/>
                  </a:lnTo>
                  <a:lnTo>
                    <a:pt x="396" y="862"/>
                  </a:lnTo>
                  <a:lnTo>
                    <a:pt x="393" y="859"/>
                  </a:lnTo>
                  <a:lnTo>
                    <a:pt x="393" y="859"/>
                  </a:lnTo>
                  <a:lnTo>
                    <a:pt x="376" y="843"/>
                  </a:lnTo>
                  <a:lnTo>
                    <a:pt x="376" y="843"/>
                  </a:lnTo>
                  <a:lnTo>
                    <a:pt x="366" y="830"/>
                  </a:lnTo>
                  <a:lnTo>
                    <a:pt x="358" y="817"/>
                  </a:lnTo>
                  <a:lnTo>
                    <a:pt x="15" y="1130"/>
                  </a:lnTo>
                  <a:lnTo>
                    <a:pt x="15" y="1130"/>
                  </a:lnTo>
                  <a:lnTo>
                    <a:pt x="8" y="1139"/>
                  </a:lnTo>
                  <a:lnTo>
                    <a:pt x="3" y="1147"/>
                  </a:lnTo>
                  <a:lnTo>
                    <a:pt x="1" y="1156"/>
                  </a:lnTo>
                  <a:lnTo>
                    <a:pt x="0" y="1166"/>
                  </a:lnTo>
                  <a:lnTo>
                    <a:pt x="1" y="1176"/>
                  </a:lnTo>
                  <a:lnTo>
                    <a:pt x="3" y="1186"/>
                  </a:lnTo>
                  <a:lnTo>
                    <a:pt x="8" y="1195"/>
                  </a:lnTo>
                  <a:lnTo>
                    <a:pt x="15" y="1202"/>
                  </a:lnTo>
                  <a:lnTo>
                    <a:pt x="99" y="1287"/>
                  </a:lnTo>
                  <a:lnTo>
                    <a:pt x="99" y="1287"/>
                  </a:lnTo>
                  <a:lnTo>
                    <a:pt x="107" y="1293"/>
                  </a:lnTo>
                  <a:lnTo>
                    <a:pt x="117" y="1298"/>
                  </a:lnTo>
                  <a:lnTo>
                    <a:pt x="126" y="1301"/>
                  </a:lnTo>
                  <a:lnTo>
                    <a:pt x="136" y="1302"/>
                  </a:lnTo>
                  <a:lnTo>
                    <a:pt x="146" y="1301"/>
                  </a:lnTo>
                  <a:lnTo>
                    <a:pt x="154" y="1298"/>
                  </a:lnTo>
                  <a:lnTo>
                    <a:pt x="164" y="1293"/>
                  </a:lnTo>
                  <a:lnTo>
                    <a:pt x="172" y="1287"/>
                  </a:lnTo>
                  <a:lnTo>
                    <a:pt x="520" y="906"/>
                  </a:lnTo>
                  <a:lnTo>
                    <a:pt x="520" y="906"/>
                  </a:lnTo>
                  <a:lnTo>
                    <a:pt x="551" y="926"/>
                  </a:lnTo>
                  <a:lnTo>
                    <a:pt x="584" y="944"/>
                  </a:lnTo>
                  <a:lnTo>
                    <a:pt x="617" y="959"/>
                  </a:lnTo>
                  <a:lnTo>
                    <a:pt x="652" y="971"/>
                  </a:lnTo>
                  <a:lnTo>
                    <a:pt x="688" y="981"/>
                  </a:lnTo>
                  <a:lnTo>
                    <a:pt x="726" y="989"/>
                  </a:lnTo>
                  <a:lnTo>
                    <a:pt x="746" y="991"/>
                  </a:lnTo>
                  <a:lnTo>
                    <a:pt x="764" y="994"/>
                  </a:lnTo>
                  <a:lnTo>
                    <a:pt x="784" y="995"/>
                  </a:lnTo>
                  <a:lnTo>
                    <a:pt x="804" y="995"/>
                  </a:lnTo>
                  <a:lnTo>
                    <a:pt x="804" y="995"/>
                  </a:lnTo>
                  <a:lnTo>
                    <a:pt x="829" y="994"/>
                  </a:lnTo>
                  <a:lnTo>
                    <a:pt x="854" y="993"/>
                  </a:lnTo>
                  <a:lnTo>
                    <a:pt x="879" y="989"/>
                  </a:lnTo>
                  <a:lnTo>
                    <a:pt x="904" y="985"/>
                  </a:lnTo>
                  <a:lnTo>
                    <a:pt x="928" y="979"/>
                  </a:lnTo>
                  <a:lnTo>
                    <a:pt x="952" y="973"/>
                  </a:lnTo>
                  <a:lnTo>
                    <a:pt x="975" y="965"/>
                  </a:lnTo>
                  <a:lnTo>
                    <a:pt x="998" y="956"/>
                  </a:lnTo>
                  <a:lnTo>
                    <a:pt x="1019" y="946"/>
                  </a:lnTo>
                  <a:lnTo>
                    <a:pt x="1040" y="935"/>
                  </a:lnTo>
                  <a:lnTo>
                    <a:pt x="1061" y="923"/>
                  </a:lnTo>
                  <a:lnTo>
                    <a:pt x="1081" y="910"/>
                  </a:lnTo>
                  <a:lnTo>
                    <a:pt x="1101" y="896"/>
                  </a:lnTo>
                  <a:lnTo>
                    <a:pt x="1120" y="881"/>
                  </a:lnTo>
                  <a:lnTo>
                    <a:pt x="1138" y="865"/>
                  </a:lnTo>
                  <a:lnTo>
                    <a:pt x="1155" y="849"/>
                  </a:lnTo>
                  <a:lnTo>
                    <a:pt x="1171" y="832"/>
                  </a:lnTo>
                  <a:lnTo>
                    <a:pt x="1187" y="814"/>
                  </a:lnTo>
                  <a:lnTo>
                    <a:pt x="1202" y="795"/>
                  </a:lnTo>
                  <a:lnTo>
                    <a:pt x="1216" y="775"/>
                  </a:lnTo>
                  <a:lnTo>
                    <a:pt x="1229" y="755"/>
                  </a:lnTo>
                  <a:lnTo>
                    <a:pt x="1241" y="734"/>
                  </a:lnTo>
                  <a:lnTo>
                    <a:pt x="1252" y="713"/>
                  </a:lnTo>
                  <a:lnTo>
                    <a:pt x="1262" y="692"/>
                  </a:lnTo>
                  <a:lnTo>
                    <a:pt x="1271" y="669"/>
                  </a:lnTo>
                  <a:lnTo>
                    <a:pt x="1279" y="646"/>
                  </a:lnTo>
                  <a:lnTo>
                    <a:pt x="1285" y="622"/>
                  </a:lnTo>
                  <a:lnTo>
                    <a:pt x="1291" y="598"/>
                  </a:lnTo>
                  <a:lnTo>
                    <a:pt x="1295" y="573"/>
                  </a:lnTo>
                  <a:lnTo>
                    <a:pt x="1299" y="548"/>
                  </a:lnTo>
                  <a:lnTo>
                    <a:pt x="1300" y="523"/>
                  </a:lnTo>
                  <a:lnTo>
                    <a:pt x="1301" y="498"/>
                  </a:lnTo>
                  <a:lnTo>
                    <a:pt x="1301" y="498"/>
                  </a:lnTo>
                  <a:lnTo>
                    <a:pt x="1300" y="472"/>
                  </a:lnTo>
                  <a:lnTo>
                    <a:pt x="1299" y="447"/>
                  </a:lnTo>
                  <a:lnTo>
                    <a:pt x="1295" y="422"/>
                  </a:lnTo>
                  <a:lnTo>
                    <a:pt x="1291" y="397"/>
                  </a:lnTo>
                  <a:lnTo>
                    <a:pt x="1285" y="373"/>
                  </a:lnTo>
                  <a:lnTo>
                    <a:pt x="1279" y="350"/>
                  </a:lnTo>
                  <a:lnTo>
                    <a:pt x="1271" y="327"/>
                  </a:lnTo>
                  <a:lnTo>
                    <a:pt x="1262" y="304"/>
                  </a:lnTo>
                  <a:lnTo>
                    <a:pt x="1252" y="282"/>
                  </a:lnTo>
                  <a:lnTo>
                    <a:pt x="1241" y="261"/>
                  </a:lnTo>
                  <a:lnTo>
                    <a:pt x="1229" y="240"/>
                  </a:lnTo>
                  <a:lnTo>
                    <a:pt x="1216" y="220"/>
                  </a:lnTo>
                  <a:lnTo>
                    <a:pt x="1202" y="200"/>
                  </a:lnTo>
                  <a:lnTo>
                    <a:pt x="1187" y="181"/>
                  </a:lnTo>
                  <a:lnTo>
                    <a:pt x="1171" y="164"/>
                  </a:lnTo>
                  <a:lnTo>
                    <a:pt x="1155" y="146"/>
                  </a:lnTo>
                  <a:lnTo>
                    <a:pt x="1138" y="130"/>
                  </a:lnTo>
                  <a:lnTo>
                    <a:pt x="1120" y="114"/>
                  </a:lnTo>
                  <a:lnTo>
                    <a:pt x="1101" y="99"/>
                  </a:lnTo>
                  <a:lnTo>
                    <a:pt x="1081" y="85"/>
                  </a:lnTo>
                  <a:lnTo>
                    <a:pt x="1061" y="73"/>
                  </a:lnTo>
                  <a:lnTo>
                    <a:pt x="1040" y="60"/>
                  </a:lnTo>
                  <a:lnTo>
                    <a:pt x="1019" y="49"/>
                  </a:lnTo>
                  <a:lnTo>
                    <a:pt x="998" y="39"/>
                  </a:lnTo>
                  <a:lnTo>
                    <a:pt x="975" y="30"/>
                  </a:lnTo>
                  <a:lnTo>
                    <a:pt x="952" y="23"/>
                  </a:lnTo>
                  <a:lnTo>
                    <a:pt x="928" y="16"/>
                  </a:lnTo>
                  <a:lnTo>
                    <a:pt x="904" y="10"/>
                  </a:lnTo>
                  <a:lnTo>
                    <a:pt x="879" y="6"/>
                  </a:lnTo>
                  <a:lnTo>
                    <a:pt x="854" y="3"/>
                  </a:lnTo>
                  <a:lnTo>
                    <a:pt x="829" y="1"/>
                  </a:lnTo>
                  <a:lnTo>
                    <a:pt x="804" y="0"/>
                  </a:lnTo>
                  <a:lnTo>
                    <a:pt x="804" y="0"/>
                  </a:lnTo>
                  <a:close/>
                  <a:moveTo>
                    <a:pt x="804" y="901"/>
                  </a:moveTo>
                  <a:lnTo>
                    <a:pt x="804" y="901"/>
                  </a:lnTo>
                  <a:lnTo>
                    <a:pt x="783" y="900"/>
                  </a:lnTo>
                  <a:lnTo>
                    <a:pt x="762" y="899"/>
                  </a:lnTo>
                  <a:lnTo>
                    <a:pt x="742" y="896"/>
                  </a:lnTo>
                  <a:lnTo>
                    <a:pt x="722" y="893"/>
                  </a:lnTo>
                  <a:lnTo>
                    <a:pt x="703" y="889"/>
                  </a:lnTo>
                  <a:lnTo>
                    <a:pt x="683" y="883"/>
                  </a:lnTo>
                  <a:lnTo>
                    <a:pt x="665" y="876"/>
                  </a:lnTo>
                  <a:lnTo>
                    <a:pt x="647" y="869"/>
                  </a:lnTo>
                  <a:lnTo>
                    <a:pt x="628" y="862"/>
                  </a:lnTo>
                  <a:lnTo>
                    <a:pt x="612" y="853"/>
                  </a:lnTo>
                  <a:lnTo>
                    <a:pt x="595" y="843"/>
                  </a:lnTo>
                  <a:lnTo>
                    <a:pt x="579" y="832"/>
                  </a:lnTo>
                  <a:lnTo>
                    <a:pt x="562" y="820"/>
                  </a:lnTo>
                  <a:lnTo>
                    <a:pt x="547" y="809"/>
                  </a:lnTo>
                  <a:lnTo>
                    <a:pt x="532" y="797"/>
                  </a:lnTo>
                  <a:lnTo>
                    <a:pt x="519" y="783"/>
                  </a:lnTo>
                  <a:lnTo>
                    <a:pt x="505" y="769"/>
                  </a:lnTo>
                  <a:lnTo>
                    <a:pt x="492" y="754"/>
                  </a:lnTo>
                  <a:lnTo>
                    <a:pt x="481" y="739"/>
                  </a:lnTo>
                  <a:lnTo>
                    <a:pt x="470" y="723"/>
                  </a:lnTo>
                  <a:lnTo>
                    <a:pt x="459" y="707"/>
                  </a:lnTo>
                  <a:lnTo>
                    <a:pt x="449" y="691"/>
                  </a:lnTo>
                  <a:lnTo>
                    <a:pt x="440" y="673"/>
                  </a:lnTo>
                  <a:lnTo>
                    <a:pt x="433" y="654"/>
                  </a:lnTo>
                  <a:lnTo>
                    <a:pt x="425" y="637"/>
                  </a:lnTo>
                  <a:lnTo>
                    <a:pt x="419" y="618"/>
                  </a:lnTo>
                  <a:lnTo>
                    <a:pt x="414" y="598"/>
                  </a:lnTo>
                  <a:lnTo>
                    <a:pt x="409" y="579"/>
                  </a:lnTo>
                  <a:lnTo>
                    <a:pt x="405" y="559"/>
                  </a:lnTo>
                  <a:lnTo>
                    <a:pt x="403" y="539"/>
                  </a:lnTo>
                  <a:lnTo>
                    <a:pt x="401" y="518"/>
                  </a:lnTo>
                  <a:lnTo>
                    <a:pt x="400" y="498"/>
                  </a:lnTo>
                  <a:lnTo>
                    <a:pt x="400" y="498"/>
                  </a:lnTo>
                  <a:lnTo>
                    <a:pt x="401" y="477"/>
                  </a:lnTo>
                  <a:lnTo>
                    <a:pt x="403" y="456"/>
                  </a:lnTo>
                  <a:lnTo>
                    <a:pt x="405" y="436"/>
                  </a:lnTo>
                  <a:lnTo>
                    <a:pt x="409" y="416"/>
                  </a:lnTo>
                  <a:lnTo>
                    <a:pt x="414" y="397"/>
                  </a:lnTo>
                  <a:lnTo>
                    <a:pt x="419" y="377"/>
                  </a:lnTo>
                  <a:lnTo>
                    <a:pt x="425" y="358"/>
                  </a:lnTo>
                  <a:lnTo>
                    <a:pt x="433" y="341"/>
                  </a:lnTo>
                  <a:lnTo>
                    <a:pt x="440" y="322"/>
                  </a:lnTo>
                  <a:lnTo>
                    <a:pt x="449" y="306"/>
                  </a:lnTo>
                  <a:lnTo>
                    <a:pt x="459" y="289"/>
                  </a:lnTo>
                  <a:lnTo>
                    <a:pt x="470" y="272"/>
                  </a:lnTo>
                  <a:lnTo>
                    <a:pt x="481" y="256"/>
                  </a:lnTo>
                  <a:lnTo>
                    <a:pt x="492" y="241"/>
                  </a:lnTo>
                  <a:lnTo>
                    <a:pt x="505" y="226"/>
                  </a:lnTo>
                  <a:lnTo>
                    <a:pt x="519" y="212"/>
                  </a:lnTo>
                  <a:lnTo>
                    <a:pt x="532" y="199"/>
                  </a:lnTo>
                  <a:lnTo>
                    <a:pt x="547" y="186"/>
                  </a:lnTo>
                  <a:lnTo>
                    <a:pt x="562" y="175"/>
                  </a:lnTo>
                  <a:lnTo>
                    <a:pt x="579" y="164"/>
                  </a:lnTo>
                  <a:lnTo>
                    <a:pt x="595" y="153"/>
                  </a:lnTo>
                  <a:lnTo>
                    <a:pt x="612" y="143"/>
                  </a:lnTo>
                  <a:lnTo>
                    <a:pt x="628" y="134"/>
                  </a:lnTo>
                  <a:lnTo>
                    <a:pt x="647" y="126"/>
                  </a:lnTo>
                  <a:lnTo>
                    <a:pt x="665" y="119"/>
                  </a:lnTo>
                  <a:lnTo>
                    <a:pt x="683" y="113"/>
                  </a:lnTo>
                  <a:lnTo>
                    <a:pt x="703" y="108"/>
                  </a:lnTo>
                  <a:lnTo>
                    <a:pt x="722" y="103"/>
                  </a:lnTo>
                  <a:lnTo>
                    <a:pt x="742" y="99"/>
                  </a:lnTo>
                  <a:lnTo>
                    <a:pt x="762" y="96"/>
                  </a:lnTo>
                  <a:lnTo>
                    <a:pt x="783" y="95"/>
                  </a:lnTo>
                  <a:lnTo>
                    <a:pt x="804" y="94"/>
                  </a:lnTo>
                  <a:lnTo>
                    <a:pt x="804" y="94"/>
                  </a:lnTo>
                  <a:lnTo>
                    <a:pt x="824" y="95"/>
                  </a:lnTo>
                  <a:lnTo>
                    <a:pt x="846" y="96"/>
                  </a:lnTo>
                  <a:lnTo>
                    <a:pt x="866" y="99"/>
                  </a:lnTo>
                  <a:lnTo>
                    <a:pt x="885" y="103"/>
                  </a:lnTo>
                  <a:lnTo>
                    <a:pt x="904" y="108"/>
                  </a:lnTo>
                  <a:lnTo>
                    <a:pt x="924" y="113"/>
                  </a:lnTo>
                  <a:lnTo>
                    <a:pt x="943" y="119"/>
                  </a:lnTo>
                  <a:lnTo>
                    <a:pt x="960" y="126"/>
                  </a:lnTo>
                  <a:lnTo>
                    <a:pt x="979" y="134"/>
                  </a:lnTo>
                  <a:lnTo>
                    <a:pt x="997" y="143"/>
                  </a:lnTo>
                  <a:lnTo>
                    <a:pt x="1013" y="153"/>
                  </a:lnTo>
                  <a:lnTo>
                    <a:pt x="1029" y="164"/>
                  </a:lnTo>
                  <a:lnTo>
                    <a:pt x="1045" y="175"/>
                  </a:lnTo>
                  <a:lnTo>
                    <a:pt x="1060" y="186"/>
                  </a:lnTo>
                  <a:lnTo>
                    <a:pt x="1075" y="199"/>
                  </a:lnTo>
                  <a:lnTo>
                    <a:pt x="1089" y="212"/>
                  </a:lnTo>
                  <a:lnTo>
                    <a:pt x="1103" y="226"/>
                  </a:lnTo>
                  <a:lnTo>
                    <a:pt x="1115" y="241"/>
                  </a:lnTo>
                  <a:lnTo>
                    <a:pt x="1126" y="256"/>
                  </a:lnTo>
                  <a:lnTo>
                    <a:pt x="1138" y="272"/>
                  </a:lnTo>
                  <a:lnTo>
                    <a:pt x="1149" y="289"/>
                  </a:lnTo>
                  <a:lnTo>
                    <a:pt x="1159" y="306"/>
                  </a:lnTo>
                  <a:lnTo>
                    <a:pt x="1167" y="322"/>
                  </a:lnTo>
                  <a:lnTo>
                    <a:pt x="1175" y="341"/>
                  </a:lnTo>
                  <a:lnTo>
                    <a:pt x="1182" y="358"/>
                  </a:lnTo>
                  <a:lnTo>
                    <a:pt x="1189" y="377"/>
                  </a:lnTo>
                  <a:lnTo>
                    <a:pt x="1195" y="397"/>
                  </a:lnTo>
                  <a:lnTo>
                    <a:pt x="1199" y="416"/>
                  </a:lnTo>
                  <a:lnTo>
                    <a:pt x="1202" y="436"/>
                  </a:lnTo>
                  <a:lnTo>
                    <a:pt x="1205" y="456"/>
                  </a:lnTo>
                  <a:lnTo>
                    <a:pt x="1206" y="477"/>
                  </a:lnTo>
                  <a:lnTo>
                    <a:pt x="1207" y="498"/>
                  </a:lnTo>
                  <a:lnTo>
                    <a:pt x="1207" y="498"/>
                  </a:lnTo>
                  <a:lnTo>
                    <a:pt x="1206" y="518"/>
                  </a:lnTo>
                  <a:lnTo>
                    <a:pt x="1205" y="539"/>
                  </a:lnTo>
                  <a:lnTo>
                    <a:pt x="1202" y="559"/>
                  </a:lnTo>
                  <a:lnTo>
                    <a:pt x="1199" y="579"/>
                  </a:lnTo>
                  <a:lnTo>
                    <a:pt x="1195" y="598"/>
                  </a:lnTo>
                  <a:lnTo>
                    <a:pt x="1189" y="618"/>
                  </a:lnTo>
                  <a:lnTo>
                    <a:pt x="1182" y="637"/>
                  </a:lnTo>
                  <a:lnTo>
                    <a:pt x="1175" y="654"/>
                  </a:lnTo>
                  <a:lnTo>
                    <a:pt x="1167" y="673"/>
                  </a:lnTo>
                  <a:lnTo>
                    <a:pt x="1159" y="691"/>
                  </a:lnTo>
                  <a:lnTo>
                    <a:pt x="1149" y="707"/>
                  </a:lnTo>
                  <a:lnTo>
                    <a:pt x="1138" y="723"/>
                  </a:lnTo>
                  <a:lnTo>
                    <a:pt x="1126" y="739"/>
                  </a:lnTo>
                  <a:lnTo>
                    <a:pt x="1115" y="754"/>
                  </a:lnTo>
                  <a:lnTo>
                    <a:pt x="1103" y="769"/>
                  </a:lnTo>
                  <a:lnTo>
                    <a:pt x="1089" y="783"/>
                  </a:lnTo>
                  <a:lnTo>
                    <a:pt x="1075" y="797"/>
                  </a:lnTo>
                  <a:lnTo>
                    <a:pt x="1060" y="809"/>
                  </a:lnTo>
                  <a:lnTo>
                    <a:pt x="1045" y="820"/>
                  </a:lnTo>
                  <a:lnTo>
                    <a:pt x="1029" y="832"/>
                  </a:lnTo>
                  <a:lnTo>
                    <a:pt x="1013" y="843"/>
                  </a:lnTo>
                  <a:lnTo>
                    <a:pt x="997" y="853"/>
                  </a:lnTo>
                  <a:lnTo>
                    <a:pt x="979" y="862"/>
                  </a:lnTo>
                  <a:lnTo>
                    <a:pt x="960" y="869"/>
                  </a:lnTo>
                  <a:lnTo>
                    <a:pt x="943" y="876"/>
                  </a:lnTo>
                  <a:lnTo>
                    <a:pt x="924" y="883"/>
                  </a:lnTo>
                  <a:lnTo>
                    <a:pt x="904" y="889"/>
                  </a:lnTo>
                  <a:lnTo>
                    <a:pt x="885" y="893"/>
                  </a:lnTo>
                  <a:lnTo>
                    <a:pt x="866" y="896"/>
                  </a:lnTo>
                  <a:lnTo>
                    <a:pt x="846" y="899"/>
                  </a:lnTo>
                  <a:lnTo>
                    <a:pt x="824" y="900"/>
                  </a:lnTo>
                  <a:lnTo>
                    <a:pt x="804" y="901"/>
                  </a:lnTo>
                  <a:lnTo>
                    <a:pt x="804" y="901"/>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nvGrpSpPr>
            <p:cNvPr id="152" name="Grupa 151">
              <a:extLst>
                <a:ext uri="{FF2B5EF4-FFF2-40B4-BE49-F238E27FC236}">
                  <a16:creationId xmlns:a16="http://schemas.microsoft.com/office/drawing/2014/main" id="{FFBD7AD0-CDA5-471D-837A-B047F9BBFAC8}"/>
                </a:ext>
              </a:extLst>
            </p:cNvPr>
            <p:cNvGrpSpPr>
              <a:grpSpLocks noChangeAspect="1"/>
            </p:cNvGrpSpPr>
            <p:nvPr/>
          </p:nvGrpSpPr>
          <p:grpSpPr>
            <a:xfrm>
              <a:off x="5930956" y="1565293"/>
              <a:ext cx="387256" cy="216000"/>
              <a:chOff x="4683033" y="1508539"/>
              <a:chExt cx="796925" cy="444500"/>
            </a:xfrm>
            <a:grpFill/>
          </p:grpSpPr>
          <p:sp>
            <p:nvSpPr>
              <p:cNvPr id="153" name="Freeform 51">
                <a:extLst>
                  <a:ext uri="{FF2B5EF4-FFF2-40B4-BE49-F238E27FC236}">
                    <a16:creationId xmlns:a16="http://schemas.microsoft.com/office/drawing/2014/main" id="{A5B691ED-95E7-4533-8941-25815883FE1C}"/>
                  </a:ext>
                </a:extLst>
              </p:cNvPr>
              <p:cNvSpPr>
                <a:spLocks noEditPoints="1"/>
              </p:cNvSpPr>
              <p:nvPr/>
            </p:nvSpPr>
            <p:spPr bwMode="auto">
              <a:xfrm>
                <a:off x="4959256" y="1603790"/>
                <a:ext cx="249238" cy="254000"/>
              </a:xfrm>
              <a:custGeom>
                <a:avLst/>
                <a:gdLst>
                  <a:gd name="T0" fmla="*/ 232 w 473"/>
                  <a:gd name="T1" fmla="*/ 0 h 481"/>
                  <a:gd name="T2" fmla="*/ 191 w 473"/>
                  <a:gd name="T3" fmla="*/ 3 h 481"/>
                  <a:gd name="T4" fmla="*/ 152 w 473"/>
                  <a:gd name="T5" fmla="*/ 13 h 481"/>
                  <a:gd name="T6" fmla="*/ 116 w 473"/>
                  <a:gd name="T7" fmla="*/ 28 h 481"/>
                  <a:gd name="T8" fmla="*/ 84 w 473"/>
                  <a:gd name="T9" fmla="*/ 50 h 481"/>
                  <a:gd name="T10" fmla="*/ 56 w 473"/>
                  <a:gd name="T11" fmla="*/ 76 h 481"/>
                  <a:gd name="T12" fmla="*/ 31 w 473"/>
                  <a:gd name="T13" fmla="*/ 107 h 481"/>
                  <a:gd name="T14" fmla="*/ 12 w 473"/>
                  <a:gd name="T15" fmla="*/ 141 h 481"/>
                  <a:gd name="T16" fmla="*/ 0 w 473"/>
                  <a:gd name="T17" fmla="*/ 178 h 481"/>
                  <a:gd name="T18" fmla="*/ 0 w 473"/>
                  <a:gd name="T19" fmla="*/ 303 h 481"/>
                  <a:gd name="T20" fmla="*/ 5 w 473"/>
                  <a:gd name="T21" fmla="*/ 322 h 481"/>
                  <a:gd name="T22" fmla="*/ 21 w 473"/>
                  <a:gd name="T23" fmla="*/ 358 h 481"/>
                  <a:gd name="T24" fmla="*/ 43 w 473"/>
                  <a:gd name="T25" fmla="*/ 390 h 481"/>
                  <a:gd name="T26" fmla="*/ 70 w 473"/>
                  <a:gd name="T27" fmla="*/ 419 h 481"/>
                  <a:gd name="T28" fmla="*/ 99 w 473"/>
                  <a:gd name="T29" fmla="*/ 443 h 481"/>
                  <a:gd name="T30" fmla="*/ 134 w 473"/>
                  <a:gd name="T31" fmla="*/ 461 h 481"/>
                  <a:gd name="T32" fmla="*/ 171 w 473"/>
                  <a:gd name="T33" fmla="*/ 474 h 481"/>
                  <a:gd name="T34" fmla="*/ 211 w 473"/>
                  <a:gd name="T35" fmla="*/ 480 h 481"/>
                  <a:gd name="T36" fmla="*/ 232 w 473"/>
                  <a:gd name="T37" fmla="*/ 481 h 481"/>
                  <a:gd name="T38" fmla="*/ 280 w 473"/>
                  <a:gd name="T39" fmla="*/ 476 h 481"/>
                  <a:gd name="T40" fmla="*/ 325 w 473"/>
                  <a:gd name="T41" fmla="*/ 463 h 481"/>
                  <a:gd name="T42" fmla="*/ 366 w 473"/>
                  <a:gd name="T43" fmla="*/ 440 h 481"/>
                  <a:gd name="T44" fmla="*/ 401 w 473"/>
                  <a:gd name="T45" fmla="*/ 412 h 481"/>
                  <a:gd name="T46" fmla="*/ 431 w 473"/>
                  <a:gd name="T47" fmla="*/ 375 h 481"/>
                  <a:gd name="T48" fmla="*/ 454 w 473"/>
                  <a:gd name="T49" fmla="*/ 334 h 481"/>
                  <a:gd name="T50" fmla="*/ 468 w 473"/>
                  <a:gd name="T51" fmla="*/ 289 h 481"/>
                  <a:gd name="T52" fmla="*/ 473 w 473"/>
                  <a:gd name="T53" fmla="*/ 241 h 481"/>
                  <a:gd name="T54" fmla="*/ 471 w 473"/>
                  <a:gd name="T55" fmla="*/ 216 h 481"/>
                  <a:gd name="T56" fmla="*/ 461 w 473"/>
                  <a:gd name="T57" fmla="*/ 169 h 481"/>
                  <a:gd name="T58" fmla="*/ 444 w 473"/>
                  <a:gd name="T59" fmla="*/ 126 h 481"/>
                  <a:gd name="T60" fmla="*/ 418 w 473"/>
                  <a:gd name="T61" fmla="*/ 87 h 481"/>
                  <a:gd name="T62" fmla="*/ 385 w 473"/>
                  <a:gd name="T63" fmla="*/ 55 h 481"/>
                  <a:gd name="T64" fmla="*/ 347 w 473"/>
                  <a:gd name="T65" fmla="*/ 28 h 481"/>
                  <a:gd name="T66" fmla="*/ 303 w 473"/>
                  <a:gd name="T67" fmla="*/ 11 h 481"/>
                  <a:gd name="T68" fmla="*/ 257 w 473"/>
                  <a:gd name="T69" fmla="*/ 1 h 481"/>
                  <a:gd name="T70" fmla="*/ 232 w 473"/>
                  <a:gd name="T71" fmla="*/ 0 h 481"/>
                  <a:gd name="T72" fmla="*/ 338 w 473"/>
                  <a:gd name="T73" fmla="*/ 292 h 481"/>
                  <a:gd name="T74" fmla="*/ 318 w 473"/>
                  <a:gd name="T75" fmla="*/ 288 h 481"/>
                  <a:gd name="T76" fmla="*/ 302 w 473"/>
                  <a:gd name="T77" fmla="*/ 277 h 481"/>
                  <a:gd name="T78" fmla="*/ 290 w 473"/>
                  <a:gd name="T79" fmla="*/ 261 h 481"/>
                  <a:gd name="T80" fmla="*/ 287 w 473"/>
                  <a:gd name="T81" fmla="*/ 241 h 481"/>
                  <a:gd name="T82" fmla="*/ 288 w 473"/>
                  <a:gd name="T83" fmla="*/ 231 h 481"/>
                  <a:gd name="T84" fmla="*/ 295 w 473"/>
                  <a:gd name="T85" fmla="*/ 212 h 481"/>
                  <a:gd name="T86" fmla="*/ 309 w 473"/>
                  <a:gd name="T87" fmla="*/ 198 h 481"/>
                  <a:gd name="T88" fmla="*/ 328 w 473"/>
                  <a:gd name="T89" fmla="*/ 191 h 481"/>
                  <a:gd name="T90" fmla="*/ 338 w 473"/>
                  <a:gd name="T91" fmla="*/ 189 h 481"/>
                  <a:gd name="T92" fmla="*/ 358 w 473"/>
                  <a:gd name="T93" fmla="*/ 193 h 481"/>
                  <a:gd name="T94" fmla="*/ 374 w 473"/>
                  <a:gd name="T95" fmla="*/ 204 h 481"/>
                  <a:gd name="T96" fmla="*/ 385 w 473"/>
                  <a:gd name="T97" fmla="*/ 221 h 481"/>
                  <a:gd name="T98" fmla="*/ 389 w 473"/>
                  <a:gd name="T99" fmla="*/ 241 h 481"/>
                  <a:gd name="T100" fmla="*/ 388 w 473"/>
                  <a:gd name="T101" fmla="*/ 251 h 481"/>
                  <a:gd name="T102" fmla="*/ 380 w 473"/>
                  <a:gd name="T103" fmla="*/ 269 h 481"/>
                  <a:gd name="T104" fmla="*/ 366 w 473"/>
                  <a:gd name="T105" fmla="*/ 283 h 481"/>
                  <a:gd name="T106" fmla="*/ 348 w 473"/>
                  <a:gd name="T107" fmla="*/ 290 h 481"/>
                  <a:gd name="T108" fmla="*/ 338 w 473"/>
                  <a:gd name="T109" fmla="*/ 292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3" h="481">
                    <a:moveTo>
                      <a:pt x="232" y="0"/>
                    </a:moveTo>
                    <a:lnTo>
                      <a:pt x="232" y="0"/>
                    </a:lnTo>
                    <a:lnTo>
                      <a:pt x="211" y="1"/>
                    </a:lnTo>
                    <a:lnTo>
                      <a:pt x="191" y="3"/>
                    </a:lnTo>
                    <a:lnTo>
                      <a:pt x="171" y="7"/>
                    </a:lnTo>
                    <a:lnTo>
                      <a:pt x="152" y="13"/>
                    </a:lnTo>
                    <a:lnTo>
                      <a:pt x="134" y="20"/>
                    </a:lnTo>
                    <a:lnTo>
                      <a:pt x="116" y="28"/>
                    </a:lnTo>
                    <a:lnTo>
                      <a:pt x="99" y="38"/>
                    </a:lnTo>
                    <a:lnTo>
                      <a:pt x="84" y="50"/>
                    </a:lnTo>
                    <a:lnTo>
                      <a:pt x="70" y="62"/>
                    </a:lnTo>
                    <a:lnTo>
                      <a:pt x="56" y="76"/>
                    </a:lnTo>
                    <a:lnTo>
                      <a:pt x="43" y="91"/>
                    </a:lnTo>
                    <a:lnTo>
                      <a:pt x="31" y="107"/>
                    </a:lnTo>
                    <a:lnTo>
                      <a:pt x="21" y="123"/>
                    </a:lnTo>
                    <a:lnTo>
                      <a:pt x="12" y="141"/>
                    </a:lnTo>
                    <a:lnTo>
                      <a:pt x="5" y="159"/>
                    </a:lnTo>
                    <a:lnTo>
                      <a:pt x="0" y="178"/>
                    </a:lnTo>
                    <a:lnTo>
                      <a:pt x="232" y="241"/>
                    </a:lnTo>
                    <a:lnTo>
                      <a:pt x="0" y="303"/>
                    </a:lnTo>
                    <a:lnTo>
                      <a:pt x="0" y="303"/>
                    </a:lnTo>
                    <a:lnTo>
                      <a:pt x="5" y="322"/>
                    </a:lnTo>
                    <a:lnTo>
                      <a:pt x="12" y="340"/>
                    </a:lnTo>
                    <a:lnTo>
                      <a:pt x="21" y="358"/>
                    </a:lnTo>
                    <a:lnTo>
                      <a:pt x="31" y="374"/>
                    </a:lnTo>
                    <a:lnTo>
                      <a:pt x="43" y="390"/>
                    </a:lnTo>
                    <a:lnTo>
                      <a:pt x="56" y="405"/>
                    </a:lnTo>
                    <a:lnTo>
                      <a:pt x="70" y="419"/>
                    </a:lnTo>
                    <a:lnTo>
                      <a:pt x="84" y="432"/>
                    </a:lnTo>
                    <a:lnTo>
                      <a:pt x="99" y="443"/>
                    </a:lnTo>
                    <a:lnTo>
                      <a:pt x="116" y="453"/>
                    </a:lnTo>
                    <a:lnTo>
                      <a:pt x="134" y="461"/>
                    </a:lnTo>
                    <a:lnTo>
                      <a:pt x="152" y="468"/>
                    </a:lnTo>
                    <a:lnTo>
                      <a:pt x="171" y="474"/>
                    </a:lnTo>
                    <a:lnTo>
                      <a:pt x="191" y="478"/>
                    </a:lnTo>
                    <a:lnTo>
                      <a:pt x="211" y="480"/>
                    </a:lnTo>
                    <a:lnTo>
                      <a:pt x="232" y="481"/>
                    </a:lnTo>
                    <a:lnTo>
                      <a:pt x="232" y="481"/>
                    </a:lnTo>
                    <a:lnTo>
                      <a:pt x="257" y="480"/>
                    </a:lnTo>
                    <a:lnTo>
                      <a:pt x="280" y="476"/>
                    </a:lnTo>
                    <a:lnTo>
                      <a:pt x="303" y="470"/>
                    </a:lnTo>
                    <a:lnTo>
                      <a:pt x="325" y="463"/>
                    </a:lnTo>
                    <a:lnTo>
                      <a:pt x="347" y="453"/>
                    </a:lnTo>
                    <a:lnTo>
                      <a:pt x="366" y="440"/>
                    </a:lnTo>
                    <a:lnTo>
                      <a:pt x="385" y="427"/>
                    </a:lnTo>
                    <a:lnTo>
                      <a:pt x="401" y="412"/>
                    </a:lnTo>
                    <a:lnTo>
                      <a:pt x="418" y="394"/>
                    </a:lnTo>
                    <a:lnTo>
                      <a:pt x="431" y="375"/>
                    </a:lnTo>
                    <a:lnTo>
                      <a:pt x="444" y="355"/>
                    </a:lnTo>
                    <a:lnTo>
                      <a:pt x="454" y="334"/>
                    </a:lnTo>
                    <a:lnTo>
                      <a:pt x="461" y="312"/>
                    </a:lnTo>
                    <a:lnTo>
                      <a:pt x="468" y="289"/>
                    </a:lnTo>
                    <a:lnTo>
                      <a:pt x="471" y="266"/>
                    </a:lnTo>
                    <a:lnTo>
                      <a:pt x="473" y="241"/>
                    </a:lnTo>
                    <a:lnTo>
                      <a:pt x="473" y="241"/>
                    </a:lnTo>
                    <a:lnTo>
                      <a:pt x="471" y="216"/>
                    </a:lnTo>
                    <a:lnTo>
                      <a:pt x="468" y="192"/>
                    </a:lnTo>
                    <a:lnTo>
                      <a:pt x="461" y="169"/>
                    </a:lnTo>
                    <a:lnTo>
                      <a:pt x="454" y="147"/>
                    </a:lnTo>
                    <a:lnTo>
                      <a:pt x="444" y="126"/>
                    </a:lnTo>
                    <a:lnTo>
                      <a:pt x="431" y="106"/>
                    </a:lnTo>
                    <a:lnTo>
                      <a:pt x="418" y="87"/>
                    </a:lnTo>
                    <a:lnTo>
                      <a:pt x="401" y="70"/>
                    </a:lnTo>
                    <a:lnTo>
                      <a:pt x="385" y="55"/>
                    </a:lnTo>
                    <a:lnTo>
                      <a:pt x="366" y="41"/>
                    </a:lnTo>
                    <a:lnTo>
                      <a:pt x="347" y="28"/>
                    </a:lnTo>
                    <a:lnTo>
                      <a:pt x="325" y="18"/>
                    </a:lnTo>
                    <a:lnTo>
                      <a:pt x="303" y="11"/>
                    </a:lnTo>
                    <a:lnTo>
                      <a:pt x="280" y="5"/>
                    </a:lnTo>
                    <a:lnTo>
                      <a:pt x="257" y="1"/>
                    </a:lnTo>
                    <a:lnTo>
                      <a:pt x="232" y="0"/>
                    </a:lnTo>
                    <a:lnTo>
                      <a:pt x="232" y="0"/>
                    </a:lnTo>
                    <a:close/>
                    <a:moveTo>
                      <a:pt x="338" y="292"/>
                    </a:moveTo>
                    <a:lnTo>
                      <a:pt x="338" y="292"/>
                    </a:lnTo>
                    <a:lnTo>
                      <a:pt x="328" y="290"/>
                    </a:lnTo>
                    <a:lnTo>
                      <a:pt x="318" y="288"/>
                    </a:lnTo>
                    <a:lnTo>
                      <a:pt x="309" y="283"/>
                    </a:lnTo>
                    <a:lnTo>
                      <a:pt x="302" y="277"/>
                    </a:lnTo>
                    <a:lnTo>
                      <a:pt x="295" y="269"/>
                    </a:lnTo>
                    <a:lnTo>
                      <a:pt x="290" y="261"/>
                    </a:lnTo>
                    <a:lnTo>
                      <a:pt x="288" y="251"/>
                    </a:lnTo>
                    <a:lnTo>
                      <a:pt x="287" y="241"/>
                    </a:lnTo>
                    <a:lnTo>
                      <a:pt x="287" y="241"/>
                    </a:lnTo>
                    <a:lnTo>
                      <a:pt x="288" y="231"/>
                    </a:lnTo>
                    <a:lnTo>
                      <a:pt x="290" y="221"/>
                    </a:lnTo>
                    <a:lnTo>
                      <a:pt x="295" y="212"/>
                    </a:lnTo>
                    <a:lnTo>
                      <a:pt x="302" y="204"/>
                    </a:lnTo>
                    <a:lnTo>
                      <a:pt x="309" y="198"/>
                    </a:lnTo>
                    <a:lnTo>
                      <a:pt x="318" y="193"/>
                    </a:lnTo>
                    <a:lnTo>
                      <a:pt x="328" y="191"/>
                    </a:lnTo>
                    <a:lnTo>
                      <a:pt x="338" y="189"/>
                    </a:lnTo>
                    <a:lnTo>
                      <a:pt x="338" y="189"/>
                    </a:lnTo>
                    <a:lnTo>
                      <a:pt x="348" y="191"/>
                    </a:lnTo>
                    <a:lnTo>
                      <a:pt x="358" y="193"/>
                    </a:lnTo>
                    <a:lnTo>
                      <a:pt x="366" y="198"/>
                    </a:lnTo>
                    <a:lnTo>
                      <a:pt x="374" y="204"/>
                    </a:lnTo>
                    <a:lnTo>
                      <a:pt x="380" y="212"/>
                    </a:lnTo>
                    <a:lnTo>
                      <a:pt x="385" y="221"/>
                    </a:lnTo>
                    <a:lnTo>
                      <a:pt x="388" y="231"/>
                    </a:lnTo>
                    <a:lnTo>
                      <a:pt x="389" y="241"/>
                    </a:lnTo>
                    <a:lnTo>
                      <a:pt x="389" y="241"/>
                    </a:lnTo>
                    <a:lnTo>
                      <a:pt x="388" y="251"/>
                    </a:lnTo>
                    <a:lnTo>
                      <a:pt x="385" y="261"/>
                    </a:lnTo>
                    <a:lnTo>
                      <a:pt x="380" y="269"/>
                    </a:lnTo>
                    <a:lnTo>
                      <a:pt x="374" y="277"/>
                    </a:lnTo>
                    <a:lnTo>
                      <a:pt x="366" y="283"/>
                    </a:lnTo>
                    <a:lnTo>
                      <a:pt x="358" y="288"/>
                    </a:lnTo>
                    <a:lnTo>
                      <a:pt x="348" y="290"/>
                    </a:lnTo>
                    <a:lnTo>
                      <a:pt x="338" y="292"/>
                    </a:lnTo>
                    <a:lnTo>
                      <a:pt x="338" y="29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54" name="Freeform 52">
                <a:extLst>
                  <a:ext uri="{FF2B5EF4-FFF2-40B4-BE49-F238E27FC236}">
                    <a16:creationId xmlns:a16="http://schemas.microsoft.com/office/drawing/2014/main" id="{3A8BA9EA-E64A-4208-9419-E0E951FF4CE5}"/>
                  </a:ext>
                </a:extLst>
              </p:cNvPr>
              <p:cNvSpPr>
                <a:spLocks noEditPoints="1"/>
              </p:cNvSpPr>
              <p:nvPr/>
            </p:nvSpPr>
            <p:spPr bwMode="auto">
              <a:xfrm>
                <a:off x="4683033" y="1508539"/>
                <a:ext cx="796925" cy="444500"/>
              </a:xfrm>
              <a:custGeom>
                <a:avLst/>
                <a:gdLst>
                  <a:gd name="T0" fmla="*/ 1419 w 1505"/>
                  <a:gd name="T1" fmla="*/ 324 h 841"/>
                  <a:gd name="T2" fmla="*/ 1237 w 1505"/>
                  <a:gd name="T3" fmla="*/ 172 h 841"/>
                  <a:gd name="T4" fmla="*/ 1096 w 1505"/>
                  <a:gd name="T5" fmla="*/ 89 h 841"/>
                  <a:gd name="T6" fmla="*/ 934 w 1505"/>
                  <a:gd name="T7" fmla="*/ 25 h 841"/>
                  <a:gd name="T8" fmla="*/ 753 w 1505"/>
                  <a:gd name="T9" fmla="*/ 0 h 841"/>
                  <a:gd name="T10" fmla="*/ 607 w 1505"/>
                  <a:gd name="T11" fmla="*/ 16 h 841"/>
                  <a:gd name="T12" fmla="*/ 440 w 1505"/>
                  <a:gd name="T13" fmla="*/ 74 h 841"/>
                  <a:gd name="T14" fmla="*/ 294 w 1505"/>
                  <a:gd name="T15" fmla="*/ 155 h 841"/>
                  <a:gd name="T16" fmla="*/ 118 w 1505"/>
                  <a:gd name="T17" fmla="*/ 294 h 841"/>
                  <a:gd name="T18" fmla="*/ 0 w 1505"/>
                  <a:gd name="T19" fmla="*/ 421 h 841"/>
                  <a:gd name="T20" fmla="*/ 86 w 1505"/>
                  <a:gd name="T21" fmla="*/ 517 h 841"/>
                  <a:gd name="T22" fmla="*/ 267 w 1505"/>
                  <a:gd name="T23" fmla="*/ 669 h 841"/>
                  <a:gd name="T24" fmla="*/ 408 w 1505"/>
                  <a:gd name="T25" fmla="*/ 753 h 841"/>
                  <a:gd name="T26" fmla="*/ 572 w 1505"/>
                  <a:gd name="T27" fmla="*/ 816 h 841"/>
                  <a:gd name="T28" fmla="*/ 753 w 1505"/>
                  <a:gd name="T29" fmla="*/ 841 h 841"/>
                  <a:gd name="T30" fmla="*/ 899 w 1505"/>
                  <a:gd name="T31" fmla="*/ 825 h 841"/>
                  <a:gd name="T32" fmla="*/ 1066 w 1505"/>
                  <a:gd name="T33" fmla="*/ 768 h 841"/>
                  <a:gd name="T34" fmla="*/ 1211 w 1505"/>
                  <a:gd name="T35" fmla="*/ 686 h 841"/>
                  <a:gd name="T36" fmla="*/ 1388 w 1505"/>
                  <a:gd name="T37" fmla="*/ 547 h 841"/>
                  <a:gd name="T38" fmla="*/ 1505 w 1505"/>
                  <a:gd name="T39" fmla="*/ 421 h 841"/>
                  <a:gd name="T40" fmla="*/ 753 w 1505"/>
                  <a:gd name="T41" fmla="*/ 754 h 841"/>
                  <a:gd name="T42" fmla="*/ 657 w 1505"/>
                  <a:gd name="T43" fmla="*/ 739 h 841"/>
                  <a:gd name="T44" fmla="*/ 542 w 1505"/>
                  <a:gd name="T45" fmla="*/ 679 h 841"/>
                  <a:gd name="T46" fmla="*/ 461 w 1505"/>
                  <a:gd name="T47" fmla="*/ 580 h 841"/>
                  <a:gd name="T48" fmla="*/ 347 w 1505"/>
                  <a:gd name="T49" fmla="*/ 530 h 841"/>
                  <a:gd name="T50" fmla="*/ 400 w 1505"/>
                  <a:gd name="T51" fmla="*/ 648 h 841"/>
                  <a:gd name="T52" fmla="*/ 224 w 1505"/>
                  <a:gd name="T53" fmla="*/ 523 h 841"/>
                  <a:gd name="T54" fmla="*/ 115 w 1505"/>
                  <a:gd name="T55" fmla="*/ 421 h 841"/>
                  <a:gd name="T56" fmla="*/ 262 w 1505"/>
                  <a:gd name="T57" fmla="*/ 287 h 841"/>
                  <a:gd name="T58" fmla="*/ 400 w 1505"/>
                  <a:gd name="T59" fmla="*/ 193 h 841"/>
                  <a:gd name="T60" fmla="*/ 431 w 1505"/>
                  <a:gd name="T61" fmla="*/ 333 h 841"/>
                  <a:gd name="T62" fmla="*/ 474 w 1505"/>
                  <a:gd name="T63" fmla="*/ 240 h 841"/>
                  <a:gd name="T64" fmla="*/ 563 w 1505"/>
                  <a:gd name="T65" fmla="*/ 147 h 841"/>
                  <a:gd name="T66" fmla="*/ 682 w 1505"/>
                  <a:gd name="T67" fmla="*/ 95 h 841"/>
                  <a:gd name="T68" fmla="*/ 753 w 1505"/>
                  <a:gd name="T69" fmla="*/ 87 h 841"/>
                  <a:gd name="T70" fmla="*/ 818 w 1505"/>
                  <a:gd name="T71" fmla="*/ 95 h 841"/>
                  <a:gd name="T72" fmla="*/ 892 w 1505"/>
                  <a:gd name="T73" fmla="*/ 118 h 841"/>
                  <a:gd name="T74" fmla="*/ 1014 w 1505"/>
                  <a:gd name="T75" fmla="*/ 215 h 841"/>
                  <a:gd name="T76" fmla="*/ 1071 w 1505"/>
                  <a:gd name="T77" fmla="*/ 324 h 841"/>
                  <a:gd name="T78" fmla="*/ 1085 w 1505"/>
                  <a:gd name="T79" fmla="*/ 404 h 841"/>
                  <a:gd name="T80" fmla="*/ 1082 w 1505"/>
                  <a:gd name="T81" fmla="*/ 469 h 841"/>
                  <a:gd name="T82" fmla="*/ 1061 w 1505"/>
                  <a:gd name="T83" fmla="*/ 547 h 841"/>
                  <a:gd name="T84" fmla="*/ 971 w 1505"/>
                  <a:gd name="T85" fmla="*/ 671 h 841"/>
                  <a:gd name="T86" fmla="*/ 864 w 1505"/>
                  <a:gd name="T87" fmla="*/ 734 h 841"/>
                  <a:gd name="T88" fmla="*/ 786 w 1505"/>
                  <a:gd name="T89" fmla="*/ 751 h 841"/>
                  <a:gd name="T90" fmla="*/ 1121 w 1505"/>
                  <a:gd name="T91" fmla="*/ 623 h 841"/>
                  <a:gd name="T92" fmla="*/ 1168 w 1505"/>
                  <a:gd name="T93" fmla="*/ 482 h 841"/>
                  <a:gd name="T94" fmla="*/ 1168 w 1505"/>
                  <a:gd name="T95" fmla="*/ 359 h 841"/>
                  <a:gd name="T96" fmla="*/ 1121 w 1505"/>
                  <a:gd name="T97" fmla="*/ 218 h 841"/>
                  <a:gd name="T98" fmla="*/ 1201 w 1505"/>
                  <a:gd name="T99" fmla="*/ 255 h 841"/>
                  <a:gd name="T100" fmla="*/ 1370 w 1505"/>
                  <a:gd name="T101" fmla="*/ 401 h 841"/>
                  <a:gd name="T102" fmla="*/ 1315 w 1505"/>
                  <a:gd name="T103" fmla="*/ 493 h 841"/>
                  <a:gd name="T104" fmla="*/ 1131 w 1505"/>
                  <a:gd name="T105" fmla="*/ 633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5" h="841">
                    <a:moveTo>
                      <a:pt x="1483" y="393"/>
                    </a:moveTo>
                    <a:lnTo>
                      <a:pt x="1483" y="393"/>
                    </a:lnTo>
                    <a:lnTo>
                      <a:pt x="1464" y="371"/>
                    </a:lnTo>
                    <a:lnTo>
                      <a:pt x="1444" y="351"/>
                    </a:lnTo>
                    <a:lnTo>
                      <a:pt x="1419" y="324"/>
                    </a:lnTo>
                    <a:lnTo>
                      <a:pt x="1388" y="294"/>
                    </a:lnTo>
                    <a:lnTo>
                      <a:pt x="1350" y="261"/>
                    </a:lnTo>
                    <a:lnTo>
                      <a:pt x="1309" y="226"/>
                    </a:lnTo>
                    <a:lnTo>
                      <a:pt x="1262" y="191"/>
                    </a:lnTo>
                    <a:lnTo>
                      <a:pt x="1237" y="172"/>
                    </a:lnTo>
                    <a:lnTo>
                      <a:pt x="1211" y="155"/>
                    </a:lnTo>
                    <a:lnTo>
                      <a:pt x="1184" y="137"/>
                    </a:lnTo>
                    <a:lnTo>
                      <a:pt x="1156" y="120"/>
                    </a:lnTo>
                    <a:lnTo>
                      <a:pt x="1127" y="104"/>
                    </a:lnTo>
                    <a:lnTo>
                      <a:pt x="1096" y="89"/>
                    </a:lnTo>
                    <a:lnTo>
                      <a:pt x="1066" y="74"/>
                    </a:lnTo>
                    <a:lnTo>
                      <a:pt x="1033" y="60"/>
                    </a:lnTo>
                    <a:lnTo>
                      <a:pt x="1001" y="46"/>
                    </a:lnTo>
                    <a:lnTo>
                      <a:pt x="967" y="35"/>
                    </a:lnTo>
                    <a:lnTo>
                      <a:pt x="934" y="25"/>
                    </a:lnTo>
                    <a:lnTo>
                      <a:pt x="899" y="16"/>
                    </a:lnTo>
                    <a:lnTo>
                      <a:pt x="863" y="10"/>
                    </a:lnTo>
                    <a:lnTo>
                      <a:pt x="826" y="5"/>
                    </a:lnTo>
                    <a:lnTo>
                      <a:pt x="790" y="1"/>
                    </a:lnTo>
                    <a:lnTo>
                      <a:pt x="753" y="0"/>
                    </a:lnTo>
                    <a:lnTo>
                      <a:pt x="753" y="0"/>
                    </a:lnTo>
                    <a:lnTo>
                      <a:pt x="715" y="1"/>
                    </a:lnTo>
                    <a:lnTo>
                      <a:pt x="678" y="5"/>
                    </a:lnTo>
                    <a:lnTo>
                      <a:pt x="642" y="10"/>
                    </a:lnTo>
                    <a:lnTo>
                      <a:pt x="607" y="16"/>
                    </a:lnTo>
                    <a:lnTo>
                      <a:pt x="572" y="25"/>
                    </a:lnTo>
                    <a:lnTo>
                      <a:pt x="538" y="35"/>
                    </a:lnTo>
                    <a:lnTo>
                      <a:pt x="504" y="46"/>
                    </a:lnTo>
                    <a:lnTo>
                      <a:pt x="472" y="60"/>
                    </a:lnTo>
                    <a:lnTo>
                      <a:pt x="440" y="74"/>
                    </a:lnTo>
                    <a:lnTo>
                      <a:pt x="408" y="89"/>
                    </a:lnTo>
                    <a:lnTo>
                      <a:pt x="378" y="104"/>
                    </a:lnTo>
                    <a:lnTo>
                      <a:pt x="350" y="120"/>
                    </a:lnTo>
                    <a:lnTo>
                      <a:pt x="321" y="137"/>
                    </a:lnTo>
                    <a:lnTo>
                      <a:pt x="294" y="155"/>
                    </a:lnTo>
                    <a:lnTo>
                      <a:pt x="267" y="172"/>
                    </a:lnTo>
                    <a:lnTo>
                      <a:pt x="242" y="191"/>
                    </a:lnTo>
                    <a:lnTo>
                      <a:pt x="196" y="226"/>
                    </a:lnTo>
                    <a:lnTo>
                      <a:pt x="154" y="261"/>
                    </a:lnTo>
                    <a:lnTo>
                      <a:pt x="118" y="294"/>
                    </a:lnTo>
                    <a:lnTo>
                      <a:pt x="86" y="324"/>
                    </a:lnTo>
                    <a:lnTo>
                      <a:pt x="60" y="351"/>
                    </a:lnTo>
                    <a:lnTo>
                      <a:pt x="41" y="371"/>
                    </a:lnTo>
                    <a:lnTo>
                      <a:pt x="23" y="393"/>
                    </a:lnTo>
                    <a:lnTo>
                      <a:pt x="0" y="421"/>
                    </a:lnTo>
                    <a:lnTo>
                      <a:pt x="23" y="448"/>
                    </a:lnTo>
                    <a:lnTo>
                      <a:pt x="23" y="448"/>
                    </a:lnTo>
                    <a:lnTo>
                      <a:pt x="41" y="470"/>
                    </a:lnTo>
                    <a:lnTo>
                      <a:pt x="60" y="490"/>
                    </a:lnTo>
                    <a:lnTo>
                      <a:pt x="86" y="517"/>
                    </a:lnTo>
                    <a:lnTo>
                      <a:pt x="118" y="547"/>
                    </a:lnTo>
                    <a:lnTo>
                      <a:pt x="154" y="580"/>
                    </a:lnTo>
                    <a:lnTo>
                      <a:pt x="196" y="615"/>
                    </a:lnTo>
                    <a:lnTo>
                      <a:pt x="242" y="650"/>
                    </a:lnTo>
                    <a:lnTo>
                      <a:pt x="267" y="669"/>
                    </a:lnTo>
                    <a:lnTo>
                      <a:pt x="294" y="686"/>
                    </a:lnTo>
                    <a:lnTo>
                      <a:pt x="321" y="704"/>
                    </a:lnTo>
                    <a:lnTo>
                      <a:pt x="350" y="721"/>
                    </a:lnTo>
                    <a:lnTo>
                      <a:pt x="378" y="738"/>
                    </a:lnTo>
                    <a:lnTo>
                      <a:pt x="408" y="753"/>
                    </a:lnTo>
                    <a:lnTo>
                      <a:pt x="440" y="768"/>
                    </a:lnTo>
                    <a:lnTo>
                      <a:pt x="472" y="781"/>
                    </a:lnTo>
                    <a:lnTo>
                      <a:pt x="504" y="795"/>
                    </a:lnTo>
                    <a:lnTo>
                      <a:pt x="538" y="806"/>
                    </a:lnTo>
                    <a:lnTo>
                      <a:pt x="572" y="816"/>
                    </a:lnTo>
                    <a:lnTo>
                      <a:pt x="607" y="825"/>
                    </a:lnTo>
                    <a:lnTo>
                      <a:pt x="642" y="831"/>
                    </a:lnTo>
                    <a:lnTo>
                      <a:pt x="678" y="836"/>
                    </a:lnTo>
                    <a:lnTo>
                      <a:pt x="715" y="840"/>
                    </a:lnTo>
                    <a:lnTo>
                      <a:pt x="753" y="841"/>
                    </a:lnTo>
                    <a:lnTo>
                      <a:pt x="753" y="841"/>
                    </a:lnTo>
                    <a:lnTo>
                      <a:pt x="790" y="840"/>
                    </a:lnTo>
                    <a:lnTo>
                      <a:pt x="826" y="836"/>
                    </a:lnTo>
                    <a:lnTo>
                      <a:pt x="863" y="831"/>
                    </a:lnTo>
                    <a:lnTo>
                      <a:pt x="899" y="825"/>
                    </a:lnTo>
                    <a:lnTo>
                      <a:pt x="934" y="816"/>
                    </a:lnTo>
                    <a:lnTo>
                      <a:pt x="967" y="806"/>
                    </a:lnTo>
                    <a:lnTo>
                      <a:pt x="1001" y="795"/>
                    </a:lnTo>
                    <a:lnTo>
                      <a:pt x="1033" y="781"/>
                    </a:lnTo>
                    <a:lnTo>
                      <a:pt x="1066" y="768"/>
                    </a:lnTo>
                    <a:lnTo>
                      <a:pt x="1096" y="753"/>
                    </a:lnTo>
                    <a:lnTo>
                      <a:pt x="1127" y="738"/>
                    </a:lnTo>
                    <a:lnTo>
                      <a:pt x="1156" y="721"/>
                    </a:lnTo>
                    <a:lnTo>
                      <a:pt x="1184" y="704"/>
                    </a:lnTo>
                    <a:lnTo>
                      <a:pt x="1211" y="686"/>
                    </a:lnTo>
                    <a:lnTo>
                      <a:pt x="1237" y="669"/>
                    </a:lnTo>
                    <a:lnTo>
                      <a:pt x="1262" y="650"/>
                    </a:lnTo>
                    <a:lnTo>
                      <a:pt x="1309" y="615"/>
                    </a:lnTo>
                    <a:lnTo>
                      <a:pt x="1350" y="580"/>
                    </a:lnTo>
                    <a:lnTo>
                      <a:pt x="1388" y="547"/>
                    </a:lnTo>
                    <a:lnTo>
                      <a:pt x="1419" y="517"/>
                    </a:lnTo>
                    <a:lnTo>
                      <a:pt x="1444" y="490"/>
                    </a:lnTo>
                    <a:lnTo>
                      <a:pt x="1464" y="470"/>
                    </a:lnTo>
                    <a:lnTo>
                      <a:pt x="1483" y="448"/>
                    </a:lnTo>
                    <a:lnTo>
                      <a:pt x="1505" y="421"/>
                    </a:lnTo>
                    <a:lnTo>
                      <a:pt x="1483" y="393"/>
                    </a:lnTo>
                    <a:close/>
                    <a:moveTo>
                      <a:pt x="770" y="753"/>
                    </a:moveTo>
                    <a:lnTo>
                      <a:pt x="770" y="753"/>
                    </a:lnTo>
                    <a:lnTo>
                      <a:pt x="753" y="754"/>
                    </a:lnTo>
                    <a:lnTo>
                      <a:pt x="753" y="754"/>
                    </a:lnTo>
                    <a:lnTo>
                      <a:pt x="735" y="753"/>
                    </a:lnTo>
                    <a:lnTo>
                      <a:pt x="735" y="753"/>
                    </a:lnTo>
                    <a:lnTo>
                      <a:pt x="708" y="750"/>
                    </a:lnTo>
                    <a:lnTo>
                      <a:pt x="682" y="746"/>
                    </a:lnTo>
                    <a:lnTo>
                      <a:pt x="657" y="739"/>
                    </a:lnTo>
                    <a:lnTo>
                      <a:pt x="632" y="730"/>
                    </a:lnTo>
                    <a:lnTo>
                      <a:pt x="608" y="720"/>
                    </a:lnTo>
                    <a:lnTo>
                      <a:pt x="584" y="708"/>
                    </a:lnTo>
                    <a:lnTo>
                      <a:pt x="563" y="694"/>
                    </a:lnTo>
                    <a:lnTo>
                      <a:pt x="542" y="679"/>
                    </a:lnTo>
                    <a:lnTo>
                      <a:pt x="523" y="661"/>
                    </a:lnTo>
                    <a:lnTo>
                      <a:pt x="506" y="643"/>
                    </a:lnTo>
                    <a:lnTo>
                      <a:pt x="488" y="623"/>
                    </a:lnTo>
                    <a:lnTo>
                      <a:pt x="474" y="602"/>
                    </a:lnTo>
                    <a:lnTo>
                      <a:pt x="461" y="580"/>
                    </a:lnTo>
                    <a:lnTo>
                      <a:pt x="450" y="557"/>
                    </a:lnTo>
                    <a:lnTo>
                      <a:pt x="440" y="533"/>
                    </a:lnTo>
                    <a:lnTo>
                      <a:pt x="431" y="508"/>
                    </a:lnTo>
                    <a:lnTo>
                      <a:pt x="347" y="530"/>
                    </a:lnTo>
                    <a:lnTo>
                      <a:pt x="347" y="530"/>
                    </a:lnTo>
                    <a:lnTo>
                      <a:pt x="357" y="562"/>
                    </a:lnTo>
                    <a:lnTo>
                      <a:pt x="368" y="592"/>
                    </a:lnTo>
                    <a:lnTo>
                      <a:pt x="383" y="620"/>
                    </a:lnTo>
                    <a:lnTo>
                      <a:pt x="400" y="648"/>
                    </a:lnTo>
                    <a:lnTo>
                      <a:pt x="400" y="648"/>
                    </a:lnTo>
                    <a:lnTo>
                      <a:pt x="375" y="633"/>
                    </a:lnTo>
                    <a:lnTo>
                      <a:pt x="350" y="618"/>
                    </a:lnTo>
                    <a:lnTo>
                      <a:pt x="304" y="587"/>
                    </a:lnTo>
                    <a:lnTo>
                      <a:pt x="262" y="554"/>
                    </a:lnTo>
                    <a:lnTo>
                      <a:pt x="224" y="523"/>
                    </a:lnTo>
                    <a:lnTo>
                      <a:pt x="189" y="493"/>
                    </a:lnTo>
                    <a:lnTo>
                      <a:pt x="160" y="466"/>
                    </a:lnTo>
                    <a:lnTo>
                      <a:pt x="135" y="441"/>
                    </a:lnTo>
                    <a:lnTo>
                      <a:pt x="115" y="421"/>
                    </a:lnTo>
                    <a:lnTo>
                      <a:pt x="115" y="421"/>
                    </a:lnTo>
                    <a:lnTo>
                      <a:pt x="135" y="401"/>
                    </a:lnTo>
                    <a:lnTo>
                      <a:pt x="160" y="376"/>
                    </a:lnTo>
                    <a:lnTo>
                      <a:pt x="190" y="348"/>
                    </a:lnTo>
                    <a:lnTo>
                      <a:pt x="224" y="318"/>
                    </a:lnTo>
                    <a:lnTo>
                      <a:pt x="262" y="287"/>
                    </a:lnTo>
                    <a:lnTo>
                      <a:pt x="304" y="255"/>
                    </a:lnTo>
                    <a:lnTo>
                      <a:pt x="350" y="223"/>
                    </a:lnTo>
                    <a:lnTo>
                      <a:pt x="375" y="208"/>
                    </a:lnTo>
                    <a:lnTo>
                      <a:pt x="400" y="193"/>
                    </a:lnTo>
                    <a:lnTo>
                      <a:pt x="400" y="193"/>
                    </a:lnTo>
                    <a:lnTo>
                      <a:pt x="383" y="221"/>
                    </a:lnTo>
                    <a:lnTo>
                      <a:pt x="368" y="250"/>
                    </a:lnTo>
                    <a:lnTo>
                      <a:pt x="357" y="280"/>
                    </a:lnTo>
                    <a:lnTo>
                      <a:pt x="347" y="311"/>
                    </a:lnTo>
                    <a:lnTo>
                      <a:pt x="431" y="333"/>
                    </a:lnTo>
                    <a:lnTo>
                      <a:pt x="431" y="333"/>
                    </a:lnTo>
                    <a:lnTo>
                      <a:pt x="440" y="308"/>
                    </a:lnTo>
                    <a:lnTo>
                      <a:pt x="450" y="285"/>
                    </a:lnTo>
                    <a:lnTo>
                      <a:pt x="461" y="261"/>
                    </a:lnTo>
                    <a:lnTo>
                      <a:pt x="474" y="240"/>
                    </a:lnTo>
                    <a:lnTo>
                      <a:pt x="488" y="218"/>
                    </a:lnTo>
                    <a:lnTo>
                      <a:pt x="506" y="198"/>
                    </a:lnTo>
                    <a:lnTo>
                      <a:pt x="523" y="180"/>
                    </a:lnTo>
                    <a:lnTo>
                      <a:pt x="542" y="162"/>
                    </a:lnTo>
                    <a:lnTo>
                      <a:pt x="563" y="147"/>
                    </a:lnTo>
                    <a:lnTo>
                      <a:pt x="584" y="133"/>
                    </a:lnTo>
                    <a:lnTo>
                      <a:pt x="608" y="121"/>
                    </a:lnTo>
                    <a:lnTo>
                      <a:pt x="632" y="111"/>
                    </a:lnTo>
                    <a:lnTo>
                      <a:pt x="657" y="102"/>
                    </a:lnTo>
                    <a:lnTo>
                      <a:pt x="682" y="95"/>
                    </a:lnTo>
                    <a:lnTo>
                      <a:pt x="708" y="91"/>
                    </a:lnTo>
                    <a:lnTo>
                      <a:pt x="735" y="89"/>
                    </a:lnTo>
                    <a:lnTo>
                      <a:pt x="735" y="89"/>
                    </a:lnTo>
                    <a:lnTo>
                      <a:pt x="753" y="87"/>
                    </a:lnTo>
                    <a:lnTo>
                      <a:pt x="753" y="87"/>
                    </a:lnTo>
                    <a:lnTo>
                      <a:pt x="770" y="89"/>
                    </a:lnTo>
                    <a:lnTo>
                      <a:pt x="770" y="89"/>
                    </a:lnTo>
                    <a:lnTo>
                      <a:pt x="786" y="90"/>
                    </a:lnTo>
                    <a:lnTo>
                      <a:pt x="803" y="91"/>
                    </a:lnTo>
                    <a:lnTo>
                      <a:pt x="818" y="95"/>
                    </a:lnTo>
                    <a:lnTo>
                      <a:pt x="834" y="97"/>
                    </a:lnTo>
                    <a:lnTo>
                      <a:pt x="849" y="102"/>
                    </a:lnTo>
                    <a:lnTo>
                      <a:pt x="864" y="107"/>
                    </a:lnTo>
                    <a:lnTo>
                      <a:pt x="879" y="112"/>
                    </a:lnTo>
                    <a:lnTo>
                      <a:pt x="892" y="118"/>
                    </a:lnTo>
                    <a:lnTo>
                      <a:pt x="921" y="133"/>
                    </a:lnTo>
                    <a:lnTo>
                      <a:pt x="946" y="151"/>
                    </a:lnTo>
                    <a:lnTo>
                      <a:pt x="971" y="170"/>
                    </a:lnTo>
                    <a:lnTo>
                      <a:pt x="994" y="191"/>
                    </a:lnTo>
                    <a:lnTo>
                      <a:pt x="1014" y="215"/>
                    </a:lnTo>
                    <a:lnTo>
                      <a:pt x="1031" y="240"/>
                    </a:lnTo>
                    <a:lnTo>
                      <a:pt x="1047" y="267"/>
                    </a:lnTo>
                    <a:lnTo>
                      <a:pt x="1061" y="294"/>
                    </a:lnTo>
                    <a:lnTo>
                      <a:pt x="1066" y="309"/>
                    </a:lnTo>
                    <a:lnTo>
                      <a:pt x="1071" y="324"/>
                    </a:lnTo>
                    <a:lnTo>
                      <a:pt x="1075" y="339"/>
                    </a:lnTo>
                    <a:lnTo>
                      <a:pt x="1078" y="356"/>
                    </a:lnTo>
                    <a:lnTo>
                      <a:pt x="1082" y="372"/>
                    </a:lnTo>
                    <a:lnTo>
                      <a:pt x="1083" y="388"/>
                    </a:lnTo>
                    <a:lnTo>
                      <a:pt x="1085" y="404"/>
                    </a:lnTo>
                    <a:lnTo>
                      <a:pt x="1085" y="421"/>
                    </a:lnTo>
                    <a:lnTo>
                      <a:pt x="1085" y="421"/>
                    </a:lnTo>
                    <a:lnTo>
                      <a:pt x="1085" y="437"/>
                    </a:lnTo>
                    <a:lnTo>
                      <a:pt x="1083" y="453"/>
                    </a:lnTo>
                    <a:lnTo>
                      <a:pt x="1082" y="469"/>
                    </a:lnTo>
                    <a:lnTo>
                      <a:pt x="1078" y="485"/>
                    </a:lnTo>
                    <a:lnTo>
                      <a:pt x="1075" y="502"/>
                    </a:lnTo>
                    <a:lnTo>
                      <a:pt x="1071" y="517"/>
                    </a:lnTo>
                    <a:lnTo>
                      <a:pt x="1066" y="532"/>
                    </a:lnTo>
                    <a:lnTo>
                      <a:pt x="1061" y="547"/>
                    </a:lnTo>
                    <a:lnTo>
                      <a:pt x="1047" y="574"/>
                    </a:lnTo>
                    <a:lnTo>
                      <a:pt x="1031" y="602"/>
                    </a:lnTo>
                    <a:lnTo>
                      <a:pt x="1014" y="627"/>
                    </a:lnTo>
                    <a:lnTo>
                      <a:pt x="994" y="650"/>
                    </a:lnTo>
                    <a:lnTo>
                      <a:pt x="971" y="671"/>
                    </a:lnTo>
                    <a:lnTo>
                      <a:pt x="946" y="690"/>
                    </a:lnTo>
                    <a:lnTo>
                      <a:pt x="921" y="708"/>
                    </a:lnTo>
                    <a:lnTo>
                      <a:pt x="892" y="723"/>
                    </a:lnTo>
                    <a:lnTo>
                      <a:pt x="879" y="729"/>
                    </a:lnTo>
                    <a:lnTo>
                      <a:pt x="864" y="734"/>
                    </a:lnTo>
                    <a:lnTo>
                      <a:pt x="849" y="739"/>
                    </a:lnTo>
                    <a:lnTo>
                      <a:pt x="834" y="744"/>
                    </a:lnTo>
                    <a:lnTo>
                      <a:pt x="818" y="746"/>
                    </a:lnTo>
                    <a:lnTo>
                      <a:pt x="803" y="750"/>
                    </a:lnTo>
                    <a:lnTo>
                      <a:pt x="786" y="751"/>
                    </a:lnTo>
                    <a:lnTo>
                      <a:pt x="770" y="753"/>
                    </a:lnTo>
                    <a:lnTo>
                      <a:pt x="770" y="753"/>
                    </a:lnTo>
                    <a:close/>
                    <a:moveTo>
                      <a:pt x="1106" y="648"/>
                    </a:moveTo>
                    <a:lnTo>
                      <a:pt x="1106" y="648"/>
                    </a:lnTo>
                    <a:lnTo>
                      <a:pt x="1121" y="623"/>
                    </a:lnTo>
                    <a:lnTo>
                      <a:pt x="1135" y="597"/>
                    </a:lnTo>
                    <a:lnTo>
                      <a:pt x="1146" y="569"/>
                    </a:lnTo>
                    <a:lnTo>
                      <a:pt x="1156" y="540"/>
                    </a:lnTo>
                    <a:lnTo>
                      <a:pt x="1163" y="512"/>
                    </a:lnTo>
                    <a:lnTo>
                      <a:pt x="1168" y="482"/>
                    </a:lnTo>
                    <a:lnTo>
                      <a:pt x="1172" y="452"/>
                    </a:lnTo>
                    <a:lnTo>
                      <a:pt x="1173" y="421"/>
                    </a:lnTo>
                    <a:lnTo>
                      <a:pt x="1173" y="421"/>
                    </a:lnTo>
                    <a:lnTo>
                      <a:pt x="1172" y="389"/>
                    </a:lnTo>
                    <a:lnTo>
                      <a:pt x="1168" y="359"/>
                    </a:lnTo>
                    <a:lnTo>
                      <a:pt x="1163" y="329"/>
                    </a:lnTo>
                    <a:lnTo>
                      <a:pt x="1155" y="301"/>
                    </a:lnTo>
                    <a:lnTo>
                      <a:pt x="1146" y="272"/>
                    </a:lnTo>
                    <a:lnTo>
                      <a:pt x="1135" y="245"/>
                    </a:lnTo>
                    <a:lnTo>
                      <a:pt x="1121" y="218"/>
                    </a:lnTo>
                    <a:lnTo>
                      <a:pt x="1106" y="193"/>
                    </a:lnTo>
                    <a:lnTo>
                      <a:pt x="1106" y="193"/>
                    </a:lnTo>
                    <a:lnTo>
                      <a:pt x="1131" y="208"/>
                    </a:lnTo>
                    <a:lnTo>
                      <a:pt x="1155" y="223"/>
                    </a:lnTo>
                    <a:lnTo>
                      <a:pt x="1201" y="255"/>
                    </a:lnTo>
                    <a:lnTo>
                      <a:pt x="1243" y="287"/>
                    </a:lnTo>
                    <a:lnTo>
                      <a:pt x="1282" y="318"/>
                    </a:lnTo>
                    <a:lnTo>
                      <a:pt x="1315" y="348"/>
                    </a:lnTo>
                    <a:lnTo>
                      <a:pt x="1345" y="376"/>
                    </a:lnTo>
                    <a:lnTo>
                      <a:pt x="1370" y="401"/>
                    </a:lnTo>
                    <a:lnTo>
                      <a:pt x="1389" y="421"/>
                    </a:lnTo>
                    <a:lnTo>
                      <a:pt x="1389" y="421"/>
                    </a:lnTo>
                    <a:lnTo>
                      <a:pt x="1370" y="441"/>
                    </a:lnTo>
                    <a:lnTo>
                      <a:pt x="1345" y="466"/>
                    </a:lnTo>
                    <a:lnTo>
                      <a:pt x="1315" y="493"/>
                    </a:lnTo>
                    <a:lnTo>
                      <a:pt x="1282" y="523"/>
                    </a:lnTo>
                    <a:lnTo>
                      <a:pt x="1243" y="554"/>
                    </a:lnTo>
                    <a:lnTo>
                      <a:pt x="1201" y="587"/>
                    </a:lnTo>
                    <a:lnTo>
                      <a:pt x="1155" y="618"/>
                    </a:lnTo>
                    <a:lnTo>
                      <a:pt x="1131" y="633"/>
                    </a:lnTo>
                    <a:lnTo>
                      <a:pt x="1106" y="648"/>
                    </a:lnTo>
                    <a:lnTo>
                      <a:pt x="1106" y="648"/>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pic>
        <p:nvPicPr>
          <p:cNvPr id="155" name="Grafika 154" descr="Zarządzanie">
            <a:extLst>
              <a:ext uri="{FF2B5EF4-FFF2-40B4-BE49-F238E27FC236}">
                <a16:creationId xmlns:a16="http://schemas.microsoft.com/office/drawing/2014/main" id="{8FFAAB23-D8E3-4B2D-BE85-ABBEF3283FC2}"/>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96880" y="3204064"/>
            <a:ext cx="317840" cy="317840"/>
          </a:xfrm>
          <a:prstGeom prst="rect">
            <a:avLst/>
          </a:prstGeom>
        </p:spPr>
      </p:pic>
      <p:graphicFrame>
        <p:nvGraphicFramePr>
          <p:cNvPr id="16" name="Tabela 15">
            <a:extLst>
              <a:ext uri="{FF2B5EF4-FFF2-40B4-BE49-F238E27FC236}">
                <a16:creationId xmlns:a16="http://schemas.microsoft.com/office/drawing/2014/main" id="{57BE33DB-768E-4A91-8BF0-EF36BA0C0D80}"/>
              </a:ext>
            </a:extLst>
          </p:cNvPr>
          <p:cNvGraphicFramePr>
            <a:graphicFrameLocks noGrp="1"/>
          </p:cNvGraphicFramePr>
          <p:nvPr/>
        </p:nvGraphicFramePr>
        <p:xfrm>
          <a:off x="755575" y="4747503"/>
          <a:ext cx="7704459" cy="465415"/>
        </p:xfrm>
        <a:graphic>
          <a:graphicData uri="http://schemas.openxmlformats.org/drawingml/2006/table">
            <a:tbl>
              <a:tblPr firstRow="1" bandRow="1">
                <a:tableStyleId>{5C22544A-7EE6-4342-B048-85BDC9FD1C3A}</a:tableStyleId>
              </a:tblPr>
              <a:tblGrid>
                <a:gridCol w="1100637">
                  <a:extLst>
                    <a:ext uri="{9D8B030D-6E8A-4147-A177-3AD203B41FA5}">
                      <a16:colId xmlns:a16="http://schemas.microsoft.com/office/drawing/2014/main" val="2938667892"/>
                    </a:ext>
                  </a:extLst>
                </a:gridCol>
                <a:gridCol w="1100637">
                  <a:extLst>
                    <a:ext uri="{9D8B030D-6E8A-4147-A177-3AD203B41FA5}">
                      <a16:colId xmlns:a16="http://schemas.microsoft.com/office/drawing/2014/main" val="411925587"/>
                    </a:ext>
                  </a:extLst>
                </a:gridCol>
                <a:gridCol w="1100637">
                  <a:extLst>
                    <a:ext uri="{9D8B030D-6E8A-4147-A177-3AD203B41FA5}">
                      <a16:colId xmlns:a16="http://schemas.microsoft.com/office/drawing/2014/main" val="3608420190"/>
                    </a:ext>
                  </a:extLst>
                </a:gridCol>
                <a:gridCol w="1100637">
                  <a:extLst>
                    <a:ext uri="{9D8B030D-6E8A-4147-A177-3AD203B41FA5}">
                      <a16:colId xmlns:a16="http://schemas.microsoft.com/office/drawing/2014/main" val="2823064476"/>
                    </a:ext>
                  </a:extLst>
                </a:gridCol>
                <a:gridCol w="1100637">
                  <a:extLst>
                    <a:ext uri="{9D8B030D-6E8A-4147-A177-3AD203B41FA5}">
                      <a16:colId xmlns:a16="http://schemas.microsoft.com/office/drawing/2014/main" val="608497383"/>
                    </a:ext>
                  </a:extLst>
                </a:gridCol>
                <a:gridCol w="1100637">
                  <a:extLst>
                    <a:ext uri="{9D8B030D-6E8A-4147-A177-3AD203B41FA5}">
                      <a16:colId xmlns:a16="http://schemas.microsoft.com/office/drawing/2014/main" val="2785033403"/>
                    </a:ext>
                  </a:extLst>
                </a:gridCol>
                <a:gridCol w="1100637">
                  <a:extLst>
                    <a:ext uri="{9D8B030D-6E8A-4147-A177-3AD203B41FA5}">
                      <a16:colId xmlns:a16="http://schemas.microsoft.com/office/drawing/2014/main" val="2400600198"/>
                    </a:ext>
                  </a:extLst>
                </a:gridCol>
              </a:tblGrid>
              <a:tr h="370840">
                <a:tc>
                  <a:txBody>
                    <a:bodyPr/>
                    <a:lstStyle/>
                    <a:p>
                      <a:pPr algn="ctr" fontAlgn="ctr"/>
                      <a:r>
                        <a:rPr lang="pl-PL" sz="1000" b="0" u="none" strike="noStrike">
                          <a:solidFill>
                            <a:schemeClr val="tx1"/>
                          </a:solidFill>
                          <a:effectLst/>
                        </a:rPr>
                        <a:t>z mediów ogólnie</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książek</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opinii innych, najbliższego otoczenia</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kampanii społecznych</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ze szkoły/uczelni</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z urzędu miasta/ gminy, </a:t>
                      </a:r>
                    </a:p>
                    <a:p>
                      <a:pPr algn="ctr" fontAlgn="ctr"/>
                      <a:r>
                        <a:rPr lang="pl-PL" sz="1000" b="0" u="none" strike="noStrike">
                          <a:solidFill>
                            <a:schemeClr val="tx1"/>
                          </a:solidFill>
                          <a:effectLst/>
                        </a:rPr>
                        <a:t>z lokalnych ogłoszeń</a:t>
                      </a: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u="none" strike="noStrike">
                          <a:solidFill>
                            <a:schemeClr val="tx1"/>
                          </a:solidFill>
                          <a:effectLst/>
                        </a:rPr>
                        <a:t>z miejsca pracy</a:t>
                      </a:r>
                      <a:endParaRPr lang="pl-PL" sz="1000" b="0" i="0" u="none" strike="noStrike">
                        <a:solidFill>
                          <a:schemeClr val="tx1"/>
                        </a:solidFill>
                        <a:effectLst/>
                        <a:latin typeface="Century Gothic" panose="020B0502020202020204" pitchFamily="34" charset="0"/>
                      </a:endParaRPr>
                    </a:p>
                    <a:p>
                      <a:pPr algn="ctr" fontAlgn="ctr"/>
                      <a:endParaRPr lang="pl-PL" sz="10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157" name="Grupa 156">
            <a:extLst>
              <a:ext uri="{FF2B5EF4-FFF2-40B4-BE49-F238E27FC236}">
                <a16:creationId xmlns:a16="http://schemas.microsoft.com/office/drawing/2014/main" id="{3933DC47-5CAE-461D-AA47-568A8D6B2362}"/>
              </a:ext>
            </a:extLst>
          </p:cNvPr>
          <p:cNvGrpSpPr>
            <a:grpSpLocks noChangeAspect="1"/>
          </p:cNvGrpSpPr>
          <p:nvPr/>
        </p:nvGrpSpPr>
        <p:grpSpPr>
          <a:xfrm>
            <a:off x="3403811" y="4503303"/>
            <a:ext cx="232863" cy="255219"/>
            <a:chOff x="5308601" y="2590800"/>
            <a:chExt cx="595313" cy="652463"/>
          </a:xfrm>
          <a:solidFill>
            <a:srgbClr val="CDCDCD"/>
          </a:solidFill>
        </p:grpSpPr>
        <p:sp>
          <p:nvSpPr>
            <p:cNvPr id="158" name="Freeform 9">
              <a:extLst>
                <a:ext uri="{FF2B5EF4-FFF2-40B4-BE49-F238E27FC236}">
                  <a16:creationId xmlns:a16="http://schemas.microsoft.com/office/drawing/2014/main" id="{26DDE1BB-DEE5-430F-9465-C4DDE4F1EEFC}"/>
                </a:ext>
              </a:extLst>
            </p:cNvPr>
            <p:cNvSpPr>
              <a:spLocks noEditPoints="1"/>
            </p:cNvSpPr>
            <p:nvPr/>
          </p:nvSpPr>
          <p:spPr bwMode="auto">
            <a:xfrm>
              <a:off x="5675313" y="2992438"/>
              <a:ext cx="228600" cy="250825"/>
            </a:xfrm>
            <a:custGeom>
              <a:avLst/>
              <a:gdLst>
                <a:gd name="T0" fmla="*/ 420 w 1004"/>
                <a:gd name="T1" fmla="*/ 1 h 1101"/>
                <a:gd name="T2" fmla="*/ 320 w 1004"/>
                <a:gd name="T3" fmla="*/ 16 h 1101"/>
                <a:gd name="T4" fmla="*/ 228 w 1004"/>
                <a:gd name="T5" fmla="*/ 48 h 1101"/>
                <a:gd name="T6" fmla="*/ 144 w 1004"/>
                <a:gd name="T7" fmla="*/ 95 h 1101"/>
                <a:gd name="T8" fmla="*/ 70 w 1004"/>
                <a:gd name="T9" fmla="*/ 156 h 1101"/>
                <a:gd name="T10" fmla="*/ 7 w 1004"/>
                <a:gd name="T11" fmla="*/ 228 h 1101"/>
                <a:gd name="T12" fmla="*/ 0 w 1004"/>
                <a:gd name="T13" fmla="*/ 861 h 1101"/>
                <a:gd name="T14" fmla="*/ 62 w 1004"/>
                <a:gd name="T15" fmla="*/ 937 h 1101"/>
                <a:gd name="T16" fmla="*/ 137 w 1004"/>
                <a:gd name="T17" fmla="*/ 1000 h 1101"/>
                <a:gd name="T18" fmla="*/ 223 w 1004"/>
                <a:gd name="T19" fmla="*/ 1049 h 1101"/>
                <a:gd name="T20" fmla="*/ 317 w 1004"/>
                <a:gd name="T21" fmla="*/ 1084 h 1101"/>
                <a:gd name="T22" fmla="*/ 419 w 1004"/>
                <a:gd name="T23" fmla="*/ 1100 h 1101"/>
                <a:gd name="T24" fmla="*/ 482 w 1004"/>
                <a:gd name="T25" fmla="*/ 1100 h 1101"/>
                <a:gd name="T26" fmla="*/ 564 w 1004"/>
                <a:gd name="T27" fmla="*/ 1089 h 1101"/>
                <a:gd name="T28" fmla="*/ 642 w 1004"/>
                <a:gd name="T29" fmla="*/ 1068 h 1101"/>
                <a:gd name="T30" fmla="*/ 715 w 1004"/>
                <a:gd name="T31" fmla="*/ 1034 h 1101"/>
                <a:gd name="T32" fmla="*/ 783 w 1004"/>
                <a:gd name="T33" fmla="*/ 991 h 1101"/>
                <a:gd name="T34" fmla="*/ 843 w 1004"/>
                <a:gd name="T35" fmla="*/ 939 h 1101"/>
                <a:gd name="T36" fmla="*/ 894 w 1004"/>
                <a:gd name="T37" fmla="*/ 880 h 1101"/>
                <a:gd name="T38" fmla="*/ 937 w 1004"/>
                <a:gd name="T39" fmla="*/ 812 h 1101"/>
                <a:gd name="T40" fmla="*/ 970 w 1004"/>
                <a:gd name="T41" fmla="*/ 740 h 1101"/>
                <a:gd name="T42" fmla="*/ 993 w 1004"/>
                <a:gd name="T43" fmla="*/ 661 h 1101"/>
                <a:gd name="T44" fmla="*/ 1004 w 1004"/>
                <a:gd name="T45" fmla="*/ 579 h 1101"/>
                <a:gd name="T46" fmla="*/ 1004 w 1004"/>
                <a:gd name="T47" fmla="*/ 522 h 1101"/>
                <a:gd name="T48" fmla="*/ 993 w 1004"/>
                <a:gd name="T49" fmla="*/ 439 h 1101"/>
                <a:gd name="T50" fmla="*/ 970 w 1004"/>
                <a:gd name="T51" fmla="*/ 361 h 1101"/>
                <a:gd name="T52" fmla="*/ 937 w 1004"/>
                <a:gd name="T53" fmla="*/ 287 h 1101"/>
                <a:gd name="T54" fmla="*/ 894 w 1004"/>
                <a:gd name="T55" fmla="*/ 221 h 1101"/>
                <a:gd name="T56" fmla="*/ 843 w 1004"/>
                <a:gd name="T57" fmla="*/ 161 h 1101"/>
                <a:gd name="T58" fmla="*/ 783 w 1004"/>
                <a:gd name="T59" fmla="*/ 109 h 1101"/>
                <a:gd name="T60" fmla="*/ 715 w 1004"/>
                <a:gd name="T61" fmla="*/ 66 h 1101"/>
                <a:gd name="T62" fmla="*/ 642 w 1004"/>
                <a:gd name="T63" fmla="*/ 33 h 1101"/>
                <a:gd name="T64" fmla="*/ 564 w 1004"/>
                <a:gd name="T65" fmla="*/ 11 h 1101"/>
                <a:gd name="T66" fmla="*/ 482 w 1004"/>
                <a:gd name="T67" fmla="*/ 0 h 1101"/>
                <a:gd name="T68" fmla="*/ 486 w 1004"/>
                <a:gd name="T69" fmla="*/ 378 h 1101"/>
                <a:gd name="T70" fmla="*/ 467 w 1004"/>
                <a:gd name="T71" fmla="*/ 376 h 1101"/>
                <a:gd name="T72" fmla="*/ 440 w 1004"/>
                <a:gd name="T73" fmla="*/ 367 h 1101"/>
                <a:gd name="T74" fmla="*/ 417 w 1004"/>
                <a:gd name="T75" fmla="*/ 349 h 1101"/>
                <a:gd name="T76" fmla="*/ 400 w 1004"/>
                <a:gd name="T77" fmla="*/ 328 h 1101"/>
                <a:gd name="T78" fmla="*/ 391 w 1004"/>
                <a:gd name="T79" fmla="*/ 301 h 1101"/>
                <a:gd name="T80" fmla="*/ 389 w 1004"/>
                <a:gd name="T81" fmla="*/ 281 h 1101"/>
                <a:gd name="T82" fmla="*/ 393 w 1004"/>
                <a:gd name="T83" fmla="*/ 252 h 1101"/>
                <a:gd name="T84" fmla="*/ 406 w 1004"/>
                <a:gd name="T85" fmla="*/ 227 h 1101"/>
                <a:gd name="T86" fmla="*/ 424 w 1004"/>
                <a:gd name="T87" fmla="*/ 206 h 1101"/>
                <a:gd name="T88" fmla="*/ 449 w 1004"/>
                <a:gd name="T89" fmla="*/ 192 h 1101"/>
                <a:gd name="T90" fmla="*/ 476 w 1004"/>
                <a:gd name="T91" fmla="*/ 184 h 1101"/>
                <a:gd name="T92" fmla="*/ 496 w 1004"/>
                <a:gd name="T93" fmla="*/ 184 h 1101"/>
                <a:gd name="T94" fmla="*/ 524 w 1004"/>
                <a:gd name="T95" fmla="*/ 192 h 1101"/>
                <a:gd name="T96" fmla="*/ 548 w 1004"/>
                <a:gd name="T97" fmla="*/ 206 h 1101"/>
                <a:gd name="T98" fmla="*/ 566 w 1004"/>
                <a:gd name="T99" fmla="*/ 227 h 1101"/>
                <a:gd name="T100" fmla="*/ 578 w 1004"/>
                <a:gd name="T101" fmla="*/ 252 h 1101"/>
                <a:gd name="T102" fmla="*/ 584 w 1004"/>
                <a:gd name="T103" fmla="*/ 281 h 1101"/>
                <a:gd name="T104" fmla="*/ 581 w 1004"/>
                <a:gd name="T105" fmla="*/ 301 h 1101"/>
                <a:gd name="T106" fmla="*/ 572 w 1004"/>
                <a:gd name="T107" fmla="*/ 328 h 1101"/>
                <a:gd name="T108" fmla="*/ 555 w 1004"/>
                <a:gd name="T109" fmla="*/ 349 h 1101"/>
                <a:gd name="T110" fmla="*/ 532 w 1004"/>
                <a:gd name="T111" fmla="*/ 367 h 1101"/>
                <a:gd name="T112" fmla="*/ 505 w 1004"/>
                <a:gd name="T113" fmla="*/ 376 h 1101"/>
                <a:gd name="T114" fmla="*/ 486 w 1004"/>
                <a:gd name="T115" fmla="*/ 378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4" h="1101">
                  <a:moveTo>
                    <a:pt x="454" y="0"/>
                  </a:moveTo>
                  <a:lnTo>
                    <a:pt x="454" y="0"/>
                  </a:lnTo>
                  <a:lnTo>
                    <a:pt x="420" y="1"/>
                  </a:lnTo>
                  <a:lnTo>
                    <a:pt x="385" y="3"/>
                  </a:lnTo>
                  <a:lnTo>
                    <a:pt x="353" y="9"/>
                  </a:lnTo>
                  <a:lnTo>
                    <a:pt x="320" y="16"/>
                  </a:lnTo>
                  <a:lnTo>
                    <a:pt x="289" y="25"/>
                  </a:lnTo>
                  <a:lnTo>
                    <a:pt x="258" y="35"/>
                  </a:lnTo>
                  <a:lnTo>
                    <a:pt x="228" y="48"/>
                  </a:lnTo>
                  <a:lnTo>
                    <a:pt x="199" y="62"/>
                  </a:lnTo>
                  <a:lnTo>
                    <a:pt x="171" y="78"/>
                  </a:lnTo>
                  <a:lnTo>
                    <a:pt x="144" y="95"/>
                  </a:lnTo>
                  <a:lnTo>
                    <a:pt x="119" y="114"/>
                  </a:lnTo>
                  <a:lnTo>
                    <a:pt x="93" y="134"/>
                  </a:lnTo>
                  <a:lnTo>
                    <a:pt x="70" y="156"/>
                  </a:lnTo>
                  <a:lnTo>
                    <a:pt x="48" y="179"/>
                  </a:lnTo>
                  <a:lnTo>
                    <a:pt x="26" y="204"/>
                  </a:lnTo>
                  <a:lnTo>
                    <a:pt x="7" y="228"/>
                  </a:lnTo>
                  <a:lnTo>
                    <a:pt x="319" y="540"/>
                  </a:lnTo>
                  <a:lnTo>
                    <a:pt x="0" y="861"/>
                  </a:lnTo>
                  <a:lnTo>
                    <a:pt x="0" y="861"/>
                  </a:lnTo>
                  <a:lnTo>
                    <a:pt x="19" y="888"/>
                  </a:lnTo>
                  <a:lnTo>
                    <a:pt x="39" y="912"/>
                  </a:lnTo>
                  <a:lnTo>
                    <a:pt x="62" y="937"/>
                  </a:lnTo>
                  <a:lnTo>
                    <a:pt x="85" y="959"/>
                  </a:lnTo>
                  <a:lnTo>
                    <a:pt x="110" y="981"/>
                  </a:lnTo>
                  <a:lnTo>
                    <a:pt x="137" y="1000"/>
                  </a:lnTo>
                  <a:lnTo>
                    <a:pt x="165" y="1018"/>
                  </a:lnTo>
                  <a:lnTo>
                    <a:pt x="193" y="1035"/>
                  </a:lnTo>
                  <a:lnTo>
                    <a:pt x="223" y="1049"/>
                  </a:lnTo>
                  <a:lnTo>
                    <a:pt x="253" y="1063"/>
                  </a:lnTo>
                  <a:lnTo>
                    <a:pt x="285" y="1074"/>
                  </a:lnTo>
                  <a:lnTo>
                    <a:pt x="317" y="1084"/>
                  </a:lnTo>
                  <a:lnTo>
                    <a:pt x="350" y="1091"/>
                  </a:lnTo>
                  <a:lnTo>
                    <a:pt x="384" y="1097"/>
                  </a:lnTo>
                  <a:lnTo>
                    <a:pt x="419" y="1100"/>
                  </a:lnTo>
                  <a:lnTo>
                    <a:pt x="454" y="1101"/>
                  </a:lnTo>
                  <a:lnTo>
                    <a:pt x="454" y="1101"/>
                  </a:lnTo>
                  <a:lnTo>
                    <a:pt x="482" y="1100"/>
                  </a:lnTo>
                  <a:lnTo>
                    <a:pt x="510" y="1098"/>
                  </a:lnTo>
                  <a:lnTo>
                    <a:pt x="537" y="1094"/>
                  </a:lnTo>
                  <a:lnTo>
                    <a:pt x="564" y="1089"/>
                  </a:lnTo>
                  <a:lnTo>
                    <a:pt x="591" y="1084"/>
                  </a:lnTo>
                  <a:lnTo>
                    <a:pt x="617" y="1076"/>
                  </a:lnTo>
                  <a:lnTo>
                    <a:pt x="642" y="1068"/>
                  </a:lnTo>
                  <a:lnTo>
                    <a:pt x="668" y="1058"/>
                  </a:lnTo>
                  <a:lnTo>
                    <a:pt x="692" y="1046"/>
                  </a:lnTo>
                  <a:lnTo>
                    <a:pt x="715" y="1034"/>
                  </a:lnTo>
                  <a:lnTo>
                    <a:pt x="739" y="1021"/>
                  </a:lnTo>
                  <a:lnTo>
                    <a:pt x="761" y="1006"/>
                  </a:lnTo>
                  <a:lnTo>
                    <a:pt x="783" y="991"/>
                  </a:lnTo>
                  <a:lnTo>
                    <a:pt x="803" y="975"/>
                  </a:lnTo>
                  <a:lnTo>
                    <a:pt x="824" y="957"/>
                  </a:lnTo>
                  <a:lnTo>
                    <a:pt x="843" y="939"/>
                  </a:lnTo>
                  <a:lnTo>
                    <a:pt x="861" y="921"/>
                  </a:lnTo>
                  <a:lnTo>
                    <a:pt x="878" y="900"/>
                  </a:lnTo>
                  <a:lnTo>
                    <a:pt x="894" y="880"/>
                  </a:lnTo>
                  <a:lnTo>
                    <a:pt x="910" y="857"/>
                  </a:lnTo>
                  <a:lnTo>
                    <a:pt x="924" y="836"/>
                  </a:lnTo>
                  <a:lnTo>
                    <a:pt x="937" y="812"/>
                  </a:lnTo>
                  <a:lnTo>
                    <a:pt x="950" y="789"/>
                  </a:lnTo>
                  <a:lnTo>
                    <a:pt x="961" y="764"/>
                  </a:lnTo>
                  <a:lnTo>
                    <a:pt x="970" y="740"/>
                  </a:lnTo>
                  <a:lnTo>
                    <a:pt x="979" y="714"/>
                  </a:lnTo>
                  <a:lnTo>
                    <a:pt x="986" y="688"/>
                  </a:lnTo>
                  <a:lnTo>
                    <a:pt x="993" y="661"/>
                  </a:lnTo>
                  <a:lnTo>
                    <a:pt x="997" y="633"/>
                  </a:lnTo>
                  <a:lnTo>
                    <a:pt x="1001" y="607"/>
                  </a:lnTo>
                  <a:lnTo>
                    <a:pt x="1004" y="579"/>
                  </a:lnTo>
                  <a:lnTo>
                    <a:pt x="1004" y="550"/>
                  </a:lnTo>
                  <a:lnTo>
                    <a:pt x="1004" y="550"/>
                  </a:lnTo>
                  <a:lnTo>
                    <a:pt x="1004" y="522"/>
                  </a:lnTo>
                  <a:lnTo>
                    <a:pt x="1001" y="494"/>
                  </a:lnTo>
                  <a:lnTo>
                    <a:pt x="997" y="466"/>
                  </a:lnTo>
                  <a:lnTo>
                    <a:pt x="993" y="439"/>
                  </a:lnTo>
                  <a:lnTo>
                    <a:pt x="986" y="413"/>
                  </a:lnTo>
                  <a:lnTo>
                    <a:pt x="979" y="386"/>
                  </a:lnTo>
                  <a:lnTo>
                    <a:pt x="970" y="361"/>
                  </a:lnTo>
                  <a:lnTo>
                    <a:pt x="961" y="335"/>
                  </a:lnTo>
                  <a:lnTo>
                    <a:pt x="950" y="312"/>
                  </a:lnTo>
                  <a:lnTo>
                    <a:pt x="937" y="287"/>
                  </a:lnTo>
                  <a:lnTo>
                    <a:pt x="924" y="265"/>
                  </a:lnTo>
                  <a:lnTo>
                    <a:pt x="910" y="242"/>
                  </a:lnTo>
                  <a:lnTo>
                    <a:pt x="894" y="221"/>
                  </a:lnTo>
                  <a:lnTo>
                    <a:pt x="878" y="199"/>
                  </a:lnTo>
                  <a:lnTo>
                    <a:pt x="861" y="180"/>
                  </a:lnTo>
                  <a:lnTo>
                    <a:pt x="843" y="161"/>
                  </a:lnTo>
                  <a:lnTo>
                    <a:pt x="824" y="143"/>
                  </a:lnTo>
                  <a:lnTo>
                    <a:pt x="803" y="125"/>
                  </a:lnTo>
                  <a:lnTo>
                    <a:pt x="783" y="109"/>
                  </a:lnTo>
                  <a:lnTo>
                    <a:pt x="761" y="93"/>
                  </a:lnTo>
                  <a:lnTo>
                    <a:pt x="739" y="79"/>
                  </a:lnTo>
                  <a:lnTo>
                    <a:pt x="715" y="66"/>
                  </a:lnTo>
                  <a:lnTo>
                    <a:pt x="692" y="54"/>
                  </a:lnTo>
                  <a:lnTo>
                    <a:pt x="668" y="43"/>
                  </a:lnTo>
                  <a:lnTo>
                    <a:pt x="642" y="33"/>
                  </a:lnTo>
                  <a:lnTo>
                    <a:pt x="617" y="25"/>
                  </a:lnTo>
                  <a:lnTo>
                    <a:pt x="591" y="17"/>
                  </a:lnTo>
                  <a:lnTo>
                    <a:pt x="564" y="11"/>
                  </a:lnTo>
                  <a:lnTo>
                    <a:pt x="537" y="5"/>
                  </a:lnTo>
                  <a:lnTo>
                    <a:pt x="510" y="2"/>
                  </a:lnTo>
                  <a:lnTo>
                    <a:pt x="482" y="0"/>
                  </a:lnTo>
                  <a:lnTo>
                    <a:pt x="454" y="0"/>
                  </a:lnTo>
                  <a:lnTo>
                    <a:pt x="454" y="0"/>
                  </a:lnTo>
                  <a:close/>
                  <a:moveTo>
                    <a:pt x="486" y="378"/>
                  </a:moveTo>
                  <a:lnTo>
                    <a:pt x="486" y="378"/>
                  </a:lnTo>
                  <a:lnTo>
                    <a:pt x="476" y="377"/>
                  </a:lnTo>
                  <a:lnTo>
                    <a:pt x="467" y="376"/>
                  </a:lnTo>
                  <a:lnTo>
                    <a:pt x="457" y="374"/>
                  </a:lnTo>
                  <a:lnTo>
                    <a:pt x="449" y="371"/>
                  </a:lnTo>
                  <a:lnTo>
                    <a:pt x="440" y="367"/>
                  </a:lnTo>
                  <a:lnTo>
                    <a:pt x="431" y="361"/>
                  </a:lnTo>
                  <a:lnTo>
                    <a:pt x="424" y="356"/>
                  </a:lnTo>
                  <a:lnTo>
                    <a:pt x="417" y="349"/>
                  </a:lnTo>
                  <a:lnTo>
                    <a:pt x="411" y="343"/>
                  </a:lnTo>
                  <a:lnTo>
                    <a:pt x="406" y="335"/>
                  </a:lnTo>
                  <a:lnTo>
                    <a:pt x="400" y="328"/>
                  </a:lnTo>
                  <a:lnTo>
                    <a:pt x="396" y="319"/>
                  </a:lnTo>
                  <a:lnTo>
                    <a:pt x="393" y="310"/>
                  </a:lnTo>
                  <a:lnTo>
                    <a:pt x="391" y="301"/>
                  </a:lnTo>
                  <a:lnTo>
                    <a:pt x="390" y="292"/>
                  </a:lnTo>
                  <a:lnTo>
                    <a:pt x="389" y="281"/>
                  </a:lnTo>
                  <a:lnTo>
                    <a:pt x="389" y="281"/>
                  </a:lnTo>
                  <a:lnTo>
                    <a:pt x="390" y="271"/>
                  </a:lnTo>
                  <a:lnTo>
                    <a:pt x="391" y="262"/>
                  </a:lnTo>
                  <a:lnTo>
                    <a:pt x="393" y="252"/>
                  </a:lnTo>
                  <a:lnTo>
                    <a:pt x="396" y="243"/>
                  </a:lnTo>
                  <a:lnTo>
                    <a:pt x="400" y="235"/>
                  </a:lnTo>
                  <a:lnTo>
                    <a:pt x="406" y="227"/>
                  </a:lnTo>
                  <a:lnTo>
                    <a:pt x="411" y="220"/>
                  </a:lnTo>
                  <a:lnTo>
                    <a:pt x="417" y="212"/>
                  </a:lnTo>
                  <a:lnTo>
                    <a:pt x="424" y="206"/>
                  </a:lnTo>
                  <a:lnTo>
                    <a:pt x="431" y="200"/>
                  </a:lnTo>
                  <a:lnTo>
                    <a:pt x="440" y="196"/>
                  </a:lnTo>
                  <a:lnTo>
                    <a:pt x="449" y="192"/>
                  </a:lnTo>
                  <a:lnTo>
                    <a:pt x="457" y="189"/>
                  </a:lnTo>
                  <a:lnTo>
                    <a:pt x="467" y="187"/>
                  </a:lnTo>
                  <a:lnTo>
                    <a:pt x="476" y="184"/>
                  </a:lnTo>
                  <a:lnTo>
                    <a:pt x="486" y="184"/>
                  </a:lnTo>
                  <a:lnTo>
                    <a:pt x="486" y="184"/>
                  </a:lnTo>
                  <a:lnTo>
                    <a:pt x="496" y="184"/>
                  </a:lnTo>
                  <a:lnTo>
                    <a:pt x="505" y="187"/>
                  </a:lnTo>
                  <a:lnTo>
                    <a:pt x="515" y="189"/>
                  </a:lnTo>
                  <a:lnTo>
                    <a:pt x="524" y="192"/>
                  </a:lnTo>
                  <a:lnTo>
                    <a:pt x="532" y="196"/>
                  </a:lnTo>
                  <a:lnTo>
                    <a:pt x="541" y="200"/>
                  </a:lnTo>
                  <a:lnTo>
                    <a:pt x="548" y="206"/>
                  </a:lnTo>
                  <a:lnTo>
                    <a:pt x="555" y="212"/>
                  </a:lnTo>
                  <a:lnTo>
                    <a:pt x="561" y="220"/>
                  </a:lnTo>
                  <a:lnTo>
                    <a:pt x="566" y="227"/>
                  </a:lnTo>
                  <a:lnTo>
                    <a:pt x="572" y="235"/>
                  </a:lnTo>
                  <a:lnTo>
                    <a:pt x="575" y="243"/>
                  </a:lnTo>
                  <a:lnTo>
                    <a:pt x="578" y="252"/>
                  </a:lnTo>
                  <a:lnTo>
                    <a:pt x="581" y="262"/>
                  </a:lnTo>
                  <a:lnTo>
                    <a:pt x="582" y="271"/>
                  </a:lnTo>
                  <a:lnTo>
                    <a:pt x="584" y="281"/>
                  </a:lnTo>
                  <a:lnTo>
                    <a:pt x="584" y="281"/>
                  </a:lnTo>
                  <a:lnTo>
                    <a:pt x="582" y="292"/>
                  </a:lnTo>
                  <a:lnTo>
                    <a:pt x="581" y="301"/>
                  </a:lnTo>
                  <a:lnTo>
                    <a:pt x="578" y="310"/>
                  </a:lnTo>
                  <a:lnTo>
                    <a:pt x="575" y="319"/>
                  </a:lnTo>
                  <a:lnTo>
                    <a:pt x="572" y="328"/>
                  </a:lnTo>
                  <a:lnTo>
                    <a:pt x="566" y="335"/>
                  </a:lnTo>
                  <a:lnTo>
                    <a:pt x="561" y="343"/>
                  </a:lnTo>
                  <a:lnTo>
                    <a:pt x="555" y="349"/>
                  </a:lnTo>
                  <a:lnTo>
                    <a:pt x="548" y="356"/>
                  </a:lnTo>
                  <a:lnTo>
                    <a:pt x="541" y="361"/>
                  </a:lnTo>
                  <a:lnTo>
                    <a:pt x="532" y="367"/>
                  </a:lnTo>
                  <a:lnTo>
                    <a:pt x="524" y="371"/>
                  </a:lnTo>
                  <a:lnTo>
                    <a:pt x="515" y="374"/>
                  </a:lnTo>
                  <a:lnTo>
                    <a:pt x="505" y="376"/>
                  </a:lnTo>
                  <a:lnTo>
                    <a:pt x="496" y="377"/>
                  </a:lnTo>
                  <a:lnTo>
                    <a:pt x="486" y="378"/>
                  </a:lnTo>
                  <a:lnTo>
                    <a:pt x="486" y="3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9" name="Freeform 10">
              <a:extLst>
                <a:ext uri="{FF2B5EF4-FFF2-40B4-BE49-F238E27FC236}">
                  <a16:creationId xmlns:a16="http://schemas.microsoft.com/office/drawing/2014/main" id="{40779CAA-3AF5-4628-80FC-2C4F8CAD3105}"/>
                </a:ext>
              </a:extLst>
            </p:cNvPr>
            <p:cNvSpPr>
              <a:spLocks/>
            </p:cNvSpPr>
            <p:nvPr/>
          </p:nvSpPr>
          <p:spPr bwMode="auto">
            <a:xfrm>
              <a:off x="5314951" y="2590800"/>
              <a:ext cx="588963" cy="360362"/>
            </a:xfrm>
            <a:custGeom>
              <a:avLst/>
              <a:gdLst>
                <a:gd name="T0" fmla="*/ 183 w 2594"/>
                <a:gd name="T1" fmla="*/ 0 h 1592"/>
                <a:gd name="T2" fmla="*/ 165 w 2594"/>
                <a:gd name="T3" fmla="*/ 1 h 1592"/>
                <a:gd name="T4" fmla="*/ 128 w 2594"/>
                <a:gd name="T5" fmla="*/ 9 h 1592"/>
                <a:gd name="T6" fmla="*/ 96 w 2594"/>
                <a:gd name="T7" fmla="*/ 22 h 1592"/>
                <a:gd name="T8" fmla="*/ 66 w 2594"/>
                <a:gd name="T9" fmla="*/ 42 h 1592"/>
                <a:gd name="T10" fmla="*/ 42 w 2594"/>
                <a:gd name="T11" fmla="*/ 67 h 1592"/>
                <a:gd name="T12" fmla="*/ 22 w 2594"/>
                <a:gd name="T13" fmla="*/ 96 h 1592"/>
                <a:gd name="T14" fmla="*/ 8 w 2594"/>
                <a:gd name="T15" fmla="*/ 130 h 1592"/>
                <a:gd name="T16" fmla="*/ 1 w 2594"/>
                <a:gd name="T17" fmla="*/ 165 h 1592"/>
                <a:gd name="T18" fmla="*/ 0 w 2594"/>
                <a:gd name="T19" fmla="*/ 478 h 1592"/>
                <a:gd name="T20" fmla="*/ 1 w 2594"/>
                <a:gd name="T21" fmla="*/ 496 h 1592"/>
                <a:gd name="T22" fmla="*/ 8 w 2594"/>
                <a:gd name="T23" fmla="*/ 533 h 1592"/>
                <a:gd name="T24" fmla="*/ 22 w 2594"/>
                <a:gd name="T25" fmla="*/ 565 h 1592"/>
                <a:gd name="T26" fmla="*/ 42 w 2594"/>
                <a:gd name="T27" fmla="*/ 595 h 1592"/>
                <a:gd name="T28" fmla="*/ 66 w 2594"/>
                <a:gd name="T29" fmla="*/ 619 h 1592"/>
                <a:gd name="T30" fmla="*/ 96 w 2594"/>
                <a:gd name="T31" fmla="*/ 639 h 1592"/>
                <a:gd name="T32" fmla="*/ 128 w 2594"/>
                <a:gd name="T33" fmla="*/ 653 h 1592"/>
                <a:gd name="T34" fmla="*/ 165 w 2594"/>
                <a:gd name="T35" fmla="*/ 660 h 1592"/>
                <a:gd name="T36" fmla="*/ 1943 w 2594"/>
                <a:gd name="T37" fmla="*/ 661 h 1592"/>
                <a:gd name="T38" fmla="*/ 2315 w 2594"/>
                <a:gd name="T39" fmla="*/ 661 h 1592"/>
                <a:gd name="T40" fmla="*/ 2410 w 2594"/>
                <a:gd name="T41" fmla="*/ 661 h 1592"/>
                <a:gd name="T42" fmla="*/ 2448 w 2594"/>
                <a:gd name="T43" fmla="*/ 658 h 1592"/>
                <a:gd name="T44" fmla="*/ 2482 w 2594"/>
                <a:gd name="T45" fmla="*/ 647 h 1592"/>
                <a:gd name="T46" fmla="*/ 2513 w 2594"/>
                <a:gd name="T47" fmla="*/ 630 h 1592"/>
                <a:gd name="T48" fmla="*/ 2540 w 2594"/>
                <a:gd name="T49" fmla="*/ 608 h 1592"/>
                <a:gd name="T50" fmla="*/ 2562 w 2594"/>
                <a:gd name="T51" fmla="*/ 580 h 1592"/>
                <a:gd name="T52" fmla="*/ 2580 w 2594"/>
                <a:gd name="T53" fmla="*/ 549 h 1592"/>
                <a:gd name="T54" fmla="*/ 2590 w 2594"/>
                <a:gd name="T55" fmla="*/ 514 h 1592"/>
                <a:gd name="T56" fmla="*/ 2594 w 2594"/>
                <a:gd name="T57" fmla="*/ 478 h 1592"/>
                <a:gd name="T58" fmla="*/ 2594 w 2594"/>
                <a:gd name="T59" fmla="*/ 184 h 1592"/>
                <a:gd name="T60" fmla="*/ 2590 w 2594"/>
                <a:gd name="T61" fmla="*/ 147 h 1592"/>
                <a:gd name="T62" fmla="*/ 2580 w 2594"/>
                <a:gd name="T63" fmla="*/ 112 h 1592"/>
                <a:gd name="T64" fmla="*/ 2562 w 2594"/>
                <a:gd name="T65" fmla="*/ 81 h 1592"/>
                <a:gd name="T66" fmla="*/ 2540 w 2594"/>
                <a:gd name="T67" fmla="*/ 54 h 1592"/>
                <a:gd name="T68" fmla="*/ 2513 w 2594"/>
                <a:gd name="T69" fmla="*/ 32 h 1592"/>
                <a:gd name="T70" fmla="*/ 2482 w 2594"/>
                <a:gd name="T71" fmla="*/ 15 h 1592"/>
                <a:gd name="T72" fmla="*/ 2448 w 2594"/>
                <a:gd name="T73" fmla="*/ 4 h 1592"/>
                <a:gd name="T74" fmla="*/ 2410 w 2594"/>
                <a:gd name="T75" fmla="*/ 0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4" h="1592">
                  <a:moveTo>
                    <a:pt x="2410" y="0"/>
                  </a:moveTo>
                  <a:lnTo>
                    <a:pt x="183" y="0"/>
                  </a:lnTo>
                  <a:lnTo>
                    <a:pt x="183" y="0"/>
                  </a:lnTo>
                  <a:lnTo>
                    <a:pt x="165" y="1"/>
                  </a:lnTo>
                  <a:lnTo>
                    <a:pt x="147" y="4"/>
                  </a:lnTo>
                  <a:lnTo>
                    <a:pt x="128" y="9"/>
                  </a:lnTo>
                  <a:lnTo>
                    <a:pt x="112" y="15"/>
                  </a:lnTo>
                  <a:lnTo>
                    <a:pt x="96" y="22"/>
                  </a:lnTo>
                  <a:lnTo>
                    <a:pt x="81" y="32"/>
                  </a:lnTo>
                  <a:lnTo>
                    <a:pt x="66" y="42"/>
                  </a:lnTo>
                  <a:lnTo>
                    <a:pt x="53" y="54"/>
                  </a:lnTo>
                  <a:lnTo>
                    <a:pt x="42" y="67"/>
                  </a:lnTo>
                  <a:lnTo>
                    <a:pt x="31" y="81"/>
                  </a:lnTo>
                  <a:lnTo>
                    <a:pt x="22" y="96"/>
                  </a:lnTo>
                  <a:lnTo>
                    <a:pt x="15" y="112"/>
                  </a:lnTo>
                  <a:lnTo>
                    <a:pt x="8" y="130"/>
                  </a:lnTo>
                  <a:lnTo>
                    <a:pt x="4" y="147"/>
                  </a:lnTo>
                  <a:lnTo>
                    <a:pt x="1" y="165"/>
                  </a:lnTo>
                  <a:lnTo>
                    <a:pt x="0" y="184"/>
                  </a:lnTo>
                  <a:lnTo>
                    <a:pt x="0" y="478"/>
                  </a:lnTo>
                  <a:lnTo>
                    <a:pt x="0" y="478"/>
                  </a:lnTo>
                  <a:lnTo>
                    <a:pt x="1" y="496"/>
                  </a:lnTo>
                  <a:lnTo>
                    <a:pt x="4" y="514"/>
                  </a:lnTo>
                  <a:lnTo>
                    <a:pt x="8" y="533"/>
                  </a:lnTo>
                  <a:lnTo>
                    <a:pt x="15" y="549"/>
                  </a:lnTo>
                  <a:lnTo>
                    <a:pt x="22" y="565"/>
                  </a:lnTo>
                  <a:lnTo>
                    <a:pt x="31" y="580"/>
                  </a:lnTo>
                  <a:lnTo>
                    <a:pt x="42" y="595"/>
                  </a:lnTo>
                  <a:lnTo>
                    <a:pt x="53" y="608"/>
                  </a:lnTo>
                  <a:lnTo>
                    <a:pt x="66" y="619"/>
                  </a:lnTo>
                  <a:lnTo>
                    <a:pt x="81" y="630"/>
                  </a:lnTo>
                  <a:lnTo>
                    <a:pt x="96" y="639"/>
                  </a:lnTo>
                  <a:lnTo>
                    <a:pt x="112" y="647"/>
                  </a:lnTo>
                  <a:lnTo>
                    <a:pt x="128" y="653"/>
                  </a:lnTo>
                  <a:lnTo>
                    <a:pt x="147" y="658"/>
                  </a:lnTo>
                  <a:lnTo>
                    <a:pt x="165" y="660"/>
                  </a:lnTo>
                  <a:lnTo>
                    <a:pt x="183" y="661"/>
                  </a:lnTo>
                  <a:lnTo>
                    <a:pt x="1943" y="661"/>
                  </a:lnTo>
                  <a:lnTo>
                    <a:pt x="2129" y="1592"/>
                  </a:lnTo>
                  <a:lnTo>
                    <a:pt x="2315" y="661"/>
                  </a:lnTo>
                  <a:lnTo>
                    <a:pt x="2410" y="661"/>
                  </a:lnTo>
                  <a:lnTo>
                    <a:pt x="2410" y="661"/>
                  </a:lnTo>
                  <a:lnTo>
                    <a:pt x="2430" y="660"/>
                  </a:lnTo>
                  <a:lnTo>
                    <a:pt x="2448" y="658"/>
                  </a:lnTo>
                  <a:lnTo>
                    <a:pt x="2465" y="653"/>
                  </a:lnTo>
                  <a:lnTo>
                    <a:pt x="2482" y="647"/>
                  </a:lnTo>
                  <a:lnTo>
                    <a:pt x="2498" y="639"/>
                  </a:lnTo>
                  <a:lnTo>
                    <a:pt x="2513" y="630"/>
                  </a:lnTo>
                  <a:lnTo>
                    <a:pt x="2527" y="619"/>
                  </a:lnTo>
                  <a:lnTo>
                    <a:pt x="2540" y="608"/>
                  </a:lnTo>
                  <a:lnTo>
                    <a:pt x="2552" y="595"/>
                  </a:lnTo>
                  <a:lnTo>
                    <a:pt x="2562" y="580"/>
                  </a:lnTo>
                  <a:lnTo>
                    <a:pt x="2572" y="565"/>
                  </a:lnTo>
                  <a:lnTo>
                    <a:pt x="2580" y="549"/>
                  </a:lnTo>
                  <a:lnTo>
                    <a:pt x="2586" y="533"/>
                  </a:lnTo>
                  <a:lnTo>
                    <a:pt x="2590" y="514"/>
                  </a:lnTo>
                  <a:lnTo>
                    <a:pt x="2592" y="496"/>
                  </a:lnTo>
                  <a:lnTo>
                    <a:pt x="2594" y="478"/>
                  </a:lnTo>
                  <a:lnTo>
                    <a:pt x="2594" y="184"/>
                  </a:lnTo>
                  <a:lnTo>
                    <a:pt x="2594" y="184"/>
                  </a:lnTo>
                  <a:lnTo>
                    <a:pt x="2592" y="165"/>
                  </a:lnTo>
                  <a:lnTo>
                    <a:pt x="2590" y="147"/>
                  </a:lnTo>
                  <a:lnTo>
                    <a:pt x="2586" y="130"/>
                  </a:lnTo>
                  <a:lnTo>
                    <a:pt x="2580" y="112"/>
                  </a:lnTo>
                  <a:lnTo>
                    <a:pt x="2572" y="96"/>
                  </a:lnTo>
                  <a:lnTo>
                    <a:pt x="2562" y="81"/>
                  </a:lnTo>
                  <a:lnTo>
                    <a:pt x="2552" y="67"/>
                  </a:lnTo>
                  <a:lnTo>
                    <a:pt x="2540" y="54"/>
                  </a:lnTo>
                  <a:lnTo>
                    <a:pt x="2527" y="42"/>
                  </a:lnTo>
                  <a:lnTo>
                    <a:pt x="2513" y="32"/>
                  </a:lnTo>
                  <a:lnTo>
                    <a:pt x="2498" y="22"/>
                  </a:lnTo>
                  <a:lnTo>
                    <a:pt x="2482" y="15"/>
                  </a:lnTo>
                  <a:lnTo>
                    <a:pt x="2465" y="9"/>
                  </a:lnTo>
                  <a:lnTo>
                    <a:pt x="2448" y="4"/>
                  </a:lnTo>
                  <a:lnTo>
                    <a:pt x="2430" y="1"/>
                  </a:lnTo>
                  <a:lnTo>
                    <a:pt x="2410" y="0"/>
                  </a:lnTo>
                  <a:lnTo>
                    <a:pt x="24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0" name="Freeform 11">
              <a:extLst>
                <a:ext uri="{FF2B5EF4-FFF2-40B4-BE49-F238E27FC236}">
                  <a16:creationId xmlns:a16="http://schemas.microsoft.com/office/drawing/2014/main" id="{4BFD26C2-1617-42C4-9F96-8F694E369998}"/>
                </a:ext>
              </a:extLst>
            </p:cNvPr>
            <p:cNvSpPr>
              <a:spLocks noEditPoints="1"/>
            </p:cNvSpPr>
            <p:nvPr/>
          </p:nvSpPr>
          <p:spPr bwMode="auto">
            <a:xfrm>
              <a:off x="5330826" y="2992438"/>
              <a:ext cx="227013" cy="250825"/>
            </a:xfrm>
            <a:custGeom>
              <a:avLst/>
              <a:gdLst>
                <a:gd name="T0" fmla="*/ 997 w 1005"/>
                <a:gd name="T1" fmla="*/ 228 h 1101"/>
                <a:gd name="T2" fmla="*/ 935 w 1005"/>
                <a:gd name="T3" fmla="*/ 156 h 1101"/>
                <a:gd name="T4" fmla="*/ 861 w 1005"/>
                <a:gd name="T5" fmla="*/ 95 h 1101"/>
                <a:gd name="T6" fmla="*/ 777 w 1005"/>
                <a:gd name="T7" fmla="*/ 48 h 1101"/>
                <a:gd name="T8" fmla="*/ 684 w 1005"/>
                <a:gd name="T9" fmla="*/ 16 h 1101"/>
                <a:gd name="T10" fmla="*/ 585 w 1005"/>
                <a:gd name="T11" fmla="*/ 1 h 1101"/>
                <a:gd name="T12" fmla="*/ 523 w 1005"/>
                <a:gd name="T13" fmla="*/ 0 h 1101"/>
                <a:gd name="T14" fmla="*/ 441 w 1005"/>
                <a:gd name="T15" fmla="*/ 11 h 1101"/>
                <a:gd name="T16" fmla="*/ 361 w 1005"/>
                <a:gd name="T17" fmla="*/ 33 h 1101"/>
                <a:gd name="T18" fmla="*/ 289 w 1005"/>
                <a:gd name="T19" fmla="*/ 66 h 1101"/>
                <a:gd name="T20" fmla="*/ 222 w 1005"/>
                <a:gd name="T21" fmla="*/ 109 h 1101"/>
                <a:gd name="T22" fmla="*/ 162 w 1005"/>
                <a:gd name="T23" fmla="*/ 161 h 1101"/>
                <a:gd name="T24" fmla="*/ 110 w 1005"/>
                <a:gd name="T25" fmla="*/ 221 h 1101"/>
                <a:gd name="T26" fmla="*/ 67 w 1005"/>
                <a:gd name="T27" fmla="*/ 287 h 1101"/>
                <a:gd name="T28" fmla="*/ 35 w 1005"/>
                <a:gd name="T29" fmla="*/ 361 h 1101"/>
                <a:gd name="T30" fmla="*/ 12 w 1005"/>
                <a:gd name="T31" fmla="*/ 439 h 1101"/>
                <a:gd name="T32" fmla="*/ 1 w 1005"/>
                <a:gd name="T33" fmla="*/ 522 h 1101"/>
                <a:gd name="T34" fmla="*/ 1 w 1005"/>
                <a:gd name="T35" fmla="*/ 579 h 1101"/>
                <a:gd name="T36" fmla="*/ 12 w 1005"/>
                <a:gd name="T37" fmla="*/ 661 h 1101"/>
                <a:gd name="T38" fmla="*/ 35 w 1005"/>
                <a:gd name="T39" fmla="*/ 740 h 1101"/>
                <a:gd name="T40" fmla="*/ 67 w 1005"/>
                <a:gd name="T41" fmla="*/ 812 h 1101"/>
                <a:gd name="T42" fmla="*/ 110 w 1005"/>
                <a:gd name="T43" fmla="*/ 880 h 1101"/>
                <a:gd name="T44" fmla="*/ 162 w 1005"/>
                <a:gd name="T45" fmla="*/ 939 h 1101"/>
                <a:gd name="T46" fmla="*/ 222 w 1005"/>
                <a:gd name="T47" fmla="*/ 991 h 1101"/>
                <a:gd name="T48" fmla="*/ 289 w 1005"/>
                <a:gd name="T49" fmla="*/ 1034 h 1101"/>
                <a:gd name="T50" fmla="*/ 361 w 1005"/>
                <a:gd name="T51" fmla="*/ 1068 h 1101"/>
                <a:gd name="T52" fmla="*/ 441 w 1005"/>
                <a:gd name="T53" fmla="*/ 1089 h 1101"/>
                <a:gd name="T54" fmla="*/ 523 w 1005"/>
                <a:gd name="T55" fmla="*/ 1100 h 1101"/>
                <a:gd name="T56" fmla="*/ 586 w 1005"/>
                <a:gd name="T57" fmla="*/ 1100 h 1101"/>
                <a:gd name="T58" fmla="*/ 688 w 1005"/>
                <a:gd name="T59" fmla="*/ 1084 h 1101"/>
                <a:gd name="T60" fmla="*/ 782 w 1005"/>
                <a:gd name="T61" fmla="*/ 1049 h 1101"/>
                <a:gd name="T62" fmla="*/ 868 w 1005"/>
                <a:gd name="T63" fmla="*/ 1000 h 1101"/>
                <a:gd name="T64" fmla="*/ 943 w 1005"/>
                <a:gd name="T65" fmla="*/ 937 h 1101"/>
                <a:gd name="T66" fmla="*/ 1005 w 1005"/>
                <a:gd name="T67" fmla="*/ 861 h 1101"/>
                <a:gd name="T68" fmla="*/ 519 w 1005"/>
                <a:gd name="T69" fmla="*/ 378 h 1101"/>
                <a:gd name="T70" fmla="*/ 490 w 1005"/>
                <a:gd name="T71" fmla="*/ 374 h 1101"/>
                <a:gd name="T72" fmla="*/ 464 w 1005"/>
                <a:gd name="T73" fmla="*/ 361 h 1101"/>
                <a:gd name="T74" fmla="*/ 444 w 1005"/>
                <a:gd name="T75" fmla="*/ 343 h 1101"/>
                <a:gd name="T76" fmla="*/ 429 w 1005"/>
                <a:gd name="T77" fmla="*/ 319 h 1101"/>
                <a:gd name="T78" fmla="*/ 422 w 1005"/>
                <a:gd name="T79" fmla="*/ 292 h 1101"/>
                <a:gd name="T80" fmla="*/ 422 w 1005"/>
                <a:gd name="T81" fmla="*/ 271 h 1101"/>
                <a:gd name="T82" fmla="*/ 429 w 1005"/>
                <a:gd name="T83" fmla="*/ 243 h 1101"/>
                <a:gd name="T84" fmla="*/ 444 w 1005"/>
                <a:gd name="T85" fmla="*/ 220 h 1101"/>
                <a:gd name="T86" fmla="*/ 464 w 1005"/>
                <a:gd name="T87" fmla="*/ 200 h 1101"/>
                <a:gd name="T88" fmla="*/ 490 w 1005"/>
                <a:gd name="T89" fmla="*/ 189 h 1101"/>
                <a:gd name="T90" fmla="*/ 519 w 1005"/>
                <a:gd name="T91" fmla="*/ 184 h 1101"/>
                <a:gd name="T92" fmla="*/ 538 w 1005"/>
                <a:gd name="T93" fmla="*/ 187 h 1101"/>
                <a:gd name="T94" fmla="*/ 565 w 1005"/>
                <a:gd name="T95" fmla="*/ 196 h 1101"/>
                <a:gd name="T96" fmla="*/ 587 w 1005"/>
                <a:gd name="T97" fmla="*/ 212 h 1101"/>
                <a:gd name="T98" fmla="*/ 603 w 1005"/>
                <a:gd name="T99" fmla="*/ 235 h 1101"/>
                <a:gd name="T100" fmla="*/ 614 w 1005"/>
                <a:gd name="T101" fmla="*/ 262 h 1101"/>
                <a:gd name="T102" fmla="*/ 615 w 1005"/>
                <a:gd name="T103" fmla="*/ 281 h 1101"/>
                <a:gd name="T104" fmla="*/ 611 w 1005"/>
                <a:gd name="T105" fmla="*/ 310 h 1101"/>
                <a:gd name="T106" fmla="*/ 599 w 1005"/>
                <a:gd name="T107" fmla="*/ 335 h 1101"/>
                <a:gd name="T108" fmla="*/ 580 w 1005"/>
                <a:gd name="T109" fmla="*/ 356 h 1101"/>
                <a:gd name="T110" fmla="*/ 556 w 1005"/>
                <a:gd name="T111" fmla="*/ 371 h 1101"/>
                <a:gd name="T112" fmla="*/ 528 w 1005"/>
                <a:gd name="T113" fmla="*/ 377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05" h="1101">
                  <a:moveTo>
                    <a:pt x="685" y="540"/>
                  </a:moveTo>
                  <a:lnTo>
                    <a:pt x="997" y="228"/>
                  </a:lnTo>
                  <a:lnTo>
                    <a:pt x="997" y="228"/>
                  </a:lnTo>
                  <a:lnTo>
                    <a:pt x="977" y="204"/>
                  </a:lnTo>
                  <a:lnTo>
                    <a:pt x="957" y="179"/>
                  </a:lnTo>
                  <a:lnTo>
                    <a:pt x="935" y="156"/>
                  </a:lnTo>
                  <a:lnTo>
                    <a:pt x="911" y="134"/>
                  </a:lnTo>
                  <a:lnTo>
                    <a:pt x="886" y="114"/>
                  </a:lnTo>
                  <a:lnTo>
                    <a:pt x="861" y="95"/>
                  </a:lnTo>
                  <a:lnTo>
                    <a:pt x="834" y="78"/>
                  </a:lnTo>
                  <a:lnTo>
                    <a:pt x="806" y="62"/>
                  </a:lnTo>
                  <a:lnTo>
                    <a:pt x="777" y="48"/>
                  </a:lnTo>
                  <a:lnTo>
                    <a:pt x="747" y="35"/>
                  </a:lnTo>
                  <a:lnTo>
                    <a:pt x="716" y="25"/>
                  </a:lnTo>
                  <a:lnTo>
                    <a:pt x="684" y="16"/>
                  </a:lnTo>
                  <a:lnTo>
                    <a:pt x="652" y="9"/>
                  </a:lnTo>
                  <a:lnTo>
                    <a:pt x="618" y="3"/>
                  </a:lnTo>
                  <a:lnTo>
                    <a:pt x="585" y="1"/>
                  </a:lnTo>
                  <a:lnTo>
                    <a:pt x="551" y="0"/>
                  </a:lnTo>
                  <a:lnTo>
                    <a:pt x="551" y="0"/>
                  </a:lnTo>
                  <a:lnTo>
                    <a:pt x="523" y="0"/>
                  </a:lnTo>
                  <a:lnTo>
                    <a:pt x="495" y="2"/>
                  </a:lnTo>
                  <a:lnTo>
                    <a:pt x="467" y="5"/>
                  </a:lnTo>
                  <a:lnTo>
                    <a:pt x="441" y="11"/>
                  </a:lnTo>
                  <a:lnTo>
                    <a:pt x="414" y="17"/>
                  </a:lnTo>
                  <a:lnTo>
                    <a:pt x="387" y="25"/>
                  </a:lnTo>
                  <a:lnTo>
                    <a:pt x="361" y="33"/>
                  </a:lnTo>
                  <a:lnTo>
                    <a:pt x="337" y="43"/>
                  </a:lnTo>
                  <a:lnTo>
                    <a:pt x="312" y="54"/>
                  </a:lnTo>
                  <a:lnTo>
                    <a:pt x="289" y="66"/>
                  </a:lnTo>
                  <a:lnTo>
                    <a:pt x="266" y="79"/>
                  </a:lnTo>
                  <a:lnTo>
                    <a:pt x="244" y="93"/>
                  </a:lnTo>
                  <a:lnTo>
                    <a:pt x="222" y="109"/>
                  </a:lnTo>
                  <a:lnTo>
                    <a:pt x="201" y="125"/>
                  </a:lnTo>
                  <a:lnTo>
                    <a:pt x="181" y="143"/>
                  </a:lnTo>
                  <a:lnTo>
                    <a:pt x="162" y="161"/>
                  </a:lnTo>
                  <a:lnTo>
                    <a:pt x="144" y="180"/>
                  </a:lnTo>
                  <a:lnTo>
                    <a:pt x="127" y="199"/>
                  </a:lnTo>
                  <a:lnTo>
                    <a:pt x="110" y="221"/>
                  </a:lnTo>
                  <a:lnTo>
                    <a:pt x="95" y="242"/>
                  </a:lnTo>
                  <a:lnTo>
                    <a:pt x="81" y="265"/>
                  </a:lnTo>
                  <a:lnTo>
                    <a:pt x="67" y="287"/>
                  </a:lnTo>
                  <a:lnTo>
                    <a:pt x="55" y="312"/>
                  </a:lnTo>
                  <a:lnTo>
                    <a:pt x="44" y="335"/>
                  </a:lnTo>
                  <a:lnTo>
                    <a:pt x="35" y="361"/>
                  </a:lnTo>
                  <a:lnTo>
                    <a:pt x="25" y="386"/>
                  </a:lnTo>
                  <a:lnTo>
                    <a:pt x="19" y="413"/>
                  </a:lnTo>
                  <a:lnTo>
                    <a:pt x="12" y="439"/>
                  </a:lnTo>
                  <a:lnTo>
                    <a:pt x="7" y="466"/>
                  </a:lnTo>
                  <a:lnTo>
                    <a:pt x="4" y="494"/>
                  </a:lnTo>
                  <a:lnTo>
                    <a:pt x="1" y="522"/>
                  </a:lnTo>
                  <a:lnTo>
                    <a:pt x="0" y="550"/>
                  </a:lnTo>
                  <a:lnTo>
                    <a:pt x="0" y="550"/>
                  </a:lnTo>
                  <a:lnTo>
                    <a:pt x="1" y="579"/>
                  </a:lnTo>
                  <a:lnTo>
                    <a:pt x="4" y="607"/>
                  </a:lnTo>
                  <a:lnTo>
                    <a:pt x="7" y="633"/>
                  </a:lnTo>
                  <a:lnTo>
                    <a:pt x="12" y="661"/>
                  </a:lnTo>
                  <a:lnTo>
                    <a:pt x="19" y="688"/>
                  </a:lnTo>
                  <a:lnTo>
                    <a:pt x="25" y="714"/>
                  </a:lnTo>
                  <a:lnTo>
                    <a:pt x="35" y="740"/>
                  </a:lnTo>
                  <a:lnTo>
                    <a:pt x="44" y="764"/>
                  </a:lnTo>
                  <a:lnTo>
                    <a:pt x="55" y="789"/>
                  </a:lnTo>
                  <a:lnTo>
                    <a:pt x="67" y="812"/>
                  </a:lnTo>
                  <a:lnTo>
                    <a:pt x="81" y="836"/>
                  </a:lnTo>
                  <a:lnTo>
                    <a:pt x="95" y="857"/>
                  </a:lnTo>
                  <a:lnTo>
                    <a:pt x="110" y="880"/>
                  </a:lnTo>
                  <a:lnTo>
                    <a:pt x="127" y="900"/>
                  </a:lnTo>
                  <a:lnTo>
                    <a:pt x="144" y="921"/>
                  </a:lnTo>
                  <a:lnTo>
                    <a:pt x="162" y="939"/>
                  </a:lnTo>
                  <a:lnTo>
                    <a:pt x="181" y="957"/>
                  </a:lnTo>
                  <a:lnTo>
                    <a:pt x="201" y="975"/>
                  </a:lnTo>
                  <a:lnTo>
                    <a:pt x="222" y="991"/>
                  </a:lnTo>
                  <a:lnTo>
                    <a:pt x="244" y="1006"/>
                  </a:lnTo>
                  <a:lnTo>
                    <a:pt x="266" y="1021"/>
                  </a:lnTo>
                  <a:lnTo>
                    <a:pt x="289" y="1034"/>
                  </a:lnTo>
                  <a:lnTo>
                    <a:pt x="312" y="1046"/>
                  </a:lnTo>
                  <a:lnTo>
                    <a:pt x="337" y="1058"/>
                  </a:lnTo>
                  <a:lnTo>
                    <a:pt x="361" y="1068"/>
                  </a:lnTo>
                  <a:lnTo>
                    <a:pt x="387" y="1076"/>
                  </a:lnTo>
                  <a:lnTo>
                    <a:pt x="414" y="1084"/>
                  </a:lnTo>
                  <a:lnTo>
                    <a:pt x="441" y="1089"/>
                  </a:lnTo>
                  <a:lnTo>
                    <a:pt x="467" y="1094"/>
                  </a:lnTo>
                  <a:lnTo>
                    <a:pt x="495" y="1098"/>
                  </a:lnTo>
                  <a:lnTo>
                    <a:pt x="523" y="1100"/>
                  </a:lnTo>
                  <a:lnTo>
                    <a:pt x="551" y="1101"/>
                  </a:lnTo>
                  <a:lnTo>
                    <a:pt x="551" y="1101"/>
                  </a:lnTo>
                  <a:lnTo>
                    <a:pt x="586" y="1100"/>
                  </a:lnTo>
                  <a:lnTo>
                    <a:pt x="621" y="1097"/>
                  </a:lnTo>
                  <a:lnTo>
                    <a:pt x="655" y="1091"/>
                  </a:lnTo>
                  <a:lnTo>
                    <a:pt x="688" y="1084"/>
                  </a:lnTo>
                  <a:lnTo>
                    <a:pt x="720" y="1074"/>
                  </a:lnTo>
                  <a:lnTo>
                    <a:pt x="751" y="1063"/>
                  </a:lnTo>
                  <a:lnTo>
                    <a:pt x="782" y="1049"/>
                  </a:lnTo>
                  <a:lnTo>
                    <a:pt x="811" y="1035"/>
                  </a:lnTo>
                  <a:lnTo>
                    <a:pt x="840" y="1018"/>
                  </a:lnTo>
                  <a:lnTo>
                    <a:pt x="868" y="1000"/>
                  </a:lnTo>
                  <a:lnTo>
                    <a:pt x="894" y="981"/>
                  </a:lnTo>
                  <a:lnTo>
                    <a:pt x="920" y="959"/>
                  </a:lnTo>
                  <a:lnTo>
                    <a:pt x="943" y="937"/>
                  </a:lnTo>
                  <a:lnTo>
                    <a:pt x="965" y="912"/>
                  </a:lnTo>
                  <a:lnTo>
                    <a:pt x="986" y="888"/>
                  </a:lnTo>
                  <a:lnTo>
                    <a:pt x="1005" y="861"/>
                  </a:lnTo>
                  <a:lnTo>
                    <a:pt x="685" y="540"/>
                  </a:lnTo>
                  <a:close/>
                  <a:moveTo>
                    <a:pt x="519" y="378"/>
                  </a:moveTo>
                  <a:lnTo>
                    <a:pt x="519" y="378"/>
                  </a:lnTo>
                  <a:lnTo>
                    <a:pt x="509" y="377"/>
                  </a:lnTo>
                  <a:lnTo>
                    <a:pt x="500" y="376"/>
                  </a:lnTo>
                  <a:lnTo>
                    <a:pt x="490" y="374"/>
                  </a:lnTo>
                  <a:lnTo>
                    <a:pt x="481" y="371"/>
                  </a:lnTo>
                  <a:lnTo>
                    <a:pt x="473" y="367"/>
                  </a:lnTo>
                  <a:lnTo>
                    <a:pt x="464" y="361"/>
                  </a:lnTo>
                  <a:lnTo>
                    <a:pt x="457" y="356"/>
                  </a:lnTo>
                  <a:lnTo>
                    <a:pt x="450" y="349"/>
                  </a:lnTo>
                  <a:lnTo>
                    <a:pt x="444" y="343"/>
                  </a:lnTo>
                  <a:lnTo>
                    <a:pt x="438" y="335"/>
                  </a:lnTo>
                  <a:lnTo>
                    <a:pt x="433" y="328"/>
                  </a:lnTo>
                  <a:lnTo>
                    <a:pt x="429" y="319"/>
                  </a:lnTo>
                  <a:lnTo>
                    <a:pt x="426" y="310"/>
                  </a:lnTo>
                  <a:lnTo>
                    <a:pt x="423" y="301"/>
                  </a:lnTo>
                  <a:lnTo>
                    <a:pt x="422" y="292"/>
                  </a:lnTo>
                  <a:lnTo>
                    <a:pt x="421" y="281"/>
                  </a:lnTo>
                  <a:lnTo>
                    <a:pt x="421" y="281"/>
                  </a:lnTo>
                  <a:lnTo>
                    <a:pt x="422" y="271"/>
                  </a:lnTo>
                  <a:lnTo>
                    <a:pt x="423" y="262"/>
                  </a:lnTo>
                  <a:lnTo>
                    <a:pt x="426" y="252"/>
                  </a:lnTo>
                  <a:lnTo>
                    <a:pt x="429" y="243"/>
                  </a:lnTo>
                  <a:lnTo>
                    <a:pt x="433" y="235"/>
                  </a:lnTo>
                  <a:lnTo>
                    <a:pt x="438" y="227"/>
                  </a:lnTo>
                  <a:lnTo>
                    <a:pt x="444" y="220"/>
                  </a:lnTo>
                  <a:lnTo>
                    <a:pt x="450" y="212"/>
                  </a:lnTo>
                  <a:lnTo>
                    <a:pt x="457" y="206"/>
                  </a:lnTo>
                  <a:lnTo>
                    <a:pt x="464" y="200"/>
                  </a:lnTo>
                  <a:lnTo>
                    <a:pt x="473" y="196"/>
                  </a:lnTo>
                  <a:lnTo>
                    <a:pt x="481" y="192"/>
                  </a:lnTo>
                  <a:lnTo>
                    <a:pt x="490" y="189"/>
                  </a:lnTo>
                  <a:lnTo>
                    <a:pt x="500" y="187"/>
                  </a:lnTo>
                  <a:lnTo>
                    <a:pt x="509" y="184"/>
                  </a:lnTo>
                  <a:lnTo>
                    <a:pt x="519" y="184"/>
                  </a:lnTo>
                  <a:lnTo>
                    <a:pt x="519" y="184"/>
                  </a:lnTo>
                  <a:lnTo>
                    <a:pt x="528" y="184"/>
                  </a:lnTo>
                  <a:lnTo>
                    <a:pt x="538" y="187"/>
                  </a:lnTo>
                  <a:lnTo>
                    <a:pt x="548" y="189"/>
                  </a:lnTo>
                  <a:lnTo>
                    <a:pt x="556" y="192"/>
                  </a:lnTo>
                  <a:lnTo>
                    <a:pt x="565" y="196"/>
                  </a:lnTo>
                  <a:lnTo>
                    <a:pt x="573" y="200"/>
                  </a:lnTo>
                  <a:lnTo>
                    <a:pt x="580" y="206"/>
                  </a:lnTo>
                  <a:lnTo>
                    <a:pt x="587" y="212"/>
                  </a:lnTo>
                  <a:lnTo>
                    <a:pt x="594" y="220"/>
                  </a:lnTo>
                  <a:lnTo>
                    <a:pt x="599" y="227"/>
                  </a:lnTo>
                  <a:lnTo>
                    <a:pt x="603" y="235"/>
                  </a:lnTo>
                  <a:lnTo>
                    <a:pt x="608" y="243"/>
                  </a:lnTo>
                  <a:lnTo>
                    <a:pt x="611" y="252"/>
                  </a:lnTo>
                  <a:lnTo>
                    <a:pt x="614" y="262"/>
                  </a:lnTo>
                  <a:lnTo>
                    <a:pt x="615" y="271"/>
                  </a:lnTo>
                  <a:lnTo>
                    <a:pt x="615" y="281"/>
                  </a:lnTo>
                  <a:lnTo>
                    <a:pt x="615" y="281"/>
                  </a:lnTo>
                  <a:lnTo>
                    <a:pt x="615" y="292"/>
                  </a:lnTo>
                  <a:lnTo>
                    <a:pt x="614" y="301"/>
                  </a:lnTo>
                  <a:lnTo>
                    <a:pt x="611" y="310"/>
                  </a:lnTo>
                  <a:lnTo>
                    <a:pt x="608" y="319"/>
                  </a:lnTo>
                  <a:lnTo>
                    <a:pt x="603" y="328"/>
                  </a:lnTo>
                  <a:lnTo>
                    <a:pt x="599" y="335"/>
                  </a:lnTo>
                  <a:lnTo>
                    <a:pt x="594" y="343"/>
                  </a:lnTo>
                  <a:lnTo>
                    <a:pt x="587" y="349"/>
                  </a:lnTo>
                  <a:lnTo>
                    <a:pt x="580" y="356"/>
                  </a:lnTo>
                  <a:lnTo>
                    <a:pt x="573" y="361"/>
                  </a:lnTo>
                  <a:lnTo>
                    <a:pt x="565" y="367"/>
                  </a:lnTo>
                  <a:lnTo>
                    <a:pt x="556" y="371"/>
                  </a:lnTo>
                  <a:lnTo>
                    <a:pt x="548" y="374"/>
                  </a:lnTo>
                  <a:lnTo>
                    <a:pt x="538" y="376"/>
                  </a:lnTo>
                  <a:lnTo>
                    <a:pt x="528" y="377"/>
                  </a:lnTo>
                  <a:lnTo>
                    <a:pt x="519" y="378"/>
                  </a:lnTo>
                  <a:lnTo>
                    <a:pt x="519" y="3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1" name="Freeform 12">
              <a:extLst>
                <a:ext uri="{FF2B5EF4-FFF2-40B4-BE49-F238E27FC236}">
                  <a16:creationId xmlns:a16="http://schemas.microsoft.com/office/drawing/2014/main" id="{BADCE5E5-5B26-4F72-B1AD-3742F27D8780}"/>
                </a:ext>
              </a:extLst>
            </p:cNvPr>
            <p:cNvSpPr>
              <a:spLocks/>
            </p:cNvSpPr>
            <p:nvPr/>
          </p:nvSpPr>
          <p:spPr bwMode="auto">
            <a:xfrm>
              <a:off x="5308601" y="2784475"/>
              <a:ext cx="422275" cy="327025"/>
            </a:xfrm>
            <a:custGeom>
              <a:avLst/>
              <a:gdLst>
                <a:gd name="T0" fmla="*/ 183 w 1859"/>
                <a:gd name="T1" fmla="*/ 0 h 1444"/>
                <a:gd name="T2" fmla="*/ 164 w 1859"/>
                <a:gd name="T3" fmla="*/ 1 h 1444"/>
                <a:gd name="T4" fmla="*/ 128 w 1859"/>
                <a:gd name="T5" fmla="*/ 8 h 1444"/>
                <a:gd name="T6" fmla="*/ 95 w 1859"/>
                <a:gd name="T7" fmla="*/ 22 h 1444"/>
                <a:gd name="T8" fmla="*/ 66 w 1859"/>
                <a:gd name="T9" fmla="*/ 42 h 1444"/>
                <a:gd name="T10" fmla="*/ 42 w 1859"/>
                <a:gd name="T11" fmla="*/ 67 h 1444"/>
                <a:gd name="T12" fmla="*/ 21 w 1859"/>
                <a:gd name="T13" fmla="*/ 96 h 1444"/>
                <a:gd name="T14" fmla="*/ 7 w 1859"/>
                <a:gd name="T15" fmla="*/ 129 h 1444"/>
                <a:gd name="T16" fmla="*/ 0 w 1859"/>
                <a:gd name="T17" fmla="*/ 165 h 1444"/>
                <a:gd name="T18" fmla="*/ 0 w 1859"/>
                <a:gd name="T19" fmla="*/ 477 h 1444"/>
                <a:gd name="T20" fmla="*/ 0 w 1859"/>
                <a:gd name="T21" fmla="*/ 497 h 1444"/>
                <a:gd name="T22" fmla="*/ 7 w 1859"/>
                <a:gd name="T23" fmla="*/ 532 h 1444"/>
                <a:gd name="T24" fmla="*/ 21 w 1859"/>
                <a:gd name="T25" fmla="*/ 565 h 1444"/>
                <a:gd name="T26" fmla="*/ 42 w 1859"/>
                <a:gd name="T27" fmla="*/ 594 h 1444"/>
                <a:gd name="T28" fmla="*/ 66 w 1859"/>
                <a:gd name="T29" fmla="*/ 619 h 1444"/>
                <a:gd name="T30" fmla="*/ 95 w 1859"/>
                <a:gd name="T31" fmla="*/ 639 h 1444"/>
                <a:gd name="T32" fmla="*/ 128 w 1859"/>
                <a:gd name="T33" fmla="*/ 653 h 1444"/>
                <a:gd name="T34" fmla="*/ 164 w 1859"/>
                <a:gd name="T35" fmla="*/ 661 h 1444"/>
                <a:gd name="T36" fmla="*/ 1146 w 1859"/>
                <a:gd name="T37" fmla="*/ 661 h 1444"/>
                <a:gd name="T38" fmla="*/ 1459 w 1859"/>
                <a:gd name="T39" fmla="*/ 661 h 1444"/>
                <a:gd name="T40" fmla="*/ 1675 w 1859"/>
                <a:gd name="T41" fmla="*/ 661 h 1444"/>
                <a:gd name="T42" fmla="*/ 1713 w 1859"/>
                <a:gd name="T43" fmla="*/ 657 h 1444"/>
                <a:gd name="T44" fmla="*/ 1747 w 1859"/>
                <a:gd name="T45" fmla="*/ 647 h 1444"/>
                <a:gd name="T46" fmla="*/ 1778 w 1859"/>
                <a:gd name="T47" fmla="*/ 630 h 1444"/>
                <a:gd name="T48" fmla="*/ 1805 w 1859"/>
                <a:gd name="T49" fmla="*/ 607 h 1444"/>
                <a:gd name="T50" fmla="*/ 1828 w 1859"/>
                <a:gd name="T51" fmla="*/ 580 h 1444"/>
                <a:gd name="T52" fmla="*/ 1845 w 1859"/>
                <a:gd name="T53" fmla="*/ 549 h 1444"/>
                <a:gd name="T54" fmla="*/ 1855 w 1859"/>
                <a:gd name="T55" fmla="*/ 515 h 1444"/>
                <a:gd name="T56" fmla="*/ 1859 w 1859"/>
                <a:gd name="T57" fmla="*/ 477 h 1444"/>
                <a:gd name="T58" fmla="*/ 1859 w 1859"/>
                <a:gd name="T59" fmla="*/ 184 h 1444"/>
                <a:gd name="T60" fmla="*/ 1855 w 1859"/>
                <a:gd name="T61" fmla="*/ 147 h 1444"/>
                <a:gd name="T62" fmla="*/ 1845 w 1859"/>
                <a:gd name="T63" fmla="*/ 112 h 1444"/>
                <a:gd name="T64" fmla="*/ 1828 w 1859"/>
                <a:gd name="T65" fmla="*/ 81 h 1444"/>
                <a:gd name="T66" fmla="*/ 1805 w 1859"/>
                <a:gd name="T67" fmla="*/ 54 h 1444"/>
                <a:gd name="T68" fmla="*/ 1778 w 1859"/>
                <a:gd name="T69" fmla="*/ 32 h 1444"/>
                <a:gd name="T70" fmla="*/ 1747 w 1859"/>
                <a:gd name="T71" fmla="*/ 14 h 1444"/>
                <a:gd name="T72" fmla="*/ 1713 w 1859"/>
                <a:gd name="T73" fmla="*/ 4 h 1444"/>
                <a:gd name="T74" fmla="*/ 1675 w 1859"/>
                <a:gd name="T75" fmla="*/ 0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59" h="1444">
                  <a:moveTo>
                    <a:pt x="1675" y="0"/>
                  </a:moveTo>
                  <a:lnTo>
                    <a:pt x="183" y="0"/>
                  </a:lnTo>
                  <a:lnTo>
                    <a:pt x="183" y="0"/>
                  </a:lnTo>
                  <a:lnTo>
                    <a:pt x="164" y="1"/>
                  </a:lnTo>
                  <a:lnTo>
                    <a:pt x="146" y="4"/>
                  </a:lnTo>
                  <a:lnTo>
                    <a:pt x="128" y="8"/>
                  </a:lnTo>
                  <a:lnTo>
                    <a:pt x="111" y="14"/>
                  </a:lnTo>
                  <a:lnTo>
                    <a:pt x="95" y="22"/>
                  </a:lnTo>
                  <a:lnTo>
                    <a:pt x="80" y="32"/>
                  </a:lnTo>
                  <a:lnTo>
                    <a:pt x="66" y="42"/>
                  </a:lnTo>
                  <a:lnTo>
                    <a:pt x="53" y="54"/>
                  </a:lnTo>
                  <a:lnTo>
                    <a:pt x="42" y="67"/>
                  </a:lnTo>
                  <a:lnTo>
                    <a:pt x="31" y="81"/>
                  </a:lnTo>
                  <a:lnTo>
                    <a:pt x="21" y="96"/>
                  </a:lnTo>
                  <a:lnTo>
                    <a:pt x="14" y="112"/>
                  </a:lnTo>
                  <a:lnTo>
                    <a:pt x="7" y="129"/>
                  </a:lnTo>
                  <a:lnTo>
                    <a:pt x="3" y="147"/>
                  </a:lnTo>
                  <a:lnTo>
                    <a:pt x="0" y="165"/>
                  </a:lnTo>
                  <a:lnTo>
                    <a:pt x="0" y="184"/>
                  </a:lnTo>
                  <a:lnTo>
                    <a:pt x="0" y="477"/>
                  </a:lnTo>
                  <a:lnTo>
                    <a:pt x="0" y="477"/>
                  </a:lnTo>
                  <a:lnTo>
                    <a:pt x="0" y="497"/>
                  </a:lnTo>
                  <a:lnTo>
                    <a:pt x="3" y="515"/>
                  </a:lnTo>
                  <a:lnTo>
                    <a:pt x="7" y="532"/>
                  </a:lnTo>
                  <a:lnTo>
                    <a:pt x="14" y="549"/>
                  </a:lnTo>
                  <a:lnTo>
                    <a:pt x="21" y="565"/>
                  </a:lnTo>
                  <a:lnTo>
                    <a:pt x="31" y="580"/>
                  </a:lnTo>
                  <a:lnTo>
                    <a:pt x="42" y="594"/>
                  </a:lnTo>
                  <a:lnTo>
                    <a:pt x="53" y="607"/>
                  </a:lnTo>
                  <a:lnTo>
                    <a:pt x="66" y="619"/>
                  </a:lnTo>
                  <a:lnTo>
                    <a:pt x="80" y="630"/>
                  </a:lnTo>
                  <a:lnTo>
                    <a:pt x="95" y="639"/>
                  </a:lnTo>
                  <a:lnTo>
                    <a:pt x="111" y="647"/>
                  </a:lnTo>
                  <a:lnTo>
                    <a:pt x="128" y="653"/>
                  </a:lnTo>
                  <a:lnTo>
                    <a:pt x="146" y="657"/>
                  </a:lnTo>
                  <a:lnTo>
                    <a:pt x="164" y="661"/>
                  </a:lnTo>
                  <a:lnTo>
                    <a:pt x="183" y="661"/>
                  </a:lnTo>
                  <a:lnTo>
                    <a:pt x="1146" y="661"/>
                  </a:lnTo>
                  <a:lnTo>
                    <a:pt x="1303" y="1444"/>
                  </a:lnTo>
                  <a:lnTo>
                    <a:pt x="1459" y="661"/>
                  </a:lnTo>
                  <a:lnTo>
                    <a:pt x="1675" y="661"/>
                  </a:lnTo>
                  <a:lnTo>
                    <a:pt x="1675" y="661"/>
                  </a:lnTo>
                  <a:lnTo>
                    <a:pt x="1695" y="661"/>
                  </a:lnTo>
                  <a:lnTo>
                    <a:pt x="1713" y="657"/>
                  </a:lnTo>
                  <a:lnTo>
                    <a:pt x="1730" y="653"/>
                  </a:lnTo>
                  <a:lnTo>
                    <a:pt x="1747" y="647"/>
                  </a:lnTo>
                  <a:lnTo>
                    <a:pt x="1763" y="639"/>
                  </a:lnTo>
                  <a:lnTo>
                    <a:pt x="1778" y="630"/>
                  </a:lnTo>
                  <a:lnTo>
                    <a:pt x="1792" y="619"/>
                  </a:lnTo>
                  <a:lnTo>
                    <a:pt x="1805" y="607"/>
                  </a:lnTo>
                  <a:lnTo>
                    <a:pt x="1817" y="594"/>
                  </a:lnTo>
                  <a:lnTo>
                    <a:pt x="1828" y="580"/>
                  </a:lnTo>
                  <a:lnTo>
                    <a:pt x="1837" y="565"/>
                  </a:lnTo>
                  <a:lnTo>
                    <a:pt x="1845" y="549"/>
                  </a:lnTo>
                  <a:lnTo>
                    <a:pt x="1851" y="532"/>
                  </a:lnTo>
                  <a:lnTo>
                    <a:pt x="1855" y="515"/>
                  </a:lnTo>
                  <a:lnTo>
                    <a:pt x="1859" y="497"/>
                  </a:lnTo>
                  <a:lnTo>
                    <a:pt x="1859" y="477"/>
                  </a:lnTo>
                  <a:lnTo>
                    <a:pt x="1859" y="184"/>
                  </a:lnTo>
                  <a:lnTo>
                    <a:pt x="1859" y="184"/>
                  </a:lnTo>
                  <a:lnTo>
                    <a:pt x="1859" y="165"/>
                  </a:lnTo>
                  <a:lnTo>
                    <a:pt x="1855" y="147"/>
                  </a:lnTo>
                  <a:lnTo>
                    <a:pt x="1851" y="129"/>
                  </a:lnTo>
                  <a:lnTo>
                    <a:pt x="1845" y="112"/>
                  </a:lnTo>
                  <a:lnTo>
                    <a:pt x="1837" y="96"/>
                  </a:lnTo>
                  <a:lnTo>
                    <a:pt x="1828" y="81"/>
                  </a:lnTo>
                  <a:lnTo>
                    <a:pt x="1817" y="67"/>
                  </a:lnTo>
                  <a:lnTo>
                    <a:pt x="1805" y="54"/>
                  </a:lnTo>
                  <a:lnTo>
                    <a:pt x="1792" y="42"/>
                  </a:lnTo>
                  <a:lnTo>
                    <a:pt x="1778" y="32"/>
                  </a:lnTo>
                  <a:lnTo>
                    <a:pt x="1763" y="22"/>
                  </a:lnTo>
                  <a:lnTo>
                    <a:pt x="1747" y="14"/>
                  </a:lnTo>
                  <a:lnTo>
                    <a:pt x="1730" y="8"/>
                  </a:lnTo>
                  <a:lnTo>
                    <a:pt x="1713" y="4"/>
                  </a:lnTo>
                  <a:lnTo>
                    <a:pt x="1695" y="1"/>
                  </a:lnTo>
                  <a:lnTo>
                    <a:pt x="1675" y="0"/>
                  </a:lnTo>
                  <a:lnTo>
                    <a:pt x="16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62" name="Grupa 161">
            <a:extLst>
              <a:ext uri="{FF2B5EF4-FFF2-40B4-BE49-F238E27FC236}">
                <a16:creationId xmlns:a16="http://schemas.microsoft.com/office/drawing/2014/main" id="{3BA90AAE-16C1-4047-8B4A-8FF9B52E3478}"/>
              </a:ext>
            </a:extLst>
          </p:cNvPr>
          <p:cNvGrpSpPr>
            <a:grpSpLocks noChangeAspect="1"/>
          </p:cNvGrpSpPr>
          <p:nvPr/>
        </p:nvGrpSpPr>
        <p:grpSpPr>
          <a:xfrm>
            <a:off x="7810608" y="4489572"/>
            <a:ext cx="265212" cy="232017"/>
            <a:chOff x="2663825" y="157163"/>
            <a:chExt cx="1243013" cy="1087437"/>
          </a:xfrm>
          <a:solidFill>
            <a:srgbClr val="CDCDCD"/>
          </a:solidFill>
        </p:grpSpPr>
        <p:sp>
          <p:nvSpPr>
            <p:cNvPr id="163" name="Freeform 21">
              <a:extLst>
                <a:ext uri="{FF2B5EF4-FFF2-40B4-BE49-F238E27FC236}">
                  <a16:creationId xmlns:a16="http://schemas.microsoft.com/office/drawing/2014/main" id="{9E4786CA-09D0-4566-B456-D2DE194DA37D}"/>
                </a:ext>
              </a:extLst>
            </p:cNvPr>
            <p:cNvSpPr>
              <a:spLocks/>
            </p:cNvSpPr>
            <p:nvPr/>
          </p:nvSpPr>
          <p:spPr bwMode="auto">
            <a:xfrm>
              <a:off x="3040063" y="157163"/>
              <a:ext cx="488950" cy="160338"/>
            </a:xfrm>
            <a:custGeom>
              <a:avLst/>
              <a:gdLst>
                <a:gd name="T0" fmla="*/ 144 w 1232"/>
                <a:gd name="T1" fmla="*/ 325 h 404"/>
                <a:gd name="T2" fmla="*/ 149 w 1232"/>
                <a:gd name="T3" fmla="*/ 304 h 404"/>
                <a:gd name="T4" fmla="*/ 161 w 1232"/>
                <a:gd name="T5" fmla="*/ 273 h 404"/>
                <a:gd name="T6" fmla="*/ 167 w 1232"/>
                <a:gd name="T7" fmla="*/ 263 h 404"/>
                <a:gd name="T8" fmla="*/ 187 w 1232"/>
                <a:gd name="T9" fmla="*/ 277 h 404"/>
                <a:gd name="T10" fmla="*/ 209 w 1232"/>
                <a:gd name="T11" fmla="*/ 287 h 404"/>
                <a:gd name="T12" fmla="*/ 233 w 1232"/>
                <a:gd name="T13" fmla="*/ 293 h 404"/>
                <a:gd name="T14" fmla="*/ 259 w 1232"/>
                <a:gd name="T15" fmla="*/ 295 h 404"/>
                <a:gd name="T16" fmla="*/ 983 w 1232"/>
                <a:gd name="T17" fmla="*/ 295 h 404"/>
                <a:gd name="T18" fmla="*/ 1006 w 1232"/>
                <a:gd name="T19" fmla="*/ 293 h 404"/>
                <a:gd name="T20" fmla="*/ 1028 w 1232"/>
                <a:gd name="T21" fmla="*/ 288 h 404"/>
                <a:gd name="T22" fmla="*/ 1049 w 1232"/>
                <a:gd name="T23" fmla="*/ 278 h 404"/>
                <a:gd name="T24" fmla="*/ 1069 w 1232"/>
                <a:gd name="T25" fmla="*/ 267 h 404"/>
                <a:gd name="T26" fmla="*/ 1074 w 1232"/>
                <a:gd name="T27" fmla="*/ 277 h 404"/>
                <a:gd name="T28" fmla="*/ 1085 w 1232"/>
                <a:gd name="T29" fmla="*/ 305 h 404"/>
                <a:gd name="T30" fmla="*/ 1107 w 1232"/>
                <a:gd name="T31" fmla="*/ 404 h 404"/>
                <a:gd name="T32" fmla="*/ 1206 w 1232"/>
                <a:gd name="T33" fmla="*/ 290 h 404"/>
                <a:gd name="T34" fmla="*/ 1200 w 1232"/>
                <a:gd name="T35" fmla="*/ 267 h 404"/>
                <a:gd name="T36" fmla="*/ 1185 w 1232"/>
                <a:gd name="T37" fmla="*/ 223 h 404"/>
                <a:gd name="T38" fmla="*/ 1165 w 1232"/>
                <a:gd name="T39" fmla="*/ 184 h 404"/>
                <a:gd name="T40" fmla="*/ 1142 w 1232"/>
                <a:gd name="T41" fmla="*/ 152 h 404"/>
                <a:gd name="T42" fmla="*/ 1128 w 1232"/>
                <a:gd name="T43" fmla="*/ 139 h 404"/>
                <a:gd name="T44" fmla="*/ 1125 w 1232"/>
                <a:gd name="T45" fmla="*/ 111 h 404"/>
                <a:gd name="T46" fmla="*/ 1115 w 1232"/>
                <a:gd name="T47" fmla="*/ 84 h 404"/>
                <a:gd name="T48" fmla="*/ 1101 w 1232"/>
                <a:gd name="T49" fmla="*/ 61 h 404"/>
                <a:gd name="T50" fmla="*/ 1084 w 1232"/>
                <a:gd name="T51" fmla="*/ 41 h 404"/>
                <a:gd name="T52" fmla="*/ 1062 w 1232"/>
                <a:gd name="T53" fmla="*/ 24 h 404"/>
                <a:gd name="T54" fmla="*/ 1038 w 1232"/>
                <a:gd name="T55" fmla="*/ 11 h 404"/>
                <a:gd name="T56" fmla="*/ 1011 w 1232"/>
                <a:gd name="T57" fmla="*/ 4 h 404"/>
                <a:gd name="T58" fmla="*/ 983 w 1232"/>
                <a:gd name="T59" fmla="*/ 0 h 404"/>
                <a:gd name="T60" fmla="*/ 259 w 1232"/>
                <a:gd name="T61" fmla="*/ 0 h 404"/>
                <a:gd name="T62" fmla="*/ 230 w 1232"/>
                <a:gd name="T63" fmla="*/ 4 h 404"/>
                <a:gd name="T64" fmla="*/ 204 w 1232"/>
                <a:gd name="T65" fmla="*/ 11 h 404"/>
                <a:gd name="T66" fmla="*/ 181 w 1232"/>
                <a:gd name="T67" fmla="*/ 22 h 404"/>
                <a:gd name="T68" fmla="*/ 160 w 1232"/>
                <a:gd name="T69" fmla="*/ 38 h 404"/>
                <a:gd name="T70" fmla="*/ 142 w 1232"/>
                <a:gd name="T71" fmla="*/ 58 h 404"/>
                <a:gd name="T72" fmla="*/ 129 w 1232"/>
                <a:gd name="T73" fmla="*/ 80 h 404"/>
                <a:gd name="T74" fmla="*/ 118 w 1232"/>
                <a:gd name="T75" fmla="*/ 105 h 404"/>
                <a:gd name="T76" fmla="*/ 113 w 1232"/>
                <a:gd name="T77" fmla="*/ 132 h 404"/>
                <a:gd name="T78" fmla="*/ 98 w 1232"/>
                <a:gd name="T79" fmla="*/ 146 h 404"/>
                <a:gd name="T80" fmla="*/ 72 w 1232"/>
                <a:gd name="T81" fmla="*/ 178 h 404"/>
                <a:gd name="T82" fmla="*/ 50 w 1232"/>
                <a:gd name="T83" fmla="*/ 218 h 404"/>
                <a:gd name="T84" fmla="*/ 34 w 1232"/>
                <a:gd name="T85" fmla="*/ 265 h 404"/>
                <a:gd name="T86" fmla="*/ 0 w 1232"/>
                <a:gd name="T87"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2" h="404">
                  <a:moveTo>
                    <a:pt x="125" y="404"/>
                  </a:moveTo>
                  <a:lnTo>
                    <a:pt x="144" y="325"/>
                  </a:lnTo>
                  <a:lnTo>
                    <a:pt x="144" y="325"/>
                  </a:lnTo>
                  <a:lnTo>
                    <a:pt x="149" y="304"/>
                  </a:lnTo>
                  <a:lnTo>
                    <a:pt x="155" y="287"/>
                  </a:lnTo>
                  <a:lnTo>
                    <a:pt x="161" y="273"/>
                  </a:lnTo>
                  <a:lnTo>
                    <a:pt x="167" y="263"/>
                  </a:lnTo>
                  <a:lnTo>
                    <a:pt x="167" y="263"/>
                  </a:lnTo>
                  <a:lnTo>
                    <a:pt x="177" y="269"/>
                  </a:lnTo>
                  <a:lnTo>
                    <a:pt x="187" y="277"/>
                  </a:lnTo>
                  <a:lnTo>
                    <a:pt x="198" y="282"/>
                  </a:lnTo>
                  <a:lnTo>
                    <a:pt x="209" y="287"/>
                  </a:lnTo>
                  <a:lnTo>
                    <a:pt x="222" y="290"/>
                  </a:lnTo>
                  <a:lnTo>
                    <a:pt x="233" y="293"/>
                  </a:lnTo>
                  <a:lnTo>
                    <a:pt x="245" y="294"/>
                  </a:lnTo>
                  <a:lnTo>
                    <a:pt x="259" y="295"/>
                  </a:lnTo>
                  <a:lnTo>
                    <a:pt x="983" y="295"/>
                  </a:lnTo>
                  <a:lnTo>
                    <a:pt x="983" y="295"/>
                  </a:lnTo>
                  <a:lnTo>
                    <a:pt x="995" y="294"/>
                  </a:lnTo>
                  <a:lnTo>
                    <a:pt x="1006" y="293"/>
                  </a:lnTo>
                  <a:lnTo>
                    <a:pt x="1017" y="290"/>
                  </a:lnTo>
                  <a:lnTo>
                    <a:pt x="1028" y="288"/>
                  </a:lnTo>
                  <a:lnTo>
                    <a:pt x="1039" y="283"/>
                  </a:lnTo>
                  <a:lnTo>
                    <a:pt x="1049" y="278"/>
                  </a:lnTo>
                  <a:lnTo>
                    <a:pt x="1059" y="273"/>
                  </a:lnTo>
                  <a:lnTo>
                    <a:pt x="1069" y="267"/>
                  </a:lnTo>
                  <a:lnTo>
                    <a:pt x="1069" y="267"/>
                  </a:lnTo>
                  <a:lnTo>
                    <a:pt x="1074" y="277"/>
                  </a:lnTo>
                  <a:lnTo>
                    <a:pt x="1080" y="290"/>
                  </a:lnTo>
                  <a:lnTo>
                    <a:pt x="1085" y="305"/>
                  </a:lnTo>
                  <a:lnTo>
                    <a:pt x="1090" y="325"/>
                  </a:lnTo>
                  <a:lnTo>
                    <a:pt x="1107" y="404"/>
                  </a:lnTo>
                  <a:lnTo>
                    <a:pt x="1232" y="404"/>
                  </a:lnTo>
                  <a:lnTo>
                    <a:pt x="1206" y="290"/>
                  </a:lnTo>
                  <a:lnTo>
                    <a:pt x="1206" y="290"/>
                  </a:lnTo>
                  <a:lnTo>
                    <a:pt x="1200" y="267"/>
                  </a:lnTo>
                  <a:lnTo>
                    <a:pt x="1194" y="244"/>
                  </a:lnTo>
                  <a:lnTo>
                    <a:pt x="1185" y="223"/>
                  </a:lnTo>
                  <a:lnTo>
                    <a:pt x="1177" y="203"/>
                  </a:lnTo>
                  <a:lnTo>
                    <a:pt x="1165" y="184"/>
                  </a:lnTo>
                  <a:lnTo>
                    <a:pt x="1154" y="168"/>
                  </a:lnTo>
                  <a:lnTo>
                    <a:pt x="1142" y="152"/>
                  </a:lnTo>
                  <a:lnTo>
                    <a:pt x="1128" y="139"/>
                  </a:lnTo>
                  <a:lnTo>
                    <a:pt x="1128" y="139"/>
                  </a:lnTo>
                  <a:lnTo>
                    <a:pt x="1127" y="125"/>
                  </a:lnTo>
                  <a:lnTo>
                    <a:pt x="1125" y="111"/>
                  </a:lnTo>
                  <a:lnTo>
                    <a:pt x="1120" y="98"/>
                  </a:lnTo>
                  <a:lnTo>
                    <a:pt x="1115" y="84"/>
                  </a:lnTo>
                  <a:lnTo>
                    <a:pt x="1109" y="73"/>
                  </a:lnTo>
                  <a:lnTo>
                    <a:pt x="1101" y="61"/>
                  </a:lnTo>
                  <a:lnTo>
                    <a:pt x="1093" y="51"/>
                  </a:lnTo>
                  <a:lnTo>
                    <a:pt x="1084" y="41"/>
                  </a:lnTo>
                  <a:lnTo>
                    <a:pt x="1073" y="32"/>
                  </a:lnTo>
                  <a:lnTo>
                    <a:pt x="1062" y="24"/>
                  </a:lnTo>
                  <a:lnTo>
                    <a:pt x="1051" y="17"/>
                  </a:lnTo>
                  <a:lnTo>
                    <a:pt x="1038" y="11"/>
                  </a:lnTo>
                  <a:lnTo>
                    <a:pt x="1025" y="6"/>
                  </a:lnTo>
                  <a:lnTo>
                    <a:pt x="1011" y="4"/>
                  </a:lnTo>
                  <a:lnTo>
                    <a:pt x="997" y="1"/>
                  </a:lnTo>
                  <a:lnTo>
                    <a:pt x="983" y="0"/>
                  </a:lnTo>
                  <a:lnTo>
                    <a:pt x="259" y="0"/>
                  </a:lnTo>
                  <a:lnTo>
                    <a:pt x="259" y="0"/>
                  </a:lnTo>
                  <a:lnTo>
                    <a:pt x="244" y="1"/>
                  </a:lnTo>
                  <a:lnTo>
                    <a:pt x="230" y="4"/>
                  </a:lnTo>
                  <a:lnTo>
                    <a:pt x="218" y="6"/>
                  </a:lnTo>
                  <a:lnTo>
                    <a:pt x="204" y="11"/>
                  </a:lnTo>
                  <a:lnTo>
                    <a:pt x="193" y="16"/>
                  </a:lnTo>
                  <a:lnTo>
                    <a:pt x="181" y="22"/>
                  </a:lnTo>
                  <a:lnTo>
                    <a:pt x="171" y="30"/>
                  </a:lnTo>
                  <a:lnTo>
                    <a:pt x="160" y="38"/>
                  </a:lnTo>
                  <a:lnTo>
                    <a:pt x="151" y="48"/>
                  </a:lnTo>
                  <a:lnTo>
                    <a:pt x="142" y="58"/>
                  </a:lnTo>
                  <a:lnTo>
                    <a:pt x="135" y="68"/>
                  </a:lnTo>
                  <a:lnTo>
                    <a:pt x="129" y="80"/>
                  </a:lnTo>
                  <a:lnTo>
                    <a:pt x="123" y="93"/>
                  </a:lnTo>
                  <a:lnTo>
                    <a:pt x="118" y="105"/>
                  </a:lnTo>
                  <a:lnTo>
                    <a:pt x="115" y="119"/>
                  </a:lnTo>
                  <a:lnTo>
                    <a:pt x="113" y="132"/>
                  </a:lnTo>
                  <a:lnTo>
                    <a:pt x="113" y="132"/>
                  </a:lnTo>
                  <a:lnTo>
                    <a:pt x="98" y="146"/>
                  </a:lnTo>
                  <a:lnTo>
                    <a:pt x="84" y="161"/>
                  </a:lnTo>
                  <a:lnTo>
                    <a:pt x="72" y="178"/>
                  </a:lnTo>
                  <a:lnTo>
                    <a:pt x="60" y="198"/>
                  </a:lnTo>
                  <a:lnTo>
                    <a:pt x="50" y="218"/>
                  </a:lnTo>
                  <a:lnTo>
                    <a:pt x="41" y="241"/>
                  </a:lnTo>
                  <a:lnTo>
                    <a:pt x="34" y="265"/>
                  </a:lnTo>
                  <a:lnTo>
                    <a:pt x="26" y="290"/>
                  </a:lnTo>
                  <a:lnTo>
                    <a:pt x="0" y="404"/>
                  </a:lnTo>
                  <a:lnTo>
                    <a:pt x="125" y="4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4" name="Freeform 22">
              <a:extLst>
                <a:ext uri="{FF2B5EF4-FFF2-40B4-BE49-F238E27FC236}">
                  <a16:creationId xmlns:a16="http://schemas.microsoft.com/office/drawing/2014/main" id="{09ED81D4-795A-490F-AC2C-70897AE15D17}"/>
                </a:ext>
              </a:extLst>
            </p:cNvPr>
            <p:cNvSpPr>
              <a:spLocks/>
            </p:cNvSpPr>
            <p:nvPr/>
          </p:nvSpPr>
          <p:spPr bwMode="auto">
            <a:xfrm>
              <a:off x="2673350" y="638175"/>
              <a:ext cx="1223963" cy="606425"/>
            </a:xfrm>
            <a:custGeom>
              <a:avLst/>
              <a:gdLst>
                <a:gd name="T0" fmla="*/ 1759 w 3080"/>
                <a:gd name="T1" fmla="*/ 411 h 1527"/>
                <a:gd name="T2" fmla="*/ 1698 w 3080"/>
                <a:gd name="T3" fmla="*/ 426 h 1527"/>
                <a:gd name="T4" fmla="*/ 1698 w 3080"/>
                <a:gd name="T5" fmla="*/ 495 h 1527"/>
                <a:gd name="T6" fmla="*/ 1694 w 3080"/>
                <a:gd name="T7" fmla="*/ 526 h 1527"/>
                <a:gd name="T8" fmla="*/ 1685 w 3080"/>
                <a:gd name="T9" fmla="*/ 556 h 1527"/>
                <a:gd name="T10" fmla="*/ 1670 w 3080"/>
                <a:gd name="T11" fmla="*/ 583 h 1527"/>
                <a:gd name="T12" fmla="*/ 1652 w 3080"/>
                <a:gd name="T13" fmla="*/ 607 h 1527"/>
                <a:gd name="T14" fmla="*/ 1628 w 3080"/>
                <a:gd name="T15" fmla="*/ 625 h 1527"/>
                <a:gd name="T16" fmla="*/ 1601 w 3080"/>
                <a:gd name="T17" fmla="*/ 640 h 1527"/>
                <a:gd name="T18" fmla="*/ 1573 w 3080"/>
                <a:gd name="T19" fmla="*/ 649 h 1527"/>
                <a:gd name="T20" fmla="*/ 1541 w 3080"/>
                <a:gd name="T21" fmla="*/ 652 h 1527"/>
                <a:gd name="T22" fmla="*/ 1525 w 3080"/>
                <a:gd name="T23" fmla="*/ 651 h 1527"/>
                <a:gd name="T24" fmla="*/ 1494 w 3080"/>
                <a:gd name="T25" fmla="*/ 645 h 1527"/>
                <a:gd name="T26" fmla="*/ 1465 w 3080"/>
                <a:gd name="T27" fmla="*/ 634 h 1527"/>
                <a:gd name="T28" fmla="*/ 1441 w 3080"/>
                <a:gd name="T29" fmla="*/ 616 h 1527"/>
                <a:gd name="T30" fmla="*/ 1420 w 3080"/>
                <a:gd name="T31" fmla="*/ 595 h 1527"/>
                <a:gd name="T32" fmla="*/ 1402 w 3080"/>
                <a:gd name="T33" fmla="*/ 569 h 1527"/>
                <a:gd name="T34" fmla="*/ 1391 w 3080"/>
                <a:gd name="T35" fmla="*/ 542 h 1527"/>
                <a:gd name="T36" fmla="*/ 1384 w 3080"/>
                <a:gd name="T37" fmla="*/ 511 h 1527"/>
                <a:gd name="T38" fmla="*/ 1384 w 3080"/>
                <a:gd name="T39" fmla="*/ 426 h 1527"/>
                <a:gd name="T40" fmla="*/ 1352 w 3080"/>
                <a:gd name="T41" fmla="*/ 420 h 1527"/>
                <a:gd name="T42" fmla="*/ 1322 w 3080"/>
                <a:gd name="T43" fmla="*/ 411 h 1527"/>
                <a:gd name="T44" fmla="*/ 227 w 3080"/>
                <a:gd name="T45" fmla="*/ 73 h 1527"/>
                <a:gd name="T46" fmla="*/ 23 w 3080"/>
                <a:gd name="T47" fmla="*/ 7 h 1527"/>
                <a:gd name="T48" fmla="*/ 0 w 3080"/>
                <a:gd name="T49" fmla="*/ 1312 h 1527"/>
                <a:gd name="T50" fmla="*/ 1 w 3080"/>
                <a:gd name="T51" fmla="*/ 1334 h 1527"/>
                <a:gd name="T52" fmla="*/ 10 w 3080"/>
                <a:gd name="T53" fmla="*/ 1376 h 1527"/>
                <a:gd name="T54" fmla="*/ 26 w 3080"/>
                <a:gd name="T55" fmla="*/ 1415 h 1527"/>
                <a:gd name="T56" fmla="*/ 49 w 3080"/>
                <a:gd name="T57" fmla="*/ 1449 h 1527"/>
                <a:gd name="T58" fmla="*/ 79 w 3080"/>
                <a:gd name="T59" fmla="*/ 1478 h 1527"/>
                <a:gd name="T60" fmla="*/ 112 w 3080"/>
                <a:gd name="T61" fmla="*/ 1501 h 1527"/>
                <a:gd name="T62" fmla="*/ 151 w 3080"/>
                <a:gd name="T63" fmla="*/ 1517 h 1527"/>
                <a:gd name="T64" fmla="*/ 193 w 3080"/>
                <a:gd name="T65" fmla="*/ 1526 h 1527"/>
                <a:gd name="T66" fmla="*/ 2866 w 3080"/>
                <a:gd name="T67" fmla="*/ 1527 h 1527"/>
                <a:gd name="T68" fmla="*/ 2889 w 3080"/>
                <a:gd name="T69" fmla="*/ 1526 h 1527"/>
                <a:gd name="T70" fmla="*/ 2931 w 3080"/>
                <a:gd name="T71" fmla="*/ 1517 h 1527"/>
                <a:gd name="T72" fmla="*/ 2969 w 3080"/>
                <a:gd name="T73" fmla="*/ 1501 h 1527"/>
                <a:gd name="T74" fmla="*/ 3002 w 3080"/>
                <a:gd name="T75" fmla="*/ 1478 h 1527"/>
                <a:gd name="T76" fmla="*/ 3032 w 3080"/>
                <a:gd name="T77" fmla="*/ 1449 h 1527"/>
                <a:gd name="T78" fmla="*/ 3054 w 3080"/>
                <a:gd name="T79" fmla="*/ 1415 h 1527"/>
                <a:gd name="T80" fmla="*/ 3070 w 3080"/>
                <a:gd name="T81" fmla="*/ 1376 h 1527"/>
                <a:gd name="T82" fmla="*/ 3079 w 3080"/>
                <a:gd name="T83" fmla="*/ 1334 h 1527"/>
                <a:gd name="T84" fmla="*/ 3080 w 3080"/>
                <a:gd name="T85" fmla="*/ 0 h 1527"/>
                <a:gd name="T86" fmla="*/ 3058 w 3080"/>
                <a:gd name="T87" fmla="*/ 7 h 1527"/>
                <a:gd name="T88" fmla="*/ 2854 w 3080"/>
                <a:gd name="T89" fmla="*/ 73 h 1527"/>
                <a:gd name="T90" fmla="*/ 1759 w 3080"/>
                <a:gd name="T91" fmla="*/ 411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80" h="1527">
                  <a:moveTo>
                    <a:pt x="1759" y="411"/>
                  </a:moveTo>
                  <a:lnTo>
                    <a:pt x="1759" y="411"/>
                  </a:lnTo>
                  <a:lnTo>
                    <a:pt x="1730" y="420"/>
                  </a:lnTo>
                  <a:lnTo>
                    <a:pt x="1698" y="426"/>
                  </a:lnTo>
                  <a:lnTo>
                    <a:pt x="1698" y="495"/>
                  </a:lnTo>
                  <a:lnTo>
                    <a:pt x="1698" y="495"/>
                  </a:lnTo>
                  <a:lnTo>
                    <a:pt x="1696" y="511"/>
                  </a:lnTo>
                  <a:lnTo>
                    <a:pt x="1694" y="526"/>
                  </a:lnTo>
                  <a:lnTo>
                    <a:pt x="1690" y="542"/>
                  </a:lnTo>
                  <a:lnTo>
                    <a:pt x="1685" y="556"/>
                  </a:lnTo>
                  <a:lnTo>
                    <a:pt x="1679" y="569"/>
                  </a:lnTo>
                  <a:lnTo>
                    <a:pt x="1670" y="583"/>
                  </a:lnTo>
                  <a:lnTo>
                    <a:pt x="1662" y="595"/>
                  </a:lnTo>
                  <a:lnTo>
                    <a:pt x="1652" y="607"/>
                  </a:lnTo>
                  <a:lnTo>
                    <a:pt x="1641" y="616"/>
                  </a:lnTo>
                  <a:lnTo>
                    <a:pt x="1628" y="625"/>
                  </a:lnTo>
                  <a:lnTo>
                    <a:pt x="1615" y="634"/>
                  </a:lnTo>
                  <a:lnTo>
                    <a:pt x="1601" y="640"/>
                  </a:lnTo>
                  <a:lnTo>
                    <a:pt x="1588" y="645"/>
                  </a:lnTo>
                  <a:lnTo>
                    <a:pt x="1573" y="649"/>
                  </a:lnTo>
                  <a:lnTo>
                    <a:pt x="1557" y="651"/>
                  </a:lnTo>
                  <a:lnTo>
                    <a:pt x="1541" y="652"/>
                  </a:lnTo>
                  <a:lnTo>
                    <a:pt x="1541" y="652"/>
                  </a:lnTo>
                  <a:lnTo>
                    <a:pt x="1525" y="651"/>
                  </a:lnTo>
                  <a:lnTo>
                    <a:pt x="1508" y="649"/>
                  </a:lnTo>
                  <a:lnTo>
                    <a:pt x="1494" y="645"/>
                  </a:lnTo>
                  <a:lnTo>
                    <a:pt x="1479" y="640"/>
                  </a:lnTo>
                  <a:lnTo>
                    <a:pt x="1465" y="634"/>
                  </a:lnTo>
                  <a:lnTo>
                    <a:pt x="1453" y="625"/>
                  </a:lnTo>
                  <a:lnTo>
                    <a:pt x="1441" y="616"/>
                  </a:lnTo>
                  <a:lnTo>
                    <a:pt x="1429" y="607"/>
                  </a:lnTo>
                  <a:lnTo>
                    <a:pt x="1420" y="595"/>
                  </a:lnTo>
                  <a:lnTo>
                    <a:pt x="1411" y="583"/>
                  </a:lnTo>
                  <a:lnTo>
                    <a:pt x="1402" y="569"/>
                  </a:lnTo>
                  <a:lnTo>
                    <a:pt x="1396" y="556"/>
                  </a:lnTo>
                  <a:lnTo>
                    <a:pt x="1391" y="542"/>
                  </a:lnTo>
                  <a:lnTo>
                    <a:pt x="1386" y="526"/>
                  </a:lnTo>
                  <a:lnTo>
                    <a:pt x="1384" y="511"/>
                  </a:lnTo>
                  <a:lnTo>
                    <a:pt x="1384" y="495"/>
                  </a:lnTo>
                  <a:lnTo>
                    <a:pt x="1384" y="426"/>
                  </a:lnTo>
                  <a:lnTo>
                    <a:pt x="1384" y="426"/>
                  </a:lnTo>
                  <a:lnTo>
                    <a:pt x="1352" y="420"/>
                  </a:lnTo>
                  <a:lnTo>
                    <a:pt x="1322" y="411"/>
                  </a:lnTo>
                  <a:lnTo>
                    <a:pt x="1322" y="411"/>
                  </a:lnTo>
                  <a:lnTo>
                    <a:pt x="679" y="214"/>
                  </a:lnTo>
                  <a:lnTo>
                    <a:pt x="227" y="73"/>
                  </a:lnTo>
                  <a:lnTo>
                    <a:pt x="72" y="23"/>
                  </a:lnTo>
                  <a:lnTo>
                    <a:pt x="23" y="7"/>
                  </a:lnTo>
                  <a:lnTo>
                    <a:pt x="0" y="0"/>
                  </a:lnTo>
                  <a:lnTo>
                    <a:pt x="0" y="1312"/>
                  </a:lnTo>
                  <a:lnTo>
                    <a:pt x="0" y="1312"/>
                  </a:lnTo>
                  <a:lnTo>
                    <a:pt x="1" y="1334"/>
                  </a:lnTo>
                  <a:lnTo>
                    <a:pt x="5" y="1355"/>
                  </a:lnTo>
                  <a:lnTo>
                    <a:pt x="10" y="1376"/>
                  </a:lnTo>
                  <a:lnTo>
                    <a:pt x="17" y="1396"/>
                  </a:lnTo>
                  <a:lnTo>
                    <a:pt x="26" y="1415"/>
                  </a:lnTo>
                  <a:lnTo>
                    <a:pt x="37" y="1432"/>
                  </a:lnTo>
                  <a:lnTo>
                    <a:pt x="49" y="1449"/>
                  </a:lnTo>
                  <a:lnTo>
                    <a:pt x="63" y="1464"/>
                  </a:lnTo>
                  <a:lnTo>
                    <a:pt x="79" y="1478"/>
                  </a:lnTo>
                  <a:lnTo>
                    <a:pt x="95" y="1490"/>
                  </a:lnTo>
                  <a:lnTo>
                    <a:pt x="112" y="1501"/>
                  </a:lnTo>
                  <a:lnTo>
                    <a:pt x="131" y="1510"/>
                  </a:lnTo>
                  <a:lnTo>
                    <a:pt x="151" y="1517"/>
                  </a:lnTo>
                  <a:lnTo>
                    <a:pt x="172" y="1522"/>
                  </a:lnTo>
                  <a:lnTo>
                    <a:pt x="193" y="1526"/>
                  </a:lnTo>
                  <a:lnTo>
                    <a:pt x="215" y="1527"/>
                  </a:lnTo>
                  <a:lnTo>
                    <a:pt x="2866" y="1527"/>
                  </a:lnTo>
                  <a:lnTo>
                    <a:pt x="2866" y="1527"/>
                  </a:lnTo>
                  <a:lnTo>
                    <a:pt x="2889" y="1526"/>
                  </a:lnTo>
                  <a:lnTo>
                    <a:pt x="2910" y="1522"/>
                  </a:lnTo>
                  <a:lnTo>
                    <a:pt x="2931" y="1517"/>
                  </a:lnTo>
                  <a:lnTo>
                    <a:pt x="2949" y="1510"/>
                  </a:lnTo>
                  <a:lnTo>
                    <a:pt x="2969" y="1501"/>
                  </a:lnTo>
                  <a:lnTo>
                    <a:pt x="2986" y="1490"/>
                  </a:lnTo>
                  <a:lnTo>
                    <a:pt x="3002" y="1478"/>
                  </a:lnTo>
                  <a:lnTo>
                    <a:pt x="3017" y="1464"/>
                  </a:lnTo>
                  <a:lnTo>
                    <a:pt x="3032" y="1449"/>
                  </a:lnTo>
                  <a:lnTo>
                    <a:pt x="3044" y="1432"/>
                  </a:lnTo>
                  <a:lnTo>
                    <a:pt x="3054" y="1415"/>
                  </a:lnTo>
                  <a:lnTo>
                    <a:pt x="3064" y="1396"/>
                  </a:lnTo>
                  <a:lnTo>
                    <a:pt x="3070" y="1376"/>
                  </a:lnTo>
                  <a:lnTo>
                    <a:pt x="3076" y="1355"/>
                  </a:lnTo>
                  <a:lnTo>
                    <a:pt x="3079" y="1334"/>
                  </a:lnTo>
                  <a:lnTo>
                    <a:pt x="3080" y="1312"/>
                  </a:lnTo>
                  <a:lnTo>
                    <a:pt x="3080" y="0"/>
                  </a:lnTo>
                  <a:lnTo>
                    <a:pt x="3080" y="0"/>
                  </a:lnTo>
                  <a:lnTo>
                    <a:pt x="3058" y="7"/>
                  </a:lnTo>
                  <a:lnTo>
                    <a:pt x="3010" y="23"/>
                  </a:lnTo>
                  <a:lnTo>
                    <a:pt x="2854" y="73"/>
                  </a:lnTo>
                  <a:lnTo>
                    <a:pt x="2402" y="214"/>
                  </a:lnTo>
                  <a:lnTo>
                    <a:pt x="1759" y="411"/>
                  </a:lnTo>
                  <a:lnTo>
                    <a:pt x="1759"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5" name="Freeform 55">
              <a:extLst>
                <a:ext uri="{FF2B5EF4-FFF2-40B4-BE49-F238E27FC236}">
                  <a16:creationId xmlns:a16="http://schemas.microsoft.com/office/drawing/2014/main" id="{64B1772E-315E-456A-A3DD-5C86912BA530}"/>
                </a:ext>
              </a:extLst>
            </p:cNvPr>
            <p:cNvSpPr>
              <a:spLocks/>
            </p:cNvSpPr>
            <p:nvPr/>
          </p:nvSpPr>
          <p:spPr bwMode="auto">
            <a:xfrm>
              <a:off x="2663825" y="347663"/>
              <a:ext cx="1243013" cy="422275"/>
            </a:xfrm>
            <a:custGeom>
              <a:avLst/>
              <a:gdLst>
                <a:gd name="T0" fmla="*/ 214 w 3133"/>
                <a:gd name="T1" fmla="*/ 0 h 1063"/>
                <a:gd name="T2" fmla="*/ 191 w 3133"/>
                <a:gd name="T3" fmla="*/ 1 h 1063"/>
                <a:gd name="T4" fmla="*/ 151 w 3133"/>
                <a:gd name="T5" fmla="*/ 10 h 1063"/>
                <a:gd name="T6" fmla="*/ 112 w 3133"/>
                <a:gd name="T7" fmla="*/ 26 h 1063"/>
                <a:gd name="T8" fmla="*/ 78 w 3133"/>
                <a:gd name="T9" fmla="*/ 50 h 1063"/>
                <a:gd name="T10" fmla="*/ 49 w 3133"/>
                <a:gd name="T11" fmla="*/ 78 h 1063"/>
                <a:gd name="T12" fmla="*/ 26 w 3133"/>
                <a:gd name="T13" fmla="*/ 113 h 1063"/>
                <a:gd name="T14" fmla="*/ 10 w 3133"/>
                <a:gd name="T15" fmla="*/ 151 h 1063"/>
                <a:gd name="T16" fmla="*/ 1 w 3133"/>
                <a:gd name="T17" fmla="*/ 192 h 1063"/>
                <a:gd name="T18" fmla="*/ 0 w 3133"/>
                <a:gd name="T19" fmla="*/ 464 h 1063"/>
                <a:gd name="T20" fmla="*/ 0 w 3133"/>
                <a:gd name="T21" fmla="*/ 510 h 1063"/>
                <a:gd name="T22" fmla="*/ 5 w 3133"/>
                <a:gd name="T23" fmla="*/ 585 h 1063"/>
                <a:gd name="T24" fmla="*/ 11 w 3133"/>
                <a:gd name="T25" fmla="*/ 612 h 1063"/>
                <a:gd name="T26" fmla="*/ 22 w 3133"/>
                <a:gd name="T27" fmla="*/ 622 h 1063"/>
                <a:gd name="T28" fmla="*/ 37 w 3133"/>
                <a:gd name="T29" fmla="*/ 632 h 1063"/>
                <a:gd name="T30" fmla="*/ 74 w 3133"/>
                <a:gd name="T31" fmla="*/ 649 h 1063"/>
                <a:gd name="T32" fmla="*/ 153 w 3133"/>
                <a:gd name="T33" fmla="*/ 676 h 1063"/>
                <a:gd name="T34" fmla="*/ 1376 w 3133"/>
                <a:gd name="T35" fmla="*/ 1054 h 1063"/>
                <a:gd name="T36" fmla="*/ 1392 w 3133"/>
                <a:gd name="T37" fmla="*/ 1058 h 1063"/>
                <a:gd name="T38" fmla="*/ 1410 w 3133"/>
                <a:gd name="T39" fmla="*/ 1026 h 1063"/>
                <a:gd name="T40" fmla="*/ 1410 w 3133"/>
                <a:gd name="T41" fmla="*/ 1010 h 1063"/>
                <a:gd name="T42" fmla="*/ 1417 w 3133"/>
                <a:gd name="T43" fmla="*/ 979 h 1063"/>
                <a:gd name="T44" fmla="*/ 1428 w 3133"/>
                <a:gd name="T45" fmla="*/ 950 h 1063"/>
                <a:gd name="T46" fmla="*/ 1446 w 3133"/>
                <a:gd name="T47" fmla="*/ 926 h 1063"/>
                <a:gd name="T48" fmla="*/ 1467 w 3133"/>
                <a:gd name="T49" fmla="*/ 905 h 1063"/>
                <a:gd name="T50" fmla="*/ 1491 w 3133"/>
                <a:gd name="T51" fmla="*/ 887 h 1063"/>
                <a:gd name="T52" fmla="*/ 1520 w 3133"/>
                <a:gd name="T53" fmla="*/ 876 h 1063"/>
                <a:gd name="T54" fmla="*/ 1551 w 3133"/>
                <a:gd name="T55" fmla="*/ 870 h 1063"/>
                <a:gd name="T56" fmla="*/ 1567 w 3133"/>
                <a:gd name="T57" fmla="*/ 869 h 1063"/>
                <a:gd name="T58" fmla="*/ 1599 w 3133"/>
                <a:gd name="T59" fmla="*/ 871 h 1063"/>
                <a:gd name="T60" fmla="*/ 1627 w 3133"/>
                <a:gd name="T61" fmla="*/ 881 h 1063"/>
                <a:gd name="T62" fmla="*/ 1654 w 3133"/>
                <a:gd name="T63" fmla="*/ 896 h 1063"/>
                <a:gd name="T64" fmla="*/ 1678 w 3133"/>
                <a:gd name="T65" fmla="*/ 915 h 1063"/>
                <a:gd name="T66" fmla="*/ 1696 w 3133"/>
                <a:gd name="T67" fmla="*/ 938 h 1063"/>
                <a:gd name="T68" fmla="*/ 1711 w 3133"/>
                <a:gd name="T69" fmla="*/ 965 h 1063"/>
                <a:gd name="T70" fmla="*/ 1720 w 3133"/>
                <a:gd name="T71" fmla="*/ 994 h 1063"/>
                <a:gd name="T72" fmla="*/ 1724 w 3133"/>
                <a:gd name="T73" fmla="*/ 1026 h 1063"/>
                <a:gd name="T74" fmla="*/ 1724 w 3133"/>
                <a:gd name="T75" fmla="*/ 1063 h 1063"/>
                <a:gd name="T76" fmla="*/ 1757 w 3133"/>
                <a:gd name="T77" fmla="*/ 1054 h 1063"/>
                <a:gd name="T78" fmla="*/ 2915 w 3133"/>
                <a:gd name="T79" fmla="*/ 696 h 1063"/>
                <a:gd name="T80" fmla="*/ 3036 w 3133"/>
                <a:gd name="T81" fmla="*/ 658 h 1063"/>
                <a:gd name="T82" fmla="*/ 3079 w 3133"/>
                <a:gd name="T83" fmla="*/ 640 h 1063"/>
                <a:gd name="T84" fmla="*/ 3111 w 3133"/>
                <a:gd name="T85" fmla="*/ 622 h 1063"/>
                <a:gd name="T86" fmla="*/ 3122 w 3133"/>
                <a:gd name="T87" fmla="*/ 612 h 1063"/>
                <a:gd name="T88" fmla="*/ 3125 w 3133"/>
                <a:gd name="T89" fmla="*/ 598 h 1063"/>
                <a:gd name="T90" fmla="*/ 3131 w 3133"/>
                <a:gd name="T91" fmla="*/ 550 h 1063"/>
                <a:gd name="T92" fmla="*/ 3133 w 3133"/>
                <a:gd name="T93" fmla="*/ 464 h 1063"/>
                <a:gd name="T94" fmla="*/ 3133 w 3133"/>
                <a:gd name="T95" fmla="*/ 214 h 1063"/>
                <a:gd name="T96" fmla="*/ 3128 w 3133"/>
                <a:gd name="T97" fmla="*/ 171 h 1063"/>
                <a:gd name="T98" fmla="*/ 3116 w 3133"/>
                <a:gd name="T99" fmla="*/ 131 h 1063"/>
                <a:gd name="T100" fmla="*/ 3096 w 3133"/>
                <a:gd name="T101" fmla="*/ 94 h 1063"/>
                <a:gd name="T102" fmla="*/ 3070 w 3133"/>
                <a:gd name="T103" fmla="*/ 63 h 1063"/>
                <a:gd name="T104" fmla="*/ 3038 w 3133"/>
                <a:gd name="T105" fmla="*/ 37 h 1063"/>
                <a:gd name="T106" fmla="*/ 3002 w 3133"/>
                <a:gd name="T107" fmla="*/ 18 h 1063"/>
                <a:gd name="T108" fmla="*/ 2963 w 3133"/>
                <a:gd name="T109" fmla="*/ 4 h 1063"/>
                <a:gd name="T110" fmla="*/ 2920 w 3133"/>
                <a:gd name="T111" fmla="*/ 0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3" h="1063">
                  <a:moveTo>
                    <a:pt x="2920" y="0"/>
                  </a:moveTo>
                  <a:lnTo>
                    <a:pt x="214" y="0"/>
                  </a:lnTo>
                  <a:lnTo>
                    <a:pt x="214" y="0"/>
                  </a:lnTo>
                  <a:lnTo>
                    <a:pt x="191" y="1"/>
                  </a:lnTo>
                  <a:lnTo>
                    <a:pt x="170" y="4"/>
                  </a:lnTo>
                  <a:lnTo>
                    <a:pt x="151" y="10"/>
                  </a:lnTo>
                  <a:lnTo>
                    <a:pt x="131" y="18"/>
                  </a:lnTo>
                  <a:lnTo>
                    <a:pt x="112" y="26"/>
                  </a:lnTo>
                  <a:lnTo>
                    <a:pt x="94" y="37"/>
                  </a:lnTo>
                  <a:lnTo>
                    <a:pt x="78" y="50"/>
                  </a:lnTo>
                  <a:lnTo>
                    <a:pt x="63" y="63"/>
                  </a:lnTo>
                  <a:lnTo>
                    <a:pt x="49" y="78"/>
                  </a:lnTo>
                  <a:lnTo>
                    <a:pt x="37" y="94"/>
                  </a:lnTo>
                  <a:lnTo>
                    <a:pt x="26" y="113"/>
                  </a:lnTo>
                  <a:lnTo>
                    <a:pt x="17" y="131"/>
                  </a:lnTo>
                  <a:lnTo>
                    <a:pt x="10" y="151"/>
                  </a:lnTo>
                  <a:lnTo>
                    <a:pt x="4" y="171"/>
                  </a:lnTo>
                  <a:lnTo>
                    <a:pt x="1" y="192"/>
                  </a:lnTo>
                  <a:lnTo>
                    <a:pt x="0" y="214"/>
                  </a:lnTo>
                  <a:lnTo>
                    <a:pt x="0" y="464"/>
                  </a:lnTo>
                  <a:lnTo>
                    <a:pt x="0" y="464"/>
                  </a:lnTo>
                  <a:lnTo>
                    <a:pt x="0" y="510"/>
                  </a:lnTo>
                  <a:lnTo>
                    <a:pt x="2" y="550"/>
                  </a:lnTo>
                  <a:lnTo>
                    <a:pt x="5" y="585"/>
                  </a:lnTo>
                  <a:lnTo>
                    <a:pt x="7" y="598"/>
                  </a:lnTo>
                  <a:lnTo>
                    <a:pt x="11" y="612"/>
                  </a:lnTo>
                  <a:lnTo>
                    <a:pt x="11" y="612"/>
                  </a:lnTo>
                  <a:lnTo>
                    <a:pt x="22" y="622"/>
                  </a:lnTo>
                  <a:lnTo>
                    <a:pt x="22" y="622"/>
                  </a:lnTo>
                  <a:lnTo>
                    <a:pt x="37" y="632"/>
                  </a:lnTo>
                  <a:lnTo>
                    <a:pt x="54" y="640"/>
                  </a:lnTo>
                  <a:lnTo>
                    <a:pt x="74" y="649"/>
                  </a:lnTo>
                  <a:lnTo>
                    <a:pt x="98" y="658"/>
                  </a:lnTo>
                  <a:lnTo>
                    <a:pt x="153" y="676"/>
                  </a:lnTo>
                  <a:lnTo>
                    <a:pt x="219" y="696"/>
                  </a:lnTo>
                  <a:lnTo>
                    <a:pt x="1376" y="1054"/>
                  </a:lnTo>
                  <a:lnTo>
                    <a:pt x="1376" y="1054"/>
                  </a:lnTo>
                  <a:lnTo>
                    <a:pt x="1392" y="1058"/>
                  </a:lnTo>
                  <a:lnTo>
                    <a:pt x="1410" y="1062"/>
                  </a:lnTo>
                  <a:lnTo>
                    <a:pt x="1410" y="1026"/>
                  </a:lnTo>
                  <a:lnTo>
                    <a:pt x="1410" y="1026"/>
                  </a:lnTo>
                  <a:lnTo>
                    <a:pt x="1410" y="1010"/>
                  </a:lnTo>
                  <a:lnTo>
                    <a:pt x="1412" y="994"/>
                  </a:lnTo>
                  <a:lnTo>
                    <a:pt x="1417" y="979"/>
                  </a:lnTo>
                  <a:lnTo>
                    <a:pt x="1422" y="965"/>
                  </a:lnTo>
                  <a:lnTo>
                    <a:pt x="1428" y="950"/>
                  </a:lnTo>
                  <a:lnTo>
                    <a:pt x="1437" y="938"/>
                  </a:lnTo>
                  <a:lnTo>
                    <a:pt x="1446" y="926"/>
                  </a:lnTo>
                  <a:lnTo>
                    <a:pt x="1455" y="915"/>
                  </a:lnTo>
                  <a:lnTo>
                    <a:pt x="1467" y="905"/>
                  </a:lnTo>
                  <a:lnTo>
                    <a:pt x="1479" y="896"/>
                  </a:lnTo>
                  <a:lnTo>
                    <a:pt x="1491" y="887"/>
                  </a:lnTo>
                  <a:lnTo>
                    <a:pt x="1505" y="881"/>
                  </a:lnTo>
                  <a:lnTo>
                    <a:pt x="1520" y="876"/>
                  </a:lnTo>
                  <a:lnTo>
                    <a:pt x="1534" y="871"/>
                  </a:lnTo>
                  <a:lnTo>
                    <a:pt x="1551" y="870"/>
                  </a:lnTo>
                  <a:lnTo>
                    <a:pt x="1567" y="869"/>
                  </a:lnTo>
                  <a:lnTo>
                    <a:pt x="1567" y="869"/>
                  </a:lnTo>
                  <a:lnTo>
                    <a:pt x="1583" y="870"/>
                  </a:lnTo>
                  <a:lnTo>
                    <a:pt x="1599" y="871"/>
                  </a:lnTo>
                  <a:lnTo>
                    <a:pt x="1614" y="876"/>
                  </a:lnTo>
                  <a:lnTo>
                    <a:pt x="1627" y="881"/>
                  </a:lnTo>
                  <a:lnTo>
                    <a:pt x="1641" y="887"/>
                  </a:lnTo>
                  <a:lnTo>
                    <a:pt x="1654" y="896"/>
                  </a:lnTo>
                  <a:lnTo>
                    <a:pt x="1667" y="905"/>
                  </a:lnTo>
                  <a:lnTo>
                    <a:pt x="1678" y="915"/>
                  </a:lnTo>
                  <a:lnTo>
                    <a:pt x="1688" y="926"/>
                  </a:lnTo>
                  <a:lnTo>
                    <a:pt x="1696" y="938"/>
                  </a:lnTo>
                  <a:lnTo>
                    <a:pt x="1705" y="950"/>
                  </a:lnTo>
                  <a:lnTo>
                    <a:pt x="1711" y="965"/>
                  </a:lnTo>
                  <a:lnTo>
                    <a:pt x="1716" y="979"/>
                  </a:lnTo>
                  <a:lnTo>
                    <a:pt x="1720" y="994"/>
                  </a:lnTo>
                  <a:lnTo>
                    <a:pt x="1722" y="1010"/>
                  </a:lnTo>
                  <a:lnTo>
                    <a:pt x="1724" y="1026"/>
                  </a:lnTo>
                  <a:lnTo>
                    <a:pt x="1724" y="1063"/>
                  </a:lnTo>
                  <a:lnTo>
                    <a:pt x="1724" y="1063"/>
                  </a:lnTo>
                  <a:lnTo>
                    <a:pt x="1741" y="1058"/>
                  </a:lnTo>
                  <a:lnTo>
                    <a:pt x="1757" y="1054"/>
                  </a:lnTo>
                  <a:lnTo>
                    <a:pt x="2915" y="696"/>
                  </a:lnTo>
                  <a:lnTo>
                    <a:pt x="2915" y="696"/>
                  </a:lnTo>
                  <a:lnTo>
                    <a:pt x="2980" y="676"/>
                  </a:lnTo>
                  <a:lnTo>
                    <a:pt x="3036" y="658"/>
                  </a:lnTo>
                  <a:lnTo>
                    <a:pt x="3058" y="649"/>
                  </a:lnTo>
                  <a:lnTo>
                    <a:pt x="3079" y="640"/>
                  </a:lnTo>
                  <a:lnTo>
                    <a:pt x="3096" y="632"/>
                  </a:lnTo>
                  <a:lnTo>
                    <a:pt x="3111" y="622"/>
                  </a:lnTo>
                  <a:lnTo>
                    <a:pt x="3111" y="622"/>
                  </a:lnTo>
                  <a:lnTo>
                    <a:pt x="3122" y="612"/>
                  </a:lnTo>
                  <a:lnTo>
                    <a:pt x="3122" y="612"/>
                  </a:lnTo>
                  <a:lnTo>
                    <a:pt x="3125" y="598"/>
                  </a:lnTo>
                  <a:lnTo>
                    <a:pt x="3127" y="583"/>
                  </a:lnTo>
                  <a:lnTo>
                    <a:pt x="3131" y="550"/>
                  </a:lnTo>
                  <a:lnTo>
                    <a:pt x="3133" y="510"/>
                  </a:lnTo>
                  <a:lnTo>
                    <a:pt x="3133" y="464"/>
                  </a:lnTo>
                  <a:lnTo>
                    <a:pt x="3133" y="214"/>
                  </a:lnTo>
                  <a:lnTo>
                    <a:pt x="3133" y="214"/>
                  </a:lnTo>
                  <a:lnTo>
                    <a:pt x="3132" y="192"/>
                  </a:lnTo>
                  <a:lnTo>
                    <a:pt x="3128" y="171"/>
                  </a:lnTo>
                  <a:lnTo>
                    <a:pt x="3123" y="151"/>
                  </a:lnTo>
                  <a:lnTo>
                    <a:pt x="3116" y="131"/>
                  </a:lnTo>
                  <a:lnTo>
                    <a:pt x="3107" y="113"/>
                  </a:lnTo>
                  <a:lnTo>
                    <a:pt x="3096" y="94"/>
                  </a:lnTo>
                  <a:lnTo>
                    <a:pt x="3084" y="78"/>
                  </a:lnTo>
                  <a:lnTo>
                    <a:pt x="3070" y="63"/>
                  </a:lnTo>
                  <a:lnTo>
                    <a:pt x="3055" y="50"/>
                  </a:lnTo>
                  <a:lnTo>
                    <a:pt x="3038" y="37"/>
                  </a:lnTo>
                  <a:lnTo>
                    <a:pt x="3021" y="26"/>
                  </a:lnTo>
                  <a:lnTo>
                    <a:pt x="3002" y="18"/>
                  </a:lnTo>
                  <a:lnTo>
                    <a:pt x="2983" y="10"/>
                  </a:lnTo>
                  <a:lnTo>
                    <a:pt x="2963" y="4"/>
                  </a:lnTo>
                  <a:lnTo>
                    <a:pt x="2941" y="1"/>
                  </a:lnTo>
                  <a:lnTo>
                    <a:pt x="2920" y="0"/>
                  </a:lnTo>
                  <a:lnTo>
                    <a:pt x="29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66" name="Grafika 165" descr="Czapka ukończenia szkoły">
            <a:extLst>
              <a:ext uri="{FF2B5EF4-FFF2-40B4-BE49-F238E27FC236}">
                <a16:creationId xmlns:a16="http://schemas.microsoft.com/office/drawing/2014/main" id="{C390B88F-9DEB-4A36-B0C3-6011EE23A94E}"/>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546381" y="4448770"/>
            <a:ext cx="348026" cy="348026"/>
          </a:xfrm>
          <a:prstGeom prst="rect">
            <a:avLst/>
          </a:prstGeom>
        </p:spPr>
      </p:pic>
      <p:grpSp>
        <p:nvGrpSpPr>
          <p:cNvPr id="167" name="Grupa 166">
            <a:extLst>
              <a:ext uri="{FF2B5EF4-FFF2-40B4-BE49-F238E27FC236}">
                <a16:creationId xmlns:a16="http://schemas.microsoft.com/office/drawing/2014/main" id="{7C05DFB8-0FF1-45C6-93FB-1F9BDD0292E1}"/>
              </a:ext>
            </a:extLst>
          </p:cNvPr>
          <p:cNvGrpSpPr>
            <a:grpSpLocks noChangeAspect="1"/>
          </p:cNvGrpSpPr>
          <p:nvPr/>
        </p:nvGrpSpPr>
        <p:grpSpPr>
          <a:xfrm>
            <a:off x="4487995" y="4496897"/>
            <a:ext cx="281596" cy="232017"/>
            <a:chOff x="2603500" y="5721350"/>
            <a:chExt cx="1379538" cy="1136650"/>
          </a:xfrm>
          <a:solidFill>
            <a:srgbClr val="CDCDCD"/>
          </a:solidFill>
        </p:grpSpPr>
        <p:sp>
          <p:nvSpPr>
            <p:cNvPr id="168" name="Freeform 37">
              <a:extLst>
                <a:ext uri="{FF2B5EF4-FFF2-40B4-BE49-F238E27FC236}">
                  <a16:creationId xmlns:a16="http://schemas.microsoft.com/office/drawing/2014/main" id="{341AA1D8-7810-4B16-81A1-501CFD44B317}"/>
                </a:ext>
              </a:extLst>
            </p:cNvPr>
            <p:cNvSpPr>
              <a:spLocks/>
            </p:cNvSpPr>
            <p:nvPr/>
          </p:nvSpPr>
          <p:spPr bwMode="auto">
            <a:xfrm>
              <a:off x="2854325" y="6429375"/>
              <a:ext cx="417513" cy="428625"/>
            </a:xfrm>
            <a:custGeom>
              <a:avLst/>
              <a:gdLst>
                <a:gd name="T0" fmla="*/ 807 w 1049"/>
                <a:gd name="T1" fmla="*/ 23 h 1081"/>
                <a:gd name="T2" fmla="*/ 636 w 1049"/>
                <a:gd name="T3" fmla="*/ 0 h 1081"/>
                <a:gd name="T4" fmla="*/ 615 w 1049"/>
                <a:gd name="T5" fmla="*/ 14 h 1081"/>
                <a:gd name="T6" fmla="*/ 568 w 1049"/>
                <a:gd name="T7" fmla="*/ 36 h 1081"/>
                <a:gd name="T8" fmla="*/ 520 w 1049"/>
                <a:gd name="T9" fmla="*/ 51 h 1081"/>
                <a:gd name="T10" fmla="*/ 469 w 1049"/>
                <a:gd name="T11" fmla="*/ 59 h 1081"/>
                <a:gd name="T12" fmla="*/ 0 w 1049"/>
                <a:gd name="T13" fmla="*/ 59 h 1081"/>
                <a:gd name="T14" fmla="*/ 17 w 1049"/>
                <a:gd name="T15" fmla="*/ 89 h 1081"/>
                <a:gd name="T16" fmla="*/ 48 w 1049"/>
                <a:gd name="T17" fmla="*/ 151 h 1081"/>
                <a:gd name="T18" fmla="*/ 76 w 1049"/>
                <a:gd name="T19" fmla="*/ 215 h 1081"/>
                <a:gd name="T20" fmla="*/ 102 w 1049"/>
                <a:gd name="T21" fmla="*/ 284 h 1081"/>
                <a:gd name="T22" fmla="*/ 125 w 1049"/>
                <a:gd name="T23" fmla="*/ 356 h 1081"/>
                <a:gd name="T24" fmla="*/ 142 w 1049"/>
                <a:gd name="T25" fmla="*/ 432 h 1081"/>
                <a:gd name="T26" fmla="*/ 154 w 1049"/>
                <a:gd name="T27" fmla="*/ 513 h 1081"/>
                <a:gd name="T28" fmla="*/ 160 w 1049"/>
                <a:gd name="T29" fmla="*/ 597 h 1081"/>
                <a:gd name="T30" fmla="*/ 162 w 1049"/>
                <a:gd name="T31" fmla="*/ 641 h 1081"/>
                <a:gd name="T32" fmla="*/ 159 w 1049"/>
                <a:gd name="T33" fmla="*/ 717 h 1081"/>
                <a:gd name="T34" fmla="*/ 147 w 1049"/>
                <a:gd name="T35" fmla="*/ 871 h 1081"/>
                <a:gd name="T36" fmla="*/ 143 w 1049"/>
                <a:gd name="T37" fmla="*/ 910 h 1081"/>
                <a:gd name="T38" fmla="*/ 143 w 1049"/>
                <a:gd name="T39" fmla="*/ 946 h 1081"/>
                <a:gd name="T40" fmla="*/ 148 w 1049"/>
                <a:gd name="T41" fmla="*/ 978 h 1081"/>
                <a:gd name="T42" fmla="*/ 159 w 1049"/>
                <a:gd name="T43" fmla="*/ 1007 h 1081"/>
                <a:gd name="T44" fmla="*/ 177 w 1049"/>
                <a:gd name="T45" fmla="*/ 1032 h 1081"/>
                <a:gd name="T46" fmla="*/ 198 w 1049"/>
                <a:gd name="T47" fmla="*/ 1053 h 1081"/>
                <a:gd name="T48" fmla="*/ 222 w 1049"/>
                <a:gd name="T49" fmla="*/ 1067 h 1081"/>
                <a:gd name="T50" fmla="*/ 251 w 1049"/>
                <a:gd name="T51" fmla="*/ 1077 h 1081"/>
                <a:gd name="T52" fmla="*/ 283 w 1049"/>
                <a:gd name="T53" fmla="*/ 1081 h 1081"/>
                <a:gd name="T54" fmla="*/ 749 w 1049"/>
                <a:gd name="T55" fmla="*/ 1081 h 1081"/>
                <a:gd name="T56" fmla="*/ 781 w 1049"/>
                <a:gd name="T57" fmla="*/ 1077 h 1081"/>
                <a:gd name="T58" fmla="*/ 809 w 1049"/>
                <a:gd name="T59" fmla="*/ 1067 h 1081"/>
                <a:gd name="T60" fmla="*/ 834 w 1049"/>
                <a:gd name="T61" fmla="*/ 1053 h 1081"/>
                <a:gd name="T62" fmla="*/ 855 w 1049"/>
                <a:gd name="T63" fmla="*/ 1032 h 1081"/>
                <a:gd name="T64" fmla="*/ 872 w 1049"/>
                <a:gd name="T65" fmla="*/ 1007 h 1081"/>
                <a:gd name="T66" fmla="*/ 883 w 1049"/>
                <a:gd name="T67" fmla="*/ 978 h 1081"/>
                <a:gd name="T68" fmla="*/ 888 w 1049"/>
                <a:gd name="T69" fmla="*/ 946 h 1081"/>
                <a:gd name="T70" fmla="*/ 888 w 1049"/>
                <a:gd name="T71" fmla="*/ 910 h 1081"/>
                <a:gd name="T72" fmla="*/ 860 w 1049"/>
                <a:gd name="T73" fmla="*/ 615 h 1081"/>
                <a:gd name="T74" fmla="*/ 898 w 1049"/>
                <a:gd name="T75" fmla="*/ 598 h 1081"/>
                <a:gd name="T76" fmla="*/ 993 w 1049"/>
                <a:gd name="T77" fmla="*/ 552 h 1081"/>
                <a:gd name="T78" fmla="*/ 1049 w 1049"/>
                <a:gd name="T79" fmla="*/ 523 h 1081"/>
                <a:gd name="T80" fmla="*/ 1014 w 1049"/>
                <a:gd name="T81" fmla="*/ 472 h 1081"/>
                <a:gd name="T82" fmla="*/ 943 w 1049"/>
                <a:gd name="T83" fmla="*/ 356 h 1081"/>
                <a:gd name="T84" fmla="*/ 908 w 1049"/>
                <a:gd name="T85" fmla="*/ 293 h 1081"/>
                <a:gd name="T86" fmla="*/ 877 w 1049"/>
                <a:gd name="T87" fmla="*/ 227 h 1081"/>
                <a:gd name="T88" fmla="*/ 849 w 1049"/>
                <a:gd name="T89" fmla="*/ 159 h 1081"/>
                <a:gd name="T90" fmla="*/ 825 w 1049"/>
                <a:gd name="T91" fmla="*/ 91 h 1081"/>
                <a:gd name="T92" fmla="*/ 807 w 1049"/>
                <a:gd name="T93" fmla="*/ 23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9" h="1081">
                  <a:moveTo>
                    <a:pt x="807" y="23"/>
                  </a:moveTo>
                  <a:lnTo>
                    <a:pt x="807" y="23"/>
                  </a:lnTo>
                  <a:lnTo>
                    <a:pt x="723" y="11"/>
                  </a:lnTo>
                  <a:lnTo>
                    <a:pt x="636" y="0"/>
                  </a:lnTo>
                  <a:lnTo>
                    <a:pt x="636" y="0"/>
                  </a:lnTo>
                  <a:lnTo>
                    <a:pt x="615" y="14"/>
                  </a:lnTo>
                  <a:lnTo>
                    <a:pt x="592" y="26"/>
                  </a:lnTo>
                  <a:lnTo>
                    <a:pt x="568" y="36"/>
                  </a:lnTo>
                  <a:lnTo>
                    <a:pt x="545" y="44"/>
                  </a:lnTo>
                  <a:lnTo>
                    <a:pt x="520" y="51"/>
                  </a:lnTo>
                  <a:lnTo>
                    <a:pt x="494" y="56"/>
                  </a:lnTo>
                  <a:lnTo>
                    <a:pt x="469" y="59"/>
                  </a:lnTo>
                  <a:lnTo>
                    <a:pt x="443" y="59"/>
                  </a:lnTo>
                  <a:lnTo>
                    <a:pt x="0" y="59"/>
                  </a:lnTo>
                  <a:lnTo>
                    <a:pt x="0" y="59"/>
                  </a:lnTo>
                  <a:lnTo>
                    <a:pt x="17" y="89"/>
                  </a:lnTo>
                  <a:lnTo>
                    <a:pt x="32" y="119"/>
                  </a:lnTo>
                  <a:lnTo>
                    <a:pt x="48" y="151"/>
                  </a:lnTo>
                  <a:lnTo>
                    <a:pt x="63" y="182"/>
                  </a:lnTo>
                  <a:lnTo>
                    <a:pt x="76" y="215"/>
                  </a:lnTo>
                  <a:lnTo>
                    <a:pt x="90" y="248"/>
                  </a:lnTo>
                  <a:lnTo>
                    <a:pt x="102" y="284"/>
                  </a:lnTo>
                  <a:lnTo>
                    <a:pt x="115" y="319"/>
                  </a:lnTo>
                  <a:lnTo>
                    <a:pt x="125" y="356"/>
                  </a:lnTo>
                  <a:lnTo>
                    <a:pt x="134" y="394"/>
                  </a:lnTo>
                  <a:lnTo>
                    <a:pt x="142" y="432"/>
                  </a:lnTo>
                  <a:lnTo>
                    <a:pt x="149" y="472"/>
                  </a:lnTo>
                  <a:lnTo>
                    <a:pt x="154" y="513"/>
                  </a:lnTo>
                  <a:lnTo>
                    <a:pt x="158" y="555"/>
                  </a:lnTo>
                  <a:lnTo>
                    <a:pt x="160" y="597"/>
                  </a:lnTo>
                  <a:lnTo>
                    <a:pt x="162" y="641"/>
                  </a:lnTo>
                  <a:lnTo>
                    <a:pt x="162" y="641"/>
                  </a:lnTo>
                  <a:lnTo>
                    <a:pt x="160" y="677"/>
                  </a:lnTo>
                  <a:lnTo>
                    <a:pt x="159" y="717"/>
                  </a:lnTo>
                  <a:lnTo>
                    <a:pt x="153" y="801"/>
                  </a:lnTo>
                  <a:lnTo>
                    <a:pt x="147" y="871"/>
                  </a:lnTo>
                  <a:lnTo>
                    <a:pt x="143" y="910"/>
                  </a:lnTo>
                  <a:lnTo>
                    <a:pt x="143" y="910"/>
                  </a:lnTo>
                  <a:lnTo>
                    <a:pt x="142" y="929"/>
                  </a:lnTo>
                  <a:lnTo>
                    <a:pt x="143" y="946"/>
                  </a:lnTo>
                  <a:lnTo>
                    <a:pt x="144" y="962"/>
                  </a:lnTo>
                  <a:lnTo>
                    <a:pt x="148" y="978"/>
                  </a:lnTo>
                  <a:lnTo>
                    <a:pt x="153" y="993"/>
                  </a:lnTo>
                  <a:lnTo>
                    <a:pt x="159" y="1007"/>
                  </a:lnTo>
                  <a:lnTo>
                    <a:pt x="168" y="1020"/>
                  </a:lnTo>
                  <a:lnTo>
                    <a:pt x="177" y="1032"/>
                  </a:lnTo>
                  <a:lnTo>
                    <a:pt x="186" y="1043"/>
                  </a:lnTo>
                  <a:lnTo>
                    <a:pt x="198" y="1053"/>
                  </a:lnTo>
                  <a:lnTo>
                    <a:pt x="210" y="1061"/>
                  </a:lnTo>
                  <a:lnTo>
                    <a:pt x="222" y="1067"/>
                  </a:lnTo>
                  <a:lnTo>
                    <a:pt x="236" y="1074"/>
                  </a:lnTo>
                  <a:lnTo>
                    <a:pt x="251" y="1077"/>
                  </a:lnTo>
                  <a:lnTo>
                    <a:pt x="267" y="1080"/>
                  </a:lnTo>
                  <a:lnTo>
                    <a:pt x="283" y="1081"/>
                  </a:lnTo>
                  <a:lnTo>
                    <a:pt x="749" y="1081"/>
                  </a:lnTo>
                  <a:lnTo>
                    <a:pt x="749" y="1081"/>
                  </a:lnTo>
                  <a:lnTo>
                    <a:pt x="765" y="1080"/>
                  </a:lnTo>
                  <a:lnTo>
                    <a:pt x="781" y="1077"/>
                  </a:lnTo>
                  <a:lnTo>
                    <a:pt x="795" y="1074"/>
                  </a:lnTo>
                  <a:lnTo>
                    <a:pt x="809" y="1067"/>
                  </a:lnTo>
                  <a:lnTo>
                    <a:pt x="823" y="1061"/>
                  </a:lnTo>
                  <a:lnTo>
                    <a:pt x="834" y="1053"/>
                  </a:lnTo>
                  <a:lnTo>
                    <a:pt x="845" y="1043"/>
                  </a:lnTo>
                  <a:lnTo>
                    <a:pt x="855" y="1032"/>
                  </a:lnTo>
                  <a:lnTo>
                    <a:pt x="865" y="1020"/>
                  </a:lnTo>
                  <a:lnTo>
                    <a:pt x="872" y="1007"/>
                  </a:lnTo>
                  <a:lnTo>
                    <a:pt x="878" y="993"/>
                  </a:lnTo>
                  <a:lnTo>
                    <a:pt x="883" y="978"/>
                  </a:lnTo>
                  <a:lnTo>
                    <a:pt x="887" y="962"/>
                  </a:lnTo>
                  <a:lnTo>
                    <a:pt x="888" y="946"/>
                  </a:lnTo>
                  <a:lnTo>
                    <a:pt x="889" y="929"/>
                  </a:lnTo>
                  <a:lnTo>
                    <a:pt x="888" y="910"/>
                  </a:lnTo>
                  <a:lnTo>
                    <a:pt x="888" y="910"/>
                  </a:lnTo>
                  <a:lnTo>
                    <a:pt x="860" y="615"/>
                  </a:lnTo>
                  <a:lnTo>
                    <a:pt x="860" y="615"/>
                  </a:lnTo>
                  <a:lnTo>
                    <a:pt x="898" y="598"/>
                  </a:lnTo>
                  <a:lnTo>
                    <a:pt x="934" y="582"/>
                  </a:lnTo>
                  <a:lnTo>
                    <a:pt x="993" y="552"/>
                  </a:lnTo>
                  <a:lnTo>
                    <a:pt x="1034" y="531"/>
                  </a:lnTo>
                  <a:lnTo>
                    <a:pt x="1049" y="523"/>
                  </a:lnTo>
                  <a:lnTo>
                    <a:pt x="1049" y="523"/>
                  </a:lnTo>
                  <a:lnTo>
                    <a:pt x="1014" y="472"/>
                  </a:lnTo>
                  <a:lnTo>
                    <a:pt x="978" y="416"/>
                  </a:lnTo>
                  <a:lnTo>
                    <a:pt x="943" y="356"/>
                  </a:lnTo>
                  <a:lnTo>
                    <a:pt x="925" y="325"/>
                  </a:lnTo>
                  <a:lnTo>
                    <a:pt x="908" y="293"/>
                  </a:lnTo>
                  <a:lnTo>
                    <a:pt x="892" y="261"/>
                  </a:lnTo>
                  <a:lnTo>
                    <a:pt x="877" y="227"/>
                  </a:lnTo>
                  <a:lnTo>
                    <a:pt x="862" y="194"/>
                  </a:lnTo>
                  <a:lnTo>
                    <a:pt x="849" y="159"/>
                  </a:lnTo>
                  <a:lnTo>
                    <a:pt x="836" y="126"/>
                  </a:lnTo>
                  <a:lnTo>
                    <a:pt x="825" y="91"/>
                  </a:lnTo>
                  <a:lnTo>
                    <a:pt x="815" y="58"/>
                  </a:lnTo>
                  <a:lnTo>
                    <a:pt x="807" y="23"/>
                  </a:lnTo>
                  <a:lnTo>
                    <a:pt x="80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9" name="Freeform 38">
              <a:extLst>
                <a:ext uri="{FF2B5EF4-FFF2-40B4-BE49-F238E27FC236}">
                  <a16:creationId xmlns:a16="http://schemas.microsoft.com/office/drawing/2014/main" id="{B1DBE642-7D55-4CD4-AC8A-24EE867A2F30}"/>
                </a:ext>
              </a:extLst>
            </p:cNvPr>
            <p:cNvSpPr>
              <a:spLocks/>
            </p:cNvSpPr>
            <p:nvPr/>
          </p:nvSpPr>
          <p:spPr bwMode="auto">
            <a:xfrm>
              <a:off x="3654425" y="5721350"/>
              <a:ext cx="146050" cy="900113"/>
            </a:xfrm>
            <a:custGeom>
              <a:avLst/>
              <a:gdLst>
                <a:gd name="T0" fmla="*/ 1 w 369"/>
                <a:gd name="T1" fmla="*/ 2268 h 2268"/>
                <a:gd name="T2" fmla="*/ 369 w 369"/>
                <a:gd name="T3" fmla="*/ 2268 h 2268"/>
                <a:gd name="T4" fmla="*/ 369 w 369"/>
                <a:gd name="T5" fmla="*/ 0 h 2268"/>
                <a:gd name="T6" fmla="*/ 0 w 369"/>
                <a:gd name="T7" fmla="*/ 0 h 2268"/>
                <a:gd name="T8" fmla="*/ 1 w 369"/>
                <a:gd name="T9" fmla="*/ 2268 h 2268"/>
              </a:gdLst>
              <a:ahLst/>
              <a:cxnLst>
                <a:cxn ang="0">
                  <a:pos x="T0" y="T1"/>
                </a:cxn>
                <a:cxn ang="0">
                  <a:pos x="T2" y="T3"/>
                </a:cxn>
                <a:cxn ang="0">
                  <a:pos x="T4" y="T5"/>
                </a:cxn>
                <a:cxn ang="0">
                  <a:pos x="T6" y="T7"/>
                </a:cxn>
                <a:cxn ang="0">
                  <a:pos x="T8" y="T9"/>
                </a:cxn>
              </a:cxnLst>
              <a:rect l="0" t="0" r="r" b="b"/>
              <a:pathLst>
                <a:path w="369" h="2268">
                  <a:moveTo>
                    <a:pt x="1" y="2268"/>
                  </a:moveTo>
                  <a:lnTo>
                    <a:pt x="369" y="2268"/>
                  </a:lnTo>
                  <a:lnTo>
                    <a:pt x="369" y="0"/>
                  </a:lnTo>
                  <a:lnTo>
                    <a:pt x="0" y="0"/>
                  </a:lnTo>
                  <a:lnTo>
                    <a:pt x="1" y="2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0" name="Freeform 63">
              <a:extLst>
                <a:ext uri="{FF2B5EF4-FFF2-40B4-BE49-F238E27FC236}">
                  <a16:creationId xmlns:a16="http://schemas.microsoft.com/office/drawing/2014/main" id="{FAF1126E-598C-4A5F-B044-37BBC1F99236}"/>
                </a:ext>
              </a:extLst>
            </p:cNvPr>
            <p:cNvSpPr>
              <a:spLocks/>
            </p:cNvSpPr>
            <p:nvPr/>
          </p:nvSpPr>
          <p:spPr bwMode="auto">
            <a:xfrm>
              <a:off x="3836988" y="6040438"/>
              <a:ext cx="146050" cy="260350"/>
            </a:xfrm>
            <a:custGeom>
              <a:avLst/>
              <a:gdLst>
                <a:gd name="T0" fmla="*/ 367 w 367"/>
                <a:gd name="T1" fmla="*/ 74 h 654"/>
                <a:gd name="T2" fmla="*/ 0 w 367"/>
                <a:gd name="T3" fmla="*/ 0 h 654"/>
                <a:gd name="T4" fmla="*/ 0 w 367"/>
                <a:gd name="T5" fmla="*/ 654 h 654"/>
                <a:gd name="T6" fmla="*/ 367 w 367"/>
                <a:gd name="T7" fmla="*/ 580 h 654"/>
                <a:gd name="T8" fmla="*/ 367 w 367"/>
                <a:gd name="T9" fmla="*/ 74 h 654"/>
              </a:gdLst>
              <a:ahLst/>
              <a:cxnLst>
                <a:cxn ang="0">
                  <a:pos x="T0" y="T1"/>
                </a:cxn>
                <a:cxn ang="0">
                  <a:pos x="T2" y="T3"/>
                </a:cxn>
                <a:cxn ang="0">
                  <a:pos x="T4" y="T5"/>
                </a:cxn>
                <a:cxn ang="0">
                  <a:pos x="T6" y="T7"/>
                </a:cxn>
                <a:cxn ang="0">
                  <a:pos x="T8" y="T9"/>
                </a:cxn>
              </a:cxnLst>
              <a:rect l="0" t="0" r="r" b="b"/>
              <a:pathLst>
                <a:path w="367" h="654">
                  <a:moveTo>
                    <a:pt x="367" y="74"/>
                  </a:moveTo>
                  <a:lnTo>
                    <a:pt x="0" y="0"/>
                  </a:lnTo>
                  <a:lnTo>
                    <a:pt x="0" y="654"/>
                  </a:lnTo>
                  <a:lnTo>
                    <a:pt x="367" y="580"/>
                  </a:lnTo>
                  <a:lnTo>
                    <a:pt x="367"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1" name="Freeform 64">
              <a:extLst>
                <a:ext uri="{FF2B5EF4-FFF2-40B4-BE49-F238E27FC236}">
                  <a16:creationId xmlns:a16="http://schemas.microsoft.com/office/drawing/2014/main" id="{A621AA75-D361-471A-B588-B58C3660C645}"/>
                </a:ext>
              </a:extLst>
            </p:cNvPr>
            <p:cNvSpPr>
              <a:spLocks/>
            </p:cNvSpPr>
            <p:nvPr/>
          </p:nvSpPr>
          <p:spPr bwMode="auto">
            <a:xfrm>
              <a:off x="2603500" y="5808663"/>
              <a:ext cx="1014413" cy="725488"/>
            </a:xfrm>
            <a:custGeom>
              <a:avLst/>
              <a:gdLst>
                <a:gd name="T0" fmla="*/ 1353 w 2555"/>
                <a:gd name="T1" fmla="*/ 676 h 1829"/>
                <a:gd name="T2" fmla="*/ 1343 w 2555"/>
                <a:gd name="T3" fmla="*/ 707 h 1829"/>
                <a:gd name="T4" fmla="*/ 1318 w 2555"/>
                <a:gd name="T5" fmla="*/ 727 h 1829"/>
                <a:gd name="T6" fmla="*/ 1297 w 2555"/>
                <a:gd name="T7" fmla="*/ 732 h 1829"/>
                <a:gd name="T8" fmla="*/ 1266 w 2555"/>
                <a:gd name="T9" fmla="*/ 722 h 1829"/>
                <a:gd name="T10" fmla="*/ 1245 w 2555"/>
                <a:gd name="T11" fmla="*/ 697 h 1829"/>
                <a:gd name="T12" fmla="*/ 1242 w 2555"/>
                <a:gd name="T13" fmla="*/ 383 h 1829"/>
                <a:gd name="T14" fmla="*/ 1239 w 2555"/>
                <a:gd name="T15" fmla="*/ 383 h 1829"/>
                <a:gd name="T16" fmla="*/ 1186 w 2555"/>
                <a:gd name="T17" fmla="*/ 346 h 1829"/>
                <a:gd name="T18" fmla="*/ 1123 w 2555"/>
                <a:gd name="T19" fmla="*/ 324 h 1829"/>
                <a:gd name="T20" fmla="*/ 360 w 2555"/>
                <a:gd name="T21" fmla="*/ 319 h 1829"/>
                <a:gd name="T22" fmla="*/ 311 w 2555"/>
                <a:gd name="T23" fmla="*/ 324 h 1829"/>
                <a:gd name="T24" fmla="*/ 246 w 2555"/>
                <a:gd name="T25" fmla="*/ 347 h 1829"/>
                <a:gd name="T26" fmla="*/ 190 w 2555"/>
                <a:gd name="T27" fmla="*/ 389 h 1829"/>
                <a:gd name="T28" fmla="*/ 149 w 2555"/>
                <a:gd name="T29" fmla="*/ 444 h 1829"/>
                <a:gd name="T30" fmla="*/ 126 w 2555"/>
                <a:gd name="T31" fmla="*/ 510 h 1829"/>
                <a:gd name="T32" fmla="*/ 121 w 2555"/>
                <a:gd name="T33" fmla="*/ 717 h 1829"/>
                <a:gd name="T34" fmla="*/ 107 w 2555"/>
                <a:gd name="T35" fmla="*/ 742 h 1829"/>
                <a:gd name="T36" fmla="*/ 72 w 2555"/>
                <a:gd name="T37" fmla="*/ 764 h 1829"/>
                <a:gd name="T38" fmla="*/ 42 w 2555"/>
                <a:gd name="T39" fmla="*/ 793 h 1829"/>
                <a:gd name="T40" fmla="*/ 20 w 2555"/>
                <a:gd name="T41" fmla="*/ 829 h 1829"/>
                <a:gd name="T42" fmla="*/ 5 w 2555"/>
                <a:gd name="T43" fmla="*/ 869 h 1829"/>
                <a:gd name="T44" fmla="*/ 0 w 2555"/>
                <a:gd name="T45" fmla="*/ 913 h 1829"/>
                <a:gd name="T46" fmla="*/ 2 w 2555"/>
                <a:gd name="T47" fmla="*/ 943 h 1829"/>
                <a:gd name="T48" fmla="*/ 14 w 2555"/>
                <a:gd name="T49" fmla="*/ 984 h 1829"/>
                <a:gd name="T50" fmla="*/ 33 w 2555"/>
                <a:gd name="T51" fmla="*/ 1021 h 1829"/>
                <a:gd name="T52" fmla="*/ 62 w 2555"/>
                <a:gd name="T53" fmla="*/ 1053 h 1829"/>
                <a:gd name="T54" fmla="*/ 95 w 2555"/>
                <a:gd name="T55" fmla="*/ 1078 h 1829"/>
                <a:gd name="T56" fmla="*/ 121 w 2555"/>
                <a:gd name="T57" fmla="*/ 1113 h 1829"/>
                <a:gd name="T58" fmla="*/ 122 w 2555"/>
                <a:gd name="T59" fmla="*/ 1296 h 1829"/>
                <a:gd name="T60" fmla="*/ 140 w 2555"/>
                <a:gd name="T61" fmla="*/ 1364 h 1829"/>
                <a:gd name="T62" fmla="*/ 175 w 2555"/>
                <a:gd name="T63" fmla="*/ 1424 h 1829"/>
                <a:gd name="T64" fmla="*/ 226 w 2555"/>
                <a:gd name="T65" fmla="*/ 1469 h 1829"/>
                <a:gd name="T66" fmla="*/ 289 w 2555"/>
                <a:gd name="T67" fmla="*/ 1500 h 1829"/>
                <a:gd name="T68" fmla="*/ 360 w 2555"/>
                <a:gd name="T69" fmla="*/ 1510 h 1829"/>
                <a:gd name="T70" fmla="*/ 1100 w 2555"/>
                <a:gd name="T71" fmla="*/ 1510 h 1829"/>
                <a:gd name="T72" fmla="*/ 1166 w 2555"/>
                <a:gd name="T73" fmla="*/ 1494 h 1829"/>
                <a:gd name="T74" fmla="*/ 1223 w 2555"/>
                <a:gd name="T75" fmla="*/ 1461 h 1829"/>
                <a:gd name="T76" fmla="*/ 1324 w 2555"/>
                <a:gd name="T77" fmla="*/ 1456 h 1829"/>
                <a:gd name="T78" fmla="*/ 1583 w 2555"/>
                <a:gd name="T79" fmla="*/ 1496 h 1829"/>
                <a:gd name="T80" fmla="*/ 1838 w 2555"/>
                <a:gd name="T81" fmla="*/ 1555 h 1829"/>
                <a:gd name="T82" fmla="*/ 2089 w 2555"/>
                <a:gd name="T83" fmla="*/ 1629 h 1829"/>
                <a:gd name="T84" fmla="*/ 2329 w 2555"/>
                <a:gd name="T85" fmla="*/ 1720 h 1829"/>
                <a:gd name="T86" fmla="*/ 2555 w 2555"/>
                <a:gd name="T87" fmla="*/ 1829 h 1829"/>
                <a:gd name="T88" fmla="*/ 2488 w 2555"/>
                <a:gd name="T89" fmla="*/ 36 h 1829"/>
                <a:gd name="T90" fmla="*/ 2277 w 2555"/>
                <a:gd name="T91" fmla="*/ 132 h 1829"/>
                <a:gd name="T92" fmla="*/ 2055 w 2555"/>
                <a:gd name="T93" fmla="*/ 213 h 1829"/>
                <a:gd name="T94" fmla="*/ 1824 w 2555"/>
                <a:gd name="T95" fmla="*/ 279 h 1829"/>
                <a:gd name="T96" fmla="*/ 1589 w 2555"/>
                <a:gd name="T97" fmla="*/ 331 h 1829"/>
                <a:gd name="T98" fmla="*/ 1353 w 2555"/>
                <a:gd name="T99" fmla="*/ 37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5" h="1829">
                  <a:moveTo>
                    <a:pt x="1353" y="370"/>
                  </a:moveTo>
                  <a:lnTo>
                    <a:pt x="1353" y="676"/>
                  </a:lnTo>
                  <a:lnTo>
                    <a:pt x="1353" y="676"/>
                  </a:lnTo>
                  <a:lnTo>
                    <a:pt x="1352" y="687"/>
                  </a:lnTo>
                  <a:lnTo>
                    <a:pt x="1348" y="697"/>
                  </a:lnTo>
                  <a:lnTo>
                    <a:pt x="1343" y="707"/>
                  </a:lnTo>
                  <a:lnTo>
                    <a:pt x="1336" y="716"/>
                  </a:lnTo>
                  <a:lnTo>
                    <a:pt x="1328" y="722"/>
                  </a:lnTo>
                  <a:lnTo>
                    <a:pt x="1318" y="727"/>
                  </a:lnTo>
                  <a:lnTo>
                    <a:pt x="1308" y="730"/>
                  </a:lnTo>
                  <a:lnTo>
                    <a:pt x="1297" y="732"/>
                  </a:lnTo>
                  <a:lnTo>
                    <a:pt x="1297" y="732"/>
                  </a:lnTo>
                  <a:lnTo>
                    <a:pt x="1286" y="730"/>
                  </a:lnTo>
                  <a:lnTo>
                    <a:pt x="1275" y="727"/>
                  </a:lnTo>
                  <a:lnTo>
                    <a:pt x="1266" y="722"/>
                  </a:lnTo>
                  <a:lnTo>
                    <a:pt x="1258" y="716"/>
                  </a:lnTo>
                  <a:lnTo>
                    <a:pt x="1250" y="707"/>
                  </a:lnTo>
                  <a:lnTo>
                    <a:pt x="1245" y="697"/>
                  </a:lnTo>
                  <a:lnTo>
                    <a:pt x="1243" y="687"/>
                  </a:lnTo>
                  <a:lnTo>
                    <a:pt x="1242" y="676"/>
                  </a:lnTo>
                  <a:lnTo>
                    <a:pt x="1242" y="383"/>
                  </a:lnTo>
                  <a:lnTo>
                    <a:pt x="1242" y="383"/>
                  </a:lnTo>
                  <a:lnTo>
                    <a:pt x="1239" y="383"/>
                  </a:lnTo>
                  <a:lnTo>
                    <a:pt x="1239" y="383"/>
                  </a:lnTo>
                  <a:lnTo>
                    <a:pt x="1223" y="370"/>
                  </a:lnTo>
                  <a:lnTo>
                    <a:pt x="1205" y="356"/>
                  </a:lnTo>
                  <a:lnTo>
                    <a:pt x="1186" y="346"/>
                  </a:lnTo>
                  <a:lnTo>
                    <a:pt x="1166" y="336"/>
                  </a:lnTo>
                  <a:lnTo>
                    <a:pt x="1145" y="329"/>
                  </a:lnTo>
                  <a:lnTo>
                    <a:pt x="1123" y="324"/>
                  </a:lnTo>
                  <a:lnTo>
                    <a:pt x="1100" y="320"/>
                  </a:lnTo>
                  <a:lnTo>
                    <a:pt x="1077" y="319"/>
                  </a:lnTo>
                  <a:lnTo>
                    <a:pt x="360" y="319"/>
                  </a:lnTo>
                  <a:lnTo>
                    <a:pt x="360" y="319"/>
                  </a:lnTo>
                  <a:lnTo>
                    <a:pt x="335" y="320"/>
                  </a:lnTo>
                  <a:lnTo>
                    <a:pt x="311" y="324"/>
                  </a:lnTo>
                  <a:lnTo>
                    <a:pt x="289" y="330"/>
                  </a:lnTo>
                  <a:lnTo>
                    <a:pt x="267" y="338"/>
                  </a:lnTo>
                  <a:lnTo>
                    <a:pt x="246" y="347"/>
                  </a:lnTo>
                  <a:lnTo>
                    <a:pt x="226" y="360"/>
                  </a:lnTo>
                  <a:lnTo>
                    <a:pt x="208" y="373"/>
                  </a:lnTo>
                  <a:lnTo>
                    <a:pt x="190" y="389"/>
                  </a:lnTo>
                  <a:lnTo>
                    <a:pt x="175" y="407"/>
                  </a:lnTo>
                  <a:lnTo>
                    <a:pt x="162" y="424"/>
                  </a:lnTo>
                  <a:lnTo>
                    <a:pt x="149" y="444"/>
                  </a:lnTo>
                  <a:lnTo>
                    <a:pt x="140" y="465"/>
                  </a:lnTo>
                  <a:lnTo>
                    <a:pt x="131" y="487"/>
                  </a:lnTo>
                  <a:lnTo>
                    <a:pt x="126" y="510"/>
                  </a:lnTo>
                  <a:lnTo>
                    <a:pt x="122" y="534"/>
                  </a:lnTo>
                  <a:lnTo>
                    <a:pt x="121" y="559"/>
                  </a:lnTo>
                  <a:lnTo>
                    <a:pt x="121" y="717"/>
                  </a:lnTo>
                  <a:lnTo>
                    <a:pt x="121" y="735"/>
                  </a:lnTo>
                  <a:lnTo>
                    <a:pt x="121" y="735"/>
                  </a:lnTo>
                  <a:lnTo>
                    <a:pt x="107" y="742"/>
                  </a:lnTo>
                  <a:lnTo>
                    <a:pt x="95" y="748"/>
                  </a:lnTo>
                  <a:lnTo>
                    <a:pt x="83" y="755"/>
                  </a:lnTo>
                  <a:lnTo>
                    <a:pt x="72" y="764"/>
                  </a:lnTo>
                  <a:lnTo>
                    <a:pt x="62" y="774"/>
                  </a:lnTo>
                  <a:lnTo>
                    <a:pt x="52" y="784"/>
                  </a:lnTo>
                  <a:lnTo>
                    <a:pt x="42" y="793"/>
                  </a:lnTo>
                  <a:lnTo>
                    <a:pt x="33" y="805"/>
                  </a:lnTo>
                  <a:lnTo>
                    <a:pt x="26" y="817"/>
                  </a:lnTo>
                  <a:lnTo>
                    <a:pt x="20" y="829"/>
                  </a:lnTo>
                  <a:lnTo>
                    <a:pt x="14" y="842"/>
                  </a:lnTo>
                  <a:lnTo>
                    <a:pt x="9" y="855"/>
                  </a:lnTo>
                  <a:lnTo>
                    <a:pt x="5" y="869"/>
                  </a:lnTo>
                  <a:lnTo>
                    <a:pt x="2" y="884"/>
                  </a:lnTo>
                  <a:lnTo>
                    <a:pt x="0" y="898"/>
                  </a:lnTo>
                  <a:lnTo>
                    <a:pt x="0" y="913"/>
                  </a:lnTo>
                  <a:lnTo>
                    <a:pt x="0" y="913"/>
                  </a:lnTo>
                  <a:lnTo>
                    <a:pt x="0" y="928"/>
                  </a:lnTo>
                  <a:lnTo>
                    <a:pt x="2" y="943"/>
                  </a:lnTo>
                  <a:lnTo>
                    <a:pt x="5" y="957"/>
                  </a:lnTo>
                  <a:lnTo>
                    <a:pt x="9" y="970"/>
                  </a:lnTo>
                  <a:lnTo>
                    <a:pt x="14" y="984"/>
                  </a:lnTo>
                  <a:lnTo>
                    <a:pt x="20" y="997"/>
                  </a:lnTo>
                  <a:lnTo>
                    <a:pt x="26" y="1010"/>
                  </a:lnTo>
                  <a:lnTo>
                    <a:pt x="33" y="1021"/>
                  </a:lnTo>
                  <a:lnTo>
                    <a:pt x="42" y="1032"/>
                  </a:lnTo>
                  <a:lnTo>
                    <a:pt x="52" y="1043"/>
                  </a:lnTo>
                  <a:lnTo>
                    <a:pt x="62" y="1053"/>
                  </a:lnTo>
                  <a:lnTo>
                    <a:pt x="72" y="1062"/>
                  </a:lnTo>
                  <a:lnTo>
                    <a:pt x="83" y="1070"/>
                  </a:lnTo>
                  <a:lnTo>
                    <a:pt x="95" y="1078"/>
                  </a:lnTo>
                  <a:lnTo>
                    <a:pt x="107" y="1084"/>
                  </a:lnTo>
                  <a:lnTo>
                    <a:pt x="121" y="1090"/>
                  </a:lnTo>
                  <a:lnTo>
                    <a:pt x="121" y="1113"/>
                  </a:lnTo>
                  <a:lnTo>
                    <a:pt x="121" y="1272"/>
                  </a:lnTo>
                  <a:lnTo>
                    <a:pt x="121" y="1272"/>
                  </a:lnTo>
                  <a:lnTo>
                    <a:pt x="122" y="1296"/>
                  </a:lnTo>
                  <a:lnTo>
                    <a:pt x="126" y="1320"/>
                  </a:lnTo>
                  <a:lnTo>
                    <a:pt x="131" y="1343"/>
                  </a:lnTo>
                  <a:lnTo>
                    <a:pt x="140" y="1364"/>
                  </a:lnTo>
                  <a:lnTo>
                    <a:pt x="149" y="1385"/>
                  </a:lnTo>
                  <a:lnTo>
                    <a:pt x="162" y="1405"/>
                  </a:lnTo>
                  <a:lnTo>
                    <a:pt x="175" y="1424"/>
                  </a:lnTo>
                  <a:lnTo>
                    <a:pt x="190" y="1441"/>
                  </a:lnTo>
                  <a:lnTo>
                    <a:pt x="208" y="1456"/>
                  </a:lnTo>
                  <a:lnTo>
                    <a:pt x="226" y="1469"/>
                  </a:lnTo>
                  <a:lnTo>
                    <a:pt x="246" y="1482"/>
                  </a:lnTo>
                  <a:lnTo>
                    <a:pt x="267" y="1491"/>
                  </a:lnTo>
                  <a:lnTo>
                    <a:pt x="289" y="1500"/>
                  </a:lnTo>
                  <a:lnTo>
                    <a:pt x="311" y="1506"/>
                  </a:lnTo>
                  <a:lnTo>
                    <a:pt x="335" y="1509"/>
                  </a:lnTo>
                  <a:lnTo>
                    <a:pt x="360" y="1510"/>
                  </a:lnTo>
                  <a:lnTo>
                    <a:pt x="1077" y="1510"/>
                  </a:lnTo>
                  <a:lnTo>
                    <a:pt x="1077" y="1510"/>
                  </a:lnTo>
                  <a:lnTo>
                    <a:pt x="1100" y="1510"/>
                  </a:lnTo>
                  <a:lnTo>
                    <a:pt x="1123" y="1506"/>
                  </a:lnTo>
                  <a:lnTo>
                    <a:pt x="1145" y="1501"/>
                  </a:lnTo>
                  <a:lnTo>
                    <a:pt x="1166" y="1494"/>
                  </a:lnTo>
                  <a:lnTo>
                    <a:pt x="1186" y="1484"/>
                  </a:lnTo>
                  <a:lnTo>
                    <a:pt x="1205" y="1473"/>
                  </a:lnTo>
                  <a:lnTo>
                    <a:pt x="1223" y="1461"/>
                  </a:lnTo>
                  <a:lnTo>
                    <a:pt x="1239" y="1446"/>
                  </a:lnTo>
                  <a:lnTo>
                    <a:pt x="1239" y="1446"/>
                  </a:lnTo>
                  <a:lnTo>
                    <a:pt x="1324" y="1456"/>
                  </a:lnTo>
                  <a:lnTo>
                    <a:pt x="1411" y="1468"/>
                  </a:lnTo>
                  <a:lnTo>
                    <a:pt x="1496" y="1482"/>
                  </a:lnTo>
                  <a:lnTo>
                    <a:pt x="1583" y="1496"/>
                  </a:lnTo>
                  <a:lnTo>
                    <a:pt x="1668" y="1514"/>
                  </a:lnTo>
                  <a:lnTo>
                    <a:pt x="1754" y="1534"/>
                  </a:lnTo>
                  <a:lnTo>
                    <a:pt x="1838" y="1555"/>
                  </a:lnTo>
                  <a:lnTo>
                    <a:pt x="1924" y="1577"/>
                  </a:lnTo>
                  <a:lnTo>
                    <a:pt x="2006" y="1601"/>
                  </a:lnTo>
                  <a:lnTo>
                    <a:pt x="2089" y="1629"/>
                  </a:lnTo>
                  <a:lnTo>
                    <a:pt x="2171" y="1657"/>
                  </a:lnTo>
                  <a:lnTo>
                    <a:pt x="2251" y="1687"/>
                  </a:lnTo>
                  <a:lnTo>
                    <a:pt x="2329" y="1720"/>
                  </a:lnTo>
                  <a:lnTo>
                    <a:pt x="2407" y="1755"/>
                  </a:lnTo>
                  <a:lnTo>
                    <a:pt x="2482" y="1790"/>
                  </a:lnTo>
                  <a:lnTo>
                    <a:pt x="2555" y="1829"/>
                  </a:lnTo>
                  <a:lnTo>
                    <a:pt x="2555" y="0"/>
                  </a:lnTo>
                  <a:lnTo>
                    <a:pt x="2555" y="0"/>
                  </a:lnTo>
                  <a:lnTo>
                    <a:pt x="2488" y="36"/>
                  </a:lnTo>
                  <a:lnTo>
                    <a:pt x="2419" y="69"/>
                  </a:lnTo>
                  <a:lnTo>
                    <a:pt x="2349" y="102"/>
                  </a:lnTo>
                  <a:lnTo>
                    <a:pt x="2277" y="132"/>
                  </a:lnTo>
                  <a:lnTo>
                    <a:pt x="2204" y="161"/>
                  </a:lnTo>
                  <a:lnTo>
                    <a:pt x="2130" y="188"/>
                  </a:lnTo>
                  <a:lnTo>
                    <a:pt x="2055" y="213"/>
                  </a:lnTo>
                  <a:lnTo>
                    <a:pt x="1978" y="237"/>
                  </a:lnTo>
                  <a:lnTo>
                    <a:pt x="1901" y="258"/>
                  </a:lnTo>
                  <a:lnTo>
                    <a:pt x="1824" y="279"/>
                  </a:lnTo>
                  <a:lnTo>
                    <a:pt x="1746" y="298"/>
                  </a:lnTo>
                  <a:lnTo>
                    <a:pt x="1668" y="315"/>
                  </a:lnTo>
                  <a:lnTo>
                    <a:pt x="1589" y="331"/>
                  </a:lnTo>
                  <a:lnTo>
                    <a:pt x="1510" y="346"/>
                  </a:lnTo>
                  <a:lnTo>
                    <a:pt x="1431" y="359"/>
                  </a:lnTo>
                  <a:lnTo>
                    <a:pt x="1353" y="370"/>
                  </a:lnTo>
                  <a:lnTo>
                    <a:pt x="1353"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72" name="Grafika 171" descr="Karteczki samoprzylepne">
            <a:extLst>
              <a:ext uri="{FF2B5EF4-FFF2-40B4-BE49-F238E27FC236}">
                <a16:creationId xmlns:a16="http://schemas.microsoft.com/office/drawing/2014/main" id="{E24BF532-3E81-4978-9F60-7B5768640E37}"/>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646642" y="4437838"/>
            <a:ext cx="301622" cy="301622"/>
          </a:xfrm>
          <a:prstGeom prst="rect">
            <a:avLst/>
          </a:prstGeom>
        </p:spPr>
      </p:pic>
      <p:pic>
        <p:nvPicPr>
          <p:cNvPr id="18" name="Grafika 17" descr="Interfejs/środowisko użytkownika">
            <a:extLst>
              <a:ext uri="{FF2B5EF4-FFF2-40B4-BE49-F238E27FC236}">
                <a16:creationId xmlns:a16="http://schemas.microsoft.com/office/drawing/2014/main" id="{B0C88937-0935-41A7-BC1E-8BFD6048F15D}"/>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140865" y="4454299"/>
            <a:ext cx="315518" cy="315518"/>
          </a:xfrm>
          <a:prstGeom prst="rect">
            <a:avLst/>
          </a:prstGeom>
        </p:spPr>
      </p:pic>
      <p:pic>
        <p:nvPicPr>
          <p:cNvPr id="20" name="Grafika 19" descr="Książki">
            <a:extLst>
              <a:ext uri="{FF2B5EF4-FFF2-40B4-BE49-F238E27FC236}">
                <a16:creationId xmlns:a16="http://schemas.microsoft.com/office/drawing/2014/main" id="{996667A0-FC83-4FBF-9AD4-C58A6AC54144}"/>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2297320" y="4464059"/>
            <a:ext cx="315518" cy="315518"/>
          </a:xfrm>
          <a:prstGeom prst="rect">
            <a:avLst/>
          </a:prstGeom>
        </p:spPr>
      </p:pic>
      <p:sp>
        <p:nvSpPr>
          <p:cNvPr id="24" name="Prostokąt: zaokrąglone rogi 23">
            <a:extLst>
              <a:ext uri="{FF2B5EF4-FFF2-40B4-BE49-F238E27FC236}">
                <a16:creationId xmlns:a16="http://schemas.microsoft.com/office/drawing/2014/main" id="{BBF14853-171B-408B-BA9D-110273F81002}"/>
              </a:ext>
            </a:extLst>
          </p:cNvPr>
          <p:cNvSpPr/>
          <p:nvPr/>
        </p:nvSpPr>
        <p:spPr>
          <a:xfrm>
            <a:off x="755576" y="1570707"/>
            <a:ext cx="4955142" cy="2217692"/>
          </a:xfrm>
          <a:prstGeom prst="roundRect">
            <a:avLst>
              <a:gd name="adj" fmla="val 10185"/>
            </a:avLst>
          </a:prstGeom>
          <a:noFill/>
          <a:ln w="6350">
            <a:solidFill>
              <a:schemeClr val="accent2">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8" name="pole tekstowe 57">
            <a:extLst>
              <a:ext uri="{FF2B5EF4-FFF2-40B4-BE49-F238E27FC236}">
                <a16:creationId xmlns:a16="http://schemas.microsoft.com/office/drawing/2014/main" id="{E88D8167-96D0-4384-B3DA-E45216951179}"/>
              </a:ext>
            </a:extLst>
          </p:cNvPr>
          <p:cNvSpPr txBox="1"/>
          <p:nvPr/>
        </p:nvSpPr>
        <p:spPr>
          <a:xfrm>
            <a:off x="1736721" y="1452688"/>
            <a:ext cx="839508" cy="276999"/>
          </a:xfrm>
          <a:prstGeom prst="rect">
            <a:avLst/>
          </a:prstGeom>
          <a:solidFill>
            <a:schemeClr val="bg1"/>
          </a:solidFill>
        </p:spPr>
        <p:txBody>
          <a:bodyPr wrap="square">
            <a:spAutoFit/>
          </a:bodyPr>
          <a:lstStyle/>
          <a:p>
            <a:pPr algn="ctr"/>
            <a:r>
              <a:rPr lang="pl-PL" sz="1200" b="1"/>
              <a:t>TOP3</a:t>
            </a:r>
          </a:p>
        </p:txBody>
      </p:sp>
      <p:sp>
        <p:nvSpPr>
          <p:cNvPr id="7" name="Symbol zastępczy tekstu 7">
            <a:extLst>
              <a:ext uri="{FF2B5EF4-FFF2-40B4-BE49-F238E27FC236}">
                <a16:creationId xmlns:a16="http://schemas.microsoft.com/office/drawing/2014/main" id="{12C882B8-D548-4BE0-A45F-22DEB0031A6A}"/>
              </a:ext>
            </a:extLst>
          </p:cNvPr>
          <p:cNvSpPr txBox="1">
            <a:spLocks/>
          </p:cNvSpPr>
          <p:nvPr/>
        </p:nvSpPr>
        <p:spPr>
          <a:xfrm>
            <a:off x="8174587" y="5288678"/>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pSp>
        <p:nvGrpSpPr>
          <p:cNvPr id="95" name="Grupa 94">
            <a:extLst>
              <a:ext uri="{FF2B5EF4-FFF2-40B4-BE49-F238E27FC236}">
                <a16:creationId xmlns:a16="http://schemas.microsoft.com/office/drawing/2014/main" id="{96B36D7E-2E79-4345-9D5A-0EB59707FA6F}"/>
              </a:ext>
            </a:extLst>
          </p:cNvPr>
          <p:cNvGrpSpPr/>
          <p:nvPr/>
        </p:nvGrpSpPr>
        <p:grpSpPr>
          <a:xfrm>
            <a:off x="5628680" y="1231371"/>
            <a:ext cx="3348227" cy="944125"/>
            <a:chOff x="5171480" y="1231371"/>
            <a:chExt cx="3348227" cy="944125"/>
          </a:xfrm>
        </p:grpSpPr>
        <p:sp>
          <p:nvSpPr>
            <p:cNvPr id="96" name="pole tekstowe 95">
              <a:extLst>
                <a:ext uri="{FF2B5EF4-FFF2-40B4-BE49-F238E27FC236}">
                  <a16:creationId xmlns:a16="http://schemas.microsoft.com/office/drawing/2014/main" id="{C1DE01EF-EFCF-41AD-AD6A-9DC50ACEC4E3}"/>
                </a:ext>
              </a:extLst>
            </p:cNvPr>
            <p:cNvSpPr txBox="1"/>
            <p:nvPr/>
          </p:nvSpPr>
          <p:spPr>
            <a:xfrm>
              <a:off x="5171480" y="1383512"/>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grpSp>
          <p:nvGrpSpPr>
            <p:cNvPr id="113" name="Grupa 112">
              <a:extLst>
                <a:ext uri="{FF2B5EF4-FFF2-40B4-BE49-F238E27FC236}">
                  <a16:creationId xmlns:a16="http://schemas.microsoft.com/office/drawing/2014/main" id="{602C0D51-7B67-474E-A8B0-8C3DA9F9C2A4}"/>
                </a:ext>
              </a:extLst>
            </p:cNvPr>
            <p:cNvGrpSpPr/>
            <p:nvPr/>
          </p:nvGrpSpPr>
          <p:grpSpPr>
            <a:xfrm>
              <a:off x="6082502" y="1231371"/>
              <a:ext cx="1822888" cy="670871"/>
              <a:chOff x="7219059" y="1423626"/>
              <a:chExt cx="1822888" cy="670871"/>
            </a:xfrm>
          </p:grpSpPr>
          <p:sp>
            <p:nvSpPr>
              <p:cNvPr id="175" name="pole tekstowe 174">
                <a:extLst>
                  <a:ext uri="{FF2B5EF4-FFF2-40B4-BE49-F238E27FC236}">
                    <a16:creationId xmlns:a16="http://schemas.microsoft.com/office/drawing/2014/main" id="{DB4A9B91-8562-455B-BCDD-BCD3CE216AA1}"/>
                  </a:ext>
                </a:extLst>
              </p:cNvPr>
              <p:cNvSpPr txBox="1"/>
              <p:nvPr/>
            </p:nvSpPr>
            <p:spPr>
              <a:xfrm>
                <a:off x="7248444" y="1423626"/>
                <a:ext cx="1793503" cy="253916"/>
              </a:xfrm>
              <a:prstGeom prst="rect">
                <a:avLst/>
              </a:prstGeom>
              <a:noFill/>
            </p:spPr>
            <p:txBody>
              <a:bodyPr wrap="square" rtlCol="0">
                <a:spAutoFit/>
              </a:bodyPr>
              <a:lstStyle/>
              <a:p>
                <a:r>
                  <a:rPr lang="pl-PL" sz="1050"/>
                  <a:t>Podstawowe, gimnazjalne*</a:t>
                </a:r>
              </a:p>
            </p:txBody>
          </p:sp>
          <p:sp>
            <p:nvSpPr>
              <p:cNvPr id="176" name="Prostokąt 175">
                <a:extLst>
                  <a:ext uri="{FF2B5EF4-FFF2-40B4-BE49-F238E27FC236}">
                    <a16:creationId xmlns:a16="http://schemas.microsoft.com/office/drawing/2014/main" id="{44814DC4-260C-42D4-8753-F8D199BB4563}"/>
                  </a:ext>
                </a:extLst>
              </p:cNvPr>
              <p:cNvSpPr/>
              <p:nvPr/>
            </p:nvSpPr>
            <p:spPr>
              <a:xfrm rot="16200000">
                <a:off x="7216411" y="1489339"/>
                <a:ext cx="83119" cy="77824"/>
              </a:xfrm>
              <a:prstGeom prst="rect">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77" name="Prostokąt 176">
                <a:extLst>
                  <a:ext uri="{FF2B5EF4-FFF2-40B4-BE49-F238E27FC236}">
                    <a16:creationId xmlns:a16="http://schemas.microsoft.com/office/drawing/2014/main" id="{97560C25-187C-43EF-9B74-7DDFB09F2A90}"/>
                  </a:ext>
                </a:extLst>
              </p:cNvPr>
              <p:cNvSpPr/>
              <p:nvPr/>
            </p:nvSpPr>
            <p:spPr>
              <a:xfrm rot="16200000">
                <a:off x="7216413" y="1629168"/>
                <a:ext cx="83119" cy="77824"/>
              </a:xfrm>
              <a:prstGeom prst="rect">
                <a:avLst/>
              </a:prstGeom>
              <a:solidFill>
                <a:srgbClr val="B3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78" name="Prostokąt 177">
                <a:extLst>
                  <a:ext uri="{FF2B5EF4-FFF2-40B4-BE49-F238E27FC236}">
                    <a16:creationId xmlns:a16="http://schemas.microsoft.com/office/drawing/2014/main" id="{0E9527C8-ED51-445C-8816-383A07EDA9D7}"/>
                  </a:ext>
                </a:extLst>
              </p:cNvPr>
              <p:cNvSpPr/>
              <p:nvPr/>
            </p:nvSpPr>
            <p:spPr>
              <a:xfrm rot="16200000">
                <a:off x="7216414" y="1766515"/>
                <a:ext cx="83119" cy="77824"/>
              </a:xfrm>
              <a:prstGeom prst="rect">
                <a:avLst/>
              </a:prstGeom>
              <a:solidFill>
                <a:srgbClr val="42BE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179" name="pole tekstowe 178">
                <a:extLst>
                  <a:ext uri="{FF2B5EF4-FFF2-40B4-BE49-F238E27FC236}">
                    <a16:creationId xmlns:a16="http://schemas.microsoft.com/office/drawing/2014/main" id="{EB9AB300-4574-46C9-A8A1-B1A5D1FAAF32}"/>
                  </a:ext>
                </a:extLst>
              </p:cNvPr>
              <p:cNvSpPr txBox="1"/>
              <p:nvPr/>
            </p:nvSpPr>
            <p:spPr>
              <a:xfrm>
                <a:off x="7248444" y="1572055"/>
                <a:ext cx="1793503" cy="253916"/>
              </a:xfrm>
              <a:prstGeom prst="rect">
                <a:avLst/>
              </a:prstGeom>
              <a:noFill/>
            </p:spPr>
            <p:txBody>
              <a:bodyPr wrap="square" rtlCol="0">
                <a:spAutoFit/>
              </a:bodyPr>
              <a:lstStyle/>
              <a:p>
                <a:r>
                  <a:rPr lang="pl-PL" sz="1050"/>
                  <a:t>Zasadnicze zawodowe</a:t>
                </a:r>
              </a:p>
            </p:txBody>
          </p:sp>
          <p:sp>
            <p:nvSpPr>
              <p:cNvPr id="180" name="pole tekstowe 179">
                <a:extLst>
                  <a:ext uri="{FF2B5EF4-FFF2-40B4-BE49-F238E27FC236}">
                    <a16:creationId xmlns:a16="http://schemas.microsoft.com/office/drawing/2014/main" id="{0D5EF583-E64B-40C5-9BF0-6461A01E5487}"/>
                  </a:ext>
                </a:extLst>
              </p:cNvPr>
              <p:cNvSpPr txBox="1"/>
              <p:nvPr/>
            </p:nvSpPr>
            <p:spPr>
              <a:xfrm>
                <a:off x="7248444" y="1707230"/>
                <a:ext cx="1793503" cy="253916"/>
              </a:xfrm>
              <a:prstGeom prst="rect">
                <a:avLst/>
              </a:prstGeom>
              <a:noFill/>
            </p:spPr>
            <p:txBody>
              <a:bodyPr wrap="square" rtlCol="0">
                <a:spAutoFit/>
              </a:bodyPr>
              <a:lstStyle/>
              <a:p>
                <a:r>
                  <a:rPr lang="pl-PL" sz="1050"/>
                  <a:t>Średnie</a:t>
                </a:r>
              </a:p>
            </p:txBody>
          </p:sp>
          <p:sp>
            <p:nvSpPr>
              <p:cNvPr id="181" name="pole tekstowe 180">
                <a:extLst>
                  <a:ext uri="{FF2B5EF4-FFF2-40B4-BE49-F238E27FC236}">
                    <a16:creationId xmlns:a16="http://schemas.microsoft.com/office/drawing/2014/main" id="{4E8598DE-8AD4-4E7D-8CD2-7BDA396BD9DB}"/>
                  </a:ext>
                </a:extLst>
              </p:cNvPr>
              <p:cNvSpPr txBox="1"/>
              <p:nvPr/>
            </p:nvSpPr>
            <p:spPr>
              <a:xfrm>
                <a:off x="7248444" y="1840581"/>
                <a:ext cx="1793503" cy="253916"/>
              </a:xfrm>
              <a:prstGeom prst="rect">
                <a:avLst/>
              </a:prstGeom>
              <a:noFill/>
            </p:spPr>
            <p:txBody>
              <a:bodyPr wrap="square" rtlCol="0">
                <a:spAutoFit/>
              </a:bodyPr>
              <a:lstStyle/>
              <a:p>
                <a:r>
                  <a:rPr lang="pl-PL" sz="1050"/>
                  <a:t>Wyższe</a:t>
                </a:r>
              </a:p>
            </p:txBody>
          </p:sp>
          <p:sp>
            <p:nvSpPr>
              <p:cNvPr id="182" name="Prostokąt 181">
                <a:extLst>
                  <a:ext uri="{FF2B5EF4-FFF2-40B4-BE49-F238E27FC236}">
                    <a16:creationId xmlns:a16="http://schemas.microsoft.com/office/drawing/2014/main" id="{08220B26-9E50-45A2-BEF4-C63CFE72F8AA}"/>
                  </a:ext>
                </a:extLst>
              </p:cNvPr>
              <p:cNvSpPr/>
              <p:nvPr/>
            </p:nvSpPr>
            <p:spPr>
              <a:xfrm rot="16200000">
                <a:off x="7216411" y="1899866"/>
                <a:ext cx="83119" cy="77824"/>
              </a:xfrm>
              <a:prstGeom prst="rect">
                <a:avLst/>
              </a:prstGeom>
              <a:solidFill>
                <a:srgbClr val="215F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grpSp>
        <p:grpSp>
          <p:nvGrpSpPr>
            <p:cNvPr id="114" name="Grafika 6" descr="Czapka ukończenia szkoły">
              <a:extLst>
                <a:ext uri="{FF2B5EF4-FFF2-40B4-BE49-F238E27FC236}">
                  <a16:creationId xmlns:a16="http://schemas.microsoft.com/office/drawing/2014/main" id="{DABB3155-FC93-4964-8E67-4B60A36E2E58}"/>
                </a:ext>
              </a:extLst>
            </p:cNvPr>
            <p:cNvGrpSpPr/>
            <p:nvPr/>
          </p:nvGrpSpPr>
          <p:grpSpPr>
            <a:xfrm>
              <a:off x="7689128" y="1285875"/>
              <a:ext cx="830579" cy="457199"/>
              <a:chOff x="4156710" y="3200400"/>
              <a:chExt cx="830579" cy="457199"/>
            </a:xfrm>
          </p:grpSpPr>
          <p:sp>
            <p:nvSpPr>
              <p:cNvPr id="173" name="Dowolny kształt: kształt 172">
                <a:extLst>
                  <a:ext uri="{FF2B5EF4-FFF2-40B4-BE49-F238E27FC236}">
                    <a16:creationId xmlns:a16="http://schemas.microsoft.com/office/drawing/2014/main" id="{CA580473-9038-44C4-95BB-951709604331}"/>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rgbClr val="215F5F"/>
              </a:solidFill>
              <a:ln w="9525" cap="flat">
                <a:noFill/>
                <a:prstDash val="solid"/>
                <a:miter/>
              </a:ln>
            </p:spPr>
            <p:txBody>
              <a:bodyPr rtlCol="0" anchor="ctr"/>
              <a:lstStyle/>
              <a:p>
                <a:endParaRPr lang="pl-PL"/>
              </a:p>
            </p:txBody>
          </p:sp>
          <p:sp>
            <p:nvSpPr>
              <p:cNvPr id="174" name="Dowolny kształt: kształt 173">
                <a:extLst>
                  <a:ext uri="{FF2B5EF4-FFF2-40B4-BE49-F238E27FC236}">
                    <a16:creationId xmlns:a16="http://schemas.microsoft.com/office/drawing/2014/main" id="{95631979-584A-4E7F-BD83-70B43BE0FFAF}"/>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rgbClr val="42BEBD"/>
              </a:solidFill>
              <a:ln w="9525" cap="flat">
                <a:noFill/>
                <a:prstDash val="solid"/>
                <a:miter/>
              </a:ln>
            </p:spPr>
            <p:txBody>
              <a:bodyPr rtlCol="0" anchor="ctr"/>
              <a:lstStyle/>
              <a:p>
                <a:endParaRPr lang="pl-PL"/>
              </a:p>
            </p:txBody>
          </p:sp>
        </p:grpSp>
        <p:sp>
          <p:nvSpPr>
            <p:cNvPr id="156" name="pole tekstowe 155">
              <a:extLst>
                <a:ext uri="{FF2B5EF4-FFF2-40B4-BE49-F238E27FC236}">
                  <a16:creationId xmlns:a16="http://schemas.microsoft.com/office/drawing/2014/main" id="{8FA055AC-CC75-44CD-BC2A-101B3AD2A528}"/>
                </a:ext>
              </a:extLst>
            </p:cNvPr>
            <p:cNvSpPr txBox="1"/>
            <p:nvPr/>
          </p:nvSpPr>
          <p:spPr>
            <a:xfrm>
              <a:off x="5973343" y="1836942"/>
              <a:ext cx="2039885" cy="33855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grpSp>
      <p:sp>
        <p:nvSpPr>
          <p:cNvPr id="184" name="Prostokąt 183">
            <a:extLst>
              <a:ext uri="{FF2B5EF4-FFF2-40B4-BE49-F238E27FC236}">
                <a16:creationId xmlns:a16="http://schemas.microsoft.com/office/drawing/2014/main" id="{9B7199FA-B10C-4836-9779-A2C9E3143907}"/>
              </a:ext>
            </a:extLst>
          </p:cNvPr>
          <p:cNvSpPr/>
          <p:nvPr/>
        </p:nvSpPr>
        <p:spPr>
          <a:xfrm rot="16200000">
            <a:off x="5708070" y="1469014"/>
            <a:ext cx="83119" cy="77824"/>
          </a:xfrm>
          <a:prstGeom prst="rect">
            <a:avLst/>
          </a:prstGeom>
          <a:solidFill>
            <a:srgbClr val="FFDF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Tree>
    <p:extLst>
      <p:ext uri="{BB962C8B-B14F-4D97-AF65-F5344CB8AC3E}">
        <p14:creationId xmlns:p14="http://schemas.microsoft.com/office/powerpoint/2010/main" val="100839379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region: północny n=231, wschodni n=150, północno-zachodni n=127, południowo-zachodni n=98, centralny n=207, południowy n=145.</a:t>
            </a:r>
          </a:p>
        </p:txBody>
      </p:sp>
      <p:sp>
        <p:nvSpPr>
          <p:cNvPr id="5" name="pole tekstowe 4">
            <a:extLst>
              <a:ext uri="{FF2B5EF4-FFF2-40B4-BE49-F238E27FC236}">
                <a16:creationId xmlns:a16="http://schemas.microsoft.com/office/drawing/2014/main" id="{20565466-3928-4797-B2EA-B23E08EBE56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sp>
        <p:nvSpPr>
          <p:cNvPr id="99" name="Freeform 10">
            <a:extLst>
              <a:ext uri="{FF2B5EF4-FFF2-40B4-BE49-F238E27FC236}">
                <a16:creationId xmlns:a16="http://schemas.microsoft.com/office/drawing/2014/main" id="{CE785C22-5B2A-4929-A1E1-8D94EC3AF3C1}"/>
              </a:ext>
            </a:extLst>
          </p:cNvPr>
          <p:cNvSpPr>
            <a:spLocks/>
          </p:cNvSpPr>
          <p:nvPr/>
        </p:nvSpPr>
        <p:spPr bwMode="auto">
          <a:xfrm>
            <a:off x="6942389" y="1538272"/>
            <a:ext cx="972156" cy="1424042"/>
          </a:xfrm>
          <a:custGeom>
            <a:avLst/>
            <a:gdLst>
              <a:gd name="T0" fmla="*/ 420 w 1052"/>
              <a:gd name="T1" fmla="*/ 203 h 1541"/>
              <a:gd name="T2" fmla="*/ 444 w 1052"/>
              <a:gd name="T3" fmla="*/ 277 h 1541"/>
              <a:gd name="T4" fmla="*/ 476 w 1052"/>
              <a:gd name="T5" fmla="*/ 314 h 1541"/>
              <a:gd name="T6" fmla="*/ 488 w 1052"/>
              <a:gd name="T7" fmla="*/ 334 h 1541"/>
              <a:gd name="T8" fmla="*/ 486 w 1052"/>
              <a:gd name="T9" fmla="*/ 380 h 1541"/>
              <a:gd name="T10" fmla="*/ 464 w 1052"/>
              <a:gd name="T11" fmla="*/ 428 h 1541"/>
              <a:gd name="T12" fmla="*/ 223 w 1052"/>
              <a:gd name="T13" fmla="*/ 656 h 1541"/>
              <a:gd name="T14" fmla="*/ 207 w 1052"/>
              <a:gd name="T15" fmla="*/ 664 h 1541"/>
              <a:gd name="T16" fmla="*/ 32 w 1052"/>
              <a:gd name="T17" fmla="*/ 708 h 1541"/>
              <a:gd name="T18" fmla="*/ 2 w 1052"/>
              <a:gd name="T19" fmla="*/ 740 h 1541"/>
              <a:gd name="T20" fmla="*/ 4 w 1052"/>
              <a:gd name="T21" fmla="*/ 823 h 1541"/>
              <a:gd name="T22" fmla="*/ 14 w 1052"/>
              <a:gd name="T23" fmla="*/ 909 h 1541"/>
              <a:gd name="T24" fmla="*/ 46 w 1052"/>
              <a:gd name="T25" fmla="*/ 949 h 1541"/>
              <a:gd name="T26" fmla="*/ 116 w 1052"/>
              <a:gd name="T27" fmla="*/ 1034 h 1541"/>
              <a:gd name="T28" fmla="*/ 144 w 1052"/>
              <a:gd name="T29" fmla="*/ 1092 h 1541"/>
              <a:gd name="T30" fmla="*/ 207 w 1052"/>
              <a:gd name="T31" fmla="*/ 1153 h 1541"/>
              <a:gd name="T32" fmla="*/ 285 w 1052"/>
              <a:gd name="T33" fmla="*/ 1169 h 1541"/>
              <a:gd name="T34" fmla="*/ 307 w 1052"/>
              <a:gd name="T35" fmla="*/ 1177 h 1541"/>
              <a:gd name="T36" fmla="*/ 346 w 1052"/>
              <a:gd name="T37" fmla="*/ 1211 h 1541"/>
              <a:gd name="T38" fmla="*/ 394 w 1052"/>
              <a:gd name="T39" fmla="*/ 1217 h 1541"/>
              <a:gd name="T40" fmla="*/ 442 w 1052"/>
              <a:gd name="T41" fmla="*/ 1312 h 1541"/>
              <a:gd name="T42" fmla="*/ 436 w 1052"/>
              <a:gd name="T43" fmla="*/ 1354 h 1541"/>
              <a:gd name="T44" fmla="*/ 414 w 1052"/>
              <a:gd name="T45" fmla="*/ 1394 h 1541"/>
              <a:gd name="T46" fmla="*/ 430 w 1052"/>
              <a:gd name="T47" fmla="*/ 1434 h 1541"/>
              <a:gd name="T48" fmla="*/ 499 w 1052"/>
              <a:gd name="T49" fmla="*/ 1483 h 1541"/>
              <a:gd name="T50" fmla="*/ 605 w 1052"/>
              <a:gd name="T51" fmla="*/ 1521 h 1541"/>
              <a:gd name="T52" fmla="*/ 641 w 1052"/>
              <a:gd name="T53" fmla="*/ 1523 h 1541"/>
              <a:gd name="T54" fmla="*/ 674 w 1052"/>
              <a:gd name="T55" fmla="*/ 1531 h 1541"/>
              <a:gd name="T56" fmla="*/ 726 w 1052"/>
              <a:gd name="T57" fmla="*/ 1541 h 1541"/>
              <a:gd name="T58" fmla="*/ 752 w 1052"/>
              <a:gd name="T59" fmla="*/ 1535 h 1541"/>
              <a:gd name="T60" fmla="*/ 794 w 1052"/>
              <a:gd name="T61" fmla="*/ 1481 h 1541"/>
              <a:gd name="T62" fmla="*/ 816 w 1052"/>
              <a:gd name="T63" fmla="*/ 1432 h 1541"/>
              <a:gd name="T64" fmla="*/ 889 w 1052"/>
              <a:gd name="T65" fmla="*/ 1340 h 1541"/>
              <a:gd name="T66" fmla="*/ 969 w 1052"/>
              <a:gd name="T67" fmla="*/ 1296 h 1541"/>
              <a:gd name="T68" fmla="*/ 1040 w 1052"/>
              <a:gd name="T69" fmla="*/ 1235 h 1541"/>
              <a:gd name="T70" fmla="*/ 1052 w 1052"/>
              <a:gd name="T71" fmla="*/ 1145 h 1541"/>
              <a:gd name="T72" fmla="*/ 1036 w 1052"/>
              <a:gd name="T73" fmla="*/ 1032 h 1541"/>
              <a:gd name="T74" fmla="*/ 967 w 1052"/>
              <a:gd name="T75" fmla="*/ 811 h 1541"/>
              <a:gd name="T76" fmla="*/ 867 w 1052"/>
              <a:gd name="T77" fmla="*/ 563 h 1541"/>
              <a:gd name="T78" fmla="*/ 833 w 1052"/>
              <a:gd name="T79" fmla="*/ 410 h 1541"/>
              <a:gd name="T80" fmla="*/ 820 w 1052"/>
              <a:gd name="T81" fmla="*/ 330 h 1541"/>
              <a:gd name="T82" fmla="*/ 786 w 1052"/>
              <a:gd name="T83" fmla="*/ 193 h 1541"/>
              <a:gd name="T84" fmla="*/ 772 w 1052"/>
              <a:gd name="T85" fmla="*/ 155 h 1541"/>
              <a:gd name="T86" fmla="*/ 724 w 1052"/>
              <a:gd name="T87" fmla="*/ 102 h 1541"/>
              <a:gd name="T88" fmla="*/ 561 w 1052"/>
              <a:gd name="T89" fmla="*/ 8 h 1541"/>
              <a:gd name="T90" fmla="*/ 521 w 1052"/>
              <a:gd name="T91" fmla="*/ 0 h 1541"/>
              <a:gd name="T92" fmla="*/ 493 w 1052"/>
              <a:gd name="T93" fmla="*/ 6 h 1541"/>
              <a:gd name="T94" fmla="*/ 376 w 1052"/>
              <a:gd name="T95" fmla="*/ 128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2" h="1541">
                <a:moveTo>
                  <a:pt x="376" y="128"/>
                </a:moveTo>
                <a:lnTo>
                  <a:pt x="376" y="128"/>
                </a:lnTo>
                <a:lnTo>
                  <a:pt x="406" y="179"/>
                </a:lnTo>
                <a:lnTo>
                  <a:pt x="420" y="203"/>
                </a:lnTo>
                <a:lnTo>
                  <a:pt x="430" y="231"/>
                </a:lnTo>
                <a:lnTo>
                  <a:pt x="430" y="231"/>
                </a:lnTo>
                <a:lnTo>
                  <a:pt x="436" y="255"/>
                </a:lnTo>
                <a:lnTo>
                  <a:pt x="444" y="277"/>
                </a:lnTo>
                <a:lnTo>
                  <a:pt x="450" y="287"/>
                </a:lnTo>
                <a:lnTo>
                  <a:pt x="458" y="296"/>
                </a:lnTo>
                <a:lnTo>
                  <a:pt x="466" y="306"/>
                </a:lnTo>
                <a:lnTo>
                  <a:pt x="476" y="314"/>
                </a:lnTo>
                <a:lnTo>
                  <a:pt x="476" y="314"/>
                </a:lnTo>
                <a:lnTo>
                  <a:pt x="480" y="318"/>
                </a:lnTo>
                <a:lnTo>
                  <a:pt x="484" y="322"/>
                </a:lnTo>
                <a:lnTo>
                  <a:pt x="488" y="334"/>
                </a:lnTo>
                <a:lnTo>
                  <a:pt x="490" y="348"/>
                </a:lnTo>
                <a:lnTo>
                  <a:pt x="490" y="362"/>
                </a:lnTo>
                <a:lnTo>
                  <a:pt x="490" y="362"/>
                </a:lnTo>
                <a:lnTo>
                  <a:pt x="486" y="380"/>
                </a:lnTo>
                <a:lnTo>
                  <a:pt x="482" y="398"/>
                </a:lnTo>
                <a:lnTo>
                  <a:pt x="474" y="414"/>
                </a:lnTo>
                <a:lnTo>
                  <a:pt x="470" y="420"/>
                </a:lnTo>
                <a:lnTo>
                  <a:pt x="464" y="428"/>
                </a:lnTo>
                <a:lnTo>
                  <a:pt x="464" y="428"/>
                </a:lnTo>
                <a:lnTo>
                  <a:pt x="404" y="485"/>
                </a:lnTo>
                <a:lnTo>
                  <a:pt x="344" y="543"/>
                </a:lnTo>
                <a:lnTo>
                  <a:pt x="223" y="656"/>
                </a:lnTo>
                <a:lnTo>
                  <a:pt x="223" y="656"/>
                </a:lnTo>
                <a:lnTo>
                  <a:pt x="215" y="660"/>
                </a:lnTo>
                <a:lnTo>
                  <a:pt x="207" y="664"/>
                </a:lnTo>
                <a:lnTo>
                  <a:pt x="207" y="664"/>
                </a:lnTo>
                <a:lnTo>
                  <a:pt x="120" y="684"/>
                </a:lnTo>
                <a:lnTo>
                  <a:pt x="76" y="696"/>
                </a:lnTo>
                <a:lnTo>
                  <a:pt x="32" y="708"/>
                </a:lnTo>
                <a:lnTo>
                  <a:pt x="32" y="708"/>
                </a:lnTo>
                <a:lnTo>
                  <a:pt x="22" y="714"/>
                </a:lnTo>
                <a:lnTo>
                  <a:pt x="12" y="724"/>
                </a:lnTo>
                <a:lnTo>
                  <a:pt x="4" y="734"/>
                </a:lnTo>
                <a:lnTo>
                  <a:pt x="2" y="740"/>
                </a:lnTo>
                <a:lnTo>
                  <a:pt x="0" y="744"/>
                </a:lnTo>
                <a:lnTo>
                  <a:pt x="0" y="744"/>
                </a:lnTo>
                <a:lnTo>
                  <a:pt x="2" y="784"/>
                </a:lnTo>
                <a:lnTo>
                  <a:pt x="4" y="823"/>
                </a:lnTo>
                <a:lnTo>
                  <a:pt x="8" y="863"/>
                </a:lnTo>
                <a:lnTo>
                  <a:pt x="12" y="901"/>
                </a:lnTo>
                <a:lnTo>
                  <a:pt x="12" y="901"/>
                </a:lnTo>
                <a:lnTo>
                  <a:pt x="14" y="909"/>
                </a:lnTo>
                <a:lnTo>
                  <a:pt x="16" y="915"/>
                </a:lnTo>
                <a:lnTo>
                  <a:pt x="26" y="927"/>
                </a:lnTo>
                <a:lnTo>
                  <a:pt x="46" y="949"/>
                </a:lnTo>
                <a:lnTo>
                  <a:pt x="46" y="949"/>
                </a:lnTo>
                <a:lnTo>
                  <a:pt x="68" y="972"/>
                </a:lnTo>
                <a:lnTo>
                  <a:pt x="90" y="996"/>
                </a:lnTo>
                <a:lnTo>
                  <a:pt x="108" y="1022"/>
                </a:lnTo>
                <a:lnTo>
                  <a:pt x="116" y="1034"/>
                </a:lnTo>
                <a:lnTo>
                  <a:pt x="122" y="1048"/>
                </a:lnTo>
                <a:lnTo>
                  <a:pt x="122" y="1048"/>
                </a:lnTo>
                <a:lnTo>
                  <a:pt x="132" y="1070"/>
                </a:lnTo>
                <a:lnTo>
                  <a:pt x="144" y="1092"/>
                </a:lnTo>
                <a:lnTo>
                  <a:pt x="156" y="1110"/>
                </a:lnTo>
                <a:lnTo>
                  <a:pt x="171" y="1127"/>
                </a:lnTo>
                <a:lnTo>
                  <a:pt x="189" y="1141"/>
                </a:lnTo>
                <a:lnTo>
                  <a:pt x="207" y="1153"/>
                </a:lnTo>
                <a:lnTo>
                  <a:pt x="229" y="1161"/>
                </a:lnTo>
                <a:lnTo>
                  <a:pt x="253" y="1167"/>
                </a:lnTo>
                <a:lnTo>
                  <a:pt x="253" y="1167"/>
                </a:lnTo>
                <a:lnTo>
                  <a:pt x="285" y="1169"/>
                </a:lnTo>
                <a:lnTo>
                  <a:pt x="299" y="1171"/>
                </a:lnTo>
                <a:lnTo>
                  <a:pt x="305" y="1173"/>
                </a:lnTo>
                <a:lnTo>
                  <a:pt x="307" y="1177"/>
                </a:lnTo>
                <a:lnTo>
                  <a:pt x="307" y="1177"/>
                </a:lnTo>
                <a:lnTo>
                  <a:pt x="315" y="1191"/>
                </a:lnTo>
                <a:lnTo>
                  <a:pt x="324" y="1201"/>
                </a:lnTo>
                <a:lnTo>
                  <a:pt x="334" y="1209"/>
                </a:lnTo>
                <a:lnTo>
                  <a:pt x="346" y="1211"/>
                </a:lnTo>
                <a:lnTo>
                  <a:pt x="358" y="1213"/>
                </a:lnTo>
                <a:lnTo>
                  <a:pt x="370" y="1215"/>
                </a:lnTo>
                <a:lnTo>
                  <a:pt x="394" y="1217"/>
                </a:lnTo>
                <a:lnTo>
                  <a:pt x="394" y="1217"/>
                </a:lnTo>
                <a:lnTo>
                  <a:pt x="420" y="1265"/>
                </a:lnTo>
                <a:lnTo>
                  <a:pt x="432" y="1289"/>
                </a:lnTo>
                <a:lnTo>
                  <a:pt x="442" y="1312"/>
                </a:lnTo>
                <a:lnTo>
                  <a:pt x="442" y="1312"/>
                </a:lnTo>
                <a:lnTo>
                  <a:pt x="444" y="1322"/>
                </a:lnTo>
                <a:lnTo>
                  <a:pt x="444" y="1334"/>
                </a:lnTo>
                <a:lnTo>
                  <a:pt x="440" y="1344"/>
                </a:lnTo>
                <a:lnTo>
                  <a:pt x="436" y="1354"/>
                </a:lnTo>
                <a:lnTo>
                  <a:pt x="436" y="1354"/>
                </a:lnTo>
                <a:lnTo>
                  <a:pt x="422" y="1374"/>
                </a:lnTo>
                <a:lnTo>
                  <a:pt x="418" y="1384"/>
                </a:lnTo>
                <a:lnTo>
                  <a:pt x="414" y="1394"/>
                </a:lnTo>
                <a:lnTo>
                  <a:pt x="414" y="1404"/>
                </a:lnTo>
                <a:lnTo>
                  <a:pt x="416" y="1414"/>
                </a:lnTo>
                <a:lnTo>
                  <a:pt x="420" y="1424"/>
                </a:lnTo>
                <a:lnTo>
                  <a:pt x="430" y="1434"/>
                </a:lnTo>
                <a:lnTo>
                  <a:pt x="430" y="1434"/>
                </a:lnTo>
                <a:lnTo>
                  <a:pt x="454" y="1452"/>
                </a:lnTo>
                <a:lnTo>
                  <a:pt x="476" y="1467"/>
                </a:lnTo>
                <a:lnTo>
                  <a:pt x="499" y="1483"/>
                </a:lnTo>
                <a:lnTo>
                  <a:pt x="523" y="1497"/>
                </a:lnTo>
                <a:lnTo>
                  <a:pt x="549" y="1507"/>
                </a:lnTo>
                <a:lnTo>
                  <a:pt x="577" y="1515"/>
                </a:lnTo>
                <a:lnTo>
                  <a:pt x="605" y="1521"/>
                </a:lnTo>
                <a:lnTo>
                  <a:pt x="635" y="1523"/>
                </a:lnTo>
                <a:lnTo>
                  <a:pt x="635" y="1523"/>
                </a:lnTo>
                <a:lnTo>
                  <a:pt x="641" y="1523"/>
                </a:lnTo>
                <a:lnTo>
                  <a:pt x="641" y="1523"/>
                </a:lnTo>
                <a:lnTo>
                  <a:pt x="643" y="1523"/>
                </a:lnTo>
                <a:lnTo>
                  <a:pt x="643" y="1523"/>
                </a:lnTo>
                <a:lnTo>
                  <a:pt x="658" y="1525"/>
                </a:lnTo>
                <a:lnTo>
                  <a:pt x="674" y="1531"/>
                </a:lnTo>
                <a:lnTo>
                  <a:pt x="692" y="1537"/>
                </a:lnTo>
                <a:lnTo>
                  <a:pt x="708" y="1541"/>
                </a:lnTo>
                <a:lnTo>
                  <a:pt x="708" y="1541"/>
                </a:lnTo>
                <a:lnTo>
                  <a:pt x="726" y="1541"/>
                </a:lnTo>
                <a:lnTo>
                  <a:pt x="726" y="1541"/>
                </a:lnTo>
                <a:lnTo>
                  <a:pt x="740" y="1541"/>
                </a:lnTo>
                <a:lnTo>
                  <a:pt x="746" y="1539"/>
                </a:lnTo>
                <a:lnTo>
                  <a:pt x="752" y="1535"/>
                </a:lnTo>
                <a:lnTo>
                  <a:pt x="752" y="1535"/>
                </a:lnTo>
                <a:lnTo>
                  <a:pt x="768" y="1519"/>
                </a:lnTo>
                <a:lnTo>
                  <a:pt x="782" y="1501"/>
                </a:lnTo>
                <a:lnTo>
                  <a:pt x="794" y="1481"/>
                </a:lnTo>
                <a:lnTo>
                  <a:pt x="800" y="1473"/>
                </a:lnTo>
                <a:lnTo>
                  <a:pt x="804" y="1463"/>
                </a:lnTo>
                <a:lnTo>
                  <a:pt x="804" y="1463"/>
                </a:lnTo>
                <a:lnTo>
                  <a:pt x="816" y="1432"/>
                </a:lnTo>
                <a:lnTo>
                  <a:pt x="829" y="1404"/>
                </a:lnTo>
                <a:lnTo>
                  <a:pt x="847" y="1380"/>
                </a:lnTo>
                <a:lnTo>
                  <a:pt x="867" y="1358"/>
                </a:lnTo>
                <a:lnTo>
                  <a:pt x="889" y="1340"/>
                </a:lnTo>
                <a:lnTo>
                  <a:pt x="915" y="1324"/>
                </a:lnTo>
                <a:lnTo>
                  <a:pt x="941" y="1308"/>
                </a:lnTo>
                <a:lnTo>
                  <a:pt x="969" y="1296"/>
                </a:lnTo>
                <a:lnTo>
                  <a:pt x="969" y="1296"/>
                </a:lnTo>
                <a:lnTo>
                  <a:pt x="994" y="1285"/>
                </a:lnTo>
                <a:lnTo>
                  <a:pt x="1014" y="1269"/>
                </a:lnTo>
                <a:lnTo>
                  <a:pt x="1028" y="1253"/>
                </a:lnTo>
                <a:lnTo>
                  <a:pt x="1040" y="1235"/>
                </a:lnTo>
                <a:lnTo>
                  <a:pt x="1048" y="1215"/>
                </a:lnTo>
                <a:lnTo>
                  <a:pt x="1052" y="1193"/>
                </a:lnTo>
                <a:lnTo>
                  <a:pt x="1052" y="1171"/>
                </a:lnTo>
                <a:lnTo>
                  <a:pt x="1052" y="1145"/>
                </a:lnTo>
                <a:lnTo>
                  <a:pt x="1052" y="1145"/>
                </a:lnTo>
                <a:lnTo>
                  <a:pt x="1050" y="1118"/>
                </a:lnTo>
                <a:lnTo>
                  <a:pt x="1046" y="1088"/>
                </a:lnTo>
                <a:lnTo>
                  <a:pt x="1036" y="1032"/>
                </a:lnTo>
                <a:lnTo>
                  <a:pt x="1022" y="976"/>
                </a:lnTo>
                <a:lnTo>
                  <a:pt x="1006" y="921"/>
                </a:lnTo>
                <a:lnTo>
                  <a:pt x="987" y="865"/>
                </a:lnTo>
                <a:lnTo>
                  <a:pt x="967" y="811"/>
                </a:lnTo>
                <a:lnTo>
                  <a:pt x="925" y="704"/>
                </a:lnTo>
                <a:lnTo>
                  <a:pt x="925" y="704"/>
                </a:lnTo>
                <a:lnTo>
                  <a:pt x="895" y="632"/>
                </a:lnTo>
                <a:lnTo>
                  <a:pt x="867" y="563"/>
                </a:lnTo>
                <a:lnTo>
                  <a:pt x="853" y="525"/>
                </a:lnTo>
                <a:lnTo>
                  <a:pt x="843" y="489"/>
                </a:lnTo>
                <a:lnTo>
                  <a:pt x="837" y="450"/>
                </a:lnTo>
                <a:lnTo>
                  <a:pt x="833" y="410"/>
                </a:lnTo>
                <a:lnTo>
                  <a:pt x="833" y="410"/>
                </a:lnTo>
                <a:lnTo>
                  <a:pt x="831" y="384"/>
                </a:lnTo>
                <a:lnTo>
                  <a:pt x="827" y="356"/>
                </a:lnTo>
                <a:lnTo>
                  <a:pt x="820" y="330"/>
                </a:lnTo>
                <a:lnTo>
                  <a:pt x="814" y="302"/>
                </a:lnTo>
                <a:lnTo>
                  <a:pt x="798" y="249"/>
                </a:lnTo>
                <a:lnTo>
                  <a:pt x="790" y="221"/>
                </a:lnTo>
                <a:lnTo>
                  <a:pt x="786" y="193"/>
                </a:lnTo>
                <a:lnTo>
                  <a:pt x="786" y="193"/>
                </a:lnTo>
                <a:lnTo>
                  <a:pt x="784" y="181"/>
                </a:lnTo>
                <a:lnTo>
                  <a:pt x="778" y="169"/>
                </a:lnTo>
                <a:lnTo>
                  <a:pt x="772" y="155"/>
                </a:lnTo>
                <a:lnTo>
                  <a:pt x="764" y="143"/>
                </a:lnTo>
                <a:lnTo>
                  <a:pt x="746" y="122"/>
                </a:lnTo>
                <a:lnTo>
                  <a:pt x="724" y="102"/>
                </a:lnTo>
                <a:lnTo>
                  <a:pt x="724" y="102"/>
                </a:lnTo>
                <a:lnTo>
                  <a:pt x="686" y="76"/>
                </a:lnTo>
                <a:lnTo>
                  <a:pt x="645" y="52"/>
                </a:lnTo>
                <a:lnTo>
                  <a:pt x="603" y="28"/>
                </a:lnTo>
                <a:lnTo>
                  <a:pt x="561" y="8"/>
                </a:lnTo>
                <a:lnTo>
                  <a:pt x="561" y="8"/>
                </a:lnTo>
                <a:lnTo>
                  <a:pt x="543" y="2"/>
                </a:lnTo>
                <a:lnTo>
                  <a:pt x="521" y="0"/>
                </a:lnTo>
                <a:lnTo>
                  <a:pt x="521" y="0"/>
                </a:lnTo>
                <a:lnTo>
                  <a:pt x="505" y="2"/>
                </a:lnTo>
                <a:lnTo>
                  <a:pt x="497" y="4"/>
                </a:lnTo>
                <a:lnTo>
                  <a:pt x="493" y="6"/>
                </a:lnTo>
                <a:lnTo>
                  <a:pt x="493" y="6"/>
                </a:lnTo>
                <a:lnTo>
                  <a:pt x="462" y="36"/>
                </a:lnTo>
                <a:lnTo>
                  <a:pt x="430" y="68"/>
                </a:lnTo>
                <a:lnTo>
                  <a:pt x="376" y="128"/>
                </a:lnTo>
                <a:lnTo>
                  <a:pt x="376" y="128"/>
                </a:lnTo>
                <a:close/>
              </a:path>
            </a:pathLst>
          </a:custGeom>
          <a:solidFill>
            <a:srgbClr val="90DCCF"/>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grpSp>
        <p:nvGrpSpPr>
          <p:cNvPr id="100" name="Grupa 99">
            <a:extLst>
              <a:ext uri="{FF2B5EF4-FFF2-40B4-BE49-F238E27FC236}">
                <a16:creationId xmlns:a16="http://schemas.microsoft.com/office/drawing/2014/main" id="{CB8030BC-6290-4843-98EA-BEA4F26B3760}"/>
              </a:ext>
            </a:extLst>
          </p:cNvPr>
          <p:cNvGrpSpPr/>
          <p:nvPr/>
        </p:nvGrpSpPr>
        <p:grpSpPr>
          <a:xfrm>
            <a:off x="4907515" y="1273979"/>
            <a:ext cx="2448872" cy="1716059"/>
            <a:chOff x="1821415" y="1558413"/>
            <a:chExt cx="2448872" cy="1716059"/>
          </a:xfrm>
          <a:solidFill>
            <a:srgbClr val="009A97"/>
          </a:solidFill>
        </p:grpSpPr>
        <p:grpSp>
          <p:nvGrpSpPr>
            <p:cNvPr id="170" name="Grupa 169">
              <a:extLst>
                <a:ext uri="{FF2B5EF4-FFF2-40B4-BE49-F238E27FC236}">
                  <a16:creationId xmlns:a16="http://schemas.microsoft.com/office/drawing/2014/main" id="{BA65D88A-FDD8-49BA-BBEA-7DC5B79B0577}"/>
                </a:ext>
              </a:extLst>
            </p:cNvPr>
            <p:cNvGrpSpPr/>
            <p:nvPr/>
          </p:nvGrpSpPr>
          <p:grpSpPr>
            <a:xfrm>
              <a:off x="1821415" y="1558413"/>
              <a:ext cx="2448872" cy="1716059"/>
              <a:chOff x="1821415" y="1558413"/>
              <a:chExt cx="2448872" cy="1716059"/>
            </a:xfrm>
            <a:grpFill/>
          </p:grpSpPr>
          <p:sp>
            <p:nvSpPr>
              <p:cNvPr id="226" name="Freeform 12">
                <a:extLst>
                  <a:ext uri="{FF2B5EF4-FFF2-40B4-BE49-F238E27FC236}">
                    <a16:creationId xmlns:a16="http://schemas.microsoft.com/office/drawing/2014/main" id="{70F0B80E-C666-4439-9F8B-EB7ED34B4D9A}"/>
                  </a:ext>
                </a:extLst>
              </p:cNvPr>
              <p:cNvSpPr>
                <a:spLocks/>
              </p:cNvSpPr>
              <p:nvPr/>
            </p:nvSpPr>
            <p:spPr bwMode="auto">
              <a:xfrm>
                <a:off x="1821415" y="1558413"/>
                <a:ext cx="1177307" cy="887138"/>
              </a:xfrm>
              <a:custGeom>
                <a:avLst/>
                <a:gdLst>
                  <a:gd name="T0" fmla="*/ 302 w 1274"/>
                  <a:gd name="T1" fmla="*/ 891 h 960"/>
                  <a:gd name="T2" fmla="*/ 346 w 1274"/>
                  <a:gd name="T3" fmla="*/ 863 h 960"/>
                  <a:gd name="T4" fmla="*/ 387 w 1274"/>
                  <a:gd name="T5" fmla="*/ 863 h 960"/>
                  <a:gd name="T6" fmla="*/ 423 w 1274"/>
                  <a:gd name="T7" fmla="*/ 873 h 960"/>
                  <a:gd name="T8" fmla="*/ 437 w 1274"/>
                  <a:gd name="T9" fmla="*/ 863 h 960"/>
                  <a:gd name="T10" fmla="*/ 459 w 1274"/>
                  <a:gd name="T11" fmla="*/ 833 h 960"/>
                  <a:gd name="T12" fmla="*/ 558 w 1274"/>
                  <a:gd name="T13" fmla="*/ 779 h 960"/>
                  <a:gd name="T14" fmla="*/ 628 w 1274"/>
                  <a:gd name="T15" fmla="*/ 763 h 960"/>
                  <a:gd name="T16" fmla="*/ 660 w 1274"/>
                  <a:gd name="T17" fmla="*/ 769 h 960"/>
                  <a:gd name="T18" fmla="*/ 698 w 1274"/>
                  <a:gd name="T19" fmla="*/ 791 h 960"/>
                  <a:gd name="T20" fmla="*/ 793 w 1274"/>
                  <a:gd name="T21" fmla="*/ 815 h 960"/>
                  <a:gd name="T22" fmla="*/ 865 w 1274"/>
                  <a:gd name="T23" fmla="*/ 827 h 960"/>
                  <a:gd name="T24" fmla="*/ 908 w 1274"/>
                  <a:gd name="T25" fmla="*/ 853 h 960"/>
                  <a:gd name="T26" fmla="*/ 962 w 1274"/>
                  <a:gd name="T27" fmla="*/ 887 h 960"/>
                  <a:gd name="T28" fmla="*/ 1026 w 1274"/>
                  <a:gd name="T29" fmla="*/ 899 h 960"/>
                  <a:gd name="T30" fmla="*/ 1037 w 1274"/>
                  <a:gd name="T31" fmla="*/ 869 h 960"/>
                  <a:gd name="T32" fmla="*/ 1059 w 1274"/>
                  <a:gd name="T33" fmla="*/ 839 h 960"/>
                  <a:gd name="T34" fmla="*/ 1155 w 1274"/>
                  <a:gd name="T35" fmla="*/ 749 h 960"/>
                  <a:gd name="T36" fmla="*/ 1218 w 1274"/>
                  <a:gd name="T37" fmla="*/ 708 h 960"/>
                  <a:gd name="T38" fmla="*/ 1274 w 1274"/>
                  <a:gd name="T39" fmla="*/ 678 h 960"/>
                  <a:gd name="T40" fmla="*/ 1258 w 1274"/>
                  <a:gd name="T41" fmla="*/ 652 h 960"/>
                  <a:gd name="T42" fmla="*/ 1179 w 1274"/>
                  <a:gd name="T43" fmla="*/ 624 h 960"/>
                  <a:gd name="T44" fmla="*/ 1125 w 1274"/>
                  <a:gd name="T45" fmla="*/ 559 h 960"/>
                  <a:gd name="T46" fmla="*/ 1107 w 1274"/>
                  <a:gd name="T47" fmla="*/ 513 h 960"/>
                  <a:gd name="T48" fmla="*/ 1111 w 1274"/>
                  <a:gd name="T49" fmla="*/ 469 h 960"/>
                  <a:gd name="T50" fmla="*/ 1133 w 1274"/>
                  <a:gd name="T51" fmla="*/ 417 h 960"/>
                  <a:gd name="T52" fmla="*/ 1133 w 1274"/>
                  <a:gd name="T53" fmla="*/ 364 h 960"/>
                  <a:gd name="T54" fmla="*/ 1087 w 1274"/>
                  <a:gd name="T55" fmla="*/ 340 h 960"/>
                  <a:gd name="T56" fmla="*/ 1018 w 1274"/>
                  <a:gd name="T57" fmla="*/ 336 h 960"/>
                  <a:gd name="T58" fmla="*/ 918 w 1274"/>
                  <a:gd name="T59" fmla="*/ 342 h 960"/>
                  <a:gd name="T60" fmla="*/ 865 w 1274"/>
                  <a:gd name="T61" fmla="*/ 330 h 960"/>
                  <a:gd name="T62" fmla="*/ 829 w 1274"/>
                  <a:gd name="T63" fmla="*/ 272 h 960"/>
                  <a:gd name="T64" fmla="*/ 823 w 1274"/>
                  <a:gd name="T65" fmla="*/ 217 h 960"/>
                  <a:gd name="T66" fmla="*/ 799 w 1274"/>
                  <a:gd name="T67" fmla="*/ 161 h 960"/>
                  <a:gd name="T68" fmla="*/ 765 w 1274"/>
                  <a:gd name="T69" fmla="*/ 105 h 960"/>
                  <a:gd name="T70" fmla="*/ 765 w 1274"/>
                  <a:gd name="T71" fmla="*/ 66 h 960"/>
                  <a:gd name="T72" fmla="*/ 952 w 1274"/>
                  <a:gd name="T73" fmla="*/ 205 h 960"/>
                  <a:gd name="T74" fmla="*/ 940 w 1274"/>
                  <a:gd name="T75" fmla="*/ 137 h 960"/>
                  <a:gd name="T76" fmla="*/ 894 w 1274"/>
                  <a:gd name="T77" fmla="*/ 82 h 960"/>
                  <a:gd name="T78" fmla="*/ 793 w 1274"/>
                  <a:gd name="T79" fmla="*/ 16 h 960"/>
                  <a:gd name="T80" fmla="*/ 688 w 1274"/>
                  <a:gd name="T81" fmla="*/ 2 h 960"/>
                  <a:gd name="T82" fmla="*/ 523 w 1274"/>
                  <a:gd name="T83" fmla="*/ 4 h 960"/>
                  <a:gd name="T84" fmla="*/ 358 w 1274"/>
                  <a:gd name="T85" fmla="*/ 16 h 960"/>
                  <a:gd name="T86" fmla="*/ 322 w 1274"/>
                  <a:gd name="T87" fmla="*/ 36 h 960"/>
                  <a:gd name="T88" fmla="*/ 296 w 1274"/>
                  <a:gd name="T89" fmla="*/ 60 h 960"/>
                  <a:gd name="T90" fmla="*/ 244 w 1274"/>
                  <a:gd name="T91" fmla="*/ 76 h 960"/>
                  <a:gd name="T92" fmla="*/ 26 w 1274"/>
                  <a:gd name="T93" fmla="*/ 173 h 960"/>
                  <a:gd name="T94" fmla="*/ 26 w 1274"/>
                  <a:gd name="T95" fmla="*/ 175 h 960"/>
                  <a:gd name="T96" fmla="*/ 59 w 1274"/>
                  <a:gd name="T97" fmla="*/ 376 h 960"/>
                  <a:gd name="T98" fmla="*/ 30 w 1274"/>
                  <a:gd name="T99" fmla="*/ 429 h 960"/>
                  <a:gd name="T100" fmla="*/ 4 w 1274"/>
                  <a:gd name="T101" fmla="*/ 445 h 960"/>
                  <a:gd name="T102" fmla="*/ 32 w 1274"/>
                  <a:gd name="T103" fmla="*/ 495 h 960"/>
                  <a:gd name="T104" fmla="*/ 41 w 1274"/>
                  <a:gd name="T105" fmla="*/ 573 h 960"/>
                  <a:gd name="T106" fmla="*/ 55 w 1274"/>
                  <a:gd name="T107" fmla="*/ 608 h 960"/>
                  <a:gd name="T108" fmla="*/ 81 w 1274"/>
                  <a:gd name="T109" fmla="*/ 646 h 960"/>
                  <a:gd name="T110" fmla="*/ 83 w 1274"/>
                  <a:gd name="T111" fmla="*/ 706 h 960"/>
                  <a:gd name="T112" fmla="*/ 59 w 1274"/>
                  <a:gd name="T113" fmla="*/ 746 h 960"/>
                  <a:gd name="T114" fmla="*/ 45 w 1274"/>
                  <a:gd name="T115" fmla="*/ 829 h 960"/>
                  <a:gd name="T116" fmla="*/ 59 w 1274"/>
                  <a:gd name="T117" fmla="*/ 879 h 960"/>
                  <a:gd name="T118" fmla="*/ 133 w 1274"/>
                  <a:gd name="T119" fmla="*/ 938 h 960"/>
                  <a:gd name="T120" fmla="*/ 179 w 1274"/>
                  <a:gd name="T121" fmla="*/ 956 h 960"/>
                  <a:gd name="T122" fmla="*/ 242 w 1274"/>
                  <a:gd name="T123" fmla="*/ 958 h 960"/>
                  <a:gd name="T124" fmla="*/ 282 w 1274"/>
                  <a:gd name="T125" fmla="*/ 92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4" h="960">
                    <a:moveTo>
                      <a:pt x="282" y="920"/>
                    </a:moveTo>
                    <a:lnTo>
                      <a:pt x="282" y="920"/>
                    </a:lnTo>
                    <a:lnTo>
                      <a:pt x="292" y="905"/>
                    </a:lnTo>
                    <a:lnTo>
                      <a:pt x="302" y="891"/>
                    </a:lnTo>
                    <a:lnTo>
                      <a:pt x="314" y="881"/>
                    </a:lnTo>
                    <a:lnTo>
                      <a:pt x="324" y="873"/>
                    </a:lnTo>
                    <a:lnTo>
                      <a:pt x="336" y="867"/>
                    </a:lnTo>
                    <a:lnTo>
                      <a:pt x="346" y="863"/>
                    </a:lnTo>
                    <a:lnTo>
                      <a:pt x="358" y="861"/>
                    </a:lnTo>
                    <a:lnTo>
                      <a:pt x="367" y="861"/>
                    </a:lnTo>
                    <a:lnTo>
                      <a:pt x="367" y="861"/>
                    </a:lnTo>
                    <a:lnTo>
                      <a:pt x="387" y="863"/>
                    </a:lnTo>
                    <a:lnTo>
                      <a:pt x="407" y="869"/>
                    </a:lnTo>
                    <a:lnTo>
                      <a:pt x="407" y="869"/>
                    </a:lnTo>
                    <a:lnTo>
                      <a:pt x="417" y="873"/>
                    </a:lnTo>
                    <a:lnTo>
                      <a:pt x="423" y="873"/>
                    </a:lnTo>
                    <a:lnTo>
                      <a:pt x="423" y="873"/>
                    </a:lnTo>
                    <a:lnTo>
                      <a:pt x="425" y="873"/>
                    </a:lnTo>
                    <a:lnTo>
                      <a:pt x="431" y="871"/>
                    </a:lnTo>
                    <a:lnTo>
                      <a:pt x="437" y="863"/>
                    </a:lnTo>
                    <a:lnTo>
                      <a:pt x="445" y="849"/>
                    </a:lnTo>
                    <a:lnTo>
                      <a:pt x="445" y="849"/>
                    </a:lnTo>
                    <a:lnTo>
                      <a:pt x="451" y="841"/>
                    </a:lnTo>
                    <a:lnTo>
                      <a:pt x="459" y="833"/>
                    </a:lnTo>
                    <a:lnTo>
                      <a:pt x="477" y="817"/>
                    </a:lnTo>
                    <a:lnTo>
                      <a:pt x="503" y="803"/>
                    </a:lnTo>
                    <a:lnTo>
                      <a:pt x="529" y="789"/>
                    </a:lnTo>
                    <a:lnTo>
                      <a:pt x="558" y="779"/>
                    </a:lnTo>
                    <a:lnTo>
                      <a:pt x="584" y="771"/>
                    </a:lnTo>
                    <a:lnTo>
                      <a:pt x="608" y="765"/>
                    </a:lnTo>
                    <a:lnTo>
                      <a:pt x="628" y="763"/>
                    </a:lnTo>
                    <a:lnTo>
                      <a:pt x="628" y="763"/>
                    </a:lnTo>
                    <a:lnTo>
                      <a:pt x="628" y="763"/>
                    </a:lnTo>
                    <a:lnTo>
                      <a:pt x="640" y="763"/>
                    </a:lnTo>
                    <a:lnTo>
                      <a:pt x="652" y="767"/>
                    </a:lnTo>
                    <a:lnTo>
                      <a:pt x="660" y="769"/>
                    </a:lnTo>
                    <a:lnTo>
                      <a:pt x="670" y="775"/>
                    </a:lnTo>
                    <a:lnTo>
                      <a:pt x="670" y="775"/>
                    </a:lnTo>
                    <a:lnTo>
                      <a:pt x="682" y="785"/>
                    </a:lnTo>
                    <a:lnTo>
                      <a:pt x="698" y="791"/>
                    </a:lnTo>
                    <a:lnTo>
                      <a:pt x="711" y="797"/>
                    </a:lnTo>
                    <a:lnTo>
                      <a:pt x="727" y="803"/>
                    </a:lnTo>
                    <a:lnTo>
                      <a:pt x="759" y="809"/>
                    </a:lnTo>
                    <a:lnTo>
                      <a:pt x="793" y="815"/>
                    </a:lnTo>
                    <a:lnTo>
                      <a:pt x="793" y="815"/>
                    </a:lnTo>
                    <a:lnTo>
                      <a:pt x="849" y="823"/>
                    </a:lnTo>
                    <a:lnTo>
                      <a:pt x="849" y="823"/>
                    </a:lnTo>
                    <a:lnTo>
                      <a:pt x="865" y="827"/>
                    </a:lnTo>
                    <a:lnTo>
                      <a:pt x="880" y="833"/>
                    </a:lnTo>
                    <a:lnTo>
                      <a:pt x="896" y="841"/>
                    </a:lnTo>
                    <a:lnTo>
                      <a:pt x="908" y="853"/>
                    </a:lnTo>
                    <a:lnTo>
                      <a:pt x="908" y="853"/>
                    </a:lnTo>
                    <a:lnTo>
                      <a:pt x="920" y="865"/>
                    </a:lnTo>
                    <a:lnTo>
                      <a:pt x="934" y="873"/>
                    </a:lnTo>
                    <a:lnTo>
                      <a:pt x="946" y="881"/>
                    </a:lnTo>
                    <a:lnTo>
                      <a:pt x="962" y="887"/>
                    </a:lnTo>
                    <a:lnTo>
                      <a:pt x="976" y="891"/>
                    </a:lnTo>
                    <a:lnTo>
                      <a:pt x="992" y="895"/>
                    </a:lnTo>
                    <a:lnTo>
                      <a:pt x="1026" y="899"/>
                    </a:lnTo>
                    <a:lnTo>
                      <a:pt x="1026" y="899"/>
                    </a:lnTo>
                    <a:lnTo>
                      <a:pt x="1030" y="891"/>
                    </a:lnTo>
                    <a:lnTo>
                      <a:pt x="1033" y="881"/>
                    </a:lnTo>
                    <a:lnTo>
                      <a:pt x="1033" y="881"/>
                    </a:lnTo>
                    <a:lnTo>
                      <a:pt x="1037" y="869"/>
                    </a:lnTo>
                    <a:lnTo>
                      <a:pt x="1043" y="857"/>
                    </a:lnTo>
                    <a:lnTo>
                      <a:pt x="1051" y="847"/>
                    </a:lnTo>
                    <a:lnTo>
                      <a:pt x="1059" y="839"/>
                    </a:lnTo>
                    <a:lnTo>
                      <a:pt x="1059" y="839"/>
                    </a:lnTo>
                    <a:lnTo>
                      <a:pt x="1081" y="823"/>
                    </a:lnTo>
                    <a:lnTo>
                      <a:pt x="1099" y="805"/>
                    </a:lnTo>
                    <a:lnTo>
                      <a:pt x="1135" y="767"/>
                    </a:lnTo>
                    <a:lnTo>
                      <a:pt x="1155" y="749"/>
                    </a:lnTo>
                    <a:lnTo>
                      <a:pt x="1173" y="734"/>
                    </a:lnTo>
                    <a:lnTo>
                      <a:pt x="1195" y="720"/>
                    </a:lnTo>
                    <a:lnTo>
                      <a:pt x="1218" y="708"/>
                    </a:lnTo>
                    <a:lnTo>
                      <a:pt x="1218" y="708"/>
                    </a:lnTo>
                    <a:lnTo>
                      <a:pt x="1232" y="702"/>
                    </a:lnTo>
                    <a:lnTo>
                      <a:pt x="1246" y="694"/>
                    </a:lnTo>
                    <a:lnTo>
                      <a:pt x="1274" y="678"/>
                    </a:lnTo>
                    <a:lnTo>
                      <a:pt x="1274" y="678"/>
                    </a:lnTo>
                    <a:lnTo>
                      <a:pt x="1264" y="652"/>
                    </a:lnTo>
                    <a:lnTo>
                      <a:pt x="1264" y="652"/>
                    </a:lnTo>
                    <a:lnTo>
                      <a:pt x="1258" y="652"/>
                    </a:lnTo>
                    <a:lnTo>
                      <a:pt x="1258" y="652"/>
                    </a:lnTo>
                    <a:lnTo>
                      <a:pt x="1234" y="650"/>
                    </a:lnTo>
                    <a:lnTo>
                      <a:pt x="1212" y="644"/>
                    </a:lnTo>
                    <a:lnTo>
                      <a:pt x="1195" y="636"/>
                    </a:lnTo>
                    <a:lnTo>
                      <a:pt x="1179" y="624"/>
                    </a:lnTo>
                    <a:lnTo>
                      <a:pt x="1163" y="610"/>
                    </a:lnTo>
                    <a:lnTo>
                      <a:pt x="1149" y="594"/>
                    </a:lnTo>
                    <a:lnTo>
                      <a:pt x="1137" y="577"/>
                    </a:lnTo>
                    <a:lnTo>
                      <a:pt x="1125" y="559"/>
                    </a:lnTo>
                    <a:lnTo>
                      <a:pt x="1125" y="559"/>
                    </a:lnTo>
                    <a:lnTo>
                      <a:pt x="1113" y="535"/>
                    </a:lnTo>
                    <a:lnTo>
                      <a:pt x="1109" y="525"/>
                    </a:lnTo>
                    <a:lnTo>
                      <a:pt x="1107" y="513"/>
                    </a:lnTo>
                    <a:lnTo>
                      <a:pt x="1105" y="503"/>
                    </a:lnTo>
                    <a:lnTo>
                      <a:pt x="1105" y="493"/>
                    </a:lnTo>
                    <a:lnTo>
                      <a:pt x="1107" y="481"/>
                    </a:lnTo>
                    <a:lnTo>
                      <a:pt x="1111" y="469"/>
                    </a:lnTo>
                    <a:lnTo>
                      <a:pt x="1111" y="469"/>
                    </a:lnTo>
                    <a:lnTo>
                      <a:pt x="1123" y="443"/>
                    </a:lnTo>
                    <a:lnTo>
                      <a:pt x="1133" y="417"/>
                    </a:lnTo>
                    <a:lnTo>
                      <a:pt x="1133" y="417"/>
                    </a:lnTo>
                    <a:lnTo>
                      <a:pt x="1139" y="402"/>
                    </a:lnTo>
                    <a:lnTo>
                      <a:pt x="1139" y="388"/>
                    </a:lnTo>
                    <a:lnTo>
                      <a:pt x="1139" y="376"/>
                    </a:lnTo>
                    <a:lnTo>
                      <a:pt x="1133" y="364"/>
                    </a:lnTo>
                    <a:lnTo>
                      <a:pt x="1127" y="354"/>
                    </a:lnTo>
                    <a:lnTo>
                      <a:pt x="1117" y="348"/>
                    </a:lnTo>
                    <a:lnTo>
                      <a:pt x="1103" y="342"/>
                    </a:lnTo>
                    <a:lnTo>
                      <a:pt x="1087" y="340"/>
                    </a:lnTo>
                    <a:lnTo>
                      <a:pt x="1087" y="340"/>
                    </a:lnTo>
                    <a:lnTo>
                      <a:pt x="1053" y="338"/>
                    </a:lnTo>
                    <a:lnTo>
                      <a:pt x="1018" y="336"/>
                    </a:lnTo>
                    <a:lnTo>
                      <a:pt x="1018" y="336"/>
                    </a:lnTo>
                    <a:lnTo>
                      <a:pt x="980" y="338"/>
                    </a:lnTo>
                    <a:lnTo>
                      <a:pt x="944" y="340"/>
                    </a:lnTo>
                    <a:lnTo>
                      <a:pt x="944" y="340"/>
                    </a:lnTo>
                    <a:lnTo>
                      <a:pt x="918" y="342"/>
                    </a:lnTo>
                    <a:lnTo>
                      <a:pt x="918" y="342"/>
                    </a:lnTo>
                    <a:lnTo>
                      <a:pt x="898" y="342"/>
                    </a:lnTo>
                    <a:lnTo>
                      <a:pt x="880" y="338"/>
                    </a:lnTo>
                    <a:lnTo>
                      <a:pt x="865" y="330"/>
                    </a:lnTo>
                    <a:lnTo>
                      <a:pt x="853" y="320"/>
                    </a:lnTo>
                    <a:lnTo>
                      <a:pt x="841" y="308"/>
                    </a:lnTo>
                    <a:lnTo>
                      <a:pt x="835" y="292"/>
                    </a:lnTo>
                    <a:lnTo>
                      <a:pt x="829" y="272"/>
                    </a:lnTo>
                    <a:lnTo>
                      <a:pt x="827" y="250"/>
                    </a:lnTo>
                    <a:lnTo>
                      <a:pt x="827" y="250"/>
                    </a:lnTo>
                    <a:lnTo>
                      <a:pt x="827" y="233"/>
                    </a:lnTo>
                    <a:lnTo>
                      <a:pt x="823" y="217"/>
                    </a:lnTo>
                    <a:lnTo>
                      <a:pt x="819" y="203"/>
                    </a:lnTo>
                    <a:lnTo>
                      <a:pt x="815" y="187"/>
                    </a:lnTo>
                    <a:lnTo>
                      <a:pt x="807" y="173"/>
                    </a:lnTo>
                    <a:lnTo>
                      <a:pt x="799" y="161"/>
                    </a:lnTo>
                    <a:lnTo>
                      <a:pt x="781" y="133"/>
                    </a:lnTo>
                    <a:lnTo>
                      <a:pt x="781" y="133"/>
                    </a:lnTo>
                    <a:lnTo>
                      <a:pt x="771" y="121"/>
                    </a:lnTo>
                    <a:lnTo>
                      <a:pt x="765" y="105"/>
                    </a:lnTo>
                    <a:lnTo>
                      <a:pt x="749" y="78"/>
                    </a:lnTo>
                    <a:lnTo>
                      <a:pt x="749" y="78"/>
                    </a:lnTo>
                    <a:lnTo>
                      <a:pt x="765" y="66"/>
                    </a:lnTo>
                    <a:lnTo>
                      <a:pt x="765" y="66"/>
                    </a:lnTo>
                    <a:lnTo>
                      <a:pt x="930" y="215"/>
                    </a:lnTo>
                    <a:lnTo>
                      <a:pt x="930" y="215"/>
                    </a:lnTo>
                    <a:lnTo>
                      <a:pt x="952" y="205"/>
                    </a:lnTo>
                    <a:lnTo>
                      <a:pt x="952" y="205"/>
                    </a:lnTo>
                    <a:lnTo>
                      <a:pt x="950" y="185"/>
                    </a:lnTo>
                    <a:lnTo>
                      <a:pt x="948" y="163"/>
                    </a:lnTo>
                    <a:lnTo>
                      <a:pt x="942" y="145"/>
                    </a:lnTo>
                    <a:lnTo>
                      <a:pt x="940" y="137"/>
                    </a:lnTo>
                    <a:lnTo>
                      <a:pt x="934" y="129"/>
                    </a:lnTo>
                    <a:lnTo>
                      <a:pt x="934" y="129"/>
                    </a:lnTo>
                    <a:lnTo>
                      <a:pt x="914" y="105"/>
                    </a:lnTo>
                    <a:lnTo>
                      <a:pt x="894" y="82"/>
                    </a:lnTo>
                    <a:lnTo>
                      <a:pt x="870" y="62"/>
                    </a:lnTo>
                    <a:lnTo>
                      <a:pt x="847" y="44"/>
                    </a:lnTo>
                    <a:lnTo>
                      <a:pt x="821" y="28"/>
                    </a:lnTo>
                    <a:lnTo>
                      <a:pt x="793" y="16"/>
                    </a:lnTo>
                    <a:lnTo>
                      <a:pt x="765" y="8"/>
                    </a:lnTo>
                    <a:lnTo>
                      <a:pt x="733" y="4"/>
                    </a:lnTo>
                    <a:lnTo>
                      <a:pt x="733" y="4"/>
                    </a:lnTo>
                    <a:lnTo>
                      <a:pt x="688" y="2"/>
                    </a:lnTo>
                    <a:lnTo>
                      <a:pt x="642" y="0"/>
                    </a:lnTo>
                    <a:lnTo>
                      <a:pt x="642" y="0"/>
                    </a:lnTo>
                    <a:lnTo>
                      <a:pt x="582" y="2"/>
                    </a:lnTo>
                    <a:lnTo>
                      <a:pt x="523" y="4"/>
                    </a:lnTo>
                    <a:lnTo>
                      <a:pt x="405" y="10"/>
                    </a:lnTo>
                    <a:lnTo>
                      <a:pt x="405" y="10"/>
                    </a:lnTo>
                    <a:lnTo>
                      <a:pt x="381" y="12"/>
                    </a:lnTo>
                    <a:lnTo>
                      <a:pt x="358" y="16"/>
                    </a:lnTo>
                    <a:lnTo>
                      <a:pt x="346" y="20"/>
                    </a:lnTo>
                    <a:lnTo>
                      <a:pt x="336" y="24"/>
                    </a:lnTo>
                    <a:lnTo>
                      <a:pt x="328" y="28"/>
                    </a:lnTo>
                    <a:lnTo>
                      <a:pt x="322" y="36"/>
                    </a:lnTo>
                    <a:lnTo>
                      <a:pt x="322" y="36"/>
                    </a:lnTo>
                    <a:lnTo>
                      <a:pt x="314" y="46"/>
                    </a:lnTo>
                    <a:lnTo>
                      <a:pt x="306" y="54"/>
                    </a:lnTo>
                    <a:lnTo>
                      <a:pt x="296" y="60"/>
                    </a:lnTo>
                    <a:lnTo>
                      <a:pt x="286" y="64"/>
                    </a:lnTo>
                    <a:lnTo>
                      <a:pt x="264" y="70"/>
                    </a:lnTo>
                    <a:lnTo>
                      <a:pt x="254" y="72"/>
                    </a:lnTo>
                    <a:lnTo>
                      <a:pt x="244" y="76"/>
                    </a:lnTo>
                    <a:lnTo>
                      <a:pt x="244" y="76"/>
                    </a:lnTo>
                    <a:lnTo>
                      <a:pt x="135" y="123"/>
                    </a:lnTo>
                    <a:lnTo>
                      <a:pt x="26" y="173"/>
                    </a:lnTo>
                    <a:lnTo>
                      <a:pt x="26" y="173"/>
                    </a:lnTo>
                    <a:lnTo>
                      <a:pt x="24" y="177"/>
                    </a:lnTo>
                    <a:lnTo>
                      <a:pt x="24" y="177"/>
                    </a:lnTo>
                    <a:lnTo>
                      <a:pt x="26" y="175"/>
                    </a:lnTo>
                    <a:lnTo>
                      <a:pt x="26" y="175"/>
                    </a:lnTo>
                    <a:lnTo>
                      <a:pt x="53" y="324"/>
                    </a:lnTo>
                    <a:lnTo>
                      <a:pt x="53" y="324"/>
                    </a:lnTo>
                    <a:lnTo>
                      <a:pt x="57" y="360"/>
                    </a:lnTo>
                    <a:lnTo>
                      <a:pt x="59" y="376"/>
                    </a:lnTo>
                    <a:lnTo>
                      <a:pt x="57" y="392"/>
                    </a:lnTo>
                    <a:lnTo>
                      <a:pt x="51" y="406"/>
                    </a:lnTo>
                    <a:lnTo>
                      <a:pt x="41" y="419"/>
                    </a:lnTo>
                    <a:lnTo>
                      <a:pt x="30" y="429"/>
                    </a:lnTo>
                    <a:lnTo>
                      <a:pt x="10" y="439"/>
                    </a:lnTo>
                    <a:lnTo>
                      <a:pt x="10" y="439"/>
                    </a:lnTo>
                    <a:lnTo>
                      <a:pt x="6" y="441"/>
                    </a:lnTo>
                    <a:lnTo>
                      <a:pt x="4" y="445"/>
                    </a:lnTo>
                    <a:lnTo>
                      <a:pt x="0" y="453"/>
                    </a:lnTo>
                    <a:lnTo>
                      <a:pt x="0" y="453"/>
                    </a:lnTo>
                    <a:lnTo>
                      <a:pt x="26" y="485"/>
                    </a:lnTo>
                    <a:lnTo>
                      <a:pt x="32" y="495"/>
                    </a:lnTo>
                    <a:lnTo>
                      <a:pt x="37" y="507"/>
                    </a:lnTo>
                    <a:lnTo>
                      <a:pt x="39" y="519"/>
                    </a:lnTo>
                    <a:lnTo>
                      <a:pt x="41" y="533"/>
                    </a:lnTo>
                    <a:lnTo>
                      <a:pt x="41" y="573"/>
                    </a:lnTo>
                    <a:lnTo>
                      <a:pt x="41" y="573"/>
                    </a:lnTo>
                    <a:lnTo>
                      <a:pt x="43" y="584"/>
                    </a:lnTo>
                    <a:lnTo>
                      <a:pt x="47" y="596"/>
                    </a:lnTo>
                    <a:lnTo>
                      <a:pt x="55" y="608"/>
                    </a:lnTo>
                    <a:lnTo>
                      <a:pt x="63" y="620"/>
                    </a:lnTo>
                    <a:lnTo>
                      <a:pt x="63" y="620"/>
                    </a:lnTo>
                    <a:lnTo>
                      <a:pt x="73" y="632"/>
                    </a:lnTo>
                    <a:lnTo>
                      <a:pt x="81" y="646"/>
                    </a:lnTo>
                    <a:lnTo>
                      <a:pt x="85" y="660"/>
                    </a:lnTo>
                    <a:lnTo>
                      <a:pt x="87" y="676"/>
                    </a:lnTo>
                    <a:lnTo>
                      <a:pt x="87" y="692"/>
                    </a:lnTo>
                    <a:lnTo>
                      <a:pt x="83" y="706"/>
                    </a:lnTo>
                    <a:lnTo>
                      <a:pt x="77" y="720"/>
                    </a:lnTo>
                    <a:lnTo>
                      <a:pt x="69" y="732"/>
                    </a:lnTo>
                    <a:lnTo>
                      <a:pt x="69" y="732"/>
                    </a:lnTo>
                    <a:lnTo>
                      <a:pt x="59" y="746"/>
                    </a:lnTo>
                    <a:lnTo>
                      <a:pt x="53" y="763"/>
                    </a:lnTo>
                    <a:lnTo>
                      <a:pt x="47" y="785"/>
                    </a:lnTo>
                    <a:lnTo>
                      <a:pt x="45" y="807"/>
                    </a:lnTo>
                    <a:lnTo>
                      <a:pt x="45" y="829"/>
                    </a:lnTo>
                    <a:lnTo>
                      <a:pt x="45" y="851"/>
                    </a:lnTo>
                    <a:lnTo>
                      <a:pt x="51" y="867"/>
                    </a:lnTo>
                    <a:lnTo>
                      <a:pt x="55" y="875"/>
                    </a:lnTo>
                    <a:lnTo>
                      <a:pt x="59" y="879"/>
                    </a:lnTo>
                    <a:lnTo>
                      <a:pt x="59" y="879"/>
                    </a:lnTo>
                    <a:lnTo>
                      <a:pt x="87" y="905"/>
                    </a:lnTo>
                    <a:lnTo>
                      <a:pt x="117" y="928"/>
                    </a:lnTo>
                    <a:lnTo>
                      <a:pt x="133" y="938"/>
                    </a:lnTo>
                    <a:lnTo>
                      <a:pt x="147" y="946"/>
                    </a:lnTo>
                    <a:lnTo>
                      <a:pt x="163" y="952"/>
                    </a:lnTo>
                    <a:lnTo>
                      <a:pt x="179" y="956"/>
                    </a:lnTo>
                    <a:lnTo>
                      <a:pt x="179" y="956"/>
                    </a:lnTo>
                    <a:lnTo>
                      <a:pt x="199" y="958"/>
                    </a:lnTo>
                    <a:lnTo>
                      <a:pt x="218" y="960"/>
                    </a:lnTo>
                    <a:lnTo>
                      <a:pt x="218" y="960"/>
                    </a:lnTo>
                    <a:lnTo>
                      <a:pt x="242" y="958"/>
                    </a:lnTo>
                    <a:lnTo>
                      <a:pt x="254" y="954"/>
                    </a:lnTo>
                    <a:lnTo>
                      <a:pt x="266" y="952"/>
                    </a:lnTo>
                    <a:lnTo>
                      <a:pt x="266" y="952"/>
                    </a:lnTo>
                    <a:lnTo>
                      <a:pt x="282" y="920"/>
                    </a:lnTo>
                    <a:lnTo>
                      <a:pt x="282" y="9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grpSp>
            <p:nvGrpSpPr>
              <p:cNvPr id="227" name="Grupa 226">
                <a:extLst>
                  <a:ext uri="{FF2B5EF4-FFF2-40B4-BE49-F238E27FC236}">
                    <a16:creationId xmlns:a16="http://schemas.microsoft.com/office/drawing/2014/main" id="{1D43D134-CE86-46C6-98D1-AD57739B7FBA}"/>
                  </a:ext>
                </a:extLst>
              </p:cNvPr>
              <p:cNvGrpSpPr/>
              <p:nvPr/>
            </p:nvGrpSpPr>
            <p:grpSpPr>
              <a:xfrm>
                <a:off x="2048744" y="1826403"/>
                <a:ext cx="2221543" cy="1448069"/>
                <a:chOff x="2048744" y="1826403"/>
                <a:chExt cx="2221543" cy="1448069"/>
              </a:xfrm>
              <a:grpFill/>
            </p:grpSpPr>
            <p:sp>
              <p:nvSpPr>
                <p:cNvPr id="228" name="Freeform 8">
                  <a:extLst>
                    <a:ext uri="{FF2B5EF4-FFF2-40B4-BE49-F238E27FC236}">
                      <a16:creationId xmlns:a16="http://schemas.microsoft.com/office/drawing/2014/main" id="{4D0C8EA0-C40A-4361-8592-D7AB4362DA1D}"/>
                    </a:ext>
                  </a:extLst>
                </p:cNvPr>
                <p:cNvSpPr>
                  <a:spLocks/>
                </p:cNvSpPr>
                <p:nvPr/>
              </p:nvSpPr>
              <p:spPr bwMode="auto">
                <a:xfrm>
                  <a:off x="2809280" y="1826403"/>
                  <a:ext cx="1461007" cy="883442"/>
                </a:xfrm>
                <a:custGeom>
                  <a:avLst/>
                  <a:gdLst>
                    <a:gd name="T0" fmla="*/ 70 w 1581"/>
                    <a:gd name="T1" fmla="*/ 710 h 956"/>
                    <a:gd name="T2" fmla="*/ 106 w 1581"/>
                    <a:gd name="T3" fmla="*/ 744 h 956"/>
                    <a:gd name="T4" fmla="*/ 175 w 1581"/>
                    <a:gd name="T5" fmla="*/ 780 h 956"/>
                    <a:gd name="T6" fmla="*/ 237 w 1581"/>
                    <a:gd name="T7" fmla="*/ 811 h 956"/>
                    <a:gd name="T8" fmla="*/ 279 w 1581"/>
                    <a:gd name="T9" fmla="*/ 867 h 956"/>
                    <a:gd name="T10" fmla="*/ 283 w 1581"/>
                    <a:gd name="T11" fmla="*/ 905 h 956"/>
                    <a:gd name="T12" fmla="*/ 298 w 1581"/>
                    <a:gd name="T13" fmla="*/ 923 h 956"/>
                    <a:gd name="T14" fmla="*/ 340 w 1581"/>
                    <a:gd name="T15" fmla="*/ 939 h 956"/>
                    <a:gd name="T16" fmla="*/ 499 w 1581"/>
                    <a:gd name="T17" fmla="*/ 956 h 956"/>
                    <a:gd name="T18" fmla="*/ 527 w 1581"/>
                    <a:gd name="T19" fmla="*/ 951 h 956"/>
                    <a:gd name="T20" fmla="*/ 547 w 1581"/>
                    <a:gd name="T21" fmla="*/ 923 h 956"/>
                    <a:gd name="T22" fmla="*/ 571 w 1581"/>
                    <a:gd name="T23" fmla="*/ 885 h 956"/>
                    <a:gd name="T24" fmla="*/ 623 w 1581"/>
                    <a:gd name="T25" fmla="*/ 865 h 956"/>
                    <a:gd name="T26" fmla="*/ 640 w 1581"/>
                    <a:gd name="T27" fmla="*/ 863 h 956"/>
                    <a:gd name="T28" fmla="*/ 680 w 1581"/>
                    <a:gd name="T29" fmla="*/ 861 h 956"/>
                    <a:gd name="T30" fmla="*/ 706 w 1581"/>
                    <a:gd name="T31" fmla="*/ 833 h 956"/>
                    <a:gd name="T32" fmla="*/ 788 w 1581"/>
                    <a:gd name="T33" fmla="*/ 797 h 956"/>
                    <a:gd name="T34" fmla="*/ 953 w 1581"/>
                    <a:gd name="T35" fmla="*/ 742 h 956"/>
                    <a:gd name="T36" fmla="*/ 1112 w 1581"/>
                    <a:gd name="T37" fmla="*/ 696 h 956"/>
                    <a:gd name="T38" fmla="*/ 1141 w 1581"/>
                    <a:gd name="T39" fmla="*/ 670 h 956"/>
                    <a:gd name="T40" fmla="*/ 1279 w 1581"/>
                    <a:gd name="T41" fmla="*/ 632 h 956"/>
                    <a:gd name="T42" fmla="*/ 1332 w 1581"/>
                    <a:gd name="T43" fmla="*/ 619 h 956"/>
                    <a:gd name="T44" fmla="*/ 1473 w 1581"/>
                    <a:gd name="T45" fmla="*/ 487 h 956"/>
                    <a:gd name="T46" fmla="*/ 1575 w 1581"/>
                    <a:gd name="T47" fmla="*/ 382 h 956"/>
                    <a:gd name="T48" fmla="*/ 1581 w 1581"/>
                    <a:gd name="T49" fmla="*/ 340 h 956"/>
                    <a:gd name="T50" fmla="*/ 1549 w 1581"/>
                    <a:gd name="T51" fmla="*/ 306 h 956"/>
                    <a:gd name="T52" fmla="*/ 1525 w 1581"/>
                    <a:gd name="T53" fmla="*/ 245 h 956"/>
                    <a:gd name="T54" fmla="*/ 1509 w 1581"/>
                    <a:gd name="T55" fmla="*/ 207 h 956"/>
                    <a:gd name="T56" fmla="*/ 1473 w 1581"/>
                    <a:gd name="T57" fmla="*/ 141 h 956"/>
                    <a:gd name="T58" fmla="*/ 1479 w 1581"/>
                    <a:gd name="T59" fmla="*/ 94 h 956"/>
                    <a:gd name="T60" fmla="*/ 1549 w 1581"/>
                    <a:gd name="T61" fmla="*/ 20 h 956"/>
                    <a:gd name="T62" fmla="*/ 1364 w 1581"/>
                    <a:gd name="T63" fmla="*/ 38 h 956"/>
                    <a:gd name="T64" fmla="*/ 799 w 1581"/>
                    <a:gd name="T65" fmla="*/ 56 h 956"/>
                    <a:gd name="T66" fmla="*/ 766 w 1581"/>
                    <a:gd name="T67" fmla="*/ 56 h 956"/>
                    <a:gd name="T68" fmla="*/ 567 w 1581"/>
                    <a:gd name="T69" fmla="*/ 32 h 956"/>
                    <a:gd name="T70" fmla="*/ 277 w 1581"/>
                    <a:gd name="T71" fmla="*/ 0 h 956"/>
                    <a:gd name="T72" fmla="*/ 253 w 1581"/>
                    <a:gd name="T73" fmla="*/ 4 h 956"/>
                    <a:gd name="T74" fmla="*/ 229 w 1581"/>
                    <a:gd name="T75" fmla="*/ 30 h 956"/>
                    <a:gd name="T76" fmla="*/ 177 w 1581"/>
                    <a:gd name="T77" fmla="*/ 66 h 956"/>
                    <a:gd name="T78" fmla="*/ 110 w 1581"/>
                    <a:gd name="T79" fmla="*/ 80 h 956"/>
                    <a:gd name="T80" fmla="*/ 108 w 1581"/>
                    <a:gd name="T81" fmla="*/ 125 h 956"/>
                    <a:gd name="T82" fmla="*/ 90 w 1581"/>
                    <a:gd name="T83" fmla="*/ 171 h 956"/>
                    <a:gd name="T84" fmla="*/ 78 w 1581"/>
                    <a:gd name="T85" fmla="*/ 217 h 956"/>
                    <a:gd name="T86" fmla="*/ 114 w 1581"/>
                    <a:gd name="T87" fmla="*/ 281 h 956"/>
                    <a:gd name="T88" fmla="*/ 159 w 1581"/>
                    <a:gd name="T89" fmla="*/ 316 h 956"/>
                    <a:gd name="T90" fmla="*/ 193 w 1581"/>
                    <a:gd name="T91" fmla="*/ 320 h 956"/>
                    <a:gd name="T92" fmla="*/ 207 w 1581"/>
                    <a:gd name="T93" fmla="*/ 322 h 956"/>
                    <a:gd name="T94" fmla="*/ 241 w 1581"/>
                    <a:gd name="T95" fmla="*/ 366 h 956"/>
                    <a:gd name="T96" fmla="*/ 247 w 1581"/>
                    <a:gd name="T97" fmla="*/ 386 h 956"/>
                    <a:gd name="T98" fmla="*/ 237 w 1581"/>
                    <a:gd name="T99" fmla="*/ 414 h 956"/>
                    <a:gd name="T100" fmla="*/ 209 w 1581"/>
                    <a:gd name="T101" fmla="*/ 434 h 956"/>
                    <a:gd name="T102" fmla="*/ 165 w 1581"/>
                    <a:gd name="T103" fmla="*/ 456 h 956"/>
                    <a:gd name="T104" fmla="*/ 102 w 1581"/>
                    <a:gd name="T105" fmla="*/ 499 h 956"/>
                    <a:gd name="T106" fmla="*/ 34 w 1581"/>
                    <a:gd name="T107" fmla="*/ 569 h 956"/>
                    <a:gd name="T108" fmla="*/ 4 w 1581"/>
                    <a:gd name="T109" fmla="*/ 601 h 956"/>
                    <a:gd name="T110" fmla="*/ 18 w 1581"/>
                    <a:gd name="T111" fmla="*/ 617 h 956"/>
                    <a:gd name="T112" fmla="*/ 46 w 1581"/>
                    <a:gd name="T113" fmla="*/ 632 h 956"/>
                    <a:gd name="T114" fmla="*/ 66 w 1581"/>
                    <a:gd name="T115" fmla="*/ 676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1" h="956">
                      <a:moveTo>
                        <a:pt x="68" y="688"/>
                      </a:moveTo>
                      <a:lnTo>
                        <a:pt x="68" y="688"/>
                      </a:lnTo>
                      <a:lnTo>
                        <a:pt x="68" y="702"/>
                      </a:lnTo>
                      <a:lnTo>
                        <a:pt x="70" y="710"/>
                      </a:lnTo>
                      <a:lnTo>
                        <a:pt x="74" y="716"/>
                      </a:lnTo>
                      <a:lnTo>
                        <a:pt x="78" y="722"/>
                      </a:lnTo>
                      <a:lnTo>
                        <a:pt x="86" y="730"/>
                      </a:lnTo>
                      <a:lnTo>
                        <a:pt x="106" y="744"/>
                      </a:lnTo>
                      <a:lnTo>
                        <a:pt x="106" y="744"/>
                      </a:lnTo>
                      <a:lnTo>
                        <a:pt x="143" y="764"/>
                      </a:lnTo>
                      <a:lnTo>
                        <a:pt x="175" y="780"/>
                      </a:lnTo>
                      <a:lnTo>
                        <a:pt x="175" y="780"/>
                      </a:lnTo>
                      <a:lnTo>
                        <a:pt x="189" y="786"/>
                      </a:lnTo>
                      <a:lnTo>
                        <a:pt x="189" y="786"/>
                      </a:lnTo>
                      <a:lnTo>
                        <a:pt x="221" y="801"/>
                      </a:lnTo>
                      <a:lnTo>
                        <a:pt x="237" y="811"/>
                      </a:lnTo>
                      <a:lnTo>
                        <a:pt x="251" y="823"/>
                      </a:lnTo>
                      <a:lnTo>
                        <a:pt x="263" y="839"/>
                      </a:lnTo>
                      <a:lnTo>
                        <a:pt x="275" y="857"/>
                      </a:lnTo>
                      <a:lnTo>
                        <a:pt x="279" y="867"/>
                      </a:lnTo>
                      <a:lnTo>
                        <a:pt x="281" y="879"/>
                      </a:lnTo>
                      <a:lnTo>
                        <a:pt x="283" y="891"/>
                      </a:lnTo>
                      <a:lnTo>
                        <a:pt x="283" y="905"/>
                      </a:lnTo>
                      <a:lnTo>
                        <a:pt x="283" y="905"/>
                      </a:lnTo>
                      <a:lnTo>
                        <a:pt x="287" y="907"/>
                      </a:lnTo>
                      <a:lnTo>
                        <a:pt x="287" y="907"/>
                      </a:lnTo>
                      <a:lnTo>
                        <a:pt x="298" y="923"/>
                      </a:lnTo>
                      <a:lnTo>
                        <a:pt x="298" y="923"/>
                      </a:lnTo>
                      <a:lnTo>
                        <a:pt x="302" y="929"/>
                      </a:lnTo>
                      <a:lnTo>
                        <a:pt x="302" y="929"/>
                      </a:lnTo>
                      <a:lnTo>
                        <a:pt x="320" y="935"/>
                      </a:lnTo>
                      <a:lnTo>
                        <a:pt x="340" y="939"/>
                      </a:lnTo>
                      <a:lnTo>
                        <a:pt x="340" y="939"/>
                      </a:lnTo>
                      <a:lnTo>
                        <a:pt x="481" y="956"/>
                      </a:lnTo>
                      <a:lnTo>
                        <a:pt x="481" y="956"/>
                      </a:lnTo>
                      <a:lnTo>
                        <a:pt x="499" y="956"/>
                      </a:lnTo>
                      <a:lnTo>
                        <a:pt x="499" y="956"/>
                      </a:lnTo>
                      <a:lnTo>
                        <a:pt x="513" y="956"/>
                      </a:lnTo>
                      <a:lnTo>
                        <a:pt x="521" y="953"/>
                      </a:lnTo>
                      <a:lnTo>
                        <a:pt x="527" y="951"/>
                      </a:lnTo>
                      <a:lnTo>
                        <a:pt x="533" y="945"/>
                      </a:lnTo>
                      <a:lnTo>
                        <a:pt x="537" y="939"/>
                      </a:lnTo>
                      <a:lnTo>
                        <a:pt x="543" y="933"/>
                      </a:lnTo>
                      <a:lnTo>
                        <a:pt x="547" y="923"/>
                      </a:lnTo>
                      <a:lnTo>
                        <a:pt x="547" y="923"/>
                      </a:lnTo>
                      <a:lnTo>
                        <a:pt x="553" y="907"/>
                      </a:lnTo>
                      <a:lnTo>
                        <a:pt x="561" y="895"/>
                      </a:lnTo>
                      <a:lnTo>
                        <a:pt x="571" y="885"/>
                      </a:lnTo>
                      <a:lnTo>
                        <a:pt x="581" y="877"/>
                      </a:lnTo>
                      <a:lnTo>
                        <a:pt x="595" y="871"/>
                      </a:lnTo>
                      <a:lnTo>
                        <a:pt x="609" y="867"/>
                      </a:lnTo>
                      <a:lnTo>
                        <a:pt x="623" y="865"/>
                      </a:lnTo>
                      <a:lnTo>
                        <a:pt x="638" y="863"/>
                      </a:lnTo>
                      <a:lnTo>
                        <a:pt x="638" y="863"/>
                      </a:lnTo>
                      <a:lnTo>
                        <a:pt x="640" y="863"/>
                      </a:lnTo>
                      <a:lnTo>
                        <a:pt x="640" y="863"/>
                      </a:lnTo>
                      <a:lnTo>
                        <a:pt x="652" y="863"/>
                      </a:lnTo>
                      <a:lnTo>
                        <a:pt x="652" y="863"/>
                      </a:lnTo>
                      <a:lnTo>
                        <a:pt x="672" y="863"/>
                      </a:lnTo>
                      <a:lnTo>
                        <a:pt x="680" y="861"/>
                      </a:lnTo>
                      <a:lnTo>
                        <a:pt x="684" y="857"/>
                      </a:lnTo>
                      <a:lnTo>
                        <a:pt x="684" y="857"/>
                      </a:lnTo>
                      <a:lnTo>
                        <a:pt x="694" y="843"/>
                      </a:lnTo>
                      <a:lnTo>
                        <a:pt x="706" y="833"/>
                      </a:lnTo>
                      <a:lnTo>
                        <a:pt x="718" y="823"/>
                      </a:lnTo>
                      <a:lnTo>
                        <a:pt x="730" y="817"/>
                      </a:lnTo>
                      <a:lnTo>
                        <a:pt x="758" y="807"/>
                      </a:lnTo>
                      <a:lnTo>
                        <a:pt x="788" y="797"/>
                      </a:lnTo>
                      <a:lnTo>
                        <a:pt x="788" y="797"/>
                      </a:lnTo>
                      <a:lnTo>
                        <a:pt x="843" y="780"/>
                      </a:lnTo>
                      <a:lnTo>
                        <a:pt x="899" y="762"/>
                      </a:lnTo>
                      <a:lnTo>
                        <a:pt x="953" y="742"/>
                      </a:lnTo>
                      <a:lnTo>
                        <a:pt x="1008" y="724"/>
                      </a:lnTo>
                      <a:lnTo>
                        <a:pt x="1008" y="724"/>
                      </a:lnTo>
                      <a:lnTo>
                        <a:pt x="1060" y="708"/>
                      </a:lnTo>
                      <a:lnTo>
                        <a:pt x="1112" y="696"/>
                      </a:lnTo>
                      <a:lnTo>
                        <a:pt x="1112" y="696"/>
                      </a:lnTo>
                      <a:lnTo>
                        <a:pt x="1122" y="684"/>
                      </a:lnTo>
                      <a:lnTo>
                        <a:pt x="1131" y="676"/>
                      </a:lnTo>
                      <a:lnTo>
                        <a:pt x="1141" y="670"/>
                      </a:lnTo>
                      <a:lnTo>
                        <a:pt x="1153" y="664"/>
                      </a:lnTo>
                      <a:lnTo>
                        <a:pt x="1153" y="664"/>
                      </a:lnTo>
                      <a:lnTo>
                        <a:pt x="1215" y="648"/>
                      </a:lnTo>
                      <a:lnTo>
                        <a:pt x="1279" y="632"/>
                      </a:lnTo>
                      <a:lnTo>
                        <a:pt x="1279" y="632"/>
                      </a:lnTo>
                      <a:lnTo>
                        <a:pt x="1330" y="621"/>
                      </a:lnTo>
                      <a:lnTo>
                        <a:pt x="1330" y="621"/>
                      </a:lnTo>
                      <a:lnTo>
                        <a:pt x="1332" y="619"/>
                      </a:lnTo>
                      <a:lnTo>
                        <a:pt x="1332" y="619"/>
                      </a:lnTo>
                      <a:lnTo>
                        <a:pt x="1376" y="577"/>
                      </a:lnTo>
                      <a:lnTo>
                        <a:pt x="1376" y="577"/>
                      </a:lnTo>
                      <a:lnTo>
                        <a:pt x="1473" y="487"/>
                      </a:lnTo>
                      <a:lnTo>
                        <a:pt x="1569" y="394"/>
                      </a:lnTo>
                      <a:lnTo>
                        <a:pt x="1569" y="394"/>
                      </a:lnTo>
                      <a:lnTo>
                        <a:pt x="1571" y="390"/>
                      </a:lnTo>
                      <a:lnTo>
                        <a:pt x="1575" y="382"/>
                      </a:lnTo>
                      <a:lnTo>
                        <a:pt x="1577" y="370"/>
                      </a:lnTo>
                      <a:lnTo>
                        <a:pt x="1581" y="350"/>
                      </a:lnTo>
                      <a:lnTo>
                        <a:pt x="1581" y="350"/>
                      </a:lnTo>
                      <a:lnTo>
                        <a:pt x="1581" y="340"/>
                      </a:lnTo>
                      <a:lnTo>
                        <a:pt x="1581" y="340"/>
                      </a:lnTo>
                      <a:lnTo>
                        <a:pt x="1569" y="330"/>
                      </a:lnTo>
                      <a:lnTo>
                        <a:pt x="1557" y="318"/>
                      </a:lnTo>
                      <a:lnTo>
                        <a:pt x="1549" y="306"/>
                      </a:lnTo>
                      <a:lnTo>
                        <a:pt x="1543" y="294"/>
                      </a:lnTo>
                      <a:lnTo>
                        <a:pt x="1533" y="271"/>
                      </a:lnTo>
                      <a:lnTo>
                        <a:pt x="1525" y="245"/>
                      </a:lnTo>
                      <a:lnTo>
                        <a:pt x="1525" y="245"/>
                      </a:lnTo>
                      <a:lnTo>
                        <a:pt x="1523" y="237"/>
                      </a:lnTo>
                      <a:lnTo>
                        <a:pt x="1523" y="237"/>
                      </a:lnTo>
                      <a:lnTo>
                        <a:pt x="1517" y="223"/>
                      </a:lnTo>
                      <a:lnTo>
                        <a:pt x="1509" y="207"/>
                      </a:lnTo>
                      <a:lnTo>
                        <a:pt x="1491" y="175"/>
                      </a:lnTo>
                      <a:lnTo>
                        <a:pt x="1491" y="175"/>
                      </a:lnTo>
                      <a:lnTo>
                        <a:pt x="1473" y="141"/>
                      </a:lnTo>
                      <a:lnTo>
                        <a:pt x="1473" y="141"/>
                      </a:lnTo>
                      <a:lnTo>
                        <a:pt x="1469" y="129"/>
                      </a:lnTo>
                      <a:lnTo>
                        <a:pt x="1469" y="118"/>
                      </a:lnTo>
                      <a:lnTo>
                        <a:pt x="1473" y="106"/>
                      </a:lnTo>
                      <a:lnTo>
                        <a:pt x="1479" y="94"/>
                      </a:lnTo>
                      <a:lnTo>
                        <a:pt x="1479" y="94"/>
                      </a:lnTo>
                      <a:lnTo>
                        <a:pt x="1507" y="64"/>
                      </a:lnTo>
                      <a:lnTo>
                        <a:pt x="1507" y="64"/>
                      </a:lnTo>
                      <a:lnTo>
                        <a:pt x="1549" y="20"/>
                      </a:lnTo>
                      <a:lnTo>
                        <a:pt x="1549" y="20"/>
                      </a:lnTo>
                      <a:lnTo>
                        <a:pt x="1456" y="30"/>
                      </a:lnTo>
                      <a:lnTo>
                        <a:pt x="1410" y="34"/>
                      </a:lnTo>
                      <a:lnTo>
                        <a:pt x="1364" y="38"/>
                      </a:lnTo>
                      <a:lnTo>
                        <a:pt x="1364" y="38"/>
                      </a:lnTo>
                      <a:lnTo>
                        <a:pt x="1082" y="50"/>
                      </a:lnTo>
                      <a:lnTo>
                        <a:pt x="941" y="54"/>
                      </a:lnTo>
                      <a:lnTo>
                        <a:pt x="799" y="56"/>
                      </a:lnTo>
                      <a:lnTo>
                        <a:pt x="799" y="56"/>
                      </a:lnTo>
                      <a:lnTo>
                        <a:pt x="793" y="56"/>
                      </a:lnTo>
                      <a:lnTo>
                        <a:pt x="793" y="56"/>
                      </a:lnTo>
                      <a:lnTo>
                        <a:pt x="766" y="56"/>
                      </a:lnTo>
                      <a:lnTo>
                        <a:pt x="736" y="54"/>
                      </a:lnTo>
                      <a:lnTo>
                        <a:pt x="680" y="48"/>
                      </a:lnTo>
                      <a:lnTo>
                        <a:pt x="623" y="40"/>
                      </a:lnTo>
                      <a:lnTo>
                        <a:pt x="567" y="32"/>
                      </a:lnTo>
                      <a:lnTo>
                        <a:pt x="567" y="32"/>
                      </a:lnTo>
                      <a:lnTo>
                        <a:pt x="422" y="16"/>
                      </a:lnTo>
                      <a:lnTo>
                        <a:pt x="277" y="0"/>
                      </a:lnTo>
                      <a:lnTo>
                        <a:pt x="277" y="0"/>
                      </a:lnTo>
                      <a:lnTo>
                        <a:pt x="275" y="0"/>
                      </a:lnTo>
                      <a:lnTo>
                        <a:pt x="275" y="0"/>
                      </a:lnTo>
                      <a:lnTo>
                        <a:pt x="265" y="2"/>
                      </a:lnTo>
                      <a:lnTo>
                        <a:pt x="253" y="4"/>
                      </a:lnTo>
                      <a:lnTo>
                        <a:pt x="245" y="10"/>
                      </a:lnTo>
                      <a:lnTo>
                        <a:pt x="239" y="16"/>
                      </a:lnTo>
                      <a:lnTo>
                        <a:pt x="239" y="16"/>
                      </a:lnTo>
                      <a:lnTo>
                        <a:pt x="229" y="30"/>
                      </a:lnTo>
                      <a:lnTo>
                        <a:pt x="217" y="42"/>
                      </a:lnTo>
                      <a:lnTo>
                        <a:pt x="205" y="52"/>
                      </a:lnTo>
                      <a:lnTo>
                        <a:pt x="191" y="60"/>
                      </a:lnTo>
                      <a:lnTo>
                        <a:pt x="177" y="66"/>
                      </a:lnTo>
                      <a:lnTo>
                        <a:pt x="163" y="70"/>
                      </a:lnTo>
                      <a:lnTo>
                        <a:pt x="131" y="78"/>
                      </a:lnTo>
                      <a:lnTo>
                        <a:pt x="131" y="78"/>
                      </a:lnTo>
                      <a:lnTo>
                        <a:pt x="110" y="80"/>
                      </a:lnTo>
                      <a:lnTo>
                        <a:pt x="110" y="80"/>
                      </a:lnTo>
                      <a:lnTo>
                        <a:pt x="112" y="96"/>
                      </a:lnTo>
                      <a:lnTo>
                        <a:pt x="112" y="110"/>
                      </a:lnTo>
                      <a:lnTo>
                        <a:pt x="108" y="125"/>
                      </a:lnTo>
                      <a:lnTo>
                        <a:pt x="104" y="141"/>
                      </a:lnTo>
                      <a:lnTo>
                        <a:pt x="104" y="141"/>
                      </a:lnTo>
                      <a:lnTo>
                        <a:pt x="90" y="171"/>
                      </a:lnTo>
                      <a:lnTo>
                        <a:pt x="90" y="171"/>
                      </a:lnTo>
                      <a:lnTo>
                        <a:pt x="80" y="193"/>
                      </a:lnTo>
                      <a:lnTo>
                        <a:pt x="80" y="193"/>
                      </a:lnTo>
                      <a:lnTo>
                        <a:pt x="78" y="205"/>
                      </a:lnTo>
                      <a:lnTo>
                        <a:pt x="78" y="217"/>
                      </a:lnTo>
                      <a:lnTo>
                        <a:pt x="82" y="229"/>
                      </a:lnTo>
                      <a:lnTo>
                        <a:pt x="90" y="247"/>
                      </a:lnTo>
                      <a:lnTo>
                        <a:pt x="90" y="247"/>
                      </a:lnTo>
                      <a:lnTo>
                        <a:pt x="114" y="281"/>
                      </a:lnTo>
                      <a:lnTo>
                        <a:pt x="124" y="292"/>
                      </a:lnTo>
                      <a:lnTo>
                        <a:pt x="135" y="302"/>
                      </a:lnTo>
                      <a:lnTo>
                        <a:pt x="147" y="310"/>
                      </a:lnTo>
                      <a:lnTo>
                        <a:pt x="159" y="316"/>
                      </a:lnTo>
                      <a:lnTo>
                        <a:pt x="173" y="320"/>
                      </a:lnTo>
                      <a:lnTo>
                        <a:pt x="189" y="320"/>
                      </a:lnTo>
                      <a:lnTo>
                        <a:pt x="189" y="320"/>
                      </a:lnTo>
                      <a:lnTo>
                        <a:pt x="193" y="320"/>
                      </a:lnTo>
                      <a:lnTo>
                        <a:pt x="193" y="320"/>
                      </a:lnTo>
                      <a:lnTo>
                        <a:pt x="195" y="320"/>
                      </a:lnTo>
                      <a:lnTo>
                        <a:pt x="195" y="320"/>
                      </a:lnTo>
                      <a:lnTo>
                        <a:pt x="207" y="322"/>
                      </a:lnTo>
                      <a:lnTo>
                        <a:pt x="217" y="328"/>
                      </a:lnTo>
                      <a:lnTo>
                        <a:pt x="225" y="336"/>
                      </a:lnTo>
                      <a:lnTo>
                        <a:pt x="233" y="346"/>
                      </a:lnTo>
                      <a:lnTo>
                        <a:pt x="241" y="366"/>
                      </a:lnTo>
                      <a:lnTo>
                        <a:pt x="243" y="372"/>
                      </a:lnTo>
                      <a:lnTo>
                        <a:pt x="243" y="372"/>
                      </a:lnTo>
                      <a:lnTo>
                        <a:pt x="245" y="380"/>
                      </a:lnTo>
                      <a:lnTo>
                        <a:pt x="247" y="386"/>
                      </a:lnTo>
                      <a:lnTo>
                        <a:pt x="245" y="394"/>
                      </a:lnTo>
                      <a:lnTo>
                        <a:pt x="243" y="402"/>
                      </a:lnTo>
                      <a:lnTo>
                        <a:pt x="241" y="408"/>
                      </a:lnTo>
                      <a:lnTo>
                        <a:pt x="237" y="414"/>
                      </a:lnTo>
                      <a:lnTo>
                        <a:pt x="231" y="420"/>
                      </a:lnTo>
                      <a:lnTo>
                        <a:pt x="225" y="424"/>
                      </a:lnTo>
                      <a:lnTo>
                        <a:pt x="225" y="424"/>
                      </a:lnTo>
                      <a:lnTo>
                        <a:pt x="209" y="434"/>
                      </a:lnTo>
                      <a:lnTo>
                        <a:pt x="209" y="434"/>
                      </a:lnTo>
                      <a:lnTo>
                        <a:pt x="187" y="446"/>
                      </a:lnTo>
                      <a:lnTo>
                        <a:pt x="165" y="456"/>
                      </a:lnTo>
                      <a:lnTo>
                        <a:pt x="165" y="456"/>
                      </a:lnTo>
                      <a:lnTo>
                        <a:pt x="153" y="461"/>
                      </a:lnTo>
                      <a:lnTo>
                        <a:pt x="141" y="467"/>
                      </a:lnTo>
                      <a:lnTo>
                        <a:pt x="122" y="481"/>
                      </a:lnTo>
                      <a:lnTo>
                        <a:pt x="102" y="499"/>
                      </a:lnTo>
                      <a:lnTo>
                        <a:pt x="84" y="519"/>
                      </a:lnTo>
                      <a:lnTo>
                        <a:pt x="84" y="519"/>
                      </a:lnTo>
                      <a:lnTo>
                        <a:pt x="52" y="553"/>
                      </a:lnTo>
                      <a:lnTo>
                        <a:pt x="34" y="569"/>
                      </a:lnTo>
                      <a:lnTo>
                        <a:pt x="14" y="583"/>
                      </a:lnTo>
                      <a:lnTo>
                        <a:pt x="14" y="583"/>
                      </a:lnTo>
                      <a:lnTo>
                        <a:pt x="8" y="589"/>
                      </a:lnTo>
                      <a:lnTo>
                        <a:pt x="4" y="601"/>
                      </a:lnTo>
                      <a:lnTo>
                        <a:pt x="4" y="601"/>
                      </a:lnTo>
                      <a:lnTo>
                        <a:pt x="0" y="613"/>
                      </a:lnTo>
                      <a:lnTo>
                        <a:pt x="0" y="613"/>
                      </a:lnTo>
                      <a:lnTo>
                        <a:pt x="18" y="617"/>
                      </a:lnTo>
                      <a:lnTo>
                        <a:pt x="26" y="621"/>
                      </a:lnTo>
                      <a:lnTo>
                        <a:pt x="36" y="624"/>
                      </a:lnTo>
                      <a:lnTo>
                        <a:pt x="36" y="624"/>
                      </a:lnTo>
                      <a:lnTo>
                        <a:pt x="46" y="632"/>
                      </a:lnTo>
                      <a:lnTo>
                        <a:pt x="56" y="644"/>
                      </a:lnTo>
                      <a:lnTo>
                        <a:pt x="62" y="654"/>
                      </a:lnTo>
                      <a:lnTo>
                        <a:pt x="64" y="664"/>
                      </a:lnTo>
                      <a:lnTo>
                        <a:pt x="66" y="676"/>
                      </a:lnTo>
                      <a:lnTo>
                        <a:pt x="68" y="688"/>
                      </a:lnTo>
                      <a:lnTo>
                        <a:pt x="68" y="6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229" name="Freeform 14">
                  <a:extLst>
                    <a:ext uri="{FF2B5EF4-FFF2-40B4-BE49-F238E27FC236}">
                      <a16:creationId xmlns:a16="http://schemas.microsoft.com/office/drawing/2014/main" id="{7A1226AE-9138-49B9-8ED6-3968F75B9D09}"/>
                    </a:ext>
                  </a:extLst>
                </p:cNvPr>
                <p:cNvSpPr>
                  <a:spLocks/>
                </p:cNvSpPr>
                <p:nvPr/>
              </p:nvSpPr>
              <p:spPr bwMode="auto">
                <a:xfrm>
                  <a:off x="2048744" y="2302316"/>
                  <a:ext cx="1007272" cy="972156"/>
                </a:xfrm>
                <a:custGeom>
                  <a:avLst/>
                  <a:gdLst>
                    <a:gd name="T0" fmla="*/ 24 w 1090"/>
                    <a:gd name="T1" fmla="*/ 219 h 1052"/>
                    <a:gd name="T2" fmla="*/ 14 w 1090"/>
                    <a:gd name="T3" fmla="*/ 276 h 1052"/>
                    <a:gd name="T4" fmla="*/ 62 w 1090"/>
                    <a:gd name="T5" fmla="*/ 334 h 1052"/>
                    <a:gd name="T6" fmla="*/ 54 w 1090"/>
                    <a:gd name="T7" fmla="*/ 372 h 1052"/>
                    <a:gd name="T8" fmla="*/ 10 w 1090"/>
                    <a:gd name="T9" fmla="*/ 432 h 1052"/>
                    <a:gd name="T10" fmla="*/ 6 w 1090"/>
                    <a:gd name="T11" fmla="*/ 523 h 1052"/>
                    <a:gd name="T12" fmla="*/ 46 w 1090"/>
                    <a:gd name="T13" fmla="*/ 579 h 1052"/>
                    <a:gd name="T14" fmla="*/ 94 w 1090"/>
                    <a:gd name="T15" fmla="*/ 630 h 1052"/>
                    <a:gd name="T16" fmla="*/ 94 w 1090"/>
                    <a:gd name="T17" fmla="*/ 672 h 1052"/>
                    <a:gd name="T18" fmla="*/ 52 w 1090"/>
                    <a:gd name="T19" fmla="*/ 730 h 1052"/>
                    <a:gd name="T20" fmla="*/ 48 w 1090"/>
                    <a:gd name="T21" fmla="*/ 760 h 1052"/>
                    <a:gd name="T22" fmla="*/ 88 w 1090"/>
                    <a:gd name="T23" fmla="*/ 770 h 1052"/>
                    <a:gd name="T24" fmla="*/ 155 w 1090"/>
                    <a:gd name="T25" fmla="*/ 811 h 1052"/>
                    <a:gd name="T26" fmla="*/ 207 w 1090"/>
                    <a:gd name="T27" fmla="*/ 805 h 1052"/>
                    <a:gd name="T28" fmla="*/ 239 w 1090"/>
                    <a:gd name="T29" fmla="*/ 819 h 1052"/>
                    <a:gd name="T30" fmla="*/ 304 w 1090"/>
                    <a:gd name="T31" fmla="*/ 883 h 1052"/>
                    <a:gd name="T32" fmla="*/ 390 w 1090"/>
                    <a:gd name="T33" fmla="*/ 931 h 1052"/>
                    <a:gd name="T34" fmla="*/ 418 w 1090"/>
                    <a:gd name="T35" fmla="*/ 927 h 1052"/>
                    <a:gd name="T36" fmla="*/ 459 w 1090"/>
                    <a:gd name="T37" fmla="*/ 903 h 1052"/>
                    <a:gd name="T38" fmla="*/ 515 w 1090"/>
                    <a:gd name="T39" fmla="*/ 923 h 1052"/>
                    <a:gd name="T40" fmla="*/ 613 w 1090"/>
                    <a:gd name="T41" fmla="*/ 978 h 1052"/>
                    <a:gd name="T42" fmla="*/ 636 w 1090"/>
                    <a:gd name="T43" fmla="*/ 1010 h 1052"/>
                    <a:gd name="T44" fmla="*/ 688 w 1090"/>
                    <a:gd name="T45" fmla="*/ 1036 h 1052"/>
                    <a:gd name="T46" fmla="*/ 742 w 1090"/>
                    <a:gd name="T47" fmla="*/ 1034 h 1052"/>
                    <a:gd name="T48" fmla="*/ 787 w 1090"/>
                    <a:gd name="T49" fmla="*/ 1042 h 1052"/>
                    <a:gd name="T50" fmla="*/ 831 w 1090"/>
                    <a:gd name="T51" fmla="*/ 1048 h 1052"/>
                    <a:gd name="T52" fmla="*/ 861 w 1090"/>
                    <a:gd name="T53" fmla="*/ 1014 h 1052"/>
                    <a:gd name="T54" fmla="*/ 889 w 1090"/>
                    <a:gd name="T55" fmla="*/ 901 h 1052"/>
                    <a:gd name="T56" fmla="*/ 895 w 1090"/>
                    <a:gd name="T57" fmla="*/ 839 h 1052"/>
                    <a:gd name="T58" fmla="*/ 962 w 1090"/>
                    <a:gd name="T59" fmla="*/ 756 h 1052"/>
                    <a:gd name="T60" fmla="*/ 931 w 1090"/>
                    <a:gd name="T61" fmla="*/ 678 h 1052"/>
                    <a:gd name="T62" fmla="*/ 974 w 1090"/>
                    <a:gd name="T63" fmla="*/ 608 h 1052"/>
                    <a:gd name="T64" fmla="*/ 1042 w 1090"/>
                    <a:gd name="T65" fmla="*/ 509 h 1052"/>
                    <a:gd name="T66" fmla="*/ 1072 w 1090"/>
                    <a:gd name="T67" fmla="*/ 443 h 1052"/>
                    <a:gd name="T68" fmla="*/ 1066 w 1090"/>
                    <a:gd name="T69" fmla="*/ 402 h 1052"/>
                    <a:gd name="T70" fmla="*/ 1060 w 1090"/>
                    <a:gd name="T71" fmla="*/ 358 h 1052"/>
                    <a:gd name="T72" fmla="*/ 980 w 1090"/>
                    <a:gd name="T73" fmla="*/ 300 h 1052"/>
                    <a:gd name="T74" fmla="*/ 895 w 1090"/>
                    <a:gd name="T75" fmla="*/ 255 h 1052"/>
                    <a:gd name="T76" fmla="*/ 853 w 1090"/>
                    <a:gd name="T77" fmla="*/ 203 h 1052"/>
                    <a:gd name="T78" fmla="*/ 847 w 1090"/>
                    <a:gd name="T79" fmla="*/ 155 h 1052"/>
                    <a:gd name="T80" fmla="*/ 809 w 1090"/>
                    <a:gd name="T81" fmla="*/ 137 h 1052"/>
                    <a:gd name="T82" fmla="*/ 692 w 1090"/>
                    <a:gd name="T83" fmla="*/ 117 h 1052"/>
                    <a:gd name="T84" fmla="*/ 624 w 1090"/>
                    <a:gd name="T85" fmla="*/ 70 h 1052"/>
                    <a:gd name="T86" fmla="*/ 493 w 1090"/>
                    <a:gd name="T87" fmla="*/ 42 h 1052"/>
                    <a:gd name="T88" fmla="*/ 398 w 1090"/>
                    <a:gd name="T89" fmla="*/ 2 h 1052"/>
                    <a:gd name="T90" fmla="*/ 344 w 1090"/>
                    <a:gd name="T91" fmla="*/ 6 h 1052"/>
                    <a:gd name="T92" fmla="*/ 245 w 1090"/>
                    <a:gd name="T93" fmla="*/ 54 h 1052"/>
                    <a:gd name="T94" fmla="*/ 211 w 1090"/>
                    <a:gd name="T95" fmla="*/ 96 h 1052"/>
                    <a:gd name="T96" fmla="*/ 177 w 1090"/>
                    <a:gd name="T97" fmla="*/ 109 h 1052"/>
                    <a:gd name="T98" fmla="*/ 121 w 1090"/>
                    <a:gd name="T99" fmla="*/ 98 h 1052"/>
                    <a:gd name="T100" fmla="*/ 94 w 1090"/>
                    <a:gd name="T101" fmla="*/ 106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0" h="1052">
                      <a:moveTo>
                        <a:pt x="74" y="133"/>
                      </a:moveTo>
                      <a:lnTo>
                        <a:pt x="74" y="133"/>
                      </a:lnTo>
                      <a:lnTo>
                        <a:pt x="58" y="163"/>
                      </a:lnTo>
                      <a:lnTo>
                        <a:pt x="42" y="191"/>
                      </a:lnTo>
                      <a:lnTo>
                        <a:pt x="24" y="219"/>
                      </a:lnTo>
                      <a:lnTo>
                        <a:pt x="10" y="249"/>
                      </a:lnTo>
                      <a:lnTo>
                        <a:pt x="10" y="249"/>
                      </a:lnTo>
                      <a:lnTo>
                        <a:pt x="8" y="257"/>
                      </a:lnTo>
                      <a:lnTo>
                        <a:pt x="10" y="267"/>
                      </a:lnTo>
                      <a:lnTo>
                        <a:pt x="14" y="276"/>
                      </a:lnTo>
                      <a:lnTo>
                        <a:pt x="20" y="284"/>
                      </a:lnTo>
                      <a:lnTo>
                        <a:pt x="20" y="284"/>
                      </a:lnTo>
                      <a:lnTo>
                        <a:pt x="40" y="304"/>
                      </a:lnTo>
                      <a:lnTo>
                        <a:pt x="52" y="320"/>
                      </a:lnTo>
                      <a:lnTo>
                        <a:pt x="62" y="334"/>
                      </a:lnTo>
                      <a:lnTo>
                        <a:pt x="64" y="340"/>
                      </a:lnTo>
                      <a:lnTo>
                        <a:pt x="64" y="346"/>
                      </a:lnTo>
                      <a:lnTo>
                        <a:pt x="64" y="352"/>
                      </a:lnTo>
                      <a:lnTo>
                        <a:pt x="62" y="358"/>
                      </a:lnTo>
                      <a:lnTo>
                        <a:pt x="54" y="372"/>
                      </a:lnTo>
                      <a:lnTo>
                        <a:pt x="42" y="390"/>
                      </a:lnTo>
                      <a:lnTo>
                        <a:pt x="22" y="412"/>
                      </a:lnTo>
                      <a:lnTo>
                        <a:pt x="22" y="412"/>
                      </a:lnTo>
                      <a:lnTo>
                        <a:pt x="16" y="422"/>
                      </a:lnTo>
                      <a:lnTo>
                        <a:pt x="10" y="432"/>
                      </a:lnTo>
                      <a:lnTo>
                        <a:pt x="6" y="441"/>
                      </a:lnTo>
                      <a:lnTo>
                        <a:pt x="4" y="453"/>
                      </a:lnTo>
                      <a:lnTo>
                        <a:pt x="0" y="475"/>
                      </a:lnTo>
                      <a:lnTo>
                        <a:pt x="2" y="499"/>
                      </a:lnTo>
                      <a:lnTo>
                        <a:pt x="6" y="523"/>
                      </a:lnTo>
                      <a:lnTo>
                        <a:pt x="16" y="545"/>
                      </a:lnTo>
                      <a:lnTo>
                        <a:pt x="22" y="555"/>
                      </a:lnTo>
                      <a:lnTo>
                        <a:pt x="28" y="565"/>
                      </a:lnTo>
                      <a:lnTo>
                        <a:pt x="36" y="573"/>
                      </a:lnTo>
                      <a:lnTo>
                        <a:pt x="46" y="579"/>
                      </a:lnTo>
                      <a:lnTo>
                        <a:pt x="46" y="579"/>
                      </a:lnTo>
                      <a:lnTo>
                        <a:pt x="68" y="597"/>
                      </a:lnTo>
                      <a:lnTo>
                        <a:pt x="84" y="614"/>
                      </a:lnTo>
                      <a:lnTo>
                        <a:pt x="90" y="622"/>
                      </a:lnTo>
                      <a:lnTo>
                        <a:pt x="94" y="630"/>
                      </a:lnTo>
                      <a:lnTo>
                        <a:pt x="96" y="638"/>
                      </a:lnTo>
                      <a:lnTo>
                        <a:pt x="98" y="646"/>
                      </a:lnTo>
                      <a:lnTo>
                        <a:pt x="98" y="654"/>
                      </a:lnTo>
                      <a:lnTo>
                        <a:pt x="96" y="662"/>
                      </a:lnTo>
                      <a:lnTo>
                        <a:pt x="94" y="672"/>
                      </a:lnTo>
                      <a:lnTo>
                        <a:pt x="90" y="680"/>
                      </a:lnTo>
                      <a:lnTo>
                        <a:pt x="76" y="700"/>
                      </a:lnTo>
                      <a:lnTo>
                        <a:pt x="58" y="722"/>
                      </a:lnTo>
                      <a:lnTo>
                        <a:pt x="58" y="722"/>
                      </a:lnTo>
                      <a:lnTo>
                        <a:pt x="52" y="730"/>
                      </a:lnTo>
                      <a:lnTo>
                        <a:pt x="46" y="738"/>
                      </a:lnTo>
                      <a:lnTo>
                        <a:pt x="44" y="746"/>
                      </a:lnTo>
                      <a:lnTo>
                        <a:pt x="44" y="754"/>
                      </a:lnTo>
                      <a:lnTo>
                        <a:pt x="44" y="754"/>
                      </a:lnTo>
                      <a:lnTo>
                        <a:pt x="48" y="760"/>
                      </a:lnTo>
                      <a:lnTo>
                        <a:pt x="56" y="764"/>
                      </a:lnTo>
                      <a:lnTo>
                        <a:pt x="66" y="768"/>
                      </a:lnTo>
                      <a:lnTo>
                        <a:pt x="76" y="770"/>
                      </a:lnTo>
                      <a:lnTo>
                        <a:pt x="76" y="770"/>
                      </a:lnTo>
                      <a:lnTo>
                        <a:pt x="88" y="770"/>
                      </a:lnTo>
                      <a:lnTo>
                        <a:pt x="88" y="770"/>
                      </a:lnTo>
                      <a:lnTo>
                        <a:pt x="114" y="768"/>
                      </a:lnTo>
                      <a:lnTo>
                        <a:pt x="143" y="766"/>
                      </a:lnTo>
                      <a:lnTo>
                        <a:pt x="143" y="766"/>
                      </a:lnTo>
                      <a:lnTo>
                        <a:pt x="155" y="811"/>
                      </a:lnTo>
                      <a:lnTo>
                        <a:pt x="155" y="811"/>
                      </a:lnTo>
                      <a:lnTo>
                        <a:pt x="161" y="799"/>
                      </a:lnTo>
                      <a:lnTo>
                        <a:pt x="161" y="799"/>
                      </a:lnTo>
                      <a:lnTo>
                        <a:pt x="183" y="803"/>
                      </a:lnTo>
                      <a:lnTo>
                        <a:pt x="207" y="805"/>
                      </a:lnTo>
                      <a:lnTo>
                        <a:pt x="219" y="807"/>
                      </a:lnTo>
                      <a:lnTo>
                        <a:pt x="227" y="811"/>
                      </a:lnTo>
                      <a:lnTo>
                        <a:pt x="235" y="815"/>
                      </a:lnTo>
                      <a:lnTo>
                        <a:pt x="239" y="819"/>
                      </a:lnTo>
                      <a:lnTo>
                        <a:pt x="239" y="819"/>
                      </a:lnTo>
                      <a:lnTo>
                        <a:pt x="245" y="831"/>
                      </a:lnTo>
                      <a:lnTo>
                        <a:pt x="251" y="841"/>
                      </a:lnTo>
                      <a:lnTo>
                        <a:pt x="267" y="857"/>
                      </a:lnTo>
                      <a:lnTo>
                        <a:pt x="285" y="871"/>
                      </a:lnTo>
                      <a:lnTo>
                        <a:pt x="304" y="883"/>
                      </a:lnTo>
                      <a:lnTo>
                        <a:pt x="344" y="903"/>
                      </a:lnTo>
                      <a:lnTo>
                        <a:pt x="364" y="915"/>
                      </a:lnTo>
                      <a:lnTo>
                        <a:pt x="382" y="927"/>
                      </a:lnTo>
                      <a:lnTo>
                        <a:pt x="382" y="927"/>
                      </a:lnTo>
                      <a:lnTo>
                        <a:pt x="390" y="931"/>
                      </a:lnTo>
                      <a:lnTo>
                        <a:pt x="400" y="931"/>
                      </a:lnTo>
                      <a:lnTo>
                        <a:pt x="400" y="931"/>
                      </a:lnTo>
                      <a:lnTo>
                        <a:pt x="410" y="931"/>
                      </a:lnTo>
                      <a:lnTo>
                        <a:pt x="414" y="929"/>
                      </a:lnTo>
                      <a:lnTo>
                        <a:pt x="418" y="927"/>
                      </a:lnTo>
                      <a:lnTo>
                        <a:pt x="418" y="927"/>
                      </a:lnTo>
                      <a:lnTo>
                        <a:pt x="428" y="915"/>
                      </a:lnTo>
                      <a:lnTo>
                        <a:pt x="440" y="909"/>
                      </a:lnTo>
                      <a:lnTo>
                        <a:pt x="450" y="903"/>
                      </a:lnTo>
                      <a:lnTo>
                        <a:pt x="459" y="903"/>
                      </a:lnTo>
                      <a:lnTo>
                        <a:pt x="459" y="903"/>
                      </a:lnTo>
                      <a:lnTo>
                        <a:pt x="473" y="905"/>
                      </a:lnTo>
                      <a:lnTo>
                        <a:pt x="487" y="909"/>
                      </a:lnTo>
                      <a:lnTo>
                        <a:pt x="515" y="923"/>
                      </a:lnTo>
                      <a:lnTo>
                        <a:pt x="515" y="923"/>
                      </a:lnTo>
                      <a:lnTo>
                        <a:pt x="543" y="937"/>
                      </a:lnTo>
                      <a:lnTo>
                        <a:pt x="573" y="950"/>
                      </a:lnTo>
                      <a:lnTo>
                        <a:pt x="573" y="950"/>
                      </a:lnTo>
                      <a:lnTo>
                        <a:pt x="601" y="968"/>
                      </a:lnTo>
                      <a:lnTo>
                        <a:pt x="613" y="978"/>
                      </a:lnTo>
                      <a:lnTo>
                        <a:pt x="619" y="982"/>
                      </a:lnTo>
                      <a:lnTo>
                        <a:pt x="622" y="988"/>
                      </a:lnTo>
                      <a:lnTo>
                        <a:pt x="622" y="988"/>
                      </a:lnTo>
                      <a:lnTo>
                        <a:pt x="628" y="1000"/>
                      </a:lnTo>
                      <a:lnTo>
                        <a:pt x="636" y="1010"/>
                      </a:lnTo>
                      <a:lnTo>
                        <a:pt x="646" y="1018"/>
                      </a:lnTo>
                      <a:lnTo>
                        <a:pt x="654" y="1024"/>
                      </a:lnTo>
                      <a:lnTo>
                        <a:pt x="664" y="1030"/>
                      </a:lnTo>
                      <a:lnTo>
                        <a:pt x="676" y="1034"/>
                      </a:lnTo>
                      <a:lnTo>
                        <a:pt x="688" y="1036"/>
                      </a:lnTo>
                      <a:lnTo>
                        <a:pt x="700" y="1036"/>
                      </a:lnTo>
                      <a:lnTo>
                        <a:pt x="700" y="1036"/>
                      </a:lnTo>
                      <a:lnTo>
                        <a:pt x="708" y="1036"/>
                      </a:lnTo>
                      <a:lnTo>
                        <a:pt x="708" y="1036"/>
                      </a:lnTo>
                      <a:lnTo>
                        <a:pt x="742" y="1034"/>
                      </a:lnTo>
                      <a:lnTo>
                        <a:pt x="742" y="1034"/>
                      </a:lnTo>
                      <a:lnTo>
                        <a:pt x="766" y="1036"/>
                      </a:lnTo>
                      <a:lnTo>
                        <a:pt x="778" y="1038"/>
                      </a:lnTo>
                      <a:lnTo>
                        <a:pt x="787" y="1042"/>
                      </a:lnTo>
                      <a:lnTo>
                        <a:pt x="787" y="1042"/>
                      </a:lnTo>
                      <a:lnTo>
                        <a:pt x="803" y="1050"/>
                      </a:lnTo>
                      <a:lnTo>
                        <a:pt x="817" y="1052"/>
                      </a:lnTo>
                      <a:lnTo>
                        <a:pt x="817" y="1052"/>
                      </a:lnTo>
                      <a:lnTo>
                        <a:pt x="825" y="1050"/>
                      </a:lnTo>
                      <a:lnTo>
                        <a:pt x="831" y="1048"/>
                      </a:lnTo>
                      <a:lnTo>
                        <a:pt x="837" y="1046"/>
                      </a:lnTo>
                      <a:lnTo>
                        <a:pt x="843" y="1040"/>
                      </a:lnTo>
                      <a:lnTo>
                        <a:pt x="853" y="1028"/>
                      </a:lnTo>
                      <a:lnTo>
                        <a:pt x="861" y="1014"/>
                      </a:lnTo>
                      <a:lnTo>
                        <a:pt x="861" y="1014"/>
                      </a:lnTo>
                      <a:lnTo>
                        <a:pt x="905" y="940"/>
                      </a:lnTo>
                      <a:lnTo>
                        <a:pt x="905" y="940"/>
                      </a:lnTo>
                      <a:lnTo>
                        <a:pt x="897" y="927"/>
                      </a:lnTo>
                      <a:lnTo>
                        <a:pt x="893" y="913"/>
                      </a:lnTo>
                      <a:lnTo>
                        <a:pt x="889" y="901"/>
                      </a:lnTo>
                      <a:lnTo>
                        <a:pt x="887" y="887"/>
                      </a:lnTo>
                      <a:lnTo>
                        <a:pt x="887" y="875"/>
                      </a:lnTo>
                      <a:lnTo>
                        <a:pt x="887" y="863"/>
                      </a:lnTo>
                      <a:lnTo>
                        <a:pt x="891" y="851"/>
                      </a:lnTo>
                      <a:lnTo>
                        <a:pt x="895" y="839"/>
                      </a:lnTo>
                      <a:lnTo>
                        <a:pt x="905" y="817"/>
                      </a:lnTo>
                      <a:lnTo>
                        <a:pt x="921" y="795"/>
                      </a:lnTo>
                      <a:lnTo>
                        <a:pt x="941" y="775"/>
                      </a:lnTo>
                      <a:lnTo>
                        <a:pt x="962" y="756"/>
                      </a:lnTo>
                      <a:lnTo>
                        <a:pt x="962" y="756"/>
                      </a:lnTo>
                      <a:lnTo>
                        <a:pt x="952" y="742"/>
                      </a:lnTo>
                      <a:lnTo>
                        <a:pt x="943" y="726"/>
                      </a:lnTo>
                      <a:lnTo>
                        <a:pt x="937" y="710"/>
                      </a:lnTo>
                      <a:lnTo>
                        <a:pt x="933" y="694"/>
                      </a:lnTo>
                      <a:lnTo>
                        <a:pt x="931" y="678"/>
                      </a:lnTo>
                      <a:lnTo>
                        <a:pt x="935" y="662"/>
                      </a:lnTo>
                      <a:lnTo>
                        <a:pt x="941" y="646"/>
                      </a:lnTo>
                      <a:lnTo>
                        <a:pt x="952" y="632"/>
                      </a:lnTo>
                      <a:lnTo>
                        <a:pt x="952" y="632"/>
                      </a:lnTo>
                      <a:lnTo>
                        <a:pt x="974" y="608"/>
                      </a:lnTo>
                      <a:lnTo>
                        <a:pt x="1000" y="589"/>
                      </a:lnTo>
                      <a:lnTo>
                        <a:pt x="1050" y="547"/>
                      </a:lnTo>
                      <a:lnTo>
                        <a:pt x="1050" y="547"/>
                      </a:lnTo>
                      <a:lnTo>
                        <a:pt x="1044" y="527"/>
                      </a:lnTo>
                      <a:lnTo>
                        <a:pt x="1042" y="509"/>
                      </a:lnTo>
                      <a:lnTo>
                        <a:pt x="1042" y="495"/>
                      </a:lnTo>
                      <a:lnTo>
                        <a:pt x="1044" y="481"/>
                      </a:lnTo>
                      <a:lnTo>
                        <a:pt x="1050" y="469"/>
                      </a:lnTo>
                      <a:lnTo>
                        <a:pt x="1060" y="457"/>
                      </a:lnTo>
                      <a:lnTo>
                        <a:pt x="1072" y="443"/>
                      </a:lnTo>
                      <a:lnTo>
                        <a:pt x="1090" y="432"/>
                      </a:lnTo>
                      <a:lnTo>
                        <a:pt x="1090" y="432"/>
                      </a:lnTo>
                      <a:lnTo>
                        <a:pt x="1074" y="414"/>
                      </a:lnTo>
                      <a:lnTo>
                        <a:pt x="1068" y="406"/>
                      </a:lnTo>
                      <a:lnTo>
                        <a:pt x="1066" y="402"/>
                      </a:lnTo>
                      <a:lnTo>
                        <a:pt x="1066" y="398"/>
                      </a:lnTo>
                      <a:lnTo>
                        <a:pt x="1066" y="398"/>
                      </a:lnTo>
                      <a:lnTo>
                        <a:pt x="1064" y="376"/>
                      </a:lnTo>
                      <a:lnTo>
                        <a:pt x="1062" y="366"/>
                      </a:lnTo>
                      <a:lnTo>
                        <a:pt x="1060" y="358"/>
                      </a:lnTo>
                      <a:lnTo>
                        <a:pt x="1052" y="344"/>
                      </a:lnTo>
                      <a:lnTo>
                        <a:pt x="1040" y="334"/>
                      </a:lnTo>
                      <a:lnTo>
                        <a:pt x="1026" y="324"/>
                      </a:lnTo>
                      <a:lnTo>
                        <a:pt x="1012" y="316"/>
                      </a:lnTo>
                      <a:lnTo>
                        <a:pt x="980" y="300"/>
                      </a:lnTo>
                      <a:lnTo>
                        <a:pt x="980" y="300"/>
                      </a:lnTo>
                      <a:lnTo>
                        <a:pt x="945" y="282"/>
                      </a:lnTo>
                      <a:lnTo>
                        <a:pt x="909" y="263"/>
                      </a:lnTo>
                      <a:lnTo>
                        <a:pt x="909" y="263"/>
                      </a:lnTo>
                      <a:lnTo>
                        <a:pt x="895" y="255"/>
                      </a:lnTo>
                      <a:lnTo>
                        <a:pt x="885" y="247"/>
                      </a:lnTo>
                      <a:lnTo>
                        <a:pt x="873" y="237"/>
                      </a:lnTo>
                      <a:lnTo>
                        <a:pt x="865" y="227"/>
                      </a:lnTo>
                      <a:lnTo>
                        <a:pt x="857" y="215"/>
                      </a:lnTo>
                      <a:lnTo>
                        <a:pt x="853" y="203"/>
                      </a:lnTo>
                      <a:lnTo>
                        <a:pt x="849" y="187"/>
                      </a:lnTo>
                      <a:lnTo>
                        <a:pt x="849" y="171"/>
                      </a:lnTo>
                      <a:lnTo>
                        <a:pt x="849" y="171"/>
                      </a:lnTo>
                      <a:lnTo>
                        <a:pt x="849" y="161"/>
                      </a:lnTo>
                      <a:lnTo>
                        <a:pt x="847" y="155"/>
                      </a:lnTo>
                      <a:lnTo>
                        <a:pt x="843" y="149"/>
                      </a:lnTo>
                      <a:lnTo>
                        <a:pt x="837" y="145"/>
                      </a:lnTo>
                      <a:lnTo>
                        <a:pt x="831" y="141"/>
                      </a:lnTo>
                      <a:lnTo>
                        <a:pt x="825" y="139"/>
                      </a:lnTo>
                      <a:lnTo>
                        <a:pt x="809" y="137"/>
                      </a:lnTo>
                      <a:lnTo>
                        <a:pt x="809" y="137"/>
                      </a:lnTo>
                      <a:lnTo>
                        <a:pt x="762" y="133"/>
                      </a:lnTo>
                      <a:lnTo>
                        <a:pt x="738" y="129"/>
                      </a:lnTo>
                      <a:lnTo>
                        <a:pt x="714" y="123"/>
                      </a:lnTo>
                      <a:lnTo>
                        <a:pt x="692" y="117"/>
                      </a:lnTo>
                      <a:lnTo>
                        <a:pt x="672" y="106"/>
                      </a:lnTo>
                      <a:lnTo>
                        <a:pt x="650" y="94"/>
                      </a:lnTo>
                      <a:lnTo>
                        <a:pt x="632" y="76"/>
                      </a:lnTo>
                      <a:lnTo>
                        <a:pt x="632" y="76"/>
                      </a:lnTo>
                      <a:lnTo>
                        <a:pt x="624" y="70"/>
                      </a:lnTo>
                      <a:lnTo>
                        <a:pt x="615" y="64"/>
                      </a:lnTo>
                      <a:lnTo>
                        <a:pt x="593" y="58"/>
                      </a:lnTo>
                      <a:lnTo>
                        <a:pt x="593" y="58"/>
                      </a:lnTo>
                      <a:lnTo>
                        <a:pt x="543" y="50"/>
                      </a:lnTo>
                      <a:lnTo>
                        <a:pt x="493" y="42"/>
                      </a:lnTo>
                      <a:lnTo>
                        <a:pt x="469" y="36"/>
                      </a:lnTo>
                      <a:lnTo>
                        <a:pt x="446" y="28"/>
                      </a:lnTo>
                      <a:lnTo>
                        <a:pt x="422" y="18"/>
                      </a:lnTo>
                      <a:lnTo>
                        <a:pt x="398" y="2"/>
                      </a:lnTo>
                      <a:lnTo>
                        <a:pt x="398" y="2"/>
                      </a:lnTo>
                      <a:lnTo>
                        <a:pt x="392" y="0"/>
                      </a:lnTo>
                      <a:lnTo>
                        <a:pt x="382" y="0"/>
                      </a:lnTo>
                      <a:lnTo>
                        <a:pt x="382" y="0"/>
                      </a:lnTo>
                      <a:lnTo>
                        <a:pt x="366" y="2"/>
                      </a:lnTo>
                      <a:lnTo>
                        <a:pt x="344" y="6"/>
                      </a:lnTo>
                      <a:lnTo>
                        <a:pt x="320" y="14"/>
                      </a:lnTo>
                      <a:lnTo>
                        <a:pt x="298" y="22"/>
                      </a:lnTo>
                      <a:lnTo>
                        <a:pt x="277" y="32"/>
                      </a:lnTo>
                      <a:lnTo>
                        <a:pt x="259" y="44"/>
                      </a:lnTo>
                      <a:lnTo>
                        <a:pt x="245" y="54"/>
                      </a:lnTo>
                      <a:lnTo>
                        <a:pt x="235" y="64"/>
                      </a:lnTo>
                      <a:lnTo>
                        <a:pt x="235" y="64"/>
                      </a:lnTo>
                      <a:lnTo>
                        <a:pt x="225" y="82"/>
                      </a:lnTo>
                      <a:lnTo>
                        <a:pt x="217" y="90"/>
                      </a:lnTo>
                      <a:lnTo>
                        <a:pt x="211" y="96"/>
                      </a:lnTo>
                      <a:lnTo>
                        <a:pt x="203" y="102"/>
                      </a:lnTo>
                      <a:lnTo>
                        <a:pt x="195" y="106"/>
                      </a:lnTo>
                      <a:lnTo>
                        <a:pt x="185" y="108"/>
                      </a:lnTo>
                      <a:lnTo>
                        <a:pt x="177" y="109"/>
                      </a:lnTo>
                      <a:lnTo>
                        <a:pt x="177" y="109"/>
                      </a:lnTo>
                      <a:lnTo>
                        <a:pt x="163" y="108"/>
                      </a:lnTo>
                      <a:lnTo>
                        <a:pt x="147" y="102"/>
                      </a:lnTo>
                      <a:lnTo>
                        <a:pt x="147" y="102"/>
                      </a:lnTo>
                      <a:lnTo>
                        <a:pt x="133" y="98"/>
                      </a:lnTo>
                      <a:lnTo>
                        <a:pt x="121" y="98"/>
                      </a:lnTo>
                      <a:lnTo>
                        <a:pt x="121" y="98"/>
                      </a:lnTo>
                      <a:lnTo>
                        <a:pt x="114" y="98"/>
                      </a:lnTo>
                      <a:lnTo>
                        <a:pt x="106" y="100"/>
                      </a:lnTo>
                      <a:lnTo>
                        <a:pt x="100" y="102"/>
                      </a:lnTo>
                      <a:lnTo>
                        <a:pt x="94" y="106"/>
                      </a:lnTo>
                      <a:lnTo>
                        <a:pt x="82" y="117"/>
                      </a:lnTo>
                      <a:lnTo>
                        <a:pt x="74" y="133"/>
                      </a:lnTo>
                      <a:lnTo>
                        <a:pt x="7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grpSp>
        </p:grpSp>
        <p:sp>
          <p:nvSpPr>
            <p:cNvPr id="178" name="Owal 177">
              <a:extLst>
                <a:ext uri="{FF2B5EF4-FFF2-40B4-BE49-F238E27FC236}">
                  <a16:creationId xmlns:a16="http://schemas.microsoft.com/office/drawing/2014/main" id="{0478327D-E0DB-4CA2-83C6-7ECABCD3F0A2}"/>
                </a:ext>
              </a:extLst>
            </p:cNvPr>
            <p:cNvSpPr/>
            <p:nvPr/>
          </p:nvSpPr>
          <p:spPr>
            <a:xfrm>
              <a:off x="2701324" y="2318559"/>
              <a:ext cx="278782" cy="2249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0" name="Owal 179">
              <a:extLst>
                <a:ext uri="{FF2B5EF4-FFF2-40B4-BE49-F238E27FC236}">
                  <a16:creationId xmlns:a16="http://schemas.microsoft.com/office/drawing/2014/main" id="{AFCA73FF-D6C1-42ED-9CB7-BC04097424CE}"/>
                </a:ext>
              </a:extLst>
            </p:cNvPr>
            <p:cNvSpPr/>
            <p:nvPr/>
          </p:nvSpPr>
          <p:spPr>
            <a:xfrm>
              <a:off x="2792679" y="223094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87" name="Owal 186">
              <a:extLst>
                <a:ext uri="{FF2B5EF4-FFF2-40B4-BE49-F238E27FC236}">
                  <a16:creationId xmlns:a16="http://schemas.microsoft.com/office/drawing/2014/main" id="{10D8626C-3A74-4BDD-820E-0228630900BE}"/>
                </a:ext>
              </a:extLst>
            </p:cNvPr>
            <p:cNvSpPr/>
            <p:nvPr/>
          </p:nvSpPr>
          <p:spPr>
            <a:xfrm>
              <a:off x="2875945" y="212538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0" name="Owal 189">
              <a:extLst>
                <a:ext uri="{FF2B5EF4-FFF2-40B4-BE49-F238E27FC236}">
                  <a16:creationId xmlns:a16="http://schemas.microsoft.com/office/drawing/2014/main" id="{C97B700B-6871-4FAE-809B-DC31A1CD4D67}"/>
                </a:ext>
              </a:extLst>
            </p:cNvPr>
            <p:cNvSpPr/>
            <p:nvPr/>
          </p:nvSpPr>
          <p:spPr>
            <a:xfrm>
              <a:off x="2866009" y="2073034"/>
              <a:ext cx="278296"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2" name="Owal 191">
              <a:extLst>
                <a:ext uri="{FF2B5EF4-FFF2-40B4-BE49-F238E27FC236}">
                  <a16:creationId xmlns:a16="http://schemas.microsoft.com/office/drawing/2014/main" id="{54EDB629-8393-4AA1-9291-BF659415AECD}"/>
                </a:ext>
              </a:extLst>
            </p:cNvPr>
            <p:cNvSpPr/>
            <p:nvPr/>
          </p:nvSpPr>
          <p:spPr>
            <a:xfrm>
              <a:off x="2805199" y="190452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5" name="Owal 214">
              <a:extLst>
                <a:ext uri="{FF2B5EF4-FFF2-40B4-BE49-F238E27FC236}">
                  <a16:creationId xmlns:a16="http://schemas.microsoft.com/office/drawing/2014/main" id="{B88EC3D5-9A40-4F60-8267-BB0E7FBB9755}"/>
                </a:ext>
              </a:extLst>
            </p:cNvPr>
            <p:cNvSpPr/>
            <p:nvPr/>
          </p:nvSpPr>
          <p:spPr>
            <a:xfrm>
              <a:off x="2786807" y="1970392"/>
              <a:ext cx="168341" cy="20655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6" name="Owal 215">
              <a:extLst>
                <a:ext uri="{FF2B5EF4-FFF2-40B4-BE49-F238E27FC236}">
                  <a16:creationId xmlns:a16="http://schemas.microsoft.com/office/drawing/2014/main" id="{7F48FFAD-991F-4D3D-A99E-CA5B9B6F9631}"/>
                </a:ext>
              </a:extLst>
            </p:cNvPr>
            <p:cNvSpPr/>
            <p:nvPr/>
          </p:nvSpPr>
          <p:spPr>
            <a:xfrm>
              <a:off x="2587860" y="230231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7" name="Owal 216">
              <a:extLst>
                <a:ext uri="{FF2B5EF4-FFF2-40B4-BE49-F238E27FC236}">
                  <a16:creationId xmlns:a16="http://schemas.microsoft.com/office/drawing/2014/main" id="{27D89C31-C0FD-4F51-BA7F-9D73BF5BBBB5}"/>
                </a:ext>
              </a:extLst>
            </p:cNvPr>
            <p:cNvSpPr/>
            <p:nvPr/>
          </p:nvSpPr>
          <p:spPr>
            <a:xfrm>
              <a:off x="2465987" y="225228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8" name="Owal 217">
              <a:extLst>
                <a:ext uri="{FF2B5EF4-FFF2-40B4-BE49-F238E27FC236}">
                  <a16:creationId xmlns:a16="http://schemas.microsoft.com/office/drawing/2014/main" id="{F9C8C09D-EAD2-440D-8F67-5028EADD860B}"/>
                </a:ext>
              </a:extLst>
            </p:cNvPr>
            <p:cNvSpPr/>
            <p:nvPr/>
          </p:nvSpPr>
          <p:spPr>
            <a:xfrm>
              <a:off x="2343109" y="221577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9" name="Owal 218">
              <a:extLst>
                <a:ext uri="{FF2B5EF4-FFF2-40B4-BE49-F238E27FC236}">
                  <a16:creationId xmlns:a16="http://schemas.microsoft.com/office/drawing/2014/main" id="{A4F37C59-D0FE-47F7-B095-38226A49D9D8}"/>
                </a:ext>
              </a:extLst>
            </p:cNvPr>
            <p:cNvSpPr/>
            <p:nvPr/>
          </p:nvSpPr>
          <p:spPr>
            <a:xfrm>
              <a:off x="2234150" y="223931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0" name="Owal 219">
              <a:extLst>
                <a:ext uri="{FF2B5EF4-FFF2-40B4-BE49-F238E27FC236}">
                  <a16:creationId xmlns:a16="http://schemas.microsoft.com/office/drawing/2014/main" id="{12016C7B-3923-431F-8C1E-29D35678E912}"/>
                </a:ext>
              </a:extLst>
            </p:cNvPr>
            <p:cNvSpPr/>
            <p:nvPr/>
          </p:nvSpPr>
          <p:spPr>
            <a:xfrm>
              <a:off x="2199590" y="228714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1" name="Owal 220">
              <a:extLst>
                <a:ext uri="{FF2B5EF4-FFF2-40B4-BE49-F238E27FC236}">
                  <a16:creationId xmlns:a16="http://schemas.microsoft.com/office/drawing/2014/main" id="{A3C579A3-4CAD-46DF-A03B-AE98970A2611}"/>
                </a:ext>
              </a:extLst>
            </p:cNvPr>
            <p:cNvSpPr/>
            <p:nvPr/>
          </p:nvSpPr>
          <p:spPr>
            <a:xfrm>
              <a:off x="2779986" y="2412113"/>
              <a:ext cx="266308" cy="25895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2" name="Owal 221">
              <a:extLst>
                <a:ext uri="{FF2B5EF4-FFF2-40B4-BE49-F238E27FC236}">
                  <a16:creationId xmlns:a16="http://schemas.microsoft.com/office/drawing/2014/main" id="{D1E48F1C-D4C7-4BF7-BF20-964CE1CFBF21}"/>
                </a:ext>
              </a:extLst>
            </p:cNvPr>
            <p:cNvSpPr/>
            <p:nvPr/>
          </p:nvSpPr>
          <p:spPr>
            <a:xfrm>
              <a:off x="2887941" y="2505666"/>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3" name="Owal 222">
              <a:extLst>
                <a:ext uri="{FF2B5EF4-FFF2-40B4-BE49-F238E27FC236}">
                  <a16:creationId xmlns:a16="http://schemas.microsoft.com/office/drawing/2014/main" id="{AA002872-E60E-470E-A651-688C56B097E1}"/>
                </a:ext>
              </a:extLst>
            </p:cNvPr>
            <p:cNvSpPr/>
            <p:nvPr/>
          </p:nvSpPr>
          <p:spPr>
            <a:xfrm>
              <a:off x="2921871" y="2548418"/>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4" name="Owal 223">
              <a:extLst>
                <a:ext uri="{FF2B5EF4-FFF2-40B4-BE49-F238E27FC236}">
                  <a16:creationId xmlns:a16="http://schemas.microsoft.com/office/drawing/2014/main" id="{85073BF8-4438-4E81-BC78-0C692AB17AB8}"/>
                </a:ext>
              </a:extLst>
            </p:cNvPr>
            <p:cNvSpPr/>
            <p:nvPr/>
          </p:nvSpPr>
          <p:spPr>
            <a:xfrm>
              <a:off x="2935247" y="2563590"/>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5" name="Owal 224">
              <a:extLst>
                <a:ext uri="{FF2B5EF4-FFF2-40B4-BE49-F238E27FC236}">
                  <a16:creationId xmlns:a16="http://schemas.microsoft.com/office/drawing/2014/main" id="{A8D66519-407E-4CDA-A919-0AF83B1751F5}"/>
                </a:ext>
              </a:extLst>
            </p:cNvPr>
            <p:cNvSpPr/>
            <p:nvPr/>
          </p:nvSpPr>
          <p:spPr>
            <a:xfrm>
              <a:off x="2144067" y="229396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1" name="Grupa 100">
            <a:extLst>
              <a:ext uri="{FF2B5EF4-FFF2-40B4-BE49-F238E27FC236}">
                <a16:creationId xmlns:a16="http://schemas.microsoft.com/office/drawing/2014/main" id="{9AFAA3C1-6873-4E83-B8B9-1726B5920E8C}"/>
              </a:ext>
            </a:extLst>
          </p:cNvPr>
          <p:cNvGrpSpPr/>
          <p:nvPr/>
        </p:nvGrpSpPr>
        <p:grpSpPr>
          <a:xfrm>
            <a:off x="5445342" y="2227653"/>
            <a:ext cx="2140222" cy="1796455"/>
            <a:chOff x="2359242" y="2512087"/>
            <a:chExt cx="2140222" cy="1796455"/>
          </a:xfrm>
          <a:solidFill>
            <a:srgbClr val="B0D696"/>
          </a:solidFill>
        </p:grpSpPr>
        <p:sp>
          <p:nvSpPr>
            <p:cNvPr id="149" name="Freeform 5">
              <a:extLst>
                <a:ext uri="{FF2B5EF4-FFF2-40B4-BE49-F238E27FC236}">
                  <a16:creationId xmlns:a16="http://schemas.microsoft.com/office/drawing/2014/main" id="{B927DCFC-DC71-4075-AB71-912DC7E76215}"/>
                </a:ext>
              </a:extLst>
            </p:cNvPr>
            <p:cNvSpPr>
              <a:spLocks/>
            </p:cNvSpPr>
            <p:nvPr/>
          </p:nvSpPr>
          <p:spPr bwMode="auto">
            <a:xfrm>
              <a:off x="2881360" y="2512087"/>
              <a:ext cx="1618104" cy="1649523"/>
            </a:xfrm>
            <a:custGeom>
              <a:avLst/>
              <a:gdLst>
                <a:gd name="T0" fmla="*/ 1622 w 1751"/>
                <a:gd name="T1" fmla="*/ 809 h 1785"/>
                <a:gd name="T2" fmla="*/ 1459 w 1751"/>
                <a:gd name="T3" fmla="*/ 719 h 1785"/>
                <a:gd name="T4" fmla="*/ 1429 w 1751"/>
                <a:gd name="T5" fmla="*/ 640 h 1785"/>
                <a:gd name="T6" fmla="*/ 1447 w 1751"/>
                <a:gd name="T7" fmla="*/ 552 h 1785"/>
                <a:gd name="T8" fmla="*/ 1381 w 1751"/>
                <a:gd name="T9" fmla="*/ 503 h 1785"/>
                <a:gd name="T10" fmla="*/ 1322 w 1751"/>
                <a:gd name="T11" fmla="*/ 463 h 1785"/>
                <a:gd name="T12" fmla="*/ 1185 w 1751"/>
                <a:gd name="T13" fmla="*/ 395 h 1785"/>
                <a:gd name="T14" fmla="*/ 1099 w 1751"/>
                <a:gd name="T15" fmla="*/ 262 h 1785"/>
                <a:gd name="T16" fmla="*/ 1049 w 1751"/>
                <a:gd name="T17" fmla="*/ 207 h 1785"/>
                <a:gd name="T18" fmla="*/ 1016 w 1751"/>
                <a:gd name="T19" fmla="*/ 42 h 1785"/>
                <a:gd name="T20" fmla="*/ 831 w 1751"/>
                <a:gd name="T21" fmla="*/ 59 h 1785"/>
                <a:gd name="T22" fmla="*/ 666 w 1751"/>
                <a:gd name="T23" fmla="*/ 113 h 1785"/>
                <a:gd name="T24" fmla="*/ 618 w 1751"/>
                <a:gd name="T25" fmla="*/ 157 h 1785"/>
                <a:gd name="T26" fmla="*/ 560 w 1751"/>
                <a:gd name="T27" fmla="*/ 163 h 1785"/>
                <a:gd name="T28" fmla="*/ 513 w 1751"/>
                <a:gd name="T29" fmla="*/ 183 h 1785"/>
                <a:gd name="T30" fmla="*/ 463 w 1751"/>
                <a:gd name="T31" fmla="*/ 246 h 1785"/>
                <a:gd name="T32" fmla="*/ 298 w 1751"/>
                <a:gd name="T33" fmla="*/ 242 h 1785"/>
                <a:gd name="T34" fmla="*/ 213 w 1751"/>
                <a:gd name="T35" fmla="*/ 236 h 1785"/>
                <a:gd name="T36" fmla="*/ 181 w 1751"/>
                <a:gd name="T37" fmla="*/ 278 h 1785"/>
                <a:gd name="T38" fmla="*/ 185 w 1751"/>
                <a:gd name="T39" fmla="*/ 342 h 1785"/>
                <a:gd name="T40" fmla="*/ 81 w 1751"/>
                <a:gd name="T41" fmla="*/ 433 h 1785"/>
                <a:gd name="T42" fmla="*/ 83 w 1751"/>
                <a:gd name="T43" fmla="*/ 489 h 1785"/>
                <a:gd name="T44" fmla="*/ 101 w 1751"/>
                <a:gd name="T45" fmla="*/ 543 h 1785"/>
                <a:gd name="T46" fmla="*/ 34 w 1751"/>
                <a:gd name="T47" fmla="*/ 620 h 1785"/>
                <a:gd name="T48" fmla="*/ 44 w 1751"/>
                <a:gd name="T49" fmla="*/ 702 h 1785"/>
                <a:gd name="T50" fmla="*/ 0 w 1751"/>
                <a:gd name="T51" fmla="*/ 801 h 1785"/>
                <a:gd name="T52" fmla="*/ 40 w 1751"/>
                <a:gd name="T53" fmla="*/ 827 h 1785"/>
                <a:gd name="T54" fmla="*/ 141 w 1751"/>
                <a:gd name="T55" fmla="*/ 853 h 1785"/>
                <a:gd name="T56" fmla="*/ 280 w 1751"/>
                <a:gd name="T57" fmla="*/ 843 h 1785"/>
                <a:gd name="T58" fmla="*/ 362 w 1751"/>
                <a:gd name="T59" fmla="*/ 896 h 1785"/>
                <a:gd name="T60" fmla="*/ 421 w 1751"/>
                <a:gd name="T61" fmla="*/ 972 h 1785"/>
                <a:gd name="T62" fmla="*/ 461 w 1751"/>
                <a:gd name="T63" fmla="*/ 1091 h 1785"/>
                <a:gd name="T64" fmla="*/ 483 w 1751"/>
                <a:gd name="T65" fmla="*/ 1111 h 1785"/>
                <a:gd name="T66" fmla="*/ 586 w 1751"/>
                <a:gd name="T67" fmla="*/ 1115 h 1785"/>
                <a:gd name="T68" fmla="*/ 630 w 1751"/>
                <a:gd name="T69" fmla="*/ 1133 h 1785"/>
                <a:gd name="T70" fmla="*/ 670 w 1751"/>
                <a:gd name="T71" fmla="*/ 1195 h 1785"/>
                <a:gd name="T72" fmla="*/ 684 w 1751"/>
                <a:gd name="T73" fmla="*/ 1286 h 1785"/>
                <a:gd name="T74" fmla="*/ 636 w 1751"/>
                <a:gd name="T75" fmla="*/ 1342 h 1785"/>
                <a:gd name="T76" fmla="*/ 574 w 1751"/>
                <a:gd name="T77" fmla="*/ 1374 h 1785"/>
                <a:gd name="T78" fmla="*/ 618 w 1751"/>
                <a:gd name="T79" fmla="*/ 1471 h 1785"/>
                <a:gd name="T80" fmla="*/ 594 w 1751"/>
                <a:gd name="T81" fmla="*/ 1537 h 1785"/>
                <a:gd name="T82" fmla="*/ 620 w 1751"/>
                <a:gd name="T83" fmla="*/ 1598 h 1785"/>
                <a:gd name="T84" fmla="*/ 753 w 1751"/>
                <a:gd name="T85" fmla="*/ 1692 h 1785"/>
                <a:gd name="T86" fmla="*/ 825 w 1751"/>
                <a:gd name="T87" fmla="*/ 1692 h 1785"/>
                <a:gd name="T88" fmla="*/ 914 w 1751"/>
                <a:gd name="T89" fmla="*/ 1733 h 1785"/>
                <a:gd name="T90" fmla="*/ 1034 w 1751"/>
                <a:gd name="T91" fmla="*/ 1781 h 1785"/>
                <a:gd name="T92" fmla="*/ 1125 w 1751"/>
                <a:gd name="T93" fmla="*/ 1751 h 1785"/>
                <a:gd name="T94" fmla="*/ 1167 w 1751"/>
                <a:gd name="T95" fmla="*/ 1684 h 1785"/>
                <a:gd name="T96" fmla="*/ 1177 w 1751"/>
                <a:gd name="T97" fmla="*/ 1562 h 1785"/>
                <a:gd name="T98" fmla="*/ 1105 w 1751"/>
                <a:gd name="T99" fmla="*/ 1405 h 1785"/>
                <a:gd name="T100" fmla="*/ 1089 w 1751"/>
                <a:gd name="T101" fmla="*/ 1368 h 1785"/>
                <a:gd name="T102" fmla="*/ 1105 w 1751"/>
                <a:gd name="T103" fmla="*/ 1332 h 1785"/>
                <a:gd name="T104" fmla="*/ 1167 w 1751"/>
                <a:gd name="T105" fmla="*/ 1302 h 1785"/>
                <a:gd name="T106" fmla="*/ 1189 w 1751"/>
                <a:gd name="T107" fmla="*/ 1214 h 1785"/>
                <a:gd name="T108" fmla="*/ 1209 w 1751"/>
                <a:gd name="T109" fmla="*/ 1103 h 1785"/>
                <a:gd name="T110" fmla="*/ 1205 w 1751"/>
                <a:gd name="T111" fmla="*/ 1053 h 1785"/>
                <a:gd name="T112" fmla="*/ 1387 w 1751"/>
                <a:gd name="T113" fmla="*/ 1006 h 1785"/>
                <a:gd name="T114" fmla="*/ 1519 w 1751"/>
                <a:gd name="T115" fmla="*/ 978 h 1785"/>
                <a:gd name="T116" fmla="*/ 1550 w 1751"/>
                <a:gd name="T117" fmla="*/ 942 h 1785"/>
                <a:gd name="T118" fmla="*/ 1594 w 1751"/>
                <a:gd name="T119" fmla="*/ 942 h 1785"/>
                <a:gd name="T120" fmla="*/ 1656 w 1751"/>
                <a:gd name="T121" fmla="*/ 948 h 1785"/>
                <a:gd name="T122" fmla="*/ 1741 w 1751"/>
                <a:gd name="T123" fmla="*/ 841 h 1785"/>
                <a:gd name="T124" fmla="*/ 1698 w 1751"/>
                <a:gd name="T125" fmla="*/ 817 h 1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1" h="1785">
                  <a:moveTo>
                    <a:pt x="1698" y="817"/>
                  </a:moveTo>
                  <a:lnTo>
                    <a:pt x="1698" y="817"/>
                  </a:lnTo>
                  <a:lnTo>
                    <a:pt x="1698" y="817"/>
                  </a:lnTo>
                  <a:lnTo>
                    <a:pt x="1690" y="817"/>
                  </a:lnTo>
                  <a:lnTo>
                    <a:pt x="1690" y="817"/>
                  </a:lnTo>
                  <a:lnTo>
                    <a:pt x="1654" y="815"/>
                  </a:lnTo>
                  <a:lnTo>
                    <a:pt x="1622" y="809"/>
                  </a:lnTo>
                  <a:lnTo>
                    <a:pt x="1590" y="799"/>
                  </a:lnTo>
                  <a:lnTo>
                    <a:pt x="1562" y="787"/>
                  </a:lnTo>
                  <a:lnTo>
                    <a:pt x="1535" y="773"/>
                  </a:lnTo>
                  <a:lnTo>
                    <a:pt x="1509" y="755"/>
                  </a:lnTo>
                  <a:lnTo>
                    <a:pt x="1483" y="737"/>
                  </a:lnTo>
                  <a:lnTo>
                    <a:pt x="1459" y="719"/>
                  </a:lnTo>
                  <a:lnTo>
                    <a:pt x="1459" y="719"/>
                  </a:lnTo>
                  <a:lnTo>
                    <a:pt x="1449" y="708"/>
                  </a:lnTo>
                  <a:lnTo>
                    <a:pt x="1439" y="698"/>
                  </a:lnTo>
                  <a:lnTo>
                    <a:pt x="1433" y="686"/>
                  </a:lnTo>
                  <a:lnTo>
                    <a:pt x="1429" y="676"/>
                  </a:lnTo>
                  <a:lnTo>
                    <a:pt x="1427" y="666"/>
                  </a:lnTo>
                  <a:lnTo>
                    <a:pt x="1427" y="656"/>
                  </a:lnTo>
                  <a:lnTo>
                    <a:pt x="1429" y="640"/>
                  </a:lnTo>
                  <a:lnTo>
                    <a:pt x="1429" y="640"/>
                  </a:lnTo>
                  <a:lnTo>
                    <a:pt x="1433" y="626"/>
                  </a:lnTo>
                  <a:lnTo>
                    <a:pt x="1439" y="614"/>
                  </a:lnTo>
                  <a:lnTo>
                    <a:pt x="1451" y="592"/>
                  </a:lnTo>
                  <a:lnTo>
                    <a:pt x="1451" y="592"/>
                  </a:lnTo>
                  <a:lnTo>
                    <a:pt x="1447" y="552"/>
                  </a:lnTo>
                  <a:lnTo>
                    <a:pt x="1447" y="552"/>
                  </a:lnTo>
                  <a:lnTo>
                    <a:pt x="1429" y="519"/>
                  </a:lnTo>
                  <a:lnTo>
                    <a:pt x="1429" y="519"/>
                  </a:lnTo>
                  <a:lnTo>
                    <a:pt x="1423" y="509"/>
                  </a:lnTo>
                  <a:lnTo>
                    <a:pt x="1423" y="509"/>
                  </a:lnTo>
                  <a:lnTo>
                    <a:pt x="1403" y="507"/>
                  </a:lnTo>
                  <a:lnTo>
                    <a:pt x="1393" y="505"/>
                  </a:lnTo>
                  <a:lnTo>
                    <a:pt x="1381" y="503"/>
                  </a:lnTo>
                  <a:lnTo>
                    <a:pt x="1370" y="497"/>
                  </a:lnTo>
                  <a:lnTo>
                    <a:pt x="1358" y="491"/>
                  </a:lnTo>
                  <a:lnTo>
                    <a:pt x="1348" y="483"/>
                  </a:lnTo>
                  <a:lnTo>
                    <a:pt x="1338" y="471"/>
                  </a:lnTo>
                  <a:lnTo>
                    <a:pt x="1338" y="471"/>
                  </a:lnTo>
                  <a:lnTo>
                    <a:pt x="1322" y="463"/>
                  </a:lnTo>
                  <a:lnTo>
                    <a:pt x="1322" y="463"/>
                  </a:lnTo>
                  <a:lnTo>
                    <a:pt x="1302" y="461"/>
                  </a:lnTo>
                  <a:lnTo>
                    <a:pt x="1302" y="461"/>
                  </a:lnTo>
                  <a:lnTo>
                    <a:pt x="1274" y="455"/>
                  </a:lnTo>
                  <a:lnTo>
                    <a:pt x="1250" y="445"/>
                  </a:lnTo>
                  <a:lnTo>
                    <a:pt x="1226" y="431"/>
                  </a:lnTo>
                  <a:lnTo>
                    <a:pt x="1205" y="415"/>
                  </a:lnTo>
                  <a:lnTo>
                    <a:pt x="1185" y="395"/>
                  </a:lnTo>
                  <a:lnTo>
                    <a:pt x="1167" y="372"/>
                  </a:lnTo>
                  <a:lnTo>
                    <a:pt x="1151" y="346"/>
                  </a:lnTo>
                  <a:lnTo>
                    <a:pt x="1139" y="316"/>
                  </a:lnTo>
                  <a:lnTo>
                    <a:pt x="1139" y="316"/>
                  </a:lnTo>
                  <a:lnTo>
                    <a:pt x="1133" y="304"/>
                  </a:lnTo>
                  <a:lnTo>
                    <a:pt x="1123" y="290"/>
                  </a:lnTo>
                  <a:lnTo>
                    <a:pt x="1099" y="262"/>
                  </a:lnTo>
                  <a:lnTo>
                    <a:pt x="1099" y="262"/>
                  </a:lnTo>
                  <a:lnTo>
                    <a:pt x="1083" y="246"/>
                  </a:lnTo>
                  <a:lnTo>
                    <a:pt x="1069" y="228"/>
                  </a:lnTo>
                  <a:lnTo>
                    <a:pt x="1069" y="228"/>
                  </a:lnTo>
                  <a:lnTo>
                    <a:pt x="1059" y="218"/>
                  </a:lnTo>
                  <a:lnTo>
                    <a:pt x="1059" y="218"/>
                  </a:lnTo>
                  <a:lnTo>
                    <a:pt x="1049" y="207"/>
                  </a:lnTo>
                  <a:lnTo>
                    <a:pt x="1040" y="195"/>
                  </a:lnTo>
                  <a:lnTo>
                    <a:pt x="1032" y="179"/>
                  </a:lnTo>
                  <a:lnTo>
                    <a:pt x="1028" y="161"/>
                  </a:lnTo>
                  <a:lnTo>
                    <a:pt x="1028" y="161"/>
                  </a:lnTo>
                  <a:lnTo>
                    <a:pt x="1022" y="123"/>
                  </a:lnTo>
                  <a:lnTo>
                    <a:pt x="1018" y="83"/>
                  </a:lnTo>
                  <a:lnTo>
                    <a:pt x="1016" y="42"/>
                  </a:lnTo>
                  <a:lnTo>
                    <a:pt x="1016" y="0"/>
                  </a:lnTo>
                  <a:lnTo>
                    <a:pt x="1016" y="0"/>
                  </a:lnTo>
                  <a:lnTo>
                    <a:pt x="942" y="20"/>
                  </a:lnTo>
                  <a:lnTo>
                    <a:pt x="942" y="20"/>
                  </a:lnTo>
                  <a:lnTo>
                    <a:pt x="886" y="40"/>
                  </a:lnTo>
                  <a:lnTo>
                    <a:pt x="831" y="59"/>
                  </a:lnTo>
                  <a:lnTo>
                    <a:pt x="831" y="59"/>
                  </a:lnTo>
                  <a:lnTo>
                    <a:pt x="777" y="77"/>
                  </a:lnTo>
                  <a:lnTo>
                    <a:pt x="721" y="95"/>
                  </a:lnTo>
                  <a:lnTo>
                    <a:pt x="721" y="95"/>
                  </a:lnTo>
                  <a:lnTo>
                    <a:pt x="706" y="99"/>
                  </a:lnTo>
                  <a:lnTo>
                    <a:pt x="706" y="99"/>
                  </a:lnTo>
                  <a:lnTo>
                    <a:pt x="684" y="107"/>
                  </a:lnTo>
                  <a:lnTo>
                    <a:pt x="666" y="113"/>
                  </a:lnTo>
                  <a:lnTo>
                    <a:pt x="652" y="123"/>
                  </a:lnTo>
                  <a:lnTo>
                    <a:pt x="646" y="129"/>
                  </a:lnTo>
                  <a:lnTo>
                    <a:pt x="642" y="137"/>
                  </a:lnTo>
                  <a:lnTo>
                    <a:pt x="642" y="137"/>
                  </a:lnTo>
                  <a:lnTo>
                    <a:pt x="634" y="145"/>
                  </a:lnTo>
                  <a:lnTo>
                    <a:pt x="626" y="151"/>
                  </a:lnTo>
                  <a:lnTo>
                    <a:pt x="618" y="157"/>
                  </a:lnTo>
                  <a:lnTo>
                    <a:pt x="608" y="159"/>
                  </a:lnTo>
                  <a:lnTo>
                    <a:pt x="590" y="163"/>
                  </a:lnTo>
                  <a:lnTo>
                    <a:pt x="574" y="163"/>
                  </a:lnTo>
                  <a:lnTo>
                    <a:pt x="574" y="163"/>
                  </a:lnTo>
                  <a:lnTo>
                    <a:pt x="566" y="163"/>
                  </a:lnTo>
                  <a:lnTo>
                    <a:pt x="566" y="163"/>
                  </a:lnTo>
                  <a:lnTo>
                    <a:pt x="560" y="163"/>
                  </a:lnTo>
                  <a:lnTo>
                    <a:pt x="560" y="163"/>
                  </a:lnTo>
                  <a:lnTo>
                    <a:pt x="547" y="163"/>
                  </a:lnTo>
                  <a:lnTo>
                    <a:pt x="537" y="165"/>
                  </a:lnTo>
                  <a:lnTo>
                    <a:pt x="527" y="169"/>
                  </a:lnTo>
                  <a:lnTo>
                    <a:pt x="521" y="173"/>
                  </a:lnTo>
                  <a:lnTo>
                    <a:pt x="515" y="177"/>
                  </a:lnTo>
                  <a:lnTo>
                    <a:pt x="513" y="183"/>
                  </a:lnTo>
                  <a:lnTo>
                    <a:pt x="507" y="195"/>
                  </a:lnTo>
                  <a:lnTo>
                    <a:pt x="507" y="195"/>
                  </a:lnTo>
                  <a:lnTo>
                    <a:pt x="501" y="209"/>
                  </a:lnTo>
                  <a:lnTo>
                    <a:pt x="493" y="220"/>
                  </a:lnTo>
                  <a:lnTo>
                    <a:pt x="485" y="230"/>
                  </a:lnTo>
                  <a:lnTo>
                    <a:pt x="475" y="240"/>
                  </a:lnTo>
                  <a:lnTo>
                    <a:pt x="463" y="246"/>
                  </a:lnTo>
                  <a:lnTo>
                    <a:pt x="451" y="252"/>
                  </a:lnTo>
                  <a:lnTo>
                    <a:pt x="435" y="254"/>
                  </a:lnTo>
                  <a:lnTo>
                    <a:pt x="421" y="256"/>
                  </a:lnTo>
                  <a:lnTo>
                    <a:pt x="421" y="256"/>
                  </a:lnTo>
                  <a:lnTo>
                    <a:pt x="397" y="254"/>
                  </a:lnTo>
                  <a:lnTo>
                    <a:pt x="397" y="254"/>
                  </a:lnTo>
                  <a:lnTo>
                    <a:pt x="298" y="242"/>
                  </a:lnTo>
                  <a:lnTo>
                    <a:pt x="298" y="242"/>
                  </a:lnTo>
                  <a:lnTo>
                    <a:pt x="256" y="236"/>
                  </a:lnTo>
                  <a:lnTo>
                    <a:pt x="256" y="236"/>
                  </a:lnTo>
                  <a:lnTo>
                    <a:pt x="238" y="232"/>
                  </a:lnTo>
                  <a:lnTo>
                    <a:pt x="220" y="228"/>
                  </a:lnTo>
                  <a:lnTo>
                    <a:pt x="220" y="228"/>
                  </a:lnTo>
                  <a:lnTo>
                    <a:pt x="213" y="236"/>
                  </a:lnTo>
                  <a:lnTo>
                    <a:pt x="213" y="236"/>
                  </a:lnTo>
                  <a:lnTo>
                    <a:pt x="197" y="248"/>
                  </a:lnTo>
                  <a:lnTo>
                    <a:pt x="187" y="258"/>
                  </a:lnTo>
                  <a:lnTo>
                    <a:pt x="183" y="268"/>
                  </a:lnTo>
                  <a:lnTo>
                    <a:pt x="181" y="278"/>
                  </a:lnTo>
                  <a:lnTo>
                    <a:pt x="181" y="278"/>
                  </a:lnTo>
                  <a:lnTo>
                    <a:pt x="181" y="278"/>
                  </a:lnTo>
                  <a:lnTo>
                    <a:pt x="181" y="278"/>
                  </a:lnTo>
                  <a:lnTo>
                    <a:pt x="183" y="290"/>
                  </a:lnTo>
                  <a:lnTo>
                    <a:pt x="189" y="306"/>
                  </a:lnTo>
                  <a:lnTo>
                    <a:pt x="189" y="306"/>
                  </a:lnTo>
                  <a:lnTo>
                    <a:pt x="191" y="318"/>
                  </a:lnTo>
                  <a:lnTo>
                    <a:pt x="189" y="330"/>
                  </a:lnTo>
                  <a:lnTo>
                    <a:pt x="185" y="342"/>
                  </a:lnTo>
                  <a:lnTo>
                    <a:pt x="177" y="350"/>
                  </a:lnTo>
                  <a:lnTo>
                    <a:pt x="177" y="350"/>
                  </a:lnTo>
                  <a:lnTo>
                    <a:pt x="143" y="378"/>
                  </a:lnTo>
                  <a:lnTo>
                    <a:pt x="143" y="378"/>
                  </a:lnTo>
                  <a:lnTo>
                    <a:pt x="111" y="405"/>
                  </a:lnTo>
                  <a:lnTo>
                    <a:pt x="95" y="419"/>
                  </a:lnTo>
                  <a:lnTo>
                    <a:pt x="81" y="433"/>
                  </a:lnTo>
                  <a:lnTo>
                    <a:pt x="81" y="433"/>
                  </a:lnTo>
                  <a:lnTo>
                    <a:pt x="73" y="441"/>
                  </a:lnTo>
                  <a:lnTo>
                    <a:pt x="71" y="447"/>
                  </a:lnTo>
                  <a:lnTo>
                    <a:pt x="71" y="455"/>
                  </a:lnTo>
                  <a:lnTo>
                    <a:pt x="73" y="463"/>
                  </a:lnTo>
                  <a:lnTo>
                    <a:pt x="77" y="475"/>
                  </a:lnTo>
                  <a:lnTo>
                    <a:pt x="83" y="489"/>
                  </a:lnTo>
                  <a:lnTo>
                    <a:pt x="95" y="505"/>
                  </a:lnTo>
                  <a:lnTo>
                    <a:pt x="95" y="505"/>
                  </a:lnTo>
                  <a:lnTo>
                    <a:pt x="99" y="513"/>
                  </a:lnTo>
                  <a:lnTo>
                    <a:pt x="101" y="521"/>
                  </a:lnTo>
                  <a:lnTo>
                    <a:pt x="103" y="527"/>
                  </a:lnTo>
                  <a:lnTo>
                    <a:pt x="103" y="535"/>
                  </a:lnTo>
                  <a:lnTo>
                    <a:pt x="101" y="543"/>
                  </a:lnTo>
                  <a:lnTo>
                    <a:pt x="97" y="548"/>
                  </a:lnTo>
                  <a:lnTo>
                    <a:pt x="93" y="556"/>
                  </a:lnTo>
                  <a:lnTo>
                    <a:pt x="87" y="560"/>
                  </a:lnTo>
                  <a:lnTo>
                    <a:pt x="87" y="560"/>
                  </a:lnTo>
                  <a:lnTo>
                    <a:pt x="63" y="582"/>
                  </a:lnTo>
                  <a:lnTo>
                    <a:pt x="46" y="602"/>
                  </a:lnTo>
                  <a:lnTo>
                    <a:pt x="34" y="620"/>
                  </a:lnTo>
                  <a:lnTo>
                    <a:pt x="28" y="638"/>
                  </a:lnTo>
                  <a:lnTo>
                    <a:pt x="26" y="652"/>
                  </a:lnTo>
                  <a:lnTo>
                    <a:pt x="28" y="666"/>
                  </a:lnTo>
                  <a:lnTo>
                    <a:pt x="32" y="680"/>
                  </a:lnTo>
                  <a:lnTo>
                    <a:pt x="40" y="692"/>
                  </a:lnTo>
                  <a:lnTo>
                    <a:pt x="40" y="692"/>
                  </a:lnTo>
                  <a:lnTo>
                    <a:pt x="44" y="702"/>
                  </a:lnTo>
                  <a:lnTo>
                    <a:pt x="44" y="713"/>
                  </a:lnTo>
                  <a:lnTo>
                    <a:pt x="44" y="723"/>
                  </a:lnTo>
                  <a:lnTo>
                    <a:pt x="40" y="733"/>
                  </a:lnTo>
                  <a:lnTo>
                    <a:pt x="40" y="733"/>
                  </a:lnTo>
                  <a:lnTo>
                    <a:pt x="22" y="761"/>
                  </a:lnTo>
                  <a:lnTo>
                    <a:pt x="22" y="761"/>
                  </a:lnTo>
                  <a:lnTo>
                    <a:pt x="0" y="801"/>
                  </a:lnTo>
                  <a:lnTo>
                    <a:pt x="0" y="801"/>
                  </a:lnTo>
                  <a:lnTo>
                    <a:pt x="0" y="803"/>
                  </a:lnTo>
                  <a:lnTo>
                    <a:pt x="0" y="803"/>
                  </a:lnTo>
                  <a:lnTo>
                    <a:pt x="14" y="809"/>
                  </a:lnTo>
                  <a:lnTo>
                    <a:pt x="28" y="817"/>
                  </a:lnTo>
                  <a:lnTo>
                    <a:pt x="28" y="817"/>
                  </a:lnTo>
                  <a:lnTo>
                    <a:pt x="40" y="827"/>
                  </a:lnTo>
                  <a:lnTo>
                    <a:pt x="51" y="833"/>
                  </a:lnTo>
                  <a:lnTo>
                    <a:pt x="63" y="839"/>
                  </a:lnTo>
                  <a:lnTo>
                    <a:pt x="77" y="845"/>
                  </a:lnTo>
                  <a:lnTo>
                    <a:pt x="91" y="849"/>
                  </a:lnTo>
                  <a:lnTo>
                    <a:pt x="107" y="851"/>
                  </a:lnTo>
                  <a:lnTo>
                    <a:pt x="141" y="853"/>
                  </a:lnTo>
                  <a:lnTo>
                    <a:pt x="141" y="853"/>
                  </a:lnTo>
                  <a:lnTo>
                    <a:pt x="179" y="851"/>
                  </a:lnTo>
                  <a:lnTo>
                    <a:pt x="218" y="847"/>
                  </a:lnTo>
                  <a:lnTo>
                    <a:pt x="230" y="847"/>
                  </a:lnTo>
                  <a:lnTo>
                    <a:pt x="232" y="845"/>
                  </a:lnTo>
                  <a:lnTo>
                    <a:pt x="232" y="845"/>
                  </a:lnTo>
                  <a:lnTo>
                    <a:pt x="258" y="843"/>
                  </a:lnTo>
                  <a:lnTo>
                    <a:pt x="280" y="843"/>
                  </a:lnTo>
                  <a:lnTo>
                    <a:pt x="280" y="843"/>
                  </a:lnTo>
                  <a:lnTo>
                    <a:pt x="300" y="843"/>
                  </a:lnTo>
                  <a:lnTo>
                    <a:pt x="318" y="849"/>
                  </a:lnTo>
                  <a:lnTo>
                    <a:pt x="332" y="857"/>
                  </a:lnTo>
                  <a:lnTo>
                    <a:pt x="344" y="867"/>
                  </a:lnTo>
                  <a:lnTo>
                    <a:pt x="352" y="880"/>
                  </a:lnTo>
                  <a:lnTo>
                    <a:pt x="362" y="896"/>
                  </a:lnTo>
                  <a:lnTo>
                    <a:pt x="378" y="932"/>
                  </a:lnTo>
                  <a:lnTo>
                    <a:pt x="378" y="934"/>
                  </a:lnTo>
                  <a:lnTo>
                    <a:pt x="378" y="934"/>
                  </a:lnTo>
                  <a:lnTo>
                    <a:pt x="385" y="948"/>
                  </a:lnTo>
                  <a:lnTo>
                    <a:pt x="385" y="948"/>
                  </a:lnTo>
                  <a:lnTo>
                    <a:pt x="405" y="960"/>
                  </a:lnTo>
                  <a:lnTo>
                    <a:pt x="421" y="972"/>
                  </a:lnTo>
                  <a:lnTo>
                    <a:pt x="435" y="988"/>
                  </a:lnTo>
                  <a:lnTo>
                    <a:pt x="445" y="1004"/>
                  </a:lnTo>
                  <a:lnTo>
                    <a:pt x="453" y="1024"/>
                  </a:lnTo>
                  <a:lnTo>
                    <a:pt x="459" y="1044"/>
                  </a:lnTo>
                  <a:lnTo>
                    <a:pt x="461" y="1067"/>
                  </a:lnTo>
                  <a:lnTo>
                    <a:pt x="461" y="1091"/>
                  </a:lnTo>
                  <a:lnTo>
                    <a:pt x="461" y="1091"/>
                  </a:lnTo>
                  <a:lnTo>
                    <a:pt x="461" y="1103"/>
                  </a:lnTo>
                  <a:lnTo>
                    <a:pt x="463" y="1107"/>
                  </a:lnTo>
                  <a:lnTo>
                    <a:pt x="463" y="1107"/>
                  </a:lnTo>
                  <a:lnTo>
                    <a:pt x="469" y="1109"/>
                  </a:lnTo>
                  <a:lnTo>
                    <a:pt x="481" y="1111"/>
                  </a:lnTo>
                  <a:lnTo>
                    <a:pt x="481" y="1111"/>
                  </a:lnTo>
                  <a:lnTo>
                    <a:pt x="483" y="1111"/>
                  </a:lnTo>
                  <a:lnTo>
                    <a:pt x="483" y="1111"/>
                  </a:lnTo>
                  <a:lnTo>
                    <a:pt x="509" y="1111"/>
                  </a:lnTo>
                  <a:lnTo>
                    <a:pt x="509" y="1111"/>
                  </a:lnTo>
                  <a:lnTo>
                    <a:pt x="525" y="1111"/>
                  </a:lnTo>
                  <a:lnTo>
                    <a:pt x="525" y="1111"/>
                  </a:lnTo>
                  <a:lnTo>
                    <a:pt x="558" y="1113"/>
                  </a:lnTo>
                  <a:lnTo>
                    <a:pt x="586" y="1115"/>
                  </a:lnTo>
                  <a:lnTo>
                    <a:pt x="598" y="1117"/>
                  </a:lnTo>
                  <a:lnTo>
                    <a:pt x="608" y="1121"/>
                  </a:lnTo>
                  <a:lnTo>
                    <a:pt x="620" y="1125"/>
                  </a:lnTo>
                  <a:lnTo>
                    <a:pt x="628" y="1131"/>
                  </a:lnTo>
                  <a:lnTo>
                    <a:pt x="628" y="1131"/>
                  </a:lnTo>
                  <a:lnTo>
                    <a:pt x="630" y="1133"/>
                  </a:lnTo>
                  <a:lnTo>
                    <a:pt x="630" y="1133"/>
                  </a:lnTo>
                  <a:lnTo>
                    <a:pt x="636" y="1133"/>
                  </a:lnTo>
                  <a:lnTo>
                    <a:pt x="636" y="1133"/>
                  </a:lnTo>
                  <a:lnTo>
                    <a:pt x="638" y="1139"/>
                  </a:lnTo>
                  <a:lnTo>
                    <a:pt x="638" y="1139"/>
                  </a:lnTo>
                  <a:lnTo>
                    <a:pt x="650" y="1153"/>
                  </a:lnTo>
                  <a:lnTo>
                    <a:pt x="660" y="1173"/>
                  </a:lnTo>
                  <a:lnTo>
                    <a:pt x="670" y="1195"/>
                  </a:lnTo>
                  <a:lnTo>
                    <a:pt x="680" y="1222"/>
                  </a:lnTo>
                  <a:lnTo>
                    <a:pt x="680" y="1222"/>
                  </a:lnTo>
                  <a:lnTo>
                    <a:pt x="684" y="1238"/>
                  </a:lnTo>
                  <a:lnTo>
                    <a:pt x="686" y="1252"/>
                  </a:lnTo>
                  <a:lnTo>
                    <a:pt x="688" y="1264"/>
                  </a:lnTo>
                  <a:lnTo>
                    <a:pt x="686" y="1276"/>
                  </a:lnTo>
                  <a:lnTo>
                    <a:pt x="684" y="1286"/>
                  </a:lnTo>
                  <a:lnTo>
                    <a:pt x="682" y="1296"/>
                  </a:lnTo>
                  <a:lnTo>
                    <a:pt x="674" y="1310"/>
                  </a:lnTo>
                  <a:lnTo>
                    <a:pt x="674" y="1310"/>
                  </a:lnTo>
                  <a:lnTo>
                    <a:pt x="664" y="1324"/>
                  </a:lnTo>
                  <a:lnTo>
                    <a:pt x="656" y="1330"/>
                  </a:lnTo>
                  <a:lnTo>
                    <a:pt x="646" y="1338"/>
                  </a:lnTo>
                  <a:lnTo>
                    <a:pt x="636" y="1342"/>
                  </a:lnTo>
                  <a:lnTo>
                    <a:pt x="622" y="1348"/>
                  </a:lnTo>
                  <a:lnTo>
                    <a:pt x="608" y="1352"/>
                  </a:lnTo>
                  <a:lnTo>
                    <a:pt x="590" y="1354"/>
                  </a:lnTo>
                  <a:lnTo>
                    <a:pt x="590" y="1354"/>
                  </a:lnTo>
                  <a:lnTo>
                    <a:pt x="566" y="1358"/>
                  </a:lnTo>
                  <a:lnTo>
                    <a:pt x="566" y="1358"/>
                  </a:lnTo>
                  <a:lnTo>
                    <a:pt x="574" y="1374"/>
                  </a:lnTo>
                  <a:lnTo>
                    <a:pt x="574" y="1374"/>
                  </a:lnTo>
                  <a:lnTo>
                    <a:pt x="580" y="1387"/>
                  </a:lnTo>
                  <a:lnTo>
                    <a:pt x="580" y="1387"/>
                  </a:lnTo>
                  <a:lnTo>
                    <a:pt x="594" y="1417"/>
                  </a:lnTo>
                  <a:lnTo>
                    <a:pt x="608" y="1447"/>
                  </a:lnTo>
                  <a:lnTo>
                    <a:pt x="608" y="1447"/>
                  </a:lnTo>
                  <a:lnTo>
                    <a:pt x="618" y="1471"/>
                  </a:lnTo>
                  <a:lnTo>
                    <a:pt x="618" y="1471"/>
                  </a:lnTo>
                  <a:lnTo>
                    <a:pt x="622" y="1481"/>
                  </a:lnTo>
                  <a:lnTo>
                    <a:pt x="622" y="1493"/>
                  </a:lnTo>
                  <a:lnTo>
                    <a:pt x="620" y="1503"/>
                  </a:lnTo>
                  <a:lnTo>
                    <a:pt x="614" y="1513"/>
                  </a:lnTo>
                  <a:lnTo>
                    <a:pt x="614" y="1513"/>
                  </a:lnTo>
                  <a:lnTo>
                    <a:pt x="594" y="1537"/>
                  </a:lnTo>
                  <a:lnTo>
                    <a:pt x="594" y="1537"/>
                  </a:lnTo>
                  <a:lnTo>
                    <a:pt x="572" y="1566"/>
                  </a:lnTo>
                  <a:lnTo>
                    <a:pt x="572" y="1566"/>
                  </a:lnTo>
                  <a:lnTo>
                    <a:pt x="588" y="1572"/>
                  </a:lnTo>
                  <a:lnTo>
                    <a:pt x="602" y="1582"/>
                  </a:lnTo>
                  <a:lnTo>
                    <a:pt x="614" y="1590"/>
                  </a:lnTo>
                  <a:lnTo>
                    <a:pt x="620" y="1598"/>
                  </a:lnTo>
                  <a:lnTo>
                    <a:pt x="620" y="1598"/>
                  </a:lnTo>
                  <a:lnTo>
                    <a:pt x="660" y="1636"/>
                  </a:lnTo>
                  <a:lnTo>
                    <a:pt x="678" y="1654"/>
                  </a:lnTo>
                  <a:lnTo>
                    <a:pt x="696" y="1666"/>
                  </a:lnTo>
                  <a:lnTo>
                    <a:pt x="714" y="1678"/>
                  </a:lnTo>
                  <a:lnTo>
                    <a:pt x="733" y="1686"/>
                  </a:lnTo>
                  <a:lnTo>
                    <a:pt x="753" y="1692"/>
                  </a:lnTo>
                  <a:lnTo>
                    <a:pt x="773" y="1692"/>
                  </a:lnTo>
                  <a:lnTo>
                    <a:pt x="773" y="1692"/>
                  </a:lnTo>
                  <a:lnTo>
                    <a:pt x="797" y="1692"/>
                  </a:lnTo>
                  <a:lnTo>
                    <a:pt x="797" y="1692"/>
                  </a:lnTo>
                  <a:lnTo>
                    <a:pt x="809" y="1690"/>
                  </a:lnTo>
                  <a:lnTo>
                    <a:pt x="809" y="1690"/>
                  </a:lnTo>
                  <a:lnTo>
                    <a:pt x="825" y="1692"/>
                  </a:lnTo>
                  <a:lnTo>
                    <a:pt x="839" y="1696"/>
                  </a:lnTo>
                  <a:lnTo>
                    <a:pt x="839" y="1696"/>
                  </a:lnTo>
                  <a:lnTo>
                    <a:pt x="855" y="1698"/>
                  </a:lnTo>
                  <a:lnTo>
                    <a:pt x="869" y="1704"/>
                  </a:lnTo>
                  <a:lnTo>
                    <a:pt x="869" y="1704"/>
                  </a:lnTo>
                  <a:lnTo>
                    <a:pt x="914" y="1733"/>
                  </a:lnTo>
                  <a:lnTo>
                    <a:pt x="914" y="1733"/>
                  </a:lnTo>
                  <a:lnTo>
                    <a:pt x="932" y="1741"/>
                  </a:lnTo>
                  <a:lnTo>
                    <a:pt x="932" y="1741"/>
                  </a:lnTo>
                  <a:lnTo>
                    <a:pt x="976" y="1765"/>
                  </a:lnTo>
                  <a:lnTo>
                    <a:pt x="1000" y="1775"/>
                  </a:lnTo>
                  <a:lnTo>
                    <a:pt x="1022" y="1785"/>
                  </a:lnTo>
                  <a:lnTo>
                    <a:pt x="1022" y="1785"/>
                  </a:lnTo>
                  <a:lnTo>
                    <a:pt x="1034" y="1781"/>
                  </a:lnTo>
                  <a:lnTo>
                    <a:pt x="1057" y="1771"/>
                  </a:lnTo>
                  <a:lnTo>
                    <a:pt x="1057" y="1771"/>
                  </a:lnTo>
                  <a:lnTo>
                    <a:pt x="1077" y="1761"/>
                  </a:lnTo>
                  <a:lnTo>
                    <a:pt x="1093" y="1755"/>
                  </a:lnTo>
                  <a:lnTo>
                    <a:pt x="1109" y="1753"/>
                  </a:lnTo>
                  <a:lnTo>
                    <a:pt x="1125" y="1751"/>
                  </a:lnTo>
                  <a:lnTo>
                    <a:pt x="1125" y="1751"/>
                  </a:lnTo>
                  <a:lnTo>
                    <a:pt x="1141" y="1753"/>
                  </a:lnTo>
                  <a:lnTo>
                    <a:pt x="1157" y="1757"/>
                  </a:lnTo>
                  <a:lnTo>
                    <a:pt x="1157" y="1757"/>
                  </a:lnTo>
                  <a:lnTo>
                    <a:pt x="1161" y="1753"/>
                  </a:lnTo>
                  <a:lnTo>
                    <a:pt x="1161" y="1753"/>
                  </a:lnTo>
                  <a:lnTo>
                    <a:pt x="1163" y="1717"/>
                  </a:lnTo>
                  <a:lnTo>
                    <a:pt x="1167" y="1684"/>
                  </a:lnTo>
                  <a:lnTo>
                    <a:pt x="1173" y="1648"/>
                  </a:lnTo>
                  <a:lnTo>
                    <a:pt x="1183" y="1614"/>
                  </a:lnTo>
                  <a:lnTo>
                    <a:pt x="1183" y="1614"/>
                  </a:lnTo>
                  <a:lnTo>
                    <a:pt x="1183" y="1592"/>
                  </a:lnTo>
                  <a:lnTo>
                    <a:pt x="1183" y="1592"/>
                  </a:lnTo>
                  <a:lnTo>
                    <a:pt x="1177" y="1562"/>
                  </a:lnTo>
                  <a:lnTo>
                    <a:pt x="1177" y="1562"/>
                  </a:lnTo>
                  <a:lnTo>
                    <a:pt x="1167" y="1515"/>
                  </a:lnTo>
                  <a:lnTo>
                    <a:pt x="1163" y="1493"/>
                  </a:lnTo>
                  <a:lnTo>
                    <a:pt x="1155" y="1471"/>
                  </a:lnTo>
                  <a:lnTo>
                    <a:pt x="1147" y="1453"/>
                  </a:lnTo>
                  <a:lnTo>
                    <a:pt x="1135" y="1435"/>
                  </a:lnTo>
                  <a:lnTo>
                    <a:pt x="1123" y="1419"/>
                  </a:lnTo>
                  <a:lnTo>
                    <a:pt x="1105" y="1405"/>
                  </a:lnTo>
                  <a:lnTo>
                    <a:pt x="1105" y="1405"/>
                  </a:lnTo>
                  <a:lnTo>
                    <a:pt x="1101" y="1401"/>
                  </a:lnTo>
                  <a:lnTo>
                    <a:pt x="1095" y="1395"/>
                  </a:lnTo>
                  <a:lnTo>
                    <a:pt x="1091" y="1389"/>
                  </a:lnTo>
                  <a:lnTo>
                    <a:pt x="1089" y="1381"/>
                  </a:lnTo>
                  <a:lnTo>
                    <a:pt x="1089" y="1376"/>
                  </a:lnTo>
                  <a:lnTo>
                    <a:pt x="1089" y="1368"/>
                  </a:lnTo>
                  <a:lnTo>
                    <a:pt x="1089" y="1362"/>
                  </a:lnTo>
                  <a:lnTo>
                    <a:pt x="1093" y="1354"/>
                  </a:lnTo>
                  <a:lnTo>
                    <a:pt x="1093" y="1354"/>
                  </a:lnTo>
                  <a:lnTo>
                    <a:pt x="1095" y="1348"/>
                  </a:lnTo>
                  <a:lnTo>
                    <a:pt x="1095" y="1348"/>
                  </a:lnTo>
                  <a:lnTo>
                    <a:pt x="1099" y="1340"/>
                  </a:lnTo>
                  <a:lnTo>
                    <a:pt x="1105" y="1332"/>
                  </a:lnTo>
                  <a:lnTo>
                    <a:pt x="1115" y="1322"/>
                  </a:lnTo>
                  <a:lnTo>
                    <a:pt x="1121" y="1320"/>
                  </a:lnTo>
                  <a:lnTo>
                    <a:pt x="1129" y="1318"/>
                  </a:lnTo>
                  <a:lnTo>
                    <a:pt x="1129" y="1318"/>
                  </a:lnTo>
                  <a:lnTo>
                    <a:pt x="1145" y="1314"/>
                  </a:lnTo>
                  <a:lnTo>
                    <a:pt x="1157" y="1310"/>
                  </a:lnTo>
                  <a:lnTo>
                    <a:pt x="1167" y="1302"/>
                  </a:lnTo>
                  <a:lnTo>
                    <a:pt x="1177" y="1294"/>
                  </a:lnTo>
                  <a:lnTo>
                    <a:pt x="1183" y="1282"/>
                  </a:lnTo>
                  <a:lnTo>
                    <a:pt x="1187" y="1268"/>
                  </a:lnTo>
                  <a:lnTo>
                    <a:pt x="1189" y="1248"/>
                  </a:lnTo>
                  <a:lnTo>
                    <a:pt x="1189" y="1226"/>
                  </a:lnTo>
                  <a:lnTo>
                    <a:pt x="1189" y="1226"/>
                  </a:lnTo>
                  <a:lnTo>
                    <a:pt x="1189" y="1214"/>
                  </a:lnTo>
                  <a:lnTo>
                    <a:pt x="1189" y="1205"/>
                  </a:lnTo>
                  <a:lnTo>
                    <a:pt x="1193" y="1187"/>
                  </a:lnTo>
                  <a:lnTo>
                    <a:pt x="1193" y="1187"/>
                  </a:lnTo>
                  <a:lnTo>
                    <a:pt x="1197" y="1179"/>
                  </a:lnTo>
                  <a:lnTo>
                    <a:pt x="1197" y="1179"/>
                  </a:lnTo>
                  <a:lnTo>
                    <a:pt x="1209" y="1109"/>
                  </a:lnTo>
                  <a:lnTo>
                    <a:pt x="1209" y="1103"/>
                  </a:lnTo>
                  <a:lnTo>
                    <a:pt x="1209" y="1103"/>
                  </a:lnTo>
                  <a:lnTo>
                    <a:pt x="1203" y="1095"/>
                  </a:lnTo>
                  <a:lnTo>
                    <a:pt x="1201" y="1085"/>
                  </a:lnTo>
                  <a:lnTo>
                    <a:pt x="1199" y="1075"/>
                  </a:lnTo>
                  <a:lnTo>
                    <a:pt x="1201" y="1063"/>
                  </a:lnTo>
                  <a:lnTo>
                    <a:pt x="1201" y="1063"/>
                  </a:lnTo>
                  <a:lnTo>
                    <a:pt x="1205" y="1053"/>
                  </a:lnTo>
                  <a:lnTo>
                    <a:pt x="1213" y="1045"/>
                  </a:lnTo>
                  <a:lnTo>
                    <a:pt x="1220" y="1040"/>
                  </a:lnTo>
                  <a:lnTo>
                    <a:pt x="1232" y="1036"/>
                  </a:lnTo>
                  <a:lnTo>
                    <a:pt x="1280" y="1028"/>
                  </a:lnTo>
                  <a:lnTo>
                    <a:pt x="1280" y="1028"/>
                  </a:lnTo>
                  <a:lnTo>
                    <a:pt x="1387" y="1006"/>
                  </a:lnTo>
                  <a:lnTo>
                    <a:pt x="1387" y="1006"/>
                  </a:lnTo>
                  <a:lnTo>
                    <a:pt x="1429" y="998"/>
                  </a:lnTo>
                  <a:lnTo>
                    <a:pt x="1429" y="998"/>
                  </a:lnTo>
                  <a:lnTo>
                    <a:pt x="1473" y="990"/>
                  </a:lnTo>
                  <a:lnTo>
                    <a:pt x="1515" y="982"/>
                  </a:lnTo>
                  <a:lnTo>
                    <a:pt x="1515" y="982"/>
                  </a:lnTo>
                  <a:lnTo>
                    <a:pt x="1519" y="978"/>
                  </a:lnTo>
                  <a:lnTo>
                    <a:pt x="1519" y="978"/>
                  </a:lnTo>
                  <a:lnTo>
                    <a:pt x="1519" y="978"/>
                  </a:lnTo>
                  <a:lnTo>
                    <a:pt x="1519" y="978"/>
                  </a:lnTo>
                  <a:lnTo>
                    <a:pt x="1529" y="958"/>
                  </a:lnTo>
                  <a:lnTo>
                    <a:pt x="1529" y="958"/>
                  </a:lnTo>
                  <a:lnTo>
                    <a:pt x="1535" y="952"/>
                  </a:lnTo>
                  <a:lnTo>
                    <a:pt x="1543" y="946"/>
                  </a:lnTo>
                  <a:lnTo>
                    <a:pt x="1550" y="942"/>
                  </a:lnTo>
                  <a:lnTo>
                    <a:pt x="1558" y="940"/>
                  </a:lnTo>
                  <a:lnTo>
                    <a:pt x="1558" y="940"/>
                  </a:lnTo>
                  <a:lnTo>
                    <a:pt x="1558" y="940"/>
                  </a:lnTo>
                  <a:lnTo>
                    <a:pt x="1574" y="938"/>
                  </a:lnTo>
                  <a:lnTo>
                    <a:pt x="1574" y="938"/>
                  </a:lnTo>
                  <a:lnTo>
                    <a:pt x="1584" y="938"/>
                  </a:lnTo>
                  <a:lnTo>
                    <a:pt x="1594" y="942"/>
                  </a:lnTo>
                  <a:lnTo>
                    <a:pt x="1594" y="942"/>
                  </a:lnTo>
                  <a:lnTo>
                    <a:pt x="1620" y="950"/>
                  </a:lnTo>
                  <a:lnTo>
                    <a:pt x="1632" y="954"/>
                  </a:lnTo>
                  <a:lnTo>
                    <a:pt x="1642" y="954"/>
                  </a:lnTo>
                  <a:lnTo>
                    <a:pt x="1642" y="954"/>
                  </a:lnTo>
                  <a:lnTo>
                    <a:pt x="1648" y="954"/>
                  </a:lnTo>
                  <a:lnTo>
                    <a:pt x="1656" y="948"/>
                  </a:lnTo>
                  <a:lnTo>
                    <a:pt x="1668" y="934"/>
                  </a:lnTo>
                  <a:lnTo>
                    <a:pt x="1684" y="910"/>
                  </a:lnTo>
                  <a:lnTo>
                    <a:pt x="1684" y="910"/>
                  </a:lnTo>
                  <a:lnTo>
                    <a:pt x="1698" y="888"/>
                  </a:lnTo>
                  <a:lnTo>
                    <a:pt x="1713" y="867"/>
                  </a:lnTo>
                  <a:lnTo>
                    <a:pt x="1731" y="849"/>
                  </a:lnTo>
                  <a:lnTo>
                    <a:pt x="1741" y="841"/>
                  </a:lnTo>
                  <a:lnTo>
                    <a:pt x="1751" y="833"/>
                  </a:lnTo>
                  <a:lnTo>
                    <a:pt x="1751" y="833"/>
                  </a:lnTo>
                  <a:lnTo>
                    <a:pt x="1735" y="829"/>
                  </a:lnTo>
                  <a:lnTo>
                    <a:pt x="1721" y="825"/>
                  </a:lnTo>
                  <a:lnTo>
                    <a:pt x="1721" y="825"/>
                  </a:lnTo>
                  <a:lnTo>
                    <a:pt x="1708" y="819"/>
                  </a:lnTo>
                  <a:lnTo>
                    <a:pt x="1698" y="817"/>
                  </a:lnTo>
                  <a:lnTo>
                    <a:pt x="1698" y="8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52" name="Freeform 13">
              <a:extLst>
                <a:ext uri="{FF2B5EF4-FFF2-40B4-BE49-F238E27FC236}">
                  <a16:creationId xmlns:a16="http://schemas.microsoft.com/office/drawing/2014/main" id="{2028E826-0AEE-4A8B-B2EF-9F0FE62F5554}"/>
                </a:ext>
              </a:extLst>
            </p:cNvPr>
            <p:cNvSpPr>
              <a:spLocks/>
            </p:cNvSpPr>
            <p:nvPr/>
          </p:nvSpPr>
          <p:spPr bwMode="auto">
            <a:xfrm>
              <a:off x="2359242" y="3287409"/>
              <a:ext cx="1119089" cy="1021133"/>
            </a:xfrm>
            <a:custGeom>
              <a:avLst/>
              <a:gdLst>
                <a:gd name="T0" fmla="*/ 813 w 1211"/>
                <a:gd name="T1" fmla="*/ 1000 h 1105"/>
                <a:gd name="T2" fmla="*/ 843 w 1211"/>
                <a:gd name="T3" fmla="*/ 972 h 1105"/>
                <a:gd name="T4" fmla="*/ 887 w 1211"/>
                <a:gd name="T5" fmla="*/ 964 h 1105"/>
                <a:gd name="T6" fmla="*/ 867 w 1211"/>
                <a:gd name="T7" fmla="*/ 912 h 1105"/>
                <a:gd name="T8" fmla="*/ 877 w 1211"/>
                <a:gd name="T9" fmla="*/ 874 h 1105"/>
                <a:gd name="T10" fmla="*/ 923 w 1211"/>
                <a:gd name="T11" fmla="*/ 849 h 1105"/>
                <a:gd name="T12" fmla="*/ 964 w 1211"/>
                <a:gd name="T13" fmla="*/ 845 h 1105"/>
                <a:gd name="T14" fmla="*/ 990 w 1211"/>
                <a:gd name="T15" fmla="*/ 843 h 1105"/>
                <a:gd name="T16" fmla="*/ 1040 w 1211"/>
                <a:gd name="T17" fmla="*/ 789 h 1105"/>
                <a:gd name="T18" fmla="*/ 1078 w 1211"/>
                <a:gd name="T19" fmla="*/ 739 h 1105"/>
                <a:gd name="T20" fmla="*/ 1147 w 1211"/>
                <a:gd name="T21" fmla="*/ 650 h 1105"/>
                <a:gd name="T22" fmla="*/ 1088 w 1211"/>
                <a:gd name="T23" fmla="*/ 513 h 1105"/>
                <a:gd name="T24" fmla="*/ 1098 w 1211"/>
                <a:gd name="T25" fmla="*/ 487 h 1105"/>
                <a:gd name="T26" fmla="*/ 1169 w 1211"/>
                <a:gd name="T27" fmla="*/ 471 h 1105"/>
                <a:gd name="T28" fmla="*/ 1211 w 1211"/>
                <a:gd name="T29" fmla="*/ 427 h 1105"/>
                <a:gd name="T30" fmla="*/ 1187 w 1211"/>
                <a:gd name="T31" fmla="*/ 350 h 1105"/>
                <a:gd name="T32" fmla="*/ 1117 w 1211"/>
                <a:gd name="T33" fmla="*/ 314 h 1105"/>
                <a:gd name="T34" fmla="*/ 1046 w 1211"/>
                <a:gd name="T35" fmla="*/ 312 h 1105"/>
                <a:gd name="T36" fmla="*/ 1018 w 1211"/>
                <a:gd name="T37" fmla="*/ 308 h 1105"/>
                <a:gd name="T38" fmla="*/ 986 w 1211"/>
                <a:gd name="T39" fmla="*/ 264 h 1105"/>
                <a:gd name="T40" fmla="*/ 982 w 1211"/>
                <a:gd name="T41" fmla="*/ 201 h 1105"/>
                <a:gd name="T42" fmla="*/ 931 w 1211"/>
                <a:gd name="T43" fmla="*/ 145 h 1105"/>
                <a:gd name="T44" fmla="*/ 905 w 1211"/>
                <a:gd name="T45" fmla="*/ 111 h 1105"/>
                <a:gd name="T46" fmla="*/ 865 w 1211"/>
                <a:gd name="T47" fmla="*/ 47 h 1105"/>
                <a:gd name="T48" fmla="*/ 801 w 1211"/>
                <a:gd name="T49" fmla="*/ 47 h 1105"/>
                <a:gd name="T50" fmla="*/ 706 w 1211"/>
                <a:gd name="T51" fmla="*/ 55 h 1105"/>
                <a:gd name="T52" fmla="*/ 601 w 1211"/>
                <a:gd name="T53" fmla="*/ 32 h 1105"/>
                <a:gd name="T54" fmla="*/ 553 w 1211"/>
                <a:gd name="T55" fmla="*/ 4 h 1105"/>
                <a:gd name="T56" fmla="*/ 499 w 1211"/>
                <a:gd name="T57" fmla="*/ 24 h 1105"/>
                <a:gd name="T58" fmla="*/ 459 w 1211"/>
                <a:gd name="T59" fmla="*/ 55 h 1105"/>
                <a:gd name="T60" fmla="*/ 376 w 1211"/>
                <a:gd name="T61" fmla="*/ 201 h 1105"/>
                <a:gd name="T62" fmla="*/ 358 w 1211"/>
                <a:gd name="T63" fmla="*/ 206 h 1105"/>
                <a:gd name="T64" fmla="*/ 304 w 1211"/>
                <a:gd name="T65" fmla="*/ 248 h 1105"/>
                <a:gd name="T66" fmla="*/ 312 w 1211"/>
                <a:gd name="T67" fmla="*/ 312 h 1105"/>
                <a:gd name="T68" fmla="*/ 300 w 1211"/>
                <a:gd name="T69" fmla="*/ 364 h 1105"/>
                <a:gd name="T70" fmla="*/ 247 w 1211"/>
                <a:gd name="T71" fmla="*/ 391 h 1105"/>
                <a:gd name="T72" fmla="*/ 177 w 1211"/>
                <a:gd name="T73" fmla="*/ 403 h 1105"/>
                <a:gd name="T74" fmla="*/ 139 w 1211"/>
                <a:gd name="T75" fmla="*/ 455 h 1105"/>
                <a:gd name="T76" fmla="*/ 129 w 1211"/>
                <a:gd name="T77" fmla="*/ 652 h 1105"/>
                <a:gd name="T78" fmla="*/ 100 w 1211"/>
                <a:gd name="T79" fmla="*/ 696 h 1105"/>
                <a:gd name="T80" fmla="*/ 70 w 1211"/>
                <a:gd name="T81" fmla="*/ 700 h 1105"/>
                <a:gd name="T82" fmla="*/ 18 w 1211"/>
                <a:gd name="T83" fmla="*/ 717 h 1105"/>
                <a:gd name="T84" fmla="*/ 0 w 1211"/>
                <a:gd name="T85" fmla="*/ 757 h 1105"/>
                <a:gd name="T86" fmla="*/ 38 w 1211"/>
                <a:gd name="T87" fmla="*/ 835 h 1105"/>
                <a:gd name="T88" fmla="*/ 137 w 1211"/>
                <a:gd name="T89" fmla="*/ 863 h 1105"/>
                <a:gd name="T90" fmla="*/ 211 w 1211"/>
                <a:gd name="T91" fmla="*/ 888 h 1105"/>
                <a:gd name="T92" fmla="*/ 265 w 1211"/>
                <a:gd name="T93" fmla="*/ 922 h 1105"/>
                <a:gd name="T94" fmla="*/ 314 w 1211"/>
                <a:gd name="T95" fmla="*/ 910 h 1105"/>
                <a:gd name="T96" fmla="*/ 390 w 1211"/>
                <a:gd name="T97" fmla="*/ 916 h 1105"/>
                <a:gd name="T98" fmla="*/ 461 w 1211"/>
                <a:gd name="T99" fmla="*/ 952 h 1105"/>
                <a:gd name="T100" fmla="*/ 537 w 1211"/>
                <a:gd name="T101" fmla="*/ 960 h 1105"/>
                <a:gd name="T102" fmla="*/ 618 w 1211"/>
                <a:gd name="T103" fmla="*/ 988 h 1105"/>
                <a:gd name="T104" fmla="*/ 662 w 1211"/>
                <a:gd name="T105" fmla="*/ 1049 h 1105"/>
                <a:gd name="T106" fmla="*/ 724 w 1211"/>
                <a:gd name="T107" fmla="*/ 1073 h 1105"/>
                <a:gd name="T108" fmla="*/ 758 w 1211"/>
                <a:gd name="T109" fmla="*/ 1105 h 1105"/>
                <a:gd name="T110" fmla="*/ 795 w 1211"/>
                <a:gd name="T111" fmla="*/ 1037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1" h="1105">
                  <a:moveTo>
                    <a:pt x="795" y="1037"/>
                  </a:moveTo>
                  <a:lnTo>
                    <a:pt x="795" y="1037"/>
                  </a:lnTo>
                  <a:lnTo>
                    <a:pt x="809" y="1008"/>
                  </a:lnTo>
                  <a:lnTo>
                    <a:pt x="809" y="1008"/>
                  </a:lnTo>
                  <a:lnTo>
                    <a:pt x="813" y="1000"/>
                  </a:lnTo>
                  <a:lnTo>
                    <a:pt x="819" y="994"/>
                  </a:lnTo>
                  <a:lnTo>
                    <a:pt x="827" y="988"/>
                  </a:lnTo>
                  <a:lnTo>
                    <a:pt x="835" y="984"/>
                  </a:lnTo>
                  <a:lnTo>
                    <a:pt x="835" y="984"/>
                  </a:lnTo>
                  <a:lnTo>
                    <a:pt x="843" y="972"/>
                  </a:lnTo>
                  <a:lnTo>
                    <a:pt x="843" y="972"/>
                  </a:lnTo>
                  <a:lnTo>
                    <a:pt x="857" y="984"/>
                  </a:lnTo>
                  <a:lnTo>
                    <a:pt x="891" y="984"/>
                  </a:lnTo>
                  <a:lnTo>
                    <a:pt x="891" y="984"/>
                  </a:lnTo>
                  <a:lnTo>
                    <a:pt x="887" y="964"/>
                  </a:lnTo>
                  <a:lnTo>
                    <a:pt x="879" y="948"/>
                  </a:lnTo>
                  <a:lnTo>
                    <a:pt x="879" y="948"/>
                  </a:lnTo>
                  <a:lnTo>
                    <a:pt x="875" y="936"/>
                  </a:lnTo>
                  <a:lnTo>
                    <a:pt x="869" y="922"/>
                  </a:lnTo>
                  <a:lnTo>
                    <a:pt x="867" y="912"/>
                  </a:lnTo>
                  <a:lnTo>
                    <a:pt x="867" y="902"/>
                  </a:lnTo>
                  <a:lnTo>
                    <a:pt x="869" y="894"/>
                  </a:lnTo>
                  <a:lnTo>
                    <a:pt x="873" y="882"/>
                  </a:lnTo>
                  <a:lnTo>
                    <a:pt x="873" y="882"/>
                  </a:lnTo>
                  <a:lnTo>
                    <a:pt x="877" y="874"/>
                  </a:lnTo>
                  <a:lnTo>
                    <a:pt x="885" y="867"/>
                  </a:lnTo>
                  <a:lnTo>
                    <a:pt x="891" y="861"/>
                  </a:lnTo>
                  <a:lnTo>
                    <a:pt x="899" y="857"/>
                  </a:lnTo>
                  <a:lnTo>
                    <a:pt x="913" y="851"/>
                  </a:lnTo>
                  <a:lnTo>
                    <a:pt x="923" y="849"/>
                  </a:lnTo>
                  <a:lnTo>
                    <a:pt x="923" y="849"/>
                  </a:lnTo>
                  <a:lnTo>
                    <a:pt x="937" y="847"/>
                  </a:lnTo>
                  <a:lnTo>
                    <a:pt x="954" y="845"/>
                  </a:lnTo>
                  <a:lnTo>
                    <a:pt x="954" y="845"/>
                  </a:lnTo>
                  <a:lnTo>
                    <a:pt x="964" y="845"/>
                  </a:lnTo>
                  <a:lnTo>
                    <a:pt x="964" y="845"/>
                  </a:lnTo>
                  <a:lnTo>
                    <a:pt x="972" y="845"/>
                  </a:lnTo>
                  <a:lnTo>
                    <a:pt x="972" y="845"/>
                  </a:lnTo>
                  <a:lnTo>
                    <a:pt x="982" y="845"/>
                  </a:lnTo>
                  <a:lnTo>
                    <a:pt x="990" y="843"/>
                  </a:lnTo>
                  <a:lnTo>
                    <a:pt x="998" y="839"/>
                  </a:lnTo>
                  <a:lnTo>
                    <a:pt x="1006" y="833"/>
                  </a:lnTo>
                  <a:lnTo>
                    <a:pt x="1022" y="815"/>
                  </a:lnTo>
                  <a:lnTo>
                    <a:pt x="1040" y="789"/>
                  </a:lnTo>
                  <a:lnTo>
                    <a:pt x="1040" y="789"/>
                  </a:lnTo>
                  <a:lnTo>
                    <a:pt x="1050" y="771"/>
                  </a:lnTo>
                  <a:lnTo>
                    <a:pt x="1050" y="771"/>
                  </a:lnTo>
                  <a:lnTo>
                    <a:pt x="1062" y="755"/>
                  </a:lnTo>
                  <a:lnTo>
                    <a:pt x="1078" y="739"/>
                  </a:lnTo>
                  <a:lnTo>
                    <a:pt x="1078" y="739"/>
                  </a:lnTo>
                  <a:lnTo>
                    <a:pt x="1100" y="709"/>
                  </a:lnTo>
                  <a:lnTo>
                    <a:pt x="1100" y="709"/>
                  </a:lnTo>
                  <a:lnTo>
                    <a:pt x="1119" y="682"/>
                  </a:lnTo>
                  <a:lnTo>
                    <a:pt x="1147" y="650"/>
                  </a:lnTo>
                  <a:lnTo>
                    <a:pt x="1147" y="650"/>
                  </a:lnTo>
                  <a:lnTo>
                    <a:pt x="1127" y="608"/>
                  </a:lnTo>
                  <a:lnTo>
                    <a:pt x="1108" y="564"/>
                  </a:lnTo>
                  <a:lnTo>
                    <a:pt x="1108" y="564"/>
                  </a:lnTo>
                  <a:lnTo>
                    <a:pt x="1092" y="529"/>
                  </a:lnTo>
                  <a:lnTo>
                    <a:pt x="1088" y="513"/>
                  </a:lnTo>
                  <a:lnTo>
                    <a:pt x="1088" y="505"/>
                  </a:lnTo>
                  <a:lnTo>
                    <a:pt x="1090" y="497"/>
                  </a:lnTo>
                  <a:lnTo>
                    <a:pt x="1090" y="497"/>
                  </a:lnTo>
                  <a:lnTo>
                    <a:pt x="1094" y="493"/>
                  </a:lnTo>
                  <a:lnTo>
                    <a:pt x="1098" y="487"/>
                  </a:lnTo>
                  <a:lnTo>
                    <a:pt x="1115" y="481"/>
                  </a:lnTo>
                  <a:lnTo>
                    <a:pt x="1133" y="475"/>
                  </a:lnTo>
                  <a:lnTo>
                    <a:pt x="1151" y="473"/>
                  </a:lnTo>
                  <a:lnTo>
                    <a:pt x="1151" y="473"/>
                  </a:lnTo>
                  <a:lnTo>
                    <a:pt x="1169" y="471"/>
                  </a:lnTo>
                  <a:lnTo>
                    <a:pt x="1183" y="467"/>
                  </a:lnTo>
                  <a:lnTo>
                    <a:pt x="1195" y="459"/>
                  </a:lnTo>
                  <a:lnTo>
                    <a:pt x="1203" y="451"/>
                  </a:lnTo>
                  <a:lnTo>
                    <a:pt x="1209" y="441"/>
                  </a:lnTo>
                  <a:lnTo>
                    <a:pt x="1211" y="427"/>
                  </a:lnTo>
                  <a:lnTo>
                    <a:pt x="1211" y="413"/>
                  </a:lnTo>
                  <a:lnTo>
                    <a:pt x="1205" y="397"/>
                  </a:lnTo>
                  <a:lnTo>
                    <a:pt x="1205" y="397"/>
                  </a:lnTo>
                  <a:lnTo>
                    <a:pt x="1197" y="370"/>
                  </a:lnTo>
                  <a:lnTo>
                    <a:pt x="1187" y="350"/>
                  </a:lnTo>
                  <a:lnTo>
                    <a:pt x="1179" y="336"/>
                  </a:lnTo>
                  <a:lnTo>
                    <a:pt x="1169" y="326"/>
                  </a:lnTo>
                  <a:lnTo>
                    <a:pt x="1157" y="320"/>
                  </a:lnTo>
                  <a:lnTo>
                    <a:pt x="1141" y="316"/>
                  </a:lnTo>
                  <a:lnTo>
                    <a:pt x="1117" y="314"/>
                  </a:lnTo>
                  <a:lnTo>
                    <a:pt x="1090" y="314"/>
                  </a:lnTo>
                  <a:lnTo>
                    <a:pt x="1090" y="314"/>
                  </a:lnTo>
                  <a:lnTo>
                    <a:pt x="1048" y="312"/>
                  </a:lnTo>
                  <a:lnTo>
                    <a:pt x="1048" y="312"/>
                  </a:lnTo>
                  <a:lnTo>
                    <a:pt x="1046" y="312"/>
                  </a:lnTo>
                  <a:lnTo>
                    <a:pt x="1046" y="312"/>
                  </a:lnTo>
                  <a:lnTo>
                    <a:pt x="1046" y="312"/>
                  </a:lnTo>
                  <a:lnTo>
                    <a:pt x="1046" y="312"/>
                  </a:lnTo>
                  <a:lnTo>
                    <a:pt x="1030" y="312"/>
                  </a:lnTo>
                  <a:lnTo>
                    <a:pt x="1018" y="308"/>
                  </a:lnTo>
                  <a:lnTo>
                    <a:pt x="1008" y="304"/>
                  </a:lnTo>
                  <a:lnTo>
                    <a:pt x="998" y="296"/>
                  </a:lnTo>
                  <a:lnTo>
                    <a:pt x="992" y="288"/>
                  </a:lnTo>
                  <a:lnTo>
                    <a:pt x="988" y="276"/>
                  </a:lnTo>
                  <a:lnTo>
                    <a:pt x="986" y="264"/>
                  </a:lnTo>
                  <a:lnTo>
                    <a:pt x="986" y="250"/>
                  </a:lnTo>
                  <a:lnTo>
                    <a:pt x="986" y="250"/>
                  </a:lnTo>
                  <a:lnTo>
                    <a:pt x="986" y="232"/>
                  </a:lnTo>
                  <a:lnTo>
                    <a:pt x="984" y="216"/>
                  </a:lnTo>
                  <a:lnTo>
                    <a:pt x="982" y="201"/>
                  </a:lnTo>
                  <a:lnTo>
                    <a:pt x="976" y="187"/>
                  </a:lnTo>
                  <a:lnTo>
                    <a:pt x="968" y="175"/>
                  </a:lnTo>
                  <a:lnTo>
                    <a:pt x="958" y="163"/>
                  </a:lnTo>
                  <a:lnTo>
                    <a:pt x="945" y="153"/>
                  </a:lnTo>
                  <a:lnTo>
                    <a:pt x="931" y="145"/>
                  </a:lnTo>
                  <a:lnTo>
                    <a:pt x="931" y="145"/>
                  </a:lnTo>
                  <a:lnTo>
                    <a:pt x="923" y="139"/>
                  </a:lnTo>
                  <a:lnTo>
                    <a:pt x="915" y="131"/>
                  </a:lnTo>
                  <a:lnTo>
                    <a:pt x="905" y="111"/>
                  </a:lnTo>
                  <a:lnTo>
                    <a:pt x="905" y="111"/>
                  </a:lnTo>
                  <a:lnTo>
                    <a:pt x="891" y="77"/>
                  </a:lnTo>
                  <a:lnTo>
                    <a:pt x="885" y="65"/>
                  </a:lnTo>
                  <a:lnTo>
                    <a:pt x="879" y="57"/>
                  </a:lnTo>
                  <a:lnTo>
                    <a:pt x="873" y="51"/>
                  </a:lnTo>
                  <a:lnTo>
                    <a:pt x="865" y="47"/>
                  </a:lnTo>
                  <a:lnTo>
                    <a:pt x="857" y="45"/>
                  </a:lnTo>
                  <a:lnTo>
                    <a:pt x="845" y="43"/>
                  </a:lnTo>
                  <a:lnTo>
                    <a:pt x="845" y="43"/>
                  </a:lnTo>
                  <a:lnTo>
                    <a:pt x="825" y="45"/>
                  </a:lnTo>
                  <a:lnTo>
                    <a:pt x="801" y="47"/>
                  </a:lnTo>
                  <a:lnTo>
                    <a:pt x="801" y="47"/>
                  </a:lnTo>
                  <a:lnTo>
                    <a:pt x="752" y="51"/>
                  </a:lnTo>
                  <a:lnTo>
                    <a:pt x="730" y="53"/>
                  </a:lnTo>
                  <a:lnTo>
                    <a:pt x="706" y="55"/>
                  </a:lnTo>
                  <a:lnTo>
                    <a:pt x="706" y="55"/>
                  </a:lnTo>
                  <a:lnTo>
                    <a:pt x="670" y="53"/>
                  </a:lnTo>
                  <a:lnTo>
                    <a:pt x="652" y="49"/>
                  </a:lnTo>
                  <a:lnTo>
                    <a:pt x="634" y="45"/>
                  </a:lnTo>
                  <a:lnTo>
                    <a:pt x="616" y="40"/>
                  </a:lnTo>
                  <a:lnTo>
                    <a:pt x="601" y="32"/>
                  </a:lnTo>
                  <a:lnTo>
                    <a:pt x="583" y="22"/>
                  </a:lnTo>
                  <a:lnTo>
                    <a:pt x="567" y="10"/>
                  </a:lnTo>
                  <a:lnTo>
                    <a:pt x="567" y="10"/>
                  </a:lnTo>
                  <a:lnTo>
                    <a:pt x="561" y="6"/>
                  </a:lnTo>
                  <a:lnTo>
                    <a:pt x="553" y="4"/>
                  </a:lnTo>
                  <a:lnTo>
                    <a:pt x="539" y="0"/>
                  </a:lnTo>
                  <a:lnTo>
                    <a:pt x="539" y="0"/>
                  </a:lnTo>
                  <a:lnTo>
                    <a:pt x="529" y="10"/>
                  </a:lnTo>
                  <a:lnTo>
                    <a:pt x="515" y="18"/>
                  </a:lnTo>
                  <a:lnTo>
                    <a:pt x="499" y="24"/>
                  </a:lnTo>
                  <a:lnTo>
                    <a:pt x="481" y="26"/>
                  </a:lnTo>
                  <a:lnTo>
                    <a:pt x="481" y="26"/>
                  </a:lnTo>
                  <a:lnTo>
                    <a:pt x="473" y="36"/>
                  </a:lnTo>
                  <a:lnTo>
                    <a:pt x="465" y="45"/>
                  </a:lnTo>
                  <a:lnTo>
                    <a:pt x="459" y="55"/>
                  </a:lnTo>
                  <a:lnTo>
                    <a:pt x="453" y="65"/>
                  </a:lnTo>
                  <a:lnTo>
                    <a:pt x="453" y="65"/>
                  </a:lnTo>
                  <a:lnTo>
                    <a:pt x="438" y="101"/>
                  </a:lnTo>
                  <a:lnTo>
                    <a:pt x="418" y="135"/>
                  </a:lnTo>
                  <a:lnTo>
                    <a:pt x="376" y="201"/>
                  </a:lnTo>
                  <a:lnTo>
                    <a:pt x="376" y="201"/>
                  </a:lnTo>
                  <a:lnTo>
                    <a:pt x="372" y="203"/>
                  </a:lnTo>
                  <a:lnTo>
                    <a:pt x="368" y="205"/>
                  </a:lnTo>
                  <a:lnTo>
                    <a:pt x="358" y="206"/>
                  </a:lnTo>
                  <a:lnTo>
                    <a:pt x="358" y="206"/>
                  </a:lnTo>
                  <a:lnTo>
                    <a:pt x="340" y="214"/>
                  </a:lnTo>
                  <a:lnTo>
                    <a:pt x="324" y="220"/>
                  </a:lnTo>
                  <a:lnTo>
                    <a:pt x="314" y="228"/>
                  </a:lnTo>
                  <a:lnTo>
                    <a:pt x="308" y="236"/>
                  </a:lnTo>
                  <a:lnTo>
                    <a:pt x="304" y="248"/>
                  </a:lnTo>
                  <a:lnTo>
                    <a:pt x="302" y="262"/>
                  </a:lnTo>
                  <a:lnTo>
                    <a:pt x="304" y="278"/>
                  </a:lnTo>
                  <a:lnTo>
                    <a:pt x="310" y="300"/>
                  </a:lnTo>
                  <a:lnTo>
                    <a:pt x="310" y="300"/>
                  </a:lnTo>
                  <a:lnTo>
                    <a:pt x="312" y="312"/>
                  </a:lnTo>
                  <a:lnTo>
                    <a:pt x="312" y="324"/>
                  </a:lnTo>
                  <a:lnTo>
                    <a:pt x="312" y="334"/>
                  </a:lnTo>
                  <a:lnTo>
                    <a:pt x="310" y="344"/>
                  </a:lnTo>
                  <a:lnTo>
                    <a:pt x="306" y="354"/>
                  </a:lnTo>
                  <a:lnTo>
                    <a:pt x="300" y="364"/>
                  </a:lnTo>
                  <a:lnTo>
                    <a:pt x="292" y="372"/>
                  </a:lnTo>
                  <a:lnTo>
                    <a:pt x="283" y="377"/>
                  </a:lnTo>
                  <a:lnTo>
                    <a:pt x="283" y="377"/>
                  </a:lnTo>
                  <a:lnTo>
                    <a:pt x="265" y="385"/>
                  </a:lnTo>
                  <a:lnTo>
                    <a:pt x="247" y="391"/>
                  </a:lnTo>
                  <a:lnTo>
                    <a:pt x="227" y="395"/>
                  </a:lnTo>
                  <a:lnTo>
                    <a:pt x="209" y="397"/>
                  </a:lnTo>
                  <a:lnTo>
                    <a:pt x="209" y="397"/>
                  </a:lnTo>
                  <a:lnTo>
                    <a:pt x="191" y="399"/>
                  </a:lnTo>
                  <a:lnTo>
                    <a:pt x="177" y="403"/>
                  </a:lnTo>
                  <a:lnTo>
                    <a:pt x="165" y="409"/>
                  </a:lnTo>
                  <a:lnTo>
                    <a:pt x="155" y="417"/>
                  </a:lnTo>
                  <a:lnTo>
                    <a:pt x="149" y="427"/>
                  </a:lnTo>
                  <a:lnTo>
                    <a:pt x="143" y="439"/>
                  </a:lnTo>
                  <a:lnTo>
                    <a:pt x="139" y="455"/>
                  </a:lnTo>
                  <a:lnTo>
                    <a:pt x="139" y="471"/>
                  </a:lnTo>
                  <a:lnTo>
                    <a:pt x="139" y="471"/>
                  </a:lnTo>
                  <a:lnTo>
                    <a:pt x="131" y="638"/>
                  </a:lnTo>
                  <a:lnTo>
                    <a:pt x="131" y="638"/>
                  </a:lnTo>
                  <a:lnTo>
                    <a:pt x="129" y="652"/>
                  </a:lnTo>
                  <a:lnTo>
                    <a:pt x="127" y="664"/>
                  </a:lnTo>
                  <a:lnTo>
                    <a:pt x="123" y="676"/>
                  </a:lnTo>
                  <a:lnTo>
                    <a:pt x="117" y="684"/>
                  </a:lnTo>
                  <a:lnTo>
                    <a:pt x="110" y="690"/>
                  </a:lnTo>
                  <a:lnTo>
                    <a:pt x="100" y="696"/>
                  </a:lnTo>
                  <a:lnTo>
                    <a:pt x="86" y="698"/>
                  </a:lnTo>
                  <a:lnTo>
                    <a:pt x="72" y="700"/>
                  </a:lnTo>
                  <a:lnTo>
                    <a:pt x="72" y="700"/>
                  </a:lnTo>
                  <a:lnTo>
                    <a:pt x="70" y="700"/>
                  </a:lnTo>
                  <a:lnTo>
                    <a:pt x="70" y="700"/>
                  </a:lnTo>
                  <a:lnTo>
                    <a:pt x="70" y="700"/>
                  </a:lnTo>
                  <a:lnTo>
                    <a:pt x="70" y="700"/>
                  </a:lnTo>
                  <a:lnTo>
                    <a:pt x="52" y="702"/>
                  </a:lnTo>
                  <a:lnTo>
                    <a:pt x="34" y="707"/>
                  </a:lnTo>
                  <a:lnTo>
                    <a:pt x="18" y="717"/>
                  </a:lnTo>
                  <a:lnTo>
                    <a:pt x="12" y="723"/>
                  </a:lnTo>
                  <a:lnTo>
                    <a:pt x="6" y="729"/>
                  </a:lnTo>
                  <a:lnTo>
                    <a:pt x="6" y="729"/>
                  </a:lnTo>
                  <a:lnTo>
                    <a:pt x="2" y="743"/>
                  </a:lnTo>
                  <a:lnTo>
                    <a:pt x="0" y="757"/>
                  </a:lnTo>
                  <a:lnTo>
                    <a:pt x="2" y="773"/>
                  </a:lnTo>
                  <a:lnTo>
                    <a:pt x="8" y="789"/>
                  </a:lnTo>
                  <a:lnTo>
                    <a:pt x="16" y="805"/>
                  </a:lnTo>
                  <a:lnTo>
                    <a:pt x="26" y="821"/>
                  </a:lnTo>
                  <a:lnTo>
                    <a:pt x="38" y="835"/>
                  </a:lnTo>
                  <a:lnTo>
                    <a:pt x="50" y="847"/>
                  </a:lnTo>
                  <a:lnTo>
                    <a:pt x="50" y="847"/>
                  </a:lnTo>
                  <a:lnTo>
                    <a:pt x="80" y="849"/>
                  </a:lnTo>
                  <a:lnTo>
                    <a:pt x="110" y="855"/>
                  </a:lnTo>
                  <a:lnTo>
                    <a:pt x="137" y="863"/>
                  </a:lnTo>
                  <a:lnTo>
                    <a:pt x="163" y="872"/>
                  </a:lnTo>
                  <a:lnTo>
                    <a:pt x="163" y="872"/>
                  </a:lnTo>
                  <a:lnTo>
                    <a:pt x="201" y="884"/>
                  </a:lnTo>
                  <a:lnTo>
                    <a:pt x="201" y="884"/>
                  </a:lnTo>
                  <a:lnTo>
                    <a:pt x="211" y="888"/>
                  </a:lnTo>
                  <a:lnTo>
                    <a:pt x="221" y="894"/>
                  </a:lnTo>
                  <a:lnTo>
                    <a:pt x="233" y="904"/>
                  </a:lnTo>
                  <a:lnTo>
                    <a:pt x="243" y="916"/>
                  </a:lnTo>
                  <a:lnTo>
                    <a:pt x="243" y="916"/>
                  </a:lnTo>
                  <a:lnTo>
                    <a:pt x="265" y="922"/>
                  </a:lnTo>
                  <a:lnTo>
                    <a:pt x="265" y="922"/>
                  </a:lnTo>
                  <a:lnTo>
                    <a:pt x="275" y="916"/>
                  </a:lnTo>
                  <a:lnTo>
                    <a:pt x="284" y="914"/>
                  </a:lnTo>
                  <a:lnTo>
                    <a:pt x="284" y="914"/>
                  </a:lnTo>
                  <a:lnTo>
                    <a:pt x="314" y="910"/>
                  </a:lnTo>
                  <a:lnTo>
                    <a:pt x="340" y="910"/>
                  </a:lnTo>
                  <a:lnTo>
                    <a:pt x="340" y="910"/>
                  </a:lnTo>
                  <a:lnTo>
                    <a:pt x="340" y="910"/>
                  </a:lnTo>
                  <a:lnTo>
                    <a:pt x="366" y="910"/>
                  </a:lnTo>
                  <a:lnTo>
                    <a:pt x="390" y="916"/>
                  </a:lnTo>
                  <a:lnTo>
                    <a:pt x="410" y="922"/>
                  </a:lnTo>
                  <a:lnTo>
                    <a:pt x="426" y="932"/>
                  </a:lnTo>
                  <a:lnTo>
                    <a:pt x="426" y="932"/>
                  </a:lnTo>
                  <a:lnTo>
                    <a:pt x="444" y="944"/>
                  </a:lnTo>
                  <a:lnTo>
                    <a:pt x="461" y="952"/>
                  </a:lnTo>
                  <a:lnTo>
                    <a:pt x="477" y="956"/>
                  </a:lnTo>
                  <a:lnTo>
                    <a:pt x="497" y="958"/>
                  </a:lnTo>
                  <a:lnTo>
                    <a:pt x="497" y="958"/>
                  </a:lnTo>
                  <a:lnTo>
                    <a:pt x="515" y="958"/>
                  </a:lnTo>
                  <a:lnTo>
                    <a:pt x="537" y="960"/>
                  </a:lnTo>
                  <a:lnTo>
                    <a:pt x="561" y="964"/>
                  </a:lnTo>
                  <a:lnTo>
                    <a:pt x="585" y="970"/>
                  </a:lnTo>
                  <a:lnTo>
                    <a:pt x="597" y="974"/>
                  </a:lnTo>
                  <a:lnTo>
                    <a:pt x="609" y="982"/>
                  </a:lnTo>
                  <a:lnTo>
                    <a:pt x="618" y="988"/>
                  </a:lnTo>
                  <a:lnTo>
                    <a:pt x="630" y="998"/>
                  </a:lnTo>
                  <a:lnTo>
                    <a:pt x="638" y="1008"/>
                  </a:lnTo>
                  <a:lnTo>
                    <a:pt x="648" y="1020"/>
                  </a:lnTo>
                  <a:lnTo>
                    <a:pt x="656" y="1034"/>
                  </a:lnTo>
                  <a:lnTo>
                    <a:pt x="662" y="1049"/>
                  </a:lnTo>
                  <a:lnTo>
                    <a:pt x="662" y="1049"/>
                  </a:lnTo>
                  <a:lnTo>
                    <a:pt x="670" y="1053"/>
                  </a:lnTo>
                  <a:lnTo>
                    <a:pt x="670" y="1053"/>
                  </a:lnTo>
                  <a:lnTo>
                    <a:pt x="700" y="1061"/>
                  </a:lnTo>
                  <a:lnTo>
                    <a:pt x="724" y="1073"/>
                  </a:lnTo>
                  <a:lnTo>
                    <a:pt x="734" y="1079"/>
                  </a:lnTo>
                  <a:lnTo>
                    <a:pt x="742" y="1087"/>
                  </a:lnTo>
                  <a:lnTo>
                    <a:pt x="752" y="1097"/>
                  </a:lnTo>
                  <a:lnTo>
                    <a:pt x="758" y="1105"/>
                  </a:lnTo>
                  <a:lnTo>
                    <a:pt x="758" y="1105"/>
                  </a:lnTo>
                  <a:lnTo>
                    <a:pt x="774" y="1085"/>
                  </a:lnTo>
                  <a:lnTo>
                    <a:pt x="774" y="1085"/>
                  </a:lnTo>
                  <a:lnTo>
                    <a:pt x="780" y="1075"/>
                  </a:lnTo>
                  <a:lnTo>
                    <a:pt x="785" y="1063"/>
                  </a:lnTo>
                  <a:lnTo>
                    <a:pt x="795" y="1037"/>
                  </a:lnTo>
                  <a:lnTo>
                    <a:pt x="795" y="10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54" name="Owal 153">
              <a:extLst>
                <a:ext uri="{FF2B5EF4-FFF2-40B4-BE49-F238E27FC236}">
                  <a16:creationId xmlns:a16="http://schemas.microsoft.com/office/drawing/2014/main" id="{16BC20A4-7B7C-414B-83F2-0CC4F4330B02}"/>
                </a:ext>
              </a:extLst>
            </p:cNvPr>
            <p:cNvSpPr/>
            <p:nvPr/>
          </p:nvSpPr>
          <p:spPr>
            <a:xfrm>
              <a:off x="2879930" y="3216039"/>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7" name="Owal 156">
              <a:extLst>
                <a:ext uri="{FF2B5EF4-FFF2-40B4-BE49-F238E27FC236}">
                  <a16:creationId xmlns:a16="http://schemas.microsoft.com/office/drawing/2014/main" id="{F024C5F2-35B2-43A2-A0F8-DE67E408F1A1}"/>
                </a:ext>
              </a:extLst>
            </p:cNvPr>
            <p:cNvSpPr/>
            <p:nvPr/>
          </p:nvSpPr>
          <p:spPr>
            <a:xfrm>
              <a:off x="3025939" y="325786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8" name="Owal 157">
              <a:extLst>
                <a:ext uri="{FF2B5EF4-FFF2-40B4-BE49-F238E27FC236}">
                  <a16:creationId xmlns:a16="http://schemas.microsoft.com/office/drawing/2014/main" id="{60BAE8FD-6557-4785-ACAB-AB69069749B6}"/>
                </a:ext>
              </a:extLst>
            </p:cNvPr>
            <p:cNvSpPr/>
            <p:nvPr/>
          </p:nvSpPr>
          <p:spPr>
            <a:xfrm>
              <a:off x="3144305" y="3284478"/>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9" name="Owal 158">
              <a:extLst>
                <a:ext uri="{FF2B5EF4-FFF2-40B4-BE49-F238E27FC236}">
                  <a16:creationId xmlns:a16="http://schemas.microsoft.com/office/drawing/2014/main" id="{F85FBC9D-32F3-4B94-8B6C-6843ED5D87B4}"/>
                </a:ext>
              </a:extLst>
            </p:cNvPr>
            <p:cNvSpPr/>
            <p:nvPr/>
          </p:nvSpPr>
          <p:spPr>
            <a:xfrm>
              <a:off x="3206143" y="340060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1" name="Owal 160">
              <a:extLst>
                <a:ext uri="{FF2B5EF4-FFF2-40B4-BE49-F238E27FC236}">
                  <a16:creationId xmlns:a16="http://schemas.microsoft.com/office/drawing/2014/main" id="{643C8EE4-796A-493B-8081-F01FECC8404C}"/>
                </a:ext>
              </a:extLst>
            </p:cNvPr>
            <p:cNvSpPr/>
            <p:nvPr/>
          </p:nvSpPr>
          <p:spPr>
            <a:xfrm>
              <a:off x="3344186" y="3797975"/>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2" name="Owal 161">
              <a:extLst>
                <a:ext uri="{FF2B5EF4-FFF2-40B4-BE49-F238E27FC236}">
                  <a16:creationId xmlns:a16="http://schemas.microsoft.com/office/drawing/2014/main" id="{AB97F49B-12C6-4B68-9293-E1488488D71B}"/>
                </a:ext>
              </a:extLst>
            </p:cNvPr>
            <p:cNvSpPr/>
            <p:nvPr/>
          </p:nvSpPr>
          <p:spPr>
            <a:xfrm>
              <a:off x="3312646" y="3662245"/>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3" name="Owal 162">
              <a:extLst>
                <a:ext uri="{FF2B5EF4-FFF2-40B4-BE49-F238E27FC236}">
                  <a16:creationId xmlns:a16="http://schemas.microsoft.com/office/drawing/2014/main" id="{CEAE4135-F94A-4AEF-B396-E174C289D5A2}"/>
                </a:ext>
              </a:extLst>
            </p:cNvPr>
            <p:cNvSpPr/>
            <p:nvPr/>
          </p:nvSpPr>
          <p:spPr>
            <a:xfrm>
              <a:off x="3444388" y="3640464"/>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5" name="Owal 164">
              <a:extLst>
                <a:ext uri="{FF2B5EF4-FFF2-40B4-BE49-F238E27FC236}">
                  <a16:creationId xmlns:a16="http://schemas.microsoft.com/office/drawing/2014/main" id="{10DE7BBC-BFD1-476D-B79D-BA588A7545B2}"/>
                </a:ext>
              </a:extLst>
            </p:cNvPr>
            <p:cNvSpPr/>
            <p:nvPr/>
          </p:nvSpPr>
          <p:spPr>
            <a:xfrm>
              <a:off x="3166904" y="3361386"/>
              <a:ext cx="443170" cy="34491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66" name="Owal 165">
              <a:extLst>
                <a:ext uri="{FF2B5EF4-FFF2-40B4-BE49-F238E27FC236}">
                  <a16:creationId xmlns:a16="http://schemas.microsoft.com/office/drawing/2014/main" id="{B5571633-638E-4332-A7B2-4B01D9BDF6C7}"/>
                </a:ext>
              </a:extLst>
            </p:cNvPr>
            <p:cNvSpPr/>
            <p:nvPr/>
          </p:nvSpPr>
          <p:spPr>
            <a:xfrm>
              <a:off x="3380352" y="3539977"/>
              <a:ext cx="168341" cy="142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2" name="Grupa 101">
            <a:extLst>
              <a:ext uri="{FF2B5EF4-FFF2-40B4-BE49-F238E27FC236}">
                <a16:creationId xmlns:a16="http://schemas.microsoft.com/office/drawing/2014/main" id="{4677885C-17EA-4F72-9FB8-6018AC84F29E}"/>
              </a:ext>
            </a:extLst>
          </p:cNvPr>
          <p:cNvGrpSpPr/>
          <p:nvPr/>
        </p:nvGrpSpPr>
        <p:grpSpPr>
          <a:xfrm>
            <a:off x="3788426" y="1441299"/>
            <a:ext cx="2052432" cy="2360157"/>
            <a:chOff x="702326" y="1736765"/>
            <a:chExt cx="2052432" cy="2360157"/>
          </a:xfrm>
          <a:solidFill>
            <a:srgbClr val="00955D"/>
          </a:solidFill>
        </p:grpSpPr>
        <p:sp>
          <p:nvSpPr>
            <p:cNvPr id="141" name="Freeform 6">
              <a:extLst>
                <a:ext uri="{FF2B5EF4-FFF2-40B4-BE49-F238E27FC236}">
                  <a16:creationId xmlns:a16="http://schemas.microsoft.com/office/drawing/2014/main" id="{6C4E0D86-AA4D-4F36-A997-F501DC9E640F}"/>
                </a:ext>
              </a:extLst>
            </p:cNvPr>
            <p:cNvSpPr>
              <a:spLocks/>
            </p:cNvSpPr>
            <p:nvPr/>
          </p:nvSpPr>
          <p:spPr bwMode="auto">
            <a:xfrm>
              <a:off x="1396327" y="2400270"/>
              <a:ext cx="1358431" cy="1696652"/>
            </a:xfrm>
            <a:custGeom>
              <a:avLst/>
              <a:gdLst>
                <a:gd name="T0" fmla="*/ 1014 w 1470"/>
                <a:gd name="T1" fmla="*/ 1669 h 1836"/>
                <a:gd name="T2" fmla="*/ 1050 w 1470"/>
                <a:gd name="T3" fmla="*/ 1636 h 1836"/>
                <a:gd name="T4" fmla="*/ 1096 w 1470"/>
                <a:gd name="T5" fmla="*/ 1620 h 1836"/>
                <a:gd name="T6" fmla="*/ 1126 w 1470"/>
                <a:gd name="T7" fmla="*/ 1618 h 1836"/>
                <a:gd name="T8" fmla="*/ 1136 w 1470"/>
                <a:gd name="T9" fmla="*/ 1500 h 1836"/>
                <a:gd name="T10" fmla="*/ 1173 w 1470"/>
                <a:gd name="T11" fmla="*/ 1343 h 1836"/>
                <a:gd name="T12" fmla="*/ 1233 w 1470"/>
                <a:gd name="T13" fmla="*/ 1318 h 1836"/>
                <a:gd name="T14" fmla="*/ 1307 w 1470"/>
                <a:gd name="T15" fmla="*/ 1300 h 1836"/>
                <a:gd name="T16" fmla="*/ 1305 w 1470"/>
                <a:gd name="T17" fmla="*/ 1220 h 1836"/>
                <a:gd name="T18" fmla="*/ 1326 w 1470"/>
                <a:gd name="T19" fmla="*/ 1161 h 1836"/>
                <a:gd name="T20" fmla="*/ 1390 w 1470"/>
                <a:gd name="T21" fmla="*/ 1127 h 1836"/>
                <a:gd name="T22" fmla="*/ 1466 w 1470"/>
                <a:gd name="T23" fmla="*/ 996 h 1836"/>
                <a:gd name="T24" fmla="*/ 1424 w 1470"/>
                <a:gd name="T25" fmla="*/ 970 h 1836"/>
                <a:gd name="T26" fmla="*/ 1354 w 1470"/>
                <a:gd name="T27" fmla="*/ 962 h 1836"/>
                <a:gd name="T28" fmla="*/ 1283 w 1470"/>
                <a:gd name="T29" fmla="*/ 894 h 1836"/>
                <a:gd name="T30" fmla="*/ 1201 w 1470"/>
                <a:gd name="T31" fmla="*/ 852 h 1836"/>
                <a:gd name="T32" fmla="*/ 1159 w 1470"/>
                <a:gd name="T33" fmla="*/ 840 h 1836"/>
                <a:gd name="T34" fmla="*/ 1106 w 1470"/>
                <a:gd name="T35" fmla="*/ 866 h 1836"/>
                <a:gd name="T36" fmla="*/ 1050 w 1470"/>
                <a:gd name="T37" fmla="*/ 844 h 1836"/>
                <a:gd name="T38" fmla="*/ 935 w 1470"/>
                <a:gd name="T39" fmla="*/ 771 h 1836"/>
                <a:gd name="T40" fmla="*/ 889 w 1470"/>
                <a:gd name="T41" fmla="*/ 739 h 1836"/>
                <a:gd name="T42" fmla="*/ 855 w 1470"/>
                <a:gd name="T43" fmla="*/ 747 h 1836"/>
                <a:gd name="T44" fmla="*/ 818 w 1470"/>
                <a:gd name="T45" fmla="*/ 703 h 1836"/>
                <a:gd name="T46" fmla="*/ 734 w 1470"/>
                <a:gd name="T47" fmla="*/ 687 h 1836"/>
                <a:gd name="T48" fmla="*/ 712 w 1470"/>
                <a:gd name="T49" fmla="*/ 626 h 1836"/>
                <a:gd name="T50" fmla="*/ 764 w 1470"/>
                <a:gd name="T51" fmla="*/ 546 h 1836"/>
                <a:gd name="T52" fmla="*/ 728 w 1470"/>
                <a:gd name="T53" fmla="*/ 506 h 1836"/>
                <a:gd name="T54" fmla="*/ 670 w 1470"/>
                <a:gd name="T55" fmla="*/ 415 h 1836"/>
                <a:gd name="T56" fmla="*/ 674 w 1470"/>
                <a:gd name="T57" fmla="*/ 320 h 1836"/>
                <a:gd name="T58" fmla="*/ 728 w 1470"/>
                <a:gd name="T59" fmla="*/ 242 h 1836"/>
                <a:gd name="T60" fmla="*/ 676 w 1470"/>
                <a:gd name="T61" fmla="*/ 169 h 1836"/>
                <a:gd name="T62" fmla="*/ 698 w 1470"/>
                <a:gd name="T63" fmla="*/ 89 h 1836"/>
                <a:gd name="T64" fmla="*/ 597 w 1470"/>
                <a:gd name="T65" fmla="*/ 75 h 1836"/>
                <a:gd name="T66" fmla="*/ 490 w 1470"/>
                <a:gd name="T67" fmla="*/ 5 h 1836"/>
                <a:gd name="T68" fmla="*/ 418 w 1470"/>
                <a:gd name="T69" fmla="*/ 105 h 1836"/>
                <a:gd name="T70" fmla="*/ 440 w 1470"/>
                <a:gd name="T71" fmla="*/ 178 h 1836"/>
                <a:gd name="T72" fmla="*/ 428 w 1470"/>
                <a:gd name="T73" fmla="*/ 228 h 1836"/>
                <a:gd name="T74" fmla="*/ 297 w 1470"/>
                <a:gd name="T75" fmla="*/ 337 h 1836"/>
                <a:gd name="T76" fmla="*/ 183 w 1470"/>
                <a:gd name="T77" fmla="*/ 419 h 1836"/>
                <a:gd name="T78" fmla="*/ 112 w 1470"/>
                <a:gd name="T79" fmla="*/ 485 h 1836"/>
                <a:gd name="T80" fmla="*/ 42 w 1470"/>
                <a:gd name="T81" fmla="*/ 592 h 1836"/>
                <a:gd name="T82" fmla="*/ 2 w 1470"/>
                <a:gd name="T83" fmla="*/ 685 h 1836"/>
                <a:gd name="T84" fmla="*/ 20 w 1470"/>
                <a:gd name="T85" fmla="*/ 769 h 1836"/>
                <a:gd name="T86" fmla="*/ 28 w 1470"/>
                <a:gd name="T87" fmla="*/ 834 h 1836"/>
                <a:gd name="T88" fmla="*/ 50 w 1470"/>
                <a:gd name="T89" fmla="*/ 948 h 1836"/>
                <a:gd name="T90" fmla="*/ 36 w 1470"/>
                <a:gd name="T91" fmla="*/ 1055 h 1836"/>
                <a:gd name="T92" fmla="*/ 84 w 1470"/>
                <a:gd name="T93" fmla="*/ 1121 h 1836"/>
                <a:gd name="T94" fmla="*/ 152 w 1470"/>
                <a:gd name="T95" fmla="*/ 1200 h 1836"/>
                <a:gd name="T96" fmla="*/ 203 w 1470"/>
                <a:gd name="T97" fmla="*/ 1206 h 1836"/>
                <a:gd name="T98" fmla="*/ 247 w 1470"/>
                <a:gd name="T99" fmla="*/ 1230 h 1836"/>
                <a:gd name="T100" fmla="*/ 297 w 1470"/>
                <a:gd name="T101" fmla="*/ 1296 h 1836"/>
                <a:gd name="T102" fmla="*/ 392 w 1470"/>
                <a:gd name="T103" fmla="*/ 1415 h 1836"/>
                <a:gd name="T104" fmla="*/ 557 w 1470"/>
                <a:gd name="T105" fmla="*/ 1520 h 1836"/>
                <a:gd name="T106" fmla="*/ 661 w 1470"/>
                <a:gd name="T107" fmla="*/ 1506 h 1836"/>
                <a:gd name="T108" fmla="*/ 754 w 1470"/>
                <a:gd name="T109" fmla="*/ 1493 h 1836"/>
                <a:gd name="T110" fmla="*/ 804 w 1470"/>
                <a:gd name="T111" fmla="*/ 1568 h 1836"/>
                <a:gd name="T112" fmla="*/ 833 w 1470"/>
                <a:gd name="T113" fmla="*/ 1612 h 1836"/>
                <a:gd name="T114" fmla="*/ 895 w 1470"/>
                <a:gd name="T115" fmla="*/ 1679 h 1836"/>
                <a:gd name="T116" fmla="*/ 909 w 1470"/>
                <a:gd name="T117" fmla="*/ 1785 h 1836"/>
                <a:gd name="T118" fmla="*/ 921 w 1470"/>
                <a:gd name="T119" fmla="*/ 1823 h 1836"/>
                <a:gd name="T120" fmla="*/ 979 w 1470"/>
                <a:gd name="T121" fmla="*/ 1834 h 1836"/>
                <a:gd name="T122" fmla="*/ 1024 w 1470"/>
                <a:gd name="T123" fmla="*/ 1787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0" h="1836">
                  <a:moveTo>
                    <a:pt x="1004" y="1733"/>
                  </a:moveTo>
                  <a:lnTo>
                    <a:pt x="1004" y="1733"/>
                  </a:lnTo>
                  <a:lnTo>
                    <a:pt x="979" y="1689"/>
                  </a:lnTo>
                  <a:lnTo>
                    <a:pt x="979" y="1689"/>
                  </a:lnTo>
                  <a:lnTo>
                    <a:pt x="989" y="1685"/>
                  </a:lnTo>
                  <a:lnTo>
                    <a:pt x="996" y="1681"/>
                  </a:lnTo>
                  <a:lnTo>
                    <a:pt x="1014" y="1669"/>
                  </a:lnTo>
                  <a:lnTo>
                    <a:pt x="1014" y="1669"/>
                  </a:lnTo>
                  <a:lnTo>
                    <a:pt x="1014" y="1667"/>
                  </a:lnTo>
                  <a:lnTo>
                    <a:pt x="1014" y="1667"/>
                  </a:lnTo>
                  <a:lnTo>
                    <a:pt x="1022" y="1658"/>
                  </a:lnTo>
                  <a:lnTo>
                    <a:pt x="1030" y="1650"/>
                  </a:lnTo>
                  <a:lnTo>
                    <a:pt x="1040" y="1642"/>
                  </a:lnTo>
                  <a:lnTo>
                    <a:pt x="1050" y="1636"/>
                  </a:lnTo>
                  <a:lnTo>
                    <a:pt x="1050" y="1636"/>
                  </a:lnTo>
                  <a:lnTo>
                    <a:pt x="1060" y="1630"/>
                  </a:lnTo>
                  <a:lnTo>
                    <a:pt x="1070" y="1624"/>
                  </a:lnTo>
                  <a:lnTo>
                    <a:pt x="1080" y="1620"/>
                  </a:lnTo>
                  <a:lnTo>
                    <a:pt x="1092" y="1620"/>
                  </a:lnTo>
                  <a:lnTo>
                    <a:pt x="1092" y="1620"/>
                  </a:lnTo>
                  <a:lnTo>
                    <a:pt x="1096" y="1620"/>
                  </a:lnTo>
                  <a:lnTo>
                    <a:pt x="1096" y="1620"/>
                  </a:lnTo>
                  <a:lnTo>
                    <a:pt x="1112" y="1618"/>
                  </a:lnTo>
                  <a:lnTo>
                    <a:pt x="1112" y="1618"/>
                  </a:lnTo>
                  <a:lnTo>
                    <a:pt x="1112" y="1618"/>
                  </a:lnTo>
                  <a:lnTo>
                    <a:pt x="1114" y="1618"/>
                  </a:lnTo>
                  <a:lnTo>
                    <a:pt x="1114" y="1618"/>
                  </a:lnTo>
                  <a:lnTo>
                    <a:pt x="1126" y="1618"/>
                  </a:lnTo>
                  <a:lnTo>
                    <a:pt x="1130" y="1616"/>
                  </a:lnTo>
                  <a:lnTo>
                    <a:pt x="1130" y="1616"/>
                  </a:lnTo>
                  <a:lnTo>
                    <a:pt x="1132" y="1610"/>
                  </a:lnTo>
                  <a:lnTo>
                    <a:pt x="1132" y="1596"/>
                  </a:lnTo>
                  <a:lnTo>
                    <a:pt x="1132" y="1596"/>
                  </a:lnTo>
                  <a:lnTo>
                    <a:pt x="1136" y="1500"/>
                  </a:lnTo>
                  <a:lnTo>
                    <a:pt x="1136" y="1500"/>
                  </a:lnTo>
                  <a:lnTo>
                    <a:pt x="1140" y="1429"/>
                  </a:lnTo>
                  <a:lnTo>
                    <a:pt x="1140" y="1429"/>
                  </a:lnTo>
                  <a:lnTo>
                    <a:pt x="1144" y="1403"/>
                  </a:lnTo>
                  <a:lnTo>
                    <a:pt x="1150" y="1379"/>
                  </a:lnTo>
                  <a:lnTo>
                    <a:pt x="1159" y="1359"/>
                  </a:lnTo>
                  <a:lnTo>
                    <a:pt x="1165" y="1351"/>
                  </a:lnTo>
                  <a:lnTo>
                    <a:pt x="1173" y="1343"/>
                  </a:lnTo>
                  <a:lnTo>
                    <a:pt x="1173" y="1343"/>
                  </a:lnTo>
                  <a:lnTo>
                    <a:pt x="1181" y="1337"/>
                  </a:lnTo>
                  <a:lnTo>
                    <a:pt x="1189" y="1332"/>
                  </a:lnTo>
                  <a:lnTo>
                    <a:pt x="1189" y="1332"/>
                  </a:lnTo>
                  <a:lnTo>
                    <a:pt x="1203" y="1326"/>
                  </a:lnTo>
                  <a:lnTo>
                    <a:pt x="1217" y="1322"/>
                  </a:lnTo>
                  <a:lnTo>
                    <a:pt x="1233" y="1318"/>
                  </a:lnTo>
                  <a:lnTo>
                    <a:pt x="1249" y="1318"/>
                  </a:lnTo>
                  <a:lnTo>
                    <a:pt x="1249" y="1318"/>
                  </a:lnTo>
                  <a:lnTo>
                    <a:pt x="1263" y="1316"/>
                  </a:lnTo>
                  <a:lnTo>
                    <a:pt x="1277" y="1312"/>
                  </a:lnTo>
                  <a:lnTo>
                    <a:pt x="1291" y="1308"/>
                  </a:lnTo>
                  <a:lnTo>
                    <a:pt x="1307" y="1300"/>
                  </a:lnTo>
                  <a:lnTo>
                    <a:pt x="1307" y="1300"/>
                  </a:lnTo>
                  <a:lnTo>
                    <a:pt x="1311" y="1298"/>
                  </a:lnTo>
                  <a:lnTo>
                    <a:pt x="1313" y="1294"/>
                  </a:lnTo>
                  <a:lnTo>
                    <a:pt x="1315" y="1284"/>
                  </a:lnTo>
                  <a:lnTo>
                    <a:pt x="1313" y="1268"/>
                  </a:lnTo>
                  <a:lnTo>
                    <a:pt x="1313" y="1268"/>
                  </a:lnTo>
                  <a:lnTo>
                    <a:pt x="1307" y="1244"/>
                  </a:lnTo>
                  <a:lnTo>
                    <a:pt x="1305" y="1220"/>
                  </a:lnTo>
                  <a:lnTo>
                    <a:pt x="1305" y="1210"/>
                  </a:lnTo>
                  <a:lnTo>
                    <a:pt x="1307" y="1198"/>
                  </a:lnTo>
                  <a:lnTo>
                    <a:pt x="1309" y="1188"/>
                  </a:lnTo>
                  <a:lnTo>
                    <a:pt x="1313" y="1178"/>
                  </a:lnTo>
                  <a:lnTo>
                    <a:pt x="1313" y="1178"/>
                  </a:lnTo>
                  <a:lnTo>
                    <a:pt x="1321" y="1168"/>
                  </a:lnTo>
                  <a:lnTo>
                    <a:pt x="1326" y="1161"/>
                  </a:lnTo>
                  <a:lnTo>
                    <a:pt x="1334" y="1153"/>
                  </a:lnTo>
                  <a:lnTo>
                    <a:pt x="1344" y="1147"/>
                  </a:lnTo>
                  <a:lnTo>
                    <a:pt x="1364" y="1137"/>
                  </a:lnTo>
                  <a:lnTo>
                    <a:pt x="1388" y="1129"/>
                  </a:lnTo>
                  <a:lnTo>
                    <a:pt x="1388" y="1129"/>
                  </a:lnTo>
                  <a:lnTo>
                    <a:pt x="1390" y="1127"/>
                  </a:lnTo>
                  <a:lnTo>
                    <a:pt x="1390" y="1127"/>
                  </a:lnTo>
                  <a:lnTo>
                    <a:pt x="1406" y="1103"/>
                  </a:lnTo>
                  <a:lnTo>
                    <a:pt x="1406" y="1103"/>
                  </a:lnTo>
                  <a:lnTo>
                    <a:pt x="1436" y="1057"/>
                  </a:lnTo>
                  <a:lnTo>
                    <a:pt x="1448" y="1033"/>
                  </a:lnTo>
                  <a:lnTo>
                    <a:pt x="1458" y="1011"/>
                  </a:lnTo>
                  <a:lnTo>
                    <a:pt x="1458" y="1011"/>
                  </a:lnTo>
                  <a:lnTo>
                    <a:pt x="1466" y="996"/>
                  </a:lnTo>
                  <a:lnTo>
                    <a:pt x="1466" y="996"/>
                  </a:lnTo>
                  <a:lnTo>
                    <a:pt x="1470" y="972"/>
                  </a:lnTo>
                  <a:lnTo>
                    <a:pt x="1470" y="972"/>
                  </a:lnTo>
                  <a:lnTo>
                    <a:pt x="1462" y="970"/>
                  </a:lnTo>
                  <a:lnTo>
                    <a:pt x="1448" y="970"/>
                  </a:lnTo>
                  <a:lnTo>
                    <a:pt x="1448" y="970"/>
                  </a:lnTo>
                  <a:lnTo>
                    <a:pt x="1424" y="970"/>
                  </a:lnTo>
                  <a:lnTo>
                    <a:pt x="1416" y="970"/>
                  </a:lnTo>
                  <a:lnTo>
                    <a:pt x="1416" y="970"/>
                  </a:lnTo>
                  <a:lnTo>
                    <a:pt x="1406" y="972"/>
                  </a:lnTo>
                  <a:lnTo>
                    <a:pt x="1406" y="972"/>
                  </a:lnTo>
                  <a:lnTo>
                    <a:pt x="1388" y="970"/>
                  </a:lnTo>
                  <a:lnTo>
                    <a:pt x="1370" y="966"/>
                  </a:lnTo>
                  <a:lnTo>
                    <a:pt x="1354" y="962"/>
                  </a:lnTo>
                  <a:lnTo>
                    <a:pt x="1338" y="954"/>
                  </a:lnTo>
                  <a:lnTo>
                    <a:pt x="1326" y="944"/>
                  </a:lnTo>
                  <a:lnTo>
                    <a:pt x="1313" y="932"/>
                  </a:lnTo>
                  <a:lnTo>
                    <a:pt x="1303" y="918"/>
                  </a:lnTo>
                  <a:lnTo>
                    <a:pt x="1293" y="902"/>
                  </a:lnTo>
                  <a:lnTo>
                    <a:pt x="1293" y="902"/>
                  </a:lnTo>
                  <a:lnTo>
                    <a:pt x="1283" y="894"/>
                  </a:lnTo>
                  <a:lnTo>
                    <a:pt x="1269" y="886"/>
                  </a:lnTo>
                  <a:lnTo>
                    <a:pt x="1269" y="886"/>
                  </a:lnTo>
                  <a:lnTo>
                    <a:pt x="1257" y="880"/>
                  </a:lnTo>
                  <a:lnTo>
                    <a:pt x="1257" y="880"/>
                  </a:lnTo>
                  <a:lnTo>
                    <a:pt x="1229" y="866"/>
                  </a:lnTo>
                  <a:lnTo>
                    <a:pt x="1229" y="866"/>
                  </a:lnTo>
                  <a:lnTo>
                    <a:pt x="1201" y="852"/>
                  </a:lnTo>
                  <a:lnTo>
                    <a:pt x="1201" y="852"/>
                  </a:lnTo>
                  <a:lnTo>
                    <a:pt x="1181" y="842"/>
                  </a:lnTo>
                  <a:lnTo>
                    <a:pt x="1173" y="838"/>
                  </a:lnTo>
                  <a:lnTo>
                    <a:pt x="1165" y="836"/>
                  </a:lnTo>
                  <a:lnTo>
                    <a:pt x="1165" y="836"/>
                  </a:lnTo>
                  <a:lnTo>
                    <a:pt x="1163" y="838"/>
                  </a:lnTo>
                  <a:lnTo>
                    <a:pt x="1159" y="840"/>
                  </a:lnTo>
                  <a:lnTo>
                    <a:pt x="1156" y="846"/>
                  </a:lnTo>
                  <a:lnTo>
                    <a:pt x="1156" y="846"/>
                  </a:lnTo>
                  <a:lnTo>
                    <a:pt x="1150" y="852"/>
                  </a:lnTo>
                  <a:lnTo>
                    <a:pt x="1144" y="856"/>
                  </a:lnTo>
                  <a:lnTo>
                    <a:pt x="1132" y="862"/>
                  </a:lnTo>
                  <a:lnTo>
                    <a:pt x="1118" y="866"/>
                  </a:lnTo>
                  <a:lnTo>
                    <a:pt x="1106" y="866"/>
                  </a:lnTo>
                  <a:lnTo>
                    <a:pt x="1106" y="866"/>
                  </a:lnTo>
                  <a:lnTo>
                    <a:pt x="1094" y="866"/>
                  </a:lnTo>
                  <a:lnTo>
                    <a:pt x="1084" y="864"/>
                  </a:lnTo>
                  <a:lnTo>
                    <a:pt x="1072" y="860"/>
                  </a:lnTo>
                  <a:lnTo>
                    <a:pt x="1062" y="852"/>
                  </a:lnTo>
                  <a:lnTo>
                    <a:pt x="1062" y="852"/>
                  </a:lnTo>
                  <a:lnTo>
                    <a:pt x="1050" y="844"/>
                  </a:lnTo>
                  <a:lnTo>
                    <a:pt x="1040" y="838"/>
                  </a:lnTo>
                  <a:lnTo>
                    <a:pt x="1014" y="825"/>
                  </a:lnTo>
                  <a:lnTo>
                    <a:pt x="1014" y="825"/>
                  </a:lnTo>
                  <a:lnTo>
                    <a:pt x="989" y="811"/>
                  </a:lnTo>
                  <a:lnTo>
                    <a:pt x="961" y="795"/>
                  </a:lnTo>
                  <a:lnTo>
                    <a:pt x="947" y="783"/>
                  </a:lnTo>
                  <a:lnTo>
                    <a:pt x="935" y="771"/>
                  </a:lnTo>
                  <a:lnTo>
                    <a:pt x="923" y="757"/>
                  </a:lnTo>
                  <a:lnTo>
                    <a:pt x="913" y="741"/>
                  </a:lnTo>
                  <a:lnTo>
                    <a:pt x="913" y="741"/>
                  </a:lnTo>
                  <a:lnTo>
                    <a:pt x="891" y="739"/>
                  </a:lnTo>
                  <a:lnTo>
                    <a:pt x="891" y="739"/>
                  </a:lnTo>
                  <a:lnTo>
                    <a:pt x="889" y="739"/>
                  </a:lnTo>
                  <a:lnTo>
                    <a:pt x="889" y="739"/>
                  </a:lnTo>
                  <a:lnTo>
                    <a:pt x="879" y="743"/>
                  </a:lnTo>
                  <a:lnTo>
                    <a:pt x="869" y="745"/>
                  </a:lnTo>
                  <a:lnTo>
                    <a:pt x="869" y="745"/>
                  </a:lnTo>
                  <a:lnTo>
                    <a:pt x="861" y="747"/>
                  </a:lnTo>
                  <a:lnTo>
                    <a:pt x="861" y="747"/>
                  </a:lnTo>
                  <a:lnTo>
                    <a:pt x="855" y="747"/>
                  </a:lnTo>
                  <a:lnTo>
                    <a:pt x="855" y="747"/>
                  </a:lnTo>
                  <a:lnTo>
                    <a:pt x="843" y="743"/>
                  </a:lnTo>
                  <a:lnTo>
                    <a:pt x="833" y="737"/>
                  </a:lnTo>
                  <a:lnTo>
                    <a:pt x="826" y="727"/>
                  </a:lnTo>
                  <a:lnTo>
                    <a:pt x="822" y="717"/>
                  </a:lnTo>
                  <a:lnTo>
                    <a:pt x="818" y="705"/>
                  </a:lnTo>
                  <a:lnTo>
                    <a:pt x="818" y="703"/>
                  </a:lnTo>
                  <a:lnTo>
                    <a:pt x="818" y="703"/>
                  </a:lnTo>
                  <a:lnTo>
                    <a:pt x="794" y="703"/>
                  </a:lnTo>
                  <a:lnTo>
                    <a:pt x="794" y="703"/>
                  </a:lnTo>
                  <a:lnTo>
                    <a:pt x="778" y="703"/>
                  </a:lnTo>
                  <a:lnTo>
                    <a:pt x="778" y="703"/>
                  </a:lnTo>
                  <a:lnTo>
                    <a:pt x="762" y="701"/>
                  </a:lnTo>
                  <a:lnTo>
                    <a:pt x="744" y="693"/>
                  </a:lnTo>
                  <a:lnTo>
                    <a:pt x="734" y="687"/>
                  </a:lnTo>
                  <a:lnTo>
                    <a:pt x="724" y="681"/>
                  </a:lnTo>
                  <a:lnTo>
                    <a:pt x="718" y="673"/>
                  </a:lnTo>
                  <a:lnTo>
                    <a:pt x="712" y="662"/>
                  </a:lnTo>
                  <a:lnTo>
                    <a:pt x="712" y="662"/>
                  </a:lnTo>
                  <a:lnTo>
                    <a:pt x="708" y="650"/>
                  </a:lnTo>
                  <a:lnTo>
                    <a:pt x="708" y="638"/>
                  </a:lnTo>
                  <a:lnTo>
                    <a:pt x="712" y="626"/>
                  </a:lnTo>
                  <a:lnTo>
                    <a:pt x="716" y="614"/>
                  </a:lnTo>
                  <a:lnTo>
                    <a:pt x="726" y="598"/>
                  </a:lnTo>
                  <a:lnTo>
                    <a:pt x="734" y="588"/>
                  </a:lnTo>
                  <a:lnTo>
                    <a:pt x="734" y="588"/>
                  </a:lnTo>
                  <a:lnTo>
                    <a:pt x="750" y="568"/>
                  </a:lnTo>
                  <a:lnTo>
                    <a:pt x="760" y="554"/>
                  </a:lnTo>
                  <a:lnTo>
                    <a:pt x="764" y="546"/>
                  </a:lnTo>
                  <a:lnTo>
                    <a:pt x="764" y="544"/>
                  </a:lnTo>
                  <a:lnTo>
                    <a:pt x="764" y="544"/>
                  </a:lnTo>
                  <a:lnTo>
                    <a:pt x="762" y="540"/>
                  </a:lnTo>
                  <a:lnTo>
                    <a:pt x="758" y="534"/>
                  </a:lnTo>
                  <a:lnTo>
                    <a:pt x="746" y="522"/>
                  </a:lnTo>
                  <a:lnTo>
                    <a:pt x="728" y="506"/>
                  </a:lnTo>
                  <a:lnTo>
                    <a:pt x="728" y="506"/>
                  </a:lnTo>
                  <a:lnTo>
                    <a:pt x="716" y="497"/>
                  </a:lnTo>
                  <a:lnTo>
                    <a:pt x="704" y="487"/>
                  </a:lnTo>
                  <a:lnTo>
                    <a:pt x="694" y="473"/>
                  </a:lnTo>
                  <a:lnTo>
                    <a:pt x="686" y="461"/>
                  </a:lnTo>
                  <a:lnTo>
                    <a:pt x="680" y="445"/>
                  </a:lnTo>
                  <a:lnTo>
                    <a:pt x="674" y="431"/>
                  </a:lnTo>
                  <a:lnTo>
                    <a:pt x="670" y="415"/>
                  </a:lnTo>
                  <a:lnTo>
                    <a:pt x="666" y="397"/>
                  </a:lnTo>
                  <a:lnTo>
                    <a:pt x="666" y="397"/>
                  </a:lnTo>
                  <a:lnTo>
                    <a:pt x="664" y="381"/>
                  </a:lnTo>
                  <a:lnTo>
                    <a:pt x="666" y="365"/>
                  </a:lnTo>
                  <a:lnTo>
                    <a:pt x="666" y="349"/>
                  </a:lnTo>
                  <a:lnTo>
                    <a:pt x="670" y="334"/>
                  </a:lnTo>
                  <a:lnTo>
                    <a:pt x="674" y="320"/>
                  </a:lnTo>
                  <a:lnTo>
                    <a:pt x="680" y="306"/>
                  </a:lnTo>
                  <a:lnTo>
                    <a:pt x="688" y="292"/>
                  </a:lnTo>
                  <a:lnTo>
                    <a:pt x="698" y="280"/>
                  </a:lnTo>
                  <a:lnTo>
                    <a:pt x="698" y="280"/>
                  </a:lnTo>
                  <a:lnTo>
                    <a:pt x="714" y="258"/>
                  </a:lnTo>
                  <a:lnTo>
                    <a:pt x="728" y="242"/>
                  </a:lnTo>
                  <a:lnTo>
                    <a:pt x="728" y="242"/>
                  </a:lnTo>
                  <a:lnTo>
                    <a:pt x="716" y="226"/>
                  </a:lnTo>
                  <a:lnTo>
                    <a:pt x="698" y="206"/>
                  </a:lnTo>
                  <a:lnTo>
                    <a:pt x="696" y="206"/>
                  </a:lnTo>
                  <a:lnTo>
                    <a:pt x="696" y="206"/>
                  </a:lnTo>
                  <a:lnTo>
                    <a:pt x="684" y="190"/>
                  </a:lnTo>
                  <a:lnTo>
                    <a:pt x="680" y="180"/>
                  </a:lnTo>
                  <a:lnTo>
                    <a:pt x="676" y="169"/>
                  </a:lnTo>
                  <a:lnTo>
                    <a:pt x="674" y="159"/>
                  </a:lnTo>
                  <a:lnTo>
                    <a:pt x="672" y="147"/>
                  </a:lnTo>
                  <a:lnTo>
                    <a:pt x="674" y="135"/>
                  </a:lnTo>
                  <a:lnTo>
                    <a:pt x="678" y="125"/>
                  </a:lnTo>
                  <a:lnTo>
                    <a:pt x="678" y="125"/>
                  </a:lnTo>
                  <a:lnTo>
                    <a:pt x="698" y="89"/>
                  </a:lnTo>
                  <a:lnTo>
                    <a:pt x="698" y="89"/>
                  </a:lnTo>
                  <a:lnTo>
                    <a:pt x="678" y="89"/>
                  </a:lnTo>
                  <a:lnTo>
                    <a:pt x="678" y="89"/>
                  </a:lnTo>
                  <a:lnTo>
                    <a:pt x="655" y="89"/>
                  </a:lnTo>
                  <a:lnTo>
                    <a:pt x="635" y="87"/>
                  </a:lnTo>
                  <a:lnTo>
                    <a:pt x="635" y="87"/>
                  </a:lnTo>
                  <a:lnTo>
                    <a:pt x="615" y="83"/>
                  </a:lnTo>
                  <a:lnTo>
                    <a:pt x="597" y="75"/>
                  </a:lnTo>
                  <a:lnTo>
                    <a:pt x="579" y="67"/>
                  </a:lnTo>
                  <a:lnTo>
                    <a:pt x="563" y="57"/>
                  </a:lnTo>
                  <a:lnTo>
                    <a:pt x="531" y="33"/>
                  </a:lnTo>
                  <a:lnTo>
                    <a:pt x="501" y="7"/>
                  </a:lnTo>
                  <a:lnTo>
                    <a:pt x="501" y="7"/>
                  </a:lnTo>
                  <a:lnTo>
                    <a:pt x="492" y="0"/>
                  </a:lnTo>
                  <a:lnTo>
                    <a:pt x="490" y="5"/>
                  </a:lnTo>
                  <a:lnTo>
                    <a:pt x="490" y="5"/>
                  </a:lnTo>
                  <a:lnTo>
                    <a:pt x="484" y="29"/>
                  </a:lnTo>
                  <a:lnTo>
                    <a:pt x="474" y="49"/>
                  </a:lnTo>
                  <a:lnTo>
                    <a:pt x="464" y="67"/>
                  </a:lnTo>
                  <a:lnTo>
                    <a:pt x="450" y="81"/>
                  </a:lnTo>
                  <a:lnTo>
                    <a:pt x="436" y="95"/>
                  </a:lnTo>
                  <a:lnTo>
                    <a:pt x="418" y="105"/>
                  </a:lnTo>
                  <a:lnTo>
                    <a:pt x="398" y="113"/>
                  </a:lnTo>
                  <a:lnTo>
                    <a:pt x="376" y="119"/>
                  </a:lnTo>
                  <a:lnTo>
                    <a:pt x="384" y="125"/>
                  </a:lnTo>
                  <a:lnTo>
                    <a:pt x="430" y="165"/>
                  </a:lnTo>
                  <a:lnTo>
                    <a:pt x="430" y="165"/>
                  </a:lnTo>
                  <a:lnTo>
                    <a:pt x="436" y="170"/>
                  </a:lnTo>
                  <a:lnTo>
                    <a:pt x="440" y="178"/>
                  </a:lnTo>
                  <a:lnTo>
                    <a:pt x="444" y="188"/>
                  </a:lnTo>
                  <a:lnTo>
                    <a:pt x="444" y="196"/>
                  </a:lnTo>
                  <a:lnTo>
                    <a:pt x="444" y="196"/>
                  </a:lnTo>
                  <a:lnTo>
                    <a:pt x="442" y="206"/>
                  </a:lnTo>
                  <a:lnTo>
                    <a:pt x="440" y="214"/>
                  </a:lnTo>
                  <a:lnTo>
                    <a:pt x="434" y="222"/>
                  </a:lnTo>
                  <a:lnTo>
                    <a:pt x="428" y="228"/>
                  </a:lnTo>
                  <a:lnTo>
                    <a:pt x="428" y="228"/>
                  </a:lnTo>
                  <a:lnTo>
                    <a:pt x="396" y="252"/>
                  </a:lnTo>
                  <a:lnTo>
                    <a:pt x="396" y="252"/>
                  </a:lnTo>
                  <a:lnTo>
                    <a:pt x="323" y="310"/>
                  </a:lnTo>
                  <a:lnTo>
                    <a:pt x="323" y="310"/>
                  </a:lnTo>
                  <a:lnTo>
                    <a:pt x="309" y="322"/>
                  </a:lnTo>
                  <a:lnTo>
                    <a:pt x="297" y="337"/>
                  </a:lnTo>
                  <a:lnTo>
                    <a:pt x="297" y="337"/>
                  </a:lnTo>
                  <a:lnTo>
                    <a:pt x="281" y="357"/>
                  </a:lnTo>
                  <a:lnTo>
                    <a:pt x="263" y="375"/>
                  </a:lnTo>
                  <a:lnTo>
                    <a:pt x="245" y="389"/>
                  </a:lnTo>
                  <a:lnTo>
                    <a:pt x="225" y="401"/>
                  </a:lnTo>
                  <a:lnTo>
                    <a:pt x="203" y="413"/>
                  </a:lnTo>
                  <a:lnTo>
                    <a:pt x="183" y="419"/>
                  </a:lnTo>
                  <a:lnTo>
                    <a:pt x="162" y="425"/>
                  </a:lnTo>
                  <a:lnTo>
                    <a:pt x="140" y="425"/>
                  </a:lnTo>
                  <a:lnTo>
                    <a:pt x="140" y="425"/>
                  </a:lnTo>
                  <a:lnTo>
                    <a:pt x="122" y="425"/>
                  </a:lnTo>
                  <a:lnTo>
                    <a:pt x="122" y="425"/>
                  </a:lnTo>
                  <a:lnTo>
                    <a:pt x="116" y="465"/>
                  </a:lnTo>
                  <a:lnTo>
                    <a:pt x="112" y="485"/>
                  </a:lnTo>
                  <a:lnTo>
                    <a:pt x="106" y="504"/>
                  </a:lnTo>
                  <a:lnTo>
                    <a:pt x="96" y="524"/>
                  </a:lnTo>
                  <a:lnTo>
                    <a:pt x="86" y="542"/>
                  </a:lnTo>
                  <a:lnTo>
                    <a:pt x="70" y="562"/>
                  </a:lnTo>
                  <a:lnTo>
                    <a:pt x="54" y="580"/>
                  </a:lnTo>
                  <a:lnTo>
                    <a:pt x="54" y="580"/>
                  </a:lnTo>
                  <a:lnTo>
                    <a:pt x="42" y="592"/>
                  </a:lnTo>
                  <a:lnTo>
                    <a:pt x="32" y="608"/>
                  </a:lnTo>
                  <a:lnTo>
                    <a:pt x="14" y="648"/>
                  </a:lnTo>
                  <a:lnTo>
                    <a:pt x="14" y="648"/>
                  </a:lnTo>
                  <a:lnTo>
                    <a:pt x="0" y="677"/>
                  </a:lnTo>
                  <a:lnTo>
                    <a:pt x="0" y="677"/>
                  </a:lnTo>
                  <a:lnTo>
                    <a:pt x="2" y="681"/>
                  </a:lnTo>
                  <a:lnTo>
                    <a:pt x="2" y="685"/>
                  </a:lnTo>
                  <a:lnTo>
                    <a:pt x="2" y="685"/>
                  </a:lnTo>
                  <a:lnTo>
                    <a:pt x="16" y="759"/>
                  </a:lnTo>
                  <a:lnTo>
                    <a:pt x="16" y="759"/>
                  </a:lnTo>
                  <a:lnTo>
                    <a:pt x="16" y="759"/>
                  </a:lnTo>
                  <a:lnTo>
                    <a:pt x="16" y="759"/>
                  </a:lnTo>
                  <a:lnTo>
                    <a:pt x="20" y="769"/>
                  </a:lnTo>
                  <a:lnTo>
                    <a:pt x="20" y="769"/>
                  </a:lnTo>
                  <a:lnTo>
                    <a:pt x="22" y="775"/>
                  </a:lnTo>
                  <a:lnTo>
                    <a:pt x="22" y="781"/>
                  </a:lnTo>
                  <a:lnTo>
                    <a:pt x="22" y="797"/>
                  </a:lnTo>
                  <a:lnTo>
                    <a:pt x="22" y="797"/>
                  </a:lnTo>
                  <a:lnTo>
                    <a:pt x="28" y="825"/>
                  </a:lnTo>
                  <a:lnTo>
                    <a:pt x="28" y="825"/>
                  </a:lnTo>
                  <a:lnTo>
                    <a:pt x="28" y="834"/>
                  </a:lnTo>
                  <a:lnTo>
                    <a:pt x="28" y="840"/>
                  </a:lnTo>
                  <a:lnTo>
                    <a:pt x="28" y="840"/>
                  </a:lnTo>
                  <a:lnTo>
                    <a:pt x="38" y="862"/>
                  </a:lnTo>
                  <a:lnTo>
                    <a:pt x="46" y="884"/>
                  </a:lnTo>
                  <a:lnTo>
                    <a:pt x="48" y="906"/>
                  </a:lnTo>
                  <a:lnTo>
                    <a:pt x="50" y="928"/>
                  </a:lnTo>
                  <a:lnTo>
                    <a:pt x="50" y="948"/>
                  </a:lnTo>
                  <a:lnTo>
                    <a:pt x="48" y="970"/>
                  </a:lnTo>
                  <a:lnTo>
                    <a:pt x="40" y="1009"/>
                  </a:lnTo>
                  <a:lnTo>
                    <a:pt x="40" y="1009"/>
                  </a:lnTo>
                  <a:lnTo>
                    <a:pt x="38" y="1023"/>
                  </a:lnTo>
                  <a:lnTo>
                    <a:pt x="38" y="1023"/>
                  </a:lnTo>
                  <a:lnTo>
                    <a:pt x="36" y="1041"/>
                  </a:lnTo>
                  <a:lnTo>
                    <a:pt x="36" y="1055"/>
                  </a:lnTo>
                  <a:lnTo>
                    <a:pt x="40" y="1069"/>
                  </a:lnTo>
                  <a:lnTo>
                    <a:pt x="44" y="1079"/>
                  </a:lnTo>
                  <a:lnTo>
                    <a:pt x="48" y="1089"/>
                  </a:lnTo>
                  <a:lnTo>
                    <a:pt x="56" y="1097"/>
                  </a:lnTo>
                  <a:lnTo>
                    <a:pt x="70" y="1109"/>
                  </a:lnTo>
                  <a:lnTo>
                    <a:pt x="70" y="1109"/>
                  </a:lnTo>
                  <a:lnTo>
                    <a:pt x="84" y="1121"/>
                  </a:lnTo>
                  <a:lnTo>
                    <a:pt x="98" y="1133"/>
                  </a:lnTo>
                  <a:lnTo>
                    <a:pt x="110" y="1145"/>
                  </a:lnTo>
                  <a:lnTo>
                    <a:pt x="118" y="1159"/>
                  </a:lnTo>
                  <a:lnTo>
                    <a:pt x="118" y="1159"/>
                  </a:lnTo>
                  <a:lnTo>
                    <a:pt x="136" y="1184"/>
                  </a:lnTo>
                  <a:lnTo>
                    <a:pt x="144" y="1192"/>
                  </a:lnTo>
                  <a:lnTo>
                    <a:pt x="152" y="1200"/>
                  </a:lnTo>
                  <a:lnTo>
                    <a:pt x="160" y="1204"/>
                  </a:lnTo>
                  <a:lnTo>
                    <a:pt x="165" y="1206"/>
                  </a:lnTo>
                  <a:lnTo>
                    <a:pt x="181" y="1208"/>
                  </a:lnTo>
                  <a:lnTo>
                    <a:pt x="181" y="1208"/>
                  </a:lnTo>
                  <a:lnTo>
                    <a:pt x="195" y="1208"/>
                  </a:lnTo>
                  <a:lnTo>
                    <a:pt x="195" y="1208"/>
                  </a:lnTo>
                  <a:lnTo>
                    <a:pt x="203" y="1206"/>
                  </a:lnTo>
                  <a:lnTo>
                    <a:pt x="203" y="1206"/>
                  </a:lnTo>
                  <a:lnTo>
                    <a:pt x="211" y="1208"/>
                  </a:lnTo>
                  <a:lnTo>
                    <a:pt x="219" y="1210"/>
                  </a:lnTo>
                  <a:lnTo>
                    <a:pt x="233" y="1216"/>
                  </a:lnTo>
                  <a:lnTo>
                    <a:pt x="241" y="1224"/>
                  </a:lnTo>
                  <a:lnTo>
                    <a:pt x="247" y="1230"/>
                  </a:lnTo>
                  <a:lnTo>
                    <a:pt x="247" y="1230"/>
                  </a:lnTo>
                  <a:lnTo>
                    <a:pt x="255" y="1240"/>
                  </a:lnTo>
                  <a:lnTo>
                    <a:pt x="265" y="1256"/>
                  </a:lnTo>
                  <a:lnTo>
                    <a:pt x="265" y="1256"/>
                  </a:lnTo>
                  <a:lnTo>
                    <a:pt x="281" y="1284"/>
                  </a:lnTo>
                  <a:lnTo>
                    <a:pt x="281" y="1284"/>
                  </a:lnTo>
                  <a:lnTo>
                    <a:pt x="289" y="1288"/>
                  </a:lnTo>
                  <a:lnTo>
                    <a:pt x="297" y="1296"/>
                  </a:lnTo>
                  <a:lnTo>
                    <a:pt x="297" y="1296"/>
                  </a:lnTo>
                  <a:lnTo>
                    <a:pt x="327" y="1328"/>
                  </a:lnTo>
                  <a:lnTo>
                    <a:pt x="327" y="1328"/>
                  </a:lnTo>
                  <a:lnTo>
                    <a:pt x="362" y="1369"/>
                  </a:lnTo>
                  <a:lnTo>
                    <a:pt x="378" y="1391"/>
                  </a:lnTo>
                  <a:lnTo>
                    <a:pt x="392" y="1415"/>
                  </a:lnTo>
                  <a:lnTo>
                    <a:pt x="392" y="1415"/>
                  </a:lnTo>
                  <a:lnTo>
                    <a:pt x="406" y="1437"/>
                  </a:lnTo>
                  <a:lnTo>
                    <a:pt x="426" y="1457"/>
                  </a:lnTo>
                  <a:lnTo>
                    <a:pt x="448" y="1477"/>
                  </a:lnTo>
                  <a:lnTo>
                    <a:pt x="472" y="1491"/>
                  </a:lnTo>
                  <a:lnTo>
                    <a:pt x="499" y="1504"/>
                  </a:lnTo>
                  <a:lnTo>
                    <a:pt x="527" y="1514"/>
                  </a:lnTo>
                  <a:lnTo>
                    <a:pt x="557" y="1520"/>
                  </a:lnTo>
                  <a:lnTo>
                    <a:pt x="587" y="1522"/>
                  </a:lnTo>
                  <a:lnTo>
                    <a:pt x="587" y="1522"/>
                  </a:lnTo>
                  <a:lnTo>
                    <a:pt x="607" y="1520"/>
                  </a:lnTo>
                  <a:lnTo>
                    <a:pt x="627" y="1518"/>
                  </a:lnTo>
                  <a:lnTo>
                    <a:pt x="645" y="1512"/>
                  </a:lnTo>
                  <a:lnTo>
                    <a:pt x="661" y="1506"/>
                  </a:lnTo>
                  <a:lnTo>
                    <a:pt x="661" y="1506"/>
                  </a:lnTo>
                  <a:lnTo>
                    <a:pt x="694" y="1491"/>
                  </a:lnTo>
                  <a:lnTo>
                    <a:pt x="708" y="1487"/>
                  </a:lnTo>
                  <a:lnTo>
                    <a:pt x="722" y="1485"/>
                  </a:lnTo>
                  <a:lnTo>
                    <a:pt x="722" y="1485"/>
                  </a:lnTo>
                  <a:lnTo>
                    <a:pt x="734" y="1487"/>
                  </a:lnTo>
                  <a:lnTo>
                    <a:pt x="744" y="1489"/>
                  </a:lnTo>
                  <a:lnTo>
                    <a:pt x="754" y="1493"/>
                  </a:lnTo>
                  <a:lnTo>
                    <a:pt x="762" y="1498"/>
                  </a:lnTo>
                  <a:lnTo>
                    <a:pt x="778" y="1514"/>
                  </a:lnTo>
                  <a:lnTo>
                    <a:pt x="796" y="1534"/>
                  </a:lnTo>
                  <a:lnTo>
                    <a:pt x="796" y="1534"/>
                  </a:lnTo>
                  <a:lnTo>
                    <a:pt x="802" y="1544"/>
                  </a:lnTo>
                  <a:lnTo>
                    <a:pt x="804" y="1556"/>
                  </a:lnTo>
                  <a:lnTo>
                    <a:pt x="804" y="1568"/>
                  </a:lnTo>
                  <a:lnTo>
                    <a:pt x="800" y="1578"/>
                  </a:lnTo>
                  <a:lnTo>
                    <a:pt x="800" y="1578"/>
                  </a:lnTo>
                  <a:lnTo>
                    <a:pt x="790" y="1600"/>
                  </a:lnTo>
                  <a:lnTo>
                    <a:pt x="790" y="1600"/>
                  </a:lnTo>
                  <a:lnTo>
                    <a:pt x="810" y="1606"/>
                  </a:lnTo>
                  <a:lnTo>
                    <a:pt x="810" y="1606"/>
                  </a:lnTo>
                  <a:lnTo>
                    <a:pt x="833" y="1612"/>
                  </a:lnTo>
                  <a:lnTo>
                    <a:pt x="847" y="1618"/>
                  </a:lnTo>
                  <a:lnTo>
                    <a:pt x="861" y="1628"/>
                  </a:lnTo>
                  <a:lnTo>
                    <a:pt x="875" y="1640"/>
                  </a:lnTo>
                  <a:lnTo>
                    <a:pt x="881" y="1648"/>
                  </a:lnTo>
                  <a:lnTo>
                    <a:pt x="887" y="1658"/>
                  </a:lnTo>
                  <a:lnTo>
                    <a:pt x="891" y="1667"/>
                  </a:lnTo>
                  <a:lnTo>
                    <a:pt x="895" y="1679"/>
                  </a:lnTo>
                  <a:lnTo>
                    <a:pt x="897" y="1693"/>
                  </a:lnTo>
                  <a:lnTo>
                    <a:pt x="899" y="1707"/>
                  </a:lnTo>
                  <a:lnTo>
                    <a:pt x="899" y="1707"/>
                  </a:lnTo>
                  <a:lnTo>
                    <a:pt x="901" y="1735"/>
                  </a:lnTo>
                  <a:lnTo>
                    <a:pt x="905" y="1761"/>
                  </a:lnTo>
                  <a:lnTo>
                    <a:pt x="905" y="1761"/>
                  </a:lnTo>
                  <a:lnTo>
                    <a:pt x="909" y="1785"/>
                  </a:lnTo>
                  <a:lnTo>
                    <a:pt x="909" y="1785"/>
                  </a:lnTo>
                  <a:lnTo>
                    <a:pt x="909" y="1795"/>
                  </a:lnTo>
                  <a:lnTo>
                    <a:pt x="907" y="1805"/>
                  </a:lnTo>
                  <a:lnTo>
                    <a:pt x="907" y="1805"/>
                  </a:lnTo>
                  <a:lnTo>
                    <a:pt x="907" y="1811"/>
                  </a:lnTo>
                  <a:lnTo>
                    <a:pt x="907" y="1811"/>
                  </a:lnTo>
                  <a:lnTo>
                    <a:pt x="921" y="1823"/>
                  </a:lnTo>
                  <a:lnTo>
                    <a:pt x="931" y="1834"/>
                  </a:lnTo>
                  <a:lnTo>
                    <a:pt x="931" y="1834"/>
                  </a:lnTo>
                  <a:lnTo>
                    <a:pt x="939" y="1836"/>
                  </a:lnTo>
                  <a:lnTo>
                    <a:pt x="953" y="1836"/>
                  </a:lnTo>
                  <a:lnTo>
                    <a:pt x="953" y="1836"/>
                  </a:lnTo>
                  <a:lnTo>
                    <a:pt x="967" y="1836"/>
                  </a:lnTo>
                  <a:lnTo>
                    <a:pt x="979" y="1834"/>
                  </a:lnTo>
                  <a:lnTo>
                    <a:pt x="989" y="1832"/>
                  </a:lnTo>
                  <a:lnTo>
                    <a:pt x="996" y="1831"/>
                  </a:lnTo>
                  <a:lnTo>
                    <a:pt x="996" y="1831"/>
                  </a:lnTo>
                  <a:lnTo>
                    <a:pt x="1018" y="1819"/>
                  </a:lnTo>
                  <a:lnTo>
                    <a:pt x="1040" y="1813"/>
                  </a:lnTo>
                  <a:lnTo>
                    <a:pt x="1040" y="1813"/>
                  </a:lnTo>
                  <a:lnTo>
                    <a:pt x="1024" y="1787"/>
                  </a:lnTo>
                  <a:lnTo>
                    <a:pt x="1012" y="1763"/>
                  </a:lnTo>
                  <a:lnTo>
                    <a:pt x="1012" y="1763"/>
                  </a:lnTo>
                  <a:lnTo>
                    <a:pt x="1006" y="1747"/>
                  </a:lnTo>
                  <a:lnTo>
                    <a:pt x="1004" y="1733"/>
                  </a:lnTo>
                  <a:lnTo>
                    <a:pt x="1004" y="17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42" name="Freeform 9">
              <a:extLst>
                <a:ext uri="{FF2B5EF4-FFF2-40B4-BE49-F238E27FC236}">
                  <a16:creationId xmlns:a16="http://schemas.microsoft.com/office/drawing/2014/main" id="{AC2CEDC4-6D0C-4AF9-A78D-BEE6114B2487}"/>
                </a:ext>
              </a:extLst>
            </p:cNvPr>
            <p:cNvSpPr>
              <a:spLocks/>
            </p:cNvSpPr>
            <p:nvPr/>
          </p:nvSpPr>
          <p:spPr bwMode="auto">
            <a:xfrm>
              <a:off x="702326" y="1736765"/>
              <a:ext cx="1160673" cy="1249386"/>
            </a:xfrm>
            <a:custGeom>
              <a:avLst/>
              <a:gdLst>
                <a:gd name="T0" fmla="*/ 1048 w 1256"/>
                <a:gd name="T1" fmla="*/ 996 h 1352"/>
                <a:gd name="T2" fmla="*/ 1153 w 1256"/>
                <a:gd name="T3" fmla="*/ 914 h 1352"/>
                <a:gd name="T4" fmla="*/ 1056 w 1256"/>
                <a:gd name="T5" fmla="*/ 807 h 1352"/>
                <a:gd name="T6" fmla="*/ 1125 w 1256"/>
                <a:gd name="T7" fmla="*/ 795 h 1352"/>
                <a:gd name="T8" fmla="*/ 1179 w 1256"/>
                <a:gd name="T9" fmla="*/ 763 h 1352"/>
                <a:gd name="T10" fmla="*/ 1201 w 1256"/>
                <a:gd name="T11" fmla="*/ 714 h 1352"/>
                <a:gd name="T12" fmla="*/ 1215 w 1256"/>
                <a:gd name="T13" fmla="*/ 616 h 1352"/>
                <a:gd name="T14" fmla="*/ 1233 w 1256"/>
                <a:gd name="T15" fmla="*/ 539 h 1352"/>
                <a:gd name="T16" fmla="*/ 1252 w 1256"/>
                <a:gd name="T17" fmla="*/ 507 h 1352"/>
                <a:gd name="T18" fmla="*/ 1256 w 1256"/>
                <a:gd name="T19" fmla="*/ 475 h 1352"/>
                <a:gd name="T20" fmla="*/ 1245 w 1256"/>
                <a:gd name="T21" fmla="*/ 453 h 1352"/>
                <a:gd name="T22" fmla="*/ 1213 w 1256"/>
                <a:gd name="T23" fmla="*/ 401 h 1352"/>
                <a:gd name="T24" fmla="*/ 1211 w 1256"/>
                <a:gd name="T25" fmla="*/ 372 h 1352"/>
                <a:gd name="T26" fmla="*/ 1209 w 1256"/>
                <a:gd name="T27" fmla="*/ 326 h 1352"/>
                <a:gd name="T28" fmla="*/ 1181 w 1256"/>
                <a:gd name="T29" fmla="*/ 286 h 1352"/>
                <a:gd name="T30" fmla="*/ 1177 w 1256"/>
                <a:gd name="T31" fmla="*/ 240 h 1352"/>
                <a:gd name="T32" fmla="*/ 1181 w 1256"/>
                <a:gd name="T33" fmla="*/ 232 h 1352"/>
                <a:gd name="T34" fmla="*/ 1207 w 1256"/>
                <a:gd name="T35" fmla="*/ 209 h 1352"/>
                <a:gd name="T36" fmla="*/ 1227 w 1256"/>
                <a:gd name="T37" fmla="*/ 191 h 1352"/>
                <a:gd name="T38" fmla="*/ 1225 w 1256"/>
                <a:gd name="T39" fmla="*/ 139 h 1352"/>
                <a:gd name="T40" fmla="*/ 1199 w 1256"/>
                <a:gd name="T41" fmla="*/ 2 h 1352"/>
                <a:gd name="T42" fmla="*/ 1189 w 1256"/>
                <a:gd name="T43" fmla="*/ 0 h 1352"/>
                <a:gd name="T44" fmla="*/ 1139 w 1256"/>
                <a:gd name="T45" fmla="*/ 26 h 1352"/>
                <a:gd name="T46" fmla="*/ 1078 w 1256"/>
                <a:gd name="T47" fmla="*/ 81 h 1352"/>
                <a:gd name="T48" fmla="*/ 1012 w 1256"/>
                <a:gd name="T49" fmla="*/ 151 h 1352"/>
                <a:gd name="T50" fmla="*/ 901 w 1256"/>
                <a:gd name="T51" fmla="*/ 205 h 1352"/>
                <a:gd name="T52" fmla="*/ 793 w 1256"/>
                <a:gd name="T53" fmla="*/ 224 h 1352"/>
                <a:gd name="T54" fmla="*/ 714 w 1256"/>
                <a:gd name="T55" fmla="*/ 250 h 1352"/>
                <a:gd name="T56" fmla="*/ 602 w 1256"/>
                <a:gd name="T57" fmla="*/ 286 h 1352"/>
                <a:gd name="T58" fmla="*/ 423 w 1256"/>
                <a:gd name="T59" fmla="*/ 334 h 1352"/>
                <a:gd name="T60" fmla="*/ 127 w 1256"/>
                <a:gd name="T61" fmla="*/ 433 h 1352"/>
                <a:gd name="T62" fmla="*/ 87 w 1256"/>
                <a:gd name="T63" fmla="*/ 471 h 1352"/>
                <a:gd name="T64" fmla="*/ 83 w 1256"/>
                <a:gd name="T65" fmla="*/ 533 h 1352"/>
                <a:gd name="T66" fmla="*/ 153 w 1256"/>
                <a:gd name="T67" fmla="*/ 863 h 1352"/>
                <a:gd name="T68" fmla="*/ 153 w 1256"/>
                <a:gd name="T69" fmla="*/ 916 h 1352"/>
                <a:gd name="T70" fmla="*/ 101 w 1256"/>
                <a:gd name="T71" fmla="*/ 1032 h 1352"/>
                <a:gd name="T72" fmla="*/ 32 w 1256"/>
                <a:gd name="T73" fmla="*/ 1121 h 1352"/>
                <a:gd name="T74" fmla="*/ 8 w 1256"/>
                <a:gd name="T75" fmla="*/ 1147 h 1352"/>
                <a:gd name="T76" fmla="*/ 0 w 1256"/>
                <a:gd name="T77" fmla="*/ 1183 h 1352"/>
                <a:gd name="T78" fmla="*/ 6 w 1256"/>
                <a:gd name="T79" fmla="*/ 1203 h 1352"/>
                <a:gd name="T80" fmla="*/ 183 w 1256"/>
                <a:gd name="T81" fmla="*/ 1352 h 1352"/>
                <a:gd name="T82" fmla="*/ 221 w 1256"/>
                <a:gd name="T83" fmla="*/ 1336 h 1352"/>
                <a:gd name="T84" fmla="*/ 249 w 1256"/>
                <a:gd name="T85" fmla="*/ 1324 h 1352"/>
                <a:gd name="T86" fmla="*/ 270 w 1256"/>
                <a:gd name="T87" fmla="*/ 1280 h 1352"/>
                <a:gd name="T88" fmla="*/ 318 w 1256"/>
                <a:gd name="T89" fmla="*/ 1211 h 1352"/>
                <a:gd name="T90" fmla="*/ 340 w 1256"/>
                <a:gd name="T91" fmla="*/ 1187 h 1352"/>
                <a:gd name="T92" fmla="*/ 382 w 1256"/>
                <a:gd name="T93" fmla="*/ 1173 h 1352"/>
                <a:gd name="T94" fmla="*/ 421 w 1256"/>
                <a:gd name="T95" fmla="*/ 1187 h 1352"/>
                <a:gd name="T96" fmla="*/ 451 w 1256"/>
                <a:gd name="T97" fmla="*/ 1187 h 1352"/>
                <a:gd name="T98" fmla="*/ 507 w 1256"/>
                <a:gd name="T99" fmla="*/ 1153 h 1352"/>
                <a:gd name="T100" fmla="*/ 584 w 1256"/>
                <a:gd name="T101" fmla="*/ 1105 h 1352"/>
                <a:gd name="T102" fmla="*/ 716 w 1256"/>
                <a:gd name="T103" fmla="*/ 1061 h 1352"/>
                <a:gd name="T104" fmla="*/ 763 w 1256"/>
                <a:gd name="T105" fmla="*/ 1057 h 1352"/>
                <a:gd name="T106" fmla="*/ 777 w 1256"/>
                <a:gd name="T107" fmla="*/ 1022 h 1352"/>
                <a:gd name="T108" fmla="*/ 795 w 1256"/>
                <a:gd name="T109" fmla="*/ 1002 h 1352"/>
                <a:gd name="T110" fmla="*/ 817 w 1256"/>
                <a:gd name="T111" fmla="*/ 988 h 1352"/>
                <a:gd name="T112" fmla="*/ 829 w 1256"/>
                <a:gd name="T113" fmla="*/ 988 h 1352"/>
                <a:gd name="T114" fmla="*/ 861 w 1256"/>
                <a:gd name="T115" fmla="*/ 1008 h 1352"/>
                <a:gd name="T116" fmla="*/ 871 w 1256"/>
                <a:gd name="T117" fmla="*/ 1020 h 1352"/>
                <a:gd name="T118" fmla="*/ 883 w 1256"/>
                <a:gd name="T119" fmla="*/ 1061 h 1352"/>
                <a:gd name="T120" fmla="*/ 891 w 1256"/>
                <a:gd name="T121" fmla="*/ 1103 h 1352"/>
                <a:gd name="T122" fmla="*/ 940 w 1256"/>
                <a:gd name="T123" fmla="*/ 1091 h 1352"/>
                <a:gd name="T124" fmla="*/ 1002 w 1256"/>
                <a:gd name="T125" fmla="*/ 1048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6" h="1352">
                  <a:moveTo>
                    <a:pt x="1014" y="1034"/>
                  </a:moveTo>
                  <a:lnTo>
                    <a:pt x="1014" y="1034"/>
                  </a:lnTo>
                  <a:lnTo>
                    <a:pt x="1030" y="1012"/>
                  </a:lnTo>
                  <a:lnTo>
                    <a:pt x="1048" y="996"/>
                  </a:lnTo>
                  <a:lnTo>
                    <a:pt x="1048" y="996"/>
                  </a:lnTo>
                  <a:lnTo>
                    <a:pt x="1099" y="954"/>
                  </a:lnTo>
                  <a:lnTo>
                    <a:pt x="1153" y="914"/>
                  </a:lnTo>
                  <a:lnTo>
                    <a:pt x="1153" y="914"/>
                  </a:lnTo>
                  <a:lnTo>
                    <a:pt x="1050" y="825"/>
                  </a:lnTo>
                  <a:lnTo>
                    <a:pt x="1050" y="825"/>
                  </a:lnTo>
                  <a:lnTo>
                    <a:pt x="1056" y="807"/>
                  </a:lnTo>
                  <a:lnTo>
                    <a:pt x="1056" y="807"/>
                  </a:lnTo>
                  <a:lnTo>
                    <a:pt x="1081" y="801"/>
                  </a:lnTo>
                  <a:lnTo>
                    <a:pt x="1105" y="797"/>
                  </a:lnTo>
                  <a:lnTo>
                    <a:pt x="1105" y="797"/>
                  </a:lnTo>
                  <a:lnTo>
                    <a:pt x="1125" y="795"/>
                  </a:lnTo>
                  <a:lnTo>
                    <a:pt x="1141" y="789"/>
                  </a:lnTo>
                  <a:lnTo>
                    <a:pt x="1157" y="783"/>
                  </a:lnTo>
                  <a:lnTo>
                    <a:pt x="1169" y="773"/>
                  </a:lnTo>
                  <a:lnTo>
                    <a:pt x="1179" y="763"/>
                  </a:lnTo>
                  <a:lnTo>
                    <a:pt x="1189" y="749"/>
                  </a:lnTo>
                  <a:lnTo>
                    <a:pt x="1195" y="733"/>
                  </a:lnTo>
                  <a:lnTo>
                    <a:pt x="1201" y="714"/>
                  </a:lnTo>
                  <a:lnTo>
                    <a:pt x="1201" y="714"/>
                  </a:lnTo>
                  <a:lnTo>
                    <a:pt x="1217" y="656"/>
                  </a:lnTo>
                  <a:lnTo>
                    <a:pt x="1217" y="656"/>
                  </a:lnTo>
                  <a:lnTo>
                    <a:pt x="1215" y="636"/>
                  </a:lnTo>
                  <a:lnTo>
                    <a:pt x="1215" y="616"/>
                  </a:lnTo>
                  <a:lnTo>
                    <a:pt x="1217" y="594"/>
                  </a:lnTo>
                  <a:lnTo>
                    <a:pt x="1221" y="574"/>
                  </a:lnTo>
                  <a:lnTo>
                    <a:pt x="1227" y="555"/>
                  </a:lnTo>
                  <a:lnTo>
                    <a:pt x="1233" y="539"/>
                  </a:lnTo>
                  <a:lnTo>
                    <a:pt x="1241" y="523"/>
                  </a:lnTo>
                  <a:lnTo>
                    <a:pt x="1248" y="513"/>
                  </a:lnTo>
                  <a:lnTo>
                    <a:pt x="1248" y="513"/>
                  </a:lnTo>
                  <a:lnTo>
                    <a:pt x="1252" y="507"/>
                  </a:lnTo>
                  <a:lnTo>
                    <a:pt x="1256" y="499"/>
                  </a:lnTo>
                  <a:lnTo>
                    <a:pt x="1256" y="491"/>
                  </a:lnTo>
                  <a:lnTo>
                    <a:pt x="1256" y="483"/>
                  </a:lnTo>
                  <a:lnTo>
                    <a:pt x="1256" y="475"/>
                  </a:lnTo>
                  <a:lnTo>
                    <a:pt x="1254" y="467"/>
                  </a:lnTo>
                  <a:lnTo>
                    <a:pt x="1250" y="461"/>
                  </a:lnTo>
                  <a:lnTo>
                    <a:pt x="1245" y="453"/>
                  </a:lnTo>
                  <a:lnTo>
                    <a:pt x="1245" y="453"/>
                  </a:lnTo>
                  <a:lnTo>
                    <a:pt x="1233" y="439"/>
                  </a:lnTo>
                  <a:lnTo>
                    <a:pt x="1221" y="421"/>
                  </a:lnTo>
                  <a:lnTo>
                    <a:pt x="1217" y="411"/>
                  </a:lnTo>
                  <a:lnTo>
                    <a:pt x="1213" y="401"/>
                  </a:lnTo>
                  <a:lnTo>
                    <a:pt x="1211" y="389"/>
                  </a:lnTo>
                  <a:lnTo>
                    <a:pt x="1211" y="378"/>
                  </a:lnTo>
                  <a:lnTo>
                    <a:pt x="1211" y="372"/>
                  </a:lnTo>
                  <a:lnTo>
                    <a:pt x="1211" y="372"/>
                  </a:lnTo>
                  <a:lnTo>
                    <a:pt x="1211" y="342"/>
                  </a:lnTo>
                  <a:lnTo>
                    <a:pt x="1211" y="332"/>
                  </a:lnTo>
                  <a:lnTo>
                    <a:pt x="1209" y="326"/>
                  </a:lnTo>
                  <a:lnTo>
                    <a:pt x="1209" y="326"/>
                  </a:lnTo>
                  <a:lnTo>
                    <a:pt x="1205" y="320"/>
                  </a:lnTo>
                  <a:lnTo>
                    <a:pt x="1199" y="310"/>
                  </a:lnTo>
                  <a:lnTo>
                    <a:pt x="1181" y="286"/>
                  </a:lnTo>
                  <a:lnTo>
                    <a:pt x="1181" y="286"/>
                  </a:lnTo>
                  <a:lnTo>
                    <a:pt x="1173" y="276"/>
                  </a:lnTo>
                  <a:lnTo>
                    <a:pt x="1171" y="264"/>
                  </a:lnTo>
                  <a:lnTo>
                    <a:pt x="1171" y="252"/>
                  </a:lnTo>
                  <a:lnTo>
                    <a:pt x="1177" y="240"/>
                  </a:lnTo>
                  <a:lnTo>
                    <a:pt x="1177" y="240"/>
                  </a:lnTo>
                  <a:lnTo>
                    <a:pt x="1177" y="238"/>
                  </a:lnTo>
                  <a:lnTo>
                    <a:pt x="1177" y="238"/>
                  </a:lnTo>
                  <a:lnTo>
                    <a:pt x="1181" y="232"/>
                  </a:lnTo>
                  <a:lnTo>
                    <a:pt x="1185" y="222"/>
                  </a:lnTo>
                  <a:lnTo>
                    <a:pt x="1195" y="215"/>
                  </a:lnTo>
                  <a:lnTo>
                    <a:pt x="1207" y="209"/>
                  </a:lnTo>
                  <a:lnTo>
                    <a:pt x="1207" y="209"/>
                  </a:lnTo>
                  <a:lnTo>
                    <a:pt x="1215" y="205"/>
                  </a:lnTo>
                  <a:lnTo>
                    <a:pt x="1221" y="201"/>
                  </a:lnTo>
                  <a:lnTo>
                    <a:pt x="1225" y="197"/>
                  </a:lnTo>
                  <a:lnTo>
                    <a:pt x="1227" y="191"/>
                  </a:lnTo>
                  <a:lnTo>
                    <a:pt x="1229" y="181"/>
                  </a:lnTo>
                  <a:lnTo>
                    <a:pt x="1229" y="171"/>
                  </a:lnTo>
                  <a:lnTo>
                    <a:pt x="1225" y="139"/>
                  </a:lnTo>
                  <a:lnTo>
                    <a:pt x="1225" y="139"/>
                  </a:lnTo>
                  <a:lnTo>
                    <a:pt x="1205" y="38"/>
                  </a:lnTo>
                  <a:lnTo>
                    <a:pt x="1205" y="38"/>
                  </a:lnTo>
                  <a:lnTo>
                    <a:pt x="1199" y="2"/>
                  </a:lnTo>
                  <a:lnTo>
                    <a:pt x="1199" y="2"/>
                  </a:lnTo>
                  <a:lnTo>
                    <a:pt x="1199" y="2"/>
                  </a:lnTo>
                  <a:lnTo>
                    <a:pt x="1199" y="2"/>
                  </a:lnTo>
                  <a:lnTo>
                    <a:pt x="1189" y="0"/>
                  </a:lnTo>
                  <a:lnTo>
                    <a:pt x="1189" y="0"/>
                  </a:lnTo>
                  <a:lnTo>
                    <a:pt x="1177" y="2"/>
                  </a:lnTo>
                  <a:lnTo>
                    <a:pt x="1163" y="10"/>
                  </a:lnTo>
                  <a:lnTo>
                    <a:pt x="1163" y="10"/>
                  </a:lnTo>
                  <a:lnTo>
                    <a:pt x="1139" y="26"/>
                  </a:lnTo>
                  <a:lnTo>
                    <a:pt x="1117" y="42"/>
                  </a:lnTo>
                  <a:lnTo>
                    <a:pt x="1095" y="59"/>
                  </a:lnTo>
                  <a:lnTo>
                    <a:pt x="1085" y="69"/>
                  </a:lnTo>
                  <a:lnTo>
                    <a:pt x="1078" y="81"/>
                  </a:lnTo>
                  <a:lnTo>
                    <a:pt x="1078" y="81"/>
                  </a:lnTo>
                  <a:lnTo>
                    <a:pt x="1058" y="107"/>
                  </a:lnTo>
                  <a:lnTo>
                    <a:pt x="1036" y="131"/>
                  </a:lnTo>
                  <a:lnTo>
                    <a:pt x="1012" y="151"/>
                  </a:lnTo>
                  <a:lnTo>
                    <a:pt x="986" y="169"/>
                  </a:lnTo>
                  <a:lnTo>
                    <a:pt x="960" y="183"/>
                  </a:lnTo>
                  <a:lnTo>
                    <a:pt x="932" y="195"/>
                  </a:lnTo>
                  <a:lnTo>
                    <a:pt x="901" y="205"/>
                  </a:lnTo>
                  <a:lnTo>
                    <a:pt x="869" y="213"/>
                  </a:lnTo>
                  <a:lnTo>
                    <a:pt x="869" y="213"/>
                  </a:lnTo>
                  <a:lnTo>
                    <a:pt x="819" y="221"/>
                  </a:lnTo>
                  <a:lnTo>
                    <a:pt x="793" y="224"/>
                  </a:lnTo>
                  <a:lnTo>
                    <a:pt x="767" y="230"/>
                  </a:lnTo>
                  <a:lnTo>
                    <a:pt x="767" y="230"/>
                  </a:lnTo>
                  <a:lnTo>
                    <a:pt x="742" y="240"/>
                  </a:lnTo>
                  <a:lnTo>
                    <a:pt x="714" y="250"/>
                  </a:lnTo>
                  <a:lnTo>
                    <a:pt x="688" y="260"/>
                  </a:lnTo>
                  <a:lnTo>
                    <a:pt x="662" y="270"/>
                  </a:lnTo>
                  <a:lnTo>
                    <a:pt x="662" y="270"/>
                  </a:lnTo>
                  <a:lnTo>
                    <a:pt x="602" y="286"/>
                  </a:lnTo>
                  <a:lnTo>
                    <a:pt x="543" y="302"/>
                  </a:lnTo>
                  <a:lnTo>
                    <a:pt x="483" y="318"/>
                  </a:lnTo>
                  <a:lnTo>
                    <a:pt x="423" y="334"/>
                  </a:lnTo>
                  <a:lnTo>
                    <a:pt x="423" y="334"/>
                  </a:lnTo>
                  <a:lnTo>
                    <a:pt x="348" y="358"/>
                  </a:lnTo>
                  <a:lnTo>
                    <a:pt x="274" y="382"/>
                  </a:lnTo>
                  <a:lnTo>
                    <a:pt x="127" y="433"/>
                  </a:lnTo>
                  <a:lnTo>
                    <a:pt x="127" y="433"/>
                  </a:lnTo>
                  <a:lnTo>
                    <a:pt x="115" y="441"/>
                  </a:lnTo>
                  <a:lnTo>
                    <a:pt x="103" y="449"/>
                  </a:lnTo>
                  <a:lnTo>
                    <a:pt x="93" y="459"/>
                  </a:lnTo>
                  <a:lnTo>
                    <a:pt x="87" y="471"/>
                  </a:lnTo>
                  <a:lnTo>
                    <a:pt x="87" y="471"/>
                  </a:lnTo>
                  <a:lnTo>
                    <a:pt x="85" y="491"/>
                  </a:lnTo>
                  <a:lnTo>
                    <a:pt x="83" y="511"/>
                  </a:lnTo>
                  <a:lnTo>
                    <a:pt x="83" y="533"/>
                  </a:lnTo>
                  <a:lnTo>
                    <a:pt x="87" y="553"/>
                  </a:lnTo>
                  <a:lnTo>
                    <a:pt x="87" y="553"/>
                  </a:lnTo>
                  <a:lnTo>
                    <a:pt x="119" y="708"/>
                  </a:lnTo>
                  <a:lnTo>
                    <a:pt x="153" y="863"/>
                  </a:lnTo>
                  <a:lnTo>
                    <a:pt x="153" y="863"/>
                  </a:lnTo>
                  <a:lnTo>
                    <a:pt x="155" y="881"/>
                  </a:lnTo>
                  <a:lnTo>
                    <a:pt x="155" y="898"/>
                  </a:lnTo>
                  <a:lnTo>
                    <a:pt x="153" y="916"/>
                  </a:lnTo>
                  <a:lnTo>
                    <a:pt x="149" y="932"/>
                  </a:lnTo>
                  <a:lnTo>
                    <a:pt x="149" y="932"/>
                  </a:lnTo>
                  <a:lnTo>
                    <a:pt x="125" y="982"/>
                  </a:lnTo>
                  <a:lnTo>
                    <a:pt x="101" y="1032"/>
                  </a:lnTo>
                  <a:lnTo>
                    <a:pt x="87" y="1055"/>
                  </a:lnTo>
                  <a:lnTo>
                    <a:pt x="72" y="1079"/>
                  </a:lnTo>
                  <a:lnTo>
                    <a:pt x="54" y="1101"/>
                  </a:lnTo>
                  <a:lnTo>
                    <a:pt x="32" y="1121"/>
                  </a:lnTo>
                  <a:lnTo>
                    <a:pt x="32" y="1121"/>
                  </a:lnTo>
                  <a:lnTo>
                    <a:pt x="24" y="1129"/>
                  </a:lnTo>
                  <a:lnTo>
                    <a:pt x="16" y="1137"/>
                  </a:lnTo>
                  <a:lnTo>
                    <a:pt x="8" y="1147"/>
                  </a:lnTo>
                  <a:lnTo>
                    <a:pt x="4" y="1157"/>
                  </a:lnTo>
                  <a:lnTo>
                    <a:pt x="4" y="1157"/>
                  </a:lnTo>
                  <a:lnTo>
                    <a:pt x="2" y="1169"/>
                  </a:lnTo>
                  <a:lnTo>
                    <a:pt x="0" y="1183"/>
                  </a:lnTo>
                  <a:lnTo>
                    <a:pt x="2" y="1195"/>
                  </a:lnTo>
                  <a:lnTo>
                    <a:pt x="4" y="1199"/>
                  </a:lnTo>
                  <a:lnTo>
                    <a:pt x="6" y="1203"/>
                  </a:lnTo>
                  <a:lnTo>
                    <a:pt x="6" y="1203"/>
                  </a:lnTo>
                  <a:lnTo>
                    <a:pt x="91" y="1274"/>
                  </a:lnTo>
                  <a:lnTo>
                    <a:pt x="183" y="1352"/>
                  </a:lnTo>
                  <a:lnTo>
                    <a:pt x="183" y="1352"/>
                  </a:lnTo>
                  <a:lnTo>
                    <a:pt x="183" y="1352"/>
                  </a:lnTo>
                  <a:lnTo>
                    <a:pt x="183" y="1352"/>
                  </a:lnTo>
                  <a:lnTo>
                    <a:pt x="201" y="1342"/>
                  </a:lnTo>
                  <a:lnTo>
                    <a:pt x="209" y="1340"/>
                  </a:lnTo>
                  <a:lnTo>
                    <a:pt x="221" y="1336"/>
                  </a:lnTo>
                  <a:lnTo>
                    <a:pt x="221" y="1336"/>
                  </a:lnTo>
                  <a:lnTo>
                    <a:pt x="237" y="1332"/>
                  </a:lnTo>
                  <a:lnTo>
                    <a:pt x="243" y="1328"/>
                  </a:lnTo>
                  <a:lnTo>
                    <a:pt x="249" y="1324"/>
                  </a:lnTo>
                  <a:lnTo>
                    <a:pt x="254" y="1316"/>
                  </a:lnTo>
                  <a:lnTo>
                    <a:pt x="260" y="1306"/>
                  </a:lnTo>
                  <a:lnTo>
                    <a:pt x="270" y="1280"/>
                  </a:lnTo>
                  <a:lnTo>
                    <a:pt x="270" y="1280"/>
                  </a:lnTo>
                  <a:lnTo>
                    <a:pt x="280" y="1260"/>
                  </a:lnTo>
                  <a:lnTo>
                    <a:pt x="292" y="1242"/>
                  </a:lnTo>
                  <a:lnTo>
                    <a:pt x="304" y="1224"/>
                  </a:lnTo>
                  <a:lnTo>
                    <a:pt x="318" y="1211"/>
                  </a:lnTo>
                  <a:lnTo>
                    <a:pt x="318" y="1211"/>
                  </a:lnTo>
                  <a:lnTo>
                    <a:pt x="328" y="1197"/>
                  </a:lnTo>
                  <a:lnTo>
                    <a:pt x="328" y="1197"/>
                  </a:lnTo>
                  <a:lnTo>
                    <a:pt x="340" y="1187"/>
                  </a:lnTo>
                  <a:lnTo>
                    <a:pt x="354" y="1179"/>
                  </a:lnTo>
                  <a:lnTo>
                    <a:pt x="368" y="1175"/>
                  </a:lnTo>
                  <a:lnTo>
                    <a:pt x="382" y="1173"/>
                  </a:lnTo>
                  <a:lnTo>
                    <a:pt x="382" y="1173"/>
                  </a:lnTo>
                  <a:lnTo>
                    <a:pt x="396" y="1175"/>
                  </a:lnTo>
                  <a:lnTo>
                    <a:pt x="408" y="1181"/>
                  </a:lnTo>
                  <a:lnTo>
                    <a:pt x="408" y="1181"/>
                  </a:lnTo>
                  <a:lnTo>
                    <a:pt x="421" y="1187"/>
                  </a:lnTo>
                  <a:lnTo>
                    <a:pt x="435" y="1189"/>
                  </a:lnTo>
                  <a:lnTo>
                    <a:pt x="435" y="1189"/>
                  </a:lnTo>
                  <a:lnTo>
                    <a:pt x="443" y="1189"/>
                  </a:lnTo>
                  <a:lnTo>
                    <a:pt x="451" y="1187"/>
                  </a:lnTo>
                  <a:lnTo>
                    <a:pt x="467" y="1179"/>
                  </a:lnTo>
                  <a:lnTo>
                    <a:pt x="485" y="1169"/>
                  </a:lnTo>
                  <a:lnTo>
                    <a:pt x="503" y="1157"/>
                  </a:lnTo>
                  <a:lnTo>
                    <a:pt x="507" y="1153"/>
                  </a:lnTo>
                  <a:lnTo>
                    <a:pt x="507" y="1153"/>
                  </a:lnTo>
                  <a:lnTo>
                    <a:pt x="531" y="1137"/>
                  </a:lnTo>
                  <a:lnTo>
                    <a:pt x="557" y="1121"/>
                  </a:lnTo>
                  <a:lnTo>
                    <a:pt x="584" y="1105"/>
                  </a:lnTo>
                  <a:lnTo>
                    <a:pt x="614" y="1091"/>
                  </a:lnTo>
                  <a:lnTo>
                    <a:pt x="646" y="1079"/>
                  </a:lnTo>
                  <a:lnTo>
                    <a:pt x="680" y="1069"/>
                  </a:lnTo>
                  <a:lnTo>
                    <a:pt x="716" y="1061"/>
                  </a:lnTo>
                  <a:lnTo>
                    <a:pt x="753" y="1057"/>
                  </a:lnTo>
                  <a:lnTo>
                    <a:pt x="753" y="1057"/>
                  </a:lnTo>
                  <a:lnTo>
                    <a:pt x="763" y="1057"/>
                  </a:lnTo>
                  <a:lnTo>
                    <a:pt x="763" y="1057"/>
                  </a:lnTo>
                  <a:lnTo>
                    <a:pt x="767" y="1046"/>
                  </a:lnTo>
                  <a:lnTo>
                    <a:pt x="767" y="1046"/>
                  </a:lnTo>
                  <a:lnTo>
                    <a:pt x="771" y="1034"/>
                  </a:lnTo>
                  <a:lnTo>
                    <a:pt x="777" y="1022"/>
                  </a:lnTo>
                  <a:lnTo>
                    <a:pt x="785" y="1014"/>
                  </a:lnTo>
                  <a:lnTo>
                    <a:pt x="791" y="1008"/>
                  </a:lnTo>
                  <a:lnTo>
                    <a:pt x="791" y="1008"/>
                  </a:lnTo>
                  <a:lnTo>
                    <a:pt x="795" y="1002"/>
                  </a:lnTo>
                  <a:lnTo>
                    <a:pt x="795" y="1002"/>
                  </a:lnTo>
                  <a:lnTo>
                    <a:pt x="801" y="996"/>
                  </a:lnTo>
                  <a:lnTo>
                    <a:pt x="809" y="992"/>
                  </a:lnTo>
                  <a:lnTo>
                    <a:pt x="817" y="988"/>
                  </a:lnTo>
                  <a:lnTo>
                    <a:pt x="827" y="988"/>
                  </a:lnTo>
                  <a:lnTo>
                    <a:pt x="827" y="988"/>
                  </a:lnTo>
                  <a:lnTo>
                    <a:pt x="829" y="988"/>
                  </a:lnTo>
                  <a:lnTo>
                    <a:pt x="829" y="988"/>
                  </a:lnTo>
                  <a:lnTo>
                    <a:pt x="839" y="990"/>
                  </a:lnTo>
                  <a:lnTo>
                    <a:pt x="847" y="994"/>
                  </a:lnTo>
                  <a:lnTo>
                    <a:pt x="855" y="1000"/>
                  </a:lnTo>
                  <a:lnTo>
                    <a:pt x="861" y="1008"/>
                  </a:lnTo>
                  <a:lnTo>
                    <a:pt x="861" y="1008"/>
                  </a:lnTo>
                  <a:lnTo>
                    <a:pt x="865" y="1012"/>
                  </a:lnTo>
                  <a:lnTo>
                    <a:pt x="865" y="1012"/>
                  </a:lnTo>
                  <a:lnTo>
                    <a:pt x="871" y="1020"/>
                  </a:lnTo>
                  <a:lnTo>
                    <a:pt x="879" y="1032"/>
                  </a:lnTo>
                  <a:lnTo>
                    <a:pt x="883" y="1046"/>
                  </a:lnTo>
                  <a:lnTo>
                    <a:pt x="883" y="1053"/>
                  </a:lnTo>
                  <a:lnTo>
                    <a:pt x="883" y="1061"/>
                  </a:lnTo>
                  <a:lnTo>
                    <a:pt x="883" y="1061"/>
                  </a:lnTo>
                  <a:lnTo>
                    <a:pt x="877" y="1103"/>
                  </a:lnTo>
                  <a:lnTo>
                    <a:pt x="877" y="1103"/>
                  </a:lnTo>
                  <a:lnTo>
                    <a:pt x="891" y="1103"/>
                  </a:lnTo>
                  <a:lnTo>
                    <a:pt x="891" y="1103"/>
                  </a:lnTo>
                  <a:lnTo>
                    <a:pt x="907" y="1101"/>
                  </a:lnTo>
                  <a:lnTo>
                    <a:pt x="924" y="1097"/>
                  </a:lnTo>
                  <a:lnTo>
                    <a:pt x="940" y="1091"/>
                  </a:lnTo>
                  <a:lnTo>
                    <a:pt x="956" y="1083"/>
                  </a:lnTo>
                  <a:lnTo>
                    <a:pt x="972" y="1073"/>
                  </a:lnTo>
                  <a:lnTo>
                    <a:pt x="988" y="1061"/>
                  </a:lnTo>
                  <a:lnTo>
                    <a:pt x="1002" y="1048"/>
                  </a:lnTo>
                  <a:lnTo>
                    <a:pt x="1014" y="1034"/>
                  </a:lnTo>
                  <a:lnTo>
                    <a:pt x="1014"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43" name="Freeform 17">
              <a:extLst>
                <a:ext uri="{FF2B5EF4-FFF2-40B4-BE49-F238E27FC236}">
                  <a16:creationId xmlns:a16="http://schemas.microsoft.com/office/drawing/2014/main" id="{06B6B83F-872E-4BA9-94FB-FAAF6FE5F065}"/>
                </a:ext>
              </a:extLst>
            </p:cNvPr>
            <p:cNvSpPr>
              <a:spLocks/>
            </p:cNvSpPr>
            <p:nvPr/>
          </p:nvSpPr>
          <p:spPr bwMode="auto">
            <a:xfrm>
              <a:off x="845562" y="2686742"/>
              <a:ext cx="767930" cy="1184699"/>
            </a:xfrm>
            <a:custGeom>
              <a:avLst/>
              <a:gdLst>
                <a:gd name="T0" fmla="*/ 300 w 831"/>
                <a:gd name="T1" fmla="*/ 1282 h 1282"/>
                <a:gd name="T2" fmla="*/ 320 w 831"/>
                <a:gd name="T3" fmla="*/ 1276 h 1282"/>
                <a:gd name="T4" fmla="*/ 344 w 831"/>
                <a:gd name="T5" fmla="*/ 1234 h 1282"/>
                <a:gd name="T6" fmla="*/ 374 w 831"/>
                <a:gd name="T7" fmla="*/ 1192 h 1282"/>
                <a:gd name="T8" fmla="*/ 398 w 831"/>
                <a:gd name="T9" fmla="*/ 1200 h 1282"/>
                <a:gd name="T10" fmla="*/ 431 w 831"/>
                <a:gd name="T11" fmla="*/ 1230 h 1282"/>
                <a:gd name="T12" fmla="*/ 463 w 831"/>
                <a:gd name="T13" fmla="*/ 1240 h 1282"/>
                <a:gd name="T14" fmla="*/ 495 w 831"/>
                <a:gd name="T15" fmla="*/ 1210 h 1282"/>
                <a:gd name="T16" fmla="*/ 551 w 831"/>
                <a:gd name="T17" fmla="*/ 1137 h 1282"/>
                <a:gd name="T18" fmla="*/ 577 w 831"/>
                <a:gd name="T19" fmla="*/ 1073 h 1282"/>
                <a:gd name="T20" fmla="*/ 644 w 831"/>
                <a:gd name="T21" fmla="*/ 1020 h 1282"/>
                <a:gd name="T22" fmla="*/ 714 w 831"/>
                <a:gd name="T23" fmla="*/ 994 h 1282"/>
                <a:gd name="T24" fmla="*/ 742 w 831"/>
                <a:gd name="T25" fmla="*/ 990 h 1282"/>
                <a:gd name="T26" fmla="*/ 765 w 831"/>
                <a:gd name="T27" fmla="*/ 1022 h 1282"/>
                <a:gd name="T28" fmla="*/ 793 w 831"/>
                <a:gd name="T29" fmla="*/ 1077 h 1282"/>
                <a:gd name="T30" fmla="*/ 831 w 831"/>
                <a:gd name="T31" fmla="*/ 984 h 1282"/>
                <a:gd name="T32" fmla="*/ 819 w 831"/>
                <a:gd name="T33" fmla="*/ 956 h 1282"/>
                <a:gd name="T34" fmla="*/ 799 w 831"/>
                <a:gd name="T35" fmla="*/ 938 h 1282"/>
                <a:gd name="T36" fmla="*/ 777 w 831"/>
                <a:gd name="T37" fmla="*/ 940 h 1282"/>
                <a:gd name="T38" fmla="*/ 720 w 831"/>
                <a:gd name="T39" fmla="*/ 920 h 1282"/>
                <a:gd name="T40" fmla="*/ 680 w 831"/>
                <a:gd name="T41" fmla="*/ 868 h 1282"/>
                <a:gd name="T42" fmla="*/ 642 w 831"/>
                <a:gd name="T43" fmla="*/ 833 h 1282"/>
                <a:gd name="T44" fmla="*/ 598 w 831"/>
                <a:gd name="T45" fmla="*/ 775 h 1282"/>
                <a:gd name="T46" fmla="*/ 594 w 831"/>
                <a:gd name="T47" fmla="*/ 705 h 1282"/>
                <a:gd name="T48" fmla="*/ 606 w 831"/>
                <a:gd name="T49" fmla="*/ 624 h 1282"/>
                <a:gd name="T50" fmla="*/ 585 w 831"/>
                <a:gd name="T51" fmla="*/ 544 h 1282"/>
                <a:gd name="T52" fmla="*/ 585 w 831"/>
                <a:gd name="T53" fmla="*/ 521 h 1282"/>
                <a:gd name="T54" fmla="*/ 557 w 831"/>
                <a:gd name="T55" fmla="*/ 367 h 1282"/>
                <a:gd name="T56" fmla="*/ 573 w 831"/>
                <a:gd name="T57" fmla="*/ 324 h 1282"/>
                <a:gd name="T58" fmla="*/ 610 w 831"/>
                <a:gd name="T59" fmla="*/ 250 h 1282"/>
                <a:gd name="T60" fmla="*/ 642 w 831"/>
                <a:gd name="T61" fmla="*/ 216 h 1282"/>
                <a:gd name="T62" fmla="*/ 674 w 831"/>
                <a:gd name="T63" fmla="*/ 137 h 1282"/>
                <a:gd name="T64" fmla="*/ 688 w 831"/>
                <a:gd name="T65" fmla="*/ 27 h 1282"/>
                <a:gd name="T66" fmla="*/ 672 w 831"/>
                <a:gd name="T67" fmla="*/ 0 h 1282"/>
                <a:gd name="T68" fmla="*/ 652 w 831"/>
                <a:gd name="T69" fmla="*/ 25 h 1282"/>
                <a:gd name="T70" fmla="*/ 636 w 831"/>
                <a:gd name="T71" fmla="*/ 59 h 1282"/>
                <a:gd name="T72" fmla="*/ 600 w 831"/>
                <a:gd name="T73" fmla="*/ 71 h 1282"/>
                <a:gd name="T74" fmla="*/ 511 w 831"/>
                <a:gd name="T75" fmla="*/ 87 h 1282"/>
                <a:gd name="T76" fmla="*/ 402 w 831"/>
                <a:gd name="T77" fmla="*/ 143 h 1282"/>
                <a:gd name="T78" fmla="*/ 330 w 831"/>
                <a:gd name="T79" fmla="*/ 189 h 1282"/>
                <a:gd name="T80" fmla="*/ 280 w 831"/>
                <a:gd name="T81" fmla="*/ 202 h 1282"/>
                <a:gd name="T82" fmla="*/ 245 w 831"/>
                <a:gd name="T83" fmla="*/ 192 h 1282"/>
                <a:gd name="T84" fmla="*/ 227 w 831"/>
                <a:gd name="T85" fmla="*/ 185 h 1282"/>
                <a:gd name="T86" fmla="*/ 205 w 831"/>
                <a:gd name="T87" fmla="*/ 194 h 1282"/>
                <a:gd name="T88" fmla="*/ 155 w 831"/>
                <a:gd name="T89" fmla="*/ 266 h 1282"/>
                <a:gd name="T90" fmla="*/ 125 w 831"/>
                <a:gd name="T91" fmla="*/ 320 h 1282"/>
                <a:gd name="T92" fmla="*/ 72 w 831"/>
                <a:gd name="T93" fmla="*/ 350 h 1282"/>
                <a:gd name="T94" fmla="*/ 32 w 831"/>
                <a:gd name="T95" fmla="*/ 367 h 1282"/>
                <a:gd name="T96" fmla="*/ 56 w 831"/>
                <a:gd name="T97" fmla="*/ 427 h 1282"/>
                <a:gd name="T98" fmla="*/ 38 w 831"/>
                <a:gd name="T99" fmla="*/ 503 h 1282"/>
                <a:gd name="T100" fmla="*/ 18 w 831"/>
                <a:gd name="T101" fmla="*/ 536 h 1282"/>
                <a:gd name="T102" fmla="*/ 34 w 831"/>
                <a:gd name="T103" fmla="*/ 636 h 1282"/>
                <a:gd name="T104" fmla="*/ 68 w 831"/>
                <a:gd name="T105" fmla="*/ 805 h 1282"/>
                <a:gd name="T106" fmla="*/ 58 w 831"/>
                <a:gd name="T107" fmla="*/ 886 h 1282"/>
                <a:gd name="T108" fmla="*/ 22 w 831"/>
                <a:gd name="T109" fmla="*/ 938 h 1282"/>
                <a:gd name="T110" fmla="*/ 2 w 831"/>
                <a:gd name="T111" fmla="*/ 972 h 1282"/>
                <a:gd name="T112" fmla="*/ 16 w 831"/>
                <a:gd name="T113" fmla="*/ 1016 h 1282"/>
                <a:gd name="T114" fmla="*/ 52 w 831"/>
                <a:gd name="T115" fmla="*/ 1051 h 1282"/>
                <a:gd name="T116" fmla="*/ 68 w 831"/>
                <a:gd name="T117" fmla="*/ 1111 h 1282"/>
                <a:gd name="T118" fmla="*/ 56 w 831"/>
                <a:gd name="T119" fmla="*/ 1165 h 1282"/>
                <a:gd name="T120" fmla="*/ 64 w 831"/>
                <a:gd name="T121" fmla="*/ 1210 h 1282"/>
                <a:gd name="T122" fmla="*/ 105 w 831"/>
                <a:gd name="T123" fmla="*/ 1232 h 1282"/>
                <a:gd name="T124" fmla="*/ 259 w 831"/>
                <a:gd name="T125" fmla="*/ 1276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1282">
                  <a:moveTo>
                    <a:pt x="259" y="1276"/>
                  </a:moveTo>
                  <a:lnTo>
                    <a:pt x="259" y="1276"/>
                  </a:lnTo>
                  <a:lnTo>
                    <a:pt x="282" y="1280"/>
                  </a:lnTo>
                  <a:lnTo>
                    <a:pt x="300" y="1282"/>
                  </a:lnTo>
                  <a:lnTo>
                    <a:pt x="300" y="1282"/>
                  </a:lnTo>
                  <a:lnTo>
                    <a:pt x="308" y="1280"/>
                  </a:lnTo>
                  <a:lnTo>
                    <a:pt x="314" y="1280"/>
                  </a:lnTo>
                  <a:lnTo>
                    <a:pt x="320" y="1276"/>
                  </a:lnTo>
                  <a:lnTo>
                    <a:pt x="324" y="1272"/>
                  </a:lnTo>
                  <a:lnTo>
                    <a:pt x="334" y="1258"/>
                  </a:lnTo>
                  <a:lnTo>
                    <a:pt x="344" y="1234"/>
                  </a:lnTo>
                  <a:lnTo>
                    <a:pt x="344" y="1234"/>
                  </a:lnTo>
                  <a:lnTo>
                    <a:pt x="352" y="1216"/>
                  </a:lnTo>
                  <a:lnTo>
                    <a:pt x="360" y="1202"/>
                  </a:lnTo>
                  <a:lnTo>
                    <a:pt x="370" y="1194"/>
                  </a:lnTo>
                  <a:lnTo>
                    <a:pt x="374" y="1192"/>
                  </a:lnTo>
                  <a:lnTo>
                    <a:pt x="378" y="1192"/>
                  </a:lnTo>
                  <a:lnTo>
                    <a:pt x="378" y="1192"/>
                  </a:lnTo>
                  <a:lnTo>
                    <a:pt x="388" y="1194"/>
                  </a:lnTo>
                  <a:lnTo>
                    <a:pt x="398" y="1200"/>
                  </a:lnTo>
                  <a:lnTo>
                    <a:pt x="410" y="1210"/>
                  </a:lnTo>
                  <a:lnTo>
                    <a:pt x="424" y="1224"/>
                  </a:lnTo>
                  <a:lnTo>
                    <a:pt x="424" y="1224"/>
                  </a:lnTo>
                  <a:lnTo>
                    <a:pt x="431" y="1230"/>
                  </a:lnTo>
                  <a:lnTo>
                    <a:pt x="441" y="1234"/>
                  </a:lnTo>
                  <a:lnTo>
                    <a:pt x="453" y="1238"/>
                  </a:lnTo>
                  <a:lnTo>
                    <a:pt x="463" y="1240"/>
                  </a:lnTo>
                  <a:lnTo>
                    <a:pt x="463" y="1240"/>
                  </a:lnTo>
                  <a:lnTo>
                    <a:pt x="467" y="1240"/>
                  </a:lnTo>
                  <a:lnTo>
                    <a:pt x="469" y="1238"/>
                  </a:lnTo>
                  <a:lnTo>
                    <a:pt x="469" y="1238"/>
                  </a:lnTo>
                  <a:lnTo>
                    <a:pt x="495" y="1210"/>
                  </a:lnTo>
                  <a:lnTo>
                    <a:pt x="521" y="1183"/>
                  </a:lnTo>
                  <a:lnTo>
                    <a:pt x="533" y="1167"/>
                  </a:lnTo>
                  <a:lnTo>
                    <a:pt x="543" y="1153"/>
                  </a:lnTo>
                  <a:lnTo>
                    <a:pt x="551" y="1137"/>
                  </a:lnTo>
                  <a:lnTo>
                    <a:pt x="557" y="1121"/>
                  </a:lnTo>
                  <a:lnTo>
                    <a:pt x="557" y="1121"/>
                  </a:lnTo>
                  <a:lnTo>
                    <a:pt x="567" y="1095"/>
                  </a:lnTo>
                  <a:lnTo>
                    <a:pt x="577" y="1073"/>
                  </a:lnTo>
                  <a:lnTo>
                    <a:pt x="591" y="1055"/>
                  </a:lnTo>
                  <a:lnTo>
                    <a:pt x="606" y="1041"/>
                  </a:lnTo>
                  <a:lnTo>
                    <a:pt x="624" y="1029"/>
                  </a:lnTo>
                  <a:lnTo>
                    <a:pt x="644" y="1020"/>
                  </a:lnTo>
                  <a:lnTo>
                    <a:pt x="664" y="1010"/>
                  </a:lnTo>
                  <a:lnTo>
                    <a:pt x="686" y="1002"/>
                  </a:lnTo>
                  <a:lnTo>
                    <a:pt x="686" y="1002"/>
                  </a:lnTo>
                  <a:lnTo>
                    <a:pt x="714" y="994"/>
                  </a:lnTo>
                  <a:lnTo>
                    <a:pt x="726" y="990"/>
                  </a:lnTo>
                  <a:lnTo>
                    <a:pt x="734" y="990"/>
                  </a:lnTo>
                  <a:lnTo>
                    <a:pt x="734" y="990"/>
                  </a:lnTo>
                  <a:lnTo>
                    <a:pt x="742" y="990"/>
                  </a:lnTo>
                  <a:lnTo>
                    <a:pt x="748" y="994"/>
                  </a:lnTo>
                  <a:lnTo>
                    <a:pt x="752" y="998"/>
                  </a:lnTo>
                  <a:lnTo>
                    <a:pt x="756" y="1004"/>
                  </a:lnTo>
                  <a:lnTo>
                    <a:pt x="765" y="1022"/>
                  </a:lnTo>
                  <a:lnTo>
                    <a:pt x="775" y="1047"/>
                  </a:lnTo>
                  <a:lnTo>
                    <a:pt x="775" y="1047"/>
                  </a:lnTo>
                  <a:lnTo>
                    <a:pt x="779" y="1057"/>
                  </a:lnTo>
                  <a:lnTo>
                    <a:pt x="793" y="1077"/>
                  </a:lnTo>
                  <a:lnTo>
                    <a:pt x="793" y="1077"/>
                  </a:lnTo>
                  <a:lnTo>
                    <a:pt x="817" y="1025"/>
                  </a:lnTo>
                  <a:lnTo>
                    <a:pt x="825" y="1004"/>
                  </a:lnTo>
                  <a:lnTo>
                    <a:pt x="831" y="984"/>
                  </a:lnTo>
                  <a:lnTo>
                    <a:pt x="831" y="984"/>
                  </a:lnTo>
                  <a:lnTo>
                    <a:pt x="829" y="978"/>
                  </a:lnTo>
                  <a:lnTo>
                    <a:pt x="827" y="970"/>
                  </a:lnTo>
                  <a:lnTo>
                    <a:pt x="819" y="956"/>
                  </a:lnTo>
                  <a:lnTo>
                    <a:pt x="809" y="942"/>
                  </a:lnTo>
                  <a:lnTo>
                    <a:pt x="803" y="940"/>
                  </a:lnTo>
                  <a:lnTo>
                    <a:pt x="799" y="938"/>
                  </a:lnTo>
                  <a:lnTo>
                    <a:pt x="799" y="938"/>
                  </a:lnTo>
                  <a:lnTo>
                    <a:pt x="799" y="938"/>
                  </a:lnTo>
                  <a:lnTo>
                    <a:pt x="799" y="938"/>
                  </a:lnTo>
                  <a:lnTo>
                    <a:pt x="777" y="940"/>
                  </a:lnTo>
                  <a:lnTo>
                    <a:pt x="777" y="940"/>
                  </a:lnTo>
                  <a:lnTo>
                    <a:pt x="759" y="938"/>
                  </a:lnTo>
                  <a:lnTo>
                    <a:pt x="746" y="934"/>
                  </a:lnTo>
                  <a:lnTo>
                    <a:pt x="732" y="928"/>
                  </a:lnTo>
                  <a:lnTo>
                    <a:pt x="720" y="920"/>
                  </a:lnTo>
                  <a:lnTo>
                    <a:pt x="708" y="908"/>
                  </a:lnTo>
                  <a:lnTo>
                    <a:pt x="698" y="896"/>
                  </a:lnTo>
                  <a:lnTo>
                    <a:pt x="680" y="868"/>
                  </a:lnTo>
                  <a:lnTo>
                    <a:pt x="680" y="868"/>
                  </a:lnTo>
                  <a:lnTo>
                    <a:pt x="672" y="858"/>
                  </a:lnTo>
                  <a:lnTo>
                    <a:pt x="662" y="849"/>
                  </a:lnTo>
                  <a:lnTo>
                    <a:pt x="642" y="833"/>
                  </a:lnTo>
                  <a:lnTo>
                    <a:pt x="642" y="833"/>
                  </a:lnTo>
                  <a:lnTo>
                    <a:pt x="626" y="819"/>
                  </a:lnTo>
                  <a:lnTo>
                    <a:pt x="614" y="807"/>
                  </a:lnTo>
                  <a:lnTo>
                    <a:pt x="604" y="791"/>
                  </a:lnTo>
                  <a:lnTo>
                    <a:pt x="598" y="775"/>
                  </a:lnTo>
                  <a:lnTo>
                    <a:pt x="594" y="759"/>
                  </a:lnTo>
                  <a:lnTo>
                    <a:pt x="592" y="741"/>
                  </a:lnTo>
                  <a:lnTo>
                    <a:pt x="592" y="723"/>
                  </a:lnTo>
                  <a:lnTo>
                    <a:pt x="594" y="705"/>
                  </a:lnTo>
                  <a:lnTo>
                    <a:pt x="594" y="705"/>
                  </a:lnTo>
                  <a:lnTo>
                    <a:pt x="602" y="666"/>
                  </a:lnTo>
                  <a:lnTo>
                    <a:pt x="604" y="644"/>
                  </a:lnTo>
                  <a:lnTo>
                    <a:pt x="606" y="624"/>
                  </a:lnTo>
                  <a:lnTo>
                    <a:pt x="604" y="604"/>
                  </a:lnTo>
                  <a:lnTo>
                    <a:pt x="602" y="584"/>
                  </a:lnTo>
                  <a:lnTo>
                    <a:pt x="594" y="564"/>
                  </a:lnTo>
                  <a:lnTo>
                    <a:pt x="585" y="544"/>
                  </a:lnTo>
                  <a:lnTo>
                    <a:pt x="585" y="544"/>
                  </a:lnTo>
                  <a:lnTo>
                    <a:pt x="585" y="540"/>
                  </a:lnTo>
                  <a:lnTo>
                    <a:pt x="585" y="534"/>
                  </a:lnTo>
                  <a:lnTo>
                    <a:pt x="585" y="521"/>
                  </a:lnTo>
                  <a:lnTo>
                    <a:pt x="585" y="521"/>
                  </a:lnTo>
                  <a:lnTo>
                    <a:pt x="559" y="383"/>
                  </a:lnTo>
                  <a:lnTo>
                    <a:pt x="559" y="383"/>
                  </a:lnTo>
                  <a:lnTo>
                    <a:pt x="557" y="367"/>
                  </a:lnTo>
                  <a:lnTo>
                    <a:pt x="557" y="361"/>
                  </a:lnTo>
                  <a:lnTo>
                    <a:pt x="559" y="356"/>
                  </a:lnTo>
                  <a:lnTo>
                    <a:pt x="559" y="356"/>
                  </a:lnTo>
                  <a:lnTo>
                    <a:pt x="573" y="324"/>
                  </a:lnTo>
                  <a:lnTo>
                    <a:pt x="587" y="292"/>
                  </a:lnTo>
                  <a:lnTo>
                    <a:pt x="592" y="278"/>
                  </a:lnTo>
                  <a:lnTo>
                    <a:pt x="602" y="264"/>
                  </a:lnTo>
                  <a:lnTo>
                    <a:pt x="610" y="250"/>
                  </a:lnTo>
                  <a:lnTo>
                    <a:pt x="622" y="240"/>
                  </a:lnTo>
                  <a:lnTo>
                    <a:pt x="622" y="240"/>
                  </a:lnTo>
                  <a:lnTo>
                    <a:pt x="634" y="228"/>
                  </a:lnTo>
                  <a:lnTo>
                    <a:pt x="642" y="216"/>
                  </a:lnTo>
                  <a:lnTo>
                    <a:pt x="652" y="204"/>
                  </a:lnTo>
                  <a:lnTo>
                    <a:pt x="658" y="191"/>
                  </a:lnTo>
                  <a:lnTo>
                    <a:pt x="668" y="165"/>
                  </a:lnTo>
                  <a:lnTo>
                    <a:pt x="674" y="137"/>
                  </a:lnTo>
                  <a:lnTo>
                    <a:pt x="678" y="111"/>
                  </a:lnTo>
                  <a:lnTo>
                    <a:pt x="680" y="81"/>
                  </a:lnTo>
                  <a:lnTo>
                    <a:pt x="684" y="53"/>
                  </a:lnTo>
                  <a:lnTo>
                    <a:pt x="688" y="27"/>
                  </a:lnTo>
                  <a:lnTo>
                    <a:pt x="688" y="27"/>
                  </a:lnTo>
                  <a:lnTo>
                    <a:pt x="686" y="22"/>
                  </a:lnTo>
                  <a:lnTo>
                    <a:pt x="682" y="14"/>
                  </a:lnTo>
                  <a:lnTo>
                    <a:pt x="672" y="0"/>
                  </a:lnTo>
                  <a:lnTo>
                    <a:pt x="672" y="0"/>
                  </a:lnTo>
                  <a:lnTo>
                    <a:pt x="660" y="14"/>
                  </a:lnTo>
                  <a:lnTo>
                    <a:pt x="654" y="20"/>
                  </a:lnTo>
                  <a:lnTo>
                    <a:pt x="652" y="25"/>
                  </a:lnTo>
                  <a:lnTo>
                    <a:pt x="652" y="25"/>
                  </a:lnTo>
                  <a:lnTo>
                    <a:pt x="646" y="45"/>
                  </a:lnTo>
                  <a:lnTo>
                    <a:pt x="642" y="51"/>
                  </a:lnTo>
                  <a:lnTo>
                    <a:pt x="636" y="59"/>
                  </a:lnTo>
                  <a:lnTo>
                    <a:pt x="630" y="63"/>
                  </a:lnTo>
                  <a:lnTo>
                    <a:pt x="622" y="67"/>
                  </a:lnTo>
                  <a:lnTo>
                    <a:pt x="612" y="69"/>
                  </a:lnTo>
                  <a:lnTo>
                    <a:pt x="600" y="71"/>
                  </a:lnTo>
                  <a:lnTo>
                    <a:pt x="600" y="71"/>
                  </a:lnTo>
                  <a:lnTo>
                    <a:pt x="571" y="73"/>
                  </a:lnTo>
                  <a:lnTo>
                    <a:pt x="539" y="79"/>
                  </a:lnTo>
                  <a:lnTo>
                    <a:pt x="511" y="87"/>
                  </a:lnTo>
                  <a:lnTo>
                    <a:pt x="481" y="99"/>
                  </a:lnTo>
                  <a:lnTo>
                    <a:pt x="455" y="111"/>
                  </a:lnTo>
                  <a:lnTo>
                    <a:pt x="427" y="127"/>
                  </a:lnTo>
                  <a:lnTo>
                    <a:pt x="402" y="143"/>
                  </a:lnTo>
                  <a:lnTo>
                    <a:pt x="376" y="159"/>
                  </a:lnTo>
                  <a:lnTo>
                    <a:pt x="376" y="159"/>
                  </a:lnTo>
                  <a:lnTo>
                    <a:pt x="352" y="175"/>
                  </a:lnTo>
                  <a:lnTo>
                    <a:pt x="330" y="189"/>
                  </a:lnTo>
                  <a:lnTo>
                    <a:pt x="318" y="194"/>
                  </a:lnTo>
                  <a:lnTo>
                    <a:pt x="306" y="198"/>
                  </a:lnTo>
                  <a:lnTo>
                    <a:pt x="292" y="200"/>
                  </a:lnTo>
                  <a:lnTo>
                    <a:pt x="280" y="202"/>
                  </a:lnTo>
                  <a:lnTo>
                    <a:pt x="280" y="202"/>
                  </a:lnTo>
                  <a:lnTo>
                    <a:pt x="268" y="200"/>
                  </a:lnTo>
                  <a:lnTo>
                    <a:pt x="257" y="198"/>
                  </a:lnTo>
                  <a:lnTo>
                    <a:pt x="245" y="192"/>
                  </a:lnTo>
                  <a:lnTo>
                    <a:pt x="231" y="187"/>
                  </a:lnTo>
                  <a:lnTo>
                    <a:pt x="231" y="187"/>
                  </a:lnTo>
                  <a:lnTo>
                    <a:pt x="227" y="185"/>
                  </a:lnTo>
                  <a:lnTo>
                    <a:pt x="227" y="185"/>
                  </a:lnTo>
                  <a:lnTo>
                    <a:pt x="215" y="189"/>
                  </a:lnTo>
                  <a:lnTo>
                    <a:pt x="209" y="191"/>
                  </a:lnTo>
                  <a:lnTo>
                    <a:pt x="205" y="194"/>
                  </a:lnTo>
                  <a:lnTo>
                    <a:pt x="205" y="194"/>
                  </a:lnTo>
                  <a:lnTo>
                    <a:pt x="177" y="228"/>
                  </a:lnTo>
                  <a:lnTo>
                    <a:pt x="163" y="248"/>
                  </a:lnTo>
                  <a:lnTo>
                    <a:pt x="155" y="266"/>
                  </a:lnTo>
                  <a:lnTo>
                    <a:pt x="155" y="266"/>
                  </a:lnTo>
                  <a:lnTo>
                    <a:pt x="149" y="282"/>
                  </a:lnTo>
                  <a:lnTo>
                    <a:pt x="141" y="296"/>
                  </a:lnTo>
                  <a:lnTo>
                    <a:pt x="135" y="310"/>
                  </a:lnTo>
                  <a:lnTo>
                    <a:pt x="125" y="320"/>
                  </a:lnTo>
                  <a:lnTo>
                    <a:pt x="115" y="330"/>
                  </a:lnTo>
                  <a:lnTo>
                    <a:pt x="103" y="338"/>
                  </a:lnTo>
                  <a:lnTo>
                    <a:pt x="90" y="344"/>
                  </a:lnTo>
                  <a:lnTo>
                    <a:pt x="72" y="350"/>
                  </a:lnTo>
                  <a:lnTo>
                    <a:pt x="72" y="350"/>
                  </a:lnTo>
                  <a:lnTo>
                    <a:pt x="64" y="352"/>
                  </a:lnTo>
                  <a:lnTo>
                    <a:pt x="54" y="356"/>
                  </a:lnTo>
                  <a:lnTo>
                    <a:pt x="32" y="367"/>
                  </a:lnTo>
                  <a:lnTo>
                    <a:pt x="32" y="367"/>
                  </a:lnTo>
                  <a:lnTo>
                    <a:pt x="44" y="387"/>
                  </a:lnTo>
                  <a:lnTo>
                    <a:pt x="52" y="407"/>
                  </a:lnTo>
                  <a:lnTo>
                    <a:pt x="56" y="427"/>
                  </a:lnTo>
                  <a:lnTo>
                    <a:pt x="56" y="447"/>
                  </a:lnTo>
                  <a:lnTo>
                    <a:pt x="52" y="465"/>
                  </a:lnTo>
                  <a:lnTo>
                    <a:pt x="46" y="485"/>
                  </a:lnTo>
                  <a:lnTo>
                    <a:pt x="38" y="503"/>
                  </a:lnTo>
                  <a:lnTo>
                    <a:pt x="26" y="521"/>
                  </a:lnTo>
                  <a:lnTo>
                    <a:pt x="26" y="521"/>
                  </a:lnTo>
                  <a:lnTo>
                    <a:pt x="22" y="528"/>
                  </a:lnTo>
                  <a:lnTo>
                    <a:pt x="18" y="536"/>
                  </a:lnTo>
                  <a:lnTo>
                    <a:pt x="18" y="544"/>
                  </a:lnTo>
                  <a:lnTo>
                    <a:pt x="18" y="552"/>
                  </a:lnTo>
                  <a:lnTo>
                    <a:pt x="18" y="552"/>
                  </a:lnTo>
                  <a:lnTo>
                    <a:pt x="34" y="636"/>
                  </a:lnTo>
                  <a:lnTo>
                    <a:pt x="52" y="721"/>
                  </a:lnTo>
                  <a:lnTo>
                    <a:pt x="52" y="721"/>
                  </a:lnTo>
                  <a:lnTo>
                    <a:pt x="64" y="777"/>
                  </a:lnTo>
                  <a:lnTo>
                    <a:pt x="68" y="805"/>
                  </a:lnTo>
                  <a:lnTo>
                    <a:pt x="70" y="833"/>
                  </a:lnTo>
                  <a:lnTo>
                    <a:pt x="66" y="860"/>
                  </a:lnTo>
                  <a:lnTo>
                    <a:pt x="62" y="874"/>
                  </a:lnTo>
                  <a:lnTo>
                    <a:pt x="58" y="886"/>
                  </a:lnTo>
                  <a:lnTo>
                    <a:pt x="52" y="900"/>
                  </a:lnTo>
                  <a:lnTo>
                    <a:pt x="44" y="912"/>
                  </a:lnTo>
                  <a:lnTo>
                    <a:pt x="34" y="926"/>
                  </a:lnTo>
                  <a:lnTo>
                    <a:pt x="22" y="938"/>
                  </a:lnTo>
                  <a:lnTo>
                    <a:pt x="22" y="938"/>
                  </a:lnTo>
                  <a:lnTo>
                    <a:pt x="12" y="948"/>
                  </a:lnTo>
                  <a:lnTo>
                    <a:pt x="6" y="960"/>
                  </a:lnTo>
                  <a:lnTo>
                    <a:pt x="2" y="972"/>
                  </a:lnTo>
                  <a:lnTo>
                    <a:pt x="0" y="982"/>
                  </a:lnTo>
                  <a:lnTo>
                    <a:pt x="2" y="994"/>
                  </a:lnTo>
                  <a:lnTo>
                    <a:pt x="8" y="1004"/>
                  </a:lnTo>
                  <a:lnTo>
                    <a:pt x="16" y="1016"/>
                  </a:lnTo>
                  <a:lnTo>
                    <a:pt x="28" y="1025"/>
                  </a:lnTo>
                  <a:lnTo>
                    <a:pt x="28" y="1025"/>
                  </a:lnTo>
                  <a:lnTo>
                    <a:pt x="42" y="1037"/>
                  </a:lnTo>
                  <a:lnTo>
                    <a:pt x="52" y="1051"/>
                  </a:lnTo>
                  <a:lnTo>
                    <a:pt x="60" y="1065"/>
                  </a:lnTo>
                  <a:lnTo>
                    <a:pt x="64" y="1079"/>
                  </a:lnTo>
                  <a:lnTo>
                    <a:pt x="68" y="1095"/>
                  </a:lnTo>
                  <a:lnTo>
                    <a:pt x="68" y="1111"/>
                  </a:lnTo>
                  <a:lnTo>
                    <a:pt x="66" y="1129"/>
                  </a:lnTo>
                  <a:lnTo>
                    <a:pt x="62" y="1147"/>
                  </a:lnTo>
                  <a:lnTo>
                    <a:pt x="62" y="1147"/>
                  </a:lnTo>
                  <a:lnTo>
                    <a:pt x="56" y="1165"/>
                  </a:lnTo>
                  <a:lnTo>
                    <a:pt x="54" y="1179"/>
                  </a:lnTo>
                  <a:lnTo>
                    <a:pt x="54" y="1190"/>
                  </a:lnTo>
                  <a:lnTo>
                    <a:pt x="58" y="1200"/>
                  </a:lnTo>
                  <a:lnTo>
                    <a:pt x="64" y="1210"/>
                  </a:lnTo>
                  <a:lnTo>
                    <a:pt x="74" y="1216"/>
                  </a:lnTo>
                  <a:lnTo>
                    <a:pt x="88" y="1224"/>
                  </a:lnTo>
                  <a:lnTo>
                    <a:pt x="105" y="1232"/>
                  </a:lnTo>
                  <a:lnTo>
                    <a:pt x="105" y="1232"/>
                  </a:lnTo>
                  <a:lnTo>
                    <a:pt x="143" y="1246"/>
                  </a:lnTo>
                  <a:lnTo>
                    <a:pt x="179" y="1258"/>
                  </a:lnTo>
                  <a:lnTo>
                    <a:pt x="219" y="1270"/>
                  </a:lnTo>
                  <a:lnTo>
                    <a:pt x="259" y="1276"/>
                  </a:lnTo>
                  <a:lnTo>
                    <a:pt x="259" y="1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44" name="Owal 143">
              <a:extLst>
                <a:ext uri="{FF2B5EF4-FFF2-40B4-BE49-F238E27FC236}">
                  <a16:creationId xmlns:a16="http://schemas.microsoft.com/office/drawing/2014/main" id="{D2FA2273-025E-4E95-92BF-9EA911C62F15}"/>
                </a:ext>
              </a:extLst>
            </p:cNvPr>
            <p:cNvSpPr/>
            <p:nvPr/>
          </p:nvSpPr>
          <p:spPr>
            <a:xfrm>
              <a:off x="1481972" y="2361458"/>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5" name="Owal 144">
              <a:extLst>
                <a:ext uri="{FF2B5EF4-FFF2-40B4-BE49-F238E27FC236}">
                  <a16:creationId xmlns:a16="http://schemas.microsoft.com/office/drawing/2014/main" id="{A524F1A2-51A5-4F5F-BB7A-74578214DCA6}"/>
                </a:ext>
              </a:extLst>
            </p:cNvPr>
            <p:cNvSpPr/>
            <p:nvPr/>
          </p:nvSpPr>
          <p:spPr>
            <a:xfrm>
              <a:off x="1177944" y="2604671"/>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6" name="Owal 145">
              <a:extLst>
                <a:ext uri="{FF2B5EF4-FFF2-40B4-BE49-F238E27FC236}">
                  <a16:creationId xmlns:a16="http://schemas.microsoft.com/office/drawing/2014/main" id="{7EEA61A2-7D74-41A2-B311-8D6C9A65C55E}"/>
                </a:ext>
              </a:extLst>
            </p:cNvPr>
            <p:cNvSpPr/>
            <p:nvPr/>
          </p:nvSpPr>
          <p:spPr>
            <a:xfrm>
              <a:off x="838253" y="2693554"/>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7" name="Owal 146">
              <a:extLst>
                <a:ext uri="{FF2B5EF4-FFF2-40B4-BE49-F238E27FC236}">
                  <a16:creationId xmlns:a16="http://schemas.microsoft.com/office/drawing/2014/main" id="{4D1F5D01-37E0-4476-B6E1-CD3351818CEF}"/>
                </a:ext>
              </a:extLst>
            </p:cNvPr>
            <p:cNvSpPr/>
            <p:nvPr/>
          </p:nvSpPr>
          <p:spPr>
            <a:xfrm>
              <a:off x="1294681" y="3000411"/>
              <a:ext cx="187291" cy="18948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8" name="Owal 147">
              <a:extLst>
                <a:ext uri="{FF2B5EF4-FFF2-40B4-BE49-F238E27FC236}">
                  <a16:creationId xmlns:a16="http://schemas.microsoft.com/office/drawing/2014/main" id="{64D233FF-771F-4B64-98AD-93B318847AE5}"/>
                </a:ext>
              </a:extLst>
            </p:cNvPr>
            <p:cNvSpPr/>
            <p:nvPr/>
          </p:nvSpPr>
          <p:spPr>
            <a:xfrm>
              <a:off x="1313664" y="3098494"/>
              <a:ext cx="468119" cy="45817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3" name="Grupa 102">
            <a:extLst>
              <a:ext uri="{FF2B5EF4-FFF2-40B4-BE49-F238E27FC236}">
                <a16:creationId xmlns:a16="http://schemas.microsoft.com/office/drawing/2014/main" id="{76B4B540-BB03-4AB0-9E95-F8FCA2A2AFDA}"/>
              </a:ext>
            </a:extLst>
          </p:cNvPr>
          <p:cNvGrpSpPr/>
          <p:nvPr/>
        </p:nvGrpSpPr>
        <p:grpSpPr>
          <a:xfrm>
            <a:off x="4005590" y="3339348"/>
            <a:ext cx="1653221" cy="1290971"/>
            <a:chOff x="919490" y="3623782"/>
            <a:chExt cx="1653221" cy="1290971"/>
          </a:xfrm>
          <a:solidFill>
            <a:srgbClr val="4F5A3C"/>
          </a:solidFill>
        </p:grpSpPr>
        <p:sp>
          <p:nvSpPr>
            <p:cNvPr id="137" name="Freeform 11">
              <a:extLst>
                <a:ext uri="{FF2B5EF4-FFF2-40B4-BE49-F238E27FC236}">
                  <a16:creationId xmlns:a16="http://schemas.microsoft.com/office/drawing/2014/main" id="{53CE42CD-6A48-42EB-9FF9-A3CBC8B20C37}"/>
                </a:ext>
              </a:extLst>
            </p:cNvPr>
            <p:cNvSpPr>
              <a:spLocks/>
            </p:cNvSpPr>
            <p:nvPr/>
          </p:nvSpPr>
          <p:spPr bwMode="auto">
            <a:xfrm>
              <a:off x="919490" y="3623782"/>
              <a:ext cx="1278034" cy="1192092"/>
            </a:xfrm>
            <a:custGeom>
              <a:avLst/>
              <a:gdLst>
                <a:gd name="T0" fmla="*/ 1359 w 1383"/>
                <a:gd name="T1" fmla="*/ 341 h 1290"/>
                <a:gd name="T2" fmla="*/ 1296 w 1383"/>
                <a:gd name="T3" fmla="*/ 316 h 1290"/>
                <a:gd name="T4" fmla="*/ 1270 w 1383"/>
                <a:gd name="T5" fmla="*/ 256 h 1290"/>
                <a:gd name="T6" fmla="*/ 1238 w 1383"/>
                <a:gd name="T7" fmla="*/ 202 h 1290"/>
                <a:gd name="T8" fmla="*/ 1173 w 1383"/>
                <a:gd name="T9" fmla="*/ 228 h 1290"/>
                <a:gd name="T10" fmla="*/ 1033 w 1383"/>
                <a:gd name="T11" fmla="*/ 230 h 1290"/>
                <a:gd name="T12" fmla="*/ 890 w 1383"/>
                <a:gd name="T13" fmla="*/ 139 h 1290"/>
                <a:gd name="T14" fmla="*/ 833 w 1383"/>
                <a:gd name="T15" fmla="*/ 53 h 1290"/>
                <a:gd name="T16" fmla="*/ 751 w 1383"/>
                <a:gd name="T17" fmla="*/ 79 h 1290"/>
                <a:gd name="T18" fmla="*/ 715 w 1383"/>
                <a:gd name="T19" fmla="*/ 103 h 1290"/>
                <a:gd name="T20" fmla="*/ 709 w 1383"/>
                <a:gd name="T21" fmla="*/ 105 h 1290"/>
                <a:gd name="T22" fmla="*/ 678 w 1383"/>
                <a:gd name="T23" fmla="*/ 85 h 1290"/>
                <a:gd name="T24" fmla="*/ 656 w 1383"/>
                <a:gd name="T25" fmla="*/ 47 h 1290"/>
                <a:gd name="T26" fmla="*/ 580 w 1383"/>
                <a:gd name="T27" fmla="*/ 41 h 1290"/>
                <a:gd name="T28" fmla="*/ 516 w 1383"/>
                <a:gd name="T29" fmla="*/ 117 h 1290"/>
                <a:gd name="T30" fmla="*/ 463 w 1383"/>
                <a:gd name="T31" fmla="*/ 204 h 1290"/>
                <a:gd name="T32" fmla="*/ 405 w 1383"/>
                <a:gd name="T33" fmla="*/ 262 h 1290"/>
                <a:gd name="T34" fmla="*/ 330 w 1383"/>
                <a:gd name="T35" fmla="*/ 250 h 1290"/>
                <a:gd name="T36" fmla="*/ 302 w 1383"/>
                <a:gd name="T37" fmla="*/ 234 h 1290"/>
                <a:gd name="T38" fmla="*/ 254 w 1383"/>
                <a:gd name="T39" fmla="*/ 302 h 1290"/>
                <a:gd name="T40" fmla="*/ 182 w 1383"/>
                <a:gd name="T41" fmla="*/ 306 h 1290"/>
                <a:gd name="T42" fmla="*/ 119 w 1383"/>
                <a:gd name="T43" fmla="*/ 306 h 1290"/>
                <a:gd name="T44" fmla="*/ 121 w 1383"/>
                <a:gd name="T45" fmla="*/ 355 h 1290"/>
                <a:gd name="T46" fmla="*/ 103 w 1383"/>
                <a:gd name="T47" fmla="*/ 447 h 1290"/>
                <a:gd name="T48" fmla="*/ 23 w 1383"/>
                <a:gd name="T49" fmla="*/ 681 h 1290"/>
                <a:gd name="T50" fmla="*/ 53 w 1383"/>
                <a:gd name="T51" fmla="*/ 660 h 1290"/>
                <a:gd name="T52" fmla="*/ 69 w 1383"/>
                <a:gd name="T53" fmla="*/ 602 h 1290"/>
                <a:gd name="T54" fmla="*/ 107 w 1383"/>
                <a:gd name="T55" fmla="*/ 582 h 1290"/>
                <a:gd name="T56" fmla="*/ 188 w 1383"/>
                <a:gd name="T57" fmla="*/ 604 h 1290"/>
                <a:gd name="T58" fmla="*/ 204 w 1383"/>
                <a:gd name="T59" fmla="*/ 606 h 1290"/>
                <a:gd name="T60" fmla="*/ 236 w 1383"/>
                <a:gd name="T61" fmla="*/ 660 h 1290"/>
                <a:gd name="T62" fmla="*/ 298 w 1383"/>
                <a:gd name="T63" fmla="*/ 739 h 1290"/>
                <a:gd name="T64" fmla="*/ 427 w 1383"/>
                <a:gd name="T65" fmla="*/ 787 h 1290"/>
                <a:gd name="T66" fmla="*/ 487 w 1383"/>
                <a:gd name="T67" fmla="*/ 829 h 1290"/>
                <a:gd name="T68" fmla="*/ 570 w 1383"/>
                <a:gd name="T69" fmla="*/ 864 h 1290"/>
                <a:gd name="T70" fmla="*/ 630 w 1383"/>
                <a:gd name="T71" fmla="*/ 856 h 1290"/>
                <a:gd name="T72" fmla="*/ 676 w 1383"/>
                <a:gd name="T73" fmla="*/ 852 h 1290"/>
                <a:gd name="T74" fmla="*/ 721 w 1383"/>
                <a:gd name="T75" fmla="*/ 890 h 1290"/>
                <a:gd name="T76" fmla="*/ 727 w 1383"/>
                <a:gd name="T77" fmla="*/ 962 h 1290"/>
                <a:gd name="T78" fmla="*/ 672 w 1383"/>
                <a:gd name="T79" fmla="*/ 1013 h 1290"/>
                <a:gd name="T80" fmla="*/ 691 w 1383"/>
                <a:gd name="T81" fmla="*/ 1081 h 1290"/>
                <a:gd name="T82" fmla="*/ 785 w 1383"/>
                <a:gd name="T83" fmla="*/ 1196 h 1290"/>
                <a:gd name="T84" fmla="*/ 819 w 1383"/>
                <a:gd name="T85" fmla="*/ 1270 h 1290"/>
                <a:gd name="T86" fmla="*/ 980 w 1383"/>
                <a:gd name="T87" fmla="*/ 1149 h 1290"/>
                <a:gd name="T88" fmla="*/ 936 w 1383"/>
                <a:gd name="T89" fmla="*/ 1069 h 1290"/>
                <a:gd name="T90" fmla="*/ 970 w 1383"/>
                <a:gd name="T91" fmla="*/ 1002 h 1290"/>
                <a:gd name="T92" fmla="*/ 1109 w 1383"/>
                <a:gd name="T93" fmla="*/ 840 h 1290"/>
                <a:gd name="T94" fmla="*/ 1151 w 1383"/>
                <a:gd name="T95" fmla="*/ 735 h 1290"/>
                <a:gd name="T96" fmla="*/ 1224 w 1383"/>
                <a:gd name="T97" fmla="*/ 644 h 1290"/>
                <a:gd name="T98" fmla="*/ 1286 w 1383"/>
                <a:gd name="T99" fmla="*/ 554 h 1290"/>
                <a:gd name="T100" fmla="*/ 1284 w 1383"/>
                <a:gd name="T101" fmla="*/ 516 h 1290"/>
                <a:gd name="T102" fmla="*/ 1322 w 1383"/>
                <a:gd name="T103" fmla="*/ 483 h 1290"/>
                <a:gd name="T104" fmla="*/ 1381 w 1383"/>
                <a:gd name="T105" fmla="*/ 467 h 1290"/>
                <a:gd name="T106" fmla="*/ 1375 w 1383"/>
                <a:gd name="T107" fmla="*/ 385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83" h="1290">
                  <a:moveTo>
                    <a:pt x="1375" y="385"/>
                  </a:moveTo>
                  <a:lnTo>
                    <a:pt x="1375" y="385"/>
                  </a:lnTo>
                  <a:lnTo>
                    <a:pt x="1373" y="371"/>
                  </a:lnTo>
                  <a:lnTo>
                    <a:pt x="1369" y="359"/>
                  </a:lnTo>
                  <a:lnTo>
                    <a:pt x="1365" y="349"/>
                  </a:lnTo>
                  <a:lnTo>
                    <a:pt x="1359" y="341"/>
                  </a:lnTo>
                  <a:lnTo>
                    <a:pt x="1351" y="336"/>
                  </a:lnTo>
                  <a:lnTo>
                    <a:pt x="1342" y="330"/>
                  </a:lnTo>
                  <a:lnTo>
                    <a:pt x="1330" y="326"/>
                  </a:lnTo>
                  <a:lnTo>
                    <a:pt x="1318" y="322"/>
                  </a:lnTo>
                  <a:lnTo>
                    <a:pt x="1318" y="322"/>
                  </a:lnTo>
                  <a:lnTo>
                    <a:pt x="1296" y="316"/>
                  </a:lnTo>
                  <a:lnTo>
                    <a:pt x="1282" y="310"/>
                  </a:lnTo>
                  <a:lnTo>
                    <a:pt x="1270" y="304"/>
                  </a:lnTo>
                  <a:lnTo>
                    <a:pt x="1264" y="296"/>
                  </a:lnTo>
                  <a:lnTo>
                    <a:pt x="1262" y="284"/>
                  </a:lnTo>
                  <a:lnTo>
                    <a:pt x="1264" y="272"/>
                  </a:lnTo>
                  <a:lnTo>
                    <a:pt x="1270" y="256"/>
                  </a:lnTo>
                  <a:lnTo>
                    <a:pt x="1280" y="236"/>
                  </a:lnTo>
                  <a:lnTo>
                    <a:pt x="1280" y="236"/>
                  </a:lnTo>
                  <a:lnTo>
                    <a:pt x="1266" y="220"/>
                  </a:lnTo>
                  <a:lnTo>
                    <a:pt x="1256" y="210"/>
                  </a:lnTo>
                  <a:lnTo>
                    <a:pt x="1248" y="204"/>
                  </a:lnTo>
                  <a:lnTo>
                    <a:pt x="1238" y="202"/>
                  </a:lnTo>
                  <a:lnTo>
                    <a:pt x="1238" y="202"/>
                  </a:lnTo>
                  <a:lnTo>
                    <a:pt x="1230" y="202"/>
                  </a:lnTo>
                  <a:lnTo>
                    <a:pt x="1222" y="206"/>
                  </a:lnTo>
                  <a:lnTo>
                    <a:pt x="1194" y="218"/>
                  </a:lnTo>
                  <a:lnTo>
                    <a:pt x="1194" y="218"/>
                  </a:lnTo>
                  <a:lnTo>
                    <a:pt x="1173" y="228"/>
                  </a:lnTo>
                  <a:lnTo>
                    <a:pt x="1151" y="234"/>
                  </a:lnTo>
                  <a:lnTo>
                    <a:pt x="1127" y="238"/>
                  </a:lnTo>
                  <a:lnTo>
                    <a:pt x="1103" y="238"/>
                  </a:lnTo>
                  <a:lnTo>
                    <a:pt x="1103" y="238"/>
                  </a:lnTo>
                  <a:lnTo>
                    <a:pt x="1067" y="236"/>
                  </a:lnTo>
                  <a:lnTo>
                    <a:pt x="1033" y="230"/>
                  </a:lnTo>
                  <a:lnTo>
                    <a:pt x="1000" y="218"/>
                  </a:lnTo>
                  <a:lnTo>
                    <a:pt x="970" y="204"/>
                  </a:lnTo>
                  <a:lnTo>
                    <a:pt x="940" y="184"/>
                  </a:lnTo>
                  <a:lnTo>
                    <a:pt x="912" y="163"/>
                  </a:lnTo>
                  <a:lnTo>
                    <a:pt x="902" y="151"/>
                  </a:lnTo>
                  <a:lnTo>
                    <a:pt x="890" y="139"/>
                  </a:lnTo>
                  <a:lnTo>
                    <a:pt x="880" y="125"/>
                  </a:lnTo>
                  <a:lnTo>
                    <a:pt x="872" y="111"/>
                  </a:lnTo>
                  <a:lnTo>
                    <a:pt x="872" y="111"/>
                  </a:lnTo>
                  <a:lnTo>
                    <a:pt x="862" y="95"/>
                  </a:lnTo>
                  <a:lnTo>
                    <a:pt x="854" y="81"/>
                  </a:lnTo>
                  <a:lnTo>
                    <a:pt x="833" y="53"/>
                  </a:lnTo>
                  <a:lnTo>
                    <a:pt x="785" y="0"/>
                  </a:lnTo>
                  <a:lnTo>
                    <a:pt x="785" y="0"/>
                  </a:lnTo>
                  <a:lnTo>
                    <a:pt x="775" y="23"/>
                  </a:lnTo>
                  <a:lnTo>
                    <a:pt x="765" y="47"/>
                  </a:lnTo>
                  <a:lnTo>
                    <a:pt x="765" y="47"/>
                  </a:lnTo>
                  <a:lnTo>
                    <a:pt x="751" y="79"/>
                  </a:lnTo>
                  <a:lnTo>
                    <a:pt x="751" y="79"/>
                  </a:lnTo>
                  <a:lnTo>
                    <a:pt x="745" y="89"/>
                  </a:lnTo>
                  <a:lnTo>
                    <a:pt x="737" y="95"/>
                  </a:lnTo>
                  <a:lnTo>
                    <a:pt x="727" y="101"/>
                  </a:lnTo>
                  <a:lnTo>
                    <a:pt x="715" y="103"/>
                  </a:lnTo>
                  <a:lnTo>
                    <a:pt x="715" y="103"/>
                  </a:lnTo>
                  <a:lnTo>
                    <a:pt x="713" y="103"/>
                  </a:lnTo>
                  <a:lnTo>
                    <a:pt x="713" y="103"/>
                  </a:lnTo>
                  <a:lnTo>
                    <a:pt x="711" y="103"/>
                  </a:lnTo>
                  <a:lnTo>
                    <a:pt x="711" y="103"/>
                  </a:lnTo>
                  <a:lnTo>
                    <a:pt x="709" y="105"/>
                  </a:lnTo>
                  <a:lnTo>
                    <a:pt x="709" y="105"/>
                  </a:lnTo>
                  <a:lnTo>
                    <a:pt x="693" y="101"/>
                  </a:lnTo>
                  <a:lnTo>
                    <a:pt x="693" y="101"/>
                  </a:lnTo>
                  <a:lnTo>
                    <a:pt x="693" y="99"/>
                  </a:lnTo>
                  <a:lnTo>
                    <a:pt x="693" y="99"/>
                  </a:lnTo>
                  <a:lnTo>
                    <a:pt x="685" y="93"/>
                  </a:lnTo>
                  <a:lnTo>
                    <a:pt x="678" y="85"/>
                  </a:lnTo>
                  <a:lnTo>
                    <a:pt x="678" y="85"/>
                  </a:lnTo>
                  <a:lnTo>
                    <a:pt x="668" y="69"/>
                  </a:lnTo>
                  <a:lnTo>
                    <a:pt x="668" y="69"/>
                  </a:lnTo>
                  <a:lnTo>
                    <a:pt x="662" y="57"/>
                  </a:lnTo>
                  <a:lnTo>
                    <a:pt x="656" y="47"/>
                  </a:lnTo>
                  <a:lnTo>
                    <a:pt x="656" y="47"/>
                  </a:lnTo>
                  <a:lnTo>
                    <a:pt x="646" y="17"/>
                  </a:lnTo>
                  <a:lnTo>
                    <a:pt x="646" y="17"/>
                  </a:lnTo>
                  <a:lnTo>
                    <a:pt x="620" y="27"/>
                  </a:lnTo>
                  <a:lnTo>
                    <a:pt x="620" y="27"/>
                  </a:lnTo>
                  <a:lnTo>
                    <a:pt x="598" y="33"/>
                  </a:lnTo>
                  <a:lnTo>
                    <a:pt x="580" y="41"/>
                  </a:lnTo>
                  <a:lnTo>
                    <a:pt x="564" y="51"/>
                  </a:lnTo>
                  <a:lnTo>
                    <a:pt x="552" y="59"/>
                  </a:lnTo>
                  <a:lnTo>
                    <a:pt x="540" y="71"/>
                  </a:lnTo>
                  <a:lnTo>
                    <a:pt x="530" y="83"/>
                  </a:lnTo>
                  <a:lnTo>
                    <a:pt x="522" y="99"/>
                  </a:lnTo>
                  <a:lnTo>
                    <a:pt x="516" y="117"/>
                  </a:lnTo>
                  <a:lnTo>
                    <a:pt x="516" y="117"/>
                  </a:lnTo>
                  <a:lnTo>
                    <a:pt x="511" y="133"/>
                  </a:lnTo>
                  <a:lnTo>
                    <a:pt x="505" y="149"/>
                  </a:lnTo>
                  <a:lnTo>
                    <a:pt x="495" y="165"/>
                  </a:lnTo>
                  <a:lnTo>
                    <a:pt x="485" y="178"/>
                  </a:lnTo>
                  <a:lnTo>
                    <a:pt x="463" y="204"/>
                  </a:lnTo>
                  <a:lnTo>
                    <a:pt x="441" y="228"/>
                  </a:lnTo>
                  <a:lnTo>
                    <a:pt x="441" y="228"/>
                  </a:lnTo>
                  <a:lnTo>
                    <a:pt x="419" y="252"/>
                  </a:lnTo>
                  <a:lnTo>
                    <a:pt x="419" y="252"/>
                  </a:lnTo>
                  <a:lnTo>
                    <a:pt x="413" y="256"/>
                  </a:lnTo>
                  <a:lnTo>
                    <a:pt x="405" y="262"/>
                  </a:lnTo>
                  <a:lnTo>
                    <a:pt x="395" y="266"/>
                  </a:lnTo>
                  <a:lnTo>
                    <a:pt x="383" y="266"/>
                  </a:lnTo>
                  <a:lnTo>
                    <a:pt x="383" y="266"/>
                  </a:lnTo>
                  <a:lnTo>
                    <a:pt x="367" y="266"/>
                  </a:lnTo>
                  <a:lnTo>
                    <a:pt x="347" y="260"/>
                  </a:lnTo>
                  <a:lnTo>
                    <a:pt x="330" y="250"/>
                  </a:lnTo>
                  <a:lnTo>
                    <a:pt x="320" y="244"/>
                  </a:lnTo>
                  <a:lnTo>
                    <a:pt x="312" y="238"/>
                  </a:lnTo>
                  <a:lnTo>
                    <a:pt x="312" y="238"/>
                  </a:lnTo>
                  <a:lnTo>
                    <a:pt x="306" y="230"/>
                  </a:lnTo>
                  <a:lnTo>
                    <a:pt x="306" y="230"/>
                  </a:lnTo>
                  <a:lnTo>
                    <a:pt x="302" y="234"/>
                  </a:lnTo>
                  <a:lnTo>
                    <a:pt x="302" y="234"/>
                  </a:lnTo>
                  <a:lnTo>
                    <a:pt x="292" y="260"/>
                  </a:lnTo>
                  <a:lnTo>
                    <a:pt x="286" y="272"/>
                  </a:lnTo>
                  <a:lnTo>
                    <a:pt x="276" y="284"/>
                  </a:lnTo>
                  <a:lnTo>
                    <a:pt x="266" y="294"/>
                  </a:lnTo>
                  <a:lnTo>
                    <a:pt x="254" y="302"/>
                  </a:lnTo>
                  <a:lnTo>
                    <a:pt x="238" y="306"/>
                  </a:lnTo>
                  <a:lnTo>
                    <a:pt x="220" y="308"/>
                  </a:lnTo>
                  <a:lnTo>
                    <a:pt x="220" y="308"/>
                  </a:lnTo>
                  <a:lnTo>
                    <a:pt x="202" y="308"/>
                  </a:lnTo>
                  <a:lnTo>
                    <a:pt x="182" y="306"/>
                  </a:lnTo>
                  <a:lnTo>
                    <a:pt x="182" y="306"/>
                  </a:lnTo>
                  <a:lnTo>
                    <a:pt x="173" y="304"/>
                  </a:lnTo>
                  <a:lnTo>
                    <a:pt x="173" y="304"/>
                  </a:lnTo>
                  <a:lnTo>
                    <a:pt x="149" y="300"/>
                  </a:lnTo>
                  <a:lnTo>
                    <a:pt x="125" y="294"/>
                  </a:lnTo>
                  <a:lnTo>
                    <a:pt x="125" y="294"/>
                  </a:lnTo>
                  <a:lnTo>
                    <a:pt x="119" y="306"/>
                  </a:lnTo>
                  <a:lnTo>
                    <a:pt x="113" y="320"/>
                  </a:lnTo>
                  <a:lnTo>
                    <a:pt x="111" y="332"/>
                  </a:lnTo>
                  <a:lnTo>
                    <a:pt x="111" y="336"/>
                  </a:lnTo>
                  <a:lnTo>
                    <a:pt x="111" y="340"/>
                  </a:lnTo>
                  <a:lnTo>
                    <a:pt x="111" y="340"/>
                  </a:lnTo>
                  <a:lnTo>
                    <a:pt x="121" y="355"/>
                  </a:lnTo>
                  <a:lnTo>
                    <a:pt x="125" y="369"/>
                  </a:lnTo>
                  <a:lnTo>
                    <a:pt x="125" y="383"/>
                  </a:lnTo>
                  <a:lnTo>
                    <a:pt x="125" y="395"/>
                  </a:lnTo>
                  <a:lnTo>
                    <a:pt x="121" y="409"/>
                  </a:lnTo>
                  <a:lnTo>
                    <a:pt x="115" y="421"/>
                  </a:lnTo>
                  <a:lnTo>
                    <a:pt x="103" y="447"/>
                  </a:lnTo>
                  <a:lnTo>
                    <a:pt x="103" y="447"/>
                  </a:lnTo>
                  <a:lnTo>
                    <a:pt x="0" y="677"/>
                  </a:lnTo>
                  <a:lnTo>
                    <a:pt x="0" y="677"/>
                  </a:lnTo>
                  <a:lnTo>
                    <a:pt x="12" y="681"/>
                  </a:lnTo>
                  <a:lnTo>
                    <a:pt x="23" y="681"/>
                  </a:lnTo>
                  <a:lnTo>
                    <a:pt x="23" y="681"/>
                  </a:lnTo>
                  <a:lnTo>
                    <a:pt x="31" y="681"/>
                  </a:lnTo>
                  <a:lnTo>
                    <a:pt x="37" y="679"/>
                  </a:lnTo>
                  <a:lnTo>
                    <a:pt x="41" y="677"/>
                  </a:lnTo>
                  <a:lnTo>
                    <a:pt x="47" y="673"/>
                  </a:lnTo>
                  <a:lnTo>
                    <a:pt x="49" y="668"/>
                  </a:lnTo>
                  <a:lnTo>
                    <a:pt x="53" y="660"/>
                  </a:lnTo>
                  <a:lnTo>
                    <a:pt x="57" y="642"/>
                  </a:lnTo>
                  <a:lnTo>
                    <a:pt x="57" y="642"/>
                  </a:lnTo>
                  <a:lnTo>
                    <a:pt x="57" y="632"/>
                  </a:lnTo>
                  <a:lnTo>
                    <a:pt x="61" y="620"/>
                  </a:lnTo>
                  <a:lnTo>
                    <a:pt x="63" y="610"/>
                  </a:lnTo>
                  <a:lnTo>
                    <a:pt x="69" y="602"/>
                  </a:lnTo>
                  <a:lnTo>
                    <a:pt x="69" y="602"/>
                  </a:lnTo>
                  <a:lnTo>
                    <a:pt x="79" y="592"/>
                  </a:lnTo>
                  <a:lnTo>
                    <a:pt x="89" y="586"/>
                  </a:lnTo>
                  <a:lnTo>
                    <a:pt x="97" y="582"/>
                  </a:lnTo>
                  <a:lnTo>
                    <a:pt x="107" y="582"/>
                  </a:lnTo>
                  <a:lnTo>
                    <a:pt x="107" y="582"/>
                  </a:lnTo>
                  <a:lnTo>
                    <a:pt x="117" y="582"/>
                  </a:lnTo>
                  <a:lnTo>
                    <a:pt x="127" y="586"/>
                  </a:lnTo>
                  <a:lnTo>
                    <a:pt x="149" y="594"/>
                  </a:lnTo>
                  <a:lnTo>
                    <a:pt x="169" y="600"/>
                  </a:lnTo>
                  <a:lnTo>
                    <a:pt x="179" y="604"/>
                  </a:lnTo>
                  <a:lnTo>
                    <a:pt x="188" y="604"/>
                  </a:lnTo>
                  <a:lnTo>
                    <a:pt x="188" y="604"/>
                  </a:lnTo>
                  <a:lnTo>
                    <a:pt x="194" y="604"/>
                  </a:lnTo>
                  <a:lnTo>
                    <a:pt x="194" y="604"/>
                  </a:lnTo>
                  <a:lnTo>
                    <a:pt x="194" y="604"/>
                  </a:lnTo>
                  <a:lnTo>
                    <a:pt x="194" y="604"/>
                  </a:lnTo>
                  <a:lnTo>
                    <a:pt x="204" y="606"/>
                  </a:lnTo>
                  <a:lnTo>
                    <a:pt x="212" y="610"/>
                  </a:lnTo>
                  <a:lnTo>
                    <a:pt x="220" y="616"/>
                  </a:lnTo>
                  <a:lnTo>
                    <a:pt x="224" y="624"/>
                  </a:lnTo>
                  <a:lnTo>
                    <a:pt x="224" y="624"/>
                  </a:lnTo>
                  <a:lnTo>
                    <a:pt x="230" y="642"/>
                  </a:lnTo>
                  <a:lnTo>
                    <a:pt x="236" y="660"/>
                  </a:lnTo>
                  <a:lnTo>
                    <a:pt x="244" y="675"/>
                  </a:lnTo>
                  <a:lnTo>
                    <a:pt x="254" y="691"/>
                  </a:lnTo>
                  <a:lnTo>
                    <a:pt x="264" y="705"/>
                  </a:lnTo>
                  <a:lnTo>
                    <a:pt x="274" y="717"/>
                  </a:lnTo>
                  <a:lnTo>
                    <a:pt x="286" y="729"/>
                  </a:lnTo>
                  <a:lnTo>
                    <a:pt x="298" y="739"/>
                  </a:lnTo>
                  <a:lnTo>
                    <a:pt x="312" y="747"/>
                  </a:lnTo>
                  <a:lnTo>
                    <a:pt x="326" y="755"/>
                  </a:lnTo>
                  <a:lnTo>
                    <a:pt x="357" y="769"/>
                  </a:lnTo>
                  <a:lnTo>
                    <a:pt x="391" y="779"/>
                  </a:lnTo>
                  <a:lnTo>
                    <a:pt x="427" y="787"/>
                  </a:lnTo>
                  <a:lnTo>
                    <a:pt x="427" y="787"/>
                  </a:lnTo>
                  <a:lnTo>
                    <a:pt x="441" y="793"/>
                  </a:lnTo>
                  <a:lnTo>
                    <a:pt x="455" y="799"/>
                  </a:lnTo>
                  <a:lnTo>
                    <a:pt x="467" y="809"/>
                  </a:lnTo>
                  <a:lnTo>
                    <a:pt x="479" y="819"/>
                  </a:lnTo>
                  <a:lnTo>
                    <a:pt x="479" y="819"/>
                  </a:lnTo>
                  <a:lnTo>
                    <a:pt x="487" y="829"/>
                  </a:lnTo>
                  <a:lnTo>
                    <a:pt x="499" y="839"/>
                  </a:lnTo>
                  <a:lnTo>
                    <a:pt x="512" y="846"/>
                  </a:lnTo>
                  <a:lnTo>
                    <a:pt x="526" y="852"/>
                  </a:lnTo>
                  <a:lnTo>
                    <a:pt x="540" y="858"/>
                  </a:lnTo>
                  <a:lnTo>
                    <a:pt x="554" y="862"/>
                  </a:lnTo>
                  <a:lnTo>
                    <a:pt x="570" y="864"/>
                  </a:lnTo>
                  <a:lnTo>
                    <a:pt x="586" y="866"/>
                  </a:lnTo>
                  <a:lnTo>
                    <a:pt x="586" y="866"/>
                  </a:lnTo>
                  <a:lnTo>
                    <a:pt x="596" y="864"/>
                  </a:lnTo>
                  <a:lnTo>
                    <a:pt x="608" y="862"/>
                  </a:lnTo>
                  <a:lnTo>
                    <a:pt x="620" y="860"/>
                  </a:lnTo>
                  <a:lnTo>
                    <a:pt x="630" y="856"/>
                  </a:lnTo>
                  <a:lnTo>
                    <a:pt x="630" y="856"/>
                  </a:lnTo>
                  <a:lnTo>
                    <a:pt x="642" y="850"/>
                  </a:lnTo>
                  <a:lnTo>
                    <a:pt x="658" y="850"/>
                  </a:lnTo>
                  <a:lnTo>
                    <a:pt x="658" y="850"/>
                  </a:lnTo>
                  <a:lnTo>
                    <a:pt x="666" y="850"/>
                  </a:lnTo>
                  <a:lnTo>
                    <a:pt x="676" y="852"/>
                  </a:lnTo>
                  <a:lnTo>
                    <a:pt x="683" y="856"/>
                  </a:lnTo>
                  <a:lnTo>
                    <a:pt x="693" y="860"/>
                  </a:lnTo>
                  <a:lnTo>
                    <a:pt x="701" y="866"/>
                  </a:lnTo>
                  <a:lnTo>
                    <a:pt x="709" y="874"/>
                  </a:lnTo>
                  <a:lnTo>
                    <a:pt x="715" y="882"/>
                  </a:lnTo>
                  <a:lnTo>
                    <a:pt x="721" y="890"/>
                  </a:lnTo>
                  <a:lnTo>
                    <a:pt x="721" y="890"/>
                  </a:lnTo>
                  <a:lnTo>
                    <a:pt x="727" y="906"/>
                  </a:lnTo>
                  <a:lnTo>
                    <a:pt x="731" y="920"/>
                  </a:lnTo>
                  <a:lnTo>
                    <a:pt x="733" y="936"/>
                  </a:lnTo>
                  <a:lnTo>
                    <a:pt x="731" y="950"/>
                  </a:lnTo>
                  <a:lnTo>
                    <a:pt x="727" y="962"/>
                  </a:lnTo>
                  <a:lnTo>
                    <a:pt x="721" y="976"/>
                  </a:lnTo>
                  <a:lnTo>
                    <a:pt x="713" y="986"/>
                  </a:lnTo>
                  <a:lnTo>
                    <a:pt x="703" y="994"/>
                  </a:lnTo>
                  <a:lnTo>
                    <a:pt x="703" y="994"/>
                  </a:lnTo>
                  <a:lnTo>
                    <a:pt x="685" y="1005"/>
                  </a:lnTo>
                  <a:lnTo>
                    <a:pt x="672" y="1013"/>
                  </a:lnTo>
                  <a:lnTo>
                    <a:pt x="664" y="1023"/>
                  </a:lnTo>
                  <a:lnTo>
                    <a:pt x="660" y="1031"/>
                  </a:lnTo>
                  <a:lnTo>
                    <a:pt x="662" y="1041"/>
                  </a:lnTo>
                  <a:lnTo>
                    <a:pt x="666" y="1051"/>
                  </a:lnTo>
                  <a:lnTo>
                    <a:pt x="676" y="1065"/>
                  </a:lnTo>
                  <a:lnTo>
                    <a:pt x="691" y="1081"/>
                  </a:lnTo>
                  <a:lnTo>
                    <a:pt x="691" y="1081"/>
                  </a:lnTo>
                  <a:lnTo>
                    <a:pt x="725" y="1117"/>
                  </a:lnTo>
                  <a:lnTo>
                    <a:pt x="741" y="1135"/>
                  </a:lnTo>
                  <a:lnTo>
                    <a:pt x="757" y="1155"/>
                  </a:lnTo>
                  <a:lnTo>
                    <a:pt x="771" y="1174"/>
                  </a:lnTo>
                  <a:lnTo>
                    <a:pt x="785" y="1196"/>
                  </a:lnTo>
                  <a:lnTo>
                    <a:pt x="795" y="1220"/>
                  </a:lnTo>
                  <a:lnTo>
                    <a:pt x="803" y="1244"/>
                  </a:lnTo>
                  <a:lnTo>
                    <a:pt x="803" y="1244"/>
                  </a:lnTo>
                  <a:lnTo>
                    <a:pt x="805" y="1252"/>
                  </a:lnTo>
                  <a:lnTo>
                    <a:pt x="809" y="1258"/>
                  </a:lnTo>
                  <a:lnTo>
                    <a:pt x="819" y="1270"/>
                  </a:lnTo>
                  <a:lnTo>
                    <a:pt x="837" y="1290"/>
                  </a:lnTo>
                  <a:lnTo>
                    <a:pt x="837" y="1290"/>
                  </a:lnTo>
                  <a:lnTo>
                    <a:pt x="1013" y="1188"/>
                  </a:lnTo>
                  <a:lnTo>
                    <a:pt x="1013" y="1188"/>
                  </a:lnTo>
                  <a:lnTo>
                    <a:pt x="998" y="1169"/>
                  </a:lnTo>
                  <a:lnTo>
                    <a:pt x="980" y="1149"/>
                  </a:lnTo>
                  <a:lnTo>
                    <a:pt x="980" y="1149"/>
                  </a:lnTo>
                  <a:lnTo>
                    <a:pt x="964" y="1133"/>
                  </a:lnTo>
                  <a:lnTo>
                    <a:pt x="952" y="1117"/>
                  </a:lnTo>
                  <a:lnTo>
                    <a:pt x="942" y="1101"/>
                  </a:lnTo>
                  <a:lnTo>
                    <a:pt x="938" y="1085"/>
                  </a:lnTo>
                  <a:lnTo>
                    <a:pt x="936" y="1069"/>
                  </a:lnTo>
                  <a:lnTo>
                    <a:pt x="940" y="1055"/>
                  </a:lnTo>
                  <a:lnTo>
                    <a:pt x="946" y="1039"/>
                  </a:lnTo>
                  <a:lnTo>
                    <a:pt x="956" y="1025"/>
                  </a:lnTo>
                  <a:lnTo>
                    <a:pt x="956" y="1025"/>
                  </a:lnTo>
                  <a:lnTo>
                    <a:pt x="960" y="1011"/>
                  </a:lnTo>
                  <a:lnTo>
                    <a:pt x="970" y="1002"/>
                  </a:lnTo>
                  <a:lnTo>
                    <a:pt x="970" y="1002"/>
                  </a:lnTo>
                  <a:lnTo>
                    <a:pt x="1023" y="950"/>
                  </a:lnTo>
                  <a:lnTo>
                    <a:pt x="1049" y="924"/>
                  </a:lnTo>
                  <a:lnTo>
                    <a:pt x="1071" y="898"/>
                  </a:lnTo>
                  <a:lnTo>
                    <a:pt x="1091" y="870"/>
                  </a:lnTo>
                  <a:lnTo>
                    <a:pt x="1109" y="840"/>
                  </a:lnTo>
                  <a:lnTo>
                    <a:pt x="1123" y="809"/>
                  </a:lnTo>
                  <a:lnTo>
                    <a:pt x="1133" y="773"/>
                  </a:lnTo>
                  <a:lnTo>
                    <a:pt x="1133" y="773"/>
                  </a:lnTo>
                  <a:lnTo>
                    <a:pt x="1135" y="763"/>
                  </a:lnTo>
                  <a:lnTo>
                    <a:pt x="1139" y="753"/>
                  </a:lnTo>
                  <a:lnTo>
                    <a:pt x="1151" y="735"/>
                  </a:lnTo>
                  <a:lnTo>
                    <a:pt x="1163" y="719"/>
                  </a:lnTo>
                  <a:lnTo>
                    <a:pt x="1177" y="703"/>
                  </a:lnTo>
                  <a:lnTo>
                    <a:pt x="1177" y="703"/>
                  </a:lnTo>
                  <a:lnTo>
                    <a:pt x="1192" y="685"/>
                  </a:lnTo>
                  <a:lnTo>
                    <a:pt x="1192" y="685"/>
                  </a:lnTo>
                  <a:lnTo>
                    <a:pt x="1224" y="644"/>
                  </a:lnTo>
                  <a:lnTo>
                    <a:pt x="1224" y="644"/>
                  </a:lnTo>
                  <a:lnTo>
                    <a:pt x="1262" y="594"/>
                  </a:lnTo>
                  <a:lnTo>
                    <a:pt x="1262" y="594"/>
                  </a:lnTo>
                  <a:lnTo>
                    <a:pt x="1288" y="558"/>
                  </a:lnTo>
                  <a:lnTo>
                    <a:pt x="1288" y="558"/>
                  </a:lnTo>
                  <a:lnTo>
                    <a:pt x="1286" y="554"/>
                  </a:lnTo>
                  <a:lnTo>
                    <a:pt x="1286" y="554"/>
                  </a:lnTo>
                  <a:lnTo>
                    <a:pt x="1284" y="540"/>
                  </a:lnTo>
                  <a:lnTo>
                    <a:pt x="1284" y="540"/>
                  </a:lnTo>
                  <a:lnTo>
                    <a:pt x="1282" y="530"/>
                  </a:lnTo>
                  <a:lnTo>
                    <a:pt x="1282" y="530"/>
                  </a:lnTo>
                  <a:lnTo>
                    <a:pt x="1284" y="516"/>
                  </a:lnTo>
                  <a:lnTo>
                    <a:pt x="1288" y="505"/>
                  </a:lnTo>
                  <a:lnTo>
                    <a:pt x="1296" y="495"/>
                  </a:lnTo>
                  <a:lnTo>
                    <a:pt x="1308" y="489"/>
                  </a:lnTo>
                  <a:lnTo>
                    <a:pt x="1308" y="489"/>
                  </a:lnTo>
                  <a:lnTo>
                    <a:pt x="1322" y="483"/>
                  </a:lnTo>
                  <a:lnTo>
                    <a:pt x="1322" y="483"/>
                  </a:lnTo>
                  <a:lnTo>
                    <a:pt x="1343" y="473"/>
                  </a:lnTo>
                  <a:lnTo>
                    <a:pt x="1357" y="469"/>
                  </a:lnTo>
                  <a:lnTo>
                    <a:pt x="1373" y="467"/>
                  </a:lnTo>
                  <a:lnTo>
                    <a:pt x="1373" y="467"/>
                  </a:lnTo>
                  <a:lnTo>
                    <a:pt x="1381" y="467"/>
                  </a:lnTo>
                  <a:lnTo>
                    <a:pt x="1381" y="467"/>
                  </a:lnTo>
                  <a:lnTo>
                    <a:pt x="1383" y="467"/>
                  </a:lnTo>
                  <a:lnTo>
                    <a:pt x="1383" y="467"/>
                  </a:lnTo>
                  <a:lnTo>
                    <a:pt x="1379" y="427"/>
                  </a:lnTo>
                  <a:lnTo>
                    <a:pt x="1375" y="405"/>
                  </a:lnTo>
                  <a:lnTo>
                    <a:pt x="1375" y="385"/>
                  </a:lnTo>
                  <a:lnTo>
                    <a:pt x="1375" y="3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38" name="Freeform 20">
              <a:extLst>
                <a:ext uri="{FF2B5EF4-FFF2-40B4-BE49-F238E27FC236}">
                  <a16:creationId xmlns:a16="http://schemas.microsoft.com/office/drawing/2014/main" id="{8FC46B16-C0D1-4311-BF8B-2AC3B7D305D7}"/>
                </a:ext>
              </a:extLst>
            </p:cNvPr>
            <p:cNvSpPr>
              <a:spLocks/>
            </p:cNvSpPr>
            <p:nvPr/>
          </p:nvSpPr>
          <p:spPr bwMode="auto">
            <a:xfrm>
              <a:off x="1839897" y="4093226"/>
              <a:ext cx="732814" cy="821527"/>
            </a:xfrm>
            <a:custGeom>
              <a:avLst/>
              <a:gdLst>
                <a:gd name="T0" fmla="*/ 501 w 793"/>
                <a:gd name="T1" fmla="*/ 810 h 889"/>
                <a:gd name="T2" fmla="*/ 511 w 793"/>
                <a:gd name="T3" fmla="*/ 776 h 889"/>
                <a:gd name="T4" fmla="*/ 538 w 793"/>
                <a:gd name="T5" fmla="*/ 756 h 889"/>
                <a:gd name="T6" fmla="*/ 612 w 793"/>
                <a:gd name="T7" fmla="*/ 736 h 889"/>
                <a:gd name="T8" fmla="*/ 652 w 793"/>
                <a:gd name="T9" fmla="*/ 724 h 889"/>
                <a:gd name="T10" fmla="*/ 681 w 793"/>
                <a:gd name="T11" fmla="*/ 696 h 889"/>
                <a:gd name="T12" fmla="*/ 679 w 793"/>
                <a:gd name="T13" fmla="*/ 643 h 889"/>
                <a:gd name="T14" fmla="*/ 674 w 793"/>
                <a:gd name="T15" fmla="*/ 599 h 889"/>
                <a:gd name="T16" fmla="*/ 679 w 793"/>
                <a:gd name="T17" fmla="*/ 559 h 889"/>
                <a:gd name="T18" fmla="*/ 719 w 793"/>
                <a:gd name="T19" fmla="*/ 496 h 889"/>
                <a:gd name="T20" fmla="*/ 765 w 793"/>
                <a:gd name="T21" fmla="*/ 456 h 889"/>
                <a:gd name="T22" fmla="*/ 725 w 793"/>
                <a:gd name="T23" fmla="*/ 400 h 889"/>
                <a:gd name="T24" fmla="*/ 711 w 793"/>
                <a:gd name="T25" fmla="*/ 368 h 889"/>
                <a:gd name="T26" fmla="*/ 713 w 793"/>
                <a:gd name="T27" fmla="*/ 360 h 889"/>
                <a:gd name="T28" fmla="*/ 781 w 793"/>
                <a:gd name="T29" fmla="*/ 203 h 889"/>
                <a:gd name="T30" fmla="*/ 791 w 793"/>
                <a:gd name="T31" fmla="*/ 164 h 889"/>
                <a:gd name="T32" fmla="*/ 785 w 793"/>
                <a:gd name="T33" fmla="*/ 94 h 889"/>
                <a:gd name="T34" fmla="*/ 765 w 793"/>
                <a:gd name="T35" fmla="*/ 60 h 889"/>
                <a:gd name="T36" fmla="*/ 749 w 793"/>
                <a:gd name="T37" fmla="*/ 52 h 889"/>
                <a:gd name="T38" fmla="*/ 664 w 793"/>
                <a:gd name="T39" fmla="*/ 22 h 889"/>
                <a:gd name="T40" fmla="*/ 608 w 793"/>
                <a:gd name="T41" fmla="*/ 14 h 889"/>
                <a:gd name="T42" fmla="*/ 572 w 793"/>
                <a:gd name="T43" fmla="*/ 18 h 889"/>
                <a:gd name="T44" fmla="*/ 536 w 793"/>
                <a:gd name="T45" fmla="*/ 34 h 889"/>
                <a:gd name="T46" fmla="*/ 491 w 793"/>
                <a:gd name="T47" fmla="*/ 46 h 889"/>
                <a:gd name="T48" fmla="*/ 455 w 793"/>
                <a:gd name="T49" fmla="*/ 46 h 889"/>
                <a:gd name="T50" fmla="*/ 425 w 793"/>
                <a:gd name="T51" fmla="*/ 36 h 889"/>
                <a:gd name="T52" fmla="*/ 409 w 793"/>
                <a:gd name="T53" fmla="*/ 16 h 889"/>
                <a:gd name="T54" fmla="*/ 377 w 793"/>
                <a:gd name="T55" fmla="*/ 0 h 889"/>
                <a:gd name="T56" fmla="*/ 351 w 793"/>
                <a:gd name="T57" fmla="*/ 6 h 889"/>
                <a:gd name="T58" fmla="*/ 332 w 793"/>
                <a:gd name="T59" fmla="*/ 46 h 889"/>
                <a:gd name="T60" fmla="*/ 332 w 793"/>
                <a:gd name="T61" fmla="*/ 66 h 889"/>
                <a:gd name="T62" fmla="*/ 280 w 793"/>
                <a:gd name="T63" fmla="*/ 134 h 889"/>
                <a:gd name="T64" fmla="*/ 214 w 793"/>
                <a:gd name="T65" fmla="*/ 219 h 889"/>
                <a:gd name="T66" fmla="*/ 181 w 793"/>
                <a:gd name="T67" fmla="*/ 265 h 889"/>
                <a:gd name="T68" fmla="*/ 171 w 793"/>
                <a:gd name="T69" fmla="*/ 295 h 889"/>
                <a:gd name="T70" fmla="*/ 131 w 793"/>
                <a:gd name="T71" fmla="*/ 382 h 889"/>
                <a:gd name="T72" fmla="*/ 57 w 793"/>
                <a:gd name="T73" fmla="*/ 472 h 889"/>
                <a:gd name="T74" fmla="*/ 0 w 793"/>
                <a:gd name="T75" fmla="*/ 523 h 889"/>
                <a:gd name="T76" fmla="*/ 75 w 793"/>
                <a:gd name="T77" fmla="*/ 553 h 889"/>
                <a:gd name="T78" fmla="*/ 95 w 793"/>
                <a:gd name="T79" fmla="*/ 567 h 889"/>
                <a:gd name="T80" fmla="*/ 177 w 793"/>
                <a:gd name="T81" fmla="*/ 629 h 889"/>
                <a:gd name="T82" fmla="*/ 264 w 793"/>
                <a:gd name="T83" fmla="*/ 670 h 889"/>
                <a:gd name="T84" fmla="*/ 330 w 793"/>
                <a:gd name="T85" fmla="*/ 678 h 889"/>
                <a:gd name="T86" fmla="*/ 381 w 793"/>
                <a:gd name="T87" fmla="*/ 674 h 889"/>
                <a:gd name="T88" fmla="*/ 383 w 793"/>
                <a:gd name="T89" fmla="*/ 728 h 889"/>
                <a:gd name="T90" fmla="*/ 346 w 793"/>
                <a:gd name="T91" fmla="*/ 780 h 889"/>
                <a:gd name="T92" fmla="*/ 391 w 793"/>
                <a:gd name="T93" fmla="*/ 841 h 889"/>
                <a:gd name="T94" fmla="*/ 421 w 793"/>
                <a:gd name="T95" fmla="*/ 871 h 889"/>
                <a:gd name="T96" fmla="*/ 459 w 793"/>
                <a:gd name="T97" fmla="*/ 889 h 889"/>
                <a:gd name="T98" fmla="*/ 461 w 793"/>
                <a:gd name="T99" fmla="*/ 889 h 889"/>
                <a:gd name="T100" fmla="*/ 495 w 793"/>
                <a:gd name="T101" fmla="*/ 849 h 889"/>
                <a:gd name="T102" fmla="*/ 501 w 793"/>
                <a:gd name="T103" fmla="*/ 826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3" h="889">
                  <a:moveTo>
                    <a:pt x="501" y="826"/>
                  </a:moveTo>
                  <a:lnTo>
                    <a:pt x="501" y="826"/>
                  </a:lnTo>
                  <a:lnTo>
                    <a:pt x="501" y="810"/>
                  </a:lnTo>
                  <a:lnTo>
                    <a:pt x="503" y="796"/>
                  </a:lnTo>
                  <a:lnTo>
                    <a:pt x="507" y="786"/>
                  </a:lnTo>
                  <a:lnTo>
                    <a:pt x="511" y="776"/>
                  </a:lnTo>
                  <a:lnTo>
                    <a:pt x="518" y="768"/>
                  </a:lnTo>
                  <a:lnTo>
                    <a:pt x="526" y="762"/>
                  </a:lnTo>
                  <a:lnTo>
                    <a:pt x="538" y="756"/>
                  </a:lnTo>
                  <a:lnTo>
                    <a:pt x="552" y="752"/>
                  </a:lnTo>
                  <a:lnTo>
                    <a:pt x="552" y="752"/>
                  </a:lnTo>
                  <a:lnTo>
                    <a:pt x="612" y="736"/>
                  </a:lnTo>
                  <a:lnTo>
                    <a:pt x="612" y="736"/>
                  </a:lnTo>
                  <a:lnTo>
                    <a:pt x="634" y="730"/>
                  </a:lnTo>
                  <a:lnTo>
                    <a:pt x="652" y="724"/>
                  </a:lnTo>
                  <a:lnTo>
                    <a:pt x="666" y="718"/>
                  </a:lnTo>
                  <a:lnTo>
                    <a:pt x="676" y="708"/>
                  </a:lnTo>
                  <a:lnTo>
                    <a:pt x="681" y="696"/>
                  </a:lnTo>
                  <a:lnTo>
                    <a:pt x="683" y="682"/>
                  </a:lnTo>
                  <a:lnTo>
                    <a:pt x="683" y="664"/>
                  </a:lnTo>
                  <a:lnTo>
                    <a:pt x="679" y="643"/>
                  </a:lnTo>
                  <a:lnTo>
                    <a:pt x="679" y="643"/>
                  </a:lnTo>
                  <a:lnTo>
                    <a:pt x="674" y="613"/>
                  </a:lnTo>
                  <a:lnTo>
                    <a:pt x="674" y="599"/>
                  </a:lnTo>
                  <a:lnTo>
                    <a:pt x="676" y="585"/>
                  </a:lnTo>
                  <a:lnTo>
                    <a:pt x="678" y="573"/>
                  </a:lnTo>
                  <a:lnTo>
                    <a:pt x="679" y="559"/>
                  </a:lnTo>
                  <a:lnTo>
                    <a:pt x="689" y="537"/>
                  </a:lnTo>
                  <a:lnTo>
                    <a:pt x="703" y="515"/>
                  </a:lnTo>
                  <a:lnTo>
                    <a:pt x="719" y="496"/>
                  </a:lnTo>
                  <a:lnTo>
                    <a:pt x="741" y="476"/>
                  </a:lnTo>
                  <a:lnTo>
                    <a:pt x="765" y="456"/>
                  </a:lnTo>
                  <a:lnTo>
                    <a:pt x="765" y="456"/>
                  </a:lnTo>
                  <a:lnTo>
                    <a:pt x="745" y="428"/>
                  </a:lnTo>
                  <a:lnTo>
                    <a:pt x="725" y="400"/>
                  </a:lnTo>
                  <a:lnTo>
                    <a:pt x="725" y="400"/>
                  </a:lnTo>
                  <a:lnTo>
                    <a:pt x="719" y="390"/>
                  </a:lnTo>
                  <a:lnTo>
                    <a:pt x="715" y="380"/>
                  </a:lnTo>
                  <a:lnTo>
                    <a:pt x="711" y="368"/>
                  </a:lnTo>
                  <a:lnTo>
                    <a:pt x="711" y="364"/>
                  </a:lnTo>
                  <a:lnTo>
                    <a:pt x="713" y="360"/>
                  </a:lnTo>
                  <a:lnTo>
                    <a:pt x="713" y="360"/>
                  </a:lnTo>
                  <a:lnTo>
                    <a:pt x="743" y="281"/>
                  </a:lnTo>
                  <a:lnTo>
                    <a:pt x="761" y="241"/>
                  </a:lnTo>
                  <a:lnTo>
                    <a:pt x="781" y="203"/>
                  </a:lnTo>
                  <a:lnTo>
                    <a:pt x="781" y="203"/>
                  </a:lnTo>
                  <a:lnTo>
                    <a:pt x="787" y="183"/>
                  </a:lnTo>
                  <a:lnTo>
                    <a:pt x="791" y="164"/>
                  </a:lnTo>
                  <a:lnTo>
                    <a:pt x="793" y="140"/>
                  </a:lnTo>
                  <a:lnTo>
                    <a:pt x="791" y="116"/>
                  </a:lnTo>
                  <a:lnTo>
                    <a:pt x="785" y="94"/>
                  </a:lnTo>
                  <a:lnTo>
                    <a:pt x="777" y="76"/>
                  </a:lnTo>
                  <a:lnTo>
                    <a:pt x="771" y="68"/>
                  </a:lnTo>
                  <a:lnTo>
                    <a:pt x="765" y="60"/>
                  </a:lnTo>
                  <a:lnTo>
                    <a:pt x="759" y="56"/>
                  </a:lnTo>
                  <a:lnTo>
                    <a:pt x="749" y="52"/>
                  </a:lnTo>
                  <a:lnTo>
                    <a:pt x="749" y="52"/>
                  </a:lnTo>
                  <a:lnTo>
                    <a:pt x="715" y="40"/>
                  </a:lnTo>
                  <a:lnTo>
                    <a:pt x="679" y="28"/>
                  </a:lnTo>
                  <a:lnTo>
                    <a:pt x="664" y="22"/>
                  </a:lnTo>
                  <a:lnTo>
                    <a:pt x="646" y="18"/>
                  </a:lnTo>
                  <a:lnTo>
                    <a:pt x="626" y="16"/>
                  </a:lnTo>
                  <a:lnTo>
                    <a:pt x="608" y="14"/>
                  </a:lnTo>
                  <a:lnTo>
                    <a:pt x="608" y="14"/>
                  </a:lnTo>
                  <a:lnTo>
                    <a:pt x="590" y="16"/>
                  </a:lnTo>
                  <a:lnTo>
                    <a:pt x="572" y="18"/>
                  </a:lnTo>
                  <a:lnTo>
                    <a:pt x="554" y="24"/>
                  </a:lnTo>
                  <a:lnTo>
                    <a:pt x="536" y="34"/>
                  </a:lnTo>
                  <a:lnTo>
                    <a:pt x="536" y="34"/>
                  </a:lnTo>
                  <a:lnTo>
                    <a:pt x="522" y="38"/>
                  </a:lnTo>
                  <a:lnTo>
                    <a:pt x="507" y="42"/>
                  </a:lnTo>
                  <a:lnTo>
                    <a:pt x="491" y="46"/>
                  </a:lnTo>
                  <a:lnTo>
                    <a:pt x="473" y="46"/>
                  </a:lnTo>
                  <a:lnTo>
                    <a:pt x="473" y="46"/>
                  </a:lnTo>
                  <a:lnTo>
                    <a:pt x="455" y="46"/>
                  </a:lnTo>
                  <a:lnTo>
                    <a:pt x="441" y="42"/>
                  </a:lnTo>
                  <a:lnTo>
                    <a:pt x="429" y="38"/>
                  </a:lnTo>
                  <a:lnTo>
                    <a:pt x="425" y="36"/>
                  </a:lnTo>
                  <a:lnTo>
                    <a:pt x="421" y="32"/>
                  </a:lnTo>
                  <a:lnTo>
                    <a:pt x="421" y="32"/>
                  </a:lnTo>
                  <a:lnTo>
                    <a:pt x="409" y="16"/>
                  </a:lnTo>
                  <a:lnTo>
                    <a:pt x="399" y="6"/>
                  </a:lnTo>
                  <a:lnTo>
                    <a:pt x="387" y="2"/>
                  </a:lnTo>
                  <a:lnTo>
                    <a:pt x="377" y="0"/>
                  </a:lnTo>
                  <a:lnTo>
                    <a:pt x="377" y="0"/>
                  </a:lnTo>
                  <a:lnTo>
                    <a:pt x="363" y="2"/>
                  </a:lnTo>
                  <a:lnTo>
                    <a:pt x="351" y="6"/>
                  </a:lnTo>
                  <a:lnTo>
                    <a:pt x="328" y="18"/>
                  </a:lnTo>
                  <a:lnTo>
                    <a:pt x="328" y="18"/>
                  </a:lnTo>
                  <a:lnTo>
                    <a:pt x="332" y="46"/>
                  </a:lnTo>
                  <a:lnTo>
                    <a:pt x="334" y="58"/>
                  </a:lnTo>
                  <a:lnTo>
                    <a:pt x="332" y="62"/>
                  </a:lnTo>
                  <a:lnTo>
                    <a:pt x="332" y="66"/>
                  </a:lnTo>
                  <a:lnTo>
                    <a:pt x="332" y="66"/>
                  </a:lnTo>
                  <a:lnTo>
                    <a:pt x="306" y="100"/>
                  </a:lnTo>
                  <a:lnTo>
                    <a:pt x="280" y="134"/>
                  </a:lnTo>
                  <a:lnTo>
                    <a:pt x="228" y="201"/>
                  </a:lnTo>
                  <a:lnTo>
                    <a:pt x="228" y="201"/>
                  </a:lnTo>
                  <a:lnTo>
                    <a:pt x="214" y="219"/>
                  </a:lnTo>
                  <a:lnTo>
                    <a:pt x="198" y="237"/>
                  </a:lnTo>
                  <a:lnTo>
                    <a:pt x="184" y="255"/>
                  </a:lnTo>
                  <a:lnTo>
                    <a:pt x="181" y="265"/>
                  </a:lnTo>
                  <a:lnTo>
                    <a:pt x="177" y="275"/>
                  </a:lnTo>
                  <a:lnTo>
                    <a:pt x="177" y="275"/>
                  </a:lnTo>
                  <a:lnTo>
                    <a:pt x="171" y="295"/>
                  </a:lnTo>
                  <a:lnTo>
                    <a:pt x="165" y="315"/>
                  </a:lnTo>
                  <a:lnTo>
                    <a:pt x="149" y="350"/>
                  </a:lnTo>
                  <a:lnTo>
                    <a:pt x="131" y="382"/>
                  </a:lnTo>
                  <a:lnTo>
                    <a:pt x="109" y="414"/>
                  </a:lnTo>
                  <a:lnTo>
                    <a:pt x="83" y="444"/>
                  </a:lnTo>
                  <a:lnTo>
                    <a:pt x="57" y="472"/>
                  </a:lnTo>
                  <a:lnTo>
                    <a:pt x="29" y="497"/>
                  </a:lnTo>
                  <a:lnTo>
                    <a:pt x="0" y="523"/>
                  </a:lnTo>
                  <a:lnTo>
                    <a:pt x="0" y="523"/>
                  </a:lnTo>
                  <a:lnTo>
                    <a:pt x="25" y="533"/>
                  </a:lnTo>
                  <a:lnTo>
                    <a:pt x="51" y="543"/>
                  </a:lnTo>
                  <a:lnTo>
                    <a:pt x="75" y="553"/>
                  </a:lnTo>
                  <a:lnTo>
                    <a:pt x="85" y="559"/>
                  </a:lnTo>
                  <a:lnTo>
                    <a:pt x="95" y="567"/>
                  </a:lnTo>
                  <a:lnTo>
                    <a:pt x="95" y="567"/>
                  </a:lnTo>
                  <a:lnTo>
                    <a:pt x="123" y="589"/>
                  </a:lnTo>
                  <a:lnTo>
                    <a:pt x="149" y="611"/>
                  </a:lnTo>
                  <a:lnTo>
                    <a:pt x="177" y="629"/>
                  </a:lnTo>
                  <a:lnTo>
                    <a:pt x="204" y="647"/>
                  </a:lnTo>
                  <a:lnTo>
                    <a:pt x="234" y="659"/>
                  </a:lnTo>
                  <a:lnTo>
                    <a:pt x="264" y="670"/>
                  </a:lnTo>
                  <a:lnTo>
                    <a:pt x="296" y="676"/>
                  </a:lnTo>
                  <a:lnTo>
                    <a:pt x="330" y="678"/>
                  </a:lnTo>
                  <a:lnTo>
                    <a:pt x="330" y="678"/>
                  </a:lnTo>
                  <a:lnTo>
                    <a:pt x="355" y="678"/>
                  </a:lnTo>
                  <a:lnTo>
                    <a:pt x="381" y="674"/>
                  </a:lnTo>
                  <a:lnTo>
                    <a:pt x="381" y="674"/>
                  </a:lnTo>
                  <a:lnTo>
                    <a:pt x="387" y="706"/>
                  </a:lnTo>
                  <a:lnTo>
                    <a:pt x="385" y="718"/>
                  </a:lnTo>
                  <a:lnTo>
                    <a:pt x="383" y="728"/>
                  </a:lnTo>
                  <a:lnTo>
                    <a:pt x="379" y="738"/>
                  </a:lnTo>
                  <a:lnTo>
                    <a:pt x="371" y="750"/>
                  </a:lnTo>
                  <a:lnTo>
                    <a:pt x="346" y="780"/>
                  </a:lnTo>
                  <a:lnTo>
                    <a:pt x="346" y="780"/>
                  </a:lnTo>
                  <a:lnTo>
                    <a:pt x="375" y="822"/>
                  </a:lnTo>
                  <a:lnTo>
                    <a:pt x="391" y="841"/>
                  </a:lnTo>
                  <a:lnTo>
                    <a:pt x="409" y="859"/>
                  </a:lnTo>
                  <a:lnTo>
                    <a:pt x="409" y="859"/>
                  </a:lnTo>
                  <a:lnTo>
                    <a:pt x="421" y="871"/>
                  </a:lnTo>
                  <a:lnTo>
                    <a:pt x="435" y="879"/>
                  </a:lnTo>
                  <a:lnTo>
                    <a:pt x="449" y="887"/>
                  </a:lnTo>
                  <a:lnTo>
                    <a:pt x="459" y="889"/>
                  </a:lnTo>
                  <a:lnTo>
                    <a:pt x="459" y="889"/>
                  </a:lnTo>
                  <a:lnTo>
                    <a:pt x="461" y="889"/>
                  </a:lnTo>
                  <a:lnTo>
                    <a:pt x="461" y="889"/>
                  </a:lnTo>
                  <a:lnTo>
                    <a:pt x="475" y="875"/>
                  </a:lnTo>
                  <a:lnTo>
                    <a:pt x="489" y="859"/>
                  </a:lnTo>
                  <a:lnTo>
                    <a:pt x="495" y="849"/>
                  </a:lnTo>
                  <a:lnTo>
                    <a:pt x="499" y="841"/>
                  </a:lnTo>
                  <a:lnTo>
                    <a:pt x="501" y="833"/>
                  </a:lnTo>
                  <a:lnTo>
                    <a:pt x="501" y="826"/>
                  </a:lnTo>
                  <a:lnTo>
                    <a:pt x="501" y="8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39" name="Owal 138">
              <a:extLst>
                <a:ext uri="{FF2B5EF4-FFF2-40B4-BE49-F238E27FC236}">
                  <a16:creationId xmlns:a16="http://schemas.microsoft.com/office/drawing/2014/main" id="{C6914C11-61F0-4BD7-86AC-C6101877F4C7}"/>
                </a:ext>
              </a:extLst>
            </p:cNvPr>
            <p:cNvSpPr/>
            <p:nvPr/>
          </p:nvSpPr>
          <p:spPr>
            <a:xfrm>
              <a:off x="1625273" y="4158754"/>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0" name="Owal 139">
              <a:extLst>
                <a:ext uri="{FF2B5EF4-FFF2-40B4-BE49-F238E27FC236}">
                  <a16:creationId xmlns:a16="http://schemas.microsoft.com/office/drawing/2014/main" id="{CB661566-996C-4204-A873-1BAEC48007E7}"/>
                </a:ext>
              </a:extLst>
            </p:cNvPr>
            <p:cNvSpPr/>
            <p:nvPr/>
          </p:nvSpPr>
          <p:spPr>
            <a:xfrm>
              <a:off x="1985938" y="4001113"/>
              <a:ext cx="235372" cy="31467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4" name="Grupa 103">
            <a:extLst>
              <a:ext uri="{FF2B5EF4-FFF2-40B4-BE49-F238E27FC236}">
                <a16:creationId xmlns:a16="http://schemas.microsoft.com/office/drawing/2014/main" id="{817110C0-E5DD-45A1-873A-FECDD1BEE521}"/>
              </a:ext>
            </a:extLst>
          </p:cNvPr>
          <p:cNvGrpSpPr/>
          <p:nvPr/>
        </p:nvGrpSpPr>
        <p:grpSpPr>
          <a:xfrm>
            <a:off x="5426860" y="3880872"/>
            <a:ext cx="1494274" cy="1314997"/>
            <a:chOff x="2340760" y="4165306"/>
            <a:chExt cx="1494274" cy="1314997"/>
          </a:xfrm>
          <a:solidFill>
            <a:srgbClr val="AFD260"/>
          </a:solidFill>
        </p:grpSpPr>
        <p:sp>
          <p:nvSpPr>
            <p:cNvPr id="122" name="Freeform 16">
              <a:extLst>
                <a:ext uri="{FF2B5EF4-FFF2-40B4-BE49-F238E27FC236}">
                  <a16:creationId xmlns:a16="http://schemas.microsoft.com/office/drawing/2014/main" id="{7270AAF1-979A-474C-B447-84EE04658445}"/>
                </a:ext>
              </a:extLst>
            </p:cNvPr>
            <p:cNvSpPr>
              <a:spLocks/>
            </p:cNvSpPr>
            <p:nvPr/>
          </p:nvSpPr>
          <p:spPr bwMode="auto">
            <a:xfrm>
              <a:off x="2816673" y="4587620"/>
              <a:ext cx="1018361" cy="892683"/>
            </a:xfrm>
            <a:custGeom>
              <a:avLst/>
              <a:gdLst>
                <a:gd name="T0" fmla="*/ 698 w 1102"/>
                <a:gd name="T1" fmla="*/ 217 h 966"/>
                <a:gd name="T2" fmla="*/ 636 w 1102"/>
                <a:gd name="T3" fmla="*/ 225 h 966"/>
                <a:gd name="T4" fmla="*/ 583 w 1102"/>
                <a:gd name="T5" fmla="*/ 203 h 966"/>
                <a:gd name="T6" fmla="*/ 547 w 1102"/>
                <a:gd name="T7" fmla="*/ 151 h 966"/>
                <a:gd name="T8" fmla="*/ 523 w 1102"/>
                <a:gd name="T9" fmla="*/ 42 h 966"/>
                <a:gd name="T10" fmla="*/ 517 w 1102"/>
                <a:gd name="T11" fmla="*/ 4 h 966"/>
                <a:gd name="T12" fmla="*/ 479 w 1102"/>
                <a:gd name="T13" fmla="*/ 0 h 966"/>
                <a:gd name="T14" fmla="*/ 394 w 1102"/>
                <a:gd name="T15" fmla="*/ 4 h 966"/>
                <a:gd name="T16" fmla="*/ 358 w 1102"/>
                <a:gd name="T17" fmla="*/ 0 h 966"/>
                <a:gd name="T18" fmla="*/ 350 w 1102"/>
                <a:gd name="T19" fmla="*/ 12 h 966"/>
                <a:gd name="T20" fmla="*/ 302 w 1102"/>
                <a:gd name="T21" fmla="*/ 56 h 966"/>
                <a:gd name="T22" fmla="*/ 225 w 1102"/>
                <a:gd name="T23" fmla="*/ 72 h 966"/>
                <a:gd name="T24" fmla="*/ 213 w 1102"/>
                <a:gd name="T25" fmla="*/ 72 h 966"/>
                <a:gd name="T26" fmla="*/ 153 w 1102"/>
                <a:gd name="T27" fmla="*/ 96 h 966"/>
                <a:gd name="T28" fmla="*/ 135 w 1102"/>
                <a:gd name="T29" fmla="*/ 128 h 966"/>
                <a:gd name="T30" fmla="*/ 131 w 1102"/>
                <a:gd name="T31" fmla="*/ 175 h 966"/>
                <a:gd name="T32" fmla="*/ 98 w 1102"/>
                <a:gd name="T33" fmla="*/ 247 h 966"/>
                <a:gd name="T34" fmla="*/ 52 w 1102"/>
                <a:gd name="T35" fmla="*/ 298 h 966"/>
                <a:gd name="T36" fmla="*/ 0 w 1102"/>
                <a:gd name="T37" fmla="*/ 358 h 966"/>
                <a:gd name="T38" fmla="*/ 20 w 1102"/>
                <a:gd name="T39" fmla="*/ 372 h 966"/>
                <a:gd name="T40" fmla="*/ 58 w 1102"/>
                <a:gd name="T41" fmla="*/ 436 h 966"/>
                <a:gd name="T42" fmla="*/ 66 w 1102"/>
                <a:gd name="T43" fmla="*/ 489 h 966"/>
                <a:gd name="T44" fmla="*/ 88 w 1102"/>
                <a:gd name="T45" fmla="*/ 507 h 966"/>
                <a:gd name="T46" fmla="*/ 139 w 1102"/>
                <a:gd name="T47" fmla="*/ 549 h 966"/>
                <a:gd name="T48" fmla="*/ 167 w 1102"/>
                <a:gd name="T49" fmla="*/ 589 h 966"/>
                <a:gd name="T50" fmla="*/ 181 w 1102"/>
                <a:gd name="T51" fmla="*/ 642 h 966"/>
                <a:gd name="T52" fmla="*/ 207 w 1102"/>
                <a:gd name="T53" fmla="*/ 716 h 966"/>
                <a:gd name="T54" fmla="*/ 271 w 1102"/>
                <a:gd name="T55" fmla="*/ 790 h 966"/>
                <a:gd name="T56" fmla="*/ 348 w 1102"/>
                <a:gd name="T57" fmla="*/ 811 h 966"/>
                <a:gd name="T58" fmla="*/ 366 w 1102"/>
                <a:gd name="T59" fmla="*/ 933 h 966"/>
                <a:gd name="T60" fmla="*/ 400 w 1102"/>
                <a:gd name="T61" fmla="*/ 929 h 966"/>
                <a:gd name="T62" fmla="*/ 453 w 1102"/>
                <a:gd name="T63" fmla="*/ 966 h 966"/>
                <a:gd name="T64" fmla="*/ 475 w 1102"/>
                <a:gd name="T65" fmla="*/ 937 h 966"/>
                <a:gd name="T66" fmla="*/ 563 w 1102"/>
                <a:gd name="T67" fmla="*/ 833 h 966"/>
                <a:gd name="T68" fmla="*/ 620 w 1102"/>
                <a:gd name="T69" fmla="*/ 805 h 966"/>
                <a:gd name="T70" fmla="*/ 688 w 1102"/>
                <a:gd name="T71" fmla="*/ 795 h 966"/>
                <a:gd name="T72" fmla="*/ 726 w 1102"/>
                <a:gd name="T73" fmla="*/ 797 h 966"/>
                <a:gd name="T74" fmla="*/ 752 w 1102"/>
                <a:gd name="T75" fmla="*/ 797 h 966"/>
                <a:gd name="T76" fmla="*/ 807 w 1102"/>
                <a:gd name="T77" fmla="*/ 817 h 966"/>
                <a:gd name="T78" fmla="*/ 845 w 1102"/>
                <a:gd name="T79" fmla="*/ 843 h 966"/>
                <a:gd name="T80" fmla="*/ 881 w 1102"/>
                <a:gd name="T81" fmla="*/ 847 h 966"/>
                <a:gd name="T82" fmla="*/ 915 w 1102"/>
                <a:gd name="T83" fmla="*/ 829 h 966"/>
                <a:gd name="T84" fmla="*/ 933 w 1102"/>
                <a:gd name="T85" fmla="*/ 799 h 966"/>
                <a:gd name="T86" fmla="*/ 1098 w 1102"/>
                <a:gd name="T87" fmla="*/ 760 h 966"/>
                <a:gd name="T88" fmla="*/ 1092 w 1102"/>
                <a:gd name="T89" fmla="*/ 702 h 966"/>
                <a:gd name="T90" fmla="*/ 1020 w 1102"/>
                <a:gd name="T91" fmla="*/ 525 h 966"/>
                <a:gd name="T92" fmla="*/ 996 w 1102"/>
                <a:gd name="T93" fmla="*/ 434 h 966"/>
                <a:gd name="T94" fmla="*/ 992 w 1102"/>
                <a:gd name="T95" fmla="*/ 362 h 966"/>
                <a:gd name="T96" fmla="*/ 978 w 1102"/>
                <a:gd name="T97" fmla="*/ 296 h 966"/>
                <a:gd name="T98" fmla="*/ 962 w 1102"/>
                <a:gd name="T99" fmla="*/ 151 h 966"/>
                <a:gd name="T100" fmla="*/ 791 w 1102"/>
                <a:gd name="T101" fmla="*/ 189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02" h="966">
                  <a:moveTo>
                    <a:pt x="791" y="189"/>
                  </a:moveTo>
                  <a:lnTo>
                    <a:pt x="791" y="189"/>
                  </a:lnTo>
                  <a:lnTo>
                    <a:pt x="698" y="217"/>
                  </a:lnTo>
                  <a:lnTo>
                    <a:pt x="698" y="217"/>
                  </a:lnTo>
                  <a:lnTo>
                    <a:pt x="672" y="225"/>
                  </a:lnTo>
                  <a:lnTo>
                    <a:pt x="650" y="227"/>
                  </a:lnTo>
                  <a:lnTo>
                    <a:pt x="650" y="227"/>
                  </a:lnTo>
                  <a:lnTo>
                    <a:pt x="636" y="225"/>
                  </a:lnTo>
                  <a:lnTo>
                    <a:pt x="622" y="223"/>
                  </a:lnTo>
                  <a:lnTo>
                    <a:pt x="611" y="219"/>
                  </a:lnTo>
                  <a:lnTo>
                    <a:pt x="597" y="211"/>
                  </a:lnTo>
                  <a:lnTo>
                    <a:pt x="583" y="203"/>
                  </a:lnTo>
                  <a:lnTo>
                    <a:pt x="569" y="189"/>
                  </a:lnTo>
                  <a:lnTo>
                    <a:pt x="559" y="173"/>
                  </a:lnTo>
                  <a:lnTo>
                    <a:pt x="547" y="151"/>
                  </a:lnTo>
                  <a:lnTo>
                    <a:pt x="547" y="151"/>
                  </a:lnTo>
                  <a:lnTo>
                    <a:pt x="537" y="124"/>
                  </a:lnTo>
                  <a:lnTo>
                    <a:pt x="531" y="96"/>
                  </a:lnTo>
                  <a:lnTo>
                    <a:pt x="527" y="68"/>
                  </a:lnTo>
                  <a:lnTo>
                    <a:pt x="523" y="42"/>
                  </a:lnTo>
                  <a:lnTo>
                    <a:pt x="523" y="42"/>
                  </a:lnTo>
                  <a:lnTo>
                    <a:pt x="519" y="14"/>
                  </a:lnTo>
                  <a:lnTo>
                    <a:pt x="517" y="4"/>
                  </a:lnTo>
                  <a:lnTo>
                    <a:pt x="517" y="4"/>
                  </a:lnTo>
                  <a:lnTo>
                    <a:pt x="507" y="2"/>
                  </a:lnTo>
                  <a:lnTo>
                    <a:pt x="483" y="0"/>
                  </a:lnTo>
                  <a:lnTo>
                    <a:pt x="479" y="0"/>
                  </a:lnTo>
                  <a:lnTo>
                    <a:pt x="479" y="0"/>
                  </a:lnTo>
                  <a:lnTo>
                    <a:pt x="440" y="2"/>
                  </a:lnTo>
                  <a:lnTo>
                    <a:pt x="440" y="2"/>
                  </a:lnTo>
                  <a:lnTo>
                    <a:pt x="394" y="4"/>
                  </a:lnTo>
                  <a:lnTo>
                    <a:pt x="394" y="4"/>
                  </a:lnTo>
                  <a:lnTo>
                    <a:pt x="382" y="2"/>
                  </a:lnTo>
                  <a:lnTo>
                    <a:pt x="382" y="2"/>
                  </a:lnTo>
                  <a:lnTo>
                    <a:pt x="358" y="0"/>
                  </a:lnTo>
                  <a:lnTo>
                    <a:pt x="358" y="0"/>
                  </a:lnTo>
                  <a:lnTo>
                    <a:pt x="354" y="2"/>
                  </a:lnTo>
                  <a:lnTo>
                    <a:pt x="354" y="2"/>
                  </a:lnTo>
                  <a:lnTo>
                    <a:pt x="350" y="12"/>
                  </a:lnTo>
                  <a:lnTo>
                    <a:pt x="350" y="12"/>
                  </a:lnTo>
                  <a:lnTo>
                    <a:pt x="342" y="22"/>
                  </a:lnTo>
                  <a:lnTo>
                    <a:pt x="336" y="32"/>
                  </a:lnTo>
                  <a:lnTo>
                    <a:pt x="318" y="46"/>
                  </a:lnTo>
                  <a:lnTo>
                    <a:pt x="302" y="56"/>
                  </a:lnTo>
                  <a:lnTo>
                    <a:pt x="285" y="64"/>
                  </a:lnTo>
                  <a:lnTo>
                    <a:pt x="267" y="68"/>
                  </a:lnTo>
                  <a:lnTo>
                    <a:pt x="251" y="70"/>
                  </a:lnTo>
                  <a:lnTo>
                    <a:pt x="225" y="72"/>
                  </a:lnTo>
                  <a:lnTo>
                    <a:pt x="225" y="72"/>
                  </a:lnTo>
                  <a:lnTo>
                    <a:pt x="215" y="72"/>
                  </a:lnTo>
                  <a:lnTo>
                    <a:pt x="213" y="72"/>
                  </a:lnTo>
                  <a:lnTo>
                    <a:pt x="213" y="72"/>
                  </a:lnTo>
                  <a:lnTo>
                    <a:pt x="213" y="72"/>
                  </a:lnTo>
                  <a:lnTo>
                    <a:pt x="213" y="72"/>
                  </a:lnTo>
                  <a:lnTo>
                    <a:pt x="153" y="96"/>
                  </a:lnTo>
                  <a:lnTo>
                    <a:pt x="153" y="96"/>
                  </a:lnTo>
                  <a:lnTo>
                    <a:pt x="153" y="98"/>
                  </a:lnTo>
                  <a:lnTo>
                    <a:pt x="153" y="98"/>
                  </a:lnTo>
                  <a:lnTo>
                    <a:pt x="141" y="112"/>
                  </a:lnTo>
                  <a:lnTo>
                    <a:pt x="135" y="128"/>
                  </a:lnTo>
                  <a:lnTo>
                    <a:pt x="131" y="145"/>
                  </a:lnTo>
                  <a:lnTo>
                    <a:pt x="131" y="165"/>
                  </a:lnTo>
                  <a:lnTo>
                    <a:pt x="131" y="165"/>
                  </a:lnTo>
                  <a:lnTo>
                    <a:pt x="131" y="175"/>
                  </a:lnTo>
                  <a:lnTo>
                    <a:pt x="131" y="185"/>
                  </a:lnTo>
                  <a:lnTo>
                    <a:pt x="125" y="203"/>
                  </a:lnTo>
                  <a:lnTo>
                    <a:pt x="116" y="225"/>
                  </a:lnTo>
                  <a:lnTo>
                    <a:pt x="98" y="247"/>
                  </a:lnTo>
                  <a:lnTo>
                    <a:pt x="98" y="247"/>
                  </a:lnTo>
                  <a:lnTo>
                    <a:pt x="76" y="273"/>
                  </a:lnTo>
                  <a:lnTo>
                    <a:pt x="52" y="298"/>
                  </a:lnTo>
                  <a:lnTo>
                    <a:pt x="52" y="298"/>
                  </a:lnTo>
                  <a:lnTo>
                    <a:pt x="28" y="324"/>
                  </a:lnTo>
                  <a:lnTo>
                    <a:pt x="4" y="352"/>
                  </a:lnTo>
                  <a:lnTo>
                    <a:pt x="4" y="352"/>
                  </a:lnTo>
                  <a:lnTo>
                    <a:pt x="0" y="358"/>
                  </a:lnTo>
                  <a:lnTo>
                    <a:pt x="0" y="358"/>
                  </a:lnTo>
                  <a:lnTo>
                    <a:pt x="2" y="360"/>
                  </a:lnTo>
                  <a:lnTo>
                    <a:pt x="2" y="360"/>
                  </a:lnTo>
                  <a:lnTo>
                    <a:pt x="20" y="372"/>
                  </a:lnTo>
                  <a:lnTo>
                    <a:pt x="34" y="388"/>
                  </a:lnTo>
                  <a:lnTo>
                    <a:pt x="44" y="402"/>
                  </a:lnTo>
                  <a:lnTo>
                    <a:pt x="52" y="418"/>
                  </a:lnTo>
                  <a:lnTo>
                    <a:pt x="58" y="436"/>
                  </a:lnTo>
                  <a:lnTo>
                    <a:pt x="62" y="452"/>
                  </a:lnTo>
                  <a:lnTo>
                    <a:pt x="66" y="483"/>
                  </a:lnTo>
                  <a:lnTo>
                    <a:pt x="66" y="483"/>
                  </a:lnTo>
                  <a:lnTo>
                    <a:pt x="66" y="489"/>
                  </a:lnTo>
                  <a:lnTo>
                    <a:pt x="70" y="493"/>
                  </a:lnTo>
                  <a:lnTo>
                    <a:pt x="76" y="499"/>
                  </a:lnTo>
                  <a:lnTo>
                    <a:pt x="88" y="507"/>
                  </a:lnTo>
                  <a:lnTo>
                    <a:pt x="88" y="507"/>
                  </a:lnTo>
                  <a:lnTo>
                    <a:pt x="112" y="523"/>
                  </a:lnTo>
                  <a:lnTo>
                    <a:pt x="133" y="543"/>
                  </a:lnTo>
                  <a:lnTo>
                    <a:pt x="133" y="543"/>
                  </a:lnTo>
                  <a:lnTo>
                    <a:pt x="139" y="549"/>
                  </a:lnTo>
                  <a:lnTo>
                    <a:pt x="139" y="549"/>
                  </a:lnTo>
                  <a:lnTo>
                    <a:pt x="153" y="569"/>
                  </a:lnTo>
                  <a:lnTo>
                    <a:pt x="167" y="589"/>
                  </a:lnTo>
                  <a:lnTo>
                    <a:pt x="167" y="589"/>
                  </a:lnTo>
                  <a:lnTo>
                    <a:pt x="173" y="601"/>
                  </a:lnTo>
                  <a:lnTo>
                    <a:pt x="179" y="613"/>
                  </a:lnTo>
                  <a:lnTo>
                    <a:pt x="181" y="627"/>
                  </a:lnTo>
                  <a:lnTo>
                    <a:pt x="181" y="642"/>
                  </a:lnTo>
                  <a:lnTo>
                    <a:pt x="181" y="642"/>
                  </a:lnTo>
                  <a:lnTo>
                    <a:pt x="195" y="688"/>
                  </a:lnTo>
                  <a:lnTo>
                    <a:pt x="195" y="688"/>
                  </a:lnTo>
                  <a:lnTo>
                    <a:pt x="207" y="716"/>
                  </a:lnTo>
                  <a:lnTo>
                    <a:pt x="219" y="740"/>
                  </a:lnTo>
                  <a:lnTo>
                    <a:pt x="235" y="760"/>
                  </a:lnTo>
                  <a:lnTo>
                    <a:pt x="251" y="778"/>
                  </a:lnTo>
                  <a:lnTo>
                    <a:pt x="271" y="790"/>
                  </a:lnTo>
                  <a:lnTo>
                    <a:pt x="292" y="801"/>
                  </a:lnTo>
                  <a:lnTo>
                    <a:pt x="318" y="807"/>
                  </a:lnTo>
                  <a:lnTo>
                    <a:pt x="348" y="811"/>
                  </a:lnTo>
                  <a:lnTo>
                    <a:pt x="348" y="811"/>
                  </a:lnTo>
                  <a:lnTo>
                    <a:pt x="342" y="945"/>
                  </a:lnTo>
                  <a:lnTo>
                    <a:pt x="342" y="945"/>
                  </a:lnTo>
                  <a:lnTo>
                    <a:pt x="354" y="939"/>
                  </a:lnTo>
                  <a:lnTo>
                    <a:pt x="366" y="933"/>
                  </a:lnTo>
                  <a:lnTo>
                    <a:pt x="378" y="929"/>
                  </a:lnTo>
                  <a:lnTo>
                    <a:pt x="390" y="929"/>
                  </a:lnTo>
                  <a:lnTo>
                    <a:pt x="390" y="929"/>
                  </a:lnTo>
                  <a:lnTo>
                    <a:pt x="400" y="929"/>
                  </a:lnTo>
                  <a:lnTo>
                    <a:pt x="408" y="931"/>
                  </a:lnTo>
                  <a:lnTo>
                    <a:pt x="424" y="937"/>
                  </a:lnTo>
                  <a:lnTo>
                    <a:pt x="440" y="949"/>
                  </a:lnTo>
                  <a:lnTo>
                    <a:pt x="453" y="966"/>
                  </a:lnTo>
                  <a:lnTo>
                    <a:pt x="453" y="966"/>
                  </a:lnTo>
                  <a:lnTo>
                    <a:pt x="465" y="949"/>
                  </a:lnTo>
                  <a:lnTo>
                    <a:pt x="475" y="937"/>
                  </a:lnTo>
                  <a:lnTo>
                    <a:pt x="475" y="937"/>
                  </a:lnTo>
                  <a:lnTo>
                    <a:pt x="493" y="905"/>
                  </a:lnTo>
                  <a:lnTo>
                    <a:pt x="515" y="879"/>
                  </a:lnTo>
                  <a:lnTo>
                    <a:pt x="537" y="853"/>
                  </a:lnTo>
                  <a:lnTo>
                    <a:pt x="563" y="833"/>
                  </a:lnTo>
                  <a:lnTo>
                    <a:pt x="577" y="825"/>
                  </a:lnTo>
                  <a:lnTo>
                    <a:pt x="591" y="817"/>
                  </a:lnTo>
                  <a:lnTo>
                    <a:pt x="605" y="811"/>
                  </a:lnTo>
                  <a:lnTo>
                    <a:pt x="620" y="805"/>
                  </a:lnTo>
                  <a:lnTo>
                    <a:pt x="636" y="801"/>
                  </a:lnTo>
                  <a:lnTo>
                    <a:pt x="652" y="797"/>
                  </a:lnTo>
                  <a:lnTo>
                    <a:pt x="670" y="795"/>
                  </a:lnTo>
                  <a:lnTo>
                    <a:pt x="688" y="795"/>
                  </a:lnTo>
                  <a:lnTo>
                    <a:pt x="688" y="795"/>
                  </a:lnTo>
                  <a:lnTo>
                    <a:pt x="706" y="795"/>
                  </a:lnTo>
                  <a:lnTo>
                    <a:pt x="726" y="797"/>
                  </a:lnTo>
                  <a:lnTo>
                    <a:pt x="726" y="797"/>
                  </a:lnTo>
                  <a:lnTo>
                    <a:pt x="732" y="799"/>
                  </a:lnTo>
                  <a:lnTo>
                    <a:pt x="732" y="799"/>
                  </a:lnTo>
                  <a:lnTo>
                    <a:pt x="752" y="797"/>
                  </a:lnTo>
                  <a:lnTo>
                    <a:pt x="752" y="797"/>
                  </a:lnTo>
                  <a:lnTo>
                    <a:pt x="764" y="799"/>
                  </a:lnTo>
                  <a:lnTo>
                    <a:pt x="764" y="799"/>
                  </a:lnTo>
                  <a:lnTo>
                    <a:pt x="793" y="809"/>
                  </a:lnTo>
                  <a:lnTo>
                    <a:pt x="807" y="817"/>
                  </a:lnTo>
                  <a:lnTo>
                    <a:pt x="819" y="825"/>
                  </a:lnTo>
                  <a:lnTo>
                    <a:pt x="819" y="825"/>
                  </a:lnTo>
                  <a:lnTo>
                    <a:pt x="831" y="835"/>
                  </a:lnTo>
                  <a:lnTo>
                    <a:pt x="845" y="843"/>
                  </a:lnTo>
                  <a:lnTo>
                    <a:pt x="859" y="847"/>
                  </a:lnTo>
                  <a:lnTo>
                    <a:pt x="871" y="849"/>
                  </a:lnTo>
                  <a:lnTo>
                    <a:pt x="871" y="849"/>
                  </a:lnTo>
                  <a:lnTo>
                    <a:pt x="881" y="847"/>
                  </a:lnTo>
                  <a:lnTo>
                    <a:pt x="891" y="845"/>
                  </a:lnTo>
                  <a:lnTo>
                    <a:pt x="899" y="841"/>
                  </a:lnTo>
                  <a:lnTo>
                    <a:pt x="909" y="835"/>
                  </a:lnTo>
                  <a:lnTo>
                    <a:pt x="915" y="829"/>
                  </a:lnTo>
                  <a:lnTo>
                    <a:pt x="923" y="819"/>
                  </a:lnTo>
                  <a:lnTo>
                    <a:pt x="927" y="809"/>
                  </a:lnTo>
                  <a:lnTo>
                    <a:pt x="933" y="799"/>
                  </a:lnTo>
                  <a:lnTo>
                    <a:pt x="933" y="799"/>
                  </a:lnTo>
                  <a:lnTo>
                    <a:pt x="945" y="760"/>
                  </a:lnTo>
                  <a:lnTo>
                    <a:pt x="945" y="760"/>
                  </a:lnTo>
                  <a:lnTo>
                    <a:pt x="1098" y="760"/>
                  </a:lnTo>
                  <a:lnTo>
                    <a:pt x="1098" y="760"/>
                  </a:lnTo>
                  <a:lnTo>
                    <a:pt x="1102" y="748"/>
                  </a:lnTo>
                  <a:lnTo>
                    <a:pt x="1102" y="748"/>
                  </a:lnTo>
                  <a:lnTo>
                    <a:pt x="1098" y="726"/>
                  </a:lnTo>
                  <a:lnTo>
                    <a:pt x="1092" y="702"/>
                  </a:lnTo>
                  <a:lnTo>
                    <a:pt x="1076" y="658"/>
                  </a:lnTo>
                  <a:lnTo>
                    <a:pt x="1058" y="615"/>
                  </a:lnTo>
                  <a:lnTo>
                    <a:pt x="1038" y="571"/>
                  </a:lnTo>
                  <a:lnTo>
                    <a:pt x="1020" y="525"/>
                  </a:lnTo>
                  <a:lnTo>
                    <a:pt x="1012" y="503"/>
                  </a:lnTo>
                  <a:lnTo>
                    <a:pt x="1004" y="481"/>
                  </a:lnTo>
                  <a:lnTo>
                    <a:pt x="1000" y="458"/>
                  </a:lnTo>
                  <a:lnTo>
                    <a:pt x="996" y="434"/>
                  </a:lnTo>
                  <a:lnTo>
                    <a:pt x="994" y="410"/>
                  </a:lnTo>
                  <a:lnTo>
                    <a:pt x="994" y="386"/>
                  </a:lnTo>
                  <a:lnTo>
                    <a:pt x="994" y="386"/>
                  </a:lnTo>
                  <a:lnTo>
                    <a:pt x="992" y="362"/>
                  </a:lnTo>
                  <a:lnTo>
                    <a:pt x="988" y="340"/>
                  </a:lnTo>
                  <a:lnTo>
                    <a:pt x="982" y="318"/>
                  </a:lnTo>
                  <a:lnTo>
                    <a:pt x="978" y="296"/>
                  </a:lnTo>
                  <a:lnTo>
                    <a:pt x="978" y="296"/>
                  </a:lnTo>
                  <a:lnTo>
                    <a:pt x="972" y="233"/>
                  </a:lnTo>
                  <a:lnTo>
                    <a:pt x="964" y="167"/>
                  </a:lnTo>
                  <a:lnTo>
                    <a:pt x="964" y="167"/>
                  </a:lnTo>
                  <a:lnTo>
                    <a:pt x="962" y="151"/>
                  </a:lnTo>
                  <a:lnTo>
                    <a:pt x="954" y="139"/>
                  </a:lnTo>
                  <a:lnTo>
                    <a:pt x="954" y="139"/>
                  </a:lnTo>
                  <a:lnTo>
                    <a:pt x="791" y="189"/>
                  </a:lnTo>
                  <a:lnTo>
                    <a:pt x="791"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23" name="Freeform 19">
              <a:extLst>
                <a:ext uri="{FF2B5EF4-FFF2-40B4-BE49-F238E27FC236}">
                  <a16:creationId xmlns:a16="http://schemas.microsoft.com/office/drawing/2014/main" id="{F5F180E2-5AFE-4536-B92F-CE1AE00561EF}"/>
                </a:ext>
              </a:extLst>
            </p:cNvPr>
            <p:cNvSpPr>
              <a:spLocks/>
            </p:cNvSpPr>
            <p:nvPr/>
          </p:nvSpPr>
          <p:spPr bwMode="auto">
            <a:xfrm>
              <a:off x="2340760" y="4165306"/>
              <a:ext cx="767930" cy="1162521"/>
            </a:xfrm>
            <a:custGeom>
              <a:avLst/>
              <a:gdLst>
                <a:gd name="T0" fmla="*/ 211 w 831"/>
                <a:gd name="T1" fmla="*/ 288 h 1258"/>
                <a:gd name="T2" fmla="*/ 243 w 831"/>
                <a:gd name="T3" fmla="*/ 336 h 1258"/>
                <a:gd name="T4" fmla="*/ 263 w 831"/>
                <a:gd name="T5" fmla="*/ 368 h 1258"/>
                <a:gd name="T6" fmla="*/ 265 w 831"/>
                <a:gd name="T7" fmla="*/ 386 h 1258"/>
                <a:gd name="T8" fmla="*/ 255 w 831"/>
                <a:gd name="T9" fmla="*/ 406 h 1258"/>
                <a:gd name="T10" fmla="*/ 193 w 831"/>
                <a:gd name="T11" fmla="*/ 461 h 1258"/>
                <a:gd name="T12" fmla="*/ 177 w 831"/>
                <a:gd name="T13" fmla="*/ 555 h 1258"/>
                <a:gd name="T14" fmla="*/ 179 w 831"/>
                <a:gd name="T15" fmla="*/ 626 h 1258"/>
                <a:gd name="T16" fmla="*/ 149 w 831"/>
                <a:gd name="T17" fmla="*/ 670 h 1258"/>
                <a:gd name="T18" fmla="*/ 52 w 831"/>
                <a:gd name="T19" fmla="*/ 706 h 1258"/>
                <a:gd name="T20" fmla="*/ 2 w 831"/>
                <a:gd name="T21" fmla="*/ 722 h 1258"/>
                <a:gd name="T22" fmla="*/ 18 w 831"/>
                <a:gd name="T23" fmla="*/ 765 h 1258"/>
                <a:gd name="T24" fmla="*/ 98 w 831"/>
                <a:gd name="T25" fmla="*/ 831 h 1258"/>
                <a:gd name="T26" fmla="*/ 193 w 831"/>
                <a:gd name="T27" fmla="*/ 861 h 1258"/>
                <a:gd name="T28" fmla="*/ 243 w 831"/>
                <a:gd name="T29" fmla="*/ 893 h 1258"/>
                <a:gd name="T30" fmla="*/ 245 w 831"/>
                <a:gd name="T31" fmla="*/ 946 h 1258"/>
                <a:gd name="T32" fmla="*/ 279 w 831"/>
                <a:gd name="T33" fmla="*/ 1012 h 1258"/>
                <a:gd name="T34" fmla="*/ 338 w 831"/>
                <a:gd name="T35" fmla="*/ 1046 h 1258"/>
                <a:gd name="T36" fmla="*/ 354 w 831"/>
                <a:gd name="T37" fmla="*/ 1084 h 1258"/>
                <a:gd name="T38" fmla="*/ 402 w 831"/>
                <a:gd name="T39" fmla="*/ 1183 h 1258"/>
                <a:gd name="T40" fmla="*/ 473 w 831"/>
                <a:gd name="T41" fmla="*/ 1252 h 1258"/>
                <a:gd name="T42" fmla="*/ 511 w 831"/>
                <a:gd name="T43" fmla="*/ 1252 h 1258"/>
                <a:gd name="T44" fmla="*/ 575 w 831"/>
                <a:gd name="T45" fmla="*/ 1185 h 1258"/>
                <a:gd name="T46" fmla="*/ 648 w 831"/>
                <a:gd name="T47" fmla="*/ 1117 h 1258"/>
                <a:gd name="T48" fmla="*/ 648 w 831"/>
                <a:gd name="T49" fmla="*/ 1068 h 1258"/>
                <a:gd name="T50" fmla="*/ 583 w 831"/>
                <a:gd name="T51" fmla="*/ 1000 h 1258"/>
                <a:gd name="T52" fmla="*/ 543 w 831"/>
                <a:gd name="T53" fmla="*/ 962 h 1258"/>
                <a:gd name="T54" fmla="*/ 535 w 831"/>
                <a:gd name="T55" fmla="*/ 905 h 1258"/>
                <a:gd name="T56" fmla="*/ 495 w 831"/>
                <a:gd name="T57" fmla="*/ 851 h 1258"/>
                <a:gd name="T58" fmla="*/ 475 w 831"/>
                <a:gd name="T59" fmla="*/ 819 h 1258"/>
                <a:gd name="T60" fmla="*/ 487 w 831"/>
                <a:gd name="T61" fmla="*/ 785 h 1258"/>
                <a:gd name="T62" fmla="*/ 583 w 831"/>
                <a:gd name="T63" fmla="*/ 678 h 1258"/>
                <a:gd name="T64" fmla="*/ 607 w 831"/>
                <a:gd name="T65" fmla="*/ 626 h 1258"/>
                <a:gd name="T66" fmla="*/ 611 w 831"/>
                <a:gd name="T67" fmla="*/ 573 h 1258"/>
                <a:gd name="T68" fmla="*/ 644 w 831"/>
                <a:gd name="T69" fmla="*/ 519 h 1258"/>
                <a:gd name="T70" fmla="*/ 700 w 831"/>
                <a:gd name="T71" fmla="*/ 489 h 1258"/>
                <a:gd name="T72" fmla="*/ 730 w 831"/>
                <a:gd name="T73" fmla="*/ 487 h 1258"/>
                <a:gd name="T74" fmla="*/ 790 w 831"/>
                <a:gd name="T75" fmla="*/ 481 h 1258"/>
                <a:gd name="T76" fmla="*/ 831 w 831"/>
                <a:gd name="T77" fmla="*/ 447 h 1258"/>
                <a:gd name="T78" fmla="*/ 798 w 831"/>
                <a:gd name="T79" fmla="*/ 390 h 1258"/>
                <a:gd name="T80" fmla="*/ 796 w 831"/>
                <a:gd name="T81" fmla="*/ 302 h 1258"/>
                <a:gd name="T82" fmla="*/ 764 w 831"/>
                <a:gd name="T83" fmla="*/ 237 h 1258"/>
                <a:gd name="T84" fmla="*/ 730 w 831"/>
                <a:gd name="T85" fmla="*/ 163 h 1258"/>
                <a:gd name="T86" fmla="*/ 670 w 831"/>
                <a:gd name="T87" fmla="*/ 139 h 1258"/>
                <a:gd name="T88" fmla="*/ 642 w 831"/>
                <a:gd name="T89" fmla="*/ 109 h 1258"/>
                <a:gd name="T90" fmla="*/ 595 w 831"/>
                <a:gd name="T91" fmla="*/ 60 h 1258"/>
                <a:gd name="T92" fmla="*/ 517 w 831"/>
                <a:gd name="T93" fmla="*/ 50 h 1258"/>
                <a:gd name="T94" fmla="*/ 422 w 831"/>
                <a:gd name="T95" fmla="*/ 16 h 1258"/>
                <a:gd name="T96" fmla="*/ 360 w 831"/>
                <a:gd name="T97" fmla="*/ 0 h 1258"/>
                <a:gd name="T98" fmla="*/ 304 w 831"/>
                <a:gd name="T99" fmla="*/ 10 h 1258"/>
                <a:gd name="T100" fmla="*/ 289 w 831"/>
                <a:gd name="T101" fmla="*/ 10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1" h="1258">
                  <a:moveTo>
                    <a:pt x="275" y="143"/>
                  </a:moveTo>
                  <a:lnTo>
                    <a:pt x="275" y="143"/>
                  </a:lnTo>
                  <a:lnTo>
                    <a:pt x="257" y="179"/>
                  </a:lnTo>
                  <a:lnTo>
                    <a:pt x="241" y="215"/>
                  </a:lnTo>
                  <a:lnTo>
                    <a:pt x="211" y="288"/>
                  </a:lnTo>
                  <a:lnTo>
                    <a:pt x="211" y="288"/>
                  </a:lnTo>
                  <a:lnTo>
                    <a:pt x="219" y="302"/>
                  </a:lnTo>
                  <a:lnTo>
                    <a:pt x="219" y="302"/>
                  </a:lnTo>
                  <a:lnTo>
                    <a:pt x="229" y="318"/>
                  </a:lnTo>
                  <a:lnTo>
                    <a:pt x="243" y="336"/>
                  </a:lnTo>
                  <a:lnTo>
                    <a:pt x="243" y="336"/>
                  </a:lnTo>
                  <a:lnTo>
                    <a:pt x="257" y="354"/>
                  </a:lnTo>
                  <a:lnTo>
                    <a:pt x="257" y="354"/>
                  </a:lnTo>
                  <a:lnTo>
                    <a:pt x="261" y="360"/>
                  </a:lnTo>
                  <a:lnTo>
                    <a:pt x="263" y="368"/>
                  </a:lnTo>
                  <a:lnTo>
                    <a:pt x="265" y="376"/>
                  </a:lnTo>
                  <a:lnTo>
                    <a:pt x="265" y="384"/>
                  </a:lnTo>
                  <a:lnTo>
                    <a:pt x="265" y="384"/>
                  </a:lnTo>
                  <a:lnTo>
                    <a:pt x="265" y="386"/>
                  </a:lnTo>
                  <a:lnTo>
                    <a:pt x="265" y="386"/>
                  </a:lnTo>
                  <a:lnTo>
                    <a:pt x="269" y="394"/>
                  </a:lnTo>
                  <a:lnTo>
                    <a:pt x="269" y="394"/>
                  </a:lnTo>
                  <a:lnTo>
                    <a:pt x="259" y="398"/>
                  </a:lnTo>
                  <a:lnTo>
                    <a:pt x="259" y="398"/>
                  </a:lnTo>
                  <a:lnTo>
                    <a:pt x="255" y="406"/>
                  </a:lnTo>
                  <a:lnTo>
                    <a:pt x="247" y="412"/>
                  </a:lnTo>
                  <a:lnTo>
                    <a:pt x="247" y="412"/>
                  </a:lnTo>
                  <a:lnTo>
                    <a:pt x="225" y="429"/>
                  </a:lnTo>
                  <a:lnTo>
                    <a:pt x="207" y="445"/>
                  </a:lnTo>
                  <a:lnTo>
                    <a:pt x="193" y="461"/>
                  </a:lnTo>
                  <a:lnTo>
                    <a:pt x="183" y="479"/>
                  </a:lnTo>
                  <a:lnTo>
                    <a:pt x="175" y="497"/>
                  </a:lnTo>
                  <a:lnTo>
                    <a:pt x="173" y="515"/>
                  </a:lnTo>
                  <a:lnTo>
                    <a:pt x="173" y="535"/>
                  </a:lnTo>
                  <a:lnTo>
                    <a:pt x="177" y="555"/>
                  </a:lnTo>
                  <a:lnTo>
                    <a:pt x="177" y="555"/>
                  </a:lnTo>
                  <a:lnTo>
                    <a:pt x="181" y="588"/>
                  </a:lnTo>
                  <a:lnTo>
                    <a:pt x="181" y="602"/>
                  </a:lnTo>
                  <a:lnTo>
                    <a:pt x="181" y="616"/>
                  </a:lnTo>
                  <a:lnTo>
                    <a:pt x="179" y="626"/>
                  </a:lnTo>
                  <a:lnTo>
                    <a:pt x="175" y="638"/>
                  </a:lnTo>
                  <a:lnTo>
                    <a:pt x="171" y="648"/>
                  </a:lnTo>
                  <a:lnTo>
                    <a:pt x="165" y="656"/>
                  </a:lnTo>
                  <a:lnTo>
                    <a:pt x="157" y="664"/>
                  </a:lnTo>
                  <a:lnTo>
                    <a:pt x="149" y="670"/>
                  </a:lnTo>
                  <a:lnTo>
                    <a:pt x="130" y="682"/>
                  </a:lnTo>
                  <a:lnTo>
                    <a:pt x="108" y="692"/>
                  </a:lnTo>
                  <a:lnTo>
                    <a:pt x="80" y="698"/>
                  </a:lnTo>
                  <a:lnTo>
                    <a:pt x="80" y="698"/>
                  </a:lnTo>
                  <a:lnTo>
                    <a:pt x="52" y="706"/>
                  </a:lnTo>
                  <a:lnTo>
                    <a:pt x="52" y="706"/>
                  </a:lnTo>
                  <a:lnTo>
                    <a:pt x="20" y="714"/>
                  </a:lnTo>
                  <a:lnTo>
                    <a:pt x="20" y="714"/>
                  </a:lnTo>
                  <a:lnTo>
                    <a:pt x="10" y="718"/>
                  </a:lnTo>
                  <a:lnTo>
                    <a:pt x="2" y="722"/>
                  </a:lnTo>
                  <a:lnTo>
                    <a:pt x="0" y="728"/>
                  </a:lnTo>
                  <a:lnTo>
                    <a:pt x="0" y="738"/>
                  </a:lnTo>
                  <a:lnTo>
                    <a:pt x="0" y="738"/>
                  </a:lnTo>
                  <a:lnTo>
                    <a:pt x="8" y="751"/>
                  </a:lnTo>
                  <a:lnTo>
                    <a:pt x="18" y="765"/>
                  </a:lnTo>
                  <a:lnTo>
                    <a:pt x="18" y="765"/>
                  </a:lnTo>
                  <a:lnTo>
                    <a:pt x="34" y="787"/>
                  </a:lnTo>
                  <a:lnTo>
                    <a:pt x="54" y="803"/>
                  </a:lnTo>
                  <a:lnTo>
                    <a:pt x="74" y="819"/>
                  </a:lnTo>
                  <a:lnTo>
                    <a:pt x="98" y="831"/>
                  </a:lnTo>
                  <a:lnTo>
                    <a:pt x="120" y="841"/>
                  </a:lnTo>
                  <a:lnTo>
                    <a:pt x="143" y="849"/>
                  </a:lnTo>
                  <a:lnTo>
                    <a:pt x="169" y="857"/>
                  </a:lnTo>
                  <a:lnTo>
                    <a:pt x="193" y="861"/>
                  </a:lnTo>
                  <a:lnTo>
                    <a:pt x="193" y="861"/>
                  </a:lnTo>
                  <a:lnTo>
                    <a:pt x="209" y="865"/>
                  </a:lnTo>
                  <a:lnTo>
                    <a:pt x="221" y="871"/>
                  </a:lnTo>
                  <a:lnTo>
                    <a:pt x="231" y="877"/>
                  </a:lnTo>
                  <a:lnTo>
                    <a:pt x="239" y="883"/>
                  </a:lnTo>
                  <a:lnTo>
                    <a:pt x="243" y="893"/>
                  </a:lnTo>
                  <a:lnTo>
                    <a:pt x="247" y="903"/>
                  </a:lnTo>
                  <a:lnTo>
                    <a:pt x="247" y="915"/>
                  </a:lnTo>
                  <a:lnTo>
                    <a:pt x="247" y="928"/>
                  </a:lnTo>
                  <a:lnTo>
                    <a:pt x="247" y="928"/>
                  </a:lnTo>
                  <a:lnTo>
                    <a:pt x="245" y="946"/>
                  </a:lnTo>
                  <a:lnTo>
                    <a:pt x="247" y="964"/>
                  </a:lnTo>
                  <a:lnTo>
                    <a:pt x="251" y="978"/>
                  </a:lnTo>
                  <a:lnTo>
                    <a:pt x="257" y="990"/>
                  </a:lnTo>
                  <a:lnTo>
                    <a:pt x="267" y="1002"/>
                  </a:lnTo>
                  <a:lnTo>
                    <a:pt x="279" y="1012"/>
                  </a:lnTo>
                  <a:lnTo>
                    <a:pt x="293" y="1020"/>
                  </a:lnTo>
                  <a:lnTo>
                    <a:pt x="310" y="1028"/>
                  </a:lnTo>
                  <a:lnTo>
                    <a:pt x="310" y="1028"/>
                  </a:lnTo>
                  <a:lnTo>
                    <a:pt x="324" y="1036"/>
                  </a:lnTo>
                  <a:lnTo>
                    <a:pt x="338" y="1046"/>
                  </a:lnTo>
                  <a:lnTo>
                    <a:pt x="350" y="1058"/>
                  </a:lnTo>
                  <a:lnTo>
                    <a:pt x="352" y="1064"/>
                  </a:lnTo>
                  <a:lnTo>
                    <a:pt x="354" y="1070"/>
                  </a:lnTo>
                  <a:lnTo>
                    <a:pt x="354" y="1070"/>
                  </a:lnTo>
                  <a:lnTo>
                    <a:pt x="354" y="1084"/>
                  </a:lnTo>
                  <a:lnTo>
                    <a:pt x="356" y="1097"/>
                  </a:lnTo>
                  <a:lnTo>
                    <a:pt x="364" y="1121"/>
                  </a:lnTo>
                  <a:lnTo>
                    <a:pt x="374" y="1143"/>
                  </a:lnTo>
                  <a:lnTo>
                    <a:pt x="388" y="1165"/>
                  </a:lnTo>
                  <a:lnTo>
                    <a:pt x="402" y="1183"/>
                  </a:lnTo>
                  <a:lnTo>
                    <a:pt x="420" y="1203"/>
                  </a:lnTo>
                  <a:lnTo>
                    <a:pt x="454" y="1237"/>
                  </a:lnTo>
                  <a:lnTo>
                    <a:pt x="454" y="1237"/>
                  </a:lnTo>
                  <a:lnTo>
                    <a:pt x="464" y="1247"/>
                  </a:lnTo>
                  <a:lnTo>
                    <a:pt x="473" y="1252"/>
                  </a:lnTo>
                  <a:lnTo>
                    <a:pt x="483" y="1256"/>
                  </a:lnTo>
                  <a:lnTo>
                    <a:pt x="491" y="1258"/>
                  </a:lnTo>
                  <a:lnTo>
                    <a:pt x="491" y="1258"/>
                  </a:lnTo>
                  <a:lnTo>
                    <a:pt x="501" y="1256"/>
                  </a:lnTo>
                  <a:lnTo>
                    <a:pt x="511" y="1252"/>
                  </a:lnTo>
                  <a:lnTo>
                    <a:pt x="521" y="1243"/>
                  </a:lnTo>
                  <a:lnTo>
                    <a:pt x="531" y="1233"/>
                  </a:lnTo>
                  <a:lnTo>
                    <a:pt x="531" y="1233"/>
                  </a:lnTo>
                  <a:lnTo>
                    <a:pt x="553" y="1209"/>
                  </a:lnTo>
                  <a:lnTo>
                    <a:pt x="575" y="1185"/>
                  </a:lnTo>
                  <a:lnTo>
                    <a:pt x="597" y="1163"/>
                  </a:lnTo>
                  <a:lnTo>
                    <a:pt x="623" y="1143"/>
                  </a:lnTo>
                  <a:lnTo>
                    <a:pt x="623" y="1143"/>
                  </a:lnTo>
                  <a:lnTo>
                    <a:pt x="640" y="1127"/>
                  </a:lnTo>
                  <a:lnTo>
                    <a:pt x="648" y="1117"/>
                  </a:lnTo>
                  <a:lnTo>
                    <a:pt x="652" y="1109"/>
                  </a:lnTo>
                  <a:lnTo>
                    <a:pt x="656" y="1099"/>
                  </a:lnTo>
                  <a:lnTo>
                    <a:pt x="656" y="1089"/>
                  </a:lnTo>
                  <a:lnTo>
                    <a:pt x="654" y="1080"/>
                  </a:lnTo>
                  <a:lnTo>
                    <a:pt x="648" y="1068"/>
                  </a:lnTo>
                  <a:lnTo>
                    <a:pt x="648" y="1068"/>
                  </a:lnTo>
                  <a:lnTo>
                    <a:pt x="635" y="1048"/>
                  </a:lnTo>
                  <a:lnTo>
                    <a:pt x="619" y="1030"/>
                  </a:lnTo>
                  <a:lnTo>
                    <a:pt x="601" y="1012"/>
                  </a:lnTo>
                  <a:lnTo>
                    <a:pt x="583" y="1000"/>
                  </a:lnTo>
                  <a:lnTo>
                    <a:pt x="583" y="1000"/>
                  </a:lnTo>
                  <a:lnTo>
                    <a:pt x="565" y="988"/>
                  </a:lnTo>
                  <a:lnTo>
                    <a:pt x="553" y="976"/>
                  </a:lnTo>
                  <a:lnTo>
                    <a:pt x="547" y="970"/>
                  </a:lnTo>
                  <a:lnTo>
                    <a:pt x="543" y="962"/>
                  </a:lnTo>
                  <a:lnTo>
                    <a:pt x="541" y="952"/>
                  </a:lnTo>
                  <a:lnTo>
                    <a:pt x="539" y="942"/>
                  </a:lnTo>
                  <a:lnTo>
                    <a:pt x="539" y="942"/>
                  </a:lnTo>
                  <a:lnTo>
                    <a:pt x="537" y="917"/>
                  </a:lnTo>
                  <a:lnTo>
                    <a:pt x="535" y="905"/>
                  </a:lnTo>
                  <a:lnTo>
                    <a:pt x="529" y="893"/>
                  </a:lnTo>
                  <a:lnTo>
                    <a:pt x="525" y="881"/>
                  </a:lnTo>
                  <a:lnTo>
                    <a:pt x="517" y="871"/>
                  </a:lnTo>
                  <a:lnTo>
                    <a:pt x="507" y="861"/>
                  </a:lnTo>
                  <a:lnTo>
                    <a:pt x="495" y="851"/>
                  </a:lnTo>
                  <a:lnTo>
                    <a:pt x="495" y="851"/>
                  </a:lnTo>
                  <a:lnTo>
                    <a:pt x="487" y="845"/>
                  </a:lnTo>
                  <a:lnTo>
                    <a:pt x="481" y="837"/>
                  </a:lnTo>
                  <a:lnTo>
                    <a:pt x="477" y="829"/>
                  </a:lnTo>
                  <a:lnTo>
                    <a:pt x="475" y="819"/>
                  </a:lnTo>
                  <a:lnTo>
                    <a:pt x="475" y="811"/>
                  </a:lnTo>
                  <a:lnTo>
                    <a:pt x="477" y="801"/>
                  </a:lnTo>
                  <a:lnTo>
                    <a:pt x="481" y="793"/>
                  </a:lnTo>
                  <a:lnTo>
                    <a:pt x="487" y="785"/>
                  </a:lnTo>
                  <a:lnTo>
                    <a:pt x="487" y="785"/>
                  </a:lnTo>
                  <a:lnTo>
                    <a:pt x="511" y="757"/>
                  </a:lnTo>
                  <a:lnTo>
                    <a:pt x="535" y="732"/>
                  </a:lnTo>
                  <a:lnTo>
                    <a:pt x="559" y="704"/>
                  </a:lnTo>
                  <a:lnTo>
                    <a:pt x="583" y="678"/>
                  </a:lnTo>
                  <a:lnTo>
                    <a:pt x="583" y="678"/>
                  </a:lnTo>
                  <a:lnTo>
                    <a:pt x="591" y="666"/>
                  </a:lnTo>
                  <a:lnTo>
                    <a:pt x="599" y="652"/>
                  </a:lnTo>
                  <a:lnTo>
                    <a:pt x="605" y="640"/>
                  </a:lnTo>
                  <a:lnTo>
                    <a:pt x="607" y="634"/>
                  </a:lnTo>
                  <a:lnTo>
                    <a:pt x="607" y="626"/>
                  </a:lnTo>
                  <a:lnTo>
                    <a:pt x="607" y="626"/>
                  </a:lnTo>
                  <a:lnTo>
                    <a:pt x="605" y="612"/>
                  </a:lnTo>
                  <a:lnTo>
                    <a:pt x="607" y="598"/>
                  </a:lnTo>
                  <a:lnTo>
                    <a:pt x="609" y="586"/>
                  </a:lnTo>
                  <a:lnTo>
                    <a:pt x="611" y="573"/>
                  </a:lnTo>
                  <a:lnTo>
                    <a:pt x="615" y="561"/>
                  </a:lnTo>
                  <a:lnTo>
                    <a:pt x="621" y="549"/>
                  </a:lnTo>
                  <a:lnTo>
                    <a:pt x="629" y="539"/>
                  </a:lnTo>
                  <a:lnTo>
                    <a:pt x="635" y="529"/>
                  </a:lnTo>
                  <a:lnTo>
                    <a:pt x="644" y="519"/>
                  </a:lnTo>
                  <a:lnTo>
                    <a:pt x="654" y="511"/>
                  </a:lnTo>
                  <a:lnTo>
                    <a:pt x="664" y="505"/>
                  </a:lnTo>
                  <a:lnTo>
                    <a:pt x="676" y="499"/>
                  </a:lnTo>
                  <a:lnTo>
                    <a:pt x="688" y="493"/>
                  </a:lnTo>
                  <a:lnTo>
                    <a:pt x="700" y="489"/>
                  </a:lnTo>
                  <a:lnTo>
                    <a:pt x="714" y="487"/>
                  </a:lnTo>
                  <a:lnTo>
                    <a:pt x="728" y="487"/>
                  </a:lnTo>
                  <a:lnTo>
                    <a:pt x="728" y="487"/>
                  </a:lnTo>
                  <a:lnTo>
                    <a:pt x="730" y="487"/>
                  </a:lnTo>
                  <a:lnTo>
                    <a:pt x="730" y="487"/>
                  </a:lnTo>
                  <a:lnTo>
                    <a:pt x="740" y="487"/>
                  </a:lnTo>
                  <a:lnTo>
                    <a:pt x="740" y="487"/>
                  </a:lnTo>
                  <a:lnTo>
                    <a:pt x="766" y="485"/>
                  </a:lnTo>
                  <a:lnTo>
                    <a:pt x="778" y="483"/>
                  </a:lnTo>
                  <a:lnTo>
                    <a:pt x="790" y="481"/>
                  </a:lnTo>
                  <a:lnTo>
                    <a:pt x="801" y="475"/>
                  </a:lnTo>
                  <a:lnTo>
                    <a:pt x="811" y="469"/>
                  </a:lnTo>
                  <a:lnTo>
                    <a:pt x="821" y="459"/>
                  </a:lnTo>
                  <a:lnTo>
                    <a:pt x="831" y="447"/>
                  </a:lnTo>
                  <a:lnTo>
                    <a:pt x="831" y="447"/>
                  </a:lnTo>
                  <a:lnTo>
                    <a:pt x="815" y="431"/>
                  </a:lnTo>
                  <a:lnTo>
                    <a:pt x="805" y="419"/>
                  </a:lnTo>
                  <a:lnTo>
                    <a:pt x="798" y="408"/>
                  </a:lnTo>
                  <a:lnTo>
                    <a:pt x="796" y="398"/>
                  </a:lnTo>
                  <a:lnTo>
                    <a:pt x="798" y="390"/>
                  </a:lnTo>
                  <a:lnTo>
                    <a:pt x="803" y="380"/>
                  </a:lnTo>
                  <a:lnTo>
                    <a:pt x="815" y="372"/>
                  </a:lnTo>
                  <a:lnTo>
                    <a:pt x="829" y="364"/>
                  </a:lnTo>
                  <a:lnTo>
                    <a:pt x="829" y="364"/>
                  </a:lnTo>
                  <a:lnTo>
                    <a:pt x="796" y="302"/>
                  </a:lnTo>
                  <a:lnTo>
                    <a:pt x="796" y="302"/>
                  </a:lnTo>
                  <a:lnTo>
                    <a:pt x="776" y="268"/>
                  </a:lnTo>
                  <a:lnTo>
                    <a:pt x="768" y="253"/>
                  </a:lnTo>
                  <a:lnTo>
                    <a:pt x="764" y="237"/>
                  </a:lnTo>
                  <a:lnTo>
                    <a:pt x="764" y="237"/>
                  </a:lnTo>
                  <a:lnTo>
                    <a:pt x="760" y="217"/>
                  </a:lnTo>
                  <a:lnTo>
                    <a:pt x="756" y="201"/>
                  </a:lnTo>
                  <a:lnTo>
                    <a:pt x="750" y="187"/>
                  </a:lnTo>
                  <a:lnTo>
                    <a:pt x="742" y="173"/>
                  </a:lnTo>
                  <a:lnTo>
                    <a:pt x="730" y="163"/>
                  </a:lnTo>
                  <a:lnTo>
                    <a:pt x="716" y="155"/>
                  </a:lnTo>
                  <a:lnTo>
                    <a:pt x="700" y="147"/>
                  </a:lnTo>
                  <a:lnTo>
                    <a:pt x="680" y="143"/>
                  </a:lnTo>
                  <a:lnTo>
                    <a:pt x="680" y="143"/>
                  </a:lnTo>
                  <a:lnTo>
                    <a:pt x="670" y="139"/>
                  </a:lnTo>
                  <a:lnTo>
                    <a:pt x="660" y="135"/>
                  </a:lnTo>
                  <a:lnTo>
                    <a:pt x="652" y="129"/>
                  </a:lnTo>
                  <a:lnTo>
                    <a:pt x="646" y="121"/>
                  </a:lnTo>
                  <a:lnTo>
                    <a:pt x="646" y="121"/>
                  </a:lnTo>
                  <a:lnTo>
                    <a:pt x="642" y="109"/>
                  </a:lnTo>
                  <a:lnTo>
                    <a:pt x="638" y="99"/>
                  </a:lnTo>
                  <a:lnTo>
                    <a:pt x="633" y="89"/>
                  </a:lnTo>
                  <a:lnTo>
                    <a:pt x="627" y="82"/>
                  </a:lnTo>
                  <a:lnTo>
                    <a:pt x="611" y="70"/>
                  </a:lnTo>
                  <a:lnTo>
                    <a:pt x="595" y="60"/>
                  </a:lnTo>
                  <a:lnTo>
                    <a:pt x="577" y="54"/>
                  </a:lnTo>
                  <a:lnTo>
                    <a:pt x="557" y="52"/>
                  </a:lnTo>
                  <a:lnTo>
                    <a:pt x="537" y="50"/>
                  </a:lnTo>
                  <a:lnTo>
                    <a:pt x="517" y="50"/>
                  </a:lnTo>
                  <a:lnTo>
                    <a:pt x="517" y="50"/>
                  </a:lnTo>
                  <a:lnTo>
                    <a:pt x="491" y="48"/>
                  </a:lnTo>
                  <a:lnTo>
                    <a:pt x="468" y="42"/>
                  </a:lnTo>
                  <a:lnTo>
                    <a:pt x="446" y="30"/>
                  </a:lnTo>
                  <a:lnTo>
                    <a:pt x="422" y="16"/>
                  </a:lnTo>
                  <a:lnTo>
                    <a:pt x="422" y="16"/>
                  </a:lnTo>
                  <a:lnTo>
                    <a:pt x="410" y="8"/>
                  </a:lnTo>
                  <a:lnTo>
                    <a:pt x="394" y="4"/>
                  </a:lnTo>
                  <a:lnTo>
                    <a:pt x="378" y="2"/>
                  </a:lnTo>
                  <a:lnTo>
                    <a:pt x="360" y="0"/>
                  </a:lnTo>
                  <a:lnTo>
                    <a:pt x="360" y="0"/>
                  </a:lnTo>
                  <a:lnTo>
                    <a:pt x="334" y="2"/>
                  </a:lnTo>
                  <a:lnTo>
                    <a:pt x="310" y="4"/>
                  </a:lnTo>
                  <a:lnTo>
                    <a:pt x="310" y="4"/>
                  </a:lnTo>
                  <a:lnTo>
                    <a:pt x="306" y="6"/>
                  </a:lnTo>
                  <a:lnTo>
                    <a:pt x="304" y="10"/>
                  </a:lnTo>
                  <a:lnTo>
                    <a:pt x="301" y="20"/>
                  </a:lnTo>
                  <a:lnTo>
                    <a:pt x="291" y="54"/>
                  </a:lnTo>
                  <a:lnTo>
                    <a:pt x="291" y="54"/>
                  </a:lnTo>
                  <a:lnTo>
                    <a:pt x="291" y="78"/>
                  </a:lnTo>
                  <a:lnTo>
                    <a:pt x="289" y="101"/>
                  </a:lnTo>
                  <a:lnTo>
                    <a:pt x="283" y="125"/>
                  </a:lnTo>
                  <a:lnTo>
                    <a:pt x="275" y="143"/>
                  </a:lnTo>
                  <a:lnTo>
                    <a:pt x="275"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32" name="Owal 131">
              <a:extLst>
                <a:ext uri="{FF2B5EF4-FFF2-40B4-BE49-F238E27FC236}">
                  <a16:creationId xmlns:a16="http://schemas.microsoft.com/office/drawing/2014/main" id="{47A5371C-721B-4841-B76E-C2AD6DB69C31}"/>
                </a:ext>
              </a:extLst>
            </p:cNvPr>
            <p:cNvSpPr/>
            <p:nvPr/>
          </p:nvSpPr>
          <p:spPr>
            <a:xfrm>
              <a:off x="2801986" y="4560004"/>
              <a:ext cx="468102"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4" name="Owal 133">
              <a:extLst>
                <a:ext uri="{FF2B5EF4-FFF2-40B4-BE49-F238E27FC236}">
                  <a16:creationId xmlns:a16="http://schemas.microsoft.com/office/drawing/2014/main" id="{0AD17B23-F430-439D-9B8A-6189EB8689BB}"/>
                </a:ext>
              </a:extLst>
            </p:cNvPr>
            <p:cNvSpPr/>
            <p:nvPr/>
          </p:nvSpPr>
          <p:spPr>
            <a:xfrm>
              <a:off x="2754414" y="4771542"/>
              <a:ext cx="320360" cy="41175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pSp>
        <p:nvGrpSpPr>
          <p:cNvPr id="106" name="Grupa 105">
            <a:extLst>
              <a:ext uri="{FF2B5EF4-FFF2-40B4-BE49-F238E27FC236}">
                <a16:creationId xmlns:a16="http://schemas.microsoft.com/office/drawing/2014/main" id="{354A9705-0A88-49E0-9170-B1465A45C6E4}"/>
              </a:ext>
            </a:extLst>
          </p:cNvPr>
          <p:cNvGrpSpPr/>
          <p:nvPr/>
        </p:nvGrpSpPr>
        <p:grpSpPr>
          <a:xfrm>
            <a:off x="6164294" y="3025153"/>
            <a:ext cx="1921210" cy="2240948"/>
            <a:chOff x="3078194" y="3309587"/>
            <a:chExt cx="1921210" cy="2240948"/>
          </a:xfrm>
          <a:solidFill>
            <a:srgbClr val="90DCCF"/>
          </a:solidFill>
        </p:grpSpPr>
        <p:sp>
          <p:nvSpPr>
            <p:cNvPr id="115" name="Freeform 7">
              <a:extLst>
                <a:ext uri="{FF2B5EF4-FFF2-40B4-BE49-F238E27FC236}">
                  <a16:creationId xmlns:a16="http://schemas.microsoft.com/office/drawing/2014/main" id="{FEB15342-A977-48E8-89C5-A0511D848E3F}"/>
                </a:ext>
              </a:extLst>
            </p:cNvPr>
            <p:cNvSpPr>
              <a:spLocks/>
            </p:cNvSpPr>
            <p:nvPr/>
          </p:nvSpPr>
          <p:spPr bwMode="auto">
            <a:xfrm>
              <a:off x="3924672" y="3309587"/>
              <a:ext cx="1074732" cy="1355658"/>
            </a:xfrm>
            <a:custGeom>
              <a:avLst/>
              <a:gdLst>
                <a:gd name="T0" fmla="*/ 117 w 1163"/>
                <a:gd name="T1" fmla="*/ 1063 h 1467"/>
                <a:gd name="T2" fmla="*/ 169 w 1163"/>
                <a:gd name="T3" fmla="*/ 1091 h 1467"/>
                <a:gd name="T4" fmla="*/ 213 w 1163"/>
                <a:gd name="T5" fmla="*/ 1077 h 1467"/>
                <a:gd name="T6" fmla="*/ 231 w 1163"/>
                <a:gd name="T7" fmla="*/ 1077 h 1467"/>
                <a:gd name="T8" fmla="*/ 268 w 1163"/>
                <a:gd name="T9" fmla="*/ 1093 h 1467"/>
                <a:gd name="T10" fmla="*/ 284 w 1163"/>
                <a:gd name="T11" fmla="*/ 1121 h 1467"/>
                <a:gd name="T12" fmla="*/ 296 w 1163"/>
                <a:gd name="T13" fmla="*/ 1177 h 1467"/>
                <a:gd name="T14" fmla="*/ 320 w 1163"/>
                <a:gd name="T15" fmla="*/ 1204 h 1467"/>
                <a:gd name="T16" fmla="*/ 386 w 1163"/>
                <a:gd name="T17" fmla="*/ 1226 h 1467"/>
                <a:gd name="T18" fmla="*/ 445 w 1163"/>
                <a:gd name="T19" fmla="*/ 1262 h 1467"/>
                <a:gd name="T20" fmla="*/ 457 w 1163"/>
                <a:gd name="T21" fmla="*/ 1310 h 1467"/>
                <a:gd name="T22" fmla="*/ 437 w 1163"/>
                <a:gd name="T23" fmla="*/ 1342 h 1467"/>
                <a:gd name="T24" fmla="*/ 386 w 1163"/>
                <a:gd name="T25" fmla="*/ 1373 h 1467"/>
                <a:gd name="T26" fmla="*/ 372 w 1163"/>
                <a:gd name="T27" fmla="*/ 1411 h 1467"/>
                <a:gd name="T28" fmla="*/ 461 w 1163"/>
                <a:gd name="T29" fmla="*/ 1433 h 1467"/>
                <a:gd name="T30" fmla="*/ 612 w 1163"/>
                <a:gd name="T31" fmla="*/ 1455 h 1467"/>
                <a:gd name="T32" fmla="*/ 670 w 1163"/>
                <a:gd name="T33" fmla="*/ 1443 h 1467"/>
                <a:gd name="T34" fmla="*/ 710 w 1163"/>
                <a:gd name="T35" fmla="*/ 1407 h 1467"/>
                <a:gd name="T36" fmla="*/ 791 w 1163"/>
                <a:gd name="T37" fmla="*/ 1399 h 1467"/>
                <a:gd name="T38" fmla="*/ 869 w 1163"/>
                <a:gd name="T39" fmla="*/ 1433 h 1467"/>
                <a:gd name="T40" fmla="*/ 911 w 1163"/>
                <a:gd name="T41" fmla="*/ 1467 h 1467"/>
                <a:gd name="T42" fmla="*/ 944 w 1163"/>
                <a:gd name="T43" fmla="*/ 1441 h 1467"/>
                <a:gd name="T44" fmla="*/ 1074 w 1163"/>
                <a:gd name="T45" fmla="*/ 1338 h 1467"/>
                <a:gd name="T46" fmla="*/ 1129 w 1163"/>
                <a:gd name="T47" fmla="*/ 1296 h 1467"/>
                <a:gd name="T48" fmla="*/ 1161 w 1163"/>
                <a:gd name="T49" fmla="*/ 1222 h 1467"/>
                <a:gd name="T50" fmla="*/ 1129 w 1163"/>
                <a:gd name="T51" fmla="*/ 1113 h 1467"/>
                <a:gd name="T52" fmla="*/ 1105 w 1163"/>
                <a:gd name="T53" fmla="*/ 1065 h 1467"/>
                <a:gd name="T54" fmla="*/ 1127 w 1163"/>
                <a:gd name="T55" fmla="*/ 1027 h 1467"/>
                <a:gd name="T56" fmla="*/ 1129 w 1163"/>
                <a:gd name="T57" fmla="*/ 988 h 1467"/>
                <a:gd name="T58" fmla="*/ 1068 w 1163"/>
                <a:gd name="T59" fmla="*/ 898 h 1467"/>
                <a:gd name="T60" fmla="*/ 934 w 1163"/>
                <a:gd name="T61" fmla="*/ 681 h 1467"/>
                <a:gd name="T62" fmla="*/ 918 w 1163"/>
                <a:gd name="T63" fmla="*/ 606 h 1467"/>
                <a:gd name="T64" fmla="*/ 895 w 1163"/>
                <a:gd name="T65" fmla="*/ 513 h 1467"/>
                <a:gd name="T66" fmla="*/ 863 w 1163"/>
                <a:gd name="T67" fmla="*/ 483 h 1467"/>
                <a:gd name="T68" fmla="*/ 869 w 1163"/>
                <a:gd name="T69" fmla="*/ 389 h 1467"/>
                <a:gd name="T70" fmla="*/ 887 w 1163"/>
                <a:gd name="T71" fmla="*/ 292 h 1467"/>
                <a:gd name="T72" fmla="*/ 879 w 1163"/>
                <a:gd name="T73" fmla="*/ 155 h 1467"/>
                <a:gd name="T74" fmla="*/ 861 w 1163"/>
                <a:gd name="T75" fmla="*/ 85 h 1467"/>
                <a:gd name="T76" fmla="*/ 789 w 1163"/>
                <a:gd name="T77" fmla="*/ 47 h 1467"/>
                <a:gd name="T78" fmla="*/ 680 w 1163"/>
                <a:gd name="T79" fmla="*/ 2 h 1467"/>
                <a:gd name="T80" fmla="*/ 636 w 1163"/>
                <a:gd name="T81" fmla="*/ 10 h 1467"/>
                <a:gd name="T82" fmla="*/ 588 w 1163"/>
                <a:gd name="T83" fmla="*/ 69 h 1467"/>
                <a:gd name="T84" fmla="*/ 533 w 1163"/>
                <a:gd name="T85" fmla="*/ 129 h 1467"/>
                <a:gd name="T86" fmla="*/ 485 w 1163"/>
                <a:gd name="T87" fmla="*/ 129 h 1467"/>
                <a:gd name="T88" fmla="*/ 435 w 1163"/>
                <a:gd name="T89" fmla="*/ 117 h 1467"/>
                <a:gd name="T90" fmla="*/ 410 w 1163"/>
                <a:gd name="T91" fmla="*/ 155 h 1467"/>
                <a:gd name="T92" fmla="*/ 266 w 1163"/>
                <a:gd name="T93" fmla="*/ 182 h 1467"/>
                <a:gd name="T94" fmla="*/ 107 w 1163"/>
                <a:gd name="T95" fmla="*/ 322 h 1467"/>
                <a:gd name="T96" fmla="*/ 99 w 1163"/>
                <a:gd name="T97" fmla="*/ 359 h 1467"/>
                <a:gd name="T98" fmla="*/ 80 w 1163"/>
                <a:gd name="T99" fmla="*/ 457 h 1467"/>
                <a:gd name="T100" fmla="*/ 34 w 1163"/>
                <a:gd name="T101" fmla="*/ 489 h 1467"/>
                <a:gd name="T102" fmla="*/ 0 w 1163"/>
                <a:gd name="T103" fmla="*/ 509 h 1467"/>
                <a:gd name="T104" fmla="*/ 58 w 1163"/>
                <a:gd name="T105" fmla="*/ 578 h 1467"/>
                <a:gd name="T106" fmla="*/ 93 w 1163"/>
                <a:gd name="T107" fmla="*/ 721 h 1467"/>
                <a:gd name="T108" fmla="*/ 85 w 1163"/>
                <a:gd name="T109" fmla="*/ 785 h 1467"/>
                <a:gd name="T110" fmla="*/ 76 w 1163"/>
                <a:gd name="T111" fmla="*/ 938 h 1467"/>
                <a:gd name="T112" fmla="*/ 101 w 1163"/>
                <a:gd name="T113" fmla="*/ 1012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3" h="1467">
                  <a:moveTo>
                    <a:pt x="101" y="1012"/>
                  </a:moveTo>
                  <a:lnTo>
                    <a:pt x="101" y="1012"/>
                  </a:lnTo>
                  <a:lnTo>
                    <a:pt x="109" y="1037"/>
                  </a:lnTo>
                  <a:lnTo>
                    <a:pt x="117" y="1063"/>
                  </a:lnTo>
                  <a:lnTo>
                    <a:pt x="117" y="1063"/>
                  </a:lnTo>
                  <a:lnTo>
                    <a:pt x="123" y="1083"/>
                  </a:lnTo>
                  <a:lnTo>
                    <a:pt x="127" y="1103"/>
                  </a:lnTo>
                  <a:lnTo>
                    <a:pt x="127" y="1103"/>
                  </a:lnTo>
                  <a:lnTo>
                    <a:pt x="149" y="1097"/>
                  </a:lnTo>
                  <a:lnTo>
                    <a:pt x="169" y="1091"/>
                  </a:lnTo>
                  <a:lnTo>
                    <a:pt x="169" y="1091"/>
                  </a:lnTo>
                  <a:lnTo>
                    <a:pt x="189" y="1085"/>
                  </a:lnTo>
                  <a:lnTo>
                    <a:pt x="205" y="1079"/>
                  </a:lnTo>
                  <a:lnTo>
                    <a:pt x="205" y="1079"/>
                  </a:lnTo>
                  <a:lnTo>
                    <a:pt x="213" y="1077"/>
                  </a:lnTo>
                  <a:lnTo>
                    <a:pt x="221" y="1077"/>
                  </a:lnTo>
                  <a:lnTo>
                    <a:pt x="221" y="1077"/>
                  </a:lnTo>
                  <a:lnTo>
                    <a:pt x="221" y="1077"/>
                  </a:lnTo>
                  <a:lnTo>
                    <a:pt x="221" y="1077"/>
                  </a:lnTo>
                  <a:lnTo>
                    <a:pt x="231" y="1077"/>
                  </a:lnTo>
                  <a:lnTo>
                    <a:pt x="241" y="1081"/>
                  </a:lnTo>
                  <a:lnTo>
                    <a:pt x="252" y="1087"/>
                  </a:lnTo>
                  <a:lnTo>
                    <a:pt x="260" y="1093"/>
                  </a:lnTo>
                  <a:lnTo>
                    <a:pt x="260" y="1093"/>
                  </a:lnTo>
                  <a:lnTo>
                    <a:pt x="268" y="1093"/>
                  </a:lnTo>
                  <a:lnTo>
                    <a:pt x="268" y="1093"/>
                  </a:lnTo>
                  <a:lnTo>
                    <a:pt x="270" y="1101"/>
                  </a:lnTo>
                  <a:lnTo>
                    <a:pt x="270" y="1101"/>
                  </a:lnTo>
                  <a:lnTo>
                    <a:pt x="278" y="1111"/>
                  </a:lnTo>
                  <a:lnTo>
                    <a:pt x="284" y="1121"/>
                  </a:lnTo>
                  <a:lnTo>
                    <a:pt x="288" y="1131"/>
                  </a:lnTo>
                  <a:lnTo>
                    <a:pt x="290" y="1141"/>
                  </a:lnTo>
                  <a:lnTo>
                    <a:pt x="290" y="1141"/>
                  </a:lnTo>
                  <a:lnTo>
                    <a:pt x="290" y="1141"/>
                  </a:lnTo>
                  <a:lnTo>
                    <a:pt x="296" y="1177"/>
                  </a:lnTo>
                  <a:lnTo>
                    <a:pt x="298" y="1190"/>
                  </a:lnTo>
                  <a:lnTo>
                    <a:pt x="302" y="1198"/>
                  </a:lnTo>
                  <a:lnTo>
                    <a:pt x="302" y="1198"/>
                  </a:lnTo>
                  <a:lnTo>
                    <a:pt x="308" y="1200"/>
                  </a:lnTo>
                  <a:lnTo>
                    <a:pt x="320" y="1204"/>
                  </a:lnTo>
                  <a:lnTo>
                    <a:pt x="350" y="1212"/>
                  </a:lnTo>
                  <a:lnTo>
                    <a:pt x="354" y="1214"/>
                  </a:lnTo>
                  <a:lnTo>
                    <a:pt x="354" y="1214"/>
                  </a:lnTo>
                  <a:lnTo>
                    <a:pt x="370" y="1218"/>
                  </a:lnTo>
                  <a:lnTo>
                    <a:pt x="386" y="1226"/>
                  </a:lnTo>
                  <a:lnTo>
                    <a:pt x="416" y="1242"/>
                  </a:lnTo>
                  <a:lnTo>
                    <a:pt x="416" y="1242"/>
                  </a:lnTo>
                  <a:lnTo>
                    <a:pt x="435" y="1254"/>
                  </a:lnTo>
                  <a:lnTo>
                    <a:pt x="435" y="1254"/>
                  </a:lnTo>
                  <a:lnTo>
                    <a:pt x="445" y="1262"/>
                  </a:lnTo>
                  <a:lnTo>
                    <a:pt x="451" y="1270"/>
                  </a:lnTo>
                  <a:lnTo>
                    <a:pt x="457" y="1282"/>
                  </a:lnTo>
                  <a:lnTo>
                    <a:pt x="457" y="1294"/>
                  </a:lnTo>
                  <a:lnTo>
                    <a:pt x="457" y="1310"/>
                  </a:lnTo>
                  <a:lnTo>
                    <a:pt x="457" y="1310"/>
                  </a:lnTo>
                  <a:lnTo>
                    <a:pt x="455" y="1320"/>
                  </a:lnTo>
                  <a:lnTo>
                    <a:pt x="451" y="1328"/>
                  </a:lnTo>
                  <a:lnTo>
                    <a:pt x="445" y="1336"/>
                  </a:lnTo>
                  <a:lnTo>
                    <a:pt x="437" y="1342"/>
                  </a:lnTo>
                  <a:lnTo>
                    <a:pt x="437" y="1342"/>
                  </a:lnTo>
                  <a:lnTo>
                    <a:pt x="416" y="1355"/>
                  </a:lnTo>
                  <a:lnTo>
                    <a:pt x="416" y="1355"/>
                  </a:lnTo>
                  <a:lnTo>
                    <a:pt x="398" y="1365"/>
                  </a:lnTo>
                  <a:lnTo>
                    <a:pt x="392" y="1369"/>
                  </a:lnTo>
                  <a:lnTo>
                    <a:pt x="386" y="1373"/>
                  </a:lnTo>
                  <a:lnTo>
                    <a:pt x="386" y="1373"/>
                  </a:lnTo>
                  <a:lnTo>
                    <a:pt x="382" y="1383"/>
                  </a:lnTo>
                  <a:lnTo>
                    <a:pt x="376" y="1391"/>
                  </a:lnTo>
                  <a:lnTo>
                    <a:pt x="374" y="1401"/>
                  </a:lnTo>
                  <a:lnTo>
                    <a:pt x="372" y="1411"/>
                  </a:lnTo>
                  <a:lnTo>
                    <a:pt x="372" y="1411"/>
                  </a:lnTo>
                  <a:lnTo>
                    <a:pt x="380" y="1417"/>
                  </a:lnTo>
                  <a:lnTo>
                    <a:pt x="386" y="1419"/>
                  </a:lnTo>
                  <a:lnTo>
                    <a:pt x="386" y="1419"/>
                  </a:lnTo>
                  <a:lnTo>
                    <a:pt x="461" y="1433"/>
                  </a:lnTo>
                  <a:lnTo>
                    <a:pt x="535" y="1445"/>
                  </a:lnTo>
                  <a:lnTo>
                    <a:pt x="535" y="1445"/>
                  </a:lnTo>
                  <a:lnTo>
                    <a:pt x="596" y="1453"/>
                  </a:lnTo>
                  <a:lnTo>
                    <a:pt x="596" y="1453"/>
                  </a:lnTo>
                  <a:lnTo>
                    <a:pt x="612" y="1455"/>
                  </a:lnTo>
                  <a:lnTo>
                    <a:pt x="630" y="1457"/>
                  </a:lnTo>
                  <a:lnTo>
                    <a:pt x="630" y="1457"/>
                  </a:lnTo>
                  <a:lnTo>
                    <a:pt x="644" y="1455"/>
                  </a:lnTo>
                  <a:lnTo>
                    <a:pt x="658" y="1451"/>
                  </a:lnTo>
                  <a:lnTo>
                    <a:pt x="670" y="1443"/>
                  </a:lnTo>
                  <a:lnTo>
                    <a:pt x="682" y="1429"/>
                  </a:lnTo>
                  <a:lnTo>
                    <a:pt x="682" y="1429"/>
                  </a:lnTo>
                  <a:lnTo>
                    <a:pt x="690" y="1419"/>
                  </a:lnTo>
                  <a:lnTo>
                    <a:pt x="700" y="1413"/>
                  </a:lnTo>
                  <a:lnTo>
                    <a:pt x="710" y="1407"/>
                  </a:lnTo>
                  <a:lnTo>
                    <a:pt x="722" y="1403"/>
                  </a:lnTo>
                  <a:lnTo>
                    <a:pt x="744" y="1397"/>
                  </a:lnTo>
                  <a:lnTo>
                    <a:pt x="765" y="1397"/>
                  </a:lnTo>
                  <a:lnTo>
                    <a:pt x="765" y="1397"/>
                  </a:lnTo>
                  <a:lnTo>
                    <a:pt x="791" y="1399"/>
                  </a:lnTo>
                  <a:lnTo>
                    <a:pt x="813" y="1403"/>
                  </a:lnTo>
                  <a:lnTo>
                    <a:pt x="813" y="1403"/>
                  </a:lnTo>
                  <a:lnTo>
                    <a:pt x="833" y="1411"/>
                  </a:lnTo>
                  <a:lnTo>
                    <a:pt x="851" y="1421"/>
                  </a:lnTo>
                  <a:lnTo>
                    <a:pt x="869" y="1433"/>
                  </a:lnTo>
                  <a:lnTo>
                    <a:pt x="885" y="1445"/>
                  </a:lnTo>
                  <a:lnTo>
                    <a:pt x="885" y="1445"/>
                  </a:lnTo>
                  <a:lnTo>
                    <a:pt x="907" y="1463"/>
                  </a:lnTo>
                  <a:lnTo>
                    <a:pt x="907" y="1463"/>
                  </a:lnTo>
                  <a:lnTo>
                    <a:pt x="911" y="1467"/>
                  </a:lnTo>
                  <a:lnTo>
                    <a:pt x="911" y="1467"/>
                  </a:lnTo>
                  <a:lnTo>
                    <a:pt x="918" y="1463"/>
                  </a:lnTo>
                  <a:lnTo>
                    <a:pt x="926" y="1459"/>
                  </a:lnTo>
                  <a:lnTo>
                    <a:pt x="934" y="1451"/>
                  </a:lnTo>
                  <a:lnTo>
                    <a:pt x="944" y="1441"/>
                  </a:lnTo>
                  <a:lnTo>
                    <a:pt x="944" y="1441"/>
                  </a:lnTo>
                  <a:lnTo>
                    <a:pt x="958" y="1427"/>
                  </a:lnTo>
                  <a:lnTo>
                    <a:pt x="974" y="1413"/>
                  </a:lnTo>
                  <a:lnTo>
                    <a:pt x="1006" y="1387"/>
                  </a:lnTo>
                  <a:lnTo>
                    <a:pt x="1074" y="1338"/>
                  </a:lnTo>
                  <a:lnTo>
                    <a:pt x="1074" y="1338"/>
                  </a:lnTo>
                  <a:lnTo>
                    <a:pt x="1089" y="1326"/>
                  </a:lnTo>
                  <a:lnTo>
                    <a:pt x="1107" y="1314"/>
                  </a:lnTo>
                  <a:lnTo>
                    <a:pt x="1121" y="1302"/>
                  </a:lnTo>
                  <a:lnTo>
                    <a:pt x="1129" y="1296"/>
                  </a:lnTo>
                  <a:lnTo>
                    <a:pt x="1133" y="1288"/>
                  </a:lnTo>
                  <a:lnTo>
                    <a:pt x="1133" y="1288"/>
                  </a:lnTo>
                  <a:lnTo>
                    <a:pt x="1147" y="1266"/>
                  </a:lnTo>
                  <a:lnTo>
                    <a:pt x="1155" y="1244"/>
                  </a:lnTo>
                  <a:lnTo>
                    <a:pt x="1161" y="1222"/>
                  </a:lnTo>
                  <a:lnTo>
                    <a:pt x="1163" y="1200"/>
                  </a:lnTo>
                  <a:lnTo>
                    <a:pt x="1161" y="1179"/>
                  </a:lnTo>
                  <a:lnTo>
                    <a:pt x="1155" y="1157"/>
                  </a:lnTo>
                  <a:lnTo>
                    <a:pt x="1145" y="1135"/>
                  </a:lnTo>
                  <a:lnTo>
                    <a:pt x="1129" y="1113"/>
                  </a:lnTo>
                  <a:lnTo>
                    <a:pt x="1129" y="1113"/>
                  </a:lnTo>
                  <a:lnTo>
                    <a:pt x="1115" y="1095"/>
                  </a:lnTo>
                  <a:lnTo>
                    <a:pt x="1111" y="1085"/>
                  </a:lnTo>
                  <a:lnTo>
                    <a:pt x="1107" y="1075"/>
                  </a:lnTo>
                  <a:lnTo>
                    <a:pt x="1105" y="1065"/>
                  </a:lnTo>
                  <a:lnTo>
                    <a:pt x="1107" y="1055"/>
                  </a:lnTo>
                  <a:lnTo>
                    <a:pt x="1111" y="1045"/>
                  </a:lnTo>
                  <a:lnTo>
                    <a:pt x="1119" y="1035"/>
                  </a:lnTo>
                  <a:lnTo>
                    <a:pt x="1119" y="1035"/>
                  </a:lnTo>
                  <a:lnTo>
                    <a:pt x="1127" y="1027"/>
                  </a:lnTo>
                  <a:lnTo>
                    <a:pt x="1131" y="1019"/>
                  </a:lnTo>
                  <a:lnTo>
                    <a:pt x="1133" y="1012"/>
                  </a:lnTo>
                  <a:lnTo>
                    <a:pt x="1133" y="1002"/>
                  </a:lnTo>
                  <a:lnTo>
                    <a:pt x="1131" y="996"/>
                  </a:lnTo>
                  <a:lnTo>
                    <a:pt x="1129" y="988"/>
                  </a:lnTo>
                  <a:lnTo>
                    <a:pt x="1119" y="972"/>
                  </a:lnTo>
                  <a:lnTo>
                    <a:pt x="1119" y="972"/>
                  </a:lnTo>
                  <a:lnTo>
                    <a:pt x="1093" y="934"/>
                  </a:lnTo>
                  <a:lnTo>
                    <a:pt x="1068" y="898"/>
                  </a:lnTo>
                  <a:lnTo>
                    <a:pt x="1068" y="898"/>
                  </a:lnTo>
                  <a:lnTo>
                    <a:pt x="1008" y="807"/>
                  </a:lnTo>
                  <a:lnTo>
                    <a:pt x="950" y="713"/>
                  </a:lnTo>
                  <a:lnTo>
                    <a:pt x="950" y="713"/>
                  </a:lnTo>
                  <a:lnTo>
                    <a:pt x="942" y="697"/>
                  </a:lnTo>
                  <a:lnTo>
                    <a:pt x="934" y="681"/>
                  </a:lnTo>
                  <a:lnTo>
                    <a:pt x="928" y="666"/>
                  </a:lnTo>
                  <a:lnTo>
                    <a:pt x="924" y="650"/>
                  </a:lnTo>
                  <a:lnTo>
                    <a:pt x="924" y="650"/>
                  </a:lnTo>
                  <a:lnTo>
                    <a:pt x="920" y="628"/>
                  </a:lnTo>
                  <a:lnTo>
                    <a:pt x="918" y="606"/>
                  </a:lnTo>
                  <a:lnTo>
                    <a:pt x="916" y="584"/>
                  </a:lnTo>
                  <a:lnTo>
                    <a:pt x="913" y="562"/>
                  </a:lnTo>
                  <a:lnTo>
                    <a:pt x="909" y="542"/>
                  </a:lnTo>
                  <a:lnTo>
                    <a:pt x="901" y="522"/>
                  </a:lnTo>
                  <a:lnTo>
                    <a:pt x="895" y="513"/>
                  </a:lnTo>
                  <a:lnTo>
                    <a:pt x="887" y="505"/>
                  </a:lnTo>
                  <a:lnTo>
                    <a:pt x="879" y="497"/>
                  </a:lnTo>
                  <a:lnTo>
                    <a:pt x="869" y="489"/>
                  </a:lnTo>
                  <a:lnTo>
                    <a:pt x="869" y="489"/>
                  </a:lnTo>
                  <a:lnTo>
                    <a:pt x="863" y="483"/>
                  </a:lnTo>
                  <a:lnTo>
                    <a:pt x="861" y="475"/>
                  </a:lnTo>
                  <a:lnTo>
                    <a:pt x="859" y="465"/>
                  </a:lnTo>
                  <a:lnTo>
                    <a:pt x="859" y="457"/>
                  </a:lnTo>
                  <a:lnTo>
                    <a:pt x="859" y="457"/>
                  </a:lnTo>
                  <a:lnTo>
                    <a:pt x="869" y="389"/>
                  </a:lnTo>
                  <a:lnTo>
                    <a:pt x="879" y="324"/>
                  </a:lnTo>
                  <a:lnTo>
                    <a:pt x="879" y="324"/>
                  </a:lnTo>
                  <a:lnTo>
                    <a:pt x="883" y="308"/>
                  </a:lnTo>
                  <a:lnTo>
                    <a:pt x="885" y="300"/>
                  </a:lnTo>
                  <a:lnTo>
                    <a:pt x="887" y="292"/>
                  </a:lnTo>
                  <a:lnTo>
                    <a:pt x="887" y="292"/>
                  </a:lnTo>
                  <a:lnTo>
                    <a:pt x="881" y="222"/>
                  </a:lnTo>
                  <a:lnTo>
                    <a:pt x="879" y="188"/>
                  </a:lnTo>
                  <a:lnTo>
                    <a:pt x="879" y="155"/>
                  </a:lnTo>
                  <a:lnTo>
                    <a:pt x="879" y="155"/>
                  </a:lnTo>
                  <a:lnTo>
                    <a:pt x="879" y="127"/>
                  </a:lnTo>
                  <a:lnTo>
                    <a:pt x="877" y="115"/>
                  </a:lnTo>
                  <a:lnTo>
                    <a:pt x="875" y="105"/>
                  </a:lnTo>
                  <a:lnTo>
                    <a:pt x="869" y="93"/>
                  </a:lnTo>
                  <a:lnTo>
                    <a:pt x="861" y="85"/>
                  </a:lnTo>
                  <a:lnTo>
                    <a:pt x="851" y="77"/>
                  </a:lnTo>
                  <a:lnTo>
                    <a:pt x="837" y="69"/>
                  </a:lnTo>
                  <a:lnTo>
                    <a:pt x="837" y="69"/>
                  </a:lnTo>
                  <a:lnTo>
                    <a:pt x="813" y="59"/>
                  </a:lnTo>
                  <a:lnTo>
                    <a:pt x="789" y="47"/>
                  </a:lnTo>
                  <a:lnTo>
                    <a:pt x="740" y="23"/>
                  </a:lnTo>
                  <a:lnTo>
                    <a:pt x="740" y="23"/>
                  </a:lnTo>
                  <a:lnTo>
                    <a:pt x="716" y="14"/>
                  </a:lnTo>
                  <a:lnTo>
                    <a:pt x="696" y="6"/>
                  </a:lnTo>
                  <a:lnTo>
                    <a:pt x="680" y="2"/>
                  </a:lnTo>
                  <a:lnTo>
                    <a:pt x="666" y="0"/>
                  </a:lnTo>
                  <a:lnTo>
                    <a:pt x="666" y="0"/>
                  </a:lnTo>
                  <a:lnTo>
                    <a:pt x="656" y="2"/>
                  </a:lnTo>
                  <a:lnTo>
                    <a:pt x="646" y="4"/>
                  </a:lnTo>
                  <a:lnTo>
                    <a:pt x="636" y="10"/>
                  </a:lnTo>
                  <a:lnTo>
                    <a:pt x="628" y="16"/>
                  </a:lnTo>
                  <a:lnTo>
                    <a:pt x="620" y="25"/>
                  </a:lnTo>
                  <a:lnTo>
                    <a:pt x="610" y="37"/>
                  </a:lnTo>
                  <a:lnTo>
                    <a:pt x="588" y="69"/>
                  </a:lnTo>
                  <a:lnTo>
                    <a:pt x="588" y="69"/>
                  </a:lnTo>
                  <a:lnTo>
                    <a:pt x="569" y="97"/>
                  </a:lnTo>
                  <a:lnTo>
                    <a:pt x="561" y="109"/>
                  </a:lnTo>
                  <a:lnTo>
                    <a:pt x="551" y="117"/>
                  </a:lnTo>
                  <a:lnTo>
                    <a:pt x="543" y="125"/>
                  </a:lnTo>
                  <a:lnTo>
                    <a:pt x="533" y="129"/>
                  </a:lnTo>
                  <a:lnTo>
                    <a:pt x="523" y="133"/>
                  </a:lnTo>
                  <a:lnTo>
                    <a:pt x="513" y="133"/>
                  </a:lnTo>
                  <a:lnTo>
                    <a:pt x="513" y="133"/>
                  </a:lnTo>
                  <a:lnTo>
                    <a:pt x="501" y="133"/>
                  </a:lnTo>
                  <a:lnTo>
                    <a:pt x="485" y="129"/>
                  </a:lnTo>
                  <a:lnTo>
                    <a:pt x="449" y="117"/>
                  </a:lnTo>
                  <a:lnTo>
                    <a:pt x="449" y="117"/>
                  </a:lnTo>
                  <a:lnTo>
                    <a:pt x="445" y="117"/>
                  </a:lnTo>
                  <a:lnTo>
                    <a:pt x="445" y="117"/>
                  </a:lnTo>
                  <a:lnTo>
                    <a:pt x="435" y="117"/>
                  </a:lnTo>
                  <a:lnTo>
                    <a:pt x="435" y="117"/>
                  </a:lnTo>
                  <a:lnTo>
                    <a:pt x="423" y="141"/>
                  </a:lnTo>
                  <a:lnTo>
                    <a:pt x="417" y="151"/>
                  </a:lnTo>
                  <a:lnTo>
                    <a:pt x="414" y="153"/>
                  </a:lnTo>
                  <a:lnTo>
                    <a:pt x="410" y="155"/>
                  </a:lnTo>
                  <a:lnTo>
                    <a:pt x="410" y="155"/>
                  </a:lnTo>
                  <a:lnTo>
                    <a:pt x="374" y="163"/>
                  </a:lnTo>
                  <a:lnTo>
                    <a:pt x="338" y="171"/>
                  </a:lnTo>
                  <a:lnTo>
                    <a:pt x="266" y="182"/>
                  </a:lnTo>
                  <a:lnTo>
                    <a:pt x="266" y="182"/>
                  </a:lnTo>
                  <a:lnTo>
                    <a:pt x="111" y="212"/>
                  </a:lnTo>
                  <a:lnTo>
                    <a:pt x="111" y="212"/>
                  </a:lnTo>
                  <a:lnTo>
                    <a:pt x="123" y="226"/>
                  </a:lnTo>
                  <a:lnTo>
                    <a:pt x="123" y="226"/>
                  </a:lnTo>
                  <a:lnTo>
                    <a:pt x="107" y="322"/>
                  </a:lnTo>
                  <a:lnTo>
                    <a:pt x="107" y="322"/>
                  </a:lnTo>
                  <a:lnTo>
                    <a:pt x="101" y="342"/>
                  </a:lnTo>
                  <a:lnTo>
                    <a:pt x="99" y="349"/>
                  </a:lnTo>
                  <a:lnTo>
                    <a:pt x="99" y="359"/>
                  </a:lnTo>
                  <a:lnTo>
                    <a:pt x="99" y="359"/>
                  </a:lnTo>
                  <a:lnTo>
                    <a:pt x="101" y="385"/>
                  </a:lnTo>
                  <a:lnTo>
                    <a:pt x="99" y="409"/>
                  </a:lnTo>
                  <a:lnTo>
                    <a:pt x="93" y="429"/>
                  </a:lnTo>
                  <a:lnTo>
                    <a:pt x="85" y="449"/>
                  </a:lnTo>
                  <a:lnTo>
                    <a:pt x="80" y="457"/>
                  </a:lnTo>
                  <a:lnTo>
                    <a:pt x="72" y="465"/>
                  </a:lnTo>
                  <a:lnTo>
                    <a:pt x="66" y="471"/>
                  </a:lnTo>
                  <a:lnTo>
                    <a:pt x="56" y="477"/>
                  </a:lnTo>
                  <a:lnTo>
                    <a:pt x="46" y="483"/>
                  </a:lnTo>
                  <a:lnTo>
                    <a:pt x="34" y="489"/>
                  </a:lnTo>
                  <a:lnTo>
                    <a:pt x="8" y="495"/>
                  </a:lnTo>
                  <a:lnTo>
                    <a:pt x="8" y="495"/>
                  </a:lnTo>
                  <a:lnTo>
                    <a:pt x="6" y="499"/>
                  </a:lnTo>
                  <a:lnTo>
                    <a:pt x="0" y="509"/>
                  </a:lnTo>
                  <a:lnTo>
                    <a:pt x="0" y="509"/>
                  </a:lnTo>
                  <a:lnTo>
                    <a:pt x="14" y="518"/>
                  </a:lnTo>
                  <a:lnTo>
                    <a:pt x="24" y="528"/>
                  </a:lnTo>
                  <a:lnTo>
                    <a:pt x="34" y="540"/>
                  </a:lnTo>
                  <a:lnTo>
                    <a:pt x="44" y="552"/>
                  </a:lnTo>
                  <a:lnTo>
                    <a:pt x="58" y="578"/>
                  </a:lnTo>
                  <a:lnTo>
                    <a:pt x="68" y="604"/>
                  </a:lnTo>
                  <a:lnTo>
                    <a:pt x="76" y="634"/>
                  </a:lnTo>
                  <a:lnTo>
                    <a:pt x="82" y="662"/>
                  </a:lnTo>
                  <a:lnTo>
                    <a:pt x="93" y="721"/>
                  </a:lnTo>
                  <a:lnTo>
                    <a:pt x="93" y="721"/>
                  </a:lnTo>
                  <a:lnTo>
                    <a:pt x="95" y="743"/>
                  </a:lnTo>
                  <a:lnTo>
                    <a:pt x="93" y="753"/>
                  </a:lnTo>
                  <a:lnTo>
                    <a:pt x="91" y="763"/>
                  </a:lnTo>
                  <a:lnTo>
                    <a:pt x="91" y="763"/>
                  </a:lnTo>
                  <a:lnTo>
                    <a:pt x="85" y="785"/>
                  </a:lnTo>
                  <a:lnTo>
                    <a:pt x="82" y="807"/>
                  </a:lnTo>
                  <a:lnTo>
                    <a:pt x="74" y="850"/>
                  </a:lnTo>
                  <a:lnTo>
                    <a:pt x="72" y="894"/>
                  </a:lnTo>
                  <a:lnTo>
                    <a:pt x="76" y="938"/>
                  </a:lnTo>
                  <a:lnTo>
                    <a:pt x="76" y="938"/>
                  </a:lnTo>
                  <a:lnTo>
                    <a:pt x="84" y="954"/>
                  </a:lnTo>
                  <a:lnTo>
                    <a:pt x="89" y="974"/>
                  </a:lnTo>
                  <a:lnTo>
                    <a:pt x="89" y="974"/>
                  </a:lnTo>
                  <a:lnTo>
                    <a:pt x="101" y="1012"/>
                  </a:lnTo>
                  <a:lnTo>
                    <a:pt x="101" y="10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16" name="Freeform 15">
              <a:extLst>
                <a:ext uri="{FF2B5EF4-FFF2-40B4-BE49-F238E27FC236}">
                  <a16:creationId xmlns:a16="http://schemas.microsoft.com/office/drawing/2014/main" id="{78E179B8-244E-4D98-8036-A7BEF2663C67}"/>
                </a:ext>
              </a:extLst>
            </p:cNvPr>
            <p:cNvSpPr>
              <a:spLocks/>
            </p:cNvSpPr>
            <p:nvPr/>
          </p:nvSpPr>
          <p:spPr bwMode="auto">
            <a:xfrm>
              <a:off x="3733383" y="4341809"/>
              <a:ext cx="1007272" cy="1208726"/>
            </a:xfrm>
            <a:custGeom>
              <a:avLst/>
              <a:gdLst>
                <a:gd name="T0" fmla="*/ 249 w 1090"/>
                <a:gd name="T1" fmla="*/ 151 h 1308"/>
                <a:gd name="T2" fmla="*/ 161 w 1090"/>
                <a:gd name="T3" fmla="*/ 248 h 1308"/>
                <a:gd name="T4" fmla="*/ 96 w 1090"/>
                <a:gd name="T5" fmla="*/ 296 h 1308"/>
                <a:gd name="T6" fmla="*/ 50 w 1090"/>
                <a:gd name="T7" fmla="*/ 338 h 1308"/>
                <a:gd name="T8" fmla="*/ 0 w 1090"/>
                <a:gd name="T9" fmla="*/ 386 h 1308"/>
                <a:gd name="T10" fmla="*/ 8 w 1090"/>
                <a:gd name="T11" fmla="*/ 405 h 1308"/>
                <a:gd name="T12" fmla="*/ 22 w 1090"/>
                <a:gd name="T13" fmla="*/ 501 h 1308"/>
                <a:gd name="T14" fmla="*/ 34 w 1090"/>
                <a:gd name="T15" fmla="*/ 586 h 1308"/>
                <a:gd name="T16" fmla="*/ 42 w 1090"/>
                <a:gd name="T17" fmla="*/ 654 h 1308"/>
                <a:gd name="T18" fmla="*/ 44 w 1090"/>
                <a:gd name="T19" fmla="*/ 670 h 1308"/>
                <a:gd name="T20" fmla="*/ 48 w 1090"/>
                <a:gd name="T21" fmla="*/ 722 h 1308"/>
                <a:gd name="T22" fmla="*/ 96 w 1090"/>
                <a:gd name="T23" fmla="*/ 847 h 1308"/>
                <a:gd name="T24" fmla="*/ 141 w 1090"/>
                <a:gd name="T25" fmla="*/ 966 h 1308"/>
                <a:gd name="T26" fmla="*/ 151 w 1090"/>
                <a:gd name="T27" fmla="*/ 1020 h 1308"/>
                <a:gd name="T28" fmla="*/ 187 w 1090"/>
                <a:gd name="T29" fmla="*/ 1034 h 1308"/>
                <a:gd name="T30" fmla="*/ 283 w 1090"/>
                <a:gd name="T31" fmla="*/ 1042 h 1308"/>
                <a:gd name="T32" fmla="*/ 402 w 1090"/>
                <a:gd name="T33" fmla="*/ 1083 h 1308"/>
                <a:gd name="T34" fmla="*/ 461 w 1090"/>
                <a:gd name="T35" fmla="*/ 1141 h 1308"/>
                <a:gd name="T36" fmla="*/ 487 w 1090"/>
                <a:gd name="T37" fmla="*/ 1177 h 1308"/>
                <a:gd name="T38" fmla="*/ 654 w 1090"/>
                <a:gd name="T39" fmla="*/ 1250 h 1308"/>
                <a:gd name="T40" fmla="*/ 813 w 1090"/>
                <a:gd name="T41" fmla="*/ 1308 h 1308"/>
                <a:gd name="T42" fmla="*/ 845 w 1090"/>
                <a:gd name="T43" fmla="*/ 1300 h 1308"/>
                <a:gd name="T44" fmla="*/ 853 w 1090"/>
                <a:gd name="T45" fmla="*/ 1278 h 1308"/>
                <a:gd name="T46" fmla="*/ 843 w 1090"/>
                <a:gd name="T47" fmla="*/ 1244 h 1308"/>
                <a:gd name="T48" fmla="*/ 805 w 1090"/>
                <a:gd name="T49" fmla="*/ 1225 h 1308"/>
                <a:gd name="T50" fmla="*/ 764 w 1090"/>
                <a:gd name="T51" fmla="*/ 1171 h 1308"/>
                <a:gd name="T52" fmla="*/ 762 w 1090"/>
                <a:gd name="T53" fmla="*/ 1117 h 1308"/>
                <a:gd name="T54" fmla="*/ 762 w 1090"/>
                <a:gd name="T55" fmla="*/ 1032 h 1308"/>
                <a:gd name="T56" fmla="*/ 740 w 1090"/>
                <a:gd name="T57" fmla="*/ 950 h 1308"/>
                <a:gd name="T58" fmla="*/ 744 w 1090"/>
                <a:gd name="T59" fmla="*/ 889 h 1308"/>
                <a:gd name="T60" fmla="*/ 885 w 1090"/>
                <a:gd name="T61" fmla="*/ 664 h 1308"/>
                <a:gd name="T62" fmla="*/ 1090 w 1090"/>
                <a:gd name="T63" fmla="*/ 380 h 1308"/>
                <a:gd name="T64" fmla="*/ 1030 w 1090"/>
                <a:gd name="T65" fmla="*/ 334 h 1308"/>
                <a:gd name="T66" fmla="*/ 992 w 1090"/>
                <a:gd name="T67" fmla="*/ 322 h 1308"/>
                <a:gd name="T68" fmla="*/ 943 w 1090"/>
                <a:gd name="T69" fmla="*/ 324 h 1308"/>
                <a:gd name="T70" fmla="*/ 923 w 1090"/>
                <a:gd name="T71" fmla="*/ 336 h 1308"/>
                <a:gd name="T72" fmla="*/ 883 w 1090"/>
                <a:gd name="T73" fmla="*/ 372 h 1308"/>
                <a:gd name="T74" fmla="*/ 837 w 1090"/>
                <a:gd name="T75" fmla="*/ 380 h 1308"/>
                <a:gd name="T76" fmla="*/ 690 w 1090"/>
                <a:gd name="T77" fmla="*/ 362 h 1308"/>
                <a:gd name="T78" fmla="*/ 571 w 1090"/>
                <a:gd name="T79" fmla="*/ 338 h 1308"/>
                <a:gd name="T80" fmla="*/ 539 w 1090"/>
                <a:gd name="T81" fmla="*/ 304 h 1308"/>
                <a:gd name="T82" fmla="*/ 551 w 1090"/>
                <a:gd name="T83" fmla="*/ 248 h 1308"/>
                <a:gd name="T84" fmla="*/ 573 w 1090"/>
                <a:gd name="T85" fmla="*/ 221 h 1308"/>
                <a:gd name="T86" fmla="*/ 624 w 1090"/>
                <a:gd name="T87" fmla="*/ 173 h 1308"/>
                <a:gd name="T88" fmla="*/ 551 w 1090"/>
                <a:gd name="T89" fmla="*/ 137 h 1308"/>
                <a:gd name="T90" fmla="*/ 487 w 1090"/>
                <a:gd name="T91" fmla="*/ 117 h 1308"/>
                <a:gd name="T92" fmla="*/ 461 w 1090"/>
                <a:gd name="T93" fmla="*/ 58 h 1308"/>
                <a:gd name="T94" fmla="*/ 446 w 1090"/>
                <a:gd name="T95" fmla="*/ 10 h 1308"/>
                <a:gd name="T96" fmla="*/ 428 w 1090"/>
                <a:gd name="T97" fmla="*/ 0 h 1308"/>
                <a:gd name="T98" fmla="*/ 354 w 1090"/>
                <a:gd name="T99" fmla="*/ 22 h 1308"/>
                <a:gd name="T100" fmla="*/ 318 w 1090"/>
                <a:gd name="T101" fmla="*/ 6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0" h="1308">
                  <a:moveTo>
                    <a:pt x="296" y="95"/>
                  </a:moveTo>
                  <a:lnTo>
                    <a:pt x="296" y="95"/>
                  </a:lnTo>
                  <a:lnTo>
                    <a:pt x="273" y="123"/>
                  </a:lnTo>
                  <a:lnTo>
                    <a:pt x="249" y="151"/>
                  </a:lnTo>
                  <a:lnTo>
                    <a:pt x="249" y="151"/>
                  </a:lnTo>
                  <a:lnTo>
                    <a:pt x="217" y="191"/>
                  </a:lnTo>
                  <a:lnTo>
                    <a:pt x="181" y="228"/>
                  </a:lnTo>
                  <a:lnTo>
                    <a:pt x="161" y="248"/>
                  </a:lnTo>
                  <a:lnTo>
                    <a:pt x="141" y="264"/>
                  </a:lnTo>
                  <a:lnTo>
                    <a:pt x="120" y="280"/>
                  </a:lnTo>
                  <a:lnTo>
                    <a:pt x="96" y="296"/>
                  </a:lnTo>
                  <a:lnTo>
                    <a:pt x="96" y="296"/>
                  </a:lnTo>
                  <a:lnTo>
                    <a:pt x="84" y="304"/>
                  </a:lnTo>
                  <a:lnTo>
                    <a:pt x="74" y="314"/>
                  </a:lnTo>
                  <a:lnTo>
                    <a:pt x="50" y="338"/>
                  </a:lnTo>
                  <a:lnTo>
                    <a:pt x="50" y="338"/>
                  </a:lnTo>
                  <a:lnTo>
                    <a:pt x="36" y="356"/>
                  </a:lnTo>
                  <a:lnTo>
                    <a:pt x="18" y="374"/>
                  </a:lnTo>
                  <a:lnTo>
                    <a:pt x="18" y="374"/>
                  </a:lnTo>
                  <a:lnTo>
                    <a:pt x="0" y="386"/>
                  </a:lnTo>
                  <a:lnTo>
                    <a:pt x="0" y="386"/>
                  </a:lnTo>
                  <a:lnTo>
                    <a:pt x="0" y="388"/>
                  </a:lnTo>
                  <a:lnTo>
                    <a:pt x="0" y="388"/>
                  </a:lnTo>
                  <a:lnTo>
                    <a:pt x="8" y="405"/>
                  </a:lnTo>
                  <a:lnTo>
                    <a:pt x="14" y="429"/>
                  </a:lnTo>
                  <a:lnTo>
                    <a:pt x="14" y="429"/>
                  </a:lnTo>
                  <a:lnTo>
                    <a:pt x="18" y="465"/>
                  </a:lnTo>
                  <a:lnTo>
                    <a:pt x="22" y="501"/>
                  </a:lnTo>
                  <a:lnTo>
                    <a:pt x="22" y="501"/>
                  </a:lnTo>
                  <a:lnTo>
                    <a:pt x="28" y="557"/>
                  </a:lnTo>
                  <a:lnTo>
                    <a:pt x="28" y="557"/>
                  </a:lnTo>
                  <a:lnTo>
                    <a:pt x="34" y="586"/>
                  </a:lnTo>
                  <a:lnTo>
                    <a:pt x="34" y="586"/>
                  </a:lnTo>
                  <a:lnTo>
                    <a:pt x="40" y="618"/>
                  </a:lnTo>
                  <a:lnTo>
                    <a:pt x="42" y="636"/>
                  </a:lnTo>
                  <a:lnTo>
                    <a:pt x="42" y="654"/>
                  </a:lnTo>
                  <a:lnTo>
                    <a:pt x="42" y="654"/>
                  </a:lnTo>
                  <a:lnTo>
                    <a:pt x="42" y="662"/>
                  </a:lnTo>
                  <a:lnTo>
                    <a:pt x="42" y="662"/>
                  </a:lnTo>
                  <a:lnTo>
                    <a:pt x="44" y="670"/>
                  </a:lnTo>
                  <a:lnTo>
                    <a:pt x="42" y="678"/>
                  </a:lnTo>
                  <a:lnTo>
                    <a:pt x="42" y="678"/>
                  </a:lnTo>
                  <a:lnTo>
                    <a:pt x="44" y="700"/>
                  </a:lnTo>
                  <a:lnTo>
                    <a:pt x="48" y="722"/>
                  </a:lnTo>
                  <a:lnTo>
                    <a:pt x="54" y="741"/>
                  </a:lnTo>
                  <a:lnTo>
                    <a:pt x="60" y="763"/>
                  </a:lnTo>
                  <a:lnTo>
                    <a:pt x="76" y="805"/>
                  </a:lnTo>
                  <a:lnTo>
                    <a:pt x="96" y="847"/>
                  </a:lnTo>
                  <a:lnTo>
                    <a:pt x="96" y="847"/>
                  </a:lnTo>
                  <a:lnTo>
                    <a:pt x="112" y="885"/>
                  </a:lnTo>
                  <a:lnTo>
                    <a:pt x="127" y="924"/>
                  </a:lnTo>
                  <a:lnTo>
                    <a:pt x="141" y="966"/>
                  </a:lnTo>
                  <a:lnTo>
                    <a:pt x="147" y="986"/>
                  </a:lnTo>
                  <a:lnTo>
                    <a:pt x="151" y="1008"/>
                  </a:lnTo>
                  <a:lnTo>
                    <a:pt x="151" y="1008"/>
                  </a:lnTo>
                  <a:lnTo>
                    <a:pt x="151" y="1020"/>
                  </a:lnTo>
                  <a:lnTo>
                    <a:pt x="151" y="1020"/>
                  </a:lnTo>
                  <a:lnTo>
                    <a:pt x="157" y="1024"/>
                  </a:lnTo>
                  <a:lnTo>
                    <a:pt x="165" y="1028"/>
                  </a:lnTo>
                  <a:lnTo>
                    <a:pt x="187" y="1034"/>
                  </a:lnTo>
                  <a:lnTo>
                    <a:pt x="213" y="1036"/>
                  </a:lnTo>
                  <a:lnTo>
                    <a:pt x="251" y="1038"/>
                  </a:lnTo>
                  <a:lnTo>
                    <a:pt x="251" y="1038"/>
                  </a:lnTo>
                  <a:lnTo>
                    <a:pt x="283" y="1042"/>
                  </a:lnTo>
                  <a:lnTo>
                    <a:pt x="314" y="1048"/>
                  </a:lnTo>
                  <a:lnTo>
                    <a:pt x="346" y="1056"/>
                  </a:lnTo>
                  <a:lnTo>
                    <a:pt x="376" y="1067"/>
                  </a:lnTo>
                  <a:lnTo>
                    <a:pt x="402" y="1083"/>
                  </a:lnTo>
                  <a:lnTo>
                    <a:pt x="428" y="1103"/>
                  </a:lnTo>
                  <a:lnTo>
                    <a:pt x="440" y="1115"/>
                  </a:lnTo>
                  <a:lnTo>
                    <a:pt x="452" y="1127"/>
                  </a:lnTo>
                  <a:lnTo>
                    <a:pt x="461" y="1141"/>
                  </a:lnTo>
                  <a:lnTo>
                    <a:pt x="471" y="1157"/>
                  </a:lnTo>
                  <a:lnTo>
                    <a:pt x="471" y="1157"/>
                  </a:lnTo>
                  <a:lnTo>
                    <a:pt x="479" y="1167"/>
                  </a:lnTo>
                  <a:lnTo>
                    <a:pt x="487" y="1177"/>
                  </a:lnTo>
                  <a:lnTo>
                    <a:pt x="497" y="1185"/>
                  </a:lnTo>
                  <a:lnTo>
                    <a:pt x="509" y="1191"/>
                  </a:lnTo>
                  <a:lnTo>
                    <a:pt x="509" y="1191"/>
                  </a:lnTo>
                  <a:lnTo>
                    <a:pt x="654" y="1250"/>
                  </a:lnTo>
                  <a:lnTo>
                    <a:pt x="801" y="1306"/>
                  </a:lnTo>
                  <a:lnTo>
                    <a:pt x="801" y="1306"/>
                  </a:lnTo>
                  <a:lnTo>
                    <a:pt x="807" y="1306"/>
                  </a:lnTo>
                  <a:lnTo>
                    <a:pt x="813" y="1308"/>
                  </a:lnTo>
                  <a:lnTo>
                    <a:pt x="813" y="1308"/>
                  </a:lnTo>
                  <a:lnTo>
                    <a:pt x="825" y="1306"/>
                  </a:lnTo>
                  <a:lnTo>
                    <a:pt x="837" y="1304"/>
                  </a:lnTo>
                  <a:lnTo>
                    <a:pt x="845" y="1300"/>
                  </a:lnTo>
                  <a:lnTo>
                    <a:pt x="849" y="1296"/>
                  </a:lnTo>
                  <a:lnTo>
                    <a:pt x="849" y="1296"/>
                  </a:lnTo>
                  <a:lnTo>
                    <a:pt x="853" y="1286"/>
                  </a:lnTo>
                  <a:lnTo>
                    <a:pt x="853" y="1278"/>
                  </a:lnTo>
                  <a:lnTo>
                    <a:pt x="855" y="1268"/>
                  </a:lnTo>
                  <a:lnTo>
                    <a:pt x="853" y="1260"/>
                  </a:lnTo>
                  <a:lnTo>
                    <a:pt x="849" y="1252"/>
                  </a:lnTo>
                  <a:lnTo>
                    <a:pt x="843" y="1244"/>
                  </a:lnTo>
                  <a:lnTo>
                    <a:pt x="835" y="1238"/>
                  </a:lnTo>
                  <a:lnTo>
                    <a:pt x="823" y="1234"/>
                  </a:lnTo>
                  <a:lnTo>
                    <a:pt x="823" y="1234"/>
                  </a:lnTo>
                  <a:lnTo>
                    <a:pt x="805" y="1225"/>
                  </a:lnTo>
                  <a:lnTo>
                    <a:pt x="789" y="1215"/>
                  </a:lnTo>
                  <a:lnTo>
                    <a:pt x="780" y="1201"/>
                  </a:lnTo>
                  <a:lnTo>
                    <a:pt x="770" y="1187"/>
                  </a:lnTo>
                  <a:lnTo>
                    <a:pt x="764" y="1171"/>
                  </a:lnTo>
                  <a:lnTo>
                    <a:pt x="762" y="1153"/>
                  </a:lnTo>
                  <a:lnTo>
                    <a:pt x="760" y="1135"/>
                  </a:lnTo>
                  <a:lnTo>
                    <a:pt x="762" y="1117"/>
                  </a:lnTo>
                  <a:lnTo>
                    <a:pt x="762" y="1117"/>
                  </a:lnTo>
                  <a:lnTo>
                    <a:pt x="764" y="1095"/>
                  </a:lnTo>
                  <a:lnTo>
                    <a:pt x="764" y="1073"/>
                  </a:lnTo>
                  <a:lnTo>
                    <a:pt x="764" y="1054"/>
                  </a:lnTo>
                  <a:lnTo>
                    <a:pt x="762" y="1032"/>
                  </a:lnTo>
                  <a:lnTo>
                    <a:pt x="758" y="1012"/>
                  </a:lnTo>
                  <a:lnTo>
                    <a:pt x="754" y="990"/>
                  </a:lnTo>
                  <a:lnTo>
                    <a:pt x="740" y="950"/>
                  </a:lnTo>
                  <a:lnTo>
                    <a:pt x="740" y="950"/>
                  </a:lnTo>
                  <a:lnTo>
                    <a:pt x="736" y="934"/>
                  </a:lnTo>
                  <a:lnTo>
                    <a:pt x="736" y="918"/>
                  </a:lnTo>
                  <a:lnTo>
                    <a:pt x="740" y="902"/>
                  </a:lnTo>
                  <a:lnTo>
                    <a:pt x="744" y="889"/>
                  </a:lnTo>
                  <a:lnTo>
                    <a:pt x="744" y="889"/>
                  </a:lnTo>
                  <a:lnTo>
                    <a:pt x="813" y="775"/>
                  </a:lnTo>
                  <a:lnTo>
                    <a:pt x="849" y="720"/>
                  </a:lnTo>
                  <a:lnTo>
                    <a:pt x="885" y="664"/>
                  </a:lnTo>
                  <a:lnTo>
                    <a:pt x="885" y="664"/>
                  </a:lnTo>
                  <a:lnTo>
                    <a:pt x="935" y="592"/>
                  </a:lnTo>
                  <a:lnTo>
                    <a:pt x="984" y="523"/>
                  </a:lnTo>
                  <a:lnTo>
                    <a:pt x="1090" y="380"/>
                  </a:lnTo>
                  <a:lnTo>
                    <a:pt x="1090" y="380"/>
                  </a:lnTo>
                  <a:lnTo>
                    <a:pt x="1070" y="364"/>
                  </a:lnTo>
                  <a:lnTo>
                    <a:pt x="1050" y="348"/>
                  </a:lnTo>
                  <a:lnTo>
                    <a:pt x="1030" y="334"/>
                  </a:lnTo>
                  <a:lnTo>
                    <a:pt x="1020" y="330"/>
                  </a:lnTo>
                  <a:lnTo>
                    <a:pt x="1008" y="326"/>
                  </a:lnTo>
                  <a:lnTo>
                    <a:pt x="1008" y="326"/>
                  </a:lnTo>
                  <a:lnTo>
                    <a:pt x="992" y="322"/>
                  </a:lnTo>
                  <a:lnTo>
                    <a:pt x="972" y="320"/>
                  </a:lnTo>
                  <a:lnTo>
                    <a:pt x="972" y="320"/>
                  </a:lnTo>
                  <a:lnTo>
                    <a:pt x="956" y="322"/>
                  </a:lnTo>
                  <a:lnTo>
                    <a:pt x="943" y="324"/>
                  </a:lnTo>
                  <a:lnTo>
                    <a:pt x="931" y="330"/>
                  </a:lnTo>
                  <a:lnTo>
                    <a:pt x="927" y="332"/>
                  </a:lnTo>
                  <a:lnTo>
                    <a:pt x="923" y="336"/>
                  </a:lnTo>
                  <a:lnTo>
                    <a:pt x="923" y="336"/>
                  </a:lnTo>
                  <a:lnTo>
                    <a:pt x="913" y="348"/>
                  </a:lnTo>
                  <a:lnTo>
                    <a:pt x="903" y="358"/>
                  </a:lnTo>
                  <a:lnTo>
                    <a:pt x="893" y="366"/>
                  </a:lnTo>
                  <a:lnTo>
                    <a:pt x="883" y="372"/>
                  </a:lnTo>
                  <a:lnTo>
                    <a:pt x="871" y="376"/>
                  </a:lnTo>
                  <a:lnTo>
                    <a:pt x="861" y="378"/>
                  </a:lnTo>
                  <a:lnTo>
                    <a:pt x="837" y="380"/>
                  </a:lnTo>
                  <a:lnTo>
                    <a:pt x="837" y="380"/>
                  </a:lnTo>
                  <a:lnTo>
                    <a:pt x="817" y="380"/>
                  </a:lnTo>
                  <a:lnTo>
                    <a:pt x="795" y="376"/>
                  </a:lnTo>
                  <a:lnTo>
                    <a:pt x="795" y="376"/>
                  </a:lnTo>
                  <a:lnTo>
                    <a:pt x="690" y="362"/>
                  </a:lnTo>
                  <a:lnTo>
                    <a:pt x="638" y="354"/>
                  </a:lnTo>
                  <a:lnTo>
                    <a:pt x="585" y="344"/>
                  </a:lnTo>
                  <a:lnTo>
                    <a:pt x="585" y="344"/>
                  </a:lnTo>
                  <a:lnTo>
                    <a:pt x="571" y="338"/>
                  </a:lnTo>
                  <a:lnTo>
                    <a:pt x="555" y="328"/>
                  </a:lnTo>
                  <a:lnTo>
                    <a:pt x="545" y="316"/>
                  </a:lnTo>
                  <a:lnTo>
                    <a:pt x="541" y="310"/>
                  </a:lnTo>
                  <a:lnTo>
                    <a:pt x="539" y="304"/>
                  </a:lnTo>
                  <a:lnTo>
                    <a:pt x="539" y="304"/>
                  </a:lnTo>
                  <a:lnTo>
                    <a:pt x="539" y="286"/>
                  </a:lnTo>
                  <a:lnTo>
                    <a:pt x="543" y="266"/>
                  </a:lnTo>
                  <a:lnTo>
                    <a:pt x="551" y="248"/>
                  </a:lnTo>
                  <a:lnTo>
                    <a:pt x="561" y="232"/>
                  </a:lnTo>
                  <a:lnTo>
                    <a:pt x="561" y="232"/>
                  </a:lnTo>
                  <a:lnTo>
                    <a:pt x="567" y="227"/>
                  </a:lnTo>
                  <a:lnTo>
                    <a:pt x="573" y="221"/>
                  </a:lnTo>
                  <a:lnTo>
                    <a:pt x="589" y="209"/>
                  </a:lnTo>
                  <a:lnTo>
                    <a:pt x="623" y="191"/>
                  </a:lnTo>
                  <a:lnTo>
                    <a:pt x="623" y="191"/>
                  </a:lnTo>
                  <a:lnTo>
                    <a:pt x="624" y="173"/>
                  </a:lnTo>
                  <a:lnTo>
                    <a:pt x="624" y="173"/>
                  </a:lnTo>
                  <a:lnTo>
                    <a:pt x="587" y="153"/>
                  </a:lnTo>
                  <a:lnTo>
                    <a:pt x="569" y="143"/>
                  </a:lnTo>
                  <a:lnTo>
                    <a:pt x="551" y="137"/>
                  </a:lnTo>
                  <a:lnTo>
                    <a:pt x="551" y="137"/>
                  </a:lnTo>
                  <a:lnTo>
                    <a:pt x="523" y="129"/>
                  </a:lnTo>
                  <a:lnTo>
                    <a:pt x="503" y="123"/>
                  </a:lnTo>
                  <a:lnTo>
                    <a:pt x="487" y="117"/>
                  </a:lnTo>
                  <a:lnTo>
                    <a:pt x="477" y="107"/>
                  </a:lnTo>
                  <a:lnTo>
                    <a:pt x="471" y="95"/>
                  </a:lnTo>
                  <a:lnTo>
                    <a:pt x="465" y="79"/>
                  </a:lnTo>
                  <a:lnTo>
                    <a:pt x="461" y="58"/>
                  </a:lnTo>
                  <a:lnTo>
                    <a:pt x="457" y="30"/>
                  </a:lnTo>
                  <a:lnTo>
                    <a:pt x="457" y="30"/>
                  </a:lnTo>
                  <a:lnTo>
                    <a:pt x="454" y="20"/>
                  </a:lnTo>
                  <a:lnTo>
                    <a:pt x="446" y="10"/>
                  </a:lnTo>
                  <a:lnTo>
                    <a:pt x="436" y="4"/>
                  </a:lnTo>
                  <a:lnTo>
                    <a:pt x="428" y="0"/>
                  </a:lnTo>
                  <a:lnTo>
                    <a:pt x="428" y="0"/>
                  </a:lnTo>
                  <a:lnTo>
                    <a:pt x="428" y="0"/>
                  </a:lnTo>
                  <a:lnTo>
                    <a:pt x="428" y="0"/>
                  </a:lnTo>
                  <a:lnTo>
                    <a:pt x="404" y="8"/>
                  </a:lnTo>
                  <a:lnTo>
                    <a:pt x="378" y="16"/>
                  </a:lnTo>
                  <a:lnTo>
                    <a:pt x="354" y="22"/>
                  </a:lnTo>
                  <a:lnTo>
                    <a:pt x="330" y="32"/>
                  </a:lnTo>
                  <a:lnTo>
                    <a:pt x="330" y="32"/>
                  </a:lnTo>
                  <a:lnTo>
                    <a:pt x="326" y="50"/>
                  </a:lnTo>
                  <a:lnTo>
                    <a:pt x="318" y="65"/>
                  </a:lnTo>
                  <a:lnTo>
                    <a:pt x="308" y="79"/>
                  </a:lnTo>
                  <a:lnTo>
                    <a:pt x="296" y="95"/>
                  </a:lnTo>
                  <a:lnTo>
                    <a:pt x="296"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17" name="Freeform 18">
              <a:extLst>
                <a:ext uri="{FF2B5EF4-FFF2-40B4-BE49-F238E27FC236}">
                  <a16:creationId xmlns:a16="http://schemas.microsoft.com/office/drawing/2014/main" id="{FCA84F5D-5AD8-49B7-B198-9E19E91B6635}"/>
                </a:ext>
              </a:extLst>
            </p:cNvPr>
            <p:cNvSpPr>
              <a:spLocks/>
            </p:cNvSpPr>
            <p:nvPr/>
          </p:nvSpPr>
          <p:spPr bwMode="auto">
            <a:xfrm>
              <a:off x="3078194" y="3994347"/>
              <a:ext cx="926875" cy="764233"/>
            </a:xfrm>
            <a:custGeom>
              <a:avLst/>
              <a:gdLst>
                <a:gd name="T0" fmla="*/ 111 w 1003"/>
                <a:gd name="T1" fmla="*/ 604 h 827"/>
                <a:gd name="T2" fmla="*/ 194 w 1003"/>
                <a:gd name="T3" fmla="*/ 603 h 827"/>
                <a:gd name="T4" fmla="*/ 222 w 1003"/>
                <a:gd name="T5" fmla="*/ 603 h 827"/>
                <a:gd name="T6" fmla="*/ 262 w 1003"/>
                <a:gd name="T7" fmla="*/ 616 h 827"/>
                <a:gd name="T8" fmla="*/ 278 w 1003"/>
                <a:gd name="T9" fmla="*/ 658 h 827"/>
                <a:gd name="T10" fmla="*/ 284 w 1003"/>
                <a:gd name="T11" fmla="*/ 706 h 827"/>
                <a:gd name="T12" fmla="*/ 302 w 1003"/>
                <a:gd name="T13" fmla="*/ 777 h 827"/>
                <a:gd name="T14" fmla="*/ 314 w 1003"/>
                <a:gd name="T15" fmla="*/ 799 h 827"/>
                <a:gd name="T16" fmla="*/ 337 w 1003"/>
                <a:gd name="T17" fmla="*/ 821 h 827"/>
                <a:gd name="T18" fmla="*/ 367 w 1003"/>
                <a:gd name="T19" fmla="*/ 827 h 827"/>
                <a:gd name="T20" fmla="*/ 403 w 1003"/>
                <a:gd name="T21" fmla="*/ 821 h 827"/>
                <a:gd name="T22" fmla="*/ 660 w 1003"/>
                <a:gd name="T23" fmla="*/ 742 h 827"/>
                <a:gd name="T24" fmla="*/ 681 w 1003"/>
                <a:gd name="T25" fmla="*/ 734 h 827"/>
                <a:gd name="T26" fmla="*/ 719 w 1003"/>
                <a:gd name="T27" fmla="*/ 698 h 827"/>
                <a:gd name="T28" fmla="*/ 773 w 1003"/>
                <a:gd name="T29" fmla="*/ 644 h 827"/>
                <a:gd name="T30" fmla="*/ 815 w 1003"/>
                <a:gd name="T31" fmla="*/ 616 h 827"/>
                <a:gd name="T32" fmla="*/ 888 w 1003"/>
                <a:gd name="T33" fmla="*/ 547 h 827"/>
                <a:gd name="T34" fmla="*/ 976 w 1003"/>
                <a:gd name="T35" fmla="*/ 443 h 827"/>
                <a:gd name="T36" fmla="*/ 992 w 1003"/>
                <a:gd name="T37" fmla="*/ 420 h 827"/>
                <a:gd name="T38" fmla="*/ 1003 w 1003"/>
                <a:gd name="T39" fmla="*/ 380 h 827"/>
                <a:gd name="T40" fmla="*/ 996 w 1003"/>
                <a:gd name="T41" fmla="*/ 336 h 827"/>
                <a:gd name="T42" fmla="*/ 982 w 1003"/>
                <a:gd name="T43" fmla="*/ 290 h 827"/>
                <a:gd name="T44" fmla="*/ 958 w 1003"/>
                <a:gd name="T45" fmla="*/ 221 h 827"/>
                <a:gd name="T46" fmla="*/ 938 w 1003"/>
                <a:gd name="T47" fmla="*/ 197 h 827"/>
                <a:gd name="T48" fmla="*/ 912 w 1003"/>
                <a:gd name="T49" fmla="*/ 189 h 827"/>
                <a:gd name="T50" fmla="*/ 890 w 1003"/>
                <a:gd name="T51" fmla="*/ 193 h 827"/>
                <a:gd name="T52" fmla="*/ 862 w 1003"/>
                <a:gd name="T53" fmla="*/ 203 h 827"/>
                <a:gd name="T54" fmla="*/ 809 w 1003"/>
                <a:gd name="T55" fmla="*/ 221 h 827"/>
                <a:gd name="T56" fmla="*/ 797 w 1003"/>
                <a:gd name="T57" fmla="*/ 219 h 827"/>
                <a:gd name="T58" fmla="*/ 652 w 1003"/>
                <a:gd name="T59" fmla="*/ 149 h 827"/>
                <a:gd name="T60" fmla="*/ 610 w 1003"/>
                <a:gd name="T61" fmla="*/ 129 h 827"/>
                <a:gd name="T62" fmla="*/ 590 w 1003"/>
                <a:gd name="T63" fmla="*/ 127 h 827"/>
                <a:gd name="T64" fmla="*/ 560 w 1003"/>
                <a:gd name="T65" fmla="*/ 129 h 827"/>
                <a:gd name="T66" fmla="*/ 506 w 1003"/>
                <a:gd name="T67" fmla="*/ 119 h 827"/>
                <a:gd name="T68" fmla="*/ 437 w 1003"/>
                <a:gd name="T69" fmla="*/ 80 h 827"/>
                <a:gd name="T70" fmla="*/ 377 w 1003"/>
                <a:gd name="T71" fmla="*/ 22 h 827"/>
                <a:gd name="T72" fmla="*/ 351 w 1003"/>
                <a:gd name="T73" fmla="*/ 2 h 827"/>
                <a:gd name="T74" fmla="*/ 339 w 1003"/>
                <a:gd name="T75" fmla="*/ 0 h 827"/>
                <a:gd name="T76" fmla="*/ 322 w 1003"/>
                <a:gd name="T77" fmla="*/ 10 h 827"/>
                <a:gd name="T78" fmla="*/ 306 w 1003"/>
                <a:gd name="T79" fmla="*/ 30 h 827"/>
                <a:gd name="T80" fmla="*/ 262 w 1003"/>
                <a:gd name="T81" fmla="*/ 92 h 827"/>
                <a:gd name="T82" fmla="*/ 216 w 1003"/>
                <a:gd name="T83" fmla="*/ 119 h 827"/>
                <a:gd name="T84" fmla="*/ 182 w 1003"/>
                <a:gd name="T85" fmla="*/ 121 h 827"/>
                <a:gd name="T86" fmla="*/ 176 w 1003"/>
                <a:gd name="T87" fmla="*/ 119 h 827"/>
                <a:gd name="T88" fmla="*/ 153 w 1003"/>
                <a:gd name="T89" fmla="*/ 123 h 827"/>
                <a:gd name="T90" fmla="*/ 131 w 1003"/>
                <a:gd name="T91" fmla="*/ 135 h 827"/>
                <a:gd name="T92" fmla="*/ 139 w 1003"/>
                <a:gd name="T93" fmla="*/ 163 h 827"/>
                <a:gd name="T94" fmla="*/ 153 w 1003"/>
                <a:gd name="T95" fmla="*/ 209 h 827"/>
                <a:gd name="T96" fmla="*/ 69 w 1003"/>
                <a:gd name="T97" fmla="*/ 259 h 827"/>
                <a:gd name="T98" fmla="*/ 41 w 1003"/>
                <a:gd name="T99" fmla="*/ 324 h 827"/>
                <a:gd name="T100" fmla="*/ 11 w 1003"/>
                <a:gd name="T101" fmla="*/ 366 h 827"/>
                <a:gd name="T102" fmla="*/ 5 w 1003"/>
                <a:gd name="T103" fmla="*/ 416 h 827"/>
                <a:gd name="T104" fmla="*/ 11 w 1003"/>
                <a:gd name="T105" fmla="*/ 430 h 827"/>
                <a:gd name="T106" fmla="*/ 33 w 1003"/>
                <a:gd name="T107" fmla="*/ 467 h 827"/>
                <a:gd name="T108" fmla="*/ 57 w 1003"/>
                <a:gd name="T109" fmla="*/ 509 h 827"/>
                <a:gd name="T110" fmla="*/ 65 w 1003"/>
                <a:gd name="T111" fmla="*/ 523 h 827"/>
                <a:gd name="T112" fmla="*/ 73 w 1003"/>
                <a:gd name="T113" fmla="*/ 535 h 827"/>
                <a:gd name="T114" fmla="*/ 73 w 1003"/>
                <a:gd name="T115" fmla="*/ 557 h 827"/>
                <a:gd name="T116" fmla="*/ 63 w 1003"/>
                <a:gd name="T117" fmla="*/ 577 h 827"/>
                <a:gd name="T118" fmla="*/ 55 w 1003"/>
                <a:gd name="T119" fmla="*/ 583 h 827"/>
                <a:gd name="T120" fmla="*/ 45 w 1003"/>
                <a:gd name="T121" fmla="*/ 587 h 827"/>
                <a:gd name="T122" fmla="*/ 57 w 1003"/>
                <a:gd name="T123" fmla="*/ 599 h 827"/>
                <a:gd name="T124" fmla="*/ 99 w 1003"/>
                <a:gd name="T125" fmla="*/ 60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3" h="827">
                  <a:moveTo>
                    <a:pt x="99" y="604"/>
                  </a:moveTo>
                  <a:lnTo>
                    <a:pt x="99" y="604"/>
                  </a:lnTo>
                  <a:lnTo>
                    <a:pt x="111" y="604"/>
                  </a:lnTo>
                  <a:lnTo>
                    <a:pt x="111" y="604"/>
                  </a:lnTo>
                  <a:lnTo>
                    <a:pt x="194" y="603"/>
                  </a:lnTo>
                  <a:lnTo>
                    <a:pt x="194" y="603"/>
                  </a:lnTo>
                  <a:lnTo>
                    <a:pt x="200" y="603"/>
                  </a:lnTo>
                  <a:lnTo>
                    <a:pt x="200" y="603"/>
                  </a:lnTo>
                  <a:lnTo>
                    <a:pt x="222" y="603"/>
                  </a:lnTo>
                  <a:lnTo>
                    <a:pt x="240" y="604"/>
                  </a:lnTo>
                  <a:lnTo>
                    <a:pt x="252" y="608"/>
                  </a:lnTo>
                  <a:lnTo>
                    <a:pt x="262" y="616"/>
                  </a:lnTo>
                  <a:lnTo>
                    <a:pt x="270" y="626"/>
                  </a:lnTo>
                  <a:lnTo>
                    <a:pt x="276" y="640"/>
                  </a:lnTo>
                  <a:lnTo>
                    <a:pt x="278" y="658"/>
                  </a:lnTo>
                  <a:lnTo>
                    <a:pt x="282" y="680"/>
                  </a:lnTo>
                  <a:lnTo>
                    <a:pt x="282" y="680"/>
                  </a:lnTo>
                  <a:lnTo>
                    <a:pt x="284" y="706"/>
                  </a:lnTo>
                  <a:lnTo>
                    <a:pt x="288" y="730"/>
                  </a:lnTo>
                  <a:lnTo>
                    <a:pt x="294" y="754"/>
                  </a:lnTo>
                  <a:lnTo>
                    <a:pt x="302" y="777"/>
                  </a:lnTo>
                  <a:lnTo>
                    <a:pt x="302" y="777"/>
                  </a:lnTo>
                  <a:lnTo>
                    <a:pt x="308" y="789"/>
                  </a:lnTo>
                  <a:lnTo>
                    <a:pt x="314" y="799"/>
                  </a:lnTo>
                  <a:lnTo>
                    <a:pt x="322" y="809"/>
                  </a:lnTo>
                  <a:lnTo>
                    <a:pt x="330" y="815"/>
                  </a:lnTo>
                  <a:lnTo>
                    <a:pt x="337" y="821"/>
                  </a:lnTo>
                  <a:lnTo>
                    <a:pt x="345" y="825"/>
                  </a:lnTo>
                  <a:lnTo>
                    <a:pt x="355" y="827"/>
                  </a:lnTo>
                  <a:lnTo>
                    <a:pt x="367" y="827"/>
                  </a:lnTo>
                  <a:lnTo>
                    <a:pt x="367" y="827"/>
                  </a:lnTo>
                  <a:lnTo>
                    <a:pt x="383" y="825"/>
                  </a:lnTo>
                  <a:lnTo>
                    <a:pt x="403" y="821"/>
                  </a:lnTo>
                  <a:lnTo>
                    <a:pt x="403" y="821"/>
                  </a:lnTo>
                  <a:lnTo>
                    <a:pt x="532" y="781"/>
                  </a:lnTo>
                  <a:lnTo>
                    <a:pt x="660" y="742"/>
                  </a:lnTo>
                  <a:lnTo>
                    <a:pt x="660" y="742"/>
                  </a:lnTo>
                  <a:lnTo>
                    <a:pt x="671" y="738"/>
                  </a:lnTo>
                  <a:lnTo>
                    <a:pt x="681" y="734"/>
                  </a:lnTo>
                  <a:lnTo>
                    <a:pt x="699" y="720"/>
                  </a:lnTo>
                  <a:lnTo>
                    <a:pt x="699" y="720"/>
                  </a:lnTo>
                  <a:lnTo>
                    <a:pt x="719" y="698"/>
                  </a:lnTo>
                  <a:lnTo>
                    <a:pt x="741" y="674"/>
                  </a:lnTo>
                  <a:lnTo>
                    <a:pt x="761" y="652"/>
                  </a:lnTo>
                  <a:lnTo>
                    <a:pt x="773" y="644"/>
                  </a:lnTo>
                  <a:lnTo>
                    <a:pt x="785" y="636"/>
                  </a:lnTo>
                  <a:lnTo>
                    <a:pt x="785" y="636"/>
                  </a:lnTo>
                  <a:lnTo>
                    <a:pt x="815" y="616"/>
                  </a:lnTo>
                  <a:lnTo>
                    <a:pt x="840" y="597"/>
                  </a:lnTo>
                  <a:lnTo>
                    <a:pt x="864" y="573"/>
                  </a:lnTo>
                  <a:lnTo>
                    <a:pt x="888" y="547"/>
                  </a:lnTo>
                  <a:lnTo>
                    <a:pt x="932" y="495"/>
                  </a:lnTo>
                  <a:lnTo>
                    <a:pt x="954" y="469"/>
                  </a:lnTo>
                  <a:lnTo>
                    <a:pt x="976" y="443"/>
                  </a:lnTo>
                  <a:lnTo>
                    <a:pt x="976" y="443"/>
                  </a:lnTo>
                  <a:lnTo>
                    <a:pt x="986" y="432"/>
                  </a:lnTo>
                  <a:lnTo>
                    <a:pt x="992" y="420"/>
                  </a:lnTo>
                  <a:lnTo>
                    <a:pt x="998" y="408"/>
                  </a:lnTo>
                  <a:lnTo>
                    <a:pt x="1001" y="394"/>
                  </a:lnTo>
                  <a:lnTo>
                    <a:pt x="1003" y="380"/>
                  </a:lnTo>
                  <a:lnTo>
                    <a:pt x="1003" y="366"/>
                  </a:lnTo>
                  <a:lnTo>
                    <a:pt x="1000" y="352"/>
                  </a:lnTo>
                  <a:lnTo>
                    <a:pt x="996" y="336"/>
                  </a:lnTo>
                  <a:lnTo>
                    <a:pt x="996" y="336"/>
                  </a:lnTo>
                  <a:lnTo>
                    <a:pt x="988" y="314"/>
                  </a:lnTo>
                  <a:lnTo>
                    <a:pt x="982" y="290"/>
                  </a:lnTo>
                  <a:lnTo>
                    <a:pt x="968" y="245"/>
                  </a:lnTo>
                  <a:lnTo>
                    <a:pt x="968" y="245"/>
                  </a:lnTo>
                  <a:lnTo>
                    <a:pt x="958" y="221"/>
                  </a:lnTo>
                  <a:lnTo>
                    <a:pt x="952" y="211"/>
                  </a:lnTo>
                  <a:lnTo>
                    <a:pt x="946" y="203"/>
                  </a:lnTo>
                  <a:lnTo>
                    <a:pt x="938" y="197"/>
                  </a:lnTo>
                  <a:lnTo>
                    <a:pt x="930" y="191"/>
                  </a:lnTo>
                  <a:lnTo>
                    <a:pt x="922" y="189"/>
                  </a:lnTo>
                  <a:lnTo>
                    <a:pt x="912" y="189"/>
                  </a:lnTo>
                  <a:lnTo>
                    <a:pt x="912" y="189"/>
                  </a:lnTo>
                  <a:lnTo>
                    <a:pt x="902" y="189"/>
                  </a:lnTo>
                  <a:lnTo>
                    <a:pt x="890" y="193"/>
                  </a:lnTo>
                  <a:lnTo>
                    <a:pt x="876" y="197"/>
                  </a:lnTo>
                  <a:lnTo>
                    <a:pt x="862" y="203"/>
                  </a:lnTo>
                  <a:lnTo>
                    <a:pt x="862" y="203"/>
                  </a:lnTo>
                  <a:lnTo>
                    <a:pt x="836" y="215"/>
                  </a:lnTo>
                  <a:lnTo>
                    <a:pt x="821" y="219"/>
                  </a:lnTo>
                  <a:lnTo>
                    <a:pt x="809" y="221"/>
                  </a:lnTo>
                  <a:lnTo>
                    <a:pt x="809" y="221"/>
                  </a:lnTo>
                  <a:lnTo>
                    <a:pt x="797" y="219"/>
                  </a:lnTo>
                  <a:lnTo>
                    <a:pt x="797" y="219"/>
                  </a:lnTo>
                  <a:lnTo>
                    <a:pt x="759" y="205"/>
                  </a:lnTo>
                  <a:lnTo>
                    <a:pt x="723" y="187"/>
                  </a:lnTo>
                  <a:lnTo>
                    <a:pt x="652" y="149"/>
                  </a:lnTo>
                  <a:lnTo>
                    <a:pt x="652" y="149"/>
                  </a:lnTo>
                  <a:lnTo>
                    <a:pt x="624" y="135"/>
                  </a:lnTo>
                  <a:lnTo>
                    <a:pt x="610" y="129"/>
                  </a:lnTo>
                  <a:lnTo>
                    <a:pt x="596" y="127"/>
                  </a:lnTo>
                  <a:lnTo>
                    <a:pt x="596" y="127"/>
                  </a:lnTo>
                  <a:lnTo>
                    <a:pt x="590" y="127"/>
                  </a:lnTo>
                  <a:lnTo>
                    <a:pt x="590" y="127"/>
                  </a:lnTo>
                  <a:lnTo>
                    <a:pt x="560" y="129"/>
                  </a:lnTo>
                  <a:lnTo>
                    <a:pt x="560" y="129"/>
                  </a:lnTo>
                  <a:lnTo>
                    <a:pt x="546" y="129"/>
                  </a:lnTo>
                  <a:lnTo>
                    <a:pt x="532" y="127"/>
                  </a:lnTo>
                  <a:lnTo>
                    <a:pt x="506" y="119"/>
                  </a:lnTo>
                  <a:lnTo>
                    <a:pt x="483" y="109"/>
                  </a:lnTo>
                  <a:lnTo>
                    <a:pt x="459" y="96"/>
                  </a:lnTo>
                  <a:lnTo>
                    <a:pt x="437" y="80"/>
                  </a:lnTo>
                  <a:lnTo>
                    <a:pt x="417" y="62"/>
                  </a:lnTo>
                  <a:lnTo>
                    <a:pt x="377" y="22"/>
                  </a:lnTo>
                  <a:lnTo>
                    <a:pt x="377" y="22"/>
                  </a:lnTo>
                  <a:lnTo>
                    <a:pt x="369" y="14"/>
                  </a:lnTo>
                  <a:lnTo>
                    <a:pt x="361" y="8"/>
                  </a:lnTo>
                  <a:lnTo>
                    <a:pt x="351" y="2"/>
                  </a:lnTo>
                  <a:lnTo>
                    <a:pt x="341" y="0"/>
                  </a:lnTo>
                  <a:lnTo>
                    <a:pt x="341" y="0"/>
                  </a:lnTo>
                  <a:lnTo>
                    <a:pt x="339" y="0"/>
                  </a:lnTo>
                  <a:lnTo>
                    <a:pt x="339" y="0"/>
                  </a:lnTo>
                  <a:lnTo>
                    <a:pt x="330" y="4"/>
                  </a:lnTo>
                  <a:lnTo>
                    <a:pt x="322" y="10"/>
                  </a:lnTo>
                  <a:lnTo>
                    <a:pt x="314" y="20"/>
                  </a:lnTo>
                  <a:lnTo>
                    <a:pt x="306" y="30"/>
                  </a:lnTo>
                  <a:lnTo>
                    <a:pt x="306" y="30"/>
                  </a:lnTo>
                  <a:lnTo>
                    <a:pt x="286" y="62"/>
                  </a:lnTo>
                  <a:lnTo>
                    <a:pt x="274" y="78"/>
                  </a:lnTo>
                  <a:lnTo>
                    <a:pt x="262" y="92"/>
                  </a:lnTo>
                  <a:lnTo>
                    <a:pt x="250" y="104"/>
                  </a:lnTo>
                  <a:lnTo>
                    <a:pt x="234" y="113"/>
                  </a:lnTo>
                  <a:lnTo>
                    <a:pt x="216" y="119"/>
                  </a:lnTo>
                  <a:lnTo>
                    <a:pt x="194" y="121"/>
                  </a:lnTo>
                  <a:lnTo>
                    <a:pt x="194" y="121"/>
                  </a:lnTo>
                  <a:lnTo>
                    <a:pt x="182" y="121"/>
                  </a:lnTo>
                  <a:lnTo>
                    <a:pt x="182" y="121"/>
                  </a:lnTo>
                  <a:lnTo>
                    <a:pt x="176" y="119"/>
                  </a:lnTo>
                  <a:lnTo>
                    <a:pt x="176" y="119"/>
                  </a:lnTo>
                  <a:lnTo>
                    <a:pt x="165" y="121"/>
                  </a:lnTo>
                  <a:lnTo>
                    <a:pt x="153" y="123"/>
                  </a:lnTo>
                  <a:lnTo>
                    <a:pt x="153" y="123"/>
                  </a:lnTo>
                  <a:lnTo>
                    <a:pt x="139" y="129"/>
                  </a:lnTo>
                  <a:lnTo>
                    <a:pt x="135" y="131"/>
                  </a:lnTo>
                  <a:lnTo>
                    <a:pt x="131" y="135"/>
                  </a:lnTo>
                  <a:lnTo>
                    <a:pt x="131" y="141"/>
                  </a:lnTo>
                  <a:lnTo>
                    <a:pt x="131" y="147"/>
                  </a:lnTo>
                  <a:lnTo>
                    <a:pt x="139" y="163"/>
                  </a:lnTo>
                  <a:lnTo>
                    <a:pt x="139" y="163"/>
                  </a:lnTo>
                  <a:lnTo>
                    <a:pt x="147" y="185"/>
                  </a:lnTo>
                  <a:lnTo>
                    <a:pt x="153" y="209"/>
                  </a:lnTo>
                  <a:lnTo>
                    <a:pt x="163" y="259"/>
                  </a:lnTo>
                  <a:lnTo>
                    <a:pt x="163" y="259"/>
                  </a:lnTo>
                  <a:lnTo>
                    <a:pt x="69" y="259"/>
                  </a:lnTo>
                  <a:lnTo>
                    <a:pt x="69" y="259"/>
                  </a:lnTo>
                  <a:lnTo>
                    <a:pt x="49" y="304"/>
                  </a:lnTo>
                  <a:lnTo>
                    <a:pt x="41" y="324"/>
                  </a:lnTo>
                  <a:lnTo>
                    <a:pt x="29" y="344"/>
                  </a:lnTo>
                  <a:lnTo>
                    <a:pt x="29" y="344"/>
                  </a:lnTo>
                  <a:lnTo>
                    <a:pt x="11" y="366"/>
                  </a:lnTo>
                  <a:lnTo>
                    <a:pt x="0" y="386"/>
                  </a:lnTo>
                  <a:lnTo>
                    <a:pt x="0" y="386"/>
                  </a:lnTo>
                  <a:lnTo>
                    <a:pt x="5" y="416"/>
                  </a:lnTo>
                  <a:lnTo>
                    <a:pt x="5" y="416"/>
                  </a:lnTo>
                  <a:lnTo>
                    <a:pt x="7" y="424"/>
                  </a:lnTo>
                  <a:lnTo>
                    <a:pt x="11" y="430"/>
                  </a:lnTo>
                  <a:lnTo>
                    <a:pt x="21" y="447"/>
                  </a:lnTo>
                  <a:lnTo>
                    <a:pt x="21" y="447"/>
                  </a:lnTo>
                  <a:lnTo>
                    <a:pt x="33" y="467"/>
                  </a:lnTo>
                  <a:lnTo>
                    <a:pt x="33" y="467"/>
                  </a:lnTo>
                  <a:lnTo>
                    <a:pt x="57" y="509"/>
                  </a:lnTo>
                  <a:lnTo>
                    <a:pt x="57" y="509"/>
                  </a:lnTo>
                  <a:lnTo>
                    <a:pt x="61" y="517"/>
                  </a:lnTo>
                  <a:lnTo>
                    <a:pt x="61" y="517"/>
                  </a:lnTo>
                  <a:lnTo>
                    <a:pt x="65" y="523"/>
                  </a:lnTo>
                  <a:lnTo>
                    <a:pt x="65" y="523"/>
                  </a:lnTo>
                  <a:lnTo>
                    <a:pt x="69" y="529"/>
                  </a:lnTo>
                  <a:lnTo>
                    <a:pt x="73" y="535"/>
                  </a:lnTo>
                  <a:lnTo>
                    <a:pt x="73" y="543"/>
                  </a:lnTo>
                  <a:lnTo>
                    <a:pt x="73" y="551"/>
                  </a:lnTo>
                  <a:lnTo>
                    <a:pt x="73" y="557"/>
                  </a:lnTo>
                  <a:lnTo>
                    <a:pt x="71" y="565"/>
                  </a:lnTo>
                  <a:lnTo>
                    <a:pt x="67" y="571"/>
                  </a:lnTo>
                  <a:lnTo>
                    <a:pt x="63" y="577"/>
                  </a:lnTo>
                  <a:lnTo>
                    <a:pt x="61" y="577"/>
                  </a:lnTo>
                  <a:lnTo>
                    <a:pt x="61" y="577"/>
                  </a:lnTo>
                  <a:lnTo>
                    <a:pt x="55" y="583"/>
                  </a:lnTo>
                  <a:lnTo>
                    <a:pt x="45" y="587"/>
                  </a:lnTo>
                  <a:lnTo>
                    <a:pt x="45" y="587"/>
                  </a:lnTo>
                  <a:lnTo>
                    <a:pt x="45" y="587"/>
                  </a:lnTo>
                  <a:lnTo>
                    <a:pt x="45" y="587"/>
                  </a:lnTo>
                  <a:lnTo>
                    <a:pt x="57" y="599"/>
                  </a:lnTo>
                  <a:lnTo>
                    <a:pt x="57" y="599"/>
                  </a:lnTo>
                  <a:lnTo>
                    <a:pt x="77" y="603"/>
                  </a:lnTo>
                  <a:lnTo>
                    <a:pt x="99" y="604"/>
                  </a:lnTo>
                  <a:lnTo>
                    <a:pt x="99" y="6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pl-PL"/>
            </a:p>
          </p:txBody>
        </p:sp>
        <p:sp>
          <p:nvSpPr>
            <p:cNvPr id="118" name="Owal 117">
              <a:extLst>
                <a:ext uri="{FF2B5EF4-FFF2-40B4-BE49-F238E27FC236}">
                  <a16:creationId xmlns:a16="http://schemas.microsoft.com/office/drawing/2014/main" id="{17EA68C9-7DF9-4A8C-B998-1D3C4D029E21}"/>
                </a:ext>
              </a:extLst>
            </p:cNvPr>
            <p:cNvSpPr/>
            <p:nvPr/>
          </p:nvSpPr>
          <p:spPr>
            <a:xfrm>
              <a:off x="3830768" y="4114133"/>
              <a:ext cx="459888" cy="41677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19" name="Owal 118">
              <a:extLst>
                <a:ext uri="{FF2B5EF4-FFF2-40B4-BE49-F238E27FC236}">
                  <a16:creationId xmlns:a16="http://schemas.microsoft.com/office/drawing/2014/main" id="{A3FF12C3-423B-4C64-A1F2-191A287E3FB9}"/>
                </a:ext>
              </a:extLst>
            </p:cNvPr>
            <p:cNvSpPr/>
            <p:nvPr/>
          </p:nvSpPr>
          <p:spPr>
            <a:xfrm>
              <a:off x="3666781" y="4376463"/>
              <a:ext cx="431774" cy="38075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0" name="Owal 119">
              <a:extLst>
                <a:ext uri="{FF2B5EF4-FFF2-40B4-BE49-F238E27FC236}">
                  <a16:creationId xmlns:a16="http://schemas.microsoft.com/office/drawing/2014/main" id="{9BE2D266-A0E3-440C-9DC1-21F7ADE3CBD7}"/>
                </a:ext>
              </a:extLst>
            </p:cNvPr>
            <p:cNvSpPr/>
            <p:nvPr/>
          </p:nvSpPr>
          <p:spPr>
            <a:xfrm>
              <a:off x="4161808" y="4367884"/>
              <a:ext cx="431774" cy="38075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1" name="Owal 120">
              <a:extLst>
                <a:ext uri="{FF2B5EF4-FFF2-40B4-BE49-F238E27FC236}">
                  <a16:creationId xmlns:a16="http://schemas.microsoft.com/office/drawing/2014/main" id="{AD6F1E5E-7AC5-4999-BC7B-52F5B278B8A8}"/>
                </a:ext>
              </a:extLst>
            </p:cNvPr>
            <p:cNvSpPr/>
            <p:nvPr/>
          </p:nvSpPr>
          <p:spPr>
            <a:xfrm>
              <a:off x="4384560" y="4367883"/>
              <a:ext cx="431774" cy="38075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graphicFrame>
        <p:nvGraphicFramePr>
          <p:cNvPr id="107" name="Wykres 106">
            <a:extLst>
              <a:ext uri="{FF2B5EF4-FFF2-40B4-BE49-F238E27FC236}">
                <a16:creationId xmlns:a16="http://schemas.microsoft.com/office/drawing/2014/main" id="{28CC4D7B-A668-4A9C-9104-2A952A3D5EF4}"/>
              </a:ext>
            </a:extLst>
          </p:cNvPr>
          <p:cNvGraphicFramePr/>
          <p:nvPr>
            <p:extLst>
              <p:ext uri="{D42A27DB-BD31-4B8C-83A1-F6EECF244321}">
                <p14:modId xmlns:p14="http://schemas.microsoft.com/office/powerpoint/2010/main" val="970919509"/>
              </p:ext>
            </p:extLst>
          </p:nvPr>
        </p:nvGraphicFramePr>
        <p:xfrm>
          <a:off x="5148069" y="1585565"/>
          <a:ext cx="1393740" cy="772955"/>
        </p:xfrm>
        <a:graphic>
          <a:graphicData uri="http://schemas.openxmlformats.org/drawingml/2006/chart">
            <c:chart xmlns:c="http://schemas.openxmlformats.org/drawingml/2006/chart" xmlns:r="http://schemas.openxmlformats.org/officeDocument/2006/relationships" r:id="rId3"/>
          </a:graphicData>
        </a:graphic>
      </p:graphicFrame>
      <p:sp>
        <p:nvSpPr>
          <p:cNvPr id="18" name="pole tekstowe 17">
            <a:extLst>
              <a:ext uri="{FF2B5EF4-FFF2-40B4-BE49-F238E27FC236}">
                <a16:creationId xmlns:a16="http://schemas.microsoft.com/office/drawing/2014/main" id="{F2703DE9-F825-49E5-A6C8-C45807CDB3C2}"/>
              </a:ext>
            </a:extLst>
          </p:cNvPr>
          <p:cNvSpPr txBox="1"/>
          <p:nvPr/>
        </p:nvSpPr>
        <p:spPr>
          <a:xfrm>
            <a:off x="367999" y="4437454"/>
            <a:ext cx="1897380" cy="276999"/>
          </a:xfrm>
          <a:prstGeom prst="rect">
            <a:avLst/>
          </a:prstGeom>
          <a:noFill/>
        </p:spPr>
        <p:txBody>
          <a:bodyPr wrap="square" rtlCol="0">
            <a:spAutoFit/>
          </a:bodyPr>
          <a:lstStyle/>
          <a:p>
            <a:r>
              <a:rPr lang="pl-PL" sz="1200"/>
              <a:t>Region:</a:t>
            </a:r>
          </a:p>
        </p:txBody>
      </p:sp>
      <p:grpSp>
        <p:nvGrpSpPr>
          <p:cNvPr id="21" name="Grupa 20">
            <a:extLst>
              <a:ext uri="{FF2B5EF4-FFF2-40B4-BE49-F238E27FC236}">
                <a16:creationId xmlns:a16="http://schemas.microsoft.com/office/drawing/2014/main" id="{7FEAEAEB-7A19-40AC-9BB6-6259F2E3FD49}"/>
              </a:ext>
            </a:extLst>
          </p:cNvPr>
          <p:cNvGrpSpPr/>
          <p:nvPr/>
        </p:nvGrpSpPr>
        <p:grpSpPr>
          <a:xfrm>
            <a:off x="451392" y="4669065"/>
            <a:ext cx="3096273" cy="559938"/>
            <a:chOff x="603002" y="4450083"/>
            <a:chExt cx="3096273" cy="559938"/>
          </a:xfrm>
        </p:grpSpPr>
        <p:sp>
          <p:nvSpPr>
            <p:cNvPr id="252" name="pole tekstowe 251">
              <a:extLst>
                <a:ext uri="{FF2B5EF4-FFF2-40B4-BE49-F238E27FC236}">
                  <a16:creationId xmlns:a16="http://schemas.microsoft.com/office/drawing/2014/main" id="{3247EF41-58A5-423A-A485-1AFB02035843}"/>
                </a:ext>
              </a:extLst>
            </p:cNvPr>
            <p:cNvSpPr txBox="1"/>
            <p:nvPr/>
          </p:nvSpPr>
          <p:spPr>
            <a:xfrm>
              <a:off x="647580" y="4450083"/>
              <a:ext cx="1793503" cy="253916"/>
            </a:xfrm>
            <a:prstGeom prst="rect">
              <a:avLst/>
            </a:prstGeom>
            <a:noFill/>
          </p:spPr>
          <p:txBody>
            <a:bodyPr wrap="square" rtlCol="0">
              <a:spAutoFit/>
            </a:bodyPr>
            <a:lstStyle/>
            <a:p>
              <a:r>
                <a:rPr lang="pl-PL" sz="1050"/>
                <a:t>północny </a:t>
              </a:r>
            </a:p>
          </p:txBody>
        </p:sp>
        <p:sp>
          <p:nvSpPr>
            <p:cNvPr id="253" name="Prostokąt 252">
              <a:extLst>
                <a:ext uri="{FF2B5EF4-FFF2-40B4-BE49-F238E27FC236}">
                  <a16:creationId xmlns:a16="http://schemas.microsoft.com/office/drawing/2014/main" id="{F1FC7F3A-A16F-4520-841F-04DC43AFD1D9}"/>
                </a:ext>
              </a:extLst>
            </p:cNvPr>
            <p:cNvSpPr/>
            <p:nvPr/>
          </p:nvSpPr>
          <p:spPr>
            <a:xfrm rot="16200000">
              <a:off x="600354" y="4547294"/>
              <a:ext cx="83119" cy="77824"/>
            </a:xfrm>
            <a:prstGeom prst="rect">
              <a:avLst/>
            </a:prstGeom>
            <a:solidFill>
              <a:srgbClr val="009A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54" name="Prostokąt 253">
              <a:extLst>
                <a:ext uri="{FF2B5EF4-FFF2-40B4-BE49-F238E27FC236}">
                  <a16:creationId xmlns:a16="http://schemas.microsoft.com/office/drawing/2014/main" id="{1DB03EC3-3AE1-4096-9C6D-6482F74358ED}"/>
                </a:ext>
              </a:extLst>
            </p:cNvPr>
            <p:cNvSpPr/>
            <p:nvPr/>
          </p:nvSpPr>
          <p:spPr>
            <a:xfrm rot="16200000">
              <a:off x="600354" y="4688019"/>
              <a:ext cx="83119" cy="77824"/>
            </a:xfrm>
            <a:prstGeom prst="rect">
              <a:avLst/>
            </a:prstGeom>
            <a:solidFill>
              <a:srgbClr val="90DC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55" name="Prostokąt 254">
              <a:extLst>
                <a:ext uri="{FF2B5EF4-FFF2-40B4-BE49-F238E27FC236}">
                  <a16:creationId xmlns:a16="http://schemas.microsoft.com/office/drawing/2014/main" id="{92DC9B1B-93D3-4049-8FAD-1FCA2844E969}"/>
                </a:ext>
              </a:extLst>
            </p:cNvPr>
            <p:cNvSpPr/>
            <p:nvPr/>
          </p:nvSpPr>
          <p:spPr>
            <a:xfrm rot="16200000">
              <a:off x="600354" y="4828744"/>
              <a:ext cx="83119" cy="77824"/>
            </a:xfrm>
            <a:prstGeom prst="rect">
              <a:avLst/>
            </a:prstGeom>
            <a:solidFill>
              <a:srgbClr val="0095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56" name="pole tekstowe 255">
              <a:extLst>
                <a:ext uri="{FF2B5EF4-FFF2-40B4-BE49-F238E27FC236}">
                  <a16:creationId xmlns:a16="http://schemas.microsoft.com/office/drawing/2014/main" id="{C99D1CAF-5277-4430-A5F4-6A7A80C4E80D}"/>
                </a:ext>
              </a:extLst>
            </p:cNvPr>
            <p:cNvSpPr txBox="1"/>
            <p:nvPr/>
          </p:nvSpPr>
          <p:spPr>
            <a:xfrm>
              <a:off x="647580" y="4592294"/>
              <a:ext cx="1793503" cy="253916"/>
            </a:xfrm>
            <a:prstGeom prst="rect">
              <a:avLst/>
            </a:prstGeom>
            <a:noFill/>
          </p:spPr>
          <p:txBody>
            <a:bodyPr wrap="square" rtlCol="0">
              <a:spAutoFit/>
            </a:bodyPr>
            <a:lstStyle/>
            <a:p>
              <a:r>
                <a:rPr lang="pl-PL" sz="1050"/>
                <a:t>wschodni</a:t>
              </a:r>
            </a:p>
          </p:txBody>
        </p:sp>
        <p:sp>
          <p:nvSpPr>
            <p:cNvPr id="257" name="pole tekstowe 256">
              <a:extLst>
                <a:ext uri="{FF2B5EF4-FFF2-40B4-BE49-F238E27FC236}">
                  <a16:creationId xmlns:a16="http://schemas.microsoft.com/office/drawing/2014/main" id="{A721116B-ED85-4524-9BB0-BC89D2B5A0BA}"/>
                </a:ext>
              </a:extLst>
            </p:cNvPr>
            <p:cNvSpPr txBox="1"/>
            <p:nvPr/>
          </p:nvSpPr>
          <p:spPr>
            <a:xfrm>
              <a:off x="647580" y="4734505"/>
              <a:ext cx="1793503" cy="253916"/>
            </a:xfrm>
            <a:prstGeom prst="rect">
              <a:avLst/>
            </a:prstGeom>
            <a:noFill/>
          </p:spPr>
          <p:txBody>
            <a:bodyPr wrap="square" rtlCol="0">
              <a:spAutoFit/>
            </a:bodyPr>
            <a:lstStyle/>
            <a:p>
              <a:r>
                <a:rPr lang="pl-PL" sz="1050"/>
                <a:t>północno-zachodni</a:t>
              </a:r>
            </a:p>
          </p:txBody>
        </p:sp>
        <p:sp>
          <p:nvSpPr>
            <p:cNvPr id="258" name="pole tekstowe 257">
              <a:extLst>
                <a:ext uri="{FF2B5EF4-FFF2-40B4-BE49-F238E27FC236}">
                  <a16:creationId xmlns:a16="http://schemas.microsoft.com/office/drawing/2014/main" id="{F38D7CD0-8BC5-4BE8-AF6D-E38A9508FB33}"/>
                </a:ext>
              </a:extLst>
            </p:cNvPr>
            <p:cNvSpPr txBox="1"/>
            <p:nvPr/>
          </p:nvSpPr>
          <p:spPr>
            <a:xfrm>
              <a:off x="1905279" y="4468067"/>
              <a:ext cx="1793503" cy="253916"/>
            </a:xfrm>
            <a:prstGeom prst="rect">
              <a:avLst/>
            </a:prstGeom>
            <a:noFill/>
          </p:spPr>
          <p:txBody>
            <a:bodyPr wrap="square" rtlCol="0">
              <a:spAutoFit/>
            </a:bodyPr>
            <a:lstStyle/>
            <a:p>
              <a:r>
                <a:rPr lang="pl-PL" sz="1050"/>
                <a:t>południowo-zachodni</a:t>
              </a:r>
            </a:p>
          </p:txBody>
        </p:sp>
        <p:sp>
          <p:nvSpPr>
            <p:cNvPr id="259" name="Prostokąt 258">
              <a:extLst>
                <a:ext uri="{FF2B5EF4-FFF2-40B4-BE49-F238E27FC236}">
                  <a16:creationId xmlns:a16="http://schemas.microsoft.com/office/drawing/2014/main" id="{7DB7D084-7176-4A1D-AD78-6A28A4863DBD}"/>
                </a:ext>
              </a:extLst>
            </p:cNvPr>
            <p:cNvSpPr/>
            <p:nvPr/>
          </p:nvSpPr>
          <p:spPr>
            <a:xfrm rot="16200000">
              <a:off x="1858053" y="4560820"/>
              <a:ext cx="83119" cy="77824"/>
            </a:xfrm>
            <a:prstGeom prst="rect">
              <a:avLst/>
            </a:prstGeom>
            <a:solidFill>
              <a:srgbClr val="4F5A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60" name="Prostokąt 259">
              <a:extLst>
                <a:ext uri="{FF2B5EF4-FFF2-40B4-BE49-F238E27FC236}">
                  <a16:creationId xmlns:a16="http://schemas.microsoft.com/office/drawing/2014/main" id="{FE260726-6702-4EA0-9A5E-94FAFC008687}"/>
                </a:ext>
              </a:extLst>
            </p:cNvPr>
            <p:cNvSpPr/>
            <p:nvPr/>
          </p:nvSpPr>
          <p:spPr>
            <a:xfrm rot="16200000">
              <a:off x="1858053" y="4701545"/>
              <a:ext cx="83119" cy="77824"/>
            </a:xfrm>
            <a:prstGeom prst="rect">
              <a:avLst/>
            </a:prstGeom>
            <a:solidFill>
              <a:srgbClr val="B0D6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61" name="pole tekstowe 260">
              <a:extLst>
                <a:ext uri="{FF2B5EF4-FFF2-40B4-BE49-F238E27FC236}">
                  <a16:creationId xmlns:a16="http://schemas.microsoft.com/office/drawing/2014/main" id="{8E5600F6-2167-4CFE-83D4-CDE4FBE881F7}"/>
                </a:ext>
              </a:extLst>
            </p:cNvPr>
            <p:cNvSpPr txBox="1"/>
            <p:nvPr/>
          </p:nvSpPr>
          <p:spPr>
            <a:xfrm>
              <a:off x="1905279" y="4610279"/>
              <a:ext cx="1793503" cy="253916"/>
            </a:xfrm>
            <a:prstGeom prst="rect">
              <a:avLst/>
            </a:prstGeom>
            <a:noFill/>
          </p:spPr>
          <p:txBody>
            <a:bodyPr wrap="square" rtlCol="0">
              <a:spAutoFit/>
            </a:bodyPr>
            <a:lstStyle/>
            <a:p>
              <a:r>
                <a:rPr lang="pl-PL" sz="1050"/>
                <a:t>centralny</a:t>
              </a:r>
            </a:p>
          </p:txBody>
        </p:sp>
        <p:sp>
          <p:nvSpPr>
            <p:cNvPr id="19" name="Prostokąt 18">
              <a:extLst>
                <a:ext uri="{FF2B5EF4-FFF2-40B4-BE49-F238E27FC236}">
                  <a16:creationId xmlns:a16="http://schemas.microsoft.com/office/drawing/2014/main" id="{7298C2F7-D9B4-432E-AD72-F657A35C01BC}"/>
                </a:ext>
              </a:extLst>
            </p:cNvPr>
            <p:cNvSpPr/>
            <p:nvPr/>
          </p:nvSpPr>
          <p:spPr>
            <a:xfrm rot="16200000">
              <a:off x="1858546" y="4847371"/>
              <a:ext cx="83119" cy="77824"/>
            </a:xfrm>
            <a:prstGeom prst="rect">
              <a:avLst/>
            </a:prstGeom>
            <a:solidFill>
              <a:srgbClr val="AFD2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0" name="pole tekstowe 19">
              <a:extLst>
                <a:ext uri="{FF2B5EF4-FFF2-40B4-BE49-F238E27FC236}">
                  <a16:creationId xmlns:a16="http://schemas.microsoft.com/office/drawing/2014/main" id="{43592AF6-85BE-44A5-8814-99BBA417A009}"/>
                </a:ext>
              </a:extLst>
            </p:cNvPr>
            <p:cNvSpPr txBox="1"/>
            <p:nvPr/>
          </p:nvSpPr>
          <p:spPr>
            <a:xfrm>
              <a:off x="1905772" y="4756105"/>
              <a:ext cx="1793503" cy="253916"/>
            </a:xfrm>
            <a:prstGeom prst="rect">
              <a:avLst/>
            </a:prstGeom>
            <a:noFill/>
          </p:spPr>
          <p:txBody>
            <a:bodyPr wrap="square" rtlCol="0">
              <a:spAutoFit/>
            </a:bodyPr>
            <a:lstStyle/>
            <a:p>
              <a:r>
                <a:rPr lang="pl-PL" sz="1050"/>
                <a:t>południowy</a:t>
              </a:r>
            </a:p>
          </p:txBody>
        </p:sp>
      </p:grpSp>
      <p:sp>
        <p:nvSpPr>
          <p:cNvPr id="127" name="Symbol zastępczy tekstu 2">
            <a:extLst>
              <a:ext uri="{FF2B5EF4-FFF2-40B4-BE49-F238E27FC236}">
                <a16:creationId xmlns:a16="http://schemas.microsoft.com/office/drawing/2014/main" id="{83217235-B7D4-48A3-AC17-7DB628BF8D0C}"/>
              </a:ext>
            </a:extLst>
          </p:cNvPr>
          <p:cNvSpPr>
            <a:spLocks noGrp="1"/>
          </p:cNvSpPr>
          <p:nvPr>
            <p:ph type="body" sz="quarter" idx="11"/>
          </p:nvPr>
        </p:nvSpPr>
        <p:spPr>
          <a:xfrm>
            <a:off x="333052" y="908050"/>
            <a:ext cx="8487419" cy="1080790"/>
          </a:xfrm>
        </p:spPr>
        <p:txBody>
          <a:bodyPr/>
          <a:lstStyle/>
          <a:p>
            <a:pPr algn="just"/>
            <a:r>
              <a:rPr lang="pl-PL" sz="1100"/>
              <a:t>P6. Skąd, na ogół, dowiaduje się Pan(i) o sprawach dotyczących środowiska naturalnego? Proszę podać maksymalnie trzy główne źródła informacji.</a:t>
            </a:r>
          </a:p>
          <a:p>
            <a:pPr algn="just"/>
            <a:r>
              <a:rPr lang="pl-PL" sz="800" i="1">
                <a:solidFill>
                  <a:schemeClr val="bg1">
                    <a:lumMod val="75000"/>
                  </a:schemeClr>
                </a:solidFill>
              </a:rPr>
              <a:t>Pytanie wielokrotnego wyboru</a:t>
            </a:r>
            <a:r>
              <a:rPr lang="pl-PL" sz="800" i="1"/>
              <a:t>.</a:t>
            </a:r>
          </a:p>
        </p:txBody>
      </p:sp>
      <p:grpSp>
        <p:nvGrpSpPr>
          <p:cNvPr id="128" name="Grupa 127">
            <a:extLst>
              <a:ext uri="{FF2B5EF4-FFF2-40B4-BE49-F238E27FC236}">
                <a16:creationId xmlns:a16="http://schemas.microsoft.com/office/drawing/2014/main" id="{ED094D71-2CB6-4DDE-83E3-B7C92E493BC7}"/>
              </a:ext>
            </a:extLst>
          </p:cNvPr>
          <p:cNvGrpSpPr/>
          <p:nvPr/>
        </p:nvGrpSpPr>
        <p:grpSpPr>
          <a:xfrm>
            <a:off x="256569" y="186558"/>
            <a:ext cx="351010" cy="426759"/>
            <a:chOff x="3635896" y="1196752"/>
            <a:chExt cx="1170966" cy="1423665"/>
          </a:xfrm>
        </p:grpSpPr>
        <p:sp>
          <p:nvSpPr>
            <p:cNvPr id="129" name="Freeform 8">
              <a:extLst>
                <a:ext uri="{FF2B5EF4-FFF2-40B4-BE49-F238E27FC236}">
                  <a16:creationId xmlns:a16="http://schemas.microsoft.com/office/drawing/2014/main" id="{CDE75A18-C3C8-4141-A8F1-714229F3DD3F}"/>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30" name="Grafika 129" descr="Drzewo liściaste">
              <a:extLst>
                <a:ext uri="{FF2B5EF4-FFF2-40B4-BE49-F238E27FC236}">
                  <a16:creationId xmlns:a16="http://schemas.microsoft.com/office/drawing/2014/main" id="{D5E479B6-56C2-482C-8B12-39A87798AD25}"/>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sp>
        <p:nvSpPr>
          <p:cNvPr id="131" name="Symbol zastępczy tekstu 1">
            <a:extLst>
              <a:ext uri="{FF2B5EF4-FFF2-40B4-BE49-F238E27FC236}">
                <a16:creationId xmlns:a16="http://schemas.microsoft.com/office/drawing/2014/main" id="{03CC621E-3F95-4180-A21E-EE3DB00449B9}"/>
              </a:ext>
            </a:extLst>
          </p:cNvPr>
          <p:cNvSpPr>
            <a:spLocks noGrp="1"/>
          </p:cNvSpPr>
          <p:nvPr>
            <p:ph type="body" sz="quarter" idx="10"/>
          </p:nvPr>
        </p:nvSpPr>
        <p:spPr>
          <a:xfrm>
            <a:off x="755650" y="186558"/>
            <a:ext cx="6552000" cy="370800"/>
          </a:xfrm>
          <a:prstGeom prst="rect">
            <a:avLst/>
          </a:prstGeom>
        </p:spPr>
        <p:txBody>
          <a:bodyPr lIns="198000"/>
          <a:lstStyle/>
          <a:p>
            <a:r>
              <a:rPr lang="pl-PL" sz="1600">
                <a:latin typeface="+mn-lt"/>
              </a:rPr>
              <a:t>Źródła informacji</a:t>
            </a:r>
          </a:p>
        </p:txBody>
      </p:sp>
      <p:sp>
        <p:nvSpPr>
          <p:cNvPr id="133" name="Symbol zastępczy tekstu 12">
            <a:extLst>
              <a:ext uri="{FF2B5EF4-FFF2-40B4-BE49-F238E27FC236}">
                <a16:creationId xmlns:a16="http://schemas.microsoft.com/office/drawing/2014/main" id="{D3FB6827-5F3B-4007-9A3C-332B35FE1BC6}"/>
              </a:ext>
            </a:extLst>
          </p:cNvPr>
          <p:cNvSpPr>
            <a:spLocks noGrp="1"/>
          </p:cNvSpPr>
          <p:nvPr>
            <p:ph type="body" sz="quarter" idx="14"/>
          </p:nvPr>
        </p:nvSpPr>
        <p:spPr>
          <a:xfrm>
            <a:off x="755575" y="488145"/>
            <a:ext cx="6540575" cy="223836"/>
          </a:xfrm>
        </p:spPr>
        <p:txBody>
          <a:bodyPr/>
          <a:lstStyle/>
          <a:p>
            <a:r>
              <a:rPr lang="pl-PL"/>
              <a:t>Środowisko naturalne i jego ochrona</a:t>
            </a:r>
          </a:p>
          <a:p>
            <a:endParaRPr lang="pl-PL"/>
          </a:p>
        </p:txBody>
      </p:sp>
      <p:sp>
        <p:nvSpPr>
          <p:cNvPr id="2" name="Symbol zastępczy tekstu 7">
            <a:extLst>
              <a:ext uri="{FF2B5EF4-FFF2-40B4-BE49-F238E27FC236}">
                <a16:creationId xmlns:a16="http://schemas.microsoft.com/office/drawing/2014/main" id="{ABF103F3-CE54-4C62-8A35-8A67A810F4B0}"/>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25" name="pole tekstowe 124">
            <a:extLst>
              <a:ext uri="{FF2B5EF4-FFF2-40B4-BE49-F238E27FC236}">
                <a16:creationId xmlns:a16="http://schemas.microsoft.com/office/drawing/2014/main" id="{C76E9943-0A83-4D51-B62B-26C8F2E09987}"/>
              </a:ext>
            </a:extLst>
          </p:cNvPr>
          <p:cNvSpPr txBox="1"/>
          <p:nvPr/>
        </p:nvSpPr>
        <p:spPr>
          <a:xfrm>
            <a:off x="806974" y="1368726"/>
            <a:ext cx="2178151" cy="485061"/>
          </a:xfrm>
          <a:prstGeom prst="roundRect">
            <a:avLst>
              <a:gd name="adj" fmla="val 20341"/>
            </a:avLst>
          </a:prstGeom>
          <a:noFill/>
          <a:ln>
            <a:solidFill>
              <a:schemeClr val="bg1">
                <a:lumMod val="75000"/>
              </a:schemeClr>
            </a:solidFill>
            <a:prstDash val="dash"/>
          </a:ln>
        </p:spPr>
        <p:txBody>
          <a:bodyPr wrap="square">
            <a:spAutoFit/>
          </a:bodyPr>
          <a:lstStyle/>
          <a:p>
            <a:pPr algn="ctr"/>
            <a:r>
              <a:rPr lang="pl-PL" sz="1100" b="1" u="none" strike="noStrike">
                <a:effectLst/>
                <a:latin typeface="+mj-lt"/>
              </a:rPr>
              <a:t>ZOSTAŁY ZAPREZENTOWANE </a:t>
            </a:r>
          </a:p>
          <a:p>
            <a:pPr algn="ctr"/>
            <a:r>
              <a:rPr lang="pl-PL" sz="1100" b="1" u="none" strike="noStrike">
                <a:effectLst/>
                <a:latin typeface="+mj-lt"/>
              </a:rPr>
              <a:t>TOP 3 ŹRÓDŁA</a:t>
            </a:r>
            <a:endParaRPr lang="pl-PL" sz="1100" b="1"/>
          </a:p>
        </p:txBody>
      </p:sp>
      <p:grpSp>
        <p:nvGrpSpPr>
          <p:cNvPr id="124" name="Grupa 123">
            <a:extLst>
              <a:ext uri="{FF2B5EF4-FFF2-40B4-BE49-F238E27FC236}">
                <a16:creationId xmlns:a16="http://schemas.microsoft.com/office/drawing/2014/main" id="{027221C2-A937-41BA-8C90-9970AFE4B41F}"/>
              </a:ext>
            </a:extLst>
          </p:cNvPr>
          <p:cNvGrpSpPr>
            <a:grpSpLocks noChangeAspect="1"/>
          </p:cNvGrpSpPr>
          <p:nvPr/>
        </p:nvGrpSpPr>
        <p:grpSpPr>
          <a:xfrm>
            <a:off x="1086461" y="2042116"/>
            <a:ext cx="402274" cy="347933"/>
            <a:chOff x="7180263" y="4591051"/>
            <a:chExt cx="787401" cy="681038"/>
          </a:xfrm>
          <a:solidFill>
            <a:srgbClr val="AD9485"/>
          </a:solidFill>
        </p:grpSpPr>
        <p:sp>
          <p:nvSpPr>
            <p:cNvPr id="126" name="Freeform 21">
              <a:extLst>
                <a:ext uri="{FF2B5EF4-FFF2-40B4-BE49-F238E27FC236}">
                  <a16:creationId xmlns:a16="http://schemas.microsoft.com/office/drawing/2014/main" id="{5BECB07F-D54F-4761-B1A1-6077B890DFD5}"/>
                </a:ext>
              </a:extLst>
            </p:cNvPr>
            <p:cNvSpPr>
              <a:spLocks noEditPoints="1"/>
            </p:cNvSpPr>
            <p:nvPr/>
          </p:nvSpPr>
          <p:spPr bwMode="auto">
            <a:xfrm>
              <a:off x="7286626" y="4591051"/>
              <a:ext cx="681038" cy="681038"/>
            </a:xfrm>
            <a:custGeom>
              <a:avLst/>
              <a:gdLst>
                <a:gd name="T0" fmla="*/ 1201 w 3006"/>
                <a:gd name="T1" fmla="*/ 30 h 3006"/>
                <a:gd name="T2" fmla="*/ 852 w 3006"/>
                <a:gd name="T3" fmla="*/ 147 h 3006"/>
                <a:gd name="T4" fmla="*/ 548 w 3006"/>
                <a:gd name="T5" fmla="*/ 343 h 3006"/>
                <a:gd name="T6" fmla="*/ 299 w 3006"/>
                <a:gd name="T7" fmla="*/ 603 h 3006"/>
                <a:gd name="T8" fmla="*/ 119 w 3006"/>
                <a:gd name="T9" fmla="*/ 917 h 3006"/>
                <a:gd name="T10" fmla="*/ 18 w 3006"/>
                <a:gd name="T11" fmla="*/ 1274 h 3006"/>
                <a:gd name="T12" fmla="*/ 4 w 3006"/>
                <a:gd name="T13" fmla="*/ 1592 h 3006"/>
                <a:gd name="T14" fmla="*/ 856 w 3006"/>
                <a:gd name="T15" fmla="*/ 1476 h 3006"/>
                <a:gd name="T16" fmla="*/ 901 w 3006"/>
                <a:gd name="T17" fmla="*/ 1157 h 3006"/>
                <a:gd name="T18" fmla="*/ 1333 w 3006"/>
                <a:gd name="T19" fmla="*/ 1063 h 3006"/>
                <a:gd name="T20" fmla="*/ 1989 w 3006"/>
                <a:gd name="T21" fmla="*/ 1014 h 3006"/>
                <a:gd name="T22" fmla="*/ 2823 w 3006"/>
                <a:gd name="T23" fmla="*/ 1471 h 3006"/>
                <a:gd name="T24" fmla="*/ 1954 w 3006"/>
                <a:gd name="T25" fmla="*/ 2353 h 3006"/>
                <a:gd name="T26" fmla="*/ 1765 w 3006"/>
                <a:gd name="T27" fmla="*/ 2665 h 3006"/>
                <a:gd name="T28" fmla="*/ 1575 w 3006"/>
                <a:gd name="T29" fmla="*/ 2794 h 3006"/>
                <a:gd name="T30" fmla="*/ 1451 w 3006"/>
                <a:gd name="T31" fmla="*/ 2804 h 3006"/>
                <a:gd name="T32" fmla="*/ 1273 w 3006"/>
                <a:gd name="T33" fmla="*/ 2717 h 3006"/>
                <a:gd name="T34" fmla="*/ 1099 w 3006"/>
                <a:gd name="T35" fmla="*/ 2494 h 3006"/>
                <a:gd name="T36" fmla="*/ 834 w 3006"/>
                <a:gd name="T37" fmla="*/ 2240 h 3006"/>
                <a:gd name="T38" fmla="*/ 937 w 3006"/>
                <a:gd name="T39" fmla="*/ 2513 h 3006"/>
                <a:gd name="T40" fmla="*/ 1143 w 3006"/>
                <a:gd name="T41" fmla="*/ 2805 h 3006"/>
                <a:gd name="T42" fmla="*/ 749 w 3006"/>
                <a:gd name="T43" fmla="*/ 2622 h 3006"/>
                <a:gd name="T44" fmla="*/ 479 w 3006"/>
                <a:gd name="T45" fmla="*/ 2382 h 3006"/>
                <a:gd name="T46" fmla="*/ 687 w 3006"/>
                <a:gd name="T47" fmla="*/ 2235 h 3006"/>
                <a:gd name="T48" fmla="*/ 196 w 3006"/>
                <a:gd name="T49" fmla="*/ 2245 h 3006"/>
                <a:gd name="T50" fmla="*/ 513 w 3006"/>
                <a:gd name="T51" fmla="*/ 2633 h 3006"/>
                <a:gd name="T52" fmla="*/ 941 w 3006"/>
                <a:gd name="T53" fmla="*/ 2897 h 3006"/>
                <a:gd name="T54" fmla="*/ 1449 w 3006"/>
                <a:gd name="T55" fmla="*/ 3006 h 3006"/>
                <a:gd name="T56" fmla="*/ 1806 w 3006"/>
                <a:gd name="T57" fmla="*/ 2976 h 3006"/>
                <a:gd name="T58" fmla="*/ 2155 w 3006"/>
                <a:gd name="T59" fmla="*/ 2859 h 3006"/>
                <a:gd name="T60" fmla="*/ 2459 w 3006"/>
                <a:gd name="T61" fmla="*/ 2663 h 3006"/>
                <a:gd name="T62" fmla="*/ 2707 w 3006"/>
                <a:gd name="T63" fmla="*/ 2403 h 3006"/>
                <a:gd name="T64" fmla="*/ 2888 w 3006"/>
                <a:gd name="T65" fmla="*/ 2089 h 3006"/>
                <a:gd name="T66" fmla="*/ 2989 w 3006"/>
                <a:gd name="T67" fmla="*/ 1731 h 3006"/>
                <a:gd name="T68" fmla="*/ 3004 w 3006"/>
                <a:gd name="T69" fmla="*/ 1426 h 3006"/>
                <a:gd name="T70" fmla="*/ 2938 w 3006"/>
                <a:gd name="T71" fmla="*/ 1056 h 3006"/>
                <a:gd name="T72" fmla="*/ 2789 w 3006"/>
                <a:gd name="T73" fmla="*/ 724 h 3006"/>
                <a:gd name="T74" fmla="*/ 2566 w 3006"/>
                <a:gd name="T75" fmla="*/ 440 h 3006"/>
                <a:gd name="T76" fmla="*/ 2283 w 3006"/>
                <a:gd name="T77" fmla="*/ 217 h 3006"/>
                <a:gd name="T78" fmla="*/ 1950 w 3006"/>
                <a:gd name="T79" fmla="*/ 67 h 3006"/>
                <a:gd name="T80" fmla="*/ 1581 w 3006"/>
                <a:gd name="T81" fmla="*/ 1 h 3006"/>
                <a:gd name="T82" fmla="*/ 178 w 3006"/>
                <a:gd name="T83" fmla="*/ 1251 h 3006"/>
                <a:gd name="T84" fmla="*/ 323 w 3006"/>
                <a:gd name="T85" fmla="*/ 847 h 3006"/>
                <a:gd name="T86" fmla="*/ 721 w 3006"/>
                <a:gd name="T87" fmla="*/ 946 h 3006"/>
                <a:gd name="T88" fmla="*/ 728 w 3006"/>
                <a:gd name="T89" fmla="*/ 1427 h 3006"/>
                <a:gd name="T90" fmla="*/ 494 w 3006"/>
                <a:gd name="T91" fmla="*/ 675 h 3006"/>
                <a:gd name="T92" fmla="*/ 645 w 3006"/>
                <a:gd name="T93" fmla="*/ 461 h 3006"/>
                <a:gd name="T94" fmla="*/ 1018 w 3006"/>
                <a:gd name="T95" fmla="*/ 242 h 3006"/>
                <a:gd name="T96" fmla="*/ 996 w 3006"/>
                <a:gd name="T97" fmla="*/ 387 h 3006"/>
                <a:gd name="T98" fmla="*/ 814 w 3006"/>
                <a:gd name="T99" fmla="*/ 816 h 3006"/>
                <a:gd name="T100" fmla="*/ 1022 w 3006"/>
                <a:gd name="T101" fmla="*/ 869 h 3006"/>
                <a:gd name="T102" fmla="*/ 1073 w 3006"/>
                <a:gd name="T103" fmla="*/ 561 h 3006"/>
                <a:gd name="T104" fmla="*/ 1273 w 3006"/>
                <a:gd name="T105" fmla="*/ 289 h 3006"/>
                <a:gd name="T106" fmla="*/ 1451 w 3006"/>
                <a:gd name="T107" fmla="*/ 202 h 3006"/>
                <a:gd name="T108" fmla="*/ 1575 w 3006"/>
                <a:gd name="T109" fmla="*/ 212 h 3006"/>
                <a:gd name="T110" fmla="*/ 1758 w 3006"/>
                <a:gd name="T111" fmla="*/ 332 h 3006"/>
                <a:gd name="T112" fmla="*/ 1960 w 3006"/>
                <a:gd name="T113" fmla="*/ 669 h 3006"/>
                <a:gd name="T114" fmla="*/ 1691 w 3006"/>
                <a:gd name="T115" fmla="*/ 904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6" h="3006">
                  <a:moveTo>
                    <a:pt x="1503" y="0"/>
                  </a:moveTo>
                  <a:lnTo>
                    <a:pt x="1503" y="0"/>
                  </a:lnTo>
                  <a:lnTo>
                    <a:pt x="1465" y="0"/>
                  </a:lnTo>
                  <a:lnTo>
                    <a:pt x="1426" y="1"/>
                  </a:lnTo>
                  <a:lnTo>
                    <a:pt x="1388" y="4"/>
                  </a:lnTo>
                  <a:lnTo>
                    <a:pt x="1349" y="7"/>
                  </a:lnTo>
                  <a:lnTo>
                    <a:pt x="1312" y="12"/>
                  </a:lnTo>
                  <a:lnTo>
                    <a:pt x="1274" y="17"/>
                  </a:lnTo>
                  <a:lnTo>
                    <a:pt x="1238" y="22"/>
                  </a:lnTo>
                  <a:lnTo>
                    <a:pt x="1201" y="30"/>
                  </a:lnTo>
                  <a:lnTo>
                    <a:pt x="1165" y="38"/>
                  </a:lnTo>
                  <a:lnTo>
                    <a:pt x="1128" y="47"/>
                  </a:lnTo>
                  <a:lnTo>
                    <a:pt x="1093" y="57"/>
                  </a:lnTo>
                  <a:lnTo>
                    <a:pt x="1057" y="67"/>
                  </a:lnTo>
                  <a:lnTo>
                    <a:pt x="1022" y="78"/>
                  </a:lnTo>
                  <a:lnTo>
                    <a:pt x="987" y="90"/>
                  </a:lnTo>
                  <a:lnTo>
                    <a:pt x="953" y="104"/>
                  </a:lnTo>
                  <a:lnTo>
                    <a:pt x="918" y="117"/>
                  </a:lnTo>
                  <a:lnTo>
                    <a:pt x="885" y="132"/>
                  </a:lnTo>
                  <a:lnTo>
                    <a:pt x="852" y="147"/>
                  </a:lnTo>
                  <a:lnTo>
                    <a:pt x="820" y="164"/>
                  </a:lnTo>
                  <a:lnTo>
                    <a:pt x="787" y="181"/>
                  </a:lnTo>
                  <a:lnTo>
                    <a:pt x="755" y="199"/>
                  </a:lnTo>
                  <a:lnTo>
                    <a:pt x="724" y="217"/>
                  </a:lnTo>
                  <a:lnTo>
                    <a:pt x="694" y="236"/>
                  </a:lnTo>
                  <a:lnTo>
                    <a:pt x="664" y="256"/>
                  </a:lnTo>
                  <a:lnTo>
                    <a:pt x="634" y="277"/>
                  </a:lnTo>
                  <a:lnTo>
                    <a:pt x="605" y="298"/>
                  </a:lnTo>
                  <a:lnTo>
                    <a:pt x="576" y="320"/>
                  </a:lnTo>
                  <a:lnTo>
                    <a:pt x="548" y="343"/>
                  </a:lnTo>
                  <a:lnTo>
                    <a:pt x="520" y="367"/>
                  </a:lnTo>
                  <a:lnTo>
                    <a:pt x="493" y="390"/>
                  </a:lnTo>
                  <a:lnTo>
                    <a:pt x="467" y="415"/>
                  </a:lnTo>
                  <a:lnTo>
                    <a:pt x="441" y="440"/>
                  </a:lnTo>
                  <a:lnTo>
                    <a:pt x="415" y="466"/>
                  </a:lnTo>
                  <a:lnTo>
                    <a:pt x="391" y="492"/>
                  </a:lnTo>
                  <a:lnTo>
                    <a:pt x="367" y="519"/>
                  </a:lnTo>
                  <a:lnTo>
                    <a:pt x="344" y="546"/>
                  </a:lnTo>
                  <a:lnTo>
                    <a:pt x="321" y="575"/>
                  </a:lnTo>
                  <a:lnTo>
                    <a:pt x="299" y="603"/>
                  </a:lnTo>
                  <a:lnTo>
                    <a:pt x="278" y="632"/>
                  </a:lnTo>
                  <a:lnTo>
                    <a:pt x="257" y="662"/>
                  </a:lnTo>
                  <a:lnTo>
                    <a:pt x="238" y="693"/>
                  </a:lnTo>
                  <a:lnTo>
                    <a:pt x="219" y="724"/>
                  </a:lnTo>
                  <a:lnTo>
                    <a:pt x="200" y="755"/>
                  </a:lnTo>
                  <a:lnTo>
                    <a:pt x="182" y="786"/>
                  </a:lnTo>
                  <a:lnTo>
                    <a:pt x="165" y="818"/>
                  </a:lnTo>
                  <a:lnTo>
                    <a:pt x="149" y="852"/>
                  </a:lnTo>
                  <a:lnTo>
                    <a:pt x="134" y="884"/>
                  </a:lnTo>
                  <a:lnTo>
                    <a:pt x="119" y="917"/>
                  </a:lnTo>
                  <a:lnTo>
                    <a:pt x="105" y="952"/>
                  </a:lnTo>
                  <a:lnTo>
                    <a:pt x="92" y="986"/>
                  </a:lnTo>
                  <a:lnTo>
                    <a:pt x="80" y="1021"/>
                  </a:lnTo>
                  <a:lnTo>
                    <a:pt x="68" y="1056"/>
                  </a:lnTo>
                  <a:lnTo>
                    <a:pt x="57" y="1092"/>
                  </a:lnTo>
                  <a:lnTo>
                    <a:pt x="48" y="1127"/>
                  </a:lnTo>
                  <a:lnTo>
                    <a:pt x="39" y="1164"/>
                  </a:lnTo>
                  <a:lnTo>
                    <a:pt x="32" y="1200"/>
                  </a:lnTo>
                  <a:lnTo>
                    <a:pt x="24" y="1237"/>
                  </a:lnTo>
                  <a:lnTo>
                    <a:pt x="18" y="1274"/>
                  </a:lnTo>
                  <a:lnTo>
                    <a:pt x="13" y="1312"/>
                  </a:lnTo>
                  <a:lnTo>
                    <a:pt x="9" y="1350"/>
                  </a:lnTo>
                  <a:lnTo>
                    <a:pt x="5" y="1387"/>
                  </a:lnTo>
                  <a:lnTo>
                    <a:pt x="3" y="1426"/>
                  </a:lnTo>
                  <a:lnTo>
                    <a:pt x="1" y="1464"/>
                  </a:lnTo>
                  <a:lnTo>
                    <a:pt x="0" y="1503"/>
                  </a:lnTo>
                  <a:lnTo>
                    <a:pt x="0" y="1503"/>
                  </a:lnTo>
                  <a:lnTo>
                    <a:pt x="1" y="1548"/>
                  </a:lnTo>
                  <a:lnTo>
                    <a:pt x="4" y="1592"/>
                  </a:lnTo>
                  <a:lnTo>
                    <a:pt x="4" y="1592"/>
                  </a:lnTo>
                  <a:lnTo>
                    <a:pt x="123" y="1582"/>
                  </a:lnTo>
                  <a:lnTo>
                    <a:pt x="247" y="1570"/>
                  </a:lnTo>
                  <a:lnTo>
                    <a:pt x="376" y="1555"/>
                  </a:lnTo>
                  <a:lnTo>
                    <a:pt x="442" y="1546"/>
                  </a:lnTo>
                  <a:lnTo>
                    <a:pt x="509" y="1537"/>
                  </a:lnTo>
                  <a:lnTo>
                    <a:pt x="577" y="1526"/>
                  </a:lnTo>
                  <a:lnTo>
                    <a:pt x="645" y="1515"/>
                  </a:lnTo>
                  <a:lnTo>
                    <a:pt x="715" y="1503"/>
                  </a:lnTo>
                  <a:lnTo>
                    <a:pt x="785" y="1489"/>
                  </a:lnTo>
                  <a:lnTo>
                    <a:pt x="856" y="1476"/>
                  </a:lnTo>
                  <a:lnTo>
                    <a:pt x="928" y="1460"/>
                  </a:lnTo>
                  <a:lnTo>
                    <a:pt x="999" y="1444"/>
                  </a:lnTo>
                  <a:lnTo>
                    <a:pt x="1072" y="1427"/>
                  </a:lnTo>
                  <a:lnTo>
                    <a:pt x="880" y="1427"/>
                  </a:lnTo>
                  <a:lnTo>
                    <a:pt x="880" y="1427"/>
                  </a:lnTo>
                  <a:lnTo>
                    <a:pt x="882" y="1371"/>
                  </a:lnTo>
                  <a:lnTo>
                    <a:pt x="885" y="1316"/>
                  </a:lnTo>
                  <a:lnTo>
                    <a:pt x="889" y="1263"/>
                  </a:lnTo>
                  <a:lnTo>
                    <a:pt x="895" y="1210"/>
                  </a:lnTo>
                  <a:lnTo>
                    <a:pt x="901" y="1157"/>
                  </a:lnTo>
                  <a:lnTo>
                    <a:pt x="909" y="1106"/>
                  </a:lnTo>
                  <a:lnTo>
                    <a:pt x="917" y="1055"/>
                  </a:lnTo>
                  <a:lnTo>
                    <a:pt x="927" y="1006"/>
                  </a:lnTo>
                  <a:lnTo>
                    <a:pt x="927" y="1006"/>
                  </a:lnTo>
                  <a:lnTo>
                    <a:pt x="992" y="1019"/>
                  </a:lnTo>
                  <a:lnTo>
                    <a:pt x="1057" y="1031"/>
                  </a:lnTo>
                  <a:lnTo>
                    <a:pt x="1125" y="1042"/>
                  </a:lnTo>
                  <a:lnTo>
                    <a:pt x="1194" y="1051"/>
                  </a:lnTo>
                  <a:lnTo>
                    <a:pt x="1262" y="1057"/>
                  </a:lnTo>
                  <a:lnTo>
                    <a:pt x="1333" y="1063"/>
                  </a:lnTo>
                  <a:lnTo>
                    <a:pt x="1405" y="1065"/>
                  </a:lnTo>
                  <a:lnTo>
                    <a:pt x="1478" y="1066"/>
                  </a:lnTo>
                  <a:lnTo>
                    <a:pt x="1478" y="1066"/>
                  </a:lnTo>
                  <a:lnTo>
                    <a:pt x="1555" y="1065"/>
                  </a:lnTo>
                  <a:lnTo>
                    <a:pt x="1630" y="1061"/>
                  </a:lnTo>
                  <a:lnTo>
                    <a:pt x="1704" y="1056"/>
                  </a:lnTo>
                  <a:lnTo>
                    <a:pt x="1778" y="1049"/>
                  </a:lnTo>
                  <a:lnTo>
                    <a:pt x="1849" y="1039"/>
                  </a:lnTo>
                  <a:lnTo>
                    <a:pt x="1920" y="1027"/>
                  </a:lnTo>
                  <a:lnTo>
                    <a:pt x="1989" y="1014"/>
                  </a:lnTo>
                  <a:lnTo>
                    <a:pt x="2057" y="999"/>
                  </a:lnTo>
                  <a:lnTo>
                    <a:pt x="2057" y="999"/>
                  </a:lnTo>
                  <a:lnTo>
                    <a:pt x="2068" y="1056"/>
                  </a:lnTo>
                  <a:lnTo>
                    <a:pt x="2077" y="1115"/>
                  </a:lnTo>
                  <a:lnTo>
                    <a:pt x="2086" y="1175"/>
                  </a:lnTo>
                  <a:lnTo>
                    <a:pt x="2092" y="1237"/>
                  </a:lnTo>
                  <a:lnTo>
                    <a:pt x="2092" y="1237"/>
                  </a:lnTo>
                  <a:lnTo>
                    <a:pt x="2348" y="1317"/>
                  </a:lnTo>
                  <a:lnTo>
                    <a:pt x="2584" y="1394"/>
                  </a:lnTo>
                  <a:lnTo>
                    <a:pt x="2823" y="1471"/>
                  </a:lnTo>
                  <a:lnTo>
                    <a:pt x="2823" y="1471"/>
                  </a:lnTo>
                  <a:lnTo>
                    <a:pt x="2701" y="1598"/>
                  </a:lnTo>
                  <a:lnTo>
                    <a:pt x="2423" y="1883"/>
                  </a:lnTo>
                  <a:lnTo>
                    <a:pt x="2270" y="2040"/>
                  </a:lnTo>
                  <a:lnTo>
                    <a:pt x="2129" y="2183"/>
                  </a:lnTo>
                  <a:lnTo>
                    <a:pt x="2018" y="2293"/>
                  </a:lnTo>
                  <a:lnTo>
                    <a:pt x="1980" y="2329"/>
                  </a:lnTo>
                  <a:lnTo>
                    <a:pt x="1956" y="2351"/>
                  </a:lnTo>
                  <a:lnTo>
                    <a:pt x="1956" y="2351"/>
                  </a:lnTo>
                  <a:lnTo>
                    <a:pt x="1954" y="2353"/>
                  </a:lnTo>
                  <a:lnTo>
                    <a:pt x="1954" y="2353"/>
                  </a:lnTo>
                  <a:lnTo>
                    <a:pt x="1933" y="2400"/>
                  </a:lnTo>
                  <a:lnTo>
                    <a:pt x="1912" y="2445"/>
                  </a:lnTo>
                  <a:lnTo>
                    <a:pt x="1912" y="2445"/>
                  </a:lnTo>
                  <a:lnTo>
                    <a:pt x="1889" y="2488"/>
                  </a:lnTo>
                  <a:lnTo>
                    <a:pt x="1867" y="2528"/>
                  </a:lnTo>
                  <a:lnTo>
                    <a:pt x="1842" y="2567"/>
                  </a:lnTo>
                  <a:lnTo>
                    <a:pt x="1817" y="2603"/>
                  </a:lnTo>
                  <a:lnTo>
                    <a:pt x="1791" y="2635"/>
                  </a:lnTo>
                  <a:lnTo>
                    <a:pt x="1765" y="2665"/>
                  </a:lnTo>
                  <a:lnTo>
                    <a:pt x="1739" y="2692"/>
                  </a:lnTo>
                  <a:lnTo>
                    <a:pt x="1712" y="2717"/>
                  </a:lnTo>
                  <a:lnTo>
                    <a:pt x="1712" y="2717"/>
                  </a:lnTo>
                  <a:lnTo>
                    <a:pt x="1685" y="2738"/>
                  </a:lnTo>
                  <a:lnTo>
                    <a:pt x="1657" y="2756"/>
                  </a:lnTo>
                  <a:lnTo>
                    <a:pt x="1630" y="2773"/>
                  </a:lnTo>
                  <a:lnTo>
                    <a:pt x="1616" y="2779"/>
                  </a:lnTo>
                  <a:lnTo>
                    <a:pt x="1603" y="2784"/>
                  </a:lnTo>
                  <a:lnTo>
                    <a:pt x="1589" y="2790"/>
                  </a:lnTo>
                  <a:lnTo>
                    <a:pt x="1575" y="2794"/>
                  </a:lnTo>
                  <a:lnTo>
                    <a:pt x="1561" y="2798"/>
                  </a:lnTo>
                  <a:lnTo>
                    <a:pt x="1548" y="2802"/>
                  </a:lnTo>
                  <a:lnTo>
                    <a:pt x="1534" y="2804"/>
                  </a:lnTo>
                  <a:lnTo>
                    <a:pt x="1520" y="2806"/>
                  </a:lnTo>
                  <a:lnTo>
                    <a:pt x="1506" y="2807"/>
                  </a:lnTo>
                  <a:lnTo>
                    <a:pt x="1492" y="2807"/>
                  </a:lnTo>
                  <a:lnTo>
                    <a:pt x="1492" y="2807"/>
                  </a:lnTo>
                  <a:lnTo>
                    <a:pt x="1478" y="2807"/>
                  </a:lnTo>
                  <a:lnTo>
                    <a:pt x="1465" y="2806"/>
                  </a:lnTo>
                  <a:lnTo>
                    <a:pt x="1451" y="2804"/>
                  </a:lnTo>
                  <a:lnTo>
                    <a:pt x="1438" y="2802"/>
                  </a:lnTo>
                  <a:lnTo>
                    <a:pt x="1424" y="2798"/>
                  </a:lnTo>
                  <a:lnTo>
                    <a:pt x="1410" y="2794"/>
                  </a:lnTo>
                  <a:lnTo>
                    <a:pt x="1396" y="2790"/>
                  </a:lnTo>
                  <a:lnTo>
                    <a:pt x="1383" y="2784"/>
                  </a:lnTo>
                  <a:lnTo>
                    <a:pt x="1369" y="2779"/>
                  </a:lnTo>
                  <a:lnTo>
                    <a:pt x="1355" y="2773"/>
                  </a:lnTo>
                  <a:lnTo>
                    <a:pt x="1328" y="2756"/>
                  </a:lnTo>
                  <a:lnTo>
                    <a:pt x="1300" y="2738"/>
                  </a:lnTo>
                  <a:lnTo>
                    <a:pt x="1273" y="2717"/>
                  </a:lnTo>
                  <a:lnTo>
                    <a:pt x="1273" y="2717"/>
                  </a:lnTo>
                  <a:lnTo>
                    <a:pt x="1253" y="2698"/>
                  </a:lnTo>
                  <a:lnTo>
                    <a:pt x="1232" y="2679"/>
                  </a:lnTo>
                  <a:lnTo>
                    <a:pt x="1212" y="2656"/>
                  </a:lnTo>
                  <a:lnTo>
                    <a:pt x="1193" y="2634"/>
                  </a:lnTo>
                  <a:lnTo>
                    <a:pt x="1172" y="2609"/>
                  </a:lnTo>
                  <a:lnTo>
                    <a:pt x="1154" y="2582"/>
                  </a:lnTo>
                  <a:lnTo>
                    <a:pt x="1134" y="2554"/>
                  </a:lnTo>
                  <a:lnTo>
                    <a:pt x="1116" y="2525"/>
                  </a:lnTo>
                  <a:lnTo>
                    <a:pt x="1099" y="2494"/>
                  </a:lnTo>
                  <a:lnTo>
                    <a:pt x="1082" y="2462"/>
                  </a:lnTo>
                  <a:lnTo>
                    <a:pt x="1065" y="2427"/>
                  </a:lnTo>
                  <a:lnTo>
                    <a:pt x="1048" y="2393"/>
                  </a:lnTo>
                  <a:lnTo>
                    <a:pt x="1033" y="2356"/>
                  </a:lnTo>
                  <a:lnTo>
                    <a:pt x="1018" y="2319"/>
                  </a:lnTo>
                  <a:lnTo>
                    <a:pt x="1003" y="2280"/>
                  </a:lnTo>
                  <a:lnTo>
                    <a:pt x="989" y="2240"/>
                  </a:lnTo>
                  <a:lnTo>
                    <a:pt x="989" y="2240"/>
                  </a:lnTo>
                  <a:lnTo>
                    <a:pt x="912" y="2240"/>
                  </a:lnTo>
                  <a:lnTo>
                    <a:pt x="834" y="2240"/>
                  </a:lnTo>
                  <a:lnTo>
                    <a:pt x="829" y="2240"/>
                  </a:lnTo>
                  <a:lnTo>
                    <a:pt x="829" y="2240"/>
                  </a:lnTo>
                  <a:lnTo>
                    <a:pt x="841" y="2277"/>
                  </a:lnTo>
                  <a:lnTo>
                    <a:pt x="853" y="2312"/>
                  </a:lnTo>
                  <a:lnTo>
                    <a:pt x="866" y="2348"/>
                  </a:lnTo>
                  <a:lnTo>
                    <a:pt x="879" y="2383"/>
                  </a:lnTo>
                  <a:lnTo>
                    <a:pt x="893" y="2417"/>
                  </a:lnTo>
                  <a:lnTo>
                    <a:pt x="907" y="2450"/>
                  </a:lnTo>
                  <a:lnTo>
                    <a:pt x="922" y="2482"/>
                  </a:lnTo>
                  <a:lnTo>
                    <a:pt x="937" y="2513"/>
                  </a:lnTo>
                  <a:lnTo>
                    <a:pt x="937" y="2513"/>
                  </a:lnTo>
                  <a:lnTo>
                    <a:pt x="958" y="2556"/>
                  </a:lnTo>
                  <a:lnTo>
                    <a:pt x="982" y="2597"/>
                  </a:lnTo>
                  <a:lnTo>
                    <a:pt x="1007" y="2637"/>
                  </a:lnTo>
                  <a:lnTo>
                    <a:pt x="1031" y="2675"/>
                  </a:lnTo>
                  <a:lnTo>
                    <a:pt x="1058" y="2710"/>
                  </a:lnTo>
                  <a:lnTo>
                    <a:pt x="1085" y="2744"/>
                  </a:lnTo>
                  <a:lnTo>
                    <a:pt x="1113" y="2775"/>
                  </a:lnTo>
                  <a:lnTo>
                    <a:pt x="1143" y="2805"/>
                  </a:lnTo>
                  <a:lnTo>
                    <a:pt x="1143" y="2805"/>
                  </a:lnTo>
                  <a:lnTo>
                    <a:pt x="1100" y="2792"/>
                  </a:lnTo>
                  <a:lnTo>
                    <a:pt x="1058" y="2778"/>
                  </a:lnTo>
                  <a:lnTo>
                    <a:pt x="1017" y="2763"/>
                  </a:lnTo>
                  <a:lnTo>
                    <a:pt x="976" y="2747"/>
                  </a:lnTo>
                  <a:lnTo>
                    <a:pt x="937" y="2729"/>
                  </a:lnTo>
                  <a:lnTo>
                    <a:pt x="898" y="2710"/>
                  </a:lnTo>
                  <a:lnTo>
                    <a:pt x="859" y="2690"/>
                  </a:lnTo>
                  <a:lnTo>
                    <a:pt x="822" y="2668"/>
                  </a:lnTo>
                  <a:lnTo>
                    <a:pt x="784" y="2646"/>
                  </a:lnTo>
                  <a:lnTo>
                    <a:pt x="749" y="2622"/>
                  </a:lnTo>
                  <a:lnTo>
                    <a:pt x="713" y="2597"/>
                  </a:lnTo>
                  <a:lnTo>
                    <a:pt x="679" y="2571"/>
                  </a:lnTo>
                  <a:lnTo>
                    <a:pt x="644" y="2545"/>
                  </a:lnTo>
                  <a:lnTo>
                    <a:pt x="612" y="2517"/>
                  </a:lnTo>
                  <a:lnTo>
                    <a:pt x="580" y="2488"/>
                  </a:lnTo>
                  <a:lnTo>
                    <a:pt x="549" y="2457"/>
                  </a:lnTo>
                  <a:lnTo>
                    <a:pt x="549" y="2457"/>
                  </a:lnTo>
                  <a:lnTo>
                    <a:pt x="525" y="2433"/>
                  </a:lnTo>
                  <a:lnTo>
                    <a:pt x="501" y="2408"/>
                  </a:lnTo>
                  <a:lnTo>
                    <a:pt x="479" y="2382"/>
                  </a:lnTo>
                  <a:lnTo>
                    <a:pt x="456" y="2355"/>
                  </a:lnTo>
                  <a:lnTo>
                    <a:pt x="456" y="2355"/>
                  </a:lnTo>
                  <a:lnTo>
                    <a:pt x="482" y="2338"/>
                  </a:lnTo>
                  <a:lnTo>
                    <a:pt x="509" y="2323"/>
                  </a:lnTo>
                  <a:lnTo>
                    <a:pt x="536" y="2307"/>
                  </a:lnTo>
                  <a:lnTo>
                    <a:pt x="565" y="2292"/>
                  </a:lnTo>
                  <a:lnTo>
                    <a:pt x="594" y="2277"/>
                  </a:lnTo>
                  <a:lnTo>
                    <a:pt x="625" y="2263"/>
                  </a:lnTo>
                  <a:lnTo>
                    <a:pt x="656" y="2249"/>
                  </a:lnTo>
                  <a:lnTo>
                    <a:pt x="687" y="2235"/>
                  </a:lnTo>
                  <a:lnTo>
                    <a:pt x="687" y="2235"/>
                  </a:lnTo>
                  <a:lnTo>
                    <a:pt x="562" y="2232"/>
                  </a:lnTo>
                  <a:lnTo>
                    <a:pt x="498" y="2228"/>
                  </a:lnTo>
                  <a:lnTo>
                    <a:pt x="435" y="2225"/>
                  </a:lnTo>
                  <a:lnTo>
                    <a:pt x="370" y="2221"/>
                  </a:lnTo>
                  <a:lnTo>
                    <a:pt x="305" y="2215"/>
                  </a:lnTo>
                  <a:lnTo>
                    <a:pt x="239" y="2209"/>
                  </a:lnTo>
                  <a:lnTo>
                    <a:pt x="172" y="2200"/>
                  </a:lnTo>
                  <a:lnTo>
                    <a:pt x="172" y="2200"/>
                  </a:lnTo>
                  <a:lnTo>
                    <a:pt x="196" y="2245"/>
                  </a:lnTo>
                  <a:lnTo>
                    <a:pt x="222" y="2289"/>
                  </a:lnTo>
                  <a:lnTo>
                    <a:pt x="249" y="2331"/>
                  </a:lnTo>
                  <a:lnTo>
                    <a:pt x="278" y="2373"/>
                  </a:lnTo>
                  <a:lnTo>
                    <a:pt x="308" y="2413"/>
                  </a:lnTo>
                  <a:lnTo>
                    <a:pt x="339" y="2452"/>
                  </a:lnTo>
                  <a:lnTo>
                    <a:pt x="371" y="2491"/>
                  </a:lnTo>
                  <a:lnTo>
                    <a:pt x="405" y="2528"/>
                  </a:lnTo>
                  <a:lnTo>
                    <a:pt x="440" y="2564"/>
                  </a:lnTo>
                  <a:lnTo>
                    <a:pt x="476" y="2599"/>
                  </a:lnTo>
                  <a:lnTo>
                    <a:pt x="513" y="2633"/>
                  </a:lnTo>
                  <a:lnTo>
                    <a:pt x="551" y="2666"/>
                  </a:lnTo>
                  <a:lnTo>
                    <a:pt x="591" y="2697"/>
                  </a:lnTo>
                  <a:lnTo>
                    <a:pt x="631" y="2727"/>
                  </a:lnTo>
                  <a:lnTo>
                    <a:pt x="672" y="2755"/>
                  </a:lnTo>
                  <a:lnTo>
                    <a:pt x="715" y="2783"/>
                  </a:lnTo>
                  <a:lnTo>
                    <a:pt x="758" y="2809"/>
                  </a:lnTo>
                  <a:lnTo>
                    <a:pt x="803" y="2833"/>
                  </a:lnTo>
                  <a:lnTo>
                    <a:pt x="849" y="2857"/>
                  </a:lnTo>
                  <a:lnTo>
                    <a:pt x="895" y="2878"/>
                  </a:lnTo>
                  <a:lnTo>
                    <a:pt x="941" y="2897"/>
                  </a:lnTo>
                  <a:lnTo>
                    <a:pt x="989" y="2916"/>
                  </a:lnTo>
                  <a:lnTo>
                    <a:pt x="1038" y="2933"/>
                  </a:lnTo>
                  <a:lnTo>
                    <a:pt x="1087" y="2948"/>
                  </a:lnTo>
                  <a:lnTo>
                    <a:pt x="1137" y="2962"/>
                  </a:lnTo>
                  <a:lnTo>
                    <a:pt x="1187" y="2973"/>
                  </a:lnTo>
                  <a:lnTo>
                    <a:pt x="1239" y="2983"/>
                  </a:lnTo>
                  <a:lnTo>
                    <a:pt x="1290" y="2992"/>
                  </a:lnTo>
                  <a:lnTo>
                    <a:pt x="1343" y="2998"/>
                  </a:lnTo>
                  <a:lnTo>
                    <a:pt x="1396" y="3003"/>
                  </a:lnTo>
                  <a:lnTo>
                    <a:pt x="1449" y="3006"/>
                  </a:lnTo>
                  <a:lnTo>
                    <a:pt x="1503" y="3006"/>
                  </a:lnTo>
                  <a:lnTo>
                    <a:pt x="1503" y="3006"/>
                  </a:lnTo>
                  <a:lnTo>
                    <a:pt x="1542" y="3006"/>
                  </a:lnTo>
                  <a:lnTo>
                    <a:pt x="1581" y="3005"/>
                  </a:lnTo>
                  <a:lnTo>
                    <a:pt x="1619" y="3002"/>
                  </a:lnTo>
                  <a:lnTo>
                    <a:pt x="1657" y="2998"/>
                  </a:lnTo>
                  <a:lnTo>
                    <a:pt x="1695" y="2994"/>
                  </a:lnTo>
                  <a:lnTo>
                    <a:pt x="1732" y="2989"/>
                  </a:lnTo>
                  <a:lnTo>
                    <a:pt x="1770" y="2983"/>
                  </a:lnTo>
                  <a:lnTo>
                    <a:pt x="1806" y="2976"/>
                  </a:lnTo>
                  <a:lnTo>
                    <a:pt x="1843" y="2968"/>
                  </a:lnTo>
                  <a:lnTo>
                    <a:pt x="1879" y="2959"/>
                  </a:lnTo>
                  <a:lnTo>
                    <a:pt x="1915" y="2949"/>
                  </a:lnTo>
                  <a:lnTo>
                    <a:pt x="1950" y="2939"/>
                  </a:lnTo>
                  <a:lnTo>
                    <a:pt x="1986" y="2927"/>
                  </a:lnTo>
                  <a:lnTo>
                    <a:pt x="2020" y="2916"/>
                  </a:lnTo>
                  <a:lnTo>
                    <a:pt x="2055" y="2903"/>
                  </a:lnTo>
                  <a:lnTo>
                    <a:pt x="2088" y="2889"/>
                  </a:lnTo>
                  <a:lnTo>
                    <a:pt x="2122" y="2874"/>
                  </a:lnTo>
                  <a:lnTo>
                    <a:pt x="2155" y="2859"/>
                  </a:lnTo>
                  <a:lnTo>
                    <a:pt x="2188" y="2843"/>
                  </a:lnTo>
                  <a:lnTo>
                    <a:pt x="2220" y="2825"/>
                  </a:lnTo>
                  <a:lnTo>
                    <a:pt x="2251" y="2807"/>
                  </a:lnTo>
                  <a:lnTo>
                    <a:pt x="2283" y="2789"/>
                  </a:lnTo>
                  <a:lnTo>
                    <a:pt x="2314" y="2769"/>
                  </a:lnTo>
                  <a:lnTo>
                    <a:pt x="2344" y="2750"/>
                  </a:lnTo>
                  <a:lnTo>
                    <a:pt x="2374" y="2730"/>
                  </a:lnTo>
                  <a:lnTo>
                    <a:pt x="2403" y="2708"/>
                  </a:lnTo>
                  <a:lnTo>
                    <a:pt x="2431" y="2685"/>
                  </a:lnTo>
                  <a:lnTo>
                    <a:pt x="2459" y="2663"/>
                  </a:lnTo>
                  <a:lnTo>
                    <a:pt x="2487" y="2640"/>
                  </a:lnTo>
                  <a:lnTo>
                    <a:pt x="2514" y="2616"/>
                  </a:lnTo>
                  <a:lnTo>
                    <a:pt x="2541" y="2591"/>
                  </a:lnTo>
                  <a:lnTo>
                    <a:pt x="2566" y="2566"/>
                  </a:lnTo>
                  <a:lnTo>
                    <a:pt x="2591" y="2540"/>
                  </a:lnTo>
                  <a:lnTo>
                    <a:pt x="2616" y="2513"/>
                  </a:lnTo>
                  <a:lnTo>
                    <a:pt x="2639" y="2487"/>
                  </a:lnTo>
                  <a:lnTo>
                    <a:pt x="2663" y="2460"/>
                  </a:lnTo>
                  <a:lnTo>
                    <a:pt x="2686" y="2432"/>
                  </a:lnTo>
                  <a:lnTo>
                    <a:pt x="2707" y="2403"/>
                  </a:lnTo>
                  <a:lnTo>
                    <a:pt x="2729" y="2374"/>
                  </a:lnTo>
                  <a:lnTo>
                    <a:pt x="2749" y="2343"/>
                  </a:lnTo>
                  <a:lnTo>
                    <a:pt x="2770" y="2313"/>
                  </a:lnTo>
                  <a:lnTo>
                    <a:pt x="2789" y="2282"/>
                  </a:lnTo>
                  <a:lnTo>
                    <a:pt x="2807" y="2251"/>
                  </a:lnTo>
                  <a:lnTo>
                    <a:pt x="2824" y="2220"/>
                  </a:lnTo>
                  <a:lnTo>
                    <a:pt x="2842" y="2188"/>
                  </a:lnTo>
                  <a:lnTo>
                    <a:pt x="2858" y="2155"/>
                  </a:lnTo>
                  <a:lnTo>
                    <a:pt x="2874" y="2122"/>
                  </a:lnTo>
                  <a:lnTo>
                    <a:pt x="2888" y="2089"/>
                  </a:lnTo>
                  <a:lnTo>
                    <a:pt x="2902" y="2054"/>
                  </a:lnTo>
                  <a:lnTo>
                    <a:pt x="2915" y="2020"/>
                  </a:lnTo>
                  <a:lnTo>
                    <a:pt x="2928" y="1985"/>
                  </a:lnTo>
                  <a:lnTo>
                    <a:pt x="2938" y="1950"/>
                  </a:lnTo>
                  <a:lnTo>
                    <a:pt x="2949" y="1914"/>
                  </a:lnTo>
                  <a:lnTo>
                    <a:pt x="2959" y="1879"/>
                  </a:lnTo>
                  <a:lnTo>
                    <a:pt x="2967" y="1842"/>
                  </a:lnTo>
                  <a:lnTo>
                    <a:pt x="2976" y="1806"/>
                  </a:lnTo>
                  <a:lnTo>
                    <a:pt x="2982" y="1769"/>
                  </a:lnTo>
                  <a:lnTo>
                    <a:pt x="2989" y="1731"/>
                  </a:lnTo>
                  <a:lnTo>
                    <a:pt x="2994" y="1695"/>
                  </a:lnTo>
                  <a:lnTo>
                    <a:pt x="2998" y="1657"/>
                  </a:lnTo>
                  <a:lnTo>
                    <a:pt x="3002" y="1619"/>
                  </a:lnTo>
                  <a:lnTo>
                    <a:pt x="3004" y="1581"/>
                  </a:lnTo>
                  <a:lnTo>
                    <a:pt x="3006" y="1542"/>
                  </a:lnTo>
                  <a:lnTo>
                    <a:pt x="3006" y="1503"/>
                  </a:lnTo>
                  <a:lnTo>
                    <a:pt x="3006" y="1503"/>
                  </a:lnTo>
                  <a:lnTo>
                    <a:pt x="3006" y="1503"/>
                  </a:lnTo>
                  <a:lnTo>
                    <a:pt x="3006" y="1464"/>
                  </a:lnTo>
                  <a:lnTo>
                    <a:pt x="3004" y="1426"/>
                  </a:lnTo>
                  <a:lnTo>
                    <a:pt x="3002" y="1387"/>
                  </a:lnTo>
                  <a:lnTo>
                    <a:pt x="2998" y="1350"/>
                  </a:lnTo>
                  <a:lnTo>
                    <a:pt x="2994" y="1312"/>
                  </a:lnTo>
                  <a:lnTo>
                    <a:pt x="2989" y="1274"/>
                  </a:lnTo>
                  <a:lnTo>
                    <a:pt x="2982" y="1237"/>
                  </a:lnTo>
                  <a:lnTo>
                    <a:pt x="2976" y="1200"/>
                  </a:lnTo>
                  <a:lnTo>
                    <a:pt x="2967" y="1164"/>
                  </a:lnTo>
                  <a:lnTo>
                    <a:pt x="2959" y="1127"/>
                  </a:lnTo>
                  <a:lnTo>
                    <a:pt x="2949" y="1092"/>
                  </a:lnTo>
                  <a:lnTo>
                    <a:pt x="2938" y="1056"/>
                  </a:lnTo>
                  <a:lnTo>
                    <a:pt x="2928" y="1021"/>
                  </a:lnTo>
                  <a:lnTo>
                    <a:pt x="2915" y="986"/>
                  </a:lnTo>
                  <a:lnTo>
                    <a:pt x="2902" y="952"/>
                  </a:lnTo>
                  <a:lnTo>
                    <a:pt x="2888" y="917"/>
                  </a:lnTo>
                  <a:lnTo>
                    <a:pt x="2874" y="884"/>
                  </a:lnTo>
                  <a:lnTo>
                    <a:pt x="2858" y="852"/>
                  </a:lnTo>
                  <a:lnTo>
                    <a:pt x="2842" y="818"/>
                  </a:lnTo>
                  <a:lnTo>
                    <a:pt x="2824" y="786"/>
                  </a:lnTo>
                  <a:lnTo>
                    <a:pt x="2807" y="755"/>
                  </a:lnTo>
                  <a:lnTo>
                    <a:pt x="2789" y="724"/>
                  </a:lnTo>
                  <a:lnTo>
                    <a:pt x="2770" y="693"/>
                  </a:lnTo>
                  <a:lnTo>
                    <a:pt x="2749" y="662"/>
                  </a:lnTo>
                  <a:lnTo>
                    <a:pt x="2729" y="632"/>
                  </a:lnTo>
                  <a:lnTo>
                    <a:pt x="2707" y="603"/>
                  </a:lnTo>
                  <a:lnTo>
                    <a:pt x="2686" y="575"/>
                  </a:lnTo>
                  <a:lnTo>
                    <a:pt x="2663" y="546"/>
                  </a:lnTo>
                  <a:lnTo>
                    <a:pt x="2639" y="519"/>
                  </a:lnTo>
                  <a:lnTo>
                    <a:pt x="2616" y="492"/>
                  </a:lnTo>
                  <a:lnTo>
                    <a:pt x="2591" y="466"/>
                  </a:lnTo>
                  <a:lnTo>
                    <a:pt x="2566" y="440"/>
                  </a:lnTo>
                  <a:lnTo>
                    <a:pt x="2541" y="415"/>
                  </a:lnTo>
                  <a:lnTo>
                    <a:pt x="2514" y="390"/>
                  </a:lnTo>
                  <a:lnTo>
                    <a:pt x="2487" y="367"/>
                  </a:lnTo>
                  <a:lnTo>
                    <a:pt x="2459" y="343"/>
                  </a:lnTo>
                  <a:lnTo>
                    <a:pt x="2431" y="320"/>
                  </a:lnTo>
                  <a:lnTo>
                    <a:pt x="2403" y="298"/>
                  </a:lnTo>
                  <a:lnTo>
                    <a:pt x="2374" y="277"/>
                  </a:lnTo>
                  <a:lnTo>
                    <a:pt x="2344" y="256"/>
                  </a:lnTo>
                  <a:lnTo>
                    <a:pt x="2314" y="236"/>
                  </a:lnTo>
                  <a:lnTo>
                    <a:pt x="2283" y="217"/>
                  </a:lnTo>
                  <a:lnTo>
                    <a:pt x="2251" y="199"/>
                  </a:lnTo>
                  <a:lnTo>
                    <a:pt x="2220" y="181"/>
                  </a:lnTo>
                  <a:lnTo>
                    <a:pt x="2188" y="164"/>
                  </a:lnTo>
                  <a:lnTo>
                    <a:pt x="2155" y="147"/>
                  </a:lnTo>
                  <a:lnTo>
                    <a:pt x="2122" y="132"/>
                  </a:lnTo>
                  <a:lnTo>
                    <a:pt x="2088" y="117"/>
                  </a:lnTo>
                  <a:lnTo>
                    <a:pt x="2055" y="104"/>
                  </a:lnTo>
                  <a:lnTo>
                    <a:pt x="2020" y="90"/>
                  </a:lnTo>
                  <a:lnTo>
                    <a:pt x="1986" y="78"/>
                  </a:lnTo>
                  <a:lnTo>
                    <a:pt x="1950" y="67"/>
                  </a:lnTo>
                  <a:lnTo>
                    <a:pt x="1915" y="57"/>
                  </a:lnTo>
                  <a:lnTo>
                    <a:pt x="1879" y="47"/>
                  </a:lnTo>
                  <a:lnTo>
                    <a:pt x="1843" y="38"/>
                  </a:lnTo>
                  <a:lnTo>
                    <a:pt x="1806" y="30"/>
                  </a:lnTo>
                  <a:lnTo>
                    <a:pt x="1770" y="22"/>
                  </a:lnTo>
                  <a:lnTo>
                    <a:pt x="1732" y="17"/>
                  </a:lnTo>
                  <a:lnTo>
                    <a:pt x="1695" y="12"/>
                  </a:lnTo>
                  <a:lnTo>
                    <a:pt x="1657" y="7"/>
                  </a:lnTo>
                  <a:lnTo>
                    <a:pt x="1619" y="4"/>
                  </a:lnTo>
                  <a:lnTo>
                    <a:pt x="1581" y="1"/>
                  </a:lnTo>
                  <a:lnTo>
                    <a:pt x="1542" y="0"/>
                  </a:lnTo>
                  <a:lnTo>
                    <a:pt x="1503" y="0"/>
                  </a:lnTo>
                  <a:lnTo>
                    <a:pt x="1503" y="0"/>
                  </a:lnTo>
                  <a:close/>
                  <a:moveTo>
                    <a:pt x="728" y="1427"/>
                  </a:moveTo>
                  <a:lnTo>
                    <a:pt x="156" y="1427"/>
                  </a:lnTo>
                  <a:lnTo>
                    <a:pt x="156" y="1427"/>
                  </a:lnTo>
                  <a:lnTo>
                    <a:pt x="160" y="1382"/>
                  </a:lnTo>
                  <a:lnTo>
                    <a:pt x="164" y="1338"/>
                  </a:lnTo>
                  <a:lnTo>
                    <a:pt x="170" y="1294"/>
                  </a:lnTo>
                  <a:lnTo>
                    <a:pt x="178" y="1251"/>
                  </a:lnTo>
                  <a:lnTo>
                    <a:pt x="186" y="1208"/>
                  </a:lnTo>
                  <a:lnTo>
                    <a:pt x="196" y="1166"/>
                  </a:lnTo>
                  <a:lnTo>
                    <a:pt x="208" y="1124"/>
                  </a:lnTo>
                  <a:lnTo>
                    <a:pt x="221" y="1082"/>
                  </a:lnTo>
                  <a:lnTo>
                    <a:pt x="235" y="1041"/>
                  </a:lnTo>
                  <a:lnTo>
                    <a:pt x="250" y="1001"/>
                  </a:lnTo>
                  <a:lnTo>
                    <a:pt x="267" y="961"/>
                  </a:lnTo>
                  <a:lnTo>
                    <a:pt x="284" y="923"/>
                  </a:lnTo>
                  <a:lnTo>
                    <a:pt x="304" y="885"/>
                  </a:lnTo>
                  <a:lnTo>
                    <a:pt x="323" y="847"/>
                  </a:lnTo>
                  <a:lnTo>
                    <a:pt x="344" y="811"/>
                  </a:lnTo>
                  <a:lnTo>
                    <a:pt x="367" y="774"/>
                  </a:lnTo>
                  <a:lnTo>
                    <a:pt x="367" y="774"/>
                  </a:lnTo>
                  <a:lnTo>
                    <a:pt x="411" y="803"/>
                  </a:lnTo>
                  <a:lnTo>
                    <a:pt x="458" y="830"/>
                  </a:lnTo>
                  <a:lnTo>
                    <a:pt x="507" y="856"/>
                  </a:lnTo>
                  <a:lnTo>
                    <a:pt x="557" y="881"/>
                  </a:lnTo>
                  <a:lnTo>
                    <a:pt x="610" y="904"/>
                  </a:lnTo>
                  <a:lnTo>
                    <a:pt x="665" y="926"/>
                  </a:lnTo>
                  <a:lnTo>
                    <a:pt x="721" y="946"/>
                  </a:lnTo>
                  <a:lnTo>
                    <a:pt x="779" y="966"/>
                  </a:lnTo>
                  <a:lnTo>
                    <a:pt x="779" y="966"/>
                  </a:lnTo>
                  <a:lnTo>
                    <a:pt x="769" y="1019"/>
                  </a:lnTo>
                  <a:lnTo>
                    <a:pt x="759" y="1075"/>
                  </a:lnTo>
                  <a:lnTo>
                    <a:pt x="751" y="1132"/>
                  </a:lnTo>
                  <a:lnTo>
                    <a:pt x="744" y="1189"/>
                  </a:lnTo>
                  <a:lnTo>
                    <a:pt x="738" y="1247"/>
                  </a:lnTo>
                  <a:lnTo>
                    <a:pt x="734" y="1307"/>
                  </a:lnTo>
                  <a:lnTo>
                    <a:pt x="730" y="1366"/>
                  </a:lnTo>
                  <a:lnTo>
                    <a:pt x="728" y="1427"/>
                  </a:lnTo>
                  <a:lnTo>
                    <a:pt x="728" y="1427"/>
                  </a:lnTo>
                  <a:close/>
                  <a:moveTo>
                    <a:pt x="814" y="816"/>
                  </a:moveTo>
                  <a:lnTo>
                    <a:pt x="814" y="816"/>
                  </a:lnTo>
                  <a:lnTo>
                    <a:pt x="764" y="799"/>
                  </a:lnTo>
                  <a:lnTo>
                    <a:pt x="714" y="781"/>
                  </a:lnTo>
                  <a:lnTo>
                    <a:pt x="666" y="762"/>
                  </a:lnTo>
                  <a:lnTo>
                    <a:pt x="621" y="742"/>
                  </a:lnTo>
                  <a:lnTo>
                    <a:pt x="577" y="720"/>
                  </a:lnTo>
                  <a:lnTo>
                    <a:pt x="535" y="698"/>
                  </a:lnTo>
                  <a:lnTo>
                    <a:pt x="494" y="675"/>
                  </a:lnTo>
                  <a:lnTo>
                    <a:pt x="456" y="651"/>
                  </a:lnTo>
                  <a:lnTo>
                    <a:pt x="456" y="651"/>
                  </a:lnTo>
                  <a:lnTo>
                    <a:pt x="479" y="625"/>
                  </a:lnTo>
                  <a:lnTo>
                    <a:pt x="501" y="598"/>
                  </a:lnTo>
                  <a:lnTo>
                    <a:pt x="525" y="573"/>
                  </a:lnTo>
                  <a:lnTo>
                    <a:pt x="549" y="548"/>
                  </a:lnTo>
                  <a:lnTo>
                    <a:pt x="549" y="548"/>
                  </a:lnTo>
                  <a:lnTo>
                    <a:pt x="580" y="518"/>
                  </a:lnTo>
                  <a:lnTo>
                    <a:pt x="612" y="489"/>
                  </a:lnTo>
                  <a:lnTo>
                    <a:pt x="645" y="461"/>
                  </a:lnTo>
                  <a:lnTo>
                    <a:pt x="679" y="433"/>
                  </a:lnTo>
                  <a:lnTo>
                    <a:pt x="713" y="408"/>
                  </a:lnTo>
                  <a:lnTo>
                    <a:pt x="749" y="383"/>
                  </a:lnTo>
                  <a:lnTo>
                    <a:pt x="785" y="359"/>
                  </a:lnTo>
                  <a:lnTo>
                    <a:pt x="823" y="337"/>
                  </a:lnTo>
                  <a:lnTo>
                    <a:pt x="860" y="315"/>
                  </a:lnTo>
                  <a:lnTo>
                    <a:pt x="899" y="296"/>
                  </a:lnTo>
                  <a:lnTo>
                    <a:pt x="938" y="276"/>
                  </a:lnTo>
                  <a:lnTo>
                    <a:pt x="979" y="259"/>
                  </a:lnTo>
                  <a:lnTo>
                    <a:pt x="1018" y="242"/>
                  </a:lnTo>
                  <a:lnTo>
                    <a:pt x="1060" y="227"/>
                  </a:lnTo>
                  <a:lnTo>
                    <a:pt x="1102" y="213"/>
                  </a:lnTo>
                  <a:lnTo>
                    <a:pt x="1144" y="201"/>
                  </a:lnTo>
                  <a:lnTo>
                    <a:pt x="1144" y="201"/>
                  </a:lnTo>
                  <a:lnTo>
                    <a:pt x="1118" y="228"/>
                  </a:lnTo>
                  <a:lnTo>
                    <a:pt x="1091" y="257"/>
                  </a:lnTo>
                  <a:lnTo>
                    <a:pt x="1067" y="287"/>
                  </a:lnTo>
                  <a:lnTo>
                    <a:pt x="1042" y="319"/>
                  </a:lnTo>
                  <a:lnTo>
                    <a:pt x="1018" y="353"/>
                  </a:lnTo>
                  <a:lnTo>
                    <a:pt x="996" y="387"/>
                  </a:lnTo>
                  <a:lnTo>
                    <a:pt x="973" y="425"/>
                  </a:lnTo>
                  <a:lnTo>
                    <a:pt x="953" y="462"/>
                  </a:lnTo>
                  <a:lnTo>
                    <a:pt x="932" y="502"/>
                  </a:lnTo>
                  <a:lnTo>
                    <a:pt x="913" y="543"/>
                  </a:lnTo>
                  <a:lnTo>
                    <a:pt x="894" y="585"/>
                  </a:lnTo>
                  <a:lnTo>
                    <a:pt x="877" y="629"/>
                  </a:lnTo>
                  <a:lnTo>
                    <a:pt x="859" y="674"/>
                  </a:lnTo>
                  <a:lnTo>
                    <a:pt x="843" y="720"/>
                  </a:lnTo>
                  <a:lnTo>
                    <a:pt x="828" y="768"/>
                  </a:lnTo>
                  <a:lnTo>
                    <a:pt x="814" y="816"/>
                  </a:lnTo>
                  <a:lnTo>
                    <a:pt x="814" y="816"/>
                  </a:lnTo>
                  <a:close/>
                  <a:moveTo>
                    <a:pt x="1478" y="913"/>
                  </a:moveTo>
                  <a:lnTo>
                    <a:pt x="1478" y="913"/>
                  </a:lnTo>
                  <a:lnTo>
                    <a:pt x="1410" y="912"/>
                  </a:lnTo>
                  <a:lnTo>
                    <a:pt x="1342" y="910"/>
                  </a:lnTo>
                  <a:lnTo>
                    <a:pt x="1276" y="905"/>
                  </a:lnTo>
                  <a:lnTo>
                    <a:pt x="1211" y="899"/>
                  </a:lnTo>
                  <a:lnTo>
                    <a:pt x="1146" y="890"/>
                  </a:lnTo>
                  <a:lnTo>
                    <a:pt x="1084" y="881"/>
                  </a:lnTo>
                  <a:lnTo>
                    <a:pt x="1022" y="869"/>
                  </a:lnTo>
                  <a:lnTo>
                    <a:pt x="963" y="856"/>
                  </a:lnTo>
                  <a:lnTo>
                    <a:pt x="963" y="856"/>
                  </a:lnTo>
                  <a:lnTo>
                    <a:pt x="973" y="816"/>
                  </a:lnTo>
                  <a:lnTo>
                    <a:pt x="986" y="776"/>
                  </a:lnTo>
                  <a:lnTo>
                    <a:pt x="999" y="738"/>
                  </a:lnTo>
                  <a:lnTo>
                    <a:pt x="1013" y="700"/>
                  </a:lnTo>
                  <a:lnTo>
                    <a:pt x="1027" y="663"/>
                  </a:lnTo>
                  <a:lnTo>
                    <a:pt x="1042" y="628"/>
                  </a:lnTo>
                  <a:lnTo>
                    <a:pt x="1057" y="594"/>
                  </a:lnTo>
                  <a:lnTo>
                    <a:pt x="1073" y="561"/>
                  </a:lnTo>
                  <a:lnTo>
                    <a:pt x="1073" y="561"/>
                  </a:lnTo>
                  <a:lnTo>
                    <a:pt x="1096" y="518"/>
                  </a:lnTo>
                  <a:lnTo>
                    <a:pt x="1119" y="477"/>
                  </a:lnTo>
                  <a:lnTo>
                    <a:pt x="1143" y="439"/>
                  </a:lnTo>
                  <a:lnTo>
                    <a:pt x="1168" y="403"/>
                  </a:lnTo>
                  <a:lnTo>
                    <a:pt x="1194" y="371"/>
                  </a:lnTo>
                  <a:lnTo>
                    <a:pt x="1219" y="341"/>
                  </a:lnTo>
                  <a:lnTo>
                    <a:pt x="1246" y="314"/>
                  </a:lnTo>
                  <a:lnTo>
                    <a:pt x="1273" y="289"/>
                  </a:lnTo>
                  <a:lnTo>
                    <a:pt x="1273" y="289"/>
                  </a:lnTo>
                  <a:lnTo>
                    <a:pt x="1300" y="268"/>
                  </a:lnTo>
                  <a:lnTo>
                    <a:pt x="1328" y="249"/>
                  </a:lnTo>
                  <a:lnTo>
                    <a:pt x="1355" y="234"/>
                  </a:lnTo>
                  <a:lnTo>
                    <a:pt x="1369" y="227"/>
                  </a:lnTo>
                  <a:lnTo>
                    <a:pt x="1383" y="221"/>
                  </a:lnTo>
                  <a:lnTo>
                    <a:pt x="1396" y="216"/>
                  </a:lnTo>
                  <a:lnTo>
                    <a:pt x="1410" y="212"/>
                  </a:lnTo>
                  <a:lnTo>
                    <a:pt x="1424" y="207"/>
                  </a:lnTo>
                  <a:lnTo>
                    <a:pt x="1438" y="204"/>
                  </a:lnTo>
                  <a:lnTo>
                    <a:pt x="1451" y="202"/>
                  </a:lnTo>
                  <a:lnTo>
                    <a:pt x="1465" y="200"/>
                  </a:lnTo>
                  <a:lnTo>
                    <a:pt x="1478" y="199"/>
                  </a:lnTo>
                  <a:lnTo>
                    <a:pt x="1492" y="199"/>
                  </a:lnTo>
                  <a:lnTo>
                    <a:pt x="1492" y="199"/>
                  </a:lnTo>
                  <a:lnTo>
                    <a:pt x="1506" y="199"/>
                  </a:lnTo>
                  <a:lnTo>
                    <a:pt x="1520" y="200"/>
                  </a:lnTo>
                  <a:lnTo>
                    <a:pt x="1534" y="202"/>
                  </a:lnTo>
                  <a:lnTo>
                    <a:pt x="1548" y="204"/>
                  </a:lnTo>
                  <a:lnTo>
                    <a:pt x="1561" y="207"/>
                  </a:lnTo>
                  <a:lnTo>
                    <a:pt x="1575" y="212"/>
                  </a:lnTo>
                  <a:lnTo>
                    <a:pt x="1589" y="216"/>
                  </a:lnTo>
                  <a:lnTo>
                    <a:pt x="1603" y="221"/>
                  </a:lnTo>
                  <a:lnTo>
                    <a:pt x="1616" y="227"/>
                  </a:lnTo>
                  <a:lnTo>
                    <a:pt x="1630" y="234"/>
                  </a:lnTo>
                  <a:lnTo>
                    <a:pt x="1657" y="249"/>
                  </a:lnTo>
                  <a:lnTo>
                    <a:pt x="1685" y="268"/>
                  </a:lnTo>
                  <a:lnTo>
                    <a:pt x="1712" y="289"/>
                  </a:lnTo>
                  <a:lnTo>
                    <a:pt x="1712" y="289"/>
                  </a:lnTo>
                  <a:lnTo>
                    <a:pt x="1735" y="310"/>
                  </a:lnTo>
                  <a:lnTo>
                    <a:pt x="1758" y="332"/>
                  </a:lnTo>
                  <a:lnTo>
                    <a:pt x="1781" y="358"/>
                  </a:lnTo>
                  <a:lnTo>
                    <a:pt x="1803" y="385"/>
                  </a:lnTo>
                  <a:lnTo>
                    <a:pt x="1825" y="414"/>
                  </a:lnTo>
                  <a:lnTo>
                    <a:pt x="1846" y="445"/>
                  </a:lnTo>
                  <a:lnTo>
                    <a:pt x="1867" y="477"/>
                  </a:lnTo>
                  <a:lnTo>
                    <a:pt x="1886" y="513"/>
                  </a:lnTo>
                  <a:lnTo>
                    <a:pt x="1905" y="548"/>
                  </a:lnTo>
                  <a:lnTo>
                    <a:pt x="1925" y="587"/>
                  </a:lnTo>
                  <a:lnTo>
                    <a:pt x="1943" y="627"/>
                  </a:lnTo>
                  <a:lnTo>
                    <a:pt x="1960" y="669"/>
                  </a:lnTo>
                  <a:lnTo>
                    <a:pt x="1976" y="712"/>
                  </a:lnTo>
                  <a:lnTo>
                    <a:pt x="1992" y="756"/>
                  </a:lnTo>
                  <a:lnTo>
                    <a:pt x="2007" y="802"/>
                  </a:lnTo>
                  <a:lnTo>
                    <a:pt x="2021" y="850"/>
                  </a:lnTo>
                  <a:lnTo>
                    <a:pt x="2021" y="850"/>
                  </a:lnTo>
                  <a:lnTo>
                    <a:pt x="1958" y="865"/>
                  </a:lnTo>
                  <a:lnTo>
                    <a:pt x="1893" y="876"/>
                  </a:lnTo>
                  <a:lnTo>
                    <a:pt x="1828" y="888"/>
                  </a:lnTo>
                  <a:lnTo>
                    <a:pt x="1760" y="897"/>
                  </a:lnTo>
                  <a:lnTo>
                    <a:pt x="1691" y="904"/>
                  </a:lnTo>
                  <a:lnTo>
                    <a:pt x="1621" y="909"/>
                  </a:lnTo>
                  <a:lnTo>
                    <a:pt x="1551" y="912"/>
                  </a:lnTo>
                  <a:lnTo>
                    <a:pt x="1478" y="913"/>
                  </a:lnTo>
                  <a:lnTo>
                    <a:pt x="1478" y="9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5" name="Freeform 22">
              <a:extLst>
                <a:ext uri="{FF2B5EF4-FFF2-40B4-BE49-F238E27FC236}">
                  <a16:creationId xmlns:a16="http://schemas.microsoft.com/office/drawing/2014/main" id="{25DCD290-5FBD-45DE-B939-A5C053411C96}"/>
                </a:ext>
              </a:extLst>
            </p:cNvPr>
            <p:cNvSpPr>
              <a:spLocks/>
            </p:cNvSpPr>
            <p:nvPr/>
          </p:nvSpPr>
          <p:spPr bwMode="auto">
            <a:xfrm>
              <a:off x="7180263" y="4862513"/>
              <a:ext cx="701675" cy="249238"/>
            </a:xfrm>
            <a:custGeom>
              <a:avLst/>
              <a:gdLst>
                <a:gd name="T0" fmla="*/ 2057 w 3093"/>
                <a:gd name="T1" fmla="*/ 0 h 1097"/>
                <a:gd name="T2" fmla="*/ 2024 w 3093"/>
                <a:gd name="T3" fmla="*/ 6 h 1097"/>
                <a:gd name="T4" fmla="*/ 1997 w 3093"/>
                <a:gd name="T5" fmla="*/ 19 h 1097"/>
                <a:gd name="T6" fmla="*/ 1978 w 3093"/>
                <a:gd name="T7" fmla="*/ 40 h 1097"/>
                <a:gd name="T8" fmla="*/ 1965 w 3093"/>
                <a:gd name="T9" fmla="*/ 90 h 1097"/>
                <a:gd name="T10" fmla="*/ 1989 w 3093"/>
                <a:gd name="T11" fmla="*/ 160 h 1097"/>
                <a:gd name="T12" fmla="*/ 2032 w 3093"/>
                <a:gd name="T13" fmla="*/ 222 h 1097"/>
                <a:gd name="T14" fmla="*/ 1704 w 3093"/>
                <a:gd name="T15" fmla="*/ 305 h 1097"/>
                <a:gd name="T16" fmla="*/ 1371 w 3093"/>
                <a:gd name="T17" fmla="*/ 376 h 1097"/>
                <a:gd name="T18" fmla="*/ 1038 w 3093"/>
                <a:gd name="T19" fmla="*/ 429 h 1097"/>
                <a:gd name="T20" fmla="*/ 716 w 3093"/>
                <a:gd name="T21" fmla="*/ 459 h 1097"/>
                <a:gd name="T22" fmla="*/ 564 w 3093"/>
                <a:gd name="T23" fmla="*/ 468 h 1097"/>
                <a:gd name="T24" fmla="*/ 435 w 3093"/>
                <a:gd name="T25" fmla="*/ 466 h 1097"/>
                <a:gd name="T26" fmla="*/ 342 w 3093"/>
                <a:gd name="T27" fmla="*/ 455 h 1097"/>
                <a:gd name="T28" fmla="*/ 287 w 3093"/>
                <a:gd name="T29" fmla="*/ 439 h 1097"/>
                <a:gd name="T30" fmla="*/ 242 w 3093"/>
                <a:gd name="T31" fmla="*/ 409 h 1097"/>
                <a:gd name="T32" fmla="*/ 228 w 3093"/>
                <a:gd name="T33" fmla="*/ 382 h 1097"/>
                <a:gd name="T34" fmla="*/ 238 w 3093"/>
                <a:gd name="T35" fmla="*/ 382 h 1097"/>
                <a:gd name="T36" fmla="*/ 305 w 3093"/>
                <a:gd name="T37" fmla="*/ 398 h 1097"/>
                <a:gd name="T38" fmla="*/ 360 w 3093"/>
                <a:gd name="T39" fmla="*/ 351 h 1097"/>
                <a:gd name="T40" fmla="*/ 360 w 3093"/>
                <a:gd name="T41" fmla="*/ 223 h 1097"/>
                <a:gd name="T42" fmla="*/ 301 w 3093"/>
                <a:gd name="T43" fmla="*/ 213 h 1097"/>
                <a:gd name="T44" fmla="*/ 186 w 3093"/>
                <a:gd name="T45" fmla="*/ 263 h 1097"/>
                <a:gd name="T46" fmla="*/ 90 w 3093"/>
                <a:gd name="T47" fmla="*/ 329 h 1097"/>
                <a:gd name="T48" fmla="*/ 31 w 3093"/>
                <a:gd name="T49" fmla="*/ 400 h 1097"/>
                <a:gd name="T50" fmla="*/ 11 w 3093"/>
                <a:gd name="T51" fmla="*/ 447 h 1097"/>
                <a:gd name="T52" fmla="*/ 1 w 3093"/>
                <a:gd name="T53" fmla="*/ 495 h 1097"/>
                <a:gd name="T54" fmla="*/ 3 w 3093"/>
                <a:gd name="T55" fmla="*/ 563 h 1097"/>
                <a:gd name="T56" fmla="*/ 24 w 3093"/>
                <a:gd name="T57" fmla="*/ 623 h 1097"/>
                <a:gd name="T58" fmla="*/ 61 w 3093"/>
                <a:gd name="T59" fmla="*/ 677 h 1097"/>
                <a:gd name="T60" fmla="*/ 114 w 3093"/>
                <a:gd name="T61" fmla="*/ 723 h 1097"/>
                <a:gd name="T62" fmla="*/ 181 w 3093"/>
                <a:gd name="T63" fmla="*/ 764 h 1097"/>
                <a:gd name="T64" fmla="*/ 348 w 3093"/>
                <a:gd name="T65" fmla="*/ 828 h 1097"/>
                <a:gd name="T66" fmla="*/ 551 w 3093"/>
                <a:gd name="T67" fmla="*/ 874 h 1097"/>
                <a:gd name="T68" fmla="*/ 777 w 3093"/>
                <a:gd name="T69" fmla="*/ 904 h 1097"/>
                <a:gd name="T70" fmla="*/ 1073 w 3093"/>
                <a:gd name="T71" fmla="*/ 924 h 1097"/>
                <a:gd name="T72" fmla="*/ 1416 w 3093"/>
                <a:gd name="T73" fmla="*/ 933 h 1097"/>
                <a:gd name="T74" fmla="*/ 1865 w 3093"/>
                <a:gd name="T75" fmla="*/ 918 h 1097"/>
                <a:gd name="T76" fmla="*/ 2201 w 3093"/>
                <a:gd name="T77" fmla="*/ 892 h 1097"/>
                <a:gd name="T78" fmla="*/ 2192 w 3093"/>
                <a:gd name="T79" fmla="*/ 976 h 1097"/>
                <a:gd name="T80" fmla="*/ 2205 w 3093"/>
                <a:gd name="T81" fmla="*/ 1049 h 1097"/>
                <a:gd name="T82" fmla="*/ 2239 w 3093"/>
                <a:gd name="T83" fmla="*/ 1087 h 1097"/>
                <a:gd name="T84" fmla="*/ 2266 w 3093"/>
                <a:gd name="T85" fmla="*/ 1096 h 1097"/>
                <a:gd name="T86" fmla="*/ 2296 w 3093"/>
                <a:gd name="T87" fmla="*/ 1096 h 1097"/>
                <a:gd name="T88" fmla="*/ 2328 w 3093"/>
                <a:gd name="T89" fmla="*/ 1084 h 1097"/>
                <a:gd name="T90" fmla="*/ 2375 w 3093"/>
                <a:gd name="T91" fmla="*/ 1047 h 1097"/>
                <a:gd name="T92" fmla="*/ 2755 w 3093"/>
                <a:gd name="T93" fmla="*/ 665 h 1097"/>
                <a:gd name="T94" fmla="*/ 2951 w 3093"/>
                <a:gd name="T95" fmla="*/ 272 h 1097"/>
                <a:gd name="T96" fmla="*/ 2163 w 3093"/>
                <a:gd name="T97" fmla="*/ 24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3" h="1097">
                  <a:moveTo>
                    <a:pt x="2088" y="4"/>
                  </a:moveTo>
                  <a:lnTo>
                    <a:pt x="2088" y="4"/>
                  </a:lnTo>
                  <a:lnTo>
                    <a:pt x="2067" y="1"/>
                  </a:lnTo>
                  <a:lnTo>
                    <a:pt x="2057" y="0"/>
                  </a:lnTo>
                  <a:lnTo>
                    <a:pt x="2049" y="0"/>
                  </a:lnTo>
                  <a:lnTo>
                    <a:pt x="2040" y="1"/>
                  </a:lnTo>
                  <a:lnTo>
                    <a:pt x="2032" y="4"/>
                  </a:lnTo>
                  <a:lnTo>
                    <a:pt x="2024" y="6"/>
                  </a:lnTo>
                  <a:lnTo>
                    <a:pt x="2017" y="8"/>
                  </a:lnTo>
                  <a:lnTo>
                    <a:pt x="2010" y="11"/>
                  </a:lnTo>
                  <a:lnTo>
                    <a:pt x="2004" y="14"/>
                  </a:lnTo>
                  <a:lnTo>
                    <a:pt x="1997" y="19"/>
                  </a:lnTo>
                  <a:lnTo>
                    <a:pt x="1992" y="23"/>
                  </a:lnTo>
                  <a:lnTo>
                    <a:pt x="1986" y="28"/>
                  </a:lnTo>
                  <a:lnTo>
                    <a:pt x="1982" y="34"/>
                  </a:lnTo>
                  <a:lnTo>
                    <a:pt x="1978" y="40"/>
                  </a:lnTo>
                  <a:lnTo>
                    <a:pt x="1975" y="45"/>
                  </a:lnTo>
                  <a:lnTo>
                    <a:pt x="1969" y="59"/>
                  </a:lnTo>
                  <a:lnTo>
                    <a:pt x="1966" y="75"/>
                  </a:lnTo>
                  <a:lnTo>
                    <a:pt x="1965" y="90"/>
                  </a:lnTo>
                  <a:lnTo>
                    <a:pt x="1967" y="107"/>
                  </a:lnTo>
                  <a:lnTo>
                    <a:pt x="1971" y="124"/>
                  </a:lnTo>
                  <a:lnTo>
                    <a:pt x="1979" y="141"/>
                  </a:lnTo>
                  <a:lnTo>
                    <a:pt x="1989" y="160"/>
                  </a:lnTo>
                  <a:lnTo>
                    <a:pt x="2000" y="178"/>
                  </a:lnTo>
                  <a:lnTo>
                    <a:pt x="2000" y="178"/>
                  </a:lnTo>
                  <a:lnTo>
                    <a:pt x="2017" y="198"/>
                  </a:lnTo>
                  <a:lnTo>
                    <a:pt x="2032" y="222"/>
                  </a:lnTo>
                  <a:lnTo>
                    <a:pt x="2032" y="222"/>
                  </a:lnTo>
                  <a:lnTo>
                    <a:pt x="1869" y="264"/>
                  </a:lnTo>
                  <a:lnTo>
                    <a:pt x="1787" y="284"/>
                  </a:lnTo>
                  <a:lnTo>
                    <a:pt x="1704" y="305"/>
                  </a:lnTo>
                  <a:lnTo>
                    <a:pt x="1621" y="323"/>
                  </a:lnTo>
                  <a:lnTo>
                    <a:pt x="1537" y="342"/>
                  </a:lnTo>
                  <a:lnTo>
                    <a:pt x="1454" y="360"/>
                  </a:lnTo>
                  <a:lnTo>
                    <a:pt x="1371" y="376"/>
                  </a:lnTo>
                  <a:lnTo>
                    <a:pt x="1287" y="391"/>
                  </a:lnTo>
                  <a:lnTo>
                    <a:pt x="1204" y="406"/>
                  </a:lnTo>
                  <a:lnTo>
                    <a:pt x="1121" y="418"/>
                  </a:lnTo>
                  <a:lnTo>
                    <a:pt x="1038" y="429"/>
                  </a:lnTo>
                  <a:lnTo>
                    <a:pt x="957" y="439"/>
                  </a:lnTo>
                  <a:lnTo>
                    <a:pt x="876" y="448"/>
                  </a:lnTo>
                  <a:lnTo>
                    <a:pt x="795" y="454"/>
                  </a:lnTo>
                  <a:lnTo>
                    <a:pt x="716" y="459"/>
                  </a:lnTo>
                  <a:lnTo>
                    <a:pt x="716" y="459"/>
                  </a:lnTo>
                  <a:lnTo>
                    <a:pt x="664" y="463"/>
                  </a:lnTo>
                  <a:lnTo>
                    <a:pt x="614" y="466"/>
                  </a:lnTo>
                  <a:lnTo>
                    <a:pt x="564" y="468"/>
                  </a:lnTo>
                  <a:lnTo>
                    <a:pt x="518" y="469"/>
                  </a:lnTo>
                  <a:lnTo>
                    <a:pt x="518" y="469"/>
                  </a:lnTo>
                  <a:lnTo>
                    <a:pt x="462" y="468"/>
                  </a:lnTo>
                  <a:lnTo>
                    <a:pt x="435" y="466"/>
                  </a:lnTo>
                  <a:lnTo>
                    <a:pt x="410" y="465"/>
                  </a:lnTo>
                  <a:lnTo>
                    <a:pt x="386" y="462"/>
                  </a:lnTo>
                  <a:lnTo>
                    <a:pt x="363" y="459"/>
                  </a:lnTo>
                  <a:lnTo>
                    <a:pt x="342" y="455"/>
                  </a:lnTo>
                  <a:lnTo>
                    <a:pt x="322" y="451"/>
                  </a:lnTo>
                  <a:lnTo>
                    <a:pt x="322" y="451"/>
                  </a:lnTo>
                  <a:lnTo>
                    <a:pt x="304" y="446"/>
                  </a:lnTo>
                  <a:lnTo>
                    <a:pt x="287" y="439"/>
                  </a:lnTo>
                  <a:lnTo>
                    <a:pt x="272" y="433"/>
                  </a:lnTo>
                  <a:lnTo>
                    <a:pt x="258" y="424"/>
                  </a:lnTo>
                  <a:lnTo>
                    <a:pt x="246" y="414"/>
                  </a:lnTo>
                  <a:lnTo>
                    <a:pt x="242" y="409"/>
                  </a:lnTo>
                  <a:lnTo>
                    <a:pt x="238" y="403"/>
                  </a:lnTo>
                  <a:lnTo>
                    <a:pt x="233" y="397"/>
                  </a:lnTo>
                  <a:lnTo>
                    <a:pt x="230" y="390"/>
                  </a:lnTo>
                  <a:lnTo>
                    <a:pt x="228" y="382"/>
                  </a:lnTo>
                  <a:lnTo>
                    <a:pt x="226" y="375"/>
                  </a:lnTo>
                  <a:lnTo>
                    <a:pt x="226" y="375"/>
                  </a:lnTo>
                  <a:lnTo>
                    <a:pt x="231" y="379"/>
                  </a:lnTo>
                  <a:lnTo>
                    <a:pt x="238" y="382"/>
                  </a:lnTo>
                  <a:lnTo>
                    <a:pt x="253" y="389"/>
                  </a:lnTo>
                  <a:lnTo>
                    <a:pt x="269" y="393"/>
                  </a:lnTo>
                  <a:lnTo>
                    <a:pt x="287" y="396"/>
                  </a:lnTo>
                  <a:lnTo>
                    <a:pt x="305" y="398"/>
                  </a:lnTo>
                  <a:lnTo>
                    <a:pt x="325" y="399"/>
                  </a:lnTo>
                  <a:lnTo>
                    <a:pt x="362" y="400"/>
                  </a:lnTo>
                  <a:lnTo>
                    <a:pt x="362" y="400"/>
                  </a:lnTo>
                  <a:lnTo>
                    <a:pt x="360" y="351"/>
                  </a:lnTo>
                  <a:lnTo>
                    <a:pt x="359" y="301"/>
                  </a:lnTo>
                  <a:lnTo>
                    <a:pt x="359" y="301"/>
                  </a:lnTo>
                  <a:lnTo>
                    <a:pt x="359" y="248"/>
                  </a:lnTo>
                  <a:lnTo>
                    <a:pt x="360" y="223"/>
                  </a:lnTo>
                  <a:lnTo>
                    <a:pt x="361" y="196"/>
                  </a:lnTo>
                  <a:lnTo>
                    <a:pt x="361" y="196"/>
                  </a:lnTo>
                  <a:lnTo>
                    <a:pt x="331" y="204"/>
                  </a:lnTo>
                  <a:lnTo>
                    <a:pt x="301" y="213"/>
                  </a:lnTo>
                  <a:lnTo>
                    <a:pt x="271" y="224"/>
                  </a:lnTo>
                  <a:lnTo>
                    <a:pt x="242" y="236"/>
                  </a:lnTo>
                  <a:lnTo>
                    <a:pt x="213" y="249"/>
                  </a:lnTo>
                  <a:lnTo>
                    <a:pt x="186" y="263"/>
                  </a:lnTo>
                  <a:lnTo>
                    <a:pt x="160" y="278"/>
                  </a:lnTo>
                  <a:lnTo>
                    <a:pt x="135" y="294"/>
                  </a:lnTo>
                  <a:lnTo>
                    <a:pt x="112" y="311"/>
                  </a:lnTo>
                  <a:lnTo>
                    <a:pt x="90" y="329"/>
                  </a:lnTo>
                  <a:lnTo>
                    <a:pt x="71" y="349"/>
                  </a:lnTo>
                  <a:lnTo>
                    <a:pt x="53" y="368"/>
                  </a:lnTo>
                  <a:lnTo>
                    <a:pt x="38" y="390"/>
                  </a:lnTo>
                  <a:lnTo>
                    <a:pt x="31" y="400"/>
                  </a:lnTo>
                  <a:lnTo>
                    <a:pt x="25" y="411"/>
                  </a:lnTo>
                  <a:lnTo>
                    <a:pt x="19" y="423"/>
                  </a:lnTo>
                  <a:lnTo>
                    <a:pt x="15" y="435"/>
                  </a:lnTo>
                  <a:lnTo>
                    <a:pt x="11" y="447"/>
                  </a:lnTo>
                  <a:lnTo>
                    <a:pt x="7" y="459"/>
                  </a:lnTo>
                  <a:lnTo>
                    <a:pt x="7" y="459"/>
                  </a:lnTo>
                  <a:lnTo>
                    <a:pt x="4" y="477"/>
                  </a:lnTo>
                  <a:lnTo>
                    <a:pt x="1" y="495"/>
                  </a:lnTo>
                  <a:lnTo>
                    <a:pt x="0" y="513"/>
                  </a:lnTo>
                  <a:lnTo>
                    <a:pt x="0" y="531"/>
                  </a:lnTo>
                  <a:lnTo>
                    <a:pt x="1" y="547"/>
                  </a:lnTo>
                  <a:lnTo>
                    <a:pt x="3" y="563"/>
                  </a:lnTo>
                  <a:lnTo>
                    <a:pt x="6" y="579"/>
                  </a:lnTo>
                  <a:lnTo>
                    <a:pt x="12" y="594"/>
                  </a:lnTo>
                  <a:lnTo>
                    <a:pt x="17" y="609"/>
                  </a:lnTo>
                  <a:lnTo>
                    <a:pt x="24" y="623"/>
                  </a:lnTo>
                  <a:lnTo>
                    <a:pt x="32" y="637"/>
                  </a:lnTo>
                  <a:lnTo>
                    <a:pt x="41" y="651"/>
                  </a:lnTo>
                  <a:lnTo>
                    <a:pt x="50" y="664"/>
                  </a:lnTo>
                  <a:lnTo>
                    <a:pt x="61" y="677"/>
                  </a:lnTo>
                  <a:lnTo>
                    <a:pt x="73" y="689"/>
                  </a:lnTo>
                  <a:lnTo>
                    <a:pt x="86" y="700"/>
                  </a:lnTo>
                  <a:lnTo>
                    <a:pt x="100" y="712"/>
                  </a:lnTo>
                  <a:lnTo>
                    <a:pt x="114" y="723"/>
                  </a:lnTo>
                  <a:lnTo>
                    <a:pt x="130" y="734"/>
                  </a:lnTo>
                  <a:lnTo>
                    <a:pt x="146" y="745"/>
                  </a:lnTo>
                  <a:lnTo>
                    <a:pt x="163" y="754"/>
                  </a:lnTo>
                  <a:lnTo>
                    <a:pt x="181" y="764"/>
                  </a:lnTo>
                  <a:lnTo>
                    <a:pt x="218" y="782"/>
                  </a:lnTo>
                  <a:lnTo>
                    <a:pt x="259" y="799"/>
                  </a:lnTo>
                  <a:lnTo>
                    <a:pt x="303" y="815"/>
                  </a:lnTo>
                  <a:lnTo>
                    <a:pt x="348" y="828"/>
                  </a:lnTo>
                  <a:lnTo>
                    <a:pt x="397" y="841"/>
                  </a:lnTo>
                  <a:lnTo>
                    <a:pt x="446" y="853"/>
                  </a:lnTo>
                  <a:lnTo>
                    <a:pt x="498" y="864"/>
                  </a:lnTo>
                  <a:lnTo>
                    <a:pt x="551" y="874"/>
                  </a:lnTo>
                  <a:lnTo>
                    <a:pt x="606" y="882"/>
                  </a:lnTo>
                  <a:lnTo>
                    <a:pt x="662" y="891"/>
                  </a:lnTo>
                  <a:lnTo>
                    <a:pt x="720" y="897"/>
                  </a:lnTo>
                  <a:lnTo>
                    <a:pt x="777" y="904"/>
                  </a:lnTo>
                  <a:lnTo>
                    <a:pt x="836" y="909"/>
                  </a:lnTo>
                  <a:lnTo>
                    <a:pt x="895" y="913"/>
                  </a:lnTo>
                  <a:lnTo>
                    <a:pt x="955" y="918"/>
                  </a:lnTo>
                  <a:lnTo>
                    <a:pt x="1073" y="924"/>
                  </a:lnTo>
                  <a:lnTo>
                    <a:pt x="1190" y="929"/>
                  </a:lnTo>
                  <a:lnTo>
                    <a:pt x="1303" y="931"/>
                  </a:lnTo>
                  <a:lnTo>
                    <a:pt x="1303" y="931"/>
                  </a:lnTo>
                  <a:lnTo>
                    <a:pt x="1416" y="933"/>
                  </a:lnTo>
                  <a:lnTo>
                    <a:pt x="1527" y="932"/>
                  </a:lnTo>
                  <a:lnTo>
                    <a:pt x="1640" y="929"/>
                  </a:lnTo>
                  <a:lnTo>
                    <a:pt x="1752" y="924"/>
                  </a:lnTo>
                  <a:lnTo>
                    <a:pt x="1865" y="918"/>
                  </a:lnTo>
                  <a:lnTo>
                    <a:pt x="1977" y="910"/>
                  </a:lnTo>
                  <a:lnTo>
                    <a:pt x="2089" y="902"/>
                  </a:lnTo>
                  <a:lnTo>
                    <a:pt x="2201" y="892"/>
                  </a:lnTo>
                  <a:lnTo>
                    <a:pt x="2201" y="892"/>
                  </a:lnTo>
                  <a:lnTo>
                    <a:pt x="2198" y="924"/>
                  </a:lnTo>
                  <a:lnTo>
                    <a:pt x="2194" y="954"/>
                  </a:lnTo>
                  <a:lnTo>
                    <a:pt x="2194" y="954"/>
                  </a:lnTo>
                  <a:lnTo>
                    <a:pt x="2192" y="976"/>
                  </a:lnTo>
                  <a:lnTo>
                    <a:pt x="2192" y="997"/>
                  </a:lnTo>
                  <a:lnTo>
                    <a:pt x="2194" y="1016"/>
                  </a:lnTo>
                  <a:lnTo>
                    <a:pt x="2198" y="1033"/>
                  </a:lnTo>
                  <a:lnTo>
                    <a:pt x="2205" y="1049"/>
                  </a:lnTo>
                  <a:lnTo>
                    <a:pt x="2212" y="1062"/>
                  </a:lnTo>
                  <a:lnTo>
                    <a:pt x="2222" y="1074"/>
                  </a:lnTo>
                  <a:lnTo>
                    <a:pt x="2233" y="1083"/>
                  </a:lnTo>
                  <a:lnTo>
                    <a:pt x="2239" y="1087"/>
                  </a:lnTo>
                  <a:lnTo>
                    <a:pt x="2246" y="1090"/>
                  </a:lnTo>
                  <a:lnTo>
                    <a:pt x="2252" y="1093"/>
                  </a:lnTo>
                  <a:lnTo>
                    <a:pt x="2258" y="1095"/>
                  </a:lnTo>
                  <a:lnTo>
                    <a:pt x="2266" y="1096"/>
                  </a:lnTo>
                  <a:lnTo>
                    <a:pt x="2273" y="1097"/>
                  </a:lnTo>
                  <a:lnTo>
                    <a:pt x="2280" y="1097"/>
                  </a:lnTo>
                  <a:lnTo>
                    <a:pt x="2289" y="1097"/>
                  </a:lnTo>
                  <a:lnTo>
                    <a:pt x="2296" y="1096"/>
                  </a:lnTo>
                  <a:lnTo>
                    <a:pt x="2304" y="1094"/>
                  </a:lnTo>
                  <a:lnTo>
                    <a:pt x="2312" y="1091"/>
                  </a:lnTo>
                  <a:lnTo>
                    <a:pt x="2320" y="1088"/>
                  </a:lnTo>
                  <a:lnTo>
                    <a:pt x="2328" y="1084"/>
                  </a:lnTo>
                  <a:lnTo>
                    <a:pt x="2336" y="1079"/>
                  </a:lnTo>
                  <a:lnTo>
                    <a:pt x="2352" y="1067"/>
                  </a:lnTo>
                  <a:lnTo>
                    <a:pt x="2352" y="1067"/>
                  </a:lnTo>
                  <a:lnTo>
                    <a:pt x="2375" y="1047"/>
                  </a:lnTo>
                  <a:lnTo>
                    <a:pt x="2409" y="1015"/>
                  </a:lnTo>
                  <a:lnTo>
                    <a:pt x="2505" y="920"/>
                  </a:lnTo>
                  <a:lnTo>
                    <a:pt x="2625" y="798"/>
                  </a:lnTo>
                  <a:lnTo>
                    <a:pt x="2755" y="665"/>
                  </a:lnTo>
                  <a:lnTo>
                    <a:pt x="2989" y="425"/>
                  </a:lnTo>
                  <a:lnTo>
                    <a:pt x="3093" y="318"/>
                  </a:lnTo>
                  <a:lnTo>
                    <a:pt x="3093" y="318"/>
                  </a:lnTo>
                  <a:lnTo>
                    <a:pt x="2951" y="272"/>
                  </a:lnTo>
                  <a:lnTo>
                    <a:pt x="2631" y="169"/>
                  </a:lnTo>
                  <a:lnTo>
                    <a:pt x="2454" y="113"/>
                  </a:lnTo>
                  <a:lnTo>
                    <a:pt x="2291" y="63"/>
                  </a:lnTo>
                  <a:lnTo>
                    <a:pt x="2163" y="24"/>
                  </a:lnTo>
                  <a:lnTo>
                    <a:pt x="2117" y="11"/>
                  </a:lnTo>
                  <a:lnTo>
                    <a:pt x="2088" y="4"/>
                  </a:lnTo>
                  <a:lnTo>
                    <a:pt x="20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36" name="Grupa 135">
            <a:extLst>
              <a:ext uri="{FF2B5EF4-FFF2-40B4-BE49-F238E27FC236}">
                <a16:creationId xmlns:a16="http://schemas.microsoft.com/office/drawing/2014/main" id="{8B5E4F58-54D2-48EE-8B93-A29C24DD6EFA}"/>
              </a:ext>
            </a:extLst>
          </p:cNvPr>
          <p:cNvGrpSpPr>
            <a:grpSpLocks noChangeAspect="1"/>
          </p:cNvGrpSpPr>
          <p:nvPr/>
        </p:nvGrpSpPr>
        <p:grpSpPr>
          <a:xfrm>
            <a:off x="1069829" y="3019387"/>
            <a:ext cx="495104" cy="344421"/>
            <a:chOff x="2916238" y="2636837"/>
            <a:chExt cx="3383954" cy="2354055"/>
          </a:xfrm>
          <a:solidFill>
            <a:srgbClr val="CD8BC5"/>
          </a:solidFill>
        </p:grpSpPr>
        <p:grpSp>
          <p:nvGrpSpPr>
            <p:cNvPr id="150" name="Grupa 149">
              <a:extLst>
                <a:ext uri="{FF2B5EF4-FFF2-40B4-BE49-F238E27FC236}">
                  <a16:creationId xmlns:a16="http://schemas.microsoft.com/office/drawing/2014/main" id="{3D6ADEBB-E55E-4D33-8685-AC3442E47440}"/>
                </a:ext>
              </a:extLst>
            </p:cNvPr>
            <p:cNvGrpSpPr/>
            <p:nvPr/>
          </p:nvGrpSpPr>
          <p:grpSpPr>
            <a:xfrm>
              <a:off x="4534651" y="2636837"/>
              <a:ext cx="1765541" cy="2354055"/>
              <a:chOff x="4534651" y="2636837"/>
              <a:chExt cx="1765541" cy="2354055"/>
            </a:xfrm>
            <a:grpFill/>
          </p:grpSpPr>
          <p:sp>
            <p:nvSpPr>
              <p:cNvPr id="194" name="Freeform 5">
                <a:extLst>
                  <a:ext uri="{FF2B5EF4-FFF2-40B4-BE49-F238E27FC236}">
                    <a16:creationId xmlns:a16="http://schemas.microsoft.com/office/drawing/2014/main" id="{A9379244-F334-408A-A670-1BB73167A094}"/>
                  </a:ext>
                </a:extLst>
              </p:cNvPr>
              <p:cNvSpPr>
                <a:spLocks noEditPoints="1"/>
              </p:cNvSpPr>
              <p:nvPr/>
            </p:nvSpPr>
            <p:spPr bwMode="auto">
              <a:xfrm>
                <a:off x="4534651" y="2636837"/>
                <a:ext cx="1765541" cy="2354055"/>
              </a:xfrm>
              <a:custGeom>
                <a:avLst/>
                <a:gdLst>
                  <a:gd name="T0" fmla="*/ 273 w 2515"/>
                  <a:gd name="T1" fmla="*/ 1 h 3360"/>
                  <a:gd name="T2" fmla="*/ 217 w 2515"/>
                  <a:gd name="T3" fmla="*/ 10 h 3360"/>
                  <a:gd name="T4" fmla="*/ 164 w 2515"/>
                  <a:gd name="T5" fmla="*/ 30 h 3360"/>
                  <a:gd name="T6" fmla="*/ 117 w 2515"/>
                  <a:gd name="T7" fmla="*/ 61 h 3360"/>
                  <a:gd name="T8" fmla="*/ 75 w 2515"/>
                  <a:gd name="T9" fmla="*/ 99 h 3360"/>
                  <a:gd name="T10" fmla="*/ 43 w 2515"/>
                  <a:gd name="T11" fmla="*/ 146 h 3360"/>
                  <a:gd name="T12" fmla="*/ 19 w 2515"/>
                  <a:gd name="T13" fmla="*/ 199 h 3360"/>
                  <a:gd name="T14" fmla="*/ 4 w 2515"/>
                  <a:gd name="T15" fmla="*/ 256 h 3360"/>
                  <a:gd name="T16" fmla="*/ 0 w 2515"/>
                  <a:gd name="T17" fmla="*/ 1526 h 3360"/>
                  <a:gd name="T18" fmla="*/ 1 w 2515"/>
                  <a:gd name="T19" fmla="*/ 3073 h 3360"/>
                  <a:gd name="T20" fmla="*/ 10 w 2515"/>
                  <a:gd name="T21" fmla="*/ 3133 h 3360"/>
                  <a:gd name="T22" fmla="*/ 29 w 2515"/>
                  <a:gd name="T23" fmla="*/ 3189 h 3360"/>
                  <a:gd name="T24" fmla="*/ 58 w 2515"/>
                  <a:gd name="T25" fmla="*/ 3238 h 3360"/>
                  <a:gd name="T26" fmla="*/ 95 w 2515"/>
                  <a:gd name="T27" fmla="*/ 3281 h 3360"/>
                  <a:gd name="T28" fmla="*/ 140 w 2515"/>
                  <a:gd name="T29" fmla="*/ 3315 h 3360"/>
                  <a:gd name="T30" fmla="*/ 189 w 2515"/>
                  <a:gd name="T31" fmla="*/ 3341 h 3360"/>
                  <a:gd name="T32" fmla="*/ 245 w 2515"/>
                  <a:gd name="T33" fmla="*/ 3356 h 3360"/>
                  <a:gd name="T34" fmla="*/ 2227 w 2515"/>
                  <a:gd name="T35" fmla="*/ 3360 h 3360"/>
                  <a:gd name="T36" fmla="*/ 2270 w 2515"/>
                  <a:gd name="T37" fmla="*/ 3356 h 3360"/>
                  <a:gd name="T38" fmla="*/ 2326 w 2515"/>
                  <a:gd name="T39" fmla="*/ 3341 h 3360"/>
                  <a:gd name="T40" fmla="*/ 2375 w 2515"/>
                  <a:gd name="T41" fmla="*/ 3315 h 3360"/>
                  <a:gd name="T42" fmla="*/ 2420 w 2515"/>
                  <a:gd name="T43" fmla="*/ 3281 h 3360"/>
                  <a:gd name="T44" fmla="*/ 2457 w 2515"/>
                  <a:gd name="T45" fmla="*/ 3238 h 3360"/>
                  <a:gd name="T46" fmla="*/ 2487 w 2515"/>
                  <a:gd name="T47" fmla="*/ 3189 h 3360"/>
                  <a:gd name="T48" fmla="*/ 2506 w 2515"/>
                  <a:gd name="T49" fmla="*/ 3133 h 3360"/>
                  <a:gd name="T50" fmla="*/ 2514 w 2515"/>
                  <a:gd name="T51" fmla="*/ 3073 h 3360"/>
                  <a:gd name="T52" fmla="*/ 2515 w 2515"/>
                  <a:gd name="T53" fmla="*/ 302 h 3360"/>
                  <a:gd name="T54" fmla="*/ 2511 w 2515"/>
                  <a:gd name="T55" fmla="*/ 256 h 3360"/>
                  <a:gd name="T56" fmla="*/ 2497 w 2515"/>
                  <a:gd name="T57" fmla="*/ 199 h 3360"/>
                  <a:gd name="T58" fmla="*/ 2473 w 2515"/>
                  <a:gd name="T59" fmla="*/ 146 h 3360"/>
                  <a:gd name="T60" fmla="*/ 2440 w 2515"/>
                  <a:gd name="T61" fmla="*/ 99 h 3360"/>
                  <a:gd name="T62" fmla="*/ 2399 w 2515"/>
                  <a:gd name="T63" fmla="*/ 61 h 3360"/>
                  <a:gd name="T64" fmla="*/ 2351 w 2515"/>
                  <a:gd name="T65" fmla="*/ 30 h 3360"/>
                  <a:gd name="T66" fmla="*/ 2299 w 2515"/>
                  <a:gd name="T67" fmla="*/ 10 h 3360"/>
                  <a:gd name="T68" fmla="*/ 2241 w 2515"/>
                  <a:gd name="T69" fmla="*/ 1 h 3360"/>
                  <a:gd name="T70" fmla="*/ 2306 w 2515"/>
                  <a:gd name="T71" fmla="*/ 1785 h 3360"/>
                  <a:gd name="T72" fmla="*/ 2304 w 2515"/>
                  <a:gd name="T73" fmla="*/ 3076 h 3360"/>
                  <a:gd name="T74" fmla="*/ 2292 w 2515"/>
                  <a:gd name="T75" fmla="*/ 3109 h 3360"/>
                  <a:gd name="T76" fmla="*/ 2270 w 2515"/>
                  <a:gd name="T77" fmla="*/ 3134 h 3360"/>
                  <a:gd name="T78" fmla="*/ 2242 w 2515"/>
                  <a:gd name="T79" fmla="*/ 3148 h 3360"/>
                  <a:gd name="T80" fmla="*/ 289 w 2515"/>
                  <a:gd name="T81" fmla="*/ 3149 h 3360"/>
                  <a:gd name="T82" fmla="*/ 258 w 2515"/>
                  <a:gd name="T83" fmla="*/ 3142 h 3360"/>
                  <a:gd name="T84" fmla="*/ 233 w 2515"/>
                  <a:gd name="T85" fmla="*/ 3123 h 3360"/>
                  <a:gd name="T86" fmla="*/ 217 w 2515"/>
                  <a:gd name="T87" fmla="*/ 3094 h 3360"/>
                  <a:gd name="T88" fmla="*/ 210 w 2515"/>
                  <a:gd name="T89" fmla="*/ 3058 h 3360"/>
                  <a:gd name="T90" fmla="*/ 210 w 2515"/>
                  <a:gd name="T91" fmla="*/ 302 h 3360"/>
                  <a:gd name="T92" fmla="*/ 217 w 2515"/>
                  <a:gd name="T93" fmla="*/ 266 h 3360"/>
                  <a:gd name="T94" fmla="*/ 233 w 2515"/>
                  <a:gd name="T95" fmla="*/ 237 h 3360"/>
                  <a:gd name="T96" fmla="*/ 258 w 2515"/>
                  <a:gd name="T97" fmla="*/ 218 h 3360"/>
                  <a:gd name="T98" fmla="*/ 289 w 2515"/>
                  <a:gd name="T99" fmla="*/ 210 h 3360"/>
                  <a:gd name="T100" fmla="*/ 2242 w 2515"/>
                  <a:gd name="T101" fmla="*/ 212 h 3360"/>
                  <a:gd name="T102" fmla="*/ 2270 w 2515"/>
                  <a:gd name="T103" fmla="*/ 226 h 3360"/>
                  <a:gd name="T104" fmla="*/ 2292 w 2515"/>
                  <a:gd name="T105" fmla="*/ 250 h 3360"/>
                  <a:gd name="T106" fmla="*/ 2304 w 2515"/>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5" h="3360">
                    <a:moveTo>
                      <a:pt x="2227" y="0"/>
                    </a:moveTo>
                    <a:lnTo>
                      <a:pt x="289" y="0"/>
                    </a:lnTo>
                    <a:lnTo>
                      <a:pt x="289" y="0"/>
                    </a:lnTo>
                    <a:lnTo>
                      <a:pt x="273" y="1"/>
                    </a:lnTo>
                    <a:lnTo>
                      <a:pt x="259" y="2"/>
                    </a:lnTo>
                    <a:lnTo>
                      <a:pt x="245" y="4"/>
                    </a:lnTo>
                    <a:lnTo>
                      <a:pt x="231" y="6"/>
                    </a:lnTo>
                    <a:lnTo>
                      <a:pt x="217" y="10"/>
                    </a:lnTo>
                    <a:lnTo>
                      <a:pt x="203" y="14"/>
                    </a:lnTo>
                    <a:lnTo>
                      <a:pt x="189" y="18"/>
                    </a:lnTo>
                    <a:lnTo>
                      <a:pt x="176" y="24"/>
                    </a:lnTo>
                    <a:lnTo>
                      <a:pt x="164" y="30"/>
                    </a:lnTo>
                    <a:lnTo>
                      <a:pt x="151" y="36"/>
                    </a:lnTo>
                    <a:lnTo>
                      <a:pt x="140" y="44"/>
                    </a:lnTo>
                    <a:lnTo>
                      <a:pt x="128" y="52"/>
                    </a:lnTo>
                    <a:lnTo>
                      <a:pt x="117" y="61"/>
                    </a:lnTo>
                    <a:lnTo>
                      <a:pt x="106" y="69"/>
                    </a:lnTo>
                    <a:lnTo>
                      <a:pt x="95" y="79"/>
                    </a:lnTo>
                    <a:lnTo>
                      <a:pt x="85" y="89"/>
                    </a:lnTo>
                    <a:lnTo>
                      <a:pt x="75" y="99"/>
                    </a:lnTo>
                    <a:lnTo>
                      <a:pt x="66" y="110"/>
                    </a:lnTo>
                    <a:lnTo>
                      <a:pt x="58" y="122"/>
                    </a:lnTo>
                    <a:lnTo>
                      <a:pt x="50" y="134"/>
                    </a:lnTo>
                    <a:lnTo>
                      <a:pt x="43" y="146"/>
                    </a:lnTo>
                    <a:lnTo>
                      <a:pt x="36" y="158"/>
                    </a:lnTo>
                    <a:lnTo>
                      <a:pt x="29" y="171"/>
                    </a:lnTo>
                    <a:lnTo>
                      <a:pt x="24" y="184"/>
                    </a:lnTo>
                    <a:lnTo>
                      <a:pt x="19" y="199"/>
                    </a:lnTo>
                    <a:lnTo>
                      <a:pt x="14" y="213"/>
                    </a:lnTo>
                    <a:lnTo>
                      <a:pt x="10" y="227"/>
                    </a:lnTo>
                    <a:lnTo>
                      <a:pt x="6" y="241"/>
                    </a:lnTo>
                    <a:lnTo>
                      <a:pt x="4" y="256"/>
                    </a:lnTo>
                    <a:lnTo>
                      <a:pt x="2" y="272"/>
                    </a:lnTo>
                    <a:lnTo>
                      <a:pt x="1" y="287"/>
                    </a:lnTo>
                    <a:lnTo>
                      <a:pt x="0" y="302"/>
                    </a:lnTo>
                    <a:lnTo>
                      <a:pt x="0" y="1526"/>
                    </a:lnTo>
                    <a:lnTo>
                      <a:pt x="0" y="1785"/>
                    </a:lnTo>
                    <a:lnTo>
                      <a:pt x="0" y="3058"/>
                    </a:lnTo>
                    <a:lnTo>
                      <a:pt x="0" y="3058"/>
                    </a:lnTo>
                    <a:lnTo>
                      <a:pt x="1" y="3073"/>
                    </a:lnTo>
                    <a:lnTo>
                      <a:pt x="2" y="3088"/>
                    </a:lnTo>
                    <a:lnTo>
                      <a:pt x="4" y="3104"/>
                    </a:lnTo>
                    <a:lnTo>
                      <a:pt x="6" y="3119"/>
                    </a:lnTo>
                    <a:lnTo>
                      <a:pt x="10" y="3133"/>
                    </a:lnTo>
                    <a:lnTo>
                      <a:pt x="14" y="3147"/>
                    </a:lnTo>
                    <a:lnTo>
                      <a:pt x="19" y="3161"/>
                    </a:lnTo>
                    <a:lnTo>
                      <a:pt x="24" y="3176"/>
                    </a:lnTo>
                    <a:lnTo>
                      <a:pt x="29" y="3189"/>
                    </a:lnTo>
                    <a:lnTo>
                      <a:pt x="36" y="3202"/>
                    </a:lnTo>
                    <a:lnTo>
                      <a:pt x="43" y="3214"/>
                    </a:lnTo>
                    <a:lnTo>
                      <a:pt x="50" y="3226"/>
                    </a:lnTo>
                    <a:lnTo>
                      <a:pt x="58" y="3238"/>
                    </a:lnTo>
                    <a:lnTo>
                      <a:pt x="66" y="3250"/>
                    </a:lnTo>
                    <a:lnTo>
                      <a:pt x="75" y="3261"/>
                    </a:lnTo>
                    <a:lnTo>
                      <a:pt x="85" y="3271"/>
                    </a:lnTo>
                    <a:lnTo>
                      <a:pt x="95" y="3281"/>
                    </a:lnTo>
                    <a:lnTo>
                      <a:pt x="106" y="3290"/>
                    </a:lnTo>
                    <a:lnTo>
                      <a:pt x="117" y="3299"/>
                    </a:lnTo>
                    <a:lnTo>
                      <a:pt x="128" y="3308"/>
                    </a:lnTo>
                    <a:lnTo>
                      <a:pt x="140" y="3315"/>
                    </a:lnTo>
                    <a:lnTo>
                      <a:pt x="151" y="3324"/>
                    </a:lnTo>
                    <a:lnTo>
                      <a:pt x="164" y="3330"/>
                    </a:lnTo>
                    <a:lnTo>
                      <a:pt x="176" y="3336"/>
                    </a:lnTo>
                    <a:lnTo>
                      <a:pt x="189" y="3341"/>
                    </a:lnTo>
                    <a:lnTo>
                      <a:pt x="203" y="3346"/>
                    </a:lnTo>
                    <a:lnTo>
                      <a:pt x="217" y="3350"/>
                    </a:lnTo>
                    <a:lnTo>
                      <a:pt x="231" y="3354"/>
                    </a:lnTo>
                    <a:lnTo>
                      <a:pt x="245" y="3356"/>
                    </a:lnTo>
                    <a:lnTo>
                      <a:pt x="259" y="3358"/>
                    </a:lnTo>
                    <a:lnTo>
                      <a:pt x="273" y="3359"/>
                    </a:lnTo>
                    <a:lnTo>
                      <a:pt x="289" y="3360"/>
                    </a:lnTo>
                    <a:lnTo>
                      <a:pt x="2227" y="3360"/>
                    </a:lnTo>
                    <a:lnTo>
                      <a:pt x="2227" y="3360"/>
                    </a:lnTo>
                    <a:lnTo>
                      <a:pt x="2241" y="3359"/>
                    </a:lnTo>
                    <a:lnTo>
                      <a:pt x="2256" y="3358"/>
                    </a:lnTo>
                    <a:lnTo>
                      <a:pt x="2270" y="3356"/>
                    </a:lnTo>
                    <a:lnTo>
                      <a:pt x="2284" y="3354"/>
                    </a:lnTo>
                    <a:lnTo>
                      <a:pt x="2299" y="3350"/>
                    </a:lnTo>
                    <a:lnTo>
                      <a:pt x="2312" y="3346"/>
                    </a:lnTo>
                    <a:lnTo>
                      <a:pt x="2326" y="3341"/>
                    </a:lnTo>
                    <a:lnTo>
                      <a:pt x="2339" y="3336"/>
                    </a:lnTo>
                    <a:lnTo>
                      <a:pt x="2351" y="3330"/>
                    </a:lnTo>
                    <a:lnTo>
                      <a:pt x="2364" y="3324"/>
                    </a:lnTo>
                    <a:lnTo>
                      <a:pt x="2375" y="3315"/>
                    </a:lnTo>
                    <a:lnTo>
                      <a:pt x="2388" y="3308"/>
                    </a:lnTo>
                    <a:lnTo>
                      <a:pt x="2399" y="3299"/>
                    </a:lnTo>
                    <a:lnTo>
                      <a:pt x="2410" y="3290"/>
                    </a:lnTo>
                    <a:lnTo>
                      <a:pt x="2420" y="3281"/>
                    </a:lnTo>
                    <a:lnTo>
                      <a:pt x="2430" y="3271"/>
                    </a:lnTo>
                    <a:lnTo>
                      <a:pt x="2440" y="3261"/>
                    </a:lnTo>
                    <a:lnTo>
                      <a:pt x="2449" y="3250"/>
                    </a:lnTo>
                    <a:lnTo>
                      <a:pt x="2457" y="3238"/>
                    </a:lnTo>
                    <a:lnTo>
                      <a:pt x="2465" y="3226"/>
                    </a:lnTo>
                    <a:lnTo>
                      <a:pt x="2473" y="3214"/>
                    </a:lnTo>
                    <a:lnTo>
                      <a:pt x="2480" y="3202"/>
                    </a:lnTo>
                    <a:lnTo>
                      <a:pt x="2487" y="3189"/>
                    </a:lnTo>
                    <a:lnTo>
                      <a:pt x="2492" y="3176"/>
                    </a:lnTo>
                    <a:lnTo>
                      <a:pt x="2497" y="3161"/>
                    </a:lnTo>
                    <a:lnTo>
                      <a:pt x="2502" y="3147"/>
                    </a:lnTo>
                    <a:lnTo>
                      <a:pt x="2506" y="3133"/>
                    </a:lnTo>
                    <a:lnTo>
                      <a:pt x="2509" y="3119"/>
                    </a:lnTo>
                    <a:lnTo>
                      <a:pt x="2511" y="3104"/>
                    </a:lnTo>
                    <a:lnTo>
                      <a:pt x="2513" y="3088"/>
                    </a:lnTo>
                    <a:lnTo>
                      <a:pt x="2514" y="3073"/>
                    </a:lnTo>
                    <a:lnTo>
                      <a:pt x="2515" y="3058"/>
                    </a:lnTo>
                    <a:lnTo>
                      <a:pt x="2515" y="1785"/>
                    </a:lnTo>
                    <a:lnTo>
                      <a:pt x="2515" y="1526"/>
                    </a:lnTo>
                    <a:lnTo>
                      <a:pt x="2515" y="302"/>
                    </a:lnTo>
                    <a:lnTo>
                      <a:pt x="2515" y="302"/>
                    </a:lnTo>
                    <a:lnTo>
                      <a:pt x="2514" y="287"/>
                    </a:lnTo>
                    <a:lnTo>
                      <a:pt x="2513" y="272"/>
                    </a:lnTo>
                    <a:lnTo>
                      <a:pt x="2511" y="256"/>
                    </a:lnTo>
                    <a:lnTo>
                      <a:pt x="2509" y="241"/>
                    </a:lnTo>
                    <a:lnTo>
                      <a:pt x="2506" y="227"/>
                    </a:lnTo>
                    <a:lnTo>
                      <a:pt x="2502" y="213"/>
                    </a:lnTo>
                    <a:lnTo>
                      <a:pt x="2497" y="199"/>
                    </a:lnTo>
                    <a:lnTo>
                      <a:pt x="2492" y="184"/>
                    </a:lnTo>
                    <a:lnTo>
                      <a:pt x="2487" y="171"/>
                    </a:lnTo>
                    <a:lnTo>
                      <a:pt x="2480" y="158"/>
                    </a:lnTo>
                    <a:lnTo>
                      <a:pt x="2473" y="146"/>
                    </a:lnTo>
                    <a:lnTo>
                      <a:pt x="2465" y="134"/>
                    </a:lnTo>
                    <a:lnTo>
                      <a:pt x="2457" y="122"/>
                    </a:lnTo>
                    <a:lnTo>
                      <a:pt x="2449" y="110"/>
                    </a:lnTo>
                    <a:lnTo>
                      <a:pt x="2440" y="99"/>
                    </a:lnTo>
                    <a:lnTo>
                      <a:pt x="2430" y="89"/>
                    </a:lnTo>
                    <a:lnTo>
                      <a:pt x="2420" y="79"/>
                    </a:lnTo>
                    <a:lnTo>
                      <a:pt x="2410" y="69"/>
                    </a:lnTo>
                    <a:lnTo>
                      <a:pt x="2399" y="61"/>
                    </a:lnTo>
                    <a:lnTo>
                      <a:pt x="2388" y="52"/>
                    </a:lnTo>
                    <a:lnTo>
                      <a:pt x="2375" y="44"/>
                    </a:lnTo>
                    <a:lnTo>
                      <a:pt x="2364" y="36"/>
                    </a:lnTo>
                    <a:lnTo>
                      <a:pt x="2351" y="30"/>
                    </a:lnTo>
                    <a:lnTo>
                      <a:pt x="2339" y="24"/>
                    </a:lnTo>
                    <a:lnTo>
                      <a:pt x="2326" y="18"/>
                    </a:lnTo>
                    <a:lnTo>
                      <a:pt x="2312" y="14"/>
                    </a:lnTo>
                    <a:lnTo>
                      <a:pt x="2299" y="10"/>
                    </a:lnTo>
                    <a:lnTo>
                      <a:pt x="2284" y="6"/>
                    </a:lnTo>
                    <a:lnTo>
                      <a:pt x="2270" y="4"/>
                    </a:lnTo>
                    <a:lnTo>
                      <a:pt x="2256" y="2"/>
                    </a:lnTo>
                    <a:lnTo>
                      <a:pt x="2241" y="1"/>
                    </a:lnTo>
                    <a:lnTo>
                      <a:pt x="2227" y="0"/>
                    </a:lnTo>
                    <a:lnTo>
                      <a:pt x="2227" y="0"/>
                    </a:lnTo>
                    <a:close/>
                    <a:moveTo>
                      <a:pt x="2306" y="1526"/>
                    </a:moveTo>
                    <a:lnTo>
                      <a:pt x="2306" y="1785"/>
                    </a:lnTo>
                    <a:lnTo>
                      <a:pt x="2306" y="3058"/>
                    </a:lnTo>
                    <a:lnTo>
                      <a:pt x="2306" y="3058"/>
                    </a:lnTo>
                    <a:lnTo>
                      <a:pt x="2305" y="3067"/>
                    </a:lnTo>
                    <a:lnTo>
                      <a:pt x="2304" y="3076"/>
                    </a:lnTo>
                    <a:lnTo>
                      <a:pt x="2302" y="3085"/>
                    </a:lnTo>
                    <a:lnTo>
                      <a:pt x="2299" y="3094"/>
                    </a:lnTo>
                    <a:lnTo>
                      <a:pt x="2296" y="3102"/>
                    </a:lnTo>
                    <a:lnTo>
                      <a:pt x="2292" y="3109"/>
                    </a:lnTo>
                    <a:lnTo>
                      <a:pt x="2288" y="3116"/>
                    </a:lnTo>
                    <a:lnTo>
                      <a:pt x="2282" y="3123"/>
                    </a:lnTo>
                    <a:lnTo>
                      <a:pt x="2276" y="3129"/>
                    </a:lnTo>
                    <a:lnTo>
                      <a:pt x="2270" y="3134"/>
                    </a:lnTo>
                    <a:lnTo>
                      <a:pt x="2264" y="3138"/>
                    </a:lnTo>
                    <a:lnTo>
                      <a:pt x="2257" y="3142"/>
                    </a:lnTo>
                    <a:lnTo>
                      <a:pt x="2250" y="3145"/>
                    </a:lnTo>
                    <a:lnTo>
                      <a:pt x="2242" y="3148"/>
                    </a:lnTo>
                    <a:lnTo>
                      <a:pt x="2235" y="3149"/>
                    </a:lnTo>
                    <a:lnTo>
                      <a:pt x="2227" y="3149"/>
                    </a:lnTo>
                    <a:lnTo>
                      <a:pt x="289" y="3149"/>
                    </a:lnTo>
                    <a:lnTo>
                      <a:pt x="289" y="3149"/>
                    </a:lnTo>
                    <a:lnTo>
                      <a:pt x="280" y="3149"/>
                    </a:lnTo>
                    <a:lnTo>
                      <a:pt x="273" y="3148"/>
                    </a:lnTo>
                    <a:lnTo>
                      <a:pt x="265" y="3145"/>
                    </a:lnTo>
                    <a:lnTo>
                      <a:pt x="258" y="3142"/>
                    </a:lnTo>
                    <a:lnTo>
                      <a:pt x="251" y="3138"/>
                    </a:lnTo>
                    <a:lnTo>
                      <a:pt x="245" y="3134"/>
                    </a:lnTo>
                    <a:lnTo>
                      <a:pt x="239" y="3129"/>
                    </a:lnTo>
                    <a:lnTo>
                      <a:pt x="233" y="3123"/>
                    </a:lnTo>
                    <a:lnTo>
                      <a:pt x="228" y="3116"/>
                    </a:lnTo>
                    <a:lnTo>
                      <a:pt x="224" y="3109"/>
                    </a:lnTo>
                    <a:lnTo>
                      <a:pt x="220" y="3102"/>
                    </a:lnTo>
                    <a:lnTo>
                      <a:pt x="217" y="3094"/>
                    </a:lnTo>
                    <a:lnTo>
                      <a:pt x="214" y="3085"/>
                    </a:lnTo>
                    <a:lnTo>
                      <a:pt x="212" y="3076"/>
                    </a:lnTo>
                    <a:lnTo>
                      <a:pt x="211" y="3067"/>
                    </a:lnTo>
                    <a:lnTo>
                      <a:pt x="210" y="3058"/>
                    </a:lnTo>
                    <a:lnTo>
                      <a:pt x="210" y="1526"/>
                    </a:lnTo>
                    <a:lnTo>
                      <a:pt x="210" y="1526"/>
                    </a:lnTo>
                    <a:lnTo>
                      <a:pt x="210" y="302"/>
                    </a:lnTo>
                    <a:lnTo>
                      <a:pt x="210" y="302"/>
                    </a:lnTo>
                    <a:lnTo>
                      <a:pt x="211" y="293"/>
                    </a:lnTo>
                    <a:lnTo>
                      <a:pt x="212" y="284"/>
                    </a:lnTo>
                    <a:lnTo>
                      <a:pt x="214" y="275"/>
                    </a:lnTo>
                    <a:lnTo>
                      <a:pt x="217" y="266"/>
                    </a:lnTo>
                    <a:lnTo>
                      <a:pt x="220" y="258"/>
                    </a:lnTo>
                    <a:lnTo>
                      <a:pt x="224" y="250"/>
                    </a:lnTo>
                    <a:lnTo>
                      <a:pt x="228" y="243"/>
                    </a:lnTo>
                    <a:lnTo>
                      <a:pt x="233" y="237"/>
                    </a:lnTo>
                    <a:lnTo>
                      <a:pt x="239" y="231"/>
                    </a:lnTo>
                    <a:lnTo>
                      <a:pt x="245" y="226"/>
                    </a:lnTo>
                    <a:lnTo>
                      <a:pt x="251" y="221"/>
                    </a:lnTo>
                    <a:lnTo>
                      <a:pt x="258" y="218"/>
                    </a:lnTo>
                    <a:lnTo>
                      <a:pt x="265" y="215"/>
                    </a:lnTo>
                    <a:lnTo>
                      <a:pt x="273" y="212"/>
                    </a:lnTo>
                    <a:lnTo>
                      <a:pt x="280" y="211"/>
                    </a:lnTo>
                    <a:lnTo>
                      <a:pt x="289" y="210"/>
                    </a:lnTo>
                    <a:lnTo>
                      <a:pt x="2227" y="210"/>
                    </a:lnTo>
                    <a:lnTo>
                      <a:pt x="2227" y="210"/>
                    </a:lnTo>
                    <a:lnTo>
                      <a:pt x="2235" y="211"/>
                    </a:lnTo>
                    <a:lnTo>
                      <a:pt x="2242" y="212"/>
                    </a:lnTo>
                    <a:lnTo>
                      <a:pt x="2250" y="215"/>
                    </a:lnTo>
                    <a:lnTo>
                      <a:pt x="2257" y="218"/>
                    </a:lnTo>
                    <a:lnTo>
                      <a:pt x="2264" y="221"/>
                    </a:lnTo>
                    <a:lnTo>
                      <a:pt x="2270" y="226"/>
                    </a:lnTo>
                    <a:lnTo>
                      <a:pt x="2276" y="231"/>
                    </a:lnTo>
                    <a:lnTo>
                      <a:pt x="2282" y="237"/>
                    </a:lnTo>
                    <a:lnTo>
                      <a:pt x="2288" y="243"/>
                    </a:lnTo>
                    <a:lnTo>
                      <a:pt x="2292" y="250"/>
                    </a:lnTo>
                    <a:lnTo>
                      <a:pt x="2296" y="258"/>
                    </a:lnTo>
                    <a:lnTo>
                      <a:pt x="2299" y="266"/>
                    </a:lnTo>
                    <a:lnTo>
                      <a:pt x="2302" y="275"/>
                    </a:lnTo>
                    <a:lnTo>
                      <a:pt x="2304" y="284"/>
                    </a:lnTo>
                    <a:lnTo>
                      <a:pt x="2305" y="293"/>
                    </a:lnTo>
                    <a:lnTo>
                      <a:pt x="2306" y="302"/>
                    </a:lnTo>
                    <a:lnTo>
                      <a:pt x="2306"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195" name="Grupa 194">
                <a:extLst>
                  <a:ext uri="{FF2B5EF4-FFF2-40B4-BE49-F238E27FC236}">
                    <a16:creationId xmlns:a16="http://schemas.microsoft.com/office/drawing/2014/main" id="{1C777DCB-A44B-45C1-A911-5E99170712DF}"/>
                  </a:ext>
                </a:extLst>
              </p:cNvPr>
              <p:cNvGrpSpPr/>
              <p:nvPr/>
            </p:nvGrpSpPr>
            <p:grpSpPr>
              <a:xfrm>
                <a:off x="4828908" y="2994149"/>
                <a:ext cx="1177034" cy="1597401"/>
                <a:chOff x="4828908" y="2994149"/>
                <a:chExt cx="1177034" cy="1597401"/>
              </a:xfrm>
              <a:grpFill/>
            </p:grpSpPr>
            <p:sp>
              <p:nvSpPr>
                <p:cNvPr id="196" name="Freeform 7">
                  <a:extLst>
                    <a:ext uri="{FF2B5EF4-FFF2-40B4-BE49-F238E27FC236}">
                      <a16:creationId xmlns:a16="http://schemas.microsoft.com/office/drawing/2014/main" id="{67D145A5-97C5-46EE-B5E8-BD4F159E3FC2}"/>
                    </a:ext>
                  </a:extLst>
                </p:cNvPr>
                <p:cNvSpPr>
                  <a:spLocks/>
                </p:cNvSpPr>
                <p:nvPr/>
              </p:nvSpPr>
              <p:spPr bwMode="auto">
                <a:xfrm>
                  <a:off x="4828908" y="3866414"/>
                  <a:ext cx="1177027" cy="147128"/>
                </a:xfrm>
                <a:custGeom>
                  <a:avLst/>
                  <a:gdLst>
                    <a:gd name="T0" fmla="*/ 104 w 1675"/>
                    <a:gd name="T1" fmla="*/ 0 h 210"/>
                    <a:gd name="T2" fmla="*/ 94 w 1675"/>
                    <a:gd name="T3" fmla="*/ 1 h 210"/>
                    <a:gd name="T4" fmla="*/ 73 w 1675"/>
                    <a:gd name="T5" fmla="*/ 5 h 210"/>
                    <a:gd name="T6" fmla="*/ 55 w 1675"/>
                    <a:gd name="T7" fmla="*/ 13 h 210"/>
                    <a:gd name="T8" fmla="*/ 37 w 1675"/>
                    <a:gd name="T9" fmla="*/ 24 h 210"/>
                    <a:gd name="T10" fmla="*/ 23 w 1675"/>
                    <a:gd name="T11" fmla="*/ 39 h 210"/>
                    <a:gd name="T12" fmla="*/ 12 w 1675"/>
                    <a:gd name="T13" fmla="*/ 55 h 210"/>
                    <a:gd name="T14" fmla="*/ 4 w 1675"/>
                    <a:gd name="T15" fmla="*/ 74 h 210"/>
                    <a:gd name="T16" fmla="*/ 0 w 1675"/>
                    <a:gd name="T17" fmla="*/ 94 h 210"/>
                    <a:gd name="T18" fmla="*/ 0 w 1675"/>
                    <a:gd name="T19" fmla="*/ 105 h 210"/>
                    <a:gd name="T20" fmla="*/ 2 w 1675"/>
                    <a:gd name="T21" fmla="*/ 127 h 210"/>
                    <a:gd name="T22" fmla="*/ 8 w 1675"/>
                    <a:gd name="T23" fmla="*/ 146 h 210"/>
                    <a:gd name="T24" fmla="*/ 17 w 1675"/>
                    <a:gd name="T25" fmla="*/ 164 h 210"/>
                    <a:gd name="T26" fmla="*/ 30 w 1675"/>
                    <a:gd name="T27" fmla="*/ 179 h 210"/>
                    <a:gd name="T28" fmla="*/ 46 w 1675"/>
                    <a:gd name="T29" fmla="*/ 193 h 210"/>
                    <a:gd name="T30" fmla="*/ 64 w 1675"/>
                    <a:gd name="T31" fmla="*/ 202 h 210"/>
                    <a:gd name="T32" fmla="*/ 83 w 1675"/>
                    <a:gd name="T33" fmla="*/ 208 h 210"/>
                    <a:gd name="T34" fmla="*/ 104 w 1675"/>
                    <a:gd name="T35" fmla="*/ 210 h 210"/>
                    <a:gd name="T36" fmla="*/ 1571 w 1675"/>
                    <a:gd name="T37" fmla="*/ 210 h 210"/>
                    <a:gd name="T38" fmla="*/ 1592 w 1675"/>
                    <a:gd name="T39" fmla="*/ 208 h 210"/>
                    <a:gd name="T40" fmla="*/ 1612 w 1675"/>
                    <a:gd name="T41" fmla="*/ 202 h 210"/>
                    <a:gd name="T42" fmla="*/ 1630 w 1675"/>
                    <a:gd name="T43" fmla="*/ 193 h 210"/>
                    <a:gd name="T44" fmla="*/ 1645 w 1675"/>
                    <a:gd name="T45" fmla="*/ 179 h 210"/>
                    <a:gd name="T46" fmla="*/ 1658 w 1675"/>
                    <a:gd name="T47" fmla="*/ 164 h 210"/>
                    <a:gd name="T48" fmla="*/ 1667 w 1675"/>
                    <a:gd name="T49" fmla="*/ 146 h 210"/>
                    <a:gd name="T50" fmla="*/ 1673 w 1675"/>
                    <a:gd name="T51" fmla="*/ 127 h 210"/>
                    <a:gd name="T52" fmla="*/ 1675 w 1675"/>
                    <a:gd name="T53" fmla="*/ 105 h 210"/>
                    <a:gd name="T54" fmla="*/ 1675 w 1675"/>
                    <a:gd name="T55" fmla="*/ 94 h 210"/>
                    <a:gd name="T56" fmla="*/ 1671 w 1675"/>
                    <a:gd name="T57" fmla="*/ 74 h 210"/>
                    <a:gd name="T58" fmla="*/ 1663 w 1675"/>
                    <a:gd name="T59" fmla="*/ 55 h 210"/>
                    <a:gd name="T60" fmla="*/ 1652 w 1675"/>
                    <a:gd name="T61" fmla="*/ 39 h 210"/>
                    <a:gd name="T62" fmla="*/ 1638 w 1675"/>
                    <a:gd name="T63" fmla="*/ 24 h 210"/>
                    <a:gd name="T64" fmla="*/ 1621 w 1675"/>
                    <a:gd name="T65" fmla="*/ 13 h 210"/>
                    <a:gd name="T66" fmla="*/ 1603 w 1675"/>
                    <a:gd name="T67" fmla="*/ 5 h 210"/>
                    <a:gd name="T68" fmla="*/ 1581 w 1675"/>
                    <a:gd name="T69" fmla="*/ 1 h 210"/>
                    <a:gd name="T70" fmla="*/ 1571 w 1675"/>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571" y="0"/>
                      </a:moveTo>
                      <a:lnTo>
                        <a:pt x="104" y="0"/>
                      </a:lnTo>
                      <a:lnTo>
                        <a:pt x="104" y="0"/>
                      </a:lnTo>
                      <a:lnTo>
                        <a:pt x="94" y="1"/>
                      </a:lnTo>
                      <a:lnTo>
                        <a:pt x="83" y="2"/>
                      </a:lnTo>
                      <a:lnTo>
                        <a:pt x="73" y="5"/>
                      </a:lnTo>
                      <a:lnTo>
                        <a:pt x="64" y="8"/>
                      </a:lnTo>
                      <a:lnTo>
                        <a:pt x="55" y="13"/>
                      </a:lnTo>
                      <a:lnTo>
                        <a:pt x="46" y="18"/>
                      </a:lnTo>
                      <a:lnTo>
                        <a:pt x="37" y="24"/>
                      </a:lnTo>
                      <a:lnTo>
                        <a:pt x="30" y="30"/>
                      </a:lnTo>
                      <a:lnTo>
                        <a:pt x="23" y="39"/>
                      </a:lnTo>
                      <a:lnTo>
                        <a:pt x="17" y="47"/>
                      </a:lnTo>
                      <a:lnTo>
                        <a:pt x="12" y="55"/>
                      </a:lnTo>
                      <a:lnTo>
                        <a:pt x="8" y="64"/>
                      </a:lnTo>
                      <a:lnTo>
                        <a:pt x="4" y="74"/>
                      </a:lnTo>
                      <a:lnTo>
                        <a:pt x="2" y="84"/>
                      </a:lnTo>
                      <a:lnTo>
                        <a:pt x="0" y="94"/>
                      </a:lnTo>
                      <a:lnTo>
                        <a:pt x="0" y="105"/>
                      </a:lnTo>
                      <a:lnTo>
                        <a:pt x="0" y="105"/>
                      </a:lnTo>
                      <a:lnTo>
                        <a:pt x="0" y="116"/>
                      </a:lnTo>
                      <a:lnTo>
                        <a:pt x="2" y="127"/>
                      </a:lnTo>
                      <a:lnTo>
                        <a:pt x="4" y="137"/>
                      </a:lnTo>
                      <a:lnTo>
                        <a:pt x="8" y="146"/>
                      </a:lnTo>
                      <a:lnTo>
                        <a:pt x="12" y="155"/>
                      </a:lnTo>
                      <a:lnTo>
                        <a:pt x="17" y="164"/>
                      </a:lnTo>
                      <a:lnTo>
                        <a:pt x="23" y="172"/>
                      </a:lnTo>
                      <a:lnTo>
                        <a:pt x="30" y="179"/>
                      </a:lnTo>
                      <a:lnTo>
                        <a:pt x="37" y="186"/>
                      </a:lnTo>
                      <a:lnTo>
                        <a:pt x="46" y="193"/>
                      </a:lnTo>
                      <a:lnTo>
                        <a:pt x="55" y="198"/>
                      </a:lnTo>
                      <a:lnTo>
                        <a:pt x="64" y="202"/>
                      </a:lnTo>
                      <a:lnTo>
                        <a:pt x="73" y="206"/>
                      </a:lnTo>
                      <a:lnTo>
                        <a:pt x="83" y="208"/>
                      </a:lnTo>
                      <a:lnTo>
                        <a:pt x="94" y="210"/>
                      </a:lnTo>
                      <a:lnTo>
                        <a:pt x="104" y="210"/>
                      </a:lnTo>
                      <a:lnTo>
                        <a:pt x="1571" y="210"/>
                      </a:lnTo>
                      <a:lnTo>
                        <a:pt x="1571" y="210"/>
                      </a:lnTo>
                      <a:lnTo>
                        <a:pt x="1581" y="210"/>
                      </a:lnTo>
                      <a:lnTo>
                        <a:pt x="1592" y="208"/>
                      </a:lnTo>
                      <a:lnTo>
                        <a:pt x="1603" y="206"/>
                      </a:lnTo>
                      <a:lnTo>
                        <a:pt x="1612" y="202"/>
                      </a:lnTo>
                      <a:lnTo>
                        <a:pt x="1621" y="198"/>
                      </a:lnTo>
                      <a:lnTo>
                        <a:pt x="1630" y="193"/>
                      </a:lnTo>
                      <a:lnTo>
                        <a:pt x="1638" y="186"/>
                      </a:lnTo>
                      <a:lnTo>
                        <a:pt x="1645" y="179"/>
                      </a:lnTo>
                      <a:lnTo>
                        <a:pt x="1652" y="172"/>
                      </a:lnTo>
                      <a:lnTo>
                        <a:pt x="1658" y="164"/>
                      </a:lnTo>
                      <a:lnTo>
                        <a:pt x="1663" y="155"/>
                      </a:lnTo>
                      <a:lnTo>
                        <a:pt x="1667" y="146"/>
                      </a:lnTo>
                      <a:lnTo>
                        <a:pt x="1671" y="137"/>
                      </a:lnTo>
                      <a:lnTo>
                        <a:pt x="1673" y="127"/>
                      </a:lnTo>
                      <a:lnTo>
                        <a:pt x="1675" y="116"/>
                      </a:lnTo>
                      <a:lnTo>
                        <a:pt x="1675" y="105"/>
                      </a:lnTo>
                      <a:lnTo>
                        <a:pt x="1675" y="105"/>
                      </a:lnTo>
                      <a:lnTo>
                        <a:pt x="1675" y="94"/>
                      </a:lnTo>
                      <a:lnTo>
                        <a:pt x="1673" y="84"/>
                      </a:lnTo>
                      <a:lnTo>
                        <a:pt x="1671" y="74"/>
                      </a:lnTo>
                      <a:lnTo>
                        <a:pt x="1667" y="64"/>
                      </a:lnTo>
                      <a:lnTo>
                        <a:pt x="1663" y="55"/>
                      </a:lnTo>
                      <a:lnTo>
                        <a:pt x="1658" y="47"/>
                      </a:lnTo>
                      <a:lnTo>
                        <a:pt x="1652" y="39"/>
                      </a:lnTo>
                      <a:lnTo>
                        <a:pt x="1645" y="30"/>
                      </a:lnTo>
                      <a:lnTo>
                        <a:pt x="1638" y="24"/>
                      </a:lnTo>
                      <a:lnTo>
                        <a:pt x="1630" y="18"/>
                      </a:lnTo>
                      <a:lnTo>
                        <a:pt x="1621" y="13"/>
                      </a:lnTo>
                      <a:lnTo>
                        <a:pt x="1612" y="8"/>
                      </a:lnTo>
                      <a:lnTo>
                        <a:pt x="1603" y="5"/>
                      </a:lnTo>
                      <a:lnTo>
                        <a:pt x="1592" y="2"/>
                      </a:lnTo>
                      <a:lnTo>
                        <a:pt x="1581"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97" name="Freeform 8">
                  <a:extLst>
                    <a:ext uri="{FF2B5EF4-FFF2-40B4-BE49-F238E27FC236}">
                      <a16:creationId xmlns:a16="http://schemas.microsoft.com/office/drawing/2014/main" id="{BC8050FD-D505-4DD0-A31F-13B053E6CE0A}"/>
                    </a:ext>
                  </a:extLst>
                </p:cNvPr>
                <p:cNvSpPr>
                  <a:spLocks/>
                </p:cNvSpPr>
                <p:nvPr/>
              </p:nvSpPr>
              <p:spPr bwMode="auto">
                <a:xfrm>
                  <a:off x="4828908" y="2994149"/>
                  <a:ext cx="1177027" cy="147128"/>
                </a:xfrm>
                <a:custGeom>
                  <a:avLst/>
                  <a:gdLst>
                    <a:gd name="T0" fmla="*/ 1571 w 1675"/>
                    <a:gd name="T1" fmla="*/ 210 h 210"/>
                    <a:gd name="T2" fmla="*/ 1581 w 1675"/>
                    <a:gd name="T3" fmla="*/ 210 h 210"/>
                    <a:gd name="T4" fmla="*/ 1603 w 1675"/>
                    <a:gd name="T5" fmla="*/ 204 h 210"/>
                    <a:gd name="T6" fmla="*/ 1621 w 1675"/>
                    <a:gd name="T7" fmla="*/ 197 h 210"/>
                    <a:gd name="T8" fmla="*/ 1638 w 1675"/>
                    <a:gd name="T9" fmla="*/ 185 h 210"/>
                    <a:gd name="T10" fmla="*/ 1652 w 1675"/>
                    <a:gd name="T11" fmla="*/ 171 h 210"/>
                    <a:gd name="T12" fmla="*/ 1663 w 1675"/>
                    <a:gd name="T13" fmla="*/ 155 h 210"/>
                    <a:gd name="T14" fmla="*/ 1671 w 1675"/>
                    <a:gd name="T15" fmla="*/ 136 h 210"/>
                    <a:gd name="T16" fmla="*/ 1675 w 1675"/>
                    <a:gd name="T17" fmla="*/ 115 h 210"/>
                    <a:gd name="T18" fmla="*/ 1675 w 1675"/>
                    <a:gd name="T19" fmla="*/ 104 h 210"/>
                    <a:gd name="T20" fmla="*/ 1673 w 1675"/>
                    <a:gd name="T21" fmla="*/ 84 h 210"/>
                    <a:gd name="T22" fmla="*/ 1667 w 1675"/>
                    <a:gd name="T23" fmla="*/ 64 h 210"/>
                    <a:gd name="T24" fmla="*/ 1658 w 1675"/>
                    <a:gd name="T25" fmla="*/ 46 h 210"/>
                    <a:gd name="T26" fmla="*/ 1645 w 1675"/>
                    <a:gd name="T27" fmla="*/ 30 h 210"/>
                    <a:gd name="T28" fmla="*/ 1630 w 1675"/>
                    <a:gd name="T29" fmla="*/ 18 h 210"/>
                    <a:gd name="T30" fmla="*/ 1612 w 1675"/>
                    <a:gd name="T31" fmla="*/ 8 h 210"/>
                    <a:gd name="T32" fmla="*/ 1592 w 1675"/>
                    <a:gd name="T33" fmla="*/ 2 h 210"/>
                    <a:gd name="T34" fmla="*/ 1571 w 1675"/>
                    <a:gd name="T35" fmla="*/ 0 h 210"/>
                    <a:gd name="T36" fmla="*/ 104 w 1675"/>
                    <a:gd name="T37" fmla="*/ 0 h 210"/>
                    <a:gd name="T38" fmla="*/ 83 w 1675"/>
                    <a:gd name="T39" fmla="*/ 2 h 210"/>
                    <a:gd name="T40" fmla="*/ 64 w 1675"/>
                    <a:gd name="T41" fmla="*/ 8 h 210"/>
                    <a:gd name="T42" fmla="*/ 46 w 1675"/>
                    <a:gd name="T43" fmla="*/ 18 h 210"/>
                    <a:gd name="T44" fmla="*/ 30 w 1675"/>
                    <a:gd name="T45" fmla="*/ 30 h 210"/>
                    <a:gd name="T46" fmla="*/ 17 w 1675"/>
                    <a:gd name="T47" fmla="*/ 46 h 210"/>
                    <a:gd name="T48" fmla="*/ 8 w 1675"/>
                    <a:gd name="T49" fmla="*/ 64 h 210"/>
                    <a:gd name="T50" fmla="*/ 2 w 1675"/>
                    <a:gd name="T51" fmla="*/ 84 h 210"/>
                    <a:gd name="T52" fmla="*/ 0 w 1675"/>
                    <a:gd name="T53" fmla="*/ 104 h 210"/>
                    <a:gd name="T54" fmla="*/ 0 w 1675"/>
                    <a:gd name="T55" fmla="*/ 115 h 210"/>
                    <a:gd name="T56" fmla="*/ 4 w 1675"/>
                    <a:gd name="T57" fmla="*/ 136 h 210"/>
                    <a:gd name="T58" fmla="*/ 12 w 1675"/>
                    <a:gd name="T59" fmla="*/ 155 h 210"/>
                    <a:gd name="T60" fmla="*/ 23 w 1675"/>
                    <a:gd name="T61" fmla="*/ 171 h 210"/>
                    <a:gd name="T62" fmla="*/ 37 w 1675"/>
                    <a:gd name="T63" fmla="*/ 185 h 210"/>
                    <a:gd name="T64" fmla="*/ 55 w 1675"/>
                    <a:gd name="T65" fmla="*/ 197 h 210"/>
                    <a:gd name="T66" fmla="*/ 73 w 1675"/>
                    <a:gd name="T67" fmla="*/ 204 h 210"/>
                    <a:gd name="T68" fmla="*/ 94 w 1675"/>
                    <a:gd name="T69" fmla="*/ 210 h 210"/>
                    <a:gd name="T70" fmla="*/ 104 w 1675"/>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04" y="210"/>
                      </a:moveTo>
                      <a:lnTo>
                        <a:pt x="1571" y="210"/>
                      </a:lnTo>
                      <a:lnTo>
                        <a:pt x="1571" y="210"/>
                      </a:lnTo>
                      <a:lnTo>
                        <a:pt x="1581" y="210"/>
                      </a:lnTo>
                      <a:lnTo>
                        <a:pt x="1592" y="207"/>
                      </a:lnTo>
                      <a:lnTo>
                        <a:pt x="1603" y="204"/>
                      </a:lnTo>
                      <a:lnTo>
                        <a:pt x="1612" y="201"/>
                      </a:lnTo>
                      <a:lnTo>
                        <a:pt x="1621" y="197"/>
                      </a:lnTo>
                      <a:lnTo>
                        <a:pt x="1630" y="191"/>
                      </a:lnTo>
                      <a:lnTo>
                        <a:pt x="1638" y="185"/>
                      </a:lnTo>
                      <a:lnTo>
                        <a:pt x="1645" y="179"/>
                      </a:lnTo>
                      <a:lnTo>
                        <a:pt x="1652" y="171"/>
                      </a:lnTo>
                      <a:lnTo>
                        <a:pt x="1658" y="163"/>
                      </a:lnTo>
                      <a:lnTo>
                        <a:pt x="1663" y="155"/>
                      </a:lnTo>
                      <a:lnTo>
                        <a:pt x="1667" y="146"/>
                      </a:lnTo>
                      <a:lnTo>
                        <a:pt x="1671" y="136"/>
                      </a:lnTo>
                      <a:lnTo>
                        <a:pt x="1673" y="125"/>
                      </a:lnTo>
                      <a:lnTo>
                        <a:pt x="1675" y="115"/>
                      </a:lnTo>
                      <a:lnTo>
                        <a:pt x="1675" y="104"/>
                      </a:lnTo>
                      <a:lnTo>
                        <a:pt x="1675" y="104"/>
                      </a:lnTo>
                      <a:lnTo>
                        <a:pt x="1675" y="94"/>
                      </a:lnTo>
                      <a:lnTo>
                        <a:pt x="1673" y="84"/>
                      </a:lnTo>
                      <a:lnTo>
                        <a:pt x="1671" y="74"/>
                      </a:lnTo>
                      <a:lnTo>
                        <a:pt x="1667" y="64"/>
                      </a:lnTo>
                      <a:lnTo>
                        <a:pt x="1663" y="54"/>
                      </a:lnTo>
                      <a:lnTo>
                        <a:pt x="1658" y="46"/>
                      </a:lnTo>
                      <a:lnTo>
                        <a:pt x="1652" y="38"/>
                      </a:lnTo>
                      <a:lnTo>
                        <a:pt x="1645" y="30"/>
                      </a:lnTo>
                      <a:lnTo>
                        <a:pt x="1638" y="24"/>
                      </a:lnTo>
                      <a:lnTo>
                        <a:pt x="1630" y="18"/>
                      </a:lnTo>
                      <a:lnTo>
                        <a:pt x="1621" y="12"/>
                      </a:lnTo>
                      <a:lnTo>
                        <a:pt x="1612" y="8"/>
                      </a:lnTo>
                      <a:lnTo>
                        <a:pt x="1603" y="5"/>
                      </a:lnTo>
                      <a:lnTo>
                        <a:pt x="1592" y="2"/>
                      </a:lnTo>
                      <a:lnTo>
                        <a:pt x="1581" y="0"/>
                      </a:lnTo>
                      <a:lnTo>
                        <a:pt x="1571" y="0"/>
                      </a:lnTo>
                      <a:lnTo>
                        <a:pt x="104" y="0"/>
                      </a:lnTo>
                      <a:lnTo>
                        <a:pt x="104" y="0"/>
                      </a:lnTo>
                      <a:lnTo>
                        <a:pt x="94" y="0"/>
                      </a:lnTo>
                      <a:lnTo>
                        <a:pt x="83" y="2"/>
                      </a:lnTo>
                      <a:lnTo>
                        <a:pt x="73" y="5"/>
                      </a:lnTo>
                      <a:lnTo>
                        <a:pt x="64" y="8"/>
                      </a:lnTo>
                      <a:lnTo>
                        <a:pt x="55" y="12"/>
                      </a:lnTo>
                      <a:lnTo>
                        <a:pt x="46" y="18"/>
                      </a:lnTo>
                      <a:lnTo>
                        <a:pt x="37" y="24"/>
                      </a:lnTo>
                      <a:lnTo>
                        <a:pt x="30" y="30"/>
                      </a:lnTo>
                      <a:lnTo>
                        <a:pt x="23" y="38"/>
                      </a:lnTo>
                      <a:lnTo>
                        <a:pt x="17" y="46"/>
                      </a:lnTo>
                      <a:lnTo>
                        <a:pt x="12" y="54"/>
                      </a:lnTo>
                      <a:lnTo>
                        <a:pt x="8" y="64"/>
                      </a:lnTo>
                      <a:lnTo>
                        <a:pt x="4" y="74"/>
                      </a:lnTo>
                      <a:lnTo>
                        <a:pt x="2" y="84"/>
                      </a:lnTo>
                      <a:lnTo>
                        <a:pt x="0" y="94"/>
                      </a:lnTo>
                      <a:lnTo>
                        <a:pt x="0" y="104"/>
                      </a:lnTo>
                      <a:lnTo>
                        <a:pt x="0" y="104"/>
                      </a:lnTo>
                      <a:lnTo>
                        <a:pt x="0" y="115"/>
                      </a:lnTo>
                      <a:lnTo>
                        <a:pt x="2" y="125"/>
                      </a:lnTo>
                      <a:lnTo>
                        <a:pt x="4" y="136"/>
                      </a:lnTo>
                      <a:lnTo>
                        <a:pt x="8" y="146"/>
                      </a:lnTo>
                      <a:lnTo>
                        <a:pt x="12" y="155"/>
                      </a:lnTo>
                      <a:lnTo>
                        <a:pt x="17" y="163"/>
                      </a:lnTo>
                      <a:lnTo>
                        <a:pt x="23" y="171"/>
                      </a:lnTo>
                      <a:lnTo>
                        <a:pt x="30" y="179"/>
                      </a:lnTo>
                      <a:lnTo>
                        <a:pt x="37" y="185"/>
                      </a:lnTo>
                      <a:lnTo>
                        <a:pt x="46" y="191"/>
                      </a:lnTo>
                      <a:lnTo>
                        <a:pt x="55" y="197"/>
                      </a:lnTo>
                      <a:lnTo>
                        <a:pt x="64" y="201"/>
                      </a:lnTo>
                      <a:lnTo>
                        <a:pt x="73" y="204"/>
                      </a:lnTo>
                      <a:lnTo>
                        <a:pt x="83" y="207"/>
                      </a:lnTo>
                      <a:lnTo>
                        <a:pt x="94" y="210"/>
                      </a:lnTo>
                      <a:lnTo>
                        <a:pt x="104" y="210"/>
                      </a:lnTo>
                      <a:lnTo>
                        <a:pt x="104"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98" name="Freeform 9">
                  <a:extLst>
                    <a:ext uri="{FF2B5EF4-FFF2-40B4-BE49-F238E27FC236}">
                      <a16:creationId xmlns:a16="http://schemas.microsoft.com/office/drawing/2014/main" id="{4EECBE80-A737-402C-8CC8-EDC4BF13EF4D}"/>
                    </a:ext>
                  </a:extLst>
                </p:cNvPr>
                <p:cNvSpPr>
                  <a:spLocks/>
                </p:cNvSpPr>
                <p:nvPr/>
              </p:nvSpPr>
              <p:spPr bwMode="auto">
                <a:xfrm>
                  <a:off x="5469971" y="4160671"/>
                  <a:ext cx="535971" cy="147128"/>
                </a:xfrm>
                <a:custGeom>
                  <a:avLst/>
                  <a:gdLst>
                    <a:gd name="T0" fmla="*/ 657 w 761"/>
                    <a:gd name="T1" fmla="*/ 0 h 210"/>
                    <a:gd name="T2" fmla="*/ 0 w 761"/>
                    <a:gd name="T3" fmla="*/ 0 h 210"/>
                    <a:gd name="T4" fmla="*/ 0 w 761"/>
                    <a:gd name="T5" fmla="*/ 210 h 210"/>
                    <a:gd name="T6" fmla="*/ 657 w 761"/>
                    <a:gd name="T7" fmla="*/ 210 h 210"/>
                    <a:gd name="T8" fmla="*/ 657 w 761"/>
                    <a:gd name="T9" fmla="*/ 210 h 210"/>
                    <a:gd name="T10" fmla="*/ 667 w 761"/>
                    <a:gd name="T11" fmla="*/ 209 h 210"/>
                    <a:gd name="T12" fmla="*/ 678 w 761"/>
                    <a:gd name="T13" fmla="*/ 208 h 210"/>
                    <a:gd name="T14" fmla="*/ 689 w 761"/>
                    <a:gd name="T15" fmla="*/ 205 h 210"/>
                    <a:gd name="T16" fmla="*/ 698 w 761"/>
                    <a:gd name="T17" fmla="*/ 202 h 210"/>
                    <a:gd name="T18" fmla="*/ 707 w 761"/>
                    <a:gd name="T19" fmla="*/ 197 h 210"/>
                    <a:gd name="T20" fmla="*/ 716 w 761"/>
                    <a:gd name="T21" fmla="*/ 192 h 210"/>
                    <a:gd name="T22" fmla="*/ 724 w 761"/>
                    <a:gd name="T23" fmla="*/ 186 h 210"/>
                    <a:gd name="T24" fmla="*/ 731 w 761"/>
                    <a:gd name="T25" fmla="*/ 179 h 210"/>
                    <a:gd name="T26" fmla="*/ 738 w 761"/>
                    <a:gd name="T27" fmla="*/ 172 h 210"/>
                    <a:gd name="T28" fmla="*/ 744 w 761"/>
                    <a:gd name="T29" fmla="*/ 164 h 210"/>
                    <a:gd name="T30" fmla="*/ 749 w 761"/>
                    <a:gd name="T31" fmla="*/ 155 h 210"/>
                    <a:gd name="T32" fmla="*/ 753 w 761"/>
                    <a:gd name="T33" fmla="*/ 146 h 210"/>
                    <a:gd name="T34" fmla="*/ 757 w 761"/>
                    <a:gd name="T35" fmla="*/ 136 h 210"/>
                    <a:gd name="T36" fmla="*/ 759 w 761"/>
                    <a:gd name="T37" fmla="*/ 126 h 210"/>
                    <a:gd name="T38" fmla="*/ 761 w 761"/>
                    <a:gd name="T39" fmla="*/ 116 h 210"/>
                    <a:gd name="T40" fmla="*/ 761 w 761"/>
                    <a:gd name="T41" fmla="*/ 105 h 210"/>
                    <a:gd name="T42" fmla="*/ 761 w 761"/>
                    <a:gd name="T43" fmla="*/ 105 h 210"/>
                    <a:gd name="T44" fmla="*/ 761 w 761"/>
                    <a:gd name="T45" fmla="*/ 95 h 210"/>
                    <a:gd name="T46" fmla="*/ 759 w 761"/>
                    <a:gd name="T47" fmla="*/ 84 h 210"/>
                    <a:gd name="T48" fmla="*/ 757 w 761"/>
                    <a:gd name="T49" fmla="*/ 73 h 210"/>
                    <a:gd name="T50" fmla="*/ 753 w 761"/>
                    <a:gd name="T51" fmla="*/ 64 h 210"/>
                    <a:gd name="T52" fmla="*/ 749 w 761"/>
                    <a:gd name="T53" fmla="*/ 55 h 210"/>
                    <a:gd name="T54" fmla="*/ 744 w 761"/>
                    <a:gd name="T55" fmla="*/ 46 h 210"/>
                    <a:gd name="T56" fmla="*/ 738 w 761"/>
                    <a:gd name="T57" fmla="*/ 38 h 210"/>
                    <a:gd name="T58" fmla="*/ 731 w 761"/>
                    <a:gd name="T59" fmla="*/ 31 h 210"/>
                    <a:gd name="T60" fmla="*/ 724 w 761"/>
                    <a:gd name="T61" fmla="*/ 24 h 210"/>
                    <a:gd name="T62" fmla="*/ 716 w 761"/>
                    <a:gd name="T63" fmla="*/ 18 h 210"/>
                    <a:gd name="T64" fmla="*/ 707 w 761"/>
                    <a:gd name="T65" fmla="*/ 13 h 210"/>
                    <a:gd name="T66" fmla="*/ 698 w 761"/>
                    <a:gd name="T67" fmla="*/ 9 h 210"/>
                    <a:gd name="T68" fmla="*/ 689 w 761"/>
                    <a:gd name="T69" fmla="*/ 5 h 210"/>
                    <a:gd name="T70" fmla="*/ 678 w 761"/>
                    <a:gd name="T71" fmla="*/ 2 h 210"/>
                    <a:gd name="T72" fmla="*/ 667 w 761"/>
                    <a:gd name="T73" fmla="*/ 0 h 210"/>
                    <a:gd name="T74" fmla="*/ 657 w 761"/>
                    <a:gd name="T75" fmla="*/ 0 h 210"/>
                    <a:gd name="T76" fmla="*/ 657 w 761"/>
                    <a:gd name="T7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0">
                      <a:moveTo>
                        <a:pt x="657" y="0"/>
                      </a:moveTo>
                      <a:lnTo>
                        <a:pt x="0" y="0"/>
                      </a:lnTo>
                      <a:lnTo>
                        <a:pt x="0" y="210"/>
                      </a:lnTo>
                      <a:lnTo>
                        <a:pt x="657" y="210"/>
                      </a:lnTo>
                      <a:lnTo>
                        <a:pt x="657" y="210"/>
                      </a:lnTo>
                      <a:lnTo>
                        <a:pt x="667" y="209"/>
                      </a:lnTo>
                      <a:lnTo>
                        <a:pt x="678" y="208"/>
                      </a:lnTo>
                      <a:lnTo>
                        <a:pt x="689" y="205"/>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6"/>
                      </a:lnTo>
                      <a:lnTo>
                        <a:pt x="761" y="116"/>
                      </a:lnTo>
                      <a:lnTo>
                        <a:pt x="761" y="105"/>
                      </a:lnTo>
                      <a:lnTo>
                        <a:pt x="761" y="105"/>
                      </a:lnTo>
                      <a:lnTo>
                        <a:pt x="761" y="95"/>
                      </a:lnTo>
                      <a:lnTo>
                        <a:pt x="759" y="84"/>
                      </a:lnTo>
                      <a:lnTo>
                        <a:pt x="757" y="73"/>
                      </a:lnTo>
                      <a:lnTo>
                        <a:pt x="753" y="64"/>
                      </a:lnTo>
                      <a:lnTo>
                        <a:pt x="749" y="55"/>
                      </a:lnTo>
                      <a:lnTo>
                        <a:pt x="744" y="46"/>
                      </a:lnTo>
                      <a:lnTo>
                        <a:pt x="738" y="38"/>
                      </a:lnTo>
                      <a:lnTo>
                        <a:pt x="731" y="31"/>
                      </a:lnTo>
                      <a:lnTo>
                        <a:pt x="724" y="24"/>
                      </a:lnTo>
                      <a:lnTo>
                        <a:pt x="716" y="18"/>
                      </a:lnTo>
                      <a:lnTo>
                        <a:pt x="707" y="13"/>
                      </a:lnTo>
                      <a:lnTo>
                        <a:pt x="698" y="9"/>
                      </a:lnTo>
                      <a:lnTo>
                        <a:pt x="689" y="5"/>
                      </a:lnTo>
                      <a:lnTo>
                        <a:pt x="678" y="2"/>
                      </a:lnTo>
                      <a:lnTo>
                        <a:pt x="667"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99" name="Freeform 10">
                  <a:extLst>
                    <a:ext uri="{FF2B5EF4-FFF2-40B4-BE49-F238E27FC236}">
                      <a16:creationId xmlns:a16="http://schemas.microsoft.com/office/drawing/2014/main" id="{0885218A-1FAA-49C3-A103-DC52C750C0BE}"/>
                    </a:ext>
                  </a:extLst>
                </p:cNvPr>
                <p:cNvSpPr>
                  <a:spLocks/>
                </p:cNvSpPr>
                <p:nvPr/>
              </p:nvSpPr>
              <p:spPr bwMode="auto">
                <a:xfrm>
                  <a:off x="5469971" y="4444415"/>
                  <a:ext cx="535971" cy="147128"/>
                </a:xfrm>
                <a:custGeom>
                  <a:avLst/>
                  <a:gdLst>
                    <a:gd name="T0" fmla="*/ 657 w 761"/>
                    <a:gd name="T1" fmla="*/ 0 h 210"/>
                    <a:gd name="T2" fmla="*/ 0 w 761"/>
                    <a:gd name="T3" fmla="*/ 0 h 210"/>
                    <a:gd name="T4" fmla="*/ 0 w 761"/>
                    <a:gd name="T5" fmla="*/ 210 h 210"/>
                    <a:gd name="T6" fmla="*/ 0 w 761"/>
                    <a:gd name="T7" fmla="*/ 210 h 210"/>
                    <a:gd name="T8" fmla="*/ 657 w 761"/>
                    <a:gd name="T9" fmla="*/ 210 h 210"/>
                    <a:gd name="T10" fmla="*/ 657 w 761"/>
                    <a:gd name="T11" fmla="*/ 210 h 210"/>
                    <a:gd name="T12" fmla="*/ 667 w 761"/>
                    <a:gd name="T13" fmla="*/ 210 h 210"/>
                    <a:gd name="T14" fmla="*/ 678 w 761"/>
                    <a:gd name="T15" fmla="*/ 208 h 210"/>
                    <a:gd name="T16" fmla="*/ 689 w 761"/>
                    <a:gd name="T17" fmla="*/ 206 h 210"/>
                    <a:gd name="T18" fmla="*/ 698 w 761"/>
                    <a:gd name="T19" fmla="*/ 202 h 210"/>
                    <a:gd name="T20" fmla="*/ 707 w 761"/>
                    <a:gd name="T21" fmla="*/ 197 h 210"/>
                    <a:gd name="T22" fmla="*/ 716 w 761"/>
                    <a:gd name="T23" fmla="*/ 192 h 210"/>
                    <a:gd name="T24" fmla="*/ 724 w 761"/>
                    <a:gd name="T25" fmla="*/ 186 h 210"/>
                    <a:gd name="T26" fmla="*/ 731 w 761"/>
                    <a:gd name="T27" fmla="*/ 179 h 210"/>
                    <a:gd name="T28" fmla="*/ 738 w 761"/>
                    <a:gd name="T29" fmla="*/ 172 h 210"/>
                    <a:gd name="T30" fmla="*/ 744 w 761"/>
                    <a:gd name="T31" fmla="*/ 164 h 210"/>
                    <a:gd name="T32" fmla="*/ 749 w 761"/>
                    <a:gd name="T33" fmla="*/ 155 h 210"/>
                    <a:gd name="T34" fmla="*/ 753 w 761"/>
                    <a:gd name="T35" fmla="*/ 146 h 210"/>
                    <a:gd name="T36" fmla="*/ 757 w 761"/>
                    <a:gd name="T37" fmla="*/ 136 h 210"/>
                    <a:gd name="T38" fmla="*/ 759 w 761"/>
                    <a:gd name="T39" fmla="*/ 127 h 210"/>
                    <a:gd name="T40" fmla="*/ 761 w 761"/>
                    <a:gd name="T41" fmla="*/ 115 h 210"/>
                    <a:gd name="T42" fmla="*/ 761 w 761"/>
                    <a:gd name="T43" fmla="*/ 105 h 210"/>
                    <a:gd name="T44" fmla="*/ 761 w 761"/>
                    <a:gd name="T45" fmla="*/ 105 h 210"/>
                    <a:gd name="T46" fmla="*/ 761 w 761"/>
                    <a:gd name="T47" fmla="*/ 94 h 210"/>
                    <a:gd name="T48" fmla="*/ 759 w 761"/>
                    <a:gd name="T49" fmla="*/ 84 h 210"/>
                    <a:gd name="T50" fmla="*/ 757 w 761"/>
                    <a:gd name="T51" fmla="*/ 74 h 210"/>
                    <a:gd name="T52" fmla="*/ 753 w 761"/>
                    <a:gd name="T53" fmla="*/ 64 h 210"/>
                    <a:gd name="T54" fmla="*/ 749 w 761"/>
                    <a:gd name="T55" fmla="*/ 55 h 210"/>
                    <a:gd name="T56" fmla="*/ 744 w 761"/>
                    <a:gd name="T57" fmla="*/ 46 h 210"/>
                    <a:gd name="T58" fmla="*/ 738 w 761"/>
                    <a:gd name="T59" fmla="*/ 38 h 210"/>
                    <a:gd name="T60" fmla="*/ 731 w 761"/>
                    <a:gd name="T61" fmla="*/ 30 h 210"/>
                    <a:gd name="T62" fmla="*/ 724 w 761"/>
                    <a:gd name="T63" fmla="*/ 24 h 210"/>
                    <a:gd name="T64" fmla="*/ 716 w 761"/>
                    <a:gd name="T65" fmla="*/ 18 h 210"/>
                    <a:gd name="T66" fmla="*/ 707 w 761"/>
                    <a:gd name="T67" fmla="*/ 13 h 210"/>
                    <a:gd name="T68" fmla="*/ 698 w 761"/>
                    <a:gd name="T69" fmla="*/ 8 h 210"/>
                    <a:gd name="T70" fmla="*/ 689 w 761"/>
                    <a:gd name="T71" fmla="*/ 5 h 210"/>
                    <a:gd name="T72" fmla="*/ 678 w 761"/>
                    <a:gd name="T73" fmla="*/ 2 h 210"/>
                    <a:gd name="T74" fmla="*/ 667 w 761"/>
                    <a:gd name="T75" fmla="*/ 1 h 210"/>
                    <a:gd name="T76" fmla="*/ 657 w 761"/>
                    <a:gd name="T77" fmla="*/ 0 h 210"/>
                    <a:gd name="T78" fmla="*/ 657 w 761"/>
                    <a:gd name="T7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1" h="210">
                      <a:moveTo>
                        <a:pt x="657" y="0"/>
                      </a:moveTo>
                      <a:lnTo>
                        <a:pt x="0" y="0"/>
                      </a:lnTo>
                      <a:lnTo>
                        <a:pt x="0" y="210"/>
                      </a:lnTo>
                      <a:lnTo>
                        <a:pt x="0" y="210"/>
                      </a:lnTo>
                      <a:lnTo>
                        <a:pt x="657" y="210"/>
                      </a:lnTo>
                      <a:lnTo>
                        <a:pt x="657" y="210"/>
                      </a:lnTo>
                      <a:lnTo>
                        <a:pt x="667" y="210"/>
                      </a:lnTo>
                      <a:lnTo>
                        <a:pt x="678" y="208"/>
                      </a:lnTo>
                      <a:lnTo>
                        <a:pt x="689" y="206"/>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7"/>
                      </a:lnTo>
                      <a:lnTo>
                        <a:pt x="761" y="115"/>
                      </a:lnTo>
                      <a:lnTo>
                        <a:pt x="761" y="105"/>
                      </a:lnTo>
                      <a:lnTo>
                        <a:pt x="761" y="105"/>
                      </a:lnTo>
                      <a:lnTo>
                        <a:pt x="761" y="94"/>
                      </a:lnTo>
                      <a:lnTo>
                        <a:pt x="759" y="84"/>
                      </a:lnTo>
                      <a:lnTo>
                        <a:pt x="757" y="74"/>
                      </a:lnTo>
                      <a:lnTo>
                        <a:pt x="753" y="64"/>
                      </a:lnTo>
                      <a:lnTo>
                        <a:pt x="749" y="55"/>
                      </a:lnTo>
                      <a:lnTo>
                        <a:pt x="744" y="46"/>
                      </a:lnTo>
                      <a:lnTo>
                        <a:pt x="738" y="38"/>
                      </a:lnTo>
                      <a:lnTo>
                        <a:pt x="731" y="30"/>
                      </a:lnTo>
                      <a:lnTo>
                        <a:pt x="724" y="24"/>
                      </a:lnTo>
                      <a:lnTo>
                        <a:pt x="716" y="18"/>
                      </a:lnTo>
                      <a:lnTo>
                        <a:pt x="707" y="13"/>
                      </a:lnTo>
                      <a:lnTo>
                        <a:pt x="698" y="8"/>
                      </a:lnTo>
                      <a:lnTo>
                        <a:pt x="689" y="5"/>
                      </a:lnTo>
                      <a:lnTo>
                        <a:pt x="678" y="2"/>
                      </a:lnTo>
                      <a:lnTo>
                        <a:pt x="667"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00" name="Freeform 11">
                  <a:extLst>
                    <a:ext uri="{FF2B5EF4-FFF2-40B4-BE49-F238E27FC236}">
                      <a16:creationId xmlns:a16="http://schemas.microsoft.com/office/drawing/2014/main" id="{8E49AD61-C5D3-48E3-809F-B894045C6735}"/>
                    </a:ext>
                  </a:extLst>
                </p:cNvPr>
                <p:cNvSpPr>
                  <a:spLocks/>
                </p:cNvSpPr>
                <p:nvPr/>
              </p:nvSpPr>
              <p:spPr bwMode="auto">
                <a:xfrm>
                  <a:off x="4828908" y="3288406"/>
                  <a:ext cx="535971" cy="147128"/>
                </a:xfrm>
                <a:custGeom>
                  <a:avLst/>
                  <a:gdLst>
                    <a:gd name="T0" fmla="*/ 104 w 761"/>
                    <a:gd name="T1" fmla="*/ 211 h 211"/>
                    <a:gd name="T2" fmla="*/ 761 w 761"/>
                    <a:gd name="T3" fmla="*/ 211 h 211"/>
                    <a:gd name="T4" fmla="*/ 761 w 761"/>
                    <a:gd name="T5" fmla="*/ 0 h 211"/>
                    <a:gd name="T6" fmla="*/ 104 w 761"/>
                    <a:gd name="T7" fmla="*/ 0 h 211"/>
                    <a:gd name="T8" fmla="*/ 104 w 761"/>
                    <a:gd name="T9" fmla="*/ 0 h 211"/>
                    <a:gd name="T10" fmla="*/ 94 w 761"/>
                    <a:gd name="T11" fmla="*/ 1 h 211"/>
                    <a:gd name="T12" fmla="*/ 83 w 761"/>
                    <a:gd name="T13" fmla="*/ 2 h 211"/>
                    <a:gd name="T14" fmla="*/ 73 w 761"/>
                    <a:gd name="T15" fmla="*/ 5 h 211"/>
                    <a:gd name="T16" fmla="*/ 64 w 761"/>
                    <a:gd name="T17" fmla="*/ 8 h 211"/>
                    <a:gd name="T18" fmla="*/ 55 w 761"/>
                    <a:gd name="T19" fmla="*/ 13 h 211"/>
                    <a:gd name="T20" fmla="*/ 46 w 761"/>
                    <a:gd name="T21" fmla="*/ 18 h 211"/>
                    <a:gd name="T22" fmla="*/ 37 w 761"/>
                    <a:gd name="T23" fmla="*/ 24 h 211"/>
                    <a:gd name="T24" fmla="*/ 30 w 761"/>
                    <a:gd name="T25" fmla="*/ 32 h 211"/>
                    <a:gd name="T26" fmla="*/ 23 w 761"/>
                    <a:gd name="T27" fmla="*/ 39 h 211"/>
                    <a:gd name="T28" fmla="*/ 17 w 761"/>
                    <a:gd name="T29" fmla="*/ 47 h 211"/>
                    <a:gd name="T30" fmla="*/ 12 w 761"/>
                    <a:gd name="T31" fmla="*/ 56 h 211"/>
                    <a:gd name="T32" fmla="*/ 8 w 761"/>
                    <a:gd name="T33" fmla="*/ 65 h 211"/>
                    <a:gd name="T34" fmla="*/ 4 w 761"/>
                    <a:gd name="T35" fmla="*/ 74 h 211"/>
                    <a:gd name="T36" fmla="*/ 2 w 761"/>
                    <a:gd name="T37" fmla="*/ 84 h 211"/>
                    <a:gd name="T38" fmla="*/ 0 w 761"/>
                    <a:gd name="T39" fmla="*/ 94 h 211"/>
                    <a:gd name="T40" fmla="*/ 0 w 761"/>
                    <a:gd name="T41" fmla="*/ 106 h 211"/>
                    <a:gd name="T42" fmla="*/ 0 w 761"/>
                    <a:gd name="T43" fmla="*/ 106 h 211"/>
                    <a:gd name="T44" fmla="*/ 0 w 761"/>
                    <a:gd name="T45" fmla="*/ 117 h 211"/>
                    <a:gd name="T46" fmla="*/ 2 w 761"/>
                    <a:gd name="T47" fmla="*/ 127 h 211"/>
                    <a:gd name="T48" fmla="*/ 4 w 761"/>
                    <a:gd name="T49" fmla="*/ 137 h 211"/>
                    <a:gd name="T50" fmla="*/ 8 w 761"/>
                    <a:gd name="T51" fmla="*/ 146 h 211"/>
                    <a:gd name="T52" fmla="*/ 12 w 761"/>
                    <a:gd name="T53" fmla="*/ 155 h 211"/>
                    <a:gd name="T54" fmla="*/ 17 w 761"/>
                    <a:gd name="T55" fmla="*/ 164 h 211"/>
                    <a:gd name="T56" fmla="*/ 23 w 761"/>
                    <a:gd name="T57" fmla="*/ 172 h 211"/>
                    <a:gd name="T58" fmla="*/ 30 w 761"/>
                    <a:gd name="T59" fmla="*/ 180 h 211"/>
                    <a:gd name="T60" fmla="*/ 37 w 761"/>
                    <a:gd name="T61" fmla="*/ 187 h 211"/>
                    <a:gd name="T62" fmla="*/ 46 w 761"/>
                    <a:gd name="T63" fmla="*/ 193 h 211"/>
                    <a:gd name="T64" fmla="*/ 55 w 761"/>
                    <a:gd name="T65" fmla="*/ 198 h 211"/>
                    <a:gd name="T66" fmla="*/ 64 w 761"/>
                    <a:gd name="T67" fmla="*/ 202 h 211"/>
                    <a:gd name="T68" fmla="*/ 73 w 761"/>
                    <a:gd name="T69" fmla="*/ 206 h 211"/>
                    <a:gd name="T70" fmla="*/ 83 w 761"/>
                    <a:gd name="T71" fmla="*/ 208 h 211"/>
                    <a:gd name="T72" fmla="*/ 94 w 761"/>
                    <a:gd name="T73" fmla="*/ 210 h 211"/>
                    <a:gd name="T74" fmla="*/ 104 w 761"/>
                    <a:gd name="T75" fmla="*/ 211 h 211"/>
                    <a:gd name="T76" fmla="*/ 104 w 761"/>
                    <a:gd name="T77"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1">
                      <a:moveTo>
                        <a:pt x="104" y="211"/>
                      </a:moveTo>
                      <a:lnTo>
                        <a:pt x="761" y="211"/>
                      </a:lnTo>
                      <a:lnTo>
                        <a:pt x="761" y="0"/>
                      </a:lnTo>
                      <a:lnTo>
                        <a:pt x="104" y="0"/>
                      </a:lnTo>
                      <a:lnTo>
                        <a:pt x="104" y="0"/>
                      </a:lnTo>
                      <a:lnTo>
                        <a:pt x="94" y="1"/>
                      </a:lnTo>
                      <a:lnTo>
                        <a:pt x="83" y="2"/>
                      </a:lnTo>
                      <a:lnTo>
                        <a:pt x="73" y="5"/>
                      </a:lnTo>
                      <a:lnTo>
                        <a:pt x="64" y="8"/>
                      </a:lnTo>
                      <a:lnTo>
                        <a:pt x="55" y="13"/>
                      </a:lnTo>
                      <a:lnTo>
                        <a:pt x="46" y="18"/>
                      </a:lnTo>
                      <a:lnTo>
                        <a:pt x="37" y="24"/>
                      </a:lnTo>
                      <a:lnTo>
                        <a:pt x="30" y="32"/>
                      </a:lnTo>
                      <a:lnTo>
                        <a:pt x="23" y="39"/>
                      </a:lnTo>
                      <a:lnTo>
                        <a:pt x="17" y="47"/>
                      </a:lnTo>
                      <a:lnTo>
                        <a:pt x="12" y="56"/>
                      </a:lnTo>
                      <a:lnTo>
                        <a:pt x="8" y="65"/>
                      </a:lnTo>
                      <a:lnTo>
                        <a:pt x="4" y="74"/>
                      </a:lnTo>
                      <a:lnTo>
                        <a:pt x="2" y="84"/>
                      </a:lnTo>
                      <a:lnTo>
                        <a:pt x="0" y="94"/>
                      </a:lnTo>
                      <a:lnTo>
                        <a:pt x="0" y="106"/>
                      </a:lnTo>
                      <a:lnTo>
                        <a:pt x="0" y="106"/>
                      </a:lnTo>
                      <a:lnTo>
                        <a:pt x="0" y="117"/>
                      </a:lnTo>
                      <a:lnTo>
                        <a:pt x="2" y="127"/>
                      </a:lnTo>
                      <a:lnTo>
                        <a:pt x="4" y="137"/>
                      </a:lnTo>
                      <a:lnTo>
                        <a:pt x="8" y="146"/>
                      </a:lnTo>
                      <a:lnTo>
                        <a:pt x="12" y="155"/>
                      </a:lnTo>
                      <a:lnTo>
                        <a:pt x="17" y="164"/>
                      </a:lnTo>
                      <a:lnTo>
                        <a:pt x="23" y="172"/>
                      </a:lnTo>
                      <a:lnTo>
                        <a:pt x="30" y="180"/>
                      </a:lnTo>
                      <a:lnTo>
                        <a:pt x="37" y="187"/>
                      </a:lnTo>
                      <a:lnTo>
                        <a:pt x="46" y="193"/>
                      </a:lnTo>
                      <a:lnTo>
                        <a:pt x="55" y="198"/>
                      </a:lnTo>
                      <a:lnTo>
                        <a:pt x="64" y="202"/>
                      </a:lnTo>
                      <a:lnTo>
                        <a:pt x="73" y="206"/>
                      </a:lnTo>
                      <a:lnTo>
                        <a:pt x="83" y="208"/>
                      </a:lnTo>
                      <a:lnTo>
                        <a:pt x="94" y="210"/>
                      </a:lnTo>
                      <a:lnTo>
                        <a:pt x="104" y="211"/>
                      </a:lnTo>
                      <a:lnTo>
                        <a:pt x="104" y="2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01" name="Freeform 12">
                  <a:extLst>
                    <a:ext uri="{FF2B5EF4-FFF2-40B4-BE49-F238E27FC236}">
                      <a16:creationId xmlns:a16="http://schemas.microsoft.com/office/drawing/2014/main" id="{D17EA8F8-B552-4E4C-9663-4709129B8B22}"/>
                    </a:ext>
                  </a:extLst>
                </p:cNvPr>
                <p:cNvSpPr>
                  <a:spLocks/>
                </p:cNvSpPr>
                <p:nvPr/>
              </p:nvSpPr>
              <p:spPr bwMode="auto">
                <a:xfrm>
                  <a:off x="4828908" y="3582663"/>
                  <a:ext cx="535971" cy="147128"/>
                </a:xfrm>
                <a:custGeom>
                  <a:avLst/>
                  <a:gdLst>
                    <a:gd name="T0" fmla="*/ 104 w 761"/>
                    <a:gd name="T1" fmla="*/ 209 h 209"/>
                    <a:gd name="T2" fmla="*/ 761 w 761"/>
                    <a:gd name="T3" fmla="*/ 209 h 209"/>
                    <a:gd name="T4" fmla="*/ 761 w 761"/>
                    <a:gd name="T5" fmla="*/ 0 h 209"/>
                    <a:gd name="T6" fmla="*/ 104 w 761"/>
                    <a:gd name="T7" fmla="*/ 0 h 209"/>
                    <a:gd name="T8" fmla="*/ 104 w 761"/>
                    <a:gd name="T9" fmla="*/ 0 h 209"/>
                    <a:gd name="T10" fmla="*/ 94 w 761"/>
                    <a:gd name="T11" fmla="*/ 0 h 209"/>
                    <a:gd name="T12" fmla="*/ 83 w 761"/>
                    <a:gd name="T13" fmla="*/ 2 h 209"/>
                    <a:gd name="T14" fmla="*/ 73 w 761"/>
                    <a:gd name="T15" fmla="*/ 4 h 209"/>
                    <a:gd name="T16" fmla="*/ 64 w 761"/>
                    <a:gd name="T17" fmla="*/ 8 h 209"/>
                    <a:gd name="T18" fmla="*/ 55 w 761"/>
                    <a:gd name="T19" fmla="*/ 12 h 209"/>
                    <a:gd name="T20" fmla="*/ 46 w 761"/>
                    <a:gd name="T21" fmla="*/ 17 h 209"/>
                    <a:gd name="T22" fmla="*/ 37 w 761"/>
                    <a:gd name="T23" fmla="*/ 23 h 209"/>
                    <a:gd name="T24" fmla="*/ 30 w 761"/>
                    <a:gd name="T25" fmla="*/ 30 h 209"/>
                    <a:gd name="T26" fmla="*/ 23 w 761"/>
                    <a:gd name="T27" fmla="*/ 37 h 209"/>
                    <a:gd name="T28" fmla="*/ 17 w 761"/>
                    <a:gd name="T29" fmla="*/ 45 h 209"/>
                    <a:gd name="T30" fmla="*/ 12 w 761"/>
                    <a:gd name="T31" fmla="*/ 54 h 209"/>
                    <a:gd name="T32" fmla="*/ 8 w 761"/>
                    <a:gd name="T33" fmla="*/ 63 h 209"/>
                    <a:gd name="T34" fmla="*/ 4 w 761"/>
                    <a:gd name="T35" fmla="*/ 74 h 209"/>
                    <a:gd name="T36" fmla="*/ 2 w 761"/>
                    <a:gd name="T37" fmla="*/ 83 h 209"/>
                    <a:gd name="T38" fmla="*/ 0 w 761"/>
                    <a:gd name="T39" fmla="*/ 94 h 209"/>
                    <a:gd name="T40" fmla="*/ 0 w 761"/>
                    <a:gd name="T41" fmla="*/ 104 h 209"/>
                    <a:gd name="T42" fmla="*/ 0 w 761"/>
                    <a:gd name="T43" fmla="*/ 104 h 209"/>
                    <a:gd name="T44" fmla="*/ 0 w 761"/>
                    <a:gd name="T45" fmla="*/ 115 h 209"/>
                    <a:gd name="T46" fmla="*/ 2 w 761"/>
                    <a:gd name="T47" fmla="*/ 125 h 209"/>
                    <a:gd name="T48" fmla="*/ 4 w 761"/>
                    <a:gd name="T49" fmla="*/ 135 h 209"/>
                    <a:gd name="T50" fmla="*/ 8 w 761"/>
                    <a:gd name="T51" fmla="*/ 146 h 209"/>
                    <a:gd name="T52" fmla="*/ 12 w 761"/>
                    <a:gd name="T53" fmla="*/ 155 h 209"/>
                    <a:gd name="T54" fmla="*/ 17 w 761"/>
                    <a:gd name="T55" fmla="*/ 163 h 209"/>
                    <a:gd name="T56" fmla="*/ 23 w 761"/>
                    <a:gd name="T57" fmla="*/ 171 h 209"/>
                    <a:gd name="T58" fmla="*/ 30 w 761"/>
                    <a:gd name="T59" fmla="*/ 179 h 209"/>
                    <a:gd name="T60" fmla="*/ 37 w 761"/>
                    <a:gd name="T61" fmla="*/ 185 h 209"/>
                    <a:gd name="T62" fmla="*/ 46 w 761"/>
                    <a:gd name="T63" fmla="*/ 191 h 209"/>
                    <a:gd name="T64" fmla="*/ 55 w 761"/>
                    <a:gd name="T65" fmla="*/ 196 h 209"/>
                    <a:gd name="T66" fmla="*/ 64 w 761"/>
                    <a:gd name="T67" fmla="*/ 201 h 209"/>
                    <a:gd name="T68" fmla="*/ 73 w 761"/>
                    <a:gd name="T69" fmla="*/ 204 h 209"/>
                    <a:gd name="T70" fmla="*/ 83 w 761"/>
                    <a:gd name="T71" fmla="*/ 207 h 209"/>
                    <a:gd name="T72" fmla="*/ 94 w 761"/>
                    <a:gd name="T73" fmla="*/ 208 h 209"/>
                    <a:gd name="T74" fmla="*/ 104 w 761"/>
                    <a:gd name="T75" fmla="*/ 209 h 209"/>
                    <a:gd name="T76" fmla="*/ 104 w 761"/>
                    <a:gd name="T7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09">
                      <a:moveTo>
                        <a:pt x="104" y="209"/>
                      </a:moveTo>
                      <a:lnTo>
                        <a:pt x="761" y="209"/>
                      </a:lnTo>
                      <a:lnTo>
                        <a:pt x="761" y="0"/>
                      </a:lnTo>
                      <a:lnTo>
                        <a:pt x="104" y="0"/>
                      </a:lnTo>
                      <a:lnTo>
                        <a:pt x="104" y="0"/>
                      </a:lnTo>
                      <a:lnTo>
                        <a:pt x="94" y="0"/>
                      </a:lnTo>
                      <a:lnTo>
                        <a:pt x="83" y="2"/>
                      </a:lnTo>
                      <a:lnTo>
                        <a:pt x="73" y="4"/>
                      </a:lnTo>
                      <a:lnTo>
                        <a:pt x="64" y="8"/>
                      </a:lnTo>
                      <a:lnTo>
                        <a:pt x="55" y="12"/>
                      </a:lnTo>
                      <a:lnTo>
                        <a:pt x="46" y="17"/>
                      </a:lnTo>
                      <a:lnTo>
                        <a:pt x="37" y="23"/>
                      </a:lnTo>
                      <a:lnTo>
                        <a:pt x="30" y="30"/>
                      </a:lnTo>
                      <a:lnTo>
                        <a:pt x="23" y="37"/>
                      </a:lnTo>
                      <a:lnTo>
                        <a:pt x="17" y="45"/>
                      </a:lnTo>
                      <a:lnTo>
                        <a:pt x="12" y="54"/>
                      </a:lnTo>
                      <a:lnTo>
                        <a:pt x="8" y="63"/>
                      </a:lnTo>
                      <a:lnTo>
                        <a:pt x="4" y="74"/>
                      </a:lnTo>
                      <a:lnTo>
                        <a:pt x="2" y="83"/>
                      </a:lnTo>
                      <a:lnTo>
                        <a:pt x="0" y="94"/>
                      </a:lnTo>
                      <a:lnTo>
                        <a:pt x="0" y="104"/>
                      </a:lnTo>
                      <a:lnTo>
                        <a:pt x="0" y="104"/>
                      </a:lnTo>
                      <a:lnTo>
                        <a:pt x="0" y="115"/>
                      </a:lnTo>
                      <a:lnTo>
                        <a:pt x="2" y="125"/>
                      </a:lnTo>
                      <a:lnTo>
                        <a:pt x="4" y="135"/>
                      </a:lnTo>
                      <a:lnTo>
                        <a:pt x="8" y="146"/>
                      </a:lnTo>
                      <a:lnTo>
                        <a:pt x="12" y="155"/>
                      </a:lnTo>
                      <a:lnTo>
                        <a:pt x="17" y="163"/>
                      </a:lnTo>
                      <a:lnTo>
                        <a:pt x="23" y="171"/>
                      </a:lnTo>
                      <a:lnTo>
                        <a:pt x="30" y="179"/>
                      </a:lnTo>
                      <a:lnTo>
                        <a:pt x="37" y="185"/>
                      </a:lnTo>
                      <a:lnTo>
                        <a:pt x="46" y="191"/>
                      </a:lnTo>
                      <a:lnTo>
                        <a:pt x="55" y="196"/>
                      </a:lnTo>
                      <a:lnTo>
                        <a:pt x="64" y="201"/>
                      </a:lnTo>
                      <a:lnTo>
                        <a:pt x="73" y="204"/>
                      </a:lnTo>
                      <a:lnTo>
                        <a:pt x="83" y="207"/>
                      </a:lnTo>
                      <a:lnTo>
                        <a:pt x="94" y="208"/>
                      </a:lnTo>
                      <a:lnTo>
                        <a:pt x="104" y="209"/>
                      </a:lnTo>
                      <a:lnTo>
                        <a:pt x="104" y="20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02" name="Freeform 13">
                  <a:extLst>
                    <a:ext uri="{FF2B5EF4-FFF2-40B4-BE49-F238E27FC236}">
                      <a16:creationId xmlns:a16="http://schemas.microsoft.com/office/drawing/2014/main" id="{73E992AF-4495-485A-94BF-46C075691555}"/>
                    </a:ext>
                  </a:extLst>
                </p:cNvPr>
                <p:cNvSpPr>
                  <a:spLocks/>
                </p:cNvSpPr>
                <p:nvPr/>
              </p:nvSpPr>
              <p:spPr bwMode="auto">
                <a:xfrm>
                  <a:off x="5480476" y="3288406"/>
                  <a:ext cx="483422" cy="441385"/>
                </a:xfrm>
                <a:custGeom>
                  <a:avLst/>
                  <a:gdLst>
                    <a:gd name="T0" fmla="*/ 0 w 698"/>
                    <a:gd name="T1" fmla="*/ 0 h 624"/>
                    <a:gd name="T2" fmla="*/ 0 w 698"/>
                    <a:gd name="T3" fmla="*/ 624 h 624"/>
                    <a:gd name="T4" fmla="*/ 698 w 698"/>
                    <a:gd name="T5" fmla="*/ 624 h 624"/>
                    <a:gd name="T6" fmla="*/ 698 w 698"/>
                    <a:gd name="T7" fmla="*/ 0 h 624"/>
                    <a:gd name="T8" fmla="*/ 6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6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03" name="Freeform 14">
                  <a:extLst>
                    <a:ext uri="{FF2B5EF4-FFF2-40B4-BE49-F238E27FC236}">
                      <a16:creationId xmlns:a16="http://schemas.microsoft.com/office/drawing/2014/main" id="{C829E20F-ED7B-4FA5-8976-B88383668EA5}"/>
                    </a:ext>
                  </a:extLst>
                </p:cNvPr>
                <p:cNvSpPr>
                  <a:spLocks/>
                </p:cNvSpPr>
                <p:nvPr/>
              </p:nvSpPr>
              <p:spPr bwMode="auto">
                <a:xfrm>
                  <a:off x="4870944" y="4160671"/>
                  <a:ext cx="493934" cy="430879"/>
                </a:xfrm>
                <a:custGeom>
                  <a:avLst/>
                  <a:gdLst>
                    <a:gd name="T0" fmla="*/ 0 w 697"/>
                    <a:gd name="T1" fmla="*/ 0 h 624"/>
                    <a:gd name="T2" fmla="*/ 0 w 697"/>
                    <a:gd name="T3" fmla="*/ 624 h 624"/>
                    <a:gd name="T4" fmla="*/ 697 w 697"/>
                    <a:gd name="T5" fmla="*/ 624 h 624"/>
                    <a:gd name="T6" fmla="*/ 697 w 697"/>
                    <a:gd name="T7" fmla="*/ 0 h 624"/>
                    <a:gd name="T8" fmla="*/ 48 w 697"/>
                    <a:gd name="T9" fmla="*/ 0 h 624"/>
                    <a:gd name="T10" fmla="*/ 0 w 697"/>
                    <a:gd name="T11" fmla="*/ 0 h 624"/>
                  </a:gdLst>
                  <a:ahLst/>
                  <a:cxnLst>
                    <a:cxn ang="0">
                      <a:pos x="T0" y="T1"/>
                    </a:cxn>
                    <a:cxn ang="0">
                      <a:pos x="T2" y="T3"/>
                    </a:cxn>
                    <a:cxn ang="0">
                      <a:pos x="T4" y="T5"/>
                    </a:cxn>
                    <a:cxn ang="0">
                      <a:pos x="T6" y="T7"/>
                    </a:cxn>
                    <a:cxn ang="0">
                      <a:pos x="T8" y="T9"/>
                    </a:cxn>
                    <a:cxn ang="0">
                      <a:pos x="T10" y="T11"/>
                    </a:cxn>
                  </a:cxnLst>
                  <a:rect l="0" t="0" r="r" b="b"/>
                  <a:pathLst>
                    <a:path w="697" h="624">
                      <a:moveTo>
                        <a:pt x="0" y="0"/>
                      </a:moveTo>
                      <a:lnTo>
                        <a:pt x="0" y="624"/>
                      </a:lnTo>
                      <a:lnTo>
                        <a:pt x="697" y="624"/>
                      </a:lnTo>
                      <a:lnTo>
                        <a:pt x="697" y="0"/>
                      </a:lnTo>
                      <a:lnTo>
                        <a:pt x="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nvGrpSpPr>
            <p:cNvPr id="179" name="Grupa 178">
              <a:extLst>
                <a:ext uri="{FF2B5EF4-FFF2-40B4-BE49-F238E27FC236}">
                  <a16:creationId xmlns:a16="http://schemas.microsoft.com/office/drawing/2014/main" id="{A6CB5C40-73C0-4A1A-B532-2FD63E526FB6}"/>
                </a:ext>
              </a:extLst>
            </p:cNvPr>
            <p:cNvGrpSpPr/>
            <p:nvPr/>
          </p:nvGrpSpPr>
          <p:grpSpPr>
            <a:xfrm>
              <a:off x="2916238" y="2636837"/>
              <a:ext cx="1765541" cy="2354055"/>
              <a:chOff x="2916238" y="2636837"/>
              <a:chExt cx="1765541" cy="2354055"/>
            </a:xfrm>
            <a:grpFill/>
          </p:grpSpPr>
          <p:sp>
            <p:nvSpPr>
              <p:cNvPr id="181" name="Freeform 6">
                <a:extLst>
                  <a:ext uri="{FF2B5EF4-FFF2-40B4-BE49-F238E27FC236}">
                    <a16:creationId xmlns:a16="http://schemas.microsoft.com/office/drawing/2014/main" id="{ED3C5829-5955-4423-875F-C24B9B26C6F5}"/>
                  </a:ext>
                </a:extLst>
              </p:cNvPr>
              <p:cNvSpPr>
                <a:spLocks noEditPoints="1"/>
              </p:cNvSpPr>
              <p:nvPr/>
            </p:nvSpPr>
            <p:spPr bwMode="auto">
              <a:xfrm>
                <a:off x="2916238" y="2636837"/>
                <a:ext cx="1765541" cy="2354055"/>
              </a:xfrm>
              <a:custGeom>
                <a:avLst/>
                <a:gdLst>
                  <a:gd name="T0" fmla="*/ 273 w 2514"/>
                  <a:gd name="T1" fmla="*/ 1 h 3360"/>
                  <a:gd name="T2" fmla="*/ 216 w 2514"/>
                  <a:gd name="T3" fmla="*/ 10 h 3360"/>
                  <a:gd name="T4" fmla="*/ 163 w 2514"/>
                  <a:gd name="T5" fmla="*/ 30 h 3360"/>
                  <a:gd name="T6" fmla="*/ 115 w 2514"/>
                  <a:gd name="T7" fmla="*/ 61 h 3360"/>
                  <a:gd name="T8" fmla="*/ 75 w 2514"/>
                  <a:gd name="T9" fmla="*/ 99 h 3360"/>
                  <a:gd name="T10" fmla="*/ 41 w 2514"/>
                  <a:gd name="T11" fmla="*/ 146 h 3360"/>
                  <a:gd name="T12" fmla="*/ 17 w 2514"/>
                  <a:gd name="T13" fmla="*/ 199 h 3360"/>
                  <a:gd name="T14" fmla="*/ 3 w 2514"/>
                  <a:gd name="T15" fmla="*/ 256 h 3360"/>
                  <a:gd name="T16" fmla="*/ 0 w 2514"/>
                  <a:gd name="T17" fmla="*/ 1526 h 3360"/>
                  <a:gd name="T18" fmla="*/ 0 w 2514"/>
                  <a:gd name="T19" fmla="*/ 3073 h 3360"/>
                  <a:gd name="T20" fmla="*/ 9 w 2514"/>
                  <a:gd name="T21" fmla="*/ 3133 h 3360"/>
                  <a:gd name="T22" fmla="*/ 28 w 2514"/>
                  <a:gd name="T23" fmla="*/ 3189 h 3360"/>
                  <a:gd name="T24" fmla="*/ 58 w 2514"/>
                  <a:gd name="T25" fmla="*/ 3238 h 3360"/>
                  <a:gd name="T26" fmla="*/ 94 w 2514"/>
                  <a:gd name="T27" fmla="*/ 3281 h 3360"/>
                  <a:gd name="T28" fmla="*/ 139 w 2514"/>
                  <a:gd name="T29" fmla="*/ 3315 h 3360"/>
                  <a:gd name="T30" fmla="*/ 189 w 2514"/>
                  <a:gd name="T31" fmla="*/ 3341 h 3360"/>
                  <a:gd name="T32" fmla="*/ 244 w 2514"/>
                  <a:gd name="T33" fmla="*/ 3356 h 3360"/>
                  <a:gd name="T34" fmla="*/ 2225 w 2514"/>
                  <a:gd name="T35" fmla="*/ 3360 h 3360"/>
                  <a:gd name="T36" fmla="*/ 2270 w 2514"/>
                  <a:gd name="T37" fmla="*/ 3356 h 3360"/>
                  <a:gd name="T38" fmla="*/ 2325 w 2514"/>
                  <a:gd name="T39" fmla="*/ 3341 h 3360"/>
                  <a:gd name="T40" fmla="*/ 2375 w 2514"/>
                  <a:gd name="T41" fmla="*/ 3315 h 3360"/>
                  <a:gd name="T42" fmla="*/ 2420 w 2514"/>
                  <a:gd name="T43" fmla="*/ 3281 h 3360"/>
                  <a:gd name="T44" fmla="*/ 2457 w 2514"/>
                  <a:gd name="T45" fmla="*/ 3238 h 3360"/>
                  <a:gd name="T46" fmla="*/ 2485 w 2514"/>
                  <a:gd name="T47" fmla="*/ 3189 h 3360"/>
                  <a:gd name="T48" fmla="*/ 2504 w 2514"/>
                  <a:gd name="T49" fmla="*/ 3133 h 3360"/>
                  <a:gd name="T50" fmla="*/ 2514 w 2514"/>
                  <a:gd name="T51" fmla="*/ 3073 h 3360"/>
                  <a:gd name="T52" fmla="*/ 2514 w 2514"/>
                  <a:gd name="T53" fmla="*/ 302 h 3360"/>
                  <a:gd name="T54" fmla="*/ 2511 w 2514"/>
                  <a:gd name="T55" fmla="*/ 256 h 3360"/>
                  <a:gd name="T56" fmla="*/ 2496 w 2514"/>
                  <a:gd name="T57" fmla="*/ 199 h 3360"/>
                  <a:gd name="T58" fmla="*/ 2472 w 2514"/>
                  <a:gd name="T59" fmla="*/ 146 h 3360"/>
                  <a:gd name="T60" fmla="*/ 2439 w 2514"/>
                  <a:gd name="T61" fmla="*/ 99 h 3360"/>
                  <a:gd name="T62" fmla="*/ 2398 w 2514"/>
                  <a:gd name="T63" fmla="*/ 61 h 3360"/>
                  <a:gd name="T64" fmla="*/ 2351 w 2514"/>
                  <a:gd name="T65" fmla="*/ 30 h 3360"/>
                  <a:gd name="T66" fmla="*/ 2298 w 2514"/>
                  <a:gd name="T67" fmla="*/ 10 h 3360"/>
                  <a:gd name="T68" fmla="*/ 2241 w 2514"/>
                  <a:gd name="T69" fmla="*/ 1 h 3360"/>
                  <a:gd name="T70" fmla="*/ 2304 w 2514"/>
                  <a:gd name="T71" fmla="*/ 1785 h 3360"/>
                  <a:gd name="T72" fmla="*/ 2303 w 2514"/>
                  <a:gd name="T73" fmla="*/ 3076 h 3360"/>
                  <a:gd name="T74" fmla="*/ 2291 w 2514"/>
                  <a:gd name="T75" fmla="*/ 3109 h 3360"/>
                  <a:gd name="T76" fmla="*/ 2270 w 2514"/>
                  <a:gd name="T77" fmla="*/ 3134 h 3360"/>
                  <a:gd name="T78" fmla="*/ 2242 w 2514"/>
                  <a:gd name="T79" fmla="*/ 3148 h 3360"/>
                  <a:gd name="T80" fmla="*/ 288 w 2514"/>
                  <a:gd name="T81" fmla="*/ 3149 h 3360"/>
                  <a:gd name="T82" fmla="*/ 258 w 2514"/>
                  <a:gd name="T83" fmla="*/ 3142 h 3360"/>
                  <a:gd name="T84" fmla="*/ 233 w 2514"/>
                  <a:gd name="T85" fmla="*/ 3123 h 3360"/>
                  <a:gd name="T86" fmla="*/ 215 w 2514"/>
                  <a:gd name="T87" fmla="*/ 3094 h 3360"/>
                  <a:gd name="T88" fmla="*/ 209 w 2514"/>
                  <a:gd name="T89" fmla="*/ 3058 h 3360"/>
                  <a:gd name="T90" fmla="*/ 209 w 2514"/>
                  <a:gd name="T91" fmla="*/ 302 h 3360"/>
                  <a:gd name="T92" fmla="*/ 215 w 2514"/>
                  <a:gd name="T93" fmla="*/ 266 h 3360"/>
                  <a:gd name="T94" fmla="*/ 233 w 2514"/>
                  <a:gd name="T95" fmla="*/ 237 h 3360"/>
                  <a:gd name="T96" fmla="*/ 258 w 2514"/>
                  <a:gd name="T97" fmla="*/ 218 h 3360"/>
                  <a:gd name="T98" fmla="*/ 288 w 2514"/>
                  <a:gd name="T99" fmla="*/ 210 h 3360"/>
                  <a:gd name="T100" fmla="*/ 2242 w 2514"/>
                  <a:gd name="T101" fmla="*/ 212 h 3360"/>
                  <a:gd name="T102" fmla="*/ 2270 w 2514"/>
                  <a:gd name="T103" fmla="*/ 226 h 3360"/>
                  <a:gd name="T104" fmla="*/ 2291 w 2514"/>
                  <a:gd name="T105" fmla="*/ 250 h 3360"/>
                  <a:gd name="T106" fmla="*/ 2303 w 2514"/>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4" h="3360">
                    <a:moveTo>
                      <a:pt x="2225" y="0"/>
                    </a:moveTo>
                    <a:lnTo>
                      <a:pt x="288" y="0"/>
                    </a:lnTo>
                    <a:lnTo>
                      <a:pt x="288" y="0"/>
                    </a:lnTo>
                    <a:lnTo>
                      <a:pt x="273" y="1"/>
                    </a:lnTo>
                    <a:lnTo>
                      <a:pt x="259" y="2"/>
                    </a:lnTo>
                    <a:lnTo>
                      <a:pt x="244" y="4"/>
                    </a:lnTo>
                    <a:lnTo>
                      <a:pt x="230" y="6"/>
                    </a:lnTo>
                    <a:lnTo>
                      <a:pt x="216" y="10"/>
                    </a:lnTo>
                    <a:lnTo>
                      <a:pt x="202" y="14"/>
                    </a:lnTo>
                    <a:lnTo>
                      <a:pt x="189" y="18"/>
                    </a:lnTo>
                    <a:lnTo>
                      <a:pt x="176" y="24"/>
                    </a:lnTo>
                    <a:lnTo>
                      <a:pt x="163" y="30"/>
                    </a:lnTo>
                    <a:lnTo>
                      <a:pt x="151" y="36"/>
                    </a:lnTo>
                    <a:lnTo>
                      <a:pt x="139" y="44"/>
                    </a:lnTo>
                    <a:lnTo>
                      <a:pt x="127" y="52"/>
                    </a:lnTo>
                    <a:lnTo>
                      <a:pt x="115" y="61"/>
                    </a:lnTo>
                    <a:lnTo>
                      <a:pt x="105" y="69"/>
                    </a:lnTo>
                    <a:lnTo>
                      <a:pt x="94" y="79"/>
                    </a:lnTo>
                    <a:lnTo>
                      <a:pt x="84" y="89"/>
                    </a:lnTo>
                    <a:lnTo>
                      <a:pt x="75" y="99"/>
                    </a:lnTo>
                    <a:lnTo>
                      <a:pt x="66" y="110"/>
                    </a:lnTo>
                    <a:lnTo>
                      <a:pt x="58" y="122"/>
                    </a:lnTo>
                    <a:lnTo>
                      <a:pt x="50" y="134"/>
                    </a:lnTo>
                    <a:lnTo>
                      <a:pt x="41" y="146"/>
                    </a:lnTo>
                    <a:lnTo>
                      <a:pt x="34" y="158"/>
                    </a:lnTo>
                    <a:lnTo>
                      <a:pt x="28" y="171"/>
                    </a:lnTo>
                    <a:lnTo>
                      <a:pt x="22" y="184"/>
                    </a:lnTo>
                    <a:lnTo>
                      <a:pt x="17" y="199"/>
                    </a:lnTo>
                    <a:lnTo>
                      <a:pt x="13" y="213"/>
                    </a:lnTo>
                    <a:lnTo>
                      <a:pt x="9" y="227"/>
                    </a:lnTo>
                    <a:lnTo>
                      <a:pt x="6" y="241"/>
                    </a:lnTo>
                    <a:lnTo>
                      <a:pt x="3" y="256"/>
                    </a:lnTo>
                    <a:lnTo>
                      <a:pt x="1" y="272"/>
                    </a:lnTo>
                    <a:lnTo>
                      <a:pt x="0" y="287"/>
                    </a:lnTo>
                    <a:lnTo>
                      <a:pt x="0" y="302"/>
                    </a:lnTo>
                    <a:lnTo>
                      <a:pt x="0" y="1526"/>
                    </a:lnTo>
                    <a:lnTo>
                      <a:pt x="0" y="1785"/>
                    </a:lnTo>
                    <a:lnTo>
                      <a:pt x="0" y="3058"/>
                    </a:lnTo>
                    <a:lnTo>
                      <a:pt x="0" y="3058"/>
                    </a:lnTo>
                    <a:lnTo>
                      <a:pt x="0" y="3073"/>
                    </a:lnTo>
                    <a:lnTo>
                      <a:pt x="1" y="3088"/>
                    </a:lnTo>
                    <a:lnTo>
                      <a:pt x="3" y="3104"/>
                    </a:lnTo>
                    <a:lnTo>
                      <a:pt x="6" y="3119"/>
                    </a:lnTo>
                    <a:lnTo>
                      <a:pt x="9" y="3133"/>
                    </a:lnTo>
                    <a:lnTo>
                      <a:pt x="13" y="3147"/>
                    </a:lnTo>
                    <a:lnTo>
                      <a:pt x="17" y="3161"/>
                    </a:lnTo>
                    <a:lnTo>
                      <a:pt x="22" y="3176"/>
                    </a:lnTo>
                    <a:lnTo>
                      <a:pt x="28" y="3189"/>
                    </a:lnTo>
                    <a:lnTo>
                      <a:pt x="34" y="3202"/>
                    </a:lnTo>
                    <a:lnTo>
                      <a:pt x="41" y="3214"/>
                    </a:lnTo>
                    <a:lnTo>
                      <a:pt x="50" y="3226"/>
                    </a:lnTo>
                    <a:lnTo>
                      <a:pt x="58" y="3238"/>
                    </a:lnTo>
                    <a:lnTo>
                      <a:pt x="66" y="3250"/>
                    </a:lnTo>
                    <a:lnTo>
                      <a:pt x="75" y="3261"/>
                    </a:lnTo>
                    <a:lnTo>
                      <a:pt x="84" y="3271"/>
                    </a:lnTo>
                    <a:lnTo>
                      <a:pt x="94" y="3281"/>
                    </a:lnTo>
                    <a:lnTo>
                      <a:pt x="105" y="3290"/>
                    </a:lnTo>
                    <a:lnTo>
                      <a:pt x="115" y="3299"/>
                    </a:lnTo>
                    <a:lnTo>
                      <a:pt x="127" y="3308"/>
                    </a:lnTo>
                    <a:lnTo>
                      <a:pt x="139" y="3315"/>
                    </a:lnTo>
                    <a:lnTo>
                      <a:pt x="151" y="3324"/>
                    </a:lnTo>
                    <a:lnTo>
                      <a:pt x="163" y="3330"/>
                    </a:lnTo>
                    <a:lnTo>
                      <a:pt x="176" y="3336"/>
                    </a:lnTo>
                    <a:lnTo>
                      <a:pt x="189" y="3341"/>
                    </a:lnTo>
                    <a:lnTo>
                      <a:pt x="202" y="3346"/>
                    </a:lnTo>
                    <a:lnTo>
                      <a:pt x="216" y="3350"/>
                    </a:lnTo>
                    <a:lnTo>
                      <a:pt x="230" y="3354"/>
                    </a:lnTo>
                    <a:lnTo>
                      <a:pt x="244" y="3356"/>
                    </a:lnTo>
                    <a:lnTo>
                      <a:pt x="259" y="3358"/>
                    </a:lnTo>
                    <a:lnTo>
                      <a:pt x="273" y="3359"/>
                    </a:lnTo>
                    <a:lnTo>
                      <a:pt x="288" y="3360"/>
                    </a:lnTo>
                    <a:lnTo>
                      <a:pt x="2225" y="3360"/>
                    </a:lnTo>
                    <a:lnTo>
                      <a:pt x="2225" y="3360"/>
                    </a:lnTo>
                    <a:lnTo>
                      <a:pt x="2241" y="3359"/>
                    </a:lnTo>
                    <a:lnTo>
                      <a:pt x="2256" y="3358"/>
                    </a:lnTo>
                    <a:lnTo>
                      <a:pt x="2270" y="3356"/>
                    </a:lnTo>
                    <a:lnTo>
                      <a:pt x="2284" y="3354"/>
                    </a:lnTo>
                    <a:lnTo>
                      <a:pt x="2298" y="3350"/>
                    </a:lnTo>
                    <a:lnTo>
                      <a:pt x="2311" y="3346"/>
                    </a:lnTo>
                    <a:lnTo>
                      <a:pt x="2325" y="3341"/>
                    </a:lnTo>
                    <a:lnTo>
                      <a:pt x="2338" y="3336"/>
                    </a:lnTo>
                    <a:lnTo>
                      <a:pt x="2351" y="3330"/>
                    </a:lnTo>
                    <a:lnTo>
                      <a:pt x="2363" y="3324"/>
                    </a:lnTo>
                    <a:lnTo>
                      <a:pt x="2375" y="3315"/>
                    </a:lnTo>
                    <a:lnTo>
                      <a:pt x="2387" y="3308"/>
                    </a:lnTo>
                    <a:lnTo>
                      <a:pt x="2398" y="3299"/>
                    </a:lnTo>
                    <a:lnTo>
                      <a:pt x="2409" y="3290"/>
                    </a:lnTo>
                    <a:lnTo>
                      <a:pt x="2420" y="3281"/>
                    </a:lnTo>
                    <a:lnTo>
                      <a:pt x="2430" y="3271"/>
                    </a:lnTo>
                    <a:lnTo>
                      <a:pt x="2439" y="3261"/>
                    </a:lnTo>
                    <a:lnTo>
                      <a:pt x="2448" y="3250"/>
                    </a:lnTo>
                    <a:lnTo>
                      <a:pt x="2457" y="3238"/>
                    </a:lnTo>
                    <a:lnTo>
                      <a:pt x="2465" y="3226"/>
                    </a:lnTo>
                    <a:lnTo>
                      <a:pt x="2472" y="3214"/>
                    </a:lnTo>
                    <a:lnTo>
                      <a:pt x="2479" y="3202"/>
                    </a:lnTo>
                    <a:lnTo>
                      <a:pt x="2485" y="3189"/>
                    </a:lnTo>
                    <a:lnTo>
                      <a:pt x="2491" y="3176"/>
                    </a:lnTo>
                    <a:lnTo>
                      <a:pt x="2496" y="3161"/>
                    </a:lnTo>
                    <a:lnTo>
                      <a:pt x="2501" y="3147"/>
                    </a:lnTo>
                    <a:lnTo>
                      <a:pt x="2504" y="3133"/>
                    </a:lnTo>
                    <a:lnTo>
                      <a:pt x="2509" y="3119"/>
                    </a:lnTo>
                    <a:lnTo>
                      <a:pt x="2511" y="3104"/>
                    </a:lnTo>
                    <a:lnTo>
                      <a:pt x="2513" y="3088"/>
                    </a:lnTo>
                    <a:lnTo>
                      <a:pt x="2514" y="3073"/>
                    </a:lnTo>
                    <a:lnTo>
                      <a:pt x="2514" y="3058"/>
                    </a:lnTo>
                    <a:lnTo>
                      <a:pt x="2514" y="1785"/>
                    </a:lnTo>
                    <a:lnTo>
                      <a:pt x="2514" y="1526"/>
                    </a:lnTo>
                    <a:lnTo>
                      <a:pt x="2514" y="302"/>
                    </a:lnTo>
                    <a:lnTo>
                      <a:pt x="2514" y="302"/>
                    </a:lnTo>
                    <a:lnTo>
                      <a:pt x="2514" y="287"/>
                    </a:lnTo>
                    <a:lnTo>
                      <a:pt x="2513" y="272"/>
                    </a:lnTo>
                    <a:lnTo>
                      <a:pt x="2511" y="256"/>
                    </a:lnTo>
                    <a:lnTo>
                      <a:pt x="2509" y="241"/>
                    </a:lnTo>
                    <a:lnTo>
                      <a:pt x="2504" y="227"/>
                    </a:lnTo>
                    <a:lnTo>
                      <a:pt x="2501" y="213"/>
                    </a:lnTo>
                    <a:lnTo>
                      <a:pt x="2496" y="199"/>
                    </a:lnTo>
                    <a:lnTo>
                      <a:pt x="2491" y="184"/>
                    </a:lnTo>
                    <a:lnTo>
                      <a:pt x="2485" y="171"/>
                    </a:lnTo>
                    <a:lnTo>
                      <a:pt x="2479" y="158"/>
                    </a:lnTo>
                    <a:lnTo>
                      <a:pt x="2472" y="146"/>
                    </a:lnTo>
                    <a:lnTo>
                      <a:pt x="2465" y="134"/>
                    </a:lnTo>
                    <a:lnTo>
                      <a:pt x="2457" y="122"/>
                    </a:lnTo>
                    <a:lnTo>
                      <a:pt x="2448" y="110"/>
                    </a:lnTo>
                    <a:lnTo>
                      <a:pt x="2439" y="99"/>
                    </a:lnTo>
                    <a:lnTo>
                      <a:pt x="2430" y="89"/>
                    </a:lnTo>
                    <a:lnTo>
                      <a:pt x="2420" y="79"/>
                    </a:lnTo>
                    <a:lnTo>
                      <a:pt x="2409" y="69"/>
                    </a:lnTo>
                    <a:lnTo>
                      <a:pt x="2398" y="61"/>
                    </a:lnTo>
                    <a:lnTo>
                      <a:pt x="2387" y="52"/>
                    </a:lnTo>
                    <a:lnTo>
                      <a:pt x="2375" y="44"/>
                    </a:lnTo>
                    <a:lnTo>
                      <a:pt x="2363" y="36"/>
                    </a:lnTo>
                    <a:lnTo>
                      <a:pt x="2351" y="30"/>
                    </a:lnTo>
                    <a:lnTo>
                      <a:pt x="2338" y="24"/>
                    </a:lnTo>
                    <a:lnTo>
                      <a:pt x="2325" y="18"/>
                    </a:lnTo>
                    <a:lnTo>
                      <a:pt x="2311" y="14"/>
                    </a:lnTo>
                    <a:lnTo>
                      <a:pt x="2298" y="10"/>
                    </a:lnTo>
                    <a:lnTo>
                      <a:pt x="2284" y="6"/>
                    </a:lnTo>
                    <a:lnTo>
                      <a:pt x="2270" y="4"/>
                    </a:lnTo>
                    <a:lnTo>
                      <a:pt x="2256" y="2"/>
                    </a:lnTo>
                    <a:lnTo>
                      <a:pt x="2241" y="1"/>
                    </a:lnTo>
                    <a:lnTo>
                      <a:pt x="2225" y="0"/>
                    </a:lnTo>
                    <a:lnTo>
                      <a:pt x="2225" y="0"/>
                    </a:lnTo>
                    <a:close/>
                    <a:moveTo>
                      <a:pt x="2304" y="1526"/>
                    </a:moveTo>
                    <a:lnTo>
                      <a:pt x="2304" y="1785"/>
                    </a:lnTo>
                    <a:lnTo>
                      <a:pt x="2304" y="3058"/>
                    </a:lnTo>
                    <a:lnTo>
                      <a:pt x="2304" y="3058"/>
                    </a:lnTo>
                    <a:lnTo>
                      <a:pt x="2304" y="3067"/>
                    </a:lnTo>
                    <a:lnTo>
                      <a:pt x="2303" y="3076"/>
                    </a:lnTo>
                    <a:lnTo>
                      <a:pt x="2301" y="3085"/>
                    </a:lnTo>
                    <a:lnTo>
                      <a:pt x="2298" y="3094"/>
                    </a:lnTo>
                    <a:lnTo>
                      <a:pt x="2295" y="3102"/>
                    </a:lnTo>
                    <a:lnTo>
                      <a:pt x="2291" y="3109"/>
                    </a:lnTo>
                    <a:lnTo>
                      <a:pt x="2286" y="3116"/>
                    </a:lnTo>
                    <a:lnTo>
                      <a:pt x="2281" y="3123"/>
                    </a:lnTo>
                    <a:lnTo>
                      <a:pt x="2276" y="3129"/>
                    </a:lnTo>
                    <a:lnTo>
                      <a:pt x="2270" y="3134"/>
                    </a:lnTo>
                    <a:lnTo>
                      <a:pt x="2263" y="3138"/>
                    </a:lnTo>
                    <a:lnTo>
                      <a:pt x="2257" y="3142"/>
                    </a:lnTo>
                    <a:lnTo>
                      <a:pt x="2250" y="3145"/>
                    </a:lnTo>
                    <a:lnTo>
                      <a:pt x="2242" y="3148"/>
                    </a:lnTo>
                    <a:lnTo>
                      <a:pt x="2234" y="3149"/>
                    </a:lnTo>
                    <a:lnTo>
                      <a:pt x="2225" y="3149"/>
                    </a:lnTo>
                    <a:lnTo>
                      <a:pt x="288" y="3149"/>
                    </a:lnTo>
                    <a:lnTo>
                      <a:pt x="288" y="3149"/>
                    </a:lnTo>
                    <a:lnTo>
                      <a:pt x="280" y="3149"/>
                    </a:lnTo>
                    <a:lnTo>
                      <a:pt x="272" y="3148"/>
                    </a:lnTo>
                    <a:lnTo>
                      <a:pt x="265" y="3145"/>
                    </a:lnTo>
                    <a:lnTo>
                      <a:pt x="258" y="3142"/>
                    </a:lnTo>
                    <a:lnTo>
                      <a:pt x="251" y="3138"/>
                    </a:lnTo>
                    <a:lnTo>
                      <a:pt x="244" y="3134"/>
                    </a:lnTo>
                    <a:lnTo>
                      <a:pt x="238" y="3129"/>
                    </a:lnTo>
                    <a:lnTo>
                      <a:pt x="233" y="3123"/>
                    </a:lnTo>
                    <a:lnTo>
                      <a:pt x="227" y="3116"/>
                    </a:lnTo>
                    <a:lnTo>
                      <a:pt x="222" y="3109"/>
                    </a:lnTo>
                    <a:lnTo>
                      <a:pt x="219" y="3102"/>
                    </a:lnTo>
                    <a:lnTo>
                      <a:pt x="215" y="3094"/>
                    </a:lnTo>
                    <a:lnTo>
                      <a:pt x="213" y="3085"/>
                    </a:lnTo>
                    <a:lnTo>
                      <a:pt x="211" y="3076"/>
                    </a:lnTo>
                    <a:lnTo>
                      <a:pt x="210" y="3067"/>
                    </a:lnTo>
                    <a:lnTo>
                      <a:pt x="209" y="3058"/>
                    </a:lnTo>
                    <a:lnTo>
                      <a:pt x="209" y="1526"/>
                    </a:lnTo>
                    <a:lnTo>
                      <a:pt x="209" y="1526"/>
                    </a:lnTo>
                    <a:lnTo>
                      <a:pt x="209" y="302"/>
                    </a:lnTo>
                    <a:lnTo>
                      <a:pt x="209" y="302"/>
                    </a:lnTo>
                    <a:lnTo>
                      <a:pt x="210" y="293"/>
                    </a:lnTo>
                    <a:lnTo>
                      <a:pt x="211" y="284"/>
                    </a:lnTo>
                    <a:lnTo>
                      <a:pt x="213" y="275"/>
                    </a:lnTo>
                    <a:lnTo>
                      <a:pt x="215" y="266"/>
                    </a:lnTo>
                    <a:lnTo>
                      <a:pt x="219" y="258"/>
                    </a:lnTo>
                    <a:lnTo>
                      <a:pt x="222" y="250"/>
                    </a:lnTo>
                    <a:lnTo>
                      <a:pt x="227" y="243"/>
                    </a:lnTo>
                    <a:lnTo>
                      <a:pt x="233" y="237"/>
                    </a:lnTo>
                    <a:lnTo>
                      <a:pt x="238" y="231"/>
                    </a:lnTo>
                    <a:lnTo>
                      <a:pt x="244" y="226"/>
                    </a:lnTo>
                    <a:lnTo>
                      <a:pt x="251" y="221"/>
                    </a:lnTo>
                    <a:lnTo>
                      <a:pt x="258" y="218"/>
                    </a:lnTo>
                    <a:lnTo>
                      <a:pt x="265" y="215"/>
                    </a:lnTo>
                    <a:lnTo>
                      <a:pt x="272" y="212"/>
                    </a:lnTo>
                    <a:lnTo>
                      <a:pt x="280" y="211"/>
                    </a:lnTo>
                    <a:lnTo>
                      <a:pt x="288" y="210"/>
                    </a:lnTo>
                    <a:lnTo>
                      <a:pt x="2225" y="210"/>
                    </a:lnTo>
                    <a:lnTo>
                      <a:pt x="2225" y="210"/>
                    </a:lnTo>
                    <a:lnTo>
                      <a:pt x="2234" y="211"/>
                    </a:lnTo>
                    <a:lnTo>
                      <a:pt x="2242" y="212"/>
                    </a:lnTo>
                    <a:lnTo>
                      <a:pt x="2250" y="215"/>
                    </a:lnTo>
                    <a:lnTo>
                      <a:pt x="2257" y="218"/>
                    </a:lnTo>
                    <a:lnTo>
                      <a:pt x="2263" y="221"/>
                    </a:lnTo>
                    <a:lnTo>
                      <a:pt x="2270" y="226"/>
                    </a:lnTo>
                    <a:lnTo>
                      <a:pt x="2276" y="231"/>
                    </a:lnTo>
                    <a:lnTo>
                      <a:pt x="2281" y="237"/>
                    </a:lnTo>
                    <a:lnTo>
                      <a:pt x="2286" y="243"/>
                    </a:lnTo>
                    <a:lnTo>
                      <a:pt x="2291" y="250"/>
                    </a:lnTo>
                    <a:lnTo>
                      <a:pt x="2295" y="258"/>
                    </a:lnTo>
                    <a:lnTo>
                      <a:pt x="2298" y="266"/>
                    </a:lnTo>
                    <a:lnTo>
                      <a:pt x="2301" y="275"/>
                    </a:lnTo>
                    <a:lnTo>
                      <a:pt x="2303" y="284"/>
                    </a:lnTo>
                    <a:lnTo>
                      <a:pt x="2304" y="293"/>
                    </a:lnTo>
                    <a:lnTo>
                      <a:pt x="2304" y="302"/>
                    </a:lnTo>
                    <a:lnTo>
                      <a:pt x="2304"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182" name="Grupa 181">
                <a:extLst>
                  <a:ext uri="{FF2B5EF4-FFF2-40B4-BE49-F238E27FC236}">
                    <a16:creationId xmlns:a16="http://schemas.microsoft.com/office/drawing/2014/main" id="{BEBA73FF-BDCF-4DD7-B6F4-53B49E5D1E28}"/>
                  </a:ext>
                </a:extLst>
              </p:cNvPr>
              <p:cNvGrpSpPr/>
              <p:nvPr/>
            </p:nvGrpSpPr>
            <p:grpSpPr>
              <a:xfrm>
                <a:off x="3210495" y="2994149"/>
                <a:ext cx="1177034" cy="1597401"/>
                <a:chOff x="3210495" y="2994149"/>
                <a:chExt cx="1177034" cy="1597401"/>
              </a:xfrm>
              <a:grpFill/>
            </p:grpSpPr>
            <p:sp>
              <p:nvSpPr>
                <p:cNvPr id="183" name="Freeform 15">
                  <a:extLst>
                    <a:ext uri="{FF2B5EF4-FFF2-40B4-BE49-F238E27FC236}">
                      <a16:creationId xmlns:a16="http://schemas.microsoft.com/office/drawing/2014/main" id="{09B0212E-5935-413A-9732-F0106FCE4C0D}"/>
                    </a:ext>
                  </a:extLst>
                </p:cNvPr>
                <p:cNvSpPr>
                  <a:spLocks/>
                </p:cNvSpPr>
                <p:nvPr/>
              </p:nvSpPr>
              <p:spPr bwMode="auto">
                <a:xfrm>
                  <a:off x="3210495" y="3866414"/>
                  <a:ext cx="1177027" cy="147128"/>
                </a:xfrm>
                <a:custGeom>
                  <a:avLst/>
                  <a:gdLst>
                    <a:gd name="T0" fmla="*/ 105 w 1676"/>
                    <a:gd name="T1" fmla="*/ 0 h 210"/>
                    <a:gd name="T2" fmla="*/ 94 w 1676"/>
                    <a:gd name="T3" fmla="*/ 1 h 210"/>
                    <a:gd name="T4" fmla="*/ 73 w 1676"/>
                    <a:gd name="T5" fmla="*/ 5 h 210"/>
                    <a:gd name="T6" fmla="*/ 55 w 1676"/>
                    <a:gd name="T7" fmla="*/ 13 h 210"/>
                    <a:gd name="T8" fmla="*/ 38 w 1676"/>
                    <a:gd name="T9" fmla="*/ 24 h 210"/>
                    <a:gd name="T10" fmla="*/ 24 w 1676"/>
                    <a:gd name="T11" fmla="*/ 39 h 210"/>
                    <a:gd name="T12" fmla="*/ 13 w 1676"/>
                    <a:gd name="T13" fmla="*/ 55 h 210"/>
                    <a:gd name="T14" fmla="*/ 5 w 1676"/>
                    <a:gd name="T15" fmla="*/ 74 h 210"/>
                    <a:gd name="T16" fmla="*/ 1 w 1676"/>
                    <a:gd name="T17" fmla="*/ 94 h 210"/>
                    <a:gd name="T18" fmla="*/ 0 w 1676"/>
                    <a:gd name="T19" fmla="*/ 105 h 210"/>
                    <a:gd name="T20" fmla="*/ 2 w 1676"/>
                    <a:gd name="T21" fmla="*/ 127 h 210"/>
                    <a:gd name="T22" fmla="*/ 8 w 1676"/>
                    <a:gd name="T23" fmla="*/ 146 h 210"/>
                    <a:gd name="T24" fmla="*/ 18 w 1676"/>
                    <a:gd name="T25" fmla="*/ 164 h 210"/>
                    <a:gd name="T26" fmla="*/ 31 w 1676"/>
                    <a:gd name="T27" fmla="*/ 179 h 210"/>
                    <a:gd name="T28" fmla="*/ 46 w 1676"/>
                    <a:gd name="T29" fmla="*/ 193 h 210"/>
                    <a:gd name="T30" fmla="*/ 64 w 1676"/>
                    <a:gd name="T31" fmla="*/ 202 h 210"/>
                    <a:gd name="T32" fmla="*/ 84 w 1676"/>
                    <a:gd name="T33" fmla="*/ 208 h 210"/>
                    <a:gd name="T34" fmla="*/ 105 w 1676"/>
                    <a:gd name="T35" fmla="*/ 210 h 210"/>
                    <a:gd name="T36" fmla="*/ 1571 w 1676"/>
                    <a:gd name="T37" fmla="*/ 210 h 210"/>
                    <a:gd name="T38" fmla="*/ 1592 w 1676"/>
                    <a:gd name="T39" fmla="*/ 208 h 210"/>
                    <a:gd name="T40" fmla="*/ 1612 w 1676"/>
                    <a:gd name="T41" fmla="*/ 202 h 210"/>
                    <a:gd name="T42" fmla="*/ 1629 w 1676"/>
                    <a:gd name="T43" fmla="*/ 193 h 210"/>
                    <a:gd name="T44" fmla="*/ 1646 w 1676"/>
                    <a:gd name="T45" fmla="*/ 179 h 210"/>
                    <a:gd name="T46" fmla="*/ 1658 w 1676"/>
                    <a:gd name="T47" fmla="*/ 164 h 210"/>
                    <a:gd name="T48" fmla="*/ 1668 w 1676"/>
                    <a:gd name="T49" fmla="*/ 146 h 210"/>
                    <a:gd name="T50" fmla="*/ 1674 w 1676"/>
                    <a:gd name="T51" fmla="*/ 127 h 210"/>
                    <a:gd name="T52" fmla="*/ 1676 w 1676"/>
                    <a:gd name="T53" fmla="*/ 105 h 210"/>
                    <a:gd name="T54" fmla="*/ 1675 w 1676"/>
                    <a:gd name="T55" fmla="*/ 94 h 210"/>
                    <a:gd name="T56" fmla="*/ 1671 w 1676"/>
                    <a:gd name="T57" fmla="*/ 74 h 210"/>
                    <a:gd name="T58" fmla="*/ 1663 w 1676"/>
                    <a:gd name="T59" fmla="*/ 55 h 210"/>
                    <a:gd name="T60" fmla="*/ 1652 w 1676"/>
                    <a:gd name="T61" fmla="*/ 39 h 210"/>
                    <a:gd name="T62" fmla="*/ 1638 w 1676"/>
                    <a:gd name="T63" fmla="*/ 24 h 210"/>
                    <a:gd name="T64" fmla="*/ 1621 w 1676"/>
                    <a:gd name="T65" fmla="*/ 13 h 210"/>
                    <a:gd name="T66" fmla="*/ 1602 w 1676"/>
                    <a:gd name="T67" fmla="*/ 5 h 210"/>
                    <a:gd name="T68" fmla="*/ 1582 w 1676"/>
                    <a:gd name="T69" fmla="*/ 1 h 210"/>
                    <a:gd name="T70" fmla="*/ 1571 w 1676"/>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571" y="0"/>
                      </a:moveTo>
                      <a:lnTo>
                        <a:pt x="105" y="0"/>
                      </a:lnTo>
                      <a:lnTo>
                        <a:pt x="105" y="0"/>
                      </a:lnTo>
                      <a:lnTo>
                        <a:pt x="94" y="1"/>
                      </a:lnTo>
                      <a:lnTo>
                        <a:pt x="84" y="2"/>
                      </a:lnTo>
                      <a:lnTo>
                        <a:pt x="73" y="5"/>
                      </a:lnTo>
                      <a:lnTo>
                        <a:pt x="64" y="8"/>
                      </a:lnTo>
                      <a:lnTo>
                        <a:pt x="55" y="13"/>
                      </a:lnTo>
                      <a:lnTo>
                        <a:pt x="46" y="18"/>
                      </a:lnTo>
                      <a:lnTo>
                        <a:pt x="38" y="24"/>
                      </a:lnTo>
                      <a:lnTo>
                        <a:pt x="31" y="30"/>
                      </a:lnTo>
                      <a:lnTo>
                        <a:pt x="24" y="39"/>
                      </a:lnTo>
                      <a:lnTo>
                        <a:pt x="18" y="47"/>
                      </a:lnTo>
                      <a:lnTo>
                        <a:pt x="13" y="55"/>
                      </a:lnTo>
                      <a:lnTo>
                        <a:pt x="8" y="64"/>
                      </a:lnTo>
                      <a:lnTo>
                        <a:pt x="5" y="74"/>
                      </a:lnTo>
                      <a:lnTo>
                        <a:pt x="2" y="84"/>
                      </a:lnTo>
                      <a:lnTo>
                        <a:pt x="1" y="94"/>
                      </a:lnTo>
                      <a:lnTo>
                        <a:pt x="0" y="105"/>
                      </a:lnTo>
                      <a:lnTo>
                        <a:pt x="0" y="105"/>
                      </a:lnTo>
                      <a:lnTo>
                        <a:pt x="1" y="116"/>
                      </a:lnTo>
                      <a:lnTo>
                        <a:pt x="2" y="127"/>
                      </a:lnTo>
                      <a:lnTo>
                        <a:pt x="5" y="137"/>
                      </a:lnTo>
                      <a:lnTo>
                        <a:pt x="8" y="146"/>
                      </a:lnTo>
                      <a:lnTo>
                        <a:pt x="13" y="155"/>
                      </a:lnTo>
                      <a:lnTo>
                        <a:pt x="18" y="164"/>
                      </a:lnTo>
                      <a:lnTo>
                        <a:pt x="24" y="172"/>
                      </a:lnTo>
                      <a:lnTo>
                        <a:pt x="31" y="179"/>
                      </a:lnTo>
                      <a:lnTo>
                        <a:pt x="38" y="186"/>
                      </a:lnTo>
                      <a:lnTo>
                        <a:pt x="46" y="193"/>
                      </a:lnTo>
                      <a:lnTo>
                        <a:pt x="55" y="198"/>
                      </a:lnTo>
                      <a:lnTo>
                        <a:pt x="64" y="202"/>
                      </a:lnTo>
                      <a:lnTo>
                        <a:pt x="73" y="206"/>
                      </a:lnTo>
                      <a:lnTo>
                        <a:pt x="84" y="208"/>
                      </a:lnTo>
                      <a:lnTo>
                        <a:pt x="94" y="210"/>
                      </a:lnTo>
                      <a:lnTo>
                        <a:pt x="105" y="210"/>
                      </a:lnTo>
                      <a:lnTo>
                        <a:pt x="1571" y="210"/>
                      </a:lnTo>
                      <a:lnTo>
                        <a:pt x="1571" y="210"/>
                      </a:lnTo>
                      <a:lnTo>
                        <a:pt x="1582" y="210"/>
                      </a:lnTo>
                      <a:lnTo>
                        <a:pt x="1592" y="208"/>
                      </a:lnTo>
                      <a:lnTo>
                        <a:pt x="1602" y="206"/>
                      </a:lnTo>
                      <a:lnTo>
                        <a:pt x="1612" y="202"/>
                      </a:lnTo>
                      <a:lnTo>
                        <a:pt x="1621" y="198"/>
                      </a:lnTo>
                      <a:lnTo>
                        <a:pt x="1629" y="193"/>
                      </a:lnTo>
                      <a:lnTo>
                        <a:pt x="1638" y="186"/>
                      </a:lnTo>
                      <a:lnTo>
                        <a:pt x="1646" y="179"/>
                      </a:lnTo>
                      <a:lnTo>
                        <a:pt x="1652" y="172"/>
                      </a:lnTo>
                      <a:lnTo>
                        <a:pt x="1658" y="164"/>
                      </a:lnTo>
                      <a:lnTo>
                        <a:pt x="1663" y="155"/>
                      </a:lnTo>
                      <a:lnTo>
                        <a:pt x="1668" y="146"/>
                      </a:lnTo>
                      <a:lnTo>
                        <a:pt x="1671" y="137"/>
                      </a:lnTo>
                      <a:lnTo>
                        <a:pt x="1674" y="127"/>
                      </a:lnTo>
                      <a:lnTo>
                        <a:pt x="1675" y="116"/>
                      </a:lnTo>
                      <a:lnTo>
                        <a:pt x="1676" y="105"/>
                      </a:lnTo>
                      <a:lnTo>
                        <a:pt x="1676" y="105"/>
                      </a:lnTo>
                      <a:lnTo>
                        <a:pt x="1675" y="94"/>
                      </a:lnTo>
                      <a:lnTo>
                        <a:pt x="1674" y="84"/>
                      </a:lnTo>
                      <a:lnTo>
                        <a:pt x="1671" y="74"/>
                      </a:lnTo>
                      <a:lnTo>
                        <a:pt x="1668" y="64"/>
                      </a:lnTo>
                      <a:lnTo>
                        <a:pt x="1663" y="55"/>
                      </a:lnTo>
                      <a:lnTo>
                        <a:pt x="1658" y="47"/>
                      </a:lnTo>
                      <a:lnTo>
                        <a:pt x="1652" y="39"/>
                      </a:lnTo>
                      <a:lnTo>
                        <a:pt x="1646" y="30"/>
                      </a:lnTo>
                      <a:lnTo>
                        <a:pt x="1638" y="24"/>
                      </a:lnTo>
                      <a:lnTo>
                        <a:pt x="1629" y="18"/>
                      </a:lnTo>
                      <a:lnTo>
                        <a:pt x="1621" y="13"/>
                      </a:lnTo>
                      <a:lnTo>
                        <a:pt x="1612" y="8"/>
                      </a:lnTo>
                      <a:lnTo>
                        <a:pt x="1602" y="5"/>
                      </a:lnTo>
                      <a:lnTo>
                        <a:pt x="1592" y="2"/>
                      </a:lnTo>
                      <a:lnTo>
                        <a:pt x="1582"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4" name="Freeform 16">
                  <a:extLst>
                    <a:ext uri="{FF2B5EF4-FFF2-40B4-BE49-F238E27FC236}">
                      <a16:creationId xmlns:a16="http://schemas.microsoft.com/office/drawing/2014/main" id="{A76C54C9-F34D-4971-A2E9-BC84B3EC0236}"/>
                    </a:ext>
                  </a:extLst>
                </p:cNvPr>
                <p:cNvSpPr>
                  <a:spLocks/>
                </p:cNvSpPr>
                <p:nvPr/>
              </p:nvSpPr>
              <p:spPr bwMode="auto">
                <a:xfrm>
                  <a:off x="3210495" y="2994149"/>
                  <a:ext cx="1177027" cy="147128"/>
                </a:xfrm>
                <a:custGeom>
                  <a:avLst/>
                  <a:gdLst>
                    <a:gd name="T0" fmla="*/ 1571 w 1676"/>
                    <a:gd name="T1" fmla="*/ 210 h 210"/>
                    <a:gd name="T2" fmla="*/ 1582 w 1676"/>
                    <a:gd name="T3" fmla="*/ 210 h 210"/>
                    <a:gd name="T4" fmla="*/ 1602 w 1676"/>
                    <a:gd name="T5" fmla="*/ 204 h 210"/>
                    <a:gd name="T6" fmla="*/ 1621 w 1676"/>
                    <a:gd name="T7" fmla="*/ 197 h 210"/>
                    <a:gd name="T8" fmla="*/ 1638 w 1676"/>
                    <a:gd name="T9" fmla="*/ 185 h 210"/>
                    <a:gd name="T10" fmla="*/ 1652 w 1676"/>
                    <a:gd name="T11" fmla="*/ 171 h 210"/>
                    <a:gd name="T12" fmla="*/ 1663 w 1676"/>
                    <a:gd name="T13" fmla="*/ 155 h 210"/>
                    <a:gd name="T14" fmla="*/ 1671 w 1676"/>
                    <a:gd name="T15" fmla="*/ 136 h 210"/>
                    <a:gd name="T16" fmla="*/ 1675 w 1676"/>
                    <a:gd name="T17" fmla="*/ 115 h 210"/>
                    <a:gd name="T18" fmla="*/ 1676 w 1676"/>
                    <a:gd name="T19" fmla="*/ 104 h 210"/>
                    <a:gd name="T20" fmla="*/ 1674 w 1676"/>
                    <a:gd name="T21" fmla="*/ 84 h 210"/>
                    <a:gd name="T22" fmla="*/ 1668 w 1676"/>
                    <a:gd name="T23" fmla="*/ 64 h 210"/>
                    <a:gd name="T24" fmla="*/ 1658 w 1676"/>
                    <a:gd name="T25" fmla="*/ 46 h 210"/>
                    <a:gd name="T26" fmla="*/ 1646 w 1676"/>
                    <a:gd name="T27" fmla="*/ 30 h 210"/>
                    <a:gd name="T28" fmla="*/ 1629 w 1676"/>
                    <a:gd name="T29" fmla="*/ 18 h 210"/>
                    <a:gd name="T30" fmla="*/ 1612 w 1676"/>
                    <a:gd name="T31" fmla="*/ 8 h 210"/>
                    <a:gd name="T32" fmla="*/ 1592 w 1676"/>
                    <a:gd name="T33" fmla="*/ 2 h 210"/>
                    <a:gd name="T34" fmla="*/ 1571 w 1676"/>
                    <a:gd name="T35" fmla="*/ 0 h 210"/>
                    <a:gd name="T36" fmla="*/ 105 w 1676"/>
                    <a:gd name="T37" fmla="*/ 0 h 210"/>
                    <a:gd name="T38" fmla="*/ 84 w 1676"/>
                    <a:gd name="T39" fmla="*/ 2 h 210"/>
                    <a:gd name="T40" fmla="*/ 64 w 1676"/>
                    <a:gd name="T41" fmla="*/ 8 h 210"/>
                    <a:gd name="T42" fmla="*/ 46 w 1676"/>
                    <a:gd name="T43" fmla="*/ 18 h 210"/>
                    <a:gd name="T44" fmla="*/ 31 w 1676"/>
                    <a:gd name="T45" fmla="*/ 30 h 210"/>
                    <a:gd name="T46" fmla="*/ 18 w 1676"/>
                    <a:gd name="T47" fmla="*/ 46 h 210"/>
                    <a:gd name="T48" fmla="*/ 8 w 1676"/>
                    <a:gd name="T49" fmla="*/ 64 h 210"/>
                    <a:gd name="T50" fmla="*/ 2 w 1676"/>
                    <a:gd name="T51" fmla="*/ 84 h 210"/>
                    <a:gd name="T52" fmla="*/ 0 w 1676"/>
                    <a:gd name="T53" fmla="*/ 104 h 210"/>
                    <a:gd name="T54" fmla="*/ 1 w 1676"/>
                    <a:gd name="T55" fmla="*/ 115 h 210"/>
                    <a:gd name="T56" fmla="*/ 5 w 1676"/>
                    <a:gd name="T57" fmla="*/ 136 h 210"/>
                    <a:gd name="T58" fmla="*/ 13 w 1676"/>
                    <a:gd name="T59" fmla="*/ 155 h 210"/>
                    <a:gd name="T60" fmla="*/ 24 w 1676"/>
                    <a:gd name="T61" fmla="*/ 171 h 210"/>
                    <a:gd name="T62" fmla="*/ 38 w 1676"/>
                    <a:gd name="T63" fmla="*/ 185 h 210"/>
                    <a:gd name="T64" fmla="*/ 55 w 1676"/>
                    <a:gd name="T65" fmla="*/ 197 h 210"/>
                    <a:gd name="T66" fmla="*/ 73 w 1676"/>
                    <a:gd name="T67" fmla="*/ 204 h 210"/>
                    <a:gd name="T68" fmla="*/ 94 w 1676"/>
                    <a:gd name="T69" fmla="*/ 210 h 210"/>
                    <a:gd name="T70" fmla="*/ 105 w 1676"/>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05" y="210"/>
                      </a:moveTo>
                      <a:lnTo>
                        <a:pt x="1571" y="210"/>
                      </a:lnTo>
                      <a:lnTo>
                        <a:pt x="1571" y="210"/>
                      </a:lnTo>
                      <a:lnTo>
                        <a:pt x="1582" y="210"/>
                      </a:lnTo>
                      <a:lnTo>
                        <a:pt x="1592" y="207"/>
                      </a:lnTo>
                      <a:lnTo>
                        <a:pt x="1602" y="204"/>
                      </a:lnTo>
                      <a:lnTo>
                        <a:pt x="1612" y="201"/>
                      </a:lnTo>
                      <a:lnTo>
                        <a:pt x="1621" y="197"/>
                      </a:lnTo>
                      <a:lnTo>
                        <a:pt x="1629" y="191"/>
                      </a:lnTo>
                      <a:lnTo>
                        <a:pt x="1638" y="185"/>
                      </a:lnTo>
                      <a:lnTo>
                        <a:pt x="1646" y="179"/>
                      </a:lnTo>
                      <a:lnTo>
                        <a:pt x="1652" y="171"/>
                      </a:lnTo>
                      <a:lnTo>
                        <a:pt x="1658" y="163"/>
                      </a:lnTo>
                      <a:lnTo>
                        <a:pt x="1663" y="155"/>
                      </a:lnTo>
                      <a:lnTo>
                        <a:pt x="1668" y="146"/>
                      </a:lnTo>
                      <a:lnTo>
                        <a:pt x="1671" y="136"/>
                      </a:lnTo>
                      <a:lnTo>
                        <a:pt x="1674" y="125"/>
                      </a:lnTo>
                      <a:lnTo>
                        <a:pt x="1675" y="115"/>
                      </a:lnTo>
                      <a:lnTo>
                        <a:pt x="1676" y="104"/>
                      </a:lnTo>
                      <a:lnTo>
                        <a:pt x="1676" y="104"/>
                      </a:lnTo>
                      <a:lnTo>
                        <a:pt x="1675" y="94"/>
                      </a:lnTo>
                      <a:lnTo>
                        <a:pt x="1674" y="84"/>
                      </a:lnTo>
                      <a:lnTo>
                        <a:pt x="1671" y="74"/>
                      </a:lnTo>
                      <a:lnTo>
                        <a:pt x="1668" y="64"/>
                      </a:lnTo>
                      <a:lnTo>
                        <a:pt x="1663" y="54"/>
                      </a:lnTo>
                      <a:lnTo>
                        <a:pt x="1658" y="46"/>
                      </a:lnTo>
                      <a:lnTo>
                        <a:pt x="1652" y="38"/>
                      </a:lnTo>
                      <a:lnTo>
                        <a:pt x="1646" y="30"/>
                      </a:lnTo>
                      <a:lnTo>
                        <a:pt x="1638" y="24"/>
                      </a:lnTo>
                      <a:lnTo>
                        <a:pt x="1629" y="18"/>
                      </a:lnTo>
                      <a:lnTo>
                        <a:pt x="1621" y="12"/>
                      </a:lnTo>
                      <a:lnTo>
                        <a:pt x="1612" y="8"/>
                      </a:lnTo>
                      <a:lnTo>
                        <a:pt x="1602" y="5"/>
                      </a:lnTo>
                      <a:lnTo>
                        <a:pt x="1592" y="2"/>
                      </a:lnTo>
                      <a:lnTo>
                        <a:pt x="1582" y="0"/>
                      </a:lnTo>
                      <a:lnTo>
                        <a:pt x="1571" y="0"/>
                      </a:lnTo>
                      <a:lnTo>
                        <a:pt x="105" y="0"/>
                      </a:lnTo>
                      <a:lnTo>
                        <a:pt x="105" y="0"/>
                      </a:lnTo>
                      <a:lnTo>
                        <a:pt x="94" y="0"/>
                      </a:lnTo>
                      <a:lnTo>
                        <a:pt x="84" y="2"/>
                      </a:lnTo>
                      <a:lnTo>
                        <a:pt x="73" y="5"/>
                      </a:lnTo>
                      <a:lnTo>
                        <a:pt x="64" y="8"/>
                      </a:lnTo>
                      <a:lnTo>
                        <a:pt x="55" y="12"/>
                      </a:lnTo>
                      <a:lnTo>
                        <a:pt x="46" y="18"/>
                      </a:lnTo>
                      <a:lnTo>
                        <a:pt x="38" y="24"/>
                      </a:lnTo>
                      <a:lnTo>
                        <a:pt x="31" y="30"/>
                      </a:lnTo>
                      <a:lnTo>
                        <a:pt x="24" y="38"/>
                      </a:lnTo>
                      <a:lnTo>
                        <a:pt x="18" y="46"/>
                      </a:lnTo>
                      <a:lnTo>
                        <a:pt x="13" y="54"/>
                      </a:lnTo>
                      <a:lnTo>
                        <a:pt x="8" y="64"/>
                      </a:lnTo>
                      <a:lnTo>
                        <a:pt x="5" y="74"/>
                      </a:lnTo>
                      <a:lnTo>
                        <a:pt x="2" y="84"/>
                      </a:lnTo>
                      <a:lnTo>
                        <a:pt x="1" y="94"/>
                      </a:lnTo>
                      <a:lnTo>
                        <a:pt x="0" y="104"/>
                      </a:lnTo>
                      <a:lnTo>
                        <a:pt x="0" y="104"/>
                      </a:lnTo>
                      <a:lnTo>
                        <a:pt x="1" y="115"/>
                      </a:lnTo>
                      <a:lnTo>
                        <a:pt x="2" y="125"/>
                      </a:lnTo>
                      <a:lnTo>
                        <a:pt x="5" y="136"/>
                      </a:lnTo>
                      <a:lnTo>
                        <a:pt x="8" y="146"/>
                      </a:lnTo>
                      <a:lnTo>
                        <a:pt x="13" y="155"/>
                      </a:lnTo>
                      <a:lnTo>
                        <a:pt x="18" y="163"/>
                      </a:lnTo>
                      <a:lnTo>
                        <a:pt x="24" y="171"/>
                      </a:lnTo>
                      <a:lnTo>
                        <a:pt x="31" y="179"/>
                      </a:lnTo>
                      <a:lnTo>
                        <a:pt x="38" y="185"/>
                      </a:lnTo>
                      <a:lnTo>
                        <a:pt x="46" y="191"/>
                      </a:lnTo>
                      <a:lnTo>
                        <a:pt x="55" y="197"/>
                      </a:lnTo>
                      <a:lnTo>
                        <a:pt x="64" y="201"/>
                      </a:lnTo>
                      <a:lnTo>
                        <a:pt x="73" y="204"/>
                      </a:lnTo>
                      <a:lnTo>
                        <a:pt x="84" y="207"/>
                      </a:lnTo>
                      <a:lnTo>
                        <a:pt x="94" y="210"/>
                      </a:lnTo>
                      <a:lnTo>
                        <a:pt x="105" y="210"/>
                      </a:lnTo>
                      <a:lnTo>
                        <a:pt x="105"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5" name="Freeform 17">
                  <a:extLst>
                    <a:ext uri="{FF2B5EF4-FFF2-40B4-BE49-F238E27FC236}">
                      <a16:creationId xmlns:a16="http://schemas.microsoft.com/office/drawing/2014/main" id="{AD02301F-6AF6-430F-9803-1B7AE68442B1}"/>
                    </a:ext>
                  </a:extLst>
                </p:cNvPr>
                <p:cNvSpPr>
                  <a:spLocks/>
                </p:cNvSpPr>
                <p:nvPr/>
              </p:nvSpPr>
              <p:spPr bwMode="auto">
                <a:xfrm>
                  <a:off x="3210495" y="4160671"/>
                  <a:ext cx="535971" cy="147128"/>
                </a:xfrm>
                <a:custGeom>
                  <a:avLst/>
                  <a:gdLst>
                    <a:gd name="T0" fmla="*/ 0 w 762"/>
                    <a:gd name="T1" fmla="*/ 105 h 210"/>
                    <a:gd name="T2" fmla="*/ 0 w 762"/>
                    <a:gd name="T3" fmla="*/ 105 h 210"/>
                    <a:gd name="T4" fmla="*/ 1 w 762"/>
                    <a:gd name="T5" fmla="*/ 116 h 210"/>
                    <a:gd name="T6" fmla="*/ 2 w 762"/>
                    <a:gd name="T7" fmla="*/ 126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5 h 210"/>
                    <a:gd name="T30" fmla="*/ 84 w 762"/>
                    <a:gd name="T31" fmla="*/ 208 h 210"/>
                    <a:gd name="T32" fmla="*/ 94 w 762"/>
                    <a:gd name="T33" fmla="*/ 209 h 210"/>
                    <a:gd name="T34" fmla="*/ 105 w 762"/>
                    <a:gd name="T35" fmla="*/ 210 h 210"/>
                    <a:gd name="T36" fmla="*/ 762 w 762"/>
                    <a:gd name="T37" fmla="*/ 210 h 210"/>
                    <a:gd name="T38" fmla="*/ 762 w 762"/>
                    <a:gd name="T39" fmla="*/ 0 h 210"/>
                    <a:gd name="T40" fmla="*/ 105 w 762"/>
                    <a:gd name="T41" fmla="*/ 0 h 210"/>
                    <a:gd name="T42" fmla="*/ 105 w 762"/>
                    <a:gd name="T43" fmla="*/ 0 h 210"/>
                    <a:gd name="T44" fmla="*/ 94 w 762"/>
                    <a:gd name="T45" fmla="*/ 0 h 210"/>
                    <a:gd name="T46" fmla="*/ 84 w 762"/>
                    <a:gd name="T47" fmla="*/ 2 h 210"/>
                    <a:gd name="T48" fmla="*/ 73 w 762"/>
                    <a:gd name="T49" fmla="*/ 5 h 210"/>
                    <a:gd name="T50" fmla="*/ 64 w 762"/>
                    <a:gd name="T51" fmla="*/ 9 h 210"/>
                    <a:gd name="T52" fmla="*/ 55 w 762"/>
                    <a:gd name="T53" fmla="*/ 13 h 210"/>
                    <a:gd name="T54" fmla="*/ 46 w 762"/>
                    <a:gd name="T55" fmla="*/ 18 h 210"/>
                    <a:gd name="T56" fmla="*/ 38 w 762"/>
                    <a:gd name="T57" fmla="*/ 24 h 210"/>
                    <a:gd name="T58" fmla="*/ 31 w 762"/>
                    <a:gd name="T59" fmla="*/ 31 h 210"/>
                    <a:gd name="T60" fmla="*/ 24 w 762"/>
                    <a:gd name="T61" fmla="*/ 38 h 210"/>
                    <a:gd name="T62" fmla="*/ 18 w 762"/>
                    <a:gd name="T63" fmla="*/ 46 h 210"/>
                    <a:gd name="T64" fmla="*/ 13 w 762"/>
                    <a:gd name="T65" fmla="*/ 55 h 210"/>
                    <a:gd name="T66" fmla="*/ 8 w 762"/>
                    <a:gd name="T67" fmla="*/ 64 h 210"/>
                    <a:gd name="T68" fmla="*/ 5 w 762"/>
                    <a:gd name="T69" fmla="*/ 73 h 210"/>
                    <a:gd name="T70" fmla="*/ 2 w 762"/>
                    <a:gd name="T71" fmla="*/ 84 h 210"/>
                    <a:gd name="T72" fmla="*/ 1 w 762"/>
                    <a:gd name="T73" fmla="*/ 95 h 210"/>
                    <a:gd name="T74" fmla="*/ 0 w 762"/>
                    <a:gd name="T75" fmla="*/ 105 h 210"/>
                    <a:gd name="T76" fmla="*/ 0 w 762"/>
                    <a:gd name="T77"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0">
                      <a:moveTo>
                        <a:pt x="0" y="105"/>
                      </a:moveTo>
                      <a:lnTo>
                        <a:pt x="0" y="105"/>
                      </a:lnTo>
                      <a:lnTo>
                        <a:pt x="1" y="116"/>
                      </a:lnTo>
                      <a:lnTo>
                        <a:pt x="2" y="126"/>
                      </a:lnTo>
                      <a:lnTo>
                        <a:pt x="5" y="136"/>
                      </a:lnTo>
                      <a:lnTo>
                        <a:pt x="8" y="146"/>
                      </a:lnTo>
                      <a:lnTo>
                        <a:pt x="13" y="155"/>
                      </a:lnTo>
                      <a:lnTo>
                        <a:pt x="18" y="164"/>
                      </a:lnTo>
                      <a:lnTo>
                        <a:pt x="24" y="172"/>
                      </a:lnTo>
                      <a:lnTo>
                        <a:pt x="31" y="179"/>
                      </a:lnTo>
                      <a:lnTo>
                        <a:pt x="38" y="186"/>
                      </a:lnTo>
                      <a:lnTo>
                        <a:pt x="46" y="192"/>
                      </a:lnTo>
                      <a:lnTo>
                        <a:pt x="55" y="197"/>
                      </a:lnTo>
                      <a:lnTo>
                        <a:pt x="64" y="202"/>
                      </a:lnTo>
                      <a:lnTo>
                        <a:pt x="73" y="205"/>
                      </a:lnTo>
                      <a:lnTo>
                        <a:pt x="84" y="208"/>
                      </a:lnTo>
                      <a:lnTo>
                        <a:pt x="94" y="209"/>
                      </a:lnTo>
                      <a:lnTo>
                        <a:pt x="105" y="210"/>
                      </a:lnTo>
                      <a:lnTo>
                        <a:pt x="762" y="210"/>
                      </a:lnTo>
                      <a:lnTo>
                        <a:pt x="762" y="0"/>
                      </a:lnTo>
                      <a:lnTo>
                        <a:pt x="105" y="0"/>
                      </a:lnTo>
                      <a:lnTo>
                        <a:pt x="105" y="0"/>
                      </a:lnTo>
                      <a:lnTo>
                        <a:pt x="94" y="0"/>
                      </a:lnTo>
                      <a:lnTo>
                        <a:pt x="84" y="2"/>
                      </a:lnTo>
                      <a:lnTo>
                        <a:pt x="73" y="5"/>
                      </a:lnTo>
                      <a:lnTo>
                        <a:pt x="64" y="9"/>
                      </a:lnTo>
                      <a:lnTo>
                        <a:pt x="55" y="13"/>
                      </a:lnTo>
                      <a:lnTo>
                        <a:pt x="46" y="18"/>
                      </a:lnTo>
                      <a:lnTo>
                        <a:pt x="38" y="24"/>
                      </a:lnTo>
                      <a:lnTo>
                        <a:pt x="31" y="31"/>
                      </a:lnTo>
                      <a:lnTo>
                        <a:pt x="24" y="38"/>
                      </a:lnTo>
                      <a:lnTo>
                        <a:pt x="18" y="46"/>
                      </a:lnTo>
                      <a:lnTo>
                        <a:pt x="13" y="55"/>
                      </a:lnTo>
                      <a:lnTo>
                        <a:pt x="8" y="64"/>
                      </a:lnTo>
                      <a:lnTo>
                        <a:pt x="5" y="73"/>
                      </a:lnTo>
                      <a:lnTo>
                        <a:pt x="2" y="84"/>
                      </a:lnTo>
                      <a:lnTo>
                        <a:pt x="1" y="95"/>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6" name="Freeform 18">
                  <a:extLst>
                    <a:ext uri="{FF2B5EF4-FFF2-40B4-BE49-F238E27FC236}">
                      <a16:creationId xmlns:a16="http://schemas.microsoft.com/office/drawing/2014/main" id="{407C4EBD-98C2-4D75-A07D-64ECCD5D8740}"/>
                    </a:ext>
                  </a:extLst>
                </p:cNvPr>
                <p:cNvSpPr>
                  <a:spLocks/>
                </p:cNvSpPr>
                <p:nvPr/>
              </p:nvSpPr>
              <p:spPr bwMode="auto">
                <a:xfrm>
                  <a:off x="3210495" y="4444415"/>
                  <a:ext cx="535971" cy="147128"/>
                </a:xfrm>
                <a:custGeom>
                  <a:avLst/>
                  <a:gdLst>
                    <a:gd name="T0" fmla="*/ 0 w 762"/>
                    <a:gd name="T1" fmla="*/ 105 h 210"/>
                    <a:gd name="T2" fmla="*/ 0 w 762"/>
                    <a:gd name="T3" fmla="*/ 105 h 210"/>
                    <a:gd name="T4" fmla="*/ 1 w 762"/>
                    <a:gd name="T5" fmla="*/ 115 h 210"/>
                    <a:gd name="T6" fmla="*/ 2 w 762"/>
                    <a:gd name="T7" fmla="*/ 127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6 h 210"/>
                    <a:gd name="T30" fmla="*/ 84 w 762"/>
                    <a:gd name="T31" fmla="*/ 208 h 210"/>
                    <a:gd name="T32" fmla="*/ 94 w 762"/>
                    <a:gd name="T33" fmla="*/ 210 h 210"/>
                    <a:gd name="T34" fmla="*/ 105 w 762"/>
                    <a:gd name="T35" fmla="*/ 210 h 210"/>
                    <a:gd name="T36" fmla="*/ 762 w 762"/>
                    <a:gd name="T37" fmla="*/ 210 h 210"/>
                    <a:gd name="T38" fmla="*/ 762 w 762"/>
                    <a:gd name="T39" fmla="*/ 210 h 210"/>
                    <a:gd name="T40" fmla="*/ 762 w 762"/>
                    <a:gd name="T41" fmla="*/ 0 h 210"/>
                    <a:gd name="T42" fmla="*/ 105 w 762"/>
                    <a:gd name="T43" fmla="*/ 0 h 210"/>
                    <a:gd name="T44" fmla="*/ 105 w 762"/>
                    <a:gd name="T45" fmla="*/ 0 h 210"/>
                    <a:gd name="T46" fmla="*/ 94 w 762"/>
                    <a:gd name="T47" fmla="*/ 1 h 210"/>
                    <a:gd name="T48" fmla="*/ 84 w 762"/>
                    <a:gd name="T49" fmla="*/ 2 h 210"/>
                    <a:gd name="T50" fmla="*/ 73 w 762"/>
                    <a:gd name="T51" fmla="*/ 5 h 210"/>
                    <a:gd name="T52" fmla="*/ 64 w 762"/>
                    <a:gd name="T53" fmla="*/ 8 h 210"/>
                    <a:gd name="T54" fmla="*/ 55 w 762"/>
                    <a:gd name="T55" fmla="*/ 13 h 210"/>
                    <a:gd name="T56" fmla="*/ 46 w 762"/>
                    <a:gd name="T57" fmla="*/ 18 h 210"/>
                    <a:gd name="T58" fmla="*/ 38 w 762"/>
                    <a:gd name="T59" fmla="*/ 24 h 210"/>
                    <a:gd name="T60" fmla="*/ 31 w 762"/>
                    <a:gd name="T61" fmla="*/ 30 h 210"/>
                    <a:gd name="T62" fmla="*/ 24 w 762"/>
                    <a:gd name="T63" fmla="*/ 38 h 210"/>
                    <a:gd name="T64" fmla="*/ 18 w 762"/>
                    <a:gd name="T65" fmla="*/ 46 h 210"/>
                    <a:gd name="T66" fmla="*/ 13 w 762"/>
                    <a:gd name="T67" fmla="*/ 55 h 210"/>
                    <a:gd name="T68" fmla="*/ 8 w 762"/>
                    <a:gd name="T69" fmla="*/ 64 h 210"/>
                    <a:gd name="T70" fmla="*/ 5 w 762"/>
                    <a:gd name="T71" fmla="*/ 74 h 210"/>
                    <a:gd name="T72" fmla="*/ 2 w 762"/>
                    <a:gd name="T73" fmla="*/ 84 h 210"/>
                    <a:gd name="T74" fmla="*/ 1 w 762"/>
                    <a:gd name="T75" fmla="*/ 94 h 210"/>
                    <a:gd name="T76" fmla="*/ 0 w 762"/>
                    <a:gd name="T77" fmla="*/ 105 h 210"/>
                    <a:gd name="T78" fmla="*/ 0 w 762"/>
                    <a:gd name="T79"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2" h="210">
                      <a:moveTo>
                        <a:pt x="0" y="105"/>
                      </a:moveTo>
                      <a:lnTo>
                        <a:pt x="0" y="105"/>
                      </a:lnTo>
                      <a:lnTo>
                        <a:pt x="1" y="115"/>
                      </a:lnTo>
                      <a:lnTo>
                        <a:pt x="2" y="127"/>
                      </a:lnTo>
                      <a:lnTo>
                        <a:pt x="5" y="136"/>
                      </a:lnTo>
                      <a:lnTo>
                        <a:pt x="8" y="146"/>
                      </a:lnTo>
                      <a:lnTo>
                        <a:pt x="13" y="155"/>
                      </a:lnTo>
                      <a:lnTo>
                        <a:pt x="18" y="164"/>
                      </a:lnTo>
                      <a:lnTo>
                        <a:pt x="24" y="172"/>
                      </a:lnTo>
                      <a:lnTo>
                        <a:pt x="31" y="179"/>
                      </a:lnTo>
                      <a:lnTo>
                        <a:pt x="38" y="186"/>
                      </a:lnTo>
                      <a:lnTo>
                        <a:pt x="46" y="192"/>
                      </a:lnTo>
                      <a:lnTo>
                        <a:pt x="55" y="197"/>
                      </a:lnTo>
                      <a:lnTo>
                        <a:pt x="64" y="202"/>
                      </a:lnTo>
                      <a:lnTo>
                        <a:pt x="73" y="206"/>
                      </a:lnTo>
                      <a:lnTo>
                        <a:pt x="84" y="208"/>
                      </a:lnTo>
                      <a:lnTo>
                        <a:pt x="94" y="210"/>
                      </a:lnTo>
                      <a:lnTo>
                        <a:pt x="105" y="210"/>
                      </a:lnTo>
                      <a:lnTo>
                        <a:pt x="762" y="210"/>
                      </a:lnTo>
                      <a:lnTo>
                        <a:pt x="762" y="210"/>
                      </a:lnTo>
                      <a:lnTo>
                        <a:pt x="762" y="0"/>
                      </a:lnTo>
                      <a:lnTo>
                        <a:pt x="105" y="0"/>
                      </a:lnTo>
                      <a:lnTo>
                        <a:pt x="105" y="0"/>
                      </a:lnTo>
                      <a:lnTo>
                        <a:pt x="94" y="1"/>
                      </a:lnTo>
                      <a:lnTo>
                        <a:pt x="84" y="2"/>
                      </a:lnTo>
                      <a:lnTo>
                        <a:pt x="73" y="5"/>
                      </a:lnTo>
                      <a:lnTo>
                        <a:pt x="64" y="8"/>
                      </a:lnTo>
                      <a:lnTo>
                        <a:pt x="55" y="13"/>
                      </a:lnTo>
                      <a:lnTo>
                        <a:pt x="46" y="18"/>
                      </a:lnTo>
                      <a:lnTo>
                        <a:pt x="38" y="24"/>
                      </a:lnTo>
                      <a:lnTo>
                        <a:pt x="31" y="30"/>
                      </a:lnTo>
                      <a:lnTo>
                        <a:pt x="24" y="38"/>
                      </a:lnTo>
                      <a:lnTo>
                        <a:pt x="18" y="46"/>
                      </a:lnTo>
                      <a:lnTo>
                        <a:pt x="13" y="55"/>
                      </a:lnTo>
                      <a:lnTo>
                        <a:pt x="8" y="64"/>
                      </a:lnTo>
                      <a:lnTo>
                        <a:pt x="5" y="74"/>
                      </a:lnTo>
                      <a:lnTo>
                        <a:pt x="2" y="84"/>
                      </a:lnTo>
                      <a:lnTo>
                        <a:pt x="1" y="94"/>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8" name="Freeform 19">
                  <a:extLst>
                    <a:ext uri="{FF2B5EF4-FFF2-40B4-BE49-F238E27FC236}">
                      <a16:creationId xmlns:a16="http://schemas.microsoft.com/office/drawing/2014/main" id="{0AA3B7E2-BF75-40C0-804A-6BAD8E33A90E}"/>
                    </a:ext>
                  </a:extLst>
                </p:cNvPr>
                <p:cNvSpPr>
                  <a:spLocks/>
                </p:cNvSpPr>
                <p:nvPr/>
              </p:nvSpPr>
              <p:spPr bwMode="auto">
                <a:xfrm>
                  <a:off x="3851558" y="3288406"/>
                  <a:ext cx="535971" cy="147128"/>
                </a:xfrm>
                <a:custGeom>
                  <a:avLst/>
                  <a:gdLst>
                    <a:gd name="T0" fmla="*/ 657 w 762"/>
                    <a:gd name="T1" fmla="*/ 0 h 211"/>
                    <a:gd name="T2" fmla="*/ 0 w 762"/>
                    <a:gd name="T3" fmla="*/ 0 h 211"/>
                    <a:gd name="T4" fmla="*/ 0 w 762"/>
                    <a:gd name="T5" fmla="*/ 211 h 211"/>
                    <a:gd name="T6" fmla="*/ 657 w 762"/>
                    <a:gd name="T7" fmla="*/ 211 h 211"/>
                    <a:gd name="T8" fmla="*/ 657 w 762"/>
                    <a:gd name="T9" fmla="*/ 211 h 211"/>
                    <a:gd name="T10" fmla="*/ 668 w 762"/>
                    <a:gd name="T11" fmla="*/ 210 h 211"/>
                    <a:gd name="T12" fmla="*/ 678 w 762"/>
                    <a:gd name="T13" fmla="*/ 208 h 211"/>
                    <a:gd name="T14" fmla="*/ 688 w 762"/>
                    <a:gd name="T15" fmla="*/ 206 h 211"/>
                    <a:gd name="T16" fmla="*/ 698 w 762"/>
                    <a:gd name="T17" fmla="*/ 202 h 211"/>
                    <a:gd name="T18" fmla="*/ 707 w 762"/>
                    <a:gd name="T19" fmla="*/ 198 h 211"/>
                    <a:gd name="T20" fmla="*/ 715 w 762"/>
                    <a:gd name="T21" fmla="*/ 193 h 211"/>
                    <a:gd name="T22" fmla="*/ 724 w 762"/>
                    <a:gd name="T23" fmla="*/ 187 h 211"/>
                    <a:gd name="T24" fmla="*/ 732 w 762"/>
                    <a:gd name="T25" fmla="*/ 180 h 211"/>
                    <a:gd name="T26" fmla="*/ 738 w 762"/>
                    <a:gd name="T27" fmla="*/ 172 h 211"/>
                    <a:gd name="T28" fmla="*/ 744 w 762"/>
                    <a:gd name="T29" fmla="*/ 164 h 211"/>
                    <a:gd name="T30" fmla="*/ 749 w 762"/>
                    <a:gd name="T31" fmla="*/ 155 h 211"/>
                    <a:gd name="T32" fmla="*/ 754 w 762"/>
                    <a:gd name="T33" fmla="*/ 146 h 211"/>
                    <a:gd name="T34" fmla="*/ 757 w 762"/>
                    <a:gd name="T35" fmla="*/ 137 h 211"/>
                    <a:gd name="T36" fmla="*/ 760 w 762"/>
                    <a:gd name="T37" fmla="*/ 127 h 211"/>
                    <a:gd name="T38" fmla="*/ 761 w 762"/>
                    <a:gd name="T39" fmla="*/ 117 h 211"/>
                    <a:gd name="T40" fmla="*/ 762 w 762"/>
                    <a:gd name="T41" fmla="*/ 106 h 211"/>
                    <a:gd name="T42" fmla="*/ 762 w 762"/>
                    <a:gd name="T43" fmla="*/ 106 h 211"/>
                    <a:gd name="T44" fmla="*/ 761 w 762"/>
                    <a:gd name="T45" fmla="*/ 94 h 211"/>
                    <a:gd name="T46" fmla="*/ 760 w 762"/>
                    <a:gd name="T47" fmla="*/ 84 h 211"/>
                    <a:gd name="T48" fmla="*/ 757 w 762"/>
                    <a:gd name="T49" fmla="*/ 74 h 211"/>
                    <a:gd name="T50" fmla="*/ 754 w 762"/>
                    <a:gd name="T51" fmla="*/ 65 h 211"/>
                    <a:gd name="T52" fmla="*/ 749 w 762"/>
                    <a:gd name="T53" fmla="*/ 56 h 211"/>
                    <a:gd name="T54" fmla="*/ 744 w 762"/>
                    <a:gd name="T55" fmla="*/ 47 h 211"/>
                    <a:gd name="T56" fmla="*/ 738 w 762"/>
                    <a:gd name="T57" fmla="*/ 39 h 211"/>
                    <a:gd name="T58" fmla="*/ 732 w 762"/>
                    <a:gd name="T59" fmla="*/ 32 h 211"/>
                    <a:gd name="T60" fmla="*/ 724 w 762"/>
                    <a:gd name="T61" fmla="*/ 24 h 211"/>
                    <a:gd name="T62" fmla="*/ 715 w 762"/>
                    <a:gd name="T63" fmla="*/ 18 h 211"/>
                    <a:gd name="T64" fmla="*/ 707 w 762"/>
                    <a:gd name="T65" fmla="*/ 13 h 211"/>
                    <a:gd name="T66" fmla="*/ 698 w 762"/>
                    <a:gd name="T67" fmla="*/ 8 h 211"/>
                    <a:gd name="T68" fmla="*/ 688 w 762"/>
                    <a:gd name="T69" fmla="*/ 5 h 211"/>
                    <a:gd name="T70" fmla="*/ 678 w 762"/>
                    <a:gd name="T71" fmla="*/ 2 h 211"/>
                    <a:gd name="T72" fmla="*/ 668 w 762"/>
                    <a:gd name="T73" fmla="*/ 1 h 211"/>
                    <a:gd name="T74" fmla="*/ 657 w 762"/>
                    <a:gd name="T75" fmla="*/ 0 h 211"/>
                    <a:gd name="T76" fmla="*/ 657 w 762"/>
                    <a:gd name="T7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1">
                      <a:moveTo>
                        <a:pt x="657" y="0"/>
                      </a:moveTo>
                      <a:lnTo>
                        <a:pt x="0" y="0"/>
                      </a:lnTo>
                      <a:lnTo>
                        <a:pt x="0" y="211"/>
                      </a:lnTo>
                      <a:lnTo>
                        <a:pt x="657" y="211"/>
                      </a:lnTo>
                      <a:lnTo>
                        <a:pt x="657" y="211"/>
                      </a:lnTo>
                      <a:lnTo>
                        <a:pt x="668" y="210"/>
                      </a:lnTo>
                      <a:lnTo>
                        <a:pt x="678" y="208"/>
                      </a:lnTo>
                      <a:lnTo>
                        <a:pt x="688" y="206"/>
                      </a:lnTo>
                      <a:lnTo>
                        <a:pt x="698" y="202"/>
                      </a:lnTo>
                      <a:lnTo>
                        <a:pt x="707" y="198"/>
                      </a:lnTo>
                      <a:lnTo>
                        <a:pt x="715" y="193"/>
                      </a:lnTo>
                      <a:lnTo>
                        <a:pt x="724" y="187"/>
                      </a:lnTo>
                      <a:lnTo>
                        <a:pt x="732" y="180"/>
                      </a:lnTo>
                      <a:lnTo>
                        <a:pt x="738" y="172"/>
                      </a:lnTo>
                      <a:lnTo>
                        <a:pt x="744" y="164"/>
                      </a:lnTo>
                      <a:lnTo>
                        <a:pt x="749" y="155"/>
                      </a:lnTo>
                      <a:lnTo>
                        <a:pt x="754" y="146"/>
                      </a:lnTo>
                      <a:lnTo>
                        <a:pt x="757" y="137"/>
                      </a:lnTo>
                      <a:lnTo>
                        <a:pt x="760" y="127"/>
                      </a:lnTo>
                      <a:lnTo>
                        <a:pt x="761" y="117"/>
                      </a:lnTo>
                      <a:lnTo>
                        <a:pt x="762" y="106"/>
                      </a:lnTo>
                      <a:lnTo>
                        <a:pt x="762" y="106"/>
                      </a:lnTo>
                      <a:lnTo>
                        <a:pt x="761" y="94"/>
                      </a:lnTo>
                      <a:lnTo>
                        <a:pt x="760" y="84"/>
                      </a:lnTo>
                      <a:lnTo>
                        <a:pt x="757" y="74"/>
                      </a:lnTo>
                      <a:lnTo>
                        <a:pt x="754" y="65"/>
                      </a:lnTo>
                      <a:lnTo>
                        <a:pt x="749" y="56"/>
                      </a:lnTo>
                      <a:lnTo>
                        <a:pt x="744" y="47"/>
                      </a:lnTo>
                      <a:lnTo>
                        <a:pt x="738" y="39"/>
                      </a:lnTo>
                      <a:lnTo>
                        <a:pt x="732" y="32"/>
                      </a:lnTo>
                      <a:lnTo>
                        <a:pt x="724" y="24"/>
                      </a:lnTo>
                      <a:lnTo>
                        <a:pt x="715" y="18"/>
                      </a:lnTo>
                      <a:lnTo>
                        <a:pt x="707" y="13"/>
                      </a:lnTo>
                      <a:lnTo>
                        <a:pt x="698" y="8"/>
                      </a:lnTo>
                      <a:lnTo>
                        <a:pt x="688" y="5"/>
                      </a:lnTo>
                      <a:lnTo>
                        <a:pt x="678" y="2"/>
                      </a:lnTo>
                      <a:lnTo>
                        <a:pt x="668"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9" name="Freeform 20">
                  <a:extLst>
                    <a:ext uri="{FF2B5EF4-FFF2-40B4-BE49-F238E27FC236}">
                      <a16:creationId xmlns:a16="http://schemas.microsoft.com/office/drawing/2014/main" id="{9147A101-0F5B-4527-8277-DC487B74F0F8}"/>
                    </a:ext>
                  </a:extLst>
                </p:cNvPr>
                <p:cNvSpPr>
                  <a:spLocks/>
                </p:cNvSpPr>
                <p:nvPr/>
              </p:nvSpPr>
              <p:spPr bwMode="auto">
                <a:xfrm>
                  <a:off x="3851558" y="3582663"/>
                  <a:ext cx="535971" cy="147128"/>
                </a:xfrm>
                <a:custGeom>
                  <a:avLst/>
                  <a:gdLst>
                    <a:gd name="T0" fmla="*/ 657 w 762"/>
                    <a:gd name="T1" fmla="*/ 0 h 209"/>
                    <a:gd name="T2" fmla="*/ 0 w 762"/>
                    <a:gd name="T3" fmla="*/ 0 h 209"/>
                    <a:gd name="T4" fmla="*/ 0 w 762"/>
                    <a:gd name="T5" fmla="*/ 209 h 209"/>
                    <a:gd name="T6" fmla="*/ 657 w 762"/>
                    <a:gd name="T7" fmla="*/ 209 h 209"/>
                    <a:gd name="T8" fmla="*/ 657 w 762"/>
                    <a:gd name="T9" fmla="*/ 209 h 209"/>
                    <a:gd name="T10" fmla="*/ 668 w 762"/>
                    <a:gd name="T11" fmla="*/ 208 h 209"/>
                    <a:gd name="T12" fmla="*/ 678 w 762"/>
                    <a:gd name="T13" fmla="*/ 207 h 209"/>
                    <a:gd name="T14" fmla="*/ 688 w 762"/>
                    <a:gd name="T15" fmla="*/ 204 h 209"/>
                    <a:gd name="T16" fmla="*/ 698 w 762"/>
                    <a:gd name="T17" fmla="*/ 201 h 209"/>
                    <a:gd name="T18" fmla="*/ 707 w 762"/>
                    <a:gd name="T19" fmla="*/ 196 h 209"/>
                    <a:gd name="T20" fmla="*/ 715 w 762"/>
                    <a:gd name="T21" fmla="*/ 191 h 209"/>
                    <a:gd name="T22" fmla="*/ 724 w 762"/>
                    <a:gd name="T23" fmla="*/ 185 h 209"/>
                    <a:gd name="T24" fmla="*/ 732 w 762"/>
                    <a:gd name="T25" fmla="*/ 179 h 209"/>
                    <a:gd name="T26" fmla="*/ 738 w 762"/>
                    <a:gd name="T27" fmla="*/ 171 h 209"/>
                    <a:gd name="T28" fmla="*/ 744 w 762"/>
                    <a:gd name="T29" fmla="*/ 163 h 209"/>
                    <a:gd name="T30" fmla="*/ 749 w 762"/>
                    <a:gd name="T31" fmla="*/ 155 h 209"/>
                    <a:gd name="T32" fmla="*/ 754 w 762"/>
                    <a:gd name="T33" fmla="*/ 146 h 209"/>
                    <a:gd name="T34" fmla="*/ 757 w 762"/>
                    <a:gd name="T35" fmla="*/ 135 h 209"/>
                    <a:gd name="T36" fmla="*/ 760 w 762"/>
                    <a:gd name="T37" fmla="*/ 125 h 209"/>
                    <a:gd name="T38" fmla="*/ 761 w 762"/>
                    <a:gd name="T39" fmla="*/ 115 h 209"/>
                    <a:gd name="T40" fmla="*/ 762 w 762"/>
                    <a:gd name="T41" fmla="*/ 104 h 209"/>
                    <a:gd name="T42" fmla="*/ 762 w 762"/>
                    <a:gd name="T43" fmla="*/ 104 h 209"/>
                    <a:gd name="T44" fmla="*/ 761 w 762"/>
                    <a:gd name="T45" fmla="*/ 94 h 209"/>
                    <a:gd name="T46" fmla="*/ 760 w 762"/>
                    <a:gd name="T47" fmla="*/ 83 h 209"/>
                    <a:gd name="T48" fmla="*/ 757 w 762"/>
                    <a:gd name="T49" fmla="*/ 74 h 209"/>
                    <a:gd name="T50" fmla="*/ 754 w 762"/>
                    <a:gd name="T51" fmla="*/ 63 h 209"/>
                    <a:gd name="T52" fmla="*/ 749 w 762"/>
                    <a:gd name="T53" fmla="*/ 54 h 209"/>
                    <a:gd name="T54" fmla="*/ 744 w 762"/>
                    <a:gd name="T55" fmla="*/ 45 h 209"/>
                    <a:gd name="T56" fmla="*/ 738 w 762"/>
                    <a:gd name="T57" fmla="*/ 37 h 209"/>
                    <a:gd name="T58" fmla="*/ 732 w 762"/>
                    <a:gd name="T59" fmla="*/ 30 h 209"/>
                    <a:gd name="T60" fmla="*/ 724 w 762"/>
                    <a:gd name="T61" fmla="*/ 23 h 209"/>
                    <a:gd name="T62" fmla="*/ 715 w 762"/>
                    <a:gd name="T63" fmla="*/ 17 h 209"/>
                    <a:gd name="T64" fmla="*/ 707 w 762"/>
                    <a:gd name="T65" fmla="*/ 12 h 209"/>
                    <a:gd name="T66" fmla="*/ 698 w 762"/>
                    <a:gd name="T67" fmla="*/ 8 h 209"/>
                    <a:gd name="T68" fmla="*/ 688 w 762"/>
                    <a:gd name="T69" fmla="*/ 4 h 209"/>
                    <a:gd name="T70" fmla="*/ 678 w 762"/>
                    <a:gd name="T71" fmla="*/ 2 h 209"/>
                    <a:gd name="T72" fmla="*/ 668 w 762"/>
                    <a:gd name="T73" fmla="*/ 0 h 209"/>
                    <a:gd name="T74" fmla="*/ 657 w 762"/>
                    <a:gd name="T75" fmla="*/ 0 h 209"/>
                    <a:gd name="T76" fmla="*/ 657 w 762"/>
                    <a:gd name="T7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09">
                      <a:moveTo>
                        <a:pt x="657" y="0"/>
                      </a:moveTo>
                      <a:lnTo>
                        <a:pt x="0" y="0"/>
                      </a:lnTo>
                      <a:lnTo>
                        <a:pt x="0" y="209"/>
                      </a:lnTo>
                      <a:lnTo>
                        <a:pt x="657" y="209"/>
                      </a:lnTo>
                      <a:lnTo>
                        <a:pt x="657" y="209"/>
                      </a:lnTo>
                      <a:lnTo>
                        <a:pt x="668" y="208"/>
                      </a:lnTo>
                      <a:lnTo>
                        <a:pt x="678" y="207"/>
                      </a:lnTo>
                      <a:lnTo>
                        <a:pt x="688" y="204"/>
                      </a:lnTo>
                      <a:lnTo>
                        <a:pt x="698" y="201"/>
                      </a:lnTo>
                      <a:lnTo>
                        <a:pt x="707" y="196"/>
                      </a:lnTo>
                      <a:lnTo>
                        <a:pt x="715" y="191"/>
                      </a:lnTo>
                      <a:lnTo>
                        <a:pt x="724" y="185"/>
                      </a:lnTo>
                      <a:lnTo>
                        <a:pt x="732" y="179"/>
                      </a:lnTo>
                      <a:lnTo>
                        <a:pt x="738" y="171"/>
                      </a:lnTo>
                      <a:lnTo>
                        <a:pt x="744" y="163"/>
                      </a:lnTo>
                      <a:lnTo>
                        <a:pt x="749" y="155"/>
                      </a:lnTo>
                      <a:lnTo>
                        <a:pt x="754" y="146"/>
                      </a:lnTo>
                      <a:lnTo>
                        <a:pt x="757" y="135"/>
                      </a:lnTo>
                      <a:lnTo>
                        <a:pt x="760" y="125"/>
                      </a:lnTo>
                      <a:lnTo>
                        <a:pt x="761" y="115"/>
                      </a:lnTo>
                      <a:lnTo>
                        <a:pt x="762" y="104"/>
                      </a:lnTo>
                      <a:lnTo>
                        <a:pt x="762" y="104"/>
                      </a:lnTo>
                      <a:lnTo>
                        <a:pt x="761" y="94"/>
                      </a:lnTo>
                      <a:lnTo>
                        <a:pt x="760" y="83"/>
                      </a:lnTo>
                      <a:lnTo>
                        <a:pt x="757" y="74"/>
                      </a:lnTo>
                      <a:lnTo>
                        <a:pt x="754" y="63"/>
                      </a:lnTo>
                      <a:lnTo>
                        <a:pt x="749" y="54"/>
                      </a:lnTo>
                      <a:lnTo>
                        <a:pt x="744" y="45"/>
                      </a:lnTo>
                      <a:lnTo>
                        <a:pt x="738" y="37"/>
                      </a:lnTo>
                      <a:lnTo>
                        <a:pt x="732" y="30"/>
                      </a:lnTo>
                      <a:lnTo>
                        <a:pt x="724" y="23"/>
                      </a:lnTo>
                      <a:lnTo>
                        <a:pt x="715" y="17"/>
                      </a:lnTo>
                      <a:lnTo>
                        <a:pt x="707" y="12"/>
                      </a:lnTo>
                      <a:lnTo>
                        <a:pt x="698" y="8"/>
                      </a:lnTo>
                      <a:lnTo>
                        <a:pt x="688" y="4"/>
                      </a:lnTo>
                      <a:lnTo>
                        <a:pt x="678" y="2"/>
                      </a:lnTo>
                      <a:lnTo>
                        <a:pt x="668"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91" name="Freeform 21">
                  <a:extLst>
                    <a:ext uri="{FF2B5EF4-FFF2-40B4-BE49-F238E27FC236}">
                      <a16:creationId xmlns:a16="http://schemas.microsoft.com/office/drawing/2014/main" id="{99D98D7E-04C9-424A-8440-DC2A6269D25C}"/>
                    </a:ext>
                  </a:extLst>
                </p:cNvPr>
                <p:cNvSpPr>
                  <a:spLocks/>
                </p:cNvSpPr>
                <p:nvPr/>
              </p:nvSpPr>
              <p:spPr bwMode="auto">
                <a:xfrm>
                  <a:off x="3252532" y="3288406"/>
                  <a:ext cx="483422" cy="441385"/>
                </a:xfrm>
                <a:custGeom>
                  <a:avLst/>
                  <a:gdLst>
                    <a:gd name="T0" fmla="*/ 0 w 698"/>
                    <a:gd name="T1" fmla="*/ 0 h 624"/>
                    <a:gd name="T2" fmla="*/ 0 w 698"/>
                    <a:gd name="T3" fmla="*/ 624 h 624"/>
                    <a:gd name="T4" fmla="*/ 698 w 698"/>
                    <a:gd name="T5" fmla="*/ 624 h 624"/>
                    <a:gd name="T6" fmla="*/ 698 w 698"/>
                    <a:gd name="T7" fmla="*/ 0 h 624"/>
                    <a:gd name="T8" fmla="*/ 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93" name="Freeform 22">
                  <a:extLst>
                    <a:ext uri="{FF2B5EF4-FFF2-40B4-BE49-F238E27FC236}">
                      <a16:creationId xmlns:a16="http://schemas.microsoft.com/office/drawing/2014/main" id="{5C201828-3EEF-463A-B0D2-31B0B6E83863}"/>
                    </a:ext>
                  </a:extLst>
                </p:cNvPr>
                <p:cNvSpPr>
                  <a:spLocks/>
                </p:cNvSpPr>
                <p:nvPr/>
              </p:nvSpPr>
              <p:spPr bwMode="auto">
                <a:xfrm>
                  <a:off x="3851558" y="4160671"/>
                  <a:ext cx="493934" cy="430879"/>
                </a:xfrm>
                <a:custGeom>
                  <a:avLst/>
                  <a:gdLst>
                    <a:gd name="T0" fmla="*/ 0 w 696"/>
                    <a:gd name="T1" fmla="*/ 0 h 624"/>
                    <a:gd name="T2" fmla="*/ 0 w 696"/>
                    <a:gd name="T3" fmla="*/ 624 h 624"/>
                    <a:gd name="T4" fmla="*/ 696 w 696"/>
                    <a:gd name="T5" fmla="*/ 624 h 624"/>
                    <a:gd name="T6" fmla="*/ 696 w 696"/>
                    <a:gd name="T7" fmla="*/ 0 h 624"/>
                    <a:gd name="T8" fmla="*/ 648 w 696"/>
                    <a:gd name="T9" fmla="*/ 0 h 624"/>
                    <a:gd name="T10" fmla="*/ 0 w 696"/>
                    <a:gd name="T11" fmla="*/ 0 h 624"/>
                  </a:gdLst>
                  <a:ahLst/>
                  <a:cxnLst>
                    <a:cxn ang="0">
                      <a:pos x="T0" y="T1"/>
                    </a:cxn>
                    <a:cxn ang="0">
                      <a:pos x="T2" y="T3"/>
                    </a:cxn>
                    <a:cxn ang="0">
                      <a:pos x="T4" y="T5"/>
                    </a:cxn>
                    <a:cxn ang="0">
                      <a:pos x="T6" y="T7"/>
                    </a:cxn>
                    <a:cxn ang="0">
                      <a:pos x="T8" y="T9"/>
                    </a:cxn>
                    <a:cxn ang="0">
                      <a:pos x="T10" y="T11"/>
                    </a:cxn>
                  </a:cxnLst>
                  <a:rect l="0" t="0" r="r" b="b"/>
                  <a:pathLst>
                    <a:path w="696" h="624">
                      <a:moveTo>
                        <a:pt x="0" y="0"/>
                      </a:moveTo>
                      <a:lnTo>
                        <a:pt x="0" y="624"/>
                      </a:lnTo>
                      <a:lnTo>
                        <a:pt x="696" y="624"/>
                      </a:lnTo>
                      <a:lnTo>
                        <a:pt x="696" y="0"/>
                      </a:lnTo>
                      <a:lnTo>
                        <a:pt x="6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grpSp>
        <p:nvGrpSpPr>
          <p:cNvPr id="204" name="Grupa 203">
            <a:extLst>
              <a:ext uri="{FF2B5EF4-FFF2-40B4-BE49-F238E27FC236}">
                <a16:creationId xmlns:a16="http://schemas.microsoft.com/office/drawing/2014/main" id="{19B697E3-E04A-4A3E-82A9-A8A35B67D800}"/>
              </a:ext>
            </a:extLst>
          </p:cNvPr>
          <p:cNvGrpSpPr>
            <a:grpSpLocks noChangeAspect="1"/>
          </p:cNvGrpSpPr>
          <p:nvPr/>
        </p:nvGrpSpPr>
        <p:grpSpPr>
          <a:xfrm>
            <a:off x="1054430" y="2508520"/>
            <a:ext cx="525591" cy="344425"/>
            <a:chOff x="839788" y="2435225"/>
            <a:chExt cx="838200" cy="549275"/>
          </a:xfrm>
          <a:solidFill>
            <a:srgbClr val="ECC9A6"/>
          </a:solidFill>
        </p:grpSpPr>
        <p:sp>
          <p:nvSpPr>
            <p:cNvPr id="205" name="Freeform 83">
              <a:extLst>
                <a:ext uri="{FF2B5EF4-FFF2-40B4-BE49-F238E27FC236}">
                  <a16:creationId xmlns:a16="http://schemas.microsoft.com/office/drawing/2014/main" id="{A133DDB3-CB6B-42EE-A45A-2B4FC4B3D456}"/>
                </a:ext>
              </a:extLst>
            </p:cNvPr>
            <p:cNvSpPr>
              <a:spLocks/>
            </p:cNvSpPr>
            <p:nvPr/>
          </p:nvSpPr>
          <p:spPr bwMode="auto">
            <a:xfrm>
              <a:off x="1046163" y="2947988"/>
              <a:ext cx="425450" cy="36512"/>
            </a:xfrm>
            <a:custGeom>
              <a:avLst/>
              <a:gdLst>
                <a:gd name="T0" fmla="*/ 1072 w 1072"/>
                <a:gd name="T1" fmla="*/ 0 h 90"/>
                <a:gd name="T2" fmla="*/ 1038 w 1072"/>
                <a:gd name="T3" fmla="*/ 90 h 90"/>
                <a:gd name="T4" fmla="*/ 35 w 1072"/>
                <a:gd name="T5" fmla="*/ 90 h 90"/>
                <a:gd name="T6" fmla="*/ 0 w 1072"/>
                <a:gd name="T7" fmla="*/ 0 h 90"/>
                <a:gd name="T8" fmla="*/ 1072 w 1072"/>
                <a:gd name="T9" fmla="*/ 0 h 90"/>
              </a:gdLst>
              <a:ahLst/>
              <a:cxnLst>
                <a:cxn ang="0">
                  <a:pos x="T0" y="T1"/>
                </a:cxn>
                <a:cxn ang="0">
                  <a:pos x="T2" y="T3"/>
                </a:cxn>
                <a:cxn ang="0">
                  <a:pos x="T4" y="T5"/>
                </a:cxn>
                <a:cxn ang="0">
                  <a:pos x="T6" y="T7"/>
                </a:cxn>
                <a:cxn ang="0">
                  <a:pos x="T8" y="T9"/>
                </a:cxn>
              </a:cxnLst>
              <a:rect l="0" t="0" r="r" b="b"/>
              <a:pathLst>
                <a:path w="1072" h="90">
                  <a:moveTo>
                    <a:pt x="1072" y="0"/>
                  </a:moveTo>
                  <a:lnTo>
                    <a:pt x="1038" y="90"/>
                  </a:lnTo>
                  <a:lnTo>
                    <a:pt x="35" y="90"/>
                  </a:lnTo>
                  <a:lnTo>
                    <a:pt x="0" y="0"/>
                  </a:lnTo>
                  <a:lnTo>
                    <a:pt x="10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6" name="Freeform 84">
              <a:extLst>
                <a:ext uri="{FF2B5EF4-FFF2-40B4-BE49-F238E27FC236}">
                  <a16:creationId xmlns:a16="http://schemas.microsoft.com/office/drawing/2014/main" id="{36E7284B-B0C1-49D5-B54B-443601677E8F}"/>
                </a:ext>
              </a:extLst>
            </p:cNvPr>
            <p:cNvSpPr>
              <a:spLocks noEditPoints="1"/>
            </p:cNvSpPr>
            <p:nvPr/>
          </p:nvSpPr>
          <p:spPr bwMode="auto">
            <a:xfrm>
              <a:off x="839788" y="2435225"/>
              <a:ext cx="838200" cy="501650"/>
            </a:xfrm>
            <a:custGeom>
              <a:avLst/>
              <a:gdLst>
                <a:gd name="T0" fmla="*/ 141 w 2113"/>
                <a:gd name="T1" fmla="*/ 0 h 1261"/>
                <a:gd name="T2" fmla="*/ 126 w 2113"/>
                <a:gd name="T3" fmla="*/ 2 h 1261"/>
                <a:gd name="T4" fmla="*/ 99 w 2113"/>
                <a:gd name="T5" fmla="*/ 7 h 1261"/>
                <a:gd name="T6" fmla="*/ 73 w 2113"/>
                <a:gd name="T7" fmla="*/ 17 h 1261"/>
                <a:gd name="T8" fmla="*/ 52 w 2113"/>
                <a:gd name="T9" fmla="*/ 33 h 1261"/>
                <a:gd name="T10" fmla="*/ 32 w 2113"/>
                <a:gd name="T11" fmla="*/ 52 h 1261"/>
                <a:gd name="T12" fmla="*/ 17 w 2113"/>
                <a:gd name="T13" fmla="*/ 75 h 1261"/>
                <a:gd name="T14" fmla="*/ 6 w 2113"/>
                <a:gd name="T15" fmla="*/ 101 h 1261"/>
                <a:gd name="T16" fmla="*/ 0 w 2113"/>
                <a:gd name="T17" fmla="*/ 127 h 1261"/>
                <a:gd name="T18" fmla="*/ 0 w 2113"/>
                <a:gd name="T19" fmla="*/ 1120 h 1261"/>
                <a:gd name="T20" fmla="*/ 0 w 2113"/>
                <a:gd name="T21" fmla="*/ 1134 h 1261"/>
                <a:gd name="T22" fmla="*/ 6 w 2113"/>
                <a:gd name="T23" fmla="*/ 1162 h 1261"/>
                <a:gd name="T24" fmla="*/ 17 w 2113"/>
                <a:gd name="T25" fmla="*/ 1187 h 1261"/>
                <a:gd name="T26" fmla="*/ 32 w 2113"/>
                <a:gd name="T27" fmla="*/ 1210 h 1261"/>
                <a:gd name="T28" fmla="*/ 52 w 2113"/>
                <a:gd name="T29" fmla="*/ 1230 h 1261"/>
                <a:gd name="T30" fmla="*/ 73 w 2113"/>
                <a:gd name="T31" fmla="*/ 1244 h 1261"/>
                <a:gd name="T32" fmla="*/ 99 w 2113"/>
                <a:gd name="T33" fmla="*/ 1255 h 1261"/>
                <a:gd name="T34" fmla="*/ 126 w 2113"/>
                <a:gd name="T35" fmla="*/ 1261 h 1261"/>
                <a:gd name="T36" fmla="*/ 141 w 2113"/>
                <a:gd name="T37" fmla="*/ 1261 h 1261"/>
                <a:gd name="T38" fmla="*/ 1059 w 2113"/>
                <a:gd name="T39" fmla="*/ 1260 h 1261"/>
                <a:gd name="T40" fmla="*/ 1675 w 2113"/>
                <a:gd name="T41" fmla="*/ 1261 h 1261"/>
                <a:gd name="T42" fmla="*/ 1972 w 2113"/>
                <a:gd name="T43" fmla="*/ 1261 h 1261"/>
                <a:gd name="T44" fmla="*/ 1986 w 2113"/>
                <a:gd name="T45" fmla="*/ 1261 h 1261"/>
                <a:gd name="T46" fmla="*/ 2013 w 2113"/>
                <a:gd name="T47" fmla="*/ 1255 h 1261"/>
                <a:gd name="T48" fmla="*/ 2038 w 2113"/>
                <a:gd name="T49" fmla="*/ 1244 h 1261"/>
                <a:gd name="T50" fmla="*/ 2061 w 2113"/>
                <a:gd name="T51" fmla="*/ 1230 h 1261"/>
                <a:gd name="T52" fmla="*/ 2080 w 2113"/>
                <a:gd name="T53" fmla="*/ 1210 h 1261"/>
                <a:gd name="T54" fmla="*/ 2096 w 2113"/>
                <a:gd name="T55" fmla="*/ 1187 h 1261"/>
                <a:gd name="T56" fmla="*/ 2107 w 2113"/>
                <a:gd name="T57" fmla="*/ 1162 h 1261"/>
                <a:gd name="T58" fmla="*/ 2112 w 2113"/>
                <a:gd name="T59" fmla="*/ 1134 h 1261"/>
                <a:gd name="T60" fmla="*/ 2113 w 2113"/>
                <a:gd name="T61" fmla="*/ 142 h 1261"/>
                <a:gd name="T62" fmla="*/ 2112 w 2113"/>
                <a:gd name="T63" fmla="*/ 127 h 1261"/>
                <a:gd name="T64" fmla="*/ 2107 w 2113"/>
                <a:gd name="T65" fmla="*/ 101 h 1261"/>
                <a:gd name="T66" fmla="*/ 2096 w 2113"/>
                <a:gd name="T67" fmla="*/ 75 h 1261"/>
                <a:gd name="T68" fmla="*/ 2080 w 2113"/>
                <a:gd name="T69" fmla="*/ 52 h 1261"/>
                <a:gd name="T70" fmla="*/ 2061 w 2113"/>
                <a:gd name="T71" fmla="*/ 33 h 1261"/>
                <a:gd name="T72" fmla="*/ 2038 w 2113"/>
                <a:gd name="T73" fmla="*/ 17 h 1261"/>
                <a:gd name="T74" fmla="*/ 2013 w 2113"/>
                <a:gd name="T75" fmla="*/ 7 h 1261"/>
                <a:gd name="T76" fmla="*/ 1986 w 2113"/>
                <a:gd name="T77" fmla="*/ 2 h 1261"/>
                <a:gd name="T78" fmla="*/ 1972 w 2113"/>
                <a:gd name="T79" fmla="*/ 0 h 1261"/>
                <a:gd name="T80" fmla="*/ 2039 w 2113"/>
                <a:gd name="T81" fmla="*/ 1120 h 1261"/>
                <a:gd name="T82" fmla="*/ 2035 w 2113"/>
                <a:gd name="T83" fmla="*/ 1146 h 1261"/>
                <a:gd name="T84" fmla="*/ 2020 w 2113"/>
                <a:gd name="T85" fmla="*/ 1168 h 1261"/>
                <a:gd name="T86" fmla="*/ 1998 w 2113"/>
                <a:gd name="T87" fmla="*/ 1183 h 1261"/>
                <a:gd name="T88" fmla="*/ 1972 w 2113"/>
                <a:gd name="T89" fmla="*/ 1189 h 1261"/>
                <a:gd name="T90" fmla="*/ 141 w 2113"/>
                <a:gd name="T91" fmla="*/ 1189 h 1261"/>
                <a:gd name="T92" fmla="*/ 114 w 2113"/>
                <a:gd name="T93" fmla="*/ 1183 h 1261"/>
                <a:gd name="T94" fmla="*/ 93 w 2113"/>
                <a:gd name="T95" fmla="*/ 1168 h 1261"/>
                <a:gd name="T96" fmla="*/ 78 w 2113"/>
                <a:gd name="T97" fmla="*/ 1146 h 1261"/>
                <a:gd name="T98" fmla="*/ 72 w 2113"/>
                <a:gd name="T99" fmla="*/ 1120 h 1261"/>
                <a:gd name="T100" fmla="*/ 72 w 2113"/>
                <a:gd name="T101" fmla="*/ 142 h 1261"/>
                <a:gd name="T102" fmla="*/ 78 w 2113"/>
                <a:gd name="T103" fmla="*/ 115 h 1261"/>
                <a:gd name="T104" fmla="*/ 93 w 2113"/>
                <a:gd name="T105" fmla="*/ 93 h 1261"/>
                <a:gd name="T106" fmla="*/ 114 w 2113"/>
                <a:gd name="T107" fmla="*/ 79 h 1261"/>
                <a:gd name="T108" fmla="*/ 141 w 2113"/>
                <a:gd name="T109" fmla="*/ 74 h 1261"/>
                <a:gd name="T110" fmla="*/ 1972 w 2113"/>
                <a:gd name="T111" fmla="*/ 74 h 1261"/>
                <a:gd name="T112" fmla="*/ 1998 w 2113"/>
                <a:gd name="T113" fmla="*/ 79 h 1261"/>
                <a:gd name="T114" fmla="*/ 2020 w 2113"/>
                <a:gd name="T115" fmla="*/ 93 h 1261"/>
                <a:gd name="T116" fmla="*/ 2035 w 2113"/>
                <a:gd name="T117" fmla="*/ 115 h 1261"/>
                <a:gd name="T118" fmla="*/ 2039 w 2113"/>
                <a:gd name="T119" fmla="*/ 142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3" h="1261">
                  <a:moveTo>
                    <a:pt x="1972" y="0"/>
                  </a:moveTo>
                  <a:lnTo>
                    <a:pt x="141" y="0"/>
                  </a:lnTo>
                  <a:lnTo>
                    <a:pt x="141" y="0"/>
                  </a:lnTo>
                  <a:lnTo>
                    <a:pt x="126" y="2"/>
                  </a:lnTo>
                  <a:lnTo>
                    <a:pt x="113" y="3"/>
                  </a:lnTo>
                  <a:lnTo>
                    <a:pt x="99" y="7"/>
                  </a:lnTo>
                  <a:lnTo>
                    <a:pt x="87" y="11"/>
                  </a:lnTo>
                  <a:lnTo>
                    <a:pt x="73" y="17"/>
                  </a:lnTo>
                  <a:lnTo>
                    <a:pt x="62" y="25"/>
                  </a:lnTo>
                  <a:lnTo>
                    <a:pt x="52" y="33"/>
                  </a:lnTo>
                  <a:lnTo>
                    <a:pt x="41" y="41"/>
                  </a:lnTo>
                  <a:lnTo>
                    <a:pt x="32" y="52"/>
                  </a:lnTo>
                  <a:lnTo>
                    <a:pt x="24" y="63"/>
                  </a:lnTo>
                  <a:lnTo>
                    <a:pt x="17" y="75"/>
                  </a:lnTo>
                  <a:lnTo>
                    <a:pt x="11" y="87"/>
                  </a:lnTo>
                  <a:lnTo>
                    <a:pt x="6" y="101"/>
                  </a:lnTo>
                  <a:lnTo>
                    <a:pt x="2" y="114"/>
                  </a:lnTo>
                  <a:lnTo>
                    <a:pt x="0" y="127"/>
                  </a:lnTo>
                  <a:lnTo>
                    <a:pt x="0" y="142"/>
                  </a:lnTo>
                  <a:lnTo>
                    <a:pt x="0" y="1120"/>
                  </a:lnTo>
                  <a:lnTo>
                    <a:pt x="0" y="1120"/>
                  </a:lnTo>
                  <a:lnTo>
                    <a:pt x="0" y="1134"/>
                  </a:lnTo>
                  <a:lnTo>
                    <a:pt x="2" y="1149"/>
                  </a:lnTo>
                  <a:lnTo>
                    <a:pt x="6" y="1162"/>
                  </a:lnTo>
                  <a:lnTo>
                    <a:pt x="11" y="1175"/>
                  </a:lnTo>
                  <a:lnTo>
                    <a:pt x="17" y="1187"/>
                  </a:lnTo>
                  <a:lnTo>
                    <a:pt x="24" y="1199"/>
                  </a:lnTo>
                  <a:lnTo>
                    <a:pt x="32" y="1210"/>
                  </a:lnTo>
                  <a:lnTo>
                    <a:pt x="41" y="1220"/>
                  </a:lnTo>
                  <a:lnTo>
                    <a:pt x="52" y="1230"/>
                  </a:lnTo>
                  <a:lnTo>
                    <a:pt x="62" y="1237"/>
                  </a:lnTo>
                  <a:lnTo>
                    <a:pt x="73" y="1244"/>
                  </a:lnTo>
                  <a:lnTo>
                    <a:pt x="87" y="1250"/>
                  </a:lnTo>
                  <a:lnTo>
                    <a:pt x="99" y="1255"/>
                  </a:lnTo>
                  <a:lnTo>
                    <a:pt x="113" y="1259"/>
                  </a:lnTo>
                  <a:lnTo>
                    <a:pt x="126" y="1261"/>
                  </a:lnTo>
                  <a:lnTo>
                    <a:pt x="141" y="1261"/>
                  </a:lnTo>
                  <a:lnTo>
                    <a:pt x="141" y="1261"/>
                  </a:lnTo>
                  <a:lnTo>
                    <a:pt x="438" y="1261"/>
                  </a:lnTo>
                  <a:lnTo>
                    <a:pt x="1059" y="1260"/>
                  </a:lnTo>
                  <a:lnTo>
                    <a:pt x="1059" y="1260"/>
                  </a:lnTo>
                  <a:lnTo>
                    <a:pt x="1675" y="1261"/>
                  </a:lnTo>
                  <a:lnTo>
                    <a:pt x="1971" y="1261"/>
                  </a:lnTo>
                  <a:lnTo>
                    <a:pt x="1972" y="1261"/>
                  </a:lnTo>
                  <a:lnTo>
                    <a:pt x="1972" y="1261"/>
                  </a:lnTo>
                  <a:lnTo>
                    <a:pt x="1986" y="1261"/>
                  </a:lnTo>
                  <a:lnTo>
                    <a:pt x="2000" y="1259"/>
                  </a:lnTo>
                  <a:lnTo>
                    <a:pt x="2013" y="1255"/>
                  </a:lnTo>
                  <a:lnTo>
                    <a:pt x="2026" y="1250"/>
                  </a:lnTo>
                  <a:lnTo>
                    <a:pt x="2038" y="1244"/>
                  </a:lnTo>
                  <a:lnTo>
                    <a:pt x="2050" y="1237"/>
                  </a:lnTo>
                  <a:lnTo>
                    <a:pt x="2061" y="1230"/>
                  </a:lnTo>
                  <a:lnTo>
                    <a:pt x="2072" y="1220"/>
                  </a:lnTo>
                  <a:lnTo>
                    <a:pt x="2080" y="1210"/>
                  </a:lnTo>
                  <a:lnTo>
                    <a:pt x="2089" y="1199"/>
                  </a:lnTo>
                  <a:lnTo>
                    <a:pt x="2096" y="1187"/>
                  </a:lnTo>
                  <a:lnTo>
                    <a:pt x="2102" y="1175"/>
                  </a:lnTo>
                  <a:lnTo>
                    <a:pt x="2107" y="1162"/>
                  </a:lnTo>
                  <a:lnTo>
                    <a:pt x="2111" y="1149"/>
                  </a:lnTo>
                  <a:lnTo>
                    <a:pt x="2112" y="1134"/>
                  </a:lnTo>
                  <a:lnTo>
                    <a:pt x="2113" y="1120"/>
                  </a:lnTo>
                  <a:lnTo>
                    <a:pt x="2113" y="142"/>
                  </a:lnTo>
                  <a:lnTo>
                    <a:pt x="2113" y="142"/>
                  </a:lnTo>
                  <a:lnTo>
                    <a:pt x="2112" y="127"/>
                  </a:lnTo>
                  <a:lnTo>
                    <a:pt x="2111" y="114"/>
                  </a:lnTo>
                  <a:lnTo>
                    <a:pt x="2107" y="101"/>
                  </a:lnTo>
                  <a:lnTo>
                    <a:pt x="2102" y="87"/>
                  </a:lnTo>
                  <a:lnTo>
                    <a:pt x="2096" y="75"/>
                  </a:lnTo>
                  <a:lnTo>
                    <a:pt x="2089" y="63"/>
                  </a:lnTo>
                  <a:lnTo>
                    <a:pt x="2080" y="52"/>
                  </a:lnTo>
                  <a:lnTo>
                    <a:pt x="2072" y="41"/>
                  </a:lnTo>
                  <a:lnTo>
                    <a:pt x="2061" y="33"/>
                  </a:lnTo>
                  <a:lnTo>
                    <a:pt x="2050" y="25"/>
                  </a:lnTo>
                  <a:lnTo>
                    <a:pt x="2038" y="17"/>
                  </a:lnTo>
                  <a:lnTo>
                    <a:pt x="2026" y="11"/>
                  </a:lnTo>
                  <a:lnTo>
                    <a:pt x="2013" y="7"/>
                  </a:lnTo>
                  <a:lnTo>
                    <a:pt x="2000" y="3"/>
                  </a:lnTo>
                  <a:lnTo>
                    <a:pt x="1986" y="2"/>
                  </a:lnTo>
                  <a:lnTo>
                    <a:pt x="1972" y="0"/>
                  </a:lnTo>
                  <a:lnTo>
                    <a:pt x="1972" y="0"/>
                  </a:lnTo>
                  <a:close/>
                  <a:moveTo>
                    <a:pt x="2039" y="1120"/>
                  </a:moveTo>
                  <a:lnTo>
                    <a:pt x="2039" y="1120"/>
                  </a:lnTo>
                  <a:lnTo>
                    <a:pt x="2038" y="1134"/>
                  </a:lnTo>
                  <a:lnTo>
                    <a:pt x="2035" y="1146"/>
                  </a:lnTo>
                  <a:lnTo>
                    <a:pt x="2029" y="1158"/>
                  </a:lnTo>
                  <a:lnTo>
                    <a:pt x="2020" y="1168"/>
                  </a:lnTo>
                  <a:lnTo>
                    <a:pt x="2009" y="1177"/>
                  </a:lnTo>
                  <a:lnTo>
                    <a:pt x="1998" y="1183"/>
                  </a:lnTo>
                  <a:lnTo>
                    <a:pt x="1985" y="1187"/>
                  </a:lnTo>
                  <a:lnTo>
                    <a:pt x="1972" y="1189"/>
                  </a:lnTo>
                  <a:lnTo>
                    <a:pt x="141" y="1189"/>
                  </a:lnTo>
                  <a:lnTo>
                    <a:pt x="141" y="1189"/>
                  </a:lnTo>
                  <a:lnTo>
                    <a:pt x="128" y="1187"/>
                  </a:lnTo>
                  <a:lnTo>
                    <a:pt x="114" y="1183"/>
                  </a:lnTo>
                  <a:lnTo>
                    <a:pt x="102" y="1177"/>
                  </a:lnTo>
                  <a:lnTo>
                    <a:pt x="93" y="1168"/>
                  </a:lnTo>
                  <a:lnTo>
                    <a:pt x="84" y="1158"/>
                  </a:lnTo>
                  <a:lnTo>
                    <a:pt x="78" y="1146"/>
                  </a:lnTo>
                  <a:lnTo>
                    <a:pt x="73" y="1134"/>
                  </a:lnTo>
                  <a:lnTo>
                    <a:pt x="72" y="1120"/>
                  </a:lnTo>
                  <a:lnTo>
                    <a:pt x="72" y="142"/>
                  </a:lnTo>
                  <a:lnTo>
                    <a:pt x="72" y="142"/>
                  </a:lnTo>
                  <a:lnTo>
                    <a:pt x="73" y="128"/>
                  </a:lnTo>
                  <a:lnTo>
                    <a:pt x="78" y="115"/>
                  </a:lnTo>
                  <a:lnTo>
                    <a:pt x="84" y="104"/>
                  </a:lnTo>
                  <a:lnTo>
                    <a:pt x="93" y="93"/>
                  </a:lnTo>
                  <a:lnTo>
                    <a:pt x="102" y="85"/>
                  </a:lnTo>
                  <a:lnTo>
                    <a:pt x="114" y="79"/>
                  </a:lnTo>
                  <a:lnTo>
                    <a:pt x="128" y="75"/>
                  </a:lnTo>
                  <a:lnTo>
                    <a:pt x="141" y="74"/>
                  </a:lnTo>
                  <a:lnTo>
                    <a:pt x="1972" y="74"/>
                  </a:lnTo>
                  <a:lnTo>
                    <a:pt x="1972" y="74"/>
                  </a:lnTo>
                  <a:lnTo>
                    <a:pt x="1985" y="75"/>
                  </a:lnTo>
                  <a:lnTo>
                    <a:pt x="1998" y="79"/>
                  </a:lnTo>
                  <a:lnTo>
                    <a:pt x="2009" y="85"/>
                  </a:lnTo>
                  <a:lnTo>
                    <a:pt x="2020" y="93"/>
                  </a:lnTo>
                  <a:lnTo>
                    <a:pt x="2029" y="104"/>
                  </a:lnTo>
                  <a:lnTo>
                    <a:pt x="2035" y="115"/>
                  </a:lnTo>
                  <a:lnTo>
                    <a:pt x="2038" y="128"/>
                  </a:lnTo>
                  <a:lnTo>
                    <a:pt x="2039" y="142"/>
                  </a:lnTo>
                  <a:lnTo>
                    <a:pt x="2039" y="1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7" name="Freeform 85">
              <a:extLst>
                <a:ext uri="{FF2B5EF4-FFF2-40B4-BE49-F238E27FC236}">
                  <a16:creationId xmlns:a16="http://schemas.microsoft.com/office/drawing/2014/main" id="{E2317FE2-D429-465C-A98C-38CF045AE7D6}"/>
                </a:ext>
              </a:extLst>
            </p:cNvPr>
            <p:cNvSpPr>
              <a:spLocks/>
            </p:cNvSpPr>
            <p:nvPr/>
          </p:nvSpPr>
          <p:spPr bwMode="auto">
            <a:xfrm>
              <a:off x="1031875" y="2527300"/>
              <a:ext cx="165100" cy="295275"/>
            </a:xfrm>
            <a:custGeom>
              <a:avLst/>
              <a:gdLst>
                <a:gd name="T0" fmla="*/ 0 w 412"/>
                <a:gd name="T1" fmla="*/ 0 h 744"/>
                <a:gd name="T2" fmla="*/ 412 w 412"/>
                <a:gd name="T3" fmla="*/ 0 h 744"/>
                <a:gd name="T4" fmla="*/ 412 w 412"/>
                <a:gd name="T5" fmla="*/ 140 h 744"/>
                <a:gd name="T6" fmla="*/ 276 w 412"/>
                <a:gd name="T7" fmla="*/ 140 h 744"/>
                <a:gd name="T8" fmla="*/ 276 w 412"/>
                <a:gd name="T9" fmla="*/ 744 h 744"/>
                <a:gd name="T10" fmla="*/ 132 w 412"/>
                <a:gd name="T11" fmla="*/ 744 h 744"/>
                <a:gd name="T12" fmla="*/ 132 w 412"/>
                <a:gd name="T13" fmla="*/ 140 h 744"/>
                <a:gd name="T14" fmla="*/ 0 w 412"/>
                <a:gd name="T15" fmla="*/ 140 h 744"/>
                <a:gd name="T16" fmla="*/ 0 w 412"/>
                <a:gd name="T1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744">
                  <a:moveTo>
                    <a:pt x="0" y="0"/>
                  </a:moveTo>
                  <a:lnTo>
                    <a:pt x="412" y="0"/>
                  </a:lnTo>
                  <a:lnTo>
                    <a:pt x="412" y="140"/>
                  </a:lnTo>
                  <a:lnTo>
                    <a:pt x="276" y="140"/>
                  </a:lnTo>
                  <a:lnTo>
                    <a:pt x="276" y="744"/>
                  </a:lnTo>
                  <a:lnTo>
                    <a:pt x="132" y="744"/>
                  </a:lnTo>
                  <a:lnTo>
                    <a:pt x="132" y="140"/>
                  </a:lnTo>
                  <a:lnTo>
                    <a:pt x="0" y="14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8" name="Freeform 86">
              <a:extLst>
                <a:ext uri="{FF2B5EF4-FFF2-40B4-BE49-F238E27FC236}">
                  <a16:creationId xmlns:a16="http://schemas.microsoft.com/office/drawing/2014/main" id="{8C243D6B-5083-4A87-A504-9E396E420489}"/>
                </a:ext>
              </a:extLst>
            </p:cNvPr>
            <p:cNvSpPr>
              <a:spLocks/>
            </p:cNvSpPr>
            <p:nvPr/>
          </p:nvSpPr>
          <p:spPr bwMode="auto">
            <a:xfrm>
              <a:off x="1219200" y="2527300"/>
              <a:ext cx="265113" cy="295275"/>
            </a:xfrm>
            <a:custGeom>
              <a:avLst/>
              <a:gdLst>
                <a:gd name="T0" fmla="*/ 0 w 669"/>
                <a:gd name="T1" fmla="*/ 0 h 744"/>
                <a:gd name="T2" fmla="*/ 146 w 669"/>
                <a:gd name="T3" fmla="*/ 0 h 744"/>
                <a:gd name="T4" fmla="*/ 333 w 669"/>
                <a:gd name="T5" fmla="*/ 529 h 744"/>
                <a:gd name="T6" fmla="*/ 524 w 669"/>
                <a:gd name="T7" fmla="*/ 0 h 744"/>
                <a:gd name="T8" fmla="*/ 669 w 669"/>
                <a:gd name="T9" fmla="*/ 0 h 744"/>
                <a:gd name="T10" fmla="*/ 401 w 669"/>
                <a:gd name="T11" fmla="*/ 744 h 744"/>
                <a:gd name="T12" fmla="*/ 265 w 669"/>
                <a:gd name="T13" fmla="*/ 744 h 744"/>
                <a:gd name="T14" fmla="*/ 0 w 669"/>
                <a:gd name="T15" fmla="*/ 0 h 7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9" h="744">
                  <a:moveTo>
                    <a:pt x="0" y="0"/>
                  </a:moveTo>
                  <a:lnTo>
                    <a:pt x="146" y="0"/>
                  </a:lnTo>
                  <a:lnTo>
                    <a:pt x="333" y="529"/>
                  </a:lnTo>
                  <a:lnTo>
                    <a:pt x="524" y="0"/>
                  </a:lnTo>
                  <a:lnTo>
                    <a:pt x="669" y="0"/>
                  </a:lnTo>
                  <a:lnTo>
                    <a:pt x="401" y="744"/>
                  </a:lnTo>
                  <a:lnTo>
                    <a:pt x="265" y="74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09" name="Grupa 208">
            <a:extLst>
              <a:ext uri="{FF2B5EF4-FFF2-40B4-BE49-F238E27FC236}">
                <a16:creationId xmlns:a16="http://schemas.microsoft.com/office/drawing/2014/main" id="{B34F932E-4DFF-4186-9A50-85DBF21B5749}"/>
              </a:ext>
            </a:extLst>
          </p:cNvPr>
          <p:cNvGrpSpPr>
            <a:grpSpLocks noChangeAspect="1"/>
          </p:cNvGrpSpPr>
          <p:nvPr/>
        </p:nvGrpSpPr>
        <p:grpSpPr>
          <a:xfrm>
            <a:off x="1087217" y="3509538"/>
            <a:ext cx="460678" cy="371353"/>
            <a:chOff x="5491163" y="3295650"/>
            <a:chExt cx="728662" cy="587375"/>
          </a:xfrm>
          <a:solidFill>
            <a:srgbClr val="9F9BBD"/>
          </a:solidFill>
        </p:grpSpPr>
        <p:sp>
          <p:nvSpPr>
            <p:cNvPr id="210" name="Freeform 6">
              <a:extLst>
                <a:ext uri="{FF2B5EF4-FFF2-40B4-BE49-F238E27FC236}">
                  <a16:creationId xmlns:a16="http://schemas.microsoft.com/office/drawing/2014/main" id="{863671A2-E7C6-4333-8BE6-0F9E50088F94}"/>
                </a:ext>
              </a:extLst>
            </p:cNvPr>
            <p:cNvSpPr>
              <a:spLocks/>
            </p:cNvSpPr>
            <p:nvPr/>
          </p:nvSpPr>
          <p:spPr bwMode="auto">
            <a:xfrm>
              <a:off x="5665788" y="3295650"/>
              <a:ext cx="460375" cy="142875"/>
            </a:xfrm>
            <a:custGeom>
              <a:avLst/>
              <a:gdLst>
                <a:gd name="T0" fmla="*/ 144 w 870"/>
                <a:gd name="T1" fmla="*/ 270 h 270"/>
                <a:gd name="T2" fmla="*/ 770 w 870"/>
                <a:gd name="T3" fmla="*/ 88 h 270"/>
                <a:gd name="T4" fmla="*/ 770 w 870"/>
                <a:gd name="T5" fmla="*/ 88 h 270"/>
                <a:gd name="T6" fmla="*/ 780 w 870"/>
                <a:gd name="T7" fmla="*/ 98 h 270"/>
                <a:gd name="T8" fmla="*/ 789 w 870"/>
                <a:gd name="T9" fmla="*/ 103 h 270"/>
                <a:gd name="T10" fmla="*/ 795 w 870"/>
                <a:gd name="T11" fmla="*/ 107 h 270"/>
                <a:gd name="T12" fmla="*/ 801 w 870"/>
                <a:gd name="T13" fmla="*/ 108 h 270"/>
                <a:gd name="T14" fmla="*/ 808 w 870"/>
                <a:gd name="T15" fmla="*/ 109 h 270"/>
                <a:gd name="T16" fmla="*/ 813 w 870"/>
                <a:gd name="T17" fmla="*/ 109 h 270"/>
                <a:gd name="T18" fmla="*/ 813 w 870"/>
                <a:gd name="T19" fmla="*/ 109 h 270"/>
                <a:gd name="T20" fmla="*/ 825 w 870"/>
                <a:gd name="T21" fmla="*/ 108 h 270"/>
                <a:gd name="T22" fmla="*/ 836 w 870"/>
                <a:gd name="T23" fmla="*/ 106 h 270"/>
                <a:gd name="T24" fmla="*/ 845 w 870"/>
                <a:gd name="T25" fmla="*/ 100 h 270"/>
                <a:gd name="T26" fmla="*/ 853 w 870"/>
                <a:gd name="T27" fmla="*/ 94 h 270"/>
                <a:gd name="T28" fmla="*/ 860 w 870"/>
                <a:gd name="T29" fmla="*/ 86 h 270"/>
                <a:gd name="T30" fmla="*/ 865 w 870"/>
                <a:gd name="T31" fmla="*/ 77 h 270"/>
                <a:gd name="T32" fmla="*/ 868 w 870"/>
                <a:gd name="T33" fmla="*/ 66 h 270"/>
                <a:gd name="T34" fmla="*/ 870 w 870"/>
                <a:gd name="T35" fmla="*/ 54 h 270"/>
                <a:gd name="T36" fmla="*/ 870 w 870"/>
                <a:gd name="T37" fmla="*/ 54 h 270"/>
                <a:gd name="T38" fmla="*/ 868 w 870"/>
                <a:gd name="T39" fmla="*/ 44 h 270"/>
                <a:gd name="T40" fmla="*/ 865 w 870"/>
                <a:gd name="T41" fmla="*/ 33 h 270"/>
                <a:gd name="T42" fmla="*/ 860 w 870"/>
                <a:gd name="T43" fmla="*/ 24 h 270"/>
                <a:gd name="T44" fmla="*/ 853 w 870"/>
                <a:gd name="T45" fmla="*/ 16 h 270"/>
                <a:gd name="T46" fmla="*/ 845 w 870"/>
                <a:gd name="T47" fmla="*/ 9 h 270"/>
                <a:gd name="T48" fmla="*/ 836 w 870"/>
                <a:gd name="T49" fmla="*/ 4 h 270"/>
                <a:gd name="T50" fmla="*/ 825 w 870"/>
                <a:gd name="T51" fmla="*/ 1 h 270"/>
                <a:gd name="T52" fmla="*/ 813 w 870"/>
                <a:gd name="T53" fmla="*/ 0 h 270"/>
                <a:gd name="T54" fmla="*/ 813 w 870"/>
                <a:gd name="T55" fmla="*/ 0 h 270"/>
                <a:gd name="T56" fmla="*/ 803 w 870"/>
                <a:gd name="T57" fmla="*/ 1 h 270"/>
                <a:gd name="T58" fmla="*/ 794 w 870"/>
                <a:gd name="T59" fmla="*/ 3 h 270"/>
                <a:gd name="T60" fmla="*/ 784 w 870"/>
                <a:gd name="T61" fmla="*/ 8 h 270"/>
                <a:gd name="T62" fmla="*/ 777 w 870"/>
                <a:gd name="T63" fmla="*/ 14 h 270"/>
                <a:gd name="T64" fmla="*/ 770 w 870"/>
                <a:gd name="T65" fmla="*/ 22 h 270"/>
                <a:gd name="T66" fmla="*/ 764 w 870"/>
                <a:gd name="T67" fmla="*/ 30 h 270"/>
                <a:gd name="T68" fmla="*/ 761 w 870"/>
                <a:gd name="T69" fmla="*/ 39 h 270"/>
                <a:gd name="T70" fmla="*/ 760 w 870"/>
                <a:gd name="T71" fmla="*/ 50 h 270"/>
                <a:gd name="T72" fmla="*/ 0 w 870"/>
                <a:gd name="T73" fmla="*/ 270 h 270"/>
                <a:gd name="T74" fmla="*/ 144 w 870"/>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0" h="270">
                  <a:moveTo>
                    <a:pt x="144" y="270"/>
                  </a:moveTo>
                  <a:lnTo>
                    <a:pt x="770" y="88"/>
                  </a:lnTo>
                  <a:lnTo>
                    <a:pt x="770" y="88"/>
                  </a:lnTo>
                  <a:lnTo>
                    <a:pt x="780" y="98"/>
                  </a:lnTo>
                  <a:lnTo>
                    <a:pt x="789" y="103"/>
                  </a:lnTo>
                  <a:lnTo>
                    <a:pt x="795" y="107"/>
                  </a:lnTo>
                  <a:lnTo>
                    <a:pt x="801" y="108"/>
                  </a:lnTo>
                  <a:lnTo>
                    <a:pt x="808" y="109"/>
                  </a:lnTo>
                  <a:lnTo>
                    <a:pt x="813" y="109"/>
                  </a:lnTo>
                  <a:lnTo>
                    <a:pt x="813" y="109"/>
                  </a:lnTo>
                  <a:lnTo>
                    <a:pt x="825" y="108"/>
                  </a:lnTo>
                  <a:lnTo>
                    <a:pt x="836" y="106"/>
                  </a:lnTo>
                  <a:lnTo>
                    <a:pt x="845" y="100"/>
                  </a:lnTo>
                  <a:lnTo>
                    <a:pt x="853" y="94"/>
                  </a:lnTo>
                  <a:lnTo>
                    <a:pt x="860" y="86"/>
                  </a:lnTo>
                  <a:lnTo>
                    <a:pt x="865" y="77"/>
                  </a:lnTo>
                  <a:lnTo>
                    <a:pt x="868" y="66"/>
                  </a:lnTo>
                  <a:lnTo>
                    <a:pt x="870" y="54"/>
                  </a:lnTo>
                  <a:lnTo>
                    <a:pt x="870" y="54"/>
                  </a:lnTo>
                  <a:lnTo>
                    <a:pt x="868" y="44"/>
                  </a:lnTo>
                  <a:lnTo>
                    <a:pt x="865" y="33"/>
                  </a:lnTo>
                  <a:lnTo>
                    <a:pt x="860" y="24"/>
                  </a:lnTo>
                  <a:lnTo>
                    <a:pt x="853" y="16"/>
                  </a:lnTo>
                  <a:lnTo>
                    <a:pt x="845" y="9"/>
                  </a:lnTo>
                  <a:lnTo>
                    <a:pt x="836" y="4"/>
                  </a:lnTo>
                  <a:lnTo>
                    <a:pt x="825" y="1"/>
                  </a:lnTo>
                  <a:lnTo>
                    <a:pt x="813" y="0"/>
                  </a:lnTo>
                  <a:lnTo>
                    <a:pt x="813" y="0"/>
                  </a:lnTo>
                  <a:lnTo>
                    <a:pt x="803" y="1"/>
                  </a:lnTo>
                  <a:lnTo>
                    <a:pt x="794" y="3"/>
                  </a:lnTo>
                  <a:lnTo>
                    <a:pt x="784" y="8"/>
                  </a:lnTo>
                  <a:lnTo>
                    <a:pt x="777" y="14"/>
                  </a:lnTo>
                  <a:lnTo>
                    <a:pt x="770" y="22"/>
                  </a:lnTo>
                  <a:lnTo>
                    <a:pt x="764" y="30"/>
                  </a:lnTo>
                  <a:lnTo>
                    <a:pt x="761" y="39"/>
                  </a:lnTo>
                  <a:lnTo>
                    <a:pt x="760" y="50"/>
                  </a:lnTo>
                  <a:lnTo>
                    <a:pt x="0" y="270"/>
                  </a:lnTo>
                  <a:lnTo>
                    <a:pt x="14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1" name="Freeform 7">
              <a:extLst>
                <a:ext uri="{FF2B5EF4-FFF2-40B4-BE49-F238E27FC236}">
                  <a16:creationId xmlns:a16="http://schemas.microsoft.com/office/drawing/2014/main" id="{5A6B3492-D4AF-4642-A362-F1B06DDC3A21}"/>
                </a:ext>
              </a:extLst>
            </p:cNvPr>
            <p:cNvSpPr>
              <a:spLocks/>
            </p:cNvSpPr>
            <p:nvPr/>
          </p:nvSpPr>
          <p:spPr bwMode="auto">
            <a:xfrm>
              <a:off x="5899150" y="3559175"/>
              <a:ext cx="231775" cy="231775"/>
            </a:xfrm>
            <a:custGeom>
              <a:avLst/>
              <a:gdLst>
                <a:gd name="T0" fmla="*/ 219 w 437"/>
                <a:gd name="T1" fmla="*/ 0 h 438"/>
                <a:gd name="T2" fmla="*/ 174 w 437"/>
                <a:gd name="T3" fmla="*/ 5 h 438"/>
                <a:gd name="T4" fmla="*/ 133 w 437"/>
                <a:gd name="T5" fmla="*/ 18 h 438"/>
                <a:gd name="T6" fmla="*/ 96 w 437"/>
                <a:gd name="T7" fmla="*/ 37 h 438"/>
                <a:gd name="T8" fmla="*/ 64 w 437"/>
                <a:gd name="T9" fmla="*/ 64 h 438"/>
                <a:gd name="T10" fmla="*/ 38 w 437"/>
                <a:gd name="T11" fmla="*/ 97 h 438"/>
                <a:gd name="T12" fmla="*/ 17 w 437"/>
                <a:gd name="T13" fmla="*/ 134 h 438"/>
                <a:gd name="T14" fmla="*/ 5 w 437"/>
                <a:gd name="T15" fmla="*/ 175 h 438"/>
                <a:gd name="T16" fmla="*/ 0 w 437"/>
                <a:gd name="T17" fmla="*/ 218 h 438"/>
                <a:gd name="T18" fmla="*/ 1 w 437"/>
                <a:gd name="T19" fmla="*/ 241 h 438"/>
                <a:gd name="T20" fmla="*/ 9 w 437"/>
                <a:gd name="T21" fmla="*/ 284 h 438"/>
                <a:gd name="T22" fmla="*/ 26 w 437"/>
                <a:gd name="T23" fmla="*/ 323 h 438"/>
                <a:gd name="T24" fmla="*/ 50 w 437"/>
                <a:gd name="T25" fmla="*/ 357 h 438"/>
                <a:gd name="T26" fmla="*/ 80 w 437"/>
                <a:gd name="T27" fmla="*/ 388 h 438"/>
                <a:gd name="T28" fmla="*/ 115 w 437"/>
                <a:gd name="T29" fmla="*/ 411 h 438"/>
                <a:gd name="T30" fmla="*/ 153 w 437"/>
                <a:gd name="T31" fmla="*/ 427 h 438"/>
                <a:gd name="T32" fmla="*/ 196 w 437"/>
                <a:gd name="T33" fmla="*/ 437 h 438"/>
                <a:gd name="T34" fmla="*/ 219 w 437"/>
                <a:gd name="T35" fmla="*/ 438 h 438"/>
                <a:gd name="T36" fmla="*/ 263 w 437"/>
                <a:gd name="T37" fmla="*/ 433 h 438"/>
                <a:gd name="T38" fmla="*/ 304 w 437"/>
                <a:gd name="T39" fmla="*/ 420 h 438"/>
                <a:gd name="T40" fmla="*/ 341 w 437"/>
                <a:gd name="T41" fmla="*/ 401 h 438"/>
                <a:gd name="T42" fmla="*/ 373 w 437"/>
                <a:gd name="T43" fmla="*/ 374 h 438"/>
                <a:gd name="T44" fmla="*/ 399 w 437"/>
                <a:gd name="T45" fmla="*/ 341 h 438"/>
                <a:gd name="T46" fmla="*/ 419 w 437"/>
                <a:gd name="T47" fmla="*/ 304 h 438"/>
                <a:gd name="T48" fmla="*/ 432 w 437"/>
                <a:gd name="T49" fmla="*/ 263 h 438"/>
                <a:gd name="T50" fmla="*/ 437 w 437"/>
                <a:gd name="T51" fmla="*/ 218 h 438"/>
                <a:gd name="T52" fmla="*/ 436 w 437"/>
                <a:gd name="T53" fmla="*/ 196 h 438"/>
                <a:gd name="T54" fmla="*/ 428 w 437"/>
                <a:gd name="T55" fmla="*/ 154 h 438"/>
                <a:gd name="T56" fmla="*/ 410 w 437"/>
                <a:gd name="T57" fmla="*/ 115 h 438"/>
                <a:gd name="T58" fmla="*/ 387 w 437"/>
                <a:gd name="T59" fmla="*/ 80 h 438"/>
                <a:gd name="T60" fmla="*/ 357 w 437"/>
                <a:gd name="T61" fmla="*/ 50 h 438"/>
                <a:gd name="T62" fmla="*/ 322 w 437"/>
                <a:gd name="T63" fmla="*/ 27 h 438"/>
                <a:gd name="T64" fmla="*/ 284 w 437"/>
                <a:gd name="T65" fmla="*/ 11 h 438"/>
                <a:gd name="T66" fmla="*/ 241 w 437"/>
                <a:gd name="T67" fmla="*/ 1 h 438"/>
                <a:gd name="T68" fmla="*/ 219 w 437"/>
                <a:gd name="T6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438">
                  <a:moveTo>
                    <a:pt x="219" y="0"/>
                  </a:moveTo>
                  <a:lnTo>
                    <a:pt x="219" y="0"/>
                  </a:lnTo>
                  <a:lnTo>
                    <a:pt x="196" y="1"/>
                  </a:lnTo>
                  <a:lnTo>
                    <a:pt x="174" y="5"/>
                  </a:lnTo>
                  <a:lnTo>
                    <a:pt x="153" y="11"/>
                  </a:lnTo>
                  <a:lnTo>
                    <a:pt x="133" y="18"/>
                  </a:lnTo>
                  <a:lnTo>
                    <a:pt x="115" y="27"/>
                  </a:lnTo>
                  <a:lnTo>
                    <a:pt x="96" y="37"/>
                  </a:lnTo>
                  <a:lnTo>
                    <a:pt x="80" y="50"/>
                  </a:lnTo>
                  <a:lnTo>
                    <a:pt x="64" y="64"/>
                  </a:lnTo>
                  <a:lnTo>
                    <a:pt x="50" y="80"/>
                  </a:lnTo>
                  <a:lnTo>
                    <a:pt x="38" y="97"/>
                  </a:lnTo>
                  <a:lnTo>
                    <a:pt x="26" y="115"/>
                  </a:lnTo>
                  <a:lnTo>
                    <a:pt x="17" y="134"/>
                  </a:lnTo>
                  <a:lnTo>
                    <a:pt x="9" y="154"/>
                  </a:lnTo>
                  <a:lnTo>
                    <a:pt x="5" y="175"/>
                  </a:lnTo>
                  <a:lnTo>
                    <a:pt x="1" y="196"/>
                  </a:lnTo>
                  <a:lnTo>
                    <a:pt x="0" y="218"/>
                  </a:lnTo>
                  <a:lnTo>
                    <a:pt x="0" y="218"/>
                  </a:lnTo>
                  <a:lnTo>
                    <a:pt x="1" y="241"/>
                  </a:lnTo>
                  <a:lnTo>
                    <a:pt x="5" y="263"/>
                  </a:lnTo>
                  <a:lnTo>
                    <a:pt x="9" y="284"/>
                  </a:lnTo>
                  <a:lnTo>
                    <a:pt x="17" y="304"/>
                  </a:lnTo>
                  <a:lnTo>
                    <a:pt x="26" y="323"/>
                  </a:lnTo>
                  <a:lnTo>
                    <a:pt x="38" y="341"/>
                  </a:lnTo>
                  <a:lnTo>
                    <a:pt x="50" y="357"/>
                  </a:lnTo>
                  <a:lnTo>
                    <a:pt x="64" y="374"/>
                  </a:lnTo>
                  <a:lnTo>
                    <a:pt x="80" y="388"/>
                  </a:lnTo>
                  <a:lnTo>
                    <a:pt x="96" y="401"/>
                  </a:lnTo>
                  <a:lnTo>
                    <a:pt x="115" y="411"/>
                  </a:lnTo>
                  <a:lnTo>
                    <a:pt x="133" y="420"/>
                  </a:lnTo>
                  <a:lnTo>
                    <a:pt x="153" y="427"/>
                  </a:lnTo>
                  <a:lnTo>
                    <a:pt x="174" y="433"/>
                  </a:lnTo>
                  <a:lnTo>
                    <a:pt x="196" y="437"/>
                  </a:lnTo>
                  <a:lnTo>
                    <a:pt x="219" y="438"/>
                  </a:lnTo>
                  <a:lnTo>
                    <a:pt x="219" y="438"/>
                  </a:lnTo>
                  <a:lnTo>
                    <a:pt x="241" y="437"/>
                  </a:lnTo>
                  <a:lnTo>
                    <a:pt x="263" y="433"/>
                  </a:lnTo>
                  <a:lnTo>
                    <a:pt x="284" y="427"/>
                  </a:lnTo>
                  <a:lnTo>
                    <a:pt x="304" y="420"/>
                  </a:lnTo>
                  <a:lnTo>
                    <a:pt x="322" y="411"/>
                  </a:lnTo>
                  <a:lnTo>
                    <a:pt x="341" y="401"/>
                  </a:lnTo>
                  <a:lnTo>
                    <a:pt x="357" y="388"/>
                  </a:lnTo>
                  <a:lnTo>
                    <a:pt x="373" y="374"/>
                  </a:lnTo>
                  <a:lnTo>
                    <a:pt x="387" y="357"/>
                  </a:lnTo>
                  <a:lnTo>
                    <a:pt x="399" y="341"/>
                  </a:lnTo>
                  <a:lnTo>
                    <a:pt x="410" y="323"/>
                  </a:lnTo>
                  <a:lnTo>
                    <a:pt x="419" y="304"/>
                  </a:lnTo>
                  <a:lnTo>
                    <a:pt x="428" y="284"/>
                  </a:lnTo>
                  <a:lnTo>
                    <a:pt x="432" y="263"/>
                  </a:lnTo>
                  <a:lnTo>
                    <a:pt x="436" y="241"/>
                  </a:lnTo>
                  <a:lnTo>
                    <a:pt x="437" y="218"/>
                  </a:lnTo>
                  <a:lnTo>
                    <a:pt x="437" y="218"/>
                  </a:lnTo>
                  <a:lnTo>
                    <a:pt x="436" y="196"/>
                  </a:lnTo>
                  <a:lnTo>
                    <a:pt x="432" y="175"/>
                  </a:lnTo>
                  <a:lnTo>
                    <a:pt x="428" y="154"/>
                  </a:lnTo>
                  <a:lnTo>
                    <a:pt x="419" y="134"/>
                  </a:lnTo>
                  <a:lnTo>
                    <a:pt x="410" y="115"/>
                  </a:lnTo>
                  <a:lnTo>
                    <a:pt x="399" y="97"/>
                  </a:lnTo>
                  <a:lnTo>
                    <a:pt x="387" y="80"/>
                  </a:lnTo>
                  <a:lnTo>
                    <a:pt x="373" y="64"/>
                  </a:lnTo>
                  <a:lnTo>
                    <a:pt x="357" y="50"/>
                  </a:lnTo>
                  <a:lnTo>
                    <a:pt x="341" y="37"/>
                  </a:lnTo>
                  <a:lnTo>
                    <a:pt x="322" y="27"/>
                  </a:lnTo>
                  <a:lnTo>
                    <a:pt x="304" y="18"/>
                  </a:lnTo>
                  <a:lnTo>
                    <a:pt x="284" y="11"/>
                  </a:lnTo>
                  <a:lnTo>
                    <a:pt x="263" y="5"/>
                  </a:lnTo>
                  <a:lnTo>
                    <a:pt x="241" y="1"/>
                  </a:lnTo>
                  <a:lnTo>
                    <a:pt x="219" y="0"/>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2" name="Freeform 8">
              <a:extLst>
                <a:ext uri="{FF2B5EF4-FFF2-40B4-BE49-F238E27FC236}">
                  <a16:creationId xmlns:a16="http://schemas.microsoft.com/office/drawing/2014/main" id="{601FD62D-19AF-4CE2-8BB4-4A6265D65364}"/>
                </a:ext>
              </a:extLst>
            </p:cNvPr>
            <p:cNvSpPr>
              <a:spLocks noEditPoints="1"/>
            </p:cNvSpPr>
            <p:nvPr/>
          </p:nvSpPr>
          <p:spPr bwMode="auto">
            <a:xfrm>
              <a:off x="5491163" y="3465513"/>
              <a:ext cx="728662" cy="417512"/>
            </a:xfrm>
            <a:custGeom>
              <a:avLst/>
              <a:gdLst>
                <a:gd name="T0" fmla="*/ 1377 w 1377"/>
                <a:gd name="T1" fmla="*/ 0 h 789"/>
                <a:gd name="T2" fmla="*/ 246 w 1377"/>
                <a:gd name="T3" fmla="*/ 582 h 789"/>
                <a:gd name="T4" fmla="*/ 211 w 1377"/>
                <a:gd name="T5" fmla="*/ 559 h 789"/>
                <a:gd name="T6" fmla="*/ 202 w 1377"/>
                <a:gd name="T7" fmla="*/ 529 h 789"/>
                <a:gd name="T8" fmla="*/ 218 w 1377"/>
                <a:gd name="T9" fmla="*/ 489 h 789"/>
                <a:gd name="T10" fmla="*/ 256 w 1377"/>
                <a:gd name="T11" fmla="*/ 474 h 789"/>
                <a:gd name="T12" fmla="*/ 288 w 1377"/>
                <a:gd name="T13" fmla="*/ 483 h 789"/>
                <a:gd name="T14" fmla="*/ 311 w 1377"/>
                <a:gd name="T15" fmla="*/ 517 h 789"/>
                <a:gd name="T16" fmla="*/ 308 w 1377"/>
                <a:gd name="T17" fmla="*/ 550 h 789"/>
                <a:gd name="T18" fmla="*/ 279 w 1377"/>
                <a:gd name="T19" fmla="*/ 579 h 789"/>
                <a:gd name="T20" fmla="*/ 475 w 1377"/>
                <a:gd name="T21" fmla="*/ 584 h 789"/>
                <a:gd name="T22" fmla="*/ 444 w 1377"/>
                <a:gd name="T23" fmla="*/ 574 h 789"/>
                <a:gd name="T24" fmla="*/ 421 w 1377"/>
                <a:gd name="T25" fmla="*/ 539 h 789"/>
                <a:gd name="T26" fmla="*/ 425 w 1377"/>
                <a:gd name="T27" fmla="*/ 506 h 789"/>
                <a:gd name="T28" fmla="*/ 454 w 1377"/>
                <a:gd name="T29" fmla="*/ 477 h 789"/>
                <a:gd name="T30" fmla="*/ 486 w 1377"/>
                <a:gd name="T31" fmla="*/ 475 h 789"/>
                <a:gd name="T32" fmla="*/ 520 w 1377"/>
                <a:gd name="T33" fmla="*/ 497 h 789"/>
                <a:gd name="T34" fmla="*/ 530 w 1377"/>
                <a:gd name="T35" fmla="*/ 529 h 789"/>
                <a:gd name="T36" fmla="*/ 514 w 1377"/>
                <a:gd name="T37" fmla="*/ 567 h 789"/>
                <a:gd name="T38" fmla="*/ 475 w 1377"/>
                <a:gd name="T39" fmla="*/ 584 h 789"/>
                <a:gd name="T40" fmla="*/ 288 w 1377"/>
                <a:gd name="T41" fmla="*/ 324 h 789"/>
                <a:gd name="T42" fmla="*/ 282 w 1377"/>
                <a:gd name="T43" fmla="*/ 307 h 789"/>
                <a:gd name="T44" fmla="*/ 263 w 1377"/>
                <a:gd name="T45" fmla="*/ 294 h 789"/>
                <a:gd name="T46" fmla="*/ 245 w 1377"/>
                <a:gd name="T47" fmla="*/ 296 h 789"/>
                <a:gd name="T48" fmla="*/ 228 w 1377"/>
                <a:gd name="T49" fmla="*/ 313 h 789"/>
                <a:gd name="T50" fmla="*/ 196 w 1377"/>
                <a:gd name="T51" fmla="*/ 361 h 789"/>
                <a:gd name="T52" fmla="*/ 175 w 1377"/>
                <a:gd name="T53" fmla="*/ 358 h 789"/>
                <a:gd name="T54" fmla="*/ 137 w 1377"/>
                <a:gd name="T55" fmla="*/ 329 h 789"/>
                <a:gd name="T56" fmla="*/ 126 w 1377"/>
                <a:gd name="T57" fmla="*/ 298 h 789"/>
                <a:gd name="T58" fmla="*/ 126 w 1377"/>
                <a:gd name="T59" fmla="*/ 275 h 789"/>
                <a:gd name="T60" fmla="*/ 145 w 1377"/>
                <a:gd name="T61" fmla="*/ 239 h 789"/>
                <a:gd name="T62" fmla="*/ 182 w 1377"/>
                <a:gd name="T63" fmla="*/ 219 h 789"/>
                <a:gd name="T64" fmla="*/ 542 w 1377"/>
                <a:gd name="T65" fmla="*/ 218 h 789"/>
                <a:gd name="T66" fmla="*/ 570 w 1377"/>
                <a:gd name="T67" fmla="*/ 224 h 789"/>
                <a:gd name="T68" fmla="*/ 609 w 1377"/>
                <a:gd name="T69" fmla="*/ 261 h 789"/>
                <a:gd name="T70" fmla="*/ 614 w 1377"/>
                <a:gd name="T71" fmla="*/ 289 h 789"/>
                <a:gd name="T72" fmla="*/ 611 w 1377"/>
                <a:gd name="T73" fmla="*/ 310 h 789"/>
                <a:gd name="T74" fmla="*/ 582 w 1377"/>
                <a:gd name="T75" fmla="*/ 349 h 789"/>
                <a:gd name="T76" fmla="*/ 549 w 1377"/>
                <a:gd name="T77" fmla="*/ 361 h 789"/>
                <a:gd name="T78" fmla="*/ 989 w 1377"/>
                <a:gd name="T79" fmla="*/ 655 h 789"/>
                <a:gd name="T80" fmla="*/ 888 w 1377"/>
                <a:gd name="T81" fmla="*/ 634 h 789"/>
                <a:gd name="T82" fmla="*/ 805 w 1377"/>
                <a:gd name="T83" fmla="*/ 578 h 789"/>
                <a:gd name="T84" fmla="*/ 749 w 1377"/>
                <a:gd name="T85" fmla="*/ 496 h 789"/>
                <a:gd name="T86" fmla="*/ 729 w 1377"/>
                <a:gd name="T87" fmla="*/ 394 h 789"/>
                <a:gd name="T88" fmla="*/ 741 w 1377"/>
                <a:gd name="T89" fmla="*/ 317 h 789"/>
                <a:gd name="T90" fmla="*/ 789 w 1377"/>
                <a:gd name="T91" fmla="*/ 230 h 789"/>
                <a:gd name="T92" fmla="*/ 865 w 1377"/>
                <a:gd name="T93" fmla="*/ 167 h 789"/>
                <a:gd name="T94" fmla="*/ 962 w 1377"/>
                <a:gd name="T95" fmla="*/ 136 h 789"/>
                <a:gd name="T96" fmla="*/ 1041 w 1377"/>
                <a:gd name="T97" fmla="*/ 141 h 789"/>
                <a:gd name="T98" fmla="*/ 1133 w 1377"/>
                <a:gd name="T99" fmla="*/ 180 h 789"/>
                <a:gd name="T100" fmla="*/ 1203 w 1377"/>
                <a:gd name="T101" fmla="*/ 250 h 789"/>
                <a:gd name="T102" fmla="*/ 1243 w 1377"/>
                <a:gd name="T103" fmla="*/ 343 h 789"/>
                <a:gd name="T104" fmla="*/ 1247 w 1377"/>
                <a:gd name="T105" fmla="*/ 421 h 789"/>
                <a:gd name="T106" fmla="*/ 1216 w 1377"/>
                <a:gd name="T107" fmla="*/ 518 h 789"/>
                <a:gd name="T108" fmla="*/ 1153 w 1377"/>
                <a:gd name="T109" fmla="*/ 595 h 789"/>
                <a:gd name="T110" fmla="*/ 1066 w 1377"/>
                <a:gd name="T111" fmla="*/ 643 h 789"/>
                <a:gd name="T112" fmla="*/ 989 w 1377"/>
                <a:gd name="T113" fmla="*/ 655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7" h="789">
                  <a:moveTo>
                    <a:pt x="0" y="0"/>
                  </a:moveTo>
                  <a:lnTo>
                    <a:pt x="0" y="789"/>
                  </a:lnTo>
                  <a:lnTo>
                    <a:pt x="1377" y="789"/>
                  </a:lnTo>
                  <a:lnTo>
                    <a:pt x="1377" y="0"/>
                  </a:lnTo>
                  <a:lnTo>
                    <a:pt x="0" y="0"/>
                  </a:lnTo>
                  <a:close/>
                  <a:moveTo>
                    <a:pt x="256" y="584"/>
                  </a:moveTo>
                  <a:lnTo>
                    <a:pt x="256" y="584"/>
                  </a:lnTo>
                  <a:lnTo>
                    <a:pt x="246" y="582"/>
                  </a:lnTo>
                  <a:lnTo>
                    <a:pt x="235" y="579"/>
                  </a:lnTo>
                  <a:lnTo>
                    <a:pt x="226" y="574"/>
                  </a:lnTo>
                  <a:lnTo>
                    <a:pt x="218" y="567"/>
                  </a:lnTo>
                  <a:lnTo>
                    <a:pt x="211" y="559"/>
                  </a:lnTo>
                  <a:lnTo>
                    <a:pt x="206" y="550"/>
                  </a:lnTo>
                  <a:lnTo>
                    <a:pt x="203" y="539"/>
                  </a:lnTo>
                  <a:lnTo>
                    <a:pt x="202" y="529"/>
                  </a:lnTo>
                  <a:lnTo>
                    <a:pt x="202" y="529"/>
                  </a:lnTo>
                  <a:lnTo>
                    <a:pt x="203" y="517"/>
                  </a:lnTo>
                  <a:lnTo>
                    <a:pt x="206" y="506"/>
                  </a:lnTo>
                  <a:lnTo>
                    <a:pt x="211" y="497"/>
                  </a:lnTo>
                  <a:lnTo>
                    <a:pt x="218" y="489"/>
                  </a:lnTo>
                  <a:lnTo>
                    <a:pt x="226" y="483"/>
                  </a:lnTo>
                  <a:lnTo>
                    <a:pt x="235" y="477"/>
                  </a:lnTo>
                  <a:lnTo>
                    <a:pt x="246" y="475"/>
                  </a:lnTo>
                  <a:lnTo>
                    <a:pt x="256" y="474"/>
                  </a:lnTo>
                  <a:lnTo>
                    <a:pt x="256" y="474"/>
                  </a:lnTo>
                  <a:lnTo>
                    <a:pt x="268" y="475"/>
                  </a:lnTo>
                  <a:lnTo>
                    <a:pt x="279" y="477"/>
                  </a:lnTo>
                  <a:lnTo>
                    <a:pt x="288" y="483"/>
                  </a:lnTo>
                  <a:lnTo>
                    <a:pt x="296" y="489"/>
                  </a:lnTo>
                  <a:lnTo>
                    <a:pt x="302" y="497"/>
                  </a:lnTo>
                  <a:lnTo>
                    <a:pt x="308" y="506"/>
                  </a:lnTo>
                  <a:lnTo>
                    <a:pt x="311" y="517"/>
                  </a:lnTo>
                  <a:lnTo>
                    <a:pt x="311" y="529"/>
                  </a:lnTo>
                  <a:lnTo>
                    <a:pt x="311" y="529"/>
                  </a:lnTo>
                  <a:lnTo>
                    <a:pt x="311" y="539"/>
                  </a:lnTo>
                  <a:lnTo>
                    <a:pt x="308" y="550"/>
                  </a:lnTo>
                  <a:lnTo>
                    <a:pt x="302" y="559"/>
                  </a:lnTo>
                  <a:lnTo>
                    <a:pt x="296" y="567"/>
                  </a:lnTo>
                  <a:lnTo>
                    <a:pt x="288" y="574"/>
                  </a:lnTo>
                  <a:lnTo>
                    <a:pt x="279" y="579"/>
                  </a:lnTo>
                  <a:lnTo>
                    <a:pt x="268" y="582"/>
                  </a:lnTo>
                  <a:lnTo>
                    <a:pt x="256" y="584"/>
                  </a:lnTo>
                  <a:lnTo>
                    <a:pt x="256" y="584"/>
                  </a:lnTo>
                  <a:close/>
                  <a:moveTo>
                    <a:pt x="475" y="584"/>
                  </a:moveTo>
                  <a:lnTo>
                    <a:pt x="475" y="584"/>
                  </a:lnTo>
                  <a:lnTo>
                    <a:pt x="464" y="582"/>
                  </a:lnTo>
                  <a:lnTo>
                    <a:pt x="454" y="579"/>
                  </a:lnTo>
                  <a:lnTo>
                    <a:pt x="444" y="574"/>
                  </a:lnTo>
                  <a:lnTo>
                    <a:pt x="436" y="567"/>
                  </a:lnTo>
                  <a:lnTo>
                    <a:pt x="429" y="559"/>
                  </a:lnTo>
                  <a:lnTo>
                    <a:pt x="425" y="550"/>
                  </a:lnTo>
                  <a:lnTo>
                    <a:pt x="421" y="539"/>
                  </a:lnTo>
                  <a:lnTo>
                    <a:pt x="420" y="529"/>
                  </a:lnTo>
                  <a:lnTo>
                    <a:pt x="420" y="529"/>
                  </a:lnTo>
                  <a:lnTo>
                    <a:pt x="421" y="517"/>
                  </a:lnTo>
                  <a:lnTo>
                    <a:pt x="425" y="506"/>
                  </a:lnTo>
                  <a:lnTo>
                    <a:pt x="429" y="497"/>
                  </a:lnTo>
                  <a:lnTo>
                    <a:pt x="436" y="489"/>
                  </a:lnTo>
                  <a:lnTo>
                    <a:pt x="444" y="483"/>
                  </a:lnTo>
                  <a:lnTo>
                    <a:pt x="454" y="477"/>
                  </a:lnTo>
                  <a:lnTo>
                    <a:pt x="464" y="475"/>
                  </a:lnTo>
                  <a:lnTo>
                    <a:pt x="475" y="474"/>
                  </a:lnTo>
                  <a:lnTo>
                    <a:pt x="475" y="474"/>
                  </a:lnTo>
                  <a:lnTo>
                    <a:pt x="486" y="475"/>
                  </a:lnTo>
                  <a:lnTo>
                    <a:pt x="497" y="477"/>
                  </a:lnTo>
                  <a:lnTo>
                    <a:pt x="506" y="483"/>
                  </a:lnTo>
                  <a:lnTo>
                    <a:pt x="514" y="489"/>
                  </a:lnTo>
                  <a:lnTo>
                    <a:pt x="520" y="497"/>
                  </a:lnTo>
                  <a:lnTo>
                    <a:pt x="526" y="506"/>
                  </a:lnTo>
                  <a:lnTo>
                    <a:pt x="530" y="517"/>
                  </a:lnTo>
                  <a:lnTo>
                    <a:pt x="530" y="529"/>
                  </a:lnTo>
                  <a:lnTo>
                    <a:pt x="530" y="529"/>
                  </a:lnTo>
                  <a:lnTo>
                    <a:pt x="530" y="539"/>
                  </a:lnTo>
                  <a:lnTo>
                    <a:pt x="526" y="550"/>
                  </a:lnTo>
                  <a:lnTo>
                    <a:pt x="520" y="559"/>
                  </a:lnTo>
                  <a:lnTo>
                    <a:pt x="514" y="567"/>
                  </a:lnTo>
                  <a:lnTo>
                    <a:pt x="506" y="574"/>
                  </a:lnTo>
                  <a:lnTo>
                    <a:pt x="497" y="579"/>
                  </a:lnTo>
                  <a:lnTo>
                    <a:pt x="486" y="582"/>
                  </a:lnTo>
                  <a:lnTo>
                    <a:pt x="475" y="584"/>
                  </a:lnTo>
                  <a:lnTo>
                    <a:pt x="475" y="584"/>
                  </a:lnTo>
                  <a:close/>
                  <a:moveTo>
                    <a:pt x="542" y="361"/>
                  </a:moveTo>
                  <a:lnTo>
                    <a:pt x="288" y="361"/>
                  </a:lnTo>
                  <a:lnTo>
                    <a:pt x="288" y="324"/>
                  </a:lnTo>
                  <a:lnTo>
                    <a:pt x="288" y="324"/>
                  </a:lnTo>
                  <a:lnTo>
                    <a:pt x="287" y="319"/>
                  </a:lnTo>
                  <a:lnTo>
                    <a:pt x="286" y="313"/>
                  </a:lnTo>
                  <a:lnTo>
                    <a:pt x="282" y="307"/>
                  </a:lnTo>
                  <a:lnTo>
                    <a:pt x="279" y="302"/>
                  </a:lnTo>
                  <a:lnTo>
                    <a:pt x="274" y="299"/>
                  </a:lnTo>
                  <a:lnTo>
                    <a:pt x="269" y="296"/>
                  </a:lnTo>
                  <a:lnTo>
                    <a:pt x="263" y="294"/>
                  </a:lnTo>
                  <a:lnTo>
                    <a:pt x="256" y="294"/>
                  </a:lnTo>
                  <a:lnTo>
                    <a:pt x="256" y="294"/>
                  </a:lnTo>
                  <a:lnTo>
                    <a:pt x="251" y="294"/>
                  </a:lnTo>
                  <a:lnTo>
                    <a:pt x="245" y="296"/>
                  </a:lnTo>
                  <a:lnTo>
                    <a:pt x="239" y="299"/>
                  </a:lnTo>
                  <a:lnTo>
                    <a:pt x="234" y="302"/>
                  </a:lnTo>
                  <a:lnTo>
                    <a:pt x="231" y="307"/>
                  </a:lnTo>
                  <a:lnTo>
                    <a:pt x="228" y="313"/>
                  </a:lnTo>
                  <a:lnTo>
                    <a:pt x="226" y="319"/>
                  </a:lnTo>
                  <a:lnTo>
                    <a:pt x="226" y="324"/>
                  </a:lnTo>
                  <a:lnTo>
                    <a:pt x="226" y="361"/>
                  </a:lnTo>
                  <a:lnTo>
                    <a:pt x="196" y="361"/>
                  </a:lnTo>
                  <a:lnTo>
                    <a:pt x="196" y="361"/>
                  </a:lnTo>
                  <a:lnTo>
                    <a:pt x="189" y="361"/>
                  </a:lnTo>
                  <a:lnTo>
                    <a:pt x="182" y="359"/>
                  </a:lnTo>
                  <a:lnTo>
                    <a:pt x="175" y="358"/>
                  </a:lnTo>
                  <a:lnTo>
                    <a:pt x="169" y="356"/>
                  </a:lnTo>
                  <a:lnTo>
                    <a:pt x="156" y="349"/>
                  </a:lnTo>
                  <a:lnTo>
                    <a:pt x="145" y="341"/>
                  </a:lnTo>
                  <a:lnTo>
                    <a:pt x="137" y="329"/>
                  </a:lnTo>
                  <a:lnTo>
                    <a:pt x="130" y="317"/>
                  </a:lnTo>
                  <a:lnTo>
                    <a:pt x="128" y="310"/>
                  </a:lnTo>
                  <a:lnTo>
                    <a:pt x="126" y="305"/>
                  </a:lnTo>
                  <a:lnTo>
                    <a:pt x="126" y="298"/>
                  </a:lnTo>
                  <a:lnTo>
                    <a:pt x="124" y="289"/>
                  </a:lnTo>
                  <a:lnTo>
                    <a:pt x="124" y="289"/>
                  </a:lnTo>
                  <a:lnTo>
                    <a:pt x="126" y="282"/>
                  </a:lnTo>
                  <a:lnTo>
                    <a:pt x="126" y="275"/>
                  </a:lnTo>
                  <a:lnTo>
                    <a:pt x="128" y="268"/>
                  </a:lnTo>
                  <a:lnTo>
                    <a:pt x="130" y="261"/>
                  </a:lnTo>
                  <a:lnTo>
                    <a:pt x="137" y="250"/>
                  </a:lnTo>
                  <a:lnTo>
                    <a:pt x="145" y="239"/>
                  </a:lnTo>
                  <a:lnTo>
                    <a:pt x="156" y="230"/>
                  </a:lnTo>
                  <a:lnTo>
                    <a:pt x="169" y="224"/>
                  </a:lnTo>
                  <a:lnTo>
                    <a:pt x="175" y="222"/>
                  </a:lnTo>
                  <a:lnTo>
                    <a:pt x="182" y="219"/>
                  </a:lnTo>
                  <a:lnTo>
                    <a:pt x="189" y="218"/>
                  </a:lnTo>
                  <a:lnTo>
                    <a:pt x="196" y="218"/>
                  </a:lnTo>
                  <a:lnTo>
                    <a:pt x="542" y="218"/>
                  </a:lnTo>
                  <a:lnTo>
                    <a:pt x="542" y="218"/>
                  </a:lnTo>
                  <a:lnTo>
                    <a:pt x="549" y="218"/>
                  </a:lnTo>
                  <a:lnTo>
                    <a:pt x="556" y="219"/>
                  </a:lnTo>
                  <a:lnTo>
                    <a:pt x="563" y="222"/>
                  </a:lnTo>
                  <a:lnTo>
                    <a:pt x="570" y="224"/>
                  </a:lnTo>
                  <a:lnTo>
                    <a:pt x="582" y="230"/>
                  </a:lnTo>
                  <a:lnTo>
                    <a:pt x="593" y="239"/>
                  </a:lnTo>
                  <a:lnTo>
                    <a:pt x="602" y="250"/>
                  </a:lnTo>
                  <a:lnTo>
                    <a:pt x="609" y="261"/>
                  </a:lnTo>
                  <a:lnTo>
                    <a:pt x="611" y="268"/>
                  </a:lnTo>
                  <a:lnTo>
                    <a:pt x="613" y="275"/>
                  </a:lnTo>
                  <a:lnTo>
                    <a:pt x="614" y="282"/>
                  </a:lnTo>
                  <a:lnTo>
                    <a:pt x="614" y="289"/>
                  </a:lnTo>
                  <a:lnTo>
                    <a:pt x="614" y="289"/>
                  </a:lnTo>
                  <a:lnTo>
                    <a:pt x="614" y="298"/>
                  </a:lnTo>
                  <a:lnTo>
                    <a:pt x="613" y="305"/>
                  </a:lnTo>
                  <a:lnTo>
                    <a:pt x="611" y="310"/>
                  </a:lnTo>
                  <a:lnTo>
                    <a:pt x="609" y="317"/>
                  </a:lnTo>
                  <a:lnTo>
                    <a:pt x="602" y="329"/>
                  </a:lnTo>
                  <a:lnTo>
                    <a:pt x="593" y="341"/>
                  </a:lnTo>
                  <a:lnTo>
                    <a:pt x="582" y="349"/>
                  </a:lnTo>
                  <a:lnTo>
                    <a:pt x="570" y="356"/>
                  </a:lnTo>
                  <a:lnTo>
                    <a:pt x="563" y="358"/>
                  </a:lnTo>
                  <a:lnTo>
                    <a:pt x="556" y="359"/>
                  </a:lnTo>
                  <a:lnTo>
                    <a:pt x="549" y="361"/>
                  </a:lnTo>
                  <a:lnTo>
                    <a:pt x="542" y="361"/>
                  </a:lnTo>
                  <a:lnTo>
                    <a:pt x="542" y="361"/>
                  </a:lnTo>
                  <a:close/>
                  <a:moveTo>
                    <a:pt x="989" y="655"/>
                  </a:moveTo>
                  <a:lnTo>
                    <a:pt x="989" y="655"/>
                  </a:lnTo>
                  <a:lnTo>
                    <a:pt x="962" y="652"/>
                  </a:lnTo>
                  <a:lnTo>
                    <a:pt x="936" y="649"/>
                  </a:lnTo>
                  <a:lnTo>
                    <a:pt x="911" y="643"/>
                  </a:lnTo>
                  <a:lnTo>
                    <a:pt x="888" y="634"/>
                  </a:lnTo>
                  <a:lnTo>
                    <a:pt x="865" y="623"/>
                  </a:lnTo>
                  <a:lnTo>
                    <a:pt x="844" y="610"/>
                  </a:lnTo>
                  <a:lnTo>
                    <a:pt x="824" y="595"/>
                  </a:lnTo>
                  <a:lnTo>
                    <a:pt x="805" y="578"/>
                  </a:lnTo>
                  <a:lnTo>
                    <a:pt x="789" y="560"/>
                  </a:lnTo>
                  <a:lnTo>
                    <a:pt x="774" y="540"/>
                  </a:lnTo>
                  <a:lnTo>
                    <a:pt x="761" y="518"/>
                  </a:lnTo>
                  <a:lnTo>
                    <a:pt x="749" y="496"/>
                  </a:lnTo>
                  <a:lnTo>
                    <a:pt x="741" y="471"/>
                  </a:lnTo>
                  <a:lnTo>
                    <a:pt x="734" y="447"/>
                  </a:lnTo>
                  <a:lnTo>
                    <a:pt x="730" y="421"/>
                  </a:lnTo>
                  <a:lnTo>
                    <a:pt x="729" y="394"/>
                  </a:lnTo>
                  <a:lnTo>
                    <a:pt x="729" y="394"/>
                  </a:lnTo>
                  <a:lnTo>
                    <a:pt x="730" y="369"/>
                  </a:lnTo>
                  <a:lnTo>
                    <a:pt x="734" y="343"/>
                  </a:lnTo>
                  <a:lnTo>
                    <a:pt x="741" y="317"/>
                  </a:lnTo>
                  <a:lnTo>
                    <a:pt x="749" y="294"/>
                  </a:lnTo>
                  <a:lnTo>
                    <a:pt x="761" y="272"/>
                  </a:lnTo>
                  <a:lnTo>
                    <a:pt x="774" y="250"/>
                  </a:lnTo>
                  <a:lnTo>
                    <a:pt x="789" y="230"/>
                  </a:lnTo>
                  <a:lnTo>
                    <a:pt x="805" y="211"/>
                  </a:lnTo>
                  <a:lnTo>
                    <a:pt x="824" y="195"/>
                  </a:lnTo>
                  <a:lnTo>
                    <a:pt x="844" y="180"/>
                  </a:lnTo>
                  <a:lnTo>
                    <a:pt x="865" y="167"/>
                  </a:lnTo>
                  <a:lnTo>
                    <a:pt x="888" y="156"/>
                  </a:lnTo>
                  <a:lnTo>
                    <a:pt x="911" y="147"/>
                  </a:lnTo>
                  <a:lnTo>
                    <a:pt x="936" y="141"/>
                  </a:lnTo>
                  <a:lnTo>
                    <a:pt x="962" y="136"/>
                  </a:lnTo>
                  <a:lnTo>
                    <a:pt x="989" y="135"/>
                  </a:lnTo>
                  <a:lnTo>
                    <a:pt x="989" y="135"/>
                  </a:lnTo>
                  <a:lnTo>
                    <a:pt x="1015" y="136"/>
                  </a:lnTo>
                  <a:lnTo>
                    <a:pt x="1041" y="141"/>
                  </a:lnTo>
                  <a:lnTo>
                    <a:pt x="1066" y="147"/>
                  </a:lnTo>
                  <a:lnTo>
                    <a:pt x="1089" y="156"/>
                  </a:lnTo>
                  <a:lnTo>
                    <a:pt x="1112" y="167"/>
                  </a:lnTo>
                  <a:lnTo>
                    <a:pt x="1133" y="180"/>
                  </a:lnTo>
                  <a:lnTo>
                    <a:pt x="1153" y="195"/>
                  </a:lnTo>
                  <a:lnTo>
                    <a:pt x="1172" y="211"/>
                  </a:lnTo>
                  <a:lnTo>
                    <a:pt x="1188" y="230"/>
                  </a:lnTo>
                  <a:lnTo>
                    <a:pt x="1203" y="250"/>
                  </a:lnTo>
                  <a:lnTo>
                    <a:pt x="1216" y="272"/>
                  </a:lnTo>
                  <a:lnTo>
                    <a:pt x="1228" y="294"/>
                  </a:lnTo>
                  <a:lnTo>
                    <a:pt x="1236" y="317"/>
                  </a:lnTo>
                  <a:lnTo>
                    <a:pt x="1243" y="343"/>
                  </a:lnTo>
                  <a:lnTo>
                    <a:pt x="1247" y="369"/>
                  </a:lnTo>
                  <a:lnTo>
                    <a:pt x="1248" y="394"/>
                  </a:lnTo>
                  <a:lnTo>
                    <a:pt x="1248" y="394"/>
                  </a:lnTo>
                  <a:lnTo>
                    <a:pt x="1247" y="421"/>
                  </a:lnTo>
                  <a:lnTo>
                    <a:pt x="1243" y="447"/>
                  </a:lnTo>
                  <a:lnTo>
                    <a:pt x="1236" y="471"/>
                  </a:lnTo>
                  <a:lnTo>
                    <a:pt x="1228" y="496"/>
                  </a:lnTo>
                  <a:lnTo>
                    <a:pt x="1216" y="518"/>
                  </a:lnTo>
                  <a:lnTo>
                    <a:pt x="1203" y="540"/>
                  </a:lnTo>
                  <a:lnTo>
                    <a:pt x="1188" y="560"/>
                  </a:lnTo>
                  <a:lnTo>
                    <a:pt x="1172" y="578"/>
                  </a:lnTo>
                  <a:lnTo>
                    <a:pt x="1153" y="595"/>
                  </a:lnTo>
                  <a:lnTo>
                    <a:pt x="1133" y="610"/>
                  </a:lnTo>
                  <a:lnTo>
                    <a:pt x="1112" y="623"/>
                  </a:lnTo>
                  <a:lnTo>
                    <a:pt x="1089" y="634"/>
                  </a:lnTo>
                  <a:lnTo>
                    <a:pt x="1066" y="643"/>
                  </a:lnTo>
                  <a:lnTo>
                    <a:pt x="1041" y="649"/>
                  </a:lnTo>
                  <a:lnTo>
                    <a:pt x="1015" y="652"/>
                  </a:lnTo>
                  <a:lnTo>
                    <a:pt x="989" y="655"/>
                  </a:lnTo>
                  <a:lnTo>
                    <a:pt x="989" y="6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13" name="pole tekstowe 212">
            <a:extLst>
              <a:ext uri="{FF2B5EF4-FFF2-40B4-BE49-F238E27FC236}">
                <a16:creationId xmlns:a16="http://schemas.microsoft.com/office/drawing/2014/main" id="{0E646E28-E1E7-4C4B-B9E2-943CE6B96434}"/>
              </a:ext>
            </a:extLst>
          </p:cNvPr>
          <p:cNvSpPr txBox="1"/>
          <p:nvPr/>
        </p:nvSpPr>
        <p:spPr>
          <a:xfrm>
            <a:off x="1752320" y="2127866"/>
            <a:ext cx="899912" cy="246221"/>
          </a:xfrm>
          <a:prstGeom prst="rect">
            <a:avLst/>
          </a:prstGeom>
          <a:noFill/>
        </p:spPr>
        <p:txBody>
          <a:bodyPr wrap="square">
            <a:spAutoFit/>
          </a:bodyPr>
          <a:lstStyle/>
          <a:p>
            <a:pPr fontAlgn="ctr"/>
            <a:r>
              <a:rPr lang="pl-PL" sz="1000" b="0" u="none" strike="noStrike">
                <a:solidFill>
                  <a:schemeClr val="tx1"/>
                </a:solidFill>
                <a:effectLst/>
              </a:rPr>
              <a:t>z internetu</a:t>
            </a:r>
            <a:endParaRPr lang="pl-PL" sz="1000" b="0" i="0" u="none" strike="noStrike">
              <a:solidFill>
                <a:schemeClr val="tx1"/>
              </a:solidFill>
              <a:effectLst/>
              <a:latin typeface="Century Gothic" panose="020B0502020202020204" pitchFamily="34" charset="0"/>
            </a:endParaRPr>
          </a:p>
        </p:txBody>
      </p:sp>
      <p:sp>
        <p:nvSpPr>
          <p:cNvPr id="214" name="pole tekstowe 213">
            <a:extLst>
              <a:ext uri="{FF2B5EF4-FFF2-40B4-BE49-F238E27FC236}">
                <a16:creationId xmlns:a16="http://schemas.microsoft.com/office/drawing/2014/main" id="{F8F06B7F-1BAE-4AA9-B499-FBA40999DB61}"/>
              </a:ext>
            </a:extLst>
          </p:cNvPr>
          <p:cNvSpPr txBox="1"/>
          <p:nvPr/>
        </p:nvSpPr>
        <p:spPr>
          <a:xfrm>
            <a:off x="1752320" y="2566874"/>
            <a:ext cx="899912" cy="246221"/>
          </a:xfrm>
          <a:prstGeom prst="rect">
            <a:avLst/>
          </a:prstGeom>
          <a:noFill/>
        </p:spPr>
        <p:txBody>
          <a:bodyPr wrap="square">
            <a:spAutoFit/>
          </a:bodyPr>
          <a:lstStyle/>
          <a:p>
            <a:pPr fontAlgn="ctr"/>
            <a:r>
              <a:rPr lang="pl-PL" sz="1000" b="0" u="none" strike="noStrike">
                <a:solidFill>
                  <a:schemeClr val="tx1"/>
                </a:solidFill>
                <a:effectLst/>
              </a:rPr>
              <a:t>z </a:t>
            </a:r>
            <a:r>
              <a:rPr lang="pl-PL" sz="1000"/>
              <a:t>telewizji</a:t>
            </a:r>
            <a:endParaRPr lang="pl-PL" sz="1000" b="0" i="0" u="none" strike="noStrike">
              <a:solidFill>
                <a:schemeClr val="tx1"/>
              </a:solidFill>
              <a:effectLst/>
              <a:latin typeface="Century Gothic" panose="020B0502020202020204" pitchFamily="34" charset="0"/>
            </a:endParaRPr>
          </a:p>
        </p:txBody>
      </p:sp>
      <p:sp>
        <p:nvSpPr>
          <p:cNvPr id="230" name="pole tekstowe 229">
            <a:extLst>
              <a:ext uri="{FF2B5EF4-FFF2-40B4-BE49-F238E27FC236}">
                <a16:creationId xmlns:a16="http://schemas.microsoft.com/office/drawing/2014/main" id="{D7D40019-83BA-4CD0-BCCB-A0982F706473}"/>
              </a:ext>
            </a:extLst>
          </p:cNvPr>
          <p:cNvSpPr txBox="1"/>
          <p:nvPr/>
        </p:nvSpPr>
        <p:spPr>
          <a:xfrm>
            <a:off x="1752320" y="3067000"/>
            <a:ext cx="899912" cy="246221"/>
          </a:xfrm>
          <a:prstGeom prst="rect">
            <a:avLst/>
          </a:prstGeom>
          <a:noFill/>
        </p:spPr>
        <p:txBody>
          <a:bodyPr wrap="square">
            <a:spAutoFit/>
          </a:bodyPr>
          <a:lstStyle/>
          <a:p>
            <a:pPr fontAlgn="ctr"/>
            <a:r>
              <a:rPr lang="pl-PL" sz="1000" b="0" u="none" strike="noStrike">
                <a:solidFill>
                  <a:schemeClr val="tx1"/>
                </a:solidFill>
                <a:effectLst/>
              </a:rPr>
              <a:t>z prasy</a:t>
            </a:r>
            <a:endParaRPr lang="pl-PL" sz="1000" b="0" i="0" u="none" strike="noStrike">
              <a:solidFill>
                <a:schemeClr val="tx1"/>
              </a:solidFill>
              <a:effectLst/>
              <a:latin typeface="Century Gothic" panose="020B0502020202020204" pitchFamily="34" charset="0"/>
            </a:endParaRPr>
          </a:p>
        </p:txBody>
      </p:sp>
      <p:sp>
        <p:nvSpPr>
          <p:cNvPr id="231" name="pole tekstowe 230">
            <a:extLst>
              <a:ext uri="{FF2B5EF4-FFF2-40B4-BE49-F238E27FC236}">
                <a16:creationId xmlns:a16="http://schemas.microsoft.com/office/drawing/2014/main" id="{D22B50A9-C6E4-4996-924C-6D2F8065575A}"/>
              </a:ext>
            </a:extLst>
          </p:cNvPr>
          <p:cNvSpPr txBox="1"/>
          <p:nvPr/>
        </p:nvSpPr>
        <p:spPr>
          <a:xfrm>
            <a:off x="1752320" y="3621699"/>
            <a:ext cx="899912" cy="246221"/>
          </a:xfrm>
          <a:prstGeom prst="rect">
            <a:avLst/>
          </a:prstGeom>
          <a:noFill/>
        </p:spPr>
        <p:txBody>
          <a:bodyPr wrap="square">
            <a:spAutoFit/>
          </a:bodyPr>
          <a:lstStyle/>
          <a:p>
            <a:pPr fontAlgn="ctr"/>
            <a:r>
              <a:rPr lang="pl-PL" sz="1000"/>
              <a:t>z</a:t>
            </a:r>
            <a:r>
              <a:rPr lang="pl-PL" sz="1000" b="0" u="none" strike="noStrike">
                <a:solidFill>
                  <a:schemeClr val="tx1"/>
                </a:solidFill>
                <a:effectLst/>
              </a:rPr>
              <a:t> radia</a:t>
            </a:r>
            <a:endParaRPr lang="pl-PL" sz="1000" b="0" i="0" u="none" strike="noStrike">
              <a:solidFill>
                <a:schemeClr val="tx1"/>
              </a:solidFill>
              <a:effectLst/>
              <a:latin typeface="Century Gothic" panose="020B0502020202020204" pitchFamily="34" charset="0"/>
            </a:endParaRPr>
          </a:p>
        </p:txBody>
      </p:sp>
      <p:graphicFrame>
        <p:nvGraphicFramePr>
          <p:cNvPr id="232" name="Wykres 231">
            <a:extLst>
              <a:ext uri="{FF2B5EF4-FFF2-40B4-BE49-F238E27FC236}">
                <a16:creationId xmlns:a16="http://schemas.microsoft.com/office/drawing/2014/main" id="{41FF1345-15E6-401D-972C-32A5790BE35C}"/>
              </a:ext>
            </a:extLst>
          </p:cNvPr>
          <p:cNvGraphicFramePr/>
          <p:nvPr>
            <p:extLst>
              <p:ext uri="{D42A27DB-BD31-4B8C-83A1-F6EECF244321}">
                <p14:modId xmlns:p14="http://schemas.microsoft.com/office/powerpoint/2010/main" val="2939251384"/>
              </p:ext>
            </p:extLst>
          </p:nvPr>
        </p:nvGraphicFramePr>
        <p:xfrm>
          <a:off x="3876328" y="2217016"/>
          <a:ext cx="1393740" cy="77295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33" name="Wykres 232">
            <a:extLst>
              <a:ext uri="{FF2B5EF4-FFF2-40B4-BE49-F238E27FC236}">
                <a16:creationId xmlns:a16="http://schemas.microsoft.com/office/drawing/2014/main" id="{E7996023-D8EC-4DBF-A96A-E469102A2072}"/>
              </a:ext>
            </a:extLst>
          </p:cNvPr>
          <p:cNvGraphicFramePr/>
          <p:nvPr>
            <p:extLst>
              <p:ext uri="{D42A27DB-BD31-4B8C-83A1-F6EECF244321}">
                <p14:modId xmlns:p14="http://schemas.microsoft.com/office/powerpoint/2010/main" val="3516789683"/>
              </p:ext>
            </p:extLst>
          </p:nvPr>
        </p:nvGraphicFramePr>
        <p:xfrm>
          <a:off x="5790915" y="2687278"/>
          <a:ext cx="1393740" cy="77295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34" name="Wykres 233">
            <a:extLst>
              <a:ext uri="{FF2B5EF4-FFF2-40B4-BE49-F238E27FC236}">
                <a16:creationId xmlns:a16="http://schemas.microsoft.com/office/drawing/2014/main" id="{7B0A31C7-CC26-4914-A00D-D28BB90CD119}"/>
              </a:ext>
            </a:extLst>
          </p:cNvPr>
          <p:cNvGraphicFramePr/>
          <p:nvPr>
            <p:extLst>
              <p:ext uri="{D42A27DB-BD31-4B8C-83A1-F6EECF244321}">
                <p14:modId xmlns:p14="http://schemas.microsoft.com/office/powerpoint/2010/main" val="3234154023"/>
              </p:ext>
            </p:extLst>
          </p:nvPr>
        </p:nvGraphicFramePr>
        <p:xfrm>
          <a:off x="4219835" y="3531572"/>
          <a:ext cx="1393740" cy="772955"/>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35" name="Wykres 234">
            <a:extLst>
              <a:ext uri="{FF2B5EF4-FFF2-40B4-BE49-F238E27FC236}">
                <a16:creationId xmlns:a16="http://schemas.microsoft.com/office/drawing/2014/main" id="{CE7D5076-AE23-4A56-969E-7749480510AA}"/>
              </a:ext>
            </a:extLst>
          </p:cNvPr>
          <p:cNvGraphicFramePr/>
          <p:nvPr>
            <p:extLst>
              <p:ext uri="{D42A27DB-BD31-4B8C-83A1-F6EECF244321}">
                <p14:modId xmlns:p14="http://schemas.microsoft.com/office/powerpoint/2010/main" val="3514067691"/>
              </p:ext>
            </p:extLst>
          </p:nvPr>
        </p:nvGraphicFramePr>
        <p:xfrm>
          <a:off x="6840639" y="3511635"/>
          <a:ext cx="1393740" cy="772955"/>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36" name="Wykres 235">
            <a:extLst>
              <a:ext uri="{FF2B5EF4-FFF2-40B4-BE49-F238E27FC236}">
                <a16:creationId xmlns:a16="http://schemas.microsoft.com/office/drawing/2014/main" id="{8F492725-BF24-4B4A-9CAA-378C049AA2EB}"/>
              </a:ext>
            </a:extLst>
          </p:cNvPr>
          <p:cNvGraphicFramePr/>
          <p:nvPr>
            <p:extLst>
              <p:ext uri="{D42A27DB-BD31-4B8C-83A1-F6EECF244321}">
                <p14:modId xmlns:p14="http://schemas.microsoft.com/office/powerpoint/2010/main" val="2008645792"/>
              </p:ext>
            </p:extLst>
          </p:nvPr>
        </p:nvGraphicFramePr>
        <p:xfrm>
          <a:off x="5474796" y="4188207"/>
          <a:ext cx="1393740" cy="772955"/>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216140555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Kształtowanie postaw i zachowań</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P7. Jak Pan(i) myśli, kto przede wszystkim powinien dbać o kształtowanie postaw i zachowań ekologicznych społeczeństwa? Proszę podać maksymalnie dwie najważniejsze Pana(i) zdaniem odpowiedzi.</a:t>
            </a:r>
          </a:p>
          <a:p>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4" name="Wykres 3" descr="Kto powinien dbać o kształtowanie postaw i zachowań ekologicznych społeczeństwa?&#10;&#10;Wykres kołowy przedstawiający władze centralne i rząd: 44%">
            <a:extLst>
              <a:ext uri="{FF2B5EF4-FFF2-40B4-BE49-F238E27FC236}">
                <a16:creationId xmlns:a16="http://schemas.microsoft.com/office/drawing/2014/main" id="{D48FEE68-16A4-4E19-B3F0-7F0C6491DE92}"/>
              </a:ext>
            </a:extLst>
          </p:cNvPr>
          <p:cNvGraphicFramePr/>
          <p:nvPr>
            <p:extLst>
              <p:ext uri="{D42A27DB-BD31-4B8C-83A1-F6EECF244321}">
                <p14:modId xmlns:p14="http://schemas.microsoft.com/office/powerpoint/2010/main" val="2685572462"/>
              </p:ext>
            </p:extLst>
          </p:nvPr>
        </p:nvGraphicFramePr>
        <p:xfrm>
          <a:off x="74337" y="1833058"/>
          <a:ext cx="2623006" cy="14549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Wykres 4" descr="Kto powinien dbać o kształtowanie postaw i zachowań ekologicznych społeczeństwa?&#10;&#10;Wykres kołowy przedstawiający szkołę: 40%.">
            <a:extLst>
              <a:ext uri="{FF2B5EF4-FFF2-40B4-BE49-F238E27FC236}">
                <a16:creationId xmlns:a16="http://schemas.microsoft.com/office/drawing/2014/main" id="{E907C613-A205-419F-BA2F-09988613EE62}"/>
              </a:ext>
            </a:extLst>
          </p:cNvPr>
          <p:cNvGraphicFramePr/>
          <p:nvPr>
            <p:extLst>
              <p:ext uri="{D42A27DB-BD31-4B8C-83A1-F6EECF244321}">
                <p14:modId xmlns:p14="http://schemas.microsoft.com/office/powerpoint/2010/main" val="1488081814"/>
              </p:ext>
            </p:extLst>
          </p:nvPr>
        </p:nvGraphicFramePr>
        <p:xfrm>
          <a:off x="1724573" y="1833058"/>
          <a:ext cx="2623006" cy="145490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6" name="Wykres 5" descr="Kto powinien dbać o kształtowanie postaw i zachowań ekologicznych społeczeństwa?&#10;&#10;Wykres kołowy przedstawiający każdego indywidualnie: 33%.">
            <a:extLst>
              <a:ext uri="{FF2B5EF4-FFF2-40B4-BE49-F238E27FC236}">
                <a16:creationId xmlns:a16="http://schemas.microsoft.com/office/drawing/2014/main" id="{65120674-C730-463E-8449-8862DB661E6E}"/>
              </a:ext>
            </a:extLst>
          </p:cNvPr>
          <p:cNvGraphicFramePr/>
          <p:nvPr>
            <p:extLst>
              <p:ext uri="{D42A27DB-BD31-4B8C-83A1-F6EECF244321}">
                <p14:modId xmlns:p14="http://schemas.microsoft.com/office/powerpoint/2010/main" val="87259182"/>
              </p:ext>
            </p:extLst>
          </p:nvPr>
        </p:nvGraphicFramePr>
        <p:xfrm>
          <a:off x="3374809" y="1833058"/>
          <a:ext cx="2623006" cy="145490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7" name="Wykres 6" descr="Kto powinien dbać o kształtowanie postaw i zachowań ekologicznych społeczeństwa?&#10;&#10;Wykres kołowy przedstawiający rodzinę: 29%.">
            <a:extLst>
              <a:ext uri="{FF2B5EF4-FFF2-40B4-BE49-F238E27FC236}">
                <a16:creationId xmlns:a16="http://schemas.microsoft.com/office/drawing/2014/main" id="{EC3B76CE-F17B-4809-A77A-2D16B2BD5B4A}"/>
              </a:ext>
            </a:extLst>
          </p:cNvPr>
          <p:cNvGraphicFramePr/>
          <p:nvPr>
            <p:extLst>
              <p:ext uri="{D42A27DB-BD31-4B8C-83A1-F6EECF244321}">
                <p14:modId xmlns:p14="http://schemas.microsoft.com/office/powerpoint/2010/main" val="3758161185"/>
              </p:ext>
            </p:extLst>
          </p:nvPr>
        </p:nvGraphicFramePr>
        <p:xfrm>
          <a:off x="5025045" y="1833058"/>
          <a:ext cx="2623006" cy="1454904"/>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8" name="Wykres 17" descr="Kto powinien dbać o kształtowanie postaw i zachowań ekologicznych społeczeństwa?&#10;&#10;Wykres kołowy przedstawiający władze samorządowe i wojewódzkie: 28%.">
            <a:extLst>
              <a:ext uri="{FF2B5EF4-FFF2-40B4-BE49-F238E27FC236}">
                <a16:creationId xmlns:a16="http://schemas.microsoft.com/office/drawing/2014/main" id="{C8987D45-C083-4D90-AFF1-D6AA135EA640}"/>
              </a:ext>
            </a:extLst>
          </p:cNvPr>
          <p:cNvGraphicFramePr/>
          <p:nvPr>
            <p:extLst>
              <p:ext uri="{D42A27DB-BD31-4B8C-83A1-F6EECF244321}">
                <p14:modId xmlns:p14="http://schemas.microsoft.com/office/powerpoint/2010/main" val="843585097"/>
              </p:ext>
            </p:extLst>
          </p:nvPr>
        </p:nvGraphicFramePr>
        <p:xfrm>
          <a:off x="6675282" y="1833058"/>
          <a:ext cx="2623006" cy="1454904"/>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0" name="Wykres 19" descr="Kto powinien dbać o kształtowanie postaw i zachowań ekologicznych społeczeństwa?&#10;&#10;Wykres kołowy przedstawiający media: 10%.">
            <a:extLst>
              <a:ext uri="{FF2B5EF4-FFF2-40B4-BE49-F238E27FC236}">
                <a16:creationId xmlns:a16="http://schemas.microsoft.com/office/drawing/2014/main" id="{F1D169D8-FE33-4EAC-BA7C-C72C582BBD55}"/>
              </a:ext>
            </a:extLst>
          </p:cNvPr>
          <p:cNvGraphicFramePr/>
          <p:nvPr>
            <p:extLst>
              <p:ext uri="{D42A27DB-BD31-4B8C-83A1-F6EECF244321}">
                <p14:modId xmlns:p14="http://schemas.microsoft.com/office/powerpoint/2010/main" val="620759273"/>
              </p:ext>
            </p:extLst>
          </p:nvPr>
        </p:nvGraphicFramePr>
        <p:xfrm>
          <a:off x="74337" y="3675091"/>
          <a:ext cx="2623006" cy="1454904"/>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2" name="Wykres 21" descr="Kto powinien dbać o kształtowanie postaw i zachowań ekologicznych społeczeństwa?&#10;&#10;Wykres kołowy przedstawiający wspólnoty mieszkaniowe i sąsiedzkie: 5%.">
            <a:extLst>
              <a:ext uri="{FF2B5EF4-FFF2-40B4-BE49-F238E27FC236}">
                <a16:creationId xmlns:a16="http://schemas.microsoft.com/office/drawing/2014/main" id="{566C1FE2-A473-4D7B-8057-73CDB84CFD0E}"/>
              </a:ext>
            </a:extLst>
          </p:cNvPr>
          <p:cNvGraphicFramePr/>
          <p:nvPr>
            <p:extLst>
              <p:ext uri="{D42A27DB-BD31-4B8C-83A1-F6EECF244321}">
                <p14:modId xmlns:p14="http://schemas.microsoft.com/office/powerpoint/2010/main" val="3157685405"/>
              </p:ext>
            </p:extLst>
          </p:nvPr>
        </p:nvGraphicFramePr>
        <p:xfrm>
          <a:off x="1724573" y="3675091"/>
          <a:ext cx="2623006" cy="1454904"/>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24" name="Wykres 23" descr="Kto powinien dbać o kształtowanie postaw i zachowań ekologicznych społeczeństwa?&#10;&#10;Wykres kołowy przedstawiający organizacje pozarządowe: 3%.">
            <a:extLst>
              <a:ext uri="{FF2B5EF4-FFF2-40B4-BE49-F238E27FC236}">
                <a16:creationId xmlns:a16="http://schemas.microsoft.com/office/drawing/2014/main" id="{028806F6-5B57-473E-8257-38FD33F6B13F}"/>
              </a:ext>
            </a:extLst>
          </p:cNvPr>
          <p:cNvGraphicFramePr/>
          <p:nvPr>
            <p:extLst>
              <p:ext uri="{D42A27DB-BD31-4B8C-83A1-F6EECF244321}">
                <p14:modId xmlns:p14="http://schemas.microsoft.com/office/powerpoint/2010/main" val="3432378095"/>
              </p:ext>
            </p:extLst>
          </p:nvPr>
        </p:nvGraphicFramePr>
        <p:xfrm>
          <a:off x="3374809" y="3675091"/>
          <a:ext cx="2623006" cy="1454904"/>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26" name="Wykres 25" descr="Kto powinien dbać o kształtowanie postaw i zachowań ekologicznych społeczeństwa?&#10;&#10;Wykres kołowy przedstawiający opcję &quot;trudno powiedzieć&quot;: 0,2%.">
            <a:extLst>
              <a:ext uri="{FF2B5EF4-FFF2-40B4-BE49-F238E27FC236}">
                <a16:creationId xmlns:a16="http://schemas.microsoft.com/office/drawing/2014/main" id="{D972D8CD-B932-4D83-A0FC-4B8B65D9C445}"/>
              </a:ext>
            </a:extLst>
          </p:cNvPr>
          <p:cNvGraphicFramePr/>
          <p:nvPr>
            <p:extLst>
              <p:ext uri="{D42A27DB-BD31-4B8C-83A1-F6EECF244321}">
                <p14:modId xmlns:p14="http://schemas.microsoft.com/office/powerpoint/2010/main" val="986893568"/>
              </p:ext>
            </p:extLst>
          </p:nvPr>
        </p:nvGraphicFramePr>
        <p:xfrm>
          <a:off x="5025045" y="3675091"/>
          <a:ext cx="2623006" cy="1454904"/>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28" name="Wykres 27" descr="Kto powinien dbać o kształtowanie postaw i zachowań ekologicznych społeczeństwa?&#10;&#10;Wykres kołowy przedstawiający brak takiej potrzeby: 0,04%.">
            <a:extLst>
              <a:ext uri="{FF2B5EF4-FFF2-40B4-BE49-F238E27FC236}">
                <a16:creationId xmlns:a16="http://schemas.microsoft.com/office/drawing/2014/main" id="{52A31E7E-6A21-4F3B-B271-4909675E9B2E}"/>
              </a:ext>
            </a:extLst>
          </p:cNvPr>
          <p:cNvGraphicFramePr/>
          <p:nvPr>
            <p:extLst>
              <p:ext uri="{D42A27DB-BD31-4B8C-83A1-F6EECF244321}">
                <p14:modId xmlns:p14="http://schemas.microsoft.com/office/powerpoint/2010/main" val="2600381945"/>
              </p:ext>
            </p:extLst>
          </p:nvPr>
        </p:nvGraphicFramePr>
        <p:xfrm>
          <a:off x="6675282" y="3675091"/>
          <a:ext cx="2623006" cy="1454904"/>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30" name="Tabela 29">
            <a:extLst>
              <a:ext uri="{FF2B5EF4-FFF2-40B4-BE49-F238E27FC236}">
                <a16:creationId xmlns:a16="http://schemas.microsoft.com/office/drawing/2014/main" id="{BD17BE1C-B425-416B-B70A-F9915BC1C477}"/>
              </a:ext>
            </a:extLst>
          </p:cNvPr>
          <p:cNvGraphicFramePr>
            <a:graphicFrameLocks noGrp="1"/>
          </p:cNvGraphicFramePr>
          <p:nvPr>
            <p:extLst>
              <p:ext uri="{D42A27DB-BD31-4B8C-83A1-F6EECF244321}">
                <p14:modId xmlns:p14="http://schemas.microsoft.com/office/powerpoint/2010/main" val="1274608142"/>
              </p:ext>
            </p:extLst>
          </p:nvPr>
        </p:nvGraphicFramePr>
        <p:xfrm>
          <a:off x="650000" y="3094659"/>
          <a:ext cx="7964069" cy="370840"/>
        </p:xfrm>
        <a:graphic>
          <a:graphicData uri="http://schemas.openxmlformats.org/drawingml/2006/table">
            <a:tbl>
              <a:tblPr firstRow="1" bandRow="1">
                <a:tableStyleId>{5C22544A-7EE6-4342-B048-85BDC9FD1C3A}</a:tableStyleId>
              </a:tblPr>
              <a:tblGrid>
                <a:gridCol w="1367656">
                  <a:extLst>
                    <a:ext uri="{9D8B030D-6E8A-4147-A177-3AD203B41FA5}">
                      <a16:colId xmlns:a16="http://schemas.microsoft.com/office/drawing/2014/main" val="2938667892"/>
                    </a:ext>
                  </a:extLst>
                </a:gridCol>
                <a:gridCol w="1817972">
                  <a:extLst>
                    <a:ext uri="{9D8B030D-6E8A-4147-A177-3AD203B41FA5}">
                      <a16:colId xmlns:a16="http://schemas.microsoft.com/office/drawing/2014/main" val="411925587"/>
                    </a:ext>
                  </a:extLst>
                </a:gridCol>
                <a:gridCol w="1525168">
                  <a:extLst>
                    <a:ext uri="{9D8B030D-6E8A-4147-A177-3AD203B41FA5}">
                      <a16:colId xmlns:a16="http://schemas.microsoft.com/office/drawing/2014/main" val="3608420190"/>
                    </a:ext>
                  </a:extLst>
                </a:gridCol>
                <a:gridCol w="1660459">
                  <a:extLst>
                    <a:ext uri="{9D8B030D-6E8A-4147-A177-3AD203B41FA5}">
                      <a16:colId xmlns:a16="http://schemas.microsoft.com/office/drawing/2014/main" val="2823064476"/>
                    </a:ext>
                  </a:extLst>
                </a:gridCol>
                <a:gridCol w="1592814">
                  <a:extLst>
                    <a:ext uri="{9D8B030D-6E8A-4147-A177-3AD203B41FA5}">
                      <a16:colId xmlns:a16="http://schemas.microsoft.com/office/drawing/2014/main" val="608497383"/>
                    </a:ext>
                  </a:extLst>
                </a:gridCol>
              </a:tblGrid>
              <a:tr h="370840">
                <a:tc>
                  <a:txBody>
                    <a:bodyPr/>
                    <a:lstStyle/>
                    <a:p>
                      <a:pPr algn="ctr" fontAlgn="ctr"/>
                      <a:r>
                        <a:rPr lang="pl-PL" sz="1050" b="0" u="none" strike="noStrike">
                          <a:solidFill>
                            <a:schemeClr val="tx1"/>
                          </a:solidFill>
                          <a:effectLst/>
                        </a:rPr>
                        <a:t>Władze centralne, rząd</a:t>
                      </a:r>
                      <a:endParaRPr lang="pl-PL" sz="105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szkoła</a:t>
                      </a:r>
                      <a:endParaRPr lang="pl-PL" sz="105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każdy indywidualnie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rodzina</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władze samorządowe </a:t>
                      </a:r>
                    </a:p>
                    <a:p>
                      <a:pPr algn="ctr" fontAlgn="ctr"/>
                      <a:r>
                        <a:rPr lang="pl-PL" sz="1050" b="0" u="none" strike="noStrike">
                          <a:solidFill>
                            <a:schemeClr val="tx1"/>
                          </a:solidFill>
                          <a:effectLst/>
                        </a:rPr>
                        <a:t>i wojewódzkie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aphicFrame>
        <p:nvGraphicFramePr>
          <p:cNvPr id="33" name="Tabela 32">
            <a:extLst>
              <a:ext uri="{FF2B5EF4-FFF2-40B4-BE49-F238E27FC236}">
                <a16:creationId xmlns:a16="http://schemas.microsoft.com/office/drawing/2014/main" id="{2475C91F-FC77-4DF7-AE71-F7F50B164A1C}"/>
              </a:ext>
            </a:extLst>
          </p:cNvPr>
          <p:cNvGraphicFramePr>
            <a:graphicFrameLocks noGrp="1"/>
          </p:cNvGraphicFramePr>
          <p:nvPr>
            <p:extLst>
              <p:ext uri="{D42A27DB-BD31-4B8C-83A1-F6EECF244321}">
                <p14:modId xmlns:p14="http://schemas.microsoft.com/office/powerpoint/2010/main" val="4013091467"/>
              </p:ext>
            </p:extLst>
          </p:nvPr>
        </p:nvGraphicFramePr>
        <p:xfrm>
          <a:off x="600310" y="4998888"/>
          <a:ext cx="8063448" cy="370840"/>
        </p:xfrm>
        <a:graphic>
          <a:graphicData uri="http://schemas.openxmlformats.org/drawingml/2006/table">
            <a:tbl>
              <a:tblPr firstRow="1" bandRow="1">
                <a:tableStyleId>{5C22544A-7EE6-4342-B048-85BDC9FD1C3A}</a:tableStyleId>
              </a:tblPr>
              <a:tblGrid>
                <a:gridCol w="1384722">
                  <a:extLst>
                    <a:ext uri="{9D8B030D-6E8A-4147-A177-3AD203B41FA5}">
                      <a16:colId xmlns:a16="http://schemas.microsoft.com/office/drawing/2014/main" val="2938667892"/>
                    </a:ext>
                  </a:extLst>
                </a:gridCol>
                <a:gridCol w="1840657">
                  <a:extLst>
                    <a:ext uri="{9D8B030D-6E8A-4147-A177-3AD203B41FA5}">
                      <a16:colId xmlns:a16="http://schemas.microsoft.com/office/drawing/2014/main" val="411925587"/>
                    </a:ext>
                  </a:extLst>
                </a:gridCol>
                <a:gridCol w="1544200">
                  <a:extLst>
                    <a:ext uri="{9D8B030D-6E8A-4147-A177-3AD203B41FA5}">
                      <a16:colId xmlns:a16="http://schemas.microsoft.com/office/drawing/2014/main" val="3608420190"/>
                    </a:ext>
                  </a:extLst>
                </a:gridCol>
                <a:gridCol w="1681179">
                  <a:extLst>
                    <a:ext uri="{9D8B030D-6E8A-4147-A177-3AD203B41FA5}">
                      <a16:colId xmlns:a16="http://schemas.microsoft.com/office/drawing/2014/main" val="2823064476"/>
                    </a:ext>
                  </a:extLst>
                </a:gridCol>
                <a:gridCol w="1612690">
                  <a:extLst>
                    <a:ext uri="{9D8B030D-6E8A-4147-A177-3AD203B41FA5}">
                      <a16:colId xmlns:a16="http://schemas.microsoft.com/office/drawing/2014/main" val="608497383"/>
                    </a:ext>
                  </a:extLst>
                </a:gridCol>
              </a:tblGrid>
              <a:tr h="370840">
                <a:tc>
                  <a:txBody>
                    <a:bodyPr/>
                    <a:lstStyle/>
                    <a:p>
                      <a:pPr algn="ctr" fontAlgn="ctr"/>
                      <a:r>
                        <a:rPr lang="pl-PL" sz="1050" b="0" u="none" strike="noStrike">
                          <a:solidFill>
                            <a:schemeClr val="tx1"/>
                          </a:solidFill>
                          <a:effectLst/>
                        </a:rPr>
                        <a:t>media</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wspólnoty mieszkaniowe/</a:t>
                      </a:r>
                    </a:p>
                    <a:p>
                      <a:pPr algn="ctr" fontAlgn="ctr"/>
                      <a:r>
                        <a:rPr lang="pl-PL" sz="1050" b="0" u="none" strike="noStrike">
                          <a:solidFill>
                            <a:schemeClr val="tx1"/>
                          </a:solidFill>
                          <a:effectLst/>
                        </a:rPr>
                        <a:t>sąsiedzkie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organizacje pozarządowe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trudno powiedzieć</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nikt, nie ma takiej potrzeby</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142" name="Grupa 141">
            <a:extLst>
              <a:ext uri="{FF2B5EF4-FFF2-40B4-BE49-F238E27FC236}">
                <a16:creationId xmlns:a16="http://schemas.microsoft.com/office/drawing/2014/main" id="{7C213FEF-3A96-4959-A8CF-8B3D8858CBDC}"/>
              </a:ext>
            </a:extLst>
          </p:cNvPr>
          <p:cNvGrpSpPr/>
          <p:nvPr/>
        </p:nvGrpSpPr>
        <p:grpSpPr>
          <a:xfrm>
            <a:off x="1130974" y="2469368"/>
            <a:ext cx="309090" cy="257039"/>
            <a:chOff x="3748088" y="1628775"/>
            <a:chExt cx="695325" cy="669925"/>
          </a:xfrm>
          <a:solidFill>
            <a:srgbClr val="DEDEDE"/>
          </a:solidFill>
        </p:grpSpPr>
        <p:sp>
          <p:nvSpPr>
            <p:cNvPr id="143" name="Freeform 91">
              <a:extLst>
                <a:ext uri="{FF2B5EF4-FFF2-40B4-BE49-F238E27FC236}">
                  <a16:creationId xmlns:a16="http://schemas.microsoft.com/office/drawing/2014/main" id="{125690A3-C6EB-4147-AA4F-7E33C17FF4AD}"/>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4" name="Freeform 92">
              <a:extLst>
                <a:ext uri="{FF2B5EF4-FFF2-40B4-BE49-F238E27FC236}">
                  <a16:creationId xmlns:a16="http://schemas.microsoft.com/office/drawing/2014/main" id="{99B99105-2B5B-4B54-9126-595B4EC6F20D}"/>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5" name="Freeform 93">
              <a:extLst>
                <a:ext uri="{FF2B5EF4-FFF2-40B4-BE49-F238E27FC236}">
                  <a16:creationId xmlns:a16="http://schemas.microsoft.com/office/drawing/2014/main" id="{8B90D3D7-47C4-49FE-B905-1F9C8F6E30E2}"/>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6" name="Freeform 94">
              <a:extLst>
                <a:ext uri="{FF2B5EF4-FFF2-40B4-BE49-F238E27FC236}">
                  <a16:creationId xmlns:a16="http://schemas.microsoft.com/office/drawing/2014/main" id="{E1381C30-311E-47BE-BB8A-8A660FD6B0D5}"/>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5" name="Grafika 14" descr="Szkoła">
            <a:extLst>
              <a:ext uri="{FF2B5EF4-FFF2-40B4-BE49-F238E27FC236}">
                <a16:creationId xmlns:a16="http://schemas.microsoft.com/office/drawing/2014/main" id="{145DB31E-5255-49B8-A982-C7D1BCF438BF}"/>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2733333" y="2383608"/>
            <a:ext cx="396000" cy="396000"/>
          </a:xfrm>
          <a:prstGeom prst="rect">
            <a:avLst/>
          </a:prstGeom>
        </p:spPr>
      </p:pic>
      <p:grpSp>
        <p:nvGrpSpPr>
          <p:cNvPr id="19" name="Grupa 18">
            <a:extLst>
              <a:ext uri="{FF2B5EF4-FFF2-40B4-BE49-F238E27FC236}">
                <a16:creationId xmlns:a16="http://schemas.microsoft.com/office/drawing/2014/main" id="{9AB87966-8459-49E0-BC06-770A498DB5E8}"/>
              </a:ext>
            </a:extLst>
          </p:cNvPr>
          <p:cNvGrpSpPr>
            <a:grpSpLocks noChangeAspect="1"/>
          </p:cNvGrpSpPr>
          <p:nvPr/>
        </p:nvGrpSpPr>
        <p:grpSpPr>
          <a:xfrm>
            <a:off x="4480515" y="2474407"/>
            <a:ext cx="182970" cy="252000"/>
            <a:chOff x="3735388" y="1552575"/>
            <a:chExt cx="433388" cy="596900"/>
          </a:xfrm>
        </p:grpSpPr>
        <p:sp>
          <p:nvSpPr>
            <p:cNvPr id="16" name="Freeform 22">
              <a:extLst>
                <a:ext uri="{FF2B5EF4-FFF2-40B4-BE49-F238E27FC236}">
                  <a16:creationId xmlns:a16="http://schemas.microsoft.com/office/drawing/2014/main" id="{A0BFC2D1-3EFC-4FBA-BC4B-D46AD2091C06}"/>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17" name="Freeform 23">
              <a:extLst>
                <a:ext uri="{FF2B5EF4-FFF2-40B4-BE49-F238E27FC236}">
                  <a16:creationId xmlns:a16="http://schemas.microsoft.com/office/drawing/2014/main" id="{4E409BB8-88C3-446D-AA6E-0DBB511522E4}"/>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36" name="Grupa 35">
            <a:extLst>
              <a:ext uri="{FF2B5EF4-FFF2-40B4-BE49-F238E27FC236}">
                <a16:creationId xmlns:a16="http://schemas.microsoft.com/office/drawing/2014/main" id="{9E266DCC-F70B-4922-9B7A-B4E46FBC2A0D}"/>
              </a:ext>
            </a:extLst>
          </p:cNvPr>
          <p:cNvGrpSpPr>
            <a:grpSpLocks noChangeAspect="1"/>
          </p:cNvGrpSpPr>
          <p:nvPr/>
        </p:nvGrpSpPr>
        <p:grpSpPr>
          <a:xfrm>
            <a:off x="6080121" y="2446936"/>
            <a:ext cx="335936" cy="288000"/>
            <a:chOff x="4371809" y="1763215"/>
            <a:chExt cx="700878" cy="600867"/>
          </a:xfrm>
          <a:solidFill>
            <a:srgbClr val="CDCDCD"/>
          </a:solidFill>
        </p:grpSpPr>
        <p:sp>
          <p:nvSpPr>
            <p:cNvPr id="37" name="Freeform 5">
              <a:extLst>
                <a:ext uri="{FF2B5EF4-FFF2-40B4-BE49-F238E27FC236}">
                  <a16:creationId xmlns:a16="http://schemas.microsoft.com/office/drawing/2014/main" id="{D86859AD-894D-4633-BB26-0E8E52E2F20F}"/>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6">
              <a:extLst>
                <a:ext uri="{FF2B5EF4-FFF2-40B4-BE49-F238E27FC236}">
                  <a16:creationId xmlns:a16="http://schemas.microsoft.com/office/drawing/2014/main" id="{887933E3-ABB8-4ED5-8590-EEC8C9D21CF6}"/>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9" name="Grupa 38">
            <a:extLst>
              <a:ext uri="{FF2B5EF4-FFF2-40B4-BE49-F238E27FC236}">
                <a16:creationId xmlns:a16="http://schemas.microsoft.com/office/drawing/2014/main" id="{58D51A55-C743-4E23-B074-ECCE38839173}"/>
              </a:ext>
            </a:extLst>
          </p:cNvPr>
          <p:cNvGrpSpPr>
            <a:grpSpLocks noChangeAspect="1"/>
          </p:cNvGrpSpPr>
          <p:nvPr/>
        </p:nvGrpSpPr>
        <p:grpSpPr>
          <a:xfrm>
            <a:off x="2823603" y="4319318"/>
            <a:ext cx="233890" cy="252000"/>
            <a:chOff x="6223214" y="3616221"/>
            <a:chExt cx="609668" cy="656873"/>
          </a:xfrm>
          <a:solidFill>
            <a:srgbClr val="CDCDCD"/>
          </a:solidFill>
        </p:grpSpPr>
        <p:sp>
          <p:nvSpPr>
            <p:cNvPr id="40" name="Freeform 48">
              <a:extLst>
                <a:ext uri="{FF2B5EF4-FFF2-40B4-BE49-F238E27FC236}">
                  <a16:creationId xmlns:a16="http://schemas.microsoft.com/office/drawing/2014/main" id="{8FD7414A-2834-47AB-8F8F-EBB15D619D34}"/>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49">
              <a:extLst>
                <a:ext uri="{FF2B5EF4-FFF2-40B4-BE49-F238E27FC236}">
                  <a16:creationId xmlns:a16="http://schemas.microsoft.com/office/drawing/2014/main" id="{A3587A39-217E-4114-A65F-74F319836DD2}"/>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Rectangle 50">
              <a:extLst>
                <a:ext uri="{FF2B5EF4-FFF2-40B4-BE49-F238E27FC236}">
                  <a16:creationId xmlns:a16="http://schemas.microsoft.com/office/drawing/2014/main" id="{B0FF325F-2C55-43DF-9928-5DC6F15015E5}"/>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45" name="Grupa 44">
            <a:extLst>
              <a:ext uri="{FF2B5EF4-FFF2-40B4-BE49-F238E27FC236}">
                <a16:creationId xmlns:a16="http://schemas.microsoft.com/office/drawing/2014/main" id="{0F00866D-AA22-49A7-95DD-BD5C2669EE04}"/>
              </a:ext>
            </a:extLst>
          </p:cNvPr>
          <p:cNvGrpSpPr>
            <a:grpSpLocks noChangeAspect="1"/>
          </p:cNvGrpSpPr>
          <p:nvPr/>
        </p:nvGrpSpPr>
        <p:grpSpPr>
          <a:xfrm>
            <a:off x="1127434" y="4330214"/>
            <a:ext cx="284842" cy="252000"/>
            <a:chOff x="5264150" y="3605213"/>
            <a:chExt cx="715963" cy="633413"/>
          </a:xfrm>
          <a:solidFill>
            <a:srgbClr val="CDCDCD"/>
          </a:solidFill>
        </p:grpSpPr>
        <p:sp>
          <p:nvSpPr>
            <p:cNvPr id="46" name="Freeform 37">
              <a:extLst>
                <a:ext uri="{FF2B5EF4-FFF2-40B4-BE49-F238E27FC236}">
                  <a16:creationId xmlns:a16="http://schemas.microsoft.com/office/drawing/2014/main" id="{C64437A6-6173-4368-9303-8A3B15681F88}"/>
                </a:ext>
              </a:extLst>
            </p:cNvPr>
            <p:cNvSpPr>
              <a:spLocks noEditPoints="1"/>
            </p:cNvSpPr>
            <p:nvPr/>
          </p:nvSpPr>
          <p:spPr bwMode="auto">
            <a:xfrm>
              <a:off x="5492750" y="3697288"/>
              <a:ext cx="258763" cy="268288"/>
            </a:xfrm>
            <a:custGeom>
              <a:avLst/>
              <a:gdLst>
                <a:gd name="T0" fmla="*/ 660 w 1141"/>
                <a:gd name="T1" fmla="*/ 156 h 1181"/>
                <a:gd name="T2" fmla="*/ 587 w 1141"/>
                <a:gd name="T3" fmla="*/ 191 h 1181"/>
                <a:gd name="T4" fmla="*/ 520 w 1141"/>
                <a:gd name="T5" fmla="*/ 163 h 1181"/>
                <a:gd name="T6" fmla="*/ 491 w 1141"/>
                <a:gd name="T7" fmla="*/ 96 h 1181"/>
                <a:gd name="T8" fmla="*/ 526 w 1141"/>
                <a:gd name="T9" fmla="*/ 22 h 1181"/>
                <a:gd name="T10" fmla="*/ 596 w 1141"/>
                <a:gd name="T11" fmla="*/ 1 h 1181"/>
                <a:gd name="T12" fmla="*/ 666 w 1141"/>
                <a:gd name="T13" fmla="*/ 42 h 1181"/>
                <a:gd name="T14" fmla="*/ 402 w 1141"/>
                <a:gd name="T15" fmla="*/ 122 h 1181"/>
                <a:gd name="T16" fmla="*/ 408 w 1141"/>
                <a:gd name="T17" fmla="*/ 195 h 1181"/>
                <a:gd name="T18" fmla="*/ 364 w 1141"/>
                <a:gd name="T19" fmla="*/ 243 h 1181"/>
                <a:gd name="T20" fmla="*/ 291 w 1141"/>
                <a:gd name="T21" fmla="*/ 242 h 1181"/>
                <a:gd name="T22" fmla="*/ 247 w 1141"/>
                <a:gd name="T23" fmla="*/ 192 h 1181"/>
                <a:gd name="T24" fmla="*/ 255 w 1141"/>
                <a:gd name="T25" fmla="*/ 120 h 1181"/>
                <a:gd name="T26" fmla="*/ 309 w 1141"/>
                <a:gd name="T27" fmla="*/ 81 h 1181"/>
                <a:gd name="T28" fmla="*/ 379 w 1141"/>
                <a:gd name="T29" fmla="*/ 97 h 1181"/>
                <a:gd name="T30" fmla="*/ 190 w 1141"/>
                <a:gd name="T31" fmla="*/ 297 h 1181"/>
                <a:gd name="T32" fmla="*/ 215 w 1141"/>
                <a:gd name="T33" fmla="*/ 357 h 1181"/>
                <a:gd name="T34" fmla="*/ 191 w 1141"/>
                <a:gd name="T35" fmla="*/ 412 h 1181"/>
                <a:gd name="T36" fmla="*/ 129 w 1141"/>
                <a:gd name="T37" fmla="*/ 431 h 1181"/>
                <a:gd name="T38" fmla="*/ 77 w 1141"/>
                <a:gd name="T39" fmla="*/ 402 h 1181"/>
                <a:gd name="T40" fmla="*/ 64 w 1141"/>
                <a:gd name="T41" fmla="*/ 338 h 1181"/>
                <a:gd name="T42" fmla="*/ 98 w 1141"/>
                <a:gd name="T43" fmla="*/ 289 h 1181"/>
                <a:gd name="T44" fmla="*/ 163 w 1141"/>
                <a:gd name="T45" fmla="*/ 282 h 1181"/>
                <a:gd name="T46" fmla="*/ 97 w 1141"/>
                <a:gd name="T47" fmla="*/ 550 h 1181"/>
                <a:gd name="T48" fmla="*/ 139 w 1141"/>
                <a:gd name="T49" fmla="*/ 614 h 1181"/>
                <a:gd name="T50" fmla="*/ 90 w 1141"/>
                <a:gd name="T51" fmla="*/ 680 h 1181"/>
                <a:gd name="T52" fmla="*/ 21 w 1141"/>
                <a:gd name="T53" fmla="*/ 663 h 1181"/>
                <a:gd name="T54" fmla="*/ 1 w 1141"/>
                <a:gd name="T55" fmla="*/ 600 h 1181"/>
                <a:gd name="T56" fmla="*/ 63 w 1141"/>
                <a:gd name="T57" fmla="*/ 544 h 1181"/>
                <a:gd name="T58" fmla="*/ 166 w 1141"/>
                <a:gd name="T59" fmla="*/ 816 h 1181"/>
                <a:gd name="T60" fmla="*/ 195 w 1141"/>
                <a:gd name="T61" fmla="*/ 900 h 1181"/>
                <a:gd name="T62" fmla="*/ 112 w 1141"/>
                <a:gd name="T63" fmla="*/ 928 h 1181"/>
                <a:gd name="T64" fmla="*/ 83 w 1141"/>
                <a:gd name="T65" fmla="*/ 845 h 1181"/>
                <a:gd name="T66" fmla="*/ 303 w 1141"/>
                <a:gd name="T67" fmla="*/ 1011 h 1181"/>
                <a:gd name="T68" fmla="*/ 378 w 1141"/>
                <a:gd name="T69" fmla="*/ 1036 h 1181"/>
                <a:gd name="T70" fmla="*/ 353 w 1141"/>
                <a:gd name="T71" fmla="*/ 1112 h 1181"/>
                <a:gd name="T72" fmla="*/ 278 w 1141"/>
                <a:gd name="T73" fmla="*/ 1087 h 1181"/>
                <a:gd name="T74" fmla="*/ 537 w 1141"/>
                <a:gd name="T75" fmla="*/ 1121 h 1181"/>
                <a:gd name="T76" fmla="*/ 597 w 1141"/>
                <a:gd name="T77" fmla="*/ 1081 h 1181"/>
                <a:gd name="T78" fmla="*/ 636 w 1141"/>
                <a:gd name="T79" fmla="*/ 1141 h 1181"/>
                <a:gd name="T80" fmla="*/ 577 w 1141"/>
                <a:gd name="T81" fmla="*/ 1180 h 1181"/>
                <a:gd name="T82" fmla="*/ 806 w 1141"/>
                <a:gd name="T83" fmla="*/ 1084 h 1181"/>
                <a:gd name="T84" fmla="*/ 823 w 1141"/>
                <a:gd name="T85" fmla="*/ 1022 h 1181"/>
                <a:gd name="T86" fmla="*/ 884 w 1141"/>
                <a:gd name="T87" fmla="*/ 1039 h 1181"/>
                <a:gd name="T88" fmla="*/ 868 w 1141"/>
                <a:gd name="T89" fmla="*/ 1101 h 1181"/>
                <a:gd name="T90" fmla="*/ 806 w 1141"/>
                <a:gd name="T91" fmla="*/ 1084 h 1181"/>
                <a:gd name="T92" fmla="*/ 994 w 1141"/>
                <a:gd name="T93" fmla="*/ 867 h 1181"/>
                <a:gd name="T94" fmla="*/ 1040 w 1141"/>
                <a:gd name="T95" fmla="*/ 831 h 1181"/>
                <a:gd name="T96" fmla="*/ 1076 w 1141"/>
                <a:gd name="T97" fmla="*/ 877 h 1181"/>
                <a:gd name="T98" fmla="*/ 1030 w 1141"/>
                <a:gd name="T99" fmla="*/ 913 h 1181"/>
                <a:gd name="T100" fmla="*/ 1078 w 1141"/>
                <a:gd name="T101" fmla="*/ 640 h 1181"/>
                <a:gd name="T102" fmla="*/ 1078 w 1141"/>
                <a:gd name="T103" fmla="*/ 587 h 1181"/>
                <a:gd name="T104" fmla="*/ 1130 w 1141"/>
                <a:gd name="T105" fmla="*/ 587 h 1181"/>
                <a:gd name="T106" fmla="*/ 1130 w 1141"/>
                <a:gd name="T107" fmla="*/ 640 h 1181"/>
                <a:gd name="T108" fmla="*/ 1039 w 1141"/>
                <a:gd name="T109" fmla="*/ 388 h 1181"/>
                <a:gd name="T110" fmla="*/ 1002 w 1141"/>
                <a:gd name="T111" fmla="*/ 358 h 1181"/>
                <a:gd name="T112" fmla="*/ 1031 w 1141"/>
                <a:gd name="T113" fmla="*/ 322 h 1181"/>
                <a:gd name="T114" fmla="*/ 1068 w 1141"/>
                <a:gd name="T115" fmla="*/ 350 h 1181"/>
                <a:gd name="T116" fmla="*/ 872 w 1141"/>
                <a:gd name="T117" fmla="*/ 180 h 1181"/>
                <a:gd name="T118" fmla="*/ 831 w 1141"/>
                <a:gd name="T119" fmla="*/ 191 h 1181"/>
                <a:gd name="T120" fmla="*/ 819 w 1141"/>
                <a:gd name="T121" fmla="*/ 151 h 1181"/>
                <a:gd name="T122" fmla="*/ 860 w 1141"/>
                <a:gd name="T123" fmla="*/ 139 h 1181"/>
                <a:gd name="T124" fmla="*/ 872 w 1141"/>
                <a:gd name="T125" fmla="*/ 180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1" h="1181">
                  <a:moveTo>
                    <a:pt x="681" y="96"/>
                  </a:moveTo>
                  <a:lnTo>
                    <a:pt x="681" y="96"/>
                  </a:lnTo>
                  <a:lnTo>
                    <a:pt x="681" y="105"/>
                  </a:lnTo>
                  <a:lnTo>
                    <a:pt x="680" y="115"/>
                  </a:lnTo>
                  <a:lnTo>
                    <a:pt x="678" y="125"/>
                  </a:lnTo>
                  <a:lnTo>
                    <a:pt x="675" y="133"/>
                  </a:lnTo>
                  <a:lnTo>
                    <a:pt x="670" y="142"/>
                  </a:lnTo>
                  <a:lnTo>
                    <a:pt x="666" y="148"/>
                  </a:lnTo>
                  <a:lnTo>
                    <a:pt x="660" y="156"/>
                  </a:lnTo>
                  <a:lnTo>
                    <a:pt x="654" y="163"/>
                  </a:lnTo>
                  <a:lnTo>
                    <a:pt x="647" y="169"/>
                  </a:lnTo>
                  <a:lnTo>
                    <a:pt x="640" y="175"/>
                  </a:lnTo>
                  <a:lnTo>
                    <a:pt x="632" y="179"/>
                  </a:lnTo>
                  <a:lnTo>
                    <a:pt x="623" y="184"/>
                  </a:lnTo>
                  <a:lnTo>
                    <a:pt x="615" y="187"/>
                  </a:lnTo>
                  <a:lnTo>
                    <a:pt x="606" y="190"/>
                  </a:lnTo>
                  <a:lnTo>
                    <a:pt x="596" y="191"/>
                  </a:lnTo>
                  <a:lnTo>
                    <a:pt x="587" y="191"/>
                  </a:lnTo>
                  <a:lnTo>
                    <a:pt x="587" y="191"/>
                  </a:lnTo>
                  <a:lnTo>
                    <a:pt x="577" y="191"/>
                  </a:lnTo>
                  <a:lnTo>
                    <a:pt x="568" y="190"/>
                  </a:lnTo>
                  <a:lnTo>
                    <a:pt x="558" y="187"/>
                  </a:lnTo>
                  <a:lnTo>
                    <a:pt x="549" y="184"/>
                  </a:lnTo>
                  <a:lnTo>
                    <a:pt x="541" y="179"/>
                  </a:lnTo>
                  <a:lnTo>
                    <a:pt x="533" y="175"/>
                  </a:lnTo>
                  <a:lnTo>
                    <a:pt x="526" y="169"/>
                  </a:lnTo>
                  <a:lnTo>
                    <a:pt x="520" y="163"/>
                  </a:lnTo>
                  <a:lnTo>
                    <a:pt x="513" y="156"/>
                  </a:lnTo>
                  <a:lnTo>
                    <a:pt x="508" y="148"/>
                  </a:lnTo>
                  <a:lnTo>
                    <a:pt x="503" y="142"/>
                  </a:lnTo>
                  <a:lnTo>
                    <a:pt x="499" y="133"/>
                  </a:lnTo>
                  <a:lnTo>
                    <a:pt x="496" y="125"/>
                  </a:lnTo>
                  <a:lnTo>
                    <a:pt x="493" y="115"/>
                  </a:lnTo>
                  <a:lnTo>
                    <a:pt x="492" y="105"/>
                  </a:lnTo>
                  <a:lnTo>
                    <a:pt x="491" y="96"/>
                  </a:lnTo>
                  <a:lnTo>
                    <a:pt x="491" y="96"/>
                  </a:lnTo>
                  <a:lnTo>
                    <a:pt x="492" y="86"/>
                  </a:lnTo>
                  <a:lnTo>
                    <a:pt x="493" y="77"/>
                  </a:lnTo>
                  <a:lnTo>
                    <a:pt x="496" y="68"/>
                  </a:lnTo>
                  <a:lnTo>
                    <a:pt x="499" y="58"/>
                  </a:lnTo>
                  <a:lnTo>
                    <a:pt x="503" y="50"/>
                  </a:lnTo>
                  <a:lnTo>
                    <a:pt x="508" y="42"/>
                  </a:lnTo>
                  <a:lnTo>
                    <a:pt x="513" y="36"/>
                  </a:lnTo>
                  <a:lnTo>
                    <a:pt x="520" y="29"/>
                  </a:lnTo>
                  <a:lnTo>
                    <a:pt x="526" y="22"/>
                  </a:lnTo>
                  <a:lnTo>
                    <a:pt x="533" y="17"/>
                  </a:lnTo>
                  <a:lnTo>
                    <a:pt x="541" y="12"/>
                  </a:lnTo>
                  <a:lnTo>
                    <a:pt x="549" y="8"/>
                  </a:lnTo>
                  <a:lnTo>
                    <a:pt x="558" y="5"/>
                  </a:lnTo>
                  <a:lnTo>
                    <a:pt x="568" y="3"/>
                  </a:lnTo>
                  <a:lnTo>
                    <a:pt x="577" y="1"/>
                  </a:lnTo>
                  <a:lnTo>
                    <a:pt x="587" y="0"/>
                  </a:lnTo>
                  <a:lnTo>
                    <a:pt x="587" y="0"/>
                  </a:lnTo>
                  <a:lnTo>
                    <a:pt x="596" y="1"/>
                  </a:lnTo>
                  <a:lnTo>
                    <a:pt x="606" y="3"/>
                  </a:lnTo>
                  <a:lnTo>
                    <a:pt x="615" y="5"/>
                  </a:lnTo>
                  <a:lnTo>
                    <a:pt x="623" y="8"/>
                  </a:lnTo>
                  <a:lnTo>
                    <a:pt x="632" y="12"/>
                  </a:lnTo>
                  <a:lnTo>
                    <a:pt x="640" y="17"/>
                  </a:lnTo>
                  <a:lnTo>
                    <a:pt x="647" y="22"/>
                  </a:lnTo>
                  <a:lnTo>
                    <a:pt x="654" y="29"/>
                  </a:lnTo>
                  <a:lnTo>
                    <a:pt x="660" y="36"/>
                  </a:lnTo>
                  <a:lnTo>
                    <a:pt x="666" y="42"/>
                  </a:lnTo>
                  <a:lnTo>
                    <a:pt x="670" y="50"/>
                  </a:lnTo>
                  <a:lnTo>
                    <a:pt x="675" y="58"/>
                  </a:lnTo>
                  <a:lnTo>
                    <a:pt x="678" y="68"/>
                  </a:lnTo>
                  <a:lnTo>
                    <a:pt x="680" y="77"/>
                  </a:lnTo>
                  <a:lnTo>
                    <a:pt x="681" y="86"/>
                  </a:lnTo>
                  <a:lnTo>
                    <a:pt x="681" y="96"/>
                  </a:lnTo>
                  <a:lnTo>
                    <a:pt x="681" y="96"/>
                  </a:lnTo>
                  <a:close/>
                  <a:moveTo>
                    <a:pt x="402" y="122"/>
                  </a:moveTo>
                  <a:lnTo>
                    <a:pt x="402" y="122"/>
                  </a:lnTo>
                  <a:lnTo>
                    <a:pt x="407" y="130"/>
                  </a:lnTo>
                  <a:lnTo>
                    <a:pt x="409" y="138"/>
                  </a:lnTo>
                  <a:lnTo>
                    <a:pt x="411" y="146"/>
                  </a:lnTo>
                  <a:lnTo>
                    <a:pt x="414" y="154"/>
                  </a:lnTo>
                  <a:lnTo>
                    <a:pt x="414" y="163"/>
                  </a:lnTo>
                  <a:lnTo>
                    <a:pt x="414" y="171"/>
                  </a:lnTo>
                  <a:lnTo>
                    <a:pt x="413" y="179"/>
                  </a:lnTo>
                  <a:lnTo>
                    <a:pt x="411" y="187"/>
                  </a:lnTo>
                  <a:lnTo>
                    <a:pt x="408" y="195"/>
                  </a:lnTo>
                  <a:lnTo>
                    <a:pt x="405" y="203"/>
                  </a:lnTo>
                  <a:lnTo>
                    <a:pt x="401" y="210"/>
                  </a:lnTo>
                  <a:lnTo>
                    <a:pt x="397" y="217"/>
                  </a:lnTo>
                  <a:lnTo>
                    <a:pt x="391" y="224"/>
                  </a:lnTo>
                  <a:lnTo>
                    <a:pt x="385" y="229"/>
                  </a:lnTo>
                  <a:lnTo>
                    <a:pt x="378" y="235"/>
                  </a:lnTo>
                  <a:lnTo>
                    <a:pt x="372" y="240"/>
                  </a:lnTo>
                  <a:lnTo>
                    <a:pt x="372" y="240"/>
                  </a:lnTo>
                  <a:lnTo>
                    <a:pt x="364" y="243"/>
                  </a:lnTo>
                  <a:lnTo>
                    <a:pt x="356" y="247"/>
                  </a:lnTo>
                  <a:lnTo>
                    <a:pt x="346" y="249"/>
                  </a:lnTo>
                  <a:lnTo>
                    <a:pt x="338" y="250"/>
                  </a:lnTo>
                  <a:lnTo>
                    <a:pt x="330" y="251"/>
                  </a:lnTo>
                  <a:lnTo>
                    <a:pt x="323" y="251"/>
                  </a:lnTo>
                  <a:lnTo>
                    <a:pt x="315" y="250"/>
                  </a:lnTo>
                  <a:lnTo>
                    <a:pt x="305" y="248"/>
                  </a:lnTo>
                  <a:lnTo>
                    <a:pt x="299" y="245"/>
                  </a:lnTo>
                  <a:lnTo>
                    <a:pt x="291" y="242"/>
                  </a:lnTo>
                  <a:lnTo>
                    <a:pt x="284" y="239"/>
                  </a:lnTo>
                  <a:lnTo>
                    <a:pt x="277" y="234"/>
                  </a:lnTo>
                  <a:lnTo>
                    <a:pt x="270" y="228"/>
                  </a:lnTo>
                  <a:lnTo>
                    <a:pt x="264" y="223"/>
                  </a:lnTo>
                  <a:lnTo>
                    <a:pt x="259" y="216"/>
                  </a:lnTo>
                  <a:lnTo>
                    <a:pt x="254" y="208"/>
                  </a:lnTo>
                  <a:lnTo>
                    <a:pt x="254" y="208"/>
                  </a:lnTo>
                  <a:lnTo>
                    <a:pt x="250" y="200"/>
                  </a:lnTo>
                  <a:lnTo>
                    <a:pt x="247" y="192"/>
                  </a:lnTo>
                  <a:lnTo>
                    <a:pt x="245" y="184"/>
                  </a:lnTo>
                  <a:lnTo>
                    <a:pt x="243" y="176"/>
                  </a:lnTo>
                  <a:lnTo>
                    <a:pt x="243" y="168"/>
                  </a:lnTo>
                  <a:lnTo>
                    <a:pt x="243" y="159"/>
                  </a:lnTo>
                  <a:lnTo>
                    <a:pt x="244" y="151"/>
                  </a:lnTo>
                  <a:lnTo>
                    <a:pt x="245" y="143"/>
                  </a:lnTo>
                  <a:lnTo>
                    <a:pt x="248" y="135"/>
                  </a:lnTo>
                  <a:lnTo>
                    <a:pt x="251" y="128"/>
                  </a:lnTo>
                  <a:lnTo>
                    <a:pt x="255" y="120"/>
                  </a:lnTo>
                  <a:lnTo>
                    <a:pt x="260" y="113"/>
                  </a:lnTo>
                  <a:lnTo>
                    <a:pt x="266" y="107"/>
                  </a:lnTo>
                  <a:lnTo>
                    <a:pt x="271" y="101"/>
                  </a:lnTo>
                  <a:lnTo>
                    <a:pt x="278" y="96"/>
                  </a:lnTo>
                  <a:lnTo>
                    <a:pt x="285" y="92"/>
                  </a:lnTo>
                  <a:lnTo>
                    <a:pt x="285" y="92"/>
                  </a:lnTo>
                  <a:lnTo>
                    <a:pt x="293" y="87"/>
                  </a:lnTo>
                  <a:lnTo>
                    <a:pt x="301" y="84"/>
                  </a:lnTo>
                  <a:lnTo>
                    <a:pt x="309" y="81"/>
                  </a:lnTo>
                  <a:lnTo>
                    <a:pt x="318" y="80"/>
                  </a:lnTo>
                  <a:lnTo>
                    <a:pt x="326" y="80"/>
                  </a:lnTo>
                  <a:lnTo>
                    <a:pt x="334" y="80"/>
                  </a:lnTo>
                  <a:lnTo>
                    <a:pt x="342" y="81"/>
                  </a:lnTo>
                  <a:lnTo>
                    <a:pt x="350" y="82"/>
                  </a:lnTo>
                  <a:lnTo>
                    <a:pt x="358" y="85"/>
                  </a:lnTo>
                  <a:lnTo>
                    <a:pt x="366" y="88"/>
                  </a:lnTo>
                  <a:lnTo>
                    <a:pt x="373" y="93"/>
                  </a:lnTo>
                  <a:lnTo>
                    <a:pt x="379" y="97"/>
                  </a:lnTo>
                  <a:lnTo>
                    <a:pt x="386" y="102"/>
                  </a:lnTo>
                  <a:lnTo>
                    <a:pt x="392" y="109"/>
                  </a:lnTo>
                  <a:lnTo>
                    <a:pt x="398" y="115"/>
                  </a:lnTo>
                  <a:lnTo>
                    <a:pt x="402" y="122"/>
                  </a:lnTo>
                  <a:lnTo>
                    <a:pt x="402" y="122"/>
                  </a:lnTo>
                  <a:close/>
                  <a:moveTo>
                    <a:pt x="178" y="288"/>
                  </a:moveTo>
                  <a:lnTo>
                    <a:pt x="178" y="288"/>
                  </a:lnTo>
                  <a:lnTo>
                    <a:pt x="183" y="292"/>
                  </a:lnTo>
                  <a:lnTo>
                    <a:pt x="190" y="297"/>
                  </a:lnTo>
                  <a:lnTo>
                    <a:pt x="195" y="302"/>
                  </a:lnTo>
                  <a:lnTo>
                    <a:pt x="201" y="308"/>
                  </a:lnTo>
                  <a:lnTo>
                    <a:pt x="204" y="314"/>
                  </a:lnTo>
                  <a:lnTo>
                    <a:pt x="209" y="321"/>
                  </a:lnTo>
                  <a:lnTo>
                    <a:pt x="211" y="327"/>
                  </a:lnTo>
                  <a:lnTo>
                    <a:pt x="213" y="334"/>
                  </a:lnTo>
                  <a:lnTo>
                    <a:pt x="214" y="342"/>
                  </a:lnTo>
                  <a:lnTo>
                    <a:pt x="215" y="349"/>
                  </a:lnTo>
                  <a:lnTo>
                    <a:pt x="215" y="357"/>
                  </a:lnTo>
                  <a:lnTo>
                    <a:pt x="215" y="364"/>
                  </a:lnTo>
                  <a:lnTo>
                    <a:pt x="214" y="372"/>
                  </a:lnTo>
                  <a:lnTo>
                    <a:pt x="212" y="379"/>
                  </a:lnTo>
                  <a:lnTo>
                    <a:pt x="209" y="387"/>
                  </a:lnTo>
                  <a:lnTo>
                    <a:pt x="205" y="394"/>
                  </a:lnTo>
                  <a:lnTo>
                    <a:pt x="205" y="394"/>
                  </a:lnTo>
                  <a:lnTo>
                    <a:pt x="202" y="400"/>
                  </a:lnTo>
                  <a:lnTo>
                    <a:pt x="196" y="406"/>
                  </a:lnTo>
                  <a:lnTo>
                    <a:pt x="191" y="412"/>
                  </a:lnTo>
                  <a:lnTo>
                    <a:pt x="186" y="416"/>
                  </a:lnTo>
                  <a:lnTo>
                    <a:pt x="179" y="420"/>
                  </a:lnTo>
                  <a:lnTo>
                    <a:pt x="172" y="424"/>
                  </a:lnTo>
                  <a:lnTo>
                    <a:pt x="165" y="427"/>
                  </a:lnTo>
                  <a:lnTo>
                    <a:pt x="158" y="429"/>
                  </a:lnTo>
                  <a:lnTo>
                    <a:pt x="152" y="430"/>
                  </a:lnTo>
                  <a:lnTo>
                    <a:pt x="144" y="431"/>
                  </a:lnTo>
                  <a:lnTo>
                    <a:pt x="137" y="431"/>
                  </a:lnTo>
                  <a:lnTo>
                    <a:pt x="129" y="431"/>
                  </a:lnTo>
                  <a:lnTo>
                    <a:pt x="122" y="430"/>
                  </a:lnTo>
                  <a:lnTo>
                    <a:pt x="114" y="428"/>
                  </a:lnTo>
                  <a:lnTo>
                    <a:pt x="107" y="424"/>
                  </a:lnTo>
                  <a:lnTo>
                    <a:pt x="100" y="421"/>
                  </a:lnTo>
                  <a:lnTo>
                    <a:pt x="100" y="421"/>
                  </a:lnTo>
                  <a:lnTo>
                    <a:pt x="93" y="418"/>
                  </a:lnTo>
                  <a:lnTo>
                    <a:pt x="88" y="412"/>
                  </a:lnTo>
                  <a:lnTo>
                    <a:pt x="82" y="407"/>
                  </a:lnTo>
                  <a:lnTo>
                    <a:pt x="77" y="402"/>
                  </a:lnTo>
                  <a:lnTo>
                    <a:pt x="73" y="395"/>
                  </a:lnTo>
                  <a:lnTo>
                    <a:pt x="70" y="388"/>
                  </a:lnTo>
                  <a:lnTo>
                    <a:pt x="66" y="381"/>
                  </a:lnTo>
                  <a:lnTo>
                    <a:pt x="64" y="374"/>
                  </a:lnTo>
                  <a:lnTo>
                    <a:pt x="63" y="367"/>
                  </a:lnTo>
                  <a:lnTo>
                    <a:pt x="62" y="361"/>
                  </a:lnTo>
                  <a:lnTo>
                    <a:pt x="62" y="353"/>
                  </a:lnTo>
                  <a:lnTo>
                    <a:pt x="63" y="345"/>
                  </a:lnTo>
                  <a:lnTo>
                    <a:pt x="64" y="338"/>
                  </a:lnTo>
                  <a:lnTo>
                    <a:pt x="66" y="331"/>
                  </a:lnTo>
                  <a:lnTo>
                    <a:pt x="68" y="323"/>
                  </a:lnTo>
                  <a:lnTo>
                    <a:pt x="72" y="316"/>
                  </a:lnTo>
                  <a:lnTo>
                    <a:pt x="72" y="316"/>
                  </a:lnTo>
                  <a:lnTo>
                    <a:pt x="76" y="309"/>
                  </a:lnTo>
                  <a:lnTo>
                    <a:pt x="81" y="304"/>
                  </a:lnTo>
                  <a:lnTo>
                    <a:pt x="87" y="298"/>
                  </a:lnTo>
                  <a:lnTo>
                    <a:pt x="92" y="293"/>
                  </a:lnTo>
                  <a:lnTo>
                    <a:pt x="98" y="289"/>
                  </a:lnTo>
                  <a:lnTo>
                    <a:pt x="105" y="285"/>
                  </a:lnTo>
                  <a:lnTo>
                    <a:pt x="112" y="282"/>
                  </a:lnTo>
                  <a:lnTo>
                    <a:pt x="119" y="281"/>
                  </a:lnTo>
                  <a:lnTo>
                    <a:pt x="126" y="278"/>
                  </a:lnTo>
                  <a:lnTo>
                    <a:pt x="133" y="277"/>
                  </a:lnTo>
                  <a:lnTo>
                    <a:pt x="141" y="277"/>
                  </a:lnTo>
                  <a:lnTo>
                    <a:pt x="148" y="278"/>
                  </a:lnTo>
                  <a:lnTo>
                    <a:pt x="156" y="280"/>
                  </a:lnTo>
                  <a:lnTo>
                    <a:pt x="163" y="282"/>
                  </a:lnTo>
                  <a:lnTo>
                    <a:pt x="170" y="284"/>
                  </a:lnTo>
                  <a:lnTo>
                    <a:pt x="178" y="288"/>
                  </a:lnTo>
                  <a:lnTo>
                    <a:pt x="178" y="288"/>
                  </a:lnTo>
                  <a:close/>
                  <a:moveTo>
                    <a:pt x="70" y="544"/>
                  </a:moveTo>
                  <a:lnTo>
                    <a:pt x="70" y="544"/>
                  </a:lnTo>
                  <a:lnTo>
                    <a:pt x="76" y="544"/>
                  </a:lnTo>
                  <a:lnTo>
                    <a:pt x="83" y="545"/>
                  </a:lnTo>
                  <a:lnTo>
                    <a:pt x="90" y="547"/>
                  </a:lnTo>
                  <a:lnTo>
                    <a:pt x="97" y="550"/>
                  </a:lnTo>
                  <a:lnTo>
                    <a:pt x="108" y="555"/>
                  </a:lnTo>
                  <a:lnTo>
                    <a:pt x="119" y="565"/>
                  </a:lnTo>
                  <a:lnTo>
                    <a:pt x="126" y="575"/>
                  </a:lnTo>
                  <a:lnTo>
                    <a:pt x="133" y="586"/>
                  </a:lnTo>
                  <a:lnTo>
                    <a:pt x="136" y="593"/>
                  </a:lnTo>
                  <a:lnTo>
                    <a:pt x="138" y="600"/>
                  </a:lnTo>
                  <a:lnTo>
                    <a:pt x="138" y="607"/>
                  </a:lnTo>
                  <a:lnTo>
                    <a:pt x="139" y="614"/>
                  </a:lnTo>
                  <a:lnTo>
                    <a:pt x="139" y="614"/>
                  </a:lnTo>
                  <a:lnTo>
                    <a:pt x="138" y="620"/>
                  </a:lnTo>
                  <a:lnTo>
                    <a:pt x="138" y="627"/>
                  </a:lnTo>
                  <a:lnTo>
                    <a:pt x="136" y="634"/>
                  </a:lnTo>
                  <a:lnTo>
                    <a:pt x="133" y="641"/>
                  </a:lnTo>
                  <a:lnTo>
                    <a:pt x="126" y="652"/>
                  </a:lnTo>
                  <a:lnTo>
                    <a:pt x="119" y="663"/>
                  </a:lnTo>
                  <a:lnTo>
                    <a:pt x="108" y="671"/>
                  </a:lnTo>
                  <a:lnTo>
                    <a:pt x="97" y="677"/>
                  </a:lnTo>
                  <a:lnTo>
                    <a:pt x="90" y="680"/>
                  </a:lnTo>
                  <a:lnTo>
                    <a:pt x="83" y="681"/>
                  </a:lnTo>
                  <a:lnTo>
                    <a:pt x="76" y="682"/>
                  </a:lnTo>
                  <a:lnTo>
                    <a:pt x="70" y="683"/>
                  </a:lnTo>
                  <a:lnTo>
                    <a:pt x="70" y="683"/>
                  </a:lnTo>
                  <a:lnTo>
                    <a:pt x="63" y="682"/>
                  </a:lnTo>
                  <a:lnTo>
                    <a:pt x="56" y="681"/>
                  </a:lnTo>
                  <a:lnTo>
                    <a:pt x="42" y="677"/>
                  </a:lnTo>
                  <a:lnTo>
                    <a:pt x="31" y="671"/>
                  </a:lnTo>
                  <a:lnTo>
                    <a:pt x="21" y="663"/>
                  </a:lnTo>
                  <a:lnTo>
                    <a:pt x="11" y="652"/>
                  </a:lnTo>
                  <a:lnTo>
                    <a:pt x="6" y="641"/>
                  </a:lnTo>
                  <a:lnTo>
                    <a:pt x="3" y="634"/>
                  </a:lnTo>
                  <a:lnTo>
                    <a:pt x="1" y="627"/>
                  </a:lnTo>
                  <a:lnTo>
                    <a:pt x="0" y="620"/>
                  </a:lnTo>
                  <a:lnTo>
                    <a:pt x="0" y="614"/>
                  </a:lnTo>
                  <a:lnTo>
                    <a:pt x="0" y="614"/>
                  </a:lnTo>
                  <a:lnTo>
                    <a:pt x="0" y="607"/>
                  </a:lnTo>
                  <a:lnTo>
                    <a:pt x="1" y="600"/>
                  </a:lnTo>
                  <a:lnTo>
                    <a:pt x="3" y="593"/>
                  </a:lnTo>
                  <a:lnTo>
                    <a:pt x="6" y="586"/>
                  </a:lnTo>
                  <a:lnTo>
                    <a:pt x="11" y="575"/>
                  </a:lnTo>
                  <a:lnTo>
                    <a:pt x="21" y="565"/>
                  </a:lnTo>
                  <a:lnTo>
                    <a:pt x="31" y="555"/>
                  </a:lnTo>
                  <a:lnTo>
                    <a:pt x="42" y="550"/>
                  </a:lnTo>
                  <a:lnTo>
                    <a:pt x="49" y="547"/>
                  </a:lnTo>
                  <a:lnTo>
                    <a:pt x="56" y="545"/>
                  </a:lnTo>
                  <a:lnTo>
                    <a:pt x="63" y="544"/>
                  </a:lnTo>
                  <a:lnTo>
                    <a:pt x="70" y="544"/>
                  </a:lnTo>
                  <a:lnTo>
                    <a:pt x="70" y="544"/>
                  </a:lnTo>
                  <a:close/>
                  <a:moveTo>
                    <a:pt x="107" y="818"/>
                  </a:moveTo>
                  <a:lnTo>
                    <a:pt x="107" y="818"/>
                  </a:lnTo>
                  <a:lnTo>
                    <a:pt x="119" y="813"/>
                  </a:lnTo>
                  <a:lnTo>
                    <a:pt x="131" y="810"/>
                  </a:lnTo>
                  <a:lnTo>
                    <a:pt x="144" y="810"/>
                  </a:lnTo>
                  <a:lnTo>
                    <a:pt x="155" y="812"/>
                  </a:lnTo>
                  <a:lnTo>
                    <a:pt x="166" y="816"/>
                  </a:lnTo>
                  <a:lnTo>
                    <a:pt x="177" y="822"/>
                  </a:lnTo>
                  <a:lnTo>
                    <a:pt x="186" y="830"/>
                  </a:lnTo>
                  <a:lnTo>
                    <a:pt x="193" y="840"/>
                  </a:lnTo>
                  <a:lnTo>
                    <a:pt x="193" y="840"/>
                  </a:lnTo>
                  <a:lnTo>
                    <a:pt x="198" y="853"/>
                  </a:lnTo>
                  <a:lnTo>
                    <a:pt x="201" y="864"/>
                  </a:lnTo>
                  <a:lnTo>
                    <a:pt x="201" y="877"/>
                  </a:lnTo>
                  <a:lnTo>
                    <a:pt x="199" y="888"/>
                  </a:lnTo>
                  <a:lnTo>
                    <a:pt x="195" y="900"/>
                  </a:lnTo>
                  <a:lnTo>
                    <a:pt x="188" y="910"/>
                  </a:lnTo>
                  <a:lnTo>
                    <a:pt x="180" y="919"/>
                  </a:lnTo>
                  <a:lnTo>
                    <a:pt x="170" y="926"/>
                  </a:lnTo>
                  <a:lnTo>
                    <a:pt x="170" y="926"/>
                  </a:lnTo>
                  <a:lnTo>
                    <a:pt x="158" y="932"/>
                  </a:lnTo>
                  <a:lnTo>
                    <a:pt x="147" y="934"/>
                  </a:lnTo>
                  <a:lnTo>
                    <a:pt x="134" y="934"/>
                  </a:lnTo>
                  <a:lnTo>
                    <a:pt x="123" y="933"/>
                  </a:lnTo>
                  <a:lnTo>
                    <a:pt x="112" y="928"/>
                  </a:lnTo>
                  <a:lnTo>
                    <a:pt x="101" y="921"/>
                  </a:lnTo>
                  <a:lnTo>
                    <a:pt x="92" y="913"/>
                  </a:lnTo>
                  <a:lnTo>
                    <a:pt x="84" y="903"/>
                  </a:lnTo>
                  <a:lnTo>
                    <a:pt x="84" y="903"/>
                  </a:lnTo>
                  <a:lnTo>
                    <a:pt x="80" y="892"/>
                  </a:lnTo>
                  <a:lnTo>
                    <a:pt x="76" y="880"/>
                  </a:lnTo>
                  <a:lnTo>
                    <a:pt x="76" y="868"/>
                  </a:lnTo>
                  <a:lnTo>
                    <a:pt x="79" y="856"/>
                  </a:lnTo>
                  <a:lnTo>
                    <a:pt x="83" y="845"/>
                  </a:lnTo>
                  <a:lnTo>
                    <a:pt x="89" y="835"/>
                  </a:lnTo>
                  <a:lnTo>
                    <a:pt x="97" y="826"/>
                  </a:lnTo>
                  <a:lnTo>
                    <a:pt x="107" y="818"/>
                  </a:lnTo>
                  <a:lnTo>
                    <a:pt x="107" y="818"/>
                  </a:lnTo>
                  <a:close/>
                  <a:moveTo>
                    <a:pt x="279" y="1033"/>
                  </a:moveTo>
                  <a:lnTo>
                    <a:pt x="279" y="1033"/>
                  </a:lnTo>
                  <a:lnTo>
                    <a:pt x="286" y="1024"/>
                  </a:lnTo>
                  <a:lnTo>
                    <a:pt x="294" y="1017"/>
                  </a:lnTo>
                  <a:lnTo>
                    <a:pt x="303" y="1011"/>
                  </a:lnTo>
                  <a:lnTo>
                    <a:pt x="313" y="1007"/>
                  </a:lnTo>
                  <a:lnTo>
                    <a:pt x="324" y="1006"/>
                  </a:lnTo>
                  <a:lnTo>
                    <a:pt x="335" y="1006"/>
                  </a:lnTo>
                  <a:lnTo>
                    <a:pt x="345" y="1008"/>
                  </a:lnTo>
                  <a:lnTo>
                    <a:pt x="357" y="1013"/>
                  </a:lnTo>
                  <a:lnTo>
                    <a:pt x="357" y="1013"/>
                  </a:lnTo>
                  <a:lnTo>
                    <a:pt x="366" y="1019"/>
                  </a:lnTo>
                  <a:lnTo>
                    <a:pt x="373" y="1027"/>
                  </a:lnTo>
                  <a:lnTo>
                    <a:pt x="378" y="1036"/>
                  </a:lnTo>
                  <a:lnTo>
                    <a:pt x="383" y="1047"/>
                  </a:lnTo>
                  <a:lnTo>
                    <a:pt x="384" y="1058"/>
                  </a:lnTo>
                  <a:lnTo>
                    <a:pt x="384" y="1068"/>
                  </a:lnTo>
                  <a:lnTo>
                    <a:pt x="382" y="1080"/>
                  </a:lnTo>
                  <a:lnTo>
                    <a:pt x="377" y="1090"/>
                  </a:lnTo>
                  <a:lnTo>
                    <a:pt x="377" y="1090"/>
                  </a:lnTo>
                  <a:lnTo>
                    <a:pt x="370" y="1099"/>
                  </a:lnTo>
                  <a:lnTo>
                    <a:pt x="362" y="1106"/>
                  </a:lnTo>
                  <a:lnTo>
                    <a:pt x="353" y="1112"/>
                  </a:lnTo>
                  <a:lnTo>
                    <a:pt x="343" y="1116"/>
                  </a:lnTo>
                  <a:lnTo>
                    <a:pt x="332" y="1117"/>
                  </a:lnTo>
                  <a:lnTo>
                    <a:pt x="321" y="1117"/>
                  </a:lnTo>
                  <a:lnTo>
                    <a:pt x="310" y="1115"/>
                  </a:lnTo>
                  <a:lnTo>
                    <a:pt x="300" y="1111"/>
                  </a:lnTo>
                  <a:lnTo>
                    <a:pt x="300" y="1111"/>
                  </a:lnTo>
                  <a:lnTo>
                    <a:pt x="291" y="1104"/>
                  </a:lnTo>
                  <a:lnTo>
                    <a:pt x="284" y="1096"/>
                  </a:lnTo>
                  <a:lnTo>
                    <a:pt x="278" y="1087"/>
                  </a:lnTo>
                  <a:lnTo>
                    <a:pt x="273" y="1076"/>
                  </a:lnTo>
                  <a:lnTo>
                    <a:pt x="272" y="1065"/>
                  </a:lnTo>
                  <a:lnTo>
                    <a:pt x="272" y="1055"/>
                  </a:lnTo>
                  <a:lnTo>
                    <a:pt x="275" y="1044"/>
                  </a:lnTo>
                  <a:lnTo>
                    <a:pt x="279" y="1033"/>
                  </a:lnTo>
                  <a:lnTo>
                    <a:pt x="279" y="1033"/>
                  </a:lnTo>
                  <a:close/>
                  <a:moveTo>
                    <a:pt x="537" y="1131"/>
                  </a:moveTo>
                  <a:lnTo>
                    <a:pt x="537" y="1131"/>
                  </a:lnTo>
                  <a:lnTo>
                    <a:pt x="537" y="1121"/>
                  </a:lnTo>
                  <a:lnTo>
                    <a:pt x="540" y="1112"/>
                  </a:lnTo>
                  <a:lnTo>
                    <a:pt x="545" y="1103"/>
                  </a:lnTo>
                  <a:lnTo>
                    <a:pt x="552" y="1096"/>
                  </a:lnTo>
                  <a:lnTo>
                    <a:pt x="558" y="1089"/>
                  </a:lnTo>
                  <a:lnTo>
                    <a:pt x="568" y="1084"/>
                  </a:lnTo>
                  <a:lnTo>
                    <a:pt x="577" y="1081"/>
                  </a:lnTo>
                  <a:lnTo>
                    <a:pt x="587" y="1081"/>
                  </a:lnTo>
                  <a:lnTo>
                    <a:pt x="587" y="1081"/>
                  </a:lnTo>
                  <a:lnTo>
                    <a:pt x="597" y="1081"/>
                  </a:lnTo>
                  <a:lnTo>
                    <a:pt x="606" y="1084"/>
                  </a:lnTo>
                  <a:lnTo>
                    <a:pt x="615" y="1089"/>
                  </a:lnTo>
                  <a:lnTo>
                    <a:pt x="622" y="1096"/>
                  </a:lnTo>
                  <a:lnTo>
                    <a:pt x="629" y="1103"/>
                  </a:lnTo>
                  <a:lnTo>
                    <a:pt x="634" y="1112"/>
                  </a:lnTo>
                  <a:lnTo>
                    <a:pt x="636" y="1121"/>
                  </a:lnTo>
                  <a:lnTo>
                    <a:pt x="637" y="1131"/>
                  </a:lnTo>
                  <a:lnTo>
                    <a:pt x="637" y="1131"/>
                  </a:lnTo>
                  <a:lnTo>
                    <a:pt x="636" y="1141"/>
                  </a:lnTo>
                  <a:lnTo>
                    <a:pt x="634" y="1150"/>
                  </a:lnTo>
                  <a:lnTo>
                    <a:pt x="629" y="1160"/>
                  </a:lnTo>
                  <a:lnTo>
                    <a:pt x="622" y="1166"/>
                  </a:lnTo>
                  <a:lnTo>
                    <a:pt x="615" y="1173"/>
                  </a:lnTo>
                  <a:lnTo>
                    <a:pt x="606" y="1178"/>
                  </a:lnTo>
                  <a:lnTo>
                    <a:pt x="597" y="1180"/>
                  </a:lnTo>
                  <a:lnTo>
                    <a:pt x="587" y="1181"/>
                  </a:lnTo>
                  <a:lnTo>
                    <a:pt x="587" y="1181"/>
                  </a:lnTo>
                  <a:lnTo>
                    <a:pt x="577" y="1180"/>
                  </a:lnTo>
                  <a:lnTo>
                    <a:pt x="568" y="1178"/>
                  </a:lnTo>
                  <a:lnTo>
                    <a:pt x="558" y="1173"/>
                  </a:lnTo>
                  <a:lnTo>
                    <a:pt x="552" y="1166"/>
                  </a:lnTo>
                  <a:lnTo>
                    <a:pt x="545" y="1160"/>
                  </a:lnTo>
                  <a:lnTo>
                    <a:pt x="540" y="1150"/>
                  </a:lnTo>
                  <a:lnTo>
                    <a:pt x="537" y="1141"/>
                  </a:lnTo>
                  <a:lnTo>
                    <a:pt x="537" y="1131"/>
                  </a:lnTo>
                  <a:lnTo>
                    <a:pt x="537" y="1131"/>
                  </a:lnTo>
                  <a:close/>
                  <a:moveTo>
                    <a:pt x="806" y="1084"/>
                  </a:moveTo>
                  <a:lnTo>
                    <a:pt x="806" y="1084"/>
                  </a:lnTo>
                  <a:lnTo>
                    <a:pt x="802" y="1076"/>
                  </a:lnTo>
                  <a:lnTo>
                    <a:pt x="800" y="1067"/>
                  </a:lnTo>
                  <a:lnTo>
                    <a:pt x="800" y="1058"/>
                  </a:lnTo>
                  <a:lnTo>
                    <a:pt x="801" y="1050"/>
                  </a:lnTo>
                  <a:lnTo>
                    <a:pt x="805" y="1041"/>
                  </a:lnTo>
                  <a:lnTo>
                    <a:pt x="809" y="1034"/>
                  </a:lnTo>
                  <a:lnTo>
                    <a:pt x="815" y="1027"/>
                  </a:lnTo>
                  <a:lnTo>
                    <a:pt x="823" y="1022"/>
                  </a:lnTo>
                  <a:lnTo>
                    <a:pt x="823" y="1022"/>
                  </a:lnTo>
                  <a:lnTo>
                    <a:pt x="831" y="1018"/>
                  </a:lnTo>
                  <a:lnTo>
                    <a:pt x="840" y="1016"/>
                  </a:lnTo>
                  <a:lnTo>
                    <a:pt x="849" y="1016"/>
                  </a:lnTo>
                  <a:lnTo>
                    <a:pt x="857" y="1017"/>
                  </a:lnTo>
                  <a:lnTo>
                    <a:pt x="865" y="1020"/>
                  </a:lnTo>
                  <a:lnTo>
                    <a:pt x="873" y="1025"/>
                  </a:lnTo>
                  <a:lnTo>
                    <a:pt x="880" y="1031"/>
                  </a:lnTo>
                  <a:lnTo>
                    <a:pt x="884" y="1039"/>
                  </a:lnTo>
                  <a:lnTo>
                    <a:pt x="884" y="1039"/>
                  </a:lnTo>
                  <a:lnTo>
                    <a:pt x="889" y="1047"/>
                  </a:lnTo>
                  <a:lnTo>
                    <a:pt x="891" y="1056"/>
                  </a:lnTo>
                  <a:lnTo>
                    <a:pt x="891" y="1065"/>
                  </a:lnTo>
                  <a:lnTo>
                    <a:pt x="890" y="1073"/>
                  </a:lnTo>
                  <a:lnTo>
                    <a:pt x="887" y="1082"/>
                  </a:lnTo>
                  <a:lnTo>
                    <a:pt x="882" y="1089"/>
                  </a:lnTo>
                  <a:lnTo>
                    <a:pt x="875" y="1096"/>
                  </a:lnTo>
                  <a:lnTo>
                    <a:pt x="868" y="1101"/>
                  </a:lnTo>
                  <a:lnTo>
                    <a:pt x="868" y="1101"/>
                  </a:lnTo>
                  <a:lnTo>
                    <a:pt x="860" y="1105"/>
                  </a:lnTo>
                  <a:lnTo>
                    <a:pt x="851" y="1107"/>
                  </a:lnTo>
                  <a:lnTo>
                    <a:pt x="842" y="1107"/>
                  </a:lnTo>
                  <a:lnTo>
                    <a:pt x="834" y="1106"/>
                  </a:lnTo>
                  <a:lnTo>
                    <a:pt x="825" y="1103"/>
                  </a:lnTo>
                  <a:lnTo>
                    <a:pt x="818" y="1098"/>
                  </a:lnTo>
                  <a:lnTo>
                    <a:pt x="811" y="1092"/>
                  </a:lnTo>
                  <a:lnTo>
                    <a:pt x="806" y="1084"/>
                  </a:lnTo>
                  <a:lnTo>
                    <a:pt x="806" y="1084"/>
                  </a:lnTo>
                  <a:close/>
                  <a:moveTo>
                    <a:pt x="1014" y="908"/>
                  </a:moveTo>
                  <a:lnTo>
                    <a:pt x="1014" y="908"/>
                  </a:lnTo>
                  <a:lnTo>
                    <a:pt x="1007" y="903"/>
                  </a:lnTo>
                  <a:lnTo>
                    <a:pt x="1002" y="896"/>
                  </a:lnTo>
                  <a:lnTo>
                    <a:pt x="998" y="891"/>
                  </a:lnTo>
                  <a:lnTo>
                    <a:pt x="995" y="883"/>
                  </a:lnTo>
                  <a:lnTo>
                    <a:pt x="994" y="875"/>
                  </a:lnTo>
                  <a:lnTo>
                    <a:pt x="994" y="867"/>
                  </a:lnTo>
                  <a:lnTo>
                    <a:pt x="996" y="859"/>
                  </a:lnTo>
                  <a:lnTo>
                    <a:pt x="999" y="852"/>
                  </a:lnTo>
                  <a:lnTo>
                    <a:pt x="999" y="852"/>
                  </a:lnTo>
                  <a:lnTo>
                    <a:pt x="1004" y="845"/>
                  </a:lnTo>
                  <a:lnTo>
                    <a:pt x="1010" y="839"/>
                  </a:lnTo>
                  <a:lnTo>
                    <a:pt x="1016" y="836"/>
                  </a:lnTo>
                  <a:lnTo>
                    <a:pt x="1024" y="832"/>
                  </a:lnTo>
                  <a:lnTo>
                    <a:pt x="1032" y="831"/>
                  </a:lnTo>
                  <a:lnTo>
                    <a:pt x="1040" y="831"/>
                  </a:lnTo>
                  <a:lnTo>
                    <a:pt x="1047" y="834"/>
                  </a:lnTo>
                  <a:lnTo>
                    <a:pt x="1055" y="837"/>
                  </a:lnTo>
                  <a:lnTo>
                    <a:pt x="1055" y="837"/>
                  </a:lnTo>
                  <a:lnTo>
                    <a:pt x="1062" y="842"/>
                  </a:lnTo>
                  <a:lnTo>
                    <a:pt x="1068" y="847"/>
                  </a:lnTo>
                  <a:lnTo>
                    <a:pt x="1071" y="854"/>
                  </a:lnTo>
                  <a:lnTo>
                    <a:pt x="1075" y="862"/>
                  </a:lnTo>
                  <a:lnTo>
                    <a:pt x="1076" y="869"/>
                  </a:lnTo>
                  <a:lnTo>
                    <a:pt x="1076" y="877"/>
                  </a:lnTo>
                  <a:lnTo>
                    <a:pt x="1073" y="885"/>
                  </a:lnTo>
                  <a:lnTo>
                    <a:pt x="1070" y="893"/>
                  </a:lnTo>
                  <a:lnTo>
                    <a:pt x="1070" y="893"/>
                  </a:lnTo>
                  <a:lnTo>
                    <a:pt x="1065" y="900"/>
                  </a:lnTo>
                  <a:lnTo>
                    <a:pt x="1060" y="905"/>
                  </a:lnTo>
                  <a:lnTo>
                    <a:pt x="1053" y="909"/>
                  </a:lnTo>
                  <a:lnTo>
                    <a:pt x="1045" y="912"/>
                  </a:lnTo>
                  <a:lnTo>
                    <a:pt x="1038" y="913"/>
                  </a:lnTo>
                  <a:lnTo>
                    <a:pt x="1030" y="913"/>
                  </a:lnTo>
                  <a:lnTo>
                    <a:pt x="1022" y="911"/>
                  </a:lnTo>
                  <a:lnTo>
                    <a:pt x="1014" y="908"/>
                  </a:lnTo>
                  <a:lnTo>
                    <a:pt x="1014" y="908"/>
                  </a:lnTo>
                  <a:close/>
                  <a:moveTo>
                    <a:pt x="1104" y="650"/>
                  </a:moveTo>
                  <a:lnTo>
                    <a:pt x="1104" y="650"/>
                  </a:lnTo>
                  <a:lnTo>
                    <a:pt x="1096" y="650"/>
                  </a:lnTo>
                  <a:lnTo>
                    <a:pt x="1089" y="648"/>
                  </a:lnTo>
                  <a:lnTo>
                    <a:pt x="1084" y="644"/>
                  </a:lnTo>
                  <a:lnTo>
                    <a:pt x="1078" y="640"/>
                  </a:lnTo>
                  <a:lnTo>
                    <a:pt x="1073" y="634"/>
                  </a:lnTo>
                  <a:lnTo>
                    <a:pt x="1070" y="627"/>
                  </a:lnTo>
                  <a:lnTo>
                    <a:pt x="1068" y="620"/>
                  </a:lnTo>
                  <a:lnTo>
                    <a:pt x="1068" y="614"/>
                  </a:lnTo>
                  <a:lnTo>
                    <a:pt x="1068" y="614"/>
                  </a:lnTo>
                  <a:lnTo>
                    <a:pt x="1068" y="606"/>
                  </a:lnTo>
                  <a:lnTo>
                    <a:pt x="1070" y="599"/>
                  </a:lnTo>
                  <a:lnTo>
                    <a:pt x="1073" y="593"/>
                  </a:lnTo>
                  <a:lnTo>
                    <a:pt x="1078" y="587"/>
                  </a:lnTo>
                  <a:lnTo>
                    <a:pt x="1084" y="583"/>
                  </a:lnTo>
                  <a:lnTo>
                    <a:pt x="1089" y="579"/>
                  </a:lnTo>
                  <a:lnTo>
                    <a:pt x="1096" y="577"/>
                  </a:lnTo>
                  <a:lnTo>
                    <a:pt x="1104" y="576"/>
                  </a:lnTo>
                  <a:lnTo>
                    <a:pt x="1104" y="576"/>
                  </a:lnTo>
                  <a:lnTo>
                    <a:pt x="1111" y="577"/>
                  </a:lnTo>
                  <a:lnTo>
                    <a:pt x="1119" y="579"/>
                  </a:lnTo>
                  <a:lnTo>
                    <a:pt x="1125" y="583"/>
                  </a:lnTo>
                  <a:lnTo>
                    <a:pt x="1130" y="587"/>
                  </a:lnTo>
                  <a:lnTo>
                    <a:pt x="1135" y="593"/>
                  </a:lnTo>
                  <a:lnTo>
                    <a:pt x="1138" y="599"/>
                  </a:lnTo>
                  <a:lnTo>
                    <a:pt x="1141" y="606"/>
                  </a:lnTo>
                  <a:lnTo>
                    <a:pt x="1141" y="614"/>
                  </a:lnTo>
                  <a:lnTo>
                    <a:pt x="1141" y="614"/>
                  </a:lnTo>
                  <a:lnTo>
                    <a:pt x="1141" y="620"/>
                  </a:lnTo>
                  <a:lnTo>
                    <a:pt x="1138" y="627"/>
                  </a:lnTo>
                  <a:lnTo>
                    <a:pt x="1135" y="634"/>
                  </a:lnTo>
                  <a:lnTo>
                    <a:pt x="1130" y="640"/>
                  </a:lnTo>
                  <a:lnTo>
                    <a:pt x="1125" y="644"/>
                  </a:lnTo>
                  <a:lnTo>
                    <a:pt x="1119" y="648"/>
                  </a:lnTo>
                  <a:lnTo>
                    <a:pt x="1111" y="650"/>
                  </a:lnTo>
                  <a:lnTo>
                    <a:pt x="1104" y="650"/>
                  </a:lnTo>
                  <a:lnTo>
                    <a:pt x="1104" y="650"/>
                  </a:lnTo>
                  <a:close/>
                  <a:moveTo>
                    <a:pt x="1052" y="383"/>
                  </a:moveTo>
                  <a:lnTo>
                    <a:pt x="1052" y="383"/>
                  </a:lnTo>
                  <a:lnTo>
                    <a:pt x="1045" y="386"/>
                  </a:lnTo>
                  <a:lnTo>
                    <a:pt x="1039" y="388"/>
                  </a:lnTo>
                  <a:lnTo>
                    <a:pt x="1032" y="388"/>
                  </a:lnTo>
                  <a:lnTo>
                    <a:pt x="1027" y="387"/>
                  </a:lnTo>
                  <a:lnTo>
                    <a:pt x="1020" y="384"/>
                  </a:lnTo>
                  <a:lnTo>
                    <a:pt x="1015" y="381"/>
                  </a:lnTo>
                  <a:lnTo>
                    <a:pt x="1010" y="376"/>
                  </a:lnTo>
                  <a:lnTo>
                    <a:pt x="1006" y="371"/>
                  </a:lnTo>
                  <a:lnTo>
                    <a:pt x="1006" y="371"/>
                  </a:lnTo>
                  <a:lnTo>
                    <a:pt x="1003" y="365"/>
                  </a:lnTo>
                  <a:lnTo>
                    <a:pt x="1002" y="358"/>
                  </a:lnTo>
                  <a:lnTo>
                    <a:pt x="1002" y="353"/>
                  </a:lnTo>
                  <a:lnTo>
                    <a:pt x="1003" y="346"/>
                  </a:lnTo>
                  <a:lnTo>
                    <a:pt x="1005" y="340"/>
                  </a:lnTo>
                  <a:lnTo>
                    <a:pt x="1009" y="334"/>
                  </a:lnTo>
                  <a:lnTo>
                    <a:pt x="1013" y="330"/>
                  </a:lnTo>
                  <a:lnTo>
                    <a:pt x="1019" y="326"/>
                  </a:lnTo>
                  <a:lnTo>
                    <a:pt x="1019" y="326"/>
                  </a:lnTo>
                  <a:lnTo>
                    <a:pt x="1024" y="323"/>
                  </a:lnTo>
                  <a:lnTo>
                    <a:pt x="1031" y="322"/>
                  </a:lnTo>
                  <a:lnTo>
                    <a:pt x="1037" y="322"/>
                  </a:lnTo>
                  <a:lnTo>
                    <a:pt x="1044" y="323"/>
                  </a:lnTo>
                  <a:lnTo>
                    <a:pt x="1050" y="325"/>
                  </a:lnTo>
                  <a:lnTo>
                    <a:pt x="1055" y="329"/>
                  </a:lnTo>
                  <a:lnTo>
                    <a:pt x="1060" y="332"/>
                  </a:lnTo>
                  <a:lnTo>
                    <a:pt x="1063" y="338"/>
                  </a:lnTo>
                  <a:lnTo>
                    <a:pt x="1063" y="338"/>
                  </a:lnTo>
                  <a:lnTo>
                    <a:pt x="1067" y="345"/>
                  </a:lnTo>
                  <a:lnTo>
                    <a:pt x="1068" y="350"/>
                  </a:lnTo>
                  <a:lnTo>
                    <a:pt x="1068" y="357"/>
                  </a:lnTo>
                  <a:lnTo>
                    <a:pt x="1067" y="363"/>
                  </a:lnTo>
                  <a:lnTo>
                    <a:pt x="1064" y="370"/>
                  </a:lnTo>
                  <a:lnTo>
                    <a:pt x="1061" y="374"/>
                  </a:lnTo>
                  <a:lnTo>
                    <a:pt x="1056" y="380"/>
                  </a:lnTo>
                  <a:lnTo>
                    <a:pt x="1052" y="383"/>
                  </a:lnTo>
                  <a:lnTo>
                    <a:pt x="1052" y="383"/>
                  </a:lnTo>
                  <a:close/>
                  <a:moveTo>
                    <a:pt x="872" y="180"/>
                  </a:moveTo>
                  <a:lnTo>
                    <a:pt x="872" y="180"/>
                  </a:lnTo>
                  <a:lnTo>
                    <a:pt x="868" y="185"/>
                  </a:lnTo>
                  <a:lnTo>
                    <a:pt x="864" y="190"/>
                  </a:lnTo>
                  <a:lnTo>
                    <a:pt x="858" y="192"/>
                  </a:lnTo>
                  <a:lnTo>
                    <a:pt x="854" y="194"/>
                  </a:lnTo>
                  <a:lnTo>
                    <a:pt x="848" y="195"/>
                  </a:lnTo>
                  <a:lnTo>
                    <a:pt x="842" y="195"/>
                  </a:lnTo>
                  <a:lnTo>
                    <a:pt x="836" y="194"/>
                  </a:lnTo>
                  <a:lnTo>
                    <a:pt x="831" y="191"/>
                  </a:lnTo>
                  <a:lnTo>
                    <a:pt x="831" y="191"/>
                  </a:lnTo>
                  <a:lnTo>
                    <a:pt x="826" y="187"/>
                  </a:lnTo>
                  <a:lnTo>
                    <a:pt x="822" y="184"/>
                  </a:lnTo>
                  <a:lnTo>
                    <a:pt x="818" y="178"/>
                  </a:lnTo>
                  <a:lnTo>
                    <a:pt x="817" y="172"/>
                  </a:lnTo>
                  <a:lnTo>
                    <a:pt x="816" y="167"/>
                  </a:lnTo>
                  <a:lnTo>
                    <a:pt x="816" y="161"/>
                  </a:lnTo>
                  <a:lnTo>
                    <a:pt x="817" y="155"/>
                  </a:lnTo>
                  <a:lnTo>
                    <a:pt x="819" y="151"/>
                  </a:lnTo>
                  <a:lnTo>
                    <a:pt x="819" y="151"/>
                  </a:lnTo>
                  <a:lnTo>
                    <a:pt x="823" y="145"/>
                  </a:lnTo>
                  <a:lnTo>
                    <a:pt x="827" y="142"/>
                  </a:lnTo>
                  <a:lnTo>
                    <a:pt x="832" y="138"/>
                  </a:lnTo>
                  <a:lnTo>
                    <a:pt x="838" y="136"/>
                  </a:lnTo>
                  <a:lnTo>
                    <a:pt x="843" y="135"/>
                  </a:lnTo>
                  <a:lnTo>
                    <a:pt x="849" y="136"/>
                  </a:lnTo>
                  <a:lnTo>
                    <a:pt x="855" y="137"/>
                  </a:lnTo>
                  <a:lnTo>
                    <a:pt x="860" y="139"/>
                  </a:lnTo>
                  <a:lnTo>
                    <a:pt x="860" y="139"/>
                  </a:lnTo>
                  <a:lnTo>
                    <a:pt x="865" y="143"/>
                  </a:lnTo>
                  <a:lnTo>
                    <a:pt x="869" y="147"/>
                  </a:lnTo>
                  <a:lnTo>
                    <a:pt x="872" y="152"/>
                  </a:lnTo>
                  <a:lnTo>
                    <a:pt x="874" y="158"/>
                  </a:lnTo>
                  <a:lnTo>
                    <a:pt x="875" y="163"/>
                  </a:lnTo>
                  <a:lnTo>
                    <a:pt x="875" y="169"/>
                  </a:lnTo>
                  <a:lnTo>
                    <a:pt x="874" y="175"/>
                  </a:lnTo>
                  <a:lnTo>
                    <a:pt x="872" y="180"/>
                  </a:lnTo>
                  <a:lnTo>
                    <a:pt x="872"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38">
              <a:extLst>
                <a:ext uri="{FF2B5EF4-FFF2-40B4-BE49-F238E27FC236}">
                  <a16:creationId xmlns:a16="http://schemas.microsoft.com/office/drawing/2014/main" id="{B7F83F7A-A541-43F6-9DEB-C523F792AF29}"/>
                </a:ext>
              </a:extLst>
            </p:cNvPr>
            <p:cNvSpPr>
              <a:spLocks noEditPoints="1"/>
            </p:cNvSpPr>
            <p:nvPr/>
          </p:nvSpPr>
          <p:spPr bwMode="auto">
            <a:xfrm>
              <a:off x="5264150" y="3605213"/>
              <a:ext cx="715963" cy="633413"/>
            </a:xfrm>
            <a:custGeom>
              <a:avLst/>
              <a:gdLst>
                <a:gd name="T0" fmla="*/ 222 w 3155"/>
                <a:gd name="T1" fmla="*/ 0 h 2793"/>
                <a:gd name="T2" fmla="*/ 199 w 3155"/>
                <a:gd name="T3" fmla="*/ 1 h 2793"/>
                <a:gd name="T4" fmla="*/ 156 w 3155"/>
                <a:gd name="T5" fmla="*/ 9 h 2793"/>
                <a:gd name="T6" fmla="*/ 116 w 3155"/>
                <a:gd name="T7" fmla="*/ 26 h 2793"/>
                <a:gd name="T8" fmla="*/ 81 w 3155"/>
                <a:gd name="T9" fmla="*/ 50 h 2793"/>
                <a:gd name="T10" fmla="*/ 51 w 3155"/>
                <a:gd name="T11" fmla="*/ 80 h 2793"/>
                <a:gd name="T12" fmla="*/ 27 w 3155"/>
                <a:gd name="T13" fmla="*/ 115 h 2793"/>
                <a:gd name="T14" fmla="*/ 10 w 3155"/>
                <a:gd name="T15" fmla="*/ 155 h 2793"/>
                <a:gd name="T16" fmla="*/ 1 w 3155"/>
                <a:gd name="T17" fmla="*/ 198 h 2793"/>
                <a:gd name="T18" fmla="*/ 0 w 3155"/>
                <a:gd name="T19" fmla="*/ 1920 h 2793"/>
                <a:gd name="T20" fmla="*/ 1 w 3155"/>
                <a:gd name="T21" fmla="*/ 1942 h 2793"/>
                <a:gd name="T22" fmla="*/ 10 w 3155"/>
                <a:gd name="T23" fmla="*/ 1986 h 2793"/>
                <a:gd name="T24" fmla="*/ 27 w 3155"/>
                <a:gd name="T25" fmla="*/ 2026 h 2793"/>
                <a:gd name="T26" fmla="*/ 51 w 3155"/>
                <a:gd name="T27" fmla="*/ 2061 h 2793"/>
                <a:gd name="T28" fmla="*/ 81 w 3155"/>
                <a:gd name="T29" fmla="*/ 2091 h 2793"/>
                <a:gd name="T30" fmla="*/ 116 w 3155"/>
                <a:gd name="T31" fmla="*/ 2115 h 2793"/>
                <a:gd name="T32" fmla="*/ 156 w 3155"/>
                <a:gd name="T33" fmla="*/ 2132 h 2793"/>
                <a:gd name="T34" fmla="*/ 199 w 3155"/>
                <a:gd name="T35" fmla="*/ 2141 h 2793"/>
                <a:gd name="T36" fmla="*/ 1326 w 3155"/>
                <a:gd name="T37" fmla="*/ 2142 h 2793"/>
                <a:gd name="T38" fmla="*/ 1334 w 3155"/>
                <a:gd name="T39" fmla="*/ 2142 h 2793"/>
                <a:gd name="T40" fmla="*/ 1350 w 3155"/>
                <a:gd name="T41" fmla="*/ 2149 h 2793"/>
                <a:gd name="T42" fmla="*/ 1361 w 3155"/>
                <a:gd name="T43" fmla="*/ 2160 h 2793"/>
                <a:gd name="T44" fmla="*/ 1367 w 3155"/>
                <a:gd name="T45" fmla="*/ 2176 h 2793"/>
                <a:gd name="T46" fmla="*/ 1368 w 3155"/>
                <a:gd name="T47" fmla="*/ 2184 h 2793"/>
                <a:gd name="T48" fmla="*/ 1365 w 3155"/>
                <a:gd name="T49" fmla="*/ 2201 h 2793"/>
                <a:gd name="T50" fmla="*/ 1356 w 3155"/>
                <a:gd name="T51" fmla="*/ 2215 h 2793"/>
                <a:gd name="T52" fmla="*/ 1342 w 3155"/>
                <a:gd name="T53" fmla="*/ 2224 h 2793"/>
                <a:gd name="T54" fmla="*/ 1325 w 3155"/>
                <a:gd name="T55" fmla="*/ 2227 h 2793"/>
                <a:gd name="T56" fmla="*/ 1091 w 3155"/>
                <a:gd name="T57" fmla="*/ 2468 h 2793"/>
                <a:gd name="T58" fmla="*/ 342 w 3155"/>
                <a:gd name="T59" fmla="*/ 2793 h 2793"/>
                <a:gd name="T60" fmla="*/ 2813 w 3155"/>
                <a:gd name="T61" fmla="*/ 2634 h 2793"/>
                <a:gd name="T62" fmla="*/ 2039 w 3155"/>
                <a:gd name="T63" fmla="*/ 2142 h 2793"/>
                <a:gd name="T64" fmla="*/ 2933 w 3155"/>
                <a:gd name="T65" fmla="*/ 2142 h 2793"/>
                <a:gd name="T66" fmla="*/ 2978 w 3155"/>
                <a:gd name="T67" fmla="*/ 2137 h 2793"/>
                <a:gd name="T68" fmla="*/ 3019 w 3155"/>
                <a:gd name="T69" fmla="*/ 2124 h 2793"/>
                <a:gd name="T70" fmla="*/ 3057 w 3155"/>
                <a:gd name="T71" fmla="*/ 2103 h 2793"/>
                <a:gd name="T72" fmla="*/ 3090 w 3155"/>
                <a:gd name="T73" fmla="*/ 2076 h 2793"/>
                <a:gd name="T74" fmla="*/ 3117 w 3155"/>
                <a:gd name="T75" fmla="*/ 2044 h 2793"/>
                <a:gd name="T76" fmla="*/ 3138 w 3155"/>
                <a:gd name="T77" fmla="*/ 2006 h 2793"/>
                <a:gd name="T78" fmla="*/ 3150 w 3155"/>
                <a:gd name="T79" fmla="*/ 1964 h 2793"/>
                <a:gd name="T80" fmla="*/ 3155 w 3155"/>
                <a:gd name="T81" fmla="*/ 1920 h 2793"/>
                <a:gd name="T82" fmla="*/ 3155 w 3155"/>
                <a:gd name="T83" fmla="*/ 221 h 2793"/>
                <a:gd name="T84" fmla="*/ 3150 w 3155"/>
                <a:gd name="T85" fmla="*/ 177 h 2793"/>
                <a:gd name="T86" fmla="*/ 3138 w 3155"/>
                <a:gd name="T87" fmla="*/ 136 h 2793"/>
                <a:gd name="T88" fmla="*/ 3117 w 3155"/>
                <a:gd name="T89" fmla="*/ 97 h 2793"/>
                <a:gd name="T90" fmla="*/ 3090 w 3155"/>
                <a:gd name="T91" fmla="*/ 65 h 2793"/>
                <a:gd name="T92" fmla="*/ 3057 w 3155"/>
                <a:gd name="T93" fmla="*/ 38 h 2793"/>
                <a:gd name="T94" fmla="*/ 3019 w 3155"/>
                <a:gd name="T95" fmla="*/ 17 h 2793"/>
                <a:gd name="T96" fmla="*/ 2978 w 3155"/>
                <a:gd name="T97" fmla="*/ 5 h 2793"/>
                <a:gd name="T98" fmla="*/ 2933 w 3155"/>
                <a:gd name="T99" fmla="*/ 0 h 2793"/>
                <a:gd name="T100" fmla="*/ 2984 w 3155"/>
                <a:gd name="T101" fmla="*/ 1843 h 2793"/>
                <a:gd name="T102" fmla="*/ 171 w 3155"/>
                <a:gd name="T103" fmla="*/ 221 h 2793"/>
                <a:gd name="T104" fmla="*/ 172 w 3155"/>
                <a:gd name="T105" fmla="*/ 211 h 2793"/>
                <a:gd name="T106" fmla="*/ 180 w 3155"/>
                <a:gd name="T107" fmla="*/ 193 h 2793"/>
                <a:gd name="T108" fmla="*/ 193 w 3155"/>
                <a:gd name="T109" fmla="*/ 179 h 2793"/>
                <a:gd name="T110" fmla="*/ 212 w 3155"/>
                <a:gd name="T111" fmla="*/ 171 h 2793"/>
                <a:gd name="T112" fmla="*/ 2933 w 3155"/>
                <a:gd name="T113" fmla="*/ 170 h 2793"/>
                <a:gd name="T114" fmla="*/ 2943 w 3155"/>
                <a:gd name="T115" fmla="*/ 171 h 2793"/>
                <a:gd name="T116" fmla="*/ 2961 w 3155"/>
                <a:gd name="T117" fmla="*/ 179 h 2793"/>
                <a:gd name="T118" fmla="*/ 2976 w 3155"/>
                <a:gd name="T119" fmla="*/ 193 h 2793"/>
                <a:gd name="T120" fmla="*/ 2983 w 3155"/>
                <a:gd name="T121" fmla="*/ 211 h 2793"/>
                <a:gd name="T122" fmla="*/ 2984 w 3155"/>
                <a:gd name="T123" fmla="*/ 1843 h 2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5" h="2793">
                  <a:moveTo>
                    <a:pt x="2933" y="0"/>
                  </a:moveTo>
                  <a:lnTo>
                    <a:pt x="222" y="0"/>
                  </a:lnTo>
                  <a:lnTo>
                    <a:pt x="222" y="0"/>
                  </a:lnTo>
                  <a:lnTo>
                    <a:pt x="199" y="1"/>
                  </a:lnTo>
                  <a:lnTo>
                    <a:pt x="177" y="5"/>
                  </a:lnTo>
                  <a:lnTo>
                    <a:pt x="156" y="9"/>
                  </a:lnTo>
                  <a:lnTo>
                    <a:pt x="135" y="17"/>
                  </a:lnTo>
                  <a:lnTo>
                    <a:pt x="116" y="26"/>
                  </a:lnTo>
                  <a:lnTo>
                    <a:pt x="98" y="38"/>
                  </a:lnTo>
                  <a:lnTo>
                    <a:pt x="81" y="50"/>
                  </a:lnTo>
                  <a:lnTo>
                    <a:pt x="65" y="65"/>
                  </a:lnTo>
                  <a:lnTo>
                    <a:pt x="51" y="80"/>
                  </a:lnTo>
                  <a:lnTo>
                    <a:pt x="38" y="97"/>
                  </a:lnTo>
                  <a:lnTo>
                    <a:pt x="27" y="115"/>
                  </a:lnTo>
                  <a:lnTo>
                    <a:pt x="18" y="136"/>
                  </a:lnTo>
                  <a:lnTo>
                    <a:pt x="10" y="155"/>
                  </a:lnTo>
                  <a:lnTo>
                    <a:pt x="4" y="177"/>
                  </a:lnTo>
                  <a:lnTo>
                    <a:pt x="1" y="198"/>
                  </a:lnTo>
                  <a:lnTo>
                    <a:pt x="0" y="221"/>
                  </a:lnTo>
                  <a:lnTo>
                    <a:pt x="0" y="1920"/>
                  </a:lnTo>
                  <a:lnTo>
                    <a:pt x="0" y="1920"/>
                  </a:lnTo>
                  <a:lnTo>
                    <a:pt x="1" y="1942"/>
                  </a:lnTo>
                  <a:lnTo>
                    <a:pt x="4" y="1964"/>
                  </a:lnTo>
                  <a:lnTo>
                    <a:pt x="10" y="1986"/>
                  </a:lnTo>
                  <a:lnTo>
                    <a:pt x="18" y="2006"/>
                  </a:lnTo>
                  <a:lnTo>
                    <a:pt x="27" y="2026"/>
                  </a:lnTo>
                  <a:lnTo>
                    <a:pt x="38" y="2044"/>
                  </a:lnTo>
                  <a:lnTo>
                    <a:pt x="51" y="2061"/>
                  </a:lnTo>
                  <a:lnTo>
                    <a:pt x="65" y="2076"/>
                  </a:lnTo>
                  <a:lnTo>
                    <a:pt x="81" y="2091"/>
                  </a:lnTo>
                  <a:lnTo>
                    <a:pt x="98" y="2103"/>
                  </a:lnTo>
                  <a:lnTo>
                    <a:pt x="116" y="2115"/>
                  </a:lnTo>
                  <a:lnTo>
                    <a:pt x="135" y="2124"/>
                  </a:lnTo>
                  <a:lnTo>
                    <a:pt x="156" y="2132"/>
                  </a:lnTo>
                  <a:lnTo>
                    <a:pt x="177" y="2137"/>
                  </a:lnTo>
                  <a:lnTo>
                    <a:pt x="199" y="2141"/>
                  </a:lnTo>
                  <a:lnTo>
                    <a:pt x="222" y="2142"/>
                  </a:lnTo>
                  <a:lnTo>
                    <a:pt x="1326" y="2142"/>
                  </a:lnTo>
                  <a:lnTo>
                    <a:pt x="1326" y="2142"/>
                  </a:lnTo>
                  <a:lnTo>
                    <a:pt x="1334" y="2142"/>
                  </a:lnTo>
                  <a:lnTo>
                    <a:pt x="1342" y="2145"/>
                  </a:lnTo>
                  <a:lnTo>
                    <a:pt x="1350" y="2149"/>
                  </a:lnTo>
                  <a:lnTo>
                    <a:pt x="1356" y="2154"/>
                  </a:lnTo>
                  <a:lnTo>
                    <a:pt x="1361" y="2160"/>
                  </a:lnTo>
                  <a:lnTo>
                    <a:pt x="1365" y="2168"/>
                  </a:lnTo>
                  <a:lnTo>
                    <a:pt x="1367" y="2176"/>
                  </a:lnTo>
                  <a:lnTo>
                    <a:pt x="1368" y="2184"/>
                  </a:lnTo>
                  <a:lnTo>
                    <a:pt x="1368" y="2184"/>
                  </a:lnTo>
                  <a:lnTo>
                    <a:pt x="1367" y="2193"/>
                  </a:lnTo>
                  <a:lnTo>
                    <a:pt x="1365" y="2201"/>
                  </a:lnTo>
                  <a:lnTo>
                    <a:pt x="1361" y="2209"/>
                  </a:lnTo>
                  <a:lnTo>
                    <a:pt x="1356" y="2215"/>
                  </a:lnTo>
                  <a:lnTo>
                    <a:pt x="1349" y="2221"/>
                  </a:lnTo>
                  <a:lnTo>
                    <a:pt x="1342" y="2224"/>
                  </a:lnTo>
                  <a:lnTo>
                    <a:pt x="1334" y="2227"/>
                  </a:lnTo>
                  <a:lnTo>
                    <a:pt x="1325" y="2227"/>
                  </a:lnTo>
                  <a:lnTo>
                    <a:pt x="1108" y="2227"/>
                  </a:lnTo>
                  <a:lnTo>
                    <a:pt x="1091" y="2468"/>
                  </a:lnTo>
                  <a:lnTo>
                    <a:pt x="342" y="2634"/>
                  </a:lnTo>
                  <a:lnTo>
                    <a:pt x="342" y="2793"/>
                  </a:lnTo>
                  <a:lnTo>
                    <a:pt x="2813" y="2793"/>
                  </a:lnTo>
                  <a:lnTo>
                    <a:pt x="2813" y="2634"/>
                  </a:lnTo>
                  <a:lnTo>
                    <a:pt x="2063" y="2468"/>
                  </a:lnTo>
                  <a:lnTo>
                    <a:pt x="2039" y="2142"/>
                  </a:lnTo>
                  <a:lnTo>
                    <a:pt x="2933" y="2142"/>
                  </a:lnTo>
                  <a:lnTo>
                    <a:pt x="2933" y="2142"/>
                  </a:lnTo>
                  <a:lnTo>
                    <a:pt x="2956" y="2141"/>
                  </a:lnTo>
                  <a:lnTo>
                    <a:pt x="2978" y="2137"/>
                  </a:lnTo>
                  <a:lnTo>
                    <a:pt x="2999" y="2132"/>
                  </a:lnTo>
                  <a:lnTo>
                    <a:pt x="3019" y="2124"/>
                  </a:lnTo>
                  <a:lnTo>
                    <a:pt x="3039" y="2115"/>
                  </a:lnTo>
                  <a:lnTo>
                    <a:pt x="3057" y="2103"/>
                  </a:lnTo>
                  <a:lnTo>
                    <a:pt x="3074" y="2091"/>
                  </a:lnTo>
                  <a:lnTo>
                    <a:pt x="3090" y="2076"/>
                  </a:lnTo>
                  <a:lnTo>
                    <a:pt x="3105" y="2061"/>
                  </a:lnTo>
                  <a:lnTo>
                    <a:pt x="3117" y="2044"/>
                  </a:lnTo>
                  <a:lnTo>
                    <a:pt x="3129" y="2026"/>
                  </a:lnTo>
                  <a:lnTo>
                    <a:pt x="3138" y="2006"/>
                  </a:lnTo>
                  <a:lnTo>
                    <a:pt x="3145" y="1986"/>
                  </a:lnTo>
                  <a:lnTo>
                    <a:pt x="3150" y="1964"/>
                  </a:lnTo>
                  <a:lnTo>
                    <a:pt x="3154" y="1942"/>
                  </a:lnTo>
                  <a:lnTo>
                    <a:pt x="3155" y="1920"/>
                  </a:lnTo>
                  <a:lnTo>
                    <a:pt x="3155" y="221"/>
                  </a:lnTo>
                  <a:lnTo>
                    <a:pt x="3155" y="221"/>
                  </a:lnTo>
                  <a:lnTo>
                    <a:pt x="3154" y="198"/>
                  </a:lnTo>
                  <a:lnTo>
                    <a:pt x="3150" y="177"/>
                  </a:lnTo>
                  <a:lnTo>
                    <a:pt x="3145" y="155"/>
                  </a:lnTo>
                  <a:lnTo>
                    <a:pt x="3138" y="136"/>
                  </a:lnTo>
                  <a:lnTo>
                    <a:pt x="3129" y="115"/>
                  </a:lnTo>
                  <a:lnTo>
                    <a:pt x="3117" y="97"/>
                  </a:lnTo>
                  <a:lnTo>
                    <a:pt x="3105" y="80"/>
                  </a:lnTo>
                  <a:lnTo>
                    <a:pt x="3090" y="65"/>
                  </a:lnTo>
                  <a:lnTo>
                    <a:pt x="3074" y="50"/>
                  </a:lnTo>
                  <a:lnTo>
                    <a:pt x="3057" y="38"/>
                  </a:lnTo>
                  <a:lnTo>
                    <a:pt x="3039" y="26"/>
                  </a:lnTo>
                  <a:lnTo>
                    <a:pt x="3019" y="17"/>
                  </a:lnTo>
                  <a:lnTo>
                    <a:pt x="2999" y="9"/>
                  </a:lnTo>
                  <a:lnTo>
                    <a:pt x="2978" y="5"/>
                  </a:lnTo>
                  <a:lnTo>
                    <a:pt x="2956" y="1"/>
                  </a:lnTo>
                  <a:lnTo>
                    <a:pt x="2933" y="0"/>
                  </a:lnTo>
                  <a:lnTo>
                    <a:pt x="2933" y="0"/>
                  </a:lnTo>
                  <a:close/>
                  <a:moveTo>
                    <a:pt x="2984" y="1843"/>
                  </a:moveTo>
                  <a:lnTo>
                    <a:pt x="171" y="1843"/>
                  </a:lnTo>
                  <a:lnTo>
                    <a:pt x="171" y="221"/>
                  </a:lnTo>
                  <a:lnTo>
                    <a:pt x="171" y="221"/>
                  </a:lnTo>
                  <a:lnTo>
                    <a:pt x="172" y="211"/>
                  </a:lnTo>
                  <a:lnTo>
                    <a:pt x="175" y="202"/>
                  </a:lnTo>
                  <a:lnTo>
                    <a:pt x="180" y="193"/>
                  </a:lnTo>
                  <a:lnTo>
                    <a:pt x="185" y="186"/>
                  </a:lnTo>
                  <a:lnTo>
                    <a:pt x="193" y="179"/>
                  </a:lnTo>
                  <a:lnTo>
                    <a:pt x="202" y="175"/>
                  </a:lnTo>
                  <a:lnTo>
                    <a:pt x="212" y="171"/>
                  </a:lnTo>
                  <a:lnTo>
                    <a:pt x="222" y="170"/>
                  </a:lnTo>
                  <a:lnTo>
                    <a:pt x="2933" y="170"/>
                  </a:lnTo>
                  <a:lnTo>
                    <a:pt x="2933" y="170"/>
                  </a:lnTo>
                  <a:lnTo>
                    <a:pt x="2943" y="171"/>
                  </a:lnTo>
                  <a:lnTo>
                    <a:pt x="2953" y="175"/>
                  </a:lnTo>
                  <a:lnTo>
                    <a:pt x="2961" y="179"/>
                  </a:lnTo>
                  <a:lnTo>
                    <a:pt x="2969" y="186"/>
                  </a:lnTo>
                  <a:lnTo>
                    <a:pt x="2976" y="193"/>
                  </a:lnTo>
                  <a:lnTo>
                    <a:pt x="2981" y="202"/>
                  </a:lnTo>
                  <a:lnTo>
                    <a:pt x="2983" y="211"/>
                  </a:lnTo>
                  <a:lnTo>
                    <a:pt x="2984" y="221"/>
                  </a:lnTo>
                  <a:lnTo>
                    <a:pt x="2984" y="1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5" name="Grafika 34" descr="Znak zapytania">
            <a:extLst>
              <a:ext uri="{FF2B5EF4-FFF2-40B4-BE49-F238E27FC236}">
                <a16:creationId xmlns:a16="http://schemas.microsoft.com/office/drawing/2014/main" id="{15B2A144-08FE-4CC2-8E10-000EF19A1E3C}"/>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6056057" y="4265258"/>
            <a:ext cx="360000" cy="360000"/>
          </a:xfrm>
          <a:prstGeom prst="rect">
            <a:avLst/>
          </a:prstGeom>
        </p:spPr>
      </p:pic>
      <p:sp>
        <p:nvSpPr>
          <p:cNvPr id="43" name="Freeform 27">
            <a:extLst>
              <a:ext uri="{FF2B5EF4-FFF2-40B4-BE49-F238E27FC236}">
                <a16:creationId xmlns:a16="http://schemas.microsoft.com/office/drawing/2014/main" id="{14B06070-B18A-4C2E-9AE8-D7041A52396B}"/>
              </a:ext>
            </a:extLst>
          </p:cNvPr>
          <p:cNvSpPr>
            <a:spLocks noChangeAspect="1"/>
          </p:cNvSpPr>
          <p:nvPr/>
        </p:nvSpPr>
        <p:spPr bwMode="auto">
          <a:xfrm>
            <a:off x="7790104" y="2409421"/>
            <a:ext cx="218454" cy="324000"/>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59" name="Grupa 58">
            <a:extLst>
              <a:ext uri="{FF2B5EF4-FFF2-40B4-BE49-F238E27FC236}">
                <a16:creationId xmlns:a16="http://schemas.microsoft.com/office/drawing/2014/main" id="{1CFC69D1-87A7-4118-BF91-FEE66DD10DA4}"/>
              </a:ext>
            </a:extLst>
          </p:cNvPr>
          <p:cNvGrpSpPr>
            <a:grpSpLocks noChangeAspect="1"/>
          </p:cNvGrpSpPr>
          <p:nvPr/>
        </p:nvGrpSpPr>
        <p:grpSpPr>
          <a:xfrm>
            <a:off x="7745619" y="4276214"/>
            <a:ext cx="360000" cy="360000"/>
            <a:chOff x="3385441" y="5265423"/>
            <a:chExt cx="914400" cy="914400"/>
          </a:xfrm>
        </p:grpSpPr>
        <p:grpSp>
          <p:nvGrpSpPr>
            <p:cNvPr id="49" name="Grupa 48">
              <a:extLst>
                <a:ext uri="{FF2B5EF4-FFF2-40B4-BE49-F238E27FC236}">
                  <a16:creationId xmlns:a16="http://schemas.microsoft.com/office/drawing/2014/main" id="{6ED73A82-CBC6-422A-B99D-E4C621D775C0}"/>
                </a:ext>
              </a:extLst>
            </p:cNvPr>
            <p:cNvGrpSpPr/>
            <p:nvPr/>
          </p:nvGrpSpPr>
          <p:grpSpPr>
            <a:xfrm>
              <a:off x="3707904" y="5343813"/>
              <a:ext cx="239713" cy="676275"/>
              <a:chOff x="2976563" y="1531939"/>
              <a:chExt cx="239713" cy="676275"/>
            </a:xfrm>
          </p:grpSpPr>
          <p:sp>
            <p:nvSpPr>
              <p:cNvPr id="44" name="Freeform 31">
                <a:extLst>
                  <a:ext uri="{FF2B5EF4-FFF2-40B4-BE49-F238E27FC236}">
                    <a16:creationId xmlns:a16="http://schemas.microsoft.com/office/drawing/2014/main" id="{D887EF16-BDD4-429E-85FE-00064962BA40}"/>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48" name="Freeform 32">
                <a:extLst>
                  <a:ext uri="{FF2B5EF4-FFF2-40B4-BE49-F238E27FC236}">
                    <a16:creationId xmlns:a16="http://schemas.microsoft.com/office/drawing/2014/main" id="{E05C6BAE-1AEA-44DF-9696-A159E80C0B7A}"/>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55" name="Grafika 54" descr="Zamykać">
              <a:extLst>
                <a:ext uri="{FF2B5EF4-FFF2-40B4-BE49-F238E27FC236}">
                  <a16:creationId xmlns:a16="http://schemas.microsoft.com/office/drawing/2014/main" id="{A9B6FD9A-CE44-413A-B2A9-DDF9DD1751BD}"/>
                </a:ext>
              </a:extLst>
            </p:cNvPr>
            <p:cNvPicPr>
              <a:picLocks noChangeAspect="1"/>
            </p:cNvPicPr>
            <p:nvPr/>
          </p:nvPicPr>
          <p:blipFill>
            <a:blip r:embed="rId19" cstate="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3385441" y="5265423"/>
              <a:ext cx="914400" cy="914400"/>
            </a:xfrm>
            <a:prstGeom prst="rect">
              <a:avLst/>
            </a:prstGeom>
          </p:spPr>
        </p:pic>
      </p:grpSp>
      <p:grpSp>
        <p:nvGrpSpPr>
          <p:cNvPr id="70" name="Grupa 69">
            <a:extLst>
              <a:ext uri="{FF2B5EF4-FFF2-40B4-BE49-F238E27FC236}">
                <a16:creationId xmlns:a16="http://schemas.microsoft.com/office/drawing/2014/main" id="{D283C5CA-9579-4F9D-A4D0-3165864E251A}"/>
              </a:ext>
            </a:extLst>
          </p:cNvPr>
          <p:cNvGrpSpPr>
            <a:grpSpLocks noChangeAspect="1"/>
          </p:cNvGrpSpPr>
          <p:nvPr/>
        </p:nvGrpSpPr>
        <p:grpSpPr>
          <a:xfrm>
            <a:off x="4450171" y="4270733"/>
            <a:ext cx="310260" cy="288000"/>
            <a:chOff x="7212013" y="4583113"/>
            <a:chExt cx="708025" cy="657225"/>
          </a:xfrm>
          <a:solidFill>
            <a:srgbClr val="CDCDCD"/>
          </a:solidFill>
        </p:grpSpPr>
        <p:sp>
          <p:nvSpPr>
            <p:cNvPr id="71" name="Freeform 69">
              <a:extLst>
                <a:ext uri="{FF2B5EF4-FFF2-40B4-BE49-F238E27FC236}">
                  <a16:creationId xmlns:a16="http://schemas.microsoft.com/office/drawing/2014/main" id="{30C67600-0523-4F60-AE69-FCDFD734FA99}"/>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2" name="Freeform 70">
              <a:extLst>
                <a:ext uri="{FF2B5EF4-FFF2-40B4-BE49-F238E27FC236}">
                  <a16:creationId xmlns:a16="http://schemas.microsoft.com/office/drawing/2014/main" id="{A21A4BE2-31E2-444C-BBE0-1D568A1E6BA3}"/>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3" name="Freeform 71">
              <a:extLst>
                <a:ext uri="{FF2B5EF4-FFF2-40B4-BE49-F238E27FC236}">
                  <a16:creationId xmlns:a16="http://schemas.microsoft.com/office/drawing/2014/main" id="{368A660C-CFD4-4DA5-8241-86EA69850677}"/>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72">
              <a:extLst>
                <a:ext uri="{FF2B5EF4-FFF2-40B4-BE49-F238E27FC236}">
                  <a16:creationId xmlns:a16="http://schemas.microsoft.com/office/drawing/2014/main" id="{7E53F350-3634-49DB-9CBD-571D5A4E38C7}"/>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73">
              <a:extLst>
                <a:ext uri="{FF2B5EF4-FFF2-40B4-BE49-F238E27FC236}">
                  <a16:creationId xmlns:a16="http://schemas.microsoft.com/office/drawing/2014/main" id="{FF00949A-61BF-4265-A891-4D14353313EA}"/>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74">
              <a:extLst>
                <a:ext uri="{FF2B5EF4-FFF2-40B4-BE49-F238E27FC236}">
                  <a16:creationId xmlns:a16="http://schemas.microsoft.com/office/drawing/2014/main" id="{91753C56-58FD-4380-8B8C-723805FF074F}"/>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75">
              <a:extLst>
                <a:ext uri="{FF2B5EF4-FFF2-40B4-BE49-F238E27FC236}">
                  <a16:creationId xmlns:a16="http://schemas.microsoft.com/office/drawing/2014/main" id="{072B75E4-C553-4DCF-B691-6260F8586728}"/>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8" name="Freeform 76">
              <a:extLst>
                <a:ext uri="{FF2B5EF4-FFF2-40B4-BE49-F238E27FC236}">
                  <a16:creationId xmlns:a16="http://schemas.microsoft.com/office/drawing/2014/main" id="{4E228D0E-8742-4580-B20D-2E6C670AF480}"/>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9" name="Freeform 77">
              <a:extLst>
                <a:ext uri="{FF2B5EF4-FFF2-40B4-BE49-F238E27FC236}">
                  <a16:creationId xmlns:a16="http://schemas.microsoft.com/office/drawing/2014/main" id="{F91679E8-F3BA-4833-A1EB-9D91EA6A339F}"/>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183196660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Kształtowanie postaw i zachowań</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P7. Jak Pan(i) myśli, kto przede wszystkim powinien dbać o kształtowanie postaw i zachowań ekologicznych społeczeństwa? Proszę podać maksymalnie dwie najważniejsze Pana(i) zdaniem odpowiedzi.</a:t>
            </a:r>
          </a:p>
          <a:p>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i="1">
                <a:solidFill>
                  <a:schemeClr val="bg1">
                    <a:lumMod val="75000"/>
                  </a:schemeClr>
                </a:solidFill>
                <a:latin typeface="+mj-lt"/>
              </a:rPr>
              <a:t>2018: n=1010, 2014: n=1000, 2013: n=1000, 2012: n=1000.</a:t>
            </a:r>
          </a:p>
          <a:p>
            <a:endParaRPr lang="pl-PL">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12" name="Wykres 11">
            <a:extLst>
              <a:ext uri="{FF2B5EF4-FFF2-40B4-BE49-F238E27FC236}">
                <a16:creationId xmlns:a16="http://schemas.microsoft.com/office/drawing/2014/main" id="{109A6D0A-7C8F-49AB-B8B2-35E7D8F851E8}"/>
              </a:ext>
            </a:extLst>
          </p:cNvPr>
          <p:cNvGraphicFramePr/>
          <p:nvPr>
            <p:extLst>
              <p:ext uri="{D42A27DB-BD31-4B8C-83A1-F6EECF244321}">
                <p14:modId xmlns:p14="http://schemas.microsoft.com/office/powerpoint/2010/main" val="2803193385"/>
              </p:ext>
            </p:extLst>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Tabela 13">
            <a:extLst>
              <a:ext uri="{FF2B5EF4-FFF2-40B4-BE49-F238E27FC236}">
                <a16:creationId xmlns:a16="http://schemas.microsoft.com/office/drawing/2014/main" id="{B94E15BD-0A79-423D-B57C-39FCEE2778BE}"/>
              </a:ext>
            </a:extLst>
          </p:cNvPr>
          <p:cNvGraphicFramePr>
            <a:graphicFrameLocks noGrp="1"/>
          </p:cNvGraphicFramePr>
          <p:nvPr>
            <p:extLst>
              <p:ext uri="{D42A27DB-BD31-4B8C-83A1-F6EECF244321}">
                <p14:modId xmlns:p14="http://schemas.microsoft.com/office/powerpoint/2010/main" val="813605414"/>
              </p:ext>
            </p:extLst>
          </p:nvPr>
        </p:nvGraphicFramePr>
        <p:xfrm>
          <a:off x="432074" y="4630876"/>
          <a:ext cx="8311627" cy="488391"/>
        </p:xfrm>
        <a:graphic>
          <a:graphicData uri="http://schemas.openxmlformats.org/drawingml/2006/table">
            <a:tbl>
              <a:tblPr firstRow="1" bandRow="1">
                <a:tableStyleId>{5C22544A-7EE6-4342-B048-85BDC9FD1C3A}</a:tableStyleId>
              </a:tblPr>
              <a:tblGrid>
                <a:gridCol w="713671">
                  <a:extLst>
                    <a:ext uri="{9D8B030D-6E8A-4147-A177-3AD203B41FA5}">
                      <a16:colId xmlns:a16="http://schemas.microsoft.com/office/drawing/2014/main" val="2938667892"/>
                    </a:ext>
                  </a:extLst>
                </a:gridCol>
                <a:gridCol w="948655">
                  <a:extLst>
                    <a:ext uri="{9D8B030D-6E8A-4147-A177-3AD203B41FA5}">
                      <a16:colId xmlns:a16="http://schemas.microsoft.com/office/drawing/2014/main" val="411925587"/>
                    </a:ext>
                  </a:extLst>
                </a:gridCol>
                <a:gridCol w="795862">
                  <a:extLst>
                    <a:ext uri="{9D8B030D-6E8A-4147-A177-3AD203B41FA5}">
                      <a16:colId xmlns:a16="http://schemas.microsoft.com/office/drawing/2014/main" val="3608420190"/>
                    </a:ext>
                  </a:extLst>
                </a:gridCol>
                <a:gridCol w="866461">
                  <a:extLst>
                    <a:ext uri="{9D8B030D-6E8A-4147-A177-3AD203B41FA5}">
                      <a16:colId xmlns:a16="http://schemas.microsoft.com/office/drawing/2014/main" val="2823064476"/>
                    </a:ext>
                  </a:extLst>
                </a:gridCol>
                <a:gridCol w="831163">
                  <a:extLst>
                    <a:ext uri="{9D8B030D-6E8A-4147-A177-3AD203B41FA5}">
                      <a16:colId xmlns:a16="http://schemas.microsoft.com/office/drawing/2014/main" val="608497383"/>
                    </a:ext>
                  </a:extLst>
                </a:gridCol>
                <a:gridCol w="831163">
                  <a:extLst>
                    <a:ext uri="{9D8B030D-6E8A-4147-A177-3AD203B41FA5}">
                      <a16:colId xmlns:a16="http://schemas.microsoft.com/office/drawing/2014/main" val="4251473885"/>
                    </a:ext>
                  </a:extLst>
                </a:gridCol>
                <a:gridCol w="831163">
                  <a:extLst>
                    <a:ext uri="{9D8B030D-6E8A-4147-A177-3AD203B41FA5}">
                      <a16:colId xmlns:a16="http://schemas.microsoft.com/office/drawing/2014/main" val="3874046691"/>
                    </a:ext>
                  </a:extLst>
                </a:gridCol>
                <a:gridCol w="831163">
                  <a:extLst>
                    <a:ext uri="{9D8B030D-6E8A-4147-A177-3AD203B41FA5}">
                      <a16:colId xmlns:a16="http://schemas.microsoft.com/office/drawing/2014/main" val="1881203826"/>
                    </a:ext>
                  </a:extLst>
                </a:gridCol>
                <a:gridCol w="831163">
                  <a:extLst>
                    <a:ext uri="{9D8B030D-6E8A-4147-A177-3AD203B41FA5}">
                      <a16:colId xmlns:a16="http://schemas.microsoft.com/office/drawing/2014/main" val="2200576503"/>
                    </a:ext>
                  </a:extLst>
                </a:gridCol>
                <a:gridCol w="831163">
                  <a:extLst>
                    <a:ext uri="{9D8B030D-6E8A-4147-A177-3AD203B41FA5}">
                      <a16:colId xmlns:a16="http://schemas.microsoft.com/office/drawing/2014/main" val="1016749404"/>
                    </a:ext>
                  </a:extLst>
                </a:gridCol>
              </a:tblGrid>
              <a:tr h="370840">
                <a:tc>
                  <a:txBody>
                    <a:bodyPr/>
                    <a:lstStyle/>
                    <a:p>
                      <a:pPr algn="ctr" fontAlgn="ctr"/>
                      <a:r>
                        <a:rPr lang="pl-PL" sz="1050" b="0" u="none" strike="noStrike">
                          <a:solidFill>
                            <a:schemeClr val="tx1"/>
                          </a:solidFill>
                          <a:effectLst/>
                        </a:rPr>
                        <a:t>władze centralne, rząd</a:t>
                      </a:r>
                      <a:endParaRPr lang="pl-PL" sz="105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szkoła</a:t>
                      </a:r>
                      <a:endParaRPr lang="pl-PL" sz="105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każdy indywidualnie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rodzina</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władze samorządowe </a:t>
                      </a:r>
                    </a:p>
                    <a:p>
                      <a:pPr algn="ctr" fontAlgn="ctr"/>
                      <a:r>
                        <a:rPr lang="pl-PL" sz="1050" b="0" u="none" strike="noStrike">
                          <a:solidFill>
                            <a:schemeClr val="tx1"/>
                          </a:solidFill>
                          <a:effectLst/>
                        </a:rPr>
                        <a:t>i wojewódzkie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media</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wspólnoty mieszkaniowe/sąsiedzkie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organizacje pozarządowe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trudno powiedzieć</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nikt, nie ma takiej potrzeby</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16" name="Grupa 15">
            <a:extLst>
              <a:ext uri="{FF2B5EF4-FFF2-40B4-BE49-F238E27FC236}">
                <a16:creationId xmlns:a16="http://schemas.microsoft.com/office/drawing/2014/main" id="{A1748951-BB71-476C-9610-86C64A94548A}"/>
              </a:ext>
            </a:extLst>
          </p:cNvPr>
          <p:cNvGrpSpPr>
            <a:grpSpLocks noChangeAspect="1"/>
          </p:cNvGrpSpPr>
          <p:nvPr/>
        </p:nvGrpSpPr>
        <p:grpSpPr>
          <a:xfrm>
            <a:off x="646550" y="4351247"/>
            <a:ext cx="259741" cy="216000"/>
            <a:chOff x="3748088" y="1628775"/>
            <a:chExt cx="695325" cy="669925"/>
          </a:xfrm>
          <a:solidFill>
            <a:srgbClr val="DEDEDE"/>
          </a:solidFill>
        </p:grpSpPr>
        <p:sp>
          <p:nvSpPr>
            <p:cNvPr id="17" name="Freeform 91">
              <a:extLst>
                <a:ext uri="{FF2B5EF4-FFF2-40B4-BE49-F238E27FC236}">
                  <a16:creationId xmlns:a16="http://schemas.microsoft.com/office/drawing/2014/main" id="{AB310E3B-F4B4-4C61-B63F-B3407A20E478}"/>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92">
              <a:extLst>
                <a:ext uri="{FF2B5EF4-FFF2-40B4-BE49-F238E27FC236}">
                  <a16:creationId xmlns:a16="http://schemas.microsoft.com/office/drawing/2014/main" id="{9C351683-97D7-425F-8A9B-76A0A2CC0FEA}"/>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93">
              <a:extLst>
                <a:ext uri="{FF2B5EF4-FFF2-40B4-BE49-F238E27FC236}">
                  <a16:creationId xmlns:a16="http://schemas.microsoft.com/office/drawing/2014/main" id="{F46B4C98-847E-485F-B59F-F31AC6EF04B0}"/>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94">
              <a:extLst>
                <a:ext uri="{FF2B5EF4-FFF2-40B4-BE49-F238E27FC236}">
                  <a16:creationId xmlns:a16="http://schemas.microsoft.com/office/drawing/2014/main" id="{71376F24-74F0-440E-B3D5-B3A929568109}"/>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21" name="Grafika 20" descr="Szkoła">
            <a:extLst>
              <a:ext uri="{FF2B5EF4-FFF2-40B4-BE49-F238E27FC236}">
                <a16:creationId xmlns:a16="http://schemas.microsoft.com/office/drawing/2014/main" id="{10C2B7C5-D624-4314-96A1-18449B124014}"/>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457426" y="4274501"/>
            <a:ext cx="360000" cy="360000"/>
          </a:xfrm>
          <a:prstGeom prst="rect">
            <a:avLst/>
          </a:prstGeom>
        </p:spPr>
      </p:pic>
      <p:grpSp>
        <p:nvGrpSpPr>
          <p:cNvPr id="22" name="Grupa 21">
            <a:extLst>
              <a:ext uri="{FF2B5EF4-FFF2-40B4-BE49-F238E27FC236}">
                <a16:creationId xmlns:a16="http://schemas.microsoft.com/office/drawing/2014/main" id="{E705BC38-C500-4D32-B696-C63641497238}"/>
              </a:ext>
            </a:extLst>
          </p:cNvPr>
          <p:cNvGrpSpPr>
            <a:grpSpLocks noChangeAspect="1"/>
          </p:cNvGrpSpPr>
          <p:nvPr/>
        </p:nvGrpSpPr>
        <p:grpSpPr>
          <a:xfrm>
            <a:off x="2411761" y="4354769"/>
            <a:ext cx="156831" cy="216000"/>
            <a:chOff x="3735388" y="1552575"/>
            <a:chExt cx="433388" cy="596900"/>
          </a:xfrm>
        </p:grpSpPr>
        <p:sp>
          <p:nvSpPr>
            <p:cNvPr id="23" name="Freeform 22">
              <a:extLst>
                <a:ext uri="{FF2B5EF4-FFF2-40B4-BE49-F238E27FC236}">
                  <a16:creationId xmlns:a16="http://schemas.microsoft.com/office/drawing/2014/main" id="{BAA98D23-1514-4496-AB49-CA5AAF0AE1FE}"/>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24" name="Freeform 23">
              <a:extLst>
                <a:ext uri="{FF2B5EF4-FFF2-40B4-BE49-F238E27FC236}">
                  <a16:creationId xmlns:a16="http://schemas.microsoft.com/office/drawing/2014/main" id="{9332872C-D9EA-4420-A9B7-C0E500D3EB3D}"/>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25" name="Grupa 24">
            <a:extLst>
              <a:ext uri="{FF2B5EF4-FFF2-40B4-BE49-F238E27FC236}">
                <a16:creationId xmlns:a16="http://schemas.microsoft.com/office/drawing/2014/main" id="{04DC3DB9-1399-4A7F-B894-62AC61987E9C}"/>
              </a:ext>
            </a:extLst>
          </p:cNvPr>
          <p:cNvGrpSpPr>
            <a:grpSpLocks noChangeAspect="1"/>
          </p:cNvGrpSpPr>
          <p:nvPr/>
        </p:nvGrpSpPr>
        <p:grpSpPr>
          <a:xfrm>
            <a:off x="3194960" y="4360870"/>
            <a:ext cx="251952" cy="216000"/>
            <a:chOff x="4371809" y="1763215"/>
            <a:chExt cx="700878" cy="600867"/>
          </a:xfrm>
          <a:solidFill>
            <a:srgbClr val="CDCDCD"/>
          </a:solidFill>
        </p:grpSpPr>
        <p:sp>
          <p:nvSpPr>
            <p:cNvPr id="26" name="Freeform 5">
              <a:extLst>
                <a:ext uri="{FF2B5EF4-FFF2-40B4-BE49-F238E27FC236}">
                  <a16:creationId xmlns:a16="http://schemas.microsoft.com/office/drawing/2014/main" id="{1236EEF3-5B21-4C4A-90BD-CE42F1D07082}"/>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6">
              <a:extLst>
                <a:ext uri="{FF2B5EF4-FFF2-40B4-BE49-F238E27FC236}">
                  <a16:creationId xmlns:a16="http://schemas.microsoft.com/office/drawing/2014/main" id="{26C6B6E1-45BE-444D-BCD4-B7D0E79AEF9A}"/>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8" name="Freeform 27">
            <a:extLst>
              <a:ext uri="{FF2B5EF4-FFF2-40B4-BE49-F238E27FC236}">
                <a16:creationId xmlns:a16="http://schemas.microsoft.com/office/drawing/2014/main" id="{A18D76A4-3167-4447-9408-AF50FA44D8CB}"/>
              </a:ext>
            </a:extLst>
          </p:cNvPr>
          <p:cNvSpPr>
            <a:spLocks noChangeAspect="1"/>
          </p:cNvSpPr>
          <p:nvPr/>
        </p:nvSpPr>
        <p:spPr bwMode="auto">
          <a:xfrm>
            <a:off x="4093962" y="4328501"/>
            <a:ext cx="169908" cy="252000"/>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29" name="Grupa 28">
            <a:extLst>
              <a:ext uri="{FF2B5EF4-FFF2-40B4-BE49-F238E27FC236}">
                <a16:creationId xmlns:a16="http://schemas.microsoft.com/office/drawing/2014/main" id="{0345A363-334A-4925-A25A-BCEAEDF1E197}"/>
              </a:ext>
            </a:extLst>
          </p:cNvPr>
          <p:cNvGrpSpPr>
            <a:grpSpLocks noChangeAspect="1"/>
          </p:cNvGrpSpPr>
          <p:nvPr/>
        </p:nvGrpSpPr>
        <p:grpSpPr>
          <a:xfrm>
            <a:off x="5728295" y="4333210"/>
            <a:ext cx="200477" cy="216000"/>
            <a:chOff x="6223214" y="3616221"/>
            <a:chExt cx="609668" cy="656873"/>
          </a:xfrm>
          <a:solidFill>
            <a:srgbClr val="CDCDCD"/>
          </a:solidFill>
        </p:grpSpPr>
        <p:sp>
          <p:nvSpPr>
            <p:cNvPr id="30" name="Freeform 48">
              <a:extLst>
                <a:ext uri="{FF2B5EF4-FFF2-40B4-BE49-F238E27FC236}">
                  <a16:creationId xmlns:a16="http://schemas.microsoft.com/office/drawing/2014/main" id="{F496209C-4619-43AF-9238-51A892FF8042}"/>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9">
              <a:extLst>
                <a:ext uri="{FF2B5EF4-FFF2-40B4-BE49-F238E27FC236}">
                  <a16:creationId xmlns:a16="http://schemas.microsoft.com/office/drawing/2014/main" id="{1DABDAEC-8774-4D02-9ECF-A23C39045BF5}"/>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Rectangle 50">
              <a:extLst>
                <a:ext uri="{FF2B5EF4-FFF2-40B4-BE49-F238E27FC236}">
                  <a16:creationId xmlns:a16="http://schemas.microsoft.com/office/drawing/2014/main" id="{8123122E-4C08-4808-AA25-43A2920D2F84}"/>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3" name="Grupa 32">
            <a:extLst>
              <a:ext uri="{FF2B5EF4-FFF2-40B4-BE49-F238E27FC236}">
                <a16:creationId xmlns:a16="http://schemas.microsoft.com/office/drawing/2014/main" id="{3FE7E038-9B37-443B-9588-54D3DDAE1F91}"/>
              </a:ext>
            </a:extLst>
          </p:cNvPr>
          <p:cNvGrpSpPr>
            <a:grpSpLocks noChangeAspect="1"/>
          </p:cNvGrpSpPr>
          <p:nvPr/>
        </p:nvGrpSpPr>
        <p:grpSpPr>
          <a:xfrm>
            <a:off x="4880132" y="4360870"/>
            <a:ext cx="244150" cy="216000"/>
            <a:chOff x="5264150" y="3605213"/>
            <a:chExt cx="715963" cy="633413"/>
          </a:xfrm>
          <a:solidFill>
            <a:srgbClr val="CDCDCD"/>
          </a:solidFill>
        </p:grpSpPr>
        <p:sp>
          <p:nvSpPr>
            <p:cNvPr id="34" name="Freeform 37">
              <a:extLst>
                <a:ext uri="{FF2B5EF4-FFF2-40B4-BE49-F238E27FC236}">
                  <a16:creationId xmlns:a16="http://schemas.microsoft.com/office/drawing/2014/main" id="{06D97A2E-2F40-4E52-887B-FB40692A6311}"/>
                </a:ext>
              </a:extLst>
            </p:cNvPr>
            <p:cNvSpPr>
              <a:spLocks noEditPoints="1"/>
            </p:cNvSpPr>
            <p:nvPr/>
          </p:nvSpPr>
          <p:spPr bwMode="auto">
            <a:xfrm>
              <a:off x="5492750" y="3697288"/>
              <a:ext cx="258763" cy="268288"/>
            </a:xfrm>
            <a:custGeom>
              <a:avLst/>
              <a:gdLst>
                <a:gd name="T0" fmla="*/ 660 w 1141"/>
                <a:gd name="T1" fmla="*/ 156 h 1181"/>
                <a:gd name="T2" fmla="*/ 587 w 1141"/>
                <a:gd name="T3" fmla="*/ 191 h 1181"/>
                <a:gd name="T4" fmla="*/ 520 w 1141"/>
                <a:gd name="T5" fmla="*/ 163 h 1181"/>
                <a:gd name="T6" fmla="*/ 491 w 1141"/>
                <a:gd name="T7" fmla="*/ 96 h 1181"/>
                <a:gd name="T8" fmla="*/ 526 w 1141"/>
                <a:gd name="T9" fmla="*/ 22 h 1181"/>
                <a:gd name="T10" fmla="*/ 596 w 1141"/>
                <a:gd name="T11" fmla="*/ 1 h 1181"/>
                <a:gd name="T12" fmla="*/ 666 w 1141"/>
                <a:gd name="T13" fmla="*/ 42 h 1181"/>
                <a:gd name="T14" fmla="*/ 402 w 1141"/>
                <a:gd name="T15" fmla="*/ 122 h 1181"/>
                <a:gd name="T16" fmla="*/ 408 w 1141"/>
                <a:gd name="T17" fmla="*/ 195 h 1181"/>
                <a:gd name="T18" fmla="*/ 364 w 1141"/>
                <a:gd name="T19" fmla="*/ 243 h 1181"/>
                <a:gd name="T20" fmla="*/ 291 w 1141"/>
                <a:gd name="T21" fmla="*/ 242 h 1181"/>
                <a:gd name="T22" fmla="*/ 247 w 1141"/>
                <a:gd name="T23" fmla="*/ 192 h 1181"/>
                <a:gd name="T24" fmla="*/ 255 w 1141"/>
                <a:gd name="T25" fmla="*/ 120 h 1181"/>
                <a:gd name="T26" fmla="*/ 309 w 1141"/>
                <a:gd name="T27" fmla="*/ 81 h 1181"/>
                <a:gd name="T28" fmla="*/ 379 w 1141"/>
                <a:gd name="T29" fmla="*/ 97 h 1181"/>
                <a:gd name="T30" fmla="*/ 190 w 1141"/>
                <a:gd name="T31" fmla="*/ 297 h 1181"/>
                <a:gd name="T32" fmla="*/ 215 w 1141"/>
                <a:gd name="T33" fmla="*/ 357 h 1181"/>
                <a:gd name="T34" fmla="*/ 191 w 1141"/>
                <a:gd name="T35" fmla="*/ 412 h 1181"/>
                <a:gd name="T36" fmla="*/ 129 w 1141"/>
                <a:gd name="T37" fmla="*/ 431 h 1181"/>
                <a:gd name="T38" fmla="*/ 77 w 1141"/>
                <a:gd name="T39" fmla="*/ 402 h 1181"/>
                <a:gd name="T40" fmla="*/ 64 w 1141"/>
                <a:gd name="T41" fmla="*/ 338 h 1181"/>
                <a:gd name="T42" fmla="*/ 98 w 1141"/>
                <a:gd name="T43" fmla="*/ 289 h 1181"/>
                <a:gd name="T44" fmla="*/ 163 w 1141"/>
                <a:gd name="T45" fmla="*/ 282 h 1181"/>
                <a:gd name="T46" fmla="*/ 97 w 1141"/>
                <a:gd name="T47" fmla="*/ 550 h 1181"/>
                <a:gd name="T48" fmla="*/ 139 w 1141"/>
                <a:gd name="T49" fmla="*/ 614 h 1181"/>
                <a:gd name="T50" fmla="*/ 90 w 1141"/>
                <a:gd name="T51" fmla="*/ 680 h 1181"/>
                <a:gd name="T52" fmla="*/ 21 w 1141"/>
                <a:gd name="T53" fmla="*/ 663 h 1181"/>
                <a:gd name="T54" fmla="*/ 1 w 1141"/>
                <a:gd name="T55" fmla="*/ 600 h 1181"/>
                <a:gd name="T56" fmla="*/ 63 w 1141"/>
                <a:gd name="T57" fmla="*/ 544 h 1181"/>
                <a:gd name="T58" fmla="*/ 166 w 1141"/>
                <a:gd name="T59" fmla="*/ 816 h 1181"/>
                <a:gd name="T60" fmla="*/ 195 w 1141"/>
                <a:gd name="T61" fmla="*/ 900 h 1181"/>
                <a:gd name="T62" fmla="*/ 112 w 1141"/>
                <a:gd name="T63" fmla="*/ 928 h 1181"/>
                <a:gd name="T64" fmla="*/ 83 w 1141"/>
                <a:gd name="T65" fmla="*/ 845 h 1181"/>
                <a:gd name="T66" fmla="*/ 303 w 1141"/>
                <a:gd name="T67" fmla="*/ 1011 h 1181"/>
                <a:gd name="T68" fmla="*/ 378 w 1141"/>
                <a:gd name="T69" fmla="*/ 1036 h 1181"/>
                <a:gd name="T70" fmla="*/ 353 w 1141"/>
                <a:gd name="T71" fmla="*/ 1112 h 1181"/>
                <a:gd name="T72" fmla="*/ 278 w 1141"/>
                <a:gd name="T73" fmla="*/ 1087 h 1181"/>
                <a:gd name="T74" fmla="*/ 537 w 1141"/>
                <a:gd name="T75" fmla="*/ 1121 h 1181"/>
                <a:gd name="T76" fmla="*/ 597 w 1141"/>
                <a:gd name="T77" fmla="*/ 1081 h 1181"/>
                <a:gd name="T78" fmla="*/ 636 w 1141"/>
                <a:gd name="T79" fmla="*/ 1141 h 1181"/>
                <a:gd name="T80" fmla="*/ 577 w 1141"/>
                <a:gd name="T81" fmla="*/ 1180 h 1181"/>
                <a:gd name="T82" fmla="*/ 806 w 1141"/>
                <a:gd name="T83" fmla="*/ 1084 h 1181"/>
                <a:gd name="T84" fmla="*/ 823 w 1141"/>
                <a:gd name="T85" fmla="*/ 1022 h 1181"/>
                <a:gd name="T86" fmla="*/ 884 w 1141"/>
                <a:gd name="T87" fmla="*/ 1039 h 1181"/>
                <a:gd name="T88" fmla="*/ 868 w 1141"/>
                <a:gd name="T89" fmla="*/ 1101 h 1181"/>
                <a:gd name="T90" fmla="*/ 806 w 1141"/>
                <a:gd name="T91" fmla="*/ 1084 h 1181"/>
                <a:gd name="T92" fmla="*/ 994 w 1141"/>
                <a:gd name="T93" fmla="*/ 867 h 1181"/>
                <a:gd name="T94" fmla="*/ 1040 w 1141"/>
                <a:gd name="T95" fmla="*/ 831 h 1181"/>
                <a:gd name="T96" fmla="*/ 1076 w 1141"/>
                <a:gd name="T97" fmla="*/ 877 h 1181"/>
                <a:gd name="T98" fmla="*/ 1030 w 1141"/>
                <a:gd name="T99" fmla="*/ 913 h 1181"/>
                <a:gd name="T100" fmla="*/ 1078 w 1141"/>
                <a:gd name="T101" fmla="*/ 640 h 1181"/>
                <a:gd name="T102" fmla="*/ 1078 w 1141"/>
                <a:gd name="T103" fmla="*/ 587 h 1181"/>
                <a:gd name="T104" fmla="*/ 1130 w 1141"/>
                <a:gd name="T105" fmla="*/ 587 h 1181"/>
                <a:gd name="T106" fmla="*/ 1130 w 1141"/>
                <a:gd name="T107" fmla="*/ 640 h 1181"/>
                <a:gd name="T108" fmla="*/ 1039 w 1141"/>
                <a:gd name="T109" fmla="*/ 388 h 1181"/>
                <a:gd name="T110" fmla="*/ 1002 w 1141"/>
                <a:gd name="T111" fmla="*/ 358 h 1181"/>
                <a:gd name="T112" fmla="*/ 1031 w 1141"/>
                <a:gd name="T113" fmla="*/ 322 h 1181"/>
                <a:gd name="T114" fmla="*/ 1068 w 1141"/>
                <a:gd name="T115" fmla="*/ 350 h 1181"/>
                <a:gd name="T116" fmla="*/ 872 w 1141"/>
                <a:gd name="T117" fmla="*/ 180 h 1181"/>
                <a:gd name="T118" fmla="*/ 831 w 1141"/>
                <a:gd name="T119" fmla="*/ 191 h 1181"/>
                <a:gd name="T120" fmla="*/ 819 w 1141"/>
                <a:gd name="T121" fmla="*/ 151 h 1181"/>
                <a:gd name="T122" fmla="*/ 860 w 1141"/>
                <a:gd name="T123" fmla="*/ 139 h 1181"/>
                <a:gd name="T124" fmla="*/ 872 w 1141"/>
                <a:gd name="T125" fmla="*/ 180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1" h="1181">
                  <a:moveTo>
                    <a:pt x="681" y="96"/>
                  </a:moveTo>
                  <a:lnTo>
                    <a:pt x="681" y="96"/>
                  </a:lnTo>
                  <a:lnTo>
                    <a:pt x="681" y="105"/>
                  </a:lnTo>
                  <a:lnTo>
                    <a:pt x="680" y="115"/>
                  </a:lnTo>
                  <a:lnTo>
                    <a:pt x="678" y="125"/>
                  </a:lnTo>
                  <a:lnTo>
                    <a:pt x="675" y="133"/>
                  </a:lnTo>
                  <a:lnTo>
                    <a:pt x="670" y="142"/>
                  </a:lnTo>
                  <a:lnTo>
                    <a:pt x="666" y="148"/>
                  </a:lnTo>
                  <a:lnTo>
                    <a:pt x="660" y="156"/>
                  </a:lnTo>
                  <a:lnTo>
                    <a:pt x="654" y="163"/>
                  </a:lnTo>
                  <a:lnTo>
                    <a:pt x="647" y="169"/>
                  </a:lnTo>
                  <a:lnTo>
                    <a:pt x="640" y="175"/>
                  </a:lnTo>
                  <a:lnTo>
                    <a:pt x="632" y="179"/>
                  </a:lnTo>
                  <a:lnTo>
                    <a:pt x="623" y="184"/>
                  </a:lnTo>
                  <a:lnTo>
                    <a:pt x="615" y="187"/>
                  </a:lnTo>
                  <a:lnTo>
                    <a:pt x="606" y="190"/>
                  </a:lnTo>
                  <a:lnTo>
                    <a:pt x="596" y="191"/>
                  </a:lnTo>
                  <a:lnTo>
                    <a:pt x="587" y="191"/>
                  </a:lnTo>
                  <a:lnTo>
                    <a:pt x="587" y="191"/>
                  </a:lnTo>
                  <a:lnTo>
                    <a:pt x="577" y="191"/>
                  </a:lnTo>
                  <a:lnTo>
                    <a:pt x="568" y="190"/>
                  </a:lnTo>
                  <a:lnTo>
                    <a:pt x="558" y="187"/>
                  </a:lnTo>
                  <a:lnTo>
                    <a:pt x="549" y="184"/>
                  </a:lnTo>
                  <a:lnTo>
                    <a:pt x="541" y="179"/>
                  </a:lnTo>
                  <a:lnTo>
                    <a:pt x="533" y="175"/>
                  </a:lnTo>
                  <a:lnTo>
                    <a:pt x="526" y="169"/>
                  </a:lnTo>
                  <a:lnTo>
                    <a:pt x="520" y="163"/>
                  </a:lnTo>
                  <a:lnTo>
                    <a:pt x="513" y="156"/>
                  </a:lnTo>
                  <a:lnTo>
                    <a:pt x="508" y="148"/>
                  </a:lnTo>
                  <a:lnTo>
                    <a:pt x="503" y="142"/>
                  </a:lnTo>
                  <a:lnTo>
                    <a:pt x="499" y="133"/>
                  </a:lnTo>
                  <a:lnTo>
                    <a:pt x="496" y="125"/>
                  </a:lnTo>
                  <a:lnTo>
                    <a:pt x="493" y="115"/>
                  </a:lnTo>
                  <a:lnTo>
                    <a:pt x="492" y="105"/>
                  </a:lnTo>
                  <a:lnTo>
                    <a:pt x="491" y="96"/>
                  </a:lnTo>
                  <a:lnTo>
                    <a:pt x="491" y="96"/>
                  </a:lnTo>
                  <a:lnTo>
                    <a:pt x="492" y="86"/>
                  </a:lnTo>
                  <a:lnTo>
                    <a:pt x="493" y="77"/>
                  </a:lnTo>
                  <a:lnTo>
                    <a:pt x="496" y="68"/>
                  </a:lnTo>
                  <a:lnTo>
                    <a:pt x="499" y="58"/>
                  </a:lnTo>
                  <a:lnTo>
                    <a:pt x="503" y="50"/>
                  </a:lnTo>
                  <a:lnTo>
                    <a:pt x="508" y="42"/>
                  </a:lnTo>
                  <a:lnTo>
                    <a:pt x="513" y="36"/>
                  </a:lnTo>
                  <a:lnTo>
                    <a:pt x="520" y="29"/>
                  </a:lnTo>
                  <a:lnTo>
                    <a:pt x="526" y="22"/>
                  </a:lnTo>
                  <a:lnTo>
                    <a:pt x="533" y="17"/>
                  </a:lnTo>
                  <a:lnTo>
                    <a:pt x="541" y="12"/>
                  </a:lnTo>
                  <a:lnTo>
                    <a:pt x="549" y="8"/>
                  </a:lnTo>
                  <a:lnTo>
                    <a:pt x="558" y="5"/>
                  </a:lnTo>
                  <a:lnTo>
                    <a:pt x="568" y="3"/>
                  </a:lnTo>
                  <a:lnTo>
                    <a:pt x="577" y="1"/>
                  </a:lnTo>
                  <a:lnTo>
                    <a:pt x="587" y="0"/>
                  </a:lnTo>
                  <a:lnTo>
                    <a:pt x="587" y="0"/>
                  </a:lnTo>
                  <a:lnTo>
                    <a:pt x="596" y="1"/>
                  </a:lnTo>
                  <a:lnTo>
                    <a:pt x="606" y="3"/>
                  </a:lnTo>
                  <a:lnTo>
                    <a:pt x="615" y="5"/>
                  </a:lnTo>
                  <a:lnTo>
                    <a:pt x="623" y="8"/>
                  </a:lnTo>
                  <a:lnTo>
                    <a:pt x="632" y="12"/>
                  </a:lnTo>
                  <a:lnTo>
                    <a:pt x="640" y="17"/>
                  </a:lnTo>
                  <a:lnTo>
                    <a:pt x="647" y="22"/>
                  </a:lnTo>
                  <a:lnTo>
                    <a:pt x="654" y="29"/>
                  </a:lnTo>
                  <a:lnTo>
                    <a:pt x="660" y="36"/>
                  </a:lnTo>
                  <a:lnTo>
                    <a:pt x="666" y="42"/>
                  </a:lnTo>
                  <a:lnTo>
                    <a:pt x="670" y="50"/>
                  </a:lnTo>
                  <a:lnTo>
                    <a:pt x="675" y="58"/>
                  </a:lnTo>
                  <a:lnTo>
                    <a:pt x="678" y="68"/>
                  </a:lnTo>
                  <a:lnTo>
                    <a:pt x="680" y="77"/>
                  </a:lnTo>
                  <a:lnTo>
                    <a:pt x="681" y="86"/>
                  </a:lnTo>
                  <a:lnTo>
                    <a:pt x="681" y="96"/>
                  </a:lnTo>
                  <a:lnTo>
                    <a:pt x="681" y="96"/>
                  </a:lnTo>
                  <a:close/>
                  <a:moveTo>
                    <a:pt x="402" y="122"/>
                  </a:moveTo>
                  <a:lnTo>
                    <a:pt x="402" y="122"/>
                  </a:lnTo>
                  <a:lnTo>
                    <a:pt x="407" y="130"/>
                  </a:lnTo>
                  <a:lnTo>
                    <a:pt x="409" y="138"/>
                  </a:lnTo>
                  <a:lnTo>
                    <a:pt x="411" y="146"/>
                  </a:lnTo>
                  <a:lnTo>
                    <a:pt x="414" y="154"/>
                  </a:lnTo>
                  <a:lnTo>
                    <a:pt x="414" y="163"/>
                  </a:lnTo>
                  <a:lnTo>
                    <a:pt x="414" y="171"/>
                  </a:lnTo>
                  <a:lnTo>
                    <a:pt x="413" y="179"/>
                  </a:lnTo>
                  <a:lnTo>
                    <a:pt x="411" y="187"/>
                  </a:lnTo>
                  <a:lnTo>
                    <a:pt x="408" y="195"/>
                  </a:lnTo>
                  <a:lnTo>
                    <a:pt x="405" y="203"/>
                  </a:lnTo>
                  <a:lnTo>
                    <a:pt x="401" y="210"/>
                  </a:lnTo>
                  <a:lnTo>
                    <a:pt x="397" y="217"/>
                  </a:lnTo>
                  <a:lnTo>
                    <a:pt x="391" y="224"/>
                  </a:lnTo>
                  <a:lnTo>
                    <a:pt x="385" y="229"/>
                  </a:lnTo>
                  <a:lnTo>
                    <a:pt x="378" y="235"/>
                  </a:lnTo>
                  <a:lnTo>
                    <a:pt x="372" y="240"/>
                  </a:lnTo>
                  <a:lnTo>
                    <a:pt x="372" y="240"/>
                  </a:lnTo>
                  <a:lnTo>
                    <a:pt x="364" y="243"/>
                  </a:lnTo>
                  <a:lnTo>
                    <a:pt x="356" y="247"/>
                  </a:lnTo>
                  <a:lnTo>
                    <a:pt x="346" y="249"/>
                  </a:lnTo>
                  <a:lnTo>
                    <a:pt x="338" y="250"/>
                  </a:lnTo>
                  <a:lnTo>
                    <a:pt x="330" y="251"/>
                  </a:lnTo>
                  <a:lnTo>
                    <a:pt x="323" y="251"/>
                  </a:lnTo>
                  <a:lnTo>
                    <a:pt x="315" y="250"/>
                  </a:lnTo>
                  <a:lnTo>
                    <a:pt x="305" y="248"/>
                  </a:lnTo>
                  <a:lnTo>
                    <a:pt x="299" y="245"/>
                  </a:lnTo>
                  <a:lnTo>
                    <a:pt x="291" y="242"/>
                  </a:lnTo>
                  <a:lnTo>
                    <a:pt x="284" y="239"/>
                  </a:lnTo>
                  <a:lnTo>
                    <a:pt x="277" y="234"/>
                  </a:lnTo>
                  <a:lnTo>
                    <a:pt x="270" y="228"/>
                  </a:lnTo>
                  <a:lnTo>
                    <a:pt x="264" y="223"/>
                  </a:lnTo>
                  <a:lnTo>
                    <a:pt x="259" y="216"/>
                  </a:lnTo>
                  <a:lnTo>
                    <a:pt x="254" y="208"/>
                  </a:lnTo>
                  <a:lnTo>
                    <a:pt x="254" y="208"/>
                  </a:lnTo>
                  <a:lnTo>
                    <a:pt x="250" y="200"/>
                  </a:lnTo>
                  <a:lnTo>
                    <a:pt x="247" y="192"/>
                  </a:lnTo>
                  <a:lnTo>
                    <a:pt x="245" y="184"/>
                  </a:lnTo>
                  <a:lnTo>
                    <a:pt x="243" y="176"/>
                  </a:lnTo>
                  <a:lnTo>
                    <a:pt x="243" y="168"/>
                  </a:lnTo>
                  <a:lnTo>
                    <a:pt x="243" y="159"/>
                  </a:lnTo>
                  <a:lnTo>
                    <a:pt x="244" y="151"/>
                  </a:lnTo>
                  <a:lnTo>
                    <a:pt x="245" y="143"/>
                  </a:lnTo>
                  <a:lnTo>
                    <a:pt x="248" y="135"/>
                  </a:lnTo>
                  <a:lnTo>
                    <a:pt x="251" y="128"/>
                  </a:lnTo>
                  <a:lnTo>
                    <a:pt x="255" y="120"/>
                  </a:lnTo>
                  <a:lnTo>
                    <a:pt x="260" y="113"/>
                  </a:lnTo>
                  <a:lnTo>
                    <a:pt x="266" y="107"/>
                  </a:lnTo>
                  <a:lnTo>
                    <a:pt x="271" y="101"/>
                  </a:lnTo>
                  <a:lnTo>
                    <a:pt x="278" y="96"/>
                  </a:lnTo>
                  <a:lnTo>
                    <a:pt x="285" y="92"/>
                  </a:lnTo>
                  <a:lnTo>
                    <a:pt x="285" y="92"/>
                  </a:lnTo>
                  <a:lnTo>
                    <a:pt x="293" y="87"/>
                  </a:lnTo>
                  <a:lnTo>
                    <a:pt x="301" y="84"/>
                  </a:lnTo>
                  <a:lnTo>
                    <a:pt x="309" y="81"/>
                  </a:lnTo>
                  <a:lnTo>
                    <a:pt x="318" y="80"/>
                  </a:lnTo>
                  <a:lnTo>
                    <a:pt x="326" y="80"/>
                  </a:lnTo>
                  <a:lnTo>
                    <a:pt x="334" y="80"/>
                  </a:lnTo>
                  <a:lnTo>
                    <a:pt x="342" y="81"/>
                  </a:lnTo>
                  <a:lnTo>
                    <a:pt x="350" y="82"/>
                  </a:lnTo>
                  <a:lnTo>
                    <a:pt x="358" y="85"/>
                  </a:lnTo>
                  <a:lnTo>
                    <a:pt x="366" y="88"/>
                  </a:lnTo>
                  <a:lnTo>
                    <a:pt x="373" y="93"/>
                  </a:lnTo>
                  <a:lnTo>
                    <a:pt x="379" y="97"/>
                  </a:lnTo>
                  <a:lnTo>
                    <a:pt x="386" y="102"/>
                  </a:lnTo>
                  <a:lnTo>
                    <a:pt x="392" y="109"/>
                  </a:lnTo>
                  <a:lnTo>
                    <a:pt x="398" y="115"/>
                  </a:lnTo>
                  <a:lnTo>
                    <a:pt x="402" y="122"/>
                  </a:lnTo>
                  <a:lnTo>
                    <a:pt x="402" y="122"/>
                  </a:lnTo>
                  <a:close/>
                  <a:moveTo>
                    <a:pt x="178" y="288"/>
                  </a:moveTo>
                  <a:lnTo>
                    <a:pt x="178" y="288"/>
                  </a:lnTo>
                  <a:lnTo>
                    <a:pt x="183" y="292"/>
                  </a:lnTo>
                  <a:lnTo>
                    <a:pt x="190" y="297"/>
                  </a:lnTo>
                  <a:lnTo>
                    <a:pt x="195" y="302"/>
                  </a:lnTo>
                  <a:lnTo>
                    <a:pt x="201" y="308"/>
                  </a:lnTo>
                  <a:lnTo>
                    <a:pt x="204" y="314"/>
                  </a:lnTo>
                  <a:lnTo>
                    <a:pt x="209" y="321"/>
                  </a:lnTo>
                  <a:lnTo>
                    <a:pt x="211" y="327"/>
                  </a:lnTo>
                  <a:lnTo>
                    <a:pt x="213" y="334"/>
                  </a:lnTo>
                  <a:lnTo>
                    <a:pt x="214" y="342"/>
                  </a:lnTo>
                  <a:lnTo>
                    <a:pt x="215" y="349"/>
                  </a:lnTo>
                  <a:lnTo>
                    <a:pt x="215" y="357"/>
                  </a:lnTo>
                  <a:lnTo>
                    <a:pt x="215" y="364"/>
                  </a:lnTo>
                  <a:lnTo>
                    <a:pt x="214" y="372"/>
                  </a:lnTo>
                  <a:lnTo>
                    <a:pt x="212" y="379"/>
                  </a:lnTo>
                  <a:lnTo>
                    <a:pt x="209" y="387"/>
                  </a:lnTo>
                  <a:lnTo>
                    <a:pt x="205" y="394"/>
                  </a:lnTo>
                  <a:lnTo>
                    <a:pt x="205" y="394"/>
                  </a:lnTo>
                  <a:lnTo>
                    <a:pt x="202" y="400"/>
                  </a:lnTo>
                  <a:lnTo>
                    <a:pt x="196" y="406"/>
                  </a:lnTo>
                  <a:lnTo>
                    <a:pt x="191" y="412"/>
                  </a:lnTo>
                  <a:lnTo>
                    <a:pt x="186" y="416"/>
                  </a:lnTo>
                  <a:lnTo>
                    <a:pt x="179" y="420"/>
                  </a:lnTo>
                  <a:lnTo>
                    <a:pt x="172" y="424"/>
                  </a:lnTo>
                  <a:lnTo>
                    <a:pt x="165" y="427"/>
                  </a:lnTo>
                  <a:lnTo>
                    <a:pt x="158" y="429"/>
                  </a:lnTo>
                  <a:lnTo>
                    <a:pt x="152" y="430"/>
                  </a:lnTo>
                  <a:lnTo>
                    <a:pt x="144" y="431"/>
                  </a:lnTo>
                  <a:lnTo>
                    <a:pt x="137" y="431"/>
                  </a:lnTo>
                  <a:lnTo>
                    <a:pt x="129" y="431"/>
                  </a:lnTo>
                  <a:lnTo>
                    <a:pt x="122" y="430"/>
                  </a:lnTo>
                  <a:lnTo>
                    <a:pt x="114" y="428"/>
                  </a:lnTo>
                  <a:lnTo>
                    <a:pt x="107" y="424"/>
                  </a:lnTo>
                  <a:lnTo>
                    <a:pt x="100" y="421"/>
                  </a:lnTo>
                  <a:lnTo>
                    <a:pt x="100" y="421"/>
                  </a:lnTo>
                  <a:lnTo>
                    <a:pt x="93" y="418"/>
                  </a:lnTo>
                  <a:lnTo>
                    <a:pt x="88" y="412"/>
                  </a:lnTo>
                  <a:lnTo>
                    <a:pt x="82" y="407"/>
                  </a:lnTo>
                  <a:lnTo>
                    <a:pt x="77" y="402"/>
                  </a:lnTo>
                  <a:lnTo>
                    <a:pt x="73" y="395"/>
                  </a:lnTo>
                  <a:lnTo>
                    <a:pt x="70" y="388"/>
                  </a:lnTo>
                  <a:lnTo>
                    <a:pt x="66" y="381"/>
                  </a:lnTo>
                  <a:lnTo>
                    <a:pt x="64" y="374"/>
                  </a:lnTo>
                  <a:lnTo>
                    <a:pt x="63" y="367"/>
                  </a:lnTo>
                  <a:lnTo>
                    <a:pt x="62" y="361"/>
                  </a:lnTo>
                  <a:lnTo>
                    <a:pt x="62" y="353"/>
                  </a:lnTo>
                  <a:lnTo>
                    <a:pt x="63" y="345"/>
                  </a:lnTo>
                  <a:lnTo>
                    <a:pt x="64" y="338"/>
                  </a:lnTo>
                  <a:lnTo>
                    <a:pt x="66" y="331"/>
                  </a:lnTo>
                  <a:lnTo>
                    <a:pt x="68" y="323"/>
                  </a:lnTo>
                  <a:lnTo>
                    <a:pt x="72" y="316"/>
                  </a:lnTo>
                  <a:lnTo>
                    <a:pt x="72" y="316"/>
                  </a:lnTo>
                  <a:lnTo>
                    <a:pt x="76" y="309"/>
                  </a:lnTo>
                  <a:lnTo>
                    <a:pt x="81" y="304"/>
                  </a:lnTo>
                  <a:lnTo>
                    <a:pt x="87" y="298"/>
                  </a:lnTo>
                  <a:lnTo>
                    <a:pt x="92" y="293"/>
                  </a:lnTo>
                  <a:lnTo>
                    <a:pt x="98" y="289"/>
                  </a:lnTo>
                  <a:lnTo>
                    <a:pt x="105" y="285"/>
                  </a:lnTo>
                  <a:lnTo>
                    <a:pt x="112" y="282"/>
                  </a:lnTo>
                  <a:lnTo>
                    <a:pt x="119" y="281"/>
                  </a:lnTo>
                  <a:lnTo>
                    <a:pt x="126" y="278"/>
                  </a:lnTo>
                  <a:lnTo>
                    <a:pt x="133" y="277"/>
                  </a:lnTo>
                  <a:lnTo>
                    <a:pt x="141" y="277"/>
                  </a:lnTo>
                  <a:lnTo>
                    <a:pt x="148" y="278"/>
                  </a:lnTo>
                  <a:lnTo>
                    <a:pt x="156" y="280"/>
                  </a:lnTo>
                  <a:lnTo>
                    <a:pt x="163" y="282"/>
                  </a:lnTo>
                  <a:lnTo>
                    <a:pt x="170" y="284"/>
                  </a:lnTo>
                  <a:lnTo>
                    <a:pt x="178" y="288"/>
                  </a:lnTo>
                  <a:lnTo>
                    <a:pt x="178" y="288"/>
                  </a:lnTo>
                  <a:close/>
                  <a:moveTo>
                    <a:pt x="70" y="544"/>
                  </a:moveTo>
                  <a:lnTo>
                    <a:pt x="70" y="544"/>
                  </a:lnTo>
                  <a:lnTo>
                    <a:pt x="76" y="544"/>
                  </a:lnTo>
                  <a:lnTo>
                    <a:pt x="83" y="545"/>
                  </a:lnTo>
                  <a:lnTo>
                    <a:pt x="90" y="547"/>
                  </a:lnTo>
                  <a:lnTo>
                    <a:pt x="97" y="550"/>
                  </a:lnTo>
                  <a:lnTo>
                    <a:pt x="108" y="555"/>
                  </a:lnTo>
                  <a:lnTo>
                    <a:pt x="119" y="565"/>
                  </a:lnTo>
                  <a:lnTo>
                    <a:pt x="126" y="575"/>
                  </a:lnTo>
                  <a:lnTo>
                    <a:pt x="133" y="586"/>
                  </a:lnTo>
                  <a:lnTo>
                    <a:pt x="136" y="593"/>
                  </a:lnTo>
                  <a:lnTo>
                    <a:pt x="138" y="600"/>
                  </a:lnTo>
                  <a:lnTo>
                    <a:pt x="138" y="607"/>
                  </a:lnTo>
                  <a:lnTo>
                    <a:pt x="139" y="614"/>
                  </a:lnTo>
                  <a:lnTo>
                    <a:pt x="139" y="614"/>
                  </a:lnTo>
                  <a:lnTo>
                    <a:pt x="138" y="620"/>
                  </a:lnTo>
                  <a:lnTo>
                    <a:pt x="138" y="627"/>
                  </a:lnTo>
                  <a:lnTo>
                    <a:pt x="136" y="634"/>
                  </a:lnTo>
                  <a:lnTo>
                    <a:pt x="133" y="641"/>
                  </a:lnTo>
                  <a:lnTo>
                    <a:pt x="126" y="652"/>
                  </a:lnTo>
                  <a:lnTo>
                    <a:pt x="119" y="663"/>
                  </a:lnTo>
                  <a:lnTo>
                    <a:pt x="108" y="671"/>
                  </a:lnTo>
                  <a:lnTo>
                    <a:pt x="97" y="677"/>
                  </a:lnTo>
                  <a:lnTo>
                    <a:pt x="90" y="680"/>
                  </a:lnTo>
                  <a:lnTo>
                    <a:pt x="83" y="681"/>
                  </a:lnTo>
                  <a:lnTo>
                    <a:pt x="76" y="682"/>
                  </a:lnTo>
                  <a:lnTo>
                    <a:pt x="70" y="683"/>
                  </a:lnTo>
                  <a:lnTo>
                    <a:pt x="70" y="683"/>
                  </a:lnTo>
                  <a:lnTo>
                    <a:pt x="63" y="682"/>
                  </a:lnTo>
                  <a:lnTo>
                    <a:pt x="56" y="681"/>
                  </a:lnTo>
                  <a:lnTo>
                    <a:pt x="42" y="677"/>
                  </a:lnTo>
                  <a:lnTo>
                    <a:pt x="31" y="671"/>
                  </a:lnTo>
                  <a:lnTo>
                    <a:pt x="21" y="663"/>
                  </a:lnTo>
                  <a:lnTo>
                    <a:pt x="11" y="652"/>
                  </a:lnTo>
                  <a:lnTo>
                    <a:pt x="6" y="641"/>
                  </a:lnTo>
                  <a:lnTo>
                    <a:pt x="3" y="634"/>
                  </a:lnTo>
                  <a:lnTo>
                    <a:pt x="1" y="627"/>
                  </a:lnTo>
                  <a:lnTo>
                    <a:pt x="0" y="620"/>
                  </a:lnTo>
                  <a:lnTo>
                    <a:pt x="0" y="614"/>
                  </a:lnTo>
                  <a:lnTo>
                    <a:pt x="0" y="614"/>
                  </a:lnTo>
                  <a:lnTo>
                    <a:pt x="0" y="607"/>
                  </a:lnTo>
                  <a:lnTo>
                    <a:pt x="1" y="600"/>
                  </a:lnTo>
                  <a:lnTo>
                    <a:pt x="3" y="593"/>
                  </a:lnTo>
                  <a:lnTo>
                    <a:pt x="6" y="586"/>
                  </a:lnTo>
                  <a:lnTo>
                    <a:pt x="11" y="575"/>
                  </a:lnTo>
                  <a:lnTo>
                    <a:pt x="21" y="565"/>
                  </a:lnTo>
                  <a:lnTo>
                    <a:pt x="31" y="555"/>
                  </a:lnTo>
                  <a:lnTo>
                    <a:pt x="42" y="550"/>
                  </a:lnTo>
                  <a:lnTo>
                    <a:pt x="49" y="547"/>
                  </a:lnTo>
                  <a:lnTo>
                    <a:pt x="56" y="545"/>
                  </a:lnTo>
                  <a:lnTo>
                    <a:pt x="63" y="544"/>
                  </a:lnTo>
                  <a:lnTo>
                    <a:pt x="70" y="544"/>
                  </a:lnTo>
                  <a:lnTo>
                    <a:pt x="70" y="544"/>
                  </a:lnTo>
                  <a:close/>
                  <a:moveTo>
                    <a:pt x="107" y="818"/>
                  </a:moveTo>
                  <a:lnTo>
                    <a:pt x="107" y="818"/>
                  </a:lnTo>
                  <a:lnTo>
                    <a:pt x="119" y="813"/>
                  </a:lnTo>
                  <a:lnTo>
                    <a:pt x="131" y="810"/>
                  </a:lnTo>
                  <a:lnTo>
                    <a:pt x="144" y="810"/>
                  </a:lnTo>
                  <a:lnTo>
                    <a:pt x="155" y="812"/>
                  </a:lnTo>
                  <a:lnTo>
                    <a:pt x="166" y="816"/>
                  </a:lnTo>
                  <a:lnTo>
                    <a:pt x="177" y="822"/>
                  </a:lnTo>
                  <a:lnTo>
                    <a:pt x="186" y="830"/>
                  </a:lnTo>
                  <a:lnTo>
                    <a:pt x="193" y="840"/>
                  </a:lnTo>
                  <a:lnTo>
                    <a:pt x="193" y="840"/>
                  </a:lnTo>
                  <a:lnTo>
                    <a:pt x="198" y="853"/>
                  </a:lnTo>
                  <a:lnTo>
                    <a:pt x="201" y="864"/>
                  </a:lnTo>
                  <a:lnTo>
                    <a:pt x="201" y="877"/>
                  </a:lnTo>
                  <a:lnTo>
                    <a:pt x="199" y="888"/>
                  </a:lnTo>
                  <a:lnTo>
                    <a:pt x="195" y="900"/>
                  </a:lnTo>
                  <a:lnTo>
                    <a:pt x="188" y="910"/>
                  </a:lnTo>
                  <a:lnTo>
                    <a:pt x="180" y="919"/>
                  </a:lnTo>
                  <a:lnTo>
                    <a:pt x="170" y="926"/>
                  </a:lnTo>
                  <a:lnTo>
                    <a:pt x="170" y="926"/>
                  </a:lnTo>
                  <a:lnTo>
                    <a:pt x="158" y="932"/>
                  </a:lnTo>
                  <a:lnTo>
                    <a:pt x="147" y="934"/>
                  </a:lnTo>
                  <a:lnTo>
                    <a:pt x="134" y="934"/>
                  </a:lnTo>
                  <a:lnTo>
                    <a:pt x="123" y="933"/>
                  </a:lnTo>
                  <a:lnTo>
                    <a:pt x="112" y="928"/>
                  </a:lnTo>
                  <a:lnTo>
                    <a:pt x="101" y="921"/>
                  </a:lnTo>
                  <a:lnTo>
                    <a:pt x="92" y="913"/>
                  </a:lnTo>
                  <a:lnTo>
                    <a:pt x="84" y="903"/>
                  </a:lnTo>
                  <a:lnTo>
                    <a:pt x="84" y="903"/>
                  </a:lnTo>
                  <a:lnTo>
                    <a:pt x="80" y="892"/>
                  </a:lnTo>
                  <a:lnTo>
                    <a:pt x="76" y="880"/>
                  </a:lnTo>
                  <a:lnTo>
                    <a:pt x="76" y="868"/>
                  </a:lnTo>
                  <a:lnTo>
                    <a:pt x="79" y="856"/>
                  </a:lnTo>
                  <a:lnTo>
                    <a:pt x="83" y="845"/>
                  </a:lnTo>
                  <a:lnTo>
                    <a:pt x="89" y="835"/>
                  </a:lnTo>
                  <a:lnTo>
                    <a:pt x="97" y="826"/>
                  </a:lnTo>
                  <a:lnTo>
                    <a:pt x="107" y="818"/>
                  </a:lnTo>
                  <a:lnTo>
                    <a:pt x="107" y="818"/>
                  </a:lnTo>
                  <a:close/>
                  <a:moveTo>
                    <a:pt x="279" y="1033"/>
                  </a:moveTo>
                  <a:lnTo>
                    <a:pt x="279" y="1033"/>
                  </a:lnTo>
                  <a:lnTo>
                    <a:pt x="286" y="1024"/>
                  </a:lnTo>
                  <a:lnTo>
                    <a:pt x="294" y="1017"/>
                  </a:lnTo>
                  <a:lnTo>
                    <a:pt x="303" y="1011"/>
                  </a:lnTo>
                  <a:lnTo>
                    <a:pt x="313" y="1007"/>
                  </a:lnTo>
                  <a:lnTo>
                    <a:pt x="324" y="1006"/>
                  </a:lnTo>
                  <a:lnTo>
                    <a:pt x="335" y="1006"/>
                  </a:lnTo>
                  <a:lnTo>
                    <a:pt x="345" y="1008"/>
                  </a:lnTo>
                  <a:lnTo>
                    <a:pt x="357" y="1013"/>
                  </a:lnTo>
                  <a:lnTo>
                    <a:pt x="357" y="1013"/>
                  </a:lnTo>
                  <a:lnTo>
                    <a:pt x="366" y="1019"/>
                  </a:lnTo>
                  <a:lnTo>
                    <a:pt x="373" y="1027"/>
                  </a:lnTo>
                  <a:lnTo>
                    <a:pt x="378" y="1036"/>
                  </a:lnTo>
                  <a:lnTo>
                    <a:pt x="383" y="1047"/>
                  </a:lnTo>
                  <a:lnTo>
                    <a:pt x="384" y="1058"/>
                  </a:lnTo>
                  <a:lnTo>
                    <a:pt x="384" y="1068"/>
                  </a:lnTo>
                  <a:lnTo>
                    <a:pt x="382" y="1080"/>
                  </a:lnTo>
                  <a:lnTo>
                    <a:pt x="377" y="1090"/>
                  </a:lnTo>
                  <a:lnTo>
                    <a:pt x="377" y="1090"/>
                  </a:lnTo>
                  <a:lnTo>
                    <a:pt x="370" y="1099"/>
                  </a:lnTo>
                  <a:lnTo>
                    <a:pt x="362" y="1106"/>
                  </a:lnTo>
                  <a:lnTo>
                    <a:pt x="353" y="1112"/>
                  </a:lnTo>
                  <a:lnTo>
                    <a:pt x="343" y="1116"/>
                  </a:lnTo>
                  <a:lnTo>
                    <a:pt x="332" y="1117"/>
                  </a:lnTo>
                  <a:lnTo>
                    <a:pt x="321" y="1117"/>
                  </a:lnTo>
                  <a:lnTo>
                    <a:pt x="310" y="1115"/>
                  </a:lnTo>
                  <a:lnTo>
                    <a:pt x="300" y="1111"/>
                  </a:lnTo>
                  <a:lnTo>
                    <a:pt x="300" y="1111"/>
                  </a:lnTo>
                  <a:lnTo>
                    <a:pt x="291" y="1104"/>
                  </a:lnTo>
                  <a:lnTo>
                    <a:pt x="284" y="1096"/>
                  </a:lnTo>
                  <a:lnTo>
                    <a:pt x="278" y="1087"/>
                  </a:lnTo>
                  <a:lnTo>
                    <a:pt x="273" y="1076"/>
                  </a:lnTo>
                  <a:lnTo>
                    <a:pt x="272" y="1065"/>
                  </a:lnTo>
                  <a:lnTo>
                    <a:pt x="272" y="1055"/>
                  </a:lnTo>
                  <a:lnTo>
                    <a:pt x="275" y="1044"/>
                  </a:lnTo>
                  <a:lnTo>
                    <a:pt x="279" y="1033"/>
                  </a:lnTo>
                  <a:lnTo>
                    <a:pt x="279" y="1033"/>
                  </a:lnTo>
                  <a:close/>
                  <a:moveTo>
                    <a:pt x="537" y="1131"/>
                  </a:moveTo>
                  <a:lnTo>
                    <a:pt x="537" y="1131"/>
                  </a:lnTo>
                  <a:lnTo>
                    <a:pt x="537" y="1121"/>
                  </a:lnTo>
                  <a:lnTo>
                    <a:pt x="540" y="1112"/>
                  </a:lnTo>
                  <a:lnTo>
                    <a:pt x="545" y="1103"/>
                  </a:lnTo>
                  <a:lnTo>
                    <a:pt x="552" y="1096"/>
                  </a:lnTo>
                  <a:lnTo>
                    <a:pt x="558" y="1089"/>
                  </a:lnTo>
                  <a:lnTo>
                    <a:pt x="568" y="1084"/>
                  </a:lnTo>
                  <a:lnTo>
                    <a:pt x="577" y="1081"/>
                  </a:lnTo>
                  <a:lnTo>
                    <a:pt x="587" y="1081"/>
                  </a:lnTo>
                  <a:lnTo>
                    <a:pt x="587" y="1081"/>
                  </a:lnTo>
                  <a:lnTo>
                    <a:pt x="597" y="1081"/>
                  </a:lnTo>
                  <a:lnTo>
                    <a:pt x="606" y="1084"/>
                  </a:lnTo>
                  <a:lnTo>
                    <a:pt x="615" y="1089"/>
                  </a:lnTo>
                  <a:lnTo>
                    <a:pt x="622" y="1096"/>
                  </a:lnTo>
                  <a:lnTo>
                    <a:pt x="629" y="1103"/>
                  </a:lnTo>
                  <a:lnTo>
                    <a:pt x="634" y="1112"/>
                  </a:lnTo>
                  <a:lnTo>
                    <a:pt x="636" y="1121"/>
                  </a:lnTo>
                  <a:lnTo>
                    <a:pt x="637" y="1131"/>
                  </a:lnTo>
                  <a:lnTo>
                    <a:pt x="637" y="1131"/>
                  </a:lnTo>
                  <a:lnTo>
                    <a:pt x="636" y="1141"/>
                  </a:lnTo>
                  <a:lnTo>
                    <a:pt x="634" y="1150"/>
                  </a:lnTo>
                  <a:lnTo>
                    <a:pt x="629" y="1160"/>
                  </a:lnTo>
                  <a:lnTo>
                    <a:pt x="622" y="1166"/>
                  </a:lnTo>
                  <a:lnTo>
                    <a:pt x="615" y="1173"/>
                  </a:lnTo>
                  <a:lnTo>
                    <a:pt x="606" y="1178"/>
                  </a:lnTo>
                  <a:lnTo>
                    <a:pt x="597" y="1180"/>
                  </a:lnTo>
                  <a:lnTo>
                    <a:pt x="587" y="1181"/>
                  </a:lnTo>
                  <a:lnTo>
                    <a:pt x="587" y="1181"/>
                  </a:lnTo>
                  <a:lnTo>
                    <a:pt x="577" y="1180"/>
                  </a:lnTo>
                  <a:lnTo>
                    <a:pt x="568" y="1178"/>
                  </a:lnTo>
                  <a:lnTo>
                    <a:pt x="558" y="1173"/>
                  </a:lnTo>
                  <a:lnTo>
                    <a:pt x="552" y="1166"/>
                  </a:lnTo>
                  <a:lnTo>
                    <a:pt x="545" y="1160"/>
                  </a:lnTo>
                  <a:lnTo>
                    <a:pt x="540" y="1150"/>
                  </a:lnTo>
                  <a:lnTo>
                    <a:pt x="537" y="1141"/>
                  </a:lnTo>
                  <a:lnTo>
                    <a:pt x="537" y="1131"/>
                  </a:lnTo>
                  <a:lnTo>
                    <a:pt x="537" y="1131"/>
                  </a:lnTo>
                  <a:close/>
                  <a:moveTo>
                    <a:pt x="806" y="1084"/>
                  </a:moveTo>
                  <a:lnTo>
                    <a:pt x="806" y="1084"/>
                  </a:lnTo>
                  <a:lnTo>
                    <a:pt x="802" y="1076"/>
                  </a:lnTo>
                  <a:lnTo>
                    <a:pt x="800" y="1067"/>
                  </a:lnTo>
                  <a:lnTo>
                    <a:pt x="800" y="1058"/>
                  </a:lnTo>
                  <a:lnTo>
                    <a:pt x="801" y="1050"/>
                  </a:lnTo>
                  <a:lnTo>
                    <a:pt x="805" y="1041"/>
                  </a:lnTo>
                  <a:lnTo>
                    <a:pt x="809" y="1034"/>
                  </a:lnTo>
                  <a:lnTo>
                    <a:pt x="815" y="1027"/>
                  </a:lnTo>
                  <a:lnTo>
                    <a:pt x="823" y="1022"/>
                  </a:lnTo>
                  <a:lnTo>
                    <a:pt x="823" y="1022"/>
                  </a:lnTo>
                  <a:lnTo>
                    <a:pt x="831" y="1018"/>
                  </a:lnTo>
                  <a:lnTo>
                    <a:pt x="840" y="1016"/>
                  </a:lnTo>
                  <a:lnTo>
                    <a:pt x="849" y="1016"/>
                  </a:lnTo>
                  <a:lnTo>
                    <a:pt x="857" y="1017"/>
                  </a:lnTo>
                  <a:lnTo>
                    <a:pt x="865" y="1020"/>
                  </a:lnTo>
                  <a:lnTo>
                    <a:pt x="873" y="1025"/>
                  </a:lnTo>
                  <a:lnTo>
                    <a:pt x="880" y="1031"/>
                  </a:lnTo>
                  <a:lnTo>
                    <a:pt x="884" y="1039"/>
                  </a:lnTo>
                  <a:lnTo>
                    <a:pt x="884" y="1039"/>
                  </a:lnTo>
                  <a:lnTo>
                    <a:pt x="889" y="1047"/>
                  </a:lnTo>
                  <a:lnTo>
                    <a:pt x="891" y="1056"/>
                  </a:lnTo>
                  <a:lnTo>
                    <a:pt x="891" y="1065"/>
                  </a:lnTo>
                  <a:lnTo>
                    <a:pt x="890" y="1073"/>
                  </a:lnTo>
                  <a:lnTo>
                    <a:pt x="887" y="1082"/>
                  </a:lnTo>
                  <a:lnTo>
                    <a:pt x="882" y="1089"/>
                  </a:lnTo>
                  <a:lnTo>
                    <a:pt x="875" y="1096"/>
                  </a:lnTo>
                  <a:lnTo>
                    <a:pt x="868" y="1101"/>
                  </a:lnTo>
                  <a:lnTo>
                    <a:pt x="868" y="1101"/>
                  </a:lnTo>
                  <a:lnTo>
                    <a:pt x="860" y="1105"/>
                  </a:lnTo>
                  <a:lnTo>
                    <a:pt x="851" y="1107"/>
                  </a:lnTo>
                  <a:lnTo>
                    <a:pt x="842" y="1107"/>
                  </a:lnTo>
                  <a:lnTo>
                    <a:pt x="834" y="1106"/>
                  </a:lnTo>
                  <a:lnTo>
                    <a:pt x="825" y="1103"/>
                  </a:lnTo>
                  <a:lnTo>
                    <a:pt x="818" y="1098"/>
                  </a:lnTo>
                  <a:lnTo>
                    <a:pt x="811" y="1092"/>
                  </a:lnTo>
                  <a:lnTo>
                    <a:pt x="806" y="1084"/>
                  </a:lnTo>
                  <a:lnTo>
                    <a:pt x="806" y="1084"/>
                  </a:lnTo>
                  <a:close/>
                  <a:moveTo>
                    <a:pt x="1014" y="908"/>
                  </a:moveTo>
                  <a:lnTo>
                    <a:pt x="1014" y="908"/>
                  </a:lnTo>
                  <a:lnTo>
                    <a:pt x="1007" y="903"/>
                  </a:lnTo>
                  <a:lnTo>
                    <a:pt x="1002" y="896"/>
                  </a:lnTo>
                  <a:lnTo>
                    <a:pt x="998" y="891"/>
                  </a:lnTo>
                  <a:lnTo>
                    <a:pt x="995" y="883"/>
                  </a:lnTo>
                  <a:lnTo>
                    <a:pt x="994" y="875"/>
                  </a:lnTo>
                  <a:lnTo>
                    <a:pt x="994" y="867"/>
                  </a:lnTo>
                  <a:lnTo>
                    <a:pt x="996" y="859"/>
                  </a:lnTo>
                  <a:lnTo>
                    <a:pt x="999" y="852"/>
                  </a:lnTo>
                  <a:lnTo>
                    <a:pt x="999" y="852"/>
                  </a:lnTo>
                  <a:lnTo>
                    <a:pt x="1004" y="845"/>
                  </a:lnTo>
                  <a:lnTo>
                    <a:pt x="1010" y="839"/>
                  </a:lnTo>
                  <a:lnTo>
                    <a:pt x="1016" y="836"/>
                  </a:lnTo>
                  <a:lnTo>
                    <a:pt x="1024" y="832"/>
                  </a:lnTo>
                  <a:lnTo>
                    <a:pt x="1032" y="831"/>
                  </a:lnTo>
                  <a:lnTo>
                    <a:pt x="1040" y="831"/>
                  </a:lnTo>
                  <a:lnTo>
                    <a:pt x="1047" y="834"/>
                  </a:lnTo>
                  <a:lnTo>
                    <a:pt x="1055" y="837"/>
                  </a:lnTo>
                  <a:lnTo>
                    <a:pt x="1055" y="837"/>
                  </a:lnTo>
                  <a:lnTo>
                    <a:pt x="1062" y="842"/>
                  </a:lnTo>
                  <a:lnTo>
                    <a:pt x="1068" y="847"/>
                  </a:lnTo>
                  <a:lnTo>
                    <a:pt x="1071" y="854"/>
                  </a:lnTo>
                  <a:lnTo>
                    <a:pt x="1075" y="862"/>
                  </a:lnTo>
                  <a:lnTo>
                    <a:pt x="1076" y="869"/>
                  </a:lnTo>
                  <a:lnTo>
                    <a:pt x="1076" y="877"/>
                  </a:lnTo>
                  <a:lnTo>
                    <a:pt x="1073" y="885"/>
                  </a:lnTo>
                  <a:lnTo>
                    <a:pt x="1070" y="893"/>
                  </a:lnTo>
                  <a:lnTo>
                    <a:pt x="1070" y="893"/>
                  </a:lnTo>
                  <a:lnTo>
                    <a:pt x="1065" y="900"/>
                  </a:lnTo>
                  <a:lnTo>
                    <a:pt x="1060" y="905"/>
                  </a:lnTo>
                  <a:lnTo>
                    <a:pt x="1053" y="909"/>
                  </a:lnTo>
                  <a:lnTo>
                    <a:pt x="1045" y="912"/>
                  </a:lnTo>
                  <a:lnTo>
                    <a:pt x="1038" y="913"/>
                  </a:lnTo>
                  <a:lnTo>
                    <a:pt x="1030" y="913"/>
                  </a:lnTo>
                  <a:lnTo>
                    <a:pt x="1022" y="911"/>
                  </a:lnTo>
                  <a:lnTo>
                    <a:pt x="1014" y="908"/>
                  </a:lnTo>
                  <a:lnTo>
                    <a:pt x="1014" y="908"/>
                  </a:lnTo>
                  <a:close/>
                  <a:moveTo>
                    <a:pt x="1104" y="650"/>
                  </a:moveTo>
                  <a:lnTo>
                    <a:pt x="1104" y="650"/>
                  </a:lnTo>
                  <a:lnTo>
                    <a:pt x="1096" y="650"/>
                  </a:lnTo>
                  <a:lnTo>
                    <a:pt x="1089" y="648"/>
                  </a:lnTo>
                  <a:lnTo>
                    <a:pt x="1084" y="644"/>
                  </a:lnTo>
                  <a:lnTo>
                    <a:pt x="1078" y="640"/>
                  </a:lnTo>
                  <a:lnTo>
                    <a:pt x="1073" y="634"/>
                  </a:lnTo>
                  <a:lnTo>
                    <a:pt x="1070" y="627"/>
                  </a:lnTo>
                  <a:lnTo>
                    <a:pt x="1068" y="620"/>
                  </a:lnTo>
                  <a:lnTo>
                    <a:pt x="1068" y="614"/>
                  </a:lnTo>
                  <a:lnTo>
                    <a:pt x="1068" y="614"/>
                  </a:lnTo>
                  <a:lnTo>
                    <a:pt x="1068" y="606"/>
                  </a:lnTo>
                  <a:lnTo>
                    <a:pt x="1070" y="599"/>
                  </a:lnTo>
                  <a:lnTo>
                    <a:pt x="1073" y="593"/>
                  </a:lnTo>
                  <a:lnTo>
                    <a:pt x="1078" y="587"/>
                  </a:lnTo>
                  <a:lnTo>
                    <a:pt x="1084" y="583"/>
                  </a:lnTo>
                  <a:lnTo>
                    <a:pt x="1089" y="579"/>
                  </a:lnTo>
                  <a:lnTo>
                    <a:pt x="1096" y="577"/>
                  </a:lnTo>
                  <a:lnTo>
                    <a:pt x="1104" y="576"/>
                  </a:lnTo>
                  <a:lnTo>
                    <a:pt x="1104" y="576"/>
                  </a:lnTo>
                  <a:lnTo>
                    <a:pt x="1111" y="577"/>
                  </a:lnTo>
                  <a:lnTo>
                    <a:pt x="1119" y="579"/>
                  </a:lnTo>
                  <a:lnTo>
                    <a:pt x="1125" y="583"/>
                  </a:lnTo>
                  <a:lnTo>
                    <a:pt x="1130" y="587"/>
                  </a:lnTo>
                  <a:lnTo>
                    <a:pt x="1135" y="593"/>
                  </a:lnTo>
                  <a:lnTo>
                    <a:pt x="1138" y="599"/>
                  </a:lnTo>
                  <a:lnTo>
                    <a:pt x="1141" y="606"/>
                  </a:lnTo>
                  <a:lnTo>
                    <a:pt x="1141" y="614"/>
                  </a:lnTo>
                  <a:lnTo>
                    <a:pt x="1141" y="614"/>
                  </a:lnTo>
                  <a:lnTo>
                    <a:pt x="1141" y="620"/>
                  </a:lnTo>
                  <a:lnTo>
                    <a:pt x="1138" y="627"/>
                  </a:lnTo>
                  <a:lnTo>
                    <a:pt x="1135" y="634"/>
                  </a:lnTo>
                  <a:lnTo>
                    <a:pt x="1130" y="640"/>
                  </a:lnTo>
                  <a:lnTo>
                    <a:pt x="1125" y="644"/>
                  </a:lnTo>
                  <a:lnTo>
                    <a:pt x="1119" y="648"/>
                  </a:lnTo>
                  <a:lnTo>
                    <a:pt x="1111" y="650"/>
                  </a:lnTo>
                  <a:lnTo>
                    <a:pt x="1104" y="650"/>
                  </a:lnTo>
                  <a:lnTo>
                    <a:pt x="1104" y="650"/>
                  </a:lnTo>
                  <a:close/>
                  <a:moveTo>
                    <a:pt x="1052" y="383"/>
                  </a:moveTo>
                  <a:lnTo>
                    <a:pt x="1052" y="383"/>
                  </a:lnTo>
                  <a:lnTo>
                    <a:pt x="1045" y="386"/>
                  </a:lnTo>
                  <a:lnTo>
                    <a:pt x="1039" y="388"/>
                  </a:lnTo>
                  <a:lnTo>
                    <a:pt x="1032" y="388"/>
                  </a:lnTo>
                  <a:lnTo>
                    <a:pt x="1027" y="387"/>
                  </a:lnTo>
                  <a:lnTo>
                    <a:pt x="1020" y="384"/>
                  </a:lnTo>
                  <a:lnTo>
                    <a:pt x="1015" y="381"/>
                  </a:lnTo>
                  <a:lnTo>
                    <a:pt x="1010" y="376"/>
                  </a:lnTo>
                  <a:lnTo>
                    <a:pt x="1006" y="371"/>
                  </a:lnTo>
                  <a:lnTo>
                    <a:pt x="1006" y="371"/>
                  </a:lnTo>
                  <a:lnTo>
                    <a:pt x="1003" y="365"/>
                  </a:lnTo>
                  <a:lnTo>
                    <a:pt x="1002" y="358"/>
                  </a:lnTo>
                  <a:lnTo>
                    <a:pt x="1002" y="353"/>
                  </a:lnTo>
                  <a:lnTo>
                    <a:pt x="1003" y="346"/>
                  </a:lnTo>
                  <a:lnTo>
                    <a:pt x="1005" y="340"/>
                  </a:lnTo>
                  <a:lnTo>
                    <a:pt x="1009" y="334"/>
                  </a:lnTo>
                  <a:lnTo>
                    <a:pt x="1013" y="330"/>
                  </a:lnTo>
                  <a:lnTo>
                    <a:pt x="1019" y="326"/>
                  </a:lnTo>
                  <a:lnTo>
                    <a:pt x="1019" y="326"/>
                  </a:lnTo>
                  <a:lnTo>
                    <a:pt x="1024" y="323"/>
                  </a:lnTo>
                  <a:lnTo>
                    <a:pt x="1031" y="322"/>
                  </a:lnTo>
                  <a:lnTo>
                    <a:pt x="1037" y="322"/>
                  </a:lnTo>
                  <a:lnTo>
                    <a:pt x="1044" y="323"/>
                  </a:lnTo>
                  <a:lnTo>
                    <a:pt x="1050" y="325"/>
                  </a:lnTo>
                  <a:lnTo>
                    <a:pt x="1055" y="329"/>
                  </a:lnTo>
                  <a:lnTo>
                    <a:pt x="1060" y="332"/>
                  </a:lnTo>
                  <a:lnTo>
                    <a:pt x="1063" y="338"/>
                  </a:lnTo>
                  <a:lnTo>
                    <a:pt x="1063" y="338"/>
                  </a:lnTo>
                  <a:lnTo>
                    <a:pt x="1067" y="345"/>
                  </a:lnTo>
                  <a:lnTo>
                    <a:pt x="1068" y="350"/>
                  </a:lnTo>
                  <a:lnTo>
                    <a:pt x="1068" y="357"/>
                  </a:lnTo>
                  <a:lnTo>
                    <a:pt x="1067" y="363"/>
                  </a:lnTo>
                  <a:lnTo>
                    <a:pt x="1064" y="370"/>
                  </a:lnTo>
                  <a:lnTo>
                    <a:pt x="1061" y="374"/>
                  </a:lnTo>
                  <a:lnTo>
                    <a:pt x="1056" y="380"/>
                  </a:lnTo>
                  <a:lnTo>
                    <a:pt x="1052" y="383"/>
                  </a:lnTo>
                  <a:lnTo>
                    <a:pt x="1052" y="383"/>
                  </a:lnTo>
                  <a:close/>
                  <a:moveTo>
                    <a:pt x="872" y="180"/>
                  </a:moveTo>
                  <a:lnTo>
                    <a:pt x="872" y="180"/>
                  </a:lnTo>
                  <a:lnTo>
                    <a:pt x="868" y="185"/>
                  </a:lnTo>
                  <a:lnTo>
                    <a:pt x="864" y="190"/>
                  </a:lnTo>
                  <a:lnTo>
                    <a:pt x="858" y="192"/>
                  </a:lnTo>
                  <a:lnTo>
                    <a:pt x="854" y="194"/>
                  </a:lnTo>
                  <a:lnTo>
                    <a:pt x="848" y="195"/>
                  </a:lnTo>
                  <a:lnTo>
                    <a:pt x="842" y="195"/>
                  </a:lnTo>
                  <a:lnTo>
                    <a:pt x="836" y="194"/>
                  </a:lnTo>
                  <a:lnTo>
                    <a:pt x="831" y="191"/>
                  </a:lnTo>
                  <a:lnTo>
                    <a:pt x="831" y="191"/>
                  </a:lnTo>
                  <a:lnTo>
                    <a:pt x="826" y="187"/>
                  </a:lnTo>
                  <a:lnTo>
                    <a:pt x="822" y="184"/>
                  </a:lnTo>
                  <a:lnTo>
                    <a:pt x="818" y="178"/>
                  </a:lnTo>
                  <a:lnTo>
                    <a:pt x="817" y="172"/>
                  </a:lnTo>
                  <a:lnTo>
                    <a:pt x="816" y="167"/>
                  </a:lnTo>
                  <a:lnTo>
                    <a:pt x="816" y="161"/>
                  </a:lnTo>
                  <a:lnTo>
                    <a:pt x="817" y="155"/>
                  </a:lnTo>
                  <a:lnTo>
                    <a:pt x="819" y="151"/>
                  </a:lnTo>
                  <a:lnTo>
                    <a:pt x="819" y="151"/>
                  </a:lnTo>
                  <a:lnTo>
                    <a:pt x="823" y="145"/>
                  </a:lnTo>
                  <a:lnTo>
                    <a:pt x="827" y="142"/>
                  </a:lnTo>
                  <a:lnTo>
                    <a:pt x="832" y="138"/>
                  </a:lnTo>
                  <a:lnTo>
                    <a:pt x="838" y="136"/>
                  </a:lnTo>
                  <a:lnTo>
                    <a:pt x="843" y="135"/>
                  </a:lnTo>
                  <a:lnTo>
                    <a:pt x="849" y="136"/>
                  </a:lnTo>
                  <a:lnTo>
                    <a:pt x="855" y="137"/>
                  </a:lnTo>
                  <a:lnTo>
                    <a:pt x="860" y="139"/>
                  </a:lnTo>
                  <a:lnTo>
                    <a:pt x="860" y="139"/>
                  </a:lnTo>
                  <a:lnTo>
                    <a:pt x="865" y="143"/>
                  </a:lnTo>
                  <a:lnTo>
                    <a:pt x="869" y="147"/>
                  </a:lnTo>
                  <a:lnTo>
                    <a:pt x="872" y="152"/>
                  </a:lnTo>
                  <a:lnTo>
                    <a:pt x="874" y="158"/>
                  </a:lnTo>
                  <a:lnTo>
                    <a:pt x="875" y="163"/>
                  </a:lnTo>
                  <a:lnTo>
                    <a:pt x="875" y="169"/>
                  </a:lnTo>
                  <a:lnTo>
                    <a:pt x="874" y="175"/>
                  </a:lnTo>
                  <a:lnTo>
                    <a:pt x="872" y="180"/>
                  </a:lnTo>
                  <a:lnTo>
                    <a:pt x="872"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38">
              <a:extLst>
                <a:ext uri="{FF2B5EF4-FFF2-40B4-BE49-F238E27FC236}">
                  <a16:creationId xmlns:a16="http://schemas.microsoft.com/office/drawing/2014/main" id="{9F9008DD-A7D2-4C2D-9166-C958E92BAB36}"/>
                </a:ext>
              </a:extLst>
            </p:cNvPr>
            <p:cNvSpPr>
              <a:spLocks noEditPoints="1"/>
            </p:cNvSpPr>
            <p:nvPr/>
          </p:nvSpPr>
          <p:spPr bwMode="auto">
            <a:xfrm>
              <a:off x="5264150" y="3605213"/>
              <a:ext cx="715963" cy="633413"/>
            </a:xfrm>
            <a:custGeom>
              <a:avLst/>
              <a:gdLst>
                <a:gd name="T0" fmla="*/ 222 w 3155"/>
                <a:gd name="T1" fmla="*/ 0 h 2793"/>
                <a:gd name="T2" fmla="*/ 199 w 3155"/>
                <a:gd name="T3" fmla="*/ 1 h 2793"/>
                <a:gd name="T4" fmla="*/ 156 w 3155"/>
                <a:gd name="T5" fmla="*/ 9 h 2793"/>
                <a:gd name="T6" fmla="*/ 116 w 3155"/>
                <a:gd name="T7" fmla="*/ 26 h 2793"/>
                <a:gd name="T8" fmla="*/ 81 w 3155"/>
                <a:gd name="T9" fmla="*/ 50 h 2793"/>
                <a:gd name="T10" fmla="*/ 51 w 3155"/>
                <a:gd name="T11" fmla="*/ 80 h 2793"/>
                <a:gd name="T12" fmla="*/ 27 w 3155"/>
                <a:gd name="T13" fmla="*/ 115 h 2793"/>
                <a:gd name="T14" fmla="*/ 10 w 3155"/>
                <a:gd name="T15" fmla="*/ 155 h 2793"/>
                <a:gd name="T16" fmla="*/ 1 w 3155"/>
                <a:gd name="T17" fmla="*/ 198 h 2793"/>
                <a:gd name="T18" fmla="*/ 0 w 3155"/>
                <a:gd name="T19" fmla="*/ 1920 h 2793"/>
                <a:gd name="T20" fmla="*/ 1 w 3155"/>
                <a:gd name="T21" fmla="*/ 1942 h 2793"/>
                <a:gd name="T22" fmla="*/ 10 w 3155"/>
                <a:gd name="T23" fmla="*/ 1986 h 2793"/>
                <a:gd name="T24" fmla="*/ 27 w 3155"/>
                <a:gd name="T25" fmla="*/ 2026 h 2793"/>
                <a:gd name="T26" fmla="*/ 51 w 3155"/>
                <a:gd name="T27" fmla="*/ 2061 h 2793"/>
                <a:gd name="T28" fmla="*/ 81 w 3155"/>
                <a:gd name="T29" fmla="*/ 2091 h 2793"/>
                <a:gd name="T30" fmla="*/ 116 w 3155"/>
                <a:gd name="T31" fmla="*/ 2115 h 2793"/>
                <a:gd name="T32" fmla="*/ 156 w 3155"/>
                <a:gd name="T33" fmla="*/ 2132 h 2793"/>
                <a:gd name="T34" fmla="*/ 199 w 3155"/>
                <a:gd name="T35" fmla="*/ 2141 h 2793"/>
                <a:gd name="T36" fmla="*/ 1326 w 3155"/>
                <a:gd name="T37" fmla="*/ 2142 h 2793"/>
                <a:gd name="T38" fmla="*/ 1334 w 3155"/>
                <a:gd name="T39" fmla="*/ 2142 h 2793"/>
                <a:gd name="T40" fmla="*/ 1350 w 3155"/>
                <a:gd name="T41" fmla="*/ 2149 h 2793"/>
                <a:gd name="T42" fmla="*/ 1361 w 3155"/>
                <a:gd name="T43" fmla="*/ 2160 h 2793"/>
                <a:gd name="T44" fmla="*/ 1367 w 3155"/>
                <a:gd name="T45" fmla="*/ 2176 h 2793"/>
                <a:gd name="T46" fmla="*/ 1368 w 3155"/>
                <a:gd name="T47" fmla="*/ 2184 h 2793"/>
                <a:gd name="T48" fmla="*/ 1365 w 3155"/>
                <a:gd name="T49" fmla="*/ 2201 h 2793"/>
                <a:gd name="T50" fmla="*/ 1356 w 3155"/>
                <a:gd name="T51" fmla="*/ 2215 h 2793"/>
                <a:gd name="T52" fmla="*/ 1342 w 3155"/>
                <a:gd name="T53" fmla="*/ 2224 h 2793"/>
                <a:gd name="T54" fmla="*/ 1325 w 3155"/>
                <a:gd name="T55" fmla="*/ 2227 h 2793"/>
                <a:gd name="T56" fmla="*/ 1091 w 3155"/>
                <a:gd name="T57" fmla="*/ 2468 h 2793"/>
                <a:gd name="T58" fmla="*/ 342 w 3155"/>
                <a:gd name="T59" fmla="*/ 2793 h 2793"/>
                <a:gd name="T60" fmla="*/ 2813 w 3155"/>
                <a:gd name="T61" fmla="*/ 2634 h 2793"/>
                <a:gd name="T62" fmla="*/ 2039 w 3155"/>
                <a:gd name="T63" fmla="*/ 2142 h 2793"/>
                <a:gd name="T64" fmla="*/ 2933 w 3155"/>
                <a:gd name="T65" fmla="*/ 2142 h 2793"/>
                <a:gd name="T66" fmla="*/ 2978 w 3155"/>
                <a:gd name="T67" fmla="*/ 2137 h 2793"/>
                <a:gd name="T68" fmla="*/ 3019 w 3155"/>
                <a:gd name="T69" fmla="*/ 2124 h 2793"/>
                <a:gd name="T70" fmla="*/ 3057 w 3155"/>
                <a:gd name="T71" fmla="*/ 2103 h 2793"/>
                <a:gd name="T72" fmla="*/ 3090 w 3155"/>
                <a:gd name="T73" fmla="*/ 2076 h 2793"/>
                <a:gd name="T74" fmla="*/ 3117 w 3155"/>
                <a:gd name="T75" fmla="*/ 2044 h 2793"/>
                <a:gd name="T76" fmla="*/ 3138 w 3155"/>
                <a:gd name="T77" fmla="*/ 2006 h 2793"/>
                <a:gd name="T78" fmla="*/ 3150 w 3155"/>
                <a:gd name="T79" fmla="*/ 1964 h 2793"/>
                <a:gd name="T80" fmla="*/ 3155 w 3155"/>
                <a:gd name="T81" fmla="*/ 1920 h 2793"/>
                <a:gd name="T82" fmla="*/ 3155 w 3155"/>
                <a:gd name="T83" fmla="*/ 221 h 2793"/>
                <a:gd name="T84" fmla="*/ 3150 w 3155"/>
                <a:gd name="T85" fmla="*/ 177 h 2793"/>
                <a:gd name="T86" fmla="*/ 3138 w 3155"/>
                <a:gd name="T87" fmla="*/ 136 h 2793"/>
                <a:gd name="T88" fmla="*/ 3117 w 3155"/>
                <a:gd name="T89" fmla="*/ 97 h 2793"/>
                <a:gd name="T90" fmla="*/ 3090 w 3155"/>
                <a:gd name="T91" fmla="*/ 65 h 2793"/>
                <a:gd name="T92" fmla="*/ 3057 w 3155"/>
                <a:gd name="T93" fmla="*/ 38 h 2793"/>
                <a:gd name="T94" fmla="*/ 3019 w 3155"/>
                <a:gd name="T95" fmla="*/ 17 h 2793"/>
                <a:gd name="T96" fmla="*/ 2978 w 3155"/>
                <a:gd name="T97" fmla="*/ 5 h 2793"/>
                <a:gd name="T98" fmla="*/ 2933 w 3155"/>
                <a:gd name="T99" fmla="*/ 0 h 2793"/>
                <a:gd name="T100" fmla="*/ 2984 w 3155"/>
                <a:gd name="T101" fmla="*/ 1843 h 2793"/>
                <a:gd name="T102" fmla="*/ 171 w 3155"/>
                <a:gd name="T103" fmla="*/ 221 h 2793"/>
                <a:gd name="T104" fmla="*/ 172 w 3155"/>
                <a:gd name="T105" fmla="*/ 211 h 2793"/>
                <a:gd name="T106" fmla="*/ 180 w 3155"/>
                <a:gd name="T107" fmla="*/ 193 h 2793"/>
                <a:gd name="T108" fmla="*/ 193 w 3155"/>
                <a:gd name="T109" fmla="*/ 179 h 2793"/>
                <a:gd name="T110" fmla="*/ 212 w 3155"/>
                <a:gd name="T111" fmla="*/ 171 h 2793"/>
                <a:gd name="T112" fmla="*/ 2933 w 3155"/>
                <a:gd name="T113" fmla="*/ 170 h 2793"/>
                <a:gd name="T114" fmla="*/ 2943 w 3155"/>
                <a:gd name="T115" fmla="*/ 171 h 2793"/>
                <a:gd name="T116" fmla="*/ 2961 w 3155"/>
                <a:gd name="T117" fmla="*/ 179 h 2793"/>
                <a:gd name="T118" fmla="*/ 2976 w 3155"/>
                <a:gd name="T119" fmla="*/ 193 h 2793"/>
                <a:gd name="T120" fmla="*/ 2983 w 3155"/>
                <a:gd name="T121" fmla="*/ 211 h 2793"/>
                <a:gd name="T122" fmla="*/ 2984 w 3155"/>
                <a:gd name="T123" fmla="*/ 1843 h 2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5" h="2793">
                  <a:moveTo>
                    <a:pt x="2933" y="0"/>
                  </a:moveTo>
                  <a:lnTo>
                    <a:pt x="222" y="0"/>
                  </a:lnTo>
                  <a:lnTo>
                    <a:pt x="222" y="0"/>
                  </a:lnTo>
                  <a:lnTo>
                    <a:pt x="199" y="1"/>
                  </a:lnTo>
                  <a:lnTo>
                    <a:pt x="177" y="5"/>
                  </a:lnTo>
                  <a:lnTo>
                    <a:pt x="156" y="9"/>
                  </a:lnTo>
                  <a:lnTo>
                    <a:pt x="135" y="17"/>
                  </a:lnTo>
                  <a:lnTo>
                    <a:pt x="116" y="26"/>
                  </a:lnTo>
                  <a:lnTo>
                    <a:pt x="98" y="38"/>
                  </a:lnTo>
                  <a:lnTo>
                    <a:pt x="81" y="50"/>
                  </a:lnTo>
                  <a:lnTo>
                    <a:pt x="65" y="65"/>
                  </a:lnTo>
                  <a:lnTo>
                    <a:pt x="51" y="80"/>
                  </a:lnTo>
                  <a:lnTo>
                    <a:pt x="38" y="97"/>
                  </a:lnTo>
                  <a:lnTo>
                    <a:pt x="27" y="115"/>
                  </a:lnTo>
                  <a:lnTo>
                    <a:pt x="18" y="136"/>
                  </a:lnTo>
                  <a:lnTo>
                    <a:pt x="10" y="155"/>
                  </a:lnTo>
                  <a:lnTo>
                    <a:pt x="4" y="177"/>
                  </a:lnTo>
                  <a:lnTo>
                    <a:pt x="1" y="198"/>
                  </a:lnTo>
                  <a:lnTo>
                    <a:pt x="0" y="221"/>
                  </a:lnTo>
                  <a:lnTo>
                    <a:pt x="0" y="1920"/>
                  </a:lnTo>
                  <a:lnTo>
                    <a:pt x="0" y="1920"/>
                  </a:lnTo>
                  <a:lnTo>
                    <a:pt x="1" y="1942"/>
                  </a:lnTo>
                  <a:lnTo>
                    <a:pt x="4" y="1964"/>
                  </a:lnTo>
                  <a:lnTo>
                    <a:pt x="10" y="1986"/>
                  </a:lnTo>
                  <a:lnTo>
                    <a:pt x="18" y="2006"/>
                  </a:lnTo>
                  <a:lnTo>
                    <a:pt x="27" y="2026"/>
                  </a:lnTo>
                  <a:lnTo>
                    <a:pt x="38" y="2044"/>
                  </a:lnTo>
                  <a:lnTo>
                    <a:pt x="51" y="2061"/>
                  </a:lnTo>
                  <a:lnTo>
                    <a:pt x="65" y="2076"/>
                  </a:lnTo>
                  <a:lnTo>
                    <a:pt x="81" y="2091"/>
                  </a:lnTo>
                  <a:lnTo>
                    <a:pt x="98" y="2103"/>
                  </a:lnTo>
                  <a:lnTo>
                    <a:pt x="116" y="2115"/>
                  </a:lnTo>
                  <a:lnTo>
                    <a:pt x="135" y="2124"/>
                  </a:lnTo>
                  <a:lnTo>
                    <a:pt x="156" y="2132"/>
                  </a:lnTo>
                  <a:lnTo>
                    <a:pt x="177" y="2137"/>
                  </a:lnTo>
                  <a:lnTo>
                    <a:pt x="199" y="2141"/>
                  </a:lnTo>
                  <a:lnTo>
                    <a:pt x="222" y="2142"/>
                  </a:lnTo>
                  <a:lnTo>
                    <a:pt x="1326" y="2142"/>
                  </a:lnTo>
                  <a:lnTo>
                    <a:pt x="1326" y="2142"/>
                  </a:lnTo>
                  <a:lnTo>
                    <a:pt x="1334" y="2142"/>
                  </a:lnTo>
                  <a:lnTo>
                    <a:pt x="1342" y="2145"/>
                  </a:lnTo>
                  <a:lnTo>
                    <a:pt x="1350" y="2149"/>
                  </a:lnTo>
                  <a:lnTo>
                    <a:pt x="1356" y="2154"/>
                  </a:lnTo>
                  <a:lnTo>
                    <a:pt x="1361" y="2160"/>
                  </a:lnTo>
                  <a:lnTo>
                    <a:pt x="1365" y="2168"/>
                  </a:lnTo>
                  <a:lnTo>
                    <a:pt x="1367" y="2176"/>
                  </a:lnTo>
                  <a:lnTo>
                    <a:pt x="1368" y="2184"/>
                  </a:lnTo>
                  <a:lnTo>
                    <a:pt x="1368" y="2184"/>
                  </a:lnTo>
                  <a:lnTo>
                    <a:pt x="1367" y="2193"/>
                  </a:lnTo>
                  <a:lnTo>
                    <a:pt x="1365" y="2201"/>
                  </a:lnTo>
                  <a:lnTo>
                    <a:pt x="1361" y="2209"/>
                  </a:lnTo>
                  <a:lnTo>
                    <a:pt x="1356" y="2215"/>
                  </a:lnTo>
                  <a:lnTo>
                    <a:pt x="1349" y="2221"/>
                  </a:lnTo>
                  <a:lnTo>
                    <a:pt x="1342" y="2224"/>
                  </a:lnTo>
                  <a:lnTo>
                    <a:pt x="1334" y="2227"/>
                  </a:lnTo>
                  <a:lnTo>
                    <a:pt x="1325" y="2227"/>
                  </a:lnTo>
                  <a:lnTo>
                    <a:pt x="1108" y="2227"/>
                  </a:lnTo>
                  <a:lnTo>
                    <a:pt x="1091" y="2468"/>
                  </a:lnTo>
                  <a:lnTo>
                    <a:pt x="342" y="2634"/>
                  </a:lnTo>
                  <a:lnTo>
                    <a:pt x="342" y="2793"/>
                  </a:lnTo>
                  <a:lnTo>
                    <a:pt x="2813" y="2793"/>
                  </a:lnTo>
                  <a:lnTo>
                    <a:pt x="2813" y="2634"/>
                  </a:lnTo>
                  <a:lnTo>
                    <a:pt x="2063" y="2468"/>
                  </a:lnTo>
                  <a:lnTo>
                    <a:pt x="2039" y="2142"/>
                  </a:lnTo>
                  <a:lnTo>
                    <a:pt x="2933" y="2142"/>
                  </a:lnTo>
                  <a:lnTo>
                    <a:pt x="2933" y="2142"/>
                  </a:lnTo>
                  <a:lnTo>
                    <a:pt x="2956" y="2141"/>
                  </a:lnTo>
                  <a:lnTo>
                    <a:pt x="2978" y="2137"/>
                  </a:lnTo>
                  <a:lnTo>
                    <a:pt x="2999" y="2132"/>
                  </a:lnTo>
                  <a:lnTo>
                    <a:pt x="3019" y="2124"/>
                  </a:lnTo>
                  <a:lnTo>
                    <a:pt x="3039" y="2115"/>
                  </a:lnTo>
                  <a:lnTo>
                    <a:pt x="3057" y="2103"/>
                  </a:lnTo>
                  <a:lnTo>
                    <a:pt x="3074" y="2091"/>
                  </a:lnTo>
                  <a:lnTo>
                    <a:pt x="3090" y="2076"/>
                  </a:lnTo>
                  <a:lnTo>
                    <a:pt x="3105" y="2061"/>
                  </a:lnTo>
                  <a:lnTo>
                    <a:pt x="3117" y="2044"/>
                  </a:lnTo>
                  <a:lnTo>
                    <a:pt x="3129" y="2026"/>
                  </a:lnTo>
                  <a:lnTo>
                    <a:pt x="3138" y="2006"/>
                  </a:lnTo>
                  <a:lnTo>
                    <a:pt x="3145" y="1986"/>
                  </a:lnTo>
                  <a:lnTo>
                    <a:pt x="3150" y="1964"/>
                  </a:lnTo>
                  <a:lnTo>
                    <a:pt x="3154" y="1942"/>
                  </a:lnTo>
                  <a:lnTo>
                    <a:pt x="3155" y="1920"/>
                  </a:lnTo>
                  <a:lnTo>
                    <a:pt x="3155" y="221"/>
                  </a:lnTo>
                  <a:lnTo>
                    <a:pt x="3155" y="221"/>
                  </a:lnTo>
                  <a:lnTo>
                    <a:pt x="3154" y="198"/>
                  </a:lnTo>
                  <a:lnTo>
                    <a:pt x="3150" y="177"/>
                  </a:lnTo>
                  <a:lnTo>
                    <a:pt x="3145" y="155"/>
                  </a:lnTo>
                  <a:lnTo>
                    <a:pt x="3138" y="136"/>
                  </a:lnTo>
                  <a:lnTo>
                    <a:pt x="3129" y="115"/>
                  </a:lnTo>
                  <a:lnTo>
                    <a:pt x="3117" y="97"/>
                  </a:lnTo>
                  <a:lnTo>
                    <a:pt x="3105" y="80"/>
                  </a:lnTo>
                  <a:lnTo>
                    <a:pt x="3090" y="65"/>
                  </a:lnTo>
                  <a:lnTo>
                    <a:pt x="3074" y="50"/>
                  </a:lnTo>
                  <a:lnTo>
                    <a:pt x="3057" y="38"/>
                  </a:lnTo>
                  <a:lnTo>
                    <a:pt x="3039" y="26"/>
                  </a:lnTo>
                  <a:lnTo>
                    <a:pt x="3019" y="17"/>
                  </a:lnTo>
                  <a:lnTo>
                    <a:pt x="2999" y="9"/>
                  </a:lnTo>
                  <a:lnTo>
                    <a:pt x="2978" y="5"/>
                  </a:lnTo>
                  <a:lnTo>
                    <a:pt x="2956" y="1"/>
                  </a:lnTo>
                  <a:lnTo>
                    <a:pt x="2933" y="0"/>
                  </a:lnTo>
                  <a:lnTo>
                    <a:pt x="2933" y="0"/>
                  </a:lnTo>
                  <a:close/>
                  <a:moveTo>
                    <a:pt x="2984" y="1843"/>
                  </a:moveTo>
                  <a:lnTo>
                    <a:pt x="171" y="1843"/>
                  </a:lnTo>
                  <a:lnTo>
                    <a:pt x="171" y="221"/>
                  </a:lnTo>
                  <a:lnTo>
                    <a:pt x="171" y="221"/>
                  </a:lnTo>
                  <a:lnTo>
                    <a:pt x="172" y="211"/>
                  </a:lnTo>
                  <a:lnTo>
                    <a:pt x="175" y="202"/>
                  </a:lnTo>
                  <a:lnTo>
                    <a:pt x="180" y="193"/>
                  </a:lnTo>
                  <a:lnTo>
                    <a:pt x="185" y="186"/>
                  </a:lnTo>
                  <a:lnTo>
                    <a:pt x="193" y="179"/>
                  </a:lnTo>
                  <a:lnTo>
                    <a:pt x="202" y="175"/>
                  </a:lnTo>
                  <a:lnTo>
                    <a:pt x="212" y="171"/>
                  </a:lnTo>
                  <a:lnTo>
                    <a:pt x="222" y="170"/>
                  </a:lnTo>
                  <a:lnTo>
                    <a:pt x="2933" y="170"/>
                  </a:lnTo>
                  <a:lnTo>
                    <a:pt x="2933" y="170"/>
                  </a:lnTo>
                  <a:lnTo>
                    <a:pt x="2943" y="171"/>
                  </a:lnTo>
                  <a:lnTo>
                    <a:pt x="2953" y="175"/>
                  </a:lnTo>
                  <a:lnTo>
                    <a:pt x="2961" y="179"/>
                  </a:lnTo>
                  <a:lnTo>
                    <a:pt x="2969" y="186"/>
                  </a:lnTo>
                  <a:lnTo>
                    <a:pt x="2976" y="193"/>
                  </a:lnTo>
                  <a:lnTo>
                    <a:pt x="2981" y="202"/>
                  </a:lnTo>
                  <a:lnTo>
                    <a:pt x="2983" y="211"/>
                  </a:lnTo>
                  <a:lnTo>
                    <a:pt x="2984" y="221"/>
                  </a:lnTo>
                  <a:lnTo>
                    <a:pt x="2984" y="1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6" name="Grafika 35" descr="Znak zapytania">
            <a:extLst>
              <a:ext uri="{FF2B5EF4-FFF2-40B4-BE49-F238E27FC236}">
                <a16:creationId xmlns:a16="http://schemas.microsoft.com/office/drawing/2014/main" id="{36B91D11-DAB5-4E5E-BFD6-E3750CD29A3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338232" y="4342870"/>
            <a:ext cx="252000" cy="252000"/>
          </a:xfrm>
          <a:prstGeom prst="rect">
            <a:avLst/>
          </a:prstGeom>
        </p:spPr>
      </p:pic>
      <p:grpSp>
        <p:nvGrpSpPr>
          <p:cNvPr id="37" name="Grupa 36">
            <a:extLst>
              <a:ext uri="{FF2B5EF4-FFF2-40B4-BE49-F238E27FC236}">
                <a16:creationId xmlns:a16="http://schemas.microsoft.com/office/drawing/2014/main" id="{D80E59CD-5CC9-465A-8079-F1B67ED8476A}"/>
              </a:ext>
            </a:extLst>
          </p:cNvPr>
          <p:cNvGrpSpPr>
            <a:grpSpLocks noChangeAspect="1"/>
          </p:cNvGrpSpPr>
          <p:nvPr/>
        </p:nvGrpSpPr>
        <p:grpSpPr>
          <a:xfrm>
            <a:off x="8189940" y="4343842"/>
            <a:ext cx="288000" cy="288000"/>
            <a:chOff x="3385441" y="5265423"/>
            <a:chExt cx="914400" cy="914400"/>
          </a:xfrm>
        </p:grpSpPr>
        <p:grpSp>
          <p:nvGrpSpPr>
            <p:cNvPr id="38" name="Grupa 37">
              <a:extLst>
                <a:ext uri="{FF2B5EF4-FFF2-40B4-BE49-F238E27FC236}">
                  <a16:creationId xmlns:a16="http://schemas.microsoft.com/office/drawing/2014/main" id="{DDD87AF7-AD78-462A-8C66-7A70DC2AFE81}"/>
                </a:ext>
              </a:extLst>
            </p:cNvPr>
            <p:cNvGrpSpPr/>
            <p:nvPr/>
          </p:nvGrpSpPr>
          <p:grpSpPr>
            <a:xfrm>
              <a:off x="3707904" y="5343813"/>
              <a:ext cx="239713" cy="676275"/>
              <a:chOff x="2976563" y="1531939"/>
              <a:chExt cx="239713" cy="676275"/>
            </a:xfrm>
          </p:grpSpPr>
          <p:sp>
            <p:nvSpPr>
              <p:cNvPr id="40" name="Freeform 31">
                <a:extLst>
                  <a:ext uri="{FF2B5EF4-FFF2-40B4-BE49-F238E27FC236}">
                    <a16:creationId xmlns:a16="http://schemas.microsoft.com/office/drawing/2014/main" id="{BE9D6429-6F45-4ED8-8682-863A259FB661}"/>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41" name="Freeform 32">
                <a:extLst>
                  <a:ext uri="{FF2B5EF4-FFF2-40B4-BE49-F238E27FC236}">
                    <a16:creationId xmlns:a16="http://schemas.microsoft.com/office/drawing/2014/main" id="{8035F7CB-DE50-4EEB-9988-BCFBC354CDDE}"/>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39" name="Grafika 38" descr="Zamykać">
              <a:extLst>
                <a:ext uri="{FF2B5EF4-FFF2-40B4-BE49-F238E27FC236}">
                  <a16:creationId xmlns:a16="http://schemas.microsoft.com/office/drawing/2014/main" id="{E5C146A4-755B-466F-A5AF-055BC3126501}"/>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385441" y="5265423"/>
              <a:ext cx="914400" cy="914400"/>
            </a:xfrm>
            <a:prstGeom prst="rect">
              <a:avLst/>
            </a:prstGeom>
          </p:spPr>
        </p:pic>
      </p:grpSp>
      <p:grpSp>
        <p:nvGrpSpPr>
          <p:cNvPr id="46" name="Grupa 45">
            <a:extLst>
              <a:ext uri="{FF2B5EF4-FFF2-40B4-BE49-F238E27FC236}">
                <a16:creationId xmlns:a16="http://schemas.microsoft.com/office/drawing/2014/main" id="{9C40403A-FEC4-4A6D-B747-E6F56C1E1EE3}"/>
              </a:ext>
            </a:extLst>
          </p:cNvPr>
          <p:cNvGrpSpPr>
            <a:grpSpLocks noChangeAspect="1"/>
          </p:cNvGrpSpPr>
          <p:nvPr/>
        </p:nvGrpSpPr>
        <p:grpSpPr>
          <a:xfrm>
            <a:off x="6491581" y="4351910"/>
            <a:ext cx="232695" cy="216000"/>
            <a:chOff x="7212013" y="4583113"/>
            <a:chExt cx="708025" cy="657225"/>
          </a:xfrm>
          <a:solidFill>
            <a:srgbClr val="CDCDCD"/>
          </a:solidFill>
        </p:grpSpPr>
        <p:sp>
          <p:nvSpPr>
            <p:cNvPr id="47" name="Freeform 69">
              <a:extLst>
                <a:ext uri="{FF2B5EF4-FFF2-40B4-BE49-F238E27FC236}">
                  <a16:creationId xmlns:a16="http://schemas.microsoft.com/office/drawing/2014/main" id="{107F5E53-A9D1-4781-974A-D58A1A69FEAF}"/>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70">
              <a:extLst>
                <a:ext uri="{FF2B5EF4-FFF2-40B4-BE49-F238E27FC236}">
                  <a16:creationId xmlns:a16="http://schemas.microsoft.com/office/drawing/2014/main" id="{54FAC064-6F57-4F73-8B05-0613148D0AEA}"/>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71">
              <a:extLst>
                <a:ext uri="{FF2B5EF4-FFF2-40B4-BE49-F238E27FC236}">
                  <a16:creationId xmlns:a16="http://schemas.microsoft.com/office/drawing/2014/main" id="{9E0837F1-9210-4BBA-AAA4-871479C1D873}"/>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72">
              <a:extLst>
                <a:ext uri="{FF2B5EF4-FFF2-40B4-BE49-F238E27FC236}">
                  <a16:creationId xmlns:a16="http://schemas.microsoft.com/office/drawing/2014/main" id="{0F6DEA07-0321-44F4-8EC2-B494462C78CF}"/>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73">
              <a:extLst>
                <a:ext uri="{FF2B5EF4-FFF2-40B4-BE49-F238E27FC236}">
                  <a16:creationId xmlns:a16="http://schemas.microsoft.com/office/drawing/2014/main" id="{35D8066A-DB80-43EE-B9AA-B493D756228B}"/>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74">
              <a:extLst>
                <a:ext uri="{FF2B5EF4-FFF2-40B4-BE49-F238E27FC236}">
                  <a16:creationId xmlns:a16="http://schemas.microsoft.com/office/drawing/2014/main" id="{887E8FFD-77C3-49BA-B00E-788C23F5A05B}"/>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75">
              <a:extLst>
                <a:ext uri="{FF2B5EF4-FFF2-40B4-BE49-F238E27FC236}">
                  <a16:creationId xmlns:a16="http://schemas.microsoft.com/office/drawing/2014/main" id="{E03D5E44-9FA9-4C73-9B05-D062DF6822F8}"/>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76">
              <a:extLst>
                <a:ext uri="{FF2B5EF4-FFF2-40B4-BE49-F238E27FC236}">
                  <a16:creationId xmlns:a16="http://schemas.microsoft.com/office/drawing/2014/main" id="{BB194971-26E5-413B-8FDD-E3D32ED611D7}"/>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77">
              <a:extLst>
                <a:ext uri="{FF2B5EF4-FFF2-40B4-BE49-F238E27FC236}">
                  <a16:creationId xmlns:a16="http://schemas.microsoft.com/office/drawing/2014/main" id="{80F6B6E4-A64D-4F7B-8DF6-082EBFCD4BAE}"/>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 name="Symbol zastępczy tekstu 7">
            <a:extLst>
              <a:ext uri="{FF2B5EF4-FFF2-40B4-BE49-F238E27FC236}">
                <a16:creationId xmlns:a16="http://schemas.microsoft.com/office/drawing/2014/main" id="{23F8AF50-E97D-4CE5-BA71-76B7C020001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306434595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Kształtowanie postaw i zachowań</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P7. Jak Pan(i) myśli, kto przede wszystkim powinien dbać o kształtowanie postaw i zachowań ekologicznych społeczeństwa? Proszę podać maksymalnie dwie najważniejsze Pana(i) zdaniem odpowiedzi.</a:t>
            </a:r>
          </a:p>
          <a:p>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wykształcenie: podstawowe, gimnazjalne n=21, zasadnicze zawodowe n=102, średnie n=355, wyższe n=536.</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12" name="Wykres 11">
            <a:extLst>
              <a:ext uri="{FF2B5EF4-FFF2-40B4-BE49-F238E27FC236}">
                <a16:creationId xmlns:a16="http://schemas.microsoft.com/office/drawing/2014/main" id="{109A6D0A-7C8F-49AB-B8B2-35E7D8F851E8}"/>
              </a:ext>
            </a:extLst>
          </p:cNvPr>
          <p:cNvGraphicFramePr/>
          <p:nvPr>
            <p:extLst>
              <p:ext uri="{D42A27DB-BD31-4B8C-83A1-F6EECF244321}">
                <p14:modId xmlns:p14="http://schemas.microsoft.com/office/powerpoint/2010/main" val="3305588161"/>
              </p:ext>
            </p:extLst>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Tabela 13">
            <a:extLst>
              <a:ext uri="{FF2B5EF4-FFF2-40B4-BE49-F238E27FC236}">
                <a16:creationId xmlns:a16="http://schemas.microsoft.com/office/drawing/2014/main" id="{B94E15BD-0A79-423D-B57C-39FCEE2778BE}"/>
              </a:ext>
            </a:extLst>
          </p:cNvPr>
          <p:cNvGraphicFramePr>
            <a:graphicFrameLocks noGrp="1"/>
          </p:cNvGraphicFramePr>
          <p:nvPr/>
        </p:nvGraphicFramePr>
        <p:xfrm>
          <a:off x="432074" y="4630876"/>
          <a:ext cx="8311627" cy="488391"/>
        </p:xfrm>
        <a:graphic>
          <a:graphicData uri="http://schemas.openxmlformats.org/drawingml/2006/table">
            <a:tbl>
              <a:tblPr firstRow="1" bandRow="1">
                <a:tableStyleId>{5C22544A-7EE6-4342-B048-85BDC9FD1C3A}</a:tableStyleId>
              </a:tblPr>
              <a:tblGrid>
                <a:gridCol w="713671">
                  <a:extLst>
                    <a:ext uri="{9D8B030D-6E8A-4147-A177-3AD203B41FA5}">
                      <a16:colId xmlns:a16="http://schemas.microsoft.com/office/drawing/2014/main" val="2938667892"/>
                    </a:ext>
                  </a:extLst>
                </a:gridCol>
                <a:gridCol w="948655">
                  <a:extLst>
                    <a:ext uri="{9D8B030D-6E8A-4147-A177-3AD203B41FA5}">
                      <a16:colId xmlns:a16="http://schemas.microsoft.com/office/drawing/2014/main" val="411925587"/>
                    </a:ext>
                  </a:extLst>
                </a:gridCol>
                <a:gridCol w="795862">
                  <a:extLst>
                    <a:ext uri="{9D8B030D-6E8A-4147-A177-3AD203B41FA5}">
                      <a16:colId xmlns:a16="http://schemas.microsoft.com/office/drawing/2014/main" val="3608420190"/>
                    </a:ext>
                  </a:extLst>
                </a:gridCol>
                <a:gridCol w="866461">
                  <a:extLst>
                    <a:ext uri="{9D8B030D-6E8A-4147-A177-3AD203B41FA5}">
                      <a16:colId xmlns:a16="http://schemas.microsoft.com/office/drawing/2014/main" val="2823064476"/>
                    </a:ext>
                  </a:extLst>
                </a:gridCol>
                <a:gridCol w="831163">
                  <a:extLst>
                    <a:ext uri="{9D8B030D-6E8A-4147-A177-3AD203B41FA5}">
                      <a16:colId xmlns:a16="http://schemas.microsoft.com/office/drawing/2014/main" val="608497383"/>
                    </a:ext>
                  </a:extLst>
                </a:gridCol>
                <a:gridCol w="831163">
                  <a:extLst>
                    <a:ext uri="{9D8B030D-6E8A-4147-A177-3AD203B41FA5}">
                      <a16:colId xmlns:a16="http://schemas.microsoft.com/office/drawing/2014/main" val="4251473885"/>
                    </a:ext>
                  </a:extLst>
                </a:gridCol>
                <a:gridCol w="831163">
                  <a:extLst>
                    <a:ext uri="{9D8B030D-6E8A-4147-A177-3AD203B41FA5}">
                      <a16:colId xmlns:a16="http://schemas.microsoft.com/office/drawing/2014/main" val="3874046691"/>
                    </a:ext>
                  </a:extLst>
                </a:gridCol>
                <a:gridCol w="831163">
                  <a:extLst>
                    <a:ext uri="{9D8B030D-6E8A-4147-A177-3AD203B41FA5}">
                      <a16:colId xmlns:a16="http://schemas.microsoft.com/office/drawing/2014/main" val="1881203826"/>
                    </a:ext>
                  </a:extLst>
                </a:gridCol>
                <a:gridCol w="831163">
                  <a:extLst>
                    <a:ext uri="{9D8B030D-6E8A-4147-A177-3AD203B41FA5}">
                      <a16:colId xmlns:a16="http://schemas.microsoft.com/office/drawing/2014/main" val="2200576503"/>
                    </a:ext>
                  </a:extLst>
                </a:gridCol>
                <a:gridCol w="831163">
                  <a:extLst>
                    <a:ext uri="{9D8B030D-6E8A-4147-A177-3AD203B41FA5}">
                      <a16:colId xmlns:a16="http://schemas.microsoft.com/office/drawing/2014/main" val="1016749404"/>
                    </a:ext>
                  </a:extLst>
                </a:gridCol>
              </a:tblGrid>
              <a:tr h="370840">
                <a:tc>
                  <a:txBody>
                    <a:bodyPr/>
                    <a:lstStyle/>
                    <a:p>
                      <a:pPr algn="ctr" fontAlgn="ctr"/>
                      <a:r>
                        <a:rPr lang="pl-PL" sz="1050" b="0" u="none" strike="noStrike">
                          <a:solidFill>
                            <a:schemeClr val="tx1"/>
                          </a:solidFill>
                          <a:effectLst/>
                        </a:rPr>
                        <a:t>władze centralne, rząd</a:t>
                      </a:r>
                      <a:endParaRPr lang="pl-PL" sz="105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szkoła</a:t>
                      </a:r>
                      <a:endParaRPr lang="pl-PL" sz="105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każdy indywidualnie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rodzina</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władze samorządowe </a:t>
                      </a:r>
                    </a:p>
                    <a:p>
                      <a:pPr algn="ctr" fontAlgn="ctr"/>
                      <a:r>
                        <a:rPr lang="pl-PL" sz="1050" b="0" u="none" strike="noStrike">
                          <a:solidFill>
                            <a:schemeClr val="tx1"/>
                          </a:solidFill>
                          <a:effectLst/>
                        </a:rPr>
                        <a:t>i wojewódzkie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media</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wspólnoty mieszkaniowe/sąsiedzkie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organizacje pozarządowe</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trudno powiedzieć</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a:solidFill>
                            <a:schemeClr val="tx1"/>
                          </a:solidFill>
                          <a:effectLst/>
                        </a:rPr>
                        <a:t>nikt, nie ma takiej potrzeby</a:t>
                      </a:r>
                      <a:endParaRPr lang="pl-PL" sz="1050" b="0" i="0" u="none" strike="noStrike">
                        <a:solidFill>
                          <a:schemeClr val="tx1"/>
                        </a:solidFill>
                        <a:effectLst/>
                        <a:latin typeface="Century Gothic" panose="020B050202020202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16" name="Grupa 15">
            <a:extLst>
              <a:ext uri="{FF2B5EF4-FFF2-40B4-BE49-F238E27FC236}">
                <a16:creationId xmlns:a16="http://schemas.microsoft.com/office/drawing/2014/main" id="{A1748951-BB71-476C-9610-86C64A94548A}"/>
              </a:ext>
            </a:extLst>
          </p:cNvPr>
          <p:cNvGrpSpPr>
            <a:grpSpLocks noChangeAspect="1"/>
          </p:cNvGrpSpPr>
          <p:nvPr/>
        </p:nvGrpSpPr>
        <p:grpSpPr>
          <a:xfrm>
            <a:off x="646550" y="4351247"/>
            <a:ext cx="259741" cy="216000"/>
            <a:chOff x="3748088" y="1628775"/>
            <a:chExt cx="695325" cy="669925"/>
          </a:xfrm>
          <a:solidFill>
            <a:srgbClr val="DEDEDE"/>
          </a:solidFill>
        </p:grpSpPr>
        <p:sp>
          <p:nvSpPr>
            <p:cNvPr id="17" name="Freeform 91">
              <a:extLst>
                <a:ext uri="{FF2B5EF4-FFF2-40B4-BE49-F238E27FC236}">
                  <a16:creationId xmlns:a16="http://schemas.microsoft.com/office/drawing/2014/main" id="{AB310E3B-F4B4-4C61-B63F-B3407A20E478}"/>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92">
              <a:extLst>
                <a:ext uri="{FF2B5EF4-FFF2-40B4-BE49-F238E27FC236}">
                  <a16:creationId xmlns:a16="http://schemas.microsoft.com/office/drawing/2014/main" id="{9C351683-97D7-425F-8A9B-76A0A2CC0FEA}"/>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93">
              <a:extLst>
                <a:ext uri="{FF2B5EF4-FFF2-40B4-BE49-F238E27FC236}">
                  <a16:creationId xmlns:a16="http://schemas.microsoft.com/office/drawing/2014/main" id="{F46B4C98-847E-485F-B59F-F31AC6EF04B0}"/>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94">
              <a:extLst>
                <a:ext uri="{FF2B5EF4-FFF2-40B4-BE49-F238E27FC236}">
                  <a16:creationId xmlns:a16="http://schemas.microsoft.com/office/drawing/2014/main" id="{71376F24-74F0-440E-B3D5-B3A929568109}"/>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21" name="Grafika 20" descr="Szkoła">
            <a:extLst>
              <a:ext uri="{FF2B5EF4-FFF2-40B4-BE49-F238E27FC236}">
                <a16:creationId xmlns:a16="http://schemas.microsoft.com/office/drawing/2014/main" id="{10C2B7C5-D624-4314-96A1-18449B124014}"/>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457426" y="4274501"/>
            <a:ext cx="360000" cy="360000"/>
          </a:xfrm>
          <a:prstGeom prst="rect">
            <a:avLst/>
          </a:prstGeom>
        </p:spPr>
      </p:pic>
      <p:grpSp>
        <p:nvGrpSpPr>
          <p:cNvPr id="22" name="Grupa 21">
            <a:extLst>
              <a:ext uri="{FF2B5EF4-FFF2-40B4-BE49-F238E27FC236}">
                <a16:creationId xmlns:a16="http://schemas.microsoft.com/office/drawing/2014/main" id="{E705BC38-C500-4D32-B696-C63641497238}"/>
              </a:ext>
            </a:extLst>
          </p:cNvPr>
          <p:cNvGrpSpPr>
            <a:grpSpLocks noChangeAspect="1"/>
          </p:cNvGrpSpPr>
          <p:nvPr/>
        </p:nvGrpSpPr>
        <p:grpSpPr>
          <a:xfrm>
            <a:off x="2411761" y="4354769"/>
            <a:ext cx="156831" cy="216000"/>
            <a:chOff x="3735388" y="1552575"/>
            <a:chExt cx="433388" cy="596900"/>
          </a:xfrm>
        </p:grpSpPr>
        <p:sp>
          <p:nvSpPr>
            <p:cNvPr id="23" name="Freeform 22">
              <a:extLst>
                <a:ext uri="{FF2B5EF4-FFF2-40B4-BE49-F238E27FC236}">
                  <a16:creationId xmlns:a16="http://schemas.microsoft.com/office/drawing/2014/main" id="{BAA98D23-1514-4496-AB49-CA5AAF0AE1FE}"/>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24" name="Freeform 23">
              <a:extLst>
                <a:ext uri="{FF2B5EF4-FFF2-40B4-BE49-F238E27FC236}">
                  <a16:creationId xmlns:a16="http://schemas.microsoft.com/office/drawing/2014/main" id="{9332872C-D9EA-4420-A9B7-C0E500D3EB3D}"/>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25" name="Grupa 24">
            <a:extLst>
              <a:ext uri="{FF2B5EF4-FFF2-40B4-BE49-F238E27FC236}">
                <a16:creationId xmlns:a16="http://schemas.microsoft.com/office/drawing/2014/main" id="{04DC3DB9-1399-4A7F-B894-62AC61987E9C}"/>
              </a:ext>
            </a:extLst>
          </p:cNvPr>
          <p:cNvGrpSpPr>
            <a:grpSpLocks noChangeAspect="1"/>
          </p:cNvGrpSpPr>
          <p:nvPr/>
        </p:nvGrpSpPr>
        <p:grpSpPr>
          <a:xfrm>
            <a:off x="3194960" y="4360870"/>
            <a:ext cx="251952" cy="216000"/>
            <a:chOff x="4371809" y="1763215"/>
            <a:chExt cx="700878" cy="600867"/>
          </a:xfrm>
          <a:solidFill>
            <a:srgbClr val="CDCDCD"/>
          </a:solidFill>
        </p:grpSpPr>
        <p:sp>
          <p:nvSpPr>
            <p:cNvPr id="26" name="Freeform 5">
              <a:extLst>
                <a:ext uri="{FF2B5EF4-FFF2-40B4-BE49-F238E27FC236}">
                  <a16:creationId xmlns:a16="http://schemas.microsoft.com/office/drawing/2014/main" id="{1236EEF3-5B21-4C4A-90BD-CE42F1D07082}"/>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6">
              <a:extLst>
                <a:ext uri="{FF2B5EF4-FFF2-40B4-BE49-F238E27FC236}">
                  <a16:creationId xmlns:a16="http://schemas.microsoft.com/office/drawing/2014/main" id="{26C6B6E1-45BE-444D-BCD4-B7D0E79AEF9A}"/>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8" name="Freeform 27">
            <a:extLst>
              <a:ext uri="{FF2B5EF4-FFF2-40B4-BE49-F238E27FC236}">
                <a16:creationId xmlns:a16="http://schemas.microsoft.com/office/drawing/2014/main" id="{A18D76A4-3167-4447-9408-AF50FA44D8CB}"/>
              </a:ext>
            </a:extLst>
          </p:cNvPr>
          <p:cNvSpPr>
            <a:spLocks noChangeAspect="1"/>
          </p:cNvSpPr>
          <p:nvPr/>
        </p:nvSpPr>
        <p:spPr bwMode="auto">
          <a:xfrm>
            <a:off x="4093962" y="4328501"/>
            <a:ext cx="169908" cy="252000"/>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29" name="Grupa 28">
            <a:extLst>
              <a:ext uri="{FF2B5EF4-FFF2-40B4-BE49-F238E27FC236}">
                <a16:creationId xmlns:a16="http://schemas.microsoft.com/office/drawing/2014/main" id="{0345A363-334A-4925-A25A-BCEAEDF1E197}"/>
              </a:ext>
            </a:extLst>
          </p:cNvPr>
          <p:cNvGrpSpPr>
            <a:grpSpLocks noChangeAspect="1"/>
          </p:cNvGrpSpPr>
          <p:nvPr/>
        </p:nvGrpSpPr>
        <p:grpSpPr>
          <a:xfrm>
            <a:off x="5728295" y="4333210"/>
            <a:ext cx="200477" cy="216000"/>
            <a:chOff x="6223214" y="3616221"/>
            <a:chExt cx="609668" cy="656873"/>
          </a:xfrm>
          <a:solidFill>
            <a:srgbClr val="CDCDCD"/>
          </a:solidFill>
        </p:grpSpPr>
        <p:sp>
          <p:nvSpPr>
            <p:cNvPr id="30" name="Freeform 48">
              <a:extLst>
                <a:ext uri="{FF2B5EF4-FFF2-40B4-BE49-F238E27FC236}">
                  <a16:creationId xmlns:a16="http://schemas.microsoft.com/office/drawing/2014/main" id="{F496209C-4619-43AF-9238-51A892FF8042}"/>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9">
              <a:extLst>
                <a:ext uri="{FF2B5EF4-FFF2-40B4-BE49-F238E27FC236}">
                  <a16:creationId xmlns:a16="http://schemas.microsoft.com/office/drawing/2014/main" id="{1DABDAEC-8774-4D02-9ECF-A23C39045BF5}"/>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Rectangle 50">
              <a:extLst>
                <a:ext uri="{FF2B5EF4-FFF2-40B4-BE49-F238E27FC236}">
                  <a16:creationId xmlns:a16="http://schemas.microsoft.com/office/drawing/2014/main" id="{8123122E-4C08-4808-AA25-43A2920D2F84}"/>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3" name="Grupa 32">
            <a:extLst>
              <a:ext uri="{FF2B5EF4-FFF2-40B4-BE49-F238E27FC236}">
                <a16:creationId xmlns:a16="http://schemas.microsoft.com/office/drawing/2014/main" id="{3FE7E038-9B37-443B-9588-54D3DDAE1F91}"/>
              </a:ext>
            </a:extLst>
          </p:cNvPr>
          <p:cNvGrpSpPr>
            <a:grpSpLocks noChangeAspect="1"/>
          </p:cNvGrpSpPr>
          <p:nvPr/>
        </p:nvGrpSpPr>
        <p:grpSpPr>
          <a:xfrm>
            <a:off x="4880132" y="4360870"/>
            <a:ext cx="244150" cy="216000"/>
            <a:chOff x="5264150" y="3605213"/>
            <a:chExt cx="715963" cy="633413"/>
          </a:xfrm>
          <a:solidFill>
            <a:srgbClr val="CDCDCD"/>
          </a:solidFill>
        </p:grpSpPr>
        <p:sp>
          <p:nvSpPr>
            <p:cNvPr id="34" name="Freeform 37">
              <a:extLst>
                <a:ext uri="{FF2B5EF4-FFF2-40B4-BE49-F238E27FC236}">
                  <a16:creationId xmlns:a16="http://schemas.microsoft.com/office/drawing/2014/main" id="{06D97A2E-2F40-4E52-887B-FB40692A6311}"/>
                </a:ext>
              </a:extLst>
            </p:cNvPr>
            <p:cNvSpPr>
              <a:spLocks noEditPoints="1"/>
            </p:cNvSpPr>
            <p:nvPr/>
          </p:nvSpPr>
          <p:spPr bwMode="auto">
            <a:xfrm>
              <a:off x="5492750" y="3697288"/>
              <a:ext cx="258763" cy="268288"/>
            </a:xfrm>
            <a:custGeom>
              <a:avLst/>
              <a:gdLst>
                <a:gd name="T0" fmla="*/ 660 w 1141"/>
                <a:gd name="T1" fmla="*/ 156 h 1181"/>
                <a:gd name="T2" fmla="*/ 587 w 1141"/>
                <a:gd name="T3" fmla="*/ 191 h 1181"/>
                <a:gd name="T4" fmla="*/ 520 w 1141"/>
                <a:gd name="T5" fmla="*/ 163 h 1181"/>
                <a:gd name="T6" fmla="*/ 491 w 1141"/>
                <a:gd name="T7" fmla="*/ 96 h 1181"/>
                <a:gd name="T8" fmla="*/ 526 w 1141"/>
                <a:gd name="T9" fmla="*/ 22 h 1181"/>
                <a:gd name="T10" fmla="*/ 596 w 1141"/>
                <a:gd name="T11" fmla="*/ 1 h 1181"/>
                <a:gd name="T12" fmla="*/ 666 w 1141"/>
                <a:gd name="T13" fmla="*/ 42 h 1181"/>
                <a:gd name="T14" fmla="*/ 402 w 1141"/>
                <a:gd name="T15" fmla="*/ 122 h 1181"/>
                <a:gd name="T16" fmla="*/ 408 w 1141"/>
                <a:gd name="T17" fmla="*/ 195 h 1181"/>
                <a:gd name="T18" fmla="*/ 364 w 1141"/>
                <a:gd name="T19" fmla="*/ 243 h 1181"/>
                <a:gd name="T20" fmla="*/ 291 w 1141"/>
                <a:gd name="T21" fmla="*/ 242 h 1181"/>
                <a:gd name="T22" fmla="*/ 247 w 1141"/>
                <a:gd name="T23" fmla="*/ 192 h 1181"/>
                <a:gd name="T24" fmla="*/ 255 w 1141"/>
                <a:gd name="T25" fmla="*/ 120 h 1181"/>
                <a:gd name="T26" fmla="*/ 309 w 1141"/>
                <a:gd name="T27" fmla="*/ 81 h 1181"/>
                <a:gd name="T28" fmla="*/ 379 w 1141"/>
                <a:gd name="T29" fmla="*/ 97 h 1181"/>
                <a:gd name="T30" fmla="*/ 190 w 1141"/>
                <a:gd name="T31" fmla="*/ 297 h 1181"/>
                <a:gd name="T32" fmla="*/ 215 w 1141"/>
                <a:gd name="T33" fmla="*/ 357 h 1181"/>
                <a:gd name="T34" fmla="*/ 191 w 1141"/>
                <a:gd name="T35" fmla="*/ 412 h 1181"/>
                <a:gd name="T36" fmla="*/ 129 w 1141"/>
                <a:gd name="T37" fmla="*/ 431 h 1181"/>
                <a:gd name="T38" fmla="*/ 77 w 1141"/>
                <a:gd name="T39" fmla="*/ 402 h 1181"/>
                <a:gd name="T40" fmla="*/ 64 w 1141"/>
                <a:gd name="T41" fmla="*/ 338 h 1181"/>
                <a:gd name="T42" fmla="*/ 98 w 1141"/>
                <a:gd name="T43" fmla="*/ 289 h 1181"/>
                <a:gd name="T44" fmla="*/ 163 w 1141"/>
                <a:gd name="T45" fmla="*/ 282 h 1181"/>
                <a:gd name="T46" fmla="*/ 97 w 1141"/>
                <a:gd name="T47" fmla="*/ 550 h 1181"/>
                <a:gd name="T48" fmla="*/ 139 w 1141"/>
                <a:gd name="T49" fmla="*/ 614 h 1181"/>
                <a:gd name="T50" fmla="*/ 90 w 1141"/>
                <a:gd name="T51" fmla="*/ 680 h 1181"/>
                <a:gd name="T52" fmla="*/ 21 w 1141"/>
                <a:gd name="T53" fmla="*/ 663 h 1181"/>
                <a:gd name="T54" fmla="*/ 1 w 1141"/>
                <a:gd name="T55" fmla="*/ 600 h 1181"/>
                <a:gd name="T56" fmla="*/ 63 w 1141"/>
                <a:gd name="T57" fmla="*/ 544 h 1181"/>
                <a:gd name="T58" fmla="*/ 166 w 1141"/>
                <a:gd name="T59" fmla="*/ 816 h 1181"/>
                <a:gd name="T60" fmla="*/ 195 w 1141"/>
                <a:gd name="T61" fmla="*/ 900 h 1181"/>
                <a:gd name="T62" fmla="*/ 112 w 1141"/>
                <a:gd name="T63" fmla="*/ 928 h 1181"/>
                <a:gd name="T64" fmla="*/ 83 w 1141"/>
                <a:gd name="T65" fmla="*/ 845 h 1181"/>
                <a:gd name="T66" fmla="*/ 303 w 1141"/>
                <a:gd name="T67" fmla="*/ 1011 h 1181"/>
                <a:gd name="T68" fmla="*/ 378 w 1141"/>
                <a:gd name="T69" fmla="*/ 1036 h 1181"/>
                <a:gd name="T70" fmla="*/ 353 w 1141"/>
                <a:gd name="T71" fmla="*/ 1112 h 1181"/>
                <a:gd name="T72" fmla="*/ 278 w 1141"/>
                <a:gd name="T73" fmla="*/ 1087 h 1181"/>
                <a:gd name="T74" fmla="*/ 537 w 1141"/>
                <a:gd name="T75" fmla="*/ 1121 h 1181"/>
                <a:gd name="T76" fmla="*/ 597 w 1141"/>
                <a:gd name="T77" fmla="*/ 1081 h 1181"/>
                <a:gd name="T78" fmla="*/ 636 w 1141"/>
                <a:gd name="T79" fmla="*/ 1141 h 1181"/>
                <a:gd name="T80" fmla="*/ 577 w 1141"/>
                <a:gd name="T81" fmla="*/ 1180 h 1181"/>
                <a:gd name="T82" fmla="*/ 806 w 1141"/>
                <a:gd name="T83" fmla="*/ 1084 h 1181"/>
                <a:gd name="T84" fmla="*/ 823 w 1141"/>
                <a:gd name="T85" fmla="*/ 1022 h 1181"/>
                <a:gd name="T86" fmla="*/ 884 w 1141"/>
                <a:gd name="T87" fmla="*/ 1039 h 1181"/>
                <a:gd name="T88" fmla="*/ 868 w 1141"/>
                <a:gd name="T89" fmla="*/ 1101 h 1181"/>
                <a:gd name="T90" fmla="*/ 806 w 1141"/>
                <a:gd name="T91" fmla="*/ 1084 h 1181"/>
                <a:gd name="T92" fmla="*/ 994 w 1141"/>
                <a:gd name="T93" fmla="*/ 867 h 1181"/>
                <a:gd name="T94" fmla="*/ 1040 w 1141"/>
                <a:gd name="T95" fmla="*/ 831 h 1181"/>
                <a:gd name="T96" fmla="*/ 1076 w 1141"/>
                <a:gd name="T97" fmla="*/ 877 h 1181"/>
                <a:gd name="T98" fmla="*/ 1030 w 1141"/>
                <a:gd name="T99" fmla="*/ 913 h 1181"/>
                <a:gd name="T100" fmla="*/ 1078 w 1141"/>
                <a:gd name="T101" fmla="*/ 640 h 1181"/>
                <a:gd name="T102" fmla="*/ 1078 w 1141"/>
                <a:gd name="T103" fmla="*/ 587 h 1181"/>
                <a:gd name="T104" fmla="*/ 1130 w 1141"/>
                <a:gd name="T105" fmla="*/ 587 h 1181"/>
                <a:gd name="T106" fmla="*/ 1130 w 1141"/>
                <a:gd name="T107" fmla="*/ 640 h 1181"/>
                <a:gd name="T108" fmla="*/ 1039 w 1141"/>
                <a:gd name="T109" fmla="*/ 388 h 1181"/>
                <a:gd name="T110" fmla="*/ 1002 w 1141"/>
                <a:gd name="T111" fmla="*/ 358 h 1181"/>
                <a:gd name="T112" fmla="*/ 1031 w 1141"/>
                <a:gd name="T113" fmla="*/ 322 h 1181"/>
                <a:gd name="T114" fmla="*/ 1068 w 1141"/>
                <a:gd name="T115" fmla="*/ 350 h 1181"/>
                <a:gd name="T116" fmla="*/ 872 w 1141"/>
                <a:gd name="T117" fmla="*/ 180 h 1181"/>
                <a:gd name="T118" fmla="*/ 831 w 1141"/>
                <a:gd name="T119" fmla="*/ 191 h 1181"/>
                <a:gd name="T120" fmla="*/ 819 w 1141"/>
                <a:gd name="T121" fmla="*/ 151 h 1181"/>
                <a:gd name="T122" fmla="*/ 860 w 1141"/>
                <a:gd name="T123" fmla="*/ 139 h 1181"/>
                <a:gd name="T124" fmla="*/ 872 w 1141"/>
                <a:gd name="T125" fmla="*/ 180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1" h="1181">
                  <a:moveTo>
                    <a:pt x="681" y="96"/>
                  </a:moveTo>
                  <a:lnTo>
                    <a:pt x="681" y="96"/>
                  </a:lnTo>
                  <a:lnTo>
                    <a:pt x="681" y="105"/>
                  </a:lnTo>
                  <a:lnTo>
                    <a:pt x="680" y="115"/>
                  </a:lnTo>
                  <a:lnTo>
                    <a:pt x="678" y="125"/>
                  </a:lnTo>
                  <a:lnTo>
                    <a:pt x="675" y="133"/>
                  </a:lnTo>
                  <a:lnTo>
                    <a:pt x="670" y="142"/>
                  </a:lnTo>
                  <a:lnTo>
                    <a:pt x="666" y="148"/>
                  </a:lnTo>
                  <a:lnTo>
                    <a:pt x="660" y="156"/>
                  </a:lnTo>
                  <a:lnTo>
                    <a:pt x="654" y="163"/>
                  </a:lnTo>
                  <a:lnTo>
                    <a:pt x="647" y="169"/>
                  </a:lnTo>
                  <a:lnTo>
                    <a:pt x="640" y="175"/>
                  </a:lnTo>
                  <a:lnTo>
                    <a:pt x="632" y="179"/>
                  </a:lnTo>
                  <a:lnTo>
                    <a:pt x="623" y="184"/>
                  </a:lnTo>
                  <a:lnTo>
                    <a:pt x="615" y="187"/>
                  </a:lnTo>
                  <a:lnTo>
                    <a:pt x="606" y="190"/>
                  </a:lnTo>
                  <a:lnTo>
                    <a:pt x="596" y="191"/>
                  </a:lnTo>
                  <a:lnTo>
                    <a:pt x="587" y="191"/>
                  </a:lnTo>
                  <a:lnTo>
                    <a:pt x="587" y="191"/>
                  </a:lnTo>
                  <a:lnTo>
                    <a:pt x="577" y="191"/>
                  </a:lnTo>
                  <a:lnTo>
                    <a:pt x="568" y="190"/>
                  </a:lnTo>
                  <a:lnTo>
                    <a:pt x="558" y="187"/>
                  </a:lnTo>
                  <a:lnTo>
                    <a:pt x="549" y="184"/>
                  </a:lnTo>
                  <a:lnTo>
                    <a:pt x="541" y="179"/>
                  </a:lnTo>
                  <a:lnTo>
                    <a:pt x="533" y="175"/>
                  </a:lnTo>
                  <a:lnTo>
                    <a:pt x="526" y="169"/>
                  </a:lnTo>
                  <a:lnTo>
                    <a:pt x="520" y="163"/>
                  </a:lnTo>
                  <a:lnTo>
                    <a:pt x="513" y="156"/>
                  </a:lnTo>
                  <a:lnTo>
                    <a:pt x="508" y="148"/>
                  </a:lnTo>
                  <a:lnTo>
                    <a:pt x="503" y="142"/>
                  </a:lnTo>
                  <a:lnTo>
                    <a:pt x="499" y="133"/>
                  </a:lnTo>
                  <a:lnTo>
                    <a:pt x="496" y="125"/>
                  </a:lnTo>
                  <a:lnTo>
                    <a:pt x="493" y="115"/>
                  </a:lnTo>
                  <a:lnTo>
                    <a:pt x="492" y="105"/>
                  </a:lnTo>
                  <a:lnTo>
                    <a:pt x="491" y="96"/>
                  </a:lnTo>
                  <a:lnTo>
                    <a:pt x="491" y="96"/>
                  </a:lnTo>
                  <a:lnTo>
                    <a:pt x="492" y="86"/>
                  </a:lnTo>
                  <a:lnTo>
                    <a:pt x="493" y="77"/>
                  </a:lnTo>
                  <a:lnTo>
                    <a:pt x="496" y="68"/>
                  </a:lnTo>
                  <a:lnTo>
                    <a:pt x="499" y="58"/>
                  </a:lnTo>
                  <a:lnTo>
                    <a:pt x="503" y="50"/>
                  </a:lnTo>
                  <a:lnTo>
                    <a:pt x="508" y="42"/>
                  </a:lnTo>
                  <a:lnTo>
                    <a:pt x="513" y="36"/>
                  </a:lnTo>
                  <a:lnTo>
                    <a:pt x="520" y="29"/>
                  </a:lnTo>
                  <a:lnTo>
                    <a:pt x="526" y="22"/>
                  </a:lnTo>
                  <a:lnTo>
                    <a:pt x="533" y="17"/>
                  </a:lnTo>
                  <a:lnTo>
                    <a:pt x="541" y="12"/>
                  </a:lnTo>
                  <a:lnTo>
                    <a:pt x="549" y="8"/>
                  </a:lnTo>
                  <a:lnTo>
                    <a:pt x="558" y="5"/>
                  </a:lnTo>
                  <a:lnTo>
                    <a:pt x="568" y="3"/>
                  </a:lnTo>
                  <a:lnTo>
                    <a:pt x="577" y="1"/>
                  </a:lnTo>
                  <a:lnTo>
                    <a:pt x="587" y="0"/>
                  </a:lnTo>
                  <a:lnTo>
                    <a:pt x="587" y="0"/>
                  </a:lnTo>
                  <a:lnTo>
                    <a:pt x="596" y="1"/>
                  </a:lnTo>
                  <a:lnTo>
                    <a:pt x="606" y="3"/>
                  </a:lnTo>
                  <a:lnTo>
                    <a:pt x="615" y="5"/>
                  </a:lnTo>
                  <a:lnTo>
                    <a:pt x="623" y="8"/>
                  </a:lnTo>
                  <a:lnTo>
                    <a:pt x="632" y="12"/>
                  </a:lnTo>
                  <a:lnTo>
                    <a:pt x="640" y="17"/>
                  </a:lnTo>
                  <a:lnTo>
                    <a:pt x="647" y="22"/>
                  </a:lnTo>
                  <a:lnTo>
                    <a:pt x="654" y="29"/>
                  </a:lnTo>
                  <a:lnTo>
                    <a:pt x="660" y="36"/>
                  </a:lnTo>
                  <a:lnTo>
                    <a:pt x="666" y="42"/>
                  </a:lnTo>
                  <a:lnTo>
                    <a:pt x="670" y="50"/>
                  </a:lnTo>
                  <a:lnTo>
                    <a:pt x="675" y="58"/>
                  </a:lnTo>
                  <a:lnTo>
                    <a:pt x="678" y="68"/>
                  </a:lnTo>
                  <a:lnTo>
                    <a:pt x="680" y="77"/>
                  </a:lnTo>
                  <a:lnTo>
                    <a:pt x="681" y="86"/>
                  </a:lnTo>
                  <a:lnTo>
                    <a:pt x="681" y="96"/>
                  </a:lnTo>
                  <a:lnTo>
                    <a:pt x="681" y="96"/>
                  </a:lnTo>
                  <a:close/>
                  <a:moveTo>
                    <a:pt x="402" y="122"/>
                  </a:moveTo>
                  <a:lnTo>
                    <a:pt x="402" y="122"/>
                  </a:lnTo>
                  <a:lnTo>
                    <a:pt x="407" y="130"/>
                  </a:lnTo>
                  <a:lnTo>
                    <a:pt x="409" y="138"/>
                  </a:lnTo>
                  <a:lnTo>
                    <a:pt x="411" y="146"/>
                  </a:lnTo>
                  <a:lnTo>
                    <a:pt x="414" y="154"/>
                  </a:lnTo>
                  <a:lnTo>
                    <a:pt x="414" y="163"/>
                  </a:lnTo>
                  <a:lnTo>
                    <a:pt x="414" y="171"/>
                  </a:lnTo>
                  <a:lnTo>
                    <a:pt x="413" y="179"/>
                  </a:lnTo>
                  <a:lnTo>
                    <a:pt x="411" y="187"/>
                  </a:lnTo>
                  <a:lnTo>
                    <a:pt x="408" y="195"/>
                  </a:lnTo>
                  <a:lnTo>
                    <a:pt x="405" y="203"/>
                  </a:lnTo>
                  <a:lnTo>
                    <a:pt x="401" y="210"/>
                  </a:lnTo>
                  <a:lnTo>
                    <a:pt x="397" y="217"/>
                  </a:lnTo>
                  <a:lnTo>
                    <a:pt x="391" y="224"/>
                  </a:lnTo>
                  <a:lnTo>
                    <a:pt x="385" y="229"/>
                  </a:lnTo>
                  <a:lnTo>
                    <a:pt x="378" y="235"/>
                  </a:lnTo>
                  <a:lnTo>
                    <a:pt x="372" y="240"/>
                  </a:lnTo>
                  <a:lnTo>
                    <a:pt x="372" y="240"/>
                  </a:lnTo>
                  <a:lnTo>
                    <a:pt x="364" y="243"/>
                  </a:lnTo>
                  <a:lnTo>
                    <a:pt x="356" y="247"/>
                  </a:lnTo>
                  <a:lnTo>
                    <a:pt x="346" y="249"/>
                  </a:lnTo>
                  <a:lnTo>
                    <a:pt x="338" y="250"/>
                  </a:lnTo>
                  <a:lnTo>
                    <a:pt x="330" y="251"/>
                  </a:lnTo>
                  <a:lnTo>
                    <a:pt x="323" y="251"/>
                  </a:lnTo>
                  <a:lnTo>
                    <a:pt x="315" y="250"/>
                  </a:lnTo>
                  <a:lnTo>
                    <a:pt x="305" y="248"/>
                  </a:lnTo>
                  <a:lnTo>
                    <a:pt x="299" y="245"/>
                  </a:lnTo>
                  <a:lnTo>
                    <a:pt x="291" y="242"/>
                  </a:lnTo>
                  <a:lnTo>
                    <a:pt x="284" y="239"/>
                  </a:lnTo>
                  <a:lnTo>
                    <a:pt x="277" y="234"/>
                  </a:lnTo>
                  <a:lnTo>
                    <a:pt x="270" y="228"/>
                  </a:lnTo>
                  <a:lnTo>
                    <a:pt x="264" y="223"/>
                  </a:lnTo>
                  <a:lnTo>
                    <a:pt x="259" y="216"/>
                  </a:lnTo>
                  <a:lnTo>
                    <a:pt x="254" y="208"/>
                  </a:lnTo>
                  <a:lnTo>
                    <a:pt x="254" y="208"/>
                  </a:lnTo>
                  <a:lnTo>
                    <a:pt x="250" y="200"/>
                  </a:lnTo>
                  <a:lnTo>
                    <a:pt x="247" y="192"/>
                  </a:lnTo>
                  <a:lnTo>
                    <a:pt x="245" y="184"/>
                  </a:lnTo>
                  <a:lnTo>
                    <a:pt x="243" y="176"/>
                  </a:lnTo>
                  <a:lnTo>
                    <a:pt x="243" y="168"/>
                  </a:lnTo>
                  <a:lnTo>
                    <a:pt x="243" y="159"/>
                  </a:lnTo>
                  <a:lnTo>
                    <a:pt x="244" y="151"/>
                  </a:lnTo>
                  <a:lnTo>
                    <a:pt x="245" y="143"/>
                  </a:lnTo>
                  <a:lnTo>
                    <a:pt x="248" y="135"/>
                  </a:lnTo>
                  <a:lnTo>
                    <a:pt x="251" y="128"/>
                  </a:lnTo>
                  <a:lnTo>
                    <a:pt x="255" y="120"/>
                  </a:lnTo>
                  <a:lnTo>
                    <a:pt x="260" y="113"/>
                  </a:lnTo>
                  <a:lnTo>
                    <a:pt x="266" y="107"/>
                  </a:lnTo>
                  <a:lnTo>
                    <a:pt x="271" y="101"/>
                  </a:lnTo>
                  <a:lnTo>
                    <a:pt x="278" y="96"/>
                  </a:lnTo>
                  <a:lnTo>
                    <a:pt x="285" y="92"/>
                  </a:lnTo>
                  <a:lnTo>
                    <a:pt x="285" y="92"/>
                  </a:lnTo>
                  <a:lnTo>
                    <a:pt x="293" y="87"/>
                  </a:lnTo>
                  <a:lnTo>
                    <a:pt x="301" y="84"/>
                  </a:lnTo>
                  <a:lnTo>
                    <a:pt x="309" y="81"/>
                  </a:lnTo>
                  <a:lnTo>
                    <a:pt x="318" y="80"/>
                  </a:lnTo>
                  <a:lnTo>
                    <a:pt x="326" y="80"/>
                  </a:lnTo>
                  <a:lnTo>
                    <a:pt x="334" y="80"/>
                  </a:lnTo>
                  <a:lnTo>
                    <a:pt x="342" y="81"/>
                  </a:lnTo>
                  <a:lnTo>
                    <a:pt x="350" y="82"/>
                  </a:lnTo>
                  <a:lnTo>
                    <a:pt x="358" y="85"/>
                  </a:lnTo>
                  <a:lnTo>
                    <a:pt x="366" y="88"/>
                  </a:lnTo>
                  <a:lnTo>
                    <a:pt x="373" y="93"/>
                  </a:lnTo>
                  <a:lnTo>
                    <a:pt x="379" y="97"/>
                  </a:lnTo>
                  <a:lnTo>
                    <a:pt x="386" y="102"/>
                  </a:lnTo>
                  <a:lnTo>
                    <a:pt x="392" y="109"/>
                  </a:lnTo>
                  <a:lnTo>
                    <a:pt x="398" y="115"/>
                  </a:lnTo>
                  <a:lnTo>
                    <a:pt x="402" y="122"/>
                  </a:lnTo>
                  <a:lnTo>
                    <a:pt x="402" y="122"/>
                  </a:lnTo>
                  <a:close/>
                  <a:moveTo>
                    <a:pt x="178" y="288"/>
                  </a:moveTo>
                  <a:lnTo>
                    <a:pt x="178" y="288"/>
                  </a:lnTo>
                  <a:lnTo>
                    <a:pt x="183" y="292"/>
                  </a:lnTo>
                  <a:lnTo>
                    <a:pt x="190" y="297"/>
                  </a:lnTo>
                  <a:lnTo>
                    <a:pt x="195" y="302"/>
                  </a:lnTo>
                  <a:lnTo>
                    <a:pt x="201" y="308"/>
                  </a:lnTo>
                  <a:lnTo>
                    <a:pt x="204" y="314"/>
                  </a:lnTo>
                  <a:lnTo>
                    <a:pt x="209" y="321"/>
                  </a:lnTo>
                  <a:lnTo>
                    <a:pt x="211" y="327"/>
                  </a:lnTo>
                  <a:lnTo>
                    <a:pt x="213" y="334"/>
                  </a:lnTo>
                  <a:lnTo>
                    <a:pt x="214" y="342"/>
                  </a:lnTo>
                  <a:lnTo>
                    <a:pt x="215" y="349"/>
                  </a:lnTo>
                  <a:lnTo>
                    <a:pt x="215" y="357"/>
                  </a:lnTo>
                  <a:lnTo>
                    <a:pt x="215" y="364"/>
                  </a:lnTo>
                  <a:lnTo>
                    <a:pt x="214" y="372"/>
                  </a:lnTo>
                  <a:lnTo>
                    <a:pt x="212" y="379"/>
                  </a:lnTo>
                  <a:lnTo>
                    <a:pt x="209" y="387"/>
                  </a:lnTo>
                  <a:lnTo>
                    <a:pt x="205" y="394"/>
                  </a:lnTo>
                  <a:lnTo>
                    <a:pt x="205" y="394"/>
                  </a:lnTo>
                  <a:lnTo>
                    <a:pt x="202" y="400"/>
                  </a:lnTo>
                  <a:lnTo>
                    <a:pt x="196" y="406"/>
                  </a:lnTo>
                  <a:lnTo>
                    <a:pt x="191" y="412"/>
                  </a:lnTo>
                  <a:lnTo>
                    <a:pt x="186" y="416"/>
                  </a:lnTo>
                  <a:lnTo>
                    <a:pt x="179" y="420"/>
                  </a:lnTo>
                  <a:lnTo>
                    <a:pt x="172" y="424"/>
                  </a:lnTo>
                  <a:lnTo>
                    <a:pt x="165" y="427"/>
                  </a:lnTo>
                  <a:lnTo>
                    <a:pt x="158" y="429"/>
                  </a:lnTo>
                  <a:lnTo>
                    <a:pt x="152" y="430"/>
                  </a:lnTo>
                  <a:lnTo>
                    <a:pt x="144" y="431"/>
                  </a:lnTo>
                  <a:lnTo>
                    <a:pt x="137" y="431"/>
                  </a:lnTo>
                  <a:lnTo>
                    <a:pt x="129" y="431"/>
                  </a:lnTo>
                  <a:lnTo>
                    <a:pt x="122" y="430"/>
                  </a:lnTo>
                  <a:lnTo>
                    <a:pt x="114" y="428"/>
                  </a:lnTo>
                  <a:lnTo>
                    <a:pt x="107" y="424"/>
                  </a:lnTo>
                  <a:lnTo>
                    <a:pt x="100" y="421"/>
                  </a:lnTo>
                  <a:lnTo>
                    <a:pt x="100" y="421"/>
                  </a:lnTo>
                  <a:lnTo>
                    <a:pt x="93" y="418"/>
                  </a:lnTo>
                  <a:lnTo>
                    <a:pt x="88" y="412"/>
                  </a:lnTo>
                  <a:lnTo>
                    <a:pt x="82" y="407"/>
                  </a:lnTo>
                  <a:lnTo>
                    <a:pt x="77" y="402"/>
                  </a:lnTo>
                  <a:lnTo>
                    <a:pt x="73" y="395"/>
                  </a:lnTo>
                  <a:lnTo>
                    <a:pt x="70" y="388"/>
                  </a:lnTo>
                  <a:lnTo>
                    <a:pt x="66" y="381"/>
                  </a:lnTo>
                  <a:lnTo>
                    <a:pt x="64" y="374"/>
                  </a:lnTo>
                  <a:lnTo>
                    <a:pt x="63" y="367"/>
                  </a:lnTo>
                  <a:lnTo>
                    <a:pt x="62" y="361"/>
                  </a:lnTo>
                  <a:lnTo>
                    <a:pt x="62" y="353"/>
                  </a:lnTo>
                  <a:lnTo>
                    <a:pt x="63" y="345"/>
                  </a:lnTo>
                  <a:lnTo>
                    <a:pt x="64" y="338"/>
                  </a:lnTo>
                  <a:lnTo>
                    <a:pt x="66" y="331"/>
                  </a:lnTo>
                  <a:lnTo>
                    <a:pt x="68" y="323"/>
                  </a:lnTo>
                  <a:lnTo>
                    <a:pt x="72" y="316"/>
                  </a:lnTo>
                  <a:lnTo>
                    <a:pt x="72" y="316"/>
                  </a:lnTo>
                  <a:lnTo>
                    <a:pt x="76" y="309"/>
                  </a:lnTo>
                  <a:lnTo>
                    <a:pt x="81" y="304"/>
                  </a:lnTo>
                  <a:lnTo>
                    <a:pt x="87" y="298"/>
                  </a:lnTo>
                  <a:lnTo>
                    <a:pt x="92" y="293"/>
                  </a:lnTo>
                  <a:lnTo>
                    <a:pt x="98" y="289"/>
                  </a:lnTo>
                  <a:lnTo>
                    <a:pt x="105" y="285"/>
                  </a:lnTo>
                  <a:lnTo>
                    <a:pt x="112" y="282"/>
                  </a:lnTo>
                  <a:lnTo>
                    <a:pt x="119" y="281"/>
                  </a:lnTo>
                  <a:lnTo>
                    <a:pt x="126" y="278"/>
                  </a:lnTo>
                  <a:lnTo>
                    <a:pt x="133" y="277"/>
                  </a:lnTo>
                  <a:lnTo>
                    <a:pt x="141" y="277"/>
                  </a:lnTo>
                  <a:lnTo>
                    <a:pt x="148" y="278"/>
                  </a:lnTo>
                  <a:lnTo>
                    <a:pt x="156" y="280"/>
                  </a:lnTo>
                  <a:lnTo>
                    <a:pt x="163" y="282"/>
                  </a:lnTo>
                  <a:lnTo>
                    <a:pt x="170" y="284"/>
                  </a:lnTo>
                  <a:lnTo>
                    <a:pt x="178" y="288"/>
                  </a:lnTo>
                  <a:lnTo>
                    <a:pt x="178" y="288"/>
                  </a:lnTo>
                  <a:close/>
                  <a:moveTo>
                    <a:pt x="70" y="544"/>
                  </a:moveTo>
                  <a:lnTo>
                    <a:pt x="70" y="544"/>
                  </a:lnTo>
                  <a:lnTo>
                    <a:pt x="76" y="544"/>
                  </a:lnTo>
                  <a:lnTo>
                    <a:pt x="83" y="545"/>
                  </a:lnTo>
                  <a:lnTo>
                    <a:pt x="90" y="547"/>
                  </a:lnTo>
                  <a:lnTo>
                    <a:pt x="97" y="550"/>
                  </a:lnTo>
                  <a:lnTo>
                    <a:pt x="108" y="555"/>
                  </a:lnTo>
                  <a:lnTo>
                    <a:pt x="119" y="565"/>
                  </a:lnTo>
                  <a:lnTo>
                    <a:pt x="126" y="575"/>
                  </a:lnTo>
                  <a:lnTo>
                    <a:pt x="133" y="586"/>
                  </a:lnTo>
                  <a:lnTo>
                    <a:pt x="136" y="593"/>
                  </a:lnTo>
                  <a:lnTo>
                    <a:pt x="138" y="600"/>
                  </a:lnTo>
                  <a:lnTo>
                    <a:pt x="138" y="607"/>
                  </a:lnTo>
                  <a:lnTo>
                    <a:pt x="139" y="614"/>
                  </a:lnTo>
                  <a:lnTo>
                    <a:pt x="139" y="614"/>
                  </a:lnTo>
                  <a:lnTo>
                    <a:pt x="138" y="620"/>
                  </a:lnTo>
                  <a:lnTo>
                    <a:pt x="138" y="627"/>
                  </a:lnTo>
                  <a:lnTo>
                    <a:pt x="136" y="634"/>
                  </a:lnTo>
                  <a:lnTo>
                    <a:pt x="133" y="641"/>
                  </a:lnTo>
                  <a:lnTo>
                    <a:pt x="126" y="652"/>
                  </a:lnTo>
                  <a:lnTo>
                    <a:pt x="119" y="663"/>
                  </a:lnTo>
                  <a:lnTo>
                    <a:pt x="108" y="671"/>
                  </a:lnTo>
                  <a:lnTo>
                    <a:pt x="97" y="677"/>
                  </a:lnTo>
                  <a:lnTo>
                    <a:pt x="90" y="680"/>
                  </a:lnTo>
                  <a:lnTo>
                    <a:pt x="83" y="681"/>
                  </a:lnTo>
                  <a:lnTo>
                    <a:pt x="76" y="682"/>
                  </a:lnTo>
                  <a:lnTo>
                    <a:pt x="70" y="683"/>
                  </a:lnTo>
                  <a:lnTo>
                    <a:pt x="70" y="683"/>
                  </a:lnTo>
                  <a:lnTo>
                    <a:pt x="63" y="682"/>
                  </a:lnTo>
                  <a:lnTo>
                    <a:pt x="56" y="681"/>
                  </a:lnTo>
                  <a:lnTo>
                    <a:pt x="42" y="677"/>
                  </a:lnTo>
                  <a:lnTo>
                    <a:pt x="31" y="671"/>
                  </a:lnTo>
                  <a:lnTo>
                    <a:pt x="21" y="663"/>
                  </a:lnTo>
                  <a:lnTo>
                    <a:pt x="11" y="652"/>
                  </a:lnTo>
                  <a:lnTo>
                    <a:pt x="6" y="641"/>
                  </a:lnTo>
                  <a:lnTo>
                    <a:pt x="3" y="634"/>
                  </a:lnTo>
                  <a:lnTo>
                    <a:pt x="1" y="627"/>
                  </a:lnTo>
                  <a:lnTo>
                    <a:pt x="0" y="620"/>
                  </a:lnTo>
                  <a:lnTo>
                    <a:pt x="0" y="614"/>
                  </a:lnTo>
                  <a:lnTo>
                    <a:pt x="0" y="614"/>
                  </a:lnTo>
                  <a:lnTo>
                    <a:pt x="0" y="607"/>
                  </a:lnTo>
                  <a:lnTo>
                    <a:pt x="1" y="600"/>
                  </a:lnTo>
                  <a:lnTo>
                    <a:pt x="3" y="593"/>
                  </a:lnTo>
                  <a:lnTo>
                    <a:pt x="6" y="586"/>
                  </a:lnTo>
                  <a:lnTo>
                    <a:pt x="11" y="575"/>
                  </a:lnTo>
                  <a:lnTo>
                    <a:pt x="21" y="565"/>
                  </a:lnTo>
                  <a:lnTo>
                    <a:pt x="31" y="555"/>
                  </a:lnTo>
                  <a:lnTo>
                    <a:pt x="42" y="550"/>
                  </a:lnTo>
                  <a:lnTo>
                    <a:pt x="49" y="547"/>
                  </a:lnTo>
                  <a:lnTo>
                    <a:pt x="56" y="545"/>
                  </a:lnTo>
                  <a:lnTo>
                    <a:pt x="63" y="544"/>
                  </a:lnTo>
                  <a:lnTo>
                    <a:pt x="70" y="544"/>
                  </a:lnTo>
                  <a:lnTo>
                    <a:pt x="70" y="544"/>
                  </a:lnTo>
                  <a:close/>
                  <a:moveTo>
                    <a:pt x="107" y="818"/>
                  </a:moveTo>
                  <a:lnTo>
                    <a:pt x="107" y="818"/>
                  </a:lnTo>
                  <a:lnTo>
                    <a:pt x="119" y="813"/>
                  </a:lnTo>
                  <a:lnTo>
                    <a:pt x="131" y="810"/>
                  </a:lnTo>
                  <a:lnTo>
                    <a:pt x="144" y="810"/>
                  </a:lnTo>
                  <a:lnTo>
                    <a:pt x="155" y="812"/>
                  </a:lnTo>
                  <a:lnTo>
                    <a:pt x="166" y="816"/>
                  </a:lnTo>
                  <a:lnTo>
                    <a:pt x="177" y="822"/>
                  </a:lnTo>
                  <a:lnTo>
                    <a:pt x="186" y="830"/>
                  </a:lnTo>
                  <a:lnTo>
                    <a:pt x="193" y="840"/>
                  </a:lnTo>
                  <a:lnTo>
                    <a:pt x="193" y="840"/>
                  </a:lnTo>
                  <a:lnTo>
                    <a:pt x="198" y="853"/>
                  </a:lnTo>
                  <a:lnTo>
                    <a:pt x="201" y="864"/>
                  </a:lnTo>
                  <a:lnTo>
                    <a:pt x="201" y="877"/>
                  </a:lnTo>
                  <a:lnTo>
                    <a:pt x="199" y="888"/>
                  </a:lnTo>
                  <a:lnTo>
                    <a:pt x="195" y="900"/>
                  </a:lnTo>
                  <a:lnTo>
                    <a:pt x="188" y="910"/>
                  </a:lnTo>
                  <a:lnTo>
                    <a:pt x="180" y="919"/>
                  </a:lnTo>
                  <a:lnTo>
                    <a:pt x="170" y="926"/>
                  </a:lnTo>
                  <a:lnTo>
                    <a:pt x="170" y="926"/>
                  </a:lnTo>
                  <a:lnTo>
                    <a:pt x="158" y="932"/>
                  </a:lnTo>
                  <a:lnTo>
                    <a:pt x="147" y="934"/>
                  </a:lnTo>
                  <a:lnTo>
                    <a:pt x="134" y="934"/>
                  </a:lnTo>
                  <a:lnTo>
                    <a:pt x="123" y="933"/>
                  </a:lnTo>
                  <a:lnTo>
                    <a:pt x="112" y="928"/>
                  </a:lnTo>
                  <a:lnTo>
                    <a:pt x="101" y="921"/>
                  </a:lnTo>
                  <a:lnTo>
                    <a:pt x="92" y="913"/>
                  </a:lnTo>
                  <a:lnTo>
                    <a:pt x="84" y="903"/>
                  </a:lnTo>
                  <a:lnTo>
                    <a:pt x="84" y="903"/>
                  </a:lnTo>
                  <a:lnTo>
                    <a:pt x="80" y="892"/>
                  </a:lnTo>
                  <a:lnTo>
                    <a:pt x="76" y="880"/>
                  </a:lnTo>
                  <a:lnTo>
                    <a:pt x="76" y="868"/>
                  </a:lnTo>
                  <a:lnTo>
                    <a:pt x="79" y="856"/>
                  </a:lnTo>
                  <a:lnTo>
                    <a:pt x="83" y="845"/>
                  </a:lnTo>
                  <a:lnTo>
                    <a:pt x="89" y="835"/>
                  </a:lnTo>
                  <a:lnTo>
                    <a:pt x="97" y="826"/>
                  </a:lnTo>
                  <a:lnTo>
                    <a:pt x="107" y="818"/>
                  </a:lnTo>
                  <a:lnTo>
                    <a:pt x="107" y="818"/>
                  </a:lnTo>
                  <a:close/>
                  <a:moveTo>
                    <a:pt x="279" y="1033"/>
                  </a:moveTo>
                  <a:lnTo>
                    <a:pt x="279" y="1033"/>
                  </a:lnTo>
                  <a:lnTo>
                    <a:pt x="286" y="1024"/>
                  </a:lnTo>
                  <a:lnTo>
                    <a:pt x="294" y="1017"/>
                  </a:lnTo>
                  <a:lnTo>
                    <a:pt x="303" y="1011"/>
                  </a:lnTo>
                  <a:lnTo>
                    <a:pt x="313" y="1007"/>
                  </a:lnTo>
                  <a:lnTo>
                    <a:pt x="324" y="1006"/>
                  </a:lnTo>
                  <a:lnTo>
                    <a:pt x="335" y="1006"/>
                  </a:lnTo>
                  <a:lnTo>
                    <a:pt x="345" y="1008"/>
                  </a:lnTo>
                  <a:lnTo>
                    <a:pt x="357" y="1013"/>
                  </a:lnTo>
                  <a:lnTo>
                    <a:pt x="357" y="1013"/>
                  </a:lnTo>
                  <a:lnTo>
                    <a:pt x="366" y="1019"/>
                  </a:lnTo>
                  <a:lnTo>
                    <a:pt x="373" y="1027"/>
                  </a:lnTo>
                  <a:lnTo>
                    <a:pt x="378" y="1036"/>
                  </a:lnTo>
                  <a:lnTo>
                    <a:pt x="383" y="1047"/>
                  </a:lnTo>
                  <a:lnTo>
                    <a:pt x="384" y="1058"/>
                  </a:lnTo>
                  <a:lnTo>
                    <a:pt x="384" y="1068"/>
                  </a:lnTo>
                  <a:lnTo>
                    <a:pt x="382" y="1080"/>
                  </a:lnTo>
                  <a:lnTo>
                    <a:pt x="377" y="1090"/>
                  </a:lnTo>
                  <a:lnTo>
                    <a:pt x="377" y="1090"/>
                  </a:lnTo>
                  <a:lnTo>
                    <a:pt x="370" y="1099"/>
                  </a:lnTo>
                  <a:lnTo>
                    <a:pt x="362" y="1106"/>
                  </a:lnTo>
                  <a:lnTo>
                    <a:pt x="353" y="1112"/>
                  </a:lnTo>
                  <a:lnTo>
                    <a:pt x="343" y="1116"/>
                  </a:lnTo>
                  <a:lnTo>
                    <a:pt x="332" y="1117"/>
                  </a:lnTo>
                  <a:lnTo>
                    <a:pt x="321" y="1117"/>
                  </a:lnTo>
                  <a:lnTo>
                    <a:pt x="310" y="1115"/>
                  </a:lnTo>
                  <a:lnTo>
                    <a:pt x="300" y="1111"/>
                  </a:lnTo>
                  <a:lnTo>
                    <a:pt x="300" y="1111"/>
                  </a:lnTo>
                  <a:lnTo>
                    <a:pt x="291" y="1104"/>
                  </a:lnTo>
                  <a:lnTo>
                    <a:pt x="284" y="1096"/>
                  </a:lnTo>
                  <a:lnTo>
                    <a:pt x="278" y="1087"/>
                  </a:lnTo>
                  <a:lnTo>
                    <a:pt x="273" y="1076"/>
                  </a:lnTo>
                  <a:lnTo>
                    <a:pt x="272" y="1065"/>
                  </a:lnTo>
                  <a:lnTo>
                    <a:pt x="272" y="1055"/>
                  </a:lnTo>
                  <a:lnTo>
                    <a:pt x="275" y="1044"/>
                  </a:lnTo>
                  <a:lnTo>
                    <a:pt x="279" y="1033"/>
                  </a:lnTo>
                  <a:lnTo>
                    <a:pt x="279" y="1033"/>
                  </a:lnTo>
                  <a:close/>
                  <a:moveTo>
                    <a:pt x="537" y="1131"/>
                  </a:moveTo>
                  <a:lnTo>
                    <a:pt x="537" y="1131"/>
                  </a:lnTo>
                  <a:lnTo>
                    <a:pt x="537" y="1121"/>
                  </a:lnTo>
                  <a:lnTo>
                    <a:pt x="540" y="1112"/>
                  </a:lnTo>
                  <a:lnTo>
                    <a:pt x="545" y="1103"/>
                  </a:lnTo>
                  <a:lnTo>
                    <a:pt x="552" y="1096"/>
                  </a:lnTo>
                  <a:lnTo>
                    <a:pt x="558" y="1089"/>
                  </a:lnTo>
                  <a:lnTo>
                    <a:pt x="568" y="1084"/>
                  </a:lnTo>
                  <a:lnTo>
                    <a:pt x="577" y="1081"/>
                  </a:lnTo>
                  <a:lnTo>
                    <a:pt x="587" y="1081"/>
                  </a:lnTo>
                  <a:lnTo>
                    <a:pt x="587" y="1081"/>
                  </a:lnTo>
                  <a:lnTo>
                    <a:pt x="597" y="1081"/>
                  </a:lnTo>
                  <a:lnTo>
                    <a:pt x="606" y="1084"/>
                  </a:lnTo>
                  <a:lnTo>
                    <a:pt x="615" y="1089"/>
                  </a:lnTo>
                  <a:lnTo>
                    <a:pt x="622" y="1096"/>
                  </a:lnTo>
                  <a:lnTo>
                    <a:pt x="629" y="1103"/>
                  </a:lnTo>
                  <a:lnTo>
                    <a:pt x="634" y="1112"/>
                  </a:lnTo>
                  <a:lnTo>
                    <a:pt x="636" y="1121"/>
                  </a:lnTo>
                  <a:lnTo>
                    <a:pt x="637" y="1131"/>
                  </a:lnTo>
                  <a:lnTo>
                    <a:pt x="637" y="1131"/>
                  </a:lnTo>
                  <a:lnTo>
                    <a:pt x="636" y="1141"/>
                  </a:lnTo>
                  <a:lnTo>
                    <a:pt x="634" y="1150"/>
                  </a:lnTo>
                  <a:lnTo>
                    <a:pt x="629" y="1160"/>
                  </a:lnTo>
                  <a:lnTo>
                    <a:pt x="622" y="1166"/>
                  </a:lnTo>
                  <a:lnTo>
                    <a:pt x="615" y="1173"/>
                  </a:lnTo>
                  <a:lnTo>
                    <a:pt x="606" y="1178"/>
                  </a:lnTo>
                  <a:lnTo>
                    <a:pt x="597" y="1180"/>
                  </a:lnTo>
                  <a:lnTo>
                    <a:pt x="587" y="1181"/>
                  </a:lnTo>
                  <a:lnTo>
                    <a:pt x="587" y="1181"/>
                  </a:lnTo>
                  <a:lnTo>
                    <a:pt x="577" y="1180"/>
                  </a:lnTo>
                  <a:lnTo>
                    <a:pt x="568" y="1178"/>
                  </a:lnTo>
                  <a:lnTo>
                    <a:pt x="558" y="1173"/>
                  </a:lnTo>
                  <a:lnTo>
                    <a:pt x="552" y="1166"/>
                  </a:lnTo>
                  <a:lnTo>
                    <a:pt x="545" y="1160"/>
                  </a:lnTo>
                  <a:lnTo>
                    <a:pt x="540" y="1150"/>
                  </a:lnTo>
                  <a:lnTo>
                    <a:pt x="537" y="1141"/>
                  </a:lnTo>
                  <a:lnTo>
                    <a:pt x="537" y="1131"/>
                  </a:lnTo>
                  <a:lnTo>
                    <a:pt x="537" y="1131"/>
                  </a:lnTo>
                  <a:close/>
                  <a:moveTo>
                    <a:pt x="806" y="1084"/>
                  </a:moveTo>
                  <a:lnTo>
                    <a:pt x="806" y="1084"/>
                  </a:lnTo>
                  <a:lnTo>
                    <a:pt x="802" y="1076"/>
                  </a:lnTo>
                  <a:lnTo>
                    <a:pt x="800" y="1067"/>
                  </a:lnTo>
                  <a:lnTo>
                    <a:pt x="800" y="1058"/>
                  </a:lnTo>
                  <a:lnTo>
                    <a:pt x="801" y="1050"/>
                  </a:lnTo>
                  <a:lnTo>
                    <a:pt x="805" y="1041"/>
                  </a:lnTo>
                  <a:lnTo>
                    <a:pt x="809" y="1034"/>
                  </a:lnTo>
                  <a:lnTo>
                    <a:pt x="815" y="1027"/>
                  </a:lnTo>
                  <a:lnTo>
                    <a:pt x="823" y="1022"/>
                  </a:lnTo>
                  <a:lnTo>
                    <a:pt x="823" y="1022"/>
                  </a:lnTo>
                  <a:lnTo>
                    <a:pt x="831" y="1018"/>
                  </a:lnTo>
                  <a:lnTo>
                    <a:pt x="840" y="1016"/>
                  </a:lnTo>
                  <a:lnTo>
                    <a:pt x="849" y="1016"/>
                  </a:lnTo>
                  <a:lnTo>
                    <a:pt x="857" y="1017"/>
                  </a:lnTo>
                  <a:lnTo>
                    <a:pt x="865" y="1020"/>
                  </a:lnTo>
                  <a:lnTo>
                    <a:pt x="873" y="1025"/>
                  </a:lnTo>
                  <a:lnTo>
                    <a:pt x="880" y="1031"/>
                  </a:lnTo>
                  <a:lnTo>
                    <a:pt x="884" y="1039"/>
                  </a:lnTo>
                  <a:lnTo>
                    <a:pt x="884" y="1039"/>
                  </a:lnTo>
                  <a:lnTo>
                    <a:pt x="889" y="1047"/>
                  </a:lnTo>
                  <a:lnTo>
                    <a:pt x="891" y="1056"/>
                  </a:lnTo>
                  <a:lnTo>
                    <a:pt x="891" y="1065"/>
                  </a:lnTo>
                  <a:lnTo>
                    <a:pt x="890" y="1073"/>
                  </a:lnTo>
                  <a:lnTo>
                    <a:pt x="887" y="1082"/>
                  </a:lnTo>
                  <a:lnTo>
                    <a:pt x="882" y="1089"/>
                  </a:lnTo>
                  <a:lnTo>
                    <a:pt x="875" y="1096"/>
                  </a:lnTo>
                  <a:lnTo>
                    <a:pt x="868" y="1101"/>
                  </a:lnTo>
                  <a:lnTo>
                    <a:pt x="868" y="1101"/>
                  </a:lnTo>
                  <a:lnTo>
                    <a:pt x="860" y="1105"/>
                  </a:lnTo>
                  <a:lnTo>
                    <a:pt x="851" y="1107"/>
                  </a:lnTo>
                  <a:lnTo>
                    <a:pt x="842" y="1107"/>
                  </a:lnTo>
                  <a:lnTo>
                    <a:pt x="834" y="1106"/>
                  </a:lnTo>
                  <a:lnTo>
                    <a:pt x="825" y="1103"/>
                  </a:lnTo>
                  <a:lnTo>
                    <a:pt x="818" y="1098"/>
                  </a:lnTo>
                  <a:lnTo>
                    <a:pt x="811" y="1092"/>
                  </a:lnTo>
                  <a:lnTo>
                    <a:pt x="806" y="1084"/>
                  </a:lnTo>
                  <a:lnTo>
                    <a:pt x="806" y="1084"/>
                  </a:lnTo>
                  <a:close/>
                  <a:moveTo>
                    <a:pt x="1014" y="908"/>
                  </a:moveTo>
                  <a:lnTo>
                    <a:pt x="1014" y="908"/>
                  </a:lnTo>
                  <a:lnTo>
                    <a:pt x="1007" y="903"/>
                  </a:lnTo>
                  <a:lnTo>
                    <a:pt x="1002" y="896"/>
                  </a:lnTo>
                  <a:lnTo>
                    <a:pt x="998" y="891"/>
                  </a:lnTo>
                  <a:lnTo>
                    <a:pt x="995" y="883"/>
                  </a:lnTo>
                  <a:lnTo>
                    <a:pt x="994" y="875"/>
                  </a:lnTo>
                  <a:lnTo>
                    <a:pt x="994" y="867"/>
                  </a:lnTo>
                  <a:lnTo>
                    <a:pt x="996" y="859"/>
                  </a:lnTo>
                  <a:lnTo>
                    <a:pt x="999" y="852"/>
                  </a:lnTo>
                  <a:lnTo>
                    <a:pt x="999" y="852"/>
                  </a:lnTo>
                  <a:lnTo>
                    <a:pt x="1004" y="845"/>
                  </a:lnTo>
                  <a:lnTo>
                    <a:pt x="1010" y="839"/>
                  </a:lnTo>
                  <a:lnTo>
                    <a:pt x="1016" y="836"/>
                  </a:lnTo>
                  <a:lnTo>
                    <a:pt x="1024" y="832"/>
                  </a:lnTo>
                  <a:lnTo>
                    <a:pt x="1032" y="831"/>
                  </a:lnTo>
                  <a:lnTo>
                    <a:pt x="1040" y="831"/>
                  </a:lnTo>
                  <a:lnTo>
                    <a:pt x="1047" y="834"/>
                  </a:lnTo>
                  <a:lnTo>
                    <a:pt x="1055" y="837"/>
                  </a:lnTo>
                  <a:lnTo>
                    <a:pt x="1055" y="837"/>
                  </a:lnTo>
                  <a:lnTo>
                    <a:pt x="1062" y="842"/>
                  </a:lnTo>
                  <a:lnTo>
                    <a:pt x="1068" y="847"/>
                  </a:lnTo>
                  <a:lnTo>
                    <a:pt x="1071" y="854"/>
                  </a:lnTo>
                  <a:lnTo>
                    <a:pt x="1075" y="862"/>
                  </a:lnTo>
                  <a:lnTo>
                    <a:pt x="1076" y="869"/>
                  </a:lnTo>
                  <a:lnTo>
                    <a:pt x="1076" y="877"/>
                  </a:lnTo>
                  <a:lnTo>
                    <a:pt x="1073" y="885"/>
                  </a:lnTo>
                  <a:lnTo>
                    <a:pt x="1070" y="893"/>
                  </a:lnTo>
                  <a:lnTo>
                    <a:pt x="1070" y="893"/>
                  </a:lnTo>
                  <a:lnTo>
                    <a:pt x="1065" y="900"/>
                  </a:lnTo>
                  <a:lnTo>
                    <a:pt x="1060" y="905"/>
                  </a:lnTo>
                  <a:lnTo>
                    <a:pt x="1053" y="909"/>
                  </a:lnTo>
                  <a:lnTo>
                    <a:pt x="1045" y="912"/>
                  </a:lnTo>
                  <a:lnTo>
                    <a:pt x="1038" y="913"/>
                  </a:lnTo>
                  <a:lnTo>
                    <a:pt x="1030" y="913"/>
                  </a:lnTo>
                  <a:lnTo>
                    <a:pt x="1022" y="911"/>
                  </a:lnTo>
                  <a:lnTo>
                    <a:pt x="1014" y="908"/>
                  </a:lnTo>
                  <a:lnTo>
                    <a:pt x="1014" y="908"/>
                  </a:lnTo>
                  <a:close/>
                  <a:moveTo>
                    <a:pt x="1104" y="650"/>
                  </a:moveTo>
                  <a:lnTo>
                    <a:pt x="1104" y="650"/>
                  </a:lnTo>
                  <a:lnTo>
                    <a:pt x="1096" y="650"/>
                  </a:lnTo>
                  <a:lnTo>
                    <a:pt x="1089" y="648"/>
                  </a:lnTo>
                  <a:lnTo>
                    <a:pt x="1084" y="644"/>
                  </a:lnTo>
                  <a:lnTo>
                    <a:pt x="1078" y="640"/>
                  </a:lnTo>
                  <a:lnTo>
                    <a:pt x="1073" y="634"/>
                  </a:lnTo>
                  <a:lnTo>
                    <a:pt x="1070" y="627"/>
                  </a:lnTo>
                  <a:lnTo>
                    <a:pt x="1068" y="620"/>
                  </a:lnTo>
                  <a:lnTo>
                    <a:pt x="1068" y="614"/>
                  </a:lnTo>
                  <a:lnTo>
                    <a:pt x="1068" y="614"/>
                  </a:lnTo>
                  <a:lnTo>
                    <a:pt x="1068" y="606"/>
                  </a:lnTo>
                  <a:lnTo>
                    <a:pt x="1070" y="599"/>
                  </a:lnTo>
                  <a:lnTo>
                    <a:pt x="1073" y="593"/>
                  </a:lnTo>
                  <a:lnTo>
                    <a:pt x="1078" y="587"/>
                  </a:lnTo>
                  <a:lnTo>
                    <a:pt x="1084" y="583"/>
                  </a:lnTo>
                  <a:lnTo>
                    <a:pt x="1089" y="579"/>
                  </a:lnTo>
                  <a:lnTo>
                    <a:pt x="1096" y="577"/>
                  </a:lnTo>
                  <a:lnTo>
                    <a:pt x="1104" y="576"/>
                  </a:lnTo>
                  <a:lnTo>
                    <a:pt x="1104" y="576"/>
                  </a:lnTo>
                  <a:lnTo>
                    <a:pt x="1111" y="577"/>
                  </a:lnTo>
                  <a:lnTo>
                    <a:pt x="1119" y="579"/>
                  </a:lnTo>
                  <a:lnTo>
                    <a:pt x="1125" y="583"/>
                  </a:lnTo>
                  <a:lnTo>
                    <a:pt x="1130" y="587"/>
                  </a:lnTo>
                  <a:lnTo>
                    <a:pt x="1135" y="593"/>
                  </a:lnTo>
                  <a:lnTo>
                    <a:pt x="1138" y="599"/>
                  </a:lnTo>
                  <a:lnTo>
                    <a:pt x="1141" y="606"/>
                  </a:lnTo>
                  <a:lnTo>
                    <a:pt x="1141" y="614"/>
                  </a:lnTo>
                  <a:lnTo>
                    <a:pt x="1141" y="614"/>
                  </a:lnTo>
                  <a:lnTo>
                    <a:pt x="1141" y="620"/>
                  </a:lnTo>
                  <a:lnTo>
                    <a:pt x="1138" y="627"/>
                  </a:lnTo>
                  <a:lnTo>
                    <a:pt x="1135" y="634"/>
                  </a:lnTo>
                  <a:lnTo>
                    <a:pt x="1130" y="640"/>
                  </a:lnTo>
                  <a:lnTo>
                    <a:pt x="1125" y="644"/>
                  </a:lnTo>
                  <a:lnTo>
                    <a:pt x="1119" y="648"/>
                  </a:lnTo>
                  <a:lnTo>
                    <a:pt x="1111" y="650"/>
                  </a:lnTo>
                  <a:lnTo>
                    <a:pt x="1104" y="650"/>
                  </a:lnTo>
                  <a:lnTo>
                    <a:pt x="1104" y="650"/>
                  </a:lnTo>
                  <a:close/>
                  <a:moveTo>
                    <a:pt x="1052" y="383"/>
                  </a:moveTo>
                  <a:lnTo>
                    <a:pt x="1052" y="383"/>
                  </a:lnTo>
                  <a:lnTo>
                    <a:pt x="1045" y="386"/>
                  </a:lnTo>
                  <a:lnTo>
                    <a:pt x="1039" y="388"/>
                  </a:lnTo>
                  <a:lnTo>
                    <a:pt x="1032" y="388"/>
                  </a:lnTo>
                  <a:lnTo>
                    <a:pt x="1027" y="387"/>
                  </a:lnTo>
                  <a:lnTo>
                    <a:pt x="1020" y="384"/>
                  </a:lnTo>
                  <a:lnTo>
                    <a:pt x="1015" y="381"/>
                  </a:lnTo>
                  <a:lnTo>
                    <a:pt x="1010" y="376"/>
                  </a:lnTo>
                  <a:lnTo>
                    <a:pt x="1006" y="371"/>
                  </a:lnTo>
                  <a:lnTo>
                    <a:pt x="1006" y="371"/>
                  </a:lnTo>
                  <a:lnTo>
                    <a:pt x="1003" y="365"/>
                  </a:lnTo>
                  <a:lnTo>
                    <a:pt x="1002" y="358"/>
                  </a:lnTo>
                  <a:lnTo>
                    <a:pt x="1002" y="353"/>
                  </a:lnTo>
                  <a:lnTo>
                    <a:pt x="1003" y="346"/>
                  </a:lnTo>
                  <a:lnTo>
                    <a:pt x="1005" y="340"/>
                  </a:lnTo>
                  <a:lnTo>
                    <a:pt x="1009" y="334"/>
                  </a:lnTo>
                  <a:lnTo>
                    <a:pt x="1013" y="330"/>
                  </a:lnTo>
                  <a:lnTo>
                    <a:pt x="1019" y="326"/>
                  </a:lnTo>
                  <a:lnTo>
                    <a:pt x="1019" y="326"/>
                  </a:lnTo>
                  <a:lnTo>
                    <a:pt x="1024" y="323"/>
                  </a:lnTo>
                  <a:lnTo>
                    <a:pt x="1031" y="322"/>
                  </a:lnTo>
                  <a:lnTo>
                    <a:pt x="1037" y="322"/>
                  </a:lnTo>
                  <a:lnTo>
                    <a:pt x="1044" y="323"/>
                  </a:lnTo>
                  <a:lnTo>
                    <a:pt x="1050" y="325"/>
                  </a:lnTo>
                  <a:lnTo>
                    <a:pt x="1055" y="329"/>
                  </a:lnTo>
                  <a:lnTo>
                    <a:pt x="1060" y="332"/>
                  </a:lnTo>
                  <a:lnTo>
                    <a:pt x="1063" y="338"/>
                  </a:lnTo>
                  <a:lnTo>
                    <a:pt x="1063" y="338"/>
                  </a:lnTo>
                  <a:lnTo>
                    <a:pt x="1067" y="345"/>
                  </a:lnTo>
                  <a:lnTo>
                    <a:pt x="1068" y="350"/>
                  </a:lnTo>
                  <a:lnTo>
                    <a:pt x="1068" y="357"/>
                  </a:lnTo>
                  <a:lnTo>
                    <a:pt x="1067" y="363"/>
                  </a:lnTo>
                  <a:lnTo>
                    <a:pt x="1064" y="370"/>
                  </a:lnTo>
                  <a:lnTo>
                    <a:pt x="1061" y="374"/>
                  </a:lnTo>
                  <a:lnTo>
                    <a:pt x="1056" y="380"/>
                  </a:lnTo>
                  <a:lnTo>
                    <a:pt x="1052" y="383"/>
                  </a:lnTo>
                  <a:lnTo>
                    <a:pt x="1052" y="383"/>
                  </a:lnTo>
                  <a:close/>
                  <a:moveTo>
                    <a:pt x="872" y="180"/>
                  </a:moveTo>
                  <a:lnTo>
                    <a:pt x="872" y="180"/>
                  </a:lnTo>
                  <a:lnTo>
                    <a:pt x="868" y="185"/>
                  </a:lnTo>
                  <a:lnTo>
                    <a:pt x="864" y="190"/>
                  </a:lnTo>
                  <a:lnTo>
                    <a:pt x="858" y="192"/>
                  </a:lnTo>
                  <a:lnTo>
                    <a:pt x="854" y="194"/>
                  </a:lnTo>
                  <a:lnTo>
                    <a:pt x="848" y="195"/>
                  </a:lnTo>
                  <a:lnTo>
                    <a:pt x="842" y="195"/>
                  </a:lnTo>
                  <a:lnTo>
                    <a:pt x="836" y="194"/>
                  </a:lnTo>
                  <a:lnTo>
                    <a:pt x="831" y="191"/>
                  </a:lnTo>
                  <a:lnTo>
                    <a:pt x="831" y="191"/>
                  </a:lnTo>
                  <a:lnTo>
                    <a:pt x="826" y="187"/>
                  </a:lnTo>
                  <a:lnTo>
                    <a:pt x="822" y="184"/>
                  </a:lnTo>
                  <a:lnTo>
                    <a:pt x="818" y="178"/>
                  </a:lnTo>
                  <a:lnTo>
                    <a:pt x="817" y="172"/>
                  </a:lnTo>
                  <a:lnTo>
                    <a:pt x="816" y="167"/>
                  </a:lnTo>
                  <a:lnTo>
                    <a:pt x="816" y="161"/>
                  </a:lnTo>
                  <a:lnTo>
                    <a:pt x="817" y="155"/>
                  </a:lnTo>
                  <a:lnTo>
                    <a:pt x="819" y="151"/>
                  </a:lnTo>
                  <a:lnTo>
                    <a:pt x="819" y="151"/>
                  </a:lnTo>
                  <a:lnTo>
                    <a:pt x="823" y="145"/>
                  </a:lnTo>
                  <a:lnTo>
                    <a:pt x="827" y="142"/>
                  </a:lnTo>
                  <a:lnTo>
                    <a:pt x="832" y="138"/>
                  </a:lnTo>
                  <a:lnTo>
                    <a:pt x="838" y="136"/>
                  </a:lnTo>
                  <a:lnTo>
                    <a:pt x="843" y="135"/>
                  </a:lnTo>
                  <a:lnTo>
                    <a:pt x="849" y="136"/>
                  </a:lnTo>
                  <a:lnTo>
                    <a:pt x="855" y="137"/>
                  </a:lnTo>
                  <a:lnTo>
                    <a:pt x="860" y="139"/>
                  </a:lnTo>
                  <a:lnTo>
                    <a:pt x="860" y="139"/>
                  </a:lnTo>
                  <a:lnTo>
                    <a:pt x="865" y="143"/>
                  </a:lnTo>
                  <a:lnTo>
                    <a:pt x="869" y="147"/>
                  </a:lnTo>
                  <a:lnTo>
                    <a:pt x="872" y="152"/>
                  </a:lnTo>
                  <a:lnTo>
                    <a:pt x="874" y="158"/>
                  </a:lnTo>
                  <a:lnTo>
                    <a:pt x="875" y="163"/>
                  </a:lnTo>
                  <a:lnTo>
                    <a:pt x="875" y="169"/>
                  </a:lnTo>
                  <a:lnTo>
                    <a:pt x="874" y="175"/>
                  </a:lnTo>
                  <a:lnTo>
                    <a:pt x="872" y="180"/>
                  </a:lnTo>
                  <a:lnTo>
                    <a:pt x="872"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38">
              <a:extLst>
                <a:ext uri="{FF2B5EF4-FFF2-40B4-BE49-F238E27FC236}">
                  <a16:creationId xmlns:a16="http://schemas.microsoft.com/office/drawing/2014/main" id="{9F9008DD-A7D2-4C2D-9166-C958E92BAB36}"/>
                </a:ext>
              </a:extLst>
            </p:cNvPr>
            <p:cNvSpPr>
              <a:spLocks noEditPoints="1"/>
            </p:cNvSpPr>
            <p:nvPr/>
          </p:nvSpPr>
          <p:spPr bwMode="auto">
            <a:xfrm>
              <a:off x="5264150" y="3605213"/>
              <a:ext cx="715963" cy="633413"/>
            </a:xfrm>
            <a:custGeom>
              <a:avLst/>
              <a:gdLst>
                <a:gd name="T0" fmla="*/ 222 w 3155"/>
                <a:gd name="T1" fmla="*/ 0 h 2793"/>
                <a:gd name="T2" fmla="*/ 199 w 3155"/>
                <a:gd name="T3" fmla="*/ 1 h 2793"/>
                <a:gd name="T4" fmla="*/ 156 w 3155"/>
                <a:gd name="T5" fmla="*/ 9 h 2793"/>
                <a:gd name="T6" fmla="*/ 116 w 3155"/>
                <a:gd name="T7" fmla="*/ 26 h 2793"/>
                <a:gd name="T8" fmla="*/ 81 w 3155"/>
                <a:gd name="T9" fmla="*/ 50 h 2793"/>
                <a:gd name="T10" fmla="*/ 51 w 3155"/>
                <a:gd name="T11" fmla="*/ 80 h 2793"/>
                <a:gd name="T12" fmla="*/ 27 w 3155"/>
                <a:gd name="T13" fmla="*/ 115 h 2793"/>
                <a:gd name="T14" fmla="*/ 10 w 3155"/>
                <a:gd name="T15" fmla="*/ 155 h 2793"/>
                <a:gd name="T16" fmla="*/ 1 w 3155"/>
                <a:gd name="T17" fmla="*/ 198 h 2793"/>
                <a:gd name="T18" fmla="*/ 0 w 3155"/>
                <a:gd name="T19" fmla="*/ 1920 h 2793"/>
                <a:gd name="T20" fmla="*/ 1 w 3155"/>
                <a:gd name="T21" fmla="*/ 1942 h 2793"/>
                <a:gd name="T22" fmla="*/ 10 w 3155"/>
                <a:gd name="T23" fmla="*/ 1986 h 2793"/>
                <a:gd name="T24" fmla="*/ 27 w 3155"/>
                <a:gd name="T25" fmla="*/ 2026 h 2793"/>
                <a:gd name="T26" fmla="*/ 51 w 3155"/>
                <a:gd name="T27" fmla="*/ 2061 h 2793"/>
                <a:gd name="T28" fmla="*/ 81 w 3155"/>
                <a:gd name="T29" fmla="*/ 2091 h 2793"/>
                <a:gd name="T30" fmla="*/ 116 w 3155"/>
                <a:gd name="T31" fmla="*/ 2115 h 2793"/>
                <a:gd name="T32" fmla="*/ 156 w 3155"/>
                <a:gd name="T33" fmla="*/ 2132 h 2793"/>
                <a:gd name="T34" fmla="*/ 199 w 3155"/>
                <a:gd name="T35" fmla="*/ 2141 h 2793"/>
                <a:gd name="T36" fmla="*/ 1326 w 3155"/>
                <a:gd name="T37" fmla="*/ 2142 h 2793"/>
                <a:gd name="T38" fmla="*/ 1334 w 3155"/>
                <a:gd name="T39" fmla="*/ 2142 h 2793"/>
                <a:gd name="T40" fmla="*/ 1350 w 3155"/>
                <a:gd name="T41" fmla="*/ 2149 h 2793"/>
                <a:gd name="T42" fmla="*/ 1361 w 3155"/>
                <a:gd name="T43" fmla="*/ 2160 h 2793"/>
                <a:gd name="T44" fmla="*/ 1367 w 3155"/>
                <a:gd name="T45" fmla="*/ 2176 h 2793"/>
                <a:gd name="T46" fmla="*/ 1368 w 3155"/>
                <a:gd name="T47" fmla="*/ 2184 h 2793"/>
                <a:gd name="T48" fmla="*/ 1365 w 3155"/>
                <a:gd name="T49" fmla="*/ 2201 h 2793"/>
                <a:gd name="T50" fmla="*/ 1356 w 3155"/>
                <a:gd name="T51" fmla="*/ 2215 h 2793"/>
                <a:gd name="T52" fmla="*/ 1342 w 3155"/>
                <a:gd name="T53" fmla="*/ 2224 h 2793"/>
                <a:gd name="T54" fmla="*/ 1325 w 3155"/>
                <a:gd name="T55" fmla="*/ 2227 h 2793"/>
                <a:gd name="T56" fmla="*/ 1091 w 3155"/>
                <a:gd name="T57" fmla="*/ 2468 h 2793"/>
                <a:gd name="T58" fmla="*/ 342 w 3155"/>
                <a:gd name="T59" fmla="*/ 2793 h 2793"/>
                <a:gd name="T60" fmla="*/ 2813 w 3155"/>
                <a:gd name="T61" fmla="*/ 2634 h 2793"/>
                <a:gd name="T62" fmla="*/ 2039 w 3155"/>
                <a:gd name="T63" fmla="*/ 2142 h 2793"/>
                <a:gd name="T64" fmla="*/ 2933 w 3155"/>
                <a:gd name="T65" fmla="*/ 2142 h 2793"/>
                <a:gd name="T66" fmla="*/ 2978 w 3155"/>
                <a:gd name="T67" fmla="*/ 2137 h 2793"/>
                <a:gd name="T68" fmla="*/ 3019 w 3155"/>
                <a:gd name="T69" fmla="*/ 2124 h 2793"/>
                <a:gd name="T70" fmla="*/ 3057 w 3155"/>
                <a:gd name="T71" fmla="*/ 2103 h 2793"/>
                <a:gd name="T72" fmla="*/ 3090 w 3155"/>
                <a:gd name="T73" fmla="*/ 2076 h 2793"/>
                <a:gd name="T74" fmla="*/ 3117 w 3155"/>
                <a:gd name="T75" fmla="*/ 2044 h 2793"/>
                <a:gd name="T76" fmla="*/ 3138 w 3155"/>
                <a:gd name="T77" fmla="*/ 2006 h 2793"/>
                <a:gd name="T78" fmla="*/ 3150 w 3155"/>
                <a:gd name="T79" fmla="*/ 1964 h 2793"/>
                <a:gd name="T80" fmla="*/ 3155 w 3155"/>
                <a:gd name="T81" fmla="*/ 1920 h 2793"/>
                <a:gd name="T82" fmla="*/ 3155 w 3155"/>
                <a:gd name="T83" fmla="*/ 221 h 2793"/>
                <a:gd name="T84" fmla="*/ 3150 w 3155"/>
                <a:gd name="T85" fmla="*/ 177 h 2793"/>
                <a:gd name="T86" fmla="*/ 3138 w 3155"/>
                <a:gd name="T87" fmla="*/ 136 h 2793"/>
                <a:gd name="T88" fmla="*/ 3117 w 3155"/>
                <a:gd name="T89" fmla="*/ 97 h 2793"/>
                <a:gd name="T90" fmla="*/ 3090 w 3155"/>
                <a:gd name="T91" fmla="*/ 65 h 2793"/>
                <a:gd name="T92" fmla="*/ 3057 w 3155"/>
                <a:gd name="T93" fmla="*/ 38 h 2793"/>
                <a:gd name="T94" fmla="*/ 3019 w 3155"/>
                <a:gd name="T95" fmla="*/ 17 h 2793"/>
                <a:gd name="T96" fmla="*/ 2978 w 3155"/>
                <a:gd name="T97" fmla="*/ 5 h 2793"/>
                <a:gd name="T98" fmla="*/ 2933 w 3155"/>
                <a:gd name="T99" fmla="*/ 0 h 2793"/>
                <a:gd name="T100" fmla="*/ 2984 w 3155"/>
                <a:gd name="T101" fmla="*/ 1843 h 2793"/>
                <a:gd name="T102" fmla="*/ 171 w 3155"/>
                <a:gd name="T103" fmla="*/ 221 h 2793"/>
                <a:gd name="T104" fmla="*/ 172 w 3155"/>
                <a:gd name="T105" fmla="*/ 211 h 2793"/>
                <a:gd name="T106" fmla="*/ 180 w 3155"/>
                <a:gd name="T107" fmla="*/ 193 h 2793"/>
                <a:gd name="T108" fmla="*/ 193 w 3155"/>
                <a:gd name="T109" fmla="*/ 179 h 2793"/>
                <a:gd name="T110" fmla="*/ 212 w 3155"/>
                <a:gd name="T111" fmla="*/ 171 h 2793"/>
                <a:gd name="T112" fmla="*/ 2933 w 3155"/>
                <a:gd name="T113" fmla="*/ 170 h 2793"/>
                <a:gd name="T114" fmla="*/ 2943 w 3155"/>
                <a:gd name="T115" fmla="*/ 171 h 2793"/>
                <a:gd name="T116" fmla="*/ 2961 w 3155"/>
                <a:gd name="T117" fmla="*/ 179 h 2793"/>
                <a:gd name="T118" fmla="*/ 2976 w 3155"/>
                <a:gd name="T119" fmla="*/ 193 h 2793"/>
                <a:gd name="T120" fmla="*/ 2983 w 3155"/>
                <a:gd name="T121" fmla="*/ 211 h 2793"/>
                <a:gd name="T122" fmla="*/ 2984 w 3155"/>
                <a:gd name="T123" fmla="*/ 1843 h 2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5" h="2793">
                  <a:moveTo>
                    <a:pt x="2933" y="0"/>
                  </a:moveTo>
                  <a:lnTo>
                    <a:pt x="222" y="0"/>
                  </a:lnTo>
                  <a:lnTo>
                    <a:pt x="222" y="0"/>
                  </a:lnTo>
                  <a:lnTo>
                    <a:pt x="199" y="1"/>
                  </a:lnTo>
                  <a:lnTo>
                    <a:pt x="177" y="5"/>
                  </a:lnTo>
                  <a:lnTo>
                    <a:pt x="156" y="9"/>
                  </a:lnTo>
                  <a:lnTo>
                    <a:pt x="135" y="17"/>
                  </a:lnTo>
                  <a:lnTo>
                    <a:pt x="116" y="26"/>
                  </a:lnTo>
                  <a:lnTo>
                    <a:pt x="98" y="38"/>
                  </a:lnTo>
                  <a:lnTo>
                    <a:pt x="81" y="50"/>
                  </a:lnTo>
                  <a:lnTo>
                    <a:pt x="65" y="65"/>
                  </a:lnTo>
                  <a:lnTo>
                    <a:pt x="51" y="80"/>
                  </a:lnTo>
                  <a:lnTo>
                    <a:pt x="38" y="97"/>
                  </a:lnTo>
                  <a:lnTo>
                    <a:pt x="27" y="115"/>
                  </a:lnTo>
                  <a:lnTo>
                    <a:pt x="18" y="136"/>
                  </a:lnTo>
                  <a:lnTo>
                    <a:pt x="10" y="155"/>
                  </a:lnTo>
                  <a:lnTo>
                    <a:pt x="4" y="177"/>
                  </a:lnTo>
                  <a:lnTo>
                    <a:pt x="1" y="198"/>
                  </a:lnTo>
                  <a:lnTo>
                    <a:pt x="0" y="221"/>
                  </a:lnTo>
                  <a:lnTo>
                    <a:pt x="0" y="1920"/>
                  </a:lnTo>
                  <a:lnTo>
                    <a:pt x="0" y="1920"/>
                  </a:lnTo>
                  <a:lnTo>
                    <a:pt x="1" y="1942"/>
                  </a:lnTo>
                  <a:lnTo>
                    <a:pt x="4" y="1964"/>
                  </a:lnTo>
                  <a:lnTo>
                    <a:pt x="10" y="1986"/>
                  </a:lnTo>
                  <a:lnTo>
                    <a:pt x="18" y="2006"/>
                  </a:lnTo>
                  <a:lnTo>
                    <a:pt x="27" y="2026"/>
                  </a:lnTo>
                  <a:lnTo>
                    <a:pt x="38" y="2044"/>
                  </a:lnTo>
                  <a:lnTo>
                    <a:pt x="51" y="2061"/>
                  </a:lnTo>
                  <a:lnTo>
                    <a:pt x="65" y="2076"/>
                  </a:lnTo>
                  <a:lnTo>
                    <a:pt x="81" y="2091"/>
                  </a:lnTo>
                  <a:lnTo>
                    <a:pt x="98" y="2103"/>
                  </a:lnTo>
                  <a:lnTo>
                    <a:pt x="116" y="2115"/>
                  </a:lnTo>
                  <a:lnTo>
                    <a:pt x="135" y="2124"/>
                  </a:lnTo>
                  <a:lnTo>
                    <a:pt x="156" y="2132"/>
                  </a:lnTo>
                  <a:lnTo>
                    <a:pt x="177" y="2137"/>
                  </a:lnTo>
                  <a:lnTo>
                    <a:pt x="199" y="2141"/>
                  </a:lnTo>
                  <a:lnTo>
                    <a:pt x="222" y="2142"/>
                  </a:lnTo>
                  <a:lnTo>
                    <a:pt x="1326" y="2142"/>
                  </a:lnTo>
                  <a:lnTo>
                    <a:pt x="1326" y="2142"/>
                  </a:lnTo>
                  <a:lnTo>
                    <a:pt x="1334" y="2142"/>
                  </a:lnTo>
                  <a:lnTo>
                    <a:pt x="1342" y="2145"/>
                  </a:lnTo>
                  <a:lnTo>
                    <a:pt x="1350" y="2149"/>
                  </a:lnTo>
                  <a:lnTo>
                    <a:pt x="1356" y="2154"/>
                  </a:lnTo>
                  <a:lnTo>
                    <a:pt x="1361" y="2160"/>
                  </a:lnTo>
                  <a:lnTo>
                    <a:pt x="1365" y="2168"/>
                  </a:lnTo>
                  <a:lnTo>
                    <a:pt x="1367" y="2176"/>
                  </a:lnTo>
                  <a:lnTo>
                    <a:pt x="1368" y="2184"/>
                  </a:lnTo>
                  <a:lnTo>
                    <a:pt x="1368" y="2184"/>
                  </a:lnTo>
                  <a:lnTo>
                    <a:pt x="1367" y="2193"/>
                  </a:lnTo>
                  <a:lnTo>
                    <a:pt x="1365" y="2201"/>
                  </a:lnTo>
                  <a:lnTo>
                    <a:pt x="1361" y="2209"/>
                  </a:lnTo>
                  <a:lnTo>
                    <a:pt x="1356" y="2215"/>
                  </a:lnTo>
                  <a:lnTo>
                    <a:pt x="1349" y="2221"/>
                  </a:lnTo>
                  <a:lnTo>
                    <a:pt x="1342" y="2224"/>
                  </a:lnTo>
                  <a:lnTo>
                    <a:pt x="1334" y="2227"/>
                  </a:lnTo>
                  <a:lnTo>
                    <a:pt x="1325" y="2227"/>
                  </a:lnTo>
                  <a:lnTo>
                    <a:pt x="1108" y="2227"/>
                  </a:lnTo>
                  <a:lnTo>
                    <a:pt x="1091" y="2468"/>
                  </a:lnTo>
                  <a:lnTo>
                    <a:pt x="342" y="2634"/>
                  </a:lnTo>
                  <a:lnTo>
                    <a:pt x="342" y="2793"/>
                  </a:lnTo>
                  <a:lnTo>
                    <a:pt x="2813" y="2793"/>
                  </a:lnTo>
                  <a:lnTo>
                    <a:pt x="2813" y="2634"/>
                  </a:lnTo>
                  <a:lnTo>
                    <a:pt x="2063" y="2468"/>
                  </a:lnTo>
                  <a:lnTo>
                    <a:pt x="2039" y="2142"/>
                  </a:lnTo>
                  <a:lnTo>
                    <a:pt x="2933" y="2142"/>
                  </a:lnTo>
                  <a:lnTo>
                    <a:pt x="2933" y="2142"/>
                  </a:lnTo>
                  <a:lnTo>
                    <a:pt x="2956" y="2141"/>
                  </a:lnTo>
                  <a:lnTo>
                    <a:pt x="2978" y="2137"/>
                  </a:lnTo>
                  <a:lnTo>
                    <a:pt x="2999" y="2132"/>
                  </a:lnTo>
                  <a:lnTo>
                    <a:pt x="3019" y="2124"/>
                  </a:lnTo>
                  <a:lnTo>
                    <a:pt x="3039" y="2115"/>
                  </a:lnTo>
                  <a:lnTo>
                    <a:pt x="3057" y="2103"/>
                  </a:lnTo>
                  <a:lnTo>
                    <a:pt x="3074" y="2091"/>
                  </a:lnTo>
                  <a:lnTo>
                    <a:pt x="3090" y="2076"/>
                  </a:lnTo>
                  <a:lnTo>
                    <a:pt x="3105" y="2061"/>
                  </a:lnTo>
                  <a:lnTo>
                    <a:pt x="3117" y="2044"/>
                  </a:lnTo>
                  <a:lnTo>
                    <a:pt x="3129" y="2026"/>
                  </a:lnTo>
                  <a:lnTo>
                    <a:pt x="3138" y="2006"/>
                  </a:lnTo>
                  <a:lnTo>
                    <a:pt x="3145" y="1986"/>
                  </a:lnTo>
                  <a:lnTo>
                    <a:pt x="3150" y="1964"/>
                  </a:lnTo>
                  <a:lnTo>
                    <a:pt x="3154" y="1942"/>
                  </a:lnTo>
                  <a:lnTo>
                    <a:pt x="3155" y="1920"/>
                  </a:lnTo>
                  <a:lnTo>
                    <a:pt x="3155" y="221"/>
                  </a:lnTo>
                  <a:lnTo>
                    <a:pt x="3155" y="221"/>
                  </a:lnTo>
                  <a:lnTo>
                    <a:pt x="3154" y="198"/>
                  </a:lnTo>
                  <a:lnTo>
                    <a:pt x="3150" y="177"/>
                  </a:lnTo>
                  <a:lnTo>
                    <a:pt x="3145" y="155"/>
                  </a:lnTo>
                  <a:lnTo>
                    <a:pt x="3138" y="136"/>
                  </a:lnTo>
                  <a:lnTo>
                    <a:pt x="3129" y="115"/>
                  </a:lnTo>
                  <a:lnTo>
                    <a:pt x="3117" y="97"/>
                  </a:lnTo>
                  <a:lnTo>
                    <a:pt x="3105" y="80"/>
                  </a:lnTo>
                  <a:lnTo>
                    <a:pt x="3090" y="65"/>
                  </a:lnTo>
                  <a:lnTo>
                    <a:pt x="3074" y="50"/>
                  </a:lnTo>
                  <a:lnTo>
                    <a:pt x="3057" y="38"/>
                  </a:lnTo>
                  <a:lnTo>
                    <a:pt x="3039" y="26"/>
                  </a:lnTo>
                  <a:lnTo>
                    <a:pt x="3019" y="17"/>
                  </a:lnTo>
                  <a:lnTo>
                    <a:pt x="2999" y="9"/>
                  </a:lnTo>
                  <a:lnTo>
                    <a:pt x="2978" y="5"/>
                  </a:lnTo>
                  <a:lnTo>
                    <a:pt x="2956" y="1"/>
                  </a:lnTo>
                  <a:lnTo>
                    <a:pt x="2933" y="0"/>
                  </a:lnTo>
                  <a:lnTo>
                    <a:pt x="2933" y="0"/>
                  </a:lnTo>
                  <a:close/>
                  <a:moveTo>
                    <a:pt x="2984" y="1843"/>
                  </a:moveTo>
                  <a:lnTo>
                    <a:pt x="171" y="1843"/>
                  </a:lnTo>
                  <a:lnTo>
                    <a:pt x="171" y="221"/>
                  </a:lnTo>
                  <a:lnTo>
                    <a:pt x="171" y="221"/>
                  </a:lnTo>
                  <a:lnTo>
                    <a:pt x="172" y="211"/>
                  </a:lnTo>
                  <a:lnTo>
                    <a:pt x="175" y="202"/>
                  </a:lnTo>
                  <a:lnTo>
                    <a:pt x="180" y="193"/>
                  </a:lnTo>
                  <a:lnTo>
                    <a:pt x="185" y="186"/>
                  </a:lnTo>
                  <a:lnTo>
                    <a:pt x="193" y="179"/>
                  </a:lnTo>
                  <a:lnTo>
                    <a:pt x="202" y="175"/>
                  </a:lnTo>
                  <a:lnTo>
                    <a:pt x="212" y="171"/>
                  </a:lnTo>
                  <a:lnTo>
                    <a:pt x="222" y="170"/>
                  </a:lnTo>
                  <a:lnTo>
                    <a:pt x="2933" y="170"/>
                  </a:lnTo>
                  <a:lnTo>
                    <a:pt x="2933" y="170"/>
                  </a:lnTo>
                  <a:lnTo>
                    <a:pt x="2943" y="171"/>
                  </a:lnTo>
                  <a:lnTo>
                    <a:pt x="2953" y="175"/>
                  </a:lnTo>
                  <a:lnTo>
                    <a:pt x="2961" y="179"/>
                  </a:lnTo>
                  <a:lnTo>
                    <a:pt x="2969" y="186"/>
                  </a:lnTo>
                  <a:lnTo>
                    <a:pt x="2976" y="193"/>
                  </a:lnTo>
                  <a:lnTo>
                    <a:pt x="2981" y="202"/>
                  </a:lnTo>
                  <a:lnTo>
                    <a:pt x="2983" y="211"/>
                  </a:lnTo>
                  <a:lnTo>
                    <a:pt x="2984" y="221"/>
                  </a:lnTo>
                  <a:lnTo>
                    <a:pt x="2984" y="1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6" name="Grafika 35" descr="Znak zapytania">
            <a:extLst>
              <a:ext uri="{FF2B5EF4-FFF2-40B4-BE49-F238E27FC236}">
                <a16:creationId xmlns:a16="http://schemas.microsoft.com/office/drawing/2014/main" id="{36B91D11-DAB5-4E5E-BFD6-E3750CD29A3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338232" y="4342870"/>
            <a:ext cx="252000" cy="252000"/>
          </a:xfrm>
          <a:prstGeom prst="rect">
            <a:avLst/>
          </a:prstGeom>
        </p:spPr>
      </p:pic>
      <p:grpSp>
        <p:nvGrpSpPr>
          <p:cNvPr id="37" name="Grupa 36">
            <a:extLst>
              <a:ext uri="{FF2B5EF4-FFF2-40B4-BE49-F238E27FC236}">
                <a16:creationId xmlns:a16="http://schemas.microsoft.com/office/drawing/2014/main" id="{D80E59CD-5CC9-465A-8079-F1B67ED8476A}"/>
              </a:ext>
            </a:extLst>
          </p:cNvPr>
          <p:cNvGrpSpPr>
            <a:grpSpLocks noChangeAspect="1"/>
          </p:cNvGrpSpPr>
          <p:nvPr/>
        </p:nvGrpSpPr>
        <p:grpSpPr>
          <a:xfrm>
            <a:off x="8189940" y="4343842"/>
            <a:ext cx="288000" cy="288000"/>
            <a:chOff x="3385441" y="5265423"/>
            <a:chExt cx="914400" cy="914400"/>
          </a:xfrm>
        </p:grpSpPr>
        <p:grpSp>
          <p:nvGrpSpPr>
            <p:cNvPr id="38" name="Grupa 37">
              <a:extLst>
                <a:ext uri="{FF2B5EF4-FFF2-40B4-BE49-F238E27FC236}">
                  <a16:creationId xmlns:a16="http://schemas.microsoft.com/office/drawing/2014/main" id="{DDD87AF7-AD78-462A-8C66-7A70DC2AFE81}"/>
                </a:ext>
              </a:extLst>
            </p:cNvPr>
            <p:cNvGrpSpPr/>
            <p:nvPr/>
          </p:nvGrpSpPr>
          <p:grpSpPr>
            <a:xfrm>
              <a:off x="3707904" y="5343813"/>
              <a:ext cx="239713" cy="676275"/>
              <a:chOff x="2976563" y="1531939"/>
              <a:chExt cx="239713" cy="676275"/>
            </a:xfrm>
          </p:grpSpPr>
          <p:sp>
            <p:nvSpPr>
              <p:cNvPr id="40" name="Freeform 31">
                <a:extLst>
                  <a:ext uri="{FF2B5EF4-FFF2-40B4-BE49-F238E27FC236}">
                    <a16:creationId xmlns:a16="http://schemas.microsoft.com/office/drawing/2014/main" id="{BE9D6429-6F45-4ED8-8682-863A259FB661}"/>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41" name="Freeform 32">
                <a:extLst>
                  <a:ext uri="{FF2B5EF4-FFF2-40B4-BE49-F238E27FC236}">
                    <a16:creationId xmlns:a16="http://schemas.microsoft.com/office/drawing/2014/main" id="{8035F7CB-DE50-4EEB-9988-BCFBC354CDDE}"/>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39" name="Grafika 38" descr="Zamykać">
              <a:extLst>
                <a:ext uri="{FF2B5EF4-FFF2-40B4-BE49-F238E27FC236}">
                  <a16:creationId xmlns:a16="http://schemas.microsoft.com/office/drawing/2014/main" id="{E5C146A4-755B-466F-A5AF-055BC3126501}"/>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385441" y="5265423"/>
              <a:ext cx="914400" cy="914400"/>
            </a:xfrm>
            <a:prstGeom prst="rect">
              <a:avLst/>
            </a:prstGeom>
          </p:spPr>
        </p:pic>
      </p:grpSp>
      <p:grpSp>
        <p:nvGrpSpPr>
          <p:cNvPr id="46" name="Grupa 45">
            <a:extLst>
              <a:ext uri="{FF2B5EF4-FFF2-40B4-BE49-F238E27FC236}">
                <a16:creationId xmlns:a16="http://schemas.microsoft.com/office/drawing/2014/main" id="{9C40403A-FEC4-4A6D-B747-E6F56C1E1EE3}"/>
              </a:ext>
            </a:extLst>
          </p:cNvPr>
          <p:cNvGrpSpPr>
            <a:grpSpLocks noChangeAspect="1"/>
          </p:cNvGrpSpPr>
          <p:nvPr/>
        </p:nvGrpSpPr>
        <p:grpSpPr>
          <a:xfrm>
            <a:off x="6491581" y="4351910"/>
            <a:ext cx="232695" cy="216000"/>
            <a:chOff x="7212013" y="4583113"/>
            <a:chExt cx="708025" cy="657225"/>
          </a:xfrm>
          <a:solidFill>
            <a:srgbClr val="CDCDCD"/>
          </a:solidFill>
        </p:grpSpPr>
        <p:sp>
          <p:nvSpPr>
            <p:cNvPr id="47" name="Freeform 69">
              <a:extLst>
                <a:ext uri="{FF2B5EF4-FFF2-40B4-BE49-F238E27FC236}">
                  <a16:creationId xmlns:a16="http://schemas.microsoft.com/office/drawing/2014/main" id="{107F5E53-A9D1-4781-974A-D58A1A69FEAF}"/>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70">
              <a:extLst>
                <a:ext uri="{FF2B5EF4-FFF2-40B4-BE49-F238E27FC236}">
                  <a16:creationId xmlns:a16="http://schemas.microsoft.com/office/drawing/2014/main" id="{54FAC064-6F57-4F73-8B05-0613148D0AEA}"/>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71">
              <a:extLst>
                <a:ext uri="{FF2B5EF4-FFF2-40B4-BE49-F238E27FC236}">
                  <a16:creationId xmlns:a16="http://schemas.microsoft.com/office/drawing/2014/main" id="{9E0837F1-9210-4BBA-AAA4-871479C1D873}"/>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72">
              <a:extLst>
                <a:ext uri="{FF2B5EF4-FFF2-40B4-BE49-F238E27FC236}">
                  <a16:creationId xmlns:a16="http://schemas.microsoft.com/office/drawing/2014/main" id="{0F6DEA07-0321-44F4-8EC2-B494462C78CF}"/>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73">
              <a:extLst>
                <a:ext uri="{FF2B5EF4-FFF2-40B4-BE49-F238E27FC236}">
                  <a16:creationId xmlns:a16="http://schemas.microsoft.com/office/drawing/2014/main" id="{35D8066A-DB80-43EE-B9AA-B493D756228B}"/>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74">
              <a:extLst>
                <a:ext uri="{FF2B5EF4-FFF2-40B4-BE49-F238E27FC236}">
                  <a16:creationId xmlns:a16="http://schemas.microsoft.com/office/drawing/2014/main" id="{887E8FFD-77C3-49BA-B00E-788C23F5A05B}"/>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75">
              <a:extLst>
                <a:ext uri="{FF2B5EF4-FFF2-40B4-BE49-F238E27FC236}">
                  <a16:creationId xmlns:a16="http://schemas.microsoft.com/office/drawing/2014/main" id="{E03D5E44-9FA9-4C73-9B05-D062DF6822F8}"/>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76">
              <a:extLst>
                <a:ext uri="{FF2B5EF4-FFF2-40B4-BE49-F238E27FC236}">
                  <a16:creationId xmlns:a16="http://schemas.microsoft.com/office/drawing/2014/main" id="{BB194971-26E5-413B-8FDD-E3D32ED611D7}"/>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77">
              <a:extLst>
                <a:ext uri="{FF2B5EF4-FFF2-40B4-BE49-F238E27FC236}">
                  <a16:creationId xmlns:a16="http://schemas.microsoft.com/office/drawing/2014/main" id="{80F6B6E4-A64D-4F7B-8DF6-082EBFCD4BAE}"/>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 name="Symbol zastępczy tekstu 7">
            <a:extLst>
              <a:ext uri="{FF2B5EF4-FFF2-40B4-BE49-F238E27FC236}">
                <a16:creationId xmlns:a16="http://schemas.microsoft.com/office/drawing/2014/main" id="{23F8AF50-E97D-4CE5-BA71-76B7C020001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pSp>
        <p:nvGrpSpPr>
          <p:cNvPr id="56" name="Grupa 55">
            <a:extLst>
              <a:ext uri="{FF2B5EF4-FFF2-40B4-BE49-F238E27FC236}">
                <a16:creationId xmlns:a16="http://schemas.microsoft.com/office/drawing/2014/main" id="{A59886DA-0485-4305-B5E2-F757B62B1EF3}"/>
              </a:ext>
            </a:extLst>
          </p:cNvPr>
          <p:cNvGrpSpPr/>
          <p:nvPr/>
        </p:nvGrpSpPr>
        <p:grpSpPr>
          <a:xfrm>
            <a:off x="5859068" y="1632353"/>
            <a:ext cx="1822888" cy="670871"/>
            <a:chOff x="7219059" y="1423626"/>
            <a:chExt cx="1822888" cy="670871"/>
          </a:xfrm>
        </p:grpSpPr>
        <p:sp>
          <p:nvSpPr>
            <p:cNvPr id="57" name="pole tekstowe 56">
              <a:extLst>
                <a:ext uri="{FF2B5EF4-FFF2-40B4-BE49-F238E27FC236}">
                  <a16:creationId xmlns:a16="http://schemas.microsoft.com/office/drawing/2014/main" id="{8607D965-F779-4873-8CE1-E0993C012AA8}"/>
                </a:ext>
              </a:extLst>
            </p:cNvPr>
            <p:cNvSpPr txBox="1"/>
            <p:nvPr/>
          </p:nvSpPr>
          <p:spPr>
            <a:xfrm>
              <a:off x="7248444" y="1423626"/>
              <a:ext cx="1793503" cy="253916"/>
            </a:xfrm>
            <a:prstGeom prst="rect">
              <a:avLst/>
            </a:prstGeom>
            <a:noFill/>
          </p:spPr>
          <p:txBody>
            <a:bodyPr wrap="square" rtlCol="0">
              <a:spAutoFit/>
            </a:bodyPr>
            <a:lstStyle/>
            <a:p>
              <a:r>
                <a:rPr lang="pl-PL" sz="1050"/>
                <a:t>Podstawowe, gimnazjalne*</a:t>
              </a:r>
            </a:p>
          </p:txBody>
        </p:sp>
        <p:sp>
          <p:nvSpPr>
            <p:cNvPr id="58" name="Prostokąt 57">
              <a:extLst>
                <a:ext uri="{FF2B5EF4-FFF2-40B4-BE49-F238E27FC236}">
                  <a16:creationId xmlns:a16="http://schemas.microsoft.com/office/drawing/2014/main" id="{70C307C8-40D6-411C-B5EF-7FD04DEF2C08}"/>
                </a:ext>
              </a:extLst>
            </p:cNvPr>
            <p:cNvSpPr/>
            <p:nvPr/>
          </p:nvSpPr>
          <p:spPr>
            <a:xfrm rot="16200000">
              <a:off x="7216411" y="1489339"/>
              <a:ext cx="83119" cy="77824"/>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59" name="Prostokąt 58">
              <a:extLst>
                <a:ext uri="{FF2B5EF4-FFF2-40B4-BE49-F238E27FC236}">
                  <a16:creationId xmlns:a16="http://schemas.microsoft.com/office/drawing/2014/main" id="{9C2AFB96-693C-438C-BDB6-B0DD2F781CBF}"/>
                </a:ext>
              </a:extLst>
            </p:cNvPr>
            <p:cNvSpPr/>
            <p:nvPr/>
          </p:nvSpPr>
          <p:spPr>
            <a:xfrm rot="16200000">
              <a:off x="7216413" y="1629168"/>
              <a:ext cx="83119" cy="7782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60" name="Prostokąt 59">
              <a:extLst>
                <a:ext uri="{FF2B5EF4-FFF2-40B4-BE49-F238E27FC236}">
                  <a16:creationId xmlns:a16="http://schemas.microsoft.com/office/drawing/2014/main" id="{6C2B2861-7A55-4F05-8FCE-B74B0627C14F}"/>
                </a:ext>
              </a:extLst>
            </p:cNvPr>
            <p:cNvSpPr/>
            <p:nvPr/>
          </p:nvSpPr>
          <p:spPr>
            <a:xfrm rot="16200000">
              <a:off x="7216414" y="1766515"/>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61" name="pole tekstowe 60">
              <a:extLst>
                <a:ext uri="{FF2B5EF4-FFF2-40B4-BE49-F238E27FC236}">
                  <a16:creationId xmlns:a16="http://schemas.microsoft.com/office/drawing/2014/main" id="{6778F348-8BA3-4006-8A78-6A7678E74F9B}"/>
                </a:ext>
              </a:extLst>
            </p:cNvPr>
            <p:cNvSpPr txBox="1"/>
            <p:nvPr/>
          </p:nvSpPr>
          <p:spPr>
            <a:xfrm>
              <a:off x="7248444" y="1572055"/>
              <a:ext cx="1793503" cy="253916"/>
            </a:xfrm>
            <a:prstGeom prst="rect">
              <a:avLst/>
            </a:prstGeom>
            <a:noFill/>
          </p:spPr>
          <p:txBody>
            <a:bodyPr wrap="square" rtlCol="0">
              <a:spAutoFit/>
            </a:bodyPr>
            <a:lstStyle/>
            <a:p>
              <a:r>
                <a:rPr lang="pl-PL" sz="1050"/>
                <a:t>Zasadnicze zawodowe</a:t>
              </a:r>
            </a:p>
          </p:txBody>
        </p:sp>
        <p:sp>
          <p:nvSpPr>
            <p:cNvPr id="62" name="pole tekstowe 61">
              <a:extLst>
                <a:ext uri="{FF2B5EF4-FFF2-40B4-BE49-F238E27FC236}">
                  <a16:creationId xmlns:a16="http://schemas.microsoft.com/office/drawing/2014/main" id="{6747E5C8-D2A7-481C-819D-2C6197331E6D}"/>
                </a:ext>
              </a:extLst>
            </p:cNvPr>
            <p:cNvSpPr txBox="1"/>
            <p:nvPr/>
          </p:nvSpPr>
          <p:spPr>
            <a:xfrm>
              <a:off x="7248444" y="1707230"/>
              <a:ext cx="1793503" cy="253916"/>
            </a:xfrm>
            <a:prstGeom prst="rect">
              <a:avLst/>
            </a:prstGeom>
            <a:noFill/>
          </p:spPr>
          <p:txBody>
            <a:bodyPr wrap="square" rtlCol="0">
              <a:spAutoFit/>
            </a:bodyPr>
            <a:lstStyle/>
            <a:p>
              <a:r>
                <a:rPr lang="pl-PL" sz="1050"/>
                <a:t>Średnie</a:t>
              </a:r>
            </a:p>
          </p:txBody>
        </p:sp>
        <p:sp>
          <p:nvSpPr>
            <p:cNvPr id="63" name="pole tekstowe 62">
              <a:extLst>
                <a:ext uri="{FF2B5EF4-FFF2-40B4-BE49-F238E27FC236}">
                  <a16:creationId xmlns:a16="http://schemas.microsoft.com/office/drawing/2014/main" id="{0CB88D0C-8C4C-448F-91C5-A46E667ECF52}"/>
                </a:ext>
              </a:extLst>
            </p:cNvPr>
            <p:cNvSpPr txBox="1"/>
            <p:nvPr/>
          </p:nvSpPr>
          <p:spPr>
            <a:xfrm>
              <a:off x="7248444" y="1840581"/>
              <a:ext cx="1793503" cy="253916"/>
            </a:xfrm>
            <a:prstGeom prst="rect">
              <a:avLst/>
            </a:prstGeom>
            <a:noFill/>
          </p:spPr>
          <p:txBody>
            <a:bodyPr wrap="square" rtlCol="0">
              <a:spAutoFit/>
            </a:bodyPr>
            <a:lstStyle/>
            <a:p>
              <a:r>
                <a:rPr lang="pl-PL" sz="1050"/>
                <a:t>Wyższe</a:t>
              </a:r>
            </a:p>
          </p:txBody>
        </p:sp>
        <p:sp>
          <p:nvSpPr>
            <p:cNvPr id="64" name="Prostokąt 63">
              <a:extLst>
                <a:ext uri="{FF2B5EF4-FFF2-40B4-BE49-F238E27FC236}">
                  <a16:creationId xmlns:a16="http://schemas.microsoft.com/office/drawing/2014/main" id="{BC37A91B-18D9-457D-ACB6-C87FB149C3BA}"/>
                </a:ext>
              </a:extLst>
            </p:cNvPr>
            <p:cNvSpPr/>
            <p:nvPr/>
          </p:nvSpPr>
          <p:spPr>
            <a:xfrm rot="16200000">
              <a:off x="7216411" y="1899866"/>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grpSp>
      <p:grpSp>
        <p:nvGrpSpPr>
          <p:cNvPr id="65" name="Grafika 6" descr="Czapka ukończenia szkoły">
            <a:extLst>
              <a:ext uri="{FF2B5EF4-FFF2-40B4-BE49-F238E27FC236}">
                <a16:creationId xmlns:a16="http://schemas.microsoft.com/office/drawing/2014/main" id="{EDDA18D5-67D5-46EA-A13C-803450E03526}"/>
              </a:ext>
            </a:extLst>
          </p:cNvPr>
          <p:cNvGrpSpPr/>
          <p:nvPr/>
        </p:nvGrpSpPr>
        <p:grpSpPr>
          <a:xfrm>
            <a:off x="7587020" y="1458257"/>
            <a:ext cx="914400" cy="914400"/>
            <a:chOff x="4114800" y="2971800"/>
            <a:chExt cx="914400" cy="914400"/>
          </a:xfrm>
        </p:grpSpPr>
        <p:sp>
          <p:nvSpPr>
            <p:cNvPr id="66" name="Dowolny kształt: kształt 65">
              <a:extLst>
                <a:ext uri="{FF2B5EF4-FFF2-40B4-BE49-F238E27FC236}">
                  <a16:creationId xmlns:a16="http://schemas.microsoft.com/office/drawing/2014/main" id="{9CFF9D10-E5F4-479F-BC09-006D89F69F9A}"/>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chemeClr val="accent2">
                <a:lumMod val="50000"/>
              </a:schemeClr>
            </a:solidFill>
            <a:ln w="9525" cap="flat">
              <a:noFill/>
              <a:prstDash val="solid"/>
              <a:miter/>
            </a:ln>
          </p:spPr>
          <p:txBody>
            <a:bodyPr rtlCol="0" anchor="ctr"/>
            <a:lstStyle/>
            <a:p>
              <a:endParaRPr lang="pl-PL"/>
            </a:p>
          </p:txBody>
        </p:sp>
        <p:sp>
          <p:nvSpPr>
            <p:cNvPr id="67" name="Dowolny kształt: kształt 66">
              <a:extLst>
                <a:ext uri="{FF2B5EF4-FFF2-40B4-BE49-F238E27FC236}">
                  <a16:creationId xmlns:a16="http://schemas.microsoft.com/office/drawing/2014/main" id="{9E8FF2D6-F60A-4487-B089-523DB15C52C5}"/>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rgbClr val="42BEBD"/>
            </a:solidFill>
            <a:ln w="9525" cap="flat">
              <a:noFill/>
              <a:prstDash val="solid"/>
              <a:miter/>
            </a:ln>
          </p:spPr>
          <p:txBody>
            <a:bodyPr rtlCol="0" anchor="ctr"/>
            <a:lstStyle/>
            <a:p>
              <a:endParaRPr lang="pl-PL"/>
            </a:p>
          </p:txBody>
        </p:sp>
      </p:grpSp>
      <p:sp>
        <p:nvSpPr>
          <p:cNvPr id="5" name="pole tekstowe 4">
            <a:extLst>
              <a:ext uri="{FF2B5EF4-FFF2-40B4-BE49-F238E27FC236}">
                <a16:creationId xmlns:a16="http://schemas.microsoft.com/office/drawing/2014/main" id="{E5C783DA-BCAB-4C63-A2B5-57EC3C358EE6}"/>
              </a:ext>
            </a:extLst>
          </p:cNvPr>
          <p:cNvSpPr txBox="1"/>
          <p:nvPr/>
        </p:nvSpPr>
        <p:spPr>
          <a:xfrm>
            <a:off x="4903743" y="1783541"/>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sp>
        <p:nvSpPr>
          <p:cNvPr id="6" name="Prostokąt 5">
            <a:extLst>
              <a:ext uri="{FF2B5EF4-FFF2-40B4-BE49-F238E27FC236}">
                <a16:creationId xmlns:a16="http://schemas.microsoft.com/office/drawing/2014/main" id="{4CFAF6FE-F07A-4C5F-A703-035930AC9ACD}"/>
              </a:ext>
            </a:extLst>
          </p:cNvPr>
          <p:cNvSpPr/>
          <p:nvPr/>
        </p:nvSpPr>
        <p:spPr>
          <a:xfrm rot="16200000">
            <a:off x="4936070" y="1867128"/>
            <a:ext cx="83119" cy="7782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
        <p:nvSpPr>
          <p:cNvPr id="7" name="pole tekstowe 6">
            <a:extLst>
              <a:ext uri="{FF2B5EF4-FFF2-40B4-BE49-F238E27FC236}">
                <a16:creationId xmlns:a16="http://schemas.microsoft.com/office/drawing/2014/main" id="{0D5B18BD-4B3B-469C-A598-034B2961633C}"/>
              </a:ext>
            </a:extLst>
          </p:cNvPr>
          <p:cNvSpPr txBox="1"/>
          <p:nvPr/>
        </p:nvSpPr>
        <p:spPr>
          <a:xfrm>
            <a:off x="5799330" y="2236607"/>
            <a:ext cx="2039885" cy="33855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spTree>
    <p:extLst>
      <p:ext uri="{BB962C8B-B14F-4D97-AF65-F5344CB8AC3E}">
        <p14:creationId xmlns:p14="http://schemas.microsoft.com/office/powerpoint/2010/main" val="377413352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p:txBody>
          <a:bodyPr/>
          <a:lstStyle/>
          <a:p>
            <a:pPr marL="0" indent="0" algn="l">
              <a:buNone/>
            </a:pPr>
            <a:r>
              <a:rPr lang="pl-PL" sz="1100">
                <a:latin typeface="+mn-lt"/>
              </a:rPr>
              <a:t>Mężczyźni nieco lepiej oceniają obecny stan środowiska w Polsce jak również w okolicy zamieszkania. Wybierając powody, dla których warto chronić środowisko, mężczyźni częściej wybierali oszczędność i względy ekonomiczne, a kobiety – przyrodę jako wartość samą w sobie.</a:t>
            </a:r>
          </a:p>
        </p:txBody>
      </p: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p:txBody>
          <a:bodyPr/>
          <a:lstStyle/>
          <a:p>
            <a:pPr marL="0" indent="0" algn="l">
              <a:buNone/>
            </a:pPr>
            <a:r>
              <a:rPr lang="pl-PL" sz="1100">
                <a:latin typeface="+mn-lt"/>
              </a:rPr>
              <a:t>Mieszkańcy wsi lepiej oceniają stan środowiska w Polsce niż mieszkańcy miast powyżej 500 tys. Natomiast w przypadku oceny, od czego w największym stopniu zależy stan środowiska, to mieszkańcy miast powyżej 500 tys. istotnie częściej niż mieszkańcy wsi wskazywali na położenie przez rząd nacisku na sprawy ochrony środowiska.</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p:txBody>
          <a:bodyPr/>
          <a:lstStyle/>
          <a:p>
            <a:pPr marL="0" indent="0" algn="l">
              <a:buNone/>
            </a:pPr>
            <a:r>
              <a:rPr lang="pl-PL" sz="1100">
                <a:latin typeface="+mn-lt"/>
              </a:rPr>
              <a:t>Grupa osób z dochodami powyżej 2500 zł częściej niż osoby z dochodami do 1500 zł jako powody, od czego zależy stan środowiska, wybierali: sytuację finansową państwa, odpowiedzialność biznesu, położenie przez rząd nacisku na sprawy ochrony środowiska, oraz od tego ile się o tym mówi w mediach, ile prowadzi się kampanii informacyjnych poprawiających świadomość ludzi.</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a:t>Środowisko naturalne i jego ochrona</a:t>
            </a:r>
          </a:p>
          <a:p>
            <a:endParaRPr lang="pl-PL"/>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691876" y="1013568"/>
            <a:ext cx="323279" cy="394596"/>
            <a:chOff x="7990515" y="1333521"/>
            <a:chExt cx="460564" cy="562166"/>
          </a:xfrm>
          <a:solidFill>
            <a:schemeClr val="accent3"/>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p:txBody>
          <a:bodyPr/>
          <a:lstStyle/>
          <a:p>
            <a:pPr marL="0" indent="0" algn="l">
              <a:buNone/>
            </a:pPr>
            <a:r>
              <a:rPr lang="pl-PL" sz="1100">
                <a:latin typeface="+mn-lt"/>
              </a:rPr>
              <a:t>Oszczędność i względy ekonomiczne to najważniejszy powód ochrony środowiska dla osób w wieku 25-34 lata,</a:t>
            </a:r>
            <a:br>
              <a:rPr lang="pl-PL" sz="1100">
                <a:latin typeface="+mn-lt"/>
              </a:rPr>
            </a:br>
            <a:r>
              <a:rPr lang="pl-PL" sz="1100">
                <a:latin typeface="+mn-lt"/>
              </a:rPr>
              <a:t>w odniesieniu do starszych grup respondentów (35-44, 45-59, 60 i więcej) – wynik jest istotnie wyższy. O sprawach dotyczących środowiska naturalnego osoby wieku 60 lat i więcej, istotnie częściej niż pozostali, dowiadują się z telewizji. Natomiast najmłodsi, czyli osoby w wieku 15-24 lata częściej dowiadują się ze szkoły/uczelni.</a:t>
            </a: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p:txBody>
          <a:bodyPr/>
          <a:lstStyle/>
          <a:p>
            <a:pPr marL="0" indent="0" algn="l">
              <a:buNone/>
            </a:pPr>
            <a:r>
              <a:rPr lang="pl-PL" sz="1100">
                <a:latin typeface="+mn-lt"/>
              </a:rPr>
              <a:t>Przyroda jako wartość sama w sobie jako powód, dla którego warto chronić środowisko, jest istotnie częściej wybierany przez osoby z wyższym wykształceniem, niż osoby z wykształceniem zasadniczym zawodowym. Respondenci wykształceniem średnim i wyższym częściej, niż osoby z wykształceniem podstawowym i gimnazjalnym, o sprawach dotyczących środowiska naturalnego dowiadują się </a:t>
            </a:r>
            <a:r>
              <a:rPr lang="pl-PL" sz="1100"/>
              <a:t>z prasy i internetu.</a:t>
            </a:r>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693659" y="2004050"/>
            <a:ext cx="320453" cy="385995"/>
            <a:chOff x="6299205" y="3543307"/>
            <a:chExt cx="558800" cy="673091"/>
          </a:xfrm>
          <a:solidFill>
            <a:schemeClr val="accent3"/>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02220" y="2981015"/>
            <a:ext cx="306887" cy="380673"/>
            <a:chOff x="7329488" y="2601913"/>
            <a:chExt cx="581026" cy="720726"/>
          </a:xfrm>
          <a:solidFill>
            <a:schemeClr val="accent3"/>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539251" y="3794059"/>
            <a:ext cx="565128" cy="565128"/>
            <a:chOff x="4114800" y="2971800"/>
            <a:chExt cx="914400" cy="914400"/>
          </a:xfrm>
          <a:solidFill>
            <a:schemeClr val="accent3"/>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571008" y="4902317"/>
            <a:ext cx="514806" cy="421205"/>
            <a:chOff x="2760663" y="1663700"/>
            <a:chExt cx="733425" cy="600075"/>
          </a:xfrm>
          <a:solidFill>
            <a:schemeClr val="accent3"/>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26383" y="1423845"/>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12758" y="240442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14582" y="3385011"/>
            <a:ext cx="1322998"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129236" y="430263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382348" y="5360012"/>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grpSp>
        <p:nvGrpSpPr>
          <p:cNvPr id="38" name="Grupa 37">
            <a:extLst>
              <a:ext uri="{FF2B5EF4-FFF2-40B4-BE49-F238E27FC236}">
                <a16:creationId xmlns:a16="http://schemas.microsoft.com/office/drawing/2014/main" id="{F26592B5-1336-49AF-A6B9-A0DC28011A6E}"/>
              </a:ext>
            </a:extLst>
          </p:cNvPr>
          <p:cNvGrpSpPr/>
          <p:nvPr/>
        </p:nvGrpSpPr>
        <p:grpSpPr>
          <a:xfrm>
            <a:off x="256569" y="186558"/>
            <a:ext cx="351010" cy="426759"/>
            <a:chOff x="3635896" y="1196752"/>
            <a:chExt cx="1170966" cy="1423665"/>
          </a:xfrm>
        </p:grpSpPr>
        <p:sp>
          <p:nvSpPr>
            <p:cNvPr id="59" name="Freeform 8">
              <a:extLst>
                <a:ext uri="{FF2B5EF4-FFF2-40B4-BE49-F238E27FC236}">
                  <a16:creationId xmlns:a16="http://schemas.microsoft.com/office/drawing/2014/main" id="{B68ED65C-7745-4694-B8CA-C2CE84F526E4}"/>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61" name="Grafika 60" descr="Drzewo liściaste">
              <a:extLst>
                <a:ext uri="{FF2B5EF4-FFF2-40B4-BE49-F238E27FC236}">
                  <a16:creationId xmlns:a16="http://schemas.microsoft.com/office/drawing/2014/main" id="{0179534A-2BF2-44D2-8D1F-97DE9B10EA14}"/>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cxnSp>
        <p:nvCxnSpPr>
          <p:cNvPr id="63" name="Łącznik prostoliniowy 47">
            <a:extLst>
              <a:ext uri="{FF2B5EF4-FFF2-40B4-BE49-F238E27FC236}">
                <a16:creationId xmlns:a16="http://schemas.microsoft.com/office/drawing/2014/main" id="{2C9DAE8C-253B-4424-BA8B-635EB8099512}"/>
              </a:ext>
            </a:extLst>
          </p:cNvPr>
          <p:cNvCxnSpPr/>
          <p:nvPr/>
        </p:nvCxnSpPr>
        <p:spPr>
          <a:xfrm>
            <a:off x="323440" y="3843806"/>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5" name="Łącznik prostoliniowy 47">
            <a:extLst>
              <a:ext uri="{FF2B5EF4-FFF2-40B4-BE49-F238E27FC236}">
                <a16:creationId xmlns:a16="http://schemas.microsoft.com/office/drawing/2014/main" id="{CC000FBF-FAD9-4252-85D4-E349E0DFCDA0}"/>
              </a:ext>
            </a:extLst>
          </p:cNvPr>
          <p:cNvCxnSpPr/>
          <p:nvPr/>
        </p:nvCxnSpPr>
        <p:spPr>
          <a:xfrm>
            <a:off x="323440" y="278092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7" name="Łącznik prostoliniowy 47">
            <a:extLst>
              <a:ext uri="{FF2B5EF4-FFF2-40B4-BE49-F238E27FC236}">
                <a16:creationId xmlns:a16="http://schemas.microsoft.com/office/drawing/2014/main" id="{BCC38366-ABB6-4A36-9604-BC37A97046C0}"/>
              </a:ext>
            </a:extLst>
          </p:cNvPr>
          <p:cNvCxnSpPr/>
          <p:nvPr/>
        </p:nvCxnSpPr>
        <p:spPr>
          <a:xfrm>
            <a:off x="323440" y="1802313"/>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092219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ymbol zastępczy tekstu 7">
            <a:extLst>
              <a:ext uri="{FF2B5EF4-FFF2-40B4-BE49-F238E27FC236}">
                <a16:creationId xmlns:a16="http://schemas.microsoft.com/office/drawing/2014/main" id="{BCD68FFE-AFEC-42CC-A809-8B330809CE91}"/>
              </a:ext>
            </a:extLst>
          </p:cNvPr>
          <p:cNvSpPr>
            <a:spLocks noGrp="1"/>
          </p:cNvSpPr>
          <p:nvPr>
            <p:ph type="body" sz="quarter" idx="10"/>
          </p:nvPr>
        </p:nvSpPr>
        <p:spPr>
          <a:xfrm>
            <a:off x="442599" y="908048"/>
            <a:ext cx="4103688" cy="4752975"/>
          </a:xfrm>
        </p:spPr>
        <p:txBody>
          <a:bodyPr/>
          <a:lstStyle/>
          <a:p>
            <a:pPr marL="0" indent="0" algn="l">
              <a:lnSpc>
                <a:spcPct val="100000"/>
              </a:lnSpc>
              <a:spcBef>
                <a:spcPts val="600"/>
              </a:spcBef>
              <a:spcAft>
                <a:spcPts val="600"/>
              </a:spcAft>
              <a:buNone/>
            </a:pPr>
            <a:r>
              <a:rPr lang="pl-PL" sz="1200">
                <a:solidFill>
                  <a:schemeClr val="tx1"/>
                </a:solidFill>
                <a:latin typeface="+mn-lt"/>
              </a:rPr>
              <a:t>Badanie trackingowe jest realizowane od 2011 r., a dzięki jego cykliczności możemy śledzić dynamikę zmian, jakie zachodzą </a:t>
            </a:r>
            <a:br>
              <a:rPr lang="pl-PL" sz="1200">
                <a:solidFill>
                  <a:schemeClr val="tx1"/>
                </a:solidFill>
                <a:latin typeface="+mn-lt"/>
              </a:rPr>
            </a:br>
            <a:r>
              <a:rPr lang="pl-PL" sz="1200">
                <a:solidFill>
                  <a:schemeClr val="tx1"/>
                </a:solidFill>
                <a:latin typeface="+mn-lt"/>
              </a:rPr>
              <a:t>w świadomości i </a:t>
            </a:r>
            <a:r>
              <a:rPr lang="pl-PL" sz="1200" err="1">
                <a:solidFill>
                  <a:schemeClr val="tx1"/>
                </a:solidFill>
                <a:latin typeface="+mn-lt"/>
              </a:rPr>
              <a:t>zachowaniach</a:t>
            </a:r>
            <a:r>
              <a:rPr lang="pl-PL" sz="1200">
                <a:solidFill>
                  <a:schemeClr val="tx1"/>
                </a:solidFill>
                <a:latin typeface="+mn-lt"/>
              </a:rPr>
              <a:t> ekologicznych mieszkańców Polski. Obecnie jest to </a:t>
            </a:r>
            <a:r>
              <a:rPr lang="pl-PL" sz="1200" b="1">
                <a:solidFill>
                  <a:schemeClr val="tx1"/>
                </a:solidFill>
                <a:latin typeface="+mn-lt"/>
              </a:rPr>
              <a:t>szósta</a:t>
            </a:r>
            <a:r>
              <a:rPr lang="pl-PL" sz="1200">
                <a:solidFill>
                  <a:schemeClr val="tx1"/>
                </a:solidFill>
                <a:latin typeface="+mn-lt"/>
              </a:rPr>
              <a:t> edycja badania.</a:t>
            </a:r>
          </a:p>
          <a:p>
            <a:pPr marL="0" indent="0" algn="l">
              <a:lnSpc>
                <a:spcPct val="100000"/>
              </a:lnSpc>
              <a:spcBef>
                <a:spcPts val="600"/>
              </a:spcBef>
              <a:spcAft>
                <a:spcPts val="600"/>
              </a:spcAft>
              <a:buNone/>
            </a:pPr>
            <a:r>
              <a:rPr lang="pl-PL" sz="1200">
                <a:solidFill>
                  <a:schemeClr val="tx1"/>
                </a:solidFill>
                <a:latin typeface="+mn-lt"/>
              </a:rPr>
              <a:t>Świadomość jest rozumiana jako wiedza i zainteresowanie, które posiadają mieszkańcy Polski w zakresie środowiska naturalnego i jego ochrony. Natomiast zachowania to wszelkie działania, których może podjąć się każdy, aby pozytywnie wpłynąć na stan środowiska. </a:t>
            </a:r>
          </a:p>
          <a:p>
            <a:pPr marL="0" indent="0" algn="l">
              <a:lnSpc>
                <a:spcPct val="100000"/>
              </a:lnSpc>
              <a:spcBef>
                <a:spcPts val="600"/>
              </a:spcBef>
              <a:spcAft>
                <a:spcPts val="600"/>
              </a:spcAft>
              <a:buNone/>
            </a:pPr>
            <a:r>
              <a:rPr lang="pl-PL" sz="1200">
                <a:solidFill>
                  <a:schemeClr val="tx1"/>
                </a:solidFill>
                <a:latin typeface="+mn-lt"/>
              </a:rPr>
              <a:t>Zebrane wyniki to cenne źródło informacji dla Ministerstwa Klimatu i Środowiska, jak również dla innych podmiotów, </a:t>
            </a:r>
            <a:br>
              <a:rPr lang="pl-PL" sz="1200">
                <a:solidFill>
                  <a:schemeClr val="tx1"/>
                </a:solidFill>
                <a:latin typeface="+mn-lt"/>
              </a:rPr>
            </a:br>
            <a:r>
              <a:rPr lang="pl-PL" sz="1200">
                <a:solidFill>
                  <a:schemeClr val="tx1"/>
                </a:solidFill>
                <a:latin typeface="+mn-lt"/>
              </a:rPr>
              <a:t>do których zaliczyć można instytucje publiczne, organizacje pozarządowe, firmy, a także samych obywateli.</a:t>
            </a:r>
          </a:p>
          <a:p>
            <a:pPr marL="0" indent="0" algn="l">
              <a:lnSpc>
                <a:spcPct val="100000"/>
              </a:lnSpc>
              <a:spcBef>
                <a:spcPts val="600"/>
              </a:spcBef>
              <a:spcAft>
                <a:spcPts val="600"/>
              </a:spcAft>
              <a:buNone/>
            </a:pPr>
            <a:r>
              <a:rPr lang="pl-PL" sz="1200">
                <a:solidFill>
                  <a:schemeClr val="tx1"/>
                </a:solidFill>
                <a:latin typeface="+mn-lt"/>
              </a:rPr>
              <a:t>Badanie podzielono na sześć obszarów (bloków), </a:t>
            </a:r>
            <a:br>
              <a:rPr lang="pl-PL" sz="1200">
                <a:solidFill>
                  <a:schemeClr val="tx1"/>
                </a:solidFill>
                <a:latin typeface="+mn-lt"/>
              </a:rPr>
            </a:br>
            <a:r>
              <a:rPr lang="pl-PL" sz="1200">
                <a:solidFill>
                  <a:schemeClr val="tx1"/>
                </a:solidFill>
                <a:latin typeface="+mn-lt"/>
              </a:rPr>
              <a:t>pod względem specyfiki poruszanego problemu: </a:t>
            </a:r>
          </a:p>
          <a:p>
            <a:pPr marL="179388" lvl="2" indent="-179388">
              <a:lnSpc>
                <a:spcPct val="100000"/>
              </a:lnSpc>
              <a:spcBef>
                <a:spcPts val="200"/>
              </a:spcBef>
              <a:buSzPct val="100000"/>
            </a:pPr>
            <a:r>
              <a:rPr lang="pl-PL" sz="1200" b="1"/>
              <a:t>Największe wyzwania dla Polski a problemy środowiska naturalnego</a:t>
            </a:r>
          </a:p>
          <a:p>
            <a:pPr marL="179388" lvl="2" indent="-179388">
              <a:lnSpc>
                <a:spcPct val="100000"/>
              </a:lnSpc>
              <a:spcBef>
                <a:spcPts val="200"/>
              </a:spcBef>
              <a:buSzPct val="100000"/>
            </a:pPr>
            <a:r>
              <a:rPr lang="pl-PL" sz="1200" b="1"/>
              <a:t>Środowisko naturalne i jego ochrona</a:t>
            </a:r>
          </a:p>
          <a:p>
            <a:pPr marL="179388" lvl="2" indent="-179388">
              <a:lnSpc>
                <a:spcPct val="100000"/>
              </a:lnSpc>
              <a:spcBef>
                <a:spcPts val="200"/>
              </a:spcBef>
              <a:buSzPct val="100000"/>
            </a:pPr>
            <a:r>
              <a:rPr lang="pl-PL" sz="1200" b="1"/>
              <a:t>Jakość powietrza</a:t>
            </a:r>
          </a:p>
          <a:p>
            <a:pPr marL="179388" lvl="2" indent="-179388">
              <a:lnSpc>
                <a:spcPct val="100000"/>
              </a:lnSpc>
              <a:spcBef>
                <a:spcPts val="200"/>
              </a:spcBef>
              <a:buSzPct val="100000"/>
            </a:pPr>
            <a:r>
              <a:rPr lang="pl-PL" sz="1200" b="1"/>
              <a:t>Gospodarowanie odpadami</a:t>
            </a:r>
          </a:p>
          <a:p>
            <a:pPr marL="179388" lvl="2" indent="-179388">
              <a:lnSpc>
                <a:spcPct val="100000"/>
              </a:lnSpc>
              <a:spcBef>
                <a:spcPts val="200"/>
              </a:spcBef>
              <a:buSzPct val="100000"/>
            </a:pPr>
            <a:r>
              <a:rPr lang="pl-PL" sz="1200" b="1"/>
              <a:t>Zmiany klimatu</a:t>
            </a:r>
          </a:p>
          <a:p>
            <a:pPr marL="179388" lvl="2" indent="-179388">
              <a:lnSpc>
                <a:spcPct val="100000"/>
              </a:lnSpc>
              <a:spcBef>
                <a:spcPts val="200"/>
              </a:spcBef>
              <a:buSzPct val="100000"/>
            </a:pPr>
            <a:r>
              <a:rPr lang="pl-PL" sz="1200" b="1"/>
              <a:t>Wspierające ochronę środowiska działania indywidualne </a:t>
            </a:r>
            <a:br>
              <a:rPr lang="pl-PL" sz="1200" b="1"/>
            </a:br>
            <a:r>
              <a:rPr lang="pl-PL" sz="1200" b="1"/>
              <a:t>i zachowania konsumenckie</a:t>
            </a:r>
          </a:p>
        </p:txBody>
      </p:sp>
      <p:sp>
        <p:nvSpPr>
          <p:cNvPr id="9" name="Symbol zastępczy tekstu 8">
            <a:extLst>
              <a:ext uri="{FF2B5EF4-FFF2-40B4-BE49-F238E27FC236}">
                <a16:creationId xmlns:a16="http://schemas.microsoft.com/office/drawing/2014/main" id="{7D39AA25-24F2-401B-A776-A5385B62F544}"/>
              </a:ext>
            </a:extLst>
          </p:cNvPr>
          <p:cNvSpPr>
            <a:spLocks noGrp="1"/>
          </p:cNvSpPr>
          <p:nvPr>
            <p:ph type="body" sz="quarter" idx="11"/>
          </p:nvPr>
        </p:nvSpPr>
        <p:spPr>
          <a:xfrm>
            <a:off x="4597715" y="908048"/>
            <a:ext cx="4103687" cy="4752975"/>
          </a:xfrm>
        </p:spPr>
        <p:txBody>
          <a:bodyPr/>
          <a:lstStyle/>
          <a:p>
            <a:pPr marL="0" indent="0" algn="l">
              <a:lnSpc>
                <a:spcPct val="100000"/>
              </a:lnSpc>
              <a:spcBef>
                <a:spcPts val="600"/>
              </a:spcBef>
              <a:spcAft>
                <a:spcPts val="600"/>
              </a:spcAft>
              <a:buNone/>
            </a:pPr>
            <a:r>
              <a:rPr lang="pl-PL" sz="1200"/>
              <a:t>W tym roku uległa zmianie technika realizacji badania. </a:t>
            </a:r>
            <a:br>
              <a:rPr lang="pl-PL" sz="1200"/>
            </a:br>
            <a:r>
              <a:rPr lang="pl-PL" sz="1200"/>
              <a:t>Ze względu na panująca </a:t>
            </a:r>
            <a:r>
              <a:rPr lang="pl-PL" sz="1200" b="1"/>
              <a:t>pandemię COVID-19 </a:t>
            </a:r>
            <a:r>
              <a:rPr lang="pl-PL" sz="1200"/>
              <a:t>badanie zostało przeprowadzone techniką </a:t>
            </a:r>
            <a:r>
              <a:rPr lang="pl-PL" sz="1200" b="1"/>
              <a:t>CATI</a:t>
            </a:r>
            <a:r>
              <a:rPr lang="pl-PL" sz="1200"/>
              <a:t>, czyli poprzez wywiady telefoniczne. Badanie terenowe było obarczone wysokim ryzykiem niezrealizowania badania. </a:t>
            </a:r>
          </a:p>
          <a:p>
            <a:pPr marL="0" indent="0" algn="l">
              <a:lnSpc>
                <a:spcPct val="100000"/>
              </a:lnSpc>
              <a:spcBef>
                <a:spcPts val="600"/>
              </a:spcBef>
              <a:spcAft>
                <a:spcPts val="600"/>
              </a:spcAft>
              <a:buNone/>
            </a:pPr>
            <a:r>
              <a:rPr lang="pl-PL" sz="1200"/>
              <a:t>Raport zawiera aktualne wyniki z badania zrealizowanego</a:t>
            </a:r>
            <a:br>
              <a:rPr lang="pl-PL" sz="1200"/>
            </a:br>
            <a:r>
              <a:rPr lang="pl-PL" sz="1200"/>
              <a:t>w 2020 roku wraz z ich zestawieniem (porównaniem)</a:t>
            </a:r>
            <a:br>
              <a:rPr lang="pl-PL" sz="1200"/>
            </a:br>
            <a:r>
              <a:rPr lang="pl-PL" sz="1200"/>
              <a:t>z wynikami z lat 2011-2014. Należy zwrócić uwagę, że pewne pytania nie zawsze były zadawane w uprzednich latach, </a:t>
            </a:r>
            <a:br>
              <a:rPr lang="pl-PL" sz="1200"/>
            </a:br>
            <a:r>
              <a:rPr lang="pl-PL" sz="1200"/>
              <a:t>bądź były zadawane w zmienionej formie, co zostało opatrzone adekwatnym komentarzem. Dodatkowo w tym roku z związku ze zmianą techniki badawczej kwestionariusz musiał zostać dostosowany do wywiadów telefonicznych, co wiąże się z tym, że część pytań pomimo tego samego brzmienia nie mogła zostać porównana do poprzednich edycji badania.</a:t>
            </a:r>
          </a:p>
          <a:p>
            <a:pPr marL="0" indent="0" algn="l">
              <a:lnSpc>
                <a:spcPct val="100000"/>
              </a:lnSpc>
              <a:spcBef>
                <a:spcPts val="600"/>
              </a:spcBef>
              <a:spcAft>
                <a:spcPts val="600"/>
              </a:spcAft>
              <a:buNone/>
            </a:pPr>
            <a:endParaRPr lang="pl-PL" sz="1200"/>
          </a:p>
          <a:p>
            <a:pPr algn="l">
              <a:lnSpc>
                <a:spcPct val="100000"/>
              </a:lnSpc>
            </a:pPr>
            <a:endParaRPr lang="pl-PL" sz="1200"/>
          </a:p>
        </p:txBody>
      </p:sp>
      <p:sp>
        <p:nvSpPr>
          <p:cNvPr id="3" name="Symbol zastępczy tekstu 2"/>
          <p:cNvSpPr>
            <a:spLocks noGrp="1"/>
          </p:cNvSpPr>
          <p:nvPr>
            <p:ph type="body" sz="quarter" idx="12"/>
          </p:nvPr>
        </p:nvSpPr>
        <p:spPr/>
        <p:txBody>
          <a:bodyPr/>
          <a:lstStyle/>
          <a:p>
            <a:r>
              <a:rPr lang="pl-PL" sz="1600"/>
              <a:t>Wstęp</a:t>
            </a:r>
          </a:p>
        </p:txBody>
      </p:sp>
      <p:grpSp>
        <p:nvGrpSpPr>
          <p:cNvPr id="6" name="Grupa 5">
            <a:extLst>
              <a:ext uri="{FF2B5EF4-FFF2-40B4-BE49-F238E27FC236}">
                <a16:creationId xmlns:a16="http://schemas.microsoft.com/office/drawing/2014/main" id="{D0C4EC87-70E5-4302-B3C9-D7CE9537A587}"/>
              </a:ext>
            </a:extLst>
          </p:cNvPr>
          <p:cNvGrpSpPr/>
          <p:nvPr/>
        </p:nvGrpSpPr>
        <p:grpSpPr>
          <a:xfrm>
            <a:off x="262673" y="197711"/>
            <a:ext cx="359852" cy="359852"/>
            <a:chOff x="7127875" y="3567113"/>
            <a:chExt cx="674688" cy="674688"/>
          </a:xfrm>
        </p:grpSpPr>
        <p:sp>
          <p:nvSpPr>
            <p:cNvPr id="7" name="Freeform 13">
              <a:extLst>
                <a:ext uri="{FF2B5EF4-FFF2-40B4-BE49-F238E27FC236}">
                  <a16:creationId xmlns:a16="http://schemas.microsoft.com/office/drawing/2014/main" id="{BDDF8482-2EF7-49CF-93B7-F0640C38C977}"/>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 name="Freeform 14">
              <a:extLst>
                <a:ext uri="{FF2B5EF4-FFF2-40B4-BE49-F238E27FC236}">
                  <a16:creationId xmlns:a16="http://schemas.microsoft.com/office/drawing/2014/main" id="{614F784A-8F70-4B69-873D-B749EDF091E5}"/>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254055343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3"/>
            <a:ext cx="8496300" cy="4488127"/>
          </a:xfrm>
          <a:prstGeom prst="roundRect">
            <a:avLst>
              <a:gd name="adj" fmla="val 19619"/>
            </a:avLst>
          </a:prstGeom>
          <a:ln w="6350">
            <a:solidFill>
              <a:srgbClr val="92D050"/>
            </a:solidFill>
            <a:prstDash val="lgDash"/>
          </a:ln>
        </p:spPr>
        <p:txBody>
          <a:bodyPr/>
          <a:lstStyle/>
          <a:p>
            <a:pPr marL="0" indent="0" algn="l">
              <a:buNone/>
            </a:pPr>
            <a:r>
              <a:rPr lang="pl-PL" sz="1600" b="1">
                <a:solidFill>
                  <a:schemeClr val="accent3"/>
                </a:solidFill>
              </a:rPr>
              <a:t>Podsumowanie: </a:t>
            </a:r>
            <a:r>
              <a:rPr lang="pl-PL" sz="1600" b="1">
                <a:solidFill>
                  <a:schemeClr val="tx1"/>
                </a:solidFill>
              </a:rPr>
              <a:t>Środowisko naturalne i jego ochrona</a:t>
            </a:r>
          </a:p>
          <a:p>
            <a:pPr marL="0" indent="0" algn="l">
              <a:buNone/>
            </a:pPr>
            <a:endParaRPr lang="pl-PL" sz="1600" b="1">
              <a:solidFill>
                <a:schemeClr val="accent4"/>
              </a:solidFill>
            </a:endParaRPr>
          </a:p>
          <a:p>
            <a:pPr algn="l">
              <a:lnSpc>
                <a:spcPct val="100000"/>
              </a:lnSpc>
              <a:spcBef>
                <a:spcPts val="110"/>
              </a:spcBef>
            </a:pPr>
            <a:r>
              <a:rPr lang="pl-PL" sz="1200">
                <a:solidFill>
                  <a:schemeClr val="tx1"/>
                </a:solidFill>
              </a:rPr>
              <a:t>Respondenci lepiej oceniają stan obecny środowiska w okolicy zamieszkania niż w Polsce – 65% vs 44%. W odniesieniu </a:t>
            </a:r>
            <a:br>
              <a:rPr lang="pl-PL" sz="1200">
                <a:solidFill>
                  <a:schemeClr val="tx1"/>
                </a:solidFill>
              </a:rPr>
            </a:br>
            <a:r>
              <a:rPr lang="pl-PL" sz="1200">
                <a:solidFill>
                  <a:schemeClr val="tx1"/>
                </a:solidFill>
              </a:rPr>
              <a:t>do 2018 r. pozytywna ocena stanu środowiska w okolicy zamieszkania wzrosła o 4 p.p., a ocena środowiska w Polsce odnotowała spadek o 5 p.p.</a:t>
            </a:r>
          </a:p>
          <a:p>
            <a:pPr algn="l">
              <a:lnSpc>
                <a:spcPct val="100000"/>
              </a:lnSpc>
              <a:spcBef>
                <a:spcPts val="110"/>
              </a:spcBef>
            </a:pPr>
            <a:r>
              <a:rPr lang="pl-PL" sz="1200">
                <a:solidFill>
                  <a:schemeClr val="tx1"/>
                </a:solidFill>
              </a:rPr>
              <a:t>Najczęściej wskazywanym powodem, dla którego warto chronić środowisko, jest troska o przyszłe pokolenia. Ten powód wybrało prawie trzy czwarte badanych (73%) i jest to najwyższy uzyskany wynik na przestrzeni wszystkich edycji badania. Na drugim miejscu z wynikiem 63% znalazła się </a:t>
            </a:r>
            <a:r>
              <a:rPr lang="pl-PL" sz="1200" b="0">
                <a:solidFill>
                  <a:srgbClr val="58595B"/>
                </a:solidFill>
              </a:rPr>
              <a:t>dbałość i troska o zdrowie człowieka. </a:t>
            </a:r>
            <a:r>
              <a:rPr lang="pl-PL" sz="1200">
                <a:solidFill>
                  <a:srgbClr val="58595B"/>
                </a:solidFill>
              </a:rPr>
              <a:t>Przyroda jako wartość sama w sobie to powód wybrany przez prawie połowę (49%) – wynik ten jest również najwyższy pośród wszystkich edycji. Co dziesiąty respondent wskazał oszczędność i względy ekonomiczne.</a:t>
            </a:r>
          </a:p>
          <a:p>
            <a:pPr algn="l">
              <a:lnSpc>
                <a:spcPct val="100000"/>
              </a:lnSpc>
              <a:spcBef>
                <a:spcPts val="110"/>
              </a:spcBef>
            </a:pPr>
            <a:r>
              <a:rPr lang="pl-PL" sz="1200" b="0">
                <a:solidFill>
                  <a:srgbClr val="58595B"/>
                </a:solidFill>
              </a:rPr>
              <a:t>W opinii respondentów stan środowiska w największym stopniu zależy od aktywności każdego z nas (69%). </a:t>
            </a:r>
            <a:r>
              <a:rPr lang="pl-PL" sz="1200">
                <a:solidFill>
                  <a:srgbClr val="58595B"/>
                </a:solidFill>
              </a:rPr>
              <a:t>Jedna piąta rozmówców (21%) uważa, że od położenia przez rząd nacisku na sprawy ochrony środowiska, a 13% twierdzi, że od uznania przez nasze społeczeństwo kwestii środowiska za ważny problem.</a:t>
            </a:r>
            <a:endParaRPr lang="pl-PL" sz="1200" b="0">
              <a:solidFill>
                <a:srgbClr val="58595B"/>
              </a:solidFill>
            </a:endParaRPr>
          </a:p>
          <a:p>
            <a:pPr algn="l">
              <a:lnSpc>
                <a:spcPct val="100000"/>
              </a:lnSpc>
              <a:spcBef>
                <a:spcPts val="110"/>
              </a:spcBef>
            </a:pPr>
            <a:r>
              <a:rPr lang="pl-PL" sz="1200">
                <a:solidFill>
                  <a:schemeClr val="tx1"/>
                </a:solidFill>
              </a:rPr>
              <a:t>Mieszkańcy Polski o sprawach dotyczących środowiska na ogół dowiadują się z internetu (73%), z telewizji (65%) i z prasy (27%).</a:t>
            </a:r>
          </a:p>
          <a:p>
            <a:pPr algn="l">
              <a:lnSpc>
                <a:spcPct val="100000"/>
              </a:lnSpc>
              <a:spcBef>
                <a:spcPts val="110"/>
              </a:spcBef>
            </a:pPr>
            <a:r>
              <a:rPr lang="pl-PL" sz="1200">
                <a:solidFill>
                  <a:schemeClr val="tx1"/>
                </a:solidFill>
              </a:rPr>
              <a:t>O kształtowanie postaw i zachowań ekologicznych społeczeństwa przede wszystkim powinna dbać władza centralna, </a:t>
            </a:r>
            <a:br>
              <a:rPr lang="pl-PL" sz="1200">
                <a:solidFill>
                  <a:schemeClr val="tx1"/>
                </a:solidFill>
              </a:rPr>
            </a:br>
            <a:r>
              <a:rPr lang="pl-PL" sz="1200">
                <a:solidFill>
                  <a:schemeClr val="tx1"/>
                </a:solidFill>
              </a:rPr>
              <a:t>czyli rząd (44%) oraz szkoła (40%). Co trzeci respondent wskazał, że każdy indywidualnie. W dalszej kolejności znalazła się rodzina (29%) oraz władze samorządowe i wojewódzkie (28%).</a:t>
            </a:r>
          </a:p>
          <a:p>
            <a:pPr algn="l">
              <a:lnSpc>
                <a:spcPct val="100000"/>
              </a:lnSpc>
              <a:spcBef>
                <a:spcPts val="110"/>
              </a:spcBef>
            </a:pPr>
            <a:endParaRPr lang="pl-PL" sz="1200">
              <a:solidFill>
                <a:schemeClr val="tx1"/>
              </a:solidFill>
            </a:endParaRPr>
          </a:p>
          <a:p>
            <a:pPr algn="l">
              <a:lnSpc>
                <a:spcPct val="100000"/>
              </a:lnSpc>
              <a:spcBef>
                <a:spcPts val="110"/>
              </a:spcBef>
            </a:pPr>
            <a:r>
              <a:rPr lang="pl-PL" sz="1200">
                <a:solidFill>
                  <a:schemeClr val="tx1"/>
                </a:solidFill>
              </a:rPr>
              <a:t>Wyniki zostały porównane tylko tam, gdzie istniała taka możliwość (zmiana techniki badania z CAPI na CATI).</a:t>
            </a: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Środowisko naturalne i jego ochrona</a:t>
            </a:r>
          </a:p>
          <a:p>
            <a:endParaRPr lang="pl-PL"/>
          </a:p>
        </p:txBody>
      </p:sp>
      <p:grpSp>
        <p:nvGrpSpPr>
          <p:cNvPr id="8" name="Grupa 7">
            <a:extLst>
              <a:ext uri="{FF2B5EF4-FFF2-40B4-BE49-F238E27FC236}">
                <a16:creationId xmlns:a16="http://schemas.microsoft.com/office/drawing/2014/main" id="{9CB5D9BD-8479-464D-AEA5-A6B007AFAF03}"/>
              </a:ext>
            </a:extLst>
          </p:cNvPr>
          <p:cNvGrpSpPr/>
          <p:nvPr/>
        </p:nvGrpSpPr>
        <p:grpSpPr>
          <a:xfrm>
            <a:off x="256569" y="186558"/>
            <a:ext cx="351010" cy="426759"/>
            <a:chOff x="3635896" y="1196752"/>
            <a:chExt cx="1170966" cy="1423665"/>
          </a:xfrm>
        </p:grpSpPr>
        <p:sp>
          <p:nvSpPr>
            <p:cNvPr id="9" name="Freeform 8">
              <a:extLst>
                <a:ext uri="{FF2B5EF4-FFF2-40B4-BE49-F238E27FC236}">
                  <a16:creationId xmlns:a16="http://schemas.microsoft.com/office/drawing/2014/main" id="{39F1A5CC-AC51-4187-BB0B-178637C8526F}"/>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0" name="Grafika 9" descr="Drzewo liściaste">
              <a:extLst>
                <a:ext uri="{FF2B5EF4-FFF2-40B4-BE49-F238E27FC236}">
                  <a16:creationId xmlns:a16="http://schemas.microsoft.com/office/drawing/2014/main" id="{D3540F41-924A-4983-A330-6ECA51EAC862}"/>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spTree>
    <p:extLst>
      <p:ext uri="{BB962C8B-B14F-4D97-AF65-F5344CB8AC3E}">
        <p14:creationId xmlns:p14="http://schemas.microsoft.com/office/powerpoint/2010/main" val="172608629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JAKOŚĆ POWIETRZA</a:t>
            </a:r>
          </a:p>
        </p:txBody>
      </p:sp>
      <p:pic>
        <p:nvPicPr>
          <p:cNvPr id="9" name="Grafika 8" descr="Wietrznie">
            <a:extLst>
              <a:ext uri="{FF2B5EF4-FFF2-40B4-BE49-F238E27FC236}">
                <a16:creationId xmlns:a16="http://schemas.microsoft.com/office/drawing/2014/main" id="{4C03EEE7-7D42-4384-82D2-B485558F2DBF}"/>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73704" y="3130705"/>
            <a:ext cx="596590" cy="596590"/>
          </a:xfrm>
          <a:prstGeom prst="rect">
            <a:avLst/>
          </a:prstGeom>
        </p:spPr>
      </p:pic>
      <p:pic>
        <p:nvPicPr>
          <p:cNvPr id="11" name="Grafika 10" descr="Wietrznie">
            <a:extLst>
              <a:ext uri="{FF2B5EF4-FFF2-40B4-BE49-F238E27FC236}">
                <a16:creationId xmlns:a16="http://schemas.microsoft.com/office/drawing/2014/main" id="{3A219A00-A81D-464C-B23F-92452F045B5A}"/>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076056" y="3130705"/>
            <a:ext cx="596590" cy="596590"/>
          </a:xfrm>
          <a:prstGeom prst="rect">
            <a:avLst/>
          </a:prstGeom>
        </p:spPr>
      </p:pic>
      <p:pic>
        <p:nvPicPr>
          <p:cNvPr id="13" name="Grafika 12" descr="Wietrznie">
            <a:extLst>
              <a:ext uri="{FF2B5EF4-FFF2-40B4-BE49-F238E27FC236}">
                <a16:creationId xmlns:a16="http://schemas.microsoft.com/office/drawing/2014/main" id="{AD5C6282-56A9-40F4-8EA0-A8DF02CD1BAC}"/>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878408" y="3130705"/>
            <a:ext cx="596590" cy="596590"/>
          </a:xfrm>
          <a:prstGeom prst="rect">
            <a:avLst/>
          </a:prstGeom>
        </p:spPr>
      </p:pic>
      <p:pic>
        <p:nvPicPr>
          <p:cNvPr id="15" name="Grafika 14" descr="Wietrznie">
            <a:extLst>
              <a:ext uri="{FF2B5EF4-FFF2-40B4-BE49-F238E27FC236}">
                <a16:creationId xmlns:a16="http://schemas.microsoft.com/office/drawing/2014/main" id="{A145D1D1-77AC-4936-B5E3-B5D83CC940F6}"/>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492473" y="3130705"/>
            <a:ext cx="596590" cy="596590"/>
          </a:xfrm>
          <a:prstGeom prst="rect">
            <a:avLst/>
          </a:prstGeom>
        </p:spPr>
      </p:pic>
      <p:pic>
        <p:nvPicPr>
          <p:cNvPr id="17" name="Grafika 16" descr="Wietrznie">
            <a:extLst>
              <a:ext uri="{FF2B5EF4-FFF2-40B4-BE49-F238E27FC236}">
                <a16:creationId xmlns:a16="http://schemas.microsoft.com/office/drawing/2014/main" id="{724DBA43-50F8-43BD-B5AD-424575BE0440}"/>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669000" y="3130705"/>
            <a:ext cx="596590" cy="596590"/>
          </a:xfrm>
          <a:prstGeom prst="rect">
            <a:avLst/>
          </a:prstGeom>
        </p:spPr>
      </p:pic>
    </p:spTree>
    <p:extLst>
      <p:ext uri="{BB962C8B-B14F-4D97-AF65-F5344CB8AC3E}">
        <p14:creationId xmlns:p14="http://schemas.microsoft.com/office/powerpoint/2010/main" val="163411735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Największe wyzwania dla Polski </a:t>
            </a:r>
          </a:p>
          <a:p>
            <a:r>
              <a:rPr lang="pl-PL" sz="1100">
                <a:solidFill>
                  <a:prstClr val="white"/>
                </a:solidFill>
              </a:rPr>
              <a:t>a problemy środowiska naturalnego</a:t>
            </a:r>
            <a:endParaRPr lang="en-US" sz="1100">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Środowisko naturalne i jego ochrona</a:t>
            </a:r>
            <a:endParaRPr lang="en-US" sz="1100">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Indywidualne działania i zachowania wspierające ochronę środowiska</a:t>
            </a:r>
            <a:endParaRPr lang="en-US" sz="1100">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100" b="1">
                <a:solidFill>
                  <a:prstClr val="white"/>
                </a:solidFill>
              </a:rPr>
              <a:t>Jakość </a:t>
            </a:r>
            <a:r>
              <a:rPr lang="pl-PL" sz="1100" b="1">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2683427"/>
            <a:ext cx="457199" cy="45719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chemeClr val="bg2"/>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pl-PL" sz="1050">
                <a:solidFill>
                  <a:schemeClr val="tx1"/>
                </a:solidFill>
              </a:rPr>
              <a:t>W rozdziale zostaną poruszone następujące zagadnienia:</a:t>
            </a:r>
          </a:p>
          <a:p>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Z jakich względów powietrze w Polsce uznawane jest za złe jakościowo? (które powody mają zdaniem ludzi większe, a które mniejsze znaczenie?)</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Jakie rodzaje ogrzewania są najczęściej stosowane w polskich gospodarstwach domowych? </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Za jakimi działaniami, mającymi na celu poprawę jakości powietrza, opowiadają się mieszkańcy Polski? (które ich zdaniem są najważniejsze, a które mniej ważne?)</a:t>
            </a:r>
          </a:p>
          <a:p>
            <a:endParaRPr lang="pl-PL" sz="1050">
              <a:solidFill>
                <a:schemeClr val="tx1"/>
              </a:solidFill>
            </a:endParaRPr>
          </a:p>
          <a:p>
            <a:pPr marL="285750" indent="-285750">
              <a:buFont typeface="Wingdings" panose="05000000000000000000" pitchFamily="2" charset="2"/>
              <a:buChar char="§"/>
            </a:pPr>
            <a:endParaRPr lang="pl-PL" sz="1050">
              <a:solidFill>
                <a:schemeClr val="tx1"/>
              </a:solidFill>
            </a:endParaRPr>
          </a:p>
        </p:txBody>
      </p:sp>
      <p:pic>
        <p:nvPicPr>
          <p:cNvPr id="3" name="Grafika 2" descr="Wietrznie">
            <a:extLst>
              <a:ext uri="{FF2B5EF4-FFF2-40B4-BE49-F238E27FC236}">
                <a16:creationId xmlns:a16="http://schemas.microsoft.com/office/drawing/2014/main" id="{69EC91EB-DC5F-490D-9106-9B65DFFFB5A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pic>
        <p:nvPicPr>
          <p:cNvPr id="4" name="Grafika 3" descr="Wietrznie">
            <a:extLst>
              <a:ext uri="{FF2B5EF4-FFF2-40B4-BE49-F238E27FC236}">
                <a16:creationId xmlns:a16="http://schemas.microsoft.com/office/drawing/2014/main" id="{8A50FC2E-4E5B-4D43-A39F-90043C83FE2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24769" y="2742267"/>
            <a:ext cx="376398" cy="376398"/>
          </a:xfrm>
          <a:prstGeom prst="rect">
            <a:avLst/>
          </a:prstGeom>
        </p:spPr>
      </p:pic>
    </p:spTree>
    <p:extLst>
      <p:ext uri="{BB962C8B-B14F-4D97-AF65-F5344CB8AC3E}">
        <p14:creationId xmlns:p14="http://schemas.microsoft.com/office/powerpoint/2010/main" val="190137238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Symbol zastępczy zawartości 4" descr="Powody złej jakości powietrza w Polsce w kolejności od najważniejszych do najmniej ważnych.&#10;&#10;Wykres słupkowy skumulowany do 100% przedstawia powody złej jakości powietrza: &#10;emisja z transportu samochodowego (1- najważniejszy powód 24%, 2 - 41 %, 3 - 28%, 4 - najmniej ważny powód - 7%), &#10;emisja z pieców domowych (1- najważniejszy powód 37%, 2 - 27%, 3 - 26%, 4 - najmniej ważny powód - 10%), &#10;duża emisja np. z fabryk (1- najważniejszy powód 35%, 2 - 25%, 3 - 32%, 4 - najmniej ważny powód - 8%), &#10;emisja pochodząca z państw sąsiadujących z Polską (1- najważniejszy powód 4%, 2 - 7%, 3 - 14%, 4 - najmniej ważny powód - 75%).&#10;&#10;&#10;&#10;&#10;">
            <a:extLst>
              <a:ext uri="{FF2B5EF4-FFF2-40B4-BE49-F238E27FC236}">
                <a16:creationId xmlns:a16="http://schemas.microsoft.com/office/drawing/2014/main" id="{FB9F07EC-72C4-4E92-B62B-8203FC1CB84A}"/>
              </a:ext>
            </a:extLst>
          </p:cNvPr>
          <p:cNvGraphicFramePr>
            <a:graphicFrameLocks/>
          </p:cNvGraphicFramePr>
          <p:nvPr>
            <p:extLst>
              <p:ext uri="{D42A27DB-BD31-4B8C-83A1-F6EECF244321}">
                <p14:modId xmlns:p14="http://schemas.microsoft.com/office/powerpoint/2010/main" val="3552768476"/>
              </p:ext>
            </p:extLst>
          </p:nvPr>
        </p:nvGraphicFramePr>
        <p:xfrm>
          <a:off x="3357298" y="1376319"/>
          <a:ext cx="4803271" cy="5071273"/>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złej jakości powietrza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P8. Proszę uszeregować powody złej jakości powietrza w Polsce w kolejności OD najważniejszego dla Pana(i) powodu DO najmniej ważnego.</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a:t>
            </a:r>
            <a:endParaRPr lang="pt-BR">
              <a:solidFill>
                <a:schemeClr val="bg1">
                  <a:lumMod val="75000"/>
                </a:schemeClr>
              </a:solidFill>
            </a:endParaRPr>
          </a:p>
          <a:p>
            <a:endParaRPr lang="pl-PL"/>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9512" y="179375"/>
            <a:ext cx="466782" cy="466782"/>
          </a:xfrm>
          <a:prstGeom prst="rect">
            <a:avLst/>
          </a:prstGeom>
        </p:spPr>
      </p:pic>
      <p:sp>
        <p:nvSpPr>
          <p:cNvPr id="6" name="Symbol zastępczy tekstu 7">
            <a:extLst>
              <a:ext uri="{FF2B5EF4-FFF2-40B4-BE49-F238E27FC236}">
                <a16:creationId xmlns:a16="http://schemas.microsoft.com/office/drawing/2014/main" id="{4D421F15-0610-4357-B7C6-94B80373D04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20" name="Tabela 19">
            <a:extLst>
              <a:ext uri="{FF2B5EF4-FFF2-40B4-BE49-F238E27FC236}">
                <a16:creationId xmlns:a16="http://schemas.microsoft.com/office/drawing/2014/main" id="{47064C42-6DF3-4C51-86A6-DC63580EB1CB}"/>
              </a:ext>
            </a:extLst>
          </p:cNvPr>
          <p:cNvGraphicFramePr>
            <a:graphicFrameLocks noGrp="1"/>
          </p:cNvGraphicFramePr>
          <p:nvPr>
            <p:extLst>
              <p:ext uri="{D42A27DB-BD31-4B8C-83A1-F6EECF244321}">
                <p14:modId xmlns:p14="http://schemas.microsoft.com/office/powerpoint/2010/main" val="213966359"/>
              </p:ext>
            </p:extLst>
          </p:nvPr>
        </p:nvGraphicFramePr>
        <p:xfrm>
          <a:off x="711281" y="2492217"/>
          <a:ext cx="2194406" cy="2186470"/>
        </p:xfrm>
        <a:graphic>
          <a:graphicData uri="http://schemas.openxmlformats.org/drawingml/2006/table">
            <a:tbl>
              <a:tblPr>
                <a:tableStyleId>{5C22544A-7EE6-4342-B048-85BDC9FD1C3A}</a:tableStyleId>
              </a:tblPr>
              <a:tblGrid>
                <a:gridCol w="2194406">
                  <a:extLst>
                    <a:ext uri="{9D8B030D-6E8A-4147-A177-3AD203B41FA5}">
                      <a16:colId xmlns:a16="http://schemas.microsoft.com/office/drawing/2014/main" val="2852655252"/>
                    </a:ext>
                  </a:extLst>
                </a:gridCol>
              </a:tblGrid>
              <a:tr h="581947">
                <a:tc>
                  <a:txBody>
                    <a:bodyPr/>
                    <a:lstStyle/>
                    <a:p>
                      <a:pPr algn="r" fontAlgn="ctr"/>
                      <a:r>
                        <a:rPr lang="pl-PL" sz="1100" b="0" u="none" strike="noStrike">
                          <a:effectLst/>
                        </a:rPr>
                        <a:t>emisja z transportu samochodowego</a:t>
                      </a:r>
                      <a:endParaRPr lang="pl-PL" sz="1100" b="0" i="0" u="none" strike="noStrike">
                        <a:solidFill>
                          <a:srgbClr val="000000"/>
                        </a:solidFill>
                        <a:effectLst/>
                        <a:latin typeface="Arial CE" panose="020B0604020202020204"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61439307"/>
                  </a:ext>
                </a:extLst>
              </a:tr>
              <a:tr h="469634">
                <a:tc>
                  <a:txBody>
                    <a:bodyPr/>
                    <a:lstStyle/>
                    <a:p>
                      <a:pPr algn="r" fontAlgn="ctr"/>
                      <a:r>
                        <a:rPr lang="pl-PL" sz="1100" b="0" u="none" strike="noStrike">
                          <a:effectLst/>
                        </a:rPr>
                        <a:t>emisja z pieców domowych</a:t>
                      </a:r>
                      <a:endParaRPr lang="pl-PL" sz="1100" b="0" i="0" u="none" strike="noStrike">
                        <a:solidFill>
                          <a:srgbClr val="000000"/>
                        </a:solidFill>
                        <a:effectLst/>
                        <a:latin typeface="Arial CE" panose="020B0604020202020204"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25093735"/>
                  </a:ext>
                </a:extLst>
              </a:tr>
              <a:tr h="437554">
                <a:tc>
                  <a:txBody>
                    <a:bodyPr/>
                    <a:lstStyle/>
                    <a:p>
                      <a:pPr algn="r" fontAlgn="ctr"/>
                      <a:r>
                        <a:rPr lang="pl-PL" sz="1100" b="0" u="none" strike="noStrike">
                          <a:effectLst/>
                        </a:rPr>
                        <a:t>duża emisja np. z fabryk</a:t>
                      </a:r>
                      <a:endParaRPr lang="pl-PL" sz="1100" b="0" i="0" u="none" strike="noStrike">
                        <a:solidFill>
                          <a:srgbClr val="000000"/>
                        </a:solidFill>
                        <a:effectLst/>
                        <a:latin typeface="Arial CE" panose="020B0604020202020204"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21744100"/>
                  </a:ext>
                </a:extLst>
              </a:tr>
              <a:tr h="697335">
                <a:tc>
                  <a:txBody>
                    <a:bodyPr/>
                    <a:lstStyle/>
                    <a:p>
                      <a:pPr algn="r" fontAlgn="ctr"/>
                      <a:r>
                        <a:rPr lang="pl-PL" sz="1100" b="0" u="none" strike="noStrike">
                          <a:effectLst/>
                        </a:rPr>
                        <a:t>emisja pochodząca z państw sąsiadujących z Polską</a:t>
                      </a:r>
                      <a:endParaRPr lang="pl-PL" sz="1100" b="0" i="0" u="none" strike="noStrike">
                        <a:solidFill>
                          <a:srgbClr val="000000"/>
                        </a:solidFill>
                        <a:effectLst/>
                        <a:latin typeface="Arial CE" panose="020B0604020202020204"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3278494"/>
                  </a:ext>
                </a:extLst>
              </a:tr>
            </a:tbl>
          </a:graphicData>
        </a:graphic>
      </p:graphicFrame>
      <p:grpSp>
        <p:nvGrpSpPr>
          <p:cNvPr id="58" name="Grupa 57">
            <a:extLst>
              <a:ext uri="{FF2B5EF4-FFF2-40B4-BE49-F238E27FC236}">
                <a16:creationId xmlns:a16="http://schemas.microsoft.com/office/drawing/2014/main" id="{26C0D3BD-42C8-4F26-831C-38FCAA30ACE6}"/>
              </a:ext>
            </a:extLst>
          </p:cNvPr>
          <p:cNvGrpSpPr>
            <a:grpSpLocks noChangeAspect="1"/>
          </p:cNvGrpSpPr>
          <p:nvPr/>
        </p:nvGrpSpPr>
        <p:grpSpPr>
          <a:xfrm>
            <a:off x="3239827" y="2941648"/>
            <a:ext cx="364087" cy="443569"/>
            <a:chOff x="2627785" y="2022750"/>
            <a:chExt cx="672733" cy="819597"/>
          </a:xfrm>
          <a:solidFill>
            <a:srgbClr val="CDCDCD"/>
          </a:solidFill>
        </p:grpSpPr>
        <p:grpSp>
          <p:nvGrpSpPr>
            <p:cNvPr id="59" name="Grupa 58">
              <a:extLst>
                <a:ext uri="{FF2B5EF4-FFF2-40B4-BE49-F238E27FC236}">
                  <a16:creationId xmlns:a16="http://schemas.microsoft.com/office/drawing/2014/main" id="{3DF3EAC9-27EF-480E-8328-2F8A7CA99AD1}"/>
                </a:ext>
              </a:extLst>
            </p:cNvPr>
            <p:cNvGrpSpPr>
              <a:grpSpLocks noChangeAspect="1"/>
            </p:cNvGrpSpPr>
            <p:nvPr/>
          </p:nvGrpSpPr>
          <p:grpSpPr>
            <a:xfrm>
              <a:off x="2627785" y="2266347"/>
              <a:ext cx="672733" cy="576000"/>
              <a:chOff x="2916238" y="1425575"/>
              <a:chExt cx="728662" cy="623887"/>
            </a:xfrm>
            <a:grpFill/>
          </p:grpSpPr>
          <p:sp>
            <p:nvSpPr>
              <p:cNvPr id="61" name="Freeform 44">
                <a:extLst>
                  <a:ext uri="{FF2B5EF4-FFF2-40B4-BE49-F238E27FC236}">
                    <a16:creationId xmlns:a16="http://schemas.microsoft.com/office/drawing/2014/main" id="{0ED18AE6-990E-4978-A7D7-07B2C4D9B90E}"/>
                  </a:ext>
                </a:extLst>
              </p:cNvPr>
              <p:cNvSpPr>
                <a:spLocks/>
              </p:cNvSpPr>
              <p:nvPr/>
            </p:nvSpPr>
            <p:spPr bwMode="auto">
              <a:xfrm>
                <a:off x="3427413" y="1504950"/>
                <a:ext cx="100012" cy="123825"/>
              </a:xfrm>
              <a:custGeom>
                <a:avLst/>
                <a:gdLst>
                  <a:gd name="T0" fmla="*/ 190 w 190"/>
                  <a:gd name="T1" fmla="*/ 235 h 235"/>
                  <a:gd name="T2" fmla="*/ 190 w 190"/>
                  <a:gd name="T3" fmla="*/ 0 h 235"/>
                  <a:gd name="T4" fmla="*/ 0 w 190"/>
                  <a:gd name="T5" fmla="*/ 0 h 235"/>
                  <a:gd name="T6" fmla="*/ 0 w 190"/>
                  <a:gd name="T7" fmla="*/ 55 h 235"/>
                  <a:gd name="T8" fmla="*/ 190 w 190"/>
                  <a:gd name="T9" fmla="*/ 235 h 235"/>
                </a:gdLst>
                <a:ahLst/>
                <a:cxnLst>
                  <a:cxn ang="0">
                    <a:pos x="T0" y="T1"/>
                  </a:cxn>
                  <a:cxn ang="0">
                    <a:pos x="T2" y="T3"/>
                  </a:cxn>
                  <a:cxn ang="0">
                    <a:pos x="T4" y="T5"/>
                  </a:cxn>
                  <a:cxn ang="0">
                    <a:pos x="T6" y="T7"/>
                  </a:cxn>
                  <a:cxn ang="0">
                    <a:pos x="T8" y="T9"/>
                  </a:cxn>
                </a:cxnLst>
                <a:rect l="0" t="0" r="r" b="b"/>
                <a:pathLst>
                  <a:path w="190" h="235">
                    <a:moveTo>
                      <a:pt x="190" y="235"/>
                    </a:moveTo>
                    <a:lnTo>
                      <a:pt x="190" y="0"/>
                    </a:lnTo>
                    <a:lnTo>
                      <a:pt x="0" y="0"/>
                    </a:lnTo>
                    <a:lnTo>
                      <a:pt x="0" y="55"/>
                    </a:lnTo>
                    <a:lnTo>
                      <a:pt x="190"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45">
                <a:extLst>
                  <a:ext uri="{FF2B5EF4-FFF2-40B4-BE49-F238E27FC236}">
                    <a16:creationId xmlns:a16="http://schemas.microsoft.com/office/drawing/2014/main" id="{14C4AD08-F4B4-4B45-A31A-6DBA51861F73}"/>
                  </a:ext>
                </a:extLst>
              </p:cNvPr>
              <p:cNvSpPr>
                <a:spLocks noEditPoints="1"/>
              </p:cNvSpPr>
              <p:nvPr/>
            </p:nvSpPr>
            <p:spPr bwMode="auto">
              <a:xfrm>
                <a:off x="2916238" y="1425575"/>
                <a:ext cx="728662" cy="623887"/>
              </a:xfrm>
              <a:custGeom>
                <a:avLst/>
                <a:gdLst>
                  <a:gd name="T0" fmla="*/ 528 w 1377"/>
                  <a:gd name="T1" fmla="*/ 709 h 1178"/>
                  <a:gd name="T2" fmla="*/ 663 w 1377"/>
                  <a:gd name="T3" fmla="*/ 709 h 1178"/>
                  <a:gd name="T4" fmla="*/ 663 w 1377"/>
                  <a:gd name="T5" fmla="*/ 563 h 1178"/>
                  <a:gd name="T6" fmla="*/ 528 w 1377"/>
                  <a:gd name="T7" fmla="*/ 563 h 1178"/>
                  <a:gd name="T8" fmla="*/ 528 w 1377"/>
                  <a:gd name="T9" fmla="*/ 709 h 1178"/>
                  <a:gd name="T10" fmla="*/ 713 w 1377"/>
                  <a:gd name="T11" fmla="*/ 709 h 1178"/>
                  <a:gd name="T12" fmla="*/ 849 w 1377"/>
                  <a:gd name="T13" fmla="*/ 709 h 1178"/>
                  <a:gd name="T14" fmla="*/ 849 w 1377"/>
                  <a:gd name="T15" fmla="*/ 563 h 1178"/>
                  <a:gd name="T16" fmla="*/ 713 w 1377"/>
                  <a:gd name="T17" fmla="*/ 563 h 1178"/>
                  <a:gd name="T18" fmla="*/ 713 w 1377"/>
                  <a:gd name="T19" fmla="*/ 709 h 1178"/>
                  <a:gd name="T20" fmla="*/ 528 w 1377"/>
                  <a:gd name="T21" fmla="*/ 906 h 1178"/>
                  <a:gd name="T22" fmla="*/ 663 w 1377"/>
                  <a:gd name="T23" fmla="*/ 906 h 1178"/>
                  <a:gd name="T24" fmla="*/ 663 w 1377"/>
                  <a:gd name="T25" fmla="*/ 759 h 1178"/>
                  <a:gd name="T26" fmla="*/ 528 w 1377"/>
                  <a:gd name="T27" fmla="*/ 759 h 1178"/>
                  <a:gd name="T28" fmla="*/ 528 w 1377"/>
                  <a:gd name="T29" fmla="*/ 906 h 1178"/>
                  <a:gd name="T30" fmla="*/ 713 w 1377"/>
                  <a:gd name="T31" fmla="*/ 906 h 1178"/>
                  <a:gd name="T32" fmla="*/ 849 w 1377"/>
                  <a:gd name="T33" fmla="*/ 906 h 1178"/>
                  <a:gd name="T34" fmla="*/ 849 w 1377"/>
                  <a:gd name="T35" fmla="*/ 759 h 1178"/>
                  <a:gd name="T36" fmla="*/ 713 w 1377"/>
                  <a:gd name="T37" fmla="*/ 759 h 1178"/>
                  <a:gd name="T38" fmla="*/ 713 w 1377"/>
                  <a:gd name="T39" fmla="*/ 906 h 1178"/>
                  <a:gd name="T40" fmla="*/ 1377 w 1377"/>
                  <a:gd name="T41" fmla="*/ 653 h 1178"/>
                  <a:gd name="T42" fmla="*/ 1296 w 1377"/>
                  <a:gd name="T43" fmla="*/ 737 h 1178"/>
                  <a:gd name="T44" fmla="*/ 1264 w 1377"/>
                  <a:gd name="T45" fmla="*/ 707 h 1178"/>
                  <a:gd name="T46" fmla="*/ 1264 w 1377"/>
                  <a:gd name="T47" fmla="*/ 1178 h 1178"/>
                  <a:gd name="T48" fmla="*/ 113 w 1377"/>
                  <a:gd name="T49" fmla="*/ 1178 h 1178"/>
                  <a:gd name="T50" fmla="*/ 113 w 1377"/>
                  <a:gd name="T51" fmla="*/ 707 h 1178"/>
                  <a:gd name="T52" fmla="*/ 80 w 1377"/>
                  <a:gd name="T53" fmla="*/ 737 h 1178"/>
                  <a:gd name="T54" fmla="*/ 0 w 1377"/>
                  <a:gd name="T55" fmla="*/ 653 h 1178"/>
                  <a:gd name="T56" fmla="*/ 688 w 1377"/>
                  <a:gd name="T57" fmla="*/ 0 h 1178"/>
                  <a:gd name="T58" fmla="*/ 1377 w 1377"/>
                  <a:gd name="T59" fmla="*/ 653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7" h="1178">
                    <a:moveTo>
                      <a:pt x="528" y="709"/>
                    </a:moveTo>
                    <a:lnTo>
                      <a:pt x="663" y="709"/>
                    </a:lnTo>
                    <a:lnTo>
                      <a:pt x="663" y="563"/>
                    </a:lnTo>
                    <a:lnTo>
                      <a:pt x="528" y="563"/>
                    </a:lnTo>
                    <a:lnTo>
                      <a:pt x="528" y="709"/>
                    </a:lnTo>
                    <a:close/>
                    <a:moveTo>
                      <a:pt x="713" y="709"/>
                    </a:moveTo>
                    <a:lnTo>
                      <a:pt x="849" y="709"/>
                    </a:lnTo>
                    <a:lnTo>
                      <a:pt x="849" y="563"/>
                    </a:lnTo>
                    <a:lnTo>
                      <a:pt x="713" y="563"/>
                    </a:lnTo>
                    <a:lnTo>
                      <a:pt x="713" y="709"/>
                    </a:lnTo>
                    <a:close/>
                    <a:moveTo>
                      <a:pt x="528" y="906"/>
                    </a:moveTo>
                    <a:lnTo>
                      <a:pt x="663" y="906"/>
                    </a:lnTo>
                    <a:lnTo>
                      <a:pt x="663" y="759"/>
                    </a:lnTo>
                    <a:lnTo>
                      <a:pt x="528" y="759"/>
                    </a:lnTo>
                    <a:lnTo>
                      <a:pt x="528" y="906"/>
                    </a:lnTo>
                    <a:close/>
                    <a:moveTo>
                      <a:pt x="713" y="906"/>
                    </a:moveTo>
                    <a:lnTo>
                      <a:pt x="849" y="906"/>
                    </a:lnTo>
                    <a:lnTo>
                      <a:pt x="849" y="759"/>
                    </a:lnTo>
                    <a:lnTo>
                      <a:pt x="713" y="759"/>
                    </a:lnTo>
                    <a:lnTo>
                      <a:pt x="713" y="906"/>
                    </a:lnTo>
                    <a:close/>
                    <a:moveTo>
                      <a:pt x="1377" y="653"/>
                    </a:moveTo>
                    <a:lnTo>
                      <a:pt x="1296" y="737"/>
                    </a:lnTo>
                    <a:lnTo>
                      <a:pt x="1264" y="707"/>
                    </a:lnTo>
                    <a:lnTo>
                      <a:pt x="1264" y="1178"/>
                    </a:lnTo>
                    <a:lnTo>
                      <a:pt x="113" y="1178"/>
                    </a:lnTo>
                    <a:lnTo>
                      <a:pt x="113" y="707"/>
                    </a:lnTo>
                    <a:lnTo>
                      <a:pt x="80" y="737"/>
                    </a:lnTo>
                    <a:lnTo>
                      <a:pt x="0" y="653"/>
                    </a:lnTo>
                    <a:lnTo>
                      <a:pt x="688" y="0"/>
                    </a:lnTo>
                    <a:lnTo>
                      <a:pt x="1377" y="6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60" name="Dowolny kształt: kształt 59">
              <a:extLst>
                <a:ext uri="{FF2B5EF4-FFF2-40B4-BE49-F238E27FC236}">
                  <a16:creationId xmlns:a16="http://schemas.microsoft.com/office/drawing/2014/main" id="{A087E4DB-BF73-457E-8EED-EA7A2BC76D21}"/>
                </a:ext>
              </a:extLst>
            </p:cNvPr>
            <p:cNvSpPr/>
            <p:nvPr/>
          </p:nvSpPr>
          <p:spPr>
            <a:xfrm>
              <a:off x="2851484" y="2022750"/>
              <a:ext cx="294408" cy="288000"/>
            </a:xfrm>
            <a:custGeom>
              <a:avLst/>
              <a:gdLst>
                <a:gd name="connsiteX0" fmla="*/ 457 w 294408"/>
                <a:gd name="connsiteY0" fmla="*/ 73479 h 263045"/>
                <a:gd name="connsiteX1" fmla="*/ 116386 w 294408"/>
                <a:gd name="connsiteY1" fmla="*/ 189408 h 263045"/>
                <a:gd name="connsiteX2" fmla="*/ 121539 w 294408"/>
                <a:gd name="connsiteY2" fmla="*/ 185902 h 263045"/>
                <a:gd name="connsiteX3" fmla="*/ 170117 w 294408"/>
                <a:gd name="connsiteY3" fmla="*/ 209067 h 263045"/>
                <a:gd name="connsiteX4" fmla="*/ 232267 w 294408"/>
                <a:gd name="connsiteY4" fmla="*/ 209067 h 263045"/>
                <a:gd name="connsiteX5" fmla="*/ 260509 w 294408"/>
                <a:gd name="connsiteY5" fmla="*/ 236792 h 263045"/>
                <a:gd name="connsiteX6" fmla="*/ 260509 w 294408"/>
                <a:gd name="connsiteY6" fmla="*/ 237328 h 263045"/>
                <a:gd name="connsiteX7" fmla="*/ 260509 w 294408"/>
                <a:gd name="connsiteY7" fmla="*/ 263045 h 263045"/>
                <a:gd name="connsiteX8" fmla="*/ 294408 w 294408"/>
                <a:gd name="connsiteY8" fmla="*/ 263045 h 263045"/>
                <a:gd name="connsiteX9" fmla="*/ 293846 w 294408"/>
                <a:gd name="connsiteY9" fmla="*/ 237328 h 263045"/>
                <a:gd name="connsiteX10" fmla="*/ 293284 w 294408"/>
                <a:gd name="connsiteY10" fmla="*/ 229984 h 263045"/>
                <a:gd name="connsiteX11" fmla="*/ 293284 w 294408"/>
                <a:gd name="connsiteY11" fmla="*/ 229413 h 263045"/>
                <a:gd name="connsiteX12" fmla="*/ 292713 w 294408"/>
                <a:gd name="connsiteY12" fmla="*/ 223764 h 263045"/>
                <a:gd name="connsiteX13" fmla="*/ 220399 w 294408"/>
                <a:gd name="connsiteY13" fmla="*/ 163862 h 263045"/>
                <a:gd name="connsiteX14" fmla="*/ 203444 w 294408"/>
                <a:gd name="connsiteY14" fmla="*/ 147522 h 263045"/>
                <a:gd name="connsiteX15" fmla="*/ 203444 w 294408"/>
                <a:gd name="connsiteY15" fmla="*/ 146907 h 263045"/>
                <a:gd name="connsiteX16" fmla="*/ 203444 w 294408"/>
                <a:gd name="connsiteY16" fmla="*/ 141221 h 263045"/>
                <a:gd name="connsiteX17" fmla="*/ 146952 w 294408"/>
                <a:gd name="connsiteY17" fmla="*/ 84709 h 263045"/>
                <a:gd name="connsiteX18" fmla="*/ 129997 w 294408"/>
                <a:gd name="connsiteY18" fmla="*/ 68370 h 263045"/>
                <a:gd name="connsiteX19" fmla="*/ 129997 w 294408"/>
                <a:gd name="connsiteY19" fmla="*/ 67754 h 263045"/>
                <a:gd name="connsiteX20" fmla="*/ 67753 w 294408"/>
                <a:gd name="connsiteY20" fmla="*/ 58 h 263045"/>
                <a:gd name="connsiteX21" fmla="*/ 57 w 294408"/>
                <a:gd name="connsiteY21" fmla="*/ 62303 h 263045"/>
                <a:gd name="connsiteX22" fmla="*/ 57 w 294408"/>
                <a:gd name="connsiteY22" fmla="*/ 67754 h 263045"/>
                <a:gd name="connsiteX23" fmla="*/ 457 w 294408"/>
                <a:gd name="connsiteY23" fmla="*/ 73479 h 26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4408" h="263045">
                  <a:moveTo>
                    <a:pt x="457" y="73479"/>
                  </a:moveTo>
                  <a:lnTo>
                    <a:pt x="116386" y="189408"/>
                  </a:lnTo>
                  <a:cubicBezTo>
                    <a:pt x="118172" y="188343"/>
                    <a:pt x="119893" y="187172"/>
                    <a:pt x="121539" y="185902"/>
                  </a:cubicBezTo>
                  <a:cubicBezTo>
                    <a:pt x="133353" y="200626"/>
                    <a:pt x="151239" y="209155"/>
                    <a:pt x="170117" y="209067"/>
                  </a:cubicBezTo>
                  <a:lnTo>
                    <a:pt x="232267" y="209067"/>
                  </a:lnTo>
                  <a:cubicBezTo>
                    <a:pt x="247721" y="208924"/>
                    <a:pt x="260366" y="221337"/>
                    <a:pt x="260509" y="236792"/>
                  </a:cubicBezTo>
                  <a:cubicBezTo>
                    <a:pt x="260511" y="236971"/>
                    <a:pt x="260511" y="237149"/>
                    <a:pt x="260509" y="237328"/>
                  </a:cubicBezTo>
                  <a:lnTo>
                    <a:pt x="260509" y="263045"/>
                  </a:lnTo>
                  <a:lnTo>
                    <a:pt x="294408" y="263045"/>
                  </a:lnTo>
                  <a:lnTo>
                    <a:pt x="293846" y="237328"/>
                  </a:lnTo>
                  <a:cubicBezTo>
                    <a:pt x="293962" y="234867"/>
                    <a:pt x="293773" y="232400"/>
                    <a:pt x="293284" y="229984"/>
                  </a:cubicBezTo>
                  <a:lnTo>
                    <a:pt x="293284" y="229413"/>
                  </a:lnTo>
                  <a:cubicBezTo>
                    <a:pt x="293284" y="227717"/>
                    <a:pt x="292713" y="225460"/>
                    <a:pt x="292713" y="223764"/>
                  </a:cubicBezTo>
                  <a:cubicBezTo>
                    <a:pt x="286177" y="188989"/>
                    <a:pt x="255782" y="163812"/>
                    <a:pt x="220399" y="163862"/>
                  </a:cubicBezTo>
                  <a:cubicBezTo>
                    <a:pt x="211205" y="164031"/>
                    <a:pt x="203614" y="156716"/>
                    <a:pt x="203444" y="147522"/>
                  </a:cubicBezTo>
                  <a:cubicBezTo>
                    <a:pt x="203441" y="147318"/>
                    <a:pt x="203441" y="147112"/>
                    <a:pt x="203444" y="146907"/>
                  </a:cubicBezTo>
                  <a:lnTo>
                    <a:pt x="203444" y="141221"/>
                  </a:lnTo>
                  <a:cubicBezTo>
                    <a:pt x="203356" y="110054"/>
                    <a:pt x="178118" y="84808"/>
                    <a:pt x="146952" y="84709"/>
                  </a:cubicBezTo>
                  <a:cubicBezTo>
                    <a:pt x="137758" y="84878"/>
                    <a:pt x="130167" y="77563"/>
                    <a:pt x="129997" y="68370"/>
                  </a:cubicBezTo>
                  <a:cubicBezTo>
                    <a:pt x="129993" y="68165"/>
                    <a:pt x="129993" y="67959"/>
                    <a:pt x="129997" y="67754"/>
                  </a:cubicBezTo>
                  <a:cubicBezTo>
                    <a:pt x="131502" y="31873"/>
                    <a:pt x="103635" y="1564"/>
                    <a:pt x="67753" y="58"/>
                  </a:cubicBezTo>
                  <a:cubicBezTo>
                    <a:pt x="31871" y="-1447"/>
                    <a:pt x="1562" y="26421"/>
                    <a:pt x="57" y="62303"/>
                  </a:cubicBezTo>
                  <a:cubicBezTo>
                    <a:pt x="-19" y="64120"/>
                    <a:pt x="-19" y="65938"/>
                    <a:pt x="57" y="67754"/>
                  </a:cubicBezTo>
                  <a:cubicBezTo>
                    <a:pt x="67" y="69726"/>
                    <a:pt x="305" y="71593"/>
                    <a:pt x="457" y="73479"/>
                  </a:cubicBezTo>
                  <a:close/>
                </a:path>
              </a:pathLst>
            </a:custGeom>
            <a:grpFill/>
            <a:ln w="9525" cap="flat">
              <a:noFill/>
              <a:prstDash val="solid"/>
              <a:miter/>
            </a:ln>
          </p:spPr>
          <p:txBody>
            <a:bodyPr rtlCol="0" anchor="ctr"/>
            <a:lstStyle/>
            <a:p>
              <a:endParaRPr lang="pl-PL"/>
            </a:p>
          </p:txBody>
        </p:sp>
      </p:grpSp>
      <p:grpSp>
        <p:nvGrpSpPr>
          <p:cNvPr id="63" name="Grupa 62">
            <a:extLst>
              <a:ext uri="{FF2B5EF4-FFF2-40B4-BE49-F238E27FC236}">
                <a16:creationId xmlns:a16="http://schemas.microsoft.com/office/drawing/2014/main" id="{A04E7546-E57D-4A66-A3F9-A93A81E52D83}"/>
              </a:ext>
            </a:extLst>
          </p:cNvPr>
          <p:cNvGrpSpPr>
            <a:grpSpLocks noChangeAspect="1"/>
          </p:cNvGrpSpPr>
          <p:nvPr/>
        </p:nvGrpSpPr>
        <p:grpSpPr>
          <a:xfrm>
            <a:off x="3195306" y="3459052"/>
            <a:ext cx="427140" cy="443569"/>
            <a:chOff x="2590800" y="4770438"/>
            <a:chExt cx="742950" cy="771525"/>
          </a:xfrm>
          <a:solidFill>
            <a:srgbClr val="CDCDCD"/>
          </a:solidFill>
        </p:grpSpPr>
        <p:sp>
          <p:nvSpPr>
            <p:cNvPr id="64" name="Freeform 75">
              <a:extLst>
                <a:ext uri="{FF2B5EF4-FFF2-40B4-BE49-F238E27FC236}">
                  <a16:creationId xmlns:a16="http://schemas.microsoft.com/office/drawing/2014/main" id="{BFD981B8-CD36-46AA-A21B-33E2CD8E51F1}"/>
                </a:ext>
              </a:extLst>
            </p:cNvPr>
            <p:cNvSpPr>
              <a:spLocks/>
            </p:cNvSpPr>
            <p:nvPr/>
          </p:nvSpPr>
          <p:spPr bwMode="auto">
            <a:xfrm>
              <a:off x="2590800" y="5484813"/>
              <a:ext cx="742950" cy="57150"/>
            </a:xfrm>
            <a:custGeom>
              <a:avLst/>
              <a:gdLst>
                <a:gd name="T0" fmla="*/ 37 w 935"/>
                <a:gd name="T1" fmla="*/ 73 h 73"/>
                <a:gd name="T2" fmla="*/ 898 w 935"/>
                <a:gd name="T3" fmla="*/ 73 h 73"/>
                <a:gd name="T4" fmla="*/ 898 w 935"/>
                <a:gd name="T5" fmla="*/ 73 h 73"/>
                <a:gd name="T6" fmla="*/ 898 w 935"/>
                <a:gd name="T7" fmla="*/ 73 h 73"/>
                <a:gd name="T8" fmla="*/ 906 w 935"/>
                <a:gd name="T9" fmla="*/ 73 h 73"/>
                <a:gd name="T10" fmla="*/ 913 w 935"/>
                <a:gd name="T11" fmla="*/ 71 h 73"/>
                <a:gd name="T12" fmla="*/ 920 w 935"/>
                <a:gd name="T13" fmla="*/ 67 h 73"/>
                <a:gd name="T14" fmla="*/ 924 w 935"/>
                <a:gd name="T15" fmla="*/ 62 h 73"/>
                <a:gd name="T16" fmla="*/ 929 w 935"/>
                <a:gd name="T17" fmla="*/ 57 h 73"/>
                <a:gd name="T18" fmla="*/ 932 w 935"/>
                <a:gd name="T19" fmla="*/ 51 h 73"/>
                <a:gd name="T20" fmla="*/ 935 w 935"/>
                <a:gd name="T21" fmla="*/ 43 h 73"/>
                <a:gd name="T22" fmla="*/ 935 w 935"/>
                <a:gd name="T23" fmla="*/ 37 h 73"/>
                <a:gd name="T24" fmla="*/ 935 w 935"/>
                <a:gd name="T25" fmla="*/ 37 h 73"/>
                <a:gd name="T26" fmla="*/ 935 w 935"/>
                <a:gd name="T27" fmla="*/ 37 h 73"/>
                <a:gd name="T28" fmla="*/ 935 w 935"/>
                <a:gd name="T29" fmla="*/ 29 h 73"/>
                <a:gd name="T30" fmla="*/ 932 w 935"/>
                <a:gd name="T31" fmla="*/ 22 h 73"/>
                <a:gd name="T32" fmla="*/ 929 w 935"/>
                <a:gd name="T33" fmla="*/ 15 h 73"/>
                <a:gd name="T34" fmla="*/ 924 w 935"/>
                <a:gd name="T35" fmla="*/ 11 h 73"/>
                <a:gd name="T36" fmla="*/ 920 w 935"/>
                <a:gd name="T37" fmla="*/ 6 h 73"/>
                <a:gd name="T38" fmla="*/ 913 w 935"/>
                <a:gd name="T39" fmla="*/ 3 h 73"/>
                <a:gd name="T40" fmla="*/ 906 w 935"/>
                <a:gd name="T41" fmla="*/ 0 h 73"/>
                <a:gd name="T42" fmla="*/ 898 w 935"/>
                <a:gd name="T43" fmla="*/ 0 h 73"/>
                <a:gd name="T44" fmla="*/ 37 w 935"/>
                <a:gd name="T45" fmla="*/ 0 h 73"/>
                <a:gd name="T46" fmla="*/ 37 w 935"/>
                <a:gd name="T47" fmla="*/ 0 h 73"/>
                <a:gd name="T48" fmla="*/ 37 w 935"/>
                <a:gd name="T49" fmla="*/ 0 h 73"/>
                <a:gd name="T50" fmla="*/ 29 w 935"/>
                <a:gd name="T51" fmla="*/ 0 h 73"/>
                <a:gd name="T52" fmla="*/ 23 w 935"/>
                <a:gd name="T53" fmla="*/ 3 h 73"/>
                <a:gd name="T54" fmla="*/ 17 w 935"/>
                <a:gd name="T55" fmla="*/ 6 h 73"/>
                <a:gd name="T56" fmla="*/ 11 w 935"/>
                <a:gd name="T57" fmla="*/ 11 h 73"/>
                <a:gd name="T58" fmla="*/ 8 w 935"/>
                <a:gd name="T59" fmla="*/ 15 h 73"/>
                <a:gd name="T60" fmla="*/ 3 w 935"/>
                <a:gd name="T61" fmla="*/ 22 h 73"/>
                <a:gd name="T62" fmla="*/ 1 w 935"/>
                <a:gd name="T63" fmla="*/ 29 h 73"/>
                <a:gd name="T64" fmla="*/ 0 w 935"/>
                <a:gd name="T65" fmla="*/ 37 h 73"/>
                <a:gd name="T66" fmla="*/ 0 w 935"/>
                <a:gd name="T67" fmla="*/ 37 h 73"/>
                <a:gd name="T68" fmla="*/ 0 w 935"/>
                <a:gd name="T69" fmla="*/ 37 h 73"/>
                <a:gd name="T70" fmla="*/ 1 w 935"/>
                <a:gd name="T71" fmla="*/ 43 h 73"/>
                <a:gd name="T72" fmla="*/ 3 w 935"/>
                <a:gd name="T73" fmla="*/ 51 h 73"/>
                <a:gd name="T74" fmla="*/ 8 w 935"/>
                <a:gd name="T75" fmla="*/ 57 h 73"/>
                <a:gd name="T76" fmla="*/ 11 w 935"/>
                <a:gd name="T77" fmla="*/ 62 h 73"/>
                <a:gd name="T78" fmla="*/ 17 w 935"/>
                <a:gd name="T79" fmla="*/ 67 h 73"/>
                <a:gd name="T80" fmla="*/ 23 w 935"/>
                <a:gd name="T81" fmla="*/ 71 h 73"/>
                <a:gd name="T82" fmla="*/ 29 w 935"/>
                <a:gd name="T83" fmla="*/ 73 h 73"/>
                <a:gd name="T84" fmla="*/ 37 w 935"/>
                <a:gd name="T85" fmla="*/ 73 h 73"/>
                <a:gd name="T86" fmla="*/ 37 w 935"/>
                <a:gd name="T8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5" h="73">
                  <a:moveTo>
                    <a:pt x="37" y="73"/>
                  </a:moveTo>
                  <a:lnTo>
                    <a:pt x="898" y="73"/>
                  </a:lnTo>
                  <a:lnTo>
                    <a:pt x="898" y="73"/>
                  </a:lnTo>
                  <a:lnTo>
                    <a:pt x="898" y="73"/>
                  </a:lnTo>
                  <a:lnTo>
                    <a:pt x="906" y="73"/>
                  </a:lnTo>
                  <a:lnTo>
                    <a:pt x="913" y="71"/>
                  </a:lnTo>
                  <a:lnTo>
                    <a:pt x="920" y="67"/>
                  </a:lnTo>
                  <a:lnTo>
                    <a:pt x="924" y="62"/>
                  </a:lnTo>
                  <a:lnTo>
                    <a:pt x="929" y="57"/>
                  </a:lnTo>
                  <a:lnTo>
                    <a:pt x="932" y="51"/>
                  </a:lnTo>
                  <a:lnTo>
                    <a:pt x="935" y="43"/>
                  </a:lnTo>
                  <a:lnTo>
                    <a:pt x="935" y="37"/>
                  </a:lnTo>
                  <a:lnTo>
                    <a:pt x="935" y="37"/>
                  </a:lnTo>
                  <a:lnTo>
                    <a:pt x="935" y="37"/>
                  </a:lnTo>
                  <a:lnTo>
                    <a:pt x="935" y="29"/>
                  </a:lnTo>
                  <a:lnTo>
                    <a:pt x="932" y="22"/>
                  </a:lnTo>
                  <a:lnTo>
                    <a:pt x="929" y="15"/>
                  </a:lnTo>
                  <a:lnTo>
                    <a:pt x="924" y="11"/>
                  </a:lnTo>
                  <a:lnTo>
                    <a:pt x="920" y="6"/>
                  </a:lnTo>
                  <a:lnTo>
                    <a:pt x="913" y="3"/>
                  </a:lnTo>
                  <a:lnTo>
                    <a:pt x="906" y="0"/>
                  </a:lnTo>
                  <a:lnTo>
                    <a:pt x="898" y="0"/>
                  </a:lnTo>
                  <a:lnTo>
                    <a:pt x="37" y="0"/>
                  </a:lnTo>
                  <a:lnTo>
                    <a:pt x="37" y="0"/>
                  </a:lnTo>
                  <a:lnTo>
                    <a:pt x="37" y="0"/>
                  </a:lnTo>
                  <a:lnTo>
                    <a:pt x="29" y="0"/>
                  </a:lnTo>
                  <a:lnTo>
                    <a:pt x="23" y="3"/>
                  </a:lnTo>
                  <a:lnTo>
                    <a:pt x="17" y="6"/>
                  </a:lnTo>
                  <a:lnTo>
                    <a:pt x="11" y="11"/>
                  </a:lnTo>
                  <a:lnTo>
                    <a:pt x="8" y="15"/>
                  </a:lnTo>
                  <a:lnTo>
                    <a:pt x="3" y="22"/>
                  </a:lnTo>
                  <a:lnTo>
                    <a:pt x="1" y="29"/>
                  </a:lnTo>
                  <a:lnTo>
                    <a:pt x="0" y="37"/>
                  </a:lnTo>
                  <a:lnTo>
                    <a:pt x="0" y="37"/>
                  </a:lnTo>
                  <a:lnTo>
                    <a:pt x="0" y="37"/>
                  </a:lnTo>
                  <a:lnTo>
                    <a:pt x="1" y="43"/>
                  </a:lnTo>
                  <a:lnTo>
                    <a:pt x="3" y="51"/>
                  </a:lnTo>
                  <a:lnTo>
                    <a:pt x="8" y="57"/>
                  </a:lnTo>
                  <a:lnTo>
                    <a:pt x="11" y="62"/>
                  </a:lnTo>
                  <a:lnTo>
                    <a:pt x="17" y="67"/>
                  </a:lnTo>
                  <a:lnTo>
                    <a:pt x="23" y="71"/>
                  </a:lnTo>
                  <a:lnTo>
                    <a:pt x="29" y="73"/>
                  </a:lnTo>
                  <a:lnTo>
                    <a:pt x="37" y="73"/>
                  </a:lnTo>
                  <a:lnTo>
                    <a:pt x="37"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5" name="Freeform 76">
              <a:extLst>
                <a:ext uri="{FF2B5EF4-FFF2-40B4-BE49-F238E27FC236}">
                  <a16:creationId xmlns:a16="http://schemas.microsoft.com/office/drawing/2014/main" id="{AEE090B5-F165-4EE5-A937-6E83F89404F3}"/>
                </a:ext>
              </a:extLst>
            </p:cNvPr>
            <p:cNvSpPr>
              <a:spLocks/>
            </p:cNvSpPr>
            <p:nvPr/>
          </p:nvSpPr>
          <p:spPr bwMode="auto">
            <a:xfrm>
              <a:off x="2800350" y="4945063"/>
              <a:ext cx="241300" cy="139700"/>
            </a:xfrm>
            <a:custGeom>
              <a:avLst/>
              <a:gdLst>
                <a:gd name="T0" fmla="*/ 303 w 303"/>
                <a:gd name="T1" fmla="*/ 0 h 175"/>
                <a:gd name="T2" fmla="*/ 303 w 303"/>
                <a:gd name="T3" fmla="*/ 0 h 175"/>
                <a:gd name="T4" fmla="*/ 276 w 303"/>
                <a:gd name="T5" fmla="*/ 11 h 175"/>
                <a:gd name="T6" fmla="*/ 258 w 303"/>
                <a:gd name="T7" fmla="*/ 17 h 175"/>
                <a:gd name="T8" fmla="*/ 242 w 303"/>
                <a:gd name="T9" fmla="*/ 22 h 175"/>
                <a:gd name="T10" fmla="*/ 228 w 303"/>
                <a:gd name="T11" fmla="*/ 23 h 175"/>
                <a:gd name="T12" fmla="*/ 216 w 303"/>
                <a:gd name="T13" fmla="*/ 22 h 175"/>
                <a:gd name="T14" fmla="*/ 199 w 303"/>
                <a:gd name="T15" fmla="*/ 20 h 175"/>
                <a:gd name="T16" fmla="*/ 179 w 303"/>
                <a:gd name="T17" fmla="*/ 17 h 175"/>
                <a:gd name="T18" fmla="*/ 152 w 303"/>
                <a:gd name="T19" fmla="*/ 14 h 175"/>
                <a:gd name="T20" fmla="*/ 152 w 303"/>
                <a:gd name="T21" fmla="*/ 14 h 175"/>
                <a:gd name="T22" fmla="*/ 135 w 303"/>
                <a:gd name="T23" fmla="*/ 14 h 175"/>
                <a:gd name="T24" fmla="*/ 120 w 303"/>
                <a:gd name="T25" fmla="*/ 15 h 175"/>
                <a:gd name="T26" fmla="*/ 104 w 303"/>
                <a:gd name="T27" fmla="*/ 20 h 175"/>
                <a:gd name="T28" fmla="*/ 88 w 303"/>
                <a:gd name="T29" fmla="*/ 25 h 175"/>
                <a:gd name="T30" fmla="*/ 74 w 303"/>
                <a:gd name="T31" fmla="*/ 31 h 175"/>
                <a:gd name="T32" fmla="*/ 62 w 303"/>
                <a:gd name="T33" fmla="*/ 39 h 175"/>
                <a:gd name="T34" fmla="*/ 50 w 303"/>
                <a:gd name="T35" fmla="*/ 48 h 175"/>
                <a:gd name="T36" fmla="*/ 39 w 303"/>
                <a:gd name="T37" fmla="*/ 59 h 175"/>
                <a:gd name="T38" fmla="*/ 28 w 303"/>
                <a:gd name="T39" fmla="*/ 71 h 175"/>
                <a:gd name="T40" fmla="*/ 20 w 303"/>
                <a:gd name="T41" fmla="*/ 84 h 175"/>
                <a:gd name="T42" fmla="*/ 12 w 303"/>
                <a:gd name="T43" fmla="*/ 98 h 175"/>
                <a:gd name="T44" fmla="*/ 8 w 303"/>
                <a:gd name="T45" fmla="*/ 112 h 175"/>
                <a:gd name="T46" fmla="*/ 3 w 303"/>
                <a:gd name="T47" fmla="*/ 127 h 175"/>
                <a:gd name="T48" fmla="*/ 1 w 303"/>
                <a:gd name="T49" fmla="*/ 143 h 175"/>
                <a:gd name="T50" fmla="*/ 0 w 303"/>
                <a:gd name="T51" fmla="*/ 158 h 175"/>
                <a:gd name="T52" fmla="*/ 1 w 303"/>
                <a:gd name="T53" fmla="*/ 175 h 175"/>
                <a:gd name="T54" fmla="*/ 1 w 303"/>
                <a:gd name="T55" fmla="*/ 175 h 175"/>
                <a:gd name="T56" fmla="*/ 12 w 303"/>
                <a:gd name="T57" fmla="*/ 155 h 175"/>
                <a:gd name="T58" fmla="*/ 23 w 303"/>
                <a:gd name="T59" fmla="*/ 138 h 175"/>
                <a:gd name="T60" fmla="*/ 36 w 303"/>
                <a:gd name="T61" fmla="*/ 124 h 175"/>
                <a:gd name="T62" fmla="*/ 48 w 303"/>
                <a:gd name="T63" fmla="*/ 113 h 175"/>
                <a:gd name="T64" fmla="*/ 64 w 303"/>
                <a:gd name="T65" fmla="*/ 104 h 175"/>
                <a:gd name="T66" fmla="*/ 81 w 303"/>
                <a:gd name="T67" fmla="*/ 98 h 175"/>
                <a:gd name="T68" fmla="*/ 99 w 303"/>
                <a:gd name="T69" fmla="*/ 91 h 175"/>
                <a:gd name="T70" fmla="*/ 121 w 303"/>
                <a:gd name="T71" fmla="*/ 85 h 175"/>
                <a:gd name="T72" fmla="*/ 121 w 303"/>
                <a:gd name="T73" fmla="*/ 85 h 175"/>
                <a:gd name="T74" fmla="*/ 151 w 303"/>
                <a:gd name="T75" fmla="*/ 81 h 175"/>
                <a:gd name="T76" fmla="*/ 179 w 303"/>
                <a:gd name="T77" fmla="*/ 77 h 175"/>
                <a:gd name="T78" fmla="*/ 205 w 303"/>
                <a:gd name="T79" fmla="*/ 73 h 175"/>
                <a:gd name="T80" fmla="*/ 230 w 303"/>
                <a:gd name="T81" fmla="*/ 68 h 175"/>
                <a:gd name="T82" fmla="*/ 242 w 303"/>
                <a:gd name="T83" fmla="*/ 65 h 175"/>
                <a:gd name="T84" fmla="*/ 253 w 303"/>
                <a:gd name="T85" fmla="*/ 60 h 175"/>
                <a:gd name="T86" fmla="*/ 262 w 303"/>
                <a:gd name="T87" fmla="*/ 54 h 175"/>
                <a:gd name="T88" fmla="*/ 272 w 303"/>
                <a:gd name="T89" fmla="*/ 48 h 175"/>
                <a:gd name="T90" fmla="*/ 281 w 303"/>
                <a:gd name="T91" fmla="*/ 39 h 175"/>
                <a:gd name="T92" fmla="*/ 289 w 303"/>
                <a:gd name="T93" fmla="*/ 28 h 175"/>
                <a:gd name="T94" fmla="*/ 297 w 303"/>
                <a:gd name="T95" fmla="*/ 14 h 175"/>
                <a:gd name="T96" fmla="*/ 303 w 303"/>
                <a:gd name="T97" fmla="*/ 0 h 175"/>
                <a:gd name="T98" fmla="*/ 303 w 303"/>
                <a:gd name="T9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175">
                  <a:moveTo>
                    <a:pt x="303" y="0"/>
                  </a:moveTo>
                  <a:lnTo>
                    <a:pt x="303" y="0"/>
                  </a:lnTo>
                  <a:lnTo>
                    <a:pt x="276" y="11"/>
                  </a:lnTo>
                  <a:lnTo>
                    <a:pt x="258" y="17"/>
                  </a:lnTo>
                  <a:lnTo>
                    <a:pt x="242" y="22"/>
                  </a:lnTo>
                  <a:lnTo>
                    <a:pt x="228" y="23"/>
                  </a:lnTo>
                  <a:lnTo>
                    <a:pt x="216" y="22"/>
                  </a:lnTo>
                  <a:lnTo>
                    <a:pt x="199" y="20"/>
                  </a:lnTo>
                  <a:lnTo>
                    <a:pt x="179" y="17"/>
                  </a:lnTo>
                  <a:lnTo>
                    <a:pt x="152" y="14"/>
                  </a:lnTo>
                  <a:lnTo>
                    <a:pt x="152" y="14"/>
                  </a:lnTo>
                  <a:lnTo>
                    <a:pt x="135" y="14"/>
                  </a:lnTo>
                  <a:lnTo>
                    <a:pt x="120" y="15"/>
                  </a:lnTo>
                  <a:lnTo>
                    <a:pt x="104" y="20"/>
                  </a:lnTo>
                  <a:lnTo>
                    <a:pt x="88" y="25"/>
                  </a:lnTo>
                  <a:lnTo>
                    <a:pt x="74" y="31"/>
                  </a:lnTo>
                  <a:lnTo>
                    <a:pt x="62" y="39"/>
                  </a:lnTo>
                  <a:lnTo>
                    <a:pt x="50" y="48"/>
                  </a:lnTo>
                  <a:lnTo>
                    <a:pt x="39" y="59"/>
                  </a:lnTo>
                  <a:lnTo>
                    <a:pt x="28" y="71"/>
                  </a:lnTo>
                  <a:lnTo>
                    <a:pt x="20" y="84"/>
                  </a:lnTo>
                  <a:lnTo>
                    <a:pt x="12" y="98"/>
                  </a:lnTo>
                  <a:lnTo>
                    <a:pt x="8" y="112"/>
                  </a:lnTo>
                  <a:lnTo>
                    <a:pt x="3" y="127"/>
                  </a:lnTo>
                  <a:lnTo>
                    <a:pt x="1" y="143"/>
                  </a:lnTo>
                  <a:lnTo>
                    <a:pt x="0" y="158"/>
                  </a:lnTo>
                  <a:lnTo>
                    <a:pt x="1" y="175"/>
                  </a:lnTo>
                  <a:lnTo>
                    <a:pt x="1" y="175"/>
                  </a:lnTo>
                  <a:lnTo>
                    <a:pt x="12" y="155"/>
                  </a:lnTo>
                  <a:lnTo>
                    <a:pt x="23" y="138"/>
                  </a:lnTo>
                  <a:lnTo>
                    <a:pt x="36" y="124"/>
                  </a:lnTo>
                  <a:lnTo>
                    <a:pt x="48" y="113"/>
                  </a:lnTo>
                  <a:lnTo>
                    <a:pt x="64" y="104"/>
                  </a:lnTo>
                  <a:lnTo>
                    <a:pt x="81" y="98"/>
                  </a:lnTo>
                  <a:lnTo>
                    <a:pt x="99" y="91"/>
                  </a:lnTo>
                  <a:lnTo>
                    <a:pt x="121" y="85"/>
                  </a:lnTo>
                  <a:lnTo>
                    <a:pt x="121" y="85"/>
                  </a:lnTo>
                  <a:lnTo>
                    <a:pt x="151" y="81"/>
                  </a:lnTo>
                  <a:lnTo>
                    <a:pt x="179" y="77"/>
                  </a:lnTo>
                  <a:lnTo>
                    <a:pt x="205" y="73"/>
                  </a:lnTo>
                  <a:lnTo>
                    <a:pt x="230" y="68"/>
                  </a:lnTo>
                  <a:lnTo>
                    <a:pt x="242" y="65"/>
                  </a:lnTo>
                  <a:lnTo>
                    <a:pt x="253" y="60"/>
                  </a:lnTo>
                  <a:lnTo>
                    <a:pt x="262" y="54"/>
                  </a:lnTo>
                  <a:lnTo>
                    <a:pt x="272" y="48"/>
                  </a:lnTo>
                  <a:lnTo>
                    <a:pt x="281" y="39"/>
                  </a:lnTo>
                  <a:lnTo>
                    <a:pt x="289" y="28"/>
                  </a:lnTo>
                  <a:lnTo>
                    <a:pt x="297" y="14"/>
                  </a:lnTo>
                  <a:lnTo>
                    <a:pt x="303" y="0"/>
                  </a:lnTo>
                  <a:lnTo>
                    <a:pt x="3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6" name="Freeform 77">
              <a:extLst>
                <a:ext uri="{FF2B5EF4-FFF2-40B4-BE49-F238E27FC236}">
                  <a16:creationId xmlns:a16="http://schemas.microsoft.com/office/drawing/2014/main" id="{618FCFA3-7FC1-436D-8729-915399E5E1FA}"/>
                </a:ext>
              </a:extLst>
            </p:cNvPr>
            <p:cNvSpPr>
              <a:spLocks/>
            </p:cNvSpPr>
            <p:nvPr/>
          </p:nvSpPr>
          <p:spPr bwMode="auto">
            <a:xfrm>
              <a:off x="2795588" y="4770438"/>
              <a:ext cx="400050" cy="220663"/>
            </a:xfrm>
            <a:custGeom>
              <a:avLst/>
              <a:gdLst>
                <a:gd name="T0" fmla="*/ 267 w 503"/>
                <a:gd name="T1" fmla="*/ 196 h 278"/>
                <a:gd name="T2" fmla="*/ 317 w 503"/>
                <a:gd name="T3" fmla="*/ 196 h 278"/>
                <a:gd name="T4" fmla="*/ 362 w 503"/>
                <a:gd name="T5" fmla="*/ 189 h 278"/>
                <a:gd name="T6" fmla="*/ 404 w 503"/>
                <a:gd name="T7" fmla="*/ 177 h 278"/>
                <a:gd name="T8" fmla="*/ 439 w 503"/>
                <a:gd name="T9" fmla="*/ 157 h 278"/>
                <a:gd name="T10" fmla="*/ 467 w 503"/>
                <a:gd name="T11" fmla="*/ 129 h 278"/>
                <a:gd name="T12" fmla="*/ 489 w 503"/>
                <a:gd name="T13" fmla="*/ 95 h 278"/>
                <a:gd name="T14" fmla="*/ 500 w 503"/>
                <a:gd name="T15" fmla="*/ 51 h 278"/>
                <a:gd name="T16" fmla="*/ 503 w 503"/>
                <a:gd name="T17" fmla="*/ 0 h 278"/>
                <a:gd name="T18" fmla="*/ 489 w 503"/>
                <a:gd name="T19" fmla="*/ 25 h 278"/>
                <a:gd name="T20" fmla="*/ 475 w 503"/>
                <a:gd name="T21" fmla="*/ 48 h 278"/>
                <a:gd name="T22" fmla="*/ 450 w 503"/>
                <a:gd name="T23" fmla="*/ 78 h 278"/>
                <a:gd name="T24" fmla="*/ 422 w 503"/>
                <a:gd name="T25" fmla="*/ 95 h 278"/>
                <a:gd name="T26" fmla="*/ 393 w 503"/>
                <a:gd name="T27" fmla="*/ 105 h 278"/>
                <a:gd name="T28" fmla="*/ 362 w 503"/>
                <a:gd name="T29" fmla="*/ 109 h 278"/>
                <a:gd name="T30" fmla="*/ 331 w 503"/>
                <a:gd name="T31" fmla="*/ 107 h 278"/>
                <a:gd name="T32" fmla="*/ 264 w 503"/>
                <a:gd name="T33" fmla="*/ 98 h 278"/>
                <a:gd name="T34" fmla="*/ 230 w 503"/>
                <a:gd name="T35" fmla="*/ 95 h 278"/>
                <a:gd name="T36" fmla="*/ 189 w 503"/>
                <a:gd name="T37" fmla="*/ 96 h 278"/>
                <a:gd name="T38" fmla="*/ 149 w 503"/>
                <a:gd name="T39" fmla="*/ 104 h 278"/>
                <a:gd name="T40" fmla="*/ 112 w 503"/>
                <a:gd name="T41" fmla="*/ 119 h 278"/>
                <a:gd name="T42" fmla="*/ 76 w 503"/>
                <a:gd name="T43" fmla="*/ 140 h 278"/>
                <a:gd name="T44" fmla="*/ 46 w 503"/>
                <a:gd name="T45" fmla="*/ 166 h 278"/>
                <a:gd name="T46" fmla="*/ 23 w 503"/>
                <a:gd name="T47" fmla="*/ 199 h 278"/>
                <a:gd name="T48" fmla="*/ 6 w 503"/>
                <a:gd name="T49" fmla="*/ 236 h 278"/>
                <a:gd name="T50" fmla="*/ 0 w 503"/>
                <a:gd name="T51" fmla="*/ 278 h 278"/>
                <a:gd name="T52" fmla="*/ 15 w 503"/>
                <a:gd name="T53" fmla="*/ 258 h 278"/>
                <a:gd name="T54" fmla="*/ 31 w 503"/>
                <a:gd name="T55" fmla="*/ 241 h 278"/>
                <a:gd name="T56" fmla="*/ 57 w 503"/>
                <a:gd name="T57" fmla="*/ 217 h 278"/>
                <a:gd name="T58" fmla="*/ 85 w 503"/>
                <a:gd name="T59" fmla="*/ 202 h 278"/>
                <a:gd name="T60" fmla="*/ 113 w 503"/>
                <a:gd name="T61" fmla="*/ 192 h 278"/>
                <a:gd name="T62" fmla="*/ 143 w 503"/>
                <a:gd name="T63" fmla="*/ 188 h 278"/>
                <a:gd name="T64" fmla="*/ 203 w 503"/>
                <a:gd name="T65" fmla="*/ 189 h 278"/>
                <a:gd name="T66" fmla="*/ 267 w 503"/>
                <a:gd name="T67" fmla="*/ 19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3" h="278">
                  <a:moveTo>
                    <a:pt x="267" y="196"/>
                  </a:moveTo>
                  <a:lnTo>
                    <a:pt x="267" y="196"/>
                  </a:lnTo>
                  <a:lnTo>
                    <a:pt x="292" y="196"/>
                  </a:lnTo>
                  <a:lnTo>
                    <a:pt x="317" y="196"/>
                  </a:lnTo>
                  <a:lnTo>
                    <a:pt x="340" y="194"/>
                  </a:lnTo>
                  <a:lnTo>
                    <a:pt x="362" y="189"/>
                  </a:lnTo>
                  <a:lnTo>
                    <a:pt x="383" y="185"/>
                  </a:lnTo>
                  <a:lnTo>
                    <a:pt x="404" y="177"/>
                  </a:lnTo>
                  <a:lnTo>
                    <a:pt x="422" y="168"/>
                  </a:lnTo>
                  <a:lnTo>
                    <a:pt x="439" y="157"/>
                  </a:lnTo>
                  <a:lnTo>
                    <a:pt x="453" y="144"/>
                  </a:lnTo>
                  <a:lnTo>
                    <a:pt x="467" y="129"/>
                  </a:lnTo>
                  <a:lnTo>
                    <a:pt x="478" y="113"/>
                  </a:lnTo>
                  <a:lnTo>
                    <a:pt x="489" y="95"/>
                  </a:lnTo>
                  <a:lnTo>
                    <a:pt x="495" y="74"/>
                  </a:lnTo>
                  <a:lnTo>
                    <a:pt x="500" y="51"/>
                  </a:lnTo>
                  <a:lnTo>
                    <a:pt x="503" y="26"/>
                  </a:lnTo>
                  <a:lnTo>
                    <a:pt x="503" y="0"/>
                  </a:lnTo>
                  <a:lnTo>
                    <a:pt x="503" y="0"/>
                  </a:lnTo>
                  <a:lnTo>
                    <a:pt x="489" y="25"/>
                  </a:lnTo>
                  <a:lnTo>
                    <a:pt x="475" y="48"/>
                  </a:lnTo>
                  <a:lnTo>
                    <a:pt x="475" y="48"/>
                  </a:lnTo>
                  <a:lnTo>
                    <a:pt x="463" y="64"/>
                  </a:lnTo>
                  <a:lnTo>
                    <a:pt x="450" y="78"/>
                  </a:lnTo>
                  <a:lnTo>
                    <a:pt x="436" y="87"/>
                  </a:lnTo>
                  <a:lnTo>
                    <a:pt x="422" y="95"/>
                  </a:lnTo>
                  <a:lnTo>
                    <a:pt x="408" y="101"/>
                  </a:lnTo>
                  <a:lnTo>
                    <a:pt x="393" y="105"/>
                  </a:lnTo>
                  <a:lnTo>
                    <a:pt x="377" y="107"/>
                  </a:lnTo>
                  <a:lnTo>
                    <a:pt x="362" y="109"/>
                  </a:lnTo>
                  <a:lnTo>
                    <a:pt x="346" y="109"/>
                  </a:lnTo>
                  <a:lnTo>
                    <a:pt x="331" y="107"/>
                  </a:lnTo>
                  <a:lnTo>
                    <a:pt x="298" y="102"/>
                  </a:lnTo>
                  <a:lnTo>
                    <a:pt x="264" y="98"/>
                  </a:lnTo>
                  <a:lnTo>
                    <a:pt x="230" y="95"/>
                  </a:lnTo>
                  <a:lnTo>
                    <a:pt x="230" y="95"/>
                  </a:lnTo>
                  <a:lnTo>
                    <a:pt x="209" y="95"/>
                  </a:lnTo>
                  <a:lnTo>
                    <a:pt x="189" y="96"/>
                  </a:lnTo>
                  <a:lnTo>
                    <a:pt x="169" y="99"/>
                  </a:lnTo>
                  <a:lnTo>
                    <a:pt x="149" y="104"/>
                  </a:lnTo>
                  <a:lnTo>
                    <a:pt x="130" y="112"/>
                  </a:lnTo>
                  <a:lnTo>
                    <a:pt x="112" y="119"/>
                  </a:lnTo>
                  <a:lnTo>
                    <a:pt x="93" y="129"/>
                  </a:lnTo>
                  <a:lnTo>
                    <a:pt x="76" y="140"/>
                  </a:lnTo>
                  <a:lnTo>
                    <a:pt x="60" y="152"/>
                  </a:lnTo>
                  <a:lnTo>
                    <a:pt x="46" y="166"/>
                  </a:lnTo>
                  <a:lnTo>
                    <a:pt x="34" y="182"/>
                  </a:lnTo>
                  <a:lnTo>
                    <a:pt x="23" y="199"/>
                  </a:lnTo>
                  <a:lnTo>
                    <a:pt x="14" y="217"/>
                  </a:lnTo>
                  <a:lnTo>
                    <a:pt x="6" y="236"/>
                  </a:lnTo>
                  <a:lnTo>
                    <a:pt x="1" y="256"/>
                  </a:lnTo>
                  <a:lnTo>
                    <a:pt x="0" y="278"/>
                  </a:lnTo>
                  <a:lnTo>
                    <a:pt x="0" y="278"/>
                  </a:lnTo>
                  <a:lnTo>
                    <a:pt x="15" y="258"/>
                  </a:lnTo>
                  <a:lnTo>
                    <a:pt x="31" y="241"/>
                  </a:lnTo>
                  <a:lnTo>
                    <a:pt x="31" y="241"/>
                  </a:lnTo>
                  <a:lnTo>
                    <a:pt x="43" y="228"/>
                  </a:lnTo>
                  <a:lnTo>
                    <a:pt x="57" y="217"/>
                  </a:lnTo>
                  <a:lnTo>
                    <a:pt x="71" y="210"/>
                  </a:lnTo>
                  <a:lnTo>
                    <a:pt x="85" y="202"/>
                  </a:lnTo>
                  <a:lnTo>
                    <a:pt x="99" y="197"/>
                  </a:lnTo>
                  <a:lnTo>
                    <a:pt x="113" y="192"/>
                  </a:lnTo>
                  <a:lnTo>
                    <a:pt x="129" y="189"/>
                  </a:lnTo>
                  <a:lnTo>
                    <a:pt x="143" y="188"/>
                  </a:lnTo>
                  <a:lnTo>
                    <a:pt x="172" y="188"/>
                  </a:lnTo>
                  <a:lnTo>
                    <a:pt x="203" y="189"/>
                  </a:lnTo>
                  <a:lnTo>
                    <a:pt x="267" y="196"/>
                  </a:lnTo>
                  <a:lnTo>
                    <a:pt x="267"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7" name="Freeform 78">
              <a:extLst>
                <a:ext uri="{FF2B5EF4-FFF2-40B4-BE49-F238E27FC236}">
                  <a16:creationId xmlns:a16="http://schemas.microsoft.com/office/drawing/2014/main" id="{6A78F562-AE23-41CF-A2E8-734E5034FD2D}"/>
                </a:ext>
              </a:extLst>
            </p:cNvPr>
            <p:cNvSpPr>
              <a:spLocks/>
            </p:cNvSpPr>
            <p:nvPr/>
          </p:nvSpPr>
          <p:spPr bwMode="auto">
            <a:xfrm>
              <a:off x="2909888" y="5057776"/>
              <a:ext cx="366713" cy="403225"/>
            </a:xfrm>
            <a:custGeom>
              <a:avLst/>
              <a:gdLst>
                <a:gd name="T0" fmla="*/ 393 w 461"/>
                <a:gd name="T1" fmla="*/ 189 h 507"/>
                <a:gd name="T2" fmla="*/ 393 w 461"/>
                <a:gd name="T3" fmla="*/ 0 h 507"/>
                <a:gd name="T4" fmla="*/ 68 w 461"/>
                <a:gd name="T5" fmla="*/ 0 h 507"/>
                <a:gd name="T6" fmla="*/ 68 w 461"/>
                <a:gd name="T7" fmla="*/ 189 h 507"/>
                <a:gd name="T8" fmla="*/ 68 w 461"/>
                <a:gd name="T9" fmla="*/ 189 h 507"/>
                <a:gd name="T10" fmla="*/ 0 w 461"/>
                <a:gd name="T11" fmla="*/ 507 h 507"/>
                <a:gd name="T12" fmla="*/ 461 w 461"/>
                <a:gd name="T13" fmla="*/ 507 h 507"/>
                <a:gd name="T14" fmla="*/ 393 w 461"/>
                <a:gd name="T15" fmla="*/ 189 h 5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507">
                  <a:moveTo>
                    <a:pt x="393" y="189"/>
                  </a:moveTo>
                  <a:lnTo>
                    <a:pt x="393" y="0"/>
                  </a:lnTo>
                  <a:lnTo>
                    <a:pt x="68" y="0"/>
                  </a:lnTo>
                  <a:lnTo>
                    <a:pt x="68" y="189"/>
                  </a:lnTo>
                  <a:lnTo>
                    <a:pt x="68" y="189"/>
                  </a:lnTo>
                  <a:lnTo>
                    <a:pt x="0" y="507"/>
                  </a:lnTo>
                  <a:lnTo>
                    <a:pt x="461" y="507"/>
                  </a:lnTo>
                  <a:lnTo>
                    <a:pt x="393"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8" name="Freeform 79">
              <a:extLst>
                <a:ext uri="{FF2B5EF4-FFF2-40B4-BE49-F238E27FC236}">
                  <a16:creationId xmlns:a16="http://schemas.microsoft.com/office/drawing/2014/main" id="{CD0B28CC-1F96-4FA9-A7ED-0BE67ECB6A6E}"/>
                </a:ext>
              </a:extLst>
            </p:cNvPr>
            <p:cNvSpPr>
              <a:spLocks/>
            </p:cNvSpPr>
            <p:nvPr/>
          </p:nvSpPr>
          <p:spPr bwMode="auto">
            <a:xfrm>
              <a:off x="2649538" y="5111751"/>
              <a:ext cx="265113" cy="349250"/>
            </a:xfrm>
            <a:custGeom>
              <a:avLst/>
              <a:gdLst>
                <a:gd name="T0" fmla="*/ 317 w 334"/>
                <a:gd name="T1" fmla="*/ 165 h 439"/>
                <a:gd name="T2" fmla="*/ 317 w 334"/>
                <a:gd name="T3" fmla="*/ 0 h 439"/>
                <a:gd name="T4" fmla="*/ 59 w 334"/>
                <a:gd name="T5" fmla="*/ 0 h 439"/>
                <a:gd name="T6" fmla="*/ 59 w 334"/>
                <a:gd name="T7" fmla="*/ 165 h 439"/>
                <a:gd name="T8" fmla="*/ 0 w 334"/>
                <a:gd name="T9" fmla="*/ 439 h 439"/>
                <a:gd name="T10" fmla="*/ 292 w 334"/>
                <a:gd name="T11" fmla="*/ 439 h 439"/>
                <a:gd name="T12" fmla="*/ 334 w 334"/>
                <a:gd name="T13" fmla="*/ 244 h 439"/>
                <a:gd name="T14" fmla="*/ 317 w 334"/>
                <a:gd name="T15" fmla="*/ 165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439">
                  <a:moveTo>
                    <a:pt x="317" y="165"/>
                  </a:moveTo>
                  <a:lnTo>
                    <a:pt x="317" y="0"/>
                  </a:lnTo>
                  <a:lnTo>
                    <a:pt x="59" y="0"/>
                  </a:lnTo>
                  <a:lnTo>
                    <a:pt x="59" y="165"/>
                  </a:lnTo>
                  <a:lnTo>
                    <a:pt x="0" y="439"/>
                  </a:lnTo>
                  <a:lnTo>
                    <a:pt x="292" y="439"/>
                  </a:lnTo>
                  <a:lnTo>
                    <a:pt x="334" y="244"/>
                  </a:lnTo>
                  <a:lnTo>
                    <a:pt x="317"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9" name="Grupa 68">
            <a:extLst>
              <a:ext uri="{FF2B5EF4-FFF2-40B4-BE49-F238E27FC236}">
                <a16:creationId xmlns:a16="http://schemas.microsoft.com/office/drawing/2014/main" id="{D8EAF557-1853-4CD2-A4A9-F3142DA19E57}"/>
              </a:ext>
            </a:extLst>
          </p:cNvPr>
          <p:cNvGrpSpPr>
            <a:grpSpLocks noChangeAspect="1"/>
          </p:cNvGrpSpPr>
          <p:nvPr/>
        </p:nvGrpSpPr>
        <p:grpSpPr>
          <a:xfrm>
            <a:off x="3057804" y="2484591"/>
            <a:ext cx="718519" cy="520403"/>
            <a:chOff x="4949831" y="3951224"/>
            <a:chExt cx="1262509" cy="914400"/>
          </a:xfrm>
          <a:solidFill>
            <a:srgbClr val="CDCDCD"/>
          </a:solidFill>
        </p:grpSpPr>
        <p:sp>
          <p:nvSpPr>
            <p:cNvPr id="70" name="Dowolny kształt: kształt 69">
              <a:extLst>
                <a:ext uri="{FF2B5EF4-FFF2-40B4-BE49-F238E27FC236}">
                  <a16:creationId xmlns:a16="http://schemas.microsoft.com/office/drawing/2014/main" id="{1AE33D4A-8A9F-4FFC-8BD8-A67541489A3D}"/>
                </a:ext>
              </a:extLst>
            </p:cNvPr>
            <p:cNvSpPr/>
            <p:nvPr/>
          </p:nvSpPr>
          <p:spPr>
            <a:xfrm rot="4718164" flipV="1">
              <a:off x="5016486" y="4289353"/>
              <a:ext cx="215249" cy="348560"/>
            </a:xfrm>
            <a:custGeom>
              <a:avLst/>
              <a:gdLst>
                <a:gd name="connsiteX0" fmla="*/ 457 w 294408"/>
                <a:gd name="connsiteY0" fmla="*/ 73479 h 263045"/>
                <a:gd name="connsiteX1" fmla="*/ 116386 w 294408"/>
                <a:gd name="connsiteY1" fmla="*/ 189408 h 263045"/>
                <a:gd name="connsiteX2" fmla="*/ 121539 w 294408"/>
                <a:gd name="connsiteY2" fmla="*/ 185902 h 263045"/>
                <a:gd name="connsiteX3" fmla="*/ 170117 w 294408"/>
                <a:gd name="connsiteY3" fmla="*/ 209067 h 263045"/>
                <a:gd name="connsiteX4" fmla="*/ 232267 w 294408"/>
                <a:gd name="connsiteY4" fmla="*/ 209067 h 263045"/>
                <a:gd name="connsiteX5" fmla="*/ 260509 w 294408"/>
                <a:gd name="connsiteY5" fmla="*/ 236792 h 263045"/>
                <a:gd name="connsiteX6" fmla="*/ 260509 w 294408"/>
                <a:gd name="connsiteY6" fmla="*/ 237328 h 263045"/>
                <a:gd name="connsiteX7" fmla="*/ 260509 w 294408"/>
                <a:gd name="connsiteY7" fmla="*/ 263045 h 263045"/>
                <a:gd name="connsiteX8" fmla="*/ 294408 w 294408"/>
                <a:gd name="connsiteY8" fmla="*/ 263045 h 263045"/>
                <a:gd name="connsiteX9" fmla="*/ 293846 w 294408"/>
                <a:gd name="connsiteY9" fmla="*/ 237328 h 263045"/>
                <a:gd name="connsiteX10" fmla="*/ 293284 w 294408"/>
                <a:gd name="connsiteY10" fmla="*/ 229984 h 263045"/>
                <a:gd name="connsiteX11" fmla="*/ 293284 w 294408"/>
                <a:gd name="connsiteY11" fmla="*/ 229413 h 263045"/>
                <a:gd name="connsiteX12" fmla="*/ 292713 w 294408"/>
                <a:gd name="connsiteY12" fmla="*/ 223764 h 263045"/>
                <a:gd name="connsiteX13" fmla="*/ 220399 w 294408"/>
                <a:gd name="connsiteY13" fmla="*/ 163862 h 263045"/>
                <a:gd name="connsiteX14" fmla="*/ 203444 w 294408"/>
                <a:gd name="connsiteY14" fmla="*/ 147522 h 263045"/>
                <a:gd name="connsiteX15" fmla="*/ 203444 w 294408"/>
                <a:gd name="connsiteY15" fmla="*/ 146907 h 263045"/>
                <a:gd name="connsiteX16" fmla="*/ 203444 w 294408"/>
                <a:gd name="connsiteY16" fmla="*/ 141221 h 263045"/>
                <a:gd name="connsiteX17" fmla="*/ 146952 w 294408"/>
                <a:gd name="connsiteY17" fmla="*/ 84709 h 263045"/>
                <a:gd name="connsiteX18" fmla="*/ 129997 w 294408"/>
                <a:gd name="connsiteY18" fmla="*/ 68370 h 263045"/>
                <a:gd name="connsiteX19" fmla="*/ 129997 w 294408"/>
                <a:gd name="connsiteY19" fmla="*/ 67754 h 263045"/>
                <a:gd name="connsiteX20" fmla="*/ 67753 w 294408"/>
                <a:gd name="connsiteY20" fmla="*/ 58 h 263045"/>
                <a:gd name="connsiteX21" fmla="*/ 57 w 294408"/>
                <a:gd name="connsiteY21" fmla="*/ 62303 h 263045"/>
                <a:gd name="connsiteX22" fmla="*/ 57 w 294408"/>
                <a:gd name="connsiteY22" fmla="*/ 67754 h 263045"/>
                <a:gd name="connsiteX23" fmla="*/ 457 w 294408"/>
                <a:gd name="connsiteY23" fmla="*/ 73479 h 26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4408" h="263045">
                  <a:moveTo>
                    <a:pt x="457" y="73479"/>
                  </a:moveTo>
                  <a:lnTo>
                    <a:pt x="116386" y="189408"/>
                  </a:lnTo>
                  <a:cubicBezTo>
                    <a:pt x="118172" y="188343"/>
                    <a:pt x="119893" y="187172"/>
                    <a:pt x="121539" y="185902"/>
                  </a:cubicBezTo>
                  <a:cubicBezTo>
                    <a:pt x="133353" y="200626"/>
                    <a:pt x="151239" y="209155"/>
                    <a:pt x="170117" y="209067"/>
                  </a:cubicBezTo>
                  <a:lnTo>
                    <a:pt x="232267" y="209067"/>
                  </a:lnTo>
                  <a:cubicBezTo>
                    <a:pt x="247721" y="208924"/>
                    <a:pt x="260366" y="221337"/>
                    <a:pt x="260509" y="236792"/>
                  </a:cubicBezTo>
                  <a:cubicBezTo>
                    <a:pt x="260511" y="236971"/>
                    <a:pt x="260511" y="237149"/>
                    <a:pt x="260509" y="237328"/>
                  </a:cubicBezTo>
                  <a:lnTo>
                    <a:pt x="260509" y="263045"/>
                  </a:lnTo>
                  <a:lnTo>
                    <a:pt x="294408" y="263045"/>
                  </a:lnTo>
                  <a:lnTo>
                    <a:pt x="293846" y="237328"/>
                  </a:lnTo>
                  <a:cubicBezTo>
                    <a:pt x="293962" y="234867"/>
                    <a:pt x="293773" y="232400"/>
                    <a:pt x="293284" y="229984"/>
                  </a:cubicBezTo>
                  <a:lnTo>
                    <a:pt x="293284" y="229413"/>
                  </a:lnTo>
                  <a:cubicBezTo>
                    <a:pt x="293284" y="227717"/>
                    <a:pt x="292713" y="225460"/>
                    <a:pt x="292713" y="223764"/>
                  </a:cubicBezTo>
                  <a:cubicBezTo>
                    <a:pt x="286177" y="188989"/>
                    <a:pt x="255782" y="163812"/>
                    <a:pt x="220399" y="163862"/>
                  </a:cubicBezTo>
                  <a:cubicBezTo>
                    <a:pt x="211205" y="164031"/>
                    <a:pt x="203614" y="156716"/>
                    <a:pt x="203444" y="147522"/>
                  </a:cubicBezTo>
                  <a:cubicBezTo>
                    <a:pt x="203441" y="147318"/>
                    <a:pt x="203441" y="147112"/>
                    <a:pt x="203444" y="146907"/>
                  </a:cubicBezTo>
                  <a:lnTo>
                    <a:pt x="203444" y="141221"/>
                  </a:lnTo>
                  <a:cubicBezTo>
                    <a:pt x="203356" y="110054"/>
                    <a:pt x="178118" y="84808"/>
                    <a:pt x="146952" y="84709"/>
                  </a:cubicBezTo>
                  <a:cubicBezTo>
                    <a:pt x="137758" y="84878"/>
                    <a:pt x="130167" y="77563"/>
                    <a:pt x="129997" y="68370"/>
                  </a:cubicBezTo>
                  <a:cubicBezTo>
                    <a:pt x="129993" y="68165"/>
                    <a:pt x="129993" y="67959"/>
                    <a:pt x="129997" y="67754"/>
                  </a:cubicBezTo>
                  <a:cubicBezTo>
                    <a:pt x="131502" y="31873"/>
                    <a:pt x="103635" y="1564"/>
                    <a:pt x="67753" y="58"/>
                  </a:cubicBezTo>
                  <a:cubicBezTo>
                    <a:pt x="31871" y="-1447"/>
                    <a:pt x="1562" y="26421"/>
                    <a:pt x="57" y="62303"/>
                  </a:cubicBezTo>
                  <a:cubicBezTo>
                    <a:pt x="-19" y="64120"/>
                    <a:pt x="-19" y="65938"/>
                    <a:pt x="57" y="67754"/>
                  </a:cubicBezTo>
                  <a:cubicBezTo>
                    <a:pt x="67" y="69726"/>
                    <a:pt x="305" y="71593"/>
                    <a:pt x="457" y="73479"/>
                  </a:cubicBezTo>
                  <a:close/>
                </a:path>
              </a:pathLst>
            </a:custGeom>
            <a:grpFill/>
            <a:ln w="9525" cap="flat">
              <a:noFill/>
              <a:prstDash val="solid"/>
              <a:miter/>
            </a:ln>
          </p:spPr>
          <p:txBody>
            <a:bodyPr rtlCol="0" anchor="ctr"/>
            <a:lstStyle/>
            <a:p>
              <a:endParaRPr lang="pl-PL"/>
            </a:p>
          </p:txBody>
        </p:sp>
        <p:pic>
          <p:nvPicPr>
            <p:cNvPr id="71" name="Grafika 70" descr="Samochód">
              <a:extLst>
                <a:ext uri="{FF2B5EF4-FFF2-40B4-BE49-F238E27FC236}">
                  <a16:creationId xmlns:a16="http://schemas.microsoft.com/office/drawing/2014/main" id="{5FA33FAC-F745-419A-92AD-D925AF74FEA9}"/>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297940" y="3951224"/>
              <a:ext cx="914400" cy="914400"/>
            </a:xfrm>
            <a:prstGeom prst="rect">
              <a:avLst/>
            </a:prstGeom>
          </p:spPr>
        </p:pic>
      </p:grpSp>
      <p:grpSp>
        <p:nvGrpSpPr>
          <p:cNvPr id="72" name="Grupa 71">
            <a:extLst>
              <a:ext uri="{FF2B5EF4-FFF2-40B4-BE49-F238E27FC236}">
                <a16:creationId xmlns:a16="http://schemas.microsoft.com/office/drawing/2014/main" id="{772BEB25-9B68-46EB-A879-C7BC15C88B09}"/>
              </a:ext>
            </a:extLst>
          </p:cNvPr>
          <p:cNvGrpSpPr>
            <a:grpSpLocks noChangeAspect="1"/>
          </p:cNvGrpSpPr>
          <p:nvPr/>
        </p:nvGrpSpPr>
        <p:grpSpPr>
          <a:xfrm>
            <a:off x="3209437" y="4033746"/>
            <a:ext cx="407125" cy="443569"/>
            <a:chOff x="2141841" y="3916887"/>
            <a:chExt cx="683943" cy="745168"/>
          </a:xfrm>
        </p:grpSpPr>
        <p:pic>
          <p:nvPicPr>
            <p:cNvPr id="73" name="Grafika 72" descr="Strzałka: obrót w lewo">
              <a:extLst>
                <a:ext uri="{FF2B5EF4-FFF2-40B4-BE49-F238E27FC236}">
                  <a16:creationId xmlns:a16="http://schemas.microsoft.com/office/drawing/2014/main" id="{98EAB4EC-720E-4CCF-9CFF-137954CE2742}"/>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3529452">
              <a:off x="2429784" y="3916887"/>
              <a:ext cx="396000" cy="396000"/>
            </a:xfrm>
            <a:prstGeom prst="rect">
              <a:avLst/>
            </a:prstGeom>
          </p:spPr>
        </p:pic>
        <p:sp>
          <p:nvSpPr>
            <p:cNvPr id="74" name="Freeform 24">
              <a:extLst>
                <a:ext uri="{FF2B5EF4-FFF2-40B4-BE49-F238E27FC236}">
                  <a16:creationId xmlns:a16="http://schemas.microsoft.com/office/drawing/2014/main" id="{43D8A8B4-96BE-4313-9193-774BE274B3AF}"/>
                </a:ext>
              </a:extLst>
            </p:cNvPr>
            <p:cNvSpPr>
              <a:spLocks/>
            </p:cNvSpPr>
            <p:nvPr/>
          </p:nvSpPr>
          <p:spPr bwMode="auto">
            <a:xfrm>
              <a:off x="2141841" y="4096884"/>
              <a:ext cx="540650" cy="565171"/>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115" name="Grupa 114">
            <a:extLst>
              <a:ext uri="{FF2B5EF4-FFF2-40B4-BE49-F238E27FC236}">
                <a16:creationId xmlns:a16="http://schemas.microsoft.com/office/drawing/2014/main" id="{56ED0552-4E73-4016-84A2-EC369F56BFE7}"/>
              </a:ext>
            </a:extLst>
          </p:cNvPr>
          <p:cNvGrpSpPr/>
          <p:nvPr/>
        </p:nvGrpSpPr>
        <p:grpSpPr>
          <a:xfrm>
            <a:off x="5062941" y="1448294"/>
            <a:ext cx="1791145" cy="1008815"/>
            <a:chOff x="2863429" y="2266454"/>
            <a:chExt cx="3427413" cy="1930400"/>
          </a:xfrm>
        </p:grpSpPr>
        <p:sp>
          <p:nvSpPr>
            <p:cNvPr id="77" name="Freeform 25">
              <a:extLst>
                <a:ext uri="{FF2B5EF4-FFF2-40B4-BE49-F238E27FC236}">
                  <a16:creationId xmlns:a16="http://schemas.microsoft.com/office/drawing/2014/main" id="{C9D4C052-F443-422D-B98F-4D35DE2394B2}"/>
                </a:ext>
              </a:extLst>
            </p:cNvPr>
            <p:cNvSpPr>
              <a:spLocks/>
            </p:cNvSpPr>
            <p:nvPr/>
          </p:nvSpPr>
          <p:spPr bwMode="auto">
            <a:xfrm>
              <a:off x="5623699" y="3867850"/>
              <a:ext cx="184150" cy="280988"/>
            </a:xfrm>
            <a:custGeom>
              <a:avLst/>
              <a:gdLst>
                <a:gd name="T0" fmla="*/ 13 w 232"/>
                <a:gd name="T1" fmla="*/ 91 h 353"/>
                <a:gd name="T2" fmla="*/ 31 w 232"/>
                <a:gd name="T3" fmla="*/ 43 h 353"/>
                <a:gd name="T4" fmla="*/ 48 w 232"/>
                <a:gd name="T5" fmla="*/ 24 h 353"/>
                <a:gd name="T6" fmla="*/ 75 w 232"/>
                <a:gd name="T7" fmla="*/ 8 h 353"/>
                <a:gd name="T8" fmla="*/ 105 w 232"/>
                <a:gd name="T9" fmla="*/ 0 h 353"/>
                <a:gd name="T10" fmla="*/ 137 w 232"/>
                <a:gd name="T11" fmla="*/ 2 h 353"/>
                <a:gd name="T12" fmla="*/ 186 w 232"/>
                <a:gd name="T13" fmla="*/ 26 h 353"/>
                <a:gd name="T14" fmla="*/ 207 w 232"/>
                <a:gd name="T15" fmla="*/ 56 h 353"/>
                <a:gd name="T16" fmla="*/ 215 w 232"/>
                <a:gd name="T17" fmla="*/ 89 h 353"/>
                <a:gd name="T18" fmla="*/ 207 w 232"/>
                <a:gd name="T19" fmla="*/ 121 h 353"/>
                <a:gd name="T20" fmla="*/ 196 w 232"/>
                <a:gd name="T21" fmla="*/ 139 h 353"/>
                <a:gd name="T22" fmla="*/ 167 w 232"/>
                <a:gd name="T23" fmla="*/ 159 h 353"/>
                <a:gd name="T24" fmla="*/ 194 w 232"/>
                <a:gd name="T25" fmla="*/ 172 h 353"/>
                <a:gd name="T26" fmla="*/ 215 w 232"/>
                <a:gd name="T27" fmla="*/ 193 h 353"/>
                <a:gd name="T28" fmla="*/ 231 w 232"/>
                <a:gd name="T29" fmla="*/ 231 h 353"/>
                <a:gd name="T30" fmla="*/ 231 w 232"/>
                <a:gd name="T31" fmla="*/ 256 h 353"/>
                <a:gd name="T32" fmla="*/ 223 w 232"/>
                <a:gd name="T33" fmla="*/ 288 h 353"/>
                <a:gd name="T34" fmla="*/ 207 w 232"/>
                <a:gd name="T35" fmla="*/ 315 h 353"/>
                <a:gd name="T36" fmla="*/ 190 w 232"/>
                <a:gd name="T37" fmla="*/ 329 h 353"/>
                <a:gd name="T38" fmla="*/ 161 w 232"/>
                <a:gd name="T39" fmla="*/ 345 h 353"/>
                <a:gd name="T40" fmla="*/ 126 w 232"/>
                <a:gd name="T41" fmla="*/ 353 h 353"/>
                <a:gd name="T42" fmla="*/ 102 w 232"/>
                <a:gd name="T43" fmla="*/ 353 h 353"/>
                <a:gd name="T44" fmla="*/ 69 w 232"/>
                <a:gd name="T45" fmla="*/ 347 h 353"/>
                <a:gd name="T46" fmla="*/ 42 w 232"/>
                <a:gd name="T47" fmla="*/ 331 h 353"/>
                <a:gd name="T48" fmla="*/ 26 w 232"/>
                <a:gd name="T49" fmla="*/ 317 h 353"/>
                <a:gd name="T50" fmla="*/ 10 w 232"/>
                <a:gd name="T51" fmla="*/ 290 h 353"/>
                <a:gd name="T52" fmla="*/ 0 w 232"/>
                <a:gd name="T53" fmla="*/ 256 h 353"/>
                <a:gd name="T54" fmla="*/ 62 w 232"/>
                <a:gd name="T55" fmla="*/ 244 h 353"/>
                <a:gd name="T56" fmla="*/ 75 w 232"/>
                <a:gd name="T57" fmla="*/ 275 h 353"/>
                <a:gd name="T58" fmla="*/ 89 w 232"/>
                <a:gd name="T59" fmla="*/ 288 h 353"/>
                <a:gd name="T60" fmla="*/ 116 w 232"/>
                <a:gd name="T61" fmla="*/ 294 h 353"/>
                <a:gd name="T62" fmla="*/ 137 w 232"/>
                <a:gd name="T63" fmla="*/ 291 h 353"/>
                <a:gd name="T64" fmla="*/ 155 w 232"/>
                <a:gd name="T65" fmla="*/ 280 h 353"/>
                <a:gd name="T66" fmla="*/ 167 w 232"/>
                <a:gd name="T67" fmla="*/ 255 h 353"/>
                <a:gd name="T68" fmla="*/ 167 w 232"/>
                <a:gd name="T69" fmla="*/ 234 h 353"/>
                <a:gd name="T70" fmla="*/ 148 w 232"/>
                <a:gd name="T71" fmla="*/ 207 h 353"/>
                <a:gd name="T72" fmla="*/ 124 w 232"/>
                <a:gd name="T73" fmla="*/ 194 h 353"/>
                <a:gd name="T74" fmla="*/ 91 w 232"/>
                <a:gd name="T75" fmla="*/ 136 h 353"/>
                <a:gd name="T76" fmla="*/ 126 w 232"/>
                <a:gd name="T77" fmla="*/ 128 h 353"/>
                <a:gd name="T78" fmla="*/ 143 w 232"/>
                <a:gd name="T79" fmla="*/ 113 h 353"/>
                <a:gd name="T80" fmla="*/ 150 w 232"/>
                <a:gd name="T81" fmla="*/ 94 h 353"/>
                <a:gd name="T82" fmla="*/ 148 w 232"/>
                <a:gd name="T83" fmla="*/ 82 h 353"/>
                <a:gd name="T84" fmla="*/ 140 w 232"/>
                <a:gd name="T85" fmla="*/ 70 h 353"/>
                <a:gd name="T86" fmla="*/ 123 w 232"/>
                <a:gd name="T87" fmla="*/ 62 h 353"/>
                <a:gd name="T88" fmla="*/ 109 w 232"/>
                <a:gd name="T89" fmla="*/ 62 h 353"/>
                <a:gd name="T90" fmla="*/ 89 w 232"/>
                <a:gd name="T91" fmla="*/ 70 h 353"/>
                <a:gd name="T92" fmla="*/ 80 w 232"/>
                <a:gd name="T93" fmla="*/ 80 h 353"/>
                <a:gd name="T94" fmla="*/ 75 w 232"/>
                <a:gd name="T95" fmla="*/ 91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353">
                  <a:moveTo>
                    <a:pt x="75" y="91"/>
                  </a:moveTo>
                  <a:lnTo>
                    <a:pt x="13" y="91"/>
                  </a:lnTo>
                  <a:lnTo>
                    <a:pt x="13" y="91"/>
                  </a:lnTo>
                  <a:lnTo>
                    <a:pt x="16" y="74"/>
                  </a:lnTo>
                  <a:lnTo>
                    <a:pt x="23" y="58"/>
                  </a:lnTo>
                  <a:lnTo>
                    <a:pt x="31" y="43"/>
                  </a:lnTo>
                  <a:lnTo>
                    <a:pt x="40" y="32"/>
                  </a:lnTo>
                  <a:lnTo>
                    <a:pt x="40" y="32"/>
                  </a:lnTo>
                  <a:lnTo>
                    <a:pt x="48" y="24"/>
                  </a:lnTo>
                  <a:lnTo>
                    <a:pt x="56" y="18"/>
                  </a:lnTo>
                  <a:lnTo>
                    <a:pt x="66" y="13"/>
                  </a:lnTo>
                  <a:lnTo>
                    <a:pt x="75" y="8"/>
                  </a:lnTo>
                  <a:lnTo>
                    <a:pt x="85" y="5"/>
                  </a:lnTo>
                  <a:lnTo>
                    <a:pt x="94" y="2"/>
                  </a:lnTo>
                  <a:lnTo>
                    <a:pt x="105" y="0"/>
                  </a:lnTo>
                  <a:lnTo>
                    <a:pt x="116" y="0"/>
                  </a:lnTo>
                  <a:lnTo>
                    <a:pt x="116" y="0"/>
                  </a:lnTo>
                  <a:lnTo>
                    <a:pt x="137" y="2"/>
                  </a:lnTo>
                  <a:lnTo>
                    <a:pt x="155" y="7"/>
                  </a:lnTo>
                  <a:lnTo>
                    <a:pt x="172" y="15"/>
                  </a:lnTo>
                  <a:lnTo>
                    <a:pt x="186" y="26"/>
                  </a:lnTo>
                  <a:lnTo>
                    <a:pt x="186" y="26"/>
                  </a:lnTo>
                  <a:lnTo>
                    <a:pt x="199" y="40"/>
                  </a:lnTo>
                  <a:lnTo>
                    <a:pt x="207" y="56"/>
                  </a:lnTo>
                  <a:lnTo>
                    <a:pt x="213" y="72"/>
                  </a:lnTo>
                  <a:lnTo>
                    <a:pt x="215" y="89"/>
                  </a:lnTo>
                  <a:lnTo>
                    <a:pt x="215" y="89"/>
                  </a:lnTo>
                  <a:lnTo>
                    <a:pt x="213" y="101"/>
                  </a:lnTo>
                  <a:lnTo>
                    <a:pt x="212" y="110"/>
                  </a:lnTo>
                  <a:lnTo>
                    <a:pt x="207" y="121"/>
                  </a:lnTo>
                  <a:lnTo>
                    <a:pt x="202" y="131"/>
                  </a:lnTo>
                  <a:lnTo>
                    <a:pt x="202" y="131"/>
                  </a:lnTo>
                  <a:lnTo>
                    <a:pt x="196" y="139"/>
                  </a:lnTo>
                  <a:lnTo>
                    <a:pt x="188" y="147"/>
                  </a:lnTo>
                  <a:lnTo>
                    <a:pt x="178" y="155"/>
                  </a:lnTo>
                  <a:lnTo>
                    <a:pt x="167" y="159"/>
                  </a:lnTo>
                  <a:lnTo>
                    <a:pt x="167" y="159"/>
                  </a:lnTo>
                  <a:lnTo>
                    <a:pt x="182" y="166"/>
                  </a:lnTo>
                  <a:lnTo>
                    <a:pt x="194" y="172"/>
                  </a:lnTo>
                  <a:lnTo>
                    <a:pt x="205" y="182"/>
                  </a:lnTo>
                  <a:lnTo>
                    <a:pt x="215" y="193"/>
                  </a:lnTo>
                  <a:lnTo>
                    <a:pt x="215" y="193"/>
                  </a:lnTo>
                  <a:lnTo>
                    <a:pt x="223" y="204"/>
                  </a:lnTo>
                  <a:lnTo>
                    <a:pt x="228" y="217"/>
                  </a:lnTo>
                  <a:lnTo>
                    <a:pt x="231" y="231"/>
                  </a:lnTo>
                  <a:lnTo>
                    <a:pt x="232" y="245"/>
                  </a:lnTo>
                  <a:lnTo>
                    <a:pt x="232" y="245"/>
                  </a:lnTo>
                  <a:lnTo>
                    <a:pt x="231" y="256"/>
                  </a:lnTo>
                  <a:lnTo>
                    <a:pt x="229" y="267"/>
                  </a:lnTo>
                  <a:lnTo>
                    <a:pt x="228" y="277"/>
                  </a:lnTo>
                  <a:lnTo>
                    <a:pt x="223" y="288"/>
                  </a:lnTo>
                  <a:lnTo>
                    <a:pt x="220" y="298"/>
                  </a:lnTo>
                  <a:lnTo>
                    <a:pt x="213" y="306"/>
                  </a:lnTo>
                  <a:lnTo>
                    <a:pt x="207" y="315"/>
                  </a:lnTo>
                  <a:lnTo>
                    <a:pt x="199" y="323"/>
                  </a:lnTo>
                  <a:lnTo>
                    <a:pt x="199" y="323"/>
                  </a:lnTo>
                  <a:lnTo>
                    <a:pt x="190" y="329"/>
                  </a:lnTo>
                  <a:lnTo>
                    <a:pt x="180" y="336"/>
                  </a:lnTo>
                  <a:lnTo>
                    <a:pt x="170" y="342"/>
                  </a:lnTo>
                  <a:lnTo>
                    <a:pt x="161" y="345"/>
                  </a:lnTo>
                  <a:lnTo>
                    <a:pt x="150" y="350"/>
                  </a:lnTo>
                  <a:lnTo>
                    <a:pt x="139" y="352"/>
                  </a:lnTo>
                  <a:lnTo>
                    <a:pt x="126" y="353"/>
                  </a:lnTo>
                  <a:lnTo>
                    <a:pt x="113" y="353"/>
                  </a:lnTo>
                  <a:lnTo>
                    <a:pt x="113" y="353"/>
                  </a:lnTo>
                  <a:lnTo>
                    <a:pt x="102" y="353"/>
                  </a:lnTo>
                  <a:lnTo>
                    <a:pt x="89" y="352"/>
                  </a:lnTo>
                  <a:lnTo>
                    <a:pt x="80" y="350"/>
                  </a:lnTo>
                  <a:lnTo>
                    <a:pt x="69" y="347"/>
                  </a:lnTo>
                  <a:lnTo>
                    <a:pt x="59" y="342"/>
                  </a:lnTo>
                  <a:lnTo>
                    <a:pt x="50" y="337"/>
                  </a:lnTo>
                  <a:lnTo>
                    <a:pt x="42" y="331"/>
                  </a:lnTo>
                  <a:lnTo>
                    <a:pt x="34" y="325"/>
                  </a:lnTo>
                  <a:lnTo>
                    <a:pt x="34" y="325"/>
                  </a:lnTo>
                  <a:lnTo>
                    <a:pt x="26" y="317"/>
                  </a:lnTo>
                  <a:lnTo>
                    <a:pt x="20" y="309"/>
                  </a:lnTo>
                  <a:lnTo>
                    <a:pt x="15" y="299"/>
                  </a:lnTo>
                  <a:lnTo>
                    <a:pt x="10" y="290"/>
                  </a:lnTo>
                  <a:lnTo>
                    <a:pt x="5" y="279"/>
                  </a:lnTo>
                  <a:lnTo>
                    <a:pt x="4" y="267"/>
                  </a:lnTo>
                  <a:lnTo>
                    <a:pt x="0" y="256"/>
                  </a:lnTo>
                  <a:lnTo>
                    <a:pt x="0" y="244"/>
                  </a:lnTo>
                  <a:lnTo>
                    <a:pt x="62" y="244"/>
                  </a:lnTo>
                  <a:lnTo>
                    <a:pt x="62" y="244"/>
                  </a:lnTo>
                  <a:lnTo>
                    <a:pt x="66" y="256"/>
                  </a:lnTo>
                  <a:lnTo>
                    <a:pt x="70" y="266"/>
                  </a:lnTo>
                  <a:lnTo>
                    <a:pt x="75" y="275"/>
                  </a:lnTo>
                  <a:lnTo>
                    <a:pt x="82" y="282"/>
                  </a:lnTo>
                  <a:lnTo>
                    <a:pt x="82" y="282"/>
                  </a:lnTo>
                  <a:lnTo>
                    <a:pt x="89" y="288"/>
                  </a:lnTo>
                  <a:lnTo>
                    <a:pt x="97" y="291"/>
                  </a:lnTo>
                  <a:lnTo>
                    <a:pt x="107" y="294"/>
                  </a:lnTo>
                  <a:lnTo>
                    <a:pt x="116" y="294"/>
                  </a:lnTo>
                  <a:lnTo>
                    <a:pt x="116" y="294"/>
                  </a:lnTo>
                  <a:lnTo>
                    <a:pt x="128" y="294"/>
                  </a:lnTo>
                  <a:lnTo>
                    <a:pt x="137" y="291"/>
                  </a:lnTo>
                  <a:lnTo>
                    <a:pt x="147" y="286"/>
                  </a:lnTo>
                  <a:lnTo>
                    <a:pt x="155" y="280"/>
                  </a:lnTo>
                  <a:lnTo>
                    <a:pt x="155" y="280"/>
                  </a:lnTo>
                  <a:lnTo>
                    <a:pt x="161" y="274"/>
                  </a:lnTo>
                  <a:lnTo>
                    <a:pt x="166" y="264"/>
                  </a:lnTo>
                  <a:lnTo>
                    <a:pt x="167" y="255"/>
                  </a:lnTo>
                  <a:lnTo>
                    <a:pt x="169" y="245"/>
                  </a:lnTo>
                  <a:lnTo>
                    <a:pt x="169" y="245"/>
                  </a:lnTo>
                  <a:lnTo>
                    <a:pt x="167" y="234"/>
                  </a:lnTo>
                  <a:lnTo>
                    <a:pt x="164" y="225"/>
                  </a:lnTo>
                  <a:lnTo>
                    <a:pt x="158" y="215"/>
                  </a:lnTo>
                  <a:lnTo>
                    <a:pt x="148" y="207"/>
                  </a:lnTo>
                  <a:lnTo>
                    <a:pt x="148" y="207"/>
                  </a:lnTo>
                  <a:lnTo>
                    <a:pt x="137" y="199"/>
                  </a:lnTo>
                  <a:lnTo>
                    <a:pt x="124" y="194"/>
                  </a:lnTo>
                  <a:lnTo>
                    <a:pt x="109" y="191"/>
                  </a:lnTo>
                  <a:lnTo>
                    <a:pt x="91" y="191"/>
                  </a:lnTo>
                  <a:lnTo>
                    <a:pt x="91" y="136"/>
                  </a:lnTo>
                  <a:lnTo>
                    <a:pt x="91" y="136"/>
                  </a:lnTo>
                  <a:lnTo>
                    <a:pt x="112" y="132"/>
                  </a:lnTo>
                  <a:lnTo>
                    <a:pt x="126" y="128"/>
                  </a:lnTo>
                  <a:lnTo>
                    <a:pt x="126" y="128"/>
                  </a:lnTo>
                  <a:lnTo>
                    <a:pt x="136" y="121"/>
                  </a:lnTo>
                  <a:lnTo>
                    <a:pt x="143" y="113"/>
                  </a:lnTo>
                  <a:lnTo>
                    <a:pt x="143" y="113"/>
                  </a:lnTo>
                  <a:lnTo>
                    <a:pt x="148" y="104"/>
                  </a:lnTo>
                  <a:lnTo>
                    <a:pt x="150" y="94"/>
                  </a:lnTo>
                  <a:lnTo>
                    <a:pt x="150" y="94"/>
                  </a:lnTo>
                  <a:lnTo>
                    <a:pt x="150" y="88"/>
                  </a:lnTo>
                  <a:lnTo>
                    <a:pt x="148" y="82"/>
                  </a:lnTo>
                  <a:lnTo>
                    <a:pt x="145" y="75"/>
                  </a:lnTo>
                  <a:lnTo>
                    <a:pt x="140" y="70"/>
                  </a:lnTo>
                  <a:lnTo>
                    <a:pt x="140" y="70"/>
                  </a:lnTo>
                  <a:lnTo>
                    <a:pt x="136" y="67"/>
                  </a:lnTo>
                  <a:lnTo>
                    <a:pt x="129" y="64"/>
                  </a:lnTo>
                  <a:lnTo>
                    <a:pt x="123" y="62"/>
                  </a:lnTo>
                  <a:lnTo>
                    <a:pt x="115" y="62"/>
                  </a:lnTo>
                  <a:lnTo>
                    <a:pt x="115" y="62"/>
                  </a:lnTo>
                  <a:lnTo>
                    <a:pt x="109" y="62"/>
                  </a:lnTo>
                  <a:lnTo>
                    <a:pt x="102" y="64"/>
                  </a:lnTo>
                  <a:lnTo>
                    <a:pt x="96" y="67"/>
                  </a:lnTo>
                  <a:lnTo>
                    <a:pt x="89" y="70"/>
                  </a:lnTo>
                  <a:lnTo>
                    <a:pt x="89" y="70"/>
                  </a:lnTo>
                  <a:lnTo>
                    <a:pt x="85" y="75"/>
                  </a:lnTo>
                  <a:lnTo>
                    <a:pt x="80" y="80"/>
                  </a:lnTo>
                  <a:lnTo>
                    <a:pt x="77" y="86"/>
                  </a:lnTo>
                  <a:lnTo>
                    <a:pt x="75" y="91"/>
                  </a:lnTo>
                  <a:lnTo>
                    <a:pt x="75" y="91"/>
                  </a:lnTo>
                  <a:close/>
                </a:path>
              </a:pathLst>
            </a:custGeom>
            <a:solidFill>
              <a:schemeClr val="bg1">
                <a:lumMod val="7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pl-PL"/>
            </a:p>
          </p:txBody>
        </p:sp>
        <p:sp>
          <p:nvSpPr>
            <p:cNvPr id="78" name="Freeform 23">
              <a:extLst>
                <a:ext uri="{FF2B5EF4-FFF2-40B4-BE49-F238E27FC236}">
                  <a16:creationId xmlns:a16="http://schemas.microsoft.com/office/drawing/2014/main" id="{D927ECE6-075C-405B-8C5F-84C5C12A8C4D}"/>
                </a:ext>
              </a:extLst>
            </p:cNvPr>
            <p:cNvSpPr>
              <a:spLocks/>
            </p:cNvSpPr>
            <p:nvPr/>
          </p:nvSpPr>
          <p:spPr bwMode="auto">
            <a:xfrm>
              <a:off x="4515213" y="3363025"/>
              <a:ext cx="104775" cy="266700"/>
            </a:xfrm>
            <a:custGeom>
              <a:avLst/>
              <a:gdLst>
                <a:gd name="T0" fmla="*/ 37 w 132"/>
                <a:gd name="T1" fmla="*/ 0 h 337"/>
                <a:gd name="T2" fmla="*/ 132 w 132"/>
                <a:gd name="T3" fmla="*/ 0 h 337"/>
                <a:gd name="T4" fmla="*/ 132 w 132"/>
                <a:gd name="T5" fmla="*/ 337 h 337"/>
                <a:gd name="T6" fmla="*/ 69 w 132"/>
                <a:gd name="T7" fmla="*/ 337 h 337"/>
                <a:gd name="T8" fmla="*/ 69 w 132"/>
                <a:gd name="T9" fmla="*/ 61 h 337"/>
                <a:gd name="T10" fmla="*/ 0 w 132"/>
                <a:gd name="T11" fmla="*/ 61 h 337"/>
                <a:gd name="T12" fmla="*/ 37 w 132"/>
                <a:gd name="T13" fmla="*/ 0 h 337"/>
              </a:gdLst>
              <a:ahLst/>
              <a:cxnLst>
                <a:cxn ang="0">
                  <a:pos x="T0" y="T1"/>
                </a:cxn>
                <a:cxn ang="0">
                  <a:pos x="T2" y="T3"/>
                </a:cxn>
                <a:cxn ang="0">
                  <a:pos x="T4" y="T5"/>
                </a:cxn>
                <a:cxn ang="0">
                  <a:pos x="T6" y="T7"/>
                </a:cxn>
                <a:cxn ang="0">
                  <a:pos x="T8" y="T9"/>
                </a:cxn>
                <a:cxn ang="0">
                  <a:pos x="T10" y="T11"/>
                </a:cxn>
                <a:cxn ang="0">
                  <a:pos x="T12" y="T13"/>
                </a:cxn>
              </a:cxnLst>
              <a:rect l="0" t="0" r="r" b="b"/>
              <a:pathLst>
                <a:path w="132" h="337">
                  <a:moveTo>
                    <a:pt x="37" y="0"/>
                  </a:moveTo>
                  <a:lnTo>
                    <a:pt x="132" y="0"/>
                  </a:lnTo>
                  <a:lnTo>
                    <a:pt x="132" y="337"/>
                  </a:lnTo>
                  <a:lnTo>
                    <a:pt x="69" y="337"/>
                  </a:lnTo>
                  <a:lnTo>
                    <a:pt x="69" y="61"/>
                  </a:lnTo>
                  <a:lnTo>
                    <a:pt x="0" y="61"/>
                  </a:lnTo>
                  <a:lnTo>
                    <a:pt x="37" y="0"/>
                  </a:lnTo>
                  <a:close/>
                </a:path>
              </a:pathLst>
            </a:custGeom>
            <a:solidFill>
              <a:schemeClr val="bg1">
                <a:lumMod val="8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pl-PL"/>
            </a:p>
          </p:txBody>
        </p:sp>
        <p:sp>
          <p:nvSpPr>
            <p:cNvPr id="79" name="Freeform 24">
              <a:extLst>
                <a:ext uri="{FF2B5EF4-FFF2-40B4-BE49-F238E27FC236}">
                  <a16:creationId xmlns:a16="http://schemas.microsoft.com/office/drawing/2014/main" id="{642025FB-8B72-48B4-A366-C378094AACA3}"/>
                </a:ext>
              </a:extLst>
            </p:cNvPr>
            <p:cNvSpPr>
              <a:spLocks/>
            </p:cNvSpPr>
            <p:nvPr/>
          </p:nvSpPr>
          <p:spPr bwMode="auto">
            <a:xfrm>
              <a:off x="3334525" y="3590037"/>
              <a:ext cx="184150" cy="274638"/>
            </a:xfrm>
            <a:custGeom>
              <a:avLst/>
              <a:gdLst>
                <a:gd name="T0" fmla="*/ 10 w 234"/>
                <a:gd name="T1" fmla="*/ 118 h 345"/>
                <a:gd name="T2" fmla="*/ 10 w 234"/>
                <a:gd name="T3" fmla="*/ 103 h 345"/>
                <a:gd name="T4" fmla="*/ 15 w 234"/>
                <a:gd name="T5" fmla="*/ 79 h 345"/>
                <a:gd name="T6" fmla="*/ 24 w 234"/>
                <a:gd name="T7" fmla="*/ 57 h 345"/>
                <a:gd name="T8" fmla="*/ 35 w 234"/>
                <a:gd name="T9" fmla="*/ 40 h 345"/>
                <a:gd name="T10" fmla="*/ 43 w 234"/>
                <a:gd name="T11" fmla="*/ 32 h 345"/>
                <a:gd name="T12" fmla="*/ 61 w 234"/>
                <a:gd name="T13" fmla="*/ 17 h 345"/>
                <a:gd name="T14" fmla="*/ 80 w 234"/>
                <a:gd name="T15" fmla="*/ 8 h 345"/>
                <a:gd name="T16" fmla="*/ 101 w 234"/>
                <a:gd name="T17" fmla="*/ 2 h 345"/>
                <a:gd name="T18" fmla="*/ 124 w 234"/>
                <a:gd name="T19" fmla="*/ 0 h 345"/>
                <a:gd name="T20" fmla="*/ 140 w 234"/>
                <a:gd name="T21" fmla="*/ 0 h 345"/>
                <a:gd name="T22" fmla="*/ 167 w 234"/>
                <a:gd name="T23" fmla="*/ 6 h 345"/>
                <a:gd name="T24" fmla="*/ 178 w 234"/>
                <a:gd name="T25" fmla="*/ 13 h 345"/>
                <a:gd name="T26" fmla="*/ 201 w 234"/>
                <a:gd name="T27" fmla="*/ 29 h 345"/>
                <a:gd name="T28" fmla="*/ 217 w 234"/>
                <a:gd name="T29" fmla="*/ 51 h 345"/>
                <a:gd name="T30" fmla="*/ 223 w 234"/>
                <a:gd name="T31" fmla="*/ 62 h 345"/>
                <a:gd name="T32" fmla="*/ 229 w 234"/>
                <a:gd name="T33" fmla="*/ 87 h 345"/>
                <a:gd name="T34" fmla="*/ 231 w 234"/>
                <a:gd name="T35" fmla="*/ 100 h 345"/>
                <a:gd name="T36" fmla="*/ 226 w 234"/>
                <a:gd name="T37" fmla="*/ 130 h 345"/>
                <a:gd name="T38" fmla="*/ 213 w 234"/>
                <a:gd name="T39" fmla="*/ 164 h 345"/>
                <a:gd name="T40" fmla="*/ 204 w 234"/>
                <a:gd name="T41" fmla="*/ 183 h 345"/>
                <a:gd name="T42" fmla="*/ 172 w 234"/>
                <a:gd name="T43" fmla="*/ 222 h 345"/>
                <a:gd name="T44" fmla="*/ 113 w 234"/>
                <a:gd name="T45" fmla="*/ 286 h 345"/>
                <a:gd name="T46" fmla="*/ 234 w 234"/>
                <a:gd name="T47" fmla="*/ 345 h 345"/>
                <a:gd name="T48" fmla="*/ 0 w 234"/>
                <a:gd name="T49" fmla="*/ 315 h 345"/>
                <a:gd name="T50" fmla="*/ 104 w 234"/>
                <a:gd name="T51" fmla="*/ 208 h 345"/>
                <a:gd name="T52" fmla="*/ 135 w 234"/>
                <a:gd name="T53" fmla="*/ 173 h 345"/>
                <a:gd name="T54" fmla="*/ 155 w 234"/>
                <a:gd name="T55" fmla="*/ 146 h 345"/>
                <a:gd name="T56" fmla="*/ 159 w 234"/>
                <a:gd name="T57" fmla="*/ 135 h 345"/>
                <a:gd name="T58" fmla="*/ 166 w 234"/>
                <a:gd name="T59" fmla="*/ 114 h 345"/>
                <a:gd name="T60" fmla="*/ 167 w 234"/>
                <a:gd name="T61" fmla="*/ 105 h 345"/>
                <a:gd name="T62" fmla="*/ 164 w 234"/>
                <a:gd name="T63" fmla="*/ 87 h 345"/>
                <a:gd name="T64" fmla="*/ 155 w 234"/>
                <a:gd name="T65" fmla="*/ 73 h 345"/>
                <a:gd name="T66" fmla="*/ 147 w 234"/>
                <a:gd name="T67" fmla="*/ 67 h 345"/>
                <a:gd name="T68" fmla="*/ 131 w 234"/>
                <a:gd name="T69" fmla="*/ 60 h 345"/>
                <a:gd name="T70" fmla="*/ 121 w 234"/>
                <a:gd name="T71" fmla="*/ 60 h 345"/>
                <a:gd name="T72" fmla="*/ 102 w 234"/>
                <a:gd name="T73" fmla="*/ 64 h 345"/>
                <a:gd name="T74" fmla="*/ 86 w 234"/>
                <a:gd name="T75" fmla="*/ 75 h 345"/>
                <a:gd name="T76" fmla="*/ 80 w 234"/>
                <a:gd name="T77" fmla="*/ 84 h 345"/>
                <a:gd name="T78" fmla="*/ 74 w 234"/>
                <a:gd name="T79" fmla="*/ 105 h 345"/>
                <a:gd name="T80" fmla="*/ 72 w 234"/>
                <a:gd name="T81" fmla="*/ 11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45">
                  <a:moveTo>
                    <a:pt x="72" y="118"/>
                  </a:moveTo>
                  <a:lnTo>
                    <a:pt x="10" y="118"/>
                  </a:lnTo>
                  <a:lnTo>
                    <a:pt x="10" y="118"/>
                  </a:lnTo>
                  <a:lnTo>
                    <a:pt x="10" y="103"/>
                  </a:lnTo>
                  <a:lnTo>
                    <a:pt x="13" y="91"/>
                  </a:lnTo>
                  <a:lnTo>
                    <a:pt x="15" y="79"/>
                  </a:lnTo>
                  <a:lnTo>
                    <a:pt x="19" y="68"/>
                  </a:lnTo>
                  <a:lnTo>
                    <a:pt x="24" y="57"/>
                  </a:lnTo>
                  <a:lnTo>
                    <a:pt x="29" y="48"/>
                  </a:lnTo>
                  <a:lnTo>
                    <a:pt x="35" y="40"/>
                  </a:lnTo>
                  <a:lnTo>
                    <a:pt x="43" y="32"/>
                  </a:lnTo>
                  <a:lnTo>
                    <a:pt x="43" y="32"/>
                  </a:lnTo>
                  <a:lnTo>
                    <a:pt x="51" y="24"/>
                  </a:lnTo>
                  <a:lnTo>
                    <a:pt x="61" y="17"/>
                  </a:lnTo>
                  <a:lnTo>
                    <a:pt x="70" y="13"/>
                  </a:lnTo>
                  <a:lnTo>
                    <a:pt x="80" y="8"/>
                  </a:lnTo>
                  <a:lnTo>
                    <a:pt x="91" y="5"/>
                  </a:lnTo>
                  <a:lnTo>
                    <a:pt x="101" y="2"/>
                  </a:lnTo>
                  <a:lnTo>
                    <a:pt x="113" y="0"/>
                  </a:lnTo>
                  <a:lnTo>
                    <a:pt x="124" y="0"/>
                  </a:lnTo>
                  <a:lnTo>
                    <a:pt x="124" y="0"/>
                  </a:lnTo>
                  <a:lnTo>
                    <a:pt x="140" y="0"/>
                  </a:lnTo>
                  <a:lnTo>
                    <a:pt x="155" y="3"/>
                  </a:lnTo>
                  <a:lnTo>
                    <a:pt x="167" y="6"/>
                  </a:lnTo>
                  <a:lnTo>
                    <a:pt x="178" y="13"/>
                  </a:lnTo>
                  <a:lnTo>
                    <a:pt x="178" y="13"/>
                  </a:lnTo>
                  <a:lnTo>
                    <a:pt x="190" y="21"/>
                  </a:lnTo>
                  <a:lnTo>
                    <a:pt x="201" y="29"/>
                  </a:lnTo>
                  <a:lnTo>
                    <a:pt x="209" y="38"/>
                  </a:lnTo>
                  <a:lnTo>
                    <a:pt x="217" y="51"/>
                  </a:lnTo>
                  <a:lnTo>
                    <a:pt x="217" y="51"/>
                  </a:lnTo>
                  <a:lnTo>
                    <a:pt x="223" y="62"/>
                  </a:lnTo>
                  <a:lnTo>
                    <a:pt x="228" y="75"/>
                  </a:lnTo>
                  <a:lnTo>
                    <a:pt x="229" y="87"/>
                  </a:lnTo>
                  <a:lnTo>
                    <a:pt x="231" y="100"/>
                  </a:lnTo>
                  <a:lnTo>
                    <a:pt x="231" y="100"/>
                  </a:lnTo>
                  <a:lnTo>
                    <a:pt x="229" y="114"/>
                  </a:lnTo>
                  <a:lnTo>
                    <a:pt x="226" y="130"/>
                  </a:lnTo>
                  <a:lnTo>
                    <a:pt x="221" y="148"/>
                  </a:lnTo>
                  <a:lnTo>
                    <a:pt x="213" y="164"/>
                  </a:lnTo>
                  <a:lnTo>
                    <a:pt x="213" y="164"/>
                  </a:lnTo>
                  <a:lnTo>
                    <a:pt x="204" y="183"/>
                  </a:lnTo>
                  <a:lnTo>
                    <a:pt x="190" y="202"/>
                  </a:lnTo>
                  <a:lnTo>
                    <a:pt x="172" y="222"/>
                  </a:lnTo>
                  <a:lnTo>
                    <a:pt x="151" y="246"/>
                  </a:lnTo>
                  <a:lnTo>
                    <a:pt x="113" y="286"/>
                  </a:lnTo>
                  <a:lnTo>
                    <a:pt x="234" y="286"/>
                  </a:lnTo>
                  <a:lnTo>
                    <a:pt x="234" y="345"/>
                  </a:lnTo>
                  <a:lnTo>
                    <a:pt x="0" y="345"/>
                  </a:lnTo>
                  <a:lnTo>
                    <a:pt x="0" y="315"/>
                  </a:lnTo>
                  <a:lnTo>
                    <a:pt x="104" y="208"/>
                  </a:lnTo>
                  <a:lnTo>
                    <a:pt x="104" y="208"/>
                  </a:lnTo>
                  <a:lnTo>
                    <a:pt x="121" y="191"/>
                  </a:lnTo>
                  <a:lnTo>
                    <a:pt x="135" y="173"/>
                  </a:lnTo>
                  <a:lnTo>
                    <a:pt x="147" y="159"/>
                  </a:lnTo>
                  <a:lnTo>
                    <a:pt x="155" y="146"/>
                  </a:lnTo>
                  <a:lnTo>
                    <a:pt x="155" y="146"/>
                  </a:lnTo>
                  <a:lnTo>
                    <a:pt x="159" y="135"/>
                  </a:lnTo>
                  <a:lnTo>
                    <a:pt x="164" y="124"/>
                  </a:lnTo>
                  <a:lnTo>
                    <a:pt x="166" y="114"/>
                  </a:lnTo>
                  <a:lnTo>
                    <a:pt x="167" y="105"/>
                  </a:lnTo>
                  <a:lnTo>
                    <a:pt x="167" y="105"/>
                  </a:lnTo>
                  <a:lnTo>
                    <a:pt x="166" y="95"/>
                  </a:lnTo>
                  <a:lnTo>
                    <a:pt x="164" y="87"/>
                  </a:lnTo>
                  <a:lnTo>
                    <a:pt x="159" y="79"/>
                  </a:lnTo>
                  <a:lnTo>
                    <a:pt x="155" y="73"/>
                  </a:lnTo>
                  <a:lnTo>
                    <a:pt x="155" y="73"/>
                  </a:lnTo>
                  <a:lnTo>
                    <a:pt x="147" y="67"/>
                  </a:lnTo>
                  <a:lnTo>
                    <a:pt x="139" y="64"/>
                  </a:lnTo>
                  <a:lnTo>
                    <a:pt x="131" y="60"/>
                  </a:lnTo>
                  <a:lnTo>
                    <a:pt x="121" y="60"/>
                  </a:lnTo>
                  <a:lnTo>
                    <a:pt x="121" y="60"/>
                  </a:lnTo>
                  <a:lnTo>
                    <a:pt x="112" y="60"/>
                  </a:lnTo>
                  <a:lnTo>
                    <a:pt x="102" y="64"/>
                  </a:lnTo>
                  <a:lnTo>
                    <a:pt x="94" y="68"/>
                  </a:lnTo>
                  <a:lnTo>
                    <a:pt x="86" y="75"/>
                  </a:lnTo>
                  <a:lnTo>
                    <a:pt x="86" y="75"/>
                  </a:lnTo>
                  <a:lnTo>
                    <a:pt x="80" y="84"/>
                  </a:lnTo>
                  <a:lnTo>
                    <a:pt x="77" y="94"/>
                  </a:lnTo>
                  <a:lnTo>
                    <a:pt x="74" y="105"/>
                  </a:lnTo>
                  <a:lnTo>
                    <a:pt x="72" y="118"/>
                  </a:lnTo>
                  <a:lnTo>
                    <a:pt x="72" y="118"/>
                  </a:lnTo>
                  <a:close/>
                </a:path>
              </a:pathLst>
            </a:custGeom>
            <a:solidFill>
              <a:schemeClr val="bg1">
                <a:lumMod val="8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pl-PL"/>
            </a:p>
          </p:txBody>
        </p:sp>
        <p:grpSp>
          <p:nvGrpSpPr>
            <p:cNvPr id="81" name="Grupa 80">
              <a:extLst>
                <a:ext uri="{FF2B5EF4-FFF2-40B4-BE49-F238E27FC236}">
                  <a16:creationId xmlns:a16="http://schemas.microsoft.com/office/drawing/2014/main" id="{7AA845F8-0533-4E42-B1DD-45CB4457519B}"/>
                </a:ext>
              </a:extLst>
            </p:cNvPr>
            <p:cNvGrpSpPr/>
            <p:nvPr/>
          </p:nvGrpSpPr>
          <p:grpSpPr>
            <a:xfrm>
              <a:off x="4441404" y="2266454"/>
              <a:ext cx="271463" cy="808037"/>
              <a:chOff x="2224088" y="2020888"/>
              <a:chExt cx="271463" cy="808037"/>
            </a:xfrm>
          </p:grpSpPr>
          <p:sp>
            <p:nvSpPr>
              <p:cNvPr id="83" name="Freeform 5">
                <a:extLst>
                  <a:ext uri="{FF2B5EF4-FFF2-40B4-BE49-F238E27FC236}">
                    <a16:creationId xmlns:a16="http://schemas.microsoft.com/office/drawing/2014/main" id="{DF7F09A8-5F6D-4793-8828-AEB7682EB0F5}"/>
                  </a:ext>
                </a:extLst>
              </p:cNvPr>
              <p:cNvSpPr>
                <a:spLocks/>
              </p:cNvSpPr>
              <p:nvPr/>
            </p:nvSpPr>
            <p:spPr bwMode="auto">
              <a:xfrm>
                <a:off x="2254250" y="2020888"/>
                <a:ext cx="209550" cy="209550"/>
              </a:xfrm>
              <a:custGeom>
                <a:avLst/>
                <a:gdLst>
                  <a:gd name="T0" fmla="*/ 265 w 265"/>
                  <a:gd name="T1" fmla="*/ 131 h 265"/>
                  <a:gd name="T2" fmla="*/ 262 w 265"/>
                  <a:gd name="T3" fmla="*/ 104 h 265"/>
                  <a:gd name="T4" fmla="*/ 255 w 265"/>
                  <a:gd name="T5" fmla="*/ 81 h 265"/>
                  <a:gd name="T6" fmla="*/ 243 w 265"/>
                  <a:gd name="T7" fmla="*/ 57 h 265"/>
                  <a:gd name="T8" fmla="*/ 227 w 265"/>
                  <a:gd name="T9" fmla="*/ 38 h 265"/>
                  <a:gd name="T10" fmla="*/ 206 w 265"/>
                  <a:gd name="T11" fmla="*/ 22 h 265"/>
                  <a:gd name="T12" fmla="*/ 184 w 265"/>
                  <a:gd name="T13" fmla="*/ 9 h 265"/>
                  <a:gd name="T14" fmla="*/ 158 w 265"/>
                  <a:gd name="T15" fmla="*/ 1 h 265"/>
                  <a:gd name="T16" fmla="*/ 131 w 265"/>
                  <a:gd name="T17" fmla="*/ 0 h 265"/>
                  <a:gd name="T18" fmla="*/ 119 w 265"/>
                  <a:gd name="T19" fmla="*/ 0 h 265"/>
                  <a:gd name="T20" fmla="*/ 92 w 265"/>
                  <a:gd name="T21" fmla="*/ 4 h 265"/>
                  <a:gd name="T22" fmla="*/ 68 w 265"/>
                  <a:gd name="T23" fmla="*/ 15 h 265"/>
                  <a:gd name="T24" fmla="*/ 47 w 265"/>
                  <a:gd name="T25" fmla="*/ 30 h 265"/>
                  <a:gd name="T26" fmla="*/ 30 w 265"/>
                  <a:gd name="T27" fmla="*/ 47 h 265"/>
                  <a:gd name="T28" fmla="*/ 15 w 265"/>
                  <a:gd name="T29" fmla="*/ 68 h 265"/>
                  <a:gd name="T30" fmla="*/ 4 w 265"/>
                  <a:gd name="T31" fmla="*/ 92 h 265"/>
                  <a:gd name="T32" fmla="*/ 0 w 265"/>
                  <a:gd name="T33" fmla="*/ 119 h 265"/>
                  <a:gd name="T34" fmla="*/ 0 w 265"/>
                  <a:gd name="T35" fmla="*/ 131 h 265"/>
                  <a:gd name="T36" fmla="*/ 1 w 265"/>
                  <a:gd name="T37" fmla="*/ 158 h 265"/>
                  <a:gd name="T38" fmla="*/ 9 w 265"/>
                  <a:gd name="T39" fmla="*/ 184 h 265"/>
                  <a:gd name="T40" fmla="*/ 22 w 265"/>
                  <a:gd name="T41" fmla="*/ 206 h 265"/>
                  <a:gd name="T42" fmla="*/ 38 w 265"/>
                  <a:gd name="T43" fmla="*/ 227 h 265"/>
                  <a:gd name="T44" fmla="*/ 58 w 265"/>
                  <a:gd name="T45" fmla="*/ 243 h 265"/>
                  <a:gd name="T46" fmla="*/ 81 w 265"/>
                  <a:gd name="T47" fmla="*/ 255 h 265"/>
                  <a:gd name="T48" fmla="*/ 104 w 265"/>
                  <a:gd name="T49" fmla="*/ 262 h 265"/>
                  <a:gd name="T50" fmla="*/ 131 w 265"/>
                  <a:gd name="T51" fmla="*/ 265 h 265"/>
                  <a:gd name="T52" fmla="*/ 146 w 265"/>
                  <a:gd name="T53" fmla="*/ 265 h 265"/>
                  <a:gd name="T54" fmla="*/ 171 w 265"/>
                  <a:gd name="T55" fmla="*/ 259 h 265"/>
                  <a:gd name="T56" fmla="*/ 195 w 265"/>
                  <a:gd name="T57" fmla="*/ 249 h 265"/>
                  <a:gd name="T58" fmla="*/ 217 w 265"/>
                  <a:gd name="T59" fmla="*/ 235 h 265"/>
                  <a:gd name="T60" fmla="*/ 235 w 265"/>
                  <a:gd name="T61" fmla="*/ 217 h 265"/>
                  <a:gd name="T62" fmla="*/ 249 w 265"/>
                  <a:gd name="T63" fmla="*/ 195 h 265"/>
                  <a:gd name="T64" fmla="*/ 259 w 265"/>
                  <a:gd name="T65" fmla="*/ 171 h 265"/>
                  <a:gd name="T66" fmla="*/ 265 w 265"/>
                  <a:gd name="T67" fmla="*/ 146 h 265"/>
                  <a:gd name="T68" fmla="*/ 265 w 265"/>
                  <a:gd name="T6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5" h="265">
                    <a:moveTo>
                      <a:pt x="265" y="131"/>
                    </a:moveTo>
                    <a:lnTo>
                      <a:pt x="265" y="131"/>
                    </a:lnTo>
                    <a:lnTo>
                      <a:pt x="265" y="119"/>
                    </a:lnTo>
                    <a:lnTo>
                      <a:pt x="262" y="104"/>
                    </a:lnTo>
                    <a:lnTo>
                      <a:pt x="259" y="92"/>
                    </a:lnTo>
                    <a:lnTo>
                      <a:pt x="255" y="81"/>
                    </a:lnTo>
                    <a:lnTo>
                      <a:pt x="249" y="68"/>
                    </a:lnTo>
                    <a:lnTo>
                      <a:pt x="243" y="57"/>
                    </a:lnTo>
                    <a:lnTo>
                      <a:pt x="235" y="47"/>
                    </a:lnTo>
                    <a:lnTo>
                      <a:pt x="227" y="38"/>
                    </a:lnTo>
                    <a:lnTo>
                      <a:pt x="217" y="30"/>
                    </a:lnTo>
                    <a:lnTo>
                      <a:pt x="206" y="22"/>
                    </a:lnTo>
                    <a:lnTo>
                      <a:pt x="195" y="15"/>
                    </a:lnTo>
                    <a:lnTo>
                      <a:pt x="184" y="9"/>
                    </a:lnTo>
                    <a:lnTo>
                      <a:pt x="171" y="4"/>
                    </a:lnTo>
                    <a:lnTo>
                      <a:pt x="158" y="1"/>
                    </a:lnTo>
                    <a:lnTo>
                      <a:pt x="146" y="0"/>
                    </a:lnTo>
                    <a:lnTo>
                      <a:pt x="131" y="0"/>
                    </a:lnTo>
                    <a:lnTo>
                      <a:pt x="131" y="0"/>
                    </a:lnTo>
                    <a:lnTo>
                      <a:pt x="119" y="0"/>
                    </a:lnTo>
                    <a:lnTo>
                      <a:pt x="104" y="1"/>
                    </a:lnTo>
                    <a:lnTo>
                      <a:pt x="92" y="4"/>
                    </a:lnTo>
                    <a:lnTo>
                      <a:pt x="81" y="9"/>
                    </a:lnTo>
                    <a:lnTo>
                      <a:pt x="68" y="15"/>
                    </a:lnTo>
                    <a:lnTo>
                      <a:pt x="58" y="22"/>
                    </a:lnTo>
                    <a:lnTo>
                      <a:pt x="47" y="30"/>
                    </a:lnTo>
                    <a:lnTo>
                      <a:pt x="38" y="38"/>
                    </a:lnTo>
                    <a:lnTo>
                      <a:pt x="30" y="47"/>
                    </a:lnTo>
                    <a:lnTo>
                      <a:pt x="22" y="57"/>
                    </a:lnTo>
                    <a:lnTo>
                      <a:pt x="15" y="68"/>
                    </a:lnTo>
                    <a:lnTo>
                      <a:pt x="9" y="81"/>
                    </a:lnTo>
                    <a:lnTo>
                      <a:pt x="4" y="92"/>
                    </a:lnTo>
                    <a:lnTo>
                      <a:pt x="1" y="104"/>
                    </a:lnTo>
                    <a:lnTo>
                      <a:pt x="0" y="119"/>
                    </a:lnTo>
                    <a:lnTo>
                      <a:pt x="0" y="131"/>
                    </a:lnTo>
                    <a:lnTo>
                      <a:pt x="0" y="131"/>
                    </a:lnTo>
                    <a:lnTo>
                      <a:pt x="0" y="146"/>
                    </a:lnTo>
                    <a:lnTo>
                      <a:pt x="1" y="158"/>
                    </a:lnTo>
                    <a:lnTo>
                      <a:pt x="4" y="171"/>
                    </a:lnTo>
                    <a:lnTo>
                      <a:pt x="9" y="184"/>
                    </a:lnTo>
                    <a:lnTo>
                      <a:pt x="15" y="195"/>
                    </a:lnTo>
                    <a:lnTo>
                      <a:pt x="22" y="206"/>
                    </a:lnTo>
                    <a:lnTo>
                      <a:pt x="30" y="217"/>
                    </a:lnTo>
                    <a:lnTo>
                      <a:pt x="38" y="227"/>
                    </a:lnTo>
                    <a:lnTo>
                      <a:pt x="47" y="235"/>
                    </a:lnTo>
                    <a:lnTo>
                      <a:pt x="58" y="243"/>
                    </a:lnTo>
                    <a:lnTo>
                      <a:pt x="68" y="249"/>
                    </a:lnTo>
                    <a:lnTo>
                      <a:pt x="81" y="255"/>
                    </a:lnTo>
                    <a:lnTo>
                      <a:pt x="92" y="259"/>
                    </a:lnTo>
                    <a:lnTo>
                      <a:pt x="104" y="262"/>
                    </a:lnTo>
                    <a:lnTo>
                      <a:pt x="119" y="265"/>
                    </a:lnTo>
                    <a:lnTo>
                      <a:pt x="131" y="265"/>
                    </a:lnTo>
                    <a:lnTo>
                      <a:pt x="131" y="265"/>
                    </a:lnTo>
                    <a:lnTo>
                      <a:pt x="146" y="265"/>
                    </a:lnTo>
                    <a:lnTo>
                      <a:pt x="158" y="262"/>
                    </a:lnTo>
                    <a:lnTo>
                      <a:pt x="171" y="259"/>
                    </a:lnTo>
                    <a:lnTo>
                      <a:pt x="184" y="255"/>
                    </a:lnTo>
                    <a:lnTo>
                      <a:pt x="195" y="249"/>
                    </a:lnTo>
                    <a:lnTo>
                      <a:pt x="206" y="243"/>
                    </a:lnTo>
                    <a:lnTo>
                      <a:pt x="217" y="235"/>
                    </a:lnTo>
                    <a:lnTo>
                      <a:pt x="227" y="227"/>
                    </a:lnTo>
                    <a:lnTo>
                      <a:pt x="235" y="217"/>
                    </a:lnTo>
                    <a:lnTo>
                      <a:pt x="243" y="206"/>
                    </a:lnTo>
                    <a:lnTo>
                      <a:pt x="249" y="195"/>
                    </a:lnTo>
                    <a:lnTo>
                      <a:pt x="255" y="184"/>
                    </a:lnTo>
                    <a:lnTo>
                      <a:pt x="259" y="171"/>
                    </a:lnTo>
                    <a:lnTo>
                      <a:pt x="262" y="158"/>
                    </a:lnTo>
                    <a:lnTo>
                      <a:pt x="265" y="146"/>
                    </a:lnTo>
                    <a:lnTo>
                      <a:pt x="265" y="131"/>
                    </a:lnTo>
                    <a:lnTo>
                      <a:pt x="265" y="13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84" name="Freeform 6">
                <a:extLst>
                  <a:ext uri="{FF2B5EF4-FFF2-40B4-BE49-F238E27FC236}">
                    <a16:creationId xmlns:a16="http://schemas.microsoft.com/office/drawing/2014/main" id="{7CD85245-EC6E-44D9-A01C-0EE65B6147B7}"/>
                  </a:ext>
                </a:extLst>
              </p:cNvPr>
              <p:cNvSpPr>
                <a:spLocks/>
              </p:cNvSpPr>
              <p:nvPr/>
            </p:nvSpPr>
            <p:spPr bwMode="auto">
              <a:xfrm>
                <a:off x="2224088" y="2305050"/>
                <a:ext cx="271463" cy="523875"/>
              </a:xfrm>
              <a:custGeom>
                <a:avLst/>
                <a:gdLst>
                  <a:gd name="T0" fmla="*/ 229 w 342"/>
                  <a:gd name="T1" fmla="*/ 661 h 661"/>
                  <a:gd name="T2" fmla="*/ 242 w 342"/>
                  <a:gd name="T3" fmla="*/ 658 h 661"/>
                  <a:gd name="T4" fmla="*/ 250 w 342"/>
                  <a:gd name="T5" fmla="*/ 645 h 661"/>
                  <a:gd name="T6" fmla="*/ 255 w 342"/>
                  <a:gd name="T7" fmla="*/ 629 h 661"/>
                  <a:gd name="T8" fmla="*/ 267 w 342"/>
                  <a:gd name="T9" fmla="*/ 578 h 661"/>
                  <a:gd name="T10" fmla="*/ 286 w 342"/>
                  <a:gd name="T11" fmla="*/ 459 h 661"/>
                  <a:gd name="T12" fmla="*/ 296 w 342"/>
                  <a:gd name="T13" fmla="*/ 408 h 661"/>
                  <a:gd name="T14" fmla="*/ 302 w 342"/>
                  <a:gd name="T15" fmla="*/ 388 h 661"/>
                  <a:gd name="T16" fmla="*/ 312 w 342"/>
                  <a:gd name="T17" fmla="*/ 375 h 661"/>
                  <a:gd name="T18" fmla="*/ 320 w 342"/>
                  <a:gd name="T19" fmla="*/ 364 h 661"/>
                  <a:gd name="T20" fmla="*/ 326 w 342"/>
                  <a:gd name="T21" fmla="*/ 343 h 661"/>
                  <a:gd name="T22" fmla="*/ 334 w 342"/>
                  <a:gd name="T23" fmla="*/ 286 h 661"/>
                  <a:gd name="T24" fmla="*/ 342 w 342"/>
                  <a:gd name="T25" fmla="*/ 186 h 661"/>
                  <a:gd name="T26" fmla="*/ 342 w 342"/>
                  <a:gd name="T27" fmla="*/ 87 h 661"/>
                  <a:gd name="T28" fmla="*/ 340 w 342"/>
                  <a:gd name="T29" fmla="*/ 67 h 661"/>
                  <a:gd name="T30" fmla="*/ 336 w 342"/>
                  <a:gd name="T31" fmla="*/ 52 h 661"/>
                  <a:gd name="T32" fmla="*/ 326 w 342"/>
                  <a:gd name="T33" fmla="*/ 40 h 661"/>
                  <a:gd name="T34" fmla="*/ 309 w 342"/>
                  <a:gd name="T35" fmla="*/ 29 h 661"/>
                  <a:gd name="T36" fmla="*/ 263 w 342"/>
                  <a:gd name="T37" fmla="*/ 11 h 661"/>
                  <a:gd name="T38" fmla="*/ 202 w 342"/>
                  <a:gd name="T39" fmla="*/ 2 h 661"/>
                  <a:gd name="T40" fmla="*/ 170 w 342"/>
                  <a:gd name="T41" fmla="*/ 0 h 661"/>
                  <a:gd name="T42" fmla="*/ 108 w 342"/>
                  <a:gd name="T43" fmla="*/ 5 h 661"/>
                  <a:gd name="T44" fmla="*/ 54 w 342"/>
                  <a:gd name="T45" fmla="*/ 19 h 661"/>
                  <a:gd name="T46" fmla="*/ 24 w 342"/>
                  <a:gd name="T47" fmla="*/ 35 h 661"/>
                  <a:gd name="T48" fmla="*/ 10 w 342"/>
                  <a:gd name="T49" fmla="*/ 46 h 661"/>
                  <a:gd name="T50" fmla="*/ 4 w 342"/>
                  <a:gd name="T51" fmla="*/ 59 h 661"/>
                  <a:gd name="T52" fmla="*/ 2 w 342"/>
                  <a:gd name="T53" fmla="*/ 67 h 661"/>
                  <a:gd name="T54" fmla="*/ 0 w 342"/>
                  <a:gd name="T55" fmla="*/ 146 h 661"/>
                  <a:gd name="T56" fmla="*/ 4 w 342"/>
                  <a:gd name="T57" fmla="*/ 234 h 661"/>
                  <a:gd name="T58" fmla="*/ 16 w 342"/>
                  <a:gd name="T59" fmla="*/ 343 h 661"/>
                  <a:gd name="T60" fmla="*/ 18 w 342"/>
                  <a:gd name="T61" fmla="*/ 356 h 661"/>
                  <a:gd name="T62" fmla="*/ 26 w 342"/>
                  <a:gd name="T63" fmla="*/ 370 h 661"/>
                  <a:gd name="T64" fmla="*/ 35 w 342"/>
                  <a:gd name="T65" fmla="*/ 381 h 661"/>
                  <a:gd name="T66" fmla="*/ 43 w 342"/>
                  <a:gd name="T67" fmla="*/ 397 h 661"/>
                  <a:gd name="T68" fmla="*/ 46 w 342"/>
                  <a:gd name="T69" fmla="*/ 408 h 661"/>
                  <a:gd name="T70" fmla="*/ 64 w 342"/>
                  <a:gd name="T71" fmla="*/ 520 h 661"/>
                  <a:gd name="T72" fmla="*/ 81 w 342"/>
                  <a:gd name="T73" fmla="*/ 605 h 661"/>
                  <a:gd name="T74" fmla="*/ 86 w 342"/>
                  <a:gd name="T75" fmla="*/ 629 h 661"/>
                  <a:gd name="T76" fmla="*/ 97 w 342"/>
                  <a:gd name="T77" fmla="*/ 655 h 661"/>
                  <a:gd name="T78" fmla="*/ 104 w 342"/>
                  <a:gd name="T79" fmla="*/ 659 h 661"/>
                  <a:gd name="T80" fmla="*/ 229 w 342"/>
                  <a:gd name="T81"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2" h="661">
                    <a:moveTo>
                      <a:pt x="229" y="661"/>
                    </a:moveTo>
                    <a:lnTo>
                      <a:pt x="229" y="661"/>
                    </a:lnTo>
                    <a:lnTo>
                      <a:pt x="239" y="659"/>
                    </a:lnTo>
                    <a:lnTo>
                      <a:pt x="242" y="658"/>
                    </a:lnTo>
                    <a:lnTo>
                      <a:pt x="245" y="655"/>
                    </a:lnTo>
                    <a:lnTo>
                      <a:pt x="250" y="645"/>
                    </a:lnTo>
                    <a:lnTo>
                      <a:pt x="255" y="629"/>
                    </a:lnTo>
                    <a:lnTo>
                      <a:pt x="255" y="629"/>
                    </a:lnTo>
                    <a:lnTo>
                      <a:pt x="261" y="605"/>
                    </a:lnTo>
                    <a:lnTo>
                      <a:pt x="267" y="578"/>
                    </a:lnTo>
                    <a:lnTo>
                      <a:pt x="277" y="520"/>
                    </a:lnTo>
                    <a:lnTo>
                      <a:pt x="286" y="459"/>
                    </a:lnTo>
                    <a:lnTo>
                      <a:pt x="296" y="408"/>
                    </a:lnTo>
                    <a:lnTo>
                      <a:pt x="296" y="408"/>
                    </a:lnTo>
                    <a:lnTo>
                      <a:pt x="299" y="397"/>
                    </a:lnTo>
                    <a:lnTo>
                      <a:pt x="302" y="388"/>
                    </a:lnTo>
                    <a:lnTo>
                      <a:pt x="307" y="381"/>
                    </a:lnTo>
                    <a:lnTo>
                      <a:pt x="312" y="375"/>
                    </a:lnTo>
                    <a:lnTo>
                      <a:pt x="317" y="370"/>
                    </a:lnTo>
                    <a:lnTo>
                      <a:pt x="320" y="364"/>
                    </a:lnTo>
                    <a:lnTo>
                      <a:pt x="323" y="356"/>
                    </a:lnTo>
                    <a:lnTo>
                      <a:pt x="326" y="343"/>
                    </a:lnTo>
                    <a:lnTo>
                      <a:pt x="326" y="343"/>
                    </a:lnTo>
                    <a:lnTo>
                      <a:pt x="334" y="286"/>
                    </a:lnTo>
                    <a:lnTo>
                      <a:pt x="339" y="234"/>
                    </a:lnTo>
                    <a:lnTo>
                      <a:pt x="342" y="186"/>
                    </a:lnTo>
                    <a:lnTo>
                      <a:pt x="342" y="146"/>
                    </a:lnTo>
                    <a:lnTo>
                      <a:pt x="342" y="87"/>
                    </a:lnTo>
                    <a:lnTo>
                      <a:pt x="340" y="67"/>
                    </a:lnTo>
                    <a:lnTo>
                      <a:pt x="340" y="67"/>
                    </a:lnTo>
                    <a:lnTo>
                      <a:pt x="339" y="59"/>
                    </a:lnTo>
                    <a:lnTo>
                      <a:pt x="336" y="52"/>
                    </a:lnTo>
                    <a:lnTo>
                      <a:pt x="332" y="46"/>
                    </a:lnTo>
                    <a:lnTo>
                      <a:pt x="326" y="40"/>
                    </a:lnTo>
                    <a:lnTo>
                      <a:pt x="318" y="35"/>
                    </a:lnTo>
                    <a:lnTo>
                      <a:pt x="309" y="29"/>
                    </a:lnTo>
                    <a:lnTo>
                      <a:pt x="288" y="19"/>
                    </a:lnTo>
                    <a:lnTo>
                      <a:pt x="263" y="11"/>
                    </a:lnTo>
                    <a:lnTo>
                      <a:pt x="234" y="5"/>
                    </a:lnTo>
                    <a:lnTo>
                      <a:pt x="202" y="2"/>
                    </a:lnTo>
                    <a:lnTo>
                      <a:pt x="170" y="0"/>
                    </a:lnTo>
                    <a:lnTo>
                      <a:pt x="170" y="0"/>
                    </a:lnTo>
                    <a:lnTo>
                      <a:pt x="139" y="2"/>
                    </a:lnTo>
                    <a:lnTo>
                      <a:pt x="108" y="5"/>
                    </a:lnTo>
                    <a:lnTo>
                      <a:pt x="80" y="11"/>
                    </a:lnTo>
                    <a:lnTo>
                      <a:pt x="54" y="19"/>
                    </a:lnTo>
                    <a:lnTo>
                      <a:pt x="32" y="29"/>
                    </a:lnTo>
                    <a:lnTo>
                      <a:pt x="24" y="35"/>
                    </a:lnTo>
                    <a:lnTo>
                      <a:pt x="16" y="40"/>
                    </a:lnTo>
                    <a:lnTo>
                      <a:pt x="10" y="46"/>
                    </a:lnTo>
                    <a:lnTo>
                      <a:pt x="5" y="52"/>
                    </a:lnTo>
                    <a:lnTo>
                      <a:pt x="4" y="59"/>
                    </a:lnTo>
                    <a:lnTo>
                      <a:pt x="2" y="67"/>
                    </a:lnTo>
                    <a:lnTo>
                      <a:pt x="2" y="67"/>
                    </a:lnTo>
                    <a:lnTo>
                      <a:pt x="0" y="87"/>
                    </a:lnTo>
                    <a:lnTo>
                      <a:pt x="0" y="146"/>
                    </a:lnTo>
                    <a:lnTo>
                      <a:pt x="0" y="186"/>
                    </a:lnTo>
                    <a:lnTo>
                      <a:pt x="4" y="234"/>
                    </a:lnTo>
                    <a:lnTo>
                      <a:pt x="8" y="286"/>
                    </a:lnTo>
                    <a:lnTo>
                      <a:pt x="16" y="343"/>
                    </a:lnTo>
                    <a:lnTo>
                      <a:pt x="16" y="343"/>
                    </a:lnTo>
                    <a:lnTo>
                      <a:pt x="18" y="356"/>
                    </a:lnTo>
                    <a:lnTo>
                      <a:pt x="23" y="364"/>
                    </a:lnTo>
                    <a:lnTo>
                      <a:pt x="26" y="370"/>
                    </a:lnTo>
                    <a:lnTo>
                      <a:pt x="31" y="375"/>
                    </a:lnTo>
                    <a:lnTo>
                      <a:pt x="35" y="381"/>
                    </a:lnTo>
                    <a:lnTo>
                      <a:pt x="39" y="388"/>
                    </a:lnTo>
                    <a:lnTo>
                      <a:pt x="43" y="397"/>
                    </a:lnTo>
                    <a:lnTo>
                      <a:pt x="46" y="408"/>
                    </a:lnTo>
                    <a:lnTo>
                      <a:pt x="46" y="408"/>
                    </a:lnTo>
                    <a:lnTo>
                      <a:pt x="54" y="459"/>
                    </a:lnTo>
                    <a:lnTo>
                      <a:pt x="64" y="520"/>
                    </a:lnTo>
                    <a:lnTo>
                      <a:pt x="75" y="578"/>
                    </a:lnTo>
                    <a:lnTo>
                      <a:pt x="81" y="605"/>
                    </a:lnTo>
                    <a:lnTo>
                      <a:pt x="86" y="629"/>
                    </a:lnTo>
                    <a:lnTo>
                      <a:pt x="86" y="629"/>
                    </a:lnTo>
                    <a:lnTo>
                      <a:pt x="93" y="645"/>
                    </a:lnTo>
                    <a:lnTo>
                      <a:pt x="97" y="655"/>
                    </a:lnTo>
                    <a:lnTo>
                      <a:pt x="100" y="658"/>
                    </a:lnTo>
                    <a:lnTo>
                      <a:pt x="104" y="659"/>
                    </a:lnTo>
                    <a:lnTo>
                      <a:pt x="112" y="661"/>
                    </a:lnTo>
                    <a:lnTo>
                      <a:pt x="229" y="66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grpSp>
        <p:grpSp>
          <p:nvGrpSpPr>
            <p:cNvPr id="86" name="Grupa 85">
              <a:extLst>
                <a:ext uri="{FF2B5EF4-FFF2-40B4-BE49-F238E27FC236}">
                  <a16:creationId xmlns:a16="http://schemas.microsoft.com/office/drawing/2014/main" id="{03C20414-0D49-4C37-846F-ED093E941EF2}"/>
                </a:ext>
              </a:extLst>
            </p:cNvPr>
            <p:cNvGrpSpPr/>
            <p:nvPr/>
          </p:nvGrpSpPr>
          <p:grpSpPr>
            <a:xfrm>
              <a:off x="2915816" y="2564904"/>
              <a:ext cx="1036639" cy="808037"/>
              <a:chOff x="698500" y="2319338"/>
              <a:chExt cx="1036638" cy="808037"/>
            </a:xfrm>
          </p:grpSpPr>
          <p:sp>
            <p:nvSpPr>
              <p:cNvPr id="88" name="Freeform 7">
                <a:extLst>
                  <a:ext uri="{FF2B5EF4-FFF2-40B4-BE49-F238E27FC236}">
                    <a16:creationId xmlns:a16="http://schemas.microsoft.com/office/drawing/2014/main" id="{3F51DEC5-A857-4BC5-BA0D-565981668C54}"/>
                  </a:ext>
                </a:extLst>
              </p:cNvPr>
              <p:cNvSpPr>
                <a:spLocks/>
              </p:cNvSpPr>
              <p:nvPr/>
            </p:nvSpPr>
            <p:spPr bwMode="auto">
              <a:xfrm>
                <a:off x="714375" y="2511425"/>
                <a:ext cx="112713" cy="111125"/>
              </a:xfrm>
              <a:custGeom>
                <a:avLst/>
                <a:gdLst>
                  <a:gd name="T0" fmla="*/ 70 w 141"/>
                  <a:gd name="T1" fmla="*/ 0 h 141"/>
                  <a:gd name="T2" fmla="*/ 70 w 141"/>
                  <a:gd name="T3" fmla="*/ 0 h 141"/>
                  <a:gd name="T4" fmla="*/ 56 w 141"/>
                  <a:gd name="T5" fmla="*/ 1 h 141"/>
                  <a:gd name="T6" fmla="*/ 43 w 141"/>
                  <a:gd name="T7" fmla="*/ 4 h 141"/>
                  <a:gd name="T8" fmla="*/ 30 w 141"/>
                  <a:gd name="T9" fmla="*/ 11 h 141"/>
                  <a:gd name="T10" fmla="*/ 21 w 141"/>
                  <a:gd name="T11" fmla="*/ 20 h 141"/>
                  <a:gd name="T12" fmla="*/ 11 w 141"/>
                  <a:gd name="T13" fmla="*/ 30 h 141"/>
                  <a:gd name="T14" fmla="*/ 5 w 141"/>
                  <a:gd name="T15" fmla="*/ 42 h 141"/>
                  <a:gd name="T16" fmla="*/ 2 w 141"/>
                  <a:gd name="T17" fmla="*/ 55 h 141"/>
                  <a:gd name="T18" fmla="*/ 0 w 141"/>
                  <a:gd name="T19" fmla="*/ 69 h 141"/>
                  <a:gd name="T20" fmla="*/ 0 w 141"/>
                  <a:gd name="T21" fmla="*/ 69 h 141"/>
                  <a:gd name="T22" fmla="*/ 2 w 141"/>
                  <a:gd name="T23" fmla="*/ 84 h 141"/>
                  <a:gd name="T24" fmla="*/ 5 w 141"/>
                  <a:gd name="T25" fmla="*/ 98 h 141"/>
                  <a:gd name="T26" fmla="*/ 11 w 141"/>
                  <a:gd name="T27" fmla="*/ 109 h 141"/>
                  <a:gd name="T28" fmla="*/ 21 w 141"/>
                  <a:gd name="T29" fmla="*/ 120 h 141"/>
                  <a:gd name="T30" fmla="*/ 30 w 141"/>
                  <a:gd name="T31" fmla="*/ 128 h 141"/>
                  <a:gd name="T32" fmla="*/ 43 w 141"/>
                  <a:gd name="T33" fmla="*/ 135 h 141"/>
                  <a:gd name="T34" fmla="*/ 56 w 141"/>
                  <a:gd name="T35" fmla="*/ 139 h 141"/>
                  <a:gd name="T36" fmla="*/ 70 w 141"/>
                  <a:gd name="T37" fmla="*/ 141 h 141"/>
                  <a:gd name="T38" fmla="*/ 70 w 141"/>
                  <a:gd name="T39" fmla="*/ 141 h 141"/>
                  <a:gd name="T40" fmla="*/ 84 w 141"/>
                  <a:gd name="T41" fmla="*/ 139 h 141"/>
                  <a:gd name="T42" fmla="*/ 97 w 141"/>
                  <a:gd name="T43" fmla="*/ 135 h 141"/>
                  <a:gd name="T44" fmla="*/ 110 w 141"/>
                  <a:gd name="T45" fmla="*/ 128 h 141"/>
                  <a:gd name="T46" fmla="*/ 121 w 141"/>
                  <a:gd name="T47" fmla="*/ 120 h 141"/>
                  <a:gd name="T48" fmla="*/ 129 w 141"/>
                  <a:gd name="T49" fmla="*/ 109 h 141"/>
                  <a:gd name="T50" fmla="*/ 135 w 141"/>
                  <a:gd name="T51" fmla="*/ 98 h 141"/>
                  <a:gd name="T52" fmla="*/ 140 w 141"/>
                  <a:gd name="T53" fmla="*/ 84 h 141"/>
                  <a:gd name="T54" fmla="*/ 141 w 141"/>
                  <a:gd name="T55" fmla="*/ 69 h 141"/>
                  <a:gd name="T56" fmla="*/ 141 w 141"/>
                  <a:gd name="T57" fmla="*/ 69 h 141"/>
                  <a:gd name="T58" fmla="*/ 140 w 141"/>
                  <a:gd name="T59" fmla="*/ 55 h 141"/>
                  <a:gd name="T60" fmla="*/ 135 w 141"/>
                  <a:gd name="T61" fmla="*/ 42 h 141"/>
                  <a:gd name="T62" fmla="*/ 129 w 141"/>
                  <a:gd name="T63" fmla="*/ 30 h 141"/>
                  <a:gd name="T64" fmla="*/ 121 w 141"/>
                  <a:gd name="T65" fmla="*/ 20 h 141"/>
                  <a:gd name="T66" fmla="*/ 110 w 141"/>
                  <a:gd name="T67" fmla="*/ 11 h 141"/>
                  <a:gd name="T68" fmla="*/ 97 w 141"/>
                  <a:gd name="T69" fmla="*/ 4 h 141"/>
                  <a:gd name="T70" fmla="*/ 84 w 141"/>
                  <a:gd name="T71" fmla="*/ 1 h 141"/>
                  <a:gd name="T72" fmla="*/ 70 w 141"/>
                  <a:gd name="T73" fmla="*/ 0 h 141"/>
                  <a:gd name="T74" fmla="*/ 70 w 141"/>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1" h="141">
                    <a:moveTo>
                      <a:pt x="70" y="0"/>
                    </a:moveTo>
                    <a:lnTo>
                      <a:pt x="70" y="0"/>
                    </a:lnTo>
                    <a:lnTo>
                      <a:pt x="56" y="1"/>
                    </a:lnTo>
                    <a:lnTo>
                      <a:pt x="43" y="4"/>
                    </a:lnTo>
                    <a:lnTo>
                      <a:pt x="30" y="11"/>
                    </a:lnTo>
                    <a:lnTo>
                      <a:pt x="21" y="20"/>
                    </a:lnTo>
                    <a:lnTo>
                      <a:pt x="11" y="30"/>
                    </a:lnTo>
                    <a:lnTo>
                      <a:pt x="5" y="42"/>
                    </a:lnTo>
                    <a:lnTo>
                      <a:pt x="2" y="55"/>
                    </a:lnTo>
                    <a:lnTo>
                      <a:pt x="0" y="69"/>
                    </a:lnTo>
                    <a:lnTo>
                      <a:pt x="0" y="69"/>
                    </a:lnTo>
                    <a:lnTo>
                      <a:pt x="2" y="84"/>
                    </a:lnTo>
                    <a:lnTo>
                      <a:pt x="5" y="98"/>
                    </a:lnTo>
                    <a:lnTo>
                      <a:pt x="11" y="109"/>
                    </a:lnTo>
                    <a:lnTo>
                      <a:pt x="21" y="120"/>
                    </a:lnTo>
                    <a:lnTo>
                      <a:pt x="30" y="128"/>
                    </a:lnTo>
                    <a:lnTo>
                      <a:pt x="43" y="135"/>
                    </a:lnTo>
                    <a:lnTo>
                      <a:pt x="56" y="139"/>
                    </a:lnTo>
                    <a:lnTo>
                      <a:pt x="70" y="141"/>
                    </a:lnTo>
                    <a:lnTo>
                      <a:pt x="70" y="141"/>
                    </a:lnTo>
                    <a:lnTo>
                      <a:pt x="84" y="139"/>
                    </a:lnTo>
                    <a:lnTo>
                      <a:pt x="97" y="135"/>
                    </a:lnTo>
                    <a:lnTo>
                      <a:pt x="110" y="128"/>
                    </a:lnTo>
                    <a:lnTo>
                      <a:pt x="121" y="120"/>
                    </a:lnTo>
                    <a:lnTo>
                      <a:pt x="129" y="109"/>
                    </a:lnTo>
                    <a:lnTo>
                      <a:pt x="135" y="98"/>
                    </a:lnTo>
                    <a:lnTo>
                      <a:pt x="140" y="84"/>
                    </a:lnTo>
                    <a:lnTo>
                      <a:pt x="141" y="69"/>
                    </a:lnTo>
                    <a:lnTo>
                      <a:pt x="141" y="69"/>
                    </a:lnTo>
                    <a:lnTo>
                      <a:pt x="140" y="55"/>
                    </a:lnTo>
                    <a:lnTo>
                      <a:pt x="135" y="42"/>
                    </a:lnTo>
                    <a:lnTo>
                      <a:pt x="129" y="30"/>
                    </a:lnTo>
                    <a:lnTo>
                      <a:pt x="121" y="20"/>
                    </a:lnTo>
                    <a:lnTo>
                      <a:pt x="110" y="11"/>
                    </a:lnTo>
                    <a:lnTo>
                      <a:pt x="97" y="4"/>
                    </a:lnTo>
                    <a:lnTo>
                      <a:pt x="84" y="1"/>
                    </a:lnTo>
                    <a:lnTo>
                      <a:pt x="70" y="0"/>
                    </a:lnTo>
                    <a:lnTo>
                      <a:pt x="70" y="0"/>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89" name="Freeform 8">
                <a:extLst>
                  <a:ext uri="{FF2B5EF4-FFF2-40B4-BE49-F238E27FC236}">
                    <a16:creationId xmlns:a16="http://schemas.microsoft.com/office/drawing/2014/main" id="{869BDC47-07D4-40C1-A8D7-C1981A92F6B9}"/>
                  </a:ext>
                </a:extLst>
              </p:cNvPr>
              <p:cNvSpPr>
                <a:spLocks/>
              </p:cNvSpPr>
              <p:nvPr/>
            </p:nvSpPr>
            <p:spPr bwMode="auto">
              <a:xfrm>
                <a:off x="698500" y="2678113"/>
                <a:ext cx="106363" cy="285750"/>
              </a:xfrm>
              <a:custGeom>
                <a:avLst/>
                <a:gdLst>
                  <a:gd name="T0" fmla="*/ 134 w 134"/>
                  <a:gd name="T1" fmla="*/ 3 h 361"/>
                  <a:gd name="T2" fmla="*/ 134 w 134"/>
                  <a:gd name="T3" fmla="*/ 3 h 361"/>
                  <a:gd name="T4" fmla="*/ 113 w 134"/>
                  <a:gd name="T5" fmla="*/ 0 h 361"/>
                  <a:gd name="T6" fmla="*/ 91 w 134"/>
                  <a:gd name="T7" fmla="*/ 0 h 361"/>
                  <a:gd name="T8" fmla="*/ 91 w 134"/>
                  <a:gd name="T9" fmla="*/ 0 h 361"/>
                  <a:gd name="T10" fmla="*/ 75 w 134"/>
                  <a:gd name="T11" fmla="*/ 0 h 361"/>
                  <a:gd name="T12" fmla="*/ 57 w 134"/>
                  <a:gd name="T13" fmla="*/ 2 h 361"/>
                  <a:gd name="T14" fmla="*/ 43 w 134"/>
                  <a:gd name="T15" fmla="*/ 5 h 361"/>
                  <a:gd name="T16" fmla="*/ 29 w 134"/>
                  <a:gd name="T17" fmla="*/ 10 h 361"/>
                  <a:gd name="T18" fmla="*/ 18 w 134"/>
                  <a:gd name="T19" fmla="*/ 15 h 361"/>
                  <a:gd name="T20" fmla="*/ 10 w 134"/>
                  <a:gd name="T21" fmla="*/ 21 h 361"/>
                  <a:gd name="T22" fmla="*/ 3 w 134"/>
                  <a:gd name="T23" fmla="*/ 27 h 361"/>
                  <a:gd name="T24" fmla="*/ 2 w 134"/>
                  <a:gd name="T25" fmla="*/ 30 h 361"/>
                  <a:gd name="T26" fmla="*/ 2 w 134"/>
                  <a:gd name="T27" fmla="*/ 35 h 361"/>
                  <a:gd name="T28" fmla="*/ 2 w 134"/>
                  <a:gd name="T29" fmla="*/ 35 h 361"/>
                  <a:gd name="T30" fmla="*/ 0 w 134"/>
                  <a:gd name="T31" fmla="*/ 46 h 361"/>
                  <a:gd name="T32" fmla="*/ 0 w 134"/>
                  <a:gd name="T33" fmla="*/ 77 h 361"/>
                  <a:gd name="T34" fmla="*/ 2 w 134"/>
                  <a:gd name="T35" fmla="*/ 124 h 361"/>
                  <a:gd name="T36" fmla="*/ 5 w 134"/>
                  <a:gd name="T37" fmla="*/ 151 h 361"/>
                  <a:gd name="T38" fmla="*/ 10 w 134"/>
                  <a:gd name="T39" fmla="*/ 181 h 361"/>
                  <a:gd name="T40" fmla="*/ 10 w 134"/>
                  <a:gd name="T41" fmla="*/ 181 h 361"/>
                  <a:gd name="T42" fmla="*/ 10 w 134"/>
                  <a:gd name="T43" fmla="*/ 188 h 361"/>
                  <a:gd name="T44" fmla="*/ 13 w 134"/>
                  <a:gd name="T45" fmla="*/ 193 h 361"/>
                  <a:gd name="T46" fmla="*/ 16 w 134"/>
                  <a:gd name="T47" fmla="*/ 199 h 361"/>
                  <a:gd name="T48" fmla="*/ 21 w 134"/>
                  <a:gd name="T49" fmla="*/ 205 h 361"/>
                  <a:gd name="T50" fmla="*/ 23 w 134"/>
                  <a:gd name="T51" fmla="*/ 210 h 361"/>
                  <a:gd name="T52" fmla="*/ 26 w 134"/>
                  <a:gd name="T53" fmla="*/ 216 h 361"/>
                  <a:gd name="T54" fmla="*/ 26 w 134"/>
                  <a:gd name="T55" fmla="*/ 216 h 361"/>
                  <a:gd name="T56" fmla="*/ 29 w 134"/>
                  <a:gd name="T57" fmla="*/ 245 h 361"/>
                  <a:gd name="T58" fmla="*/ 35 w 134"/>
                  <a:gd name="T59" fmla="*/ 280 h 361"/>
                  <a:gd name="T60" fmla="*/ 40 w 134"/>
                  <a:gd name="T61" fmla="*/ 316 h 361"/>
                  <a:gd name="T62" fmla="*/ 46 w 134"/>
                  <a:gd name="T63" fmla="*/ 345 h 361"/>
                  <a:gd name="T64" fmla="*/ 46 w 134"/>
                  <a:gd name="T65" fmla="*/ 345 h 361"/>
                  <a:gd name="T66" fmla="*/ 50 w 134"/>
                  <a:gd name="T67" fmla="*/ 353 h 361"/>
                  <a:gd name="T68" fmla="*/ 53 w 134"/>
                  <a:gd name="T69" fmla="*/ 358 h 361"/>
                  <a:gd name="T70" fmla="*/ 56 w 134"/>
                  <a:gd name="T71" fmla="*/ 361 h 361"/>
                  <a:gd name="T72" fmla="*/ 61 w 134"/>
                  <a:gd name="T73" fmla="*/ 361 h 361"/>
                  <a:gd name="T74" fmla="*/ 123 w 134"/>
                  <a:gd name="T75"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361">
                    <a:moveTo>
                      <a:pt x="134" y="3"/>
                    </a:moveTo>
                    <a:lnTo>
                      <a:pt x="134" y="3"/>
                    </a:lnTo>
                    <a:lnTo>
                      <a:pt x="113" y="0"/>
                    </a:lnTo>
                    <a:lnTo>
                      <a:pt x="91" y="0"/>
                    </a:lnTo>
                    <a:lnTo>
                      <a:pt x="91" y="0"/>
                    </a:lnTo>
                    <a:lnTo>
                      <a:pt x="75" y="0"/>
                    </a:lnTo>
                    <a:lnTo>
                      <a:pt x="57" y="2"/>
                    </a:lnTo>
                    <a:lnTo>
                      <a:pt x="43" y="5"/>
                    </a:lnTo>
                    <a:lnTo>
                      <a:pt x="29" y="10"/>
                    </a:lnTo>
                    <a:lnTo>
                      <a:pt x="18" y="15"/>
                    </a:lnTo>
                    <a:lnTo>
                      <a:pt x="10" y="21"/>
                    </a:lnTo>
                    <a:lnTo>
                      <a:pt x="3" y="27"/>
                    </a:lnTo>
                    <a:lnTo>
                      <a:pt x="2" y="30"/>
                    </a:lnTo>
                    <a:lnTo>
                      <a:pt x="2" y="35"/>
                    </a:lnTo>
                    <a:lnTo>
                      <a:pt x="2" y="35"/>
                    </a:lnTo>
                    <a:lnTo>
                      <a:pt x="0" y="46"/>
                    </a:lnTo>
                    <a:lnTo>
                      <a:pt x="0" y="77"/>
                    </a:lnTo>
                    <a:lnTo>
                      <a:pt x="2" y="124"/>
                    </a:lnTo>
                    <a:lnTo>
                      <a:pt x="5" y="151"/>
                    </a:lnTo>
                    <a:lnTo>
                      <a:pt x="10" y="181"/>
                    </a:lnTo>
                    <a:lnTo>
                      <a:pt x="10" y="181"/>
                    </a:lnTo>
                    <a:lnTo>
                      <a:pt x="10" y="188"/>
                    </a:lnTo>
                    <a:lnTo>
                      <a:pt x="13" y="193"/>
                    </a:lnTo>
                    <a:lnTo>
                      <a:pt x="16" y="199"/>
                    </a:lnTo>
                    <a:lnTo>
                      <a:pt x="21" y="205"/>
                    </a:lnTo>
                    <a:lnTo>
                      <a:pt x="23" y="210"/>
                    </a:lnTo>
                    <a:lnTo>
                      <a:pt x="26" y="216"/>
                    </a:lnTo>
                    <a:lnTo>
                      <a:pt x="26" y="216"/>
                    </a:lnTo>
                    <a:lnTo>
                      <a:pt x="29" y="245"/>
                    </a:lnTo>
                    <a:lnTo>
                      <a:pt x="35" y="280"/>
                    </a:lnTo>
                    <a:lnTo>
                      <a:pt x="40" y="316"/>
                    </a:lnTo>
                    <a:lnTo>
                      <a:pt x="46" y="345"/>
                    </a:lnTo>
                    <a:lnTo>
                      <a:pt x="46" y="345"/>
                    </a:lnTo>
                    <a:lnTo>
                      <a:pt x="50" y="353"/>
                    </a:lnTo>
                    <a:lnTo>
                      <a:pt x="53" y="358"/>
                    </a:lnTo>
                    <a:lnTo>
                      <a:pt x="56" y="361"/>
                    </a:lnTo>
                    <a:lnTo>
                      <a:pt x="61" y="361"/>
                    </a:lnTo>
                    <a:lnTo>
                      <a:pt x="123" y="361"/>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0" name="Freeform 9">
                <a:extLst>
                  <a:ext uri="{FF2B5EF4-FFF2-40B4-BE49-F238E27FC236}">
                    <a16:creationId xmlns:a16="http://schemas.microsoft.com/office/drawing/2014/main" id="{9BA95618-6F8F-4ED1-BE2E-EC8401A6C8AF}"/>
                  </a:ext>
                </a:extLst>
              </p:cNvPr>
              <p:cNvSpPr>
                <a:spLocks/>
              </p:cNvSpPr>
              <p:nvPr/>
            </p:nvSpPr>
            <p:spPr bwMode="auto">
              <a:xfrm>
                <a:off x="893763" y="2438400"/>
                <a:ext cx="146050" cy="146050"/>
              </a:xfrm>
              <a:custGeom>
                <a:avLst/>
                <a:gdLst>
                  <a:gd name="T0" fmla="*/ 92 w 184"/>
                  <a:gd name="T1" fmla="*/ 0 h 185"/>
                  <a:gd name="T2" fmla="*/ 92 w 184"/>
                  <a:gd name="T3" fmla="*/ 0 h 185"/>
                  <a:gd name="T4" fmla="*/ 73 w 184"/>
                  <a:gd name="T5" fmla="*/ 4 h 185"/>
                  <a:gd name="T6" fmla="*/ 57 w 184"/>
                  <a:gd name="T7" fmla="*/ 8 h 185"/>
                  <a:gd name="T8" fmla="*/ 41 w 184"/>
                  <a:gd name="T9" fmla="*/ 16 h 185"/>
                  <a:gd name="T10" fmla="*/ 27 w 184"/>
                  <a:gd name="T11" fmla="*/ 27 h 185"/>
                  <a:gd name="T12" fmla="*/ 15 w 184"/>
                  <a:gd name="T13" fmla="*/ 42 h 185"/>
                  <a:gd name="T14" fmla="*/ 8 w 184"/>
                  <a:gd name="T15" fmla="*/ 58 h 185"/>
                  <a:gd name="T16" fmla="*/ 3 w 184"/>
                  <a:gd name="T17" fmla="*/ 74 h 185"/>
                  <a:gd name="T18" fmla="*/ 0 w 184"/>
                  <a:gd name="T19" fmla="*/ 93 h 185"/>
                  <a:gd name="T20" fmla="*/ 0 w 184"/>
                  <a:gd name="T21" fmla="*/ 93 h 185"/>
                  <a:gd name="T22" fmla="*/ 3 w 184"/>
                  <a:gd name="T23" fmla="*/ 112 h 185"/>
                  <a:gd name="T24" fmla="*/ 8 w 184"/>
                  <a:gd name="T25" fmla="*/ 129 h 185"/>
                  <a:gd name="T26" fmla="*/ 15 w 184"/>
                  <a:gd name="T27" fmla="*/ 143 h 185"/>
                  <a:gd name="T28" fmla="*/ 27 w 184"/>
                  <a:gd name="T29" fmla="*/ 158 h 185"/>
                  <a:gd name="T30" fmla="*/ 41 w 184"/>
                  <a:gd name="T31" fmla="*/ 169 h 185"/>
                  <a:gd name="T32" fmla="*/ 57 w 184"/>
                  <a:gd name="T33" fmla="*/ 177 h 185"/>
                  <a:gd name="T34" fmla="*/ 73 w 184"/>
                  <a:gd name="T35" fmla="*/ 183 h 185"/>
                  <a:gd name="T36" fmla="*/ 92 w 184"/>
                  <a:gd name="T37" fmla="*/ 185 h 185"/>
                  <a:gd name="T38" fmla="*/ 92 w 184"/>
                  <a:gd name="T39" fmla="*/ 185 h 185"/>
                  <a:gd name="T40" fmla="*/ 111 w 184"/>
                  <a:gd name="T41" fmla="*/ 183 h 185"/>
                  <a:gd name="T42" fmla="*/ 127 w 184"/>
                  <a:gd name="T43" fmla="*/ 177 h 185"/>
                  <a:gd name="T44" fmla="*/ 143 w 184"/>
                  <a:gd name="T45" fmla="*/ 169 h 185"/>
                  <a:gd name="T46" fmla="*/ 157 w 184"/>
                  <a:gd name="T47" fmla="*/ 158 h 185"/>
                  <a:gd name="T48" fmla="*/ 168 w 184"/>
                  <a:gd name="T49" fmla="*/ 143 h 185"/>
                  <a:gd name="T50" fmla="*/ 176 w 184"/>
                  <a:gd name="T51" fmla="*/ 129 h 185"/>
                  <a:gd name="T52" fmla="*/ 181 w 184"/>
                  <a:gd name="T53" fmla="*/ 112 h 185"/>
                  <a:gd name="T54" fmla="*/ 184 w 184"/>
                  <a:gd name="T55" fmla="*/ 93 h 185"/>
                  <a:gd name="T56" fmla="*/ 184 w 184"/>
                  <a:gd name="T57" fmla="*/ 93 h 185"/>
                  <a:gd name="T58" fmla="*/ 181 w 184"/>
                  <a:gd name="T59" fmla="*/ 74 h 185"/>
                  <a:gd name="T60" fmla="*/ 176 w 184"/>
                  <a:gd name="T61" fmla="*/ 58 h 185"/>
                  <a:gd name="T62" fmla="*/ 168 w 184"/>
                  <a:gd name="T63" fmla="*/ 42 h 185"/>
                  <a:gd name="T64" fmla="*/ 157 w 184"/>
                  <a:gd name="T65" fmla="*/ 27 h 185"/>
                  <a:gd name="T66" fmla="*/ 143 w 184"/>
                  <a:gd name="T67" fmla="*/ 16 h 185"/>
                  <a:gd name="T68" fmla="*/ 127 w 184"/>
                  <a:gd name="T69" fmla="*/ 8 h 185"/>
                  <a:gd name="T70" fmla="*/ 111 w 184"/>
                  <a:gd name="T71" fmla="*/ 4 h 185"/>
                  <a:gd name="T72" fmla="*/ 92 w 184"/>
                  <a:gd name="T73" fmla="*/ 0 h 185"/>
                  <a:gd name="T74" fmla="*/ 92 w 184"/>
                  <a:gd name="T7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4" h="185">
                    <a:moveTo>
                      <a:pt x="92" y="0"/>
                    </a:moveTo>
                    <a:lnTo>
                      <a:pt x="92" y="0"/>
                    </a:lnTo>
                    <a:lnTo>
                      <a:pt x="73" y="4"/>
                    </a:lnTo>
                    <a:lnTo>
                      <a:pt x="57" y="8"/>
                    </a:lnTo>
                    <a:lnTo>
                      <a:pt x="41" y="16"/>
                    </a:lnTo>
                    <a:lnTo>
                      <a:pt x="27" y="27"/>
                    </a:lnTo>
                    <a:lnTo>
                      <a:pt x="15" y="42"/>
                    </a:lnTo>
                    <a:lnTo>
                      <a:pt x="8" y="58"/>
                    </a:lnTo>
                    <a:lnTo>
                      <a:pt x="3" y="74"/>
                    </a:lnTo>
                    <a:lnTo>
                      <a:pt x="0" y="93"/>
                    </a:lnTo>
                    <a:lnTo>
                      <a:pt x="0" y="93"/>
                    </a:lnTo>
                    <a:lnTo>
                      <a:pt x="3" y="112"/>
                    </a:lnTo>
                    <a:lnTo>
                      <a:pt x="8" y="129"/>
                    </a:lnTo>
                    <a:lnTo>
                      <a:pt x="15" y="143"/>
                    </a:lnTo>
                    <a:lnTo>
                      <a:pt x="27" y="158"/>
                    </a:lnTo>
                    <a:lnTo>
                      <a:pt x="41" y="169"/>
                    </a:lnTo>
                    <a:lnTo>
                      <a:pt x="57" y="177"/>
                    </a:lnTo>
                    <a:lnTo>
                      <a:pt x="73" y="183"/>
                    </a:lnTo>
                    <a:lnTo>
                      <a:pt x="92" y="185"/>
                    </a:lnTo>
                    <a:lnTo>
                      <a:pt x="92" y="185"/>
                    </a:lnTo>
                    <a:lnTo>
                      <a:pt x="111" y="183"/>
                    </a:lnTo>
                    <a:lnTo>
                      <a:pt x="127" y="177"/>
                    </a:lnTo>
                    <a:lnTo>
                      <a:pt x="143" y="169"/>
                    </a:lnTo>
                    <a:lnTo>
                      <a:pt x="157" y="158"/>
                    </a:lnTo>
                    <a:lnTo>
                      <a:pt x="168" y="143"/>
                    </a:lnTo>
                    <a:lnTo>
                      <a:pt x="176" y="129"/>
                    </a:lnTo>
                    <a:lnTo>
                      <a:pt x="181" y="112"/>
                    </a:lnTo>
                    <a:lnTo>
                      <a:pt x="184" y="93"/>
                    </a:lnTo>
                    <a:lnTo>
                      <a:pt x="184" y="93"/>
                    </a:lnTo>
                    <a:lnTo>
                      <a:pt x="181" y="74"/>
                    </a:lnTo>
                    <a:lnTo>
                      <a:pt x="176" y="58"/>
                    </a:lnTo>
                    <a:lnTo>
                      <a:pt x="168" y="42"/>
                    </a:lnTo>
                    <a:lnTo>
                      <a:pt x="157" y="27"/>
                    </a:lnTo>
                    <a:lnTo>
                      <a:pt x="143" y="16"/>
                    </a:lnTo>
                    <a:lnTo>
                      <a:pt x="127" y="8"/>
                    </a:lnTo>
                    <a:lnTo>
                      <a:pt x="111" y="4"/>
                    </a:lnTo>
                    <a:lnTo>
                      <a:pt x="92" y="0"/>
                    </a:lnTo>
                    <a:lnTo>
                      <a:pt x="92" y="0"/>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1" name="Freeform 10">
                <a:extLst>
                  <a:ext uri="{FF2B5EF4-FFF2-40B4-BE49-F238E27FC236}">
                    <a16:creationId xmlns:a16="http://schemas.microsoft.com/office/drawing/2014/main" id="{09D4E020-65B7-4BC1-ABF7-25D2282905B9}"/>
                  </a:ext>
                </a:extLst>
              </p:cNvPr>
              <p:cNvSpPr>
                <a:spLocks/>
              </p:cNvSpPr>
              <p:nvPr/>
            </p:nvSpPr>
            <p:spPr bwMode="auto">
              <a:xfrm>
                <a:off x="874713" y="2647950"/>
                <a:ext cx="138113" cy="360363"/>
              </a:xfrm>
              <a:custGeom>
                <a:avLst/>
                <a:gdLst>
                  <a:gd name="T0" fmla="*/ 175 w 175"/>
                  <a:gd name="T1" fmla="*/ 7 h 455"/>
                  <a:gd name="T2" fmla="*/ 175 w 175"/>
                  <a:gd name="T3" fmla="*/ 7 h 455"/>
                  <a:gd name="T4" fmla="*/ 148 w 175"/>
                  <a:gd name="T5" fmla="*/ 2 h 455"/>
                  <a:gd name="T6" fmla="*/ 118 w 175"/>
                  <a:gd name="T7" fmla="*/ 0 h 455"/>
                  <a:gd name="T8" fmla="*/ 118 w 175"/>
                  <a:gd name="T9" fmla="*/ 0 h 455"/>
                  <a:gd name="T10" fmla="*/ 95 w 175"/>
                  <a:gd name="T11" fmla="*/ 0 h 455"/>
                  <a:gd name="T12" fmla="*/ 75 w 175"/>
                  <a:gd name="T13" fmla="*/ 3 h 455"/>
                  <a:gd name="T14" fmla="*/ 54 w 175"/>
                  <a:gd name="T15" fmla="*/ 8 h 455"/>
                  <a:gd name="T16" fmla="*/ 37 w 175"/>
                  <a:gd name="T17" fmla="*/ 13 h 455"/>
                  <a:gd name="T18" fmla="*/ 22 w 175"/>
                  <a:gd name="T19" fmla="*/ 19 h 455"/>
                  <a:gd name="T20" fmla="*/ 11 w 175"/>
                  <a:gd name="T21" fmla="*/ 27 h 455"/>
                  <a:gd name="T22" fmla="*/ 7 w 175"/>
                  <a:gd name="T23" fmla="*/ 32 h 455"/>
                  <a:gd name="T24" fmla="*/ 3 w 175"/>
                  <a:gd name="T25" fmla="*/ 37 h 455"/>
                  <a:gd name="T26" fmla="*/ 2 w 175"/>
                  <a:gd name="T27" fmla="*/ 40 h 455"/>
                  <a:gd name="T28" fmla="*/ 2 w 175"/>
                  <a:gd name="T29" fmla="*/ 45 h 455"/>
                  <a:gd name="T30" fmla="*/ 2 w 175"/>
                  <a:gd name="T31" fmla="*/ 45 h 455"/>
                  <a:gd name="T32" fmla="*/ 0 w 175"/>
                  <a:gd name="T33" fmla="*/ 61 h 455"/>
                  <a:gd name="T34" fmla="*/ 0 w 175"/>
                  <a:gd name="T35" fmla="*/ 100 h 455"/>
                  <a:gd name="T36" fmla="*/ 0 w 175"/>
                  <a:gd name="T37" fmla="*/ 127 h 455"/>
                  <a:gd name="T38" fmla="*/ 2 w 175"/>
                  <a:gd name="T39" fmla="*/ 161 h 455"/>
                  <a:gd name="T40" fmla="*/ 7 w 175"/>
                  <a:gd name="T41" fmla="*/ 197 h 455"/>
                  <a:gd name="T42" fmla="*/ 11 w 175"/>
                  <a:gd name="T43" fmla="*/ 237 h 455"/>
                  <a:gd name="T44" fmla="*/ 11 w 175"/>
                  <a:gd name="T45" fmla="*/ 237 h 455"/>
                  <a:gd name="T46" fmla="*/ 13 w 175"/>
                  <a:gd name="T47" fmla="*/ 245 h 455"/>
                  <a:gd name="T48" fmla="*/ 14 w 175"/>
                  <a:gd name="T49" fmla="*/ 250 h 455"/>
                  <a:gd name="T50" fmla="*/ 21 w 175"/>
                  <a:gd name="T51" fmla="*/ 258 h 455"/>
                  <a:gd name="T52" fmla="*/ 27 w 175"/>
                  <a:gd name="T53" fmla="*/ 267 h 455"/>
                  <a:gd name="T54" fmla="*/ 29 w 175"/>
                  <a:gd name="T55" fmla="*/ 272 h 455"/>
                  <a:gd name="T56" fmla="*/ 32 w 175"/>
                  <a:gd name="T57" fmla="*/ 281 h 455"/>
                  <a:gd name="T58" fmla="*/ 32 w 175"/>
                  <a:gd name="T59" fmla="*/ 281 h 455"/>
                  <a:gd name="T60" fmla="*/ 45 w 175"/>
                  <a:gd name="T61" fmla="*/ 356 h 455"/>
                  <a:gd name="T62" fmla="*/ 51 w 175"/>
                  <a:gd name="T63" fmla="*/ 397 h 455"/>
                  <a:gd name="T64" fmla="*/ 59 w 175"/>
                  <a:gd name="T65" fmla="*/ 432 h 455"/>
                  <a:gd name="T66" fmla="*/ 59 w 175"/>
                  <a:gd name="T67" fmla="*/ 432 h 455"/>
                  <a:gd name="T68" fmla="*/ 64 w 175"/>
                  <a:gd name="T69" fmla="*/ 443 h 455"/>
                  <a:gd name="T70" fmla="*/ 67 w 175"/>
                  <a:gd name="T71" fmla="*/ 450 h 455"/>
                  <a:gd name="T72" fmla="*/ 72 w 175"/>
                  <a:gd name="T73" fmla="*/ 453 h 455"/>
                  <a:gd name="T74" fmla="*/ 78 w 175"/>
                  <a:gd name="T75" fmla="*/ 455 h 455"/>
                  <a:gd name="T76" fmla="*/ 157 w 175"/>
                  <a:gd name="T7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455">
                    <a:moveTo>
                      <a:pt x="175" y="7"/>
                    </a:moveTo>
                    <a:lnTo>
                      <a:pt x="175" y="7"/>
                    </a:lnTo>
                    <a:lnTo>
                      <a:pt x="148" y="2"/>
                    </a:lnTo>
                    <a:lnTo>
                      <a:pt x="118" y="0"/>
                    </a:lnTo>
                    <a:lnTo>
                      <a:pt x="118" y="0"/>
                    </a:lnTo>
                    <a:lnTo>
                      <a:pt x="95" y="0"/>
                    </a:lnTo>
                    <a:lnTo>
                      <a:pt x="75" y="3"/>
                    </a:lnTo>
                    <a:lnTo>
                      <a:pt x="54" y="8"/>
                    </a:lnTo>
                    <a:lnTo>
                      <a:pt x="37" y="13"/>
                    </a:lnTo>
                    <a:lnTo>
                      <a:pt x="22" y="19"/>
                    </a:lnTo>
                    <a:lnTo>
                      <a:pt x="11" y="27"/>
                    </a:lnTo>
                    <a:lnTo>
                      <a:pt x="7" y="32"/>
                    </a:lnTo>
                    <a:lnTo>
                      <a:pt x="3" y="37"/>
                    </a:lnTo>
                    <a:lnTo>
                      <a:pt x="2" y="40"/>
                    </a:lnTo>
                    <a:lnTo>
                      <a:pt x="2" y="45"/>
                    </a:lnTo>
                    <a:lnTo>
                      <a:pt x="2" y="45"/>
                    </a:lnTo>
                    <a:lnTo>
                      <a:pt x="0" y="61"/>
                    </a:lnTo>
                    <a:lnTo>
                      <a:pt x="0" y="100"/>
                    </a:lnTo>
                    <a:lnTo>
                      <a:pt x="0" y="127"/>
                    </a:lnTo>
                    <a:lnTo>
                      <a:pt x="2" y="161"/>
                    </a:lnTo>
                    <a:lnTo>
                      <a:pt x="7" y="197"/>
                    </a:lnTo>
                    <a:lnTo>
                      <a:pt x="11" y="237"/>
                    </a:lnTo>
                    <a:lnTo>
                      <a:pt x="11" y="237"/>
                    </a:lnTo>
                    <a:lnTo>
                      <a:pt x="13" y="245"/>
                    </a:lnTo>
                    <a:lnTo>
                      <a:pt x="14" y="250"/>
                    </a:lnTo>
                    <a:lnTo>
                      <a:pt x="21" y="258"/>
                    </a:lnTo>
                    <a:lnTo>
                      <a:pt x="27" y="267"/>
                    </a:lnTo>
                    <a:lnTo>
                      <a:pt x="29" y="272"/>
                    </a:lnTo>
                    <a:lnTo>
                      <a:pt x="32" y="281"/>
                    </a:lnTo>
                    <a:lnTo>
                      <a:pt x="32" y="281"/>
                    </a:lnTo>
                    <a:lnTo>
                      <a:pt x="45" y="356"/>
                    </a:lnTo>
                    <a:lnTo>
                      <a:pt x="51" y="397"/>
                    </a:lnTo>
                    <a:lnTo>
                      <a:pt x="59" y="432"/>
                    </a:lnTo>
                    <a:lnTo>
                      <a:pt x="59" y="432"/>
                    </a:lnTo>
                    <a:lnTo>
                      <a:pt x="64" y="443"/>
                    </a:lnTo>
                    <a:lnTo>
                      <a:pt x="67" y="450"/>
                    </a:lnTo>
                    <a:lnTo>
                      <a:pt x="72" y="453"/>
                    </a:lnTo>
                    <a:lnTo>
                      <a:pt x="78" y="455"/>
                    </a:lnTo>
                    <a:lnTo>
                      <a:pt x="157" y="455"/>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2" name="Freeform 11">
                <a:extLst>
                  <a:ext uri="{FF2B5EF4-FFF2-40B4-BE49-F238E27FC236}">
                    <a16:creationId xmlns:a16="http://schemas.microsoft.com/office/drawing/2014/main" id="{F684C064-405D-4B2D-944C-BEE98141C5E2}"/>
                  </a:ext>
                </a:extLst>
              </p:cNvPr>
              <p:cNvSpPr>
                <a:spLocks/>
              </p:cNvSpPr>
              <p:nvPr/>
            </p:nvSpPr>
            <p:spPr bwMode="auto">
              <a:xfrm>
                <a:off x="1393825" y="2438400"/>
                <a:ext cx="146050" cy="146050"/>
              </a:xfrm>
              <a:custGeom>
                <a:avLst/>
                <a:gdLst>
                  <a:gd name="T0" fmla="*/ 92 w 184"/>
                  <a:gd name="T1" fmla="*/ 185 h 185"/>
                  <a:gd name="T2" fmla="*/ 92 w 184"/>
                  <a:gd name="T3" fmla="*/ 185 h 185"/>
                  <a:gd name="T4" fmla="*/ 111 w 184"/>
                  <a:gd name="T5" fmla="*/ 183 h 185"/>
                  <a:gd name="T6" fmla="*/ 129 w 184"/>
                  <a:gd name="T7" fmla="*/ 177 h 185"/>
                  <a:gd name="T8" fmla="*/ 143 w 184"/>
                  <a:gd name="T9" fmla="*/ 169 h 185"/>
                  <a:gd name="T10" fmla="*/ 157 w 184"/>
                  <a:gd name="T11" fmla="*/ 158 h 185"/>
                  <a:gd name="T12" fmla="*/ 168 w 184"/>
                  <a:gd name="T13" fmla="*/ 143 h 185"/>
                  <a:gd name="T14" fmla="*/ 176 w 184"/>
                  <a:gd name="T15" fmla="*/ 129 h 185"/>
                  <a:gd name="T16" fmla="*/ 183 w 184"/>
                  <a:gd name="T17" fmla="*/ 112 h 185"/>
                  <a:gd name="T18" fmla="*/ 184 w 184"/>
                  <a:gd name="T19" fmla="*/ 93 h 185"/>
                  <a:gd name="T20" fmla="*/ 184 w 184"/>
                  <a:gd name="T21" fmla="*/ 93 h 185"/>
                  <a:gd name="T22" fmla="*/ 183 w 184"/>
                  <a:gd name="T23" fmla="*/ 74 h 185"/>
                  <a:gd name="T24" fmla="*/ 176 w 184"/>
                  <a:gd name="T25" fmla="*/ 58 h 185"/>
                  <a:gd name="T26" fmla="*/ 168 w 184"/>
                  <a:gd name="T27" fmla="*/ 42 h 185"/>
                  <a:gd name="T28" fmla="*/ 157 w 184"/>
                  <a:gd name="T29" fmla="*/ 27 h 185"/>
                  <a:gd name="T30" fmla="*/ 143 w 184"/>
                  <a:gd name="T31" fmla="*/ 16 h 185"/>
                  <a:gd name="T32" fmla="*/ 129 w 184"/>
                  <a:gd name="T33" fmla="*/ 8 h 185"/>
                  <a:gd name="T34" fmla="*/ 111 w 184"/>
                  <a:gd name="T35" fmla="*/ 4 h 185"/>
                  <a:gd name="T36" fmla="*/ 92 w 184"/>
                  <a:gd name="T37" fmla="*/ 0 h 185"/>
                  <a:gd name="T38" fmla="*/ 92 w 184"/>
                  <a:gd name="T39" fmla="*/ 0 h 185"/>
                  <a:gd name="T40" fmla="*/ 73 w 184"/>
                  <a:gd name="T41" fmla="*/ 4 h 185"/>
                  <a:gd name="T42" fmla="*/ 57 w 184"/>
                  <a:gd name="T43" fmla="*/ 8 h 185"/>
                  <a:gd name="T44" fmla="*/ 41 w 184"/>
                  <a:gd name="T45" fmla="*/ 16 h 185"/>
                  <a:gd name="T46" fmla="*/ 27 w 184"/>
                  <a:gd name="T47" fmla="*/ 27 h 185"/>
                  <a:gd name="T48" fmla="*/ 16 w 184"/>
                  <a:gd name="T49" fmla="*/ 42 h 185"/>
                  <a:gd name="T50" fmla="*/ 8 w 184"/>
                  <a:gd name="T51" fmla="*/ 58 h 185"/>
                  <a:gd name="T52" fmla="*/ 3 w 184"/>
                  <a:gd name="T53" fmla="*/ 74 h 185"/>
                  <a:gd name="T54" fmla="*/ 0 w 184"/>
                  <a:gd name="T55" fmla="*/ 93 h 185"/>
                  <a:gd name="T56" fmla="*/ 0 w 184"/>
                  <a:gd name="T57" fmla="*/ 93 h 185"/>
                  <a:gd name="T58" fmla="*/ 3 w 184"/>
                  <a:gd name="T59" fmla="*/ 112 h 185"/>
                  <a:gd name="T60" fmla="*/ 8 w 184"/>
                  <a:gd name="T61" fmla="*/ 129 h 185"/>
                  <a:gd name="T62" fmla="*/ 16 w 184"/>
                  <a:gd name="T63" fmla="*/ 143 h 185"/>
                  <a:gd name="T64" fmla="*/ 27 w 184"/>
                  <a:gd name="T65" fmla="*/ 158 h 185"/>
                  <a:gd name="T66" fmla="*/ 41 w 184"/>
                  <a:gd name="T67" fmla="*/ 169 h 185"/>
                  <a:gd name="T68" fmla="*/ 57 w 184"/>
                  <a:gd name="T69" fmla="*/ 177 h 185"/>
                  <a:gd name="T70" fmla="*/ 73 w 184"/>
                  <a:gd name="T71" fmla="*/ 183 h 185"/>
                  <a:gd name="T72" fmla="*/ 92 w 184"/>
                  <a:gd name="T73" fmla="*/ 185 h 185"/>
                  <a:gd name="T74" fmla="*/ 92 w 184"/>
                  <a:gd name="T75"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4" h="185">
                    <a:moveTo>
                      <a:pt x="92" y="185"/>
                    </a:moveTo>
                    <a:lnTo>
                      <a:pt x="92" y="185"/>
                    </a:lnTo>
                    <a:lnTo>
                      <a:pt x="111" y="183"/>
                    </a:lnTo>
                    <a:lnTo>
                      <a:pt x="129" y="177"/>
                    </a:lnTo>
                    <a:lnTo>
                      <a:pt x="143" y="169"/>
                    </a:lnTo>
                    <a:lnTo>
                      <a:pt x="157" y="158"/>
                    </a:lnTo>
                    <a:lnTo>
                      <a:pt x="168" y="143"/>
                    </a:lnTo>
                    <a:lnTo>
                      <a:pt x="176" y="129"/>
                    </a:lnTo>
                    <a:lnTo>
                      <a:pt x="183" y="112"/>
                    </a:lnTo>
                    <a:lnTo>
                      <a:pt x="184" y="93"/>
                    </a:lnTo>
                    <a:lnTo>
                      <a:pt x="184" y="93"/>
                    </a:lnTo>
                    <a:lnTo>
                      <a:pt x="183" y="74"/>
                    </a:lnTo>
                    <a:lnTo>
                      <a:pt x="176" y="58"/>
                    </a:lnTo>
                    <a:lnTo>
                      <a:pt x="168" y="42"/>
                    </a:lnTo>
                    <a:lnTo>
                      <a:pt x="157" y="27"/>
                    </a:lnTo>
                    <a:lnTo>
                      <a:pt x="143" y="16"/>
                    </a:lnTo>
                    <a:lnTo>
                      <a:pt x="129" y="8"/>
                    </a:lnTo>
                    <a:lnTo>
                      <a:pt x="111" y="4"/>
                    </a:lnTo>
                    <a:lnTo>
                      <a:pt x="92" y="0"/>
                    </a:lnTo>
                    <a:lnTo>
                      <a:pt x="92" y="0"/>
                    </a:lnTo>
                    <a:lnTo>
                      <a:pt x="73" y="4"/>
                    </a:lnTo>
                    <a:lnTo>
                      <a:pt x="57" y="8"/>
                    </a:lnTo>
                    <a:lnTo>
                      <a:pt x="41" y="16"/>
                    </a:lnTo>
                    <a:lnTo>
                      <a:pt x="27" y="27"/>
                    </a:lnTo>
                    <a:lnTo>
                      <a:pt x="16" y="42"/>
                    </a:lnTo>
                    <a:lnTo>
                      <a:pt x="8" y="58"/>
                    </a:lnTo>
                    <a:lnTo>
                      <a:pt x="3" y="74"/>
                    </a:lnTo>
                    <a:lnTo>
                      <a:pt x="0" y="93"/>
                    </a:lnTo>
                    <a:lnTo>
                      <a:pt x="0" y="93"/>
                    </a:lnTo>
                    <a:lnTo>
                      <a:pt x="3" y="112"/>
                    </a:lnTo>
                    <a:lnTo>
                      <a:pt x="8" y="129"/>
                    </a:lnTo>
                    <a:lnTo>
                      <a:pt x="16" y="143"/>
                    </a:lnTo>
                    <a:lnTo>
                      <a:pt x="27" y="158"/>
                    </a:lnTo>
                    <a:lnTo>
                      <a:pt x="41" y="169"/>
                    </a:lnTo>
                    <a:lnTo>
                      <a:pt x="57" y="177"/>
                    </a:lnTo>
                    <a:lnTo>
                      <a:pt x="73" y="183"/>
                    </a:lnTo>
                    <a:lnTo>
                      <a:pt x="92" y="185"/>
                    </a:lnTo>
                    <a:lnTo>
                      <a:pt x="92" y="185"/>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3" name="Freeform 12">
                <a:extLst>
                  <a:ext uri="{FF2B5EF4-FFF2-40B4-BE49-F238E27FC236}">
                    <a16:creationId xmlns:a16="http://schemas.microsoft.com/office/drawing/2014/main" id="{6DD22F47-FC96-4356-802C-16C0D15D9D21}"/>
                  </a:ext>
                </a:extLst>
              </p:cNvPr>
              <p:cNvSpPr>
                <a:spLocks/>
              </p:cNvSpPr>
              <p:nvPr/>
            </p:nvSpPr>
            <p:spPr bwMode="auto">
              <a:xfrm>
                <a:off x="1606550" y="2511425"/>
                <a:ext cx="112713" cy="111125"/>
              </a:xfrm>
              <a:custGeom>
                <a:avLst/>
                <a:gdLst>
                  <a:gd name="T0" fmla="*/ 72 w 142"/>
                  <a:gd name="T1" fmla="*/ 141 h 141"/>
                  <a:gd name="T2" fmla="*/ 72 w 142"/>
                  <a:gd name="T3" fmla="*/ 141 h 141"/>
                  <a:gd name="T4" fmla="*/ 86 w 142"/>
                  <a:gd name="T5" fmla="*/ 139 h 141"/>
                  <a:gd name="T6" fmla="*/ 99 w 142"/>
                  <a:gd name="T7" fmla="*/ 135 h 141"/>
                  <a:gd name="T8" fmla="*/ 112 w 142"/>
                  <a:gd name="T9" fmla="*/ 128 h 141"/>
                  <a:gd name="T10" fmla="*/ 121 w 142"/>
                  <a:gd name="T11" fmla="*/ 120 h 141"/>
                  <a:gd name="T12" fmla="*/ 131 w 142"/>
                  <a:gd name="T13" fmla="*/ 109 h 141"/>
                  <a:gd name="T14" fmla="*/ 137 w 142"/>
                  <a:gd name="T15" fmla="*/ 98 h 141"/>
                  <a:gd name="T16" fmla="*/ 140 w 142"/>
                  <a:gd name="T17" fmla="*/ 84 h 141"/>
                  <a:gd name="T18" fmla="*/ 142 w 142"/>
                  <a:gd name="T19" fmla="*/ 69 h 141"/>
                  <a:gd name="T20" fmla="*/ 142 w 142"/>
                  <a:gd name="T21" fmla="*/ 69 h 141"/>
                  <a:gd name="T22" fmla="*/ 140 w 142"/>
                  <a:gd name="T23" fmla="*/ 55 h 141"/>
                  <a:gd name="T24" fmla="*/ 137 w 142"/>
                  <a:gd name="T25" fmla="*/ 42 h 141"/>
                  <a:gd name="T26" fmla="*/ 131 w 142"/>
                  <a:gd name="T27" fmla="*/ 30 h 141"/>
                  <a:gd name="T28" fmla="*/ 121 w 142"/>
                  <a:gd name="T29" fmla="*/ 20 h 141"/>
                  <a:gd name="T30" fmla="*/ 112 w 142"/>
                  <a:gd name="T31" fmla="*/ 11 h 141"/>
                  <a:gd name="T32" fmla="*/ 99 w 142"/>
                  <a:gd name="T33" fmla="*/ 4 h 141"/>
                  <a:gd name="T34" fmla="*/ 86 w 142"/>
                  <a:gd name="T35" fmla="*/ 1 h 141"/>
                  <a:gd name="T36" fmla="*/ 72 w 142"/>
                  <a:gd name="T37" fmla="*/ 0 h 141"/>
                  <a:gd name="T38" fmla="*/ 72 w 142"/>
                  <a:gd name="T39" fmla="*/ 0 h 141"/>
                  <a:gd name="T40" fmla="*/ 58 w 142"/>
                  <a:gd name="T41" fmla="*/ 1 h 141"/>
                  <a:gd name="T42" fmla="*/ 45 w 142"/>
                  <a:gd name="T43" fmla="*/ 4 h 141"/>
                  <a:gd name="T44" fmla="*/ 32 w 142"/>
                  <a:gd name="T45" fmla="*/ 11 h 141"/>
                  <a:gd name="T46" fmla="*/ 21 w 142"/>
                  <a:gd name="T47" fmla="*/ 20 h 141"/>
                  <a:gd name="T48" fmla="*/ 13 w 142"/>
                  <a:gd name="T49" fmla="*/ 30 h 141"/>
                  <a:gd name="T50" fmla="*/ 7 w 142"/>
                  <a:gd name="T51" fmla="*/ 42 h 141"/>
                  <a:gd name="T52" fmla="*/ 2 w 142"/>
                  <a:gd name="T53" fmla="*/ 55 h 141"/>
                  <a:gd name="T54" fmla="*/ 0 w 142"/>
                  <a:gd name="T55" fmla="*/ 69 h 141"/>
                  <a:gd name="T56" fmla="*/ 0 w 142"/>
                  <a:gd name="T57" fmla="*/ 69 h 141"/>
                  <a:gd name="T58" fmla="*/ 2 w 142"/>
                  <a:gd name="T59" fmla="*/ 84 h 141"/>
                  <a:gd name="T60" fmla="*/ 7 w 142"/>
                  <a:gd name="T61" fmla="*/ 98 h 141"/>
                  <a:gd name="T62" fmla="*/ 13 w 142"/>
                  <a:gd name="T63" fmla="*/ 109 h 141"/>
                  <a:gd name="T64" fmla="*/ 21 w 142"/>
                  <a:gd name="T65" fmla="*/ 120 h 141"/>
                  <a:gd name="T66" fmla="*/ 32 w 142"/>
                  <a:gd name="T67" fmla="*/ 128 h 141"/>
                  <a:gd name="T68" fmla="*/ 45 w 142"/>
                  <a:gd name="T69" fmla="*/ 135 h 141"/>
                  <a:gd name="T70" fmla="*/ 58 w 142"/>
                  <a:gd name="T71" fmla="*/ 139 h 141"/>
                  <a:gd name="T72" fmla="*/ 72 w 142"/>
                  <a:gd name="T73" fmla="*/ 141 h 141"/>
                  <a:gd name="T74" fmla="*/ 72 w 142"/>
                  <a:gd name="T7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1">
                    <a:moveTo>
                      <a:pt x="72" y="141"/>
                    </a:moveTo>
                    <a:lnTo>
                      <a:pt x="72" y="141"/>
                    </a:lnTo>
                    <a:lnTo>
                      <a:pt x="86" y="139"/>
                    </a:lnTo>
                    <a:lnTo>
                      <a:pt x="99" y="135"/>
                    </a:lnTo>
                    <a:lnTo>
                      <a:pt x="112" y="128"/>
                    </a:lnTo>
                    <a:lnTo>
                      <a:pt x="121" y="120"/>
                    </a:lnTo>
                    <a:lnTo>
                      <a:pt x="131" y="109"/>
                    </a:lnTo>
                    <a:lnTo>
                      <a:pt x="137" y="98"/>
                    </a:lnTo>
                    <a:lnTo>
                      <a:pt x="140" y="84"/>
                    </a:lnTo>
                    <a:lnTo>
                      <a:pt x="142" y="69"/>
                    </a:lnTo>
                    <a:lnTo>
                      <a:pt x="142" y="69"/>
                    </a:lnTo>
                    <a:lnTo>
                      <a:pt x="140" y="55"/>
                    </a:lnTo>
                    <a:lnTo>
                      <a:pt x="137" y="42"/>
                    </a:lnTo>
                    <a:lnTo>
                      <a:pt x="131" y="30"/>
                    </a:lnTo>
                    <a:lnTo>
                      <a:pt x="121" y="20"/>
                    </a:lnTo>
                    <a:lnTo>
                      <a:pt x="112" y="11"/>
                    </a:lnTo>
                    <a:lnTo>
                      <a:pt x="99" y="4"/>
                    </a:lnTo>
                    <a:lnTo>
                      <a:pt x="86" y="1"/>
                    </a:lnTo>
                    <a:lnTo>
                      <a:pt x="72" y="0"/>
                    </a:lnTo>
                    <a:lnTo>
                      <a:pt x="72" y="0"/>
                    </a:lnTo>
                    <a:lnTo>
                      <a:pt x="58" y="1"/>
                    </a:lnTo>
                    <a:lnTo>
                      <a:pt x="45" y="4"/>
                    </a:lnTo>
                    <a:lnTo>
                      <a:pt x="32" y="11"/>
                    </a:lnTo>
                    <a:lnTo>
                      <a:pt x="21" y="20"/>
                    </a:lnTo>
                    <a:lnTo>
                      <a:pt x="13" y="30"/>
                    </a:lnTo>
                    <a:lnTo>
                      <a:pt x="7" y="42"/>
                    </a:lnTo>
                    <a:lnTo>
                      <a:pt x="2" y="55"/>
                    </a:lnTo>
                    <a:lnTo>
                      <a:pt x="0" y="69"/>
                    </a:lnTo>
                    <a:lnTo>
                      <a:pt x="0" y="69"/>
                    </a:lnTo>
                    <a:lnTo>
                      <a:pt x="2" y="84"/>
                    </a:lnTo>
                    <a:lnTo>
                      <a:pt x="7" y="98"/>
                    </a:lnTo>
                    <a:lnTo>
                      <a:pt x="13" y="109"/>
                    </a:lnTo>
                    <a:lnTo>
                      <a:pt x="21" y="120"/>
                    </a:lnTo>
                    <a:lnTo>
                      <a:pt x="32" y="128"/>
                    </a:lnTo>
                    <a:lnTo>
                      <a:pt x="45" y="135"/>
                    </a:lnTo>
                    <a:lnTo>
                      <a:pt x="58" y="139"/>
                    </a:lnTo>
                    <a:lnTo>
                      <a:pt x="72" y="141"/>
                    </a:lnTo>
                    <a:lnTo>
                      <a:pt x="72" y="14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4" name="Freeform 13">
                <a:extLst>
                  <a:ext uri="{FF2B5EF4-FFF2-40B4-BE49-F238E27FC236}">
                    <a16:creationId xmlns:a16="http://schemas.microsoft.com/office/drawing/2014/main" id="{9CF42A24-440E-400B-8F1A-323497BD8ED0}"/>
                  </a:ext>
                </a:extLst>
              </p:cNvPr>
              <p:cNvSpPr>
                <a:spLocks/>
              </p:cNvSpPr>
              <p:nvPr/>
            </p:nvSpPr>
            <p:spPr bwMode="auto">
              <a:xfrm>
                <a:off x="1628775" y="2678113"/>
                <a:ext cx="106363" cy="285750"/>
              </a:xfrm>
              <a:custGeom>
                <a:avLst/>
                <a:gdLst>
                  <a:gd name="T0" fmla="*/ 11 w 133"/>
                  <a:gd name="T1" fmla="*/ 361 h 361"/>
                  <a:gd name="T2" fmla="*/ 73 w 133"/>
                  <a:gd name="T3" fmla="*/ 361 h 361"/>
                  <a:gd name="T4" fmla="*/ 73 w 133"/>
                  <a:gd name="T5" fmla="*/ 361 h 361"/>
                  <a:gd name="T6" fmla="*/ 78 w 133"/>
                  <a:gd name="T7" fmla="*/ 361 h 361"/>
                  <a:gd name="T8" fmla="*/ 81 w 133"/>
                  <a:gd name="T9" fmla="*/ 358 h 361"/>
                  <a:gd name="T10" fmla="*/ 84 w 133"/>
                  <a:gd name="T11" fmla="*/ 353 h 361"/>
                  <a:gd name="T12" fmla="*/ 87 w 133"/>
                  <a:gd name="T13" fmla="*/ 345 h 361"/>
                  <a:gd name="T14" fmla="*/ 87 w 133"/>
                  <a:gd name="T15" fmla="*/ 345 h 361"/>
                  <a:gd name="T16" fmla="*/ 94 w 133"/>
                  <a:gd name="T17" fmla="*/ 316 h 361"/>
                  <a:gd name="T18" fmla="*/ 98 w 133"/>
                  <a:gd name="T19" fmla="*/ 280 h 361"/>
                  <a:gd name="T20" fmla="*/ 105 w 133"/>
                  <a:gd name="T21" fmla="*/ 245 h 361"/>
                  <a:gd name="T22" fmla="*/ 110 w 133"/>
                  <a:gd name="T23" fmla="*/ 216 h 361"/>
                  <a:gd name="T24" fmla="*/ 110 w 133"/>
                  <a:gd name="T25" fmla="*/ 216 h 361"/>
                  <a:gd name="T26" fmla="*/ 111 w 133"/>
                  <a:gd name="T27" fmla="*/ 210 h 361"/>
                  <a:gd name="T28" fmla="*/ 113 w 133"/>
                  <a:gd name="T29" fmla="*/ 205 h 361"/>
                  <a:gd name="T30" fmla="*/ 118 w 133"/>
                  <a:gd name="T31" fmla="*/ 199 h 361"/>
                  <a:gd name="T32" fmla="*/ 122 w 133"/>
                  <a:gd name="T33" fmla="*/ 193 h 361"/>
                  <a:gd name="T34" fmla="*/ 124 w 133"/>
                  <a:gd name="T35" fmla="*/ 188 h 361"/>
                  <a:gd name="T36" fmla="*/ 125 w 133"/>
                  <a:gd name="T37" fmla="*/ 181 h 361"/>
                  <a:gd name="T38" fmla="*/ 125 w 133"/>
                  <a:gd name="T39" fmla="*/ 181 h 361"/>
                  <a:gd name="T40" fmla="*/ 129 w 133"/>
                  <a:gd name="T41" fmla="*/ 151 h 361"/>
                  <a:gd name="T42" fmla="*/ 132 w 133"/>
                  <a:gd name="T43" fmla="*/ 124 h 361"/>
                  <a:gd name="T44" fmla="*/ 133 w 133"/>
                  <a:gd name="T45" fmla="*/ 77 h 361"/>
                  <a:gd name="T46" fmla="*/ 133 w 133"/>
                  <a:gd name="T47" fmla="*/ 46 h 361"/>
                  <a:gd name="T48" fmla="*/ 132 w 133"/>
                  <a:gd name="T49" fmla="*/ 35 h 361"/>
                  <a:gd name="T50" fmla="*/ 132 w 133"/>
                  <a:gd name="T51" fmla="*/ 35 h 361"/>
                  <a:gd name="T52" fmla="*/ 132 w 133"/>
                  <a:gd name="T53" fmla="*/ 30 h 361"/>
                  <a:gd name="T54" fmla="*/ 130 w 133"/>
                  <a:gd name="T55" fmla="*/ 27 h 361"/>
                  <a:gd name="T56" fmla="*/ 124 w 133"/>
                  <a:gd name="T57" fmla="*/ 21 h 361"/>
                  <a:gd name="T58" fmla="*/ 116 w 133"/>
                  <a:gd name="T59" fmla="*/ 15 h 361"/>
                  <a:gd name="T60" fmla="*/ 105 w 133"/>
                  <a:gd name="T61" fmla="*/ 10 h 361"/>
                  <a:gd name="T62" fmla="*/ 91 w 133"/>
                  <a:gd name="T63" fmla="*/ 5 h 361"/>
                  <a:gd name="T64" fmla="*/ 76 w 133"/>
                  <a:gd name="T65" fmla="*/ 2 h 361"/>
                  <a:gd name="T66" fmla="*/ 60 w 133"/>
                  <a:gd name="T67" fmla="*/ 0 h 361"/>
                  <a:gd name="T68" fmla="*/ 43 w 133"/>
                  <a:gd name="T69" fmla="*/ 0 h 361"/>
                  <a:gd name="T70" fmla="*/ 43 w 133"/>
                  <a:gd name="T71" fmla="*/ 0 h 361"/>
                  <a:gd name="T72" fmla="*/ 21 w 133"/>
                  <a:gd name="T73" fmla="*/ 0 h 361"/>
                  <a:gd name="T74" fmla="*/ 0 w 133"/>
                  <a:gd name="T75" fmla="*/ 3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361">
                    <a:moveTo>
                      <a:pt x="11" y="361"/>
                    </a:moveTo>
                    <a:lnTo>
                      <a:pt x="73" y="361"/>
                    </a:lnTo>
                    <a:lnTo>
                      <a:pt x="73" y="361"/>
                    </a:lnTo>
                    <a:lnTo>
                      <a:pt x="78" y="361"/>
                    </a:lnTo>
                    <a:lnTo>
                      <a:pt x="81" y="358"/>
                    </a:lnTo>
                    <a:lnTo>
                      <a:pt x="84" y="353"/>
                    </a:lnTo>
                    <a:lnTo>
                      <a:pt x="87" y="345"/>
                    </a:lnTo>
                    <a:lnTo>
                      <a:pt x="87" y="345"/>
                    </a:lnTo>
                    <a:lnTo>
                      <a:pt x="94" y="316"/>
                    </a:lnTo>
                    <a:lnTo>
                      <a:pt x="98" y="280"/>
                    </a:lnTo>
                    <a:lnTo>
                      <a:pt x="105" y="245"/>
                    </a:lnTo>
                    <a:lnTo>
                      <a:pt x="110" y="216"/>
                    </a:lnTo>
                    <a:lnTo>
                      <a:pt x="110" y="216"/>
                    </a:lnTo>
                    <a:lnTo>
                      <a:pt x="111" y="210"/>
                    </a:lnTo>
                    <a:lnTo>
                      <a:pt x="113" y="205"/>
                    </a:lnTo>
                    <a:lnTo>
                      <a:pt x="118" y="199"/>
                    </a:lnTo>
                    <a:lnTo>
                      <a:pt x="122" y="193"/>
                    </a:lnTo>
                    <a:lnTo>
                      <a:pt x="124" y="188"/>
                    </a:lnTo>
                    <a:lnTo>
                      <a:pt x="125" y="181"/>
                    </a:lnTo>
                    <a:lnTo>
                      <a:pt x="125" y="181"/>
                    </a:lnTo>
                    <a:lnTo>
                      <a:pt x="129" y="151"/>
                    </a:lnTo>
                    <a:lnTo>
                      <a:pt x="132" y="124"/>
                    </a:lnTo>
                    <a:lnTo>
                      <a:pt x="133" y="77"/>
                    </a:lnTo>
                    <a:lnTo>
                      <a:pt x="133" y="46"/>
                    </a:lnTo>
                    <a:lnTo>
                      <a:pt x="132" y="35"/>
                    </a:lnTo>
                    <a:lnTo>
                      <a:pt x="132" y="35"/>
                    </a:lnTo>
                    <a:lnTo>
                      <a:pt x="132" y="30"/>
                    </a:lnTo>
                    <a:lnTo>
                      <a:pt x="130" y="27"/>
                    </a:lnTo>
                    <a:lnTo>
                      <a:pt x="124" y="21"/>
                    </a:lnTo>
                    <a:lnTo>
                      <a:pt x="116" y="15"/>
                    </a:lnTo>
                    <a:lnTo>
                      <a:pt x="105" y="10"/>
                    </a:lnTo>
                    <a:lnTo>
                      <a:pt x="91" y="5"/>
                    </a:lnTo>
                    <a:lnTo>
                      <a:pt x="76" y="2"/>
                    </a:lnTo>
                    <a:lnTo>
                      <a:pt x="60" y="0"/>
                    </a:lnTo>
                    <a:lnTo>
                      <a:pt x="43" y="0"/>
                    </a:lnTo>
                    <a:lnTo>
                      <a:pt x="43" y="0"/>
                    </a:lnTo>
                    <a:lnTo>
                      <a:pt x="21" y="0"/>
                    </a:lnTo>
                    <a:lnTo>
                      <a:pt x="0" y="3"/>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5" name="Freeform 14">
                <a:extLst>
                  <a:ext uri="{FF2B5EF4-FFF2-40B4-BE49-F238E27FC236}">
                    <a16:creationId xmlns:a16="http://schemas.microsoft.com/office/drawing/2014/main" id="{F440840B-8CC1-4F63-B5B6-09C2777EE3D1}"/>
                  </a:ext>
                </a:extLst>
              </p:cNvPr>
              <p:cNvSpPr>
                <a:spLocks/>
              </p:cNvSpPr>
              <p:nvPr/>
            </p:nvSpPr>
            <p:spPr bwMode="auto">
              <a:xfrm>
                <a:off x="1420813" y="2647950"/>
                <a:ext cx="139700" cy="360363"/>
              </a:xfrm>
              <a:custGeom>
                <a:avLst/>
                <a:gdLst>
                  <a:gd name="T0" fmla="*/ 17 w 175"/>
                  <a:gd name="T1" fmla="*/ 455 h 455"/>
                  <a:gd name="T2" fmla="*/ 98 w 175"/>
                  <a:gd name="T3" fmla="*/ 455 h 455"/>
                  <a:gd name="T4" fmla="*/ 98 w 175"/>
                  <a:gd name="T5" fmla="*/ 455 h 455"/>
                  <a:gd name="T6" fmla="*/ 103 w 175"/>
                  <a:gd name="T7" fmla="*/ 453 h 455"/>
                  <a:gd name="T8" fmla="*/ 108 w 175"/>
                  <a:gd name="T9" fmla="*/ 450 h 455"/>
                  <a:gd name="T10" fmla="*/ 111 w 175"/>
                  <a:gd name="T11" fmla="*/ 443 h 455"/>
                  <a:gd name="T12" fmla="*/ 116 w 175"/>
                  <a:gd name="T13" fmla="*/ 432 h 455"/>
                  <a:gd name="T14" fmla="*/ 116 w 175"/>
                  <a:gd name="T15" fmla="*/ 432 h 455"/>
                  <a:gd name="T16" fmla="*/ 124 w 175"/>
                  <a:gd name="T17" fmla="*/ 397 h 455"/>
                  <a:gd name="T18" fmla="*/ 130 w 175"/>
                  <a:gd name="T19" fmla="*/ 356 h 455"/>
                  <a:gd name="T20" fmla="*/ 143 w 175"/>
                  <a:gd name="T21" fmla="*/ 281 h 455"/>
                  <a:gd name="T22" fmla="*/ 143 w 175"/>
                  <a:gd name="T23" fmla="*/ 281 h 455"/>
                  <a:gd name="T24" fmla="*/ 146 w 175"/>
                  <a:gd name="T25" fmla="*/ 272 h 455"/>
                  <a:gd name="T26" fmla="*/ 148 w 175"/>
                  <a:gd name="T27" fmla="*/ 267 h 455"/>
                  <a:gd name="T28" fmla="*/ 154 w 175"/>
                  <a:gd name="T29" fmla="*/ 258 h 455"/>
                  <a:gd name="T30" fmla="*/ 160 w 175"/>
                  <a:gd name="T31" fmla="*/ 250 h 455"/>
                  <a:gd name="T32" fmla="*/ 162 w 175"/>
                  <a:gd name="T33" fmla="*/ 245 h 455"/>
                  <a:gd name="T34" fmla="*/ 163 w 175"/>
                  <a:gd name="T35" fmla="*/ 237 h 455"/>
                  <a:gd name="T36" fmla="*/ 163 w 175"/>
                  <a:gd name="T37" fmla="*/ 237 h 455"/>
                  <a:gd name="T38" fmla="*/ 170 w 175"/>
                  <a:gd name="T39" fmla="*/ 197 h 455"/>
                  <a:gd name="T40" fmla="*/ 173 w 175"/>
                  <a:gd name="T41" fmla="*/ 161 h 455"/>
                  <a:gd name="T42" fmla="*/ 175 w 175"/>
                  <a:gd name="T43" fmla="*/ 127 h 455"/>
                  <a:gd name="T44" fmla="*/ 175 w 175"/>
                  <a:gd name="T45" fmla="*/ 100 h 455"/>
                  <a:gd name="T46" fmla="*/ 175 w 175"/>
                  <a:gd name="T47" fmla="*/ 61 h 455"/>
                  <a:gd name="T48" fmla="*/ 173 w 175"/>
                  <a:gd name="T49" fmla="*/ 45 h 455"/>
                  <a:gd name="T50" fmla="*/ 173 w 175"/>
                  <a:gd name="T51" fmla="*/ 45 h 455"/>
                  <a:gd name="T52" fmla="*/ 173 w 175"/>
                  <a:gd name="T53" fmla="*/ 40 h 455"/>
                  <a:gd name="T54" fmla="*/ 171 w 175"/>
                  <a:gd name="T55" fmla="*/ 37 h 455"/>
                  <a:gd name="T56" fmla="*/ 168 w 175"/>
                  <a:gd name="T57" fmla="*/ 32 h 455"/>
                  <a:gd name="T58" fmla="*/ 163 w 175"/>
                  <a:gd name="T59" fmla="*/ 27 h 455"/>
                  <a:gd name="T60" fmla="*/ 152 w 175"/>
                  <a:gd name="T61" fmla="*/ 19 h 455"/>
                  <a:gd name="T62" fmla="*/ 138 w 175"/>
                  <a:gd name="T63" fmla="*/ 13 h 455"/>
                  <a:gd name="T64" fmla="*/ 121 w 175"/>
                  <a:gd name="T65" fmla="*/ 8 h 455"/>
                  <a:gd name="T66" fmla="*/ 100 w 175"/>
                  <a:gd name="T67" fmla="*/ 3 h 455"/>
                  <a:gd name="T68" fmla="*/ 79 w 175"/>
                  <a:gd name="T69" fmla="*/ 0 h 455"/>
                  <a:gd name="T70" fmla="*/ 57 w 175"/>
                  <a:gd name="T71" fmla="*/ 0 h 455"/>
                  <a:gd name="T72" fmla="*/ 57 w 175"/>
                  <a:gd name="T73" fmla="*/ 0 h 455"/>
                  <a:gd name="T74" fmla="*/ 27 w 175"/>
                  <a:gd name="T75" fmla="*/ 2 h 455"/>
                  <a:gd name="T76" fmla="*/ 0 w 175"/>
                  <a:gd name="T77" fmla="*/ 7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455">
                    <a:moveTo>
                      <a:pt x="17" y="455"/>
                    </a:moveTo>
                    <a:lnTo>
                      <a:pt x="98" y="455"/>
                    </a:lnTo>
                    <a:lnTo>
                      <a:pt x="98" y="455"/>
                    </a:lnTo>
                    <a:lnTo>
                      <a:pt x="103" y="453"/>
                    </a:lnTo>
                    <a:lnTo>
                      <a:pt x="108" y="450"/>
                    </a:lnTo>
                    <a:lnTo>
                      <a:pt x="111" y="443"/>
                    </a:lnTo>
                    <a:lnTo>
                      <a:pt x="116" y="432"/>
                    </a:lnTo>
                    <a:lnTo>
                      <a:pt x="116" y="432"/>
                    </a:lnTo>
                    <a:lnTo>
                      <a:pt x="124" y="397"/>
                    </a:lnTo>
                    <a:lnTo>
                      <a:pt x="130" y="356"/>
                    </a:lnTo>
                    <a:lnTo>
                      <a:pt x="143" y="281"/>
                    </a:lnTo>
                    <a:lnTo>
                      <a:pt x="143" y="281"/>
                    </a:lnTo>
                    <a:lnTo>
                      <a:pt x="146" y="272"/>
                    </a:lnTo>
                    <a:lnTo>
                      <a:pt x="148" y="267"/>
                    </a:lnTo>
                    <a:lnTo>
                      <a:pt x="154" y="258"/>
                    </a:lnTo>
                    <a:lnTo>
                      <a:pt x="160" y="250"/>
                    </a:lnTo>
                    <a:lnTo>
                      <a:pt x="162" y="245"/>
                    </a:lnTo>
                    <a:lnTo>
                      <a:pt x="163" y="237"/>
                    </a:lnTo>
                    <a:lnTo>
                      <a:pt x="163" y="237"/>
                    </a:lnTo>
                    <a:lnTo>
                      <a:pt x="170" y="197"/>
                    </a:lnTo>
                    <a:lnTo>
                      <a:pt x="173" y="161"/>
                    </a:lnTo>
                    <a:lnTo>
                      <a:pt x="175" y="127"/>
                    </a:lnTo>
                    <a:lnTo>
                      <a:pt x="175" y="100"/>
                    </a:lnTo>
                    <a:lnTo>
                      <a:pt x="175" y="61"/>
                    </a:lnTo>
                    <a:lnTo>
                      <a:pt x="173" y="45"/>
                    </a:lnTo>
                    <a:lnTo>
                      <a:pt x="173" y="45"/>
                    </a:lnTo>
                    <a:lnTo>
                      <a:pt x="173" y="40"/>
                    </a:lnTo>
                    <a:lnTo>
                      <a:pt x="171" y="37"/>
                    </a:lnTo>
                    <a:lnTo>
                      <a:pt x="168" y="32"/>
                    </a:lnTo>
                    <a:lnTo>
                      <a:pt x="163" y="27"/>
                    </a:lnTo>
                    <a:lnTo>
                      <a:pt x="152" y="19"/>
                    </a:lnTo>
                    <a:lnTo>
                      <a:pt x="138" y="13"/>
                    </a:lnTo>
                    <a:lnTo>
                      <a:pt x="121" y="8"/>
                    </a:lnTo>
                    <a:lnTo>
                      <a:pt x="100" y="3"/>
                    </a:lnTo>
                    <a:lnTo>
                      <a:pt x="79" y="0"/>
                    </a:lnTo>
                    <a:lnTo>
                      <a:pt x="57" y="0"/>
                    </a:lnTo>
                    <a:lnTo>
                      <a:pt x="57" y="0"/>
                    </a:lnTo>
                    <a:lnTo>
                      <a:pt x="27" y="2"/>
                    </a:lnTo>
                    <a:lnTo>
                      <a:pt x="0" y="7"/>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6" name="Freeform 15">
                <a:extLst>
                  <a:ext uri="{FF2B5EF4-FFF2-40B4-BE49-F238E27FC236}">
                    <a16:creationId xmlns:a16="http://schemas.microsoft.com/office/drawing/2014/main" id="{0AA544DF-9A11-4F62-849D-33B9FC824496}"/>
                  </a:ext>
                </a:extLst>
              </p:cNvPr>
              <p:cNvSpPr>
                <a:spLocks/>
              </p:cNvSpPr>
              <p:nvPr/>
            </p:nvSpPr>
            <p:spPr bwMode="auto">
              <a:xfrm>
                <a:off x="1111250" y="2319338"/>
                <a:ext cx="211138" cy="211138"/>
              </a:xfrm>
              <a:custGeom>
                <a:avLst/>
                <a:gdLst>
                  <a:gd name="T0" fmla="*/ 267 w 267"/>
                  <a:gd name="T1" fmla="*/ 132 h 265"/>
                  <a:gd name="T2" fmla="*/ 264 w 267"/>
                  <a:gd name="T3" fmla="*/ 105 h 265"/>
                  <a:gd name="T4" fmla="*/ 256 w 267"/>
                  <a:gd name="T5" fmla="*/ 81 h 265"/>
                  <a:gd name="T6" fmla="*/ 243 w 267"/>
                  <a:gd name="T7" fmla="*/ 57 h 265"/>
                  <a:gd name="T8" fmla="*/ 227 w 267"/>
                  <a:gd name="T9" fmla="*/ 38 h 265"/>
                  <a:gd name="T10" fmla="*/ 208 w 267"/>
                  <a:gd name="T11" fmla="*/ 22 h 265"/>
                  <a:gd name="T12" fmla="*/ 186 w 267"/>
                  <a:gd name="T13" fmla="*/ 10 h 265"/>
                  <a:gd name="T14" fmla="*/ 160 w 267"/>
                  <a:gd name="T15" fmla="*/ 2 h 265"/>
                  <a:gd name="T16" fmla="*/ 133 w 267"/>
                  <a:gd name="T17" fmla="*/ 0 h 265"/>
                  <a:gd name="T18" fmla="*/ 119 w 267"/>
                  <a:gd name="T19" fmla="*/ 0 h 265"/>
                  <a:gd name="T20" fmla="*/ 94 w 267"/>
                  <a:gd name="T21" fmla="*/ 5 h 265"/>
                  <a:gd name="T22" fmla="*/ 70 w 267"/>
                  <a:gd name="T23" fmla="*/ 16 h 265"/>
                  <a:gd name="T24" fmla="*/ 49 w 267"/>
                  <a:gd name="T25" fmla="*/ 30 h 265"/>
                  <a:gd name="T26" fmla="*/ 30 w 267"/>
                  <a:gd name="T27" fmla="*/ 48 h 265"/>
                  <a:gd name="T28" fmla="*/ 16 w 267"/>
                  <a:gd name="T29" fmla="*/ 68 h 265"/>
                  <a:gd name="T30" fmla="*/ 6 w 267"/>
                  <a:gd name="T31" fmla="*/ 92 h 265"/>
                  <a:gd name="T32" fmla="*/ 1 w 267"/>
                  <a:gd name="T33" fmla="*/ 119 h 265"/>
                  <a:gd name="T34" fmla="*/ 0 w 267"/>
                  <a:gd name="T35" fmla="*/ 132 h 265"/>
                  <a:gd name="T36" fmla="*/ 3 w 267"/>
                  <a:gd name="T37" fmla="*/ 159 h 265"/>
                  <a:gd name="T38" fmla="*/ 11 w 267"/>
                  <a:gd name="T39" fmla="*/ 184 h 265"/>
                  <a:gd name="T40" fmla="*/ 24 w 267"/>
                  <a:gd name="T41" fmla="*/ 207 h 265"/>
                  <a:gd name="T42" fmla="*/ 40 w 267"/>
                  <a:gd name="T43" fmla="*/ 227 h 265"/>
                  <a:gd name="T44" fmla="*/ 59 w 267"/>
                  <a:gd name="T45" fmla="*/ 243 h 265"/>
                  <a:gd name="T46" fmla="*/ 81 w 267"/>
                  <a:gd name="T47" fmla="*/ 254 h 265"/>
                  <a:gd name="T48" fmla="*/ 106 w 267"/>
                  <a:gd name="T49" fmla="*/ 262 h 265"/>
                  <a:gd name="T50" fmla="*/ 133 w 267"/>
                  <a:gd name="T51" fmla="*/ 265 h 265"/>
                  <a:gd name="T52" fmla="*/ 148 w 267"/>
                  <a:gd name="T53" fmla="*/ 265 h 265"/>
                  <a:gd name="T54" fmla="*/ 173 w 267"/>
                  <a:gd name="T55" fmla="*/ 259 h 265"/>
                  <a:gd name="T56" fmla="*/ 197 w 267"/>
                  <a:gd name="T57" fmla="*/ 250 h 265"/>
                  <a:gd name="T58" fmla="*/ 218 w 267"/>
                  <a:gd name="T59" fmla="*/ 235 h 265"/>
                  <a:gd name="T60" fmla="*/ 237 w 267"/>
                  <a:gd name="T61" fmla="*/ 218 h 265"/>
                  <a:gd name="T62" fmla="*/ 251 w 267"/>
                  <a:gd name="T63" fmla="*/ 196 h 265"/>
                  <a:gd name="T64" fmla="*/ 260 w 267"/>
                  <a:gd name="T65" fmla="*/ 172 h 265"/>
                  <a:gd name="T66" fmla="*/ 265 w 267"/>
                  <a:gd name="T67" fmla="*/ 146 h 265"/>
                  <a:gd name="T68" fmla="*/ 267 w 267"/>
                  <a:gd name="T69" fmla="*/ 13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7" h="265">
                    <a:moveTo>
                      <a:pt x="267" y="132"/>
                    </a:moveTo>
                    <a:lnTo>
                      <a:pt x="267" y="132"/>
                    </a:lnTo>
                    <a:lnTo>
                      <a:pt x="265" y="119"/>
                    </a:lnTo>
                    <a:lnTo>
                      <a:pt x="264" y="105"/>
                    </a:lnTo>
                    <a:lnTo>
                      <a:pt x="260" y="92"/>
                    </a:lnTo>
                    <a:lnTo>
                      <a:pt x="256" y="81"/>
                    </a:lnTo>
                    <a:lnTo>
                      <a:pt x="251" y="68"/>
                    </a:lnTo>
                    <a:lnTo>
                      <a:pt x="243" y="57"/>
                    </a:lnTo>
                    <a:lnTo>
                      <a:pt x="237" y="48"/>
                    </a:lnTo>
                    <a:lnTo>
                      <a:pt x="227" y="38"/>
                    </a:lnTo>
                    <a:lnTo>
                      <a:pt x="218" y="30"/>
                    </a:lnTo>
                    <a:lnTo>
                      <a:pt x="208" y="22"/>
                    </a:lnTo>
                    <a:lnTo>
                      <a:pt x="197" y="16"/>
                    </a:lnTo>
                    <a:lnTo>
                      <a:pt x="186" y="10"/>
                    </a:lnTo>
                    <a:lnTo>
                      <a:pt x="173" y="5"/>
                    </a:lnTo>
                    <a:lnTo>
                      <a:pt x="160" y="2"/>
                    </a:lnTo>
                    <a:lnTo>
                      <a:pt x="148" y="0"/>
                    </a:lnTo>
                    <a:lnTo>
                      <a:pt x="133" y="0"/>
                    </a:lnTo>
                    <a:lnTo>
                      <a:pt x="133" y="0"/>
                    </a:lnTo>
                    <a:lnTo>
                      <a:pt x="119" y="0"/>
                    </a:lnTo>
                    <a:lnTo>
                      <a:pt x="106" y="2"/>
                    </a:lnTo>
                    <a:lnTo>
                      <a:pt x="94" y="5"/>
                    </a:lnTo>
                    <a:lnTo>
                      <a:pt x="81" y="10"/>
                    </a:lnTo>
                    <a:lnTo>
                      <a:pt x="70" y="16"/>
                    </a:lnTo>
                    <a:lnTo>
                      <a:pt x="59" y="22"/>
                    </a:lnTo>
                    <a:lnTo>
                      <a:pt x="49" y="30"/>
                    </a:lnTo>
                    <a:lnTo>
                      <a:pt x="40" y="38"/>
                    </a:lnTo>
                    <a:lnTo>
                      <a:pt x="30" y="48"/>
                    </a:lnTo>
                    <a:lnTo>
                      <a:pt x="24" y="57"/>
                    </a:lnTo>
                    <a:lnTo>
                      <a:pt x="16" y="68"/>
                    </a:lnTo>
                    <a:lnTo>
                      <a:pt x="11" y="81"/>
                    </a:lnTo>
                    <a:lnTo>
                      <a:pt x="6" y="92"/>
                    </a:lnTo>
                    <a:lnTo>
                      <a:pt x="3" y="105"/>
                    </a:lnTo>
                    <a:lnTo>
                      <a:pt x="1" y="119"/>
                    </a:lnTo>
                    <a:lnTo>
                      <a:pt x="0" y="132"/>
                    </a:lnTo>
                    <a:lnTo>
                      <a:pt x="0" y="132"/>
                    </a:lnTo>
                    <a:lnTo>
                      <a:pt x="1" y="146"/>
                    </a:lnTo>
                    <a:lnTo>
                      <a:pt x="3" y="159"/>
                    </a:lnTo>
                    <a:lnTo>
                      <a:pt x="6" y="172"/>
                    </a:lnTo>
                    <a:lnTo>
                      <a:pt x="11" y="184"/>
                    </a:lnTo>
                    <a:lnTo>
                      <a:pt x="16" y="196"/>
                    </a:lnTo>
                    <a:lnTo>
                      <a:pt x="24" y="207"/>
                    </a:lnTo>
                    <a:lnTo>
                      <a:pt x="30" y="218"/>
                    </a:lnTo>
                    <a:lnTo>
                      <a:pt x="40" y="227"/>
                    </a:lnTo>
                    <a:lnTo>
                      <a:pt x="49" y="235"/>
                    </a:lnTo>
                    <a:lnTo>
                      <a:pt x="59" y="243"/>
                    </a:lnTo>
                    <a:lnTo>
                      <a:pt x="70" y="250"/>
                    </a:lnTo>
                    <a:lnTo>
                      <a:pt x="81" y="254"/>
                    </a:lnTo>
                    <a:lnTo>
                      <a:pt x="94" y="259"/>
                    </a:lnTo>
                    <a:lnTo>
                      <a:pt x="106" y="262"/>
                    </a:lnTo>
                    <a:lnTo>
                      <a:pt x="119" y="265"/>
                    </a:lnTo>
                    <a:lnTo>
                      <a:pt x="133" y="265"/>
                    </a:lnTo>
                    <a:lnTo>
                      <a:pt x="133" y="265"/>
                    </a:lnTo>
                    <a:lnTo>
                      <a:pt x="148" y="265"/>
                    </a:lnTo>
                    <a:lnTo>
                      <a:pt x="160" y="262"/>
                    </a:lnTo>
                    <a:lnTo>
                      <a:pt x="173" y="259"/>
                    </a:lnTo>
                    <a:lnTo>
                      <a:pt x="186" y="254"/>
                    </a:lnTo>
                    <a:lnTo>
                      <a:pt x="197" y="250"/>
                    </a:lnTo>
                    <a:lnTo>
                      <a:pt x="208" y="243"/>
                    </a:lnTo>
                    <a:lnTo>
                      <a:pt x="218" y="235"/>
                    </a:lnTo>
                    <a:lnTo>
                      <a:pt x="227" y="227"/>
                    </a:lnTo>
                    <a:lnTo>
                      <a:pt x="237" y="218"/>
                    </a:lnTo>
                    <a:lnTo>
                      <a:pt x="243" y="207"/>
                    </a:lnTo>
                    <a:lnTo>
                      <a:pt x="251" y="196"/>
                    </a:lnTo>
                    <a:lnTo>
                      <a:pt x="256" y="184"/>
                    </a:lnTo>
                    <a:lnTo>
                      <a:pt x="260" y="172"/>
                    </a:lnTo>
                    <a:lnTo>
                      <a:pt x="264" y="159"/>
                    </a:lnTo>
                    <a:lnTo>
                      <a:pt x="265" y="146"/>
                    </a:lnTo>
                    <a:lnTo>
                      <a:pt x="267" y="132"/>
                    </a:lnTo>
                    <a:lnTo>
                      <a:pt x="267" y="132"/>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7" name="Freeform 16">
                <a:extLst>
                  <a:ext uri="{FF2B5EF4-FFF2-40B4-BE49-F238E27FC236}">
                    <a16:creationId xmlns:a16="http://schemas.microsoft.com/office/drawing/2014/main" id="{F5313B97-7B35-4234-8BEE-F2898920C9E5}"/>
                  </a:ext>
                </a:extLst>
              </p:cNvPr>
              <p:cNvSpPr>
                <a:spLocks/>
              </p:cNvSpPr>
              <p:nvPr/>
            </p:nvSpPr>
            <p:spPr bwMode="auto">
              <a:xfrm>
                <a:off x="1081088" y="2603500"/>
                <a:ext cx="271463" cy="523875"/>
              </a:xfrm>
              <a:custGeom>
                <a:avLst/>
                <a:gdLst>
                  <a:gd name="T0" fmla="*/ 230 w 343"/>
                  <a:gd name="T1" fmla="*/ 661 h 661"/>
                  <a:gd name="T2" fmla="*/ 243 w 343"/>
                  <a:gd name="T3" fmla="*/ 657 h 661"/>
                  <a:gd name="T4" fmla="*/ 251 w 343"/>
                  <a:gd name="T5" fmla="*/ 645 h 661"/>
                  <a:gd name="T6" fmla="*/ 256 w 343"/>
                  <a:gd name="T7" fmla="*/ 629 h 661"/>
                  <a:gd name="T8" fmla="*/ 267 w 343"/>
                  <a:gd name="T9" fmla="*/ 578 h 661"/>
                  <a:gd name="T10" fmla="*/ 287 w 343"/>
                  <a:gd name="T11" fmla="*/ 459 h 661"/>
                  <a:gd name="T12" fmla="*/ 297 w 343"/>
                  <a:gd name="T13" fmla="*/ 408 h 661"/>
                  <a:gd name="T14" fmla="*/ 303 w 343"/>
                  <a:gd name="T15" fmla="*/ 387 h 661"/>
                  <a:gd name="T16" fmla="*/ 313 w 343"/>
                  <a:gd name="T17" fmla="*/ 375 h 661"/>
                  <a:gd name="T18" fmla="*/ 321 w 343"/>
                  <a:gd name="T19" fmla="*/ 363 h 661"/>
                  <a:gd name="T20" fmla="*/ 327 w 343"/>
                  <a:gd name="T21" fmla="*/ 343 h 661"/>
                  <a:gd name="T22" fmla="*/ 333 w 343"/>
                  <a:gd name="T23" fmla="*/ 286 h 661"/>
                  <a:gd name="T24" fmla="*/ 341 w 343"/>
                  <a:gd name="T25" fmla="*/ 185 h 661"/>
                  <a:gd name="T26" fmla="*/ 341 w 343"/>
                  <a:gd name="T27" fmla="*/ 87 h 661"/>
                  <a:gd name="T28" fmla="*/ 340 w 343"/>
                  <a:gd name="T29" fmla="*/ 66 h 661"/>
                  <a:gd name="T30" fmla="*/ 337 w 343"/>
                  <a:gd name="T31" fmla="*/ 52 h 661"/>
                  <a:gd name="T32" fmla="*/ 325 w 343"/>
                  <a:gd name="T33" fmla="*/ 39 h 661"/>
                  <a:gd name="T34" fmla="*/ 310 w 343"/>
                  <a:gd name="T35" fmla="*/ 28 h 661"/>
                  <a:gd name="T36" fmla="*/ 262 w 343"/>
                  <a:gd name="T37" fmla="*/ 11 h 661"/>
                  <a:gd name="T38" fmla="*/ 203 w 343"/>
                  <a:gd name="T39" fmla="*/ 1 h 661"/>
                  <a:gd name="T40" fmla="*/ 171 w 343"/>
                  <a:gd name="T41" fmla="*/ 0 h 661"/>
                  <a:gd name="T42" fmla="*/ 109 w 343"/>
                  <a:gd name="T43" fmla="*/ 4 h 661"/>
                  <a:gd name="T44" fmla="*/ 55 w 343"/>
                  <a:gd name="T45" fmla="*/ 19 h 661"/>
                  <a:gd name="T46" fmla="*/ 24 w 343"/>
                  <a:gd name="T47" fmla="*/ 35 h 661"/>
                  <a:gd name="T48" fmla="*/ 11 w 343"/>
                  <a:gd name="T49" fmla="*/ 46 h 661"/>
                  <a:gd name="T50" fmla="*/ 3 w 343"/>
                  <a:gd name="T51" fmla="*/ 58 h 661"/>
                  <a:gd name="T52" fmla="*/ 3 w 343"/>
                  <a:gd name="T53" fmla="*/ 66 h 661"/>
                  <a:gd name="T54" fmla="*/ 0 w 343"/>
                  <a:gd name="T55" fmla="*/ 146 h 661"/>
                  <a:gd name="T56" fmla="*/ 5 w 343"/>
                  <a:gd name="T57" fmla="*/ 233 h 661"/>
                  <a:gd name="T58" fmla="*/ 17 w 343"/>
                  <a:gd name="T59" fmla="*/ 343 h 661"/>
                  <a:gd name="T60" fmla="*/ 19 w 343"/>
                  <a:gd name="T61" fmla="*/ 354 h 661"/>
                  <a:gd name="T62" fmla="*/ 27 w 343"/>
                  <a:gd name="T63" fmla="*/ 370 h 661"/>
                  <a:gd name="T64" fmla="*/ 35 w 343"/>
                  <a:gd name="T65" fmla="*/ 381 h 661"/>
                  <a:gd name="T66" fmla="*/ 43 w 343"/>
                  <a:gd name="T67" fmla="*/ 397 h 661"/>
                  <a:gd name="T68" fmla="*/ 46 w 343"/>
                  <a:gd name="T69" fmla="*/ 408 h 661"/>
                  <a:gd name="T70" fmla="*/ 65 w 343"/>
                  <a:gd name="T71" fmla="*/ 519 h 661"/>
                  <a:gd name="T72" fmla="*/ 81 w 343"/>
                  <a:gd name="T73" fmla="*/ 605 h 661"/>
                  <a:gd name="T74" fmla="*/ 87 w 343"/>
                  <a:gd name="T75" fmla="*/ 629 h 661"/>
                  <a:gd name="T76" fmla="*/ 98 w 343"/>
                  <a:gd name="T77" fmla="*/ 654 h 661"/>
                  <a:gd name="T78" fmla="*/ 105 w 343"/>
                  <a:gd name="T79" fmla="*/ 659 h 661"/>
                  <a:gd name="T80" fmla="*/ 230 w 343"/>
                  <a:gd name="T81"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3" h="661">
                    <a:moveTo>
                      <a:pt x="230" y="661"/>
                    </a:moveTo>
                    <a:lnTo>
                      <a:pt x="230" y="661"/>
                    </a:lnTo>
                    <a:lnTo>
                      <a:pt x="240" y="659"/>
                    </a:lnTo>
                    <a:lnTo>
                      <a:pt x="243" y="657"/>
                    </a:lnTo>
                    <a:lnTo>
                      <a:pt x="244" y="654"/>
                    </a:lnTo>
                    <a:lnTo>
                      <a:pt x="251" y="645"/>
                    </a:lnTo>
                    <a:lnTo>
                      <a:pt x="256" y="629"/>
                    </a:lnTo>
                    <a:lnTo>
                      <a:pt x="256" y="629"/>
                    </a:lnTo>
                    <a:lnTo>
                      <a:pt x="262" y="605"/>
                    </a:lnTo>
                    <a:lnTo>
                      <a:pt x="267" y="578"/>
                    </a:lnTo>
                    <a:lnTo>
                      <a:pt x="278" y="519"/>
                    </a:lnTo>
                    <a:lnTo>
                      <a:pt x="287" y="459"/>
                    </a:lnTo>
                    <a:lnTo>
                      <a:pt x="297" y="408"/>
                    </a:lnTo>
                    <a:lnTo>
                      <a:pt x="297" y="408"/>
                    </a:lnTo>
                    <a:lnTo>
                      <a:pt x="300" y="397"/>
                    </a:lnTo>
                    <a:lnTo>
                      <a:pt x="303" y="387"/>
                    </a:lnTo>
                    <a:lnTo>
                      <a:pt x="308" y="381"/>
                    </a:lnTo>
                    <a:lnTo>
                      <a:pt x="313" y="375"/>
                    </a:lnTo>
                    <a:lnTo>
                      <a:pt x="316" y="370"/>
                    </a:lnTo>
                    <a:lnTo>
                      <a:pt x="321" y="363"/>
                    </a:lnTo>
                    <a:lnTo>
                      <a:pt x="324" y="354"/>
                    </a:lnTo>
                    <a:lnTo>
                      <a:pt x="327" y="343"/>
                    </a:lnTo>
                    <a:lnTo>
                      <a:pt x="327" y="343"/>
                    </a:lnTo>
                    <a:lnTo>
                      <a:pt x="333" y="286"/>
                    </a:lnTo>
                    <a:lnTo>
                      <a:pt x="340" y="233"/>
                    </a:lnTo>
                    <a:lnTo>
                      <a:pt x="341" y="185"/>
                    </a:lnTo>
                    <a:lnTo>
                      <a:pt x="343" y="146"/>
                    </a:lnTo>
                    <a:lnTo>
                      <a:pt x="341" y="87"/>
                    </a:lnTo>
                    <a:lnTo>
                      <a:pt x="340" y="66"/>
                    </a:lnTo>
                    <a:lnTo>
                      <a:pt x="340" y="66"/>
                    </a:lnTo>
                    <a:lnTo>
                      <a:pt x="340" y="58"/>
                    </a:lnTo>
                    <a:lnTo>
                      <a:pt x="337" y="52"/>
                    </a:lnTo>
                    <a:lnTo>
                      <a:pt x="332" y="46"/>
                    </a:lnTo>
                    <a:lnTo>
                      <a:pt x="325" y="39"/>
                    </a:lnTo>
                    <a:lnTo>
                      <a:pt x="319" y="35"/>
                    </a:lnTo>
                    <a:lnTo>
                      <a:pt x="310" y="28"/>
                    </a:lnTo>
                    <a:lnTo>
                      <a:pt x="289" y="19"/>
                    </a:lnTo>
                    <a:lnTo>
                      <a:pt x="262" y="11"/>
                    </a:lnTo>
                    <a:lnTo>
                      <a:pt x="233" y="4"/>
                    </a:lnTo>
                    <a:lnTo>
                      <a:pt x="203" y="1"/>
                    </a:lnTo>
                    <a:lnTo>
                      <a:pt x="171" y="0"/>
                    </a:lnTo>
                    <a:lnTo>
                      <a:pt x="171" y="0"/>
                    </a:lnTo>
                    <a:lnTo>
                      <a:pt x="140" y="1"/>
                    </a:lnTo>
                    <a:lnTo>
                      <a:pt x="109" y="4"/>
                    </a:lnTo>
                    <a:lnTo>
                      <a:pt x="81" y="11"/>
                    </a:lnTo>
                    <a:lnTo>
                      <a:pt x="55" y="19"/>
                    </a:lnTo>
                    <a:lnTo>
                      <a:pt x="33" y="28"/>
                    </a:lnTo>
                    <a:lnTo>
                      <a:pt x="24" y="35"/>
                    </a:lnTo>
                    <a:lnTo>
                      <a:pt x="17" y="39"/>
                    </a:lnTo>
                    <a:lnTo>
                      <a:pt x="11" y="46"/>
                    </a:lnTo>
                    <a:lnTo>
                      <a:pt x="6" y="52"/>
                    </a:lnTo>
                    <a:lnTo>
                      <a:pt x="3" y="58"/>
                    </a:lnTo>
                    <a:lnTo>
                      <a:pt x="3" y="66"/>
                    </a:lnTo>
                    <a:lnTo>
                      <a:pt x="3" y="66"/>
                    </a:lnTo>
                    <a:lnTo>
                      <a:pt x="1" y="87"/>
                    </a:lnTo>
                    <a:lnTo>
                      <a:pt x="0" y="146"/>
                    </a:lnTo>
                    <a:lnTo>
                      <a:pt x="1" y="185"/>
                    </a:lnTo>
                    <a:lnTo>
                      <a:pt x="5" y="233"/>
                    </a:lnTo>
                    <a:lnTo>
                      <a:pt x="9" y="286"/>
                    </a:lnTo>
                    <a:lnTo>
                      <a:pt x="17" y="343"/>
                    </a:lnTo>
                    <a:lnTo>
                      <a:pt x="17" y="343"/>
                    </a:lnTo>
                    <a:lnTo>
                      <a:pt x="19" y="354"/>
                    </a:lnTo>
                    <a:lnTo>
                      <a:pt x="22" y="363"/>
                    </a:lnTo>
                    <a:lnTo>
                      <a:pt x="27" y="370"/>
                    </a:lnTo>
                    <a:lnTo>
                      <a:pt x="32" y="375"/>
                    </a:lnTo>
                    <a:lnTo>
                      <a:pt x="35" y="381"/>
                    </a:lnTo>
                    <a:lnTo>
                      <a:pt x="39" y="387"/>
                    </a:lnTo>
                    <a:lnTo>
                      <a:pt x="43" y="397"/>
                    </a:lnTo>
                    <a:lnTo>
                      <a:pt x="46" y="408"/>
                    </a:lnTo>
                    <a:lnTo>
                      <a:pt x="46" y="408"/>
                    </a:lnTo>
                    <a:lnTo>
                      <a:pt x="55" y="459"/>
                    </a:lnTo>
                    <a:lnTo>
                      <a:pt x="65" y="519"/>
                    </a:lnTo>
                    <a:lnTo>
                      <a:pt x="76" y="578"/>
                    </a:lnTo>
                    <a:lnTo>
                      <a:pt x="81" y="605"/>
                    </a:lnTo>
                    <a:lnTo>
                      <a:pt x="87" y="629"/>
                    </a:lnTo>
                    <a:lnTo>
                      <a:pt x="87" y="629"/>
                    </a:lnTo>
                    <a:lnTo>
                      <a:pt x="92" y="645"/>
                    </a:lnTo>
                    <a:lnTo>
                      <a:pt x="98" y="654"/>
                    </a:lnTo>
                    <a:lnTo>
                      <a:pt x="100" y="657"/>
                    </a:lnTo>
                    <a:lnTo>
                      <a:pt x="105" y="659"/>
                    </a:lnTo>
                    <a:lnTo>
                      <a:pt x="113" y="661"/>
                    </a:lnTo>
                    <a:lnTo>
                      <a:pt x="230" y="66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grpSp>
        <p:grpSp>
          <p:nvGrpSpPr>
            <p:cNvPr id="99" name="Grupa 98">
              <a:extLst>
                <a:ext uri="{FF2B5EF4-FFF2-40B4-BE49-F238E27FC236}">
                  <a16:creationId xmlns:a16="http://schemas.microsoft.com/office/drawing/2014/main" id="{25265DF5-1754-4A43-8449-BFA6D0BEBF21}"/>
                </a:ext>
              </a:extLst>
            </p:cNvPr>
            <p:cNvGrpSpPr/>
            <p:nvPr/>
          </p:nvGrpSpPr>
          <p:grpSpPr>
            <a:xfrm>
              <a:off x="5376442" y="2826841"/>
              <a:ext cx="685800" cy="808039"/>
              <a:chOff x="3159125" y="2581275"/>
              <a:chExt cx="685801" cy="808038"/>
            </a:xfrm>
          </p:grpSpPr>
          <p:sp>
            <p:nvSpPr>
              <p:cNvPr id="101" name="Freeform 17">
                <a:extLst>
                  <a:ext uri="{FF2B5EF4-FFF2-40B4-BE49-F238E27FC236}">
                    <a16:creationId xmlns:a16="http://schemas.microsoft.com/office/drawing/2014/main" id="{8E67D0C0-4FCD-415C-BB3D-D8238D166BEF}"/>
                  </a:ext>
                </a:extLst>
              </p:cNvPr>
              <p:cNvSpPr>
                <a:spLocks/>
              </p:cNvSpPr>
              <p:nvPr/>
            </p:nvSpPr>
            <p:spPr bwMode="auto">
              <a:xfrm>
                <a:off x="3181350" y="2701925"/>
                <a:ext cx="144463" cy="144463"/>
              </a:xfrm>
              <a:custGeom>
                <a:avLst/>
                <a:gdLst>
                  <a:gd name="T0" fmla="*/ 91 w 183"/>
                  <a:gd name="T1" fmla="*/ 0 h 183"/>
                  <a:gd name="T2" fmla="*/ 91 w 183"/>
                  <a:gd name="T3" fmla="*/ 0 h 183"/>
                  <a:gd name="T4" fmla="*/ 74 w 183"/>
                  <a:gd name="T5" fmla="*/ 2 h 183"/>
                  <a:gd name="T6" fmla="*/ 56 w 183"/>
                  <a:gd name="T7" fmla="*/ 7 h 183"/>
                  <a:gd name="T8" fmla="*/ 40 w 183"/>
                  <a:gd name="T9" fmla="*/ 15 h 183"/>
                  <a:gd name="T10" fmla="*/ 26 w 183"/>
                  <a:gd name="T11" fmla="*/ 26 h 183"/>
                  <a:gd name="T12" fmla="*/ 15 w 183"/>
                  <a:gd name="T13" fmla="*/ 40 h 183"/>
                  <a:gd name="T14" fmla="*/ 7 w 183"/>
                  <a:gd name="T15" fmla="*/ 56 h 183"/>
                  <a:gd name="T16" fmla="*/ 2 w 183"/>
                  <a:gd name="T17" fmla="*/ 74 h 183"/>
                  <a:gd name="T18" fmla="*/ 0 w 183"/>
                  <a:gd name="T19" fmla="*/ 91 h 183"/>
                  <a:gd name="T20" fmla="*/ 0 w 183"/>
                  <a:gd name="T21" fmla="*/ 91 h 183"/>
                  <a:gd name="T22" fmla="*/ 2 w 183"/>
                  <a:gd name="T23" fmla="*/ 110 h 183"/>
                  <a:gd name="T24" fmla="*/ 7 w 183"/>
                  <a:gd name="T25" fmla="*/ 128 h 183"/>
                  <a:gd name="T26" fmla="*/ 15 w 183"/>
                  <a:gd name="T27" fmla="*/ 142 h 183"/>
                  <a:gd name="T28" fmla="*/ 26 w 183"/>
                  <a:gd name="T29" fmla="*/ 156 h 183"/>
                  <a:gd name="T30" fmla="*/ 40 w 183"/>
                  <a:gd name="T31" fmla="*/ 167 h 183"/>
                  <a:gd name="T32" fmla="*/ 56 w 183"/>
                  <a:gd name="T33" fmla="*/ 175 h 183"/>
                  <a:gd name="T34" fmla="*/ 74 w 183"/>
                  <a:gd name="T35" fmla="*/ 182 h 183"/>
                  <a:gd name="T36" fmla="*/ 91 w 183"/>
                  <a:gd name="T37" fmla="*/ 183 h 183"/>
                  <a:gd name="T38" fmla="*/ 91 w 183"/>
                  <a:gd name="T39" fmla="*/ 183 h 183"/>
                  <a:gd name="T40" fmla="*/ 110 w 183"/>
                  <a:gd name="T41" fmla="*/ 182 h 183"/>
                  <a:gd name="T42" fmla="*/ 128 w 183"/>
                  <a:gd name="T43" fmla="*/ 175 h 183"/>
                  <a:gd name="T44" fmla="*/ 142 w 183"/>
                  <a:gd name="T45" fmla="*/ 167 h 183"/>
                  <a:gd name="T46" fmla="*/ 156 w 183"/>
                  <a:gd name="T47" fmla="*/ 156 h 183"/>
                  <a:gd name="T48" fmla="*/ 167 w 183"/>
                  <a:gd name="T49" fmla="*/ 142 h 183"/>
                  <a:gd name="T50" fmla="*/ 175 w 183"/>
                  <a:gd name="T51" fmla="*/ 128 h 183"/>
                  <a:gd name="T52" fmla="*/ 182 w 183"/>
                  <a:gd name="T53" fmla="*/ 110 h 183"/>
                  <a:gd name="T54" fmla="*/ 183 w 183"/>
                  <a:gd name="T55" fmla="*/ 91 h 183"/>
                  <a:gd name="T56" fmla="*/ 183 w 183"/>
                  <a:gd name="T57" fmla="*/ 91 h 183"/>
                  <a:gd name="T58" fmla="*/ 182 w 183"/>
                  <a:gd name="T59" fmla="*/ 74 h 183"/>
                  <a:gd name="T60" fmla="*/ 175 w 183"/>
                  <a:gd name="T61" fmla="*/ 56 h 183"/>
                  <a:gd name="T62" fmla="*/ 167 w 183"/>
                  <a:gd name="T63" fmla="*/ 40 h 183"/>
                  <a:gd name="T64" fmla="*/ 156 w 183"/>
                  <a:gd name="T65" fmla="*/ 26 h 183"/>
                  <a:gd name="T66" fmla="*/ 142 w 183"/>
                  <a:gd name="T67" fmla="*/ 15 h 183"/>
                  <a:gd name="T68" fmla="*/ 128 w 183"/>
                  <a:gd name="T69" fmla="*/ 7 h 183"/>
                  <a:gd name="T70" fmla="*/ 110 w 183"/>
                  <a:gd name="T71" fmla="*/ 2 h 183"/>
                  <a:gd name="T72" fmla="*/ 91 w 183"/>
                  <a:gd name="T73" fmla="*/ 0 h 183"/>
                  <a:gd name="T74" fmla="*/ 91 w 183"/>
                  <a:gd name="T7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3" h="183">
                    <a:moveTo>
                      <a:pt x="91" y="0"/>
                    </a:moveTo>
                    <a:lnTo>
                      <a:pt x="91" y="0"/>
                    </a:lnTo>
                    <a:lnTo>
                      <a:pt x="74" y="2"/>
                    </a:lnTo>
                    <a:lnTo>
                      <a:pt x="56" y="7"/>
                    </a:lnTo>
                    <a:lnTo>
                      <a:pt x="40" y="15"/>
                    </a:lnTo>
                    <a:lnTo>
                      <a:pt x="26" y="26"/>
                    </a:lnTo>
                    <a:lnTo>
                      <a:pt x="15" y="40"/>
                    </a:lnTo>
                    <a:lnTo>
                      <a:pt x="7" y="56"/>
                    </a:lnTo>
                    <a:lnTo>
                      <a:pt x="2" y="74"/>
                    </a:lnTo>
                    <a:lnTo>
                      <a:pt x="0" y="91"/>
                    </a:lnTo>
                    <a:lnTo>
                      <a:pt x="0" y="91"/>
                    </a:lnTo>
                    <a:lnTo>
                      <a:pt x="2" y="110"/>
                    </a:lnTo>
                    <a:lnTo>
                      <a:pt x="7" y="128"/>
                    </a:lnTo>
                    <a:lnTo>
                      <a:pt x="15" y="142"/>
                    </a:lnTo>
                    <a:lnTo>
                      <a:pt x="26" y="156"/>
                    </a:lnTo>
                    <a:lnTo>
                      <a:pt x="40" y="167"/>
                    </a:lnTo>
                    <a:lnTo>
                      <a:pt x="56" y="175"/>
                    </a:lnTo>
                    <a:lnTo>
                      <a:pt x="74" y="182"/>
                    </a:lnTo>
                    <a:lnTo>
                      <a:pt x="91" y="183"/>
                    </a:lnTo>
                    <a:lnTo>
                      <a:pt x="91" y="183"/>
                    </a:lnTo>
                    <a:lnTo>
                      <a:pt x="110" y="182"/>
                    </a:lnTo>
                    <a:lnTo>
                      <a:pt x="128" y="175"/>
                    </a:lnTo>
                    <a:lnTo>
                      <a:pt x="142" y="167"/>
                    </a:lnTo>
                    <a:lnTo>
                      <a:pt x="156" y="156"/>
                    </a:lnTo>
                    <a:lnTo>
                      <a:pt x="167" y="142"/>
                    </a:lnTo>
                    <a:lnTo>
                      <a:pt x="175" y="128"/>
                    </a:lnTo>
                    <a:lnTo>
                      <a:pt x="182" y="110"/>
                    </a:lnTo>
                    <a:lnTo>
                      <a:pt x="183" y="91"/>
                    </a:lnTo>
                    <a:lnTo>
                      <a:pt x="183" y="91"/>
                    </a:lnTo>
                    <a:lnTo>
                      <a:pt x="182" y="74"/>
                    </a:lnTo>
                    <a:lnTo>
                      <a:pt x="175" y="56"/>
                    </a:lnTo>
                    <a:lnTo>
                      <a:pt x="167" y="40"/>
                    </a:lnTo>
                    <a:lnTo>
                      <a:pt x="156" y="26"/>
                    </a:lnTo>
                    <a:lnTo>
                      <a:pt x="142" y="15"/>
                    </a:lnTo>
                    <a:lnTo>
                      <a:pt x="128" y="7"/>
                    </a:lnTo>
                    <a:lnTo>
                      <a:pt x="110" y="2"/>
                    </a:lnTo>
                    <a:lnTo>
                      <a:pt x="91" y="0"/>
                    </a:lnTo>
                    <a:lnTo>
                      <a:pt x="91" y="0"/>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2" name="Freeform 18">
                <a:extLst>
                  <a:ext uri="{FF2B5EF4-FFF2-40B4-BE49-F238E27FC236}">
                    <a16:creationId xmlns:a16="http://schemas.microsoft.com/office/drawing/2014/main" id="{B271737F-1179-47DA-A3BB-ACFE49B21007}"/>
                  </a:ext>
                </a:extLst>
              </p:cNvPr>
              <p:cNvSpPr>
                <a:spLocks/>
              </p:cNvSpPr>
              <p:nvPr/>
            </p:nvSpPr>
            <p:spPr bwMode="auto">
              <a:xfrm>
                <a:off x="3159125" y="2909888"/>
                <a:ext cx="139700" cy="360363"/>
              </a:xfrm>
              <a:custGeom>
                <a:avLst/>
                <a:gdLst>
                  <a:gd name="T0" fmla="*/ 175 w 175"/>
                  <a:gd name="T1" fmla="*/ 6 h 454"/>
                  <a:gd name="T2" fmla="*/ 175 w 175"/>
                  <a:gd name="T3" fmla="*/ 6 h 454"/>
                  <a:gd name="T4" fmla="*/ 148 w 175"/>
                  <a:gd name="T5" fmla="*/ 1 h 454"/>
                  <a:gd name="T6" fmla="*/ 118 w 175"/>
                  <a:gd name="T7" fmla="*/ 0 h 454"/>
                  <a:gd name="T8" fmla="*/ 118 w 175"/>
                  <a:gd name="T9" fmla="*/ 0 h 454"/>
                  <a:gd name="T10" fmla="*/ 96 w 175"/>
                  <a:gd name="T11" fmla="*/ 0 h 454"/>
                  <a:gd name="T12" fmla="*/ 75 w 175"/>
                  <a:gd name="T13" fmla="*/ 3 h 454"/>
                  <a:gd name="T14" fmla="*/ 56 w 175"/>
                  <a:gd name="T15" fmla="*/ 8 h 454"/>
                  <a:gd name="T16" fmla="*/ 39 w 175"/>
                  <a:gd name="T17" fmla="*/ 12 h 454"/>
                  <a:gd name="T18" fmla="*/ 23 w 175"/>
                  <a:gd name="T19" fmla="*/ 19 h 454"/>
                  <a:gd name="T20" fmla="*/ 12 w 175"/>
                  <a:gd name="T21" fmla="*/ 27 h 454"/>
                  <a:gd name="T22" fmla="*/ 7 w 175"/>
                  <a:gd name="T23" fmla="*/ 31 h 454"/>
                  <a:gd name="T24" fmla="*/ 5 w 175"/>
                  <a:gd name="T25" fmla="*/ 36 h 454"/>
                  <a:gd name="T26" fmla="*/ 2 w 175"/>
                  <a:gd name="T27" fmla="*/ 41 h 454"/>
                  <a:gd name="T28" fmla="*/ 2 w 175"/>
                  <a:gd name="T29" fmla="*/ 46 h 454"/>
                  <a:gd name="T30" fmla="*/ 2 w 175"/>
                  <a:gd name="T31" fmla="*/ 46 h 454"/>
                  <a:gd name="T32" fmla="*/ 0 w 175"/>
                  <a:gd name="T33" fmla="*/ 60 h 454"/>
                  <a:gd name="T34" fmla="*/ 0 w 175"/>
                  <a:gd name="T35" fmla="*/ 100 h 454"/>
                  <a:gd name="T36" fmla="*/ 0 w 175"/>
                  <a:gd name="T37" fmla="*/ 128 h 454"/>
                  <a:gd name="T38" fmla="*/ 4 w 175"/>
                  <a:gd name="T39" fmla="*/ 160 h 454"/>
                  <a:gd name="T40" fmla="*/ 7 w 175"/>
                  <a:gd name="T41" fmla="*/ 197 h 454"/>
                  <a:gd name="T42" fmla="*/ 12 w 175"/>
                  <a:gd name="T43" fmla="*/ 236 h 454"/>
                  <a:gd name="T44" fmla="*/ 12 w 175"/>
                  <a:gd name="T45" fmla="*/ 236 h 454"/>
                  <a:gd name="T46" fmla="*/ 13 w 175"/>
                  <a:gd name="T47" fmla="*/ 244 h 454"/>
                  <a:gd name="T48" fmla="*/ 16 w 175"/>
                  <a:gd name="T49" fmla="*/ 249 h 454"/>
                  <a:gd name="T50" fmla="*/ 21 w 175"/>
                  <a:gd name="T51" fmla="*/ 257 h 454"/>
                  <a:gd name="T52" fmla="*/ 27 w 175"/>
                  <a:gd name="T53" fmla="*/ 267 h 454"/>
                  <a:gd name="T54" fmla="*/ 31 w 175"/>
                  <a:gd name="T55" fmla="*/ 273 h 454"/>
                  <a:gd name="T56" fmla="*/ 32 w 175"/>
                  <a:gd name="T57" fmla="*/ 281 h 454"/>
                  <a:gd name="T58" fmla="*/ 32 w 175"/>
                  <a:gd name="T59" fmla="*/ 281 h 454"/>
                  <a:gd name="T60" fmla="*/ 45 w 175"/>
                  <a:gd name="T61" fmla="*/ 357 h 454"/>
                  <a:gd name="T62" fmla="*/ 53 w 175"/>
                  <a:gd name="T63" fmla="*/ 398 h 454"/>
                  <a:gd name="T64" fmla="*/ 61 w 175"/>
                  <a:gd name="T65" fmla="*/ 432 h 454"/>
                  <a:gd name="T66" fmla="*/ 61 w 175"/>
                  <a:gd name="T67" fmla="*/ 432 h 454"/>
                  <a:gd name="T68" fmla="*/ 64 w 175"/>
                  <a:gd name="T69" fmla="*/ 443 h 454"/>
                  <a:gd name="T70" fmla="*/ 67 w 175"/>
                  <a:gd name="T71" fmla="*/ 449 h 454"/>
                  <a:gd name="T72" fmla="*/ 72 w 175"/>
                  <a:gd name="T73" fmla="*/ 452 h 454"/>
                  <a:gd name="T74" fmla="*/ 78 w 175"/>
                  <a:gd name="T75" fmla="*/ 454 h 454"/>
                  <a:gd name="T76" fmla="*/ 159 w 175"/>
                  <a:gd name="T77" fmla="*/ 4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454">
                    <a:moveTo>
                      <a:pt x="175" y="6"/>
                    </a:moveTo>
                    <a:lnTo>
                      <a:pt x="175" y="6"/>
                    </a:lnTo>
                    <a:lnTo>
                      <a:pt x="148" y="1"/>
                    </a:lnTo>
                    <a:lnTo>
                      <a:pt x="118" y="0"/>
                    </a:lnTo>
                    <a:lnTo>
                      <a:pt x="118" y="0"/>
                    </a:lnTo>
                    <a:lnTo>
                      <a:pt x="96" y="0"/>
                    </a:lnTo>
                    <a:lnTo>
                      <a:pt x="75" y="3"/>
                    </a:lnTo>
                    <a:lnTo>
                      <a:pt x="56" y="8"/>
                    </a:lnTo>
                    <a:lnTo>
                      <a:pt x="39" y="12"/>
                    </a:lnTo>
                    <a:lnTo>
                      <a:pt x="23" y="19"/>
                    </a:lnTo>
                    <a:lnTo>
                      <a:pt x="12" y="27"/>
                    </a:lnTo>
                    <a:lnTo>
                      <a:pt x="7" y="31"/>
                    </a:lnTo>
                    <a:lnTo>
                      <a:pt x="5" y="36"/>
                    </a:lnTo>
                    <a:lnTo>
                      <a:pt x="2" y="41"/>
                    </a:lnTo>
                    <a:lnTo>
                      <a:pt x="2" y="46"/>
                    </a:lnTo>
                    <a:lnTo>
                      <a:pt x="2" y="46"/>
                    </a:lnTo>
                    <a:lnTo>
                      <a:pt x="0" y="60"/>
                    </a:lnTo>
                    <a:lnTo>
                      <a:pt x="0" y="100"/>
                    </a:lnTo>
                    <a:lnTo>
                      <a:pt x="0" y="128"/>
                    </a:lnTo>
                    <a:lnTo>
                      <a:pt x="4" y="160"/>
                    </a:lnTo>
                    <a:lnTo>
                      <a:pt x="7" y="197"/>
                    </a:lnTo>
                    <a:lnTo>
                      <a:pt x="12" y="236"/>
                    </a:lnTo>
                    <a:lnTo>
                      <a:pt x="12" y="236"/>
                    </a:lnTo>
                    <a:lnTo>
                      <a:pt x="13" y="244"/>
                    </a:lnTo>
                    <a:lnTo>
                      <a:pt x="16" y="249"/>
                    </a:lnTo>
                    <a:lnTo>
                      <a:pt x="21" y="257"/>
                    </a:lnTo>
                    <a:lnTo>
                      <a:pt x="27" y="267"/>
                    </a:lnTo>
                    <a:lnTo>
                      <a:pt x="31" y="273"/>
                    </a:lnTo>
                    <a:lnTo>
                      <a:pt x="32" y="281"/>
                    </a:lnTo>
                    <a:lnTo>
                      <a:pt x="32" y="281"/>
                    </a:lnTo>
                    <a:lnTo>
                      <a:pt x="45" y="357"/>
                    </a:lnTo>
                    <a:lnTo>
                      <a:pt x="53" y="398"/>
                    </a:lnTo>
                    <a:lnTo>
                      <a:pt x="61" y="432"/>
                    </a:lnTo>
                    <a:lnTo>
                      <a:pt x="61" y="432"/>
                    </a:lnTo>
                    <a:lnTo>
                      <a:pt x="64" y="443"/>
                    </a:lnTo>
                    <a:lnTo>
                      <a:pt x="67" y="449"/>
                    </a:lnTo>
                    <a:lnTo>
                      <a:pt x="72" y="452"/>
                    </a:lnTo>
                    <a:lnTo>
                      <a:pt x="78" y="454"/>
                    </a:lnTo>
                    <a:lnTo>
                      <a:pt x="159" y="454"/>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3" name="Freeform 19">
                <a:extLst>
                  <a:ext uri="{FF2B5EF4-FFF2-40B4-BE49-F238E27FC236}">
                    <a16:creationId xmlns:a16="http://schemas.microsoft.com/office/drawing/2014/main" id="{C33C7ABC-C43B-46E3-B4E1-5E8221CFAC4E}"/>
                  </a:ext>
                </a:extLst>
              </p:cNvPr>
              <p:cNvSpPr>
                <a:spLocks/>
              </p:cNvSpPr>
              <p:nvPr/>
            </p:nvSpPr>
            <p:spPr bwMode="auto">
              <a:xfrm>
                <a:off x="3679825" y="2701925"/>
                <a:ext cx="146050" cy="144463"/>
              </a:xfrm>
              <a:custGeom>
                <a:avLst/>
                <a:gdLst>
                  <a:gd name="T0" fmla="*/ 90 w 182"/>
                  <a:gd name="T1" fmla="*/ 183 h 183"/>
                  <a:gd name="T2" fmla="*/ 90 w 182"/>
                  <a:gd name="T3" fmla="*/ 183 h 183"/>
                  <a:gd name="T4" fmla="*/ 109 w 182"/>
                  <a:gd name="T5" fmla="*/ 182 h 183"/>
                  <a:gd name="T6" fmla="*/ 127 w 182"/>
                  <a:gd name="T7" fmla="*/ 175 h 183"/>
                  <a:gd name="T8" fmla="*/ 143 w 182"/>
                  <a:gd name="T9" fmla="*/ 167 h 183"/>
                  <a:gd name="T10" fmla="*/ 155 w 182"/>
                  <a:gd name="T11" fmla="*/ 156 h 183"/>
                  <a:gd name="T12" fmla="*/ 167 w 182"/>
                  <a:gd name="T13" fmla="*/ 142 h 183"/>
                  <a:gd name="T14" fmla="*/ 174 w 182"/>
                  <a:gd name="T15" fmla="*/ 128 h 183"/>
                  <a:gd name="T16" fmla="*/ 181 w 182"/>
                  <a:gd name="T17" fmla="*/ 110 h 183"/>
                  <a:gd name="T18" fmla="*/ 182 w 182"/>
                  <a:gd name="T19" fmla="*/ 91 h 183"/>
                  <a:gd name="T20" fmla="*/ 182 w 182"/>
                  <a:gd name="T21" fmla="*/ 91 h 183"/>
                  <a:gd name="T22" fmla="*/ 181 w 182"/>
                  <a:gd name="T23" fmla="*/ 74 h 183"/>
                  <a:gd name="T24" fmla="*/ 174 w 182"/>
                  <a:gd name="T25" fmla="*/ 56 h 183"/>
                  <a:gd name="T26" fmla="*/ 167 w 182"/>
                  <a:gd name="T27" fmla="*/ 40 h 183"/>
                  <a:gd name="T28" fmla="*/ 155 w 182"/>
                  <a:gd name="T29" fmla="*/ 26 h 183"/>
                  <a:gd name="T30" fmla="*/ 143 w 182"/>
                  <a:gd name="T31" fmla="*/ 15 h 183"/>
                  <a:gd name="T32" fmla="*/ 127 w 182"/>
                  <a:gd name="T33" fmla="*/ 7 h 183"/>
                  <a:gd name="T34" fmla="*/ 109 w 182"/>
                  <a:gd name="T35" fmla="*/ 2 h 183"/>
                  <a:gd name="T36" fmla="*/ 90 w 182"/>
                  <a:gd name="T37" fmla="*/ 0 h 183"/>
                  <a:gd name="T38" fmla="*/ 90 w 182"/>
                  <a:gd name="T39" fmla="*/ 0 h 183"/>
                  <a:gd name="T40" fmla="*/ 73 w 182"/>
                  <a:gd name="T41" fmla="*/ 2 h 183"/>
                  <a:gd name="T42" fmla="*/ 55 w 182"/>
                  <a:gd name="T43" fmla="*/ 7 h 183"/>
                  <a:gd name="T44" fmla="*/ 39 w 182"/>
                  <a:gd name="T45" fmla="*/ 15 h 183"/>
                  <a:gd name="T46" fmla="*/ 27 w 182"/>
                  <a:gd name="T47" fmla="*/ 26 h 183"/>
                  <a:gd name="T48" fmla="*/ 16 w 182"/>
                  <a:gd name="T49" fmla="*/ 40 h 183"/>
                  <a:gd name="T50" fmla="*/ 6 w 182"/>
                  <a:gd name="T51" fmla="*/ 56 h 183"/>
                  <a:gd name="T52" fmla="*/ 1 w 182"/>
                  <a:gd name="T53" fmla="*/ 74 h 183"/>
                  <a:gd name="T54" fmla="*/ 0 w 182"/>
                  <a:gd name="T55" fmla="*/ 91 h 183"/>
                  <a:gd name="T56" fmla="*/ 0 w 182"/>
                  <a:gd name="T57" fmla="*/ 91 h 183"/>
                  <a:gd name="T58" fmla="*/ 1 w 182"/>
                  <a:gd name="T59" fmla="*/ 110 h 183"/>
                  <a:gd name="T60" fmla="*/ 6 w 182"/>
                  <a:gd name="T61" fmla="*/ 128 h 183"/>
                  <a:gd name="T62" fmla="*/ 16 w 182"/>
                  <a:gd name="T63" fmla="*/ 142 h 183"/>
                  <a:gd name="T64" fmla="*/ 27 w 182"/>
                  <a:gd name="T65" fmla="*/ 156 h 183"/>
                  <a:gd name="T66" fmla="*/ 39 w 182"/>
                  <a:gd name="T67" fmla="*/ 167 h 183"/>
                  <a:gd name="T68" fmla="*/ 55 w 182"/>
                  <a:gd name="T69" fmla="*/ 175 h 183"/>
                  <a:gd name="T70" fmla="*/ 73 w 182"/>
                  <a:gd name="T71" fmla="*/ 182 h 183"/>
                  <a:gd name="T72" fmla="*/ 90 w 182"/>
                  <a:gd name="T73" fmla="*/ 183 h 183"/>
                  <a:gd name="T74" fmla="*/ 90 w 182"/>
                  <a:gd name="T75"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183">
                    <a:moveTo>
                      <a:pt x="90" y="183"/>
                    </a:moveTo>
                    <a:lnTo>
                      <a:pt x="90" y="183"/>
                    </a:lnTo>
                    <a:lnTo>
                      <a:pt x="109" y="182"/>
                    </a:lnTo>
                    <a:lnTo>
                      <a:pt x="127" y="175"/>
                    </a:lnTo>
                    <a:lnTo>
                      <a:pt x="143" y="167"/>
                    </a:lnTo>
                    <a:lnTo>
                      <a:pt x="155" y="156"/>
                    </a:lnTo>
                    <a:lnTo>
                      <a:pt x="167" y="142"/>
                    </a:lnTo>
                    <a:lnTo>
                      <a:pt x="174" y="128"/>
                    </a:lnTo>
                    <a:lnTo>
                      <a:pt x="181" y="110"/>
                    </a:lnTo>
                    <a:lnTo>
                      <a:pt x="182" y="91"/>
                    </a:lnTo>
                    <a:lnTo>
                      <a:pt x="182" y="91"/>
                    </a:lnTo>
                    <a:lnTo>
                      <a:pt x="181" y="74"/>
                    </a:lnTo>
                    <a:lnTo>
                      <a:pt x="174" y="56"/>
                    </a:lnTo>
                    <a:lnTo>
                      <a:pt x="167" y="40"/>
                    </a:lnTo>
                    <a:lnTo>
                      <a:pt x="155" y="26"/>
                    </a:lnTo>
                    <a:lnTo>
                      <a:pt x="143" y="15"/>
                    </a:lnTo>
                    <a:lnTo>
                      <a:pt x="127" y="7"/>
                    </a:lnTo>
                    <a:lnTo>
                      <a:pt x="109" y="2"/>
                    </a:lnTo>
                    <a:lnTo>
                      <a:pt x="90" y="0"/>
                    </a:lnTo>
                    <a:lnTo>
                      <a:pt x="90" y="0"/>
                    </a:lnTo>
                    <a:lnTo>
                      <a:pt x="73" y="2"/>
                    </a:lnTo>
                    <a:lnTo>
                      <a:pt x="55" y="7"/>
                    </a:lnTo>
                    <a:lnTo>
                      <a:pt x="39" y="15"/>
                    </a:lnTo>
                    <a:lnTo>
                      <a:pt x="27" y="26"/>
                    </a:lnTo>
                    <a:lnTo>
                      <a:pt x="16" y="40"/>
                    </a:lnTo>
                    <a:lnTo>
                      <a:pt x="6" y="56"/>
                    </a:lnTo>
                    <a:lnTo>
                      <a:pt x="1" y="74"/>
                    </a:lnTo>
                    <a:lnTo>
                      <a:pt x="0" y="91"/>
                    </a:lnTo>
                    <a:lnTo>
                      <a:pt x="0" y="91"/>
                    </a:lnTo>
                    <a:lnTo>
                      <a:pt x="1" y="110"/>
                    </a:lnTo>
                    <a:lnTo>
                      <a:pt x="6" y="128"/>
                    </a:lnTo>
                    <a:lnTo>
                      <a:pt x="16" y="142"/>
                    </a:lnTo>
                    <a:lnTo>
                      <a:pt x="27" y="156"/>
                    </a:lnTo>
                    <a:lnTo>
                      <a:pt x="39" y="167"/>
                    </a:lnTo>
                    <a:lnTo>
                      <a:pt x="55" y="175"/>
                    </a:lnTo>
                    <a:lnTo>
                      <a:pt x="73" y="182"/>
                    </a:lnTo>
                    <a:lnTo>
                      <a:pt x="90" y="183"/>
                    </a:lnTo>
                    <a:lnTo>
                      <a:pt x="90" y="183"/>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4" name="Freeform 20">
                <a:extLst>
                  <a:ext uri="{FF2B5EF4-FFF2-40B4-BE49-F238E27FC236}">
                    <a16:creationId xmlns:a16="http://schemas.microsoft.com/office/drawing/2014/main" id="{299F44C3-73A8-4310-B1B8-7972CAFD3643}"/>
                  </a:ext>
                </a:extLst>
              </p:cNvPr>
              <p:cNvSpPr>
                <a:spLocks/>
              </p:cNvSpPr>
              <p:nvPr/>
            </p:nvSpPr>
            <p:spPr bwMode="auto">
              <a:xfrm>
                <a:off x="3706813" y="2909888"/>
                <a:ext cx="138113" cy="360363"/>
              </a:xfrm>
              <a:custGeom>
                <a:avLst/>
                <a:gdLst>
                  <a:gd name="T0" fmla="*/ 18 w 175"/>
                  <a:gd name="T1" fmla="*/ 454 h 454"/>
                  <a:gd name="T2" fmla="*/ 99 w 175"/>
                  <a:gd name="T3" fmla="*/ 454 h 454"/>
                  <a:gd name="T4" fmla="*/ 99 w 175"/>
                  <a:gd name="T5" fmla="*/ 454 h 454"/>
                  <a:gd name="T6" fmla="*/ 105 w 175"/>
                  <a:gd name="T7" fmla="*/ 452 h 454"/>
                  <a:gd name="T8" fmla="*/ 108 w 175"/>
                  <a:gd name="T9" fmla="*/ 449 h 454"/>
                  <a:gd name="T10" fmla="*/ 111 w 175"/>
                  <a:gd name="T11" fmla="*/ 443 h 454"/>
                  <a:gd name="T12" fmla="*/ 116 w 175"/>
                  <a:gd name="T13" fmla="*/ 432 h 454"/>
                  <a:gd name="T14" fmla="*/ 116 w 175"/>
                  <a:gd name="T15" fmla="*/ 432 h 454"/>
                  <a:gd name="T16" fmla="*/ 124 w 175"/>
                  <a:gd name="T17" fmla="*/ 398 h 454"/>
                  <a:gd name="T18" fmla="*/ 130 w 175"/>
                  <a:gd name="T19" fmla="*/ 357 h 454"/>
                  <a:gd name="T20" fmla="*/ 143 w 175"/>
                  <a:gd name="T21" fmla="*/ 281 h 454"/>
                  <a:gd name="T22" fmla="*/ 143 w 175"/>
                  <a:gd name="T23" fmla="*/ 281 h 454"/>
                  <a:gd name="T24" fmla="*/ 146 w 175"/>
                  <a:gd name="T25" fmla="*/ 273 h 454"/>
                  <a:gd name="T26" fmla="*/ 148 w 175"/>
                  <a:gd name="T27" fmla="*/ 267 h 454"/>
                  <a:gd name="T28" fmla="*/ 154 w 175"/>
                  <a:gd name="T29" fmla="*/ 257 h 454"/>
                  <a:gd name="T30" fmla="*/ 161 w 175"/>
                  <a:gd name="T31" fmla="*/ 249 h 454"/>
                  <a:gd name="T32" fmla="*/ 162 w 175"/>
                  <a:gd name="T33" fmla="*/ 244 h 454"/>
                  <a:gd name="T34" fmla="*/ 164 w 175"/>
                  <a:gd name="T35" fmla="*/ 236 h 454"/>
                  <a:gd name="T36" fmla="*/ 164 w 175"/>
                  <a:gd name="T37" fmla="*/ 236 h 454"/>
                  <a:gd name="T38" fmla="*/ 170 w 175"/>
                  <a:gd name="T39" fmla="*/ 197 h 454"/>
                  <a:gd name="T40" fmla="*/ 173 w 175"/>
                  <a:gd name="T41" fmla="*/ 160 h 454"/>
                  <a:gd name="T42" fmla="*/ 175 w 175"/>
                  <a:gd name="T43" fmla="*/ 128 h 454"/>
                  <a:gd name="T44" fmla="*/ 175 w 175"/>
                  <a:gd name="T45" fmla="*/ 100 h 454"/>
                  <a:gd name="T46" fmla="*/ 175 w 175"/>
                  <a:gd name="T47" fmla="*/ 60 h 454"/>
                  <a:gd name="T48" fmla="*/ 175 w 175"/>
                  <a:gd name="T49" fmla="*/ 46 h 454"/>
                  <a:gd name="T50" fmla="*/ 175 w 175"/>
                  <a:gd name="T51" fmla="*/ 46 h 454"/>
                  <a:gd name="T52" fmla="*/ 173 w 175"/>
                  <a:gd name="T53" fmla="*/ 41 h 454"/>
                  <a:gd name="T54" fmla="*/ 172 w 175"/>
                  <a:gd name="T55" fmla="*/ 36 h 454"/>
                  <a:gd name="T56" fmla="*/ 168 w 175"/>
                  <a:gd name="T57" fmla="*/ 31 h 454"/>
                  <a:gd name="T58" fmla="*/ 164 w 175"/>
                  <a:gd name="T59" fmla="*/ 27 h 454"/>
                  <a:gd name="T60" fmla="*/ 153 w 175"/>
                  <a:gd name="T61" fmla="*/ 19 h 454"/>
                  <a:gd name="T62" fmla="*/ 138 w 175"/>
                  <a:gd name="T63" fmla="*/ 12 h 454"/>
                  <a:gd name="T64" fmla="*/ 121 w 175"/>
                  <a:gd name="T65" fmla="*/ 8 h 454"/>
                  <a:gd name="T66" fmla="*/ 100 w 175"/>
                  <a:gd name="T67" fmla="*/ 3 h 454"/>
                  <a:gd name="T68" fmla="*/ 80 w 175"/>
                  <a:gd name="T69" fmla="*/ 0 h 454"/>
                  <a:gd name="T70" fmla="*/ 57 w 175"/>
                  <a:gd name="T71" fmla="*/ 0 h 454"/>
                  <a:gd name="T72" fmla="*/ 57 w 175"/>
                  <a:gd name="T73" fmla="*/ 0 h 454"/>
                  <a:gd name="T74" fmla="*/ 29 w 175"/>
                  <a:gd name="T75" fmla="*/ 1 h 454"/>
                  <a:gd name="T76" fmla="*/ 0 w 175"/>
                  <a:gd name="T77" fmla="*/ 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454">
                    <a:moveTo>
                      <a:pt x="18" y="454"/>
                    </a:moveTo>
                    <a:lnTo>
                      <a:pt x="99" y="454"/>
                    </a:lnTo>
                    <a:lnTo>
                      <a:pt x="99" y="454"/>
                    </a:lnTo>
                    <a:lnTo>
                      <a:pt x="105" y="452"/>
                    </a:lnTo>
                    <a:lnTo>
                      <a:pt x="108" y="449"/>
                    </a:lnTo>
                    <a:lnTo>
                      <a:pt x="111" y="443"/>
                    </a:lnTo>
                    <a:lnTo>
                      <a:pt x="116" y="432"/>
                    </a:lnTo>
                    <a:lnTo>
                      <a:pt x="116" y="432"/>
                    </a:lnTo>
                    <a:lnTo>
                      <a:pt x="124" y="398"/>
                    </a:lnTo>
                    <a:lnTo>
                      <a:pt x="130" y="357"/>
                    </a:lnTo>
                    <a:lnTo>
                      <a:pt x="143" y="281"/>
                    </a:lnTo>
                    <a:lnTo>
                      <a:pt x="143" y="281"/>
                    </a:lnTo>
                    <a:lnTo>
                      <a:pt x="146" y="273"/>
                    </a:lnTo>
                    <a:lnTo>
                      <a:pt x="148" y="267"/>
                    </a:lnTo>
                    <a:lnTo>
                      <a:pt x="154" y="257"/>
                    </a:lnTo>
                    <a:lnTo>
                      <a:pt x="161" y="249"/>
                    </a:lnTo>
                    <a:lnTo>
                      <a:pt x="162" y="244"/>
                    </a:lnTo>
                    <a:lnTo>
                      <a:pt x="164" y="236"/>
                    </a:lnTo>
                    <a:lnTo>
                      <a:pt x="164" y="236"/>
                    </a:lnTo>
                    <a:lnTo>
                      <a:pt x="170" y="197"/>
                    </a:lnTo>
                    <a:lnTo>
                      <a:pt x="173" y="160"/>
                    </a:lnTo>
                    <a:lnTo>
                      <a:pt x="175" y="128"/>
                    </a:lnTo>
                    <a:lnTo>
                      <a:pt x="175" y="100"/>
                    </a:lnTo>
                    <a:lnTo>
                      <a:pt x="175" y="60"/>
                    </a:lnTo>
                    <a:lnTo>
                      <a:pt x="175" y="46"/>
                    </a:lnTo>
                    <a:lnTo>
                      <a:pt x="175" y="46"/>
                    </a:lnTo>
                    <a:lnTo>
                      <a:pt x="173" y="41"/>
                    </a:lnTo>
                    <a:lnTo>
                      <a:pt x="172" y="36"/>
                    </a:lnTo>
                    <a:lnTo>
                      <a:pt x="168" y="31"/>
                    </a:lnTo>
                    <a:lnTo>
                      <a:pt x="164" y="27"/>
                    </a:lnTo>
                    <a:lnTo>
                      <a:pt x="153" y="19"/>
                    </a:lnTo>
                    <a:lnTo>
                      <a:pt x="138" y="12"/>
                    </a:lnTo>
                    <a:lnTo>
                      <a:pt x="121" y="8"/>
                    </a:lnTo>
                    <a:lnTo>
                      <a:pt x="100" y="3"/>
                    </a:lnTo>
                    <a:lnTo>
                      <a:pt x="80" y="0"/>
                    </a:lnTo>
                    <a:lnTo>
                      <a:pt x="57" y="0"/>
                    </a:lnTo>
                    <a:lnTo>
                      <a:pt x="57" y="0"/>
                    </a:lnTo>
                    <a:lnTo>
                      <a:pt x="29" y="1"/>
                    </a:lnTo>
                    <a:lnTo>
                      <a:pt x="0" y="6"/>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5" name="Freeform 21">
                <a:extLst>
                  <a:ext uri="{FF2B5EF4-FFF2-40B4-BE49-F238E27FC236}">
                    <a16:creationId xmlns:a16="http://schemas.microsoft.com/office/drawing/2014/main" id="{0D0D6DEE-F9D3-462D-B7C6-73C7A5656D1C}"/>
                  </a:ext>
                </a:extLst>
              </p:cNvPr>
              <p:cNvSpPr>
                <a:spLocks/>
              </p:cNvSpPr>
              <p:nvPr/>
            </p:nvSpPr>
            <p:spPr bwMode="auto">
              <a:xfrm>
                <a:off x="3397250" y="2581275"/>
                <a:ext cx="211138" cy="211138"/>
              </a:xfrm>
              <a:custGeom>
                <a:avLst/>
                <a:gdLst>
                  <a:gd name="T0" fmla="*/ 265 w 265"/>
                  <a:gd name="T1" fmla="*/ 131 h 265"/>
                  <a:gd name="T2" fmla="*/ 262 w 265"/>
                  <a:gd name="T3" fmla="*/ 104 h 265"/>
                  <a:gd name="T4" fmla="*/ 254 w 265"/>
                  <a:gd name="T5" fmla="*/ 81 h 265"/>
                  <a:gd name="T6" fmla="*/ 243 w 265"/>
                  <a:gd name="T7" fmla="*/ 57 h 265"/>
                  <a:gd name="T8" fmla="*/ 225 w 265"/>
                  <a:gd name="T9" fmla="*/ 38 h 265"/>
                  <a:gd name="T10" fmla="*/ 206 w 265"/>
                  <a:gd name="T11" fmla="*/ 22 h 265"/>
                  <a:gd name="T12" fmla="*/ 184 w 265"/>
                  <a:gd name="T13" fmla="*/ 9 h 265"/>
                  <a:gd name="T14" fmla="*/ 159 w 265"/>
                  <a:gd name="T15" fmla="*/ 1 h 265"/>
                  <a:gd name="T16" fmla="*/ 132 w 265"/>
                  <a:gd name="T17" fmla="*/ 0 h 265"/>
                  <a:gd name="T18" fmla="*/ 119 w 265"/>
                  <a:gd name="T19" fmla="*/ 0 h 265"/>
                  <a:gd name="T20" fmla="*/ 92 w 265"/>
                  <a:gd name="T21" fmla="*/ 4 h 265"/>
                  <a:gd name="T22" fmla="*/ 68 w 265"/>
                  <a:gd name="T23" fmla="*/ 15 h 265"/>
                  <a:gd name="T24" fmla="*/ 47 w 265"/>
                  <a:gd name="T25" fmla="*/ 30 h 265"/>
                  <a:gd name="T26" fmla="*/ 30 w 265"/>
                  <a:gd name="T27" fmla="*/ 47 h 265"/>
                  <a:gd name="T28" fmla="*/ 16 w 265"/>
                  <a:gd name="T29" fmla="*/ 68 h 265"/>
                  <a:gd name="T30" fmla="*/ 5 w 265"/>
                  <a:gd name="T31" fmla="*/ 92 h 265"/>
                  <a:gd name="T32" fmla="*/ 0 w 265"/>
                  <a:gd name="T33" fmla="*/ 119 h 265"/>
                  <a:gd name="T34" fmla="*/ 0 w 265"/>
                  <a:gd name="T35" fmla="*/ 131 h 265"/>
                  <a:gd name="T36" fmla="*/ 1 w 265"/>
                  <a:gd name="T37" fmla="*/ 158 h 265"/>
                  <a:gd name="T38" fmla="*/ 9 w 265"/>
                  <a:gd name="T39" fmla="*/ 184 h 265"/>
                  <a:gd name="T40" fmla="*/ 22 w 265"/>
                  <a:gd name="T41" fmla="*/ 206 h 265"/>
                  <a:gd name="T42" fmla="*/ 38 w 265"/>
                  <a:gd name="T43" fmla="*/ 227 h 265"/>
                  <a:gd name="T44" fmla="*/ 57 w 265"/>
                  <a:gd name="T45" fmla="*/ 243 h 265"/>
                  <a:gd name="T46" fmla="*/ 81 w 265"/>
                  <a:gd name="T47" fmla="*/ 255 h 265"/>
                  <a:gd name="T48" fmla="*/ 105 w 265"/>
                  <a:gd name="T49" fmla="*/ 262 h 265"/>
                  <a:gd name="T50" fmla="*/ 132 w 265"/>
                  <a:gd name="T51" fmla="*/ 265 h 265"/>
                  <a:gd name="T52" fmla="*/ 146 w 265"/>
                  <a:gd name="T53" fmla="*/ 265 h 265"/>
                  <a:gd name="T54" fmla="*/ 171 w 265"/>
                  <a:gd name="T55" fmla="*/ 259 h 265"/>
                  <a:gd name="T56" fmla="*/ 195 w 265"/>
                  <a:gd name="T57" fmla="*/ 249 h 265"/>
                  <a:gd name="T58" fmla="*/ 217 w 265"/>
                  <a:gd name="T59" fmla="*/ 235 h 265"/>
                  <a:gd name="T60" fmla="*/ 235 w 265"/>
                  <a:gd name="T61" fmla="*/ 217 h 265"/>
                  <a:gd name="T62" fmla="*/ 249 w 265"/>
                  <a:gd name="T63" fmla="*/ 195 h 265"/>
                  <a:gd name="T64" fmla="*/ 259 w 265"/>
                  <a:gd name="T65" fmla="*/ 171 h 265"/>
                  <a:gd name="T66" fmla="*/ 265 w 265"/>
                  <a:gd name="T67" fmla="*/ 146 h 265"/>
                  <a:gd name="T68" fmla="*/ 265 w 265"/>
                  <a:gd name="T6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5" h="265">
                    <a:moveTo>
                      <a:pt x="265" y="131"/>
                    </a:moveTo>
                    <a:lnTo>
                      <a:pt x="265" y="131"/>
                    </a:lnTo>
                    <a:lnTo>
                      <a:pt x="265" y="119"/>
                    </a:lnTo>
                    <a:lnTo>
                      <a:pt x="262" y="104"/>
                    </a:lnTo>
                    <a:lnTo>
                      <a:pt x="259" y="92"/>
                    </a:lnTo>
                    <a:lnTo>
                      <a:pt x="254" y="81"/>
                    </a:lnTo>
                    <a:lnTo>
                      <a:pt x="249" y="68"/>
                    </a:lnTo>
                    <a:lnTo>
                      <a:pt x="243" y="57"/>
                    </a:lnTo>
                    <a:lnTo>
                      <a:pt x="235" y="47"/>
                    </a:lnTo>
                    <a:lnTo>
                      <a:pt x="225" y="38"/>
                    </a:lnTo>
                    <a:lnTo>
                      <a:pt x="217" y="30"/>
                    </a:lnTo>
                    <a:lnTo>
                      <a:pt x="206" y="22"/>
                    </a:lnTo>
                    <a:lnTo>
                      <a:pt x="195" y="15"/>
                    </a:lnTo>
                    <a:lnTo>
                      <a:pt x="184" y="9"/>
                    </a:lnTo>
                    <a:lnTo>
                      <a:pt x="171" y="4"/>
                    </a:lnTo>
                    <a:lnTo>
                      <a:pt x="159" y="1"/>
                    </a:lnTo>
                    <a:lnTo>
                      <a:pt x="146" y="0"/>
                    </a:lnTo>
                    <a:lnTo>
                      <a:pt x="132" y="0"/>
                    </a:lnTo>
                    <a:lnTo>
                      <a:pt x="132" y="0"/>
                    </a:lnTo>
                    <a:lnTo>
                      <a:pt x="119" y="0"/>
                    </a:lnTo>
                    <a:lnTo>
                      <a:pt x="105" y="1"/>
                    </a:lnTo>
                    <a:lnTo>
                      <a:pt x="92" y="4"/>
                    </a:lnTo>
                    <a:lnTo>
                      <a:pt x="81" y="9"/>
                    </a:lnTo>
                    <a:lnTo>
                      <a:pt x="68" y="15"/>
                    </a:lnTo>
                    <a:lnTo>
                      <a:pt x="57" y="22"/>
                    </a:lnTo>
                    <a:lnTo>
                      <a:pt x="47" y="30"/>
                    </a:lnTo>
                    <a:lnTo>
                      <a:pt x="38" y="38"/>
                    </a:lnTo>
                    <a:lnTo>
                      <a:pt x="30" y="47"/>
                    </a:lnTo>
                    <a:lnTo>
                      <a:pt x="22" y="57"/>
                    </a:lnTo>
                    <a:lnTo>
                      <a:pt x="16" y="68"/>
                    </a:lnTo>
                    <a:lnTo>
                      <a:pt x="9" y="81"/>
                    </a:lnTo>
                    <a:lnTo>
                      <a:pt x="5" y="92"/>
                    </a:lnTo>
                    <a:lnTo>
                      <a:pt x="1" y="104"/>
                    </a:lnTo>
                    <a:lnTo>
                      <a:pt x="0" y="119"/>
                    </a:lnTo>
                    <a:lnTo>
                      <a:pt x="0" y="131"/>
                    </a:lnTo>
                    <a:lnTo>
                      <a:pt x="0" y="131"/>
                    </a:lnTo>
                    <a:lnTo>
                      <a:pt x="0" y="146"/>
                    </a:lnTo>
                    <a:lnTo>
                      <a:pt x="1" y="158"/>
                    </a:lnTo>
                    <a:lnTo>
                      <a:pt x="5" y="171"/>
                    </a:lnTo>
                    <a:lnTo>
                      <a:pt x="9" y="184"/>
                    </a:lnTo>
                    <a:lnTo>
                      <a:pt x="16" y="195"/>
                    </a:lnTo>
                    <a:lnTo>
                      <a:pt x="22" y="206"/>
                    </a:lnTo>
                    <a:lnTo>
                      <a:pt x="30" y="217"/>
                    </a:lnTo>
                    <a:lnTo>
                      <a:pt x="38" y="227"/>
                    </a:lnTo>
                    <a:lnTo>
                      <a:pt x="47" y="235"/>
                    </a:lnTo>
                    <a:lnTo>
                      <a:pt x="57" y="243"/>
                    </a:lnTo>
                    <a:lnTo>
                      <a:pt x="68" y="249"/>
                    </a:lnTo>
                    <a:lnTo>
                      <a:pt x="81" y="255"/>
                    </a:lnTo>
                    <a:lnTo>
                      <a:pt x="92" y="259"/>
                    </a:lnTo>
                    <a:lnTo>
                      <a:pt x="105" y="262"/>
                    </a:lnTo>
                    <a:lnTo>
                      <a:pt x="119" y="265"/>
                    </a:lnTo>
                    <a:lnTo>
                      <a:pt x="132" y="265"/>
                    </a:lnTo>
                    <a:lnTo>
                      <a:pt x="132" y="265"/>
                    </a:lnTo>
                    <a:lnTo>
                      <a:pt x="146" y="265"/>
                    </a:lnTo>
                    <a:lnTo>
                      <a:pt x="159" y="262"/>
                    </a:lnTo>
                    <a:lnTo>
                      <a:pt x="171" y="259"/>
                    </a:lnTo>
                    <a:lnTo>
                      <a:pt x="184" y="255"/>
                    </a:lnTo>
                    <a:lnTo>
                      <a:pt x="195" y="249"/>
                    </a:lnTo>
                    <a:lnTo>
                      <a:pt x="206" y="243"/>
                    </a:lnTo>
                    <a:lnTo>
                      <a:pt x="217" y="235"/>
                    </a:lnTo>
                    <a:lnTo>
                      <a:pt x="225" y="227"/>
                    </a:lnTo>
                    <a:lnTo>
                      <a:pt x="235" y="217"/>
                    </a:lnTo>
                    <a:lnTo>
                      <a:pt x="243" y="206"/>
                    </a:lnTo>
                    <a:lnTo>
                      <a:pt x="249" y="195"/>
                    </a:lnTo>
                    <a:lnTo>
                      <a:pt x="254" y="184"/>
                    </a:lnTo>
                    <a:lnTo>
                      <a:pt x="259" y="171"/>
                    </a:lnTo>
                    <a:lnTo>
                      <a:pt x="262" y="158"/>
                    </a:lnTo>
                    <a:lnTo>
                      <a:pt x="265" y="146"/>
                    </a:lnTo>
                    <a:lnTo>
                      <a:pt x="265" y="131"/>
                    </a:lnTo>
                    <a:lnTo>
                      <a:pt x="265" y="13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6" name="Freeform 22">
                <a:extLst>
                  <a:ext uri="{FF2B5EF4-FFF2-40B4-BE49-F238E27FC236}">
                    <a16:creationId xmlns:a16="http://schemas.microsoft.com/office/drawing/2014/main" id="{68332FB7-8B54-4546-BC13-2C47BAD8580D}"/>
                  </a:ext>
                </a:extLst>
              </p:cNvPr>
              <p:cNvSpPr>
                <a:spLocks/>
              </p:cNvSpPr>
              <p:nvPr/>
            </p:nvSpPr>
            <p:spPr bwMode="auto">
              <a:xfrm>
                <a:off x="3367088" y="2865438"/>
                <a:ext cx="271463" cy="523875"/>
              </a:xfrm>
              <a:custGeom>
                <a:avLst/>
                <a:gdLst>
                  <a:gd name="T0" fmla="*/ 230 w 343"/>
                  <a:gd name="T1" fmla="*/ 661 h 661"/>
                  <a:gd name="T2" fmla="*/ 243 w 343"/>
                  <a:gd name="T3" fmla="*/ 658 h 661"/>
                  <a:gd name="T4" fmla="*/ 251 w 343"/>
                  <a:gd name="T5" fmla="*/ 645 h 661"/>
                  <a:gd name="T6" fmla="*/ 256 w 343"/>
                  <a:gd name="T7" fmla="*/ 629 h 661"/>
                  <a:gd name="T8" fmla="*/ 269 w 343"/>
                  <a:gd name="T9" fmla="*/ 578 h 661"/>
                  <a:gd name="T10" fmla="*/ 288 w 343"/>
                  <a:gd name="T11" fmla="*/ 459 h 661"/>
                  <a:gd name="T12" fmla="*/ 297 w 343"/>
                  <a:gd name="T13" fmla="*/ 408 h 661"/>
                  <a:gd name="T14" fmla="*/ 304 w 343"/>
                  <a:gd name="T15" fmla="*/ 388 h 661"/>
                  <a:gd name="T16" fmla="*/ 313 w 343"/>
                  <a:gd name="T17" fmla="*/ 375 h 661"/>
                  <a:gd name="T18" fmla="*/ 321 w 343"/>
                  <a:gd name="T19" fmla="*/ 364 h 661"/>
                  <a:gd name="T20" fmla="*/ 327 w 343"/>
                  <a:gd name="T21" fmla="*/ 343 h 661"/>
                  <a:gd name="T22" fmla="*/ 335 w 343"/>
                  <a:gd name="T23" fmla="*/ 286 h 661"/>
                  <a:gd name="T24" fmla="*/ 342 w 343"/>
                  <a:gd name="T25" fmla="*/ 186 h 661"/>
                  <a:gd name="T26" fmla="*/ 342 w 343"/>
                  <a:gd name="T27" fmla="*/ 87 h 661"/>
                  <a:gd name="T28" fmla="*/ 342 w 343"/>
                  <a:gd name="T29" fmla="*/ 67 h 661"/>
                  <a:gd name="T30" fmla="*/ 337 w 343"/>
                  <a:gd name="T31" fmla="*/ 52 h 661"/>
                  <a:gd name="T32" fmla="*/ 327 w 343"/>
                  <a:gd name="T33" fmla="*/ 40 h 661"/>
                  <a:gd name="T34" fmla="*/ 310 w 343"/>
                  <a:gd name="T35" fmla="*/ 29 h 661"/>
                  <a:gd name="T36" fmla="*/ 264 w 343"/>
                  <a:gd name="T37" fmla="*/ 11 h 661"/>
                  <a:gd name="T38" fmla="*/ 203 w 343"/>
                  <a:gd name="T39" fmla="*/ 2 h 661"/>
                  <a:gd name="T40" fmla="*/ 172 w 343"/>
                  <a:gd name="T41" fmla="*/ 0 h 661"/>
                  <a:gd name="T42" fmla="*/ 110 w 343"/>
                  <a:gd name="T43" fmla="*/ 5 h 661"/>
                  <a:gd name="T44" fmla="*/ 56 w 343"/>
                  <a:gd name="T45" fmla="*/ 19 h 661"/>
                  <a:gd name="T46" fmla="*/ 25 w 343"/>
                  <a:gd name="T47" fmla="*/ 35 h 661"/>
                  <a:gd name="T48" fmla="*/ 11 w 343"/>
                  <a:gd name="T49" fmla="*/ 46 h 661"/>
                  <a:gd name="T50" fmla="*/ 3 w 343"/>
                  <a:gd name="T51" fmla="*/ 59 h 661"/>
                  <a:gd name="T52" fmla="*/ 3 w 343"/>
                  <a:gd name="T53" fmla="*/ 67 h 661"/>
                  <a:gd name="T54" fmla="*/ 0 w 343"/>
                  <a:gd name="T55" fmla="*/ 146 h 661"/>
                  <a:gd name="T56" fmla="*/ 5 w 343"/>
                  <a:gd name="T57" fmla="*/ 234 h 661"/>
                  <a:gd name="T58" fmla="*/ 18 w 343"/>
                  <a:gd name="T59" fmla="*/ 343 h 661"/>
                  <a:gd name="T60" fmla="*/ 19 w 343"/>
                  <a:gd name="T61" fmla="*/ 356 h 661"/>
                  <a:gd name="T62" fmla="*/ 27 w 343"/>
                  <a:gd name="T63" fmla="*/ 370 h 661"/>
                  <a:gd name="T64" fmla="*/ 35 w 343"/>
                  <a:gd name="T65" fmla="*/ 381 h 661"/>
                  <a:gd name="T66" fmla="*/ 45 w 343"/>
                  <a:gd name="T67" fmla="*/ 397 h 661"/>
                  <a:gd name="T68" fmla="*/ 48 w 343"/>
                  <a:gd name="T69" fmla="*/ 408 h 661"/>
                  <a:gd name="T70" fmla="*/ 65 w 343"/>
                  <a:gd name="T71" fmla="*/ 520 h 661"/>
                  <a:gd name="T72" fmla="*/ 81 w 343"/>
                  <a:gd name="T73" fmla="*/ 605 h 661"/>
                  <a:gd name="T74" fmla="*/ 87 w 343"/>
                  <a:gd name="T75" fmla="*/ 629 h 661"/>
                  <a:gd name="T76" fmla="*/ 99 w 343"/>
                  <a:gd name="T77" fmla="*/ 655 h 661"/>
                  <a:gd name="T78" fmla="*/ 105 w 343"/>
                  <a:gd name="T79" fmla="*/ 659 h 661"/>
                  <a:gd name="T80" fmla="*/ 230 w 343"/>
                  <a:gd name="T81"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3" h="661">
                    <a:moveTo>
                      <a:pt x="230" y="661"/>
                    </a:moveTo>
                    <a:lnTo>
                      <a:pt x="230" y="661"/>
                    </a:lnTo>
                    <a:lnTo>
                      <a:pt x="240" y="659"/>
                    </a:lnTo>
                    <a:lnTo>
                      <a:pt x="243" y="658"/>
                    </a:lnTo>
                    <a:lnTo>
                      <a:pt x="246" y="655"/>
                    </a:lnTo>
                    <a:lnTo>
                      <a:pt x="251" y="645"/>
                    </a:lnTo>
                    <a:lnTo>
                      <a:pt x="256" y="629"/>
                    </a:lnTo>
                    <a:lnTo>
                      <a:pt x="256" y="629"/>
                    </a:lnTo>
                    <a:lnTo>
                      <a:pt x="262" y="605"/>
                    </a:lnTo>
                    <a:lnTo>
                      <a:pt x="269" y="578"/>
                    </a:lnTo>
                    <a:lnTo>
                      <a:pt x="278" y="520"/>
                    </a:lnTo>
                    <a:lnTo>
                      <a:pt x="288" y="459"/>
                    </a:lnTo>
                    <a:lnTo>
                      <a:pt x="297" y="408"/>
                    </a:lnTo>
                    <a:lnTo>
                      <a:pt x="297" y="408"/>
                    </a:lnTo>
                    <a:lnTo>
                      <a:pt x="300" y="397"/>
                    </a:lnTo>
                    <a:lnTo>
                      <a:pt x="304" y="388"/>
                    </a:lnTo>
                    <a:lnTo>
                      <a:pt x="308" y="381"/>
                    </a:lnTo>
                    <a:lnTo>
                      <a:pt x="313" y="375"/>
                    </a:lnTo>
                    <a:lnTo>
                      <a:pt x="316" y="370"/>
                    </a:lnTo>
                    <a:lnTo>
                      <a:pt x="321" y="364"/>
                    </a:lnTo>
                    <a:lnTo>
                      <a:pt x="324" y="356"/>
                    </a:lnTo>
                    <a:lnTo>
                      <a:pt x="327" y="343"/>
                    </a:lnTo>
                    <a:lnTo>
                      <a:pt x="327" y="343"/>
                    </a:lnTo>
                    <a:lnTo>
                      <a:pt x="335" y="286"/>
                    </a:lnTo>
                    <a:lnTo>
                      <a:pt x="340" y="234"/>
                    </a:lnTo>
                    <a:lnTo>
                      <a:pt x="342" y="186"/>
                    </a:lnTo>
                    <a:lnTo>
                      <a:pt x="343" y="146"/>
                    </a:lnTo>
                    <a:lnTo>
                      <a:pt x="342" y="87"/>
                    </a:lnTo>
                    <a:lnTo>
                      <a:pt x="342" y="67"/>
                    </a:lnTo>
                    <a:lnTo>
                      <a:pt x="342" y="67"/>
                    </a:lnTo>
                    <a:lnTo>
                      <a:pt x="340" y="59"/>
                    </a:lnTo>
                    <a:lnTo>
                      <a:pt x="337" y="52"/>
                    </a:lnTo>
                    <a:lnTo>
                      <a:pt x="332" y="46"/>
                    </a:lnTo>
                    <a:lnTo>
                      <a:pt x="327" y="40"/>
                    </a:lnTo>
                    <a:lnTo>
                      <a:pt x="319" y="35"/>
                    </a:lnTo>
                    <a:lnTo>
                      <a:pt x="310" y="29"/>
                    </a:lnTo>
                    <a:lnTo>
                      <a:pt x="289" y="19"/>
                    </a:lnTo>
                    <a:lnTo>
                      <a:pt x="264" y="11"/>
                    </a:lnTo>
                    <a:lnTo>
                      <a:pt x="235" y="5"/>
                    </a:lnTo>
                    <a:lnTo>
                      <a:pt x="203" y="2"/>
                    </a:lnTo>
                    <a:lnTo>
                      <a:pt x="172" y="0"/>
                    </a:lnTo>
                    <a:lnTo>
                      <a:pt x="172" y="0"/>
                    </a:lnTo>
                    <a:lnTo>
                      <a:pt x="140" y="2"/>
                    </a:lnTo>
                    <a:lnTo>
                      <a:pt x="110" y="5"/>
                    </a:lnTo>
                    <a:lnTo>
                      <a:pt x="81" y="11"/>
                    </a:lnTo>
                    <a:lnTo>
                      <a:pt x="56" y="19"/>
                    </a:lnTo>
                    <a:lnTo>
                      <a:pt x="33" y="29"/>
                    </a:lnTo>
                    <a:lnTo>
                      <a:pt x="25" y="35"/>
                    </a:lnTo>
                    <a:lnTo>
                      <a:pt x="18" y="40"/>
                    </a:lnTo>
                    <a:lnTo>
                      <a:pt x="11" y="46"/>
                    </a:lnTo>
                    <a:lnTo>
                      <a:pt x="6" y="52"/>
                    </a:lnTo>
                    <a:lnTo>
                      <a:pt x="3" y="59"/>
                    </a:lnTo>
                    <a:lnTo>
                      <a:pt x="3" y="67"/>
                    </a:lnTo>
                    <a:lnTo>
                      <a:pt x="3" y="67"/>
                    </a:lnTo>
                    <a:lnTo>
                      <a:pt x="2" y="87"/>
                    </a:lnTo>
                    <a:lnTo>
                      <a:pt x="0" y="146"/>
                    </a:lnTo>
                    <a:lnTo>
                      <a:pt x="2" y="186"/>
                    </a:lnTo>
                    <a:lnTo>
                      <a:pt x="5" y="234"/>
                    </a:lnTo>
                    <a:lnTo>
                      <a:pt x="10" y="286"/>
                    </a:lnTo>
                    <a:lnTo>
                      <a:pt x="18" y="343"/>
                    </a:lnTo>
                    <a:lnTo>
                      <a:pt x="18" y="343"/>
                    </a:lnTo>
                    <a:lnTo>
                      <a:pt x="19" y="356"/>
                    </a:lnTo>
                    <a:lnTo>
                      <a:pt x="24" y="364"/>
                    </a:lnTo>
                    <a:lnTo>
                      <a:pt x="27" y="370"/>
                    </a:lnTo>
                    <a:lnTo>
                      <a:pt x="32" y="375"/>
                    </a:lnTo>
                    <a:lnTo>
                      <a:pt x="35" y="381"/>
                    </a:lnTo>
                    <a:lnTo>
                      <a:pt x="40" y="388"/>
                    </a:lnTo>
                    <a:lnTo>
                      <a:pt x="45" y="397"/>
                    </a:lnTo>
                    <a:lnTo>
                      <a:pt x="48" y="408"/>
                    </a:lnTo>
                    <a:lnTo>
                      <a:pt x="48" y="408"/>
                    </a:lnTo>
                    <a:lnTo>
                      <a:pt x="56" y="459"/>
                    </a:lnTo>
                    <a:lnTo>
                      <a:pt x="65" y="520"/>
                    </a:lnTo>
                    <a:lnTo>
                      <a:pt x="76" y="578"/>
                    </a:lnTo>
                    <a:lnTo>
                      <a:pt x="81" y="605"/>
                    </a:lnTo>
                    <a:lnTo>
                      <a:pt x="87" y="629"/>
                    </a:lnTo>
                    <a:lnTo>
                      <a:pt x="87" y="629"/>
                    </a:lnTo>
                    <a:lnTo>
                      <a:pt x="94" y="645"/>
                    </a:lnTo>
                    <a:lnTo>
                      <a:pt x="99" y="655"/>
                    </a:lnTo>
                    <a:lnTo>
                      <a:pt x="102" y="658"/>
                    </a:lnTo>
                    <a:lnTo>
                      <a:pt x="105" y="659"/>
                    </a:lnTo>
                    <a:lnTo>
                      <a:pt x="113" y="661"/>
                    </a:lnTo>
                    <a:lnTo>
                      <a:pt x="230" y="66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grpSp>
        <p:grpSp>
          <p:nvGrpSpPr>
            <p:cNvPr id="107" name="Grupa 106">
              <a:extLst>
                <a:ext uri="{FF2B5EF4-FFF2-40B4-BE49-F238E27FC236}">
                  <a16:creationId xmlns:a16="http://schemas.microsoft.com/office/drawing/2014/main" id="{D7BF2AF9-D7CD-4E0E-8145-44CDA6CC432A}"/>
                </a:ext>
              </a:extLst>
            </p:cNvPr>
            <p:cNvGrpSpPr/>
            <p:nvPr/>
          </p:nvGrpSpPr>
          <p:grpSpPr>
            <a:xfrm>
              <a:off x="2863429" y="2963366"/>
              <a:ext cx="3427413" cy="1233488"/>
              <a:chOff x="755650" y="2717800"/>
              <a:chExt cx="3427413" cy="1233488"/>
            </a:xfrm>
          </p:grpSpPr>
          <p:sp>
            <p:nvSpPr>
              <p:cNvPr id="108" name="Line 26">
                <a:extLst>
                  <a:ext uri="{FF2B5EF4-FFF2-40B4-BE49-F238E27FC236}">
                    <a16:creationId xmlns:a16="http://schemas.microsoft.com/office/drawing/2014/main" id="{0D296EE7-95D9-4BB6-AA43-CBCFE2FA3906}"/>
                  </a:ext>
                </a:extLst>
              </p:cNvPr>
              <p:cNvSpPr>
                <a:spLocks noChangeShapeType="1"/>
              </p:cNvSpPr>
              <p:nvPr/>
            </p:nvSpPr>
            <p:spPr bwMode="auto">
              <a:xfrm>
                <a:off x="1898650" y="2832100"/>
                <a:ext cx="0" cy="465138"/>
              </a:xfrm>
              <a:prstGeom prst="line">
                <a:avLst/>
              </a:prstGeom>
              <a:noFill/>
              <a:ln w="15875">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9" name="Line 27">
                <a:extLst>
                  <a:ext uri="{FF2B5EF4-FFF2-40B4-BE49-F238E27FC236}">
                    <a16:creationId xmlns:a16="http://schemas.microsoft.com/office/drawing/2014/main" id="{F852E047-C382-40CC-8E70-21F226825571}"/>
                  </a:ext>
                </a:extLst>
              </p:cNvPr>
              <p:cNvSpPr>
                <a:spLocks noChangeShapeType="1"/>
              </p:cNvSpPr>
              <p:nvPr/>
            </p:nvSpPr>
            <p:spPr bwMode="auto">
              <a:xfrm>
                <a:off x="3040062" y="2832100"/>
                <a:ext cx="0" cy="882650"/>
              </a:xfrm>
              <a:prstGeom prst="line">
                <a:avLst/>
              </a:prstGeom>
              <a:noFill/>
              <a:ln w="15875">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10" name="Line 28">
                <a:extLst>
                  <a:ext uri="{FF2B5EF4-FFF2-40B4-BE49-F238E27FC236}">
                    <a16:creationId xmlns:a16="http://schemas.microsoft.com/office/drawing/2014/main" id="{D5715F4B-606B-44A7-94F3-B78B71697591}"/>
                  </a:ext>
                </a:extLst>
              </p:cNvPr>
              <p:cNvSpPr>
                <a:spLocks noChangeShapeType="1"/>
              </p:cNvSpPr>
              <p:nvPr/>
            </p:nvSpPr>
            <p:spPr bwMode="auto">
              <a:xfrm>
                <a:off x="4183062" y="3390900"/>
                <a:ext cx="0" cy="560388"/>
              </a:xfrm>
              <a:prstGeom prst="line">
                <a:avLst/>
              </a:prstGeom>
              <a:noFill/>
              <a:ln w="15875">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11" name="Line 29">
                <a:extLst>
                  <a:ext uri="{FF2B5EF4-FFF2-40B4-BE49-F238E27FC236}">
                    <a16:creationId xmlns:a16="http://schemas.microsoft.com/office/drawing/2014/main" id="{D8A8C836-4DAF-46FA-A984-E990D54C1AD5}"/>
                  </a:ext>
                </a:extLst>
              </p:cNvPr>
              <p:cNvSpPr>
                <a:spLocks noChangeShapeType="1"/>
              </p:cNvSpPr>
              <p:nvPr/>
            </p:nvSpPr>
            <p:spPr bwMode="auto">
              <a:xfrm>
                <a:off x="755650" y="3113088"/>
                <a:ext cx="0" cy="838200"/>
              </a:xfrm>
              <a:prstGeom prst="line">
                <a:avLst/>
              </a:prstGeom>
              <a:noFill/>
              <a:ln w="15875">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12" name="Freeform 30">
                <a:extLst>
                  <a:ext uri="{FF2B5EF4-FFF2-40B4-BE49-F238E27FC236}">
                    <a16:creationId xmlns:a16="http://schemas.microsoft.com/office/drawing/2014/main" id="{3AD10E4A-6DA4-4258-A3BD-CDA40767A0A5}"/>
                  </a:ext>
                </a:extLst>
              </p:cNvPr>
              <p:cNvSpPr>
                <a:spLocks/>
              </p:cNvSpPr>
              <p:nvPr/>
            </p:nvSpPr>
            <p:spPr bwMode="auto">
              <a:xfrm>
                <a:off x="3041650" y="3300413"/>
                <a:ext cx="1141413" cy="211138"/>
              </a:xfrm>
              <a:custGeom>
                <a:avLst/>
                <a:gdLst>
                  <a:gd name="T0" fmla="*/ 197 w 1438"/>
                  <a:gd name="T1" fmla="*/ 0 h 266"/>
                  <a:gd name="T2" fmla="*/ 115 w 1438"/>
                  <a:gd name="T3" fmla="*/ 22 h 266"/>
                  <a:gd name="T4" fmla="*/ 53 w 1438"/>
                  <a:gd name="T5" fmla="*/ 49 h 266"/>
                  <a:gd name="T6" fmla="*/ 21 w 1438"/>
                  <a:gd name="T7" fmla="*/ 70 h 266"/>
                  <a:gd name="T8" fmla="*/ 7 w 1438"/>
                  <a:gd name="T9" fmla="*/ 84 h 266"/>
                  <a:gd name="T10" fmla="*/ 0 w 1438"/>
                  <a:gd name="T11" fmla="*/ 100 h 266"/>
                  <a:gd name="T12" fmla="*/ 0 w 1438"/>
                  <a:gd name="T13" fmla="*/ 108 h 266"/>
                  <a:gd name="T14" fmla="*/ 4 w 1438"/>
                  <a:gd name="T15" fmla="*/ 124 h 266"/>
                  <a:gd name="T16" fmla="*/ 15 w 1438"/>
                  <a:gd name="T17" fmla="*/ 140 h 266"/>
                  <a:gd name="T18" fmla="*/ 32 w 1438"/>
                  <a:gd name="T19" fmla="*/ 154 h 266"/>
                  <a:gd name="T20" fmla="*/ 86 w 1438"/>
                  <a:gd name="T21" fmla="*/ 183 h 266"/>
                  <a:gd name="T22" fmla="*/ 164 w 1438"/>
                  <a:gd name="T23" fmla="*/ 208 h 266"/>
                  <a:gd name="T24" fmla="*/ 261 w 1438"/>
                  <a:gd name="T25" fmla="*/ 229 h 266"/>
                  <a:gd name="T26" fmla="*/ 375 w 1438"/>
                  <a:gd name="T27" fmla="*/ 246 h 266"/>
                  <a:gd name="T28" fmla="*/ 506 w 1438"/>
                  <a:gd name="T29" fmla="*/ 258 h 266"/>
                  <a:gd name="T30" fmla="*/ 646 w 1438"/>
                  <a:gd name="T31" fmla="*/ 264 h 266"/>
                  <a:gd name="T32" fmla="*/ 719 w 1438"/>
                  <a:gd name="T33" fmla="*/ 266 h 266"/>
                  <a:gd name="T34" fmla="*/ 863 w 1438"/>
                  <a:gd name="T35" fmla="*/ 262 h 266"/>
                  <a:gd name="T36" fmla="*/ 998 w 1438"/>
                  <a:gd name="T37" fmla="*/ 253 h 266"/>
                  <a:gd name="T38" fmla="*/ 1121 w 1438"/>
                  <a:gd name="T39" fmla="*/ 238 h 266"/>
                  <a:gd name="T40" fmla="*/ 1227 w 1438"/>
                  <a:gd name="T41" fmla="*/ 219 h 266"/>
                  <a:gd name="T42" fmla="*/ 1316 w 1438"/>
                  <a:gd name="T43" fmla="*/ 196 h 266"/>
                  <a:gd name="T44" fmla="*/ 1381 w 1438"/>
                  <a:gd name="T45" fmla="*/ 169 h 266"/>
                  <a:gd name="T46" fmla="*/ 1416 w 1438"/>
                  <a:gd name="T47" fmla="*/ 148 h 266"/>
                  <a:gd name="T48" fmla="*/ 1431 w 1438"/>
                  <a:gd name="T49" fmla="*/ 132 h 266"/>
                  <a:gd name="T50" fmla="*/ 1437 w 1438"/>
                  <a:gd name="T51" fmla="*/ 116 h 266"/>
                  <a:gd name="T52" fmla="*/ 1438 w 1438"/>
                  <a:gd name="T53" fmla="*/ 108 h 266"/>
                  <a:gd name="T54" fmla="*/ 1435 w 1438"/>
                  <a:gd name="T55" fmla="*/ 92 h 266"/>
                  <a:gd name="T56" fmla="*/ 1424 w 1438"/>
                  <a:gd name="T57" fmla="*/ 78 h 266"/>
                  <a:gd name="T58" fmla="*/ 1408 w 1438"/>
                  <a:gd name="T59" fmla="*/ 62 h 266"/>
                  <a:gd name="T60" fmla="*/ 1357 w 1438"/>
                  <a:gd name="T61" fmla="*/ 35 h 266"/>
                  <a:gd name="T62" fmla="*/ 1284 w 1438"/>
                  <a:gd name="T63" fmla="*/ 1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8" h="266">
                    <a:moveTo>
                      <a:pt x="197" y="0"/>
                    </a:moveTo>
                    <a:lnTo>
                      <a:pt x="197" y="0"/>
                    </a:lnTo>
                    <a:lnTo>
                      <a:pt x="155" y="11"/>
                    </a:lnTo>
                    <a:lnTo>
                      <a:pt x="115" y="22"/>
                    </a:lnTo>
                    <a:lnTo>
                      <a:pt x="81" y="35"/>
                    </a:lnTo>
                    <a:lnTo>
                      <a:pt x="53" y="49"/>
                    </a:lnTo>
                    <a:lnTo>
                      <a:pt x="31" y="62"/>
                    </a:lnTo>
                    <a:lnTo>
                      <a:pt x="21" y="70"/>
                    </a:lnTo>
                    <a:lnTo>
                      <a:pt x="13" y="78"/>
                    </a:lnTo>
                    <a:lnTo>
                      <a:pt x="7" y="84"/>
                    </a:lnTo>
                    <a:lnTo>
                      <a:pt x="4" y="92"/>
                    </a:lnTo>
                    <a:lnTo>
                      <a:pt x="0" y="100"/>
                    </a:lnTo>
                    <a:lnTo>
                      <a:pt x="0" y="108"/>
                    </a:lnTo>
                    <a:lnTo>
                      <a:pt x="0" y="108"/>
                    </a:lnTo>
                    <a:lnTo>
                      <a:pt x="0" y="116"/>
                    </a:lnTo>
                    <a:lnTo>
                      <a:pt x="4" y="124"/>
                    </a:lnTo>
                    <a:lnTo>
                      <a:pt x="8" y="132"/>
                    </a:lnTo>
                    <a:lnTo>
                      <a:pt x="15" y="140"/>
                    </a:lnTo>
                    <a:lnTo>
                      <a:pt x="23" y="148"/>
                    </a:lnTo>
                    <a:lnTo>
                      <a:pt x="32" y="154"/>
                    </a:lnTo>
                    <a:lnTo>
                      <a:pt x="56" y="169"/>
                    </a:lnTo>
                    <a:lnTo>
                      <a:pt x="86" y="183"/>
                    </a:lnTo>
                    <a:lnTo>
                      <a:pt x="123" y="196"/>
                    </a:lnTo>
                    <a:lnTo>
                      <a:pt x="164" y="208"/>
                    </a:lnTo>
                    <a:lnTo>
                      <a:pt x="210" y="219"/>
                    </a:lnTo>
                    <a:lnTo>
                      <a:pt x="261" y="229"/>
                    </a:lnTo>
                    <a:lnTo>
                      <a:pt x="317" y="238"/>
                    </a:lnTo>
                    <a:lnTo>
                      <a:pt x="375" y="246"/>
                    </a:lnTo>
                    <a:lnTo>
                      <a:pt x="439" y="253"/>
                    </a:lnTo>
                    <a:lnTo>
                      <a:pt x="506" y="258"/>
                    </a:lnTo>
                    <a:lnTo>
                      <a:pt x="574" y="262"/>
                    </a:lnTo>
                    <a:lnTo>
                      <a:pt x="646" y="264"/>
                    </a:lnTo>
                    <a:lnTo>
                      <a:pt x="719" y="266"/>
                    </a:lnTo>
                    <a:lnTo>
                      <a:pt x="719" y="266"/>
                    </a:lnTo>
                    <a:lnTo>
                      <a:pt x="793" y="264"/>
                    </a:lnTo>
                    <a:lnTo>
                      <a:pt x="863" y="262"/>
                    </a:lnTo>
                    <a:lnTo>
                      <a:pt x="933" y="258"/>
                    </a:lnTo>
                    <a:lnTo>
                      <a:pt x="998" y="253"/>
                    </a:lnTo>
                    <a:lnTo>
                      <a:pt x="1062" y="246"/>
                    </a:lnTo>
                    <a:lnTo>
                      <a:pt x="1121" y="238"/>
                    </a:lnTo>
                    <a:lnTo>
                      <a:pt x="1176" y="229"/>
                    </a:lnTo>
                    <a:lnTo>
                      <a:pt x="1227" y="219"/>
                    </a:lnTo>
                    <a:lnTo>
                      <a:pt x="1275" y="208"/>
                    </a:lnTo>
                    <a:lnTo>
                      <a:pt x="1316" y="196"/>
                    </a:lnTo>
                    <a:lnTo>
                      <a:pt x="1351" y="183"/>
                    </a:lnTo>
                    <a:lnTo>
                      <a:pt x="1381" y="169"/>
                    </a:lnTo>
                    <a:lnTo>
                      <a:pt x="1407" y="154"/>
                    </a:lnTo>
                    <a:lnTo>
                      <a:pt x="1416" y="148"/>
                    </a:lnTo>
                    <a:lnTo>
                      <a:pt x="1424" y="140"/>
                    </a:lnTo>
                    <a:lnTo>
                      <a:pt x="1431" y="132"/>
                    </a:lnTo>
                    <a:lnTo>
                      <a:pt x="1435" y="124"/>
                    </a:lnTo>
                    <a:lnTo>
                      <a:pt x="1437" y="116"/>
                    </a:lnTo>
                    <a:lnTo>
                      <a:pt x="1438" y="108"/>
                    </a:lnTo>
                    <a:lnTo>
                      <a:pt x="1438" y="108"/>
                    </a:lnTo>
                    <a:lnTo>
                      <a:pt x="1437" y="100"/>
                    </a:lnTo>
                    <a:lnTo>
                      <a:pt x="1435" y="92"/>
                    </a:lnTo>
                    <a:lnTo>
                      <a:pt x="1431" y="84"/>
                    </a:lnTo>
                    <a:lnTo>
                      <a:pt x="1424" y="78"/>
                    </a:lnTo>
                    <a:lnTo>
                      <a:pt x="1418" y="70"/>
                    </a:lnTo>
                    <a:lnTo>
                      <a:pt x="1408" y="62"/>
                    </a:lnTo>
                    <a:lnTo>
                      <a:pt x="1386" y="49"/>
                    </a:lnTo>
                    <a:lnTo>
                      <a:pt x="1357" y="35"/>
                    </a:lnTo>
                    <a:lnTo>
                      <a:pt x="1322" y="22"/>
                    </a:lnTo>
                    <a:lnTo>
                      <a:pt x="1284" y="11"/>
                    </a:lnTo>
                    <a:lnTo>
                      <a:pt x="1240" y="0"/>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13" name="Freeform 31">
                <a:extLst>
                  <a:ext uri="{FF2B5EF4-FFF2-40B4-BE49-F238E27FC236}">
                    <a16:creationId xmlns:a16="http://schemas.microsoft.com/office/drawing/2014/main" id="{4C7C5AE0-D080-447D-9763-03E4885EC94B}"/>
                  </a:ext>
                </a:extLst>
              </p:cNvPr>
              <p:cNvSpPr>
                <a:spLocks/>
              </p:cNvSpPr>
              <p:nvPr/>
            </p:nvSpPr>
            <p:spPr bwMode="auto">
              <a:xfrm>
                <a:off x="755650" y="3030538"/>
                <a:ext cx="1143000" cy="211138"/>
              </a:xfrm>
              <a:custGeom>
                <a:avLst/>
                <a:gdLst>
                  <a:gd name="T0" fmla="*/ 198 w 1439"/>
                  <a:gd name="T1" fmla="*/ 0 h 266"/>
                  <a:gd name="T2" fmla="*/ 116 w 1439"/>
                  <a:gd name="T3" fmla="*/ 22 h 266"/>
                  <a:gd name="T4" fmla="*/ 54 w 1439"/>
                  <a:gd name="T5" fmla="*/ 48 h 266"/>
                  <a:gd name="T6" fmla="*/ 22 w 1439"/>
                  <a:gd name="T7" fmla="*/ 70 h 266"/>
                  <a:gd name="T8" fmla="*/ 7 w 1439"/>
                  <a:gd name="T9" fmla="*/ 84 h 266"/>
                  <a:gd name="T10" fmla="*/ 1 w 1439"/>
                  <a:gd name="T11" fmla="*/ 100 h 266"/>
                  <a:gd name="T12" fmla="*/ 0 w 1439"/>
                  <a:gd name="T13" fmla="*/ 108 h 266"/>
                  <a:gd name="T14" fmla="*/ 4 w 1439"/>
                  <a:gd name="T15" fmla="*/ 124 h 266"/>
                  <a:gd name="T16" fmla="*/ 15 w 1439"/>
                  <a:gd name="T17" fmla="*/ 140 h 266"/>
                  <a:gd name="T18" fmla="*/ 33 w 1439"/>
                  <a:gd name="T19" fmla="*/ 154 h 266"/>
                  <a:gd name="T20" fmla="*/ 87 w 1439"/>
                  <a:gd name="T21" fmla="*/ 183 h 266"/>
                  <a:gd name="T22" fmla="*/ 165 w 1439"/>
                  <a:gd name="T23" fmla="*/ 208 h 266"/>
                  <a:gd name="T24" fmla="*/ 262 w 1439"/>
                  <a:gd name="T25" fmla="*/ 229 h 266"/>
                  <a:gd name="T26" fmla="*/ 376 w 1439"/>
                  <a:gd name="T27" fmla="*/ 246 h 266"/>
                  <a:gd name="T28" fmla="*/ 505 w 1439"/>
                  <a:gd name="T29" fmla="*/ 258 h 266"/>
                  <a:gd name="T30" fmla="*/ 646 w 1439"/>
                  <a:gd name="T31" fmla="*/ 264 h 266"/>
                  <a:gd name="T32" fmla="*/ 719 w 1439"/>
                  <a:gd name="T33" fmla="*/ 266 h 266"/>
                  <a:gd name="T34" fmla="*/ 864 w 1439"/>
                  <a:gd name="T35" fmla="*/ 262 h 266"/>
                  <a:gd name="T36" fmla="*/ 999 w 1439"/>
                  <a:gd name="T37" fmla="*/ 253 h 266"/>
                  <a:gd name="T38" fmla="*/ 1121 w 1439"/>
                  <a:gd name="T39" fmla="*/ 238 h 266"/>
                  <a:gd name="T40" fmla="*/ 1228 w 1439"/>
                  <a:gd name="T41" fmla="*/ 219 h 266"/>
                  <a:gd name="T42" fmla="*/ 1315 w 1439"/>
                  <a:gd name="T43" fmla="*/ 196 h 266"/>
                  <a:gd name="T44" fmla="*/ 1382 w 1439"/>
                  <a:gd name="T45" fmla="*/ 169 h 266"/>
                  <a:gd name="T46" fmla="*/ 1415 w 1439"/>
                  <a:gd name="T47" fmla="*/ 146 h 266"/>
                  <a:gd name="T48" fmla="*/ 1430 w 1439"/>
                  <a:gd name="T49" fmla="*/ 132 h 266"/>
                  <a:gd name="T50" fmla="*/ 1438 w 1439"/>
                  <a:gd name="T51" fmla="*/ 116 h 266"/>
                  <a:gd name="T52" fmla="*/ 1439 w 1439"/>
                  <a:gd name="T53" fmla="*/ 108 h 266"/>
                  <a:gd name="T54" fmla="*/ 1434 w 1439"/>
                  <a:gd name="T55" fmla="*/ 92 h 266"/>
                  <a:gd name="T56" fmla="*/ 1425 w 1439"/>
                  <a:gd name="T57" fmla="*/ 76 h 266"/>
                  <a:gd name="T58" fmla="*/ 1409 w 1439"/>
                  <a:gd name="T59" fmla="*/ 62 h 266"/>
                  <a:gd name="T60" fmla="*/ 1357 w 1439"/>
                  <a:gd name="T61" fmla="*/ 35 h 266"/>
                  <a:gd name="T62" fmla="*/ 1285 w 1439"/>
                  <a:gd name="T63" fmla="*/ 1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9" h="266">
                    <a:moveTo>
                      <a:pt x="198" y="0"/>
                    </a:moveTo>
                    <a:lnTo>
                      <a:pt x="198" y="0"/>
                    </a:lnTo>
                    <a:lnTo>
                      <a:pt x="154" y="11"/>
                    </a:lnTo>
                    <a:lnTo>
                      <a:pt x="116" y="22"/>
                    </a:lnTo>
                    <a:lnTo>
                      <a:pt x="82" y="35"/>
                    </a:lnTo>
                    <a:lnTo>
                      <a:pt x="54" y="48"/>
                    </a:lnTo>
                    <a:lnTo>
                      <a:pt x="30" y="62"/>
                    </a:lnTo>
                    <a:lnTo>
                      <a:pt x="22" y="70"/>
                    </a:lnTo>
                    <a:lnTo>
                      <a:pt x="14" y="76"/>
                    </a:lnTo>
                    <a:lnTo>
                      <a:pt x="7" y="84"/>
                    </a:lnTo>
                    <a:lnTo>
                      <a:pt x="4" y="92"/>
                    </a:lnTo>
                    <a:lnTo>
                      <a:pt x="1" y="100"/>
                    </a:lnTo>
                    <a:lnTo>
                      <a:pt x="0" y="108"/>
                    </a:lnTo>
                    <a:lnTo>
                      <a:pt x="0" y="108"/>
                    </a:lnTo>
                    <a:lnTo>
                      <a:pt x="1" y="116"/>
                    </a:lnTo>
                    <a:lnTo>
                      <a:pt x="4" y="124"/>
                    </a:lnTo>
                    <a:lnTo>
                      <a:pt x="9" y="132"/>
                    </a:lnTo>
                    <a:lnTo>
                      <a:pt x="15" y="140"/>
                    </a:lnTo>
                    <a:lnTo>
                      <a:pt x="23" y="146"/>
                    </a:lnTo>
                    <a:lnTo>
                      <a:pt x="33" y="154"/>
                    </a:lnTo>
                    <a:lnTo>
                      <a:pt x="57" y="169"/>
                    </a:lnTo>
                    <a:lnTo>
                      <a:pt x="87" y="183"/>
                    </a:lnTo>
                    <a:lnTo>
                      <a:pt x="123" y="196"/>
                    </a:lnTo>
                    <a:lnTo>
                      <a:pt x="165" y="208"/>
                    </a:lnTo>
                    <a:lnTo>
                      <a:pt x="211" y="219"/>
                    </a:lnTo>
                    <a:lnTo>
                      <a:pt x="262" y="229"/>
                    </a:lnTo>
                    <a:lnTo>
                      <a:pt x="317" y="238"/>
                    </a:lnTo>
                    <a:lnTo>
                      <a:pt x="376" y="246"/>
                    </a:lnTo>
                    <a:lnTo>
                      <a:pt x="440" y="253"/>
                    </a:lnTo>
                    <a:lnTo>
                      <a:pt x="505" y="258"/>
                    </a:lnTo>
                    <a:lnTo>
                      <a:pt x="575" y="262"/>
                    </a:lnTo>
                    <a:lnTo>
                      <a:pt x="646" y="264"/>
                    </a:lnTo>
                    <a:lnTo>
                      <a:pt x="719" y="266"/>
                    </a:lnTo>
                    <a:lnTo>
                      <a:pt x="719" y="266"/>
                    </a:lnTo>
                    <a:lnTo>
                      <a:pt x="792" y="264"/>
                    </a:lnTo>
                    <a:lnTo>
                      <a:pt x="864" y="262"/>
                    </a:lnTo>
                    <a:lnTo>
                      <a:pt x="934" y="258"/>
                    </a:lnTo>
                    <a:lnTo>
                      <a:pt x="999" y="253"/>
                    </a:lnTo>
                    <a:lnTo>
                      <a:pt x="1063" y="246"/>
                    </a:lnTo>
                    <a:lnTo>
                      <a:pt x="1121" y="238"/>
                    </a:lnTo>
                    <a:lnTo>
                      <a:pt x="1177" y="229"/>
                    </a:lnTo>
                    <a:lnTo>
                      <a:pt x="1228" y="219"/>
                    </a:lnTo>
                    <a:lnTo>
                      <a:pt x="1274" y="208"/>
                    </a:lnTo>
                    <a:lnTo>
                      <a:pt x="1315" y="196"/>
                    </a:lnTo>
                    <a:lnTo>
                      <a:pt x="1352" y="183"/>
                    </a:lnTo>
                    <a:lnTo>
                      <a:pt x="1382" y="169"/>
                    </a:lnTo>
                    <a:lnTo>
                      <a:pt x="1406" y="154"/>
                    </a:lnTo>
                    <a:lnTo>
                      <a:pt x="1415" y="146"/>
                    </a:lnTo>
                    <a:lnTo>
                      <a:pt x="1423" y="140"/>
                    </a:lnTo>
                    <a:lnTo>
                      <a:pt x="1430" y="132"/>
                    </a:lnTo>
                    <a:lnTo>
                      <a:pt x="1434" y="124"/>
                    </a:lnTo>
                    <a:lnTo>
                      <a:pt x="1438" y="116"/>
                    </a:lnTo>
                    <a:lnTo>
                      <a:pt x="1439" y="108"/>
                    </a:lnTo>
                    <a:lnTo>
                      <a:pt x="1439" y="108"/>
                    </a:lnTo>
                    <a:lnTo>
                      <a:pt x="1438" y="100"/>
                    </a:lnTo>
                    <a:lnTo>
                      <a:pt x="1434" y="92"/>
                    </a:lnTo>
                    <a:lnTo>
                      <a:pt x="1431" y="84"/>
                    </a:lnTo>
                    <a:lnTo>
                      <a:pt x="1425" y="76"/>
                    </a:lnTo>
                    <a:lnTo>
                      <a:pt x="1417" y="70"/>
                    </a:lnTo>
                    <a:lnTo>
                      <a:pt x="1409" y="62"/>
                    </a:lnTo>
                    <a:lnTo>
                      <a:pt x="1385" y="48"/>
                    </a:lnTo>
                    <a:lnTo>
                      <a:pt x="1357" y="35"/>
                    </a:lnTo>
                    <a:lnTo>
                      <a:pt x="1323" y="22"/>
                    </a:lnTo>
                    <a:lnTo>
                      <a:pt x="1285" y="11"/>
                    </a:lnTo>
                    <a:lnTo>
                      <a:pt x="1241" y="0"/>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14" name="Freeform 32">
                <a:extLst>
                  <a:ext uri="{FF2B5EF4-FFF2-40B4-BE49-F238E27FC236}">
                    <a16:creationId xmlns:a16="http://schemas.microsoft.com/office/drawing/2014/main" id="{FC94CAC6-535E-4EE7-92AE-5032B60A23B6}"/>
                  </a:ext>
                </a:extLst>
              </p:cNvPr>
              <p:cNvSpPr>
                <a:spLocks/>
              </p:cNvSpPr>
              <p:nvPr/>
            </p:nvSpPr>
            <p:spPr bwMode="auto">
              <a:xfrm>
                <a:off x="1898650" y="2717800"/>
                <a:ext cx="1141413" cy="239713"/>
              </a:xfrm>
              <a:custGeom>
                <a:avLst/>
                <a:gdLst>
                  <a:gd name="T0" fmla="*/ 431 w 1438"/>
                  <a:gd name="T1" fmla="*/ 0 h 302"/>
                  <a:gd name="T2" fmla="*/ 297 w 1438"/>
                  <a:gd name="T3" fmla="*/ 18 h 302"/>
                  <a:gd name="T4" fmla="*/ 218 w 1438"/>
                  <a:gd name="T5" fmla="*/ 32 h 302"/>
                  <a:gd name="T6" fmla="*/ 150 w 1438"/>
                  <a:gd name="T7" fmla="*/ 48 h 302"/>
                  <a:gd name="T8" fmla="*/ 92 w 1438"/>
                  <a:gd name="T9" fmla="*/ 67 h 302"/>
                  <a:gd name="T10" fmla="*/ 48 w 1438"/>
                  <a:gd name="T11" fmla="*/ 88 h 302"/>
                  <a:gd name="T12" fmla="*/ 18 w 1438"/>
                  <a:gd name="T13" fmla="*/ 110 h 302"/>
                  <a:gd name="T14" fmla="*/ 2 w 1438"/>
                  <a:gd name="T15" fmla="*/ 132 h 302"/>
                  <a:gd name="T16" fmla="*/ 0 w 1438"/>
                  <a:gd name="T17" fmla="*/ 145 h 302"/>
                  <a:gd name="T18" fmla="*/ 0 w 1438"/>
                  <a:gd name="T19" fmla="*/ 153 h 302"/>
                  <a:gd name="T20" fmla="*/ 8 w 1438"/>
                  <a:gd name="T21" fmla="*/ 169 h 302"/>
                  <a:gd name="T22" fmla="*/ 22 w 1438"/>
                  <a:gd name="T23" fmla="*/ 183 h 302"/>
                  <a:gd name="T24" fmla="*/ 56 w 1438"/>
                  <a:gd name="T25" fmla="*/ 205 h 302"/>
                  <a:gd name="T26" fmla="*/ 123 w 1438"/>
                  <a:gd name="T27" fmla="*/ 232 h 302"/>
                  <a:gd name="T28" fmla="*/ 210 w 1438"/>
                  <a:gd name="T29" fmla="*/ 256 h 302"/>
                  <a:gd name="T30" fmla="*/ 316 w 1438"/>
                  <a:gd name="T31" fmla="*/ 275 h 302"/>
                  <a:gd name="T32" fmla="*/ 439 w 1438"/>
                  <a:gd name="T33" fmla="*/ 289 h 302"/>
                  <a:gd name="T34" fmla="*/ 574 w 1438"/>
                  <a:gd name="T35" fmla="*/ 299 h 302"/>
                  <a:gd name="T36" fmla="*/ 718 w 1438"/>
                  <a:gd name="T37" fmla="*/ 302 h 302"/>
                  <a:gd name="T38" fmla="*/ 793 w 1438"/>
                  <a:gd name="T39" fmla="*/ 300 h 302"/>
                  <a:gd name="T40" fmla="*/ 933 w 1438"/>
                  <a:gd name="T41" fmla="*/ 294 h 302"/>
                  <a:gd name="T42" fmla="*/ 1062 w 1438"/>
                  <a:gd name="T43" fmla="*/ 283 h 302"/>
                  <a:gd name="T44" fmla="*/ 1176 w 1438"/>
                  <a:gd name="T45" fmla="*/ 265 h 302"/>
                  <a:gd name="T46" fmla="*/ 1275 w 1438"/>
                  <a:gd name="T47" fmla="*/ 245 h 302"/>
                  <a:gd name="T48" fmla="*/ 1351 w 1438"/>
                  <a:gd name="T49" fmla="*/ 219 h 302"/>
                  <a:gd name="T50" fmla="*/ 1406 w 1438"/>
                  <a:gd name="T51" fmla="*/ 191 h 302"/>
                  <a:gd name="T52" fmla="*/ 1424 w 1438"/>
                  <a:gd name="T53" fmla="*/ 177 h 302"/>
                  <a:gd name="T54" fmla="*/ 1435 w 1438"/>
                  <a:gd name="T55" fmla="*/ 161 h 302"/>
                  <a:gd name="T56" fmla="*/ 1438 w 1438"/>
                  <a:gd name="T57" fmla="*/ 145 h 302"/>
                  <a:gd name="T58" fmla="*/ 1438 w 1438"/>
                  <a:gd name="T59" fmla="*/ 138 h 302"/>
                  <a:gd name="T60" fmla="*/ 1430 w 1438"/>
                  <a:gd name="T61" fmla="*/ 121 h 302"/>
                  <a:gd name="T62" fmla="*/ 1406 w 1438"/>
                  <a:gd name="T63" fmla="*/ 99 h 302"/>
                  <a:gd name="T64" fmla="*/ 1368 w 1438"/>
                  <a:gd name="T65" fmla="*/ 76 h 302"/>
                  <a:gd name="T66" fmla="*/ 1317 w 1438"/>
                  <a:gd name="T67" fmla="*/ 57 h 302"/>
                  <a:gd name="T68" fmla="*/ 1255 w 1438"/>
                  <a:gd name="T69" fmla="*/ 40 h 302"/>
                  <a:gd name="T70" fmla="*/ 1181 w 1438"/>
                  <a:gd name="T71" fmla="*/ 24 h 302"/>
                  <a:gd name="T72" fmla="*/ 1098 w 1438"/>
                  <a:gd name="T73" fmla="*/ 1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38" h="302">
                    <a:moveTo>
                      <a:pt x="431" y="0"/>
                    </a:moveTo>
                    <a:lnTo>
                      <a:pt x="431" y="0"/>
                    </a:lnTo>
                    <a:lnTo>
                      <a:pt x="340" y="11"/>
                    </a:lnTo>
                    <a:lnTo>
                      <a:pt x="297" y="18"/>
                    </a:lnTo>
                    <a:lnTo>
                      <a:pt x="256" y="24"/>
                    </a:lnTo>
                    <a:lnTo>
                      <a:pt x="218" y="32"/>
                    </a:lnTo>
                    <a:lnTo>
                      <a:pt x="183" y="40"/>
                    </a:lnTo>
                    <a:lnTo>
                      <a:pt x="150" y="48"/>
                    </a:lnTo>
                    <a:lnTo>
                      <a:pt x="119" y="57"/>
                    </a:lnTo>
                    <a:lnTo>
                      <a:pt x="92" y="67"/>
                    </a:lnTo>
                    <a:lnTo>
                      <a:pt x="69" y="76"/>
                    </a:lnTo>
                    <a:lnTo>
                      <a:pt x="48" y="88"/>
                    </a:lnTo>
                    <a:lnTo>
                      <a:pt x="32" y="99"/>
                    </a:lnTo>
                    <a:lnTo>
                      <a:pt x="18" y="110"/>
                    </a:lnTo>
                    <a:lnTo>
                      <a:pt x="8" y="121"/>
                    </a:lnTo>
                    <a:lnTo>
                      <a:pt x="2" y="132"/>
                    </a:lnTo>
                    <a:lnTo>
                      <a:pt x="0" y="138"/>
                    </a:lnTo>
                    <a:lnTo>
                      <a:pt x="0" y="145"/>
                    </a:lnTo>
                    <a:lnTo>
                      <a:pt x="0" y="145"/>
                    </a:lnTo>
                    <a:lnTo>
                      <a:pt x="0" y="153"/>
                    </a:lnTo>
                    <a:lnTo>
                      <a:pt x="3" y="161"/>
                    </a:lnTo>
                    <a:lnTo>
                      <a:pt x="8" y="169"/>
                    </a:lnTo>
                    <a:lnTo>
                      <a:pt x="14" y="177"/>
                    </a:lnTo>
                    <a:lnTo>
                      <a:pt x="22" y="183"/>
                    </a:lnTo>
                    <a:lnTo>
                      <a:pt x="32" y="191"/>
                    </a:lnTo>
                    <a:lnTo>
                      <a:pt x="56" y="205"/>
                    </a:lnTo>
                    <a:lnTo>
                      <a:pt x="86" y="219"/>
                    </a:lnTo>
                    <a:lnTo>
                      <a:pt x="123" y="232"/>
                    </a:lnTo>
                    <a:lnTo>
                      <a:pt x="164" y="245"/>
                    </a:lnTo>
                    <a:lnTo>
                      <a:pt x="210" y="256"/>
                    </a:lnTo>
                    <a:lnTo>
                      <a:pt x="261" y="265"/>
                    </a:lnTo>
                    <a:lnTo>
                      <a:pt x="316" y="275"/>
                    </a:lnTo>
                    <a:lnTo>
                      <a:pt x="377" y="283"/>
                    </a:lnTo>
                    <a:lnTo>
                      <a:pt x="439" y="289"/>
                    </a:lnTo>
                    <a:lnTo>
                      <a:pt x="505" y="294"/>
                    </a:lnTo>
                    <a:lnTo>
                      <a:pt x="574" y="299"/>
                    </a:lnTo>
                    <a:lnTo>
                      <a:pt x="645" y="300"/>
                    </a:lnTo>
                    <a:lnTo>
                      <a:pt x="718" y="302"/>
                    </a:lnTo>
                    <a:lnTo>
                      <a:pt x="718" y="302"/>
                    </a:lnTo>
                    <a:lnTo>
                      <a:pt x="793" y="300"/>
                    </a:lnTo>
                    <a:lnTo>
                      <a:pt x="865" y="299"/>
                    </a:lnTo>
                    <a:lnTo>
                      <a:pt x="933" y="294"/>
                    </a:lnTo>
                    <a:lnTo>
                      <a:pt x="1000" y="289"/>
                    </a:lnTo>
                    <a:lnTo>
                      <a:pt x="1062" y="283"/>
                    </a:lnTo>
                    <a:lnTo>
                      <a:pt x="1120" y="275"/>
                    </a:lnTo>
                    <a:lnTo>
                      <a:pt x="1176" y="265"/>
                    </a:lnTo>
                    <a:lnTo>
                      <a:pt x="1227" y="256"/>
                    </a:lnTo>
                    <a:lnTo>
                      <a:pt x="1275" y="245"/>
                    </a:lnTo>
                    <a:lnTo>
                      <a:pt x="1316" y="232"/>
                    </a:lnTo>
                    <a:lnTo>
                      <a:pt x="1351" y="219"/>
                    </a:lnTo>
                    <a:lnTo>
                      <a:pt x="1381" y="205"/>
                    </a:lnTo>
                    <a:lnTo>
                      <a:pt x="1406" y="191"/>
                    </a:lnTo>
                    <a:lnTo>
                      <a:pt x="1416" y="183"/>
                    </a:lnTo>
                    <a:lnTo>
                      <a:pt x="1424" y="177"/>
                    </a:lnTo>
                    <a:lnTo>
                      <a:pt x="1430" y="169"/>
                    </a:lnTo>
                    <a:lnTo>
                      <a:pt x="1435" y="161"/>
                    </a:lnTo>
                    <a:lnTo>
                      <a:pt x="1437" y="153"/>
                    </a:lnTo>
                    <a:lnTo>
                      <a:pt x="1438" y="145"/>
                    </a:lnTo>
                    <a:lnTo>
                      <a:pt x="1438" y="145"/>
                    </a:lnTo>
                    <a:lnTo>
                      <a:pt x="1438" y="138"/>
                    </a:lnTo>
                    <a:lnTo>
                      <a:pt x="1437" y="132"/>
                    </a:lnTo>
                    <a:lnTo>
                      <a:pt x="1430" y="121"/>
                    </a:lnTo>
                    <a:lnTo>
                      <a:pt x="1421" y="110"/>
                    </a:lnTo>
                    <a:lnTo>
                      <a:pt x="1406" y="99"/>
                    </a:lnTo>
                    <a:lnTo>
                      <a:pt x="1389" y="88"/>
                    </a:lnTo>
                    <a:lnTo>
                      <a:pt x="1368" y="76"/>
                    </a:lnTo>
                    <a:lnTo>
                      <a:pt x="1344" y="67"/>
                    </a:lnTo>
                    <a:lnTo>
                      <a:pt x="1317" y="57"/>
                    </a:lnTo>
                    <a:lnTo>
                      <a:pt x="1287" y="48"/>
                    </a:lnTo>
                    <a:lnTo>
                      <a:pt x="1255" y="40"/>
                    </a:lnTo>
                    <a:lnTo>
                      <a:pt x="1219" y="32"/>
                    </a:lnTo>
                    <a:lnTo>
                      <a:pt x="1181" y="24"/>
                    </a:lnTo>
                    <a:lnTo>
                      <a:pt x="1141" y="18"/>
                    </a:lnTo>
                    <a:lnTo>
                      <a:pt x="1098" y="11"/>
                    </a:lnTo>
                    <a:lnTo>
                      <a:pt x="1008" y="0"/>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grpSp>
      </p:grpSp>
    </p:spTree>
    <p:extLst>
      <p:ext uri="{BB962C8B-B14F-4D97-AF65-F5344CB8AC3E}">
        <p14:creationId xmlns:p14="http://schemas.microsoft.com/office/powerpoint/2010/main" val="378917674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złej jakości powietrza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P8. Proszę uszeregować powody złej jakości powietrza w Polsce w kolejności OD najważniejszego dla Pana(i) powodu DO najmniej ważnego.</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2020: n=1015, </a:t>
            </a:r>
            <a:r>
              <a:rPr lang="pt-BR">
                <a:solidFill>
                  <a:schemeClr val="bg1">
                    <a:lumMod val="75000"/>
                  </a:schemeClr>
                </a:solidFill>
              </a:rPr>
              <a:t>2018: n=1010</a:t>
            </a:r>
            <a:r>
              <a:rPr lang="pl-PL">
                <a:solidFill>
                  <a:schemeClr val="bg1">
                    <a:lumMod val="75000"/>
                  </a:schemeClr>
                </a:solidFill>
              </a:rPr>
              <a:t>, </a:t>
            </a:r>
            <a:r>
              <a:rPr lang="pt-BR">
                <a:solidFill>
                  <a:schemeClr val="bg1">
                    <a:lumMod val="75000"/>
                  </a:schemeClr>
                </a:solidFill>
              </a:rPr>
              <a:t>2014: n=1000</a:t>
            </a:r>
            <a:r>
              <a:rPr lang="pl-PL">
                <a:solidFill>
                  <a:schemeClr val="bg1">
                    <a:lumMod val="75000"/>
                  </a:schemeClr>
                </a:solidFill>
              </a:rPr>
              <a:t>, </a:t>
            </a:r>
            <a:r>
              <a:rPr lang="pt-BR">
                <a:solidFill>
                  <a:schemeClr val="bg1">
                    <a:lumMod val="75000"/>
                  </a:schemeClr>
                </a:solidFill>
              </a:rPr>
              <a:t>2013: n=1000</a:t>
            </a:r>
          </a:p>
          <a:p>
            <a:endParaRPr lang="pl-PL"/>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graphicFrame>
        <p:nvGraphicFramePr>
          <p:cNvPr id="5" name="Wykres 4" descr="Powody złej jakości powietrza w Polsce w kolejności od najważniejszych do najmniej ważnych.&#10;&#10;Wykres kolumnowy prezentujący średnią powodów złej jakości powietrza z podziałem na lata:&#10;Emisja z indywidualnych źródeł tzn. piece domowe: 2020 rok – 2,92; 2018 rok – 2,58; 2014 rok – 2,30; 2013 rok – 2,26.&#10;Emisja z dużych obiektów energetycznych spalania, fabryk itp.: 2020 rok – 2,87; 2018 rok – 3,07; 2014 rok – 3,06; 2013 rok – 3,20.&#10;Emisja z transportu samochodowego: 2020 rok – 2,82; 2018 rok – 2,75; 2014 rok – 2,91; 2013 rok – 2,93.&#10;Emisja pochodząca z państw sąsiadujących z Polską: 2020 rok – 1,40; 2018 rok – 1,60; 2014 rok – 1,73; 2013 rok – 1,61.&#10;">
            <a:extLst>
              <a:ext uri="{FF2B5EF4-FFF2-40B4-BE49-F238E27FC236}">
                <a16:creationId xmlns:a16="http://schemas.microsoft.com/office/drawing/2014/main" id="{46770D37-8C46-4385-8753-629D1BF5AF4F}"/>
              </a:ext>
            </a:extLst>
          </p:cNvPr>
          <p:cNvGraphicFramePr/>
          <p:nvPr>
            <p:extLst>
              <p:ext uri="{D42A27DB-BD31-4B8C-83A1-F6EECF244321}">
                <p14:modId xmlns:p14="http://schemas.microsoft.com/office/powerpoint/2010/main" val="3098919602"/>
              </p:ext>
            </p:extLst>
          </p:nvPr>
        </p:nvGraphicFramePr>
        <p:xfrm>
          <a:off x="0" y="1569543"/>
          <a:ext cx="8743699" cy="26024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Tabela 8">
            <a:extLst>
              <a:ext uri="{FF2B5EF4-FFF2-40B4-BE49-F238E27FC236}">
                <a16:creationId xmlns:a16="http://schemas.microsoft.com/office/drawing/2014/main" id="{CEBF934C-C80D-4427-9897-166F26EF83F0}"/>
              </a:ext>
            </a:extLst>
          </p:cNvPr>
          <p:cNvGraphicFramePr>
            <a:graphicFrameLocks noGrp="1"/>
          </p:cNvGraphicFramePr>
          <p:nvPr>
            <p:extLst>
              <p:ext uri="{D42A27DB-BD31-4B8C-83A1-F6EECF244321}">
                <p14:modId xmlns:p14="http://schemas.microsoft.com/office/powerpoint/2010/main" val="4119859233"/>
              </p:ext>
            </p:extLst>
          </p:nvPr>
        </p:nvGraphicFramePr>
        <p:xfrm>
          <a:off x="539553" y="4634994"/>
          <a:ext cx="8204146" cy="465531"/>
        </p:xfrm>
        <a:graphic>
          <a:graphicData uri="http://schemas.openxmlformats.org/drawingml/2006/table">
            <a:tbl>
              <a:tblPr firstRow="1" bandRow="1">
                <a:tableStyleId>{5C22544A-7EE6-4342-B048-85BDC9FD1C3A}</a:tableStyleId>
              </a:tblPr>
              <a:tblGrid>
                <a:gridCol w="1761106">
                  <a:extLst>
                    <a:ext uri="{9D8B030D-6E8A-4147-A177-3AD203B41FA5}">
                      <a16:colId xmlns:a16="http://schemas.microsoft.com/office/drawing/2014/main" val="1756709994"/>
                    </a:ext>
                  </a:extLst>
                </a:gridCol>
                <a:gridCol w="2340971">
                  <a:extLst>
                    <a:ext uri="{9D8B030D-6E8A-4147-A177-3AD203B41FA5}">
                      <a16:colId xmlns:a16="http://schemas.microsoft.com/office/drawing/2014/main" val="3665597784"/>
                    </a:ext>
                  </a:extLst>
                </a:gridCol>
                <a:gridCol w="1963927">
                  <a:extLst>
                    <a:ext uri="{9D8B030D-6E8A-4147-A177-3AD203B41FA5}">
                      <a16:colId xmlns:a16="http://schemas.microsoft.com/office/drawing/2014/main" val="2705835359"/>
                    </a:ext>
                  </a:extLst>
                </a:gridCol>
                <a:gridCol w="2138142">
                  <a:extLst>
                    <a:ext uri="{9D8B030D-6E8A-4147-A177-3AD203B41FA5}">
                      <a16:colId xmlns:a16="http://schemas.microsoft.com/office/drawing/2014/main" val="3066411919"/>
                    </a:ext>
                  </a:extLst>
                </a:gridCol>
              </a:tblGrid>
              <a:tr h="370840">
                <a:tc>
                  <a:txBody>
                    <a:bodyPr/>
                    <a:lstStyle/>
                    <a:p>
                      <a:pPr algn="ctr" fontAlgn="ctr"/>
                      <a:r>
                        <a:rPr lang="pl-PL" sz="1000" b="0" u="none" strike="noStrike">
                          <a:solidFill>
                            <a:schemeClr val="tx1"/>
                          </a:solidFill>
                          <a:effectLst/>
                        </a:rPr>
                        <a:t>emisja z indywidualnych źródeł tzn. piece domowe</a:t>
                      </a: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emisja z dużych </a:t>
                      </a:r>
                    </a:p>
                    <a:p>
                      <a:pPr algn="ctr" fontAlgn="ctr"/>
                      <a:r>
                        <a:rPr lang="pl-PL" sz="1000" b="0" u="none" strike="noStrike">
                          <a:solidFill>
                            <a:schemeClr val="tx1"/>
                          </a:solidFill>
                          <a:effectLst/>
                        </a:rPr>
                        <a:t>obiektów energetycznych </a:t>
                      </a:r>
                    </a:p>
                    <a:p>
                      <a:pPr algn="ctr" fontAlgn="ctr"/>
                      <a:r>
                        <a:rPr lang="pl-PL" sz="1000" b="0" u="none" strike="noStrike">
                          <a:solidFill>
                            <a:schemeClr val="tx1"/>
                          </a:solidFill>
                          <a:effectLst/>
                        </a:rPr>
                        <a:t>spalania, fabryk itp.</a:t>
                      </a: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emisja z transportu samochodowego</a:t>
                      </a: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emisja pochodząca </a:t>
                      </a:r>
                    </a:p>
                    <a:p>
                      <a:pPr algn="ctr" fontAlgn="ctr"/>
                      <a:r>
                        <a:rPr lang="pl-PL" sz="1000" b="0" u="none" strike="noStrike">
                          <a:solidFill>
                            <a:schemeClr val="tx1"/>
                          </a:solidFill>
                          <a:effectLst/>
                        </a:rPr>
                        <a:t>z państw sąsiadujących </a:t>
                      </a:r>
                    </a:p>
                    <a:p>
                      <a:pPr algn="ctr" fontAlgn="ctr"/>
                      <a:r>
                        <a:rPr lang="pl-PL" sz="1000" b="0" u="none" strike="noStrike">
                          <a:solidFill>
                            <a:schemeClr val="tx1"/>
                          </a:solidFill>
                          <a:effectLst/>
                        </a:rPr>
                        <a:t>z Polską</a:t>
                      </a: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98826231"/>
                  </a:ext>
                </a:extLst>
              </a:tr>
            </a:tbl>
          </a:graphicData>
        </a:graphic>
      </p:graphicFrame>
      <p:sp>
        <p:nvSpPr>
          <p:cNvPr id="10" name="pole tekstowe 9">
            <a:extLst>
              <a:ext uri="{FF2B5EF4-FFF2-40B4-BE49-F238E27FC236}">
                <a16:creationId xmlns:a16="http://schemas.microsoft.com/office/drawing/2014/main" id="{2D1FFB71-8651-4985-BB74-EDC73EFF2026}"/>
              </a:ext>
            </a:extLst>
          </p:cNvPr>
          <p:cNvSpPr txBox="1"/>
          <p:nvPr/>
        </p:nvSpPr>
        <p:spPr>
          <a:xfrm>
            <a:off x="333052" y="5221328"/>
            <a:ext cx="8204145" cy="338554"/>
          </a:xfrm>
          <a:prstGeom prst="rect">
            <a:avLst/>
          </a:prstGeom>
          <a:noFill/>
        </p:spPr>
        <p:txBody>
          <a:bodyPr wrap="square" rtlCol="0">
            <a:spAutoFit/>
          </a:bodyPr>
          <a:lstStyle/>
          <a:p>
            <a:pPr algn="just"/>
            <a:r>
              <a:rPr lang="pl-PL" sz="800" i="1">
                <a:solidFill>
                  <a:schemeClr val="bg1">
                    <a:lumMod val="75000"/>
                  </a:schemeClr>
                </a:solidFill>
              </a:rPr>
              <a:t>Wskazaniom respondentów przyznawano wartości punktowe: od 4 przy powodzie najważniejszym do 1 przy powodzie najmniej ważnym. Ze wskazań wszystkich respondentów obliczono średnią. Im wyższy wynik – tym powód ogółem jest bardziej istotny.</a:t>
            </a:r>
          </a:p>
        </p:txBody>
      </p:sp>
      <p:grpSp>
        <p:nvGrpSpPr>
          <p:cNvPr id="15" name="Grupa 14">
            <a:extLst>
              <a:ext uri="{FF2B5EF4-FFF2-40B4-BE49-F238E27FC236}">
                <a16:creationId xmlns:a16="http://schemas.microsoft.com/office/drawing/2014/main" id="{2A999009-20C0-4D03-9A55-C12795EE93C8}"/>
              </a:ext>
            </a:extLst>
          </p:cNvPr>
          <p:cNvGrpSpPr>
            <a:grpSpLocks noChangeAspect="1"/>
          </p:cNvGrpSpPr>
          <p:nvPr/>
        </p:nvGrpSpPr>
        <p:grpSpPr>
          <a:xfrm>
            <a:off x="1259632" y="4149481"/>
            <a:ext cx="384140" cy="468000"/>
            <a:chOff x="2627785" y="2022750"/>
            <a:chExt cx="672733" cy="819597"/>
          </a:xfrm>
          <a:solidFill>
            <a:srgbClr val="CDCDCD"/>
          </a:solidFill>
        </p:grpSpPr>
        <p:grpSp>
          <p:nvGrpSpPr>
            <p:cNvPr id="16" name="Grupa 15">
              <a:extLst>
                <a:ext uri="{FF2B5EF4-FFF2-40B4-BE49-F238E27FC236}">
                  <a16:creationId xmlns:a16="http://schemas.microsoft.com/office/drawing/2014/main" id="{814A49FF-E251-4263-85E4-621B8E56145C}"/>
                </a:ext>
              </a:extLst>
            </p:cNvPr>
            <p:cNvGrpSpPr>
              <a:grpSpLocks noChangeAspect="1"/>
            </p:cNvGrpSpPr>
            <p:nvPr/>
          </p:nvGrpSpPr>
          <p:grpSpPr>
            <a:xfrm>
              <a:off x="2627785" y="2266347"/>
              <a:ext cx="672733" cy="576000"/>
              <a:chOff x="2916238" y="1425575"/>
              <a:chExt cx="728662" cy="623887"/>
            </a:xfrm>
            <a:grpFill/>
          </p:grpSpPr>
          <p:sp>
            <p:nvSpPr>
              <p:cNvPr id="18" name="Freeform 44">
                <a:extLst>
                  <a:ext uri="{FF2B5EF4-FFF2-40B4-BE49-F238E27FC236}">
                    <a16:creationId xmlns:a16="http://schemas.microsoft.com/office/drawing/2014/main" id="{3272FC51-CC27-4E6A-BCF2-754D13627E3C}"/>
                  </a:ext>
                </a:extLst>
              </p:cNvPr>
              <p:cNvSpPr>
                <a:spLocks/>
              </p:cNvSpPr>
              <p:nvPr/>
            </p:nvSpPr>
            <p:spPr bwMode="auto">
              <a:xfrm>
                <a:off x="3427413" y="1504950"/>
                <a:ext cx="100012" cy="123825"/>
              </a:xfrm>
              <a:custGeom>
                <a:avLst/>
                <a:gdLst>
                  <a:gd name="T0" fmla="*/ 190 w 190"/>
                  <a:gd name="T1" fmla="*/ 235 h 235"/>
                  <a:gd name="T2" fmla="*/ 190 w 190"/>
                  <a:gd name="T3" fmla="*/ 0 h 235"/>
                  <a:gd name="T4" fmla="*/ 0 w 190"/>
                  <a:gd name="T5" fmla="*/ 0 h 235"/>
                  <a:gd name="T6" fmla="*/ 0 w 190"/>
                  <a:gd name="T7" fmla="*/ 55 h 235"/>
                  <a:gd name="T8" fmla="*/ 190 w 190"/>
                  <a:gd name="T9" fmla="*/ 235 h 235"/>
                </a:gdLst>
                <a:ahLst/>
                <a:cxnLst>
                  <a:cxn ang="0">
                    <a:pos x="T0" y="T1"/>
                  </a:cxn>
                  <a:cxn ang="0">
                    <a:pos x="T2" y="T3"/>
                  </a:cxn>
                  <a:cxn ang="0">
                    <a:pos x="T4" y="T5"/>
                  </a:cxn>
                  <a:cxn ang="0">
                    <a:pos x="T6" y="T7"/>
                  </a:cxn>
                  <a:cxn ang="0">
                    <a:pos x="T8" y="T9"/>
                  </a:cxn>
                </a:cxnLst>
                <a:rect l="0" t="0" r="r" b="b"/>
                <a:pathLst>
                  <a:path w="190" h="235">
                    <a:moveTo>
                      <a:pt x="190" y="235"/>
                    </a:moveTo>
                    <a:lnTo>
                      <a:pt x="190" y="0"/>
                    </a:lnTo>
                    <a:lnTo>
                      <a:pt x="0" y="0"/>
                    </a:lnTo>
                    <a:lnTo>
                      <a:pt x="0" y="55"/>
                    </a:lnTo>
                    <a:lnTo>
                      <a:pt x="190"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45">
                <a:extLst>
                  <a:ext uri="{FF2B5EF4-FFF2-40B4-BE49-F238E27FC236}">
                    <a16:creationId xmlns:a16="http://schemas.microsoft.com/office/drawing/2014/main" id="{0B4F1827-C9CE-40AE-9986-D1FCC406CAA7}"/>
                  </a:ext>
                </a:extLst>
              </p:cNvPr>
              <p:cNvSpPr>
                <a:spLocks noEditPoints="1"/>
              </p:cNvSpPr>
              <p:nvPr/>
            </p:nvSpPr>
            <p:spPr bwMode="auto">
              <a:xfrm>
                <a:off x="2916238" y="1425575"/>
                <a:ext cx="728662" cy="623887"/>
              </a:xfrm>
              <a:custGeom>
                <a:avLst/>
                <a:gdLst>
                  <a:gd name="T0" fmla="*/ 528 w 1377"/>
                  <a:gd name="T1" fmla="*/ 709 h 1178"/>
                  <a:gd name="T2" fmla="*/ 663 w 1377"/>
                  <a:gd name="T3" fmla="*/ 709 h 1178"/>
                  <a:gd name="T4" fmla="*/ 663 w 1377"/>
                  <a:gd name="T5" fmla="*/ 563 h 1178"/>
                  <a:gd name="T6" fmla="*/ 528 w 1377"/>
                  <a:gd name="T7" fmla="*/ 563 h 1178"/>
                  <a:gd name="T8" fmla="*/ 528 w 1377"/>
                  <a:gd name="T9" fmla="*/ 709 h 1178"/>
                  <a:gd name="T10" fmla="*/ 713 w 1377"/>
                  <a:gd name="T11" fmla="*/ 709 h 1178"/>
                  <a:gd name="T12" fmla="*/ 849 w 1377"/>
                  <a:gd name="T13" fmla="*/ 709 h 1178"/>
                  <a:gd name="T14" fmla="*/ 849 w 1377"/>
                  <a:gd name="T15" fmla="*/ 563 h 1178"/>
                  <a:gd name="T16" fmla="*/ 713 w 1377"/>
                  <a:gd name="T17" fmla="*/ 563 h 1178"/>
                  <a:gd name="T18" fmla="*/ 713 w 1377"/>
                  <a:gd name="T19" fmla="*/ 709 h 1178"/>
                  <a:gd name="T20" fmla="*/ 528 w 1377"/>
                  <a:gd name="T21" fmla="*/ 906 h 1178"/>
                  <a:gd name="T22" fmla="*/ 663 w 1377"/>
                  <a:gd name="T23" fmla="*/ 906 h 1178"/>
                  <a:gd name="T24" fmla="*/ 663 w 1377"/>
                  <a:gd name="T25" fmla="*/ 759 h 1178"/>
                  <a:gd name="T26" fmla="*/ 528 w 1377"/>
                  <a:gd name="T27" fmla="*/ 759 h 1178"/>
                  <a:gd name="T28" fmla="*/ 528 w 1377"/>
                  <a:gd name="T29" fmla="*/ 906 h 1178"/>
                  <a:gd name="T30" fmla="*/ 713 w 1377"/>
                  <a:gd name="T31" fmla="*/ 906 h 1178"/>
                  <a:gd name="T32" fmla="*/ 849 w 1377"/>
                  <a:gd name="T33" fmla="*/ 906 h 1178"/>
                  <a:gd name="T34" fmla="*/ 849 w 1377"/>
                  <a:gd name="T35" fmla="*/ 759 h 1178"/>
                  <a:gd name="T36" fmla="*/ 713 w 1377"/>
                  <a:gd name="T37" fmla="*/ 759 h 1178"/>
                  <a:gd name="T38" fmla="*/ 713 w 1377"/>
                  <a:gd name="T39" fmla="*/ 906 h 1178"/>
                  <a:gd name="T40" fmla="*/ 1377 w 1377"/>
                  <a:gd name="T41" fmla="*/ 653 h 1178"/>
                  <a:gd name="T42" fmla="*/ 1296 w 1377"/>
                  <a:gd name="T43" fmla="*/ 737 h 1178"/>
                  <a:gd name="T44" fmla="*/ 1264 w 1377"/>
                  <a:gd name="T45" fmla="*/ 707 h 1178"/>
                  <a:gd name="T46" fmla="*/ 1264 w 1377"/>
                  <a:gd name="T47" fmla="*/ 1178 h 1178"/>
                  <a:gd name="T48" fmla="*/ 113 w 1377"/>
                  <a:gd name="T49" fmla="*/ 1178 h 1178"/>
                  <a:gd name="T50" fmla="*/ 113 w 1377"/>
                  <a:gd name="T51" fmla="*/ 707 h 1178"/>
                  <a:gd name="T52" fmla="*/ 80 w 1377"/>
                  <a:gd name="T53" fmla="*/ 737 h 1178"/>
                  <a:gd name="T54" fmla="*/ 0 w 1377"/>
                  <a:gd name="T55" fmla="*/ 653 h 1178"/>
                  <a:gd name="T56" fmla="*/ 688 w 1377"/>
                  <a:gd name="T57" fmla="*/ 0 h 1178"/>
                  <a:gd name="T58" fmla="*/ 1377 w 1377"/>
                  <a:gd name="T59" fmla="*/ 653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7" h="1178">
                    <a:moveTo>
                      <a:pt x="528" y="709"/>
                    </a:moveTo>
                    <a:lnTo>
                      <a:pt x="663" y="709"/>
                    </a:lnTo>
                    <a:lnTo>
                      <a:pt x="663" y="563"/>
                    </a:lnTo>
                    <a:lnTo>
                      <a:pt x="528" y="563"/>
                    </a:lnTo>
                    <a:lnTo>
                      <a:pt x="528" y="709"/>
                    </a:lnTo>
                    <a:close/>
                    <a:moveTo>
                      <a:pt x="713" y="709"/>
                    </a:moveTo>
                    <a:lnTo>
                      <a:pt x="849" y="709"/>
                    </a:lnTo>
                    <a:lnTo>
                      <a:pt x="849" y="563"/>
                    </a:lnTo>
                    <a:lnTo>
                      <a:pt x="713" y="563"/>
                    </a:lnTo>
                    <a:lnTo>
                      <a:pt x="713" y="709"/>
                    </a:lnTo>
                    <a:close/>
                    <a:moveTo>
                      <a:pt x="528" y="906"/>
                    </a:moveTo>
                    <a:lnTo>
                      <a:pt x="663" y="906"/>
                    </a:lnTo>
                    <a:lnTo>
                      <a:pt x="663" y="759"/>
                    </a:lnTo>
                    <a:lnTo>
                      <a:pt x="528" y="759"/>
                    </a:lnTo>
                    <a:lnTo>
                      <a:pt x="528" y="906"/>
                    </a:lnTo>
                    <a:close/>
                    <a:moveTo>
                      <a:pt x="713" y="906"/>
                    </a:moveTo>
                    <a:lnTo>
                      <a:pt x="849" y="906"/>
                    </a:lnTo>
                    <a:lnTo>
                      <a:pt x="849" y="759"/>
                    </a:lnTo>
                    <a:lnTo>
                      <a:pt x="713" y="759"/>
                    </a:lnTo>
                    <a:lnTo>
                      <a:pt x="713" y="906"/>
                    </a:lnTo>
                    <a:close/>
                    <a:moveTo>
                      <a:pt x="1377" y="653"/>
                    </a:moveTo>
                    <a:lnTo>
                      <a:pt x="1296" y="737"/>
                    </a:lnTo>
                    <a:lnTo>
                      <a:pt x="1264" y="707"/>
                    </a:lnTo>
                    <a:lnTo>
                      <a:pt x="1264" y="1178"/>
                    </a:lnTo>
                    <a:lnTo>
                      <a:pt x="113" y="1178"/>
                    </a:lnTo>
                    <a:lnTo>
                      <a:pt x="113" y="707"/>
                    </a:lnTo>
                    <a:lnTo>
                      <a:pt x="80" y="737"/>
                    </a:lnTo>
                    <a:lnTo>
                      <a:pt x="0" y="653"/>
                    </a:lnTo>
                    <a:lnTo>
                      <a:pt x="688" y="0"/>
                    </a:lnTo>
                    <a:lnTo>
                      <a:pt x="1377" y="6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7" name="Dowolny kształt: kształt 16">
              <a:extLst>
                <a:ext uri="{FF2B5EF4-FFF2-40B4-BE49-F238E27FC236}">
                  <a16:creationId xmlns:a16="http://schemas.microsoft.com/office/drawing/2014/main" id="{334E9E26-8571-4F00-8C29-DA85732A0438}"/>
                </a:ext>
              </a:extLst>
            </p:cNvPr>
            <p:cNvSpPr/>
            <p:nvPr/>
          </p:nvSpPr>
          <p:spPr>
            <a:xfrm>
              <a:off x="2851484" y="2022750"/>
              <a:ext cx="294408" cy="288000"/>
            </a:xfrm>
            <a:custGeom>
              <a:avLst/>
              <a:gdLst>
                <a:gd name="connsiteX0" fmla="*/ 457 w 294408"/>
                <a:gd name="connsiteY0" fmla="*/ 73479 h 263045"/>
                <a:gd name="connsiteX1" fmla="*/ 116386 w 294408"/>
                <a:gd name="connsiteY1" fmla="*/ 189408 h 263045"/>
                <a:gd name="connsiteX2" fmla="*/ 121539 w 294408"/>
                <a:gd name="connsiteY2" fmla="*/ 185902 h 263045"/>
                <a:gd name="connsiteX3" fmla="*/ 170117 w 294408"/>
                <a:gd name="connsiteY3" fmla="*/ 209067 h 263045"/>
                <a:gd name="connsiteX4" fmla="*/ 232267 w 294408"/>
                <a:gd name="connsiteY4" fmla="*/ 209067 h 263045"/>
                <a:gd name="connsiteX5" fmla="*/ 260509 w 294408"/>
                <a:gd name="connsiteY5" fmla="*/ 236792 h 263045"/>
                <a:gd name="connsiteX6" fmla="*/ 260509 w 294408"/>
                <a:gd name="connsiteY6" fmla="*/ 237328 h 263045"/>
                <a:gd name="connsiteX7" fmla="*/ 260509 w 294408"/>
                <a:gd name="connsiteY7" fmla="*/ 263045 h 263045"/>
                <a:gd name="connsiteX8" fmla="*/ 294408 w 294408"/>
                <a:gd name="connsiteY8" fmla="*/ 263045 h 263045"/>
                <a:gd name="connsiteX9" fmla="*/ 293846 w 294408"/>
                <a:gd name="connsiteY9" fmla="*/ 237328 h 263045"/>
                <a:gd name="connsiteX10" fmla="*/ 293284 w 294408"/>
                <a:gd name="connsiteY10" fmla="*/ 229984 h 263045"/>
                <a:gd name="connsiteX11" fmla="*/ 293284 w 294408"/>
                <a:gd name="connsiteY11" fmla="*/ 229413 h 263045"/>
                <a:gd name="connsiteX12" fmla="*/ 292713 w 294408"/>
                <a:gd name="connsiteY12" fmla="*/ 223764 h 263045"/>
                <a:gd name="connsiteX13" fmla="*/ 220399 w 294408"/>
                <a:gd name="connsiteY13" fmla="*/ 163862 h 263045"/>
                <a:gd name="connsiteX14" fmla="*/ 203444 w 294408"/>
                <a:gd name="connsiteY14" fmla="*/ 147522 h 263045"/>
                <a:gd name="connsiteX15" fmla="*/ 203444 w 294408"/>
                <a:gd name="connsiteY15" fmla="*/ 146907 h 263045"/>
                <a:gd name="connsiteX16" fmla="*/ 203444 w 294408"/>
                <a:gd name="connsiteY16" fmla="*/ 141221 h 263045"/>
                <a:gd name="connsiteX17" fmla="*/ 146952 w 294408"/>
                <a:gd name="connsiteY17" fmla="*/ 84709 h 263045"/>
                <a:gd name="connsiteX18" fmla="*/ 129997 w 294408"/>
                <a:gd name="connsiteY18" fmla="*/ 68370 h 263045"/>
                <a:gd name="connsiteX19" fmla="*/ 129997 w 294408"/>
                <a:gd name="connsiteY19" fmla="*/ 67754 h 263045"/>
                <a:gd name="connsiteX20" fmla="*/ 67753 w 294408"/>
                <a:gd name="connsiteY20" fmla="*/ 58 h 263045"/>
                <a:gd name="connsiteX21" fmla="*/ 57 w 294408"/>
                <a:gd name="connsiteY21" fmla="*/ 62303 h 263045"/>
                <a:gd name="connsiteX22" fmla="*/ 57 w 294408"/>
                <a:gd name="connsiteY22" fmla="*/ 67754 h 263045"/>
                <a:gd name="connsiteX23" fmla="*/ 457 w 294408"/>
                <a:gd name="connsiteY23" fmla="*/ 73479 h 26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4408" h="263045">
                  <a:moveTo>
                    <a:pt x="457" y="73479"/>
                  </a:moveTo>
                  <a:lnTo>
                    <a:pt x="116386" y="189408"/>
                  </a:lnTo>
                  <a:cubicBezTo>
                    <a:pt x="118172" y="188343"/>
                    <a:pt x="119893" y="187172"/>
                    <a:pt x="121539" y="185902"/>
                  </a:cubicBezTo>
                  <a:cubicBezTo>
                    <a:pt x="133353" y="200626"/>
                    <a:pt x="151239" y="209155"/>
                    <a:pt x="170117" y="209067"/>
                  </a:cubicBezTo>
                  <a:lnTo>
                    <a:pt x="232267" y="209067"/>
                  </a:lnTo>
                  <a:cubicBezTo>
                    <a:pt x="247721" y="208924"/>
                    <a:pt x="260366" y="221337"/>
                    <a:pt x="260509" y="236792"/>
                  </a:cubicBezTo>
                  <a:cubicBezTo>
                    <a:pt x="260511" y="236971"/>
                    <a:pt x="260511" y="237149"/>
                    <a:pt x="260509" y="237328"/>
                  </a:cubicBezTo>
                  <a:lnTo>
                    <a:pt x="260509" y="263045"/>
                  </a:lnTo>
                  <a:lnTo>
                    <a:pt x="294408" y="263045"/>
                  </a:lnTo>
                  <a:lnTo>
                    <a:pt x="293846" y="237328"/>
                  </a:lnTo>
                  <a:cubicBezTo>
                    <a:pt x="293962" y="234867"/>
                    <a:pt x="293773" y="232400"/>
                    <a:pt x="293284" y="229984"/>
                  </a:cubicBezTo>
                  <a:lnTo>
                    <a:pt x="293284" y="229413"/>
                  </a:lnTo>
                  <a:cubicBezTo>
                    <a:pt x="293284" y="227717"/>
                    <a:pt x="292713" y="225460"/>
                    <a:pt x="292713" y="223764"/>
                  </a:cubicBezTo>
                  <a:cubicBezTo>
                    <a:pt x="286177" y="188989"/>
                    <a:pt x="255782" y="163812"/>
                    <a:pt x="220399" y="163862"/>
                  </a:cubicBezTo>
                  <a:cubicBezTo>
                    <a:pt x="211205" y="164031"/>
                    <a:pt x="203614" y="156716"/>
                    <a:pt x="203444" y="147522"/>
                  </a:cubicBezTo>
                  <a:cubicBezTo>
                    <a:pt x="203441" y="147318"/>
                    <a:pt x="203441" y="147112"/>
                    <a:pt x="203444" y="146907"/>
                  </a:cubicBezTo>
                  <a:lnTo>
                    <a:pt x="203444" y="141221"/>
                  </a:lnTo>
                  <a:cubicBezTo>
                    <a:pt x="203356" y="110054"/>
                    <a:pt x="178118" y="84808"/>
                    <a:pt x="146952" y="84709"/>
                  </a:cubicBezTo>
                  <a:cubicBezTo>
                    <a:pt x="137758" y="84878"/>
                    <a:pt x="130167" y="77563"/>
                    <a:pt x="129997" y="68370"/>
                  </a:cubicBezTo>
                  <a:cubicBezTo>
                    <a:pt x="129993" y="68165"/>
                    <a:pt x="129993" y="67959"/>
                    <a:pt x="129997" y="67754"/>
                  </a:cubicBezTo>
                  <a:cubicBezTo>
                    <a:pt x="131502" y="31873"/>
                    <a:pt x="103635" y="1564"/>
                    <a:pt x="67753" y="58"/>
                  </a:cubicBezTo>
                  <a:cubicBezTo>
                    <a:pt x="31871" y="-1447"/>
                    <a:pt x="1562" y="26421"/>
                    <a:pt x="57" y="62303"/>
                  </a:cubicBezTo>
                  <a:cubicBezTo>
                    <a:pt x="-19" y="64120"/>
                    <a:pt x="-19" y="65938"/>
                    <a:pt x="57" y="67754"/>
                  </a:cubicBezTo>
                  <a:cubicBezTo>
                    <a:pt x="67" y="69726"/>
                    <a:pt x="305" y="71593"/>
                    <a:pt x="457" y="73479"/>
                  </a:cubicBezTo>
                  <a:close/>
                </a:path>
              </a:pathLst>
            </a:custGeom>
            <a:grpFill/>
            <a:ln w="9525" cap="flat">
              <a:noFill/>
              <a:prstDash val="solid"/>
              <a:miter/>
            </a:ln>
          </p:spPr>
          <p:txBody>
            <a:bodyPr rtlCol="0" anchor="ctr"/>
            <a:lstStyle/>
            <a:p>
              <a:endParaRPr lang="pl-PL"/>
            </a:p>
          </p:txBody>
        </p:sp>
      </p:grpSp>
      <p:grpSp>
        <p:nvGrpSpPr>
          <p:cNvPr id="22" name="Grupa 21">
            <a:extLst>
              <a:ext uri="{FF2B5EF4-FFF2-40B4-BE49-F238E27FC236}">
                <a16:creationId xmlns:a16="http://schemas.microsoft.com/office/drawing/2014/main" id="{4ED7FF5C-DCCD-428F-8921-9BDC8ED29FBA}"/>
              </a:ext>
            </a:extLst>
          </p:cNvPr>
          <p:cNvGrpSpPr>
            <a:grpSpLocks noChangeAspect="1"/>
          </p:cNvGrpSpPr>
          <p:nvPr/>
        </p:nvGrpSpPr>
        <p:grpSpPr>
          <a:xfrm>
            <a:off x="3275856" y="4149481"/>
            <a:ext cx="450665" cy="468000"/>
            <a:chOff x="2590800" y="4770438"/>
            <a:chExt cx="742950" cy="771525"/>
          </a:xfrm>
          <a:solidFill>
            <a:srgbClr val="CDCDCD"/>
          </a:solidFill>
        </p:grpSpPr>
        <p:sp>
          <p:nvSpPr>
            <p:cNvPr id="23" name="Freeform 75">
              <a:extLst>
                <a:ext uri="{FF2B5EF4-FFF2-40B4-BE49-F238E27FC236}">
                  <a16:creationId xmlns:a16="http://schemas.microsoft.com/office/drawing/2014/main" id="{D248735E-988F-4C95-AED7-9B828C6774EF}"/>
                </a:ext>
              </a:extLst>
            </p:cNvPr>
            <p:cNvSpPr>
              <a:spLocks/>
            </p:cNvSpPr>
            <p:nvPr/>
          </p:nvSpPr>
          <p:spPr bwMode="auto">
            <a:xfrm>
              <a:off x="2590800" y="5484813"/>
              <a:ext cx="742950" cy="57150"/>
            </a:xfrm>
            <a:custGeom>
              <a:avLst/>
              <a:gdLst>
                <a:gd name="T0" fmla="*/ 37 w 935"/>
                <a:gd name="T1" fmla="*/ 73 h 73"/>
                <a:gd name="T2" fmla="*/ 898 w 935"/>
                <a:gd name="T3" fmla="*/ 73 h 73"/>
                <a:gd name="T4" fmla="*/ 898 w 935"/>
                <a:gd name="T5" fmla="*/ 73 h 73"/>
                <a:gd name="T6" fmla="*/ 898 w 935"/>
                <a:gd name="T7" fmla="*/ 73 h 73"/>
                <a:gd name="T8" fmla="*/ 906 w 935"/>
                <a:gd name="T9" fmla="*/ 73 h 73"/>
                <a:gd name="T10" fmla="*/ 913 w 935"/>
                <a:gd name="T11" fmla="*/ 71 h 73"/>
                <a:gd name="T12" fmla="*/ 920 w 935"/>
                <a:gd name="T13" fmla="*/ 67 h 73"/>
                <a:gd name="T14" fmla="*/ 924 w 935"/>
                <a:gd name="T15" fmla="*/ 62 h 73"/>
                <a:gd name="T16" fmla="*/ 929 w 935"/>
                <a:gd name="T17" fmla="*/ 57 h 73"/>
                <a:gd name="T18" fmla="*/ 932 w 935"/>
                <a:gd name="T19" fmla="*/ 51 h 73"/>
                <a:gd name="T20" fmla="*/ 935 w 935"/>
                <a:gd name="T21" fmla="*/ 43 h 73"/>
                <a:gd name="T22" fmla="*/ 935 w 935"/>
                <a:gd name="T23" fmla="*/ 37 h 73"/>
                <a:gd name="T24" fmla="*/ 935 w 935"/>
                <a:gd name="T25" fmla="*/ 37 h 73"/>
                <a:gd name="T26" fmla="*/ 935 w 935"/>
                <a:gd name="T27" fmla="*/ 37 h 73"/>
                <a:gd name="T28" fmla="*/ 935 w 935"/>
                <a:gd name="T29" fmla="*/ 29 h 73"/>
                <a:gd name="T30" fmla="*/ 932 w 935"/>
                <a:gd name="T31" fmla="*/ 22 h 73"/>
                <a:gd name="T32" fmla="*/ 929 w 935"/>
                <a:gd name="T33" fmla="*/ 15 h 73"/>
                <a:gd name="T34" fmla="*/ 924 w 935"/>
                <a:gd name="T35" fmla="*/ 11 h 73"/>
                <a:gd name="T36" fmla="*/ 920 w 935"/>
                <a:gd name="T37" fmla="*/ 6 h 73"/>
                <a:gd name="T38" fmla="*/ 913 w 935"/>
                <a:gd name="T39" fmla="*/ 3 h 73"/>
                <a:gd name="T40" fmla="*/ 906 w 935"/>
                <a:gd name="T41" fmla="*/ 0 h 73"/>
                <a:gd name="T42" fmla="*/ 898 w 935"/>
                <a:gd name="T43" fmla="*/ 0 h 73"/>
                <a:gd name="T44" fmla="*/ 37 w 935"/>
                <a:gd name="T45" fmla="*/ 0 h 73"/>
                <a:gd name="T46" fmla="*/ 37 w 935"/>
                <a:gd name="T47" fmla="*/ 0 h 73"/>
                <a:gd name="T48" fmla="*/ 37 w 935"/>
                <a:gd name="T49" fmla="*/ 0 h 73"/>
                <a:gd name="T50" fmla="*/ 29 w 935"/>
                <a:gd name="T51" fmla="*/ 0 h 73"/>
                <a:gd name="T52" fmla="*/ 23 w 935"/>
                <a:gd name="T53" fmla="*/ 3 h 73"/>
                <a:gd name="T54" fmla="*/ 17 w 935"/>
                <a:gd name="T55" fmla="*/ 6 h 73"/>
                <a:gd name="T56" fmla="*/ 11 w 935"/>
                <a:gd name="T57" fmla="*/ 11 h 73"/>
                <a:gd name="T58" fmla="*/ 8 w 935"/>
                <a:gd name="T59" fmla="*/ 15 h 73"/>
                <a:gd name="T60" fmla="*/ 3 w 935"/>
                <a:gd name="T61" fmla="*/ 22 h 73"/>
                <a:gd name="T62" fmla="*/ 1 w 935"/>
                <a:gd name="T63" fmla="*/ 29 h 73"/>
                <a:gd name="T64" fmla="*/ 0 w 935"/>
                <a:gd name="T65" fmla="*/ 37 h 73"/>
                <a:gd name="T66" fmla="*/ 0 w 935"/>
                <a:gd name="T67" fmla="*/ 37 h 73"/>
                <a:gd name="T68" fmla="*/ 0 w 935"/>
                <a:gd name="T69" fmla="*/ 37 h 73"/>
                <a:gd name="T70" fmla="*/ 1 w 935"/>
                <a:gd name="T71" fmla="*/ 43 h 73"/>
                <a:gd name="T72" fmla="*/ 3 w 935"/>
                <a:gd name="T73" fmla="*/ 51 h 73"/>
                <a:gd name="T74" fmla="*/ 8 w 935"/>
                <a:gd name="T75" fmla="*/ 57 h 73"/>
                <a:gd name="T76" fmla="*/ 11 w 935"/>
                <a:gd name="T77" fmla="*/ 62 h 73"/>
                <a:gd name="T78" fmla="*/ 17 w 935"/>
                <a:gd name="T79" fmla="*/ 67 h 73"/>
                <a:gd name="T80" fmla="*/ 23 w 935"/>
                <a:gd name="T81" fmla="*/ 71 h 73"/>
                <a:gd name="T82" fmla="*/ 29 w 935"/>
                <a:gd name="T83" fmla="*/ 73 h 73"/>
                <a:gd name="T84" fmla="*/ 37 w 935"/>
                <a:gd name="T85" fmla="*/ 73 h 73"/>
                <a:gd name="T86" fmla="*/ 37 w 935"/>
                <a:gd name="T8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5" h="73">
                  <a:moveTo>
                    <a:pt x="37" y="73"/>
                  </a:moveTo>
                  <a:lnTo>
                    <a:pt x="898" y="73"/>
                  </a:lnTo>
                  <a:lnTo>
                    <a:pt x="898" y="73"/>
                  </a:lnTo>
                  <a:lnTo>
                    <a:pt x="898" y="73"/>
                  </a:lnTo>
                  <a:lnTo>
                    <a:pt x="906" y="73"/>
                  </a:lnTo>
                  <a:lnTo>
                    <a:pt x="913" y="71"/>
                  </a:lnTo>
                  <a:lnTo>
                    <a:pt x="920" y="67"/>
                  </a:lnTo>
                  <a:lnTo>
                    <a:pt x="924" y="62"/>
                  </a:lnTo>
                  <a:lnTo>
                    <a:pt x="929" y="57"/>
                  </a:lnTo>
                  <a:lnTo>
                    <a:pt x="932" y="51"/>
                  </a:lnTo>
                  <a:lnTo>
                    <a:pt x="935" y="43"/>
                  </a:lnTo>
                  <a:lnTo>
                    <a:pt x="935" y="37"/>
                  </a:lnTo>
                  <a:lnTo>
                    <a:pt x="935" y="37"/>
                  </a:lnTo>
                  <a:lnTo>
                    <a:pt x="935" y="37"/>
                  </a:lnTo>
                  <a:lnTo>
                    <a:pt x="935" y="29"/>
                  </a:lnTo>
                  <a:lnTo>
                    <a:pt x="932" y="22"/>
                  </a:lnTo>
                  <a:lnTo>
                    <a:pt x="929" y="15"/>
                  </a:lnTo>
                  <a:lnTo>
                    <a:pt x="924" y="11"/>
                  </a:lnTo>
                  <a:lnTo>
                    <a:pt x="920" y="6"/>
                  </a:lnTo>
                  <a:lnTo>
                    <a:pt x="913" y="3"/>
                  </a:lnTo>
                  <a:lnTo>
                    <a:pt x="906" y="0"/>
                  </a:lnTo>
                  <a:lnTo>
                    <a:pt x="898" y="0"/>
                  </a:lnTo>
                  <a:lnTo>
                    <a:pt x="37" y="0"/>
                  </a:lnTo>
                  <a:lnTo>
                    <a:pt x="37" y="0"/>
                  </a:lnTo>
                  <a:lnTo>
                    <a:pt x="37" y="0"/>
                  </a:lnTo>
                  <a:lnTo>
                    <a:pt x="29" y="0"/>
                  </a:lnTo>
                  <a:lnTo>
                    <a:pt x="23" y="3"/>
                  </a:lnTo>
                  <a:lnTo>
                    <a:pt x="17" y="6"/>
                  </a:lnTo>
                  <a:lnTo>
                    <a:pt x="11" y="11"/>
                  </a:lnTo>
                  <a:lnTo>
                    <a:pt x="8" y="15"/>
                  </a:lnTo>
                  <a:lnTo>
                    <a:pt x="3" y="22"/>
                  </a:lnTo>
                  <a:lnTo>
                    <a:pt x="1" y="29"/>
                  </a:lnTo>
                  <a:lnTo>
                    <a:pt x="0" y="37"/>
                  </a:lnTo>
                  <a:lnTo>
                    <a:pt x="0" y="37"/>
                  </a:lnTo>
                  <a:lnTo>
                    <a:pt x="0" y="37"/>
                  </a:lnTo>
                  <a:lnTo>
                    <a:pt x="1" y="43"/>
                  </a:lnTo>
                  <a:lnTo>
                    <a:pt x="3" y="51"/>
                  </a:lnTo>
                  <a:lnTo>
                    <a:pt x="8" y="57"/>
                  </a:lnTo>
                  <a:lnTo>
                    <a:pt x="11" y="62"/>
                  </a:lnTo>
                  <a:lnTo>
                    <a:pt x="17" y="67"/>
                  </a:lnTo>
                  <a:lnTo>
                    <a:pt x="23" y="71"/>
                  </a:lnTo>
                  <a:lnTo>
                    <a:pt x="29" y="73"/>
                  </a:lnTo>
                  <a:lnTo>
                    <a:pt x="37" y="73"/>
                  </a:lnTo>
                  <a:lnTo>
                    <a:pt x="37"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76">
              <a:extLst>
                <a:ext uri="{FF2B5EF4-FFF2-40B4-BE49-F238E27FC236}">
                  <a16:creationId xmlns:a16="http://schemas.microsoft.com/office/drawing/2014/main" id="{4A44D125-46AD-4FD7-9D6E-A4C7BEB253FC}"/>
                </a:ext>
              </a:extLst>
            </p:cNvPr>
            <p:cNvSpPr>
              <a:spLocks/>
            </p:cNvSpPr>
            <p:nvPr/>
          </p:nvSpPr>
          <p:spPr bwMode="auto">
            <a:xfrm>
              <a:off x="2800350" y="4945063"/>
              <a:ext cx="241300" cy="139700"/>
            </a:xfrm>
            <a:custGeom>
              <a:avLst/>
              <a:gdLst>
                <a:gd name="T0" fmla="*/ 303 w 303"/>
                <a:gd name="T1" fmla="*/ 0 h 175"/>
                <a:gd name="T2" fmla="*/ 303 w 303"/>
                <a:gd name="T3" fmla="*/ 0 h 175"/>
                <a:gd name="T4" fmla="*/ 276 w 303"/>
                <a:gd name="T5" fmla="*/ 11 h 175"/>
                <a:gd name="T6" fmla="*/ 258 w 303"/>
                <a:gd name="T7" fmla="*/ 17 h 175"/>
                <a:gd name="T8" fmla="*/ 242 w 303"/>
                <a:gd name="T9" fmla="*/ 22 h 175"/>
                <a:gd name="T10" fmla="*/ 228 w 303"/>
                <a:gd name="T11" fmla="*/ 23 h 175"/>
                <a:gd name="T12" fmla="*/ 216 w 303"/>
                <a:gd name="T13" fmla="*/ 22 h 175"/>
                <a:gd name="T14" fmla="*/ 199 w 303"/>
                <a:gd name="T15" fmla="*/ 20 h 175"/>
                <a:gd name="T16" fmla="*/ 179 w 303"/>
                <a:gd name="T17" fmla="*/ 17 h 175"/>
                <a:gd name="T18" fmla="*/ 152 w 303"/>
                <a:gd name="T19" fmla="*/ 14 h 175"/>
                <a:gd name="T20" fmla="*/ 152 w 303"/>
                <a:gd name="T21" fmla="*/ 14 h 175"/>
                <a:gd name="T22" fmla="*/ 135 w 303"/>
                <a:gd name="T23" fmla="*/ 14 h 175"/>
                <a:gd name="T24" fmla="*/ 120 w 303"/>
                <a:gd name="T25" fmla="*/ 15 h 175"/>
                <a:gd name="T26" fmla="*/ 104 w 303"/>
                <a:gd name="T27" fmla="*/ 20 h 175"/>
                <a:gd name="T28" fmla="*/ 88 w 303"/>
                <a:gd name="T29" fmla="*/ 25 h 175"/>
                <a:gd name="T30" fmla="*/ 74 w 303"/>
                <a:gd name="T31" fmla="*/ 31 h 175"/>
                <a:gd name="T32" fmla="*/ 62 w 303"/>
                <a:gd name="T33" fmla="*/ 39 h 175"/>
                <a:gd name="T34" fmla="*/ 50 w 303"/>
                <a:gd name="T35" fmla="*/ 48 h 175"/>
                <a:gd name="T36" fmla="*/ 39 w 303"/>
                <a:gd name="T37" fmla="*/ 59 h 175"/>
                <a:gd name="T38" fmla="*/ 28 w 303"/>
                <a:gd name="T39" fmla="*/ 71 h 175"/>
                <a:gd name="T40" fmla="*/ 20 w 303"/>
                <a:gd name="T41" fmla="*/ 84 h 175"/>
                <a:gd name="T42" fmla="*/ 12 w 303"/>
                <a:gd name="T43" fmla="*/ 98 h 175"/>
                <a:gd name="T44" fmla="*/ 8 w 303"/>
                <a:gd name="T45" fmla="*/ 112 h 175"/>
                <a:gd name="T46" fmla="*/ 3 w 303"/>
                <a:gd name="T47" fmla="*/ 127 h 175"/>
                <a:gd name="T48" fmla="*/ 1 w 303"/>
                <a:gd name="T49" fmla="*/ 143 h 175"/>
                <a:gd name="T50" fmla="*/ 0 w 303"/>
                <a:gd name="T51" fmla="*/ 158 h 175"/>
                <a:gd name="T52" fmla="*/ 1 w 303"/>
                <a:gd name="T53" fmla="*/ 175 h 175"/>
                <a:gd name="T54" fmla="*/ 1 w 303"/>
                <a:gd name="T55" fmla="*/ 175 h 175"/>
                <a:gd name="T56" fmla="*/ 12 w 303"/>
                <a:gd name="T57" fmla="*/ 155 h 175"/>
                <a:gd name="T58" fmla="*/ 23 w 303"/>
                <a:gd name="T59" fmla="*/ 138 h 175"/>
                <a:gd name="T60" fmla="*/ 36 w 303"/>
                <a:gd name="T61" fmla="*/ 124 h 175"/>
                <a:gd name="T62" fmla="*/ 48 w 303"/>
                <a:gd name="T63" fmla="*/ 113 h 175"/>
                <a:gd name="T64" fmla="*/ 64 w 303"/>
                <a:gd name="T65" fmla="*/ 104 h 175"/>
                <a:gd name="T66" fmla="*/ 81 w 303"/>
                <a:gd name="T67" fmla="*/ 98 h 175"/>
                <a:gd name="T68" fmla="*/ 99 w 303"/>
                <a:gd name="T69" fmla="*/ 91 h 175"/>
                <a:gd name="T70" fmla="*/ 121 w 303"/>
                <a:gd name="T71" fmla="*/ 85 h 175"/>
                <a:gd name="T72" fmla="*/ 121 w 303"/>
                <a:gd name="T73" fmla="*/ 85 h 175"/>
                <a:gd name="T74" fmla="*/ 151 w 303"/>
                <a:gd name="T75" fmla="*/ 81 h 175"/>
                <a:gd name="T76" fmla="*/ 179 w 303"/>
                <a:gd name="T77" fmla="*/ 77 h 175"/>
                <a:gd name="T78" fmla="*/ 205 w 303"/>
                <a:gd name="T79" fmla="*/ 73 h 175"/>
                <a:gd name="T80" fmla="*/ 230 w 303"/>
                <a:gd name="T81" fmla="*/ 68 h 175"/>
                <a:gd name="T82" fmla="*/ 242 w 303"/>
                <a:gd name="T83" fmla="*/ 65 h 175"/>
                <a:gd name="T84" fmla="*/ 253 w 303"/>
                <a:gd name="T85" fmla="*/ 60 h 175"/>
                <a:gd name="T86" fmla="*/ 262 w 303"/>
                <a:gd name="T87" fmla="*/ 54 h 175"/>
                <a:gd name="T88" fmla="*/ 272 w 303"/>
                <a:gd name="T89" fmla="*/ 48 h 175"/>
                <a:gd name="T90" fmla="*/ 281 w 303"/>
                <a:gd name="T91" fmla="*/ 39 h 175"/>
                <a:gd name="T92" fmla="*/ 289 w 303"/>
                <a:gd name="T93" fmla="*/ 28 h 175"/>
                <a:gd name="T94" fmla="*/ 297 w 303"/>
                <a:gd name="T95" fmla="*/ 14 h 175"/>
                <a:gd name="T96" fmla="*/ 303 w 303"/>
                <a:gd name="T97" fmla="*/ 0 h 175"/>
                <a:gd name="T98" fmla="*/ 303 w 303"/>
                <a:gd name="T9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175">
                  <a:moveTo>
                    <a:pt x="303" y="0"/>
                  </a:moveTo>
                  <a:lnTo>
                    <a:pt x="303" y="0"/>
                  </a:lnTo>
                  <a:lnTo>
                    <a:pt x="276" y="11"/>
                  </a:lnTo>
                  <a:lnTo>
                    <a:pt x="258" y="17"/>
                  </a:lnTo>
                  <a:lnTo>
                    <a:pt x="242" y="22"/>
                  </a:lnTo>
                  <a:lnTo>
                    <a:pt x="228" y="23"/>
                  </a:lnTo>
                  <a:lnTo>
                    <a:pt x="216" y="22"/>
                  </a:lnTo>
                  <a:lnTo>
                    <a:pt x="199" y="20"/>
                  </a:lnTo>
                  <a:lnTo>
                    <a:pt x="179" y="17"/>
                  </a:lnTo>
                  <a:lnTo>
                    <a:pt x="152" y="14"/>
                  </a:lnTo>
                  <a:lnTo>
                    <a:pt x="152" y="14"/>
                  </a:lnTo>
                  <a:lnTo>
                    <a:pt x="135" y="14"/>
                  </a:lnTo>
                  <a:lnTo>
                    <a:pt x="120" y="15"/>
                  </a:lnTo>
                  <a:lnTo>
                    <a:pt x="104" y="20"/>
                  </a:lnTo>
                  <a:lnTo>
                    <a:pt x="88" y="25"/>
                  </a:lnTo>
                  <a:lnTo>
                    <a:pt x="74" y="31"/>
                  </a:lnTo>
                  <a:lnTo>
                    <a:pt x="62" y="39"/>
                  </a:lnTo>
                  <a:lnTo>
                    <a:pt x="50" y="48"/>
                  </a:lnTo>
                  <a:lnTo>
                    <a:pt x="39" y="59"/>
                  </a:lnTo>
                  <a:lnTo>
                    <a:pt x="28" y="71"/>
                  </a:lnTo>
                  <a:lnTo>
                    <a:pt x="20" y="84"/>
                  </a:lnTo>
                  <a:lnTo>
                    <a:pt x="12" y="98"/>
                  </a:lnTo>
                  <a:lnTo>
                    <a:pt x="8" y="112"/>
                  </a:lnTo>
                  <a:lnTo>
                    <a:pt x="3" y="127"/>
                  </a:lnTo>
                  <a:lnTo>
                    <a:pt x="1" y="143"/>
                  </a:lnTo>
                  <a:lnTo>
                    <a:pt x="0" y="158"/>
                  </a:lnTo>
                  <a:lnTo>
                    <a:pt x="1" y="175"/>
                  </a:lnTo>
                  <a:lnTo>
                    <a:pt x="1" y="175"/>
                  </a:lnTo>
                  <a:lnTo>
                    <a:pt x="12" y="155"/>
                  </a:lnTo>
                  <a:lnTo>
                    <a:pt x="23" y="138"/>
                  </a:lnTo>
                  <a:lnTo>
                    <a:pt x="36" y="124"/>
                  </a:lnTo>
                  <a:lnTo>
                    <a:pt x="48" y="113"/>
                  </a:lnTo>
                  <a:lnTo>
                    <a:pt x="64" y="104"/>
                  </a:lnTo>
                  <a:lnTo>
                    <a:pt x="81" y="98"/>
                  </a:lnTo>
                  <a:lnTo>
                    <a:pt x="99" y="91"/>
                  </a:lnTo>
                  <a:lnTo>
                    <a:pt x="121" y="85"/>
                  </a:lnTo>
                  <a:lnTo>
                    <a:pt x="121" y="85"/>
                  </a:lnTo>
                  <a:lnTo>
                    <a:pt x="151" y="81"/>
                  </a:lnTo>
                  <a:lnTo>
                    <a:pt x="179" y="77"/>
                  </a:lnTo>
                  <a:lnTo>
                    <a:pt x="205" y="73"/>
                  </a:lnTo>
                  <a:lnTo>
                    <a:pt x="230" y="68"/>
                  </a:lnTo>
                  <a:lnTo>
                    <a:pt x="242" y="65"/>
                  </a:lnTo>
                  <a:lnTo>
                    <a:pt x="253" y="60"/>
                  </a:lnTo>
                  <a:lnTo>
                    <a:pt x="262" y="54"/>
                  </a:lnTo>
                  <a:lnTo>
                    <a:pt x="272" y="48"/>
                  </a:lnTo>
                  <a:lnTo>
                    <a:pt x="281" y="39"/>
                  </a:lnTo>
                  <a:lnTo>
                    <a:pt x="289" y="28"/>
                  </a:lnTo>
                  <a:lnTo>
                    <a:pt x="297" y="14"/>
                  </a:lnTo>
                  <a:lnTo>
                    <a:pt x="303" y="0"/>
                  </a:lnTo>
                  <a:lnTo>
                    <a:pt x="3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77">
              <a:extLst>
                <a:ext uri="{FF2B5EF4-FFF2-40B4-BE49-F238E27FC236}">
                  <a16:creationId xmlns:a16="http://schemas.microsoft.com/office/drawing/2014/main" id="{C696547D-AD59-4730-B563-AA0E1D70FCBC}"/>
                </a:ext>
              </a:extLst>
            </p:cNvPr>
            <p:cNvSpPr>
              <a:spLocks/>
            </p:cNvSpPr>
            <p:nvPr/>
          </p:nvSpPr>
          <p:spPr bwMode="auto">
            <a:xfrm>
              <a:off x="2795588" y="4770438"/>
              <a:ext cx="400050" cy="220663"/>
            </a:xfrm>
            <a:custGeom>
              <a:avLst/>
              <a:gdLst>
                <a:gd name="T0" fmla="*/ 267 w 503"/>
                <a:gd name="T1" fmla="*/ 196 h 278"/>
                <a:gd name="T2" fmla="*/ 317 w 503"/>
                <a:gd name="T3" fmla="*/ 196 h 278"/>
                <a:gd name="T4" fmla="*/ 362 w 503"/>
                <a:gd name="T5" fmla="*/ 189 h 278"/>
                <a:gd name="T6" fmla="*/ 404 w 503"/>
                <a:gd name="T7" fmla="*/ 177 h 278"/>
                <a:gd name="T8" fmla="*/ 439 w 503"/>
                <a:gd name="T9" fmla="*/ 157 h 278"/>
                <a:gd name="T10" fmla="*/ 467 w 503"/>
                <a:gd name="T11" fmla="*/ 129 h 278"/>
                <a:gd name="T12" fmla="*/ 489 w 503"/>
                <a:gd name="T13" fmla="*/ 95 h 278"/>
                <a:gd name="T14" fmla="*/ 500 w 503"/>
                <a:gd name="T15" fmla="*/ 51 h 278"/>
                <a:gd name="T16" fmla="*/ 503 w 503"/>
                <a:gd name="T17" fmla="*/ 0 h 278"/>
                <a:gd name="T18" fmla="*/ 489 w 503"/>
                <a:gd name="T19" fmla="*/ 25 h 278"/>
                <a:gd name="T20" fmla="*/ 475 w 503"/>
                <a:gd name="T21" fmla="*/ 48 h 278"/>
                <a:gd name="T22" fmla="*/ 450 w 503"/>
                <a:gd name="T23" fmla="*/ 78 h 278"/>
                <a:gd name="T24" fmla="*/ 422 w 503"/>
                <a:gd name="T25" fmla="*/ 95 h 278"/>
                <a:gd name="T26" fmla="*/ 393 w 503"/>
                <a:gd name="T27" fmla="*/ 105 h 278"/>
                <a:gd name="T28" fmla="*/ 362 w 503"/>
                <a:gd name="T29" fmla="*/ 109 h 278"/>
                <a:gd name="T30" fmla="*/ 331 w 503"/>
                <a:gd name="T31" fmla="*/ 107 h 278"/>
                <a:gd name="T32" fmla="*/ 264 w 503"/>
                <a:gd name="T33" fmla="*/ 98 h 278"/>
                <a:gd name="T34" fmla="*/ 230 w 503"/>
                <a:gd name="T35" fmla="*/ 95 h 278"/>
                <a:gd name="T36" fmla="*/ 189 w 503"/>
                <a:gd name="T37" fmla="*/ 96 h 278"/>
                <a:gd name="T38" fmla="*/ 149 w 503"/>
                <a:gd name="T39" fmla="*/ 104 h 278"/>
                <a:gd name="T40" fmla="*/ 112 w 503"/>
                <a:gd name="T41" fmla="*/ 119 h 278"/>
                <a:gd name="T42" fmla="*/ 76 w 503"/>
                <a:gd name="T43" fmla="*/ 140 h 278"/>
                <a:gd name="T44" fmla="*/ 46 w 503"/>
                <a:gd name="T45" fmla="*/ 166 h 278"/>
                <a:gd name="T46" fmla="*/ 23 w 503"/>
                <a:gd name="T47" fmla="*/ 199 h 278"/>
                <a:gd name="T48" fmla="*/ 6 w 503"/>
                <a:gd name="T49" fmla="*/ 236 h 278"/>
                <a:gd name="T50" fmla="*/ 0 w 503"/>
                <a:gd name="T51" fmla="*/ 278 h 278"/>
                <a:gd name="T52" fmla="*/ 15 w 503"/>
                <a:gd name="T53" fmla="*/ 258 h 278"/>
                <a:gd name="T54" fmla="*/ 31 w 503"/>
                <a:gd name="T55" fmla="*/ 241 h 278"/>
                <a:gd name="T56" fmla="*/ 57 w 503"/>
                <a:gd name="T57" fmla="*/ 217 h 278"/>
                <a:gd name="T58" fmla="*/ 85 w 503"/>
                <a:gd name="T59" fmla="*/ 202 h 278"/>
                <a:gd name="T60" fmla="*/ 113 w 503"/>
                <a:gd name="T61" fmla="*/ 192 h 278"/>
                <a:gd name="T62" fmla="*/ 143 w 503"/>
                <a:gd name="T63" fmla="*/ 188 h 278"/>
                <a:gd name="T64" fmla="*/ 203 w 503"/>
                <a:gd name="T65" fmla="*/ 189 h 278"/>
                <a:gd name="T66" fmla="*/ 267 w 503"/>
                <a:gd name="T67" fmla="*/ 19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3" h="278">
                  <a:moveTo>
                    <a:pt x="267" y="196"/>
                  </a:moveTo>
                  <a:lnTo>
                    <a:pt x="267" y="196"/>
                  </a:lnTo>
                  <a:lnTo>
                    <a:pt x="292" y="196"/>
                  </a:lnTo>
                  <a:lnTo>
                    <a:pt x="317" y="196"/>
                  </a:lnTo>
                  <a:lnTo>
                    <a:pt x="340" y="194"/>
                  </a:lnTo>
                  <a:lnTo>
                    <a:pt x="362" y="189"/>
                  </a:lnTo>
                  <a:lnTo>
                    <a:pt x="383" y="185"/>
                  </a:lnTo>
                  <a:lnTo>
                    <a:pt x="404" y="177"/>
                  </a:lnTo>
                  <a:lnTo>
                    <a:pt x="422" y="168"/>
                  </a:lnTo>
                  <a:lnTo>
                    <a:pt x="439" y="157"/>
                  </a:lnTo>
                  <a:lnTo>
                    <a:pt x="453" y="144"/>
                  </a:lnTo>
                  <a:lnTo>
                    <a:pt x="467" y="129"/>
                  </a:lnTo>
                  <a:lnTo>
                    <a:pt x="478" y="113"/>
                  </a:lnTo>
                  <a:lnTo>
                    <a:pt x="489" y="95"/>
                  </a:lnTo>
                  <a:lnTo>
                    <a:pt x="495" y="74"/>
                  </a:lnTo>
                  <a:lnTo>
                    <a:pt x="500" y="51"/>
                  </a:lnTo>
                  <a:lnTo>
                    <a:pt x="503" y="26"/>
                  </a:lnTo>
                  <a:lnTo>
                    <a:pt x="503" y="0"/>
                  </a:lnTo>
                  <a:lnTo>
                    <a:pt x="503" y="0"/>
                  </a:lnTo>
                  <a:lnTo>
                    <a:pt x="489" y="25"/>
                  </a:lnTo>
                  <a:lnTo>
                    <a:pt x="475" y="48"/>
                  </a:lnTo>
                  <a:lnTo>
                    <a:pt x="475" y="48"/>
                  </a:lnTo>
                  <a:lnTo>
                    <a:pt x="463" y="64"/>
                  </a:lnTo>
                  <a:lnTo>
                    <a:pt x="450" y="78"/>
                  </a:lnTo>
                  <a:lnTo>
                    <a:pt x="436" y="87"/>
                  </a:lnTo>
                  <a:lnTo>
                    <a:pt x="422" y="95"/>
                  </a:lnTo>
                  <a:lnTo>
                    <a:pt x="408" y="101"/>
                  </a:lnTo>
                  <a:lnTo>
                    <a:pt x="393" y="105"/>
                  </a:lnTo>
                  <a:lnTo>
                    <a:pt x="377" y="107"/>
                  </a:lnTo>
                  <a:lnTo>
                    <a:pt x="362" y="109"/>
                  </a:lnTo>
                  <a:lnTo>
                    <a:pt x="346" y="109"/>
                  </a:lnTo>
                  <a:lnTo>
                    <a:pt x="331" y="107"/>
                  </a:lnTo>
                  <a:lnTo>
                    <a:pt x="298" y="102"/>
                  </a:lnTo>
                  <a:lnTo>
                    <a:pt x="264" y="98"/>
                  </a:lnTo>
                  <a:lnTo>
                    <a:pt x="230" y="95"/>
                  </a:lnTo>
                  <a:lnTo>
                    <a:pt x="230" y="95"/>
                  </a:lnTo>
                  <a:lnTo>
                    <a:pt x="209" y="95"/>
                  </a:lnTo>
                  <a:lnTo>
                    <a:pt x="189" y="96"/>
                  </a:lnTo>
                  <a:lnTo>
                    <a:pt x="169" y="99"/>
                  </a:lnTo>
                  <a:lnTo>
                    <a:pt x="149" y="104"/>
                  </a:lnTo>
                  <a:lnTo>
                    <a:pt x="130" y="112"/>
                  </a:lnTo>
                  <a:lnTo>
                    <a:pt x="112" y="119"/>
                  </a:lnTo>
                  <a:lnTo>
                    <a:pt x="93" y="129"/>
                  </a:lnTo>
                  <a:lnTo>
                    <a:pt x="76" y="140"/>
                  </a:lnTo>
                  <a:lnTo>
                    <a:pt x="60" y="152"/>
                  </a:lnTo>
                  <a:lnTo>
                    <a:pt x="46" y="166"/>
                  </a:lnTo>
                  <a:lnTo>
                    <a:pt x="34" y="182"/>
                  </a:lnTo>
                  <a:lnTo>
                    <a:pt x="23" y="199"/>
                  </a:lnTo>
                  <a:lnTo>
                    <a:pt x="14" y="217"/>
                  </a:lnTo>
                  <a:lnTo>
                    <a:pt x="6" y="236"/>
                  </a:lnTo>
                  <a:lnTo>
                    <a:pt x="1" y="256"/>
                  </a:lnTo>
                  <a:lnTo>
                    <a:pt x="0" y="278"/>
                  </a:lnTo>
                  <a:lnTo>
                    <a:pt x="0" y="278"/>
                  </a:lnTo>
                  <a:lnTo>
                    <a:pt x="15" y="258"/>
                  </a:lnTo>
                  <a:lnTo>
                    <a:pt x="31" y="241"/>
                  </a:lnTo>
                  <a:lnTo>
                    <a:pt x="31" y="241"/>
                  </a:lnTo>
                  <a:lnTo>
                    <a:pt x="43" y="228"/>
                  </a:lnTo>
                  <a:lnTo>
                    <a:pt x="57" y="217"/>
                  </a:lnTo>
                  <a:lnTo>
                    <a:pt x="71" y="210"/>
                  </a:lnTo>
                  <a:lnTo>
                    <a:pt x="85" y="202"/>
                  </a:lnTo>
                  <a:lnTo>
                    <a:pt x="99" y="197"/>
                  </a:lnTo>
                  <a:lnTo>
                    <a:pt x="113" y="192"/>
                  </a:lnTo>
                  <a:lnTo>
                    <a:pt x="129" y="189"/>
                  </a:lnTo>
                  <a:lnTo>
                    <a:pt x="143" y="188"/>
                  </a:lnTo>
                  <a:lnTo>
                    <a:pt x="172" y="188"/>
                  </a:lnTo>
                  <a:lnTo>
                    <a:pt x="203" y="189"/>
                  </a:lnTo>
                  <a:lnTo>
                    <a:pt x="267" y="196"/>
                  </a:lnTo>
                  <a:lnTo>
                    <a:pt x="267"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78">
              <a:extLst>
                <a:ext uri="{FF2B5EF4-FFF2-40B4-BE49-F238E27FC236}">
                  <a16:creationId xmlns:a16="http://schemas.microsoft.com/office/drawing/2014/main" id="{C602D1C8-C834-4524-8BC5-57CB7D74F919}"/>
                </a:ext>
              </a:extLst>
            </p:cNvPr>
            <p:cNvSpPr>
              <a:spLocks/>
            </p:cNvSpPr>
            <p:nvPr/>
          </p:nvSpPr>
          <p:spPr bwMode="auto">
            <a:xfrm>
              <a:off x="2909888" y="5057776"/>
              <a:ext cx="366713" cy="403225"/>
            </a:xfrm>
            <a:custGeom>
              <a:avLst/>
              <a:gdLst>
                <a:gd name="T0" fmla="*/ 393 w 461"/>
                <a:gd name="T1" fmla="*/ 189 h 507"/>
                <a:gd name="T2" fmla="*/ 393 w 461"/>
                <a:gd name="T3" fmla="*/ 0 h 507"/>
                <a:gd name="T4" fmla="*/ 68 w 461"/>
                <a:gd name="T5" fmla="*/ 0 h 507"/>
                <a:gd name="T6" fmla="*/ 68 w 461"/>
                <a:gd name="T7" fmla="*/ 189 h 507"/>
                <a:gd name="T8" fmla="*/ 68 w 461"/>
                <a:gd name="T9" fmla="*/ 189 h 507"/>
                <a:gd name="T10" fmla="*/ 0 w 461"/>
                <a:gd name="T11" fmla="*/ 507 h 507"/>
                <a:gd name="T12" fmla="*/ 461 w 461"/>
                <a:gd name="T13" fmla="*/ 507 h 507"/>
                <a:gd name="T14" fmla="*/ 393 w 461"/>
                <a:gd name="T15" fmla="*/ 189 h 5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507">
                  <a:moveTo>
                    <a:pt x="393" y="189"/>
                  </a:moveTo>
                  <a:lnTo>
                    <a:pt x="393" y="0"/>
                  </a:lnTo>
                  <a:lnTo>
                    <a:pt x="68" y="0"/>
                  </a:lnTo>
                  <a:lnTo>
                    <a:pt x="68" y="189"/>
                  </a:lnTo>
                  <a:lnTo>
                    <a:pt x="68" y="189"/>
                  </a:lnTo>
                  <a:lnTo>
                    <a:pt x="0" y="507"/>
                  </a:lnTo>
                  <a:lnTo>
                    <a:pt x="461" y="507"/>
                  </a:lnTo>
                  <a:lnTo>
                    <a:pt x="393"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79">
              <a:extLst>
                <a:ext uri="{FF2B5EF4-FFF2-40B4-BE49-F238E27FC236}">
                  <a16:creationId xmlns:a16="http://schemas.microsoft.com/office/drawing/2014/main" id="{E7CF9A5B-2779-4C25-B9B3-A59C3A4B48F5}"/>
                </a:ext>
              </a:extLst>
            </p:cNvPr>
            <p:cNvSpPr>
              <a:spLocks/>
            </p:cNvSpPr>
            <p:nvPr/>
          </p:nvSpPr>
          <p:spPr bwMode="auto">
            <a:xfrm>
              <a:off x="2649538" y="5111751"/>
              <a:ext cx="265113" cy="349250"/>
            </a:xfrm>
            <a:custGeom>
              <a:avLst/>
              <a:gdLst>
                <a:gd name="T0" fmla="*/ 317 w 334"/>
                <a:gd name="T1" fmla="*/ 165 h 439"/>
                <a:gd name="T2" fmla="*/ 317 w 334"/>
                <a:gd name="T3" fmla="*/ 0 h 439"/>
                <a:gd name="T4" fmla="*/ 59 w 334"/>
                <a:gd name="T5" fmla="*/ 0 h 439"/>
                <a:gd name="T6" fmla="*/ 59 w 334"/>
                <a:gd name="T7" fmla="*/ 165 h 439"/>
                <a:gd name="T8" fmla="*/ 0 w 334"/>
                <a:gd name="T9" fmla="*/ 439 h 439"/>
                <a:gd name="T10" fmla="*/ 292 w 334"/>
                <a:gd name="T11" fmla="*/ 439 h 439"/>
                <a:gd name="T12" fmla="*/ 334 w 334"/>
                <a:gd name="T13" fmla="*/ 244 h 439"/>
                <a:gd name="T14" fmla="*/ 317 w 334"/>
                <a:gd name="T15" fmla="*/ 165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439">
                  <a:moveTo>
                    <a:pt x="317" y="165"/>
                  </a:moveTo>
                  <a:lnTo>
                    <a:pt x="317" y="0"/>
                  </a:lnTo>
                  <a:lnTo>
                    <a:pt x="59" y="0"/>
                  </a:lnTo>
                  <a:lnTo>
                    <a:pt x="59" y="165"/>
                  </a:lnTo>
                  <a:lnTo>
                    <a:pt x="0" y="439"/>
                  </a:lnTo>
                  <a:lnTo>
                    <a:pt x="292" y="439"/>
                  </a:lnTo>
                  <a:lnTo>
                    <a:pt x="334" y="244"/>
                  </a:lnTo>
                  <a:lnTo>
                    <a:pt x="317"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5" name="Grupa 34">
            <a:extLst>
              <a:ext uri="{FF2B5EF4-FFF2-40B4-BE49-F238E27FC236}">
                <a16:creationId xmlns:a16="http://schemas.microsoft.com/office/drawing/2014/main" id="{9C8182F9-DFC7-4411-B891-4D9C0517E51C}"/>
              </a:ext>
            </a:extLst>
          </p:cNvPr>
          <p:cNvGrpSpPr>
            <a:grpSpLocks noChangeAspect="1"/>
          </p:cNvGrpSpPr>
          <p:nvPr/>
        </p:nvGrpSpPr>
        <p:grpSpPr>
          <a:xfrm>
            <a:off x="5104814" y="4137620"/>
            <a:ext cx="894692" cy="648000"/>
            <a:chOff x="4949831" y="3951224"/>
            <a:chExt cx="1262509" cy="914400"/>
          </a:xfrm>
          <a:solidFill>
            <a:srgbClr val="CDCDCD"/>
          </a:solidFill>
        </p:grpSpPr>
        <p:sp>
          <p:nvSpPr>
            <p:cNvPr id="21" name="Dowolny kształt: kształt 20">
              <a:extLst>
                <a:ext uri="{FF2B5EF4-FFF2-40B4-BE49-F238E27FC236}">
                  <a16:creationId xmlns:a16="http://schemas.microsoft.com/office/drawing/2014/main" id="{C850EF84-6621-4D62-BF17-65CE8835A70C}"/>
                </a:ext>
              </a:extLst>
            </p:cNvPr>
            <p:cNvSpPr/>
            <p:nvPr/>
          </p:nvSpPr>
          <p:spPr>
            <a:xfrm rot="4718164" flipV="1">
              <a:off x="5016486" y="4289353"/>
              <a:ext cx="215249" cy="348560"/>
            </a:xfrm>
            <a:custGeom>
              <a:avLst/>
              <a:gdLst>
                <a:gd name="connsiteX0" fmla="*/ 457 w 294408"/>
                <a:gd name="connsiteY0" fmla="*/ 73479 h 263045"/>
                <a:gd name="connsiteX1" fmla="*/ 116386 w 294408"/>
                <a:gd name="connsiteY1" fmla="*/ 189408 h 263045"/>
                <a:gd name="connsiteX2" fmla="*/ 121539 w 294408"/>
                <a:gd name="connsiteY2" fmla="*/ 185902 h 263045"/>
                <a:gd name="connsiteX3" fmla="*/ 170117 w 294408"/>
                <a:gd name="connsiteY3" fmla="*/ 209067 h 263045"/>
                <a:gd name="connsiteX4" fmla="*/ 232267 w 294408"/>
                <a:gd name="connsiteY4" fmla="*/ 209067 h 263045"/>
                <a:gd name="connsiteX5" fmla="*/ 260509 w 294408"/>
                <a:gd name="connsiteY5" fmla="*/ 236792 h 263045"/>
                <a:gd name="connsiteX6" fmla="*/ 260509 w 294408"/>
                <a:gd name="connsiteY6" fmla="*/ 237328 h 263045"/>
                <a:gd name="connsiteX7" fmla="*/ 260509 w 294408"/>
                <a:gd name="connsiteY7" fmla="*/ 263045 h 263045"/>
                <a:gd name="connsiteX8" fmla="*/ 294408 w 294408"/>
                <a:gd name="connsiteY8" fmla="*/ 263045 h 263045"/>
                <a:gd name="connsiteX9" fmla="*/ 293846 w 294408"/>
                <a:gd name="connsiteY9" fmla="*/ 237328 h 263045"/>
                <a:gd name="connsiteX10" fmla="*/ 293284 w 294408"/>
                <a:gd name="connsiteY10" fmla="*/ 229984 h 263045"/>
                <a:gd name="connsiteX11" fmla="*/ 293284 w 294408"/>
                <a:gd name="connsiteY11" fmla="*/ 229413 h 263045"/>
                <a:gd name="connsiteX12" fmla="*/ 292713 w 294408"/>
                <a:gd name="connsiteY12" fmla="*/ 223764 h 263045"/>
                <a:gd name="connsiteX13" fmla="*/ 220399 w 294408"/>
                <a:gd name="connsiteY13" fmla="*/ 163862 h 263045"/>
                <a:gd name="connsiteX14" fmla="*/ 203444 w 294408"/>
                <a:gd name="connsiteY14" fmla="*/ 147522 h 263045"/>
                <a:gd name="connsiteX15" fmla="*/ 203444 w 294408"/>
                <a:gd name="connsiteY15" fmla="*/ 146907 h 263045"/>
                <a:gd name="connsiteX16" fmla="*/ 203444 w 294408"/>
                <a:gd name="connsiteY16" fmla="*/ 141221 h 263045"/>
                <a:gd name="connsiteX17" fmla="*/ 146952 w 294408"/>
                <a:gd name="connsiteY17" fmla="*/ 84709 h 263045"/>
                <a:gd name="connsiteX18" fmla="*/ 129997 w 294408"/>
                <a:gd name="connsiteY18" fmla="*/ 68370 h 263045"/>
                <a:gd name="connsiteX19" fmla="*/ 129997 w 294408"/>
                <a:gd name="connsiteY19" fmla="*/ 67754 h 263045"/>
                <a:gd name="connsiteX20" fmla="*/ 67753 w 294408"/>
                <a:gd name="connsiteY20" fmla="*/ 58 h 263045"/>
                <a:gd name="connsiteX21" fmla="*/ 57 w 294408"/>
                <a:gd name="connsiteY21" fmla="*/ 62303 h 263045"/>
                <a:gd name="connsiteX22" fmla="*/ 57 w 294408"/>
                <a:gd name="connsiteY22" fmla="*/ 67754 h 263045"/>
                <a:gd name="connsiteX23" fmla="*/ 457 w 294408"/>
                <a:gd name="connsiteY23" fmla="*/ 73479 h 26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4408" h="263045">
                  <a:moveTo>
                    <a:pt x="457" y="73479"/>
                  </a:moveTo>
                  <a:lnTo>
                    <a:pt x="116386" y="189408"/>
                  </a:lnTo>
                  <a:cubicBezTo>
                    <a:pt x="118172" y="188343"/>
                    <a:pt x="119893" y="187172"/>
                    <a:pt x="121539" y="185902"/>
                  </a:cubicBezTo>
                  <a:cubicBezTo>
                    <a:pt x="133353" y="200626"/>
                    <a:pt x="151239" y="209155"/>
                    <a:pt x="170117" y="209067"/>
                  </a:cubicBezTo>
                  <a:lnTo>
                    <a:pt x="232267" y="209067"/>
                  </a:lnTo>
                  <a:cubicBezTo>
                    <a:pt x="247721" y="208924"/>
                    <a:pt x="260366" y="221337"/>
                    <a:pt x="260509" y="236792"/>
                  </a:cubicBezTo>
                  <a:cubicBezTo>
                    <a:pt x="260511" y="236971"/>
                    <a:pt x="260511" y="237149"/>
                    <a:pt x="260509" y="237328"/>
                  </a:cubicBezTo>
                  <a:lnTo>
                    <a:pt x="260509" y="263045"/>
                  </a:lnTo>
                  <a:lnTo>
                    <a:pt x="294408" y="263045"/>
                  </a:lnTo>
                  <a:lnTo>
                    <a:pt x="293846" y="237328"/>
                  </a:lnTo>
                  <a:cubicBezTo>
                    <a:pt x="293962" y="234867"/>
                    <a:pt x="293773" y="232400"/>
                    <a:pt x="293284" y="229984"/>
                  </a:cubicBezTo>
                  <a:lnTo>
                    <a:pt x="293284" y="229413"/>
                  </a:lnTo>
                  <a:cubicBezTo>
                    <a:pt x="293284" y="227717"/>
                    <a:pt x="292713" y="225460"/>
                    <a:pt x="292713" y="223764"/>
                  </a:cubicBezTo>
                  <a:cubicBezTo>
                    <a:pt x="286177" y="188989"/>
                    <a:pt x="255782" y="163812"/>
                    <a:pt x="220399" y="163862"/>
                  </a:cubicBezTo>
                  <a:cubicBezTo>
                    <a:pt x="211205" y="164031"/>
                    <a:pt x="203614" y="156716"/>
                    <a:pt x="203444" y="147522"/>
                  </a:cubicBezTo>
                  <a:cubicBezTo>
                    <a:pt x="203441" y="147318"/>
                    <a:pt x="203441" y="147112"/>
                    <a:pt x="203444" y="146907"/>
                  </a:cubicBezTo>
                  <a:lnTo>
                    <a:pt x="203444" y="141221"/>
                  </a:lnTo>
                  <a:cubicBezTo>
                    <a:pt x="203356" y="110054"/>
                    <a:pt x="178118" y="84808"/>
                    <a:pt x="146952" y="84709"/>
                  </a:cubicBezTo>
                  <a:cubicBezTo>
                    <a:pt x="137758" y="84878"/>
                    <a:pt x="130167" y="77563"/>
                    <a:pt x="129997" y="68370"/>
                  </a:cubicBezTo>
                  <a:cubicBezTo>
                    <a:pt x="129993" y="68165"/>
                    <a:pt x="129993" y="67959"/>
                    <a:pt x="129997" y="67754"/>
                  </a:cubicBezTo>
                  <a:cubicBezTo>
                    <a:pt x="131502" y="31873"/>
                    <a:pt x="103635" y="1564"/>
                    <a:pt x="67753" y="58"/>
                  </a:cubicBezTo>
                  <a:cubicBezTo>
                    <a:pt x="31871" y="-1447"/>
                    <a:pt x="1562" y="26421"/>
                    <a:pt x="57" y="62303"/>
                  </a:cubicBezTo>
                  <a:cubicBezTo>
                    <a:pt x="-19" y="64120"/>
                    <a:pt x="-19" y="65938"/>
                    <a:pt x="57" y="67754"/>
                  </a:cubicBezTo>
                  <a:cubicBezTo>
                    <a:pt x="67" y="69726"/>
                    <a:pt x="305" y="71593"/>
                    <a:pt x="457" y="73479"/>
                  </a:cubicBezTo>
                  <a:close/>
                </a:path>
              </a:pathLst>
            </a:custGeom>
            <a:grpFill/>
            <a:ln w="9525" cap="flat">
              <a:noFill/>
              <a:prstDash val="solid"/>
              <a:miter/>
            </a:ln>
          </p:spPr>
          <p:txBody>
            <a:bodyPr rtlCol="0" anchor="ctr"/>
            <a:lstStyle/>
            <a:p>
              <a:endParaRPr lang="pl-PL"/>
            </a:p>
          </p:txBody>
        </p:sp>
        <p:pic>
          <p:nvPicPr>
            <p:cNvPr id="34" name="Grafika 33" descr="Samochód">
              <a:extLst>
                <a:ext uri="{FF2B5EF4-FFF2-40B4-BE49-F238E27FC236}">
                  <a16:creationId xmlns:a16="http://schemas.microsoft.com/office/drawing/2014/main" id="{D199CAAF-014E-4788-9C80-A667D3C785D8}"/>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297940" y="3951224"/>
              <a:ext cx="914400" cy="914400"/>
            </a:xfrm>
            <a:prstGeom prst="rect">
              <a:avLst/>
            </a:prstGeom>
          </p:spPr>
        </p:pic>
      </p:grpSp>
      <p:grpSp>
        <p:nvGrpSpPr>
          <p:cNvPr id="48" name="Grupa 47">
            <a:extLst>
              <a:ext uri="{FF2B5EF4-FFF2-40B4-BE49-F238E27FC236}">
                <a16:creationId xmlns:a16="http://schemas.microsoft.com/office/drawing/2014/main" id="{271ABCD1-0EA8-49F9-B3B7-13A8D1EFF619}"/>
              </a:ext>
            </a:extLst>
          </p:cNvPr>
          <p:cNvGrpSpPr>
            <a:grpSpLocks noChangeAspect="1"/>
          </p:cNvGrpSpPr>
          <p:nvPr/>
        </p:nvGrpSpPr>
        <p:grpSpPr>
          <a:xfrm>
            <a:off x="7522549" y="4129062"/>
            <a:ext cx="429549" cy="468000"/>
            <a:chOff x="2141841" y="3916887"/>
            <a:chExt cx="683943" cy="745168"/>
          </a:xfrm>
        </p:grpSpPr>
        <p:pic>
          <p:nvPicPr>
            <p:cNvPr id="38" name="Grafika 37" descr="Strzałka: obrót w lewo">
              <a:extLst>
                <a:ext uri="{FF2B5EF4-FFF2-40B4-BE49-F238E27FC236}">
                  <a16:creationId xmlns:a16="http://schemas.microsoft.com/office/drawing/2014/main" id="{2D674B41-58B0-4D14-B75D-9824303149C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3529452">
              <a:off x="2429784" y="3916887"/>
              <a:ext cx="396000" cy="396000"/>
            </a:xfrm>
            <a:prstGeom prst="rect">
              <a:avLst/>
            </a:prstGeom>
          </p:spPr>
        </p:pic>
        <p:sp>
          <p:nvSpPr>
            <p:cNvPr id="40" name="Freeform 24">
              <a:extLst>
                <a:ext uri="{FF2B5EF4-FFF2-40B4-BE49-F238E27FC236}">
                  <a16:creationId xmlns:a16="http://schemas.microsoft.com/office/drawing/2014/main" id="{3435E703-578E-4DAA-A98B-0641B4E89ECF}"/>
                </a:ext>
              </a:extLst>
            </p:cNvPr>
            <p:cNvSpPr>
              <a:spLocks/>
            </p:cNvSpPr>
            <p:nvPr/>
          </p:nvSpPr>
          <p:spPr bwMode="auto">
            <a:xfrm>
              <a:off x="2141841" y="4096884"/>
              <a:ext cx="540650" cy="565171"/>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6" name="Symbol zastępczy tekstu 7">
            <a:extLst>
              <a:ext uri="{FF2B5EF4-FFF2-40B4-BE49-F238E27FC236}">
                <a16:creationId xmlns:a16="http://schemas.microsoft.com/office/drawing/2014/main" id="{4D421F15-0610-4357-B7C6-94B80373D04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320718680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Ogrzewanie gospodarstwa domowego</a:t>
            </a:r>
          </a:p>
        </p:txBody>
      </p:sp>
      <p:sp>
        <p:nvSpPr>
          <p:cNvPr id="3" name="Symbol zastępczy tekstu 2" descr="&#10;">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P9. Proszę powiedzieć, jaki GŁÓWNY rodzaj ogrzewania stosuje się w Pana(i) gospodarstwie domowym?</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2020: n=1015, </a:t>
            </a:r>
            <a:r>
              <a:rPr lang="pt-BR">
                <a:solidFill>
                  <a:schemeClr val="bg1">
                    <a:lumMod val="75000"/>
                  </a:schemeClr>
                </a:solidFill>
              </a:rPr>
              <a:t>2018: n=1010</a:t>
            </a:r>
            <a:r>
              <a:rPr lang="pl-PL">
                <a:solidFill>
                  <a:schemeClr val="bg1">
                    <a:lumMod val="75000"/>
                  </a:schemeClr>
                </a:solidFill>
              </a:rPr>
              <a:t>, </a:t>
            </a:r>
            <a:r>
              <a:rPr lang="pt-BR">
                <a:solidFill>
                  <a:schemeClr val="bg1">
                    <a:lumMod val="75000"/>
                  </a:schemeClr>
                </a:solidFill>
              </a:rPr>
              <a:t>2014: n=1000</a:t>
            </a:r>
            <a:r>
              <a:rPr lang="pl-PL">
                <a:solidFill>
                  <a:schemeClr val="bg1">
                    <a:lumMod val="75000"/>
                  </a:schemeClr>
                </a:solidFill>
              </a:rPr>
              <a:t>, </a:t>
            </a:r>
            <a:r>
              <a:rPr lang="pt-BR">
                <a:solidFill>
                  <a:schemeClr val="bg1">
                    <a:lumMod val="75000"/>
                  </a:schemeClr>
                </a:solidFill>
              </a:rPr>
              <a:t>2013: n=1000</a:t>
            </a:r>
          </a:p>
          <a:p>
            <a:r>
              <a:rPr lang="pl-PL">
                <a:solidFill>
                  <a:schemeClr val="bg1">
                    <a:lumMod val="75000"/>
                  </a:schemeClr>
                </a:solidFill>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sp>
        <p:nvSpPr>
          <p:cNvPr id="5" name="pole tekstowe 4">
            <a:extLst>
              <a:ext uri="{FF2B5EF4-FFF2-40B4-BE49-F238E27FC236}">
                <a16:creationId xmlns:a16="http://schemas.microsoft.com/office/drawing/2014/main" id="{0F1FA1AE-6370-49AF-8EC4-4B6FAE1285E8}"/>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b="1" i="1">
                <a:solidFill>
                  <a:schemeClr val="tx2"/>
                </a:solidFill>
              </a:rPr>
              <a:t>* kategorie dodane w 2020 r. </a:t>
            </a:r>
          </a:p>
        </p:txBody>
      </p:sp>
      <p:graphicFrame>
        <p:nvGraphicFramePr>
          <p:cNvPr id="6" name="Wykres 5" descr="Jaki główny rodzaj ogrzewania stosuje się w gospodarstwie domowym?&#10;&#10;Wykres kolumnowy prezentujący rodzaj ogrzewania jaki stosuje się w gospodarstwie domowym z podziałem na lata:&#10;2020 rok (podłączenie do sieci ciepłowniczej - 31%, gaz - 28%, węgiel - 14%, drewno - 7%, pellet/brykiet - 5%, ekogroszek - 4%, odnawialne źródła energii (pompy ciepła itp.) - 4%, inny rodzaj - 3%),&#10;2018 rok (podłączenie do sieci ciepłowniczej - 35%, gaz - 16%, węgiel - 35%, drewno - 11%, inny rodzaj - 1%),&#10;2014 rok (podłączenie do sieci ciepłowniczej - 35%, gaz - 10%, węgiel - 41%, drewno – 11%, odnawialne źródła energii (pompy ciepła itp.) - 1%),&#10;2013 rok (podłączenie do sieci ciepłowniczej - 39%, gaz - 16%, węgiel - 32%, drewno – 9%, odnawialne źródła energii (pompy ciepła itp.) – 0,4%, inny rodzaj – 2%).">
            <a:extLst>
              <a:ext uri="{FF2B5EF4-FFF2-40B4-BE49-F238E27FC236}">
                <a16:creationId xmlns:a16="http://schemas.microsoft.com/office/drawing/2014/main" id="{C09D63E5-8307-4824-B95B-591196D8A0A3}"/>
              </a:ext>
            </a:extLst>
          </p:cNvPr>
          <p:cNvGraphicFramePr/>
          <p:nvPr>
            <p:extLst>
              <p:ext uri="{D42A27DB-BD31-4B8C-83A1-F6EECF244321}">
                <p14:modId xmlns:p14="http://schemas.microsoft.com/office/powerpoint/2010/main" val="2519790340"/>
              </p:ext>
            </p:extLst>
          </p:nvPr>
        </p:nvGraphicFramePr>
        <p:xfrm>
          <a:off x="0" y="1404650"/>
          <a:ext cx="8743699" cy="26024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Tabela 9">
            <a:extLst>
              <a:ext uri="{FF2B5EF4-FFF2-40B4-BE49-F238E27FC236}">
                <a16:creationId xmlns:a16="http://schemas.microsoft.com/office/drawing/2014/main" id="{85319520-84E0-4D9B-9B41-4B22E941D61D}"/>
              </a:ext>
            </a:extLst>
          </p:cNvPr>
          <p:cNvGraphicFramePr>
            <a:graphicFrameLocks noGrp="1"/>
          </p:cNvGraphicFramePr>
          <p:nvPr>
            <p:extLst>
              <p:ext uri="{D42A27DB-BD31-4B8C-83A1-F6EECF244321}">
                <p14:modId xmlns:p14="http://schemas.microsoft.com/office/powerpoint/2010/main" val="276874806"/>
              </p:ext>
            </p:extLst>
          </p:nvPr>
        </p:nvGraphicFramePr>
        <p:xfrm>
          <a:off x="442531" y="4586056"/>
          <a:ext cx="8301166" cy="421005"/>
        </p:xfrm>
        <a:graphic>
          <a:graphicData uri="http://schemas.openxmlformats.org/drawingml/2006/table">
            <a:tbl>
              <a:tblPr firstRow="1" bandRow="1">
                <a:tableStyleId>{5C22544A-7EE6-4342-B048-85BDC9FD1C3A}</a:tableStyleId>
              </a:tblPr>
              <a:tblGrid>
                <a:gridCol w="1025623">
                  <a:extLst>
                    <a:ext uri="{9D8B030D-6E8A-4147-A177-3AD203B41FA5}">
                      <a16:colId xmlns:a16="http://schemas.microsoft.com/office/drawing/2014/main" val="1756709994"/>
                    </a:ext>
                  </a:extLst>
                </a:gridCol>
                <a:gridCol w="813459">
                  <a:extLst>
                    <a:ext uri="{9D8B030D-6E8A-4147-A177-3AD203B41FA5}">
                      <a16:colId xmlns:a16="http://schemas.microsoft.com/office/drawing/2014/main" val="3665597784"/>
                    </a:ext>
                  </a:extLst>
                </a:gridCol>
                <a:gridCol w="1265380">
                  <a:extLst>
                    <a:ext uri="{9D8B030D-6E8A-4147-A177-3AD203B41FA5}">
                      <a16:colId xmlns:a16="http://schemas.microsoft.com/office/drawing/2014/main" val="2705835359"/>
                    </a:ext>
                  </a:extLst>
                </a:gridCol>
                <a:gridCol w="903843">
                  <a:extLst>
                    <a:ext uri="{9D8B030D-6E8A-4147-A177-3AD203B41FA5}">
                      <a16:colId xmlns:a16="http://schemas.microsoft.com/office/drawing/2014/main" val="3066411919"/>
                    </a:ext>
                  </a:extLst>
                </a:gridCol>
                <a:gridCol w="1115198">
                  <a:extLst>
                    <a:ext uri="{9D8B030D-6E8A-4147-A177-3AD203B41FA5}">
                      <a16:colId xmlns:a16="http://schemas.microsoft.com/office/drawing/2014/main" val="3608203748"/>
                    </a:ext>
                  </a:extLst>
                </a:gridCol>
                <a:gridCol w="1059221">
                  <a:extLst>
                    <a:ext uri="{9D8B030D-6E8A-4147-A177-3AD203B41FA5}">
                      <a16:colId xmlns:a16="http://schemas.microsoft.com/office/drawing/2014/main" val="1916598210"/>
                    </a:ext>
                  </a:extLst>
                </a:gridCol>
                <a:gridCol w="1059221">
                  <a:extLst>
                    <a:ext uri="{9D8B030D-6E8A-4147-A177-3AD203B41FA5}">
                      <a16:colId xmlns:a16="http://schemas.microsoft.com/office/drawing/2014/main" val="1973015682"/>
                    </a:ext>
                  </a:extLst>
                </a:gridCol>
                <a:gridCol w="1059221">
                  <a:extLst>
                    <a:ext uri="{9D8B030D-6E8A-4147-A177-3AD203B41FA5}">
                      <a16:colId xmlns:a16="http://schemas.microsoft.com/office/drawing/2014/main" val="2152597905"/>
                    </a:ext>
                  </a:extLst>
                </a:gridCol>
              </a:tblGrid>
              <a:tr h="370840">
                <a:tc>
                  <a:txBody>
                    <a:bodyPr/>
                    <a:lstStyle/>
                    <a:p>
                      <a:pPr algn="ctr" fontAlgn="ctr"/>
                      <a:r>
                        <a:rPr lang="pl-PL" sz="900" b="0" i="0" u="none" strike="noStrike">
                          <a:solidFill>
                            <a:schemeClr val="tx1"/>
                          </a:solidFill>
                          <a:effectLst/>
                          <a:latin typeface="+mn-lt"/>
                        </a:rPr>
                        <a:t>podłączenie do sieci ciepłowniczej</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n-lt"/>
                        </a:rPr>
                        <a:t>gaz</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n-lt"/>
                        </a:rPr>
                        <a:t>węgiel</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n-lt"/>
                        </a:rPr>
                        <a:t>drewno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1" i="0" u="none" strike="noStrike">
                          <a:solidFill>
                            <a:schemeClr val="tx2"/>
                          </a:solidFill>
                          <a:effectLst/>
                          <a:latin typeface="+mn-lt"/>
                        </a:rPr>
                        <a:t>* pellet/brykiet</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1" i="0" u="none" strike="noStrike">
                          <a:solidFill>
                            <a:schemeClr val="tx2"/>
                          </a:solidFill>
                          <a:effectLst/>
                          <a:latin typeface="+mn-lt"/>
                        </a:rPr>
                        <a:t>* ekogroszek</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n-lt"/>
                        </a:rPr>
                        <a:t>odnawialne źródła energii </a:t>
                      </a:r>
                    </a:p>
                    <a:p>
                      <a:pPr algn="ctr" fontAlgn="ctr"/>
                      <a:r>
                        <a:rPr lang="pl-PL" sz="900" b="0" i="0" u="none" strike="noStrike">
                          <a:solidFill>
                            <a:schemeClr val="tx1"/>
                          </a:solidFill>
                          <a:effectLst/>
                          <a:latin typeface="+mn-lt"/>
                        </a:rPr>
                        <a:t>(pompy ciepła itp.)</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0" i="0" u="none" strike="noStrike">
                          <a:solidFill>
                            <a:schemeClr val="tx1"/>
                          </a:solidFill>
                          <a:effectLst/>
                          <a:latin typeface="+mn-lt"/>
                        </a:rPr>
                        <a:t>inny rodzaj</a:t>
                      </a:r>
                    </a:p>
                    <a:p>
                      <a:pPr algn="ctr" fontAlgn="ctr"/>
                      <a:endParaRPr lang="pl-PL" sz="900" b="1" i="0" u="none" strike="noStrike">
                        <a:solidFill>
                          <a:schemeClr val="tx2"/>
                        </a:solidFill>
                        <a:effectLst/>
                        <a:latin typeface="+mn-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98826231"/>
                  </a:ext>
                </a:extLst>
              </a:tr>
            </a:tbl>
          </a:graphicData>
        </a:graphic>
      </p:graphicFrame>
      <p:pic>
        <p:nvPicPr>
          <p:cNvPr id="3074" name="Picture 2" descr="Pellets Icons - Download Free Vector Icons | Noun Project">
            <a:extLst>
              <a:ext uri="{FF2B5EF4-FFF2-40B4-BE49-F238E27FC236}">
                <a16:creationId xmlns:a16="http://schemas.microsoft.com/office/drawing/2014/main" id="{87F75C26-6EDE-43A5-978B-06C40A2D38D1}"/>
              </a:ext>
            </a:extLst>
          </p:cNvPr>
          <p:cNvPicPr>
            <a:picLocks noChangeAspect="1" noChangeArrowheads="1"/>
          </p:cNvPicPr>
          <p:nvPr/>
        </p:nvPicPr>
        <p:blipFill>
          <a:blip r:embed="rId6" cstate="print">
            <a:lum bright="70000" contrast="-70000"/>
            <a:extLst>
              <a:ext uri="{28A0092B-C50C-407E-A947-70E740481C1C}">
                <a14:useLocalDpi xmlns:a14="http://schemas.microsoft.com/office/drawing/2010/main" val="0"/>
              </a:ext>
            </a:extLst>
          </a:blip>
          <a:srcRect/>
          <a:stretch>
            <a:fillRect/>
          </a:stretch>
        </p:blipFill>
        <p:spPr bwMode="auto">
          <a:xfrm>
            <a:off x="4764725" y="3999053"/>
            <a:ext cx="560591" cy="560591"/>
          </a:xfrm>
          <a:prstGeom prst="rect">
            <a:avLst/>
          </a:prstGeom>
          <a:noFill/>
          <a:extLst>
            <a:ext uri="{909E8E84-426E-40DD-AFC4-6F175D3DCCD1}">
              <a14:hiddenFill xmlns:a14="http://schemas.microsoft.com/office/drawing/2010/main">
                <a:solidFill>
                  <a:srgbClr val="FFFFFF"/>
                </a:solidFill>
              </a14:hiddenFill>
            </a:ext>
          </a:extLst>
        </p:spPr>
      </p:pic>
      <p:grpSp>
        <p:nvGrpSpPr>
          <p:cNvPr id="16" name="Grupa 15">
            <a:extLst>
              <a:ext uri="{FF2B5EF4-FFF2-40B4-BE49-F238E27FC236}">
                <a16:creationId xmlns:a16="http://schemas.microsoft.com/office/drawing/2014/main" id="{C30096DD-27B8-4BC1-81BE-D2976B03FE43}"/>
              </a:ext>
            </a:extLst>
          </p:cNvPr>
          <p:cNvGrpSpPr/>
          <p:nvPr/>
        </p:nvGrpSpPr>
        <p:grpSpPr>
          <a:xfrm>
            <a:off x="1688667" y="4094746"/>
            <a:ext cx="456520" cy="377245"/>
            <a:chOff x="6948488" y="2117725"/>
            <a:chExt cx="1060450" cy="876301"/>
          </a:xfrm>
          <a:solidFill>
            <a:srgbClr val="CDCDCD"/>
          </a:solidFill>
        </p:grpSpPr>
        <p:grpSp>
          <p:nvGrpSpPr>
            <p:cNvPr id="17" name="Grupa 16">
              <a:extLst>
                <a:ext uri="{FF2B5EF4-FFF2-40B4-BE49-F238E27FC236}">
                  <a16:creationId xmlns:a16="http://schemas.microsoft.com/office/drawing/2014/main" id="{C5266C92-4E5E-410C-8D7A-855862BA9BA1}"/>
                </a:ext>
              </a:extLst>
            </p:cNvPr>
            <p:cNvGrpSpPr/>
            <p:nvPr/>
          </p:nvGrpSpPr>
          <p:grpSpPr>
            <a:xfrm>
              <a:off x="7097713" y="2374900"/>
              <a:ext cx="758825" cy="619126"/>
              <a:chOff x="7097713" y="2374900"/>
              <a:chExt cx="758825" cy="619126"/>
            </a:xfrm>
            <a:grpFill/>
          </p:grpSpPr>
          <p:sp>
            <p:nvSpPr>
              <p:cNvPr id="30" name="Freeform 12">
                <a:extLst>
                  <a:ext uri="{FF2B5EF4-FFF2-40B4-BE49-F238E27FC236}">
                    <a16:creationId xmlns:a16="http://schemas.microsoft.com/office/drawing/2014/main" id="{9049CBD5-8BC1-4D39-B184-1EED7290AE7D}"/>
                  </a:ext>
                </a:extLst>
              </p:cNvPr>
              <p:cNvSpPr>
                <a:spLocks/>
              </p:cNvSpPr>
              <p:nvPr/>
            </p:nvSpPr>
            <p:spPr bwMode="auto">
              <a:xfrm>
                <a:off x="7161213" y="2374900"/>
                <a:ext cx="631825" cy="200025"/>
              </a:xfrm>
              <a:custGeom>
                <a:avLst/>
                <a:gdLst>
                  <a:gd name="T0" fmla="*/ 598 w 1195"/>
                  <a:gd name="T1" fmla="*/ 379 h 379"/>
                  <a:gd name="T2" fmla="*/ 723 w 1195"/>
                  <a:gd name="T3" fmla="*/ 375 h 379"/>
                  <a:gd name="T4" fmla="*/ 836 w 1195"/>
                  <a:gd name="T5" fmla="*/ 362 h 379"/>
                  <a:gd name="T6" fmla="*/ 936 w 1195"/>
                  <a:gd name="T7" fmla="*/ 342 h 379"/>
                  <a:gd name="T8" fmla="*/ 1023 w 1195"/>
                  <a:gd name="T9" fmla="*/ 315 h 379"/>
                  <a:gd name="T10" fmla="*/ 1077 w 1195"/>
                  <a:gd name="T11" fmla="*/ 293 h 379"/>
                  <a:gd name="T12" fmla="*/ 1108 w 1195"/>
                  <a:gd name="T13" fmla="*/ 277 h 379"/>
                  <a:gd name="T14" fmla="*/ 1134 w 1195"/>
                  <a:gd name="T15" fmla="*/ 259 h 379"/>
                  <a:gd name="T16" fmla="*/ 1156 w 1195"/>
                  <a:gd name="T17" fmla="*/ 242 h 379"/>
                  <a:gd name="T18" fmla="*/ 1174 w 1195"/>
                  <a:gd name="T19" fmla="*/ 224 h 379"/>
                  <a:gd name="T20" fmla="*/ 1186 w 1195"/>
                  <a:gd name="T21" fmla="*/ 205 h 379"/>
                  <a:gd name="T22" fmla="*/ 1193 w 1195"/>
                  <a:gd name="T23" fmla="*/ 187 h 379"/>
                  <a:gd name="T24" fmla="*/ 1195 w 1195"/>
                  <a:gd name="T25" fmla="*/ 178 h 379"/>
                  <a:gd name="T26" fmla="*/ 1189 w 1195"/>
                  <a:gd name="T27" fmla="*/ 162 h 379"/>
                  <a:gd name="T28" fmla="*/ 1178 w 1195"/>
                  <a:gd name="T29" fmla="*/ 145 h 379"/>
                  <a:gd name="T30" fmla="*/ 1163 w 1195"/>
                  <a:gd name="T31" fmla="*/ 129 h 379"/>
                  <a:gd name="T32" fmla="*/ 1142 w 1195"/>
                  <a:gd name="T33" fmla="*/ 113 h 379"/>
                  <a:gd name="T34" fmla="*/ 1117 w 1195"/>
                  <a:gd name="T35" fmla="*/ 98 h 379"/>
                  <a:gd name="T36" fmla="*/ 1055 w 1195"/>
                  <a:gd name="T37" fmla="*/ 69 h 379"/>
                  <a:gd name="T38" fmla="*/ 977 w 1195"/>
                  <a:gd name="T39" fmla="*/ 44 h 379"/>
                  <a:gd name="T40" fmla="*/ 885 w 1195"/>
                  <a:gd name="T41" fmla="*/ 23 h 379"/>
                  <a:gd name="T42" fmla="*/ 778 w 1195"/>
                  <a:gd name="T43" fmla="*/ 9 h 379"/>
                  <a:gd name="T44" fmla="*/ 660 w 1195"/>
                  <a:gd name="T45" fmla="*/ 1 h 379"/>
                  <a:gd name="T46" fmla="*/ 598 w 1195"/>
                  <a:gd name="T47" fmla="*/ 0 h 379"/>
                  <a:gd name="T48" fmla="*/ 474 w 1195"/>
                  <a:gd name="T49" fmla="*/ 4 h 379"/>
                  <a:gd name="T50" fmla="*/ 362 w 1195"/>
                  <a:gd name="T51" fmla="*/ 15 h 379"/>
                  <a:gd name="T52" fmla="*/ 263 w 1195"/>
                  <a:gd name="T53" fmla="*/ 33 h 379"/>
                  <a:gd name="T54" fmla="*/ 177 w 1195"/>
                  <a:gd name="T55" fmla="*/ 56 h 379"/>
                  <a:gd name="T56" fmla="*/ 107 w 1195"/>
                  <a:gd name="T57" fmla="*/ 83 h 379"/>
                  <a:gd name="T58" fmla="*/ 65 w 1195"/>
                  <a:gd name="T59" fmla="*/ 105 h 379"/>
                  <a:gd name="T60" fmla="*/ 43 w 1195"/>
                  <a:gd name="T61" fmla="*/ 121 h 379"/>
                  <a:gd name="T62" fmla="*/ 24 w 1195"/>
                  <a:gd name="T63" fmla="*/ 137 h 379"/>
                  <a:gd name="T64" fmla="*/ 11 w 1195"/>
                  <a:gd name="T65" fmla="*/ 154 h 379"/>
                  <a:gd name="T66" fmla="*/ 2 w 1195"/>
                  <a:gd name="T67" fmla="*/ 170 h 379"/>
                  <a:gd name="T68" fmla="*/ 0 w 1195"/>
                  <a:gd name="T69" fmla="*/ 178 h 379"/>
                  <a:gd name="T70" fmla="*/ 5 w 1195"/>
                  <a:gd name="T71" fmla="*/ 197 h 379"/>
                  <a:gd name="T72" fmla="*/ 14 w 1195"/>
                  <a:gd name="T73" fmla="*/ 215 h 379"/>
                  <a:gd name="T74" fmla="*/ 30 w 1195"/>
                  <a:gd name="T75" fmla="*/ 233 h 379"/>
                  <a:gd name="T76" fmla="*/ 50 w 1195"/>
                  <a:gd name="T77" fmla="*/ 251 h 379"/>
                  <a:gd name="T78" fmla="*/ 74 w 1195"/>
                  <a:gd name="T79" fmla="*/ 268 h 379"/>
                  <a:gd name="T80" fmla="*/ 102 w 1195"/>
                  <a:gd name="T81" fmla="*/ 285 h 379"/>
                  <a:gd name="T82" fmla="*/ 135 w 1195"/>
                  <a:gd name="T83" fmla="*/ 301 h 379"/>
                  <a:gd name="T84" fmla="*/ 213 w 1195"/>
                  <a:gd name="T85" fmla="*/ 329 h 379"/>
                  <a:gd name="T86" fmla="*/ 307 w 1195"/>
                  <a:gd name="T87" fmla="*/ 353 h 379"/>
                  <a:gd name="T88" fmla="*/ 414 w 1195"/>
                  <a:gd name="T89" fmla="*/ 369 h 379"/>
                  <a:gd name="T90" fmla="*/ 533 w 1195"/>
                  <a:gd name="T91" fmla="*/ 378 h 379"/>
                  <a:gd name="T92" fmla="*/ 598 w 1195"/>
                  <a:gd name="T93"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5" h="379">
                    <a:moveTo>
                      <a:pt x="598" y="379"/>
                    </a:moveTo>
                    <a:lnTo>
                      <a:pt x="598" y="379"/>
                    </a:lnTo>
                    <a:lnTo>
                      <a:pt x="662" y="378"/>
                    </a:lnTo>
                    <a:lnTo>
                      <a:pt x="723" y="375"/>
                    </a:lnTo>
                    <a:lnTo>
                      <a:pt x="781" y="369"/>
                    </a:lnTo>
                    <a:lnTo>
                      <a:pt x="836" y="362"/>
                    </a:lnTo>
                    <a:lnTo>
                      <a:pt x="888" y="353"/>
                    </a:lnTo>
                    <a:lnTo>
                      <a:pt x="936" y="342"/>
                    </a:lnTo>
                    <a:lnTo>
                      <a:pt x="981" y="329"/>
                    </a:lnTo>
                    <a:lnTo>
                      <a:pt x="1023" y="315"/>
                    </a:lnTo>
                    <a:lnTo>
                      <a:pt x="1059" y="301"/>
                    </a:lnTo>
                    <a:lnTo>
                      <a:pt x="1077" y="293"/>
                    </a:lnTo>
                    <a:lnTo>
                      <a:pt x="1092" y="285"/>
                    </a:lnTo>
                    <a:lnTo>
                      <a:pt x="1108" y="277"/>
                    </a:lnTo>
                    <a:lnTo>
                      <a:pt x="1122" y="268"/>
                    </a:lnTo>
                    <a:lnTo>
                      <a:pt x="1134" y="259"/>
                    </a:lnTo>
                    <a:lnTo>
                      <a:pt x="1146" y="251"/>
                    </a:lnTo>
                    <a:lnTo>
                      <a:pt x="1156" y="242"/>
                    </a:lnTo>
                    <a:lnTo>
                      <a:pt x="1166" y="233"/>
                    </a:lnTo>
                    <a:lnTo>
                      <a:pt x="1174" y="224"/>
                    </a:lnTo>
                    <a:lnTo>
                      <a:pt x="1180" y="215"/>
                    </a:lnTo>
                    <a:lnTo>
                      <a:pt x="1186" y="205"/>
                    </a:lnTo>
                    <a:lnTo>
                      <a:pt x="1190" y="197"/>
                    </a:lnTo>
                    <a:lnTo>
                      <a:pt x="1193" y="187"/>
                    </a:lnTo>
                    <a:lnTo>
                      <a:pt x="1195" y="178"/>
                    </a:lnTo>
                    <a:lnTo>
                      <a:pt x="1195" y="178"/>
                    </a:lnTo>
                    <a:lnTo>
                      <a:pt x="1192" y="170"/>
                    </a:lnTo>
                    <a:lnTo>
                      <a:pt x="1189" y="162"/>
                    </a:lnTo>
                    <a:lnTo>
                      <a:pt x="1185" y="154"/>
                    </a:lnTo>
                    <a:lnTo>
                      <a:pt x="1178" y="145"/>
                    </a:lnTo>
                    <a:lnTo>
                      <a:pt x="1170" y="137"/>
                    </a:lnTo>
                    <a:lnTo>
                      <a:pt x="1163" y="129"/>
                    </a:lnTo>
                    <a:lnTo>
                      <a:pt x="1153" y="121"/>
                    </a:lnTo>
                    <a:lnTo>
                      <a:pt x="1142" y="113"/>
                    </a:lnTo>
                    <a:lnTo>
                      <a:pt x="1130" y="105"/>
                    </a:lnTo>
                    <a:lnTo>
                      <a:pt x="1117" y="98"/>
                    </a:lnTo>
                    <a:lnTo>
                      <a:pt x="1088" y="83"/>
                    </a:lnTo>
                    <a:lnTo>
                      <a:pt x="1055" y="69"/>
                    </a:lnTo>
                    <a:lnTo>
                      <a:pt x="1018" y="56"/>
                    </a:lnTo>
                    <a:lnTo>
                      <a:pt x="977" y="44"/>
                    </a:lnTo>
                    <a:lnTo>
                      <a:pt x="932" y="33"/>
                    </a:lnTo>
                    <a:lnTo>
                      <a:pt x="885" y="23"/>
                    </a:lnTo>
                    <a:lnTo>
                      <a:pt x="833" y="15"/>
                    </a:lnTo>
                    <a:lnTo>
                      <a:pt x="778" y="9"/>
                    </a:lnTo>
                    <a:lnTo>
                      <a:pt x="721" y="4"/>
                    </a:lnTo>
                    <a:lnTo>
                      <a:pt x="660" y="1"/>
                    </a:lnTo>
                    <a:lnTo>
                      <a:pt x="598" y="0"/>
                    </a:lnTo>
                    <a:lnTo>
                      <a:pt x="598" y="0"/>
                    </a:lnTo>
                    <a:lnTo>
                      <a:pt x="534" y="1"/>
                    </a:lnTo>
                    <a:lnTo>
                      <a:pt x="474" y="4"/>
                    </a:lnTo>
                    <a:lnTo>
                      <a:pt x="417" y="9"/>
                    </a:lnTo>
                    <a:lnTo>
                      <a:pt x="362" y="15"/>
                    </a:lnTo>
                    <a:lnTo>
                      <a:pt x="311" y="23"/>
                    </a:lnTo>
                    <a:lnTo>
                      <a:pt x="263" y="33"/>
                    </a:lnTo>
                    <a:lnTo>
                      <a:pt x="218" y="44"/>
                    </a:lnTo>
                    <a:lnTo>
                      <a:pt x="177" y="56"/>
                    </a:lnTo>
                    <a:lnTo>
                      <a:pt x="141" y="69"/>
                    </a:lnTo>
                    <a:lnTo>
                      <a:pt x="107" y="83"/>
                    </a:lnTo>
                    <a:lnTo>
                      <a:pt x="78" y="98"/>
                    </a:lnTo>
                    <a:lnTo>
                      <a:pt x="65" y="105"/>
                    </a:lnTo>
                    <a:lnTo>
                      <a:pt x="53" y="113"/>
                    </a:lnTo>
                    <a:lnTo>
                      <a:pt x="43" y="121"/>
                    </a:lnTo>
                    <a:lnTo>
                      <a:pt x="33" y="129"/>
                    </a:lnTo>
                    <a:lnTo>
                      <a:pt x="24" y="137"/>
                    </a:lnTo>
                    <a:lnTo>
                      <a:pt x="17" y="145"/>
                    </a:lnTo>
                    <a:lnTo>
                      <a:pt x="11" y="154"/>
                    </a:lnTo>
                    <a:lnTo>
                      <a:pt x="6" y="162"/>
                    </a:lnTo>
                    <a:lnTo>
                      <a:pt x="2" y="170"/>
                    </a:lnTo>
                    <a:lnTo>
                      <a:pt x="0" y="178"/>
                    </a:lnTo>
                    <a:lnTo>
                      <a:pt x="0" y="178"/>
                    </a:lnTo>
                    <a:lnTo>
                      <a:pt x="1" y="187"/>
                    </a:lnTo>
                    <a:lnTo>
                      <a:pt x="5" y="197"/>
                    </a:lnTo>
                    <a:lnTo>
                      <a:pt x="9" y="205"/>
                    </a:lnTo>
                    <a:lnTo>
                      <a:pt x="14" y="215"/>
                    </a:lnTo>
                    <a:lnTo>
                      <a:pt x="22" y="224"/>
                    </a:lnTo>
                    <a:lnTo>
                      <a:pt x="30" y="233"/>
                    </a:lnTo>
                    <a:lnTo>
                      <a:pt x="39" y="242"/>
                    </a:lnTo>
                    <a:lnTo>
                      <a:pt x="50" y="251"/>
                    </a:lnTo>
                    <a:lnTo>
                      <a:pt x="61" y="259"/>
                    </a:lnTo>
                    <a:lnTo>
                      <a:pt x="74" y="268"/>
                    </a:lnTo>
                    <a:lnTo>
                      <a:pt x="87" y="277"/>
                    </a:lnTo>
                    <a:lnTo>
                      <a:pt x="102" y="285"/>
                    </a:lnTo>
                    <a:lnTo>
                      <a:pt x="119" y="293"/>
                    </a:lnTo>
                    <a:lnTo>
                      <a:pt x="135" y="301"/>
                    </a:lnTo>
                    <a:lnTo>
                      <a:pt x="173" y="315"/>
                    </a:lnTo>
                    <a:lnTo>
                      <a:pt x="213" y="329"/>
                    </a:lnTo>
                    <a:lnTo>
                      <a:pt x="258" y="342"/>
                    </a:lnTo>
                    <a:lnTo>
                      <a:pt x="307" y="353"/>
                    </a:lnTo>
                    <a:lnTo>
                      <a:pt x="358" y="362"/>
                    </a:lnTo>
                    <a:lnTo>
                      <a:pt x="414" y="369"/>
                    </a:lnTo>
                    <a:lnTo>
                      <a:pt x="473" y="375"/>
                    </a:lnTo>
                    <a:lnTo>
                      <a:pt x="533" y="378"/>
                    </a:lnTo>
                    <a:lnTo>
                      <a:pt x="598" y="379"/>
                    </a:lnTo>
                    <a:lnTo>
                      <a:pt x="598"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13">
                <a:extLst>
                  <a:ext uri="{FF2B5EF4-FFF2-40B4-BE49-F238E27FC236}">
                    <a16:creationId xmlns:a16="http://schemas.microsoft.com/office/drawing/2014/main" id="{B0CCF28B-1F85-4CB9-9E74-24857EB9CBB9}"/>
                  </a:ext>
                </a:extLst>
              </p:cNvPr>
              <p:cNvSpPr>
                <a:spLocks/>
              </p:cNvSpPr>
              <p:nvPr/>
            </p:nvSpPr>
            <p:spPr bwMode="auto">
              <a:xfrm>
                <a:off x="7205663" y="2722563"/>
                <a:ext cx="544513" cy="271463"/>
              </a:xfrm>
              <a:custGeom>
                <a:avLst/>
                <a:gdLst>
                  <a:gd name="T0" fmla="*/ 281 w 1028"/>
                  <a:gd name="T1" fmla="*/ 262 h 514"/>
                  <a:gd name="T2" fmla="*/ 282 w 1028"/>
                  <a:gd name="T3" fmla="*/ 440 h 514"/>
                  <a:gd name="T4" fmla="*/ 283 w 1028"/>
                  <a:gd name="T5" fmla="*/ 446 h 514"/>
                  <a:gd name="T6" fmla="*/ 291 w 1028"/>
                  <a:gd name="T7" fmla="*/ 459 h 514"/>
                  <a:gd name="T8" fmla="*/ 306 w 1028"/>
                  <a:gd name="T9" fmla="*/ 471 h 514"/>
                  <a:gd name="T10" fmla="*/ 329 w 1028"/>
                  <a:gd name="T11" fmla="*/ 483 h 514"/>
                  <a:gd name="T12" fmla="*/ 360 w 1028"/>
                  <a:gd name="T13" fmla="*/ 494 h 514"/>
                  <a:gd name="T14" fmla="*/ 396 w 1028"/>
                  <a:gd name="T15" fmla="*/ 503 h 514"/>
                  <a:gd name="T16" fmla="*/ 439 w 1028"/>
                  <a:gd name="T17" fmla="*/ 509 h 514"/>
                  <a:gd name="T18" fmla="*/ 487 w 1028"/>
                  <a:gd name="T19" fmla="*/ 514 h 514"/>
                  <a:gd name="T20" fmla="*/ 514 w 1028"/>
                  <a:gd name="T21" fmla="*/ 514 h 514"/>
                  <a:gd name="T22" fmla="*/ 564 w 1028"/>
                  <a:gd name="T23" fmla="*/ 511 h 514"/>
                  <a:gd name="T24" fmla="*/ 610 w 1028"/>
                  <a:gd name="T25" fmla="*/ 507 h 514"/>
                  <a:gd name="T26" fmla="*/ 650 w 1028"/>
                  <a:gd name="T27" fmla="*/ 498 h 514"/>
                  <a:gd name="T28" fmla="*/ 683 w 1028"/>
                  <a:gd name="T29" fmla="*/ 488 h 514"/>
                  <a:gd name="T30" fmla="*/ 710 w 1028"/>
                  <a:gd name="T31" fmla="*/ 477 h 514"/>
                  <a:gd name="T32" fmla="*/ 729 w 1028"/>
                  <a:gd name="T33" fmla="*/ 464 h 514"/>
                  <a:gd name="T34" fmla="*/ 741 w 1028"/>
                  <a:gd name="T35" fmla="*/ 452 h 514"/>
                  <a:gd name="T36" fmla="*/ 746 w 1028"/>
                  <a:gd name="T37" fmla="*/ 440 h 514"/>
                  <a:gd name="T38" fmla="*/ 752 w 1028"/>
                  <a:gd name="T39" fmla="*/ 256 h 514"/>
                  <a:gd name="T40" fmla="*/ 1028 w 1028"/>
                  <a:gd name="T41" fmla="*/ 0 h 514"/>
                  <a:gd name="T42" fmla="*/ 974 w 1028"/>
                  <a:gd name="T43" fmla="*/ 18 h 514"/>
                  <a:gd name="T44" fmla="*/ 917 w 1028"/>
                  <a:gd name="T45" fmla="*/ 33 h 514"/>
                  <a:gd name="T46" fmla="*/ 855 w 1028"/>
                  <a:gd name="T47" fmla="*/ 45 h 514"/>
                  <a:gd name="T48" fmla="*/ 792 w 1028"/>
                  <a:gd name="T49" fmla="*/ 56 h 514"/>
                  <a:gd name="T50" fmla="*/ 656 w 1028"/>
                  <a:gd name="T51" fmla="*/ 72 h 514"/>
                  <a:gd name="T52" fmla="*/ 514 w 1028"/>
                  <a:gd name="T53" fmla="*/ 76 h 514"/>
                  <a:gd name="T54" fmla="*/ 441 w 1028"/>
                  <a:gd name="T55" fmla="*/ 75 h 514"/>
                  <a:gd name="T56" fmla="*/ 303 w 1028"/>
                  <a:gd name="T57" fmla="*/ 65 h 514"/>
                  <a:gd name="T58" fmla="*/ 203 w 1028"/>
                  <a:gd name="T59" fmla="*/ 52 h 514"/>
                  <a:gd name="T60" fmla="*/ 140 w 1028"/>
                  <a:gd name="T61" fmla="*/ 40 h 514"/>
                  <a:gd name="T62" fmla="*/ 81 w 1028"/>
                  <a:gd name="T63" fmla="*/ 26 h 514"/>
                  <a:gd name="T64" fmla="*/ 26 w 1028"/>
                  <a:gd name="T65" fmla="*/ 9 h 514"/>
                  <a:gd name="T66" fmla="*/ 0 w 1028"/>
                  <a:gd name="T67"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8" h="514">
                    <a:moveTo>
                      <a:pt x="0" y="0"/>
                    </a:moveTo>
                    <a:lnTo>
                      <a:pt x="281" y="262"/>
                    </a:lnTo>
                    <a:lnTo>
                      <a:pt x="281" y="422"/>
                    </a:lnTo>
                    <a:lnTo>
                      <a:pt x="282" y="440"/>
                    </a:lnTo>
                    <a:lnTo>
                      <a:pt x="282" y="440"/>
                    </a:lnTo>
                    <a:lnTo>
                      <a:pt x="283" y="446"/>
                    </a:lnTo>
                    <a:lnTo>
                      <a:pt x="285" y="452"/>
                    </a:lnTo>
                    <a:lnTo>
                      <a:pt x="291" y="459"/>
                    </a:lnTo>
                    <a:lnTo>
                      <a:pt x="297" y="464"/>
                    </a:lnTo>
                    <a:lnTo>
                      <a:pt x="306" y="471"/>
                    </a:lnTo>
                    <a:lnTo>
                      <a:pt x="317" y="477"/>
                    </a:lnTo>
                    <a:lnTo>
                      <a:pt x="329" y="483"/>
                    </a:lnTo>
                    <a:lnTo>
                      <a:pt x="344" y="488"/>
                    </a:lnTo>
                    <a:lnTo>
                      <a:pt x="360" y="494"/>
                    </a:lnTo>
                    <a:lnTo>
                      <a:pt x="378" y="498"/>
                    </a:lnTo>
                    <a:lnTo>
                      <a:pt x="396" y="503"/>
                    </a:lnTo>
                    <a:lnTo>
                      <a:pt x="417" y="507"/>
                    </a:lnTo>
                    <a:lnTo>
                      <a:pt x="439" y="509"/>
                    </a:lnTo>
                    <a:lnTo>
                      <a:pt x="462" y="511"/>
                    </a:lnTo>
                    <a:lnTo>
                      <a:pt x="487" y="514"/>
                    </a:lnTo>
                    <a:lnTo>
                      <a:pt x="514" y="514"/>
                    </a:lnTo>
                    <a:lnTo>
                      <a:pt x="514" y="514"/>
                    </a:lnTo>
                    <a:lnTo>
                      <a:pt x="540" y="514"/>
                    </a:lnTo>
                    <a:lnTo>
                      <a:pt x="564" y="511"/>
                    </a:lnTo>
                    <a:lnTo>
                      <a:pt x="589" y="509"/>
                    </a:lnTo>
                    <a:lnTo>
                      <a:pt x="610" y="507"/>
                    </a:lnTo>
                    <a:lnTo>
                      <a:pt x="631" y="503"/>
                    </a:lnTo>
                    <a:lnTo>
                      <a:pt x="650" y="498"/>
                    </a:lnTo>
                    <a:lnTo>
                      <a:pt x="668" y="494"/>
                    </a:lnTo>
                    <a:lnTo>
                      <a:pt x="683" y="488"/>
                    </a:lnTo>
                    <a:lnTo>
                      <a:pt x="697" y="483"/>
                    </a:lnTo>
                    <a:lnTo>
                      <a:pt x="710" y="477"/>
                    </a:lnTo>
                    <a:lnTo>
                      <a:pt x="720" y="471"/>
                    </a:lnTo>
                    <a:lnTo>
                      <a:pt x="729" y="464"/>
                    </a:lnTo>
                    <a:lnTo>
                      <a:pt x="737" y="459"/>
                    </a:lnTo>
                    <a:lnTo>
                      <a:pt x="741" y="452"/>
                    </a:lnTo>
                    <a:lnTo>
                      <a:pt x="745" y="446"/>
                    </a:lnTo>
                    <a:lnTo>
                      <a:pt x="746" y="440"/>
                    </a:lnTo>
                    <a:lnTo>
                      <a:pt x="747" y="262"/>
                    </a:lnTo>
                    <a:lnTo>
                      <a:pt x="752" y="256"/>
                    </a:lnTo>
                    <a:lnTo>
                      <a:pt x="1028" y="0"/>
                    </a:lnTo>
                    <a:lnTo>
                      <a:pt x="1028" y="0"/>
                    </a:lnTo>
                    <a:lnTo>
                      <a:pt x="1002" y="9"/>
                    </a:lnTo>
                    <a:lnTo>
                      <a:pt x="974" y="18"/>
                    </a:lnTo>
                    <a:lnTo>
                      <a:pt x="946" y="26"/>
                    </a:lnTo>
                    <a:lnTo>
                      <a:pt x="917" y="33"/>
                    </a:lnTo>
                    <a:lnTo>
                      <a:pt x="886" y="40"/>
                    </a:lnTo>
                    <a:lnTo>
                      <a:pt x="855" y="45"/>
                    </a:lnTo>
                    <a:lnTo>
                      <a:pt x="824" y="52"/>
                    </a:lnTo>
                    <a:lnTo>
                      <a:pt x="792" y="56"/>
                    </a:lnTo>
                    <a:lnTo>
                      <a:pt x="725" y="65"/>
                    </a:lnTo>
                    <a:lnTo>
                      <a:pt x="656" y="72"/>
                    </a:lnTo>
                    <a:lnTo>
                      <a:pt x="585" y="75"/>
                    </a:lnTo>
                    <a:lnTo>
                      <a:pt x="514" y="76"/>
                    </a:lnTo>
                    <a:lnTo>
                      <a:pt x="514" y="76"/>
                    </a:lnTo>
                    <a:lnTo>
                      <a:pt x="441" y="75"/>
                    </a:lnTo>
                    <a:lnTo>
                      <a:pt x="371" y="72"/>
                    </a:lnTo>
                    <a:lnTo>
                      <a:pt x="303" y="65"/>
                    </a:lnTo>
                    <a:lnTo>
                      <a:pt x="236" y="56"/>
                    </a:lnTo>
                    <a:lnTo>
                      <a:pt x="203" y="52"/>
                    </a:lnTo>
                    <a:lnTo>
                      <a:pt x="172" y="45"/>
                    </a:lnTo>
                    <a:lnTo>
                      <a:pt x="140" y="40"/>
                    </a:lnTo>
                    <a:lnTo>
                      <a:pt x="111" y="33"/>
                    </a:lnTo>
                    <a:lnTo>
                      <a:pt x="81" y="26"/>
                    </a:lnTo>
                    <a:lnTo>
                      <a:pt x="53" y="18"/>
                    </a:lnTo>
                    <a:lnTo>
                      <a:pt x="26" y="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14">
                <a:extLst>
                  <a:ext uri="{FF2B5EF4-FFF2-40B4-BE49-F238E27FC236}">
                    <a16:creationId xmlns:a16="http://schemas.microsoft.com/office/drawing/2014/main" id="{F9877DE7-75B1-4A79-9B71-BC94BC964A7C}"/>
                  </a:ext>
                </a:extLst>
              </p:cNvPr>
              <p:cNvSpPr>
                <a:spLocks noEditPoints="1"/>
              </p:cNvSpPr>
              <p:nvPr/>
            </p:nvSpPr>
            <p:spPr bwMode="auto">
              <a:xfrm>
                <a:off x="7097713" y="2498725"/>
                <a:ext cx="758825" cy="230188"/>
              </a:xfrm>
              <a:custGeom>
                <a:avLst/>
                <a:gdLst>
                  <a:gd name="T0" fmla="*/ 1293 w 1432"/>
                  <a:gd name="T1" fmla="*/ 72 h 434"/>
                  <a:gd name="T2" fmla="*/ 996 w 1432"/>
                  <a:gd name="T3" fmla="*/ 177 h 434"/>
                  <a:gd name="T4" fmla="*/ 543 w 1432"/>
                  <a:gd name="T5" fmla="*/ 191 h 434"/>
                  <a:gd name="T6" fmla="*/ 169 w 1432"/>
                  <a:gd name="T7" fmla="*/ 89 h 434"/>
                  <a:gd name="T8" fmla="*/ 73 w 1432"/>
                  <a:gd name="T9" fmla="*/ 0 h 434"/>
                  <a:gd name="T10" fmla="*/ 3 w 1432"/>
                  <a:gd name="T11" fmla="*/ 200 h 434"/>
                  <a:gd name="T12" fmla="*/ 85 w 1432"/>
                  <a:gd name="T13" fmla="*/ 299 h 434"/>
                  <a:gd name="T14" fmla="*/ 200 w 1432"/>
                  <a:gd name="T15" fmla="*/ 355 h 434"/>
                  <a:gd name="T16" fmla="*/ 566 w 1432"/>
                  <a:gd name="T17" fmla="*/ 428 h 434"/>
                  <a:gd name="T18" fmla="*/ 637 w 1432"/>
                  <a:gd name="T19" fmla="*/ 432 h 434"/>
                  <a:gd name="T20" fmla="*/ 772 w 1432"/>
                  <a:gd name="T21" fmla="*/ 433 h 434"/>
                  <a:gd name="T22" fmla="*/ 855 w 1432"/>
                  <a:gd name="T23" fmla="*/ 429 h 434"/>
                  <a:gd name="T24" fmla="*/ 1196 w 1432"/>
                  <a:gd name="T25" fmla="*/ 367 h 434"/>
                  <a:gd name="T26" fmla="*/ 1322 w 1432"/>
                  <a:gd name="T27" fmla="*/ 314 h 434"/>
                  <a:gd name="T28" fmla="*/ 1425 w 1432"/>
                  <a:gd name="T29" fmla="*/ 218 h 434"/>
                  <a:gd name="T30" fmla="*/ 1387 w 1432"/>
                  <a:gd name="T31" fmla="*/ 63 h 434"/>
                  <a:gd name="T32" fmla="*/ 401 w 1432"/>
                  <a:gd name="T33" fmla="*/ 247 h 434"/>
                  <a:gd name="T34" fmla="*/ 463 w 1432"/>
                  <a:gd name="T35" fmla="*/ 278 h 434"/>
                  <a:gd name="T36" fmla="*/ 432 w 1432"/>
                  <a:gd name="T37" fmla="*/ 351 h 434"/>
                  <a:gd name="T38" fmla="*/ 370 w 1432"/>
                  <a:gd name="T39" fmla="*/ 319 h 434"/>
                  <a:gd name="T40" fmla="*/ 255 w 1432"/>
                  <a:gd name="T41" fmla="*/ 224 h 434"/>
                  <a:gd name="T42" fmla="*/ 320 w 1432"/>
                  <a:gd name="T43" fmla="*/ 229 h 434"/>
                  <a:gd name="T44" fmla="*/ 309 w 1432"/>
                  <a:gd name="T45" fmla="*/ 307 h 434"/>
                  <a:gd name="T46" fmla="*/ 244 w 1432"/>
                  <a:gd name="T47" fmla="*/ 302 h 434"/>
                  <a:gd name="T48" fmla="*/ 100 w 1432"/>
                  <a:gd name="T49" fmla="*/ 186 h 434"/>
                  <a:gd name="T50" fmla="*/ 43 w 1432"/>
                  <a:gd name="T51" fmla="*/ 203 h 434"/>
                  <a:gd name="T52" fmla="*/ 52 w 1432"/>
                  <a:gd name="T53" fmla="*/ 132 h 434"/>
                  <a:gd name="T54" fmla="*/ 109 w 1432"/>
                  <a:gd name="T55" fmla="*/ 114 h 434"/>
                  <a:gd name="T56" fmla="*/ 144 w 1432"/>
                  <a:gd name="T57" fmla="*/ 273 h 434"/>
                  <a:gd name="T58" fmla="*/ 128 w 1432"/>
                  <a:gd name="T59" fmla="*/ 205 h 434"/>
                  <a:gd name="T60" fmla="*/ 189 w 1432"/>
                  <a:gd name="T61" fmla="*/ 170 h 434"/>
                  <a:gd name="T62" fmla="*/ 207 w 1432"/>
                  <a:gd name="T63" fmla="*/ 239 h 434"/>
                  <a:gd name="T64" fmla="*/ 144 w 1432"/>
                  <a:gd name="T65" fmla="*/ 273 h 434"/>
                  <a:gd name="T66" fmla="*/ 511 w 1432"/>
                  <a:gd name="T67" fmla="*/ 332 h 434"/>
                  <a:gd name="T68" fmla="*/ 542 w 1432"/>
                  <a:gd name="T69" fmla="*/ 261 h 434"/>
                  <a:gd name="T70" fmla="*/ 608 w 1432"/>
                  <a:gd name="T71" fmla="*/ 294 h 434"/>
                  <a:gd name="T72" fmla="*/ 577 w 1432"/>
                  <a:gd name="T73" fmla="*/ 365 h 434"/>
                  <a:gd name="T74" fmla="*/ 673 w 1432"/>
                  <a:gd name="T75" fmla="*/ 365 h 434"/>
                  <a:gd name="T76" fmla="*/ 673 w 1432"/>
                  <a:gd name="T77" fmla="*/ 286 h 434"/>
                  <a:gd name="T78" fmla="*/ 752 w 1432"/>
                  <a:gd name="T79" fmla="*/ 286 h 434"/>
                  <a:gd name="T80" fmla="*/ 752 w 1432"/>
                  <a:gd name="T81" fmla="*/ 365 h 434"/>
                  <a:gd name="T82" fmla="*/ 1152 w 1432"/>
                  <a:gd name="T83" fmla="*/ 211 h 434"/>
                  <a:gd name="T84" fmla="*/ 1197 w 1432"/>
                  <a:gd name="T85" fmla="*/ 274 h 434"/>
                  <a:gd name="T86" fmla="*/ 1150 w 1432"/>
                  <a:gd name="T87" fmla="*/ 320 h 434"/>
                  <a:gd name="T88" fmla="*/ 1105 w 1432"/>
                  <a:gd name="T89" fmla="*/ 257 h 434"/>
                  <a:gd name="T90" fmla="*/ 1002 w 1432"/>
                  <a:gd name="T91" fmla="*/ 244 h 434"/>
                  <a:gd name="T92" fmla="*/ 1064 w 1432"/>
                  <a:gd name="T93" fmla="*/ 287 h 434"/>
                  <a:gd name="T94" fmla="*/ 1030 w 1432"/>
                  <a:gd name="T95" fmla="*/ 353 h 434"/>
                  <a:gd name="T96" fmla="*/ 970 w 1432"/>
                  <a:gd name="T97" fmla="*/ 310 h 434"/>
                  <a:gd name="T98" fmla="*/ 1002 w 1432"/>
                  <a:gd name="T99" fmla="*/ 244 h 434"/>
                  <a:gd name="T100" fmla="*/ 860 w 1432"/>
                  <a:gd name="T101" fmla="*/ 258 h 434"/>
                  <a:gd name="T102" fmla="*/ 923 w 1432"/>
                  <a:gd name="T103" fmla="*/ 299 h 434"/>
                  <a:gd name="T104" fmla="*/ 887 w 1432"/>
                  <a:gd name="T105" fmla="*/ 367 h 434"/>
                  <a:gd name="T106" fmla="*/ 823 w 1432"/>
                  <a:gd name="T107" fmla="*/ 327 h 434"/>
                  <a:gd name="T108" fmla="*/ 1245 w 1432"/>
                  <a:gd name="T109" fmla="*/ 265 h 434"/>
                  <a:gd name="T110" fmla="*/ 1225 w 1432"/>
                  <a:gd name="T111" fmla="*/ 189 h 434"/>
                  <a:gd name="T112" fmla="*/ 1286 w 1432"/>
                  <a:gd name="T113" fmla="*/ 178 h 434"/>
                  <a:gd name="T114" fmla="*/ 1307 w 1432"/>
                  <a:gd name="T115" fmla="*/ 255 h 434"/>
                  <a:gd name="T116" fmla="*/ 1363 w 1432"/>
                  <a:gd name="T117" fmla="*/ 209 h 434"/>
                  <a:gd name="T118" fmla="*/ 1317 w 1432"/>
                  <a:gd name="T119" fmla="*/ 145 h 434"/>
                  <a:gd name="T120" fmla="*/ 1352 w 1432"/>
                  <a:gd name="T121" fmla="*/ 109 h 434"/>
                  <a:gd name="T122" fmla="*/ 1398 w 1432"/>
                  <a:gd name="T123" fmla="*/ 172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2" h="434">
                    <a:moveTo>
                      <a:pt x="1360" y="0"/>
                    </a:moveTo>
                    <a:lnTo>
                      <a:pt x="1360" y="0"/>
                    </a:lnTo>
                    <a:lnTo>
                      <a:pt x="1354" y="11"/>
                    </a:lnTo>
                    <a:lnTo>
                      <a:pt x="1346" y="21"/>
                    </a:lnTo>
                    <a:lnTo>
                      <a:pt x="1338" y="32"/>
                    </a:lnTo>
                    <a:lnTo>
                      <a:pt x="1328" y="42"/>
                    </a:lnTo>
                    <a:lnTo>
                      <a:pt x="1317" y="52"/>
                    </a:lnTo>
                    <a:lnTo>
                      <a:pt x="1306" y="62"/>
                    </a:lnTo>
                    <a:lnTo>
                      <a:pt x="1293" y="72"/>
                    </a:lnTo>
                    <a:lnTo>
                      <a:pt x="1279" y="80"/>
                    </a:lnTo>
                    <a:lnTo>
                      <a:pt x="1264" y="89"/>
                    </a:lnTo>
                    <a:lnTo>
                      <a:pt x="1249" y="98"/>
                    </a:lnTo>
                    <a:lnTo>
                      <a:pt x="1215" y="114"/>
                    </a:lnTo>
                    <a:lnTo>
                      <a:pt x="1177" y="130"/>
                    </a:lnTo>
                    <a:lnTo>
                      <a:pt x="1137" y="143"/>
                    </a:lnTo>
                    <a:lnTo>
                      <a:pt x="1093" y="156"/>
                    </a:lnTo>
                    <a:lnTo>
                      <a:pt x="1045" y="167"/>
                    </a:lnTo>
                    <a:lnTo>
                      <a:pt x="996" y="177"/>
                    </a:lnTo>
                    <a:lnTo>
                      <a:pt x="944" y="185"/>
                    </a:lnTo>
                    <a:lnTo>
                      <a:pt x="890" y="191"/>
                    </a:lnTo>
                    <a:lnTo>
                      <a:pt x="834" y="196"/>
                    </a:lnTo>
                    <a:lnTo>
                      <a:pt x="776" y="199"/>
                    </a:lnTo>
                    <a:lnTo>
                      <a:pt x="717" y="200"/>
                    </a:lnTo>
                    <a:lnTo>
                      <a:pt x="717" y="200"/>
                    </a:lnTo>
                    <a:lnTo>
                      <a:pt x="657" y="199"/>
                    </a:lnTo>
                    <a:lnTo>
                      <a:pt x="599" y="196"/>
                    </a:lnTo>
                    <a:lnTo>
                      <a:pt x="543" y="191"/>
                    </a:lnTo>
                    <a:lnTo>
                      <a:pt x="489" y="185"/>
                    </a:lnTo>
                    <a:lnTo>
                      <a:pt x="437" y="177"/>
                    </a:lnTo>
                    <a:lnTo>
                      <a:pt x="387" y="167"/>
                    </a:lnTo>
                    <a:lnTo>
                      <a:pt x="341" y="156"/>
                    </a:lnTo>
                    <a:lnTo>
                      <a:pt x="297" y="143"/>
                    </a:lnTo>
                    <a:lnTo>
                      <a:pt x="256" y="130"/>
                    </a:lnTo>
                    <a:lnTo>
                      <a:pt x="219" y="114"/>
                    </a:lnTo>
                    <a:lnTo>
                      <a:pt x="185" y="98"/>
                    </a:lnTo>
                    <a:lnTo>
                      <a:pt x="169" y="89"/>
                    </a:lnTo>
                    <a:lnTo>
                      <a:pt x="154" y="80"/>
                    </a:lnTo>
                    <a:lnTo>
                      <a:pt x="140" y="72"/>
                    </a:lnTo>
                    <a:lnTo>
                      <a:pt x="128" y="62"/>
                    </a:lnTo>
                    <a:lnTo>
                      <a:pt x="116" y="52"/>
                    </a:lnTo>
                    <a:lnTo>
                      <a:pt x="105" y="42"/>
                    </a:lnTo>
                    <a:lnTo>
                      <a:pt x="95" y="32"/>
                    </a:lnTo>
                    <a:lnTo>
                      <a:pt x="87" y="21"/>
                    </a:lnTo>
                    <a:lnTo>
                      <a:pt x="80" y="11"/>
                    </a:lnTo>
                    <a:lnTo>
                      <a:pt x="73" y="0"/>
                    </a:lnTo>
                    <a:lnTo>
                      <a:pt x="73" y="0"/>
                    </a:lnTo>
                    <a:lnTo>
                      <a:pt x="47" y="63"/>
                    </a:lnTo>
                    <a:lnTo>
                      <a:pt x="24" y="118"/>
                    </a:lnTo>
                    <a:lnTo>
                      <a:pt x="7" y="161"/>
                    </a:lnTo>
                    <a:lnTo>
                      <a:pt x="3" y="174"/>
                    </a:lnTo>
                    <a:lnTo>
                      <a:pt x="0" y="183"/>
                    </a:lnTo>
                    <a:lnTo>
                      <a:pt x="0" y="183"/>
                    </a:lnTo>
                    <a:lnTo>
                      <a:pt x="2" y="191"/>
                    </a:lnTo>
                    <a:lnTo>
                      <a:pt x="3" y="200"/>
                    </a:lnTo>
                    <a:lnTo>
                      <a:pt x="5" y="209"/>
                    </a:lnTo>
                    <a:lnTo>
                      <a:pt x="8" y="218"/>
                    </a:lnTo>
                    <a:lnTo>
                      <a:pt x="13" y="227"/>
                    </a:lnTo>
                    <a:lnTo>
                      <a:pt x="17" y="235"/>
                    </a:lnTo>
                    <a:lnTo>
                      <a:pt x="22" y="243"/>
                    </a:lnTo>
                    <a:lnTo>
                      <a:pt x="29" y="252"/>
                    </a:lnTo>
                    <a:lnTo>
                      <a:pt x="44" y="268"/>
                    </a:lnTo>
                    <a:lnTo>
                      <a:pt x="63" y="284"/>
                    </a:lnTo>
                    <a:lnTo>
                      <a:pt x="85" y="299"/>
                    </a:lnTo>
                    <a:lnTo>
                      <a:pt x="109" y="313"/>
                    </a:lnTo>
                    <a:lnTo>
                      <a:pt x="125" y="322"/>
                    </a:lnTo>
                    <a:lnTo>
                      <a:pt x="125" y="322"/>
                    </a:lnTo>
                    <a:lnTo>
                      <a:pt x="150" y="334"/>
                    </a:lnTo>
                    <a:lnTo>
                      <a:pt x="177" y="345"/>
                    </a:lnTo>
                    <a:lnTo>
                      <a:pt x="177" y="345"/>
                    </a:lnTo>
                    <a:lnTo>
                      <a:pt x="183" y="347"/>
                    </a:lnTo>
                    <a:lnTo>
                      <a:pt x="183" y="347"/>
                    </a:lnTo>
                    <a:lnTo>
                      <a:pt x="200" y="355"/>
                    </a:lnTo>
                    <a:lnTo>
                      <a:pt x="200" y="355"/>
                    </a:lnTo>
                    <a:lnTo>
                      <a:pt x="239" y="368"/>
                    </a:lnTo>
                    <a:lnTo>
                      <a:pt x="280" y="380"/>
                    </a:lnTo>
                    <a:lnTo>
                      <a:pt x="323" y="391"/>
                    </a:lnTo>
                    <a:lnTo>
                      <a:pt x="369" y="401"/>
                    </a:lnTo>
                    <a:lnTo>
                      <a:pt x="416" y="410"/>
                    </a:lnTo>
                    <a:lnTo>
                      <a:pt x="464" y="418"/>
                    </a:lnTo>
                    <a:lnTo>
                      <a:pt x="515" y="423"/>
                    </a:lnTo>
                    <a:lnTo>
                      <a:pt x="566" y="428"/>
                    </a:lnTo>
                    <a:lnTo>
                      <a:pt x="566" y="428"/>
                    </a:lnTo>
                    <a:lnTo>
                      <a:pt x="577" y="429"/>
                    </a:lnTo>
                    <a:lnTo>
                      <a:pt x="577" y="429"/>
                    </a:lnTo>
                    <a:lnTo>
                      <a:pt x="599" y="431"/>
                    </a:lnTo>
                    <a:lnTo>
                      <a:pt x="599" y="431"/>
                    </a:lnTo>
                    <a:lnTo>
                      <a:pt x="618" y="431"/>
                    </a:lnTo>
                    <a:lnTo>
                      <a:pt x="618" y="431"/>
                    </a:lnTo>
                    <a:lnTo>
                      <a:pt x="637" y="432"/>
                    </a:lnTo>
                    <a:lnTo>
                      <a:pt x="637" y="432"/>
                    </a:lnTo>
                    <a:lnTo>
                      <a:pt x="662" y="433"/>
                    </a:lnTo>
                    <a:lnTo>
                      <a:pt x="662" y="433"/>
                    </a:lnTo>
                    <a:lnTo>
                      <a:pt x="676" y="433"/>
                    </a:lnTo>
                    <a:lnTo>
                      <a:pt x="676" y="433"/>
                    </a:lnTo>
                    <a:lnTo>
                      <a:pt x="717" y="434"/>
                    </a:lnTo>
                    <a:lnTo>
                      <a:pt x="717" y="434"/>
                    </a:lnTo>
                    <a:lnTo>
                      <a:pt x="756" y="433"/>
                    </a:lnTo>
                    <a:lnTo>
                      <a:pt x="756" y="433"/>
                    </a:lnTo>
                    <a:lnTo>
                      <a:pt x="772" y="433"/>
                    </a:lnTo>
                    <a:lnTo>
                      <a:pt x="772" y="433"/>
                    </a:lnTo>
                    <a:lnTo>
                      <a:pt x="796" y="432"/>
                    </a:lnTo>
                    <a:lnTo>
                      <a:pt x="796" y="432"/>
                    </a:lnTo>
                    <a:lnTo>
                      <a:pt x="815" y="431"/>
                    </a:lnTo>
                    <a:lnTo>
                      <a:pt x="815" y="431"/>
                    </a:lnTo>
                    <a:lnTo>
                      <a:pt x="833" y="431"/>
                    </a:lnTo>
                    <a:lnTo>
                      <a:pt x="833" y="431"/>
                    </a:lnTo>
                    <a:lnTo>
                      <a:pt x="855" y="429"/>
                    </a:lnTo>
                    <a:lnTo>
                      <a:pt x="855" y="429"/>
                    </a:lnTo>
                    <a:lnTo>
                      <a:pt x="867" y="428"/>
                    </a:lnTo>
                    <a:lnTo>
                      <a:pt x="867" y="428"/>
                    </a:lnTo>
                    <a:lnTo>
                      <a:pt x="919" y="423"/>
                    </a:lnTo>
                    <a:lnTo>
                      <a:pt x="970" y="418"/>
                    </a:lnTo>
                    <a:lnTo>
                      <a:pt x="1018" y="410"/>
                    </a:lnTo>
                    <a:lnTo>
                      <a:pt x="1065" y="401"/>
                    </a:lnTo>
                    <a:lnTo>
                      <a:pt x="1111" y="391"/>
                    </a:lnTo>
                    <a:lnTo>
                      <a:pt x="1154" y="380"/>
                    </a:lnTo>
                    <a:lnTo>
                      <a:pt x="1196" y="367"/>
                    </a:lnTo>
                    <a:lnTo>
                      <a:pt x="1234" y="354"/>
                    </a:lnTo>
                    <a:lnTo>
                      <a:pt x="1234" y="354"/>
                    </a:lnTo>
                    <a:lnTo>
                      <a:pt x="1250" y="349"/>
                    </a:lnTo>
                    <a:lnTo>
                      <a:pt x="1250" y="349"/>
                    </a:lnTo>
                    <a:lnTo>
                      <a:pt x="1257" y="345"/>
                    </a:lnTo>
                    <a:lnTo>
                      <a:pt x="1257" y="345"/>
                    </a:lnTo>
                    <a:lnTo>
                      <a:pt x="1284" y="334"/>
                    </a:lnTo>
                    <a:lnTo>
                      <a:pt x="1308" y="322"/>
                    </a:lnTo>
                    <a:lnTo>
                      <a:pt x="1322" y="314"/>
                    </a:lnTo>
                    <a:lnTo>
                      <a:pt x="1322" y="314"/>
                    </a:lnTo>
                    <a:lnTo>
                      <a:pt x="1346" y="300"/>
                    </a:lnTo>
                    <a:lnTo>
                      <a:pt x="1368" y="285"/>
                    </a:lnTo>
                    <a:lnTo>
                      <a:pt x="1387" y="268"/>
                    </a:lnTo>
                    <a:lnTo>
                      <a:pt x="1403" y="252"/>
                    </a:lnTo>
                    <a:lnTo>
                      <a:pt x="1410" y="244"/>
                    </a:lnTo>
                    <a:lnTo>
                      <a:pt x="1416" y="235"/>
                    </a:lnTo>
                    <a:lnTo>
                      <a:pt x="1421" y="227"/>
                    </a:lnTo>
                    <a:lnTo>
                      <a:pt x="1425" y="218"/>
                    </a:lnTo>
                    <a:lnTo>
                      <a:pt x="1429" y="209"/>
                    </a:lnTo>
                    <a:lnTo>
                      <a:pt x="1431" y="200"/>
                    </a:lnTo>
                    <a:lnTo>
                      <a:pt x="1432" y="191"/>
                    </a:lnTo>
                    <a:lnTo>
                      <a:pt x="1432" y="183"/>
                    </a:lnTo>
                    <a:lnTo>
                      <a:pt x="1432" y="183"/>
                    </a:lnTo>
                    <a:lnTo>
                      <a:pt x="1431" y="174"/>
                    </a:lnTo>
                    <a:lnTo>
                      <a:pt x="1425" y="161"/>
                    </a:lnTo>
                    <a:lnTo>
                      <a:pt x="1410" y="118"/>
                    </a:lnTo>
                    <a:lnTo>
                      <a:pt x="1387" y="63"/>
                    </a:lnTo>
                    <a:lnTo>
                      <a:pt x="1360" y="0"/>
                    </a:lnTo>
                    <a:lnTo>
                      <a:pt x="1360" y="0"/>
                    </a:lnTo>
                    <a:close/>
                    <a:moveTo>
                      <a:pt x="370" y="287"/>
                    </a:moveTo>
                    <a:lnTo>
                      <a:pt x="370" y="287"/>
                    </a:lnTo>
                    <a:lnTo>
                      <a:pt x="373" y="276"/>
                    </a:lnTo>
                    <a:lnTo>
                      <a:pt x="378" y="266"/>
                    </a:lnTo>
                    <a:lnTo>
                      <a:pt x="385" y="258"/>
                    </a:lnTo>
                    <a:lnTo>
                      <a:pt x="393" y="252"/>
                    </a:lnTo>
                    <a:lnTo>
                      <a:pt x="401" y="247"/>
                    </a:lnTo>
                    <a:lnTo>
                      <a:pt x="410" y="244"/>
                    </a:lnTo>
                    <a:lnTo>
                      <a:pt x="420" y="243"/>
                    </a:lnTo>
                    <a:lnTo>
                      <a:pt x="430" y="244"/>
                    </a:lnTo>
                    <a:lnTo>
                      <a:pt x="430" y="244"/>
                    </a:lnTo>
                    <a:lnTo>
                      <a:pt x="440" y="247"/>
                    </a:lnTo>
                    <a:lnTo>
                      <a:pt x="448" y="253"/>
                    </a:lnTo>
                    <a:lnTo>
                      <a:pt x="454" y="260"/>
                    </a:lnTo>
                    <a:lnTo>
                      <a:pt x="460" y="268"/>
                    </a:lnTo>
                    <a:lnTo>
                      <a:pt x="463" y="278"/>
                    </a:lnTo>
                    <a:lnTo>
                      <a:pt x="465" y="288"/>
                    </a:lnTo>
                    <a:lnTo>
                      <a:pt x="466" y="299"/>
                    </a:lnTo>
                    <a:lnTo>
                      <a:pt x="464" y="310"/>
                    </a:lnTo>
                    <a:lnTo>
                      <a:pt x="464" y="310"/>
                    </a:lnTo>
                    <a:lnTo>
                      <a:pt x="461" y="321"/>
                    </a:lnTo>
                    <a:lnTo>
                      <a:pt x="455" y="331"/>
                    </a:lnTo>
                    <a:lnTo>
                      <a:pt x="449" y="339"/>
                    </a:lnTo>
                    <a:lnTo>
                      <a:pt x="441" y="345"/>
                    </a:lnTo>
                    <a:lnTo>
                      <a:pt x="432" y="351"/>
                    </a:lnTo>
                    <a:lnTo>
                      <a:pt x="422" y="353"/>
                    </a:lnTo>
                    <a:lnTo>
                      <a:pt x="412" y="354"/>
                    </a:lnTo>
                    <a:lnTo>
                      <a:pt x="404" y="353"/>
                    </a:lnTo>
                    <a:lnTo>
                      <a:pt x="404" y="353"/>
                    </a:lnTo>
                    <a:lnTo>
                      <a:pt x="394" y="350"/>
                    </a:lnTo>
                    <a:lnTo>
                      <a:pt x="386" y="344"/>
                    </a:lnTo>
                    <a:lnTo>
                      <a:pt x="378" y="338"/>
                    </a:lnTo>
                    <a:lnTo>
                      <a:pt x="374" y="329"/>
                    </a:lnTo>
                    <a:lnTo>
                      <a:pt x="370" y="319"/>
                    </a:lnTo>
                    <a:lnTo>
                      <a:pt x="367" y="309"/>
                    </a:lnTo>
                    <a:lnTo>
                      <a:pt x="367" y="298"/>
                    </a:lnTo>
                    <a:lnTo>
                      <a:pt x="370" y="287"/>
                    </a:lnTo>
                    <a:lnTo>
                      <a:pt x="370" y="287"/>
                    </a:lnTo>
                    <a:close/>
                    <a:moveTo>
                      <a:pt x="239" y="252"/>
                    </a:moveTo>
                    <a:lnTo>
                      <a:pt x="239" y="252"/>
                    </a:lnTo>
                    <a:lnTo>
                      <a:pt x="243" y="242"/>
                    </a:lnTo>
                    <a:lnTo>
                      <a:pt x="249" y="232"/>
                    </a:lnTo>
                    <a:lnTo>
                      <a:pt x="255" y="224"/>
                    </a:lnTo>
                    <a:lnTo>
                      <a:pt x="264" y="219"/>
                    </a:lnTo>
                    <a:lnTo>
                      <a:pt x="272" y="213"/>
                    </a:lnTo>
                    <a:lnTo>
                      <a:pt x="281" y="211"/>
                    </a:lnTo>
                    <a:lnTo>
                      <a:pt x="291" y="211"/>
                    </a:lnTo>
                    <a:lnTo>
                      <a:pt x="299" y="212"/>
                    </a:lnTo>
                    <a:lnTo>
                      <a:pt x="299" y="212"/>
                    </a:lnTo>
                    <a:lnTo>
                      <a:pt x="308" y="217"/>
                    </a:lnTo>
                    <a:lnTo>
                      <a:pt x="315" y="222"/>
                    </a:lnTo>
                    <a:lnTo>
                      <a:pt x="320" y="229"/>
                    </a:lnTo>
                    <a:lnTo>
                      <a:pt x="325" y="238"/>
                    </a:lnTo>
                    <a:lnTo>
                      <a:pt x="328" y="247"/>
                    </a:lnTo>
                    <a:lnTo>
                      <a:pt x="329" y="257"/>
                    </a:lnTo>
                    <a:lnTo>
                      <a:pt x="328" y="268"/>
                    </a:lnTo>
                    <a:lnTo>
                      <a:pt x="326" y="279"/>
                    </a:lnTo>
                    <a:lnTo>
                      <a:pt x="326" y="279"/>
                    </a:lnTo>
                    <a:lnTo>
                      <a:pt x="321" y="290"/>
                    </a:lnTo>
                    <a:lnTo>
                      <a:pt x="316" y="299"/>
                    </a:lnTo>
                    <a:lnTo>
                      <a:pt x="309" y="307"/>
                    </a:lnTo>
                    <a:lnTo>
                      <a:pt x="302" y="313"/>
                    </a:lnTo>
                    <a:lnTo>
                      <a:pt x="293" y="318"/>
                    </a:lnTo>
                    <a:lnTo>
                      <a:pt x="284" y="320"/>
                    </a:lnTo>
                    <a:lnTo>
                      <a:pt x="274" y="321"/>
                    </a:lnTo>
                    <a:lnTo>
                      <a:pt x="265" y="319"/>
                    </a:lnTo>
                    <a:lnTo>
                      <a:pt x="265" y="319"/>
                    </a:lnTo>
                    <a:lnTo>
                      <a:pt x="258" y="316"/>
                    </a:lnTo>
                    <a:lnTo>
                      <a:pt x="250" y="310"/>
                    </a:lnTo>
                    <a:lnTo>
                      <a:pt x="244" y="302"/>
                    </a:lnTo>
                    <a:lnTo>
                      <a:pt x="240" y="294"/>
                    </a:lnTo>
                    <a:lnTo>
                      <a:pt x="237" y="285"/>
                    </a:lnTo>
                    <a:lnTo>
                      <a:pt x="236" y="274"/>
                    </a:lnTo>
                    <a:lnTo>
                      <a:pt x="237" y="263"/>
                    </a:lnTo>
                    <a:lnTo>
                      <a:pt x="239" y="252"/>
                    </a:lnTo>
                    <a:lnTo>
                      <a:pt x="239" y="252"/>
                    </a:lnTo>
                    <a:close/>
                    <a:moveTo>
                      <a:pt x="106" y="176"/>
                    </a:moveTo>
                    <a:lnTo>
                      <a:pt x="106" y="176"/>
                    </a:lnTo>
                    <a:lnTo>
                      <a:pt x="100" y="186"/>
                    </a:lnTo>
                    <a:lnTo>
                      <a:pt x="93" y="194"/>
                    </a:lnTo>
                    <a:lnTo>
                      <a:pt x="85" y="200"/>
                    </a:lnTo>
                    <a:lnTo>
                      <a:pt x="77" y="206"/>
                    </a:lnTo>
                    <a:lnTo>
                      <a:pt x="70" y="209"/>
                    </a:lnTo>
                    <a:lnTo>
                      <a:pt x="62" y="210"/>
                    </a:lnTo>
                    <a:lnTo>
                      <a:pt x="55" y="210"/>
                    </a:lnTo>
                    <a:lnTo>
                      <a:pt x="49" y="208"/>
                    </a:lnTo>
                    <a:lnTo>
                      <a:pt x="49" y="208"/>
                    </a:lnTo>
                    <a:lnTo>
                      <a:pt x="43" y="203"/>
                    </a:lnTo>
                    <a:lnTo>
                      <a:pt x="39" y="197"/>
                    </a:lnTo>
                    <a:lnTo>
                      <a:pt x="36" y="190"/>
                    </a:lnTo>
                    <a:lnTo>
                      <a:pt x="35" y="181"/>
                    </a:lnTo>
                    <a:lnTo>
                      <a:pt x="36" y="172"/>
                    </a:lnTo>
                    <a:lnTo>
                      <a:pt x="37" y="162"/>
                    </a:lnTo>
                    <a:lnTo>
                      <a:pt x="41" y="152"/>
                    </a:lnTo>
                    <a:lnTo>
                      <a:pt x="46" y="142"/>
                    </a:lnTo>
                    <a:lnTo>
                      <a:pt x="46" y="142"/>
                    </a:lnTo>
                    <a:lnTo>
                      <a:pt x="52" y="132"/>
                    </a:lnTo>
                    <a:lnTo>
                      <a:pt x="59" y="124"/>
                    </a:lnTo>
                    <a:lnTo>
                      <a:pt x="66" y="118"/>
                    </a:lnTo>
                    <a:lnTo>
                      <a:pt x="74" y="112"/>
                    </a:lnTo>
                    <a:lnTo>
                      <a:pt x="82" y="109"/>
                    </a:lnTo>
                    <a:lnTo>
                      <a:pt x="89" y="107"/>
                    </a:lnTo>
                    <a:lnTo>
                      <a:pt x="97" y="108"/>
                    </a:lnTo>
                    <a:lnTo>
                      <a:pt x="104" y="110"/>
                    </a:lnTo>
                    <a:lnTo>
                      <a:pt x="104" y="110"/>
                    </a:lnTo>
                    <a:lnTo>
                      <a:pt x="109" y="114"/>
                    </a:lnTo>
                    <a:lnTo>
                      <a:pt x="113" y="121"/>
                    </a:lnTo>
                    <a:lnTo>
                      <a:pt x="116" y="128"/>
                    </a:lnTo>
                    <a:lnTo>
                      <a:pt x="117" y="136"/>
                    </a:lnTo>
                    <a:lnTo>
                      <a:pt x="116" y="145"/>
                    </a:lnTo>
                    <a:lnTo>
                      <a:pt x="115" y="155"/>
                    </a:lnTo>
                    <a:lnTo>
                      <a:pt x="111" y="166"/>
                    </a:lnTo>
                    <a:lnTo>
                      <a:pt x="106" y="176"/>
                    </a:lnTo>
                    <a:lnTo>
                      <a:pt x="106" y="176"/>
                    </a:lnTo>
                    <a:close/>
                    <a:moveTo>
                      <a:pt x="144" y="273"/>
                    </a:moveTo>
                    <a:lnTo>
                      <a:pt x="144" y="273"/>
                    </a:lnTo>
                    <a:lnTo>
                      <a:pt x="138" y="268"/>
                    </a:lnTo>
                    <a:lnTo>
                      <a:pt x="131" y="262"/>
                    </a:lnTo>
                    <a:lnTo>
                      <a:pt x="127" y="255"/>
                    </a:lnTo>
                    <a:lnTo>
                      <a:pt x="124" y="245"/>
                    </a:lnTo>
                    <a:lnTo>
                      <a:pt x="122" y="236"/>
                    </a:lnTo>
                    <a:lnTo>
                      <a:pt x="122" y="225"/>
                    </a:lnTo>
                    <a:lnTo>
                      <a:pt x="125" y="216"/>
                    </a:lnTo>
                    <a:lnTo>
                      <a:pt x="128" y="205"/>
                    </a:lnTo>
                    <a:lnTo>
                      <a:pt x="128" y="205"/>
                    </a:lnTo>
                    <a:lnTo>
                      <a:pt x="133" y="195"/>
                    </a:lnTo>
                    <a:lnTo>
                      <a:pt x="140" y="186"/>
                    </a:lnTo>
                    <a:lnTo>
                      <a:pt x="148" y="178"/>
                    </a:lnTo>
                    <a:lnTo>
                      <a:pt x="155" y="173"/>
                    </a:lnTo>
                    <a:lnTo>
                      <a:pt x="164" y="169"/>
                    </a:lnTo>
                    <a:lnTo>
                      <a:pt x="173" y="167"/>
                    </a:lnTo>
                    <a:lnTo>
                      <a:pt x="182" y="168"/>
                    </a:lnTo>
                    <a:lnTo>
                      <a:pt x="189" y="170"/>
                    </a:lnTo>
                    <a:lnTo>
                      <a:pt x="189" y="170"/>
                    </a:lnTo>
                    <a:lnTo>
                      <a:pt x="197" y="175"/>
                    </a:lnTo>
                    <a:lnTo>
                      <a:pt x="204" y="181"/>
                    </a:lnTo>
                    <a:lnTo>
                      <a:pt x="208" y="189"/>
                    </a:lnTo>
                    <a:lnTo>
                      <a:pt x="211" y="198"/>
                    </a:lnTo>
                    <a:lnTo>
                      <a:pt x="213" y="207"/>
                    </a:lnTo>
                    <a:lnTo>
                      <a:pt x="213" y="218"/>
                    </a:lnTo>
                    <a:lnTo>
                      <a:pt x="210" y="229"/>
                    </a:lnTo>
                    <a:lnTo>
                      <a:pt x="207" y="239"/>
                    </a:lnTo>
                    <a:lnTo>
                      <a:pt x="207" y="239"/>
                    </a:lnTo>
                    <a:lnTo>
                      <a:pt x="202" y="249"/>
                    </a:lnTo>
                    <a:lnTo>
                      <a:pt x="195" y="257"/>
                    </a:lnTo>
                    <a:lnTo>
                      <a:pt x="187" y="265"/>
                    </a:lnTo>
                    <a:lnTo>
                      <a:pt x="180" y="271"/>
                    </a:lnTo>
                    <a:lnTo>
                      <a:pt x="171" y="274"/>
                    </a:lnTo>
                    <a:lnTo>
                      <a:pt x="162" y="276"/>
                    </a:lnTo>
                    <a:lnTo>
                      <a:pt x="153" y="275"/>
                    </a:lnTo>
                    <a:lnTo>
                      <a:pt x="144" y="273"/>
                    </a:lnTo>
                    <a:lnTo>
                      <a:pt x="144" y="273"/>
                    </a:lnTo>
                    <a:close/>
                    <a:moveTo>
                      <a:pt x="556" y="368"/>
                    </a:moveTo>
                    <a:lnTo>
                      <a:pt x="556" y="368"/>
                    </a:lnTo>
                    <a:lnTo>
                      <a:pt x="547" y="367"/>
                    </a:lnTo>
                    <a:lnTo>
                      <a:pt x="537" y="363"/>
                    </a:lnTo>
                    <a:lnTo>
                      <a:pt x="528" y="357"/>
                    </a:lnTo>
                    <a:lnTo>
                      <a:pt x="521" y="351"/>
                    </a:lnTo>
                    <a:lnTo>
                      <a:pt x="515" y="342"/>
                    </a:lnTo>
                    <a:lnTo>
                      <a:pt x="511" y="332"/>
                    </a:lnTo>
                    <a:lnTo>
                      <a:pt x="508" y="321"/>
                    </a:lnTo>
                    <a:lnTo>
                      <a:pt x="508" y="310"/>
                    </a:lnTo>
                    <a:lnTo>
                      <a:pt x="508" y="310"/>
                    </a:lnTo>
                    <a:lnTo>
                      <a:pt x="509" y="299"/>
                    </a:lnTo>
                    <a:lnTo>
                      <a:pt x="514" y="288"/>
                    </a:lnTo>
                    <a:lnTo>
                      <a:pt x="519" y="279"/>
                    </a:lnTo>
                    <a:lnTo>
                      <a:pt x="526" y="272"/>
                    </a:lnTo>
                    <a:lnTo>
                      <a:pt x="533" y="265"/>
                    </a:lnTo>
                    <a:lnTo>
                      <a:pt x="542" y="261"/>
                    </a:lnTo>
                    <a:lnTo>
                      <a:pt x="552" y="257"/>
                    </a:lnTo>
                    <a:lnTo>
                      <a:pt x="563" y="257"/>
                    </a:lnTo>
                    <a:lnTo>
                      <a:pt x="563" y="257"/>
                    </a:lnTo>
                    <a:lnTo>
                      <a:pt x="573" y="258"/>
                    </a:lnTo>
                    <a:lnTo>
                      <a:pt x="583" y="263"/>
                    </a:lnTo>
                    <a:lnTo>
                      <a:pt x="592" y="268"/>
                    </a:lnTo>
                    <a:lnTo>
                      <a:pt x="598" y="275"/>
                    </a:lnTo>
                    <a:lnTo>
                      <a:pt x="605" y="284"/>
                    </a:lnTo>
                    <a:lnTo>
                      <a:pt x="608" y="294"/>
                    </a:lnTo>
                    <a:lnTo>
                      <a:pt x="611" y="305"/>
                    </a:lnTo>
                    <a:lnTo>
                      <a:pt x="611" y="316"/>
                    </a:lnTo>
                    <a:lnTo>
                      <a:pt x="611" y="316"/>
                    </a:lnTo>
                    <a:lnTo>
                      <a:pt x="609" y="327"/>
                    </a:lnTo>
                    <a:lnTo>
                      <a:pt x="606" y="338"/>
                    </a:lnTo>
                    <a:lnTo>
                      <a:pt x="600" y="346"/>
                    </a:lnTo>
                    <a:lnTo>
                      <a:pt x="594" y="354"/>
                    </a:lnTo>
                    <a:lnTo>
                      <a:pt x="586" y="361"/>
                    </a:lnTo>
                    <a:lnTo>
                      <a:pt x="577" y="365"/>
                    </a:lnTo>
                    <a:lnTo>
                      <a:pt x="567" y="368"/>
                    </a:lnTo>
                    <a:lnTo>
                      <a:pt x="556" y="368"/>
                    </a:lnTo>
                    <a:lnTo>
                      <a:pt x="556" y="368"/>
                    </a:lnTo>
                    <a:close/>
                    <a:moveTo>
                      <a:pt x="712" y="382"/>
                    </a:moveTo>
                    <a:lnTo>
                      <a:pt x="712" y="382"/>
                    </a:lnTo>
                    <a:lnTo>
                      <a:pt x="701" y="380"/>
                    </a:lnTo>
                    <a:lnTo>
                      <a:pt x="690" y="377"/>
                    </a:lnTo>
                    <a:lnTo>
                      <a:pt x="682" y="372"/>
                    </a:lnTo>
                    <a:lnTo>
                      <a:pt x="673" y="365"/>
                    </a:lnTo>
                    <a:lnTo>
                      <a:pt x="666" y="356"/>
                    </a:lnTo>
                    <a:lnTo>
                      <a:pt x="661" y="347"/>
                    </a:lnTo>
                    <a:lnTo>
                      <a:pt x="657" y="336"/>
                    </a:lnTo>
                    <a:lnTo>
                      <a:pt x="656" y="325"/>
                    </a:lnTo>
                    <a:lnTo>
                      <a:pt x="656" y="325"/>
                    </a:lnTo>
                    <a:lnTo>
                      <a:pt x="657" y="314"/>
                    </a:lnTo>
                    <a:lnTo>
                      <a:pt x="661" y="303"/>
                    </a:lnTo>
                    <a:lnTo>
                      <a:pt x="666" y="294"/>
                    </a:lnTo>
                    <a:lnTo>
                      <a:pt x="673" y="286"/>
                    </a:lnTo>
                    <a:lnTo>
                      <a:pt x="682" y="279"/>
                    </a:lnTo>
                    <a:lnTo>
                      <a:pt x="690" y="274"/>
                    </a:lnTo>
                    <a:lnTo>
                      <a:pt x="701" y="271"/>
                    </a:lnTo>
                    <a:lnTo>
                      <a:pt x="712" y="269"/>
                    </a:lnTo>
                    <a:lnTo>
                      <a:pt x="712" y="269"/>
                    </a:lnTo>
                    <a:lnTo>
                      <a:pt x="723" y="271"/>
                    </a:lnTo>
                    <a:lnTo>
                      <a:pt x="734" y="274"/>
                    </a:lnTo>
                    <a:lnTo>
                      <a:pt x="744" y="279"/>
                    </a:lnTo>
                    <a:lnTo>
                      <a:pt x="752" y="286"/>
                    </a:lnTo>
                    <a:lnTo>
                      <a:pt x="759" y="294"/>
                    </a:lnTo>
                    <a:lnTo>
                      <a:pt x="764" y="303"/>
                    </a:lnTo>
                    <a:lnTo>
                      <a:pt x="767" y="314"/>
                    </a:lnTo>
                    <a:lnTo>
                      <a:pt x="768" y="325"/>
                    </a:lnTo>
                    <a:lnTo>
                      <a:pt x="768" y="325"/>
                    </a:lnTo>
                    <a:lnTo>
                      <a:pt x="767" y="336"/>
                    </a:lnTo>
                    <a:lnTo>
                      <a:pt x="764" y="347"/>
                    </a:lnTo>
                    <a:lnTo>
                      <a:pt x="759" y="356"/>
                    </a:lnTo>
                    <a:lnTo>
                      <a:pt x="752" y="365"/>
                    </a:lnTo>
                    <a:lnTo>
                      <a:pt x="744" y="372"/>
                    </a:lnTo>
                    <a:lnTo>
                      <a:pt x="734" y="377"/>
                    </a:lnTo>
                    <a:lnTo>
                      <a:pt x="723" y="380"/>
                    </a:lnTo>
                    <a:lnTo>
                      <a:pt x="712" y="382"/>
                    </a:lnTo>
                    <a:lnTo>
                      <a:pt x="712" y="382"/>
                    </a:lnTo>
                    <a:close/>
                    <a:moveTo>
                      <a:pt x="1133" y="212"/>
                    </a:moveTo>
                    <a:lnTo>
                      <a:pt x="1133" y="212"/>
                    </a:lnTo>
                    <a:lnTo>
                      <a:pt x="1143" y="211"/>
                    </a:lnTo>
                    <a:lnTo>
                      <a:pt x="1152" y="211"/>
                    </a:lnTo>
                    <a:lnTo>
                      <a:pt x="1161" y="213"/>
                    </a:lnTo>
                    <a:lnTo>
                      <a:pt x="1169" y="219"/>
                    </a:lnTo>
                    <a:lnTo>
                      <a:pt x="1177" y="224"/>
                    </a:lnTo>
                    <a:lnTo>
                      <a:pt x="1184" y="232"/>
                    </a:lnTo>
                    <a:lnTo>
                      <a:pt x="1189" y="242"/>
                    </a:lnTo>
                    <a:lnTo>
                      <a:pt x="1194" y="252"/>
                    </a:lnTo>
                    <a:lnTo>
                      <a:pt x="1194" y="252"/>
                    </a:lnTo>
                    <a:lnTo>
                      <a:pt x="1197" y="263"/>
                    </a:lnTo>
                    <a:lnTo>
                      <a:pt x="1197" y="274"/>
                    </a:lnTo>
                    <a:lnTo>
                      <a:pt x="1196" y="285"/>
                    </a:lnTo>
                    <a:lnTo>
                      <a:pt x="1194" y="294"/>
                    </a:lnTo>
                    <a:lnTo>
                      <a:pt x="1189" y="302"/>
                    </a:lnTo>
                    <a:lnTo>
                      <a:pt x="1183" y="310"/>
                    </a:lnTo>
                    <a:lnTo>
                      <a:pt x="1176" y="316"/>
                    </a:lnTo>
                    <a:lnTo>
                      <a:pt x="1167" y="319"/>
                    </a:lnTo>
                    <a:lnTo>
                      <a:pt x="1167" y="319"/>
                    </a:lnTo>
                    <a:lnTo>
                      <a:pt x="1158" y="321"/>
                    </a:lnTo>
                    <a:lnTo>
                      <a:pt x="1150" y="320"/>
                    </a:lnTo>
                    <a:lnTo>
                      <a:pt x="1141" y="318"/>
                    </a:lnTo>
                    <a:lnTo>
                      <a:pt x="1132" y="313"/>
                    </a:lnTo>
                    <a:lnTo>
                      <a:pt x="1124" y="307"/>
                    </a:lnTo>
                    <a:lnTo>
                      <a:pt x="1118" y="299"/>
                    </a:lnTo>
                    <a:lnTo>
                      <a:pt x="1111" y="290"/>
                    </a:lnTo>
                    <a:lnTo>
                      <a:pt x="1107" y="279"/>
                    </a:lnTo>
                    <a:lnTo>
                      <a:pt x="1107" y="279"/>
                    </a:lnTo>
                    <a:lnTo>
                      <a:pt x="1105" y="268"/>
                    </a:lnTo>
                    <a:lnTo>
                      <a:pt x="1105" y="257"/>
                    </a:lnTo>
                    <a:lnTo>
                      <a:pt x="1106" y="247"/>
                    </a:lnTo>
                    <a:lnTo>
                      <a:pt x="1108" y="238"/>
                    </a:lnTo>
                    <a:lnTo>
                      <a:pt x="1112" y="229"/>
                    </a:lnTo>
                    <a:lnTo>
                      <a:pt x="1118" y="222"/>
                    </a:lnTo>
                    <a:lnTo>
                      <a:pt x="1126" y="217"/>
                    </a:lnTo>
                    <a:lnTo>
                      <a:pt x="1133" y="212"/>
                    </a:lnTo>
                    <a:lnTo>
                      <a:pt x="1133" y="212"/>
                    </a:lnTo>
                    <a:close/>
                    <a:moveTo>
                      <a:pt x="1002" y="244"/>
                    </a:moveTo>
                    <a:lnTo>
                      <a:pt x="1002" y="244"/>
                    </a:lnTo>
                    <a:lnTo>
                      <a:pt x="1012" y="243"/>
                    </a:lnTo>
                    <a:lnTo>
                      <a:pt x="1022" y="244"/>
                    </a:lnTo>
                    <a:lnTo>
                      <a:pt x="1032" y="247"/>
                    </a:lnTo>
                    <a:lnTo>
                      <a:pt x="1041" y="252"/>
                    </a:lnTo>
                    <a:lnTo>
                      <a:pt x="1049" y="258"/>
                    </a:lnTo>
                    <a:lnTo>
                      <a:pt x="1055" y="266"/>
                    </a:lnTo>
                    <a:lnTo>
                      <a:pt x="1061" y="276"/>
                    </a:lnTo>
                    <a:lnTo>
                      <a:pt x="1064" y="287"/>
                    </a:lnTo>
                    <a:lnTo>
                      <a:pt x="1064" y="287"/>
                    </a:lnTo>
                    <a:lnTo>
                      <a:pt x="1065" y="298"/>
                    </a:lnTo>
                    <a:lnTo>
                      <a:pt x="1065" y="309"/>
                    </a:lnTo>
                    <a:lnTo>
                      <a:pt x="1063" y="319"/>
                    </a:lnTo>
                    <a:lnTo>
                      <a:pt x="1060" y="329"/>
                    </a:lnTo>
                    <a:lnTo>
                      <a:pt x="1054" y="338"/>
                    </a:lnTo>
                    <a:lnTo>
                      <a:pt x="1048" y="344"/>
                    </a:lnTo>
                    <a:lnTo>
                      <a:pt x="1039" y="350"/>
                    </a:lnTo>
                    <a:lnTo>
                      <a:pt x="1030" y="353"/>
                    </a:lnTo>
                    <a:lnTo>
                      <a:pt x="1030" y="353"/>
                    </a:lnTo>
                    <a:lnTo>
                      <a:pt x="1020" y="354"/>
                    </a:lnTo>
                    <a:lnTo>
                      <a:pt x="1010" y="353"/>
                    </a:lnTo>
                    <a:lnTo>
                      <a:pt x="1001" y="351"/>
                    </a:lnTo>
                    <a:lnTo>
                      <a:pt x="993" y="345"/>
                    </a:lnTo>
                    <a:lnTo>
                      <a:pt x="985" y="339"/>
                    </a:lnTo>
                    <a:lnTo>
                      <a:pt x="978" y="331"/>
                    </a:lnTo>
                    <a:lnTo>
                      <a:pt x="973" y="321"/>
                    </a:lnTo>
                    <a:lnTo>
                      <a:pt x="970" y="310"/>
                    </a:lnTo>
                    <a:lnTo>
                      <a:pt x="970" y="310"/>
                    </a:lnTo>
                    <a:lnTo>
                      <a:pt x="967" y="299"/>
                    </a:lnTo>
                    <a:lnTo>
                      <a:pt x="967" y="288"/>
                    </a:lnTo>
                    <a:lnTo>
                      <a:pt x="970" y="278"/>
                    </a:lnTo>
                    <a:lnTo>
                      <a:pt x="973" y="268"/>
                    </a:lnTo>
                    <a:lnTo>
                      <a:pt x="978" y="260"/>
                    </a:lnTo>
                    <a:lnTo>
                      <a:pt x="986" y="253"/>
                    </a:lnTo>
                    <a:lnTo>
                      <a:pt x="994" y="247"/>
                    </a:lnTo>
                    <a:lnTo>
                      <a:pt x="1002" y="244"/>
                    </a:lnTo>
                    <a:lnTo>
                      <a:pt x="1002" y="244"/>
                    </a:lnTo>
                    <a:close/>
                    <a:moveTo>
                      <a:pt x="821" y="316"/>
                    </a:moveTo>
                    <a:lnTo>
                      <a:pt x="821" y="316"/>
                    </a:lnTo>
                    <a:lnTo>
                      <a:pt x="822" y="305"/>
                    </a:lnTo>
                    <a:lnTo>
                      <a:pt x="824" y="294"/>
                    </a:lnTo>
                    <a:lnTo>
                      <a:pt x="829" y="284"/>
                    </a:lnTo>
                    <a:lnTo>
                      <a:pt x="834" y="275"/>
                    </a:lnTo>
                    <a:lnTo>
                      <a:pt x="842" y="268"/>
                    </a:lnTo>
                    <a:lnTo>
                      <a:pt x="851" y="263"/>
                    </a:lnTo>
                    <a:lnTo>
                      <a:pt x="860" y="258"/>
                    </a:lnTo>
                    <a:lnTo>
                      <a:pt x="871" y="257"/>
                    </a:lnTo>
                    <a:lnTo>
                      <a:pt x="871" y="257"/>
                    </a:lnTo>
                    <a:lnTo>
                      <a:pt x="881" y="257"/>
                    </a:lnTo>
                    <a:lnTo>
                      <a:pt x="890" y="261"/>
                    </a:lnTo>
                    <a:lnTo>
                      <a:pt x="899" y="265"/>
                    </a:lnTo>
                    <a:lnTo>
                      <a:pt x="908" y="272"/>
                    </a:lnTo>
                    <a:lnTo>
                      <a:pt x="915" y="279"/>
                    </a:lnTo>
                    <a:lnTo>
                      <a:pt x="920" y="288"/>
                    </a:lnTo>
                    <a:lnTo>
                      <a:pt x="923" y="299"/>
                    </a:lnTo>
                    <a:lnTo>
                      <a:pt x="926" y="310"/>
                    </a:lnTo>
                    <a:lnTo>
                      <a:pt x="926" y="310"/>
                    </a:lnTo>
                    <a:lnTo>
                      <a:pt x="924" y="321"/>
                    </a:lnTo>
                    <a:lnTo>
                      <a:pt x="922" y="332"/>
                    </a:lnTo>
                    <a:lnTo>
                      <a:pt x="918" y="342"/>
                    </a:lnTo>
                    <a:lnTo>
                      <a:pt x="912" y="351"/>
                    </a:lnTo>
                    <a:lnTo>
                      <a:pt x="905" y="357"/>
                    </a:lnTo>
                    <a:lnTo>
                      <a:pt x="896" y="363"/>
                    </a:lnTo>
                    <a:lnTo>
                      <a:pt x="887" y="367"/>
                    </a:lnTo>
                    <a:lnTo>
                      <a:pt x="876" y="368"/>
                    </a:lnTo>
                    <a:lnTo>
                      <a:pt x="876" y="368"/>
                    </a:lnTo>
                    <a:lnTo>
                      <a:pt x="866" y="368"/>
                    </a:lnTo>
                    <a:lnTo>
                      <a:pt x="856" y="365"/>
                    </a:lnTo>
                    <a:lnTo>
                      <a:pt x="848" y="361"/>
                    </a:lnTo>
                    <a:lnTo>
                      <a:pt x="839" y="354"/>
                    </a:lnTo>
                    <a:lnTo>
                      <a:pt x="832" y="346"/>
                    </a:lnTo>
                    <a:lnTo>
                      <a:pt x="827" y="338"/>
                    </a:lnTo>
                    <a:lnTo>
                      <a:pt x="823" y="327"/>
                    </a:lnTo>
                    <a:lnTo>
                      <a:pt x="821" y="316"/>
                    </a:lnTo>
                    <a:lnTo>
                      <a:pt x="821" y="316"/>
                    </a:lnTo>
                    <a:close/>
                    <a:moveTo>
                      <a:pt x="1288" y="273"/>
                    </a:moveTo>
                    <a:lnTo>
                      <a:pt x="1288" y="273"/>
                    </a:lnTo>
                    <a:lnTo>
                      <a:pt x="1279" y="275"/>
                    </a:lnTo>
                    <a:lnTo>
                      <a:pt x="1272" y="276"/>
                    </a:lnTo>
                    <a:lnTo>
                      <a:pt x="1263" y="274"/>
                    </a:lnTo>
                    <a:lnTo>
                      <a:pt x="1254" y="271"/>
                    </a:lnTo>
                    <a:lnTo>
                      <a:pt x="1245" y="265"/>
                    </a:lnTo>
                    <a:lnTo>
                      <a:pt x="1239" y="257"/>
                    </a:lnTo>
                    <a:lnTo>
                      <a:pt x="1232" y="249"/>
                    </a:lnTo>
                    <a:lnTo>
                      <a:pt x="1227" y="239"/>
                    </a:lnTo>
                    <a:lnTo>
                      <a:pt x="1227" y="239"/>
                    </a:lnTo>
                    <a:lnTo>
                      <a:pt x="1222" y="229"/>
                    </a:lnTo>
                    <a:lnTo>
                      <a:pt x="1221" y="218"/>
                    </a:lnTo>
                    <a:lnTo>
                      <a:pt x="1220" y="207"/>
                    </a:lnTo>
                    <a:lnTo>
                      <a:pt x="1222" y="198"/>
                    </a:lnTo>
                    <a:lnTo>
                      <a:pt x="1225" y="189"/>
                    </a:lnTo>
                    <a:lnTo>
                      <a:pt x="1230" y="181"/>
                    </a:lnTo>
                    <a:lnTo>
                      <a:pt x="1235" y="175"/>
                    </a:lnTo>
                    <a:lnTo>
                      <a:pt x="1243" y="170"/>
                    </a:lnTo>
                    <a:lnTo>
                      <a:pt x="1243" y="170"/>
                    </a:lnTo>
                    <a:lnTo>
                      <a:pt x="1252" y="168"/>
                    </a:lnTo>
                    <a:lnTo>
                      <a:pt x="1261" y="167"/>
                    </a:lnTo>
                    <a:lnTo>
                      <a:pt x="1269" y="169"/>
                    </a:lnTo>
                    <a:lnTo>
                      <a:pt x="1277" y="173"/>
                    </a:lnTo>
                    <a:lnTo>
                      <a:pt x="1286" y="178"/>
                    </a:lnTo>
                    <a:lnTo>
                      <a:pt x="1294" y="186"/>
                    </a:lnTo>
                    <a:lnTo>
                      <a:pt x="1300" y="195"/>
                    </a:lnTo>
                    <a:lnTo>
                      <a:pt x="1305" y="205"/>
                    </a:lnTo>
                    <a:lnTo>
                      <a:pt x="1305" y="205"/>
                    </a:lnTo>
                    <a:lnTo>
                      <a:pt x="1309" y="216"/>
                    </a:lnTo>
                    <a:lnTo>
                      <a:pt x="1311" y="225"/>
                    </a:lnTo>
                    <a:lnTo>
                      <a:pt x="1311" y="236"/>
                    </a:lnTo>
                    <a:lnTo>
                      <a:pt x="1309" y="245"/>
                    </a:lnTo>
                    <a:lnTo>
                      <a:pt x="1307" y="255"/>
                    </a:lnTo>
                    <a:lnTo>
                      <a:pt x="1301" y="262"/>
                    </a:lnTo>
                    <a:lnTo>
                      <a:pt x="1296" y="268"/>
                    </a:lnTo>
                    <a:lnTo>
                      <a:pt x="1288" y="273"/>
                    </a:lnTo>
                    <a:lnTo>
                      <a:pt x="1288" y="273"/>
                    </a:lnTo>
                    <a:close/>
                    <a:moveTo>
                      <a:pt x="1385" y="208"/>
                    </a:moveTo>
                    <a:lnTo>
                      <a:pt x="1385" y="208"/>
                    </a:lnTo>
                    <a:lnTo>
                      <a:pt x="1378" y="210"/>
                    </a:lnTo>
                    <a:lnTo>
                      <a:pt x="1371" y="210"/>
                    </a:lnTo>
                    <a:lnTo>
                      <a:pt x="1363" y="209"/>
                    </a:lnTo>
                    <a:lnTo>
                      <a:pt x="1355" y="206"/>
                    </a:lnTo>
                    <a:lnTo>
                      <a:pt x="1347" y="200"/>
                    </a:lnTo>
                    <a:lnTo>
                      <a:pt x="1340" y="194"/>
                    </a:lnTo>
                    <a:lnTo>
                      <a:pt x="1333" y="186"/>
                    </a:lnTo>
                    <a:lnTo>
                      <a:pt x="1327" y="176"/>
                    </a:lnTo>
                    <a:lnTo>
                      <a:pt x="1327" y="176"/>
                    </a:lnTo>
                    <a:lnTo>
                      <a:pt x="1322" y="166"/>
                    </a:lnTo>
                    <a:lnTo>
                      <a:pt x="1319" y="155"/>
                    </a:lnTo>
                    <a:lnTo>
                      <a:pt x="1317" y="145"/>
                    </a:lnTo>
                    <a:lnTo>
                      <a:pt x="1317" y="136"/>
                    </a:lnTo>
                    <a:lnTo>
                      <a:pt x="1318" y="128"/>
                    </a:lnTo>
                    <a:lnTo>
                      <a:pt x="1320" y="121"/>
                    </a:lnTo>
                    <a:lnTo>
                      <a:pt x="1324" y="114"/>
                    </a:lnTo>
                    <a:lnTo>
                      <a:pt x="1330" y="110"/>
                    </a:lnTo>
                    <a:lnTo>
                      <a:pt x="1330" y="110"/>
                    </a:lnTo>
                    <a:lnTo>
                      <a:pt x="1336" y="108"/>
                    </a:lnTo>
                    <a:lnTo>
                      <a:pt x="1344" y="107"/>
                    </a:lnTo>
                    <a:lnTo>
                      <a:pt x="1352" y="109"/>
                    </a:lnTo>
                    <a:lnTo>
                      <a:pt x="1360" y="112"/>
                    </a:lnTo>
                    <a:lnTo>
                      <a:pt x="1367" y="118"/>
                    </a:lnTo>
                    <a:lnTo>
                      <a:pt x="1375" y="124"/>
                    </a:lnTo>
                    <a:lnTo>
                      <a:pt x="1382" y="132"/>
                    </a:lnTo>
                    <a:lnTo>
                      <a:pt x="1387" y="142"/>
                    </a:lnTo>
                    <a:lnTo>
                      <a:pt x="1387" y="142"/>
                    </a:lnTo>
                    <a:lnTo>
                      <a:pt x="1392" y="152"/>
                    </a:lnTo>
                    <a:lnTo>
                      <a:pt x="1396" y="162"/>
                    </a:lnTo>
                    <a:lnTo>
                      <a:pt x="1398" y="172"/>
                    </a:lnTo>
                    <a:lnTo>
                      <a:pt x="1398" y="181"/>
                    </a:lnTo>
                    <a:lnTo>
                      <a:pt x="1397" y="190"/>
                    </a:lnTo>
                    <a:lnTo>
                      <a:pt x="1395" y="197"/>
                    </a:lnTo>
                    <a:lnTo>
                      <a:pt x="1390" y="203"/>
                    </a:lnTo>
                    <a:lnTo>
                      <a:pt x="1385" y="208"/>
                    </a:lnTo>
                    <a:lnTo>
                      <a:pt x="1385"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8" name="Grupa 17">
              <a:extLst>
                <a:ext uri="{FF2B5EF4-FFF2-40B4-BE49-F238E27FC236}">
                  <a16:creationId xmlns:a16="http://schemas.microsoft.com/office/drawing/2014/main" id="{F1FC769A-2F3F-4168-AE05-DE94381D1E7E}"/>
                </a:ext>
              </a:extLst>
            </p:cNvPr>
            <p:cNvGrpSpPr/>
            <p:nvPr/>
          </p:nvGrpSpPr>
          <p:grpSpPr>
            <a:xfrm>
              <a:off x="6948488" y="2117725"/>
              <a:ext cx="1060450" cy="414338"/>
              <a:chOff x="6948488" y="2117725"/>
              <a:chExt cx="1060450" cy="414338"/>
            </a:xfrm>
            <a:grpFill/>
          </p:grpSpPr>
          <p:sp>
            <p:nvSpPr>
              <p:cNvPr id="19" name="Freeform 15">
                <a:extLst>
                  <a:ext uri="{FF2B5EF4-FFF2-40B4-BE49-F238E27FC236}">
                    <a16:creationId xmlns:a16="http://schemas.microsoft.com/office/drawing/2014/main" id="{6927502D-8689-4562-A33F-9003F64557C3}"/>
                  </a:ext>
                </a:extLst>
              </p:cNvPr>
              <p:cNvSpPr>
                <a:spLocks/>
              </p:cNvSpPr>
              <p:nvPr/>
            </p:nvSpPr>
            <p:spPr bwMode="auto">
              <a:xfrm>
                <a:off x="7432676" y="2117725"/>
                <a:ext cx="88900" cy="238125"/>
              </a:xfrm>
              <a:custGeom>
                <a:avLst/>
                <a:gdLst>
                  <a:gd name="T0" fmla="*/ 0 w 169"/>
                  <a:gd name="T1" fmla="*/ 225 h 450"/>
                  <a:gd name="T2" fmla="*/ 0 w 169"/>
                  <a:gd name="T3" fmla="*/ 225 h 450"/>
                  <a:gd name="T4" fmla="*/ 1 w 169"/>
                  <a:gd name="T5" fmla="*/ 248 h 450"/>
                  <a:gd name="T6" fmla="*/ 4 w 169"/>
                  <a:gd name="T7" fmla="*/ 270 h 450"/>
                  <a:gd name="T8" fmla="*/ 8 w 169"/>
                  <a:gd name="T9" fmla="*/ 292 h 450"/>
                  <a:gd name="T10" fmla="*/ 13 w 169"/>
                  <a:gd name="T11" fmla="*/ 312 h 450"/>
                  <a:gd name="T12" fmla="*/ 20 w 169"/>
                  <a:gd name="T13" fmla="*/ 332 h 450"/>
                  <a:gd name="T14" fmla="*/ 27 w 169"/>
                  <a:gd name="T15" fmla="*/ 351 h 450"/>
                  <a:gd name="T16" fmla="*/ 34 w 169"/>
                  <a:gd name="T17" fmla="*/ 368 h 450"/>
                  <a:gd name="T18" fmla="*/ 42 w 169"/>
                  <a:gd name="T19" fmla="*/ 384 h 450"/>
                  <a:gd name="T20" fmla="*/ 57 w 169"/>
                  <a:gd name="T21" fmla="*/ 411 h 450"/>
                  <a:gd name="T22" fmla="*/ 72 w 169"/>
                  <a:gd name="T23" fmla="*/ 432 h 450"/>
                  <a:gd name="T24" fmla="*/ 80 w 169"/>
                  <a:gd name="T25" fmla="*/ 445 h 450"/>
                  <a:gd name="T26" fmla="*/ 85 w 169"/>
                  <a:gd name="T27" fmla="*/ 450 h 450"/>
                  <a:gd name="T28" fmla="*/ 85 w 169"/>
                  <a:gd name="T29" fmla="*/ 450 h 450"/>
                  <a:gd name="T30" fmla="*/ 88 w 169"/>
                  <a:gd name="T31" fmla="*/ 445 h 450"/>
                  <a:gd name="T32" fmla="*/ 98 w 169"/>
                  <a:gd name="T33" fmla="*/ 432 h 450"/>
                  <a:gd name="T34" fmla="*/ 111 w 169"/>
                  <a:gd name="T35" fmla="*/ 411 h 450"/>
                  <a:gd name="T36" fmla="*/ 127 w 169"/>
                  <a:gd name="T37" fmla="*/ 384 h 450"/>
                  <a:gd name="T38" fmla="*/ 134 w 169"/>
                  <a:gd name="T39" fmla="*/ 368 h 450"/>
                  <a:gd name="T40" fmla="*/ 142 w 169"/>
                  <a:gd name="T41" fmla="*/ 351 h 450"/>
                  <a:gd name="T42" fmla="*/ 150 w 169"/>
                  <a:gd name="T43" fmla="*/ 332 h 450"/>
                  <a:gd name="T44" fmla="*/ 156 w 169"/>
                  <a:gd name="T45" fmla="*/ 312 h 450"/>
                  <a:gd name="T46" fmla="*/ 162 w 169"/>
                  <a:gd name="T47" fmla="*/ 292 h 450"/>
                  <a:gd name="T48" fmla="*/ 165 w 169"/>
                  <a:gd name="T49" fmla="*/ 270 h 450"/>
                  <a:gd name="T50" fmla="*/ 168 w 169"/>
                  <a:gd name="T51" fmla="*/ 248 h 450"/>
                  <a:gd name="T52" fmla="*/ 169 w 169"/>
                  <a:gd name="T53" fmla="*/ 225 h 450"/>
                  <a:gd name="T54" fmla="*/ 169 w 169"/>
                  <a:gd name="T55" fmla="*/ 225 h 450"/>
                  <a:gd name="T56" fmla="*/ 168 w 169"/>
                  <a:gd name="T57" fmla="*/ 202 h 450"/>
                  <a:gd name="T58" fmla="*/ 165 w 169"/>
                  <a:gd name="T59" fmla="*/ 179 h 450"/>
                  <a:gd name="T60" fmla="*/ 162 w 169"/>
                  <a:gd name="T61" fmla="*/ 158 h 450"/>
                  <a:gd name="T62" fmla="*/ 156 w 169"/>
                  <a:gd name="T63" fmla="*/ 137 h 450"/>
                  <a:gd name="T64" fmla="*/ 150 w 169"/>
                  <a:gd name="T65" fmla="*/ 118 h 450"/>
                  <a:gd name="T66" fmla="*/ 142 w 169"/>
                  <a:gd name="T67" fmla="*/ 99 h 450"/>
                  <a:gd name="T68" fmla="*/ 134 w 169"/>
                  <a:gd name="T69" fmla="*/ 82 h 450"/>
                  <a:gd name="T70" fmla="*/ 127 w 169"/>
                  <a:gd name="T71" fmla="*/ 66 h 450"/>
                  <a:gd name="T72" fmla="*/ 111 w 169"/>
                  <a:gd name="T73" fmla="*/ 38 h 450"/>
                  <a:gd name="T74" fmla="*/ 98 w 169"/>
                  <a:gd name="T75" fmla="*/ 18 h 450"/>
                  <a:gd name="T76" fmla="*/ 88 w 169"/>
                  <a:gd name="T77" fmla="*/ 4 h 450"/>
                  <a:gd name="T78" fmla="*/ 85 w 169"/>
                  <a:gd name="T79" fmla="*/ 0 h 450"/>
                  <a:gd name="T80" fmla="*/ 85 w 169"/>
                  <a:gd name="T81" fmla="*/ 0 h 450"/>
                  <a:gd name="T82" fmla="*/ 80 w 169"/>
                  <a:gd name="T83" fmla="*/ 4 h 450"/>
                  <a:gd name="T84" fmla="*/ 72 w 169"/>
                  <a:gd name="T85" fmla="*/ 18 h 450"/>
                  <a:gd name="T86" fmla="*/ 57 w 169"/>
                  <a:gd name="T87" fmla="*/ 38 h 450"/>
                  <a:gd name="T88" fmla="*/ 42 w 169"/>
                  <a:gd name="T89" fmla="*/ 66 h 450"/>
                  <a:gd name="T90" fmla="*/ 34 w 169"/>
                  <a:gd name="T91" fmla="*/ 82 h 450"/>
                  <a:gd name="T92" fmla="*/ 27 w 169"/>
                  <a:gd name="T93" fmla="*/ 99 h 450"/>
                  <a:gd name="T94" fmla="*/ 20 w 169"/>
                  <a:gd name="T95" fmla="*/ 118 h 450"/>
                  <a:gd name="T96" fmla="*/ 13 w 169"/>
                  <a:gd name="T97" fmla="*/ 137 h 450"/>
                  <a:gd name="T98" fmla="*/ 8 w 169"/>
                  <a:gd name="T99" fmla="*/ 158 h 450"/>
                  <a:gd name="T100" fmla="*/ 4 w 169"/>
                  <a:gd name="T101" fmla="*/ 179 h 450"/>
                  <a:gd name="T102" fmla="*/ 1 w 169"/>
                  <a:gd name="T103" fmla="*/ 202 h 450"/>
                  <a:gd name="T104" fmla="*/ 0 w 169"/>
                  <a:gd name="T105" fmla="*/ 225 h 450"/>
                  <a:gd name="T106" fmla="*/ 0 w 169"/>
                  <a:gd name="T107" fmla="*/ 225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9" h="450">
                    <a:moveTo>
                      <a:pt x="0" y="225"/>
                    </a:moveTo>
                    <a:lnTo>
                      <a:pt x="0" y="225"/>
                    </a:lnTo>
                    <a:lnTo>
                      <a:pt x="1" y="248"/>
                    </a:lnTo>
                    <a:lnTo>
                      <a:pt x="4" y="270"/>
                    </a:lnTo>
                    <a:lnTo>
                      <a:pt x="8" y="292"/>
                    </a:lnTo>
                    <a:lnTo>
                      <a:pt x="13" y="312"/>
                    </a:lnTo>
                    <a:lnTo>
                      <a:pt x="20" y="332"/>
                    </a:lnTo>
                    <a:lnTo>
                      <a:pt x="27" y="351"/>
                    </a:lnTo>
                    <a:lnTo>
                      <a:pt x="34" y="368"/>
                    </a:lnTo>
                    <a:lnTo>
                      <a:pt x="42" y="384"/>
                    </a:lnTo>
                    <a:lnTo>
                      <a:pt x="57" y="411"/>
                    </a:lnTo>
                    <a:lnTo>
                      <a:pt x="72" y="432"/>
                    </a:lnTo>
                    <a:lnTo>
                      <a:pt x="80" y="445"/>
                    </a:lnTo>
                    <a:lnTo>
                      <a:pt x="85" y="450"/>
                    </a:lnTo>
                    <a:lnTo>
                      <a:pt x="85" y="450"/>
                    </a:lnTo>
                    <a:lnTo>
                      <a:pt x="88" y="445"/>
                    </a:lnTo>
                    <a:lnTo>
                      <a:pt x="98" y="432"/>
                    </a:lnTo>
                    <a:lnTo>
                      <a:pt x="111" y="411"/>
                    </a:lnTo>
                    <a:lnTo>
                      <a:pt x="127" y="384"/>
                    </a:lnTo>
                    <a:lnTo>
                      <a:pt x="134" y="368"/>
                    </a:lnTo>
                    <a:lnTo>
                      <a:pt x="142" y="351"/>
                    </a:lnTo>
                    <a:lnTo>
                      <a:pt x="150" y="332"/>
                    </a:lnTo>
                    <a:lnTo>
                      <a:pt x="156" y="312"/>
                    </a:lnTo>
                    <a:lnTo>
                      <a:pt x="162" y="292"/>
                    </a:lnTo>
                    <a:lnTo>
                      <a:pt x="165" y="270"/>
                    </a:lnTo>
                    <a:lnTo>
                      <a:pt x="168" y="248"/>
                    </a:lnTo>
                    <a:lnTo>
                      <a:pt x="169" y="225"/>
                    </a:lnTo>
                    <a:lnTo>
                      <a:pt x="169" y="225"/>
                    </a:lnTo>
                    <a:lnTo>
                      <a:pt x="168" y="202"/>
                    </a:lnTo>
                    <a:lnTo>
                      <a:pt x="165" y="179"/>
                    </a:lnTo>
                    <a:lnTo>
                      <a:pt x="162" y="158"/>
                    </a:lnTo>
                    <a:lnTo>
                      <a:pt x="156" y="137"/>
                    </a:lnTo>
                    <a:lnTo>
                      <a:pt x="150" y="118"/>
                    </a:lnTo>
                    <a:lnTo>
                      <a:pt x="142" y="99"/>
                    </a:lnTo>
                    <a:lnTo>
                      <a:pt x="134" y="82"/>
                    </a:lnTo>
                    <a:lnTo>
                      <a:pt x="127" y="66"/>
                    </a:lnTo>
                    <a:lnTo>
                      <a:pt x="111" y="38"/>
                    </a:lnTo>
                    <a:lnTo>
                      <a:pt x="98" y="18"/>
                    </a:lnTo>
                    <a:lnTo>
                      <a:pt x="88" y="4"/>
                    </a:lnTo>
                    <a:lnTo>
                      <a:pt x="85" y="0"/>
                    </a:lnTo>
                    <a:lnTo>
                      <a:pt x="85" y="0"/>
                    </a:lnTo>
                    <a:lnTo>
                      <a:pt x="80" y="4"/>
                    </a:lnTo>
                    <a:lnTo>
                      <a:pt x="72" y="18"/>
                    </a:lnTo>
                    <a:lnTo>
                      <a:pt x="57" y="38"/>
                    </a:lnTo>
                    <a:lnTo>
                      <a:pt x="42" y="66"/>
                    </a:lnTo>
                    <a:lnTo>
                      <a:pt x="34" y="82"/>
                    </a:lnTo>
                    <a:lnTo>
                      <a:pt x="27" y="99"/>
                    </a:lnTo>
                    <a:lnTo>
                      <a:pt x="20" y="118"/>
                    </a:lnTo>
                    <a:lnTo>
                      <a:pt x="13" y="137"/>
                    </a:lnTo>
                    <a:lnTo>
                      <a:pt x="8" y="158"/>
                    </a:lnTo>
                    <a:lnTo>
                      <a:pt x="4" y="179"/>
                    </a:lnTo>
                    <a:lnTo>
                      <a:pt x="1" y="202"/>
                    </a:lnTo>
                    <a:lnTo>
                      <a:pt x="0" y="225"/>
                    </a:lnTo>
                    <a:lnTo>
                      <a:pt x="0"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16">
                <a:extLst>
                  <a:ext uri="{FF2B5EF4-FFF2-40B4-BE49-F238E27FC236}">
                    <a16:creationId xmlns:a16="http://schemas.microsoft.com/office/drawing/2014/main" id="{DFBCB91E-1D0A-4519-A277-FBAFF17A9941}"/>
                  </a:ext>
                </a:extLst>
              </p:cNvPr>
              <p:cNvSpPr>
                <a:spLocks/>
              </p:cNvSpPr>
              <p:nvPr/>
            </p:nvSpPr>
            <p:spPr bwMode="auto">
              <a:xfrm>
                <a:off x="7537451" y="2128838"/>
                <a:ext cx="92075" cy="234950"/>
              </a:xfrm>
              <a:custGeom>
                <a:avLst/>
                <a:gdLst>
                  <a:gd name="T0" fmla="*/ 3 w 173"/>
                  <a:gd name="T1" fmla="*/ 211 h 445"/>
                  <a:gd name="T2" fmla="*/ 3 w 173"/>
                  <a:gd name="T3" fmla="*/ 211 h 445"/>
                  <a:gd name="T4" fmla="*/ 1 w 173"/>
                  <a:gd name="T5" fmla="*/ 234 h 445"/>
                  <a:gd name="T6" fmla="*/ 0 w 173"/>
                  <a:gd name="T7" fmla="*/ 256 h 445"/>
                  <a:gd name="T8" fmla="*/ 1 w 173"/>
                  <a:gd name="T9" fmla="*/ 278 h 445"/>
                  <a:gd name="T10" fmla="*/ 4 w 173"/>
                  <a:gd name="T11" fmla="*/ 300 h 445"/>
                  <a:gd name="T12" fmla="*/ 8 w 173"/>
                  <a:gd name="T13" fmla="*/ 320 h 445"/>
                  <a:gd name="T14" fmla="*/ 12 w 173"/>
                  <a:gd name="T15" fmla="*/ 339 h 445"/>
                  <a:gd name="T16" fmla="*/ 18 w 173"/>
                  <a:gd name="T17" fmla="*/ 357 h 445"/>
                  <a:gd name="T18" fmla="*/ 23 w 173"/>
                  <a:gd name="T19" fmla="*/ 375 h 445"/>
                  <a:gd name="T20" fmla="*/ 34 w 173"/>
                  <a:gd name="T21" fmla="*/ 403 h 445"/>
                  <a:gd name="T22" fmla="*/ 45 w 173"/>
                  <a:gd name="T23" fmla="*/ 426 h 445"/>
                  <a:gd name="T24" fmla="*/ 53 w 173"/>
                  <a:gd name="T25" fmla="*/ 441 h 445"/>
                  <a:gd name="T26" fmla="*/ 55 w 173"/>
                  <a:gd name="T27" fmla="*/ 445 h 445"/>
                  <a:gd name="T28" fmla="*/ 55 w 173"/>
                  <a:gd name="T29" fmla="*/ 445 h 445"/>
                  <a:gd name="T30" fmla="*/ 59 w 173"/>
                  <a:gd name="T31" fmla="*/ 442 h 445"/>
                  <a:gd name="T32" fmla="*/ 71 w 173"/>
                  <a:gd name="T33" fmla="*/ 430 h 445"/>
                  <a:gd name="T34" fmla="*/ 87 w 173"/>
                  <a:gd name="T35" fmla="*/ 411 h 445"/>
                  <a:gd name="T36" fmla="*/ 107 w 173"/>
                  <a:gd name="T37" fmla="*/ 386 h 445"/>
                  <a:gd name="T38" fmla="*/ 117 w 173"/>
                  <a:gd name="T39" fmla="*/ 371 h 445"/>
                  <a:gd name="T40" fmla="*/ 126 w 173"/>
                  <a:gd name="T41" fmla="*/ 355 h 445"/>
                  <a:gd name="T42" fmla="*/ 136 w 173"/>
                  <a:gd name="T43" fmla="*/ 338 h 445"/>
                  <a:gd name="T44" fmla="*/ 145 w 173"/>
                  <a:gd name="T45" fmla="*/ 320 h 445"/>
                  <a:gd name="T46" fmla="*/ 154 w 173"/>
                  <a:gd name="T47" fmla="*/ 300 h 445"/>
                  <a:gd name="T48" fmla="*/ 160 w 173"/>
                  <a:gd name="T49" fmla="*/ 279 h 445"/>
                  <a:gd name="T50" fmla="*/ 166 w 173"/>
                  <a:gd name="T51" fmla="*/ 257 h 445"/>
                  <a:gd name="T52" fmla="*/ 170 w 173"/>
                  <a:gd name="T53" fmla="*/ 234 h 445"/>
                  <a:gd name="T54" fmla="*/ 170 w 173"/>
                  <a:gd name="T55" fmla="*/ 234 h 445"/>
                  <a:gd name="T56" fmla="*/ 173 w 173"/>
                  <a:gd name="T57" fmla="*/ 212 h 445"/>
                  <a:gd name="T58" fmla="*/ 173 w 173"/>
                  <a:gd name="T59" fmla="*/ 189 h 445"/>
                  <a:gd name="T60" fmla="*/ 171 w 173"/>
                  <a:gd name="T61" fmla="*/ 167 h 445"/>
                  <a:gd name="T62" fmla="*/ 169 w 173"/>
                  <a:gd name="T63" fmla="*/ 146 h 445"/>
                  <a:gd name="T64" fmla="*/ 166 w 173"/>
                  <a:gd name="T65" fmla="*/ 125 h 445"/>
                  <a:gd name="T66" fmla="*/ 162 w 173"/>
                  <a:gd name="T67" fmla="*/ 106 h 445"/>
                  <a:gd name="T68" fmla="*/ 156 w 173"/>
                  <a:gd name="T69" fmla="*/ 88 h 445"/>
                  <a:gd name="T70" fmla="*/ 151 w 173"/>
                  <a:gd name="T71" fmla="*/ 71 h 445"/>
                  <a:gd name="T72" fmla="*/ 140 w 173"/>
                  <a:gd name="T73" fmla="*/ 42 h 445"/>
                  <a:gd name="T74" fmla="*/ 129 w 173"/>
                  <a:gd name="T75" fmla="*/ 20 h 445"/>
                  <a:gd name="T76" fmla="*/ 121 w 173"/>
                  <a:gd name="T77" fmla="*/ 5 h 445"/>
                  <a:gd name="T78" fmla="*/ 118 w 173"/>
                  <a:gd name="T79" fmla="*/ 0 h 445"/>
                  <a:gd name="T80" fmla="*/ 118 w 173"/>
                  <a:gd name="T81" fmla="*/ 0 h 445"/>
                  <a:gd name="T82" fmla="*/ 113 w 173"/>
                  <a:gd name="T83" fmla="*/ 4 h 445"/>
                  <a:gd name="T84" fmla="*/ 102 w 173"/>
                  <a:gd name="T85" fmla="*/ 15 h 445"/>
                  <a:gd name="T86" fmla="*/ 86 w 173"/>
                  <a:gd name="T87" fmla="*/ 34 h 445"/>
                  <a:gd name="T88" fmla="*/ 67 w 173"/>
                  <a:gd name="T89" fmla="*/ 59 h 445"/>
                  <a:gd name="T90" fmla="*/ 57 w 173"/>
                  <a:gd name="T91" fmla="*/ 73 h 445"/>
                  <a:gd name="T92" fmla="*/ 47 w 173"/>
                  <a:gd name="T93" fmla="*/ 90 h 445"/>
                  <a:gd name="T94" fmla="*/ 37 w 173"/>
                  <a:gd name="T95" fmla="*/ 108 h 445"/>
                  <a:gd name="T96" fmla="*/ 29 w 173"/>
                  <a:gd name="T97" fmla="*/ 126 h 445"/>
                  <a:gd name="T98" fmla="*/ 20 w 173"/>
                  <a:gd name="T99" fmla="*/ 146 h 445"/>
                  <a:gd name="T100" fmla="*/ 13 w 173"/>
                  <a:gd name="T101" fmla="*/ 167 h 445"/>
                  <a:gd name="T102" fmla="*/ 7 w 173"/>
                  <a:gd name="T103" fmla="*/ 188 h 445"/>
                  <a:gd name="T104" fmla="*/ 3 w 173"/>
                  <a:gd name="T105" fmla="*/ 211 h 445"/>
                  <a:gd name="T106" fmla="*/ 3 w 173"/>
                  <a:gd name="T107" fmla="*/ 21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3" h="445">
                    <a:moveTo>
                      <a:pt x="3" y="211"/>
                    </a:moveTo>
                    <a:lnTo>
                      <a:pt x="3" y="211"/>
                    </a:lnTo>
                    <a:lnTo>
                      <a:pt x="1" y="234"/>
                    </a:lnTo>
                    <a:lnTo>
                      <a:pt x="0" y="256"/>
                    </a:lnTo>
                    <a:lnTo>
                      <a:pt x="1" y="278"/>
                    </a:lnTo>
                    <a:lnTo>
                      <a:pt x="4" y="300"/>
                    </a:lnTo>
                    <a:lnTo>
                      <a:pt x="8" y="320"/>
                    </a:lnTo>
                    <a:lnTo>
                      <a:pt x="12" y="339"/>
                    </a:lnTo>
                    <a:lnTo>
                      <a:pt x="18" y="357"/>
                    </a:lnTo>
                    <a:lnTo>
                      <a:pt x="23" y="375"/>
                    </a:lnTo>
                    <a:lnTo>
                      <a:pt x="34" y="403"/>
                    </a:lnTo>
                    <a:lnTo>
                      <a:pt x="45" y="426"/>
                    </a:lnTo>
                    <a:lnTo>
                      <a:pt x="53" y="441"/>
                    </a:lnTo>
                    <a:lnTo>
                      <a:pt x="55" y="445"/>
                    </a:lnTo>
                    <a:lnTo>
                      <a:pt x="55" y="445"/>
                    </a:lnTo>
                    <a:lnTo>
                      <a:pt x="59" y="442"/>
                    </a:lnTo>
                    <a:lnTo>
                      <a:pt x="71" y="430"/>
                    </a:lnTo>
                    <a:lnTo>
                      <a:pt x="87" y="411"/>
                    </a:lnTo>
                    <a:lnTo>
                      <a:pt x="107" y="386"/>
                    </a:lnTo>
                    <a:lnTo>
                      <a:pt x="117" y="371"/>
                    </a:lnTo>
                    <a:lnTo>
                      <a:pt x="126" y="355"/>
                    </a:lnTo>
                    <a:lnTo>
                      <a:pt x="136" y="338"/>
                    </a:lnTo>
                    <a:lnTo>
                      <a:pt x="145" y="320"/>
                    </a:lnTo>
                    <a:lnTo>
                      <a:pt x="154" y="300"/>
                    </a:lnTo>
                    <a:lnTo>
                      <a:pt x="160" y="279"/>
                    </a:lnTo>
                    <a:lnTo>
                      <a:pt x="166" y="257"/>
                    </a:lnTo>
                    <a:lnTo>
                      <a:pt x="170" y="234"/>
                    </a:lnTo>
                    <a:lnTo>
                      <a:pt x="170" y="234"/>
                    </a:lnTo>
                    <a:lnTo>
                      <a:pt x="173" y="212"/>
                    </a:lnTo>
                    <a:lnTo>
                      <a:pt x="173" y="189"/>
                    </a:lnTo>
                    <a:lnTo>
                      <a:pt x="171" y="167"/>
                    </a:lnTo>
                    <a:lnTo>
                      <a:pt x="169" y="146"/>
                    </a:lnTo>
                    <a:lnTo>
                      <a:pt x="166" y="125"/>
                    </a:lnTo>
                    <a:lnTo>
                      <a:pt x="162" y="106"/>
                    </a:lnTo>
                    <a:lnTo>
                      <a:pt x="156" y="88"/>
                    </a:lnTo>
                    <a:lnTo>
                      <a:pt x="151" y="71"/>
                    </a:lnTo>
                    <a:lnTo>
                      <a:pt x="140" y="42"/>
                    </a:lnTo>
                    <a:lnTo>
                      <a:pt x="129" y="20"/>
                    </a:lnTo>
                    <a:lnTo>
                      <a:pt x="121" y="5"/>
                    </a:lnTo>
                    <a:lnTo>
                      <a:pt x="118" y="0"/>
                    </a:lnTo>
                    <a:lnTo>
                      <a:pt x="118" y="0"/>
                    </a:lnTo>
                    <a:lnTo>
                      <a:pt x="113" y="4"/>
                    </a:lnTo>
                    <a:lnTo>
                      <a:pt x="102" y="15"/>
                    </a:lnTo>
                    <a:lnTo>
                      <a:pt x="86" y="34"/>
                    </a:lnTo>
                    <a:lnTo>
                      <a:pt x="67" y="59"/>
                    </a:lnTo>
                    <a:lnTo>
                      <a:pt x="57" y="73"/>
                    </a:lnTo>
                    <a:lnTo>
                      <a:pt x="47" y="90"/>
                    </a:lnTo>
                    <a:lnTo>
                      <a:pt x="37" y="108"/>
                    </a:lnTo>
                    <a:lnTo>
                      <a:pt x="29" y="126"/>
                    </a:lnTo>
                    <a:lnTo>
                      <a:pt x="20" y="146"/>
                    </a:lnTo>
                    <a:lnTo>
                      <a:pt x="13" y="167"/>
                    </a:lnTo>
                    <a:lnTo>
                      <a:pt x="7" y="188"/>
                    </a:lnTo>
                    <a:lnTo>
                      <a:pt x="3" y="211"/>
                    </a:lnTo>
                    <a:lnTo>
                      <a:pt x="3"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17">
                <a:extLst>
                  <a:ext uri="{FF2B5EF4-FFF2-40B4-BE49-F238E27FC236}">
                    <a16:creationId xmlns:a16="http://schemas.microsoft.com/office/drawing/2014/main" id="{B8A566A4-F282-4527-8439-7A7562900807}"/>
                  </a:ext>
                </a:extLst>
              </p:cNvPr>
              <p:cNvSpPr>
                <a:spLocks/>
              </p:cNvSpPr>
              <p:nvPr/>
            </p:nvSpPr>
            <p:spPr bwMode="auto">
              <a:xfrm>
                <a:off x="7640638" y="2146300"/>
                <a:ext cx="98425" cy="228600"/>
              </a:xfrm>
              <a:custGeom>
                <a:avLst/>
                <a:gdLst>
                  <a:gd name="T0" fmla="*/ 155 w 186"/>
                  <a:gd name="T1" fmla="*/ 0 h 432"/>
                  <a:gd name="T2" fmla="*/ 155 w 186"/>
                  <a:gd name="T3" fmla="*/ 0 h 432"/>
                  <a:gd name="T4" fmla="*/ 151 w 186"/>
                  <a:gd name="T5" fmla="*/ 3 h 432"/>
                  <a:gd name="T6" fmla="*/ 138 w 186"/>
                  <a:gd name="T7" fmla="*/ 13 h 432"/>
                  <a:gd name="T8" fmla="*/ 119 w 186"/>
                  <a:gd name="T9" fmla="*/ 28 h 432"/>
                  <a:gd name="T10" fmla="*/ 97 w 186"/>
                  <a:gd name="T11" fmla="*/ 52 h 432"/>
                  <a:gd name="T12" fmla="*/ 85 w 186"/>
                  <a:gd name="T13" fmla="*/ 65 h 432"/>
                  <a:gd name="T14" fmla="*/ 73 w 186"/>
                  <a:gd name="T15" fmla="*/ 79 h 432"/>
                  <a:gd name="T16" fmla="*/ 61 w 186"/>
                  <a:gd name="T17" fmla="*/ 94 h 432"/>
                  <a:gd name="T18" fmla="*/ 49 w 186"/>
                  <a:gd name="T19" fmla="*/ 112 h 432"/>
                  <a:gd name="T20" fmla="*/ 38 w 186"/>
                  <a:gd name="T21" fmla="*/ 131 h 432"/>
                  <a:gd name="T22" fmla="*/ 28 w 186"/>
                  <a:gd name="T23" fmla="*/ 149 h 432"/>
                  <a:gd name="T24" fmla="*/ 19 w 186"/>
                  <a:gd name="T25" fmla="*/ 170 h 432"/>
                  <a:gd name="T26" fmla="*/ 13 w 186"/>
                  <a:gd name="T27" fmla="*/ 192 h 432"/>
                  <a:gd name="T28" fmla="*/ 13 w 186"/>
                  <a:gd name="T29" fmla="*/ 192 h 432"/>
                  <a:gd name="T30" fmla="*/ 7 w 186"/>
                  <a:gd name="T31" fmla="*/ 214 h 432"/>
                  <a:gd name="T32" fmla="*/ 3 w 186"/>
                  <a:gd name="T33" fmla="*/ 237 h 432"/>
                  <a:gd name="T34" fmla="*/ 2 w 186"/>
                  <a:gd name="T35" fmla="*/ 259 h 432"/>
                  <a:gd name="T36" fmla="*/ 0 w 186"/>
                  <a:gd name="T37" fmla="*/ 280 h 432"/>
                  <a:gd name="T38" fmla="*/ 2 w 186"/>
                  <a:gd name="T39" fmla="*/ 301 h 432"/>
                  <a:gd name="T40" fmla="*/ 4 w 186"/>
                  <a:gd name="T41" fmla="*/ 321 h 432"/>
                  <a:gd name="T42" fmla="*/ 6 w 186"/>
                  <a:gd name="T43" fmla="*/ 340 h 432"/>
                  <a:gd name="T44" fmla="*/ 9 w 186"/>
                  <a:gd name="T45" fmla="*/ 357 h 432"/>
                  <a:gd name="T46" fmla="*/ 16 w 186"/>
                  <a:gd name="T47" fmla="*/ 388 h 432"/>
                  <a:gd name="T48" fmla="*/ 24 w 186"/>
                  <a:gd name="T49" fmla="*/ 411 h 432"/>
                  <a:gd name="T50" fmla="*/ 29 w 186"/>
                  <a:gd name="T51" fmla="*/ 426 h 432"/>
                  <a:gd name="T52" fmla="*/ 31 w 186"/>
                  <a:gd name="T53" fmla="*/ 432 h 432"/>
                  <a:gd name="T54" fmla="*/ 31 w 186"/>
                  <a:gd name="T55" fmla="*/ 432 h 432"/>
                  <a:gd name="T56" fmla="*/ 37 w 186"/>
                  <a:gd name="T57" fmla="*/ 429 h 432"/>
                  <a:gd name="T58" fmla="*/ 49 w 186"/>
                  <a:gd name="T59" fmla="*/ 419 h 432"/>
                  <a:gd name="T60" fmla="*/ 67 w 186"/>
                  <a:gd name="T61" fmla="*/ 402 h 432"/>
                  <a:gd name="T62" fmla="*/ 91 w 186"/>
                  <a:gd name="T63" fmla="*/ 380 h 432"/>
                  <a:gd name="T64" fmla="*/ 103 w 186"/>
                  <a:gd name="T65" fmla="*/ 367 h 432"/>
                  <a:gd name="T66" fmla="*/ 115 w 186"/>
                  <a:gd name="T67" fmla="*/ 353 h 432"/>
                  <a:gd name="T68" fmla="*/ 126 w 186"/>
                  <a:gd name="T69" fmla="*/ 336 h 432"/>
                  <a:gd name="T70" fmla="*/ 138 w 186"/>
                  <a:gd name="T71" fmla="*/ 320 h 432"/>
                  <a:gd name="T72" fmla="*/ 149 w 186"/>
                  <a:gd name="T73" fmla="*/ 301 h 432"/>
                  <a:gd name="T74" fmla="*/ 159 w 186"/>
                  <a:gd name="T75" fmla="*/ 281 h 432"/>
                  <a:gd name="T76" fmla="*/ 167 w 186"/>
                  <a:gd name="T77" fmla="*/ 260 h 432"/>
                  <a:gd name="T78" fmla="*/ 175 w 186"/>
                  <a:gd name="T79" fmla="*/ 238 h 432"/>
                  <a:gd name="T80" fmla="*/ 175 w 186"/>
                  <a:gd name="T81" fmla="*/ 238 h 432"/>
                  <a:gd name="T82" fmla="*/ 180 w 186"/>
                  <a:gd name="T83" fmla="*/ 216 h 432"/>
                  <a:gd name="T84" fmla="*/ 184 w 186"/>
                  <a:gd name="T85" fmla="*/ 194 h 432"/>
                  <a:gd name="T86" fmla="*/ 185 w 186"/>
                  <a:gd name="T87" fmla="*/ 172 h 432"/>
                  <a:gd name="T88" fmla="*/ 186 w 186"/>
                  <a:gd name="T89" fmla="*/ 152 h 432"/>
                  <a:gd name="T90" fmla="*/ 185 w 186"/>
                  <a:gd name="T91" fmla="*/ 131 h 432"/>
                  <a:gd name="T92" fmla="*/ 184 w 186"/>
                  <a:gd name="T93" fmla="*/ 111 h 432"/>
                  <a:gd name="T94" fmla="*/ 181 w 186"/>
                  <a:gd name="T95" fmla="*/ 92 h 432"/>
                  <a:gd name="T96" fmla="*/ 177 w 186"/>
                  <a:gd name="T97" fmla="*/ 75 h 432"/>
                  <a:gd name="T98" fmla="*/ 171 w 186"/>
                  <a:gd name="T99" fmla="*/ 44 h 432"/>
                  <a:gd name="T100" fmla="*/ 163 w 186"/>
                  <a:gd name="T101" fmla="*/ 20 h 432"/>
                  <a:gd name="T102" fmla="*/ 158 w 186"/>
                  <a:gd name="T103" fmla="*/ 4 h 432"/>
                  <a:gd name="T104" fmla="*/ 155 w 186"/>
                  <a:gd name="T105" fmla="*/ 0 h 432"/>
                  <a:gd name="T106" fmla="*/ 155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155" y="0"/>
                    </a:moveTo>
                    <a:lnTo>
                      <a:pt x="155" y="0"/>
                    </a:lnTo>
                    <a:lnTo>
                      <a:pt x="151" y="3"/>
                    </a:lnTo>
                    <a:lnTo>
                      <a:pt x="138" y="13"/>
                    </a:lnTo>
                    <a:lnTo>
                      <a:pt x="119" y="28"/>
                    </a:lnTo>
                    <a:lnTo>
                      <a:pt x="97" y="52"/>
                    </a:lnTo>
                    <a:lnTo>
                      <a:pt x="85" y="65"/>
                    </a:lnTo>
                    <a:lnTo>
                      <a:pt x="73" y="79"/>
                    </a:lnTo>
                    <a:lnTo>
                      <a:pt x="61" y="94"/>
                    </a:lnTo>
                    <a:lnTo>
                      <a:pt x="49" y="112"/>
                    </a:lnTo>
                    <a:lnTo>
                      <a:pt x="38" y="131"/>
                    </a:lnTo>
                    <a:lnTo>
                      <a:pt x="28" y="149"/>
                    </a:lnTo>
                    <a:lnTo>
                      <a:pt x="19" y="170"/>
                    </a:lnTo>
                    <a:lnTo>
                      <a:pt x="13" y="192"/>
                    </a:lnTo>
                    <a:lnTo>
                      <a:pt x="13" y="192"/>
                    </a:lnTo>
                    <a:lnTo>
                      <a:pt x="7" y="214"/>
                    </a:lnTo>
                    <a:lnTo>
                      <a:pt x="3" y="237"/>
                    </a:lnTo>
                    <a:lnTo>
                      <a:pt x="2" y="259"/>
                    </a:lnTo>
                    <a:lnTo>
                      <a:pt x="0" y="280"/>
                    </a:lnTo>
                    <a:lnTo>
                      <a:pt x="2" y="301"/>
                    </a:lnTo>
                    <a:lnTo>
                      <a:pt x="4" y="321"/>
                    </a:lnTo>
                    <a:lnTo>
                      <a:pt x="6" y="340"/>
                    </a:lnTo>
                    <a:lnTo>
                      <a:pt x="9" y="357"/>
                    </a:lnTo>
                    <a:lnTo>
                      <a:pt x="16" y="388"/>
                    </a:lnTo>
                    <a:lnTo>
                      <a:pt x="24" y="411"/>
                    </a:lnTo>
                    <a:lnTo>
                      <a:pt x="29" y="426"/>
                    </a:lnTo>
                    <a:lnTo>
                      <a:pt x="31" y="432"/>
                    </a:lnTo>
                    <a:lnTo>
                      <a:pt x="31" y="432"/>
                    </a:lnTo>
                    <a:lnTo>
                      <a:pt x="37" y="429"/>
                    </a:lnTo>
                    <a:lnTo>
                      <a:pt x="49" y="419"/>
                    </a:lnTo>
                    <a:lnTo>
                      <a:pt x="67" y="402"/>
                    </a:lnTo>
                    <a:lnTo>
                      <a:pt x="91" y="380"/>
                    </a:lnTo>
                    <a:lnTo>
                      <a:pt x="103" y="367"/>
                    </a:lnTo>
                    <a:lnTo>
                      <a:pt x="115" y="353"/>
                    </a:lnTo>
                    <a:lnTo>
                      <a:pt x="126" y="336"/>
                    </a:lnTo>
                    <a:lnTo>
                      <a:pt x="138" y="320"/>
                    </a:lnTo>
                    <a:lnTo>
                      <a:pt x="149" y="301"/>
                    </a:lnTo>
                    <a:lnTo>
                      <a:pt x="159" y="281"/>
                    </a:lnTo>
                    <a:lnTo>
                      <a:pt x="167" y="260"/>
                    </a:lnTo>
                    <a:lnTo>
                      <a:pt x="175" y="238"/>
                    </a:lnTo>
                    <a:lnTo>
                      <a:pt x="175" y="238"/>
                    </a:lnTo>
                    <a:lnTo>
                      <a:pt x="180" y="216"/>
                    </a:lnTo>
                    <a:lnTo>
                      <a:pt x="184" y="194"/>
                    </a:lnTo>
                    <a:lnTo>
                      <a:pt x="185" y="172"/>
                    </a:lnTo>
                    <a:lnTo>
                      <a:pt x="186" y="152"/>
                    </a:lnTo>
                    <a:lnTo>
                      <a:pt x="185" y="131"/>
                    </a:lnTo>
                    <a:lnTo>
                      <a:pt x="184" y="111"/>
                    </a:lnTo>
                    <a:lnTo>
                      <a:pt x="181" y="92"/>
                    </a:lnTo>
                    <a:lnTo>
                      <a:pt x="177" y="75"/>
                    </a:lnTo>
                    <a:lnTo>
                      <a:pt x="171" y="44"/>
                    </a:lnTo>
                    <a:lnTo>
                      <a:pt x="163" y="20"/>
                    </a:lnTo>
                    <a:lnTo>
                      <a:pt x="158" y="4"/>
                    </a:lnTo>
                    <a:lnTo>
                      <a:pt x="155" y="0"/>
                    </a:lnTo>
                    <a:lnTo>
                      <a:pt x="1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18">
                <a:extLst>
                  <a:ext uri="{FF2B5EF4-FFF2-40B4-BE49-F238E27FC236}">
                    <a16:creationId xmlns:a16="http://schemas.microsoft.com/office/drawing/2014/main" id="{EA1AB0FF-EBC5-4BE3-B58E-8103ED9342E5}"/>
                  </a:ext>
                </a:extLst>
              </p:cNvPr>
              <p:cNvSpPr>
                <a:spLocks/>
              </p:cNvSpPr>
              <p:nvPr/>
            </p:nvSpPr>
            <p:spPr bwMode="auto">
              <a:xfrm>
                <a:off x="7731126" y="2178050"/>
                <a:ext cx="109538" cy="219075"/>
              </a:xfrm>
              <a:custGeom>
                <a:avLst/>
                <a:gdLst>
                  <a:gd name="T0" fmla="*/ 195 w 207"/>
                  <a:gd name="T1" fmla="*/ 0 h 412"/>
                  <a:gd name="T2" fmla="*/ 195 w 207"/>
                  <a:gd name="T3" fmla="*/ 0 h 412"/>
                  <a:gd name="T4" fmla="*/ 190 w 207"/>
                  <a:gd name="T5" fmla="*/ 4 h 412"/>
                  <a:gd name="T6" fmla="*/ 176 w 207"/>
                  <a:gd name="T7" fmla="*/ 11 h 412"/>
                  <a:gd name="T8" fmla="*/ 155 w 207"/>
                  <a:gd name="T9" fmla="*/ 26 h 412"/>
                  <a:gd name="T10" fmla="*/ 129 w 207"/>
                  <a:gd name="T11" fmla="*/ 44 h 412"/>
                  <a:gd name="T12" fmla="*/ 116 w 207"/>
                  <a:gd name="T13" fmla="*/ 55 h 412"/>
                  <a:gd name="T14" fmla="*/ 102 w 207"/>
                  <a:gd name="T15" fmla="*/ 69 h 412"/>
                  <a:gd name="T16" fmla="*/ 88 w 207"/>
                  <a:gd name="T17" fmla="*/ 82 h 412"/>
                  <a:gd name="T18" fmla="*/ 74 w 207"/>
                  <a:gd name="T19" fmla="*/ 97 h 412"/>
                  <a:gd name="T20" fmla="*/ 61 w 207"/>
                  <a:gd name="T21" fmla="*/ 114 h 412"/>
                  <a:gd name="T22" fmla="*/ 48 w 207"/>
                  <a:gd name="T23" fmla="*/ 132 h 412"/>
                  <a:gd name="T24" fmla="*/ 37 w 207"/>
                  <a:gd name="T25" fmla="*/ 151 h 412"/>
                  <a:gd name="T26" fmla="*/ 26 w 207"/>
                  <a:gd name="T27" fmla="*/ 172 h 412"/>
                  <a:gd name="T28" fmla="*/ 26 w 207"/>
                  <a:gd name="T29" fmla="*/ 172 h 412"/>
                  <a:gd name="T30" fmla="*/ 18 w 207"/>
                  <a:gd name="T31" fmla="*/ 194 h 412"/>
                  <a:gd name="T32" fmla="*/ 12 w 207"/>
                  <a:gd name="T33" fmla="*/ 215 h 412"/>
                  <a:gd name="T34" fmla="*/ 6 w 207"/>
                  <a:gd name="T35" fmla="*/ 237 h 412"/>
                  <a:gd name="T36" fmla="*/ 3 w 207"/>
                  <a:gd name="T37" fmla="*/ 258 h 412"/>
                  <a:gd name="T38" fmla="*/ 1 w 207"/>
                  <a:gd name="T39" fmla="*/ 277 h 412"/>
                  <a:gd name="T40" fmla="*/ 0 w 207"/>
                  <a:gd name="T41" fmla="*/ 298 h 412"/>
                  <a:gd name="T42" fmla="*/ 0 w 207"/>
                  <a:gd name="T43" fmla="*/ 317 h 412"/>
                  <a:gd name="T44" fmla="*/ 1 w 207"/>
                  <a:gd name="T45" fmla="*/ 335 h 412"/>
                  <a:gd name="T46" fmla="*/ 3 w 207"/>
                  <a:gd name="T47" fmla="*/ 367 h 412"/>
                  <a:gd name="T48" fmla="*/ 7 w 207"/>
                  <a:gd name="T49" fmla="*/ 391 h 412"/>
                  <a:gd name="T50" fmla="*/ 11 w 207"/>
                  <a:gd name="T51" fmla="*/ 406 h 412"/>
                  <a:gd name="T52" fmla="*/ 12 w 207"/>
                  <a:gd name="T53" fmla="*/ 412 h 412"/>
                  <a:gd name="T54" fmla="*/ 12 w 207"/>
                  <a:gd name="T55" fmla="*/ 412 h 412"/>
                  <a:gd name="T56" fmla="*/ 17 w 207"/>
                  <a:gd name="T57" fmla="*/ 409 h 412"/>
                  <a:gd name="T58" fmla="*/ 32 w 207"/>
                  <a:gd name="T59" fmla="*/ 402 h 412"/>
                  <a:gd name="T60" fmla="*/ 52 w 207"/>
                  <a:gd name="T61" fmla="*/ 387 h 412"/>
                  <a:gd name="T62" fmla="*/ 78 w 207"/>
                  <a:gd name="T63" fmla="*/ 369 h 412"/>
                  <a:gd name="T64" fmla="*/ 91 w 207"/>
                  <a:gd name="T65" fmla="*/ 358 h 412"/>
                  <a:gd name="T66" fmla="*/ 105 w 207"/>
                  <a:gd name="T67" fmla="*/ 345 h 412"/>
                  <a:gd name="T68" fmla="*/ 119 w 207"/>
                  <a:gd name="T69" fmla="*/ 331 h 412"/>
                  <a:gd name="T70" fmla="*/ 134 w 207"/>
                  <a:gd name="T71" fmla="*/ 316 h 412"/>
                  <a:gd name="T72" fmla="*/ 147 w 207"/>
                  <a:gd name="T73" fmla="*/ 298 h 412"/>
                  <a:gd name="T74" fmla="*/ 159 w 207"/>
                  <a:gd name="T75" fmla="*/ 281 h 412"/>
                  <a:gd name="T76" fmla="*/ 171 w 207"/>
                  <a:gd name="T77" fmla="*/ 261 h 412"/>
                  <a:gd name="T78" fmla="*/ 181 w 207"/>
                  <a:gd name="T79" fmla="*/ 241 h 412"/>
                  <a:gd name="T80" fmla="*/ 181 w 207"/>
                  <a:gd name="T81" fmla="*/ 241 h 412"/>
                  <a:gd name="T82" fmla="*/ 190 w 207"/>
                  <a:gd name="T83" fmla="*/ 219 h 412"/>
                  <a:gd name="T84" fmla="*/ 196 w 207"/>
                  <a:gd name="T85" fmla="*/ 198 h 412"/>
                  <a:gd name="T86" fmla="*/ 201 w 207"/>
                  <a:gd name="T87" fmla="*/ 176 h 412"/>
                  <a:gd name="T88" fmla="*/ 204 w 207"/>
                  <a:gd name="T89" fmla="*/ 155 h 412"/>
                  <a:gd name="T90" fmla="*/ 206 w 207"/>
                  <a:gd name="T91" fmla="*/ 135 h 412"/>
                  <a:gd name="T92" fmla="*/ 207 w 207"/>
                  <a:gd name="T93" fmla="*/ 115 h 412"/>
                  <a:gd name="T94" fmla="*/ 207 w 207"/>
                  <a:gd name="T95" fmla="*/ 96 h 412"/>
                  <a:gd name="T96" fmla="*/ 207 w 207"/>
                  <a:gd name="T97" fmla="*/ 78 h 412"/>
                  <a:gd name="T98" fmla="*/ 204 w 207"/>
                  <a:gd name="T99" fmla="*/ 47 h 412"/>
                  <a:gd name="T100" fmla="*/ 200 w 207"/>
                  <a:gd name="T101" fmla="*/ 22 h 412"/>
                  <a:gd name="T102" fmla="*/ 196 w 207"/>
                  <a:gd name="T103" fmla="*/ 7 h 412"/>
                  <a:gd name="T104" fmla="*/ 195 w 207"/>
                  <a:gd name="T105" fmla="*/ 0 h 412"/>
                  <a:gd name="T106" fmla="*/ 195 w 207"/>
                  <a:gd name="T10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2">
                    <a:moveTo>
                      <a:pt x="195" y="0"/>
                    </a:moveTo>
                    <a:lnTo>
                      <a:pt x="195" y="0"/>
                    </a:lnTo>
                    <a:lnTo>
                      <a:pt x="190" y="4"/>
                    </a:lnTo>
                    <a:lnTo>
                      <a:pt x="176" y="11"/>
                    </a:lnTo>
                    <a:lnTo>
                      <a:pt x="155" y="26"/>
                    </a:lnTo>
                    <a:lnTo>
                      <a:pt x="129" y="44"/>
                    </a:lnTo>
                    <a:lnTo>
                      <a:pt x="116" y="55"/>
                    </a:lnTo>
                    <a:lnTo>
                      <a:pt x="102" y="69"/>
                    </a:lnTo>
                    <a:lnTo>
                      <a:pt x="88" y="82"/>
                    </a:lnTo>
                    <a:lnTo>
                      <a:pt x="74" y="97"/>
                    </a:lnTo>
                    <a:lnTo>
                      <a:pt x="61" y="114"/>
                    </a:lnTo>
                    <a:lnTo>
                      <a:pt x="48" y="132"/>
                    </a:lnTo>
                    <a:lnTo>
                      <a:pt x="37" y="151"/>
                    </a:lnTo>
                    <a:lnTo>
                      <a:pt x="26" y="172"/>
                    </a:lnTo>
                    <a:lnTo>
                      <a:pt x="26" y="172"/>
                    </a:lnTo>
                    <a:lnTo>
                      <a:pt x="18" y="194"/>
                    </a:lnTo>
                    <a:lnTo>
                      <a:pt x="12" y="215"/>
                    </a:lnTo>
                    <a:lnTo>
                      <a:pt x="6" y="237"/>
                    </a:lnTo>
                    <a:lnTo>
                      <a:pt x="3" y="258"/>
                    </a:lnTo>
                    <a:lnTo>
                      <a:pt x="1" y="277"/>
                    </a:lnTo>
                    <a:lnTo>
                      <a:pt x="0" y="298"/>
                    </a:lnTo>
                    <a:lnTo>
                      <a:pt x="0" y="317"/>
                    </a:lnTo>
                    <a:lnTo>
                      <a:pt x="1" y="335"/>
                    </a:lnTo>
                    <a:lnTo>
                      <a:pt x="3" y="367"/>
                    </a:lnTo>
                    <a:lnTo>
                      <a:pt x="7" y="391"/>
                    </a:lnTo>
                    <a:lnTo>
                      <a:pt x="11" y="406"/>
                    </a:lnTo>
                    <a:lnTo>
                      <a:pt x="12" y="412"/>
                    </a:lnTo>
                    <a:lnTo>
                      <a:pt x="12" y="412"/>
                    </a:lnTo>
                    <a:lnTo>
                      <a:pt x="17" y="409"/>
                    </a:lnTo>
                    <a:lnTo>
                      <a:pt x="32" y="402"/>
                    </a:lnTo>
                    <a:lnTo>
                      <a:pt x="52" y="387"/>
                    </a:lnTo>
                    <a:lnTo>
                      <a:pt x="78" y="369"/>
                    </a:lnTo>
                    <a:lnTo>
                      <a:pt x="91" y="358"/>
                    </a:lnTo>
                    <a:lnTo>
                      <a:pt x="105" y="345"/>
                    </a:lnTo>
                    <a:lnTo>
                      <a:pt x="119" y="331"/>
                    </a:lnTo>
                    <a:lnTo>
                      <a:pt x="134" y="316"/>
                    </a:lnTo>
                    <a:lnTo>
                      <a:pt x="147" y="298"/>
                    </a:lnTo>
                    <a:lnTo>
                      <a:pt x="159" y="281"/>
                    </a:lnTo>
                    <a:lnTo>
                      <a:pt x="171" y="261"/>
                    </a:lnTo>
                    <a:lnTo>
                      <a:pt x="181" y="241"/>
                    </a:lnTo>
                    <a:lnTo>
                      <a:pt x="181" y="241"/>
                    </a:lnTo>
                    <a:lnTo>
                      <a:pt x="190" y="219"/>
                    </a:lnTo>
                    <a:lnTo>
                      <a:pt x="196" y="198"/>
                    </a:lnTo>
                    <a:lnTo>
                      <a:pt x="201" y="176"/>
                    </a:lnTo>
                    <a:lnTo>
                      <a:pt x="204" y="155"/>
                    </a:lnTo>
                    <a:lnTo>
                      <a:pt x="206" y="135"/>
                    </a:lnTo>
                    <a:lnTo>
                      <a:pt x="207" y="115"/>
                    </a:lnTo>
                    <a:lnTo>
                      <a:pt x="207" y="96"/>
                    </a:lnTo>
                    <a:lnTo>
                      <a:pt x="207" y="78"/>
                    </a:lnTo>
                    <a:lnTo>
                      <a:pt x="204" y="47"/>
                    </a:lnTo>
                    <a:lnTo>
                      <a:pt x="200" y="22"/>
                    </a:lnTo>
                    <a:lnTo>
                      <a:pt x="196" y="7"/>
                    </a:lnTo>
                    <a:lnTo>
                      <a:pt x="195" y="0"/>
                    </a:lnTo>
                    <a:lnTo>
                      <a:pt x="1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19">
                <a:extLst>
                  <a:ext uri="{FF2B5EF4-FFF2-40B4-BE49-F238E27FC236}">
                    <a16:creationId xmlns:a16="http://schemas.microsoft.com/office/drawing/2014/main" id="{B4DDA7AF-762D-42C0-862D-37F586414B85}"/>
                  </a:ext>
                </a:extLst>
              </p:cNvPr>
              <p:cNvSpPr>
                <a:spLocks/>
              </p:cNvSpPr>
              <p:nvPr/>
            </p:nvSpPr>
            <p:spPr bwMode="auto">
              <a:xfrm>
                <a:off x="7807326" y="2246313"/>
                <a:ext cx="128588" cy="201613"/>
              </a:xfrm>
              <a:custGeom>
                <a:avLst/>
                <a:gdLst>
                  <a:gd name="T0" fmla="*/ 193 w 243"/>
                  <a:gd name="T1" fmla="*/ 235 h 381"/>
                  <a:gd name="T2" fmla="*/ 193 w 243"/>
                  <a:gd name="T3" fmla="*/ 235 h 381"/>
                  <a:gd name="T4" fmla="*/ 204 w 243"/>
                  <a:gd name="T5" fmla="*/ 215 h 381"/>
                  <a:gd name="T6" fmla="*/ 214 w 243"/>
                  <a:gd name="T7" fmla="*/ 195 h 381"/>
                  <a:gd name="T8" fmla="*/ 222 w 243"/>
                  <a:gd name="T9" fmla="*/ 175 h 381"/>
                  <a:gd name="T10" fmla="*/ 228 w 243"/>
                  <a:gd name="T11" fmla="*/ 154 h 381"/>
                  <a:gd name="T12" fmla="*/ 233 w 243"/>
                  <a:gd name="T13" fmla="*/ 134 h 381"/>
                  <a:gd name="T14" fmla="*/ 237 w 243"/>
                  <a:gd name="T15" fmla="*/ 114 h 381"/>
                  <a:gd name="T16" fmla="*/ 239 w 243"/>
                  <a:gd name="T17" fmla="*/ 96 h 381"/>
                  <a:gd name="T18" fmla="*/ 241 w 243"/>
                  <a:gd name="T19" fmla="*/ 78 h 381"/>
                  <a:gd name="T20" fmla="*/ 243 w 243"/>
                  <a:gd name="T21" fmla="*/ 46 h 381"/>
                  <a:gd name="T22" fmla="*/ 243 w 243"/>
                  <a:gd name="T23" fmla="*/ 22 h 381"/>
                  <a:gd name="T24" fmla="*/ 241 w 243"/>
                  <a:gd name="T25" fmla="*/ 5 h 381"/>
                  <a:gd name="T26" fmla="*/ 240 w 243"/>
                  <a:gd name="T27" fmla="*/ 0 h 381"/>
                  <a:gd name="T28" fmla="*/ 240 w 243"/>
                  <a:gd name="T29" fmla="*/ 0 h 381"/>
                  <a:gd name="T30" fmla="*/ 235 w 243"/>
                  <a:gd name="T31" fmla="*/ 1 h 381"/>
                  <a:gd name="T32" fmla="*/ 219 w 243"/>
                  <a:gd name="T33" fmla="*/ 8 h 381"/>
                  <a:gd name="T34" fmla="*/ 198 w 243"/>
                  <a:gd name="T35" fmla="*/ 18 h 381"/>
                  <a:gd name="T36" fmla="*/ 170 w 243"/>
                  <a:gd name="T37" fmla="*/ 33 h 381"/>
                  <a:gd name="T38" fmla="*/ 155 w 243"/>
                  <a:gd name="T39" fmla="*/ 43 h 381"/>
                  <a:gd name="T40" fmla="*/ 139 w 243"/>
                  <a:gd name="T41" fmla="*/ 53 h 381"/>
                  <a:gd name="T42" fmla="*/ 123 w 243"/>
                  <a:gd name="T43" fmla="*/ 65 h 381"/>
                  <a:gd name="T44" fmla="*/ 107 w 243"/>
                  <a:gd name="T45" fmla="*/ 78 h 381"/>
                  <a:gd name="T46" fmla="*/ 92 w 243"/>
                  <a:gd name="T47" fmla="*/ 93 h 381"/>
                  <a:gd name="T48" fmla="*/ 77 w 243"/>
                  <a:gd name="T49" fmla="*/ 109 h 381"/>
                  <a:gd name="T50" fmla="*/ 62 w 243"/>
                  <a:gd name="T51" fmla="*/ 126 h 381"/>
                  <a:gd name="T52" fmla="*/ 49 w 243"/>
                  <a:gd name="T53" fmla="*/ 145 h 381"/>
                  <a:gd name="T54" fmla="*/ 49 w 243"/>
                  <a:gd name="T55" fmla="*/ 145 h 381"/>
                  <a:gd name="T56" fmla="*/ 38 w 243"/>
                  <a:gd name="T57" fmla="*/ 166 h 381"/>
                  <a:gd name="T58" fmla="*/ 28 w 243"/>
                  <a:gd name="T59" fmla="*/ 186 h 381"/>
                  <a:gd name="T60" fmla="*/ 21 w 243"/>
                  <a:gd name="T61" fmla="*/ 207 h 381"/>
                  <a:gd name="T62" fmla="*/ 14 w 243"/>
                  <a:gd name="T63" fmla="*/ 226 h 381"/>
                  <a:gd name="T64" fmla="*/ 10 w 243"/>
                  <a:gd name="T65" fmla="*/ 247 h 381"/>
                  <a:gd name="T66" fmla="*/ 5 w 243"/>
                  <a:gd name="T67" fmla="*/ 266 h 381"/>
                  <a:gd name="T68" fmla="*/ 3 w 243"/>
                  <a:gd name="T69" fmla="*/ 285 h 381"/>
                  <a:gd name="T70" fmla="*/ 1 w 243"/>
                  <a:gd name="T71" fmla="*/ 303 h 381"/>
                  <a:gd name="T72" fmla="*/ 0 w 243"/>
                  <a:gd name="T73" fmla="*/ 334 h 381"/>
                  <a:gd name="T74" fmla="*/ 0 w 243"/>
                  <a:gd name="T75" fmla="*/ 359 h 381"/>
                  <a:gd name="T76" fmla="*/ 2 w 243"/>
                  <a:gd name="T77" fmla="*/ 375 h 381"/>
                  <a:gd name="T78" fmla="*/ 2 w 243"/>
                  <a:gd name="T79" fmla="*/ 381 h 381"/>
                  <a:gd name="T80" fmla="*/ 2 w 243"/>
                  <a:gd name="T81" fmla="*/ 381 h 381"/>
                  <a:gd name="T82" fmla="*/ 7 w 243"/>
                  <a:gd name="T83" fmla="*/ 379 h 381"/>
                  <a:gd name="T84" fmla="*/ 23 w 243"/>
                  <a:gd name="T85" fmla="*/ 373 h 381"/>
                  <a:gd name="T86" fmla="*/ 45 w 243"/>
                  <a:gd name="T87" fmla="*/ 363 h 381"/>
                  <a:gd name="T88" fmla="*/ 73 w 243"/>
                  <a:gd name="T89" fmla="*/ 347 h 381"/>
                  <a:gd name="T90" fmla="*/ 88 w 243"/>
                  <a:gd name="T91" fmla="*/ 339 h 381"/>
                  <a:gd name="T92" fmla="*/ 104 w 243"/>
                  <a:gd name="T93" fmla="*/ 328 h 381"/>
                  <a:gd name="T94" fmla="*/ 120 w 243"/>
                  <a:gd name="T95" fmla="*/ 315 h 381"/>
                  <a:gd name="T96" fmla="*/ 135 w 243"/>
                  <a:gd name="T97" fmla="*/ 302 h 381"/>
                  <a:gd name="T98" fmla="*/ 151 w 243"/>
                  <a:gd name="T99" fmla="*/ 288 h 381"/>
                  <a:gd name="T100" fmla="*/ 166 w 243"/>
                  <a:gd name="T101" fmla="*/ 271 h 381"/>
                  <a:gd name="T102" fmla="*/ 180 w 243"/>
                  <a:gd name="T103" fmla="*/ 254 h 381"/>
                  <a:gd name="T104" fmla="*/ 193 w 243"/>
                  <a:gd name="T105" fmla="*/ 235 h 381"/>
                  <a:gd name="T106" fmla="*/ 193 w 243"/>
                  <a:gd name="T107" fmla="*/ 23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381">
                    <a:moveTo>
                      <a:pt x="193" y="235"/>
                    </a:moveTo>
                    <a:lnTo>
                      <a:pt x="193" y="235"/>
                    </a:lnTo>
                    <a:lnTo>
                      <a:pt x="204" y="215"/>
                    </a:lnTo>
                    <a:lnTo>
                      <a:pt x="214" y="195"/>
                    </a:lnTo>
                    <a:lnTo>
                      <a:pt x="222" y="175"/>
                    </a:lnTo>
                    <a:lnTo>
                      <a:pt x="228" y="154"/>
                    </a:lnTo>
                    <a:lnTo>
                      <a:pt x="233" y="134"/>
                    </a:lnTo>
                    <a:lnTo>
                      <a:pt x="237" y="114"/>
                    </a:lnTo>
                    <a:lnTo>
                      <a:pt x="239" y="96"/>
                    </a:lnTo>
                    <a:lnTo>
                      <a:pt x="241" y="78"/>
                    </a:lnTo>
                    <a:lnTo>
                      <a:pt x="243" y="46"/>
                    </a:lnTo>
                    <a:lnTo>
                      <a:pt x="243" y="22"/>
                    </a:lnTo>
                    <a:lnTo>
                      <a:pt x="241" y="5"/>
                    </a:lnTo>
                    <a:lnTo>
                      <a:pt x="240" y="0"/>
                    </a:lnTo>
                    <a:lnTo>
                      <a:pt x="240" y="0"/>
                    </a:lnTo>
                    <a:lnTo>
                      <a:pt x="235" y="1"/>
                    </a:lnTo>
                    <a:lnTo>
                      <a:pt x="219" y="8"/>
                    </a:lnTo>
                    <a:lnTo>
                      <a:pt x="198" y="18"/>
                    </a:lnTo>
                    <a:lnTo>
                      <a:pt x="170" y="33"/>
                    </a:lnTo>
                    <a:lnTo>
                      <a:pt x="155" y="43"/>
                    </a:lnTo>
                    <a:lnTo>
                      <a:pt x="139" y="53"/>
                    </a:lnTo>
                    <a:lnTo>
                      <a:pt x="123" y="65"/>
                    </a:lnTo>
                    <a:lnTo>
                      <a:pt x="107" y="78"/>
                    </a:lnTo>
                    <a:lnTo>
                      <a:pt x="92" y="93"/>
                    </a:lnTo>
                    <a:lnTo>
                      <a:pt x="77" y="109"/>
                    </a:lnTo>
                    <a:lnTo>
                      <a:pt x="62" y="126"/>
                    </a:lnTo>
                    <a:lnTo>
                      <a:pt x="49" y="145"/>
                    </a:lnTo>
                    <a:lnTo>
                      <a:pt x="49" y="145"/>
                    </a:lnTo>
                    <a:lnTo>
                      <a:pt x="38" y="166"/>
                    </a:lnTo>
                    <a:lnTo>
                      <a:pt x="28" y="186"/>
                    </a:lnTo>
                    <a:lnTo>
                      <a:pt x="21" y="207"/>
                    </a:lnTo>
                    <a:lnTo>
                      <a:pt x="14" y="226"/>
                    </a:lnTo>
                    <a:lnTo>
                      <a:pt x="10" y="247"/>
                    </a:lnTo>
                    <a:lnTo>
                      <a:pt x="5" y="266"/>
                    </a:lnTo>
                    <a:lnTo>
                      <a:pt x="3" y="285"/>
                    </a:lnTo>
                    <a:lnTo>
                      <a:pt x="1" y="303"/>
                    </a:lnTo>
                    <a:lnTo>
                      <a:pt x="0" y="334"/>
                    </a:lnTo>
                    <a:lnTo>
                      <a:pt x="0" y="359"/>
                    </a:lnTo>
                    <a:lnTo>
                      <a:pt x="2" y="375"/>
                    </a:lnTo>
                    <a:lnTo>
                      <a:pt x="2" y="381"/>
                    </a:lnTo>
                    <a:lnTo>
                      <a:pt x="2" y="381"/>
                    </a:lnTo>
                    <a:lnTo>
                      <a:pt x="7" y="379"/>
                    </a:lnTo>
                    <a:lnTo>
                      <a:pt x="23" y="373"/>
                    </a:lnTo>
                    <a:lnTo>
                      <a:pt x="45" y="363"/>
                    </a:lnTo>
                    <a:lnTo>
                      <a:pt x="73" y="347"/>
                    </a:lnTo>
                    <a:lnTo>
                      <a:pt x="88" y="339"/>
                    </a:lnTo>
                    <a:lnTo>
                      <a:pt x="104" y="328"/>
                    </a:lnTo>
                    <a:lnTo>
                      <a:pt x="120" y="315"/>
                    </a:lnTo>
                    <a:lnTo>
                      <a:pt x="135" y="302"/>
                    </a:lnTo>
                    <a:lnTo>
                      <a:pt x="151" y="288"/>
                    </a:lnTo>
                    <a:lnTo>
                      <a:pt x="166" y="271"/>
                    </a:lnTo>
                    <a:lnTo>
                      <a:pt x="180" y="254"/>
                    </a:lnTo>
                    <a:lnTo>
                      <a:pt x="193" y="235"/>
                    </a:lnTo>
                    <a:lnTo>
                      <a:pt x="193"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20">
                <a:extLst>
                  <a:ext uri="{FF2B5EF4-FFF2-40B4-BE49-F238E27FC236}">
                    <a16:creationId xmlns:a16="http://schemas.microsoft.com/office/drawing/2014/main" id="{9D39218E-E0D9-4B2F-9CC2-FE0483A49BDF}"/>
                  </a:ext>
                </a:extLst>
              </p:cNvPr>
              <p:cNvSpPr>
                <a:spLocks/>
              </p:cNvSpPr>
              <p:nvPr/>
            </p:nvSpPr>
            <p:spPr bwMode="auto">
              <a:xfrm>
                <a:off x="7856538" y="2346325"/>
                <a:ext cx="152400" cy="182563"/>
              </a:xfrm>
              <a:custGeom>
                <a:avLst/>
                <a:gdLst>
                  <a:gd name="T0" fmla="*/ 80 w 289"/>
                  <a:gd name="T1" fmla="*/ 118 h 344"/>
                  <a:gd name="T2" fmla="*/ 80 w 289"/>
                  <a:gd name="T3" fmla="*/ 118 h 344"/>
                  <a:gd name="T4" fmla="*/ 66 w 289"/>
                  <a:gd name="T5" fmla="*/ 136 h 344"/>
                  <a:gd name="T6" fmla="*/ 54 w 289"/>
                  <a:gd name="T7" fmla="*/ 155 h 344"/>
                  <a:gd name="T8" fmla="*/ 43 w 289"/>
                  <a:gd name="T9" fmla="*/ 174 h 344"/>
                  <a:gd name="T10" fmla="*/ 34 w 289"/>
                  <a:gd name="T11" fmla="*/ 194 h 344"/>
                  <a:gd name="T12" fmla="*/ 26 w 289"/>
                  <a:gd name="T13" fmla="*/ 212 h 344"/>
                  <a:gd name="T14" fmla="*/ 20 w 289"/>
                  <a:gd name="T15" fmla="*/ 231 h 344"/>
                  <a:gd name="T16" fmla="*/ 14 w 289"/>
                  <a:gd name="T17" fmla="*/ 250 h 344"/>
                  <a:gd name="T18" fmla="*/ 10 w 289"/>
                  <a:gd name="T19" fmla="*/ 267 h 344"/>
                  <a:gd name="T20" fmla="*/ 4 w 289"/>
                  <a:gd name="T21" fmla="*/ 298 h 344"/>
                  <a:gd name="T22" fmla="*/ 1 w 289"/>
                  <a:gd name="T23" fmla="*/ 322 h 344"/>
                  <a:gd name="T24" fmla="*/ 1 w 289"/>
                  <a:gd name="T25" fmla="*/ 339 h 344"/>
                  <a:gd name="T26" fmla="*/ 0 w 289"/>
                  <a:gd name="T27" fmla="*/ 344 h 344"/>
                  <a:gd name="T28" fmla="*/ 0 w 289"/>
                  <a:gd name="T29" fmla="*/ 344 h 344"/>
                  <a:gd name="T30" fmla="*/ 7 w 289"/>
                  <a:gd name="T31" fmla="*/ 343 h 344"/>
                  <a:gd name="T32" fmla="*/ 22 w 289"/>
                  <a:gd name="T33" fmla="*/ 340 h 344"/>
                  <a:gd name="T34" fmla="*/ 45 w 289"/>
                  <a:gd name="T35" fmla="*/ 332 h 344"/>
                  <a:gd name="T36" fmla="*/ 75 w 289"/>
                  <a:gd name="T37" fmla="*/ 321 h 344"/>
                  <a:gd name="T38" fmla="*/ 91 w 289"/>
                  <a:gd name="T39" fmla="*/ 314 h 344"/>
                  <a:gd name="T40" fmla="*/ 109 w 289"/>
                  <a:gd name="T41" fmla="*/ 306 h 344"/>
                  <a:gd name="T42" fmla="*/ 125 w 289"/>
                  <a:gd name="T43" fmla="*/ 296 h 344"/>
                  <a:gd name="T44" fmla="*/ 143 w 289"/>
                  <a:gd name="T45" fmla="*/ 285 h 344"/>
                  <a:gd name="T46" fmla="*/ 160 w 289"/>
                  <a:gd name="T47" fmla="*/ 273 h 344"/>
                  <a:gd name="T48" fmla="*/ 178 w 289"/>
                  <a:gd name="T49" fmla="*/ 258 h 344"/>
                  <a:gd name="T50" fmla="*/ 195 w 289"/>
                  <a:gd name="T51" fmla="*/ 243 h 344"/>
                  <a:gd name="T52" fmla="*/ 210 w 289"/>
                  <a:gd name="T53" fmla="*/ 227 h 344"/>
                  <a:gd name="T54" fmla="*/ 210 w 289"/>
                  <a:gd name="T55" fmla="*/ 227 h 344"/>
                  <a:gd name="T56" fmla="*/ 224 w 289"/>
                  <a:gd name="T57" fmla="*/ 208 h 344"/>
                  <a:gd name="T58" fmla="*/ 236 w 289"/>
                  <a:gd name="T59" fmla="*/ 189 h 344"/>
                  <a:gd name="T60" fmla="*/ 246 w 289"/>
                  <a:gd name="T61" fmla="*/ 170 h 344"/>
                  <a:gd name="T62" fmla="*/ 256 w 289"/>
                  <a:gd name="T63" fmla="*/ 151 h 344"/>
                  <a:gd name="T64" fmla="*/ 264 w 289"/>
                  <a:gd name="T65" fmla="*/ 132 h 344"/>
                  <a:gd name="T66" fmla="*/ 270 w 289"/>
                  <a:gd name="T67" fmla="*/ 113 h 344"/>
                  <a:gd name="T68" fmla="*/ 275 w 289"/>
                  <a:gd name="T69" fmla="*/ 95 h 344"/>
                  <a:gd name="T70" fmla="*/ 279 w 289"/>
                  <a:gd name="T71" fmla="*/ 77 h 344"/>
                  <a:gd name="T72" fmla="*/ 286 w 289"/>
                  <a:gd name="T73" fmla="*/ 46 h 344"/>
                  <a:gd name="T74" fmla="*/ 288 w 289"/>
                  <a:gd name="T75" fmla="*/ 22 h 344"/>
                  <a:gd name="T76" fmla="*/ 289 w 289"/>
                  <a:gd name="T77" fmla="*/ 6 h 344"/>
                  <a:gd name="T78" fmla="*/ 289 w 289"/>
                  <a:gd name="T79" fmla="*/ 0 h 344"/>
                  <a:gd name="T80" fmla="*/ 289 w 289"/>
                  <a:gd name="T81" fmla="*/ 0 h 344"/>
                  <a:gd name="T82" fmla="*/ 284 w 289"/>
                  <a:gd name="T83" fmla="*/ 1 h 344"/>
                  <a:gd name="T84" fmla="*/ 268 w 289"/>
                  <a:gd name="T85" fmla="*/ 4 h 344"/>
                  <a:gd name="T86" fmla="*/ 244 w 289"/>
                  <a:gd name="T87" fmla="*/ 12 h 344"/>
                  <a:gd name="T88" fmla="*/ 214 w 289"/>
                  <a:gd name="T89" fmla="*/ 23 h 344"/>
                  <a:gd name="T90" fmla="*/ 199 w 289"/>
                  <a:gd name="T91" fmla="*/ 30 h 344"/>
                  <a:gd name="T92" fmla="*/ 181 w 289"/>
                  <a:gd name="T93" fmla="*/ 39 h 344"/>
                  <a:gd name="T94" fmla="*/ 164 w 289"/>
                  <a:gd name="T95" fmla="*/ 48 h 344"/>
                  <a:gd name="T96" fmla="*/ 146 w 289"/>
                  <a:gd name="T97" fmla="*/ 59 h 344"/>
                  <a:gd name="T98" fmla="*/ 130 w 289"/>
                  <a:gd name="T99" fmla="*/ 71 h 344"/>
                  <a:gd name="T100" fmla="*/ 112 w 289"/>
                  <a:gd name="T101" fmla="*/ 86 h 344"/>
                  <a:gd name="T102" fmla="*/ 96 w 289"/>
                  <a:gd name="T103" fmla="*/ 101 h 344"/>
                  <a:gd name="T104" fmla="*/ 80 w 289"/>
                  <a:gd name="T105" fmla="*/ 118 h 344"/>
                  <a:gd name="T106" fmla="*/ 80 w 289"/>
                  <a:gd name="T107" fmla="*/ 11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80" y="118"/>
                    </a:moveTo>
                    <a:lnTo>
                      <a:pt x="80" y="118"/>
                    </a:lnTo>
                    <a:lnTo>
                      <a:pt x="66" y="136"/>
                    </a:lnTo>
                    <a:lnTo>
                      <a:pt x="54" y="155"/>
                    </a:lnTo>
                    <a:lnTo>
                      <a:pt x="43" y="174"/>
                    </a:lnTo>
                    <a:lnTo>
                      <a:pt x="34" y="194"/>
                    </a:lnTo>
                    <a:lnTo>
                      <a:pt x="26" y="212"/>
                    </a:lnTo>
                    <a:lnTo>
                      <a:pt x="20" y="231"/>
                    </a:lnTo>
                    <a:lnTo>
                      <a:pt x="14" y="250"/>
                    </a:lnTo>
                    <a:lnTo>
                      <a:pt x="10" y="267"/>
                    </a:lnTo>
                    <a:lnTo>
                      <a:pt x="4" y="298"/>
                    </a:lnTo>
                    <a:lnTo>
                      <a:pt x="1" y="322"/>
                    </a:lnTo>
                    <a:lnTo>
                      <a:pt x="1" y="339"/>
                    </a:lnTo>
                    <a:lnTo>
                      <a:pt x="0" y="344"/>
                    </a:lnTo>
                    <a:lnTo>
                      <a:pt x="0" y="344"/>
                    </a:lnTo>
                    <a:lnTo>
                      <a:pt x="7" y="343"/>
                    </a:lnTo>
                    <a:lnTo>
                      <a:pt x="22" y="340"/>
                    </a:lnTo>
                    <a:lnTo>
                      <a:pt x="45" y="332"/>
                    </a:lnTo>
                    <a:lnTo>
                      <a:pt x="75" y="321"/>
                    </a:lnTo>
                    <a:lnTo>
                      <a:pt x="91" y="314"/>
                    </a:lnTo>
                    <a:lnTo>
                      <a:pt x="109" y="306"/>
                    </a:lnTo>
                    <a:lnTo>
                      <a:pt x="125" y="296"/>
                    </a:lnTo>
                    <a:lnTo>
                      <a:pt x="143" y="285"/>
                    </a:lnTo>
                    <a:lnTo>
                      <a:pt x="160" y="273"/>
                    </a:lnTo>
                    <a:lnTo>
                      <a:pt x="178" y="258"/>
                    </a:lnTo>
                    <a:lnTo>
                      <a:pt x="195" y="243"/>
                    </a:lnTo>
                    <a:lnTo>
                      <a:pt x="210" y="227"/>
                    </a:lnTo>
                    <a:lnTo>
                      <a:pt x="210" y="227"/>
                    </a:lnTo>
                    <a:lnTo>
                      <a:pt x="224" y="208"/>
                    </a:lnTo>
                    <a:lnTo>
                      <a:pt x="236" y="189"/>
                    </a:lnTo>
                    <a:lnTo>
                      <a:pt x="246" y="170"/>
                    </a:lnTo>
                    <a:lnTo>
                      <a:pt x="256" y="151"/>
                    </a:lnTo>
                    <a:lnTo>
                      <a:pt x="264" y="132"/>
                    </a:lnTo>
                    <a:lnTo>
                      <a:pt x="270" y="113"/>
                    </a:lnTo>
                    <a:lnTo>
                      <a:pt x="275" y="95"/>
                    </a:lnTo>
                    <a:lnTo>
                      <a:pt x="279" y="77"/>
                    </a:lnTo>
                    <a:lnTo>
                      <a:pt x="286" y="46"/>
                    </a:lnTo>
                    <a:lnTo>
                      <a:pt x="288" y="22"/>
                    </a:lnTo>
                    <a:lnTo>
                      <a:pt x="289" y="6"/>
                    </a:lnTo>
                    <a:lnTo>
                      <a:pt x="289" y="0"/>
                    </a:lnTo>
                    <a:lnTo>
                      <a:pt x="289" y="0"/>
                    </a:lnTo>
                    <a:lnTo>
                      <a:pt x="284" y="1"/>
                    </a:lnTo>
                    <a:lnTo>
                      <a:pt x="268" y="4"/>
                    </a:lnTo>
                    <a:lnTo>
                      <a:pt x="244" y="12"/>
                    </a:lnTo>
                    <a:lnTo>
                      <a:pt x="214" y="23"/>
                    </a:lnTo>
                    <a:lnTo>
                      <a:pt x="199" y="30"/>
                    </a:lnTo>
                    <a:lnTo>
                      <a:pt x="181" y="39"/>
                    </a:lnTo>
                    <a:lnTo>
                      <a:pt x="164" y="48"/>
                    </a:lnTo>
                    <a:lnTo>
                      <a:pt x="146" y="59"/>
                    </a:lnTo>
                    <a:lnTo>
                      <a:pt x="130" y="71"/>
                    </a:lnTo>
                    <a:lnTo>
                      <a:pt x="112" y="86"/>
                    </a:lnTo>
                    <a:lnTo>
                      <a:pt x="96" y="101"/>
                    </a:lnTo>
                    <a:lnTo>
                      <a:pt x="80" y="118"/>
                    </a:lnTo>
                    <a:lnTo>
                      <a:pt x="80"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21">
                <a:extLst>
                  <a:ext uri="{FF2B5EF4-FFF2-40B4-BE49-F238E27FC236}">
                    <a16:creationId xmlns:a16="http://schemas.microsoft.com/office/drawing/2014/main" id="{D03C7A6F-C0F0-460A-930B-3838C81A8DB1}"/>
                  </a:ext>
                </a:extLst>
              </p:cNvPr>
              <p:cNvSpPr>
                <a:spLocks/>
              </p:cNvSpPr>
              <p:nvPr/>
            </p:nvSpPr>
            <p:spPr bwMode="auto">
              <a:xfrm>
                <a:off x="7327901" y="2128838"/>
                <a:ext cx="92075" cy="234950"/>
              </a:xfrm>
              <a:custGeom>
                <a:avLst/>
                <a:gdLst>
                  <a:gd name="T0" fmla="*/ 56 w 174"/>
                  <a:gd name="T1" fmla="*/ 0 h 445"/>
                  <a:gd name="T2" fmla="*/ 56 w 174"/>
                  <a:gd name="T3" fmla="*/ 0 h 445"/>
                  <a:gd name="T4" fmla="*/ 53 w 174"/>
                  <a:gd name="T5" fmla="*/ 5 h 445"/>
                  <a:gd name="T6" fmla="*/ 45 w 174"/>
                  <a:gd name="T7" fmla="*/ 20 h 445"/>
                  <a:gd name="T8" fmla="*/ 35 w 174"/>
                  <a:gd name="T9" fmla="*/ 42 h 445"/>
                  <a:gd name="T10" fmla="*/ 24 w 174"/>
                  <a:gd name="T11" fmla="*/ 71 h 445"/>
                  <a:gd name="T12" fmla="*/ 18 w 174"/>
                  <a:gd name="T13" fmla="*/ 88 h 445"/>
                  <a:gd name="T14" fmla="*/ 13 w 174"/>
                  <a:gd name="T15" fmla="*/ 106 h 445"/>
                  <a:gd name="T16" fmla="*/ 8 w 174"/>
                  <a:gd name="T17" fmla="*/ 125 h 445"/>
                  <a:gd name="T18" fmla="*/ 5 w 174"/>
                  <a:gd name="T19" fmla="*/ 146 h 445"/>
                  <a:gd name="T20" fmla="*/ 2 w 174"/>
                  <a:gd name="T21" fmla="*/ 167 h 445"/>
                  <a:gd name="T22" fmla="*/ 0 w 174"/>
                  <a:gd name="T23" fmla="*/ 189 h 445"/>
                  <a:gd name="T24" fmla="*/ 2 w 174"/>
                  <a:gd name="T25" fmla="*/ 212 h 445"/>
                  <a:gd name="T26" fmla="*/ 4 w 174"/>
                  <a:gd name="T27" fmla="*/ 234 h 445"/>
                  <a:gd name="T28" fmla="*/ 4 w 174"/>
                  <a:gd name="T29" fmla="*/ 234 h 445"/>
                  <a:gd name="T30" fmla="*/ 8 w 174"/>
                  <a:gd name="T31" fmla="*/ 257 h 445"/>
                  <a:gd name="T32" fmla="*/ 14 w 174"/>
                  <a:gd name="T33" fmla="*/ 279 h 445"/>
                  <a:gd name="T34" fmla="*/ 20 w 174"/>
                  <a:gd name="T35" fmla="*/ 300 h 445"/>
                  <a:gd name="T36" fmla="*/ 29 w 174"/>
                  <a:gd name="T37" fmla="*/ 320 h 445"/>
                  <a:gd name="T38" fmla="*/ 38 w 174"/>
                  <a:gd name="T39" fmla="*/ 338 h 445"/>
                  <a:gd name="T40" fmla="*/ 48 w 174"/>
                  <a:gd name="T41" fmla="*/ 355 h 445"/>
                  <a:gd name="T42" fmla="*/ 58 w 174"/>
                  <a:gd name="T43" fmla="*/ 371 h 445"/>
                  <a:gd name="T44" fmla="*/ 67 w 174"/>
                  <a:gd name="T45" fmla="*/ 386 h 445"/>
                  <a:gd name="T46" fmla="*/ 86 w 174"/>
                  <a:gd name="T47" fmla="*/ 411 h 445"/>
                  <a:gd name="T48" fmla="*/ 103 w 174"/>
                  <a:gd name="T49" fmla="*/ 430 h 445"/>
                  <a:gd name="T50" fmla="*/ 115 w 174"/>
                  <a:gd name="T51" fmla="*/ 442 h 445"/>
                  <a:gd name="T52" fmla="*/ 118 w 174"/>
                  <a:gd name="T53" fmla="*/ 445 h 445"/>
                  <a:gd name="T54" fmla="*/ 118 w 174"/>
                  <a:gd name="T55" fmla="*/ 445 h 445"/>
                  <a:gd name="T56" fmla="*/ 121 w 174"/>
                  <a:gd name="T57" fmla="*/ 441 h 445"/>
                  <a:gd name="T58" fmla="*/ 129 w 174"/>
                  <a:gd name="T59" fmla="*/ 426 h 445"/>
                  <a:gd name="T60" fmla="*/ 140 w 174"/>
                  <a:gd name="T61" fmla="*/ 403 h 445"/>
                  <a:gd name="T62" fmla="*/ 151 w 174"/>
                  <a:gd name="T63" fmla="*/ 375 h 445"/>
                  <a:gd name="T64" fmla="*/ 156 w 174"/>
                  <a:gd name="T65" fmla="*/ 357 h 445"/>
                  <a:gd name="T66" fmla="*/ 162 w 174"/>
                  <a:gd name="T67" fmla="*/ 339 h 445"/>
                  <a:gd name="T68" fmla="*/ 166 w 174"/>
                  <a:gd name="T69" fmla="*/ 320 h 445"/>
                  <a:gd name="T70" fmla="*/ 170 w 174"/>
                  <a:gd name="T71" fmla="*/ 300 h 445"/>
                  <a:gd name="T72" fmla="*/ 173 w 174"/>
                  <a:gd name="T73" fmla="*/ 278 h 445"/>
                  <a:gd name="T74" fmla="*/ 174 w 174"/>
                  <a:gd name="T75" fmla="*/ 256 h 445"/>
                  <a:gd name="T76" fmla="*/ 173 w 174"/>
                  <a:gd name="T77" fmla="*/ 234 h 445"/>
                  <a:gd name="T78" fmla="*/ 171 w 174"/>
                  <a:gd name="T79" fmla="*/ 211 h 445"/>
                  <a:gd name="T80" fmla="*/ 171 w 174"/>
                  <a:gd name="T81" fmla="*/ 211 h 445"/>
                  <a:gd name="T82" fmla="*/ 166 w 174"/>
                  <a:gd name="T83" fmla="*/ 188 h 445"/>
                  <a:gd name="T84" fmla="*/ 161 w 174"/>
                  <a:gd name="T85" fmla="*/ 167 h 445"/>
                  <a:gd name="T86" fmla="*/ 154 w 174"/>
                  <a:gd name="T87" fmla="*/ 146 h 445"/>
                  <a:gd name="T88" fmla="*/ 145 w 174"/>
                  <a:gd name="T89" fmla="*/ 126 h 445"/>
                  <a:gd name="T90" fmla="*/ 137 w 174"/>
                  <a:gd name="T91" fmla="*/ 108 h 445"/>
                  <a:gd name="T92" fmla="*/ 127 w 174"/>
                  <a:gd name="T93" fmla="*/ 90 h 445"/>
                  <a:gd name="T94" fmla="*/ 117 w 174"/>
                  <a:gd name="T95" fmla="*/ 73 h 445"/>
                  <a:gd name="T96" fmla="*/ 107 w 174"/>
                  <a:gd name="T97" fmla="*/ 59 h 445"/>
                  <a:gd name="T98" fmla="*/ 87 w 174"/>
                  <a:gd name="T99" fmla="*/ 34 h 445"/>
                  <a:gd name="T100" fmla="*/ 72 w 174"/>
                  <a:gd name="T101" fmla="*/ 15 h 445"/>
                  <a:gd name="T102" fmla="*/ 60 w 174"/>
                  <a:gd name="T103" fmla="*/ 4 h 445"/>
                  <a:gd name="T104" fmla="*/ 56 w 174"/>
                  <a:gd name="T105" fmla="*/ 0 h 445"/>
                  <a:gd name="T106" fmla="*/ 56 w 174"/>
                  <a:gd name="T10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4" h="445">
                    <a:moveTo>
                      <a:pt x="56" y="0"/>
                    </a:moveTo>
                    <a:lnTo>
                      <a:pt x="56" y="0"/>
                    </a:lnTo>
                    <a:lnTo>
                      <a:pt x="53" y="5"/>
                    </a:lnTo>
                    <a:lnTo>
                      <a:pt x="45" y="20"/>
                    </a:lnTo>
                    <a:lnTo>
                      <a:pt x="35" y="42"/>
                    </a:lnTo>
                    <a:lnTo>
                      <a:pt x="24" y="71"/>
                    </a:lnTo>
                    <a:lnTo>
                      <a:pt x="18" y="88"/>
                    </a:lnTo>
                    <a:lnTo>
                      <a:pt x="13" y="106"/>
                    </a:lnTo>
                    <a:lnTo>
                      <a:pt x="8" y="125"/>
                    </a:lnTo>
                    <a:lnTo>
                      <a:pt x="5" y="146"/>
                    </a:lnTo>
                    <a:lnTo>
                      <a:pt x="2" y="167"/>
                    </a:lnTo>
                    <a:lnTo>
                      <a:pt x="0" y="189"/>
                    </a:lnTo>
                    <a:lnTo>
                      <a:pt x="2" y="212"/>
                    </a:lnTo>
                    <a:lnTo>
                      <a:pt x="4" y="234"/>
                    </a:lnTo>
                    <a:lnTo>
                      <a:pt x="4" y="234"/>
                    </a:lnTo>
                    <a:lnTo>
                      <a:pt x="8" y="257"/>
                    </a:lnTo>
                    <a:lnTo>
                      <a:pt x="14" y="279"/>
                    </a:lnTo>
                    <a:lnTo>
                      <a:pt x="20" y="300"/>
                    </a:lnTo>
                    <a:lnTo>
                      <a:pt x="29" y="320"/>
                    </a:lnTo>
                    <a:lnTo>
                      <a:pt x="38" y="338"/>
                    </a:lnTo>
                    <a:lnTo>
                      <a:pt x="48" y="355"/>
                    </a:lnTo>
                    <a:lnTo>
                      <a:pt x="58" y="371"/>
                    </a:lnTo>
                    <a:lnTo>
                      <a:pt x="67" y="386"/>
                    </a:lnTo>
                    <a:lnTo>
                      <a:pt x="86" y="411"/>
                    </a:lnTo>
                    <a:lnTo>
                      <a:pt x="103" y="430"/>
                    </a:lnTo>
                    <a:lnTo>
                      <a:pt x="115" y="442"/>
                    </a:lnTo>
                    <a:lnTo>
                      <a:pt x="118" y="445"/>
                    </a:lnTo>
                    <a:lnTo>
                      <a:pt x="118" y="445"/>
                    </a:lnTo>
                    <a:lnTo>
                      <a:pt x="121" y="441"/>
                    </a:lnTo>
                    <a:lnTo>
                      <a:pt x="129" y="426"/>
                    </a:lnTo>
                    <a:lnTo>
                      <a:pt x="140" y="403"/>
                    </a:lnTo>
                    <a:lnTo>
                      <a:pt x="151" y="375"/>
                    </a:lnTo>
                    <a:lnTo>
                      <a:pt x="156" y="357"/>
                    </a:lnTo>
                    <a:lnTo>
                      <a:pt x="162" y="339"/>
                    </a:lnTo>
                    <a:lnTo>
                      <a:pt x="166" y="320"/>
                    </a:lnTo>
                    <a:lnTo>
                      <a:pt x="170" y="300"/>
                    </a:lnTo>
                    <a:lnTo>
                      <a:pt x="173" y="278"/>
                    </a:lnTo>
                    <a:lnTo>
                      <a:pt x="174" y="256"/>
                    </a:lnTo>
                    <a:lnTo>
                      <a:pt x="173" y="234"/>
                    </a:lnTo>
                    <a:lnTo>
                      <a:pt x="171" y="211"/>
                    </a:lnTo>
                    <a:lnTo>
                      <a:pt x="171" y="211"/>
                    </a:lnTo>
                    <a:lnTo>
                      <a:pt x="166" y="188"/>
                    </a:lnTo>
                    <a:lnTo>
                      <a:pt x="161" y="167"/>
                    </a:lnTo>
                    <a:lnTo>
                      <a:pt x="154" y="146"/>
                    </a:lnTo>
                    <a:lnTo>
                      <a:pt x="145" y="126"/>
                    </a:lnTo>
                    <a:lnTo>
                      <a:pt x="137" y="108"/>
                    </a:lnTo>
                    <a:lnTo>
                      <a:pt x="127" y="90"/>
                    </a:lnTo>
                    <a:lnTo>
                      <a:pt x="117" y="73"/>
                    </a:lnTo>
                    <a:lnTo>
                      <a:pt x="107" y="59"/>
                    </a:lnTo>
                    <a:lnTo>
                      <a:pt x="87" y="34"/>
                    </a:lnTo>
                    <a:lnTo>
                      <a:pt x="72" y="15"/>
                    </a:lnTo>
                    <a:lnTo>
                      <a:pt x="60" y="4"/>
                    </a:lnTo>
                    <a:lnTo>
                      <a:pt x="56" y="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22">
                <a:extLst>
                  <a:ext uri="{FF2B5EF4-FFF2-40B4-BE49-F238E27FC236}">
                    <a16:creationId xmlns:a16="http://schemas.microsoft.com/office/drawing/2014/main" id="{EF852861-FD2D-41D6-A98E-034B40B1E44A}"/>
                  </a:ext>
                </a:extLst>
              </p:cNvPr>
              <p:cNvSpPr>
                <a:spLocks/>
              </p:cNvSpPr>
              <p:nvPr/>
            </p:nvSpPr>
            <p:spPr bwMode="auto">
              <a:xfrm>
                <a:off x="7219951" y="2146300"/>
                <a:ext cx="98425" cy="228600"/>
              </a:xfrm>
              <a:custGeom>
                <a:avLst/>
                <a:gdLst>
                  <a:gd name="T0" fmla="*/ 31 w 186"/>
                  <a:gd name="T1" fmla="*/ 0 h 432"/>
                  <a:gd name="T2" fmla="*/ 31 w 186"/>
                  <a:gd name="T3" fmla="*/ 0 h 432"/>
                  <a:gd name="T4" fmla="*/ 29 w 186"/>
                  <a:gd name="T5" fmla="*/ 4 h 432"/>
                  <a:gd name="T6" fmla="*/ 23 w 186"/>
                  <a:gd name="T7" fmla="*/ 20 h 432"/>
                  <a:gd name="T8" fmla="*/ 15 w 186"/>
                  <a:gd name="T9" fmla="*/ 44 h 432"/>
                  <a:gd name="T10" fmla="*/ 8 w 186"/>
                  <a:gd name="T11" fmla="*/ 75 h 432"/>
                  <a:gd name="T12" fmla="*/ 5 w 186"/>
                  <a:gd name="T13" fmla="*/ 92 h 432"/>
                  <a:gd name="T14" fmla="*/ 2 w 186"/>
                  <a:gd name="T15" fmla="*/ 111 h 432"/>
                  <a:gd name="T16" fmla="*/ 1 w 186"/>
                  <a:gd name="T17" fmla="*/ 131 h 432"/>
                  <a:gd name="T18" fmla="*/ 0 w 186"/>
                  <a:gd name="T19" fmla="*/ 152 h 432"/>
                  <a:gd name="T20" fmla="*/ 0 w 186"/>
                  <a:gd name="T21" fmla="*/ 172 h 432"/>
                  <a:gd name="T22" fmla="*/ 2 w 186"/>
                  <a:gd name="T23" fmla="*/ 194 h 432"/>
                  <a:gd name="T24" fmla="*/ 5 w 186"/>
                  <a:gd name="T25" fmla="*/ 216 h 432"/>
                  <a:gd name="T26" fmla="*/ 11 w 186"/>
                  <a:gd name="T27" fmla="*/ 238 h 432"/>
                  <a:gd name="T28" fmla="*/ 11 w 186"/>
                  <a:gd name="T29" fmla="*/ 238 h 432"/>
                  <a:gd name="T30" fmla="*/ 19 w 186"/>
                  <a:gd name="T31" fmla="*/ 260 h 432"/>
                  <a:gd name="T32" fmla="*/ 27 w 186"/>
                  <a:gd name="T33" fmla="*/ 281 h 432"/>
                  <a:gd name="T34" fmla="*/ 37 w 186"/>
                  <a:gd name="T35" fmla="*/ 301 h 432"/>
                  <a:gd name="T36" fmla="*/ 48 w 186"/>
                  <a:gd name="T37" fmla="*/ 320 h 432"/>
                  <a:gd name="T38" fmla="*/ 59 w 186"/>
                  <a:gd name="T39" fmla="*/ 336 h 432"/>
                  <a:gd name="T40" fmla="*/ 71 w 186"/>
                  <a:gd name="T41" fmla="*/ 353 h 432"/>
                  <a:gd name="T42" fmla="*/ 83 w 186"/>
                  <a:gd name="T43" fmla="*/ 367 h 432"/>
                  <a:gd name="T44" fmla="*/ 96 w 186"/>
                  <a:gd name="T45" fmla="*/ 380 h 432"/>
                  <a:gd name="T46" fmla="*/ 119 w 186"/>
                  <a:gd name="T47" fmla="*/ 402 h 432"/>
                  <a:gd name="T48" fmla="*/ 137 w 186"/>
                  <a:gd name="T49" fmla="*/ 419 h 432"/>
                  <a:gd name="T50" fmla="*/ 149 w 186"/>
                  <a:gd name="T51" fmla="*/ 429 h 432"/>
                  <a:gd name="T52" fmla="*/ 155 w 186"/>
                  <a:gd name="T53" fmla="*/ 432 h 432"/>
                  <a:gd name="T54" fmla="*/ 155 w 186"/>
                  <a:gd name="T55" fmla="*/ 432 h 432"/>
                  <a:gd name="T56" fmla="*/ 157 w 186"/>
                  <a:gd name="T57" fmla="*/ 426 h 432"/>
                  <a:gd name="T58" fmla="*/ 163 w 186"/>
                  <a:gd name="T59" fmla="*/ 411 h 432"/>
                  <a:gd name="T60" fmla="*/ 169 w 186"/>
                  <a:gd name="T61" fmla="*/ 388 h 432"/>
                  <a:gd name="T62" fmla="*/ 177 w 186"/>
                  <a:gd name="T63" fmla="*/ 357 h 432"/>
                  <a:gd name="T64" fmla="*/ 180 w 186"/>
                  <a:gd name="T65" fmla="*/ 340 h 432"/>
                  <a:gd name="T66" fmla="*/ 182 w 186"/>
                  <a:gd name="T67" fmla="*/ 321 h 432"/>
                  <a:gd name="T68" fmla="*/ 185 w 186"/>
                  <a:gd name="T69" fmla="*/ 301 h 432"/>
                  <a:gd name="T70" fmla="*/ 186 w 186"/>
                  <a:gd name="T71" fmla="*/ 280 h 432"/>
                  <a:gd name="T72" fmla="*/ 185 w 186"/>
                  <a:gd name="T73" fmla="*/ 259 h 432"/>
                  <a:gd name="T74" fmla="*/ 182 w 186"/>
                  <a:gd name="T75" fmla="*/ 237 h 432"/>
                  <a:gd name="T76" fmla="*/ 179 w 186"/>
                  <a:gd name="T77" fmla="*/ 214 h 432"/>
                  <a:gd name="T78" fmla="*/ 174 w 186"/>
                  <a:gd name="T79" fmla="*/ 192 h 432"/>
                  <a:gd name="T80" fmla="*/ 174 w 186"/>
                  <a:gd name="T81" fmla="*/ 192 h 432"/>
                  <a:gd name="T82" fmla="*/ 167 w 186"/>
                  <a:gd name="T83" fmla="*/ 170 h 432"/>
                  <a:gd name="T84" fmla="*/ 158 w 186"/>
                  <a:gd name="T85" fmla="*/ 149 h 432"/>
                  <a:gd name="T86" fmla="*/ 148 w 186"/>
                  <a:gd name="T87" fmla="*/ 131 h 432"/>
                  <a:gd name="T88" fmla="*/ 137 w 186"/>
                  <a:gd name="T89" fmla="*/ 112 h 432"/>
                  <a:gd name="T90" fmla="*/ 125 w 186"/>
                  <a:gd name="T91" fmla="*/ 94 h 432"/>
                  <a:gd name="T92" fmla="*/ 113 w 186"/>
                  <a:gd name="T93" fmla="*/ 79 h 432"/>
                  <a:gd name="T94" fmla="*/ 101 w 186"/>
                  <a:gd name="T95" fmla="*/ 65 h 432"/>
                  <a:gd name="T96" fmla="*/ 89 w 186"/>
                  <a:gd name="T97" fmla="*/ 52 h 432"/>
                  <a:gd name="T98" fmla="*/ 67 w 186"/>
                  <a:gd name="T99" fmla="*/ 28 h 432"/>
                  <a:gd name="T100" fmla="*/ 48 w 186"/>
                  <a:gd name="T101" fmla="*/ 13 h 432"/>
                  <a:gd name="T102" fmla="*/ 35 w 186"/>
                  <a:gd name="T103" fmla="*/ 3 h 432"/>
                  <a:gd name="T104" fmla="*/ 31 w 186"/>
                  <a:gd name="T105" fmla="*/ 0 h 432"/>
                  <a:gd name="T106" fmla="*/ 31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31" y="0"/>
                    </a:moveTo>
                    <a:lnTo>
                      <a:pt x="31" y="0"/>
                    </a:lnTo>
                    <a:lnTo>
                      <a:pt x="29" y="4"/>
                    </a:lnTo>
                    <a:lnTo>
                      <a:pt x="23" y="20"/>
                    </a:lnTo>
                    <a:lnTo>
                      <a:pt x="15" y="44"/>
                    </a:lnTo>
                    <a:lnTo>
                      <a:pt x="8" y="75"/>
                    </a:lnTo>
                    <a:lnTo>
                      <a:pt x="5" y="92"/>
                    </a:lnTo>
                    <a:lnTo>
                      <a:pt x="2" y="111"/>
                    </a:lnTo>
                    <a:lnTo>
                      <a:pt x="1" y="131"/>
                    </a:lnTo>
                    <a:lnTo>
                      <a:pt x="0" y="152"/>
                    </a:lnTo>
                    <a:lnTo>
                      <a:pt x="0" y="172"/>
                    </a:lnTo>
                    <a:lnTo>
                      <a:pt x="2" y="194"/>
                    </a:lnTo>
                    <a:lnTo>
                      <a:pt x="5" y="216"/>
                    </a:lnTo>
                    <a:lnTo>
                      <a:pt x="11" y="238"/>
                    </a:lnTo>
                    <a:lnTo>
                      <a:pt x="11" y="238"/>
                    </a:lnTo>
                    <a:lnTo>
                      <a:pt x="19" y="260"/>
                    </a:lnTo>
                    <a:lnTo>
                      <a:pt x="27" y="281"/>
                    </a:lnTo>
                    <a:lnTo>
                      <a:pt x="37" y="301"/>
                    </a:lnTo>
                    <a:lnTo>
                      <a:pt x="48" y="320"/>
                    </a:lnTo>
                    <a:lnTo>
                      <a:pt x="59" y="336"/>
                    </a:lnTo>
                    <a:lnTo>
                      <a:pt x="71" y="353"/>
                    </a:lnTo>
                    <a:lnTo>
                      <a:pt x="83" y="367"/>
                    </a:lnTo>
                    <a:lnTo>
                      <a:pt x="96" y="380"/>
                    </a:lnTo>
                    <a:lnTo>
                      <a:pt x="119" y="402"/>
                    </a:lnTo>
                    <a:lnTo>
                      <a:pt x="137" y="419"/>
                    </a:lnTo>
                    <a:lnTo>
                      <a:pt x="149" y="429"/>
                    </a:lnTo>
                    <a:lnTo>
                      <a:pt x="155" y="432"/>
                    </a:lnTo>
                    <a:lnTo>
                      <a:pt x="155" y="432"/>
                    </a:lnTo>
                    <a:lnTo>
                      <a:pt x="157" y="426"/>
                    </a:lnTo>
                    <a:lnTo>
                      <a:pt x="163" y="411"/>
                    </a:lnTo>
                    <a:lnTo>
                      <a:pt x="169" y="388"/>
                    </a:lnTo>
                    <a:lnTo>
                      <a:pt x="177" y="357"/>
                    </a:lnTo>
                    <a:lnTo>
                      <a:pt x="180" y="340"/>
                    </a:lnTo>
                    <a:lnTo>
                      <a:pt x="182" y="321"/>
                    </a:lnTo>
                    <a:lnTo>
                      <a:pt x="185" y="301"/>
                    </a:lnTo>
                    <a:lnTo>
                      <a:pt x="186" y="280"/>
                    </a:lnTo>
                    <a:lnTo>
                      <a:pt x="185" y="259"/>
                    </a:lnTo>
                    <a:lnTo>
                      <a:pt x="182" y="237"/>
                    </a:lnTo>
                    <a:lnTo>
                      <a:pt x="179" y="214"/>
                    </a:lnTo>
                    <a:lnTo>
                      <a:pt x="174" y="192"/>
                    </a:lnTo>
                    <a:lnTo>
                      <a:pt x="174" y="192"/>
                    </a:lnTo>
                    <a:lnTo>
                      <a:pt x="167" y="170"/>
                    </a:lnTo>
                    <a:lnTo>
                      <a:pt x="158" y="149"/>
                    </a:lnTo>
                    <a:lnTo>
                      <a:pt x="148" y="131"/>
                    </a:lnTo>
                    <a:lnTo>
                      <a:pt x="137" y="112"/>
                    </a:lnTo>
                    <a:lnTo>
                      <a:pt x="125" y="94"/>
                    </a:lnTo>
                    <a:lnTo>
                      <a:pt x="113" y="79"/>
                    </a:lnTo>
                    <a:lnTo>
                      <a:pt x="101" y="65"/>
                    </a:lnTo>
                    <a:lnTo>
                      <a:pt x="89" y="52"/>
                    </a:lnTo>
                    <a:lnTo>
                      <a:pt x="67" y="28"/>
                    </a:lnTo>
                    <a:lnTo>
                      <a:pt x="48" y="13"/>
                    </a:lnTo>
                    <a:lnTo>
                      <a:pt x="35" y="3"/>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23">
                <a:extLst>
                  <a:ext uri="{FF2B5EF4-FFF2-40B4-BE49-F238E27FC236}">
                    <a16:creationId xmlns:a16="http://schemas.microsoft.com/office/drawing/2014/main" id="{E1112CB7-8221-4A90-AD02-EB64306D63EB}"/>
                  </a:ext>
                </a:extLst>
              </p:cNvPr>
              <p:cNvSpPr>
                <a:spLocks/>
              </p:cNvSpPr>
              <p:nvPr/>
            </p:nvSpPr>
            <p:spPr bwMode="auto">
              <a:xfrm>
                <a:off x="7118351" y="2182813"/>
                <a:ext cx="109538" cy="217488"/>
              </a:xfrm>
              <a:custGeom>
                <a:avLst/>
                <a:gdLst>
                  <a:gd name="T0" fmla="*/ 12 w 207"/>
                  <a:gd name="T1" fmla="*/ 0 h 410"/>
                  <a:gd name="T2" fmla="*/ 12 w 207"/>
                  <a:gd name="T3" fmla="*/ 0 h 410"/>
                  <a:gd name="T4" fmla="*/ 11 w 207"/>
                  <a:gd name="T5" fmla="*/ 6 h 410"/>
                  <a:gd name="T6" fmla="*/ 6 w 207"/>
                  <a:gd name="T7" fmla="*/ 21 h 410"/>
                  <a:gd name="T8" fmla="*/ 3 w 207"/>
                  <a:gd name="T9" fmla="*/ 45 h 410"/>
                  <a:gd name="T10" fmla="*/ 0 w 207"/>
                  <a:gd name="T11" fmla="*/ 77 h 410"/>
                  <a:gd name="T12" fmla="*/ 0 w 207"/>
                  <a:gd name="T13" fmla="*/ 95 h 410"/>
                  <a:gd name="T14" fmla="*/ 0 w 207"/>
                  <a:gd name="T15" fmla="*/ 113 h 410"/>
                  <a:gd name="T16" fmla="*/ 0 w 207"/>
                  <a:gd name="T17" fmla="*/ 133 h 410"/>
                  <a:gd name="T18" fmla="*/ 2 w 207"/>
                  <a:gd name="T19" fmla="*/ 154 h 410"/>
                  <a:gd name="T20" fmla="*/ 6 w 207"/>
                  <a:gd name="T21" fmla="*/ 175 h 410"/>
                  <a:gd name="T22" fmla="*/ 11 w 207"/>
                  <a:gd name="T23" fmla="*/ 197 h 410"/>
                  <a:gd name="T24" fmla="*/ 17 w 207"/>
                  <a:gd name="T25" fmla="*/ 218 h 410"/>
                  <a:gd name="T26" fmla="*/ 26 w 207"/>
                  <a:gd name="T27" fmla="*/ 240 h 410"/>
                  <a:gd name="T28" fmla="*/ 26 w 207"/>
                  <a:gd name="T29" fmla="*/ 240 h 410"/>
                  <a:gd name="T30" fmla="*/ 36 w 207"/>
                  <a:gd name="T31" fmla="*/ 261 h 410"/>
                  <a:gd name="T32" fmla="*/ 48 w 207"/>
                  <a:gd name="T33" fmla="*/ 279 h 410"/>
                  <a:gd name="T34" fmla="*/ 60 w 207"/>
                  <a:gd name="T35" fmla="*/ 297 h 410"/>
                  <a:gd name="T36" fmla="*/ 73 w 207"/>
                  <a:gd name="T37" fmla="*/ 315 h 410"/>
                  <a:gd name="T38" fmla="*/ 88 w 207"/>
                  <a:gd name="T39" fmla="*/ 330 h 410"/>
                  <a:gd name="T40" fmla="*/ 102 w 207"/>
                  <a:gd name="T41" fmla="*/ 343 h 410"/>
                  <a:gd name="T42" fmla="*/ 115 w 207"/>
                  <a:gd name="T43" fmla="*/ 356 h 410"/>
                  <a:gd name="T44" fmla="*/ 129 w 207"/>
                  <a:gd name="T45" fmla="*/ 367 h 410"/>
                  <a:gd name="T46" fmla="*/ 155 w 207"/>
                  <a:gd name="T47" fmla="*/ 386 h 410"/>
                  <a:gd name="T48" fmla="*/ 176 w 207"/>
                  <a:gd name="T49" fmla="*/ 400 h 410"/>
                  <a:gd name="T50" fmla="*/ 190 w 207"/>
                  <a:gd name="T51" fmla="*/ 408 h 410"/>
                  <a:gd name="T52" fmla="*/ 194 w 207"/>
                  <a:gd name="T53" fmla="*/ 410 h 410"/>
                  <a:gd name="T54" fmla="*/ 194 w 207"/>
                  <a:gd name="T55" fmla="*/ 410 h 410"/>
                  <a:gd name="T56" fmla="*/ 196 w 207"/>
                  <a:gd name="T57" fmla="*/ 405 h 410"/>
                  <a:gd name="T58" fmla="*/ 200 w 207"/>
                  <a:gd name="T59" fmla="*/ 389 h 410"/>
                  <a:gd name="T60" fmla="*/ 203 w 207"/>
                  <a:gd name="T61" fmla="*/ 365 h 410"/>
                  <a:gd name="T62" fmla="*/ 206 w 207"/>
                  <a:gd name="T63" fmla="*/ 333 h 410"/>
                  <a:gd name="T64" fmla="*/ 207 w 207"/>
                  <a:gd name="T65" fmla="*/ 316 h 410"/>
                  <a:gd name="T66" fmla="*/ 207 w 207"/>
                  <a:gd name="T67" fmla="*/ 297 h 410"/>
                  <a:gd name="T68" fmla="*/ 206 w 207"/>
                  <a:gd name="T69" fmla="*/ 277 h 410"/>
                  <a:gd name="T70" fmla="*/ 204 w 207"/>
                  <a:gd name="T71" fmla="*/ 256 h 410"/>
                  <a:gd name="T72" fmla="*/ 201 w 207"/>
                  <a:gd name="T73" fmla="*/ 235 h 410"/>
                  <a:gd name="T74" fmla="*/ 195 w 207"/>
                  <a:gd name="T75" fmla="*/ 213 h 410"/>
                  <a:gd name="T76" fmla="*/ 189 w 207"/>
                  <a:gd name="T77" fmla="*/ 193 h 410"/>
                  <a:gd name="T78" fmla="*/ 180 w 207"/>
                  <a:gd name="T79" fmla="*/ 171 h 410"/>
                  <a:gd name="T80" fmla="*/ 180 w 207"/>
                  <a:gd name="T81" fmla="*/ 171 h 410"/>
                  <a:gd name="T82" fmla="*/ 170 w 207"/>
                  <a:gd name="T83" fmla="*/ 150 h 410"/>
                  <a:gd name="T84" fmla="*/ 159 w 207"/>
                  <a:gd name="T85" fmla="*/ 131 h 410"/>
                  <a:gd name="T86" fmla="*/ 146 w 207"/>
                  <a:gd name="T87" fmla="*/ 113 h 410"/>
                  <a:gd name="T88" fmla="*/ 133 w 207"/>
                  <a:gd name="T89" fmla="*/ 96 h 410"/>
                  <a:gd name="T90" fmla="*/ 118 w 207"/>
                  <a:gd name="T91" fmla="*/ 80 h 410"/>
                  <a:gd name="T92" fmla="*/ 105 w 207"/>
                  <a:gd name="T93" fmla="*/ 67 h 410"/>
                  <a:gd name="T94" fmla="*/ 91 w 207"/>
                  <a:gd name="T95" fmla="*/ 54 h 410"/>
                  <a:gd name="T96" fmla="*/ 77 w 207"/>
                  <a:gd name="T97" fmla="*/ 43 h 410"/>
                  <a:gd name="T98" fmla="*/ 51 w 207"/>
                  <a:gd name="T99" fmla="*/ 24 h 410"/>
                  <a:gd name="T100" fmla="*/ 30 w 207"/>
                  <a:gd name="T101" fmla="*/ 10 h 410"/>
                  <a:gd name="T102" fmla="*/ 17 w 207"/>
                  <a:gd name="T103" fmla="*/ 2 h 410"/>
                  <a:gd name="T104" fmla="*/ 12 w 207"/>
                  <a:gd name="T105" fmla="*/ 0 h 410"/>
                  <a:gd name="T106" fmla="*/ 12 w 207"/>
                  <a:gd name="T107"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0">
                    <a:moveTo>
                      <a:pt x="12" y="0"/>
                    </a:moveTo>
                    <a:lnTo>
                      <a:pt x="12" y="0"/>
                    </a:lnTo>
                    <a:lnTo>
                      <a:pt x="11" y="6"/>
                    </a:lnTo>
                    <a:lnTo>
                      <a:pt x="6" y="21"/>
                    </a:lnTo>
                    <a:lnTo>
                      <a:pt x="3" y="45"/>
                    </a:lnTo>
                    <a:lnTo>
                      <a:pt x="0" y="77"/>
                    </a:lnTo>
                    <a:lnTo>
                      <a:pt x="0" y="95"/>
                    </a:lnTo>
                    <a:lnTo>
                      <a:pt x="0" y="113"/>
                    </a:lnTo>
                    <a:lnTo>
                      <a:pt x="0" y="133"/>
                    </a:lnTo>
                    <a:lnTo>
                      <a:pt x="2" y="154"/>
                    </a:lnTo>
                    <a:lnTo>
                      <a:pt x="6" y="175"/>
                    </a:lnTo>
                    <a:lnTo>
                      <a:pt x="11" y="197"/>
                    </a:lnTo>
                    <a:lnTo>
                      <a:pt x="17" y="218"/>
                    </a:lnTo>
                    <a:lnTo>
                      <a:pt x="26" y="240"/>
                    </a:lnTo>
                    <a:lnTo>
                      <a:pt x="26" y="240"/>
                    </a:lnTo>
                    <a:lnTo>
                      <a:pt x="36" y="261"/>
                    </a:lnTo>
                    <a:lnTo>
                      <a:pt x="48" y="279"/>
                    </a:lnTo>
                    <a:lnTo>
                      <a:pt x="60" y="297"/>
                    </a:lnTo>
                    <a:lnTo>
                      <a:pt x="73" y="315"/>
                    </a:lnTo>
                    <a:lnTo>
                      <a:pt x="88" y="330"/>
                    </a:lnTo>
                    <a:lnTo>
                      <a:pt x="102" y="343"/>
                    </a:lnTo>
                    <a:lnTo>
                      <a:pt x="115" y="356"/>
                    </a:lnTo>
                    <a:lnTo>
                      <a:pt x="129" y="367"/>
                    </a:lnTo>
                    <a:lnTo>
                      <a:pt x="155" y="386"/>
                    </a:lnTo>
                    <a:lnTo>
                      <a:pt x="176" y="400"/>
                    </a:lnTo>
                    <a:lnTo>
                      <a:pt x="190" y="408"/>
                    </a:lnTo>
                    <a:lnTo>
                      <a:pt x="194" y="410"/>
                    </a:lnTo>
                    <a:lnTo>
                      <a:pt x="194" y="410"/>
                    </a:lnTo>
                    <a:lnTo>
                      <a:pt x="196" y="405"/>
                    </a:lnTo>
                    <a:lnTo>
                      <a:pt x="200" y="389"/>
                    </a:lnTo>
                    <a:lnTo>
                      <a:pt x="203" y="365"/>
                    </a:lnTo>
                    <a:lnTo>
                      <a:pt x="206" y="333"/>
                    </a:lnTo>
                    <a:lnTo>
                      <a:pt x="207" y="316"/>
                    </a:lnTo>
                    <a:lnTo>
                      <a:pt x="207" y="297"/>
                    </a:lnTo>
                    <a:lnTo>
                      <a:pt x="206" y="277"/>
                    </a:lnTo>
                    <a:lnTo>
                      <a:pt x="204" y="256"/>
                    </a:lnTo>
                    <a:lnTo>
                      <a:pt x="201" y="235"/>
                    </a:lnTo>
                    <a:lnTo>
                      <a:pt x="195" y="213"/>
                    </a:lnTo>
                    <a:lnTo>
                      <a:pt x="189" y="193"/>
                    </a:lnTo>
                    <a:lnTo>
                      <a:pt x="180" y="171"/>
                    </a:lnTo>
                    <a:lnTo>
                      <a:pt x="180" y="171"/>
                    </a:lnTo>
                    <a:lnTo>
                      <a:pt x="170" y="150"/>
                    </a:lnTo>
                    <a:lnTo>
                      <a:pt x="159" y="131"/>
                    </a:lnTo>
                    <a:lnTo>
                      <a:pt x="146" y="113"/>
                    </a:lnTo>
                    <a:lnTo>
                      <a:pt x="133" y="96"/>
                    </a:lnTo>
                    <a:lnTo>
                      <a:pt x="118" y="80"/>
                    </a:lnTo>
                    <a:lnTo>
                      <a:pt x="105" y="67"/>
                    </a:lnTo>
                    <a:lnTo>
                      <a:pt x="91" y="54"/>
                    </a:lnTo>
                    <a:lnTo>
                      <a:pt x="77" y="43"/>
                    </a:lnTo>
                    <a:lnTo>
                      <a:pt x="51" y="24"/>
                    </a:lnTo>
                    <a:lnTo>
                      <a:pt x="30" y="10"/>
                    </a:lnTo>
                    <a:lnTo>
                      <a:pt x="17" y="2"/>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24">
                <a:extLst>
                  <a:ext uri="{FF2B5EF4-FFF2-40B4-BE49-F238E27FC236}">
                    <a16:creationId xmlns:a16="http://schemas.microsoft.com/office/drawing/2014/main" id="{CD219A18-A053-4BDC-AED8-29763BCCB0BA}"/>
                  </a:ext>
                </a:extLst>
              </p:cNvPr>
              <p:cNvSpPr>
                <a:spLocks/>
              </p:cNvSpPr>
              <p:nvPr/>
            </p:nvSpPr>
            <p:spPr bwMode="auto">
              <a:xfrm>
                <a:off x="7023101" y="2249488"/>
                <a:ext cx="127000" cy="201613"/>
              </a:xfrm>
              <a:custGeom>
                <a:avLst/>
                <a:gdLst>
                  <a:gd name="T0" fmla="*/ 2 w 242"/>
                  <a:gd name="T1" fmla="*/ 0 h 381"/>
                  <a:gd name="T2" fmla="*/ 2 w 242"/>
                  <a:gd name="T3" fmla="*/ 0 h 381"/>
                  <a:gd name="T4" fmla="*/ 1 w 242"/>
                  <a:gd name="T5" fmla="*/ 5 h 381"/>
                  <a:gd name="T6" fmla="*/ 0 w 242"/>
                  <a:gd name="T7" fmla="*/ 22 h 381"/>
                  <a:gd name="T8" fmla="*/ 0 w 242"/>
                  <a:gd name="T9" fmla="*/ 46 h 381"/>
                  <a:gd name="T10" fmla="*/ 1 w 242"/>
                  <a:gd name="T11" fmla="*/ 78 h 381"/>
                  <a:gd name="T12" fmla="*/ 3 w 242"/>
                  <a:gd name="T13" fmla="*/ 95 h 381"/>
                  <a:gd name="T14" fmla="*/ 5 w 242"/>
                  <a:gd name="T15" fmla="*/ 114 h 381"/>
                  <a:gd name="T16" fmla="*/ 8 w 242"/>
                  <a:gd name="T17" fmla="*/ 134 h 381"/>
                  <a:gd name="T18" fmla="*/ 14 w 242"/>
                  <a:gd name="T19" fmla="*/ 153 h 381"/>
                  <a:gd name="T20" fmla="*/ 20 w 242"/>
                  <a:gd name="T21" fmla="*/ 174 h 381"/>
                  <a:gd name="T22" fmla="*/ 28 w 242"/>
                  <a:gd name="T23" fmla="*/ 194 h 381"/>
                  <a:gd name="T24" fmla="*/ 38 w 242"/>
                  <a:gd name="T25" fmla="*/ 215 h 381"/>
                  <a:gd name="T26" fmla="*/ 49 w 242"/>
                  <a:gd name="T27" fmla="*/ 235 h 381"/>
                  <a:gd name="T28" fmla="*/ 49 w 242"/>
                  <a:gd name="T29" fmla="*/ 235 h 381"/>
                  <a:gd name="T30" fmla="*/ 62 w 242"/>
                  <a:gd name="T31" fmla="*/ 253 h 381"/>
                  <a:gd name="T32" fmla="*/ 76 w 242"/>
                  <a:gd name="T33" fmla="*/ 271 h 381"/>
                  <a:gd name="T34" fmla="*/ 91 w 242"/>
                  <a:gd name="T35" fmla="*/ 288 h 381"/>
                  <a:gd name="T36" fmla="*/ 106 w 242"/>
                  <a:gd name="T37" fmla="*/ 302 h 381"/>
                  <a:gd name="T38" fmla="*/ 123 w 242"/>
                  <a:gd name="T39" fmla="*/ 315 h 381"/>
                  <a:gd name="T40" fmla="*/ 138 w 242"/>
                  <a:gd name="T41" fmla="*/ 327 h 381"/>
                  <a:gd name="T42" fmla="*/ 154 w 242"/>
                  <a:gd name="T43" fmla="*/ 338 h 381"/>
                  <a:gd name="T44" fmla="*/ 169 w 242"/>
                  <a:gd name="T45" fmla="*/ 347 h 381"/>
                  <a:gd name="T46" fmla="*/ 197 w 242"/>
                  <a:gd name="T47" fmla="*/ 362 h 381"/>
                  <a:gd name="T48" fmla="*/ 219 w 242"/>
                  <a:gd name="T49" fmla="*/ 373 h 381"/>
                  <a:gd name="T50" fmla="*/ 235 w 242"/>
                  <a:gd name="T51" fmla="*/ 379 h 381"/>
                  <a:gd name="T52" fmla="*/ 240 w 242"/>
                  <a:gd name="T53" fmla="*/ 381 h 381"/>
                  <a:gd name="T54" fmla="*/ 240 w 242"/>
                  <a:gd name="T55" fmla="*/ 381 h 381"/>
                  <a:gd name="T56" fmla="*/ 240 w 242"/>
                  <a:gd name="T57" fmla="*/ 376 h 381"/>
                  <a:gd name="T58" fmla="*/ 241 w 242"/>
                  <a:gd name="T59" fmla="*/ 359 h 381"/>
                  <a:gd name="T60" fmla="*/ 242 w 242"/>
                  <a:gd name="T61" fmla="*/ 334 h 381"/>
                  <a:gd name="T62" fmla="*/ 241 w 242"/>
                  <a:gd name="T63" fmla="*/ 303 h 381"/>
                  <a:gd name="T64" fmla="*/ 239 w 242"/>
                  <a:gd name="T65" fmla="*/ 285 h 381"/>
                  <a:gd name="T66" fmla="*/ 236 w 242"/>
                  <a:gd name="T67" fmla="*/ 266 h 381"/>
                  <a:gd name="T68" fmla="*/ 232 w 242"/>
                  <a:gd name="T69" fmla="*/ 247 h 381"/>
                  <a:gd name="T70" fmla="*/ 227 w 242"/>
                  <a:gd name="T71" fmla="*/ 226 h 381"/>
                  <a:gd name="T72" fmla="*/ 221 w 242"/>
                  <a:gd name="T73" fmla="*/ 206 h 381"/>
                  <a:gd name="T74" fmla="*/ 214 w 242"/>
                  <a:gd name="T75" fmla="*/ 185 h 381"/>
                  <a:gd name="T76" fmla="*/ 204 w 242"/>
                  <a:gd name="T77" fmla="*/ 166 h 381"/>
                  <a:gd name="T78" fmla="*/ 192 w 242"/>
                  <a:gd name="T79" fmla="*/ 146 h 381"/>
                  <a:gd name="T80" fmla="*/ 192 w 242"/>
                  <a:gd name="T81" fmla="*/ 146 h 381"/>
                  <a:gd name="T82" fmla="*/ 180 w 242"/>
                  <a:gd name="T83" fmla="*/ 126 h 381"/>
                  <a:gd name="T84" fmla="*/ 165 w 242"/>
                  <a:gd name="T85" fmla="*/ 108 h 381"/>
                  <a:gd name="T86" fmla="*/ 150 w 242"/>
                  <a:gd name="T87" fmla="*/ 93 h 381"/>
                  <a:gd name="T88" fmla="*/ 135 w 242"/>
                  <a:gd name="T89" fmla="*/ 78 h 381"/>
                  <a:gd name="T90" fmla="*/ 119 w 242"/>
                  <a:gd name="T91" fmla="*/ 64 h 381"/>
                  <a:gd name="T92" fmla="*/ 103 w 242"/>
                  <a:gd name="T93" fmla="*/ 52 h 381"/>
                  <a:gd name="T94" fmla="*/ 87 w 242"/>
                  <a:gd name="T95" fmla="*/ 42 h 381"/>
                  <a:gd name="T96" fmla="*/ 72 w 242"/>
                  <a:gd name="T97" fmla="*/ 33 h 381"/>
                  <a:gd name="T98" fmla="*/ 45 w 242"/>
                  <a:gd name="T99" fmla="*/ 18 h 381"/>
                  <a:gd name="T100" fmla="*/ 23 w 242"/>
                  <a:gd name="T101" fmla="*/ 7 h 381"/>
                  <a:gd name="T102" fmla="*/ 7 w 242"/>
                  <a:gd name="T103" fmla="*/ 2 h 381"/>
                  <a:gd name="T104" fmla="*/ 2 w 242"/>
                  <a:gd name="T105" fmla="*/ 0 h 381"/>
                  <a:gd name="T106" fmla="*/ 2 w 242"/>
                  <a:gd name="T107"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381">
                    <a:moveTo>
                      <a:pt x="2" y="0"/>
                    </a:moveTo>
                    <a:lnTo>
                      <a:pt x="2" y="0"/>
                    </a:lnTo>
                    <a:lnTo>
                      <a:pt x="1" y="5"/>
                    </a:lnTo>
                    <a:lnTo>
                      <a:pt x="0" y="22"/>
                    </a:lnTo>
                    <a:lnTo>
                      <a:pt x="0" y="46"/>
                    </a:lnTo>
                    <a:lnTo>
                      <a:pt x="1" y="78"/>
                    </a:lnTo>
                    <a:lnTo>
                      <a:pt x="3" y="95"/>
                    </a:lnTo>
                    <a:lnTo>
                      <a:pt x="5" y="114"/>
                    </a:lnTo>
                    <a:lnTo>
                      <a:pt x="8" y="134"/>
                    </a:lnTo>
                    <a:lnTo>
                      <a:pt x="14" y="153"/>
                    </a:lnTo>
                    <a:lnTo>
                      <a:pt x="20" y="174"/>
                    </a:lnTo>
                    <a:lnTo>
                      <a:pt x="28" y="194"/>
                    </a:lnTo>
                    <a:lnTo>
                      <a:pt x="38" y="215"/>
                    </a:lnTo>
                    <a:lnTo>
                      <a:pt x="49" y="235"/>
                    </a:lnTo>
                    <a:lnTo>
                      <a:pt x="49" y="235"/>
                    </a:lnTo>
                    <a:lnTo>
                      <a:pt x="62" y="253"/>
                    </a:lnTo>
                    <a:lnTo>
                      <a:pt x="76" y="271"/>
                    </a:lnTo>
                    <a:lnTo>
                      <a:pt x="91" y="288"/>
                    </a:lnTo>
                    <a:lnTo>
                      <a:pt x="106" y="302"/>
                    </a:lnTo>
                    <a:lnTo>
                      <a:pt x="123" y="315"/>
                    </a:lnTo>
                    <a:lnTo>
                      <a:pt x="138" y="327"/>
                    </a:lnTo>
                    <a:lnTo>
                      <a:pt x="154" y="338"/>
                    </a:lnTo>
                    <a:lnTo>
                      <a:pt x="169" y="347"/>
                    </a:lnTo>
                    <a:lnTo>
                      <a:pt x="197" y="362"/>
                    </a:lnTo>
                    <a:lnTo>
                      <a:pt x="219" y="373"/>
                    </a:lnTo>
                    <a:lnTo>
                      <a:pt x="235" y="379"/>
                    </a:lnTo>
                    <a:lnTo>
                      <a:pt x="240" y="381"/>
                    </a:lnTo>
                    <a:lnTo>
                      <a:pt x="240" y="381"/>
                    </a:lnTo>
                    <a:lnTo>
                      <a:pt x="240" y="376"/>
                    </a:lnTo>
                    <a:lnTo>
                      <a:pt x="241" y="359"/>
                    </a:lnTo>
                    <a:lnTo>
                      <a:pt x="242" y="334"/>
                    </a:lnTo>
                    <a:lnTo>
                      <a:pt x="241" y="303"/>
                    </a:lnTo>
                    <a:lnTo>
                      <a:pt x="239" y="285"/>
                    </a:lnTo>
                    <a:lnTo>
                      <a:pt x="236" y="266"/>
                    </a:lnTo>
                    <a:lnTo>
                      <a:pt x="232" y="247"/>
                    </a:lnTo>
                    <a:lnTo>
                      <a:pt x="227" y="226"/>
                    </a:lnTo>
                    <a:lnTo>
                      <a:pt x="221" y="206"/>
                    </a:lnTo>
                    <a:lnTo>
                      <a:pt x="214" y="185"/>
                    </a:lnTo>
                    <a:lnTo>
                      <a:pt x="204" y="166"/>
                    </a:lnTo>
                    <a:lnTo>
                      <a:pt x="192" y="146"/>
                    </a:lnTo>
                    <a:lnTo>
                      <a:pt x="192" y="146"/>
                    </a:lnTo>
                    <a:lnTo>
                      <a:pt x="180" y="126"/>
                    </a:lnTo>
                    <a:lnTo>
                      <a:pt x="165" y="108"/>
                    </a:lnTo>
                    <a:lnTo>
                      <a:pt x="150" y="93"/>
                    </a:lnTo>
                    <a:lnTo>
                      <a:pt x="135" y="78"/>
                    </a:lnTo>
                    <a:lnTo>
                      <a:pt x="119" y="64"/>
                    </a:lnTo>
                    <a:lnTo>
                      <a:pt x="103" y="52"/>
                    </a:lnTo>
                    <a:lnTo>
                      <a:pt x="87" y="42"/>
                    </a:lnTo>
                    <a:lnTo>
                      <a:pt x="72" y="33"/>
                    </a:lnTo>
                    <a:lnTo>
                      <a:pt x="45" y="18"/>
                    </a:lnTo>
                    <a:lnTo>
                      <a:pt x="23" y="7"/>
                    </a:lnTo>
                    <a:lnTo>
                      <a:pt x="7"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25">
                <a:extLst>
                  <a:ext uri="{FF2B5EF4-FFF2-40B4-BE49-F238E27FC236}">
                    <a16:creationId xmlns:a16="http://schemas.microsoft.com/office/drawing/2014/main" id="{DECAA70A-BF8D-4671-BACD-2130C609A6F3}"/>
                  </a:ext>
                </a:extLst>
              </p:cNvPr>
              <p:cNvSpPr>
                <a:spLocks/>
              </p:cNvSpPr>
              <p:nvPr/>
            </p:nvSpPr>
            <p:spPr bwMode="auto">
              <a:xfrm>
                <a:off x="6948488" y="2349500"/>
                <a:ext cx="152400" cy="182563"/>
              </a:xfrm>
              <a:custGeom>
                <a:avLst/>
                <a:gdLst>
                  <a:gd name="T0" fmla="*/ 0 w 289"/>
                  <a:gd name="T1" fmla="*/ 0 h 344"/>
                  <a:gd name="T2" fmla="*/ 0 w 289"/>
                  <a:gd name="T3" fmla="*/ 0 h 344"/>
                  <a:gd name="T4" fmla="*/ 1 w 289"/>
                  <a:gd name="T5" fmla="*/ 5 h 344"/>
                  <a:gd name="T6" fmla="*/ 2 w 289"/>
                  <a:gd name="T7" fmla="*/ 22 h 344"/>
                  <a:gd name="T8" fmla="*/ 4 w 289"/>
                  <a:gd name="T9" fmla="*/ 46 h 344"/>
                  <a:gd name="T10" fmla="*/ 11 w 289"/>
                  <a:gd name="T11" fmla="*/ 78 h 344"/>
                  <a:gd name="T12" fmla="*/ 14 w 289"/>
                  <a:gd name="T13" fmla="*/ 94 h 344"/>
                  <a:gd name="T14" fmla="*/ 20 w 289"/>
                  <a:gd name="T15" fmla="*/ 113 h 344"/>
                  <a:gd name="T16" fmla="*/ 26 w 289"/>
                  <a:gd name="T17" fmla="*/ 132 h 344"/>
                  <a:gd name="T18" fmla="*/ 34 w 289"/>
                  <a:gd name="T19" fmla="*/ 150 h 344"/>
                  <a:gd name="T20" fmla="*/ 43 w 289"/>
                  <a:gd name="T21" fmla="*/ 170 h 344"/>
                  <a:gd name="T22" fmla="*/ 54 w 289"/>
                  <a:gd name="T23" fmla="*/ 189 h 344"/>
                  <a:gd name="T24" fmla="*/ 66 w 289"/>
                  <a:gd name="T25" fmla="*/ 207 h 344"/>
                  <a:gd name="T26" fmla="*/ 80 w 289"/>
                  <a:gd name="T27" fmla="*/ 226 h 344"/>
                  <a:gd name="T28" fmla="*/ 80 w 289"/>
                  <a:gd name="T29" fmla="*/ 226 h 344"/>
                  <a:gd name="T30" fmla="*/ 96 w 289"/>
                  <a:gd name="T31" fmla="*/ 244 h 344"/>
                  <a:gd name="T32" fmla="*/ 112 w 289"/>
                  <a:gd name="T33" fmla="*/ 259 h 344"/>
                  <a:gd name="T34" fmla="*/ 130 w 289"/>
                  <a:gd name="T35" fmla="*/ 272 h 344"/>
                  <a:gd name="T36" fmla="*/ 146 w 289"/>
                  <a:gd name="T37" fmla="*/ 284 h 344"/>
                  <a:gd name="T38" fmla="*/ 164 w 289"/>
                  <a:gd name="T39" fmla="*/ 295 h 344"/>
                  <a:gd name="T40" fmla="*/ 181 w 289"/>
                  <a:gd name="T41" fmla="*/ 305 h 344"/>
                  <a:gd name="T42" fmla="*/ 199 w 289"/>
                  <a:gd name="T43" fmla="*/ 314 h 344"/>
                  <a:gd name="T44" fmla="*/ 215 w 289"/>
                  <a:gd name="T45" fmla="*/ 321 h 344"/>
                  <a:gd name="T46" fmla="*/ 244 w 289"/>
                  <a:gd name="T47" fmla="*/ 332 h 344"/>
                  <a:gd name="T48" fmla="*/ 268 w 289"/>
                  <a:gd name="T49" fmla="*/ 339 h 344"/>
                  <a:gd name="T50" fmla="*/ 283 w 289"/>
                  <a:gd name="T51" fmla="*/ 343 h 344"/>
                  <a:gd name="T52" fmla="*/ 289 w 289"/>
                  <a:gd name="T53" fmla="*/ 344 h 344"/>
                  <a:gd name="T54" fmla="*/ 289 w 289"/>
                  <a:gd name="T55" fmla="*/ 344 h 344"/>
                  <a:gd name="T56" fmla="*/ 289 w 289"/>
                  <a:gd name="T57" fmla="*/ 338 h 344"/>
                  <a:gd name="T58" fmla="*/ 288 w 289"/>
                  <a:gd name="T59" fmla="*/ 322 h 344"/>
                  <a:gd name="T60" fmla="*/ 286 w 289"/>
                  <a:gd name="T61" fmla="*/ 298 h 344"/>
                  <a:gd name="T62" fmla="*/ 279 w 289"/>
                  <a:gd name="T63" fmla="*/ 267 h 344"/>
                  <a:gd name="T64" fmla="*/ 276 w 289"/>
                  <a:gd name="T65" fmla="*/ 249 h 344"/>
                  <a:gd name="T66" fmla="*/ 270 w 289"/>
                  <a:gd name="T67" fmla="*/ 230 h 344"/>
                  <a:gd name="T68" fmla="*/ 264 w 289"/>
                  <a:gd name="T69" fmla="*/ 212 h 344"/>
                  <a:gd name="T70" fmla="*/ 256 w 289"/>
                  <a:gd name="T71" fmla="*/ 193 h 344"/>
                  <a:gd name="T72" fmla="*/ 247 w 289"/>
                  <a:gd name="T73" fmla="*/ 173 h 344"/>
                  <a:gd name="T74" fmla="*/ 236 w 289"/>
                  <a:gd name="T75" fmla="*/ 155 h 344"/>
                  <a:gd name="T76" fmla="*/ 224 w 289"/>
                  <a:gd name="T77" fmla="*/ 136 h 344"/>
                  <a:gd name="T78" fmla="*/ 210 w 289"/>
                  <a:gd name="T79" fmla="*/ 117 h 344"/>
                  <a:gd name="T80" fmla="*/ 210 w 289"/>
                  <a:gd name="T81" fmla="*/ 117 h 344"/>
                  <a:gd name="T82" fmla="*/ 194 w 289"/>
                  <a:gd name="T83" fmla="*/ 101 h 344"/>
                  <a:gd name="T84" fmla="*/ 178 w 289"/>
                  <a:gd name="T85" fmla="*/ 85 h 344"/>
                  <a:gd name="T86" fmla="*/ 160 w 289"/>
                  <a:gd name="T87" fmla="*/ 71 h 344"/>
                  <a:gd name="T88" fmla="*/ 143 w 289"/>
                  <a:gd name="T89" fmla="*/ 59 h 344"/>
                  <a:gd name="T90" fmla="*/ 126 w 289"/>
                  <a:gd name="T91" fmla="*/ 48 h 344"/>
                  <a:gd name="T92" fmla="*/ 109 w 289"/>
                  <a:gd name="T93" fmla="*/ 38 h 344"/>
                  <a:gd name="T94" fmla="*/ 91 w 289"/>
                  <a:gd name="T95" fmla="*/ 30 h 344"/>
                  <a:gd name="T96" fmla="*/ 75 w 289"/>
                  <a:gd name="T97" fmla="*/ 23 h 344"/>
                  <a:gd name="T98" fmla="*/ 46 w 289"/>
                  <a:gd name="T99" fmla="*/ 12 h 344"/>
                  <a:gd name="T100" fmla="*/ 22 w 289"/>
                  <a:gd name="T101" fmla="*/ 4 h 344"/>
                  <a:gd name="T102" fmla="*/ 7 w 289"/>
                  <a:gd name="T103" fmla="*/ 1 h 344"/>
                  <a:gd name="T104" fmla="*/ 0 w 289"/>
                  <a:gd name="T105" fmla="*/ 0 h 344"/>
                  <a:gd name="T106" fmla="*/ 0 w 289"/>
                  <a:gd name="T10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0" y="0"/>
                    </a:moveTo>
                    <a:lnTo>
                      <a:pt x="0" y="0"/>
                    </a:lnTo>
                    <a:lnTo>
                      <a:pt x="1" y="5"/>
                    </a:lnTo>
                    <a:lnTo>
                      <a:pt x="2" y="22"/>
                    </a:lnTo>
                    <a:lnTo>
                      <a:pt x="4" y="46"/>
                    </a:lnTo>
                    <a:lnTo>
                      <a:pt x="11" y="78"/>
                    </a:lnTo>
                    <a:lnTo>
                      <a:pt x="14" y="94"/>
                    </a:lnTo>
                    <a:lnTo>
                      <a:pt x="20" y="113"/>
                    </a:lnTo>
                    <a:lnTo>
                      <a:pt x="26" y="132"/>
                    </a:lnTo>
                    <a:lnTo>
                      <a:pt x="34" y="150"/>
                    </a:lnTo>
                    <a:lnTo>
                      <a:pt x="43" y="170"/>
                    </a:lnTo>
                    <a:lnTo>
                      <a:pt x="54" y="189"/>
                    </a:lnTo>
                    <a:lnTo>
                      <a:pt x="66" y="207"/>
                    </a:lnTo>
                    <a:lnTo>
                      <a:pt x="80" y="226"/>
                    </a:lnTo>
                    <a:lnTo>
                      <a:pt x="80" y="226"/>
                    </a:lnTo>
                    <a:lnTo>
                      <a:pt x="96" y="244"/>
                    </a:lnTo>
                    <a:lnTo>
                      <a:pt x="112" y="259"/>
                    </a:lnTo>
                    <a:lnTo>
                      <a:pt x="130" y="272"/>
                    </a:lnTo>
                    <a:lnTo>
                      <a:pt x="146" y="284"/>
                    </a:lnTo>
                    <a:lnTo>
                      <a:pt x="164" y="295"/>
                    </a:lnTo>
                    <a:lnTo>
                      <a:pt x="181" y="305"/>
                    </a:lnTo>
                    <a:lnTo>
                      <a:pt x="199" y="314"/>
                    </a:lnTo>
                    <a:lnTo>
                      <a:pt x="215" y="321"/>
                    </a:lnTo>
                    <a:lnTo>
                      <a:pt x="244" y="332"/>
                    </a:lnTo>
                    <a:lnTo>
                      <a:pt x="268" y="339"/>
                    </a:lnTo>
                    <a:lnTo>
                      <a:pt x="283" y="343"/>
                    </a:lnTo>
                    <a:lnTo>
                      <a:pt x="289" y="344"/>
                    </a:lnTo>
                    <a:lnTo>
                      <a:pt x="289" y="344"/>
                    </a:lnTo>
                    <a:lnTo>
                      <a:pt x="289" y="338"/>
                    </a:lnTo>
                    <a:lnTo>
                      <a:pt x="288" y="322"/>
                    </a:lnTo>
                    <a:lnTo>
                      <a:pt x="286" y="298"/>
                    </a:lnTo>
                    <a:lnTo>
                      <a:pt x="279" y="267"/>
                    </a:lnTo>
                    <a:lnTo>
                      <a:pt x="276" y="249"/>
                    </a:lnTo>
                    <a:lnTo>
                      <a:pt x="270" y="230"/>
                    </a:lnTo>
                    <a:lnTo>
                      <a:pt x="264" y="212"/>
                    </a:lnTo>
                    <a:lnTo>
                      <a:pt x="256" y="193"/>
                    </a:lnTo>
                    <a:lnTo>
                      <a:pt x="247" y="173"/>
                    </a:lnTo>
                    <a:lnTo>
                      <a:pt x="236" y="155"/>
                    </a:lnTo>
                    <a:lnTo>
                      <a:pt x="224" y="136"/>
                    </a:lnTo>
                    <a:lnTo>
                      <a:pt x="210" y="117"/>
                    </a:lnTo>
                    <a:lnTo>
                      <a:pt x="210" y="117"/>
                    </a:lnTo>
                    <a:lnTo>
                      <a:pt x="194" y="101"/>
                    </a:lnTo>
                    <a:lnTo>
                      <a:pt x="178" y="85"/>
                    </a:lnTo>
                    <a:lnTo>
                      <a:pt x="160" y="71"/>
                    </a:lnTo>
                    <a:lnTo>
                      <a:pt x="143" y="59"/>
                    </a:lnTo>
                    <a:lnTo>
                      <a:pt x="126" y="48"/>
                    </a:lnTo>
                    <a:lnTo>
                      <a:pt x="109" y="38"/>
                    </a:lnTo>
                    <a:lnTo>
                      <a:pt x="91" y="30"/>
                    </a:lnTo>
                    <a:lnTo>
                      <a:pt x="75" y="23"/>
                    </a:lnTo>
                    <a:lnTo>
                      <a:pt x="46" y="12"/>
                    </a:lnTo>
                    <a:lnTo>
                      <a:pt x="22" y="4"/>
                    </a:lnTo>
                    <a:lnTo>
                      <a:pt x="7"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pic>
        <p:nvPicPr>
          <p:cNvPr id="3078" name="Picture 6" descr="Coal Mine Svg Png Icon Free Download (#498519) - OnlineWebFonts.COM">
            <a:extLst>
              <a:ext uri="{FF2B5EF4-FFF2-40B4-BE49-F238E27FC236}">
                <a16:creationId xmlns:a16="http://schemas.microsoft.com/office/drawing/2014/main" id="{D0EE4CFD-7FE4-45C4-8716-3FA2A1E11F3B}"/>
              </a:ext>
            </a:extLst>
          </p:cNvPr>
          <p:cNvPicPr>
            <a:picLocks noChangeAspect="1" noChangeArrowheads="1"/>
          </p:cNvPicPr>
          <p:nvPr/>
        </p:nvPicPr>
        <p:blipFill>
          <a:blip r:embed="rId7" cstate="print">
            <a:lum bright="70000" contrast="-70000"/>
            <a:extLst>
              <a:ext uri="{28A0092B-C50C-407E-A947-70E740481C1C}">
                <a14:useLocalDpi xmlns:a14="http://schemas.microsoft.com/office/drawing/2010/main" val="0"/>
              </a:ext>
            </a:extLst>
          </a:blip>
          <a:srcRect/>
          <a:stretch>
            <a:fillRect/>
          </a:stretch>
        </p:blipFill>
        <p:spPr bwMode="auto">
          <a:xfrm>
            <a:off x="2706316" y="4089582"/>
            <a:ext cx="498286" cy="448457"/>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Wood Icon #391431 - Free Icons Library">
            <a:extLst>
              <a:ext uri="{FF2B5EF4-FFF2-40B4-BE49-F238E27FC236}">
                <a16:creationId xmlns:a16="http://schemas.microsoft.com/office/drawing/2014/main" id="{D2F044D9-A5A6-4D3A-8B5A-BBCBFCF408D3}"/>
              </a:ext>
            </a:extLst>
          </p:cNvPr>
          <p:cNvPicPr>
            <a:picLocks noChangeAspect="1" noChangeArrowheads="1"/>
          </p:cNvPicPr>
          <p:nvPr/>
        </p:nvPicPr>
        <p:blipFill>
          <a:blip r:embed="rId8" cstate="print">
            <a:lum bright="70000" contrast="-70000"/>
            <a:extLst>
              <a:ext uri="{28A0092B-C50C-407E-A947-70E740481C1C}">
                <a14:useLocalDpi xmlns:a14="http://schemas.microsoft.com/office/drawing/2010/main" val="0"/>
              </a:ext>
            </a:extLst>
          </a:blip>
          <a:srcRect/>
          <a:stretch>
            <a:fillRect/>
          </a:stretch>
        </p:blipFill>
        <p:spPr bwMode="auto">
          <a:xfrm>
            <a:off x="3589133" y="3887011"/>
            <a:ext cx="809116" cy="809116"/>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Radiator Svg Png Icon Free Download (#539221) - OnlineWebFonts.COM">
            <a:extLst>
              <a:ext uri="{FF2B5EF4-FFF2-40B4-BE49-F238E27FC236}">
                <a16:creationId xmlns:a16="http://schemas.microsoft.com/office/drawing/2014/main" id="{EE60A37E-BBD1-442E-889B-7732F58DD1BF}"/>
              </a:ext>
            </a:extLst>
          </p:cNvPr>
          <p:cNvPicPr>
            <a:picLocks noChangeAspect="1" noChangeArrowheads="1"/>
          </p:cNvPicPr>
          <p:nvPr/>
        </p:nvPicPr>
        <p:blipFill>
          <a:blip r:embed="rId9" cstate="print">
            <a:lum bright="70000" contrast="-70000"/>
            <a:extLst>
              <a:ext uri="{28A0092B-C50C-407E-A947-70E740481C1C}">
                <a14:useLocalDpi xmlns:a14="http://schemas.microsoft.com/office/drawing/2010/main" val="0"/>
              </a:ext>
            </a:extLst>
          </a:blip>
          <a:srcRect/>
          <a:stretch>
            <a:fillRect/>
          </a:stretch>
        </p:blipFill>
        <p:spPr bwMode="auto">
          <a:xfrm>
            <a:off x="599663" y="4107420"/>
            <a:ext cx="460015" cy="398090"/>
          </a:xfrm>
          <a:prstGeom prst="rect">
            <a:avLst/>
          </a:prstGeom>
          <a:noFill/>
          <a:extLst>
            <a:ext uri="{909E8E84-426E-40DD-AFC4-6F175D3DCCD1}">
              <a14:hiddenFill xmlns:a14="http://schemas.microsoft.com/office/drawing/2010/main">
                <a:solidFill>
                  <a:srgbClr val="FFFFFF"/>
                </a:solidFill>
              </a14:hiddenFill>
            </a:ext>
          </a:extLst>
        </p:spPr>
      </p:pic>
      <p:pic>
        <p:nvPicPr>
          <p:cNvPr id="3084" name="Picture 12" descr="Coal clipart mine cart, Picture #746242 coal clipart mine cart">
            <a:extLst>
              <a:ext uri="{FF2B5EF4-FFF2-40B4-BE49-F238E27FC236}">
                <a16:creationId xmlns:a16="http://schemas.microsoft.com/office/drawing/2014/main" id="{5C8AE77C-D0C9-48B3-8167-48710D00DC0F}"/>
              </a:ext>
            </a:extLst>
          </p:cNvPr>
          <p:cNvPicPr>
            <a:picLocks noChangeAspect="1" noChangeArrowheads="1"/>
          </p:cNvPicPr>
          <p:nvPr/>
        </p:nvPicPr>
        <p:blipFill>
          <a:blip r:embed="rId10" cstate="print">
            <a:lum bright="70000" contrast="-70000"/>
            <a:extLst>
              <a:ext uri="{28A0092B-C50C-407E-A947-70E740481C1C}">
                <a14:useLocalDpi xmlns:a14="http://schemas.microsoft.com/office/drawing/2010/main" val="0"/>
              </a:ext>
            </a:extLst>
          </a:blip>
          <a:srcRect/>
          <a:stretch>
            <a:fillRect/>
          </a:stretch>
        </p:blipFill>
        <p:spPr bwMode="auto">
          <a:xfrm>
            <a:off x="5920322" y="4093981"/>
            <a:ext cx="449574" cy="449574"/>
          </a:xfrm>
          <a:prstGeom prst="rect">
            <a:avLst/>
          </a:prstGeom>
          <a:noFill/>
          <a:extLst>
            <a:ext uri="{909E8E84-426E-40DD-AFC4-6F175D3DCCD1}">
              <a14:hiddenFill xmlns:a14="http://schemas.microsoft.com/office/drawing/2010/main">
                <a:solidFill>
                  <a:srgbClr val="FFFFFF"/>
                </a:solidFill>
              </a14:hiddenFill>
            </a:ext>
          </a:extLst>
        </p:spPr>
      </p:pic>
      <p:grpSp>
        <p:nvGrpSpPr>
          <p:cNvPr id="38" name="Grupa 37">
            <a:extLst>
              <a:ext uri="{FF2B5EF4-FFF2-40B4-BE49-F238E27FC236}">
                <a16:creationId xmlns:a16="http://schemas.microsoft.com/office/drawing/2014/main" id="{38F2A1F6-C45B-45D9-82F9-95456428570B}"/>
              </a:ext>
            </a:extLst>
          </p:cNvPr>
          <p:cNvGrpSpPr/>
          <p:nvPr/>
        </p:nvGrpSpPr>
        <p:grpSpPr>
          <a:xfrm>
            <a:off x="6906170" y="4058510"/>
            <a:ext cx="535815" cy="400524"/>
            <a:chOff x="539750" y="1633538"/>
            <a:chExt cx="1112838" cy="831850"/>
          </a:xfrm>
          <a:solidFill>
            <a:srgbClr val="CDCDCD"/>
          </a:solidFill>
        </p:grpSpPr>
        <p:grpSp>
          <p:nvGrpSpPr>
            <p:cNvPr id="39" name="Grupa 38">
              <a:extLst>
                <a:ext uri="{FF2B5EF4-FFF2-40B4-BE49-F238E27FC236}">
                  <a16:creationId xmlns:a16="http://schemas.microsoft.com/office/drawing/2014/main" id="{7B4860C8-7212-47DD-9A80-4C61F4A586B5}"/>
                </a:ext>
              </a:extLst>
            </p:cNvPr>
            <p:cNvGrpSpPr/>
            <p:nvPr/>
          </p:nvGrpSpPr>
          <p:grpSpPr>
            <a:xfrm>
              <a:off x="711200" y="1633538"/>
              <a:ext cx="744538" cy="403225"/>
              <a:chOff x="711200" y="1633538"/>
              <a:chExt cx="744538" cy="403225"/>
            </a:xfrm>
            <a:grpFill/>
          </p:grpSpPr>
          <p:sp>
            <p:nvSpPr>
              <p:cNvPr id="50" name="Freeform 9">
                <a:extLst>
                  <a:ext uri="{FF2B5EF4-FFF2-40B4-BE49-F238E27FC236}">
                    <a16:creationId xmlns:a16="http://schemas.microsoft.com/office/drawing/2014/main" id="{8912A469-AAC5-4B10-B45D-FA3650FD1416}"/>
                  </a:ext>
                </a:extLst>
              </p:cNvPr>
              <p:cNvSpPr>
                <a:spLocks/>
              </p:cNvSpPr>
              <p:nvPr/>
            </p:nvSpPr>
            <p:spPr bwMode="auto">
              <a:xfrm>
                <a:off x="1063625" y="1633538"/>
                <a:ext cx="39688" cy="220663"/>
              </a:xfrm>
              <a:custGeom>
                <a:avLst/>
                <a:gdLst>
                  <a:gd name="T0" fmla="*/ 37 w 74"/>
                  <a:gd name="T1" fmla="*/ 419 h 419"/>
                  <a:gd name="T2" fmla="*/ 37 w 74"/>
                  <a:gd name="T3" fmla="*/ 419 h 419"/>
                  <a:gd name="T4" fmla="*/ 44 w 74"/>
                  <a:gd name="T5" fmla="*/ 419 h 419"/>
                  <a:gd name="T6" fmla="*/ 52 w 74"/>
                  <a:gd name="T7" fmla="*/ 416 h 419"/>
                  <a:gd name="T8" fmla="*/ 58 w 74"/>
                  <a:gd name="T9" fmla="*/ 413 h 419"/>
                  <a:gd name="T10" fmla="*/ 64 w 74"/>
                  <a:gd name="T11" fmla="*/ 408 h 419"/>
                  <a:gd name="T12" fmla="*/ 68 w 74"/>
                  <a:gd name="T13" fmla="*/ 403 h 419"/>
                  <a:gd name="T14" fmla="*/ 72 w 74"/>
                  <a:gd name="T15" fmla="*/ 396 h 419"/>
                  <a:gd name="T16" fmla="*/ 74 w 74"/>
                  <a:gd name="T17" fmla="*/ 389 h 419"/>
                  <a:gd name="T18" fmla="*/ 74 w 74"/>
                  <a:gd name="T19" fmla="*/ 382 h 419"/>
                  <a:gd name="T20" fmla="*/ 74 w 74"/>
                  <a:gd name="T21" fmla="*/ 38 h 419"/>
                  <a:gd name="T22" fmla="*/ 74 w 74"/>
                  <a:gd name="T23" fmla="*/ 38 h 419"/>
                  <a:gd name="T24" fmla="*/ 74 w 74"/>
                  <a:gd name="T25" fmla="*/ 31 h 419"/>
                  <a:gd name="T26" fmla="*/ 72 w 74"/>
                  <a:gd name="T27" fmla="*/ 23 h 419"/>
                  <a:gd name="T28" fmla="*/ 68 w 74"/>
                  <a:gd name="T29" fmla="*/ 17 h 419"/>
                  <a:gd name="T30" fmla="*/ 64 w 74"/>
                  <a:gd name="T31" fmla="*/ 11 h 419"/>
                  <a:gd name="T32" fmla="*/ 58 w 74"/>
                  <a:gd name="T33" fmla="*/ 7 h 419"/>
                  <a:gd name="T34" fmla="*/ 52 w 74"/>
                  <a:gd name="T35" fmla="*/ 3 h 419"/>
                  <a:gd name="T36" fmla="*/ 44 w 74"/>
                  <a:gd name="T37" fmla="*/ 1 h 419"/>
                  <a:gd name="T38" fmla="*/ 37 w 74"/>
                  <a:gd name="T39" fmla="*/ 0 h 419"/>
                  <a:gd name="T40" fmla="*/ 37 w 74"/>
                  <a:gd name="T41" fmla="*/ 0 h 419"/>
                  <a:gd name="T42" fmla="*/ 30 w 74"/>
                  <a:gd name="T43" fmla="*/ 1 h 419"/>
                  <a:gd name="T44" fmla="*/ 22 w 74"/>
                  <a:gd name="T45" fmla="*/ 3 h 419"/>
                  <a:gd name="T46" fmla="*/ 16 w 74"/>
                  <a:gd name="T47" fmla="*/ 7 h 419"/>
                  <a:gd name="T48" fmla="*/ 11 w 74"/>
                  <a:gd name="T49" fmla="*/ 11 h 419"/>
                  <a:gd name="T50" fmla="*/ 6 w 74"/>
                  <a:gd name="T51" fmla="*/ 17 h 419"/>
                  <a:gd name="T52" fmla="*/ 2 w 74"/>
                  <a:gd name="T53" fmla="*/ 23 h 419"/>
                  <a:gd name="T54" fmla="*/ 0 w 74"/>
                  <a:gd name="T55" fmla="*/ 31 h 419"/>
                  <a:gd name="T56" fmla="*/ 0 w 74"/>
                  <a:gd name="T57" fmla="*/ 38 h 419"/>
                  <a:gd name="T58" fmla="*/ 0 w 74"/>
                  <a:gd name="T59" fmla="*/ 382 h 419"/>
                  <a:gd name="T60" fmla="*/ 0 w 74"/>
                  <a:gd name="T61" fmla="*/ 382 h 419"/>
                  <a:gd name="T62" fmla="*/ 0 w 74"/>
                  <a:gd name="T63" fmla="*/ 389 h 419"/>
                  <a:gd name="T64" fmla="*/ 2 w 74"/>
                  <a:gd name="T65" fmla="*/ 396 h 419"/>
                  <a:gd name="T66" fmla="*/ 6 w 74"/>
                  <a:gd name="T67" fmla="*/ 403 h 419"/>
                  <a:gd name="T68" fmla="*/ 11 w 74"/>
                  <a:gd name="T69" fmla="*/ 408 h 419"/>
                  <a:gd name="T70" fmla="*/ 16 w 74"/>
                  <a:gd name="T71" fmla="*/ 413 h 419"/>
                  <a:gd name="T72" fmla="*/ 22 w 74"/>
                  <a:gd name="T73" fmla="*/ 416 h 419"/>
                  <a:gd name="T74" fmla="*/ 30 w 74"/>
                  <a:gd name="T75" fmla="*/ 419 h 419"/>
                  <a:gd name="T76" fmla="*/ 37 w 74"/>
                  <a:gd name="T77" fmla="*/ 419 h 419"/>
                  <a:gd name="T78" fmla="*/ 37 w 74"/>
                  <a:gd name="T7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419">
                    <a:moveTo>
                      <a:pt x="37" y="419"/>
                    </a:moveTo>
                    <a:lnTo>
                      <a:pt x="37" y="419"/>
                    </a:lnTo>
                    <a:lnTo>
                      <a:pt x="44" y="419"/>
                    </a:lnTo>
                    <a:lnTo>
                      <a:pt x="52" y="416"/>
                    </a:lnTo>
                    <a:lnTo>
                      <a:pt x="58" y="413"/>
                    </a:lnTo>
                    <a:lnTo>
                      <a:pt x="64" y="408"/>
                    </a:lnTo>
                    <a:lnTo>
                      <a:pt x="68" y="403"/>
                    </a:lnTo>
                    <a:lnTo>
                      <a:pt x="72" y="396"/>
                    </a:lnTo>
                    <a:lnTo>
                      <a:pt x="74" y="389"/>
                    </a:lnTo>
                    <a:lnTo>
                      <a:pt x="74" y="382"/>
                    </a:lnTo>
                    <a:lnTo>
                      <a:pt x="74" y="38"/>
                    </a:lnTo>
                    <a:lnTo>
                      <a:pt x="74" y="38"/>
                    </a:lnTo>
                    <a:lnTo>
                      <a:pt x="74" y="31"/>
                    </a:lnTo>
                    <a:lnTo>
                      <a:pt x="72" y="23"/>
                    </a:lnTo>
                    <a:lnTo>
                      <a:pt x="68" y="17"/>
                    </a:lnTo>
                    <a:lnTo>
                      <a:pt x="64" y="11"/>
                    </a:lnTo>
                    <a:lnTo>
                      <a:pt x="58" y="7"/>
                    </a:lnTo>
                    <a:lnTo>
                      <a:pt x="52" y="3"/>
                    </a:lnTo>
                    <a:lnTo>
                      <a:pt x="44" y="1"/>
                    </a:lnTo>
                    <a:lnTo>
                      <a:pt x="37" y="0"/>
                    </a:lnTo>
                    <a:lnTo>
                      <a:pt x="37" y="0"/>
                    </a:lnTo>
                    <a:lnTo>
                      <a:pt x="30" y="1"/>
                    </a:lnTo>
                    <a:lnTo>
                      <a:pt x="22" y="3"/>
                    </a:lnTo>
                    <a:lnTo>
                      <a:pt x="16" y="7"/>
                    </a:lnTo>
                    <a:lnTo>
                      <a:pt x="11" y="11"/>
                    </a:lnTo>
                    <a:lnTo>
                      <a:pt x="6" y="17"/>
                    </a:lnTo>
                    <a:lnTo>
                      <a:pt x="2" y="23"/>
                    </a:lnTo>
                    <a:lnTo>
                      <a:pt x="0" y="31"/>
                    </a:lnTo>
                    <a:lnTo>
                      <a:pt x="0" y="38"/>
                    </a:lnTo>
                    <a:lnTo>
                      <a:pt x="0" y="382"/>
                    </a:lnTo>
                    <a:lnTo>
                      <a:pt x="0" y="382"/>
                    </a:lnTo>
                    <a:lnTo>
                      <a:pt x="0" y="389"/>
                    </a:lnTo>
                    <a:lnTo>
                      <a:pt x="2" y="396"/>
                    </a:lnTo>
                    <a:lnTo>
                      <a:pt x="6" y="403"/>
                    </a:lnTo>
                    <a:lnTo>
                      <a:pt x="11" y="408"/>
                    </a:lnTo>
                    <a:lnTo>
                      <a:pt x="16" y="413"/>
                    </a:lnTo>
                    <a:lnTo>
                      <a:pt x="22" y="416"/>
                    </a:lnTo>
                    <a:lnTo>
                      <a:pt x="30" y="419"/>
                    </a:lnTo>
                    <a:lnTo>
                      <a:pt x="37" y="419"/>
                    </a:lnTo>
                    <a:lnTo>
                      <a:pt x="37"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10">
                <a:extLst>
                  <a:ext uri="{FF2B5EF4-FFF2-40B4-BE49-F238E27FC236}">
                    <a16:creationId xmlns:a16="http://schemas.microsoft.com/office/drawing/2014/main" id="{63DC6EDE-5E72-466F-84AD-9A990ED12D3A}"/>
                  </a:ext>
                </a:extLst>
              </p:cNvPr>
              <p:cNvSpPr>
                <a:spLocks/>
              </p:cNvSpPr>
              <p:nvPr/>
            </p:nvSpPr>
            <p:spPr bwMode="auto">
              <a:xfrm>
                <a:off x="1233488" y="1985963"/>
                <a:ext cx="222250" cy="39688"/>
              </a:xfrm>
              <a:custGeom>
                <a:avLst/>
                <a:gdLst>
                  <a:gd name="T0" fmla="*/ 382 w 419"/>
                  <a:gd name="T1" fmla="*/ 0 h 75"/>
                  <a:gd name="T2" fmla="*/ 39 w 419"/>
                  <a:gd name="T3" fmla="*/ 0 h 75"/>
                  <a:gd name="T4" fmla="*/ 39 w 419"/>
                  <a:gd name="T5" fmla="*/ 0 h 75"/>
                  <a:gd name="T6" fmla="*/ 31 w 419"/>
                  <a:gd name="T7" fmla="*/ 1 h 75"/>
                  <a:gd name="T8" fmla="*/ 24 w 419"/>
                  <a:gd name="T9" fmla="*/ 2 h 75"/>
                  <a:gd name="T10" fmla="*/ 18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8 w 419"/>
                  <a:gd name="T33" fmla="*/ 69 h 75"/>
                  <a:gd name="T34" fmla="*/ 24 w 419"/>
                  <a:gd name="T35" fmla="*/ 72 h 75"/>
                  <a:gd name="T36" fmla="*/ 31 w 419"/>
                  <a:gd name="T37" fmla="*/ 74 h 75"/>
                  <a:gd name="T38" fmla="*/ 39 w 419"/>
                  <a:gd name="T39" fmla="*/ 75 h 75"/>
                  <a:gd name="T40" fmla="*/ 382 w 419"/>
                  <a:gd name="T41" fmla="*/ 75 h 75"/>
                  <a:gd name="T42" fmla="*/ 382 w 419"/>
                  <a:gd name="T43" fmla="*/ 75 h 75"/>
                  <a:gd name="T44" fmla="*/ 389 w 419"/>
                  <a:gd name="T45" fmla="*/ 74 h 75"/>
                  <a:gd name="T46" fmla="*/ 397 w 419"/>
                  <a:gd name="T47" fmla="*/ 72 h 75"/>
                  <a:gd name="T48" fmla="*/ 403 w 419"/>
                  <a:gd name="T49" fmla="*/ 69 h 75"/>
                  <a:gd name="T50" fmla="*/ 408 w 419"/>
                  <a:gd name="T51" fmla="*/ 64 h 75"/>
                  <a:gd name="T52" fmla="*/ 413 w 419"/>
                  <a:gd name="T53" fmla="*/ 58 h 75"/>
                  <a:gd name="T54" fmla="*/ 417 w 419"/>
                  <a:gd name="T55" fmla="*/ 52 h 75"/>
                  <a:gd name="T56" fmla="*/ 419 w 419"/>
                  <a:gd name="T57" fmla="*/ 46 h 75"/>
                  <a:gd name="T58" fmla="*/ 419 w 419"/>
                  <a:gd name="T59" fmla="*/ 37 h 75"/>
                  <a:gd name="T60" fmla="*/ 419 w 419"/>
                  <a:gd name="T61" fmla="*/ 37 h 75"/>
                  <a:gd name="T62" fmla="*/ 419 w 419"/>
                  <a:gd name="T63" fmla="*/ 30 h 75"/>
                  <a:gd name="T64" fmla="*/ 417 w 419"/>
                  <a:gd name="T65" fmla="*/ 23 h 75"/>
                  <a:gd name="T66" fmla="*/ 413 w 419"/>
                  <a:gd name="T67" fmla="*/ 16 h 75"/>
                  <a:gd name="T68" fmla="*/ 408 w 419"/>
                  <a:gd name="T69" fmla="*/ 11 h 75"/>
                  <a:gd name="T70" fmla="*/ 403 w 419"/>
                  <a:gd name="T71" fmla="*/ 6 h 75"/>
                  <a:gd name="T72" fmla="*/ 397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9" y="0"/>
                    </a:lnTo>
                    <a:lnTo>
                      <a:pt x="39" y="0"/>
                    </a:lnTo>
                    <a:lnTo>
                      <a:pt x="31" y="1"/>
                    </a:lnTo>
                    <a:lnTo>
                      <a:pt x="24" y="2"/>
                    </a:lnTo>
                    <a:lnTo>
                      <a:pt x="18" y="6"/>
                    </a:lnTo>
                    <a:lnTo>
                      <a:pt x="11" y="11"/>
                    </a:lnTo>
                    <a:lnTo>
                      <a:pt x="6" y="16"/>
                    </a:lnTo>
                    <a:lnTo>
                      <a:pt x="4" y="23"/>
                    </a:lnTo>
                    <a:lnTo>
                      <a:pt x="1" y="30"/>
                    </a:lnTo>
                    <a:lnTo>
                      <a:pt x="0" y="37"/>
                    </a:lnTo>
                    <a:lnTo>
                      <a:pt x="0" y="37"/>
                    </a:lnTo>
                    <a:lnTo>
                      <a:pt x="1" y="46"/>
                    </a:lnTo>
                    <a:lnTo>
                      <a:pt x="4" y="52"/>
                    </a:lnTo>
                    <a:lnTo>
                      <a:pt x="6" y="58"/>
                    </a:lnTo>
                    <a:lnTo>
                      <a:pt x="11" y="64"/>
                    </a:lnTo>
                    <a:lnTo>
                      <a:pt x="18" y="69"/>
                    </a:lnTo>
                    <a:lnTo>
                      <a:pt x="24" y="72"/>
                    </a:lnTo>
                    <a:lnTo>
                      <a:pt x="31" y="74"/>
                    </a:lnTo>
                    <a:lnTo>
                      <a:pt x="39" y="75"/>
                    </a:lnTo>
                    <a:lnTo>
                      <a:pt x="382" y="75"/>
                    </a:lnTo>
                    <a:lnTo>
                      <a:pt x="382" y="75"/>
                    </a:lnTo>
                    <a:lnTo>
                      <a:pt x="389" y="74"/>
                    </a:lnTo>
                    <a:lnTo>
                      <a:pt x="397" y="72"/>
                    </a:lnTo>
                    <a:lnTo>
                      <a:pt x="403" y="69"/>
                    </a:lnTo>
                    <a:lnTo>
                      <a:pt x="408" y="64"/>
                    </a:lnTo>
                    <a:lnTo>
                      <a:pt x="413" y="58"/>
                    </a:lnTo>
                    <a:lnTo>
                      <a:pt x="417" y="52"/>
                    </a:lnTo>
                    <a:lnTo>
                      <a:pt x="419" y="46"/>
                    </a:lnTo>
                    <a:lnTo>
                      <a:pt x="419" y="37"/>
                    </a:lnTo>
                    <a:lnTo>
                      <a:pt x="419" y="37"/>
                    </a:lnTo>
                    <a:lnTo>
                      <a:pt x="419" y="30"/>
                    </a:lnTo>
                    <a:lnTo>
                      <a:pt x="417" y="23"/>
                    </a:lnTo>
                    <a:lnTo>
                      <a:pt x="413" y="16"/>
                    </a:lnTo>
                    <a:lnTo>
                      <a:pt x="408" y="11"/>
                    </a:lnTo>
                    <a:lnTo>
                      <a:pt x="403" y="6"/>
                    </a:lnTo>
                    <a:lnTo>
                      <a:pt x="397"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11">
                <a:extLst>
                  <a:ext uri="{FF2B5EF4-FFF2-40B4-BE49-F238E27FC236}">
                    <a16:creationId xmlns:a16="http://schemas.microsoft.com/office/drawing/2014/main" id="{EB754FBD-3C83-4ECF-B719-12E98CD04438}"/>
                  </a:ext>
                </a:extLst>
              </p:cNvPr>
              <p:cNvSpPr>
                <a:spLocks/>
              </p:cNvSpPr>
              <p:nvPr/>
            </p:nvSpPr>
            <p:spPr bwMode="auto">
              <a:xfrm>
                <a:off x="711200" y="1985963"/>
                <a:ext cx="222250" cy="39688"/>
              </a:xfrm>
              <a:custGeom>
                <a:avLst/>
                <a:gdLst>
                  <a:gd name="T0" fmla="*/ 382 w 419"/>
                  <a:gd name="T1" fmla="*/ 0 h 75"/>
                  <a:gd name="T2" fmla="*/ 37 w 419"/>
                  <a:gd name="T3" fmla="*/ 0 h 75"/>
                  <a:gd name="T4" fmla="*/ 37 w 419"/>
                  <a:gd name="T5" fmla="*/ 0 h 75"/>
                  <a:gd name="T6" fmla="*/ 30 w 419"/>
                  <a:gd name="T7" fmla="*/ 1 h 75"/>
                  <a:gd name="T8" fmla="*/ 23 w 419"/>
                  <a:gd name="T9" fmla="*/ 2 h 75"/>
                  <a:gd name="T10" fmla="*/ 17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7 w 419"/>
                  <a:gd name="T33" fmla="*/ 69 h 75"/>
                  <a:gd name="T34" fmla="*/ 23 w 419"/>
                  <a:gd name="T35" fmla="*/ 72 h 75"/>
                  <a:gd name="T36" fmla="*/ 30 w 419"/>
                  <a:gd name="T37" fmla="*/ 74 h 75"/>
                  <a:gd name="T38" fmla="*/ 37 w 419"/>
                  <a:gd name="T39" fmla="*/ 75 h 75"/>
                  <a:gd name="T40" fmla="*/ 382 w 419"/>
                  <a:gd name="T41" fmla="*/ 75 h 75"/>
                  <a:gd name="T42" fmla="*/ 382 w 419"/>
                  <a:gd name="T43" fmla="*/ 75 h 75"/>
                  <a:gd name="T44" fmla="*/ 389 w 419"/>
                  <a:gd name="T45" fmla="*/ 74 h 75"/>
                  <a:gd name="T46" fmla="*/ 395 w 419"/>
                  <a:gd name="T47" fmla="*/ 72 h 75"/>
                  <a:gd name="T48" fmla="*/ 403 w 419"/>
                  <a:gd name="T49" fmla="*/ 69 h 75"/>
                  <a:gd name="T50" fmla="*/ 408 w 419"/>
                  <a:gd name="T51" fmla="*/ 64 h 75"/>
                  <a:gd name="T52" fmla="*/ 413 w 419"/>
                  <a:gd name="T53" fmla="*/ 58 h 75"/>
                  <a:gd name="T54" fmla="*/ 416 w 419"/>
                  <a:gd name="T55" fmla="*/ 52 h 75"/>
                  <a:gd name="T56" fmla="*/ 418 w 419"/>
                  <a:gd name="T57" fmla="*/ 46 h 75"/>
                  <a:gd name="T58" fmla="*/ 419 w 419"/>
                  <a:gd name="T59" fmla="*/ 37 h 75"/>
                  <a:gd name="T60" fmla="*/ 419 w 419"/>
                  <a:gd name="T61" fmla="*/ 37 h 75"/>
                  <a:gd name="T62" fmla="*/ 418 w 419"/>
                  <a:gd name="T63" fmla="*/ 30 h 75"/>
                  <a:gd name="T64" fmla="*/ 416 w 419"/>
                  <a:gd name="T65" fmla="*/ 23 h 75"/>
                  <a:gd name="T66" fmla="*/ 413 w 419"/>
                  <a:gd name="T67" fmla="*/ 16 h 75"/>
                  <a:gd name="T68" fmla="*/ 408 w 419"/>
                  <a:gd name="T69" fmla="*/ 11 h 75"/>
                  <a:gd name="T70" fmla="*/ 403 w 419"/>
                  <a:gd name="T71" fmla="*/ 6 h 75"/>
                  <a:gd name="T72" fmla="*/ 395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7" y="0"/>
                    </a:lnTo>
                    <a:lnTo>
                      <a:pt x="37" y="0"/>
                    </a:lnTo>
                    <a:lnTo>
                      <a:pt x="30" y="1"/>
                    </a:lnTo>
                    <a:lnTo>
                      <a:pt x="23" y="2"/>
                    </a:lnTo>
                    <a:lnTo>
                      <a:pt x="17" y="6"/>
                    </a:lnTo>
                    <a:lnTo>
                      <a:pt x="11" y="11"/>
                    </a:lnTo>
                    <a:lnTo>
                      <a:pt x="6" y="16"/>
                    </a:lnTo>
                    <a:lnTo>
                      <a:pt x="4" y="23"/>
                    </a:lnTo>
                    <a:lnTo>
                      <a:pt x="1" y="30"/>
                    </a:lnTo>
                    <a:lnTo>
                      <a:pt x="0" y="37"/>
                    </a:lnTo>
                    <a:lnTo>
                      <a:pt x="0" y="37"/>
                    </a:lnTo>
                    <a:lnTo>
                      <a:pt x="1" y="46"/>
                    </a:lnTo>
                    <a:lnTo>
                      <a:pt x="4" y="52"/>
                    </a:lnTo>
                    <a:lnTo>
                      <a:pt x="6" y="58"/>
                    </a:lnTo>
                    <a:lnTo>
                      <a:pt x="11" y="64"/>
                    </a:lnTo>
                    <a:lnTo>
                      <a:pt x="17" y="69"/>
                    </a:lnTo>
                    <a:lnTo>
                      <a:pt x="23" y="72"/>
                    </a:lnTo>
                    <a:lnTo>
                      <a:pt x="30" y="74"/>
                    </a:lnTo>
                    <a:lnTo>
                      <a:pt x="37" y="75"/>
                    </a:lnTo>
                    <a:lnTo>
                      <a:pt x="382" y="75"/>
                    </a:lnTo>
                    <a:lnTo>
                      <a:pt x="382" y="75"/>
                    </a:lnTo>
                    <a:lnTo>
                      <a:pt x="389" y="74"/>
                    </a:lnTo>
                    <a:lnTo>
                      <a:pt x="395" y="72"/>
                    </a:lnTo>
                    <a:lnTo>
                      <a:pt x="403" y="69"/>
                    </a:lnTo>
                    <a:lnTo>
                      <a:pt x="408" y="64"/>
                    </a:lnTo>
                    <a:lnTo>
                      <a:pt x="413" y="58"/>
                    </a:lnTo>
                    <a:lnTo>
                      <a:pt x="416" y="52"/>
                    </a:lnTo>
                    <a:lnTo>
                      <a:pt x="418" y="46"/>
                    </a:lnTo>
                    <a:lnTo>
                      <a:pt x="419" y="37"/>
                    </a:lnTo>
                    <a:lnTo>
                      <a:pt x="419" y="37"/>
                    </a:lnTo>
                    <a:lnTo>
                      <a:pt x="418" y="30"/>
                    </a:lnTo>
                    <a:lnTo>
                      <a:pt x="416" y="23"/>
                    </a:lnTo>
                    <a:lnTo>
                      <a:pt x="413" y="16"/>
                    </a:lnTo>
                    <a:lnTo>
                      <a:pt x="408" y="11"/>
                    </a:lnTo>
                    <a:lnTo>
                      <a:pt x="403" y="6"/>
                    </a:lnTo>
                    <a:lnTo>
                      <a:pt x="395"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12">
                <a:extLst>
                  <a:ext uri="{FF2B5EF4-FFF2-40B4-BE49-F238E27FC236}">
                    <a16:creationId xmlns:a16="http://schemas.microsoft.com/office/drawing/2014/main" id="{F26A62DD-F1A6-4E94-A6D3-0A1918F348B8}"/>
                  </a:ext>
                </a:extLst>
              </p:cNvPr>
              <p:cNvSpPr>
                <a:spLocks/>
              </p:cNvSpPr>
              <p:nvPr/>
            </p:nvSpPr>
            <p:spPr bwMode="auto">
              <a:xfrm>
                <a:off x="1184275" y="1736725"/>
                <a:ext cx="168275" cy="168275"/>
              </a:xfrm>
              <a:custGeom>
                <a:avLst/>
                <a:gdLst>
                  <a:gd name="T0" fmla="*/ 308 w 318"/>
                  <a:gd name="T1" fmla="*/ 11 h 319"/>
                  <a:gd name="T2" fmla="*/ 308 w 318"/>
                  <a:gd name="T3" fmla="*/ 11 h 319"/>
                  <a:gd name="T4" fmla="*/ 302 w 318"/>
                  <a:gd name="T5" fmla="*/ 6 h 319"/>
                  <a:gd name="T6" fmla="*/ 294 w 318"/>
                  <a:gd name="T7" fmla="*/ 3 h 319"/>
                  <a:gd name="T8" fmla="*/ 288 w 318"/>
                  <a:gd name="T9" fmla="*/ 1 h 319"/>
                  <a:gd name="T10" fmla="*/ 281 w 318"/>
                  <a:gd name="T11" fmla="*/ 0 h 319"/>
                  <a:gd name="T12" fmla="*/ 273 w 318"/>
                  <a:gd name="T13" fmla="*/ 1 h 319"/>
                  <a:gd name="T14" fmla="*/ 267 w 318"/>
                  <a:gd name="T15" fmla="*/ 3 h 319"/>
                  <a:gd name="T16" fmla="*/ 260 w 318"/>
                  <a:gd name="T17" fmla="*/ 6 h 319"/>
                  <a:gd name="T18" fmla="*/ 255 w 318"/>
                  <a:gd name="T19" fmla="*/ 11 h 319"/>
                  <a:gd name="T20" fmla="*/ 11 w 318"/>
                  <a:gd name="T21" fmla="*/ 255 h 319"/>
                  <a:gd name="T22" fmla="*/ 11 w 318"/>
                  <a:gd name="T23" fmla="*/ 255 h 319"/>
                  <a:gd name="T24" fmla="*/ 6 w 318"/>
                  <a:gd name="T25" fmla="*/ 261 h 319"/>
                  <a:gd name="T26" fmla="*/ 3 w 318"/>
                  <a:gd name="T27" fmla="*/ 267 h 319"/>
                  <a:gd name="T28" fmla="*/ 2 w 318"/>
                  <a:gd name="T29" fmla="*/ 273 h 319"/>
                  <a:gd name="T30" fmla="*/ 0 w 318"/>
                  <a:gd name="T31" fmla="*/ 281 h 319"/>
                  <a:gd name="T32" fmla="*/ 2 w 318"/>
                  <a:gd name="T33" fmla="*/ 288 h 319"/>
                  <a:gd name="T34" fmla="*/ 3 w 318"/>
                  <a:gd name="T35" fmla="*/ 295 h 319"/>
                  <a:gd name="T36" fmla="*/ 6 w 318"/>
                  <a:gd name="T37" fmla="*/ 302 h 319"/>
                  <a:gd name="T38" fmla="*/ 11 w 318"/>
                  <a:gd name="T39" fmla="*/ 308 h 319"/>
                  <a:gd name="T40" fmla="*/ 11 w 318"/>
                  <a:gd name="T41" fmla="*/ 308 h 319"/>
                  <a:gd name="T42" fmla="*/ 18 w 318"/>
                  <a:gd name="T43" fmla="*/ 313 h 319"/>
                  <a:gd name="T44" fmla="*/ 24 w 318"/>
                  <a:gd name="T45" fmla="*/ 315 h 319"/>
                  <a:gd name="T46" fmla="*/ 31 w 318"/>
                  <a:gd name="T47" fmla="*/ 318 h 319"/>
                  <a:gd name="T48" fmla="*/ 37 w 318"/>
                  <a:gd name="T49" fmla="*/ 319 h 319"/>
                  <a:gd name="T50" fmla="*/ 37 w 318"/>
                  <a:gd name="T51" fmla="*/ 319 h 319"/>
                  <a:gd name="T52" fmla="*/ 45 w 318"/>
                  <a:gd name="T53" fmla="*/ 318 h 319"/>
                  <a:gd name="T54" fmla="*/ 52 w 318"/>
                  <a:gd name="T55" fmla="*/ 315 h 319"/>
                  <a:gd name="T56" fmla="*/ 58 w 318"/>
                  <a:gd name="T57" fmla="*/ 313 h 319"/>
                  <a:gd name="T58" fmla="*/ 65 w 318"/>
                  <a:gd name="T59" fmla="*/ 308 h 319"/>
                  <a:gd name="T60" fmla="*/ 308 w 318"/>
                  <a:gd name="T61" fmla="*/ 64 h 319"/>
                  <a:gd name="T62" fmla="*/ 308 w 318"/>
                  <a:gd name="T63" fmla="*/ 64 h 319"/>
                  <a:gd name="T64" fmla="*/ 312 w 318"/>
                  <a:gd name="T65" fmla="*/ 58 h 319"/>
                  <a:gd name="T66" fmla="*/ 315 w 318"/>
                  <a:gd name="T67" fmla="*/ 52 h 319"/>
                  <a:gd name="T68" fmla="*/ 318 w 318"/>
                  <a:gd name="T69" fmla="*/ 45 h 319"/>
                  <a:gd name="T70" fmla="*/ 318 w 318"/>
                  <a:gd name="T71" fmla="*/ 38 h 319"/>
                  <a:gd name="T72" fmla="*/ 318 w 318"/>
                  <a:gd name="T73" fmla="*/ 31 h 319"/>
                  <a:gd name="T74" fmla="*/ 315 w 318"/>
                  <a:gd name="T75" fmla="*/ 24 h 319"/>
                  <a:gd name="T76" fmla="*/ 312 w 318"/>
                  <a:gd name="T77" fmla="*/ 17 h 319"/>
                  <a:gd name="T78" fmla="*/ 308 w 318"/>
                  <a:gd name="T79" fmla="*/ 11 h 319"/>
                  <a:gd name="T80" fmla="*/ 308 w 318"/>
                  <a:gd name="T81" fmla="*/ 1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8" y="11"/>
                    </a:moveTo>
                    <a:lnTo>
                      <a:pt x="308" y="11"/>
                    </a:lnTo>
                    <a:lnTo>
                      <a:pt x="302" y="6"/>
                    </a:lnTo>
                    <a:lnTo>
                      <a:pt x="294" y="3"/>
                    </a:lnTo>
                    <a:lnTo>
                      <a:pt x="288" y="1"/>
                    </a:lnTo>
                    <a:lnTo>
                      <a:pt x="281" y="0"/>
                    </a:lnTo>
                    <a:lnTo>
                      <a:pt x="273" y="1"/>
                    </a:lnTo>
                    <a:lnTo>
                      <a:pt x="267" y="3"/>
                    </a:lnTo>
                    <a:lnTo>
                      <a:pt x="260" y="6"/>
                    </a:lnTo>
                    <a:lnTo>
                      <a:pt x="255" y="11"/>
                    </a:lnTo>
                    <a:lnTo>
                      <a:pt x="11" y="255"/>
                    </a:lnTo>
                    <a:lnTo>
                      <a:pt x="11" y="255"/>
                    </a:lnTo>
                    <a:lnTo>
                      <a:pt x="6" y="261"/>
                    </a:lnTo>
                    <a:lnTo>
                      <a:pt x="3" y="267"/>
                    </a:lnTo>
                    <a:lnTo>
                      <a:pt x="2" y="273"/>
                    </a:lnTo>
                    <a:lnTo>
                      <a:pt x="0" y="281"/>
                    </a:lnTo>
                    <a:lnTo>
                      <a:pt x="2" y="288"/>
                    </a:lnTo>
                    <a:lnTo>
                      <a:pt x="3" y="295"/>
                    </a:lnTo>
                    <a:lnTo>
                      <a:pt x="6" y="302"/>
                    </a:lnTo>
                    <a:lnTo>
                      <a:pt x="11" y="308"/>
                    </a:lnTo>
                    <a:lnTo>
                      <a:pt x="11" y="308"/>
                    </a:lnTo>
                    <a:lnTo>
                      <a:pt x="18" y="313"/>
                    </a:lnTo>
                    <a:lnTo>
                      <a:pt x="24" y="315"/>
                    </a:lnTo>
                    <a:lnTo>
                      <a:pt x="31" y="318"/>
                    </a:lnTo>
                    <a:lnTo>
                      <a:pt x="37" y="319"/>
                    </a:lnTo>
                    <a:lnTo>
                      <a:pt x="37" y="319"/>
                    </a:lnTo>
                    <a:lnTo>
                      <a:pt x="45" y="318"/>
                    </a:lnTo>
                    <a:lnTo>
                      <a:pt x="52" y="315"/>
                    </a:lnTo>
                    <a:lnTo>
                      <a:pt x="58" y="313"/>
                    </a:lnTo>
                    <a:lnTo>
                      <a:pt x="65" y="308"/>
                    </a:lnTo>
                    <a:lnTo>
                      <a:pt x="308" y="64"/>
                    </a:lnTo>
                    <a:lnTo>
                      <a:pt x="308" y="64"/>
                    </a:lnTo>
                    <a:lnTo>
                      <a:pt x="312" y="58"/>
                    </a:lnTo>
                    <a:lnTo>
                      <a:pt x="315" y="52"/>
                    </a:lnTo>
                    <a:lnTo>
                      <a:pt x="318" y="45"/>
                    </a:lnTo>
                    <a:lnTo>
                      <a:pt x="318" y="38"/>
                    </a:lnTo>
                    <a:lnTo>
                      <a:pt x="318" y="31"/>
                    </a:lnTo>
                    <a:lnTo>
                      <a:pt x="315" y="24"/>
                    </a:lnTo>
                    <a:lnTo>
                      <a:pt x="312" y="17"/>
                    </a:lnTo>
                    <a:lnTo>
                      <a:pt x="308" y="11"/>
                    </a:lnTo>
                    <a:lnTo>
                      <a:pt x="30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13">
                <a:extLst>
                  <a:ext uri="{FF2B5EF4-FFF2-40B4-BE49-F238E27FC236}">
                    <a16:creationId xmlns:a16="http://schemas.microsoft.com/office/drawing/2014/main" id="{D08FE565-4D34-441E-9539-E1DA563E0CAB}"/>
                  </a:ext>
                </a:extLst>
              </p:cNvPr>
              <p:cNvSpPr>
                <a:spLocks/>
              </p:cNvSpPr>
              <p:nvPr/>
            </p:nvSpPr>
            <p:spPr bwMode="auto">
              <a:xfrm>
                <a:off x="814388" y="1736725"/>
                <a:ext cx="168275" cy="168275"/>
              </a:xfrm>
              <a:custGeom>
                <a:avLst/>
                <a:gdLst>
                  <a:gd name="T0" fmla="*/ 307 w 318"/>
                  <a:gd name="T1" fmla="*/ 308 h 319"/>
                  <a:gd name="T2" fmla="*/ 307 w 318"/>
                  <a:gd name="T3" fmla="*/ 308 h 319"/>
                  <a:gd name="T4" fmla="*/ 312 w 318"/>
                  <a:gd name="T5" fmla="*/ 302 h 319"/>
                  <a:gd name="T6" fmla="*/ 315 w 318"/>
                  <a:gd name="T7" fmla="*/ 295 h 319"/>
                  <a:gd name="T8" fmla="*/ 318 w 318"/>
                  <a:gd name="T9" fmla="*/ 288 h 319"/>
                  <a:gd name="T10" fmla="*/ 318 w 318"/>
                  <a:gd name="T11" fmla="*/ 281 h 319"/>
                  <a:gd name="T12" fmla="*/ 318 w 318"/>
                  <a:gd name="T13" fmla="*/ 273 h 319"/>
                  <a:gd name="T14" fmla="*/ 315 w 318"/>
                  <a:gd name="T15" fmla="*/ 267 h 319"/>
                  <a:gd name="T16" fmla="*/ 312 w 318"/>
                  <a:gd name="T17" fmla="*/ 261 h 319"/>
                  <a:gd name="T18" fmla="*/ 307 w 318"/>
                  <a:gd name="T19" fmla="*/ 255 h 319"/>
                  <a:gd name="T20" fmla="*/ 64 w 318"/>
                  <a:gd name="T21" fmla="*/ 11 h 319"/>
                  <a:gd name="T22" fmla="*/ 64 w 318"/>
                  <a:gd name="T23" fmla="*/ 11 h 319"/>
                  <a:gd name="T24" fmla="*/ 58 w 318"/>
                  <a:gd name="T25" fmla="*/ 6 h 319"/>
                  <a:gd name="T26" fmla="*/ 52 w 318"/>
                  <a:gd name="T27" fmla="*/ 3 h 319"/>
                  <a:gd name="T28" fmla="*/ 45 w 318"/>
                  <a:gd name="T29" fmla="*/ 1 h 319"/>
                  <a:gd name="T30" fmla="*/ 37 w 318"/>
                  <a:gd name="T31" fmla="*/ 0 h 319"/>
                  <a:gd name="T32" fmla="*/ 30 w 318"/>
                  <a:gd name="T33" fmla="*/ 1 h 319"/>
                  <a:gd name="T34" fmla="*/ 24 w 318"/>
                  <a:gd name="T35" fmla="*/ 3 h 319"/>
                  <a:gd name="T36" fmla="*/ 17 w 318"/>
                  <a:gd name="T37" fmla="*/ 6 h 319"/>
                  <a:gd name="T38" fmla="*/ 11 w 318"/>
                  <a:gd name="T39" fmla="*/ 11 h 319"/>
                  <a:gd name="T40" fmla="*/ 11 w 318"/>
                  <a:gd name="T41" fmla="*/ 11 h 319"/>
                  <a:gd name="T42" fmla="*/ 6 w 318"/>
                  <a:gd name="T43" fmla="*/ 17 h 319"/>
                  <a:gd name="T44" fmla="*/ 3 w 318"/>
                  <a:gd name="T45" fmla="*/ 24 h 319"/>
                  <a:gd name="T46" fmla="*/ 0 w 318"/>
                  <a:gd name="T47" fmla="*/ 31 h 319"/>
                  <a:gd name="T48" fmla="*/ 0 w 318"/>
                  <a:gd name="T49" fmla="*/ 38 h 319"/>
                  <a:gd name="T50" fmla="*/ 0 w 318"/>
                  <a:gd name="T51" fmla="*/ 45 h 319"/>
                  <a:gd name="T52" fmla="*/ 3 w 318"/>
                  <a:gd name="T53" fmla="*/ 52 h 319"/>
                  <a:gd name="T54" fmla="*/ 6 w 318"/>
                  <a:gd name="T55" fmla="*/ 58 h 319"/>
                  <a:gd name="T56" fmla="*/ 11 w 318"/>
                  <a:gd name="T57" fmla="*/ 64 h 319"/>
                  <a:gd name="T58" fmla="*/ 253 w 318"/>
                  <a:gd name="T59" fmla="*/ 308 h 319"/>
                  <a:gd name="T60" fmla="*/ 253 w 318"/>
                  <a:gd name="T61" fmla="*/ 308 h 319"/>
                  <a:gd name="T62" fmla="*/ 260 w 318"/>
                  <a:gd name="T63" fmla="*/ 313 h 319"/>
                  <a:gd name="T64" fmla="*/ 267 w 318"/>
                  <a:gd name="T65" fmla="*/ 315 h 319"/>
                  <a:gd name="T66" fmla="*/ 273 w 318"/>
                  <a:gd name="T67" fmla="*/ 318 h 319"/>
                  <a:gd name="T68" fmla="*/ 281 w 318"/>
                  <a:gd name="T69" fmla="*/ 319 h 319"/>
                  <a:gd name="T70" fmla="*/ 281 w 318"/>
                  <a:gd name="T71" fmla="*/ 319 h 319"/>
                  <a:gd name="T72" fmla="*/ 288 w 318"/>
                  <a:gd name="T73" fmla="*/ 318 h 319"/>
                  <a:gd name="T74" fmla="*/ 294 w 318"/>
                  <a:gd name="T75" fmla="*/ 315 h 319"/>
                  <a:gd name="T76" fmla="*/ 302 w 318"/>
                  <a:gd name="T77" fmla="*/ 313 h 319"/>
                  <a:gd name="T78" fmla="*/ 307 w 318"/>
                  <a:gd name="T79" fmla="*/ 308 h 319"/>
                  <a:gd name="T80" fmla="*/ 307 w 318"/>
                  <a:gd name="T81" fmla="*/ 30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7" y="308"/>
                    </a:moveTo>
                    <a:lnTo>
                      <a:pt x="307" y="308"/>
                    </a:lnTo>
                    <a:lnTo>
                      <a:pt x="312" y="302"/>
                    </a:lnTo>
                    <a:lnTo>
                      <a:pt x="315" y="295"/>
                    </a:lnTo>
                    <a:lnTo>
                      <a:pt x="318" y="288"/>
                    </a:lnTo>
                    <a:lnTo>
                      <a:pt x="318" y="281"/>
                    </a:lnTo>
                    <a:lnTo>
                      <a:pt x="318" y="273"/>
                    </a:lnTo>
                    <a:lnTo>
                      <a:pt x="315" y="267"/>
                    </a:lnTo>
                    <a:lnTo>
                      <a:pt x="312" y="261"/>
                    </a:lnTo>
                    <a:lnTo>
                      <a:pt x="307" y="255"/>
                    </a:lnTo>
                    <a:lnTo>
                      <a:pt x="64" y="11"/>
                    </a:lnTo>
                    <a:lnTo>
                      <a:pt x="64" y="11"/>
                    </a:lnTo>
                    <a:lnTo>
                      <a:pt x="58" y="6"/>
                    </a:lnTo>
                    <a:lnTo>
                      <a:pt x="52" y="3"/>
                    </a:lnTo>
                    <a:lnTo>
                      <a:pt x="45" y="1"/>
                    </a:lnTo>
                    <a:lnTo>
                      <a:pt x="37" y="0"/>
                    </a:lnTo>
                    <a:lnTo>
                      <a:pt x="30" y="1"/>
                    </a:lnTo>
                    <a:lnTo>
                      <a:pt x="24" y="3"/>
                    </a:lnTo>
                    <a:lnTo>
                      <a:pt x="17" y="6"/>
                    </a:lnTo>
                    <a:lnTo>
                      <a:pt x="11" y="11"/>
                    </a:lnTo>
                    <a:lnTo>
                      <a:pt x="11" y="11"/>
                    </a:lnTo>
                    <a:lnTo>
                      <a:pt x="6" y="17"/>
                    </a:lnTo>
                    <a:lnTo>
                      <a:pt x="3" y="24"/>
                    </a:lnTo>
                    <a:lnTo>
                      <a:pt x="0" y="31"/>
                    </a:lnTo>
                    <a:lnTo>
                      <a:pt x="0" y="38"/>
                    </a:lnTo>
                    <a:lnTo>
                      <a:pt x="0" y="45"/>
                    </a:lnTo>
                    <a:lnTo>
                      <a:pt x="3" y="52"/>
                    </a:lnTo>
                    <a:lnTo>
                      <a:pt x="6" y="58"/>
                    </a:lnTo>
                    <a:lnTo>
                      <a:pt x="11" y="64"/>
                    </a:lnTo>
                    <a:lnTo>
                      <a:pt x="253" y="308"/>
                    </a:lnTo>
                    <a:lnTo>
                      <a:pt x="253" y="308"/>
                    </a:lnTo>
                    <a:lnTo>
                      <a:pt x="260" y="313"/>
                    </a:lnTo>
                    <a:lnTo>
                      <a:pt x="267" y="315"/>
                    </a:lnTo>
                    <a:lnTo>
                      <a:pt x="273" y="318"/>
                    </a:lnTo>
                    <a:lnTo>
                      <a:pt x="281" y="319"/>
                    </a:lnTo>
                    <a:lnTo>
                      <a:pt x="281" y="319"/>
                    </a:lnTo>
                    <a:lnTo>
                      <a:pt x="288" y="318"/>
                    </a:lnTo>
                    <a:lnTo>
                      <a:pt x="294" y="315"/>
                    </a:lnTo>
                    <a:lnTo>
                      <a:pt x="302" y="313"/>
                    </a:lnTo>
                    <a:lnTo>
                      <a:pt x="307" y="308"/>
                    </a:lnTo>
                    <a:lnTo>
                      <a:pt x="307"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14">
                <a:extLst>
                  <a:ext uri="{FF2B5EF4-FFF2-40B4-BE49-F238E27FC236}">
                    <a16:creationId xmlns:a16="http://schemas.microsoft.com/office/drawing/2014/main" id="{95779643-E6A0-4D38-B103-F5518F34E205}"/>
                  </a:ext>
                </a:extLst>
              </p:cNvPr>
              <p:cNvSpPr>
                <a:spLocks/>
              </p:cNvSpPr>
              <p:nvPr/>
            </p:nvSpPr>
            <p:spPr bwMode="auto">
              <a:xfrm>
                <a:off x="1128713" y="1746250"/>
                <a:ext cx="73025" cy="120650"/>
              </a:xfrm>
              <a:custGeom>
                <a:avLst/>
                <a:gdLst>
                  <a:gd name="T0" fmla="*/ 23 w 139"/>
                  <a:gd name="T1" fmla="*/ 227 h 229"/>
                  <a:gd name="T2" fmla="*/ 23 w 139"/>
                  <a:gd name="T3" fmla="*/ 227 h 229"/>
                  <a:gd name="T4" fmla="*/ 30 w 139"/>
                  <a:gd name="T5" fmla="*/ 228 h 229"/>
                  <a:gd name="T6" fmla="*/ 37 w 139"/>
                  <a:gd name="T7" fmla="*/ 229 h 229"/>
                  <a:gd name="T8" fmla="*/ 37 w 139"/>
                  <a:gd name="T9" fmla="*/ 229 h 229"/>
                  <a:gd name="T10" fmla="*/ 42 w 139"/>
                  <a:gd name="T11" fmla="*/ 228 h 229"/>
                  <a:gd name="T12" fmla="*/ 48 w 139"/>
                  <a:gd name="T13" fmla="*/ 227 h 229"/>
                  <a:gd name="T14" fmla="*/ 53 w 139"/>
                  <a:gd name="T15" fmla="*/ 226 h 229"/>
                  <a:gd name="T16" fmla="*/ 58 w 139"/>
                  <a:gd name="T17" fmla="*/ 223 h 229"/>
                  <a:gd name="T18" fmla="*/ 62 w 139"/>
                  <a:gd name="T19" fmla="*/ 220 h 229"/>
                  <a:gd name="T20" fmla="*/ 66 w 139"/>
                  <a:gd name="T21" fmla="*/ 216 h 229"/>
                  <a:gd name="T22" fmla="*/ 69 w 139"/>
                  <a:gd name="T23" fmla="*/ 211 h 229"/>
                  <a:gd name="T24" fmla="*/ 72 w 139"/>
                  <a:gd name="T25" fmla="*/ 206 h 229"/>
                  <a:gd name="T26" fmla="*/ 135 w 139"/>
                  <a:gd name="T27" fmla="*/ 51 h 229"/>
                  <a:gd name="T28" fmla="*/ 135 w 139"/>
                  <a:gd name="T29" fmla="*/ 51 h 229"/>
                  <a:gd name="T30" fmla="*/ 137 w 139"/>
                  <a:gd name="T31" fmla="*/ 44 h 229"/>
                  <a:gd name="T32" fmla="*/ 139 w 139"/>
                  <a:gd name="T33" fmla="*/ 37 h 229"/>
                  <a:gd name="T34" fmla="*/ 137 w 139"/>
                  <a:gd name="T35" fmla="*/ 29 h 229"/>
                  <a:gd name="T36" fmla="*/ 135 w 139"/>
                  <a:gd name="T37" fmla="*/ 22 h 229"/>
                  <a:gd name="T38" fmla="*/ 132 w 139"/>
                  <a:gd name="T39" fmla="*/ 16 h 229"/>
                  <a:gd name="T40" fmla="*/ 128 w 139"/>
                  <a:gd name="T41" fmla="*/ 11 h 229"/>
                  <a:gd name="T42" fmla="*/ 121 w 139"/>
                  <a:gd name="T43" fmla="*/ 6 h 229"/>
                  <a:gd name="T44" fmla="*/ 115 w 139"/>
                  <a:gd name="T45" fmla="*/ 2 h 229"/>
                  <a:gd name="T46" fmla="*/ 115 w 139"/>
                  <a:gd name="T47" fmla="*/ 2 h 229"/>
                  <a:gd name="T48" fmla="*/ 108 w 139"/>
                  <a:gd name="T49" fmla="*/ 0 h 229"/>
                  <a:gd name="T50" fmla="*/ 100 w 139"/>
                  <a:gd name="T51" fmla="*/ 0 h 229"/>
                  <a:gd name="T52" fmla="*/ 93 w 139"/>
                  <a:gd name="T53" fmla="*/ 0 h 229"/>
                  <a:gd name="T54" fmla="*/ 87 w 139"/>
                  <a:gd name="T55" fmla="*/ 2 h 229"/>
                  <a:gd name="T56" fmla="*/ 81 w 139"/>
                  <a:gd name="T57" fmla="*/ 6 h 229"/>
                  <a:gd name="T58" fmla="*/ 74 w 139"/>
                  <a:gd name="T59" fmla="*/ 11 h 229"/>
                  <a:gd name="T60" fmla="*/ 69 w 139"/>
                  <a:gd name="T61" fmla="*/ 16 h 229"/>
                  <a:gd name="T62" fmla="*/ 66 w 139"/>
                  <a:gd name="T63" fmla="*/ 23 h 229"/>
                  <a:gd name="T64" fmla="*/ 3 w 139"/>
                  <a:gd name="T65" fmla="*/ 178 h 229"/>
                  <a:gd name="T66" fmla="*/ 3 w 139"/>
                  <a:gd name="T67" fmla="*/ 178 h 229"/>
                  <a:gd name="T68" fmla="*/ 0 w 139"/>
                  <a:gd name="T69" fmla="*/ 185 h 229"/>
                  <a:gd name="T70" fmla="*/ 0 w 139"/>
                  <a:gd name="T71" fmla="*/ 192 h 229"/>
                  <a:gd name="T72" fmla="*/ 0 w 139"/>
                  <a:gd name="T73" fmla="*/ 200 h 229"/>
                  <a:gd name="T74" fmla="*/ 3 w 139"/>
                  <a:gd name="T75" fmla="*/ 206 h 229"/>
                  <a:gd name="T76" fmla="*/ 6 w 139"/>
                  <a:gd name="T77" fmla="*/ 212 h 229"/>
                  <a:gd name="T78" fmla="*/ 10 w 139"/>
                  <a:gd name="T79" fmla="*/ 218 h 229"/>
                  <a:gd name="T80" fmla="*/ 16 w 139"/>
                  <a:gd name="T81" fmla="*/ 223 h 229"/>
                  <a:gd name="T82" fmla="*/ 23 w 139"/>
                  <a:gd name="T83" fmla="*/ 227 h 229"/>
                  <a:gd name="T84" fmla="*/ 23 w 139"/>
                  <a:gd name="T8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 h="229">
                    <a:moveTo>
                      <a:pt x="23" y="227"/>
                    </a:moveTo>
                    <a:lnTo>
                      <a:pt x="23" y="227"/>
                    </a:lnTo>
                    <a:lnTo>
                      <a:pt x="30" y="228"/>
                    </a:lnTo>
                    <a:lnTo>
                      <a:pt x="37" y="229"/>
                    </a:lnTo>
                    <a:lnTo>
                      <a:pt x="37" y="229"/>
                    </a:lnTo>
                    <a:lnTo>
                      <a:pt x="42" y="228"/>
                    </a:lnTo>
                    <a:lnTo>
                      <a:pt x="48" y="227"/>
                    </a:lnTo>
                    <a:lnTo>
                      <a:pt x="53" y="226"/>
                    </a:lnTo>
                    <a:lnTo>
                      <a:pt x="58" y="223"/>
                    </a:lnTo>
                    <a:lnTo>
                      <a:pt x="62" y="220"/>
                    </a:lnTo>
                    <a:lnTo>
                      <a:pt x="66" y="216"/>
                    </a:lnTo>
                    <a:lnTo>
                      <a:pt x="69" y="211"/>
                    </a:lnTo>
                    <a:lnTo>
                      <a:pt x="72" y="206"/>
                    </a:lnTo>
                    <a:lnTo>
                      <a:pt x="135" y="51"/>
                    </a:lnTo>
                    <a:lnTo>
                      <a:pt x="135" y="51"/>
                    </a:lnTo>
                    <a:lnTo>
                      <a:pt x="137" y="44"/>
                    </a:lnTo>
                    <a:lnTo>
                      <a:pt x="139" y="37"/>
                    </a:lnTo>
                    <a:lnTo>
                      <a:pt x="137" y="29"/>
                    </a:lnTo>
                    <a:lnTo>
                      <a:pt x="135" y="22"/>
                    </a:lnTo>
                    <a:lnTo>
                      <a:pt x="132" y="16"/>
                    </a:lnTo>
                    <a:lnTo>
                      <a:pt x="128" y="11"/>
                    </a:lnTo>
                    <a:lnTo>
                      <a:pt x="121" y="6"/>
                    </a:lnTo>
                    <a:lnTo>
                      <a:pt x="115" y="2"/>
                    </a:lnTo>
                    <a:lnTo>
                      <a:pt x="115" y="2"/>
                    </a:lnTo>
                    <a:lnTo>
                      <a:pt x="108" y="0"/>
                    </a:lnTo>
                    <a:lnTo>
                      <a:pt x="100" y="0"/>
                    </a:lnTo>
                    <a:lnTo>
                      <a:pt x="93" y="0"/>
                    </a:lnTo>
                    <a:lnTo>
                      <a:pt x="87" y="2"/>
                    </a:lnTo>
                    <a:lnTo>
                      <a:pt x="81" y="6"/>
                    </a:lnTo>
                    <a:lnTo>
                      <a:pt x="74" y="11"/>
                    </a:lnTo>
                    <a:lnTo>
                      <a:pt x="69" y="16"/>
                    </a:lnTo>
                    <a:lnTo>
                      <a:pt x="66" y="23"/>
                    </a:lnTo>
                    <a:lnTo>
                      <a:pt x="3" y="178"/>
                    </a:lnTo>
                    <a:lnTo>
                      <a:pt x="3" y="178"/>
                    </a:lnTo>
                    <a:lnTo>
                      <a:pt x="0" y="185"/>
                    </a:lnTo>
                    <a:lnTo>
                      <a:pt x="0" y="192"/>
                    </a:lnTo>
                    <a:lnTo>
                      <a:pt x="0" y="200"/>
                    </a:lnTo>
                    <a:lnTo>
                      <a:pt x="3" y="206"/>
                    </a:lnTo>
                    <a:lnTo>
                      <a:pt x="6" y="212"/>
                    </a:lnTo>
                    <a:lnTo>
                      <a:pt x="10" y="218"/>
                    </a:lnTo>
                    <a:lnTo>
                      <a:pt x="16" y="223"/>
                    </a:lnTo>
                    <a:lnTo>
                      <a:pt x="23" y="227"/>
                    </a:lnTo>
                    <a:lnTo>
                      <a:pt x="23"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15">
                <a:extLst>
                  <a:ext uri="{FF2B5EF4-FFF2-40B4-BE49-F238E27FC236}">
                    <a16:creationId xmlns:a16="http://schemas.microsoft.com/office/drawing/2014/main" id="{5771844F-F562-4FC0-8DAB-BE86E11B1C6F}"/>
                  </a:ext>
                </a:extLst>
              </p:cNvPr>
              <p:cNvSpPr>
                <a:spLocks/>
              </p:cNvSpPr>
              <p:nvPr/>
            </p:nvSpPr>
            <p:spPr bwMode="auto">
              <a:xfrm>
                <a:off x="823913" y="1887538"/>
                <a:ext cx="122238" cy="73025"/>
              </a:xfrm>
              <a:custGeom>
                <a:avLst/>
                <a:gdLst>
                  <a:gd name="T0" fmla="*/ 208 w 230"/>
                  <a:gd name="T1" fmla="*/ 66 h 138"/>
                  <a:gd name="T2" fmla="*/ 52 w 230"/>
                  <a:gd name="T3" fmla="*/ 2 h 138"/>
                  <a:gd name="T4" fmla="*/ 52 w 230"/>
                  <a:gd name="T5" fmla="*/ 2 h 138"/>
                  <a:gd name="T6" fmla="*/ 45 w 230"/>
                  <a:gd name="T7" fmla="*/ 0 h 138"/>
                  <a:gd name="T8" fmla="*/ 38 w 230"/>
                  <a:gd name="T9" fmla="*/ 0 h 138"/>
                  <a:gd name="T10" fmla="*/ 31 w 230"/>
                  <a:gd name="T11" fmla="*/ 1 h 138"/>
                  <a:gd name="T12" fmla="*/ 24 w 230"/>
                  <a:gd name="T13" fmla="*/ 2 h 138"/>
                  <a:gd name="T14" fmla="*/ 18 w 230"/>
                  <a:gd name="T15" fmla="*/ 6 h 138"/>
                  <a:gd name="T16" fmla="*/ 12 w 230"/>
                  <a:gd name="T17" fmla="*/ 11 h 138"/>
                  <a:gd name="T18" fmla="*/ 8 w 230"/>
                  <a:gd name="T19" fmla="*/ 16 h 138"/>
                  <a:gd name="T20" fmla="*/ 4 w 230"/>
                  <a:gd name="T21" fmla="*/ 23 h 138"/>
                  <a:gd name="T22" fmla="*/ 4 w 230"/>
                  <a:gd name="T23" fmla="*/ 23 h 138"/>
                  <a:gd name="T24" fmla="*/ 2 w 230"/>
                  <a:gd name="T25" fmla="*/ 30 h 138"/>
                  <a:gd name="T26" fmla="*/ 0 w 230"/>
                  <a:gd name="T27" fmla="*/ 38 h 138"/>
                  <a:gd name="T28" fmla="*/ 2 w 230"/>
                  <a:gd name="T29" fmla="*/ 44 h 138"/>
                  <a:gd name="T30" fmla="*/ 4 w 230"/>
                  <a:gd name="T31" fmla="*/ 51 h 138"/>
                  <a:gd name="T32" fmla="*/ 8 w 230"/>
                  <a:gd name="T33" fmla="*/ 58 h 138"/>
                  <a:gd name="T34" fmla="*/ 12 w 230"/>
                  <a:gd name="T35" fmla="*/ 64 h 138"/>
                  <a:gd name="T36" fmla="*/ 18 w 230"/>
                  <a:gd name="T37" fmla="*/ 67 h 138"/>
                  <a:gd name="T38" fmla="*/ 24 w 230"/>
                  <a:gd name="T39" fmla="*/ 71 h 138"/>
                  <a:gd name="T40" fmla="*/ 180 w 230"/>
                  <a:gd name="T41" fmla="*/ 135 h 138"/>
                  <a:gd name="T42" fmla="*/ 180 w 230"/>
                  <a:gd name="T43" fmla="*/ 135 h 138"/>
                  <a:gd name="T44" fmla="*/ 186 w 230"/>
                  <a:gd name="T45" fmla="*/ 137 h 138"/>
                  <a:gd name="T46" fmla="*/ 193 w 230"/>
                  <a:gd name="T47" fmla="*/ 138 h 138"/>
                  <a:gd name="T48" fmla="*/ 193 w 230"/>
                  <a:gd name="T49" fmla="*/ 138 h 138"/>
                  <a:gd name="T50" fmla="*/ 199 w 230"/>
                  <a:gd name="T51" fmla="*/ 138 h 138"/>
                  <a:gd name="T52" fmla="*/ 204 w 230"/>
                  <a:gd name="T53" fmla="*/ 137 h 138"/>
                  <a:gd name="T54" fmla="*/ 209 w 230"/>
                  <a:gd name="T55" fmla="*/ 134 h 138"/>
                  <a:gd name="T56" fmla="*/ 214 w 230"/>
                  <a:gd name="T57" fmla="*/ 132 h 138"/>
                  <a:gd name="T58" fmla="*/ 218 w 230"/>
                  <a:gd name="T59" fmla="*/ 128 h 138"/>
                  <a:gd name="T60" fmla="*/ 222 w 230"/>
                  <a:gd name="T61" fmla="*/ 124 h 138"/>
                  <a:gd name="T62" fmla="*/ 225 w 230"/>
                  <a:gd name="T63" fmla="*/ 119 h 138"/>
                  <a:gd name="T64" fmla="*/ 228 w 230"/>
                  <a:gd name="T65" fmla="*/ 114 h 138"/>
                  <a:gd name="T66" fmla="*/ 228 w 230"/>
                  <a:gd name="T67" fmla="*/ 114 h 138"/>
                  <a:gd name="T68" fmla="*/ 230 w 230"/>
                  <a:gd name="T69" fmla="*/ 107 h 138"/>
                  <a:gd name="T70" fmla="*/ 230 w 230"/>
                  <a:gd name="T71" fmla="*/ 100 h 138"/>
                  <a:gd name="T72" fmla="*/ 230 w 230"/>
                  <a:gd name="T73" fmla="*/ 92 h 138"/>
                  <a:gd name="T74" fmla="*/ 228 w 230"/>
                  <a:gd name="T75" fmla="*/ 86 h 138"/>
                  <a:gd name="T76" fmla="*/ 224 w 230"/>
                  <a:gd name="T77" fmla="*/ 80 h 138"/>
                  <a:gd name="T78" fmla="*/ 220 w 230"/>
                  <a:gd name="T79" fmla="*/ 74 h 138"/>
                  <a:gd name="T80" fmla="*/ 214 w 230"/>
                  <a:gd name="T81" fmla="*/ 69 h 138"/>
                  <a:gd name="T82" fmla="*/ 208 w 230"/>
                  <a:gd name="T83" fmla="*/ 66 h 138"/>
                  <a:gd name="T84" fmla="*/ 208 w 230"/>
                  <a:gd name="T85"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0" h="138">
                    <a:moveTo>
                      <a:pt x="208" y="66"/>
                    </a:moveTo>
                    <a:lnTo>
                      <a:pt x="52" y="2"/>
                    </a:lnTo>
                    <a:lnTo>
                      <a:pt x="52" y="2"/>
                    </a:lnTo>
                    <a:lnTo>
                      <a:pt x="45" y="0"/>
                    </a:lnTo>
                    <a:lnTo>
                      <a:pt x="38" y="0"/>
                    </a:lnTo>
                    <a:lnTo>
                      <a:pt x="31" y="1"/>
                    </a:lnTo>
                    <a:lnTo>
                      <a:pt x="24" y="2"/>
                    </a:lnTo>
                    <a:lnTo>
                      <a:pt x="18" y="6"/>
                    </a:lnTo>
                    <a:lnTo>
                      <a:pt x="12" y="11"/>
                    </a:lnTo>
                    <a:lnTo>
                      <a:pt x="8" y="16"/>
                    </a:lnTo>
                    <a:lnTo>
                      <a:pt x="4" y="23"/>
                    </a:lnTo>
                    <a:lnTo>
                      <a:pt x="4" y="23"/>
                    </a:lnTo>
                    <a:lnTo>
                      <a:pt x="2" y="30"/>
                    </a:lnTo>
                    <a:lnTo>
                      <a:pt x="0" y="38"/>
                    </a:lnTo>
                    <a:lnTo>
                      <a:pt x="2" y="44"/>
                    </a:lnTo>
                    <a:lnTo>
                      <a:pt x="4" y="51"/>
                    </a:lnTo>
                    <a:lnTo>
                      <a:pt x="8" y="58"/>
                    </a:lnTo>
                    <a:lnTo>
                      <a:pt x="12" y="64"/>
                    </a:lnTo>
                    <a:lnTo>
                      <a:pt x="18" y="67"/>
                    </a:lnTo>
                    <a:lnTo>
                      <a:pt x="24" y="71"/>
                    </a:lnTo>
                    <a:lnTo>
                      <a:pt x="180" y="135"/>
                    </a:lnTo>
                    <a:lnTo>
                      <a:pt x="180" y="135"/>
                    </a:lnTo>
                    <a:lnTo>
                      <a:pt x="186" y="137"/>
                    </a:lnTo>
                    <a:lnTo>
                      <a:pt x="193" y="138"/>
                    </a:lnTo>
                    <a:lnTo>
                      <a:pt x="193" y="138"/>
                    </a:lnTo>
                    <a:lnTo>
                      <a:pt x="199" y="138"/>
                    </a:lnTo>
                    <a:lnTo>
                      <a:pt x="204" y="137"/>
                    </a:lnTo>
                    <a:lnTo>
                      <a:pt x="209" y="134"/>
                    </a:lnTo>
                    <a:lnTo>
                      <a:pt x="214" y="132"/>
                    </a:lnTo>
                    <a:lnTo>
                      <a:pt x="218" y="128"/>
                    </a:lnTo>
                    <a:lnTo>
                      <a:pt x="222" y="124"/>
                    </a:lnTo>
                    <a:lnTo>
                      <a:pt x="225" y="119"/>
                    </a:lnTo>
                    <a:lnTo>
                      <a:pt x="228" y="114"/>
                    </a:lnTo>
                    <a:lnTo>
                      <a:pt x="228" y="114"/>
                    </a:lnTo>
                    <a:lnTo>
                      <a:pt x="230" y="107"/>
                    </a:lnTo>
                    <a:lnTo>
                      <a:pt x="230" y="100"/>
                    </a:lnTo>
                    <a:lnTo>
                      <a:pt x="230" y="92"/>
                    </a:lnTo>
                    <a:lnTo>
                      <a:pt x="228" y="86"/>
                    </a:lnTo>
                    <a:lnTo>
                      <a:pt x="224" y="80"/>
                    </a:lnTo>
                    <a:lnTo>
                      <a:pt x="220" y="74"/>
                    </a:lnTo>
                    <a:lnTo>
                      <a:pt x="214" y="69"/>
                    </a:lnTo>
                    <a:lnTo>
                      <a:pt x="208" y="66"/>
                    </a:lnTo>
                    <a:lnTo>
                      <a:pt x="208"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16">
                <a:extLst>
                  <a:ext uri="{FF2B5EF4-FFF2-40B4-BE49-F238E27FC236}">
                    <a16:creationId xmlns:a16="http://schemas.microsoft.com/office/drawing/2014/main" id="{961A3C8C-E0C3-4D6A-A7E4-1E5CDEB36A4D}"/>
                  </a:ext>
                </a:extLst>
              </p:cNvPr>
              <p:cNvSpPr>
                <a:spLocks/>
              </p:cNvSpPr>
              <p:nvPr/>
            </p:nvSpPr>
            <p:spPr bwMode="auto">
              <a:xfrm>
                <a:off x="1220788" y="1885950"/>
                <a:ext cx="122238" cy="73025"/>
              </a:xfrm>
              <a:custGeom>
                <a:avLst/>
                <a:gdLst>
                  <a:gd name="T0" fmla="*/ 51 w 229"/>
                  <a:gd name="T1" fmla="*/ 137 h 139"/>
                  <a:gd name="T2" fmla="*/ 206 w 229"/>
                  <a:gd name="T3" fmla="*/ 73 h 139"/>
                  <a:gd name="T4" fmla="*/ 206 w 229"/>
                  <a:gd name="T5" fmla="*/ 73 h 139"/>
                  <a:gd name="T6" fmla="*/ 213 w 229"/>
                  <a:gd name="T7" fmla="*/ 69 h 139"/>
                  <a:gd name="T8" fmla="*/ 218 w 229"/>
                  <a:gd name="T9" fmla="*/ 64 h 139"/>
                  <a:gd name="T10" fmla="*/ 223 w 229"/>
                  <a:gd name="T11" fmla="*/ 58 h 139"/>
                  <a:gd name="T12" fmla="*/ 226 w 229"/>
                  <a:gd name="T13" fmla="*/ 52 h 139"/>
                  <a:gd name="T14" fmla="*/ 228 w 229"/>
                  <a:gd name="T15" fmla="*/ 46 h 139"/>
                  <a:gd name="T16" fmla="*/ 229 w 229"/>
                  <a:gd name="T17" fmla="*/ 38 h 139"/>
                  <a:gd name="T18" fmla="*/ 228 w 229"/>
                  <a:gd name="T19" fmla="*/ 31 h 139"/>
                  <a:gd name="T20" fmla="*/ 226 w 229"/>
                  <a:gd name="T21" fmla="*/ 23 h 139"/>
                  <a:gd name="T22" fmla="*/ 226 w 229"/>
                  <a:gd name="T23" fmla="*/ 23 h 139"/>
                  <a:gd name="T24" fmla="*/ 222 w 229"/>
                  <a:gd name="T25" fmla="*/ 17 h 139"/>
                  <a:gd name="T26" fmla="*/ 218 w 229"/>
                  <a:gd name="T27" fmla="*/ 11 h 139"/>
                  <a:gd name="T28" fmla="*/ 212 w 229"/>
                  <a:gd name="T29" fmla="*/ 6 h 139"/>
                  <a:gd name="T30" fmla="*/ 206 w 229"/>
                  <a:gd name="T31" fmla="*/ 4 h 139"/>
                  <a:gd name="T32" fmla="*/ 198 w 229"/>
                  <a:gd name="T33" fmla="*/ 1 h 139"/>
                  <a:gd name="T34" fmla="*/ 192 w 229"/>
                  <a:gd name="T35" fmla="*/ 0 h 139"/>
                  <a:gd name="T36" fmla="*/ 185 w 229"/>
                  <a:gd name="T37" fmla="*/ 1 h 139"/>
                  <a:gd name="T38" fmla="*/ 177 w 229"/>
                  <a:gd name="T39" fmla="*/ 4 h 139"/>
                  <a:gd name="T40" fmla="*/ 23 w 229"/>
                  <a:gd name="T41" fmla="*/ 68 h 139"/>
                  <a:gd name="T42" fmla="*/ 23 w 229"/>
                  <a:gd name="T43" fmla="*/ 68 h 139"/>
                  <a:gd name="T44" fmla="*/ 16 w 229"/>
                  <a:gd name="T45" fmla="*/ 71 h 139"/>
                  <a:gd name="T46" fmla="*/ 11 w 229"/>
                  <a:gd name="T47" fmla="*/ 76 h 139"/>
                  <a:gd name="T48" fmla="*/ 6 w 229"/>
                  <a:gd name="T49" fmla="*/ 81 h 139"/>
                  <a:gd name="T50" fmla="*/ 2 w 229"/>
                  <a:gd name="T51" fmla="*/ 88 h 139"/>
                  <a:gd name="T52" fmla="*/ 1 w 229"/>
                  <a:gd name="T53" fmla="*/ 95 h 139"/>
                  <a:gd name="T54" fmla="*/ 0 w 229"/>
                  <a:gd name="T55" fmla="*/ 102 h 139"/>
                  <a:gd name="T56" fmla="*/ 1 w 229"/>
                  <a:gd name="T57" fmla="*/ 110 h 139"/>
                  <a:gd name="T58" fmla="*/ 2 w 229"/>
                  <a:gd name="T59" fmla="*/ 117 h 139"/>
                  <a:gd name="T60" fmla="*/ 2 w 229"/>
                  <a:gd name="T61" fmla="*/ 117 h 139"/>
                  <a:gd name="T62" fmla="*/ 6 w 229"/>
                  <a:gd name="T63" fmla="*/ 122 h 139"/>
                  <a:gd name="T64" fmla="*/ 8 w 229"/>
                  <a:gd name="T65" fmla="*/ 126 h 139"/>
                  <a:gd name="T66" fmla="*/ 12 w 229"/>
                  <a:gd name="T67" fmla="*/ 131 h 139"/>
                  <a:gd name="T68" fmla="*/ 17 w 229"/>
                  <a:gd name="T69" fmla="*/ 133 h 139"/>
                  <a:gd name="T70" fmla="*/ 22 w 229"/>
                  <a:gd name="T71" fmla="*/ 136 h 139"/>
                  <a:gd name="T72" fmla="*/ 27 w 229"/>
                  <a:gd name="T73" fmla="*/ 138 h 139"/>
                  <a:gd name="T74" fmla="*/ 32 w 229"/>
                  <a:gd name="T75" fmla="*/ 139 h 139"/>
                  <a:gd name="T76" fmla="*/ 37 w 229"/>
                  <a:gd name="T77" fmla="*/ 139 h 139"/>
                  <a:gd name="T78" fmla="*/ 37 w 229"/>
                  <a:gd name="T79" fmla="*/ 139 h 139"/>
                  <a:gd name="T80" fmla="*/ 44 w 229"/>
                  <a:gd name="T81" fmla="*/ 139 h 139"/>
                  <a:gd name="T82" fmla="*/ 51 w 229"/>
                  <a:gd name="T83" fmla="*/ 137 h 139"/>
                  <a:gd name="T84" fmla="*/ 51 w 229"/>
                  <a:gd name="T85" fmla="*/ 13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9" h="139">
                    <a:moveTo>
                      <a:pt x="51" y="137"/>
                    </a:moveTo>
                    <a:lnTo>
                      <a:pt x="206" y="73"/>
                    </a:lnTo>
                    <a:lnTo>
                      <a:pt x="206" y="73"/>
                    </a:lnTo>
                    <a:lnTo>
                      <a:pt x="213" y="69"/>
                    </a:lnTo>
                    <a:lnTo>
                      <a:pt x="218" y="64"/>
                    </a:lnTo>
                    <a:lnTo>
                      <a:pt x="223" y="58"/>
                    </a:lnTo>
                    <a:lnTo>
                      <a:pt x="226" y="52"/>
                    </a:lnTo>
                    <a:lnTo>
                      <a:pt x="228" y="46"/>
                    </a:lnTo>
                    <a:lnTo>
                      <a:pt x="229" y="38"/>
                    </a:lnTo>
                    <a:lnTo>
                      <a:pt x="228" y="31"/>
                    </a:lnTo>
                    <a:lnTo>
                      <a:pt x="226" y="23"/>
                    </a:lnTo>
                    <a:lnTo>
                      <a:pt x="226" y="23"/>
                    </a:lnTo>
                    <a:lnTo>
                      <a:pt x="222" y="17"/>
                    </a:lnTo>
                    <a:lnTo>
                      <a:pt x="218" y="11"/>
                    </a:lnTo>
                    <a:lnTo>
                      <a:pt x="212" y="6"/>
                    </a:lnTo>
                    <a:lnTo>
                      <a:pt x="206" y="4"/>
                    </a:lnTo>
                    <a:lnTo>
                      <a:pt x="198" y="1"/>
                    </a:lnTo>
                    <a:lnTo>
                      <a:pt x="192" y="0"/>
                    </a:lnTo>
                    <a:lnTo>
                      <a:pt x="185" y="1"/>
                    </a:lnTo>
                    <a:lnTo>
                      <a:pt x="177" y="4"/>
                    </a:lnTo>
                    <a:lnTo>
                      <a:pt x="23" y="68"/>
                    </a:lnTo>
                    <a:lnTo>
                      <a:pt x="23" y="68"/>
                    </a:lnTo>
                    <a:lnTo>
                      <a:pt x="16" y="71"/>
                    </a:lnTo>
                    <a:lnTo>
                      <a:pt x="11" y="76"/>
                    </a:lnTo>
                    <a:lnTo>
                      <a:pt x="6" y="81"/>
                    </a:lnTo>
                    <a:lnTo>
                      <a:pt x="2" y="88"/>
                    </a:lnTo>
                    <a:lnTo>
                      <a:pt x="1" y="95"/>
                    </a:lnTo>
                    <a:lnTo>
                      <a:pt x="0" y="102"/>
                    </a:lnTo>
                    <a:lnTo>
                      <a:pt x="1" y="110"/>
                    </a:lnTo>
                    <a:lnTo>
                      <a:pt x="2" y="117"/>
                    </a:lnTo>
                    <a:lnTo>
                      <a:pt x="2" y="117"/>
                    </a:lnTo>
                    <a:lnTo>
                      <a:pt x="6" y="122"/>
                    </a:lnTo>
                    <a:lnTo>
                      <a:pt x="8" y="126"/>
                    </a:lnTo>
                    <a:lnTo>
                      <a:pt x="12" y="131"/>
                    </a:lnTo>
                    <a:lnTo>
                      <a:pt x="17" y="133"/>
                    </a:lnTo>
                    <a:lnTo>
                      <a:pt x="22" y="136"/>
                    </a:lnTo>
                    <a:lnTo>
                      <a:pt x="27" y="138"/>
                    </a:lnTo>
                    <a:lnTo>
                      <a:pt x="32" y="139"/>
                    </a:lnTo>
                    <a:lnTo>
                      <a:pt x="37" y="139"/>
                    </a:lnTo>
                    <a:lnTo>
                      <a:pt x="37" y="139"/>
                    </a:lnTo>
                    <a:lnTo>
                      <a:pt x="44" y="139"/>
                    </a:lnTo>
                    <a:lnTo>
                      <a:pt x="51" y="137"/>
                    </a:lnTo>
                    <a:lnTo>
                      <a:pt x="51"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8" name="Freeform 17">
                <a:extLst>
                  <a:ext uri="{FF2B5EF4-FFF2-40B4-BE49-F238E27FC236}">
                    <a16:creationId xmlns:a16="http://schemas.microsoft.com/office/drawing/2014/main" id="{128B8D04-95EB-490A-A66F-05A2B6CEB103}"/>
                  </a:ext>
                </a:extLst>
              </p:cNvPr>
              <p:cNvSpPr>
                <a:spLocks/>
              </p:cNvSpPr>
              <p:nvPr/>
            </p:nvSpPr>
            <p:spPr bwMode="auto">
              <a:xfrm>
                <a:off x="963613" y="1746250"/>
                <a:ext cx="74613" cy="120650"/>
              </a:xfrm>
              <a:custGeom>
                <a:avLst/>
                <a:gdLst>
                  <a:gd name="T0" fmla="*/ 68 w 140"/>
                  <a:gd name="T1" fmla="*/ 206 h 228"/>
                  <a:gd name="T2" fmla="*/ 68 w 140"/>
                  <a:gd name="T3" fmla="*/ 206 h 228"/>
                  <a:gd name="T4" fmla="*/ 70 w 140"/>
                  <a:gd name="T5" fmla="*/ 211 h 228"/>
                  <a:gd name="T6" fmla="*/ 73 w 140"/>
                  <a:gd name="T7" fmla="*/ 216 h 228"/>
                  <a:gd name="T8" fmla="*/ 77 w 140"/>
                  <a:gd name="T9" fmla="*/ 220 h 228"/>
                  <a:gd name="T10" fmla="*/ 81 w 140"/>
                  <a:gd name="T11" fmla="*/ 224 h 228"/>
                  <a:gd name="T12" fmla="*/ 86 w 140"/>
                  <a:gd name="T13" fmla="*/ 226 h 228"/>
                  <a:gd name="T14" fmla="*/ 91 w 140"/>
                  <a:gd name="T15" fmla="*/ 227 h 228"/>
                  <a:gd name="T16" fmla="*/ 96 w 140"/>
                  <a:gd name="T17" fmla="*/ 228 h 228"/>
                  <a:gd name="T18" fmla="*/ 102 w 140"/>
                  <a:gd name="T19" fmla="*/ 228 h 228"/>
                  <a:gd name="T20" fmla="*/ 102 w 140"/>
                  <a:gd name="T21" fmla="*/ 228 h 228"/>
                  <a:gd name="T22" fmla="*/ 109 w 140"/>
                  <a:gd name="T23" fmla="*/ 228 h 228"/>
                  <a:gd name="T24" fmla="*/ 116 w 140"/>
                  <a:gd name="T25" fmla="*/ 226 h 228"/>
                  <a:gd name="T26" fmla="*/ 116 w 140"/>
                  <a:gd name="T27" fmla="*/ 226 h 228"/>
                  <a:gd name="T28" fmla="*/ 123 w 140"/>
                  <a:gd name="T29" fmla="*/ 222 h 228"/>
                  <a:gd name="T30" fmla="*/ 128 w 140"/>
                  <a:gd name="T31" fmla="*/ 217 h 228"/>
                  <a:gd name="T32" fmla="*/ 133 w 140"/>
                  <a:gd name="T33" fmla="*/ 212 h 228"/>
                  <a:gd name="T34" fmla="*/ 137 w 140"/>
                  <a:gd name="T35" fmla="*/ 206 h 228"/>
                  <a:gd name="T36" fmla="*/ 138 w 140"/>
                  <a:gd name="T37" fmla="*/ 199 h 228"/>
                  <a:gd name="T38" fmla="*/ 140 w 140"/>
                  <a:gd name="T39" fmla="*/ 191 h 228"/>
                  <a:gd name="T40" fmla="*/ 138 w 140"/>
                  <a:gd name="T41" fmla="*/ 184 h 228"/>
                  <a:gd name="T42" fmla="*/ 137 w 140"/>
                  <a:gd name="T43" fmla="*/ 177 h 228"/>
                  <a:gd name="T44" fmla="*/ 72 w 140"/>
                  <a:gd name="T45" fmla="*/ 22 h 228"/>
                  <a:gd name="T46" fmla="*/ 72 w 140"/>
                  <a:gd name="T47" fmla="*/ 22 h 228"/>
                  <a:gd name="T48" fmla="*/ 68 w 140"/>
                  <a:gd name="T49" fmla="*/ 16 h 228"/>
                  <a:gd name="T50" fmla="*/ 64 w 140"/>
                  <a:gd name="T51" fmla="*/ 11 h 228"/>
                  <a:gd name="T52" fmla="*/ 58 w 140"/>
                  <a:gd name="T53" fmla="*/ 6 h 228"/>
                  <a:gd name="T54" fmla="*/ 52 w 140"/>
                  <a:gd name="T55" fmla="*/ 2 h 228"/>
                  <a:gd name="T56" fmla="*/ 44 w 140"/>
                  <a:gd name="T57" fmla="*/ 0 h 228"/>
                  <a:gd name="T58" fmla="*/ 37 w 140"/>
                  <a:gd name="T59" fmla="*/ 0 h 228"/>
                  <a:gd name="T60" fmla="*/ 31 w 140"/>
                  <a:gd name="T61" fmla="*/ 0 h 228"/>
                  <a:gd name="T62" fmla="*/ 23 w 140"/>
                  <a:gd name="T63" fmla="*/ 2 h 228"/>
                  <a:gd name="T64" fmla="*/ 23 w 140"/>
                  <a:gd name="T65" fmla="*/ 2 h 228"/>
                  <a:gd name="T66" fmla="*/ 16 w 140"/>
                  <a:gd name="T67" fmla="*/ 6 h 228"/>
                  <a:gd name="T68" fmla="*/ 11 w 140"/>
                  <a:gd name="T69" fmla="*/ 11 h 228"/>
                  <a:gd name="T70" fmla="*/ 6 w 140"/>
                  <a:gd name="T71" fmla="*/ 17 h 228"/>
                  <a:gd name="T72" fmla="*/ 2 w 140"/>
                  <a:gd name="T73" fmla="*/ 23 h 228"/>
                  <a:gd name="T74" fmla="*/ 1 w 140"/>
                  <a:gd name="T75" fmla="*/ 29 h 228"/>
                  <a:gd name="T76" fmla="*/ 0 w 140"/>
                  <a:gd name="T77" fmla="*/ 37 h 228"/>
                  <a:gd name="T78" fmla="*/ 1 w 140"/>
                  <a:gd name="T79" fmla="*/ 44 h 228"/>
                  <a:gd name="T80" fmla="*/ 2 w 140"/>
                  <a:gd name="T81" fmla="*/ 52 h 228"/>
                  <a:gd name="T82" fmla="*/ 68 w 140"/>
                  <a:gd name="T83" fmla="*/ 20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0" h="228">
                    <a:moveTo>
                      <a:pt x="68" y="206"/>
                    </a:moveTo>
                    <a:lnTo>
                      <a:pt x="68" y="206"/>
                    </a:lnTo>
                    <a:lnTo>
                      <a:pt x="70" y="211"/>
                    </a:lnTo>
                    <a:lnTo>
                      <a:pt x="73" y="216"/>
                    </a:lnTo>
                    <a:lnTo>
                      <a:pt x="77" y="220"/>
                    </a:lnTo>
                    <a:lnTo>
                      <a:pt x="81" y="224"/>
                    </a:lnTo>
                    <a:lnTo>
                      <a:pt x="86" y="226"/>
                    </a:lnTo>
                    <a:lnTo>
                      <a:pt x="91" y="227"/>
                    </a:lnTo>
                    <a:lnTo>
                      <a:pt x="96" y="228"/>
                    </a:lnTo>
                    <a:lnTo>
                      <a:pt x="102" y="228"/>
                    </a:lnTo>
                    <a:lnTo>
                      <a:pt x="102" y="228"/>
                    </a:lnTo>
                    <a:lnTo>
                      <a:pt x="109" y="228"/>
                    </a:lnTo>
                    <a:lnTo>
                      <a:pt x="116" y="226"/>
                    </a:lnTo>
                    <a:lnTo>
                      <a:pt x="116" y="226"/>
                    </a:lnTo>
                    <a:lnTo>
                      <a:pt x="123" y="222"/>
                    </a:lnTo>
                    <a:lnTo>
                      <a:pt x="128" y="217"/>
                    </a:lnTo>
                    <a:lnTo>
                      <a:pt x="133" y="212"/>
                    </a:lnTo>
                    <a:lnTo>
                      <a:pt x="137" y="206"/>
                    </a:lnTo>
                    <a:lnTo>
                      <a:pt x="138" y="199"/>
                    </a:lnTo>
                    <a:lnTo>
                      <a:pt x="140" y="191"/>
                    </a:lnTo>
                    <a:lnTo>
                      <a:pt x="138" y="184"/>
                    </a:lnTo>
                    <a:lnTo>
                      <a:pt x="137" y="177"/>
                    </a:lnTo>
                    <a:lnTo>
                      <a:pt x="72" y="22"/>
                    </a:lnTo>
                    <a:lnTo>
                      <a:pt x="72" y="22"/>
                    </a:lnTo>
                    <a:lnTo>
                      <a:pt x="68" y="16"/>
                    </a:lnTo>
                    <a:lnTo>
                      <a:pt x="64" y="11"/>
                    </a:lnTo>
                    <a:lnTo>
                      <a:pt x="58" y="6"/>
                    </a:lnTo>
                    <a:lnTo>
                      <a:pt x="52" y="2"/>
                    </a:lnTo>
                    <a:lnTo>
                      <a:pt x="44" y="0"/>
                    </a:lnTo>
                    <a:lnTo>
                      <a:pt x="37" y="0"/>
                    </a:lnTo>
                    <a:lnTo>
                      <a:pt x="31" y="0"/>
                    </a:lnTo>
                    <a:lnTo>
                      <a:pt x="23" y="2"/>
                    </a:lnTo>
                    <a:lnTo>
                      <a:pt x="23" y="2"/>
                    </a:lnTo>
                    <a:lnTo>
                      <a:pt x="16" y="6"/>
                    </a:lnTo>
                    <a:lnTo>
                      <a:pt x="11" y="11"/>
                    </a:lnTo>
                    <a:lnTo>
                      <a:pt x="6" y="17"/>
                    </a:lnTo>
                    <a:lnTo>
                      <a:pt x="2" y="23"/>
                    </a:lnTo>
                    <a:lnTo>
                      <a:pt x="1" y="29"/>
                    </a:lnTo>
                    <a:lnTo>
                      <a:pt x="0" y="37"/>
                    </a:lnTo>
                    <a:lnTo>
                      <a:pt x="1" y="44"/>
                    </a:lnTo>
                    <a:lnTo>
                      <a:pt x="2" y="52"/>
                    </a:lnTo>
                    <a:lnTo>
                      <a:pt x="68"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18">
                <a:extLst>
                  <a:ext uri="{FF2B5EF4-FFF2-40B4-BE49-F238E27FC236}">
                    <a16:creationId xmlns:a16="http://schemas.microsoft.com/office/drawing/2014/main" id="{CAB2D1B9-9CD1-4CEA-99F5-B5E03B732DF7}"/>
                  </a:ext>
                </a:extLst>
              </p:cNvPr>
              <p:cNvSpPr>
                <a:spLocks/>
              </p:cNvSpPr>
              <p:nvPr/>
            </p:nvSpPr>
            <p:spPr bwMode="auto">
              <a:xfrm>
                <a:off x="955675" y="1876425"/>
                <a:ext cx="257175" cy="160338"/>
              </a:xfrm>
              <a:custGeom>
                <a:avLst/>
                <a:gdLst>
                  <a:gd name="T0" fmla="*/ 243 w 488"/>
                  <a:gd name="T1" fmla="*/ 0 h 304"/>
                  <a:gd name="T2" fmla="*/ 243 w 488"/>
                  <a:gd name="T3" fmla="*/ 0 h 304"/>
                  <a:gd name="T4" fmla="*/ 218 w 488"/>
                  <a:gd name="T5" fmla="*/ 1 h 304"/>
                  <a:gd name="T6" fmla="*/ 194 w 488"/>
                  <a:gd name="T7" fmla="*/ 4 h 304"/>
                  <a:gd name="T8" fmla="*/ 170 w 488"/>
                  <a:gd name="T9" fmla="*/ 11 h 304"/>
                  <a:gd name="T10" fmla="*/ 148 w 488"/>
                  <a:gd name="T11" fmla="*/ 19 h 304"/>
                  <a:gd name="T12" fmla="*/ 127 w 488"/>
                  <a:gd name="T13" fmla="*/ 29 h 304"/>
                  <a:gd name="T14" fmla="*/ 107 w 488"/>
                  <a:gd name="T15" fmla="*/ 42 h 304"/>
                  <a:gd name="T16" fmla="*/ 89 w 488"/>
                  <a:gd name="T17" fmla="*/ 55 h 304"/>
                  <a:gd name="T18" fmla="*/ 71 w 488"/>
                  <a:gd name="T19" fmla="*/ 71 h 304"/>
                  <a:gd name="T20" fmla="*/ 55 w 488"/>
                  <a:gd name="T21" fmla="*/ 88 h 304"/>
                  <a:gd name="T22" fmla="*/ 40 w 488"/>
                  <a:gd name="T23" fmla="*/ 107 h 304"/>
                  <a:gd name="T24" fmla="*/ 29 w 488"/>
                  <a:gd name="T25" fmla="*/ 127 h 304"/>
                  <a:gd name="T26" fmla="*/ 18 w 488"/>
                  <a:gd name="T27" fmla="*/ 149 h 304"/>
                  <a:gd name="T28" fmla="*/ 11 w 488"/>
                  <a:gd name="T29" fmla="*/ 171 h 304"/>
                  <a:gd name="T30" fmla="*/ 5 w 488"/>
                  <a:gd name="T31" fmla="*/ 195 h 304"/>
                  <a:gd name="T32" fmla="*/ 1 w 488"/>
                  <a:gd name="T33" fmla="*/ 218 h 304"/>
                  <a:gd name="T34" fmla="*/ 0 w 488"/>
                  <a:gd name="T35" fmla="*/ 243 h 304"/>
                  <a:gd name="T36" fmla="*/ 0 w 488"/>
                  <a:gd name="T37" fmla="*/ 243 h 304"/>
                  <a:gd name="T38" fmla="*/ 0 w 488"/>
                  <a:gd name="T39" fmla="*/ 259 h 304"/>
                  <a:gd name="T40" fmla="*/ 1 w 488"/>
                  <a:gd name="T41" fmla="*/ 274 h 304"/>
                  <a:gd name="T42" fmla="*/ 3 w 488"/>
                  <a:gd name="T43" fmla="*/ 289 h 304"/>
                  <a:gd name="T44" fmla="*/ 7 w 488"/>
                  <a:gd name="T45" fmla="*/ 304 h 304"/>
                  <a:gd name="T46" fmla="*/ 479 w 488"/>
                  <a:gd name="T47" fmla="*/ 304 h 304"/>
                  <a:gd name="T48" fmla="*/ 479 w 488"/>
                  <a:gd name="T49" fmla="*/ 304 h 304"/>
                  <a:gd name="T50" fmla="*/ 483 w 488"/>
                  <a:gd name="T51" fmla="*/ 289 h 304"/>
                  <a:gd name="T52" fmla="*/ 485 w 488"/>
                  <a:gd name="T53" fmla="*/ 274 h 304"/>
                  <a:gd name="T54" fmla="*/ 486 w 488"/>
                  <a:gd name="T55" fmla="*/ 259 h 304"/>
                  <a:gd name="T56" fmla="*/ 488 w 488"/>
                  <a:gd name="T57" fmla="*/ 243 h 304"/>
                  <a:gd name="T58" fmla="*/ 488 w 488"/>
                  <a:gd name="T59" fmla="*/ 243 h 304"/>
                  <a:gd name="T60" fmla="*/ 486 w 488"/>
                  <a:gd name="T61" fmla="*/ 218 h 304"/>
                  <a:gd name="T62" fmla="*/ 483 w 488"/>
                  <a:gd name="T63" fmla="*/ 195 h 304"/>
                  <a:gd name="T64" fmla="*/ 477 w 488"/>
                  <a:gd name="T65" fmla="*/ 171 h 304"/>
                  <a:gd name="T66" fmla="*/ 468 w 488"/>
                  <a:gd name="T67" fmla="*/ 149 h 304"/>
                  <a:gd name="T68" fmla="*/ 458 w 488"/>
                  <a:gd name="T69" fmla="*/ 127 h 304"/>
                  <a:gd name="T70" fmla="*/ 446 w 488"/>
                  <a:gd name="T71" fmla="*/ 107 h 304"/>
                  <a:gd name="T72" fmla="*/ 431 w 488"/>
                  <a:gd name="T73" fmla="*/ 88 h 304"/>
                  <a:gd name="T74" fmla="*/ 416 w 488"/>
                  <a:gd name="T75" fmla="*/ 71 h 304"/>
                  <a:gd name="T76" fmla="*/ 399 w 488"/>
                  <a:gd name="T77" fmla="*/ 55 h 304"/>
                  <a:gd name="T78" fmla="*/ 380 w 488"/>
                  <a:gd name="T79" fmla="*/ 42 h 304"/>
                  <a:gd name="T80" fmla="*/ 359 w 488"/>
                  <a:gd name="T81" fmla="*/ 29 h 304"/>
                  <a:gd name="T82" fmla="*/ 338 w 488"/>
                  <a:gd name="T83" fmla="*/ 19 h 304"/>
                  <a:gd name="T84" fmla="*/ 316 w 488"/>
                  <a:gd name="T85" fmla="*/ 11 h 304"/>
                  <a:gd name="T86" fmla="*/ 292 w 488"/>
                  <a:gd name="T87" fmla="*/ 4 h 304"/>
                  <a:gd name="T88" fmla="*/ 268 w 488"/>
                  <a:gd name="T89" fmla="*/ 1 h 304"/>
                  <a:gd name="T90" fmla="*/ 243 w 488"/>
                  <a:gd name="T91" fmla="*/ 0 h 304"/>
                  <a:gd name="T92" fmla="*/ 243 w 488"/>
                  <a:gd name="T9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8" h="304">
                    <a:moveTo>
                      <a:pt x="243" y="0"/>
                    </a:moveTo>
                    <a:lnTo>
                      <a:pt x="243" y="0"/>
                    </a:lnTo>
                    <a:lnTo>
                      <a:pt x="218" y="1"/>
                    </a:lnTo>
                    <a:lnTo>
                      <a:pt x="194" y="4"/>
                    </a:lnTo>
                    <a:lnTo>
                      <a:pt x="170" y="11"/>
                    </a:lnTo>
                    <a:lnTo>
                      <a:pt x="148" y="19"/>
                    </a:lnTo>
                    <a:lnTo>
                      <a:pt x="127" y="29"/>
                    </a:lnTo>
                    <a:lnTo>
                      <a:pt x="107" y="42"/>
                    </a:lnTo>
                    <a:lnTo>
                      <a:pt x="89" y="55"/>
                    </a:lnTo>
                    <a:lnTo>
                      <a:pt x="71" y="71"/>
                    </a:lnTo>
                    <a:lnTo>
                      <a:pt x="55" y="88"/>
                    </a:lnTo>
                    <a:lnTo>
                      <a:pt x="40" y="107"/>
                    </a:lnTo>
                    <a:lnTo>
                      <a:pt x="29" y="127"/>
                    </a:lnTo>
                    <a:lnTo>
                      <a:pt x="18" y="149"/>
                    </a:lnTo>
                    <a:lnTo>
                      <a:pt x="11" y="171"/>
                    </a:lnTo>
                    <a:lnTo>
                      <a:pt x="5" y="195"/>
                    </a:lnTo>
                    <a:lnTo>
                      <a:pt x="1" y="218"/>
                    </a:lnTo>
                    <a:lnTo>
                      <a:pt x="0" y="243"/>
                    </a:lnTo>
                    <a:lnTo>
                      <a:pt x="0" y="243"/>
                    </a:lnTo>
                    <a:lnTo>
                      <a:pt x="0" y="259"/>
                    </a:lnTo>
                    <a:lnTo>
                      <a:pt x="1" y="274"/>
                    </a:lnTo>
                    <a:lnTo>
                      <a:pt x="3" y="289"/>
                    </a:lnTo>
                    <a:lnTo>
                      <a:pt x="7" y="304"/>
                    </a:lnTo>
                    <a:lnTo>
                      <a:pt x="479" y="304"/>
                    </a:lnTo>
                    <a:lnTo>
                      <a:pt x="479" y="304"/>
                    </a:lnTo>
                    <a:lnTo>
                      <a:pt x="483" y="289"/>
                    </a:lnTo>
                    <a:lnTo>
                      <a:pt x="485" y="274"/>
                    </a:lnTo>
                    <a:lnTo>
                      <a:pt x="486" y="259"/>
                    </a:lnTo>
                    <a:lnTo>
                      <a:pt x="488" y="243"/>
                    </a:lnTo>
                    <a:lnTo>
                      <a:pt x="488" y="243"/>
                    </a:lnTo>
                    <a:lnTo>
                      <a:pt x="486" y="218"/>
                    </a:lnTo>
                    <a:lnTo>
                      <a:pt x="483" y="195"/>
                    </a:lnTo>
                    <a:lnTo>
                      <a:pt x="477" y="171"/>
                    </a:lnTo>
                    <a:lnTo>
                      <a:pt x="468" y="149"/>
                    </a:lnTo>
                    <a:lnTo>
                      <a:pt x="458" y="127"/>
                    </a:lnTo>
                    <a:lnTo>
                      <a:pt x="446" y="107"/>
                    </a:lnTo>
                    <a:lnTo>
                      <a:pt x="431" y="88"/>
                    </a:lnTo>
                    <a:lnTo>
                      <a:pt x="416" y="71"/>
                    </a:lnTo>
                    <a:lnTo>
                      <a:pt x="399" y="55"/>
                    </a:lnTo>
                    <a:lnTo>
                      <a:pt x="380" y="42"/>
                    </a:lnTo>
                    <a:lnTo>
                      <a:pt x="359" y="29"/>
                    </a:lnTo>
                    <a:lnTo>
                      <a:pt x="338" y="19"/>
                    </a:lnTo>
                    <a:lnTo>
                      <a:pt x="316" y="11"/>
                    </a:lnTo>
                    <a:lnTo>
                      <a:pt x="292" y="4"/>
                    </a:lnTo>
                    <a:lnTo>
                      <a:pt x="268" y="1"/>
                    </a:lnTo>
                    <a:lnTo>
                      <a:pt x="243" y="0"/>
                    </a:lnTo>
                    <a:lnTo>
                      <a:pt x="2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40" name="Grupa 39">
              <a:extLst>
                <a:ext uri="{FF2B5EF4-FFF2-40B4-BE49-F238E27FC236}">
                  <a16:creationId xmlns:a16="http://schemas.microsoft.com/office/drawing/2014/main" id="{35762F14-7164-4451-AD65-45A09175CAC5}"/>
                </a:ext>
              </a:extLst>
            </p:cNvPr>
            <p:cNvGrpSpPr/>
            <p:nvPr/>
          </p:nvGrpSpPr>
          <p:grpSpPr>
            <a:xfrm>
              <a:off x="539750" y="2052638"/>
              <a:ext cx="1112838" cy="412750"/>
              <a:chOff x="539750" y="2052638"/>
              <a:chExt cx="1112838" cy="412750"/>
            </a:xfrm>
            <a:grpFill/>
          </p:grpSpPr>
          <p:sp>
            <p:nvSpPr>
              <p:cNvPr id="41" name="Freeform 19">
                <a:extLst>
                  <a:ext uri="{FF2B5EF4-FFF2-40B4-BE49-F238E27FC236}">
                    <a16:creationId xmlns:a16="http://schemas.microsoft.com/office/drawing/2014/main" id="{F2D5C4C6-5F8C-449F-83D8-4214E89A805D}"/>
                  </a:ext>
                </a:extLst>
              </p:cNvPr>
              <p:cNvSpPr>
                <a:spLocks/>
              </p:cNvSpPr>
              <p:nvPr/>
            </p:nvSpPr>
            <p:spPr bwMode="auto">
              <a:xfrm>
                <a:off x="714375" y="2052638"/>
                <a:ext cx="254000" cy="128588"/>
              </a:xfrm>
              <a:custGeom>
                <a:avLst/>
                <a:gdLst>
                  <a:gd name="T0" fmla="*/ 442 w 479"/>
                  <a:gd name="T1" fmla="*/ 0 h 245"/>
                  <a:gd name="T2" fmla="*/ 179 w 479"/>
                  <a:gd name="T3" fmla="*/ 0 h 245"/>
                  <a:gd name="T4" fmla="*/ 179 w 479"/>
                  <a:gd name="T5" fmla="*/ 0 h 245"/>
                  <a:gd name="T6" fmla="*/ 170 w 479"/>
                  <a:gd name="T7" fmla="*/ 0 h 245"/>
                  <a:gd name="T8" fmla="*/ 161 w 479"/>
                  <a:gd name="T9" fmla="*/ 2 h 245"/>
                  <a:gd name="T10" fmla="*/ 152 w 479"/>
                  <a:gd name="T11" fmla="*/ 5 h 245"/>
                  <a:gd name="T12" fmla="*/ 143 w 479"/>
                  <a:gd name="T13" fmla="*/ 9 h 245"/>
                  <a:gd name="T14" fmla="*/ 135 w 479"/>
                  <a:gd name="T15" fmla="*/ 14 h 245"/>
                  <a:gd name="T16" fmla="*/ 127 w 479"/>
                  <a:gd name="T17" fmla="*/ 18 h 245"/>
                  <a:gd name="T18" fmla="*/ 121 w 479"/>
                  <a:gd name="T19" fmla="*/ 25 h 245"/>
                  <a:gd name="T20" fmla="*/ 116 w 479"/>
                  <a:gd name="T21" fmla="*/ 31 h 245"/>
                  <a:gd name="T22" fmla="*/ 2 w 479"/>
                  <a:gd name="T23" fmla="*/ 214 h 245"/>
                  <a:gd name="T24" fmla="*/ 2 w 479"/>
                  <a:gd name="T25" fmla="*/ 214 h 245"/>
                  <a:gd name="T26" fmla="*/ 0 w 479"/>
                  <a:gd name="T27" fmla="*/ 220 h 245"/>
                  <a:gd name="T28" fmla="*/ 0 w 479"/>
                  <a:gd name="T29" fmla="*/ 226 h 245"/>
                  <a:gd name="T30" fmla="*/ 2 w 479"/>
                  <a:gd name="T31" fmla="*/ 231 h 245"/>
                  <a:gd name="T32" fmla="*/ 6 w 479"/>
                  <a:gd name="T33" fmla="*/ 236 h 245"/>
                  <a:gd name="T34" fmla="*/ 12 w 479"/>
                  <a:gd name="T35" fmla="*/ 240 h 245"/>
                  <a:gd name="T36" fmla="*/ 20 w 479"/>
                  <a:gd name="T37" fmla="*/ 242 h 245"/>
                  <a:gd name="T38" fmla="*/ 30 w 479"/>
                  <a:gd name="T39" fmla="*/ 245 h 245"/>
                  <a:gd name="T40" fmla="*/ 41 w 479"/>
                  <a:gd name="T41" fmla="*/ 245 h 245"/>
                  <a:gd name="T42" fmla="*/ 377 w 479"/>
                  <a:gd name="T43" fmla="*/ 245 h 245"/>
                  <a:gd name="T44" fmla="*/ 377 w 479"/>
                  <a:gd name="T45" fmla="*/ 245 h 245"/>
                  <a:gd name="T46" fmla="*/ 389 w 479"/>
                  <a:gd name="T47" fmla="*/ 245 h 245"/>
                  <a:gd name="T48" fmla="*/ 400 w 479"/>
                  <a:gd name="T49" fmla="*/ 242 h 245"/>
                  <a:gd name="T50" fmla="*/ 410 w 479"/>
                  <a:gd name="T51" fmla="*/ 240 h 245"/>
                  <a:gd name="T52" fmla="*/ 419 w 479"/>
                  <a:gd name="T53" fmla="*/ 236 h 245"/>
                  <a:gd name="T54" fmla="*/ 426 w 479"/>
                  <a:gd name="T55" fmla="*/ 231 h 245"/>
                  <a:gd name="T56" fmla="*/ 434 w 479"/>
                  <a:gd name="T57" fmla="*/ 226 h 245"/>
                  <a:gd name="T58" fmla="*/ 437 w 479"/>
                  <a:gd name="T59" fmla="*/ 220 h 245"/>
                  <a:gd name="T60" fmla="*/ 440 w 479"/>
                  <a:gd name="T61" fmla="*/ 214 h 245"/>
                  <a:gd name="T62" fmla="*/ 479 w 479"/>
                  <a:gd name="T63" fmla="*/ 31 h 245"/>
                  <a:gd name="T64" fmla="*/ 479 w 479"/>
                  <a:gd name="T65" fmla="*/ 31 h 245"/>
                  <a:gd name="T66" fmla="*/ 479 w 479"/>
                  <a:gd name="T67" fmla="*/ 25 h 245"/>
                  <a:gd name="T68" fmla="*/ 478 w 479"/>
                  <a:gd name="T69" fmla="*/ 18 h 245"/>
                  <a:gd name="T70" fmla="*/ 476 w 479"/>
                  <a:gd name="T71" fmla="*/ 14 h 245"/>
                  <a:gd name="T72" fmla="*/ 471 w 479"/>
                  <a:gd name="T73" fmla="*/ 9 h 245"/>
                  <a:gd name="T74" fmla="*/ 466 w 479"/>
                  <a:gd name="T75" fmla="*/ 5 h 245"/>
                  <a:gd name="T76" fmla="*/ 458 w 479"/>
                  <a:gd name="T77" fmla="*/ 2 h 245"/>
                  <a:gd name="T78" fmla="*/ 451 w 479"/>
                  <a:gd name="T79" fmla="*/ 0 h 245"/>
                  <a:gd name="T80" fmla="*/ 442 w 479"/>
                  <a:gd name="T81" fmla="*/ 0 h 245"/>
                  <a:gd name="T82" fmla="*/ 442 w 479"/>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245">
                    <a:moveTo>
                      <a:pt x="442" y="0"/>
                    </a:moveTo>
                    <a:lnTo>
                      <a:pt x="179" y="0"/>
                    </a:lnTo>
                    <a:lnTo>
                      <a:pt x="179" y="0"/>
                    </a:lnTo>
                    <a:lnTo>
                      <a:pt x="170" y="0"/>
                    </a:lnTo>
                    <a:lnTo>
                      <a:pt x="161" y="2"/>
                    </a:lnTo>
                    <a:lnTo>
                      <a:pt x="152" y="5"/>
                    </a:lnTo>
                    <a:lnTo>
                      <a:pt x="143" y="9"/>
                    </a:lnTo>
                    <a:lnTo>
                      <a:pt x="135" y="14"/>
                    </a:lnTo>
                    <a:lnTo>
                      <a:pt x="127" y="18"/>
                    </a:lnTo>
                    <a:lnTo>
                      <a:pt x="121" y="25"/>
                    </a:lnTo>
                    <a:lnTo>
                      <a:pt x="116" y="31"/>
                    </a:lnTo>
                    <a:lnTo>
                      <a:pt x="2" y="214"/>
                    </a:lnTo>
                    <a:lnTo>
                      <a:pt x="2" y="214"/>
                    </a:lnTo>
                    <a:lnTo>
                      <a:pt x="0" y="220"/>
                    </a:lnTo>
                    <a:lnTo>
                      <a:pt x="0" y="226"/>
                    </a:lnTo>
                    <a:lnTo>
                      <a:pt x="2" y="231"/>
                    </a:lnTo>
                    <a:lnTo>
                      <a:pt x="6" y="236"/>
                    </a:lnTo>
                    <a:lnTo>
                      <a:pt x="12" y="240"/>
                    </a:lnTo>
                    <a:lnTo>
                      <a:pt x="20" y="242"/>
                    </a:lnTo>
                    <a:lnTo>
                      <a:pt x="30" y="245"/>
                    </a:lnTo>
                    <a:lnTo>
                      <a:pt x="41" y="245"/>
                    </a:lnTo>
                    <a:lnTo>
                      <a:pt x="377" y="245"/>
                    </a:lnTo>
                    <a:lnTo>
                      <a:pt x="377" y="245"/>
                    </a:lnTo>
                    <a:lnTo>
                      <a:pt x="389" y="245"/>
                    </a:lnTo>
                    <a:lnTo>
                      <a:pt x="400" y="242"/>
                    </a:lnTo>
                    <a:lnTo>
                      <a:pt x="410" y="240"/>
                    </a:lnTo>
                    <a:lnTo>
                      <a:pt x="419" y="236"/>
                    </a:lnTo>
                    <a:lnTo>
                      <a:pt x="426" y="231"/>
                    </a:lnTo>
                    <a:lnTo>
                      <a:pt x="434" y="226"/>
                    </a:lnTo>
                    <a:lnTo>
                      <a:pt x="437" y="220"/>
                    </a:lnTo>
                    <a:lnTo>
                      <a:pt x="440" y="214"/>
                    </a:lnTo>
                    <a:lnTo>
                      <a:pt x="479" y="31"/>
                    </a:lnTo>
                    <a:lnTo>
                      <a:pt x="479" y="31"/>
                    </a:lnTo>
                    <a:lnTo>
                      <a:pt x="479" y="25"/>
                    </a:lnTo>
                    <a:lnTo>
                      <a:pt x="478" y="18"/>
                    </a:lnTo>
                    <a:lnTo>
                      <a:pt x="476" y="14"/>
                    </a:lnTo>
                    <a:lnTo>
                      <a:pt x="471" y="9"/>
                    </a:lnTo>
                    <a:lnTo>
                      <a:pt x="466" y="5"/>
                    </a:lnTo>
                    <a:lnTo>
                      <a:pt x="458" y="2"/>
                    </a:lnTo>
                    <a:lnTo>
                      <a:pt x="451" y="0"/>
                    </a:lnTo>
                    <a:lnTo>
                      <a:pt x="442" y="0"/>
                    </a:lnTo>
                    <a:lnTo>
                      <a:pt x="4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20">
                <a:extLst>
                  <a:ext uri="{FF2B5EF4-FFF2-40B4-BE49-F238E27FC236}">
                    <a16:creationId xmlns:a16="http://schemas.microsoft.com/office/drawing/2014/main" id="{92F68FAE-4E78-4FD0-90F3-72F3B046C481}"/>
                  </a:ext>
                </a:extLst>
              </p:cNvPr>
              <p:cNvSpPr>
                <a:spLocks/>
              </p:cNvSpPr>
              <p:nvPr/>
            </p:nvSpPr>
            <p:spPr bwMode="auto">
              <a:xfrm>
                <a:off x="973138" y="2052638"/>
                <a:ext cx="230188" cy="128588"/>
              </a:xfrm>
              <a:custGeom>
                <a:avLst/>
                <a:gdLst>
                  <a:gd name="T0" fmla="*/ 342 w 437"/>
                  <a:gd name="T1" fmla="*/ 0 h 245"/>
                  <a:gd name="T2" fmla="*/ 80 w 437"/>
                  <a:gd name="T3" fmla="*/ 0 h 245"/>
                  <a:gd name="T4" fmla="*/ 80 w 437"/>
                  <a:gd name="T5" fmla="*/ 0 h 245"/>
                  <a:gd name="T6" fmla="*/ 70 w 437"/>
                  <a:gd name="T7" fmla="*/ 0 h 245"/>
                  <a:gd name="T8" fmla="*/ 62 w 437"/>
                  <a:gd name="T9" fmla="*/ 2 h 245"/>
                  <a:gd name="T10" fmla="*/ 54 w 437"/>
                  <a:gd name="T11" fmla="*/ 5 h 245"/>
                  <a:gd name="T12" fmla="*/ 47 w 437"/>
                  <a:gd name="T13" fmla="*/ 9 h 245"/>
                  <a:gd name="T14" fmla="*/ 41 w 437"/>
                  <a:gd name="T15" fmla="*/ 14 h 245"/>
                  <a:gd name="T16" fmla="*/ 36 w 437"/>
                  <a:gd name="T17" fmla="*/ 18 h 245"/>
                  <a:gd name="T18" fmla="*/ 32 w 437"/>
                  <a:gd name="T19" fmla="*/ 25 h 245"/>
                  <a:gd name="T20" fmla="*/ 31 w 437"/>
                  <a:gd name="T21" fmla="*/ 31 h 245"/>
                  <a:gd name="T22" fmla="*/ 0 w 437"/>
                  <a:gd name="T23" fmla="*/ 214 h 245"/>
                  <a:gd name="T24" fmla="*/ 0 w 437"/>
                  <a:gd name="T25" fmla="*/ 214 h 245"/>
                  <a:gd name="T26" fmla="*/ 0 w 437"/>
                  <a:gd name="T27" fmla="*/ 220 h 245"/>
                  <a:gd name="T28" fmla="*/ 2 w 437"/>
                  <a:gd name="T29" fmla="*/ 226 h 245"/>
                  <a:gd name="T30" fmla="*/ 6 w 437"/>
                  <a:gd name="T31" fmla="*/ 231 h 245"/>
                  <a:gd name="T32" fmla="*/ 12 w 437"/>
                  <a:gd name="T33" fmla="*/ 236 h 245"/>
                  <a:gd name="T34" fmla="*/ 20 w 437"/>
                  <a:gd name="T35" fmla="*/ 240 h 245"/>
                  <a:gd name="T36" fmla="*/ 28 w 437"/>
                  <a:gd name="T37" fmla="*/ 242 h 245"/>
                  <a:gd name="T38" fmla="*/ 40 w 437"/>
                  <a:gd name="T39" fmla="*/ 245 h 245"/>
                  <a:gd name="T40" fmla="*/ 51 w 437"/>
                  <a:gd name="T41" fmla="*/ 245 h 245"/>
                  <a:gd name="T42" fmla="*/ 388 w 437"/>
                  <a:gd name="T43" fmla="*/ 245 h 245"/>
                  <a:gd name="T44" fmla="*/ 388 w 437"/>
                  <a:gd name="T45" fmla="*/ 245 h 245"/>
                  <a:gd name="T46" fmla="*/ 399 w 437"/>
                  <a:gd name="T47" fmla="*/ 245 h 245"/>
                  <a:gd name="T48" fmla="*/ 409 w 437"/>
                  <a:gd name="T49" fmla="*/ 242 h 245"/>
                  <a:gd name="T50" fmla="*/ 418 w 437"/>
                  <a:gd name="T51" fmla="*/ 240 h 245"/>
                  <a:gd name="T52" fmla="*/ 425 w 437"/>
                  <a:gd name="T53" fmla="*/ 236 h 245"/>
                  <a:gd name="T54" fmla="*/ 431 w 437"/>
                  <a:gd name="T55" fmla="*/ 231 h 245"/>
                  <a:gd name="T56" fmla="*/ 435 w 437"/>
                  <a:gd name="T57" fmla="*/ 226 h 245"/>
                  <a:gd name="T58" fmla="*/ 437 w 437"/>
                  <a:gd name="T59" fmla="*/ 220 h 245"/>
                  <a:gd name="T60" fmla="*/ 436 w 437"/>
                  <a:gd name="T61" fmla="*/ 214 h 245"/>
                  <a:gd name="T62" fmla="*/ 394 w 437"/>
                  <a:gd name="T63" fmla="*/ 31 h 245"/>
                  <a:gd name="T64" fmla="*/ 394 w 437"/>
                  <a:gd name="T65" fmla="*/ 31 h 245"/>
                  <a:gd name="T66" fmla="*/ 392 w 437"/>
                  <a:gd name="T67" fmla="*/ 25 h 245"/>
                  <a:gd name="T68" fmla="*/ 388 w 437"/>
                  <a:gd name="T69" fmla="*/ 18 h 245"/>
                  <a:gd name="T70" fmla="*/ 382 w 437"/>
                  <a:gd name="T71" fmla="*/ 14 h 245"/>
                  <a:gd name="T72" fmla="*/ 376 w 437"/>
                  <a:gd name="T73" fmla="*/ 9 h 245"/>
                  <a:gd name="T74" fmla="*/ 368 w 437"/>
                  <a:gd name="T75" fmla="*/ 5 h 245"/>
                  <a:gd name="T76" fmla="*/ 361 w 437"/>
                  <a:gd name="T77" fmla="*/ 2 h 245"/>
                  <a:gd name="T78" fmla="*/ 352 w 437"/>
                  <a:gd name="T79" fmla="*/ 0 h 245"/>
                  <a:gd name="T80" fmla="*/ 342 w 437"/>
                  <a:gd name="T81" fmla="*/ 0 h 245"/>
                  <a:gd name="T82" fmla="*/ 342 w 437"/>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7" h="245">
                    <a:moveTo>
                      <a:pt x="342" y="0"/>
                    </a:moveTo>
                    <a:lnTo>
                      <a:pt x="80" y="0"/>
                    </a:lnTo>
                    <a:lnTo>
                      <a:pt x="80" y="0"/>
                    </a:lnTo>
                    <a:lnTo>
                      <a:pt x="70" y="0"/>
                    </a:lnTo>
                    <a:lnTo>
                      <a:pt x="62" y="2"/>
                    </a:lnTo>
                    <a:lnTo>
                      <a:pt x="54" y="5"/>
                    </a:lnTo>
                    <a:lnTo>
                      <a:pt x="47" y="9"/>
                    </a:lnTo>
                    <a:lnTo>
                      <a:pt x="41" y="14"/>
                    </a:lnTo>
                    <a:lnTo>
                      <a:pt x="36" y="18"/>
                    </a:lnTo>
                    <a:lnTo>
                      <a:pt x="32" y="25"/>
                    </a:lnTo>
                    <a:lnTo>
                      <a:pt x="31" y="31"/>
                    </a:lnTo>
                    <a:lnTo>
                      <a:pt x="0" y="214"/>
                    </a:lnTo>
                    <a:lnTo>
                      <a:pt x="0" y="214"/>
                    </a:lnTo>
                    <a:lnTo>
                      <a:pt x="0" y="220"/>
                    </a:lnTo>
                    <a:lnTo>
                      <a:pt x="2" y="226"/>
                    </a:lnTo>
                    <a:lnTo>
                      <a:pt x="6" y="231"/>
                    </a:lnTo>
                    <a:lnTo>
                      <a:pt x="12" y="236"/>
                    </a:lnTo>
                    <a:lnTo>
                      <a:pt x="20" y="240"/>
                    </a:lnTo>
                    <a:lnTo>
                      <a:pt x="28" y="242"/>
                    </a:lnTo>
                    <a:lnTo>
                      <a:pt x="40" y="245"/>
                    </a:lnTo>
                    <a:lnTo>
                      <a:pt x="51" y="245"/>
                    </a:lnTo>
                    <a:lnTo>
                      <a:pt x="388" y="245"/>
                    </a:lnTo>
                    <a:lnTo>
                      <a:pt x="388" y="245"/>
                    </a:lnTo>
                    <a:lnTo>
                      <a:pt x="399" y="245"/>
                    </a:lnTo>
                    <a:lnTo>
                      <a:pt x="409" y="242"/>
                    </a:lnTo>
                    <a:lnTo>
                      <a:pt x="418" y="240"/>
                    </a:lnTo>
                    <a:lnTo>
                      <a:pt x="425" y="236"/>
                    </a:lnTo>
                    <a:lnTo>
                      <a:pt x="431" y="231"/>
                    </a:lnTo>
                    <a:lnTo>
                      <a:pt x="435" y="226"/>
                    </a:lnTo>
                    <a:lnTo>
                      <a:pt x="437" y="220"/>
                    </a:lnTo>
                    <a:lnTo>
                      <a:pt x="436" y="214"/>
                    </a:lnTo>
                    <a:lnTo>
                      <a:pt x="394" y="31"/>
                    </a:lnTo>
                    <a:lnTo>
                      <a:pt x="394" y="31"/>
                    </a:lnTo>
                    <a:lnTo>
                      <a:pt x="392" y="25"/>
                    </a:lnTo>
                    <a:lnTo>
                      <a:pt x="388" y="18"/>
                    </a:lnTo>
                    <a:lnTo>
                      <a:pt x="382" y="14"/>
                    </a:lnTo>
                    <a:lnTo>
                      <a:pt x="376" y="9"/>
                    </a:lnTo>
                    <a:lnTo>
                      <a:pt x="368" y="5"/>
                    </a:lnTo>
                    <a:lnTo>
                      <a:pt x="361" y="2"/>
                    </a:lnTo>
                    <a:lnTo>
                      <a:pt x="352" y="0"/>
                    </a:lnTo>
                    <a:lnTo>
                      <a:pt x="342" y="0"/>
                    </a:lnTo>
                    <a:lnTo>
                      <a:pt x="3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21">
                <a:extLst>
                  <a:ext uri="{FF2B5EF4-FFF2-40B4-BE49-F238E27FC236}">
                    <a16:creationId xmlns:a16="http://schemas.microsoft.com/office/drawing/2014/main" id="{0AC20408-53A0-4719-9829-09ABAAF503E9}"/>
                  </a:ext>
                </a:extLst>
              </p:cNvPr>
              <p:cNvSpPr>
                <a:spLocks/>
              </p:cNvSpPr>
              <p:nvPr/>
            </p:nvSpPr>
            <p:spPr bwMode="auto">
              <a:xfrm>
                <a:off x="1200150" y="2052638"/>
                <a:ext cx="260350" cy="128588"/>
              </a:xfrm>
              <a:custGeom>
                <a:avLst/>
                <a:gdLst>
                  <a:gd name="T0" fmla="*/ 299 w 493"/>
                  <a:gd name="T1" fmla="*/ 0 h 245"/>
                  <a:gd name="T2" fmla="*/ 36 w 493"/>
                  <a:gd name="T3" fmla="*/ 0 h 245"/>
                  <a:gd name="T4" fmla="*/ 36 w 493"/>
                  <a:gd name="T5" fmla="*/ 0 h 245"/>
                  <a:gd name="T6" fmla="*/ 27 w 493"/>
                  <a:gd name="T7" fmla="*/ 0 h 245"/>
                  <a:gd name="T8" fmla="*/ 20 w 493"/>
                  <a:gd name="T9" fmla="*/ 2 h 245"/>
                  <a:gd name="T10" fmla="*/ 14 w 493"/>
                  <a:gd name="T11" fmla="*/ 5 h 245"/>
                  <a:gd name="T12" fmla="*/ 7 w 493"/>
                  <a:gd name="T13" fmla="*/ 9 h 245"/>
                  <a:gd name="T14" fmla="*/ 4 w 493"/>
                  <a:gd name="T15" fmla="*/ 14 h 245"/>
                  <a:gd name="T16" fmla="*/ 1 w 493"/>
                  <a:gd name="T17" fmla="*/ 18 h 245"/>
                  <a:gd name="T18" fmla="*/ 0 w 493"/>
                  <a:gd name="T19" fmla="*/ 25 h 245"/>
                  <a:gd name="T20" fmla="*/ 1 w 493"/>
                  <a:gd name="T21" fmla="*/ 31 h 245"/>
                  <a:gd name="T22" fmla="*/ 52 w 493"/>
                  <a:gd name="T23" fmla="*/ 214 h 245"/>
                  <a:gd name="T24" fmla="*/ 52 w 493"/>
                  <a:gd name="T25" fmla="*/ 214 h 245"/>
                  <a:gd name="T26" fmla="*/ 54 w 493"/>
                  <a:gd name="T27" fmla="*/ 220 h 245"/>
                  <a:gd name="T28" fmla="*/ 59 w 493"/>
                  <a:gd name="T29" fmla="*/ 226 h 245"/>
                  <a:gd name="T30" fmla="*/ 65 w 493"/>
                  <a:gd name="T31" fmla="*/ 231 h 245"/>
                  <a:gd name="T32" fmla="*/ 74 w 493"/>
                  <a:gd name="T33" fmla="*/ 236 h 245"/>
                  <a:gd name="T34" fmla="*/ 84 w 493"/>
                  <a:gd name="T35" fmla="*/ 240 h 245"/>
                  <a:gd name="T36" fmla="*/ 94 w 493"/>
                  <a:gd name="T37" fmla="*/ 242 h 245"/>
                  <a:gd name="T38" fmla="*/ 105 w 493"/>
                  <a:gd name="T39" fmla="*/ 245 h 245"/>
                  <a:gd name="T40" fmla="*/ 116 w 493"/>
                  <a:gd name="T41" fmla="*/ 245 h 245"/>
                  <a:gd name="T42" fmla="*/ 453 w 493"/>
                  <a:gd name="T43" fmla="*/ 245 h 245"/>
                  <a:gd name="T44" fmla="*/ 453 w 493"/>
                  <a:gd name="T45" fmla="*/ 245 h 245"/>
                  <a:gd name="T46" fmla="*/ 465 w 493"/>
                  <a:gd name="T47" fmla="*/ 245 h 245"/>
                  <a:gd name="T48" fmla="*/ 473 w 493"/>
                  <a:gd name="T49" fmla="*/ 242 h 245"/>
                  <a:gd name="T50" fmla="*/ 482 w 493"/>
                  <a:gd name="T51" fmla="*/ 240 h 245"/>
                  <a:gd name="T52" fmla="*/ 487 w 493"/>
                  <a:gd name="T53" fmla="*/ 236 h 245"/>
                  <a:gd name="T54" fmla="*/ 490 w 493"/>
                  <a:gd name="T55" fmla="*/ 231 h 245"/>
                  <a:gd name="T56" fmla="*/ 493 w 493"/>
                  <a:gd name="T57" fmla="*/ 226 h 245"/>
                  <a:gd name="T58" fmla="*/ 492 w 493"/>
                  <a:gd name="T59" fmla="*/ 220 h 245"/>
                  <a:gd name="T60" fmla="*/ 489 w 493"/>
                  <a:gd name="T61" fmla="*/ 214 h 245"/>
                  <a:gd name="T62" fmla="*/ 364 w 493"/>
                  <a:gd name="T63" fmla="*/ 31 h 245"/>
                  <a:gd name="T64" fmla="*/ 364 w 493"/>
                  <a:gd name="T65" fmla="*/ 31 h 245"/>
                  <a:gd name="T66" fmla="*/ 358 w 493"/>
                  <a:gd name="T67" fmla="*/ 25 h 245"/>
                  <a:gd name="T68" fmla="*/ 352 w 493"/>
                  <a:gd name="T69" fmla="*/ 18 h 245"/>
                  <a:gd name="T70" fmla="*/ 345 w 493"/>
                  <a:gd name="T71" fmla="*/ 14 h 245"/>
                  <a:gd name="T72" fmla="*/ 336 w 493"/>
                  <a:gd name="T73" fmla="*/ 9 h 245"/>
                  <a:gd name="T74" fmla="*/ 327 w 493"/>
                  <a:gd name="T75" fmla="*/ 5 h 245"/>
                  <a:gd name="T76" fmla="*/ 318 w 493"/>
                  <a:gd name="T77" fmla="*/ 2 h 245"/>
                  <a:gd name="T78" fmla="*/ 309 w 493"/>
                  <a:gd name="T79" fmla="*/ 0 h 245"/>
                  <a:gd name="T80" fmla="*/ 299 w 493"/>
                  <a:gd name="T81" fmla="*/ 0 h 245"/>
                  <a:gd name="T82" fmla="*/ 299 w 493"/>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245">
                    <a:moveTo>
                      <a:pt x="299" y="0"/>
                    </a:moveTo>
                    <a:lnTo>
                      <a:pt x="36" y="0"/>
                    </a:lnTo>
                    <a:lnTo>
                      <a:pt x="36" y="0"/>
                    </a:lnTo>
                    <a:lnTo>
                      <a:pt x="27" y="0"/>
                    </a:lnTo>
                    <a:lnTo>
                      <a:pt x="20" y="2"/>
                    </a:lnTo>
                    <a:lnTo>
                      <a:pt x="14" y="5"/>
                    </a:lnTo>
                    <a:lnTo>
                      <a:pt x="7" y="9"/>
                    </a:lnTo>
                    <a:lnTo>
                      <a:pt x="4" y="14"/>
                    </a:lnTo>
                    <a:lnTo>
                      <a:pt x="1" y="18"/>
                    </a:lnTo>
                    <a:lnTo>
                      <a:pt x="0" y="25"/>
                    </a:lnTo>
                    <a:lnTo>
                      <a:pt x="1" y="31"/>
                    </a:lnTo>
                    <a:lnTo>
                      <a:pt x="52" y="214"/>
                    </a:lnTo>
                    <a:lnTo>
                      <a:pt x="52" y="214"/>
                    </a:lnTo>
                    <a:lnTo>
                      <a:pt x="54" y="220"/>
                    </a:lnTo>
                    <a:lnTo>
                      <a:pt x="59" y="226"/>
                    </a:lnTo>
                    <a:lnTo>
                      <a:pt x="65" y="231"/>
                    </a:lnTo>
                    <a:lnTo>
                      <a:pt x="74" y="236"/>
                    </a:lnTo>
                    <a:lnTo>
                      <a:pt x="84" y="240"/>
                    </a:lnTo>
                    <a:lnTo>
                      <a:pt x="94" y="242"/>
                    </a:lnTo>
                    <a:lnTo>
                      <a:pt x="105" y="245"/>
                    </a:lnTo>
                    <a:lnTo>
                      <a:pt x="116" y="245"/>
                    </a:lnTo>
                    <a:lnTo>
                      <a:pt x="453" y="245"/>
                    </a:lnTo>
                    <a:lnTo>
                      <a:pt x="453" y="245"/>
                    </a:lnTo>
                    <a:lnTo>
                      <a:pt x="465" y="245"/>
                    </a:lnTo>
                    <a:lnTo>
                      <a:pt x="473" y="242"/>
                    </a:lnTo>
                    <a:lnTo>
                      <a:pt x="482" y="240"/>
                    </a:lnTo>
                    <a:lnTo>
                      <a:pt x="487" y="236"/>
                    </a:lnTo>
                    <a:lnTo>
                      <a:pt x="490" y="231"/>
                    </a:lnTo>
                    <a:lnTo>
                      <a:pt x="493" y="226"/>
                    </a:lnTo>
                    <a:lnTo>
                      <a:pt x="492" y="220"/>
                    </a:lnTo>
                    <a:lnTo>
                      <a:pt x="489" y="214"/>
                    </a:lnTo>
                    <a:lnTo>
                      <a:pt x="364" y="31"/>
                    </a:lnTo>
                    <a:lnTo>
                      <a:pt x="364" y="31"/>
                    </a:lnTo>
                    <a:lnTo>
                      <a:pt x="358" y="25"/>
                    </a:lnTo>
                    <a:lnTo>
                      <a:pt x="352" y="18"/>
                    </a:lnTo>
                    <a:lnTo>
                      <a:pt x="345" y="14"/>
                    </a:lnTo>
                    <a:lnTo>
                      <a:pt x="336" y="9"/>
                    </a:lnTo>
                    <a:lnTo>
                      <a:pt x="327" y="5"/>
                    </a:lnTo>
                    <a:lnTo>
                      <a:pt x="318" y="2"/>
                    </a:lnTo>
                    <a:lnTo>
                      <a:pt x="309" y="0"/>
                    </a:lnTo>
                    <a:lnTo>
                      <a:pt x="299" y="0"/>
                    </a:lnTo>
                    <a:lnTo>
                      <a:pt x="2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22">
                <a:extLst>
                  <a:ext uri="{FF2B5EF4-FFF2-40B4-BE49-F238E27FC236}">
                    <a16:creationId xmlns:a16="http://schemas.microsoft.com/office/drawing/2014/main" id="{127CDC3D-EE46-4283-9164-55743D53D4DA}"/>
                  </a:ext>
                </a:extLst>
              </p:cNvPr>
              <p:cNvSpPr>
                <a:spLocks/>
              </p:cNvSpPr>
              <p:nvPr/>
            </p:nvSpPr>
            <p:spPr bwMode="auto">
              <a:xfrm>
                <a:off x="627063" y="2193925"/>
                <a:ext cx="311150" cy="130175"/>
              </a:xfrm>
              <a:custGeom>
                <a:avLst/>
                <a:gdLst>
                  <a:gd name="T0" fmla="*/ 536 w 586"/>
                  <a:gd name="T1" fmla="*/ 0 h 246"/>
                  <a:gd name="T2" fmla="*/ 191 w 586"/>
                  <a:gd name="T3" fmla="*/ 0 h 246"/>
                  <a:gd name="T4" fmla="*/ 191 w 586"/>
                  <a:gd name="T5" fmla="*/ 0 h 246"/>
                  <a:gd name="T6" fmla="*/ 180 w 586"/>
                  <a:gd name="T7" fmla="*/ 1 h 246"/>
                  <a:gd name="T8" fmla="*/ 168 w 586"/>
                  <a:gd name="T9" fmla="*/ 2 h 246"/>
                  <a:gd name="T10" fmla="*/ 156 w 586"/>
                  <a:gd name="T11" fmla="*/ 5 h 246"/>
                  <a:gd name="T12" fmla="*/ 145 w 586"/>
                  <a:gd name="T13" fmla="*/ 9 h 246"/>
                  <a:gd name="T14" fmla="*/ 135 w 586"/>
                  <a:gd name="T15" fmla="*/ 13 h 246"/>
                  <a:gd name="T16" fmla="*/ 127 w 586"/>
                  <a:gd name="T17" fmla="*/ 18 h 246"/>
                  <a:gd name="T18" fmla="*/ 121 w 586"/>
                  <a:gd name="T19" fmla="*/ 25 h 246"/>
                  <a:gd name="T20" fmla="*/ 116 w 586"/>
                  <a:gd name="T21" fmla="*/ 31 h 246"/>
                  <a:gd name="T22" fmla="*/ 2 w 586"/>
                  <a:gd name="T23" fmla="*/ 215 h 246"/>
                  <a:gd name="T24" fmla="*/ 2 w 586"/>
                  <a:gd name="T25" fmla="*/ 215 h 246"/>
                  <a:gd name="T26" fmla="*/ 0 w 586"/>
                  <a:gd name="T27" fmla="*/ 221 h 246"/>
                  <a:gd name="T28" fmla="*/ 0 w 586"/>
                  <a:gd name="T29" fmla="*/ 226 h 246"/>
                  <a:gd name="T30" fmla="*/ 3 w 586"/>
                  <a:gd name="T31" fmla="*/ 232 h 246"/>
                  <a:gd name="T32" fmla="*/ 9 w 586"/>
                  <a:gd name="T33" fmla="*/ 236 h 246"/>
                  <a:gd name="T34" fmla="*/ 17 w 586"/>
                  <a:gd name="T35" fmla="*/ 240 h 246"/>
                  <a:gd name="T36" fmla="*/ 27 w 586"/>
                  <a:gd name="T37" fmla="*/ 243 h 246"/>
                  <a:gd name="T38" fmla="*/ 39 w 586"/>
                  <a:gd name="T39" fmla="*/ 245 h 246"/>
                  <a:gd name="T40" fmla="*/ 53 w 586"/>
                  <a:gd name="T41" fmla="*/ 246 h 246"/>
                  <a:gd name="T42" fmla="*/ 470 w 586"/>
                  <a:gd name="T43" fmla="*/ 246 h 246"/>
                  <a:gd name="T44" fmla="*/ 470 w 586"/>
                  <a:gd name="T45" fmla="*/ 246 h 246"/>
                  <a:gd name="T46" fmla="*/ 485 w 586"/>
                  <a:gd name="T47" fmla="*/ 245 h 246"/>
                  <a:gd name="T48" fmla="*/ 499 w 586"/>
                  <a:gd name="T49" fmla="*/ 243 h 246"/>
                  <a:gd name="T50" fmla="*/ 511 w 586"/>
                  <a:gd name="T51" fmla="*/ 240 h 246"/>
                  <a:gd name="T52" fmla="*/ 522 w 586"/>
                  <a:gd name="T53" fmla="*/ 236 h 246"/>
                  <a:gd name="T54" fmla="*/ 531 w 586"/>
                  <a:gd name="T55" fmla="*/ 232 h 246"/>
                  <a:gd name="T56" fmla="*/ 538 w 586"/>
                  <a:gd name="T57" fmla="*/ 226 h 246"/>
                  <a:gd name="T58" fmla="*/ 544 w 586"/>
                  <a:gd name="T59" fmla="*/ 221 h 246"/>
                  <a:gd name="T60" fmla="*/ 547 w 586"/>
                  <a:gd name="T61" fmla="*/ 215 h 246"/>
                  <a:gd name="T62" fmla="*/ 586 w 586"/>
                  <a:gd name="T63" fmla="*/ 31 h 246"/>
                  <a:gd name="T64" fmla="*/ 586 w 586"/>
                  <a:gd name="T65" fmla="*/ 31 h 246"/>
                  <a:gd name="T66" fmla="*/ 586 w 586"/>
                  <a:gd name="T67" fmla="*/ 25 h 246"/>
                  <a:gd name="T68" fmla="*/ 584 w 586"/>
                  <a:gd name="T69" fmla="*/ 18 h 246"/>
                  <a:gd name="T70" fmla="*/ 580 w 586"/>
                  <a:gd name="T71" fmla="*/ 13 h 246"/>
                  <a:gd name="T72" fmla="*/ 574 w 586"/>
                  <a:gd name="T73" fmla="*/ 9 h 246"/>
                  <a:gd name="T74" fmla="*/ 567 w 586"/>
                  <a:gd name="T75" fmla="*/ 5 h 246"/>
                  <a:gd name="T76" fmla="*/ 557 w 586"/>
                  <a:gd name="T77" fmla="*/ 2 h 246"/>
                  <a:gd name="T78" fmla="*/ 547 w 586"/>
                  <a:gd name="T79" fmla="*/ 1 h 246"/>
                  <a:gd name="T80" fmla="*/ 536 w 586"/>
                  <a:gd name="T81" fmla="*/ 0 h 246"/>
                  <a:gd name="T82" fmla="*/ 536 w 586"/>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6" h="246">
                    <a:moveTo>
                      <a:pt x="536" y="0"/>
                    </a:moveTo>
                    <a:lnTo>
                      <a:pt x="191" y="0"/>
                    </a:lnTo>
                    <a:lnTo>
                      <a:pt x="191" y="0"/>
                    </a:lnTo>
                    <a:lnTo>
                      <a:pt x="180" y="1"/>
                    </a:lnTo>
                    <a:lnTo>
                      <a:pt x="168" y="2"/>
                    </a:lnTo>
                    <a:lnTo>
                      <a:pt x="156" y="5"/>
                    </a:lnTo>
                    <a:lnTo>
                      <a:pt x="145" y="9"/>
                    </a:lnTo>
                    <a:lnTo>
                      <a:pt x="135" y="13"/>
                    </a:lnTo>
                    <a:lnTo>
                      <a:pt x="127" y="18"/>
                    </a:lnTo>
                    <a:lnTo>
                      <a:pt x="121" y="25"/>
                    </a:lnTo>
                    <a:lnTo>
                      <a:pt x="116" y="31"/>
                    </a:lnTo>
                    <a:lnTo>
                      <a:pt x="2" y="215"/>
                    </a:lnTo>
                    <a:lnTo>
                      <a:pt x="2" y="215"/>
                    </a:lnTo>
                    <a:lnTo>
                      <a:pt x="0" y="221"/>
                    </a:lnTo>
                    <a:lnTo>
                      <a:pt x="0" y="226"/>
                    </a:lnTo>
                    <a:lnTo>
                      <a:pt x="3" y="232"/>
                    </a:lnTo>
                    <a:lnTo>
                      <a:pt x="9" y="236"/>
                    </a:lnTo>
                    <a:lnTo>
                      <a:pt x="17" y="240"/>
                    </a:lnTo>
                    <a:lnTo>
                      <a:pt x="27" y="243"/>
                    </a:lnTo>
                    <a:lnTo>
                      <a:pt x="39" y="245"/>
                    </a:lnTo>
                    <a:lnTo>
                      <a:pt x="53" y="246"/>
                    </a:lnTo>
                    <a:lnTo>
                      <a:pt x="470" y="246"/>
                    </a:lnTo>
                    <a:lnTo>
                      <a:pt x="470" y="246"/>
                    </a:lnTo>
                    <a:lnTo>
                      <a:pt x="485" y="245"/>
                    </a:lnTo>
                    <a:lnTo>
                      <a:pt x="499" y="243"/>
                    </a:lnTo>
                    <a:lnTo>
                      <a:pt x="511" y="240"/>
                    </a:lnTo>
                    <a:lnTo>
                      <a:pt x="522" y="236"/>
                    </a:lnTo>
                    <a:lnTo>
                      <a:pt x="531" y="232"/>
                    </a:lnTo>
                    <a:lnTo>
                      <a:pt x="538" y="226"/>
                    </a:lnTo>
                    <a:lnTo>
                      <a:pt x="544" y="221"/>
                    </a:lnTo>
                    <a:lnTo>
                      <a:pt x="547" y="215"/>
                    </a:lnTo>
                    <a:lnTo>
                      <a:pt x="586" y="31"/>
                    </a:lnTo>
                    <a:lnTo>
                      <a:pt x="586" y="31"/>
                    </a:lnTo>
                    <a:lnTo>
                      <a:pt x="586" y="25"/>
                    </a:lnTo>
                    <a:lnTo>
                      <a:pt x="584" y="18"/>
                    </a:lnTo>
                    <a:lnTo>
                      <a:pt x="580" y="13"/>
                    </a:lnTo>
                    <a:lnTo>
                      <a:pt x="574" y="9"/>
                    </a:lnTo>
                    <a:lnTo>
                      <a:pt x="567" y="5"/>
                    </a:lnTo>
                    <a:lnTo>
                      <a:pt x="557" y="2"/>
                    </a:lnTo>
                    <a:lnTo>
                      <a:pt x="547" y="1"/>
                    </a:lnTo>
                    <a:lnTo>
                      <a:pt x="536" y="0"/>
                    </a:lnTo>
                    <a:lnTo>
                      <a:pt x="5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23">
                <a:extLst>
                  <a:ext uri="{FF2B5EF4-FFF2-40B4-BE49-F238E27FC236}">
                    <a16:creationId xmlns:a16="http://schemas.microsoft.com/office/drawing/2014/main" id="{8E2C7A5D-C838-46AF-AAFA-FA6BEF034AF3}"/>
                  </a:ext>
                </a:extLst>
              </p:cNvPr>
              <p:cNvSpPr>
                <a:spLocks/>
              </p:cNvSpPr>
              <p:nvPr/>
            </p:nvSpPr>
            <p:spPr bwMode="auto">
              <a:xfrm>
                <a:off x="947738" y="2193925"/>
                <a:ext cx="288925" cy="130175"/>
              </a:xfrm>
              <a:custGeom>
                <a:avLst/>
                <a:gdLst>
                  <a:gd name="T0" fmla="*/ 438 w 545"/>
                  <a:gd name="T1" fmla="*/ 0 h 246"/>
                  <a:gd name="T2" fmla="*/ 94 w 545"/>
                  <a:gd name="T3" fmla="*/ 0 h 246"/>
                  <a:gd name="T4" fmla="*/ 94 w 545"/>
                  <a:gd name="T5" fmla="*/ 0 h 246"/>
                  <a:gd name="T6" fmla="*/ 82 w 545"/>
                  <a:gd name="T7" fmla="*/ 1 h 246"/>
                  <a:gd name="T8" fmla="*/ 71 w 545"/>
                  <a:gd name="T9" fmla="*/ 2 h 246"/>
                  <a:gd name="T10" fmla="*/ 61 w 545"/>
                  <a:gd name="T11" fmla="*/ 5 h 246"/>
                  <a:gd name="T12" fmla="*/ 52 w 545"/>
                  <a:gd name="T13" fmla="*/ 9 h 246"/>
                  <a:gd name="T14" fmla="*/ 43 w 545"/>
                  <a:gd name="T15" fmla="*/ 13 h 246"/>
                  <a:gd name="T16" fmla="*/ 37 w 545"/>
                  <a:gd name="T17" fmla="*/ 18 h 246"/>
                  <a:gd name="T18" fmla="*/ 34 w 545"/>
                  <a:gd name="T19" fmla="*/ 25 h 246"/>
                  <a:gd name="T20" fmla="*/ 31 w 545"/>
                  <a:gd name="T21" fmla="*/ 31 h 246"/>
                  <a:gd name="T22" fmla="*/ 0 w 545"/>
                  <a:gd name="T23" fmla="*/ 215 h 246"/>
                  <a:gd name="T24" fmla="*/ 0 w 545"/>
                  <a:gd name="T25" fmla="*/ 215 h 246"/>
                  <a:gd name="T26" fmla="*/ 0 w 545"/>
                  <a:gd name="T27" fmla="*/ 221 h 246"/>
                  <a:gd name="T28" fmla="*/ 4 w 545"/>
                  <a:gd name="T29" fmla="*/ 226 h 246"/>
                  <a:gd name="T30" fmla="*/ 9 w 545"/>
                  <a:gd name="T31" fmla="*/ 232 h 246"/>
                  <a:gd name="T32" fmla="*/ 16 w 545"/>
                  <a:gd name="T33" fmla="*/ 236 h 246"/>
                  <a:gd name="T34" fmla="*/ 26 w 545"/>
                  <a:gd name="T35" fmla="*/ 240 h 246"/>
                  <a:gd name="T36" fmla="*/ 37 w 545"/>
                  <a:gd name="T37" fmla="*/ 243 h 246"/>
                  <a:gd name="T38" fmla="*/ 51 w 545"/>
                  <a:gd name="T39" fmla="*/ 245 h 246"/>
                  <a:gd name="T40" fmla="*/ 65 w 545"/>
                  <a:gd name="T41" fmla="*/ 246 h 246"/>
                  <a:gd name="T42" fmla="*/ 482 w 545"/>
                  <a:gd name="T43" fmla="*/ 246 h 246"/>
                  <a:gd name="T44" fmla="*/ 482 w 545"/>
                  <a:gd name="T45" fmla="*/ 246 h 246"/>
                  <a:gd name="T46" fmla="*/ 497 w 545"/>
                  <a:gd name="T47" fmla="*/ 245 h 246"/>
                  <a:gd name="T48" fmla="*/ 509 w 545"/>
                  <a:gd name="T49" fmla="*/ 243 h 246"/>
                  <a:gd name="T50" fmla="*/ 520 w 545"/>
                  <a:gd name="T51" fmla="*/ 240 h 246"/>
                  <a:gd name="T52" fmla="*/ 530 w 545"/>
                  <a:gd name="T53" fmla="*/ 236 h 246"/>
                  <a:gd name="T54" fmla="*/ 538 w 545"/>
                  <a:gd name="T55" fmla="*/ 232 h 246"/>
                  <a:gd name="T56" fmla="*/ 543 w 545"/>
                  <a:gd name="T57" fmla="*/ 226 h 246"/>
                  <a:gd name="T58" fmla="*/ 545 w 545"/>
                  <a:gd name="T59" fmla="*/ 221 h 246"/>
                  <a:gd name="T60" fmla="*/ 545 w 545"/>
                  <a:gd name="T61" fmla="*/ 215 h 246"/>
                  <a:gd name="T62" fmla="*/ 502 w 545"/>
                  <a:gd name="T63" fmla="*/ 31 h 246"/>
                  <a:gd name="T64" fmla="*/ 502 w 545"/>
                  <a:gd name="T65" fmla="*/ 31 h 246"/>
                  <a:gd name="T66" fmla="*/ 499 w 545"/>
                  <a:gd name="T67" fmla="*/ 25 h 246"/>
                  <a:gd name="T68" fmla="*/ 494 w 545"/>
                  <a:gd name="T69" fmla="*/ 18 h 246"/>
                  <a:gd name="T70" fmla="*/ 488 w 545"/>
                  <a:gd name="T71" fmla="*/ 13 h 246"/>
                  <a:gd name="T72" fmla="*/ 480 w 545"/>
                  <a:gd name="T73" fmla="*/ 9 h 246"/>
                  <a:gd name="T74" fmla="*/ 471 w 545"/>
                  <a:gd name="T75" fmla="*/ 5 h 246"/>
                  <a:gd name="T76" fmla="*/ 460 w 545"/>
                  <a:gd name="T77" fmla="*/ 2 h 246"/>
                  <a:gd name="T78" fmla="*/ 449 w 545"/>
                  <a:gd name="T79" fmla="*/ 1 h 246"/>
                  <a:gd name="T80" fmla="*/ 438 w 545"/>
                  <a:gd name="T81" fmla="*/ 0 h 246"/>
                  <a:gd name="T82" fmla="*/ 438 w 545"/>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5" h="246">
                    <a:moveTo>
                      <a:pt x="438" y="0"/>
                    </a:moveTo>
                    <a:lnTo>
                      <a:pt x="94" y="0"/>
                    </a:lnTo>
                    <a:lnTo>
                      <a:pt x="94" y="0"/>
                    </a:lnTo>
                    <a:lnTo>
                      <a:pt x="82" y="1"/>
                    </a:lnTo>
                    <a:lnTo>
                      <a:pt x="71" y="2"/>
                    </a:lnTo>
                    <a:lnTo>
                      <a:pt x="61" y="5"/>
                    </a:lnTo>
                    <a:lnTo>
                      <a:pt x="52" y="9"/>
                    </a:lnTo>
                    <a:lnTo>
                      <a:pt x="43" y="13"/>
                    </a:lnTo>
                    <a:lnTo>
                      <a:pt x="37" y="18"/>
                    </a:lnTo>
                    <a:lnTo>
                      <a:pt x="34" y="25"/>
                    </a:lnTo>
                    <a:lnTo>
                      <a:pt x="31" y="31"/>
                    </a:lnTo>
                    <a:lnTo>
                      <a:pt x="0" y="215"/>
                    </a:lnTo>
                    <a:lnTo>
                      <a:pt x="0" y="215"/>
                    </a:lnTo>
                    <a:lnTo>
                      <a:pt x="0" y="221"/>
                    </a:lnTo>
                    <a:lnTo>
                      <a:pt x="4" y="226"/>
                    </a:lnTo>
                    <a:lnTo>
                      <a:pt x="9" y="232"/>
                    </a:lnTo>
                    <a:lnTo>
                      <a:pt x="16" y="236"/>
                    </a:lnTo>
                    <a:lnTo>
                      <a:pt x="26" y="240"/>
                    </a:lnTo>
                    <a:lnTo>
                      <a:pt x="37" y="243"/>
                    </a:lnTo>
                    <a:lnTo>
                      <a:pt x="51" y="245"/>
                    </a:lnTo>
                    <a:lnTo>
                      <a:pt x="65" y="246"/>
                    </a:lnTo>
                    <a:lnTo>
                      <a:pt x="482" y="246"/>
                    </a:lnTo>
                    <a:lnTo>
                      <a:pt x="482" y="246"/>
                    </a:lnTo>
                    <a:lnTo>
                      <a:pt x="497" y="245"/>
                    </a:lnTo>
                    <a:lnTo>
                      <a:pt x="509" y="243"/>
                    </a:lnTo>
                    <a:lnTo>
                      <a:pt x="520" y="240"/>
                    </a:lnTo>
                    <a:lnTo>
                      <a:pt x="530" y="236"/>
                    </a:lnTo>
                    <a:lnTo>
                      <a:pt x="538" y="232"/>
                    </a:lnTo>
                    <a:lnTo>
                      <a:pt x="543" y="226"/>
                    </a:lnTo>
                    <a:lnTo>
                      <a:pt x="545" y="221"/>
                    </a:lnTo>
                    <a:lnTo>
                      <a:pt x="545" y="215"/>
                    </a:lnTo>
                    <a:lnTo>
                      <a:pt x="502" y="31"/>
                    </a:lnTo>
                    <a:lnTo>
                      <a:pt x="502" y="31"/>
                    </a:lnTo>
                    <a:lnTo>
                      <a:pt x="499" y="25"/>
                    </a:lnTo>
                    <a:lnTo>
                      <a:pt x="494" y="18"/>
                    </a:lnTo>
                    <a:lnTo>
                      <a:pt x="488" y="13"/>
                    </a:lnTo>
                    <a:lnTo>
                      <a:pt x="480" y="9"/>
                    </a:lnTo>
                    <a:lnTo>
                      <a:pt x="471" y="5"/>
                    </a:lnTo>
                    <a:lnTo>
                      <a:pt x="460" y="2"/>
                    </a:lnTo>
                    <a:lnTo>
                      <a:pt x="449" y="1"/>
                    </a:lnTo>
                    <a:lnTo>
                      <a:pt x="438" y="0"/>
                    </a:lnTo>
                    <a:lnTo>
                      <a:pt x="4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24">
                <a:extLst>
                  <a:ext uri="{FF2B5EF4-FFF2-40B4-BE49-F238E27FC236}">
                    <a16:creationId xmlns:a16="http://schemas.microsoft.com/office/drawing/2014/main" id="{218EB671-499F-48DE-81CB-EABB33C600DE}"/>
                  </a:ext>
                </a:extLst>
              </p:cNvPr>
              <p:cNvSpPr>
                <a:spLocks/>
              </p:cNvSpPr>
              <p:nvPr/>
            </p:nvSpPr>
            <p:spPr bwMode="auto">
              <a:xfrm>
                <a:off x="1239838" y="2193925"/>
                <a:ext cx="315913" cy="130175"/>
              </a:xfrm>
              <a:custGeom>
                <a:avLst/>
                <a:gdLst>
                  <a:gd name="T0" fmla="*/ 393 w 599"/>
                  <a:gd name="T1" fmla="*/ 0 h 246"/>
                  <a:gd name="T2" fmla="*/ 50 w 599"/>
                  <a:gd name="T3" fmla="*/ 0 h 246"/>
                  <a:gd name="T4" fmla="*/ 50 w 599"/>
                  <a:gd name="T5" fmla="*/ 0 h 246"/>
                  <a:gd name="T6" fmla="*/ 38 w 599"/>
                  <a:gd name="T7" fmla="*/ 1 h 246"/>
                  <a:gd name="T8" fmla="*/ 27 w 599"/>
                  <a:gd name="T9" fmla="*/ 2 h 246"/>
                  <a:gd name="T10" fmla="*/ 19 w 599"/>
                  <a:gd name="T11" fmla="*/ 5 h 246"/>
                  <a:gd name="T12" fmla="*/ 11 w 599"/>
                  <a:gd name="T13" fmla="*/ 9 h 246"/>
                  <a:gd name="T14" fmla="*/ 6 w 599"/>
                  <a:gd name="T15" fmla="*/ 13 h 246"/>
                  <a:gd name="T16" fmla="*/ 1 w 599"/>
                  <a:gd name="T17" fmla="*/ 18 h 246"/>
                  <a:gd name="T18" fmla="*/ 0 w 599"/>
                  <a:gd name="T19" fmla="*/ 25 h 246"/>
                  <a:gd name="T20" fmla="*/ 0 w 599"/>
                  <a:gd name="T21" fmla="*/ 31 h 246"/>
                  <a:gd name="T22" fmla="*/ 51 w 599"/>
                  <a:gd name="T23" fmla="*/ 215 h 246"/>
                  <a:gd name="T24" fmla="*/ 51 w 599"/>
                  <a:gd name="T25" fmla="*/ 215 h 246"/>
                  <a:gd name="T26" fmla="*/ 54 w 599"/>
                  <a:gd name="T27" fmla="*/ 221 h 246"/>
                  <a:gd name="T28" fmla="*/ 61 w 599"/>
                  <a:gd name="T29" fmla="*/ 226 h 246"/>
                  <a:gd name="T30" fmla="*/ 68 w 599"/>
                  <a:gd name="T31" fmla="*/ 232 h 246"/>
                  <a:gd name="T32" fmla="*/ 78 w 599"/>
                  <a:gd name="T33" fmla="*/ 236 h 246"/>
                  <a:gd name="T34" fmla="*/ 89 w 599"/>
                  <a:gd name="T35" fmla="*/ 240 h 246"/>
                  <a:gd name="T36" fmla="*/ 101 w 599"/>
                  <a:gd name="T37" fmla="*/ 243 h 246"/>
                  <a:gd name="T38" fmla="*/ 115 w 599"/>
                  <a:gd name="T39" fmla="*/ 245 h 246"/>
                  <a:gd name="T40" fmla="*/ 130 w 599"/>
                  <a:gd name="T41" fmla="*/ 246 h 246"/>
                  <a:gd name="T42" fmla="*/ 547 w 599"/>
                  <a:gd name="T43" fmla="*/ 246 h 246"/>
                  <a:gd name="T44" fmla="*/ 547 w 599"/>
                  <a:gd name="T45" fmla="*/ 246 h 246"/>
                  <a:gd name="T46" fmla="*/ 561 w 599"/>
                  <a:gd name="T47" fmla="*/ 245 h 246"/>
                  <a:gd name="T48" fmla="*/ 573 w 599"/>
                  <a:gd name="T49" fmla="*/ 243 h 246"/>
                  <a:gd name="T50" fmla="*/ 583 w 599"/>
                  <a:gd name="T51" fmla="*/ 240 h 246"/>
                  <a:gd name="T52" fmla="*/ 591 w 599"/>
                  <a:gd name="T53" fmla="*/ 236 h 246"/>
                  <a:gd name="T54" fmla="*/ 596 w 599"/>
                  <a:gd name="T55" fmla="*/ 232 h 246"/>
                  <a:gd name="T56" fmla="*/ 599 w 599"/>
                  <a:gd name="T57" fmla="*/ 226 h 246"/>
                  <a:gd name="T58" fmla="*/ 599 w 599"/>
                  <a:gd name="T59" fmla="*/ 221 h 246"/>
                  <a:gd name="T60" fmla="*/ 597 w 599"/>
                  <a:gd name="T61" fmla="*/ 215 h 246"/>
                  <a:gd name="T62" fmla="*/ 471 w 599"/>
                  <a:gd name="T63" fmla="*/ 31 h 246"/>
                  <a:gd name="T64" fmla="*/ 471 w 599"/>
                  <a:gd name="T65" fmla="*/ 31 h 246"/>
                  <a:gd name="T66" fmla="*/ 466 w 599"/>
                  <a:gd name="T67" fmla="*/ 25 h 246"/>
                  <a:gd name="T68" fmla="*/ 459 w 599"/>
                  <a:gd name="T69" fmla="*/ 18 h 246"/>
                  <a:gd name="T70" fmla="*/ 450 w 599"/>
                  <a:gd name="T71" fmla="*/ 13 h 246"/>
                  <a:gd name="T72" fmla="*/ 440 w 599"/>
                  <a:gd name="T73" fmla="*/ 9 h 246"/>
                  <a:gd name="T74" fmla="*/ 429 w 599"/>
                  <a:gd name="T75" fmla="*/ 5 h 246"/>
                  <a:gd name="T76" fmla="*/ 418 w 599"/>
                  <a:gd name="T77" fmla="*/ 2 h 246"/>
                  <a:gd name="T78" fmla="*/ 405 w 599"/>
                  <a:gd name="T79" fmla="*/ 1 h 246"/>
                  <a:gd name="T80" fmla="*/ 393 w 599"/>
                  <a:gd name="T81" fmla="*/ 0 h 246"/>
                  <a:gd name="T82" fmla="*/ 393 w 599"/>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46">
                    <a:moveTo>
                      <a:pt x="393" y="0"/>
                    </a:moveTo>
                    <a:lnTo>
                      <a:pt x="50" y="0"/>
                    </a:lnTo>
                    <a:lnTo>
                      <a:pt x="50" y="0"/>
                    </a:lnTo>
                    <a:lnTo>
                      <a:pt x="38" y="1"/>
                    </a:lnTo>
                    <a:lnTo>
                      <a:pt x="27" y="2"/>
                    </a:lnTo>
                    <a:lnTo>
                      <a:pt x="19" y="5"/>
                    </a:lnTo>
                    <a:lnTo>
                      <a:pt x="11" y="9"/>
                    </a:lnTo>
                    <a:lnTo>
                      <a:pt x="6" y="13"/>
                    </a:lnTo>
                    <a:lnTo>
                      <a:pt x="1" y="18"/>
                    </a:lnTo>
                    <a:lnTo>
                      <a:pt x="0" y="25"/>
                    </a:lnTo>
                    <a:lnTo>
                      <a:pt x="0" y="31"/>
                    </a:lnTo>
                    <a:lnTo>
                      <a:pt x="51" y="215"/>
                    </a:lnTo>
                    <a:lnTo>
                      <a:pt x="51" y="215"/>
                    </a:lnTo>
                    <a:lnTo>
                      <a:pt x="54" y="221"/>
                    </a:lnTo>
                    <a:lnTo>
                      <a:pt x="61" y="226"/>
                    </a:lnTo>
                    <a:lnTo>
                      <a:pt x="68" y="232"/>
                    </a:lnTo>
                    <a:lnTo>
                      <a:pt x="78" y="236"/>
                    </a:lnTo>
                    <a:lnTo>
                      <a:pt x="89" y="240"/>
                    </a:lnTo>
                    <a:lnTo>
                      <a:pt x="101" y="243"/>
                    </a:lnTo>
                    <a:lnTo>
                      <a:pt x="115" y="245"/>
                    </a:lnTo>
                    <a:lnTo>
                      <a:pt x="130" y="246"/>
                    </a:lnTo>
                    <a:lnTo>
                      <a:pt x="547" y="246"/>
                    </a:lnTo>
                    <a:lnTo>
                      <a:pt x="547" y="246"/>
                    </a:lnTo>
                    <a:lnTo>
                      <a:pt x="561" y="245"/>
                    </a:lnTo>
                    <a:lnTo>
                      <a:pt x="573" y="243"/>
                    </a:lnTo>
                    <a:lnTo>
                      <a:pt x="583" y="240"/>
                    </a:lnTo>
                    <a:lnTo>
                      <a:pt x="591" y="236"/>
                    </a:lnTo>
                    <a:lnTo>
                      <a:pt x="596" y="232"/>
                    </a:lnTo>
                    <a:lnTo>
                      <a:pt x="599" y="226"/>
                    </a:lnTo>
                    <a:lnTo>
                      <a:pt x="599" y="221"/>
                    </a:lnTo>
                    <a:lnTo>
                      <a:pt x="597" y="215"/>
                    </a:lnTo>
                    <a:lnTo>
                      <a:pt x="471" y="31"/>
                    </a:lnTo>
                    <a:lnTo>
                      <a:pt x="471" y="31"/>
                    </a:lnTo>
                    <a:lnTo>
                      <a:pt x="466" y="25"/>
                    </a:lnTo>
                    <a:lnTo>
                      <a:pt x="459" y="18"/>
                    </a:lnTo>
                    <a:lnTo>
                      <a:pt x="450" y="13"/>
                    </a:lnTo>
                    <a:lnTo>
                      <a:pt x="440" y="9"/>
                    </a:lnTo>
                    <a:lnTo>
                      <a:pt x="429" y="5"/>
                    </a:lnTo>
                    <a:lnTo>
                      <a:pt x="418" y="2"/>
                    </a:lnTo>
                    <a:lnTo>
                      <a:pt x="405" y="1"/>
                    </a:lnTo>
                    <a:lnTo>
                      <a:pt x="393" y="0"/>
                    </a:lnTo>
                    <a:lnTo>
                      <a:pt x="3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25">
                <a:extLst>
                  <a:ext uri="{FF2B5EF4-FFF2-40B4-BE49-F238E27FC236}">
                    <a16:creationId xmlns:a16="http://schemas.microsoft.com/office/drawing/2014/main" id="{CDECA106-B714-42CA-9F47-621166B59990}"/>
                  </a:ext>
                </a:extLst>
              </p:cNvPr>
              <p:cNvSpPr>
                <a:spLocks/>
              </p:cNvSpPr>
              <p:nvPr/>
            </p:nvSpPr>
            <p:spPr bwMode="auto">
              <a:xfrm>
                <a:off x="539750" y="2335213"/>
                <a:ext cx="368300" cy="130175"/>
              </a:xfrm>
              <a:custGeom>
                <a:avLst/>
                <a:gdLst>
                  <a:gd name="T0" fmla="*/ 630 w 696"/>
                  <a:gd name="T1" fmla="*/ 0 h 246"/>
                  <a:gd name="T2" fmla="*/ 205 w 696"/>
                  <a:gd name="T3" fmla="*/ 0 h 246"/>
                  <a:gd name="T4" fmla="*/ 205 w 696"/>
                  <a:gd name="T5" fmla="*/ 0 h 246"/>
                  <a:gd name="T6" fmla="*/ 190 w 696"/>
                  <a:gd name="T7" fmla="*/ 1 h 246"/>
                  <a:gd name="T8" fmla="*/ 177 w 696"/>
                  <a:gd name="T9" fmla="*/ 3 h 246"/>
                  <a:gd name="T10" fmla="*/ 163 w 696"/>
                  <a:gd name="T11" fmla="*/ 6 h 246"/>
                  <a:gd name="T12" fmla="*/ 150 w 696"/>
                  <a:gd name="T13" fmla="*/ 10 h 246"/>
                  <a:gd name="T14" fmla="*/ 138 w 696"/>
                  <a:gd name="T15" fmla="*/ 14 h 246"/>
                  <a:gd name="T16" fmla="*/ 129 w 696"/>
                  <a:gd name="T17" fmla="*/ 20 h 246"/>
                  <a:gd name="T18" fmla="*/ 121 w 696"/>
                  <a:gd name="T19" fmla="*/ 25 h 246"/>
                  <a:gd name="T20" fmla="*/ 116 w 696"/>
                  <a:gd name="T21" fmla="*/ 31 h 246"/>
                  <a:gd name="T22" fmla="*/ 2 w 696"/>
                  <a:gd name="T23" fmla="*/ 215 h 246"/>
                  <a:gd name="T24" fmla="*/ 2 w 696"/>
                  <a:gd name="T25" fmla="*/ 215 h 246"/>
                  <a:gd name="T26" fmla="*/ 0 w 696"/>
                  <a:gd name="T27" fmla="*/ 219 h 246"/>
                  <a:gd name="T28" fmla="*/ 0 w 696"/>
                  <a:gd name="T29" fmla="*/ 221 h 246"/>
                  <a:gd name="T30" fmla="*/ 0 w 696"/>
                  <a:gd name="T31" fmla="*/ 224 h 246"/>
                  <a:gd name="T32" fmla="*/ 1 w 696"/>
                  <a:gd name="T33" fmla="*/ 227 h 246"/>
                  <a:gd name="T34" fmla="*/ 6 w 696"/>
                  <a:gd name="T35" fmla="*/ 232 h 246"/>
                  <a:gd name="T36" fmla="*/ 14 w 696"/>
                  <a:gd name="T37" fmla="*/ 237 h 246"/>
                  <a:gd name="T38" fmla="*/ 23 w 696"/>
                  <a:gd name="T39" fmla="*/ 241 h 246"/>
                  <a:gd name="T40" fmla="*/ 36 w 696"/>
                  <a:gd name="T41" fmla="*/ 244 h 246"/>
                  <a:gd name="T42" fmla="*/ 49 w 696"/>
                  <a:gd name="T43" fmla="*/ 245 h 246"/>
                  <a:gd name="T44" fmla="*/ 67 w 696"/>
                  <a:gd name="T45" fmla="*/ 246 h 246"/>
                  <a:gd name="T46" fmla="*/ 566 w 696"/>
                  <a:gd name="T47" fmla="*/ 246 h 246"/>
                  <a:gd name="T48" fmla="*/ 566 w 696"/>
                  <a:gd name="T49" fmla="*/ 246 h 246"/>
                  <a:gd name="T50" fmla="*/ 583 w 696"/>
                  <a:gd name="T51" fmla="*/ 245 h 246"/>
                  <a:gd name="T52" fmla="*/ 598 w 696"/>
                  <a:gd name="T53" fmla="*/ 244 h 246"/>
                  <a:gd name="T54" fmla="*/ 613 w 696"/>
                  <a:gd name="T55" fmla="*/ 241 h 246"/>
                  <a:gd name="T56" fmla="*/ 626 w 696"/>
                  <a:gd name="T57" fmla="*/ 237 h 246"/>
                  <a:gd name="T58" fmla="*/ 638 w 696"/>
                  <a:gd name="T59" fmla="*/ 232 h 246"/>
                  <a:gd name="T60" fmla="*/ 646 w 696"/>
                  <a:gd name="T61" fmla="*/ 227 h 246"/>
                  <a:gd name="T62" fmla="*/ 652 w 696"/>
                  <a:gd name="T63" fmla="*/ 221 h 246"/>
                  <a:gd name="T64" fmla="*/ 655 w 696"/>
                  <a:gd name="T65" fmla="*/ 219 h 246"/>
                  <a:gd name="T66" fmla="*/ 656 w 696"/>
                  <a:gd name="T67" fmla="*/ 215 h 246"/>
                  <a:gd name="T68" fmla="*/ 694 w 696"/>
                  <a:gd name="T69" fmla="*/ 31 h 246"/>
                  <a:gd name="T70" fmla="*/ 694 w 696"/>
                  <a:gd name="T71" fmla="*/ 31 h 246"/>
                  <a:gd name="T72" fmla="*/ 696 w 696"/>
                  <a:gd name="T73" fmla="*/ 28 h 246"/>
                  <a:gd name="T74" fmla="*/ 694 w 696"/>
                  <a:gd name="T75" fmla="*/ 25 h 246"/>
                  <a:gd name="T76" fmla="*/ 692 w 696"/>
                  <a:gd name="T77" fmla="*/ 20 h 246"/>
                  <a:gd name="T78" fmla="*/ 687 w 696"/>
                  <a:gd name="T79" fmla="*/ 14 h 246"/>
                  <a:gd name="T80" fmla="*/ 678 w 696"/>
                  <a:gd name="T81" fmla="*/ 10 h 246"/>
                  <a:gd name="T82" fmla="*/ 668 w 696"/>
                  <a:gd name="T83" fmla="*/ 6 h 246"/>
                  <a:gd name="T84" fmla="*/ 657 w 696"/>
                  <a:gd name="T85" fmla="*/ 3 h 246"/>
                  <a:gd name="T86" fmla="*/ 645 w 696"/>
                  <a:gd name="T87" fmla="*/ 1 h 246"/>
                  <a:gd name="T88" fmla="*/ 630 w 696"/>
                  <a:gd name="T89" fmla="*/ 0 h 246"/>
                  <a:gd name="T90" fmla="*/ 630 w 696"/>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6" h="246">
                    <a:moveTo>
                      <a:pt x="630" y="0"/>
                    </a:moveTo>
                    <a:lnTo>
                      <a:pt x="205" y="0"/>
                    </a:lnTo>
                    <a:lnTo>
                      <a:pt x="205" y="0"/>
                    </a:lnTo>
                    <a:lnTo>
                      <a:pt x="190" y="1"/>
                    </a:lnTo>
                    <a:lnTo>
                      <a:pt x="177" y="3"/>
                    </a:lnTo>
                    <a:lnTo>
                      <a:pt x="163" y="6"/>
                    </a:lnTo>
                    <a:lnTo>
                      <a:pt x="150" y="10"/>
                    </a:lnTo>
                    <a:lnTo>
                      <a:pt x="138" y="14"/>
                    </a:lnTo>
                    <a:lnTo>
                      <a:pt x="129" y="20"/>
                    </a:lnTo>
                    <a:lnTo>
                      <a:pt x="121" y="25"/>
                    </a:lnTo>
                    <a:lnTo>
                      <a:pt x="116" y="31"/>
                    </a:lnTo>
                    <a:lnTo>
                      <a:pt x="2" y="215"/>
                    </a:lnTo>
                    <a:lnTo>
                      <a:pt x="2" y="215"/>
                    </a:lnTo>
                    <a:lnTo>
                      <a:pt x="0" y="219"/>
                    </a:lnTo>
                    <a:lnTo>
                      <a:pt x="0" y="221"/>
                    </a:lnTo>
                    <a:lnTo>
                      <a:pt x="0" y="224"/>
                    </a:lnTo>
                    <a:lnTo>
                      <a:pt x="1" y="227"/>
                    </a:lnTo>
                    <a:lnTo>
                      <a:pt x="6" y="232"/>
                    </a:lnTo>
                    <a:lnTo>
                      <a:pt x="14" y="237"/>
                    </a:lnTo>
                    <a:lnTo>
                      <a:pt x="23" y="241"/>
                    </a:lnTo>
                    <a:lnTo>
                      <a:pt x="36" y="244"/>
                    </a:lnTo>
                    <a:lnTo>
                      <a:pt x="49" y="245"/>
                    </a:lnTo>
                    <a:lnTo>
                      <a:pt x="67" y="246"/>
                    </a:lnTo>
                    <a:lnTo>
                      <a:pt x="566" y="246"/>
                    </a:lnTo>
                    <a:lnTo>
                      <a:pt x="566" y="246"/>
                    </a:lnTo>
                    <a:lnTo>
                      <a:pt x="583" y="245"/>
                    </a:lnTo>
                    <a:lnTo>
                      <a:pt x="598" y="244"/>
                    </a:lnTo>
                    <a:lnTo>
                      <a:pt x="613" y="241"/>
                    </a:lnTo>
                    <a:lnTo>
                      <a:pt x="626" y="237"/>
                    </a:lnTo>
                    <a:lnTo>
                      <a:pt x="638" y="232"/>
                    </a:lnTo>
                    <a:lnTo>
                      <a:pt x="646" y="227"/>
                    </a:lnTo>
                    <a:lnTo>
                      <a:pt x="652" y="221"/>
                    </a:lnTo>
                    <a:lnTo>
                      <a:pt x="655" y="219"/>
                    </a:lnTo>
                    <a:lnTo>
                      <a:pt x="656" y="215"/>
                    </a:lnTo>
                    <a:lnTo>
                      <a:pt x="694" y="31"/>
                    </a:lnTo>
                    <a:lnTo>
                      <a:pt x="694" y="31"/>
                    </a:lnTo>
                    <a:lnTo>
                      <a:pt x="696" y="28"/>
                    </a:lnTo>
                    <a:lnTo>
                      <a:pt x="694" y="25"/>
                    </a:lnTo>
                    <a:lnTo>
                      <a:pt x="692" y="20"/>
                    </a:lnTo>
                    <a:lnTo>
                      <a:pt x="687" y="14"/>
                    </a:lnTo>
                    <a:lnTo>
                      <a:pt x="678" y="10"/>
                    </a:lnTo>
                    <a:lnTo>
                      <a:pt x="668" y="6"/>
                    </a:lnTo>
                    <a:lnTo>
                      <a:pt x="657" y="3"/>
                    </a:lnTo>
                    <a:lnTo>
                      <a:pt x="645" y="1"/>
                    </a:lnTo>
                    <a:lnTo>
                      <a:pt x="630" y="0"/>
                    </a:lnTo>
                    <a:lnTo>
                      <a:pt x="6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26">
                <a:extLst>
                  <a:ext uri="{FF2B5EF4-FFF2-40B4-BE49-F238E27FC236}">
                    <a16:creationId xmlns:a16="http://schemas.microsoft.com/office/drawing/2014/main" id="{A378B233-0778-44E1-A697-62FAC4F9B549}"/>
                  </a:ext>
                </a:extLst>
              </p:cNvPr>
              <p:cNvSpPr>
                <a:spLocks/>
              </p:cNvSpPr>
              <p:nvPr/>
            </p:nvSpPr>
            <p:spPr bwMode="auto">
              <a:xfrm>
                <a:off x="923925" y="2335213"/>
                <a:ext cx="346075" cy="130175"/>
              </a:xfrm>
              <a:custGeom>
                <a:avLst/>
                <a:gdLst>
                  <a:gd name="T0" fmla="*/ 532 w 653"/>
                  <a:gd name="T1" fmla="*/ 0 h 246"/>
                  <a:gd name="T2" fmla="*/ 107 w 653"/>
                  <a:gd name="T3" fmla="*/ 0 h 246"/>
                  <a:gd name="T4" fmla="*/ 107 w 653"/>
                  <a:gd name="T5" fmla="*/ 0 h 246"/>
                  <a:gd name="T6" fmla="*/ 92 w 653"/>
                  <a:gd name="T7" fmla="*/ 1 h 246"/>
                  <a:gd name="T8" fmla="*/ 79 w 653"/>
                  <a:gd name="T9" fmla="*/ 3 h 246"/>
                  <a:gd name="T10" fmla="*/ 66 w 653"/>
                  <a:gd name="T11" fmla="*/ 6 h 246"/>
                  <a:gd name="T12" fmla="*/ 55 w 653"/>
                  <a:gd name="T13" fmla="*/ 10 h 246"/>
                  <a:gd name="T14" fmla="*/ 45 w 653"/>
                  <a:gd name="T15" fmla="*/ 14 h 246"/>
                  <a:gd name="T16" fmla="*/ 38 w 653"/>
                  <a:gd name="T17" fmla="*/ 20 h 246"/>
                  <a:gd name="T18" fmla="*/ 33 w 653"/>
                  <a:gd name="T19" fmla="*/ 25 h 246"/>
                  <a:gd name="T20" fmla="*/ 30 w 653"/>
                  <a:gd name="T21" fmla="*/ 31 h 246"/>
                  <a:gd name="T22" fmla="*/ 0 w 653"/>
                  <a:gd name="T23" fmla="*/ 215 h 246"/>
                  <a:gd name="T24" fmla="*/ 0 w 653"/>
                  <a:gd name="T25" fmla="*/ 215 h 246"/>
                  <a:gd name="T26" fmla="*/ 0 w 653"/>
                  <a:gd name="T27" fmla="*/ 219 h 246"/>
                  <a:gd name="T28" fmla="*/ 0 w 653"/>
                  <a:gd name="T29" fmla="*/ 221 h 246"/>
                  <a:gd name="T30" fmla="*/ 4 w 653"/>
                  <a:gd name="T31" fmla="*/ 227 h 246"/>
                  <a:gd name="T32" fmla="*/ 11 w 653"/>
                  <a:gd name="T33" fmla="*/ 232 h 246"/>
                  <a:gd name="T34" fmla="*/ 21 w 653"/>
                  <a:gd name="T35" fmla="*/ 237 h 246"/>
                  <a:gd name="T36" fmla="*/ 32 w 653"/>
                  <a:gd name="T37" fmla="*/ 241 h 246"/>
                  <a:gd name="T38" fmla="*/ 45 w 653"/>
                  <a:gd name="T39" fmla="*/ 244 h 246"/>
                  <a:gd name="T40" fmla="*/ 61 w 653"/>
                  <a:gd name="T41" fmla="*/ 245 h 246"/>
                  <a:gd name="T42" fmla="*/ 77 w 653"/>
                  <a:gd name="T43" fmla="*/ 246 h 246"/>
                  <a:gd name="T44" fmla="*/ 577 w 653"/>
                  <a:gd name="T45" fmla="*/ 246 h 246"/>
                  <a:gd name="T46" fmla="*/ 577 w 653"/>
                  <a:gd name="T47" fmla="*/ 246 h 246"/>
                  <a:gd name="T48" fmla="*/ 594 w 653"/>
                  <a:gd name="T49" fmla="*/ 245 h 246"/>
                  <a:gd name="T50" fmla="*/ 609 w 653"/>
                  <a:gd name="T51" fmla="*/ 244 h 246"/>
                  <a:gd name="T52" fmla="*/ 622 w 653"/>
                  <a:gd name="T53" fmla="*/ 241 h 246"/>
                  <a:gd name="T54" fmla="*/ 633 w 653"/>
                  <a:gd name="T55" fmla="*/ 237 h 246"/>
                  <a:gd name="T56" fmla="*/ 643 w 653"/>
                  <a:gd name="T57" fmla="*/ 232 h 246"/>
                  <a:gd name="T58" fmla="*/ 649 w 653"/>
                  <a:gd name="T59" fmla="*/ 227 h 246"/>
                  <a:gd name="T60" fmla="*/ 653 w 653"/>
                  <a:gd name="T61" fmla="*/ 221 h 246"/>
                  <a:gd name="T62" fmla="*/ 653 w 653"/>
                  <a:gd name="T63" fmla="*/ 219 h 246"/>
                  <a:gd name="T64" fmla="*/ 653 w 653"/>
                  <a:gd name="T65" fmla="*/ 215 h 246"/>
                  <a:gd name="T66" fmla="*/ 610 w 653"/>
                  <a:gd name="T67" fmla="*/ 31 h 246"/>
                  <a:gd name="T68" fmla="*/ 610 w 653"/>
                  <a:gd name="T69" fmla="*/ 31 h 246"/>
                  <a:gd name="T70" fmla="*/ 607 w 653"/>
                  <a:gd name="T71" fmla="*/ 25 h 246"/>
                  <a:gd name="T72" fmla="*/ 601 w 653"/>
                  <a:gd name="T73" fmla="*/ 20 h 246"/>
                  <a:gd name="T74" fmla="*/ 594 w 653"/>
                  <a:gd name="T75" fmla="*/ 14 h 246"/>
                  <a:gd name="T76" fmla="*/ 584 w 653"/>
                  <a:gd name="T77" fmla="*/ 10 h 246"/>
                  <a:gd name="T78" fmla="*/ 573 w 653"/>
                  <a:gd name="T79" fmla="*/ 6 h 246"/>
                  <a:gd name="T80" fmla="*/ 561 w 653"/>
                  <a:gd name="T81" fmla="*/ 3 h 246"/>
                  <a:gd name="T82" fmla="*/ 546 w 653"/>
                  <a:gd name="T83" fmla="*/ 1 h 246"/>
                  <a:gd name="T84" fmla="*/ 532 w 653"/>
                  <a:gd name="T85" fmla="*/ 0 h 246"/>
                  <a:gd name="T86" fmla="*/ 532 w 653"/>
                  <a:gd name="T8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3" h="246">
                    <a:moveTo>
                      <a:pt x="532" y="0"/>
                    </a:moveTo>
                    <a:lnTo>
                      <a:pt x="107" y="0"/>
                    </a:lnTo>
                    <a:lnTo>
                      <a:pt x="107" y="0"/>
                    </a:lnTo>
                    <a:lnTo>
                      <a:pt x="92" y="1"/>
                    </a:lnTo>
                    <a:lnTo>
                      <a:pt x="79" y="3"/>
                    </a:lnTo>
                    <a:lnTo>
                      <a:pt x="66" y="6"/>
                    </a:lnTo>
                    <a:lnTo>
                      <a:pt x="55" y="10"/>
                    </a:lnTo>
                    <a:lnTo>
                      <a:pt x="45" y="14"/>
                    </a:lnTo>
                    <a:lnTo>
                      <a:pt x="38" y="20"/>
                    </a:lnTo>
                    <a:lnTo>
                      <a:pt x="33" y="25"/>
                    </a:lnTo>
                    <a:lnTo>
                      <a:pt x="30" y="31"/>
                    </a:lnTo>
                    <a:lnTo>
                      <a:pt x="0" y="215"/>
                    </a:lnTo>
                    <a:lnTo>
                      <a:pt x="0" y="215"/>
                    </a:lnTo>
                    <a:lnTo>
                      <a:pt x="0" y="219"/>
                    </a:lnTo>
                    <a:lnTo>
                      <a:pt x="0" y="221"/>
                    </a:lnTo>
                    <a:lnTo>
                      <a:pt x="4" y="227"/>
                    </a:lnTo>
                    <a:lnTo>
                      <a:pt x="11" y="232"/>
                    </a:lnTo>
                    <a:lnTo>
                      <a:pt x="21" y="237"/>
                    </a:lnTo>
                    <a:lnTo>
                      <a:pt x="32" y="241"/>
                    </a:lnTo>
                    <a:lnTo>
                      <a:pt x="45" y="244"/>
                    </a:lnTo>
                    <a:lnTo>
                      <a:pt x="61" y="245"/>
                    </a:lnTo>
                    <a:lnTo>
                      <a:pt x="77" y="246"/>
                    </a:lnTo>
                    <a:lnTo>
                      <a:pt x="577" y="246"/>
                    </a:lnTo>
                    <a:lnTo>
                      <a:pt x="577" y="246"/>
                    </a:lnTo>
                    <a:lnTo>
                      <a:pt x="594" y="245"/>
                    </a:lnTo>
                    <a:lnTo>
                      <a:pt x="609" y="244"/>
                    </a:lnTo>
                    <a:lnTo>
                      <a:pt x="622" y="241"/>
                    </a:lnTo>
                    <a:lnTo>
                      <a:pt x="633" y="237"/>
                    </a:lnTo>
                    <a:lnTo>
                      <a:pt x="643" y="232"/>
                    </a:lnTo>
                    <a:lnTo>
                      <a:pt x="649" y="227"/>
                    </a:lnTo>
                    <a:lnTo>
                      <a:pt x="653" y="221"/>
                    </a:lnTo>
                    <a:lnTo>
                      <a:pt x="653" y="219"/>
                    </a:lnTo>
                    <a:lnTo>
                      <a:pt x="653" y="215"/>
                    </a:lnTo>
                    <a:lnTo>
                      <a:pt x="610" y="31"/>
                    </a:lnTo>
                    <a:lnTo>
                      <a:pt x="610" y="31"/>
                    </a:lnTo>
                    <a:lnTo>
                      <a:pt x="607" y="25"/>
                    </a:lnTo>
                    <a:lnTo>
                      <a:pt x="601" y="20"/>
                    </a:lnTo>
                    <a:lnTo>
                      <a:pt x="594" y="14"/>
                    </a:lnTo>
                    <a:lnTo>
                      <a:pt x="584" y="10"/>
                    </a:lnTo>
                    <a:lnTo>
                      <a:pt x="573" y="6"/>
                    </a:lnTo>
                    <a:lnTo>
                      <a:pt x="561" y="3"/>
                    </a:lnTo>
                    <a:lnTo>
                      <a:pt x="546" y="1"/>
                    </a:lnTo>
                    <a:lnTo>
                      <a:pt x="532" y="0"/>
                    </a:lnTo>
                    <a:lnTo>
                      <a:pt x="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27">
                <a:extLst>
                  <a:ext uri="{FF2B5EF4-FFF2-40B4-BE49-F238E27FC236}">
                    <a16:creationId xmlns:a16="http://schemas.microsoft.com/office/drawing/2014/main" id="{909C8061-CBC6-4B98-B057-868FC9C1ED4D}"/>
                  </a:ext>
                </a:extLst>
              </p:cNvPr>
              <p:cNvSpPr>
                <a:spLocks/>
              </p:cNvSpPr>
              <p:nvPr/>
            </p:nvSpPr>
            <p:spPr bwMode="auto">
              <a:xfrm>
                <a:off x="1277938" y="2335213"/>
                <a:ext cx="374650" cy="130175"/>
              </a:xfrm>
              <a:custGeom>
                <a:avLst/>
                <a:gdLst>
                  <a:gd name="T0" fmla="*/ 488 w 707"/>
                  <a:gd name="T1" fmla="*/ 0 h 246"/>
                  <a:gd name="T2" fmla="*/ 63 w 707"/>
                  <a:gd name="T3" fmla="*/ 0 h 246"/>
                  <a:gd name="T4" fmla="*/ 63 w 707"/>
                  <a:gd name="T5" fmla="*/ 0 h 246"/>
                  <a:gd name="T6" fmla="*/ 48 w 707"/>
                  <a:gd name="T7" fmla="*/ 1 h 246"/>
                  <a:gd name="T8" fmla="*/ 36 w 707"/>
                  <a:gd name="T9" fmla="*/ 3 h 246"/>
                  <a:gd name="T10" fmla="*/ 25 w 707"/>
                  <a:gd name="T11" fmla="*/ 6 h 246"/>
                  <a:gd name="T12" fmla="*/ 15 w 707"/>
                  <a:gd name="T13" fmla="*/ 10 h 246"/>
                  <a:gd name="T14" fmla="*/ 8 w 707"/>
                  <a:gd name="T15" fmla="*/ 14 h 246"/>
                  <a:gd name="T16" fmla="*/ 3 w 707"/>
                  <a:gd name="T17" fmla="*/ 20 h 246"/>
                  <a:gd name="T18" fmla="*/ 0 w 707"/>
                  <a:gd name="T19" fmla="*/ 25 h 246"/>
                  <a:gd name="T20" fmla="*/ 0 w 707"/>
                  <a:gd name="T21" fmla="*/ 28 h 246"/>
                  <a:gd name="T22" fmla="*/ 0 w 707"/>
                  <a:gd name="T23" fmla="*/ 31 h 246"/>
                  <a:gd name="T24" fmla="*/ 51 w 707"/>
                  <a:gd name="T25" fmla="*/ 215 h 246"/>
                  <a:gd name="T26" fmla="*/ 51 w 707"/>
                  <a:gd name="T27" fmla="*/ 215 h 246"/>
                  <a:gd name="T28" fmla="*/ 52 w 707"/>
                  <a:gd name="T29" fmla="*/ 219 h 246"/>
                  <a:gd name="T30" fmla="*/ 55 w 707"/>
                  <a:gd name="T31" fmla="*/ 221 h 246"/>
                  <a:gd name="T32" fmla="*/ 61 w 707"/>
                  <a:gd name="T33" fmla="*/ 227 h 246"/>
                  <a:gd name="T34" fmla="*/ 71 w 707"/>
                  <a:gd name="T35" fmla="*/ 232 h 246"/>
                  <a:gd name="T36" fmla="*/ 82 w 707"/>
                  <a:gd name="T37" fmla="*/ 237 h 246"/>
                  <a:gd name="T38" fmla="*/ 95 w 707"/>
                  <a:gd name="T39" fmla="*/ 241 h 246"/>
                  <a:gd name="T40" fmla="*/ 110 w 707"/>
                  <a:gd name="T41" fmla="*/ 244 h 246"/>
                  <a:gd name="T42" fmla="*/ 126 w 707"/>
                  <a:gd name="T43" fmla="*/ 245 h 246"/>
                  <a:gd name="T44" fmla="*/ 142 w 707"/>
                  <a:gd name="T45" fmla="*/ 246 h 246"/>
                  <a:gd name="T46" fmla="*/ 643 w 707"/>
                  <a:gd name="T47" fmla="*/ 246 h 246"/>
                  <a:gd name="T48" fmla="*/ 643 w 707"/>
                  <a:gd name="T49" fmla="*/ 246 h 246"/>
                  <a:gd name="T50" fmla="*/ 659 w 707"/>
                  <a:gd name="T51" fmla="*/ 245 h 246"/>
                  <a:gd name="T52" fmla="*/ 674 w 707"/>
                  <a:gd name="T53" fmla="*/ 244 h 246"/>
                  <a:gd name="T54" fmla="*/ 685 w 707"/>
                  <a:gd name="T55" fmla="*/ 241 h 246"/>
                  <a:gd name="T56" fmla="*/ 695 w 707"/>
                  <a:gd name="T57" fmla="*/ 237 h 246"/>
                  <a:gd name="T58" fmla="*/ 702 w 707"/>
                  <a:gd name="T59" fmla="*/ 232 h 246"/>
                  <a:gd name="T60" fmla="*/ 706 w 707"/>
                  <a:gd name="T61" fmla="*/ 227 h 246"/>
                  <a:gd name="T62" fmla="*/ 707 w 707"/>
                  <a:gd name="T63" fmla="*/ 224 h 246"/>
                  <a:gd name="T64" fmla="*/ 707 w 707"/>
                  <a:gd name="T65" fmla="*/ 221 h 246"/>
                  <a:gd name="T66" fmla="*/ 707 w 707"/>
                  <a:gd name="T67" fmla="*/ 219 h 246"/>
                  <a:gd name="T68" fmla="*/ 705 w 707"/>
                  <a:gd name="T69" fmla="*/ 215 h 246"/>
                  <a:gd name="T70" fmla="*/ 580 w 707"/>
                  <a:gd name="T71" fmla="*/ 31 h 246"/>
                  <a:gd name="T72" fmla="*/ 580 w 707"/>
                  <a:gd name="T73" fmla="*/ 31 h 246"/>
                  <a:gd name="T74" fmla="*/ 575 w 707"/>
                  <a:gd name="T75" fmla="*/ 25 h 246"/>
                  <a:gd name="T76" fmla="*/ 566 w 707"/>
                  <a:gd name="T77" fmla="*/ 20 h 246"/>
                  <a:gd name="T78" fmla="*/ 556 w 707"/>
                  <a:gd name="T79" fmla="*/ 14 h 246"/>
                  <a:gd name="T80" fmla="*/ 544 w 707"/>
                  <a:gd name="T81" fmla="*/ 10 h 246"/>
                  <a:gd name="T82" fmla="*/ 532 w 707"/>
                  <a:gd name="T83" fmla="*/ 6 h 246"/>
                  <a:gd name="T84" fmla="*/ 517 w 707"/>
                  <a:gd name="T85" fmla="*/ 3 h 246"/>
                  <a:gd name="T86" fmla="*/ 503 w 707"/>
                  <a:gd name="T87" fmla="*/ 1 h 246"/>
                  <a:gd name="T88" fmla="*/ 488 w 707"/>
                  <a:gd name="T89" fmla="*/ 0 h 246"/>
                  <a:gd name="T90" fmla="*/ 488 w 707"/>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246">
                    <a:moveTo>
                      <a:pt x="488" y="0"/>
                    </a:moveTo>
                    <a:lnTo>
                      <a:pt x="63" y="0"/>
                    </a:lnTo>
                    <a:lnTo>
                      <a:pt x="63" y="0"/>
                    </a:lnTo>
                    <a:lnTo>
                      <a:pt x="48" y="1"/>
                    </a:lnTo>
                    <a:lnTo>
                      <a:pt x="36" y="3"/>
                    </a:lnTo>
                    <a:lnTo>
                      <a:pt x="25" y="6"/>
                    </a:lnTo>
                    <a:lnTo>
                      <a:pt x="15" y="10"/>
                    </a:lnTo>
                    <a:lnTo>
                      <a:pt x="8" y="14"/>
                    </a:lnTo>
                    <a:lnTo>
                      <a:pt x="3" y="20"/>
                    </a:lnTo>
                    <a:lnTo>
                      <a:pt x="0" y="25"/>
                    </a:lnTo>
                    <a:lnTo>
                      <a:pt x="0" y="28"/>
                    </a:lnTo>
                    <a:lnTo>
                      <a:pt x="0" y="31"/>
                    </a:lnTo>
                    <a:lnTo>
                      <a:pt x="51" y="215"/>
                    </a:lnTo>
                    <a:lnTo>
                      <a:pt x="51" y="215"/>
                    </a:lnTo>
                    <a:lnTo>
                      <a:pt x="52" y="219"/>
                    </a:lnTo>
                    <a:lnTo>
                      <a:pt x="55" y="221"/>
                    </a:lnTo>
                    <a:lnTo>
                      <a:pt x="61" y="227"/>
                    </a:lnTo>
                    <a:lnTo>
                      <a:pt x="71" y="232"/>
                    </a:lnTo>
                    <a:lnTo>
                      <a:pt x="82" y="237"/>
                    </a:lnTo>
                    <a:lnTo>
                      <a:pt x="95" y="241"/>
                    </a:lnTo>
                    <a:lnTo>
                      <a:pt x="110" y="244"/>
                    </a:lnTo>
                    <a:lnTo>
                      <a:pt x="126" y="245"/>
                    </a:lnTo>
                    <a:lnTo>
                      <a:pt x="142" y="246"/>
                    </a:lnTo>
                    <a:lnTo>
                      <a:pt x="643" y="246"/>
                    </a:lnTo>
                    <a:lnTo>
                      <a:pt x="643" y="246"/>
                    </a:lnTo>
                    <a:lnTo>
                      <a:pt x="659" y="245"/>
                    </a:lnTo>
                    <a:lnTo>
                      <a:pt x="674" y="244"/>
                    </a:lnTo>
                    <a:lnTo>
                      <a:pt x="685" y="241"/>
                    </a:lnTo>
                    <a:lnTo>
                      <a:pt x="695" y="237"/>
                    </a:lnTo>
                    <a:lnTo>
                      <a:pt x="702" y="232"/>
                    </a:lnTo>
                    <a:lnTo>
                      <a:pt x="706" y="227"/>
                    </a:lnTo>
                    <a:lnTo>
                      <a:pt x="707" y="224"/>
                    </a:lnTo>
                    <a:lnTo>
                      <a:pt x="707" y="221"/>
                    </a:lnTo>
                    <a:lnTo>
                      <a:pt x="707" y="219"/>
                    </a:lnTo>
                    <a:lnTo>
                      <a:pt x="705" y="215"/>
                    </a:lnTo>
                    <a:lnTo>
                      <a:pt x="580" y="31"/>
                    </a:lnTo>
                    <a:lnTo>
                      <a:pt x="580" y="31"/>
                    </a:lnTo>
                    <a:lnTo>
                      <a:pt x="575" y="25"/>
                    </a:lnTo>
                    <a:lnTo>
                      <a:pt x="566" y="20"/>
                    </a:lnTo>
                    <a:lnTo>
                      <a:pt x="556" y="14"/>
                    </a:lnTo>
                    <a:lnTo>
                      <a:pt x="544" y="10"/>
                    </a:lnTo>
                    <a:lnTo>
                      <a:pt x="532" y="6"/>
                    </a:lnTo>
                    <a:lnTo>
                      <a:pt x="517" y="3"/>
                    </a:lnTo>
                    <a:lnTo>
                      <a:pt x="503" y="1"/>
                    </a:lnTo>
                    <a:lnTo>
                      <a:pt x="488" y="0"/>
                    </a:lnTo>
                    <a:lnTo>
                      <a:pt x="4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7" name="Symbol zastępczy tekstu 7">
            <a:extLst>
              <a:ext uri="{FF2B5EF4-FFF2-40B4-BE49-F238E27FC236}">
                <a16:creationId xmlns:a16="http://schemas.microsoft.com/office/drawing/2014/main" id="{EA0BD49D-AD29-48A5-A15B-B4F227E4803F}"/>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175608231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Ogrzewanie gospodarstwa domowego</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P9. Proszę powiedzieć, jaki GŁÓWNY rodzaj ogrzewania stosuje się w Pana(i) gospodarstwie domowym?</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400258"/>
            <a:ext cx="8487418" cy="432694"/>
          </a:xfrm>
        </p:spPr>
        <p:txBody>
          <a:bodyPr/>
          <a:lstStyle/>
          <a:p>
            <a:pPr algn="just"/>
            <a:r>
              <a:rPr lang="pl-PL">
                <a:solidFill>
                  <a:schemeClr val="bg1">
                    <a:lumMod val="75000"/>
                  </a:schemeClr>
                </a:solidFill>
              </a:rPr>
              <a:t>Odpowiadający: wszyscy badani, 2020: n=1015, wielkość miejscowości: wieś n=256, miasto do 20 tys. n=124, miasto 20-100 tys. n=240, miasto 100-500 tys. n=226, miasto powyżej 500 n=169; wykształcenie: podstawowe, gimnazjalne n=21, zasadnicze zawodowe n=102, średnie i pomaturalne n=355, wyższe n=536; dochód: do 1500 zł n=223, 1501-2500 zł n=291, powyżej 2500 zł n=419.</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graphicFrame>
        <p:nvGraphicFramePr>
          <p:cNvPr id="7" name="Wykres 6">
            <a:extLst>
              <a:ext uri="{FF2B5EF4-FFF2-40B4-BE49-F238E27FC236}">
                <a16:creationId xmlns:a16="http://schemas.microsoft.com/office/drawing/2014/main" id="{9A8994FE-ABF8-451F-BAB5-DBD96BA7423D}"/>
              </a:ext>
            </a:extLst>
          </p:cNvPr>
          <p:cNvGraphicFramePr/>
          <p:nvPr>
            <p:extLst>
              <p:ext uri="{D42A27DB-BD31-4B8C-83A1-F6EECF244321}">
                <p14:modId xmlns:p14="http://schemas.microsoft.com/office/powerpoint/2010/main" val="2177019968"/>
              </p:ext>
            </p:extLst>
          </p:nvPr>
        </p:nvGraphicFramePr>
        <p:xfrm>
          <a:off x="179511" y="1083638"/>
          <a:ext cx="8374372" cy="228168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Wykres 20">
            <a:extLst>
              <a:ext uri="{FF2B5EF4-FFF2-40B4-BE49-F238E27FC236}">
                <a16:creationId xmlns:a16="http://schemas.microsoft.com/office/drawing/2014/main" id="{FE72CFF8-C8F9-42AE-9CCF-1EBA0C5BD3B7}"/>
              </a:ext>
            </a:extLst>
          </p:cNvPr>
          <p:cNvGraphicFramePr/>
          <p:nvPr>
            <p:extLst>
              <p:ext uri="{D42A27DB-BD31-4B8C-83A1-F6EECF244321}">
                <p14:modId xmlns:p14="http://schemas.microsoft.com/office/powerpoint/2010/main" val="3425705264"/>
              </p:ext>
            </p:extLst>
          </p:nvPr>
        </p:nvGraphicFramePr>
        <p:xfrm>
          <a:off x="188163" y="3017324"/>
          <a:ext cx="8374372" cy="2281681"/>
        </p:xfrm>
        <a:graphic>
          <a:graphicData uri="http://schemas.openxmlformats.org/drawingml/2006/chart">
            <c:chart xmlns:c="http://schemas.openxmlformats.org/drawingml/2006/chart" xmlns:r="http://schemas.openxmlformats.org/officeDocument/2006/relationships" r:id="rId6"/>
          </a:graphicData>
        </a:graphic>
      </p:graphicFrame>
      <p:sp>
        <p:nvSpPr>
          <p:cNvPr id="23" name="Prostokąt: zaokrąglone rogi 22">
            <a:extLst>
              <a:ext uri="{FF2B5EF4-FFF2-40B4-BE49-F238E27FC236}">
                <a16:creationId xmlns:a16="http://schemas.microsoft.com/office/drawing/2014/main" id="{0C717992-FC3F-4FD4-83C3-ADD82CC85C3E}"/>
              </a:ext>
            </a:extLst>
          </p:cNvPr>
          <p:cNvSpPr/>
          <p:nvPr/>
        </p:nvSpPr>
        <p:spPr>
          <a:xfrm>
            <a:off x="179512" y="1337511"/>
            <a:ext cx="8631436" cy="2063514"/>
          </a:xfrm>
          <a:prstGeom prst="roundRect">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buFont typeface="Wingdings" panose="05000000000000000000" pitchFamily="2" charset="2"/>
              <a:buChar char="§"/>
            </a:pPr>
            <a:endParaRPr lang="pl-PL" sz="1050">
              <a:solidFill>
                <a:schemeClr val="tx1"/>
              </a:solidFill>
            </a:endParaRPr>
          </a:p>
        </p:txBody>
      </p:sp>
      <p:sp>
        <p:nvSpPr>
          <p:cNvPr id="19" name="pole tekstowe 18">
            <a:extLst>
              <a:ext uri="{FF2B5EF4-FFF2-40B4-BE49-F238E27FC236}">
                <a16:creationId xmlns:a16="http://schemas.microsoft.com/office/drawing/2014/main" id="{DE2FAD07-7C50-4D56-AB5F-18C4C5E9CD27}"/>
              </a:ext>
            </a:extLst>
          </p:cNvPr>
          <p:cNvSpPr txBox="1"/>
          <p:nvPr/>
        </p:nvSpPr>
        <p:spPr>
          <a:xfrm>
            <a:off x="58908" y="1486445"/>
            <a:ext cx="1393334" cy="461665"/>
          </a:xfrm>
          <a:prstGeom prst="rect">
            <a:avLst/>
          </a:prstGeom>
          <a:noFill/>
        </p:spPr>
        <p:txBody>
          <a:bodyPr wrap="square">
            <a:spAutoFit/>
          </a:bodyPr>
          <a:lstStyle/>
          <a:p>
            <a:pPr algn="ctr" fontAlgn="ctr"/>
            <a:r>
              <a:rPr lang="pl-PL" sz="800" b="1" i="0" u="none" strike="noStrike">
                <a:solidFill>
                  <a:schemeClr val="tx1"/>
                </a:solidFill>
                <a:effectLst/>
                <a:latin typeface="Century Gothic" panose="020B0502020202020204" pitchFamily="34" charset="0"/>
              </a:rPr>
              <a:t>PODŁĄCZENIE </a:t>
            </a:r>
          </a:p>
          <a:p>
            <a:pPr algn="ctr" fontAlgn="ctr"/>
            <a:r>
              <a:rPr lang="pl-PL" sz="800" b="1" i="0" u="none" strike="noStrike">
                <a:solidFill>
                  <a:schemeClr val="tx1"/>
                </a:solidFill>
                <a:effectLst/>
                <a:latin typeface="Century Gothic" panose="020B0502020202020204" pitchFamily="34" charset="0"/>
              </a:rPr>
              <a:t>DO SIECI CIEPŁOWNICZEJ</a:t>
            </a:r>
          </a:p>
        </p:txBody>
      </p:sp>
      <p:sp>
        <p:nvSpPr>
          <p:cNvPr id="25" name="Prostokąt: zaokrąglone rogi 24">
            <a:extLst>
              <a:ext uri="{FF2B5EF4-FFF2-40B4-BE49-F238E27FC236}">
                <a16:creationId xmlns:a16="http://schemas.microsoft.com/office/drawing/2014/main" id="{801951D9-F7FA-4A18-8791-1F1F2334DE2F}"/>
              </a:ext>
            </a:extLst>
          </p:cNvPr>
          <p:cNvSpPr/>
          <p:nvPr/>
        </p:nvSpPr>
        <p:spPr>
          <a:xfrm>
            <a:off x="179511" y="3540907"/>
            <a:ext cx="8631436" cy="1830648"/>
          </a:xfrm>
          <a:prstGeom prst="roundRect">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buFont typeface="Wingdings" panose="05000000000000000000" pitchFamily="2" charset="2"/>
              <a:buChar char="§"/>
            </a:pPr>
            <a:endParaRPr lang="pl-PL" sz="1050">
              <a:solidFill>
                <a:schemeClr val="tx1"/>
              </a:solidFill>
            </a:endParaRPr>
          </a:p>
        </p:txBody>
      </p:sp>
      <p:sp>
        <p:nvSpPr>
          <p:cNvPr id="27" name="pole tekstowe 26">
            <a:extLst>
              <a:ext uri="{FF2B5EF4-FFF2-40B4-BE49-F238E27FC236}">
                <a16:creationId xmlns:a16="http://schemas.microsoft.com/office/drawing/2014/main" id="{37DFFED8-FF7A-46DE-B8CC-871C0B31DDB4}"/>
              </a:ext>
            </a:extLst>
          </p:cNvPr>
          <p:cNvSpPr txBox="1"/>
          <p:nvPr/>
        </p:nvSpPr>
        <p:spPr>
          <a:xfrm>
            <a:off x="308479" y="3660404"/>
            <a:ext cx="894192" cy="215444"/>
          </a:xfrm>
          <a:prstGeom prst="rect">
            <a:avLst/>
          </a:prstGeom>
          <a:noFill/>
        </p:spPr>
        <p:txBody>
          <a:bodyPr wrap="square">
            <a:spAutoFit/>
          </a:bodyPr>
          <a:lstStyle>
            <a:defPPr>
              <a:defRPr lang="pl-PL"/>
            </a:defPPr>
            <a:lvl1pPr algn="ctr" fontAlgn="ctr">
              <a:defRPr sz="800" b="1" i="0" u="none" strike="noStrike">
                <a:effectLst/>
                <a:latin typeface="Century Gothic" panose="020B0502020202020204" pitchFamily="34" charset="0"/>
              </a:defRPr>
            </a:lvl1pPr>
          </a:lstStyle>
          <a:p>
            <a:r>
              <a:rPr lang="pl-PL"/>
              <a:t>GAZ</a:t>
            </a:r>
          </a:p>
        </p:txBody>
      </p:sp>
      <p:pic>
        <p:nvPicPr>
          <p:cNvPr id="29" name="Picture 10" descr="Radiator Svg Png Icon Free Download (#539221) - OnlineWebFonts.COM">
            <a:extLst>
              <a:ext uri="{FF2B5EF4-FFF2-40B4-BE49-F238E27FC236}">
                <a16:creationId xmlns:a16="http://schemas.microsoft.com/office/drawing/2014/main" id="{AA827150-4838-42EF-A5F1-08BC406CDC63}"/>
              </a:ext>
            </a:extLst>
          </p:cNvPr>
          <p:cNvPicPr>
            <a:picLocks noChangeAspect="1" noChangeArrowheads="1"/>
          </p:cNvPicPr>
          <p:nvPr/>
        </p:nvPicPr>
        <p:blipFill>
          <a:blip r:embed="rId7" cstate="print">
            <a:lum bright="70000" contrast="-70000"/>
            <a:extLst>
              <a:ext uri="{28A0092B-C50C-407E-A947-70E740481C1C}">
                <a14:useLocalDpi xmlns:a14="http://schemas.microsoft.com/office/drawing/2010/main" val="0"/>
              </a:ext>
            </a:extLst>
          </a:blip>
          <a:srcRect/>
          <a:stretch>
            <a:fillRect/>
          </a:stretch>
        </p:blipFill>
        <p:spPr bwMode="auto">
          <a:xfrm>
            <a:off x="525567" y="2105077"/>
            <a:ext cx="460015" cy="398090"/>
          </a:xfrm>
          <a:prstGeom prst="rect">
            <a:avLst/>
          </a:prstGeom>
          <a:noFill/>
          <a:extLst>
            <a:ext uri="{909E8E84-426E-40DD-AFC4-6F175D3DCCD1}">
              <a14:hiddenFill xmlns:a14="http://schemas.microsoft.com/office/drawing/2010/main">
                <a:solidFill>
                  <a:srgbClr val="FFFFFF"/>
                </a:solidFill>
              </a14:hiddenFill>
            </a:ext>
          </a:extLst>
        </p:spPr>
      </p:pic>
      <p:grpSp>
        <p:nvGrpSpPr>
          <p:cNvPr id="30" name="Grupa 29">
            <a:extLst>
              <a:ext uri="{FF2B5EF4-FFF2-40B4-BE49-F238E27FC236}">
                <a16:creationId xmlns:a16="http://schemas.microsoft.com/office/drawing/2014/main" id="{4F4C0A9C-CB2A-4F3B-BC2E-B3A8B499E5BC}"/>
              </a:ext>
            </a:extLst>
          </p:cNvPr>
          <p:cNvGrpSpPr/>
          <p:nvPr/>
        </p:nvGrpSpPr>
        <p:grpSpPr>
          <a:xfrm>
            <a:off x="529062" y="4041370"/>
            <a:ext cx="456520" cy="377245"/>
            <a:chOff x="6948488" y="2117725"/>
            <a:chExt cx="1060450" cy="876301"/>
          </a:xfrm>
          <a:solidFill>
            <a:srgbClr val="CDCDCD"/>
          </a:solidFill>
        </p:grpSpPr>
        <p:grpSp>
          <p:nvGrpSpPr>
            <p:cNvPr id="31" name="Grupa 30">
              <a:extLst>
                <a:ext uri="{FF2B5EF4-FFF2-40B4-BE49-F238E27FC236}">
                  <a16:creationId xmlns:a16="http://schemas.microsoft.com/office/drawing/2014/main" id="{1E562B89-F6C4-473D-8FBB-C679201D3450}"/>
                </a:ext>
              </a:extLst>
            </p:cNvPr>
            <p:cNvGrpSpPr/>
            <p:nvPr/>
          </p:nvGrpSpPr>
          <p:grpSpPr>
            <a:xfrm>
              <a:off x="7097713" y="2374900"/>
              <a:ext cx="758825" cy="619126"/>
              <a:chOff x="7097713" y="2374900"/>
              <a:chExt cx="758825" cy="619126"/>
            </a:xfrm>
            <a:grpFill/>
          </p:grpSpPr>
          <p:sp>
            <p:nvSpPr>
              <p:cNvPr id="44" name="Freeform 12">
                <a:extLst>
                  <a:ext uri="{FF2B5EF4-FFF2-40B4-BE49-F238E27FC236}">
                    <a16:creationId xmlns:a16="http://schemas.microsoft.com/office/drawing/2014/main" id="{6A454113-DB20-4635-B255-294CA26EE167}"/>
                  </a:ext>
                </a:extLst>
              </p:cNvPr>
              <p:cNvSpPr>
                <a:spLocks/>
              </p:cNvSpPr>
              <p:nvPr/>
            </p:nvSpPr>
            <p:spPr bwMode="auto">
              <a:xfrm>
                <a:off x="7161213" y="2374900"/>
                <a:ext cx="631825" cy="200025"/>
              </a:xfrm>
              <a:custGeom>
                <a:avLst/>
                <a:gdLst>
                  <a:gd name="T0" fmla="*/ 598 w 1195"/>
                  <a:gd name="T1" fmla="*/ 379 h 379"/>
                  <a:gd name="T2" fmla="*/ 723 w 1195"/>
                  <a:gd name="T3" fmla="*/ 375 h 379"/>
                  <a:gd name="T4" fmla="*/ 836 w 1195"/>
                  <a:gd name="T5" fmla="*/ 362 h 379"/>
                  <a:gd name="T6" fmla="*/ 936 w 1195"/>
                  <a:gd name="T7" fmla="*/ 342 h 379"/>
                  <a:gd name="T8" fmla="*/ 1023 w 1195"/>
                  <a:gd name="T9" fmla="*/ 315 h 379"/>
                  <a:gd name="T10" fmla="*/ 1077 w 1195"/>
                  <a:gd name="T11" fmla="*/ 293 h 379"/>
                  <a:gd name="T12" fmla="*/ 1108 w 1195"/>
                  <a:gd name="T13" fmla="*/ 277 h 379"/>
                  <a:gd name="T14" fmla="*/ 1134 w 1195"/>
                  <a:gd name="T15" fmla="*/ 259 h 379"/>
                  <a:gd name="T16" fmla="*/ 1156 w 1195"/>
                  <a:gd name="T17" fmla="*/ 242 h 379"/>
                  <a:gd name="T18" fmla="*/ 1174 w 1195"/>
                  <a:gd name="T19" fmla="*/ 224 h 379"/>
                  <a:gd name="T20" fmla="*/ 1186 w 1195"/>
                  <a:gd name="T21" fmla="*/ 205 h 379"/>
                  <a:gd name="T22" fmla="*/ 1193 w 1195"/>
                  <a:gd name="T23" fmla="*/ 187 h 379"/>
                  <a:gd name="T24" fmla="*/ 1195 w 1195"/>
                  <a:gd name="T25" fmla="*/ 178 h 379"/>
                  <a:gd name="T26" fmla="*/ 1189 w 1195"/>
                  <a:gd name="T27" fmla="*/ 162 h 379"/>
                  <a:gd name="T28" fmla="*/ 1178 w 1195"/>
                  <a:gd name="T29" fmla="*/ 145 h 379"/>
                  <a:gd name="T30" fmla="*/ 1163 w 1195"/>
                  <a:gd name="T31" fmla="*/ 129 h 379"/>
                  <a:gd name="T32" fmla="*/ 1142 w 1195"/>
                  <a:gd name="T33" fmla="*/ 113 h 379"/>
                  <a:gd name="T34" fmla="*/ 1117 w 1195"/>
                  <a:gd name="T35" fmla="*/ 98 h 379"/>
                  <a:gd name="T36" fmla="*/ 1055 w 1195"/>
                  <a:gd name="T37" fmla="*/ 69 h 379"/>
                  <a:gd name="T38" fmla="*/ 977 w 1195"/>
                  <a:gd name="T39" fmla="*/ 44 h 379"/>
                  <a:gd name="T40" fmla="*/ 885 w 1195"/>
                  <a:gd name="T41" fmla="*/ 23 h 379"/>
                  <a:gd name="T42" fmla="*/ 778 w 1195"/>
                  <a:gd name="T43" fmla="*/ 9 h 379"/>
                  <a:gd name="T44" fmla="*/ 660 w 1195"/>
                  <a:gd name="T45" fmla="*/ 1 h 379"/>
                  <a:gd name="T46" fmla="*/ 598 w 1195"/>
                  <a:gd name="T47" fmla="*/ 0 h 379"/>
                  <a:gd name="T48" fmla="*/ 474 w 1195"/>
                  <a:gd name="T49" fmla="*/ 4 h 379"/>
                  <a:gd name="T50" fmla="*/ 362 w 1195"/>
                  <a:gd name="T51" fmla="*/ 15 h 379"/>
                  <a:gd name="T52" fmla="*/ 263 w 1195"/>
                  <a:gd name="T53" fmla="*/ 33 h 379"/>
                  <a:gd name="T54" fmla="*/ 177 w 1195"/>
                  <a:gd name="T55" fmla="*/ 56 h 379"/>
                  <a:gd name="T56" fmla="*/ 107 w 1195"/>
                  <a:gd name="T57" fmla="*/ 83 h 379"/>
                  <a:gd name="T58" fmla="*/ 65 w 1195"/>
                  <a:gd name="T59" fmla="*/ 105 h 379"/>
                  <a:gd name="T60" fmla="*/ 43 w 1195"/>
                  <a:gd name="T61" fmla="*/ 121 h 379"/>
                  <a:gd name="T62" fmla="*/ 24 w 1195"/>
                  <a:gd name="T63" fmla="*/ 137 h 379"/>
                  <a:gd name="T64" fmla="*/ 11 w 1195"/>
                  <a:gd name="T65" fmla="*/ 154 h 379"/>
                  <a:gd name="T66" fmla="*/ 2 w 1195"/>
                  <a:gd name="T67" fmla="*/ 170 h 379"/>
                  <a:gd name="T68" fmla="*/ 0 w 1195"/>
                  <a:gd name="T69" fmla="*/ 178 h 379"/>
                  <a:gd name="T70" fmla="*/ 5 w 1195"/>
                  <a:gd name="T71" fmla="*/ 197 h 379"/>
                  <a:gd name="T72" fmla="*/ 14 w 1195"/>
                  <a:gd name="T73" fmla="*/ 215 h 379"/>
                  <a:gd name="T74" fmla="*/ 30 w 1195"/>
                  <a:gd name="T75" fmla="*/ 233 h 379"/>
                  <a:gd name="T76" fmla="*/ 50 w 1195"/>
                  <a:gd name="T77" fmla="*/ 251 h 379"/>
                  <a:gd name="T78" fmla="*/ 74 w 1195"/>
                  <a:gd name="T79" fmla="*/ 268 h 379"/>
                  <a:gd name="T80" fmla="*/ 102 w 1195"/>
                  <a:gd name="T81" fmla="*/ 285 h 379"/>
                  <a:gd name="T82" fmla="*/ 135 w 1195"/>
                  <a:gd name="T83" fmla="*/ 301 h 379"/>
                  <a:gd name="T84" fmla="*/ 213 w 1195"/>
                  <a:gd name="T85" fmla="*/ 329 h 379"/>
                  <a:gd name="T86" fmla="*/ 307 w 1195"/>
                  <a:gd name="T87" fmla="*/ 353 h 379"/>
                  <a:gd name="T88" fmla="*/ 414 w 1195"/>
                  <a:gd name="T89" fmla="*/ 369 h 379"/>
                  <a:gd name="T90" fmla="*/ 533 w 1195"/>
                  <a:gd name="T91" fmla="*/ 378 h 379"/>
                  <a:gd name="T92" fmla="*/ 598 w 1195"/>
                  <a:gd name="T93"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5" h="379">
                    <a:moveTo>
                      <a:pt x="598" y="379"/>
                    </a:moveTo>
                    <a:lnTo>
                      <a:pt x="598" y="379"/>
                    </a:lnTo>
                    <a:lnTo>
                      <a:pt x="662" y="378"/>
                    </a:lnTo>
                    <a:lnTo>
                      <a:pt x="723" y="375"/>
                    </a:lnTo>
                    <a:lnTo>
                      <a:pt x="781" y="369"/>
                    </a:lnTo>
                    <a:lnTo>
                      <a:pt x="836" y="362"/>
                    </a:lnTo>
                    <a:lnTo>
                      <a:pt x="888" y="353"/>
                    </a:lnTo>
                    <a:lnTo>
                      <a:pt x="936" y="342"/>
                    </a:lnTo>
                    <a:lnTo>
                      <a:pt x="981" y="329"/>
                    </a:lnTo>
                    <a:lnTo>
                      <a:pt x="1023" y="315"/>
                    </a:lnTo>
                    <a:lnTo>
                      <a:pt x="1059" y="301"/>
                    </a:lnTo>
                    <a:lnTo>
                      <a:pt x="1077" y="293"/>
                    </a:lnTo>
                    <a:lnTo>
                      <a:pt x="1092" y="285"/>
                    </a:lnTo>
                    <a:lnTo>
                      <a:pt x="1108" y="277"/>
                    </a:lnTo>
                    <a:lnTo>
                      <a:pt x="1122" y="268"/>
                    </a:lnTo>
                    <a:lnTo>
                      <a:pt x="1134" y="259"/>
                    </a:lnTo>
                    <a:lnTo>
                      <a:pt x="1146" y="251"/>
                    </a:lnTo>
                    <a:lnTo>
                      <a:pt x="1156" y="242"/>
                    </a:lnTo>
                    <a:lnTo>
                      <a:pt x="1166" y="233"/>
                    </a:lnTo>
                    <a:lnTo>
                      <a:pt x="1174" y="224"/>
                    </a:lnTo>
                    <a:lnTo>
                      <a:pt x="1180" y="215"/>
                    </a:lnTo>
                    <a:lnTo>
                      <a:pt x="1186" y="205"/>
                    </a:lnTo>
                    <a:lnTo>
                      <a:pt x="1190" y="197"/>
                    </a:lnTo>
                    <a:lnTo>
                      <a:pt x="1193" y="187"/>
                    </a:lnTo>
                    <a:lnTo>
                      <a:pt x="1195" y="178"/>
                    </a:lnTo>
                    <a:lnTo>
                      <a:pt x="1195" y="178"/>
                    </a:lnTo>
                    <a:lnTo>
                      <a:pt x="1192" y="170"/>
                    </a:lnTo>
                    <a:lnTo>
                      <a:pt x="1189" y="162"/>
                    </a:lnTo>
                    <a:lnTo>
                      <a:pt x="1185" y="154"/>
                    </a:lnTo>
                    <a:lnTo>
                      <a:pt x="1178" y="145"/>
                    </a:lnTo>
                    <a:lnTo>
                      <a:pt x="1170" y="137"/>
                    </a:lnTo>
                    <a:lnTo>
                      <a:pt x="1163" y="129"/>
                    </a:lnTo>
                    <a:lnTo>
                      <a:pt x="1153" y="121"/>
                    </a:lnTo>
                    <a:lnTo>
                      <a:pt x="1142" y="113"/>
                    </a:lnTo>
                    <a:lnTo>
                      <a:pt x="1130" y="105"/>
                    </a:lnTo>
                    <a:lnTo>
                      <a:pt x="1117" y="98"/>
                    </a:lnTo>
                    <a:lnTo>
                      <a:pt x="1088" y="83"/>
                    </a:lnTo>
                    <a:lnTo>
                      <a:pt x="1055" y="69"/>
                    </a:lnTo>
                    <a:lnTo>
                      <a:pt x="1018" y="56"/>
                    </a:lnTo>
                    <a:lnTo>
                      <a:pt x="977" y="44"/>
                    </a:lnTo>
                    <a:lnTo>
                      <a:pt x="932" y="33"/>
                    </a:lnTo>
                    <a:lnTo>
                      <a:pt x="885" y="23"/>
                    </a:lnTo>
                    <a:lnTo>
                      <a:pt x="833" y="15"/>
                    </a:lnTo>
                    <a:lnTo>
                      <a:pt x="778" y="9"/>
                    </a:lnTo>
                    <a:lnTo>
                      <a:pt x="721" y="4"/>
                    </a:lnTo>
                    <a:lnTo>
                      <a:pt x="660" y="1"/>
                    </a:lnTo>
                    <a:lnTo>
                      <a:pt x="598" y="0"/>
                    </a:lnTo>
                    <a:lnTo>
                      <a:pt x="598" y="0"/>
                    </a:lnTo>
                    <a:lnTo>
                      <a:pt x="534" y="1"/>
                    </a:lnTo>
                    <a:lnTo>
                      <a:pt x="474" y="4"/>
                    </a:lnTo>
                    <a:lnTo>
                      <a:pt x="417" y="9"/>
                    </a:lnTo>
                    <a:lnTo>
                      <a:pt x="362" y="15"/>
                    </a:lnTo>
                    <a:lnTo>
                      <a:pt x="311" y="23"/>
                    </a:lnTo>
                    <a:lnTo>
                      <a:pt x="263" y="33"/>
                    </a:lnTo>
                    <a:lnTo>
                      <a:pt x="218" y="44"/>
                    </a:lnTo>
                    <a:lnTo>
                      <a:pt x="177" y="56"/>
                    </a:lnTo>
                    <a:lnTo>
                      <a:pt x="141" y="69"/>
                    </a:lnTo>
                    <a:lnTo>
                      <a:pt x="107" y="83"/>
                    </a:lnTo>
                    <a:lnTo>
                      <a:pt x="78" y="98"/>
                    </a:lnTo>
                    <a:lnTo>
                      <a:pt x="65" y="105"/>
                    </a:lnTo>
                    <a:lnTo>
                      <a:pt x="53" y="113"/>
                    </a:lnTo>
                    <a:lnTo>
                      <a:pt x="43" y="121"/>
                    </a:lnTo>
                    <a:lnTo>
                      <a:pt x="33" y="129"/>
                    </a:lnTo>
                    <a:lnTo>
                      <a:pt x="24" y="137"/>
                    </a:lnTo>
                    <a:lnTo>
                      <a:pt x="17" y="145"/>
                    </a:lnTo>
                    <a:lnTo>
                      <a:pt x="11" y="154"/>
                    </a:lnTo>
                    <a:lnTo>
                      <a:pt x="6" y="162"/>
                    </a:lnTo>
                    <a:lnTo>
                      <a:pt x="2" y="170"/>
                    </a:lnTo>
                    <a:lnTo>
                      <a:pt x="0" y="178"/>
                    </a:lnTo>
                    <a:lnTo>
                      <a:pt x="0" y="178"/>
                    </a:lnTo>
                    <a:lnTo>
                      <a:pt x="1" y="187"/>
                    </a:lnTo>
                    <a:lnTo>
                      <a:pt x="5" y="197"/>
                    </a:lnTo>
                    <a:lnTo>
                      <a:pt x="9" y="205"/>
                    </a:lnTo>
                    <a:lnTo>
                      <a:pt x="14" y="215"/>
                    </a:lnTo>
                    <a:lnTo>
                      <a:pt x="22" y="224"/>
                    </a:lnTo>
                    <a:lnTo>
                      <a:pt x="30" y="233"/>
                    </a:lnTo>
                    <a:lnTo>
                      <a:pt x="39" y="242"/>
                    </a:lnTo>
                    <a:lnTo>
                      <a:pt x="50" y="251"/>
                    </a:lnTo>
                    <a:lnTo>
                      <a:pt x="61" y="259"/>
                    </a:lnTo>
                    <a:lnTo>
                      <a:pt x="74" y="268"/>
                    </a:lnTo>
                    <a:lnTo>
                      <a:pt x="87" y="277"/>
                    </a:lnTo>
                    <a:lnTo>
                      <a:pt x="102" y="285"/>
                    </a:lnTo>
                    <a:lnTo>
                      <a:pt x="119" y="293"/>
                    </a:lnTo>
                    <a:lnTo>
                      <a:pt x="135" y="301"/>
                    </a:lnTo>
                    <a:lnTo>
                      <a:pt x="173" y="315"/>
                    </a:lnTo>
                    <a:lnTo>
                      <a:pt x="213" y="329"/>
                    </a:lnTo>
                    <a:lnTo>
                      <a:pt x="258" y="342"/>
                    </a:lnTo>
                    <a:lnTo>
                      <a:pt x="307" y="353"/>
                    </a:lnTo>
                    <a:lnTo>
                      <a:pt x="358" y="362"/>
                    </a:lnTo>
                    <a:lnTo>
                      <a:pt x="414" y="369"/>
                    </a:lnTo>
                    <a:lnTo>
                      <a:pt x="473" y="375"/>
                    </a:lnTo>
                    <a:lnTo>
                      <a:pt x="533" y="378"/>
                    </a:lnTo>
                    <a:lnTo>
                      <a:pt x="598" y="379"/>
                    </a:lnTo>
                    <a:lnTo>
                      <a:pt x="598"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13">
                <a:extLst>
                  <a:ext uri="{FF2B5EF4-FFF2-40B4-BE49-F238E27FC236}">
                    <a16:creationId xmlns:a16="http://schemas.microsoft.com/office/drawing/2014/main" id="{B81F29E7-FF31-408B-8566-32FF4610232C}"/>
                  </a:ext>
                </a:extLst>
              </p:cNvPr>
              <p:cNvSpPr>
                <a:spLocks/>
              </p:cNvSpPr>
              <p:nvPr/>
            </p:nvSpPr>
            <p:spPr bwMode="auto">
              <a:xfrm>
                <a:off x="7205663" y="2722563"/>
                <a:ext cx="544513" cy="271463"/>
              </a:xfrm>
              <a:custGeom>
                <a:avLst/>
                <a:gdLst>
                  <a:gd name="T0" fmla="*/ 281 w 1028"/>
                  <a:gd name="T1" fmla="*/ 262 h 514"/>
                  <a:gd name="T2" fmla="*/ 282 w 1028"/>
                  <a:gd name="T3" fmla="*/ 440 h 514"/>
                  <a:gd name="T4" fmla="*/ 283 w 1028"/>
                  <a:gd name="T5" fmla="*/ 446 h 514"/>
                  <a:gd name="T6" fmla="*/ 291 w 1028"/>
                  <a:gd name="T7" fmla="*/ 459 h 514"/>
                  <a:gd name="T8" fmla="*/ 306 w 1028"/>
                  <a:gd name="T9" fmla="*/ 471 h 514"/>
                  <a:gd name="T10" fmla="*/ 329 w 1028"/>
                  <a:gd name="T11" fmla="*/ 483 h 514"/>
                  <a:gd name="T12" fmla="*/ 360 w 1028"/>
                  <a:gd name="T13" fmla="*/ 494 h 514"/>
                  <a:gd name="T14" fmla="*/ 396 w 1028"/>
                  <a:gd name="T15" fmla="*/ 503 h 514"/>
                  <a:gd name="T16" fmla="*/ 439 w 1028"/>
                  <a:gd name="T17" fmla="*/ 509 h 514"/>
                  <a:gd name="T18" fmla="*/ 487 w 1028"/>
                  <a:gd name="T19" fmla="*/ 514 h 514"/>
                  <a:gd name="T20" fmla="*/ 514 w 1028"/>
                  <a:gd name="T21" fmla="*/ 514 h 514"/>
                  <a:gd name="T22" fmla="*/ 564 w 1028"/>
                  <a:gd name="T23" fmla="*/ 511 h 514"/>
                  <a:gd name="T24" fmla="*/ 610 w 1028"/>
                  <a:gd name="T25" fmla="*/ 507 h 514"/>
                  <a:gd name="T26" fmla="*/ 650 w 1028"/>
                  <a:gd name="T27" fmla="*/ 498 h 514"/>
                  <a:gd name="T28" fmla="*/ 683 w 1028"/>
                  <a:gd name="T29" fmla="*/ 488 h 514"/>
                  <a:gd name="T30" fmla="*/ 710 w 1028"/>
                  <a:gd name="T31" fmla="*/ 477 h 514"/>
                  <a:gd name="T32" fmla="*/ 729 w 1028"/>
                  <a:gd name="T33" fmla="*/ 464 h 514"/>
                  <a:gd name="T34" fmla="*/ 741 w 1028"/>
                  <a:gd name="T35" fmla="*/ 452 h 514"/>
                  <a:gd name="T36" fmla="*/ 746 w 1028"/>
                  <a:gd name="T37" fmla="*/ 440 h 514"/>
                  <a:gd name="T38" fmla="*/ 752 w 1028"/>
                  <a:gd name="T39" fmla="*/ 256 h 514"/>
                  <a:gd name="T40" fmla="*/ 1028 w 1028"/>
                  <a:gd name="T41" fmla="*/ 0 h 514"/>
                  <a:gd name="T42" fmla="*/ 974 w 1028"/>
                  <a:gd name="T43" fmla="*/ 18 h 514"/>
                  <a:gd name="T44" fmla="*/ 917 w 1028"/>
                  <a:gd name="T45" fmla="*/ 33 h 514"/>
                  <a:gd name="T46" fmla="*/ 855 w 1028"/>
                  <a:gd name="T47" fmla="*/ 45 h 514"/>
                  <a:gd name="T48" fmla="*/ 792 w 1028"/>
                  <a:gd name="T49" fmla="*/ 56 h 514"/>
                  <a:gd name="T50" fmla="*/ 656 w 1028"/>
                  <a:gd name="T51" fmla="*/ 72 h 514"/>
                  <a:gd name="T52" fmla="*/ 514 w 1028"/>
                  <a:gd name="T53" fmla="*/ 76 h 514"/>
                  <a:gd name="T54" fmla="*/ 441 w 1028"/>
                  <a:gd name="T55" fmla="*/ 75 h 514"/>
                  <a:gd name="T56" fmla="*/ 303 w 1028"/>
                  <a:gd name="T57" fmla="*/ 65 h 514"/>
                  <a:gd name="T58" fmla="*/ 203 w 1028"/>
                  <a:gd name="T59" fmla="*/ 52 h 514"/>
                  <a:gd name="T60" fmla="*/ 140 w 1028"/>
                  <a:gd name="T61" fmla="*/ 40 h 514"/>
                  <a:gd name="T62" fmla="*/ 81 w 1028"/>
                  <a:gd name="T63" fmla="*/ 26 h 514"/>
                  <a:gd name="T64" fmla="*/ 26 w 1028"/>
                  <a:gd name="T65" fmla="*/ 9 h 514"/>
                  <a:gd name="T66" fmla="*/ 0 w 1028"/>
                  <a:gd name="T67"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8" h="514">
                    <a:moveTo>
                      <a:pt x="0" y="0"/>
                    </a:moveTo>
                    <a:lnTo>
                      <a:pt x="281" y="262"/>
                    </a:lnTo>
                    <a:lnTo>
                      <a:pt x="281" y="422"/>
                    </a:lnTo>
                    <a:lnTo>
                      <a:pt x="282" y="440"/>
                    </a:lnTo>
                    <a:lnTo>
                      <a:pt x="282" y="440"/>
                    </a:lnTo>
                    <a:lnTo>
                      <a:pt x="283" y="446"/>
                    </a:lnTo>
                    <a:lnTo>
                      <a:pt x="285" y="452"/>
                    </a:lnTo>
                    <a:lnTo>
                      <a:pt x="291" y="459"/>
                    </a:lnTo>
                    <a:lnTo>
                      <a:pt x="297" y="464"/>
                    </a:lnTo>
                    <a:lnTo>
                      <a:pt x="306" y="471"/>
                    </a:lnTo>
                    <a:lnTo>
                      <a:pt x="317" y="477"/>
                    </a:lnTo>
                    <a:lnTo>
                      <a:pt x="329" y="483"/>
                    </a:lnTo>
                    <a:lnTo>
                      <a:pt x="344" y="488"/>
                    </a:lnTo>
                    <a:lnTo>
                      <a:pt x="360" y="494"/>
                    </a:lnTo>
                    <a:lnTo>
                      <a:pt x="378" y="498"/>
                    </a:lnTo>
                    <a:lnTo>
                      <a:pt x="396" y="503"/>
                    </a:lnTo>
                    <a:lnTo>
                      <a:pt x="417" y="507"/>
                    </a:lnTo>
                    <a:lnTo>
                      <a:pt x="439" y="509"/>
                    </a:lnTo>
                    <a:lnTo>
                      <a:pt x="462" y="511"/>
                    </a:lnTo>
                    <a:lnTo>
                      <a:pt x="487" y="514"/>
                    </a:lnTo>
                    <a:lnTo>
                      <a:pt x="514" y="514"/>
                    </a:lnTo>
                    <a:lnTo>
                      <a:pt x="514" y="514"/>
                    </a:lnTo>
                    <a:lnTo>
                      <a:pt x="540" y="514"/>
                    </a:lnTo>
                    <a:lnTo>
                      <a:pt x="564" y="511"/>
                    </a:lnTo>
                    <a:lnTo>
                      <a:pt x="589" y="509"/>
                    </a:lnTo>
                    <a:lnTo>
                      <a:pt x="610" y="507"/>
                    </a:lnTo>
                    <a:lnTo>
                      <a:pt x="631" y="503"/>
                    </a:lnTo>
                    <a:lnTo>
                      <a:pt x="650" y="498"/>
                    </a:lnTo>
                    <a:lnTo>
                      <a:pt x="668" y="494"/>
                    </a:lnTo>
                    <a:lnTo>
                      <a:pt x="683" y="488"/>
                    </a:lnTo>
                    <a:lnTo>
                      <a:pt x="697" y="483"/>
                    </a:lnTo>
                    <a:lnTo>
                      <a:pt x="710" y="477"/>
                    </a:lnTo>
                    <a:lnTo>
                      <a:pt x="720" y="471"/>
                    </a:lnTo>
                    <a:lnTo>
                      <a:pt x="729" y="464"/>
                    </a:lnTo>
                    <a:lnTo>
                      <a:pt x="737" y="459"/>
                    </a:lnTo>
                    <a:lnTo>
                      <a:pt x="741" y="452"/>
                    </a:lnTo>
                    <a:lnTo>
                      <a:pt x="745" y="446"/>
                    </a:lnTo>
                    <a:lnTo>
                      <a:pt x="746" y="440"/>
                    </a:lnTo>
                    <a:lnTo>
                      <a:pt x="747" y="262"/>
                    </a:lnTo>
                    <a:lnTo>
                      <a:pt x="752" y="256"/>
                    </a:lnTo>
                    <a:lnTo>
                      <a:pt x="1028" y="0"/>
                    </a:lnTo>
                    <a:lnTo>
                      <a:pt x="1028" y="0"/>
                    </a:lnTo>
                    <a:lnTo>
                      <a:pt x="1002" y="9"/>
                    </a:lnTo>
                    <a:lnTo>
                      <a:pt x="974" y="18"/>
                    </a:lnTo>
                    <a:lnTo>
                      <a:pt x="946" y="26"/>
                    </a:lnTo>
                    <a:lnTo>
                      <a:pt x="917" y="33"/>
                    </a:lnTo>
                    <a:lnTo>
                      <a:pt x="886" y="40"/>
                    </a:lnTo>
                    <a:lnTo>
                      <a:pt x="855" y="45"/>
                    </a:lnTo>
                    <a:lnTo>
                      <a:pt x="824" y="52"/>
                    </a:lnTo>
                    <a:lnTo>
                      <a:pt x="792" y="56"/>
                    </a:lnTo>
                    <a:lnTo>
                      <a:pt x="725" y="65"/>
                    </a:lnTo>
                    <a:lnTo>
                      <a:pt x="656" y="72"/>
                    </a:lnTo>
                    <a:lnTo>
                      <a:pt x="585" y="75"/>
                    </a:lnTo>
                    <a:lnTo>
                      <a:pt x="514" y="76"/>
                    </a:lnTo>
                    <a:lnTo>
                      <a:pt x="514" y="76"/>
                    </a:lnTo>
                    <a:lnTo>
                      <a:pt x="441" y="75"/>
                    </a:lnTo>
                    <a:lnTo>
                      <a:pt x="371" y="72"/>
                    </a:lnTo>
                    <a:lnTo>
                      <a:pt x="303" y="65"/>
                    </a:lnTo>
                    <a:lnTo>
                      <a:pt x="236" y="56"/>
                    </a:lnTo>
                    <a:lnTo>
                      <a:pt x="203" y="52"/>
                    </a:lnTo>
                    <a:lnTo>
                      <a:pt x="172" y="45"/>
                    </a:lnTo>
                    <a:lnTo>
                      <a:pt x="140" y="40"/>
                    </a:lnTo>
                    <a:lnTo>
                      <a:pt x="111" y="33"/>
                    </a:lnTo>
                    <a:lnTo>
                      <a:pt x="81" y="26"/>
                    </a:lnTo>
                    <a:lnTo>
                      <a:pt x="53" y="18"/>
                    </a:lnTo>
                    <a:lnTo>
                      <a:pt x="26" y="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14">
                <a:extLst>
                  <a:ext uri="{FF2B5EF4-FFF2-40B4-BE49-F238E27FC236}">
                    <a16:creationId xmlns:a16="http://schemas.microsoft.com/office/drawing/2014/main" id="{78EF6156-F49E-469E-AD24-F93960254DFB}"/>
                  </a:ext>
                </a:extLst>
              </p:cNvPr>
              <p:cNvSpPr>
                <a:spLocks noEditPoints="1"/>
              </p:cNvSpPr>
              <p:nvPr/>
            </p:nvSpPr>
            <p:spPr bwMode="auto">
              <a:xfrm>
                <a:off x="7097713" y="2498725"/>
                <a:ext cx="758825" cy="230188"/>
              </a:xfrm>
              <a:custGeom>
                <a:avLst/>
                <a:gdLst>
                  <a:gd name="T0" fmla="*/ 1293 w 1432"/>
                  <a:gd name="T1" fmla="*/ 72 h 434"/>
                  <a:gd name="T2" fmla="*/ 996 w 1432"/>
                  <a:gd name="T3" fmla="*/ 177 h 434"/>
                  <a:gd name="T4" fmla="*/ 543 w 1432"/>
                  <a:gd name="T5" fmla="*/ 191 h 434"/>
                  <a:gd name="T6" fmla="*/ 169 w 1432"/>
                  <a:gd name="T7" fmla="*/ 89 h 434"/>
                  <a:gd name="T8" fmla="*/ 73 w 1432"/>
                  <a:gd name="T9" fmla="*/ 0 h 434"/>
                  <a:gd name="T10" fmla="*/ 3 w 1432"/>
                  <a:gd name="T11" fmla="*/ 200 h 434"/>
                  <a:gd name="T12" fmla="*/ 85 w 1432"/>
                  <a:gd name="T13" fmla="*/ 299 h 434"/>
                  <a:gd name="T14" fmla="*/ 200 w 1432"/>
                  <a:gd name="T15" fmla="*/ 355 h 434"/>
                  <a:gd name="T16" fmla="*/ 566 w 1432"/>
                  <a:gd name="T17" fmla="*/ 428 h 434"/>
                  <a:gd name="T18" fmla="*/ 637 w 1432"/>
                  <a:gd name="T19" fmla="*/ 432 h 434"/>
                  <a:gd name="T20" fmla="*/ 772 w 1432"/>
                  <a:gd name="T21" fmla="*/ 433 h 434"/>
                  <a:gd name="T22" fmla="*/ 855 w 1432"/>
                  <a:gd name="T23" fmla="*/ 429 h 434"/>
                  <a:gd name="T24" fmla="*/ 1196 w 1432"/>
                  <a:gd name="T25" fmla="*/ 367 h 434"/>
                  <a:gd name="T26" fmla="*/ 1322 w 1432"/>
                  <a:gd name="T27" fmla="*/ 314 h 434"/>
                  <a:gd name="T28" fmla="*/ 1425 w 1432"/>
                  <a:gd name="T29" fmla="*/ 218 h 434"/>
                  <a:gd name="T30" fmla="*/ 1387 w 1432"/>
                  <a:gd name="T31" fmla="*/ 63 h 434"/>
                  <a:gd name="T32" fmla="*/ 401 w 1432"/>
                  <a:gd name="T33" fmla="*/ 247 h 434"/>
                  <a:gd name="T34" fmla="*/ 463 w 1432"/>
                  <a:gd name="T35" fmla="*/ 278 h 434"/>
                  <a:gd name="T36" fmla="*/ 432 w 1432"/>
                  <a:gd name="T37" fmla="*/ 351 h 434"/>
                  <a:gd name="T38" fmla="*/ 370 w 1432"/>
                  <a:gd name="T39" fmla="*/ 319 h 434"/>
                  <a:gd name="T40" fmla="*/ 255 w 1432"/>
                  <a:gd name="T41" fmla="*/ 224 h 434"/>
                  <a:gd name="T42" fmla="*/ 320 w 1432"/>
                  <a:gd name="T43" fmla="*/ 229 h 434"/>
                  <a:gd name="T44" fmla="*/ 309 w 1432"/>
                  <a:gd name="T45" fmla="*/ 307 h 434"/>
                  <a:gd name="T46" fmla="*/ 244 w 1432"/>
                  <a:gd name="T47" fmla="*/ 302 h 434"/>
                  <a:gd name="T48" fmla="*/ 100 w 1432"/>
                  <a:gd name="T49" fmla="*/ 186 h 434"/>
                  <a:gd name="T50" fmla="*/ 43 w 1432"/>
                  <a:gd name="T51" fmla="*/ 203 h 434"/>
                  <a:gd name="T52" fmla="*/ 52 w 1432"/>
                  <a:gd name="T53" fmla="*/ 132 h 434"/>
                  <a:gd name="T54" fmla="*/ 109 w 1432"/>
                  <a:gd name="T55" fmla="*/ 114 h 434"/>
                  <a:gd name="T56" fmla="*/ 144 w 1432"/>
                  <a:gd name="T57" fmla="*/ 273 h 434"/>
                  <a:gd name="T58" fmla="*/ 128 w 1432"/>
                  <a:gd name="T59" fmla="*/ 205 h 434"/>
                  <a:gd name="T60" fmla="*/ 189 w 1432"/>
                  <a:gd name="T61" fmla="*/ 170 h 434"/>
                  <a:gd name="T62" fmla="*/ 207 w 1432"/>
                  <a:gd name="T63" fmla="*/ 239 h 434"/>
                  <a:gd name="T64" fmla="*/ 144 w 1432"/>
                  <a:gd name="T65" fmla="*/ 273 h 434"/>
                  <a:gd name="T66" fmla="*/ 511 w 1432"/>
                  <a:gd name="T67" fmla="*/ 332 h 434"/>
                  <a:gd name="T68" fmla="*/ 542 w 1432"/>
                  <a:gd name="T69" fmla="*/ 261 h 434"/>
                  <a:gd name="T70" fmla="*/ 608 w 1432"/>
                  <a:gd name="T71" fmla="*/ 294 h 434"/>
                  <a:gd name="T72" fmla="*/ 577 w 1432"/>
                  <a:gd name="T73" fmla="*/ 365 h 434"/>
                  <a:gd name="T74" fmla="*/ 673 w 1432"/>
                  <a:gd name="T75" fmla="*/ 365 h 434"/>
                  <a:gd name="T76" fmla="*/ 673 w 1432"/>
                  <a:gd name="T77" fmla="*/ 286 h 434"/>
                  <a:gd name="T78" fmla="*/ 752 w 1432"/>
                  <a:gd name="T79" fmla="*/ 286 h 434"/>
                  <a:gd name="T80" fmla="*/ 752 w 1432"/>
                  <a:gd name="T81" fmla="*/ 365 h 434"/>
                  <a:gd name="T82" fmla="*/ 1152 w 1432"/>
                  <a:gd name="T83" fmla="*/ 211 h 434"/>
                  <a:gd name="T84" fmla="*/ 1197 w 1432"/>
                  <a:gd name="T85" fmla="*/ 274 h 434"/>
                  <a:gd name="T86" fmla="*/ 1150 w 1432"/>
                  <a:gd name="T87" fmla="*/ 320 h 434"/>
                  <a:gd name="T88" fmla="*/ 1105 w 1432"/>
                  <a:gd name="T89" fmla="*/ 257 h 434"/>
                  <a:gd name="T90" fmla="*/ 1002 w 1432"/>
                  <a:gd name="T91" fmla="*/ 244 h 434"/>
                  <a:gd name="T92" fmla="*/ 1064 w 1432"/>
                  <a:gd name="T93" fmla="*/ 287 h 434"/>
                  <a:gd name="T94" fmla="*/ 1030 w 1432"/>
                  <a:gd name="T95" fmla="*/ 353 h 434"/>
                  <a:gd name="T96" fmla="*/ 970 w 1432"/>
                  <a:gd name="T97" fmla="*/ 310 h 434"/>
                  <a:gd name="T98" fmla="*/ 1002 w 1432"/>
                  <a:gd name="T99" fmla="*/ 244 h 434"/>
                  <a:gd name="T100" fmla="*/ 860 w 1432"/>
                  <a:gd name="T101" fmla="*/ 258 h 434"/>
                  <a:gd name="T102" fmla="*/ 923 w 1432"/>
                  <a:gd name="T103" fmla="*/ 299 h 434"/>
                  <a:gd name="T104" fmla="*/ 887 w 1432"/>
                  <a:gd name="T105" fmla="*/ 367 h 434"/>
                  <a:gd name="T106" fmla="*/ 823 w 1432"/>
                  <a:gd name="T107" fmla="*/ 327 h 434"/>
                  <a:gd name="T108" fmla="*/ 1245 w 1432"/>
                  <a:gd name="T109" fmla="*/ 265 h 434"/>
                  <a:gd name="T110" fmla="*/ 1225 w 1432"/>
                  <a:gd name="T111" fmla="*/ 189 h 434"/>
                  <a:gd name="T112" fmla="*/ 1286 w 1432"/>
                  <a:gd name="T113" fmla="*/ 178 h 434"/>
                  <a:gd name="T114" fmla="*/ 1307 w 1432"/>
                  <a:gd name="T115" fmla="*/ 255 h 434"/>
                  <a:gd name="T116" fmla="*/ 1363 w 1432"/>
                  <a:gd name="T117" fmla="*/ 209 h 434"/>
                  <a:gd name="T118" fmla="*/ 1317 w 1432"/>
                  <a:gd name="T119" fmla="*/ 145 h 434"/>
                  <a:gd name="T120" fmla="*/ 1352 w 1432"/>
                  <a:gd name="T121" fmla="*/ 109 h 434"/>
                  <a:gd name="T122" fmla="*/ 1398 w 1432"/>
                  <a:gd name="T123" fmla="*/ 172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2" h="434">
                    <a:moveTo>
                      <a:pt x="1360" y="0"/>
                    </a:moveTo>
                    <a:lnTo>
                      <a:pt x="1360" y="0"/>
                    </a:lnTo>
                    <a:lnTo>
                      <a:pt x="1354" y="11"/>
                    </a:lnTo>
                    <a:lnTo>
                      <a:pt x="1346" y="21"/>
                    </a:lnTo>
                    <a:lnTo>
                      <a:pt x="1338" y="32"/>
                    </a:lnTo>
                    <a:lnTo>
                      <a:pt x="1328" y="42"/>
                    </a:lnTo>
                    <a:lnTo>
                      <a:pt x="1317" y="52"/>
                    </a:lnTo>
                    <a:lnTo>
                      <a:pt x="1306" y="62"/>
                    </a:lnTo>
                    <a:lnTo>
                      <a:pt x="1293" y="72"/>
                    </a:lnTo>
                    <a:lnTo>
                      <a:pt x="1279" y="80"/>
                    </a:lnTo>
                    <a:lnTo>
                      <a:pt x="1264" y="89"/>
                    </a:lnTo>
                    <a:lnTo>
                      <a:pt x="1249" y="98"/>
                    </a:lnTo>
                    <a:lnTo>
                      <a:pt x="1215" y="114"/>
                    </a:lnTo>
                    <a:lnTo>
                      <a:pt x="1177" y="130"/>
                    </a:lnTo>
                    <a:lnTo>
                      <a:pt x="1137" y="143"/>
                    </a:lnTo>
                    <a:lnTo>
                      <a:pt x="1093" y="156"/>
                    </a:lnTo>
                    <a:lnTo>
                      <a:pt x="1045" y="167"/>
                    </a:lnTo>
                    <a:lnTo>
                      <a:pt x="996" y="177"/>
                    </a:lnTo>
                    <a:lnTo>
                      <a:pt x="944" y="185"/>
                    </a:lnTo>
                    <a:lnTo>
                      <a:pt x="890" y="191"/>
                    </a:lnTo>
                    <a:lnTo>
                      <a:pt x="834" y="196"/>
                    </a:lnTo>
                    <a:lnTo>
                      <a:pt x="776" y="199"/>
                    </a:lnTo>
                    <a:lnTo>
                      <a:pt x="717" y="200"/>
                    </a:lnTo>
                    <a:lnTo>
                      <a:pt x="717" y="200"/>
                    </a:lnTo>
                    <a:lnTo>
                      <a:pt x="657" y="199"/>
                    </a:lnTo>
                    <a:lnTo>
                      <a:pt x="599" y="196"/>
                    </a:lnTo>
                    <a:lnTo>
                      <a:pt x="543" y="191"/>
                    </a:lnTo>
                    <a:lnTo>
                      <a:pt x="489" y="185"/>
                    </a:lnTo>
                    <a:lnTo>
                      <a:pt x="437" y="177"/>
                    </a:lnTo>
                    <a:lnTo>
                      <a:pt x="387" y="167"/>
                    </a:lnTo>
                    <a:lnTo>
                      <a:pt x="341" y="156"/>
                    </a:lnTo>
                    <a:lnTo>
                      <a:pt x="297" y="143"/>
                    </a:lnTo>
                    <a:lnTo>
                      <a:pt x="256" y="130"/>
                    </a:lnTo>
                    <a:lnTo>
                      <a:pt x="219" y="114"/>
                    </a:lnTo>
                    <a:lnTo>
                      <a:pt x="185" y="98"/>
                    </a:lnTo>
                    <a:lnTo>
                      <a:pt x="169" y="89"/>
                    </a:lnTo>
                    <a:lnTo>
                      <a:pt x="154" y="80"/>
                    </a:lnTo>
                    <a:lnTo>
                      <a:pt x="140" y="72"/>
                    </a:lnTo>
                    <a:lnTo>
                      <a:pt x="128" y="62"/>
                    </a:lnTo>
                    <a:lnTo>
                      <a:pt x="116" y="52"/>
                    </a:lnTo>
                    <a:lnTo>
                      <a:pt x="105" y="42"/>
                    </a:lnTo>
                    <a:lnTo>
                      <a:pt x="95" y="32"/>
                    </a:lnTo>
                    <a:lnTo>
                      <a:pt x="87" y="21"/>
                    </a:lnTo>
                    <a:lnTo>
                      <a:pt x="80" y="11"/>
                    </a:lnTo>
                    <a:lnTo>
                      <a:pt x="73" y="0"/>
                    </a:lnTo>
                    <a:lnTo>
                      <a:pt x="73" y="0"/>
                    </a:lnTo>
                    <a:lnTo>
                      <a:pt x="47" y="63"/>
                    </a:lnTo>
                    <a:lnTo>
                      <a:pt x="24" y="118"/>
                    </a:lnTo>
                    <a:lnTo>
                      <a:pt x="7" y="161"/>
                    </a:lnTo>
                    <a:lnTo>
                      <a:pt x="3" y="174"/>
                    </a:lnTo>
                    <a:lnTo>
                      <a:pt x="0" y="183"/>
                    </a:lnTo>
                    <a:lnTo>
                      <a:pt x="0" y="183"/>
                    </a:lnTo>
                    <a:lnTo>
                      <a:pt x="2" y="191"/>
                    </a:lnTo>
                    <a:lnTo>
                      <a:pt x="3" y="200"/>
                    </a:lnTo>
                    <a:lnTo>
                      <a:pt x="5" y="209"/>
                    </a:lnTo>
                    <a:lnTo>
                      <a:pt x="8" y="218"/>
                    </a:lnTo>
                    <a:lnTo>
                      <a:pt x="13" y="227"/>
                    </a:lnTo>
                    <a:lnTo>
                      <a:pt x="17" y="235"/>
                    </a:lnTo>
                    <a:lnTo>
                      <a:pt x="22" y="243"/>
                    </a:lnTo>
                    <a:lnTo>
                      <a:pt x="29" y="252"/>
                    </a:lnTo>
                    <a:lnTo>
                      <a:pt x="44" y="268"/>
                    </a:lnTo>
                    <a:lnTo>
                      <a:pt x="63" y="284"/>
                    </a:lnTo>
                    <a:lnTo>
                      <a:pt x="85" y="299"/>
                    </a:lnTo>
                    <a:lnTo>
                      <a:pt x="109" y="313"/>
                    </a:lnTo>
                    <a:lnTo>
                      <a:pt x="125" y="322"/>
                    </a:lnTo>
                    <a:lnTo>
                      <a:pt x="125" y="322"/>
                    </a:lnTo>
                    <a:lnTo>
                      <a:pt x="150" y="334"/>
                    </a:lnTo>
                    <a:lnTo>
                      <a:pt x="177" y="345"/>
                    </a:lnTo>
                    <a:lnTo>
                      <a:pt x="177" y="345"/>
                    </a:lnTo>
                    <a:lnTo>
                      <a:pt x="183" y="347"/>
                    </a:lnTo>
                    <a:lnTo>
                      <a:pt x="183" y="347"/>
                    </a:lnTo>
                    <a:lnTo>
                      <a:pt x="200" y="355"/>
                    </a:lnTo>
                    <a:lnTo>
                      <a:pt x="200" y="355"/>
                    </a:lnTo>
                    <a:lnTo>
                      <a:pt x="239" y="368"/>
                    </a:lnTo>
                    <a:lnTo>
                      <a:pt x="280" y="380"/>
                    </a:lnTo>
                    <a:lnTo>
                      <a:pt x="323" y="391"/>
                    </a:lnTo>
                    <a:lnTo>
                      <a:pt x="369" y="401"/>
                    </a:lnTo>
                    <a:lnTo>
                      <a:pt x="416" y="410"/>
                    </a:lnTo>
                    <a:lnTo>
                      <a:pt x="464" y="418"/>
                    </a:lnTo>
                    <a:lnTo>
                      <a:pt x="515" y="423"/>
                    </a:lnTo>
                    <a:lnTo>
                      <a:pt x="566" y="428"/>
                    </a:lnTo>
                    <a:lnTo>
                      <a:pt x="566" y="428"/>
                    </a:lnTo>
                    <a:lnTo>
                      <a:pt x="577" y="429"/>
                    </a:lnTo>
                    <a:lnTo>
                      <a:pt x="577" y="429"/>
                    </a:lnTo>
                    <a:lnTo>
                      <a:pt x="599" y="431"/>
                    </a:lnTo>
                    <a:lnTo>
                      <a:pt x="599" y="431"/>
                    </a:lnTo>
                    <a:lnTo>
                      <a:pt x="618" y="431"/>
                    </a:lnTo>
                    <a:lnTo>
                      <a:pt x="618" y="431"/>
                    </a:lnTo>
                    <a:lnTo>
                      <a:pt x="637" y="432"/>
                    </a:lnTo>
                    <a:lnTo>
                      <a:pt x="637" y="432"/>
                    </a:lnTo>
                    <a:lnTo>
                      <a:pt x="662" y="433"/>
                    </a:lnTo>
                    <a:lnTo>
                      <a:pt x="662" y="433"/>
                    </a:lnTo>
                    <a:lnTo>
                      <a:pt x="676" y="433"/>
                    </a:lnTo>
                    <a:lnTo>
                      <a:pt x="676" y="433"/>
                    </a:lnTo>
                    <a:lnTo>
                      <a:pt x="717" y="434"/>
                    </a:lnTo>
                    <a:lnTo>
                      <a:pt x="717" y="434"/>
                    </a:lnTo>
                    <a:lnTo>
                      <a:pt x="756" y="433"/>
                    </a:lnTo>
                    <a:lnTo>
                      <a:pt x="756" y="433"/>
                    </a:lnTo>
                    <a:lnTo>
                      <a:pt x="772" y="433"/>
                    </a:lnTo>
                    <a:lnTo>
                      <a:pt x="772" y="433"/>
                    </a:lnTo>
                    <a:lnTo>
                      <a:pt x="796" y="432"/>
                    </a:lnTo>
                    <a:lnTo>
                      <a:pt x="796" y="432"/>
                    </a:lnTo>
                    <a:lnTo>
                      <a:pt x="815" y="431"/>
                    </a:lnTo>
                    <a:lnTo>
                      <a:pt x="815" y="431"/>
                    </a:lnTo>
                    <a:lnTo>
                      <a:pt x="833" y="431"/>
                    </a:lnTo>
                    <a:lnTo>
                      <a:pt x="833" y="431"/>
                    </a:lnTo>
                    <a:lnTo>
                      <a:pt x="855" y="429"/>
                    </a:lnTo>
                    <a:lnTo>
                      <a:pt x="855" y="429"/>
                    </a:lnTo>
                    <a:lnTo>
                      <a:pt x="867" y="428"/>
                    </a:lnTo>
                    <a:lnTo>
                      <a:pt x="867" y="428"/>
                    </a:lnTo>
                    <a:lnTo>
                      <a:pt x="919" y="423"/>
                    </a:lnTo>
                    <a:lnTo>
                      <a:pt x="970" y="418"/>
                    </a:lnTo>
                    <a:lnTo>
                      <a:pt x="1018" y="410"/>
                    </a:lnTo>
                    <a:lnTo>
                      <a:pt x="1065" y="401"/>
                    </a:lnTo>
                    <a:lnTo>
                      <a:pt x="1111" y="391"/>
                    </a:lnTo>
                    <a:lnTo>
                      <a:pt x="1154" y="380"/>
                    </a:lnTo>
                    <a:lnTo>
                      <a:pt x="1196" y="367"/>
                    </a:lnTo>
                    <a:lnTo>
                      <a:pt x="1234" y="354"/>
                    </a:lnTo>
                    <a:lnTo>
                      <a:pt x="1234" y="354"/>
                    </a:lnTo>
                    <a:lnTo>
                      <a:pt x="1250" y="349"/>
                    </a:lnTo>
                    <a:lnTo>
                      <a:pt x="1250" y="349"/>
                    </a:lnTo>
                    <a:lnTo>
                      <a:pt x="1257" y="345"/>
                    </a:lnTo>
                    <a:lnTo>
                      <a:pt x="1257" y="345"/>
                    </a:lnTo>
                    <a:lnTo>
                      <a:pt x="1284" y="334"/>
                    </a:lnTo>
                    <a:lnTo>
                      <a:pt x="1308" y="322"/>
                    </a:lnTo>
                    <a:lnTo>
                      <a:pt x="1322" y="314"/>
                    </a:lnTo>
                    <a:lnTo>
                      <a:pt x="1322" y="314"/>
                    </a:lnTo>
                    <a:lnTo>
                      <a:pt x="1346" y="300"/>
                    </a:lnTo>
                    <a:lnTo>
                      <a:pt x="1368" y="285"/>
                    </a:lnTo>
                    <a:lnTo>
                      <a:pt x="1387" y="268"/>
                    </a:lnTo>
                    <a:lnTo>
                      <a:pt x="1403" y="252"/>
                    </a:lnTo>
                    <a:lnTo>
                      <a:pt x="1410" y="244"/>
                    </a:lnTo>
                    <a:lnTo>
                      <a:pt x="1416" y="235"/>
                    </a:lnTo>
                    <a:lnTo>
                      <a:pt x="1421" y="227"/>
                    </a:lnTo>
                    <a:lnTo>
                      <a:pt x="1425" y="218"/>
                    </a:lnTo>
                    <a:lnTo>
                      <a:pt x="1429" y="209"/>
                    </a:lnTo>
                    <a:lnTo>
                      <a:pt x="1431" y="200"/>
                    </a:lnTo>
                    <a:lnTo>
                      <a:pt x="1432" y="191"/>
                    </a:lnTo>
                    <a:lnTo>
                      <a:pt x="1432" y="183"/>
                    </a:lnTo>
                    <a:lnTo>
                      <a:pt x="1432" y="183"/>
                    </a:lnTo>
                    <a:lnTo>
                      <a:pt x="1431" y="174"/>
                    </a:lnTo>
                    <a:lnTo>
                      <a:pt x="1425" y="161"/>
                    </a:lnTo>
                    <a:lnTo>
                      <a:pt x="1410" y="118"/>
                    </a:lnTo>
                    <a:lnTo>
                      <a:pt x="1387" y="63"/>
                    </a:lnTo>
                    <a:lnTo>
                      <a:pt x="1360" y="0"/>
                    </a:lnTo>
                    <a:lnTo>
                      <a:pt x="1360" y="0"/>
                    </a:lnTo>
                    <a:close/>
                    <a:moveTo>
                      <a:pt x="370" y="287"/>
                    </a:moveTo>
                    <a:lnTo>
                      <a:pt x="370" y="287"/>
                    </a:lnTo>
                    <a:lnTo>
                      <a:pt x="373" y="276"/>
                    </a:lnTo>
                    <a:lnTo>
                      <a:pt x="378" y="266"/>
                    </a:lnTo>
                    <a:lnTo>
                      <a:pt x="385" y="258"/>
                    </a:lnTo>
                    <a:lnTo>
                      <a:pt x="393" y="252"/>
                    </a:lnTo>
                    <a:lnTo>
                      <a:pt x="401" y="247"/>
                    </a:lnTo>
                    <a:lnTo>
                      <a:pt x="410" y="244"/>
                    </a:lnTo>
                    <a:lnTo>
                      <a:pt x="420" y="243"/>
                    </a:lnTo>
                    <a:lnTo>
                      <a:pt x="430" y="244"/>
                    </a:lnTo>
                    <a:lnTo>
                      <a:pt x="430" y="244"/>
                    </a:lnTo>
                    <a:lnTo>
                      <a:pt x="440" y="247"/>
                    </a:lnTo>
                    <a:lnTo>
                      <a:pt x="448" y="253"/>
                    </a:lnTo>
                    <a:lnTo>
                      <a:pt x="454" y="260"/>
                    </a:lnTo>
                    <a:lnTo>
                      <a:pt x="460" y="268"/>
                    </a:lnTo>
                    <a:lnTo>
                      <a:pt x="463" y="278"/>
                    </a:lnTo>
                    <a:lnTo>
                      <a:pt x="465" y="288"/>
                    </a:lnTo>
                    <a:lnTo>
                      <a:pt x="466" y="299"/>
                    </a:lnTo>
                    <a:lnTo>
                      <a:pt x="464" y="310"/>
                    </a:lnTo>
                    <a:lnTo>
                      <a:pt x="464" y="310"/>
                    </a:lnTo>
                    <a:lnTo>
                      <a:pt x="461" y="321"/>
                    </a:lnTo>
                    <a:lnTo>
                      <a:pt x="455" y="331"/>
                    </a:lnTo>
                    <a:lnTo>
                      <a:pt x="449" y="339"/>
                    </a:lnTo>
                    <a:lnTo>
                      <a:pt x="441" y="345"/>
                    </a:lnTo>
                    <a:lnTo>
                      <a:pt x="432" y="351"/>
                    </a:lnTo>
                    <a:lnTo>
                      <a:pt x="422" y="353"/>
                    </a:lnTo>
                    <a:lnTo>
                      <a:pt x="412" y="354"/>
                    </a:lnTo>
                    <a:lnTo>
                      <a:pt x="404" y="353"/>
                    </a:lnTo>
                    <a:lnTo>
                      <a:pt x="404" y="353"/>
                    </a:lnTo>
                    <a:lnTo>
                      <a:pt x="394" y="350"/>
                    </a:lnTo>
                    <a:lnTo>
                      <a:pt x="386" y="344"/>
                    </a:lnTo>
                    <a:lnTo>
                      <a:pt x="378" y="338"/>
                    </a:lnTo>
                    <a:lnTo>
                      <a:pt x="374" y="329"/>
                    </a:lnTo>
                    <a:lnTo>
                      <a:pt x="370" y="319"/>
                    </a:lnTo>
                    <a:lnTo>
                      <a:pt x="367" y="309"/>
                    </a:lnTo>
                    <a:lnTo>
                      <a:pt x="367" y="298"/>
                    </a:lnTo>
                    <a:lnTo>
                      <a:pt x="370" y="287"/>
                    </a:lnTo>
                    <a:lnTo>
                      <a:pt x="370" y="287"/>
                    </a:lnTo>
                    <a:close/>
                    <a:moveTo>
                      <a:pt x="239" y="252"/>
                    </a:moveTo>
                    <a:lnTo>
                      <a:pt x="239" y="252"/>
                    </a:lnTo>
                    <a:lnTo>
                      <a:pt x="243" y="242"/>
                    </a:lnTo>
                    <a:lnTo>
                      <a:pt x="249" y="232"/>
                    </a:lnTo>
                    <a:lnTo>
                      <a:pt x="255" y="224"/>
                    </a:lnTo>
                    <a:lnTo>
                      <a:pt x="264" y="219"/>
                    </a:lnTo>
                    <a:lnTo>
                      <a:pt x="272" y="213"/>
                    </a:lnTo>
                    <a:lnTo>
                      <a:pt x="281" y="211"/>
                    </a:lnTo>
                    <a:lnTo>
                      <a:pt x="291" y="211"/>
                    </a:lnTo>
                    <a:lnTo>
                      <a:pt x="299" y="212"/>
                    </a:lnTo>
                    <a:lnTo>
                      <a:pt x="299" y="212"/>
                    </a:lnTo>
                    <a:lnTo>
                      <a:pt x="308" y="217"/>
                    </a:lnTo>
                    <a:lnTo>
                      <a:pt x="315" y="222"/>
                    </a:lnTo>
                    <a:lnTo>
                      <a:pt x="320" y="229"/>
                    </a:lnTo>
                    <a:lnTo>
                      <a:pt x="325" y="238"/>
                    </a:lnTo>
                    <a:lnTo>
                      <a:pt x="328" y="247"/>
                    </a:lnTo>
                    <a:lnTo>
                      <a:pt x="329" y="257"/>
                    </a:lnTo>
                    <a:lnTo>
                      <a:pt x="328" y="268"/>
                    </a:lnTo>
                    <a:lnTo>
                      <a:pt x="326" y="279"/>
                    </a:lnTo>
                    <a:lnTo>
                      <a:pt x="326" y="279"/>
                    </a:lnTo>
                    <a:lnTo>
                      <a:pt x="321" y="290"/>
                    </a:lnTo>
                    <a:lnTo>
                      <a:pt x="316" y="299"/>
                    </a:lnTo>
                    <a:lnTo>
                      <a:pt x="309" y="307"/>
                    </a:lnTo>
                    <a:lnTo>
                      <a:pt x="302" y="313"/>
                    </a:lnTo>
                    <a:lnTo>
                      <a:pt x="293" y="318"/>
                    </a:lnTo>
                    <a:lnTo>
                      <a:pt x="284" y="320"/>
                    </a:lnTo>
                    <a:lnTo>
                      <a:pt x="274" y="321"/>
                    </a:lnTo>
                    <a:lnTo>
                      <a:pt x="265" y="319"/>
                    </a:lnTo>
                    <a:lnTo>
                      <a:pt x="265" y="319"/>
                    </a:lnTo>
                    <a:lnTo>
                      <a:pt x="258" y="316"/>
                    </a:lnTo>
                    <a:lnTo>
                      <a:pt x="250" y="310"/>
                    </a:lnTo>
                    <a:lnTo>
                      <a:pt x="244" y="302"/>
                    </a:lnTo>
                    <a:lnTo>
                      <a:pt x="240" y="294"/>
                    </a:lnTo>
                    <a:lnTo>
                      <a:pt x="237" y="285"/>
                    </a:lnTo>
                    <a:lnTo>
                      <a:pt x="236" y="274"/>
                    </a:lnTo>
                    <a:lnTo>
                      <a:pt x="237" y="263"/>
                    </a:lnTo>
                    <a:lnTo>
                      <a:pt x="239" y="252"/>
                    </a:lnTo>
                    <a:lnTo>
                      <a:pt x="239" y="252"/>
                    </a:lnTo>
                    <a:close/>
                    <a:moveTo>
                      <a:pt x="106" y="176"/>
                    </a:moveTo>
                    <a:lnTo>
                      <a:pt x="106" y="176"/>
                    </a:lnTo>
                    <a:lnTo>
                      <a:pt x="100" y="186"/>
                    </a:lnTo>
                    <a:lnTo>
                      <a:pt x="93" y="194"/>
                    </a:lnTo>
                    <a:lnTo>
                      <a:pt x="85" y="200"/>
                    </a:lnTo>
                    <a:lnTo>
                      <a:pt x="77" y="206"/>
                    </a:lnTo>
                    <a:lnTo>
                      <a:pt x="70" y="209"/>
                    </a:lnTo>
                    <a:lnTo>
                      <a:pt x="62" y="210"/>
                    </a:lnTo>
                    <a:lnTo>
                      <a:pt x="55" y="210"/>
                    </a:lnTo>
                    <a:lnTo>
                      <a:pt x="49" y="208"/>
                    </a:lnTo>
                    <a:lnTo>
                      <a:pt x="49" y="208"/>
                    </a:lnTo>
                    <a:lnTo>
                      <a:pt x="43" y="203"/>
                    </a:lnTo>
                    <a:lnTo>
                      <a:pt x="39" y="197"/>
                    </a:lnTo>
                    <a:lnTo>
                      <a:pt x="36" y="190"/>
                    </a:lnTo>
                    <a:lnTo>
                      <a:pt x="35" y="181"/>
                    </a:lnTo>
                    <a:lnTo>
                      <a:pt x="36" y="172"/>
                    </a:lnTo>
                    <a:lnTo>
                      <a:pt x="37" y="162"/>
                    </a:lnTo>
                    <a:lnTo>
                      <a:pt x="41" y="152"/>
                    </a:lnTo>
                    <a:lnTo>
                      <a:pt x="46" y="142"/>
                    </a:lnTo>
                    <a:lnTo>
                      <a:pt x="46" y="142"/>
                    </a:lnTo>
                    <a:lnTo>
                      <a:pt x="52" y="132"/>
                    </a:lnTo>
                    <a:lnTo>
                      <a:pt x="59" y="124"/>
                    </a:lnTo>
                    <a:lnTo>
                      <a:pt x="66" y="118"/>
                    </a:lnTo>
                    <a:lnTo>
                      <a:pt x="74" y="112"/>
                    </a:lnTo>
                    <a:lnTo>
                      <a:pt x="82" y="109"/>
                    </a:lnTo>
                    <a:lnTo>
                      <a:pt x="89" y="107"/>
                    </a:lnTo>
                    <a:lnTo>
                      <a:pt x="97" y="108"/>
                    </a:lnTo>
                    <a:lnTo>
                      <a:pt x="104" y="110"/>
                    </a:lnTo>
                    <a:lnTo>
                      <a:pt x="104" y="110"/>
                    </a:lnTo>
                    <a:lnTo>
                      <a:pt x="109" y="114"/>
                    </a:lnTo>
                    <a:lnTo>
                      <a:pt x="113" y="121"/>
                    </a:lnTo>
                    <a:lnTo>
                      <a:pt x="116" y="128"/>
                    </a:lnTo>
                    <a:lnTo>
                      <a:pt x="117" y="136"/>
                    </a:lnTo>
                    <a:lnTo>
                      <a:pt x="116" y="145"/>
                    </a:lnTo>
                    <a:lnTo>
                      <a:pt x="115" y="155"/>
                    </a:lnTo>
                    <a:lnTo>
                      <a:pt x="111" y="166"/>
                    </a:lnTo>
                    <a:lnTo>
                      <a:pt x="106" y="176"/>
                    </a:lnTo>
                    <a:lnTo>
                      <a:pt x="106" y="176"/>
                    </a:lnTo>
                    <a:close/>
                    <a:moveTo>
                      <a:pt x="144" y="273"/>
                    </a:moveTo>
                    <a:lnTo>
                      <a:pt x="144" y="273"/>
                    </a:lnTo>
                    <a:lnTo>
                      <a:pt x="138" y="268"/>
                    </a:lnTo>
                    <a:lnTo>
                      <a:pt x="131" y="262"/>
                    </a:lnTo>
                    <a:lnTo>
                      <a:pt x="127" y="255"/>
                    </a:lnTo>
                    <a:lnTo>
                      <a:pt x="124" y="245"/>
                    </a:lnTo>
                    <a:lnTo>
                      <a:pt x="122" y="236"/>
                    </a:lnTo>
                    <a:lnTo>
                      <a:pt x="122" y="225"/>
                    </a:lnTo>
                    <a:lnTo>
                      <a:pt x="125" y="216"/>
                    </a:lnTo>
                    <a:lnTo>
                      <a:pt x="128" y="205"/>
                    </a:lnTo>
                    <a:lnTo>
                      <a:pt x="128" y="205"/>
                    </a:lnTo>
                    <a:lnTo>
                      <a:pt x="133" y="195"/>
                    </a:lnTo>
                    <a:lnTo>
                      <a:pt x="140" y="186"/>
                    </a:lnTo>
                    <a:lnTo>
                      <a:pt x="148" y="178"/>
                    </a:lnTo>
                    <a:lnTo>
                      <a:pt x="155" y="173"/>
                    </a:lnTo>
                    <a:lnTo>
                      <a:pt x="164" y="169"/>
                    </a:lnTo>
                    <a:lnTo>
                      <a:pt x="173" y="167"/>
                    </a:lnTo>
                    <a:lnTo>
                      <a:pt x="182" y="168"/>
                    </a:lnTo>
                    <a:lnTo>
                      <a:pt x="189" y="170"/>
                    </a:lnTo>
                    <a:lnTo>
                      <a:pt x="189" y="170"/>
                    </a:lnTo>
                    <a:lnTo>
                      <a:pt x="197" y="175"/>
                    </a:lnTo>
                    <a:lnTo>
                      <a:pt x="204" y="181"/>
                    </a:lnTo>
                    <a:lnTo>
                      <a:pt x="208" y="189"/>
                    </a:lnTo>
                    <a:lnTo>
                      <a:pt x="211" y="198"/>
                    </a:lnTo>
                    <a:lnTo>
                      <a:pt x="213" y="207"/>
                    </a:lnTo>
                    <a:lnTo>
                      <a:pt x="213" y="218"/>
                    </a:lnTo>
                    <a:lnTo>
                      <a:pt x="210" y="229"/>
                    </a:lnTo>
                    <a:lnTo>
                      <a:pt x="207" y="239"/>
                    </a:lnTo>
                    <a:lnTo>
                      <a:pt x="207" y="239"/>
                    </a:lnTo>
                    <a:lnTo>
                      <a:pt x="202" y="249"/>
                    </a:lnTo>
                    <a:lnTo>
                      <a:pt x="195" y="257"/>
                    </a:lnTo>
                    <a:lnTo>
                      <a:pt x="187" y="265"/>
                    </a:lnTo>
                    <a:lnTo>
                      <a:pt x="180" y="271"/>
                    </a:lnTo>
                    <a:lnTo>
                      <a:pt x="171" y="274"/>
                    </a:lnTo>
                    <a:lnTo>
                      <a:pt x="162" y="276"/>
                    </a:lnTo>
                    <a:lnTo>
                      <a:pt x="153" y="275"/>
                    </a:lnTo>
                    <a:lnTo>
                      <a:pt x="144" y="273"/>
                    </a:lnTo>
                    <a:lnTo>
                      <a:pt x="144" y="273"/>
                    </a:lnTo>
                    <a:close/>
                    <a:moveTo>
                      <a:pt x="556" y="368"/>
                    </a:moveTo>
                    <a:lnTo>
                      <a:pt x="556" y="368"/>
                    </a:lnTo>
                    <a:lnTo>
                      <a:pt x="547" y="367"/>
                    </a:lnTo>
                    <a:lnTo>
                      <a:pt x="537" y="363"/>
                    </a:lnTo>
                    <a:lnTo>
                      <a:pt x="528" y="357"/>
                    </a:lnTo>
                    <a:lnTo>
                      <a:pt x="521" y="351"/>
                    </a:lnTo>
                    <a:lnTo>
                      <a:pt x="515" y="342"/>
                    </a:lnTo>
                    <a:lnTo>
                      <a:pt x="511" y="332"/>
                    </a:lnTo>
                    <a:lnTo>
                      <a:pt x="508" y="321"/>
                    </a:lnTo>
                    <a:lnTo>
                      <a:pt x="508" y="310"/>
                    </a:lnTo>
                    <a:lnTo>
                      <a:pt x="508" y="310"/>
                    </a:lnTo>
                    <a:lnTo>
                      <a:pt x="509" y="299"/>
                    </a:lnTo>
                    <a:lnTo>
                      <a:pt x="514" y="288"/>
                    </a:lnTo>
                    <a:lnTo>
                      <a:pt x="519" y="279"/>
                    </a:lnTo>
                    <a:lnTo>
                      <a:pt x="526" y="272"/>
                    </a:lnTo>
                    <a:lnTo>
                      <a:pt x="533" y="265"/>
                    </a:lnTo>
                    <a:lnTo>
                      <a:pt x="542" y="261"/>
                    </a:lnTo>
                    <a:lnTo>
                      <a:pt x="552" y="257"/>
                    </a:lnTo>
                    <a:lnTo>
                      <a:pt x="563" y="257"/>
                    </a:lnTo>
                    <a:lnTo>
                      <a:pt x="563" y="257"/>
                    </a:lnTo>
                    <a:lnTo>
                      <a:pt x="573" y="258"/>
                    </a:lnTo>
                    <a:lnTo>
                      <a:pt x="583" y="263"/>
                    </a:lnTo>
                    <a:lnTo>
                      <a:pt x="592" y="268"/>
                    </a:lnTo>
                    <a:lnTo>
                      <a:pt x="598" y="275"/>
                    </a:lnTo>
                    <a:lnTo>
                      <a:pt x="605" y="284"/>
                    </a:lnTo>
                    <a:lnTo>
                      <a:pt x="608" y="294"/>
                    </a:lnTo>
                    <a:lnTo>
                      <a:pt x="611" y="305"/>
                    </a:lnTo>
                    <a:lnTo>
                      <a:pt x="611" y="316"/>
                    </a:lnTo>
                    <a:lnTo>
                      <a:pt x="611" y="316"/>
                    </a:lnTo>
                    <a:lnTo>
                      <a:pt x="609" y="327"/>
                    </a:lnTo>
                    <a:lnTo>
                      <a:pt x="606" y="338"/>
                    </a:lnTo>
                    <a:lnTo>
                      <a:pt x="600" y="346"/>
                    </a:lnTo>
                    <a:lnTo>
                      <a:pt x="594" y="354"/>
                    </a:lnTo>
                    <a:lnTo>
                      <a:pt x="586" y="361"/>
                    </a:lnTo>
                    <a:lnTo>
                      <a:pt x="577" y="365"/>
                    </a:lnTo>
                    <a:lnTo>
                      <a:pt x="567" y="368"/>
                    </a:lnTo>
                    <a:lnTo>
                      <a:pt x="556" y="368"/>
                    </a:lnTo>
                    <a:lnTo>
                      <a:pt x="556" y="368"/>
                    </a:lnTo>
                    <a:close/>
                    <a:moveTo>
                      <a:pt x="712" y="382"/>
                    </a:moveTo>
                    <a:lnTo>
                      <a:pt x="712" y="382"/>
                    </a:lnTo>
                    <a:lnTo>
                      <a:pt x="701" y="380"/>
                    </a:lnTo>
                    <a:lnTo>
                      <a:pt x="690" y="377"/>
                    </a:lnTo>
                    <a:lnTo>
                      <a:pt x="682" y="372"/>
                    </a:lnTo>
                    <a:lnTo>
                      <a:pt x="673" y="365"/>
                    </a:lnTo>
                    <a:lnTo>
                      <a:pt x="666" y="356"/>
                    </a:lnTo>
                    <a:lnTo>
                      <a:pt x="661" y="347"/>
                    </a:lnTo>
                    <a:lnTo>
                      <a:pt x="657" y="336"/>
                    </a:lnTo>
                    <a:lnTo>
                      <a:pt x="656" y="325"/>
                    </a:lnTo>
                    <a:lnTo>
                      <a:pt x="656" y="325"/>
                    </a:lnTo>
                    <a:lnTo>
                      <a:pt x="657" y="314"/>
                    </a:lnTo>
                    <a:lnTo>
                      <a:pt x="661" y="303"/>
                    </a:lnTo>
                    <a:lnTo>
                      <a:pt x="666" y="294"/>
                    </a:lnTo>
                    <a:lnTo>
                      <a:pt x="673" y="286"/>
                    </a:lnTo>
                    <a:lnTo>
                      <a:pt x="682" y="279"/>
                    </a:lnTo>
                    <a:lnTo>
                      <a:pt x="690" y="274"/>
                    </a:lnTo>
                    <a:lnTo>
                      <a:pt x="701" y="271"/>
                    </a:lnTo>
                    <a:lnTo>
                      <a:pt x="712" y="269"/>
                    </a:lnTo>
                    <a:lnTo>
                      <a:pt x="712" y="269"/>
                    </a:lnTo>
                    <a:lnTo>
                      <a:pt x="723" y="271"/>
                    </a:lnTo>
                    <a:lnTo>
                      <a:pt x="734" y="274"/>
                    </a:lnTo>
                    <a:lnTo>
                      <a:pt x="744" y="279"/>
                    </a:lnTo>
                    <a:lnTo>
                      <a:pt x="752" y="286"/>
                    </a:lnTo>
                    <a:lnTo>
                      <a:pt x="759" y="294"/>
                    </a:lnTo>
                    <a:lnTo>
                      <a:pt x="764" y="303"/>
                    </a:lnTo>
                    <a:lnTo>
                      <a:pt x="767" y="314"/>
                    </a:lnTo>
                    <a:lnTo>
                      <a:pt x="768" y="325"/>
                    </a:lnTo>
                    <a:lnTo>
                      <a:pt x="768" y="325"/>
                    </a:lnTo>
                    <a:lnTo>
                      <a:pt x="767" y="336"/>
                    </a:lnTo>
                    <a:lnTo>
                      <a:pt x="764" y="347"/>
                    </a:lnTo>
                    <a:lnTo>
                      <a:pt x="759" y="356"/>
                    </a:lnTo>
                    <a:lnTo>
                      <a:pt x="752" y="365"/>
                    </a:lnTo>
                    <a:lnTo>
                      <a:pt x="744" y="372"/>
                    </a:lnTo>
                    <a:lnTo>
                      <a:pt x="734" y="377"/>
                    </a:lnTo>
                    <a:lnTo>
                      <a:pt x="723" y="380"/>
                    </a:lnTo>
                    <a:lnTo>
                      <a:pt x="712" y="382"/>
                    </a:lnTo>
                    <a:lnTo>
                      <a:pt x="712" y="382"/>
                    </a:lnTo>
                    <a:close/>
                    <a:moveTo>
                      <a:pt x="1133" y="212"/>
                    </a:moveTo>
                    <a:lnTo>
                      <a:pt x="1133" y="212"/>
                    </a:lnTo>
                    <a:lnTo>
                      <a:pt x="1143" y="211"/>
                    </a:lnTo>
                    <a:lnTo>
                      <a:pt x="1152" y="211"/>
                    </a:lnTo>
                    <a:lnTo>
                      <a:pt x="1161" y="213"/>
                    </a:lnTo>
                    <a:lnTo>
                      <a:pt x="1169" y="219"/>
                    </a:lnTo>
                    <a:lnTo>
                      <a:pt x="1177" y="224"/>
                    </a:lnTo>
                    <a:lnTo>
                      <a:pt x="1184" y="232"/>
                    </a:lnTo>
                    <a:lnTo>
                      <a:pt x="1189" y="242"/>
                    </a:lnTo>
                    <a:lnTo>
                      <a:pt x="1194" y="252"/>
                    </a:lnTo>
                    <a:lnTo>
                      <a:pt x="1194" y="252"/>
                    </a:lnTo>
                    <a:lnTo>
                      <a:pt x="1197" y="263"/>
                    </a:lnTo>
                    <a:lnTo>
                      <a:pt x="1197" y="274"/>
                    </a:lnTo>
                    <a:lnTo>
                      <a:pt x="1196" y="285"/>
                    </a:lnTo>
                    <a:lnTo>
                      <a:pt x="1194" y="294"/>
                    </a:lnTo>
                    <a:lnTo>
                      <a:pt x="1189" y="302"/>
                    </a:lnTo>
                    <a:lnTo>
                      <a:pt x="1183" y="310"/>
                    </a:lnTo>
                    <a:lnTo>
                      <a:pt x="1176" y="316"/>
                    </a:lnTo>
                    <a:lnTo>
                      <a:pt x="1167" y="319"/>
                    </a:lnTo>
                    <a:lnTo>
                      <a:pt x="1167" y="319"/>
                    </a:lnTo>
                    <a:lnTo>
                      <a:pt x="1158" y="321"/>
                    </a:lnTo>
                    <a:lnTo>
                      <a:pt x="1150" y="320"/>
                    </a:lnTo>
                    <a:lnTo>
                      <a:pt x="1141" y="318"/>
                    </a:lnTo>
                    <a:lnTo>
                      <a:pt x="1132" y="313"/>
                    </a:lnTo>
                    <a:lnTo>
                      <a:pt x="1124" y="307"/>
                    </a:lnTo>
                    <a:lnTo>
                      <a:pt x="1118" y="299"/>
                    </a:lnTo>
                    <a:lnTo>
                      <a:pt x="1111" y="290"/>
                    </a:lnTo>
                    <a:lnTo>
                      <a:pt x="1107" y="279"/>
                    </a:lnTo>
                    <a:lnTo>
                      <a:pt x="1107" y="279"/>
                    </a:lnTo>
                    <a:lnTo>
                      <a:pt x="1105" y="268"/>
                    </a:lnTo>
                    <a:lnTo>
                      <a:pt x="1105" y="257"/>
                    </a:lnTo>
                    <a:lnTo>
                      <a:pt x="1106" y="247"/>
                    </a:lnTo>
                    <a:lnTo>
                      <a:pt x="1108" y="238"/>
                    </a:lnTo>
                    <a:lnTo>
                      <a:pt x="1112" y="229"/>
                    </a:lnTo>
                    <a:lnTo>
                      <a:pt x="1118" y="222"/>
                    </a:lnTo>
                    <a:lnTo>
                      <a:pt x="1126" y="217"/>
                    </a:lnTo>
                    <a:lnTo>
                      <a:pt x="1133" y="212"/>
                    </a:lnTo>
                    <a:lnTo>
                      <a:pt x="1133" y="212"/>
                    </a:lnTo>
                    <a:close/>
                    <a:moveTo>
                      <a:pt x="1002" y="244"/>
                    </a:moveTo>
                    <a:lnTo>
                      <a:pt x="1002" y="244"/>
                    </a:lnTo>
                    <a:lnTo>
                      <a:pt x="1012" y="243"/>
                    </a:lnTo>
                    <a:lnTo>
                      <a:pt x="1022" y="244"/>
                    </a:lnTo>
                    <a:lnTo>
                      <a:pt x="1032" y="247"/>
                    </a:lnTo>
                    <a:lnTo>
                      <a:pt x="1041" y="252"/>
                    </a:lnTo>
                    <a:lnTo>
                      <a:pt x="1049" y="258"/>
                    </a:lnTo>
                    <a:lnTo>
                      <a:pt x="1055" y="266"/>
                    </a:lnTo>
                    <a:lnTo>
                      <a:pt x="1061" y="276"/>
                    </a:lnTo>
                    <a:lnTo>
                      <a:pt x="1064" y="287"/>
                    </a:lnTo>
                    <a:lnTo>
                      <a:pt x="1064" y="287"/>
                    </a:lnTo>
                    <a:lnTo>
                      <a:pt x="1065" y="298"/>
                    </a:lnTo>
                    <a:lnTo>
                      <a:pt x="1065" y="309"/>
                    </a:lnTo>
                    <a:lnTo>
                      <a:pt x="1063" y="319"/>
                    </a:lnTo>
                    <a:lnTo>
                      <a:pt x="1060" y="329"/>
                    </a:lnTo>
                    <a:lnTo>
                      <a:pt x="1054" y="338"/>
                    </a:lnTo>
                    <a:lnTo>
                      <a:pt x="1048" y="344"/>
                    </a:lnTo>
                    <a:lnTo>
                      <a:pt x="1039" y="350"/>
                    </a:lnTo>
                    <a:lnTo>
                      <a:pt x="1030" y="353"/>
                    </a:lnTo>
                    <a:lnTo>
                      <a:pt x="1030" y="353"/>
                    </a:lnTo>
                    <a:lnTo>
                      <a:pt x="1020" y="354"/>
                    </a:lnTo>
                    <a:lnTo>
                      <a:pt x="1010" y="353"/>
                    </a:lnTo>
                    <a:lnTo>
                      <a:pt x="1001" y="351"/>
                    </a:lnTo>
                    <a:lnTo>
                      <a:pt x="993" y="345"/>
                    </a:lnTo>
                    <a:lnTo>
                      <a:pt x="985" y="339"/>
                    </a:lnTo>
                    <a:lnTo>
                      <a:pt x="978" y="331"/>
                    </a:lnTo>
                    <a:lnTo>
                      <a:pt x="973" y="321"/>
                    </a:lnTo>
                    <a:lnTo>
                      <a:pt x="970" y="310"/>
                    </a:lnTo>
                    <a:lnTo>
                      <a:pt x="970" y="310"/>
                    </a:lnTo>
                    <a:lnTo>
                      <a:pt x="967" y="299"/>
                    </a:lnTo>
                    <a:lnTo>
                      <a:pt x="967" y="288"/>
                    </a:lnTo>
                    <a:lnTo>
                      <a:pt x="970" y="278"/>
                    </a:lnTo>
                    <a:lnTo>
                      <a:pt x="973" y="268"/>
                    </a:lnTo>
                    <a:lnTo>
                      <a:pt x="978" y="260"/>
                    </a:lnTo>
                    <a:lnTo>
                      <a:pt x="986" y="253"/>
                    </a:lnTo>
                    <a:lnTo>
                      <a:pt x="994" y="247"/>
                    </a:lnTo>
                    <a:lnTo>
                      <a:pt x="1002" y="244"/>
                    </a:lnTo>
                    <a:lnTo>
                      <a:pt x="1002" y="244"/>
                    </a:lnTo>
                    <a:close/>
                    <a:moveTo>
                      <a:pt x="821" y="316"/>
                    </a:moveTo>
                    <a:lnTo>
                      <a:pt x="821" y="316"/>
                    </a:lnTo>
                    <a:lnTo>
                      <a:pt x="822" y="305"/>
                    </a:lnTo>
                    <a:lnTo>
                      <a:pt x="824" y="294"/>
                    </a:lnTo>
                    <a:lnTo>
                      <a:pt x="829" y="284"/>
                    </a:lnTo>
                    <a:lnTo>
                      <a:pt x="834" y="275"/>
                    </a:lnTo>
                    <a:lnTo>
                      <a:pt x="842" y="268"/>
                    </a:lnTo>
                    <a:lnTo>
                      <a:pt x="851" y="263"/>
                    </a:lnTo>
                    <a:lnTo>
                      <a:pt x="860" y="258"/>
                    </a:lnTo>
                    <a:lnTo>
                      <a:pt x="871" y="257"/>
                    </a:lnTo>
                    <a:lnTo>
                      <a:pt x="871" y="257"/>
                    </a:lnTo>
                    <a:lnTo>
                      <a:pt x="881" y="257"/>
                    </a:lnTo>
                    <a:lnTo>
                      <a:pt x="890" y="261"/>
                    </a:lnTo>
                    <a:lnTo>
                      <a:pt x="899" y="265"/>
                    </a:lnTo>
                    <a:lnTo>
                      <a:pt x="908" y="272"/>
                    </a:lnTo>
                    <a:lnTo>
                      <a:pt x="915" y="279"/>
                    </a:lnTo>
                    <a:lnTo>
                      <a:pt x="920" y="288"/>
                    </a:lnTo>
                    <a:lnTo>
                      <a:pt x="923" y="299"/>
                    </a:lnTo>
                    <a:lnTo>
                      <a:pt x="926" y="310"/>
                    </a:lnTo>
                    <a:lnTo>
                      <a:pt x="926" y="310"/>
                    </a:lnTo>
                    <a:lnTo>
                      <a:pt x="924" y="321"/>
                    </a:lnTo>
                    <a:lnTo>
                      <a:pt x="922" y="332"/>
                    </a:lnTo>
                    <a:lnTo>
                      <a:pt x="918" y="342"/>
                    </a:lnTo>
                    <a:lnTo>
                      <a:pt x="912" y="351"/>
                    </a:lnTo>
                    <a:lnTo>
                      <a:pt x="905" y="357"/>
                    </a:lnTo>
                    <a:lnTo>
                      <a:pt x="896" y="363"/>
                    </a:lnTo>
                    <a:lnTo>
                      <a:pt x="887" y="367"/>
                    </a:lnTo>
                    <a:lnTo>
                      <a:pt x="876" y="368"/>
                    </a:lnTo>
                    <a:lnTo>
                      <a:pt x="876" y="368"/>
                    </a:lnTo>
                    <a:lnTo>
                      <a:pt x="866" y="368"/>
                    </a:lnTo>
                    <a:lnTo>
                      <a:pt x="856" y="365"/>
                    </a:lnTo>
                    <a:lnTo>
                      <a:pt x="848" y="361"/>
                    </a:lnTo>
                    <a:lnTo>
                      <a:pt x="839" y="354"/>
                    </a:lnTo>
                    <a:lnTo>
                      <a:pt x="832" y="346"/>
                    </a:lnTo>
                    <a:lnTo>
                      <a:pt x="827" y="338"/>
                    </a:lnTo>
                    <a:lnTo>
                      <a:pt x="823" y="327"/>
                    </a:lnTo>
                    <a:lnTo>
                      <a:pt x="821" y="316"/>
                    </a:lnTo>
                    <a:lnTo>
                      <a:pt x="821" y="316"/>
                    </a:lnTo>
                    <a:close/>
                    <a:moveTo>
                      <a:pt x="1288" y="273"/>
                    </a:moveTo>
                    <a:lnTo>
                      <a:pt x="1288" y="273"/>
                    </a:lnTo>
                    <a:lnTo>
                      <a:pt x="1279" y="275"/>
                    </a:lnTo>
                    <a:lnTo>
                      <a:pt x="1272" y="276"/>
                    </a:lnTo>
                    <a:lnTo>
                      <a:pt x="1263" y="274"/>
                    </a:lnTo>
                    <a:lnTo>
                      <a:pt x="1254" y="271"/>
                    </a:lnTo>
                    <a:lnTo>
                      <a:pt x="1245" y="265"/>
                    </a:lnTo>
                    <a:lnTo>
                      <a:pt x="1239" y="257"/>
                    </a:lnTo>
                    <a:lnTo>
                      <a:pt x="1232" y="249"/>
                    </a:lnTo>
                    <a:lnTo>
                      <a:pt x="1227" y="239"/>
                    </a:lnTo>
                    <a:lnTo>
                      <a:pt x="1227" y="239"/>
                    </a:lnTo>
                    <a:lnTo>
                      <a:pt x="1222" y="229"/>
                    </a:lnTo>
                    <a:lnTo>
                      <a:pt x="1221" y="218"/>
                    </a:lnTo>
                    <a:lnTo>
                      <a:pt x="1220" y="207"/>
                    </a:lnTo>
                    <a:lnTo>
                      <a:pt x="1222" y="198"/>
                    </a:lnTo>
                    <a:lnTo>
                      <a:pt x="1225" y="189"/>
                    </a:lnTo>
                    <a:lnTo>
                      <a:pt x="1230" y="181"/>
                    </a:lnTo>
                    <a:lnTo>
                      <a:pt x="1235" y="175"/>
                    </a:lnTo>
                    <a:lnTo>
                      <a:pt x="1243" y="170"/>
                    </a:lnTo>
                    <a:lnTo>
                      <a:pt x="1243" y="170"/>
                    </a:lnTo>
                    <a:lnTo>
                      <a:pt x="1252" y="168"/>
                    </a:lnTo>
                    <a:lnTo>
                      <a:pt x="1261" y="167"/>
                    </a:lnTo>
                    <a:lnTo>
                      <a:pt x="1269" y="169"/>
                    </a:lnTo>
                    <a:lnTo>
                      <a:pt x="1277" y="173"/>
                    </a:lnTo>
                    <a:lnTo>
                      <a:pt x="1286" y="178"/>
                    </a:lnTo>
                    <a:lnTo>
                      <a:pt x="1294" y="186"/>
                    </a:lnTo>
                    <a:lnTo>
                      <a:pt x="1300" y="195"/>
                    </a:lnTo>
                    <a:lnTo>
                      <a:pt x="1305" y="205"/>
                    </a:lnTo>
                    <a:lnTo>
                      <a:pt x="1305" y="205"/>
                    </a:lnTo>
                    <a:lnTo>
                      <a:pt x="1309" y="216"/>
                    </a:lnTo>
                    <a:lnTo>
                      <a:pt x="1311" y="225"/>
                    </a:lnTo>
                    <a:lnTo>
                      <a:pt x="1311" y="236"/>
                    </a:lnTo>
                    <a:lnTo>
                      <a:pt x="1309" y="245"/>
                    </a:lnTo>
                    <a:lnTo>
                      <a:pt x="1307" y="255"/>
                    </a:lnTo>
                    <a:lnTo>
                      <a:pt x="1301" y="262"/>
                    </a:lnTo>
                    <a:lnTo>
                      <a:pt x="1296" y="268"/>
                    </a:lnTo>
                    <a:lnTo>
                      <a:pt x="1288" y="273"/>
                    </a:lnTo>
                    <a:lnTo>
                      <a:pt x="1288" y="273"/>
                    </a:lnTo>
                    <a:close/>
                    <a:moveTo>
                      <a:pt x="1385" y="208"/>
                    </a:moveTo>
                    <a:lnTo>
                      <a:pt x="1385" y="208"/>
                    </a:lnTo>
                    <a:lnTo>
                      <a:pt x="1378" y="210"/>
                    </a:lnTo>
                    <a:lnTo>
                      <a:pt x="1371" y="210"/>
                    </a:lnTo>
                    <a:lnTo>
                      <a:pt x="1363" y="209"/>
                    </a:lnTo>
                    <a:lnTo>
                      <a:pt x="1355" y="206"/>
                    </a:lnTo>
                    <a:lnTo>
                      <a:pt x="1347" y="200"/>
                    </a:lnTo>
                    <a:lnTo>
                      <a:pt x="1340" y="194"/>
                    </a:lnTo>
                    <a:lnTo>
                      <a:pt x="1333" y="186"/>
                    </a:lnTo>
                    <a:lnTo>
                      <a:pt x="1327" y="176"/>
                    </a:lnTo>
                    <a:lnTo>
                      <a:pt x="1327" y="176"/>
                    </a:lnTo>
                    <a:lnTo>
                      <a:pt x="1322" y="166"/>
                    </a:lnTo>
                    <a:lnTo>
                      <a:pt x="1319" y="155"/>
                    </a:lnTo>
                    <a:lnTo>
                      <a:pt x="1317" y="145"/>
                    </a:lnTo>
                    <a:lnTo>
                      <a:pt x="1317" y="136"/>
                    </a:lnTo>
                    <a:lnTo>
                      <a:pt x="1318" y="128"/>
                    </a:lnTo>
                    <a:lnTo>
                      <a:pt x="1320" y="121"/>
                    </a:lnTo>
                    <a:lnTo>
                      <a:pt x="1324" y="114"/>
                    </a:lnTo>
                    <a:lnTo>
                      <a:pt x="1330" y="110"/>
                    </a:lnTo>
                    <a:lnTo>
                      <a:pt x="1330" y="110"/>
                    </a:lnTo>
                    <a:lnTo>
                      <a:pt x="1336" y="108"/>
                    </a:lnTo>
                    <a:lnTo>
                      <a:pt x="1344" y="107"/>
                    </a:lnTo>
                    <a:lnTo>
                      <a:pt x="1352" y="109"/>
                    </a:lnTo>
                    <a:lnTo>
                      <a:pt x="1360" y="112"/>
                    </a:lnTo>
                    <a:lnTo>
                      <a:pt x="1367" y="118"/>
                    </a:lnTo>
                    <a:lnTo>
                      <a:pt x="1375" y="124"/>
                    </a:lnTo>
                    <a:lnTo>
                      <a:pt x="1382" y="132"/>
                    </a:lnTo>
                    <a:lnTo>
                      <a:pt x="1387" y="142"/>
                    </a:lnTo>
                    <a:lnTo>
                      <a:pt x="1387" y="142"/>
                    </a:lnTo>
                    <a:lnTo>
                      <a:pt x="1392" y="152"/>
                    </a:lnTo>
                    <a:lnTo>
                      <a:pt x="1396" y="162"/>
                    </a:lnTo>
                    <a:lnTo>
                      <a:pt x="1398" y="172"/>
                    </a:lnTo>
                    <a:lnTo>
                      <a:pt x="1398" y="181"/>
                    </a:lnTo>
                    <a:lnTo>
                      <a:pt x="1397" y="190"/>
                    </a:lnTo>
                    <a:lnTo>
                      <a:pt x="1395" y="197"/>
                    </a:lnTo>
                    <a:lnTo>
                      <a:pt x="1390" y="203"/>
                    </a:lnTo>
                    <a:lnTo>
                      <a:pt x="1385" y="208"/>
                    </a:lnTo>
                    <a:lnTo>
                      <a:pt x="1385"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2" name="Grupa 31">
              <a:extLst>
                <a:ext uri="{FF2B5EF4-FFF2-40B4-BE49-F238E27FC236}">
                  <a16:creationId xmlns:a16="http://schemas.microsoft.com/office/drawing/2014/main" id="{B8078D6C-520C-4AF8-AFAB-F11D493B1A68}"/>
                </a:ext>
              </a:extLst>
            </p:cNvPr>
            <p:cNvGrpSpPr/>
            <p:nvPr/>
          </p:nvGrpSpPr>
          <p:grpSpPr>
            <a:xfrm>
              <a:off x="6948488" y="2117725"/>
              <a:ext cx="1060450" cy="414338"/>
              <a:chOff x="6948488" y="2117725"/>
              <a:chExt cx="1060450" cy="414338"/>
            </a:xfrm>
            <a:grpFill/>
          </p:grpSpPr>
          <p:sp>
            <p:nvSpPr>
              <p:cNvPr id="33" name="Freeform 15">
                <a:extLst>
                  <a:ext uri="{FF2B5EF4-FFF2-40B4-BE49-F238E27FC236}">
                    <a16:creationId xmlns:a16="http://schemas.microsoft.com/office/drawing/2014/main" id="{CCF3C31F-264C-444B-BBC6-539A5FF9AD2F}"/>
                  </a:ext>
                </a:extLst>
              </p:cNvPr>
              <p:cNvSpPr>
                <a:spLocks/>
              </p:cNvSpPr>
              <p:nvPr/>
            </p:nvSpPr>
            <p:spPr bwMode="auto">
              <a:xfrm>
                <a:off x="7432676" y="2117725"/>
                <a:ext cx="88900" cy="238125"/>
              </a:xfrm>
              <a:custGeom>
                <a:avLst/>
                <a:gdLst>
                  <a:gd name="T0" fmla="*/ 0 w 169"/>
                  <a:gd name="T1" fmla="*/ 225 h 450"/>
                  <a:gd name="T2" fmla="*/ 0 w 169"/>
                  <a:gd name="T3" fmla="*/ 225 h 450"/>
                  <a:gd name="T4" fmla="*/ 1 w 169"/>
                  <a:gd name="T5" fmla="*/ 248 h 450"/>
                  <a:gd name="T6" fmla="*/ 4 w 169"/>
                  <a:gd name="T7" fmla="*/ 270 h 450"/>
                  <a:gd name="T8" fmla="*/ 8 w 169"/>
                  <a:gd name="T9" fmla="*/ 292 h 450"/>
                  <a:gd name="T10" fmla="*/ 13 w 169"/>
                  <a:gd name="T11" fmla="*/ 312 h 450"/>
                  <a:gd name="T12" fmla="*/ 20 w 169"/>
                  <a:gd name="T13" fmla="*/ 332 h 450"/>
                  <a:gd name="T14" fmla="*/ 27 w 169"/>
                  <a:gd name="T15" fmla="*/ 351 h 450"/>
                  <a:gd name="T16" fmla="*/ 34 w 169"/>
                  <a:gd name="T17" fmla="*/ 368 h 450"/>
                  <a:gd name="T18" fmla="*/ 42 w 169"/>
                  <a:gd name="T19" fmla="*/ 384 h 450"/>
                  <a:gd name="T20" fmla="*/ 57 w 169"/>
                  <a:gd name="T21" fmla="*/ 411 h 450"/>
                  <a:gd name="T22" fmla="*/ 72 w 169"/>
                  <a:gd name="T23" fmla="*/ 432 h 450"/>
                  <a:gd name="T24" fmla="*/ 80 w 169"/>
                  <a:gd name="T25" fmla="*/ 445 h 450"/>
                  <a:gd name="T26" fmla="*/ 85 w 169"/>
                  <a:gd name="T27" fmla="*/ 450 h 450"/>
                  <a:gd name="T28" fmla="*/ 85 w 169"/>
                  <a:gd name="T29" fmla="*/ 450 h 450"/>
                  <a:gd name="T30" fmla="*/ 88 w 169"/>
                  <a:gd name="T31" fmla="*/ 445 h 450"/>
                  <a:gd name="T32" fmla="*/ 98 w 169"/>
                  <a:gd name="T33" fmla="*/ 432 h 450"/>
                  <a:gd name="T34" fmla="*/ 111 w 169"/>
                  <a:gd name="T35" fmla="*/ 411 h 450"/>
                  <a:gd name="T36" fmla="*/ 127 w 169"/>
                  <a:gd name="T37" fmla="*/ 384 h 450"/>
                  <a:gd name="T38" fmla="*/ 134 w 169"/>
                  <a:gd name="T39" fmla="*/ 368 h 450"/>
                  <a:gd name="T40" fmla="*/ 142 w 169"/>
                  <a:gd name="T41" fmla="*/ 351 h 450"/>
                  <a:gd name="T42" fmla="*/ 150 w 169"/>
                  <a:gd name="T43" fmla="*/ 332 h 450"/>
                  <a:gd name="T44" fmla="*/ 156 w 169"/>
                  <a:gd name="T45" fmla="*/ 312 h 450"/>
                  <a:gd name="T46" fmla="*/ 162 w 169"/>
                  <a:gd name="T47" fmla="*/ 292 h 450"/>
                  <a:gd name="T48" fmla="*/ 165 w 169"/>
                  <a:gd name="T49" fmla="*/ 270 h 450"/>
                  <a:gd name="T50" fmla="*/ 168 w 169"/>
                  <a:gd name="T51" fmla="*/ 248 h 450"/>
                  <a:gd name="T52" fmla="*/ 169 w 169"/>
                  <a:gd name="T53" fmla="*/ 225 h 450"/>
                  <a:gd name="T54" fmla="*/ 169 w 169"/>
                  <a:gd name="T55" fmla="*/ 225 h 450"/>
                  <a:gd name="T56" fmla="*/ 168 w 169"/>
                  <a:gd name="T57" fmla="*/ 202 h 450"/>
                  <a:gd name="T58" fmla="*/ 165 w 169"/>
                  <a:gd name="T59" fmla="*/ 179 h 450"/>
                  <a:gd name="T60" fmla="*/ 162 w 169"/>
                  <a:gd name="T61" fmla="*/ 158 h 450"/>
                  <a:gd name="T62" fmla="*/ 156 w 169"/>
                  <a:gd name="T63" fmla="*/ 137 h 450"/>
                  <a:gd name="T64" fmla="*/ 150 w 169"/>
                  <a:gd name="T65" fmla="*/ 118 h 450"/>
                  <a:gd name="T66" fmla="*/ 142 w 169"/>
                  <a:gd name="T67" fmla="*/ 99 h 450"/>
                  <a:gd name="T68" fmla="*/ 134 w 169"/>
                  <a:gd name="T69" fmla="*/ 82 h 450"/>
                  <a:gd name="T70" fmla="*/ 127 w 169"/>
                  <a:gd name="T71" fmla="*/ 66 h 450"/>
                  <a:gd name="T72" fmla="*/ 111 w 169"/>
                  <a:gd name="T73" fmla="*/ 38 h 450"/>
                  <a:gd name="T74" fmla="*/ 98 w 169"/>
                  <a:gd name="T75" fmla="*/ 18 h 450"/>
                  <a:gd name="T76" fmla="*/ 88 w 169"/>
                  <a:gd name="T77" fmla="*/ 4 h 450"/>
                  <a:gd name="T78" fmla="*/ 85 w 169"/>
                  <a:gd name="T79" fmla="*/ 0 h 450"/>
                  <a:gd name="T80" fmla="*/ 85 w 169"/>
                  <a:gd name="T81" fmla="*/ 0 h 450"/>
                  <a:gd name="T82" fmla="*/ 80 w 169"/>
                  <a:gd name="T83" fmla="*/ 4 h 450"/>
                  <a:gd name="T84" fmla="*/ 72 w 169"/>
                  <a:gd name="T85" fmla="*/ 18 h 450"/>
                  <a:gd name="T86" fmla="*/ 57 w 169"/>
                  <a:gd name="T87" fmla="*/ 38 h 450"/>
                  <a:gd name="T88" fmla="*/ 42 w 169"/>
                  <a:gd name="T89" fmla="*/ 66 h 450"/>
                  <a:gd name="T90" fmla="*/ 34 w 169"/>
                  <a:gd name="T91" fmla="*/ 82 h 450"/>
                  <a:gd name="T92" fmla="*/ 27 w 169"/>
                  <a:gd name="T93" fmla="*/ 99 h 450"/>
                  <a:gd name="T94" fmla="*/ 20 w 169"/>
                  <a:gd name="T95" fmla="*/ 118 h 450"/>
                  <a:gd name="T96" fmla="*/ 13 w 169"/>
                  <a:gd name="T97" fmla="*/ 137 h 450"/>
                  <a:gd name="T98" fmla="*/ 8 w 169"/>
                  <a:gd name="T99" fmla="*/ 158 h 450"/>
                  <a:gd name="T100" fmla="*/ 4 w 169"/>
                  <a:gd name="T101" fmla="*/ 179 h 450"/>
                  <a:gd name="T102" fmla="*/ 1 w 169"/>
                  <a:gd name="T103" fmla="*/ 202 h 450"/>
                  <a:gd name="T104" fmla="*/ 0 w 169"/>
                  <a:gd name="T105" fmla="*/ 225 h 450"/>
                  <a:gd name="T106" fmla="*/ 0 w 169"/>
                  <a:gd name="T107" fmla="*/ 225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9" h="450">
                    <a:moveTo>
                      <a:pt x="0" y="225"/>
                    </a:moveTo>
                    <a:lnTo>
                      <a:pt x="0" y="225"/>
                    </a:lnTo>
                    <a:lnTo>
                      <a:pt x="1" y="248"/>
                    </a:lnTo>
                    <a:lnTo>
                      <a:pt x="4" y="270"/>
                    </a:lnTo>
                    <a:lnTo>
                      <a:pt x="8" y="292"/>
                    </a:lnTo>
                    <a:lnTo>
                      <a:pt x="13" y="312"/>
                    </a:lnTo>
                    <a:lnTo>
                      <a:pt x="20" y="332"/>
                    </a:lnTo>
                    <a:lnTo>
                      <a:pt x="27" y="351"/>
                    </a:lnTo>
                    <a:lnTo>
                      <a:pt x="34" y="368"/>
                    </a:lnTo>
                    <a:lnTo>
                      <a:pt x="42" y="384"/>
                    </a:lnTo>
                    <a:lnTo>
                      <a:pt x="57" y="411"/>
                    </a:lnTo>
                    <a:lnTo>
                      <a:pt x="72" y="432"/>
                    </a:lnTo>
                    <a:lnTo>
                      <a:pt x="80" y="445"/>
                    </a:lnTo>
                    <a:lnTo>
                      <a:pt x="85" y="450"/>
                    </a:lnTo>
                    <a:lnTo>
                      <a:pt x="85" y="450"/>
                    </a:lnTo>
                    <a:lnTo>
                      <a:pt x="88" y="445"/>
                    </a:lnTo>
                    <a:lnTo>
                      <a:pt x="98" y="432"/>
                    </a:lnTo>
                    <a:lnTo>
                      <a:pt x="111" y="411"/>
                    </a:lnTo>
                    <a:lnTo>
                      <a:pt x="127" y="384"/>
                    </a:lnTo>
                    <a:lnTo>
                      <a:pt x="134" y="368"/>
                    </a:lnTo>
                    <a:lnTo>
                      <a:pt x="142" y="351"/>
                    </a:lnTo>
                    <a:lnTo>
                      <a:pt x="150" y="332"/>
                    </a:lnTo>
                    <a:lnTo>
                      <a:pt x="156" y="312"/>
                    </a:lnTo>
                    <a:lnTo>
                      <a:pt x="162" y="292"/>
                    </a:lnTo>
                    <a:lnTo>
                      <a:pt x="165" y="270"/>
                    </a:lnTo>
                    <a:lnTo>
                      <a:pt x="168" y="248"/>
                    </a:lnTo>
                    <a:lnTo>
                      <a:pt x="169" y="225"/>
                    </a:lnTo>
                    <a:lnTo>
                      <a:pt x="169" y="225"/>
                    </a:lnTo>
                    <a:lnTo>
                      <a:pt x="168" y="202"/>
                    </a:lnTo>
                    <a:lnTo>
                      <a:pt x="165" y="179"/>
                    </a:lnTo>
                    <a:lnTo>
                      <a:pt x="162" y="158"/>
                    </a:lnTo>
                    <a:lnTo>
                      <a:pt x="156" y="137"/>
                    </a:lnTo>
                    <a:lnTo>
                      <a:pt x="150" y="118"/>
                    </a:lnTo>
                    <a:lnTo>
                      <a:pt x="142" y="99"/>
                    </a:lnTo>
                    <a:lnTo>
                      <a:pt x="134" y="82"/>
                    </a:lnTo>
                    <a:lnTo>
                      <a:pt x="127" y="66"/>
                    </a:lnTo>
                    <a:lnTo>
                      <a:pt x="111" y="38"/>
                    </a:lnTo>
                    <a:lnTo>
                      <a:pt x="98" y="18"/>
                    </a:lnTo>
                    <a:lnTo>
                      <a:pt x="88" y="4"/>
                    </a:lnTo>
                    <a:lnTo>
                      <a:pt x="85" y="0"/>
                    </a:lnTo>
                    <a:lnTo>
                      <a:pt x="85" y="0"/>
                    </a:lnTo>
                    <a:lnTo>
                      <a:pt x="80" y="4"/>
                    </a:lnTo>
                    <a:lnTo>
                      <a:pt x="72" y="18"/>
                    </a:lnTo>
                    <a:lnTo>
                      <a:pt x="57" y="38"/>
                    </a:lnTo>
                    <a:lnTo>
                      <a:pt x="42" y="66"/>
                    </a:lnTo>
                    <a:lnTo>
                      <a:pt x="34" y="82"/>
                    </a:lnTo>
                    <a:lnTo>
                      <a:pt x="27" y="99"/>
                    </a:lnTo>
                    <a:lnTo>
                      <a:pt x="20" y="118"/>
                    </a:lnTo>
                    <a:lnTo>
                      <a:pt x="13" y="137"/>
                    </a:lnTo>
                    <a:lnTo>
                      <a:pt x="8" y="158"/>
                    </a:lnTo>
                    <a:lnTo>
                      <a:pt x="4" y="179"/>
                    </a:lnTo>
                    <a:lnTo>
                      <a:pt x="1" y="202"/>
                    </a:lnTo>
                    <a:lnTo>
                      <a:pt x="0" y="225"/>
                    </a:lnTo>
                    <a:lnTo>
                      <a:pt x="0"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16">
                <a:extLst>
                  <a:ext uri="{FF2B5EF4-FFF2-40B4-BE49-F238E27FC236}">
                    <a16:creationId xmlns:a16="http://schemas.microsoft.com/office/drawing/2014/main" id="{3FA4ABB7-EC0A-41EE-9B9B-ECBC7DE04ACF}"/>
                  </a:ext>
                </a:extLst>
              </p:cNvPr>
              <p:cNvSpPr>
                <a:spLocks/>
              </p:cNvSpPr>
              <p:nvPr/>
            </p:nvSpPr>
            <p:spPr bwMode="auto">
              <a:xfrm>
                <a:off x="7537451" y="2128838"/>
                <a:ext cx="92075" cy="234950"/>
              </a:xfrm>
              <a:custGeom>
                <a:avLst/>
                <a:gdLst>
                  <a:gd name="T0" fmla="*/ 3 w 173"/>
                  <a:gd name="T1" fmla="*/ 211 h 445"/>
                  <a:gd name="T2" fmla="*/ 3 w 173"/>
                  <a:gd name="T3" fmla="*/ 211 h 445"/>
                  <a:gd name="T4" fmla="*/ 1 w 173"/>
                  <a:gd name="T5" fmla="*/ 234 h 445"/>
                  <a:gd name="T6" fmla="*/ 0 w 173"/>
                  <a:gd name="T7" fmla="*/ 256 h 445"/>
                  <a:gd name="T8" fmla="*/ 1 w 173"/>
                  <a:gd name="T9" fmla="*/ 278 h 445"/>
                  <a:gd name="T10" fmla="*/ 4 w 173"/>
                  <a:gd name="T11" fmla="*/ 300 h 445"/>
                  <a:gd name="T12" fmla="*/ 8 w 173"/>
                  <a:gd name="T13" fmla="*/ 320 h 445"/>
                  <a:gd name="T14" fmla="*/ 12 w 173"/>
                  <a:gd name="T15" fmla="*/ 339 h 445"/>
                  <a:gd name="T16" fmla="*/ 18 w 173"/>
                  <a:gd name="T17" fmla="*/ 357 h 445"/>
                  <a:gd name="T18" fmla="*/ 23 w 173"/>
                  <a:gd name="T19" fmla="*/ 375 h 445"/>
                  <a:gd name="T20" fmla="*/ 34 w 173"/>
                  <a:gd name="T21" fmla="*/ 403 h 445"/>
                  <a:gd name="T22" fmla="*/ 45 w 173"/>
                  <a:gd name="T23" fmla="*/ 426 h 445"/>
                  <a:gd name="T24" fmla="*/ 53 w 173"/>
                  <a:gd name="T25" fmla="*/ 441 h 445"/>
                  <a:gd name="T26" fmla="*/ 55 w 173"/>
                  <a:gd name="T27" fmla="*/ 445 h 445"/>
                  <a:gd name="T28" fmla="*/ 55 w 173"/>
                  <a:gd name="T29" fmla="*/ 445 h 445"/>
                  <a:gd name="T30" fmla="*/ 59 w 173"/>
                  <a:gd name="T31" fmla="*/ 442 h 445"/>
                  <a:gd name="T32" fmla="*/ 71 w 173"/>
                  <a:gd name="T33" fmla="*/ 430 h 445"/>
                  <a:gd name="T34" fmla="*/ 87 w 173"/>
                  <a:gd name="T35" fmla="*/ 411 h 445"/>
                  <a:gd name="T36" fmla="*/ 107 w 173"/>
                  <a:gd name="T37" fmla="*/ 386 h 445"/>
                  <a:gd name="T38" fmla="*/ 117 w 173"/>
                  <a:gd name="T39" fmla="*/ 371 h 445"/>
                  <a:gd name="T40" fmla="*/ 126 w 173"/>
                  <a:gd name="T41" fmla="*/ 355 h 445"/>
                  <a:gd name="T42" fmla="*/ 136 w 173"/>
                  <a:gd name="T43" fmla="*/ 338 h 445"/>
                  <a:gd name="T44" fmla="*/ 145 w 173"/>
                  <a:gd name="T45" fmla="*/ 320 h 445"/>
                  <a:gd name="T46" fmla="*/ 154 w 173"/>
                  <a:gd name="T47" fmla="*/ 300 h 445"/>
                  <a:gd name="T48" fmla="*/ 160 w 173"/>
                  <a:gd name="T49" fmla="*/ 279 h 445"/>
                  <a:gd name="T50" fmla="*/ 166 w 173"/>
                  <a:gd name="T51" fmla="*/ 257 h 445"/>
                  <a:gd name="T52" fmla="*/ 170 w 173"/>
                  <a:gd name="T53" fmla="*/ 234 h 445"/>
                  <a:gd name="T54" fmla="*/ 170 w 173"/>
                  <a:gd name="T55" fmla="*/ 234 h 445"/>
                  <a:gd name="T56" fmla="*/ 173 w 173"/>
                  <a:gd name="T57" fmla="*/ 212 h 445"/>
                  <a:gd name="T58" fmla="*/ 173 w 173"/>
                  <a:gd name="T59" fmla="*/ 189 h 445"/>
                  <a:gd name="T60" fmla="*/ 171 w 173"/>
                  <a:gd name="T61" fmla="*/ 167 h 445"/>
                  <a:gd name="T62" fmla="*/ 169 w 173"/>
                  <a:gd name="T63" fmla="*/ 146 h 445"/>
                  <a:gd name="T64" fmla="*/ 166 w 173"/>
                  <a:gd name="T65" fmla="*/ 125 h 445"/>
                  <a:gd name="T66" fmla="*/ 162 w 173"/>
                  <a:gd name="T67" fmla="*/ 106 h 445"/>
                  <a:gd name="T68" fmla="*/ 156 w 173"/>
                  <a:gd name="T69" fmla="*/ 88 h 445"/>
                  <a:gd name="T70" fmla="*/ 151 w 173"/>
                  <a:gd name="T71" fmla="*/ 71 h 445"/>
                  <a:gd name="T72" fmla="*/ 140 w 173"/>
                  <a:gd name="T73" fmla="*/ 42 h 445"/>
                  <a:gd name="T74" fmla="*/ 129 w 173"/>
                  <a:gd name="T75" fmla="*/ 20 h 445"/>
                  <a:gd name="T76" fmla="*/ 121 w 173"/>
                  <a:gd name="T77" fmla="*/ 5 h 445"/>
                  <a:gd name="T78" fmla="*/ 118 w 173"/>
                  <a:gd name="T79" fmla="*/ 0 h 445"/>
                  <a:gd name="T80" fmla="*/ 118 w 173"/>
                  <a:gd name="T81" fmla="*/ 0 h 445"/>
                  <a:gd name="T82" fmla="*/ 113 w 173"/>
                  <a:gd name="T83" fmla="*/ 4 h 445"/>
                  <a:gd name="T84" fmla="*/ 102 w 173"/>
                  <a:gd name="T85" fmla="*/ 15 h 445"/>
                  <a:gd name="T86" fmla="*/ 86 w 173"/>
                  <a:gd name="T87" fmla="*/ 34 h 445"/>
                  <a:gd name="T88" fmla="*/ 67 w 173"/>
                  <a:gd name="T89" fmla="*/ 59 h 445"/>
                  <a:gd name="T90" fmla="*/ 57 w 173"/>
                  <a:gd name="T91" fmla="*/ 73 h 445"/>
                  <a:gd name="T92" fmla="*/ 47 w 173"/>
                  <a:gd name="T93" fmla="*/ 90 h 445"/>
                  <a:gd name="T94" fmla="*/ 37 w 173"/>
                  <a:gd name="T95" fmla="*/ 108 h 445"/>
                  <a:gd name="T96" fmla="*/ 29 w 173"/>
                  <a:gd name="T97" fmla="*/ 126 h 445"/>
                  <a:gd name="T98" fmla="*/ 20 w 173"/>
                  <a:gd name="T99" fmla="*/ 146 h 445"/>
                  <a:gd name="T100" fmla="*/ 13 w 173"/>
                  <a:gd name="T101" fmla="*/ 167 h 445"/>
                  <a:gd name="T102" fmla="*/ 7 w 173"/>
                  <a:gd name="T103" fmla="*/ 188 h 445"/>
                  <a:gd name="T104" fmla="*/ 3 w 173"/>
                  <a:gd name="T105" fmla="*/ 211 h 445"/>
                  <a:gd name="T106" fmla="*/ 3 w 173"/>
                  <a:gd name="T107" fmla="*/ 21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3" h="445">
                    <a:moveTo>
                      <a:pt x="3" y="211"/>
                    </a:moveTo>
                    <a:lnTo>
                      <a:pt x="3" y="211"/>
                    </a:lnTo>
                    <a:lnTo>
                      <a:pt x="1" y="234"/>
                    </a:lnTo>
                    <a:lnTo>
                      <a:pt x="0" y="256"/>
                    </a:lnTo>
                    <a:lnTo>
                      <a:pt x="1" y="278"/>
                    </a:lnTo>
                    <a:lnTo>
                      <a:pt x="4" y="300"/>
                    </a:lnTo>
                    <a:lnTo>
                      <a:pt x="8" y="320"/>
                    </a:lnTo>
                    <a:lnTo>
                      <a:pt x="12" y="339"/>
                    </a:lnTo>
                    <a:lnTo>
                      <a:pt x="18" y="357"/>
                    </a:lnTo>
                    <a:lnTo>
                      <a:pt x="23" y="375"/>
                    </a:lnTo>
                    <a:lnTo>
                      <a:pt x="34" y="403"/>
                    </a:lnTo>
                    <a:lnTo>
                      <a:pt x="45" y="426"/>
                    </a:lnTo>
                    <a:lnTo>
                      <a:pt x="53" y="441"/>
                    </a:lnTo>
                    <a:lnTo>
                      <a:pt x="55" y="445"/>
                    </a:lnTo>
                    <a:lnTo>
                      <a:pt x="55" y="445"/>
                    </a:lnTo>
                    <a:lnTo>
                      <a:pt x="59" y="442"/>
                    </a:lnTo>
                    <a:lnTo>
                      <a:pt x="71" y="430"/>
                    </a:lnTo>
                    <a:lnTo>
                      <a:pt x="87" y="411"/>
                    </a:lnTo>
                    <a:lnTo>
                      <a:pt x="107" y="386"/>
                    </a:lnTo>
                    <a:lnTo>
                      <a:pt x="117" y="371"/>
                    </a:lnTo>
                    <a:lnTo>
                      <a:pt x="126" y="355"/>
                    </a:lnTo>
                    <a:lnTo>
                      <a:pt x="136" y="338"/>
                    </a:lnTo>
                    <a:lnTo>
                      <a:pt x="145" y="320"/>
                    </a:lnTo>
                    <a:lnTo>
                      <a:pt x="154" y="300"/>
                    </a:lnTo>
                    <a:lnTo>
                      <a:pt x="160" y="279"/>
                    </a:lnTo>
                    <a:lnTo>
                      <a:pt x="166" y="257"/>
                    </a:lnTo>
                    <a:lnTo>
                      <a:pt x="170" y="234"/>
                    </a:lnTo>
                    <a:lnTo>
                      <a:pt x="170" y="234"/>
                    </a:lnTo>
                    <a:lnTo>
                      <a:pt x="173" y="212"/>
                    </a:lnTo>
                    <a:lnTo>
                      <a:pt x="173" y="189"/>
                    </a:lnTo>
                    <a:lnTo>
                      <a:pt x="171" y="167"/>
                    </a:lnTo>
                    <a:lnTo>
                      <a:pt x="169" y="146"/>
                    </a:lnTo>
                    <a:lnTo>
                      <a:pt x="166" y="125"/>
                    </a:lnTo>
                    <a:lnTo>
                      <a:pt x="162" y="106"/>
                    </a:lnTo>
                    <a:lnTo>
                      <a:pt x="156" y="88"/>
                    </a:lnTo>
                    <a:lnTo>
                      <a:pt x="151" y="71"/>
                    </a:lnTo>
                    <a:lnTo>
                      <a:pt x="140" y="42"/>
                    </a:lnTo>
                    <a:lnTo>
                      <a:pt x="129" y="20"/>
                    </a:lnTo>
                    <a:lnTo>
                      <a:pt x="121" y="5"/>
                    </a:lnTo>
                    <a:lnTo>
                      <a:pt x="118" y="0"/>
                    </a:lnTo>
                    <a:lnTo>
                      <a:pt x="118" y="0"/>
                    </a:lnTo>
                    <a:lnTo>
                      <a:pt x="113" y="4"/>
                    </a:lnTo>
                    <a:lnTo>
                      <a:pt x="102" y="15"/>
                    </a:lnTo>
                    <a:lnTo>
                      <a:pt x="86" y="34"/>
                    </a:lnTo>
                    <a:lnTo>
                      <a:pt x="67" y="59"/>
                    </a:lnTo>
                    <a:lnTo>
                      <a:pt x="57" y="73"/>
                    </a:lnTo>
                    <a:lnTo>
                      <a:pt x="47" y="90"/>
                    </a:lnTo>
                    <a:lnTo>
                      <a:pt x="37" y="108"/>
                    </a:lnTo>
                    <a:lnTo>
                      <a:pt x="29" y="126"/>
                    </a:lnTo>
                    <a:lnTo>
                      <a:pt x="20" y="146"/>
                    </a:lnTo>
                    <a:lnTo>
                      <a:pt x="13" y="167"/>
                    </a:lnTo>
                    <a:lnTo>
                      <a:pt x="7" y="188"/>
                    </a:lnTo>
                    <a:lnTo>
                      <a:pt x="3" y="211"/>
                    </a:lnTo>
                    <a:lnTo>
                      <a:pt x="3"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17">
                <a:extLst>
                  <a:ext uri="{FF2B5EF4-FFF2-40B4-BE49-F238E27FC236}">
                    <a16:creationId xmlns:a16="http://schemas.microsoft.com/office/drawing/2014/main" id="{93E3F6D7-A89D-4A01-BA71-5571FD35344D}"/>
                  </a:ext>
                </a:extLst>
              </p:cNvPr>
              <p:cNvSpPr>
                <a:spLocks/>
              </p:cNvSpPr>
              <p:nvPr/>
            </p:nvSpPr>
            <p:spPr bwMode="auto">
              <a:xfrm>
                <a:off x="7640638" y="2146300"/>
                <a:ext cx="98425" cy="228600"/>
              </a:xfrm>
              <a:custGeom>
                <a:avLst/>
                <a:gdLst>
                  <a:gd name="T0" fmla="*/ 155 w 186"/>
                  <a:gd name="T1" fmla="*/ 0 h 432"/>
                  <a:gd name="T2" fmla="*/ 155 w 186"/>
                  <a:gd name="T3" fmla="*/ 0 h 432"/>
                  <a:gd name="T4" fmla="*/ 151 w 186"/>
                  <a:gd name="T5" fmla="*/ 3 h 432"/>
                  <a:gd name="T6" fmla="*/ 138 w 186"/>
                  <a:gd name="T7" fmla="*/ 13 h 432"/>
                  <a:gd name="T8" fmla="*/ 119 w 186"/>
                  <a:gd name="T9" fmla="*/ 28 h 432"/>
                  <a:gd name="T10" fmla="*/ 97 w 186"/>
                  <a:gd name="T11" fmla="*/ 52 h 432"/>
                  <a:gd name="T12" fmla="*/ 85 w 186"/>
                  <a:gd name="T13" fmla="*/ 65 h 432"/>
                  <a:gd name="T14" fmla="*/ 73 w 186"/>
                  <a:gd name="T15" fmla="*/ 79 h 432"/>
                  <a:gd name="T16" fmla="*/ 61 w 186"/>
                  <a:gd name="T17" fmla="*/ 94 h 432"/>
                  <a:gd name="T18" fmla="*/ 49 w 186"/>
                  <a:gd name="T19" fmla="*/ 112 h 432"/>
                  <a:gd name="T20" fmla="*/ 38 w 186"/>
                  <a:gd name="T21" fmla="*/ 131 h 432"/>
                  <a:gd name="T22" fmla="*/ 28 w 186"/>
                  <a:gd name="T23" fmla="*/ 149 h 432"/>
                  <a:gd name="T24" fmla="*/ 19 w 186"/>
                  <a:gd name="T25" fmla="*/ 170 h 432"/>
                  <a:gd name="T26" fmla="*/ 13 w 186"/>
                  <a:gd name="T27" fmla="*/ 192 h 432"/>
                  <a:gd name="T28" fmla="*/ 13 w 186"/>
                  <a:gd name="T29" fmla="*/ 192 h 432"/>
                  <a:gd name="T30" fmla="*/ 7 w 186"/>
                  <a:gd name="T31" fmla="*/ 214 h 432"/>
                  <a:gd name="T32" fmla="*/ 3 w 186"/>
                  <a:gd name="T33" fmla="*/ 237 h 432"/>
                  <a:gd name="T34" fmla="*/ 2 w 186"/>
                  <a:gd name="T35" fmla="*/ 259 h 432"/>
                  <a:gd name="T36" fmla="*/ 0 w 186"/>
                  <a:gd name="T37" fmla="*/ 280 h 432"/>
                  <a:gd name="T38" fmla="*/ 2 w 186"/>
                  <a:gd name="T39" fmla="*/ 301 h 432"/>
                  <a:gd name="T40" fmla="*/ 4 w 186"/>
                  <a:gd name="T41" fmla="*/ 321 h 432"/>
                  <a:gd name="T42" fmla="*/ 6 w 186"/>
                  <a:gd name="T43" fmla="*/ 340 h 432"/>
                  <a:gd name="T44" fmla="*/ 9 w 186"/>
                  <a:gd name="T45" fmla="*/ 357 h 432"/>
                  <a:gd name="T46" fmla="*/ 16 w 186"/>
                  <a:gd name="T47" fmla="*/ 388 h 432"/>
                  <a:gd name="T48" fmla="*/ 24 w 186"/>
                  <a:gd name="T49" fmla="*/ 411 h 432"/>
                  <a:gd name="T50" fmla="*/ 29 w 186"/>
                  <a:gd name="T51" fmla="*/ 426 h 432"/>
                  <a:gd name="T52" fmla="*/ 31 w 186"/>
                  <a:gd name="T53" fmla="*/ 432 h 432"/>
                  <a:gd name="T54" fmla="*/ 31 w 186"/>
                  <a:gd name="T55" fmla="*/ 432 h 432"/>
                  <a:gd name="T56" fmla="*/ 37 w 186"/>
                  <a:gd name="T57" fmla="*/ 429 h 432"/>
                  <a:gd name="T58" fmla="*/ 49 w 186"/>
                  <a:gd name="T59" fmla="*/ 419 h 432"/>
                  <a:gd name="T60" fmla="*/ 67 w 186"/>
                  <a:gd name="T61" fmla="*/ 402 h 432"/>
                  <a:gd name="T62" fmla="*/ 91 w 186"/>
                  <a:gd name="T63" fmla="*/ 380 h 432"/>
                  <a:gd name="T64" fmla="*/ 103 w 186"/>
                  <a:gd name="T65" fmla="*/ 367 h 432"/>
                  <a:gd name="T66" fmla="*/ 115 w 186"/>
                  <a:gd name="T67" fmla="*/ 353 h 432"/>
                  <a:gd name="T68" fmla="*/ 126 w 186"/>
                  <a:gd name="T69" fmla="*/ 336 h 432"/>
                  <a:gd name="T70" fmla="*/ 138 w 186"/>
                  <a:gd name="T71" fmla="*/ 320 h 432"/>
                  <a:gd name="T72" fmla="*/ 149 w 186"/>
                  <a:gd name="T73" fmla="*/ 301 h 432"/>
                  <a:gd name="T74" fmla="*/ 159 w 186"/>
                  <a:gd name="T75" fmla="*/ 281 h 432"/>
                  <a:gd name="T76" fmla="*/ 167 w 186"/>
                  <a:gd name="T77" fmla="*/ 260 h 432"/>
                  <a:gd name="T78" fmla="*/ 175 w 186"/>
                  <a:gd name="T79" fmla="*/ 238 h 432"/>
                  <a:gd name="T80" fmla="*/ 175 w 186"/>
                  <a:gd name="T81" fmla="*/ 238 h 432"/>
                  <a:gd name="T82" fmla="*/ 180 w 186"/>
                  <a:gd name="T83" fmla="*/ 216 h 432"/>
                  <a:gd name="T84" fmla="*/ 184 w 186"/>
                  <a:gd name="T85" fmla="*/ 194 h 432"/>
                  <a:gd name="T86" fmla="*/ 185 w 186"/>
                  <a:gd name="T87" fmla="*/ 172 h 432"/>
                  <a:gd name="T88" fmla="*/ 186 w 186"/>
                  <a:gd name="T89" fmla="*/ 152 h 432"/>
                  <a:gd name="T90" fmla="*/ 185 w 186"/>
                  <a:gd name="T91" fmla="*/ 131 h 432"/>
                  <a:gd name="T92" fmla="*/ 184 w 186"/>
                  <a:gd name="T93" fmla="*/ 111 h 432"/>
                  <a:gd name="T94" fmla="*/ 181 w 186"/>
                  <a:gd name="T95" fmla="*/ 92 h 432"/>
                  <a:gd name="T96" fmla="*/ 177 w 186"/>
                  <a:gd name="T97" fmla="*/ 75 h 432"/>
                  <a:gd name="T98" fmla="*/ 171 w 186"/>
                  <a:gd name="T99" fmla="*/ 44 h 432"/>
                  <a:gd name="T100" fmla="*/ 163 w 186"/>
                  <a:gd name="T101" fmla="*/ 20 h 432"/>
                  <a:gd name="T102" fmla="*/ 158 w 186"/>
                  <a:gd name="T103" fmla="*/ 4 h 432"/>
                  <a:gd name="T104" fmla="*/ 155 w 186"/>
                  <a:gd name="T105" fmla="*/ 0 h 432"/>
                  <a:gd name="T106" fmla="*/ 155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155" y="0"/>
                    </a:moveTo>
                    <a:lnTo>
                      <a:pt x="155" y="0"/>
                    </a:lnTo>
                    <a:lnTo>
                      <a:pt x="151" y="3"/>
                    </a:lnTo>
                    <a:lnTo>
                      <a:pt x="138" y="13"/>
                    </a:lnTo>
                    <a:lnTo>
                      <a:pt x="119" y="28"/>
                    </a:lnTo>
                    <a:lnTo>
                      <a:pt x="97" y="52"/>
                    </a:lnTo>
                    <a:lnTo>
                      <a:pt x="85" y="65"/>
                    </a:lnTo>
                    <a:lnTo>
                      <a:pt x="73" y="79"/>
                    </a:lnTo>
                    <a:lnTo>
                      <a:pt x="61" y="94"/>
                    </a:lnTo>
                    <a:lnTo>
                      <a:pt x="49" y="112"/>
                    </a:lnTo>
                    <a:lnTo>
                      <a:pt x="38" y="131"/>
                    </a:lnTo>
                    <a:lnTo>
                      <a:pt x="28" y="149"/>
                    </a:lnTo>
                    <a:lnTo>
                      <a:pt x="19" y="170"/>
                    </a:lnTo>
                    <a:lnTo>
                      <a:pt x="13" y="192"/>
                    </a:lnTo>
                    <a:lnTo>
                      <a:pt x="13" y="192"/>
                    </a:lnTo>
                    <a:lnTo>
                      <a:pt x="7" y="214"/>
                    </a:lnTo>
                    <a:lnTo>
                      <a:pt x="3" y="237"/>
                    </a:lnTo>
                    <a:lnTo>
                      <a:pt x="2" y="259"/>
                    </a:lnTo>
                    <a:lnTo>
                      <a:pt x="0" y="280"/>
                    </a:lnTo>
                    <a:lnTo>
                      <a:pt x="2" y="301"/>
                    </a:lnTo>
                    <a:lnTo>
                      <a:pt x="4" y="321"/>
                    </a:lnTo>
                    <a:lnTo>
                      <a:pt x="6" y="340"/>
                    </a:lnTo>
                    <a:lnTo>
                      <a:pt x="9" y="357"/>
                    </a:lnTo>
                    <a:lnTo>
                      <a:pt x="16" y="388"/>
                    </a:lnTo>
                    <a:lnTo>
                      <a:pt x="24" y="411"/>
                    </a:lnTo>
                    <a:lnTo>
                      <a:pt x="29" y="426"/>
                    </a:lnTo>
                    <a:lnTo>
                      <a:pt x="31" y="432"/>
                    </a:lnTo>
                    <a:lnTo>
                      <a:pt x="31" y="432"/>
                    </a:lnTo>
                    <a:lnTo>
                      <a:pt x="37" y="429"/>
                    </a:lnTo>
                    <a:lnTo>
                      <a:pt x="49" y="419"/>
                    </a:lnTo>
                    <a:lnTo>
                      <a:pt x="67" y="402"/>
                    </a:lnTo>
                    <a:lnTo>
                      <a:pt x="91" y="380"/>
                    </a:lnTo>
                    <a:lnTo>
                      <a:pt x="103" y="367"/>
                    </a:lnTo>
                    <a:lnTo>
                      <a:pt x="115" y="353"/>
                    </a:lnTo>
                    <a:lnTo>
                      <a:pt x="126" y="336"/>
                    </a:lnTo>
                    <a:lnTo>
                      <a:pt x="138" y="320"/>
                    </a:lnTo>
                    <a:lnTo>
                      <a:pt x="149" y="301"/>
                    </a:lnTo>
                    <a:lnTo>
                      <a:pt x="159" y="281"/>
                    </a:lnTo>
                    <a:lnTo>
                      <a:pt x="167" y="260"/>
                    </a:lnTo>
                    <a:lnTo>
                      <a:pt x="175" y="238"/>
                    </a:lnTo>
                    <a:lnTo>
                      <a:pt x="175" y="238"/>
                    </a:lnTo>
                    <a:lnTo>
                      <a:pt x="180" y="216"/>
                    </a:lnTo>
                    <a:lnTo>
                      <a:pt x="184" y="194"/>
                    </a:lnTo>
                    <a:lnTo>
                      <a:pt x="185" y="172"/>
                    </a:lnTo>
                    <a:lnTo>
                      <a:pt x="186" y="152"/>
                    </a:lnTo>
                    <a:lnTo>
                      <a:pt x="185" y="131"/>
                    </a:lnTo>
                    <a:lnTo>
                      <a:pt x="184" y="111"/>
                    </a:lnTo>
                    <a:lnTo>
                      <a:pt x="181" y="92"/>
                    </a:lnTo>
                    <a:lnTo>
                      <a:pt x="177" y="75"/>
                    </a:lnTo>
                    <a:lnTo>
                      <a:pt x="171" y="44"/>
                    </a:lnTo>
                    <a:lnTo>
                      <a:pt x="163" y="20"/>
                    </a:lnTo>
                    <a:lnTo>
                      <a:pt x="158" y="4"/>
                    </a:lnTo>
                    <a:lnTo>
                      <a:pt x="155" y="0"/>
                    </a:lnTo>
                    <a:lnTo>
                      <a:pt x="1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18">
                <a:extLst>
                  <a:ext uri="{FF2B5EF4-FFF2-40B4-BE49-F238E27FC236}">
                    <a16:creationId xmlns:a16="http://schemas.microsoft.com/office/drawing/2014/main" id="{F16E601E-93A0-426A-859C-7A372350A730}"/>
                  </a:ext>
                </a:extLst>
              </p:cNvPr>
              <p:cNvSpPr>
                <a:spLocks/>
              </p:cNvSpPr>
              <p:nvPr/>
            </p:nvSpPr>
            <p:spPr bwMode="auto">
              <a:xfrm>
                <a:off x="7731126" y="2178050"/>
                <a:ext cx="109538" cy="219075"/>
              </a:xfrm>
              <a:custGeom>
                <a:avLst/>
                <a:gdLst>
                  <a:gd name="T0" fmla="*/ 195 w 207"/>
                  <a:gd name="T1" fmla="*/ 0 h 412"/>
                  <a:gd name="T2" fmla="*/ 195 w 207"/>
                  <a:gd name="T3" fmla="*/ 0 h 412"/>
                  <a:gd name="T4" fmla="*/ 190 w 207"/>
                  <a:gd name="T5" fmla="*/ 4 h 412"/>
                  <a:gd name="T6" fmla="*/ 176 w 207"/>
                  <a:gd name="T7" fmla="*/ 11 h 412"/>
                  <a:gd name="T8" fmla="*/ 155 w 207"/>
                  <a:gd name="T9" fmla="*/ 26 h 412"/>
                  <a:gd name="T10" fmla="*/ 129 w 207"/>
                  <a:gd name="T11" fmla="*/ 44 h 412"/>
                  <a:gd name="T12" fmla="*/ 116 w 207"/>
                  <a:gd name="T13" fmla="*/ 55 h 412"/>
                  <a:gd name="T14" fmla="*/ 102 w 207"/>
                  <a:gd name="T15" fmla="*/ 69 h 412"/>
                  <a:gd name="T16" fmla="*/ 88 w 207"/>
                  <a:gd name="T17" fmla="*/ 82 h 412"/>
                  <a:gd name="T18" fmla="*/ 74 w 207"/>
                  <a:gd name="T19" fmla="*/ 97 h 412"/>
                  <a:gd name="T20" fmla="*/ 61 w 207"/>
                  <a:gd name="T21" fmla="*/ 114 h 412"/>
                  <a:gd name="T22" fmla="*/ 48 w 207"/>
                  <a:gd name="T23" fmla="*/ 132 h 412"/>
                  <a:gd name="T24" fmla="*/ 37 w 207"/>
                  <a:gd name="T25" fmla="*/ 151 h 412"/>
                  <a:gd name="T26" fmla="*/ 26 w 207"/>
                  <a:gd name="T27" fmla="*/ 172 h 412"/>
                  <a:gd name="T28" fmla="*/ 26 w 207"/>
                  <a:gd name="T29" fmla="*/ 172 h 412"/>
                  <a:gd name="T30" fmla="*/ 18 w 207"/>
                  <a:gd name="T31" fmla="*/ 194 h 412"/>
                  <a:gd name="T32" fmla="*/ 12 w 207"/>
                  <a:gd name="T33" fmla="*/ 215 h 412"/>
                  <a:gd name="T34" fmla="*/ 6 w 207"/>
                  <a:gd name="T35" fmla="*/ 237 h 412"/>
                  <a:gd name="T36" fmla="*/ 3 w 207"/>
                  <a:gd name="T37" fmla="*/ 258 h 412"/>
                  <a:gd name="T38" fmla="*/ 1 w 207"/>
                  <a:gd name="T39" fmla="*/ 277 h 412"/>
                  <a:gd name="T40" fmla="*/ 0 w 207"/>
                  <a:gd name="T41" fmla="*/ 298 h 412"/>
                  <a:gd name="T42" fmla="*/ 0 w 207"/>
                  <a:gd name="T43" fmla="*/ 317 h 412"/>
                  <a:gd name="T44" fmla="*/ 1 w 207"/>
                  <a:gd name="T45" fmla="*/ 335 h 412"/>
                  <a:gd name="T46" fmla="*/ 3 w 207"/>
                  <a:gd name="T47" fmla="*/ 367 h 412"/>
                  <a:gd name="T48" fmla="*/ 7 w 207"/>
                  <a:gd name="T49" fmla="*/ 391 h 412"/>
                  <a:gd name="T50" fmla="*/ 11 w 207"/>
                  <a:gd name="T51" fmla="*/ 406 h 412"/>
                  <a:gd name="T52" fmla="*/ 12 w 207"/>
                  <a:gd name="T53" fmla="*/ 412 h 412"/>
                  <a:gd name="T54" fmla="*/ 12 w 207"/>
                  <a:gd name="T55" fmla="*/ 412 h 412"/>
                  <a:gd name="T56" fmla="*/ 17 w 207"/>
                  <a:gd name="T57" fmla="*/ 409 h 412"/>
                  <a:gd name="T58" fmla="*/ 32 w 207"/>
                  <a:gd name="T59" fmla="*/ 402 h 412"/>
                  <a:gd name="T60" fmla="*/ 52 w 207"/>
                  <a:gd name="T61" fmla="*/ 387 h 412"/>
                  <a:gd name="T62" fmla="*/ 78 w 207"/>
                  <a:gd name="T63" fmla="*/ 369 h 412"/>
                  <a:gd name="T64" fmla="*/ 91 w 207"/>
                  <a:gd name="T65" fmla="*/ 358 h 412"/>
                  <a:gd name="T66" fmla="*/ 105 w 207"/>
                  <a:gd name="T67" fmla="*/ 345 h 412"/>
                  <a:gd name="T68" fmla="*/ 119 w 207"/>
                  <a:gd name="T69" fmla="*/ 331 h 412"/>
                  <a:gd name="T70" fmla="*/ 134 w 207"/>
                  <a:gd name="T71" fmla="*/ 316 h 412"/>
                  <a:gd name="T72" fmla="*/ 147 w 207"/>
                  <a:gd name="T73" fmla="*/ 298 h 412"/>
                  <a:gd name="T74" fmla="*/ 159 w 207"/>
                  <a:gd name="T75" fmla="*/ 281 h 412"/>
                  <a:gd name="T76" fmla="*/ 171 w 207"/>
                  <a:gd name="T77" fmla="*/ 261 h 412"/>
                  <a:gd name="T78" fmla="*/ 181 w 207"/>
                  <a:gd name="T79" fmla="*/ 241 h 412"/>
                  <a:gd name="T80" fmla="*/ 181 w 207"/>
                  <a:gd name="T81" fmla="*/ 241 h 412"/>
                  <a:gd name="T82" fmla="*/ 190 w 207"/>
                  <a:gd name="T83" fmla="*/ 219 h 412"/>
                  <a:gd name="T84" fmla="*/ 196 w 207"/>
                  <a:gd name="T85" fmla="*/ 198 h 412"/>
                  <a:gd name="T86" fmla="*/ 201 w 207"/>
                  <a:gd name="T87" fmla="*/ 176 h 412"/>
                  <a:gd name="T88" fmla="*/ 204 w 207"/>
                  <a:gd name="T89" fmla="*/ 155 h 412"/>
                  <a:gd name="T90" fmla="*/ 206 w 207"/>
                  <a:gd name="T91" fmla="*/ 135 h 412"/>
                  <a:gd name="T92" fmla="*/ 207 w 207"/>
                  <a:gd name="T93" fmla="*/ 115 h 412"/>
                  <a:gd name="T94" fmla="*/ 207 w 207"/>
                  <a:gd name="T95" fmla="*/ 96 h 412"/>
                  <a:gd name="T96" fmla="*/ 207 w 207"/>
                  <a:gd name="T97" fmla="*/ 78 h 412"/>
                  <a:gd name="T98" fmla="*/ 204 w 207"/>
                  <a:gd name="T99" fmla="*/ 47 h 412"/>
                  <a:gd name="T100" fmla="*/ 200 w 207"/>
                  <a:gd name="T101" fmla="*/ 22 h 412"/>
                  <a:gd name="T102" fmla="*/ 196 w 207"/>
                  <a:gd name="T103" fmla="*/ 7 h 412"/>
                  <a:gd name="T104" fmla="*/ 195 w 207"/>
                  <a:gd name="T105" fmla="*/ 0 h 412"/>
                  <a:gd name="T106" fmla="*/ 195 w 207"/>
                  <a:gd name="T10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2">
                    <a:moveTo>
                      <a:pt x="195" y="0"/>
                    </a:moveTo>
                    <a:lnTo>
                      <a:pt x="195" y="0"/>
                    </a:lnTo>
                    <a:lnTo>
                      <a:pt x="190" y="4"/>
                    </a:lnTo>
                    <a:lnTo>
                      <a:pt x="176" y="11"/>
                    </a:lnTo>
                    <a:lnTo>
                      <a:pt x="155" y="26"/>
                    </a:lnTo>
                    <a:lnTo>
                      <a:pt x="129" y="44"/>
                    </a:lnTo>
                    <a:lnTo>
                      <a:pt x="116" y="55"/>
                    </a:lnTo>
                    <a:lnTo>
                      <a:pt x="102" y="69"/>
                    </a:lnTo>
                    <a:lnTo>
                      <a:pt x="88" y="82"/>
                    </a:lnTo>
                    <a:lnTo>
                      <a:pt x="74" y="97"/>
                    </a:lnTo>
                    <a:lnTo>
                      <a:pt x="61" y="114"/>
                    </a:lnTo>
                    <a:lnTo>
                      <a:pt x="48" y="132"/>
                    </a:lnTo>
                    <a:lnTo>
                      <a:pt x="37" y="151"/>
                    </a:lnTo>
                    <a:lnTo>
                      <a:pt x="26" y="172"/>
                    </a:lnTo>
                    <a:lnTo>
                      <a:pt x="26" y="172"/>
                    </a:lnTo>
                    <a:lnTo>
                      <a:pt x="18" y="194"/>
                    </a:lnTo>
                    <a:lnTo>
                      <a:pt x="12" y="215"/>
                    </a:lnTo>
                    <a:lnTo>
                      <a:pt x="6" y="237"/>
                    </a:lnTo>
                    <a:lnTo>
                      <a:pt x="3" y="258"/>
                    </a:lnTo>
                    <a:lnTo>
                      <a:pt x="1" y="277"/>
                    </a:lnTo>
                    <a:lnTo>
                      <a:pt x="0" y="298"/>
                    </a:lnTo>
                    <a:lnTo>
                      <a:pt x="0" y="317"/>
                    </a:lnTo>
                    <a:lnTo>
                      <a:pt x="1" y="335"/>
                    </a:lnTo>
                    <a:lnTo>
                      <a:pt x="3" y="367"/>
                    </a:lnTo>
                    <a:lnTo>
                      <a:pt x="7" y="391"/>
                    </a:lnTo>
                    <a:lnTo>
                      <a:pt x="11" y="406"/>
                    </a:lnTo>
                    <a:lnTo>
                      <a:pt x="12" y="412"/>
                    </a:lnTo>
                    <a:lnTo>
                      <a:pt x="12" y="412"/>
                    </a:lnTo>
                    <a:lnTo>
                      <a:pt x="17" y="409"/>
                    </a:lnTo>
                    <a:lnTo>
                      <a:pt x="32" y="402"/>
                    </a:lnTo>
                    <a:lnTo>
                      <a:pt x="52" y="387"/>
                    </a:lnTo>
                    <a:lnTo>
                      <a:pt x="78" y="369"/>
                    </a:lnTo>
                    <a:lnTo>
                      <a:pt x="91" y="358"/>
                    </a:lnTo>
                    <a:lnTo>
                      <a:pt x="105" y="345"/>
                    </a:lnTo>
                    <a:lnTo>
                      <a:pt x="119" y="331"/>
                    </a:lnTo>
                    <a:lnTo>
                      <a:pt x="134" y="316"/>
                    </a:lnTo>
                    <a:lnTo>
                      <a:pt x="147" y="298"/>
                    </a:lnTo>
                    <a:lnTo>
                      <a:pt x="159" y="281"/>
                    </a:lnTo>
                    <a:lnTo>
                      <a:pt x="171" y="261"/>
                    </a:lnTo>
                    <a:lnTo>
                      <a:pt x="181" y="241"/>
                    </a:lnTo>
                    <a:lnTo>
                      <a:pt x="181" y="241"/>
                    </a:lnTo>
                    <a:lnTo>
                      <a:pt x="190" y="219"/>
                    </a:lnTo>
                    <a:lnTo>
                      <a:pt x="196" y="198"/>
                    </a:lnTo>
                    <a:lnTo>
                      <a:pt x="201" y="176"/>
                    </a:lnTo>
                    <a:lnTo>
                      <a:pt x="204" y="155"/>
                    </a:lnTo>
                    <a:lnTo>
                      <a:pt x="206" y="135"/>
                    </a:lnTo>
                    <a:lnTo>
                      <a:pt x="207" y="115"/>
                    </a:lnTo>
                    <a:lnTo>
                      <a:pt x="207" y="96"/>
                    </a:lnTo>
                    <a:lnTo>
                      <a:pt x="207" y="78"/>
                    </a:lnTo>
                    <a:lnTo>
                      <a:pt x="204" y="47"/>
                    </a:lnTo>
                    <a:lnTo>
                      <a:pt x="200" y="22"/>
                    </a:lnTo>
                    <a:lnTo>
                      <a:pt x="196" y="7"/>
                    </a:lnTo>
                    <a:lnTo>
                      <a:pt x="195" y="0"/>
                    </a:lnTo>
                    <a:lnTo>
                      <a:pt x="1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19">
                <a:extLst>
                  <a:ext uri="{FF2B5EF4-FFF2-40B4-BE49-F238E27FC236}">
                    <a16:creationId xmlns:a16="http://schemas.microsoft.com/office/drawing/2014/main" id="{862BCA15-7877-42B5-BC22-B133B029149C}"/>
                  </a:ext>
                </a:extLst>
              </p:cNvPr>
              <p:cNvSpPr>
                <a:spLocks/>
              </p:cNvSpPr>
              <p:nvPr/>
            </p:nvSpPr>
            <p:spPr bwMode="auto">
              <a:xfrm>
                <a:off x="7807326" y="2246313"/>
                <a:ext cx="128588" cy="201613"/>
              </a:xfrm>
              <a:custGeom>
                <a:avLst/>
                <a:gdLst>
                  <a:gd name="T0" fmla="*/ 193 w 243"/>
                  <a:gd name="T1" fmla="*/ 235 h 381"/>
                  <a:gd name="T2" fmla="*/ 193 w 243"/>
                  <a:gd name="T3" fmla="*/ 235 h 381"/>
                  <a:gd name="T4" fmla="*/ 204 w 243"/>
                  <a:gd name="T5" fmla="*/ 215 h 381"/>
                  <a:gd name="T6" fmla="*/ 214 w 243"/>
                  <a:gd name="T7" fmla="*/ 195 h 381"/>
                  <a:gd name="T8" fmla="*/ 222 w 243"/>
                  <a:gd name="T9" fmla="*/ 175 h 381"/>
                  <a:gd name="T10" fmla="*/ 228 w 243"/>
                  <a:gd name="T11" fmla="*/ 154 h 381"/>
                  <a:gd name="T12" fmla="*/ 233 w 243"/>
                  <a:gd name="T13" fmla="*/ 134 h 381"/>
                  <a:gd name="T14" fmla="*/ 237 w 243"/>
                  <a:gd name="T15" fmla="*/ 114 h 381"/>
                  <a:gd name="T16" fmla="*/ 239 w 243"/>
                  <a:gd name="T17" fmla="*/ 96 h 381"/>
                  <a:gd name="T18" fmla="*/ 241 w 243"/>
                  <a:gd name="T19" fmla="*/ 78 h 381"/>
                  <a:gd name="T20" fmla="*/ 243 w 243"/>
                  <a:gd name="T21" fmla="*/ 46 h 381"/>
                  <a:gd name="T22" fmla="*/ 243 w 243"/>
                  <a:gd name="T23" fmla="*/ 22 h 381"/>
                  <a:gd name="T24" fmla="*/ 241 w 243"/>
                  <a:gd name="T25" fmla="*/ 5 h 381"/>
                  <a:gd name="T26" fmla="*/ 240 w 243"/>
                  <a:gd name="T27" fmla="*/ 0 h 381"/>
                  <a:gd name="T28" fmla="*/ 240 w 243"/>
                  <a:gd name="T29" fmla="*/ 0 h 381"/>
                  <a:gd name="T30" fmla="*/ 235 w 243"/>
                  <a:gd name="T31" fmla="*/ 1 h 381"/>
                  <a:gd name="T32" fmla="*/ 219 w 243"/>
                  <a:gd name="T33" fmla="*/ 8 h 381"/>
                  <a:gd name="T34" fmla="*/ 198 w 243"/>
                  <a:gd name="T35" fmla="*/ 18 h 381"/>
                  <a:gd name="T36" fmla="*/ 170 w 243"/>
                  <a:gd name="T37" fmla="*/ 33 h 381"/>
                  <a:gd name="T38" fmla="*/ 155 w 243"/>
                  <a:gd name="T39" fmla="*/ 43 h 381"/>
                  <a:gd name="T40" fmla="*/ 139 w 243"/>
                  <a:gd name="T41" fmla="*/ 53 h 381"/>
                  <a:gd name="T42" fmla="*/ 123 w 243"/>
                  <a:gd name="T43" fmla="*/ 65 h 381"/>
                  <a:gd name="T44" fmla="*/ 107 w 243"/>
                  <a:gd name="T45" fmla="*/ 78 h 381"/>
                  <a:gd name="T46" fmla="*/ 92 w 243"/>
                  <a:gd name="T47" fmla="*/ 93 h 381"/>
                  <a:gd name="T48" fmla="*/ 77 w 243"/>
                  <a:gd name="T49" fmla="*/ 109 h 381"/>
                  <a:gd name="T50" fmla="*/ 62 w 243"/>
                  <a:gd name="T51" fmla="*/ 126 h 381"/>
                  <a:gd name="T52" fmla="*/ 49 w 243"/>
                  <a:gd name="T53" fmla="*/ 145 h 381"/>
                  <a:gd name="T54" fmla="*/ 49 w 243"/>
                  <a:gd name="T55" fmla="*/ 145 h 381"/>
                  <a:gd name="T56" fmla="*/ 38 w 243"/>
                  <a:gd name="T57" fmla="*/ 166 h 381"/>
                  <a:gd name="T58" fmla="*/ 28 w 243"/>
                  <a:gd name="T59" fmla="*/ 186 h 381"/>
                  <a:gd name="T60" fmla="*/ 21 w 243"/>
                  <a:gd name="T61" fmla="*/ 207 h 381"/>
                  <a:gd name="T62" fmla="*/ 14 w 243"/>
                  <a:gd name="T63" fmla="*/ 226 h 381"/>
                  <a:gd name="T64" fmla="*/ 10 w 243"/>
                  <a:gd name="T65" fmla="*/ 247 h 381"/>
                  <a:gd name="T66" fmla="*/ 5 w 243"/>
                  <a:gd name="T67" fmla="*/ 266 h 381"/>
                  <a:gd name="T68" fmla="*/ 3 w 243"/>
                  <a:gd name="T69" fmla="*/ 285 h 381"/>
                  <a:gd name="T70" fmla="*/ 1 w 243"/>
                  <a:gd name="T71" fmla="*/ 303 h 381"/>
                  <a:gd name="T72" fmla="*/ 0 w 243"/>
                  <a:gd name="T73" fmla="*/ 334 h 381"/>
                  <a:gd name="T74" fmla="*/ 0 w 243"/>
                  <a:gd name="T75" fmla="*/ 359 h 381"/>
                  <a:gd name="T76" fmla="*/ 2 w 243"/>
                  <a:gd name="T77" fmla="*/ 375 h 381"/>
                  <a:gd name="T78" fmla="*/ 2 w 243"/>
                  <a:gd name="T79" fmla="*/ 381 h 381"/>
                  <a:gd name="T80" fmla="*/ 2 w 243"/>
                  <a:gd name="T81" fmla="*/ 381 h 381"/>
                  <a:gd name="T82" fmla="*/ 7 w 243"/>
                  <a:gd name="T83" fmla="*/ 379 h 381"/>
                  <a:gd name="T84" fmla="*/ 23 w 243"/>
                  <a:gd name="T85" fmla="*/ 373 h 381"/>
                  <a:gd name="T86" fmla="*/ 45 w 243"/>
                  <a:gd name="T87" fmla="*/ 363 h 381"/>
                  <a:gd name="T88" fmla="*/ 73 w 243"/>
                  <a:gd name="T89" fmla="*/ 347 h 381"/>
                  <a:gd name="T90" fmla="*/ 88 w 243"/>
                  <a:gd name="T91" fmla="*/ 339 h 381"/>
                  <a:gd name="T92" fmla="*/ 104 w 243"/>
                  <a:gd name="T93" fmla="*/ 328 h 381"/>
                  <a:gd name="T94" fmla="*/ 120 w 243"/>
                  <a:gd name="T95" fmla="*/ 315 h 381"/>
                  <a:gd name="T96" fmla="*/ 135 w 243"/>
                  <a:gd name="T97" fmla="*/ 302 h 381"/>
                  <a:gd name="T98" fmla="*/ 151 w 243"/>
                  <a:gd name="T99" fmla="*/ 288 h 381"/>
                  <a:gd name="T100" fmla="*/ 166 w 243"/>
                  <a:gd name="T101" fmla="*/ 271 h 381"/>
                  <a:gd name="T102" fmla="*/ 180 w 243"/>
                  <a:gd name="T103" fmla="*/ 254 h 381"/>
                  <a:gd name="T104" fmla="*/ 193 w 243"/>
                  <a:gd name="T105" fmla="*/ 235 h 381"/>
                  <a:gd name="T106" fmla="*/ 193 w 243"/>
                  <a:gd name="T107" fmla="*/ 23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381">
                    <a:moveTo>
                      <a:pt x="193" y="235"/>
                    </a:moveTo>
                    <a:lnTo>
                      <a:pt x="193" y="235"/>
                    </a:lnTo>
                    <a:lnTo>
                      <a:pt x="204" y="215"/>
                    </a:lnTo>
                    <a:lnTo>
                      <a:pt x="214" y="195"/>
                    </a:lnTo>
                    <a:lnTo>
                      <a:pt x="222" y="175"/>
                    </a:lnTo>
                    <a:lnTo>
                      <a:pt x="228" y="154"/>
                    </a:lnTo>
                    <a:lnTo>
                      <a:pt x="233" y="134"/>
                    </a:lnTo>
                    <a:lnTo>
                      <a:pt x="237" y="114"/>
                    </a:lnTo>
                    <a:lnTo>
                      <a:pt x="239" y="96"/>
                    </a:lnTo>
                    <a:lnTo>
                      <a:pt x="241" y="78"/>
                    </a:lnTo>
                    <a:lnTo>
                      <a:pt x="243" y="46"/>
                    </a:lnTo>
                    <a:lnTo>
                      <a:pt x="243" y="22"/>
                    </a:lnTo>
                    <a:lnTo>
                      <a:pt x="241" y="5"/>
                    </a:lnTo>
                    <a:lnTo>
                      <a:pt x="240" y="0"/>
                    </a:lnTo>
                    <a:lnTo>
                      <a:pt x="240" y="0"/>
                    </a:lnTo>
                    <a:lnTo>
                      <a:pt x="235" y="1"/>
                    </a:lnTo>
                    <a:lnTo>
                      <a:pt x="219" y="8"/>
                    </a:lnTo>
                    <a:lnTo>
                      <a:pt x="198" y="18"/>
                    </a:lnTo>
                    <a:lnTo>
                      <a:pt x="170" y="33"/>
                    </a:lnTo>
                    <a:lnTo>
                      <a:pt x="155" y="43"/>
                    </a:lnTo>
                    <a:lnTo>
                      <a:pt x="139" y="53"/>
                    </a:lnTo>
                    <a:lnTo>
                      <a:pt x="123" y="65"/>
                    </a:lnTo>
                    <a:lnTo>
                      <a:pt x="107" y="78"/>
                    </a:lnTo>
                    <a:lnTo>
                      <a:pt x="92" y="93"/>
                    </a:lnTo>
                    <a:lnTo>
                      <a:pt x="77" y="109"/>
                    </a:lnTo>
                    <a:lnTo>
                      <a:pt x="62" y="126"/>
                    </a:lnTo>
                    <a:lnTo>
                      <a:pt x="49" y="145"/>
                    </a:lnTo>
                    <a:lnTo>
                      <a:pt x="49" y="145"/>
                    </a:lnTo>
                    <a:lnTo>
                      <a:pt x="38" y="166"/>
                    </a:lnTo>
                    <a:lnTo>
                      <a:pt x="28" y="186"/>
                    </a:lnTo>
                    <a:lnTo>
                      <a:pt x="21" y="207"/>
                    </a:lnTo>
                    <a:lnTo>
                      <a:pt x="14" y="226"/>
                    </a:lnTo>
                    <a:lnTo>
                      <a:pt x="10" y="247"/>
                    </a:lnTo>
                    <a:lnTo>
                      <a:pt x="5" y="266"/>
                    </a:lnTo>
                    <a:lnTo>
                      <a:pt x="3" y="285"/>
                    </a:lnTo>
                    <a:lnTo>
                      <a:pt x="1" y="303"/>
                    </a:lnTo>
                    <a:lnTo>
                      <a:pt x="0" y="334"/>
                    </a:lnTo>
                    <a:lnTo>
                      <a:pt x="0" y="359"/>
                    </a:lnTo>
                    <a:lnTo>
                      <a:pt x="2" y="375"/>
                    </a:lnTo>
                    <a:lnTo>
                      <a:pt x="2" y="381"/>
                    </a:lnTo>
                    <a:lnTo>
                      <a:pt x="2" y="381"/>
                    </a:lnTo>
                    <a:lnTo>
                      <a:pt x="7" y="379"/>
                    </a:lnTo>
                    <a:lnTo>
                      <a:pt x="23" y="373"/>
                    </a:lnTo>
                    <a:lnTo>
                      <a:pt x="45" y="363"/>
                    </a:lnTo>
                    <a:lnTo>
                      <a:pt x="73" y="347"/>
                    </a:lnTo>
                    <a:lnTo>
                      <a:pt x="88" y="339"/>
                    </a:lnTo>
                    <a:lnTo>
                      <a:pt x="104" y="328"/>
                    </a:lnTo>
                    <a:lnTo>
                      <a:pt x="120" y="315"/>
                    </a:lnTo>
                    <a:lnTo>
                      <a:pt x="135" y="302"/>
                    </a:lnTo>
                    <a:lnTo>
                      <a:pt x="151" y="288"/>
                    </a:lnTo>
                    <a:lnTo>
                      <a:pt x="166" y="271"/>
                    </a:lnTo>
                    <a:lnTo>
                      <a:pt x="180" y="254"/>
                    </a:lnTo>
                    <a:lnTo>
                      <a:pt x="193" y="235"/>
                    </a:lnTo>
                    <a:lnTo>
                      <a:pt x="193"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20">
                <a:extLst>
                  <a:ext uri="{FF2B5EF4-FFF2-40B4-BE49-F238E27FC236}">
                    <a16:creationId xmlns:a16="http://schemas.microsoft.com/office/drawing/2014/main" id="{C0E90D5F-3E1D-4D49-862F-A8E57C61D8D6}"/>
                  </a:ext>
                </a:extLst>
              </p:cNvPr>
              <p:cNvSpPr>
                <a:spLocks/>
              </p:cNvSpPr>
              <p:nvPr/>
            </p:nvSpPr>
            <p:spPr bwMode="auto">
              <a:xfrm>
                <a:off x="7856538" y="2346325"/>
                <a:ext cx="152400" cy="182563"/>
              </a:xfrm>
              <a:custGeom>
                <a:avLst/>
                <a:gdLst>
                  <a:gd name="T0" fmla="*/ 80 w 289"/>
                  <a:gd name="T1" fmla="*/ 118 h 344"/>
                  <a:gd name="T2" fmla="*/ 80 w 289"/>
                  <a:gd name="T3" fmla="*/ 118 h 344"/>
                  <a:gd name="T4" fmla="*/ 66 w 289"/>
                  <a:gd name="T5" fmla="*/ 136 h 344"/>
                  <a:gd name="T6" fmla="*/ 54 w 289"/>
                  <a:gd name="T7" fmla="*/ 155 h 344"/>
                  <a:gd name="T8" fmla="*/ 43 w 289"/>
                  <a:gd name="T9" fmla="*/ 174 h 344"/>
                  <a:gd name="T10" fmla="*/ 34 w 289"/>
                  <a:gd name="T11" fmla="*/ 194 h 344"/>
                  <a:gd name="T12" fmla="*/ 26 w 289"/>
                  <a:gd name="T13" fmla="*/ 212 h 344"/>
                  <a:gd name="T14" fmla="*/ 20 w 289"/>
                  <a:gd name="T15" fmla="*/ 231 h 344"/>
                  <a:gd name="T16" fmla="*/ 14 w 289"/>
                  <a:gd name="T17" fmla="*/ 250 h 344"/>
                  <a:gd name="T18" fmla="*/ 10 w 289"/>
                  <a:gd name="T19" fmla="*/ 267 h 344"/>
                  <a:gd name="T20" fmla="*/ 4 w 289"/>
                  <a:gd name="T21" fmla="*/ 298 h 344"/>
                  <a:gd name="T22" fmla="*/ 1 w 289"/>
                  <a:gd name="T23" fmla="*/ 322 h 344"/>
                  <a:gd name="T24" fmla="*/ 1 w 289"/>
                  <a:gd name="T25" fmla="*/ 339 h 344"/>
                  <a:gd name="T26" fmla="*/ 0 w 289"/>
                  <a:gd name="T27" fmla="*/ 344 h 344"/>
                  <a:gd name="T28" fmla="*/ 0 w 289"/>
                  <a:gd name="T29" fmla="*/ 344 h 344"/>
                  <a:gd name="T30" fmla="*/ 7 w 289"/>
                  <a:gd name="T31" fmla="*/ 343 h 344"/>
                  <a:gd name="T32" fmla="*/ 22 w 289"/>
                  <a:gd name="T33" fmla="*/ 340 h 344"/>
                  <a:gd name="T34" fmla="*/ 45 w 289"/>
                  <a:gd name="T35" fmla="*/ 332 h 344"/>
                  <a:gd name="T36" fmla="*/ 75 w 289"/>
                  <a:gd name="T37" fmla="*/ 321 h 344"/>
                  <a:gd name="T38" fmla="*/ 91 w 289"/>
                  <a:gd name="T39" fmla="*/ 314 h 344"/>
                  <a:gd name="T40" fmla="*/ 109 w 289"/>
                  <a:gd name="T41" fmla="*/ 306 h 344"/>
                  <a:gd name="T42" fmla="*/ 125 w 289"/>
                  <a:gd name="T43" fmla="*/ 296 h 344"/>
                  <a:gd name="T44" fmla="*/ 143 w 289"/>
                  <a:gd name="T45" fmla="*/ 285 h 344"/>
                  <a:gd name="T46" fmla="*/ 160 w 289"/>
                  <a:gd name="T47" fmla="*/ 273 h 344"/>
                  <a:gd name="T48" fmla="*/ 178 w 289"/>
                  <a:gd name="T49" fmla="*/ 258 h 344"/>
                  <a:gd name="T50" fmla="*/ 195 w 289"/>
                  <a:gd name="T51" fmla="*/ 243 h 344"/>
                  <a:gd name="T52" fmla="*/ 210 w 289"/>
                  <a:gd name="T53" fmla="*/ 227 h 344"/>
                  <a:gd name="T54" fmla="*/ 210 w 289"/>
                  <a:gd name="T55" fmla="*/ 227 h 344"/>
                  <a:gd name="T56" fmla="*/ 224 w 289"/>
                  <a:gd name="T57" fmla="*/ 208 h 344"/>
                  <a:gd name="T58" fmla="*/ 236 w 289"/>
                  <a:gd name="T59" fmla="*/ 189 h 344"/>
                  <a:gd name="T60" fmla="*/ 246 w 289"/>
                  <a:gd name="T61" fmla="*/ 170 h 344"/>
                  <a:gd name="T62" fmla="*/ 256 w 289"/>
                  <a:gd name="T63" fmla="*/ 151 h 344"/>
                  <a:gd name="T64" fmla="*/ 264 w 289"/>
                  <a:gd name="T65" fmla="*/ 132 h 344"/>
                  <a:gd name="T66" fmla="*/ 270 w 289"/>
                  <a:gd name="T67" fmla="*/ 113 h 344"/>
                  <a:gd name="T68" fmla="*/ 275 w 289"/>
                  <a:gd name="T69" fmla="*/ 95 h 344"/>
                  <a:gd name="T70" fmla="*/ 279 w 289"/>
                  <a:gd name="T71" fmla="*/ 77 h 344"/>
                  <a:gd name="T72" fmla="*/ 286 w 289"/>
                  <a:gd name="T73" fmla="*/ 46 h 344"/>
                  <a:gd name="T74" fmla="*/ 288 w 289"/>
                  <a:gd name="T75" fmla="*/ 22 h 344"/>
                  <a:gd name="T76" fmla="*/ 289 w 289"/>
                  <a:gd name="T77" fmla="*/ 6 h 344"/>
                  <a:gd name="T78" fmla="*/ 289 w 289"/>
                  <a:gd name="T79" fmla="*/ 0 h 344"/>
                  <a:gd name="T80" fmla="*/ 289 w 289"/>
                  <a:gd name="T81" fmla="*/ 0 h 344"/>
                  <a:gd name="T82" fmla="*/ 284 w 289"/>
                  <a:gd name="T83" fmla="*/ 1 h 344"/>
                  <a:gd name="T84" fmla="*/ 268 w 289"/>
                  <a:gd name="T85" fmla="*/ 4 h 344"/>
                  <a:gd name="T86" fmla="*/ 244 w 289"/>
                  <a:gd name="T87" fmla="*/ 12 h 344"/>
                  <a:gd name="T88" fmla="*/ 214 w 289"/>
                  <a:gd name="T89" fmla="*/ 23 h 344"/>
                  <a:gd name="T90" fmla="*/ 199 w 289"/>
                  <a:gd name="T91" fmla="*/ 30 h 344"/>
                  <a:gd name="T92" fmla="*/ 181 w 289"/>
                  <a:gd name="T93" fmla="*/ 39 h 344"/>
                  <a:gd name="T94" fmla="*/ 164 w 289"/>
                  <a:gd name="T95" fmla="*/ 48 h 344"/>
                  <a:gd name="T96" fmla="*/ 146 w 289"/>
                  <a:gd name="T97" fmla="*/ 59 h 344"/>
                  <a:gd name="T98" fmla="*/ 130 w 289"/>
                  <a:gd name="T99" fmla="*/ 71 h 344"/>
                  <a:gd name="T100" fmla="*/ 112 w 289"/>
                  <a:gd name="T101" fmla="*/ 86 h 344"/>
                  <a:gd name="T102" fmla="*/ 96 w 289"/>
                  <a:gd name="T103" fmla="*/ 101 h 344"/>
                  <a:gd name="T104" fmla="*/ 80 w 289"/>
                  <a:gd name="T105" fmla="*/ 118 h 344"/>
                  <a:gd name="T106" fmla="*/ 80 w 289"/>
                  <a:gd name="T107" fmla="*/ 11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80" y="118"/>
                    </a:moveTo>
                    <a:lnTo>
                      <a:pt x="80" y="118"/>
                    </a:lnTo>
                    <a:lnTo>
                      <a:pt x="66" y="136"/>
                    </a:lnTo>
                    <a:lnTo>
                      <a:pt x="54" y="155"/>
                    </a:lnTo>
                    <a:lnTo>
                      <a:pt x="43" y="174"/>
                    </a:lnTo>
                    <a:lnTo>
                      <a:pt x="34" y="194"/>
                    </a:lnTo>
                    <a:lnTo>
                      <a:pt x="26" y="212"/>
                    </a:lnTo>
                    <a:lnTo>
                      <a:pt x="20" y="231"/>
                    </a:lnTo>
                    <a:lnTo>
                      <a:pt x="14" y="250"/>
                    </a:lnTo>
                    <a:lnTo>
                      <a:pt x="10" y="267"/>
                    </a:lnTo>
                    <a:lnTo>
                      <a:pt x="4" y="298"/>
                    </a:lnTo>
                    <a:lnTo>
                      <a:pt x="1" y="322"/>
                    </a:lnTo>
                    <a:lnTo>
                      <a:pt x="1" y="339"/>
                    </a:lnTo>
                    <a:lnTo>
                      <a:pt x="0" y="344"/>
                    </a:lnTo>
                    <a:lnTo>
                      <a:pt x="0" y="344"/>
                    </a:lnTo>
                    <a:lnTo>
                      <a:pt x="7" y="343"/>
                    </a:lnTo>
                    <a:lnTo>
                      <a:pt x="22" y="340"/>
                    </a:lnTo>
                    <a:lnTo>
                      <a:pt x="45" y="332"/>
                    </a:lnTo>
                    <a:lnTo>
                      <a:pt x="75" y="321"/>
                    </a:lnTo>
                    <a:lnTo>
                      <a:pt x="91" y="314"/>
                    </a:lnTo>
                    <a:lnTo>
                      <a:pt x="109" y="306"/>
                    </a:lnTo>
                    <a:lnTo>
                      <a:pt x="125" y="296"/>
                    </a:lnTo>
                    <a:lnTo>
                      <a:pt x="143" y="285"/>
                    </a:lnTo>
                    <a:lnTo>
                      <a:pt x="160" y="273"/>
                    </a:lnTo>
                    <a:lnTo>
                      <a:pt x="178" y="258"/>
                    </a:lnTo>
                    <a:lnTo>
                      <a:pt x="195" y="243"/>
                    </a:lnTo>
                    <a:lnTo>
                      <a:pt x="210" y="227"/>
                    </a:lnTo>
                    <a:lnTo>
                      <a:pt x="210" y="227"/>
                    </a:lnTo>
                    <a:lnTo>
                      <a:pt x="224" y="208"/>
                    </a:lnTo>
                    <a:lnTo>
                      <a:pt x="236" y="189"/>
                    </a:lnTo>
                    <a:lnTo>
                      <a:pt x="246" y="170"/>
                    </a:lnTo>
                    <a:lnTo>
                      <a:pt x="256" y="151"/>
                    </a:lnTo>
                    <a:lnTo>
                      <a:pt x="264" y="132"/>
                    </a:lnTo>
                    <a:lnTo>
                      <a:pt x="270" y="113"/>
                    </a:lnTo>
                    <a:lnTo>
                      <a:pt x="275" y="95"/>
                    </a:lnTo>
                    <a:lnTo>
                      <a:pt x="279" y="77"/>
                    </a:lnTo>
                    <a:lnTo>
                      <a:pt x="286" y="46"/>
                    </a:lnTo>
                    <a:lnTo>
                      <a:pt x="288" y="22"/>
                    </a:lnTo>
                    <a:lnTo>
                      <a:pt x="289" y="6"/>
                    </a:lnTo>
                    <a:lnTo>
                      <a:pt x="289" y="0"/>
                    </a:lnTo>
                    <a:lnTo>
                      <a:pt x="289" y="0"/>
                    </a:lnTo>
                    <a:lnTo>
                      <a:pt x="284" y="1"/>
                    </a:lnTo>
                    <a:lnTo>
                      <a:pt x="268" y="4"/>
                    </a:lnTo>
                    <a:lnTo>
                      <a:pt x="244" y="12"/>
                    </a:lnTo>
                    <a:lnTo>
                      <a:pt x="214" y="23"/>
                    </a:lnTo>
                    <a:lnTo>
                      <a:pt x="199" y="30"/>
                    </a:lnTo>
                    <a:lnTo>
                      <a:pt x="181" y="39"/>
                    </a:lnTo>
                    <a:lnTo>
                      <a:pt x="164" y="48"/>
                    </a:lnTo>
                    <a:lnTo>
                      <a:pt x="146" y="59"/>
                    </a:lnTo>
                    <a:lnTo>
                      <a:pt x="130" y="71"/>
                    </a:lnTo>
                    <a:lnTo>
                      <a:pt x="112" y="86"/>
                    </a:lnTo>
                    <a:lnTo>
                      <a:pt x="96" y="101"/>
                    </a:lnTo>
                    <a:lnTo>
                      <a:pt x="80" y="118"/>
                    </a:lnTo>
                    <a:lnTo>
                      <a:pt x="80"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21">
                <a:extLst>
                  <a:ext uri="{FF2B5EF4-FFF2-40B4-BE49-F238E27FC236}">
                    <a16:creationId xmlns:a16="http://schemas.microsoft.com/office/drawing/2014/main" id="{7C5B4DEF-801F-4268-A8E2-E9A6AF5FBFFD}"/>
                  </a:ext>
                </a:extLst>
              </p:cNvPr>
              <p:cNvSpPr>
                <a:spLocks/>
              </p:cNvSpPr>
              <p:nvPr/>
            </p:nvSpPr>
            <p:spPr bwMode="auto">
              <a:xfrm>
                <a:off x="7327901" y="2128838"/>
                <a:ext cx="92075" cy="234950"/>
              </a:xfrm>
              <a:custGeom>
                <a:avLst/>
                <a:gdLst>
                  <a:gd name="T0" fmla="*/ 56 w 174"/>
                  <a:gd name="T1" fmla="*/ 0 h 445"/>
                  <a:gd name="T2" fmla="*/ 56 w 174"/>
                  <a:gd name="T3" fmla="*/ 0 h 445"/>
                  <a:gd name="T4" fmla="*/ 53 w 174"/>
                  <a:gd name="T5" fmla="*/ 5 h 445"/>
                  <a:gd name="T6" fmla="*/ 45 w 174"/>
                  <a:gd name="T7" fmla="*/ 20 h 445"/>
                  <a:gd name="T8" fmla="*/ 35 w 174"/>
                  <a:gd name="T9" fmla="*/ 42 h 445"/>
                  <a:gd name="T10" fmla="*/ 24 w 174"/>
                  <a:gd name="T11" fmla="*/ 71 h 445"/>
                  <a:gd name="T12" fmla="*/ 18 w 174"/>
                  <a:gd name="T13" fmla="*/ 88 h 445"/>
                  <a:gd name="T14" fmla="*/ 13 w 174"/>
                  <a:gd name="T15" fmla="*/ 106 h 445"/>
                  <a:gd name="T16" fmla="*/ 8 w 174"/>
                  <a:gd name="T17" fmla="*/ 125 h 445"/>
                  <a:gd name="T18" fmla="*/ 5 w 174"/>
                  <a:gd name="T19" fmla="*/ 146 h 445"/>
                  <a:gd name="T20" fmla="*/ 2 w 174"/>
                  <a:gd name="T21" fmla="*/ 167 h 445"/>
                  <a:gd name="T22" fmla="*/ 0 w 174"/>
                  <a:gd name="T23" fmla="*/ 189 h 445"/>
                  <a:gd name="T24" fmla="*/ 2 w 174"/>
                  <a:gd name="T25" fmla="*/ 212 h 445"/>
                  <a:gd name="T26" fmla="*/ 4 w 174"/>
                  <a:gd name="T27" fmla="*/ 234 h 445"/>
                  <a:gd name="T28" fmla="*/ 4 w 174"/>
                  <a:gd name="T29" fmla="*/ 234 h 445"/>
                  <a:gd name="T30" fmla="*/ 8 w 174"/>
                  <a:gd name="T31" fmla="*/ 257 h 445"/>
                  <a:gd name="T32" fmla="*/ 14 w 174"/>
                  <a:gd name="T33" fmla="*/ 279 h 445"/>
                  <a:gd name="T34" fmla="*/ 20 w 174"/>
                  <a:gd name="T35" fmla="*/ 300 h 445"/>
                  <a:gd name="T36" fmla="*/ 29 w 174"/>
                  <a:gd name="T37" fmla="*/ 320 h 445"/>
                  <a:gd name="T38" fmla="*/ 38 w 174"/>
                  <a:gd name="T39" fmla="*/ 338 h 445"/>
                  <a:gd name="T40" fmla="*/ 48 w 174"/>
                  <a:gd name="T41" fmla="*/ 355 h 445"/>
                  <a:gd name="T42" fmla="*/ 58 w 174"/>
                  <a:gd name="T43" fmla="*/ 371 h 445"/>
                  <a:gd name="T44" fmla="*/ 67 w 174"/>
                  <a:gd name="T45" fmla="*/ 386 h 445"/>
                  <a:gd name="T46" fmla="*/ 86 w 174"/>
                  <a:gd name="T47" fmla="*/ 411 h 445"/>
                  <a:gd name="T48" fmla="*/ 103 w 174"/>
                  <a:gd name="T49" fmla="*/ 430 h 445"/>
                  <a:gd name="T50" fmla="*/ 115 w 174"/>
                  <a:gd name="T51" fmla="*/ 442 h 445"/>
                  <a:gd name="T52" fmla="*/ 118 w 174"/>
                  <a:gd name="T53" fmla="*/ 445 h 445"/>
                  <a:gd name="T54" fmla="*/ 118 w 174"/>
                  <a:gd name="T55" fmla="*/ 445 h 445"/>
                  <a:gd name="T56" fmla="*/ 121 w 174"/>
                  <a:gd name="T57" fmla="*/ 441 h 445"/>
                  <a:gd name="T58" fmla="*/ 129 w 174"/>
                  <a:gd name="T59" fmla="*/ 426 h 445"/>
                  <a:gd name="T60" fmla="*/ 140 w 174"/>
                  <a:gd name="T61" fmla="*/ 403 h 445"/>
                  <a:gd name="T62" fmla="*/ 151 w 174"/>
                  <a:gd name="T63" fmla="*/ 375 h 445"/>
                  <a:gd name="T64" fmla="*/ 156 w 174"/>
                  <a:gd name="T65" fmla="*/ 357 h 445"/>
                  <a:gd name="T66" fmla="*/ 162 w 174"/>
                  <a:gd name="T67" fmla="*/ 339 h 445"/>
                  <a:gd name="T68" fmla="*/ 166 w 174"/>
                  <a:gd name="T69" fmla="*/ 320 h 445"/>
                  <a:gd name="T70" fmla="*/ 170 w 174"/>
                  <a:gd name="T71" fmla="*/ 300 h 445"/>
                  <a:gd name="T72" fmla="*/ 173 w 174"/>
                  <a:gd name="T73" fmla="*/ 278 h 445"/>
                  <a:gd name="T74" fmla="*/ 174 w 174"/>
                  <a:gd name="T75" fmla="*/ 256 h 445"/>
                  <a:gd name="T76" fmla="*/ 173 w 174"/>
                  <a:gd name="T77" fmla="*/ 234 h 445"/>
                  <a:gd name="T78" fmla="*/ 171 w 174"/>
                  <a:gd name="T79" fmla="*/ 211 h 445"/>
                  <a:gd name="T80" fmla="*/ 171 w 174"/>
                  <a:gd name="T81" fmla="*/ 211 h 445"/>
                  <a:gd name="T82" fmla="*/ 166 w 174"/>
                  <a:gd name="T83" fmla="*/ 188 h 445"/>
                  <a:gd name="T84" fmla="*/ 161 w 174"/>
                  <a:gd name="T85" fmla="*/ 167 h 445"/>
                  <a:gd name="T86" fmla="*/ 154 w 174"/>
                  <a:gd name="T87" fmla="*/ 146 h 445"/>
                  <a:gd name="T88" fmla="*/ 145 w 174"/>
                  <a:gd name="T89" fmla="*/ 126 h 445"/>
                  <a:gd name="T90" fmla="*/ 137 w 174"/>
                  <a:gd name="T91" fmla="*/ 108 h 445"/>
                  <a:gd name="T92" fmla="*/ 127 w 174"/>
                  <a:gd name="T93" fmla="*/ 90 h 445"/>
                  <a:gd name="T94" fmla="*/ 117 w 174"/>
                  <a:gd name="T95" fmla="*/ 73 h 445"/>
                  <a:gd name="T96" fmla="*/ 107 w 174"/>
                  <a:gd name="T97" fmla="*/ 59 h 445"/>
                  <a:gd name="T98" fmla="*/ 87 w 174"/>
                  <a:gd name="T99" fmla="*/ 34 h 445"/>
                  <a:gd name="T100" fmla="*/ 72 w 174"/>
                  <a:gd name="T101" fmla="*/ 15 h 445"/>
                  <a:gd name="T102" fmla="*/ 60 w 174"/>
                  <a:gd name="T103" fmla="*/ 4 h 445"/>
                  <a:gd name="T104" fmla="*/ 56 w 174"/>
                  <a:gd name="T105" fmla="*/ 0 h 445"/>
                  <a:gd name="T106" fmla="*/ 56 w 174"/>
                  <a:gd name="T10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4" h="445">
                    <a:moveTo>
                      <a:pt x="56" y="0"/>
                    </a:moveTo>
                    <a:lnTo>
                      <a:pt x="56" y="0"/>
                    </a:lnTo>
                    <a:lnTo>
                      <a:pt x="53" y="5"/>
                    </a:lnTo>
                    <a:lnTo>
                      <a:pt x="45" y="20"/>
                    </a:lnTo>
                    <a:lnTo>
                      <a:pt x="35" y="42"/>
                    </a:lnTo>
                    <a:lnTo>
                      <a:pt x="24" y="71"/>
                    </a:lnTo>
                    <a:lnTo>
                      <a:pt x="18" y="88"/>
                    </a:lnTo>
                    <a:lnTo>
                      <a:pt x="13" y="106"/>
                    </a:lnTo>
                    <a:lnTo>
                      <a:pt x="8" y="125"/>
                    </a:lnTo>
                    <a:lnTo>
                      <a:pt x="5" y="146"/>
                    </a:lnTo>
                    <a:lnTo>
                      <a:pt x="2" y="167"/>
                    </a:lnTo>
                    <a:lnTo>
                      <a:pt x="0" y="189"/>
                    </a:lnTo>
                    <a:lnTo>
                      <a:pt x="2" y="212"/>
                    </a:lnTo>
                    <a:lnTo>
                      <a:pt x="4" y="234"/>
                    </a:lnTo>
                    <a:lnTo>
                      <a:pt x="4" y="234"/>
                    </a:lnTo>
                    <a:lnTo>
                      <a:pt x="8" y="257"/>
                    </a:lnTo>
                    <a:lnTo>
                      <a:pt x="14" y="279"/>
                    </a:lnTo>
                    <a:lnTo>
                      <a:pt x="20" y="300"/>
                    </a:lnTo>
                    <a:lnTo>
                      <a:pt x="29" y="320"/>
                    </a:lnTo>
                    <a:lnTo>
                      <a:pt x="38" y="338"/>
                    </a:lnTo>
                    <a:lnTo>
                      <a:pt x="48" y="355"/>
                    </a:lnTo>
                    <a:lnTo>
                      <a:pt x="58" y="371"/>
                    </a:lnTo>
                    <a:lnTo>
                      <a:pt x="67" y="386"/>
                    </a:lnTo>
                    <a:lnTo>
                      <a:pt x="86" y="411"/>
                    </a:lnTo>
                    <a:lnTo>
                      <a:pt x="103" y="430"/>
                    </a:lnTo>
                    <a:lnTo>
                      <a:pt x="115" y="442"/>
                    </a:lnTo>
                    <a:lnTo>
                      <a:pt x="118" y="445"/>
                    </a:lnTo>
                    <a:lnTo>
                      <a:pt x="118" y="445"/>
                    </a:lnTo>
                    <a:lnTo>
                      <a:pt x="121" y="441"/>
                    </a:lnTo>
                    <a:lnTo>
                      <a:pt x="129" y="426"/>
                    </a:lnTo>
                    <a:lnTo>
                      <a:pt x="140" y="403"/>
                    </a:lnTo>
                    <a:lnTo>
                      <a:pt x="151" y="375"/>
                    </a:lnTo>
                    <a:lnTo>
                      <a:pt x="156" y="357"/>
                    </a:lnTo>
                    <a:lnTo>
                      <a:pt x="162" y="339"/>
                    </a:lnTo>
                    <a:lnTo>
                      <a:pt x="166" y="320"/>
                    </a:lnTo>
                    <a:lnTo>
                      <a:pt x="170" y="300"/>
                    </a:lnTo>
                    <a:lnTo>
                      <a:pt x="173" y="278"/>
                    </a:lnTo>
                    <a:lnTo>
                      <a:pt x="174" y="256"/>
                    </a:lnTo>
                    <a:lnTo>
                      <a:pt x="173" y="234"/>
                    </a:lnTo>
                    <a:lnTo>
                      <a:pt x="171" y="211"/>
                    </a:lnTo>
                    <a:lnTo>
                      <a:pt x="171" y="211"/>
                    </a:lnTo>
                    <a:lnTo>
                      <a:pt x="166" y="188"/>
                    </a:lnTo>
                    <a:lnTo>
                      <a:pt x="161" y="167"/>
                    </a:lnTo>
                    <a:lnTo>
                      <a:pt x="154" y="146"/>
                    </a:lnTo>
                    <a:lnTo>
                      <a:pt x="145" y="126"/>
                    </a:lnTo>
                    <a:lnTo>
                      <a:pt x="137" y="108"/>
                    </a:lnTo>
                    <a:lnTo>
                      <a:pt x="127" y="90"/>
                    </a:lnTo>
                    <a:lnTo>
                      <a:pt x="117" y="73"/>
                    </a:lnTo>
                    <a:lnTo>
                      <a:pt x="107" y="59"/>
                    </a:lnTo>
                    <a:lnTo>
                      <a:pt x="87" y="34"/>
                    </a:lnTo>
                    <a:lnTo>
                      <a:pt x="72" y="15"/>
                    </a:lnTo>
                    <a:lnTo>
                      <a:pt x="60" y="4"/>
                    </a:lnTo>
                    <a:lnTo>
                      <a:pt x="56" y="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22">
                <a:extLst>
                  <a:ext uri="{FF2B5EF4-FFF2-40B4-BE49-F238E27FC236}">
                    <a16:creationId xmlns:a16="http://schemas.microsoft.com/office/drawing/2014/main" id="{039F429F-E1AB-4518-82A4-483E18693FBF}"/>
                  </a:ext>
                </a:extLst>
              </p:cNvPr>
              <p:cNvSpPr>
                <a:spLocks/>
              </p:cNvSpPr>
              <p:nvPr/>
            </p:nvSpPr>
            <p:spPr bwMode="auto">
              <a:xfrm>
                <a:off x="7219951" y="2146300"/>
                <a:ext cx="98425" cy="228600"/>
              </a:xfrm>
              <a:custGeom>
                <a:avLst/>
                <a:gdLst>
                  <a:gd name="T0" fmla="*/ 31 w 186"/>
                  <a:gd name="T1" fmla="*/ 0 h 432"/>
                  <a:gd name="T2" fmla="*/ 31 w 186"/>
                  <a:gd name="T3" fmla="*/ 0 h 432"/>
                  <a:gd name="T4" fmla="*/ 29 w 186"/>
                  <a:gd name="T5" fmla="*/ 4 h 432"/>
                  <a:gd name="T6" fmla="*/ 23 w 186"/>
                  <a:gd name="T7" fmla="*/ 20 h 432"/>
                  <a:gd name="T8" fmla="*/ 15 w 186"/>
                  <a:gd name="T9" fmla="*/ 44 h 432"/>
                  <a:gd name="T10" fmla="*/ 8 w 186"/>
                  <a:gd name="T11" fmla="*/ 75 h 432"/>
                  <a:gd name="T12" fmla="*/ 5 w 186"/>
                  <a:gd name="T13" fmla="*/ 92 h 432"/>
                  <a:gd name="T14" fmla="*/ 2 w 186"/>
                  <a:gd name="T15" fmla="*/ 111 h 432"/>
                  <a:gd name="T16" fmla="*/ 1 w 186"/>
                  <a:gd name="T17" fmla="*/ 131 h 432"/>
                  <a:gd name="T18" fmla="*/ 0 w 186"/>
                  <a:gd name="T19" fmla="*/ 152 h 432"/>
                  <a:gd name="T20" fmla="*/ 0 w 186"/>
                  <a:gd name="T21" fmla="*/ 172 h 432"/>
                  <a:gd name="T22" fmla="*/ 2 w 186"/>
                  <a:gd name="T23" fmla="*/ 194 h 432"/>
                  <a:gd name="T24" fmla="*/ 5 w 186"/>
                  <a:gd name="T25" fmla="*/ 216 h 432"/>
                  <a:gd name="T26" fmla="*/ 11 w 186"/>
                  <a:gd name="T27" fmla="*/ 238 h 432"/>
                  <a:gd name="T28" fmla="*/ 11 w 186"/>
                  <a:gd name="T29" fmla="*/ 238 h 432"/>
                  <a:gd name="T30" fmla="*/ 19 w 186"/>
                  <a:gd name="T31" fmla="*/ 260 h 432"/>
                  <a:gd name="T32" fmla="*/ 27 w 186"/>
                  <a:gd name="T33" fmla="*/ 281 h 432"/>
                  <a:gd name="T34" fmla="*/ 37 w 186"/>
                  <a:gd name="T35" fmla="*/ 301 h 432"/>
                  <a:gd name="T36" fmla="*/ 48 w 186"/>
                  <a:gd name="T37" fmla="*/ 320 h 432"/>
                  <a:gd name="T38" fmla="*/ 59 w 186"/>
                  <a:gd name="T39" fmla="*/ 336 h 432"/>
                  <a:gd name="T40" fmla="*/ 71 w 186"/>
                  <a:gd name="T41" fmla="*/ 353 h 432"/>
                  <a:gd name="T42" fmla="*/ 83 w 186"/>
                  <a:gd name="T43" fmla="*/ 367 h 432"/>
                  <a:gd name="T44" fmla="*/ 96 w 186"/>
                  <a:gd name="T45" fmla="*/ 380 h 432"/>
                  <a:gd name="T46" fmla="*/ 119 w 186"/>
                  <a:gd name="T47" fmla="*/ 402 h 432"/>
                  <a:gd name="T48" fmla="*/ 137 w 186"/>
                  <a:gd name="T49" fmla="*/ 419 h 432"/>
                  <a:gd name="T50" fmla="*/ 149 w 186"/>
                  <a:gd name="T51" fmla="*/ 429 h 432"/>
                  <a:gd name="T52" fmla="*/ 155 w 186"/>
                  <a:gd name="T53" fmla="*/ 432 h 432"/>
                  <a:gd name="T54" fmla="*/ 155 w 186"/>
                  <a:gd name="T55" fmla="*/ 432 h 432"/>
                  <a:gd name="T56" fmla="*/ 157 w 186"/>
                  <a:gd name="T57" fmla="*/ 426 h 432"/>
                  <a:gd name="T58" fmla="*/ 163 w 186"/>
                  <a:gd name="T59" fmla="*/ 411 h 432"/>
                  <a:gd name="T60" fmla="*/ 169 w 186"/>
                  <a:gd name="T61" fmla="*/ 388 h 432"/>
                  <a:gd name="T62" fmla="*/ 177 w 186"/>
                  <a:gd name="T63" fmla="*/ 357 h 432"/>
                  <a:gd name="T64" fmla="*/ 180 w 186"/>
                  <a:gd name="T65" fmla="*/ 340 h 432"/>
                  <a:gd name="T66" fmla="*/ 182 w 186"/>
                  <a:gd name="T67" fmla="*/ 321 h 432"/>
                  <a:gd name="T68" fmla="*/ 185 w 186"/>
                  <a:gd name="T69" fmla="*/ 301 h 432"/>
                  <a:gd name="T70" fmla="*/ 186 w 186"/>
                  <a:gd name="T71" fmla="*/ 280 h 432"/>
                  <a:gd name="T72" fmla="*/ 185 w 186"/>
                  <a:gd name="T73" fmla="*/ 259 h 432"/>
                  <a:gd name="T74" fmla="*/ 182 w 186"/>
                  <a:gd name="T75" fmla="*/ 237 h 432"/>
                  <a:gd name="T76" fmla="*/ 179 w 186"/>
                  <a:gd name="T77" fmla="*/ 214 h 432"/>
                  <a:gd name="T78" fmla="*/ 174 w 186"/>
                  <a:gd name="T79" fmla="*/ 192 h 432"/>
                  <a:gd name="T80" fmla="*/ 174 w 186"/>
                  <a:gd name="T81" fmla="*/ 192 h 432"/>
                  <a:gd name="T82" fmla="*/ 167 w 186"/>
                  <a:gd name="T83" fmla="*/ 170 h 432"/>
                  <a:gd name="T84" fmla="*/ 158 w 186"/>
                  <a:gd name="T85" fmla="*/ 149 h 432"/>
                  <a:gd name="T86" fmla="*/ 148 w 186"/>
                  <a:gd name="T87" fmla="*/ 131 h 432"/>
                  <a:gd name="T88" fmla="*/ 137 w 186"/>
                  <a:gd name="T89" fmla="*/ 112 h 432"/>
                  <a:gd name="T90" fmla="*/ 125 w 186"/>
                  <a:gd name="T91" fmla="*/ 94 h 432"/>
                  <a:gd name="T92" fmla="*/ 113 w 186"/>
                  <a:gd name="T93" fmla="*/ 79 h 432"/>
                  <a:gd name="T94" fmla="*/ 101 w 186"/>
                  <a:gd name="T95" fmla="*/ 65 h 432"/>
                  <a:gd name="T96" fmla="*/ 89 w 186"/>
                  <a:gd name="T97" fmla="*/ 52 h 432"/>
                  <a:gd name="T98" fmla="*/ 67 w 186"/>
                  <a:gd name="T99" fmla="*/ 28 h 432"/>
                  <a:gd name="T100" fmla="*/ 48 w 186"/>
                  <a:gd name="T101" fmla="*/ 13 h 432"/>
                  <a:gd name="T102" fmla="*/ 35 w 186"/>
                  <a:gd name="T103" fmla="*/ 3 h 432"/>
                  <a:gd name="T104" fmla="*/ 31 w 186"/>
                  <a:gd name="T105" fmla="*/ 0 h 432"/>
                  <a:gd name="T106" fmla="*/ 31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31" y="0"/>
                    </a:moveTo>
                    <a:lnTo>
                      <a:pt x="31" y="0"/>
                    </a:lnTo>
                    <a:lnTo>
                      <a:pt x="29" y="4"/>
                    </a:lnTo>
                    <a:lnTo>
                      <a:pt x="23" y="20"/>
                    </a:lnTo>
                    <a:lnTo>
                      <a:pt x="15" y="44"/>
                    </a:lnTo>
                    <a:lnTo>
                      <a:pt x="8" y="75"/>
                    </a:lnTo>
                    <a:lnTo>
                      <a:pt x="5" y="92"/>
                    </a:lnTo>
                    <a:lnTo>
                      <a:pt x="2" y="111"/>
                    </a:lnTo>
                    <a:lnTo>
                      <a:pt x="1" y="131"/>
                    </a:lnTo>
                    <a:lnTo>
                      <a:pt x="0" y="152"/>
                    </a:lnTo>
                    <a:lnTo>
                      <a:pt x="0" y="172"/>
                    </a:lnTo>
                    <a:lnTo>
                      <a:pt x="2" y="194"/>
                    </a:lnTo>
                    <a:lnTo>
                      <a:pt x="5" y="216"/>
                    </a:lnTo>
                    <a:lnTo>
                      <a:pt x="11" y="238"/>
                    </a:lnTo>
                    <a:lnTo>
                      <a:pt x="11" y="238"/>
                    </a:lnTo>
                    <a:lnTo>
                      <a:pt x="19" y="260"/>
                    </a:lnTo>
                    <a:lnTo>
                      <a:pt x="27" y="281"/>
                    </a:lnTo>
                    <a:lnTo>
                      <a:pt x="37" y="301"/>
                    </a:lnTo>
                    <a:lnTo>
                      <a:pt x="48" y="320"/>
                    </a:lnTo>
                    <a:lnTo>
                      <a:pt x="59" y="336"/>
                    </a:lnTo>
                    <a:lnTo>
                      <a:pt x="71" y="353"/>
                    </a:lnTo>
                    <a:lnTo>
                      <a:pt x="83" y="367"/>
                    </a:lnTo>
                    <a:lnTo>
                      <a:pt x="96" y="380"/>
                    </a:lnTo>
                    <a:lnTo>
                      <a:pt x="119" y="402"/>
                    </a:lnTo>
                    <a:lnTo>
                      <a:pt x="137" y="419"/>
                    </a:lnTo>
                    <a:lnTo>
                      <a:pt x="149" y="429"/>
                    </a:lnTo>
                    <a:lnTo>
                      <a:pt x="155" y="432"/>
                    </a:lnTo>
                    <a:lnTo>
                      <a:pt x="155" y="432"/>
                    </a:lnTo>
                    <a:lnTo>
                      <a:pt x="157" y="426"/>
                    </a:lnTo>
                    <a:lnTo>
                      <a:pt x="163" y="411"/>
                    </a:lnTo>
                    <a:lnTo>
                      <a:pt x="169" y="388"/>
                    </a:lnTo>
                    <a:lnTo>
                      <a:pt x="177" y="357"/>
                    </a:lnTo>
                    <a:lnTo>
                      <a:pt x="180" y="340"/>
                    </a:lnTo>
                    <a:lnTo>
                      <a:pt x="182" y="321"/>
                    </a:lnTo>
                    <a:lnTo>
                      <a:pt x="185" y="301"/>
                    </a:lnTo>
                    <a:lnTo>
                      <a:pt x="186" y="280"/>
                    </a:lnTo>
                    <a:lnTo>
                      <a:pt x="185" y="259"/>
                    </a:lnTo>
                    <a:lnTo>
                      <a:pt x="182" y="237"/>
                    </a:lnTo>
                    <a:lnTo>
                      <a:pt x="179" y="214"/>
                    </a:lnTo>
                    <a:lnTo>
                      <a:pt x="174" y="192"/>
                    </a:lnTo>
                    <a:lnTo>
                      <a:pt x="174" y="192"/>
                    </a:lnTo>
                    <a:lnTo>
                      <a:pt x="167" y="170"/>
                    </a:lnTo>
                    <a:lnTo>
                      <a:pt x="158" y="149"/>
                    </a:lnTo>
                    <a:lnTo>
                      <a:pt x="148" y="131"/>
                    </a:lnTo>
                    <a:lnTo>
                      <a:pt x="137" y="112"/>
                    </a:lnTo>
                    <a:lnTo>
                      <a:pt x="125" y="94"/>
                    </a:lnTo>
                    <a:lnTo>
                      <a:pt x="113" y="79"/>
                    </a:lnTo>
                    <a:lnTo>
                      <a:pt x="101" y="65"/>
                    </a:lnTo>
                    <a:lnTo>
                      <a:pt x="89" y="52"/>
                    </a:lnTo>
                    <a:lnTo>
                      <a:pt x="67" y="28"/>
                    </a:lnTo>
                    <a:lnTo>
                      <a:pt x="48" y="13"/>
                    </a:lnTo>
                    <a:lnTo>
                      <a:pt x="35" y="3"/>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23">
                <a:extLst>
                  <a:ext uri="{FF2B5EF4-FFF2-40B4-BE49-F238E27FC236}">
                    <a16:creationId xmlns:a16="http://schemas.microsoft.com/office/drawing/2014/main" id="{5C3B3EF1-15F8-403D-9AF1-006005E8F240}"/>
                  </a:ext>
                </a:extLst>
              </p:cNvPr>
              <p:cNvSpPr>
                <a:spLocks/>
              </p:cNvSpPr>
              <p:nvPr/>
            </p:nvSpPr>
            <p:spPr bwMode="auto">
              <a:xfrm>
                <a:off x="7118351" y="2182813"/>
                <a:ext cx="109538" cy="217488"/>
              </a:xfrm>
              <a:custGeom>
                <a:avLst/>
                <a:gdLst>
                  <a:gd name="T0" fmla="*/ 12 w 207"/>
                  <a:gd name="T1" fmla="*/ 0 h 410"/>
                  <a:gd name="T2" fmla="*/ 12 w 207"/>
                  <a:gd name="T3" fmla="*/ 0 h 410"/>
                  <a:gd name="T4" fmla="*/ 11 w 207"/>
                  <a:gd name="T5" fmla="*/ 6 h 410"/>
                  <a:gd name="T6" fmla="*/ 6 w 207"/>
                  <a:gd name="T7" fmla="*/ 21 h 410"/>
                  <a:gd name="T8" fmla="*/ 3 w 207"/>
                  <a:gd name="T9" fmla="*/ 45 h 410"/>
                  <a:gd name="T10" fmla="*/ 0 w 207"/>
                  <a:gd name="T11" fmla="*/ 77 h 410"/>
                  <a:gd name="T12" fmla="*/ 0 w 207"/>
                  <a:gd name="T13" fmla="*/ 95 h 410"/>
                  <a:gd name="T14" fmla="*/ 0 w 207"/>
                  <a:gd name="T15" fmla="*/ 113 h 410"/>
                  <a:gd name="T16" fmla="*/ 0 w 207"/>
                  <a:gd name="T17" fmla="*/ 133 h 410"/>
                  <a:gd name="T18" fmla="*/ 2 w 207"/>
                  <a:gd name="T19" fmla="*/ 154 h 410"/>
                  <a:gd name="T20" fmla="*/ 6 w 207"/>
                  <a:gd name="T21" fmla="*/ 175 h 410"/>
                  <a:gd name="T22" fmla="*/ 11 w 207"/>
                  <a:gd name="T23" fmla="*/ 197 h 410"/>
                  <a:gd name="T24" fmla="*/ 17 w 207"/>
                  <a:gd name="T25" fmla="*/ 218 h 410"/>
                  <a:gd name="T26" fmla="*/ 26 w 207"/>
                  <a:gd name="T27" fmla="*/ 240 h 410"/>
                  <a:gd name="T28" fmla="*/ 26 w 207"/>
                  <a:gd name="T29" fmla="*/ 240 h 410"/>
                  <a:gd name="T30" fmla="*/ 36 w 207"/>
                  <a:gd name="T31" fmla="*/ 261 h 410"/>
                  <a:gd name="T32" fmla="*/ 48 w 207"/>
                  <a:gd name="T33" fmla="*/ 279 h 410"/>
                  <a:gd name="T34" fmla="*/ 60 w 207"/>
                  <a:gd name="T35" fmla="*/ 297 h 410"/>
                  <a:gd name="T36" fmla="*/ 73 w 207"/>
                  <a:gd name="T37" fmla="*/ 315 h 410"/>
                  <a:gd name="T38" fmla="*/ 88 w 207"/>
                  <a:gd name="T39" fmla="*/ 330 h 410"/>
                  <a:gd name="T40" fmla="*/ 102 w 207"/>
                  <a:gd name="T41" fmla="*/ 343 h 410"/>
                  <a:gd name="T42" fmla="*/ 115 w 207"/>
                  <a:gd name="T43" fmla="*/ 356 h 410"/>
                  <a:gd name="T44" fmla="*/ 129 w 207"/>
                  <a:gd name="T45" fmla="*/ 367 h 410"/>
                  <a:gd name="T46" fmla="*/ 155 w 207"/>
                  <a:gd name="T47" fmla="*/ 386 h 410"/>
                  <a:gd name="T48" fmla="*/ 176 w 207"/>
                  <a:gd name="T49" fmla="*/ 400 h 410"/>
                  <a:gd name="T50" fmla="*/ 190 w 207"/>
                  <a:gd name="T51" fmla="*/ 408 h 410"/>
                  <a:gd name="T52" fmla="*/ 194 w 207"/>
                  <a:gd name="T53" fmla="*/ 410 h 410"/>
                  <a:gd name="T54" fmla="*/ 194 w 207"/>
                  <a:gd name="T55" fmla="*/ 410 h 410"/>
                  <a:gd name="T56" fmla="*/ 196 w 207"/>
                  <a:gd name="T57" fmla="*/ 405 h 410"/>
                  <a:gd name="T58" fmla="*/ 200 w 207"/>
                  <a:gd name="T59" fmla="*/ 389 h 410"/>
                  <a:gd name="T60" fmla="*/ 203 w 207"/>
                  <a:gd name="T61" fmla="*/ 365 h 410"/>
                  <a:gd name="T62" fmla="*/ 206 w 207"/>
                  <a:gd name="T63" fmla="*/ 333 h 410"/>
                  <a:gd name="T64" fmla="*/ 207 w 207"/>
                  <a:gd name="T65" fmla="*/ 316 h 410"/>
                  <a:gd name="T66" fmla="*/ 207 w 207"/>
                  <a:gd name="T67" fmla="*/ 297 h 410"/>
                  <a:gd name="T68" fmla="*/ 206 w 207"/>
                  <a:gd name="T69" fmla="*/ 277 h 410"/>
                  <a:gd name="T70" fmla="*/ 204 w 207"/>
                  <a:gd name="T71" fmla="*/ 256 h 410"/>
                  <a:gd name="T72" fmla="*/ 201 w 207"/>
                  <a:gd name="T73" fmla="*/ 235 h 410"/>
                  <a:gd name="T74" fmla="*/ 195 w 207"/>
                  <a:gd name="T75" fmla="*/ 213 h 410"/>
                  <a:gd name="T76" fmla="*/ 189 w 207"/>
                  <a:gd name="T77" fmla="*/ 193 h 410"/>
                  <a:gd name="T78" fmla="*/ 180 w 207"/>
                  <a:gd name="T79" fmla="*/ 171 h 410"/>
                  <a:gd name="T80" fmla="*/ 180 w 207"/>
                  <a:gd name="T81" fmla="*/ 171 h 410"/>
                  <a:gd name="T82" fmla="*/ 170 w 207"/>
                  <a:gd name="T83" fmla="*/ 150 h 410"/>
                  <a:gd name="T84" fmla="*/ 159 w 207"/>
                  <a:gd name="T85" fmla="*/ 131 h 410"/>
                  <a:gd name="T86" fmla="*/ 146 w 207"/>
                  <a:gd name="T87" fmla="*/ 113 h 410"/>
                  <a:gd name="T88" fmla="*/ 133 w 207"/>
                  <a:gd name="T89" fmla="*/ 96 h 410"/>
                  <a:gd name="T90" fmla="*/ 118 w 207"/>
                  <a:gd name="T91" fmla="*/ 80 h 410"/>
                  <a:gd name="T92" fmla="*/ 105 w 207"/>
                  <a:gd name="T93" fmla="*/ 67 h 410"/>
                  <a:gd name="T94" fmla="*/ 91 w 207"/>
                  <a:gd name="T95" fmla="*/ 54 h 410"/>
                  <a:gd name="T96" fmla="*/ 77 w 207"/>
                  <a:gd name="T97" fmla="*/ 43 h 410"/>
                  <a:gd name="T98" fmla="*/ 51 w 207"/>
                  <a:gd name="T99" fmla="*/ 24 h 410"/>
                  <a:gd name="T100" fmla="*/ 30 w 207"/>
                  <a:gd name="T101" fmla="*/ 10 h 410"/>
                  <a:gd name="T102" fmla="*/ 17 w 207"/>
                  <a:gd name="T103" fmla="*/ 2 h 410"/>
                  <a:gd name="T104" fmla="*/ 12 w 207"/>
                  <a:gd name="T105" fmla="*/ 0 h 410"/>
                  <a:gd name="T106" fmla="*/ 12 w 207"/>
                  <a:gd name="T107"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0">
                    <a:moveTo>
                      <a:pt x="12" y="0"/>
                    </a:moveTo>
                    <a:lnTo>
                      <a:pt x="12" y="0"/>
                    </a:lnTo>
                    <a:lnTo>
                      <a:pt x="11" y="6"/>
                    </a:lnTo>
                    <a:lnTo>
                      <a:pt x="6" y="21"/>
                    </a:lnTo>
                    <a:lnTo>
                      <a:pt x="3" y="45"/>
                    </a:lnTo>
                    <a:lnTo>
                      <a:pt x="0" y="77"/>
                    </a:lnTo>
                    <a:lnTo>
                      <a:pt x="0" y="95"/>
                    </a:lnTo>
                    <a:lnTo>
                      <a:pt x="0" y="113"/>
                    </a:lnTo>
                    <a:lnTo>
                      <a:pt x="0" y="133"/>
                    </a:lnTo>
                    <a:lnTo>
                      <a:pt x="2" y="154"/>
                    </a:lnTo>
                    <a:lnTo>
                      <a:pt x="6" y="175"/>
                    </a:lnTo>
                    <a:lnTo>
                      <a:pt x="11" y="197"/>
                    </a:lnTo>
                    <a:lnTo>
                      <a:pt x="17" y="218"/>
                    </a:lnTo>
                    <a:lnTo>
                      <a:pt x="26" y="240"/>
                    </a:lnTo>
                    <a:lnTo>
                      <a:pt x="26" y="240"/>
                    </a:lnTo>
                    <a:lnTo>
                      <a:pt x="36" y="261"/>
                    </a:lnTo>
                    <a:lnTo>
                      <a:pt x="48" y="279"/>
                    </a:lnTo>
                    <a:lnTo>
                      <a:pt x="60" y="297"/>
                    </a:lnTo>
                    <a:lnTo>
                      <a:pt x="73" y="315"/>
                    </a:lnTo>
                    <a:lnTo>
                      <a:pt x="88" y="330"/>
                    </a:lnTo>
                    <a:lnTo>
                      <a:pt x="102" y="343"/>
                    </a:lnTo>
                    <a:lnTo>
                      <a:pt x="115" y="356"/>
                    </a:lnTo>
                    <a:lnTo>
                      <a:pt x="129" y="367"/>
                    </a:lnTo>
                    <a:lnTo>
                      <a:pt x="155" y="386"/>
                    </a:lnTo>
                    <a:lnTo>
                      <a:pt x="176" y="400"/>
                    </a:lnTo>
                    <a:lnTo>
                      <a:pt x="190" y="408"/>
                    </a:lnTo>
                    <a:lnTo>
                      <a:pt x="194" y="410"/>
                    </a:lnTo>
                    <a:lnTo>
                      <a:pt x="194" y="410"/>
                    </a:lnTo>
                    <a:lnTo>
                      <a:pt x="196" y="405"/>
                    </a:lnTo>
                    <a:lnTo>
                      <a:pt x="200" y="389"/>
                    </a:lnTo>
                    <a:lnTo>
                      <a:pt x="203" y="365"/>
                    </a:lnTo>
                    <a:lnTo>
                      <a:pt x="206" y="333"/>
                    </a:lnTo>
                    <a:lnTo>
                      <a:pt x="207" y="316"/>
                    </a:lnTo>
                    <a:lnTo>
                      <a:pt x="207" y="297"/>
                    </a:lnTo>
                    <a:lnTo>
                      <a:pt x="206" y="277"/>
                    </a:lnTo>
                    <a:lnTo>
                      <a:pt x="204" y="256"/>
                    </a:lnTo>
                    <a:lnTo>
                      <a:pt x="201" y="235"/>
                    </a:lnTo>
                    <a:lnTo>
                      <a:pt x="195" y="213"/>
                    </a:lnTo>
                    <a:lnTo>
                      <a:pt x="189" y="193"/>
                    </a:lnTo>
                    <a:lnTo>
                      <a:pt x="180" y="171"/>
                    </a:lnTo>
                    <a:lnTo>
                      <a:pt x="180" y="171"/>
                    </a:lnTo>
                    <a:lnTo>
                      <a:pt x="170" y="150"/>
                    </a:lnTo>
                    <a:lnTo>
                      <a:pt x="159" y="131"/>
                    </a:lnTo>
                    <a:lnTo>
                      <a:pt x="146" y="113"/>
                    </a:lnTo>
                    <a:lnTo>
                      <a:pt x="133" y="96"/>
                    </a:lnTo>
                    <a:lnTo>
                      <a:pt x="118" y="80"/>
                    </a:lnTo>
                    <a:lnTo>
                      <a:pt x="105" y="67"/>
                    </a:lnTo>
                    <a:lnTo>
                      <a:pt x="91" y="54"/>
                    </a:lnTo>
                    <a:lnTo>
                      <a:pt x="77" y="43"/>
                    </a:lnTo>
                    <a:lnTo>
                      <a:pt x="51" y="24"/>
                    </a:lnTo>
                    <a:lnTo>
                      <a:pt x="30" y="10"/>
                    </a:lnTo>
                    <a:lnTo>
                      <a:pt x="17" y="2"/>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24">
                <a:extLst>
                  <a:ext uri="{FF2B5EF4-FFF2-40B4-BE49-F238E27FC236}">
                    <a16:creationId xmlns:a16="http://schemas.microsoft.com/office/drawing/2014/main" id="{E7CEF1B9-1C3A-4797-ACD3-05FB7701DB29}"/>
                  </a:ext>
                </a:extLst>
              </p:cNvPr>
              <p:cNvSpPr>
                <a:spLocks/>
              </p:cNvSpPr>
              <p:nvPr/>
            </p:nvSpPr>
            <p:spPr bwMode="auto">
              <a:xfrm>
                <a:off x="7023101" y="2249488"/>
                <a:ext cx="127000" cy="201613"/>
              </a:xfrm>
              <a:custGeom>
                <a:avLst/>
                <a:gdLst>
                  <a:gd name="T0" fmla="*/ 2 w 242"/>
                  <a:gd name="T1" fmla="*/ 0 h 381"/>
                  <a:gd name="T2" fmla="*/ 2 w 242"/>
                  <a:gd name="T3" fmla="*/ 0 h 381"/>
                  <a:gd name="T4" fmla="*/ 1 w 242"/>
                  <a:gd name="T5" fmla="*/ 5 h 381"/>
                  <a:gd name="T6" fmla="*/ 0 w 242"/>
                  <a:gd name="T7" fmla="*/ 22 h 381"/>
                  <a:gd name="T8" fmla="*/ 0 w 242"/>
                  <a:gd name="T9" fmla="*/ 46 h 381"/>
                  <a:gd name="T10" fmla="*/ 1 w 242"/>
                  <a:gd name="T11" fmla="*/ 78 h 381"/>
                  <a:gd name="T12" fmla="*/ 3 w 242"/>
                  <a:gd name="T13" fmla="*/ 95 h 381"/>
                  <a:gd name="T14" fmla="*/ 5 w 242"/>
                  <a:gd name="T15" fmla="*/ 114 h 381"/>
                  <a:gd name="T16" fmla="*/ 8 w 242"/>
                  <a:gd name="T17" fmla="*/ 134 h 381"/>
                  <a:gd name="T18" fmla="*/ 14 w 242"/>
                  <a:gd name="T19" fmla="*/ 153 h 381"/>
                  <a:gd name="T20" fmla="*/ 20 w 242"/>
                  <a:gd name="T21" fmla="*/ 174 h 381"/>
                  <a:gd name="T22" fmla="*/ 28 w 242"/>
                  <a:gd name="T23" fmla="*/ 194 h 381"/>
                  <a:gd name="T24" fmla="*/ 38 w 242"/>
                  <a:gd name="T25" fmla="*/ 215 h 381"/>
                  <a:gd name="T26" fmla="*/ 49 w 242"/>
                  <a:gd name="T27" fmla="*/ 235 h 381"/>
                  <a:gd name="T28" fmla="*/ 49 w 242"/>
                  <a:gd name="T29" fmla="*/ 235 h 381"/>
                  <a:gd name="T30" fmla="*/ 62 w 242"/>
                  <a:gd name="T31" fmla="*/ 253 h 381"/>
                  <a:gd name="T32" fmla="*/ 76 w 242"/>
                  <a:gd name="T33" fmla="*/ 271 h 381"/>
                  <a:gd name="T34" fmla="*/ 91 w 242"/>
                  <a:gd name="T35" fmla="*/ 288 h 381"/>
                  <a:gd name="T36" fmla="*/ 106 w 242"/>
                  <a:gd name="T37" fmla="*/ 302 h 381"/>
                  <a:gd name="T38" fmla="*/ 123 w 242"/>
                  <a:gd name="T39" fmla="*/ 315 h 381"/>
                  <a:gd name="T40" fmla="*/ 138 w 242"/>
                  <a:gd name="T41" fmla="*/ 327 h 381"/>
                  <a:gd name="T42" fmla="*/ 154 w 242"/>
                  <a:gd name="T43" fmla="*/ 338 h 381"/>
                  <a:gd name="T44" fmla="*/ 169 w 242"/>
                  <a:gd name="T45" fmla="*/ 347 h 381"/>
                  <a:gd name="T46" fmla="*/ 197 w 242"/>
                  <a:gd name="T47" fmla="*/ 362 h 381"/>
                  <a:gd name="T48" fmla="*/ 219 w 242"/>
                  <a:gd name="T49" fmla="*/ 373 h 381"/>
                  <a:gd name="T50" fmla="*/ 235 w 242"/>
                  <a:gd name="T51" fmla="*/ 379 h 381"/>
                  <a:gd name="T52" fmla="*/ 240 w 242"/>
                  <a:gd name="T53" fmla="*/ 381 h 381"/>
                  <a:gd name="T54" fmla="*/ 240 w 242"/>
                  <a:gd name="T55" fmla="*/ 381 h 381"/>
                  <a:gd name="T56" fmla="*/ 240 w 242"/>
                  <a:gd name="T57" fmla="*/ 376 h 381"/>
                  <a:gd name="T58" fmla="*/ 241 w 242"/>
                  <a:gd name="T59" fmla="*/ 359 h 381"/>
                  <a:gd name="T60" fmla="*/ 242 w 242"/>
                  <a:gd name="T61" fmla="*/ 334 h 381"/>
                  <a:gd name="T62" fmla="*/ 241 w 242"/>
                  <a:gd name="T63" fmla="*/ 303 h 381"/>
                  <a:gd name="T64" fmla="*/ 239 w 242"/>
                  <a:gd name="T65" fmla="*/ 285 h 381"/>
                  <a:gd name="T66" fmla="*/ 236 w 242"/>
                  <a:gd name="T67" fmla="*/ 266 h 381"/>
                  <a:gd name="T68" fmla="*/ 232 w 242"/>
                  <a:gd name="T69" fmla="*/ 247 h 381"/>
                  <a:gd name="T70" fmla="*/ 227 w 242"/>
                  <a:gd name="T71" fmla="*/ 226 h 381"/>
                  <a:gd name="T72" fmla="*/ 221 w 242"/>
                  <a:gd name="T73" fmla="*/ 206 h 381"/>
                  <a:gd name="T74" fmla="*/ 214 w 242"/>
                  <a:gd name="T75" fmla="*/ 185 h 381"/>
                  <a:gd name="T76" fmla="*/ 204 w 242"/>
                  <a:gd name="T77" fmla="*/ 166 h 381"/>
                  <a:gd name="T78" fmla="*/ 192 w 242"/>
                  <a:gd name="T79" fmla="*/ 146 h 381"/>
                  <a:gd name="T80" fmla="*/ 192 w 242"/>
                  <a:gd name="T81" fmla="*/ 146 h 381"/>
                  <a:gd name="T82" fmla="*/ 180 w 242"/>
                  <a:gd name="T83" fmla="*/ 126 h 381"/>
                  <a:gd name="T84" fmla="*/ 165 w 242"/>
                  <a:gd name="T85" fmla="*/ 108 h 381"/>
                  <a:gd name="T86" fmla="*/ 150 w 242"/>
                  <a:gd name="T87" fmla="*/ 93 h 381"/>
                  <a:gd name="T88" fmla="*/ 135 w 242"/>
                  <a:gd name="T89" fmla="*/ 78 h 381"/>
                  <a:gd name="T90" fmla="*/ 119 w 242"/>
                  <a:gd name="T91" fmla="*/ 64 h 381"/>
                  <a:gd name="T92" fmla="*/ 103 w 242"/>
                  <a:gd name="T93" fmla="*/ 52 h 381"/>
                  <a:gd name="T94" fmla="*/ 87 w 242"/>
                  <a:gd name="T95" fmla="*/ 42 h 381"/>
                  <a:gd name="T96" fmla="*/ 72 w 242"/>
                  <a:gd name="T97" fmla="*/ 33 h 381"/>
                  <a:gd name="T98" fmla="*/ 45 w 242"/>
                  <a:gd name="T99" fmla="*/ 18 h 381"/>
                  <a:gd name="T100" fmla="*/ 23 w 242"/>
                  <a:gd name="T101" fmla="*/ 7 h 381"/>
                  <a:gd name="T102" fmla="*/ 7 w 242"/>
                  <a:gd name="T103" fmla="*/ 2 h 381"/>
                  <a:gd name="T104" fmla="*/ 2 w 242"/>
                  <a:gd name="T105" fmla="*/ 0 h 381"/>
                  <a:gd name="T106" fmla="*/ 2 w 242"/>
                  <a:gd name="T107"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381">
                    <a:moveTo>
                      <a:pt x="2" y="0"/>
                    </a:moveTo>
                    <a:lnTo>
                      <a:pt x="2" y="0"/>
                    </a:lnTo>
                    <a:lnTo>
                      <a:pt x="1" y="5"/>
                    </a:lnTo>
                    <a:lnTo>
                      <a:pt x="0" y="22"/>
                    </a:lnTo>
                    <a:lnTo>
                      <a:pt x="0" y="46"/>
                    </a:lnTo>
                    <a:lnTo>
                      <a:pt x="1" y="78"/>
                    </a:lnTo>
                    <a:lnTo>
                      <a:pt x="3" y="95"/>
                    </a:lnTo>
                    <a:lnTo>
                      <a:pt x="5" y="114"/>
                    </a:lnTo>
                    <a:lnTo>
                      <a:pt x="8" y="134"/>
                    </a:lnTo>
                    <a:lnTo>
                      <a:pt x="14" y="153"/>
                    </a:lnTo>
                    <a:lnTo>
                      <a:pt x="20" y="174"/>
                    </a:lnTo>
                    <a:lnTo>
                      <a:pt x="28" y="194"/>
                    </a:lnTo>
                    <a:lnTo>
                      <a:pt x="38" y="215"/>
                    </a:lnTo>
                    <a:lnTo>
                      <a:pt x="49" y="235"/>
                    </a:lnTo>
                    <a:lnTo>
                      <a:pt x="49" y="235"/>
                    </a:lnTo>
                    <a:lnTo>
                      <a:pt x="62" y="253"/>
                    </a:lnTo>
                    <a:lnTo>
                      <a:pt x="76" y="271"/>
                    </a:lnTo>
                    <a:lnTo>
                      <a:pt x="91" y="288"/>
                    </a:lnTo>
                    <a:lnTo>
                      <a:pt x="106" y="302"/>
                    </a:lnTo>
                    <a:lnTo>
                      <a:pt x="123" y="315"/>
                    </a:lnTo>
                    <a:lnTo>
                      <a:pt x="138" y="327"/>
                    </a:lnTo>
                    <a:lnTo>
                      <a:pt x="154" y="338"/>
                    </a:lnTo>
                    <a:lnTo>
                      <a:pt x="169" y="347"/>
                    </a:lnTo>
                    <a:lnTo>
                      <a:pt x="197" y="362"/>
                    </a:lnTo>
                    <a:lnTo>
                      <a:pt x="219" y="373"/>
                    </a:lnTo>
                    <a:lnTo>
                      <a:pt x="235" y="379"/>
                    </a:lnTo>
                    <a:lnTo>
                      <a:pt x="240" y="381"/>
                    </a:lnTo>
                    <a:lnTo>
                      <a:pt x="240" y="381"/>
                    </a:lnTo>
                    <a:lnTo>
                      <a:pt x="240" y="376"/>
                    </a:lnTo>
                    <a:lnTo>
                      <a:pt x="241" y="359"/>
                    </a:lnTo>
                    <a:lnTo>
                      <a:pt x="242" y="334"/>
                    </a:lnTo>
                    <a:lnTo>
                      <a:pt x="241" y="303"/>
                    </a:lnTo>
                    <a:lnTo>
                      <a:pt x="239" y="285"/>
                    </a:lnTo>
                    <a:lnTo>
                      <a:pt x="236" y="266"/>
                    </a:lnTo>
                    <a:lnTo>
                      <a:pt x="232" y="247"/>
                    </a:lnTo>
                    <a:lnTo>
                      <a:pt x="227" y="226"/>
                    </a:lnTo>
                    <a:lnTo>
                      <a:pt x="221" y="206"/>
                    </a:lnTo>
                    <a:lnTo>
                      <a:pt x="214" y="185"/>
                    </a:lnTo>
                    <a:lnTo>
                      <a:pt x="204" y="166"/>
                    </a:lnTo>
                    <a:lnTo>
                      <a:pt x="192" y="146"/>
                    </a:lnTo>
                    <a:lnTo>
                      <a:pt x="192" y="146"/>
                    </a:lnTo>
                    <a:lnTo>
                      <a:pt x="180" y="126"/>
                    </a:lnTo>
                    <a:lnTo>
                      <a:pt x="165" y="108"/>
                    </a:lnTo>
                    <a:lnTo>
                      <a:pt x="150" y="93"/>
                    </a:lnTo>
                    <a:lnTo>
                      <a:pt x="135" y="78"/>
                    </a:lnTo>
                    <a:lnTo>
                      <a:pt x="119" y="64"/>
                    </a:lnTo>
                    <a:lnTo>
                      <a:pt x="103" y="52"/>
                    </a:lnTo>
                    <a:lnTo>
                      <a:pt x="87" y="42"/>
                    </a:lnTo>
                    <a:lnTo>
                      <a:pt x="72" y="33"/>
                    </a:lnTo>
                    <a:lnTo>
                      <a:pt x="45" y="18"/>
                    </a:lnTo>
                    <a:lnTo>
                      <a:pt x="23" y="7"/>
                    </a:lnTo>
                    <a:lnTo>
                      <a:pt x="7"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25">
                <a:extLst>
                  <a:ext uri="{FF2B5EF4-FFF2-40B4-BE49-F238E27FC236}">
                    <a16:creationId xmlns:a16="http://schemas.microsoft.com/office/drawing/2014/main" id="{72396342-645C-4238-B0F0-CAD27B847DA5}"/>
                  </a:ext>
                </a:extLst>
              </p:cNvPr>
              <p:cNvSpPr>
                <a:spLocks/>
              </p:cNvSpPr>
              <p:nvPr/>
            </p:nvSpPr>
            <p:spPr bwMode="auto">
              <a:xfrm>
                <a:off x="6948488" y="2349500"/>
                <a:ext cx="152400" cy="182563"/>
              </a:xfrm>
              <a:custGeom>
                <a:avLst/>
                <a:gdLst>
                  <a:gd name="T0" fmla="*/ 0 w 289"/>
                  <a:gd name="T1" fmla="*/ 0 h 344"/>
                  <a:gd name="T2" fmla="*/ 0 w 289"/>
                  <a:gd name="T3" fmla="*/ 0 h 344"/>
                  <a:gd name="T4" fmla="*/ 1 w 289"/>
                  <a:gd name="T5" fmla="*/ 5 h 344"/>
                  <a:gd name="T6" fmla="*/ 2 w 289"/>
                  <a:gd name="T7" fmla="*/ 22 h 344"/>
                  <a:gd name="T8" fmla="*/ 4 w 289"/>
                  <a:gd name="T9" fmla="*/ 46 h 344"/>
                  <a:gd name="T10" fmla="*/ 11 w 289"/>
                  <a:gd name="T11" fmla="*/ 78 h 344"/>
                  <a:gd name="T12" fmla="*/ 14 w 289"/>
                  <a:gd name="T13" fmla="*/ 94 h 344"/>
                  <a:gd name="T14" fmla="*/ 20 w 289"/>
                  <a:gd name="T15" fmla="*/ 113 h 344"/>
                  <a:gd name="T16" fmla="*/ 26 w 289"/>
                  <a:gd name="T17" fmla="*/ 132 h 344"/>
                  <a:gd name="T18" fmla="*/ 34 w 289"/>
                  <a:gd name="T19" fmla="*/ 150 h 344"/>
                  <a:gd name="T20" fmla="*/ 43 w 289"/>
                  <a:gd name="T21" fmla="*/ 170 h 344"/>
                  <a:gd name="T22" fmla="*/ 54 w 289"/>
                  <a:gd name="T23" fmla="*/ 189 h 344"/>
                  <a:gd name="T24" fmla="*/ 66 w 289"/>
                  <a:gd name="T25" fmla="*/ 207 h 344"/>
                  <a:gd name="T26" fmla="*/ 80 w 289"/>
                  <a:gd name="T27" fmla="*/ 226 h 344"/>
                  <a:gd name="T28" fmla="*/ 80 w 289"/>
                  <a:gd name="T29" fmla="*/ 226 h 344"/>
                  <a:gd name="T30" fmla="*/ 96 w 289"/>
                  <a:gd name="T31" fmla="*/ 244 h 344"/>
                  <a:gd name="T32" fmla="*/ 112 w 289"/>
                  <a:gd name="T33" fmla="*/ 259 h 344"/>
                  <a:gd name="T34" fmla="*/ 130 w 289"/>
                  <a:gd name="T35" fmla="*/ 272 h 344"/>
                  <a:gd name="T36" fmla="*/ 146 w 289"/>
                  <a:gd name="T37" fmla="*/ 284 h 344"/>
                  <a:gd name="T38" fmla="*/ 164 w 289"/>
                  <a:gd name="T39" fmla="*/ 295 h 344"/>
                  <a:gd name="T40" fmla="*/ 181 w 289"/>
                  <a:gd name="T41" fmla="*/ 305 h 344"/>
                  <a:gd name="T42" fmla="*/ 199 w 289"/>
                  <a:gd name="T43" fmla="*/ 314 h 344"/>
                  <a:gd name="T44" fmla="*/ 215 w 289"/>
                  <a:gd name="T45" fmla="*/ 321 h 344"/>
                  <a:gd name="T46" fmla="*/ 244 w 289"/>
                  <a:gd name="T47" fmla="*/ 332 h 344"/>
                  <a:gd name="T48" fmla="*/ 268 w 289"/>
                  <a:gd name="T49" fmla="*/ 339 h 344"/>
                  <a:gd name="T50" fmla="*/ 283 w 289"/>
                  <a:gd name="T51" fmla="*/ 343 h 344"/>
                  <a:gd name="T52" fmla="*/ 289 w 289"/>
                  <a:gd name="T53" fmla="*/ 344 h 344"/>
                  <a:gd name="T54" fmla="*/ 289 w 289"/>
                  <a:gd name="T55" fmla="*/ 344 h 344"/>
                  <a:gd name="T56" fmla="*/ 289 w 289"/>
                  <a:gd name="T57" fmla="*/ 338 h 344"/>
                  <a:gd name="T58" fmla="*/ 288 w 289"/>
                  <a:gd name="T59" fmla="*/ 322 h 344"/>
                  <a:gd name="T60" fmla="*/ 286 w 289"/>
                  <a:gd name="T61" fmla="*/ 298 h 344"/>
                  <a:gd name="T62" fmla="*/ 279 w 289"/>
                  <a:gd name="T63" fmla="*/ 267 h 344"/>
                  <a:gd name="T64" fmla="*/ 276 w 289"/>
                  <a:gd name="T65" fmla="*/ 249 h 344"/>
                  <a:gd name="T66" fmla="*/ 270 w 289"/>
                  <a:gd name="T67" fmla="*/ 230 h 344"/>
                  <a:gd name="T68" fmla="*/ 264 w 289"/>
                  <a:gd name="T69" fmla="*/ 212 h 344"/>
                  <a:gd name="T70" fmla="*/ 256 w 289"/>
                  <a:gd name="T71" fmla="*/ 193 h 344"/>
                  <a:gd name="T72" fmla="*/ 247 w 289"/>
                  <a:gd name="T73" fmla="*/ 173 h 344"/>
                  <a:gd name="T74" fmla="*/ 236 w 289"/>
                  <a:gd name="T75" fmla="*/ 155 h 344"/>
                  <a:gd name="T76" fmla="*/ 224 w 289"/>
                  <a:gd name="T77" fmla="*/ 136 h 344"/>
                  <a:gd name="T78" fmla="*/ 210 w 289"/>
                  <a:gd name="T79" fmla="*/ 117 h 344"/>
                  <a:gd name="T80" fmla="*/ 210 w 289"/>
                  <a:gd name="T81" fmla="*/ 117 h 344"/>
                  <a:gd name="T82" fmla="*/ 194 w 289"/>
                  <a:gd name="T83" fmla="*/ 101 h 344"/>
                  <a:gd name="T84" fmla="*/ 178 w 289"/>
                  <a:gd name="T85" fmla="*/ 85 h 344"/>
                  <a:gd name="T86" fmla="*/ 160 w 289"/>
                  <a:gd name="T87" fmla="*/ 71 h 344"/>
                  <a:gd name="T88" fmla="*/ 143 w 289"/>
                  <a:gd name="T89" fmla="*/ 59 h 344"/>
                  <a:gd name="T90" fmla="*/ 126 w 289"/>
                  <a:gd name="T91" fmla="*/ 48 h 344"/>
                  <a:gd name="T92" fmla="*/ 109 w 289"/>
                  <a:gd name="T93" fmla="*/ 38 h 344"/>
                  <a:gd name="T94" fmla="*/ 91 w 289"/>
                  <a:gd name="T95" fmla="*/ 30 h 344"/>
                  <a:gd name="T96" fmla="*/ 75 w 289"/>
                  <a:gd name="T97" fmla="*/ 23 h 344"/>
                  <a:gd name="T98" fmla="*/ 46 w 289"/>
                  <a:gd name="T99" fmla="*/ 12 h 344"/>
                  <a:gd name="T100" fmla="*/ 22 w 289"/>
                  <a:gd name="T101" fmla="*/ 4 h 344"/>
                  <a:gd name="T102" fmla="*/ 7 w 289"/>
                  <a:gd name="T103" fmla="*/ 1 h 344"/>
                  <a:gd name="T104" fmla="*/ 0 w 289"/>
                  <a:gd name="T105" fmla="*/ 0 h 344"/>
                  <a:gd name="T106" fmla="*/ 0 w 289"/>
                  <a:gd name="T10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0" y="0"/>
                    </a:moveTo>
                    <a:lnTo>
                      <a:pt x="0" y="0"/>
                    </a:lnTo>
                    <a:lnTo>
                      <a:pt x="1" y="5"/>
                    </a:lnTo>
                    <a:lnTo>
                      <a:pt x="2" y="22"/>
                    </a:lnTo>
                    <a:lnTo>
                      <a:pt x="4" y="46"/>
                    </a:lnTo>
                    <a:lnTo>
                      <a:pt x="11" y="78"/>
                    </a:lnTo>
                    <a:lnTo>
                      <a:pt x="14" y="94"/>
                    </a:lnTo>
                    <a:lnTo>
                      <a:pt x="20" y="113"/>
                    </a:lnTo>
                    <a:lnTo>
                      <a:pt x="26" y="132"/>
                    </a:lnTo>
                    <a:lnTo>
                      <a:pt x="34" y="150"/>
                    </a:lnTo>
                    <a:lnTo>
                      <a:pt x="43" y="170"/>
                    </a:lnTo>
                    <a:lnTo>
                      <a:pt x="54" y="189"/>
                    </a:lnTo>
                    <a:lnTo>
                      <a:pt x="66" y="207"/>
                    </a:lnTo>
                    <a:lnTo>
                      <a:pt x="80" y="226"/>
                    </a:lnTo>
                    <a:lnTo>
                      <a:pt x="80" y="226"/>
                    </a:lnTo>
                    <a:lnTo>
                      <a:pt x="96" y="244"/>
                    </a:lnTo>
                    <a:lnTo>
                      <a:pt x="112" y="259"/>
                    </a:lnTo>
                    <a:lnTo>
                      <a:pt x="130" y="272"/>
                    </a:lnTo>
                    <a:lnTo>
                      <a:pt x="146" y="284"/>
                    </a:lnTo>
                    <a:lnTo>
                      <a:pt x="164" y="295"/>
                    </a:lnTo>
                    <a:lnTo>
                      <a:pt x="181" y="305"/>
                    </a:lnTo>
                    <a:lnTo>
                      <a:pt x="199" y="314"/>
                    </a:lnTo>
                    <a:lnTo>
                      <a:pt x="215" y="321"/>
                    </a:lnTo>
                    <a:lnTo>
                      <a:pt x="244" y="332"/>
                    </a:lnTo>
                    <a:lnTo>
                      <a:pt x="268" y="339"/>
                    </a:lnTo>
                    <a:lnTo>
                      <a:pt x="283" y="343"/>
                    </a:lnTo>
                    <a:lnTo>
                      <a:pt x="289" y="344"/>
                    </a:lnTo>
                    <a:lnTo>
                      <a:pt x="289" y="344"/>
                    </a:lnTo>
                    <a:lnTo>
                      <a:pt x="289" y="338"/>
                    </a:lnTo>
                    <a:lnTo>
                      <a:pt x="288" y="322"/>
                    </a:lnTo>
                    <a:lnTo>
                      <a:pt x="286" y="298"/>
                    </a:lnTo>
                    <a:lnTo>
                      <a:pt x="279" y="267"/>
                    </a:lnTo>
                    <a:lnTo>
                      <a:pt x="276" y="249"/>
                    </a:lnTo>
                    <a:lnTo>
                      <a:pt x="270" y="230"/>
                    </a:lnTo>
                    <a:lnTo>
                      <a:pt x="264" y="212"/>
                    </a:lnTo>
                    <a:lnTo>
                      <a:pt x="256" y="193"/>
                    </a:lnTo>
                    <a:lnTo>
                      <a:pt x="247" y="173"/>
                    </a:lnTo>
                    <a:lnTo>
                      <a:pt x="236" y="155"/>
                    </a:lnTo>
                    <a:lnTo>
                      <a:pt x="224" y="136"/>
                    </a:lnTo>
                    <a:lnTo>
                      <a:pt x="210" y="117"/>
                    </a:lnTo>
                    <a:lnTo>
                      <a:pt x="210" y="117"/>
                    </a:lnTo>
                    <a:lnTo>
                      <a:pt x="194" y="101"/>
                    </a:lnTo>
                    <a:lnTo>
                      <a:pt x="178" y="85"/>
                    </a:lnTo>
                    <a:lnTo>
                      <a:pt x="160" y="71"/>
                    </a:lnTo>
                    <a:lnTo>
                      <a:pt x="143" y="59"/>
                    </a:lnTo>
                    <a:lnTo>
                      <a:pt x="126" y="48"/>
                    </a:lnTo>
                    <a:lnTo>
                      <a:pt x="109" y="38"/>
                    </a:lnTo>
                    <a:lnTo>
                      <a:pt x="91" y="30"/>
                    </a:lnTo>
                    <a:lnTo>
                      <a:pt x="75" y="23"/>
                    </a:lnTo>
                    <a:lnTo>
                      <a:pt x="46" y="12"/>
                    </a:lnTo>
                    <a:lnTo>
                      <a:pt x="22" y="4"/>
                    </a:lnTo>
                    <a:lnTo>
                      <a:pt x="7"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5" name="Symbol zastępczy tekstu 7">
            <a:extLst>
              <a:ext uri="{FF2B5EF4-FFF2-40B4-BE49-F238E27FC236}">
                <a16:creationId xmlns:a16="http://schemas.microsoft.com/office/drawing/2014/main" id="{D6DDE7F1-AA8B-4DB9-99EA-649E29B99212}"/>
              </a:ext>
            </a:extLst>
          </p:cNvPr>
          <p:cNvSpPr txBox="1">
            <a:spLocks/>
          </p:cNvSpPr>
          <p:nvPr/>
        </p:nvSpPr>
        <p:spPr>
          <a:xfrm>
            <a:off x="8046055" y="5093638"/>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6" name="Symbol zastępczy tekstu 7">
            <a:extLst>
              <a:ext uri="{FF2B5EF4-FFF2-40B4-BE49-F238E27FC236}">
                <a16:creationId xmlns:a16="http://schemas.microsoft.com/office/drawing/2014/main" id="{05DE4A72-E30B-4F09-8043-903BDFA8D0E3}"/>
              </a:ext>
            </a:extLst>
          </p:cNvPr>
          <p:cNvSpPr txBox="1">
            <a:spLocks/>
          </p:cNvSpPr>
          <p:nvPr/>
        </p:nvSpPr>
        <p:spPr>
          <a:xfrm>
            <a:off x="8046055" y="3102902"/>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47" name="pole tekstowe 46">
            <a:extLst>
              <a:ext uri="{FF2B5EF4-FFF2-40B4-BE49-F238E27FC236}">
                <a16:creationId xmlns:a16="http://schemas.microsoft.com/office/drawing/2014/main" id="{D3939C30-C1A2-4864-8629-F919D704A6D9}"/>
              </a:ext>
            </a:extLst>
          </p:cNvPr>
          <p:cNvSpPr txBox="1"/>
          <p:nvPr/>
        </p:nvSpPr>
        <p:spPr>
          <a:xfrm>
            <a:off x="308479" y="5670881"/>
            <a:ext cx="3814038" cy="21544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spTree>
    <p:extLst>
      <p:ext uri="{BB962C8B-B14F-4D97-AF65-F5344CB8AC3E}">
        <p14:creationId xmlns:p14="http://schemas.microsoft.com/office/powerpoint/2010/main" val="260396713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Wykres 20">
            <a:extLst>
              <a:ext uri="{FF2B5EF4-FFF2-40B4-BE49-F238E27FC236}">
                <a16:creationId xmlns:a16="http://schemas.microsoft.com/office/drawing/2014/main" id="{FE72CFF8-C8F9-42AE-9CCF-1EBA0C5BD3B7}"/>
              </a:ext>
            </a:extLst>
          </p:cNvPr>
          <p:cNvGraphicFramePr/>
          <p:nvPr>
            <p:extLst>
              <p:ext uri="{D42A27DB-BD31-4B8C-83A1-F6EECF244321}">
                <p14:modId xmlns:p14="http://schemas.microsoft.com/office/powerpoint/2010/main" val="1802305121"/>
              </p:ext>
            </p:extLst>
          </p:nvPr>
        </p:nvGraphicFramePr>
        <p:xfrm>
          <a:off x="179511" y="2966040"/>
          <a:ext cx="8374372" cy="2281681"/>
        </p:xfrm>
        <a:graphic>
          <a:graphicData uri="http://schemas.openxmlformats.org/drawingml/2006/chart">
            <c:chart xmlns:c="http://schemas.openxmlformats.org/drawingml/2006/chart" xmlns:r="http://schemas.openxmlformats.org/officeDocument/2006/relationships" r:id="rId3"/>
          </a:graphicData>
        </a:graphic>
      </p:graphicFrame>
      <p:sp>
        <p:nvSpPr>
          <p:cNvPr id="9" name="Prostokąt: zaokrąglone rogi 8">
            <a:extLst>
              <a:ext uri="{FF2B5EF4-FFF2-40B4-BE49-F238E27FC236}">
                <a16:creationId xmlns:a16="http://schemas.microsoft.com/office/drawing/2014/main" id="{8013478C-C318-4EC3-9B05-8389D6C922D7}"/>
              </a:ext>
            </a:extLst>
          </p:cNvPr>
          <p:cNvSpPr/>
          <p:nvPr/>
        </p:nvSpPr>
        <p:spPr>
          <a:xfrm>
            <a:off x="179511" y="3540907"/>
            <a:ext cx="8631436" cy="1830648"/>
          </a:xfrm>
          <a:prstGeom prst="roundRect">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buFont typeface="Wingdings" panose="05000000000000000000" pitchFamily="2" charset="2"/>
              <a:buChar char="§"/>
            </a:pPr>
            <a:endParaRPr lang="pl-PL" sz="1050">
              <a:solidFill>
                <a:schemeClr val="tx1"/>
              </a:solidFill>
            </a:endParaRPr>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Ogrzewanie gospodarstwa domowego</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P9. Proszę powiedzieć, jaki GŁÓWNY rodzaj ogrzewania stosuje się w Pana(i) gospodarstwie domowym?</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423309"/>
            <a:ext cx="8487418" cy="216000"/>
          </a:xfrm>
        </p:spPr>
        <p:txBody>
          <a:bodyPr/>
          <a:lstStyle/>
          <a:p>
            <a:pPr algn="just"/>
            <a:r>
              <a:rPr lang="pl-PL">
                <a:solidFill>
                  <a:schemeClr val="bg1">
                    <a:lumMod val="75000"/>
                  </a:schemeClr>
                </a:solidFill>
              </a:rPr>
              <a:t>Odpowiadający: wszyscy badani, 2020: n=1015, wielkość miejscowości: wieś n=256, miasto do 20 tys. n=124, miasto 20-100 tys. n=240, miasto 100-500 tys. n=226, miasto powyżej 500 n=169; wykształcenie: podstawowe, gimnazjalne n=21, zasadnicze zawodowe n=102, średnie i pomaturalne n=355, wyższe n=536; dochód: do 1500 zł n=223, 1501-2500 zł n=291, powyżej 2500 zł n=419.</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9512" y="179375"/>
            <a:ext cx="466782" cy="466782"/>
          </a:xfrm>
          <a:prstGeom prst="rect">
            <a:avLst/>
          </a:prstGeom>
        </p:spPr>
      </p:pic>
      <p:graphicFrame>
        <p:nvGraphicFramePr>
          <p:cNvPr id="7" name="Wykres 6">
            <a:extLst>
              <a:ext uri="{FF2B5EF4-FFF2-40B4-BE49-F238E27FC236}">
                <a16:creationId xmlns:a16="http://schemas.microsoft.com/office/drawing/2014/main" id="{9A8994FE-ABF8-451F-BAB5-DBD96BA7423D}"/>
              </a:ext>
            </a:extLst>
          </p:cNvPr>
          <p:cNvGraphicFramePr/>
          <p:nvPr>
            <p:extLst>
              <p:ext uri="{D42A27DB-BD31-4B8C-83A1-F6EECF244321}">
                <p14:modId xmlns:p14="http://schemas.microsoft.com/office/powerpoint/2010/main" val="483542882"/>
              </p:ext>
            </p:extLst>
          </p:nvPr>
        </p:nvGraphicFramePr>
        <p:xfrm>
          <a:off x="179511" y="1083638"/>
          <a:ext cx="8374372" cy="2281681"/>
        </p:xfrm>
        <a:graphic>
          <a:graphicData uri="http://schemas.openxmlformats.org/drawingml/2006/chart">
            <c:chart xmlns:c="http://schemas.openxmlformats.org/drawingml/2006/chart" xmlns:r="http://schemas.openxmlformats.org/officeDocument/2006/relationships" r:id="rId6"/>
          </a:graphicData>
        </a:graphic>
      </p:graphicFrame>
      <p:sp>
        <p:nvSpPr>
          <p:cNvPr id="23" name="Prostokąt: zaokrąglone rogi 22">
            <a:extLst>
              <a:ext uri="{FF2B5EF4-FFF2-40B4-BE49-F238E27FC236}">
                <a16:creationId xmlns:a16="http://schemas.microsoft.com/office/drawing/2014/main" id="{0C717992-FC3F-4FD4-83C3-ADD82CC85C3E}"/>
              </a:ext>
            </a:extLst>
          </p:cNvPr>
          <p:cNvSpPr/>
          <p:nvPr/>
        </p:nvSpPr>
        <p:spPr>
          <a:xfrm>
            <a:off x="179512" y="1337511"/>
            <a:ext cx="8631436" cy="2063514"/>
          </a:xfrm>
          <a:prstGeom prst="roundRect">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buFont typeface="Wingdings" panose="05000000000000000000" pitchFamily="2" charset="2"/>
              <a:buChar char="§"/>
            </a:pPr>
            <a:endParaRPr lang="pl-PL" sz="1050">
              <a:solidFill>
                <a:schemeClr val="tx1"/>
              </a:solidFill>
            </a:endParaRPr>
          </a:p>
        </p:txBody>
      </p:sp>
      <p:sp>
        <p:nvSpPr>
          <p:cNvPr id="19" name="pole tekstowe 18">
            <a:extLst>
              <a:ext uri="{FF2B5EF4-FFF2-40B4-BE49-F238E27FC236}">
                <a16:creationId xmlns:a16="http://schemas.microsoft.com/office/drawing/2014/main" id="{DE2FAD07-7C50-4D56-AB5F-18C4C5E9CD27}"/>
              </a:ext>
            </a:extLst>
          </p:cNvPr>
          <p:cNvSpPr txBox="1"/>
          <p:nvPr/>
        </p:nvSpPr>
        <p:spPr>
          <a:xfrm>
            <a:off x="58908" y="1633588"/>
            <a:ext cx="1393334" cy="215444"/>
          </a:xfrm>
          <a:prstGeom prst="rect">
            <a:avLst/>
          </a:prstGeom>
          <a:noFill/>
        </p:spPr>
        <p:txBody>
          <a:bodyPr wrap="square">
            <a:spAutoFit/>
          </a:bodyPr>
          <a:lstStyle/>
          <a:p>
            <a:pPr algn="ctr" fontAlgn="ctr"/>
            <a:r>
              <a:rPr lang="pl-PL" sz="800" b="1">
                <a:latin typeface="Century Gothic" panose="020B0502020202020204" pitchFamily="34" charset="0"/>
              </a:rPr>
              <a:t>WĘGIEL</a:t>
            </a:r>
            <a:endParaRPr lang="pl-PL" sz="800" b="1" i="0" u="none" strike="noStrike">
              <a:solidFill>
                <a:schemeClr val="tx1"/>
              </a:solidFill>
              <a:effectLst/>
              <a:latin typeface="Century Gothic" panose="020B0502020202020204" pitchFamily="34" charset="0"/>
            </a:endParaRPr>
          </a:p>
        </p:txBody>
      </p:sp>
      <p:sp>
        <p:nvSpPr>
          <p:cNvPr id="27" name="pole tekstowe 26">
            <a:extLst>
              <a:ext uri="{FF2B5EF4-FFF2-40B4-BE49-F238E27FC236}">
                <a16:creationId xmlns:a16="http://schemas.microsoft.com/office/drawing/2014/main" id="{37DFFED8-FF7A-46DE-B8CC-871C0B31DDB4}"/>
              </a:ext>
            </a:extLst>
          </p:cNvPr>
          <p:cNvSpPr txBox="1"/>
          <p:nvPr/>
        </p:nvSpPr>
        <p:spPr>
          <a:xfrm>
            <a:off x="335683" y="3740134"/>
            <a:ext cx="894192" cy="215444"/>
          </a:xfrm>
          <a:prstGeom prst="rect">
            <a:avLst/>
          </a:prstGeom>
          <a:noFill/>
        </p:spPr>
        <p:txBody>
          <a:bodyPr wrap="square">
            <a:spAutoFit/>
          </a:bodyPr>
          <a:lstStyle>
            <a:defPPr>
              <a:defRPr lang="pl-PL"/>
            </a:defPPr>
            <a:lvl1pPr algn="ctr" fontAlgn="ctr">
              <a:defRPr sz="800" b="1" i="0" u="none" strike="noStrike">
                <a:effectLst/>
                <a:latin typeface="Century Gothic" panose="020B0502020202020204" pitchFamily="34" charset="0"/>
              </a:defRPr>
            </a:lvl1pPr>
          </a:lstStyle>
          <a:p>
            <a:r>
              <a:rPr lang="pl-PL"/>
              <a:t>DREWNO</a:t>
            </a:r>
          </a:p>
        </p:txBody>
      </p:sp>
      <p:pic>
        <p:nvPicPr>
          <p:cNvPr id="5" name="Picture 6" descr="Coal Mine Svg Png Icon Free Download (#498519) - OnlineWebFonts.COM">
            <a:extLst>
              <a:ext uri="{FF2B5EF4-FFF2-40B4-BE49-F238E27FC236}">
                <a16:creationId xmlns:a16="http://schemas.microsoft.com/office/drawing/2014/main" id="{FDAFD795-7C64-4127-B542-EAC8B72731D8}"/>
              </a:ext>
            </a:extLst>
          </p:cNvPr>
          <p:cNvPicPr>
            <a:picLocks noChangeAspect="1" noChangeArrowheads="1"/>
          </p:cNvPicPr>
          <p:nvPr/>
        </p:nvPicPr>
        <p:blipFill>
          <a:blip r:embed="rId7" cstate="print">
            <a:lum bright="70000" contrast="-70000"/>
            <a:extLst>
              <a:ext uri="{28A0092B-C50C-407E-A947-70E740481C1C}">
                <a14:useLocalDpi xmlns:a14="http://schemas.microsoft.com/office/drawing/2010/main" val="0"/>
              </a:ext>
            </a:extLst>
          </a:blip>
          <a:srcRect/>
          <a:stretch>
            <a:fillRect/>
          </a:stretch>
        </p:blipFill>
        <p:spPr bwMode="auto">
          <a:xfrm>
            <a:off x="513617" y="2031182"/>
            <a:ext cx="498286" cy="44845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8" descr="Wood Icon #391431 - Free Icons Library">
            <a:extLst>
              <a:ext uri="{FF2B5EF4-FFF2-40B4-BE49-F238E27FC236}">
                <a16:creationId xmlns:a16="http://schemas.microsoft.com/office/drawing/2014/main" id="{05268146-82F0-4E61-9942-00A97A3F2C14}"/>
              </a:ext>
            </a:extLst>
          </p:cNvPr>
          <p:cNvPicPr>
            <a:picLocks noChangeAspect="1" noChangeArrowheads="1"/>
          </p:cNvPicPr>
          <p:nvPr/>
        </p:nvPicPr>
        <p:blipFill>
          <a:blip r:embed="rId8" cstate="print">
            <a:lum bright="70000" contrast="-70000"/>
            <a:extLst>
              <a:ext uri="{28A0092B-C50C-407E-A947-70E740481C1C}">
                <a14:useLocalDpi xmlns:a14="http://schemas.microsoft.com/office/drawing/2010/main" val="0"/>
              </a:ext>
            </a:extLst>
          </a:blip>
          <a:srcRect/>
          <a:stretch>
            <a:fillRect/>
          </a:stretch>
        </p:blipFill>
        <p:spPr bwMode="auto">
          <a:xfrm>
            <a:off x="378221" y="3857193"/>
            <a:ext cx="809116" cy="809116"/>
          </a:xfrm>
          <a:prstGeom prst="rect">
            <a:avLst/>
          </a:prstGeom>
          <a:noFill/>
          <a:extLst>
            <a:ext uri="{909E8E84-426E-40DD-AFC4-6F175D3DCCD1}">
              <a14:hiddenFill xmlns:a14="http://schemas.microsoft.com/office/drawing/2010/main">
                <a:solidFill>
                  <a:srgbClr val="FFFFFF"/>
                </a:solidFill>
              </a14:hiddenFill>
            </a:ext>
          </a:extLst>
        </p:spPr>
      </p:pic>
      <p:sp>
        <p:nvSpPr>
          <p:cNvPr id="10" name="Symbol zastępczy tekstu 7">
            <a:extLst>
              <a:ext uri="{FF2B5EF4-FFF2-40B4-BE49-F238E27FC236}">
                <a16:creationId xmlns:a16="http://schemas.microsoft.com/office/drawing/2014/main" id="{9641CBAB-1143-4C83-945A-68A4431C6156}"/>
              </a:ext>
            </a:extLst>
          </p:cNvPr>
          <p:cNvSpPr txBox="1">
            <a:spLocks/>
          </p:cNvSpPr>
          <p:nvPr/>
        </p:nvSpPr>
        <p:spPr>
          <a:xfrm>
            <a:off x="8046055" y="5093638"/>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1" name="Symbol zastępczy tekstu 7">
            <a:extLst>
              <a:ext uri="{FF2B5EF4-FFF2-40B4-BE49-F238E27FC236}">
                <a16:creationId xmlns:a16="http://schemas.microsoft.com/office/drawing/2014/main" id="{A152E74A-C4C9-422D-A3ED-EB72B775B361}"/>
              </a:ext>
            </a:extLst>
          </p:cNvPr>
          <p:cNvSpPr txBox="1">
            <a:spLocks/>
          </p:cNvSpPr>
          <p:nvPr/>
        </p:nvSpPr>
        <p:spPr>
          <a:xfrm>
            <a:off x="8046055" y="3102902"/>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8" name="pole tekstowe 17">
            <a:extLst>
              <a:ext uri="{FF2B5EF4-FFF2-40B4-BE49-F238E27FC236}">
                <a16:creationId xmlns:a16="http://schemas.microsoft.com/office/drawing/2014/main" id="{756A3020-8E02-44FF-9155-5E0EBD60B532}"/>
              </a:ext>
            </a:extLst>
          </p:cNvPr>
          <p:cNvSpPr txBox="1"/>
          <p:nvPr/>
        </p:nvSpPr>
        <p:spPr>
          <a:xfrm>
            <a:off x="308479" y="5670881"/>
            <a:ext cx="3814038" cy="21544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spTree>
    <p:extLst>
      <p:ext uri="{BB962C8B-B14F-4D97-AF65-F5344CB8AC3E}">
        <p14:creationId xmlns:p14="http://schemas.microsoft.com/office/powerpoint/2010/main" val="293969762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złej jakości powietrza a ogrzewanie gospodarstwa domowego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P8. Proszę uszeregować powody złej jakości powietrza w Polsce w kolejności OD najważniejszego dla Pana(i) powodu DO najmniej ważnego.</a:t>
            </a:r>
          </a:p>
          <a:p>
            <a:pPr algn="just"/>
            <a:r>
              <a:rPr lang="pl-PL" sz="1100"/>
              <a:t>P9. Proszę powiedzieć, jaki GŁÓWNY rodzaj ogrzewania stosuje się w Pana(i) gospodarstwie domowym?</a:t>
            </a:r>
          </a:p>
          <a:p>
            <a:pPr algn="just"/>
            <a:r>
              <a:rPr lang="pl-PL" sz="800" i="1">
                <a:solidFill>
                  <a:schemeClr val="bg1">
                    <a:lumMod val="75000"/>
                  </a:schemeClr>
                </a:solidFill>
              </a:rPr>
              <a:t>Pytania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2020: n=1015.</a:t>
            </a:r>
            <a:endParaRPr lang="pt-BR">
              <a:solidFill>
                <a:schemeClr val="bg1">
                  <a:lumMod val="75000"/>
                </a:schemeClr>
              </a:solidFill>
            </a:endParaRPr>
          </a:p>
          <a:p>
            <a:endParaRPr lang="pl-PL"/>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sp>
        <p:nvSpPr>
          <p:cNvPr id="6" name="Symbol zastępczy tekstu 7">
            <a:extLst>
              <a:ext uri="{FF2B5EF4-FFF2-40B4-BE49-F238E27FC236}">
                <a16:creationId xmlns:a16="http://schemas.microsoft.com/office/drawing/2014/main" id="{4D421F15-0610-4357-B7C6-94B80373D04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12" name="Symbol zastępczy zawartości 4" descr="Powody złej jakości powietrza w Polsce w kolejności od najważniejszych do najmniej ważnych.&#10;&#10;Wykres kolumnowy skumulowany do 100% przedstawia powody złej jakości powietrza: &#10;emisja z transportu samochodowego (1- najważniejszy powód 24%, 2 - 41 %, 3 - 28%, 4 - najmniej ważny powód - 7%), &#10;emisja z pieców domowych (1- najważniejszy powód 37%, 2 - 27%, 3 - 26%, 4 - najmniej ważny powód - 10%), &#10;duża emisja np. z fabryk (1- najważniejszy powód 35%, 2 - 25%, 3 - 32%, 4 - najmniej ważny powód - 8%), &#10;emisja pochodząca z państw sąsiadujących z Polską (1- najważniejszy powód 4%, 2 - 7%, 3 - 14%, 4 - najmniej ważny powód - 75%).&#10;&#10;&#10;&#10;&#10;">
            <a:extLst>
              <a:ext uri="{FF2B5EF4-FFF2-40B4-BE49-F238E27FC236}">
                <a16:creationId xmlns:a16="http://schemas.microsoft.com/office/drawing/2014/main" id="{FB9F07EC-72C4-4E92-B62B-8203FC1CB84A}"/>
              </a:ext>
            </a:extLst>
          </p:cNvPr>
          <p:cNvGraphicFramePr>
            <a:graphicFrameLocks/>
          </p:cNvGraphicFramePr>
          <p:nvPr>
            <p:extLst>
              <p:ext uri="{D42A27DB-BD31-4B8C-83A1-F6EECF244321}">
                <p14:modId xmlns:p14="http://schemas.microsoft.com/office/powerpoint/2010/main" val="1428985675"/>
              </p:ext>
            </p:extLst>
          </p:nvPr>
        </p:nvGraphicFramePr>
        <p:xfrm>
          <a:off x="3361792" y="1554480"/>
          <a:ext cx="4803271" cy="49004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ela 19">
            <a:extLst>
              <a:ext uri="{FF2B5EF4-FFF2-40B4-BE49-F238E27FC236}">
                <a16:creationId xmlns:a16="http://schemas.microsoft.com/office/drawing/2014/main" id="{47064C42-6DF3-4C51-86A6-DC63580EB1CB}"/>
              </a:ext>
            </a:extLst>
          </p:cNvPr>
          <p:cNvGraphicFramePr>
            <a:graphicFrameLocks noGrp="1"/>
          </p:cNvGraphicFramePr>
          <p:nvPr>
            <p:extLst>
              <p:ext uri="{D42A27DB-BD31-4B8C-83A1-F6EECF244321}">
                <p14:modId xmlns:p14="http://schemas.microsoft.com/office/powerpoint/2010/main" val="2483938156"/>
              </p:ext>
            </p:extLst>
          </p:nvPr>
        </p:nvGraphicFramePr>
        <p:xfrm>
          <a:off x="673064" y="1602549"/>
          <a:ext cx="2315976" cy="3112162"/>
        </p:xfrm>
        <a:graphic>
          <a:graphicData uri="http://schemas.openxmlformats.org/drawingml/2006/table">
            <a:tbl>
              <a:tblPr>
                <a:tableStyleId>{5C22544A-7EE6-4342-B048-85BDC9FD1C3A}</a:tableStyleId>
              </a:tblPr>
              <a:tblGrid>
                <a:gridCol w="2315976">
                  <a:extLst>
                    <a:ext uri="{9D8B030D-6E8A-4147-A177-3AD203B41FA5}">
                      <a16:colId xmlns:a16="http://schemas.microsoft.com/office/drawing/2014/main" val="2852655252"/>
                    </a:ext>
                  </a:extLst>
                </a:gridCol>
              </a:tblGrid>
              <a:tr h="337021">
                <a:tc>
                  <a:txBody>
                    <a:bodyPr/>
                    <a:lstStyle/>
                    <a:p>
                      <a:pPr algn="r"/>
                      <a:r>
                        <a:rPr lang="pl-PL" sz="1100" b="0" u="none" strike="noStrike" kern="1200">
                          <a:solidFill>
                            <a:schemeClr val="dk1"/>
                          </a:solidFill>
                          <a:effectLst/>
                          <a:latin typeface="+mn-lt"/>
                          <a:ea typeface="+mn-ea"/>
                          <a:cs typeface="+mn-cs"/>
                        </a:rPr>
                        <a:t>odnawialne źródła energii (pompy ciepła itp.)</a:t>
                      </a:r>
                    </a:p>
                  </a:txBody>
                  <a:tcPr marL="9525" marR="9525" marT="9525"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06780479"/>
                  </a:ext>
                </a:extLst>
              </a:tr>
              <a:tr h="523874">
                <a:tc>
                  <a:txBody>
                    <a:bodyPr/>
                    <a:lstStyle/>
                    <a:p>
                      <a:pPr algn="r"/>
                      <a:r>
                        <a:rPr lang="pl-PL" sz="1100" b="0" u="none" strike="noStrike" kern="1200">
                          <a:solidFill>
                            <a:schemeClr val="dk1"/>
                          </a:solidFill>
                          <a:effectLst/>
                          <a:latin typeface="+mn-lt"/>
                          <a:ea typeface="+mn-ea"/>
                          <a:cs typeface="+mn-cs"/>
                        </a:rPr>
                        <a:t>	</a:t>
                      </a:r>
                    </a:p>
                    <a:p>
                      <a:pPr algn="r"/>
                      <a:r>
                        <a:rPr lang="pl-PL" sz="1100" b="0" u="none" strike="noStrike" kern="1200">
                          <a:solidFill>
                            <a:schemeClr val="dk1"/>
                          </a:solidFill>
                          <a:effectLst/>
                          <a:latin typeface="+mn-lt"/>
                          <a:ea typeface="+mn-ea"/>
                          <a:cs typeface="+mn-cs"/>
                        </a:rPr>
                        <a:t>ekogroszek</a:t>
                      </a:r>
                    </a:p>
                  </a:txBody>
                  <a:tcPr marL="9525" marR="9525" marT="9525"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33531690"/>
                  </a:ext>
                </a:extLst>
              </a:tr>
              <a:tr h="388620">
                <a:tc>
                  <a:txBody>
                    <a:bodyPr/>
                    <a:lstStyle/>
                    <a:p>
                      <a:pPr algn="r"/>
                      <a:r>
                        <a:rPr lang="pl-PL" sz="1100" b="0" u="none" strike="noStrike" kern="1200">
                          <a:solidFill>
                            <a:schemeClr val="dk1"/>
                          </a:solidFill>
                          <a:effectLst/>
                          <a:latin typeface="+mn-lt"/>
                          <a:ea typeface="+mn-ea"/>
                          <a:cs typeface="+mn-cs"/>
                        </a:rPr>
                        <a:t>	drewno</a:t>
                      </a:r>
                    </a:p>
                  </a:txBody>
                  <a:tcPr marL="9525" marR="9525" marT="9525"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50842111"/>
                  </a:ext>
                </a:extLst>
              </a:tr>
              <a:tr h="294832">
                <a:tc>
                  <a:txBody>
                    <a:bodyPr/>
                    <a:lstStyle/>
                    <a:p>
                      <a:pPr algn="r"/>
                      <a:r>
                        <a:rPr lang="pl-PL" sz="1100" b="0" u="none" strike="noStrike" kern="1200">
                          <a:solidFill>
                            <a:schemeClr val="dk1"/>
                          </a:solidFill>
                          <a:effectLst/>
                          <a:latin typeface="+mn-lt"/>
                          <a:ea typeface="+mn-ea"/>
                          <a:cs typeface="+mn-cs"/>
                        </a:rPr>
                        <a:t>podłączenie do sieci ciepłowniczej</a:t>
                      </a:r>
                    </a:p>
                  </a:txBody>
                  <a:tcPr marL="9525" marR="9525" marT="9525"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45539612"/>
                  </a:ext>
                </a:extLst>
              </a:tr>
              <a:tr h="445770">
                <a:tc>
                  <a:txBody>
                    <a:bodyPr/>
                    <a:lstStyle/>
                    <a:p>
                      <a:pPr algn="r"/>
                      <a:r>
                        <a:rPr lang="pl-PL" sz="1100" b="0" u="none" strike="noStrike" kern="1200">
                          <a:solidFill>
                            <a:schemeClr val="dk1"/>
                          </a:solidFill>
                          <a:effectLst/>
                          <a:latin typeface="+mn-lt"/>
                          <a:ea typeface="+mn-ea"/>
                          <a:cs typeface="+mn-cs"/>
                        </a:rPr>
                        <a:t>gaz</a:t>
                      </a:r>
                    </a:p>
                  </a:txBody>
                  <a:tcPr marL="9525" marR="9525" marT="9525"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61439307"/>
                  </a:ext>
                </a:extLst>
              </a:tr>
              <a:tr h="400050">
                <a:tc>
                  <a:txBody>
                    <a:bodyPr/>
                    <a:lstStyle/>
                    <a:p>
                      <a:pPr algn="r"/>
                      <a:r>
                        <a:rPr lang="pl-PL" sz="1100" b="0" u="none" strike="noStrike" kern="1200">
                          <a:solidFill>
                            <a:schemeClr val="dk1"/>
                          </a:solidFill>
                          <a:effectLst/>
                          <a:latin typeface="+mn-lt"/>
                          <a:ea typeface="+mn-ea"/>
                          <a:cs typeface="+mn-cs"/>
                        </a:rPr>
                        <a:t>węgiel</a:t>
                      </a:r>
                    </a:p>
                  </a:txBody>
                  <a:tcPr marL="9525" marR="9525" marT="9525"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25093735"/>
                  </a:ext>
                </a:extLst>
              </a:tr>
              <a:tr h="377190">
                <a:tc>
                  <a:txBody>
                    <a:bodyPr/>
                    <a:lstStyle/>
                    <a:p>
                      <a:pPr algn="r"/>
                      <a:r>
                        <a:rPr lang="pl-PL" sz="1100" b="0" u="none" strike="noStrike" kern="1200" err="1">
                          <a:solidFill>
                            <a:schemeClr val="dk1"/>
                          </a:solidFill>
                          <a:effectLst/>
                          <a:latin typeface="+mn-lt"/>
                          <a:ea typeface="+mn-ea"/>
                          <a:cs typeface="+mn-cs"/>
                        </a:rPr>
                        <a:t>pellet</a:t>
                      </a:r>
                      <a:r>
                        <a:rPr lang="pl-PL" sz="1100" b="0" u="none" strike="noStrike" kern="1200">
                          <a:solidFill>
                            <a:schemeClr val="dk1"/>
                          </a:solidFill>
                          <a:effectLst/>
                          <a:latin typeface="+mn-lt"/>
                          <a:ea typeface="+mn-ea"/>
                          <a:cs typeface="+mn-cs"/>
                        </a:rPr>
                        <a:t>/brykiet</a:t>
                      </a:r>
                    </a:p>
                  </a:txBody>
                  <a:tcPr marL="9525" marR="9525" marT="9525"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21744100"/>
                  </a:ext>
                </a:extLst>
              </a:tr>
              <a:tr h="337021">
                <a:tc>
                  <a:txBody>
                    <a:bodyPr/>
                    <a:lstStyle/>
                    <a:p>
                      <a:pPr algn="r"/>
                      <a:r>
                        <a:rPr lang="pl-PL" sz="1100" b="0" u="none" strike="noStrike" kern="1200">
                          <a:solidFill>
                            <a:schemeClr val="dk1"/>
                          </a:solidFill>
                          <a:effectLst/>
                          <a:latin typeface="+mn-lt"/>
                          <a:ea typeface="+mn-ea"/>
                          <a:cs typeface="+mn-cs"/>
                        </a:rPr>
                        <a:t>inny rodzaj</a:t>
                      </a:r>
                    </a:p>
                  </a:txBody>
                  <a:tcPr marL="9525" marR="9525" marT="9525"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3278494"/>
                  </a:ext>
                </a:extLst>
              </a:tr>
            </a:tbl>
          </a:graphicData>
        </a:graphic>
      </p:graphicFrame>
      <p:grpSp>
        <p:nvGrpSpPr>
          <p:cNvPr id="75" name="Grupa 74">
            <a:extLst>
              <a:ext uri="{FF2B5EF4-FFF2-40B4-BE49-F238E27FC236}">
                <a16:creationId xmlns:a16="http://schemas.microsoft.com/office/drawing/2014/main" id="{F0FFAFCB-D085-4FF3-88F8-3F9512133E0B}"/>
              </a:ext>
            </a:extLst>
          </p:cNvPr>
          <p:cNvGrpSpPr>
            <a:grpSpLocks noChangeAspect="1"/>
          </p:cNvGrpSpPr>
          <p:nvPr/>
        </p:nvGrpSpPr>
        <p:grpSpPr>
          <a:xfrm>
            <a:off x="3120990" y="1535527"/>
            <a:ext cx="385284" cy="288000"/>
            <a:chOff x="539750" y="1633538"/>
            <a:chExt cx="1112838" cy="831850"/>
          </a:xfrm>
          <a:solidFill>
            <a:srgbClr val="CDCDCD"/>
          </a:solidFill>
        </p:grpSpPr>
        <p:grpSp>
          <p:nvGrpSpPr>
            <p:cNvPr id="76" name="Grupa 75">
              <a:extLst>
                <a:ext uri="{FF2B5EF4-FFF2-40B4-BE49-F238E27FC236}">
                  <a16:creationId xmlns:a16="http://schemas.microsoft.com/office/drawing/2014/main" id="{3836E1F0-A2F9-4B96-8FC9-DD04D76DB4EF}"/>
                </a:ext>
              </a:extLst>
            </p:cNvPr>
            <p:cNvGrpSpPr/>
            <p:nvPr/>
          </p:nvGrpSpPr>
          <p:grpSpPr>
            <a:xfrm>
              <a:off x="711200" y="1633538"/>
              <a:ext cx="744538" cy="403225"/>
              <a:chOff x="711200" y="1633538"/>
              <a:chExt cx="744538" cy="403225"/>
            </a:xfrm>
            <a:grpFill/>
          </p:grpSpPr>
          <p:sp>
            <p:nvSpPr>
              <p:cNvPr id="120" name="Freeform 9">
                <a:extLst>
                  <a:ext uri="{FF2B5EF4-FFF2-40B4-BE49-F238E27FC236}">
                    <a16:creationId xmlns:a16="http://schemas.microsoft.com/office/drawing/2014/main" id="{47388642-8798-4B86-9016-BB89C7F21FE0}"/>
                  </a:ext>
                </a:extLst>
              </p:cNvPr>
              <p:cNvSpPr>
                <a:spLocks/>
              </p:cNvSpPr>
              <p:nvPr/>
            </p:nvSpPr>
            <p:spPr bwMode="auto">
              <a:xfrm>
                <a:off x="1063625" y="1633538"/>
                <a:ext cx="39688" cy="220663"/>
              </a:xfrm>
              <a:custGeom>
                <a:avLst/>
                <a:gdLst>
                  <a:gd name="T0" fmla="*/ 37 w 74"/>
                  <a:gd name="T1" fmla="*/ 419 h 419"/>
                  <a:gd name="T2" fmla="*/ 37 w 74"/>
                  <a:gd name="T3" fmla="*/ 419 h 419"/>
                  <a:gd name="T4" fmla="*/ 44 w 74"/>
                  <a:gd name="T5" fmla="*/ 419 h 419"/>
                  <a:gd name="T6" fmla="*/ 52 w 74"/>
                  <a:gd name="T7" fmla="*/ 416 h 419"/>
                  <a:gd name="T8" fmla="*/ 58 w 74"/>
                  <a:gd name="T9" fmla="*/ 413 h 419"/>
                  <a:gd name="T10" fmla="*/ 64 w 74"/>
                  <a:gd name="T11" fmla="*/ 408 h 419"/>
                  <a:gd name="T12" fmla="*/ 68 w 74"/>
                  <a:gd name="T13" fmla="*/ 403 h 419"/>
                  <a:gd name="T14" fmla="*/ 72 w 74"/>
                  <a:gd name="T15" fmla="*/ 396 h 419"/>
                  <a:gd name="T16" fmla="*/ 74 w 74"/>
                  <a:gd name="T17" fmla="*/ 389 h 419"/>
                  <a:gd name="T18" fmla="*/ 74 w 74"/>
                  <a:gd name="T19" fmla="*/ 382 h 419"/>
                  <a:gd name="T20" fmla="*/ 74 w 74"/>
                  <a:gd name="T21" fmla="*/ 38 h 419"/>
                  <a:gd name="T22" fmla="*/ 74 w 74"/>
                  <a:gd name="T23" fmla="*/ 38 h 419"/>
                  <a:gd name="T24" fmla="*/ 74 w 74"/>
                  <a:gd name="T25" fmla="*/ 31 h 419"/>
                  <a:gd name="T26" fmla="*/ 72 w 74"/>
                  <a:gd name="T27" fmla="*/ 23 h 419"/>
                  <a:gd name="T28" fmla="*/ 68 w 74"/>
                  <a:gd name="T29" fmla="*/ 17 h 419"/>
                  <a:gd name="T30" fmla="*/ 64 w 74"/>
                  <a:gd name="T31" fmla="*/ 11 h 419"/>
                  <a:gd name="T32" fmla="*/ 58 w 74"/>
                  <a:gd name="T33" fmla="*/ 7 h 419"/>
                  <a:gd name="T34" fmla="*/ 52 w 74"/>
                  <a:gd name="T35" fmla="*/ 3 h 419"/>
                  <a:gd name="T36" fmla="*/ 44 w 74"/>
                  <a:gd name="T37" fmla="*/ 1 h 419"/>
                  <a:gd name="T38" fmla="*/ 37 w 74"/>
                  <a:gd name="T39" fmla="*/ 0 h 419"/>
                  <a:gd name="T40" fmla="*/ 37 w 74"/>
                  <a:gd name="T41" fmla="*/ 0 h 419"/>
                  <a:gd name="T42" fmla="*/ 30 w 74"/>
                  <a:gd name="T43" fmla="*/ 1 h 419"/>
                  <a:gd name="T44" fmla="*/ 22 w 74"/>
                  <a:gd name="T45" fmla="*/ 3 h 419"/>
                  <a:gd name="T46" fmla="*/ 16 w 74"/>
                  <a:gd name="T47" fmla="*/ 7 h 419"/>
                  <a:gd name="T48" fmla="*/ 11 w 74"/>
                  <a:gd name="T49" fmla="*/ 11 h 419"/>
                  <a:gd name="T50" fmla="*/ 6 w 74"/>
                  <a:gd name="T51" fmla="*/ 17 h 419"/>
                  <a:gd name="T52" fmla="*/ 2 w 74"/>
                  <a:gd name="T53" fmla="*/ 23 h 419"/>
                  <a:gd name="T54" fmla="*/ 0 w 74"/>
                  <a:gd name="T55" fmla="*/ 31 h 419"/>
                  <a:gd name="T56" fmla="*/ 0 w 74"/>
                  <a:gd name="T57" fmla="*/ 38 h 419"/>
                  <a:gd name="T58" fmla="*/ 0 w 74"/>
                  <a:gd name="T59" fmla="*/ 382 h 419"/>
                  <a:gd name="T60" fmla="*/ 0 w 74"/>
                  <a:gd name="T61" fmla="*/ 382 h 419"/>
                  <a:gd name="T62" fmla="*/ 0 w 74"/>
                  <a:gd name="T63" fmla="*/ 389 h 419"/>
                  <a:gd name="T64" fmla="*/ 2 w 74"/>
                  <a:gd name="T65" fmla="*/ 396 h 419"/>
                  <a:gd name="T66" fmla="*/ 6 w 74"/>
                  <a:gd name="T67" fmla="*/ 403 h 419"/>
                  <a:gd name="T68" fmla="*/ 11 w 74"/>
                  <a:gd name="T69" fmla="*/ 408 h 419"/>
                  <a:gd name="T70" fmla="*/ 16 w 74"/>
                  <a:gd name="T71" fmla="*/ 413 h 419"/>
                  <a:gd name="T72" fmla="*/ 22 w 74"/>
                  <a:gd name="T73" fmla="*/ 416 h 419"/>
                  <a:gd name="T74" fmla="*/ 30 w 74"/>
                  <a:gd name="T75" fmla="*/ 419 h 419"/>
                  <a:gd name="T76" fmla="*/ 37 w 74"/>
                  <a:gd name="T77" fmla="*/ 419 h 419"/>
                  <a:gd name="T78" fmla="*/ 37 w 74"/>
                  <a:gd name="T7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419">
                    <a:moveTo>
                      <a:pt x="37" y="419"/>
                    </a:moveTo>
                    <a:lnTo>
                      <a:pt x="37" y="419"/>
                    </a:lnTo>
                    <a:lnTo>
                      <a:pt x="44" y="419"/>
                    </a:lnTo>
                    <a:lnTo>
                      <a:pt x="52" y="416"/>
                    </a:lnTo>
                    <a:lnTo>
                      <a:pt x="58" y="413"/>
                    </a:lnTo>
                    <a:lnTo>
                      <a:pt x="64" y="408"/>
                    </a:lnTo>
                    <a:lnTo>
                      <a:pt x="68" y="403"/>
                    </a:lnTo>
                    <a:lnTo>
                      <a:pt x="72" y="396"/>
                    </a:lnTo>
                    <a:lnTo>
                      <a:pt x="74" y="389"/>
                    </a:lnTo>
                    <a:lnTo>
                      <a:pt x="74" y="382"/>
                    </a:lnTo>
                    <a:lnTo>
                      <a:pt x="74" y="38"/>
                    </a:lnTo>
                    <a:lnTo>
                      <a:pt x="74" y="38"/>
                    </a:lnTo>
                    <a:lnTo>
                      <a:pt x="74" y="31"/>
                    </a:lnTo>
                    <a:lnTo>
                      <a:pt x="72" y="23"/>
                    </a:lnTo>
                    <a:lnTo>
                      <a:pt x="68" y="17"/>
                    </a:lnTo>
                    <a:lnTo>
                      <a:pt x="64" y="11"/>
                    </a:lnTo>
                    <a:lnTo>
                      <a:pt x="58" y="7"/>
                    </a:lnTo>
                    <a:lnTo>
                      <a:pt x="52" y="3"/>
                    </a:lnTo>
                    <a:lnTo>
                      <a:pt x="44" y="1"/>
                    </a:lnTo>
                    <a:lnTo>
                      <a:pt x="37" y="0"/>
                    </a:lnTo>
                    <a:lnTo>
                      <a:pt x="37" y="0"/>
                    </a:lnTo>
                    <a:lnTo>
                      <a:pt x="30" y="1"/>
                    </a:lnTo>
                    <a:lnTo>
                      <a:pt x="22" y="3"/>
                    </a:lnTo>
                    <a:lnTo>
                      <a:pt x="16" y="7"/>
                    </a:lnTo>
                    <a:lnTo>
                      <a:pt x="11" y="11"/>
                    </a:lnTo>
                    <a:lnTo>
                      <a:pt x="6" y="17"/>
                    </a:lnTo>
                    <a:lnTo>
                      <a:pt x="2" y="23"/>
                    </a:lnTo>
                    <a:lnTo>
                      <a:pt x="0" y="31"/>
                    </a:lnTo>
                    <a:lnTo>
                      <a:pt x="0" y="38"/>
                    </a:lnTo>
                    <a:lnTo>
                      <a:pt x="0" y="382"/>
                    </a:lnTo>
                    <a:lnTo>
                      <a:pt x="0" y="382"/>
                    </a:lnTo>
                    <a:lnTo>
                      <a:pt x="0" y="389"/>
                    </a:lnTo>
                    <a:lnTo>
                      <a:pt x="2" y="396"/>
                    </a:lnTo>
                    <a:lnTo>
                      <a:pt x="6" y="403"/>
                    </a:lnTo>
                    <a:lnTo>
                      <a:pt x="11" y="408"/>
                    </a:lnTo>
                    <a:lnTo>
                      <a:pt x="16" y="413"/>
                    </a:lnTo>
                    <a:lnTo>
                      <a:pt x="22" y="416"/>
                    </a:lnTo>
                    <a:lnTo>
                      <a:pt x="30" y="419"/>
                    </a:lnTo>
                    <a:lnTo>
                      <a:pt x="37" y="419"/>
                    </a:lnTo>
                    <a:lnTo>
                      <a:pt x="37"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1" name="Freeform 10">
                <a:extLst>
                  <a:ext uri="{FF2B5EF4-FFF2-40B4-BE49-F238E27FC236}">
                    <a16:creationId xmlns:a16="http://schemas.microsoft.com/office/drawing/2014/main" id="{061432DE-5BD2-425E-B4D4-351887659B34}"/>
                  </a:ext>
                </a:extLst>
              </p:cNvPr>
              <p:cNvSpPr>
                <a:spLocks/>
              </p:cNvSpPr>
              <p:nvPr/>
            </p:nvSpPr>
            <p:spPr bwMode="auto">
              <a:xfrm>
                <a:off x="1233488" y="1985963"/>
                <a:ext cx="222250" cy="39688"/>
              </a:xfrm>
              <a:custGeom>
                <a:avLst/>
                <a:gdLst>
                  <a:gd name="T0" fmla="*/ 382 w 419"/>
                  <a:gd name="T1" fmla="*/ 0 h 75"/>
                  <a:gd name="T2" fmla="*/ 39 w 419"/>
                  <a:gd name="T3" fmla="*/ 0 h 75"/>
                  <a:gd name="T4" fmla="*/ 39 w 419"/>
                  <a:gd name="T5" fmla="*/ 0 h 75"/>
                  <a:gd name="T6" fmla="*/ 31 w 419"/>
                  <a:gd name="T7" fmla="*/ 1 h 75"/>
                  <a:gd name="T8" fmla="*/ 24 w 419"/>
                  <a:gd name="T9" fmla="*/ 2 h 75"/>
                  <a:gd name="T10" fmla="*/ 18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8 w 419"/>
                  <a:gd name="T33" fmla="*/ 69 h 75"/>
                  <a:gd name="T34" fmla="*/ 24 w 419"/>
                  <a:gd name="T35" fmla="*/ 72 h 75"/>
                  <a:gd name="T36" fmla="*/ 31 w 419"/>
                  <a:gd name="T37" fmla="*/ 74 h 75"/>
                  <a:gd name="T38" fmla="*/ 39 w 419"/>
                  <a:gd name="T39" fmla="*/ 75 h 75"/>
                  <a:gd name="T40" fmla="*/ 382 w 419"/>
                  <a:gd name="T41" fmla="*/ 75 h 75"/>
                  <a:gd name="T42" fmla="*/ 382 w 419"/>
                  <a:gd name="T43" fmla="*/ 75 h 75"/>
                  <a:gd name="T44" fmla="*/ 389 w 419"/>
                  <a:gd name="T45" fmla="*/ 74 h 75"/>
                  <a:gd name="T46" fmla="*/ 397 w 419"/>
                  <a:gd name="T47" fmla="*/ 72 h 75"/>
                  <a:gd name="T48" fmla="*/ 403 w 419"/>
                  <a:gd name="T49" fmla="*/ 69 h 75"/>
                  <a:gd name="T50" fmla="*/ 408 w 419"/>
                  <a:gd name="T51" fmla="*/ 64 h 75"/>
                  <a:gd name="T52" fmla="*/ 413 w 419"/>
                  <a:gd name="T53" fmla="*/ 58 h 75"/>
                  <a:gd name="T54" fmla="*/ 417 w 419"/>
                  <a:gd name="T55" fmla="*/ 52 h 75"/>
                  <a:gd name="T56" fmla="*/ 419 w 419"/>
                  <a:gd name="T57" fmla="*/ 46 h 75"/>
                  <a:gd name="T58" fmla="*/ 419 w 419"/>
                  <a:gd name="T59" fmla="*/ 37 h 75"/>
                  <a:gd name="T60" fmla="*/ 419 w 419"/>
                  <a:gd name="T61" fmla="*/ 37 h 75"/>
                  <a:gd name="T62" fmla="*/ 419 w 419"/>
                  <a:gd name="T63" fmla="*/ 30 h 75"/>
                  <a:gd name="T64" fmla="*/ 417 w 419"/>
                  <a:gd name="T65" fmla="*/ 23 h 75"/>
                  <a:gd name="T66" fmla="*/ 413 w 419"/>
                  <a:gd name="T67" fmla="*/ 16 h 75"/>
                  <a:gd name="T68" fmla="*/ 408 w 419"/>
                  <a:gd name="T69" fmla="*/ 11 h 75"/>
                  <a:gd name="T70" fmla="*/ 403 w 419"/>
                  <a:gd name="T71" fmla="*/ 6 h 75"/>
                  <a:gd name="T72" fmla="*/ 397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9" y="0"/>
                    </a:lnTo>
                    <a:lnTo>
                      <a:pt x="39" y="0"/>
                    </a:lnTo>
                    <a:lnTo>
                      <a:pt x="31" y="1"/>
                    </a:lnTo>
                    <a:lnTo>
                      <a:pt x="24" y="2"/>
                    </a:lnTo>
                    <a:lnTo>
                      <a:pt x="18" y="6"/>
                    </a:lnTo>
                    <a:lnTo>
                      <a:pt x="11" y="11"/>
                    </a:lnTo>
                    <a:lnTo>
                      <a:pt x="6" y="16"/>
                    </a:lnTo>
                    <a:lnTo>
                      <a:pt x="4" y="23"/>
                    </a:lnTo>
                    <a:lnTo>
                      <a:pt x="1" y="30"/>
                    </a:lnTo>
                    <a:lnTo>
                      <a:pt x="0" y="37"/>
                    </a:lnTo>
                    <a:lnTo>
                      <a:pt x="0" y="37"/>
                    </a:lnTo>
                    <a:lnTo>
                      <a:pt x="1" y="46"/>
                    </a:lnTo>
                    <a:lnTo>
                      <a:pt x="4" y="52"/>
                    </a:lnTo>
                    <a:lnTo>
                      <a:pt x="6" y="58"/>
                    </a:lnTo>
                    <a:lnTo>
                      <a:pt x="11" y="64"/>
                    </a:lnTo>
                    <a:lnTo>
                      <a:pt x="18" y="69"/>
                    </a:lnTo>
                    <a:lnTo>
                      <a:pt x="24" y="72"/>
                    </a:lnTo>
                    <a:lnTo>
                      <a:pt x="31" y="74"/>
                    </a:lnTo>
                    <a:lnTo>
                      <a:pt x="39" y="75"/>
                    </a:lnTo>
                    <a:lnTo>
                      <a:pt x="382" y="75"/>
                    </a:lnTo>
                    <a:lnTo>
                      <a:pt x="382" y="75"/>
                    </a:lnTo>
                    <a:lnTo>
                      <a:pt x="389" y="74"/>
                    </a:lnTo>
                    <a:lnTo>
                      <a:pt x="397" y="72"/>
                    </a:lnTo>
                    <a:lnTo>
                      <a:pt x="403" y="69"/>
                    </a:lnTo>
                    <a:lnTo>
                      <a:pt x="408" y="64"/>
                    </a:lnTo>
                    <a:lnTo>
                      <a:pt x="413" y="58"/>
                    </a:lnTo>
                    <a:lnTo>
                      <a:pt x="417" y="52"/>
                    </a:lnTo>
                    <a:lnTo>
                      <a:pt x="419" y="46"/>
                    </a:lnTo>
                    <a:lnTo>
                      <a:pt x="419" y="37"/>
                    </a:lnTo>
                    <a:lnTo>
                      <a:pt x="419" y="37"/>
                    </a:lnTo>
                    <a:lnTo>
                      <a:pt x="419" y="30"/>
                    </a:lnTo>
                    <a:lnTo>
                      <a:pt x="417" y="23"/>
                    </a:lnTo>
                    <a:lnTo>
                      <a:pt x="413" y="16"/>
                    </a:lnTo>
                    <a:lnTo>
                      <a:pt x="408" y="11"/>
                    </a:lnTo>
                    <a:lnTo>
                      <a:pt x="403" y="6"/>
                    </a:lnTo>
                    <a:lnTo>
                      <a:pt x="397"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2" name="Freeform 11">
                <a:extLst>
                  <a:ext uri="{FF2B5EF4-FFF2-40B4-BE49-F238E27FC236}">
                    <a16:creationId xmlns:a16="http://schemas.microsoft.com/office/drawing/2014/main" id="{D2D330FB-C290-4893-80C8-14A94ABFEFFC}"/>
                  </a:ext>
                </a:extLst>
              </p:cNvPr>
              <p:cNvSpPr>
                <a:spLocks/>
              </p:cNvSpPr>
              <p:nvPr/>
            </p:nvSpPr>
            <p:spPr bwMode="auto">
              <a:xfrm>
                <a:off x="711200" y="1985963"/>
                <a:ext cx="222250" cy="39688"/>
              </a:xfrm>
              <a:custGeom>
                <a:avLst/>
                <a:gdLst>
                  <a:gd name="T0" fmla="*/ 382 w 419"/>
                  <a:gd name="T1" fmla="*/ 0 h 75"/>
                  <a:gd name="T2" fmla="*/ 37 w 419"/>
                  <a:gd name="T3" fmla="*/ 0 h 75"/>
                  <a:gd name="T4" fmla="*/ 37 w 419"/>
                  <a:gd name="T5" fmla="*/ 0 h 75"/>
                  <a:gd name="T6" fmla="*/ 30 w 419"/>
                  <a:gd name="T7" fmla="*/ 1 h 75"/>
                  <a:gd name="T8" fmla="*/ 23 w 419"/>
                  <a:gd name="T9" fmla="*/ 2 h 75"/>
                  <a:gd name="T10" fmla="*/ 17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7 w 419"/>
                  <a:gd name="T33" fmla="*/ 69 h 75"/>
                  <a:gd name="T34" fmla="*/ 23 w 419"/>
                  <a:gd name="T35" fmla="*/ 72 h 75"/>
                  <a:gd name="T36" fmla="*/ 30 w 419"/>
                  <a:gd name="T37" fmla="*/ 74 h 75"/>
                  <a:gd name="T38" fmla="*/ 37 w 419"/>
                  <a:gd name="T39" fmla="*/ 75 h 75"/>
                  <a:gd name="T40" fmla="*/ 382 w 419"/>
                  <a:gd name="T41" fmla="*/ 75 h 75"/>
                  <a:gd name="T42" fmla="*/ 382 w 419"/>
                  <a:gd name="T43" fmla="*/ 75 h 75"/>
                  <a:gd name="T44" fmla="*/ 389 w 419"/>
                  <a:gd name="T45" fmla="*/ 74 h 75"/>
                  <a:gd name="T46" fmla="*/ 395 w 419"/>
                  <a:gd name="T47" fmla="*/ 72 h 75"/>
                  <a:gd name="T48" fmla="*/ 403 w 419"/>
                  <a:gd name="T49" fmla="*/ 69 h 75"/>
                  <a:gd name="T50" fmla="*/ 408 w 419"/>
                  <a:gd name="T51" fmla="*/ 64 h 75"/>
                  <a:gd name="T52" fmla="*/ 413 w 419"/>
                  <a:gd name="T53" fmla="*/ 58 h 75"/>
                  <a:gd name="T54" fmla="*/ 416 w 419"/>
                  <a:gd name="T55" fmla="*/ 52 h 75"/>
                  <a:gd name="T56" fmla="*/ 418 w 419"/>
                  <a:gd name="T57" fmla="*/ 46 h 75"/>
                  <a:gd name="T58" fmla="*/ 419 w 419"/>
                  <a:gd name="T59" fmla="*/ 37 h 75"/>
                  <a:gd name="T60" fmla="*/ 419 w 419"/>
                  <a:gd name="T61" fmla="*/ 37 h 75"/>
                  <a:gd name="T62" fmla="*/ 418 w 419"/>
                  <a:gd name="T63" fmla="*/ 30 h 75"/>
                  <a:gd name="T64" fmla="*/ 416 w 419"/>
                  <a:gd name="T65" fmla="*/ 23 h 75"/>
                  <a:gd name="T66" fmla="*/ 413 w 419"/>
                  <a:gd name="T67" fmla="*/ 16 h 75"/>
                  <a:gd name="T68" fmla="*/ 408 w 419"/>
                  <a:gd name="T69" fmla="*/ 11 h 75"/>
                  <a:gd name="T70" fmla="*/ 403 w 419"/>
                  <a:gd name="T71" fmla="*/ 6 h 75"/>
                  <a:gd name="T72" fmla="*/ 395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7" y="0"/>
                    </a:lnTo>
                    <a:lnTo>
                      <a:pt x="37" y="0"/>
                    </a:lnTo>
                    <a:lnTo>
                      <a:pt x="30" y="1"/>
                    </a:lnTo>
                    <a:lnTo>
                      <a:pt x="23" y="2"/>
                    </a:lnTo>
                    <a:lnTo>
                      <a:pt x="17" y="6"/>
                    </a:lnTo>
                    <a:lnTo>
                      <a:pt x="11" y="11"/>
                    </a:lnTo>
                    <a:lnTo>
                      <a:pt x="6" y="16"/>
                    </a:lnTo>
                    <a:lnTo>
                      <a:pt x="4" y="23"/>
                    </a:lnTo>
                    <a:lnTo>
                      <a:pt x="1" y="30"/>
                    </a:lnTo>
                    <a:lnTo>
                      <a:pt x="0" y="37"/>
                    </a:lnTo>
                    <a:lnTo>
                      <a:pt x="0" y="37"/>
                    </a:lnTo>
                    <a:lnTo>
                      <a:pt x="1" y="46"/>
                    </a:lnTo>
                    <a:lnTo>
                      <a:pt x="4" y="52"/>
                    </a:lnTo>
                    <a:lnTo>
                      <a:pt x="6" y="58"/>
                    </a:lnTo>
                    <a:lnTo>
                      <a:pt x="11" y="64"/>
                    </a:lnTo>
                    <a:lnTo>
                      <a:pt x="17" y="69"/>
                    </a:lnTo>
                    <a:lnTo>
                      <a:pt x="23" y="72"/>
                    </a:lnTo>
                    <a:lnTo>
                      <a:pt x="30" y="74"/>
                    </a:lnTo>
                    <a:lnTo>
                      <a:pt x="37" y="75"/>
                    </a:lnTo>
                    <a:lnTo>
                      <a:pt x="382" y="75"/>
                    </a:lnTo>
                    <a:lnTo>
                      <a:pt x="382" y="75"/>
                    </a:lnTo>
                    <a:lnTo>
                      <a:pt x="389" y="74"/>
                    </a:lnTo>
                    <a:lnTo>
                      <a:pt x="395" y="72"/>
                    </a:lnTo>
                    <a:lnTo>
                      <a:pt x="403" y="69"/>
                    </a:lnTo>
                    <a:lnTo>
                      <a:pt x="408" y="64"/>
                    </a:lnTo>
                    <a:lnTo>
                      <a:pt x="413" y="58"/>
                    </a:lnTo>
                    <a:lnTo>
                      <a:pt x="416" y="52"/>
                    </a:lnTo>
                    <a:lnTo>
                      <a:pt x="418" y="46"/>
                    </a:lnTo>
                    <a:lnTo>
                      <a:pt x="419" y="37"/>
                    </a:lnTo>
                    <a:lnTo>
                      <a:pt x="419" y="37"/>
                    </a:lnTo>
                    <a:lnTo>
                      <a:pt x="418" y="30"/>
                    </a:lnTo>
                    <a:lnTo>
                      <a:pt x="416" y="23"/>
                    </a:lnTo>
                    <a:lnTo>
                      <a:pt x="413" y="16"/>
                    </a:lnTo>
                    <a:lnTo>
                      <a:pt x="408" y="11"/>
                    </a:lnTo>
                    <a:lnTo>
                      <a:pt x="403" y="6"/>
                    </a:lnTo>
                    <a:lnTo>
                      <a:pt x="395"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3" name="Freeform 12">
                <a:extLst>
                  <a:ext uri="{FF2B5EF4-FFF2-40B4-BE49-F238E27FC236}">
                    <a16:creationId xmlns:a16="http://schemas.microsoft.com/office/drawing/2014/main" id="{BD43B27D-9EEF-4523-8775-59377A4C1B07}"/>
                  </a:ext>
                </a:extLst>
              </p:cNvPr>
              <p:cNvSpPr>
                <a:spLocks/>
              </p:cNvSpPr>
              <p:nvPr/>
            </p:nvSpPr>
            <p:spPr bwMode="auto">
              <a:xfrm>
                <a:off x="1184275" y="1736725"/>
                <a:ext cx="168275" cy="168275"/>
              </a:xfrm>
              <a:custGeom>
                <a:avLst/>
                <a:gdLst>
                  <a:gd name="T0" fmla="*/ 308 w 318"/>
                  <a:gd name="T1" fmla="*/ 11 h 319"/>
                  <a:gd name="T2" fmla="*/ 308 w 318"/>
                  <a:gd name="T3" fmla="*/ 11 h 319"/>
                  <a:gd name="T4" fmla="*/ 302 w 318"/>
                  <a:gd name="T5" fmla="*/ 6 h 319"/>
                  <a:gd name="T6" fmla="*/ 294 w 318"/>
                  <a:gd name="T7" fmla="*/ 3 h 319"/>
                  <a:gd name="T8" fmla="*/ 288 w 318"/>
                  <a:gd name="T9" fmla="*/ 1 h 319"/>
                  <a:gd name="T10" fmla="*/ 281 w 318"/>
                  <a:gd name="T11" fmla="*/ 0 h 319"/>
                  <a:gd name="T12" fmla="*/ 273 w 318"/>
                  <a:gd name="T13" fmla="*/ 1 h 319"/>
                  <a:gd name="T14" fmla="*/ 267 w 318"/>
                  <a:gd name="T15" fmla="*/ 3 h 319"/>
                  <a:gd name="T16" fmla="*/ 260 w 318"/>
                  <a:gd name="T17" fmla="*/ 6 h 319"/>
                  <a:gd name="T18" fmla="*/ 255 w 318"/>
                  <a:gd name="T19" fmla="*/ 11 h 319"/>
                  <a:gd name="T20" fmla="*/ 11 w 318"/>
                  <a:gd name="T21" fmla="*/ 255 h 319"/>
                  <a:gd name="T22" fmla="*/ 11 w 318"/>
                  <a:gd name="T23" fmla="*/ 255 h 319"/>
                  <a:gd name="T24" fmla="*/ 6 w 318"/>
                  <a:gd name="T25" fmla="*/ 261 h 319"/>
                  <a:gd name="T26" fmla="*/ 3 w 318"/>
                  <a:gd name="T27" fmla="*/ 267 h 319"/>
                  <a:gd name="T28" fmla="*/ 2 w 318"/>
                  <a:gd name="T29" fmla="*/ 273 h 319"/>
                  <a:gd name="T30" fmla="*/ 0 w 318"/>
                  <a:gd name="T31" fmla="*/ 281 h 319"/>
                  <a:gd name="T32" fmla="*/ 2 w 318"/>
                  <a:gd name="T33" fmla="*/ 288 h 319"/>
                  <a:gd name="T34" fmla="*/ 3 w 318"/>
                  <a:gd name="T35" fmla="*/ 295 h 319"/>
                  <a:gd name="T36" fmla="*/ 6 w 318"/>
                  <a:gd name="T37" fmla="*/ 302 h 319"/>
                  <a:gd name="T38" fmla="*/ 11 w 318"/>
                  <a:gd name="T39" fmla="*/ 308 h 319"/>
                  <a:gd name="T40" fmla="*/ 11 w 318"/>
                  <a:gd name="T41" fmla="*/ 308 h 319"/>
                  <a:gd name="T42" fmla="*/ 18 w 318"/>
                  <a:gd name="T43" fmla="*/ 313 h 319"/>
                  <a:gd name="T44" fmla="*/ 24 w 318"/>
                  <a:gd name="T45" fmla="*/ 315 h 319"/>
                  <a:gd name="T46" fmla="*/ 31 w 318"/>
                  <a:gd name="T47" fmla="*/ 318 h 319"/>
                  <a:gd name="T48" fmla="*/ 37 w 318"/>
                  <a:gd name="T49" fmla="*/ 319 h 319"/>
                  <a:gd name="T50" fmla="*/ 37 w 318"/>
                  <a:gd name="T51" fmla="*/ 319 h 319"/>
                  <a:gd name="T52" fmla="*/ 45 w 318"/>
                  <a:gd name="T53" fmla="*/ 318 h 319"/>
                  <a:gd name="T54" fmla="*/ 52 w 318"/>
                  <a:gd name="T55" fmla="*/ 315 h 319"/>
                  <a:gd name="T56" fmla="*/ 58 w 318"/>
                  <a:gd name="T57" fmla="*/ 313 h 319"/>
                  <a:gd name="T58" fmla="*/ 65 w 318"/>
                  <a:gd name="T59" fmla="*/ 308 h 319"/>
                  <a:gd name="T60" fmla="*/ 308 w 318"/>
                  <a:gd name="T61" fmla="*/ 64 h 319"/>
                  <a:gd name="T62" fmla="*/ 308 w 318"/>
                  <a:gd name="T63" fmla="*/ 64 h 319"/>
                  <a:gd name="T64" fmla="*/ 312 w 318"/>
                  <a:gd name="T65" fmla="*/ 58 h 319"/>
                  <a:gd name="T66" fmla="*/ 315 w 318"/>
                  <a:gd name="T67" fmla="*/ 52 h 319"/>
                  <a:gd name="T68" fmla="*/ 318 w 318"/>
                  <a:gd name="T69" fmla="*/ 45 h 319"/>
                  <a:gd name="T70" fmla="*/ 318 w 318"/>
                  <a:gd name="T71" fmla="*/ 38 h 319"/>
                  <a:gd name="T72" fmla="*/ 318 w 318"/>
                  <a:gd name="T73" fmla="*/ 31 h 319"/>
                  <a:gd name="T74" fmla="*/ 315 w 318"/>
                  <a:gd name="T75" fmla="*/ 24 h 319"/>
                  <a:gd name="T76" fmla="*/ 312 w 318"/>
                  <a:gd name="T77" fmla="*/ 17 h 319"/>
                  <a:gd name="T78" fmla="*/ 308 w 318"/>
                  <a:gd name="T79" fmla="*/ 11 h 319"/>
                  <a:gd name="T80" fmla="*/ 308 w 318"/>
                  <a:gd name="T81" fmla="*/ 1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8" y="11"/>
                    </a:moveTo>
                    <a:lnTo>
                      <a:pt x="308" y="11"/>
                    </a:lnTo>
                    <a:lnTo>
                      <a:pt x="302" y="6"/>
                    </a:lnTo>
                    <a:lnTo>
                      <a:pt x="294" y="3"/>
                    </a:lnTo>
                    <a:lnTo>
                      <a:pt x="288" y="1"/>
                    </a:lnTo>
                    <a:lnTo>
                      <a:pt x="281" y="0"/>
                    </a:lnTo>
                    <a:lnTo>
                      <a:pt x="273" y="1"/>
                    </a:lnTo>
                    <a:lnTo>
                      <a:pt x="267" y="3"/>
                    </a:lnTo>
                    <a:lnTo>
                      <a:pt x="260" y="6"/>
                    </a:lnTo>
                    <a:lnTo>
                      <a:pt x="255" y="11"/>
                    </a:lnTo>
                    <a:lnTo>
                      <a:pt x="11" y="255"/>
                    </a:lnTo>
                    <a:lnTo>
                      <a:pt x="11" y="255"/>
                    </a:lnTo>
                    <a:lnTo>
                      <a:pt x="6" y="261"/>
                    </a:lnTo>
                    <a:lnTo>
                      <a:pt x="3" y="267"/>
                    </a:lnTo>
                    <a:lnTo>
                      <a:pt x="2" y="273"/>
                    </a:lnTo>
                    <a:lnTo>
                      <a:pt x="0" y="281"/>
                    </a:lnTo>
                    <a:lnTo>
                      <a:pt x="2" y="288"/>
                    </a:lnTo>
                    <a:lnTo>
                      <a:pt x="3" y="295"/>
                    </a:lnTo>
                    <a:lnTo>
                      <a:pt x="6" y="302"/>
                    </a:lnTo>
                    <a:lnTo>
                      <a:pt x="11" y="308"/>
                    </a:lnTo>
                    <a:lnTo>
                      <a:pt x="11" y="308"/>
                    </a:lnTo>
                    <a:lnTo>
                      <a:pt x="18" y="313"/>
                    </a:lnTo>
                    <a:lnTo>
                      <a:pt x="24" y="315"/>
                    </a:lnTo>
                    <a:lnTo>
                      <a:pt x="31" y="318"/>
                    </a:lnTo>
                    <a:lnTo>
                      <a:pt x="37" y="319"/>
                    </a:lnTo>
                    <a:lnTo>
                      <a:pt x="37" y="319"/>
                    </a:lnTo>
                    <a:lnTo>
                      <a:pt x="45" y="318"/>
                    </a:lnTo>
                    <a:lnTo>
                      <a:pt x="52" y="315"/>
                    </a:lnTo>
                    <a:lnTo>
                      <a:pt x="58" y="313"/>
                    </a:lnTo>
                    <a:lnTo>
                      <a:pt x="65" y="308"/>
                    </a:lnTo>
                    <a:lnTo>
                      <a:pt x="308" y="64"/>
                    </a:lnTo>
                    <a:lnTo>
                      <a:pt x="308" y="64"/>
                    </a:lnTo>
                    <a:lnTo>
                      <a:pt x="312" y="58"/>
                    </a:lnTo>
                    <a:lnTo>
                      <a:pt x="315" y="52"/>
                    </a:lnTo>
                    <a:lnTo>
                      <a:pt x="318" y="45"/>
                    </a:lnTo>
                    <a:lnTo>
                      <a:pt x="318" y="38"/>
                    </a:lnTo>
                    <a:lnTo>
                      <a:pt x="318" y="31"/>
                    </a:lnTo>
                    <a:lnTo>
                      <a:pt x="315" y="24"/>
                    </a:lnTo>
                    <a:lnTo>
                      <a:pt x="312" y="17"/>
                    </a:lnTo>
                    <a:lnTo>
                      <a:pt x="308" y="11"/>
                    </a:lnTo>
                    <a:lnTo>
                      <a:pt x="30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4" name="Freeform 13">
                <a:extLst>
                  <a:ext uri="{FF2B5EF4-FFF2-40B4-BE49-F238E27FC236}">
                    <a16:creationId xmlns:a16="http://schemas.microsoft.com/office/drawing/2014/main" id="{C77749C0-333D-43AA-8576-A13C84AC4B73}"/>
                  </a:ext>
                </a:extLst>
              </p:cNvPr>
              <p:cNvSpPr>
                <a:spLocks/>
              </p:cNvSpPr>
              <p:nvPr/>
            </p:nvSpPr>
            <p:spPr bwMode="auto">
              <a:xfrm>
                <a:off x="814388" y="1736725"/>
                <a:ext cx="168275" cy="168275"/>
              </a:xfrm>
              <a:custGeom>
                <a:avLst/>
                <a:gdLst>
                  <a:gd name="T0" fmla="*/ 307 w 318"/>
                  <a:gd name="T1" fmla="*/ 308 h 319"/>
                  <a:gd name="T2" fmla="*/ 307 w 318"/>
                  <a:gd name="T3" fmla="*/ 308 h 319"/>
                  <a:gd name="T4" fmla="*/ 312 w 318"/>
                  <a:gd name="T5" fmla="*/ 302 h 319"/>
                  <a:gd name="T6" fmla="*/ 315 w 318"/>
                  <a:gd name="T7" fmla="*/ 295 h 319"/>
                  <a:gd name="T8" fmla="*/ 318 w 318"/>
                  <a:gd name="T9" fmla="*/ 288 h 319"/>
                  <a:gd name="T10" fmla="*/ 318 w 318"/>
                  <a:gd name="T11" fmla="*/ 281 h 319"/>
                  <a:gd name="T12" fmla="*/ 318 w 318"/>
                  <a:gd name="T13" fmla="*/ 273 h 319"/>
                  <a:gd name="T14" fmla="*/ 315 w 318"/>
                  <a:gd name="T15" fmla="*/ 267 h 319"/>
                  <a:gd name="T16" fmla="*/ 312 w 318"/>
                  <a:gd name="T17" fmla="*/ 261 h 319"/>
                  <a:gd name="T18" fmla="*/ 307 w 318"/>
                  <a:gd name="T19" fmla="*/ 255 h 319"/>
                  <a:gd name="T20" fmla="*/ 64 w 318"/>
                  <a:gd name="T21" fmla="*/ 11 h 319"/>
                  <a:gd name="T22" fmla="*/ 64 w 318"/>
                  <a:gd name="T23" fmla="*/ 11 h 319"/>
                  <a:gd name="T24" fmla="*/ 58 w 318"/>
                  <a:gd name="T25" fmla="*/ 6 h 319"/>
                  <a:gd name="T26" fmla="*/ 52 w 318"/>
                  <a:gd name="T27" fmla="*/ 3 h 319"/>
                  <a:gd name="T28" fmla="*/ 45 w 318"/>
                  <a:gd name="T29" fmla="*/ 1 h 319"/>
                  <a:gd name="T30" fmla="*/ 37 w 318"/>
                  <a:gd name="T31" fmla="*/ 0 h 319"/>
                  <a:gd name="T32" fmla="*/ 30 w 318"/>
                  <a:gd name="T33" fmla="*/ 1 h 319"/>
                  <a:gd name="T34" fmla="*/ 24 w 318"/>
                  <a:gd name="T35" fmla="*/ 3 h 319"/>
                  <a:gd name="T36" fmla="*/ 17 w 318"/>
                  <a:gd name="T37" fmla="*/ 6 h 319"/>
                  <a:gd name="T38" fmla="*/ 11 w 318"/>
                  <a:gd name="T39" fmla="*/ 11 h 319"/>
                  <a:gd name="T40" fmla="*/ 11 w 318"/>
                  <a:gd name="T41" fmla="*/ 11 h 319"/>
                  <a:gd name="T42" fmla="*/ 6 w 318"/>
                  <a:gd name="T43" fmla="*/ 17 h 319"/>
                  <a:gd name="T44" fmla="*/ 3 w 318"/>
                  <a:gd name="T45" fmla="*/ 24 h 319"/>
                  <a:gd name="T46" fmla="*/ 0 w 318"/>
                  <a:gd name="T47" fmla="*/ 31 h 319"/>
                  <a:gd name="T48" fmla="*/ 0 w 318"/>
                  <a:gd name="T49" fmla="*/ 38 h 319"/>
                  <a:gd name="T50" fmla="*/ 0 w 318"/>
                  <a:gd name="T51" fmla="*/ 45 h 319"/>
                  <a:gd name="T52" fmla="*/ 3 w 318"/>
                  <a:gd name="T53" fmla="*/ 52 h 319"/>
                  <a:gd name="T54" fmla="*/ 6 w 318"/>
                  <a:gd name="T55" fmla="*/ 58 h 319"/>
                  <a:gd name="T56" fmla="*/ 11 w 318"/>
                  <a:gd name="T57" fmla="*/ 64 h 319"/>
                  <a:gd name="T58" fmla="*/ 253 w 318"/>
                  <a:gd name="T59" fmla="*/ 308 h 319"/>
                  <a:gd name="T60" fmla="*/ 253 w 318"/>
                  <a:gd name="T61" fmla="*/ 308 h 319"/>
                  <a:gd name="T62" fmla="*/ 260 w 318"/>
                  <a:gd name="T63" fmla="*/ 313 h 319"/>
                  <a:gd name="T64" fmla="*/ 267 w 318"/>
                  <a:gd name="T65" fmla="*/ 315 h 319"/>
                  <a:gd name="T66" fmla="*/ 273 w 318"/>
                  <a:gd name="T67" fmla="*/ 318 h 319"/>
                  <a:gd name="T68" fmla="*/ 281 w 318"/>
                  <a:gd name="T69" fmla="*/ 319 h 319"/>
                  <a:gd name="T70" fmla="*/ 281 w 318"/>
                  <a:gd name="T71" fmla="*/ 319 h 319"/>
                  <a:gd name="T72" fmla="*/ 288 w 318"/>
                  <a:gd name="T73" fmla="*/ 318 h 319"/>
                  <a:gd name="T74" fmla="*/ 294 w 318"/>
                  <a:gd name="T75" fmla="*/ 315 h 319"/>
                  <a:gd name="T76" fmla="*/ 302 w 318"/>
                  <a:gd name="T77" fmla="*/ 313 h 319"/>
                  <a:gd name="T78" fmla="*/ 307 w 318"/>
                  <a:gd name="T79" fmla="*/ 308 h 319"/>
                  <a:gd name="T80" fmla="*/ 307 w 318"/>
                  <a:gd name="T81" fmla="*/ 30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7" y="308"/>
                    </a:moveTo>
                    <a:lnTo>
                      <a:pt x="307" y="308"/>
                    </a:lnTo>
                    <a:lnTo>
                      <a:pt x="312" y="302"/>
                    </a:lnTo>
                    <a:lnTo>
                      <a:pt x="315" y="295"/>
                    </a:lnTo>
                    <a:lnTo>
                      <a:pt x="318" y="288"/>
                    </a:lnTo>
                    <a:lnTo>
                      <a:pt x="318" y="281"/>
                    </a:lnTo>
                    <a:lnTo>
                      <a:pt x="318" y="273"/>
                    </a:lnTo>
                    <a:lnTo>
                      <a:pt x="315" y="267"/>
                    </a:lnTo>
                    <a:lnTo>
                      <a:pt x="312" y="261"/>
                    </a:lnTo>
                    <a:lnTo>
                      <a:pt x="307" y="255"/>
                    </a:lnTo>
                    <a:lnTo>
                      <a:pt x="64" y="11"/>
                    </a:lnTo>
                    <a:lnTo>
                      <a:pt x="64" y="11"/>
                    </a:lnTo>
                    <a:lnTo>
                      <a:pt x="58" y="6"/>
                    </a:lnTo>
                    <a:lnTo>
                      <a:pt x="52" y="3"/>
                    </a:lnTo>
                    <a:lnTo>
                      <a:pt x="45" y="1"/>
                    </a:lnTo>
                    <a:lnTo>
                      <a:pt x="37" y="0"/>
                    </a:lnTo>
                    <a:lnTo>
                      <a:pt x="30" y="1"/>
                    </a:lnTo>
                    <a:lnTo>
                      <a:pt x="24" y="3"/>
                    </a:lnTo>
                    <a:lnTo>
                      <a:pt x="17" y="6"/>
                    </a:lnTo>
                    <a:lnTo>
                      <a:pt x="11" y="11"/>
                    </a:lnTo>
                    <a:lnTo>
                      <a:pt x="11" y="11"/>
                    </a:lnTo>
                    <a:lnTo>
                      <a:pt x="6" y="17"/>
                    </a:lnTo>
                    <a:lnTo>
                      <a:pt x="3" y="24"/>
                    </a:lnTo>
                    <a:lnTo>
                      <a:pt x="0" y="31"/>
                    </a:lnTo>
                    <a:lnTo>
                      <a:pt x="0" y="38"/>
                    </a:lnTo>
                    <a:lnTo>
                      <a:pt x="0" y="45"/>
                    </a:lnTo>
                    <a:lnTo>
                      <a:pt x="3" y="52"/>
                    </a:lnTo>
                    <a:lnTo>
                      <a:pt x="6" y="58"/>
                    </a:lnTo>
                    <a:lnTo>
                      <a:pt x="11" y="64"/>
                    </a:lnTo>
                    <a:lnTo>
                      <a:pt x="253" y="308"/>
                    </a:lnTo>
                    <a:lnTo>
                      <a:pt x="253" y="308"/>
                    </a:lnTo>
                    <a:lnTo>
                      <a:pt x="260" y="313"/>
                    </a:lnTo>
                    <a:lnTo>
                      <a:pt x="267" y="315"/>
                    </a:lnTo>
                    <a:lnTo>
                      <a:pt x="273" y="318"/>
                    </a:lnTo>
                    <a:lnTo>
                      <a:pt x="281" y="319"/>
                    </a:lnTo>
                    <a:lnTo>
                      <a:pt x="281" y="319"/>
                    </a:lnTo>
                    <a:lnTo>
                      <a:pt x="288" y="318"/>
                    </a:lnTo>
                    <a:lnTo>
                      <a:pt x="294" y="315"/>
                    </a:lnTo>
                    <a:lnTo>
                      <a:pt x="302" y="313"/>
                    </a:lnTo>
                    <a:lnTo>
                      <a:pt x="307" y="308"/>
                    </a:lnTo>
                    <a:lnTo>
                      <a:pt x="307"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5" name="Freeform 14">
                <a:extLst>
                  <a:ext uri="{FF2B5EF4-FFF2-40B4-BE49-F238E27FC236}">
                    <a16:creationId xmlns:a16="http://schemas.microsoft.com/office/drawing/2014/main" id="{12F2058D-279A-4896-A332-C2020A2F2142}"/>
                  </a:ext>
                </a:extLst>
              </p:cNvPr>
              <p:cNvSpPr>
                <a:spLocks/>
              </p:cNvSpPr>
              <p:nvPr/>
            </p:nvSpPr>
            <p:spPr bwMode="auto">
              <a:xfrm>
                <a:off x="1128713" y="1746250"/>
                <a:ext cx="73025" cy="120650"/>
              </a:xfrm>
              <a:custGeom>
                <a:avLst/>
                <a:gdLst>
                  <a:gd name="T0" fmla="*/ 23 w 139"/>
                  <a:gd name="T1" fmla="*/ 227 h 229"/>
                  <a:gd name="T2" fmla="*/ 23 w 139"/>
                  <a:gd name="T3" fmla="*/ 227 h 229"/>
                  <a:gd name="T4" fmla="*/ 30 w 139"/>
                  <a:gd name="T5" fmla="*/ 228 h 229"/>
                  <a:gd name="T6" fmla="*/ 37 w 139"/>
                  <a:gd name="T7" fmla="*/ 229 h 229"/>
                  <a:gd name="T8" fmla="*/ 37 w 139"/>
                  <a:gd name="T9" fmla="*/ 229 h 229"/>
                  <a:gd name="T10" fmla="*/ 42 w 139"/>
                  <a:gd name="T11" fmla="*/ 228 h 229"/>
                  <a:gd name="T12" fmla="*/ 48 w 139"/>
                  <a:gd name="T13" fmla="*/ 227 h 229"/>
                  <a:gd name="T14" fmla="*/ 53 w 139"/>
                  <a:gd name="T15" fmla="*/ 226 h 229"/>
                  <a:gd name="T16" fmla="*/ 58 w 139"/>
                  <a:gd name="T17" fmla="*/ 223 h 229"/>
                  <a:gd name="T18" fmla="*/ 62 w 139"/>
                  <a:gd name="T19" fmla="*/ 220 h 229"/>
                  <a:gd name="T20" fmla="*/ 66 w 139"/>
                  <a:gd name="T21" fmla="*/ 216 h 229"/>
                  <a:gd name="T22" fmla="*/ 69 w 139"/>
                  <a:gd name="T23" fmla="*/ 211 h 229"/>
                  <a:gd name="T24" fmla="*/ 72 w 139"/>
                  <a:gd name="T25" fmla="*/ 206 h 229"/>
                  <a:gd name="T26" fmla="*/ 135 w 139"/>
                  <a:gd name="T27" fmla="*/ 51 h 229"/>
                  <a:gd name="T28" fmla="*/ 135 w 139"/>
                  <a:gd name="T29" fmla="*/ 51 h 229"/>
                  <a:gd name="T30" fmla="*/ 137 w 139"/>
                  <a:gd name="T31" fmla="*/ 44 h 229"/>
                  <a:gd name="T32" fmla="*/ 139 w 139"/>
                  <a:gd name="T33" fmla="*/ 37 h 229"/>
                  <a:gd name="T34" fmla="*/ 137 w 139"/>
                  <a:gd name="T35" fmla="*/ 29 h 229"/>
                  <a:gd name="T36" fmla="*/ 135 w 139"/>
                  <a:gd name="T37" fmla="*/ 22 h 229"/>
                  <a:gd name="T38" fmla="*/ 132 w 139"/>
                  <a:gd name="T39" fmla="*/ 16 h 229"/>
                  <a:gd name="T40" fmla="*/ 128 w 139"/>
                  <a:gd name="T41" fmla="*/ 11 h 229"/>
                  <a:gd name="T42" fmla="*/ 121 w 139"/>
                  <a:gd name="T43" fmla="*/ 6 h 229"/>
                  <a:gd name="T44" fmla="*/ 115 w 139"/>
                  <a:gd name="T45" fmla="*/ 2 h 229"/>
                  <a:gd name="T46" fmla="*/ 115 w 139"/>
                  <a:gd name="T47" fmla="*/ 2 h 229"/>
                  <a:gd name="T48" fmla="*/ 108 w 139"/>
                  <a:gd name="T49" fmla="*/ 0 h 229"/>
                  <a:gd name="T50" fmla="*/ 100 w 139"/>
                  <a:gd name="T51" fmla="*/ 0 h 229"/>
                  <a:gd name="T52" fmla="*/ 93 w 139"/>
                  <a:gd name="T53" fmla="*/ 0 h 229"/>
                  <a:gd name="T54" fmla="*/ 87 w 139"/>
                  <a:gd name="T55" fmla="*/ 2 h 229"/>
                  <a:gd name="T56" fmla="*/ 81 w 139"/>
                  <a:gd name="T57" fmla="*/ 6 h 229"/>
                  <a:gd name="T58" fmla="*/ 74 w 139"/>
                  <a:gd name="T59" fmla="*/ 11 h 229"/>
                  <a:gd name="T60" fmla="*/ 69 w 139"/>
                  <a:gd name="T61" fmla="*/ 16 h 229"/>
                  <a:gd name="T62" fmla="*/ 66 w 139"/>
                  <a:gd name="T63" fmla="*/ 23 h 229"/>
                  <a:gd name="T64" fmla="*/ 3 w 139"/>
                  <a:gd name="T65" fmla="*/ 178 h 229"/>
                  <a:gd name="T66" fmla="*/ 3 w 139"/>
                  <a:gd name="T67" fmla="*/ 178 h 229"/>
                  <a:gd name="T68" fmla="*/ 0 w 139"/>
                  <a:gd name="T69" fmla="*/ 185 h 229"/>
                  <a:gd name="T70" fmla="*/ 0 w 139"/>
                  <a:gd name="T71" fmla="*/ 192 h 229"/>
                  <a:gd name="T72" fmla="*/ 0 w 139"/>
                  <a:gd name="T73" fmla="*/ 200 h 229"/>
                  <a:gd name="T74" fmla="*/ 3 w 139"/>
                  <a:gd name="T75" fmla="*/ 206 h 229"/>
                  <a:gd name="T76" fmla="*/ 6 w 139"/>
                  <a:gd name="T77" fmla="*/ 212 h 229"/>
                  <a:gd name="T78" fmla="*/ 10 w 139"/>
                  <a:gd name="T79" fmla="*/ 218 h 229"/>
                  <a:gd name="T80" fmla="*/ 16 w 139"/>
                  <a:gd name="T81" fmla="*/ 223 h 229"/>
                  <a:gd name="T82" fmla="*/ 23 w 139"/>
                  <a:gd name="T83" fmla="*/ 227 h 229"/>
                  <a:gd name="T84" fmla="*/ 23 w 139"/>
                  <a:gd name="T8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 h="229">
                    <a:moveTo>
                      <a:pt x="23" y="227"/>
                    </a:moveTo>
                    <a:lnTo>
                      <a:pt x="23" y="227"/>
                    </a:lnTo>
                    <a:lnTo>
                      <a:pt x="30" y="228"/>
                    </a:lnTo>
                    <a:lnTo>
                      <a:pt x="37" y="229"/>
                    </a:lnTo>
                    <a:lnTo>
                      <a:pt x="37" y="229"/>
                    </a:lnTo>
                    <a:lnTo>
                      <a:pt x="42" y="228"/>
                    </a:lnTo>
                    <a:lnTo>
                      <a:pt x="48" y="227"/>
                    </a:lnTo>
                    <a:lnTo>
                      <a:pt x="53" y="226"/>
                    </a:lnTo>
                    <a:lnTo>
                      <a:pt x="58" y="223"/>
                    </a:lnTo>
                    <a:lnTo>
                      <a:pt x="62" y="220"/>
                    </a:lnTo>
                    <a:lnTo>
                      <a:pt x="66" y="216"/>
                    </a:lnTo>
                    <a:lnTo>
                      <a:pt x="69" y="211"/>
                    </a:lnTo>
                    <a:lnTo>
                      <a:pt x="72" y="206"/>
                    </a:lnTo>
                    <a:lnTo>
                      <a:pt x="135" y="51"/>
                    </a:lnTo>
                    <a:lnTo>
                      <a:pt x="135" y="51"/>
                    </a:lnTo>
                    <a:lnTo>
                      <a:pt x="137" y="44"/>
                    </a:lnTo>
                    <a:lnTo>
                      <a:pt x="139" y="37"/>
                    </a:lnTo>
                    <a:lnTo>
                      <a:pt x="137" y="29"/>
                    </a:lnTo>
                    <a:lnTo>
                      <a:pt x="135" y="22"/>
                    </a:lnTo>
                    <a:lnTo>
                      <a:pt x="132" y="16"/>
                    </a:lnTo>
                    <a:lnTo>
                      <a:pt x="128" y="11"/>
                    </a:lnTo>
                    <a:lnTo>
                      <a:pt x="121" y="6"/>
                    </a:lnTo>
                    <a:lnTo>
                      <a:pt x="115" y="2"/>
                    </a:lnTo>
                    <a:lnTo>
                      <a:pt x="115" y="2"/>
                    </a:lnTo>
                    <a:lnTo>
                      <a:pt x="108" y="0"/>
                    </a:lnTo>
                    <a:lnTo>
                      <a:pt x="100" y="0"/>
                    </a:lnTo>
                    <a:lnTo>
                      <a:pt x="93" y="0"/>
                    </a:lnTo>
                    <a:lnTo>
                      <a:pt x="87" y="2"/>
                    </a:lnTo>
                    <a:lnTo>
                      <a:pt x="81" y="6"/>
                    </a:lnTo>
                    <a:lnTo>
                      <a:pt x="74" y="11"/>
                    </a:lnTo>
                    <a:lnTo>
                      <a:pt x="69" y="16"/>
                    </a:lnTo>
                    <a:lnTo>
                      <a:pt x="66" y="23"/>
                    </a:lnTo>
                    <a:lnTo>
                      <a:pt x="3" y="178"/>
                    </a:lnTo>
                    <a:lnTo>
                      <a:pt x="3" y="178"/>
                    </a:lnTo>
                    <a:lnTo>
                      <a:pt x="0" y="185"/>
                    </a:lnTo>
                    <a:lnTo>
                      <a:pt x="0" y="192"/>
                    </a:lnTo>
                    <a:lnTo>
                      <a:pt x="0" y="200"/>
                    </a:lnTo>
                    <a:lnTo>
                      <a:pt x="3" y="206"/>
                    </a:lnTo>
                    <a:lnTo>
                      <a:pt x="6" y="212"/>
                    </a:lnTo>
                    <a:lnTo>
                      <a:pt x="10" y="218"/>
                    </a:lnTo>
                    <a:lnTo>
                      <a:pt x="16" y="223"/>
                    </a:lnTo>
                    <a:lnTo>
                      <a:pt x="23" y="227"/>
                    </a:lnTo>
                    <a:lnTo>
                      <a:pt x="23"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6" name="Freeform 15">
                <a:extLst>
                  <a:ext uri="{FF2B5EF4-FFF2-40B4-BE49-F238E27FC236}">
                    <a16:creationId xmlns:a16="http://schemas.microsoft.com/office/drawing/2014/main" id="{CF99310D-4100-4250-B0F0-5A56F479AACC}"/>
                  </a:ext>
                </a:extLst>
              </p:cNvPr>
              <p:cNvSpPr>
                <a:spLocks/>
              </p:cNvSpPr>
              <p:nvPr/>
            </p:nvSpPr>
            <p:spPr bwMode="auto">
              <a:xfrm>
                <a:off x="823913" y="1887538"/>
                <a:ext cx="122238" cy="73025"/>
              </a:xfrm>
              <a:custGeom>
                <a:avLst/>
                <a:gdLst>
                  <a:gd name="T0" fmla="*/ 208 w 230"/>
                  <a:gd name="T1" fmla="*/ 66 h 138"/>
                  <a:gd name="T2" fmla="*/ 52 w 230"/>
                  <a:gd name="T3" fmla="*/ 2 h 138"/>
                  <a:gd name="T4" fmla="*/ 52 w 230"/>
                  <a:gd name="T5" fmla="*/ 2 h 138"/>
                  <a:gd name="T6" fmla="*/ 45 w 230"/>
                  <a:gd name="T7" fmla="*/ 0 h 138"/>
                  <a:gd name="T8" fmla="*/ 38 w 230"/>
                  <a:gd name="T9" fmla="*/ 0 h 138"/>
                  <a:gd name="T10" fmla="*/ 31 w 230"/>
                  <a:gd name="T11" fmla="*/ 1 h 138"/>
                  <a:gd name="T12" fmla="*/ 24 w 230"/>
                  <a:gd name="T13" fmla="*/ 2 h 138"/>
                  <a:gd name="T14" fmla="*/ 18 w 230"/>
                  <a:gd name="T15" fmla="*/ 6 h 138"/>
                  <a:gd name="T16" fmla="*/ 12 w 230"/>
                  <a:gd name="T17" fmla="*/ 11 h 138"/>
                  <a:gd name="T18" fmla="*/ 8 w 230"/>
                  <a:gd name="T19" fmla="*/ 16 h 138"/>
                  <a:gd name="T20" fmla="*/ 4 w 230"/>
                  <a:gd name="T21" fmla="*/ 23 h 138"/>
                  <a:gd name="T22" fmla="*/ 4 w 230"/>
                  <a:gd name="T23" fmla="*/ 23 h 138"/>
                  <a:gd name="T24" fmla="*/ 2 w 230"/>
                  <a:gd name="T25" fmla="*/ 30 h 138"/>
                  <a:gd name="T26" fmla="*/ 0 w 230"/>
                  <a:gd name="T27" fmla="*/ 38 h 138"/>
                  <a:gd name="T28" fmla="*/ 2 w 230"/>
                  <a:gd name="T29" fmla="*/ 44 h 138"/>
                  <a:gd name="T30" fmla="*/ 4 w 230"/>
                  <a:gd name="T31" fmla="*/ 51 h 138"/>
                  <a:gd name="T32" fmla="*/ 8 w 230"/>
                  <a:gd name="T33" fmla="*/ 58 h 138"/>
                  <a:gd name="T34" fmla="*/ 12 w 230"/>
                  <a:gd name="T35" fmla="*/ 64 h 138"/>
                  <a:gd name="T36" fmla="*/ 18 w 230"/>
                  <a:gd name="T37" fmla="*/ 67 h 138"/>
                  <a:gd name="T38" fmla="*/ 24 w 230"/>
                  <a:gd name="T39" fmla="*/ 71 h 138"/>
                  <a:gd name="T40" fmla="*/ 180 w 230"/>
                  <a:gd name="T41" fmla="*/ 135 h 138"/>
                  <a:gd name="T42" fmla="*/ 180 w 230"/>
                  <a:gd name="T43" fmla="*/ 135 h 138"/>
                  <a:gd name="T44" fmla="*/ 186 w 230"/>
                  <a:gd name="T45" fmla="*/ 137 h 138"/>
                  <a:gd name="T46" fmla="*/ 193 w 230"/>
                  <a:gd name="T47" fmla="*/ 138 h 138"/>
                  <a:gd name="T48" fmla="*/ 193 w 230"/>
                  <a:gd name="T49" fmla="*/ 138 h 138"/>
                  <a:gd name="T50" fmla="*/ 199 w 230"/>
                  <a:gd name="T51" fmla="*/ 138 h 138"/>
                  <a:gd name="T52" fmla="*/ 204 w 230"/>
                  <a:gd name="T53" fmla="*/ 137 h 138"/>
                  <a:gd name="T54" fmla="*/ 209 w 230"/>
                  <a:gd name="T55" fmla="*/ 134 h 138"/>
                  <a:gd name="T56" fmla="*/ 214 w 230"/>
                  <a:gd name="T57" fmla="*/ 132 h 138"/>
                  <a:gd name="T58" fmla="*/ 218 w 230"/>
                  <a:gd name="T59" fmla="*/ 128 h 138"/>
                  <a:gd name="T60" fmla="*/ 222 w 230"/>
                  <a:gd name="T61" fmla="*/ 124 h 138"/>
                  <a:gd name="T62" fmla="*/ 225 w 230"/>
                  <a:gd name="T63" fmla="*/ 119 h 138"/>
                  <a:gd name="T64" fmla="*/ 228 w 230"/>
                  <a:gd name="T65" fmla="*/ 114 h 138"/>
                  <a:gd name="T66" fmla="*/ 228 w 230"/>
                  <a:gd name="T67" fmla="*/ 114 h 138"/>
                  <a:gd name="T68" fmla="*/ 230 w 230"/>
                  <a:gd name="T69" fmla="*/ 107 h 138"/>
                  <a:gd name="T70" fmla="*/ 230 w 230"/>
                  <a:gd name="T71" fmla="*/ 100 h 138"/>
                  <a:gd name="T72" fmla="*/ 230 w 230"/>
                  <a:gd name="T73" fmla="*/ 92 h 138"/>
                  <a:gd name="T74" fmla="*/ 228 w 230"/>
                  <a:gd name="T75" fmla="*/ 86 h 138"/>
                  <a:gd name="T76" fmla="*/ 224 w 230"/>
                  <a:gd name="T77" fmla="*/ 80 h 138"/>
                  <a:gd name="T78" fmla="*/ 220 w 230"/>
                  <a:gd name="T79" fmla="*/ 74 h 138"/>
                  <a:gd name="T80" fmla="*/ 214 w 230"/>
                  <a:gd name="T81" fmla="*/ 69 h 138"/>
                  <a:gd name="T82" fmla="*/ 208 w 230"/>
                  <a:gd name="T83" fmla="*/ 66 h 138"/>
                  <a:gd name="T84" fmla="*/ 208 w 230"/>
                  <a:gd name="T85"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0" h="138">
                    <a:moveTo>
                      <a:pt x="208" y="66"/>
                    </a:moveTo>
                    <a:lnTo>
                      <a:pt x="52" y="2"/>
                    </a:lnTo>
                    <a:lnTo>
                      <a:pt x="52" y="2"/>
                    </a:lnTo>
                    <a:lnTo>
                      <a:pt x="45" y="0"/>
                    </a:lnTo>
                    <a:lnTo>
                      <a:pt x="38" y="0"/>
                    </a:lnTo>
                    <a:lnTo>
                      <a:pt x="31" y="1"/>
                    </a:lnTo>
                    <a:lnTo>
                      <a:pt x="24" y="2"/>
                    </a:lnTo>
                    <a:lnTo>
                      <a:pt x="18" y="6"/>
                    </a:lnTo>
                    <a:lnTo>
                      <a:pt x="12" y="11"/>
                    </a:lnTo>
                    <a:lnTo>
                      <a:pt x="8" y="16"/>
                    </a:lnTo>
                    <a:lnTo>
                      <a:pt x="4" y="23"/>
                    </a:lnTo>
                    <a:lnTo>
                      <a:pt x="4" y="23"/>
                    </a:lnTo>
                    <a:lnTo>
                      <a:pt x="2" y="30"/>
                    </a:lnTo>
                    <a:lnTo>
                      <a:pt x="0" y="38"/>
                    </a:lnTo>
                    <a:lnTo>
                      <a:pt x="2" y="44"/>
                    </a:lnTo>
                    <a:lnTo>
                      <a:pt x="4" y="51"/>
                    </a:lnTo>
                    <a:lnTo>
                      <a:pt x="8" y="58"/>
                    </a:lnTo>
                    <a:lnTo>
                      <a:pt x="12" y="64"/>
                    </a:lnTo>
                    <a:lnTo>
                      <a:pt x="18" y="67"/>
                    </a:lnTo>
                    <a:lnTo>
                      <a:pt x="24" y="71"/>
                    </a:lnTo>
                    <a:lnTo>
                      <a:pt x="180" y="135"/>
                    </a:lnTo>
                    <a:lnTo>
                      <a:pt x="180" y="135"/>
                    </a:lnTo>
                    <a:lnTo>
                      <a:pt x="186" y="137"/>
                    </a:lnTo>
                    <a:lnTo>
                      <a:pt x="193" y="138"/>
                    </a:lnTo>
                    <a:lnTo>
                      <a:pt x="193" y="138"/>
                    </a:lnTo>
                    <a:lnTo>
                      <a:pt x="199" y="138"/>
                    </a:lnTo>
                    <a:lnTo>
                      <a:pt x="204" y="137"/>
                    </a:lnTo>
                    <a:lnTo>
                      <a:pt x="209" y="134"/>
                    </a:lnTo>
                    <a:lnTo>
                      <a:pt x="214" y="132"/>
                    </a:lnTo>
                    <a:lnTo>
                      <a:pt x="218" y="128"/>
                    </a:lnTo>
                    <a:lnTo>
                      <a:pt x="222" y="124"/>
                    </a:lnTo>
                    <a:lnTo>
                      <a:pt x="225" y="119"/>
                    </a:lnTo>
                    <a:lnTo>
                      <a:pt x="228" y="114"/>
                    </a:lnTo>
                    <a:lnTo>
                      <a:pt x="228" y="114"/>
                    </a:lnTo>
                    <a:lnTo>
                      <a:pt x="230" y="107"/>
                    </a:lnTo>
                    <a:lnTo>
                      <a:pt x="230" y="100"/>
                    </a:lnTo>
                    <a:lnTo>
                      <a:pt x="230" y="92"/>
                    </a:lnTo>
                    <a:lnTo>
                      <a:pt x="228" y="86"/>
                    </a:lnTo>
                    <a:lnTo>
                      <a:pt x="224" y="80"/>
                    </a:lnTo>
                    <a:lnTo>
                      <a:pt x="220" y="74"/>
                    </a:lnTo>
                    <a:lnTo>
                      <a:pt x="214" y="69"/>
                    </a:lnTo>
                    <a:lnTo>
                      <a:pt x="208" y="66"/>
                    </a:lnTo>
                    <a:lnTo>
                      <a:pt x="208"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7" name="Freeform 16">
                <a:extLst>
                  <a:ext uri="{FF2B5EF4-FFF2-40B4-BE49-F238E27FC236}">
                    <a16:creationId xmlns:a16="http://schemas.microsoft.com/office/drawing/2014/main" id="{F8199DC8-DCFD-4A69-8B76-FA47FB52110E}"/>
                  </a:ext>
                </a:extLst>
              </p:cNvPr>
              <p:cNvSpPr>
                <a:spLocks/>
              </p:cNvSpPr>
              <p:nvPr/>
            </p:nvSpPr>
            <p:spPr bwMode="auto">
              <a:xfrm>
                <a:off x="1220788" y="1885950"/>
                <a:ext cx="122238" cy="73025"/>
              </a:xfrm>
              <a:custGeom>
                <a:avLst/>
                <a:gdLst>
                  <a:gd name="T0" fmla="*/ 51 w 229"/>
                  <a:gd name="T1" fmla="*/ 137 h 139"/>
                  <a:gd name="T2" fmla="*/ 206 w 229"/>
                  <a:gd name="T3" fmla="*/ 73 h 139"/>
                  <a:gd name="T4" fmla="*/ 206 w 229"/>
                  <a:gd name="T5" fmla="*/ 73 h 139"/>
                  <a:gd name="T6" fmla="*/ 213 w 229"/>
                  <a:gd name="T7" fmla="*/ 69 h 139"/>
                  <a:gd name="T8" fmla="*/ 218 w 229"/>
                  <a:gd name="T9" fmla="*/ 64 h 139"/>
                  <a:gd name="T10" fmla="*/ 223 w 229"/>
                  <a:gd name="T11" fmla="*/ 58 h 139"/>
                  <a:gd name="T12" fmla="*/ 226 w 229"/>
                  <a:gd name="T13" fmla="*/ 52 h 139"/>
                  <a:gd name="T14" fmla="*/ 228 w 229"/>
                  <a:gd name="T15" fmla="*/ 46 h 139"/>
                  <a:gd name="T16" fmla="*/ 229 w 229"/>
                  <a:gd name="T17" fmla="*/ 38 h 139"/>
                  <a:gd name="T18" fmla="*/ 228 w 229"/>
                  <a:gd name="T19" fmla="*/ 31 h 139"/>
                  <a:gd name="T20" fmla="*/ 226 w 229"/>
                  <a:gd name="T21" fmla="*/ 23 h 139"/>
                  <a:gd name="T22" fmla="*/ 226 w 229"/>
                  <a:gd name="T23" fmla="*/ 23 h 139"/>
                  <a:gd name="T24" fmla="*/ 222 w 229"/>
                  <a:gd name="T25" fmla="*/ 17 h 139"/>
                  <a:gd name="T26" fmla="*/ 218 w 229"/>
                  <a:gd name="T27" fmla="*/ 11 h 139"/>
                  <a:gd name="T28" fmla="*/ 212 w 229"/>
                  <a:gd name="T29" fmla="*/ 6 h 139"/>
                  <a:gd name="T30" fmla="*/ 206 w 229"/>
                  <a:gd name="T31" fmla="*/ 4 h 139"/>
                  <a:gd name="T32" fmla="*/ 198 w 229"/>
                  <a:gd name="T33" fmla="*/ 1 h 139"/>
                  <a:gd name="T34" fmla="*/ 192 w 229"/>
                  <a:gd name="T35" fmla="*/ 0 h 139"/>
                  <a:gd name="T36" fmla="*/ 185 w 229"/>
                  <a:gd name="T37" fmla="*/ 1 h 139"/>
                  <a:gd name="T38" fmla="*/ 177 w 229"/>
                  <a:gd name="T39" fmla="*/ 4 h 139"/>
                  <a:gd name="T40" fmla="*/ 23 w 229"/>
                  <a:gd name="T41" fmla="*/ 68 h 139"/>
                  <a:gd name="T42" fmla="*/ 23 w 229"/>
                  <a:gd name="T43" fmla="*/ 68 h 139"/>
                  <a:gd name="T44" fmla="*/ 16 w 229"/>
                  <a:gd name="T45" fmla="*/ 71 h 139"/>
                  <a:gd name="T46" fmla="*/ 11 w 229"/>
                  <a:gd name="T47" fmla="*/ 76 h 139"/>
                  <a:gd name="T48" fmla="*/ 6 w 229"/>
                  <a:gd name="T49" fmla="*/ 81 h 139"/>
                  <a:gd name="T50" fmla="*/ 2 w 229"/>
                  <a:gd name="T51" fmla="*/ 88 h 139"/>
                  <a:gd name="T52" fmla="*/ 1 w 229"/>
                  <a:gd name="T53" fmla="*/ 95 h 139"/>
                  <a:gd name="T54" fmla="*/ 0 w 229"/>
                  <a:gd name="T55" fmla="*/ 102 h 139"/>
                  <a:gd name="T56" fmla="*/ 1 w 229"/>
                  <a:gd name="T57" fmla="*/ 110 h 139"/>
                  <a:gd name="T58" fmla="*/ 2 w 229"/>
                  <a:gd name="T59" fmla="*/ 117 h 139"/>
                  <a:gd name="T60" fmla="*/ 2 w 229"/>
                  <a:gd name="T61" fmla="*/ 117 h 139"/>
                  <a:gd name="T62" fmla="*/ 6 w 229"/>
                  <a:gd name="T63" fmla="*/ 122 h 139"/>
                  <a:gd name="T64" fmla="*/ 8 w 229"/>
                  <a:gd name="T65" fmla="*/ 126 h 139"/>
                  <a:gd name="T66" fmla="*/ 12 w 229"/>
                  <a:gd name="T67" fmla="*/ 131 h 139"/>
                  <a:gd name="T68" fmla="*/ 17 w 229"/>
                  <a:gd name="T69" fmla="*/ 133 h 139"/>
                  <a:gd name="T70" fmla="*/ 22 w 229"/>
                  <a:gd name="T71" fmla="*/ 136 h 139"/>
                  <a:gd name="T72" fmla="*/ 27 w 229"/>
                  <a:gd name="T73" fmla="*/ 138 h 139"/>
                  <a:gd name="T74" fmla="*/ 32 w 229"/>
                  <a:gd name="T75" fmla="*/ 139 h 139"/>
                  <a:gd name="T76" fmla="*/ 37 w 229"/>
                  <a:gd name="T77" fmla="*/ 139 h 139"/>
                  <a:gd name="T78" fmla="*/ 37 w 229"/>
                  <a:gd name="T79" fmla="*/ 139 h 139"/>
                  <a:gd name="T80" fmla="*/ 44 w 229"/>
                  <a:gd name="T81" fmla="*/ 139 h 139"/>
                  <a:gd name="T82" fmla="*/ 51 w 229"/>
                  <a:gd name="T83" fmla="*/ 137 h 139"/>
                  <a:gd name="T84" fmla="*/ 51 w 229"/>
                  <a:gd name="T85" fmla="*/ 13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9" h="139">
                    <a:moveTo>
                      <a:pt x="51" y="137"/>
                    </a:moveTo>
                    <a:lnTo>
                      <a:pt x="206" y="73"/>
                    </a:lnTo>
                    <a:lnTo>
                      <a:pt x="206" y="73"/>
                    </a:lnTo>
                    <a:lnTo>
                      <a:pt x="213" y="69"/>
                    </a:lnTo>
                    <a:lnTo>
                      <a:pt x="218" y="64"/>
                    </a:lnTo>
                    <a:lnTo>
                      <a:pt x="223" y="58"/>
                    </a:lnTo>
                    <a:lnTo>
                      <a:pt x="226" y="52"/>
                    </a:lnTo>
                    <a:lnTo>
                      <a:pt x="228" y="46"/>
                    </a:lnTo>
                    <a:lnTo>
                      <a:pt x="229" y="38"/>
                    </a:lnTo>
                    <a:lnTo>
                      <a:pt x="228" y="31"/>
                    </a:lnTo>
                    <a:lnTo>
                      <a:pt x="226" y="23"/>
                    </a:lnTo>
                    <a:lnTo>
                      <a:pt x="226" y="23"/>
                    </a:lnTo>
                    <a:lnTo>
                      <a:pt x="222" y="17"/>
                    </a:lnTo>
                    <a:lnTo>
                      <a:pt x="218" y="11"/>
                    </a:lnTo>
                    <a:lnTo>
                      <a:pt x="212" y="6"/>
                    </a:lnTo>
                    <a:lnTo>
                      <a:pt x="206" y="4"/>
                    </a:lnTo>
                    <a:lnTo>
                      <a:pt x="198" y="1"/>
                    </a:lnTo>
                    <a:lnTo>
                      <a:pt x="192" y="0"/>
                    </a:lnTo>
                    <a:lnTo>
                      <a:pt x="185" y="1"/>
                    </a:lnTo>
                    <a:lnTo>
                      <a:pt x="177" y="4"/>
                    </a:lnTo>
                    <a:lnTo>
                      <a:pt x="23" y="68"/>
                    </a:lnTo>
                    <a:lnTo>
                      <a:pt x="23" y="68"/>
                    </a:lnTo>
                    <a:lnTo>
                      <a:pt x="16" y="71"/>
                    </a:lnTo>
                    <a:lnTo>
                      <a:pt x="11" y="76"/>
                    </a:lnTo>
                    <a:lnTo>
                      <a:pt x="6" y="81"/>
                    </a:lnTo>
                    <a:lnTo>
                      <a:pt x="2" y="88"/>
                    </a:lnTo>
                    <a:lnTo>
                      <a:pt x="1" y="95"/>
                    </a:lnTo>
                    <a:lnTo>
                      <a:pt x="0" y="102"/>
                    </a:lnTo>
                    <a:lnTo>
                      <a:pt x="1" y="110"/>
                    </a:lnTo>
                    <a:lnTo>
                      <a:pt x="2" y="117"/>
                    </a:lnTo>
                    <a:lnTo>
                      <a:pt x="2" y="117"/>
                    </a:lnTo>
                    <a:lnTo>
                      <a:pt x="6" y="122"/>
                    </a:lnTo>
                    <a:lnTo>
                      <a:pt x="8" y="126"/>
                    </a:lnTo>
                    <a:lnTo>
                      <a:pt x="12" y="131"/>
                    </a:lnTo>
                    <a:lnTo>
                      <a:pt x="17" y="133"/>
                    </a:lnTo>
                    <a:lnTo>
                      <a:pt x="22" y="136"/>
                    </a:lnTo>
                    <a:lnTo>
                      <a:pt x="27" y="138"/>
                    </a:lnTo>
                    <a:lnTo>
                      <a:pt x="32" y="139"/>
                    </a:lnTo>
                    <a:lnTo>
                      <a:pt x="37" y="139"/>
                    </a:lnTo>
                    <a:lnTo>
                      <a:pt x="37" y="139"/>
                    </a:lnTo>
                    <a:lnTo>
                      <a:pt x="44" y="139"/>
                    </a:lnTo>
                    <a:lnTo>
                      <a:pt x="51" y="137"/>
                    </a:lnTo>
                    <a:lnTo>
                      <a:pt x="51"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8" name="Freeform 17">
                <a:extLst>
                  <a:ext uri="{FF2B5EF4-FFF2-40B4-BE49-F238E27FC236}">
                    <a16:creationId xmlns:a16="http://schemas.microsoft.com/office/drawing/2014/main" id="{B9C0A1F2-8F5A-41C8-890D-90F2553C67D5}"/>
                  </a:ext>
                </a:extLst>
              </p:cNvPr>
              <p:cNvSpPr>
                <a:spLocks/>
              </p:cNvSpPr>
              <p:nvPr/>
            </p:nvSpPr>
            <p:spPr bwMode="auto">
              <a:xfrm>
                <a:off x="963613" y="1746250"/>
                <a:ext cx="74613" cy="120650"/>
              </a:xfrm>
              <a:custGeom>
                <a:avLst/>
                <a:gdLst>
                  <a:gd name="T0" fmla="*/ 68 w 140"/>
                  <a:gd name="T1" fmla="*/ 206 h 228"/>
                  <a:gd name="T2" fmla="*/ 68 w 140"/>
                  <a:gd name="T3" fmla="*/ 206 h 228"/>
                  <a:gd name="T4" fmla="*/ 70 w 140"/>
                  <a:gd name="T5" fmla="*/ 211 h 228"/>
                  <a:gd name="T6" fmla="*/ 73 w 140"/>
                  <a:gd name="T7" fmla="*/ 216 h 228"/>
                  <a:gd name="T8" fmla="*/ 77 w 140"/>
                  <a:gd name="T9" fmla="*/ 220 h 228"/>
                  <a:gd name="T10" fmla="*/ 81 w 140"/>
                  <a:gd name="T11" fmla="*/ 224 h 228"/>
                  <a:gd name="T12" fmla="*/ 86 w 140"/>
                  <a:gd name="T13" fmla="*/ 226 h 228"/>
                  <a:gd name="T14" fmla="*/ 91 w 140"/>
                  <a:gd name="T15" fmla="*/ 227 h 228"/>
                  <a:gd name="T16" fmla="*/ 96 w 140"/>
                  <a:gd name="T17" fmla="*/ 228 h 228"/>
                  <a:gd name="T18" fmla="*/ 102 w 140"/>
                  <a:gd name="T19" fmla="*/ 228 h 228"/>
                  <a:gd name="T20" fmla="*/ 102 w 140"/>
                  <a:gd name="T21" fmla="*/ 228 h 228"/>
                  <a:gd name="T22" fmla="*/ 109 w 140"/>
                  <a:gd name="T23" fmla="*/ 228 h 228"/>
                  <a:gd name="T24" fmla="*/ 116 w 140"/>
                  <a:gd name="T25" fmla="*/ 226 h 228"/>
                  <a:gd name="T26" fmla="*/ 116 w 140"/>
                  <a:gd name="T27" fmla="*/ 226 h 228"/>
                  <a:gd name="T28" fmla="*/ 123 w 140"/>
                  <a:gd name="T29" fmla="*/ 222 h 228"/>
                  <a:gd name="T30" fmla="*/ 128 w 140"/>
                  <a:gd name="T31" fmla="*/ 217 h 228"/>
                  <a:gd name="T32" fmla="*/ 133 w 140"/>
                  <a:gd name="T33" fmla="*/ 212 h 228"/>
                  <a:gd name="T34" fmla="*/ 137 w 140"/>
                  <a:gd name="T35" fmla="*/ 206 h 228"/>
                  <a:gd name="T36" fmla="*/ 138 w 140"/>
                  <a:gd name="T37" fmla="*/ 199 h 228"/>
                  <a:gd name="T38" fmla="*/ 140 w 140"/>
                  <a:gd name="T39" fmla="*/ 191 h 228"/>
                  <a:gd name="T40" fmla="*/ 138 w 140"/>
                  <a:gd name="T41" fmla="*/ 184 h 228"/>
                  <a:gd name="T42" fmla="*/ 137 w 140"/>
                  <a:gd name="T43" fmla="*/ 177 h 228"/>
                  <a:gd name="T44" fmla="*/ 72 w 140"/>
                  <a:gd name="T45" fmla="*/ 22 h 228"/>
                  <a:gd name="T46" fmla="*/ 72 w 140"/>
                  <a:gd name="T47" fmla="*/ 22 h 228"/>
                  <a:gd name="T48" fmla="*/ 68 w 140"/>
                  <a:gd name="T49" fmla="*/ 16 h 228"/>
                  <a:gd name="T50" fmla="*/ 64 w 140"/>
                  <a:gd name="T51" fmla="*/ 11 h 228"/>
                  <a:gd name="T52" fmla="*/ 58 w 140"/>
                  <a:gd name="T53" fmla="*/ 6 h 228"/>
                  <a:gd name="T54" fmla="*/ 52 w 140"/>
                  <a:gd name="T55" fmla="*/ 2 h 228"/>
                  <a:gd name="T56" fmla="*/ 44 w 140"/>
                  <a:gd name="T57" fmla="*/ 0 h 228"/>
                  <a:gd name="T58" fmla="*/ 37 w 140"/>
                  <a:gd name="T59" fmla="*/ 0 h 228"/>
                  <a:gd name="T60" fmla="*/ 31 w 140"/>
                  <a:gd name="T61" fmla="*/ 0 h 228"/>
                  <a:gd name="T62" fmla="*/ 23 w 140"/>
                  <a:gd name="T63" fmla="*/ 2 h 228"/>
                  <a:gd name="T64" fmla="*/ 23 w 140"/>
                  <a:gd name="T65" fmla="*/ 2 h 228"/>
                  <a:gd name="T66" fmla="*/ 16 w 140"/>
                  <a:gd name="T67" fmla="*/ 6 h 228"/>
                  <a:gd name="T68" fmla="*/ 11 w 140"/>
                  <a:gd name="T69" fmla="*/ 11 h 228"/>
                  <a:gd name="T70" fmla="*/ 6 w 140"/>
                  <a:gd name="T71" fmla="*/ 17 h 228"/>
                  <a:gd name="T72" fmla="*/ 2 w 140"/>
                  <a:gd name="T73" fmla="*/ 23 h 228"/>
                  <a:gd name="T74" fmla="*/ 1 w 140"/>
                  <a:gd name="T75" fmla="*/ 29 h 228"/>
                  <a:gd name="T76" fmla="*/ 0 w 140"/>
                  <a:gd name="T77" fmla="*/ 37 h 228"/>
                  <a:gd name="T78" fmla="*/ 1 w 140"/>
                  <a:gd name="T79" fmla="*/ 44 h 228"/>
                  <a:gd name="T80" fmla="*/ 2 w 140"/>
                  <a:gd name="T81" fmla="*/ 52 h 228"/>
                  <a:gd name="T82" fmla="*/ 68 w 140"/>
                  <a:gd name="T83" fmla="*/ 20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0" h="228">
                    <a:moveTo>
                      <a:pt x="68" y="206"/>
                    </a:moveTo>
                    <a:lnTo>
                      <a:pt x="68" y="206"/>
                    </a:lnTo>
                    <a:lnTo>
                      <a:pt x="70" y="211"/>
                    </a:lnTo>
                    <a:lnTo>
                      <a:pt x="73" y="216"/>
                    </a:lnTo>
                    <a:lnTo>
                      <a:pt x="77" y="220"/>
                    </a:lnTo>
                    <a:lnTo>
                      <a:pt x="81" y="224"/>
                    </a:lnTo>
                    <a:lnTo>
                      <a:pt x="86" y="226"/>
                    </a:lnTo>
                    <a:lnTo>
                      <a:pt x="91" y="227"/>
                    </a:lnTo>
                    <a:lnTo>
                      <a:pt x="96" y="228"/>
                    </a:lnTo>
                    <a:lnTo>
                      <a:pt x="102" y="228"/>
                    </a:lnTo>
                    <a:lnTo>
                      <a:pt x="102" y="228"/>
                    </a:lnTo>
                    <a:lnTo>
                      <a:pt x="109" y="228"/>
                    </a:lnTo>
                    <a:lnTo>
                      <a:pt x="116" y="226"/>
                    </a:lnTo>
                    <a:lnTo>
                      <a:pt x="116" y="226"/>
                    </a:lnTo>
                    <a:lnTo>
                      <a:pt x="123" y="222"/>
                    </a:lnTo>
                    <a:lnTo>
                      <a:pt x="128" y="217"/>
                    </a:lnTo>
                    <a:lnTo>
                      <a:pt x="133" y="212"/>
                    </a:lnTo>
                    <a:lnTo>
                      <a:pt x="137" y="206"/>
                    </a:lnTo>
                    <a:lnTo>
                      <a:pt x="138" y="199"/>
                    </a:lnTo>
                    <a:lnTo>
                      <a:pt x="140" y="191"/>
                    </a:lnTo>
                    <a:lnTo>
                      <a:pt x="138" y="184"/>
                    </a:lnTo>
                    <a:lnTo>
                      <a:pt x="137" y="177"/>
                    </a:lnTo>
                    <a:lnTo>
                      <a:pt x="72" y="22"/>
                    </a:lnTo>
                    <a:lnTo>
                      <a:pt x="72" y="22"/>
                    </a:lnTo>
                    <a:lnTo>
                      <a:pt x="68" y="16"/>
                    </a:lnTo>
                    <a:lnTo>
                      <a:pt x="64" y="11"/>
                    </a:lnTo>
                    <a:lnTo>
                      <a:pt x="58" y="6"/>
                    </a:lnTo>
                    <a:lnTo>
                      <a:pt x="52" y="2"/>
                    </a:lnTo>
                    <a:lnTo>
                      <a:pt x="44" y="0"/>
                    </a:lnTo>
                    <a:lnTo>
                      <a:pt x="37" y="0"/>
                    </a:lnTo>
                    <a:lnTo>
                      <a:pt x="31" y="0"/>
                    </a:lnTo>
                    <a:lnTo>
                      <a:pt x="23" y="2"/>
                    </a:lnTo>
                    <a:lnTo>
                      <a:pt x="23" y="2"/>
                    </a:lnTo>
                    <a:lnTo>
                      <a:pt x="16" y="6"/>
                    </a:lnTo>
                    <a:lnTo>
                      <a:pt x="11" y="11"/>
                    </a:lnTo>
                    <a:lnTo>
                      <a:pt x="6" y="17"/>
                    </a:lnTo>
                    <a:lnTo>
                      <a:pt x="2" y="23"/>
                    </a:lnTo>
                    <a:lnTo>
                      <a:pt x="1" y="29"/>
                    </a:lnTo>
                    <a:lnTo>
                      <a:pt x="0" y="37"/>
                    </a:lnTo>
                    <a:lnTo>
                      <a:pt x="1" y="44"/>
                    </a:lnTo>
                    <a:lnTo>
                      <a:pt x="2" y="52"/>
                    </a:lnTo>
                    <a:lnTo>
                      <a:pt x="68"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9" name="Freeform 18">
                <a:extLst>
                  <a:ext uri="{FF2B5EF4-FFF2-40B4-BE49-F238E27FC236}">
                    <a16:creationId xmlns:a16="http://schemas.microsoft.com/office/drawing/2014/main" id="{78E9CFF1-1DD9-4643-814E-D5FA4E301536}"/>
                  </a:ext>
                </a:extLst>
              </p:cNvPr>
              <p:cNvSpPr>
                <a:spLocks/>
              </p:cNvSpPr>
              <p:nvPr/>
            </p:nvSpPr>
            <p:spPr bwMode="auto">
              <a:xfrm>
                <a:off x="955675" y="1876425"/>
                <a:ext cx="257175" cy="160338"/>
              </a:xfrm>
              <a:custGeom>
                <a:avLst/>
                <a:gdLst>
                  <a:gd name="T0" fmla="*/ 243 w 488"/>
                  <a:gd name="T1" fmla="*/ 0 h 304"/>
                  <a:gd name="T2" fmla="*/ 243 w 488"/>
                  <a:gd name="T3" fmla="*/ 0 h 304"/>
                  <a:gd name="T4" fmla="*/ 218 w 488"/>
                  <a:gd name="T5" fmla="*/ 1 h 304"/>
                  <a:gd name="T6" fmla="*/ 194 w 488"/>
                  <a:gd name="T7" fmla="*/ 4 h 304"/>
                  <a:gd name="T8" fmla="*/ 170 w 488"/>
                  <a:gd name="T9" fmla="*/ 11 h 304"/>
                  <a:gd name="T10" fmla="*/ 148 w 488"/>
                  <a:gd name="T11" fmla="*/ 19 h 304"/>
                  <a:gd name="T12" fmla="*/ 127 w 488"/>
                  <a:gd name="T13" fmla="*/ 29 h 304"/>
                  <a:gd name="T14" fmla="*/ 107 w 488"/>
                  <a:gd name="T15" fmla="*/ 42 h 304"/>
                  <a:gd name="T16" fmla="*/ 89 w 488"/>
                  <a:gd name="T17" fmla="*/ 55 h 304"/>
                  <a:gd name="T18" fmla="*/ 71 w 488"/>
                  <a:gd name="T19" fmla="*/ 71 h 304"/>
                  <a:gd name="T20" fmla="*/ 55 w 488"/>
                  <a:gd name="T21" fmla="*/ 88 h 304"/>
                  <a:gd name="T22" fmla="*/ 40 w 488"/>
                  <a:gd name="T23" fmla="*/ 107 h 304"/>
                  <a:gd name="T24" fmla="*/ 29 w 488"/>
                  <a:gd name="T25" fmla="*/ 127 h 304"/>
                  <a:gd name="T26" fmla="*/ 18 w 488"/>
                  <a:gd name="T27" fmla="*/ 149 h 304"/>
                  <a:gd name="T28" fmla="*/ 11 w 488"/>
                  <a:gd name="T29" fmla="*/ 171 h 304"/>
                  <a:gd name="T30" fmla="*/ 5 w 488"/>
                  <a:gd name="T31" fmla="*/ 195 h 304"/>
                  <a:gd name="T32" fmla="*/ 1 w 488"/>
                  <a:gd name="T33" fmla="*/ 218 h 304"/>
                  <a:gd name="T34" fmla="*/ 0 w 488"/>
                  <a:gd name="T35" fmla="*/ 243 h 304"/>
                  <a:gd name="T36" fmla="*/ 0 w 488"/>
                  <a:gd name="T37" fmla="*/ 243 h 304"/>
                  <a:gd name="T38" fmla="*/ 0 w 488"/>
                  <a:gd name="T39" fmla="*/ 259 h 304"/>
                  <a:gd name="T40" fmla="*/ 1 w 488"/>
                  <a:gd name="T41" fmla="*/ 274 h 304"/>
                  <a:gd name="T42" fmla="*/ 3 w 488"/>
                  <a:gd name="T43" fmla="*/ 289 h 304"/>
                  <a:gd name="T44" fmla="*/ 7 w 488"/>
                  <a:gd name="T45" fmla="*/ 304 h 304"/>
                  <a:gd name="T46" fmla="*/ 479 w 488"/>
                  <a:gd name="T47" fmla="*/ 304 h 304"/>
                  <a:gd name="T48" fmla="*/ 479 w 488"/>
                  <a:gd name="T49" fmla="*/ 304 h 304"/>
                  <a:gd name="T50" fmla="*/ 483 w 488"/>
                  <a:gd name="T51" fmla="*/ 289 h 304"/>
                  <a:gd name="T52" fmla="*/ 485 w 488"/>
                  <a:gd name="T53" fmla="*/ 274 h 304"/>
                  <a:gd name="T54" fmla="*/ 486 w 488"/>
                  <a:gd name="T55" fmla="*/ 259 h 304"/>
                  <a:gd name="T56" fmla="*/ 488 w 488"/>
                  <a:gd name="T57" fmla="*/ 243 h 304"/>
                  <a:gd name="T58" fmla="*/ 488 w 488"/>
                  <a:gd name="T59" fmla="*/ 243 h 304"/>
                  <a:gd name="T60" fmla="*/ 486 w 488"/>
                  <a:gd name="T61" fmla="*/ 218 h 304"/>
                  <a:gd name="T62" fmla="*/ 483 w 488"/>
                  <a:gd name="T63" fmla="*/ 195 h 304"/>
                  <a:gd name="T64" fmla="*/ 477 w 488"/>
                  <a:gd name="T65" fmla="*/ 171 h 304"/>
                  <a:gd name="T66" fmla="*/ 468 w 488"/>
                  <a:gd name="T67" fmla="*/ 149 h 304"/>
                  <a:gd name="T68" fmla="*/ 458 w 488"/>
                  <a:gd name="T69" fmla="*/ 127 h 304"/>
                  <a:gd name="T70" fmla="*/ 446 w 488"/>
                  <a:gd name="T71" fmla="*/ 107 h 304"/>
                  <a:gd name="T72" fmla="*/ 431 w 488"/>
                  <a:gd name="T73" fmla="*/ 88 h 304"/>
                  <a:gd name="T74" fmla="*/ 416 w 488"/>
                  <a:gd name="T75" fmla="*/ 71 h 304"/>
                  <a:gd name="T76" fmla="*/ 399 w 488"/>
                  <a:gd name="T77" fmla="*/ 55 h 304"/>
                  <a:gd name="T78" fmla="*/ 380 w 488"/>
                  <a:gd name="T79" fmla="*/ 42 h 304"/>
                  <a:gd name="T80" fmla="*/ 359 w 488"/>
                  <a:gd name="T81" fmla="*/ 29 h 304"/>
                  <a:gd name="T82" fmla="*/ 338 w 488"/>
                  <a:gd name="T83" fmla="*/ 19 h 304"/>
                  <a:gd name="T84" fmla="*/ 316 w 488"/>
                  <a:gd name="T85" fmla="*/ 11 h 304"/>
                  <a:gd name="T86" fmla="*/ 292 w 488"/>
                  <a:gd name="T87" fmla="*/ 4 h 304"/>
                  <a:gd name="T88" fmla="*/ 268 w 488"/>
                  <a:gd name="T89" fmla="*/ 1 h 304"/>
                  <a:gd name="T90" fmla="*/ 243 w 488"/>
                  <a:gd name="T91" fmla="*/ 0 h 304"/>
                  <a:gd name="T92" fmla="*/ 243 w 488"/>
                  <a:gd name="T9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8" h="304">
                    <a:moveTo>
                      <a:pt x="243" y="0"/>
                    </a:moveTo>
                    <a:lnTo>
                      <a:pt x="243" y="0"/>
                    </a:lnTo>
                    <a:lnTo>
                      <a:pt x="218" y="1"/>
                    </a:lnTo>
                    <a:lnTo>
                      <a:pt x="194" y="4"/>
                    </a:lnTo>
                    <a:lnTo>
                      <a:pt x="170" y="11"/>
                    </a:lnTo>
                    <a:lnTo>
                      <a:pt x="148" y="19"/>
                    </a:lnTo>
                    <a:lnTo>
                      <a:pt x="127" y="29"/>
                    </a:lnTo>
                    <a:lnTo>
                      <a:pt x="107" y="42"/>
                    </a:lnTo>
                    <a:lnTo>
                      <a:pt x="89" y="55"/>
                    </a:lnTo>
                    <a:lnTo>
                      <a:pt x="71" y="71"/>
                    </a:lnTo>
                    <a:lnTo>
                      <a:pt x="55" y="88"/>
                    </a:lnTo>
                    <a:lnTo>
                      <a:pt x="40" y="107"/>
                    </a:lnTo>
                    <a:lnTo>
                      <a:pt x="29" y="127"/>
                    </a:lnTo>
                    <a:lnTo>
                      <a:pt x="18" y="149"/>
                    </a:lnTo>
                    <a:lnTo>
                      <a:pt x="11" y="171"/>
                    </a:lnTo>
                    <a:lnTo>
                      <a:pt x="5" y="195"/>
                    </a:lnTo>
                    <a:lnTo>
                      <a:pt x="1" y="218"/>
                    </a:lnTo>
                    <a:lnTo>
                      <a:pt x="0" y="243"/>
                    </a:lnTo>
                    <a:lnTo>
                      <a:pt x="0" y="243"/>
                    </a:lnTo>
                    <a:lnTo>
                      <a:pt x="0" y="259"/>
                    </a:lnTo>
                    <a:lnTo>
                      <a:pt x="1" y="274"/>
                    </a:lnTo>
                    <a:lnTo>
                      <a:pt x="3" y="289"/>
                    </a:lnTo>
                    <a:lnTo>
                      <a:pt x="7" y="304"/>
                    </a:lnTo>
                    <a:lnTo>
                      <a:pt x="479" y="304"/>
                    </a:lnTo>
                    <a:lnTo>
                      <a:pt x="479" y="304"/>
                    </a:lnTo>
                    <a:lnTo>
                      <a:pt x="483" y="289"/>
                    </a:lnTo>
                    <a:lnTo>
                      <a:pt x="485" y="274"/>
                    </a:lnTo>
                    <a:lnTo>
                      <a:pt x="486" y="259"/>
                    </a:lnTo>
                    <a:lnTo>
                      <a:pt x="488" y="243"/>
                    </a:lnTo>
                    <a:lnTo>
                      <a:pt x="488" y="243"/>
                    </a:lnTo>
                    <a:lnTo>
                      <a:pt x="486" y="218"/>
                    </a:lnTo>
                    <a:lnTo>
                      <a:pt x="483" y="195"/>
                    </a:lnTo>
                    <a:lnTo>
                      <a:pt x="477" y="171"/>
                    </a:lnTo>
                    <a:lnTo>
                      <a:pt x="468" y="149"/>
                    </a:lnTo>
                    <a:lnTo>
                      <a:pt x="458" y="127"/>
                    </a:lnTo>
                    <a:lnTo>
                      <a:pt x="446" y="107"/>
                    </a:lnTo>
                    <a:lnTo>
                      <a:pt x="431" y="88"/>
                    </a:lnTo>
                    <a:lnTo>
                      <a:pt x="416" y="71"/>
                    </a:lnTo>
                    <a:lnTo>
                      <a:pt x="399" y="55"/>
                    </a:lnTo>
                    <a:lnTo>
                      <a:pt x="380" y="42"/>
                    </a:lnTo>
                    <a:lnTo>
                      <a:pt x="359" y="29"/>
                    </a:lnTo>
                    <a:lnTo>
                      <a:pt x="338" y="19"/>
                    </a:lnTo>
                    <a:lnTo>
                      <a:pt x="316" y="11"/>
                    </a:lnTo>
                    <a:lnTo>
                      <a:pt x="292" y="4"/>
                    </a:lnTo>
                    <a:lnTo>
                      <a:pt x="268" y="1"/>
                    </a:lnTo>
                    <a:lnTo>
                      <a:pt x="243" y="0"/>
                    </a:lnTo>
                    <a:lnTo>
                      <a:pt x="2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80" name="Grupa 79">
              <a:extLst>
                <a:ext uri="{FF2B5EF4-FFF2-40B4-BE49-F238E27FC236}">
                  <a16:creationId xmlns:a16="http://schemas.microsoft.com/office/drawing/2014/main" id="{8E0F4B19-7BC5-4DD1-BEE1-D041D2614974}"/>
                </a:ext>
              </a:extLst>
            </p:cNvPr>
            <p:cNvGrpSpPr/>
            <p:nvPr/>
          </p:nvGrpSpPr>
          <p:grpSpPr>
            <a:xfrm>
              <a:off x="539750" y="2052638"/>
              <a:ext cx="1112838" cy="412750"/>
              <a:chOff x="539750" y="2052638"/>
              <a:chExt cx="1112838" cy="412750"/>
            </a:xfrm>
            <a:grpFill/>
          </p:grpSpPr>
          <p:sp>
            <p:nvSpPr>
              <p:cNvPr id="82" name="Freeform 19">
                <a:extLst>
                  <a:ext uri="{FF2B5EF4-FFF2-40B4-BE49-F238E27FC236}">
                    <a16:creationId xmlns:a16="http://schemas.microsoft.com/office/drawing/2014/main" id="{1A7BEF3A-8EA7-4562-B82C-68A05F14D1F0}"/>
                  </a:ext>
                </a:extLst>
              </p:cNvPr>
              <p:cNvSpPr>
                <a:spLocks/>
              </p:cNvSpPr>
              <p:nvPr/>
            </p:nvSpPr>
            <p:spPr bwMode="auto">
              <a:xfrm>
                <a:off x="714375" y="2052638"/>
                <a:ext cx="254000" cy="128588"/>
              </a:xfrm>
              <a:custGeom>
                <a:avLst/>
                <a:gdLst>
                  <a:gd name="T0" fmla="*/ 442 w 479"/>
                  <a:gd name="T1" fmla="*/ 0 h 245"/>
                  <a:gd name="T2" fmla="*/ 179 w 479"/>
                  <a:gd name="T3" fmla="*/ 0 h 245"/>
                  <a:gd name="T4" fmla="*/ 179 w 479"/>
                  <a:gd name="T5" fmla="*/ 0 h 245"/>
                  <a:gd name="T6" fmla="*/ 170 w 479"/>
                  <a:gd name="T7" fmla="*/ 0 h 245"/>
                  <a:gd name="T8" fmla="*/ 161 w 479"/>
                  <a:gd name="T9" fmla="*/ 2 h 245"/>
                  <a:gd name="T10" fmla="*/ 152 w 479"/>
                  <a:gd name="T11" fmla="*/ 5 h 245"/>
                  <a:gd name="T12" fmla="*/ 143 w 479"/>
                  <a:gd name="T13" fmla="*/ 9 h 245"/>
                  <a:gd name="T14" fmla="*/ 135 w 479"/>
                  <a:gd name="T15" fmla="*/ 14 h 245"/>
                  <a:gd name="T16" fmla="*/ 127 w 479"/>
                  <a:gd name="T17" fmla="*/ 18 h 245"/>
                  <a:gd name="T18" fmla="*/ 121 w 479"/>
                  <a:gd name="T19" fmla="*/ 25 h 245"/>
                  <a:gd name="T20" fmla="*/ 116 w 479"/>
                  <a:gd name="T21" fmla="*/ 31 h 245"/>
                  <a:gd name="T22" fmla="*/ 2 w 479"/>
                  <a:gd name="T23" fmla="*/ 214 h 245"/>
                  <a:gd name="T24" fmla="*/ 2 w 479"/>
                  <a:gd name="T25" fmla="*/ 214 h 245"/>
                  <a:gd name="T26" fmla="*/ 0 w 479"/>
                  <a:gd name="T27" fmla="*/ 220 h 245"/>
                  <a:gd name="T28" fmla="*/ 0 w 479"/>
                  <a:gd name="T29" fmla="*/ 226 h 245"/>
                  <a:gd name="T30" fmla="*/ 2 w 479"/>
                  <a:gd name="T31" fmla="*/ 231 h 245"/>
                  <a:gd name="T32" fmla="*/ 6 w 479"/>
                  <a:gd name="T33" fmla="*/ 236 h 245"/>
                  <a:gd name="T34" fmla="*/ 12 w 479"/>
                  <a:gd name="T35" fmla="*/ 240 h 245"/>
                  <a:gd name="T36" fmla="*/ 20 w 479"/>
                  <a:gd name="T37" fmla="*/ 242 h 245"/>
                  <a:gd name="T38" fmla="*/ 30 w 479"/>
                  <a:gd name="T39" fmla="*/ 245 h 245"/>
                  <a:gd name="T40" fmla="*/ 41 w 479"/>
                  <a:gd name="T41" fmla="*/ 245 h 245"/>
                  <a:gd name="T42" fmla="*/ 377 w 479"/>
                  <a:gd name="T43" fmla="*/ 245 h 245"/>
                  <a:gd name="T44" fmla="*/ 377 w 479"/>
                  <a:gd name="T45" fmla="*/ 245 h 245"/>
                  <a:gd name="T46" fmla="*/ 389 w 479"/>
                  <a:gd name="T47" fmla="*/ 245 h 245"/>
                  <a:gd name="T48" fmla="*/ 400 w 479"/>
                  <a:gd name="T49" fmla="*/ 242 h 245"/>
                  <a:gd name="T50" fmla="*/ 410 w 479"/>
                  <a:gd name="T51" fmla="*/ 240 h 245"/>
                  <a:gd name="T52" fmla="*/ 419 w 479"/>
                  <a:gd name="T53" fmla="*/ 236 h 245"/>
                  <a:gd name="T54" fmla="*/ 426 w 479"/>
                  <a:gd name="T55" fmla="*/ 231 h 245"/>
                  <a:gd name="T56" fmla="*/ 434 w 479"/>
                  <a:gd name="T57" fmla="*/ 226 h 245"/>
                  <a:gd name="T58" fmla="*/ 437 w 479"/>
                  <a:gd name="T59" fmla="*/ 220 h 245"/>
                  <a:gd name="T60" fmla="*/ 440 w 479"/>
                  <a:gd name="T61" fmla="*/ 214 h 245"/>
                  <a:gd name="T62" fmla="*/ 479 w 479"/>
                  <a:gd name="T63" fmla="*/ 31 h 245"/>
                  <a:gd name="T64" fmla="*/ 479 w 479"/>
                  <a:gd name="T65" fmla="*/ 31 h 245"/>
                  <a:gd name="T66" fmla="*/ 479 w 479"/>
                  <a:gd name="T67" fmla="*/ 25 h 245"/>
                  <a:gd name="T68" fmla="*/ 478 w 479"/>
                  <a:gd name="T69" fmla="*/ 18 h 245"/>
                  <a:gd name="T70" fmla="*/ 476 w 479"/>
                  <a:gd name="T71" fmla="*/ 14 h 245"/>
                  <a:gd name="T72" fmla="*/ 471 w 479"/>
                  <a:gd name="T73" fmla="*/ 9 h 245"/>
                  <a:gd name="T74" fmla="*/ 466 w 479"/>
                  <a:gd name="T75" fmla="*/ 5 h 245"/>
                  <a:gd name="T76" fmla="*/ 458 w 479"/>
                  <a:gd name="T77" fmla="*/ 2 h 245"/>
                  <a:gd name="T78" fmla="*/ 451 w 479"/>
                  <a:gd name="T79" fmla="*/ 0 h 245"/>
                  <a:gd name="T80" fmla="*/ 442 w 479"/>
                  <a:gd name="T81" fmla="*/ 0 h 245"/>
                  <a:gd name="T82" fmla="*/ 442 w 479"/>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245">
                    <a:moveTo>
                      <a:pt x="442" y="0"/>
                    </a:moveTo>
                    <a:lnTo>
                      <a:pt x="179" y="0"/>
                    </a:lnTo>
                    <a:lnTo>
                      <a:pt x="179" y="0"/>
                    </a:lnTo>
                    <a:lnTo>
                      <a:pt x="170" y="0"/>
                    </a:lnTo>
                    <a:lnTo>
                      <a:pt x="161" y="2"/>
                    </a:lnTo>
                    <a:lnTo>
                      <a:pt x="152" y="5"/>
                    </a:lnTo>
                    <a:lnTo>
                      <a:pt x="143" y="9"/>
                    </a:lnTo>
                    <a:lnTo>
                      <a:pt x="135" y="14"/>
                    </a:lnTo>
                    <a:lnTo>
                      <a:pt x="127" y="18"/>
                    </a:lnTo>
                    <a:lnTo>
                      <a:pt x="121" y="25"/>
                    </a:lnTo>
                    <a:lnTo>
                      <a:pt x="116" y="31"/>
                    </a:lnTo>
                    <a:lnTo>
                      <a:pt x="2" y="214"/>
                    </a:lnTo>
                    <a:lnTo>
                      <a:pt x="2" y="214"/>
                    </a:lnTo>
                    <a:lnTo>
                      <a:pt x="0" y="220"/>
                    </a:lnTo>
                    <a:lnTo>
                      <a:pt x="0" y="226"/>
                    </a:lnTo>
                    <a:lnTo>
                      <a:pt x="2" y="231"/>
                    </a:lnTo>
                    <a:lnTo>
                      <a:pt x="6" y="236"/>
                    </a:lnTo>
                    <a:lnTo>
                      <a:pt x="12" y="240"/>
                    </a:lnTo>
                    <a:lnTo>
                      <a:pt x="20" y="242"/>
                    </a:lnTo>
                    <a:lnTo>
                      <a:pt x="30" y="245"/>
                    </a:lnTo>
                    <a:lnTo>
                      <a:pt x="41" y="245"/>
                    </a:lnTo>
                    <a:lnTo>
                      <a:pt x="377" y="245"/>
                    </a:lnTo>
                    <a:lnTo>
                      <a:pt x="377" y="245"/>
                    </a:lnTo>
                    <a:lnTo>
                      <a:pt x="389" y="245"/>
                    </a:lnTo>
                    <a:lnTo>
                      <a:pt x="400" y="242"/>
                    </a:lnTo>
                    <a:lnTo>
                      <a:pt x="410" y="240"/>
                    </a:lnTo>
                    <a:lnTo>
                      <a:pt x="419" y="236"/>
                    </a:lnTo>
                    <a:lnTo>
                      <a:pt x="426" y="231"/>
                    </a:lnTo>
                    <a:lnTo>
                      <a:pt x="434" y="226"/>
                    </a:lnTo>
                    <a:lnTo>
                      <a:pt x="437" y="220"/>
                    </a:lnTo>
                    <a:lnTo>
                      <a:pt x="440" y="214"/>
                    </a:lnTo>
                    <a:lnTo>
                      <a:pt x="479" y="31"/>
                    </a:lnTo>
                    <a:lnTo>
                      <a:pt x="479" y="31"/>
                    </a:lnTo>
                    <a:lnTo>
                      <a:pt x="479" y="25"/>
                    </a:lnTo>
                    <a:lnTo>
                      <a:pt x="478" y="18"/>
                    </a:lnTo>
                    <a:lnTo>
                      <a:pt x="476" y="14"/>
                    </a:lnTo>
                    <a:lnTo>
                      <a:pt x="471" y="9"/>
                    </a:lnTo>
                    <a:lnTo>
                      <a:pt x="466" y="5"/>
                    </a:lnTo>
                    <a:lnTo>
                      <a:pt x="458" y="2"/>
                    </a:lnTo>
                    <a:lnTo>
                      <a:pt x="451" y="0"/>
                    </a:lnTo>
                    <a:lnTo>
                      <a:pt x="442" y="0"/>
                    </a:lnTo>
                    <a:lnTo>
                      <a:pt x="4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20">
                <a:extLst>
                  <a:ext uri="{FF2B5EF4-FFF2-40B4-BE49-F238E27FC236}">
                    <a16:creationId xmlns:a16="http://schemas.microsoft.com/office/drawing/2014/main" id="{DECE80F5-E461-4DAA-BA28-1B2D118C964E}"/>
                  </a:ext>
                </a:extLst>
              </p:cNvPr>
              <p:cNvSpPr>
                <a:spLocks/>
              </p:cNvSpPr>
              <p:nvPr/>
            </p:nvSpPr>
            <p:spPr bwMode="auto">
              <a:xfrm>
                <a:off x="973138" y="2052638"/>
                <a:ext cx="230188" cy="128588"/>
              </a:xfrm>
              <a:custGeom>
                <a:avLst/>
                <a:gdLst>
                  <a:gd name="T0" fmla="*/ 342 w 437"/>
                  <a:gd name="T1" fmla="*/ 0 h 245"/>
                  <a:gd name="T2" fmla="*/ 80 w 437"/>
                  <a:gd name="T3" fmla="*/ 0 h 245"/>
                  <a:gd name="T4" fmla="*/ 80 w 437"/>
                  <a:gd name="T5" fmla="*/ 0 h 245"/>
                  <a:gd name="T6" fmla="*/ 70 w 437"/>
                  <a:gd name="T7" fmla="*/ 0 h 245"/>
                  <a:gd name="T8" fmla="*/ 62 w 437"/>
                  <a:gd name="T9" fmla="*/ 2 h 245"/>
                  <a:gd name="T10" fmla="*/ 54 w 437"/>
                  <a:gd name="T11" fmla="*/ 5 h 245"/>
                  <a:gd name="T12" fmla="*/ 47 w 437"/>
                  <a:gd name="T13" fmla="*/ 9 h 245"/>
                  <a:gd name="T14" fmla="*/ 41 w 437"/>
                  <a:gd name="T15" fmla="*/ 14 h 245"/>
                  <a:gd name="T16" fmla="*/ 36 w 437"/>
                  <a:gd name="T17" fmla="*/ 18 h 245"/>
                  <a:gd name="T18" fmla="*/ 32 w 437"/>
                  <a:gd name="T19" fmla="*/ 25 h 245"/>
                  <a:gd name="T20" fmla="*/ 31 w 437"/>
                  <a:gd name="T21" fmla="*/ 31 h 245"/>
                  <a:gd name="T22" fmla="*/ 0 w 437"/>
                  <a:gd name="T23" fmla="*/ 214 h 245"/>
                  <a:gd name="T24" fmla="*/ 0 w 437"/>
                  <a:gd name="T25" fmla="*/ 214 h 245"/>
                  <a:gd name="T26" fmla="*/ 0 w 437"/>
                  <a:gd name="T27" fmla="*/ 220 h 245"/>
                  <a:gd name="T28" fmla="*/ 2 w 437"/>
                  <a:gd name="T29" fmla="*/ 226 h 245"/>
                  <a:gd name="T30" fmla="*/ 6 w 437"/>
                  <a:gd name="T31" fmla="*/ 231 h 245"/>
                  <a:gd name="T32" fmla="*/ 12 w 437"/>
                  <a:gd name="T33" fmla="*/ 236 h 245"/>
                  <a:gd name="T34" fmla="*/ 20 w 437"/>
                  <a:gd name="T35" fmla="*/ 240 h 245"/>
                  <a:gd name="T36" fmla="*/ 28 w 437"/>
                  <a:gd name="T37" fmla="*/ 242 h 245"/>
                  <a:gd name="T38" fmla="*/ 40 w 437"/>
                  <a:gd name="T39" fmla="*/ 245 h 245"/>
                  <a:gd name="T40" fmla="*/ 51 w 437"/>
                  <a:gd name="T41" fmla="*/ 245 h 245"/>
                  <a:gd name="T42" fmla="*/ 388 w 437"/>
                  <a:gd name="T43" fmla="*/ 245 h 245"/>
                  <a:gd name="T44" fmla="*/ 388 w 437"/>
                  <a:gd name="T45" fmla="*/ 245 h 245"/>
                  <a:gd name="T46" fmla="*/ 399 w 437"/>
                  <a:gd name="T47" fmla="*/ 245 h 245"/>
                  <a:gd name="T48" fmla="*/ 409 w 437"/>
                  <a:gd name="T49" fmla="*/ 242 h 245"/>
                  <a:gd name="T50" fmla="*/ 418 w 437"/>
                  <a:gd name="T51" fmla="*/ 240 h 245"/>
                  <a:gd name="T52" fmla="*/ 425 w 437"/>
                  <a:gd name="T53" fmla="*/ 236 h 245"/>
                  <a:gd name="T54" fmla="*/ 431 w 437"/>
                  <a:gd name="T55" fmla="*/ 231 h 245"/>
                  <a:gd name="T56" fmla="*/ 435 w 437"/>
                  <a:gd name="T57" fmla="*/ 226 h 245"/>
                  <a:gd name="T58" fmla="*/ 437 w 437"/>
                  <a:gd name="T59" fmla="*/ 220 h 245"/>
                  <a:gd name="T60" fmla="*/ 436 w 437"/>
                  <a:gd name="T61" fmla="*/ 214 h 245"/>
                  <a:gd name="T62" fmla="*/ 394 w 437"/>
                  <a:gd name="T63" fmla="*/ 31 h 245"/>
                  <a:gd name="T64" fmla="*/ 394 w 437"/>
                  <a:gd name="T65" fmla="*/ 31 h 245"/>
                  <a:gd name="T66" fmla="*/ 392 w 437"/>
                  <a:gd name="T67" fmla="*/ 25 h 245"/>
                  <a:gd name="T68" fmla="*/ 388 w 437"/>
                  <a:gd name="T69" fmla="*/ 18 h 245"/>
                  <a:gd name="T70" fmla="*/ 382 w 437"/>
                  <a:gd name="T71" fmla="*/ 14 h 245"/>
                  <a:gd name="T72" fmla="*/ 376 w 437"/>
                  <a:gd name="T73" fmla="*/ 9 h 245"/>
                  <a:gd name="T74" fmla="*/ 368 w 437"/>
                  <a:gd name="T75" fmla="*/ 5 h 245"/>
                  <a:gd name="T76" fmla="*/ 361 w 437"/>
                  <a:gd name="T77" fmla="*/ 2 h 245"/>
                  <a:gd name="T78" fmla="*/ 352 w 437"/>
                  <a:gd name="T79" fmla="*/ 0 h 245"/>
                  <a:gd name="T80" fmla="*/ 342 w 437"/>
                  <a:gd name="T81" fmla="*/ 0 h 245"/>
                  <a:gd name="T82" fmla="*/ 342 w 437"/>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7" h="245">
                    <a:moveTo>
                      <a:pt x="342" y="0"/>
                    </a:moveTo>
                    <a:lnTo>
                      <a:pt x="80" y="0"/>
                    </a:lnTo>
                    <a:lnTo>
                      <a:pt x="80" y="0"/>
                    </a:lnTo>
                    <a:lnTo>
                      <a:pt x="70" y="0"/>
                    </a:lnTo>
                    <a:lnTo>
                      <a:pt x="62" y="2"/>
                    </a:lnTo>
                    <a:lnTo>
                      <a:pt x="54" y="5"/>
                    </a:lnTo>
                    <a:lnTo>
                      <a:pt x="47" y="9"/>
                    </a:lnTo>
                    <a:lnTo>
                      <a:pt x="41" y="14"/>
                    </a:lnTo>
                    <a:lnTo>
                      <a:pt x="36" y="18"/>
                    </a:lnTo>
                    <a:lnTo>
                      <a:pt x="32" y="25"/>
                    </a:lnTo>
                    <a:lnTo>
                      <a:pt x="31" y="31"/>
                    </a:lnTo>
                    <a:lnTo>
                      <a:pt x="0" y="214"/>
                    </a:lnTo>
                    <a:lnTo>
                      <a:pt x="0" y="214"/>
                    </a:lnTo>
                    <a:lnTo>
                      <a:pt x="0" y="220"/>
                    </a:lnTo>
                    <a:lnTo>
                      <a:pt x="2" y="226"/>
                    </a:lnTo>
                    <a:lnTo>
                      <a:pt x="6" y="231"/>
                    </a:lnTo>
                    <a:lnTo>
                      <a:pt x="12" y="236"/>
                    </a:lnTo>
                    <a:lnTo>
                      <a:pt x="20" y="240"/>
                    </a:lnTo>
                    <a:lnTo>
                      <a:pt x="28" y="242"/>
                    </a:lnTo>
                    <a:lnTo>
                      <a:pt x="40" y="245"/>
                    </a:lnTo>
                    <a:lnTo>
                      <a:pt x="51" y="245"/>
                    </a:lnTo>
                    <a:lnTo>
                      <a:pt x="388" y="245"/>
                    </a:lnTo>
                    <a:lnTo>
                      <a:pt x="388" y="245"/>
                    </a:lnTo>
                    <a:lnTo>
                      <a:pt x="399" y="245"/>
                    </a:lnTo>
                    <a:lnTo>
                      <a:pt x="409" y="242"/>
                    </a:lnTo>
                    <a:lnTo>
                      <a:pt x="418" y="240"/>
                    </a:lnTo>
                    <a:lnTo>
                      <a:pt x="425" y="236"/>
                    </a:lnTo>
                    <a:lnTo>
                      <a:pt x="431" y="231"/>
                    </a:lnTo>
                    <a:lnTo>
                      <a:pt x="435" y="226"/>
                    </a:lnTo>
                    <a:lnTo>
                      <a:pt x="437" y="220"/>
                    </a:lnTo>
                    <a:lnTo>
                      <a:pt x="436" y="214"/>
                    </a:lnTo>
                    <a:lnTo>
                      <a:pt x="394" y="31"/>
                    </a:lnTo>
                    <a:lnTo>
                      <a:pt x="394" y="31"/>
                    </a:lnTo>
                    <a:lnTo>
                      <a:pt x="392" y="25"/>
                    </a:lnTo>
                    <a:lnTo>
                      <a:pt x="388" y="18"/>
                    </a:lnTo>
                    <a:lnTo>
                      <a:pt x="382" y="14"/>
                    </a:lnTo>
                    <a:lnTo>
                      <a:pt x="376" y="9"/>
                    </a:lnTo>
                    <a:lnTo>
                      <a:pt x="368" y="5"/>
                    </a:lnTo>
                    <a:lnTo>
                      <a:pt x="361" y="2"/>
                    </a:lnTo>
                    <a:lnTo>
                      <a:pt x="352" y="0"/>
                    </a:lnTo>
                    <a:lnTo>
                      <a:pt x="342" y="0"/>
                    </a:lnTo>
                    <a:lnTo>
                      <a:pt x="3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21">
                <a:extLst>
                  <a:ext uri="{FF2B5EF4-FFF2-40B4-BE49-F238E27FC236}">
                    <a16:creationId xmlns:a16="http://schemas.microsoft.com/office/drawing/2014/main" id="{25D1A8A3-CD12-4EEB-A2B6-1854487CE476}"/>
                  </a:ext>
                </a:extLst>
              </p:cNvPr>
              <p:cNvSpPr>
                <a:spLocks/>
              </p:cNvSpPr>
              <p:nvPr/>
            </p:nvSpPr>
            <p:spPr bwMode="auto">
              <a:xfrm>
                <a:off x="1200150" y="2052638"/>
                <a:ext cx="260350" cy="128588"/>
              </a:xfrm>
              <a:custGeom>
                <a:avLst/>
                <a:gdLst>
                  <a:gd name="T0" fmla="*/ 299 w 493"/>
                  <a:gd name="T1" fmla="*/ 0 h 245"/>
                  <a:gd name="T2" fmla="*/ 36 w 493"/>
                  <a:gd name="T3" fmla="*/ 0 h 245"/>
                  <a:gd name="T4" fmla="*/ 36 w 493"/>
                  <a:gd name="T5" fmla="*/ 0 h 245"/>
                  <a:gd name="T6" fmla="*/ 27 w 493"/>
                  <a:gd name="T7" fmla="*/ 0 h 245"/>
                  <a:gd name="T8" fmla="*/ 20 w 493"/>
                  <a:gd name="T9" fmla="*/ 2 h 245"/>
                  <a:gd name="T10" fmla="*/ 14 w 493"/>
                  <a:gd name="T11" fmla="*/ 5 h 245"/>
                  <a:gd name="T12" fmla="*/ 7 w 493"/>
                  <a:gd name="T13" fmla="*/ 9 h 245"/>
                  <a:gd name="T14" fmla="*/ 4 w 493"/>
                  <a:gd name="T15" fmla="*/ 14 h 245"/>
                  <a:gd name="T16" fmla="*/ 1 w 493"/>
                  <a:gd name="T17" fmla="*/ 18 h 245"/>
                  <a:gd name="T18" fmla="*/ 0 w 493"/>
                  <a:gd name="T19" fmla="*/ 25 h 245"/>
                  <a:gd name="T20" fmla="*/ 1 w 493"/>
                  <a:gd name="T21" fmla="*/ 31 h 245"/>
                  <a:gd name="T22" fmla="*/ 52 w 493"/>
                  <a:gd name="T23" fmla="*/ 214 h 245"/>
                  <a:gd name="T24" fmla="*/ 52 w 493"/>
                  <a:gd name="T25" fmla="*/ 214 h 245"/>
                  <a:gd name="T26" fmla="*/ 54 w 493"/>
                  <a:gd name="T27" fmla="*/ 220 h 245"/>
                  <a:gd name="T28" fmla="*/ 59 w 493"/>
                  <a:gd name="T29" fmla="*/ 226 h 245"/>
                  <a:gd name="T30" fmla="*/ 65 w 493"/>
                  <a:gd name="T31" fmla="*/ 231 h 245"/>
                  <a:gd name="T32" fmla="*/ 74 w 493"/>
                  <a:gd name="T33" fmla="*/ 236 h 245"/>
                  <a:gd name="T34" fmla="*/ 84 w 493"/>
                  <a:gd name="T35" fmla="*/ 240 h 245"/>
                  <a:gd name="T36" fmla="*/ 94 w 493"/>
                  <a:gd name="T37" fmla="*/ 242 h 245"/>
                  <a:gd name="T38" fmla="*/ 105 w 493"/>
                  <a:gd name="T39" fmla="*/ 245 h 245"/>
                  <a:gd name="T40" fmla="*/ 116 w 493"/>
                  <a:gd name="T41" fmla="*/ 245 h 245"/>
                  <a:gd name="T42" fmla="*/ 453 w 493"/>
                  <a:gd name="T43" fmla="*/ 245 h 245"/>
                  <a:gd name="T44" fmla="*/ 453 w 493"/>
                  <a:gd name="T45" fmla="*/ 245 h 245"/>
                  <a:gd name="T46" fmla="*/ 465 w 493"/>
                  <a:gd name="T47" fmla="*/ 245 h 245"/>
                  <a:gd name="T48" fmla="*/ 473 w 493"/>
                  <a:gd name="T49" fmla="*/ 242 h 245"/>
                  <a:gd name="T50" fmla="*/ 482 w 493"/>
                  <a:gd name="T51" fmla="*/ 240 h 245"/>
                  <a:gd name="T52" fmla="*/ 487 w 493"/>
                  <a:gd name="T53" fmla="*/ 236 h 245"/>
                  <a:gd name="T54" fmla="*/ 490 w 493"/>
                  <a:gd name="T55" fmla="*/ 231 h 245"/>
                  <a:gd name="T56" fmla="*/ 493 w 493"/>
                  <a:gd name="T57" fmla="*/ 226 h 245"/>
                  <a:gd name="T58" fmla="*/ 492 w 493"/>
                  <a:gd name="T59" fmla="*/ 220 h 245"/>
                  <a:gd name="T60" fmla="*/ 489 w 493"/>
                  <a:gd name="T61" fmla="*/ 214 h 245"/>
                  <a:gd name="T62" fmla="*/ 364 w 493"/>
                  <a:gd name="T63" fmla="*/ 31 h 245"/>
                  <a:gd name="T64" fmla="*/ 364 w 493"/>
                  <a:gd name="T65" fmla="*/ 31 h 245"/>
                  <a:gd name="T66" fmla="*/ 358 w 493"/>
                  <a:gd name="T67" fmla="*/ 25 h 245"/>
                  <a:gd name="T68" fmla="*/ 352 w 493"/>
                  <a:gd name="T69" fmla="*/ 18 h 245"/>
                  <a:gd name="T70" fmla="*/ 345 w 493"/>
                  <a:gd name="T71" fmla="*/ 14 h 245"/>
                  <a:gd name="T72" fmla="*/ 336 w 493"/>
                  <a:gd name="T73" fmla="*/ 9 h 245"/>
                  <a:gd name="T74" fmla="*/ 327 w 493"/>
                  <a:gd name="T75" fmla="*/ 5 h 245"/>
                  <a:gd name="T76" fmla="*/ 318 w 493"/>
                  <a:gd name="T77" fmla="*/ 2 h 245"/>
                  <a:gd name="T78" fmla="*/ 309 w 493"/>
                  <a:gd name="T79" fmla="*/ 0 h 245"/>
                  <a:gd name="T80" fmla="*/ 299 w 493"/>
                  <a:gd name="T81" fmla="*/ 0 h 245"/>
                  <a:gd name="T82" fmla="*/ 299 w 493"/>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245">
                    <a:moveTo>
                      <a:pt x="299" y="0"/>
                    </a:moveTo>
                    <a:lnTo>
                      <a:pt x="36" y="0"/>
                    </a:lnTo>
                    <a:lnTo>
                      <a:pt x="36" y="0"/>
                    </a:lnTo>
                    <a:lnTo>
                      <a:pt x="27" y="0"/>
                    </a:lnTo>
                    <a:lnTo>
                      <a:pt x="20" y="2"/>
                    </a:lnTo>
                    <a:lnTo>
                      <a:pt x="14" y="5"/>
                    </a:lnTo>
                    <a:lnTo>
                      <a:pt x="7" y="9"/>
                    </a:lnTo>
                    <a:lnTo>
                      <a:pt x="4" y="14"/>
                    </a:lnTo>
                    <a:lnTo>
                      <a:pt x="1" y="18"/>
                    </a:lnTo>
                    <a:lnTo>
                      <a:pt x="0" y="25"/>
                    </a:lnTo>
                    <a:lnTo>
                      <a:pt x="1" y="31"/>
                    </a:lnTo>
                    <a:lnTo>
                      <a:pt x="52" y="214"/>
                    </a:lnTo>
                    <a:lnTo>
                      <a:pt x="52" y="214"/>
                    </a:lnTo>
                    <a:lnTo>
                      <a:pt x="54" y="220"/>
                    </a:lnTo>
                    <a:lnTo>
                      <a:pt x="59" y="226"/>
                    </a:lnTo>
                    <a:lnTo>
                      <a:pt x="65" y="231"/>
                    </a:lnTo>
                    <a:lnTo>
                      <a:pt x="74" y="236"/>
                    </a:lnTo>
                    <a:lnTo>
                      <a:pt x="84" y="240"/>
                    </a:lnTo>
                    <a:lnTo>
                      <a:pt x="94" y="242"/>
                    </a:lnTo>
                    <a:lnTo>
                      <a:pt x="105" y="245"/>
                    </a:lnTo>
                    <a:lnTo>
                      <a:pt x="116" y="245"/>
                    </a:lnTo>
                    <a:lnTo>
                      <a:pt x="453" y="245"/>
                    </a:lnTo>
                    <a:lnTo>
                      <a:pt x="453" y="245"/>
                    </a:lnTo>
                    <a:lnTo>
                      <a:pt x="465" y="245"/>
                    </a:lnTo>
                    <a:lnTo>
                      <a:pt x="473" y="242"/>
                    </a:lnTo>
                    <a:lnTo>
                      <a:pt x="482" y="240"/>
                    </a:lnTo>
                    <a:lnTo>
                      <a:pt x="487" y="236"/>
                    </a:lnTo>
                    <a:lnTo>
                      <a:pt x="490" y="231"/>
                    </a:lnTo>
                    <a:lnTo>
                      <a:pt x="493" y="226"/>
                    </a:lnTo>
                    <a:lnTo>
                      <a:pt x="492" y="220"/>
                    </a:lnTo>
                    <a:lnTo>
                      <a:pt x="489" y="214"/>
                    </a:lnTo>
                    <a:lnTo>
                      <a:pt x="364" y="31"/>
                    </a:lnTo>
                    <a:lnTo>
                      <a:pt x="364" y="31"/>
                    </a:lnTo>
                    <a:lnTo>
                      <a:pt x="358" y="25"/>
                    </a:lnTo>
                    <a:lnTo>
                      <a:pt x="352" y="18"/>
                    </a:lnTo>
                    <a:lnTo>
                      <a:pt x="345" y="14"/>
                    </a:lnTo>
                    <a:lnTo>
                      <a:pt x="336" y="9"/>
                    </a:lnTo>
                    <a:lnTo>
                      <a:pt x="327" y="5"/>
                    </a:lnTo>
                    <a:lnTo>
                      <a:pt x="318" y="2"/>
                    </a:lnTo>
                    <a:lnTo>
                      <a:pt x="309" y="0"/>
                    </a:lnTo>
                    <a:lnTo>
                      <a:pt x="299" y="0"/>
                    </a:lnTo>
                    <a:lnTo>
                      <a:pt x="2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8" name="Freeform 22">
                <a:extLst>
                  <a:ext uri="{FF2B5EF4-FFF2-40B4-BE49-F238E27FC236}">
                    <a16:creationId xmlns:a16="http://schemas.microsoft.com/office/drawing/2014/main" id="{96069A05-4DFC-43B2-9E30-222E961D57C6}"/>
                  </a:ext>
                </a:extLst>
              </p:cNvPr>
              <p:cNvSpPr>
                <a:spLocks/>
              </p:cNvSpPr>
              <p:nvPr/>
            </p:nvSpPr>
            <p:spPr bwMode="auto">
              <a:xfrm>
                <a:off x="627063" y="2193925"/>
                <a:ext cx="311150" cy="130175"/>
              </a:xfrm>
              <a:custGeom>
                <a:avLst/>
                <a:gdLst>
                  <a:gd name="T0" fmla="*/ 536 w 586"/>
                  <a:gd name="T1" fmla="*/ 0 h 246"/>
                  <a:gd name="T2" fmla="*/ 191 w 586"/>
                  <a:gd name="T3" fmla="*/ 0 h 246"/>
                  <a:gd name="T4" fmla="*/ 191 w 586"/>
                  <a:gd name="T5" fmla="*/ 0 h 246"/>
                  <a:gd name="T6" fmla="*/ 180 w 586"/>
                  <a:gd name="T7" fmla="*/ 1 h 246"/>
                  <a:gd name="T8" fmla="*/ 168 w 586"/>
                  <a:gd name="T9" fmla="*/ 2 h 246"/>
                  <a:gd name="T10" fmla="*/ 156 w 586"/>
                  <a:gd name="T11" fmla="*/ 5 h 246"/>
                  <a:gd name="T12" fmla="*/ 145 w 586"/>
                  <a:gd name="T13" fmla="*/ 9 h 246"/>
                  <a:gd name="T14" fmla="*/ 135 w 586"/>
                  <a:gd name="T15" fmla="*/ 13 h 246"/>
                  <a:gd name="T16" fmla="*/ 127 w 586"/>
                  <a:gd name="T17" fmla="*/ 18 h 246"/>
                  <a:gd name="T18" fmla="*/ 121 w 586"/>
                  <a:gd name="T19" fmla="*/ 25 h 246"/>
                  <a:gd name="T20" fmla="*/ 116 w 586"/>
                  <a:gd name="T21" fmla="*/ 31 h 246"/>
                  <a:gd name="T22" fmla="*/ 2 w 586"/>
                  <a:gd name="T23" fmla="*/ 215 h 246"/>
                  <a:gd name="T24" fmla="*/ 2 w 586"/>
                  <a:gd name="T25" fmla="*/ 215 h 246"/>
                  <a:gd name="T26" fmla="*/ 0 w 586"/>
                  <a:gd name="T27" fmla="*/ 221 h 246"/>
                  <a:gd name="T28" fmla="*/ 0 w 586"/>
                  <a:gd name="T29" fmla="*/ 226 h 246"/>
                  <a:gd name="T30" fmla="*/ 3 w 586"/>
                  <a:gd name="T31" fmla="*/ 232 h 246"/>
                  <a:gd name="T32" fmla="*/ 9 w 586"/>
                  <a:gd name="T33" fmla="*/ 236 h 246"/>
                  <a:gd name="T34" fmla="*/ 17 w 586"/>
                  <a:gd name="T35" fmla="*/ 240 h 246"/>
                  <a:gd name="T36" fmla="*/ 27 w 586"/>
                  <a:gd name="T37" fmla="*/ 243 h 246"/>
                  <a:gd name="T38" fmla="*/ 39 w 586"/>
                  <a:gd name="T39" fmla="*/ 245 h 246"/>
                  <a:gd name="T40" fmla="*/ 53 w 586"/>
                  <a:gd name="T41" fmla="*/ 246 h 246"/>
                  <a:gd name="T42" fmla="*/ 470 w 586"/>
                  <a:gd name="T43" fmla="*/ 246 h 246"/>
                  <a:gd name="T44" fmla="*/ 470 w 586"/>
                  <a:gd name="T45" fmla="*/ 246 h 246"/>
                  <a:gd name="T46" fmla="*/ 485 w 586"/>
                  <a:gd name="T47" fmla="*/ 245 h 246"/>
                  <a:gd name="T48" fmla="*/ 499 w 586"/>
                  <a:gd name="T49" fmla="*/ 243 h 246"/>
                  <a:gd name="T50" fmla="*/ 511 w 586"/>
                  <a:gd name="T51" fmla="*/ 240 h 246"/>
                  <a:gd name="T52" fmla="*/ 522 w 586"/>
                  <a:gd name="T53" fmla="*/ 236 h 246"/>
                  <a:gd name="T54" fmla="*/ 531 w 586"/>
                  <a:gd name="T55" fmla="*/ 232 h 246"/>
                  <a:gd name="T56" fmla="*/ 538 w 586"/>
                  <a:gd name="T57" fmla="*/ 226 h 246"/>
                  <a:gd name="T58" fmla="*/ 544 w 586"/>
                  <a:gd name="T59" fmla="*/ 221 h 246"/>
                  <a:gd name="T60" fmla="*/ 547 w 586"/>
                  <a:gd name="T61" fmla="*/ 215 h 246"/>
                  <a:gd name="T62" fmla="*/ 586 w 586"/>
                  <a:gd name="T63" fmla="*/ 31 h 246"/>
                  <a:gd name="T64" fmla="*/ 586 w 586"/>
                  <a:gd name="T65" fmla="*/ 31 h 246"/>
                  <a:gd name="T66" fmla="*/ 586 w 586"/>
                  <a:gd name="T67" fmla="*/ 25 h 246"/>
                  <a:gd name="T68" fmla="*/ 584 w 586"/>
                  <a:gd name="T69" fmla="*/ 18 h 246"/>
                  <a:gd name="T70" fmla="*/ 580 w 586"/>
                  <a:gd name="T71" fmla="*/ 13 h 246"/>
                  <a:gd name="T72" fmla="*/ 574 w 586"/>
                  <a:gd name="T73" fmla="*/ 9 h 246"/>
                  <a:gd name="T74" fmla="*/ 567 w 586"/>
                  <a:gd name="T75" fmla="*/ 5 h 246"/>
                  <a:gd name="T76" fmla="*/ 557 w 586"/>
                  <a:gd name="T77" fmla="*/ 2 h 246"/>
                  <a:gd name="T78" fmla="*/ 547 w 586"/>
                  <a:gd name="T79" fmla="*/ 1 h 246"/>
                  <a:gd name="T80" fmla="*/ 536 w 586"/>
                  <a:gd name="T81" fmla="*/ 0 h 246"/>
                  <a:gd name="T82" fmla="*/ 536 w 586"/>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6" h="246">
                    <a:moveTo>
                      <a:pt x="536" y="0"/>
                    </a:moveTo>
                    <a:lnTo>
                      <a:pt x="191" y="0"/>
                    </a:lnTo>
                    <a:lnTo>
                      <a:pt x="191" y="0"/>
                    </a:lnTo>
                    <a:lnTo>
                      <a:pt x="180" y="1"/>
                    </a:lnTo>
                    <a:lnTo>
                      <a:pt x="168" y="2"/>
                    </a:lnTo>
                    <a:lnTo>
                      <a:pt x="156" y="5"/>
                    </a:lnTo>
                    <a:lnTo>
                      <a:pt x="145" y="9"/>
                    </a:lnTo>
                    <a:lnTo>
                      <a:pt x="135" y="13"/>
                    </a:lnTo>
                    <a:lnTo>
                      <a:pt x="127" y="18"/>
                    </a:lnTo>
                    <a:lnTo>
                      <a:pt x="121" y="25"/>
                    </a:lnTo>
                    <a:lnTo>
                      <a:pt x="116" y="31"/>
                    </a:lnTo>
                    <a:lnTo>
                      <a:pt x="2" y="215"/>
                    </a:lnTo>
                    <a:lnTo>
                      <a:pt x="2" y="215"/>
                    </a:lnTo>
                    <a:lnTo>
                      <a:pt x="0" y="221"/>
                    </a:lnTo>
                    <a:lnTo>
                      <a:pt x="0" y="226"/>
                    </a:lnTo>
                    <a:lnTo>
                      <a:pt x="3" y="232"/>
                    </a:lnTo>
                    <a:lnTo>
                      <a:pt x="9" y="236"/>
                    </a:lnTo>
                    <a:lnTo>
                      <a:pt x="17" y="240"/>
                    </a:lnTo>
                    <a:lnTo>
                      <a:pt x="27" y="243"/>
                    </a:lnTo>
                    <a:lnTo>
                      <a:pt x="39" y="245"/>
                    </a:lnTo>
                    <a:lnTo>
                      <a:pt x="53" y="246"/>
                    </a:lnTo>
                    <a:lnTo>
                      <a:pt x="470" y="246"/>
                    </a:lnTo>
                    <a:lnTo>
                      <a:pt x="470" y="246"/>
                    </a:lnTo>
                    <a:lnTo>
                      <a:pt x="485" y="245"/>
                    </a:lnTo>
                    <a:lnTo>
                      <a:pt x="499" y="243"/>
                    </a:lnTo>
                    <a:lnTo>
                      <a:pt x="511" y="240"/>
                    </a:lnTo>
                    <a:lnTo>
                      <a:pt x="522" y="236"/>
                    </a:lnTo>
                    <a:lnTo>
                      <a:pt x="531" y="232"/>
                    </a:lnTo>
                    <a:lnTo>
                      <a:pt x="538" y="226"/>
                    </a:lnTo>
                    <a:lnTo>
                      <a:pt x="544" y="221"/>
                    </a:lnTo>
                    <a:lnTo>
                      <a:pt x="547" y="215"/>
                    </a:lnTo>
                    <a:lnTo>
                      <a:pt x="586" y="31"/>
                    </a:lnTo>
                    <a:lnTo>
                      <a:pt x="586" y="31"/>
                    </a:lnTo>
                    <a:lnTo>
                      <a:pt x="586" y="25"/>
                    </a:lnTo>
                    <a:lnTo>
                      <a:pt x="584" y="18"/>
                    </a:lnTo>
                    <a:lnTo>
                      <a:pt x="580" y="13"/>
                    </a:lnTo>
                    <a:lnTo>
                      <a:pt x="574" y="9"/>
                    </a:lnTo>
                    <a:lnTo>
                      <a:pt x="567" y="5"/>
                    </a:lnTo>
                    <a:lnTo>
                      <a:pt x="557" y="2"/>
                    </a:lnTo>
                    <a:lnTo>
                      <a:pt x="547" y="1"/>
                    </a:lnTo>
                    <a:lnTo>
                      <a:pt x="536" y="0"/>
                    </a:lnTo>
                    <a:lnTo>
                      <a:pt x="5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0" name="Freeform 23">
                <a:extLst>
                  <a:ext uri="{FF2B5EF4-FFF2-40B4-BE49-F238E27FC236}">
                    <a16:creationId xmlns:a16="http://schemas.microsoft.com/office/drawing/2014/main" id="{92B27CA9-6FD4-466A-B9DF-5A8D26F4DFB1}"/>
                  </a:ext>
                </a:extLst>
              </p:cNvPr>
              <p:cNvSpPr>
                <a:spLocks/>
              </p:cNvSpPr>
              <p:nvPr/>
            </p:nvSpPr>
            <p:spPr bwMode="auto">
              <a:xfrm>
                <a:off x="947738" y="2193925"/>
                <a:ext cx="288925" cy="130175"/>
              </a:xfrm>
              <a:custGeom>
                <a:avLst/>
                <a:gdLst>
                  <a:gd name="T0" fmla="*/ 438 w 545"/>
                  <a:gd name="T1" fmla="*/ 0 h 246"/>
                  <a:gd name="T2" fmla="*/ 94 w 545"/>
                  <a:gd name="T3" fmla="*/ 0 h 246"/>
                  <a:gd name="T4" fmla="*/ 94 w 545"/>
                  <a:gd name="T5" fmla="*/ 0 h 246"/>
                  <a:gd name="T6" fmla="*/ 82 w 545"/>
                  <a:gd name="T7" fmla="*/ 1 h 246"/>
                  <a:gd name="T8" fmla="*/ 71 w 545"/>
                  <a:gd name="T9" fmla="*/ 2 h 246"/>
                  <a:gd name="T10" fmla="*/ 61 w 545"/>
                  <a:gd name="T11" fmla="*/ 5 h 246"/>
                  <a:gd name="T12" fmla="*/ 52 w 545"/>
                  <a:gd name="T13" fmla="*/ 9 h 246"/>
                  <a:gd name="T14" fmla="*/ 43 w 545"/>
                  <a:gd name="T15" fmla="*/ 13 h 246"/>
                  <a:gd name="T16" fmla="*/ 37 w 545"/>
                  <a:gd name="T17" fmla="*/ 18 h 246"/>
                  <a:gd name="T18" fmla="*/ 34 w 545"/>
                  <a:gd name="T19" fmla="*/ 25 h 246"/>
                  <a:gd name="T20" fmla="*/ 31 w 545"/>
                  <a:gd name="T21" fmla="*/ 31 h 246"/>
                  <a:gd name="T22" fmla="*/ 0 w 545"/>
                  <a:gd name="T23" fmla="*/ 215 h 246"/>
                  <a:gd name="T24" fmla="*/ 0 w 545"/>
                  <a:gd name="T25" fmla="*/ 215 h 246"/>
                  <a:gd name="T26" fmla="*/ 0 w 545"/>
                  <a:gd name="T27" fmla="*/ 221 h 246"/>
                  <a:gd name="T28" fmla="*/ 4 w 545"/>
                  <a:gd name="T29" fmla="*/ 226 h 246"/>
                  <a:gd name="T30" fmla="*/ 9 w 545"/>
                  <a:gd name="T31" fmla="*/ 232 h 246"/>
                  <a:gd name="T32" fmla="*/ 16 w 545"/>
                  <a:gd name="T33" fmla="*/ 236 h 246"/>
                  <a:gd name="T34" fmla="*/ 26 w 545"/>
                  <a:gd name="T35" fmla="*/ 240 h 246"/>
                  <a:gd name="T36" fmla="*/ 37 w 545"/>
                  <a:gd name="T37" fmla="*/ 243 h 246"/>
                  <a:gd name="T38" fmla="*/ 51 w 545"/>
                  <a:gd name="T39" fmla="*/ 245 h 246"/>
                  <a:gd name="T40" fmla="*/ 65 w 545"/>
                  <a:gd name="T41" fmla="*/ 246 h 246"/>
                  <a:gd name="T42" fmla="*/ 482 w 545"/>
                  <a:gd name="T43" fmla="*/ 246 h 246"/>
                  <a:gd name="T44" fmla="*/ 482 w 545"/>
                  <a:gd name="T45" fmla="*/ 246 h 246"/>
                  <a:gd name="T46" fmla="*/ 497 w 545"/>
                  <a:gd name="T47" fmla="*/ 245 h 246"/>
                  <a:gd name="T48" fmla="*/ 509 w 545"/>
                  <a:gd name="T49" fmla="*/ 243 h 246"/>
                  <a:gd name="T50" fmla="*/ 520 w 545"/>
                  <a:gd name="T51" fmla="*/ 240 h 246"/>
                  <a:gd name="T52" fmla="*/ 530 w 545"/>
                  <a:gd name="T53" fmla="*/ 236 h 246"/>
                  <a:gd name="T54" fmla="*/ 538 w 545"/>
                  <a:gd name="T55" fmla="*/ 232 h 246"/>
                  <a:gd name="T56" fmla="*/ 543 w 545"/>
                  <a:gd name="T57" fmla="*/ 226 h 246"/>
                  <a:gd name="T58" fmla="*/ 545 w 545"/>
                  <a:gd name="T59" fmla="*/ 221 h 246"/>
                  <a:gd name="T60" fmla="*/ 545 w 545"/>
                  <a:gd name="T61" fmla="*/ 215 h 246"/>
                  <a:gd name="T62" fmla="*/ 502 w 545"/>
                  <a:gd name="T63" fmla="*/ 31 h 246"/>
                  <a:gd name="T64" fmla="*/ 502 w 545"/>
                  <a:gd name="T65" fmla="*/ 31 h 246"/>
                  <a:gd name="T66" fmla="*/ 499 w 545"/>
                  <a:gd name="T67" fmla="*/ 25 h 246"/>
                  <a:gd name="T68" fmla="*/ 494 w 545"/>
                  <a:gd name="T69" fmla="*/ 18 h 246"/>
                  <a:gd name="T70" fmla="*/ 488 w 545"/>
                  <a:gd name="T71" fmla="*/ 13 h 246"/>
                  <a:gd name="T72" fmla="*/ 480 w 545"/>
                  <a:gd name="T73" fmla="*/ 9 h 246"/>
                  <a:gd name="T74" fmla="*/ 471 w 545"/>
                  <a:gd name="T75" fmla="*/ 5 h 246"/>
                  <a:gd name="T76" fmla="*/ 460 w 545"/>
                  <a:gd name="T77" fmla="*/ 2 h 246"/>
                  <a:gd name="T78" fmla="*/ 449 w 545"/>
                  <a:gd name="T79" fmla="*/ 1 h 246"/>
                  <a:gd name="T80" fmla="*/ 438 w 545"/>
                  <a:gd name="T81" fmla="*/ 0 h 246"/>
                  <a:gd name="T82" fmla="*/ 438 w 545"/>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5" h="246">
                    <a:moveTo>
                      <a:pt x="438" y="0"/>
                    </a:moveTo>
                    <a:lnTo>
                      <a:pt x="94" y="0"/>
                    </a:lnTo>
                    <a:lnTo>
                      <a:pt x="94" y="0"/>
                    </a:lnTo>
                    <a:lnTo>
                      <a:pt x="82" y="1"/>
                    </a:lnTo>
                    <a:lnTo>
                      <a:pt x="71" y="2"/>
                    </a:lnTo>
                    <a:lnTo>
                      <a:pt x="61" y="5"/>
                    </a:lnTo>
                    <a:lnTo>
                      <a:pt x="52" y="9"/>
                    </a:lnTo>
                    <a:lnTo>
                      <a:pt x="43" y="13"/>
                    </a:lnTo>
                    <a:lnTo>
                      <a:pt x="37" y="18"/>
                    </a:lnTo>
                    <a:lnTo>
                      <a:pt x="34" y="25"/>
                    </a:lnTo>
                    <a:lnTo>
                      <a:pt x="31" y="31"/>
                    </a:lnTo>
                    <a:lnTo>
                      <a:pt x="0" y="215"/>
                    </a:lnTo>
                    <a:lnTo>
                      <a:pt x="0" y="215"/>
                    </a:lnTo>
                    <a:lnTo>
                      <a:pt x="0" y="221"/>
                    </a:lnTo>
                    <a:lnTo>
                      <a:pt x="4" y="226"/>
                    </a:lnTo>
                    <a:lnTo>
                      <a:pt x="9" y="232"/>
                    </a:lnTo>
                    <a:lnTo>
                      <a:pt x="16" y="236"/>
                    </a:lnTo>
                    <a:lnTo>
                      <a:pt x="26" y="240"/>
                    </a:lnTo>
                    <a:lnTo>
                      <a:pt x="37" y="243"/>
                    </a:lnTo>
                    <a:lnTo>
                      <a:pt x="51" y="245"/>
                    </a:lnTo>
                    <a:lnTo>
                      <a:pt x="65" y="246"/>
                    </a:lnTo>
                    <a:lnTo>
                      <a:pt x="482" y="246"/>
                    </a:lnTo>
                    <a:lnTo>
                      <a:pt x="482" y="246"/>
                    </a:lnTo>
                    <a:lnTo>
                      <a:pt x="497" y="245"/>
                    </a:lnTo>
                    <a:lnTo>
                      <a:pt x="509" y="243"/>
                    </a:lnTo>
                    <a:lnTo>
                      <a:pt x="520" y="240"/>
                    </a:lnTo>
                    <a:lnTo>
                      <a:pt x="530" y="236"/>
                    </a:lnTo>
                    <a:lnTo>
                      <a:pt x="538" y="232"/>
                    </a:lnTo>
                    <a:lnTo>
                      <a:pt x="543" y="226"/>
                    </a:lnTo>
                    <a:lnTo>
                      <a:pt x="545" y="221"/>
                    </a:lnTo>
                    <a:lnTo>
                      <a:pt x="545" y="215"/>
                    </a:lnTo>
                    <a:lnTo>
                      <a:pt x="502" y="31"/>
                    </a:lnTo>
                    <a:lnTo>
                      <a:pt x="502" y="31"/>
                    </a:lnTo>
                    <a:lnTo>
                      <a:pt x="499" y="25"/>
                    </a:lnTo>
                    <a:lnTo>
                      <a:pt x="494" y="18"/>
                    </a:lnTo>
                    <a:lnTo>
                      <a:pt x="488" y="13"/>
                    </a:lnTo>
                    <a:lnTo>
                      <a:pt x="480" y="9"/>
                    </a:lnTo>
                    <a:lnTo>
                      <a:pt x="471" y="5"/>
                    </a:lnTo>
                    <a:lnTo>
                      <a:pt x="460" y="2"/>
                    </a:lnTo>
                    <a:lnTo>
                      <a:pt x="449" y="1"/>
                    </a:lnTo>
                    <a:lnTo>
                      <a:pt x="438" y="0"/>
                    </a:lnTo>
                    <a:lnTo>
                      <a:pt x="4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6" name="Freeform 24">
                <a:extLst>
                  <a:ext uri="{FF2B5EF4-FFF2-40B4-BE49-F238E27FC236}">
                    <a16:creationId xmlns:a16="http://schemas.microsoft.com/office/drawing/2014/main" id="{D7CA5068-5F5E-4500-968C-4C60EE949D8C}"/>
                  </a:ext>
                </a:extLst>
              </p:cNvPr>
              <p:cNvSpPr>
                <a:spLocks/>
              </p:cNvSpPr>
              <p:nvPr/>
            </p:nvSpPr>
            <p:spPr bwMode="auto">
              <a:xfrm>
                <a:off x="1239838" y="2193925"/>
                <a:ext cx="315913" cy="130175"/>
              </a:xfrm>
              <a:custGeom>
                <a:avLst/>
                <a:gdLst>
                  <a:gd name="T0" fmla="*/ 393 w 599"/>
                  <a:gd name="T1" fmla="*/ 0 h 246"/>
                  <a:gd name="T2" fmla="*/ 50 w 599"/>
                  <a:gd name="T3" fmla="*/ 0 h 246"/>
                  <a:gd name="T4" fmla="*/ 50 w 599"/>
                  <a:gd name="T5" fmla="*/ 0 h 246"/>
                  <a:gd name="T6" fmla="*/ 38 w 599"/>
                  <a:gd name="T7" fmla="*/ 1 h 246"/>
                  <a:gd name="T8" fmla="*/ 27 w 599"/>
                  <a:gd name="T9" fmla="*/ 2 h 246"/>
                  <a:gd name="T10" fmla="*/ 19 w 599"/>
                  <a:gd name="T11" fmla="*/ 5 h 246"/>
                  <a:gd name="T12" fmla="*/ 11 w 599"/>
                  <a:gd name="T13" fmla="*/ 9 h 246"/>
                  <a:gd name="T14" fmla="*/ 6 w 599"/>
                  <a:gd name="T15" fmla="*/ 13 h 246"/>
                  <a:gd name="T16" fmla="*/ 1 w 599"/>
                  <a:gd name="T17" fmla="*/ 18 h 246"/>
                  <a:gd name="T18" fmla="*/ 0 w 599"/>
                  <a:gd name="T19" fmla="*/ 25 h 246"/>
                  <a:gd name="T20" fmla="*/ 0 w 599"/>
                  <a:gd name="T21" fmla="*/ 31 h 246"/>
                  <a:gd name="T22" fmla="*/ 51 w 599"/>
                  <a:gd name="T23" fmla="*/ 215 h 246"/>
                  <a:gd name="T24" fmla="*/ 51 w 599"/>
                  <a:gd name="T25" fmla="*/ 215 h 246"/>
                  <a:gd name="T26" fmla="*/ 54 w 599"/>
                  <a:gd name="T27" fmla="*/ 221 h 246"/>
                  <a:gd name="T28" fmla="*/ 61 w 599"/>
                  <a:gd name="T29" fmla="*/ 226 h 246"/>
                  <a:gd name="T30" fmla="*/ 68 w 599"/>
                  <a:gd name="T31" fmla="*/ 232 h 246"/>
                  <a:gd name="T32" fmla="*/ 78 w 599"/>
                  <a:gd name="T33" fmla="*/ 236 h 246"/>
                  <a:gd name="T34" fmla="*/ 89 w 599"/>
                  <a:gd name="T35" fmla="*/ 240 h 246"/>
                  <a:gd name="T36" fmla="*/ 101 w 599"/>
                  <a:gd name="T37" fmla="*/ 243 h 246"/>
                  <a:gd name="T38" fmla="*/ 115 w 599"/>
                  <a:gd name="T39" fmla="*/ 245 h 246"/>
                  <a:gd name="T40" fmla="*/ 130 w 599"/>
                  <a:gd name="T41" fmla="*/ 246 h 246"/>
                  <a:gd name="T42" fmla="*/ 547 w 599"/>
                  <a:gd name="T43" fmla="*/ 246 h 246"/>
                  <a:gd name="T44" fmla="*/ 547 w 599"/>
                  <a:gd name="T45" fmla="*/ 246 h 246"/>
                  <a:gd name="T46" fmla="*/ 561 w 599"/>
                  <a:gd name="T47" fmla="*/ 245 h 246"/>
                  <a:gd name="T48" fmla="*/ 573 w 599"/>
                  <a:gd name="T49" fmla="*/ 243 h 246"/>
                  <a:gd name="T50" fmla="*/ 583 w 599"/>
                  <a:gd name="T51" fmla="*/ 240 h 246"/>
                  <a:gd name="T52" fmla="*/ 591 w 599"/>
                  <a:gd name="T53" fmla="*/ 236 h 246"/>
                  <a:gd name="T54" fmla="*/ 596 w 599"/>
                  <a:gd name="T55" fmla="*/ 232 h 246"/>
                  <a:gd name="T56" fmla="*/ 599 w 599"/>
                  <a:gd name="T57" fmla="*/ 226 h 246"/>
                  <a:gd name="T58" fmla="*/ 599 w 599"/>
                  <a:gd name="T59" fmla="*/ 221 h 246"/>
                  <a:gd name="T60" fmla="*/ 597 w 599"/>
                  <a:gd name="T61" fmla="*/ 215 h 246"/>
                  <a:gd name="T62" fmla="*/ 471 w 599"/>
                  <a:gd name="T63" fmla="*/ 31 h 246"/>
                  <a:gd name="T64" fmla="*/ 471 w 599"/>
                  <a:gd name="T65" fmla="*/ 31 h 246"/>
                  <a:gd name="T66" fmla="*/ 466 w 599"/>
                  <a:gd name="T67" fmla="*/ 25 h 246"/>
                  <a:gd name="T68" fmla="*/ 459 w 599"/>
                  <a:gd name="T69" fmla="*/ 18 h 246"/>
                  <a:gd name="T70" fmla="*/ 450 w 599"/>
                  <a:gd name="T71" fmla="*/ 13 h 246"/>
                  <a:gd name="T72" fmla="*/ 440 w 599"/>
                  <a:gd name="T73" fmla="*/ 9 h 246"/>
                  <a:gd name="T74" fmla="*/ 429 w 599"/>
                  <a:gd name="T75" fmla="*/ 5 h 246"/>
                  <a:gd name="T76" fmla="*/ 418 w 599"/>
                  <a:gd name="T77" fmla="*/ 2 h 246"/>
                  <a:gd name="T78" fmla="*/ 405 w 599"/>
                  <a:gd name="T79" fmla="*/ 1 h 246"/>
                  <a:gd name="T80" fmla="*/ 393 w 599"/>
                  <a:gd name="T81" fmla="*/ 0 h 246"/>
                  <a:gd name="T82" fmla="*/ 393 w 599"/>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46">
                    <a:moveTo>
                      <a:pt x="393" y="0"/>
                    </a:moveTo>
                    <a:lnTo>
                      <a:pt x="50" y="0"/>
                    </a:lnTo>
                    <a:lnTo>
                      <a:pt x="50" y="0"/>
                    </a:lnTo>
                    <a:lnTo>
                      <a:pt x="38" y="1"/>
                    </a:lnTo>
                    <a:lnTo>
                      <a:pt x="27" y="2"/>
                    </a:lnTo>
                    <a:lnTo>
                      <a:pt x="19" y="5"/>
                    </a:lnTo>
                    <a:lnTo>
                      <a:pt x="11" y="9"/>
                    </a:lnTo>
                    <a:lnTo>
                      <a:pt x="6" y="13"/>
                    </a:lnTo>
                    <a:lnTo>
                      <a:pt x="1" y="18"/>
                    </a:lnTo>
                    <a:lnTo>
                      <a:pt x="0" y="25"/>
                    </a:lnTo>
                    <a:lnTo>
                      <a:pt x="0" y="31"/>
                    </a:lnTo>
                    <a:lnTo>
                      <a:pt x="51" y="215"/>
                    </a:lnTo>
                    <a:lnTo>
                      <a:pt x="51" y="215"/>
                    </a:lnTo>
                    <a:lnTo>
                      <a:pt x="54" y="221"/>
                    </a:lnTo>
                    <a:lnTo>
                      <a:pt x="61" y="226"/>
                    </a:lnTo>
                    <a:lnTo>
                      <a:pt x="68" y="232"/>
                    </a:lnTo>
                    <a:lnTo>
                      <a:pt x="78" y="236"/>
                    </a:lnTo>
                    <a:lnTo>
                      <a:pt x="89" y="240"/>
                    </a:lnTo>
                    <a:lnTo>
                      <a:pt x="101" y="243"/>
                    </a:lnTo>
                    <a:lnTo>
                      <a:pt x="115" y="245"/>
                    </a:lnTo>
                    <a:lnTo>
                      <a:pt x="130" y="246"/>
                    </a:lnTo>
                    <a:lnTo>
                      <a:pt x="547" y="246"/>
                    </a:lnTo>
                    <a:lnTo>
                      <a:pt x="547" y="246"/>
                    </a:lnTo>
                    <a:lnTo>
                      <a:pt x="561" y="245"/>
                    </a:lnTo>
                    <a:lnTo>
                      <a:pt x="573" y="243"/>
                    </a:lnTo>
                    <a:lnTo>
                      <a:pt x="583" y="240"/>
                    </a:lnTo>
                    <a:lnTo>
                      <a:pt x="591" y="236"/>
                    </a:lnTo>
                    <a:lnTo>
                      <a:pt x="596" y="232"/>
                    </a:lnTo>
                    <a:lnTo>
                      <a:pt x="599" y="226"/>
                    </a:lnTo>
                    <a:lnTo>
                      <a:pt x="599" y="221"/>
                    </a:lnTo>
                    <a:lnTo>
                      <a:pt x="597" y="215"/>
                    </a:lnTo>
                    <a:lnTo>
                      <a:pt x="471" y="31"/>
                    </a:lnTo>
                    <a:lnTo>
                      <a:pt x="471" y="31"/>
                    </a:lnTo>
                    <a:lnTo>
                      <a:pt x="466" y="25"/>
                    </a:lnTo>
                    <a:lnTo>
                      <a:pt x="459" y="18"/>
                    </a:lnTo>
                    <a:lnTo>
                      <a:pt x="450" y="13"/>
                    </a:lnTo>
                    <a:lnTo>
                      <a:pt x="440" y="9"/>
                    </a:lnTo>
                    <a:lnTo>
                      <a:pt x="429" y="5"/>
                    </a:lnTo>
                    <a:lnTo>
                      <a:pt x="418" y="2"/>
                    </a:lnTo>
                    <a:lnTo>
                      <a:pt x="405" y="1"/>
                    </a:lnTo>
                    <a:lnTo>
                      <a:pt x="393" y="0"/>
                    </a:lnTo>
                    <a:lnTo>
                      <a:pt x="3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7" name="Freeform 25">
                <a:extLst>
                  <a:ext uri="{FF2B5EF4-FFF2-40B4-BE49-F238E27FC236}">
                    <a16:creationId xmlns:a16="http://schemas.microsoft.com/office/drawing/2014/main" id="{D6ACE4B0-7710-4A5C-A1A0-9F70B80946D4}"/>
                  </a:ext>
                </a:extLst>
              </p:cNvPr>
              <p:cNvSpPr>
                <a:spLocks/>
              </p:cNvSpPr>
              <p:nvPr/>
            </p:nvSpPr>
            <p:spPr bwMode="auto">
              <a:xfrm>
                <a:off x="539750" y="2335213"/>
                <a:ext cx="368300" cy="130175"/>
              </a:xfrm>
              <a:custGeom>
                <a:avLst/>
                <a:gdLst>
                  <a:gd name="T0" fmla="*/ 630 w 696"/>
                  <a:gd name="T1" fmla="*/ 0 h 246"/>
                  <a:gd name="T2" fmla="*/ 205 w 696"/>
                  <a:gd name="T3" fmla="*/ 0 h 246"/>
                  <a:gd name="T4" fmla="*/ 205 w 696"/>
                  <a:gd name="T5" fmla="*/ 0 h 246"/>
                  <a:gd name="T6" fmla="*/ 190 w 696"/>
                  <a:gd name="T7" fmla="*/ 1 h 246"/>
                  <a:gd name="T8" fmla="*/ 177 w 696"/>
                  <a:gd name="T9" fmla="*/ 3 h 246"/>
                  <a:gd name="T10" fmla="*/ 163 w 696"/>
                  <a:gd name="T11" fmla="*/ 6 h 246"/>
                  <a:gd name="T12" fmla="*/ 150 w 696"/>
                  <a:gd name="T13" fmla="*/ 10 h 246"/>
                  <a:gd name="T14" fmla="*/ 138 w 696"/>
                  <a:gd name="T15" fmla="*/ 14 h 246"/>
                  <a:gd name="T16" fmla="*/ 129 w 696"/>
                  <a:gd name="T17" fmla="*/ 20 h 246"/>
                  <a:gd name="T18" fmla="*/ 121 w 696"/>
                  <a:gd name="T19" fmla="*/ 25 h 246"/>
                  <a:gd name="T20" fmla="*/ 116 w 696"/>
                  <a:gd name="T21" fmla="*/ 31 h 246"/>
                  <a:gd name="T22" fmla="*/ 2 w 696"/>
                  <a:gd name="T23" fmla="*/ 215 h 246"/>
                  <a:gd name="T24" fmla="*/ 2 w 696"/>
                  <a:gd name="T25" fmla="*/ 215 h 246"/>
                  <a:gd name="T26" fmla="*/ 0 w 696"/>
                  <a:gd name="T27" fmla="*/ 219 h 246"/>
                  <a:gd name="T28" fmla="*/ 0 w 696"/>
                  <a:gd name="T29" fmla="*/ 221 h 246"/>
                  <a:gd name="T30" fmla="*/ 0 w 696"/>
                  <a:gd name="T31" fmla="*/ 224 h 246"/>
                  <a:gd name="T32" fmla="*/ 1 w 696"/>
                  <a:gd name="T33" fmla="*/ 227 h 246"/>
                  <a:gd name="T34" fmla="*/ 6 w 696"/>
                  <a:gd name="T35" fmla="*/ 232 h 246"/>
                  <a:gd name="T36" fmla="*/ 14 w 696"/>
                  <a:gd name="T37" fmla="*/ 237 h 246"/>
                  <a:gd name="T38" fmla="*/ 23 w 696"/>
                  <a:gd name="T39" fmla="*/ 241 h 246"/>
                  <a:gd name="T40" fmla="*/ 36 w 696"/>
                  <a:gd name="T41" fmla="*/ 244 h 246"/>
                  <a:gd name="T42" fmla="*/ 49 w 696"/>
                  <a:gd name="T43" fmla="*/ 245 h 246"/>
                  <a:gd name="T44" fmla="*/ 67 w 696"/>
                  <a:gd name="T45" fmla="*/ 246 h 246"/>
                  <a:gd name="T46" fmla="*/ 566 w 696"/>
                  <a:gd name="T47" fmla="*/ 246 h 246"/>
                  <a:gd name="T48" fmla="*/ 566 w 696"/>
                  <a:gd name="T49" fmla="*/ 246 h 246"/>
                  <a:gd name="T50" fmla="*/ 583 w 696"/>
                  <a:gd name="T51" fmla="*/ 245 h 246"/>
                  <a:gd name="T52" fmla="*/ 598 w 696"/>
                  <a:gd name="T53" fmla="*/ 244 h 246"/>
                  <a:gd name="T54" fmla="*/ 613 w 696"/>
                  <a:gd name="T55" fmla="*/ 241 h 246"/>
                  <a:gd name="T56" fmla="*/ 626 w 696"/>
                  <a:gd name="T57" fmla="*/ 237 h 246"/>
                  <a:gd name="T58" fmla="*/ 638 w 696"/>
                  <a:gd name="T59" fmla="*/ 232 h 246"/>
                  <a:gd name="T60" fmla="*/ 646 w 696"/>
                  <a:gd name="T61" fmla="*/ 227 h 246"/>
                  <a:gd name="T62" fmla="*/ 652 w 696"/>
                  <a:gd name="T63" fmla="*/ 221 h 246"/>
                  <a:gd name="T64" fmla="*/ 655 w 696"/>
                  <a:gd name="T65" fmla="*/ 219 h 246"/>
                  <a:gd name="T66" fmla="*/ 656 w 696"/>
                  <a:gd name="T67" fmla="*/ 215 h 246"/>
                  <a:gd name="T68" fmla="*/ 694 w 696"/>
                  <a:gd name="T69" fmla="*/ 31 h 246"/>
                  <a:gd name="T70" fmla="*/ 694 w 696"/>
                  <a:gd name="T71" fmla="*/ 31 h 246"/>
                  <a:gd name="T72" fmla="*/ 696 w 696"/>
                  <a:gd name="T73" fmla="*/ 28 h 246"/>
                  <a:gd name="T74" fmla="*/ 694 w 696"/>
                  <a:gd name="T75" fmla="*/ 25 h 246"/>
                  <a:gd name="T76" fmla="*/ 692 w 696"/>
                  <a:gd name="T77" fmla="*/ 20 h 246"/>
                  <a:gd name="T78" fmla="*/ 687 w 696"/>
                  <a:gd name="T79" fmla="*/ 14 h 246"/>
                  <a:gd name="T80" fmla="*/ 678 w 696"/>
                  <a:gd name="T81" fmla="*/ 10 h 246"/>
                  <a:gd name="T82" fmla="*/ 668 w 696"/>
                  <a:gd name="T83" fmla="*/ 6 h 246"/>
                  <a:gd name="T84" fmla="*/ 657 w 696"/>
                  <a:gd name="T85" fmla="*/ 3 h 246"/>
                  <a:gd name="T86" fmla="*/ 645 w 696"/>
                  <a:gd name="T87" fmla="*/ 1 h 246"/>
                  <a:gd name="T88" fmla="*/ 630 w 696"/>
                  <a:gd name="T89" fmla="*/ 0 h 246"/>
                  <a:gd name="T90" fmla="*/ 630 w 696"/>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6" h="246">
                    <a:moveTo>
                      <a:pt x="630" y="0"/>
                    </a:moveTo>
                    <a:lnTo>
                      <a:pt x="205" y="0"/>
                    </a:lnTo>
                    <a:lnTo>
                      <a:pt x="205" y="0"/>
                    </a:lnTo>
                    <a:lnTo>
                      <a:pt x="190" y="1"/>
                    </a:lnTo>
                    <a:lnTo>
                      <a:pt x="177" y="3"/>
                    </a:lnTo>
                    <a:lnTo>
                      <a:pt x="163" y="6"/>
                    </a:lnTo>
                    <a:lnTo>
                      <a:pt x="150" y="10"/>
                    </a:lnTo>
                    <a:lnTo>
                      <a:pt x="138" y="14"/>
                    </a:lnTo>
                    <a:lnTo>
                      <a:pt x="129" y="20"/>
                    </a:lnTo>
                    <a:lnTo>
                      <a:pt x="121" y="25"/>
                    </a:lnTo>
                    <a:lnTo>
                      <a:pt x="116" y="31"/>
                    </a:lnTo>
                    <a:lnTo>
                      <a:pt x="2" y="215"/>
                    </a:lnTo>
                    <a:lnTo>
                      <a:pt x="2" y="215"/>
                    </a:lnTo>
                    <a:lnTo>
                      <a:pt x="0" y="219"/>
                    </a:lnTo>
                    <a:lnTo>
                      <a:pt x="0" y="221"/>
                    </a:lnTo>
                    <a:lnTo>
                      <a:pt x="0" y="224"/>
                    </a:lnTo>
                    <a:lnTo>
                      <a:pt x="1" y="227"/>
                    </a:lnTo>
                    <a:lnTo>
                      <a:pt x="6" y="232"/>
                    </a:lnTo>
                    <a:lnTo>
                      <a:pt x="14" y="237"/>
                    </a:lnTo>
                    <a:lnTo>
                      <a:pt x="23" y="241"/>
                    </a:lnTo>
                    <a:lnTo>
                      <a:pt x="36" y="244"/>
                    </a:lnTo>
                    <a:lnTo>
                      <a:pt x="49" y="245"/>
                    </a:lnTo>
                    <a:lnTo>
                      <a:pt x="67" y="246"/>
                    </a:lnTo>
                    <a:lnTo>
                      <a:pt x="566" y="246"/>
                    </a:lnTo>
                    <a:lnTo>
                      <a:pt x="566" y="246"/>
                    </a:lnTo>
                    <a:lnTo>
                      <a:pt x="583" y="245"/>
                    </a:lnTo>
                    <a:lnTo>
                      <a:pt x="598" y="244"/>
                    </a:lnTo>
                    <a:lnTo>
                      <a:pt x="613" y="241"/>
                    </a:lnTo>
                    <a:lnTo>
                      <a:pt x="626" y="237"/>
                    </a:lnTo>
                    <a:lnTo>
                      <a:pt x="638" y="232"/>
                    </a:lnTo>
                    <a:lnTo>
                      <a:pt x="646" y="227"/>
                    </a:lnTo>
                    <a:lnTo>
                      <a:pt x="652" y="221"/>
                    </a:lnTo>
                    <a:lnTo>
                      <a:pt x="655" y="219"/>
                    </a:lnTo>
                    <a:lnTo>
                      <a:pt x="656" y="215"/>
                    </a:lnTo>
                    <a:lnTo>
                      <a:pt x="694" y="31"/>
                    </a:lnTo>
                    <a:lnTo>
                      <a:pt x="694" y="31"/>
                    </a:lnTo>
                    <a:lnTo>
                      <a:pt x="696" y="28"/>
                    </a:lnTo>
                    <a:lnTo>
                      <a:pt x="694" y="25"/>
                    </a:lnTo>
                    <a:lnTo>
                      <a:pt x="692" y="20"/>
                    </a:lnTo>
                    <a:lnTo>
                      <a:pt x="687" y="14"/>
                    </a:lnTo>
                    <a:lnTo>
                      <a:pt x="678" y="10"/>
                    </a:lnTo>
                    <a:lnTo>
                      <a:pt x="668" y="6"/>
                    </a:lnTo>
                    <a:lnTo>
                      <a:pt x="657" y="3"/>
                    </a:lnTo>
                    <a:lnTo>
                      <a:pt x="645" y="1"/>
                    </a:lnTo>
                    <a:lnTo>
                      <a:pt x="630" y="0"/>
                    </a:lnTo>
                    <a:lnTo>
                      <a:pt x="6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8" name="Freeform 26">
                <a:extLst>
                  <a:ext uri="{FF2B5EF4-FFF2-40B4-BE49-F238E27FC236}">
                    <a16:creationId xmlns:a16="http://schemas.microsoft.com/office/drawing/2014/main" id="{B4B9C7C0-6C84-4B84-A46F-B0E81C63DADD}"/>
                  </a:ext>
                </a:extLst>
              </p:cNvPr>
              <p:cNvSpPr>
                <a:spLocks/>
              </p:cNvSpPr>
              <p:nvPr/>
            </p:nvSpPr>
            <p:spPr bwMode="auto">
              <a:xfrm>
                <a:off x="923925" y="2335213"/>
                <a:ext cx="346075" cy="130175"/>
              </a:xfrm>
              <a:custGeom>
                <a:avLst/>
                <a:gdLst>
                  <a:gd name="T0" fmla="*/ 532 w 653"/>
                  <a:gd name="T1" fmla="*/ 0 h 246"/>
                  <a:gd name="T2" fmla="*/ 107 w 653"/>
                  <a:gd name="T3" fmla="*/ 0 h 246"/>
                  <a:gd name="T4" fmla="*/ 107 w 653"/>
                  <a:gd name="T5" fmla="*/ 0 h 246"/>
                  <a:gd name="T6" fmla="*/ 92 w 653"/>
                  <a:gd name="T7" fmla="*/ 1 h 246"/>
                  <a:gd name="T8" fmla="*/ 79 w 653"/>
                  <a:gd name="T9" fmla="*/ 3 h 246"/>
                  <a:gd name="T10" fmla="*/ 66 w 653"/>
                  <a:gd name="T11" fmla="*/ 6 h 246"/>
                  <a:gd name="T12" fmla="*/ 55 w 653"/>
                  <a:gd name="T13" fmla="*/ 10 h 246"/>
                  <a:gd name="T14" fmla="*/ 45 w 653"/>
                  <a:gd name="T15" fmla="*/ 14 h 246"/>
                  <a:gd name="T16" fmla="*/ 38 w 653"/>
                  <a:gd name="T17" fmla="*/ 20 h 246"/>
                  <a:gd name="T18" fmla="*/ 33 w 653"/>
                  <a:gd name="T19" fmla="*/ 25 h 246"/>
                  <a:gd name="T20" fmla="*/ 30 w 653"/>
                  <a:gd name="T21" fmla="*/ 31 h 246"/>
                  <a:gd name="T22" fmla="*/ 0 w 653"/>
                  <a:gd name="T23" fmla="*/ 215 h 246"/>
                  <a:gd name="T24" fmla="*/ 0 w 653"/>
                  <a:gd name="T25" fmla="*/ 215 h 246"/>
                  <a:gd name="T26" fmla="*/ 0 w 653"/>
                  <a:gd name="T27" fmla="*/ 219 h 246"/>
                  <a:gd name="T28" fmla="*/ 0 w 653"/>
                  <a:gd name="T29" fmla="*/ 221 h 246"/>
                  <a:gd name="T30" fmla="*/ 4 w 653"/>
                  <a:gd name="T31" fmla="*/ 227 h 246"/>
                  <a:gd name="T32" fmla="*/ 11 w 653"/>
                  <a:gd name="T33" fmla="*/ 232 h 246"/>
                  <a:gd name="T34" fmla="*/ 21 w 653"/>
                  <a:gd name="T35" fmla="*/ 237 h 246"/>
                  <a:gd name="T36" fmla="*/ 32 w 653"/>
                  <a:gd name="T37" fmla="*/ 241 h 246"/>
                  <a:gd name="T38" fmla="*/ 45 w 653"/>
                  <a:gd name="T39" fmla="*/ 244 h 246"/>
                  <a:gd name="T40" fmla="*/ 61 w 653"/>
                  <a:gd name="T41" fmla="*/ 245 h 246"/>
                  <a:gd name="T42" fmla="*/ 77 w 653"/>
                  <a:gd name="T43" fmla="*/ 246 h 246"/>
                  <a:gd name="T44" fmla="*/ 577 w 653"/>
                  <a:gd name="T45" fmla="*/ 246 h 246"/>
                  <a:gd name="T46" fmla="*/ 577 w 653"/>
                  <a:gd name="T47" fmla="*/ 246 h 246"/>
                  <a:gd name="T48" fmla="*/ 594 w 653"/>
                  <a:gd name="T49" fmla="*/ 245 h 246"/>
                  <a:gd name="T50" fmla="*/ 609 w 653"/>
                  <a:gd name="T51" fmla="*/ 244 h 246"/>
                  <a:gd name="T52" fmla="*/ 622 w 653"/>
                  <a:gd name="T53" fmla="*/ 241 h 246"/>
                  <a:gd name="T54" fmla="*/ 633 w 653"/>
                  <a:gd name="T55" fmla="*/ 237 h 246"/>
                  <a:gd name="T56" fmla="*/ 643 w 653"/>
                  <a:gd name="T57" fmla="*/ 232 h 246"/>
                  <a:gd name="T58" fmla="*/ 649 w 653"/>
                  <a:gd name="T59" fmla="*/ 227 h 246"/>
                  <a:gd name="T60" fmla="*/ 653 w 653"/>
                  <a:gd name="T61" fmla="*/ 221 h 246"/>
                  <a:gd name="T62" fmla="*/ 653 w 653"/>
                  <a:gd name="T63" fmla="*/ 219 h 246"/>
                  <a:gd name="T64" fmla="*/ 653 w 653"/>
                  <a:gd name="T65" fmla="*/ 215 h 246"/>
                  <a:gd name="T66" fmla="*/ 610 w 653"/>
                  <a:gd name="T67" fmla="*/ 31 h 246"/>
                  <a:gd name="T68" fmla="*/ 610 w 653"/>
                  <a:gd name="T69" fmla="*/ 31 h 246"/>
                  <a:gd name="T70" fmla="*/ 607 w 653"/>
                  <a:gd name="T71" fmla="*/ 25 h 246"/>
                  <a:gd name="T72" fmla="*/ 601 w 653"/>
                  <a:gd name="T73" fmla="*/ 20 h 246"/>
                  <a:gd name="T74" fmla="*/ 594 w 653"/>
                  <a:gd name="T75" fmla="*/ 14 h 246"/>
                  <a:gd name="T76" fmla="*/ 584 w 653"/>
                  <a:gd name="T77" fmla="*/ 10 h 246"/>
                  <a:gd name="T78" fmla="*/ 573 w 653"/>
                  <a:gd name="T79" fmla="*/ 6 h 246"/>
                  <a:gd name="T80" fmla="*/ 561 w 653"/>
                  <a:gd name="T81" fmla="*/ 3 h 246"/>
                  <a:gd name="T82" fmla="*/ 546 w 653"/>
                  <a:gd name="T83" fmla="*/ 1 h 246"/>
                  <a:gd name="T84" fmla="*/ 532 w 653"/>
                  <a:gd name="T85" fmla="*/ 0 h 246"/>
                  <a:gd name="T86" fmla="*/ 532 w 653"/>
                  <a:gd name="T8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3" h="246">
                    <a:moveTo>
                      <a:pt x="532" y="0"/>
                    </a:moveTo>
                    <a:lnTo>
                      <a:pt x="107" y="0"/>
                    </a:lnTo>
                    <a:lnTo>
                      <a:pt x="107" y="0"/>
                    </a:lnTo>
                    <a:lnTo>
                      <a:pt x="92" y="1"/>
                    </a:lnTo>
                    <a:lnTo>
                      <a:pt x="79" y="3"/>
                    </a:lnTo>
                    <a:lnTo>
                      <a:pt x="66" y="6"/>
                    </a:lnTo>
                    <a:lnTo>
                      <a:pt x="55" y="10"/>
                    </a:lnTo>
                    <a:lnTo>
                      <a:pt x="45" y="14"/>
                    </a:lnTo>
                    <a:lnTo>
                      <a:pt x="38" y="20"/>
                    </a:lnTo>
                    <a:lnTo>
                      <a:pt x="33" y="25"/>
                    </a:lnTo>
                    <a:lnTo>
                      <a:pt x="30" y="31"/>
                    </a:lnTo>
                    <a:lnTo>
                      <a:pt x="0" y="215"/>
                    </a:lnTo>
                    <a:lnTo>
                      <a:pt x="0" y="215"/>
                    </a:lnTo>
                    <a:lnTo>
                      <a:pt x="0" y="219"/>
                    </a:lnTo>
                    <a:lnTo>
                      <a:pt x="0" y="221"/>
                    </a:lnTo>
                    <a:lnTo>
                      <a:pt x="4" y="227"/>
                    </a:lnTo>
                    <a:lnTo>
                      <a:pt x="11" y="232"/>
                    </a:lnTo>
                    <a:lnTo>
                      <a:pt x="21" y="237"/>
                    </a:lnTo>
                    <a:lnTo>
                      <a:pt x="32" y="241"/>
                    </a:lnTo>
                    <a:lnTo>
                      <a:pt x="45" y="244"/>
                    </a:lnTo>
                    <a:lnTo>
                      <a:pt x="61" y="245"/>
                    </a:lnTo>
                    <a:lnTo>
                      <a:pt x="77" y="246"/>
                    </a:lnTo>
                    <a:lnTo>
                      <a:pt x="577" y="246"/>
                    </a:lnTo>
                    <a:lnTo>
                      <a:pt x="577" y="246"/>
                    </a:lnTo>
                    <a:lnTo>
                      <a:pt x="594" y="245"/>
                    </a:lnTo>
                    <a:lnTo>
                      <a:pt x="609" y="244"/>
                    </a:lnTo>
                    <a:lnTo>
                      <a:pt x="622" y="241"/>
                    </a:lnTo>
                    <a:lnTo>
                      <a:pt x="633" y="237"/>
                    </a:lnTo>
                    <a:lnTo>
                      <a:pt x="643" y="232"/>
                    </a:lnTo>
                    <a:lnTo>
                      <a:pt x="649" y="227"/>
                    </a:lnTo>
                    <a:lnTo>
                      <a:pt x="653" y="221"/>
                    </a:lnTo>
                    <a:lnTo>
                      <a:pt x="653" y="219"/>
                    </a:lnTo>
                    <a:lnTo>
                      <a:pt x="653" y="215"/>
                    </a:lnTo>
                    <a:lnTo>
                      <a:pt x="610" y="31"/>
                    </a:lnTo>
                    <a:lnTo>
                      <a:pt x="610" y="31"/>
                    </a:lnTo>
                    <a:lnTo>
                      <a:pt x="607" y="25"/>
                    </a:lnTo>
                    <a:lnTo>
                      <a:pt x="601" y="20"/>
                    </a:lnTo>
                    <a:lnTo>
                      <a:pt x="594" y="14"/>
                    </a:lnTo>
                    <a:lnTo>
                      <a:pt x="584" y="10"/>
                    </a:lnTo>
                    <a:lnTo>
                      <a:pt x="573" y="6"/>
                    </a:lnTo>
                    <a:lnTo>
                      <a:pt x="561" y="3"/>
                    </a:lnTo>
                    <a:lnTo>
                      <a:pt x="546" y="1"/>
                    </a:lnTo>
                    <a:lnTo>
                      <a:pt x="532" y="0"/>
                    </a:lnTo>
                    <a:lnTo>
                      <a:pt x="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9" name="Freeform 27">
                <a:extLst>
                  <a:ext uri="{FF2B5EF4-FFF2-40B4-BE49-F238E27FC236}">
                    <a16:creationId xmlns:a16="http://schemas.microsoft.com/office/drawing/2014/main" id="{DEFD66ED-4D91-4DEB-BB43-F22F1D988753}"/>
                  </a:ext>
                </a:extLst>
              </p:cNvPr>
              <p:cNvSpPr>
                <a:spLocks/>
              </p:cNvSpPr>
              <p:nvPr/>
            </p:nvSpPr>
            <p:spPr bwMode="auto">
              <a:xfrm>
                <a:off x="1277938" y="2335213"/>
                <a:ext cx="374650" cy="130175"/>
              </a:xfrm>
              <a:custGeom>
                <a:avLst/>
                <a:gdLst>
                  <a:gd name="T0" fmla="*/ 488 w 707"/>
                  <a:gd name="T1" fmla="*/ 0 h 246"/>
                  <a:gd name="T2" fmla="*/ 63 w 707"/>
                  <a:gd name="T3" fmla="*/ 0 h 246"/>
                  <a:gd name="T4" fmla="*/ 63 w 707"/>
                  <a:gd name="T5" fmla="*/ 0 h 246"/>
                  <a:gd name="T6" fmla="*/ 48 w 707"/>
                  <a:gd name="T7" fmla="*/ 1 h 246"/>
                  <a:gd name="T8" fmla="*/ 36 w 707"/>
                  <a:gd name="T9" fmla="*/ 3 h 246"/>
                  <a:gd name="T10" fmla="*/ 25 w 707"/>
                  <a:gd name="T11" fmla="*/ 6 h 246"/>
                  <a:gd name="T12" fmla="*/ 15 w 707"/>
                  <a:gd name="T13" fmla="*/ 10 h 246"/>
                  <a:gd name="T14" fmla="*/ 8 w 707"/>
                  <a:gd name="T15" fmla="*/ 14 h 246"/>
                  <a:gd name="T16" fmla="*/ 3 w 707"/>
                  <a:gd name="T17" fmla="*/ 20 h 246"/>
                  <a:gd name="T18" fmla="*/ 0 w 707"/>
                  <a:gd name="T19" fmla="*/ 25 h 246"/>
                  <a:gd name="T20" fmla="*/ 0 w 707"/>
                  <a:gd name="T21" fmla="*/ 28 h 246"/>
                  <a:gd name="T22" fmla="*/ 0 w 707"/>
                  <a:gd name="T23" fmla="*/ 31 h 246"/>
                  <a:gd name="T24" fmla="*/ 51 w 707"/>
                  <a:gd name="T25" fmla="*/ 215 h 246"/>
                  <a:gd name="T26" fmla="*/ 51 w 707"/>
                  <a:gd name="T27" fmla="*/ 215 h 246"/>
                  <a:gd name="T28" fmla="*/ 52 w 707"/>
                  <a:gd name="T29" fmla="*/ 219 h 246"/>
                  <a:gd name="T30" fmla="*/ 55 w 707"/>
                  <a:gd name="T31" fmla="*/ 221 h 246"/>
                  <a:gd name="T32" fmla="*/ 61 w 707"/>
                  <a:gd name="T33" fmla="*/ 227 h 246"/>
                  <a:gd name="T34" fmla="*/ 71 w 707"/>
                  <a:gd name="T35" fmla="*/ 232 h 246"/>
                  <a:gd name="T36" fmla="*/ 82 w 707"/>
                  <a:gd name="T37" fmla="*/ 237 h 246"/>
                  <a:gd name="T38" fmla="*/ 95 w 707"/>
                  <a:gd name="T39" fmla="*/ 241 h 246"/>
                  <a:gd name="T40" fmla="*/ 110 w 707"/>
                  <a:gd name="T41" fmla="*/ 244 h 246"/>
                  <a:gd name="T42" fmla="*/ 126 w 707"/>
                  <a:gd name="T43" fmla="*/ 245 h 246"/>
                  <a:gd name="T44" fmla="*/ 142 w 707"/>
                  <a:gd name="T45" fmla="*/ 246 h 246"/>
                  <a:gd name="T46" fmla="*/ 643 w 707"/>
                  <a:gd name="T47" fmla="*/ 246 h 246"/>
                  <a:gd name="T48" fmla="*/ 643 w 707"/>
                  <a:gd name="T49" fmla="*/ 246 h 246"/>
                  <a:gd name="T50" fmla="*/ 659 w 707"/>
                  <a:gd name="T51" fmla="*/ 245 h 246"/>
                  <a:gd name="T52" fmla="*/ 674 w 707"/>
                  <a:gd name="T53" fmla="*/ 244 h 246"/>
                  <a:gd name="T54" fmla="*/ 685 w 707"/>
                  <a:gd name="T55" fmla="*/ 241 h 246"/>
                  <a:gd name="T56" fmla="*/ 695 w 707"/>
                  <a:gd name="T57" fmla="*/ 237 h 246"/>
                  <a:gd name="T58" fmla="*/ 702 w 707"/>
                  <a:gd name="T59" fmla="*/ 232 h 246"/>
                  <a:gd name="T60" fmla="*/ 706 w 707"/>
                  <a:gd name="T61" fmla="*/ 227 h 246"/>
                  <a:gd name="T62" fmla="*/ 707 w 707"/>
                  <a:gd name="T63" fmla="*/ 224 h 246"/>
                  <a:gd name="T64" fmla="*/ 707 w 707"/>
                  <a:gd name="T65" fmla="*/ 221 h 246"/>
                  <a:gd name="T66" fmla="*/ 707 w 707"/>
                  <a:gd name="T67" fmla="*/ 219 h 246"/>
                  <a:gd name="T68" fmla="*/ 705 w 707"/>
                  <a:gd name="T69" fmla="*/ 215 h 246"/>
                  <a:gd name="T70" fmla="*/ 580 w 707"/>
                  <a:gd name="T71" fmla="*/ 31 h 246"/>
                  <a:gd name="T72" fmla="*/ 580 w 707"/>
                  <a:gd name="T73" fmla="*/ 31 h 246"/>
                  <a:gd name="T74" fmla="*/ 575 w 707"/>
                  <a:gd name="T75" fmla="*/ 25 h 246"/>
                  <a:gd name="T76" fmla="*/ 566 w 707"/>
                  <a:gd name="T77" fmla="*/ 20 h 246"/>
                  <a:gd name="T78" fmla="*/ 556 w 707"/>
                  <a:gd name="T79" fmla="*/ 14 h 246"/>
                  <a:gd name="T80" fmla="*/ 544 w 707"/>
                  <a:gd name="T81" fmla="*/ 10 h 246"/>
                  <a:gd name="T82" fmla="*/ 532 w 707"/>
                  <a:gd name="T83" fmla="*/ 6 h 246"/>
                  <a:gd name="T84" fmla="*/ 517 w 707"/>
                  <a:gd name="T85" fmla="*/ 3 h 246"/>
                  <a:gd name="T86" fmla="*/ 503 w 707"/>
                  <a:gd name="T87" fmla="*/ 1 h 246"/>
                  <a:gd name="T88" fmla="*/ 488 w 707"/>
                  <a:gd name="T89" fmla="*/ 0 h 246"/>
                  <a:gd name="T90" fmla="*/ 488 w 707"/>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246">
                    <a:moveTo>
                      <a:pt x="488" y="0"/>
                    </a:moveTo>
                    <a:lnTo>
                      <a:pt x="63" y="0"/>
                    </a:lnTo>
                    <a:lnTo>
                      <a:pt x="63" y="0"/>
                    </a:lnTo>
                    <a:lnTo>
                      <a:pt x="48" y="1"/>
                    </a:lnTo>
                    <a:lnTo>
                      <a:pt x="36" y="3"/>
                    </a:lnTo>
                    <a:lnTo>
                      <a:pt x="25" y="6"/>
                    </a:lnTo>
                    <a:lnTo>
                      <a:pt x="15" y="10"/>
                    </a:lnTo>
                    <a:lnTo>
                      <a:pt x="8" y="14"/>
                    </a:lnTo>
                    <a:lnTo>
                      <a:pt x="3" y="20"/>
                    </a:lnTo>
                    <a:lnTo>
                      <a:pt x="0" y="25"/>
                    </a:lnTo>
                    <a:lnTo>
                      <a:pt x="0" y="28"/>
                    </a:lnTo>
                    <a:lnTo>
                      <a:pt x="0" y="31"/>
                    </a:lnTo>
                    <a:lnTo>
                      <a:pt x="51" y="215"/>
                    </a:lnTo>
                    <a:lnTo>
                      <a:pt x="51" y="215"/>
                    </a:lnTo>
                    <a:lnTo>
                      <a:pt x="52" y="219"/>
                    </a:lnTo>
                    <a:lnTo>
                      <a:pt x="55" y="221"/>
                    </a:lnTo>
                    <a:lnTo>
                      <a:pt x="61" y="227"/>
                    </a:lnTo>
                    <a:lnTo>
                      <a:pt x="71" y="232"/>
                    </a:lnTo>
                    <a:lnTo>
                      <a:pt x="82" y="237"/>
                    </a:lnTo>
                    <a:lnTo>
                      <a:pt x="95" y="241"/>
                    </a:lnTo>
                    <a:lnTo>
                      <a:pt x="110" y="244"/>
                    </a:lnTo>
                    <a:lnTo>
                      <a:pt x="126" y="245"/>
                    </a:lnTo>
                    <a:lnTo>
                      <a:pt x="142" y="246"/>
                    </a:lnTo>
                    <a:lnTo>
                      <a:pt x="643" y="246"/>
                    </a:lnTo>
                    <a:lnTo>
                      <a:pt x="643" y="246"/>
                    </a:lnTo>
                    <a:lnTo>
                      <a:pt x="659" y="245"/>
                    </a:lnTo>
                    <a:lnTo>
                      <a:pt x="674" y="244"/>
                    </a:lnTo>
                    <a:lnTo>
                      <a:pt x="685" y="241"/>
                    </a:lnTo>
                    <a:lnTo>
                      <a:pt x="695" y="237"/>
                    </a:lnTo>
                    <a:lnTo>
                      <a:pt x="702" y="232"/>
                    </a:lnTo>
                    <a:lnTo>
                      <a:pt x="706" y="227"/>
                    </a:lnTo>
                    <a:lnTo>
                      <a:pt x="707" y="224"/>
                    </a:lnTo>
                    <a:lnTo>
                      <a:pt x="707" y="221"/>
                    </a:lnTo>
                    <a:lnTo>
                      <a:pt x="707" y="219"/>
                    </a:lnTo>
                    <a:lnTo>
                      <a:pt x="705" y="215"/>
                    </a:lnTo>
                    <a:lnTo>
                      <a:pt x="580" y="31"/>
                    </a:lnTo>
                    <a:lnTo>
                      <a:pt x="580" y="31"/>
                    </a:lnTo>
                    <a:lnTo>
                      <a:pt x="575" y="25"/>
                    </a:lnTo>
                    <a:lnTo>
                      <a:pt x="566" y="20"/>
                    </a:lnTo>
                    <a:lnTo>
                      <a:pt x="556" y="14"/>
                    </a:lnTo>
                    <a:lnTo>
                      <a:pt x="544" y="10"/>
                    </a:lnTo>
                    <a:lnTo>
                      <a:pt x="532" y="6"/>
                    </a:lnTo>
                    <a:lnTo>
                      <a:pt x="517" y="3"/>
                    </a:lnTo>
                    <a:lnTo>
                      <a:pt x="503" y="1"/>
                    </a:lnTo>
                    <a:lnTo>
                      <a:pt x="488" y="0"/>
                    </a:lnTo>
                    <a:lnTo>
                      <a:pt x="4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pic>
        <p:nvPicPr>
          <p:cNvPr id="5" name="Picture 12" descr="Coal clipart mine cart, Picture #746242 coal clipart mine cart">
            <a:extLst>
              <a:ext uri="{FF2B5EF4-FFF2-40B4-BE49-F238E27FC236}">
                <a16:creationId xmlns:a16="http://schemas.microsoft.com/office/drawing/2014/main" id="{C992215F-1B7D-42F4-84C6-11CA178E522D}"/>
              </a:ext>
            </a:extLst>
          </p:cNvPr>
          <p:cNvPicPr>
            <a:picLocks noChangeAspect="1" noChangeArrowheads="1"/>
          </p:cNvPicPr>
          <p:nvPr/>
        </p:nvPicPr>
        <p:blipFill>
          <a:blip r:embed="rId6" cstate="print">
            <a:lum bright="70000" contrast="-70000"/>
            <a:extLst>
              <a:ext uri="{28A0092B-C50C-407E-A947-70E740481C1C}">
                <a14:useLocalDpi xmlns:a14="http://schemas.microsoft.com/office/drawing/2010/main" val="0"/>
              </a:ext>
            </a:extLst>
          </a:blip>
          <a:srcRect/>
          <a:stretch>
            <a:fillRect/>
          </a:stretch>
        </p:blipFill>
        <p:spPr bwMode="auto">
          <a:xfrm>
            <a:off x="3175910" y="1991466"/>
            <a:ext cx="288000" cy="2880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8" descr="Wood Icon #391431 - Free Icons Library">
            <a:extLst>
              <a:ext uri="{FF2B5EF4-FFF2-40B4-BE49-F238E27FC236}">
                <a16:creationId xmlns:a16="http://schemas.microsoft.com/office/drawing/2014/main" id="{2A105C52-04A6-4AB7-842F-CBFFBEF486BB}"/>
              </a:ext>
            </a:extLst>
          </p:cNvPr>
          <p:cNvPicPr>
            <a:picLocks noChangeAspect="1" noChangeArrowheads="1"/>
          </p:cNvPicPr>
          <p:nvPr/>
        </p:nvPicPr>
        <p:blipFill>
          <a:blip r:embed="rId7" cstate="print">
            <a:lum bright="70000" contrast="-70000"/>
            <a:extLst>
              <a:ext uri="{28A0092B-C50C-407E-A947-70E740481C1C}">
                <a14:useLocalDpi xmlns:a14="http://schemas.microsoft.com/office/drawing/2010/main" val="0"/>
              </a:ext>
            </a:extLst>
          </a:blip>
          <a:srcRect/>
          <a:stretch>
            <a:fillRect/>
          </a:stretch>
        </p:blipFill>
        <p:spPr bwMode="auto">
          <a:xfrm>
            <a:off x="3028140" y="2217004"/>
            <a:ext cx="612000" cy="61200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0" descr="Radiator Svg Png Icon Free Download (#539221) - OnlineWebFonts.COM">
            <a:extLst>
              <a:ext uri="{FF2B5EF4-FFF2-40B4-BE49-F238E27FC236}">
                <a16:creationId xmlns:a16="http://schemas.microsoft.com/office/drawing/2014/main" id="{194E9C35-80C0-40A3-A9B5-D3B0E64E3606}"/>
              </a:ext>
            </a:extLst>
          </p:cNvPr>
          <p:cNvPicPr>
            <a:picLocks noChangeAspect="1" noChangeArrowheads="1"/>
          </p:cNvPicPr>
          <p:nvPr/>
        </p:nvPicPr>
        <p:blipFill>
          <a:blip r:embed="rId8" cstate="print">
            <a:lum bright="70000" contrast="-70000"/>
            <a:extLst>
              <a:ext uri="{28A0092B-C50C-407E-A947-70E740481C1C}">
                <a14:useLocalDpi xmlns:a14="http://schemas.microsoft.com/office/drawing/2010/main" val="0"/>
              </a:ext>
            </a:extLst>
          </a:blip>
          <a:srcRect/>
          <a:stretch>
            <a:fillRect/>
          </a:stretch>
        </p:blipFill>
        <p:spPr bwMode="auto">
          <a:xfrm>
            <a:off x="3189767" y="2782082"/>
            <a:ext cx="332800" cy="288000"/>
          </a:xfrm>
          <a:prstGeom prst="rect">
            <a:avLst/>
          </a:prstGeom>
          <a:noFill/>
          <a:extLst>
            <a:ext uri="{909E8E84-426E-40DD-AFC4-6F175D3DCCD1}">
              <a14:hiddenFill xmlns:a14="http://schemas.microsoft.com/office/drawing/2010/main">
                <a:solidFill>
                  <a:srgbClr val="FFFFFF"/>
                </a:solidFill>
              </a14:hiddenFill>
            </a:ext>
          </a:extLst>
        </p:spPr>
      </p:pic>
      <p:grpSp>
        <p:nvGrpSpPr>
          <p:cNvPr id="133" name="Grupa 132">
            <a:extLst>
              <a:ext uri="{FF2B5EF4-FFF2-40B4-BE49-F238E27FC236}">
                <a16:creationId xmlns:a16="http://schemas.microsoft.com/office/drawing/2014/main" id="{2BE08374-CA31-4EEA-AB54-0C3194EB68E2}"/>
              </a:ext>
            </a:extLst>
          </p:cNvPr>
          <p:cNvGrpSpPr>
            <a:grpSpLocks noChangeAspect="1"/>
          </p:cNvGrpSpPr>
          <p:nvPr/>
        </p:nvGrpSpPr>
        <p:grpSpPr>
          <a:xfrm>
            <a:off x="3174358" y="3177000"/>
            <a:ext cx="319564" cy="252000"/>
            <a:chOff x="6948488" y="2117725"/>
            <a:chExt cx="1060450" cy="876301"/>
          </a:xfrm>
          <a:solidFill>
            <a:srgbClr val="CDCDCD"/>
          </a:solidFill>
        </p:grpSpPr>
        <p:grpSp>
          <p:nvGrpSpPr>
            <p:cNvPr id="134" name="Grupa 133">
              <a:extLst>
                <a:ext uri="{FF2B5EF4-FFF2-40B4-BE49-F238E27FC236}">
                  <a16:creationId xmlns:a16="http://schemas.microsoft.com/office/drawing/2014/main" id="{B1BAA937-1372-4641-A821-A0BD2C330BF7}"/>
                </a:ext>
              </a:extLst>
            </p:cNvPr>
            <p:cNvGrpSpPr/>
            <p:nvPr/>
          </p:nvGrpSpPr>
          <p:grpSpPr>
            <a:xfrm>
              <a:off x="7097713" y="2374900"/>
              <a:ext cx="758825" cy="619126"/>
              <a:chOff x="7097713" y="2374900"/>
              <a:chExt cx="758825" cy="619126"/>
            </a:xfrm>
            <a:grpFill/>
          </p:grpSpPr>
          <p:sp>
            <p:nvSpPr>
              <p:cNvPr id="147" name="Freeform 12">
                <a:extLst>
                  <a:ext uri="{FF2B5EF4-FFF2-40B4-BE49-F238E27FC236}">
                    <a16:creationId xmlns:a16="http://schemas.microsoft.com/office/drawing/2014/main" id="{A7B4896E-0544-4318-B25B-E266491427C5}"/>
                  </a:ext>
                </a:extLst>
              </p:cNvPr>
              <p:cNvSpPr>
                <a:spLocks/>
              </p:cNvSpPr>
              <p:nvPr/>
            </p:nvSpPr>
            <p:spPr bwMode="auto">
              <a:xfrm>
                <a:off x="7161213" y="2374900"/>
                <a:ext cx="631825" cy="200025"/>
              </a:xfrm>
              <a:custGeom>
                <a:avLst/>
                <a:gdLst>
                  <a:gd name="T0" fmla="*/ 598 w 1195"/>
                  <a:gd name="T1" fmla="*/ 379 h 379"/>
                  <a:gd name="T2" fmla="*/ 723 w 1195"/>
                  <a:gd name="T3" fmla="*/ 375 h 379"/>
                  <a:gd name="T4" fmla="*/ 836 w 1195"/>
                  <a:gd name="T5" fmla="*/ 362 h 379"/>
                  <a:gd name="T6" fmla="*/ 936 w 1195"/>
                  <a:gd name="T7" fmla="*/ 342 h 379"/>
                  <a:gd name="T8" fmla="*/ 1023 w 1195"/>
                  <a:gd name="T9" fmla="*/ 315 h 379"/>
                  <a:gd name="T10" fmla="*/ 1077 w 1195"/>
                  <a:gd name="T11" fmla="*/ 293 h 379"/>
                  <a:gd name="T12" fmla="*/ 1108 w 1195"/>
                  <a:gd name="T13" fmla="*/ 277 h 379"/>
                  <a:gd name="T14" fmla="*/ 1134 w 1195"/>
                  <a:gd name="T15" fmla="*/ 259 h 379"/>
                  <a:gd name="T16" fmla="*/ 1156 w 1195"/>
                  <a:gd name="T17" fmla="*/ 242 h 379"/>
                  <a:gd name="T18" fmla="*/ 1174 w 1195"/>
                  <a:gd name="T19" fmla="*/ 224 h 379"/>
                  <a:gd name="T20" fmla="*/ 1186 w 1195"/>
                  <a:gd name="T21" fmla="*/ 205 h 379"/>
                  <a:gd name="T22" fmla="*/ 1193 w 1195"/>
                  <a:gd name="T23" fmla="*/ 187 h 379"/>
                  <a:gd name="T24" fmla="*/ 1195 w 1195"/>
                  <a:gd name="T25" fmla="*/ 178 h 379"/>
                  <a:gd name="T26" fmla="*/ 1189 w 1195"/>
                  <a:gd name="T27" fmla="*/ 162 h 379"/>
                  <a:gd name="T28" fmla="*/ 1178 w 1195"/>
                  <a:gd name="T29" fmla="*/ 145 h 379"/>
                  <a:gd name="T30" fmla="*/ 1163 w 1195"/>
                  <a:gd name="T31" fmla="*/ 129 h 379"/>
                  <a:gd name="T32" fmla="*/ 1142 w 1195"/>
                  <a:gd name="T33" fmla="*/ 113 h 379"/>
                  <a:gd name="T34" fmla="*/ 1117 w 1195"/>
                  <a:gd name="T35" fmla="*/ 98 h 379"/>
                  <a:gd name="T36" fmla="*/ 1055 w 1195"/>
                  <a:gd name="T37" fmla="*/ 69 h 379"/>
                  <a:gd name="T38" fmla="*/ 977 w 1195"/>
                  <a:gd name="T39" fmla="*/ 44 h 379"/>
                  <a:gd name="T40" fmla="*/ 885 w 1195"/>
                  <a:gd name="T41" fmla="*/ 23 h 379"/>
                  <a:gd name="T42" fmla="*/ 778 w 1195"/>
                  <a:gd name="T43" fmla="*/ 9 h 379"/>
                  <a:gd name="T44" fmla="*/ 660 w 1195"/>
                  <a:gd name="T45" fmla="*/ 1 h 379"/>
                  <a:gd name="T46" fmla="*/ 598 w 1195"/>
                  <a:gd name="T47" fmla="*/ 0 h 379"/>
                  <a:gd name="T48" fmla="*/ 474 w 1195"/>
                  <a:gd name="T49" fmla="*/ 4 h 379"/>
                  <a:gd name="T50" fmla="*/ 362 w 1195"/>
                  <a:gd name="T51" fmla="*/ 15 h 379"/>
                  <a:gd name="T52" fmla="*/ 263 w 1195"/>
                  <a:gd name="T53" fmla="*/ 33 h 379"/>
                  <a:gd name="T54" fmla="*/ 177 w 1195"/>
                  <a:gd name="T55" fmla="*/ 56 h 379"/>
                  <a:gd name="T56" fmla="*/ 107 w 1195"/>
                  <a:gd name="T57" fmla="*/ 83 h 379"/>
                  <a:gd name="T58" fmla="*/ 65 w 1195"/>
                  <a:gd name="T59" fmla="*/ 105 h 379"/>
                  <a:gd name="T60" fmla="*/ 43 w 1195"/>
                  <a:gd name="T61" fmla="*/ 121 h 379"/>
                  <a:gd name="T62" fmla="*/ 24 w 1195"/>
                  <a:gd name="T63" fmla="*/ 137 h 379"/>
                  <a:gd name="T64" fmla="*/ 11 w 1195"/>
                  <a:gd name="T65" fmla="*/ 154 h 379"/>
                  <a:gd name="T66" fmla="*/ 2 w 1195"/>
                  <a:gd name="T67" fmla="*/ 170 h 379"/>
                  <a:gd name="T68" fmla="*/ 0 w 1195"/>
                  <a:gd name="T69" fmla="*/ 178 h 379"/>
                  <a:gd name="T70" fmla="*/ 5 w 1195"/>
                  <a:gd name="T71" fmla="*/ 197 h 379"/>
                  <a:gd name="T72" fmla="*/ 14 w 1195"/>
                  <a:gd name="T73" fmla="*/ 215 h 379"/>
                  <a:gd name="T74" fmla="*/ 30 w 1195"/>
                  <a:gd name="T75" fmla="*/ 233 h 379"/>
                  <a:gd name="T76" fmla="*/ 50 w 1195"/>
                  <a:gd name="T77" fmla="*/ 251 h 379"/>
                  <a:gd name="T78" fmla="*/ 74 w 1195"/>
                  <a:gd name="T79" fmla="*/ 268 h 379"/>
                  <a:gd name="T80" fmla="*/ 102 w 1195"/>
                  <a:gd name="T81" fmla="*/ 285 h 379"/>
                  <a:gd name="T82" fmla="*/ 135 w 1195"/>
                  <a:gd name="T83" fmla="*/ 301 h 379"/>
                  <a:gd name="T84" fmla="*/ 213 w 1195"/>
                  <a:gd name="T85" fmla="*/ 329 h 379"/>
                  <a:gd name="T86" fmla="*/ 307 w 1195"/>
                  <a:gd name="T87" fmla="*/ 353 h 379"/>
                  <a:gd name="T88" fmla="*/ 414 w 1195"/>
                  <a:gd name="T89" fmla="*/ 369 h 379"/>
                  <a:gd name="T90" fmla="*/ 533 w 1195"/>
                  <a:gd name="T91" fmla="*/ 378 h 379"/>
                  <a:gd name="T92" fmla="*/ 598 w 1195"/>
                  <a:gd name="T93"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5" h="379">
                    <a:moveTo>
                      <a:pt x="598" y="379"/>
                    </a:moveTo>
                    <a:lnTo>
                      <a:pt x="598" y="379"/>
                    </a:lnTo>
                    <a:lnTo>
                      <a:pt x="662" y="378"/>
                    </a:lnTo>
                    <a:lnTo>
                      <a:pt x="723" y="375"/>
                    </a:lnTo>
                    <a:lnTo>
                      <a:pt x="781" y="369"/>
                    </a:lnTo>
                    <a:lnTo>
                      <a:pt x="836" y="362"/>
                    </a:lnTo>
                    <a:lnTo>
                      <a:pt x="888" y="353"/>
                    </a:lnTo>
                    <a:lnTo>
                      <a:pt x="936" y="342"/>
                    </a:lnTo>
                    <a:lnTo>
                      <a:pt x="981" y="329"/>
                    </a:lnTo>
                    <a:lnTo>
                      <a:pt x="1023" y="315"/>
                    </a:lnTo>
                    <a:lnTo>
                      <a:pt x="1059" y="301"/>
                    </a:lnTo>
                    <a:lnTo>
                      <a:pt x="1077" y="293"/>
                    </a:lnTo>
                    <a:lnTo>
                      <a:pt x="1092" y="285"/>
                    </a:lnTo>
                    <a:lnTo>
                      <a:pt x="1108" y="277"/>
                    </a:lnTo>
                    <a:lnTo>
                      <a:pt x="1122" y="268"/>
                    </a:lnTo>
                    <a:lnTo>
                      <a:pt x="1134" y="259"/>
                    </a:lnTo>
                    <a:lnTo>
                      <a:pt x="1146" y="251"/>
                    </a:lnTo>
                    <a:lnTo>
                      <a:pt x="1156" y="242"/>
                    </a:lnTo>
                    <a:lnTo>
                      <a:pt x="1166" y="233"/>
                    </a:lnTo>
                    <a:lnTo>
                      <a:pt x="1174" y="224"/>
                    </a:lnTo>
                    <a:lnTo>
                      <a:pt x="1180" y="215"/>
                    </a:lnTo>
                    <a:lnTo>
                      <a:pt x="1186" y="205"/>
                    </a:lnTo>
                    <a:lnTo>
                      <a:pt x="1190" y="197"/>
                    </a:lnTo>
                    <a:lnTo>
                      <a:pt x="1193" y="187"/>
                    </a:lnTo>
                    <a:lnTo>
                      <a:pt x="1195" y="178"/>
                    </a:lnTo>
                    <a:lnTo>
                      <a:pt x="1195" y="178"/>
                    </a:lnTo>
                    <a:lnTo>
                      <a:pt x="1192" y="170"/>
                    </a:lnTo>
                    <a:lnTo>
                      <a:pt x="1189" y="162"/>
                    </a:lnTo>
                    <a:lnTo>
                      <a:pt x="1185" y="154"/>
                    </a:lnTo>
                    <a:lnTo>
                      <a:pt x="1178" y="145"/>
                    </a:lnTo>
                    <a:lnTo>
                      <a:pt x="1170" y="137"/>
                    </a:lnTo>
                    <a:lnTo>
                      <a:pt x="1163" y="129"/>
                    </a:lnTo>
                    <a:lnTo>
                      <a:pt x="1153" y="121"/>
                    </a:lnTo>
                    <a:lnTo>
                      <a:pt x="1142" y="113"/>
                    </a:lnTo>
                    <a:lnTo>
                      <a:pt x="1130" y="105"/>
                    </a:lnTo>
                    <a:lnTo>
                      <a:pt x="1117" y="98"/>
                    </a:lnTo>
                    <a:lnTo>
                      <a:pt x="1088" y="83"/>
                    </a:lnTo>
                    <a:lnTo>
                      <a:pt x="1055" y="69"/>
                    </a:lnTo>
                    <a:lnTo>
                      <a:pt x="1018" y="56"/>
                    </a:lnTo>
                    <a:lnTo>
                      <a:pt x="977" y="44"/>
                    </a:lnTo>
                    <a:lnTo>
                      <a:pt x="932" y="33"/>
                    </a:lnTo>
                    <a:lnTo>
                      <a:pt x="885" y="23"/>
                    </a:lnTo>
                    <a:lnTo>
                      <a:pt x="833" y="15"/>
                    </a:lnTo>
                    <a:lnTo>
                      <a:pt x="778" y="9"/>
                    </a:lnTo>
                    <a:lnTo>
                      <a:pt x="721" y="4"/>
                    </a:lnTo>
                    <a:lnTo>
                      <a:pt x="660" y="1"/>
                    </a:lnTo>
                    <a:lnTo>
                      <a:pt x="598" y="0"/>
                    </a:lnTo>
                    <a:lnTo>
                      <a:pt x="598" y="0"/>
                    </a:lnTo>
                    <a:lnTo>
                      <a:pt x="534" y="1"/>
                    </a:lnTo>
                    <a:lnTo>
                      <a:pt x="474" y="4"/>
                    </a:lnTo>
                    <a:lnTo>
                      <a:pt x="417" y="9"/>
                    </a:lnTo>
                    <a:lnTo>
                      <a:pt x="362" y="15"/>
                    </a:lnTo>
                    <a:lnTo>
                      <a:pt x="311" y="23"/>
                    </a:lnTo>
                    <a:lnTo>
                      <a:pt x="263" y="33"/>
                    </a:lnTo>
                    <a:lnTo>
                      <a:pt x="218" y="44"/>
                    </a:lnTo>
                    <a:lnTo>
                      <a:pt x="177" y="56"/>
                    </a:lnTo>
                    <a:lnTo>
                      <a:pt x="141" y="69"/>
                    </a:lnTo>
                    <a:lnTo>
                      <a:pt x="107" y="83"/>
                    </a:lnTo>
                    <a:lnTo>
                      <a:pt x="78" y="98"/>
                    </a:lnTo>
                    <a:lnTo>
                      <a:pt x="65" y="105"/>
                    </a:lnTo>
                    <a:lnTo>
                      <a:pt x="53" y="113"/>
                    </a:lnTo>
                    <a:lnTo>
                      <a:pt x="43" y="121"/>
                    </a:lnTo>
                    <a:lnTo>
                      <a:pt x="33" y="129"/>
                    </a:lnTo>
                    <a:lnTo>
                      <a:pt x="24" y="137"/>
                    </a:lnTo>
                    <a:lnTo>
                      <a:pt x="17" y="145"/>
                    </a:lnTo>
                    <a:lnTo>
                      <a:pt x="11" y="154"/>
                    </a:lnTo>
                    <a:lnTo>
                      <a:pt x="6" y="162"/>
                    </a:lnTo>
                    <a:lnTo>
                      <a:pt x="2" y="170"/>
                    </a:lnTo>
                    <a:lnTo>
                      <a:pt x="0" y="178"/>
                    </a:lnTo>
                    <a:lnTo>
                      <a:pt x="0" y="178"/>
                    </a:lnTo>
                    <a:lnTo>
                      <a:pt x="1" y="187"/>
                    </a:lnTo>
                    <a:lnTo>
                      <a:pt x="5" y="197"/>
                    </a:lnTo>
                    <a:lnTo>
                      <a:pt x="9" y="205"/>
                    </a:lnTo>
                    <a:lnTo>
                      <a:pt x="14" y="215"/>
                    </a:lnTo>
                    <a:lnTo>
                      <a:pt x="22" y="224"/>
                    </a:lnTo>
                    <a:lnTo>
                      <a:pt x="30" y="233"/>
                    </a:lnTo>
                    <a:lnTo>
                      <a:pt x="39" y="242"/>
                    </a:lnTo>
                    <a:lnTo>
                      <a:pt x="50" y="251"/>
                    </a:lnTo>
                    <a:lnTo>
                      <a:pt x="61" y="259"/>
                    </a:lnTo>
                    <a:lnTo>
                      <a:pt x="74" y="268"/>
                    </a:lnTo>
                    <a:lnTo>
                      <a:pt x="87" y="277"/>
                    </a:lnTo>
                    <a:lnTo>
                      <a:pt x="102" y="285"/>
                    </a:lnTo>
                    <a:lnTo>
                      <a:pt x="119" y="293"/>
                    </a:lnTo>
                    <a:lnTo>
                      <a:pt x="135" y="301"/>
                    </a:lnTo>
                    <a:lnTo>
                      <a:pt x="173" y="315"/>
                    </a:lnTo>
                    <a:lnTo>
                      <a:pt x="213" y="329"/>
                    </a:lnTo>
                    <a:lnTo>
                      <a:pt x="258" y="342"/>
                    </a:lnTo>
                    <a:lnTo>
                      <a:pt x="307" y="353"/>
                    </a:lnTo>
                    <a:lnTo>
                      <a:pt x="358" y="362"/>
                    </a:lnTo>
                    <a:lnTo>
                      <a:pt x="414" y="369"/>
                    </a:lnTo>
                    <a:lnTo>
                      <a:pt x="473" y="375"/>
                    </a:lnTo>
                    <a:lnTo>
                      <a:pt x="533" y="378"/>
                    </a:lnTo>
                    <a:lnTo>
                      <a:pt x="598" y="379"/>
                    </a:lnTo>
                    <a:lnTo>
                      <a:pt x="598"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8" name="Freeform 13">
                <a:extLst>
                  <a:ext uri="{FF2B5EF4-FFF2-40B4-BE49-F238E27FC236}">
                    <a16:creationId xmlns:a16="http://schemas.microsoft.com/office/drawing/2014/main" id="{7926856F-67F3-4E5B-9101-248B32200A9D}"/>
                  </a:ext>
                </a:extLst>
              </p:cNvPr>
              <p:cNvSpPr>
                <a:spLocks/>
              </p:cNvSpPr>
              <p:nvPr/>
            </p:nvSpPr>
            <p:spPr bwMode="auto">
              <a:xfrm>
                <a:off x="7205663" y="2722563"/>
                <a:ext cx="544513" cy="271463"/>
              </a:xfrm>
              <a:custGeom>
                <a:avLst/>
                <a:gdLst>
                  <a:gd name="T0" fmla="*/ 281 w 1028"/>
                  <a:gd name="T1" fmla="*/ 262 h 514"/>
                  <a:gd name="T2" fmla="*/ 282 w 1028"/>
                  <a:gd name="T3" fmla="*/ 440 h 514"/>
                  <a:gd name="T4" fmla="*/ 283 w 1028"/>
                  <a:gd name="T5" fmla="*/ 446 h 514"/>
                  <a:gd name="T6" fmla="*/ 291 w 1028"/>
                  <a:gd name="T7" fmla="*/ 459 h 514"/>
                  <a:gd name="T8" fmla="*/ 306 w 1028"/>
                  <a:gd name="T9" fmla="*/ 471 h 514"/>
                  <a:gd name="T10" fmla="*/ 329 w 1028"/>
                  <a:gd name="T11" fmla="*/ 483 h 514"/>
                  <a:gd name="T12" fmla="*/ 360 w 1028"/>
                  <a:gd name="T13" fmla="*/ 494 h 514"/>
                  <a:gd name="T14" fmla="*/ 396 w 1028"/>
                  <a:gd name="T15" fmla="*/ 503 h 514"/>
                  <a:gd name="T16" fmla="*/ 439 w 1028"/>
                  <a:gd name="T17" fmla="*/ 509 h 514"/>
                  <a:gd name="T18" fmla="*/ 487 w 1028"/>
                  <a:gd name="T19" fmla="*/ 514 h 514"/>
                  <a:gd name="T20" fmla="*/ 514 w 1028"/>
                  <a:gd name="T21" fmla="*/ 514 h 514"/>
                  <a:gd name="T22" fmla="*/ 564 w 1028"/>
                  <a:gd name="T23" fmla="*/ 511 h 514"/>
                  <a:gd name="T24" fmla="*/ 610 w 1028"/>
                  <a:gd name="T25" fmla="*/ 507 h 514"/>
                  <a:gd name="T26" fmla="*/ 650 w 1028"/>
                  <a:gd name="T27" fmla="*/ 498 h 514"/>
                  <a:gd name="T28" fmla="*/ 683 w 1028"/>
                  <a:gd name="T29" fmla="*/ 488 h 514"/>
                  <a:gd name="T30" fmla="*/ 710 w 1028"/>
                  <a:gd name="T31" fmla="*/ 477 h 514"/>
                  <a:gd name="T32" fmla="*/ 729 w 1028"/>
                  <a:gd name="T33" fmla="*/ 464 h 514"/>
                  <a:gd name="T34" fmla="*/ 741 w 1028"/>
                  <a:gd name="T35" fmla="*/ 452 h 514"/>
                  <a:gd name="T36" fmla="*/ 746 w 1028"/>
                  <a:gd name="T37" fmla="*/ 440 h 514"/>
                  <a:gd name="T38" fmla="*/ 752 w 1028"/>
                  <a:gd name="T39" fmla="*/ 256 h 514"/>
                  <a:gd name="T40" fmla="*/ 1028 w 1028"/>
                  <a:gd name="T41" fmla="*/ 0 h 514"/>
                  <a:gd name="T42" fmla="*/ 974 w 1028"/>
                  <a:gd name="T43" fmla="*/ 18 h 514"/>
                  <a:gd name="T44" fmla="*/ 917 w 1028"/>
                  <a:gd name="T45" fmla="*/ 33 h 514"/>
                  <a:gd name="T46" fmla="*/ 855 w 1028"/>
                  <a:gd name="T47" fmla="*/ 45 h 514"/>
                  <a:gd name="T48" fmla="*/ 792 w 1028"/>
                  <a:gd name="T49" fmla="*/ 56 h 514"/>
                  <a:gd name="T50" fmla="*/ 656 w 1028"/>
                  <a:gd name="T51" fmla="*/ 72 h 514"/>
                  <a:gd name="T52" fmla="*/ 514 w 1028"/>
                  <a:gd name="T53" fmla="*/ 76 h 514"/>
                  <a:gd name="T54" fmla="*/ 441 w 1028"/>
                  <a:gd name="T55" fmla="*/ 75 h 514"/>
                  <a:gd name="T56" fmla="*/ 303 w 1028"/>
                  <a:gd name="T57" fmla="*/ 65 h 514"/>
                  <a:gd name="T58" fmla="*/ 203 w 1028"/>
                  <a:gd name="T59" fmla="*/ 52 h 514"/>
                  <a:gd name="T60" fmla="*/ 140 w 1028"/>
                  <a:gd name="T61" fmla="*/ 40 h 514"/>
                  <a:gd name="T62" fmla="*/ 81 w 1028"/>
                  <a:gd name="T63" fmla="*/ 26 h 514"/>
                  <a:gd name="T64" fmla="*/ 26 w 1028"/>
                  <a:gd name="T65" fmla="*/ 9 h 514"/>
                  <a:gd name="T66" fmla="*/ 0 w 1028"/>
                  <a:gd name="T67"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8" h="514">
                    <a:moveTo>
                      <a:pt x="0" y="0"/>
                    </a:moveTo>
                    <a:lnTo>
                      <a:pt x="281" y="262"/>
                    </a:lnTo>
                    <a:lnTo>
                      <a:pt x="281" y="422"/>
                    </a:lnTo>
                    <a:lnTo>
                      <a:pt x="282" y="440"/>
                    </a:lnTo>
                    <a:lnTo>
                      <a:pt x="282" y="440"/>
                    </a:lnTo>
                    <a:lnTo>
                      <a:pt x="283" y="446"/>
                    </a:lnTo>
                    <a:lnTo>
                      <a:pt x="285" y="452"/>
                    </a:lnTo>
                    <a:lnTo>
                      <a:pt x="291" y="459"/>
                    </a:lnTo>
                    <a:lnTo>
                      <a:pt x="297" y="464"/>
                    </a:lnTo>
                    <a:lnTo>
                      <a:pt x="306" y="471"/>
                    </a:lnTo>
                    <a:lnTo>
                      <a:pt x="317" y="477"/>
                    </a:lnTo>
                    <a:lnTo>
                      <a:pt x="329" y="483"/>
                    </a:lnTo>
                    <a:lnTo>
                      <a:pt x="344" y="488"/>
                    </a:lnTo>
                    <a:lnTo>
                      <a:pt x="360" y="494"/>
                    </a:lnTo>
                    <a:lnTo>
                      <a:pt x="378" y="498"/>
                    </a:lnTo>
                    <a:lnTo>
                      <a:pt x="396" y="503"/>
                    </a:lnTo>
                    <a:lnTo>
                      <a:pt x="417" y="507"/>
                    </a:lnTo>
                    <a:lnTo>
                      <a:pt x="439" y="509"/>
                    </a:lnTo>
                    <a:lnTo>
                      <a:pt x="462" y="511"/>
                    </a:lnTo>
                    <a:lnTo>
                      <a:pt x="487" y="514"/>
                    </a:lnTo>
                    <a:lnTo>
                      <a:pt x="514" y="514"/>
                    </a:lnTo>
                    <a:lnTo>
                      <a:pt x="514" y="514"/>
                    </a:lnTo>
                    <a:lnTo>
                      <a:pt x="540" y="514"/>
                    </a:lnTo>
                    <a:lnTo>
                      <a:pt x="564" y="511"/>
                    </a:lnTo>
                    <a:lnTo>
                      <a:pt x="589" y="509"/>
                    </a:lnTo>
                    <a:lnTo>
                      <a:pt x="610" y="507"/>
                    </a:lnTo>
                    <a:lnTo>
                      <a:pt x="631" y="503"/>
                    </a:lnTo>
                    <a:lnTo>
                      <a:pt x="650" y="498"/>
                    </a:lnTo>
                    <a:lnTo>
                      <a:pt x="668" y="494"/>
                    </a:lnTo>
                    <a:lnTo>
                      <a:pt x="683" y="488"/>
                    </a:lnTo>
                    <a:lnTo>
                      <a:pt x="697" y="483"/>
                    </a:lnTo>
                    <a:lnTo>
                      <a:pt x="710" y="477"/>
                    </a:lnTo>
                    <a:lnTo>
                      <a:pt x="720" y="471"/>
                    </a:lnTo>
                    <a:lnTo>
                      <a:pt x="729" y="464"/>
                    </a:lnTo>
                    <a:lnTo>
                      <a:pt x="737" y="459"/>
                    </a:lnTo>
                    <a:lnTo>
                      <a:pt x="741" y="452"/>
                    </a:lnTo>
                    <a:lnTo>
                      <a:pt x="745" y="446"/>
                    </a:lnTo>
                    <a:lnTo>
                      <a:pt x="746" y="440"/>
                    </a:lnTo>
                    <a:lnTo>
                      <a:pt x="747" y="262"/>
                    </a:lnTo>
                    <a:lnTo>
                      <a:pt x="752" y="256"/>
                    </a:lnTo>
                    <a:lnTo>
                      <a:pt x="1028" y="0"/>
                    </a:lnTo>
                    <a:lnTo>
                      <a:pt x="1028" y="0"/>
                    </a:lnTo>
                    <a:lnTo>
                      <a:pt x="1002" y="9"/>
                    </a:lnTo>
                    <a:lnTo>
                      <a:pt x="974" y="18"/>
                    </a:lnTo>
                    <a:lnTo>
                      <a:pt x="946" y="26"/>
                    </a:lnTo>
                    <a:lnTo>
                      <a:pt x="917" y="33"/>
                    </a:lnTo>
                    <a:lnTo>
                      <a:pt x="886" y="40"/>
                    </a:lnTo>
                    <a:lnTo>
                      <a:pt x="855" y="45"/>
                    </a:lnTo>
                    <a:lnTo>
                      <a:pt x="824" y="52"/>
                    </a:lnTo>
                    <a:lnTo>
                      <a:pt x="792" y="56"/>
                    </a:lnTo>
                    <a:lnTo>
                      <a:pt x="725" y="65"/>
                    </a:lnTo>
                    <a:lnTo>
                      <a:pt x="656" y="72"/>
                    </a:lnTo>
                    <a:lnTo>
                      <a:pt x="585" y="75"/>
                    </a:lnTo>
                    <a:lnTo>
                      <a:pt x="514" y="76"/>
                    </a:lnTo>
                    <a:lnTo>
                      <a:pt x="514" y="76"/>
                    </a:lnTo>
                    <a:lnTo>
                      <a:pt x="441" y="75"/>
                    </a:lnTo>
                    <a:lnTo>
                      <a:pt x="371" y="72"/>
                    </a:lnTo>
                    <a:lnTo>
                      <a:pt x="303" y="65"/>
                    </a:lnTo>
                    <a:lnTo>
                      <a:pt x="236" y="56"/>
                    </a:lnTo>
                    <a:lnTo>
                      <a:pt x="203" y="52"/>
                    </a:lnTo>
                    <a:lnTo>
                      <a:pt x="172" y="45"/>
                    </a:lnTo>
                    <a:lnTo>
                      <a:pt x="140" y="40"/>
                    </a:lnTo>
                    <a:lnTo>
                      <a:pt x="111" y="33"/>
                    </a:lnTo>
                    <a:lnTo>
                      <a:pt x="81" y="26"/>
                    </a:lnTo>
                    <a:lnTo>
                      <a:pt x="53" y="18"/>
                    </a:lnTo>
                    <a:lnTo>
                      <a:pt x="26" y="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9" name="Freeform 14">
                <a:extLst>
                  <a:ext uri="{FF2B5EF4-FFF2-40B4-BE49-F238E27FC236}">
                    <a16:creationId xmlns:a16="http://schemas.microsoft.com/office/drawing/2014/main" id="{F5B7AF83-4EEC-4278-87DA-303E3F7AA0C8}"/>
                  </a:ext>
                </a:extLst>
              </p:cNvPr>
              <p:cNvSpPr>
                <a:spLocks noEditPoints="1"/>
              </p:cNvSpPr>
              <p:nvPr/>
            </p:nvSpPr>
            <p:spPr bwMode="auto">
              <a:xfrm>
                <a:off x="7097713" y="2498725"/>
                <a:ext cx="758825" cy="230188"/>
              </a:xfrm>
              <a:custGeom>
                <a:avLst/>
                <a:gdLst>
                  <a:gd name="T0" fmla="*/ 1293 w 1432"/>
                  <a:gd name="T1" fmla="*/ 72 h 434"/>
                  <a:gd name="T2" fmla="*/ 996 w 1432"/>
                  <a:gd name="T3" fmla="*/ 177 h 434"/>
                  <a:gd name="T4" fmla="*/ 543 w 1432"/>
                  <a:gd name="T5" fmla="*/ 191 h 434"/>
                  <a:gd name="T6" fmla="*/ 169 w 1432"/>
                  <a:gd name="T7" fmla="*/ 89 h 434"/>
                  <a:gd name="T8" fmla="*/ 73 w 1432"/>
                  <a:gd name="T9" fmla="*/ 0 h 434"/>
                  <a:gd name="T10" fmla="*/ 3 w 1432"/>
                  <a:gd name="T11" fmla="*/ 200 h 434"/>
                  <a:gd name="T12" fmla="*/ 85 w 1432"/>
                  <a:gd name="T13" fmla="*/ 299 h 434"/>
                  <a:gd name="T14" fmla="*/ 200 w 1432"/>
                  <a:gd name="T15" fmla="*/ 355 h 434"/>
                  <a:gd name="T16" fmla="*/ 566 w 1432"/>
                  <a:gd name="T17" fmla="*/ 428 h 434"/>
                  <a:gd name="T18" fmla="*/ 637 w 1432"/>
                  <a:gd name="T19" fmla="*/ 432 h 434"/>
                  <a:gd name="T20" fmla="*/ 772 w 1432"/>
                  <a:gd name="T21" fmla="*/ 433 h 434"/>
                  <a:gd name="T22" fmla="*/ 855 w 1432"/>
                  <a:gd name="T23" fmla="*/ 429 h 434"/>
                  <a:gd name="T24" fmla="*/ 1196 w 1432"/>
                  <a:gd name="T25" fmla="*/ 367 h 434"/>
                  <a:gd name="T26" fmla="*/ 1322 w 1432"/>
                  <a:gd name="T27" fmla="*/ 314 h 434"/>
                  <a:gd name="T28" fmla="*/ 1425 w 1432"/>
                  <a:gd name="T29" fmla="*/ 218 h 434"/>
                  <a:gd name="T30" fmla="*/ 1387 w 1432"/>
                  <a:gd name="T31" fmla="*/ 63 h 434"/>
                  <a:gd name="T32" fmla="*/ 401 w 1432"/>
                  <a:gd name="T33" fmla="*/ 247 h 434"/>
                  <a:gd name="T34" fmla="*/ 463 w 1432"/>
                  <a:gd name="T35" fmla="*/ 278 h 434"/>
                  <a:gd name="T36" fmla="*/ 432 w 1432"/>
                  <a:gd name="T37" fmla="*/ 351 h 434"/>
                  <a:gd name="T38" fmla="*/ 370 w 1432"/>
                  <a:gd name="T39" fmla="*/ 319 h 434"/>
                  <a:gd name="T40" fmla="*/ 255 w 1432"/>
                  <a:gd name="T41" fmla="*/ 224 h 434"/>
                  <a:gd name="T42" fmla="*/ 320 w 1432"/>
                  <a:gd name="T43" fmla="*/ 229 h 434"/>
                  <a:gd name="T44" fmla="*/ 309 w 1432"/>
                  <a:gd name="T45" fmla="*/ 307 h 434"/>
                  <a:gd name="T46" fmla="*/ 244 w 1432"/>
                  <a:gd name="T47" fmla="*/ 302 h 434"/>
                  <a:gd name="T48" fmla="*/ 100 w 1432"/>
                  <a:gd name="T49" fmla="*/ 186 h 434"/>
                  <a:gd name="T50" fmla="*/ 43 w 1432"/>
                  <a:gd name="T51" fmla="*/ 203 h 434"/>
                  <a:gd name="T52" fmla="*/ 52 w 1432"/>
                  <a:gd name="T53" fmla="*/ 132 h 434"/>
                  <a:gd name="T54" fmla="*/ 109 w 1432"/>
                  <a:gd name="T55" fmla="*/ 114 h 434"/>
                  <a:gd name="T56" fmla="*/ 144 w 1432"/>
                  <a:gd name="T57" fmla="*/ 273 h 434"/>
                  <a:gd name="T58" fmla="*/ 128 w 1432"/>
                  <a:gd name="T59" fmla="*/ 205 h 434"/>
                  <a:gd name="T60" fmla="*/ 189 w 1432"/>
                  <a:gd name="T61" fmla="*/ 170 h 434"/>
                  <a:gd name="T62" fmla="*/ 207 w 1432"/>
                  <a:gd name="T63" fmla="*/ 239 h 434"/>
                  <a:gd name="T64" fmla="*/ 144 w 1432"/>
                  <a:gd name="T65" fmla="*/ 273 h 434"/>
                  <a:gd name="T66" fmla="*/ 511 w 1432"/>
                  <a:gd name="T67" fmla="*/ 332 h 434"/>
                  <a:gd name="T68" fmla="*/ 542 w 1432"/>
                  <a:gd name="T69" fmla="*/ 261 h 434"/>
                  <a:gd name="T70" fmla="*/ 608 w 1432"/>
                  <a:gd name="T71" fmla="*/ 294 h 434"/>
                  <a:gd name="T72" fmla="*/ 577 w 1432"/>
                  <a:gd name="T73" fmla="*/ 365 h 434"/>
                  <a:gd name="T74" fmla="*/ 673 w 1432"/>
                  <a:gd name="T75" fmla="*/ 365 h 434"/>
                  <a:gd name="T76" fmla="*/ 673 w 1432"/>
                  <a:gd name="T77" fmla="*/ 286 h 434"/>
                  <a:gd name="T78" fmla="*/ 752 w 1432"/>
                  <a:gd name="T79" fmla="*/ 286 h 434"/>
                  <a:gd name="T80" fmla="*/ 752 w 1432"/>
                  <a:gd name="T81" fmla="*/ 365 h 434"/>
                  <a:gd name="T82" fmla="*/ 1152 w 1432"/>
                  <a:gd name="T83" fmla="*/ 211 h 434"/>
                  <a:gd name="T84" fmla="*/ 1197 w 1432"/>
                  <a:gd name="T85" fmla="*/ 274 h 434"/>
                  <a:gd name="T86" fmla="*/ 1150 w 1432"/>
                  <a:gd name="T87" fmla="*/ 320 h 434"/>
                  <a:gd name="T88" fmla="*/ 1105 w 1432"/>
                  <a:gd name="T89" fmla="*/ 257 h 434"/>
                  <a:gd name="T90" fmla="*/ 1002 w 1432"/>
                  <a:gd name="T91" fmla="*/ 244 h 434"/>
                  <a:gd name="T92" fmla="*/ 1064 w 1432"/>
                  <a:gd name="T93" fmla="*/ 287 h 434"/>
                  <a:gd name="T94" fmla="*/ 1030 w 1432"/>
                  <a:gd name="T95" fmla="*/ 353 h 434"/>
                  <a:gd name="T96" fmla="*/ 970 w 1432"/>
                  <a:gd name="T97" fmla="*/ 310 h 434"/>
                  <a:gd name="T98" fmla="*/ 1002 w 1432"/>
                  <a:gd name="T99" fmla="*/ 244 h 434"/>
                  <a:gd name="T100" fmla="*/ 860 w 1432"/>
                  <a:gd name="T101" fmla="*/ 258 h 434"/>
                  <a:gd name="T102" fmla="*/ 923 w 1432"/>
                  <a:gd name="T103" fmla="*/ 299 h 434"/>
                  <a:gd name="T104" fmla="*/ 887 w 1432"/>
                  <a:gd name="T105" fmla="*/ 367 h 434"/>
                  <a:gd name="T106" fmla="*/ 823 w 1432"/>
                  <a:gd name="T107" fmla="*/ 327 h 434"/>
                  <a:gd name="T108" fmla="*/ 1245 w 1432"/>
                  <a:gd name="T109" fmla="*/ 265 h 434"/>
                  <a:gd name="T110" fmla="*/ 1225 w 1432"/>
                  <a:gd name="T111" fmla="*/ 189 h 434"/>
                  <a:gd name="T112" fmla="*/ 1286 w 1432"/>
                  <a:gd name="T113" fmla="*/ 178 h 434"/>
                  <a:gd name="T114" fmla="*/ 1307 w 1432"/>
                  <a:gd name="T115" fmla="*/ 255 h 434"/>
                  <a:gd name="T116" fmla="*/ 1363 w 1432"/>
                  <a:gd name="T117" fmla="*/ 209 h 434"/>
                  <a:gd name="T118" fmla="*/ 1317 w 1432"/>
                  <a:gd name="T119" fmla="*/ 145 h 434"/>
                  <a:gd name="T120" fmla="*/ 1352 w 1432"/>
                  <a:gd name="T121" fmla="*/ 109 h 434"/>
                  <a:gd name="T122" fmla="*/ 1398 w 1432"/>
                  <a:gd name="T123" fmla="*/ 172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2" h="434">
                    <a:moveTo>
                      <a:pt x="1360" y="0"/>
                    </a:moveTo>
                    <a:lnTo>
                      <a:pt x="1360" y="0"/>
                    </a:lnTo>
                    <a:lnTo>
                      <a:pt x="1354" y="11"/>
                    </a:lnTo>
                    <a:lnTo>
                      <a:pt x="1346" y="21"/>
                    </a:lnTo>
                    <a:lnTo>
                      <a:pt x="1338" y="32"/>
                    </a:lnTo>
                    <a:lnTo>
                      <a:pt x="1328" y="42"/>
                    </a:lnTo>
                    <a:lnTo>
                      <a:pt x="1317" y="52"/>
                    </a:lnTo>
                    <a:lnTo>
                      <a:pt x="1306" y="62"/>
                    </a:lnTo>
                    <a:lnTo>
                      <a:pt x="1293" y="72"/>
                    </a:lnTo>
                    <a:lnTo>
                      <a:pt x="1279" y="80"/>
                    </a:lnTo>
                    <a:lnTo>
                      <a:pt x="1264" y="89"/>
                    </a:lnTo>
                    <a:lnTo>
                      <a:pt x="1249" y="98"/>
                    </a:lnTo>
                    <a:lnTo>
                      <a:pt x="1215" y="114"/>
                    </a:lnTo>
                    <a:lnTo>
                      <a:pt x="1177" y="130"/>
                    </a:lnTo>
                    <a:lnTo>
                      <a:pt x="1137" y="143"/>
                    </a:lnTo>
                    <a:lnTo>
                      <a:pt x="1093" y="156"/>
                    </a:lnTo>
                    <a:lnTo>
                      <a:pt x="1045" y="167"/>
                    </a:lnTo>
                    <a:lnTo>
                      <a:pt x="996" y="177"/>
                    </a:lnTo>
                    <a:lnTo>
                      <a:pt x="944" y="185"/>
                    </a:lnTo>
                    <a:lnTo>
                      <a:pt x="890" y="191"/>
                    </a:lnTo>
                    <a:lnTo>
                      <a:pt x="834" y="196"/>
                    </a:lnTo>
                    <a:lnTo>
                      <a:pt x="776" y="199"/>
                    </a:lnTo>
                    <a:lnTo>
                      <a:pt x="717" y="200"/>
                    </a:lnTo>
                    <a:lnTo>
                      <a:pt x="717" y="200"/>
                    </a:lnTo>
                    <a:lnTo>
                      <a:pt x="657" y="199"/>
                    </a:lnTo>
                    <a:lnTo>
                      <a:pt x="599" y="196"/>
                    </a:lnTo>
                    <a:lnTo>
                      <a:pt x="543" y="191"/>
                    </a:lnTo>
                    <a:lnTo>
                      <a:pt x="489" y="185"/>
                    </a:lnTo>
                    <a:lnTo>
                      <a:pt x="437" y="177"/>
                    </a:lnTo>
                    <a:lnTo>
                      <a:pt x="387" y="167"/>
                    </a:lnTo>
                    <a:lnTo>
                      <a:pt x="341" y="156"/>
                    </a:lnTo>
                    <a:lnTo>
                      <a:pt x="297" y="143"/>
                    </a:lnTo>
                    <a:lnTo>
                      <a:pt x="256" y="130"/>
                    </a:lnTo>
                    <a:lnTo>
                      <a:pt x="219" y="114"/>
                    </a:lnTo>
                    <a:lnTo>
                      <a:pt x="185" y="98"/>
                    </a:lnTo>
                    <a:lnTo>
                      <a:pt x="169" y="89"/>
                    </a:lnTo>
                    <a:lnTo>
                      <a:pt x="154" y="80"/>
                    </a:lnTo>
                    <a:lnTo>
                      <a:pt x="140" y="72"/>
                    </a:lnTo>
                    <a:lnTo>
                      <a:pt x="128" y="62"/>
                    </a:lnTo>
                    <a:lnTo>
                      <a:pt x="116" y="52"/>
                    </a:lnTo>
                    <a:lnTo>
                      <a:pt x="105" y="42"/>
                    </a:lnTo>
                    <a:lnTo>
                      <a:pt x="95" y="32"/>
                    </a:lnTo>
                    <a:lnTo>
                      <a:pt x="87" y="21"/>
                    </a:lnTo>
                    <a:lnTo>
                      <a:pt x="80" y="11"/>
                    </a:lnTo>
                    <a:lnTo>
                      <a:pt x="73" y="0"/>
                    </a:lnTo>
                    <a:lnTo>
                      <a:pt x="73" y="0"/>
                    </a:lnTo>
                    <a:lnTo>
                      <a:pt x="47" y="63"/>
                    </a:lnTo>
                    <a:lnTo>
                      <a:pt x="24" y="118"/>
                    </a:lnTo>
                    <a:lnTo>
                      <a:pt x="7" y="161"/>
                    </a:lnTo>
                    <a:lnTo>
                      <a:pt x="3" y="174"/>
                    </a:lnTo>
                    <a:lnTo>
                      <a:pt x="0" y="183"/>
                    </a:lnTo>
                    <a:lnTo>
                      <a:pt x="0" y="183"/>
                    </a:lnTo>
                    <a:lnTo>
                      <a:pt x="2" y="191"/>
                    </a:lnTo>
                    <a:lnTo>
                      <a:pt x="3" y="200"/>
                    </a:lnTo>
                    <a:lnTo>
                      <a:pt x="5" y="209"/>
                    </a:lnTo>
                    <a:lnTo>
                      <a:pt x="8" y="218"/>
                    </a:lnTo>
                    <a:lnTo>
                      <a:pt x="13" y="227"/>
                    </a:lnTo>
                    <a:lnTo>
                      <a:pt x="17" y="235"/>
                    </a:lnTo>
                    <a:lnTo>
                      <a:pt x="22" y="243"/>
                    </a:lnTo>
                    <a:lnTo>
                      <a:pt x="29" y="252"/>
                    </a:lnTo>
                    <a:lnTo>
                      <a:pt x="44" y="268"/>
                    </a:lnTo>
                    <a:lnTo>
                      <a:pt x="63" y="284"/>
                    </a:lnTo>
                    <a:lnTo>
                      <a:pt x="85" y="299"/>
                    </a:lnTo>
                    <a:lnTo>
                      <a:pt x="109" y="313"/>
                    </a:lnTo>
                    <a:lnTo>
                      <a:pt x="125" y="322"/>
                    </a:lnTo>
                    <a:lnTo>
                      <a:pt x="125" y="322"/>
                    </a:lnTo>
                    <a:lnTo>
                      <a:pt x="150" y="334"/>
                    </a:lnTo>
                    <a:lnTo>
                      <a:pt x="177" y="345"/>
                    </a:lnTo>
                    <a:lnTo>
                      <a:pt x="177" y="345"/>
                    </a:lnTo>
                    <a:lnTo>
                      <a:pt x="183" y="347"/>
                    </a:lnTo>
                    <a:lnTo>
                      <a:pt x="183" y="347"/>
                    </a:lnTo>
                    <a:lnTo>
                      <a:pt x="200" y="355"/>
                    </a:lnTo>
                    <a:lnTo>
                      <a:pt x="200" y="355"/>
                    </a:lnTo>
                    <a:lnTo>
                      <a:pt x="239" y="368"/>
                    </a:lnTo>
                    <a:lnTo>
                      <a:pt x="280" y="380"/>
                    </a:lnTo>
                    <a:lnTo>
                      <a:pt x="323" y="391"/>
                    </a:lnTo>
                    <a:lnTo>
                      <a:pt x="369" y="401"/>
                    </a:lnTo>
                    <a:lnTo>
                      <a:pt x="416" y="410"/>
                    </a:lnTo>
                    <a:lnTo>
                      <a:pt x="464" y="418"/>
                    </a:lnTo>
                    <a:lnTo>
                      <a:pt x="515" y="423"/>
                    </a:lnTo>
                    <a:lnTo>
                      <a:pt x="566" y="428"/>
                    </a:lnTo>
                    <a:lnTo>
                      <a:pt x="566" y="428"/>
                    </a:lnTo>
                    <a:lnTo>
                      <a:pt x="577" y="429"/>
                    </a:lnTo>
                    <a:lnTo>
                      <a:pt x="577" y="429"/>
                    </a:lnTo>
                    <a:lnTo>
                      <a:pt x="599" y="431"/>
                    </a:lnTo>
                    <a:lnTo>
                      <a:pt x="599" y="431"/>
                    </a:lnTo>
                    <a:lnTo>
                      <a:pt x="618" y="431"/>
                    </a:lnTo>
                    <a:lnTo>
                      <a:pt x="618" y="431"/>
                    </a:lnTo>
                    <a:lnTo>
                      <a:pt x="637" y="432"/>
                    </a:lnTo>
                    <a:lnTo>
                      <a:pt x="637" y="432"/>
                    </a:lnTo>
                    <a:lnTo>
                      <a:pt x="662" y="433"/>
                    </a:lnTo>
                    <a:lnTo>
                      <a:pt x="662" y="433"/>
                    </a:lnTo>
                    <a:lnTo>
                      <a:pt x="676" y="433"/>
                    </a:lnTo>
                    <a:lnTo>
                      <a:pt x="676" y="433"/>
                    </a:lnTo>
                    <a:lnTo>
                      <a:pt x="717" y="434"/>
                    </a:lnTo>
                    <a:lnTo>
                      <a:pt x="717" y="434"/>
                    </a:lnTo>
                    <a:lnTo>
                      <a:pt x="756" y="433"/>
                    </a:lnTo>
                    <a:lnTo>
                      <a:pt x="756" y="433"/>
                    </a:lnTo>
                    <a:lnTo>
                      <a:pt x="772" y="433"/>
                    </a:lnTo>
                    <a:lnTo>
                      <a:pt x="772" y="433"/>
                    </a:lnTo>
                    <a:lnTo>
                      <a:pt x="796" y="432"/>
                    </a:lnTo>
                    <a:lnTo>
                      <a:pt x="796" y="432"/>
                    </a:lnTo>
                    <a:lnTo>
                      <a:pt x="815" y="431"/>
                    </a:lnTo>
                    <a:lnTo>
                      <a:pt x="815" y="431"/>
                    </a:lnTo>
                    <a:lnTo>
                      <a:pt x="833" y="431"/>
                    </a:lnTo>
                    <a:lnTo>
                      <a:pt x="833" y="431"/>
                    </a:lnTo>
                    <a:lnTo>
                      <a:pt x="855" y="429"/>
                    </a:lnTo>
                    <a:lnTo>
                      <a:pt x="855" y="429"/>
                    </a:lnTo>
                    <a:lnTo>
                      <a:pt x="867" y="428"/>
                    </a:lnTo>
                    <a:lnTo>
                      <a:pt x="867" y="428"/>
                    </a:lnTo>
                    <a:lnTo>
                      <a:pt x="919" y="423"/>
                    </a:lnTo>
                    <a:lnTo>
                      <a:pt x="970" y="418"/>
                    </a:lnTo>
                    <a:lnTo>
                      <a:pt x="1018" y="410"/>
                    </a:lnTo>
                    <a:lnTo>
                      <a:pt x="1065" y="401"/>
                    </a:lnTo>
                    <a:lnTo>
                      <a:pt x="1111" y="391"/>
                    </a:lnTo>
                    <a:lnTo>
                      <a:pt x="1154" y="380"/>
                    </a:lnTo>
                    <a:lnTo>
                      <a:pt x="1196" y="367"/>
                    </a:lnTo>
                    <a:lnTo>
                      <a:pt x="1234" y="354"/>
                    </a:lnTo>
                    <a:lnTo>
                      <a:pt x="1234" y="354"/>
                    </a:lnTo>
                    <a:lnTo>
                      <a:pt x="1250" y="349"/>
                    </a:lnTo>
                    <a:lnTo>
                      <a:pt x="1250" y="349"/>
                    </a:lnTo>
                    <a:lnTo>
                      <a:pt x="1257" y="345"/>
                    </a:lnTo>
                    <a:lnTo>
                      <a:pt x="1257" y="345"/>
                    </a:lnTo>
                    <a:lnTo>
                      <a:pt x="1284" y="334"/>
                    </a:lnTo>
                    <a:lnTo>
                      <a:pt x="1308" y="322"/>
                    </a:lnTo>
                    <a:lnTo>
                      <a:pt x="1322" y="314"/>
                    </a:lnTo>
                    <a:lnTo>
                      <a:pt x="1322" y="314"/>
                    </a:lnTo>
                    <a:lnTo>
                      <a:pt x="1346" y="300"/>
                    </a:lnTo>
                    <a:lnTo>
                      <a:pt x="1368" y="285"/>
                    </a:lnTo>
                    <a:lnTo>
                      <a:pt x="1387" y="268"/>
                    </a:lnTo>
                    <a:lnTo>
                      <a:pt x="1403" y="252"/>
                    </a:lnTo>
                    <a:lnTo>
                      <a:pt x="1410" y="244"/>
                    </a:lnTo>
                    <a:lnTo>
                      <a:pt x="1416" y="235"/>
                    </a:lnTo>
                    <a:lnTo>
                      <a:pt x="1421" y="227"/>
                    </a:lnTo>
                    <a:lnTo>
                      <a:pt x="1425" y="218"/>
                    </a:lnTo>
                    <a:lnTo>
                      <a:pt x="1429" y="209"/>
                    </a:lnTo>
                    <a:lnTo>
                      <a:pt x="1431" y="200"/>
                    </a:lnTo>
                    <a:lnTo>
                      <a:pt x="1432" y="191"/>
                    </a:lnTo>
                    <a:lnTo>
                      <a:pt x="1432" y="183"/>
                    </a:lnTo>
                    <a:lnTo>
                      <a:pt x="1432" y="183"/>
                    </a:lnTo>
                    <a:lnTo>
                      <a:pt x="1431" y="174"/>
                    </a:lnTo>
                    <a:lnTo>
                      <a:pt x="1425" y="161"/>
                    </a:lnTo>
                    <a:lnTo>
                      <a:pt x="1410" y="118"/>
                    </a:lnTo>
                    <a:lnTo>
                      <a:pt x="1387" y="63"/>
                    </a:lnTo>
                    <a:lnTo>
                      <a:pt x="1360" y="0"/>
                    </a:lnTo>
                    <a:lnTo>
                      <a:pt x="1360" y="0"/>
                    </a:lnTo>
                    <a:close/>
                    <a:moveTo>
                      <a:pt x="370" y="287"/>
                    </a:moveTo>
                    <a:lnTo>
                      <a:pt x="370" y="287"/>
                    </a:lnTo>
                    <a:lnTo>
                      <a:pt x="373" y="276"/>
                    </a:lnTo>
                    <a:lnTo>
                      <a:pt x="378" y="266"/>
                    </a:lnTo>
                    <a:lnTo>
                      <a:pt x="385" y="258"/>
                    </a:lnTo>
                    <a:lnTo>
                      <a:pt x="393" y="252"/>
                    </a:lnTo>
                    <a:lnTo>
                      <a:pt x="401" y="247"/>
                    </a:lnTo>
                    <a:lnTo>
                      <a:pt x="410" y="244"/>
                    </a:lnTo>
                    <a:lnTo>
                      <a:pt x="420" y="243"/>
                    </a:lnTo>
                    <a:lnTo>
                      <a:pt x="430" y="244"/>
                    </a:lnTo>
                    <a:lnTo>
                      <a:pt x="430" y="244"/>
                    </a:lnTo>
                    <a:lnTo>
                      <a:pt x="440" y="247"/>
                    </a:lnTo>
                    <a:lnTo>
                      <a:pt x="448" y="253"/>
                    </a:lnTo>
                    <a:lnTo>
                      <a:pt x="454" y="260"/>
                    </a:lnTo>
                    <a:lnTo>
                      <a:pt x="460" y="268"/>
                    </a:lnTo>
                    <a:lnTo>
                      <a:pt x="463" y="278"/>
                    </a:lnTo>
                    <a:lnTo>
                      <a:pt x="465" y="288"/>
                    </a:lnTo>
                    <a:lnTo>
                      <a:pt x="466" y="299"/>
                    </a:lnTo>
                    <a:lnTo>
                      <a:pt x="464" y="310"/>
                    </a:lnTo>
                    <a:lnTo>
                      <a:pt x="464" y="310"/>
                    </a:lnTo>
                    <a:lnTo>
                      <a:pt x="461" y="321"/>
                    </a:lnTo>
                    <a:lnTo>
                      <a:pt x="455" y="331"/>
                    </a:lnTo>
                    <a:lnTo>
                      <a:pt x="449" y="339"/>
                    </a:lnTo>
                    <a:lnTo>
                      <a:pt x="441" y="345"/>
                    </a:lnTo>
                    <a:lnTo>
                      <a:pt x="432" y="351"/>
                    </a:lnTo>
                    <a:lnTo>
                      <a:pt x="422" y="353"/>
                    </a:lnTo>
                    <a:lnTo>
                      <a:pt x="412" y="354"/>
                    </a:lnTo>
                    <a:lnTo>
                      <a:pt x="404" y="353"/>
                    </a:lnTo>
                    <a:lnTo>
                      <a:pt x="404" y="353"/>
                    </a:lnTo>
                    <a:lnTo>
                      <a:pt x="394" y="350"/>
                    </a:lnTo>
                    <a:lnTo>
                      <a:pt x="386" y="344"/>
                    </a:lnTo>
                    <a:lnTo>
                      <a:pt x="378" y="338"/>
                    </a:lnTo>
                    <a:lnTo>
                      <a:pt x="374" y="329"/>
                    </a:lnTo>
                    <a:lnTo>
                      <a:pt x="370" y="319"/>
                    </a:lnTo>
                    <a:lnTo>
                      <a:pt x="367" y="309"/>
                    </a:lnTo>
                    <a:lnTo>
                      <a:pt x="367" y="298"/>
                    </a:lnTo>
                    <a:lnTo>
                      <a:pt x="370" y="287"/>
                    </a:lnTo>
                    <a:lnTo>
                      <a:pt x="370" y="287"/>
                    </a:lnTo>
                    <a:close/>
                    <a:moveTo>
                      <a:pt x="239" y="252"/>
                    </a:moveTo>
                    <a:lnTo>
                      <a:pt x="239" y="252"/>
                    </a:lnTo>
                    <a:lnTo>
                      <a:pt x="243" y="242"/>
                    </a:lnTo>
                    <a:lnTo>
                      <a:pt x="249" y="232"/>
                    </a:lnTo>
                    <a:lnTo>
                      <a:pt x="255" y="224"/>
                    </a:lnTo>
                    <a:lnTo>
                      <a:pt x="264" y="219"/>
                    </a:lnTo>
                    <a:lnTo>
                      <a:pt x="272" y="213"/>
                    </a:lnTo>
                    <a:lnTo>
                      <a:pt x="281" y="211"/>
                    </a:lnTo>
                    <a:lnTo>
                      <a:pt x="291" y="211"/>
                    </a:lnTo>
                    <a:lnTo>
                      <a:pt x="299" y="212"/>
                    </a:lnTo>
                    <a:lnTo>
                      <a:pt x="299" y="212"/>
                    </a:lnTo>
                    <a:lnTo>
                      <a:pt x="308" y="217"/>
                    </a:lnTo>
                    <a:lnTo>
                      <a:pt x="315" y="222"/>
                    </a:lnTo>
                    <a:lnTo>
                      <a:pt x="320" y="229"/>
                    </a:lnTo>
                    <a:lnTo>
                      <a:pt x="325" y="238"/>
                    </a:lnTo>
                    <a:lnTo>
                      <a:pt x="328" y="247"/>
                    </a:lnTo>
                    <a:lnTo>
                      <a:pt x="329" y="257"/>
                    </a:lnTo>
                    <a:lnTo>
                      <a:pt x="328" y="268"/>
                    </a:lnTo>
                    <a:lnTo>
                      <a:pt x="326" y="279"/>
                    </a:lnTo>
                    <a:lnTo>
                      <a:pt x="326" y="279"/>
                    </a:lnTo>
                    <a:lnTo>
                      <a:pt x="321" y="290"/>
                    </a:lnTo>
                    <a:lnTo>
                      <a:pt x="316" y="299"/>
                    </a:lnTo>
                    <a:lnTo>
                      <a:pt x="309" y="307"/>
                    </a:lnTo>
                    <a:lnTo>
                      <a:pt x="302" y="313"/>
                    </a:lnTo>
                    <a:lnTo>
                      <a:pt x="293" y="318"/>
                    </a:lnTo>
                    <a:lnTo>
                      <a:pt x="284" y="320"/>
                    </a:lnTo>
                    <a:lnTo>
                      <a:pt x="274" y="321"/>
                    </a:lnTo>
                    <a:lnTo>
                      <a:pt x="265" y="319"/>
                    </a:lnTo>
                    <a:lnTo>
                      <a:pt x="265" y="319"/>
                    </a:lnTo>
                    <a:lnTo>
                      <a:pt x="258" y="316"/>
                    </a:lnTo>
                    <a:lnTo>
                      <a:pt x="250" y="310"/>
                    </a:lnTo>
                    <a:lnTo>
                      <a:pt x="244" y="302"/>
                    </a:lnTo>
                    <a:lnTo>
                      <a:pt x="240" y="294"/>
                    </a:lnTo>
                    <a:lnTo>
                      <a:pt x="237" y="285"/>
                    </a:lnTo>
                    <a:lnTo>
                      <a:pt x="236" y="274"/>
                    </a:lnTo>
                    <a:lnTo>
                      <a:pt x="237" y="263"/>
                    </a:lnTo>
                    <a:lnTo>
                      <a:pt x="239" y="252"/>
                    </a:lnTo>
                    <a:lnTo>
                      <a:pt x="239" y="252"/>
                    </a:lnTo>
                    <a:close/>
                    <a:moveTo>
                      <a:pt x="106" y="176"/>
                    </a:moveTo>
                    <a:lnTo>
                      <a:pt x="106" y="176"/>
                    </a:lnTo>
                    <a:lnTo>
                      <a:pt x="100" y="186"/>
                    </a:lnTo>
                    <a:lnTo>
                      <a:pt x="93" y="194"/>
                    </a:lnTo>
                    <a:lnTo>
                      <a:pt x="85" y="200"/>
                    </a:lnTo>
                    <a:lnTo>
                      <a:pt x="77" y="206"/>
                    </a:lnTo>
                    <a:lnTo>
                      <a:pt x="70" y="209"/>
                    </a:lnTo>
                    <a:lnTo>
                      <a:pt x="62" y="210"/>
                    </a:lnTo>
                    <a:lnTo>
                      <a:pt x="55" y="210"/>
                    </a:lnTo>
                    <a:lnTo>
                      <a:pt x="49" y="208"/>
                    </a:lnTo>
                    <a:lnTo>
                      <a:pt x="49" y="208"/>
                    </a:lnTo>
                    <a:lnTo>
                      <a:pt x="43" y="203"/>
                    </a:lnTo>
                    <a:lnTo>
                      <a:pt x="39" y="197"/>
                    </a:lnTo>
                    <a:lnTo>
                      <a:pt x="36" y="190"/>
                    </a:lnTo>
                    <a:lnTo>
                      <a:pt x="35" y="181"/>
                    </a:lnTo>
                    <a:lnTo>
                      <a:pt x="36" y="172"/>
                    </a:lnTo>
                    <a:lnTo>
                      <a:pt x="37" y="162"/>
                    </a:lnTo>
                    <a:lnTo>
                      <a:pt x="41" y="152"/>
                    </a:lnTo>
                    <a:lnTo>
                      <a:pt x="46" y="142"/>
                    </a:lnTo>
                    <a:lnTo>
                      <a:pt x="46" y="142"/>
                    </a:lnTo>
                    <a:lnTo>
                      <a:pt x="52" y="132"/>
                    </a:lnTo>
                    <a:lnTo>
                      <a:pt x="59" y="124"/>
                    </a:lnTo>
                    <a:lnTo>
                      <a:pt x="66" y="118"/>
                    </a:lnTo>
                    <a:lnTo>
                      <a:pt x="74" y="112"/>
                    </a:lnTo>
                    <a:lnTo>
                      <a:pt x="82" y="109"/>
                    </a:lnTo>
                    <a:lnTo>
                      <a:pt x="89" y="107"/>
                    </a:lnTo>
                    <a:lnTo>
                      <a:pt x="97" y="108"/>
                    </a:lnTo>
                    <a:lnTo>
                      <a:pt x="104" y="110"/>
                    </a:lnTo>
                    <a:lnTo>
                      <a:pt x="104" y="110"/>
                    </a:lnTo>
                    <a:lnTo>
                      <a:pt x="109" y="114"/>
                    </a:lnTo>
                    <a:lnTo>
                      <a:pt x="113" y="121"/>
                    </a:lnTo>
                    <a:lnTo>
                      <a:pt x="116" y="128"/>
                    </a:lnTo>
                    <a:lnTo>
                      <a:pt x="117" y="136"/>
                    </a:lnTo>
                    <a:lnTo>
                      <a:pt x="116" y="145"/>
                    </a:lnTo>
                    <a:lnTo>
                      <a:pt x="115" y="155"/>
                    </a:lnTo>
                    <a:lnTo>
                      <a:pt x="111" y="166"/>
                    </a:lnTo>
                    <a:lnTo>
                      <a:pt x="106" y="176"/>
                    </a:lnTo>
                    <a:lnTo>
                      <a:pt x="106" y="176"/>
                    </a:lnTo>
                    <a:close/>
                    <a:moveTo>
                      <a:pt x="144" y="273"/>
                    </a:moveTo>
                    <a:lnTo>
                      <a:pt x="144" y="273"/>
                    </a:lnTo>
                    <a:lnTo>
                      <a:pt x="138" y="268"/>
                    </a:lnTo>
                    <a:lnTo>
                      <a:pt x="131" y="262"/>
                    </a:lnTo>
                    <a:lnTo>
                      <a:pt x="127" y="255"/>
                    </a:lnTo>
                    <a:lnTo>
                      <a:pt x="124" y="245"/>
                    </a:lnTo>
                    <a:lnTo>
                      <a:pt x="122" y="236"/>
                    </a:lnTo>
                    <a:lnTo>
                      <a:pt x="122" y="225"/>
                    </a:lnTo>
                    <a:lnTo>
                      <a:pt x="125" y="216"/>
                    </a:lnTo>
                    <a:lnTo>
                      <a:pt x="128" y="205"/>
                    </a:lnTo>
                    <a:lnTo>
                      <a:pt x="128" y="205"/>
                    </a:lnTo>
                    <a:lnTo>
                      <a:pt x="133" y="195"/>
                    </a:lnTo>
                    <a:lnTo>
                      <a:pt x="140" y="186"/>
                    </a:lnTo>
                    <a:lnTo>
                      <a:pt x="148" y="178"/>
                    </a:lnTo>
                    <a:lnTo>
                      <a:pt x="155" y="173"/>
                    </a:lnTo>
                    <a:lnTo>
                      <a:pt x="164" y="169"/>
                    </a:lnTo>
                    <a:lnTo>
                      <a:pt x="173" y="167"/>
                    </a:lnTo>
                    <a:lnTo>
                      <a:pt x="182" y="168"/>
                    </a:lnTo>
                    <a:lnTo>
                      <a:pt x="189" y="170"/>
                    </a:lnTo>
                    <a:lnTo>
                      <a:pt x="189" y="170"/>
                    </a:lnTo>
                    <a:lnTo>
                      <a:pt x="197" y="175"/>
                    </a:lnTo>
                    <a:lnTo>
                      <a:pt x="204" y="181"/>
                    </a:lnTo>
                    <a:lnTo>
                      <a:pt x="208" y="189"/>
                    </a:lnTo>
                    <a:lnTo>
                      <a:pt x="211" y="198"/>
                    </a:lnTo>
                    <a:lnTo>
                      <a:pt x="213" y="207"/>
                    </a:lnTo>
                    <a:lnTo>
                      <a:pt x="213" y="218"/>
                    </a:lnTo>
                    <a:lnTo>
                      <a:pt x="210" y="229"/>
                    </a:lnTo>
                    <a:lnTo>
                      <a:pt x="207" y="239"/>
                    </a:lnTo>
                    <a:lnTo>
                      <a:pt x="207" y="239"/>
                    </a:lnTo>
                    <a:lnTo>
                      <a:pt x="202" y="249"/>
                    </a:lnTo>
                    <a:lnTo>
                      <a:pt x="195" y="257"/>
                    </a:lnTo>
                    <a:lnTo>
                      <a:pt x="187" y="265"/>
                    </a:lnTo>
                    <a:lnTo>
                      <a:pt x="180" y="271"/>
                    </a:lnTo>
                    <a:lnTo>
                      <a:pt x="171" y="274"/>
                    </a:lnTo>
                    <a:lnTo>
                      <a:pt x="162" y="276"/>
                    </a:lnTo>
                    <a:lnTo>
                      <a:pt x="153" y="275"/>
                    </a:lnTo>
                    <a:lnTo>
                      <a:pt x="144" y="273"/>
                    </a:lnTo>
                    <a:lnTo>
                      <a:pt x="144" y="273"/>
                    </a:lnTo>
                    <a:close/>
                    <a:moveTo>
                      <a:pt x="556" y="368"/>
                    </a:moveTo>
                    <a:lnTo>
                      <a:pt x="556" y="368"/>
                    </a:lnTo>
                    <a:lnTo>
                      <a:pt x="547" y="367"/>
                    </a:lnTo>
                    <a:lnTo>
                      <a:pt x="537" y="363"/>
                    </a:lnTo>
                    <a:lnTo>
                      <a:pt x="528" y="357"/>
                    </a:lnTo>
                    <a:lnTo>
                      <a:pt x="521" y="351"/>
                    </a:lnTo>
                    <a:lnTo>
                      <a:pt x="515" y="342"/>
                    </a:lnTo>
                    <a:lnTo>
                      <a:pt x="511" y="332"/>
                    </a:lnTo>
                    <a:lnTo>
                      <a:pt x="508" y="321"/>
                    </a:lnTo>
                    <a:lnTo>
                      <a:pt x="508" y="310"/>
                    </a:lnTo>
                    <a:lnTo>
                      <a:pt x="508" y="310"/>
                    </a:lnTo>
                    <a:lnTo>
                      <a:pt x="509" y="299"/>
                    </a:lnTo>
                    <a:lnTo>
                      <a:pt x="514" y="288"/>
                    </a:lnTo>
                    <a:lnTo>
                      <a:pt x="519" y="279"/>
                    </a:lnTo>
                    <a:lnTo>
                      <a:pt x="526" y="272"/>
                    </a:lnTo>
                    <a:lnTo>
                      <a:pt x="533" y="265"/>
                    </a:lnTo>
                    <a:lnTo>
                      <a:pt x="542" y="261"/>
                    </a:lnTo>
                    <a:lnTo>
                      <a:pt x="552" y="257"/>
                    </a:lnTo>
                    <a:lnTo>
                      <a:pt x="563" y="257"/>
                    </a:lnTo>
                    <a:lnTo>
                      <a:pt x="563" y="257"/>
                    </a:lnTo>
                    <a:lnTo>
                      <a:pt x="573" y="258"/>
                    </a:lnTo>
                    <a:lnTo>
                      <a:pt x="583" y="263"/>
                    </a:lnTo>
                    <a:lnTo>
                      <a:pt x="592" y="268"/>
                    </a:lnTo>
                    <a:lnTo>
                      <a:pt x="598" y="275"/>
                    </a:lnTo>
                    <a:lnTo>
                      <a:pt x="605" y="284"/>
                    </a:lnTo>
                    <a:lnTo>
                      <a:pt x="608" y="294"/>
                    </a:lnTo>
                    <a:lnTo>
                      <a:pt x="611" y="305"/>
                    </a:lnTo>
                    <a:lnTo>
                      <a:pt x="611" y="316"/>
                    </a:lnTo>
                    <a:lnTo>
                      <a:pt x="611" y="316"/>
                    </a:lnTo>
                    <a:lnTo>
                      <a:pt x="609" y="327"/>
                    </a:lnTo>
                    <a:lnTo>
                      <a:pt x="606" y="338"/>
                    </a:lnTo>
                    <a:lnTo>
                      <a:pt x="600" y="346"/>
                    </a:lnTo>
                    <a:lnTo>
                      <a:pt x="594" y="354"/>
                    </a:lnTo>
                    <a:lnTo>
                      <a:pt x="586" y="361"/>
                    </a:lnTo>
                    <a:lnTo>
                      <a:pt x="577" y="365"/>
                    </a:lnTo>
                    <a:lnTo>
                      <a:pt x="567" y="368"/>
                    </a:lnTo>
                    <a:lnTo>
                      <a:pt x="556" y="368"/>
                    </a:lnTo>
                    <a:lnTo>
                      <a:pt x="556" y="368"/>
                    </a:lnTo>
                    <a:close/>
                    <a:moveTo>
                      <a:pt x="712" y="382"/>
                    </a:moveTo>
                    <a:lnTo>
                      <a:pt x="712" y="382"/>
                    </a:lnTo>
                    <a:lnTo>
                      <a:pt x="701" y="380"/>
                    </a:lnTo>
                    <a:lnTo>
                      <a:pt x="690" y="377"/>
                    </a:lnTo>
                    <a:lnTo>
                      <a:pt x="682" y="372"/>
                    </a:lnTo>
                    <a:lnTo>
                      <a:pt x="673" y="365"/>
                    </a:lnTo>
                    <a:lnTo>
                      <a:pt x="666" y="356"/>
                    </a:lnTo>
                    <a:lnTo>
                      <a:pt x="661" y="347"/>
                    </a:lnTo>
                    <a:lnTo>
                      <a:pt x="657" y="336"/>
                    </a:lnTo>
                    <a:lnTo>
                      <a:pt x="656" y="325"/>
                    </a:lnTo>
                    <a:lnTo>
                      <a:pt x="656" y="325"/>
                    </a:lnTo>
                    <a:lnTo>
                      <a:pt x="657" y="314"/>
                    </a:lnTo>
                    <a:lnTo>
                      <a:pt x="661" y="303"/>
                    </a:lnTo>
                    <a:lnTo>
                      <a:pt x="666" y="294"/>
                    </a:lnTo>
                    <a:lnTo>
                      <a:pt x="673" y="286"/>
                    </a:lnTo>
                    <a:lnTo>
                      <a:pt x="682" y="279"/>
                    </a:lnTo>
                    <a:lnTo>
                      <a:pt x="690" y="274"/>
                    </a:lnTo>
                    <a:lnTo>
                      <a:pt x="701" y="271"/>
                    </a:lnTo>
                    <a:lnTo>
                      <a:pt x="712" y="269"/>
                    </a:lnTo>
                    <a:lnTo>
                      <a:pt x="712" y="269"/>
                    </a:lnTo>
                    <a:lnTo>
                      <a:pt x="723" y="271"/>
                    </a:lnTo>
                    <a:lnTo>
                      <a:pt x="734" y="274"/>
                    </a:lnTo>
                    <a:lnTo>
                      <a:pt x="744" y="279"/>
                    </a:lnTo>
                    <a:lnTo>
                      <a:pt x="752" y="286"/>
                    </a:lnTo>
                    <a:lnTo>
                      <a:pt x="759" y="294"/>
                    </a:lnTo>
                    <a:lnTo>
                      <a:pt x="764" y="303"/>
                    </a:lnTo>
                    <a:lnTo>
                      <a:pt x="767" y="314"/>
                    </a:lnTo>
                    <a:lnTo>
                      <a:pt x="768" y="325"/>
                    </a:lnTo>
                    <a:lnTo>
                      <a:pt x="768" y="325"/>
                    </a:lnTo>
                    <a:lnTo>
                      <a:pt x="767" y="336"/>
                    </a:lnTo>
                    <a:lnTo>
                      <a:pt x="764" y="347"/>
                    </a:lnTo>
                    <a:lnTo>
                      <a:pt x="759" y="356"/>
                    </a:lnTo>
                    <a:lnTo>
                      <a:pt x="752" y="365"/>
                    </a:lnTo>
                    <a:lnTo>
                      <a:pt x="744" y="372"/>
                    </a:lnTo>
                    <a:lnTo>
                      <a:pt x="734" y="377"/>
                    </a:lnTo>
                    <a:lnTo>
                      <a:pt x="723" y="380"/>
                    </a:lnTo>
                    <a:lnTo>
                      <a:pt x="712" y="382"/>
                    </a:lnTo>
                    <a:lnTo>
                      <a:pt x="712" y="382"/>
                    </a:lnTo>
                    <a:close/>
                    <a:moveTo>
                      <a:pt x="1133" y="212"/>
                    </a:moveTo>
                    <a:lnTo>
                      <a:pt x="1133" y="212"/>
                    </a:lnTo>
                    <a:lnTo>
                      <a:pt x="1143" y="211"/>
                    </a:lnTo>
                    <a:lnTo>
                      <a:pt x="1152" y="211"/>
                    </a:lnTo>
                    <a:lnTo>
                      <a:pt x="1161" y="213"/>
                    </a:lnTo>
                    <a:lnTo>
                      <a:pt x="1169" y="219"/>
                    </a:lnTo>
                    <a:lnTo>
                      <a:pt x="1177" y="224"/>
                    </a:lnTo>
                    <a:lnTo>
                      <a:pt x="1184" y="232"/>
                    </a:lnTo>
                    <a:lnTo>
                      <a:pt x="1189" y="242"/>
                    </a:lnTo>
                    <a:lnTo>
                      <a:pt x="1194" y="252"/>
                    </a:lnTo>
                    <a:lnTo>
                      <a:pt x="1194" y="252"/>
                    </a:lnTo>
                    <a:lnTo>
                      <a:pt x="1197" y="263"/>
                    </a:lnTo>
                    <a:lnTo>
                      <a:pt x="1197" y="274"/>
                    </a:lnTo>
                    <a:lnTo>
                      <a:pt x="1196" y="285"/>
                    </a:lnTo>
                    <a:lnTo>
                      <a:pt x="1194" y="294"/>
                    </a:lnTo>
                    <a:lnTo>
                      <a:pt x="1189" y="302"/>
                    </a:lnTo>
                    <a:lnTo>
                      <a:pt x="1183" y="310"/>
                    </a:lnTo>
                    <a:lnTo>
                      <a:pt x="1176" y="316"/>
                    </a:lnTo>
                    <a:lnTo>
                      <a:pt x="1167" y="319"/>
                    </a:lnTo>
                    <a:lnTo>
                      <a:pt x="1167" y="319"/>
                    </a:lnTo>
                    <a:lnTo>
                      <a:pt x="1158" y="321"/>
                    </a:lnTo>
                    <a:lnTo>
                      <a:pt x="1150" y="320"/>
                    </a:lnTo>
                    <a:lnTo>
                      <a:pt x="1141" y="318"/>
                    </a:lnTo>
                    <a:lnTo>
                      <a:pt x="1132" y="313"/>
                    </a:lnTo>
                    <a:lnTo>
                      <a:pt x="1124" y="307"/>
                    </a:lnTo>
                    <a:lnTo>
                      <a:pt x="1118" y="299"/>
                    </a:lnTo>
                    <a:lnTo>
                      <a:pt x="1111" y="290"/>
                    </a:lnTo>
                    <a:lnTo>
                      <a:pt x="1107" y="279"/>
                    </a:lnTo>
                    <a:lnTo>
                      <a:pt x="1107" y="279"/>
                    </a:lnTo>
                    <a:lnTo>
                      <a:pt x="1105" y="268"/>
                    </a:lnTo>
                    <a:lnTo>
                      <a:pt x="1105" y="257"/>
                    </a:lnTo>
                    <a:lnTo>
                      <a:pt x="1106" y="247"/>
                    </a:lnTo>
                    <a:lnTo>
                      <a:pt x="1108" y="238"/>
                    </a:lnTo>
                    <a:lnTo>
                      <a:pt x="1112" y="229"/>
                    </a:lnTo>
                    <a:lnTo>
                      <a:pt x="1118" y="222"/>
                    </a:lnTo>
                    <a:lnTo>
                      <a:pt x="1126" y="217"/>
                    </a:lnTo>
                    <a:lnTo>
                      <a:pt x="1133" y="212"/>
                    </a:lnTo>
                    <a:lnTo>
                      <a:pt x="1133" y="212"/>
                    </a:lnTo>
                    <a:close/>
                    <a:moveTo>
                      <a:pt x="1002" y="244"/>
                    </a:moveTo>
                    <a:lnTo>
                      <a:pt x="1002" y="244"/>
                    </a:lnTo>
                    <a:lnTo>
                      <a:pt x="1012" y="243"/>
                    </a:lnTo>
                    <a:lnTo>
                      <a:pt x="1022" y="244"/>
                    </a:lnTo>
                    <a:lnTo>
                      <a:pt x="1032" y="247"/>
                    </a:lnTo>
                    <a:lnTo>
                      <a:pt x="1041" y="252"/>
                    </a:lnTo>
                    <a:lnTo>
                      <a:pt x="1049" y="258"/>
                    </a:lnTo>
                    <a:lnTo>
                      <a:pt x="1055" y="266"/>
                    </a:lnTo>
                    <a:lnTo>
                      <a:pt x="1061" y="276"/>
                    </a:lnTo>
                    <a:lnTo>
                      <a:pt x="1064" y="287"/>
                    </a:lnTo>
                    <a:lnTo>
                      <a:pt x="1064" y="287"/>
                    </a:lnTo>
                    <a:lnTo>
                      <a:pt x="1065" y="298"/>
                    </a:lnTo>
                    <a:lnTo>
                      <a:pt x="1065" y="309"/>
                    </a:lnTo>
                    <a:lnTo>
                      <a:pt x="1063" y="319"/>
                    </a:lnTo>
                    <a:lnTo>
                      <a:pt x="1060" y="329"/>
                    </a:lnTo>
                    <a:lnTo>
                      <a:pt x="1054" y="338"/>
                    </a:lnTo>
                    <a:lnTo>
                      <a:pt x="1048" y="344"/>
                    </a:lnTo>
                    <a:lnTo>
                      <a:pt x="1039" y="350"/>
                    </a:lnTo>
                    <a:lnTo>
                      <a:pt x="1030" y="353"/>
                    </a:lnTo>
                    <a:lnTo>
                      <a:pt x="1030" y="353"/>
                    </a:lnTo>
                    <a:lnTo>
                      <a:pt x="1020" y="354"/>
                    </a:lnTo>
                    <a:lnTo>
                      <a:pt x="1010" y="353"/>
                    </a:lnTo>
                    <a:lnTo>
                      <a:pt x="1001" y="351"/>
                    </a:lnTo>
                    <a:lnTo>
                      <a:pt x="993" y="345"/>
                    </a:lnTo>
                    <a:lnTo>
                      <a:pt x="985" y="339"/>
                    </a:lnTo>
                    <a:lnTo>
                      <a:pt x="978" y="331"/>
                    </a:lnTo>
                    <a:lnTo>
                      <a:pt x="973" y="321"/>
                    </a:lnTo>
                    <a:lnTo>
                      <a:pt x="970" y="310"/>
                    </a:lnTo>
                    <a:lnTo>
                      <a:pt x="970" y="310"/>
                    </a:lnTo>
                    <a:lnTo>
                      <a:pt x="967" y="299"/>
                    </a:lnTo>
                    <a:lnTo>
                      <a:pt x="967" y="288"/>
                    </a:lnTo>
                    <a:lnTo>
                      <a:pt x="970" y="278"/>
                    </a:lnTo>
                    <a:lnTo>
                      <a:pt x="973" y="268"/>
                    </a:lnTo>
                    <a:lnTo>
                      <a:pt x="978" y="260"/>
                    </a:lnTo>
                    <a:lnTo>
                      <a:pt x="986" y="253"/>
                    </a:lnTo>
                    <a:lnTo>
                      <a:pt x="994" y="247"/>
                    </a:lnTo>
                    <a:lnTo>
                      <a:pt x="1002" y="244"/>
                    </a:lnTo>
                    <a:lnTo>
                      <a:pt x="1002" y="244"/>
                    </a:lnTo>
                    <a:close/>
                    <a:moveTo>
                      <a:pt x="821" y="316"/>
                    </a:moveTo>
                    <a:lnTo>
                      <a:pt x="821" y="316"/>
                    </a:lnTo>
                    <a:lnTo>
                      <a:pt x="822" y="305"/>
                    </a:lnTo>
                    <a:lnTo>
                      <a:pt x="824" y="294"/>
                    </a:lnTo>
                    <a:lnTo>
                      <a:pt x="829" y="284"/>
                    </a:lnTo>
                    <a:lnTo>
                      <a:pt x="834" y="275"/>
                    </a:lnTo>
                    <a:lnTo>
                      <a:pt x="842" y="268"/>
                    </a:lnTo>
                    <a:lnTo>
                      <a:pt x="851" y="263"/>
                    </a:lnTo>
                    <a:lnTo>
                      <a:pt x="860" y="258"/>
                    </a:lnTo>
                    <a:lnTo>
                      <a:pt x="871" y="257"/>
                    </a:lnTo>
                    <a:lnTo>
                      <a:pt x="871" y="257"/>
                    </a:lnTo>
                    <a:lnTo>
                      <a:pt x="881" y="257"/>
                    </a:lnTo>
                    <a:lnTo>
                      <a:pt x="890" y="261"/>
                    </a:lnTo>
                    <a:lnTo>
                      <a:pt x="899" y="265"/>
                    </a:lnTo>
                    <a:lnTo>
                      <a:pt x="908" y="272"/>
                    </a:lnTo>
                    <a:lnTo>
                      <a:pt x="915" y="279"/>
                    </a:lnTo>
                    <a:lnTo>
                      <a:pt x="920" y="288"/>
                    </a:lnTo>
                    <a:lnTo>
                      <a:pt x="923" y="299"/>
                    </a:lnTo>
                    <a:lnTo>
                      <a:pt x="926" y="310"/>
                    </a:lnTo>
                    <a:lnTo>
                      <a:pt x="926" y="310"/>
                    </a:lnTo>
                    <a:lnTo>
                      <a:pt x="924" y="321"/>
                    </a:lnTo>
                    <a:lnTo>
                      <a:pt x="922" y="332"/>
                    </a:lnTo>
                    <a:lnTo>
                      <a:pt x="918" y="342"/>
                    </a:lnTo>
                    <a:lnTo>
                      <a:pt x="912" y="351"/>
                    </a:lnTo>
                    <a:lnTo>
                      <a:pt x="905" y="357"/>
                    </a:lnTo>
                    <a:lnTo>
                      <a:pt x="896" y="363"/>
                    </a:lnTo>
                    <a:lnTo>
                      <a:pt x="887" y="367"/>
                    </a:lnTo>
                    <a:lnTo>
                      <a:pt x="876" y="368"/>
                    </a:lnTo>
                    <a:lnTo>
                      <a:pt x="876" y="368"/>
                    </a:lnTo>
                    <a:lnTo>
                      <a:pt x="866" y="368"/>
                    </a:lnTo>
                    <a:lnTo>
                      <a:pt x="856" y="365"/>
                    </a:lnTo>
                    <a:lnTo>
                      <a:pt x="848" y="361"/>
                    </a:lnTo>
                    <a:lnTo>
                      <a:pt x="839" y="354"/>
                    </a:lnTo>
                    <a:lnTo>
                      <a:pt x="832" y="346"/>
                    </a:lnTo>
                    <a:lnTo>
                      <a:pt x="827" y="338"/>
                    </a:lnTo>
                    <a:lnTo>
                      <a:pt x="823" y="327"/>
                    </a:lnTo>
                    <a:lnTo>
                      <a:pt x="821" y="316"/>
                    </a:lnTo>
                    <a:lnTo>
                      <a:pt x="821" y="316"/>
                    </a:lnTo>
                    <a:close/>
                    <a:moveTo>
                      <a:pt x="1288" y="273"/>
                    </a:moveTo>
                    <a:lnTo>
                      <a:pt x="1288" y="273"/>
                    </a:lnTo>
                    <a:lnTo>
                      <a:pt x="1279" y="275"/>
                    </a:lnTo>
                    <a:lnTo>
                      <a:pt x="1272" y="276"/>
                    </a:lnTo>
                    <a:lnTo>
                      <a:pt x="1263" y="274"/>
                    </a:lnTo>
                    <a:lnTo>
                      <a:pt x="1254" y="271"/>
                    </a:lnTo>
                    <a:lnTo>
                      <a:pt x="1245" y="265"/>
                    </a:lnTo>
                    <a:lnTo>
                      <a:pt x="1239" y="257"/>
                    </a:lnTo>
                    <a:lnTo>
                      <a:pt x="1232" y="249"/>
                    </a:lnTo>
                    <a:lnTo>
                      <a:pt x="1227" y="239"/>
                    </a:lnTo>
                    <a:lnTo>
                      <a:pt x="1227" y="239"/>
                    </a:lnTo>
                    <a:lnTo>
                      <a:pt x="1222" y="229"/>
                    </a:lnTo>
                    <a:lnTo>
                      <a:pt x="1221" y="218"/>
                    </a:lnTo>
                    <a:lnTo>
                      <a:pt x="1220" y="207"/>
                    </a:lnTo>
                    <a:lnTo>
                      <a:pt x="1222" y="198"/>
                    </a:lnTo>
                    <a:lnTo>
                      <a:pt x="1225" y="189"/>
                    </a:lnTo>
                    <a:lnTo>
                      <a:pt x="1230" y="181"/>
                    </a:lnTo>
                    <a:lnTo>
                      <a:pt x="1235" y="175"/>
                    </a:lnTo>
                    <a:lnTo>
                      <a:pt x="1243" y="170"/>
                    </a:lnTo>
                    <a:lnTo>
                      <a:pt x="1243" y="170"/>
                    </a:lnTo>
                    <a:lnTo>
                      <a:pt x="1252" y="168"/>
                    </a:lnTo>
                    <a:lnTo>
                      <a:pt x="1261" y="167"/>
                    </a:lnTo>
                    <a:lnTo>
                      <a:pt x="1269" y="169"/>
                    </a:lnTo>
                    <a:lnTo>
                      <a:pt x="1277" y="173"/>
                    </a:lnTo>
                    <a:lnTo>
                      <a:pt x="1286" y="178"/>
                    </a:lnTo>
                    <a:lnTo>
                      <a:pt x="1294" y="186"/>
                    </a:lnTo>
                    <a:lnTo>
                      <a:pt x="1300" y="195"/>
                    </a:lnTo>
                    <a:lnTo>
                      <a:pt x="1305" y="205"/>
                    </a:lnTo>
                    <a:lnTo>
                      <a:pt x="1305" y="205"/>
                    </a:lnTo>
                    <a:lnTo>
                      <a:pt x="1309" y="216"/>
                    </a:lnTo>
                    <a:lnTo>
                      <a:pt x="1311" y="225"/>
                    </a:lnTo>
                    <a:lnTo>
                      <a:pt x="1311" y="236"/>
                    </a:lnTo>
                    <a:lnTo>
                      <a:pt x="1309" y="245"/>
                    </a:lnTo>
                    <a:lnTo>
                      <a:pt x="1307" y="255"/>
                    </a:lnTo>
                    <a:lnTo>
                      <a:pt x="1301" y="262"/>
                    </a:lnTo>
                    <a:lnTo>
                      <a:pt x="1296" y="268"/>
                    </a:lnTo>
                    <a:lnTo>
                      <a:pt x="1288" y="273"/>
                    </a:lnTo>
                    <a:lnTo>
                      <a:pt x="1288" y="273"/>
                    </a:lnTo>
                    <a:close/>
                    <a:moveTo>
                      <a:pt x="1385" y="208"/>
                    </a:moveTo>
                    <a:lnTo>
                      <a:pt x="1385" y="208"/>
                    </a:lnTo>
                    <a:lnTo>
                      <a:pt x="1378" y="210"/>
                    </a:lnTo>
                    <a:lnTo>
                      <a:pt x="1371" y="210"/>
                    </a:lnTo>
                    <a:lnTo>
                      <a:pt x="1363" y="209"/>
                    </a:lnTo>
                    <a:lnTo>
                      <a:pt x="1355" y="206"/>
                    </a:lnTo>
                    <a:lnTo>
                      <a:pt x="1347" y="200"/>
                    </a:lnTo>
                    <a:lnTo>
                      <a:pt x="1340" y="194"/>
                    </a:lnTo>
                    <a:lnTo>
                      <a:pt x="1333" y="186"/>
                    </a:lnTo>
                    <a:lnTo>
                      <a:pt x="1327" y="176"/>
                    </a:lnTo>
                    <a:lnTo>
                      <a:pt x="1327" y="176"/>
                    </a:lnTo>
                    <a:lnTo>
                      <a:pt x="1322" y="166"/>
                    </a:lnTo>
                    <a:lnTo>
                      <a:pt x="1319" y="155"/>
                    </a:lnTo>
                    <a:lnTo>
                      <a:pt x="1317" y="145"/>
                    </a:lnTo>
                    <a:lnTo>
                      <a:pt x="1317" y="136"/>
                    </a:lnTo>
                    <a:lnTo>
                      <a:pt x="1318" y="128"/>
                    </a:lnTo>
                    <a:lnTo>
                      <a:pt x="1320" y="121"/>
                    </a:lnTo>
                    <a:lnTo>
                      <a:pt x="1324" y="114"/>
                    </a:lnTo>
                    <a:lnTo>
                      <a:pt x="1330" y="110"/>
                    </a:lnTo>
                    <a:lnTo>
                      <a:pt x="1330" y="110"/>
                    </a:lnTo>
                    <a:lnTo>
                      <a:pt x="1336" y="108"/>
                    </a:lnTo>
                    <a:lnTo>
                      <a:pt x="1344" y="107"/>
                    </a:lnTo>
                    <a:lnTo>
                      <a:pt x="1352" y="109"/>
                    </a:lnTo>
                    <a:lnTo>
                      <a:pt x="1360" y="112"/>
                    </a:lnTo>
                    <a:lnTo>
                      <a:pt x="1367" y="118"/>
                    </a:lnTo>
                    <a:lnTo>
                      <a:pt x="1375" y="124"/>
                    </a:lnTo>
                    <a:lnTo>
                      <a:pt x="1382" y="132"/>
                    </a:lnTo>
                    <a:lnTo>
                      <a:pt x="1387" y="142"/>
                    </a:lnTo>
                    <a:lnTo>
                      <a:pt x="1387" y="142"/>
                    </a:lnTo>
                    <a:lnTo>
                      <a:pt x="1392" y="152"/>
                    </a:lnTo>
                    <a:lnTo>
                      <a:pt x="1396" y="162"/>
                    </a:lnTo>
                    <a:lnTo>
                      <a:pt x="1398" y="172"/>
                    </a:lnTo>
                    <a:lnTo>
                      <a:pt x="1398" y="181"/>
                    </a:lnTo>
                    <a:lnTo>
                      <a:pt x="1397" y="190"/>
                    </a:lnTo>
                    <a:lnTo>
                      <a:pt x="1395" y="197"/>
                    </a:lnTo>
                    <a:lnTo>
                      <a:pt x="1390" y="203"/>
                    </a:lnTo>
                    <a:lnTo>
                      <a:pt x="1385" y="208"/>
                    </a:lnTo>
                    <a:lnTo>
                      <a:pt x="1385"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35" name="Grupa 134">
              <a:extLst>
                <a:ext uri="{FF2B5EF4-FFF2-40B4-BE49-F238E27FC236}">
                  <a16:creationId xmlns:a16="http://schemas.microsoft.com/office/drawing/2014/main" id="{DC998B29-7286-4ECF-9E0E-4AEC6AEA2842}"/>
                </a:ext>
              </a:extLst>
            </p:cNvPr>
            <p:cNvGrpSpPr/>
            <p:nvPr/>
          </p:nvGrpSpPr>
          <p:grpSpPr>
            <a:xfrm>
              <a:off x="6948488" y="2117725"/>
              <a:ext cx="1060450" cy="414338"/>
              <a:chOff x="6948488" y="2117725"/>
              <a:chExt cx="1060450" cy="414338"/>
            </a:xfrm>
            <a:grpFill/>
          </p:grpSpPr>
          <p:sp>
            <p:nvSpPr>
              <p:cNvPr id="136" name="Freeform 15">
                <a:extLst>
                  <a:ext uri="{FF2B5EF4-FFF2-40B4-BE49-F238E27FC236}">
                    <a16:creationId xmlns:a16="http://schemas.microsoft.com/office/drawing/2014/main" id="{A8B40FAC-E602-42D6-ABDF-3AD96B97C135}"/>
                  </a:ext>
                </a:extLst>
              </p:cNvPr>
              <p:cNvSpPr>
                <a:spLocks/>
              </p:cNvSpPr>
              <p:nvPr/>
            </p:nvSpPr>
            <p:spPr bwMode="auto">
              <a:xfrm>
                <a:off x="7432676" y="2117725"/>
                <a:ext cx="88900" cy="238125"/>
              </a:xfrm>
              <a:custGeom>
                <a:avLst/>
                <a:gdLst>
                  <a:gd name="T0" fmla="*/ 0 w 169"/>
                  <a:gd name="T1" fmla="*/ 225 h 450"/>
                  <a:gd name="T2" fmla="*/ 0 w 169"/>
                  <a:gd name="T3" fmla="*/ 225 h 450"/>
                  <a:gd name="T4" fmla="*/ 1 w 169"/>
                  <a:gd name="T5" fmla="*/ 248 h 450"/>
                  <a:gd name="T6" fmla="*/ 4 w 169"/>
                  <a:gd name="T7" fmla="*/ 270 h 450"/>
                  <a:gd name="T8" fmla="*/ 8 w 169"/>
                  <a:gd name="T9" fmla="*/ 292 h 450"/>
                  <a:gd name="T10" fmla="*/ 13 w 169"/>
                  <a:gd name="T11" fmla="*/ 312 h 450"/>
                  <a:gd name="T12" fmla="*/ 20 w 169"/>
                  <a:gd name="T13" fmla="*/ 332 h 450"/>
                  <a:gd name="T14" fmla="*/ 27 w 169"/>
                  <a:gd name="T15" fmla="*/ 351 h 450"/>
                  <a:gd name="T16" fmla="*/ 34 w 169"/>
                  <a:gd name="T17" fmla="*/ 368 h 450"/>
                  <a:gd name="T18" fmla="*/ 42 w 169"/>
                  <a:gd name="T19" fmla="*/ 384 h 450"/>
                  <a:gd name="T20" fmla="*/ 57 w 169"/>
                  <a:gd name="T21" fmla="*/ 411 h 450"/>
                  <a:gd name="T22" fmla="*/ 72 w 169"/>
                  <a:gd name="T23" fmla="*/ 432 h 450"/>
                  <a:gd name="T24" fmla="*/ 80 w 169"/>
                  <a:gd name="T25" fmla="*/ 445 h 450"/>
                  <a:gd name="T26" fmla="*/ 85 w 169"/>
                  <a:gd name="T27" fmla="*/ 450 h 450"/>
                  <a:gd name="T28" fmla="*/ 85 w 169"/>
                  <a:gd name="T29" fmla="*/ 450 h 450"/>
                  <a:gd name="T30" fmla="*/ 88 w 169"/>
                  <a:gd name="T31" fmla="*/ 445 h 450"/>
                  <a:gd name="T32" fmla="*/ 98 w 169"/>
                  <a:gd name="T33" fmla="*/ 432 h 450"/>
                  <a:gd name="T34" fmla="*/ 111 w 169"/>
                  <a:gd name="T35" fmla="*/ 411 h 450"/>
                  <a:gd name="T36" fmla="*/ 127 w 169"/>
                  <a:gd name="T37" fmla="*/ 384 h 450"/>
                  <a:gd name="T38" fmla="*/ 134 w 169"/>
                  <a:gd name="T39" fmla="*/ 368 h 450"/>
                  <a:gd name="T40" fmla="*/ 142 w 169"/>
                  <a:gd name="T41" fmla="*/ 351 h 450"/>
                  <a:gd name="T42" fmla="*/ 150 w 169"/>
                  <a:gd name="T43" fmla="*/ 332 h 450"/>
                  <a:gd name="T44" fmla="*/ 156 w 169"/>
                  <a:gd name="T45" fmla="*/ 312 h 450"/>
                  <a:gd name="T46" fmla="*/ 162 w 169"/>
                  <a:gd name="T47" fmla="*/ 292 h 450"/>
                  <a:gd name="T48" fmla="*/ 165 w 169"/>
                  <a:gd name="T49" fmla="*/ 270 h 450"/>
                  <a:gd name="T50" fmla="*/ 168 w 169"/>
                  <a:gd name="T51" fmla="*/ 248 h 450"/>
                  <a:gd name="T52" fmla="*/ 169 w 169"/>
                  <a:gd name="T53" fmla="*/ 225 h 450"/>
                  <a:gd name="T54" fmla="*/ 169 w 169"/>
                  <a:gd name="T55" fmla="*/ 225 h 450"/>
                  <a:gd name="T56" fmla="*/ 168 w 169"/>
                  <a:gd name="T57" fmla="*/ 202 h 450"/>
                  <a:gd name="T58" fmla="*/ 165 w 169"/>
                  <a:gd name="T59" fmla="*/ 179 h 450"/>
                  <a:gd name="T60" fmla="*/ 162 w 169"/>
                  <a:gd name="T61" fmla="*/ 158 h 450"/>
                  <a:gd name="T62" fmla="*/ 156 w 169"/>
                  <a:gd name="T63" fmla="*/ 137 h 450"/>
                  <a:gd name="T64" fmla="*/ 150 w 169"/>
                  <a:gd name="T65" fmla="*/ 118 h 450"/>
                  <a:gd name="T66" fmla="*/ 142 w 169"/>
                  <a:gd name="T67" fmla="*/ 99 h 450"/>
                  <a:gd name="T68" fmla="*/ 134 w 169"/>
                  <a:gd name="T69" fmla="*/ 82 h 450"/>
                  <a:gd name="T70" fmla="*/ 127 w 169"/>
                  <a:gd name="T71" fmla="*/ 66 h 450"/>
                  <a:gd name="T72" fmla="*/ 111 w 169"/>
                  <a:gd name="T73" fmla="*/ 38 h 450"/>
                  <a:gd name="T74" fmla="*/ 98 w 169"/>
                  <a:gd name="T75" fmla="*/ 18 h 450"/>
                  <a:gd name="T76" fmla="*/ 88 w 169"/>
                  <a:gd name="T77" fmla="*/ 4 h 450"/>
                  <a:gd name="T78" fmla="*/ 85 w 169"/>
                  <a:gd name="T79" fmla="*/ 0 h 450"/>
                  <a:gd name="T80" fmla="*/ 85 w 169"/>
                  <a:gd name="T81" fmla="*/ 0 h 450"/>
                  <a:gd name="T82" fmla="*/ 80 w 169"/>
                  <a:gd name="T83" fmla="*/ 4 h 450"/>
                  <a:gd name="T84" fmla="*/ 72 w 169"/>
                  <a:gd name="T85" fmla="*/ 18 h 450"/>
                  <a:gd name="T86" fmla="*/ 57 w 169"/>
                  <a:gd name="T87" fmla="*/ 38 h 450"/>
                  <a:gd name="T88" fmla="*/ 42 w 169"/>
                  <a:gd name="T89" fmla="*/ 66 h 450"/>
                  <a:gd name="T90" fmla="*/ 34 w 169"/>
                  <a:gd name="T91" fmla="*/ 82 h 450"/>
                  <a:gd name="T92" fmla="*/ 27 w 169"/>
                  <a:gd name="T93" fmla="*/ 99 h 450"/>
                  <a:gd name="T94" fmla="*/ 20 w 169"/>
                  <a:gd name="T95" fmla="*/ 118 h 450"/>
                  <a:gd name="T96" fmla="*/ 13 w 169"/>
                  <a:gd name="T97" fmla="*/ 137 h 450"/>
                  <a:gd name="T98" fmla="*/ 8 w 169"/>
                  <a:gd name="T99" fmla="*/ 158 h 450"/>
                  <a:gd name="T100" fmla="*/ 4 w 169"/>
                  <a:gd name="T101" fmla="*/ 179 h 450"/>
                  <a:gd name="T102" fmla="*/ 1 w 169"/>
                  <a:gd name="T103" fmla="*/ 202 h 450"/>
                  <a:gd name="T104" fmla="*/ 0 w 169"/>
                  <a:gd name="T105" fmla="*/ 225 h 450"/>
                  <a:gd name="T106" fmla="*/ 0 w 169"/>
                  <a:gd name="T107" fmla="*/ 225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9" h="450">
                    <a:moveTo>
                      <a:pt x="0" y="225"/>
                    </a:moveTo>
                    <a:lnTo>
                      <a:pt x="0" y="225"/>
                    </a:lnTo>
                    <a:lnTo>
                      <a:pt x="1" y="248"/>
                    </a:lnTo>
                    <a:lnTo>
                      <a:pt x="4" y="270"/>
                    </a:lnTo>
                    <a:lnTo>
                      <a:pt x="8" y="292"/>
                    </a:lnTo>
                    <a:lnTo>
                      <a:pt x="13" y="312"/>
                    </a:lnTo>
                    <a:lnTo>
                      <a:pt x="20" y="332"/>
                    </a:lnTo>
                    <a:lnTo>
                      <a:pt x="27" y="351"/>
                    </a:lnTo>
                    <a:lnTo>
                      <a:pt x="34" y="368"/>
                    </a:lnTo>
                    <a:lnTo>
                      <a:pt x="42" y="384"/>
                    </a:lnTo>
                    <a:lnTo>
                      <a:pt x="57" y="411"/>
                    </a:lnTo>
                    <a:lnTo>
                      <a:pt x="72" y="432"/>
                    </a:lnTo>
                    <a:lnTo>
                      <a:pt x="80" y="445"/>
                    </a:lnTo>
                    <a:lnTo>
                      <a:pt x="85" y="450"/>
                    </a:lnTo>
                    <a:lnTo>
                      <a:pt x="85" y="450"/>
                    </a:lnTo>
                    <a:lnTo>
                      <a:pt x="88" y="445"/>
                    </a:lnTo>
                    <a:lnTo>
                      <a:pt x="98" y="432"/>
                    </a:lnTo>
                    <a:lnTo>
                      <a:pt x="111" y="411"/>
                    </a:lnTo>
                    <a:lnTo>
                      <a:pt x="127" y="384"/>
                    </a:lnTo>
                    <a:lnTo>
                      <a:pt x="134" y="368"/>
                    </a:lnTo>
                    <a:lnTo>
                      <a:pt x="142" y="351"/>
                    </a:lnTo>
                    <a:lnTo>
                      <a:pt x="150" y="332"/>
                    </a:lnTo>
                    <a:lnTo>
                      <a:pt x="156" y="312"/>
                    </a:lnTo>
                    <a:lnTo>
                      <a:pt x="162" y="292"/>
                    </a:lnTo>
                    <a:lnTo>
                      <a:pt x="165" y="270"/>
                    </a:lnTo>
                    <a:lnTo>
                      <a:pt x="168" y="248"/>
                    </a:lnTo>
                    <a:lnTo>
                      <a:pt x="169" y="225"/>
                    </a:lnTo>
                    <a:lnTo>
                      <a:pt x="169" y="225"/>
                    </a:lnTo>
                    <a:lnTo>
                      <a:pt x="168" y="202"/>
                    </a:lnTo>
                    <a:lnTo>
                      <a:pt x="165" y="179"/>
                    </a:lnTo>
                    <a:lnTo>
                      <a:pt x="162" y="158"/>
                    </a:lnTo>
                    <a:lnTo>
                      <a:pt x="156" y="137"/>
                    </a:lnTo>
                    <a:lnTo>
                      <a:pt x="150" y="118"/>
                    </a:lnTo>
                    <a:lnTo>
                      <a:pt x="142" y="99"/>
                    </a:lnTo>
                    <a:lnTo>
                      <a:pt x="134" y="82"/>
                    </a:lnTo>
                    <a:lnTo>
                      <a:pt x="127" y="66"/>
                    </a:lnTo>
                    <a:lnTo>
                      <a:pt x="111" y="38"/>
                    </a:lnTo>
                    <a:lnTo>
                      <a:pt x="98" y="18"/>
                    </a:lnTo>
                    <a:lnTo>
                      <a:pt x="88" y="4"/>
                    </a:lnTo>
                    <a:lnTo>
                      <a:pt x="85" y="0"/>
                    </a:lnTo>
                    <a:lnTo>
                      <a:pt x="85" y="0"/>
                    </a:lnTo>
                    <a:lnTo>
                      <a:pt x="80" y="4"/>
                    </a:lnTo>
                    <a:lnTo>
                      <a:pt x="72" y="18"/>
                    </a:lnTo>
                    <a:lnTo>
                      <a:pt x="57" y="38"/>
                    </a:lnTo>
                    <a:lnTo>
                      <a:pt x="42" y="66"/>
                    </a:lnTo>
                    <a:lnTo>
                      <a:pt x="34" y="82"/>
                    </a:lnTo>
                    <a:lnTo>
                      <a:pt x="27" y="99"/>
                    </a:lnTo>
                    <a:lnTo>
                      <a:pt x="20" y="118"/>
                    </a:lnTo>
                    <a:lnTo>
                      <a:pt x="13" y="137"/>
                    </a:lnTo>
                    <a:lnTo>
                      <a:pt x="8" y="158"/>
                    </a:lnTo>
                    <a:lnTo>
                      <a:pt x="4" y="179"/>
                    </a:lnTo>
                    <a:lnTo>
                      <a:pt x="1" y="202"/>
                    </a:lnTo>
                    <a:lnTo>
                      <a:pt x="0" y="225"/>
                    </a:lnTo>
                    <a:lnTo>
                      <a:pt x="0"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7" name="Freeform 16">
                <a:extLst>
                  <a:ext uri="{FF2B5EF4-FFF2-40B4-BE49-F238E27FC236}">
                    <a16:creationId xmlns:a16="http://schemas.microsoft.com/office/drawing/2014/main" id="{3BA1B100-F943-4F0C-8D69-2D478E4BFA1A}"/>
                  </a:ext>
                </a:extLst>
              </p:cNvPr>
              <p:cNvSpPr>
                <a:spLocks/>
              </p:cNvSpPr>
              <p:nvPr/>
            </p:nvSpPr>
            <p:spPr bwMode="auto">
              <a:xfrm>
                <a:off x="7537451" y="2128838"/>
                <a:ext cx="92075" cy="234950"/>
              </a:xfrm>
              <a:custGeom>
                <a:avLst/>
                <a:gdLst>
                  <a:gd name="T0" fmla="*/ 3 w 173"/>
                  <a:gd name="T1" fmla="*/ 211 h 445"/>
                  <a:gd name="T2" fmla="*/ 3 w 173"/>
                  <a:gd name="T3" fmla="*/ 211 h 445"/>
                  <a:gd name="T4" fmla="*/ 1 w 173"/>
                  <a:gd name="T5" fmla="*/ 234 h 445"/>
                  <a:gd name="T6" fmla="*/ 0 w 173"/>
                  <a:gd name="T7" fmla="*/ 256 h 445"/>
                  <a:gd name="T8" fmla="*/ 1 w 173"/>
                  <a:gd name="T9" fmla="*/ 278 h 445"/>
                  <a:gd name="T10" fmla="*/ 4 w 173"/>
                  <a:gd name="T11" fmla="*/ 300 h 445"/>
                  <a:gd name="T12" fmla="*/ 8 w 173"/>
                  <a:gd name="T13" fmla="*/ 320 h 445"/>
                  <a:gd name="T14" fmla="*/ 12 w 173"/>
                  <a:gd name="T15" fmla="*/ 339 h 445"/>
                  <a:gd name="T16" fmla="*/ 18 w 173"/>
                  <a:gd name="T17" fmla="*/ 357 h 445"/>
                  <a:gd name="T18" fmla="*/ 23 w 173"/>
                  <a:gd name="T19" fmla="*/ 375 h 445"/>
                  <a:gd name="T20" fmla="*/ 34 w 173"/>
                  <a:gd name="T21" fmla="*/ 403 h 445"/>
                  <a:gd name="T22" fmla="*/ 45 w 173"/>
                  <a:gd name="T23" fmla="*/ 426 h 445"/>
                  <a:gd name="T24" fmla="*/ 53 w 173"/>
                  <a:gd name="T25" fmla="*/ 441 h 445"/>
                  <a:gd name="T26" fmla="*/ 55 w 173"/>
                  <a:gd name="T27" fmla="*/ 445 h 445"/>
                  <a:gd name="T28" fmla="*/ 55 w 173"/>
                  <a:gd name="T29" fmla="*/ 445 h 445"/>
                  <a:gd name="T30" fmla="*/ 59 w 173"/>
                  <a:gd name="T31" fmla="*/ 442 h 445"/>
                  <a:gd name="T32" fmla="*/ 71 w 173"/>
                  <a:gd name="T33" fmla="*/ 430 h 445"/>
                  <a:gd name="T34" fmla="*/ 87 w 173"/>
                  <a:gd name="T35" fmla="*/ 411 h 445"/>
                  <a:gd name="T36" fmla="*/ 107 w 173"/>
                  <a:gd name="T37" fmla="*/ 386 h 445"/>
                  <a:gd name="T38" fmla="*/ 117 w 173"/>
                  <a:gd name="T39" fmla="*/ 371 h 445"/>
                  <a:gd name="T40" fmla="*/ 126 w 173"/>
                  <a:gd name="T41" fmla="*/ 355 h 445"/>
                  <a:gd name="T42" fmla="*/ 136 w 173"/>
                  <a:gd name="T43" fmla="*/ 338 h 445"/>
                  <a:gd name="T44" fmla="*/ 145 w 173"/>
                  <a:gd name="T45" fmla="*/ 320 h 445"/>
                  <a:gd name="T46" fmla="*/ 154 w 173"/>
                  <a:gd name="T47" fmla="*/ 300 h 445"/>
                  <a:gd name="T48" fmla="*/ 160 w 173"/>
                  <a:gd name="T49" fmla="*/ 279 h 445"/>
                  <a:gd name="T50" fmla="*/ 166 w 173"/>
                  <a:gd name="T51" fmla="*/ 257 h 445"/>
                  <a:gd name="T52" fmla="*/ 170 w 173"/>
                  <a:gd name="T53" fmla="*/ 234 h 445"/>
                  <a:gd name="T54" fmla="*/ 170 w 173"/>
                  <a:gd name="T55" fmla="*/ 234 h 445"/>
                  <a:gd name="T56" fmla="*/ 173 w 173"/>
                  <a:gd name="T57" fmla="*/ 212 h 445"/>
                  <a:gd name="T58" fmla="*/ 173 w 173"/>
                  <a:gd name="T59" fmla="*/ 189 h 445"/>
                  <a:gd name="T60" fmla="*/ 171 w 173"/>
                  <a:gd name="T61" fmla="*/ 167 h 445"/>
                  <a:gd name="T62" fmla="*/ 169 w 173"/>
                  <a:gd name="T63" fmla="*/ 146 h 445"/>
                  <a:gd name="T64" fmla="*/ 166 w 173"/>
                  <a:gd name="T65" fmla="*/ 125 h 445"/>
                  <a:gd name="T66" fmla="*/ 162 w 173"/>
                  <a:gd name="T67" fmla="*/ 106 h 445"/>
                  <a:gd name="T68" fmla="*/ 156 w 173"/>
                  <a:gd name="T69" fmla="*/ 88 h 445"/>
                  <a:gd name="T70" fmla="*/ 151 w 173"/>
                  <a:gd name="T71" fmla="*/ 71 h 445"/>
                  <a:gd name="T72" fmla="*/ 140 w 173"/>
                  <a:gd name="T73" fmla="*/ 42 h 445"/>
                  <a:gd name="T74" fmla="*/ 129 w 173"/>
                  <a:gd name="T75" fmla="*/ 20 h 445"/>
                  <a:gd name="T76" fmla="*/ 121 w 173"/>
                  <a:gd name="T77" fmla="*/ 5 h 445"/>
                  <a:gd name="T78" fmla="*/ 118 w 173"/>
                  <a:gd name="T79" fmla="*/ 0 h 445"/>
                  <a:gd name="T80" fmla="*/ 118 w 173"/>
                  <a:gd name="T81" fmla="*/ 0 h 445"/>
                  <a:gd name="T82" fmla="*/ 113 w 173"/>
                  <a:gd name="T83" fmla="*/ 4 h 445"/>
                  <a:gd name="T84" fmla="*/ 102 w 173"/>
                  <a:gd name="T85" fmla="*/ 15 h 445"/>
                  <a:gd name="T86" fmla="*/ 86 w 173"/>
                  <a:gd name="T87" fmla="*/ 34 h 445"/>
                  <a:gd name="T88" fmla="*/ 67 w 173"/>
                  <a:gd name="T89" fmla="*/ 59 h 445"/>
                  <a:gd name="T90" fmla="*/ 57 w 173"/>
                  <a:gd name="T91" fmla="*/ 73 h 445"/>
                  <a:gd name="T92" fmla="*/ 47 w 173"/>
                  <a:gd name="T93" fmla="*/ 90 h 445"/>
                  <a:gd name="T94" fmla="*/ 37 w 173"/>
                  <a:gd name="T95" fmla="*/ 108 h 445"/>
                  <a:gd name="T96" fmla="*/ 29 w 173"/>
                  <a:gd name="T97" fmla="*/ 126 h 445"/>
                  <a:gd name="T98" fmla="*/ 20 w 173"/>
                  <a:gd name="T99" fmla="*/ 146 h 445"/>
                  <a:gd name="T100" fmla="*/ 13 w 173"/>
                  <a:gd name="T101" fmla="*/ 167 h 445"/>
                  <a:gd name="T102" fmla="*/ 7 w 173"/>
                  <a:gd name="T103" fmla="*/ 188 h 445"/>
                  <a:gd name="T104" fmla="*/ 3 w 173"/>
                  <a:gd name="T105" fmla="*/ 211 h 445"/>
                  <a:gd name="T106" fmla="*/ 3 w 173"/>
                  <a:gd name="T107" fmla="*/ 21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3" h="445">
                    <a:moveTo>
                      <a:pt x="3" y="211"/>
                    </a:moveTo>
                    <a:lnTo>
                      <a:pt x="3" y="211"/>
                    </a:lnTo>
                    <a:lnTo>
                      <a:pt x="1" y="234"/>
                    </a:lnTo>
                    <a:lnTo>
                      <a:pt x="0" y="256"/>
                    </a:lnTo>
                    <a:lnTo>
                      <a:pt x="1" y="278"/>
                    </a:lnTo>
                    <a:lnTo>
                      <a:pt x="4" y="300"/>
                    </a:lnTo>
                    <a:lnTo>
                      <a:pt x="8" y="320"/>
                    </a:lnTo>
                    <a:lnTo>
                      <a:pt x="12" y="339"/>
                    </a:lnTo>
                    <a:lnTo>
                      <a:pt x="18" y="357"/>
                    </a:lnTo>
                    <a:lnTo>
                      <a:pt x="23" y="375"/>
                    </a:lnTo>
                    <a:lnTo>
                      <a:pt x="34" y="403"/>
                    </a:lnTo>
                    <a:lnTo>
                      <a:pt x="45" y="426"/>
                    </a:lnTo>
                    <a:lnTo>
                      <a:pt x="53" y="441"/>
                    </a:lnTo>
                    <a:lnTo>
                      <a:pt x="55" y="445"/>
                    </a:lnTo>
                    <a:lnTo>
                      <a:pt x="55" y="445"/>
                    </a:lnTo>
                    <a:lnTo>
                      <a:pt x="59" y="442"/>
                    </a:lnTo>
                    <a:lnTo>
                      <a:pt x="71" y="430"/>
                    </a:lnTo>
                    <a:lnTo>
                      <a:pt x="87" y="411"/>
                    </a:lnTo>
                    <a:lnTo>
                      <a:pt x="107" y="386"/>
                    </a:lnTo>
                    <a:lnTo>
                      <a:pt x="117" y="371"/>
                    </a:lnTo>
                    <a:lnTo>
                      <a:pt x="126" y="355"/>
                    </a:lnTo>
                    <a:lnTo>
                      <a:pt x="136" y="338"/>
                    </a:lnTo>
                    <a:lnTo>
                      <a:pt x="145" y="320"/>
                    </a:lnTo>
                    <a:lnTo>
                      <a:pt x="154" y="300"/>
                    </a:lnTo>
                    <a:lnTo>
                      <a:pt x="160" y="279"/>
                    </a:lnTo>
                    <a:lnTo>
                      <a:pt x="166" y="257"/>
                    </a:lnTo>
                    <a:lnTo>
                      <a:pt x="170" y="234"/>
                    </a:lnTo>
                    <a:lnTo>
                      <a:pt x="170" y="234"/>
                    </a:lnTo>
                    <a:lnTo>
                      <a:pt x="173" y="212"/>
                    </a:lnTo>
                    <a:lnTo>
                      <a:pt x="173" y="189"/>
                    </a:lnTo>
                    <a:lnTo>
                      <a:pt x="171" y="167"/>
                    </a:lnTo>
                    <a:lnTo>
                      <a:pt x="169" y="146"/>
                    </a:lnTo>
                    <a:lnTo>
                      <a:pt x="166" y="125"/>
                    </a:lnTo>
                    <a:lnTo>
                      <a:pt x="162" y="106"/>
                    </a:lnTo>
                    <a:lnTo>
                      <a:pt x="156" y="88"/>
                    </a:lnTo>
                    <a:lnTo>
                      <a:pt x="151" y="71"/>
                    </a:lnTo>
                    <a:lnTo>
                      <a:pt x="140" y="42"/>
                    </a:lnTo>
                    <a:lnTo>
                      <a:pt x="129" y="20"/>
                    </a:lnTo>
                    <a:lnTo>
                      <a:pt x="121" y="5"/>
                    </a:lnTo>
                    <a:lnTo>
                      <a:pt x="118" y="0"/>
                    </a:lnTo>
                    <a:lnTo>
                      <a:pt x="118" y="0"/>
                    </a:lnTo>
                    <a:lnTo>
                      <a:pt x="113" y="4"/>
                    </a:lnTo>
                    <a:lnTo>
                      <a:pt x="102" y="15"/>
                    </a:lnTo>
                    <a:lnTo>
                      <a:pt x="86" y="34"/>
                    </a:lnTo>
                    <a:lnTo>
                      <a:pt x="67" y="59"/>
                    </a:lnTo>
                    <a:lnTo>
                      <a:pt x="57" y="73"/>
                    </a:lnTo>
                    <a:lnTo>
                      <a:pt x="47" y="90"/>
                    </a:lnTo>
                    <a:lnTo>
                      <a:pt x="37" y="108"/>
                    </a:lnTo>
                    <a:lnTo>
                      <a:pt x="29" y="126"/>
                    </a:lnTo>
                    <a:lnTo>
                      <a:pt x="20" y="146"/>
                    </a:lnTo>
                    <a:lnTo>
                      <a:pt x="13" y="167"/>
                    </a:lnTo>
                    <a:lnTo>
                      <a:pt x="7" y="188"/>
                    </a:lnTo>
                    <a:lnTo>
                      <a:pt x="3" y="211"/>
                    </a:lnTo>
                    <a:lnTo>
                      <a:pt x="3"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8" name="Freeform 17">
                <a:extLst>
                  <a:ext uri="{FF2B5EF4-FFF2-40B4-BE49-F238E27FC236}">
                    <a16:creationId xmlns:a16="http://schemas.microsoft.com/office/drawing/2014/main" id="{8C3824E5-E502-4640-9F6D-4C23B6613EE5}"/>
                  </a:ext>
                </a:extLst>
              </p:cNvPr>
              <p:cNvSpPr>
                <a:spLocks/>
              </p:cNvSpPr>
              <p:nvPr/>
            </p:nvSpPr>
            <p:spPr bwMode="auto">
              <a:xfrm>
                <a:off x="7640638" y="2146300"/>
                <a:ext cx="98425" cy="228600"/>
              </a:xfrm>
              <a:custGeom>
                <a:avLst/>
                <a:gdLst>
                  <a:gd name="T0" fmla="*/ 155 w 186"/>
                  <a:gd name="T1" fmla="*/ 0 h 432"/>
                  <a:gd name="T2" fmla="*/ 155 w 186"/>
                  <a:gd name="T3" fmla="*/ 0 h 432"/>
                  <a:gd name="T4" fmla="*/ 151 w 186"/>
                  <a:gd name="T5" fmla="*/ 3 h 432"/>
                  <a:gd name="T6" fmla="*/ 138 w 186"/>
                  <a:gd name="T7" fmla="*/ 13 h 432"/>
                  <a:gd name="T8" fmla="*/ 119 w 186"/>
                  <a:gd name="T9" fmla="*/ 28 h 432"/>
                  <a:gd name="T10" fmla="*/ 97 w 186"/>
                  <a:gd name="T11" fmla="*/ 52 h 432"/>
                  <a:gd name="T12" fmla="*/ 85 w 186"/>
                  <a:gd name="T13" fmla="*/ 65 h 432"/>
                  <a:gd name="T14" fmla="*/ 73 w 186"/>
                  <a:gd name="T15" fmla="*/ 79 h 432"/>
                  <a:gd name="T16" fmla="*/ 61 w 186"/>
                  <a:gd name="T17" fmla="*/ 94 h 432"/>
                  <a:gd name="T18" fmla="*/ 49 w 186"/>
                  <a:gd name="T19" fmla="*/ 112 h 432"/>
                  <a:gd name="T20" fmla="*/ 38 w 186"/>
                  <a:gd name="T21" fmla="*/ 131 h 432"/>
                  <a:gd name="T22" fmla="*/ 28 w 186"/>
                  <a:gd name="T23" fmla="*/ 149 h 432"/>
                  <a:gd name="T24" fmla="*/ 19 w 186"/>
                  <a:gd name="T25" fmla="*/ 170 h 432"/>
                  <a:gd name="T26" fmla="*/ 13 w 186"/>
                  <a:gd name="T27" fmla="*/ 192 h 432"/>
                  <a:gd name="T28" fmla="*/ 13 w 186"/>
                  <a:gd name="T29" fmla="*/ 192 h 432"/>
                  <a:gd name="T30" fmla="*/ 7 w 186"/>
                  <a:gd name="T31" fmla="*/ 214 h 432"/>
                  <a:gd name="T32" fmla="*/ 3 w 186"/>
                  <a:gd name="T33" fmla="*/ 237 h 432"/>
                  <a:gd name="T34" fmla="*/ 2 w 186"/>
                  <a:gd name="T35" fmla="*/ 259 h 432"/>
                  <a:gd name="T36" fmla="*/ 0 w 186"/>
                  <a:gd name="T37" fmla="*/ 280 h 432"/>
                  <a:gd name="T38" fmla="*/ 2 w 186"/>
                  <a:gd name="T39" fmla="*/ 301 h 432"/>
                  <a:gd name="T40" fmla="*/ 4 w 186"/>
                  <a:gd name="T41" fmla="*/ 321 h 432"/>
                  <a:gd name="T42" fmla="*/ 6 w 186"/>
                  <a:gd name="T43" fmla="*/ 340 h 432"/>
                  <a:gd name="T44" fmla="*/ 9 w 186"/>
                  <a:gd name="T45" fmla="*/ 357 h 432"/>
                  <a:gd name="T46" fmla="*/ 16 w 186"/>
                  <a:gd name="T47" fmla="*/ 388 h 432"/>
                  <a:gd name="T48" fmla="*/ 24 w 186"/>
                  <a:gd name="T49" fmla="*/ 411 h 432"/>
                  <a:gd name="T50" fmla="*/ 29 w 186"/>
                  <a:gd name="T51" fmla="*/ 426 h 432"/>
                  <a:gd name="T52" fmla="*/ 31 w 186"/>
                  <a:gd name="T53" fmla="*/ 432 h 432"/>
                  <a:gd name="T54" fmla="*/ 31 w 186"/>
                  <a:gd name="T55" fmla="*/ 432 h 432"/>
                  <a:gd name="T56" fmla="*/ 37 w 186"/>
                  <a:gd name="T57" fmla="*/ 429 h 432"/>
                  <a:gd name="T58" fmla="*/ 49 w 186"/>
                  <a:gd name="T59" fmla="*/ 419 h 432"/>
                  <a:gd name="T60" fmla="*/ 67 w 186"/>
                  <a:gd name="T61" fmla="*/ 402 h 432"/>
                  <a:gd name="T62" fmla="*/ 91 w 186"/>
                  <a:gd name="T63" fmla="*/ 380 h 432"/>
                  <a:gd name="T64" fmla="*/ 103 w 186"/>
                  <a:gd name="T65" fmla="*/ 367 h 432"/>
                  <a:gd name="T66" fmla="*/ 115 w 186"/>
                  <a:gd name="T67" fmla="*/ 353 h 432"/>
                  <a:gd name="T68" fmla="*/ 126 w 186"/>
                  <a:gd name="T69" fmla="*/ 336 h 432"/>
                  <a:gd name="T70" fmla="*/ 138 w 186"/>
                  <a:gd name="T71" fmla="*/ 320 h 432"/>
                  <a:gd name="T72" fmla="*/ 149 w 186"/>
                  <a:gd name="T73" fmla="*/ 301 h 432"/>
                  <a:gd name="T74" fmla="*/ 159 w 186"/>
                  <a:gd name="T75" fmla="*/ 281 h 432"/>
                  <a:gd name="T76" fmla="*/ 167 w 186"/>
                  <a:gd name="T77" fmla="*/ 260 h 432"/>
                  <a:gd name="T78" fmla="*/ 175 w 186"/>
                  <a:gd name="T79" fmla="*/ 238 h 432"/>
                  <a:gd name="T80" fmla="*/ 175 w 186"/>
                  <a:gd name="T81" fmla="*/ 238 h 432"/>
                  <a:gd name="T82" fmla="*/ 180 w 186"/>
                  <a:gd name="T83" fmla="*/ 216 h 432"/>
                  <a:gd name="T84" fmla="*/ 184 w 186"/>
                  <a:gd name="T85" fmla="*/ 194 h 432"/>
                  <a:gd name="T86" fmla="*/ 185 w 186"/>
                  <a:gd name="T87" fmla="*/ 172 h 432"/>
                  <a:gd name="T88" fmla="*/ 186 w 186"/>
                  <a:gd name="T89" fmla="*/ 152 h 432"/>
                  <a:gd name="T90" fmla="*/ 185 w 186"/>
                  <a:gd name="T91" fmla="*/ 131 h 432"/>
                  <a:gd name="T92" fmla="*/ 184 w 186"/>
                  <a:gd name="T93" fmla="*/ 111 h 432"/>
                  <a:gd name="T94" fmla="*/ 181 w 186"/>
                  <a:gd name="T95" fmla="*/ 92 h 432"/>
                  <a:gd name="T96" fmla="*/ 177 w 186"/>
                  <a:gd name="T97" fmla="*/ 75 h 432"/>
                  <a:gd name="T98" fmla="*/ 171 w 186"/>
                  <a:gd name="T99" fmla="*/ 44 h 432"/>
                  <a:gd name="T100" fmla="*/ 163 w 186"/>
                  <a:gd name="T101" fmla="*/ 20 h 432"/>
                  <a:gd name="T102" fmla="*/ 158 w 186"/>
                  <a:gd name="T103" fmla="*/ 4 h 432"/>
                  <a:gd name="T104" fmla="*/ 155 w 186"/>
                  <a:gd name="T105" fmla="*/ 0 h 432"/>
                  <a:gd name="T106" fmla="*/ 155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155" y="0"/>
                    </a:moveTo>
                    <a:lnTo>
                      <a:pt x="155" y="0"/>
                    </a:lnTo>
                    <a:lnTo>
                      <a:pt x="151" y="3"/>
                    </a:lnTo>
                    <a:lnTo>
                      <a:pt x="138" y="13"/>
                    </a:lnTo>
                    <a:lnTo>
                      <a:pt x="119" y="28"/>
                    </a:lnTo>
                    <a:lnTo>
                      <a:pt x="97" y="52"/>
                    </a:lnTo>
                    <a:lnTo>
                      <a:pt x="85" y="65"/>
                    </a:lnTo>
                    <a:lnTo>
                      <a:pt x="73" y="79"/>
                    </a:lnTo>
                    <a:lnTo>
                      <a:pt x="61" y="94"/>
                    </a:lnTo>
                    <a:lnTo>
                      <a:pt x="49" y="112"/>
                    </a:lnTo>
                    <a:lnTo>
                      <a:pt x="38" y="131"/>
                    </a:lnTo>
                    <a:lnTo>
                      <a:pt x="28" y="149"/>
                    </a:lnTo>
                    <a:lnTo>
                      <a:pt x="19" y="170"/>
                    </a:lnTo>
                    <a:lnTo>
                      <a:pt x="13" y="192"/>
                    </a:lnTo>
                    <a:lnTo>
                      <a:pt x="13" y="192"/>
                    </a:lnTo>
                    <a:lnTo>
                      <a:pt x="7" y="214"/>
                    </a:lnTo>
                    <a:lnTo>
                      <a:pt x="3" y="237"/>
                    </a:lnTo>
                    <a:lnTo>
                      <a:pt x="2" y="259"/>
                    </a:lnTo>
                    <a:lnTo>
                      <a:pt x="0" y="280"/>
                    </a:lnTo>
                    <a:lnTo>
                      <a:pt x="2" y="301"/>
                    </a:lnTo>
                    <a:lnTo>
                      <a:pt x="4" y="321"/>
                    </a:lnTo>
                    <a:lnTo>
                      <a:pt x="6" y="340"/>
                    </a:lnTo>
                    <a:lnTo>
                      <a:pt x="9" y="357"/>
                    </a:lnTo>
                    <a:lnTo>
                      <a:pt x="16" y="388"/>
                    </a:lnTo>
                    <a:lnTo>
                      <a:pt x="24" y="411"/>
                    </a:lnTo>
                    <a:lnTo>
                      <a:pt x="29" y="426"/>
                    </a:lnTo>
                    <a:lnTo>
                      <a:pt x="31" y="432"/>
                    </a:lnTo>
                    <a:lnTo>
                      <a:pt x="31" y="432"/>
                    </a:lnTo>
                    <a:lnTo>
                      <a:pt x="37" y="429"/>
                    </a:lnTo>
                    <a:lnTo>
                      <a:pt x="49" y="419"/>
                    </a:lnTo>
                    <a:lnTo>
                      <a:pt x="67" y="402"/>
                    </a:lnTo>
                    <a:lnTo>
                      <a:pt x="91" y="380"/>
                    </a:lnTo>
                    <a:lnTo>
                      <a:pt x="103" y="367"/>
                    </a:lnTo>
                    <a:lnTo>
                      <a:pt x="115" y="353"/>
                    </a:lnTo>
                    <a:lnTo>
                      <a:pt x="126" y="336"/>
                    </a:lnTo>
                    <a:lnTo>
                      <a:pt x="138" y="320"/>
                    </a:lnTo>
                    <a:lnTo>
                      <a:pt x="149" y="301"/>
                    </a:lnTo>
                    <a:lnTo>
                      <a:pt x="159" y="281"/>
                    </a:lnTo>
                    <a:lnTo>
                      <a:pt x="167" y="260"/>
                    </a:lnTo>
                    <a:lnTo>
                      <a:pt x="175" y="238"/>
                    </a:lnTo>
                    <a:lnTo>
                      <a:pt x="175" y="238"/>
                    </a:lnTo>
                    <a:lnTo>
                      <a:pt x="180" y="216"/>
                    </a:lnTo>
                    <a:lnTo>
                      <a:pt x="184" y="194"/>
                    </a:lnTo>
                    <a:lnTo>
                      <a:pt x="185" y="172"/>
                    </a:lnTo>
                    <a:lnTo>
                      <a:pt x="186" y="152"/>
                    </a:lnTo>
                    <a:lnTo>
                      <a:pt x="185" y="131"/>
                    </a:lnTo>
                    <a:lnTo>
                      <a:pt x="184" y="111"/>
                    </a:lnTo>
                    <a:lnTo>
                      <a:pt x="181" y="92"/>
                    </a:lnTo>
                    <a:lnTo>
                      <a:pt x="177" y="75"/>
                    </a:lnTo>
                    <a:lnTo>
                      <a:pt x="171" y="44"/>
                    </a:lnTo>
                    <a:lnTo>
                      <a:pt x="163" y="20"/>
                    </a:lnTo>
                    <a:lnTo>
                      <a:pt x="158" y="4"/>
                    </a:lnTo>
                    <a:lnTo>
                      <a:pt x="155" y="0"/>
                    </a:lnTo>
                    <a:lnTo>
                      <a:pt x="1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9" name="Freeform 18">
                <a:extLst>
                  <a:ext uri="{FF2B5EF4-FFF2-40B4-BE49-F238E27FC236}">
                    <a16:creationId xmlns:a16="http://schemas.microsoft.com/office/drawing/2014/main" id="{E7EFF3D4-9892-4566-B01D-A1A59F813362}"/>
                  </a:ext>
                </a:extLst>
              </p:cNvPr>
              <p:cNvSpPr>
                <a:spLocks/>
              </p:cNvSpPr>
              <p:nvPr/>
            </p:nvSpPr>
            <p:spPr bwMode="auto">
              <a:xfrm>
                <a:off x="7731126" y="2178050"/>
                <a:ext cx="109538" cy="219075"/>
              </a:xfrm>
              <a:custGeom>
                <a:avLst/>
                <a:gdLst>
                  <a:gd name="T0" fmla="*/ 195 w 207"/>
                  <a:gd name="T1" fmla="*/ 0 h 412"/>
                  <a:gd name="T2" fmla="*/ 195 w 207"/>
                  <a:gd name="T3" fmla="*/ 0 h 412"/>
                  <a:gd name="T4" fmla="*/ 190 w 207"/>
                  <a:gd name="T5" fmla="*/ 4 h 412"/>
                  <a:gd name="T6" fmla="*/ 176 w 207"/>
                  <a:gd name="T7" fmla="*/ 11 h 412"/>
                  <a:gd name="T8" fmla="*/ 155 w 207"/>
                  <a:gd name="T9" fmla="*/ 26 h 412"/>
                  <a:gd name="T10" fmla="*/ 129 w 207"/>
                  <a:gd name="T11" fmla="*/ 44 h 412"/>
                  <a:gd name="T12" fmla="*/ 116 w 207"/>
                  <a:gd name="T13" fmla="*/ 55 h 412"/>
                  <a:gd name="T14" fmla="*/ 102 w 207"/>
                  <a:gd name="T15" fmla="*/ 69 h 412"/>
                  <a:gd name="T16" fmla="*/ 88 w 207"/>
                  <a:gd name="T17" fmla="*/ 82 h 412"/>
                  <a:gd name="T18" fmla="*/ 74 w 207"/>
                  <a:gd name="T19" fmla="*/ 97 h 412"/>
                  <a:gd name="T20" fmla="*/ 61 w 207"/>
                  <a:gd name="T21" fmla="*/ 114 h 412"/>
                  <a:gd name="T22" fmla="*/ 48 w 207"/>
                  <a:gd name="T23" fmla="*/ 132 h 412"/>
                  <a:gd name="T24" fmla="*/ 37 w 207"/>
                  <a:gd name="T25" fmla="*/ 151 h 412"/>
                  <a:gd name="T26" fmla="*/ 26 w 207"/>
                  <a:gd name="T27" fmla="*/ 172 h 412"/>
                  <a:gd name="T28" fmla="*/ 26 w 207"/>
                  <a:gd name="T29" fmla="*/ 172 h 412"/>
                  <a:gd name="T30" fmla="*/ 18 w 207"/>
                  <a:gd name="T31" fmla="*/ 194 h 412"/>
                  <a:gd name="T32" fmla="*/ 12 w 207"/>
                  <a:gd name="T33" fmla="*/ 215 h 412"/>
                  <a:gd name="T34" fmla="*/ 6 w 207"/>
                  <a:gd name="T35" fmla="*/ 237 h 412"/>
                  <a:gd name="T36" fmla="*/ 3 w 207"/>
                  <a:gd name="T37" fmla="*/ 258 h 412"/>
                  <a:gd name="T38" fmla="*/ 1 w 207"/>
                  <a:gd name="T39" fmla="*/ 277 h 412"/>
                  <a:gd name="T40" fmla="*/ 0 w 207"/>
                  <a:gd name="T41" fmla="*/ 298 h 412"/>
                  <a:gd name="T42" fmla="*/ 0 w 207"/>
                  <a:gd name="T43" fmla="*/ 317 h 412"/>
                  <a:gd name="T44" fmla="*/ 1 w 207"/>
                  <a:gd name="T45" fmla="*/ 335 h 412"/>
                  <a:gd name="T46" fmla="*/ 3 w 207"/>
                  <a:gd name="T47" fmla="*/ 367 h 412"/>
                  <a:gd name="T48" fmla="*/ 7 w 207"/>
                  <a:gd name="T49" fmla="*/ 391 h 412"/>
                  <a:gd name="T50" fmla="*/ 11 w 207"/>
                  <a:gd name="T51" fmla="*/ 406 h 412"/>
                  <a:gd name="T52" fmla="*/ 12 w 207"/>
                  <a:gd name="T53" fmla="*/ 412 h 412"/>
                  <a:gd name="T54" fmla="*/ 12 w 207"/>
                  <a:gd name="T55" fmla="*/ 412 h 412"/>
                  <a:gd name="T56" fmla="*/ 17 w 207"/>
                  <a:gd name="T57" fmla="*/ 409 h 412"/>
                  <a:gd name="T58" fmla="*/ 32 w 207"/>
                  <a:gd name="T59" fmla="*/ 402 h 412"/>
                  <a:gd name="T60" fmla="*/ 52 w 207"/>
                  <a:gd name="T61" fmla="*/ 387 h 412"/>
                  <a:gd name="T62" fmla="*/ 78 w 207"/>
                  <a:gd name="T63" fmla="*/ 369 h 412"/>
                  <a:gd name="T64" fmla="*/ 91 w 207"/>
                  <a:gd name="T65" fmla="*/ 358 h 412"/>
                  <a:gd name="T66" fmla="*/ 105 w 207"/>
                  <a:gd name="T67" fmla="*/ 345 h 412"/>
                  <a:gd name="T68" fmla="*/ 119 w 207"/>
                  <a:gd name="T69" fmla="*/ 331 h 412"/>
                  <a:gd name="T70" fmla="*/ 134 w 207"/>
                  <a:gd name="T71" fmla="*/ 316 h 412"/>
                  <a:gd name="T72" fmla="*/ 147 w 207"/>
                  <a:gd name="T73" fmla="*/ 298 h 412"/>
                  <a:gd name="T74" fmla="*/ 159 w 207"/>
                  <a:gd name="T75" fmla="*/ 281 h 412"/>
                  <a:gd name="T76" fmla="*/ 171 w 207"/>
                  <a:gd name="T77" fmla="*/ 261 h 412"/>
                  <a:gd name="T78" fmla="*/ 181 w 207"/>
                  <a:gd name="T79" fmla="*/ 241 h 412"/>
                  <a:gd name="T80" fmla="*/ 181 w 207"/>
                  <a:gd name="T81" fmla="*/ 241 h 412"/>
                  <a:gd name="T82" fmla="*/ 190 w 207"/>
                  <a:gd name="T83" fmla="*/ 219 h 412"/>
                  <a:gd name="T84" fmla="*/ 196 w 207"/>
                  <a:gd name="T85" fmla="*/ 198 h 412"/>
                  <a:gd name="T86" fmla="*/ 201 w 207"/>
                  <a:gd name="T87" fmla="*/ 176 h 412"/>
                  <a:gd name="T88" fmla="*/ 204 w 207"/>
                  <a:gd name="T89" fmla="*/ 155 h 412"/>
                  <a:gd name="T90" fmla="*/ 206 w 207"/>
                  <a:gd name="T91" fmla="*/ 135 h 412"/>
                  <a:gd name="T92" fmla="*/ 207 w 207"/>
                  <a:gd name="T93" fmla="*/ 115 h 412"/>
                  <a:gd name="T94" fmla="*/ 207 w 207"/>
                  <a:gd name="T95" fmla="*/ 96 h 412"/>
                  <a:gd name="T96" fmla="*/ 207 w 207"/>
                  <a:gd name="T97" fmla="*/ 78 h 412"/>
                  <a:gd name="T98" fmla="*/ 204 w 207"/>
                  <a:gd name="T99" fmla="*/ 47 h 412"/>
                  <a:gd name="T100" fmla="*/ 200 w 207"/>
                  <a:gd name="T101" fmla="*/ 22 h 412"/>
                  <a:gd name="T102" fmla="*/ 196 w 207"/>
                  <a:gd name="T103" fmla="*/ 7 h 412"/>
                  <a:gd name="T104" fmla="*/ 195 w 207"/>
                  <a:gd name="T105" fmla="*/ 0 h 412"/>
                  <a:gd name="T106" fmla="*/ 195 w 207"/>
                  <a:gd name="T10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2">
                    <a:moveTo>
                      <a:pt x="195" y="0"/>
                    </a:moveTo>
                    <a:lnTo>
                      <a:pt x="195" y="0"/>
                    </a:lnTo>
                    <a:lnTo>
                      <a:pt x="190" y="4"/>
                    </a:lnTo>
                    <a:lnTo>
                      <a:pt x="176" y="11"/>
                    </a:lnTo>
                    <a:lnTo>
                      <a:pt x="155" y="26"/>
                    </a:lnTo>
                    <a:lnTo>
                      <a:pt x="129" y="44"/>
                    </a:lnTo>
                    <a:lnTo>
                      <a:pt x="116" y="55"/>
                    </a:lnTo>
                    <a:lnTo>
                      <a:pt x="102" y="69"/>
                    </a:lnTo>
                    <a:lnTo>
                      <a:pt x="88" y="82"/>
                    </a:lnTo>
                    <a:lnTo>
                      <a:pt x="74" y="97"/>
                    </a:lnTo>
                    <a:lnTo>
                      <a:pt x="61" y="114"/>
                    </a:lnTo>
                    <a:lnTo>
                      <a:pt x="48" y="132"/>
                    </a:lnTo>
                    <a:lnTo>
                      <a:pt x="37" y="151"/>
                    </a:lnTo>
                    <a:lnTo>
                      <a:pt x="26" y="172"/>
                    </a:lnTo>
                    <a:lnTo>
                      <a:pt x="26" y="172"/>
                    </a:lnTo>
                    <a:lnTo>
                      <a:pt x="18" y="194"/>
                    </a:lnTo>
                    <a:lnTo>
                      <a:pt x="12" y="215"/>
                    </a:lnTo>
                    <a:lnTo>
                      <a:pt x="6" y="237"/>
                    </a:lnTo>
                    <a:lnTo>
                      <a:pt x="3" y="258"/>
                    </a:lnTo>
                    <a:lnTo>
                      <a:pt x="1" y="277"/>
                    </a:lnTo>
                    <a:lnTo>
                      <a:pt x="0" y="298"/>
                    </a:lnTo>
                    <a:lnTo>
                      <a:pt x="0" y="317"/>
                    </a:lnTo>
                    <a:lnTo>
                      <a:pt x="1" y="335"/>
                    </a:lnTo>
                    <a:lnTo>
                      <a:pt x="3" y="367"/>
                    </a:lnTo>
                    <a:lnTo>
                      <a:pt x="7" y="391"/>
                    </a:lnTo>
                    <a:lnTo>
                      <a:pt x="11" y="406"/>
                    </a:lnTo>
                    <a:lnTo>
                      <a:pt x="12" y="412"/>
                    </a:lnTo>
                    <a:lnTo>
                      <a:pt x="12" y="412"/>
                    </a:lnTo>
                    <a:lnTo>
                      <a:pt x="17" y="409"/>
                    </a:lnTo>
                    <a:lnTo>
                      <a:pt x="32" y="402"/>
                    </a:lnTo>
                    <a:lnTo>
                      <a:pt x="52" y="387"/>
                    </a:lnTo>
                    <a:lnTo>
                      <a:pt x="78" y="369"/>
                    </a:lnTo>
                    <a:lnTo>
                      <a:pt x="91" y="358"/>
                    </a:lnTo>
                    <a:lnTo>
                      <a:pt x="105" y="345"/>
                    </a:lnTo>
                    <a:lnTo>
                      <a:pt x="119" y="331"/>
                    </a:lnTo>
                    <a:lnTo>
                      <a:pt x="134" y="316"/>
                    </a:lnTo>
                    <a:lnTo>
                      <a:pt x="147" y="298"/>
                    </a:lnTo>
                    <a:lnTo>
                      <a:pt x="159" y="281"/>
                    </a:lnTo>
                    <a:lnTo>
                      <a:pt x="171" y="261"/>
                    </a:lnTo>
                    <a:lnTo>
                      <a:pt x="181" y="241"/>
                    </a:lnTo>
                    <a:lnTo>
                      <a:pt x="181" y="241"/>
                    </a:lnTo>
                    <a:lnTo>
                      <a:pt x="190" y="219"/>
                    </a:lnTo>
                    <a:lnTo>
                      <a:pt x="196" y="198"/>
                    </a:lnTo>
                    <a:lnTo>
                      <a:pt x="201" y="176"/>
                    </a:lnTo>
                    <a:lnTo>
                      <a:pt x="204" y="155"/>
                    </a:lnTo>
                    <a:lnTo>
                      <a:pt x="206" y="135"/>
                    </a:lnTo>
                    <a:lnTo>
                      <a:pt x="207" y="115"/>
                    </a:lnTo>
                    <a:lnTo>
                      <a:pt x="207" y="96"/>
                    </a:lnTo>
                    <a:lnTo>
                      <a:pt x="207" y="78"/>
                    </a:lnTo>
                    <a:lnTo>
                      <a:pt x="204" y="47"/>
                    </a:lnTo>
                    <a:lnTo>
                      <a:pt x="200" y="22"/>
                    </a:lnTo>
                    <a:lnTo>
                      <a:pt x="196" y="7"/>
                    </a:lnTo>
                    <a:lnTo>
                      <a:pt x="195" y="0"/>
                    </a:lnTo>
                    <a:lnTo>
                      <a:pt x="1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0" name="Freeform 19">
                <a:extLst>
                  <a:ext uri="{FF2B5EF4-FFF2-40B4-BE49-F238E27FC236}">
                    <a16:creationId xmlns:a16="http://schemas.microsoft.com/office/drawing/2014/main" id="{7548B0A3-3FC8-41D2-BB92-4200ADE49D30}"/>
                  </a:ext>
                </a:extLst>
              </p:cNvPr>
              <p:cNvSpPr>
                <a:spLocks/>
              </p:cNvSpPr>
              <p:nvPr/>
            </p:nvSpPr>
            <p:spPr bwMode="auto">
              <a:xfrm>
                <a:off x="7807326" y="2246313"/>
                <a:ext cx="128588" cy="201613"/>
              </a:xfrm>
              <a:custGeom>
                <a:avLst/>
                <a:gdLst>
                  <a:gd name="T0" fmla="*/ 193 w 243"/>
                  <a:gd name="T1" fmla="*/ 235 h 381"/>
                  <a:gd name="T2" fmla="*/ 193 w 243"/>
                  <a:gd name="T3" fmla="*/ 235 h 381"/>
                  <a:gd name="T4" fmla="*/ 204 w 243"/>
                  <a:gd name="T5" fmla="*/ 215 h 381"/>
                  <a:gd name="T6" fmla="*/ 214 w 243"/>
                  <a:gd name="T7" fmla="*/ 195 h 381"/>
                  <a:gd name="T8" fmla="*/ 222 w 243"/>
                  <a:gd name="T9" fmla="*/ 175 h 381"/>
                  <a:gd name="T10" fmla="*/ 228 w 243"/>
                  <a:gd name="T11" fmla="*/ 154 h 381"/>
                  <a:gd name="T12" fmla="*/ 233 w 243"/>
                  <a:gd name="T13" fmla="*/ 134 h 381"/>
                  <a:gd name="T14" fmla="*/ 237 w 243"/>
                  <a:gd name="T15" fmla="*/ 114 h 381"/>
                  <a:gd name="T16" fmla="*/ 239 w 243"/>
                  <a:gd name="T17" fmla="*/ 96 h 381"/>
                  <a:gd name="T18" fmla="*/ 241 w 243"/>
                  <a:gd name="T19" fmla="*/ 78 h 381"/>
                  <a:gd name="T20" fmla="*/ 243 w 243"/>
                  <a:gd name="T21" fmla="*/ 46 h 381"/>
                  <a:gd name="T22" fmla="*/ 243 w 243"/>
                  <a:gd name="T23" fmla="*/ 22 h 381"/>
                  <a:gd name="T24" fmla="*/ 241 w 243"/>
                  <a:gd name="T25" fmla="*/ 5 h 381"/>
                  <a:gd name="T26" fmla="*/ 240 w 243"/>
                  <a:gd name="T27" fmla="*/ 0 h 381"/>
                  <a:gd name="T28" fmla="*/ 240 w 243"/>
                  <a:gd name="T29" fmla="*/ 0 h 381"/>
                  <a:gd name="T30" fmla="*/ 235 w 243"/>
                  <a:gd name="T31" fmla="*/ 1 h 381"/>
                  <a:gd name="T32" fmla="*/ 219 w 243"/>
                  <a:gd name="T33" fmla="*/ 8 h 381"/>
                  <a:gd name="T34" fmla="*/ 198 w 243"/>
                  <a:gd name="T35" fmla="*/ 18 h 381"/>
                  <a:gd name="T36" fmla="*/ 170 w 243"/>
                  <a:gd name="T37" fmla="*/ 33 h 381"/>
                  <a:gd name="T38" fmla="*/ 155 w 243"/>
                  <a:gd name="T39" fmla="*/ 43 h 381"/>
                  <a:gd name="T40" fmla="*/ 139 w 243"/>
                  <a:gd name="T41" fmla="*/ 53 h 381"/>
                  <a:gd name="T42" fmla="*/ 123 w 243"/>
                  <a:gd name="T43" fmla="*/ 65 h 381"/>
                  <a:gd name="T44" fmla="*/ 107 w 243"/>
                  <a:gd name="T45" fmla="*/ 78 h 381"/>
                  <a:gd name="T46" fmla="*/ 92 w 243"/>
                  <a:gd name="T47" fmla="*/ 93 h 381"/>
                  <a:gd name="T48" fmla="*/ 77 w 243"/>
                  <a:gd name="T49" fmla="*/ 109 h 381"/>
                  <a:gd name="T50" fmla="*/ 62 w 243"/>
                  <a:gd name="T51" fmla="*/ 126 h 381"/>
                  <a:gd name="T52" fmla="*/ 49 w 243"/>
                  <a:gd name="T53" fmla="*/ 145 h 381"/>
                  <a:gd name="T54" fmla="*/ 49 w 243"/>
                  <a:gd name="T55" fmla="*/ 145 h 381"/>
                  <a:gd name="T56" fmla="*/ 38 w 243"/>
                  <a:gd name="T57" fmla="*/ 166 h 381"/>
                  <a:gd name="T58" fmla="*/ 28 w 243"/>
                  <a:gd name="T59" fmla="*/ 186 h 381"/>
                  <a:gd name="T60" fmla="*/ 21 w 243"/>
                  <a:gd name="T61" fmla="*/ 207 h 381"/>
                  <a:gd name="T62" fmla="*/ 14 w 243"/>
                  <a:gd name="T63" fmla="*/ 226 h 381"/>
                  <a:gd name="T64" fmla="*/ 10 w 243"/>
                  <a:gd name="T65" fmla="*/ 247 h 381"/>
                  <a:gd name="T66" fmla="*/ 5 w 243"/>
                  <a:gd name="T67" fmla="*/ 266 h 381"/>
                  <a:gd name="T68" fmla="*/ 3 w 243"/>
                  <a:gd name="T69" fmla="*/ 285 h 381"/>
                  <a:gd name="T70" fmla="*/ 1 w 243"/>
                  <a:gd name="T71" fmla="*/ 303 h 381"/>
                  <a:gd name="T72" fmla="*/ 0 w 243"/>
                  <a:gd name="T73" fmla="*/ 334 h 381"/>
                  <a:gd name="T74" fmla="*/ 0 w 243"/>
                  <a:gd name="T75" fmla="*/ 359 h 381"/>
                  <a:gd name="T76" fmla="*/ 2 w 243"/>
                  <a:gd name="T77" fmla="*/ 375 h 381"/>
                  <a:gd name="T78" fmla="*/ 2 w 243"/>
                  <a:gd name="T79" fmla="*/ 381 h 381"/>
                  <a:gd name="T80" fmla="*/ 2 w 243"/>
                  <a:gd name="T81" fmla="*/ 381 h 381"/>
                  <a:gd name="T82" fmla="*/ 7 w 243"/>
                  <a:gd name="T83" fmla="*/ 379 h 381"/>
                  <a:gd name="T84" fmla="*/ 23 w 243"/>
                  <a:gd name="T85" fmla="*/ 373 h 381"/>
                  <a:gd name="T86" fmla="*/ 45 w 243"/>
                  <a:gd name="T87" fmla="*/ 363 h 381"/>
                  <a:gd name="T88" fmla="*/ 73 w 243"/>
                  <a:gd name="T89" fmla="*/ 347 h 381"/>
                  <a:gd name="T90" fmla="*/ 88 w 243"/>
                  <a:gd name="T91" fmla="*/ 339 h 381"/>
                  <a:gd name="T92" fmla="*/ 104 w 243"/>
                  <a:gd name="T93" fmla="*/ 328 h 381"/>
                  <a:gd name="T94" fmla="*/ 120 w 243"/>
                  <a:gd name="T95" fmla="*/ 315 h 381"/>
                  <a:gd name="T96" fmla="*/ 135 w 243"/>
                  <a:gd name="T97" fmla="*/ 302 h 381"/>
                  <a:gd name="T98" fmla="*/ 151 w 243"/>
                  <a:gd name="T99" fmla="*/ 288 h 381"/>
                  <a:gd name="T100" fmla="*/ 166 w 243"/>
                  <a:gd name="T101" fmla="*/ 271 h 381"/>
                  <a:gd name="T102" fmla="*/ 180 w 243"/>
                  <a:gd name="T103" fmla="*/ 254 h 381"/>
                  <a:gd name="T104" fmla="*/ 193 w 243"/>
                  <a:gd name="T105" fmla="*/ 235 h 381"/>
                  <a:gd name="T106" fmla="*/ 193 w 243"/>
                  <a:gd name="T107" fmla="*/ 23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381">
                    <a:moveTo>
                      <a:pt x="193" y="235"/>
                    </a:moveTo>
                    <a:lnTo>
                      <a:pt x="193" y="235"/>
                    </a:lnTo>
                    <a:lnTo>
                      <a:pt x="204" y="215"/>
                    </a:lnTo>
                    <a:lnTo>
                      <a:pt x="214" y="195"/>
                    </a:lnTo>
                    <a:lnTo>
                      <a:pt x="222" y="175"/>
                    </a:lnTo>
                    <a:lnTo>
                      <a:pt x="228" y="154"/>
                    </a:lnTo>
                    <a:lnTo>
                      <a:pt x="233" y="134"/>
                    </a:lnTo>
                    <a:lnTo>
                      <a:pt x="237" y="114"/>
                    </a:lnTo>
                    <a:lnTo>
                      <a:pt x="239" y="96"/>
                    </a:lnTo>
                    <a:lnTo>
                      <a:pt x="241" y="78"/>
                    </a:lnTo>
                    <a:lnTo>
                      <a:pt x="243" y="46"/>
                    </a:lnTo>
                    <a:lnTo>
                      <a:pt x="243" y="22"/>
                    </a:lnTo>
                    <a:lnTo>
                      <a:pt x="241" y="5"/>
                    </a:lnTo>
                    <a:lnTo>
                      <a:pt x="240" y="0"/>
                    </a:lnTo>
                    <a:lnTo>
                      <a:pt x="240" y="0"/>
                    </a:lnTo>
                    <a:lnTo>
                      <a:pt x="235" y="1"/>
                    </a:lnTo>
                    <a:lnTo>
                      <a:pt x="219" y="8"/>
                    </a:lnTo>
                    <a:lnTo>
                      <a:pt x="198" y="18"/>
                    </a:lnTo>
                    <a:lnTo>
                      <a:pt x="170" y="33"/>
                    </a:lnTo>
                    <a:lnTo>
                      <a:pt x="155" y="43"/>
                    </a:lnTo>
                    <a:lnTo>
                      <a:pt x="139" y="53"/>
                    </a:lnTo>
                    <a:lnTo>
                      <a:pt x="123" y="65"/>
                    </a:lnTo>
                    <a:lnTo>
                      <a:pt x="107" y="78"/>
                    </a:lnTo>
                    <a:lnTo>
                      <a:pt x="92" y="93"/>
                    </a:lnTo>
                    <a:lnTo>
                      <a:pt x="77" y="109"/>
                    </a:lnTo>
                    <a:lnTo>
                      <a:pt x="62" y="126"/>
                    </a:lnTo>
                    <a:lnTo>
                      <a:pt x="49" y="145"/>
                    </a:lnTo>
                    <a:lnTo>
                      <a:pt x="49" y="145"/>
                    </a:lnTo>
                    <a:lnTo>
                      <a:pt x="38" y="166"/>
                    </a:lnTo>
                    <a:lnTo>
                      <a:pt x="28" y="186"/>
                    </a:lnTo>
                    <a:lnTo>
                      <a:pt x="21" y="207"/>
                    </a:lnTo>
                    <a:lnTo>
                      <a:pt x="14" y="226"/>
                    </a:lnTo>
                    <a:lnTo>
                      <a:pt x="10" y="247"/>
                    </a:lnTo>
                    <a:lnTo>
                      <a:pt x="5" y="266"/>
                    </a:lnTo>
                    <a:lnTo>
                      <a:pt x="3" y="285"/>
                    </a:lnTo>
                    <a:lnTo>
                      <a:pt x="1" y="303"/>
                    </a:lnTo>
                    <a:lnTo>
                      <a:pt x="0" y="334"/>
                    </a:lnTo>
                    <a:lnTo>
                      <a:pt x="0" y="359"/>
                    </a:lnTo>
                    <a:lnTo>
                      <a:pt x="2" y="375"/>
                    </a:lnTo>
                    <a:lnTo>
                      <a:pt x="2" y="381"/>
                    </a:lnTo>
                    <a:lnTo>
                      <a:pt x="2" y="381"/>
                    </a:lnTo>
                    <a:lnTo>
                      <a:pt x="7" y="379"/>
                    </a:lnTo>
                    <a:lnTo>
                      <a:pt x="23" y="373"/>
                    </a:lnTo>
                    <a:lnTo>
                      <a:pt x="45" y="363"/>
                    </a:lnTo>
                    <a:lnTo>
                      <a:pt x="73" y="347"/>
                    </a:lnTo>
                    <a:lnTo>
                      <a:pt x="88" y="339"/>
                    </a:lnTo>
                    <a:lnTo>
                      <a:pt x="104" y="328"/>
                    </a:lnTo>
                    <a:lnTo>
                      <a:pt x="120" y="315"/>
                    </a:lnTo>
                    <a:lnTo>
                      <a:pt x="135" y="302"/>
                    </a:lnTo>
                    <a:lnTo>
                      <a:pt x="151" y="288"/>
                    </a:lnTo>
                    <a:lnTo>
                      <a:pt x="166" y="271"/>
                    </a:lnTo>
                    <a:lnTo>
                      <a:pt x="180" y="254"/>
                    </a:lnTo>
                    <a:lnTo>
                      <a:pt x="193" y="235"/>
                    </a:lnTo>
                    <a:lnTo>
                      <a:pt x="193"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1" name="Freeform 20">
                <a:extLst>
                  <a:ext uri="{FF2B5EF4-FFF2-40B4-BE49-F238E27FC236}">
                    <a16:creationId xmlns:a16="http://schemas.microsoft.com/office/drawing/2014/main" id="{849DE4CD-7A03-4D6E-B338-16CD8EDCA3F1}"/>
                  </a:ext>
                </a:extLst>
              </p:cNvPr>
              <p:cNvSpPr>
                <a:spLocks/>
              </p:cNvSpPr>
              <p:nvPr/>
            </p:nvSpPr>
            <p:spPr bwMode="auto">
              <a:xfrm>
                <a:off x="7856538" y="2346325"/>
                <a:ext cx="152400" cy="182563"/>
              </a:xfrm>
              <a:custGeom>
                <a:avLst/>
                <a:gdLst>
                  <a:gd name="T0" fmla="*/ 80 w 289"/>
                  <a:gd name="T1" fmla="*/ 118 h 344"/>
                  <a:gd name="T2" fmla="*/ 80 w 289"/>
                  <a:gd name="T3" fmla="*/ 118 h 344"/>
                  <a:gd name="T4" fmla="*/ 66 w 289"/>
                  <a:gd name="T5" fmla="*/ 136 h 344"/>
                  <a:gd name="T6" fmla="*/ 54 w 289"/>
                  <a:gd name="T7" fmla="*/ 155 h 344"/>
                  <a:gd name="T8" fmla="*/ 43 w 289"/>
                  <a:gd name="T9" fmla="*/ 174 h 344"/>
                  <a:gd name="T10" fmla="*/ 34 w 289"/>
                  <a:gd name="T11" fmla="*/ 194 h 344"/>
                  <a:gd name="T12" fmla="*/ 26 w 289"/>
                  <a:gd name="T13" fmla="*/ 212 h 344"/>
                  <a:gd name="T14" fmla="*/ 20 w 289"/>
                  <a:gd name="T15" fmla="*/ 231 h 344"/>
                  <a:gd name="T16" fmla="*/ 14 w 289"/>
                  <a:gd name="T17" fmla="*/ 250 h 344"/>
                  <a:gd name="T18" fmla="*/ 10 w 289"/>
                  <a:gd name="T19" fmla="*/ 267 h 344"/>
                  <a:gd name="T20" fmla="*/ 4 w 289"/>
                  <a:gd name="T21" fmla="*/ 298 h 344"/>
                  <a:gd name="T22" fmla="*/ 1 w 289"/>
                  <a:gd name="T23" fmla="*/ 322 h 344"/>
                  <a:gd name="T24" fmla="*/ 1 w 289"/>
                  <a:gd name="T25" fmla="*/ 339 h 344"/>
                  <a:gd name="T26" fmla="*/ 0 w 289"/>
                  <a:gd name="T27" fmla="*/ 344 h 344"/>
                  <a:gd name="T28" fmla="*/ 0 w 289"/>
                  <a:gd name="T29" fmla="*/ 344 h 344"/>
                  <a:gd name="T30" fmla="*/ 7 w 289"/>
                  <a:gd name="T31" fmla="*/ 343 h 344"/>
                  <a:gd name="T32" fmla="*/ 22 w 289"/>
                  <a:gd name="T33" fmla="*/ 340 h 344"/>
                  <a:gd name="T34" fmla="*/ 45 w 289"/>
                  <a:gd name="T35" fmla="*/ 332 h 344"/>
                  <a:gd name="T36" fmla="*/ 75 w 289"/>
                  <a:gd name="T37" fmla="*/ 321 h 344"/>
                  <a:gd name="T38" fmla="*/ 91 w 289"/>
                  <a:gd name="T39" fmla="*/ 314 h 344"/>
                  <a:gd name="T40" fmla="*/ 109 w 289"/>
                  <a:gd name="T41" fmla="*/ 306 h 344"/>
                  <a:gd name="T42" fmla="*/ 125 w 289"/>
                  <a:gd name="T43" fmla="*/ 296 h 344"/>
                  <a:gd name="T44" fmla="*/ 143 w 289"/>
                  <a:gd name="T45" fmla="*/ 285 h 344"/>
                  <a:gd name="T46" fmla="*/ 160 w 289"/>
                  <a:gd name="T47" fmla="*/ 273 h 344"/>
                  <a:gd name="T48" fmla="*/ 178 w 289"/>
                  <a:gd name="T49" fmla="*/ 258 h 344"/>
                  <a:gd name="T50" fmla="*/ 195 w 289"/>
                  <a:gd name="T51" fmla="*/ 243 h 344"/>
                  <a:gd name="T52" fmla="*/ 210 w 289"/>
                  <a:gd name="T53" fmla="*/ 227 h 344"/>
                  <a:gd name="T54" fmla="*/ 210 w 289"/>
                  <a:gd name="T55" fmla="*/ 227 h 344"/>
                  <a:gd name="T56" fmla="*/ 224 w 289"/>
                  <a:gd name="T57" fmla="*/ 208 h 344"/>
                  <a:gd name="T58" fmla="*/ 236 w 289"/>
                  <a:gd name="T59" fmla="*/ 189 h 344"/>
                  <a:gd name="T60" fmla="*/ 246 w 289"/>
                  <a:gd name="T61" fmla="*/ 170 h 344"/>
                  <a:gd name="T62" fmla="*/ 256 w 289"/>
                  <a:gd name="T63" fmla="*/ 151 h 344"/>
                  <a:gd name="T64" fmla="*/ 264 w 289"/>
                  <a:gd name="T65" fmla="*/ 132 h 344"/>
                  <a:gd name="T66" fmla="*/ 270 w 289"/>
                  <a:gd name="T67" fmla="*/ 113 h 344"/>
                  <a:gd name="T68" fmla="*/ 275 w 289"/>
                  <a:gd name="T69" fmla="*/ 95 h 344"/>
                  <a:gd name="T70" fmla="*/ 279 w 289"/>
                  <a:gd name="T71" fmla="*/ 77 h 344"/>
                  <a:gd name="T72" fmla="*/ 286 w 289"/>
                  <a:gd name="T73" fmla="*/ 46 h 344"/>
                  <a:gd name="T74" fmla="*/ 288 w 289"/>
                  <a:gd name="T75" fmla="*/ 22 h 344"/>
                  <a:gd name="T76" fmla="*/ 289 w 289"/>
                  <a:gd name="T77" fmla="*/ 6 h 344"/>
                  <a:gd name="T78" fmla="*/ 289 w 289"/>
                  <a:gd name="T79" fmla="*/ 0 h 344"/>
                  <a:gd name="T80" fmla="*/ 289 w 289"/>
                  <a:gd name="T81" fmla="*/ 0 h 344"/>
                  <a:gd name="T82" fmla="*/ 284 w 289"/>
                  <a:gd name="T83" fmla="*/ 1 h 344"/>
                  <a:gd name="T84" fmla="*/ 268 w 289"/>
                  <a:gd name="T85" fmla="*/ 4 h 344"/>
                  <a:gd name="T86" fmla="*/ 244 w 289"/>
                  <a:gd name="T87" fmla="*/ 12 h 344"/>
                  <a:gd name="T88" fmla="*/ 214 w 289"/>
                  <a:gd name="T89" fmla="*/ 23 h 344"/>
                  <a:gd name="T90" fmla="*/ 199 w 289"/>
                  <a:gd name="T91" fmla="*/ 30 h 344"/>
                  <a:gd name="T92" fmla="*/ 181 w 289"/>
                  <a:gd name="T93" fmla="*/ 39 h 344"/>
                  <a:gd name="T94" fmla="*/ 164 w 289"/>
                  <a:gd name="T95" fmla="*/ 48 h 344"/>
                  <a:gd name="T96" fmla="*/ 146 w 289"/>
                  <a:gd name="T97" fmla="*/ 59 h 344"/>
                  <a:gd name="T98" fmla="*/ 130 w 289"/>
                  <a:gd name="T99" fmla="*/ 71 h 344"/>
                  <a:gd name="T100" fmla="*/ 112 w 289"/>
                  <a:gd name="T101" fmla="*/ 86 h 344"/>
                  <a:gd name="T102" fmla="*/ 96 w 289"/>
                  <a:gd name="T103" fmla="*/ 101 h 344"/>
                  <a:gd name="T104" fmla="*/ 80 w 289"/>
                  <a:gd name="T105" fmla="*/ 118 h 344"/>
                  <a:gd name="T106" fmla="*/ 80 w 289"/>
                  <a:gd name="T107" fmla="*/ 11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80" y="118"/>
                    </a:moveTo>
                    <a:lnTo>
                      <a:pt x="80" y="118"/>
                    </a:lnTo>
                    <a:lnTo>
                      <a:pt x="66" y="136"/>
                    </a:lnTo>
                    <a:lnTo>
                      <a:pt x="54" y="155"/>
                    </a:lnTo>
                    <a:lnTo>
                      <a:pt x="43" y="174"/>
                    </a:lnTo>
                    <a:lnTo>
                      <a:pt x="34" y="194"/>
                    </a:lnTo>
                    <a:lnTo>
                      <a:pt x="26" y="212"/>
                    </a:lnTo>
                    <a:lnTo>
                      <a:pt x="20" y="231"/>
                    </a:lnTo>
                    <a:lnTo>
                      <a:pt x="14" y="250"/>
                    </a:lnTo>
                    <a:lnTo>
                      <a:pt x="10" y="267"/>
                    </a:lnTo>
                    <a:lnTo>
                      <a:pt x="4" y="298"/>
                    </a:lnTo>
                    <a:lnTo>
                      <a:pt x="1" y="322"/>
                    </a:lnTo>
                    <a:lnTo>
                      <a:pt x="1" y="339"/>
                    </a:lnTo>
                    <a:lnTo>
                      <a:pt x="0" y="344"/>
                    </a:lnTo>
                    <a:lnTo>
                      <a:pt x="0" y="344"/>
                    </a:lnTo>
                    <a:lnTo>
                      <a:pt x="7" y="343"/>
                    </a:lnTo>
                    <a:lnTo>
                      <a:pt x="22" y="340"/>
                    </a:lnTo>
                    <a:lnTo>
                      <a:pt x="45" y="332"/>
                    </a:lnTo>
                    <a:lnTo>
                      <a:pt x="75" y="321"/>
                    </a:lnTo>
                    <a:lnTo>
                      <a:pt x="91" y="314"/>
                    </a:lnTo>
                    <a:lnTo>
                      <a:pt x="109" y="306"/>
                    </a:lnTo>
                    <a:lnTo>
                      <a:pt x="125" y="296"/>
                    </a:lnTo>
                    <a:lnTo>
                      <a:pt x="143" y="285"/>
                    </a:lnTo>
                    <a:lnTo>
                      <a:pt x="160" y="273"/>
                    </a:lnTo>
                    <a:lnTo>
                      <a:pt x="178" y="258"/>
                    </a:lnTo>
                    <a:lnTo>
                      <a:pt x="195" y="243"/>
                    </a:lnTo>
                    <a:lnTo>
                      <a:pt x="210" y="227"/>
                    </a:lnTo>
                    <a:lnTo>
                      <a:pt x="210" y="227"/>
                    </a:lnTo>
                    <a:lnTo>
                      <a:pt x="224" y="208"/>
                    </a:lnTo>
                    <a:lnTo>
                      <a:pt x="236" y="189"/>
                    </a:lnTo>
                    <a:lnTo>
                      <a:pt x="246" y="170"/>
                    </a:lnTo>
                    <a:lnTo>
                      <a:pt x="256" y="151"/>
                    </a:lnTo>
                    <a:lnTo>
                      <a:pt x="264" y="132"/>
                    </a:lnTo>
                    <a:lnTo>
                      <a:pt x="270" y="113"/>
                    </a:lnTo>
                    <a:lnTo>
                      <a:pt x="275" y="95"/>
                    </a:lnTo>
                    <a:lnTo>
                      <a:pt x="279" y="77"/>
                    </a:lnTo>
                    <a:lnTo>
                      <a:pt x="286" y="46"/>
                    </a:lnTo>
                    <a:lnTo>
                      <a:pt x="288" y="22"/>
                    </a:lnTo>
                    <a:lnTo>
                      <a:pt x="289" y="6"/>
                    </a:lnTo>
                    <a:lnTo>
                      <a:pt x="289" y="0"/>
                    </a:lnTo>
                    <a:lnTo>
                      <a:pt x="289" y="0"/>
                    </a:lnTo>
                    <a:lnTo>
                      <a:pt x="284" y="1"/>
                    </a:lnTo>
                    <a:lnTo>
                      <a:pt x="268" y="4"/>
                    </a:lnTo>
                    <a:lnTo>
                      <a:pt x="244" y="12"/>
                    </a:lnTo>
                    <a:lnTo>
                      <a:pt x="214" y="23"/>
                    </a:lnTo>
                    <a:lnTo>
                      <a:pt x="199" y="30"/>
                    </a:lnTo>
                    <a:lnTo>
                      <a:pt x="181" y="39"/>
                    </a:lnTo>
                    <a:lnTo>
                      <a:pt x="164" y="48"/>
                    </a:lnTo>
                    <a:lnTo>
                      <a:pt x="146" y="59"/>
                    </a:lnTo>
                    <a:lnTo>
                      <a:pt x="130" y="71"/>
                    </a:lnTo>
                    <a:lnTo>
                      <a:pt x="112" y="86"/>
                    </a:lnTo>
                    <a:lnTo>
                      <a:pt x="96" y="101"/>
                    </a:lnTo>
                    <a:lnTo>
                      <a:pt x="80" y="118"/>
                    </a:lnTo>
                    <a:lnTo>
                      <a:pt x="80"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2" name="Freeform 21">
                <a:extLst>
                  <a:ext uri="{FF2B5EF4-FFF2-40B4-BE49-F238E27FC236}">
                    <a16:creationId xmlns:a16="http://schemas.microsoft.com/office/drawing/2014/main" id="{911DA06F-332E-4885-8D3F-9DA793DA27EE}"/>
                  </a:ext>
                </a:extLst>
              </p:cNvPr>
              <p:cNvSpPr>
                <a:spLocks/>
              </p:cNvSpPr>
              <p:nvPr/>
            </p:nvSpPr>
            <p:spPr bwMode="auto">
              <a:xfrm>
                <a:off x="7327901" y="2128838"/>
                <a:ext cx="92075" cy="234950"/>
              </a:xfrm>
              <a:custGeom>
                <a:avLst/>
                <a:gdLst>
                  <a:gd name="T0" fmla="*/ 56 w 174"/>
                  <a:gd name="T1" fmla="*/ 0 h 445"/>
                  <a:gd name="T2" fmla="*/ 56 w 174"/>
                  <a:gd name="T3" fmla="*/ 0 h 445"/>
                  <a:gd name="T4" fmla="*/ 53 w 174"/>
                  <a:gd name="T5" fmla="*/ 5 h 445"/>
                  <a:gd name="T6" fmla="*/ 45 w 174"/>
                  <a:gd name="T7" fmla="*/ 20 h 445"/>
                  <a:gd name="T8" fmla="*/ 35 w 174"/>
                  <a:gd name="T9" fmla="*/ 42 h 445"/>
                  <a:gd name="T10" fmla="*/ 24 w 174"/>
                  <a:gd name="T11" fmla="*/ 71 h 445"/>
                  <a:gd name="T12" fmla="*/ 18 w 174"/>
                  <a:gd name="T13" fmla="*/ 88 h 445"/>
                  <a:gd name="T14" fmla="*/ 13 w 174"/>
                  <a:gd name="T15" fmla="*/ 106 h 445"/>
                  <a:gd name="T16" fmla="*/ 8 w 174"/>
                  <a:gd name="T17" fmla="*/ 125 h 445"/>
                  <a:gd name="T18" fmla="*/ 5 w 174"/>
                  <a:gd name="T19" fmla="*/ 146 h 445"/>
                  <a:gd name="T20" fmla="*/ 2 w 174"/>
                  <a:gd name="T21" fmla="*/ 167 h 445"/>
                  <a:gd name="T22" fmla="*/ 0 w 174"/>
                  <a:gd name="T23" fmla="*/ 189 h 445"/>
                  <a:gd name="T24" fmla="*/ 2 w 174"/>
                  <a:gd name="T25" fmla="*/ 212 h 445"/>
                  <a:gd name="T26" fmla="*/ 4 w 174"/>
                  <a:gd name="T27" fmla="*/ 234 h 445"/>
                  <a:gd name="T28" fmla="*/ 4 w 174"/>
                  <a:gd name="T29" fmla="*/ 234 h 445"/>
                  <a:gd name="T30" fmla="*/ 8 w 174"/>
                  <a:gd name="T31" fmla="*/ 257 h 445"/>
                  <a:gd name="T32" fmla="*/ 14 w 174"/>
                  <a:gd name="T33" fmla="*/ 279 h 445"/>
                  <a:gd name="T34" fmla="*/ 20 w 174"/>
                  <a:gd name="T35" fmla="*/ 300 h 445"/>
                  <a:gd name="T36" fmla="*/ 29 w 174"/>
                  <a:gd name="T37" fmla="*/ 320 h 445"/>
                  <a:gd name="T38" fmla="*/ 38 w 174"/>
                  <a:gd name="T39" fmla="*/ 338 h 445"/>
                  <a:gd name="T40" fmla="*/ 48 w 174"/>
                  <a:gd name="T41" fmla="*/ 355 h 445"/>
                  <a:gd name="T42" fmla="*/ 58 w 174"/>
                  <a:gd name="T43" fmla="*/ 371 h 445"/>
                  <a:gd name="T44" fmla="*/ 67 w 174"/>
                  <a:gd name="T45" fmla="*/ 386 h 445"/>
                  <a:gd name="T46" fmla="*/ 86 w 174"/>
                  <a:gd name="T47" fmla="*/ 411 h 445"/>
                  <a:gd name="T48" fmla="*/ 103 w 174"/>
                  <a:gd name="T49" fmla="*/ 430 h 445"/>
                  <a:gd name="T50" fmla="*/ 115 w 174"/>
                  <a:gd name="T51" fmla="*/ 442 h 445"/>
                  <a:gd name="T52" fmla="*/ 118 w 174"/>
                  <a:gd name="T53" fmla="*/ 445 h 445"/>
                  <a:gd name="T54" fmla="*/ 118 w 174"/>
                  <a:gd name="T55" fmla="*/ 445 h 445"/>
                  <a:gd name="T56" fmla="*/ 121 w 174"/>
                  <a:gd name="T57" fmla="*/ 441 h 445"/>
                  <a:gd name="T58" fmla="*/ 129 w 174"/>
                  <a:gd name="T59" fmla="*/ 426 h 445"/>
                  <a:gd name="T60" fmla="*/ 140 w 174"/>
                  <a:gd name="T61" fmla="*/ 403 h 445"/>
                  <a:gd name="T62" fmla="*/ 151 w 174"/>
                  <a:gd name="T63" fmla="*/ 375 h 445"/>
                  <a:gd name="T64" fmla="*/ 156 w 174"/>
                  <a:gd name="T65" fmla="*/ 357 h 445"/>
                  <a:gd name="T66" fmla="*/ 162 w 174"/>
                  <a:gd name="T67" fmla="*/ 339 h 445"/>
                  <a:gd name="T68" fmla="*/ 166 w 174"/>
                  <a:gd name="T69" fmla="*/ 320 h 445"/>
                  <a:gd name="T70" fmla="*/ 170 w 174"/>
                  <a:gd name="T71" fmla="*/ 300 h 445"/>
                  <a:gd name="T72" fmla="*/ 173 w 174"/>
                  <a:gd name="T73" fmla="*/ 278 h 445"/>
                  <a:gd name="T74" fmla="*/ 174 w 174"/>
                  <a:gd name="T75" fmla="*/ 256 h 445"/>
                  <a:gd name="T76" fmla="*/ 173 w 174"/>
                  <a:gd name="T77" fmla="*/ 234 h 445"/>
                  <a:gd name="T78" fmla="*/ 171 w 174"/>
                  <a:gd name="T79" fmla="*/ 211 h 445"/>
                  <a:gd name="T80" fmla="*/ 171 w 174"/>
                  <a:gd name="T81" fmla="*/ 211 h 445"/>
                  <a:gd name="T82" fmla="*/ 166 w 174"/>
                  <a:gd name="T83" fmla="*/ 188 h 445"/>
                  <a:gd name="T84" fmla="*/ 161 w 174"/>
                  <a:gd name="T85" fmla="*/ 167 h 445"/>
                  <a:gd name="T86" fmla="*/ 154 w 174"/>
                  <a:gd name="T87" fmla="*/ 146 h 445"/>
                  <a:gd name="T88" fmla="*/ 145 w 174"/>
                  <a:gd name="T89" fmla="*/ 126 h 445"/>
                  <a:gd name="T90" fmla="*/ 137 w 174"/>
                  <a:gd name="T91" fmla="*/ 108 h 445"/>
                  <a:gd name="T92" fmla="*/ 127 w 174"/>
                  <a:gd name="T93" fmla="*/ 90 h 445"/>
                  <a:gd name="T94" fmla="*/ 117 w 174"/>
                  <a:gd name="T95" fmla="*/ 73 h 445"/>
                  <a:gd name="T96" fmla="*/ 107 w 174"/>
                  <a:gd name="T97" fmla="*/ 59 h 445"/>
                  <a:gd name="T98" fmla="*/ 87 w 174"/>
                  <a:gd name="T99" fmla="*/ 34 h 445"/>
                  <a:gd name="T100" fmla="*/ 72 w 174"/>
                  <a:gd name="T101" fmla="*/ 15 h 445"/>
                  <a:gd name="T102" fmla="*/ 60 w 174"/>
                  <a:gd name="T103" fmla="*/ 4 h 445"/>
                  <a:gd name="T104" fmla="*/ 56 w 174"/>
                  <a:gd name="T105" fmla="*/ 0 h 445"/>
                  <a:gd name="T106" fmla="*/ 56 w 174"/>
                  <a:gd name="T10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4" h="445">
                    <a:moveTo>
                      <a:pt x="56" y="0"/>
                    </a:moveTo>
                    <a:lnTo>
                      <a:pt x="56" y="0"/>
                    </a:lnTo>
                    <a:lnTo>
                      <a:pt x="53" y="5"/>
                    </a:lnTo>
                    <a:lnTo>
                      <a:pt x="45" y="20"/>
                    </a:lnTo>
                    <a:lnTo>
                      <a:pt x="35" y="42"/>
                    </a:lnTo>
                    <a:lnTo>
                      <a:pt x="24" y="71"/>
                    </a:lnTo>
                    <a:lnTo>
                      <a:pt x="18" y="88"/>
                    </a:lnTo>
                    <a:lnTo>
                      <a:pt x="13" y="106"/>
                    </a:lnTo>
                    <a:lnTo>
                      <a:pt x="8" y="125"/>
                    </a:lnTo>
                    <a:lnTo>
                      <a:pt x="5" y="146"/>
                    </a:lnTo>
                    <a:lnTo>
                      <a:pt x="2" y="167"/>
                    </a:lnTo>
                    <a:lnTo>
                      <a:pt x="0" y="189"/>
                    </a:lnTo>
                    <a:lnTo>
                      <a:pt x="2" y="212"/>
                    </a:lnTo>
                    <a:lnTo>
                      <a:pt x="4" y="234"/>
                    </a:lnTo>
                    <a:lnTo>
                      <a:pt x="4" y="234"/>
                    </a:lnTo>
                    <a:lnTo>
                      <a:pt x="8" y="257"/>
                    </a:lnTo>
                    <a:lnTo>
                      <a:pt x="14" y="279"/>
                    </a:lnTo>
                    <a:lnTo>
                      <a:pt x="20" y="300"/>
                    </a:lnTo>
                    <a:lnTo>
                      <a:pt x="29" y="320"/>
                    </a:lnTo>
                    <a:lnTo>
                      <a:pt x="38" y="338"/>
                    </a:lnTo>
                    <a:lnTo>
                      <a:pt x="48" y="355"/>
                    </a:lnTo>
                    <a:lnTo>
                      <a:pt x="58" y="371"/>
                    </a:lnTo>
                    <a:lnTo>
                      <a:pt x="67" y="386"/>
                    </a:lnTo>
                    <a:lnTo>
                      <a:pt x="86" y="411"/>
                    </a:lnTo>
                    <a:lnTo>
                      <a:pt x="103" y="430"/>
                    </a:lnTo>
                    <a:lnTo>
                      <a:pt x="115" y="442"/>
                    </a:lnTo>
                    <a:lnTo>
                      <a:pt x="118" y="445"/>
                    </a:lnTo>
                    <a:lnTo>
                      <a:pt x="118" y="445"/>
                    </a:lnTo>
                    <a:lnTo>
                      <a:pt x="121" y="441"/>
                    </a:lnTo>
                    <a:lnTo>
                      <a:pt x="129" y="426"/>
                    </a:lnTo>
                    <a:lnTo>
                      <a:pt x="140" y="403"/>
                    </a:lnTo>
                    <a:lnTo>
                      <a:pt x="151" y="375"/>
                    </a:lnTo>
                    <a:lnTo>
                      <a:pt x="156" y="357"/>
                    </a:lnTo>
                    <a:lnTo>
                      <a:pt x="162" y="339"/>
                    </a:lnTo>
                    <a:lnTo>
                      <a:pt x="166" y="320"/>
                    </a:lnTo>
                    <a:lnTo>
                      <a:pt x="170" y="300"/>
                    </a:lnTo>
                    <a:lnTo>
                      <a:pt x="173" y="278"/>
                    </a:lnTo>
                    <a:lnTo>
                      <a:pt x="174" y="256"/>
                    </a:lnTo>
                    <a:lnTo>
                      <a:pt x="173" y="234"/>
                    </a:lnTo>
                    <a:lnTo>
                      <a:pt x="171" y="211"/>
                    </a:lnTo>
                    <a:lnTo>
                      <a:pt x="171" y="211"/>
                    </a:lnTo>
                    <a:lnTo>
                      <a:pt x="166" y="188"/>
                    </a:lnTo>
                    <a:lnTo>
                      <a:pt x="161" y="167"/>
                    </a:lnTo>
                    <a:lnTo>
                      <a:pt x="154" y="146"/>
                    </a:lnTo>
                    <a:lnTo>
                      <a:pt x="145" y="126"/>
                    </a:lnTo>
                    <a:lnTo>
                      <a:pt x="137" y="108"/>
                    </a:lnTo>
                    <a:lnTo>
                      <a:pt x="127" y="90"/>
                    </a:lnTo>
                    <a:lnTo>
                      <a:pt x="117" y="73"/>
                    </a:lnTo>
                    <a:lnTo>
                      <a:pt x="107" y="59"/>
                    </a:lnTo>
                    <a:lnTo>
                      <a:pt x="87" y="34"/>
                    </a:lnTo>
                    <a:lnTo>
                      <a:pt x="72" y="15"/>
                    </a:lnTo>
                    <a:lnTo>
                      <a:pt x="60" y="4"/>
                    </a:lnTo>
                    <a:lnTo>
                      <a:pt x="56" y="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3" name="Freeform 22">
                <a:extLst>
                  <a:ext uri="{FF2B5EF4-FFF2-40B4-BE49-F238E27FC236}">
                    <a16:creationId xmlns:a16="http://schemas.microsoft.com/office/drawing/2014/main" id="{C2791CC5-BB21-4F00-A073-D405895AE5D7}"/>
                  </a:ext>
                </a:extLst>
              </p:cNvPr>
              <p:cNvSpPr>
                <a:spLocks/>
              </p:cNvSpPr>
              <p:nvPr/>
            </p:nvSpPr>
            <p:spPr bwMode="auto">
              <a:xfrm>
                <a:off x="7219951" y="2146300"/>
                <a:ext cx="98425" cy="228600"/>
              </a:xfrm>
              <a:custGeom>
                <a:avLst/>
                <a:gdLst>
                  <a:gd name="T0" fmla="*/ 31 w 186"/>
                  <a:gd name="T1" fmla="*/ 0 h 432"/>
                  <a:gd name="T2" fmla="*/ 31 w 186"/>
                  <a:gd name="T3" fmla="*/ 0 h 432"/>
                  <a:gd name="T4" fmla="*/ 29 w 186"/>
                  <a:gd name="T5" fmla="*/ 4 h 432"/>
                  <a:gd name="T6" fmla="*/ 23 w 186"/>
                  <a:gd name="T7" fmla="*/ 20 h 432"/>
                  <a:gd name="T8" fmla="*/ 15 w 186"/>
                  <a:gd name="T9" fmla="*/ 44 h 432"/>
                  <a:gd name="T10" fmla="*/ 8 w 186"/>
                  <a:gd name="T11" fmla="*/ 75 h 432"/>
                  <a:gd name="T12" fmla="*/ 5 w 186"/>
                  <a:gd name="T13" fmla="*/ 92 h 432"/>
                  <a:gd name="T14" fmla="*/ 2 w 186"/>
                  <a:gd name="T15" fmla="*/ 111 h 432"/>
                  <a:gd name="T16" fmla="*/ 1 w 186"/>
                  <a:gd name="T17" fmla="*/ 131 h 432"/>
                  <a:gd name="T18" fmla="*/ 0 w 186"/>
                  <a:gd name="T19" fmla="*/ 152 h 432"/>
                  <a:gd name="T20" fmla="*/ 0 w 186"/>
                  <a:gd name="T21" fmla="*/ 172 h 432"/>
                  <a:gd name="T22" fmla="*/ 2 w 186"/>
                  <a:gd name="T23" fmla="*/ 194 h 432"/>
                  <a:gd name="T24" fmla="*/ 5 w 186"/>
                  <a:gd name="T25" fmla="*/ 216 h 432"/>
                  <a:gd name="T26" fmla="*/ 11 w 186"/>
                  <a:gd name="T27" fmla="*/ 238 h 432"/>
                  <a:gd name="T28" fmla="*/ 11 w 186"/>
                  <a:gd name="T29" fmla="*/ 238 h 432"/>
                  <a:gd name="T30" fmla="*/ 19 w 186"/>
                  <a:gd name="T31" fmla="*/ 260 h 432"/>
                  <a:gd name="T32" fmla="*/ 27 w 186"/>
                  <a:gd name="T33" fmla="*/ 281 h 432"/>
                  <a:gd name="T34" fmla="*/ 37 w 186"/>
                  <a:gd name="T35" fmla="*/ 301 h 432"/>
                  <a:gd name="T36" fmla="*/ 48 w 186"/>
                  <a:gd name="T37" fmla="*/ 320 h 432"/>
                  <a:gd name="T38" fmla="*/ 59 w 186"/>
                  <a:gd name="T39" fmla="*/ 336 h 432"/>
                  <a:gd name="T40" fmla="*/ 71 w 186"/>
                  <a:gd name="T41" fmla="*/ 353 h 432"/>
                  <a:gd name="T42" fmla="*/ 83 w 186"/>
                  <a:gd name="T43" fmla="*/ 367 h 432"/>
                  <a:gd name="T44" fmla="*/ 96 w 186"/>
                  <a:gd name="T45" fmla="*/ 380 h 432"/>
                  <a:gd name="T46" fmla="*/ 119 w 186"/>
                  <a:gd name="T47" fmla="*/ 402 h 432"/>
                  <a:gd name="T48" fmla="*/ 137 w 186"/>
                  <a:gd name="T49" fmla="*/ 419 h 432"/>
                  <a:gd name="T50" fmla="*/ 149 w 186"/>
                  <a:gd name="T51" fmla="*/ 429 h 432"/>
                  <a:gd name="T52" fmla="*/ 155 w 186"/>
                  <a:gd name="T53" fmla="*/ 432 h 432"/>
                  <a:gd name="T54" fmla="*/ 155 w 186"/>
                  <a:gd name="T55" fmla="*/ 432 h 432"/>
                  <a:gd name="T56" fmla="*/ 157 w 186"/>
                  <a:gd name="T57" fmla="*/ 426 h 432"/>
                  <a:gd name="T58" fmla="*/ 163 w 186"/>
                  <a:gd name="T59" fmla="*/ 411 h 432"/>
                  <a:gd name="T60" fmla="*/ 169 w 186"/>
                  <a:gd name="T61" fmla="*/ 388 h 432"/>
                  <a:gd name="T62" fmla="*/ 177 w 186"/>
                  <a:gd name="T63" fmla="*/ 357 h 432"/>
                  <a:gd name="T64" fmla="*/ 180 w 186"/>
                  <a:gd name="T65" fmla="*/ 340 h 432"/>
                  <a:gd name="T66" fmla="*/ 182 w 186"/>
                  <a:gd name="T67" fmla="*/ 321 h 432"/>
                  <a:gd name="T68" fmla="*/ 185 w 186"/>
                  <a:gd name="T69" fmla="*/ 301 h 432"/>
                  <a:gd name="T70" fmla="*/ 186 w 186"/>
                  <a:gd name="T71" fmla="*/ 280 h 432"/>
                  <a:gd name="T72" fmla="*/ 185 w 186"/>
                  <a:gd name="T73" fmla="*/ 259 h 432"/>
                  <a:gd name="T74" fmla="*/ 182 w 186"/>
                  <a:gd name="T75" fmla="*/ 237 h 432"/>
                  <a:gd name="T76" fmla="*/ 179 w 186"/>
                  <a:gd name="T77" fmla="*/ 214 h 432"/>
                  <a:gd name="T78" fmla="*/ 174 w 186"/>
                  <a:gd name="T79" fmla="*/ 192 h 432"/>
                  <a:gd name="T80" fmla="*/ 174 w 186"/>
                  <a:gd name="T81" fmla="*/ 192 h 432"/>
                  <a:gd name="T82" fmla="*/ 167 w 186"/>
                  <a:gd name="T83" fmla="*/ 170 h 432"/>
                  <a:gd name="T84" fmla="*/ 158 w 186"/>
                  <a:gd name="T85" fmla="*/ 149 h 432"/>
                  <a:gd name="T86" fmla="*/ 148 w 186"/>
                  <a:gd name="T87" fmla="*/ 131 h 432"/>
                  <a:gd name="T88" fmla="*/ 137 w 186"/>
                  <a:gd name="T89" fmla="*/ 112 h 432"/>
                  <a:gd name="T90" fmla="*/ 125 w 186"/>
                  <a:gd name="T91" fmla="*/ 94 h 432"/>
                  <a:gd name="T92" fmla="*/ 113 w 186"/>
                  <a:gd name="T93" fmla="*/ 79 h 432"/>
                  <a:gd name="T94" fmla="*/ 101 w 186"/>
                  <a:gd name="T95" fmla="*/ 65 h 432"/>
                  <a:gd name="T96" fmla="*/ 89 w 186"/>
                  <a:gd name="T97" fmla="*/ 52 h 432"/>
                  <a:gd name="T98" fmla="*/ 67 w 186"/>
                  <a:gd name="T99" fmla="*/ 28 h 432"/>
                  <a:gd name="T100" fmla="*/ 48 w 186"/>
                  <a:gd name="T101" fmla="*/ 13 h 432"/>
                  <a:gd name="T102" fmla="*/ 35 w 186"/>
                  <a:gd name="T103" fmla="*/ 3 h 432"/>
                  <a:gd name="T104" fmla="*/ 31 w 186"/>
                  <a:gd name="T105" fmla="*/ 0 h 432"/>
                  <a:gd name="T106" fmla="*/ 31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31" y="0"/>
                    </a:moveTo>
                    <a:lnTo>
                      <a:pt x="31" y="0"/>
                    </a:lnTo>
                    <a:lnTo>
                      <a:pt x="29" y="4"/>
                    </a:lnTo>
                    <a:lnTo>
                      <a:pt x="23" y="20"/>
                    </a:lnTo>
                    <a:lnTo>
                      <a:pt x="15" y="44"/>
                    </a:lnTo>
                    <a:lnTo>
                      <a:pt x="8" y="75"/>
                    </a:lnTo>
                    <a:lnTo>
                      <a:pt x="5" y="92"/>
                    </a:lnTo>
                    <a:lnTo>
                      <a:pt x="2" y="111"/>
                    </a:lnTo>
                    <a:lnTo>
                      <a:pt x="1" y="131"/>
                    </a:lnTo>
                    <a:lnTo>
                      <a:pt x="0" y="152"/>
                    </a:lnTo>
                    <a:lnTo>
                      <a:pt x="0" y="172"/>
                    </a:lnTo>
                    <a:lnTo>
                      <a:pt x="2" y="194"/>
                    </a:lnTo>
                    <a:lnTo>
                      <a:pt x="5" y="216"/>
                    </a:lnTo>
                    <a:lnTo>
                      <a:pt x="11" y="238"/>
                    </a:lnTo>
                    <a:lnTo>
                      <a:pt x="11" y="238"/>
                    </a:lnTo>
                    <a:lnTo>
                      <a:pt x="19" y="260"/>
                    </a:lnTo>
                    <a:lnTo>
                      <a:pt x="27" y="281"/>
                    </a:lnTo>
                    <a:lnTo>
                      <a:pt x="37" y="301"/>
                    </a:lnTo>
                    <a:lnTo>
                      <a:pt x="48" y="320"/>
                    </a:lnTo>
                    <a:lnTo>
                      <a:pt x="59" y="336"/>
                    </a:lnTo>
                    <a:lnTo>
                      <a:pt x="71" y="353"/>
                    </a:lnTo>
                    <a:lnTo>
                      <a:pt x="83" y="367"/>
                    </a:lnTo>
                    <a:lnTo>
                      <a:pt x="96" y="380"/>
                    </a:lnTo>
                    <a:lnTo>
                      <a:pt x="119" y="402"/>
                    </a:lnTo>
                    <a:lnTo>
                      <a:pt x="137" y="419"/>
                    </a:lnTo>
                    <a:lnTo>
                      <a:pt x="149" y="429"/>
                    </a:lnTo>
                    <a:lnTo>
                      <a:pt x="155" y="432"/>
                    </a:lnTo>
                    <a:lnTo>
                      <a:pt x="155" y="432"/>
                    </a:lnTo>
                    <a:lnTo>
                      <a:pt x="157" y="426"/>
                    </a:lnTo>
                    <a:lnTo>
                      <a:pt x="163" y="411"/>
                    </a:lnTo>
                    <a:lnTo>
                      <a:pt x="169" y="388"/>
                    </a:lnTo>
                    <a:lnTo>
                      <a:pt x="177" y="357"/>
                    </a:lnTo>
                    <a:lnTo>
                      <a:pt x="180" y="340"/>
                    </a:lnTo>
                    <a:lnTo>
                      <a:pt x="182" y="321"/>
                    </a:lnTo>
                    <a:lnTo>
                      <a:pt x="185" y="301"/>
                    </a:lnTo>
                    <a:lnTo>
                      <a:pt x="186" y="280"/>
                    </a:lnTo>
                    <a:lnTo>
                      <a:pt x="185" y="259"/>
                    </a:lnTo>
                    <a:lnTo>
                      <a:pt x="182" y="237"/>
                    </a:lnTo>
                    <a:lnTo>
                      <a:pt x="179" y="214"/>
                    </a:lnTo>
                    <a:lnTo>
                      <a:pt x="174" y="192"/>
                    </a:lnTo>
                    <a:lnTo>
                      <a:pt x="174" y="192"/>
                    </a:lnTo>
                    <a:lnTo>
                      <a:pt x="167" y="170"/>
                    </a:lnTo>
                    <a:lnTo>
                      <a:pt x="158" y="149"/>
                    </a:lnTo>
                    <a:lnTo>
                      <a:pt x="148" y="131"/>
                    </a:lnTo>
                    <a:lnTo>
                      <a:pt x="137" y="112"/>
                    </a:lnTo>
                    <a:lnTo>
                      <a:pt x="125" y="94"/>
                    </a:lnTo>
                    <a:lnTo>
                      <a:pt x="113" y="79"/>
                    </a:lnTo>
                    <a:lnTo>
                      <a:pt x="101" y="65"/>
                    </a:lnTo>
                    <a:lnTo>
                      <a:pt x="89" y="52"/>
                    </a:lnTo>
                    <a:lnTo>
                      <a:pt x="67" y="28"/>
                    </a:lnTo>
                    <a:lnTo>
                      <a:pt x="48" y="13"/>
                    </a:lnTo>
                    <a:lnTo>
                      <a:pt x="35" y="3"/>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4" name="Freeform 23">
                <a:extLst>
                  <a:ext uri="{FF2B5EF4-FFF2-40B4-BE49-F238E27FC236}">
                    <a16:creationId xmlns:a16="http://schemas.microsoft.com/office/drawing/2014/main" id="{5784335F-CF35-4BAA-95F2-631A14B2C88D}"/>
                  </a:ext>
                </a:extLst>
              </p:cNvPr>
              <p:cNvSpPr>
                <a:spLocks/>
              </p:cNvSpPr>
              <p:nvPr/>
            </p:nvSpPr>
            <p:spPr bwMode="auto">
              <a:xfrm>
                <a:off x="7118351" y="2182813"/>
                <a:ext cx="109538" cy="217488"/>
              </a:xfrm>
              <a:custGeom>
                <a:avLst/>
                <a:gdLst>
                  <a:gd name="T0" fmla="*/ 12 w 207"/>
                  <a:gd name="T1" fmla="*/ 0 h 410"/>
                  <a:gd name="T2" fmla="*/ 12 w 207"/>
                  <a:gd name="T3" fmla="*/ 0 h 410"/>
                  <a:gd name="T4" fmla="*/ 11 w 207"/>
                  <a:gd name="T5" fmla="*/ 6 h 410"/>
                  <a:gd name="T6" fmla="*/ 6 w 207"/>
                  <a:gd name="T7" fmla="*/ 21 h 410"/>
                  <a:gd name="T8" fmla="*/ 3 w 207"/>
                  <a:gd name="T9" fmla="*/ 45 h 410"/>
                  <a:gd name="T10" fmla="*/ 0 w 207"/>
                  <a:gd name="T11" fmla="*/ 77 h 410"/>
                  <a:gd name="T12" fmla="*/ 0 w 207"/>
                  <a:gd name="T13" fmla="*/ 95 h 410"/>
                  <a:gd name="T14" fmla="*/ 0 w 207"/>
                  <a:gd name="T15" fmla="*/ 113 h 410"/>
                  <a:gd name="T16" fmla="*/ 0 w 207"/>
                  <a:gd name="T17" fmla="*/ 133 h 410"/>
                  <a:gd name="T18" fmla="*/ 2 w 207"/>
                  <a:gd name="T19" fmla="*/ 154 h 410"/>
                  <a:gd name="T20" fmla="*/ 6 w 207"/>
                  <a:gd name="T21" fmla="*/ 175 h 410"/>
                  <a:gd name="T22" fmla="*/ 11 w 207"/>
                  <a:gd name="T23" fmla="*/ 197 h 410"/>
                  <a:gd name="T24" fmla="*/ 17 w 207"/>
                  <a:gd name="T25" fmla="*/ 218 h 410"/>
                  <a:gd name="T26" fmla="*/ 26 w 207"/>
                  <a:gd name="T27" fmla="*/ 240 h 410"/>
                  <a:gd name="T28" fmla="*/ 26 w 207"/>
                  <a:gd name="T29" fmla="*/ 240 h 410"/>
                  <a:gd name="T30" fmla="*/ 36 w 207"/>
                  <a:gd name="T31" fmla="*/ 261 h 410"/>
                  <a:gd name="T32" fmla="*/ 48 w 207"/>
                  <a:gd name="T33" fmla="*/ 279 h 410"/>
                  <a:gd name="T34" fmla="*/ 60 w 207"/>
                  <a:gd name="T35" fmla="*/ 297 h 410"/>
                  <a:gd name="T36" fmla="*/ 73 w 207"/>
                  <a:gd name="T37" fmla="*/ 315 h 410"/>
                  <a:gd name="T38" fmla="*/ 88 w 207"/>
                  <a:gd name="T39" fmla="*/ 330 h 410"/>
                  <a:gd name="T40" fmla="*/ 102 w 207"/>
                  <a:gd name="T41" fmla="*/ 343 h 410"/>
                  <a:gd name="T42" fmla="*/ 115 w 207"/>
                  <a:gd name="T43" fmla="*/ 356 h 410"/>
                  <a:gd name="T44" fmla="*/ 129 w 207"/>
                  <a:gd name="T45" fmla="*/ 367 h 410"/>
                  <a:gd name="T46" fmla="*/ 155 w 207"/>
                  <a:gd name="T47" fmla="*/ 386 h 410"/>
                  <a:gd name="T48" fmla="*/ 176 w 207"/>
                  <a:gd name="T49" fmla="*/ 400 h 410"/>
                  <a:gd name="T50" fmla="*/ 190 w 207"/>
                  <a:gd name="T51" fmla="*/ 408 h 410"/>
                  <a:gd name="T52" fmla="*/ 194 w 207"/>
                  <a:gd name="T53" fmla="*/ 410 h 410"/>
                  <a:gd name="T54" fmla="*/ 194 w 207"/>
                  <a:gd name="T55" fmla="*/ 410 h 410"/>
                  <a:gd name="T56" fmla="*/ 196 w 207"/>
                  <a:gd name="T57" fmla="*/ 405 h 410"/>
                  <a:gd name="T58" fmla="*/ 200 w 207"/>
                  <a:gd name="T59" fmla="*/ 389 h 410"/>
                  <a:gd name="T60" fmla="*/ 203 w 207"/>
                  <a:gd name="T61" fmla="*/ 365 h 410"/>
                  <a:gd name="T62" fmla="*/ 206 w 207"/>
                  <a:gd name="T63" fmla="*/ 333 h 410"/>
                  <a:gd name="T64" fmla="*/ 207 w 207"/>
                  <a:gd name="T65" fmla="*/ 316 h 410"/>
                  <a:gd name="T66" fmla="*/ 207 w 207"/>
                  <a:gd name="T67" fmla="*/ 297 h 410"/>
                  <a:gd name="T68" fmla="*/ 206 w 207"/>
                  <a:gd name="T69" fmla="*/ 277 h 410"/>
                  <a:gd name="T70" fmla="*/ 204 w 207"/>
                  <a:gd name="T71" fmla="*/ 256 h 410"/>
                  <a:gd name="T72" fmla="*/ 201 w 207"/>
                  <a:gd name="T73" fmla="*/ 235 h 410"/>
                  <a:gd name="T74" fmla="*/ 195 w 207"/>
                  <a:gd name="T75" fmla="*/ 213 h 410"/>
                  <a:gd name="T76" fmla="*/ 189 w 207"/>
                  <a:gd name="T77" fmla="*/ 193 h 410"/>
                  <a:gd name="T78" fmla="*/ 180 w 207"/>
                  <a:gd name="T79" fmla="*/ 171 h 410"/>
                  <a:gd name="T80" fmla="*/ 180 w 207"/>
                  <a:gd name="T81" fmla="*/ 171 h 410"/>
                  <a:gd name="T82" fmla="*/ 170 w 207"/>
                  <a:gd name="T83" fmla="*/ 150 h 410"/>
                  <a:gd name="T84" fmla="*/ 159 w 207"/>
                  <a:gd name="T85" fmla="*/ 131 h 410"/>
                  <a:gd name="T86" fmla="*/ 146 w 207"/>
                  <a:gd name="T87" fmla="*/ 113 h 410"/>
                  <a:gd name="T88" fmla="*/ 133 w 207"/>
                  <a:gd name="T89" fmla="*/ 96 h 410"/>
                  <a:gd name="T90" fmla="*/ 118 w 207"/>
                  <a:gd name="T91" fmla="*/ 80 h 410"/>
                  <a:gd name="T92" fmla="*/ 105 w 207"/>
                  <a:gd name="T93" fmla="*/ 67 h 410"/>
                  <a:gd name="T94" fmla="*/ 91 w 207"/>
                  <a:gd name="T95" fmla="*/ 54 h 410"/>
                  <a:gd name="T96" fmla="*/ 77 w 207"/>
                  <a:gd name="T97" fmla="*/ 43 h 410"/>
                  <a:gd name="T98" fmla="*/ 51 w 207"/>
                  <a:gd name="T99" fmla="*/ 24 h 410"/>
                  <a:gd name="T100" fmla="*/ 30 w 207"/>
                  <a:gd name="T101" fmla="*/ 10 h 410"/>
                  <a:gd name="T102" fmla="*/ 17 w 207"/>
                  <a:gd name="T103" fmla="*/ 2 h 410"/>
                  <a:gd name="T104" fmla="*/ 12 w 207"/>
                  <a:gd name="T105" fmla="*/ 0 h 410"/>
                  <a:gd name="T106" fmla="*/ 12 w 207"/>
                  <a:gd name="T107"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0">
                    <a:moveTo>
                      <a:pt x="12" y="0"/>
                    </a:moveTo>
                    <a:lnTo>
                      <a:pt x="12" y="0"/>
                    </a:lnTo>
                    <a:lnTo>
                      <a:pt x="11" y="6"/>
                    </a:lnTo>
                    <a:lnTo>
                      <a:pt x="6" y="21"/>
                    </a:lnTo>
                    <a:lnTo>
                      <a:pt x="3" y="45"/>
                    </a:lnTo>
                    <a:lnTo>
                      <a:pt x="0" y="77"/>
                    </a:lnTo>
                    <a:lnTo>
                      <a:pt x="0" y="95"/>
                    </a:lnTo>
                    <a:lnTo>
                      <a:pt x="0" y="113"/>
                    </a:lnTo>
                    <a:lnTo>
                      <a:pt x="0" y="133"/>
                    </a:lnTo>
                    <a:lnTo>
                      <a:pt x="2" y="154"/>
                    </a:lnTo>
                    <a:lnTo>
                      <a:pt x="6" y="175"/>
                    </a:lnTo>
                    <a:lnTo>
                      <a:pt x="11" y="197"/>
                    </a:lnTo>
                    <a:lnTo>
                      <a:pt x="17" y="218"/>
                    </a:lnTo>
                    <a:lnTo>
                      <a:pt x="26" y="240"/>
                    </a:lnTo>
                    <a:lnTo>
                      <a:pt x="26" y="240"/>
                    </a:lnTo>
                    <a:lnTo>
                      <a:pt x="36" y="261"/>
                    </a:lnTo>
                    <a:lnTo>
                      <a:pt x="48" y="279"/>
                    </a:lnTo>
                    <a:lnTo>
                      <a:pt x="60" y="297"/>
                    </a:lnTo>
                    <a:lnTo>
                      <a:pt x="73" y="315"/>
                    </a:lnTo>
                    <a:lnTo>
                      <a:pt x="88" y="330"/>
                    </a:lnTo>
                    <a:lnTo>
                      <a:pt x="102" y="343"/>
                    </a:lnTo>
                    <a:lnTo>
                      <a:pt x="115" y="356"/>
                    </a:lnTo>
                    <a:lnTo>
                      <a:pt x="129" y="367"/>
                    </a:lnTo>
                    <a:lnTo>
                      <a:pt x="155" y="386"/>
                    </a:lnTo>
                    <a:lnTo>
                      <a:pt x="176" y="400"/>
                    </a:lnTo>
                    <a:lnTo>
                      <a:pt x="190" y="408"/>
                    </a:lnTo>
                    <a:lnTo>
                      <a:pt x="194" y="410"/>
                    </a:lnTo>
                    <a:lnTo>
                      <a:pt x="194" y="410"/>
                    </a:lnTo>
                    <a:lnTo>
                      <a:pt x="196" y="405"/>
                    </a:lnTo>
                    <a:lnTo>
                      <a:pt x="200" y="389"/>
                    </a:lnTo>
                    <a:lnTo>
                      <a:pt x="203" y="365"/>
                    </a:lnTo>
                    <a:lnTo>
                      <a:pt x="206" y="333"/>
                    </a:lnTo>
                    <a:lnTo>
                      <a:pt x="207" y="316"/>
                    </a:lnTo>
                    <a:lnTo>
                      <a:pt x="207" y="297"/>
                    </a:lnTo>
                    <a:lnTo>
                      <a:pt x="206" y="277"/>
                    </a:lnTo>
                    <a:lnTo>
                      <a:pt x="204" y="256"/>
                    </a:lnTo>
                    <a:lnTo>
                      <a:pt x="201" y="235"/>
                    </a:lnTo>
                    <a:lnTo>
                      <a:pt x="195" y="213"/>
                    </a:lnTo>
                    <a:lnTo>
                      <a:pt x="189" y="193"/>
                    </a:lnTo>
                    <a:lnTo>
                      <a:pt x="180" y="171"/>
                    </a:lnTo>
                    <a:lnTo>
                      <a:pt x="180" y="171"/>
                    </a:lnTo>
                    <a:lnTo>
                      <a:pt x="170" y="150"/>
                    </a:lnTo>
                    <a:lnTo>
                      <a:pt x="159" y="131"/>
                    </a:lnTo>
                    <a:lnTo>
                      <a:pt x="146" y="113"/>
                    </a:lnTo>
                    <a:lnTo>
                      <a:pt x="133" y="96"/>
                    </a:lnTo>
                    <a:lnTo>
                      <a:pt x="118" y="80"/>
                    </a:lnTo>
                    <a:lnTo>
                      <a:pt x="105" y="67"/>
                    </a:lnTo>
                    <a:lnTo>
                      <a:pt x="91" y="54"/>
                    </a:lnTo>
                    <a:lnTo>
                      <a:pt x="77" y="43"/>
                    </a:lnTo>
                    <a:lnTo>
                      <a:pt x="51" y="24"/>
                    </a:lnTo>
                    <a:lnTo>
                      <a:pt x="30" y="10"/>
                    </a:lnTo>
                    <a:lnTo>
                      <a:pt x="17" y="2"/>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5" name="Freeform 24">
                <a:extLst>
                  <a:ext uri="{FF2B5EF4-FFF2-40B4-BE49-F238E27FC236}">
                    <a16:creationId xmlns:a16="http://schemas.microsoft.com/office/drawing/2014/main" id="{9959B52C-9A38-468F-9D0A-04B2C197D4FB}"/>
                  </a:ext>
                </a:extLst>
              </p:cNvPr>
              <p:cNvSpPr>
                <a:spLocks/>
              </p:cNvSpPr>
              <p:nvPr/>
            </p:nvSpPr>
            <p:spPr bwMode="auto">
              <a:xfrm>
                <a:off x="7023101" y="2249488"/>
                <a:ext cx="127000" cy="201613"/>
              </a:xfrm>
              <a:custGeom>
                <a:avLst/>
                <a:gdLst>
                  <a:gd name="T0" fmla="*/ 2 w 242"/>
                  <a:gd name="T1" fmla="*/ 0 h 381"/>
                  <a:gd name="T2" fmla="*/ 2 w 242"/>
                  <a:gd name="T3" fmla="*/ 0 h 381"/>
                  <a:gd name="T4" fmla="*/ 1 w 242"/>
                  <a:gd name="T5" fmla="*/ 5 h 381"/>
                  <a:gd name="T6" fmla="*/ 0 w 242"/>
                  <a:gd name="T7" fmla="*/ 22 h 381"/>
                  <a:gd name="T8" fmla="*/ 0 w 242"/>
                  <a:gd name="T9" fmla="*/ 46 h 381"/>
                  <a:gd name="T10" fmla="*/ 1 w 242"/>
                  <a:gd name="T11" fmla="*/ 78 h 381"/>
                  <a:gd name="T12" fmla="*/ 3 w 242"/>
                  <a:gd name="T13" fmla="*/ 95 h 381"/>
                  <a:gd name="T14" fmla="*/ 5 w 242"/>
                  <a:gd name="T15" fmla="*/ 114 h 381"/>
                  <a:gd name="T16" fmla="*/ 8 w 242"/>
                  <a:gd name="T17" fmla="*/ 134 h 381"/>
                  <a:gd name="T18" fmla="*/ 14 w 242"/>
                  <a:gd name="T19" fmla="*/ 153 h 381"/>
                  <a:gd name="T20" fmla="*/ 20 w 242"/>
                  <a:gd name="T21" fmla="*/ 174 h 381"/>
                  <a:gd name="T22" fmla="*/ 28 w 242"/>
                  <a:gd name="T23" fmla="*/ 194 h 381"/>
                  <a:gd name="T24" fmla="*/ 38 w 242"/>
                  <a:gd name="T25" fmla="*/ 215 h 381"/>
                  <a:gd name="T26" fmla="*/ 49 w 242"/>
                  <a:gd name="T27" fmla="*/ 235 h 381"/>
                  <a:gd name="T28" fmla="*/ 49 w 242"/>
                  <a:gd name="T29" fmla="*/ 235 h 381"/>
                  <a:gd name="T30" fmla="*/ 62 w 242"/>
                  <a:gd name="T31" fmla="*/ 253 h 381"/>
                  <a:gd name="T32" fmla="*/ 76 w 242"/>
                  <a:gd name="T33" fmla="*/ 271 h 381"/>
                  <a:gd name="T34" fmla="*/ 91 w 242"/>
                  <a:gd name="T35" fmla="*/ 288 h 381"/>
                  <a:gd name="T36" fmla="*/ 106 w 242"/>
                  <a:gd name="T37" fmla="*/ 302 h 381"/>
                  <a:gd name="T38" fmla="*/ 123 w 242"/>
                  <a:gd name="T39" fmla="*/ 315 h 381"/>
                  <a:gd name="T40" fmla="*/ 138 w 242"/>
                  <a:gd name="T41" fmla="*/ 327 h 381"/>
                  <a:gd name="T42" fmla="*/ 154 w 242"/>
                  <a:gd name="T43" fmla="*/ 338 h 381"/>
                  <a:gd name="T44" fmla="*/ 169 w 242"/>
                  <a:gd name="T45" fmla="*/ 347 h 381"/>
                  <a:gd name="T46" fmla="*/ 197 w 242"/>
                  <a:gd name="T47" fmla="*/ 362 h 381"/>
                  <a:gd name="T48" fmla="*/ 219 w 242"/>
                  <a:gd name="T49" fmla="*/ 373 h 381"/>
                  <a:gd name="T50" fmla="*/ 235 w 242"/>
                  <a:gd name="T51" fmla="*/ 379 h 381"/>
                  <a:gd name="T52" fmla="*/ 240 w 242"/>
                  <a:gd name="T53" fmla="*/ 381 h 381"/>
                  <a:gd name="T54" fmla="*/ 240 w 242"/>
                  <a:gd name="T55" fmla="*/ 381 h 381"/>
                  <a:gd name="T56" fmla="*/ 240 w 242"/>
                  <a:gd name="T57" fmla="*/ 376 h 381"/>
                  <a:gd name="T58" fmla="*/ 241 w 242"/>
                  <a:gd name="T59" fmla="*/ 359 h 381"/>
                  <a:gd name="T60" fmla="*/ 242 w 242"/>
                  <a:gd name="T61" fmla="*/ 334 h 381"/>
                  <a:gd name="T62" fmla="*/ 241 w 242"/>
                  <a:gd name="T63" fmla="*/ 303 h 381"/>
                  <a:gd name="T64" fmla="*/ 239 w 242"/>
                  <a:gd name="T65" fmla="*/ 285 h 381"/>
                  <a:gd name="T66" fmla="*/ 236 w 242"/>
                  <a:gd name="T67" fmla="*/ 266 h 381"/>
                  <a:gd name="T68" fmla="*/ 232 w 242"/>
                  <a:gd name="T69" fmla="*/ 247 h 381"/>
                  <a:gd name="T70" fmla="*/ 227 w 242"/>
                  <a:gd name="T71" fmla="*/ 226 h 381"/>
                  <a:gd name="T72" fmla="*/ 221 w 242"/>
                  <a:gd name="T73" fmla="*/ 206 h 381"/>
                  <a:gd name="T74" fmla="*/ 214 w 242"/>
                  <a:gd name="T75" fmla="*/ 185 h 381"/>
                  <a:gd name="T76" fmla="*/ 204 w 242"/>
                  <a:gd name="T77" fmla="*/ 166 h 381"/>
                  <a:gd name="T78" fmla="*/ 192 w 242"/>
                  <a:gd name="T79" fmla="*/ 146 h 381"/>
                  <a:gd name="T80" fmla="*/ 192 w 242"/>
                  <a:gd name="T81" fmla="*/ 146 h 381"/>
                  <a:gd name="T82" fmla="*/ 180 w 242"/>
                  <a:gd name="T83" fmla="*/ 126 h 381"/>
                  <a:gd name="T84" fmla="*/ 165 w 242"/>
                  <a:gd name="T85" fmla="*/ 108 h 381"/>
                  <a:gd name="T86" fmla="*/ 150 w 242"/>
                  <a:gd name="T87" fmla="*/ 93 h 381"/>
                  <a:gd name="T88" fmla="*/ 135 w 242"/>
                  <a:gd name="T89" fmla="*/ 78 h 381"/>
                  <a:gd name="T90" fmla="*/ 119 w 242"/>
                  <a:gd name="T91" fmla="*/ 64 h 381"/>
                  <a:gd name="T92" fmla="*/ 103 w 242"/>
                  <a:gd name="T93" fmla="*/ 52 h 381"/>
                  <a:gd name="T94" fmla="*/ 87 w 242"/>
                  <a:gd name="T95" fmla="*/ 42 h 381"/>
                  <a:gd name="T96" fmla="*/ 72 w 242"/>
                  <a:gd name="T97" fmla="*/ 33 h 381"/>
                  <a:gd name="T98" fmla="*/ 45 w 242"/>
                  <a:gd name="T99" fmla="*/ 18 h 381"/>
                  <a:gd name="T100" fmla="*/ 23 w 242"/>
                  <a:gd name="T101" fmla="*/ 7 h 381"/>
                  <a:gd name="T102" fmla="*/ 7 w 242"/>
                  <a:gd name="T103" fmla="*/ 2 h 381"/>
                  <a:gd name="T104" fmla="*/ 2 w 242"/>
                  <a:gd name="T105" fmla="*/ 0 h 381"/>
                  <a:gd name="T106" fmla="*/ 2 w 242"/>
                  <a:gd name="T107"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381">
                    <a:moveTo>
                      <a:pt x="2" y="0"/>
                    </a:moveTo>
                    <a:lnTo>
                      <a:pt x="2" y="0"/>
                    </a:lnTo>
                    <a:lnTo>
                      <a:pt x="1" y="5"/>
                    </a:lnTo>
                    <a:lnTo>
                      <a:pt x="0" y="22"/>
                    </a:lnTo>
                    <a:lnTo>
                      <a:pt x="0" y="46"/>
                    </a:lnTo>
                    <a:lnTo>
                      <a:pt x="1" y="78"/>
                    </a:lnTo>
                    <a:lnTo>
                      <a:pt x="3" y="95"/>
                    </a:lnTo>
                    <a:lnTo>
                      <a:pt x="5" y="114"/>
                    </a:lnTo>
                    <a:lnTo>
                      <a:pt x="8" y="134"/>
                    </a:lnTo>
                    <a:lnTo>
                      <a:pt x="14" y="153"/>
                    </a:lnTo>
                    <a:lnTo>
                      <a:pt x="20" y="174"/>
                    </a:lnTo>
                    <a:lnTo>
                      <a:pt x="28" y="194"/>
                    </a:lnTo>
                    <a:lnTo>
                      <a:pt x="38" y="215"/>
                    </a:lnTo>
                    <a:lnTo>
                      <a:pt x="49" y="235"/>
                    </a:lnTo>
                    <a:lnTo>
                      <a:pt x="49" y="235"/>
                    </a:lnTo>
                    <a:lnTo>
                      <a:pt x="62" y="253"/>
                    </a:lnTo>
                    <a:lnTo>
                      <a:pt x="76" y="271"/>
                    </a:lnTo>
                    <a:lnTo>
                      <a:pt x="91" y="288"/>
                    </a:lnTo>
                    <a:lnTo>
                      <a:pt x="106" y="302"/>
                    </a:lnTo>
                    <a:lnTo>
                      <a:pt x="123" y="315"/>
                    </a:lnTo>
                    <a:lnTo>
                      <a:pt x="138" y="327"/>
                    </a:lnTo>
                    <a:lnTo>
                      <a:pt x="154" y="338"/>
                    </a:lnTo>
                    <a:lnTo>
                      <a:pt x="169" y="347"/>
                    </a:lnTo>
                    <a:lnTo>
                      <a:pt x="197" y="362"/>
                    </a:lnTo>
                    <a:lnTo>
                      <a:pt x="219" y="373"/>
                    </a:lnTo>
                    <a:lnTo>
                      <a:pt x="235" y="379"/>
                    </a:lnTo>
                    <a:lnTo>
                      <a:pt x="240" y="381"/>
                    </a:lnTo>
                    <a:lnTo>
                      <a:pt x="240" y="381"/>
                    </a:lnTo>
                    <a:lnTo>
                      <a:pt x="240" y="376"/>
                    </a:lnTo>
                    <a:lnTo>
                      <a:pt x="241" y="359"/>
                    </a:lnTo>
                    <a:lnTo>
                      <a:pt x="242" y="334"/>
                    </a:lnTo>
                    <a:lnTo>
                      <a:pt x="241" y="303"/>
                    </a:lnTo>
                    <a:lnTo>
                      <a:pt x="239" y="285"/>
                    </a:lnTo>
                    <a:lnTo>
                      <a:pt x="236" y="266"/>
                    </a:lnTo>
                    <a:lnTo>
                      <a:pt x="232" y="247"/>
                    </a:lnTo>
                    <a:lnTo>
                      <a:pt x="227" y="226"/>
                    </a:lnTo>
                    <a:lnTo>
                      <a:pt x="221" y="206"/>
                    </a:lnTo>
                    <a:lnTo>
                      <a:pt x="214" y="185"/>
                    </a:lnTo>
                    <a:lnTo>
                      <a:pt x="204" y="166"/>
                    </a:lnTo>
                    <a:lnTo>
                      <a:pt x="192" y="146"/>
                    </a:lnTo>
                    <a:lnTo>
                      <a:pt x="192" y="146"/>
                    </a:lnTo>
                    <a:lnTo>
                      <a:pt x="180" y="126"/>
                    </a:lnTo>
                    <a:lnTo>
                      <a:pt x="165" y="108"/>
                    </a:lnTo>
                    <a:lnTo>
                      <a:pt x="150" y="93"/>
                    </a:lnTo>
                    <a:lnTo>
                      <a:pt x="135" y="78"/>
                    </a:lnTo>
                    <a:lnTo>
                      <a:pt x="119" y="64"/>
                    </a:lnTo>
                    <a:lnTo>
                      <a:pt x="103" y="52"/>
                    </a:lnTo>
                    <a:lnTo>
                      <a:pt x="87" y="42"/>
                    </a:lnTo>
                    <a:lnTo>
                      <a:pt x="72" y="33"/>
                    </a:lnTo>
                    <a:lnTo>
                      <a:pt x="45" y="18"/>
                    </a:lnTo>
                    <a:lnTo>
                      <a:pt x="23" y="7"/>
                    </a:lnTo>
                    <a:lnTo>
                      <a:pt x="7"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6" name="Freeform 25">
                <a:extLst>
                  <a:ext uri="{FF2B5EF4-FFF2-40B4-BE49-F238E27FC236}">
                    <a16:creationId xmlns:a16="http://schemas.microsoft.com/office/drawing/2014/main" id="{1CD643FC-B6F9-43BF-8B71-9B19E27626AE}"/>
                  </a:ext>
                </a:extLst>
              </p:cNvPr>
              <p:cNvSpPr>
                <a:spLocks/>
              </p:cNvSpPr>
              <p:nvPr/>
            </p:nvSpPr>
            <p:spPr bwMode="auto">
              <a:xfrm>
                <a:off x="6948488" y="2349500"/>
                <a:ext cx="152400" cy="182563"/>
              </a:xfrm>
              <a:custGeom>
                <a:avLst/>
                <a:gdLst>
                  <a:gd name="T0" fmla="*/ 0 w 289"/>
                  <a:gd name="T1" fmla="*/ 0 h 344"/>
                  <a:gd name="T2" fmla="*/ 0 w 289"/>
                  <a:gd name="T3" fmla="*/ 0 h 344"/>
                  <a:gd name="T4" fmla="*/ 1 w 289"/>
                  <a:gd name="T5" fmla="*/ 5 h 344"/>
                  <a:gd name="T6" fmla="*/ 2 w 289"/>
                  <a:gd name="T7" fmla="*/ 22 h 344"/>
                  <a:gd name="T8" fmla="*/ 4 w 289"/>
                  <a:gd name="T9" fmla="*/ 46 h 344"/>
                  <a:gd name="T10" fmla="*/ 11 w 289"/>
                  <a:gd name="T11" fmla="*/ 78 h 344"/>
                  <a:gd name="T12" fmla="*/ 14 w 289"/>
                  <a:gd name="T13" fmla="*/ 94 h 344"/>
                  <a:gd name="T14" fmla="*/ 20 w 289"/>
                  <a:gd name="T15" fmla="*/ 113 h 344"/>
                  <a:gd name="T16" fmla="*/ 26 w 289"/>
                  <a:gd name="T17" fmla="*/ 132 h 344"/>
                  <a:gd name="T18" fmla="*/ 34 w 289"/>
                  <a:gd name="T19" fmla="*/ 150 h 344"/>
                  <a:gd name="T20" fmla="*/ 43 w 289"/>
                  <a:gd name="T21" fmla="*/ 170 h 344"/>
                  <a:gd name="T22" fmla="*/ 54 w 289"/>
                  <a:gd name="T23" fmla="*/ 189 h 344"/>
                  <a:gd name="T24" fmla="*/ 66 w 289"/>
                  <a:gd name="T25" fmla="*/ 207 h 344"/>
                  <a:gd name="T26" fmla="*/ 80 w 289"/>
                  <a:gd name="T27" fmla="*/ 226 h 344"/>
                  <a:gd name="T28" fmla="*/ 80 w 289"/>
                  <a:gd name="T29" fmla="*/ 226 h 344"/>
                  <a:gd name="T30" fmla="*/ 96 w 289"/>
                  <a:gd name="T31" fmla="*/ 244 h 344"/>
                  <a:gd name="T32" fmla="*/ 112 w 289"/>
                  <a:gd name="T33" fmla="*/ 259 h 344"/>
                  <a:gd name="T34" fmla="*/ 130 w 289"/>
                  <a:gd name="T35" fmla="*/ 272 h 344"/>
                  <a:gd name="T36" fmla="*/ 146 w 289"/>
                  <a:gd name="T37" fmla="*/ 284 h 344"/>
                  <a:gd name="T38" fmla="*/ 164 w 289"/>
                  <a:gd name="T39" fmla="*/ 295 h 344"/>
                  <a:gd name="T40" fmla="*/ 181 w 289"/>
                  <a:gd name="T41" fmla="*/ 305 h 344"/>
                  <a:gd name="T42" fmla="*/ 199 w 289"/>
                  <a:gd name="T43" fmla="*/ 314 h 344"/>
                  <a:gd name="T44" fmla="*/ 215 w 289"/>
                  <a:gd name="T45" fmla="*/ 321 h 344"/>
                  <a:gd name="T46" fmla="*/ 244 w 289"/>
                  <a:gd name="T47" fmla="*/ 332 h 344"/>
                  <a:gd name="T48" fmla="*/ 268 w 289"/>
                  <a:gd name="T49" fmla="*/ 339 h 344"/>
                  <a:gd name="T50" fmla="*/ 283 w 289"/>
                  <a:gd name="T51" fmla="*/ 343 h 344"/>
                  <a:gd name="T52" fmla="*/ 289 w 289"/>
                  <a:gd name="T53" fmla="*/ 344 h 344"/>
                  <a:gd name="T54" fmla="*/ 289 w 289"/>
                  <a:gd name="T55" fmla="*/ 344 h 344"/>
                  <a:gd name="T56" fmla="*/ 289 w 289"/>
                  <a:gd name="T57" fmla="*/ 338 h 344"/>
                  <a:gd name="T58" fmla="*/ 288 w 289"/>
                  <a:gd name="T59" fmla="*/ 322 h 344"/>
                  <a:gd name="T60" fmla="*/ 286 w 289"/>
                  <a:gd name="T61" fmla="*/ 298 h 344"/>
                  <a:gd name="T62" fmla="*/ 279 w 289"/>
                  <a:gd name="T63" fmla="*/ 267 h 344"/>
                  <a:gd name="T64" fmla="*/ 276 w 289"/>
                  <a:gd name="T65" fmla="*/ 249 h 344"/>
                  <a:gd name="T66" fmla="*/ 270 w 289"/>
                  <a:gd name="T67" fmla="*/ 230 h 344"/>
                  <a:gd name="T68" fmla="*/ 264 w 289"/>
                  <a:gd name="T69" fmla="*/ 212 h 344"/>
                  <a:gd name="T70" fmla="*/ 256 w 289"/>
                  <a:gd name="T71" fmla="*/ 193 h 344"/>
                  <a:gd name="T72" fmla="*/ 247 w 289"/>
                  <a:gd name="T73" fmla="*/ 173 h 344"/>
                  <a:gd name="T74" fmla="*/ 236 w 289"/>
                  <a:gd name="T75" fmla="*/ 155 h 344"/>
                  <a:gd name="T76" fmla="*/ 224 w 289"/>
                  <a:gd name="T77" fmla="*/ 136 h 344"/>
                  <a:gd name="T78" fmla="*/ 210 w 289"/>
                  <a:gd name="T79" fmla="*/ 117 h 344"/>
                  <a:gd name="T80" fmla="*/ 210 w 289"/>
                  <a:gd name="T81" fmla="*/ 117 h 344"/>
                  <a:gd name="T82" fmla="*/ 194 w 289"/>
                  <a:gd name="T83" fmla="*/ 101 h 344"/>
                  <a:gd name="T84" fmla="*/ 178 w 289"/>
                  <a:gd name="T85" fmla="*/ 85 h 344"/>
                  <a:gd name="T86" fmla="*/ 160 w 289"/>
                  <a:gd name="T87" fmla="*/ 71 h 344"/>
                  <a:gd name="T88" fmla="*/ 143 w 289"/>
                  <a:gd name="T89" fmla="*/ 59 h 344"/>
                  <a:gd name="T90" fmla="*/ 126 w 289"/>
                  <a:gd name="T91" fmla="*/ 48 h 344"/>
                  <a:gd name="T92" fmla="*/ 109 w 289"/>
                  <a:gd name="T93" fmla="*/ 38 h 344"/>
                  <a:gd name="T94" fmla="*/ 91 w 289"/>
                  <a:gd name="T95" fmla="*/ 30 h 344"/>
                  <a:gd name="T96" fmla="*/ 75 w 289"/>
                  <a:gd name="T97" fmla="*/ 23 h 344"/>
                  <a:gd name="T98" fmla="*/ 46 w 289"/>
                  <a:gd name="T99" fmla="*/ 12 h 344"/>
                  <a:gd name="T100" fmla="*/ 22 w 289"/>
                  <a:gd name="T101" fmla="*/ 4 h 344"/>
                  <a:gd name="T102" fmla="*/ 7 w 289"/>
                  <a:gd name="T103" fmla="*/ 1 h 344"/>
                  <a:gd name="T104" fmla="*/ 0 w 289"/>
                  <a:gd name="T105" fmla="*/ 0 h 344"/>
                  <a:gd name="T106" fmla="*/ 0 w 289"/>
                  <a:gd name="T10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0" y="0"/>
                    </a:moveTo>
                    <a:lnTo>
                      <a:pt x="0" y="0"/>
                    </a:lnTo>
                    <a:lnTo>
                      <a:pt x="1" y="5"/>
                    </a:lnTo>
                    <a:lnTo>
                      <a:pt x="2" y="22"/>
                    </a:lnTo>
                    <a:lnTo>
                      <a:pt x="4" y="46"/>
                    </a:lnTo>
                    <a:lnTo>
                      <a:pt x="11" y="78"/>
                    </a:lnTo>
                    <a:lnTo>
                      <a:pt x="14" y="94"/>
                    </a:lnTo>
                    <a:lnTo>
                      <a:pt x="20" y="113"/>
                    </a:lnTo>
                    <a:lnTo>
                      <a:pt x="26" y="132"/>
                    </a:lnTo>
                    <a:lnTo>
                      <a:pt x="34" y="150"/>
                    </a:lnTo>
                    <a:lnTo>
                      <a:pt x="43" y="170"/>
                    </a:lnTo>
                    <a:lnTo>
                      <a:pt x="54" y="189"/>
                    </a:lnTo>
                    <a:lnTo>
                      <a:pt x="66" y="207"/>
                    </a:lnTo>
                    <a:lnTo>
                      <a:pt x="80" y="226"/>
                    </a:lnTo>
                    <a:lnTo>
                      <a:pt x="80" y="226"/>
                    </a:lnTo>
                    <a:lnTo>
                      <a:pt x="96" y="244"/>
                    </a:lnTo>
                    <a:lnTo>
                      <a:pt x="112" y="259"/>
                    </a:lnTo>
                    <a:lnTo>
                      <a:pt x="130" y="272"/>
                    </a:lnTo>
                    <a:lnTo>
                      <a:pt x="146" y="284"/>
                    </a:lnTo>
                    <a:lnTo>
                      <a:pt x="164" y="295"/>
                    </a:lnTo>
                    <a:lnTo>
                      <a:pt x="181" y="305"/>
                    </a:lnTo>
                    <a:lnTo>
                      <a:pt x="199" y="314"/>
                    </a:lnTo>
                    <a:lnTo>
                      <a:pt x="215" y="321"/>
                    </a:lnTo>
                    <a:lnTo>
                      <a:pt x="244" y="332"/>
                    </a:lnTo>
                    <a:lnTo>
                      <a:pt x="268" y="339"/>
                    </a:lnTo>
                    <a:lnTo>
                      <a:pt x="283" y="343"/>
                    </a:lnTo>
                    <a:lnTo>
                      <a:pt x="289" y="344"/>
                    </a:lnTo>
                    <a:lnTo>
                      <a:pt x="289" y="344"/>
                    </a:lnTo>
                    <a:lnTo>
                      <a:pt x="289" y="338"/>
                    </a:lnTo>
                    <a:lnTo>
                      <a:pt x="288" y="322"/>
                    </a:lnTo>
                    <a:lnTo>
                      <a:pt x="286" y="298"/>
                    </a:lnTo>
                    <a:lnTo>
                      <a:pt x="279" y="267"/>
                    </a:lnTo>
                    <a:lnTo>
                      <a:pt x="276" y="249"/>
                    </a:lnTo>
                    <a:lnTo>
                      <a:pt x="270" y="230"/>
                    </a:lnTo>
                    <a:lnTo>
                      <a:pt x="264" y="212"/>
                    </a:lnTo>
                    <a:lnTo>
                      <a:pt x="256" y="193"/>
                    </a:lnTo>
                    <a:lnTo>
                      <a:pt x="247" y="173"/>
                    </a:lnTo>
                    <a:lnTo>
                      <a:pt x="236" y="155"/>
                    </a:lnTo>
                    <a:lnTo>
                      <a:pt x="224" y="136"/>
                    </a:lnTo>
                    <a:lnTo>
                      <a:pt x="210" y="117"/>
                    </a:lnTo>
                    <a:lnTo>
                      <a:pt x="210" y="117"/>
                    </a:lnTo>
                    <a:lnTo>
                      <a:pt x="194" y="101"/>
                    </a:lnTo>
                    <a:lnTo>
                      <a:pt x="178" y="85"/>
                    </a:lnTo>
                    <a:lnTo>
                      <a:pt x="160" y="71"/>
                    </a:lnTo>
                    <a:lnTo>
                      <a:pt x="143" y="59"/>
                    </a:lnTo>
                    <a:lnTo>
                      <a:pt x="126" y="48"/>
                    </a:lnTo>
                    <a:lnTo>
                      <a:pt x="109" y="38"/>
                    </a:lnTo>
                    <a:lnTo>
                      <a:pt x="91" y="30"/>
                    </a:lnTo>
                    <a:lnTo>
                      <a:pt x="75" y="23"/>
                    </a:lnTo>
                    <a:lnTo>
                      <a:pt x="46" y="12"/>
                    </a:lnTo>
                    <a:lnTo>
                      <a:pt x="22" y="4"/>
                    </a:lnTo>
                    <a:lnTo>
                      <a:pt x="7"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pic>
        <p:nvPicPr>
          <p:cNvPr id="11" name="Picture 6" descr="Coal Mine Svg Png Icon Free Download (#498519) - OnlineWebFonts.COM">
            <a:extLst>
              <a:ext uri="{FF2B5EF4-FFF2-40B4-BE49-F238E27FC236}">
                <a16:creationId xmlns:a16="http://schemas.microsoft.com/office/drawing/2014/main" id="{98AEC4CF-58B1-4C32-83E2-480B0B723C42}"/>
              </a:ext>
            </a:extLst>
          </p:cNvPr>
          <p:cNvPicPr>
            <a:picLocks noChangeAspect="1" noChangeArrowheads="1"/>
          </p:cNvPicPr>
          <p:nvPr/>
        </p:nvPicPr>
        <p:blipFill>
          <a:blip r:embed="rId9" cstate="print">
            <a:lum bright="70000" contrast="-70000"/>
            <a:extLst>
              <a:ext uri="{28A0092B-C50C-407E-A947-70E740481C1C}">
                <a14:useLocalDpi xmlns:a14="http://schemas.microsoft.com/office/drawing/2010/main" val="0"/>
              </a:ext>
            </a:extLst>
          </a:blip>
          <a:srcRect/>
          <a:stretch>
            <a:fillRect/>
          </a:stretch>
        </p:blipFill>
        <p:spPr bwMode="auto">
          <a:xfrm>
            <a:off x="3174358" y="3562815"/>
            <a:ext cx="320000" cy="2880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Pellets Icons - Download Free Vector Icons | Noun Project">
            <a:extLst>
              <a:ext uri="{FF2B5EF4-FFF2-40B4-BE49-F238E27FC236}">
                <a16:creationId xmlns:a16="http://schemas.microsoft.com/office/drawing/2014/main" id="{8AB0FF32-5464-4F0B-960E-73FC94F0773A}"/>
              </a:ext>
            </a:extLst>
          </p:cNvPr>
          <p:cNvPicPr>
            <a:picLocks noChangeAspect="1" noChangeArrowheads="1"/>
          </p:cNvPicPr>
          <p:nvPr/>
        </p:nvPicPr>
        <p:blipFill>
          <a:blip r:embed="rId10" cstate="print">
            <a:lum bright="70000" contrast="-70000"/>
            <a:extLst>
              <a:ext uri="{28A0092B-C50C-407E-A947-70E740481C1C}">
                <a14:useLocalDpi xmlns:a14="http://schemas.microsoft.com/office/drawing/2010/main" val="0"/>
              </a:ext>
            </a:extLst>
          </a:blip>
          <a:srcRect/>
          <a:stretch>
            <a:fillRect/>
          </a:stretch>
        </p:blipFill>
        <p:spPr bwMode="auto">
          <a:xfrm>
            <a:off x="3188732" y="3916397"/>
            <a:ext cx="324000" cy="324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9589392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 name="Grupa 101" descr="Używanie węgla lub brykietu do ogrzewania gospodarstw domowych.&#10;&#10;Grafika prezentuje pellet/brykiet: 5%.">
            <a:extLst>
              <a:ext uri="{FF2B5EF4-FFF2-40B4-BE49-F238E27FC236}">
                <a16:creationId xmlns:a16="http://schemas.microsoft.com/office/drawing/2014/main" id="{BCAC77ED-D551-410E-900C-08253FB9ED9A}"/>
              </a:ext>
            </a:extLst>
          </p:cNvPr>
          <p:cNvGrpSpPr/>
          <p:nvPr/>
        </p:nvGrpSpPr>
        <p:grpSpPr>
          <a:xfrm>
            <a:off x="-1033362" y="3959271"/>
            <a:ext cx="4619846" cy="1063430"/>
            <a:chOff x="1154299" y="1697899"/>
            <a:chExt cx="4619846" cy="1063430"/>
          </a:xfrm>
        </p:grpSpPr>
        <p:grpSp>
          <p:nvGrpSpPr>
            <p:cNvPr id="101" name="Grupa 100">
              <a:extLst>
                <a:ext uri="{FF2B5EF4-FFF2-40B4-BE49-F238E27FC236}">
                  <a16:creationId xmlns:a16="http://schemas.microsoft.com/office/drawing/2014/main" id="{09CF3C92-ED55-4D4C-8711-EABCC19275D4}"/>
                </a:ext>
              </a:extLst>
            </p:cNvPr>
            <p:cNvGrpSpPr/>
            <p:nvPr/>
          </p:nvGrpSpPr>
          <p:grpSpPr>
            <a:xfrm>
              <a:off x="2932507" y="1697899"/>
              <a:ext cx="1063430" cy="1063430"/>
              <a:chOff x="2932507" y="1697899"/>
              <a:chExt cx="1063430" cy="1063430"/>
            </a:xfrm>
          </p:grpSpPr>
          <p:pic>
            <p:nvPicPr>
              <p:cNvPr id="66" name="Picture 2">
                <a:extLst>
                  <a:ext uri="{FF2B5EF4-FFF2-40B4-BE49-F238E27FC236}">
                    <a16:creationId xmlns:a16="http://schemas.microsoft.com/office/drawing/2014/main" id="{28BEBB29-F1B9-4DD7-BF1E-EC4183066EF2}"/>
                  </a:ext>
                </a:extLst>
              </p:cNvPr>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3244231" y="1725699"/>
                <a:ext cx="485021" cy="485021"/>
              </a:xfrm>
              <a:prstGeom prst="rect">
                <a:avLst/>
              </a:prstGeom>
              <a:noFill/>
              <a:extLst>
                <a:ext uri="{909E8E84-426E-40DD-AFC4-6F175D3DCCD1}">
                  <a14:hiddenFill xmlns:a14="http://schemas.microsoft.com/office/drawing/2010/main">
                    <a:solidFill>
                      <a:srgbClr val="FFFFFF"/>
                    </a:solidFill>
                  </a14:hiddenFill>
                </a:ext>
              </a:extLst>
            </p:spPr>
          </p:pic>
          <p:sp>
            <p:nvSpPr>
              <p:cNvPr id="72" name="Owal 71">
                <a:extLst>
                  <a:ext uri="{FF2B5EF4-FFF2-40B4-BE49-F238E27FC236}">
                    <a16:creationId xmlns:a16="http://schemas.microsoft.com/office/drawing/2014/main" id="{4C73A96E-95DA-4D71-AF69-166E1C9D8136}"/>
                  </a:ext>
                </a:extLst>
              </p:cNvPr>
              <p:cNvSpPr/>
              <p:nvPr/>
            </p:nvSpPr>
            <p:spPr>
              <a:xfrm>
                <a:off x="2932507" y="1697899"/>
                <a:ext cx="1063430" cy="1063430"/>
              </a:xfrm>
              <a:prstGeom prst="ellipse">
                <a:avLst/>
              </a:prstGeom>
              <a:noFill/>
              <a:ln w="9525">
                <a:solidFill>
                  <a:srgbClr val="CDCD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9" name="pole tekstowe 78">
                <a:extLst>
                  <a:ext uri="{FF2B5EF4-FFF2-40B4-BE49-F238E27FC236}">
                    <a16:creationId xmlns:a16="http://schemas.microsoft.com/office/drawing/2014/main" id="{9D99F128-DBBB-42A4-8C03-80A92BA0B38C}"/>
                  </a:ext>
                </a:extLst>
              </p:cNvPr>
              <p:cNvSpPr txBox="1"/>
              <p:nvPr/>
            </p:nvSpPr>
            <p:spPr>
              <a:xfrm>
                <a:off x="3155127" y="2144444"/>
                <a:ext cx="644420" cy="369332"/>
              </a:xfrm>
              <a:prstGeom prst="rect">
                <a:avLst/>
              </a:prstGeom>
              <a:noFill/>
            </p:spPr>
            <p:txBody>
              <a:bodyPr wrap="square">
                <a:spAutoFit/>
              </a:bodyPr>
              <a:lstStyle/>
              <a:p>
                <a:pPr algn="ctr"/>
                <a:r>
                  <a:rPr lang="pl-PL" b="1"/>
                  <a:t>5</a:t>
                </a:r>
                <a:r>
                  <a:rPr lang="pl-PL" sz="1800" b="1"/>
                  <a:t>%</a:t>
                </a:r>
                <a:endParaRPr lang="pl-PL" b="1"/>
              </a:p>
            </p:txBody>
          </p:sp>
        </p:grpSp>
        <p:sp>
          <p:nvSpPr>
            <p:cNvPr id="97" name="pole tekstowe 96">
              <a:extLst>
                <a:ext uri="{FF2B5EF4-FFF2-40B4-BE49-F238E27FC236}">
                  <a16:creationId xmlns:a16="http://schemas.microsoft.com/office/drawing/2014/main" id="{D7BB6D78-4DCB-415E-8C1E-ECF85E560586}"/>
                </a:ext>
              </a:extLst>
            </p:cNvPr>
            <p:cNvSpPr txBox="1"/>
            <p:nvPr/>
          </p:nvSpPr>
          <p:spPr>
            <a:xfrm>
              <a:off x="1154299" y="2404723"/>
              <a:ext cx="4619846" cy="246221"/>
            </a:xfrm>
            <a:prstGeom prst="rect">
              <a:avLst/>
            </a:prstGeom>
            <a:noFill/>
          </p:spPr>
          <p:txBody>
            <a:bodyPr wrap="square">
              <a:spAutoFit/>
            </a:bodyPr>
            <a:lstStyle/>
            <a:p>
              <a:pPr algn="ctr" fontAlgn="ctr"/>
              <a:r>
                <a:rPr lang="pl-PL" sz="1000" b="1" i="0" u="none" strike="noStrike">
                  <a:solidFill>
                    <a:schemeClr val="tx1"/>
                  </a:solidFill>
                  <a:effectLst/>
                  <a:latin typeface="+mj-lt"/>
                </a:rPr>
                <a:t>pellet/brykiet</a:t>
              </a:r>
            </a:p>
          </p:txBody>
        </p:sp>
      </p:grpSp>
      <p:sp>
        <p:nvSpPr>
          <p:cNvPr id="12" name="Prostokąt: zaokrąglone rogi 11">
            <a:extLst>
              <a:ext uri="{FF2B5EF4-FFF2-40B4-BE49-F238E27FC236}">
                <a16:creationId xmlns:a16="http://schemas.microsoft.com/office/drawing/2014/main" id="{B94A5614-70B1-40A5-BE0F-9D8E42E5231F}"/>
              </a:ext>
            </a:extLst>
          </p:cNvPr>
          <p:cNvSpPr/>
          <p:nvPr/>
        </p:nvSpPr>
        <p:spPr>
          <a:xfrm>
            <a:off x="2806099" y="3445403"/>
            <a:ext cx="5500009" cy="1768550"/>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Ogrzewanie piecem</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5601022" cy="1080790"/>
          </a:xfrm>
        </p:spPr>
        <p:txBody>
          <a:bodyPr/>
          <a:lstStyle/>
          <a:p>
            <a:pPr algn="just"/>
            <a:r>
              <a:rPr lang="pl-PL" sz="1100"/>
              <a:t>P10. Czy planuje Pan(i) zmienić swój piec na bardziej ekologiczne źródło energii? </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8325172" cy="273725"/>
          </a:xfrm>
        </p:spPr>
        <p:txBody>
          <a:bodyPr/>
          <a:lstStyle/>
          <a:p>
            <a:r>
              <a:rPr lang="pl-PL">
                <a:solidFill>
                  <a:schemeClr val="bg1">
                    <a:lumMod val="75000"/>
                  </a:schemeClr>
                </a:solidFill>
              </a:rPr>
              <a:t>Odpowiadający: badani stosujący węgiel lub pellet/brykiet jako główny rodzaj ogrzewania gospodarstwa domowego, n=153. Ze względu na wykształcenie: zasadnicze zawodowe n=28, średnie n=64, wyższe n=54. Ze względu na dochód: do 1500 zł n=68, 1501-2500 zł n=47, powyżej 2500 zł n=32.</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9512" y="179375"/>
            <a:ext cx="466782" cy="466782"/>
          </a:xfrm>
          <a:prstGeom prst="rect">
            <a:avLst/>
          </a:prstGeom>
        </p:spPr>
      </p:pic>
      <p:sp>
        <p:nvSpPr>
          <p:cNvPr id="5" name="pole tekstowe 4">
            <a:extLst>
              <a:ext uri="{FF2B5EF4-FFF2-40B4-BE49-F238E27FC236}">
                <a16:creationId xmlns:a16="http://schemas.microsoft.com/office/drawing/2014/main" id="{A46DD7B4-A313-487F-8405-8666E7A71A94}"/>
              </a:ext>
            </a:extLst>
          </p:cNvPr>
          <p:cNvSpPr txBox="1"/>
          <p:nvPr/>
        </p:nvSpPr>
        <p:spPr>
          <a:xfrm>
            <a:off x="333052" y="5260919"/>
            <a:ext cx="6615212" cy="215444"/>
          </a:xfrm>
          <a:prstGeom prst="rect">
            <a:avLst/>
          </a:prstGeom>
          <a:noFill/>
        </p:spPr>
        <p:txBody>
          <a:bodyPr wrap="square">
            <a:spAutoFit/>
          </a:bodyPr>
          <a:lstStyle/>
          <a:p>
            <a:pPr algn="just">
              <a:spcBef>
                <a:spcPct val="20000"/>
              </a:spcBef>
            </a:pPr>
            <a:r>
              <a:rPr lang="pl-PL" sz="800" i="1">
                <a:solidFill>
                  <a:schemeClr val="accent4"/>
                </a:solidFill>
              </a:rPr>
              <a:t>Pytanie dodane w 2020 r.</a:t>
            </a:r>
          </a:p>
        </p:txBody>
      </p:sp>
      <p:grpSp>
        <p:nvGrpSpPr>
          <p:cNvPr id="103" name="Grupa 102" descr="Używanie węgla lub brykietu do ogrzewania gospodarstw domowych.&#10;&#10;Grafika prezentuje węgiel: 14%.">
            <a:extLst>
              <a:ext uri="{FF2B5EF4-FFF2-40B4-BE49-F238E27FC236}">
                <a16:creationId xmlns:a16="http://schemas.microsoft.com/office/drawing/2014/main" id="{2B6CAD74-8F77-46EA-86A1-5055B23A747C}"/>
              </a:ext>
            </a:extLst>
          </p:cNvPr>
          <p:cNvGrpSpPr/>
          <p:nvPr/>
        </p:nvGrpSpPr>
        <p:grpSpPr>
          <a:xfrm>
            <a:off x="-1033362" y="2715379"/>
            <a:ext cx="4619846" cy="1063430"/>
            <a:chOff x="-817869" y="1715257"/>
            <a:chExt cx="4619846" cy="1063430"/>
          </a:xfrm>
        </p:grpSpPr>
        <p:grpSp>
          <p:nvGrpSpPr>
            <p:cNvPr id="100" name="Grupa 99">
              <a:extLst>
                <a:ext uri="{FF2B5EF4-FFF2-40B4-BE49-F238E27FC236}">
                  <a16:creationId xmlns:a16="http://schemas.microsoft.com/office/drawing/2014/main" id="{E8ED30DB-8852-43AF-BCEA-2D1A5018C6EC}"/>
                </a:ext>
              </a:extLst>
            </p:cNvPr>
            <p:cNvGrpSpPr/>
            <p:nvPr/>
          </p:nvGrpSpPr>
          <p:grpSpPr>
            <a:xfrm>
              <a:off x="960339" y="1715257"/>
              <a:ext cx="1063430" cy="1063430"/>
              <a:chOff x="960339" y="1715257"/>
              <a:chExt cx="1063430" cy="1063430"/>
            </a:xfrm>
          </p:grpSpPr>
          <p:pic>
            <p:nvPicPr>
              <p:cNvPr id="68" name="Picture 6">
                <a:extLst>
                  <a:ext uri="{FF2B5EF4-FFF2-40B4-BE49-F238E27FC236}">
                    <a16:creationId xmlns:a16="http://schemas.microsoft.com/office/drawing/2014/main" id="{4AA485D7-A528-496D-94E6-7006F94792E4}"/>
                  </a:ext>
                </a:extLst>
              </p:cNvPr>
              <p:cNvPicPr>
                <a:picLocks noChangeAspect="1" noChangeArrowheads="1"/>
              </p:cNvPicPr>
              <p:nvPr/>
            </p:nvPicPr>
            <p:blipFill>
              <a:blip r:embed="rId6" cstate="print">
                <a:lum bright="70000" contrast="-70000"/>
                <a:extLst>
                  <a:ext uri="{28A0092B-C50C-407E-A947-70E740481C1C}">
                    <a14:useLocalDpi xmlns:a14="http://schemas.microsoft.com/office/drawing/2010/main" val="0"/>
                  </a:ext>
                </a:extLst>
              </a:blip>
              <a:srcRect/>
              <a:stretch>
                <a:fillRect/>
              </a:stretch>
            </p:blipFill>
            <p:spPr bwMode="auto">
              <a:xfrm>
                <a:off x="1307500" y="1837592"/>
                <a:ext cx="431115" cy="388003"/>
              </a:xfrm>
              <a:prstGeom prst="rect">
                <a:avLst/>
              </a:prstGeom>
              <a:noFill/>
              <a:extLst>
                <a:ext uri="{909E8E84-426E-40DD-AFC4-6F175D3DCCD1}">
                  <a14:hiddenFill xmlns:a14="http://schemas.microsoft.com/office/drawing/2010/main">
                    <a:solidFill>
                      <a:srgbClr val="FFFFFF"/>
                    </a:solidFill>
                  </a14:hiddenFill>
                </a:ext>
              </a:extLst>
            </p:spPr>
          </p:pic>
          <p:sp>
            <p:nvSpPr>
              <p:cNvPr id="70" name="Owal 69">
                <a:extLst>
                  <a:ext uri="{FF2B5EF4-FFF2-40B4-BE49-F238E27FC236}">
                    <a16:creationId xmlns:a16="http://schemas.microsoft.com/office/drawing/2014/main" id="{774C885F-FBCA-4F2C-B1AA-05187E7AACD1}"/>
                  </a:ext>
                </a:extLst>
              </p:cNvPr>
              <p:cNvSpPr/>
              <p:nvPr/>
            </p:nvSpPr>
            <p:spPr>
              <a:xfrm>
                <a:off x="960339" y="1715257"/>
                <a:ext cx="1063430" cy="1063430"/>
              </a:xfrm>
              <a:prstGeom prst="ellipse">
                <a:avLst/>
              </a:prstGeom>
              <a:noFill/>
              <a:ln w="9525">
                <a:solidFill>
                  <a:srgbClr val="CDCD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7" name="pole tekstowe 76">
                <a:extLst>
                  <a:ext uri="{FF2B5EF4-FFF2-40B4-BE49-F238E27FC236}">
                    <a16:creationId xmlns:a16="http://schemas.microsoft.com/office/drawing/2014/main" id="{05682F92-C507-41D8-9262-6EC5D242A598}"/>
                  </a:ext>
                </a:extLst>
              </p:cNvPr>
              <p:cNvSpPr txBox="1"/>
              <p:nvPr/>
            </p:nvSpPr>
            <p:spPr>
              <a:xfrm>
                <a:off x="1201740" y="2199097"/>
                <a:ext cx="644420" cy="369332"/>
              </a:xfrm>
              <a:prstGeom prst="rect">
                <a:avLst/>
              </a:prstGeom>
              <a:noFill/>
            </p:spPr>
            <p:txBody>
              <a:bodyPr wrap="square">
                <a:spAutoFit/>
              </a:bodyPr>
              <a:lstStyle/>
              <a:p>
                <a:pPr algn="ctr"/>
                <a:r>
                  <a:rPr lang="pl-PL" sz="1800" b="1"/>
                  <a:t>14%</a:t>
                </a:r>
                <a:endParaRPr lang="pl-PL" b="1"/>
              </a:p>
            </p:txBody>
          </p:sp>
        </p:grpSp>
        <p:sp>
          <p:nvSpPr>
            <p:cNvPr id="99" name="pole tekstowe 98">
              <a:extLst>
                <a:ext uri="{FF2B5EF4-FFF2-40B4-BE49-F238E27FC236}">
                  <a16:creationId xmlns:a16="http://schemas.microsoft.com/office/drawing/2014/main" id="{18C4E843-55BF-4D02-B8A5-36617865CF6A}"/>
                </a:ext>
              </a:extLst>
            </p:cNvPr>
            <p:cNvSpPr txBox="1"/>
            <p:nvPr/>
          </p:nvSpPr>
          <p:spPr>
            <a:xfrm>
              <a:off x="-817869" y="2445280"/>
              <a:ext cx="4619846" cy="246221"/>
            </a:xfrm>
            <a:prstGeom prst="rect">
              <a:avLst/>
            </a:prstGeom>
            <a:noFill/>
          </p:spPr>
          <p:txBody>
            <a:bodyPr wrap="square">
              <a:spAutoFit/>
            </a:bodyPr>
            <a:lstStyle/>
            <a:p>
              <a:pPr algn="ctr" fontAlgn="ctr"/>
              <a:r>
                <a:rPr lang="pl-PL" sz="1000" b="1" i="0" u="none" strike="noStrike">
                  <a:solidFill>
                    <a:schemeClr val="tx1"/>
                  </a:solidFill>
                  <a:effectLst/>
                  <a:latin typeface="+mj-lt"/>
                </a:rPr>
                <a:t>węgiel</a:t>
              </a:r>
            </a:p>
          </p:txBody>
        </p:sp>
      </p:grpSp>
      <p:sp>
        <p:nvSpPr>
          <p:cNvPr id="112" name="pole tekstowe 111">
            <a:extLst>
              <a:ext uri="{FF2B5EF4-FFF2-40B4-BE49-F238E27FC236}">
                <a16:creationId xmlns:a16="http://schemas.microsoft.com/office/drawing/2014/main" id="{EB0413EE-9866-4719-89FB-ADB70C4F7DF3}"/>
              </a:ext>
            </a:extLst>
          </p:cNvPr>
          <p:cNvSpPr txBox="1"/>
          <p:nvPr/>
        </p:nvSpPr>
        <p:spPr>
          <a:xfrm>
            <a:off x="409203" y="1722638"/>
            <a:ext cx="1804226" cy="738664"/>
          </a:xfrm>
          <a:prstGeom prst="rect">
            <a:avLst/>
          </a:prstGeom>
          <a:noFill/>
        </p:spPr>
        <p:txBody>
          <a:bodyPr wrap="square">
            <a:spAutoFit/>
          </a:bodyPr>
          <a:lstStyle/>
          <a:p>
            <a:pPr algn="ctr"/>
            <a:r>
              <a:rPr lang="pl-PL" sz="1050" b="1" i="1"/>
              <a:t>Osoby używające węgla </a:t>
            </a:r>
          </a:p>
          <a:p>
            <a:pPr algn="ctr"/>
            <a:r>
              <a:rPr lang="pl-PL" sz="1050" b="1" i="1"/>
              <a:t>lub pelletu/brykietu do ogrzewania gospodarstwa domowego:</a:t>
            </a:r>
          </a:p>
        </p:txBody>
      </p:sp>
      <p:sp>
        <p:nvSpPr>
          <p:cNvPr id="140" name="Prostokąt: zaokrąglone rogi 139">
            <a:extLst>
              <a:ext uri="{FF2B5EF4-FFF2-40B4-BE49-F238E27FC236}">
                <a16:creationId xmlns:a16="http://schemas.microsoft.com/office/drawing/2014/main" id="{C3CC879E-9253-4037-B81F-9971F8E166DD}"/>
              </a:ext>
            </a:extLst>
          </p:cNvPr>
          <p:cNvSpPr/>
          <p:nvPr/>
        </p:nvSpPr>
        <p:spPr>
          <a:xfrm>
            <a:off x="409203" y="1632293"/>
            <a:ext cx="1769727" cy="3606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6" name="Symbol zastępczy zawartości 4" descr="Chęć zmiany pieca na bardziej ekologiczne źródło energii.&#10;&#10;Wykres kolumnowy skumulowany do 100% przedstawia plany wymiany pieca dla poszczególnych przedziałów wieku: &#10;15-24 lat (tak 40%, nie 60%, trudno powiedzieć 0%),&#10;25-34 lat (tak 67%, nie 33%, trudno powiedzieć 0%),&#10;35-44 lat (tak 70%, nie 28%, trudno powiedzieć 1%),&#10;45-59 lat (tak 67%, nie 29%, trudno powiedzieć 4%),&#10;60 i więcej lat (tak 46%, nie 45%, trudno powiedzieć 9%).&#10;&#10;Wykres kolumnowy skumulowany do 100% przedstawia plany wymiany pieca w zależności od dochodu: &#10;do 1500 złotych (tak 67%, nie 31%, trudno powiedzieć 2%),&#10;1501 - 2500 złotych (tak 53%, nie 31%, trudno powiedzieć 2%),&#10;powyżej 2500 złotych (tak 54%, nie 46%, trudno powiedzieć 0%).">
            <a:extLst>
              <a:ext uri="{FF2B5EF4-FFF2-40B4-BE49-F238E27FC236}">
                <a16:creationId xmlns:a16="http://schemas.microsoft.com/office/drawing/2014/main" id="{1D53F9E1-A4B9-403A-8AC3-B257CE65586F}"/>
              </a:ext>
            </a:extLst>
          </p:cNvPr>
          <p:cNvGraphicFramePr>
            <a:graphicFrameLocks/>
          </p:cNvGraphicFramePr>
          <p:nvPr>
            <p:extLst>
              <p:ext uri="{D42A27DB-BD31-4B8C-83A1-F6EECF244321}">
                <p14:modId xmlns:p14="http://schemas.microsoft.com/office/powerpoint/2010/main" val="4004004965"/>
              </p:ext>
            </p:extLst>
          </p:nvPr>
        </p:nvGraphicFramePr>
        <p:xfrm>
          <a:off x="2837888" y="2571875"/>
          <a:ext cx="5436427" cy="2830391"/>
        </p:xfrm>
        <a:graphic>
          <a:graphicData uri="http://schemas.openxmlformats.org/drawingml/2006/chart">
            <c:chart xmlns:c="http://schemas.openxmlformats.org/drawingml/2006/chart" xmlns:r="http://schemas.openxmlformats.org/officeDocument/2006/relationships" r:id="rId7"/>
          </a:graphicData>
        </a:graphic>
      </p:graphicFrame>
      <p:pic>
        <p:nvPicPr>
          <p:cNvPr id="11" name="Grafika 10" descr="Odtwórz">
            <a:extLst>
              <a:ext uri="{FF2B5EF4-FFF2-40B4-BE49-F238E27FC236}">
                <a16:creationId xmlns:a16="http://schemas.microsoft.com/office/drawing/2014/main" id="{46BF762A-323F-4316-87E8-4C63016C6045}"/>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664702" y="3544454"/>
            <a:ext cx="553833" cy="553833"/>
          </a:xfrm>
          <a:prstGeom prst="rect">
            <a:avLst/>
          </a:prstGeom>
        </p:spPr>
      </p:pic>
      <p:graphicFrame>
        <p:nvGraphicFramePr>
          <p:cNvPr id="17" name="Wykres 16" descr="Chęć zmiany pieca na bardziej ekologiczne źródło energii.&#10;&#10;Wykres kołowy przedstawiający plany zmiany pieca na ekologiczny: tak 58%, nie 39%, trudno powiedzieć 3%.">
            <a:extLst>
              <a:ext uri="{FF2B5EF4-FFF2-40B4-BE49-F238E27FC236}">
                <a16:creationId xmlns:a16="http://schemas.microsoft.com/office/drawing/2014/main" id="{E3BFDFA1-7DE1-4131-97CD-B3C9E1BCED47}"/>
              </a:ext>
            </a:extLst>
          </p:cNvPr>
          <p:cNvGraphicFramePr/>
          <p:nvPr>
            <p:extLst>
              <p:ext uri="{D42A27DB-BD31-4B8C-83A1-F6EECF244321}">
                <p14:modId xmlns:p14="http://schemas.microsoft.com/office/powerpoint/2010/main" val="557923168"/>
              </p:ext>
            </p:extLst>
          </p:nvPr>
        </p:nvGraphicFramePr>
        <p:xfrm>
          <a:off x="4132180" y="1346069"/>
          <a:ext cx="2847845" cy="1579615"/>
        </p:xfrm>
        <a:graphic>
          <a:graphicData uri="http://schemas.openxmlformats.org/drawingml/2006/chart">
            <c:chart xmlns:c="http://schemas.openxmlformats.org/drawingml/2006/chart" xmlns:r="http://schemas.openxmlformats.org/officeDocument/2006/relationships" r:id="rId10"/>
          </a:graphicData>
        </a:graphic>
      </p:graphicFrame>
      <p:pic>
        <p:nvPicPr>
          <p:cNvPr id="21" name="Grafika 20" descr="Otwarta dłoń z rośliną">
            <a:extLst>
              <a:ext uri="{FF2B5EF4-FFF2-40B4-BE49-F238E27FC236}">
                <a16:creationId xmlns:a16="http://schemas.microsoft.com/office/drawing/2014/main" id="{22A75EB2-ECDB-4B4C-8CA5-275D83D8532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236993" y="1250806"/>
            <a:ext cx="914400" cy="914400"/>
          </a:xfrm>
          <a:prstGeom prst="rect">
            <a:avLst/>
          </a:prstGeom>
        </p:spPr>
      </p:pic>
      <p:sp>
        <p:nvSpPr>
          <p:cNvPr id="22" name="pole tekstowe 21">
            <a:extLst>
              <a:ext uri="{FF2B5EF4-FFF2-40B4-BE49-F238E27FC236}">
                <a16:creationId xmlns:a16="http://schemas.microsoft.com/office/drawing/2014/main" id="{0D677C1D-A19B-4541-9FE7-A438A33F805B}"/>
              </a:ext>
            </a:extLst>
          </p:cNvPr>
          <p:cNvSpPr txBox="1"/>
          <p:nvPr/>
        </p:nvSpPr>
        <p:spPr>
          <a:xfrm>
            <a:off x="3547403" y="1982780"/>
            <a:ext cx="736340" cy="338554"/>
          </a:xfrm>
          <a:prstGeom prst="rect">
            <a:avLst/>
          </a:prstGeom>
          <a:solidFill>
            <a:schemeClr val="bg1"/>
          </a:solidFill>
        </p:spPr>
        <p:txBody>
          <a:bodyPr wrap="square" rtlCol="0">
            <a:spAutoFit/>
          </a:bodyPr>
          <a:lstStyle/>
          <a:p>
            <a:pPr algn="r"/>
            <a:r>
              <a:rPr lang="pl-PL" sz="1600" b="1"/>
              <a:t>2020</a:t>
            </a:r>
          </a:p>
        </p:txBody>
      </p:sp>
      <p:sp>
        <p:nvSpPr>
          <p:cNvPr id="23" name="pole tekstowe 22">
            <a:extLst>
              <a:ext uri="{FF2B5EF4-FFF2-40B4-BE49-F238E27FC236}">
                <a16:creationId xmlns:a16="http://schemas.microsoft.com/office/drawing/2014/main" id="{1845F63B-4DC3-4888-AE23-75F162CD356F}"/>
              </a:ext>
            </a:extLst>
          </p:cNvPr>
          <p:cNvSpPr txBox="1"/>
          <p:nvPr/>
        </p:nvSpPr>
        <p:spPr>
          <a:xfrm>
            <a:off x="4809883" y="1220090"/>
            <a:ext cx="746219" cy="276999"/>
          </a:xfrm>
          <a:prstGeom prst="rect">
            <a:avLst/>
          </a:prstGeom>
          <a:noFill/>
        </p:spPr>
        <p:txBody>
          <a:bodyPr wrap="square">
            <a:spAutoFit/>
          </a:bodyPr>
          <a:lstStyle/>
          <a:p>
            <a:pPr algn="ctr" fontAlgn="ctr"/>
            <a:r>
              <a:rPr lang="pl-PL" sz="1200" b="1" i="0" u="none" strike="noStrike">
                <a:solidFill>
                  <a:schemeClr val="tx1"/>
                </a:solidFill>
                <a:effectLst/>
                <a:latin typeface="+mj-lt"/>
              </a:rPr>
              <a:t>3%</a:t>
            </a:r>
          </a:p>
        </p:txBody>
      </p:sp>
      <p:sp>
        <p:nvSpPr>
          <p:cNvPr id="9" name="pole tekstowe 8">
            <a:extLst>
              <a:ext uri="{FF2B5EF4-FFF2-40B4-BE49-F238E27FC236}">
                <a16:creationId xmlns:a16="http://schemas.microsoft.com/office/drawing/2014/main" id="{18623AD9-7A8F-4051-B693-CB72B61D668A}"/>
              </a:ext>
            </a:extLst>
          </p:cNvPr>
          <p:cNvSpPr txBox="1"/>
          <p:nvPr/>
        </p:nvSpPr>
        <p:spPr>
          <a:xfrm>
            <a:off x="315396" y="5394745"/>
            <a:ext cx="9019990" cy="215444"/>
          </a:xfrm>
          <a:prstGeom prst="rect">
            <a:avLst/>
          </a:prstGeom>
          <a:noFill/>
        </p:spPr>
        <p:txBody>
          <a:bodyPr wrap="square">
            <a:spAutoFit/>
          </a:bodyPr>
          <a:lstStyle/>
          <a:p>
            <a:pPr algn="just">
              <a:spcBef>
                <a:spcPct val="20000"/>
              </a:spcBef>
            </a:pPr>
            <a:r>
              <a:rPr lang="pl-PL" sz="800" i="1">
                <a:solidFill>
                  <a:schemeClr val="accent6"/>
                </a:solidFill>
              </a:rPr>
              <a:t>*Kategoria wykształcenia „podstawowe, gimnazjalne” za niska próba badawcza – wyniki są nie porównywalne, kategoria „zasadnicze zawodowe” ma niską liczebność, dane mają charakter jakościowy.</a:t>
            </a:r>
          </a:p>
        </p:txBody>
      </p:sp>
      <p:grpSp>
        <p:nvGrpSpPr>
          <p:cNvPr id="35" name="Grafika 6" descr="Czapka ukończenia szkoły">
            <a:extLst>
              <a:ext uri="{FF2B5EF4-FFF2-40B4-BE49-F238E27FC236}">
                <a16:creationId xmlns:a16="http://schemas.microsoft.com/office/drawing/2014/main" id="{9D4EE872-1BE9-44FA-94DE-FEA1878390DD}"/>
              </a:ext>
            </a:extLst>
          </p:cNvPr>
          <p:cNvGrpSpPr/>
          <p:nvPr/>
        </p:nvGrpSpPr>
        <p:grpSpPr>
          <a:xfrm>
            <a:off x="4455352" y="3544454"/>
            <a:ext cx="472486" cy="260084"/>
            <a:chOff x="4156710" y="3200400"/>
            <a:chExt cx="830579" cy="457199"/>
          </a:xfrm>
          <a:solidFill>
            <a:schemeClr val="tx2"/>
          </a:solidFill>
        </p:grpSpPr>
        <p:sp>
          <p:nvSpPr>
            <p:cNvPr id="36" name="Dowolny kształt: kształt 35">
              <a:extLst>
                <a:ext uri="{FF2B5EF4-FFF2-40B4-BE49-F238E27FC236}">
                  <a16:creationId xmlns:a16="http://schemas.microsoft.com/office/drawing/2014/main" id="{FA573975-521D-4256-8331-C990CF1C8B3E}"/>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37" name="Dowolny kształt: kształt 36">
              <a:extLst>
                <a:ext uri="{FF2B5EF4-FFF2-40B4-BE49-F238E27FC236}">
                  <a16:creationId xmlns:a16="http://schemas.microsoft.com/office/drawing/2014/main" id="{4EE5F28A-EB86-4573-8298-72EDE1CA5685}"/>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sp>
        <p:nvSpPr>
          <p:cNvPr id="38" name="pole tekstowe 37">
            <a:extLst>
              <a:ext uri="{FF2B5EF4-FFF2-40B4-BE49-F238E27FC236}">
                <a16:creationId xmlns:a16="http://schemas.microsoft.com/office/drawing/2014/main" id="{159CEB24-6D6C-4DA9-A58C-8C8024ECD7B4}"/>
              </a:ext>
            </a:extLst>
          </p:cNvPr>
          <p:cNvSpPr txBox="1"/>
          <p:nvPr/>
        </p:nvSpPr>
        <p:spPr>
          <a:xfrm>
            <a:off x="4936457" y="3559309"/>
            <a:ext cx="1300536" cy="276999"/>
          </a:xfrm>
          <a:prstGeom prst="rect">
            <a:avLst/>
          </a:prstGeom>
          <a:noFill/>
        </p:spPr>
        <p:txBody>
          <a:bodyPr wrap="square" rtlCol="0">
            <a:spAutoFit/>
          </a:bodyPr>
          <a:lstStyle/>
          <a:p>
            <a:r>
              <a:rPr lang="pl-PL" sz="1200" b="1"/>
              <a:t>Wykształcenie</a:t>
            </a:r>
          </a:p>
        </p:txBody>
      </p:sp>
    </p:spTree>
    <p:extLst>
      <p:ext uri="{BB962C8B-B14F-4D97-AF65-F5344CB8AC3E}">
        <p14:creationId xmlns:p14="http://schemas.microsoft.com/office/powerpoint/2010/main" val="226542299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ymbol zastępczy tekstu 2"/>
          <p:cNvSpPr>
            <a:spLocks noGrp="1"/>
          </p:cNvSpPr>
          <p:nvPr>
            <p:ph type="body" sz="quarter" idx="12"/>
          </p:nvPr>
        </p:nvSpPr>
        <p:spPr/>
        <p:txBody>
          <a:bodyPr/>
          <a:lstStyle/>
          <a:p>
            <a:r>
              <a:rPr lang="pl-PL" sz="1600"/>
              <a:t>Informacje o projekcie</a:t>
            </a:r>
          </a:p>
        </p:txBody>
      </p:sp>
      <p:graphicFrame>
        <p:nvGraphicFramePr>
          <p:cNvPr id="7" name="Tabela 6"/>
          <p:cNvGraphicFramePr>
            <a:graphicFrameLocks noGrp="1"/>
          </p:cNvGraphicFramePr>
          <p:nvPr>
            <p:extLst>
              <p:ext uri="{D42A27DB-BD31-4B8C-83A1-F6EECF244321}">
                <p14:modId xmlns:p14="http://schemas.microsoft.com/office/powerpoint/2010/main" val="1178338870"/>
              </p:ext>
            </p:extLst>
          </p:nvPr>
        </p:nvGraphicFramePr>
        <p:xfrm>
          <a:off x="683568" y="1196752"/>
          <a:ext cx="7560840" cy="3089263"/>
        </p:xfrm>
        <a:graphic>
          <a:graphicData uri="http://schemas.openxmlformats.org/drawingml/2006/table">
            <a:tbl>
              <a:tblPr firstRow="1" bandRow="1">
                <a:tableStyleId>{2D5ABB26-0587-4C30-8999-92F81FD0307C}</a:tableStyleId>
              </a:tblPr>
              <a:tblGrid>
                <a:gridCol w="1517817">
                  <a:extLst>
                    <a:ext uri="{9D8B030D-6E8A-4147-A177-3AD203B41FA5}">
                      <a16:colId xmlns:a16="http://schemas.microsoft.com/office/drawing/2014/main" val="20000"/>
                    </a:ext>
                  </a:extLst>
                </a:gridCol>
                <a:gridCol w="6043023">
                  <a:extLst>
                    <a:ext uri="{9D8B030D-6E8A-4147-A177-3AD203B41FA5}">
                      <a16:colId xmlns:a16="http://schemas.microsoft.com/office/drawing/2014/main" val="20001"/>
                    </a:ext>
                  </a:extLst>
                </a:gridCol>
              </a:tblGrid>
              <a:tr h="720080">
                <a:tc>
                  <a:txBody>
                    <a:bodyPr/>
                    <a:lstStyle/>
                    <a:p>
                      <a:pPr algn="r"/>
                      <a:r>
                        <a:rPr lang="pl-PL" sz="1200" b="0"/>
                        <a:t>cel</a:t>
                      </a:r>
                      <a:r>
                        <a:rPr lang="pl-PL" sz="1200" b="0" baseline="0"/>
                        <a:t> badania</a:t>
                      </a:r>
                      <a:endParaRPr lang="pl-PL" sz="1200" b="0">
                        <a:solidFill>
                          <a:schemeClr val="tx1"/>
                        </a:solidFill>
                        <a:latin typeface="+mn-lt"/>
                      </a:endParaRPr>
                    </a:p>
                  </a:txBody>
                  <a:tcPr anchor="ctr"/>
                </a:tc>
                <a:tc>
                  <a:txBody>
                    <a:bodyPr/>
                    <a:lstStyle/>
                    <a:p>
                      <a:pPr marL="0" marR="0" indent="0" algn="l" defTabSz="914400" rtl="0" eaLnBrk="1" fontAlgn="auto" latinLnBrk="0" hangingPunct="1">
                        <a:lnSpc>
                          <a:spcPct val="150000"/>
                        </a:lnSpc>
                        <a:spcBef>
                          <a:spcPts val="0"/>
                        </a:spcBef>
                        <a:spcAft>
                          <a:spcPts val="0"/>
                        </a:spcAft>
                        <a:buClrTx/>
                        <a:buSzTx/>
                        <a:buFontTx/>
                        <a:buNone/>
                        <a:tabLst/>
                        <a:defRPr/>
                      </a:pPr>
                      <a:r>
                        <a:rPr lang="pl-PL" sz="1200" b="1" kern="1200" baseline="0">
                          <a:solidFill>
                            <a:schemeClr val="tx1"/>
                          </a:solidFill>
                          <a:effectLst/>
                          <a:latin typeface="+mn-lt"/>
                        </a:rPr>
                        <a:t>Badanie trackingowe świadomości i zachowań ekologicznych mieszkańców Polski </a:t>
                      </a:r>
                    </a:p>
                  </a:txBody>
                  <a:tcPr anchor="ctr">
                    <a:lnB w="317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0"/>
                  </a:ext>
                </a:extLst>
              </a:tr>
              <a:tr h="717413">
                <a:tc>
                  <a:txBody>
                    <a:bodyPr/>
                    <a:lstStyle/>
                    <a:p>
                      <a:pPr algn="r"/>
                      <a:r>
                        <a:rPr lang="pl-PL" sz="1200" b="0"/>
                        <a:t>próba</a:t>
                      </a:r>
                      <a:endParaRPr lang="pl-PL" sz="1200" b="0">
                        <a:solidFill>
                          <a:schemeClr val="tx1"/>
                        </a:solidFill>
                        <a:latin typeface="+mn-lt"/>
                      </a:endParaRPr>
                    </a:p>
                  </a:txBody>
                  <a:tcPr anchor="ctr"/>
                </a:tc>
                <a:tc>
                  <a:txBody>
                    <a:bodyPr/>
                    <a:lstStyle/>
                    <a:p>
                      <a:pPr>
                        <a:lnSpc>
                          <a:spcPct val="150000"/>
                        </a:lnSpc>
                      </a:pPr>
                      <a:r>
                        <a:rPr lang="pl-PL" sz="1200" b="0" baseline="0">
                          <a:solidFill>
                            <a:schemeClr val="tx1"/>
                          </a:solidFill>
                          <a:latin typeface="+mn-lt"/>
                          <a:cs typeface="+mn-cs"/>
                        </a:rPr>
                        <a:t>Reprezentatywna próba mieszkańców Polski</a:t>
                      </a:r>
                    </a:p>
                    <a:p>
                      <a:pPr>
                        <a:lnSpc>
                          <a:spcPct val="150000"/>
                        </a:lnSpc>
                      </a:pPr>
                      <a:r>
                        <a:rPr lang="pl-PL" sz="1200" b="1" baseline="0">
                          <a:solidFill>
                            <a:schemeClr val="tx1"/>
                          </a:solidFill>
                          <a:latin typeface="+mn-lt"/>
                          <a:cs typeface="+mn-cs"/>
                        </a:rPr>
                        <a:t>n=1015</a:t>
                      </a:r>
                    </a:p>
                  </a:txBody>
                  <a:tcPr anchor="ctr">
                    <a:lnT w="3175" cap="flat" cmpd="sng" algn="ctr">
                      <a:solidFill>
                        <a:schemeClr val="bg1">
                          <a:lumMod val="85000"/>
                        </a:schemeClr>
                      </a:solidFill>
                      <a:prstDash val="solid"/>
                      <a:round/>
                      <a:headEnd type="none" w="med" len="med"/>
                      <a:tailEnd type="none" w="med" len="med"/>
                    </a:lnT>
                    <a:lnB w="317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1"/>
                  </a:ext>
                </a:extLst>
              </a:tr>
              <a:tr h="550590">
                <a:tc>
                  <a:txBody>
                    <a:bodyPr/>
                    <a:lstStyle/>
                    <a:p>
                      <a:pPr algn="r"/>
                      <a:r>
                        <a:rPr lang="pl-PL" sz="1200" b="0"/>
                        <a:t>metodologia</a:t>
                      </a:r>
                      <a:endParaRPr lang="pl-PL" sz="1200" b="0">
                        <a:solidFill>
                          <a:schemeClr val="tx1"/>
                        </a:solidFill>
                        <a:latin typeface="+mn-lt"/>
                      </a:endParaRPr>
                    </a:p>
                  </a:txBody>
                  <a:tcPr anchor="ctr"/>
                </a:tc>
                <a:tc>
                  <a:txBody>
                    <a:bodyPr/>
                    <a:lstStyle/>
                    <a:p>
                      <a:pPr marL="0" marR="0" indent="0" algn="l" defTabSz="914400" rtl="0" eaLnBrk="1" fontAlgn="auto" latinLnBrk="0" hangingPunct="1">
                        <a:lnSpc>
                          <a:spcPct val="150000"/>
                        </a:lnSpc>
                        <a:spcBef>
                          <a:spcPts val="0"/>
                        </a:spcBef>
                        <a:spcAft>
                          <a:spcPts val="0"/>
                        </a:spcAft>
                        <a:buClrTx/>
                        <a:buSzTx/>
                        <a:buFontTx/>
                        <a:buNone/>
                        <a:tabLst/>
                        <a:defRPr/>
                      </a:pPr>
                      <a:r>
                        <a:rPr lang="pl-PL" sz="1200"/>
                        <a:t>Badanie zrealizowano metodą</a:t>
                      </a:r>
                      <a:r>
                        <a:rPr lang="pl-PL" sz="1200" baseline="0"/>
                        <a:t> </a:t>
                      </a:r>
                      <a:r>
                        <a:rPr lang="pl-PL" sz="1200" b="1"/>
                        <a:t>CATI </a:t>
                      </a:r>
                      <a:endParaRPr lang="pl-PL" sz="1200" i="1">
                        <a:solidFill>
                          <a:schemeClr val="tx1"/>
                        </a:solidFill>
                        <a:latin typeface="+mn-lt"/>
                        <a:cs typeface="Calibri" pitchFamily="34" charset="0"/>
                      </a:endParaRPr>
                    </a:p>
                  </a:txBody>
                  <a:tcPr anchor="ctr">
                    <a:lnT w="3175" cap="flat" cmpd="sng" algn="ctr">
                      <a:solidFill>
                        <a:schemeClr val="bg1">
                          <a:lumMod val="85000"/>
                        </a:schemeClr>
                      </a:solidFill>
                      <a:prstDash val="solid"/>
                      <a:round/>
                      <a:headEnd type="none" w="med" len="med"/>
                      <a:tailEnd type="none" w="med" len="med"/>
                    </a:lnT>
                    <a:lnB w="317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2"/>
                  </a:ext>
                </a:extLst>
              </a:tr>
              <a:tr h="550590">
                <a:tc>
                  <a:txBody>
                    <a:bodyPr/>
                    <a:lstStyle/>
                    <a:p>
                      <a:pPr algn="r"/>
                      <a:r>
                        <a:rPr lang="pl-PL" sz="1200" b="0"/>
                        <a:t>realizacja</a:t>
                      </a:r>
                      <a:endParaRPr lang="pl-PL" sz="1200" b="0">
                        <a:solidFill>
                          <a:schemeClr val="tx1"/>
                        </a:solidFill>
                        <a:latin typeface="+mn-lt"/>
                      </a:endParaRPr>
                    </a:p>
                  </a:txBody>
                  <a:tcPr anchor="ctr"/>
                </a:tc>
                <a:tc>
                  <a:txBody>
                    <a:bodyPr/>
                    <a:lstStyle/>
                    <a:p>
                      <a:pPr>
                        <a:lnSpc>
                          <a:spcPct val="150000"/>
                        </a:lnSpc>
                      </a:pPr>
                      <a:r>
                        <a:rPr lang="pl-PL" sz="1200" b="0">
                          <a:solidFill>
                            <a:schemeClr val="tx1"/>
                          </a:solidFill>
                          <a:latin typeface="+mn-lt"/>
                        </a:rPr>
                        <a:t>Październik 2020 r.</a:t>
                      </a:r>
                    </a:p>
                  </a:txBody>
                  <a:tcPr anchor="ctr">
                    <a:lnT w="3175" cap="flat" cmpd="sng" algn="ctr">
                      <a:solidFill>
                        <a:schemeClr val="bg1">
                          <a:lumMod val="85000"/>
                        </a:schemeClr>
                      </a:solidFill>
                      <a:prstDash val="solid"/>
                      <a:round/>
                      <a:headEnd type="none" w="med" len="med"/>
                      <a:tailEnd type="none" w="med" len="med"/>
                    </a:lnT>
                    <a:lnB w="317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3"/>
                  </a:ext>
                </a:extLst>
              </a:tr>
              <a:tr h="550590">
                <a:tc>
                  <a:txBody>
                    <a:bodyPr/>
                    <a:lstStyle/>
                    <a:p>
                      <a:pPr algn="r"/>
                      <a:r>
                        <a:rPr lang="pl-PL" sz="1200" b="0"/>
                        <a:t>wykonawca</a:t>
                      </a:r>
                      <a:endParaRPr lang="pl-PL" sz="1200" b="0">
                        <a:solidFill>
                          <a:schemeClr val="tx1"/>
                        </a:solidFill>
                        <a:latin typeface="+mn-lt"/>
                      </a:endParaRPr>
                    </a:p>
                  </a:txBody>
                  <a:tcPr anchor="ctr"/>
                </a:tc>
                <a:tc>
                  <a:txBody>
                    <a:bodyPr/>
                    <a:lstStyle/>
                    <a:p>
                      <a:pPr>
                        <a:lnSpc>
                          <a:spcPct val="150000"/>
                        </a:lnSpc>
                      </a:pPr>
                      <a:r>
                        <a:rPr lang="pl-PL" sz="1200">
                          <a:solidFill>
                            <a:schemeClr val="tx1"/>
                          </a:solidFill>
                          <a:latin typeface="+mn-lt"/>
                        </a:rPr>
                        <a:t>PBS sp. z o.</a:t>
                      </a:r>
                      <a:r>
                        <a:rPr lang="pl-PL" sz="1200" baseline="0">
                          <a:solidFill>
                            <a:schemeClr val="tx1"/>
                          </a:solidFill>
                          <a:latin typeface="+mn-lt"/>
                        </a:rPr>
                        <a:t>o.</a:t>
                      </a:r>
                      <a:endParaRPr lang="pl-PL" sz="1200">
                        <a:solidFill>
                          <a:schemeClr val="tx1"/>
                        </a:solidFill>
                        <a:latin typeface="+mn-lt"/>
                      </a:endParaRPr>
                    </a:p>
                  </a:txBody>
                  <a:tcPr anchor="ctr">
                    <a:lnT w="3175" cap="flat" cmpd="sng" algn="ctr">
                      <a:solidFill>
                        <a:schemeClr val="bg1">
                          <a:lumMod val="85000"/>
                        </a:schemeClr>
                      </a:solidFill>
                      <a:prstDash val="solid"/>
                      <a:round/>
                      <a:headEnd type="none" w="med" len="med"/>
                      <a:tailEnd type="none" w="med" len="med"/>
                    </a:lnT>
                    <a:lnB w="317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pSp>
        <p:nvGrpSpPr>
          <p:cNvPr id="4" name="Grupa 3">
            <a:extLst>
              <a:ext uri="{FF2B5EF4-FFF2-40B4-BE49-F238E27FC236}">
                <a16:creationId xmlns:a16="http://schemas.microsoft.com/office/drawing/2014/main" id="{C4BCBA43-AB8D-4FBC-9F1D-D07A026978EE}"/>
              </a:ext>
            </a:extLst>
          </p:cNvPr>
          <p:cNvGrpSpPr/>
          <p:nvPr/>
        </p:nvGrpSpPr>
        <p:grpSpPr>
          <a:xfrm>
            <a:off x="262673" y="197711"/>
            <a:ext cx="359852" cy="359852"/>
            <a:chOff x="7127875" y="3567113"/>
            <a:chExt cx="674688" cy="674688"/>
          </a:xfrm>
        </p:grpSpPr>
        <p:sp>
          <p:nvSpPr>
            <p:cNvPr id="5" name="Freeform 13">
              <a:extLst>
                <a:ext uri="{FF2B5EF4-FFF2-40B4-BE49-F238E27FC236}">
                  <a16:creationId xmlns:a16="http://schemas.microsoft.com/office/drawing/2014/main" id="{53E1D419-CBE6-45BD-AF18-D13A118F1BE3}"/>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14">
              <a:extLst>
                <a:ext uri="{FF2B5EF4-FFF2-40B4-BE49-F238E27FC236}">
                  <a16:creationId xmlns:a16="http://schemas.microsoft.com/office/drawing/2014/main" id="{3B61AEA2-0CA0-4326-B83B-A04D8CA08C6E}"/>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387849032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ela 117">
            <a:extLst>
              <a:ext uri="{FF2B5EF4-FFF2-40B4-BE49-F238E27FC236}">
                <a16:creationId xmlns:a16="http://schemas.microsoft.com/office/drawing/2014/main" id="{D572FD0C-8CE8-453F-AF01-6148F99CFEE1}"/>
              </a:ext>
            </a:extLst>
          </p:cNvPr>
          <p:cNvGraphicFramePr>
            <a:graphicFrameLocks noGrp="1"/>
          </p:cNvGraphicFramePr>
          <p:nvPr>
            <p:extLst>
              <p:ext uri="{D42A27DB-BD31-4B8C-83A1-F6EECF244321}">
                <p14:modId xmlns:p14="http://schemas.microsoft.com/office/powerpoint/2010/main" val="565607560"/>
              </p:ext>
            </p:extLst>
          </p:nvPr>
        </p:nvGraphicFramePr>
        <p:xfrm>
          <a:off x="452941" y="2817956"/>
          <a:ext cx="4005491" cy="2431691"/>
        </p:xfrm>
        <a:graphic>
          <a:graphicData uri="http://schemas.openxmlformats.org/drawingml/2006/table">
            <a:tbl>
              <a:tblPr firstRow="1" bandRow="1">
                <a:tableStyleId>{5C22544A-7EE6-4342-B048-85BDC9FD1C3A}</a:tableStyleId>
              </a:tblPr>
              <a:tblGrid>
                <a:gridCol w="2239331">
                  <a:extLst>
                    <a:ext uri="{9D8B030D-6E8A-4147-A177-3AD203B41FA5}">
                      <a16:colId xmlns:a16="http://schemas.microsoft.com/office/drawing/2014/main" val="1192821638"/>
                    </a:ext>
                  </a:extLst>
                </a:gridCol>
                <a:gridCol w="1766160">
                  <a:extLst>
                    <a:ext uri="{9D8B030D-6E8A-4147-A177-3AD203B41FA5}">
                      <a16:colId xmlns:a16="http://schemas.microsoft.com/office/drawing/2014/main" val="639689686"/>
                    </a:ext>
                  </a:extLst>
                </a:gridCol>
              </a:tblGrid>
              <a:tr h="454645">
                <a:tc>
                  <a:txBody>
                    <a:bodyPr/>
                    <a:lstStyle/>
                    <a:p>
                      <a:pPr algn="r" fontAlgn="ctr"/>
                      <a:r>
                        <a:rPr lang="pl-PL" sz="1050" b="0" i="0" u="none" strike="noStrike">
                          <a:solidFill>
                            <a:schemeClr val="tx1"/>
                          </a:solidFill>
                          <a:effectLst/>
                          <a:latin typeface="+mn-lt"/>
                        </a:rPr>
                        <a:t>Ponieważ jest to kosztowna inwestycja</a:t>
                      </a: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5349898"/>
                  </a:ext>
                </a:extLst>
              </a:tr>
              <a:tr h="454645">
                <a:tc>
                  <a:txBody>
                    <a:bodyPr/>
                    <a:lstStyle/>
                    <a:p>
                      <a:pPr algn="r" fontAlgn="ctr"/>
                      <a:r>
                        <a:rPr lang="pl-PL" sz="1050" b="0" i="0" u="none" strike="noStrike">
                          <a:solidFill>
                            <a:schemeClr val="tx1"/>
                          </a:solidFill>
                          <a:effectLst/>
                          <a:latin typeface="+mn-lt"/>
                        </a:rPr>
                        <a:t>Ponieważ jest to wygodne </a:t>
                      </a:r>
                    </a:p>
                    <a:p>
                      <a:pPr algn="r" fontAlgn="ctr"/>
                      <a:r>
                        <a:rPr lang="pl-PL" sz="1050" b="0" i="0" u="none" strike="noStrike">
                          <a:solidFill>
                            <a:schemeClr val="tx1"/>
                          </a:solidFill>
                          <a:effectLst/>
                          <a:latin typeface="+mn-lt"/>
                        </a:rPr>
                        <a:t>w użytkowaniu źródło ciepła</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3419946"/>
                  </a:ext>
                </a:extLst>
              </a:tr>
              <a:tr h="454645">
                <a:tc>
                  <a:txBody>
                    <a:bodyPr/>
                    <a:lstStyle/>
                    <a:p>
                      <a:pPr algn="r" fontAlgn="ctr"/>
                      <a:r>
                        <a:rPr lang="pl-PL" sz="1050" b="0" i="0" u="none" strike="noStrike">
                          <a:solidFill>
                            <a:schemeClr val="tx1"/>
                          </a:solidFill>
                          <a:effectLst/>
                          <a:latin typeface="+mn-lt"/>
                        </a:rPr>
                        <a:t>Ponieważ korzystanie z innych źródeł ciepła jest droższe </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0012517"/>
                  </a:ext>
                </a:extLst>
              </a:tr>
              <a:tr h="613111">
                <a:tc>
                  <a:txBody>
                    <a:bodyPr/>
                    <a:lstStyle/>
                    <a:p>
                      <a:pPr algn="r" fontAlgn="ctr"/>
                      <a:r>
                        <a:rPr lang="pl-PL" sz="1050" b="0" i="0" u="none" strike="noStrike">
                          <a:solidFill>
                            <a:schemeClr val="tx1"/>
                          </a:solidFill>
                          <a:effectLst/>
                          <a:latin typeface="+mn-lt"/>
                        </a:rPr>
                        <a:t>Ponieważ nie wiem jak to zorganizować </a:t>
                      </a:r>
                    </a:p>
                    <a:p>
                      <a:pPr algn="r" fontAlgn="ctr"/>
                      <a:r>
                        <a:rPr lang="pl-PL" sz="1050" b="0" i="0" u="none" strike="noStrike">
                          <a:solidFill>
                            <a:schemeClr val="tx1"/>
                          </a:solidFill>
                          <a:effectLst/>
                          <a:latin typeface="+mn-lt"/>
                        </a:rPr>
                        <a:t>i nie wiem jakie inne źródło ciepła mógłbym stosować</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8774771"/>
                  </a:ext>
                </a:extLst>
              </a:tr>
              <a:tr h="454645">
                <a:tc>
                  <a:txBody>
                    <a:bodyPr/>
                    <a:lstStyle/>
                    <a:p>
                      <a:pPr algn="r" fontAlgn="ctr"/>
                      <a:r>
                        <a:rPr lang="pl-PL" sz="1050" b="0" i="0" u="none" strike="noStrike">
                          <a:solidFill>
                            <a:schemeClr val="tx1"/>
                          </a:solidFill>
                          <a:effectLst/>
                          <a:latin typeface="+mn-lt"/>
                        </a:rPr>
                        <a:t>Inny powód</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11894005"/>
                  </a:ext>
                </a:extLst>
              </a:tr>
            </a:tbl>
          </a:graphicData>
        </a:graphic>
      </p:graphicFrame>
      <p:sp>
        <p:nvSpPr>
          <p:cNvPr id="59" name="Symbol zastępczy tekstu 2">
            <a:extLst>
              <a:ext uri="{FF2B5EF4-FFF2-40B4-BE49-F238E27FC236}">
                <a16:creationId xmlns:a16="http://schemas.microsoft.com/office/drawing/2014/main" id="{C20C6B54-D8E1-4A9A-8B7A-CFD0CC009476}"/>
              </a:ext>
            </a:extLst>
          </p:cNvPr>
          <p:cNvSpPr txBox="1">
            <a:spLocks/>
          </p:cNvSpPr>
          <p:nvPr/>
        </p:nvSpPr>
        <p:spPr>
          <a:xfrm>
            <a:off x="3162139" y="2316406"/>
            <a:ext cx="1100418" cy="381428"/>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900" i="1">
                <a:solidFill>
                  <a:schemeClr val="accent6"/>
                </a:solidFill>
              </a:rPr>
              <a:t>Nie planujący zmiany pieca</a:t>
            </a:r>
            <a:endParaRPr lang="pl-PL" sz="500" i="1">
              <a:solidFill>
                <a:schemeClr val="accent6"/>
              </a:solidFill>
            </a:endParaRPr>
          </a:p>
        </p:txBody>
      </p:sp>
      <p:pic>
        <p:nvPicPr>
          <p:cNvPr id="25" name="Obraz 24" descr="Obraz zawierający zdjęcie, siedzi, znak&#10;&#10;Opis wygenerowany automatycznie">
            <a:extLst>
              <a:ext uri="{FF2B5EF4-FFF2-40B4-BE49-F238E27FC236}">
                <a16:creationId xmlns:a16="http://schemas.microsoft.com/office/drawing/2014/main" id="{CB3644F5-A88E-4E3A-8CCE-04B762652500}"/>
              </a:ext>
            </a:extLst>
          </p:cNvPr>
          <p:cNvPicPr>
            <a:picLocks noChangeAspect="1"/>
          </p:cNvPicPr>
          <p:nvPr/>
        </p:nvPicPr>
        <p:blipFill>
          <a:blip r:embed="rId3">
            <a:grayscl/>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5216768" y="1401629"/>
            <a:ext cx="3650801" cy="3650801"/>
          </a:xfrm>
          <a:prstGeom prst="rect">
            <a:avLst/>
          </a:prstGeom>
        </p:spPr>
      </p:pic>
      <p:graphicFrame>
        <p:nvGraphicFramePr>
          <p:cNvPr id="15" name="Wykres 14" descr="Powody braku planów co do wymiany pieca na bardziej ekologiczne źródło energii.&#10;&#10;Wykres słupkowy prezentujący powody braku wymiany pieca na ekologiczny:&#10;jest to kosztowna inwestycja 28%, jest to wygodne w użytkowaniu źródło ciepła 9%, korzystanie z innych źródeł ciepła jest droższe 5%, brak wiedzy na temat organizacji jak i możliwości innych źródeł ciepła 1%, inny powód wskazało 59% badanych.">
            <a:extLst>
              <a:ext uri="{FF2B5EF4-FFF2-40B4-BE49-F238E27FC236}">
                <a16:creationId xmlns:a16="http://schemas.microsoft.com/office/drawing/2014/main" id="{8313C5B6-A7E9-4B2E-BC64-7338DEC5E8F2}"/>
              </a:ext>
            </a:extLst>
          </p:cNvPr>
          <p:cNvGraphicFramePr/>
          <p:nvPr>
            <p:extLst>
              <p:ext uri="{D42A27DB-BD31-4B8C-83A1-F6EECF244321}">
                <p14:modId xmlns:p14="http://schemas.microsoft.com/office/powerpoint/2010/main" val="3807909460"/>
              </p:ext>
            </p:extLst>
          </p:nvPr>
        </p:nvGraphicFramePr>
        <p:xfrm>
          <a:off x="2831667" y="2712458"/>
          <a:ext cx="4005492" cy="2583442"/>
        </p:xfrm>
        <a:graphic>
          <a:graphicData uri="http://schemas.openxmlformats.org/drawingml/2006/chart">
            <c:chart xmlns:c="http://schemas.openxmlformats.org/drawingml/2006/chart" xmlns:r="http://schemas.openxmlformats.org/officeDocument/2006/relationships" r:id="rId5"/>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braku chęci zmiany sposobu ogrzewania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5601022" cy="1080790"/>
          </a:xfrm>
        </p:spPr>
        <p:txBody>
          <a:bodyPr/>
          <a:lstStyle/>
          <a:p>
            <a:pPr algn="just"/>
            <a:r>
              <a:rPr lang="pl-PL" sz="1100"/>
              <a:t>P10.1. Dlaczego NIE planuje Pan(i) zmienić swego pieca na bardziej ekologiczne źródło energii?</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4883715" cy="158956"/>
          </a:xfrm>
        </p:spPr>
        <p:txBody>
          <a:bodyPr/>
          <a:lstStyle/>
          <a:p>
            <a:r>
              <a:rPr lang="pl-PL">
                <a:solidFill>
                  <a:schemeClr val="bg1">
                    <a:lumMod val="75000"/>
                  </a:schemeClr>
                </a:solidFill>
              </a:rPr>
              <a:t>Odpowiadający: badani, którzy nie planują zmieniać swojego pieca na bardziej ekologiczne źródło energii, n=56.</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79512" y="179375"/>
            <a:ext cx="466782" cy="466782"/>
          </a:xfrm>
          <a:prstGeom prst="rect">
            <a:avLst/>
          </a:prstGeom>
        </p:spPr>
      </p:pic>
      <p:sp>
        <p:nvSpPr>
          <p:cNvPr id="5" name="pole tekstowe 4">
            <a:extLst>
              <a:ext uri="{FF2B5EF4-FFF2-40B4-BE49-F238E27FC236}">
                <a16:creationId xmlns:a16="http://schemas.microsoft.com/office/drawing/2014/main" id="{A46DD7B4-A313-487F-8405-8666E7A71A94}"/>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4"/>
                </a:solidFill>
              </a:rPr>
              <a:t>Pytanie dodane w 2020 r.</a:t>
            </a:r>
          </a:p>
        </p:txBody>
      </p:sp>
      <p:graphicFrame>
        <p:nvGraphicFramePr>
          <p:cNvPr id="17" name="Wykres 16" descr="Wykres kołowy prezentujący respondentów nie wyrażających zamiaru wymiany pieca: 39%.">
            <a:extLst>
              <a:ext uri="{FF2B5EF4-FFF2-40B4-BE49-F238E27FC236}">
                <a16:creationId xmlns:a16="http://schemas.microsoft.com/office/drawing/2014/main" id="{E3BFDFA1-7DE1-4131-97CD-B3C9E1BCED47}"/>
              </a:ext>
            </a:extLst>
          </p:cNvPr>
          <p:cNvGraphicFramePr/>
          <p:nvPr>
            <p:extLst>
              <p:ext uri="{D42A27DB-BD31-4B8C-83A1-F6EECF244321}">
                <p14:modId xmlns:p14="http://schemas.microsoft.com/office/powerpoint/2010/main" val="665882253"/>
              </p:ext>
            </p:extLst>
          </p:nvPr>
        </p:nvGraphicFramePr>
        <p:xfrm>
          <a:off x="2560062" y="1202309"/>
          <a:ext cx="1857491" cy="1030295"/>
        </p:xfrm>
        <a:graphic>
          <a:graphicData uri="http://schemas.openxmlformats.org/drawingml/2006/chart">
            <c:chart xmlns:c="http://schemas.openxmlformats.org/drawingml/2006/chart" xmlns:r="http://schemas.openxmlformats.org/officeDocument/2006/relationships" r:id="rId8"/>
          </a:graphicData>
        </a:graphic>
      </p:graphicFrame>
      <p:pic>
        <p:nvPicPr>
          <p:cNvPr id="21" name="Grafika 20" descr="Otwarta dłoń z rośliną">
            <a:extLst>
              <a:ext uri="{FF2B5EF4-FFF2-40B4-BE49-F238E27FC236}">
                <a16:creationId xmlns:a16="http://schemas.microsoft.com/office/drawing/2014/main" id="{22A75EB2-ECDB-4B4C-8CA5-275D83D853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15836" y="1250806"/>
            <a:ext cx="914400" cy="914400"/>
          </a:xfrm>
          <a:prstGeom prst="rect">
            <a:avLst/>
          </a:prstGeom>
        </p:spPr>
      </p:pic>
      <p:sp>
        <p:nvSpPr>
          <p:cNvPr id="22" name="pole tekstowe 21">
            <a:extLst>
              <a:ext uri="{FF2B5EF4-FFF2-40B4-BE49-F238E27FC236}">
                <a16:creationId xmlns:a16="http://schemas.microsoft.com/office/drawing/2014/main" id="{0D677C1D-A19B-4541-9FE7-A438A33F805B}"/>
              </a:ext>
            </a:extLst>
          </p:cNvPr>
          <p:cNvSpPr txBox="1"/>
          <p:nvPr/>
        </p:nvSpPr>
        <p:spPr>
          <a:xfrm>
            <a:off x="1804705" y="1726487"/>
            <a:ext cx="736340" cy="338554"/>
          </a:xfrm>
          <a:prstGeom prst="rect">
            <a:avLst/>
          </a:prstGeom>
          <a:solidFill>
            <a:schemeClr val="bg1"/>
          </a:solidFill>
        </p:spPr>
        <p:txBody>
          <a:bodyPr wrap="square" rtlCol="0">
            <a:spAutoFit/>
          </a:bodyPr>
          <a:lstStyle/>
          <a:p>
            <a:pPr algn="r"/>
            <a:r>
              <a:rPr lang="pl-PL" sz="1600" b="1"/>
              <a:t>2020</a:t>
            </a:r>
          </a:p>
        </p:txBody>
      </p:sp>
      <p:pic>
        <p:nvPicPr>
          <p:cNvPr id="9" name="Grafika 8" descr="Odtwórz">
            <a:extLst>
              <a:ext uri="{FF2B5EF4-FFF2-40B4-BE49-F238E27FC236}">
                <a16:creationId xmlns:a16="http://schemas.microsoft.com/office/drawing/2014/main" id="{801FEC82-0026-44F8-98EE-950FF53FA04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rot="5400000">
            <a:off x="2831667" y="2285328"/>
            <a:ext cx="412506" cy="412506"/>
          </a:xfrm>
          <a:prstGeom prst="rect">
            <a:avLst/>
          </a:prstGeom>
        </p:spPr>
      </p:pic>
      <p:sp>
        <p:nvSpPr>
          <p:cNvPr id="18" name="Symbol zastępczy tekstu 2">
            <a:extLst>
              <a:ext uri="{FF2B5EF4-FFF2-40B4-BE49-F238E27FC236}">
                <a16:creationId xmlns:a16="http://schemas.microsoft.com/office/drawing/2014/main" id="{459F98AA-DDED-48C3-8076-1A5E17CEF28E}"/>
              </a:ext>
            </a:extLst>
          </p:cNvPr>
          <p:cNvSpPr txBox="1">
            <a:spLocks/>
          </p:cNvSpPr>
          <p:nvPr/>
        </p:nvSpPr>
        <p:spPr>
          <a:xfrm>
            <a:off x="4670965" y="905347"/>
            <a:ext cx="4005492" cy="108079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endParaRPr lang="pl-PL" sz="800" i="1">
              <a:solidFill>
                <a:schemeClr val="bg1">
                  <a:lumMod val="75000"/>
                </a:schemeClr>
              </a:solidFill>
            </a:endParaRPr>
          </a:p>
        </p:txBody>
      </p:sp>
      <p:sp>
        <p:nvSpPr>
          <p:cNvPr id="19" name="Symbol zastępczy tekstu 7">
            <a:extLst>
              <a:ext uri="{FF2B5EF4-FFF2-40B4-BE49-F238E27FC236}">
                <a16:creationId xmlns:a16="http://schemas.microsoft.com/office/drawing/2014/main" id="{4BC293D9-F269-4245-A4F3-2206A30D6BCB}"/>
              </a:ext>
            </a:extLst>
          </p:cNvPr>
          <p:cNvSpPr txBox="1">
            <a:spLocks/>
          </p:cNvSpPr>
          <p:nvPr/>
        </p:nvSpPr>
        <p:spPr>
          <a:xfrm>
            <a:off x="4670196" y="5528371"/>
            <a:ext cx="4454019" cy="147841"/>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endParaRPr lang="pl-PL">
              <a:solidFill>
                <a:schemeClr val="bg1">
                  <a:lumMod val="75000"/>
                </a:schemeClr>
              </a:solidFill>
            </a:endParaRPr>
          </a:p>
        </p:txBody>
      </p:sp>
      <p:sp>
        <p:nvSpPr>
          <p:cNvPr id="27" name="pole tekstowe 26">
            <a:extLst>
              <a:ext uri="{FF2B5EF4-FFF2-40B4-BE49-F238E27FC236}">
                <a16:creationId xmlns:a16="http://schemas.microsoft.com/office/drawing/2014/main" id="{87D27B39-2C5A-4B92-9CF8-0518838E76F9}"/>
              </a:ext>
            </a:extLst>
          </p:cNvPr>
          <p:cNvSpPr txBox="1"/>
          <p:nvPr/>
        </p:nvSpPr>
        <p:spPr>
          <a:xfrm>
            <a:off x="5844086" y="5057988"/>
            <a:ext cx="2396164" cy="253916"/>
          </a:xfrm>
          <a:prstGeom prst="rect">
            <a:avLst/>
          </a:prstGeom>
          <a:noFill/>
        </p:spPr>
        <p:txBody>
          <a:bodyPr wrap="square">
            <a:spAutoFit/>
          </a:bodyPr>
          <a:lstStyle/>
          <a:p>
            <a:pPr algn="ctr"/>
            <a:r>
              <a:rPr lang="pl-PL" sz="1050" b="1"/>
              <a:t>Przykładowe inne powody</a:t>
            </a:r>
            <a:r>
              <a:rPr lang="pl-PL" sz="1050"/>
              <a:t>,</a:t>
            </a:r>
            <a:r>
              <a:rPr lang="pl-PL" sz="1050" b="1"/>
              <a:t> </a:t>
            </a:r>
            <a:r>
              <a:rPr lang="pl-PL" sz="800" i="1">
                <a:solidFill>
                  <a:schemeClr val="tx1">
                    <a:lumMod val="60000"/>
                    <a:lumOff val="40000"/>
                  </a:schemeClr>
                </a:solidFill>
              </a:rPr>
              <a:t>n=36</a:t>
            </a:r>
          </a:p>
        </p:txBody>
      </p:sp>
      <p:sp>
        <p:nvSpPr>
          <p:cNvPr id="34" name="Łuk 33">
            <a:extLst>
              <a:ext uri="{FF2B5EF4-FFF2-40B4-BE49-F238E27FC236}">
                <a16:creationId xmlns:a16="http://schemas.microsoft.com/office/drawing/2014/main" id="{46061FA4-0A66-4BF7-B9D7-651E0834E310}"/>
              </a:ext>
            </a:extLst>
          </p:cNvPr>
          <p:cNvSpPr/>
          <p:nvPr/>
        </p:nvSpPr>
        <p:spPr>
          <a:xfrm rot="6336385">
            <a:off x="4605918" y="3932694"/>
            <a:ext cx="1064839" cy="1114425"/>
          </a:xfrm>
          <a:prstGeom prst="arc">
            <a:avLst>
              <a:gd name="adj1" fmla="val 16777015"/>
              <a:gd name="adj2" fmla="val 0"/>
            </a:avLst>
          </a:prstGeom>
          <a:ln w="3175">
            <a:gradFill flip="none" rotWithShape="1">
              <a:gsLst>
                <a:gs pos="70000">
                  <a:schemeClr val="tx1"/>
                </a:gs>
                <a:gs pos="30000">
                  <a:schemeClr val="tx1"/>
                </a:gs>
                <a:gs pos="100000">
                  <a:schemeClr val="bg1"/>
                </a:gs>
              </a:gsLst>
              <a:lin ang="0" scaled="1"/>
              <a:tileRect/>
            </a:gradFill>
            <a:head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l-PL"/>
          </a:p>
        </p:txBody>
      </p:sp>
    </p:spTree>
    <p:extLst>
      <p:ext uri="{BB962C8B-B14F-4D97-AF65-F5344CB8AC3E}">
        <p14:creationId xmlns:p14="http://schemas.microsoft.com/office/powerpoint/2010/main" val="355770947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ela 117">
            <a:extLst>
              <a:ext uri="{FF2B5EF4-FFF2-40B4-BE49-F238E27FC236}">
                <a16:creationId xmlns:a16="http://schemas.microsoft.com/office/drawing/2014/main" id="{EECF7EF7-2890-4C6A-A180-4C9A54AC788E}"/>
              </a:ext>
            </a:extLst>
          </p:cNvPr>
          <p:cNvGraphicFramePr>
            <a:graphicFrameLocks noGrp="1"/>
          </p:cNvGraphicFramePr>
          <p:nvPr>
            <p:extLst>
              <p:ext uri="{D42A27DB-BD31-4B8C-83A1-F6EECF244321}">
                <p14:modId xmlns:p14="http://schemas.microsoft.com/office/powerpoint/2010/main" val="71646457"/>
              </p:ext>
            </p:extLst>
          </p:nvPr>
        </p:nvGraphicFramePr>
        <p:xfrm>
          <a:off x="548235" y="1560675"/>
          <a:ext cx="8047529" cy="3740451"/>
        </p:xfrm>
        <a:graphic>
          <a:graphicData uri="http://schemas.openxmlformats.org/drawingml/2006/table">
            <a:tbl>
              <a:tblPr firstRow="1" bandRow="1">
                <a:tableStyleId>{5C22544A-7EE6-4342-B048-85BDC9FD1C3A}</a:tableStyleId>
              </a:tblPr>
              <a:tblGrid>
                <a:gridCol w="6192688">
                  <a:extLst>
                    <a:ext uri="{9D8B030D-6E8A-4147-A177-3AD203B41FA5}">
                      <a16:colId xmlns:a16="http://schemas.microsoft.com/office/drawing/2014/main" val="1192821638"/>
                    </a:ext>
                  </a:extLst>
                </a:gridCol>
                <a:gridCol w="1854841">
                  <a:extLst>
                    <a:ext uri="{9D8B030D-6E8A-4147-A177-3AD203B41FA5}">
                      <a16:colId xmlns:a16="http://schemas.microsoft.com/office/drawing/2014/main" val="639689686"/>
                    </a:ext>
                  </a:extLst>
                </a:gridCol>
              </a:tblGrid>
              <a:tr h="178328">
                <a:tc>
                  <a:txBody>
                    <a:bodyPr/>
                    <a:lstStyle/>
                    <a:p>
                      <a:pPr algn="r" fontAlgn="t"/>
                      <a:r>
                        <a:rPr lang="pl-PL" sz="1050" b="0" i="0" u="none" strike="noStrike">
                          <a:solidFill>
                            <a:schemeClr val="tx1"/>
                          </a:solidFill>
                          <a:effectLst/>
                          <a:latin typeface="+mj-lt"/>
                        </a:rPr>
                        <a:t>wymiana starych pieców węglowych na piece niskoemisyjne</a:t>
                      </a:r>
                    </a:p>
                  </a:txBody>
                  <a:tcPr marL="9525" marR="9525" marT="9525" marB="0">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5349898"/>
                  </a:ext>
                </a:extLst>
              </a:tr>
              <a:tr h="178328">
                <a:tc>
                  <a:txBody>
                    <a:bodyPr/>
                    <a:lstStyle/>
                    <a:p>
                      <a:pPr algn="r" fontAlgn="t"/>
                      <a:r>
                        <a:rPr lang="pl-PL" sz="1050" b="0" i="0" u="none" strike="noStrike">
                          <a:solidFill>
                            <a:schemeClr val="tx1"/>
                          </a:solidFill>
                          <a:effectLst/>
                          <a:latin typeface="+mj-lt"/>
                        </a:rPr>
                        <a:t>stosowanie odnawialnych źródeł energii</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3419946"/>
                  </a:ext>
                </a:extLst>
              </a:tr>
              <a:tr h="178328">
                <a:tc>
                  <a:txBody>
                    <a:bodyPr/>
                    <a:lstStyle/>
                    <a:p>
                      <a:pPr algn="r" fontAlgn="t"/>
                      <a:r>
                        <a:rPr lang="pl-PL" sz="1050" b="0" i="0" u="none" strike="noStrike">
                          <a:solidFill>
                            <a:schemeClr val="tx1"/>
                          </a:solidFill>
                          <a:effectLst/>
                          <a:latin typeface="+mj-lt"/>
                        </a:rPr>
                        <a:t>lepsza edukacja/ uświadamianie</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0012517"/>
                  </a:ext>
                </a:extLst>
              </a:tr>
              <a:tr h="178328">
                <a:tc>
                  <a:txBody>
                    <a:bodyPr/>
                    <a:lstStyle/>
                    <a:p>
                      <a:pPr algn="r" fontAlgn="t"/>
                      <a:r>
                        <a:rPr lang="pl-PL" sz="1050" b="0" i="0" u="none" strike="noStrike">
                          <a:solidFill>
                            <a:schemeClr val="tx1"/>
                          </a:solidFill>
                          <a:effectLst/>
                          <a:latin typeface="+mj-lt"/>
                        </a:rPr>
                        <a:t>eliminacja emisji spalin i starych aut/ zakup aut elektrycznych</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8774771"/>
                  </a:ext>
                </a:extLst>
              </a:tr>
              <a:tr h="178328">
                <a:tc>
                  <a:txBody>
                    <a:bodyPr/>
                    <a:lstStyle/>
                    <a:p>
                      <a:pPr algn="r" fontAlgn="t"/>
                      <a:r>
                        <a:rPr lang="pl-PL" sz="1050" b="0" i="0" u="none" strike="noStrike">
                          <a:solidFill>
                            <a:schemeClr val="tx1"/>
                          </a:solidFill>
                          <a:effectLst/>
                          <a:latin typeface="+mj-lt"/>
                        </a:rPr>
                        <a:t>obniżenie cen energooszczędnych instalacji /ulgi/dopłaty do takich rozwiązań</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1894005"/>
                  </a:ext>
                </a:extLst>
              </a:tr>
              <a:tr h="178328">
                <a:tc>
                  <a:txBody>
                    <a:bodyPr/>
                    <a:lstStyle/>
                    <a:p>
                      <a:pPr algn="r" fontAlgn="t"/>
                      <a:r>
                        <a:rPr lang="pl-PL" sz="1050" b="0" i="0" u="none" strike="noStrike">
                          <a:solidFill>
                            <a:schemeClr val="tx1"/>
                          </a:solidFill>
                          <a:effectLst/>
                          <a:latin typeface="+mj-lt"/>
                        </a:rPr>
                        <a:t>wprowadzenie stref ograniczonego ruchu pojazdów samochodowych w centrach miast - tzw. stref niskiej emisji</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55308542"/>
                  </a:ext>
                </a:extLst>
              </a:tr>
              <a:tr h="178328">
                <a:tc>
                  <a:txBody>
                    <a:bodyPr/>
                    <a:lstStyle/>
                    <a:p>
                      <a:pPr algn="r" fontAlgn="t"/>
                      <a:r>
                        <a:rPr lang="pl-PL" sz="1050" b="0" i="0" u="none" strike="noStrike">
                          <a:solidFill>
                            <a:schemeClr val="tx1"/>
                          </a:solidFill>
                          <a:effectLst/>
                          <a:latin typeface="+mj-lt"/>
                        </a:rPr>
                        <a:t>stosowanie filtrów</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65085360"/>
                  </a:ext>
                </a:extLst>
              </a:tr>
              <a:tr h="178328">
                <a:tc>
                  <a:txBody>
                    <a:bodyPr/>
                    <a:lstStyle/>
                    <a:p>
                      <a:pPr algn="r" fontAlgn="t"/>
                      <a:r>
                        <a:rPr lang="pl-PL" sz="1050" b="0" i="0" u="none" strike="noStrike">
                          <a:solidFill>
                            <a:schemeClr val="tx1"/>
                          </a:solidFill>
                          <a:effectLst/>
                          <a:latin typeface="+mj-lt"/>
                        </a:rPr>
                        <a:t>ostrzejsze regulacje prawne/ większe kontrola</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24176907"/>
                  </a:ext>
                </a:extLst>
              </a:tr>
              <a:tr h="178328">
                <a:tc>
                  <a:txBody>
                    <a:bodyPr/>
                    <a:lstStyle/>
                    <a:p>
                      <a:pPr algn="r" fontAlgn="t"/>
                      <a:r>
                        <a:rPr lang="pl-PL" sz="1050" b="0" i="0" u="none" strike="noStrike">
                          <a:solidFill>
                            <a:schemeClr val="tx1"/>
                          </a:solidFill>
                          <a:effectLst/>
                          <a:latin typeface="+mj-lt"/>
                        </a:rPr>
                        <a:t>zakaz wycinki/ więcej terenów zielonych</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7887268"/>
                  </a:ext>
                </a:extLst>
              </a:tr>
              <a:tr h="178328">
                <a:tc>
                  <a:txBody>
                    <a:bodyPr/>
                    <a:lstStyle/>
                    <a:p>
                      <a:pPr algn="r" fontAlgn="t"/>
                      <a:r>
                        <a:rPr lang="pl-PL" sz="1050" b="0" i="0" u="none" strike="noStrike">
                          <a:solidFill>
                            <a:schemeClr val="tx1"/>
                          </a:solidFill>
                          <a:effectLst/>
                          <a:latin typeface="+mj-lt"/>
                        </a:rPr>
                        <a:t>podłączenia indywidualnych gospodarstw do sieci ciepłowniczej</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2306472"/>
                  </a:ext>
                </a:extLst>
              </a:tr>
              <a:tr h="178328">
                <a:tc>
                  <a:txBody>
                    <a:bodyPr/>
                    <a:lstStyle/>
                    <a:p>
                      <a:pPr algn="r" fontAlgn="t"/>
                      <a:r>
                        <a:rPr lang="pl-PL" sz="1050" b="0" i="0" u="none" strike="noStrike">
                          <a:solidFill>
                            <a:schemeClr val="tx1"/>
                          </a:solidFill>
                          <a:effectLst/>
                          <a:latin typeface="+mj-lt"/>
                        </a:rPr>
                        <a:t>samorządowe zmiany w transporcie np. przechodzenie na kolej, zakup pojazdów ograniczających emisję</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1769549"/>
                  </a:ext>
                </a:extLst>
              </a:tr>
              <a:tr h="178328">
                <a:tc>
                  <a:txBody>
                    <a:bodyPr/>
                    <a:lstStyle/>
                    <a:p>
                      <a:pPr algn="r" fontAlgn="t"/>
                      <a:r>
                        <a:rPr lang="pl-PL" sz="1050" b="0" i="0" u="none" strike="noStrike">
                          <a:solidFill>
                            <a:schemeClr val="tx1"/>
                          </a:solidFill>
                          <a:effectLst/>
                          <a:latin typeface="+mj-lt"/>
                        </a:rPr>
                        <a:t>zmniejszenie zanieczyszczeń głównie z fabryk</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48926816"/>
                  </a:ext>
                </a:extLst>
              </a:tr>
              <a:tr h="178328">
                <a:tc>
                  <a:txBody>
                    <a:bodyPr/>
                    <a:lstStyle/>
                    <a:p>
                      <a:pPr algn="r" fontAlgn="t"/>
                      <a:r>
                        <a:rPr lang="pl-PL" sz="1050" b="0" i="0" u="none" strike="noStrike">
                          <a:solidFill>
                            <a:schemeClr val="tx1"/>
                          </a:solidFill>
                          <a:effectLst/>
                          <a:latin typeface="+mj-lt"/>
                        </a:rPr>
                        <a:t>zakaz palenia śmieci</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2464573"/>
                  </a:ext>
                </a:extLst>
              </a:tr>
              <a:tr h="178328">
                <a:tc>
                  <a:txBody>
                    <a:bodyPr/>
                    <a:lstStyle/>
                    <a:p>
                      <a:pPr algn="r" fontAlgn="t"/>
                      <a:r>
                        <a:rPr lang="pl-PL" sz="1050" b="0" i="0" u="none" strike="noStrike">
                          <a:solidFill>
                            <a:schemeClr val="tx1"/>
                          </a:solidFill>
                          <a:effectLst/>
                          <a:latin typeface="+mj-lt"/>
                        </a:rPr>
                        <a:t>termomodernizacja budynków</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8524336"/>
                  </a:ext>
                </a:extLst>
              </a:tr>
              <a:tr h="178328">
                <a:tc>
                  <a:txBody>
                    <a:bodyPr/>
                    <a:lstStyle/>
                    <a:p>
                      <a:pPr algn="r" fontAlgn="t"/>
                      <a:r>
                        <a:rPr lang="pl-PL" sz="1050" b="0" i="0" u="none" strike="noStrike">
                          <a:solidFill>
                            <a:schemeClr val="tx1"/>
                          </a:solidFill>
                          <a:effectLst/>
                          <a:latin typeface="+mj-lt"/>
                        </a:rPr>
                        <a:t>dokładna segregacja śmieci</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18356037"/>
                  </a:ext>
                </a:extLst>
              </a:tr>
              <a:tr h="178328">
                <a:tc>
                  <a:txBody>
                    <a:bodyPr/>
                    <a:lstStyle/>
                    <a:p>
                      <a:pPr algn="r" fontAlgn="t"/>
                      <a:r>
                        <a:rPr lang="pl-PL" sz="1050" b="0" i="0" u="none" strike="noStrike">
                          <a:solidFill>
                            <a:schemeClr val="tx1"/>
                          </a:solidFill>
                          <a:effectLst/>
                          <a:latin typeface="+mj-lt"/>
                        </a:rPr>
                        <a:t>przejście społeczeństwa na komunikację publiczną/zbiorową</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66742798"/>
                  </a:ext>
                </a:extLst>
              </a:tr>
              <a:tr h="178328">
                <a:tc>
                  <a:txBody>
                    <a:bodyPr/>
                    <a:lstStyle/>
                    <a:p>
                      <a:pPr algn="r" fontAlgn="t"/>
                      <a:r>
                        <a:rPr lang="pl-PL" sz="1050" b="0" i="0" u="none" strike="noStrike">
                          <a:solidFill>
                            <a:schemeClr val="tx1"/>
                          </a:solidFill>
                          <a:effectLst/>
                          <a:latin typeface="+mj-lt"/>
                        </a:rPr>
                        <a:t>wydzielenie </a:t>
                      </a:r>
                      <a:r>
                        <a:rPr lang="pl-PL" sz="1050" b="0" i="0" u="none" strike="noStrike" err="1">
                          <a:solidFill>
                            <a:schemeClr val="tx1"/>
                          </a:solidFill>
                          <a:effectLst/>
                          <a:latin typeface="+mj-lt"/>
                        </a:rPr>
                        <a:t>bus</a:t>
                      </a:r>
                      <a:r>
                        <a:rPr lang="pl-PL" sz="1050" b="0" i="0" u="none" strike="noStrike">
                          <a:solidFill>
                            <a:schemeClr val="tx1"/>
                          </a:solidFill>
                          <a:effectLst/>
                          <a:latin typeface="+mj-lt"/>
                        </a:rPr>
                        <a:t>-pasów</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39662524"/>
                  </a:ext>
                </a:extLst>
              </a:tr>
              <a:tr h="178328">
                <a:tc>
                  <a:txBody>
                    <a:bodyPr/>
                    <a:lstStyle/>
                    <a:p>
                      <a:pPr algn="r" fontAlgn="t"/>
                      <a:r>
                        <a:rPr lang="pl-PL" sz="1050" b="0" i="0" u="none" strike="noStrike">
                          <a:solidFill>
                            <a:schemeClr val="tx1"/>
                          </a:solidFill>
                          <a:effectLst/>
                          <a:latin typeface="+mj-lt"/>
                        </a:rPr>
                        <a:t>wprowadzenie systemów rowerowych (wypożyczalnia rowerów)</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7444477"/>
                  </a:ext>
                </a:extLst>
              </a:tr>
              <a:tr h="178328">
                <a:tc>
                  <a:txBody>
                    <a:bodyPr/>
                    <a:lstStyle/>
                    <a:p>
                      <a:pPr algn="r" fontAlgn="t"/>
                      <a:r>
                        <a:rPr lang="pl-PL" sz="1050" b="0" i="0" u="none" strike="noStrike">
                          <a:solidFill>
                            <a:schemeClr val="tx1"/>
                          </a:solidFill>
                          <a:effectLst/>
                          <a:latin typeface="+mj-lt"/>
                        </a:rPr>
                        <a:t>oszczędność wody</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82716048"/>
                  </a:ext>
                </a:extLst>
              </a:tr>
              <a:tr h="178328">
                <a:tc>
                  <a:txBody>
                    <a:bodyPr/>
                    <a:lstStyle/>
                    <a:p>
                      <a:pPr algn="r" fontAlgn="t"/>
                      <a:r>
                        <a:rPr lang="pl-PL" sz="1050" b="0" i="0" u="none" strike="noStrike">
                          <a:solidFill>
                            <a:schemeClr val="tx1"/>
                          </a:solidFill>
                          <a:effectLst/>
                          <a:latin typeface="+mj-lt"/>
                        </a:rPr>
                        <a:t>inne działanie</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5813750"/>
                  </a:ext>
                </a:extLst>
              </a:tr>
              <a:tr h="173891">
                <a:tc>
                  <a:txBody>
                    <a:bodyPr/>
                    <a:lstStyle/>
                    <a:p>
                      <a:pPr algn="r" fontAlgn="t"/>
                      <a:r>
                        <a:rPr lang="pl-PL" sz="1050" b="0" i="0" u="none" strike="noStrike">
                          <a:solidFill>
                            <a:schemeClr val="tx1"/>
                          </a:solidFill>
                          <a:effectLst/>
                          <a:latin typeface="+mj-lt"/>
                        </a:rPr>
                        <a:t>trudno powiedzieć</a:t>
                      </a:r>
                    </a:p>
                  </a:txBody>
                  <a:tcPr marL="9525" marR="9525" marT="9525" marB="0">
                    <a:lnL w="12700" cmpd="sng">
                      <a:noFill/>
                    </a:lnL>
                    <a:lnR w="12700" cmpd="sng">
                      <a:noFill/>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ctr"/>
                      <a:endParaRPr lang="pl-PL" sz="9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062240389"/>
                  </a:ext>
                </a:extLst>
              </a:tr>
            </a:tbl>
          </a:graphicData>
        </a:graphic>
      </p:graphicFrame>
      <p:graphicFrame>
        <p:nvGraphicFramePr>
          <p:cNvPr id="7" name="Wykres 6" descr="Działania w celu poprawy jakości powietrza w Polsce.&#10;&#10;Wykres słupkowy prezentujący działania w tym celu:&#10;wymiana starych pieców węglowych na piece niskoemisyjne 54%, stosowanie odnawialnych źródeł energii 33%, lepsza edukacja/ uświadamianie 13%, eliminacja emisji spalin i starych aut/ zakup aut elektrycznych 13%, obniżenie cen energooszczędnych instalacji /ulgi/dopłaty do takich rozwiązań 13%, wprowadzenie stref ograniczonego ruchu pojazdów samochodowych w centrach miast - tzw. stref niskiej emisji 11%, stosowanie filtrów 7%, ostrzejsze regulacje prawne/ większe kontrola 6%, zakaz wycinki/ więcej terenów zielonych 6%, podłączenia indywidualnych gospodarstw do sieci ciepłowniczej 5%, krajowe zmiany w transporcie np. przechodzenie na kolej, zakup pojazdów ograniczających emisję 5%, zmniejszenie zanieczyszczeń głównie z fabryk 5%, zakaz palenia śmieci 3%, termomodernizacja budynków 3%, dokładna segregacja śmieci 2%, przejście społeczeństwa na komunikację publiczną/zbiorową 2%, wydzielenie bus-pasów 2%, wprowadzenie systemów rowerowych (wypożyczalnia rowerów) 1%, oszczędność wody 0,4%, inne działanie 17%, trudno powiedzieć 5%.&#10;">
            <a:extLst>
              <a:ext uri="{FF2B5EF4-FFF2-40B4-BE49-F238E27FC236}">
                <a16:creationId xmlns:a16="http://schemas.microsoft.com/office/drawing/2014/main" id="{C819F39E-00AF-4EB8-9799-3C104626AFA6}"/>
              </a:ext>
            </a:extLst>
          </p:cNvPr>
          <p:cNvGraphicFramePr/>
          <p:nvPr>
            <p:extLst>
              <p:ext uri="{D42A27DB-BD31-4B8C-83A1-F6EECF244321}">
                <p14:modId xmlns:p14="http://schemas.microsoft.com/office/powerpoint/2010/main" val="665690754"/>
              </p:ext>
            </p:extLst>
          </p:nvPr>
        </p:nvGraphicFramePr>
        <p:xfrm>
          <a:off x="6773503" y="1560675"/>
          <a:ext cx="3915188" cy="3819399"/>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Działania poprawiające jakość powietrza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P11. Proszę wymienić jakie Pana(i) zdaniem powinno stosować się działania w celu poprawy jakości powietrza w Polsce? Udzielając odpowiedzi proszę wskazać maksymalnie trzy. </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a:t>
            </a:r>
            <a:endParaRPr lang="pl-PL"/>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9512" y="179375"/>
            <a:ext cx="466782" cy="466782"/>
          </a:xfrm>
          <a:prstGeom prst="rect">
            <a:avLst/>
          </a:prstGeom>
        </p:spPr>
      </p:pic>
      <p:sp>
        <p:nvSpPr>
          <p:cNvPr id="5" name="pole tekstowe 4">
            <a:extLst>
              <a:ext uri="{FF2B5EF4-FFF2-40B4-BE49-F238E27FC236}">
                <a16:creationId xmlns:a16="http://schemas.microsoft.com/office/drawing/2014/main" id="{C15EDEB3-EB75-42C1-899A-A6C26B8C2A0A}"/>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pic>
        <p:nvPicPr>
          <p:cNvPr id="12" name="Grafika 11" descr="Płuca">
            <a:extLst>
              <a:ext uri="{FF2B5EF4-FFF2-40B4-BE49-F238E27FC236}">
                <a16:creationId xmlns:a16="http://schemas.microsoft.com/office/drawing/2014/main" id="{55FE0717-4847-4CCC-9A2B-563FB9255433}"/>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27584" y="3789040"/>
            <a:ext cx="1152129" cy="1152129"/>
          </a:xfrm>
          <a:prstGeom prst="rect">
            <a:avLst/>
          </a:prstGeom>
        </p:spPr>
      </p:pic>
    </p:spTree>
    <p:extLst>
      <p:ext uri="{BB962C8B-B14F-4D97-AF65-F5344CB8AC3E}">
        <p14:creationId xmlns:p14="http://schemas.microsoft.com/office/powerpoint/2010/main" val="1717449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Działania poprawiające jakość powietrza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P11. Proszę wymienić jakie Pana(i) zdaniem powinno stosować się działania w celu poprawy jakości powietrza w Polsce? Udzielając odpowiedzi proszę wskazać maksymalnie trzy. </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8487418" cy="432694"/>
          </a:xfrm>
        </p:spPr>
        <p:txBody>
          <a:bodyPr/>
          <a:lstStyle/>
          <a:p>
            <a:pPr algn="just"/>
            <a:r>
              <a:rPr lang="pl-PL">
                <a:solidFill>
                  <a:schemeClr val="bg1">
                    <a:lumMod val="75000"/>
                  </a:schemeClr>
                </a:solidFill>
              </a:rPr>
              <a:t>Odpowiadający: wszyscy badani, n=1015, wielkość miejscowości: wieś n=256, miasto do 20 tys. n=124, miasto 20-100 tys. n=240, miasto 100-500 tys. n=226, miasto powyżej 500 n=169.</a:t>
            </a:r>
            <a:endParaRPr lang="pl-PL"/>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sp>
        <p:nvSpPr>
          <p:cNvPr id="5" name="Symbol zastępczy tekstu 7">
            <a:extLst>
              <a:ext uri="{FF2B5EF4-FFF2-40B4-BE49-F238E27FC236}">
                <a16:creationId xmlns:a16="http://schemas.microsoft.com/office/drawing/2014/main" id="{2F24FC08-EE04-4957-800D-232D755501A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22" name="pole tekstowe 21">
            <a:extLst>
              <a:ext uri="{FF2B5EF4-FFF2-40B4-BE49-F238E27FC236}">
                <a16:creationId xmlns:a16="http://schemas.microsoft.com/office/drawing/2014/main" id="{B37ABD62-A532-406C-80AC-06B80059A4A5}"/>
              </a:ext>
            </a:extLst>
          </p:cNvPr>
          <p:cNvSpPr txBox="1"/>
          <p:nvPr/>
        </p:nvSpPr>
        <p:spPr>
          <a:xfrm>
            <a:off x="2470634" y="1243568"/>
            <a:ext cx="4306099" cy="294501"/>
          </a:xfrm>
          <a:prstGeom prst="roundRect">
            <a:avLst>
              <a:gd name="adj" fmla="val 20341"/>
            </a:avLst>
          </a:prstGeom>
          <a:noFill/>
          <a:ln>
            <a:solidFill>
              <a:schemeClr val="bg1">
                <a:lumMod val="75000"/>
              </a:schemeClr>
            </a:solidFill>
            <a:prstDash val="dash"/>
          </a:ln>
        </p:spPr>
        <p:txBody>
          <a:bodyPr wrap="square">
            <a:spAutoFit/>
          </a:bodyPr>
          <a:lstStyle/>
          <a:p>
            <a:pPr algn="ctr"/>
            <a:r>
              <a:rPr lang="pl-PL" sz="1100" b="1" u="none" strike="noStrike">
                <a:solidFill>
                  <a:schemeClr val="bg2"/>
                </a:solidFill>
                <a:effectLst/>
                <a:latin typeface="+mj-lt"/>
              </a:rPr>
              <a:t>ZOSTAŁY ZAPREZENTOWANE WSKAZANIA Z ISTOTNYMI RÓŻNICAMI </a:t>
            </a:r>
            <a:endParaRPr lang="pl-PL" sz="1100" b="1">
              <a:solidFill>
                <a:schemeClr val="bg2"/>
              </a:solidFill>
            </a:endParaRPr>
          </a:p>
        </p:txBody>
      </p:sp>
      <p:graphicFrame>
        <p:nvGraphicFramePr>
          <p:cNvPr id="18" name="Wykres 17">
            <a:extLst>
              <a:ext uri="{FF2B5EF4-FFF2-40B4-BE49-F238E27FC236}">
                <a16:creationId xmlns:a16="http://schemas.microsoft.com/office/drawing/2014/main" id="{F6CD76CD-16BE-44F5-B3DE-00D02D4CD892}"/>
              </a:ext>
            </a:extLst>
          </p:cNvPr>
          <p:cNvGraphicFramePr/>
          <p:nvPr>
            <p:extLst>
              <p:ext uri="{D42A27DB-BD31-4B8C-83A1-F6EECF244321}">
                <p14:modId xmlns:p14="http://schemas.microsoft.com/office/powerpoint/2010/main" val="2723629425"/>
              </p:ext>
            </p:extLst>
          </p:nvPr>
        </p:nvGraphicFramePr>
        <p:xfrm>
          <a:off x="670147" y="1886771"/>
          <a:ext cx="3481985" cy="1564250"/>
        </p:xfrm>
        <a:graphic>
          <a:graphicData uri="http://schemas.openxmlformats.org/drawingml/2006/chart">
            <c:chart xmlns:c="http://schemas.openxmlformats.org/drawingml/2006/chart" xmlns:r="http://schemas.openxmlformats.org/officeDocument/2006/relationships" r:id="rId5"/>
          </a:graphicData>
        </a:graphic>
      </p:graphicFrame>
      <p:sp>
        <p:nvSpPr>
          <p:cNvPr id="20" name="Prostokąt: zaokrąglone rogi 19">
            <a:extLst>
              <a:ext uri="{FF2B5EF4-FFF2-40B4-BE49-F238E27FC236}">
                <a16:creationId xmlns:a16="http://schemas.microsoft.com/office/drawing/2014/main" id="{E9FC15DD-0013-4A75-8AA1-28F98F979D3A}"/>
              </a:ext>
            </a:extLst>
          </p:cNvPr>
          <p:cNvSpPr/>
          <p:nvPr/>
        </p:nvSpPr>
        <p:spPr>
          <a:xfrm>
            <a:off x="646294" y="1799543"/>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 name="pole tekstowe 22">
            <a:extLst>
              <a:ext uri="{FF2B5EF4-FFF2-40B4-BE49-F238E27FC236}">
                <a16:creationId xmlns:a16="http://schemas.microsoft.com/office/drawing/2014/main" id="{CE4135AB-E862-4DD0-BC1E-B21A5A936450}"/>
              </a:ext>
            </a:extLst>
          </p:cNvPr>
          <p:cNvSpPr txBox="1"/>
          <p:nvPr/>
        </p:nvSpPr>
        <p:spPr>
          <a:xfrm>
            <a:off x="1439058" y="1665726"/>
            <a:ext cx="2230892" cy="230832"/>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r>
              <a:rPr lang="pl-PL"/>
              <a:t>LEPSZA EDUKACJA/ UŚWIADAMIANIE</a:t>
            </a:r>
          </a:p>
        </p:txBody>
      </p:sp>
      <p:graphicFrame>
        <p:nvGraphicFramePr>
          <p:cNvPr id="25" name="Wykres 24">
            <a:extLst>
              <a:ext uri="{FF2B5EF4-FFF2-40B4-BE49-F238E27FC236}">
                <a16:creationId xmlns:a16="http://schemas.microsoft.com/office/drawing/2014/main" id="{4DBDEA4D-74B6-43F9-A664-4254B42A655E}"/>
              </a:ext>
            </a:extLst>
          </p:cNvPr>
          <p:cNvGraphicFramePr/>
          <p:nvPr>
            <p:extLst>
              <p:ext uri="{D42A27DB-BD31-4B8C-83A1-F6EECF244321}">
                <p14:modId xmlns:p14="http://schemas.microsoft.com/office/powerpoint/2010/main" val="712369457"/>
              </p:ext>
            </p:extLst>
          </p:nvPr>
        </p:nvGraphicFramePr>
        <p:xfrm>
          <a:off x="4921594" y="1678224"/>
          <a:ext cx="3481985" cy="1877507"/>
        </p:xfrm>
        <a:graphic>
          <a:graphicData uri="http://schemas.openxmlformats.org/drawingml/2006/chart">
            <c:chart xmlns:c="http://schemas.openxmlformats.org/drawingml/2006/chart" xmlns:r="http://schemas.openxmlformats.org/officeDocument/2006/relationships" r:id="rId6"/>
          </a:graphicData>
        </a:graphic>
      </p:graphicFrame>
      <p:sp>
        <p:nvSpPr>
          <p:cNvPr id="27" name="Prostokąt: zaokrąglone rogi 26">
            <a:extLst>
              <a:ext uri="{FF2B5EF4-FFF2-40B4-BE49-F238E27FC236}">
                <a16:creationId xmlns:a16="http://schemas.microsoft.com/office/drawing/2014/main" id="{82B8CE04-1EAD-4844-8F65-575E26AA6F52}"/>
              </a:ext>
            </a:extLst>
          </p:cNvPr>
          <p:cNvSpPr/>
          <p:nvPr/>
        </p:nvSpPr>
        <p:spPr>
          <a:xfrm>
            <a:off x="4834771" y="1799543"/>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9" name="pole tekstowe 28">
            <a:extLst>
              <a:ext uri="{FF2B5EF4-FFF2-40B4-BE49-F238E27FC236}">
                <a16:creationId xmlns:a16="http://schemas.microsoft.com/office/drawing/2014/main" id="{812E1B7F-2B98-40AB-B6E2-F6A843F7C850}"/>
              </a:ext>
            </a:extLst>
          </p:cNvPr>
          <p:cNvSpPr txBox="1"/>
          <p:nvPr/>
        </p:nvSpPr>
        <p:spPr>
          <a:xfrm>
            <a:off x="5493422" y="1568680"/>
            <a:ext cx="2499118" cy="553998"/>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r>
              <a:rPr lang="pl-PL"/>
              <a:t>WPROWADZENIE STREF OGRANICZONEGO RUCHU POJAZDÓW SAMOCHODOWYCH </a:t>
            </a:r>
            <a:br>
              <a:rPr lang="pl-PL"/>
            </a:br>
            <a:r>
              <a:rPr lang="pl-PL"/>
              <a:t>W CENTRACH MIAST</a:t>
            </a:r>
          </a:p>
        </p:txBody>
      </p:sp>
      <p:graphicFrame>
        <p:nvGraphicFramePr>
          <p:cNvPr id="30" name="Wykres 29">
            <a:extLst>
              <a:ext uri="{FF2B5EF4-FFF2-40B4-BE49-F238E27FC236}">
                <a16:creationId xmlns:a16="http://schemas.microsoft.com/office/drawing/2014/main" id="{A4EAC4F1-E4CF-4FC7-804D-3F6E19EB0C20}"/>
              </a:ext>
            </a:extLst>
          </p:cNvPr>
          <p:cNvGraphicFramePr/>
          <p:nvPr>
            <p:extLst>
              <p:ext uri="{D42A27DB-BD31-4B8C-83A1-F6EECF244321}">
                <p14:modId xmlns:p14="http://schemas.microsoft.com/office/powerpoint/2010/main" val="1015591647"/>
              </p:ext>
            </p:extLst>
          </p:nvPr>
        </p:nvGraphicFramePr>
        <p:xfrm>
          <a:off x="664764" y="3734487"/>
          <a:ext cx="3481985" cy="1629457"/>
        </p:xfrm>
        <a:graphic>
          <a:graphicData uri="http://schemas.openxmlformats.org/drawingml/2006/chart">
            <c:chart xmlns:c="http://schemas.openxmlformats.org/drawingml/2006/chart" xmlns:r="http://schemas.openxmlformats.org/officeDocument/2006/relationships" r:id="rId7"/>
          </a:graphicData>
        </a:graphic>
      </p:graphicFrame>
      <p:sp>
        <p:nvSpPr>
          <p:cNvPr id="31" name="Prostokąt: zaokrąglone rogi 30">
            <a:extLst>
              <a:ext uri="{FF2B5EF4-FFF2-40B4-BE49-F238E27FC236}">
                <a16:creationId xmlns:a16="http://schemas.microsoft.com/office/drawing/2014/main" id="{93CDCDE8-4372-48CB-B4BF-D634A2AD0C39}"/>
              </a:ext>
            </a:extLst>
          </p:cNvPr>
          <p:cNvSpPr/>
          <p:nvPr/>
        </p:nvSpPr>
        <p:spPr>
          <a:xfrm>
            <a:off x="646296" y="3658795"/>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2" name="pole tekstowe 31">
            <a:extLst>
              <a:ext uri="{FF2B5EF4-FFF2-40B4-BE49-F238E27FC236}">
                <a16:creationId xmlns:a16="http://schemas.microsoft.com/office/drawing/2014/main" id="{8D03AD40-E0BA-426C-86FD-4E4473024A43}"/>
              </a:ext>
            </a:extLst>
          </p:cNvPr>
          <p:cNvSpPr txBox="1"/>
          <p:nvPr/>
        </p:nvSpPr>
        <p:spPr>
          <a:xfrm>
            <a:off x="1293423" y="3527677"/>
            <a:ext cx="2522165" cy="400110"/>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r>
              <a:rPr lang="pl-PL"/>
              <a:t>PODŁĄCZENIE INDYWIDUALNYCH GOSPODARSTW DO SIECI CIEPŁOWNICZEJ</a:t>
            </a:r>
          </a:p>
        </p:txBody>
      </p:sp>
      <p:graphicFrame>
        <p:nvGraphicFramePr>
          <p:cNvPr id="33" name="Wykres 32">
            <a:extLst>
              <a:ext uri="{FF2B5EF4-FFF2-40B4-BE49-F238E27FC236}">
                <a16:creationId xmlns:a16="http://schemas.microsoft.com/office/drawing/2014/main" id="{7809B08A-A2A2-44E6-8A42-B4131E3F5174}"/>
              </a:ext>
            </a:extLst>
          </p:cNvPr>
          <p:cNvGraphicFramePr/>
          <p:nvPr>
            <p:extLst>
              <p:ext uri="{D42A27DB-BD31-4B8C-83A1-F6EECF244321}">
                <p14:modId xmlns:p14="http://schemas.microsoft.com/office/powerpoint/2010/main" val="3491045752"/>
              </p:ext>
            </p:extLst>
          </p:nvPr>
        </p:nvGraphicFramePr>
        <p:xfrm>
          <a:off x="4917742" y="3816435"/>
          <a:ext cx="3481985" cy="1877507"/>
        </p:xfrm>
        <a:graphic>
          <a:graphicData uri="http://schemas.openxmlformats.org/drawingml/2006/chart">
            <c:chart xmlns:c="http://schemas.openxmlformats.org/drawingml/2006/chart" xmlns:r="http://schemas.openxmlformats.org/officeDocument/2006/relationships" r:id="rId8"/>
          </a:graphicData>
        </a:graphic>
      </p:graphicFrame>
      <p:sp>
        <p:nvSpPr>
          <p:cNvPr id="34" name="Prostokąt: zaokrąglone rogi 33">
            <a:extLst>
              <a:ext uri="{FF2B5EF4-FFF2-40B4-BE49-F238E27FC236}">
                <a16:creationId xmlns:a16="http://schemas.microsoft.com/office/drawing/2014/main" id="{49EC3D22-F171-4E03-BB57-306FE3DC5CE1}"/>
              </a:ext>
            </a:extLst>
          </p:cNvPr>
          <p:cNvSpPr/>
          <p:nvPr/>
        </p:nvSpPr>
        <p:spPr>
          <a:xfrm>
            <a:off x="4868522" y="3663891"/>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5" name="pole tekstowe 34">
            <a:extLst>
              <a:ext uri="{FF2B5EF4-FFF2-40B4-BE49-F238E27FC236}">
                <a16:creationId xmlns:a16="http://schemas.microsoft.com/office/drawing/2014/main" id="{5E5B6E77-5DD9-4BDD-9F13-E4D7D1C377EE}"/>
              </a:ext>
            </a:extLst>
          </p:cNvPr>
          <p:cNvSpPr txBox="1"/>
          <p:nvPr/>
        </p:nvSpPr>
        <p:spPr>
          <a:xfrm>
            <a:off x="5493593" y="3527203"/>
            <a:ext cx="2566281" cy="246221"/>
          </a:xfrm>
          <a:prstGeom prst="rect">
            <a:avLst/>
          </a:prstGeom>
          <a:solidFill>
            <a:schemeClr val="bg1"/>
          </a:solidFill>
        </p:spPr>
        <p:txBody>
          <a:bodyPr wrap="square">
            <a:spAutoFit/>
          </a:bodyPr>
          <a:lstStyle/>
          <a:p>
            <a:pPr algn="ctr" fontAlgn="t"/>
            <a:r>
              <a:rPr lang="pl-PL" sz="1000" b="1" u="none" strike="noStrike">
                <a:effectLst/>
                <a:latin typeface="+mj-lt"/>
              </a:rPr>
              <a:t>TERMODERNIZACJA BUDYNKÓW</a:t>
            </a:r>
          </a:p>
        </p:txBody>
      </p:sp>
    </p:spTree>
    <p:extLst>
      <p:ext uri="{BB962C8B-B14F-4D97-AF65-F5344CB8AC3E}">
        <p14:creationId xmlns:p14="http://schemas.microsoft.com/office/powerpoint/2010/main" val="379479840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Działania poprawiające jakość powietrza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P11. Proszę wymienić jakie Pana(i) zdaniem powinno stosować się działania w celu poprawy jakości powietrza w Polsce? Udzielając odpowiedzi proszę wskazać maksymalnie trzy. </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8487418" cy="432694"/>
          </a:xfrm>
        </p:spPr>
        <p:txBody>
          <a:bodyPr/>
          <a:lstStyle/>
          <a:p>
            <a:r>
              <a:rPr lang="pl-PL">
                <a:solidFill>
                  <a:schemeClr val="bg1">
                    <a:lumMod val="75000"/>
                  </a:schemeClr>
                </a:solidFill>
              </a:rPr>
              <a:t>Odpowiadający: wszyscy badani, n=1015. Ze względu na wiek: 15-24 lat n=30, 25-34 lat n=148, 35-44 lat n=252, 45-59 lat n=296, 60 i więcej lat n=289</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graphicFrame>
        <p:nvGraphicFramePr>
          <p:cNvPr id="9" name="Wykres 8">
            <a:extLst>
              <a:ext uri="{FF2B5EF4-FFF2-40B4-BE49-F238E27FC236}">
                <a16:creationId xmlns:a16="http://schemas.microsoft.com/office/drawing/2014/main" id="{18E6A7F3-D24B-4C44-9A27-C086E054B8CC}"/>
              </a:ext>
            </a:extLst>
          </p:cNvPr>
          <p:cNvGraphicFramePr/>
          <p:nvPr>
            <p:extLst>
              <p:ext uri="{D42A27DB-BD31-4B8C-83A1-F6EECF244321}">
                <p14:modId xmlns:p14="http://schemas.microsoft.com/office/powerpoint/2010/main" val="3642738341"/>
              </p:ext>
            </p:extLst>
          </p:nvPr>
        </p:nvGraphicFramePr>
        <p:xfrm>
          <a:off x="853801" y="1927649"/>
          <a:ext cx="3481985" cy="1877507"/>
        </p:xfrm>
        <a:graphic>
          <a:graphicData uri="http://schemas.openxmlformats.org/drawingml/2006/chart">
            <c:chart xmlns:c="http://schemas.openxmlformats.org/drawingml/2006/chart" xmlns:r="http://schemas.openxmlformats.org/officeDocument/2006/relationships" r:id="rId5"/>
          </a:graphicData>
        </a:graphic>
      </p:graphicFrame>
      <p:sp>
        <p:nvSpPr>
          <p:cNvPr id="5" name="Symbol zastępczy tekstu 7">
            <a:extLst>
              <a:ext uri="{FF2B5EF4-FFF2-40B4-BE49-F238E27FC236}">
                <a16:creationId xmlns:a16="http://schemas.microsoft.com/office/drawing/2014/main" id="{2F24FC08-EE04-4957-800D-232D755501A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22" name="pole tekstowe 21">
            <a:extLst>
              <a:ext uri="{FF2B5EF4-FFF2-40B4-BE49-F238E27FC236}">
                <a16:creationId xmlns:a16="http://schemas.microsoft.com/office/drawing/2014/main" id="{E4D2C98E-5B90-41A0-B802-AF687E83BE56}"/>
              </a:ext>
            </a:extLst>
          </p:cNvPr>
          <p:cNvSpPr txBox="1"/>
          <p:nvPr/>
        </p:nvSpPr>
        <p:spPr>
          <a:xfrm>
            <a:off x="2470634" y="1243568"/>
            <a:ext cx="4306099" cy="294501"/>
          </a:xfrm>
          <a:prstGeom prst="roundRect">
            <a:avLst>
              <a:gd name="adj" fmla="val 20341"/>
            </a:avLst>
          </a:prstGeom>
          <a:noFill/>
          <a:ln>
            <a:solidFill>
              <a:schemeClr val="bg1">
                <a:lumMod val="75000"/>
              </a:schemeClr>
            </a:solidFill>
            <a:prstDash val="dash"/>
          </a:ln>
        </p:spPr>
        <p:txBody>
          <a:bodyPr wrap="square">
            <a:spAutoFit/>
          </a:bodyPr>
          <a:lstStyle/>
          <a:p>
            <a:pPr algn="ctr"/>
            <a:r>
              <a:rPr lang="pl-PL" sz="1100" b="1" u="none" strike="noStrike">
                <a:solidFill>
                  <a:schemeClr val="bg2"/>
                </a:solidFill>
                <a:effectLst/>
                <a:latin typeface="+mj-lt"/>
              </a:rPr>
              <a:t>ZOSTAŁY ZAPREZENTOWANE WSKAZANIA Z ISTOTNYMI RÓŻNICAMI </a:t>
            </a:r>
            <a:endParaRPr lang="pl-PL" sz="1100" b="1">
              <a:solidFill>
                <a:schemeClr val="bg2"/>
              </a:solidFill>
            </a:endParaRPr>
          </a:p>
        </p:txBody>
      </p:sp>
      <p:graphicFrame>
        <p:nvGraphicFramePr>
          <p:cNvPr id="20" name="Wykres 19">
            <a:extLst>
              <a:ext uri="{FF2B5EF4-FFF2-40B4-BE49-F238E27FC236}">
                <a16:creationId xmlns:a16="http://schemas.microsoft.com/office/drawing/2014/main" id="{0AF31F62-8E35-4856-A762-664CB751DC70}"/>
              </a:ext>
            </a:extLst>
          </p:cNvPr>
          <p:cNvGraphicFramePr/>
          <p:nvPr>
            <p:extLst>
              <p:ext uri="{D42A27DB-BD31-4B8C-83A1-F6EECF244321}">
                <p14:modId xmlns:p14="http://schemas.microsoft.com/office/powerpoint/2010/main" val="2689667040"/>
              </p:ext>
            </p:extLst>
          </p:nvPr>
        </p:nvGraphicFramePr>
        <p:xfrm>
          <a:off x="5108153" y="1922189"/>
          <a:ext cx="3481985" cy="187750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3" name="Wykres 22">
            <a:extLst>
              <a:ext uri="{FF2B5EF4-FFF2-40B4-BE49-F238E27FC236}">
                <a16:creationId xmlns:a16="http://schemas.microsoft.com/office/drawing/2014/main" id="{48DA49C8-4BAE-4660-ABA6-B1A5AE7B7B92}"/>
              </a:ext>
            </a:extLst>
          </p:cNvPr>
          <p:cNvGraphicFramePr/>
          <p:nvPr>
            <p:extLst>
              <p:ext uri="{D42A27DB-BD31-4B8C-83A1-F6EECF244321}">
                <p14:modId xmlns:p14="http://schemas.microsoft.com/office/powerpoint/2010/main" val="2128401951"/>
              </p:ext>
            </p:extLst>
          </p:nvPr>
        </p:nvGraphicFramePr>
        <p:xfrm>
          <a:off x="853800" y="3815598"/>
          <a:ext cx="3481985" cy="1877507"/>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4" name="Wykres 23">
            <a:extLst>
              <a:ext uri="{FF2B5EF4-FFF2-40B4-BE49-F238E27FC236}">
                <a16:creationId xmlns:a16="http://schemas.microsoft.com/office/drawing/2014/main" id="{EB93EACC-2E1F-4476-8BD9-EBE23EAD4D1D}"/>
              </a:ext>
            </a:extLst>
          </p:cNvPr>
          <p:cNvGraphicFramePr/>
          <p:nvPr>
            <p:extLst>
              <p:ext uri="{D42A27DB-BD31-4B8C-83A1-F6EECF244321}">
                <p14:modId xmlns:p14="http://schemas.microsoft.com/office/powerpoint/2010/main" val="3748129830"/>
              </p:ext>
            </p:extLst>
          </p:nvPr>
        </p:nvGraphicFramePr>
        <p:xfrm>
          <a:off x="5100998" y="3941143"/>
          <a:ext cx="3481985" cy="1877507"/>
        </p:xfrm>
        <a:graphic>
          <a:graphicData uri="http://schemas.openxmlformats.org/drawingml/2006/chart">
            <c:chart xmlns:c="http://schemas.openxmlformats.org/drawingml/2006/chart" xmlns:r="http://schemas.openxmlformats.org/officeDocument/2006/relationships" r:id="rId8"/>
          </a:graphicData>
        </a:graphic>
      </p:graphicFrame>
      <p:sp>
        <p:nvSpPr>
          <p:cNvPr id="26" name="Prostokąt: zaokrąglone rogi 25">
            <a:extLst>
              <a:ext uri="{FF2B5EF4-FFF2-40B4-BE49-F238E27FC236}">
                <a16:creationId xmlns:a16="http://schemas.microsoft.com/office/drawing/2014/main" id="{217D5DA1-4A91-48A7-8E5D-3D0B01097155}"/>
              </a:ext>
            </a:extLst>
          </p:cNvPr>
          <p:cNvSpPr/>
          <p:nvPr/>
        </p:nvSpPr>
        <p:spPr>
          <a:xfrm>
            <a:off x="646294" y="1799543"/>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8" name="Prostokąt: zaokrąglone rogi 27">
            <a:extLst>
              <a:ext uri="{FF2B5EF4-FFF2-40B4-BE49-F238E27FC236}">
                <a16:creationId xmlns:a16="http://schemas.microsoft.com/office/drawing/2014/main" id="{A46D46C9-5868-4CE1-83A5-D16405E8C9AB}"/>
              </a:ext>
            </a:extLst>
          </p:cNvPr>
          <p:cNvSpPr/>
          <p:nvPr/>
        </p:nvSpPr>
        <p:spPr>
          <a:xfrm>
            <a:off x="4834771" y="1799543"/>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9" name="Prostokąt: zaokrąglone rogi 28">
            <a:extLst>
              <a:ext uri="{FF2B5EF4-FFF2-40B4-BE49-F238E27FC236}">
                <a16:creationId xmlns:a16="http://schemas.microsoft.com/office/drawing/2014/main" id="{175B32E8-32B0-421C-B92A-AA31F99F795B}"/>
              </a:ext>
            </a:extLst>
          </p:cNvPr>
          <p:cNvSpPr/>
          <p:nvPr/>
        </p:nvSpPr>
        <p:spPr>
          <a:xfrm>
            <a:off x="646296" y="3658795"/>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0" name="Prostokąt: zaokrąglone rogi 29">
            <a:extLst>
              <a:ext uri="{FF2B5EF4-FFF2-40B4-BE49-F238E27FC236}">
                <a16:creationId xmlns:a16="http://schemas.microsoft.com/office/drawing/2014/main" id="{36147B3A-477D-48B2-9716-76AE97A1891A}"/>
              </a:ext>
            </a:extLst>
          </p:cNvPr>
          <p:cNvSpPr/>
          <p:nvPr/>
        </p:nvSpPr>
        <p:spPr>
          <a:xfrm>
            <a:off x="4868522" y="3663891"/>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7" name="pole tekstowe 26">
            <a:extLst>
              <a:ext uri="{FF2B5EF4-FFF2-40B4-BE49-F238E27FC236}">
                <a16:creationId xmlns:a16="http://schemas.microsoft.com/office/drawing/2014/main" id="{D0CE0B23-C11C-4845-890F-66AD15DEF89E}"/>
              </a:ext>
            </a:extLst>
          </p:cNvPr>
          <p:cNvSpPr txBox="1"/>
          <p:nvPr/>
        </p:nvSpPr>
        <p:spPr>
          <a:xfrm>
            <a:off x="1445724" y="3537608"/>
            <a:ext cx="2432118" cy="400110"/>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r>
              <a:rPr lang="pl-PL" dirty="0"/>
              <a:t>PODŁĄCZENIA INDYWIDUALNYCH GOSPODARSTW DO SIECI CIEPŁOWNICZEJ</a:t>
            </a:r>
          </a:p>
        </p:txBody>
      </p:sp>
      <p:sp>
        <p:nvSpPr>
          <p:cNvPr id="21" name="pole tekstowe 20">
            <a:extLst>
              <a:ext uri="{FF2B5EF4-FFF2-40B4-BE49-F238E27FC236}">
                <a16:creationId xmlns:a16="http://schemas.microsoft.com/office/drawing/2014/main" id="{A9164815-C068-4ACA-A8B4-FA8C5A519F7B}"/>
              </a:ext>
            </a:extLst>
          </p:cNvPr>
          <p:cNvSpPr txBox="1"/>
          <p:nvPr/>
        </p:nvSpPr>
        <p:spPr>
          <a:xfrm>
            <a:off x="5996408" y="1645025"/>
            <a:ext cx="1436730" cy="253311"/>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r>
              <a:rPr lang="pl-PL" dirty="0"/>
              <a:t>STOSOWANIE FILTRÓW</a:t>
            </a:r>
          </a:p>
        </p:txBody>
      </p:sp>
      <p:sp>
        <p:nvSpPr>
          <p:cNvPr id="14" name="pole tekstowe 13">
            <a:extLst>
              <a:ext uri="{FF2B5EF4-FFF2-40B4-BE49-F238E27FC236}">
                <a16:creationId xmlns:a16="http://schemas.microsoft.com/office/drawing/2014/main" id="{0E7736D6-F0AF-4805-BE57-5DF8EC0DEC08}"/>
              </a:ext>
            </a:extLst>
          </p:cNvPr>
          <p:cNvSpPr txBox="1"/>
          <p:nvPr/>
        </p:nvSpPr>
        <p:spPr>
          <a:xfrm>
            <a:off x="1083399" y="1645025"/>
            <a:ext cx="2980443" cy="400110"/>
          </a:xfrm>
          <a:prstGeom prst="rect">
            <a:avLst/>
          </a:prstGeom>
          <a:solidFill>
            <a:schemeClr val="bg1"/>
          </a:solidFill>
        </p:spPr>
        <p:txBody>
          <a:bodyPr wrap="square">
            <a:spAutoFit/>
          </a:bodyPr>
          <a:lstStyle/>
          <a:p>
            <a:pPr algn="ctr" fontAlgn="t"/>
            <a:r>
              <a:rPr lang="pl-PL" sz="1000" b="1" u="none" strike="noStrike" dirty="0">
                <a:effectLst/>
                <a:latin typeface="+mj-lt"/>
              </a:rPr>
              <a:t>OBNIŻENIE CEN ENERGOOSZCZĘDNYCH INSTALACJI /ULGI/DOPŁATY DO TAKICH ROZWIĄZAŃ</a:t>
            </a:r>
          </a:p>
        </p:txBody>
      </p:sp>
      <p:sp>
        <p:nvSpPr>
          <p:cNvPr id="33" name="pole tekstowe 32">
            <a:extLst>
              <a:ext uri="{FF2B5EF4-FFF2-40B4-BE49-F238E27FC236}">
                <a16:creationId xmlns:a16="http://schemas.microsoft.com/office/drawing/2014/main" id="{C0221926-3976-47B8-88FE-559D644CC782}"/>
              </a:ext>
            </a:extLst>
          </p:cNvPr>
          <p:cNvSpPr txBox="1"/>
          <p:nvPr/>
        </p:nvSpPr>
        <p:spPr>
          <a:xfrm>
            <a:off x="5525253" y="3537608"/>
            <a:ext cx="2522165" cy="400110"/>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r>
              <a:rPr lang="pl-PL" dirty="0"/>
              <a:t>PRZEJŚCIE SPOŁECZEŃSTWA NA KOMUNIKACJĘ PUBLICZNĄ/ZBIOROWĄ</a:t>
            </a:r>
          </a:p>
        </p:txBody>
      </p:sp>
    </p:spTree>
    <p:extLst>
      <p:ext uri="{BB962C8B-B14F-4D97-AF65-F5344CB8AC3E}">
        <p14:creationId xmlns:p14="http://schemas.microsoft.com/office/powerpoint/2010/main" val="400752260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a:xfrm>
            <a:off x="1547664" y="795161"/>
            <a:ext cx="7275788" cy="792088"/>
          </a:xfrm>
        </p:spPr>
        <p:txBody>
          <a:bodyPr/>
          <a:lstStyle/>
          <a:p>
            <a:pPr marL="0" indent="0" algn="l">
              <a:buNone/>
            </a:pPr>
            <a:r>
              <a:rPr lang="pl-PL" sz="1100">
                <a:latin typeface="+mn-lt"/>
              </a:rPr>
              <a:t>Kobiety istotnie częściej niż mężczyźni, jako najważniejszy powód złej jakości powietrza, wybierały emisje z transportu samochodowego. Natomiast mężczyźni częściej wskazywali na emisję pochodzącą z państw sąsiadujących. W celu poprawy jakości powietrza kobiety częściej mówiły o wprowadzeniu stref ograniczonego ruchu pojazdów samochodowych w centrach miast oraz o stosowaniu filtrów. Zaś mężczyźni istotnie częściej wskazywali na: termomodernizację budynków, stosowanie odnawialnych źródeł energii i obniżenie cen energooszczędnych instalacji.</a:t>
            </a:r>
          </a:p>
        </p:txBody>
      </p: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a:xfrm>
            <a:off x="1544362" y="2674283"/>
            <a:ext cx="7275788" cy="792088"/>
          </a:xfrm>
        </p:spPr>
        <p:txBody>
          <a:bodyPr/>
          <a:lstStyle/>
          <a:p>
            <a:pPr marL="0" indent="0" algn="l">
              <a:buNone/>
            </a:pPr>
            <a:r>
              <a:rPr lang="pl-PL" sz="1100">
                <a:latin typeface="+mn-lt"/>
              </a:rPr>
              <a:t>Mieszkańcy wsi zdecydowanie częściej, niż mieszkańcy większych miast (20-100 tys., 100-500 tys. i powyżej 500 tys.), jako główny rodzaj ogrzewania swoich gospodarstw domowych stosują węgiel, drewno i </a:t>
            </a:r>
            <a:r>
              <a:rPr lang="pl-PL" sz="1100" err="1">
                <a:latin typeface="+mn-lt"/>
              </a:rPr>
              <a:t>ekogroszek</a:t>
            </a:r>
            <a:r>
              <a:rPr lang="pl-PL" sz="1100">
                <a:latin typeface="+mn-lt"/>
              </a:rPr>
              <a:t>. W celu poprawy jakości powietrza osoby mieszkające na wsi istotnie częściej niż mieszkańcy miast 100-500 tys. wybierali lepszą edukację. Mieszkańcy większych miast częściej wskazali na podłączenie indywidualnych gospodarstw do sieci ciepłowniczej (miasta 100-500 tys.) oraz na wprowadzenie stref ograniczonego ruchu pojazdów samochodowych w centrach miast (miasta pow. 500 tys.).</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a:xfrm>
            <a:off x="1536287" y="4785883"/>
            <a:ext cx="7275788" cy="792088"/>
          </a:xfrm>
        </p:spPr>
        <p:txBody>
          <a:bodyPr/>
          <a:lstStyle/>
          <a:p>
            <a:pPr marL="0" indent="0" algn="l">
              <a:buNone/>
            </a:pPr>
            <a:r>
              <a:rPr lang="pl-PL" sz="1100">
                <a:latin typeface="+mn-lt"/>
              </a:rPr>
              <a:t>Gospodarstwa z dochodami do 1500 zł na 1 członka rodziny jako najważniejszy powód złej jakości powietrza częściej wybierały emisję z transportu samochodowego, a gospodarstwa z dochodami powyżej 2500 zł – emisję z pieców domowych. Z węgla i drewna jako głównego rodzaju ogrzewania istotnie najczęściej korzysta grupa osób z dochodami do 1500 zł. Zmiany w transporcie np. przejście na kolej i obniżenie cen energooszczędnych instalacji to rozwiązania poprawiające jakość powietrza, które były istotnie częściej wybierane przez osoby z dochodami powyżej 2500 zł niż z dochodami poniżej 1500 zł.</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a:t>Jakość powietrza</a:t>
            </a:r>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691876" y="1013568"/>
            <a:ext cx="323279" cy="394596"/>
            <a:chOff x="7990515" y="1333521"/>
            <a:chExt cx="460564" cy="562166"/>
          </a:xfrm>
          <a:solidFill>
            <a:schemeClr val="bg2"/>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p:txBody>
          <a:bodyPr/>
          <a:lstStyle/>
          <a:p>
            <a:pPr marL="0" indent="0" algn="l">
              <a:buNone/>
            </a:pPr>
            <a:r>
              <a:rPr lang="pl-PL" sz="1100">
                <a:latin typeface="+mn-lt"/>
              </a:rPr>
              <a:t>Wiek respondentów nie różnicuje wyboru najważniejszych powodów złej jakości powietrza. W przypadku działań, jakie należy stosować, aby poprawić powietrze młodsze osoby w wieku 24-34 lata częściej, niż osoby starsze wieku 60 lat i więcej,  mówiły o: obniżeniu cen energooszczędnych instalacji, dokładnej segregacji śmieci i zakazie wycinania drzew. </a:t>
            </a: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a:xfrm>
            <a:off x="1544362" y="3823743"/>
            <a:ext cx="7275788" cy="792088"/>
          </a:xfrm>
        </p:spPr>
        <p:txBody>
          <a:bodyPr/>
          <a:lstStyle/>
          <a:p>
            <a:pPr marL="0" indent="0" algn="l">
              <a:buNone/>
            </a:pPr>
            <a:r>
              <a:rPr lang="pl-PL" sz="1100">
                <a:latin typeface="+mn-lt"/>
              </a:rPr>
              <a:t>Wykształcenie nie różnicuje wyboru najważniejszych powodów złej jakości powietrza. Osoby z wykształceniem wyższym istotnie rzadziej niż pozostali, jako główny rodzaj ogrzewania stosują węgiel oraz drewno. W przypadku działań, jakie należy stosować, aby poprawić powietrze osoby z wyższym wykształceniem częściej niż osoby ze średnim wykształceniem, wybierały: wprowadzenie systemów rowerowych, obniżenie cen energooszczędnych instalacji, ostrzejsze regulacje prawne oraz lepszą edukację.</a:t>
            </a:r>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693659" y="2004050"/>
            <a:ext cx="320453" cy="385995"/>
            <a:chOff x="6299205" y="3543307"/>
            <a:chExt cx="558800" cy="673091"/>
          </a:xfrm>
          <a:solidFill>
            <a:schemeClr val="bg2"/>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02220" y="2981015"/>
            <a:ext cx="306887" cy="380673"/>
            <a:chOff x="7329488" y="2601913"/>
            <a:chExt cx="581026" cy="720726"/>
          </a:xfrm>
          <a:solidFill>
            <a:schemeClr val="bg2"/>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539251" y="3794059"/>
            <a:ext cx="565128" cy="565128"/>
            <a:chOff x="4114800" y="2971800"/>
            <a:chExt cx="914400" cy="914400"/>
          </a:xfrm>
          <a:solidFill>
            <a:schemeClr val="bg2"/>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571008" y="4902317"/>
            <a:ext cx="514806" cy="421205"/>
            <a:chOff x="2760663" y="1663700"/>
            <a:chExt cx="733425" cy="600075"/>
          </a:xfrm>
          <a:solidFill>
            <a:schemeClr val="bg2"/>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26383" y="1423845"/>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12758" y="240442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14582" y="3385011"/>
            <a:ext cx="1322998"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129236" y="430263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382348" y="5360012"/>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pic>
        <p:nvPicPr>
          <p:cNvPr id="2" name="Grafika 1" descr="Wietrznie">
            <a:extLst>
              <a:ext uri="{FF2B5EF4-FFF2-40B4-BE49-F238E27FC236}">
                <a16:creationId xmlns:a16="http://schemas.microsoft.com/office/drawing/2014/main" id="{F0DD11CE-A57D-42A9-A641-2998429C9FDB}"/>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9512" y="179375"/>
            <a:ext cx="466782" cy="466782"/>
          </a:xfrm>
          <a:prstGeom prst="rect">
            <a:avLst/>
          </a:prstGeom>
        </p:spPr>
      </p:pic>
      <p:cxnSp>
        <p:nvCxnSpPr>
          <p:cNvPr id="59" name="Łącznik prostoliniowy 47">
            <a:extLst>
              <a:ext uri="{FF2B5EF4-FFF2-40B4-BE49-F238E27FC236}">
                <a16:creationId xmlns:a16="http://schemas.microsoft.com/office/drawing/2014/main" id="{9F03801B-C02E-4A59-8DBC-A928A872F02D}"/>
              </a:ext>
            </a:extLst>
          </p:cNvPr>
          <p:cNvCxnSpPr/>
          <p:nvPr/>
        </p:nvCxnSpPr>
        <p:spPr>
          <a:xfrm>
            <a:off x="323440" y="3888962"/>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1" name="Łącznik prostoliniowy 47">
            <a:extLst>
              <a:ext uri="{FF2B5EF4-FFF2-40B4-BE49-F238E27FC236}">
                <a16:creationId xmlns:a16="http://schemas.microsoft.com/office/drawing/2014/main" id="{71CE9CE5-2D7A-410F-B195-76E04041994F}"/>
              </a:ext>
            </a:extLst>
          </p:cNvPr>
          <p:cNvCxnSpPr/>
          <p:nvPr/>
        </p:nvCxnSpPr>
        <p:spPr>
          <a:xfrm>
            <a:off x="323440" y="2701905"/>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3" name="Łącznik prostoliniowy 47">
            <a:extLst>
              <a:ext uri="{FF2B5EF4-FFF2-40B4-BE49-F238E27FC236}">
                <a16:creationId xmlns:a16="http://schemas.microsoft.com/office/drawing/2014/main" id="{E012E380-8A5A-4D75-B562-3C4717A64DAD}"/>
              </a:ext>
            </a:extLst>
          </p:cNvPr>
          <p:cNvCxnSpPr/>
          <p:nvPr/>
        </p:nvCxnSpPr>
        <p:spPr>
          <a:xfrm>
            <a:off x="323440" y="1802313"/>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362253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4"/>
            <a:ext cx="8496300" cy="4479756"/>
          </a:xfrm>
          <a:prstGeom prst="roundRect">
            <a:avLst>
              <a:gd name="adj" fmla="val 19619"/>
            </a:avLst>
          </a:prstGeom>
          <a:ln w="6350">
            <a:solidFill>
              <a:schemeClr val="bg2"/>
            </a:solidFill>
            <a:prstDash val="lgDash"/>
          </a:ln>
        </p:spPr>
        <p:txBody>
          <a:bodyPr/>
          <a:lstStyle/>
          <a:p>
            <a:pPr marL="0" indent="0">
              <a:buNone/>
            </a:pPr>
            <a:r>
              <a:rPr lang="pl-PL" sz="1600" b="1">
                <a:solidFill>
                  <a:schemeClr val="bg2"/>
                </a:solidFill>
              </a:rPr>
              <a:t>Podsumowanie: </a:t>
            </a:r>
            <a:r>
              <a:rPr lang="pl-PL" sz="1600" b="1">
                <a:solidFill>
                  <a:schemeClr val="tx1"/>
                </a:solidFill>
              </a:rPr>
              <a:t>Jakość powietrza</a:t>
            </a:r>
          </a:p>
          <a:p>
            <a:pPr marL="0" indent="0">
              <a:buNone/>
            </a:pPr>
            <a:endParaRPr lang="pl-PL" sz="1200">
              <a:solidFill>
                <a:schemeClr val="tx1"/>
              </a:solidFill>
            </a:endParaRPr>
          </a:p>
          <a:p>
            <a:r>
              <a:rPr lang="pl-PL" sz="1200">
                <a:solidFill>
                  <a:schemeClr val="tx1"/>
                </a:solidFill>
              </a:rPr>
              <a:t>Najczęstszym powodem złej jakości powietrza w opinii respondentów jest emisja z pieców domowych. Biorąc pod uwagę wszystkie edycje badania ten powód po raz pierwszy znalazł się na najwyższym miejscu.</a:t>
            </a:r>
          </a:p>
          <a:p>
            <a:endParaRPr lang="pl-PL" sz="1200">
              <a:solidFill>
                <a:schemeClr val="tx1"/>
              </a:solidFill>
            </a:endParaRPr>
          </a:p>
          <a:p>
            <a:r>
              <a:rPr lang="pl-PL" sz="1200">
                <a:solidFill>
                  <a:schemeClr val="tx1"/>
                </a:solidFill>
              </a:rPr>
              <a:t>Podłączenie do sieci ciepłowniczej niezmiennie jest głównym rodzajem ogrzewania i stosuje je 31% badanych. Nieco mniej, bo 28% respondentów, ogrzewa gospodarstwo domowe gazem. W porównaniu do 2018 r. największy spadek wskazań odnotował węgiel. W 2018 r. z tego rodzaju ogrzewania korzystało 35%, a obecnie jest to 14% (różnica 21 p.p.).</a:t>
            </a:r>
          </a:p>
          <a:p>
            <a:endParaRPr lang="pl-PL" sz="1200">
              <a:solidFill>
                <a:schemeClr val="tx1"/>
              </a:solidFill>
            </a:endParaRPr>
          </a:p>
          <a:p>
            <a:r>
              <a:rPr lang="pl-PL" sz="1200">
                <a:solidFill>
                  <a:schemeClr val="tx1"/>
                </a:solidFill>
              </a:rPr>
              <a:t>Ponad połowa osób korzystających z węgla lub </a:t>
            </a:r>
            <a:r>
              <a:rPr lang="pl-PL" sz="1200" err="1">
                <a:solidFill>
                  <a:schemeClr val="tx1"/>
                </a:solidFill>
              </a:rPr>
              <a:t>pelletu</a:t>
            </a:r>
            <a:r>
              <a:rPr lang="pl-PL" sz="1200">
                <a:solidFill>
                  <a:schemeClr val="tx1"/>
                </a:solidFill>
              </a:rPr>
              <a:t>/brykietu deklaruje chęć </a:t>
            </a:r>
            <a:r>
              <a:rPr lang="pl-PL" sz="1200"/>
              <a:t>zmiany swojego pieca na bardziej ekologiczne źródło energii – 58%. Natomiast wśród najczęstszych pow</a:t>
            </a:r>
            <a:r>
              <a:rPr lang="pl-PL" sz="1200">
                <a:solidFill>
                  <a:schemeClr val="tx1"/>
                </a:solidFill>
              </a:rPr>
              <a:t>odów</a:t>
            </a:r>
            <a:r>
              <a:rPr lang="pl-PL" sz="1200"/>
              <a:t> niewymienienia swojego pieca na bardziej ekologiczne źródło energii badani mówili o tym, że jest to kosztowna inwestycja (28%).</a:t>
            </a:r>
          </a:p>
          <a:p>
            <a:endParaRPr lang="pl-PL" sz="1200"/>
          </a:p>
          <a:p>
            <a:r>
              <a:rPr lang="pl-PL" sz="1200">
                <a:solidFill>
                  <a:schemeClr val="tx1"/>
                </a:solidFill>
              </a:rPr>
              <a:t>Chcąc poprawić jakość powietrza w Polsce należy przede wszystkim wymienić stare piece węglowe na niskoemisyjne (54%) oraz stosować odnawialne źródła energii (33%).</a:t>
            </a:r>
          </a:p>
          <a:p>
            <a:endParaRPr lang="pl-PL" sz="1200">
              <a:solidFill>
                <a:schemeClr val="tx1"/>
              </a:solidFill>
            </a:endParaRPr>
          </a:p>
          <a:p>
            <a:r>
              <a:rPr lang="pl-PL" sz="1200">
                <a:solidFill>
                  <a:schemeClr val="tx1"/>
                </a:solidFill>
              </a:rPr>
              <a:t>Wyniki zostały porównane tylko tam, gdzie istniała taka możliwość (zmiana techniki badania z CAPI na CATI).</a:t>
            </a:r>
          </a:p>
          <a:p>
            <a:endParaRPr lang="pl-PL" sz="1200">
              <a:solidFill>
                <a:schemeClr val="tx1"/>
              </a:solidFill>
            </a:endParaRP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Jakość powietrza</a:t>
            </a:r>
          </a:p>
        </p:txBody>
      </p:sp>
      <p:pic>
        <p:nvPicPr>
          <p:cNvPr id="3" name="Grafika 2" descr="Wietrznie">
            <a:extLst>
              <a:ext uri="{FF2B5EF4-FFF2-40B4-BE49-F238E27FC236}">
                <a16:creationId xmlns:a16="http://schemas.microsoft.com/office/drawing/2014/main" id="{54E29FC0-AFFE-4DE4-A22F-CB00E9EF2326}"/>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9512" y="179375"/>
            <a:ext cx="466782" cy="466782"/>
          </a:xfrm>
          <a:prstGeom prst="rect">
            <a:avLst/>
          </a:prstGeom>
        </p:spPr>
      </p:pic>
    </p:spTree>
    <p:extLst>
      <p:ext uri="{BB962C8B-B14F-4D97-AF65-F5344CB8AC3E}">
        <p14:creationId xmlns:p14="http://schemas.microsoft.com/office/powerpoint/2010/main" val="129796734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GOSPODAROWANIE ODPADAMI</a:t>
            </a:r>
          </a:p>
        </p:txBody>
      </p:sp>
      <p:grpSp>
        <p:nvGrpSpPr>
          <p:cNvPr id="3" name="Grupa 2">
            <a:extLst>
              <a:ext uri="{FF2B5EF4-FFF2-40B4-BE49-F238E27FC236}">
                <a16:creationId xmlns:a16="http://schemas.microsoft.com/office/drawing/2014/main" id="{6541D14C-6C8B-447E-AF38-A0DA66922295}"/>
              </a:ext>
            </a:extLst>
          </p:cNvPr>
          <p:cNvGrpSpPr/>
          <p:nvPr/>
        </p:nvGrpSpPr>
        <p:grpSpPr>
          <a:xfrm>
            <a:off x="4389604" y="3183606"/>
            <a:ext cx="364791" cy="490788"/>
            <a:chOff x="6345238" y="3527426"/>
            <a:chExt cx="482601" cy="649288"/>
          </a:xfrm>
        </p:grpSpPr>
        <p:sp>
          <p:nvSpPr>
            <p:cNvPr id="4" name="Freeform 20">
              <a:extLst>
                <a:ext uri="{FF2B5EF4-FFF2-40B4-BE49-F238E27FC236}">
                  <a16:creationId xmlns:a16="http://schemas.microsoft.com/office/drawing/2014/main" id="{D6A27785-89B1-4628-AB91-483353B48CE4}"/>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Freeform 21">
              <a:extLst>
                <a:ext uri="{FF2B5EF4-FFF2-40B4-BE49-F238E27FC236}">
                  <a16:creationId xmlns:a16="http://schemas.microsoft.com/office/drawing/2014/main" id="{D9C7E78C-F5EF-4E89-A784-AFB6326FFFBC}"/>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22">
              <a:extLst>
                <a:ext uri="{FF2B5EF4-FFF2-40B4-BE49-F238E27FC236}">
                  <a16:creationId xmlns:a16="http://schemas.microsoft.com/office/drawing/2014/main" id="{0F8657B6-1164-4918-B8DB-CA53316541D2}"/>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 name="Freeform 55">
              <a:extLst>
                <a:ext uri="{FF2B5EF4-FFF2-40B4-BE49-F238E27FC236}">
                  <a16:creationId xmlns:a16="http://schemas.microsoft.com/office/drawing/2014/main" id="{C7B5725D-C0BC-4224-A0E1-B817C0D8B725}"/>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8" name="Grupa 7">
            <a:extLst>
              <a:ext uri="{FF2B5EF4-FFF2-40B4-BE49-F238E27FC236}">
                <a16:creationId xmlns:a16="http://schemas.microsoft.com/office/drawing/2014/main" id="{6603456B-F2D0-4A5B-BD79-E90CCB949250}"/>
              </a:ext>
            </a:extLst>
          </p:cNvPr>
          <p:cNvGrpSpPr/>
          <p:nvPr/>
        </p:nvGrpSpPr>
        <p:grpSpPr>
          <a:xfrm>
            <a:off x="5211077" y="3179889"/>
            <a:ext cx="364791" cy="490788"/>
            <a:chOff x="6345238" y="3527426"/>
            <a:chExt cx="482601" cy="649288"/>
          </a:xfrm>
          <a:solidFill>
            <a:schemeClr val="tx1">
              <a:lumMod val="40000"/>
              <a:lumOff val="60000"/>
            </a:schemeClr>
          </a:solidFill>
        </p:grpSpPr>
        <p:sp>
          <p:nvSpPr>
            <p:cNvPr id="9" name="Freeform 20">
              <a:extLst>
                <a:ext uri="{FF2B5EF4-FFF2-40B4-BE49-F238E27FC236}">
                  <a16:creationId xmlns:a16="http://schemas.microsoft.com/office/drawing/2014/main" id="{760602BA-D88E-408E-B585-1470366427C9}"/>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 name="Freeform 21">
              <a:extLst>
                <a:ext uri="{FF2B5EF4-FFF2-40B4-BE49-F238E27FC236}">
                  <a16:creationId xmlns:a16="http://schemas.microsoft.com/office/drawing/2014/main" id="{F94AF224-6584-478E-BB59-6DBAAAB07072}"/>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2">
              <a:extLst>
                <a:ext uri="{FF2B5EF4-FFF2-40B4-BE49-F238E27FC236}">
                  <a16:creationId xmlns:a16="http://schemas.microsoft.com/office/drawing/2014/main" id="{9F6511D8-0A9F-452E-AA4B-F518ABF030D6}"/>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55">
              <a:extLst>
                <a:ext uri="{FF2B5EF4-FFF2-40B4-BE49-F238E27FC236}">
                  <a16:creationId xmlns:a16="http://schemas.microsoft.com/office/drawing/2014/main" id="{DA479536-FA2E-4F15-9861-A7F7AE6526AE}"/>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3" name="Grupa 12">
            <a:extLst>
              <a:ext uri="{FF2B5EF4-FFF2-40B4-BE49-F238E27FC236}">
                <a16:creationId xmlns:a16="http://schemas.microsoft.com/office/drawing/2014/main" id="{88012A9B-2E84-4CC2-B646-5F154DD38A08}"/>
              </a:ext>
            </a:extLst>
          </p:cNvPr>
          <p:cNvGrpSpPr/>
          <p:nvPr/>
        </p:nvGrpSpPr>
        <p:grpSpPr>
          <a:xfrm>
            <a:off x="3614077" y="3194888"/>
            <a:ext cx="364791" cy="490788"/>
            <a:chOff x="6345238" y="3527426"/>
            <a:chExt cx="482601" cy="649288"/>
          </a:xfrm>
          <a:solidFill>
            <a:schemeClr val="tx1">
              <a:lumMod val="40000"/>
              <a:lumOff val="60000"/>
            </a:schemeClr>
          </a:solidFill>
        </p:grpSpPr>
        <p:sp>
          <p:nvSpPr>
            <p:cNvPr id="14" name="Freeform 20">
              <a:extLst>
                <a:ext uri="{FF2B5EF4-FFF2-40B4-BE49-F238E27FC236}">
                  <a16:creationId xmlns:a16="http://schemas.microsoft.com/office/drawing/2014/main" id="{1FCC467C-B6BF-460A-B048-5D4514A09F5D}"/>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 name="Freeform 21">
              <a:extLst>
                <a:ext uri="{FF2B5EF4-FFF2-40B4-BE49-F238E27FC236}">
                  <a16:creationId xmlns:a16="http://schemas.microsoft.com/office/drawing/2014/main" id="{B19106FA-203F-4741-94FE-6F25BBEFD807}"/>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22">
              <a:extLst>
                <a:ext uri="{FF2B5EF4-FFF2-40B4-BE49-F238E27FC236}">
                  <a16:creationId xmlns:a16="http://schemas.microsoft.com/office/drawing/2014/main" id="{24E6F13E-2141-4664-BCA5-37A7EB892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55">
              <a:extLst>
                <a:ext uri="{FF2B5EF4-FFF2-40B4-BE49-F238E27FC236}">
                  <a16:creationId xmlns:a16="http://schemas.microsoft.com/office/drawing/2014/main" id="{24BCCE23-1064-4770-AEEB-0AAAA614D785}"/>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8" name="Grupa 17">
            <a:extLst>
              <a:ext uri="{FF2B5EF4-FFF2-40B4-BE49-F238E27FC236}">
                <a16:creationId xmlns:a16="http://schemas.microsoft.com/office/drawing/2014/main" id="{AEF07EA1-9B72-49C6-B410-2529A5E3D197}"/>
              </a:ext>
            </a:extLst>
          </p:cNvPr>
          <p:cNvGrpSpPr/>
          <p:nvPr/>
        </p:nvGrpSpPr>
        <p:grpSpPr>
          <a:xfrm>
            <a:off x="2831349" y="3194888"/>
            <a:ext cx="364791" cy="490788"/>
            <a:chOff x="6345238" y="3527426"/>
            <a:chExt cx="482601" cy="649288"/>
          </a:xfrm>
          <a:solidFill>
            <a:schemeClr val="bg1">
              <a:lumMod val="85000"/>
            </a:schemeClr>
          </a:solidFill>
        </p:grpSpPr>
        <p:sp>
          <p:nvSpPr>
            <p:cNvPr id="19" name="Freeform 20">
              <a:extLst>
                <a:ext uri="{FF2B5EF4-FFF2-40B4-BE49-F238E27FC236}">
                  <a16:creationId xmlns:a16="http://schemas.microsoft.com/office/drawing/2014/main" id="{212377F6-6537-4631-8889-EA1DAF86558A}"/>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21">
              <a:extLst>
                <a:ext uri="{FF2B5EF4-FFF2-40B4-BE49-F238E27FC236}">
                  <a16:creationId xmlns:a16="http://schemas.microsoft.com/office/drawing/2014/main" id="{52888A1D-0463-44E8-A16E-43A869B2990A}"/>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22">
              <a:extLst>
                <a:ext uri="{FF2B5EF4-FFF2-40B4-BE49-F238E27FC236}">
                  <a16:creationId xmlns:a16="http://schemas.microsoft.com/office/drawing/2014/main" id="{2EB48104-3488-4658-A077-A7D18F754DCD}"/>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55">
              <a:extLst>
                <a:ext uri="{FF2B5EF4-FFF2-40B4-BE49-F238E27FC236}">
                  <a16:creationId xmlns:a16="http://schemas.microsoft.com/office/drawing/2014/main" id="{00901403-C56E-4AEB-A70D-14698C22B02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3" name="Grupa 22">
            <a:extLst>
              <a:ext uri="{FF2B5EF4-FFF2-40B4-BE49-F238E27FC236}">
                <a16:creationId xmlns:a16="http://schemas.microsoft.com/office/drawing/2014/main" id="{426FEA1C-F304-4EB6-AE1C-D06EA5B30C33}"/>
              </a:ext>
            </a:extLst>
          </p:cNvPr>
          <p:cNvGrpSpPr/>
          <p:nvPr/>
        </p:nvGrpSpPr>
        <p:grpSpPr>
          <a:xfrm>
            <a:off x="6000661" y="3194888"/>
            <a:ext cx="364791" cy="490788"/>
            <a:chOff x="6345238" y="3527426"/>
            <a:chExt cx="482601" cy="649288"/>
          </a:xfrm>
          <a:solidFill>
            <a:schemeClr val="bg1">
              <a:lumMod val="85000"/>
            </a:schemeClr>
          </a:solidFill>
        </p:grpSpPr>
        <p:sp>
          <p:nvSpPr>
            <p:cNvPr id="24" name="Freeform 20">
              <a:extLst>
                <a:ext uri="{FF2B5EF4-FFF2-40B4-BE49-F238E27FC236}">
                  <a16:creationId xmlns:a16="http://schemas.microsoft.com/office/drawing/2014/main" id="{736ADE72-C286-4B42-84B7-A6FA4304BCFC}"/>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21">
              <a:extLst>
                <a:ext uri="{FF2B5EF4-FFF2-40B4-BE49-F238E27FC236}">
                  <a16:creationId xmlns:a16="http://schemas.microsoft.com/office/drawing/2014/main" id="{F0D704C3-73F8-4E73-8633-5DB417E5CE2C}"/>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22">
              <a:extLst>
                <a:ext uri="{FF2B5EF4-FFF2-40B4-BE49-F238E27FC236}">
                  <a16:creationId xmlns:a16="http://schemas.microsoft.com/office/drawing/2014/main" id="{B55266C1-E2B2-422B-A420-208011829A2E}"/>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55">
              <a:extLst>
                <a:ext uri="{FF2B5EF4-FFF2-40B4-BE49-F238E27FC236}">
                  <a16:creationId xmlns:a16="http://schemas.microsoft.com/office/drawing/2014/main" id="{BE50EB75-2A86-44E5-A527-37E21508E2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242071117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Największe wyzwania dla Polski </a:t>
            </a:r>
          </a:p>
          <a:p>
            <a:r>
              <a:rPr lang="pl-PL" sz="1100">
                <a:solidFill>
                  <a:prstClr val="white"/>
                </a:solidFill>
              </a:rPr>
              <a:t>a problemy środowiska naturalnego</a:t>
            </a:r>
            <a:endParaRPr lang="en-US" sz="1100">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Środowisko naturalne i jego ochrona</a:t>
            </a:r>
            <a:endParaRPr lang="en-US" sz="1100">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b="1">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Indywidualne działania i zachowania wspierające ochronę środowiska</a:t>
            </a:r>
            <a:endParaRPr lang="en-US" sz="1100">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100">
                <a:solidFill>
                  <a:prstClr val="white"/>
                </a:solidFill>
              </a:rPr>
              <a:t>Jakość </a:t>
            </a:r>
            <a:r>
              <a:rPr lang="pl-PL" sz="1100">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3371323"/>
            <a:ext cx="457199" cy="457199"/>
          </a:xfrm>
          <a:prstGeom prst="ellipse">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rgbClr val="FF99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pl-PL" sz="1050">
                <a:solidFill>
                  <a:schemeClr val="tx1"/>
                </a:solidFill>
              </a:rPr>
              <a:t>W rozdziale zostaną poruszone następujące zagadnienia:</a:t>
            </a:r>
          </a:p>
          <a:p>
            <a:endParaRPr lang="pl-PL" sz="1050">
              <a:solidFill>
                <a:schemeClr val="tx1"/>
              </a:solidFill>
            </a:endParaRPr>
          </a:p>
          <a:p>
            <a:pPr marL="285750" indent="-285750">
              <a:buFont typeface="Wingdings" panose="05000000000000000000" pitchFamily="2" charset="2"/>
              <a:buChar char="§"/>
            </a:pPr>
            <a:r>
              <a:rPr lang="pl-PL" sz="1050">
                <a:solidFill>
                  <a:schemeClr val="tx1"/>
                </a:solidFill>
              </a:rPr>
              <a:t>Jaka jest deklarowana skala segregowania odpadów?</a:t>
            </a:r>
          </a:p>
          <a:p>
            <a:pPr marL="285750" indent="-285750">
              <a:buFont typeface="Wingdings" panose="05000000000000000000" pitchFamily="2" charset="2"/>
              <a:buChar char="§"/>
            </a:pPr>
            <a:endParaRPr lang="pl-PL" sz="1050">
              <a:solidFill>
                <a:schemeClr val="tx1"/>
              </a:solidFill>
            </a:endParaRPr>
          </a:p>
          <a:p>
            <a:pPr marL="285750" indent="-285750">
              <a:buFont typeface="Wingdings" panose="05000000000000000000" pitchFamily="2" charset="2"/>
              <a:buChar char="§"/>
            </a:pPr>
            <a:r>
              <a:rPr lang="pl-PL" sz="1050">
                <a:solidFill>
                  <a:schemeClr val="tx1"/>
                </a:solidFill>
              </a:rPr>
              <a:t>Dlaczego ludzie nie segregują śmieci?</a:t>
            </a:r>
          </a:p>
          <a:p>
            <a:pPr marL="285750" indent="-285750">
              <a:buFont typeface="Wingdings" panose="05000000000000000000" pitchFamily="2" charset="2"/>
              <a:buChar char="§"/>
            </a:pPr>
            <a:endParaRPr lang="pl-PL" sz="1050">
              <a:solidFill>
                <a:schemeClr val="tx1"/>
              </a:solidFill>
            </a:endParaRPr>
          </a:p>
          <a:p>
            <a:pPr marL="285750" indent="-285750">
              <a:buFont typeface="Wingdings" panose="05000000000000000000" pitchFamily="2" charset="2"/>
              <a:buChar char="§"/>
            </a:pPr>
            <a:r>
              <a:rPr lang="pl-PL" sz="1050">
                <a:solidFill>
                  <a:schemeClr val="tx1"/>
                </a:solidFill>
              </a:rPr>
              <a:t>Jakie odpady oddzielane są od innych?</a:t>
            </a:r>
          </a:p>
          <a:p>
            <a:endParaRPr lang="pl-PL" sz="1050">
              <a:solidFill>
                <a:schemeClr val="tx1"/>
              </a:solidFill>
            </a:endParaRPr>
          </a:p>
          <a:p>
            <a:pPr marL="285750" indent="-285750">
              <a:buFont typeface="Wingdings" panose="05000000000000000000" pitchFamily="2" charset="2"/>
              <a:buChar char="§"/>
            </a:pPr>
            <a:r>
              <a:rPr lang="pl-PL" sz="1050">
                <a:solidFill>
                  <a:schemeClr val="tx1"/>
                </a:solidFill>
              </a:rPr>
              <a:t>Jak oceniany jest aktualny stan gospodarki odpadami w Polsce?</a:t>
            </a:r>
          </a:p>
          <a:p>
            <a:pPr marL="285750" indent="-285750">
              <a:buFont typeface="Wingdings" panose="05000000000000000000" pitchFamily="2" charset="2"/>
              <a:buChar char="§"/>
            </a:pPr>
            <a:endParaRPr lang="pl-PL" sz="1050">
              <a:solidFill>
                <a:schemeClr val="tx1"/>
              </a:solidFill>
            </a:endParaRPr>
          </a:p>
          <a:p>
            <a:pPr marL="285750" indent="-285750">
              <a:buFont typeface="Wingdings" panose="05000000000000000000" pitchFamily="2" charset="2"/>
              <a:buChar char="§"/>
            </a:pPr>
            <a:r>
              <a:rPr lang="pl-PL" sz="1050">
                <a:solidFill>
                  <a:schemeClr val="tx1"/>
                </a:solidFill>
              </a:rPr>
              <a:t>Jak oceniane są perspektywy stanu gospodarki odpadami w Polsce?</a:t>
            </a:r>
          </a:p>
          <a:p>
            <a:pPr marL="285750" indent="-285750">
              <a:buFont typeface="Wingdings" panose="05000000000000000000" pitchFamily="2" charset="2"/>
              <a:buChar char="§"/>
            </a:pPr>
            <a:endParaRPr lang="pl-PL" sz="1050">
              <a:solidFill>
                <a:schemeClr val="tx1"/>
              </a:solidFill>
            </a:endParaRPr>
          </a:p>
        </p:txBody>
      </p:sp>
      <p:grpSp>
        <p:nvGrpSpPr>
          <p:cNvPr id="13" name="Grupa 12">
            <a:extLst>
              <a:ext uri="{FF2B5EF4-FFF2-40B4-BE49-F238E27FC236}">
                <a16:creationId xmlns:a16="http://schemas.microsoft.com/office/drawing/2014/main" id="{D09E3CB0-5914-4F61-AAB6-AEE9B478E72B}"/>
              </a:ext>
            </a:extLst>
          </p:cNvPr>
          <p:cNvGrpSpPr/>
          <p:nvPr/>
        </p:nvGrpSpPr>
        <p:grpSpPr>
          <a:xfrm>
            <a:off x="331224" y="186558"/>
            <a:ext cx="267469" cy="359852"/>
            <a:chOff x="6345238" y="3527426"/>
            <a:chExt cx="482601" cy="649288"/>
          </a:xfrm>
        </p:grpSpPr>
        <p:sp>
          <p:nvSpPr>
            <p:cNvPr id="15" name="Freeform 20">
              <a:extLst>
                <a:ext uri="{FF2B5EF4-FFF2-40B4-BE49-F238E27FC236}">
                  <a16:creationId xmlns:a16="http://schemas.microsoft.com/office/drawing/2014/main" id="{1499D4F1-C761-44AB-8986-FCAE6E967872}"/>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21">
              <a:extLst>
                <a:ext uri="{FF2B5EF4-FFF2-40B4-BE49-F238E27FC236}">
                  <a16:creationId xmlns:a16="http://schemas.microsoft.com/office/drawing/2014/main" id="{930825C7-44A8-4116-A783-1EA69B2B1FEE}"/>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22">
              <a:extLst>
                <a:ext uri="{FF2B5EF4-FFF2-40B4-BE49-F238E27FC236}">
                  <a16:creationId xmlns:a16="http://schemas.microsoft.com/office/drawing/2014/main" id="{2AA5623F-4501-4BB8-8C0C-05632FA0ABE8}"/>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55">
              <a:extLst>
                <a:ext uri="{FF2B5EF4-FFF2-40B4-BE49-F238E27FC236}">
                  <a16:creationId xmlns:a16="http://schemas.microsoft.com/office/drawing/2014/main" id="{DB32A371-1BAE-4F0B-BE01-4036D6A72E67}"/>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9" name="Grupa 18">
            <a:extLst>
              <a:ext uri="{FF2B5EF4-FFF2-40B4-BE49-F238E27FC236}">
                <a16:creationId xmlns:a16="http://schemas.microsoft.com/office/drawing/2014/main" id="{EA6AF3A7-DBE0-49AB-BF3C-8FCAEF950197}"/>
              </a:ext>
            </a:extLst>
          </p:cNvPr>
          <p:cNvGrpSpPr/>
          <p:nvPr/>
        </p:nvGrpSpPr>
        <p:grpSpPr>
          <a:xfrm>
            <a:off x="910957" y="3455835"/>
            <a:ext cx="214193" cy="288174"/>
            <a:chOff x="6345238" y="3527426"/>
            <a:chExt cx="482601" cy="649288"/>
          </a:xfrm>
          <a:solidFill>
            <a:schemeClr val="bg1"/>
          </a:solidFill>
        </p:grpSpPr>
        <p:sp>
          <p:nvSpPr>
            <p:cNvPr id="21" name="Freeform 20">
              <a:extLst>
                <a:ext uri="{FF2B5EF4-FFF2-40B4-BE49-F238E27FC236}">
                  <a16:creationId xmlns:a16="http://schemas.microsoft.com/office/drawing/2014/main" id="{0F46360F-C98B-4B51-A170-D2B6B7FB573A}"/>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21">
              <a:extLst>
                <a:ext uri="{FF2B5EF4-FFF2-40B4-BE49-F238E27FC236}">
                  <a16:creationId xmlns:a16="http://schemas.microsoft.com/office/drawing/2014/main" id="{1BBE1C12-874B-45D1-AEF4-720E2F9D16B0}"/>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22">
              <a:extLst>
                <a:ext uri="{FF2B5EF4-FFF2-40B4-BE49-F238E27FC236}">
                  <a16:creationId xmlns:a16="http://schemas.microsoft.com/office/drawing/2014/main" id="{84EABF24-6331-4E2F-876F-CF4C4683FB61}"/>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55">
              <a:extLst>
                <a:ext uri="{FF2B5EF4-FFF2-40B4-BE49-F238E27FC236}">
                  <a16:creationId xmlns:a16="http://schemas.microsoft.com/office/drawing/2014/main" id="{22521FA4-4141-433E-8D7C-346DBA1F0B3F}"/>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290266149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Symbol zastępczy zawartości 2">
            <a:extLst>
              <a:ext uri="{FF2B5EF4-FFF2-40B4-BE49-F238E27FC236}">
                <a16:creationId xmlns:a16="http://schemas.microsoft.com/office/drawing/2014/main" id="{5E38D0A1-9FB3-4C40-8EE4-4803ED91ADAB}"/>
              </a:ext>
            </a:extLst>
          </p:cNvPr>
          <p:cNvGraphicFramePr>
            <a:graphicFrameLocks/>
          </p:cNvGraphicFramePr>
          <p:nvPr>
            <p:extLst>
              <p:ext uri="{D42A27DB-BD31-4B8C-83A1-F6EECF244321}">
                <p14:modId xmlns:p14="http://schemas.microsoft.com/office/powerpoint/2010/main" val="1299511099"/>
              </p:ext>
            </p:extLst>
          </p:nvPr>
        </p:nvGraphicFramePr>
        <p:xfrm>
          <a:off x="3552858" y="2549890"/>
          <a:ext cx="4733355" cy="1824752"/>
        </p:xfrm>
        <a:graphic>
          <a:graphicData uri="http://schemas.openxmlformats.org/drawingml/2006/chart">
            <c:chart xmlns:c="http://schemas.openxmlformats.org/drawingml/2006/chart" xmlns:r="http://schemas.openxmlformats.org/officeDocument/2006/relationships" r:id="rId3"/>
          </a:graphicData>
        </a:graphic>
      </p:graphicFrame>
      <p:sp>
        <p:nvSpPr>
          <p:cNvPr id="25" name="Prostokąt 24">
            <a:extLst>
              <a:ext uri="{FF2B5EF4-FFF2-40B4-BE49-F238E27FC236}">
                <a16:creationId xmlns:a16="http://schemas.microsoft.com/office/drawing/2014/main" id="{9A507989-DC7E-4067-A5F5-40C4A7A1B62C}"/>
              </a:ext>
            </a:extLst>
          </p:cNvPr>
          <p:cNvSpPr/>
          <p:nvPr/>
        </p:nvSpPr>
        <p:spPr>
          <a:xfrm>
            <a:off x="395011" y="2325460"/>
            <a:ext cx="5041085" cy="125408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 name="Prostokąt 18">
            <a:extLst>
              <a:ext uri="{FF2B5EF4-FFF2-40B4-BE49-F238E27FC236}">
                <a16:creationId xmlns:a16="http://schemas.microsoft.com/office/drawing/2014/main" id="{27B8F23C-F533-42D3-9AF6-9A022E241A9F}"/>
              </a:ext>
            </a:extLst>
          </p:cNvPr>
          <p:cNvSpPr/>
          <p:nvPr/>
        </p:nvSpPr>
        <p:spPr>
          <a:xfrm>
            <a:off x="559980" y="3346049"/>
            <a:ext cx="5564595" cy="1405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Sposób pozbywania się odpadów</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P12. Proszę powiedzieć, w jaki sposób w Pana(i) gospodarstwie domowym pozbywa się śmieci?</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8487418" cy="432694"/>
          </a:xfrm>
        </p:spPr>
        <p:txBody>
          <a:bodyPr/>
          <a:lstStyle/>
          <a:p>
            <a:r>
              <a:rPr lang="pl-PL">
                <a:solidFill>
                  <a:schemeClr val="bg1">
                    <a:lumMod val="75000"/>
                  </a:schemeClr>
                </a:solidFill>
              </a:rPr>
              <a:t>Odpowiadający: </a:t>
            </a:r>
            <a:r>
              <a:rPr lang="pl-PL">
                <a:solidFill>
                  <a:schemeClr val="bg1">
                    <a:lumMod val="75000"/>
                  </a:schemeClr>
                </a:solidFill>
                <a:latin typeface="+mj-lt"/>
              </a:rPr>
              <a:t>wszyscy badani, 2020: n=1015, </a:t>
            </a:r>
            <a:r>
              <a:rPr lang="pl-PL" i="1">
                <a:solidFill>
                  <a:schemeClr val="bg1">
                    <a:lumMod val="75000"/>
                  </a:schemeClr>
                </a:solidFill>
                <a:latin typeface="+mj-lt"/>
              </a:rPr>
              <a:t>2018: n=1010, 2014: n=1000, 2013: n=1000, 2012: n=1000., wielkość miejscowości (2020r.): </a:t>
            </a:r>
            <a:r>
              <a:rPr lang="pl-PL">
                <a:solidFill>
                  <a:schemeClr val="bg1">
                    <a:lumMod val="75000"/>
                  </a:schemeClr>
                </a:solidFill>
              </a:rPr>
              <a:t>wieś n=256, miasto do 20 tys. n=124, miasto 20-100 tys. n=240, miasto 100-500 tys. n=226, miasto powyżej 500 n=169.</a:t>
            </a:r>
            <a:endParaRPr lang="pl-PL" i="1">
              <a:solidFill>
                <a:schemeClr val="bg1">
                  <a:lumMod val="75000"/>
                </a:schemeClr>
              </a:solidFill>
              <a:latin typeface="+mj-lt"/>
            </a:endParaRPr>
          </a:p>
          <a:p>
            <a:r>
              <a:rPr lang="pl-PL">
                <a:solidFill>
                  <a:schemeClr val="bg1">
                    <a:lumMod val="75000"/>
                  </a:schemeClr>
                </a:solidFill>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22" name="Symbol zastępczy zawartości 4">
            <a:extLst>
              <a:ext uri="{FF2B5EF4-FFF2-40B4-BE49-F238E27FC236}">
                <a16:creationId xmlns:a16="http://schemas.microsoft.com/office/drawing/2014/main" id="{AA383D76-3A5A-461C-B667-DBFEE5B80D41}"/>
              </a:ext>
            </a:extLst>
          </p:cNvPr>
          <p:cNvGraphicFramePr>
            <a:graphicFrameLocks/>
          </p:cNvGraphicFramePr>
          <p:nvPr>
            <p:extLst>
              <p:ext uri="{D42A27DB-BD31-4B8C-83A1-F6EECF244321}">
                <p14:modId xmlns:p14="http://schemas.microsoft.com/office/powerpoint/2010/main" val="4186929753"/>
              </p:ext>
            </p:extLst>
          </p:nvPr>
        </p:nvGraphicFramePr>
        <p:xfrm>
          <a:off x="6205505" y="2589853"/>
          <a:ext cx="2669649" cy="159921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Symbol zastępczy zawartości 4" descr="Sposób pozbywania się śmieci w gospodarstwie domowym.&#10;&#10;Wykres kolumnowy skumulowany do 100% przedstawia sposoby pozbywania się śmieci dla poszczególnych lat: &#10;2020 rok (wrzucamy wszystko do jednego kosza 1%, segregujemy śmieci sporadycznie 2%, segregujemy śmieci regularnie 96%, trudno powiedzieć 0,1%),&#10;2018 rok (wrzucamy wszystko do jednego kosza 19%, segregujemy śmieci sporadycznie 15%, segregujemy śmieci regularnie 62%, inny sposób 4%),&#10;2014 rok (wrzucamy wszystko do jednego kosza 15%, segregujemy śmieci sporadycznie 15%, segregujemy śmieci regularnie 68%, inny sposób 2%),&#10;2013 rok (wrzucamy wszystko do jednego kosza 28%, segregujemy śmieci sporadycznie 15%, segregujemy śmieci regularnie 54%, inny sposób 2%),&#10;2012 rok (wrzucamy wszystko do jednego kosza 28%, segregujemy śmieci sporadycznie 25%, segregujemy śmieci regularnie 44%, inny sposób 3%),&#10;">
            <a:extLst>
              <a:ext uri="{FF2B5EF4-FFF2-40B4-BE49-F238E27FC236}">
                <a16:creationId xmlns:a16="http://schemas.microsoft.com/office/drawing/2014/main" id="{7AB7F035-988E-4455-8A5F-346576A8ECFD}"/>
              </a:ext>
            </a:extLst>
          </p:cNvPr>
          <p:cNvGraphicFramePr>
            <a:graphicFrameLocks/>
          </p:cNvGraphicFramePr>
          <p:nvPr>
            <p:extLst>
              <p:ext uri="{D42A27DB-BD31-4B8C-83A1-F6EECF244321}">
                <p14:modId xmlns:p14="http://schemas.microsoft.com/office/powerpoint/2010/main" val="2387238358"/>
              </p:ext>
            </p:extLst>
          </p:nvPr>
        </p:nvGraphicFramePr>
        <p:xfrm>
          <a:off x="630845" y="858945"/>
          <a:ext cx="5388426" cy="4170255"/>
        </p:xfrm>
        <a:graphic>
          <a:graphicData uri="http://schemas.openxmlformats.org/drawingml/2006/chart">
            <c:chart xmlns:c="http://schemas.openxmlformats.org/drawingml/2006/chart" xmlns:r="http://schemas.openxmlformats.org/officeDocument/2006/relationships" r:id="rId5"/>
          </a:graphicData>
        </a:graphic>
      </p:graphicFrame>
      <p:sp>
        <p:nvSpPr>
          <p:cNvPr id="23" name="pole tekstowe 22">
            <a:extLst>
              <a:ext uri="{FF2B5EF4-FFF2-40B4-BE49-F238E27FC236}">
                <a16:creationId xmlns:a16="http://schemas.microsoft.com/office/drawing/2014/main" id="{F19E66A5-85EA-4C14-9967-391E849131CE}"/>
              </a:ext>
            </a:extLst>
          </p:cNvPr>
          <p:cNvSpPr txBox="1"/>
          <p:nvPr/>
        </p:nvSpPr>
        <p:spPr>
          <a:xfrm>
            <a:off x="598693" y="1831667"/>
            <a:ext cx="736340" cy="276999"/>
          </a:xfrm>
          <a:prstGeom prst="rect">
            <a:avLst/>
          </a:prstGeom>
          <a:solidFill>
            <a:schemeClr val="bg1"/>
          </a:solidFill>
        </p:spPr>
        <p:txBody>
          <a:bodyPr wrap="square" rtlCol="0">
            <a:spAutoFit/>
          </a:bodyPr>
          <a:lstStyle/>
          <a:p>
            <a:pPr algn="r"/>
            <a:r>
              <a:rPr lang="pl-PL" sz="1200" b="1"/>
              <a:t>2020</a:t>
            </a:r>
          </a:p>
        </p:txBody>
      </p:sp>
      <p:pic>
        <p:nvPicPr>
          <p:cNvPr id="4" name="Grafika 12" descr="Recykling">
            <a:extLst>
              <a:ext uri="{FF2B5EF4-FFF2-40B4-BE49-F238E27FC236}">
                <a16:creationId xmlns:a16="http://schemas.microsoft.com/office/drawing/2014/main" id="{5381383D-57B0-46B6-AD08-3ED4AEE33748}"/>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938077" y="1808272"/>
            <a:ext cx="834966" cy="834967"/>
          </a:xfrm>
          <a:prstGeom prst="rect">
            <a:avLst/>
          </a:prstGeom>
        </p:spPr>
      </p:pic>
      <p:sp>
        <p:nvSpPr>
          <p:cNvPr id="5" name="pole tekstowe 4">
            <a:extLst>
              <a:ext uri="{FF2B5EF4-FFF2-40B4-BE49-F238E27FC236}">
                <a16:creationId xmlns:a16="http://schemas.microsoft.com/office/drawing/2014/main" id="{9E013836-8954-4BD6-A321-756906A50B35}"/>
              </a:ext>
            </a:extLst>
          </p:cNvPr>
          <p:cNvSpPr txBox="1"/>
          <p:nvPr/>
        </p:nvSpPr>
        <p:spPr>
          <a:xfrm>
            <a:off x="340694" y="5214925"/>
            <a:ext cx="8124376" cy="338554"/>
          </a:xfrm>
          <a:prstGeom prst="rect">
            <a:avLst/>
          </a:prstGeom>
          <a:noFill/>
        </p:spPr>
        <p:txBody>
          <a:bodyPr wrap="square" rtlCol="0">
            <a:spAutoFit/>
          </a:bodyPr>
          <a:lstStyle/>
          <a:p>
            <a:pPr algn="just"/>
            <a:r>
              <a:rPr lang="pl-PL" sz="800" i="1">
                <a:solidFill>
                  <a:schemeClr val="bg1">
                    <a:lumMod val="75000"/>
                  </a:schemeClr>
                </a:solidFill>
              </a:rPr>
              <a:t>* W 2011 r. kafeteria była poszerzona o kategorie: „samodzielnie wywozimy śmieci na składowisko/ wysypisko”, „samodzielnie wywozimy śmieci w inne miejsce”, „palę śmieci w domu lub przy domu” , które na potrzeby prezentacji zagregowano do „inny sposób”.</a:t>
            </a:r>
          </a:p>
        </p:txBody>
      </p:sp>
      <p:sp>
        <p:nvSpPr>
          <p:cNvPr id="7" name="Symbol zastępczy tekstu 7">
            <a:extLst>
              <a:ext uri="{FF2B5EF4-FFF2-40B4-BE49-F238E27FC236}">
                <a16:creationId xmlns:a16="http://schemas.microsoft.com/office/drawing/2014/main" id="{53841E58-BED3-4592-B2FD-E76D249290BA}"/>
              </a:ext>
            </a:extLst>
          </p:cNvPr>
          <p:cNvSpPr txBox="1">
            <a:spLocks/>
          </p:cNvSpPr>
          <p:nvPr/>
        </p:nvSpPr>
        <p:spPr>
          <a:xfrm>
            <a:off x="7828710" y="4922520"/>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287644232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Symbol zastępczy zawartości 4">
            <a:extLst>
              <a:ext uri="{FF2B5EF4-FFF2-40B4-BE49-F238E27FC236}">
                <a16:creationId xmlns:a16="http://schemas.microsoft.com/office/drawing/2014/main" id="{446924DC-E45E-432F-986A-B83AC5EA96EF}"/>
              </a:ext>
            </a:extLst>
          </p:cNvPr>
          <p:cNvGraphicFramePr>
            <a:graphicFrameLocks/>
          </p:cNvGraphicFramePr>
          <p:nvPr>
            <p:extLst>
              <p:ext uri="{D42A27DB-BD31-4B8C-83A1-F6EECF244321}">
                <p14:modId xmlns:p14="http://schemas.microsoft.com/office/powerpoint/2010/main" val="3067866922"/>
              </p:ext>
            </p:extLst>
          </p:nvPr>
        </p:nvGraphicFramePr>
        <p:xfrm>
          <a:off x="743582" y="700062"/>
          <a:ext cx="7562218" cy="374781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Wykres 15">
            <a:extLst>
              <a:ext uri="{FF2B5EF4-FFF2-40B4-BE49-F238E27FC236}">
                <a16:creationId xmlns:a16="http://schemas.microsoft.com/office/drawing/2014/main" id="{E50426F1-D650-4184-B105-94B74D808EA3}"/>
              </a:ext>
            </a:extLst>
          </p:cNvPr>
          <p:cNvGraphicFramePr/>
          <p:nvPr>
            <p:extLst>
              <p:ext uri="{D42A27DB-BD31-4B8C-83A1-F6EECF244321}">
                <p14:modId xmlns:p14="http://schemas.microsoft.com/office/powerpoint/2010/main" val="2518282615"/>
              </p:ext>
            </p:extLst>
          </p:nvPr>
        </p:nvGraphicFramePr>
        <p:xfrm>
          <a:off x="1051553" y="2320422"/>
          <a:ext cx="6886896" cy="132688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2" name="Wykres 31">
            <a:extLst>
              <a:ext uri="{FF2B5EF4-FFF2-40B4-BE49-F238E27FC236}">
                <a16:creationId xmlns:a16="http://schemas.microsoft.com/office/drawing/2014/main" id="{06D6DE45-86CB-4151-969E-01E015EF3DB5}"/>
              </a:ext>
            </a:extLst>
          </p:cNvPr>
          <p:cNvGraphicFramePr/>
          <p:nvPr>
            <p:extLst>
              <p:ext uri="{D42A27DB-BD31-4B8C-83A1-F6EECF244321}">
                <p14:modId xmlns:p14="http://schemas.microsoft.com/office/powerpoint/2010/main" val="320548592"/>
              </p:ext>
            </p:extLst>
          </p:nvPr>
        </p:nvGraphicFramePr>
        <p:xfrm>
          <a:off x="1051552" y="3861594"/>
          <a:ext cx="6886896" cy="1326881"/>
        </p:xfrm>
        <a:graphic>
          <a:graphicData uri="http://schemas.openxmlformats.org/drawingml/2006/chart">
            <c:chart xmlns:c="http://schemas.openxmlformats.org/drawingml/2006/chart" xmlns:r="http://schemas.openxmlformats.org/officeDocument/2006/relationships" r:id="rId5"/>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Sposób pozbywania się odpadów</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P12. Proszę powiedzieć, w jaki sposób w Pana(i) gospodarstwie domowym pozbywa się śmieci?</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8487418" cy="432694"/>
          </a:xfrm>
        </p:spPr>
        <p:txBody>
          <a:bodyPr/>
          <a:lstStyle/>
          <a:p>
            <a:r>
              <a:rPr lang="pl-PL">
                <a:solidFill>
                  <a:schemeClr val="bg1">
                    <a:lumMod val="75000"/>
                  </a:schemeClr>
                </a:solidFill>
              </a:rPr>
              <a:t>Odpowiadający: </a:t>
            </a:r>
            <a:r>
              <a:rPr lang="pl-PL">
                <a:solidFill>
                  <a:schemeClr val="bg1">
                    <a:lumMod val="75000"/>
                  </a:schemeClr>
                </a:solidFill>
                <a:latin typeface="+mj-lt"/>
              </a:rPr>
              <a:t>wszyscy badani, n=1015. Ze względu na </a:t>
            </a:r>
            <a:r>
              <a:rPr lang="pl-PL" i="1">
                <a:solidFill>
                  <a:schemeClr val="bg1">
                    <a:lumMod val="75000"/>
                  </a:schemeClr>
                </a:solidFill>
                <a:latin typeface="+mj-lt"/>
              </a:rPr>
              <a:t>wielkość miejscowości</a:t>
            </a:r>
            <a:r>
              <a:rPr lang="pl-PL">
                <a:solidFill>
                  <a:schemeClr val="bg1">
                    <a:lumMod val="75000"/>
                  </a:schemeClr>
                </a:solidFill>
                <a:latin typeface="+mj-lt"/>
              </a:rPr>
              <a:t>: </a:t>
            </a:r>
            <a:r>
              <a:rPr lang="pl-PL">
                <a:solidFill>
                  <a:schemeClr val="bg1">
                    <a:lumMod val="75000"/>
                  </a:schemeClr>
                </a:solidFill>
              </a:rPr>
              <a:t>wieś n=256, miasto do 20 tys. n=124, miasto 20-100 tys. n=240, miasto 100-500 tys. n=226, miasto powyżej 500 n=169. Ze względu na sytuację rodzinną: mieszkam sam(a) n=118, 2 osoby n=304, 3 osoby n=237, 4 osoby n=228, 5 i więcej osób n=124.</a:t>
            </a:r>
            <a:endParaRPr lang="pl-PL" i="1">
              <a:solidFill>
                <a:schemeClr val="bg1">
                  <a:lumMod val="75000"/>
                </a:schemeClr>
              </a:solidFill>
              <a:latin typeface="+mj-lt"/>
            </a:endParaRPr>
          </a:p>
          <a:p>
            <a:r>
              <a:rPr lang="pl-PL">
                <a:solidFill>
                  <a:schemeClr val="bg1">
                    <a:lumMod val="75000"/>
                  </a:schemeClr>
                </a:solidFill>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7" name="Symbol zastępczy tekstu 2">
            <a:extLst>
              <a:ext uri="{FF2B5EF4-FFF2-40B4-BE49-F238E27FC236}">
                <a16:creationId xmlns:a16="http://schemas.microsoft.com/office/drawing/2014/main" id="{4D6D610B-A3C8-4CA1-8247-14A4783638C5}"/>
              </a:ext>
            </a:extLst>
          </p:cNvPr>
          <p:cNvSpPr txBox="1">
            <a:spLocks/>
          </p:cNvSpPr>
          <p:nvPr/>
        </p:nvSpPr>
        <p:spPr>
          <a:xfrm>
            <a:off x="2587962" y="1822221"/>
            <a:ext cx="1791455" cy="381428"/>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900" i="1">
                <a:solidFill>
                  <a:schemeClr val="accent4"/>
                </a:solidFill>
              </a:rPr>
              <a:t>Segregują śmieci </a:t>
            </a:r>
            <a:br>
              <a:rPr lang="pl-PL" sz="900" i="1">
                <a:solidFill>
                  <a:schemeClr val="accent4"/>
                </a:solidFill>
              </a:rPr>
            </a:br>
            <a:r>
              <a:rPr lang="pl-PL" sz="900" i="1">
                <a:solidFill>
                  <a:schemeClr val="accent4"/>
                </a:solidFill>
              </a:rPr>
              <a:t>regularnie</a:t>
            </a:r>
            <a:endParaRPr lang="pl-PL" sz="500" i="1">
              <a:solidFill>
                <a:schemeClr val="accent4"/>
              </a:solidFill>
            </a:endParaRPr>
          </a:p>
        </p:txBody>
      </p:sp>
      <p:sp>
        <p:nvSpPr>
          <p:cNvPr id="20" name="pole tekstowe 19">
            <a:extLst>
              <a:ext uri="{FF2B5EF4-FFF2-40B4-BE49-F238E27FC236}">
                <a16:creationId xmlns:a16="http://schemas.microsoft.com/office/drawing/2014/main" id="{B285ECBC-4E0B-4EE6-8622-4D663005AAB9}"/>
              </a:ext>
            </a:extLst>
          </p:cNvPr>
          <p:cNvSpPr txBox="1"/>
          <p:nvPr/>
        </p:nvSpPr>
        <p:spPr>
          <a:xfrm>
            <a:off x="1015018" y="1602923"/>
            <a:ext cx="736340" cy="276999"/>
          </a:xfrm>
          <a:prstGeom prst="rect">
            <a:avLst/>
          </a:prstGeom>
          <a:solidFill>
            <a:schemeClr val="bg1"/>
          </a:solidFill>
        </p:spPr>
        <p:txBody>
          <a:bodyPr wrap="square" rtlCol="0">
            <a:spAutoFit/>
          </a:bodyPr>
          <a:lstStyle/>
          <a:p>
            <a:pPr algn="r"/>
            <a:r>
              <a:rPr lang="pl-PL" sz="1200" b="1"/>
              <a:t>2020</a:t>
            </a:r>
          </a:p>
        </p:txBody>
      </p:sp>
      <p:pic>
        <p:nvPicPr>
          <p:cNvPr id="30" name="Grafika 29" descr="Odtwórz">
            <a:extLst>
              <a:ext uri="{FF2B5EF4-FFF2-40B4-BE49-F238E27FC236}">
                <a16:creationId xmlns:a16="http://schemas.microsoft.com/office/drawing/2014/main" id="{C0FD90DF-E7E8-4BAC-9821-93E875443DCE}"/>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5400000">
            <a:off x="2266029" y="1797942"/>
            <a:ext cx="412506" cy="412506"/>
          </a:xfrm>
          <a:prstGeom prst="rect">
            <a:avLst/>
          </a:prstGeom>
        </p:spPr>
      </p:pic>
      <p:pic>
        <p:nvPicPr>
          <p:cNvPr id="41" name="Grafika 12" descr="Recykling">
            <a:extLst>
              <a:ext uri="{FF2B5EF4-FFF2-40B4-BE49-F238E27FC236}">
                <a16:creationId xmlns:a16="http://schemas.microsoft.com/office/drawing/2014/main" id="{302808ED-16E8-4346-B7DB-89DD6E3D1B9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229925" y="1261277"/>
            <a:ext cx="834966" cy="834967"/>
          </a:xfrm>
          <a:prstGeom prst="rect">
            <a:avLst/>
          </a:prstGeom>
        </p:spPr>
      </p:pic>
      <p:grpSp>
        <p:nvGrpSpPr>
          <p:cNvPr id="42" name="Grupa 41">
            <a:extLst>
              <a:ext uri="{FF2B5EF4-FFF2-40B4-BE49-F238E27FC236}">
                <a16:creationId xmlns:a16="http://schemas.microsoft.com/office/drawing/2014/main" id="{41BA4885-B388-44B1-BA30-FC5D163C1657}"/>
              </a:ext>
            </a:extLst>
          </p:cNvPr>
          <p:cNvGrpSpPr/>
          <p:nvPr/>
        </p:nvGrpSpPr>
        <p:grpSpPr>
          <a:xfrm>
            <a:off x="1015018" y="4250924"/>
            <a:ext cx="616504" cy="528534"/>
            <a:chOff x="4371809" y="1763215"/>
            <a:chExt cx="700878" cy="600867"/>
          </a:xfrm>
          <a:solidFill>
            <a:schemeClr val="bg1">
              <a:lumMod val="75000"/>
            </a:schemeClr>
          </a:solidFill>
        </p:grpSpPr>
        <p:sp>
          <p:nvSpPr>
            <p:cNvPr id="43" name="Freeform 5">
              <a:extLst>
                <a:ext uri="{FF2B5EF4-FFF2-40B4-BE49-F238E27FC236}">
                  <a16:creationId xmlns:a16="http://schemas.microsoft.com/office/drawing/2014/main" id="{D5196D0D-3E52-439D-8DCB-CE88EC3F151F}"/>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6">
              <a:extLst>
                <a:ext uri="{FF2B5EF4-FFF2-40B4-BE49-F238E27FC236}">
                  <a16:creationId xmlns:a16="http://schemas.microsoft.com/office/drawing/2014/main" id="{E93465F4-98DC-4C28-91FB-FAC744370E32}"/>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45" name="Grupa 44">
            <a:extLst>
              <a:ext uri="{FF2B5EF4-FFF2-40B4-BE49-F238E27FC236}">
                <a16:creationId xmlns:a16="http://schemas.microsoft.com/office/drawing/2014/main" id="{5A8BFE3B-1E11-46AE-BC65-50A38FF70D68}"/>
              </a:ext>
            </a:extLst>
          </p:cNvPr>
          <p:cNvGrpSpPr/>
          <p:nvPr/>
        </p:nvGrpSpPr>
        <p:grpSpPr>
          <a:xfrm>
            <a:off x="1051189" y="2717538"/>
            <a:ext cx="496732" cy="616164"/>
            <a:chOff x="7329488" y="2601913"/>
            <a:chExt cx="581026" cy="720726"/>
          </a:xfrm>
          <a:solidFill>
            <a:schemeClr val="bg1">
              <a:lumMod val="75000"/>
            </a:schemeClr>
          </a:solidFill>
        </p:grpSpPr>
        <p:sp>
          <p:nvSpPr>
            <p:cNvPr id="46" name="Freeform 37">
              <a:extLst>
                <a:ext uri="{FF2B5EF4-FFF2-40B4-BE49-F238E27FC236}">
                  <a16:creationId xmlns:a16="http://schemas.microsoft.com/office/drawing/2014/main" id="{63B36BFA-C8EB-479F-88E2-F3A5D38C2B11}"/>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38">
              <a:extLst>
                <a:ext uri="{FF2B5EF4-FFF2-40B4-BE49-F238E27FC236}">
                  <a16:creationId xmlns:a16="http://schemas.microsoft.com/office/drawing/2014/main" id="{BF0F97DB-767A-46D7-8467-1864837B045A}"/>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39">
              <a:extLst>
                <a:ext uri="{FF2B5EF4-FFF2-40B4-BE49-F238E27FC236}">
                  <a16:creationId xmlns:a16="http://schemas.microsoft.com/office/drawing/2014/main" id="{DB0606A3-E428-4D18-AC26-56B3D02774E5}"/>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40">
              <a:extLst>
                <a:ext uri="{FF2B5EF4-FFF2-40B4-BE49-F238E27FC236}">
                  <a16:creationId xmlns:a16="http://schemas.microsoft.com/office/drawing/2014/main" id="{6436F5A8-992F-452E-9B18-F4FB5EFCB870}"/>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1" name="Prostokąt: zaokrąglone rogi 50">
            <a:extLst>
              <a:ext uri="{FF2B5EF4-FFF2-40B4-BE49-F238E27FC236}">
                <a16:creationId xmlns:a16="http://schemas.microsoft.com/office/drawing/2014/main" id="{109DB30D-8043-4964-9638-1EFC56EC1BFF}"/>
              </a:ext>
            </a:extLst>
          </p:cNvPr>
          <p:cNvSpPr/>
          <p:nvPr/>
        </p:nvSpPr>
        <p:spPr>
          <a:xfrm>
            <a:off x="726900" y="3835144"/>
            <a:ext cx="7738170" cy="1232156"/>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3" name="Prostokąt: zaokrąglone rogi 52">
            <a:extLst>
              <a:ext uri="{FF2B5EF4-FFF2-40B4-BE49-F238E27FC236}">
                <a16:creationId xmlns:a16="http://schemas.microsoft.com/office/drawing/2014/main" id="{C9E44F38-6A43-4F4D-96BB-7FB12C35FCB8}"/>
              </a:ext>
            </a:extLst>
          </p:cNvPr>
          <p:cNvSpPr/>
          <p:nvPr/>
        </p:nvSpPr>
        <p:spPr>
          <a:xfrm>
            <a:off x="726900" y="2320422"/>
            <a:ext cx="7738170" cy="1318128"/>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54" name="Grupa 53">
            <a:extLst>
              <a:ext uri="{FF2B5EF4-FFF2-40B4-BE49-F238E27FC236}">
                <a16:creationId xmlns:a16="http://schemas.microsoft.com/office/drawing/2014/main" id="{28D46C9E-1E7F-4A18-8701-7F1BEA7C8950}"/>
              </a:ext>
            </a:extLst>
          </p:cNvPr>
          <p:cNvGrpSpPr/>
          <p:nvPr/>
        </p:nvGrpSpPr>
        <p:grpSpPr>
          <a:xfrm>
            <a:off x="5720222" y="1446146"/>
            <a:ext cx="509703" cy="509703"/>
            <a:chOff x="0" y="2744788"/>
            <a:chExt cx="1368425" cy="1368425"/>
          </a:xfrm>
          <a:solidFill>
            <a:schemeClr val="accent4"/>
          </a:solidFill>
        </p:grpSpPr>
        <p:sp>
          <p:nvSpPr>
            <p:cNvPr id="55" name="Freeform 9">
              <a:extLst>
                <a:ext uri="{FF2B5EF4-FFF2-40B4-BE49-F238E27FC236}">
                  <a16:creationId xmlns:a16="http://schemas.microsoft.com/office/drawing/2014/main" id="{C76B370C-47F1-4D7A-AD95-E720C66F3EBB}"/>
                </a:ext>
              </a:extLst>
            </p:cNvPr>
            <p:cNvSpPr>
              <a:spLocks noEditPoints="1"/>
            </p:cNvSpPr>
            <p:nvPr/>
          </p:nvSpPr>
          <p:spPr bwMode="auto">
            <a:xfrm>
              <a:off x="0" y="2744788"/>
              <a:ext cx="1368425" cy="1368425"/>
            </a:xfrm>
            <a:custGeom>
              <a:avLst/>
              <a:gdLst>
                <a:gd name="T0" fmla="*/ 730 w 1724"/>
                <a:gd name="T1" fmla="*/ 1713 h 1724"/>
                <a:gd name="T2" fmla="*/ 526 w 1724"/>
                <a:gd name="T3" fmla="*/ 1655 h 1724"/>
                <a:gd name="T4" fmla="*/ 346 w 1724"/>
                <a:gd name="T5" fmla="*/ 1552 h 1724"/>
                <a:gd name="T6" fmla="*/ 196 w 1724"/>
                <a:gd name="T7" fmla="*/ 1409 h 1724"/>
                <a:gd name="T8" fmla="*/ 85 w 1724"/>
                <a:gd name="T9" fmla="*/ 1235 h 1724"/>
                <a:gd name="T10" fmla="*/ 18 w 1724"/>
                <a:gd name="T11" fmla="*/ 1034 h 1724"/>
                <a:gd name="T12" fmla="*/ 0 w 1724"/>
                <a:gd name="T13" fmla="*/ 861 h 1724"/>
                <a:gd name="T14" fmla="*/ 26 w 1724"/>
                <a:gd name="T15" fmla="*/ 647 h 1724"/>
                <a:gd name="T16" fmla="*/ 105 w 1724"/>
                <a:gd name="T17" fmla="*/ 451 h 1724"/>
                <a:gd name="T18" fmla="*/ 224 w 1724"/>
                <a:gd name="T19" fmla="*/ 283 h 1724"/>
                <a:gd name="T20" fmla="*/ 381 w 1724"/>
                <a:gd name="T21" fmla="*/ 147 h 1724"/>
                <a:gd name="T22" fmla="*/ 565 w 1724"/>
                <a:gd name="T23" fmla="*/ 52 h 1724"/>
                <a:gd name="T24" fmla="*/ 773 w 1724"/>
                <a:gd name="T25" fmla="*/ 5 h 1724"/>
                <a:gd name="T26" fmla="*/ 949 w 1724"/>
                <a:gd name="T27" fmla="*/ 5 h 1724"/>
                <a:gd name="T28" fmla="*/ 1157 w 1724"/>
                <a:gd name="T29" fmla="*/ 52 h 1724"/>
                <a:gd name="T30" fmla="*/ 1343 w 1724"/>
                <a:gd name="T31" fmla="*/ 147 h 1724"/>
                <a:gd name="T32" fmla="*/ 1498 w 1724"/>
                <a:gd name="T33" fmla="*/ 283 h 1724"/>
                <a:gd name="T34" fmla="*/ 1619 w 1724"/>
                <a:gd name="T35" fmla="*/ 451 h 1724"/>
                <a:gd name="T36" fmla="*/ 1696 w 1724"/>
                <a:gd name="T37" fmla="*/ 647 h 1724"/>
                <a:gd name="T38" fmla="*/ 1724 w 1724"/>
                <a:gd name="T39" fmla="*/ 861 h 1724"/>
                <a:gd name="T40" fmla="*/ 1706 w 1724"/>
                <a:gd name="T41" fmla="*/ 1034 h 1724"/>
                <a:gd name="T42" fmla="*/ 1637 w 1724"/>
                <a:gd name="T43" fmla="*/ 1235 h 1724"/>
                <a:gd name="T44" fmla="*/ 1526 w 1724"/>
                <a:gd name="T45" fmla="*/ 1409 h 1724"/>
                <a:gd name="T46" fmla="*/ 1377 w 1724"/>
                <a:gd name="T47" fmla="*/ 1552 h 1724"/>
                <a:gd name="T48" fmla="*/ 1196 w 1724"/>
                <a:gd name="T49" fmla="*/ 1655 h 1724"/>
                <a:gd name="T50" fmla="*/ 992 w 1724"/>
                <a:gd name="T51" fmla="*/ 1713 h 1724"/>
                <a:gd name="T52" fmla="*/ 861 w 1724"/>
                <a:gd name="T53" fmla="*/ 70 h 1724"/>
                <a:gd name="T54" fmla="*/ 703 w 1724"/>
                <a:gd name="T55" fmla="*/ 87 h 1724"/>
                <a:gd name="T56" fmla="*/ 520 w 1724"/>
                <a:gd name="T57" fmla="*/ 149 h 1724"/>
                <a:gd name="T58" fmla="*/ 359 w 1724"/>
                <a:gd name="T59" fmla="*/ 252 h 1724"/>
                <a:gd name="T60" fmla="*/ 229 w 1724"/>
                <a:gd name="T61" fmla="*/ 389 h 1724"/>
                <a:gd name="T62" fmla="*/ 132 w 1724"/>
                <a:gd name="T63" fmla="*/ 554 h 1724"/>
                <a:gd name="T64" fmla="*/ 80 w 1724"/>
                <a:gd name="T65" fmla="*/ 742 h 1724"/>
                <a:gd name="T66" fmla="*/ 72 w 1724"/>
                <a:gd name="T67" fmla="*/ 902 h 1724"/>
                <a:gd name="T68" fmla="*/ 106 w 1724"/>
                <a:gd name="T69" fmla="*/ 1096 h 1724"/>
                <a:gd name="T70" fmla="*/ 186 w 1724"/>
                <a:gd name="T71" fmla="*/ 1271 h 1724"/>
                <a:gd name="T72" fmla="*/ 302 w 1724"/>
                <a:gd name="T73" fmla="*/ 1420 h 1724"/>
                <a:gd name="T74" fmla="*/ 451 w 1724"/>
                <a:gd name="T75" fmla="*/ 1538 h 1724"/>
                <a:gd name="T76" fmla="*/ 626 w 1724"/>
                <a:gd name="T77" fmla="*/ 1616 h 1724"/>
                <a:gd name="T78" fmla="*/ 820 w 1724"/>
                <a:gd name="T79" fmla="*/ 1650 h 1724"/>
                <a:gd name="T80" fmla="*/ 982 w 1724"/>
                <a:gd name="T81" fmla="*/ 1642 h 1724"/>
                <a:gd name="T82" fmla="*/ 1168 w 1724"/>
                <a:gd name="T83" fmla="*/ 1590 h 1724"/>
                <a:gd name="T84" fmla="*/ 1335 w 1724"/>
                <a:gd name="T85" fmla="*/ 1495 h 1724"/>
                <a:gd name="T86" fmla="*/ 1471 w 1724"/>
                <a:gd name="T87" fmla="*/ 1364 h 1724"/>
                <a:gd name="T88" fmla="*/ 1574 w 1724"/>
                <a:gd name="T89" fmla="*/ 1204 h 1724"/>
                <a:gd name="T90" fmla="*/ 1636 w 1724"/>
                <a:gd name="T91" fmla="*/ 1021 h 1724"/>
                <a:gd name="T92" fmla="*/ 1652 w 1724"/>
                <a:gd name="T93" fmla="*/ 861 h 1724"/>
                <a:gd name="T94" fmla="*/ 1628 w 1724"/>
                <a:gd name="T95" fmla="*/ 663 h 1724"/>
                <a:gd name="T96" fmla="*/ 1557 w 1724"/>
                <a:gd name="T97" fmla="*/ 485 h 1724"/>
                <a:gd name="T98" fmla="*/ 1446 w 1724"/>
                <a:gd name="T99" fmla="*/ 330 h 1724"/>
                <a:gd name="T100" fmla="*/ 1304 w 1724"/>
                <a:gd name="T101" fmla="*/ 206 h 1724"/>
                <a:gd name="T102" fmla="*/ 1132 w 1724"/>
                <a:gd name="T103" fmla="*/ 119 h 1724"/>
                <a:gd name="T104" fmla="*/ 943 w 1724"/>
                <a:gd name="T105" fmla="*/ 75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4" h="1724">
                  <a:moveTo>
                    <a:pt x="861" y="1724"/>
                  </a:moveTo>
                  <a:lnTo>
                    <a:pt x="861" y="1724"/>
                  </a:lnTo>
                  <a:lnTo>
                    <a:pt x="817" y="1722"/>
                  </a:lnTo>
                  <a:lnTo>
                    <a:pt x="773" y="1719"/>
                  </a:lnTo>
                  <a:lnTo>
                    <a:pt x="730" y="1713"/>
                  </a:lnTo>
                  <a:lnTo>
                    <a:pt x="688" y="1706"/>
                  </a:lnTo>
                  <a:lnTo>
                    <a:pt x="647" y="1696"/>
                  </a:lnTo>
                  <a:lnTo>
                    <a:pt x="606" y="1685"/>
                  </a:lnTo>
                  <a:lnTo>
                    <a:pt x="565" y="1670"/>
                  </a:lnTo>
                  <a:lnTo>
                    <a:pt x="526" y="1655"/>
                  </a:lnTo>
                  <a:lnTo>
                    <a:pt x="489" y="1637"/>
                  </a:lnTo>
                  <a:lnTo>
                    <a:pt x="451" y="1619"/>
                  </a:lnTo>
                  <a:lnTo>
                    <a:pt x="415" y="1598"/>
                  </a:lnTo>
                  <a:lnTo>
                    <a:pt x="381" y="1575"/>
                  </a:lnTo>
                  <a:lnTo>
                    <a:pt x="346" y="1552"/>
                  </a:lnTo>
                  <a:lnTo>
                    <a:pt x="314" y="1526"/>
                  </a:lnTo>
                  <a:lnTo>
                    <a:pt x="283" y="1498"/>
                  </a:lnTo>
                  <a:lnTo>
                    <a:pt x="252" y="1471"/>
                  </a:lnTo>
                  <a:lnTo>
                    <a:pt x="224" y="1441"/>
                  </a:lnTo>
                  <a:lnTo>
                    <a:pt x="196" y="1409"/>
                  </a:lnTo>
                  <a:lnTo>
                    <a:pt x="172" y="1376"/>
                  </a:lnTo>
                  <a:lnTo>
                    <a:pt x="147" y="1343"/>
                  </a:lnTo>
                  <a:lnTo>
                    <a:pt x="124" y="1307"/>
                  </a:lnTo>
                  <a:lnTo>
                    <a:pt x="105" y="1271"/>
                  </a:lnTo>
                  <a:lnTo>
                    <a:pt x="85" y="1235"/>
                  </a:lnTo>
                  <a:lnTo>
                    <a:pt x="67" y="1196"/>
                  </a:lnTo>
                  <a:lnTo>
                    <a:pt x="52" y="1157"/>
                  </a:lnTo>
                  <a:lnTo>
                    <a:pt x="39" y="1118"/>
                  </a:lnTo>
                  <a:lnTo>
                    <a:pt x="26" y="1077"/>
                  </a:lnTo>
                  <a:lnTo>
                    <a:pt x="18" y="1034"/>
                  </a:lnTo>
                  <a:lnTo>
                    <a:pt x="10" y="992"/>
                  </a:lnTo>
                  <a:lnTo>
                    <a:pt x="5" y="949"/>
                  </a:lnTo>
                  <a:lnTo>
                    <a:pt x="2" y="905"/>
                  </a:lnTo>
                  <a:lnTo>
                    <a:pt x="0" y="861"/>
                  </a:lnTo>
                  <a:lnTo>
                    <a:pt x="0" y="861"/>
                  </a:lnTo>
                  <a:lnTo>
                    <a:pt x="2" y="817"/>
                  </a:lnTo>
                  <a:lnTo>
                    <a:pt x="5" y="773"/>
                  </a:lnTo>
                  <a:lnTo>
                    <a:pt x="10" y="730"/>
                  </a:lnTo>
                  <a:lnTo>
                    <a:pt x="18" y="688"/>
                  </a:lnTo>
                  <a:lnTo>
                    <a:pt x="26" y="647"/>
                  </a:lnTo>
                  <a:lnTo>
                    <a:pt x="39" y="606"/>
                  </a:lnTo>
                  <a:lnTo>
                    <a:pt x="52" y="565"/>
                  </a:lnTo>
                  <a:lnTo>
                    <a:pt x="67" y="526"/>
                  </a:lnTo>
                  <a:lnTo>
                    <a:pt x="85" y="489"/>
                  </a:lnTo>
                  <a:lnTo>
                    <a:pt x="105" y="451"/>
                  </a:lnTo>
                  <a:lnTo>
                    <a:pt x="124" y="415"/>
                  </a:lnTo>
                  <a:lnTo>
                    <a:pt x="147" y="381"/>
                  </a:lnTo>
                  <a:lnTo>
                    <a:pt x="172" y="346"/>
                  </a:lnTo>
                  <a:lnTo>
                    <a:pt x="196" y="314"/>
                  </a:lnTo>
                  <a:lnTo>
                    <a:pt x="224" y="283"/>
                  </a:lnTo>
                  <a:lnTo>
                    <a:pt x="252" y="252"/>
                  </a:lnTo>
                  <a:lnTo>
                    <a:pt x="283" y="224"/>
                  </a:lnTo>
                  <a:lnTo>
                    <a:pt x="314" y="196"/>
                  </a:lnTo>
                  <a:lnTo>
                    <a:pt x="346" y="172"/>
                  </a:lnTo>
                  <a:lnTo>
                    <a:pt x="381" y="147"/>
                  </a:lnTo>
                  <a:lnTo>
                    <a:pt x="415" y="124"/>
                  </a:lnTo>
                  <a:lnTo>
                    <a:pt x="451" y="105"/>
                  </a:lnTo>
                  <a:lnTo>
                    <a:pt x="489" y="85"/>
                  </a:lnTo>
                  <a:lnTo>
                    <a:pt x="526" y="67"/>
                  </a:lnTo>
                  <a:lnTo>
                    <a:pt x="565" y="52"/>
                  </a:lnTo>
                  <a:lnTo>
                    <a:pt x="606" y="39"/>
                  </a:lnTo>
                  <a:lnTo>
                    <a:pt x="647" y="26"/>
                  </a:lnTo>
                  <a:lnTo>
                    <a:pt x="688" y="18"/>
                  </a:lnTo>
                  <a:lnTo>
                    <a:pt x="730" y="10"/>
                  </a:lnTo>
                  <a:lnTo>
                    <a:pt x="773" y="5"/>
                  </a:lnTo>
                  <a:lnTo>
                    <a:pt x="817" y="2"/>
                  </a:lnTo>
                  <a:lnTo>
                    <a:pt x="861" y="0"/>
                  </a:lnTo>
                  <a:lnTo>
                    <a:pt x="861" y="0"/>
                  </a:lnTo>
                  <a:lnTo>
                    <a:pt x="905" y="2"/>
                  </a:lnTo>
                  <a:lnTo>
                    <a:pt x="949" y="5"/>
                  </a:lnTo>
                  <a:lnTo>
                    <a:pt x="992" y="10"/>
                  </a:lnTo>
                  <a:lnTo>
                    <a:pt x="1034" y="18"/>
                  </a:lnTo>
                  <a:lnTo>
                    <a:pt x="1077" y="26"/>
                  </a:lnTo>
                  <a:lnTo>
                    <a:pt x="1118" y="39"/>
                  </a:lnTo>
                  <a:lnTo>
                    <a:pt x="1157" y="52"/>
                  </a:lnTo>
                  <a:lnTo>
                    <a:pt x="1196" y="67"/>
                  </a:lnTo>
                  <a:lnTo>
                    <a:pt x="1235" y="85"/>
                  </a:lnTo>
                  <a:lnTo>
                    <a:pt x="1271" y="105"/>
                  </a:lnTo>
                  <a:lnTo>
                    <a:pt x="1307" y="124"/>
                  </a:lnTo>
                  <a:lnTo>
                    <a:pt x="1343" y="147"/>
                  </a:lnTo>
                  <a:lnTo>
                    <a:pt x="1377" y="172"/>
                  </a:lnTo>
                  <a:lnTo>
                    <a:pt x="1409" y="196"/>
                  </a:lnTo>
                  <a:lnTo>
                    <a:pt x="1441" y="224"/>
                  </a:lnTo>
                  <a:lnTo>
                    <a:pt x="1471" y="252"/>
                  </a:lnTo>
                  <a:lnTo>
                    <a:pt x="1498" y="283"/>
                  </a:lnTo>
                  <a:lnTo>
                    <a:pt x="1526" y="314"/>
                  </a:lnTo>
                  <a:lnTo>
                    <a:pt x="1552" y="346"/>
                  </a:lnTo>
                  <a:lnTo>
                    <a:pt x="1575" y="381"/>
                  </a:lnTo>
                  <a:lnTo>
                    <a:pt x="1598" y="415"/>
                  </a:lnTo>
                  <a:lnTo>
                    <a:pt x="1619" y="451"/>
                  </a:lnTo>
                  <a:lnTo>
                    <a:pt x="1637" y="489"/>
                  </a:lnTo>
                  <a:lnTo>
                    <a:pt x="1655" y="526"/>
                  </a:lnTo>
                  <a:lnTo>
                    <a:pt x="1670" y="565"/>
                  </a:lnTo>
                  <a:lnTo>
                    <a:pt x="1685" y="606"/>
                  </a:lnTo>
                  <a:lnTo>
                    <a:pt x="1696" y="647"/>
                  </a:lnTo>
                  <a:lnTo>
                    <a:pt x="1706" y="688"/>
                  </a:lnTo>
                  <a:lnTo>
                    <a:pt x="1712" y="730"/>
                  </a:lnTo>
                  <a:lnTo>
                    <a:pt x="1719" y="773"/>
                  </a:lnTo>
                  <a:lnTo>
                    <a:pt x="1722" y="817"/>
                  </a:lnTo>
                  <a:lnTo>
                    <a:pt x="1724" y="861"/>
                  </a:lnTo>
                  <a:lnTo>
                    <a:pt x="1724" y="861"/>
                  </a:lnTo>
                  <a:lnTo>
                    <a:pt x="1722" y="905"/>
                  </a:lnTo>
                  <a:lnTo>
                    <a:pt x="1719" y="949"/>
                  </a:lnTo>
                  <a:lnTo>
                    <a:pt x="1712" y="992"/>
                  </a:lnTo>
                  <a:lnTo>
                    <a:pt x="1706" y="1034"/>
                  </a:lnTo>
                  <a:lnTo>
                    <a:pt x="1696" y="1077"/>
                  </a:lnTo>
                  <a:lnTo>
                    <a:pt x="1685" y="1118"/>
                  </a:lnTo>
                  <a:lnTo>
                    <a:pt x="1670" y="1157"/>
                  </a:lnTo>
                  <a:lnTo>
                    <a:pt x="1655" y="1196"/>
                  </a:lnTo>
                  <a:lnTo>
                    <a:pt x="1637" y="1235"/>
                  </a:lnTo>
                  <a:lnTo>
                    <a:pt x="1619" y="1271"/>
                  </a:lnTo>
                  <a:lnTo>
                    <a:pt x="1598" y="1307"/>
                  </a:lnTo>
                  <a:lnTo>
                    <a:pt x="1575" y="1343"/>
                  </a:lnTo>
                  <a:lnTo>
                    <a:pt x="1552" y="1376"/>
                  </a:lnTo>
                  <a:lnTo>
                    <a:pt x="1526" y="1409"/>
                  </a:lnTo>
                  <a:lnTo>
                    <a:pt x="1498" y="1441"/>
                  </a:lnTo>
                  <a:lnTo>
                    <a:pt x="1471" y="1471"/>
                  </a:lnTo>
                  <a:lnTo>
                    <a:pt x="1441" y="1498"/>
                  </a:lnTo>
                  <a:lnTo>
                    <a:pt x="1409" y="1526"/>
                  </a:lnTo>
                  <a:lnTo>
                    <a:pt x="1377" y="1552"/>
                  </a:lnTo>
                  <a:lnTo>
                    <a:pt x="1343" y="1575"/>
                  </a:lnTo>
                  <a:lnTo>
                    <a:pt x="1307" y="1598"/>
                  </a:lnTo>
                  <a:lnTo>
                    <a:pt x="1271" y="1619"/>
                  </a:lnTo>
                  <a:lnTo>
                    <a:pt x="1235" y="1637"/>
                  </a:lnTo>
                  <a:lnTo>
                    <a:pt x="1196" y="1655"/>
                  </a:lnTo>
                  <a:lnTo>
                    <a:pt x="1157" y="1670"/>
                  </a:lnTo>
                  <a:lnTo>
                    <a:pt x="1118" y="1685"/>
                  </a:lnTo>
                  <a:lnTo>
                    <a:pt x="1077" y="1696"/>
                  </a:lnTo>
                  <a:lnTo>
                    <a:pt x="1034" y="1706"/>
                  </a:lnTo>
                  <a:lnTo>
                    <a:pt x="992" y="1713"/>
                  </a:lnTo>
                  <a:lnTo>
                    <a:pt x="949" y="1719"/>
                  </a:lnTo>
                  <a:lnTo>
                    <a:pt x="905" y="1722"/>
                  </a:lnTo>
                  <a:lnTo>
                    <a:pt x="861" y="1724"/>
                  </a:lnTo>
                  <a:lnTo>
                    <a:pt x="861" y="1724"/>
                  </a:lnTo>
                  <a:close/>
                  <a:moveTo>
                    <a:pt x="861" y="70"/>
                  </a:moveTo>
                  <a:lnTo>
                    <a:pt x="861" y="70"/>
                  </a:lnTo>
                  <a:lnTo>
                    <a:pt x="820" y="72"/>
                  </a:lnTo>
                  <a:lnTo>
                    <a:pt x="781" y="75"/>
                  </a:lnTo>
                  <a:lnTo>
                    <a:pt x="742" y="80"/>
                  </a:lnTo>
                  <a:lnTo>
                    <a:pt x="703" y="87"/>
                  </a:lnTo>
                  <a:lnTo>
                    <a:pt x="663" y="96"/>
                  </a:lnTo>
                  <a:lnTo>
                    <a:pt x="626" y="106"/>
                  </a:lnTo>
                  <a:lnTo>
                    <a:pt x="590" y="119"/>
                  </a:lnTo>
                  <a:lnTo>
                    <a:pt x="554" y="132"/>
                  </a:lnTo>
                  <a:lnTo>
                    <a:pt x="520" y="149"/>
                  </a:lnTo>
                  <a:lnTo>
                    <a:pt x="485" y="167"/>
                  </a:lnTo>
                  <a:lnTo>
                    <a:pt x="451" y="185"/>
                  </a:lnTo>
                  <a:lnTo>
                    <a:pt x="420" y="206"/>
                  </a:lnTo>
                  <a:lnTo>
                    <a:pt x="389" y="229"/>
                  </a:lnTo>
                  <a:lnTo>
                    <a:pt x="359" y="252"/>
                  </a:lnTo>
                  <a:lnTo>
                    <a:pt x="330" y="276"/>
                  </a:lnTo>
                  <a:lnTo>
                    <a:pt x="302" y="302"/>
                  </a:lnTo>
                  <a:lnTo>
                    <a:pt x="276" y="330"/>
                  </a:lnTo>
                  <a:lnTo>
                    <a:pt x="252" y="360"/>
                  </a:lnTo>
                  <a:lnTo>
                    <a:pt x="229" y="389"/>
                  </a:lnTo>
                  <a:lnTo>
                    <a:pt x="206" y="420"/>
                  </a:lnTo>
                  <a:lnTo>
                    <a:pt x="186" y="451"/>
                  </a:lnTo>
                  <a:lnTo>
                    <a:pt x="167" y="485"/>
                  </a:lnTo>
                  <a:lnTo>
                    <a:pt x="149" y="520"/>
                  </a:lnTo>
                  <a:lnTo>
                    <a:pt x="132" y="554"/>
                  </a:lnTo>
                  <a:lnTo>
                    <a:pt x="119" y="590"/>
                  </a:lnTo>
                  <a:lnTo>
                    <a:pt x="106" y="626"/>
                  </a:lnTo>
                  <a:lnTo>
                    <a:pt x="96" y="663"/>
                  </a:lnTo>
                  <a:lnTo>
                    <a:pt x="87" y="703"/>
                  </a:lnTo>
                  <a:lnTo>
                    <a:pt x="80" y="742"/>
                  </a:lnTo>
                  <a:lnTo>
                    <a:pt x="75" y="781"/>
                  </a:lnTo>
                  <a:lnTo>
                    <a:pt x="72" y="820"/>
                  </a:lnTo>
                  <a:lnTo>
                    <a:pt x="70" y="861"/>
                  </a:lnTo>
                  <a:lnTo>
                    <a:pt x="70" y="861"/>
                  </a:lnTo>
                  <a:lnTo>
                    <a:pt x="72" y="902"/>
                  </a:lnTo>
                  <a:lnTo>
                    <a:pt x="75" y="943"/>
                  </a:lnTo>
                  <a:lnTo>
                    <a:pt x="80" y="982"/>
                  </a:lnTo>
                  <a:lnTo>
                    <a:pt x="87" y="1021"/>
                  </a:lnTo>
                  <a:lnTo>
                    <a:pt x="96" y="1059"/>
                  </a:lnTo>
                  <a:lnTo>
                    <a:pt x="106" y="1096"/>
                  </a:lnTo>
                  <a:lnTo>
                    <a:pt x="119" y="1132"/>
                  </a:lnTo>
                  <a:lnTo>
                    <a:pt x="132" y="1168"/>
                  </a:lnTo>
                  <a:lnTo>
                    <a:pt x="149" y="1204"/>
                  </a:lnTo>
                  <a:lnTo>
                    <a:pt x="167" y="1239"/>
                  </a:lnTo>
                  <a:lnTo>
                    <a:pt x="186" y="1271"/>
                  </a:lnTo>
                  <a:lnTo>
                    <a:pt x="206" y="1304"/>
                  </a:lnTo>
                  <a:lnTo>
                    <a:pt x="229" y="1333"/>
                  </a:lnTo>
                  <a:lnTo>
                    <a:pt x="252" y="1364"/>
                  </a:lnTo>
                  <a:lnTo>
                    <a:pt x="276" y="1392"/>
                  </a:lnTo>
                  <a:lnTo>
                    <a:pt x="302" y="1420"/>
                  </a:lnTo>
                  <a:lnTo>
                    <a:pt x="330" y="1446"/>
                  </a:lnTo>
                  <a:lnTo>
                    <a:pt x="359" y="1471"/>
                  </a:lnTo>
                  <a:lnTo>
                    <a:pt x="389" y="1495"/>
                  </a:lnTo>
                  <a:lnTo>
                    <a:pt x="420" y="1516"/>
                  </a:lnTo>
                  <a:lnTo>
                    <a:pt x="451" y="1538"/>
                  </a:lnTo>
                  <a:lnTo>
                    <a:pt x="485" y="1557"/>
                  </a:lnTo>
                  <a:lnTo>
                    <a:pt x="520" y="1574"/>
                  </a:lnTo>
                  <a:lnTo>
                    <a:pt x="554" y="1590"/>
                  </a:lnTo>
                  <a:lnTo>
                    <a:pt x="590" y="1605"/>
                  </a:lnTo>
                  <a:lnTo>
                    <a:pt x="626" y="1616"/>
                  </a:lnTo>
                  <a:lnTo>
                    <a:pt x="663" y="1628"/>
                  </a:lnTo>
                  <a:lnTo>
                    <a:pt x="703" y="1636"/>
                  </a:lnTo>
                  <a:lnTo>
                    <a:pt x="742" y="1642"/>
                  </a:lnTo>
                  <a:lnTo>
                    <a:pt x="781" y="1649"/>
                  </a:lnTo>
                  <a:lnTo>
                    <a:pt x="820" y="1650"/>
                  </a:lnTo>
                  <a:lnTo>
                    <a:pt x="861" y="1652"/>
                  </a:lnTo>
                  <a:lnTo>
                    <a:pt x="861" y="1652"/>
                  </a:lnTo>
                  <a:lnTo>
                    <a:pt x="902" y="1650"/>
                  </a:lnTo>
                  <a:lnTo>
                    <a:pt x="943" y="1649"/>
                  </a:lnTo>
                  <a:lnTo>
                    <a:pt x="982" y="1642"/>
                  </a:lnTo>
                  <a:lnTo>
                    <a:pt x="1021" y="1636"/>
                  </a:lnTo>
                  <a:lnTo>
                    <a:pt x="1059" y="1628"/>
                  </a:lnTo>
                  <a:lnTo>
                    <a:pt x="1096" y="1616"/>
                  </a:lnTo>
                  <a:lnTo>
                    <a:pt x="1132" y="1605"/>
                  </a:lnTo>
                  <a:lnTo>
                    <a:pt x="1168" y="1590"/>
                  </a:lnTo>
                  <a:lnTo>
                    <a:pt x="1204" y="1574"/>
                  </a:lnTo>
                  <a:lnTo>
                    <a:pt x="1239" y="1557"/>
                  </a:lnTo>
                  <a:lnTo>
                    <a:pt x="1271" y="1538"/>
                  </a:lnTo>
                  <a:lnTo>
                    <a:pt x="1304" y="1516"/>
                  </a:lnTo>
                  <a:lnTo>
                    <a:pt x="1335" y="1495"/>
                  </a:lnTo>
                  <a:lnTo>
                    <a:pt x="1364" y="1471"/>
                  </a:lnTo>
                  <a:lnTo>
                    <a:pt x="1392" y="1446"/>
                  </a:lnTo>
                  <a:lnTo>
                    <a:pt x="1420" y="1420"/>
                  </a:lnTo>
                  <a:lnTo>
                    <a:pt x="1446" y="1392"/>
                  </a:lnTo>
                  <a:lnTo>
                    <a:pt x="1471" y="1364"/>
                  </a:lnTo>
                  <a:lnTo>
                    <a:pt x="1495" y="1333"/>
                  </a:lnTo>
                  <a:lnTo>
                    <a:pt x="1516" y="1304"/>
                  </a:lnTo>
                  <a:lnTo>
                    <a:pt x="1538" y="1271"/>
                  </a:lnTo>
                  <a:lnTo>
                    <a:pt x="1557" y="1239"/>
                  </a:lnTo>
                  <a:lnTo>
                    <a:pt x="1574" y="1204"/>
                  </a:lnTo>
                  <a:lnTo>
                    <a:pt x="1590" y="1168"/>
                  </a:lnTo>
                  <a:lnTo>
                    <a:pt x="1605" y="1132"/>
                  </a:lnTo>
                  <a:lnTo>
                    <a:pt x="1616" y="1096"/>
                  </a:lnTo>
                  <a:lnTo>
                    <a:pt x="1628" y="1059"/>
                  </a:lnTo>
                  <a:lnTo>
                    <a:pt x="1636" y="1021"/>
                  </a:lnTo>
                  <a:lnTo>
                    <a:pt x="1642" y="982"/>
                  </a:lnTo>
                  <a:lnTo>
                    <a:pt x="1649" y="943"/>
                  </a:lnTo>
                  <a:lnTo>
                    <a:pt x="1650" y="902"/>
                  </a:lnTo>
                  <a:lnTo>
                    <a:pt x="1652" y="861"/>
                  </a:lnTo>
                  <a:lnTo>
                    <a:pt x="1652" y="861"/>
                  </a:lnTo>
                  <a:lnTo>
                    <a:pt x="1650" y="820"/>
                  </a:lnTo>
                  <a:lnTo>
                    <a:pt x="1649" y="781"/>
                  </a:lnTo>
                  <a:lnTo>
                    <a:pt x="1642" y="742"/>
                  </a:lnTo>
                  <a:lnTo>
                    <a:pt x="1636" y="703"/>
                  </a:lnTo>
                  <a:lnTo>
                    <a:pt x="1628" y="663"/>
                  </a:lnTo>
                  <a:lnTo>
                    <a:pt x="1616" y="626"/>
                  </a:lnTo>
                  <a:lnTo>
                    <a:pt x="1605" y="590"/>
                  </a:lnTo>
                  <a:lnTo>
                    <a:pt x="1590" y="554"/>
                  </a:lnTo>
                  <a:lnTo>
                    <a:pt x="1574" y="520"/>
                  </a:lnTo>
                  <a:lnTo>
                    <a:pt x="1557" y="485"/>
                  </a:lnTo>
                  <a:lnTo>
                    <a:pt x="1538" y="451"/>
                  </a:lnTo>
                  <a:lnTo>
                    <a:pt x="1516" y="420"/>
                  </a:lnTo>
                  <a:lnTo>
                    <a:pt x="1495" y="389"/>
                  </a:lnTo>
                  <a:lnTo>
                    <a:pt x="1471" y="360"/>
                  </a:lnTo>
                  <a:lnTo>
                    <a:pt x="1446" y="330"/>
                  </a:lnTo>
                  <a:lnTo>
                    <a:pt x="1420" y="302"/>
                  </a:lnTo>
                  <a:lnTo>
                    <a:pt x="1392" y="276"/>
                  </a:lnTo>
                  <a:lnTo>
                    <a:pt x="1364" y="252"/>
                  </a:lnTo>
                  <a:lnTo>
                    <a:pt x="1335" y="229"/>
                  </a:lnTo>
                  <a:lnTo>
                    <a:pt x="1304" y="206"/>
                  </a:lnTo>
                  <a:lnTo>
                    <a:pt x="1271" y="185"/>
                  </a:lnTo>
                  <a:lnTo>
                    <a:pt x="1239" y="167"/>
                  </a:lnTo>
                  <a:lnTo>
                    <a:pt x="1204" y="149"/>
                  </a:lnTo>
                  <a:lnTo>
                    <a:pt x="1168" y="132"/>
                  </a:lnTo>
                  <a:lnTo>
                    <a:pt x="1132" y="119"/>
                  </a:lnTo>
                  <a:lnTo>
                    <a:pt x="1096" y="106"/>
                  </a:lnTo>
                  <a:lnTo>
                    <a:pt x="1059" y="96"/>
                  </a:lnTo>
                  <a:lnTo>
                    <a:pt x="1021" y="87"/>
                  </a:lnTo>
                  <a:lnTo>
                    <a:pt x="982" y="80"/>
                  </a:lnTo>
                  <a:lnTo>
                    <a:pt x="943" y="75"/>
                  </a:lnTo>
                  <a:lnTo>
                    <a:pt x="902" y="72"/>
                  </a:lnTo>
                  <a:lnTo>
                    <a:pt x="861" y="70"/>
                  </a:lnTo>
                  <a:lnTo>
                    <a:pt x="86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10">
              <a:extLst>
                <a:ext uri="{FF2B5EF4-FFF2-40B4-BE49-F238E27FC236}">
                  <a16:creationId xmlns:a16="http://schemas.microsoft.com/office/drawing/2014/main" id="{83FBA2F1-0C31-4DBF-A7D7-ABC29730512C}"/>
                </a:ext>
              </a:extLst>
            </p:cNvPr>
            <p:cNvSpPr>
              <a:spLocks/>
            </p:cNvSpPr>
            <p:nvPr/>
          </p:nvSpPr>
          <p:spPr bwMode="auto">
            <a:xfrm>
              <a:off x="228600" y="3468688"/>
              <a:ext cx="909638" cy="471488"/>
            </a:xfrm>
            <a:custGeom>
              <a:avLst/>
              <a:gdLst>
                <a:gd name="T0" fmla="*/ 545 w 1147"/>
                <a:gd name="T1" fmla="*/ 593 h 595"/>
                <a:gd name="T2" fmla="*/ 464 w 1147"/>
                <a:gd name="T3" fmla="*/ 583 h 595"/>
                <a:gd name="T4" fmla="*/ 385 w 1147"/>
                <a:gd name="T5" fmla="*/ 562 h 595"/>
                <a:gd name="T6" fmla="*/ 313 w 1147"/>
                <a:gd name="T7" fmla="*/ 529 h 595"/>
                <a:gd name="T8" fmla="*/ 245 w 1147"/>
                <a:gd name="T9" fmla="*/ 487 h 595"/>
                <a:gd name="T10" fmla="*/ 184 w 1147"/>
                <a:gd name="T11" fmla="*/ 435 h 595"/>
                <a:gd name="T12" fmla="*/ 130 w 1147"/>
                <a:gd name="T13" fmla="*/ 376 h 595"/>
                <a:gd name="T14" fmla="*/ 85 w 1147"/>
                <a:gd name="T15" fmla="*/ 307 h 595"/>
                <a:gd name="T16" fmla="*/ 47 w 1147"/>
                <a:gd name="T17" fmla="*/ 234 h 595"/>
                <a:gd name="T18" fmla="*/ 19 w 1147"/>
                <a:gd name="T19" fmla="*/ 153 h 595"/>
                <a:gd name="T20" fmla="*/ 3 w 1147"/>
                <a:gd name="T21" fmla="*/ 68 h 595"/>
                <a:gd name="T22" fmla="*/ 0 w 1147"/>
                <a:gd name="T23" fmla="*/ 31 h 595"/>
                <a:gd name="T24" fmla="*/ 8 w 1147"/>
                <a:gd name="T25" fmla="*/ 13 h 595"/>
                <a:gd name="T26" fmla="*/ 26 w 1147"/>
                <a:gd name="T27" fmla="*/ 1 h 595"/>
                <a:gd name="T28" fmla="*/ 40 w 1147"/>
                <a:gd name="T29" fmla="*/ 0 h 595"/>
                <a:gd name="T30" fmla="*/ 58 w 1147"/>
                <a:gd name="T31" fmla="*/ 8 h 595"/>
                <a:gd name="T32" fmla="*/ 70 w 1147"/>
                <a:gd name="T33" fmla="*/ 26 h 595"/>
                <a:gd name="T34" fmla="*/ 73 w 1147"/>
                <a:gd name="T35" fmla="*/ 59 h 595"/>
                <a:gd name="T36" fmla="*/ 88 w 1147"/>
                <a:gd name="T37" fmla="*/ 134 h 595"/>
                <a:gd name="T38" fmla="*/ 112 w 1147"/>
                <a:gd name="T39" fmla="*/ 204 h 595"/>
                <a:gd name="T40" fmla="*/ 145 w 1147"/>
                <a:gd name="T41" fmla="*/ 271 h 595"/>
                <a:gd name="T42" fmla="*/ 184 w 1147"/>
                <a:gd name="T43" fmla="*/ 330 h 595"/>
                <a:gd name="T44" fmla="*/ 232 w 1147"/>
                <a:gd name="T45" fmla="*/ 382 h 595"/>
                <a:gd name="T46" fmla="*/ 286 w 1147"/>
                <a:gd name="T47" fmla="*/ 428 h 595"/>
                <a:gd name="T48" fmla="*/ 344 w 1147"/>
                <a:gd name="T49" fmla="*/ 466 h 595"/>
                <a:gd name="T50" fmla="*/ 410 w 1147"/>
                <a:gd name="T51" fmla="*/ 495 h 595"/>
                <a:gd name="T52" fmla="*/ 477 w 1147"/>
                <a:gd name="T53" fmla="*/ 513 h 595"/>
                <a:gd name="T54" fmla="*/ 549 w 1147"/>
                <a:gd name="T55" fmla="*/ 523 h 595"/>
                <a:gd name="T56" fmla="*/ 598 w 1147"/>
                <a:gd name="T57" fmla="*/ 523 h 595"/>
                <a:gd name="T58" fmla="*/ 670 w 1147"/>
                <a:gd name="T59" fmla="*/ 513 h 595"/>
                <a:gd name="T60" fmla="*/ 738 w 1147"/>
                <a:gd name="T61" fmla="*/ 495 h 595"/>
                <a:gd name="T62" fmla="*/ 802 w 1147"/>
                <a:gd name="T63" fmla="*/ 466 h 595"/>
                <a:gd name="T64" fmla="*/ 861 w 1147"/>
                <a:gd name="T65" fmla="*/ 428 h 595"/>
                <a:gd name="T66" fmla="*/ 915 w 1147"/>
                <a:gd name="T67" fmla="*/ 382 h 595"/>
                <a:gd name="T68" fmla="*/ 962 w 1147"/>
                <a:gd name="T69" fmla="*/ 330 h 595"/>
                <a:gd name="T70" fmla="*/ 1003 w 1147"/>
                <a:gd name="T71" fmla="*/ 271 h 595"/>
                <a:gd name="T72" fmla="*/ 1034 w 1147"/>
                <a:gd name="T73" fmla="*/ 204 h 595"/>
                <a:gd name="T74" fmla="*/ 1058 w 1147"/>
                <a:gd name="T75" fmla="*/ 134 h 595"/>
                <a:gd name="T76" fmla="*/ 1073 w 1147"/>
                <a:gd name="T77" fmla="*/ 59 h 595"/>
                <a:gd name="T78" fmla="*/ 1078 w 1147"/>
                <a:gd name="T79" fmla="*/ 26 h 595"/>
                <a:gd name="T80" fmla="*/ 1088 w 1147"/>
                <a:gd name="T81" fmla="*/ 8 h 595"/>
                <a:gd name="T82" fmla="*/ 1107 w 1147"/>
                <a:gd name="T83" fmla="*/ 0 h 595"/>
                <a:gd name="T84" fmla="*/ 1122 w 1147"/>
                <a:gd name="T85" fmla="*/ 1 h 595"/>
                <a:gd name="T86" fmla="*/ 1139 w 1147"/>
                <a:gd name="T87" fmla="*/ 13 h 595"/>
                <a:gd name="T88" fmla="*/ 1147 w 1147"/>
                <a:gd name="T89" fmla="*/ 31 h 595"/>
                <a:gd name="T90" fmla="*/ 1143 w 1147"/>
                <a:gd name="T91" fmla="*/ 68 h 595"/>
                <a:gd name="T92" fmla="*/ 1127 w 1147"/>
                <a:gd name="T93" fmla="*/ 153 h 595"/>
                <a:gd name="T94" fmla="*/ 1099 w 1147"/>
                <a:gd name="T95" fmla="*/ 234 h 595"/>
                <a:gd name="T96" fmla="*/ 1063 w 1147"/>
                <a:gd name="T97" fmla="*/ 307 h 595"/>
                <a:gd name="T98" fmla="*/ 1018 w 1147"/>
                <a:gd name="T99" fmla="*/ 376 h 595"/>
                <a:gd name="T100" fmla="*/ 964 w 1147"/>
                <a:gd name="T101" fmla="*/ 435 h 595"/>
                <a:gd name="T102" fmla="*/ 902 w 1147"/>
                <a:gd name="T103" fmla="*/ 487 h 595"/>
                <a:gd name="T104" fmla="*/ 835 w 1147"/>
                <a:gd name="T105" fmla="*/ 529 h 595"/>
                <a:gd name="T106" fmla="*/ 761 w 1147"/>
                <a:gd name="T107" fmla="*/ 562 h 595"/>
                <a:gd name="T108" fmla="*/ 683 w 1147"/>
                <a:gd name="T109" fmla="*/ 583 h 595"/>
                <a:gd name="T110" fmla="*/ 601 w 1147"/>
                <a:gd name="T111" fmla="*/ 593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7" h="595">
                  <a:moveTo>
                    <a:pt x="573" y="595"/>
                  </a:moveTo>
                  <a:lnTo>
                    <a:pt x="573" y="595"/>
                  </a:lnTo>
                  <a:lnTo>
                    <a:pt x="545" y="593"/>
                  </a:lnTo>
                  <a:lnTo>
                    <a:pt x="518" y="591"/>
                  </a:lnTo>
                  <a:lnTo>
                    <a:pt x="490" y="588"/>
                  </a:lnTo>
                  <a:lnTo>
                    <a:pt x="464" y="583"/>
                  </a:lnTo>
                  <a:lnTo>
                    <a:pt x="438" y="577"/>
                  </a:lnTo>
                  <a:lnTo>
                    <a:pt x="411" y="570"/>
                  </a:lnTo>
                  <a:lnTo>
                    <a:pt x="385" y="562"/>
                  </a:lnTo>
                  <a:lnTo>
                    <a:pt x="361" y="552"/>
                  </a:lnTo>
                  <a:lnTo>
                    <a:pt x="336" y="541"/>
                  </a:lnTo>
                  <a:lnTo>
                    <a:pt x="313" y="529"/>
                  </a:lnTo>
                  <a:lnTo>
                    <a:pt x="289" y="516"/>
                  </a:lnTo>
                  <a:lnTo>
                    <a:pt x="268" y="502"/>
                  </a:lnTo>
                  <a:lnTo>
                    <a:pt x="245" y="487"/>
                  </a:lnTo>
                  <a:lnTo>
                    <a:pt x="223" y="470"/>
                  </a:lnTo>
                  <a:lnTo>
                    <a:pt x="204" y="452"/>
                  </a:lnTo>
                  <a:lnTo>
                    <a:pt x="184" y="435"/>
                  </a:lnTo>
                  <a:lnTo>
                    <a:pt x="165" y="417"/>
                  </a:lnTo>
                  <a:lnTo>
                    <a:pt x="147" y="395"/>
                  </a:lnTo>
                  <a:lnTo>
                    <a:pt x="130" y="376"/>
                  </a:lnTo>
                  <a:lnTo>
                    <a:pt x="114" y="353"/>
                  </a:lnTo>
                  <a:lnTo>
                    <a:pt x="99" y="332"/>
                  </a:lnTo>
                  <a:lnTo>
                    <a:pt x="85" y="307"/>
                  </a:lnTo>
                  <a:lnTo>
                    <a:pt x="71" y="284"/>
                  </a:lnTo>
                  <a:lnTo>
                    <a:pt x="58" y="260"/>
                  </a:lnTo>
                  <a:lnTo>
                    <a:pt x="47" y="234"/>
                  </a:lnTo>
                  <a:lnTo>
                    <a:pt x="37" y="207"/>
                  </a:lnTo>
                  <a:lnTo>
                    <a:pt x="27" y="181"/>
                  </a:lnTo>
                  <a:lnTo>
                    <a:pt x="19" y="153"/>
                  </a:lnTo>
                  <a:lnTo>
                    <a:pt x="13" y="126"/>
                  </a:lnTo>
                  <a:lnTo>
                    <a:pt x="8" y="98"/>
                  </a:lnTo>
                  <a:lnTo>
                    <a:pt x="3" y="68"/>
                  </a:lnTo>
                  <a:lnTo>
                    <a:pt x="0" y="39"/>
                  </a:lnTo>
                  <a:lnTo>
                    <a:pt x="0" y="39"/>
                  </a:lnTo>
                  <a:lnTo>
                    <a:pt x="0" y="31"/>
                  </a:lnTo>
                  <a:lnTo>
                    <a:pt x="1" y="24"/>
                  </a:lnTo>
                  <a:lnTo>
                    <a:pt x="4" y="18"/>
                  </a:lnTo>
                  <a:lnTo>
                    <a:pt x="8" y="13"/>
                  </a:lnTo>
                  <a:lnTo>
                    <a:pt x="13" y="8"/>
                  </a:lnTo>
                  <a:lnTo>
                    <a:pt x="19" y="5"/>
                  </a:lnTo>
                  <a:lnTo>
                    <a:pt x="26" y="1"/>
                  </a:lnTo>
                  <a:lnTo>
                    <a:pt x="32" y="0"/>
                  </a:lnTo>
                  <a:lnTo>
                    <a:pt x="32" y="0"/>
                  </a:lnTo>
                  <a:lnTo>
                    <a:pt x="40" y="0"/>
                  </a:lnTo>
                  <a:lnTo>
                    <a:pt x="47" y="1"/>
                  </a:lnTo>
                  <a:lnTo>
                    <a:pt x="54" y="5"/>
                  </a:lnTo>
                  <a:lnTo>
                    <a:pt x="58" y="8"/>
                  </a:lnTo>
                  <a:lnTo>
                    <a:pt x="63" y="13"/>
                  </a:lnTo>
                  <a:lnTo>
                    <a:pt x="67" y="19"/>
                  </a:lnTo>
                  <a:lnTo>
                    <a:pt x="70" y="26"/>
                  </a:lnTo>
                  <a:lnTo>
                    <a:pt x="71" y="33"/>
                  </a:lnTo>
                  <a:lnTo>
                    <a:pt x="71" y="33"/>
                  </a:lnTo>
                  <a:lnTo>
                    <a:pt x="73" y="59"/>
                  </a:lnTo>
                  <a:lnTo>
                    <a:pt x="78" y="85"/>
                  </a:lnTo>
                  <a:lnTo>
                    <a:pt x="83" y="109"/>
                  </a:lnTo>
                  <a:lnTo>
                    <a:pt x="88" y="134"/>
                  </a:lnTo>
                  <a:lnTo>
                    <a:pt x="96" y="158"/>
                  </a:lnTo>
                  <a:lnTo>
                    <a:pt x="104" y="181"/>
                  </a:lnTo>
                  <a:lnTo>
                    <a:pt x="112" y="204"/>
                  </a:lnTo>
                  <a:lnTo>
                    <a:pt x="122" y="227"/>
                  </a:lnTo>
                  <a:lnTo>
                    <a:pt x="134" y="250"/>
                  </a:lnTo>
                  <a:lnTo>
                    <a:pt x="145" y="271"/>
                  </a:lnTo>
                  <a:lnTo>
                    <a:pt x="158" y="291"/>
                  </a:lnTo>
                  <a:lnTo>
                    <a:pt x="171" y="310"/>
                  </a:lnTo>
                  <a:lnTo>
                    <a:pt x="184" y="330"/>
                  </a:lnTo>
                  <a:lnTo>
                    <a:pt x="201" y="348"/>
                  </a:lnTo>
                  <a:lnTo>
                    <a:pt x="215" y="366"/>
                  </a:lnTo>
                  <a:lnTo>
                    <a:pt x="232" y="382"/>
                  </a:lnTo>
                  <a:lnTo>
                    <a:pt x="250" y="399"/>
                  </a:lnTo>
                  <a:lnTo>
                    <a:pt x="268" y="413"/>
                  </a:lnTo>
                  <a:lnTo>
                    <a:pt x="286" y="428"/>
                  </a:lnTo>
                  <a:lnTo>
                    <a:pt x="305" y="441"/>
                  </a:lnTo>
                  <a:lnTo>
                    <a:pt x="325" y="454"/>
                  </a:lnTo>
                  <a:lnTo>
                    <a:pt x="344" y="466"/>
                  </a:lnTo>
                  <a:lnTo>
                    <a:pt x="366" y="475"/>
                  </a:lnTo>
                  <a:lnTo>
                    <a:pt x="387" y="485"/>
                  </a:lnTo>
                  <a:lnTo>
                    <a:pt x="410" y="495"/>
                  </a:lnTo>
                  <a:lnTo>
                    <a:pt x="431" y="502"/>
                  </a:lnTo>
                  <a:lnTo>
                    <a:pt x="454" y="508"/>
                  </a:lnTo>
                  <a:lnTo>
                    <a:pt x="477" y="513"/>
                  </a:lnTo>
                  <a:lnTo>
                    <a:pt x="501" y="518"/>
                  </a:lnTo>
                  <a:lnTo>
                    <a:pt x="524" y="521"/>
                  </a:lnTo>
                  <a:lnTo>
                    <a:pt x="549" y="523"/>
                  </a:lnTo>
                  <a:lnTo>
                    <a:pt x="573" y="523"/>
                  </a:lnTo>
                  <a:lnTo>
                    <a:pt x="573" y="523"/>
                  </a:lnTo>
                  <a:lnTo>
                    <a:pt x="598" y="523"/>
                  </a:lnTo>
                  <a:lnTo>
                    <a:pt x="622" y="521"/>
                  </a:lnTo>
                  <a:lnTo>
                    <a:pt x="647" y="518"/>
                  </a:lnTo>
                  <a:lnTo>
                    <a:pt x="670" y="513"/>
                  </a:lnTo>
                  <a:lnTo>
                    <a:pt x="692" y="508"/>
                  </a:lnTo>
                  <a:lnTo>
                    <a:pt x="715" y="502"/>
                  </a:lnTo>
                  <a:lnTo>
                    <a:pt x="738" y="495"/>
                  </a:lnTo>
                  <a:lnTo>
                    <a:pt x="759" y="485"/>
                  </a:lnTo>
                  <a:lnTo>
                    <a:pt x="781" y="475"/>
                  </a:lnTo>
                  <a:lnTo>
                    <a:pt x="802" y="466"/>
                  </a:lnTo>
                  <a:lnTo>
                    <a:pt x="823" y="454"/>
                  </a:lnTo>
                  <a:lnTo>
                    <a:pt x="843" y="441"/>
                  </a:lnTo>
                  <a:lnTo>
                    <a:pt x="861" y="428"/>
                  </a:lnTo>
                  <a:lnTo>
                    <a:pt x="880" y="413"/>
                  </a:lnTo>
                  <a:lnTo>
                    <a:pt x="898" y="399"/>
                  </a:lnTo>
                  <a:lnTo>
                    <a:pt x="915" y="382"/>
                  </a:lnTo>
                  <a:lnTo>
                    <a:pt x="931" y="366"/>
                  </a:lnTo>
                  <a:lnTo>
                    <a:pt x="947" y="348"/>
                  </a:lnTo>
                  <a:lnTo>
                    <a:pt x="962" y="330"/>
                  </a:lnTo>
                  <a:lnTo>
                    <a:pt x="977" y="310"/>
                  </a:lnTo>
                  <a:lnTo>
                    <a:pt x="990" y="291"/>
                  </a:lnTo>
                  <a:lnTo>
                    <a:pt x="1003" y="271"/>
                  </a:lnTo>
                  <a:lnTo>
                    <a:pt x="1014" y="250"/>
                  </a:lnTo>
                  <a:lnTo>
                    <a:pt x="1024" y="227"/>
                  </a:lnTo>
                  <a:lnTo>
                    <a:pt x="1034" y="204"/>
                  </a:lnTo>
                  <a:lnTo>
                    <a:pt x="1044" y="181"/>
                  </a:lnTo>
                  <a:lnTo>
                    <a:pt x="1052" y="158"/>
                  </a:lnTo>
                  <a:lnTo>
                    <a:pt x="1058" y="134"/>
                  </a:lnTo>
                  <a:lnTo>
                    <a:pt x="1065" y="109"/>
                  </a:lnTo>
                  <a:lnTo>
                    <a:pt x="1070" y="85"/>
                  </a:lnTo>
                  <a:lnTo>
                    <a:pt x="1073" y="59"/>
                  </a:lnTo>
                  <a:lnTo>
                    <a:pt x="1076" y="33"/>
                  </a:lnTo>
                  <a:lnTo>
                    <a:pt x="1076" y="33"/>
                  </a:lnTo>
                  <a:lnTo>
                    <a:pt x="1078" y="26"/>
                  </a:lnTo>
                  <a:lnTo>
                    <a:pt x="1080" y="19"/>
                  </a:lnTo>
                  <a:lnTo>
                    <a:pt x="1083" y="13"/>
                  </a:lnTo>
                  <a:lnTo>
                    <a:pt x="1088" y="8"/>
                  </a:lnTo>
                  <a:lnTo>
                    <a:pt x="1094" y="5"/>
                  </a:lnTo>
                  <a:lnTo>
                    <a:pt x="1101" y="1"/>
                  </a:lnTo>
                  <a:lnTo>
                    <a:pt x="1107" y="0"/>
                  </a:lnTo>
                  <a:lnTo>
                    <a:pt x="1114" y="0"/>
                  </a:lnTo>
                  <a:lnTo>
                    <a:pt x="1114" y="0"/>
                  </a:lnTo>
                  <a:lnTo>
                    <a:pt x="1122" y="1"/>
                  </a:lnTo>
                  <a:lnTo>
                    <a:pt x="1127" y="5"/>
                  </a:lnTo>
                  <a:lnTo>
                    <a:pt x="1134" y="8"/>
                  </a:lnTo>
                  <a:lnTo>
                    <a:pt x="1139" y="13"/>
                  </a:lnTo>
                  <a:lnTo>
                    <a:pt x="1142" y="18"/>
                  </a:lnTo>
                  <a:lnTo>
                    <a:pt x="1145" y="24"/>
                  </a:lnTo>
                  <a:lnTo>
                    <a:pt x="1147" y="31"/>
                  </a:lnTo>
                  <a:lnTo>
                    <a:pt x="1147" y="39"/>
                  </a:lnTo>
                  <a:lnTo>
                    <a:pt x="1147" y="39"/>
                  </a:lnTo>
                  <a:lnTo>
                    <a:pt x="1143" y="68"/>
                  </a:lnTo>
                  <a:lnTo>
                    <a:pt x="1139" y="98"/>
                  </a:lnTo>
                  <a:lnTo>
                    <a:pt x="1134" y="126"/>
                  </a:lnTo>
                  <a:lnTo>
                    <a:pt x="1127" y="153"/>
                  </a:lnTo>
                  <a:lnTo>
                    <a:pt x="1119" y="181"/>
                  </a:lnTo>
                  <a:lnTo>
                    <a:pt x="1109" y="207"/>
                  </a:lnTo>
                  <a:lnTo>
                    <a:pt x="1099" y="234"/>
                  </a:lnTo>
                  <a:lnTo>
                    <a:pt x="1088" y="260"/>
                  </a:lnTo>
                  <a:lnTo>
                    <a:pt x="1076" y="284"/>
                  </a:lnTo>
                  <a:lnTo>
                    <a:pt x="1063" y="307"/>
                  </a:lnTo>
                  <a:lnTo>
                    <a:pt x="1049" y="332"/>
                  </a:lnTo>
                  <a:lnTo>
                    <a:pt x="1032" y="353"/>
                  </a:lnTo>
                  <a:lnTo>
                    <a:pt x="1018" y="376"/>
                  </a:lnTo>
                  <a:lnTo>
                    <a:pt x="1000" y="395"/>
                  </a:lnTo>
                  <a:lnTo>
                    <a:pt x="982" y="417"/>
                  </a:lnTo>
                  <a:lnTo>
                    <a:pt x="964" y="435"/>
                  </a:lnTo>
                  <a:lnTo>
                    <a:pt x="944" y="452"/>
                  </a:lnTo>
                  <a:lnTo>
                    <a:pt x="923" y="470"/>
                  </a:lnTo>
                  <a:lnTo>
                    <a:pt x="902" y="487"/>
                  </a:lnTo>
                  <a:lnTo>
                    <a:pt x="880" y="502"/>
                  </a:lnTo>
                  <a:lnTo>
                    <a:pt x="857" y="516"/>
                  </a:lnTo>
                  <a:lnTo>
                    <a:pt x="835" y="529"/>
                  </a:lnTo>
                  <a:lnTo>
                    <a:pt x="810" y="541"/>
                  </a:lnTo>
                  <a:lnTo>
                    <a:pt x="786" y="552"/>
                  </a:lnTo>
                  <a:lnTo>
                    <a:pt x="761" y="562"/>
                  </a:lnTo>
                  <a:lnTo>
                    <a:pt x="737" y="570"/>
                  </a:lnTo>
                  <a:lnTo>
                    <a:pt x="710" y="577"/>
                  </a:lnTo>
                  <a:lnTo>
                    <a:pt x="683" y="583"/>
                  </a:lnTo>
                  <a:lnTo>
                    <a:pt x="656" y="588"/>
                  </a:lnTo>
                  <a:lnTo>
                    <a:pt x="629" y="591"/>
                  </a:lnTo>
                  <a:lnTo>
                    <a:pt x="601" y="593"/>
                  </a:lnTo>
                  <a:lnTo>
                    <a:pt x="573" y="595"/>
                  </a:lnTo>
                  <a:lnTo>
                    <a:pt x="573" y="5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11">
              <a:extLst>
                <a:ext uri="{FF2B5EF4-FFF2-40B4-BE49-F238E27FC236}">
                  <a16:creationId xmlns:a16="http://schemas.microsoft.com/office/drawing/2014/main" id="{7AF47DD5-B038-4274-9D29-4EF79A9F5AB6}"/>
                </a:ext>
              </a:extLst>
            </p:cNvPr>
            <p:cNvSpPr>
              <a:spLocks/>
            </p:cNvSpPr>
            <p:nvPr/>
          </p:nvSpPr>
          <p:spPr bwMode="auto">
            <a:xfrm>
              <a:off x="276225" y="3168651"/>
              <a:ext cx="293688" cy="182563"/>
            </a:xfrm>
            <a:custGeom>
              <a:avLst/>
              <a:gdLst>
                <a:gd name="T0" fmla="*/ 337 w 371"/>
                <a:gd name="T1" fmla="*/ 229 h 229"/>
                <a:gd name="T2" fmla="*/ 324 w 371"/>
                <a:gd name="T3" fmla="*/ 228 h 229"/>
                <a:gd name="T4" fmla="*/ 312 w 371"/>
                <a:gd name="T5" fmla="*/ 221 h 229"/>
                <a:gd name="T6" fmla="*/ 304 w 371"/>
                <a:gd name="T7" fmla="*/ 210 h 229"/>
                <a:gd name="T8" fmla="*/ 301 w 371"/>
                <a:gd name="T9" fmla="*/ 196 h 229"/>
                <a:gd name="T10" fmla="*/ 299 w 371"/>
                <a:gd name="T11" fmla="*/ 183 h 229"/>
                <a:gd name="T12" fmla="*/ 293 w 371"/>
                <a:gd name="T13" fmla="*/ 159 h 229"/>
                <a:gd name="T14" fmla="*/ 284 w 371"/>
                <a:gd name="T15" fmla="*/ 136 h 229"/>
                <a:gd name="T16" fmla="*/ 271 w 371"/>
                <a:gd name="T17" fmla="*/ 116 h 229"/>
                <a:gd name="T18" fmla="*/ 255 w 371"/>
                <a:gd name="T19" fmla="*/ 100 h 229"/>
                <a:gd name="T20" fmla="*/ 237 w 371"/>
                <a:gd name="T21" fmla="*/ 85 h 229"/>
                <a:gd name="T22" fmla="*/ 217 w 371"/>
                <a:gd name="T23" fmla="*/ 77 h 229"/>
                <a:gd name="T24" fmla="*/ 196 w 371"/>
                <a:gd name="T25" fmla="*/ 72 h 229"/>
                <a:gd name="T26" fmla="*/ 186 w 371"/>
                <a:gd name="T27" fmla="*/ 71 h 229"/>
                <a:gd name="T28" fmla="*/ 163 w 371"/>
                <a:gd name="T29" fmla="*/ 74 h 229"/>
                <a:gd name="T30" fmla="*/ 144 w 371"/>
                <a:gd name="T31" fmla="*/ 80 h 229"/>
                <a:gd name="T32" fmla="*/ 124 w 371"/>
                <a:gd name="T33" fmla="*/ 92 h 229"/>
                <a:gd name="T34" fmla="*/ 108 w 371"/>
                <a:gd name="T35" fmla="*/ 108 h 229"/>
                <a:gd name="T36" fmla="*/ 95 w 371"/>
                <a:gd name="T37" fmla="*/ 126 h 229"/>
                <a:gd name="T38" fmla="*/ 83 w 371"/>
                <a:gd name="T39" fmla="*/ 147 h 229"/>
                <a:gd name="T40" fmla="*/ 75 w 371"/>
                <a:gd name="T41" fmla="*/ 172 h 229"/>
                <a:gd name="T42" fmla="*/ 70 w 371"/>
                <a:gd name="T43" fmla="*/ 196 h 229"/>
                <a:gd name="T44" fmla="*/ 70 w 371"/>
                <a:gd name="T45" fmla="*/ 205 h 229"/>
                <a:gd name="T46" fmla="*/ 64 w 371"/>
                <a:gd name="T47" fmla="*/ 216 h 229"/>
                <a:gd name="T48" fmla="*/ 52 w 371"/>
                <a:gd name="T49" fmla="*/ 226 h 229"/>
                <a:gd name="T50" fmla="*/ 39 w 371"/>
                <a:gd name="T51" fmla="*/ 229 h 229"/>
                <a:gd name="T52" fmla="*/ 33 w 371"/>
                <a:gd name="T53" fmla="*/ 229 h 229"/>
                <a:gd name="T54" fmla="*/ 20 w 371"/>
                <a:gd name="T55" fmla="*/ 226 h 229"/>
                <a:gd name="T56" fmla="*/ 8 w 371"/>
                <a:gd name="T57" fmla="*/ 218 h 229"/>
                <a:gd name="T58" fmla="*/ 2 w 371"/>
                <a:gd name="T59" fmla="*/ 206 h 229"/>
                <a:gd name="T60" fmla="*/ 0 w 371"/>
                <a:gd name="T61" fmla="*/ 192 h 229"/>
                <a:gd name="T62" fmla="*/ 3 w 371"/>
                <a:gd name="T63" fmla="*/ 172 h 229"/>
                <a:gd name="T64" fmla="*/ 11 w 371"/>
                <a:gd name="T65" fmla="*/ 133 h 229"/>
                <a:gd name="T66" fmla="*/ 28 w 371"/>
                <a:gd name="T67" fmla="*/ 98 h 229"/>
                <a:gd name="T68" fmla="*/ 47 w 371"/>
                <a:gd name="T69" fmla="*/ 69 h 229"/>
                <a:gd name="T70" fmla="*/ 72 w 371"/>
                <a:gd name="T71" fmla="*/ 43 h 229"/>
                <a:gd name="T72" fmla="*/ 101 w 371"/>
                <a:gd name="T73" fmla="*/ 23 h 229"/>
                <a:gd name="T74" fmla="*/ 132 w 371"/>
                <a:gd name="T75" fmla="*/ 9 h 229"/>
                <a:gd name="T76" fmla="*/ 168 w 371"/>
                <a:gd name="T77" fmla="*/ 0 h 229"/>
                <a:gd name="T78" fmla="*/ 186 w 371"/>
                <a:gd name="T79" fmla="*/ 0 h 229"/>
                <a:gd name="T80" fmla="*/ 222 w 371"/>
                <a:gd name="T81" fmla="*/ 4 h 229"/>
                <a:gd name="T82" fmla="*/ 255 w 371"/>
                <a:gd name="T83" fmla="*/ 15 h 229"/>
                <a:gd name="T84" fmla="*/ 286 w 371"/>
                <a:gd name="T85" fmla="*/ 31 h 229"/>
                <a:gd name="T86" fmla="*/ 312 w 371"/>
                <a:gd name="T87" fmla="*/ 54 h 229"/>
                <a:gd name="T88" fmla="*/ 335 w 371"/>
                <a:gd name="T89" fmla="*/ 84 h 229"/>
                <a:gd name="T90" fmla="*/ 353 w 371"/>
                <a:gd name="T91" fmla="*/ 116 h 229"/>
                <a:gd name="T92" fmla="*/ 364 w 371"/>
                <a:gd name="T93" fmla="*/ 152 h 229"/>
                <a:gd name="T94" fmla="*/ 371 w 371"/>
                <a:gd name="T95" fmla="*/ 192 h 229"/>
                <a:gd name="T96" fmla="*/ 371 w 371"/>
                <a:gd name="T97" fmla="*/ 198 h 229"/>
                <a:gd name="T98" fmla="*/ 368 w 371"/>
                <a:gd name="T99" fmla="*/ 211 h 229"/>
                <a:gd name="T100" fmla="*/ 358 w 371"/>
                <a:gd name="T101" fmla="*/ 223 h 229"/>
                <a:gd name="T102" fmla="*/ 346 w 371"/>
                <a:gd name="T103" fmla="*/ 229 h 229"/>
                <a:gd name="T104" fmla="*/ 338 w 371"/>
                <a:gd name="T105" fmla="*/ 229 h 229"/>
                <a:gd name="T106" fmla="*/ 337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7" y="229"/>
                  </a:moveTo>
                  <a:lnTo>
                    <a:pt x="337" y="229"/>
                  </a:lnTo>
                  <a:lnTo>
                    <a:pt x="330" y="229"/>
                  </a:lnTo>
                  <a:lnTo>
                    <a:pt x="324" y="228"/>
                  </a:lnTo>
                  <a:lnTo>
                    <a:pt x="317" y="224"/>
                  </a:lnTo>
                  <a:lnTo>
                    <a:pt x="312" y="221"/>
                  </a:lnTo>
                  <a:lnTo>
                    <a:pt x="307" y="216"/>
                  </a:lnTo>
                  <a:lnTo>
                    <a:pt x="304" y="210"/>
                  </a:lnTo>
                  <a:lnTo>
                    <a:pt x="302" y="203"/>
                  </a:lnTo>
                  <a:lnTo>
                    <a:pt x="301" y="196"/>
                  </a:lnTo>
                  <a:lnTo>
                    <a:pt x="301" y="196"/>
                  </a:lnTo>
                  <a:lnTo>
                    <a:pt x="299" y="183"/>
                  </a:lnTo>
                  <a:lnTo>
                    <a:pt x="297" y="172"/>
                  </a:lnTo>
                  <a:lnTo>
                    <a:pt x="293" y="159"/>
                  </a:lnTo>
                  <a:lnTo>
                    <a:pt x="289" y="147"/>
                  </a:lnTo>
                  <a:lnTo>
                    <a:pt x="284" y="136"/>
                  </a:lnTo>
                  <a:lnTo>
                    <a:pt x="278" y="126"/>
                  </a:lnTo>
                  <a:lnTo>
                    <a:pt x="271" y="116"/>
                  </a:lnTo>
                  <a:lnTo>
                    <a:pt x="263" y="108"/>
                  </a:lnTo>
                  <a:lnTo>
                    <a:pt x="255" y="100"/>
                  </a:lnTo>
                  <a:lnTo>
                    <a:pt x="247" y="92"/>
                  </a:lnTo>
                  <a:lnTo>
                    <a:pt x="237" y="85"/>
                  </a:lnTo>
                  <a:lnTo>
                    <a:pt x="227" y="80"/>
                  </a:lnTo>
                  <a:lnTo>
                    <a:pt x="217" y="77"/>
                  </a:lnTo>
                  <a:lnTo>
                    <a:pt x="208" y="74"/>
                  </a:lnTo>
                  <a:lnTo>
                    <a:pt x="196" y="72"/>
                  </a:lnTo>
                  <a:lnTo>
                    <a:pt x="186" y="71"/>
                  </a:lnTo>
                  <a:lnTo>
                    <a:pt x="186" y="71"/>
                  </a:lnTo>
                  <a:lnTo>
                    <a:pt x="175" y="72"/>
                  </a:lnTo>
                  <a:lnTo>
                    <a:pt x="163" y="74"/>
                  </a:lnTo>
                  <a:lnTo>
                    <a:pt x="154" y="77"/>
                  </a:lnTo>
                  <a:lnTo>
                    <a:pt x="144" y="80"/>
                  </a:lnTo>
                  <a:lnTo>
                    <a:pt x="134" y="85"/>
                  </a:lnTo>
                  <a:lnTo>
                    <a:pt x="124" y="92"/>
                  </a:lnTo>
                  <a:lnTo>
                    <a:pt x="116" y="100"/>
                  </a:lnTo>
                  <a:lnTo>
                    <a:pt x="108" y="108"/>
                  </a:lnTo>
                  <a:lnTo>
                    <a:pt x="101" y="116"/>
                  </a:lnTo>
                  <a:lnTo>
                    <a:pt x="95" y="126"/>
                  </a:lnTo>
                  <a:lnTo>
                    <a:pt x="88" y="136"/>
                  </a:lnTo>
                  <a:lnTo>
                    <a:pt x="83" y="147"/>
                  </a:lnTo>
                  <a:lnTo>
                    <a:pt x="78" y="159"/>
                  </a:lnTo>
                  <a:lnTo>
                    <a:pt x="75" y="172"/>
                  </a:lnTo>
                  <a:lnTo>
                    <a:pt x="72" y="183"/>
                  </a:lnTo>
                  <a:lnTo>
                    <a:pt x="70" y="196"/>
                  </a:lnTo>
                  <a:lnTo>
                    <a:pt x="70" y="196"/>
                  </a:lnTo>
                  <a:lnTo>
                    <a:pt x="70" y="205"/>
                  </a:lnTo>
                  <a:lnTo>
                    <a:pt x="67" y="211"/>
                  </a:lnTo>
                  <a:lnTo>
                    <a:pt x="64" y="216"/>
                  </a:lnTo>
                  <a:lnTo>
                    <a:pt x="59" y="221"/>
                  </a:lnTo>
                  <a:lnTo>
                    <a:pt x="52" y="226"/>
                  </a:lnTo>
                  <a:lnTo>
                    <a:pt x="47" y="228"/>
                  </a:lnTo>
                  <a:lnTo>
                    <a:pt x="39"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3" y="172"/>
                  </a:lnTo>
                  <a:lnTo>
                    <a:pt x="7" y="152"/>
                  </a:lnTo>
                  <a:lnTo>
                    <a:pt x="11" y="133"/>
                  </a:lnTo>
                  <a:lnTo>
                    <a:pt x="20" y="116"/>
                  </a:lnTo>
                  <a:lnTo>
                    <a:pt x="28" y="98"/>
                  </a:lnTo>
                  <a:lnTo>
                    <a:pt x="38" y="84"/>
                  </a:lnTo>
                  <a:lnTo>
                    <a:pt x="47" y="69"/>
                  </a:lnTo>
                  <a:lnTo>
                    <a:pt x="59" y="54"/>
                  </a:lnTo>
                  <a:lnTo>
                    <a:pt x="72" y="43"/>
                  </a:lnTo>
                  <a:lnTo>
                    <a:pt x="87" y="31"/>
                  </a:lnTo>
                  <a:lnTo>
                    <a:pt x="101" y="23"/>
                  </a:lnTo>
                  <a:lnTo>
                    <a:pt x="116" y="15"/>
                  </a:lnTo>
                  <a:lnTo>
                    <a:pt x="132" y="9"/>
                  </a:lnTo>
                  <a:lnTo>
                    <a:pt x="150" y="4"/>
                  </a:lnTo>
                  <a:lnTo>
                    <a:pt x="168" y="0"/>
                  </a:lnTo>
                  <a:lnTo>
                    <a:pt x="186" y="0"/>
                  </a:lnTo>
                  <a:lnTo>
                    <a:pt x="186" y="0"/>
                  </a:lnTo>
                  <a:lnTo>
                    <a:pt x="204" y="0"/>
                  </a:lnTo>
                  <a:lnTo>
                    <a:pt x="222" y="4"/>
                  </a:lnTo>
                  <a:lnTo>
                    <a:pt x="239" y="9"/>
                  </a:lnTo>
                  <a:lnTo>
                    <a:pt x="255" y="15"/>
                  </a:lnTo>
                  <a:lnTo>
                    <a:pt x="271" y="23"/>
                  </a:lnTo>
                  <a:lnTo>
                    <a:pt x="286" y="31"/>
                  </a:lnTo>
                  <a:lnTo>
                    <a:pt x="299" y="43"/>
                  </a:lnTo>
                  <a:lnTo>
                    <a:pt x="312" y="54"/>
                  </a:lnTo>
                  <a:lnTo>
                    <a:pt x="324" y="69"/>
                  </a:lnTo>
                  <a:lnTo>
                    <a:pt x="335" y="84"/>
                  </a:lnTo>
                  <a:lnTo>
                    <a:pt x="345" y="98"/>
                  </a:lnTo>
                  <a:lnTo>
                    <a:pt x="353" y="116"/>
                  </a:lnTo>
                  <a:lnTo>
                    <a:pt x="360" y="133"/>
                  </a:lnTo>
                  <a:lnTo>
                    <a:pt x="364" y="152"/>
                  </a:lnTo>
                  <a:lnTo>
                    <a:pt x="369" y="172"/>
                  </a:lnTo>
                  <a:lnTo>
                    <a:pt x="371" y="192"/>
                  </a:lnTo>
                  <a:lnTo>
                    <a:pt x="371" y="192"/>
                  </a:lnTo>
                  <a:lnTo>
                    <a:pt x="371" y="198"/>
                  </a:lnTo>
                  <a:lnTo>
                    <a:pt x="369" y="206"/>
                  </a:lnTo>
                  <a:lnTo>
                    <a:pt x="368" y="211"/>
                  </a:lnTo>
                  <a:lnTo>
                    <a:pt x="363" y="218"/>
                  </a:lnTo>
                  <a:lnTo>
                    <a:pt x="358" y="223"/>
                  </a:lnTo>
                  <a:lnTo>
                    <a:pt x="353" y="226"/>
                  </a:lnTo>
                  <a:lnTo>
                    <a:pt x="346" y="229"/>
                  </a:lnTo>
                  <a:lnTo>
                    <a:pt x="338" y="229"/>
                  </a:lnTo>
                  <a:lnTo>
                    <a:pt x="338" y="229"/>
                  </a:lnTo>
                  <a:lnTo>
                    <a:pt x="337" y="229"/>
                  </a:lnTo>
                  <a:lnTo>
                    <a:pt x="337"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8" name="Freeform 12">
              <a:extLst>
                <a:ext uri="{FF2B5EF4-FFF2-40B4-BE49-F238E27FC236}">
                  <a16:creationId xmlns:a16="http://schemas.microsoft.com/office/drawing/2014/main" id="{871582E0-8D5A-4E7E-A6DE-21DC4D04E1EB}"/>
                </a:ext>
              </a:extLst>
            </p:cNvPr>
            <p:cNvSpPr>
              <a:spLocks/>
            </p:cNvSpPr>
            <p:nvPr/>
          </p:nvSpPr>
          <p:spPr bwMode="auto">
            <a:xfrm>
              <a:off x="796925" y="3168651"/>
              <a:ext cx="293688" cy="182563"/>
            </a:xfrm>
            <a:custGeom>
              <a:avLst/>
              <a:gdLst>
                <a:gd name="T0" fmla="*/ 337 w 371"/>
                <a:gd name="T1" fmla="*/ 229 h 229"/>
                <a:gd name="T2" fmla="*/ 324 w 371"/>
                <a:gd name="T3" fmla="*/ 228 h 229"/>
                <a:gd name="T4" fmla="*/ 312 w 371"/>
                <a:gd name="T5" fmla="*/ 221 h 229"/>
                <a:gd name="T6" fmla="*/ 304 w 371"/>
                <a:gd name="T7" fmla="*/ 210 h 229"/>
                <a:gd name="T8" fmla="*/ 301 w 371"/>
                <a:gd name="T9" fmla="*/ 196 h 229"/>
                <a:gd name="T10" fmla="*/ 299 w 371"/>
                <a:gd name="T11" fmla="*/ 183 h 229"/>
                <a:gd name="T12" fmla="*/ 293 w 371"/>
                <a:gd name="T13" fmla="*/ 159 h 229"/>
                <a:gd name="T14" fmla="*/ 285 w 371"/>
                <a:gd name="T15" fmla="*/ 136 h 229"/>
                <a:gd name="T16" fmla="*/ 272 w 371"/>
                <a:gd name="T17" fmla="*/ 116 h 229"/>
                <a:gd name="T18" fmla="*/ 255 w 371"/>
                <a:gd name="T19" fmla="*/ 100 h 229"/>
                <a:gd name="T20" fmla="*/ 237 w 371"/>
                <a:gd name="T21" fmla="*/ 85 h 229"/>
                <a:gd name="T22" fmla="*/ 218 w 371"/>
                <a:gd name="T23" fmla="*/ 77 h 229"/>
                <a:gd name="T24" fmla="*/ 196 w 371"/>
                <a:gd name="T25" fmla="*/ 72 h 229"/>
                <a:gd name="T26" fmla="*/ 187 w 371"/>
                <a:gd name="T27" fmla="*/ 71 h 229"/>
                <a:gd name="T28" fmla="*/ 164 w 371"/>
                <a:gd name="T29" fmla="*/ 74 h 229"/>
                <a:gd name="T30" fmla="*/ 144 w 371"/>
                <a:gd name="T31" fmla="*/ 80 h 229"/>
                <a:gd name="T32" fmla="*/ 124 w 371"/>
                <a:gd name="T33" fmla="*/ 92 h 229"/>
                <a:gd name="T34" fmla="*/ 108 w 371"/>
                <a:gd name="T35" fmla="*/ 108 h 229"/>
                <a:gd name="T36" fmla="*/ 95 w 371"/>
                <a:gd name="T37" fmla="*/ 126 h 229"/>
                <a:gd name="T38" fmla="*/ 84 w 371"/>
                <a:gd name="T39" fmla="*/ 147 h 229"/>
                <a:gd name="T40" fmla="*/ 75 w 371"/>
                <a:gd name="T41" fmla="*/ 172 h 229"/>
                <a:gd name="T42" fmla="*/ 71 w 371"/>
                <a:gd name="T43" fmla="*/ 196 h 229"/>
                <a:gd name="T44" fmla="*/ 71 w 371"/>
                <a:gd name="T45" fmla="*/ 205 h 229"/>
                <a:gd name="T46" fmla="*/ 64 w 371"/>
                <a:gd name="T47" fmla="*/ 216 h 229"/>
                <a:gd name="T48" fmla="*/ 53 w 371"/>
                <a:gd name="T49" fmla="*/ 226 h 229"/>
                <a:gd name="T50" fmla="*/ 40 w 371"/>
                <a:gd name="T51" fmla="*/ 229 h 229"/>
                <a:gd name="T52" fmla="*/ 33 w 371"/>
                <a:gd name="T53" fmla="*/ 229 h 229"/>
                <a:gd name="T54" fmla="*/ 20 w 371"/>
                <a:gd name="T55" fmla="*/ 226 h 229"/>
                <a:gd name="T56" fmla="*/ 8 w 371"/>
                <a:gd name="T57" fmla="*/ 218 h 229"/>
                <a:gd name="T58" fmla="*/ 2 w 371"/>
                <a:gd name="T59" fmla="*/ 206 h 229"/>
                <a:gd name="T60" fmla="*/ 0 w 371"/>
                <a:gd name="T61" fmla="*/ 192 h 229"/>
                <a:gd name="T62" fmla="*/ 2 w 371"/>
                <a:gd name="T63" fmla="*/ 172 h 229"/>
                <a:gd name="T64" fmla="*/ 12 w 371"/>
                <a:gd name="T65" fmla="*/ 133 h 229"/>
                <a:gd name="T66" fmla="*/ 28 w 371"/>
                <a:gd name="T67" fmla="*/ 98 h 229"/>
                <a:gd name="T68" fmla="*/ 48 w 371"/>
                <a:gd name="T69" fmla="*/ 69 h 229"/>
                <a:gd name="T70" fmla="*/ 72 w 371"/>
                <a:gd name="T71" fmla="*/ 43 h 229"/>
                <a:gd name="T72" fmla="*/ 102 w 371"/>
                <a:gd name="T73" fmla="*/ 23 h 229"/>
                <a:gd name="T74" fmla="*/ 133 w 371"/>
                <a:gd name="T75" fmla="*/ 9 h 229"/>
                <a:gd name="T76" fmla="*/ 169 w 371"/>
                <a:gd name="T77" fmla="*/ 0 h 229"/>
                <a:gd name="T78" fmla="*/ 187 w 371"/>
                <a:gd name="T79" fmla="*/ 0 h 229"/>
                <a:gd name="T80" fmla="*/ 223 w 371"/>
                <a:gd name="T81" fmla="*/ 4 h 229"/>
                <a:gd name="T82" fmla="*/ 255 w 371"/>
                <a:gd name="T83" fmla="*/ 15 h 229"/>
                <a:gd name="T84" fmla="*/ 286 w 371"/>
                <a:gd name="T85" fmla="*/ 31 h 229"/>
                <a:gd name="T86" fmla="*/ 312 w 371"/>
                <a:gd name="T87" fmla="*/ 54 h 229"/>
                <a:gd name="T88" fmla="*/ 335 w 371"/>
                <a:gd name="T89" fmla="*/ 84 h 229"/>
                <a:gd name="T90" fmla="*/ 353 w 371"/>
                <a:gd name="T91" fmla="*/ 116 h 229"/>
                <a:gd name="T92" fmla="*/ 365 w 371"/>
                <a:gd name="T93" fmla="*/ 152 h 229"/>
                <a:gd name="T94" fmla="*/ 371 w 371"/>
                <a:gd name="T95" fmla="*/ 192 h 229"/>
                <a:gd name="T96" fmla="*/ 371 w 371"/>
                <a:gd name="T97" fmla="*/ 198 h 229"/>
                <a:gd name="T98" fmla="*/ 368 w 371"/>
                <a:gd name="T99" fmla="*/ 211 h 229"/>
                <a:gd name="T100" fmla="*/ 358 w 371"/>
                <a:gd name="T101" fmla="*/ 223 h 229"/>
                <a:gd name="T102" fmla="*/ 347 w 371"/>
                <a:gd name="T103" fmla="*/ 229 h 229"/>
                <a:gd name="T104" fmla="*/ 339 w 371"/>
                <a:gd name="T105" fmla="*/ 229 h 229"/>
                <a:gd name="T106" fmla="*/ 337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7" y="229"/>
                  </a:moveTo>
                  <a:lnTo>
                    <a:pt x="337" y="229"/>
                  </a:lnTo>
                  <a:lnTo>
                    <a:pt x="330" y="229"/>
                  </a:lnTo>
                  <a:lnTo>
                    <a:pt x="324" y="228"/>
                  </a:lnTo>
                  <a:lnTo>
                    <a:pt x="317" y="224"/>
                  </a:lnTo>
                  <a:lnTo>
                    <a:pt x="312" y="221"/>
                  </a:lnTo>
                  <a:lnTo>
                    <a:pt x="308" y="216"/>
                  </a:lnTo>
                  <a:lnTo>
                    <a:pt x="304" y="210"/>
                  </a:lnTo>
                  <a:lnTo>
                    <a:pt x="303" y="203"/>
                  </a:lnTo>
                  <a:lnTo>
                    <a:pt x="301" y="196"/>
                  </a:lnTo>
                  <a:lnTo>
                    <a:pt x="301" y="196"/>
                  </a:lnTo>
                  <a:lnTo>
                    <a:pt x="299" y="183"/>
                  </a:lnTo>
                  <a:lnTo>
                    <a:pt x="298" y="172"/>
                  </a:lnTo>
                  <a:lnTo>
                    <a:pt x="293" y="159"/>
                  </a:lnTo>
                  <a:lnTo>
                    <a:pt x="290" y="147"/>
                  </a:lnTo>
                  <a:lnTo>
                    <a:pt x="285" y="136"/>
                  </a:lnTo>
                  <a:lnTo>
                    <a:pt x="278" y="126"/>
                  </a:lnTo>
                  <a:lnTo>
                    <a:pt x="272" y="116"/>
                  </a:lnTo>
                  <a:lnTo>
                    <a:pt x="263" y="108"/>
                  </a:lnTo>
                  <a:lnTo>
                    <a:pt x="255" y="100"/>
                  </a:lnTo>
                  <a:lnTo>
                    <a:pt x="247" y="92"/>
                  </a:lnTo>
                  <a:lnTo>
                    <a:pt x="237" y="85"/>
                  </a:lnTo>
                  <a:lnTo>
                    <a:pt x="227" y="80"/>
                  </a:lnTo>
                  <a:lnTo>
                    <a:pt x="218" y="77"/>
                  </a:lnTo>
                  <a:lnTo>
                    <a:pt x="208" y="74"/>
                  </a:lnTo>
                  <a:lnTo>
                    <a:pt x="196" y="72"/>
                  </a:lnTo>
                  <a:lnTo>
                    <a:pt x="187" y="71"/>
                  </a:lnTo>
                  <a:lnTo>
                    <a:pt x="187" y="71"/>
                  </a:lnTo>
                  <a:lnTo>
                    <a:pt x="175" y="72"/>
                  </a:lnTo>
                  <a:lnTo>
                    <a:pt x="164" y="74"/>
                  </a:lnTo>
                  <a:lnTo>
                    <a:pt x="154" y="77"/>
                  </a:lnTo>
                  <a:lnTo>
                    <a:pt x="144" y="80"/>
                  </a:lnTo>
                  <a:lnTo>
                    <a:pt x="134" y="85"/>
                  </a:lnTo>
                  <a:lnTo>
                    <a:pt x="124" y="92"/>
                  </a:lnTo>
                  <a:lnTo>
                    <a:pt x="116" y="100"/>
                  </a:lnTo>
                  <a:lnTo>
                    <a:pt x="108" y="108"/>
                  </a:lnTo>
                  <a:lnTo>
                    <a:pt x="102" y="116"/>
                  </a:lnTo>
                  <a:lnTo>
                    <a:pt x="95" y="126"/>
                  </a:lnTo>
                  <a:lnTo>
                    <a:pt x="89" y="136"/>
                  </a:lnTo>
                  <a:lnTo>
                    <a:pt x="84" y="147"/>
                  </a:lnTo>
                  <a:lnTo>
                    <a:pt x="79" y="159"/>
                  </a:lnTo>
                  <a:lnTo>
                    <a:pt x="75" y="172"/>
                  </a:lnTo>
                  <a:lnTo>
                    <a:pt x="72" y="183"/>
                  </a:lnTo>
                  <a:lnTo>
                    <a:pt x="71" y="196"/>
                  </a:lnTo>
                  <a:lnTo>
                    <a:pt x="71" y="196"/>
                  </a:lnTo>
                  <a:lnTo>
                    <a:pt x="71" y="205"/>
                  </a:lnTo>
                  <a:lnTo>
                    <a:pt x="67" y="211"/>
                  </a:lnTo>
                  <a:lnTo>
                    <a:pt x="64" y="216"/>
                  </a:lnTo>
                  <a:lnTo>
                    <a:pt x="59" y="221"/>
                  </a:lnTo>
                  <a:lnTo>
                    <a:pt x="53" y="226"/>
                  </a:lnTo>
                  <a:lnTo>
                    <a:pt x="48" y="228"/>
                  </a:lnTo>
                  <a:lnTo>
                    <a:pt x="40"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2" y="172"/>
                  </a:lnTo>
                  <a:lnTo>
                    <a:pt x="7" y="152"/>
                  </a:lnTo>
                  <a:lnTo>
                    <a:pt x="12" y="133"/>
                  </a:lnTo>
                  <a:lnTo>
                    <a:pt x="20" y="116"/>
                  </a:lnTo>
                  <a:lnTo>
                    <a:pt x="28" y="98"/>
                  </a:lnTo>
                  <a:lnTo>
                    <a:pt x="36" y="84"/>
                  </a:lnTo>
                  <a:lnTo>
                    <a:pt x="48" y="69"/>
                  </a:lnTo>
                  <a:lnTo>
                    <a:pt x="59" y="54"/>
                  </a:lnTo>
                  <a:lnTo>
                    <a:pt x="72" y="43"/>
                  </a:lnTo>
                  <a:lnTo>
                    <a:pt x="87" y="31"/>
                  </a:lnTo>
                  <a:lnTo>
                    <a:pt x="102" y="23"/>
                  </a:lnTo>
                  <a:lnTo>
                    <a:pt x="116" y="15"/>
                  </a:lnTo>
                  <a:lnTo>
                    <a:pt x="133" y="9"/>
                  </a:lnTo>
                  <a:lnTo>
                    <a:pt x="151" y="4"/>
                  </a:lnTo>
                  <a:lnTo>
                    <a:pt x="169" y="0"/>
                  </a:lnTo>
                  <a:lnTo>
                    <a:pt x="187" y="0"/>
                  </a:lnTo>
                  <a:lnTo>
                    <a:pt x="187" y="0"/>
                  </a:lnTo>
                  <a:lnTo>
                    <a:pt x="205" y="0"/>
                  </a:lnTo>
                  <a:lnTo>
                    <a:pt x="223" y="4"/>
                  </a:lnTo>
                  <a:lnTo>
                    <a:pt x="239" y="9"/>
                  </a:lnTo>
                  <a:lnTo>
                    <a:pt x="255" y="15"/>
                  </a:lnTo>
                  <a:lnTo>
                    <a:pt x="270" y="23"/>
                  </a:lnTo>
                  <a:lnTo>
                    <a:pt x="286" y="31"/>
                  </a:lnTo>
                  <a:lnTo>
                    <a:pt x="299" y="43"/>
                  </a:lnTo>
                  <a:lnTo>
                    <a:pt x="312" y="54"/>
                  </a:lnTo>
                  <a:lnTo>
                    <a:pt x="324" y="69"/>
                  </a:lnTo>
                  <a:lnTo>
                    <a:pt x="335" y="84"/>
                  </a:lnTo>
                  <a:lnTo>
                    <a:pt x="345" y="98"/>
                  </a:lnTo>
                  <a:lnTo>
                    <a:pt x="353" y="116"/>
                  </a:lnTo>
                  <a:lnTo>
                    <a:pt x="360" y="133"/>
                  </a:lnTo>
                  <a:lnTo>
                    <a:pt x="365" y="152"/>
                  </a:lnTo>
                  <a:lnTo>
                    <a:pt x="370" y="172"/>
                  </a:lnTo>
                  <a:lnTo>
                    <a:pt x="371" y="192"/>
                  </a:lnTo>
                  <a:lnTo>
                    <a:pt x="371" y="192"/>
                  </a:lnTo>
                  <a:lnTo>
                    <a:pt x="371" y="198"/>
                  </a:lnTo>
                  <a:lnTo>
                    <a:pt x="370" y="206"/>
                  </a:lnTo>
                  <a:lnTo>
                    <a:pt x="368" y="211"/>
                  </a:lnTo>
                  <a:lnTo>
                    <a:pt x="363" y="218"/>
                  </a:lnTo>
                  <a:lnTo>
                    <a:pt x="358" y="223"/>
                  </a:lnTo>
                  <a:lnTo>
                    <a:pt x="353" y="226"/>
                  </a:lnTo>
                  <a:lnTo>
                    <a:pt x="347" y="229"/>
                  </a:lnTo>
                  <a:lnTo>
                    <a:pt x="339" y="229"/>
                  </a:lnTo>
                  <a:lnTo>
                    <a:pt x="339" y="229"/>
                  </a:lnTo>
                  <a:lnTo>
                    <a:pt x="337" y="229"/>
                  </a:lnTo>
                  <a:lnTo>
                    <a:pt x="337"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 name="Symbol zastępczy tekstu 7">
            <a:extLst>
              <a:ext uri="{FF2B5EF4-FFF2-40B4-BE49-F238E27FC236}">
                <a16:creationId xmlns:a16="http://schemas.microsoft.com/office/drawing/2014/main" id="{A854B370-16B5-4464-99F3-0E472A007C0C}"/>
              </a:ext>
            </a:extLst>
          </p:cNvPr>
          <p:cNvSpPr txBox="1">
            <a:spLocks/>
          </p:cNvSpPr>
          <p:nvPr/>
        </p:nvSpPr>
        <p:spPr>
          <a:xfrm>
            <a:off x="8174587" y="5301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26989448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193757" y="4005064"/>
            <a:ext cx="4756485" cy="368300"/>
          </a:xfrm>
        </p:spPr>
        <p:txBody>
          <a:bodyPr/>
          <a:lstStyle/>
          <a:p>
            <a:r>
              <a:rPr lang="pl-PL" sz="1600" b="1">
                <a:latin typeface="Calibri" panose="020F0502020204030204" pitchFamily="34" charset="0"/>
                <a:cs typeface="Calibri" panose="020F0502020204030204" pitchFamily="34" charset="0"/>
              </a:rPr>
              <a:t>METODOLOGIA I STRUKTURA PRÓBY</a:t>
            </a:r>
          </a:p>
        </p:txBody>
      </p:sp>
      <p:grpSp>
        <p:nvGrpSpPr>
          <p:cNvPr id="3" name="Grupa 2">
            <a:extLst>
              <a:ext uri="{FF2B5EF4-FFF2-40B4-BE49-F238E27FC236}">
                <a16:creationId xmlns:a16="http://schemas.microsoft.com/office/drawing/2014/main" id="{F8A51135-E76E-4048-9685-E7877E66A7B7}"/>
              </a:ext>
            </a:extLst>
          </p:cNvPr>
          <p:cNvGrpSpPr/>
          <p:nvPr/>
        </p:nvGrpSpPr>
        <p:grpSpPr>
          <a:xfrm>
            <a:off x="4341727" y="3189742"/>
            <a:ext cx="460544" cy="478516"/>
            <a:chOff x="4294188" y="1531938"/>
            <a:chExt cx="650876" cy="676275"/>
          </a:xfrm>
        </p:grpSpPr>
        <p:sp>
          <p:nvSpPr>
            <p:cNvPr id="4" name="Freeform 27">
              <a:extLst>
                <a:ext uri="{FF2B5EF4-FFF2-40B4-BE49-F238E27FC236}">
                  <a16:creationId xmlns:a16="http://schemas.microsoft.com/office/drawing/2014/main" id="{7CDFD692-A41A-43B7-B967-AA3DFE6075DC}"/>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Freeform 28">
              <a:extLst>
                <a:ext uri="{FF2B5EF4-FFF2-40B4-BE49-F238E27FC236}">
                  <a16:creationId xmlns:a16="http://schemas.microsoft.com/office/drawing/2014/main" id="{98D0C16D-BE05-45C7-91EB-003089D687E2}"/>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29">
              <a:extLst>
                <a:ext uri="{FF2B5EF4-FFF2-40B4-BE49-F238E27FC236}">
                  <a16:creationId xmlns:a16="http://schemas.microsoft.com/office/drawing/2014/main" id="{B11C48BE-57D3-4A9C-BC67-AEA28C3784D1}"/>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 name="Freeform 30">
              <a:extLst>
                <a:ext uri="{FF2B5EF4-FFF2-40B4-BE49-F238E27FC236}">
                  <a16:creationId xmlns:a16="http://schemas.microsoft.com/office/drawing/2014/main" id="{7888F2F5-19BB-4B91-B335-5942ACF5ECF8}"/>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 name="Freeform 31">
              <a:extLst>
                <a:ext uri="{FF2B5EF4-FFF2-40B4-BE49-F238E27FC236}">
                  <a16:creationId xmlns:a16="http://schemas.microsoft.com/office/drawing/2014/main" id="{FD11D304-FB86-4978-A746-752EA3A61A72}"/>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 name="Freeform 32">
              <a:extLst>
                <a:ext uri="{FF2B5EF4-FFF2-40B4-BE49-F238E27FC236}">
                  <a16:creationId xmlns:a16="http://schemas.microsoft.com/office/drawing/2014/main" id="{CB2D2460-360D-47A8-AC02-637D3D0916B8}"/>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0" name="Grupa 9">
            <a:extLst>
              <a:ext uri="{FF2B5EF4-FFF2-40B4-BE49-F238E27FC236}">
                <a16:creationId xmlns:a16="http://schemas.microsoft.com/office/drawing/2014/main" id="{EC448145-6136-46DE-AC3F-703CD2D5764C}"/>
              </a:ext>
            </a:extLst>
          </p:cNvPr>
          <p:cNvGrpSpPr/>
          <p:nvPr/>
        </p:nvGrpSpPr>
        <p:grpSpPr>
          <a:xfrm>
            <a:off x="5148064" y="3189742"/>
            <a:ext cx="460544" cy="478516"/>
            <a:chOff x="4294188" y="1531938"/>
            <a:chExt cx="650876" cy="676275"/>
          </a:xfrm>
          <a:solidFill>
            <a:schemeClr val="tx1">
              <a:lumMod val="40000"/>
              <a:lumOff val="60000"/>
            </a:schemeClr>
          </a:solidFill>
        </p:grpSpPr>
        <p:sp>
          <p:nvSpPr>
            <p:cNvPr id="11" name="Freeform 27">
              <a:extLst>
                <a:ext uri="{FF2B5EF4-FFF2-40B4-BE49-F238E27FC236}">
                  <a16:creationId xmlns:a16="http://schemas.microsoft.com/office/drawing/2014/main" id="{731F3598-8554-4DD6-9FC8-1F2C254B3D57}"/>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8">
              <a:extLst>
                <a:ext uri="{FF2B5EF4-FFF2-40B4-BE49-F238E27FC236}">
                  <a16:creationId xmlns:a16="http://schemas.microsoft.com/office/drawing/2014/main" id="{97DA34FE-24DB-497E-9B2A-C49CF79BA18F}"/>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 name="Freeform 29">
              <a:extLst>
                <a:ext uri="{FF2B5EF4-FFF2-40B4-BE49-F238E27FC236}">
                  <a16:creationId xmlns:a16="http://schemas.microsoft.com/office/drawing/2014/main" id="{67280AA2-139C-47F4-93D2-5C5AB96F806B}"/>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30">
              <a:extLst>
                <a:ext uri="{FF2B5EF4-FFF2-40B4-BE49-F238E27FC236}">
                  <a16:creationId xmlns:a16="http://schemas.microsoft.com/office/drawing/2014/main" id="{54574C21-2F1F-490F-93F3-34846354C534}"/>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 name="Freeform 31">
              <a:extLst>
                <a:ext uri="{FF2B5EF4-FFF2-40B4-BE49-F238E27FC236}">
                  <a16:creationId xmlns:a16="http://schemas.microsoft.com/office/drawing/2014/main" id="{0C7AA6B8-FB4D-4425-9E52-F6DF3AA5D69B}"/>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32">
              <a:extLst>
                <a:ext uri="{FF2B5EF4-FFF2-40B4-BE49-F238E27FC236}">
                  <a16:creationId xmlns:a16="http://schemas.microsoft.com/office/drawing/2014/main" id="{D6711B27-2345-4A03-A78A-B6035415C1E2}"/>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7" name="Grupa 16">
            <a:extLst>
              <a:ext uri="{FF2B5EF4-FFF2-40B4-BE49-F238E27FC236}">
                <a16:creationId xmlns:a16="http://schemas.microsoft.com/office/drawing/2014/main" id="{99F925BA-31A6-41B3-88B2-1C531133A95C}"/>
              </a:ext>
            </a:extLst>
          </p:cNvPr>
          <p:cNvGrpSpPr/>
          <p:nvPr/>
        </p:nvGrpSpPr>
        <p:grpSpPr>
          <a:xfrm>
            <a:off x="5937250" y="3189742"/>
            <a:ext cx="460544" cy="478516"/>
            <a:chOff x="4294188" y="1531938"/>
            <a:chExt cx="650876" cy="676275"/>
          </a:xfrm>
          <a:solidFill>
            <a:schemeClr val="bg1">
              <a:lumMod val="95000"/>
            </a:schemeClr>
          </a:solidFill>
        </p:grpSpPr>
        <p:sp>
          <p:nvSpPr>
            <p:cNvPr id="18" name="Freeform 27">
              <a:extLst>
                <a:ext uri="{FF2B5EF4-FFF2-40B4-BE49-F238E27FC236}">
                  <a16:creationId xmlns:a16="http://schemas.microsoft.com/office/drawing/2014/main" id="{53D0C2B7-15FB-42CC-89EE-CCB9442EC307}"/>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28">
              <a:extLst>
                <a:ext uri="{FF2B5EF4-FFF2-40B4-BE49-F238E27FC236}">
                  <a16:creationId xmlns:a16="http://schemas.microsoft.com/office/drawing/2014/main" id="{D35E11CD-3D1A-4372-A820-D4AB9A864045}"/>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29">
              <a:extLst>
                <a:ext uri="{FF2B5EF4-FFF2-40B4-BE49-F238E27FC236}">
                  <a16:creationId xmlns:a16="http://schemas.microsoft.com/office/drawing/2014/main" id="{557D498E-73B0-49BC-B783-8D0BD176C945}"/>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0">
              <a:extLst>
                <a:ext uri="{FF2B5EF4-FFF2-40B4-BE49-F238E27FC236}">
                  <a16:creationId xmlns:a16="http://schemas.microsoft.com/office/drawing/2014/main" id="{ECE64F44-EA1E-4A13-9D7C-DFB3B937B21D}"/>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1">
              <a:extLst>
                <a:ext uri="{FF2B5EF4-FFF2-40B4-BE49-F238E27FC236}">
                  <a16:creationId xmlns:a16="http://schemas.microsoft.com/office/drawing/2014/main" id="{768421B4-010C-40D9-A0D1-1061E1CB2E9E}"/>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32">
              <a:extLst>
                <a:ext uri="{FF2B5EF4-FFF2-40B4-BE49-F238E27FC236}">
                  <a16:creationId xmlns:a16="http://schemas.microsoft.com/office/drawing/2014/main" id="{154A5FA1-C567-4475-95DC-4F06016F3A07}"/>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4" name="Grupa 23">
            <a:extLst>
              <a:ext uri="{FF2B5EF4-FFF2-40B4-BE49-F238E27FC236}">
                <a16:creationId xmlns:a16="http://schemas.microsoft.com/office/drawing/2014/main" id="{B591AE2A-CCEA-4E76-93B9-E24F93340A9B}"/>
              </a:ext>
            </a:extLst>
          </p:cNvPr>
          <p:cNvGrpSpPr/>
          <p:nvPr/>
        </p:nvGrpSpPr>
        <p:grpSpPr>
          <a:xfrm>
            <a:off x="3545929" y="3189742"/>
            <a:ext cx="460544" cy="478516"/>
            <a:chOff x="4294188" y="1531938"/>
            <a:chExt cx="650876" cy="676275"/>
          </a:xfrm>
          <a:solidFill>
            <a:schemeClr val="tx1">
              <a:lumMod val="40000"/>
              <a:lumOff val="60000"/>
            </a:schemeClr>
          </a:solidFill>
        </p:grpSpPr>
        <p:sp>
          <p:nvSpPr>
            <p:cNvPr id="25" name="Freeform 27">
              <a:extLst>
                <a:ext uri="{FF2B5EF4-FFF2-40B4-BE49-F238E27FC236}">
                  <a16:creationId xmlns:a16="http://schemas.microsoft.com/office/drawing/2014/main" id="{208694E7-EB61-4997-AB4B-5A44841EC977}"/>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28">
              <a:extLst>
                <a:ext uri="{FF2B5EF4-FFF2-40B4-BE49-F238E27FC236}">
                  <a16:creationId xmlns:a16="http://schemas.microsoft.com/office/drawing/2014/main" id="{69712951-6A12-4E34-BE1E-5B88C87F39B7}"/>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29">
              <a:extLst>
                <a:ext uri="{FF2B5EF4-FFF2-40B4-BE49-F238E27FC236}">
                  <a16:creationId xmlns:a16="http://schemas.microsoft.com/office/drawing/2014/main" id="{3749002D-17A2-4BFC-82F2-FE6DA3784648}"/>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30">
              <a:extLst>
                <a:ext uri="{FF2B5EF4-FFF2-40B4-BE49-F238E27FC236}">
                  <a16:creationId xmlns:a16="http://schemas.microsoft.com/office/drawing/2014/main" id="{E6ADE521-C8FF-4096-BD80-85835A0D8AD6}"/>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31">
              <a:extLst>
                <a:ext uri="{FF2B5EF4-FFF2-40B4-BE49-F238E27FC236}">
                  <a16:creationId xmlns:a16="http://schemas.microsoft.com/office/drawing/2014/main" id="{73C543D7-B919-4877-AB42-C304A5BFBCF1}"/>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32">
              <a:extLst>
                <a:ext uri="{FF2B5EF4-FFF2-40B4-BE49-F238E27FC236}">
                  <a16:creationId xmlns:a16="http://schemas.microsoft.com/office/drawing/2014/main" id="{D325D337-1919-40E9-9A36-C5C41E7632B9}"/>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1" name="Grupa 30">
            <a:extLst>
              <a:ext uri="{FF2B5EF4-FFF2-40B4-BE49-F238E27FC236}">
                <a16:creationId xmlns:a16="http://schemas.microsoft.com/office/drawing/2014/main" id="{959BCE2C-6877-45F0-A053-696A40E71EA1}"/>
              </a:ext>
            </a:extLst>
          </p:cNvPr>
          <p:cNvGrpSpPr/>
          <p:nvPr/>
        </p:nvGrpSpPr>
        <p:grpSpPr>
          <a:xfrm>
            <a:off x="2751948" y="3189742"/>
            <a:ext cx="460544" cy="478516"/>
            <a:chOff x="4294188" y="1531938"/>
            <a:chExt cx="650876" cy="676275"/>
          </a:xfrm>
          <a:solidFill>
            <a:schemeClr val="bg1">
              <a:lumMod val="95000"/>
            </a:schemeClr>
          </a:solidFill>
        </p:grpSpPr>
        <p:sp>
          <p:nvSpPr>
            <p:cNvPr id="32" name="Freeform 27">
              <a:extLst>
                <a:ext uri="{FF2B5EF4-FFF2-40B4-BE49-F238E27FC236}">
                  <a16:creationId xmlns:a16="http://schemas.microsoft.com/office/drawing/2014/main" id="{CD2BB2D1-171D-4E63-8E28-31B05D00F354}"/>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28">
              <a:extLst>
                <a:ext uri="{FF2B5EF4-FFF2-40B4-BE49-F238E27FC236}">
                  <a16:creationId xmlns:a16="http://schemas.microsoft.com/office/drawing/2014/main" id="{E5EB92C5-6437-4F0E-B86A-B6F07433F9A8}"/>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29">
              <a:extLst>
                <a:ext uri="{FF2B5EF4-FFF2-40B4-BE49-F238E27FC236}">
                  <a16:creationId xmlns:a16="http://schemas.microsoft.com/office/drawing/2014/main" id="{0C3C8A10-BFD7-46BF-8082-B9B211C208D2}"/>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30">
              <a:extLst>
                <a:ext uri="{FF2B5EF4-FFF2-40B4-BE49-F238E27FC236}">
                  <a16:creationId xmlns:a16="http://schemas.microsoft.com/office/drawing/2014/main" id="{EBC40E80-0429-4CEF-A767-182CD8DC93EE}"/>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31">
              <a:extLst>
                <a:ext uri="{FF2B5EF4-FFF2-40B4-BE49-F238E27FC236}">
                  <a16:creationId xmlns:a16="http://schemas.microsoft.com/office/drawing/2014/main" id="{B697C727-5DC6-42A8-9C9F-AD21DD21E52F}"/>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32">
              <a:extLst>
                <a:ext uri="{FF2B5EF4-FFF2-40B4-BE49-F238E27FC236}">
                  <a16:creationId xmlns:a16="http://schemas.microsoft.com/office/drawing/2014/main" id="{8A0A4CAF-1310-40D9-9148-90D7CCE56F45}"/>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278203144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Wykres 4" descr="Dlaczego w gospodarstwie domowym nie segreguje się śmieci?&#10;&#10;Wykres kolumnowy przedstawiający powody niesegregowania śmieci z podziałem na lata:&#10;W okolicy brakuje odpowiednich pojemników: 2020 rok – 33%, 2018 rok – 24%, 2014 rok – 28%, 2013 rok – 41%, 2012 rok – 59%.&#10;W domu nie ma miejsca na segregowanie odpadów: 2020 rok – 31%, 2018 rok – 32%, 2014 rok – 30%, 2013 rok – 51%, 2012 rok – 24%.&#10;Brakuje praktycznych informacji dotyczących sortowania śmieci: 2020 rok – 21%, 2018 rok – 16%, 2014 rok – 16%, 2013 rok – 28%, 2012 rok – 14%.&#10;Wiąże się to z dodatkowym kosztem: 2020 rok – 18%, 2018 rok – 16%, 2014 rok – 13%, 2013 rok – 31%, 2012 rok – 10%.&#10;Domownikom się nie chce: 2020 rok – 16%, 2018 rok – 25%, 2014 rok – 19%, 2013 rok – 40%, 2012 rok – 10%.&#10;Domownicy nie potrafią tego robić: 2020 rok – 12%, 2018 rok – 13%, 2014 rok – 7%, 2013 rok – 22%, 2012 rok – 4%.&#10;Domownikom brakuje na to czasu: 2020 rok – 11%, 2018 rok – 17%, 2014 rok – 16%, 2013 rok – 36%, 2012 rok – 11%.&#10;Domownicy nie wierzą, że odpady zostaną ponownie wykorzystane (trafią od recyklingu): 2020 rok – 6%, 2018 rok – 28%, 2014 rok – 18%, 2013 rok – 37%, 2012 rok –14%.&#10;Trudno powiedzieć: 2020 rok – 12%, 2018 rok – 3%, 2014 rok – 3%, 2013 rok – 4%, 2012 rok – 3%.&#10;">
            <a:extLst>
              <a:ext uri="{FF2B5EF4-FFF2-40B4-BE49-F238E27FC236}">
                <a16:creationId xmlns:a16="http://schemas.microsoft.com/office/drawing/2014/main" id="{9AEC5C51-C426-4307-982C-2BE01E84E20A}"/>
              </a:ext>
            </a:extLst>
          </p:cNvPr>
          <p:cNvGraphicFramePr/>
          <p:nvPr>
            <p:extLst>
              <p:ext uri="{D42A27DB-BD31-4B8C-83A1-F6EECF244321}">
                <p14:modId xmlns:p14="http://schemas.microsoft.com/office/powerpoint/2010/main" val="6474981"/>
              </p:ext>
            </p:extLst>
          </p:nvPr>
        </p:nvGraphicFramePr>
        <p:xfrm>
          <a:off x="0" y="1541796"/>
          <a:ext cx="8743699" cy="2602486"/>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braku segregacji odpadów</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P13. Dlaczego w Pana(i) gospodarstwie domowym </a:t>
            </a:r>
            <a:r>
              <a:rPr lang="pl-PL" sz="1100" b="1"/>
              <a:t>NIE</a:t>
            </a:r>
            <a:r>
              <a:rPr lang="pl-PL" sz="1100"/>
              <a:t> segreguje się odpadów lub robi się to sporadycznie? Proszę podać trzy główne przyczyny.</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5"/>
            <a:ext cx="8487418" cy="1080789"/>
          </a:xfrm>
        </p:spPr>
        <p:txBody>
          <a:bodyPr/>
          <a:lstStyle/>
          <a:p>
            <a:r>
              <a:rPr lang="pl-PL">
                <a:solidFill>
                  <a:schemeClr val="bg1">
                    <a:lumMod val="75000"/>
                  </a:schemeClr>
                </a:solidFill>
              </a:rPr>
              <a:t>Odpowiadający: badani, którzy wrzucają wszystko do jednego kosza, segregują śmieci sporadycznie, bądź wymienili inny sposób segregacji śmieci, 2020 r. n= 41, </a:t>
            </a:r>
            <a:r>
              <a:rPr lang="pl-PL" sz="800" i="1">
                <a:solidFill>
                  <a:schemeClr val="bg1">
                    <a:lumMod val="75000"/>
                  </a:schemeClr>
                </a:solidFill>
              </a:rPr>
              <a:t>2018: n=343, 2014: n=302, 2013: n=434, 2012: n=532</a:t>
            </a:r>
          </a:p>
          <a:p>
            <a:r>
              <a:rPr lang="pl-PL">
                <a:solidFill>
                  <a:schemeClr val="bg1">
                    <a:lumMod val="75000"/>
                  </a:schemeClr>
                </a:solidFill>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6" name="Tabela 5">
            <a:extLst>
              <a:ext uri="{FF2B5EF4-FFF2-40B4-BE49-F238E27FC236}">
                <a16:creationId xmlns:a16="http://schemas.microsoft.com/office/drawing/2014/main" id="{92B86165-C04E-48A9-8CA0-71A9E551C0F3}"/>
              </a:ext>
            </a:extLst>
          </p:cNvPr>
          <p:cNvGraphicFramePr>
            <a:graphicFrameLocks noGrp="1"/>
          </p:cNvGraphicFramePr>
          <p:nvPr/>
        </p:nvGraphicFramePr>
        <p:xfrm>
          <a:off x="359380" y="4439101"/>
          <a:ext cx="8384319" cy="832485"/>
        </p:xfrm>
        <a:graphic>
          <a:graphicData uri="http://schemas.openxmlformats.org/drawingml/2006/table">
            <a:tbl>
              <a:tblPr firstRow="1" bandRow="1">
                <a:tableStyleId>{5C22544A-7EE6-4342-B048-85BDC9FD1C3A}</a:tableStyleId>
              </a:tblPr>
              <a:tblGrid>
                <a:gridCol w="931591">
                  <a:extLst>
                    <a:ext uri="{9D8B030D-6E8A-4147-A177-3AD203B41FA5}">
                      <a16:colId xmlns:a16="http://schemas.microsoft.com/office/drawing/2014/main" val="2938667892"/>
                    </a:ext>
                  </a:extLst>
                </a:gridCol>
                <a:gridCol w="931591">
                  <a:extLst>
                    <a:ext uri="{9D8B030D-6E8A-4147-A177-3AD203B41FA5}">
                      <a16:colId xmlns:a16="http://schemas.microsoft.com/office/drawing/2014/main" val="411925587"/>
                    </a:ext>
                  </a:extLst>
                </a:gridCol>
                <a:gridCol w="931591">
                  <a:extLst>
                    <a:ext uri="{9D8B030D-6E8A-4147-A177-3AD203B41FA5}">
                      <a16:colId xmlns:a16="http://schemas.microsoft.com/office/drawing/2014/main" val="3608420190"/>
                    </a:ext>
                  </a:extLst>
                </a:gridCol>
                <a:gridCol w="931591">
                  <a:extLst>
                    <a:ext uri="{9D8B030D-6E8A-4147-A177-3AD203B41FA5}">
                      <a16:colId xmlns:a16="http://schemas.microsoft.com/office/drawing/2014/main" val="2823064476"/>
                    </a:ext>
                  </a:extLst>
                </a:gridCol>
                <a:gridCol w="931591">
                  <a:extLst>
                    <a:ext uri="{9D8B030D-6E8A-4147-A177-3AD203B41FA5}">
                      <a16:colId xmlns:a16="http://schemas.microsoft.com/office/drawing/2014/main" val="608497383"/>
                    </a:ext>
                  </a:extLst>
                </a:gridCol>
                <a:gridCol w="931591">
                  <a:extLst>
                    <a:ext uri="{9D8B030D-6E8A-4147-A177-3AD203B41FA5}">
                      <a16:colId xmlns:a16="http://schemas.microsoft.com/office/drawing/2014/main" val="4251473885"/>
                    </a:ext>
                  </a:extLst>
                </a:gridCol>
                <a:gridCol w="931591">
                  <a:extLst>
                    <a:ext uri="{9D8B030D-6E8A-4147-A177-3AD203B41FA5}">
                      <a16:colId xmlns:a16="http://schemas.microsoft.com/office/drawing/2014/main" val="3874046691"/>
                    </a:ext>
                  </a:extLst>
                </a:gridCol>
                <a:gridCol w="931591">
                  <a:extLst>
                    <a:ext uri="{9D8B030D-6E8A-4147-A177-3AD203B41FA5}">
                      <a16:colId xmlns:a16="http://schemas.microsoft.com/office/drawing/2014/main" val="1881203826"/>
                    </a:ext>
                  </a:extLst>
                </a:gridCol>
                <a:gridCol w="931591">
                  <a:extLst>
                    <a:ext uri="{9D8B030D-6E8A-4147-A177-3AD203B41FA5}">
                      <a16:colId xmlns:a16="http://schemas.microsoft.com/office/drawing/2014/main" val="2200576503"/>
                    </a:ext>
                  </a:extLst>
                </a:gridCol>
              </a:tblGrid>
              <a:tr h="370840">
                <a:tc>
                  <a:txBody>
                    <a:bodyPr/>
                    <a:lstStyle/>
                    <a:p>
                      <a:pPr algn="ctr" fontAlgn="b"/>
                      <a:r>
                        <a:rPr lang="pl-PL" sz="900" b="0" i="0" u="none" strike="noStrike">
                          <a:solidFill>
                            <a:schemeClr val="tx1"/>
                          </a:solidFill>
                          <a:effectLst/>
                          <a:latin typeface="+mj-lt"/>
                        </a:rPr>
                        <a:t>w okolicy brakuje odpowiednich pojemników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900" b="0" i="0" u="none" strike="noStrike">
                          <a:solidFill>
                            <a:schemeClr val="tx1"/>
                          </a:solidFill>
                          <a:effectLst/>
                          <a:latin typeface="+mj-lt"/>
                        </a:rPr>
                        <a:t>w domu nie ma miejsca na segregowanie odpadów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900" b="0" i="0" u="none" strike="noStrike">
                          <a:solidFill>
                            <a:schemeClr val="tx1"/>
                          </a:solidFill>
                          <a:effectLst/>
                          <a:latin typeface="+mj-lt"/>
                        </a:rPr>
                        <a:t>brakuje praktycznych informacji dotyczących sortowania śmieci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900" b="0" i="0" u="none" strike="noStrike">
                          <a:solidFill>
                            <a:schemeClr val="tx1"/>
                          </a:solidFill>
                          <a:effectLst/>
                          <a:latin typeface="+mj-lt"/>
                        </a:rPr>
                        <a:t>wiąże się to </a:t>
                      </a:r>
                    </a:p>
                    <a:p>
                      <a:pPr algn="ctr" fontAlgn="b"/>
                      <a:r>
                        <a:rPr lang="pl-PL" sz="900" b="0" i="0" u="none" strike="noStrike">
                          <a:solidFill>
                            <a:schemeClr val="tx1"/>
                          </a:solidFill>
                          <a:effectLst/>
                          <a:latin typeface="+mj-lt"/>
                        </a:rPr>
                        <a:t>z dodatkowym kosztem</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900" b="0" i="0" u="none" strike="noStrike">
                          <a:solidFill>
                            <a:schemeClr val="tx1"/>
                          </a:solidFill>
                          <a:effectLst/>
                          <a:latin typeface="+mj-lt"/>
                        </a:rPr>
                        <a:t>domownikom się nie chce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900" b="0" i="0" u="none" strike="noStrike">
                          <a:solidFill>
                            <a:schemeClr val="tx1"/>
                          </a:solidFill>
                          <a:effectLst/>
                          <a:latin typeface="+mj-lt"/>
                        </a:rPr>
                        <a:t>domownicy nie potrafią tego robić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900" b="0" i="0" u="none" strike="noStrike">
                          <a:solidFill>
                            <a:schemeClr val="tx1"/>
                          </a:solidFill>
                          <a:effectLst/>
                          <a:latin typeface="+mj-lt"/>
                        </a:rPr>
                        <a:t>domownikom brakuje na to czasu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900" b="0" i="0" u="none" strike="noStrike">
                          <a:solidFill>
                            <a:schemeClr val="tx1"/>
                          </a:solidFill>
                          <a:effectLst/>
                          <a:latin typeface="+mj-lt"/>
                        </a:rPr>
                        <a:t>domownicy nie wierzą, że odpady zostaną ponownie wykorzystane (trafią do recyclingu)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900" b="0" i="0" u="none" strike="noStrike">
                          <a:solidFill>
                            <a:schemeClr val="tx1"/>
                          </a:solidFill>
                          <a:effectLst/>
                          <a:latin typeface="+mj-lt"/>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17" name="pole tekstowe 16">
            <a:extLst>
              <a:ext uri="{FF2B5EF4-FFF2-40B4-BE49-F238E27FC236}">
                <a16:creationId xmlns:a16="http://schemas.microsoft.com/office/drawing/2014/main" id="{2C849A7F-880F-403C-8711-2DDAC45B0144}"/>
              </a:ext>
            </a:extLst>
          </p:cNvPr>
          <p:cNvSpPr txBox="1"/>
          <p:nvPr/>
        </p:nvSpPr>
        <p:spPr>
          <a:xfrm>
            <a:off x="331224" y="5373796"/>
            <a:ext cx="8398394" cy="215444"/>
          </a:xfrm>
          <a:prstGeom prst="rect">
            <a:avLst/>
          </a:prstGeom>
          <a:noFill/>
        </p:spPr>
        <p:txBody>
          <a:bodyPr wrap="square">
            <a:spAutoFit/>
          </a:bodyPr>
          <a:lstStyle/>
          <a:p>
            <a:pPr algn="just"/>
            <a:r>
              <a:rPr lang="pl-PL" sz="800" i="1">
                <a:solidFill>
                  <a:schemeClr val="bg1">
                    <a:lumMod val="75000"/>
                  </a:schemeClr>
                </a:solidFill>
                <a:latin typeface="+mj-lt"/>
              </a:rPr>
              <a:t>* W 2012, 2014 i 2018 roku, inaczej niż w 2013, od respondentów wymagano wskazania do trzech powodów, a nie dokładnie trzech.</a:t>
            </a:r>
          </a:p>
        </p:txBody>
      </p:sp>
      <p:pic>
        <p:nvPicPr>
          <p:cNvPr id="7" name="Grafika 6" descr="Pieniądze">
            <a:extLst>
              <a:ext uri="{FF2B5EF4-FFF2-40B4-BE49-F238E27FC236}">
                <a16:creationId xmlns:a16="http://schemas.microsoft.com/office/drawing/2014/main" id="{AE19EA2A-B730-470F-9445-F42B86D36AA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473409" y="4071784"/>
            <a:ext cx="360000" cy="360000"/>
          </a:xfrm>
          <a:prstGeom prst="rect">
            <a:avLst/>
          </a:prstGeom>
        </p:spPr>
      </p:pic>
      <p:pic>
        <p:nvPicPr>
          <p:cNvPr id="16" name="Grafika 15" descr="Budzik">
            <a:extLst>
              <a:ext uri="{FF2B5EF4-FFF2-40B4-BE49-F238E27FC236}">
                <a16:creationId xmlns:a16="http://schemas.microsoft.com/office/drawing/2014/main" id="{07AC150B-4AF9-4C52-84C3-93466B1DAA6A}"/>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193536" y="4078869"/>
            <a:ext cx="360000" cy="360000"/>
          </a:xfrm>
          <a:prstGeom prst="rect">
            <a:avLst/>
          </a:prstGeom>
        </p:spPr>
      </p:pic>
      <p:pic>
        <p:nvPicPr>
          <p:cNvPr id="20" name="Grafika 19" descr="Śmieci">
            <a:extLst>
              <a:ext uri="{FF2B5EF4-FFF2-40B4-BE49-F238E27FC236}">
                <a16:creationId xmlns:a16="http://schemas.microsoft.com/office/drawing/2014/main" id="{66DF02E5-0103-40D9-A4DA-01548585414E}"/>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73898" y="4078869"/>
            <a:ext cx="360000" cy="360000"/>
          </a:xfrm>
          <a:prstGeom prst="rect">
            <a:avLst/>
          </a:prstGeom>
        </p:spPr>
      </p:pic>
      <p:pic>
        <p:nvPicPr>
          <p:cNvPr id="22" name="Grafika 21" descr="Zakaz śmiecenia">
            <a:extLst>
              <a:ext uri="{FF2B5EF4-FFF2-40B4-BE49-F238E27FC236}">
                <a16:creationId xmlns:a16="http://schemas.microsoft.com/office/drawing/2014/main" id="{8B54CCF3-B16F-4A0E-96AE-BB13381C885B}"/>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078391" y="4065443"/>
            <a:ext cx="360000" cy="360000"/>
          </a:xfrm>
          <a:prstGeom prst="rect">
            <a:avLst/>
          </a:prstGeom>
        </p:spPr>
      </p:pic>
      <p:pic>
        <p:nvPicPr>
          <p:cNvPr id="24" name="Grafika 23" descr="Informacje">
            <a:extLst>
              <a:ext uri="{FF2B5EF4-FFF2-40B4-BE49-F238E27FC236}">
                <a16:creationId xmlns:a16="http://schemas.microsoft.com/office/drawing/2014/main" id="{314825E9-7419-4F95-A53B-B269165C8538}"/>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2489798" y="4071806"/>
            <a:ext cx="396000" cy="396000"/>
          </a:xfrm>
          <a:prstGeom prst="rect">
            <a:avLst/>
          </a:prstGeom>
        </p:spPr>
      </p:pic>
      <p:pic>
        <p:nvPicPr>
          <p:cNvPr id="26" name="Grafika 25" descr="Pomoc">
            <a:extLst>
              <a:ext uri="{FF2B5EF4-FFF2-40B4-BE49-F238E27FC236}">
                <a16:creationId xmlns:a16="http://schemas.microsoft.com/office/drawing/2014/main" id="{4714701E-989B-4AA4-83E4-D4D79A9DE330}"/>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8056059" y="4066361"/>
            <a:ext cx="396000" cy="396000"/>
          </a:xfrm>
          <a:prstGeom prst="rect">
            <a:avLst/>
          </a:prstGeom>
        </p:spPr>
      </p:pic>
      <p:pic>
        <p:nvPicPr>
          <p:cNvPr id="28" name="Grafika 27" descr="Dom">
            <a:extLst>
              <a:ext uri="{FF2B5EF4-FFF2-40B4-BE49-F238E27FC236}">
                <a16:creationId xmlns:a16="http://schemas.microsoft.com/office/drawing/2014/main" id="{8B4A9940-15EC-4117-AB8F-C5D1AC682F49}"/>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1616158" y="4028466"/>
            <a:ext cx="396000" cy="396000"/>
          </a:xfrm>
          <a:prstGeom prst="rect">
            <a:avLst/>
          </a:prstGeom>
        </p:spPr>
      </p:pic>
      <p:pic>
        <p:nvPicPr>
          <p:cNvPr id="30" name="Grafika 29" descr="Myśl">
            <a:extLst>
              <a:ext uri="{FF2B5EF4-FFF2-40B4-BE49-F238E27FC236}">
                <a16:creationId xmlns:a16="http://schemas.microsoft.com/office/drawing/2014/main" id="{0872A667-D7FD-4F66-8348-BF1E7A67C7BB}"/>
              </a:ext>
            </a:extLst>
          </p:cNvPr>
          <p:cNvPicPr>
            <a:picLocks noChangeAspect="1"/>
          </p:cNvPicPr>
          <p:nvPr/>
        </p:nvPicPr>
        <p:blipFill>
          <a:blip r:embed="rId18" cstate="print">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5267916" y="4069637"/>
            <a:ext cx="396000" cy="396000"/>
          </a:xfrm>
          <a:prstGeom prst="rect">
            <a:avLst/>
          </a:prstGeom>
        </p:spPr>
      </p:pic>
      <p:pic>
        <p:nvPicPr>
          <p:cNvPr id="32" name="Grafika 31" descr="Język migowy">
            <a:extLst>
              <a:ext uri="{FF2B5EF4-FFF2-40B4-BE49-F238E27FC236}">
                <a16:creationId xmlns:a16="http://schemas.microsoft.com/office/drawing/2014/main" id="{DA7A0D84-7BBB-4689-9DF6-369F2DB13286}"/>
              </a:ext>
            </a:extLst>
          </p:cNvPr>
          <p:cNvPicPr>
            <a:picLocks noChangeAspect="1"/>
          </p:cNvPicPr>
          <p:nvPr/>
        </p:nvPicPr>
        <p:blipFill>
          <a:blip r:embed="rId20" cstate="print">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4364927" y="4059800"/>
            <a:ext cx="396000" cy="396000"/>
          </a:xfrm>
          <a:prstGeom prst="rect">
            <a:avLst/>
          </a:prstGeom>
        </p:spPr>
      </p:pic>
      <p:sp>
        <p:nvSpPr>
          <p:cNvPr id="4" name="Symbol zastępczy tekstu 7">
            <a:extLst>
              <a:ext uri="{FF2B5EF4-FFF2-40B4-BE49-F238E27FC236}">
                <a16:creationId xmlns:a16="http://schemas.microsoft.com/office/drawing/2014/main" id="{89D1E01B-A922-4A86-BCBB-5265ADD9F9BE}"/>
              </a:ext>
            </a:extLst>
          </p:cNvPr>
          <p:cNvSpPr txBox="1">
            <a:spLocks/>
          </p:cNvSpPr>
          <p:nvPr/>
        </p:nvSpPr>
        <p:spPr>
          <a:xfrm>
            <a:off x="7874588" y="515779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15" name="Symbol zastępczy zawartości 4">
            <a:extLst>
              <a:ext uri="{FF2B5EF4-FFF2-40B4-BE49-F238E27FC236}">
                <a16:creationId xmlns:a16="http://schemas.microsoft.com/office/drawing/2014/main" id="{F3AAA1B2-7BE0-46D4-ABFD-31436C85A2B2}"/>
              </a:ext>
            </a:extLst>
          </p:cNvPr>
          <p:cNvGraphicFramePr>
            <a:graphicFrameLocks/>
          </p:cNvGraphicFramePr>
          <p:nvPr/>
        </p:nvGraphicFramePr>
        <p:xfrm>
          <a:off x="743582" y="700062"/>
          <a:ext cx="7562218" cy="3747814"/>
        </p:xfrm>
        <a:graphic>
          <a:graphicData uri="http://schemas.openxmlformats.org/drawingml/2006/chart">
            <c:chart xmlns:c="http://schemas.openxmlformats.org/drawingml/2006/chart" xmlns:r="http://schemas.openxmlformats.org/officeDocument/2006/relationships" r:id="rId22"/>
          </a:graphicData>
        </a:graphic>
      </p:graphicFrame>
      <p:sp>
        <p:nvSpPr>
          <p:cNvPr id="18" name="Symbol zastępczy tekstu 2">
            <a:extLst>
              <a:ext uri="{FF2B5EF4-FFF2-40B4-BE49-F238E27FC236}">
                <a16:creationId xmlns:a16="http://schemas.microsoft.com/office/drawing/2014/main" id="{059E6C62-0AC3-417F-9F55-1D1745CEC66A}"/>
              </a:ext>
            </a:extLst>
          </p:cNvPr>
          <p:cNvSpPr txBox="1">
            <a:spLocks/>
          </p:cNvSpPr>
          <p:nvPr/>
        </p:nvSpPr>
        <p:spPr>
          <a:xfrm>
            <a:off x="1990070" y="1822221"/>
            <a:ext cx="1791455" cy="381428"/>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900" i="1">
                <a:solidFill>
                  <a:schemeClr val="accent6"/>
                </a:solidFill>
              </a:rPr>
              <a:t>Nie segregują śmieci </a:t>
            </a:r>
            <a:br>
              <a:rPr lang="pl-PL" sz="900" i="1">
                <a:solidFill>
                  <a:schemeClr val="accent6"/>
                </a:solidFill>
              </a:rPr>
            </a:br>
            <a:r>
              <a:rPr lang="pl-PL" sz="900" i="1">
                <a:solidFill>
                  <a:schemeClr val="accent6"/>
                </a:solidFill>
              </a:rPr>
              <a:t>regularnie</a:t>
            </a:r>
            <a:endParaRPr lang="pl-PL" sz="500" i="1">
              <a:solidFill>
                <a:schemeClr val="accent6"/>
              </a:solidFill>
            </a:endParaRPr>
          </a:p>
        </p:txBody>
      </p:sp>
      <p:sp>
        <p:nvSpPr>
          <p:cNvPr id="19" name="pole tekstowe 18">
            <a:extLst>
              <a:ext uri="{FF2B5EF4-FFF2-40B4-BE49-F238E27FC236}">
                <a16:creationId xmlns:a16="http://schemas.microsoft.com/office/drawing/2014/main" id="{FF510599-7752-40BC-B0DC-9BF860B4953D}"/>
              </a:ext>
            </a:extLst>
          </p:cNvPr>
          <p:cNvSpPr txBox="1"/>
          <p:nvPr/>
        </p:nvSpPr>
        <p:spPr>
          <a:xfrm>
            <a:off x="1015018" y="1602923"/>
            <a:ext cx="736340" cy="276999"/>
          </a:xfrm>
          <a:prstGeom prst="rect">
            <a:avLst/>
          </a:prstGeom>
          <a:solidFill>
            <a:schemeClr val="bg1"/>
          </a:solidFill>
        </p:spPr>
        <p:txBody>
          <a:bodyPr wrap="square" rtlCol="0">
            <a:spAutoFit/>
          </a:bodyPr>
          <a:lstStyle/>
          <a:p>
            <a:pPr algn="r"/>
            <a:r>
              <a:rPr lang="pl-PL" sz="1200" b="1"/>
              <a:t>2020</a:t>
            </a:r>
          </a:p>
        </p:txBody>
      </p:sp>
      <p:pic>
        <p:nvPicPr>
          <p:cNvPr id="21" name="Grafika 20" descr="Odtwórz">
            <a:extLst>
              <a:ext uri="{FF2B5EF4-FFF2-40B4-BE49-F238E27FC236}">
                <a16:creationId xmlns:a16="http://schemas.microsoft.com/office/drawing/2014/main" id="{521316AE-3E28-45A1-88AA-84D77DCE2131}"/>
              </a:ext>
            </a:extLst>
          </p:cNvPr>
          <p:cNvPicPr>
            <a:picLocks noChangeAspect="1"/>
          </p:cNvPicPr>
          <p:nvPr/>
        </p:nvPicPr>
        <p:blipFill>
          <a:blip r:embed="rId23" cstate="print">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rot="5400000">
            <a:off x="1668137" y="1797942"/>
            <a:ext cx="412506" cy="412506"/>
          </a:xfrm>
          <a:prstGeom prst="rect">
            <a:avLst/>
          </a:prstGeom>
        </p:spPr>
      </p:pic>
      <p:sp>
        <p:nvSpPr>
          <p:cNvPr id="23" name="Prostokąt: zaokrąglone rogi 22">
            <a:extLst>
              <a:ext uri="{FF2B5EF4-FFF2-40B4-BE49-F238E27FC236}">
                <a16:creationId xmlns:a16="http://schemas.microsoft.com/office/drawing/2014/main" id="{AB6DC56B-ADAB-449B-ABE2-DA0DB5A3128E}"/>
              </a:ext>
            </a:extLst>
          </p:cNvPr>
          <p:cNvSpPr/>
          <p:nvPr/>
        </p:nvSpPr>
        <p:spPr>
          <a:xfrm>
            <a:off x="156776" y="2423002"/>
            <a:ext cx="8743699" cy="2950793"/>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pic>
        <p:nvPicPr>
          <p:cNvPr id="34" name="Grafika 12" descr="Recykling">
            <a:extLst>
              <a:ext uri="{FF2B5EF4-FFF2-40B4-BE49-F238E27FC236}">
                <a16:creationId xmlns:a16="http://schemas.microsoft.com/office/drawing/2014/main" id="{7E02535C-160F-41BC-BA13-0C92C97478EE}"/>
              </a:ext>
            </a:extLst>
          </p:cNvPr>
          <p:cNvPicPr>
            <a:picLocks noChangeAspect="1"/>
          </p:cNvPicPr>
          <p:nvPr/>
        </p:nvPicPr>
        <p:blipFill>
          <a:blip r:embed="rId25" cstate="email">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6229925" y="1261277"/>
            <a:ext cx="834966" cy="834967"/>
          </a:xfrm>
          <a:prstGeom prst="rect">
            <a:avLst/>
          </a:prstGeom>
        </p:spPr>
      </p:pic>
      <p:grpSp>
        <p:nvGrpSpPr>
          <p:cNvPr id="40" name="Grupa 39">
            <a:extLst>
              <a:ext uri="{FF2B5EF4-FFF2-40B4-BE49-F238E27FC236}">
                <a16:creationId xmlns:a16="http://schemas.microsoft.com/office/drawing/2014/main" id="{CCB8DB1F-F2D9-4D71-9317-6D88F83AD077}"/>
              </a:ext>
            </a:extLst>
          </p:cNvPr>
          <p:cNvGrpSpPr/>
          <p:nvPr/>
        </p:nvGrpSpPr>
        <p:grpSpPr>
          <a:xfrm>
            <a:off x="5683833" y="1454317"/>
            <a:ext cx="509703" cy="509703"/>
            <a:chOff x="3013075" y="2744788"/>
            <a:chExt cx="1368425" cy="1368425"/>
          </a:xfrm>
          <a:solidFill>
            <a:schemeClr val="accent6"/>
          </a:solidFill>
        </p:grpSpPr>
        <p:sp>
          <p:nvSpPr>
            <p:cNvPr id="41" name="Freeform 17">
              <a:extLst>
                <a:ext uri="{FF2B5EF4-FFF2-40B4-BE49-F238E27FC236}">
                  <a16:creationId xmlns:a16="http://schemas.microsoft.com/office/drawing/2014/main" id="{71FE4262-80B4-41E9-9DC7-201064C5C4DF}"/>
                </a:ext>
              </a:extLst>
            </p:cNvPr>
            <p:cNvSpPr>
              <a:spLocks/>
            </p:cNvSpPr>
            <p:nvPr/>
          </p:nvSpPr>
          <p:spPr bwMode="auto">
            <a:xfrm>
              <a:off x="3363913" y="3654426"/>
              <a:ext cx="666750" cy="115888"/>
            </a:xfrm>
            <a:custGeom>
              <a:avLst/>
              <a:gdLst>
                <a:gd name="T0" fmla="*/ 34 w 842"/>
                <a:gd name="T1" fmla="*/ 147 h 147"/>
                <a:gd name="T2" fmla="*/ 16 w 842"/>
                <a:gd name="T3" fmla="*/ 142 h 147"/>
                <a:gd name="T4" fmla="*/ 2 w 842"/>
                <a:gd name="T5" fmla="*/ 125 h 147"/>
                <a:gd name="T6" fmla="*/ 0 w 842"/>
                <a:gd name="T7" fmla="*/ 119 h 147"/>
                <a:gd name="T8" fmla="*/ 0 w 842"/>
                <a:gd name="T9" fmla="*/ 106 h 147"/>
                <a:gd name="T10" fmla="*/ 5 w 842"/>
                <a:gd name="T11" fmla="*/ 93 h 147"/>
                <a:gd name="T12" fmla="*/ 15 w 842"/>
                <a:gd name="T13" fmla="*/ 83 h 147"/>
                <a:gd name="T14" fmla="*/ 21 w 842"/>
                <a:gd name="T15" fmla="*/ 80 h 147"/>
                <a:gd name="T16" fmla="*/ 113 w 842"/>
                <a:gd name="T17" fmla="*/ 45 h 147"/>
                <a:gd name="T18" fmla="*/ 212 w 842"/>
                <a:gd name="T19" fmla="*/ 19 h 147"/>
                <a:gd name="T20" fmla="*/ 315 w 842"/>
                <a:gd name="T21" fmla="*/ 4 h 147"/>
                <a:gd name="T22" fmla="*/ 420 w 842"/>
                <a:gd name="T23" fmla="*/ 0 h 147"/>
                <a:gd name="T24" fmla="*/ 474 w 842"/>
                <a:gd name="T25" fmla="*/ 1 h 147"/>
                <a:gd name="T26" fmla="*/ 579 w 842"/>
                <a:gd name="T27" fmla="*/ 11 h 147"/>
                <a:gd name="T28" fmla="*/ 678 w 842"/>
                <a:gd name="T29" fmla="*/ 31 h 147"/>
                <a:gd name="T30" fmla="*/ 775 w 842"/>
                <a:gd name="T31" fmla="*/ 60 h 147"/>
                <a:gd name="T32" fmla="*/ 820 w 842"/>
                <a:gd name="T33" fmla="*/ 80 h 147"/>
                <a:gd name="T34" fmla="*/ 832 w 842"/>
                <a:gd name="T35" fmla="*/ 88 h 147"/>
                <a:gd name="T36" fmla="*/ 840 w 842"/>
                <a:gd name="T37" fmla="*/ 99 h 147"/>
                <a:gd name="T38" fmla="*/ 842 w 842"/>
                <a:gd name="T39" fmla="*/ 112 h 147"/>
                <a:gd name="T40" fmla="*/ 838 w 842"/>
                <a:gd name="T41" fmla="*/ 125 h 147"/>
                <a:gd name="T42" fmla="*/ 835 w 842"/>
                <a:gd name="T43" fmla="*/ 132 h 147"/>
                <a:gd name="T44" fmla="*/ 825 w 842"/>
                <a:gd name="T45" fmla="*/ 142 h 147"/>
                <a:gd name="T46" fmla="*/ 812 w 842"/>
                <a:gd name="T47" fmla="*/ 147 h 147"/>
                <a:gd name="T48" fmla="*/ 799 w 842"/>
                <a:gd name="T49" fmla="*/ 147 h 147"/>
                <a:gd name="T50" fmla="*/ 793 w 842"/>
                <a:gd name="T51" fmla="*/ 143 h 147"/>
                <a:gd name="T52" fmla="*/ 706 w 842"/>
                <a:gd name="T53" fmla="*/ 112 h 147"/>
                <a:gd name="T54" fmla="*/ 614 w 842"/>
                <a:gd name="T55" fmla="*/ 89 h 147"/>
                <a:gd name="T56" fmla="*/ 518 w 842"/>
                <a:gd name="T57" fmla="*/ 75 h 147"/>
                <a:gd name="T58" fmla="*/ 420 w 842"/>
                <a:gd name="T59" fmla="*/ 70 h 147"/>
                <a:gd name="T60" fmla="*/ 371 w 842"/>
                <a:gd name="T61" fmla="*/ 71 h 147"/>
                <a:gd name="T62" fmla="*/ 275 w 842"/>
                <a:gd name="T63" fmla="*/ 81 h 147"/>
                <a:gd name="T64" fmla="*/ 180 w 842"/>
                <a:gd name="T65" fmla="*/ 99 h 147"/>
                <a:gd name="T66" fmla="*/ 92 w 842"/>
                <a:gd name="T67" fmla="*/ 127 h 147"/>
                <a:gd name="T68" fmla="*/ 49 w 842"/>
                <a:gd name="T69" fmla="*/ 143 h 147"/>
                <a:gd name="T70" fmla="*/ 34 w 842"/>
                <a:gd name="T7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2" h="147">
                  <a:moveTo>
                    <a:pt x="34" y="147"/>
                  </a:moveTo>
                  <a:lnTo>
                    <a:pt x="34" y="147"/>
                  </a:lnTo>
                  <a:lnTo>
                    <a:pt x="25" y="145"/>
                  </a:lnTo>
                  <a:lnTo>
                    <a:pt x="16" y="142"/>
                  </a:lnTo>
                  <a:lnTo>
                    <a:pt x="8" y="135"/>
                  </a:lnTo>
                  <a:lnTo>
                    <a:pt x="2" y="125"/>
                  </a:lnTo>
                  <a:lnTo>
                    <a:pt x="2" y="125"/>
                  </a:lnTo>
                  <a:lnTo>
                    <a:pt x="0" y="119"/>
                  </a:lnTo>
                  <a:lnTo>
                    <a:pt x="0" y="112"/>
                  </a:lnTo>
                  <a:lnTo>
                    <a:pt x="0" y="106"/>
                  </a:lnTo>
                  <a:lnTo>
                    <a:pt x="2" y="99"/>
                  </a:lnTo>
                  <a:lnTo>
                    <a:pt x="5" y="93"/>
                  </a:lnTo>
                  <a:lnTo>
                    <a:pt x="8" y="88"/>
                  </a:lnTo>
                  <a:lnTo>
                    <a:pt x="15" y="83"/>
                  </a:lnTo>
                  <a:lnTo>
                    <a:pt x="21" y="80"/>
                  </a:lnTo>
                  <a:lnTo>
                    <a:pt x="21" y="80"/>
                  </a:lnTo>
                  <a:lnTo>
                    <a:pt x="65" y="60"/>
                  </a:lnTo>
                  <a:lnTo>
                    <a:pt x="113" y="45"/>
                  </a:lnTo>
                  <a:lnTo>
                    <a:pt x="162" y="31"/>
                  </a:lnTo>
                  <a:lnTo>
                    <a:pt x="212" y="19"/>
                  </a:lnTo>
                  <a:lnTo>
                    <a:pt x="263" y="11"/>
                  </a:lnTo>
                  <a:lnTo>
                    <a:pt x="315" y="4"/>
                  </a:lnTo>
                  <a:lnTo>
                    <a:pt x="368" y="1"/>
                  </a:lnTo>
                  <a:lnTo>
                    <a:pt x="420" y="0"/>
                  </a:lnTo>
                  <a:lnTo>
                    <a:pt x="420" y="0"/>
                  </a:lnTo>
                  <a:lnTo>
                    <a:pt x="474" y="1"/>
                  </a:lnTo>
                  <a:lnTo>
                    <a:pt x="526" y="4"/>
                  </a:lnTo>
                  <a:lnTo>
                    <a:pt x="579" y="11"/>
                  </a:lnTo>
                  <a:lnTo>
                    <a:pt x="629" y="19"/>
                  </a:lnTo>
                  <a:lnTo>
                    <a:pt x="678" y="31"/>
                  </a:lnTo>
                  <a:lnTo>
                    <a:pt x="727" y="45"/>
                  </a:lnTo>
                  <a:lnTo>
                    <a:pt x="775" y="60"/>
                  </a:lnTo>
                  <a:lnTo>
                    <a:pt x="820" y="80"/>
                  </a:lnTo>
                  <a:lnTo>
                    <a:pt x="820" y="80"/>
                  </a:lnTo>
                  <a:lnTo>
                    <a:pt x="827" y="83"/>
                  </a:lnTo>
                  <a:lnTo>
                    <a:pt x="832" y="88"/>
                  </a:lnTo>
                  <a:lnTo>
                    <a:pt x="837" y="93"/>
                  </a:lnTo>
                  <a:lnTo>
                    <a:pt x="840" y="99"/>
                  </a:lnTo>
                  <a:lnTo>
                    <a:pt x="842" y="106"/>
                  </a:lnTo>
                  <a:lnTo>
                    <a:pt x="842" y="112"/>
                  </a:lnTo>
                  <a:lnTo>
                    <a:pt x="842" y="119"/>
                  </a:lnTo>
                  <a:lnTo>
                    <a:pt x="838" y="125"/>
                  </a:lnTo>
                  <a:lnTo>
                    <a:pt x="838" y="125"/>
                  </a:lnTo>
                  <a:lnTo>
                    <a:pt x="835" y="132"/>
                  </a:lnTo>
                  <a:lnTo>
                    <a:pt x="830" y="137"/>
                  </a:lnTo>
                  <a:lnTo>
                    <a:pt x="825" y="142"/>
                  </a:lnTo>
                  <a:lnTo>
                    <a:pt x="819" y="145"/>
                  </a:lnTo>
                  <a:lnTo>
                    <a:pt x="812" y="147"/>
                  </a:lnTo>
                  <a:lnTo>
                    <a:pt x="806" y="147"/>
                  </a:lnTo>
                  <a:lnTo>
                    <a:pt x="799" y="147"/>
                  </a:lnTo>
                  <a:lnTo>
                    <a:pt x="793" y="143"/>
                  </a:lnTo>
                  <a:lnTo>
                    <a:pt x="793" y="143"/>
                  </a:lnTo>
                  <a:lnTo>
                    <a:pt x="750" y="127"/>
                  </a:lnTo>
                  <a:lnTo>
                    <a:pt x="706" y="112"/>
                  </a:lnTo>
                  <a:lnTo>
                    <a:pt x="660" y="99"/>
                  </a:lnTo>
                  <a:lnTo>
                    <a:pt x="614" y="89"/>
                  </a:lnTo>
                  <a:lnTo>
                    <a:pt x="567" y="81"/>
                  </a:lnTo>
                  <a:lnTo>
                    <a:pt x="518" y="75"/>
                  </a:lnTo>
                  <a:lnTo>
                    <a:pt x="471" y="71"/>
                  </a:lnTo>
                  <a:lnTo>
                    <a:pt x="420" y="70"/>
                  </a:lnTo>
                  <a:lnTo>
                    <a:pt x="420" y="70"/>
                  </a:lnTo>
                  <a:lnTo>
                    <a:pt x="371" y="71"/>
                  </a:lnTo>
                  <a:lnTo>
                    <a:pt x="322" y="75"/>
                  </a:lnTo>
                  <a:lnTo>
                    <a:pt x="275" y="81"/>
                  </a:lnTo>
                  <a:lnTo>
                    <a:pt x="227" y="89"/>
                  </a:lnTo>
                  <a:lnTo>
                    <a:pt x="180" y="99"/>
                  </a:lnTo>
                  <a:lnTo>
                    <a:pt x="136" y="112"/>
                  </a:lnTo>
                  <a:lnTo>
                    <a:pt x="92" y="127"/>
                  </a:lnTo>
                  <a:lnTo>
                    <a:pt x="49" y="143"/>
                  </a:lnTo>
                  <a:lnTo>
                    <a:pt x="49" y="143"/>
                  </a:lnTo>
                  <a:lnTo>
                    <a:pt x="43" y="147"/>
                  </a:lnTo>
                  <a:lnTo>
                    <a:pt x="34" y="147"/>
                  </a:lnTo>
                  <a:lnTo>
                    <a:pt x="34"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18">
              <a:extLst>
                <a:ext uri="{FF2B5EF4-FFF2-40B4-BE49-F238E27FC236}">
                  <a16:creationId xmlns:a16="http://schemas.microsoft.com/office/drawing/2014/main" id="{A96D738D-4D2A-4FE0-A750-92D2B32E87ED}"/>
                </a:ext>
              </a:extLst>
            </p:cNvPr>
            <p:cNvSpPr>
              <a:spLocks noEditPoints="1"/>
            </p:cNvSpPr>
            <p:nvPr/>
          </p:nvSpPr>
          <p:spPr bwMode="auto">
            <a:xfrm>
              <a:off x="3013075" y="2744788"/>
              <a:ext cx="1368425" cy="1368425"/>
            </a:xfrm>
            <a:custGeom>
              <a:avLst/>
              <a:gdLst>
                <a:gd name="T0" fmla="*/ 730 w 1724"/>
                <a:gd name="T1" fmla="*/ 1713 h 1724"/>
                <a:gd name="T2" fmla="*/ 526 w 1724"/>
                <a:gd name="T3" fmla="*/ 1655 h 1724"/>
                <a:gd name="T4" fmla="*/ 346 w 1724"/>
                <a:gd name="T5" fmla="*/ 1552 h 1724"/>
                <a:gd name="T6" fmla="*/ 196 w 1724"/>
                <a:gd name="T7" fmla="*/ 1409 h 1724"/>
                <a:gd name="T8" fmla="*/ 85 w 1724"/>
                <a:gd name="T9" fmla="*/ 1235 h 1724"/>
                <a:gd name="T10" fmla="*/ 18 w 1724"/>
                <a:gd name="T11" fmla="*/ 1034 h 1724"/>
                <a:gd name="T12" fmla="*/ 0 w 1724"/>
                <a:gd name="T13" fmla="*/ 861 h 1724"/>
                <a:gd name="T14" fmla="*/ 28 w 1724"/>
                <a:gd name="T15" fmla="*/ 647 h 1724"/>
                <a:gd name="T16" fmla="*/ 104 w 1724"/>
                <a:gd name="T17" fmla="*/ 451 h 1724"/>
                <a:gd name="T18" fmla="*/ 224 w 1724"/>
                <a:gd name="T19" fmla="*/ 283 h 1724"/>
                <a:gd name="T20" fmla="*/ 381 w 1724"/>
                <a:gd name="T21" fmla="*/ 147 h 1724"/>
                <a:gd name="T22" fmla="*/ 565 w 1724"/>
                <a:gd name="T23" fmla="*/ 52 h 1724"/>
                <a:gd name="T24" fmla="*/ 773 w 1724"/>
                <a:gd name="T25" fmla="*/ 5 h 1724"/>
                <a:gd name="T26" fmla="*/ 949 w 1724"/>
                <a:gd name="T27" fmla="*/ 5 h 1724"/>
                <a:gd name="T28" fmla="*/ 1157 w 1724"/>
                <a:gd name="T29" fmla="*/ 52 h 1724"/>
                <a:gd name="T30" fmla="*/ 1343 w 1724"/>
                <a:gd name="T31" fmla="*/ 147 h 1724"/>
                <a:gd name="T32" fmla="*/ 1498 w 1724"/>
                <a:gd name="T33" fmla="*/ 283 h 1724"/>
                <a:gd name="T34" fmla="*/ 1619 w 1724"/>
                <a:gd name="T35" fmla="*/ 451 h 1724"/>
                <a:gd name="T36" fmla="*/ 1696 w 1724"/>
                <a:gd name="T37" fmla="*/ 647 h 1724"/>
                <a:gd name="T38" fmla="*/ 1724 w 1724"/>
                <a:gd name="T39" fmla="*/ 861 h 1724"/>
                <a:gd name="T40" fmla="*/ 1706 w 1724"/>
                <a:gd name="T41" fmla="*/ 1034 h 1724"/>
                <a:gd name="T42" fmla="*/ 1639 w 1724"/>
                <a:gd name="T43" fmla="*/ 1235 h 1724"/>
                <a:gd name="T44" fmla="*/ 1526 w 1724"/>
                <a:gd name="T45" fmla="*/ 1409 h 1724"/>
                <a:gd name="T46" fmla="*/ 1377 w 1724"/>
                <a:gd name="T47" fmla="*/ 1552 h 1724"/>
                <a:gd name="T48" fmla="*/ 1196 w 1724"/>
                <a:gd name="T49" fmla="*/ 1655 h 1724"/>
                <a:gd name="T50" fmla="*/ 992 w 1724"/>
                <a:gd name="T51" fmla="*/ 1713 h 1724"/>
                <a:gd name="T52" fmla="*/ 861 w 1724"/>
                <a:gd name="T53" fmla="*/ 70 h 1724"/>
                <a:gd name="T54" fmla="*/ 703 w 1724"/>
                <a:gd name="T55" fmla="*/ 87 h 1724"/>
                <a:gd name="T56" fmla="*/ 520 w 1724"/>
                <a:gd name="T57" fmla="*/ 149 h 1724"/>
                <a:gd name="T58" fmla="*/ 359 w 1724"/>
                <a:gd name="T59" fmla="*/ 252 h 1724"/>
                <a:gd name="T60" fmla="*/ 229 w 1724"/>
                <a:gd name="T61" fmla="*/ 389 h 1724"/>
                <a:gd name="T62" fmla="*/ 132 w 1724"/>
                <a:gd name="T63" fmla="*/ 554 h 1724"/>
                <a:gd name="T64" fmla="*/ 80 w 1724"/>
                <a:gd name="T65" fmla="*/ 742 h 1724"/>
                <a:gd name="T66" fmla="*/ 72 w 1724"/>
                <a:gd name="T67" fmla="*/ 902 h 1724"/>
                <a:gd name="T68" fmla="*/ 106 w 1724"/>
                <a:gd name="T69" fmla="*/ 1096 h 1724"/>
                <a:gd name="T70" fmla="*/ 186 w 1724"/>
                <a:gd name="T71" fmla="*/ 1271 h 1724"/>
                <a:gd name="T72" fmla="*/ 302 w 1724"/>
                <a:gd name="T73" fmla="*/ 1420 h 1724"/>
                <a:gd name="T74" fmla="*/ 453 w 1724"/>
                <a:gd name="T75" fmla="*/ 1538 h 1724"/>
                <a:gd name="T76" fmla="*/ 627 w 1724"/>
                <a:gd name="T77" fmla="*/ 1616 h 1724"/>
                <a:gd name="T78" fmla="*/ 820 w 1724"/>
                <a:gd name="T79" fmla="*/ 1650 h 1724"/>
                <a:gd name="T80" fmla="*/ 982 w 1724"/>
                <a:gd name="T81" fmla="*/ 1642 h 1724"/>
                <a:gd name="T82" fmla="*/ 1168 w 1724"/>
                <a:gd name="T83" fmla="*/ 1590 h 1724"/>
                <a:gd name="T84" fmla="*/ 1335 w 1724"/>
                <a:gd name="T85" fmla="*/ 1495 h 1724"/>
                <a:gd name="T86" fmla="*/ 1471 w 1724"/>
                <a:gd name="T87" fmla="*/ 1364 h 1724"/>
                <a:gd name="T88" fmla="*/ 1573 w 1724"/>
                <a:gd name="T89" fmla="*/ 1204 h 1724"/>
                <a:gd name="T90" fmla="*/ 1636 w 1724"/>
                <a:gd name="T91" fmla="*/ 1021 h 1724"/>
                <a:gd name="T92" fmla="*/ 1652 w 1724"/>
                <a:gd name="T93" fmla="*/ 861 h 1724"/>
                <a:gd name="T94" fmla="*/ 1627 w 1724"/>
                <a:gd name="T95" fmla="*/ 663 h 1724"/>
                <a:gd name="T96" fmla="*/ 1557 w 1724"/>
                <a:gd name="T97" fmla="*/ 485 h 1724"/>
                <a:gd name="T98" fmla="*/ 1446 w 1724"/>
                <a:gd name="T99" fmla="*/ 330 h 1724"/>
                <a:gd name="T100" fmla="*/ 1304 w 1724"/>
                <a:gd name="T101" fmla="*/ 206 h 1724"/>
                <a:gd name="T102" fmla="*/ 1132 w 1724"/>
                <a:gd name="T103" fmla="*/ 119 h 1724"/>
                <a:gd name="T104" fmla="*/ 943 w 1724"/>
                <a:gd name="T105" fmla="*/ 75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4" h="1724">
                  <a:moveTo>
                    <a:pt x="861" y="1724"/>
                  </a:moveTo>
                  <a:lnTo>
                    <a:pt x="861" y="1724"/>
                  </a:lnTo>
                  <a:lnTo>
                    <a:pt x="817" y="1722"/>
                  </a:lnTo>
                  <a:lnTo>
                    <a:pt x="773" y="1719"/>
                  </a:lnTo>
                  <a:lnTo>
                    <a:pt x="730" y="1713"/>
                  </a:lnTo>
                  <a:lnTo>
                    <a:pt x="688" y="1706"/>
                  </a:lnTo>
                  <a:lnTo>
                    <a:pt x="647" y="1696"/>
                  </a:lnTo>
                  <a:lnTo>
                    <a:pt x="606" y="1685"/>
                  </a:lnTo>
                  <a:lnTo>
                    <a:pt x="565" y="1670"/>
                  </a:lnTo>
                  <a:lnTo>
                    <a:pt x="526" y="1655"/>
                  </a:lnTo>
                  <a:lnTo>
                    <a:pt x="488" y="1637"/>
                  </a:lnTo>
                  <a:lnTo>
                    <a:pt x="451" y="1619"/>
                  </a:lnTo>
                  <a:lnTo>
                    <a:pt x="415" y="1598"/>
                  </a:lnTo>
                  <a:lnTo>
                    <a:pt x="381" y="1575"/>
                  </a:lnTo>
                  <a:lnTo>
                    <a:pt x="346" y="1552"/>
                  </a:lnTo>
                  <a:lnTo>
                    <a:pt x="314" y="1526"/>
                  </a:lnTo>
                  <a:lnTo>
                    <a:pt x="283" y="1498"/>
                  </a:lnTo>
                  <a:lnTo>
                    <a:pt x="253" y="1471"/>
                  </a:lnTo>
                  <a:lnTo>
                    <a:pt x="224" y="1441"/>
                  </a:lnTo>
                  <a:lnTo>
                    <a:pt x="196" y="1409"/>
                  </a:lnTo>
                  <a:lnTo>
                    <a:pt x="171" y="1376"/>
                  </a:lnTo>
                  <a:lnTo>
                    <a:pt x="147" y="1343"/>
                  </a:lnTo>
                  <a:lnTo>
                    <a:pt x="124" y="1307"/>
                  </a:lnTo>
                  <a:lnTo>
                    <a:pt x="104" y="1271"/>
                  </a:lnTo>
                  <a:lnTo>
                    <a:pt x="85" y="1235"/>
                  </a:lnTo>
                  <a:lnTo>
                    <a:pt x="67" y="1196"/>
                  </a:lnTo>
                  <a:lnTo>
                    <a:pt x="52" y="1157"/>
                  </a:lnTo>
                  <a:lnTo>
                    <a:pt x="39" y="1118"/>
                  </a:lnTo>
                  <a:lnTo>
                    <a:pt x="28" y="1077"/>
                  </a:lnTo>
                  <a:lnTo>
                    <a:pt x="18" y="1034"/>
                  </a:lnTo>
                  <a:lnTo>
                    <a:pt x="10" y="992"/>
                  </a:lnTo>
                  <a:lnTo>
                    <a:pt x="5" y="949"/>
                  </a:lnTo>
                  <a:lnTo>
                    <a:pt x="2" y="905"/>
                  </a:lnTo>
                  <a:lnTo>
                    <a:pt x="0" y="861"/>
                  </a:lnTo>
                  <a:lnTo>
                    <a:pt x="0" y="861"/>
                  </a:lnTo>
                  <a:lnTo>
                    <a:pt x="2" y="817"/>
                  </a:lnTo>
                  <a:lnTo>
                    <a:pt x="5" y="773"/>
                  </a:lnTo>
                  <a:lnTo>
                    <a:pt x="10" y="730"/>
                  </a:lnTo>
                  <a:lnTo>
                    <a:pt x="18" y="688"/>
                  </a:lnTo>
                  <a:lnTo>
                    <a:pt x="28" y="647"/>
                  </a:lnTo>
                  <a:lnTo>
                    <a:pt x="39" y="606"/>
                  </a:lnTo>
                  <a:lnTo>
                    <a:pt x="52" y="565"/>
                  </a:lnTo>
                  <a:lnTo>
                    <a:pt x="67" y="526"/>
                  </a:lnTo>
                  <a:lnTo>
                    <a:pt x="85" y="489"/>
                  </a:lnTo>
                  <a:lnTo>
                    <a:pt x="104" y="451"/>
                  </a:lnTo>
                  <a:lnTo>
                    <a:pt x="124" y="415"/>
                  </a:lnTo>
                  <a:lnTo>
                    <a:pt x="147" y="381"/>
                  </a:lnTo>
                  <a:lnTo>
                    <a:pt x="171" y="346"/>
                  </a:lnTo>
                  <a:lnTo>
                    <a:pt x="196" y="314"/>
                  </a:lnTo>
                  <a:lnTo>
                    <a:pt x="224" y="283"/>
                  </a:lnTo>
                  <a:lnTo>
                    <a:pt x="253" y="252"/>
                  </a:lnTo>
                  <a:lnTo>
                    <a:pt x="283" y="224"/>
                  </a:lnTo>
                  <a:lnTo>
                    <a:pt x="314" y="196"/>
                  </a:lnTo>
                  <a:lnTo>
                    <a:pt x="346" y="172"/>
                  </a:lnTo>
                  <a:lnTo>
                    <a:pt x="381" y="147"/>
                  </a:lnTo>
                  <a:lnTo>
                    <a:pt x="415" y="124"/>
                  </a:lnTo>
                  <a:lnTo>
                    <a:pt x="451" y="105"/>
                  </a:lnTo>
                  <a:lnTo>
                    <a:pt x="488" y="85"/>
                  </a:lnTo>
                  <a:lnTo>
                    <a:pt x="526" y="67"/>
                  </a:lnTo>
                  <a:lnTo>
                    <a:pt x="565" y="52"/>
                  </a:lnTo>
                  <a:lnTo>
                    <a:pt x="606" y="39"/>
                  </a:lnTo>
                  <a:lnTo>
                    <a:pt x="647" y="26"/>
                  </a:lnTo>
                  <a:lnTo>
                    <a:pt x="688" y="18"/>
                  </a:lnTo>
                  <a:lnTo>
                    <a:pt x="730" y="10"/>
                  </a:lnTo>
                  <a:lnTo>
                    <a:pt x="773" y="5"/>
                  </a:lnTo>
                  <a:lnTo>
                    <a:pt x="817" y="2"/>
                  </a:lnTo>
                  <a:lnTo>
                    <a:pt x="861" y="0"/>
                  </a:lnTo>
                  <a:lnTo>
                    <a:pt x="861" y="0"/>
                  </a:lnTo>
                  <a:lnTo>
                    <a:pt x="905" y="2"/>
                  </a:lnTo>
                  <a:lnTo>
                    <a:pt x="949" y="5"/>
                  </a:lnTo>
                  <a:lnTo>
                    <a:pt x="992" y="10"/>
                  </a:lnTo>
                  <a:lnTo>
                    <a:pt x="1034" y="18"/>
                  </a:lnTo>
                  <a:lnTo>
                    <a:pt x="1077" y="26"/>
                  </a:lnTo>
                  <a:lnTo>
                    <a:pt x="1118" y="39"/>
                  </a:lnTo>
                  <a:lnTo>
                    <a:pt x="1157" y="52"/>
                  </a:lnTo>
                  <a:lnTo>
                    <a:pt x="1196" y="67"/>
                  </a:lnTo>
                  <a:lnTo>
                    <a:pt x="1235" y="85"/>
                  </a:lnTo>
                  <a:lnTo>
                    <a:pt x="1271" y="105"/>
                  </a:lnTo>
                  <a:lnTo>
                    <a:pt x="1307" y="124"/>
                  </a:lnTo>
                  <a:lnTo>
                    <a:pt x="1343" y="147"/>
                  </a:lnTo>
                  <a:lnTo>
                    <a:pt x="1377" y="172"/>
                  </a:lnTo>
                  <a:lnTo>
                    <a:pt x="1408" y="196"/>
                  </a:lnTo>
                  <a:lnTo>
                    <a:pt x="1441" y="224"/>
                  </a:lnTo>
                  <a:lnTo>
                    <a:pt x="1471" y="252"/>
                  </a:lnTo>
                  <a:lnTo>
                    <a:pt x="1498" y="283"/>
                  </a:lnTo>
                  <a:lnTo>
                    <a:pt x="1526" y="314"/>
                  </a:lnTo>
                  <a:lnTo>
                    <a:pt x="1552" y="346"/>
                  </a:lnTo>
                  <a:lnTo>
                    <a:pt x="1575" y="381"/>
                  </a:lnTo>
                  <a:lnTo>
                    <a:pt x="1598" y="415"/>
                  </a:lnTo>
                  <a:lnTo>
                    <a:pt x="1619" y="451"/>
                  </a:lnTo>
                  <a:lnTo>
                    <a:pt x="1639" y="489"/>
                  </a:lnTo>
                  <a:lnTo>
                    <a:pt x="1655" y="526"/>
                  </a:lnTo>
                  <a:lnTo>
                    <a:pt x="1672" y="565"/>
                  </a:lnTo>
                  <a:lnTo>
                    <a:pt x="1685" y="606"/>
                  </a:lnTo>
                  <a:lnTo>
                    <a:pt x="1696" y="647"/>
                  </a:lnTo>
                  <a:lnTo>
                    <a:pt x="1706" y="688"/>
                  </a:lnTo>
                  <a:lnTo>
                    <a:pt x="1714" y="730"/>
                  </a:lnTo>
                  <a:lnTo>
                    <a:pt x="1719" y="773"/>
                  </a:lnTo>
                  <a:lnTo>
                    <a:pt x="1722" y="817"/>
                  </a:lnTo>
                  <a:lnTo>
                    <a:pt x="1724" y="861"/>
                  </a:lnTo>
                  <a:lnTo>
                    <a:pt x="1724" y="861"/>
                  </a:lnTo>
                  <a:lnTo>
                    <a:pt x="1722" y="905"/>
                  </a:lnTo>
                  <a:lnTo>
                    <a:pt x="1719" y="949"/>
                  </a:lnTo>
                  <a:lnTo>
                    <a:pt x="1714" y="992"/>
                  </a:lnTo>
                  <a:lnTo>
                    <a:pt x="1706" y="1034"/>
                  </a:lnTo>
                  <a:lnTo>
                    <a:pt x="1696" y="1077"/>
                  </a:lnTo>
                  <a:lnTo>
                    <a:pt x="1685" y="1118"/>
                  </a:lnTo>
                  <a:lnTo>
                    <a:pt x="1672" y="1157"/>
                  </a:lnTo>
                  <a:lnTo>
                    <a:pt x="1655" y="1196"/>
                  </a:lnTo>
                  <a:lnTo>
                    <a:pt x="1639" y="1235"/>
                  </a:lnTo>
                  <a:lnTo>
                    <a:pt x="1619" y="1271"/>
                  </a:lnTo>
                  <a:lnTo>
                    <a:pt x="1598" y="1307"/>
                  </a:lnTo>
                  <a:lnTo>
                    <a:pt x="1575" y="1343"/>
                  </a:lnTo>
                  <a:lnTo>
                    <a:pt x="1552" y="1376"/>
                  </a:lnTo>
                  <a:lnTo>
                    <a:pt x="1526" y="1409"/>
                  </a:lnTo>
                  <a:lnTo>
                    <a:pt x="1498" y="1441"/>
                  </a:lnTo>
                  <a:lnTo>
                    <a:pt x="1471" y="1471"/>
                  </a:lnTo>
                  <a:lnTo>
                    <a:pt x="1441" y="1498"/>
                  </a:lnTo>
                  <a:lnTo>
                    <a:pt x="1408" y="1526"/>
                  </a:lnTo>
                  <a:lnTo>
                    <a:pt x="1377" y="1552"/>
                  </a:lnTo>
                  <a:lnTo>
                    <a:pt x="1343" y="1575"/>
                  </a:lnTo>
                  <a:lnTo>
                    <a:pt x="1307" y="1598"/>
                  </a:lnTo>
                  <a:lnTo>
                    <a:pt x="1271" y="1619"/>
                  </a:lnTo>
                  <a:lnTo>
                    <a:pt x="1235" y="1637"/>
                  </a:lnTo>
                  <a:lnTo>
                    <a:pt x="1196" y="1655"/>
                  </a:lnTo>
                  <a:lnTo>
                    <a:pt x="1157" y="1670"/>
                  </a:lnTo>
                  <a:lnTo>
                    <a:pt x="1118" y="1685"/>
                  </a:lnTo>
                  <a:lnTo>
                    <a:pt x="1077" y="1696"/>
                  </a:lnTo>
                  <a:lnTo>
                    <a:pt x="1034" y="1706"/>
                  </a:lnTo>
                  <a:lnTo>
                    <a:pt x="992" y="1713"/>
                  </a:lnTo>
                  <a:lnTo>
                    <a:pt x="949" y="1719"/>
                  </a:lnTo>
                  <a:lnTo>
                    <a:pt x="905" y="1722"/>
                  </a:lnTo>
                  <a:lnTo>
                    <a:pt x="861" y="1724"/>
                  </a:lnTo>
                  <a:lnTo>
                    <a:pt x="861" y="1724"/>
                  </a:lnTo>
                  <a:close/>
                  <a:moveTo>
                    <a:pt x="861" y="70"/>
                  </a:moveTo>
                  <a:lnTo>
                    <a:pt x="861" y="70"/>
                  </a:lnTo>
                  <a:lnTo>
                    <a:pt x="820" y="72"/>
                  </a:lnTo>
                  <a:lnTo>
                    <a:pt x="781" y="75"/>
                  </a:lnTo>
                  <a:lnTo>
                    <a:pt x="742" y="80"/>
                  </a:lnTo>
                  <a:lnTo>
                    <a:pt x="703" y="87"/>
                  </a:lnTo>
                  <a:lnTo>
                    <a:pt x="663" y="96"/>
                  </a:lnTo>
                  <a:lnTo>
                    <a:pt x="627" y="106"/>
                  </a:lnTo>
                  <a:lnTo>
                    <a:pt x="590" y="119"/>
                  </a:lnTo>
                  <a:lnTo>
                    <a:pt x="554" y="132"/>
                  </a:lnTo>
                  <a:lnTo>
                    <a:pt x="520" y="149"/>
                  </a:lnTo>
                  <a:lnTo>
                    <a:pt x="485" y="167"/>
                  </a:lnTo>
                  <a:lnTo>
                    <a:pt x="453" y="185"/>
                  </a:lnTo>
                  <a:lnTo>
                    <a:pt x="420" y="206"/>
                  </a:lnTo>
                  <a:lnTo>
                    <a:pt x="389" y="229"/>
                  </a:lnTo>
                  <a:lnTo>
                    <a:pt x="359" y="252"/>
                  </a:lnTo>
                  <a:lnTo>
                    <a:pt x="330" y="276"/>
                  </a:lnTo>
                  <a:lnTo>
                    <a:pt x="302" y="302"/>
                  </a:lnTo>
                  <a:lnTo>
                    <a:pt x="276" y="330"/>
                  </a:lnTo>
                  <a:lnTo>
                    <a:pt x="252" y="360"/>
                  </a:lnTo>
                  <a:lnTo>
                    <a:pt x="229" y="389"/>
                  </a:lnTo>
                  <a:lnTo>
                    <a:pt x="206" y="420"/>
                  </a:lnTo>
                  <a:lnTo>
                    <a:pt x="186" y="451"/>
                  </a:lnTo>
                  <a:lnTo>
                    <a:pt x="167" y="485"/>
                  </a:lnTo>
                  <a:lnTo>
                    <a:pt x="149" y="520"/>
                  </a:lnTo>
                  <a:lnTo>
                    <a:pt x="132" y="554"/>
                  </a:lnTo>
                  <a:lnTo>
                    <a:pt x="119" y="590"/>
                  </a:lnTo>
                  <a:lnTo>
                    <a:pt x="106" y="626"/>
                  </a:lnTo>
                  <a:lnTo>
                    <a:pt x="96" y="663"/>
                  </a:lnTo>
                  <a:lnTo>
                    <a:pt x="86" y="703"/>
                  </a:lnTo>
                  <a:lnTo>
                    <a:pt x="80" y="742"/>
                  </a:lnTo>
                  <a:lnTo>
                    <a:pt x="75" y="781"/>
                  </a:lnTo>
                  <a:lnTo>
                    <a:pt x="72" y="820"/>
                  </a:lnTo>
                  <a:lnTo>
                    <a:pt x="70" y="861"/>
                  </a:lnTo>
                  <a:lnTo>
                    <a:pt x="70" y="861"/>
                  </a:lnTo>
                  <a:lnTo>
                    <a:pt x="72" y="902"/>
                  </a:lnTo>
                  <a:lnTo>
                    <a:pt x="75" y="943"/>
                  </a:lnTo>
                  <a:lnTo>
                    <a:pt x="80" y="982"/>
                  </a:lnTo>
                  <a:lnTo>
                    <a:pt x="86" y="1021"/>
                  </a:lnTo>
                  <a:lnTo>
                    <a:pt x="96" y="1059"/>
                  </a:lnTo>
                  <a:lnTo>
                    <a:pt x="106" y="1096"/>
                  </a:lnTo>
                  <a:lnTo>
                    <a:pt x="119" y="1132"/>
                  </a:lnTo>
                  <a:lnTo>
                    <a:pt x="132" y="1168"/>
                  </a:lnTo>
                  <a:lnTo>
                    <a:pt x="149" y="1204"/>
                  </a:lnTo>
                  <a:lnTo>
                    <a:pt x="167" y="1239"/>
                  </a:lnTo>
                  <a:lnTo>
                    <a:pt x="186" y="1271"/>
                  </a:lnTo>
                  <a:lnTo>
                    <a:pt x="206" y="1304"/>
                  </a:lnTo>
                  <a:lnTo>
                    <a:pt x="229" y="1333"/>
                  </a:lnTo>
                  <a:lnTo>
                    <a:pt x="252" y="1364"/>
                  </a:lnTo>
                  <a:lnTo>
                    <a:pt x="276" y="1392"/>
                  </a:lnTo>
                  <a:lnTo>
                    <a:pt x="302" y="1420"/>
                  </a:lnTo>
                  <a:lnTo>
                    <a:pt x="330" y="1446"/>
                  </a:lnTo>
                  <a:lnTo>
                    <a:pt x="359" y="1471"/>
                  </a:lnTo>
                  <a:lnTo>
                    <a:pt x="389" y="1495"/>
                  </a:lnTo>
                  <a:lnTo>
                    <a:pt x="420" y="1516"/>
                  </a:lnTo>
                  <a:lnTo>
                    <a:pt x="453" y="1538"/>
                  </a:lnTo>
                  <a:lnTo>
                    <a:pt x="485" y="1557"/>
                  </a:lnTo>
                  <a:lnTo>
                    <a:pt x="520" y="1574"/>
                  </a:lnTo>
                  <a:lnTo>
                    <a:pt x="554" y="1590"/>
                  </a:lnTo>
                  <a:lnTo>
                    <a:pt x="590" y="1605"/>
                  </a:lnTo>
                  <a:lnTo>
                    <a:pt x="627" y="1616"/>
                  </a:lnTo>
                  <a:lnTo>
                    <a:pt x="663" y="1628"/>
                  </a:lnTo>
                  <a:lnTo>
                    <a:pt x="703" y="1636"/>
                  </a:lnTo>
                  <a:lnTo>
                    <a:pt x="742" y="1642"/>
                  </a:lnTo>
                  <a:lnTo>
                    <a:pt x="781" y="1649"/>
                  </a:lnTo>
                  <a:lnTo>
                    <a:pt x="820" y="1650"/>
                  </a:lnTo>
                  <a:lnTo>
                    <a:pt x="861" y="1652"/>
                  </a:lnTo>
                  <a:lnTo>
                    <a:pt x="861" y="1652"/>
                  </a:lnTo>
                  <a:lnTo>
                    <a:pt x="902" y="1650"/>
                  </a:lnTo>
                  <a:lnTo>
                    <a:pt x="943" y="1649"/>
                  </a:lnTo>
                  <a:lnTo>
                    <a:pt x="982" y="1642"/>
                  </a:lnTo>
                  <a:lnTo>
                    <a:pt x="1021" y="1636"/>
                  </a:lnTo>
                  <a:lnTo>
                    <a:pt x="1059" y="1628"/>
                  </a:lnTo>
                  <a:lnTo>
                    <a:pt x="1096" y="1616"/>
                  </a:lnTo>
                  <a:lnTo>
                    <a:pt x="1132" y="1605"/>
                  </a:lnTo>
                  <a:lnTo>
                    <a:pt x="1168" y="1590"/>
                  </a:lnTo>
                  <a:lnTo>
                    <a:pt x="1204" y="1574"/>
                  </a:lnTo>
                  <a:lnTo>
                    <a:pt x="1238" y="1557"/>
                  </a:lnTo>
                  <a:lnTo>
                    <a:pt x="1271" y="1538"/>
                  </a:lnTo>
                  <a:lnTo>
                    <a:pt x="1304" y="1516"/>
                  </a:lnTo>
                  <a:lnTo>
                    <a:pt x="1335" y="1495"/>
                  </a:lnTo>
                  <a:lnTo>
                    <a:pt x="1364" y="1471"/>
                  </a:lnTo>
                  <a:lnTo>
                    <a:pt x="1392" y="1446"/>
                  </a:lnTo>
                  <a:lnTo>
                    <a:pt x="1420" y="1420"/>
                  </a:lnTo>
                  <a:lnTo>
                    <a:pt x="1446" y="1392"/>
                  </a:lnTo>
                  <a:lnTo>
                    <a:pt x="1471" y="1364"/>
                  </a:lnTo>
                  <a:lnTo>
                    <a:pt x="1495" y="1333"/>
                  </a:lnTo>
                  <a:lnTo>
                    <a:pt x="1516" y="1304"/>
                  </a:lnTo>
                  <a:lnTo>
                    <a:pt x="1538" y="1271"/>
                  </a:lnTo>
                  <a:lnTo>
                    <a:pt x="1557" y="1239"/>
                  </a:lnTo>
                  <a:lnTo>
                    <a:pt x="1573" y="1204"/>
                  </a:lnTo>
                  <a:lnTo>
                    <a:pt x="1590" y="1168"/>
                  </a:lnTo>
                  <a:lnTo>
                    <a:pt x="1605" y="1132"/>
                  </a:lnTo>
                  <a:lnTo>
                    <a:pt x="1616" y="1096"/>
                  </a:lnTo>
                  <a:lnTo>
                    <a:pt x="1627" y="1059"/>
                  </a:lnTo>
                  <a:lnTo>
                    <a:pt x="1636" y="1021"/>
                  </a:lnTo>
                  <a:lnTo>
                    <a:pt x="1644" y="982"/>
                  </a:lnTo>
                  <a:lnTo>
                    <a:pt x="1649" y="943"/>
                  </a:lnTo>
                  <a:lnTo>
                    <a:pt x="1650" y="902"/>
                  </a:lnTo>
                  <a:lnTo>
                    <a:pt x="1652" y="861"/>
                  </a:lnTo>
                  <a:lnTo>
                    <a:pt x="1652" y="861"/>
                  </a:lnTo>
                  <a:lnTo>
                    <a:pt x="1650" y="820"/>
                  </a:lnTo>
                  <a:lnTo>
                    <a:pt x="1649" y="781"/>
                  </a:lnTo>
                  <a:lnTo>
                    <a:pt x="1644" y="742"/>
                  </a:lnTo>
                  <a:lnTo>
                    <a:pt x="1636" y="703"/>
                  </a:lnTo>
                  <a:lnTo>
                    <a:pt x="1627" y="663"/>
                  </a:lnTo>
                  <a:lnTo>
                    <a:pt x="1616" y="626"/>
                  </a:lnTo>
                  <a:lnTo>
                    <a:pt x="1605" y="590"/>
                  </a:lnTo>
                  <a:lnTo>
                    <a:pt x="1590" y="554"/>
                  </a:lnTo>
                  <a:lnTo>
                    <a:pt x="1573" y="520"/>
                  </a:lnTo>
                  <a:lnTo>
                    <a:pt x="1557" y="485"/>
                  </a:lnTo>
                  <a:lnTo>
                    <a:pt x="1538" y="451"/>
                  </a:lnTo>
                  <a:lnTo>
                    <a:pt x="1516" y="420"/>
                  </a:lnTo>
                  <a:lnTo>
                    <a:pt x="1495" y="389"/>
                  </a:lnTo>
                  <a:lnTo>
                    <a:pt x="1471" y="360"/>
                  </a:lnTo>
                  <a:lnTo>
                    <a:pt x="1446" y="330"/>
                  </a:lnTo>
                  <a:lnTo>
                    <a:pt x="1420" y="302"/>
                  </a:lnTo>
                  <a:lnTo>
                    <a:pt x="1392" y="276"/>
                  </a:lnTo>
                  <a:lnTo>
                    <a:pt x="1364" y="252"/>
                  </a:lnTo>
                  <a:lnTo>
                    <a:pt x="1335" y="229"/>
                  </a:lnTo>
                  <a:lnTo>
                    <a:pt x="1304" y="206"/>
                  </a:lnTo>
                  <a:lnTo>
                    <a:pt x="1271" y="185"/>
                  </a:lnTo>
                  <a:lnTo>
                    <a:pt x="1238" y="167"/>
                  </a:lnTo>
                  <a:lnTo>
                    <a:pt x="1204" y="149"/>
                  </a:lnTo>
                  <a:lnTo>
                    <a:pt x="1168" y="132"/>
                  </a:lnTo>
                  <a:lnTo>
                    <a:pt x="1132" y="119"/>
                  </a:lnTo>
                  <a:lnTo>
                    <a:pt x="1096" y="106"/>
                  </a:lnTo>
                  <a:lnTo>
                    <a:pt x="1059" y="96"/>
                  </a:lnTo>
                  <a:lnTo>
                    <a:pt x="1021" y="87"/>
                  </a:lnTo>
                  <a:lnTo>
                    <a:pt x="982" y="80"/>
                  </a:lnTo>
                  <a:lnTo>
                    <a:pt x="943" y="75"/>
                  </a:lnTo>
                  <a:lnTo>
                    <a:pt x="902" y="72"/>
                  </a:lnTo>
                  <a:lnTo>
                    <a:pt x="861" y="70"/>
                  </a:lnTo>
                  <a:lnTo>
                    <a:pt x="86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19">
              <a:extLst>
                <a:ext uri="{FF2B5EF4-FFF2-40B4-BE49-F238E27FC236}">
                  <a16:creationId xmlns:a16="http://schemas.microsoft.com/office/drawing/2014/main" id="{4F33F0C4-AD1F-4105-85FF-1F04622D8B08}"/>
                </a:ext>
              </a:extLst>
            </p:cNvPr>
            <p:cNvSpPr>
              <a:spLocks/>
            </p:cNvSpPr>
            <p:nvPr/>
          </p:nvSpPr>
          <p:spPr bwMode="auto">
            <a:xfrm>
              <a:off x="3289300" y="3168651"/>
              <a:ext cx="293688" cy="182563"/>
            </a:xfrm>
            <a:custGeom>
              <a:avLst/>
              <a:gdLst>
                <a:gd name="T0" fmla="*/ 337 w 371"/>
                <a:gd name="T1" fmla="*/ 229 h 229"/>
                <a:gd name="T2" fmla="*/ 323 w 371"/>
                <a:gd name="T3" fmla="*/ 228 h 229"/>
                <a:gd name="T4" fmla="*/ 312 w 371"/>
                <a:gd name="T5" fmla="*/ 221 h 229"/>
                <a:gd name="T6" fmla="*/ 304 w 371"/>
                <a:gd name="T7" fmla="*/ 210 h 229"/>
                <a:gd name="T8" fmla="*/ 301 w 371"/>
                <a:gd name="T9" fmla="*/ 196 h 229"/>
                <a:gd name="T10" fmla="*/ 299 w 371"/>
                <a:gd name="T11" fmla="*/ 183 h 229"/>
                <a:gd name="T12" fmla="*/ 292 w 371"/>
                <a:gd name="T13" fmla="*/ 159 h 229"/>
                <a:gd name="T14" fmla="*/ 284 w 371"/>
                <a:gd name="T15" fmla="*/ 136 h 229"/>
                <a:gd name="T16" fmla="*/ 271 w 371"/>
                <a:gd name="T17" fmla="*/ 116 h 229"/>
                <a:gd name="T18" fmla="*/ 255 w 371"/>
                <a:gd name="T19" fmla="*/ 100 h 229"/>
                <a:gd name="T20" fmla="*/ 237 w 371"/>
                <a:gd name="T21" fmla="*/ 85 h 229"/>
                <a:gd name="T22" fmla="*/ 217 w 371"/>
                <a:gd name="T23" fmla="*/ 77 h 229"/>
                <a:gd name="T24" fmla="*/ 196 w 371"/>
                <a:gd name="T25" fmla="*/ 72 h 229"/>
                <a:gd name="T26" fmla="*/ 186 w 371"/>
                <a:gd name="T27" fmla="*/ 71 h 229"/>
                <a:gd name="T28" fmla="*/ 163 w 371"/>
                <a:gd name="T29" fmla="*/ 74 h 229"/>
                <a:gd name="T30" fmla="*/ 144 w 371"/>
                <a:gd name="T31" fmla="*/ 80 h 229"/>
                <a:gd name="T32" fmla="*/ 126 w 371"/>
                <a:gd name="T33" fmla="*/ 92 h 229"/>
                <a:gd name="T34" fmla="*/ 108 w 371"/>
                <a:gd name="T35" fmla="*/ 108 h 229"/>
                <a:gd name="T36" fmla="*/ 95 w 371"/>
                <a:gd name="T37" fmla="*/ 126 h 229"/>
                <a:gd name="T38" fmla="*/ 83 w 371"/>
                <a:gd name="T39" fmla="*/ 147 h 229"/>
                <a:gd name="T40" fmla="*/ 75 w 371"/>
                <a:gd name="T41" fmla="*/ 172 h 229"/>
                <a:gd name="T42" fmla="*/ 70 w 371"/>
                <a:gd name="T43" fmla="*/ 196 h 229"/>
                <a:gd name="T44" fmla="*/ 70 w 371"/>
                <a:gd name="T45" fmla="*/ 205 h 229"/>
                <a:gd name="T46" fmla="*/ 64 w 371"/>
                <a:gd name="T47" fmla="*/ 216 h 229"/>
                <a:gd name="T48" fmla="*/ 52 w 371"/>
                <a:gd name="T49" fmla="*/ 226 h 229"/>
                <a:gd name="T50" fmla="*/ 39 w 371"/>
                <a:gd name="T51" fmla="*/ 229 h 229"/>
                <a:gd name="T52" fmla="*/ 33 w 371"/>
                <a:gd name="T53" fmla="*/ 229 h 229"/>
                <a:gd name="T54" fmla="*/ 20 w 371"/>
                <a:gd name="T55" fmla="*/ 226 h 229"/>
                <a:gd name="T56" fmla="*/ 8 w 371"/>
                <a:gd name="T57" fmla="*/ 218 h 229"/>
                <a:gd name="T58" fmla="*/ 2 w 371"/>
                <a:gd name="T59" fmla="*/ 206 h 229"/>
                <a:gd name="T60" fmla="*/ 0 w 371"/>
                <a:gd name="T61" fmla="*/ 192 h 229"/>
                <a:gd name="T62" fmla="*/ 3 w 371"/>
                <a:gd name="T63" fmla="*/ 172 h 229"/>
                <a:gd name="T64" fmla="*/ 11 w 371"/>
                <a:gd name="T65" fmla="*/ 133 h 229"/>
                <a:gd name="T66" fmla="*/ 28 w 371"/>
                <a:gd name="T67" fmla="*/ 98 h 229"/>
                <a:gd name="T68" fmla="*/ 47 w 371"/>
                <a:gd name="T69" fmla="*/ 69 h 229"/>
                <a:gd name="T70" fmla="*/ 72 w 371"/>
                <a:gd name="T71" fmla="*/ 43 h 229"/>
                <a:gd name="T72" fmla="*/ 101 w 371"/>
                <a:gd name="T73" fmla="*/ 23 h 229"/>
                <a:gd name="T74" fmla="*/ 134 w 371"/>
                <a:gd name="T75" fmla="*/ 9 h 229"/>
                <a:gd name="T76" fmla="*/ 168 w 371"/>
                <a:gd name="T77" fmla="*/ 0 h 229"/>
                <a:gd name="T78" fmla="*/ 186 w 371"/>
                <a:gd name="T79" fmla="*/ 0 h 229"/>
                <a:gd name="T80" fmla="*/ 222 w 371"/>
                <a:gd name="T81" fmla="*/ 4 h 229"/>
                <a:gd name="T82" fmla="*/ 255 w 371"/>
                <a:gd name="T83" fmla="*/ 15 h 229"/>
                <a:gd name="T84" fmla="*/ 286 w 371"/>
                <a:gd name="T85" fmla="*/ 31 h 229"/>
                <a:gd name="T86" fmla="*/ 312 w 371"/>
                <a:gd name="T87" fmla="*/ 54 h 229"/>
                <a:gd name="T88" fmla="*/ 335 w 371"/>
                <a:gd name="T89" fmla="*/ 84 h 229"/>
                <a:gd name="T90" fmla="*/ 353 w 371"/>
                <a:gd name="T91" fmla="*/ 116 h 229"/>
                <a:gd name="T92" fmla="*/ 366 w 371"/>
                <a:gd name="T93" fmla="*/ 152 h 229"/>
                <a:gd name="T94" fmla="*/ 371 w 371"/>
                <a:gd name="T95" fmla="*/ 192 h 229"/>
                <a:gd name="T96" fmla="*/ 371 w 371"/>
                <a:gd name="T97" fmla="*/ 198 h 229"/>
                <a:gd name="T98" fmla="*/ 368 w 371"/>
                <a:gd name="T99" fmla="*/ 211 h 229"/>
                <a:gd name="T100" fmla="*/ 358 w 371"/>
                <a:gd name="T101" fmla="*/ 223 h 229"/>
                <a:gd name="T102" fmla="*/ 346 w 371"/>
                <a:gd name="T103" fmla="*/ 229 h 229"/>
                <a:gd name="T104" fmla="*/ 338 w 371"/>
                <a:gd name="T105" fmla="*/ 229 h 229"/>
                <a:gd name="T106" fmla="*/ 337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7" y="229"/>
                  </a:moveTo>
                  <a:lnTo>
                    <a:pt x="337" y="229"/>
                  </a:lnTo>
                  <a:lnTo>
                    <a:pt x="330" y="229"/>
                  </a:lnTo>
                  <a:lnTo>
                    <a:pt x="323" y="228"/>
                  </a:lnTo>
                  <a:lnTo>
                    <a:pt x="317" y="224"/>
                  </a:lnTo>
                  <a:lnTo>
                    <a:pt x="312" y="221"/>
                  </a:lnTo>
                  <a:lnTo>
                    <a:pt x="307" y="216"/>
                  </a:lnTo>
                  <a:lnTo>
                    <a:pt x="304" y="210"/>
                  </a:lnTo>
                  <a:lnTo>
                    <a:pt x="302" y="203"/>
                  </a:lnTo>
                  <a:lnTo>
                    <a:pt x="301" y="196"/>
                  </a:lnTo>
                  <a:lnTo>
                    <a:pt x="301" y="196"/>
                  </a:lnTo>
                  <a:lnTo>
                    <a:pt x="299" y="183"/>
                  </a:lnTo>
                  <a:lnTo>
                    <a:pt x="297" y="172"/>
                  </a:lnTo>
                  <a:lnTo>
                    <a:pt x="292" y="159"/>
                  </a:lnTo>
                  <a:lnTo>
                    <a:pt x="289" y="147"/>
                  </a:lnTo>
                  <a:lnTo>
                    <a:pt x="284" y="136"/>
                  </a:lnTo>
                  <a:lnTo>
                    <a:pt x="278" y="126"/>
                  </a:lnTo>
                  <a:lnTo>
                    <a:pt x="271" y="116"/>
                  </a:lnTo>
                  <a:lnTo>
                    <a:pt x="263" y="108"/>
                  </a:lnTo>
                  <a:lnTo>
                    <a:pt x="255" y="100"/>
                  </a:lnTo>
                  <a:lnTo>
                    <a:pt x="247" y="92"/>
                  </a:lnTo>
                  <a:lnTo>
                    <a:pt x="237" y="85"/>
                  </a:lnTo>
                  <a:lnTo>
                    <a:pt x="229" y="80"/>
                  </a:lnTo>
                  <a:lnTo>
                    <a:pt x="217" y="77"/>
                  </a:lnTo>
                  <a:lnTo>
                    <a:pt x="207" y="74"/>
                  </a:lnTo>
                  <a:lnTo>
                    <a:pt x="196" y="72"/>
                  </a:lnTo>
                  <a:lnTo>
                    <a:pt x="186" y="71"/>
                  </a:lnTo>
                  <a:lnTo>
                    <a:pt x="186" y="71"/>
                  </a:lnTo>
                  <a:lnTo>
                    <a:pt x="175" y="72"/>
                  </a:lnTo>
                  <a:lnTo>
                    <a:pt x="163" y="74"/>
                  </a:lnTo>
                  <a:lnTo>
                    <a:pt x="154" y="77"/>
                  </a:lnTo>
                  <a:lnTo>
                    <a:pt x="144" y="80"/>
                  </a:lnTo>
                  <a:lnTo>
                    <a:pt x="134" y="85"/>
                  </a:lnTo>
                  <a:lnTo>
                    <a:pt x="126" y="92"/>
                  </a:lnTo>
                  <a:lnTo>
                    <a:pt x="116" y="100"/>
                  </a:lnTo>
                  <a:lnTo>
                    <a:pt x="108" y="108"/>
                  </a:lnTo>
                  <a:lnTo>
                    <a:pt x="101" y="116"/>
                  </a:lnTo>
                  <a:lnTo>
                    <a:pt x="95" y="126"/>
                  </a:lnTo>
                  <a:lnTo>
                    <a:pt x="88" y="136"/>
                  </a:lnTo>
                  <a:lnTo>
                    <a:pt x="83" y="147"/>
                  </a:lnTo>
                  <a:lnTo>
                    <a:pt x="78" y="159"/>
                  </a:lnTo>
                  <a:lnTo>
                    <a:pt x="75" y="172"/>
                  </a:lnTo>
                  <a:lnTo>
                    <a:pt x="72" y="183"/>
                  </a:lnTo>
                  <a:lnTo>
                    <a:pt x="70" y="196"/>
                  </a:lnTo>
                  <a:lnTo>
                    <a:pt x="70" y="196"/>
                  </a:lnTo>
                  <a:lnTo>
                    <a:pt x="70" y="205"/>
                  </a:lnTo>
                  <a:lnTo>
                    <a:pt x="67" y="211"/>
                  </a:lnTo>
                  <a:lnTo>
                    <a:pt x="64" y="216"/>
                  </a:lnTo>
                  <a:lnTo>
                    <a:pt x="59" y="221"/>
                  </a:lnTo>
                  <a:lnTo>
                    <a:pt x="52" y="226"/>
                  </a:lnTo>
                  <a:lnTo>
                    <a:pt x="47" y="228"/>
                  </a:lnTo>
                  <a:lnTo>
                    <a:pt x="39"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3" y="172"/>
                  </a:lnTo>
                  <a:lnTo>
                    <a:pt x="6" y="152"/>
                  </a:lnTo>
                  <a:lnTo>
                    <a:pt x="11" y="133"/>
                  </a:lnTo>
                  <a:lnTo>
                    <a:pt x="20" y="116"/>
                  </a:lnTo>
                  <a:lnTo>
                    <a:pt x="28" y="98"/>
                  </a:lnTo>
                  <a:lnTo>
                    <a:pt x="38" y="84"/>
                  </a:lnTo>
                  <a:lnTo>
                    <a:pt x="47" y="69"/>
                  </a:lnTo>
                  <a:lnTo>
                    <a:pt x="59" y="54"/>
                  </a:lnTo>
                  <a:lnTo>
                    <a:pt x="72" y="43"/>
                  </a:lnTo>
                  <a:lnTo>
                    <a:pt x="87" y="31"/>
                  </a:lnTo>
                  <a:lnTo>
                    <a:pt x="101" y="23"/>
                  </a:lnTo>
                  <a:lnTo>
                    <a:pt x="118" y="15"/>
                  </a:lnTo>
                  <a:lnTo>
                    <a:pt x="134" y="9"/>
                  </a:lnTo>
                  <a:lnTo>
                    <a:pt x="150" y="4"/>
                  </a:lnTo>
                  <a:lnTo>
                    <a:pt x="168" y="0"/>
                  </a:lnTo>
                  <a:lnTo>
                    <a:pt x="186" y="0"/>
                  </a:lnTo>
                  <a:lnTo>
                    <a:pt x="186" y="0"/>
                  </a:lnTo>
                  <a:lnTo>
                    <a:pt x="204" y="0"/>
                  </a:lnTo>
                  <a:lnTo>
                    <a:pt x="222" y="4"/>
                  </a:lnTo>
                  <a:lnTo>
                    <a:pt x="239" y="9"/>
                  </a:lnTo>
                  <a:lnTo>
                    <a:pt x="255" y="15"/>
                  </a:lnTo>
                  <a:lnTo>
                    <a:pt x="271" y="23"/>
                  </a:lnTo>
                  <a:lnTo>
                    <a:pt x="286" y="31"/>
                  </a:lnTo>
                  <a:lnTo>
                    <a:pt x="299" y="43"/>
                  </a:lnTo>
                  <a:lnTo>
                    <a:pt x="312" y="54"/>
                  </a:lnTo>
                  <a:lnTo>
                    <a:pt x="323" y="69"/>
                  </a:lnTo>
                  <a:lnTo>
                    <a:pt x="335" y="84"/>
                  </a:lnTo>
                  <a:lnTo>
                    <a:pt x="345" y="98"/>
                  </a:lnTo>
                  <a:lnTo>
                    <a:pt x="353" y="116"/>
                  </a:lnTo>
                  <a:lnTo>
                    <a:pt x="359" y="133"/>
                  </a:lnTo>
                  <a:lnTo>
                    <a:pt x="366" y="152"/>
                  </a:lnTo>
                  <a:lnTo>
                    <a:pt x="369" y="172"/>
                  </a:lnTo>
                  <a:lnTo>
                    <a:pt x="371" y="192"/>
                  </a:lnTo>
                  <a:lnTo>
                    <a:pt x="371" y="192"/>
                  </a:lnTo>
                  <a:lnTo>
                    <a:pt x="371" y="198"/>
                  </a:lnTo>
                  <a:lnTo>
                    <a:pt x="369" y="206"/>
                  </a:lnTo>
                  <a:lnTo>
                    <a:pt x="368" y="211"/>
                  </a:lnTo>
                  <a:lnTo>
                    <a:pt x="363" y="218"/>
                  </a:lnTo>
                  <a:lnTo>
                    <a:pt x="358" y="223"/>
                  </a:lnTo>
                  <a:lnTo>
                    <a:pt x="353" y="226"/>
                  </a:lnTo>
                  <a:lnTo>
                    <a:pt x="346" y="229"/>
                  </a:lnTo>
                  <a:lnTo>
                    <a:pt x="338" y="229"/>
                  </a:lnTo>
                  <a:lnTo>
                    <a:pt x="338" y="229"/>
                  </a:lnTo>
                  <a:lnTo>
                    <a:pt x="337" y="229"/>
                  </a:lnTo>
                  <a:lnTo>
                    <a:pt x="337"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20">
              <a:extLst>
                <a:ext uri="{FF2B5EF4-FFF2-40B4-BE49-F238E27FC236}">
                  <a16:creationId xmlns:a16="http://schemas.microsoft.com/office/drawing/2014/main" id="{9BBF631E-8D56-4FE6-AF6D-2D4C9DD91FC3}"/>
                </a:ext>
              </a:extLst>
            </p:cNvPr>
            <p:cNvSpPr>
              <a:spLocks/>
            </p:cNvSpPr>
            <p:nvPr/>
          </p:nvSpPr>
          <p:spPr bwMode="auto">
            <a:xfrm>
              <a:off x="3810000" y="3168651"/>
              <a:ext cx="293688" cy="182563"/>
            </a:xfrm>
            <a:custGeom>
              <a:avLst/>
              <a:gdLst>
                <a:gd name="T0" fmla="*/ 36 w 371"/>
                <a:gd name="T1" fmla="*/ 229 h 229"/>
                <a:gd name="T2" fmla="*/ 33 w 371"/>
                <a:gd name="T3" fmla="*/ 229 h 229"/>
                <a:gd name="T4" fmla="*/ 20 w 371"/>
                <a:gd name="T5" fmla="*/ 226 h 229"/>
                <a:gd name="T6" fmla="*/ 8 w 371"/>
                <a:gd name="T7" fmla="*/ 218 h 229"/>
                <a:gd name="T8" fmla="*/ 2 w 371"/>
                <a:gd name="T9" fmla="*/ 206 h 229"/>
                <a:gd name="T10" fmla="*/ 0 w 371"/>
                <a:gd name="T11" fmla="*/ 192 h 229"/>
                <a:gd name="T12" fmla="*/ 3 w 371"/>
                <a:gd name="T13" fmla="*/ 172 h 229"/>
                <a:gd name="T14" fmla="*/ 12 w 371"/>
                <a:gd name="T15" fmla="*/ 133 h 229"/>
                <a:gd name="T16" fmla="*/ 28 w 371"/>
                <a:gd name="T17" fmla="*/ 98 h 229"/>
                <a:gd name="T18" fmla="*/ 48 w 371"/>
                <a:gd name="T19" fmla="*/ 69 h 229"/>
                <a:gd name="T20" fmla="*/ 72 w 371"/>
                <a:gd name="T21" fmla="*/ 43 h 229"/>
                <a:gd name="T22" fmla="*/ 101 w 371"/>
                <a:gd name="T23" fmla="*/ 23 h 229"/>
                <a:gd name="T24" fmla="*/ 134 w 371"/>
                <a:gd name="T25" fmla="*/ 9 h 229"/>
                <a:gd name="T26" fmla="*/ 168 w 371"/>
                <a:gd name="T27" fmla="*/ 0 h 229"/>
                <a:gd name="T28" fmla="*/ 186 w 371"/>
                <a:gd name="T29" fmla="*/ 0 h 229"/>
                <a:gd name="T30" fmla="*/ 222 w 371"/>
                <a:gd name="T31" fmla="*/ 4 h 229"/>
                <a:gd name="T32" fmla="*/ 255 w 371"/>
                <a:gd name="T33" fmla="*/ 15 h 229"/>
                <a:gd name="T34" fmla="*/ 286 w 371"/>
                <a:gd name="T35" fmla="*/ 31 h 229"/>
                <a:gd name="T36" fmla="*/ 312 w 371"/>
                <a:gd name="T37" fmla="*/ 54 h 229"/>
                <a:gd name="T38" fmla="*/ 335 w 371"/>
                <a:gd name="T39" fmla="*/ 84 h 229"/>
                <a:gd name="T40" fmla="*/ 353 w 371"/>
                <a:gd name="T41" fmla="*/ 116 h 229"/>
                <a:gd name="T42" fmla="*/ 366 w 371"/>
                <a:gd name="T43" fmla="*/ 152 h 229"/>
                <a:gd name="T44" fmla="*/ 371 w 371"/>
                <a:gd name="T45" fmla="*/ 192 h 229"/>
                <a:gd name="T46" fmla="*/ 371 w 371"/>
                <a:gd name="T47" fmla="*/ 198 h 229"/>
                <a:gd name="T48" fmla="*/ 368 w 371"/>
                <a:gd name="T49" fmla="*/ 211 h 229"/>
                <a:gd name="T50" fmla="*/ 358 w 371"/>
                <a:gd name="T51" fmla="*/ 223 h 229"/>
                <a:gd name="T52" fmla="*/ 347 w 371"/>
                <a:gd name="T53" fmla="*/ 229 h 229"/>
                <a:gd name="T54" fmla="*/ 338 w 371"/>
                <a:gd name="T55" fmla="*/ 229 h 229"/>
                <a:gd name="T56" fmla="*/ 325 w 371"/>
                <a:gd name="T57" fmla="*/ 228 h 229"/>
                <a:gd name="T58" fmla="*/ 314 w 371"/>
                <a:gd name="T59" fmla="*/ 221 h 229"/>
                <a:gd name="T60" fmla="*/ 304 w 371"/>
                <a:gd name="T61" fmla="*/ 211 h 229"/>
                <a:gd name="T62" fmla="*/ 301 w 371"/>
                <a:gd name="T63" fmla="*/ 196 h 229"/>
                <a:gd name="T64" fmla="*/ 299 w 371"/>
                <a:gd name="T65" fmla="*/ 183 h 229"/>
                <a:gd name="T66" fmla="*/ 293 w 371"/>
                <a:gd name="T67" fmla="*/ 159 h 229"/>
                <a:gd name="T68" fmla="*/ 285 w 371"/>
                <a:gd name="T69" fmla="*/ 136 h 229"/>
                <a:gd name="T70" fmla="*/ 271 w 371"/>
                <a:gd name="T71" fmla="*/ 116 h 229"/>
                <a:gd name="T72" fmla="*/ 255 w 371"/>
                <a:gd name="T73" fmla="*/ 100 h 229"/>
                <a:gd name="T74" fmla="*/ 237 w 371"/>
                <a:gd name="T75" fmla="*/ 85 h 229"/>
                <a:gd name="T76" fmla="*/ 218 w 371"/>
                <a:gd name="T77" fmla="*/ 77 h 229"/>
                <a:gd name="T78" fmla="*/ 196 w 371"/>
                <a:gd name="T79" fmla="*/ 72 h 229"/>
                <a:gd name="T80" fmla="*/ 186 w 371"/>
                <a:gd name="T81" fmla="*/ 71 h 229"/>
                <a:gd name="T82" fmla="*/ 164 w 371"/>
                <a:gd name="T83" fmla="*/ 74 h 229"/>
                <a:gd name="T84" fmla="*/ 144 w 371"/>
                <a:gd name="T85" fmla="*/ 80 h 229"/>
                <a:gd name="T86" fmla="*/ 124 w 371"/>
                <a:gd name="T87" fmla="*/ 92 h 229"/>
                <a:gd name="T88" fmla="*/ 108 w 371"/>
                <a:gd name="T89" fmla="*/ 108 h 229"/>
                <a:gd name="T90" fmla="*/ 95 w 371"/>
                <a:gd name="T91" fmla="*/ 126 h 229"/>
                <a:gd name="T92" fmla="*/ 84 w 371"/>
                <a:gd name="T93" fmla="*/ 147 h 229"/>
                <a:gd name="T94" fmla="*/ 75 w 371"/>
                <a:gd name="T95" fmla="*/ 172 h 229"/>
                <a:gd name="T96" fmla="*/ 70 w 371"/>
                <a:gd name="T97" fmla="*/ 196 h 229"/>
                <a:gd name="T98" fmla="*/ 70 w 371"/>
                <a:gd name="T99" fmla="*/ 203 h 229"/>
                <a:gd name="T100" fmla="*/ 64 w 371"/>
                <a:gd name="T101" fmla="*/ 216 h 229"/>
                <a:gd name="T102" fmla="*/ 54 w 371"/>
                <a:gd name="T103" fmla="*/ 224 h 229"/>
                <a:gd name="T104" fmla="*/ 43 w 371"/>
                <a:gd name="T105" fmla="*/ 229 h 229"/>
                <a:gd name="T106" fmla="*/ 36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6" y="229"/>
                  </a:moveTo>
                  <a:lnTo>
                    <a:pt x="36"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3" y="172"/>
                  </a:lnTo>
                  <a:lnTo>
                    <a:pt x="7" y="152"/>
                  </a:lnTo>
                  <a:lnTo>
                    <a:pt x="12" y="133"/>
                  </a:lnTo>
                  <a:lnTo>
                    <a:pt x="20" y="116"/>
                  </a:lnTo>
                  <a:lnTo>
                    <a:pt x="28" y="98"/>
                  </a:lnTo>
                  <a:lnTo>
                    <a:pt x="38" y="84"/>
                  </a:lnTo>
                  <a:lnTo>
                    <a:pt x="48" y="69"/>
                  </a:lnTo>
                  <a:lnTo>
                    <a:pt x="59" y="54"/>
                  </a:lnTo>
                  <a:lnTo>
                    <a:pt x="72" y="43"/>
                  </a:lnTo>
                  <a:lnTo>
                    <a:pt x="87" y="31"/>
                  </a:lnTo>
                  <a:lnTo>
                    <a:pt x="101" y="23"/>
                  </a:lnTo>
                  <a:lnTo>
                    <a:pt x="118" y="15"/>
                  </a:lnTo>
                  <a:lnTo>
                    <a:pt x="134" y="9"/>
                  </a:lnTo>
                  <a:lnTo>
                    <a:pt x="151" y="4"/>
                  </a:lnTo>
                  <a:lnTo>
                    <a:pt x="168" y="0"/>
                  </a:lnTo>
                  <a:lnTo>
                    <a:pt x="186" y="0"/>
                  </a:lnTo>
                  <a:lnTo>
                    <a:pt x="186" y="0"/>
                  </a:lnTo>
                  <a:lnTo>
                    <a:pt x="204" y="0"/>
                  </a:lnTo>
                  <a:lnTo>
                    <a:pt x="222" y="4"/>
                  </a:lnTo>
                  <a:lnTo>
                    <a:pt x="239" y="9"/>
                  </a:lnTo>
                  <a:lnTo>
                    <a:pt x="255" y="15"/>
                  </a:lnTo>
                  <a:lnTo>
                    <a:pt x="271" y="23"/>
                  </a:lnTo>
                  <a:lnTo>
                    <a:pt x="286" y="31"/>
                  </a:lnTo>
                  <a:lnTo>
                    <a:pt x="299" y="43"/>
                  </a:lnTo>
                  <a:lnTo>
                    <a:pt x="312" y="54"/>
                  </a:lnTo>
                  <a:lnTo>
                    <a:pt x="324" y="69"/>
                  </a:lnTo>
                  <a:lnTo>
                    <a:pt x="335" y="84"/>
                  </a:lnTo>
                  <a:lnTo>
                    <a:pt x="345" y="98"/>
                  </a:lnTo>
                  <a:lnTo>
                    <a:pt x="353" y="116"/>
                  </a:lnTo>
                  <a:lnTo>
                    <a:pt x="360" y="133"/>
                  </a:lnTo>
                  <a:lnTo>
                    <a:pt x="366" y="152"/>
                  </a:lnTo>
                  <a:lnTo>
                    <a:pt x="369" y="172"/>
                  </a:lnTo>
                  <a:lnTo>
                    <a:pt x="371" y="192"/>
                  </a:lnTo>
                  <a:lnTo>
                    <a:pt x="371" y="192"/>
                  </a:lnTo>
                  <a:lnTo>
                    <a:pt x="371" y="198"/>
                  </a:lnTo>
                  <a:lnTo>
                    <a:pt x="369" y="206"/>
                  </a:lnTo>
                  <a:lnTo>
                    <a:pt x="368" y="211"/>
                  </a:lnTo>
                  <a:lnTo>
                    <a:pt x="363" y="218"/>
                  </a:lnTo>
                  <a:lnTo>
                    <a:pt x="358" y="223"/>
                  </a:lnTo>
                  <a:lnTo>
                    <a:pt x="353" y="226"/>
                  </a:lnTo>
                  <a:lnTo>
                    <a:pt x="347" y="229"/>
                  </a:lnTo>
                  <a:lnTo>
                    <a:pt x="338" y="229"/>
                  </a:lnTo>
                  <a:lnTo>
                    <a:pt x="338" y="229"/>
                  </a:lnTo>
                  <a:lnTo>
                    <a:pt x="332" y="229"/>
                  </a:lnTo>
                  <a:lnTo>
                    <a:pt x="325" y="228"/>
                  </a:lnTo>
                  <a:lnTo>
                    <a:pt x="319" y="226"/>
                  </a:lnTo>
                  <a:lnTo>
                    <a:pt x="314" y="221"/>
                  </a:lnTo>
                  <a:lnTo>
                    <a:pt x="309" y="216"/>
                  </a:lnTo>
                  <a:lnTo>
                    <a:pt x="304" y="211"/>
                  </a:lnTo>
                  <a:lnTo>
                    <a:pt x="302" y="205"/>
                  </a:lnTo>
                  <a:lnTo>
                    <a:pt x="301" y="196"/>
                  </a:lnTo>
                  <a:lnTo>
                    <a:pt x="301" y="196"/>
                  </a:lnTo>
                  <a:lnTo>
                    <a:pt x="299" y="183"/>
                  </a:lnTo>
                  <a:lnTo>
                    <a:pt x="298" y="172"/>
                  </a:lnTo>
                  <a:lnTo>
                    <a:pt x="293" y="159"/>
                  </a:lnTo>
                  <a:lnTo>
                    <a:pt x="289" y="147"/>
                  </a:lnTo>
                  <a:lnTo>
                    <a:pt x="285" y="136"/>
                  </a:lnTo>
                  <a:lnTo>
                    <a:pt x="278" y="126"/>
                  </a:lnTo>
                  <a:lnTo>
                    <a:pt x="271" y="116"/>
                  </a:lnTo>
                  <a:lnTo>
                    <a:pt x="263" y="108"/>
                  </a:lnTo>
                  <a:lnTo>
                    <a:pt x="255" y="100"/>
                  </a:lnTo>
                  <a:lnTo>
                    <a:pt x="247" y="92"/>
                  </a:lnTo>
                  <a:lnTo>
                    <a:pt x="237" y="85"/>
                  </a:lnTo>
                  <a:lnTo>
                    <a:pt x="229" y="80"/>
                  </a:lnTo>
                  <a:lnTo>
                    <a:pt x="218" y="77"/>
                  </a:lnTo>
                  <a:lnTo>
                    <a:pt x="208" y="74"/>
                  </a:lnTo>
                  <a:lnTo>
                    <a:pt x="196" y="72"/>
                  </a:lnTo>
                  <a:lnTo>
                    <a:pt x="186" y="71"/>
                  </a:lnTo>
                  <a:lnTo>
                    <a:pt x="186" y="71"/>
                  </a:lnTo>
                  <a:lnTo>
                    <a:pt x="175" y="72"/>
                  </a:lnTo>
                  <a:lnTo>
                    <a:pt x="164" y="74"/>
                  </a:lnTo>
                  <a:lnTo>
                    <a:pt x="154" y="77"/>
                  </a:lnTo>
                  <a:lnTo>
                    <a:pt x="144" y="80"/>
                  </a:lnTo>
                  <a:lnTo>
                    <a:pt x="134" y="85"/>
                  </a:lnTo>
                  <a:lnTo>
                    <a:pt x="124" y="92"/>
                  </a:lnTo>
                  <a:lnTo>
                    <a:pt x="116" y="100"/>
                  </a:lnTo>
                  <a:lnTo>
                    <a:pt x="108" y="108"/>
                  </a:lnTo>
                  <a:lnTo>
                    <a:pt x="101" y="116"/>
                  </a:lnTo>
                  <a:lnTo>
                    <a:pt x="95" y="126"/>
                  </a:lnTo>
                  <a:lnTo>
                    <a:pt x="88" y="136"/>
                  </a:lnTo>
                  <a:lnTo>
                    <a:pt x="84" y="147"/>
                  </a:lnTo>
                  <a:lnTo>
                    <a:pt x="79" y="159"/>
                  </a:lnTo>
                  <a:lnTo>
                    <a:pt x="75" y="172"/>
                  </a:lnTo>
                  <a:lnTo>
                    <a:pt x="72" y="183"/>
                  </a:lnTo>
                  <a:lnTo>
                    <a:pt x="70" y="196"/>
                  </a:lnTo>
                  <a:lnTo>
                    <a:pt x="70" y="196"/>
                  </a:lnTo>
                  <a:lnTo>
                    <a:pt x="70" y="203"/>
                  </a:lnTo>
                  <a:lnTo>
                    <a:pt x="67" y="210"/>
                  </a:lnTo>
                  <a:lnTo>
                    <a:pt x="64" y="216"/>
                  </a:lnTo>
                  <a:lnTo>
                    <a:pt x="61" y="221"/>
                  </a:lnTo>
                  <a:lnTo>
                    <a:pt x="54" y="224"/>
                  </a:lnTo>
                  <a:lnTo>
                    <a:pt x="49" y="228"/>
                  </a:lnTo>
                  <a:lnTo>
                    <a:pt x="43" y="229"/>
                  </a:lnTo>
                  <a:lnTo>
                    <a:pt x="36" y="229"/>
                  </a:lnTo>
                  <a:lnTo>
                    <a:pt x="3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54557220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Rodzaje segregowanych odpadów</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P14. Jakie śmieci oddziela Pan(i) od reszty podczas segregowania odpadów?</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5"/>
            <a:ext cx="8487418" cy="216001"/>
          </a:xfrm>
        </p:spPr>
        <p:txBody>
          <a:bodyPr/>
          <a:lstStyle/>
          <a:p>
            <a:r>
              <a:rPr lang="pl-PL">
                <a:solidFill>
                  <a:schemeClr val="bg1">
                    <a:lumMod val="75000"/>
                  </a:schemeClr>
                </a:solidFill>
              </a:rPr>
              <a:t>Odpowiadający: badani, którzy segregują śmieci regularnie lub sporadycznie, n=977, </a:t>
            </a:r>
            <a:r>
              <a:rPr lang="pl-PL" sz="800" i="1">
                <a:solidFill>
                  <a:schemeClr val="bg1">
                    <a:lumMod val="75000"/>
                  </a:schemeClr>
                </a:solidFill>
              </a:rPr>
              <a:t>2018: n=783, 2014: n=830, 2013: n=697, 2012: n=685, 2011: n=618</a:t>
            </a:r>
            <a:endParaRPr lang="pl-PL">
              <a:solidFill>
                <a:schemeClr val="bg1">
                  <a:lumMod val="75000"/>
                </a:schemeClr>
              </a:solidFill>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descr="Jakie śmieci są oddzielane od reszty podczas segregowania odpadów?&#10;&#10;Wykres kolumnowy przedstawiający śmieci oddzielane od reszty odpadów z podziałem na lata:&#10;Plastik, tworzywa sztuczne: 2020 rok – 97%, 2018 rok – 82%, 2014 rok – 76%, 2013 rok – 80%, 2012 rok – 81%, 2011 rok – 83%. &#10;Makulatura, papier: 2020 rok – 91%, 2018 rok – 70%, 2014 rok – 67%, 2013 rok – 71%, 2012 rok – 58%, 2011 rok – 57%. &#10;Szkło, butelki, opakowania szklane: 2020 rok – 90%, 2018 rok – 81%, 2014 rok – 77%, 2013 rok – 82%, 2012 rok – 77%, 2011 rok – 82%. &#10;Odpady organiczne: 2020 rok – 79%, 2018 rok – 50%, 2014 rok – 43%, 2013 rok – 48%, 2012 rok – 28%, 2011 rok – 22%.&#10;Metal, puszki: 2020 rok – 68%, 2018 rok – 68%, 2014 rok – 57%, 2013 rok – 67%, 2012 rok –52%, 2011 rok – 47%. &#10; Baterie: 2020 rok –50%, 2018 rok – 55%, 2014 rok – 50%, 2013 rok – 53%, 2012 rok – 45%, 2011 rok – 33%. &#10;Zużyty sprzęt RTV/AGD: 2020 rok – 48%, 2018 rok – 52%, 2014 rok – 45%, 2013 rok – 45%, 2012 rok – 35%, 2011 rok – 21%.&#10;Leki: 2020 rok – 42%, 2018 rok – 40%, 2014 rok – 31%, 2013 rok – 37%, 2012 rok – 28%, 2011 rok – 16%. &#10;Świetlówki: 2020 rok – 38%, 2018 rok – 43%, 2014 rok – 33%, 2013 rok – 41%, 2012 rok – 26%, 2011 rok – 15%. &#10;Inne: : 2020 rok – 13%, 2014 rok – 1%. ">
            <a:extLst>
              <a:ext uri="{FF2B5EF4-FFF2-40B4-BE49-F238E27FC236}">
                <a16:creationId xmlns:a16="http://schemas.microsoft.com/office/drawing/2014/main" id="{7B5FBDA9-7F45-4D0A-AFBB-5C0FF3453F84}"/>
              </a:ext>
            </a:extLst>
          </p:cNvPr>
          <p:cNvGraphicFramePr/>
          <p:nvPr>
            <p:extLst>
              <p:ext uri="{D42A27DB-BD31-4B8C-83A1-F6EECF244321}">
                <p14:modId xmlns:p14="http://schemas.microsoft.com/office/powerpoint/2010/main" val="1370190323"/>
              </p:ext>
            </p:extLst>
          </p:nvPr>
        </p:nvGraphicFramePr>
        <p:xfrm>
          <a:off x="20461" y="1695996"/>
          <a:ext cx="8743699" cy="260248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Tabela 4">
            <a:extLst>
              <a:ext uri="{FF2B5EF4-FFF2-40B4-BE49-F238E27FC236}">
                <a16:creationId xmlns:a16="http://schemas.microsoft.com/office/drawing/2014/main" id="{AF79EB32-8952-4CA4-B3C1-7D6F89F0D640}"/>
              </a:ext>
            </a:extLst>
          </p:cNvPr>
          <p:cNvGraphicFramePr>
            <a:graphicFrameLocks noGrp="1"/>
          </p:cNvGraphicFramePr>
          <p:nvPr>
            <p:extLst>
              <p:ext uri="{D42A27DB-BD31-4B8C-83A1-F6EECF244321}">
                <p14:modId xmlns:p14="http://schemas.microsoft.com/office/powerpoint/2010/main" val="4084394541"/>
              </p:ext>
            </p:extLst>
          </p:nvPr>
        </p:nvGraphicFramePr>
        <p:xfrm>
          <a:off x="379840" y="4691804"/>
          <a:ext cx="8384320" cy="466725"/>
        </p:xfrm>
        <a:graphic>
          <a:graphicData uri="http://schemas.openxmlformats.org/drawingml/2006/table">
            <a:tbl>
              <a:tblPr firstRow="1" bandRow="1">
                <a:tableStyleId>{5C22544A-7EE6-4342-B048-85BDC9FD1C3A}</a:tableStyleId>
              </a:tblPr>
              <a:tblGrid>
                <a:gridCol w="838432">
                  <a:extLst>
                    <a:ext uri="{9D8B030D-6E8A-4147-A177-3AD203B41FA5}">
                      <a16:colId xmlns:a16="http://schemas.microsoft.com/office/drawing/2014/main" val="2938667892"/>
                    </a:ext>
                  </a:extLst>
                </a:gridCol>
                <a:gridCol w="838432">
                  <a:extLst>
                    <a:ext uri="{9D8B030D-6E8A-4147-A177-3AD203B41FA5}">
                      <a16:colId xmlns:a16="http://schemas.microsoft.com/office/drawing/2014/main" val="411925587"/>
                    </a:ext>
                  </a:extLst>
                </a:gridCol>
                <a:gridCol w="838432">
                  <a:extLst>
                    <a:ext uri="{9D8B030D-6E8A-4147-A177-3AD203B41FA5}">
                      <a16:colId xmlns:a16="http://schemas.microsoft.com/office/drawing/2014/main" val="3608420190"/>
                    </a:ext>
                  </a:extLst>
                </a:gridCol>
                <a:gridCol w="838432">
                  <a:extLst>
                    <a:ext uri="{9D8B030D-6E8A-4147-A177-3AD203B41FA5}">
                      <a16:colId xmlns:a16="http://schemas.microsoft.com/office/drawing/2014/main" val="2823064476"/>
                    </a:ext>
                  </a:extLst>
                </a:gridCol>
                <a:gridCol w="838432">
                  <a:extLst>
                    <a:ext uri="{9D8B030D-6E8A-4147-A177-3AD203B41FA5}">
                      <a16:colId xmlns:a16="http://schemas.microsoft.com/office/drawing/2014/main" val="608497383"/>
                    </a:ext>
                  </a:extLst>
                </a:gridCol>
                <a:gridCol w="838432">
                  <a:extLst>
                    <a:ext uri="{9D8B030D-6E8A-4147-A177-3AD203B41FA5}">
                      <a16:colId xmlns:a16="http://schemas.microsoft.com/office/drawing/2014/main" val="4251473885"/>
                    </a:ext>
                  </a:extLst>
                </a:gridCol>
                <a:gridCol w="838432">
                  <a:extLst>
                    <a:ext uri="{9D8B030D-6E8A-4147-A177-3AD203B41FA5}">
                      <a16:colId xmlns:a16="http://schemas.microsoft.com/office/drawing/2014/main" val="3874046691"/>
                    </a:ext>
                  </a:extLst>
                </a:gridCol>
                <a:gridCol w="838432">
                  <a:extLst>
                    <a:ext uri="{9D8B030D-6E8A-4147-A177-3AD203B41FA5}">
                      <a16:colId xmlns:a16="http://schemas.microsoft.com/office/drawing/2014/main" val="1881203826"/>
                    </a:ext>
                  </a:extLst>
                </a:gridCol>
                <a:gridCol w="838432">
                  <a:extLst>
                    <a:ext uri="{9D8B030D-6E8A-4147-A177-3AD203B41FA5}">
                      <a16:colId xmlns:a16="http://schemas.microsoft.com/office/drawing/2014/main" val="2200576503"/>
                    </a:ext>
                  </a:extLst>
                </a:gridCol>
                <a:gridCol w="838432">
                  <a:extLst>
                    <a:ext uri="{9D8B030D-6E8A-4147-A177-3AD203B41FA5}">
                      <a16:colId xmlns:a16="http://schemas.microsoft.com/office/drawing/2014/main" val="501158170"/>
                    </a:ext>
                  </a:extLst>
                </a:gridCol>
              </a:tblGrid>
              <a:tr h="370840">
                <a:tc>
                  <a:txBody>
                    <a:bodyPr/>
                    <a:lstStyle/>
                    <a:p>
                      <a:pPr algn="ctr" fontAlgn="b"/>
                      <a:r>
                        <a:rPr lang="pl-PL" sz="1000" b="0" i="0" u="none" strike="noStrike">
                          <a:solidFill>
                            <a:schemeClr val="tx1"/>
                          </a:solidFill>
                          <a:effectLst/>
                          <a:latin typeface="+mj-lt"/>
                        </a:rPr>
                        <a:t>plastik, tworzywa sztuczne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makulatura, papier</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szkło, butelki, opakowania szklane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odpady organiczne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metal, puszki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baterie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zużyty sprzęt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leki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świetlówki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inne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6" name="pole tekstowe 5">
            <a:extLst>
              <a:ext uri="{FF2B5EF4-FFF2-40B4-BE49-F238E27FC236}">
                <a16:creationId xmlns:a16="http://schemas.microsoft.com/office/drawing/2014/main" id="{22D0A86C-7D84-4C78-969F-88AF4526B625}"/>
              </a:ext>
            </a:extLst>
          </p:cNvPr>
          <p:cNvSpPr txBox="1"/>
          <p:nvPr/>
        </p:nvSpPr>
        <p:spPr>
          <a:xfrm>
            <a:off x="7092280" y="5072021"/>
            <a:ext cx="1786717" cy="369332"/>
          </a:xfrm>
          <a:prstGeom prst="wedgeRectCallout">
            <a:avLst>
              <a:gd name="adj1" fmla="val 21670"/>
              <a:gd name="adj2" fmla="val -80292"/>
            </a:avLst>
          </a:prstGeom>
          <a:noFill/>
          <a:ln w="6350">
            <a:solidFill>
              <a:schemeClr val="bg1">
                <a:lumMod val="85000"/>
              </a:schemeClr>
            </a:solidFill>
            <a:prstDash val="lgDash"/>
          </a:ln>
        </p:spPr>
        <p:txBody>
          <a:bodyPr wrap="square">
            <a:spAutoFit/>
          </a:bodyPr>
          <a:lstStyle/>
          <a:p>
            <a:pPr algn="r" fontAlgn="ctr"/>
            <a:r>
              <a:rPr lang="pl-PL" sz="900">
                <a:solidFill>
                  <a:schemeClr val="bg1">
                    <a:lumMod val="65000"/>
                  </a:schemeClr>
                </a:solidFill>
              </a:rPr>
              <a:t>Inne 2020 r.: tekstylia, popiół, </a:t>
            </a:r>
            <a:r>
              <a:rPr lang="pl-PL" sz="900" err="1">
                <a:solidFill>
                  <a:schemeClr val="bg1">
                    <a:lumMod val="65000"/>
                  </a:schemeClr>
                </a:solidFill>
              </a:rPr>
              <a:t>bio</a:t>
            </a:r>
            <a:r>
              <a:rPr lang="pl-PL" sz="900">
                <a:solidFill>
                  <a:schemeClr val="bg1">
                    <a:lumMod val="65000"/>
                  </a:schemeClr>
                </a:solidFill>
              </a:rPr>
              <a:t>, mieszane, wielkogabarytowe</a:t>
            </a:r>
            <a:endParaRPr lang="pl-PL" sz="900" b="0" i="0" u="none" strike="noStrike">
              <a:solidFill>
                <a:schemeClr val="bg1">
                  <a:lumMod val="65000"/>
                </a:schemeClr>
              </a:solidFill>
              <a:effectLst/>
            </a:endParaRPr>
          </a:p>
        </p:txBody>
      </p:sp>
      <p:grpSp>
        <p:nvGrpSpPr>
          <p:cNvPr id="15" name="Grupa 14">
            <a:extLst>
              <a:ext uri="{FF2B5EF4-FFF2-40B4-BE49-F238E27FC236}">
                <a16:creationId xmlns:a16="http://schemas.microsoft.com/office/drawing/2014/main" id="{7B3D7274-9CD6-47F2-9922-3813EE5D3617}"/>
              </a:ext>
            </a:extLst>
          </p:cNvPr>
          <p:cNvGrpSpPr>
            <a:grpSpLocks noChangeAspect="1"/>
          </p:cNvGrpSpPr>
          <p:nvPr/>
        </p:nvGrpSpPr>
        <p:grpSpPr>
          <a:xfrm>
            <a:off x="755575" y="4327511"/>
            <a:ext cx="96248" cy="283324"/>
            <a:chOff x="4788024" y="2506166"/>
            <a:chExt cx="254000" cy="747713"/>
          </a:xfrm>
          <a:solidFill>
            <a:srgbClr val="CDCDCD"/>
          </a:solidFill>
        </p:grpSpPr>
        <p:sp>
          <p:nvSpPr>
            <p:cNvPr id="16" name="Rectangle 15">
              <a:extLst>
                <a:ext uri="{FF2B5EF4-FFF2-40B4-BE49-F238E27FC236}">
                  <a16:creationId xmlns:a16="http://schemas.microsoft.com/office/drawing/2014/main" id="{C7970D3E-3D8E-4BC1-9AAC-8DEEF609615B}"/>
                </a:ext>
              </a:extLst>
            </p:cNvPr>
            <p:cNvSpPr>
              <a:spLocks noChangeArrowheads="1"/>
            </p:cNvSpPr>
            <p:nvPr/>
          </p:nvSpPr>
          <p:spPr bwMode="auto">
            <a:xfrm>
              <a:off x="4861049" y="2506166"/>
              <a:ext cx="1095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16">
              <a:extLst>
                <a:ext uri="{FF2B5EF4-FFF2-40B4-BE49-F238E27FC236}">
                  <a16:creationId xmlns:a16="http://schemas.microsoft.com/office/drawing/2014/main" id="{9C672FA4-2842-4C5C-ADFF-F5B428C2619A}"/>
                </a:ext>
              </a:extLst>
            </p:cNvPr>
            <p:cNvSpPr>
              <a:spLocks noEditPoints="1"/>
            </p:cNvSpPr>
            <p:nvPr/>
          </p:nvSpPr>
          <p:spPr bwMode="auto">
            <a:xfrm>
              <a:off x="4788024" y="2564904"/>
              <a:ext cx="254000" cy="688975"/>
            </a:xfrm>
            <a:custGeom>
              <a:avLst/>
              <a:gdLst>
                <a:gd name="T0" fmla="*/ 312 w 319"/>
                <a:gd name="T1" fmla="*/ 160 h 870"/>
                <a:gd name="T2" fmla="*/ 245 w 319"/>
                <a:gd name="T3" fmla="*/ 14 h 870"/>
                <a:gd name="T4" fmla="*/ 118 w 319"/>
                <a:gd name="T5" fmla="*/ 0 h 870"/>
                <a:gd name="T6" fmla="*/ 75 w 319"/>
                <a:gd name="T7" fmla="*/ 19 h 870"/>
                <a:gd name="T8" fmla="*/ 8 w 319"/>
                <a:gd name="T9" fmla="*/ 160 h 870"/>
                <a:gd name="T10" fmla="*/ 0 w 319"/>
                <a:gd name="T11" fmla="*/ 191 h 870"/>
                <a:gd name="T12" fmla="*/ 2 w 319"/>
                <a:gd name="T13" fmla="*/ 228 h 870"/>
                <a:gd name="T14" fmla="*/ 4 w 319"/>
                <a:gd name="T15" fmla="*/ 266 h 870"/>
                <a:gd name="T16" fmla="*/ 0 w 319"/>
                <a:gd name="T17" fmla="*/ 303 h 870"/>
                <a:gd name="T18" fmla="*/ 4 w 319"/>
                <a:gd name="T19" fmla="*/ 334 h 870"/>
                <a:gd name="T20" fmla="*/ 0 w 319"/>
                <a:gd name="T21" fmla="*/ 345 h 870"/>
                <a:gd name="T22" fmla="*/ 2 w 319"/>
                <a:gd name="T23" fmla="*/ 372 h 870"/>
                <a:gd name="T24" fmla="*/ 0 w 319"/>
                <a:gd name="T25" fmla="*/ 409 h 870"/>
                <a:gd name="T26" fmla="*/ 2 w 319"/>
                <a:gd name="T27" fmla="*/ 424 h 870"/>
                <a:gd name="T28" fmla="*/ 8 w 319"/>
                <a:gd name="T29" fmla="*/ 439 h 870"/>
                <a:gd name="T30" fmla="*/ 0 w 319"/>
                <a:gd name="T31" fmla="*/ 526 h 870"/>
                <a:gd name="T32" fmla="*/ 9 w 319"/>
                <a:gd name="T33" fmla="*/ 835 h 870"/>
                <a:gd name="T34" fmla="*/ 85 w 319"/>
                <a:gd name="T35" fmla="*/ 870 h 870"/>
                <a:gd name="T36" fmla="*/ 133 w 319"/>
                <a:gd name="T37" fmla="*/ 855 h 870"/>
                <a:gd name="T38" fmla="*/ 98 w 319"/>
                <a:gd name="T39" fmla="*/ 838 h 870"/>
                <a:gd name="T40" fmla="*/ 55 w 319"/>
                <a:gd name="T41" fmla="*/ 833 h 870"/>
                <a:gd name="T42" fmla="*/ 64 w 319"/>
                <a:gd name="T43" fmla="*/ 812 h 870"/>
                <a:gd name="T44" fmla="*/ 132 w 319"/>
                <a:gd name="T45" fmla="*/ 819 h 870"/>
                <a:gd name="T46" fmla="*/ 214 w 319"/>
                <a:gd name="T47" fmla="*/ 867 h 870"/>
                <a:gd name="T48" fmla="*/ 292 w 319"/>
                <a:gd name="T49" fmla="*/ 852 h 870"/>
                <a:gd name="T50" fmla="*/ 319 w 319"/>
                <a:gd name="T51" fmla="*/ 576 h 870"/>
                <a:gd name="T52" fmla="*/ 318 w 319"/>
                <a:gd name="T53" fmla="*/ 452 h 870"/>
                <a:gd name="T54" fmla="*/ 317 w 319"/>
                <a:gd name="T55" fmla="*/ 432 h 870"/>
                <a:gd name="T56" fmla="*/ 319 w 319"/>
                <a:gd name="T57" fmla="*/ 409 h 870"/>
                <a:gd name="T58" fmla="*/ 312 w 319"/>
                <a:gd name="T59" fmla="*/ 384 h 870"/>
                <a:gd name="T60" fmla="*/ 319 w 319"/>
                <a:gd name="T61" fmla="*/ 353 h 870"/>
                <a:gd name="T62" fmla="*/ 317 w 319"/>
                <a:gd name="T63" fmla="*/ 336 h 870"/>
                <a:gd name="T64" fmla="*/ 319 w 319"/>
                <a:gd name="T65" fmla="*/ 309 h 870"/>
                <a:gd name="T66" fmla="*/ 312 w 319"/>
                <a:gd name="T67" fmla="*/ 272 h 870"/>
                <a:gd name="T68" fmla="*/ 319 w 319"/>
                <a:gd name="T69" fmla="*/ 242 h 870"/>
                <a:gd name="T70" fmla="*/ 318 w 319"/>
                <a:gd name="T71" fmla="*/ 204 h 870"/>
                <a:gd name="T72" fmla="*/ 80 w 319"/>
                <a:gd name="T73" fmla="*/ 731 h 870"/>
                <a:gd name="T74" fmla="*/ 51 w 319"/>
                <a:gd name="T75" fmla="*/ 726 h 870"/>
                <a:gd name="T76" fmla="*/ 65 w 319"/>
                <a:gd name="T77" fmla="*/ 503 h 870"/>
                <a:gd name="T78" fmla="*/ 85 w 319"/>
                <a:gd name="T79" fmla="*/ 719 h 870"/>
                <a:gd name="T80" fmla="*/ 47 w 319"/>
                <a:gd name="T81" fmla="*/ 428 h 870"/>
                <a:gd name="T82" fmla="*/ 33 w 319"/>
                <a:gd name="T83" fmla="*/ 409 h 870"/>
                <a:gd name="T84" fmla="*/ 147 w 319"/>
                <a:gd name="T85" fmla="*/ 396 h 870"/>
                <a:gd name="T86" fmla="*/ 155 w 319"/>
                <a:gd name="T87" fmla="*/ 364 h 870"/>
                <a:gd name="T88" fmla="*/ 37 w 319"/>
                <a:gd name="T89" fmla="*/ 369 h 870"/>
                <a:gd name="T90" fmla="*/ 42 w 319"/>
                <a:gd name="T91" fmla="*/ 341 h 870"/>
                <a:gd name="T92" fmla="*/ 155 w 319"/>
                <a:gd name="T93" fmla="*/ 353 h 870"/>
                <a:gd name="T94" fmla="*/ 141 w 319"/>
                <a:gd name="T95" fmla="*/ 317 h 870"/>
                <a:gd name="T96" fmla="*/ 33 w 319"/>
                <a:gd name="T97" fmla="*/ 298 h 870"/>
                <a:gd name="T98" fmla="*/ 141 w 319"/>
                <a:gd name="T99" fmla="*/ 284 h 870"/>
                <a:gd name="T100" fmla="*/ 155 w 319"/>
                <a:gd name="T101" fmla="*/ 247 h 870"/>
                <a:gd name="T102" fmla="*/ 42 w 319"/>
                <a:gd name="T103" fmla="*/ 260 h 870"/>
                <a:gd name="T104" fmla="*/ 37 w 319"/>
                <a:gd name="T105" fmla="*/ 232 h 870"/>
                <a:gd name="T106" fmla="*/ 155 w 319"/>
                <a:gd name="T107" fmla="*/ 237 h 870"/>
                <a:gd name="T108" fmla="*/ 147 w 319"/>
                <a:gd name="T109" fmla="*/ 204 h 870"/>
                <a:gd name="T110" fmla="*/ 33 w 319"/>
                <a:gd name="T111" fmla="*/ 191 h 870"/>
                <a:gd name="T112" fmla="*/ 141 w 319"/>
                <a:gd name="T113" fmla="*/ 172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9" h="870">
                  <a:moveTo>
                    <a:pt x="319" y="186"/>
                  </a:moveTo>
                  <a:lnTo>
                    <a:pt x="319" y="186"/>
                  </a:lnTo>
                  <a:lnTo>
                    <a:pt x="319" y="179"/>
                  </a:lnTo>
                  <a:lnTo>
                    <a:pt x="318" y="172"/>
                  </a:lnTo>
                  <a:lnTo>
                    <a:pt x="316" y="166"/>
                  </a:lnTo>
                  <a:lnTo>
                    <a:pt x="312" y="160"/>
                  </a:lnTo>
                  <a:lnTo>
                    <a:pt x="312" y="160"/>
                  </a:lnTo>
                  <a:lnTo>
                    <a:pt x="228" y="37"/>
                  </a:lnTo>
                  <a:lnTo>
                    <a:pt x="228" y="37"/>
                  </a:lnTo>
                  <a:lnTo>
                    <a:pt x="235" y="33"/>
                  </a:lnTo>
                  <a:lnTo>
                    <a:pt x="240" y="29"/>
                  </a:lnTo>
                  <a:lnTo>
                    <a:pt x="243" y="24"/>
                  </a:lnTo>
                  <a:lnTo>
                    <a:pt x="245" y="19"/>
                  </a:lnTo>
                  <a:lnTo>
                    <a:pt x="245" y="14"/>
                  </a:lnTo>
                  <a:lnTo>
                    <a:pt x="245" y="14"/>
                  </a:lnTo>
                  <a:lnTo>
                    <a:pt x="243" y="9"/>
                  </a:lnTo>
                  <a:lnTo>
                    <a:pt x="241" y="4"/>
                  </a:lnTo>
                  <a:lnTo>
                    <a:pt x="236" y="1"/>
                  </a:lnTo>
                  <a:lnTo>
                    <a:pt x="231" y="0"/>
                  </a:lnTo>
                  <a:lnTo>
                    <a:pt x="203" y="0"/>
                  </a:lnTo>
                  <a:lnTo>
                    <a:pt x="118" y="0"/>
                  </a:lnTo>
                  <a:lnTo>
                    <a:pt x="89" y="0"/>
                  </a:lnTo>
                  <a:lnTo>
                    <a:pt x="89" y="0"/>
                  </a:lnTo>
                  <a:lnTo>
                    <a:pt x="84" y="1"/>
                  </a:lnTo>
                  <a:lnTo>
                    <a:pt x="79" y="4"/>
                  </a:lnTo>
                  <a:lnTo>
                    <a:pt x="76" y="9"/>
                  </a:lnTo>
                  <a:lnTo>
                    <a:pt x="75" y="14"/>
                  </a:lnTo>
                  <a:lnTo>
                    <a:pt x="75" y="19"/>
                  </a:lnTo>
                  <a:lnTo>
                    <a:pt x="75" y="19"/>
                  </a:lnTo>
                  <a:lnTo>
                    <a:pt x="76" y="24"/>
                  </a:lnTo>
                  <a:lnTo>
                    <a:pt x="80" y="29"/>
                  </a:lnTo>
                  <a:lnTo>
                    <a:pt x="85" y="33"/>
                  </a:lnTo>
                  <a:lnTo>
                    <a:pt x="92" y="37"/>
                  </a:lnTo>
                  <a:lnTo>
                    <a:pt x="8" y="160"/>
                  </a:lnTo>
                  <a:lnTo>
                    <a:pt x="8" y="160"/>
                  </a:lnTo>
                  <a:lnTo>
                    <a:pt x="8" y="160"/>
                  </a:lnTo>
                  <a:lnTo>
                    <a:pt x="6" y="166"/>
                  </a:lnTo>
                  <a:lnTo>
                    <a:pt x="2" y="172"/>
                  </a:lnTo>
                  <a:lnTo>
                    <a:pt x="0" y="179"/>
                  </a:lnTo>
                  <a:lnTo>
                    <a:pt x="0" y="186"/>
                  </a:lnTo>
                  <a:lnTo>
                    <a:pt x="0" y="191"/>
                  </a:lnTo>
                  <a:lnTo>
                    <a:pt x="0" y="191"/>
                  </a:lnTo>
                  <a:lnTo>
                    <a:pt x="0" y="198"/>
                  </a:lnTo>
                  <a:lnTo>
                    <a:pt x="2" y="204"/>
                  </a:lnTo>
                  <a:lnTo>
                    <a:pt x="4" y="210"/>
                  </a:lnTo>
                  <a:lnTo>
                    <a:pt x="8" y="217"/>
                  </a:lnTo>
                  <a:lnTo>
                    <a:pt x="8" y="217"/>
                  </a:lnTo>
                  <a:lnTo>
                    <a:pt x="4" y="222"/>
                  </a:lnTo>
                  <a:lnTo>
                    <a:pt x="2" y="228"/>
                  </a:lnTo>
                  <a:lnTo>
                    <a:pt x="0" y="236"/>
                  </a:lnTo>
                  <a:lnTo>
                    <a:pt x="0" y="242"/>
                  </a:lnTo>
                  <a:lnTo>
                    <a:pt x="0" y="247"/>
                  </a:lnTo>
                  <a:lnTo>
                    <a:pt x="0" y="247"/>
                  </a:lnTo>
                  <a:lnTo>
                    <a:pt x="0" y="253"/>
                  </a:lnTo>
                  <a:lnTo>
                    <a:pt x="2" y="260"/>
                  </a:lnTo>
                  <a:lnTo>
                    <a:pt x="4" y="266"/>
                  </a:lnTo>
                  <a:lnTo>
                    <a:pt x="8" y="272"/>
                  </a:lnTo>
                  <a:lnTo>
                    <a:pt x="8" y="272"/>
                  </a:lnTo>
                  <a:lnTo>
                    <a:pt x="4" y="277"/>
                  </a:lnTo>
                  <a:lnTo>
                    <a:pt x="2" y="284"/>
                  </a:lnTo>
                  <a:lnTo>
                    <a:pt x="0" y="291"/>
                  </a:lnTo>
                  <a:lnTo>
                    <a:pt x="0" y="298"/>
                  </a:lnTo>
                  <a:lnTo>
                    <a:pt x="0" y="303"/>
                  </a:lnTo>
                  <a:lnTo>
                    <a:pt x="0" y="303"/>
                  </a:lnTo>
                  <a:lnTo>
                    <a:pt x="0" y="309"/>
                  </a:lnTo>
                  <a:lnTo>
                    <a:pt x="2" y="315"/>
                  </a:lnTo>
                  <a:lnTo>
                    <a:pt x="4" y="322"/>
                  </a:lnTo>
                  <a:lnTo>
                    <a:pt x="8" y="328"/>
                  </a:lnTo>
                  <a:lnTo>
                    <a:pt x="8" y="328"/>
                  </a:lnTo>
                  <a:lnTo>
                    <a:pt x="4" y="334"/>
                  </a:lnTo>
                  <a:lnTo>
                    <a:pt x="4" y="334"/>
                  </a:lnTo>
                  <a:lnTo>
                    <a:pt x="3" y="336"/>
                  </a:lnTo>
                  <a:lnTo>
                    <a:pt x="3" y="336"/>
                  </a:lnTo>
                  <a:lnTo>
                    <a:pt x="2" y="343"/>
                  </a:lnTo>
                  <a:lnTo>
                    <a:pt x="2" y="343"/>
                  </a:lnTo>
                  <a:lnTo>
                    <a:pt x="0" y="345"/>
                  </a:lnTo>
                  <a:lnTo>
                    <a:pt x="0" y="345"/>
                  </a:lnTo>
                  <a:lnTo>
                    <a:pt x="0" y="353"/>
                  </a:lnTo>
                  <a:lnTo>
                    <a:pt x="0" y="353"/>
                  </a:lnTo>
                  <a:lnTo>
                    <a:pt x="0" y="358"/>
                  </a:lnTo>
                  <a:lnTo>
                    <a:pt x="0" y="358"/>
                  </a:lnTo>
                  <a:lnTo>
                    <a:pt x="0" y="358"/>
                  </a:lnTo>
                  <a:lnTo>
                    <a:pt x="0" y="365"/>
                  </a:lnTo>
                  <a:lnTo>
                    <a:pt x="2" y="372"/>
                  </a:lnTo>
                  <a:lnTo>
                    <a:pt x="4" y="379"/>
                  </a:lnTo>
                  <a:lnTo>
                    <a:pt x="8" y="384"/>
                  </a:lnTo>
                  <a:lnTo>
                    <a:pt x="8" y="384"/>
                  </a:lnTo>
                  <a:lnTo>
                    <a:pt x="4" y="390"/>
                  </a:lnTo>
                  <a:lnTo>
                    <a:pt x="2" y="395"/>
                  </a:lnTo>
                  <a:lnTo>
                    <a:pt x="0" y="403"/>
                  </a:lnTo>
                  <a:lnTo>
                    <a:pt x="0" y="409"/>
                  </a:lnTo>
                  <a:lnTo>
                    <a:pt x="0" y="409"/>
                  </a:lnTo>
                  <a:lnTo>
                    <a:pt x="0" y="414"/>
                  </a:lnTo>
                  <a:lnTo>
                    <a:pt x="0" y="414"/>
                  </a:lnTo>
                  <a:lnTo>
                    <a:pt x="0" y="414"/>
                  </a:lnTo>
                  <a:lnTo>
                    <a:pt x="0" y="423"/>
                  </a:lnTo>
                  <a:lnTo>
                    <a:pt x="0" y="423"/>
                  </a:lnTo>
                  <a:lnTo>
                    <a:pt x="2" y="424"/>
                  </a:lnTo>
                  <a:lnTo>
                    <a:pt x="2" y="424"/>
                  </a:lnTo>
                  <a:lnTo>
                    <a:pt x="3" y="432"/>
                  </a:lnTo>
                  <a:lnTo>
                    <a:pt x="3" y="432"/>
                  </a:lnTo>
                  <a:lnTo>
                    <a:pt x="4" y="433"/>
                  </a:lnTo>
                  <a:lnTo>
                    <a:pt x="4" y="433"/>
                  </a:lnTo>
                  <a:lnTo>
                    <a:pt x="8" y="439"/>
                  </a:lnTo>
                  <a:lnTo>
                    <a:pt x="8" y="439"/>
                  </a:lnTo>
                  <a:lnTo>
                    <a:pt x="4" y="446"/>
                  </a:lnTo>
                  <a:lnTo>
                    <a:pt x="2" y="452"/>
                  </a:lnTo>
                  <a:lnTo>
                    <a:pt x="0" y="458"/>
                  </a:lnTo>
                  <a:lnTo>
                    <a:pt x="0" y="465"/>
                  </a:lnTo>
                  <a:lnTo>
                    <a:pt x="0" y="470"/>
                  </a:lnTo>
                  <a:lnTo>
                    <a:pt x="0" y="521"/>
                  </a:lnTo>
                  <a:lnTo>
                    <a:pt x="0" y="526"/>
                  </a:lnTo>
                  <a:lnTo>
                    <a:pt x="0" y="576"/>
                  </a:lnTo>
                  <a:lnTo>
                    <a:pt x="0" y="581"/>
                  </a:lnTo>
                  <a:lnTo>
                    <a:pt x="0" y="812"/>
                  </a:lnTo>
                  <a:lnTo>
                    <a:pt x="0" y="812"/>
                  </a:lnTo>
                  <a:lnTo>
                    <a:pt x="0" y="812"/>
                  </a:lnTo>
                  <a:lnTo>
                    <a:pt x="4" y="823"/>
                  </a:lnTo>
                  <a:lnTo>
                    <a:pt x="9" y="835"/>
                  </a:lnTo>
                  <a:lnTo>
                    <a:pt x="18" y="845"/>
                  </a:lnTo>
                  <a:lnTo>
                    <a:pt x="28" y="852"/>
                  </a:lnTo>
                  <a:lnTo>
                    <a:pt x="41" y="860"/>
                  </a:lnTo>
                  <a:lnTo>
                    <a:pt x="55" y="865"/>
                  </a:lnTo>
                  <a:lnTo>
                    <a:pt x="69" y="869"/>
                  </a:lnTo>
                  <a:lnTo>
                    <a:pt x="85" y="870"/>
                  </a:lnTo>
                  <a:lnTo>
                    <a:pt x="85" y="870"/>
                  </a:lnTo>
                  <a:lnTo>
                    <a:pt x="98" y="869"/>
                  </a:lnTo>
                  <a:lnTo>
                    <a:pt x="109" y="866"/>
                  </a:lnTo>
                  <a:lnTo>
                    <a:pt x="121" y="864"/>
                  </a:lnTo>
                  <a:lnTo>
                    <a:pt x="131" y="859"/>
                  </a:lnTo>
                  <a:lnTo>
                    <a:pt x="131" y="859"/>
                  </a:lnTo>
                  <a:lnTo>
                    <a:pt x="132" y="857"/>
                  </a:lnTo>
                  <a:lnTo>
                    <a:pt x="133" y="855"/>
                  </a:lnTo>
                  <a:lnTo>
                    <a:pt x="133" y="855"/>
                  </a:lnTo>
                  <a:lnTo>
                    <a:pt x="132" y="852"/>
                  </a:lnTo>
                  <a:lnTo>
                    <a:pt x="131" y="850"/>
                  </a:lnTo>
                  <a:lnTo>
                    <a:pt x="131" y="850"/>
                  </a:lnTo>
                  <a:lnTo>
                    <a:pt x="121" y="845"/>
                  </a:lnTo>
                  <a:lnTo>
                    <a:pt x="111" y="841"/>
                  </a:lnTo>
                  <a:lnTo>
                    <a:pt x="98" y="838"/>
                  </a:lnTo>
                  <a:lnTo>
                    <a:pt x="85" y="837"/>
                  </a:lnTo>
                  <a:lnTo>
                    <a:pt x="85" y="837"/>
                  </a:lnTo>
                  <a:lnTo>
                    <a:pt x="69" y="840"/>
                  </a:lnTo>
                  <a:lnTo>
                    <a:pt x="69" y="840"/>
                  </a:lnTo>
                  <a:lnTo>
                    <a:pt x="62" y="838"/>
                  </a:lnTo>
                  <a:lnTo>
                    <a:pt x="59" y="837"/>
                  </a:lnTo>
                  <a:lnTo>
                    <a:pt x="55" y="833"/>
                  </a:lnTo>
                  <a:lnTo>
                    <a:pt x="52" y="828"/>
                  </a:lnTo>
                  <a:lnTo>
                    <a:pt x="52" y="828"/>
                  </a:lnTo>
                  <a:lnTo>
                    <a:pt x="52" y="823"/>
                  </a:lnTo>
                  <a:lnTo>
                    <a:pt x="55" y="818"/>
                  </a:lnTo>
                  <a:lnTo>
                    <a:pt x="59" y="814"/>
                  </a:lnTo>
                  <a:lnTo>
                    <a:pt x="64" y="812"/>
                  </a:lnTo>
                  <a:lnTo>
                    <a:pt x="64" y="812"/>
                  </a:lnTo>
                  <a:lnTo>
                    <a:pt x="74" y="810"/>
                  </a:lnTo>
                  <a:lnTo>
                    <a:pt x="85" y="810"/>
                  </a:lnTo>
                  <a:lnTo>
                    <a:pt x="85" y="810"/>
                  </a:lnTo>
                  <a:lnTo>
                    <a:pt x="98" y="810"/>
                  </a:lnTo>
                  <a:lnTo>
                    <a:pt x="111" y="813"/>
                  </a:lnTo>
                  <a:lnTo>
                    <a:pt x="122" y="816"/>
                  </a:lnTo>
                  <a:lnTo>
                    <a:pt x="132" y="819"/>
                  </a:lnTo>
                  <a:lnTo>
                    <a:pt x="141" y="824"/>
                  </a:lnTo>
                  <a:lnTo>
                    <a:pt x="150" y="829"/>
                  </a:lnTo>
                  <a:lnTo>
                    <a:pt x="166" y="840"/>
                  </a:lnTo>
                  <a:lnTo>
                    <a:pt x="181" y="851"/>
                  </a:lnTo>
                  <a:lnTo>
                    <a:pt x="198" y="860"/>
                  </a:lnTo>
                  <a:lnTo>
                    <a:pt x="205" y="864"/>
                  </a:lnTo>
                  <a:lnTo>
                    <a:pt x="214" y="867"/>
                  </a:lnTo>
                  <a:lnTo>
                    <a:pt x="224" y="869"/>
                  </a:lnTo>
                  <a:lnTo>
                    <a:pt x="235" y="870"/>
                  </a:lnTo>
                  <a:lnTo>
                    <a:pt x="235" y="870"/>
                  </a:lnTo>
                  <a:lnTo>
                    <a:pt x="251" y="869"/>
                  </a:lnTo>
                  <a:lnTo>
                    <a:pt x="266" y="865"/>
                  </a:lnTo>
                  <a:lnTo>
                    <a:pt x="279" y="860"/>
                  </a:lnTo>
                  <a:lnTo>
                    <a:pt x="292" y="852"/>
                  </a:lnTo>
                  <a:lnTo>
                    <a:pt x="302" y="845"/>
                  </a:lnTo>
                  <a:lnTo>
                    <a:pt x="311" y="835"/>
                  </a:lnTo>
                  <a:lnTo>
                    <a:pt x="316" y="823"/>
                  </a:lnTo>
                  <a:lnTo>
                    <a:pt x="319" y="812"/>
                  </a:lnTo>
                  <a:lnTo>
                    <a:pt x="319" y="812"/>
                  </a:lnTo>
                  <a:lnTo>
                    <a:pt x="319" y="581"/>
                  </a:lnTo>
                  <a:lnTo>
                    <a:pt x="319" y="576"/>
                  </a:lnTo>
                  <a:lnTo>
                    <a:pt x="319" y="526"/>
                  </a:lnTo>
                  <a:lnTo>
                    <a:pt x="319" y="521"/>
                  </a:lnTo>
                  <a:lnTo>
                    <a:pt x="319" y="470"/>
                  </a:lnTo>
                  <a:lnTo>
                    <a:pt x="319" y="465"/>
                  </a:lnTo>
                  <a:lnTo>
                    <a:pt x="319" y="465"/>
                  </a:lnTo>
                  <a:lnTo>
                    <a:pt x="319" y="458"/>
                  </a:lnTo>
                  <a:lnTo>
                    <a:pt x="318" y="452"/>
                  </a:lnTo>
                  <a:lnTo>
                    <a:pt x="316" y="446"/>
                  </a:lnTo>
                  <a:lnTo>
                    <a:pt x="312" y="439"/>
                  </a:lnTo>
                  <a:lnTo>
                    <a:pt x="312" y="439"/>
                  </a:lnTo>
                  <a:lnTo>
                    <a:pt x="316" y="433"/>
                  </a:lnTo>
                  <a:lnTo>
                    <a:pt x="316" y="433"/>
                  </a:lnTo>
                  <a:lnTo>
                    <a:pt x="317" y="432"/>
                  </a:lnTo>
                  <a:lnTo>
                    <a:pt x="317" y="432"/>
                  </a:lnTo>
                  <a:lnTo>
                    <a:pt x="318" y="424"/>
                  </a:lnTo>
                  <a:lnTo>
                    <a:pt x="318" y="424"/>
                  </a:lnTo>
                  <a:lnTo>
                    <a:pt x="319" y="423"/>
                  </a:lnTo>
                  <a:lnTo>
                    <a:pt x="319" y="423"/>
                  </a:lnTo>
                  <a:lnTo>
                    <a:pt x="319" y="414"/>
                  </a:lnTo>
                  <a:lnTo>
                    <a:pt x="319" y="414"/>
                  </a:lnTo>
                  <a:lnTo>
                    <a:pt x="319" y="409"/>
                  </a:lnTo>
                  <a:lnTo>
                    <a:pt x="319" y="409"/>
                  </a:lnTo>
                  <a:lnTo>
                    <a:pt x="319" y="409"/>
                  </a:lnTo>
                  <a:lnTo>
                    <a:pt x="319" y="403"/>
                  </a:lnTo>
                  <a:lnTo>
                    <a:pt x="318" y="395"/>
                  </a:lnTo>
                  <a:lnTo>
                    <a:pt x="316" y="390"/>
                  </a:lnTo>
                  <a:lnTo>
                    <a:pt x="312" y="384"/>
                  </a:lnTo>
                  <a:lnTo>
                    <a:pt x="312" y="384"/>
                  </a:lnTo>
                  <a:lnTo>
                    <a:pt x="316" y="379"/>
                  </a:lnTo>
                  <a:lnTo>
                    <a:pt x="318" y="372"/>
                  </a:lnTo>
                  <a:lnTo>
                    <a:pt x="319" y="365"/>
                  </a:lnTo>
                  <a:lnTo>
                    <a:pt x="319" y="358"/>
                  </a:lnTo>
                  <a:lnTo>
                    <a:pt x="319" y="358"/>
                  </a:lnTo>
                  <a:lnTo>
                    <a:pt x="319" y="353"/>
                  </a:lnTo>
                  <a:lnTo>
                    <a:pt x="319" y="353"/>
                  </a:lnTo>
                  <a:lnTo>
                    <a:pt x="319" y="353"/>
                  </a:lnTo>
                  <a:lnTo>
                    <a:pt x="319" y="345"/>
                  </a:lnTo>
                  <a:lnTo>
                    <a:pt x="319" y="345"/>
                  </a:lnTo>
                  <a:lnTo>
                    <a:pt x="318" y="343"/>
                  </a:lnTo>
                  <a:lnTo>
                    <a:pt x="318" y="343"/>
                  </a:lnTo>
                  <a:lnTo>
                    <a:pt x="317" y="336"/>
                  </a:lnTo>
                  <a:lnTo>
                    <a:pt x="317" y="336"/>
                  </a:lnTo>
                  <a:lnTo>
                    <a:pt x="316" y="334"/>
                  </a:lnTo>
                  <a:lnTo>
                    <a:pt x="316" y="334"/>
                  </a:lnTo>
                  <a:lnTo>
                    <a:pt x="312" y="328"/>
                  </a:lnTo>
                  <a:lnTo>
                    <a:pt x="312" y="328"/>
                  </a:lnTo>
                  <a:lnTo>
                    <a:pt x="316" y="322"/>
                  </a:lnTo>
                  <a:lnTo>
                    <a:pt x="318" y="315"/>
                  </a:lnTo>
                  <a:lnTo>
                    <a:pt x="319" y="309"/>
                  </a:lnTo>
                  <a:lnTo>
                    <a:pt x="319" y="303"/>
                  </a:lnTo>
                  <a:lnTo>
                    <a:pt x="319" y="298"/>
                  </a:lnTo>
                  <a:lnTo>
                    <a:pt x="319" y="298"/>
                  </a:lnTo>
                  <a:lnTo>
                    <a:pt x="319" y="291"/>
                  </a:lnTo>
                  <a:lnTo>
                    <a:pt x="318" y="284"/>
                  </a:lnTo>
                  <a:lnTo>
                    <a:pt x="316" y="277"/>
                  </a:lnTo>
                  <a:lnTo>
                    <a:pt x="312" y="272"/>
                  </a:lnTo>
                  <a:lnTo>
                    <a:pt x="312" y="272"/>
                  </a:lnTo>
                  <a:lnTo>
                    <a:pt x="316" y="266"/>
                  </a:lnTo>
                  <a:lnTo>
                    <a:pt x="318" y="260"/>
                  </a:lnTo>
                  <a:lnTo>
                    <a:pt x="319" y="253"/>
                  </a:lnTo>
                  <a:lnTo>
                    <a:pt x="319" y="247"/>
                  </a:lnTo>
                  <a:lnTo>
                    <a:pt x="319" y="242"/>
                  </a:lnTo>
                  <a:lnTo>
                    <a:pt x="319" y="242"/>
                  </a:lnTo>
                  <a:lnTo>
                    <a:pt x="319" y="236"/>
                  </a:lnTo>
                  <a:lnTo>
                    <a:pt x="318" y="228"/>
                  </a:lnTo>
                  <a:lnTo>
                    <a:pt x="316" y="222"/>
                  </a:lnTo>
                  <a:lnTo>
                    <a:pt x="312" y="217"/>
                  </a:lnTo>
                  <a:lnTo>
                    <a:pt x="312" y="217"/>
                  </a:lnTo>
                  <a:lnTo>
                    <a:pt x="316" y="210"/>
                  </a:lnTo>
                  <a:lnTo>
                    <a:pt x="318" y="204"/>
                  </a:lnTo>
                  <a:lnTo>
                    <a:pt x="319" y="198"/>
                  </a:lnTo>
                  <a:lnTo>
                    <a:pt x="319" y="191"/>
                  </a:lnTo>
                  <a:lnTo>
                    <a:pt x="319" y="186"/>
                  </a:lnTo>
                  <a:close/>
                  <a:moveTo>
                    <a:pt x="85" y="719"/>
                  </a:moveTo>
                  <a:lnTo>
                    <a:pt x="85" y="719"/>
                  </a:lnTo>
                  <a:lnTo>
                    <a:pt x="84" y="726"/>
                  </a:lnTo>
                  <a:lnTo>
                    <a:pt x="80" y="731"/>
                  </a:lnTo>
                  <a:lnTo>
                    <a:pt x="76" y="733"/>
                  </a:lnTo>
                  <a:lnTo>
                    <a:pt x="70" y="735"/>
                  </a:lnTo>
                  <a:lnTo>
                    <a:pt x="65" y="735"/>
                  </a:lnTo>
                  <a:lnTo>
                    <a:pt x="65" y="735"/>
                  </a:lnTo>
                  <a:lnTo>
                    <a:pt x="59" y="733"/>
                  </a:lnTo>
                  <a:lnTo>
                    <a:pt x="54" y="731"/>
                  </a:lnTo>
                  <a:lnTo>
                    <a:pt x="51" y="726"/>
                  </a:lnTo>
                  <a:lnTo>
                    <a:pt x="50" y="719"/>
                  </a:lnTo>
                  <a:lnTo>
                    <a:pt x="50" y="518"/>
                  </a:lnTo>
                  <a:lnTo>
                    <a:pt x="50" y="518"/>
                  </a:lnTo>
                  <a:lnTo>
                    <a:pt x="51" y="512"/>
                  </a:lnTo>
                  <a:lnTo>
                    <a:pt x="54" y="507"/>
                  </a:lnTo>
                  <a:lnTo>
                    <a:pt x="59" y="504"/>
                  </a:lnTo>
                  <a:lnTo>
                    <a:pt x="65" y="503"/>
                  </a:lnTo>
                  <a:lnTo>
                    <a:pt x="70" y="503"/>
                  </a:lnTo>
                  <a:lnTo>
                    <a:pt x="70" y="503"/>
                  </a:lnTo>
                  <a:lnTo>
                    <a:pt x="76" y="504"/>
                  </a:lnTo>
                  <a:lnTo>
                    <a:pt x="80" y="507"/>
                  </a:lnTo>
                  <a:lnTo>
                    <a:pt x="84" y="512"/>
                  </a:lnTo>
                  <a:lnTo>
                    <a:pt x="85" y="518"/>
                  </a:lnTo>
                  <a:lnTo>
                    <a:pt x="85" y="719"/>
                  </a:lnTo>
                  <a:close/>
                  <a:moveTo>
                    <a:pt x="155" y="414"/>
                  </a:moveTo>
                  <a:lnTo>
                    <a:pt x="155" y="414"/>
                  </a:lnTo>
                  <a:lnTo>
                    <a:pt x="155" y="419"/>
                  </a:lnTo>
                  <a:lnTo>
                    <a:pt x="151" y="424"/>
                  </a:lnTo>
                  <a:lnTo>
                    <a:pt x="147" y="427"/>
                  </a:lnTo>
                  <a:lnTo>
                    <a:pt x="141" y="428"/>
                  </a:lnTo>
                  <a:lnTo>
                    <a:pt x="47" y="428"/>
                  </a:lnTo>
                  <a:lnTo>
                    <a:pt x="47" y="428"/>
                  </a:lnTo>
                  <a:lnTo>
                    <a:pt x="42" y="427"/>
                  </a:lnTo>
                  <a:lnTo>
                    <a:pt x="37" y="424"/>
                  </a:lnTo>
                  <a:lnTo>
                    <a:pt x="33" y="419"/>
                  </a:lnTo>
                  <a:lnTo>
                    <a:pt x="33" y="414"/>
                  </a:lnTo>
                  <a:lnTo>
                    <a:pt x="33" y="409"/>
                  </a:lnTo>
                  <a:lnTo>
                    <a:pt x="33" y="409"/>
                  </a:lnTo>
                  <a:lnTo>
                    <a:pt x="33" y="404"/>
                  </a:lnTo>
                  <a:lnTo>
                    <a:pt x="37" y="399"/>
                  </a:lnTo>
                  <a:lnTo>
                    <a:pt x="42" y="396"/>
                  </a:lnTo>
                  <a:lnTo>
                    <a:pt x="47" y="395"/>
                  </a:lnTo>
                  <a:lnTo>
                    <a:pt x="141" y="395"/>
                  </a:lnTo>
                  <a:lnTo>
                    <a:pt x="141" y="395"/>
                  </a:lnTo>
                  <a:lnTo>
                    <a:pt x="147" y="396"/>
                  </a:lnTo>
                  <a:lnTo>
                    <a:pt x="151" y="399"/>
                  </a:lnTo>
                  <a:lnTo>
                    <a:pt x="155" y="404"/>
                  </a:lnTo>
                  <a:lnTo>
                    <a:pt x="155" y="409"/>
                  </a:lnTo>
                  <a:lnTo>
                    <a:pt x="155" y="414"/>
                  </a:lnTo>
                  <a:close/>
                  <a:moveTo>
                    <a:pt x="155" y="358"/>
                  </a:moveTo>
                  <a:lnTo>
                    <a:pt x="155" y="358"/>
                  </a:lnTo>
                  <a:lnTo>
                    <a:pt x="155" y="364"/>
                  </a:lnTo>
                  <a:lnTo>
                    <a:pt x="151" y="369"/>
                  </a:lnTo>
                  <a:lnTo>
                    <a:pt x="147" y="371"/>
                  </a:lnTo>
                  <a:lnTo>
                    <a:pt x="141" y="372"/>
                  </a:lnTo>
                  <a:lnTo>
                    <a:pt x="47" y="372"/>
                  </a:lnTo>
                  <a:lnTo>
                    <a:pt x="47" y="372"/>
                  </a:lnTo>
                  <a:lnTo>
                    <a:pt x="42" y="371"/>
                  </a:lnTo>
                  <a:lnTo>
                    <a:pt x="37" y="369"/>
                  </a:lnTo>
                  <a:lnTo>
                    <a:pt x="33" y="364"/>
                  </a:lnTo>
                  <a:lnTo>
                    <a:pt x="33" y="358"/>
                  </a:lnTo>
                  <a:lnTo>
                    <a:pt x="33" y="353"/>
                  </a:lnTo>
                  <a:lnTo>
                    <a:pt x="33" y="353"/>
                  </a:lnTo>
                  <a:lnTo>
                    <a:pt x="33" y="348"/>
                  </a:lnTo>
                  <a:lnTo>
                    <a:pt x="37" y="343"/>
                  </a:lnTo>
                  <a:lnTo>
                    <a:pt x="42" y="341"/>
                  </a:lnTo>
                  <a:lnTo>
                    <a:pt x="47" y="339"/>
                  </a:lnTo>
                  <a:lnTo>
                    <a:pt x="141" y="339"/>
                  </a:lnTo>
                  <a:lnTo>
                    <a:pt x="141" y="339"/>
                  </a:lnTo>
                  <a:lnTo>
                    <a:pt x="147" y="341"/>
                  </a:lnTo>
                  <a:lnTo>
                    <a:pt x="151" y="343"/>
                  </a:lnTo>
                  <a:lnTo>
                    <a:pt x="155" y="348"/>
                  </a:lnTo>
                  <a:lnTo>
                    <a:pt x="155" y="353"/>
                  </a:lnTo>
                  <a:lnTo>
                    <a:pt x="155" y="358"/>
                  </a:lnTo>
                  <a:close/>
                  <a:moveTo>
                    <a:pt x="155" y="303"/>
                  </a:moveTo>
                  <a:lnTo>
                    <a:pt x="155" y="303"/>
                  </a:lnTo>
                  <a:lnTo>
                    <a:pt x="155" y="308"/>
                  </a:lnTo>
                  <a:lnTo>
                    <a:pt x="151" y="313"/>
                  </a:lnTo>
                  <a:lnTo>
                    <a:pt x="147" y="315"/>
                  </a:lnTo>
                  <a:lnTo>
                    <a:pt x="141" y="317"/>
                  </a:lnTo>
                  <a:lnTo>
                    <a:pt x="47" y="317"/>
                  </a:lnTo>
                  <a:lnTo>
                    <a:pt x="47" y="317"/>
                  </a:lnTo>
                  <a:lnTo>
                    <a:pt x="42" y="315"/>
                  </a:lnTo>
                  <a:lnTo>
                    <a:pt x="37" y="313"/>
                  </a:lnTo>
                  <a:lnTo>
                    <a:pt x="33" y="308"/>
                  </a:lnTo>
                  <a:lnTo>
                    <a:pt x="33" y="303"/>
                  </a:lnTo>
                  <a:lnTo>
                    <a:pt x="33" y="298"/>
                  </a:lnTo>
                  <a:lnTo>
                    <a:pt x="33" y="298"/>
                  </a:lnTo>
                  <a:lnTo>
                    <a:pt x="33" y="293"/>
                  </a:lnTo>
                  <a:lnTo>
                    <a:pt x="37" y="288"/>
                  </a:lnTo>
                  <a:lnTo>
                    <a:pt x="42" y="285"/>
                  </a:lnTo>
                  <a:lnTo>
                    <a:pt x="47" y="284"/>
                  </a:lnTo>
                  <a:lnTo>
                    <a:pt x="141" y="284"/>
                  </a:lnTo>
                  <a:lnTo>
                    <a:pt x="141" y="284"/>
                  </a:lnTo>
                  <a:lnTo>
                    <a:pt x="147" y="285"/>
                  </a:lnTo>
                  <a:lnTo>
                    <a:pt x="151" y="288"/>
                  </a:lnTo>
                  <a:lnTo>
                    <a:pt x="155" y="293"/>
                  </a:lnTo>
                  <a:lnTo>
                    <a:pt x="155" y="298"/>
                  </a:lnTo>
                  <a:lnTo>
                    <a:pt x="155" y="303"/>
                  </a:lnTo>
                  <a:close/>
                  <a:moveTo>
                    <a:pt x="155" y="247"/>
                  </a:moveTo>
                  <a:lnTo>
                    <a:pt x="155" y="247"/>
                  </a:lnTo>
                  <a:lnTo>
                    <a:pt x="155" y="252"/>
                  </a:lnTo>
                  <a:lnTo>
                    <a:pt x="151" y="257"/>
                  </a:lnTo>
                  <a:lnTo>
                    <a:pt x="147" y="260"/>
                  </a:lnTo>
                  <a:lnTo>
                    <a:pt x="141" y="261"/>
                  </a:lnTo>
                  <a:lnTo>
                    <a:pt x="47" y="261"/>
                  </a:lnTo>
                  <a:lnTo>
                    <a:pt x="47" y="261"/>
                  </a:lnTo>
                  <a:lnTo>
                    <a:pt x="42" y="260"/>
                  </a:lnTo>
                  <a:lnTo>
                    <a:pt x="37" y="257"/>
                  </a:lnTo>
                  <a:lnTo>
                    <a:pt x="33" y="252"/>
                  </a:lnTo>
                  <a:lnTo>
                    <a:pt x="33" y="247"/>
                  </a:lnTo>
                  <a:lnTo>
                    <a:pt x="33" y="242"/>
                  </a:lnTo>
                  <a:lnTo>
                    <a:pt x="33" y="242"/>
                  </a:lnTo>
                  <a:lnTo>
                    <a:pt x="33" y="237"/>
                  </a:lnTo>
                  <a:lnTo>
                    <a:pt x="37" y="232"/>
                  </a:lnTo>
                  <a:lnTo>
                    <a:pt x="42" y="229"/>
                  </a:lnTo>
                  <a:lnTo>
                    <a:pt x="47" y="228"/>
                  </a:lnTo>
                  <a:lnTo>
                    <a:pt x="141" y="228"/>
                  </a:lnTo>
                  <a:lnTo>
                    <a:pt x="141" y="228"/>
                  </a:lnTo>
                  <a:lnTo>
                    <a:pt x="147" y="229"/>
                  </a:lnTo>
                  <a:lnTo>
                    <a:pt x="151" y="232"/>
                  </a:lnTo>
                  <a:lnTo>
                    <a:pt x="155" y="237"/>
                  </a:lnTo>
                  <a:lnTo>
                    <a:pt x="155" y="242"/>
                  </a:lnTo>
                  <a:lnTo>
                    <a:pt x="155" y="247"/>
                  </a:lnTo>
                  <a:close/>
                  <a:moveTo>
                    <a:pt x="155" y="191"/>
                  </a:moveTo>
                  <a:lnTo>
                    <a:pt x="155" y="191"/>
                  </a:lnTo>
                  <a:lnTo>
                    <a:pt x="155" y="196"/>
                  </a:lnTo>
                  <a:lnTo>
                    <a:pt x="151" y="201"/>
                  </a:lnTo>
                  <a:lnTo>
                    <a:pt x="147" y="204"/>
                  </a:lnTo>
                  <a:lnTo>
                    <a:pt x="141" y="205"/>
                  </a:lnTo>
                  <a:lnTo>
                    <a:pt x="47" y="205"/>
                  </a:lnTo>
                  <a:lnTo>
                    <a:pt x="47" y="205"/>
                  </a:lnTo>
                  <a:lnTo>
                    <a:pt x="42" y="204"/>
                  </a:lnTo>
                  <a:lnTo>
                    <a:pt x="37" y="201"/>
                  </a:lnTo>
                  <a:lnTo>
                    <a:pt x="33" y="196"/>
                  </a:lnTo>
                  <a:lnTo>
                    <a:pt x="33" y="191"/>
                  </a:lnTo>
                  <a:lnTo>
                    <a:pt x="33" y="186"/>
                  </a:lnTo>
                  <a:lnTo>
                    <a:pt x="33" y="186"/>
                  </a:lnTo>
                  <a:lnTo>
                    <a:pt x="33" y="181"/>
                  </a:lnTo>
                  <a:lnTo>
                    <a:pt x="37" y="176"/>
                  </a:lnTo>
                  <a:lnTo>
                    <a:pt x="42" y="172"/>
                  </a:lnTo>
                  <a:lnTo>
                    <a:pt x="47" y="172"/>
                  </a:lnTo>
                  <a:lnTo>
                    <a:pt x="141" y="172"/>
                  </a:lnTo>
                  <a:lnTo>
                    <a:pt x="141" y="172"/>
                  </a:lnTo>
                  <a:lnTo>
                    <a:pt x="147" y="172"/>
                  </a:lnTo>
                  <a:lnTo>
                    <a:pt x="151" y="176"/>
                  </a:lnTo>
                  <a:lnTo>
                    <a:pt x="155" y="181"/>
                  </a:lnTo>
                  <a:lnTo>
                    <a:pt x="155" y="186"/>
                  </a:lnTo>
                  <a:lnTo>
                    <a:pt x="155"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9" name="Freeform 35">
            <a:extLst>
              <a:ext uri="{FF2B5EF4-FFF2-40B4-BE49-F238E27FC236}">
                <a16:creationId xmlns:a16="http://schemas.microsoft.com/office/drawing/2014/main" id="{89FB897E-778D-4EB3-BCB7-B7AA06FA1D34}"/>
              </a:ext>
            </a:extLst>
          </p:cNvPr>
          <p:cNvSpPr>
            <a:spLocks noChangeAspect="1" noEditPoints="1"/>
          </p:cNvSpPr>
          <p:nvPr/>
        </p:nvSpPr>
        <p:spPr bwMode="auto">
          <a:xfrm>
            <a:off x="2469725" y="4497653"/>
            <a:ext cx="83284" cy="141662"/>
          </a:xfrm>
          <a:custGeom>
            <a:avLst/>
            <a:gdLst>
              <a:gd name="T0" fmla="*/ 1090 w 1501"/>
              <a:gd name="T1" fmla="*/ 2374 h 2543"/>
              <a:gd name="T2" fmla="*/ 841 w 1501"/>
              <a:gd name="T3" fmla="*/ 1660 h 2543"/>
              <a:gd name="T4" fmla="*/ 976 w 1501"/>
              <a:gd name="T5" fmla="*/ 1628 h 2543"/>
              <a:gd name="T6" fmla="*/ 1100 w 1501"/>
              <a:gd name="T7" fmla="*/ 1566 h 2543"/>
              <a:gd name="T8" fmla="*/ 1212 w 1501"/>
              <a:gd name="T9" fmla="*/ 1477 h 2543"/>
              <a:gd name="T10" fmla="*/ 1310 w 1501"/>
              <a:gd name="T11" fmla="*/ 1366 h 2543"/>
              <a:gd name="T12" fmla="*/ 1390 w 1501"/>
              <a:gd name="T13" fmla="*/ 1234 h 2543"/>
              <a:gd name="T14" fmla="*/ 1450 w 1501"/>
              <a:gd name="T15" fmla="*/ 1086 h 2543"/>
              <a:gd name="T16" fmla="*/ 1488 w 1501"/>
              <a:gd name="T17" fmla="*/ 924 h 2543"/>
              <a:gd name="T18" fmla="*/ 1501 w 1501"/>
              <a:gd name="T19" fmla="*/ 751 h 2543"/>
              <a:gd name="T20" fmla="*/ 1495 w 1501"/>
              <a:gd name="T21" fmla="*/ 649 h 2543"/>
              <a:gd name="T22" fmla="*/ 1456 w 1501"/>
              <a:gd name="T23" fmla="*/ 407 h 2543"/>
              <a:gd name="T24" fmla="*/ 1381 w 1501"/>
              <a:gd name="T25" fmla="*/ 84 h 2543"/>
              <a:gd name="T26" fmla="*/ 119 w 1501"/>
              <a:gd name="T27" fmla="*/ 84 h 2543"/>
              <a:gd name="T28" fmla="*/ 44 w 1501"/>
              <a:gd name="T29" fmla="*/ 407 h 2543"/>
              <a:gd name="T30" fmla="*/ 6 w 1501"/>
              <a:gd name="T31" fmla="*/ 649 h 2543"/>
              <a:gd name="T32" fmla="*/ 0 w 1501"/>
              <a:gd name="T33" fmla="*/ 751 h 2543"/>
              <a:gd name="T34" fmla="*/ 12 w 1501"/>
              <a:gd name="T35" fmla="*/ 918 h 2543"/>
              <a:gd name="T36" fmla="*/ 47 w 1501"/>
              <a:gd name="T37" fmla="*/ 1076 h 2543"/>
              <a:gd name="T38" fmla="*/ 103 w 1501"/>
              <a:gd name="T39" fmla="*/ 1220 h 2543"/>
              <a:gd name="T40" fmla="*/ 179 w 1501"/>
              <a:gd name="T41" fmla="*/ 1349 h 2543"/>
              <a:gd name="T42" fmla="*/ 270 w 1501"/>
              <a:gd name="T43" fmla="*/ 1460 h 2543"/>
              <a:gd name="T44" fmla="*/ 377 w 1501"/>
              <a:gd name="T45" fmla="*/ 1550 h 2543"/>
              <a:gd name="T46" fmla="*/ 495 w 1501"/>
              <a:gd name="T47" fmla="*/ 1616 h 2543"/>
              <a:gd name="T48" fmla="*/ 622 w 1501"/>
              <a:gd name="T49" fmla="*/ 1654 h 2543"/>
              <a:gd name="T50" fmla="*/ 374 w 1501"/>
              <a:gd name="T51" fmla="*/ 2374 h 2543"/>
              <a:gd name="T52" fmla="*/ 153 w 1501"/>
              <a:gd name="T53" fmla="*/ 2446 h 2543"/>
              <a:gd name="T54" fmla="*/ 115 w 1501"/>
              <a:gd name="T55" fmla="*/ 2476 h 2543"/>
              <a:gd name="T56" fmla="*/ 105 w 1501"/>
              <a:gd name="T57" fmla="*/ 2509 h 2543"/>
              <a:gd name="T58" fmla="*/ 127 w 1501"/>
              <a:gd name="T59" fmla="*/ 2535 h 2543"/>
              <a:gd name="T60" fmla="*/ 1298 w 1501"/>
              <a:gd name="T61" fmla="*/ 2543 h 2543"/>
              <a:gd name="T62" fmla="*/ 1336 w 1501"/>
              <a:gd name="T63" fmla="*/ 2535 h 2543"/>
              <a:gd name="T64" fmla="*/ 1359 w 1501"/>
              <a:gd name="T65" fmla="*/ 2509 h 2543"/>
              <a:gd name="T66" fmla="*/ 1349 w 1501"/>
              <a:gd name="T67" fmla="*/ 2476 h 2543"/>
              <a:gd name="T68" fmla="*/ 1311 w 1501"/>
              <a:gd name="T69" fmla="*/ 2446 h 2543"/>
              <a:gd name="T70" fmla="*/ 116 w 1501"/>
              <a:gd name="T71" fmla="*/ 751 h 2543"/>
              <a:gd name="T72" fmla="*/ 130 w 1501"/>
              <a:gd name="T73" fmla="*/ 590 h 2543"/>
              <a:gd name="T74" fmla="*/ 161 w 1501"/>
              <a:gd name="T75" fmla="*/ 409 h 2543"/>
              <a:gd name="T76" fmla="*/ 230 w 1501"/>
              <a:gd name="T77" fmla="*/ 117 h 2543"/>
              <a:gd name="T78" fmla="*/ 1284 w 1501"/>
              <a:gd name="T79" fmla="*/ 170 h 2543"/>
              <a:gd name="T80" fmla="*/ 1347 w 1501"/>
              <a:gd name="T81" fmla="*/ 454 h 2543"/>
              <a:gd name="T82" fmla="*/ 1376 w 1501"/>
              <a:gd name="T83" fmla="*/ 634 h 2543"/>
              <a:gd name="T84" fmla="*/ 1384 w 1501"/>
              <a:gd name="T85" fmla="*/ 751 h 2543"/>
              <a:gd name="T86" fmla="*/ 1372 w 1501"/>
              <a:gd name="T87" fmla="*/ 911 h 2543"/>
              <a:gd name="T88" fmla="*/ 1336 w 1501"/>
              <a:gd name="T89" fmla="*/ 1061 h 2543"/>
              <a:gd name="T90" fmla="*/ 1279 w 1501"/>
              <a:gd name="T91" fmla="*/ 1197 h 2543"/>
              <a:gd name="T92" fmla="*/ 1204 w 1501"/>
              <a:gd name="T93" fmla="*/ 1315 h 2543"/>
              <a:gd name="T94" fmla="*/ 1112 w 1501"/>
              <a:gd name="T95" fmla="*/ 1412 h 2543"/>
              <a:gd name="T96" fmla="*/ 1008 w 1501"/>
              <a:gd name="T97" fmla="*/ 1485 h 2543"/>
              <a:gd name="T98" fmla="*/ 893 w 1501"/>
              <a:gd name="T99" fmla="*/ 1532 h 2543"/>
              <a:gd name="T100" fmla="*/ 769 w 1501"/>
              <a:gd name="T101" fmla="*/ 1549 h 2543"/>
              <a:gd name="T102" fmla="*/ 669 w 1501"/>
              <a:gd name="T103" fmla="*/ 1544 h 2543"/>
              <a:gd name="T104" fmla="*/ 549 w 1501"/>
              <a:gd name="T105" fmla="*/ 1513 h 2543"/>
              <a:gd name="T106" fmla="*/ 439 w 1501"/>
              <a:gd name="T107" fmla="*/ 1452 h 2543"/>
              <a:gd name="T108" fmla="*/ 340 w 1501"/>
              <a:gd name="T109" fmla="*/ 1366 h 2543"/>
              <a:gd name="T110" fmla="*/ 257 w 1501"/>
              <a:gd name="T111" fmla="*/ 1258 h 2543"/>
              <a:gd name="T112" fmla="*/ 191 w 1501"/>
              <a:gd name="T113" fmla="*/ 1131 h 2543"/>
              <a:gd name="T114" fmla="*/ 144 w 1501"/>
              <a:gd name="T115" fmla="*/ 987 h 2543"/>
              <a:gd name="T116" fmla="*/ 120 w 1501"/>
              <a:gd name="T117" fmla="*/ 832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1" h="2543">
                <a:moveTo>
                  <a:pt x="1298" y="2440"/>
                </a:moveTo>
                <a:lnTo>
                  <a:pt x="1298" y="2440"/>
                </a:lnTo>
                <a:lnTo>
                  <a:pt x="1210" y="2412"/>
                </a:lnTo>
                <a:lnTo>
                  <a:pt x="1090" y="2374"/>
                </a:lnTo>
                <a:lnTo>
                  <a:pt x="959" y="2334"/>
                </a:lnTo>
                <a:lnTo>
                  <a:pt x="841" y="2299"/>
                </a:lnTo>
                <a:lnTo>
                  <a:pt x="841" y="1660"/>
                </a:lnTo>
                <a:lnTo>
                  <a:pt x="841" y="1660"/>
                </a:lnTo>
                <a:lnTo>
                  <a:pt x="875" y="1655"/>
                </a:lnTo>
                <a:lnTo>
                  <a:pt x="910" y="1648"/>
                </a:lnTo>
                <a:lnTo>
                  <a:pt x="943" y="1639"/>
                </a:lnTo>
                <a:lnTo>
                  <a:pt x="976" y="1628"/>
                </a:lnTo>
                <a:lnTo>
                  <a:pt x="1008" y="1615"/>
                </a:lnTo>
                <a:lnTo>
                  <a:pt x="1039" y="1600"/>
                </a:lnTo>
                <a:lnTo>
                  <a:pt x="1071" y="1583"/>
                </a:lnTo>
                <a:lnTo>
                  <a:pt x="1100" y="1566"/>
                </a:lnTo>
                <a:lnTo>
                  <a:pt x="1130" y="1545"/>
                </a:lnTo>
                <a:lnTo>
                  <a:pt x="1158" y="1524"/>
                </a:lnTo>
                <a:lnTo>
                  <a:pt x="1186" y="1502"/>
                </a:lnTo>
                <a:lnTo>
                  <a:pt x="1212" y="1477"/>
                </a:lnTo>
                <a:lnTo>
                  <a:pt x="1239" y="1452"/>
                </a:lnTo>
                <a:lnTo>
                  <a:pt x="1263" y="1425"/>
                </a:lnTo>
                <a:lnTo>
                  <a:pt x="1287" y="1396"/>
                </a:lnTo>
                <a:lnTo>
                  <a:pt x="1310" y="1366"/>
                </a:lnTo>
                <a:lnTo>
                  <a:pt x="1331" y="1335"/>
                </a:lnTo>
                <a:lnTo>
                  <a:pt x="1352" y="1303"/>
                </a:lnTo>
                <a:lnTo>
                  <a:pt x="1372" y="1269"/>
                </a:lnTo>
                <a:lnTo>
                  <a:pt x="1390" y="1234"/>
                </a:lnTo>
                <a:lnTo>
                  <a:pt x="1406" y="1199"/>
                </a:lnTo>
                <a:lnTo>
                  <a:pt x="1423" y="1162"/>
                </a:lnTo>
                <a:lnTo>
                  <a:pt x="1437" y="1125"/>
                </a:lnTo>
                <a:lnTo>
                  <a:pt x="1450" y="1086"/>
                </a:lnTo>
                <a:lnTo>
                  <a:pt x="1461" y="1046"/>
                </a:lnTo>
                <a:lnTo>
                  <a:pt x="1471" y="1007"/>
                </a:lnTo>
                <a:lnTo>
                  <a:pt x="1481" y="966"/>
                </a:lnTo>
                <a:lnTo>
                  <a:pt x="1488" y="924"/>
                </a:lnTo>
                <a:lnTo>
                  <a:pt x="1494" y="882"/>
                </a:lnTo>
                <a:lnTo>
                  <a:pt x="1498" y="839"/>
                </a:lnTo>
                <a:lnTo>
                  <a:pt x="1500" y="795"/>
                </a:lnTo>
                <a:lnTo>
                  <a:pt x="1501" y="751"/>
                </a:lnTo>
                <a:lnTo>
                  <a:pt x="1501" y="751"/>
                </a:lnTo>
                <a:lnTo>
                  <a:pt x="1500" y="727"/>
                </a:lnTo>
                <a:lnTo>
                  <a:pt x="1499" y="703"/>
                </a:lnTo>
                <a:lnTo>
                  <a:pt x="1495" y="649"/>
                </a:lnTo>
                <a:lnTo>
                  <a:pt x="1488" y="592"/>
                </a:lnTo>
                <a:lnTo>
                  <a:pt x="1479" y="532"/>
                </a:lnTo>
                <a:lnTo>
                  <a:pt x="1468" y="470"/>
                </a:lnTo>
                <a:lnTo>
                  <a:pt x="1456" y="407"/>
                </a:lnTo>
                <a:lnTo>
                  <a:pt x="1443" y="345"/>
                </a:lnTo>
                <a:lnTo>
                  <a:pt x="1430" y="285"/>
                </a:lnTo>
                <a:lnTo>
                  <a:pt x="1404" y="174"/>
                </a:lnTo>
                <a:lnTo>
                  <a:pt x="1381" y="84"/>
                </a:lnTo>
                <a:lnTo>
                  <a:pt x="1360" y="0"/>
                </a:lnTo>
                <a:lnTo>
                  <a:pt x="141" y="0"/>
                </a:lnTo>
                <a:lnTo>
                  <a:pt x="141" y="0"/>
                </a:lnTo>
                <a:lnTo>
                  <a:pt x="119" y="84"/>
                </a:lnTo>
                <a:lnTo>
                  <a:pt x="96" y="174"/>
                </a:lnTo>
                <a:lnTo>
                  <a:pt x="70" y="285"/>
                </a:lnTo>
                <a:lnTo>
                  <a:pt x="57" y="345"/>
                </a:lnTo>
                <a:lnTo>
                  <a:pt x="44" y="407"/>
                </a:lnTo>
                <a:lnTo>
                  <a:pt x="32" y="470"/>
                </a:lnTo>
                <a:lnTo>
                  <a:pt x="21" y="532"/>
                </a:lnTo>
                <a:lnTo>
                  <a:pt x="13" y="592"/>
                </a:lnTo>
                <a:lnTo>
                  <a:pt x="6" y="649"/>
                </a:lnTo>
                <a:lnTo>
                  <a:pt x="1" y="703"/>
                </a:lnTo>
                <a:lnTo>
                  <a:pt x="0" y="727"/>
                </a:lnTo>
                <a:lnTo>
                  <a:pt x="0" y="751"/>
                </a:lnTo>
                <a:lnTo>
                  <a:pt x="0" y="751"/>
                </a:lnTo>
                <a:lnTo>
                  <a:pt x="1" y="793"/>
                </a:lnTo>
                <a:lnTo>
                  <a:pt x="3" y="836"/>
                </a:lnTo>
                <a:lnTo>
                  <a:pt x="7" y="878"/>
                </a:lnTo>
                <a:lnTo>
                  <a:pt x="12" y="918"/>
                </a:lnTo>
                <a:lnTo>
                  <a:pt x="19" y="959"/>
                </a:lnTo>
                <a:lnTo>
                  <a:pt x="27" y="999"/>
                </a:lnTo>
                <a:lnTo>
                  <a:pt x="36" y="1037"/>
                </a:lnTo>
                <a:lnTo>
                  <a:pt x="47" y="1076"/>
                </a:lnTo>
                <a:lnTo>
                  <a:pt x="60" y="1113"/>
                </a:lnTo>
                <a:lnTo>
                  <a:pt x="73" y="1150"/>
                </a:lnTo>
                <a:lnTo>
                  <a:pt x="88" y="1186"/>
                </a:lnTo>
                <a:lnTo>
                  <a:pt x="103" y="1220"/>
                </a:lnTo>
                <a:lnTo>
                  <a:pt x="121" y="1255"/>
                </a:lnTo>
                <a:lnTo>
                  <a:pt x="139" y="1287"/>
                </a:lnTo>
                <a:lnTo>
                  <a:pt x="158" y="1319"/>
                </a:lnTo>
                <a:lnTo>
                  <a:pt x="179" y="1349"/>
                </a:lnTo>
                <a:lnTo>
                  <a:pt x="200" y="1379"/>
                </a:lnTo>
                <a:lnTo>
                  <a:pt x="222" y="1407"/>
                </a:lnTo>
                <a:lnTo>
                  <a:pt x="246" y="1435"/>
                </a:lnTo>
                <a:lnTo>
                  <a:pt x="270" y="1460"/>
                </a:lnTo>
                <a:lnTo>
                  <a:pt x="296" y="1484"/>
                </a:lnTo>
                <a:lnTo>
                  <a:pt x="322" y="1508"/>
                </a:lnTo>
                <a:lnTo>
                  <a:pt x="349" y="1529"/>
                </a:lnTo>
                <a:lnTo>
                  <a:pt x="377" y="1550"/>
                </a:lnTo>
                <a:lnTo>
                  <a:pt x="406" y="1569"/>
                </a:lnTo>
                <a:lnTo>
                  <a:pt x="434" y="1586"/>
                </a:lnTo>
                <a:lnTo>
                  <a:pt x="465" y="1601"/>
                </a:lnTo>
                <a:lnTo>
                  <a:pt x="495" y="1616"/>
                </a:lnTo>
                <a:lnTo>
                  <a:pt x="526" y="1628"/>
                </a:lnTo>
                <a:lnTo>
                  <a:pt x="557" y="1639"/>
                </a:lnTo>
                <a:lnTo>
                  <a:pt x="590" y="1647"/>
                </a:lnTo>
                <a:lnTo>
                  <a:pt x="622" y="1654"/>
                </a:lnTo>
                <a:lnTo>
                  <a:pt x="622" y="2299"/>
                </a:lnTo>
                <a:lnTo>
                  <a:pt x="622" y="2299"/>
                </a:lnTo>
                <a:lnTo>
                  <a:pt x="504" y="2334"/>
                </a:lnTo>
                <a:lnTo>
                  <a:pt x="374" y="2374"/>
                </a:lnTo>
                <a:lnTo>
                  <a:pt x="254" y="2412"/>
                </a:lnTo>
                <a:lnTo>
                  <a:pt x="166" y="2440"/>
                </a:lnTo>
                <a:lnTo>
                  <a:pt x="166" y="2440"/>
                </a:lnTo>
                <a:lnTo>
                  <a:pt x="153" y="2446"/>
                </a:lnTo>
                <a:lnTo>
                  <a:pt x="141" y="2452"/>
                </a:lnTo>
                <a:lnTo>
                  <a:pt x="131" y="2459"/>
                </a:lnTo>
                <a:lnTo>
                  <a:pt x="122" y="2467"/>
                </a:lnTo>
                <a:lnTo>
                  <a:pt x="115" y="2476"/>
                </a:lnTo>
                <a:lnTo>
                  <a:pt x="110" y="2484"/>
                </a:lnTo>
                <a:lnTo>
                  <a:pt x="106" y="2493"/>
                </a:lnTo>
                <a:lnTo>
                  <a:pt x="104" y="2501"/>
                </a:lnTo>
                <a:lnTo>
                  <a:pt x="105" y="2509"/>
                </a:lnTo>
                <a:lnTo>
                  <a:pt x="107" y="2517"/>
                </a:lnTo>
                <a:lnTo>
                  <a:pt x="112" y="2524"/>
                </a:lnTo>
                <a:lnTo>
                  <a:pt x="119" y="2530"/>
                </a:lnTo>
                <a:lnTo>
                  <a:pt x="127" y="2535"/>
                </a:lnTo>
                <a:lnTo>
                  <a:pt x="138" y="2540"/>
                </a:lnTo>
                <a:lnTo>
                  <a:pt x="151" y="2543"/>
                </a:lnTo>
                <a:lnTo>
                  <a:pt x="166" y="2543"/>
                </a:lnTo>
                <a:lnTo>
                  <a:pt x="1298" y="2543"/>
                </a:lnTo>
                <a:lnTo>
                  <a:pt x="1298" y="2543"/>
                </a:lnTo>
                <a:lnTo>
                  <a:pt x="1313" y="2543"/>
                </a:lnTo>
                <a:lnTo>
                  <a:pt x="1326" y="2540"/>
                </a:lnTo>
                <a:lnTo>
                  <a:pt x="1336" y="2535"/>
                </a:lnTo>
                <a:lnTo>
                  <a:pt x="1345" y="2530"/>
                </a:lnTo>
                <a:lnTo>
                  <a:pt x="1351" y="2524"/>
                </a:lnTo>
                <a:lnTo>
                  <a:pt x="1357" y="2517"/>
                </a:lnTo>
                <a:lnTo>
                  <a:pt x="1359" y="2509"/>
                </a:lnTo>
                <a:lnTo>
                  <a:pt x="1360" y="2501"/>
                </a:lnTo>
                <a:lnTo>
                  <a:pt x="1358" y="2493"/>
                </a:lnTo>
                <a:lnTo>
                  <a:pt x="1354" y="2484"/>
                </a:lnTo>
                <a:lnTo>
                  <a:pt x="1349" y="2476"/>
                </a:lnTo>
                <a:lnTo>
                  <a:pt x="1342" y="2467"/>
                </a:lnTo>
                <a:lnTo>
                  <a:pt x="1333" y="2459"/>
                </a:lnTo>
                <a:lnTo>
                  <a:pt x="1323" y="2452"/>
                </a:lnTo>
                <a:lnTo>
                  <a:pt x="1311" y="2446"/>
                </a:lnTo>
                <a:lnTo>
                  <a:pt x="1298" y="2440"/>
                </a:lnTo>
                <a:lnTo>
                  <a:pt x="1298" y="2440"/>
                </a:lnTo>
                <a:close/>
                <a:moveTo>
                  <a:pt x="116" y="751"/>
                </a:moveTo>
                <a:lnTo>
                  <a:pt x="116" y="751"/>
                </a:lnTo>
                <a:lnTo>
                  <a:pt x="117" y="715"/>
                </a:lnTo>
                <a:lnTo>
                  <a:pt x="120" y="675"/>
                </a:lnTo>
                <a:lnTo>
                  <a:pt x="124" y="634"/>
                </a:lnTo>
                <a:lnTo>
                  <a:pt x="130" y="590"/>
                </a:lnTo>
                <a:lnTo>
                  <a:pt x="136" y="545"/>
                </a:lnTo>
                <a:lnTo>
                  <a:pt x="144" y="500"/>
                </a:lnTo>
                <a:lnTo>
                  <a:pt x="152" y="454"/>
                </a:lnTo>
                <a:lnTo>
                  <a:pt x="161" y="409"/>
                </a:lnTo>
                <a:lnTo>
                  <a:pt x="181" y="321"/>
                </a:lnTo>
                <a:lnTo>
                  <a:pt x="199" y="239"/>
                </a:lnTo>
                <a:lnTo>
                  <a:pt x="216" y="170"/>
                </a:lnTo>
                <a:lnTo>
                  <a:pt x="230" y="117"/>
                </a:lnTo>
                <a:lnTo>
                  <a:pt x="230" y="117"/>
                </a:lnTo>
                <a:lnTo>
                  <a:pt x="1270" y="117"/>
                </a:lnTo>
                <a:lnTo>
                  <a:pt x="1270" y="117"/>
                </a:lnTo>
                <a:lnTo>
                  <a:pt x="1284" y="170"/>
                </a:lnTo>
                <a:lnTo>
                  <a:pt x="1302" y="239"/>
                </a:lnTo>
                <a:lnTo>
                  <a:pt x="1320" y="321"/>
                </a:lnTo>
                <a:lnTo>
                  <a:pt x="1339" y="409"/>
                </a:lnTo>
                <a:lnTo>
                  <a:pt x="1347" y="454"/>
                </a:lnTo>
                <a:lnTo>
                  <a:pt x="1357" y="500"/>
                </a:lnTo>
                <a:lnTo>
                  <a:pt x="1364" y="545"/>
                </a:lnTo>
                <a:lnTo>
                  <a:pt x="1371" y="590"/>
                </a:lnTo>
                <a:lnTo>
                  <a:pt x="1376" y="634"/>
                </a:lnTo>
                <a:lnTo>
                  <a:pt x="1381" y="675"/>
                </a:lnTo>
                <a:lnTo>
                  <a:pt x="1383" y="715"/>
                </a:lnTo>
                <a:lnTo>
                  <a:pt x="1384" y="751"/>
                </a:lnTo>
                <a:lnTo>
                  <a:pt x="1384" y="751"/>
                </a:lnTo>
                <a:lnTo>
                  <a:pt x="1383" y="792"/>
                </a:lnTo>
                <a:lnTo>
                  <a:pt x="1381" y="832"/>
                </a:lnTo>
                <a:lnTo>
                  <a:pt x="1377" y="873"/>
                </a:lnTo>
                <a:lnTo>
                  <a:pt x="1372" y="911"/>
                </a:lnTo>
                <a:lnTo>
                  <a:pt x="1365" y="950"/>
                </a:lnTo>
                <a:lnTo>
                  <a:pt x="1357" y="987"/>
                </a:lnTo>
                <a:lnTo>
                  <a:pt x="1346" y="1025"/>
                </a:lnTo>
                <a:lnTo>
                  <a:pt x="1336" y="1061"/>
                </a:lnTo>
                <a:lnTo>
                  <a:pt x="1323" y="1096"/>
                </a:lnTo>
                <a:lnTo>
                  <a:pt x="1310" y="1131"/>
                </a:lnTo>
                <a:lnTo>
                  <a:pt x="1294" y="1164"/>
                </a:lnTo>
                <a:lnTo>
                  <a:pt x="1279" y="1197"/>
                </a:lnTo>
                <a:lnTo>
                  <a:pt x="1262" y="1227"/>
                </a:lnTo>
                <a:lnTo>
                  <a:pt x="1244" y="1258"/>
                </a:lnTo>
                <a:lnTo>
                  <a:pt x="1224" y="1287"/>
                </a:lnTo>
                <a:lnTo>
                  <a:pt x="1204" y="1315"/>
                </a:lnTo>
                <a:lnTo>
                  <a:pt x="1183" y="1341"/>
                </a:lnTo>
                <a:lnTo>
                  <a:pt x="1160" y="1366"/>
                </a:lnTo>
                <a:lnTo>
                  <a:pt x="1137" y="1390"/>
                </a:lnTo>
                <a:lnTo>
                  <a:pt x="1112" y="1412"/>
                </a:lnTo>
                <a:lnTo>
                  <a:pt x="1087" y="1433"/>
                </a:lnTo>
                <a:lnTo>
                  <a:pt x="1062" y="1452"/>
                </a:lnTo>
                <a:lnTo>
                  <a:pt x="1035" y="1469"/>
                </a:lnTo>
                <a:lnTo>
                  <a:pt x="1008" y="1485"/>
                </a:lnTo>
                <a:lnTo>
                  <a:pt x="980" y="1500"/>
                </a:lnTo>
                <a:lnTo>
                  <a:pt x="952" y="1513"/>
                </a:lnTo>
                <a:lnTo>
                  <a:pt x="922" y="1523"/>
                </a:lnTo>
                <a:lnTo>
                  <a:pt x="893" y="1532"/>
                </a:lnTo>
                <a:lnTo>
                  <a:pt x="862" y="1539"/>
                </a:lnTo>
                <a:lnTo>
                  <a:pt x="832" y="1544"/>
                </a:lnTo>
                <a:lnTo>
                  <a:pt x="800" y="1547"/>
                </a:lnTo>
                <a:lnTo>
                  <a:pt x="769" y="1549"/>
                </a:lnTo>
                <a:lnTo>
                  <a:pt x="732" y="1549"/>
                </a:lnTo>
                <a:lnTo>
                  <a:pt x="732" y="1549"/>
                </a:lnTo>
                <a:lnTo>
                  <a:pt x="700" y="1547"/>
                </a:lnTo>
                <a:lnTo>
                  <a:pt x="669" y="1544"/>
                </a:lnTo>
                <a:lnTo>
                  <a:pt x="638" y="1539"/>
                </a:lnTo>
                <a:lnTo>
                  <a:pt x="608" y="1532"/>
                </a:lnTo>
                <a:lnTo>
                  <a:pt x="578" y="1523"/>
                </a:lnTo>
                <a:lnTo>
                  <a:pt x="549" y="1513"/>
                </a:lnTo>
                <a:lnTo>
                  <a:pt x="520" y="1500"/>
                </a:lnTo>
                <a:lnTo>
                  <a:pt x="492" y="1485"/>
                </a:lnTo>
                <a:lnTo>
                  <a:pt x="466" y="1469"/>
                </a:lnTo>
                <a:lnTo>
                  <a:pt x="439" y="1452"/>
                </a:lnTo>
                <a:lnTo>
                  <a:pt x="413" y="1433"/>
                </a:lnTo>
                <a:lnTo>
                  <a:pt x="388" y="1412"/>
                </a:lnTo>
                <a:lnTo>
                  <a:pt x="364" y="1390"/>
                </a:lnTo>
                <a:lnTo>
                  <a:pt x="340" y="1366"/>
                </a:lnTo>
                <a:lnTo>
                  <a:pt x="318" y="1341"/>
                </a:lnTo>
                <a:lnTo>
                  <a:pt x="297" y="1315"/>
                </a:lnTo>
                <a:lnTo>
                  <a:pt x="276" y="1287"/>
                </a:lnTo>
                <a:lnTo>
                  <a:pt x="257" y="1258"/>
                </a:lnTo>
                <a:lnTo>
                  <a:pt x="239" y="1227"/>
                </a:lnTo>
                <a:lnTo>
                  <a:pt x="221" y="1197"/>
                </a:lnTo>
                <a:lnTo>
                  <a:pt x="205" y="1164"/>
                </a:lnTo>
                <a:lnTo>
                  <a:pt x="191" y="1131"/>
                </a:lnTo>
                <a:lnTo>
                  <a:pt x="177" y="1096"/>
                </a:lnTo>
                <a:lnTo>
                  <a:pt x="164" y="1061"/>
                </a:lnTo>
                <a:lnTo>
                  <a:pt x="153" y="1025"/>
                </a:lnTo>
                <a:lnTo>
                  <a:pt x="144" y="987"/>
                </a:lnTo>
                <a:lnTo>
                  <a:pt x="135" y="950"/>
                </a:lnTo>
                <a:lnTo>
                  <a:pt x="129" y="911"/>
                </a:lnTo>
                <a:lnTo>
                  <a:pt x="123" y="873"/>
                </a:lnTo>
                <a:lnTo>
                  <a:pt x="120" y="832"/>
                </a:lnTo>
                <a:lnTo>
                  <a:pt x="117" y="792"/>
                </a:lnTo>
                <a:lnTo>
                  <a:pt x="116" y="751"/>
                </a:lnTo>
                <a:lnTo>
                  <a:pt x="116" y="751"/>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21" name="Freeform 5">
            <a:extLst>
              <a:ext uri="{FF2B5EF4-FFF2-40B4-BE49-F238E27FC236}">
                <a16:creationId xmlns:a16="http://schemas.microsoft.com/office/drawing/2014/main" id="{EA873A89-4741-4932-B3DB-5C02D4228A35}"/>
              </a:ext>
            </a:extLst>
          </p:cNvPr>
          <p:cNvSpPr>
            <a:spLocks noChangeAspect="1" noEditPoints="1"/>
          </p:cNvSpPr>
          <p:nvPr/>
        </p:nvSpPr>
        <p:spPr bwMode="auto">
          <a:xfrm>
            <a:off x="2344025" y="4327204"/>
            <a:ext cx="70245" cy="283324"/>
          </a:xfrm>
          <a:custGeom>
            <a:avLst/>
            <a:gdLst>
              <a:gd name="T0" fmla="*/ 50 w 537"/>
              <a:gd name="T1" fmla="*/ 2164 h 2166"/>
              <a:gd name="T2" fmla="*/ 23 w 537"/>
              <a:gd name="T3" fmla="*/ 2151 h 2166"/>
              <a:gd name="T4" fmla="*/ 9 w 537"/>
              <a:gd name="T5" fmla="*/ 2133 h 2166"/>
              <a:gd name="T6" fmla="*/ 1 w 537"/>
              <a:gd name="T7" fmla="*/ 2104 h 2166"/>
              <a:gd name="T8" fmla="*/ 3 w 537"/>
              <a:gd name="T9" fmla="*/ 2062 h 2166"/>
              <a:gd name="T10" fmla="*/ 11 w 537"/>
              <a:gd name="T11" fmla="*/ 2005 h 2166"/>
              <a:gd name="T12" fmla="*/ 15 w 537"/>
              <a:gd name="T13" fmla="*/ 1939 h 2166"/>
              <a:gd name="T14" fmla="*/ 12 w 537"/>
              <a:gd name="T15" fmla="*/ 1879 h 2166"/>
              <a:gd name="T16" fmla="*/ 5 w 537"/>
              <a:gd name="T17" fmla="*/ 1353 h 2166"/>
              <a:gd name="T18" fmla="*/ 1 w 537"/>
              <a:gd name="T19" fmla="*/ 839 h 2166"/>
              <a:gd name="T20" fmla="*/ 2 w 537"/>
              <a:gd name="T21" fmla="*/ 802 h 2166"/>
              <a:gd name="T22" fmla="*/ 8 w 537"/>
              <a:gd name="T23" fmla="*/ 764 h 2166"/>
              <a:gd name="T24" fmla="*/ 24 w 537"/>
              <a:gd name="T25" fmla="*/ 716 h 2166"/>
              <a:gd name="T26" fmla="*/ 57 w 537"/>
              <a:gd name="T27" fmla="*/ 650 h 2166"/>
              <a:gd name="T28" fmla="*/ 114 w 537"/>
              <a:gd name="T29" fmla="*/ 564 h 2166"/>
              <a:gd name="T30" fmla="*/ 129 w 537"/>
              <a:gd name="T31" fmla="*/ 539 h 2166"/>
              <a:gd name="T32" fmla="*/ 145 w 537"/>
              <a:gd name="T33" fmla="*/ 507 h 2166"/>
              <a:gd name="T34" fmla="*/ 154 w 537"/>
              <a:gd name="T35" fmla="*/ 456 h 2166"/>
              <a:gd name="T36" fmla="*/ 158 w 537"/>
              <a:gd name="T37" fmla="*/ 383 h 2166"/>
              <a:gd name="T38" fmla="*/ 161 w 537"/>
              <a:gd name="T39" fmla="*/ 330 h 2166"/>
              <a:gd name="T40" fmla="*/ 164 w 537"/>
              <a:gd name="T41" fmla="*/ 137 h 2166"/>
              <a:gd name="T42" fmla="*/ 160 w 537"/>
              <a:gd name="T43" fmla="*/ 132 h 2166"/>
              <a:gd name="T44" fmla="*/ 155 w 537"/>
              <a:gd name="T45" fmla="*/ 106 h 2166"/>
              <a:gd name="T46" fmla="*/ 160 w 537"/>
              <a:gd name="T47" fmla="*/ 78 h 2166"/>
              <a:gd name="T48" fmla="*/ 165 w 537"/>
              <a:gd name="T49" fmla="*/ 72 h 2166"/>
              <a:gd name="T50" fmla="*/ 164 w 537"/>
              <a:gd name="T51" fmla="*/ 27 h 2166"/>
              <a:gd name="T52" fmla="*/ 169 w 537"/>
              <a:gd name="T53" fmla="*/ 14 h 2166"/>
              <a:gd name="T54" fmla="*/ 180 w 537"/>
              <a:gd name="T55" fmla="*/ 3 h 2166"/>
              <a:gd name="T56" fmla="*/ 347 w 537"/>
              <a:gd name="T57" fmla="*/ 0 h 2166"/>
              <a:gd name="T58" fmla="*/ 357 w 537"/>
              <a:gd name="T59" fmla="*/ 3 h 2166"/>
              <a:gd name="T60" fmla="*/ 368 w 537"/>
              <a:gd name="T61" fmla="*/ 14 h 2166"/>
              <a:gd name="T62" fmla="*/ 372 w 537"/>
              <a:gd name="T63" fmla="*/ 27 h 2166"/>
              <a:gd name="T64" fmla="*/ 372 w 537"/>
              <a:gd name="T65" fmla="*/ 72 h 2166"/>
              <a:gd name="T66" fmla="*/ 377 w 537"/>
              <a:gd name="T67" fmla="*/ 78 h 2166"/>
              <a:gd name="T68" fmla="*/ 381 w 537"/>
              <a:gd name="T69" fmla="*/ 106 h 2166"/>
              <a:gd name="T70" fmla="*/ 377 w 537"/>
              <a:gd name="T71" fmla="*/ 132 h 2166"/>
              <a:gd name="T72" fmla="*/ 373 w 537"/>
              <a:gd name="T73" fmla="*/ 137 h 2166"/>
              <a:gd name="T74" fmla="*/ 376 w 537"/>
              <a:gd name="T75" fmla="*/ 330 h 2166"/>
              <a:gd name="T76" fmla="*/ 378 w 537"/>
              <a:gd name="T77" fmla="*/ 383 h 2166"/>
              <a:gd name="T78" fmla="*/ 383 w 537"/>
              <a:gd name="T79" fmla="*/ 456 h 2166"/>
              <a:gd name="T80" fmla="*/ 392 w 537"/>
              <a:gd name="T81" fmla="*/ 507 h 2166"/>
              <a:gd name="T82" fmla="*/ 406 w 537"/>
              <a:gd name="T83" fmla="*/ 539 h 2166"/>
              <a:gd name="T84" fmla="*/ 423 w 537"/>
              <a:gd name="T85" fmla="*/ 564 h 2166"/>
              <a:gd name="T86" fmla="*/ 480 w 537"/>
              <a:gd name="T87" fmla="*/ 650 h 2166"/>
              <a:gd name="T88" fmla="*/ 513 w 537"/>
              <a:gd name="T89" fmla="*/ 716 h 2166"/>
              <a:gd name="T90" fmla="*/ 529 w 537"/>
              <a:gd name="T91" fmla="*/ 764 h 2166"/>
              <a:gd name="T92" fmla="*/ 535 w 537"/>
              <a:gd name="T93" fmla="*/ 802 h 2166"/>
              <a:gd name="T94" fmla="*/ 535 w 537"/>
              <a:gd name="T95" fmla="*/ 839 h 2166"/>
              <a:gd name="T96" fmla="*/ 532 w 537"/>
              <a:gd name="T97" fmla="*/ 1353 h 2166"/>
              <a:gd name="T98" fmla="*/ 525 w 537"/>
              <a:gd name="T99" fmla="*/ 1879 h 2166"/>
              <a:gd name="T100" fmla="*/ 522 w 537"/>
              <a:gd name="T101" fmla="*/ 1939 h 2166"/>
              <a:gd name="T102" fmla="*/ 526 w 537"/>
              <a:gd name="T103" fmla="*/ 2005 h 2166"/>
              <a:gd name="T104" fmla="*/ 534 w 537"/>
              <a:gd name="T105" fmla="*/ 2062 h 2166"/>
              <a:gd name="T106" fmla="*/ 536 w 537"/>
              <a:gd name="T107" fmla="*/ 2104 h 2166"/>
              <a:gd name="T108" fmla="*/ 528 w 537"/>
              <a:gd name="T109" fmla="*/ 2133 h 2166"/>
              <a:gd name="T110" fmla="*/ 514 w 537"/>
              <a:gd name="T111" fmla="*/ 2150 h 2166"/>
              <a:gd name="T112" fmla="*/ 486 w 537"/>
              <a:gd name="T113" fmla="*/ 2164 h 2166"/>
              <a:gd name="T114" fmla="*/ 59 w 537"/>
              <a:gd name="T115" fmla="*/ 2166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7" h="2166">
                <a:moveTo>
                  <a:pt x="59" y="2166"/>
                </a:moveTo>
                <a:lnTo>
                  <a:pt x="59" y="2166"/>
                </a:lnTo>
                <a:lnTo>
                  <a:pt x="50" y="2164"/>
                </a:lnTo>
                <a:lnTo>
                  <a:pt x="39" y="2160"/>
                </a:lnTo>
                <a:lnTo>
                  <a:pt x="28" y="2155"/>
                </a:lnTo>
                <a:lnTo>
                  <a:pt x="23" y="2151"/>
                </a:lnTo>
                <a:lnTo>
                  <a:pt x="18" y="2146"/>
                </a:lnTo>
                <a:lnTo>
                  <a:pt x="12" y="2140"/>
                </a:lnTo>
                <a:lnTo>
                  <a:pt x="9" y="2133"/>
                </a:lnTo>
                <a:lnTo>
                  <a:pt x="5" y="2125"/>
                </a:lnTo>
                <a:lnTo>
                  <a:pt x="2" y="2115"/>
                </a:lnTo>
                <a:lnTo>
                  <a:pt x="1" y="2104"/>
                </a:lnTo>
                <a:lnTo>
                  <a:pt x="0" y="2092"/>
                </a:lnTo>
                <a:lnTo>
                  <a:pt x="1" y="2078"/>
                </a:lnTo>
                <a:lnTo>
                  <a:pt x="3" y="2062"/>
                </a:lnTo>
                <a:lnTo>
                  <a:pt x="3" y="2062"/>
                </a:lnTo>
                <a:lnTo>
                  <a:pt x="8" y="2032"/>
                </a:lnTo>
                <a:lnTo>
                  <a:pt x="11" y="2005"/>
                </a:lnTo>
                <a:lnTo>
                  <a:pt x="14" y="1981"/>
                </a:lnTo>
                <a:lnTo>
                  <a:pt x="15" y="1959"/>
                </a:lnTo>
                <a:lnTo>
                  <a:pt x="15" y="1939"/>
                </a:lnTo>
                <a:lnTo>
                  <a:pt x="15" y="1919"/>
                </a:lnTo>
                <a:lnTo>
                  <a:pt x="12" y="1879"/>
                </a:lnTo>
                <a:lnTo>
                  <a:pt x="12" y="1879"/>
                </a:lnTo>
                <a:lnTo>
                  <a:pt x="10" y="1819"/>
                </a:lnTo>
                <a:lnTo>
                  <a:pt x="8" y="1698"/>
                </a:lnTo>
                <a:lnTo>
                  <a:pt x="5" y="1353"/>
                </a:lnTo>
                <a:lnTo>
                  <a:pt x="2" y="1012"/>
                </a:lnTo>
                <a:lnTo>
                  <a:pt x="1" y="894"/>
                </a:lnTo>
                <a:lnTo>
                  <a:pt x="1" y="839"/>
                </a:lnTo>
                <a:lnTo>
                  <a:pt x="1" y="839"/>
                </a:lnTo>
                <a:lnTo>
                  <a:pt x="2" y="822"/>
                </a:lnTo>
                <a:lnTo>
                  <a:pt x="2" y="802"/>
                </a:lnTo>
                <a:lnTo>
                  <a:pt x="3" y="790"/>
                </a:lnTo>
                <a:lnTo>
                  <a:pt x="5" y="778"/>
                </a:lnTo>
                <a:lnTo>
                  <a:pt x="8" y="764"/>
                </a:lnTo>
                <a:lnTo>
                  <a:pt x="11" y="750"/>
                </a:lnTo>
                <a:lnTo>
                  <a:pt x="17" y="734"/>
                </a:lnTo>
                <a:lnTo>
                  <a:pt x="24" y="716"/>
                </a:lnTo>
                <a:lnTo>
                  <a:pt x="33" y="696"/>
                </a:lnTo>
                <a:lnTo>
                  <a:pt x="44" y="674"/>
                </a:lnTo>
                <a:lnTo>
                  <a:pt x="57" y="650"/>
                </a:lnTo>
                <a:lnTo>
                  <a:pt x="73" y="624"/>
                </a:lnTo>
                <a:lnTo>
                  <a:pt x="92" y="594"/>
                </a:lnTo>
                <a:lnTo>
                  <a:pt x="114" y="564"/>
                </a:lnTo>
                <a:lnTo>
                  <a:pt x="114" y="564"/>
                </a:lnTo>
                <a:lnTo>
                  <a:pt x="123" y="551"/>
                </a:lnTo>
                <a:lnTo>
                  <a:pt x="129" y="539"/>
                </a:lnTo>
                <a:lnTo>
                  <a:pt x="136" y="527"/>
                </a:lnTo>
                <a:lnTo>
                  <a:pt x="141" y="517"/>
                </a:lnTo>
                <a:lnTo>
                  <a:pt x="145" y="507"/>
                </a:lnTo>
                <a:lnTo>
                  <a:pt x="149" y="496"/>
                </a:lnTo>
                <a:lnTo>
                  <a:pt x="152" y="476"/>
                </a:lnTo>
                <a:lnTo>
                  <a:pt x="154" y="456"/>
                </a:lnTo>
                <a:lnTo>
                  <a:pt x="155" y="435"/>
                </a:lnTo>
                <a:lnTo>
                  <a:pt x="156" y="411"/>
                </a:lnTo>
                <a:lnTo>
                  <a:pt x="158" y="383"/>
                </a:lnTo>
                <a:lnTo>
                  <a:pt x="158" y="383"/>
                </a:lnTo>
                <a:lnTo>
                  <a:pt x="160" y="360"/>
                </a:lnTo>
                <a:lnTo>
                  <a:pt x="161" y="330"/>
                </a:lnTo>
                <a:lnTo>
                  <a:pt x="163" y="258"/>
                </a:lnTo>
                <a:lnTo>
                  <a:pt x="164" y="188"/>
                </a:lnTo>
                <a:lnTo>
                  <a:pt x="164" y="137"/>
                </a:lnTo>
                <a:lnTo>
                  <a:pt x="163" y="137"/>
                </a:lnTo>
                <a:lnTo>
                  <a:pt x="163" y="137"/>
                </a:lnTo>
                <a:lnTo>
                  <a:pt x="160" y="132"/>
                </a:lnTo>
                <a:lnTo>
                  <a:pt x="158" y="125"/>
                </a:lnTo>
                <a:lnTo>
                  <a:pt x="156" y="116"/>
                </a:lnTo>
                <a:lnTo>
                  <a:pt x="155" y="106"/>
                </a:lnTo>
                <a:lnTo>
                  <a:pt x="156" y="96"/>
                </a:lnTo>
                <a:lnTo>
                  <a:pt x="158" y="87"/>
                </a:lnTo>
                <a:lnTo>
                  <a:pt x="160" y="78"/>
                </a:lnTo>
                <a:lnTo>
                  <a:pt x="163" y="72"/>
                </a:lnTo>
                <a:lnTo>
                  <a:pt x="165" y="72"/>
                </a:lnTo>
                <a:lnTo>
                  <a:pt x="165" y="72"/>
                </a:lnTo>
                <a:lnTo>
                  <a:pt x="165" y="45"/>
                </a:lnTo>
                <a:lnTo>
                  <a:pt x="164" y="27"/>
                </a:lnTo>
                <a:lnTo>
                  <a:pt x="164" y="27"/>
                </a:lnTo>
                <a:lnTo>
                  <a:pt x="165" y="23"/>
                </a:lnTo>
                <a:lnTo>
                  <a:pt x="167" y="18"/>
                </a:lnTo>
                <a:lnTo>
                  <a:pt x="169" y="14"/>
                </a:lnTo>
                <a:lnTo>
                  <a:pt x="171" y="10"/>
                </a:lnTo>
                <a:lnTo>
                  <a:pt x="176" y="6"/>
                </a:lnTo>
                <a:lnTo>
                  <a:pt x="180" y="3"/>
                </a:lnTo>
                <a:lnTo>
                  <a:pt x="185" y="1"/>
                </a:lnTo>
                <a:lnTo>
                  <a:pt x="190" y="0"/>
                </a:lnTo>
                <a:lnTo>
                  <a:pt x="347" y="0"/>
                </a:lnTo>
                <a:lnTo>
                  <a:pt x="347" y="0"/>
                </a:lnTo>
                <a:lnTo>
                  <a:pt x="352" y="1"/>
                </a:lnTo>
                <a:lnTo>
                  <a:pt x="357" y="3"/>
                </a:lnTo>
                <a:lnTo>
                  <a:pt x="361" y="6"/>
                </a:lnTo>
                <a:lnTo>
                  <a:pt x="365" y="10"/>
                </a:lnTo>
                <a:lnTo>
                  <a:pt x="368" y="14"/>
                </a:lnTo>
                <a:lnTo>
                  <a:pt x="370" y="18"/>
                </a:lnTo>
                <a:lnTo>
                  <a:pt x="372" y="23"/>
                </a:lnTo>
                <a:lnTo>
                  <a:pt x="372" y="27"/>
                </a:lnTo>
                <a:lnTo>
                  <a:pt x="372" y="27"/>
                </a:lnTo>
                <a:lnTo>
                  <a:pt x="372" y="45"/>
                </a:lnTo>
                <a:lnTo>
                  <a:pt x="372" y="72"/>
                </a:lnTo>
                <a:lnTo>
                  <a:pt x="373" y="72"/>
                </a:lnTo>
                <a:lnTo>
                  <a:pt x="373" y="72"/>
                </a:lnTo>
                <a:lnTo>
                  <a:pt x="377" y="78"/>
                </a:lnTo>
                <a:lnTo>
                  <a:pt x="379" y="87"/>
                </a:lnTo>
                <a:lnTo>
                  <a:pt x="381" y="96"/>
                </a:lnTo>
                <a:lnTo>
                  <a:pt x="381" y="106"/>
                </a:lnTo>
                <a:lnTo>
                  <a:pt x="381" y="116"/>
                </a:lnTo>
                <a:lnTo>
                  <a:pt x="379" y="125"/>
                </a:lnTo>
                <a:lnTo>
                  <a:pt x="377" y="132"/>
                </a:lnTo>
                <a:lnTo>
                  <a:pt x="374" y="137"/>
                </a:lnTo>
                <a:lnTo>
                  <a:pt x="373" y="137"/>
                </a:lnTo>
                <a:lnTo>
                  <a:pt x="373" y="137"/>
                </a:lnTo>
                <a:lnTo>
                  <a:pt x="373" y="188"/>
                </a:lnTo>
                <a:lnTo>
                  <a:pt x="374" y="258"/>
                </a:lnTo>
                <a:lnTo>
                  <a:pt x="376" y="330"/>
                </a:lnTo>
                <a:lnTo>
                  <a:pt x="377" y="360"/>
                </a:lnTo>
                <a:lnTo>
                  <a:pt x="378" y="383"/>
                </a:lnTo>
                <a:lnTo>
                  <a:pt x="378" y="383"/>
                </a:lnTo>
                <a:lnTo>
                  <a:pt x="381" y="411"/>
                </a:lnTo>
                <a:lnTo>
                  <a:pt x="382" y="435"/>
                </a:lnTo>
                <a:lnTo>
                  <a:pt x="383" y="456"/>
                </a:lnTo>
                <a:lnTo>
                  <a:pt x="384" y="476"/>
                </a:lnTo>
                <a:lnTo>
                  <a:pt x="388" y="496"/>
                </a:lnTo>
                <a:lnTo>
                  <a:pt x="392" y="507"/>
                </a:lnTo>
                <a:lnTo>
                  <a:pt x="395" y="517"/>
                </a:lnTo>
                <a:lnTo>
                  <a:pt x="401" y="527"/>
                </a:lnTo>
                <a:lnTo>
                  <a:pt x="406" y="539"/>
                </a:lnTo>
                <a:lnTo>
                  <a:pt x="414" y="551"/>
                </a:lnTo>
                <a:lnTo>
                  <a:pt x="423" y="564"/>
                </a:lnTo>
                <a:lnTo>
                  <a:pt x="423" y="564"/>
                </a:lnTo>
                <a:lnTo>
                  <a:pt x="445" y="594"/>
                </a:lnTo>
                <a:lnTo>
                  <a:pt x="464" y="624"/>
                </a:lnTo>
                <a:lnTo>
                  <a:pt x="480" y="650"/>
                </a:lnTo>
                <a:lnTo>
                  <a:pt x="493" y="673"/>
                </a:lnTo>
                <a:lnTo>
                  <a:pt x="504" y="696"/>
                </a:lnTo>
                <a:lnTo>
                  <a:pt x="513" y="716"/>
                </a:lnTo>
                <a:lnTo>
                  <a:pt x="520" y="734"/>
                </a:lnTo>
                <a:lnTo>
                  <a:pt x="525" y="750"/>
                </a:lnTo>
                <a:lnTo>
                  <a:pt x="529" y="764"/>
                </a:lnTo>
                <a:lnTo>
                  <a:pt x="531" y="778"/>
                </a:lnTo>
                <a:lnTo>
                  <a:pt x="534" y="790"/>
                </a:lnTo>
                <a:lnTo>
                  <a:pt x="535" y="802"/>
                </a:lnTo>
                <a:lnTo>
                  <a:pt x="535" y="822"/>
                </a:lnTo>
                <a:lnTo>
                  <a:pt x="535" y="839"/>
                </a:lnTo>
                <a:lnTo>
                  <a:pt x="535" y="839"/>
                </a:lnTo>
                <a:lnTo>
                  <a:pt x="536" y="894"/>
                </a:lnTo>
                <a:lnTo>
                  <a:pt x="535" y="1012"/>
                </a:lnTo>
                <a:lnTo>
                  <a:pt x="532" y="1353"/>
                </a:lnTo>
                <a:lnTo>
                  <a:pt x="528" y="1698"/>
                </a:lnTo>
                <a:lnTo>
                  <a:pt x="527" y="1819"/>
                </a:lnTo>
                <a:lnTo>
                  <a:pt x="525" y="1879"/>
                </a:lnTo>
                <a:lnTo>
                  <a:pt x="525" y="1879"/>
                </a:lnTo>
                <a:lnTo>
                  <a:pt x="522" y="1919"/>
                </a:lnTo>
                <a:lnTo>
                  <a:pt x="522" y="1939"/>
                </a:lnTo>
                <a:lnTo>
                  <a:pt x="522" y="1959"/>
                </a:lnTo>
                <a:lnTo>
                  <a:pt x="523" y="1981"/>
                </a:lnTo>
                <a:lnTo>
                  <a:pt x="526" y="2005"/>
                </a:lnTo>
                <a:lnTo>
                  <a:pt x="529" y="2032"/>
                </a:lnTo>
                <a:lnTo>
                  <a:pt x="534" y="2062"/>
                </a:lnTo>
                <a:lnTo>
                  <a:pt x="534" y="2062"/>
                </a:lnTo>
                <a:lnTo>
                  <a:pt x="536" y="2078"/>
                </a:lnTo>
                <a:lnTo>
                  <a:pt x="537" y="2092"/>
                </a:lnTo>
                <a:lnTo>
                  <a:pt x="536" y="2104"/>
                </a:lnTo>
                <a:lnTo>
                  <a:pt x="535" y="2115"/>
                </a:lnTo>
                <a:lnTo>
                  <a:pt x="531" y="2124"/>
                </a:lnTo>
                <a:lnTo>
                  <a:pt x="528" y="2133"/>
                </a:lnTo>
                <a:lnTo>
                  <a:pt x="525" y="2140"/>
                </a:lnTo>
                <a:lnTo>
                  <a:pt x="519" y="2146"/>
                </a:lnTo>
                <a:lnTo>
                  <a:pt x="514" y="2150"/>
                </a:lnTo>
                <a:lnTo>
                  <a:pt x="509" y="2155"/>
                </a:lnTo>
                <a:lnTo>
                  <a:pt x="498" y="2160"/>
                </a:lnTo>
                <a:lnTo>
                  <a:pt x="486" y="2164"/>
                </a:lnTo>
                <a:lnTo>
                  <a:pt x="478" y="2166"/>
                </a:lnTo>
                <a:lnTo>
                  <a:pt x="59" y="2166"/>
                </a:lnTo>
                <a:close/>
                <a:moveTo>
                  <a:pt x="59" y="2166"/>
                </a:moveTo>
                <a:lnTo>
                  <a:pt x="59" y="2166"/>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22" name="Grupa 21">
            <a:extLst>
              <a:ext uri="{FF2B5EF4-FFF2-40B4-BE49-F238E27FC236}">
                <a16:creationId xmlns:a16="http://schemas.microsoft.com/office/drawing/2014/main" id="{D5159A1B-CBD5-4477-B605-9BEC3A18D007}"/>
              </a:ext>
            </a:extLst>
          </p:cNvPr>
          <p:cNvGrpSpPr>
            <a:grpSpLocks noChangeAspect="1"/>
          </p:cNvGrpSpPr>
          <p:nvPr/>
        </p:nvGrpSpPr>
        <p:grpSpPr>
          <a:xfrm rot="436272">
            <a:off x="4242865" y="4448742"/>
            <a:ext cx="120930" cy="226659"/>
            <a:chOff x="4068887" y="2709366"/>
            <a:chExt cx="290513" cy="544513"/>
          </a:xfrm>
          <a:solidFill>
            <a:srgbClr val="CDCDCD"/>
          </a:solidFill>
        </p:grpSpPr>
        <p:sp>
          <p:nvSpPr>
            <p:cNvPr id="23" name="Freeform 10">
              <a:extLst>
                <a:ext uri="{FF2B5EF4-FFF2-40B4-BE49-F238E27FC236}">
                  <a16:creationId xmlns:a16="http://schemas.microsoft.com/office/drawing/2014/main" id="{93E28AD9-318C-4ACD-9C7E-69BC4CDB0EAB}"/>
                </a:ext>
              </a:extLst>
            </p:cNvPr>
            <p:cNvSpPr>
              <a:spLocks/>
            </p:cNvSpPr>
            <p:nvPr/>
          </p:nvSpPr>
          <p:spPr bwMode="auto">
            <a:xfrm>
              <a:off x="4078412" y="3223716"/>
              <a:ext cx="271463" cy="30163"/>
            </a:xfrm>
            <a:custGeom>
              <a:avLst/>
              <a:gdLst>
                <a:gd name="T0" fmla="*/ 300 w 340"/>
                <a:gd name="T1" fmla="*/ 0 h 39"/>
                <a:gd name="T2" fmla="*/ 40 w 340"/>
                <a:gd name="T3" fmla="*/ 0 h 39"/>
                <a:gd name="T4" fmla="*/ 0 w 340"/>
                <a:gd name="T5" fmla="*/ 0 h 39"/>
                <a:gd name="T6" fmla="*/ 40 w 340"/>
                <a:gd name="T7" fmla="*/ 36 h 39"/>
                <a:gd name="T8" fmla="*/ 40 w 340"/>
                <a:gd name="T9" fmla="*/ 39 h 39"/>
                <a:gd name="T10" fmla="*/ 42 w 340"/>
                <a:gd name="T11" fmla="*/ 39 h 39"/>
                <a:gd name="T12" fmla="*/ 299 w 340"/>
                <a:gd name="T13" fmla="*/ 39 h 39"/>
                <a:gd name="T14" fmla="*/ 300 w 340"/>
                <a:gd name="T15" fmla="*/ 39 h 39"/>
                <a:gd name="T16" fmla="*/ 300 w 340"/>
                <a:gd name="T17" fmla="*/ 36 h 39"/>
                <a:gd name="T18" fmla="*/ 340 w 340"/>
                <a:gd name="T19" fmla="*/ 0 h 39"/>
                <a:gd name="T20" fmla="*/ 300 w 340"/>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39">
                  <a:moveTo>
                    <a:pt x="300" y="0"/>
                  </a:moveTo>
                  <a:lnTo>
                    <a:pt x="40" y="0"/>
                  </a:lnTo>
                  <a:lnTo>
                    <a:pt x="0" y="0"/>
                  </a:lnTo>
                  <a:lnTo>
                    <a:pt x="40" y="36"/>
                  </a:lnTo>
                  <a:lnTo>
                    <a:pt x="40" y="39"/>
                  </a:lnTo>
                  <a:lnTo>
                    <a:pt x="42" y="39"/>
                  </a:lnTo>
                  <a:lnTo>
                    <a:pt x="299" y="39"/>
                  </a:lnTo>
                  <a:lnTo>
                    <a:pt x="300" y="39"/>
                  </a:lnTo>
                  <a:lnTo>
                    <a:pt x="300" y="36"/>
                  </a:lnTo>
                  <a:lnTo>
                    <a:pt x="340" y="0"/>
                  </a:lnTo>
                  <a:lnTo>
                    <a:pt x="3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1">
              <a:extLst>
                <a:ext uri="{FF2B5EF4-FFF2-40B4-BE49-F238E27FC236}">
                  <a16:creationId xmlns:a16="http://schemas.microsoft.com/office/drawing/2014/main" id="{D5BF39FB-FB30-4E7F-8F7B-4A21759E36B6}"/>
                </a:ext>
              </a:extLst>
            </p:cNvPr>
            <p:cNvSpPr>
              <a:spLocks/>
            </p:cNvSpPr>
            <p:nvPr/>
          </p:nvSpPr>
          <p:spPr bwMode="auto">
            <a:xfrm>
              <a:off x="4095874" y="2709366"/>
              <a:ext cx="236538" cy="63500"/>
            </a:xfrm>
            <a:custGeom>
              <a:avLst/>
              <a:gdLst>
                <a:gd name="T0" fmla="*/ 211 w 298"/>
                <a:gd name="T1" fmla="*/ 78 h 78"/>
                <a:gd name="T2" fmla="*/ 298 w 298"/>
                <a:gd name="T3" fmla="*/ 78 h 78"/>
                <a:gd name="T4" fmla="*/ 298 w 298"/>
                <a:gd name="T5" fmla="*/ 52 h 78"/>
                <a:gd name="T6" fmla="*/ 240 w 298"/>
                <a:gd name="T7" fmla="*/ 52 h 78"/>
                <a:gd name="T8" fmla="*/ 240 w 298"/>
                <a:gd name="T9" fmla="*/ 52 h 78"/>
                <a:gd name="T10" fmla="*/ 242 w 298"/>
                <a:gd name="T11" fmla="*/ 45 h 78"/>
                <a:gd name="T12" fmla="*/ 245 w 298"/>
                <a:gd name="T13" fmla="*/ 38 h 78"/>
                <a:gd name="T14" fmla="*/ 246 w 298"/>
                <a:gd name="T15" fmla="*/ 31 h 78"/>
                <a:gd name="T16" fmla="*/ 246 w 298"/>
                <a:gd name="T17" fmla="*/ 26 h 78"/>
                <a:gd name="T18" fmla="*/ 245 w 298"/>
                <a:gd name="T19" fmla="*/ 20 h 78"/>
                <a:gd name="T20" fmla="*/ 243 w 298"/>
                <a:gd name="T21" fmla="*/ 15 h 78"/>
                <a:gd name="T22" fmla="*/ 241 w 298"/>
                <a:gd name="T23" fmla="*/ 10 h 78"/>
                <a:gd name="T24" fmla="*/ 237 w 298"/>
                <a:gd name="T25" fmla="*/ 6 h 78"/>
                <a:gd name="T26" fmla="*/ 237 w 298"/>
                <a:gd name="T27" fmla="*/ 6 h 78"/>
                <a:gd name="T28" fmla="*/ 231 w 298"/>
                <a:gd name="T29" fmla="*/ 2 h 78"/>
                <a:gd name="T30" fmla="*/ 224 w 298"/>
                <a:gd name="T31" fmla="*/ 1 h 78"/>
                <a:gd name="T32" fmla="*/ 218 w 298"/>
                <a:gd name="T33" fmla="*/ 0 h 78"/>
                <a:gd name="T34" fmla="*/ 211 w 298"/>
                <a:gd name="T35" fmla="*/ 1 h 78"/>
                <a:gd name="T36" fmla="*/ 203 w 298"/>
                <a:gd name="T37" fmla="*/ 4 h 78"/>
                <a:gd name="T38" fmla="*/ 195 w 298"/>
                <a:gd name="T39" fmla="*/ 7 h 78"/>
                <a:gd name="T40" fmla="*/ 189 w 298"/>
                <a:gd name="T41" fmla="*/ 14 h 78"/>
                <a:gd name="T42" fmla="*/ 183 w 298"/>
                <a:gd name="T43" fmla="*/ 20 h 78"/>
                <a:gd name="T44" fmla="*/ 183 w 298"/>
                <a:gd name="T45" fmla="*/ 20 h 78"/>
                <a:gd name="T46" fmla="*/ 176 w 298"/>
                <a:gd name="T47" fmla="*/ 28 h 78"/>
                <a:gd name="T48" fmla="*/ 173 w 298"/>
                <a:gd name="T49" fmla="*/ 35 h 78"/>
                <a:gd name="T50" fmla="*/ 170 w 298"/>
                <a:gd name="T51" fmla="*/ 43 h 78"/>
                <a:gd name="T52" fmla="*/ 169 w 298"/>
                <a:gd name="T53" fmla="*/ 52 h 78"/>
                <a:gd name="T54" fmla="*/ 88 w 298"/>
                <a:gd name="T55" fmla="*/ 52 h 78"/>
                <a:gd name="T56" fmla="*/ 0 w 298"/>
                <a:gd name="T57" fmla="*/ 52 h 78"/>
                <a:gd name="T58" fmla="*/ 0 w 298"/>
                <a:gd name="T59" fmla="*/ 78 h 78"/>
                <a:gd name="T60" fmla="*/ 88 w 298"/>
                <a:gd name="T61" fmla="*/ 78 h 78"/>
                <a:gd name="T62" fmla="*/ 211 w 298"/>
                <a:gd name="T6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 h="78">
                  <a:moveTo>
                    <a:pt x="211" y="78"/>
                  </a:moveTo>
                  <a:lnTo>
                    <a:pt x="298" y="78"/>
                  </a:lnTo>
                  <a:lnTo>
                    <a:pt x="298" y="52"/>
                  </a:lnTo>
                  <a:lnTo>
                    <a:pt x="240" y="52"/>
                  </a:lnTo>
                  <a:lnTo>
                    <a:pt x="240" y="52"/>
                  </a:lnTo>
                  <a:lnTo>
                    <a:pt x="242" y="45"/>
                  </a:lnTo>
                  <a:lnTo>
                    <a:pt x="245" y="38"/>
                  </a:lnTo>
                  <a:lnTo>
                    <a:pt x="246" y="31"/>
                  </a:lnTo>
                  <a:lnTo>
                    <a:pt x="246" y="26"/>
                  </a:lnTo>
                  <a:lnTo>
                    <a:pt x="245" y="20"/>
                  </a:lnTo>
                  <a:lnTo>
                    <a:pt x="243" y="15"/>
                  </a:lnTo>
                  <a:lnTo>
                    <a:pt x="241" y="10"/>
                  </a:lnTo>
                  <a:lnTo>
                    <a:pt x="237" y="6"/>
                  </a:lnTo>
                  <a:lnTo>
                    <a:pt x="237" y="6"/>
                  </a:lnTo>
                  <a:lnTo>
                    <a:pt x="231" y="2"/>
                  </a:lnTo>
                  <a:lnTo>
                    <a:pt x="224" y="1"/>
                  </a:lnTo>
                  <a:lnTo>
                    <a:pt x="218" y="0"/>
                  </a:lnTo>
                  <a:lnTo>
                    <a:pt x="211" y="1"/>
                  </a:lnTo>
                  <a:lnTo>
                    <a:pt x="203" y="4"/>
                  </a:lnTo>
                  <a:lnTo>
                    <a:pt x="195" y="7"/>
                  </a:lnTo>
                  <a:lnTo>
                    <a:pt x="189" y="14"/>
                  </a:lnTo>
                  <a:lnTo>
                    <a:pt x="183" y="20"/>
                  </a:lnTo>
                  <a:lnTo>
                    <a:pt x="183" y="20"/>
                  </a:lnTo>
                  <a:lnTo>
                    <a:pt x="176" y="28"/>
                  </a:lnTo>
                  <a:lnTo>
                    <a:pt x="173" y="35"/>
                  </a:lnTo>
                  <a:lnTo>
                    <a:pt x="170" y="43"/>
                  </a:lnTo>
                  <a:lnTo>
                    <a:pt x="169" y="52"/>
                  </a:lnTo>
                  <a:lnTo>
                    <a:pt x="88" y="52"/>
                  </a:lnTo>
                  <a:lnTo>
                    <a:pt x="0" y="52"/>
                  </a:lnTo>
                  <a:lnTo>
                    <a:pt x="0" y="78"/>
                  </a:lnTo>
                  <a:lnTo>
                    <a:pt x="88" y="78"/>
                  </a:lnTo>
                  <a:lnTo>
                    <a:pt x="211"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12">
              <a:extLst>
                <a:ext uri="{FF2B5EF4-FFF2-40B4-BE49-F238E27FC236}">
                  <a16:creationId xmlns:a16="http://schemas.microsoft.com/office/drawing/2014/main" id="{217AF6BC-3C40-4436-AFCC-03F116DF8D70}"/>
                </a:ext>
              </a:extLst>
            </p:cNvPr>
            <p:cNvSpPr>
              <a:spLocks noEditPoints="1"/>
            </p:cNvSpPr>
            <p:nvPr/>
          </p:nvSpPr>
          <p:spPr bwMode="auto">
            <a:xfrm>
              <a:off x="4068887" y="2788741"/>
              <a:ext cx="290513" cy="420688"/>
            </a:xfrm>
            <a:custGeom>
              <a:avLst/>
              <a:gdLst>
                <a:gd name="T0" fmla="*/ 334 w 367"/>
                <a:gd name="T1" fmla="*/ 0 h 529"/>
                <a:gd name="T2" fmla="*/ 194 w 367"/>
                <a:gd name="T3" fmla="*/ 0 h 529"/>
                <a:gd name="T4" fmla="*/ 175 w 367"/>
                <a:gd name="T5" fmla="*/ 0 h 529"/>
                <a:gd name="T6" fmla="*/ 33 w 367"/>
                <a:gd name="T7" fmla="*/ 0 h 529"/>
                <a:gd name="T8" fmla="*/ 0 w 367"/>
                <a:gd name="T9" fmla="*/ 44 h 529"/>
                <a:gd name="T10" fmla="*/ 0 w 367"/>
                <a:gd name="T11" fmla="*/ 529 h 529"/>
                <a:gd name="T12" fmla="*/ 175 w 367"/>
                <a:gd name="T13" fmla="*/ 529 h 529"/>
                <a:gd name="T14" fmla="*/ 194 w 367"/>
                <a:gd name="T15" fmla="*/ 529 h 529"/>
                <a:gd name="T16" fmla="*/ 367 w 367"/>
                <a:gd name="T17" fmla="*/ 529 h 529"/>
                <a:gd name="T18" fmla="*/ 367 w 367"/>
                <a:gd name="T19" fmla="*/ 44 h 529"/>
                <a:gd name="T20" fmla="*/ 334 w 367"/>
                <a:gd name="T21" fmla="*/ 0 h 529"/>
                <a:gd name="T22" fmla="*/ 75 w 367"/>
                <a:gd name="T23" fmla="*/ 239 h 529"/>
                <a:gd name="T24" fmla="*/ 75 w 367"/>
                <a:gd name="T25" fmla="*/ 239 h 529"/>
                <a:gd name="T26" fmla="*/ 75 w 367"/>
                <a:gd name="T27" fmla="*/ 247 h 529"/>
                <a:gd name="T28" fmla="*/ 71 w 367"/>
                <a:gd name="T29" fmla="*/ 253 h 529"/>
                <a:gd name="T30" fmla="*/ 67 w 367"/>
                <a:gd name="T31" fmla="*/ 257 h 529"/>
                <a:gd name="T32" fmla="*/ 65 w 367"/>
                <a:gd name="T33" fmla="*/ 258 h 529"/>
                <a:gd name="T34" fmla="*/ 62 w 367"/>
                <a:gd name="T35" fmla="*/ 258 h 529"/>
                <a:gd name="T36" fmla="*/ 62 w 367"/>
                <a:gd name="T37" fmla="*/ 258 h 529"/>
                <a:gd name="T38" fmla="*/ 60 w 367"/>
                <a:gd name="T39" fmla="*/ 258 h 529"/>
                <a:gd name="T40" fmla="*/ 57 w 367"/>
                <a:gd name="T41" fmla="*/ 257 h 529"/>
                <a:gd name="T42" fmla="*/ 53 w 367"/>
                <a:gd name="T43" fmla="*/ 253 h 529"/>
                <a:gd name="T44" fmla="*/ 49 w 367"/>
                <a:gd name="T45" fmla="*/ 247 h 529"/>
                <a:gd name="T46" fmla="*/ 48 w 367"/>
                <a:gd name="T47" fmla="*/ 239 h 529"/>
                <a:gd name="T48" fmla="*/ 48 w 367"/>
                <a:gd name="T49" fmla="*/ 95 h 529"/>
                <a:gd name="T50" fmla="*/ 48 w 367"/>
                <a:gd name="T51" fmla="*/ 95 h 529"/>
                <a:gd name="T52" fmla="*/ 49 w 367"/>
                <a:gd name="T53" fmla="*/ 87 h 529"/>
                <a:gd name="T54" fmla="*/ 53 w 367"/>
                <a:gd name="T55" fmla="*/ 81 h 529"/>
                <a:gd name="T56" fmla="*/ 57 w 367"/>
                <a:gd name="T57" fmla="*/ 77 h 529"/>
                <a:gd name="T58" fmla="*/ 60 w 367"/>
                <a:gd name="T59" fmla="*/ 76 h 529"/>
                <a:gd name="T60" fmla="*/ 62 w 367"/>
                <a:gd name="T61" fmla="*/ 76 h 529"/>
                <a:gd name="T62" fmla="*/ 62 w 367"/>
                <a:gd name="T63" fmla="*/ 76 h 529"/>
                <a:gd name="T64" fmla="*/ 65 w 367"/>
                <a:gd name="T65" fmla="*/ 76 h 529"/>
                <a:gd name="T66" fmla="*/ 67 w 367"/>
                <a:gd name="T67" fmla="*/ 77 h 529"/>
                <a:gd name="T68" fmla="*/ 71 w 367"/>
                <a:gd name="T69" fmla="*/ 81 h 529"/>
                <a:gd name="T70" fmla="*/ 75 w 367"/>
                <a:gd name="T71" fmla="*/ 87 h 529"/>
                <a:gd name="T72" fmla="*/ 75 w 367"/>
                <a:gd name="T73" fmla="*/ 95 h 529"/>
                <a:gd name="T74" fmla="*/ 75 w 367"/>
                <a:gd name="T75" fmla="*/ 239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529">
                  <a:moveTo>
                    <a:pt x="334" y="0"/>
                  </a:moveTo>
                  <a:lnTo>
                    <a:pt x="194" y="0"/>
                  </a:lnTo>
                  <a:lnTo>
                    <a:pt x="175" y="0"/>
                  </a:lnTo>
                  <a:lnTo>
                    <a:pt x="33" y="0"/>
                  </a:lnTo>
                  <a:lnTo>
                    <a:pt x="0" y="44"/>
                  </a:lnTo>
                  <a:lnTo>
                    <a:pt x="0" y="529"/>
                  </a:lnTo>
                  <a:lnTo>
                    <a:pt x="175" y="529"/>
                  </a:lnTo>
                  <a:lnTo>
                    <a:pt x="194" y="529"/>
                  </a:lnTo>
                  <a:lnTo>
                    <a:pt x="367" y="529"/>
                  </a:lnTo>
                  <a:lnTo>
                    <a:pt x="367" y="44"/>
                  </a:lnTo>
                  <a:lnTo>
                    <a:pt x="334" y="0"/>
                  </a:lnTo>
                  <a:close/>
                  <a:moveTo>
                    <a:pt x="75" y="239"/>
                  </a:moveTo>
                  <a:lnTo>
                    <a:pt x="75" y="239"/>
                  </a:lnTo>
                  <a:lnTo>
                    <a:pt x="75" y="247"/>
                  </a:lnTo>
                  <a:lnTo>
                    <a:pt x="71" y="253"/>
                  </a:lnTo>
                  <a:lnTo>
                    <a:pt x="67" y="257"/>
                  </a:lnTo>
                  <a:lnTo>
                    <a:pt x="65" y="258"/>
                  </a:lnTo>
                  <a:lnTo>
                    <a:pt x="62" y="258"/>
                  </a:lnTo>
                  <a:lnTo>
                    <a:pt x="62" y="258"/>
                  </a:lnTo>
                  <a:lnTo>
                    <a:pt x="60" y="258"/>
                  </a:lnTo>
                  <a:lnTo>
                    <a:pt x="57" y="257"/>
                  </a:lnTo>
                  <a:lnTo>
                    <a:pt x="53" y="253"/>
                  </a:lnTo>
                  <a:lnTo>
                    <a:pt x="49" y="247"/>
                  </a:lnTo>
                  <a:lnTo>
                    <a:pt x="48" y="239"/>
                  </a:lnTo>
                  <a:lnTo>
                    <a:pt x="48" y="95"/>
                  </a:lnTo>
                  <a:lnTo>
                    <a:pt x="48" y="95"/>
                  </a:lnTo>
                  <a:lnTo>
                    <a:pt x="49" y="87"/>
                  </a:lnTo>
                  <a:lnTo>
                    <a:pt x="53" y="81"/>
                  </a:lnTo>
                  <a:lnTo>
                    <a:pt x="57" y="77"/>
                  </a:lnTo>
                  <a:lnTo>
                    <a:pt x="60" y="76"/>
                  </a:lnTo>
                  <a:lnTo>
                    <a:pt x="62" y="76"/>
                  </a:lnTo>
                  <a:lnTo>
                    <a:pt x="62" y="76"/>
                  </a:lnTo>
                  <a:lnTo>
                    <a:pt x="65" y="76"/>
                  </a:lnTo>
                  <a:lnTo>
                    <a:pt x="67" y="77"/>
                  </a:lnTo>
                  <a:lnTo>
                    <a:pt x="71" y="81"/>
                  </a:lnTo>
                  <a:lnTo>
                    <a:pt x="75" y="87"/>
                  </a:lnTo>
                  <a:lnTo>
                    <a:pt x="75" y="95"/>
                  </a:lnTo>
                  <a:lnTo>
                    <a:pt x="75" y="2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0" name="Grupa 29">
            <a:extLst>
              <a:ext uri="{FF2B5EF4-FFF2-40B4-BE49-F238E27FC236}">
                <a16:creationId xmlns:a16="http://schemas.microsoft.com/office/drawing/2014/main" id="{8C638B5A-61D9-4E97-9C3C-761894C22389}"/>
              </a:ext>
            </a:extLst>
          </p:cNvPr>
          <p:cNvGrpSpPr>
            <a:grpSpLocks noChangeAspect="1"/>
          </p:cNvGrpSpPr>
          <p:nvPr/>
        </p:nvGrpSpPr>
        <p:grpSpPr>
          <a:xfrm rot="21006411">
            <a:off x="3936343" y="4375014"/>
            <a:ext cx="142673" cy="283324"/>
            <a:chOff x="3310062" y="2585541"/>
            <a:chExt cx="336550" cy="668338"/>
          </a:xfrm>
          <a:solidFill>
            <a:srgbClr val="CDCDCD"/>
          </a:solidFill>
        </p:grpSpPr>
        <p:sp>
          <p:nvSpPr>
            <p:cNvPr id="31" name="Freeform 17">
              <a:extLst>
                <a:ext uri="{FF2B5EF4-FFF2-40B4-BE49-F238E27FC236}">
                  <a16:creationId xmlns:a16="http://schemas.microsoft.com/office/drawing/2014/main" id="{1D188896-9E90-41E7-B811-B414ADFC56AA}"/>
                </a:ext>
              </a:extLst>
            </p:cNvPr>
            <p:cNvSpPr>
              <a:spLocks noEditPoints="1"/>
            </p:cNvSpPr>
            <p:nvPr/>
          </p:nvSpPr>
          <p:spPr bwMode="auto">
            <a:xfrm>
              <a:off x="3317999" y="2783979"/>
              <a:ext cx="320675" cy="438150"/>
            </a:xfrm>
            <a:custGeom>
              <a:avLst/>
              <a:gdLst>
                <a:gd name="T0" fmla="*/ 7 w 403"/>
                <a:gd name="T1" fmla="*/ 81 h 552"/>
                <a:gd name="T2" fmla="*/ 1 w 403"/>
                <a:gd name="T3" fmla="*/ 97 h 552"/>
                <a:gd name="T4" fmla="*/ 2 w 403"/>
                <a:gd name="T5" fmla="*/ 121 h 552"/>
                <a:gd name="T6" fmla="*/ 0 w 403"/>
                <a:gd name="T7" fmla="*/ 154 h 552"/>
                <a:gd name="T8" fmla="*/ 3 w 403"/>
                <a:gd name="T9" fmla="*/ 173 h 552"/>
                <a:gd name="T10" fmla="*/ 1 w 403"/>
                <a:gd name="T11" fmla="*/ 195 h 552"/>
                <a:gd name="T12" fmla="*/ 6 w 403"/>
                <a:gd name="T13" fmla="*/ 228 h 552"/>
                <a:gd name="T14" fmla="*/ 0 w 403"/>
                <a:gd name="T15" fmla="*/ 255 h 552"/>
                <a:gd name="T16" fmla="*/ 1 w 403"/>
                <a:gd name="T17" fmla="*/ 293 h 552"/>
                <a:gd name="T18" fmla="*/ 3 w 403"/>
                <a:gd name="T19" fmla="*/ 321 h 552"/>
                <a:gd name="T20" fmla="*/ 0 w 403"/>
                <a:gd name="T21" fmla="*/ 351 h 552"/>
                <a:gd name="T22" fmla="*/ 3 w 403"/>
                <a:gd name="T23" fmla="*/ 380 h 552"/>
                <a:gd name="T24" fmla="*/ 0 w 403"/>
                <a:gd name="T25" fmla="*/ 399 h 552"/>
                <a:gd name="T26" fmla="*/ 3 w 403"/>
                <a:gd name="T27" fmla="*/ 427 h 552"/>
                <a:gd name="T28" fmla="*/ 1 w 403"/>
                <a:gd name="T29" fmla="*/ 456 h 552"/>
                <a:gd name="T30" fmla="*/ 7 w 403"/>
                <a:gd name="T31" fmla="*/ 471 h 552"/>
                <a:gd name="T32" fmla="*/ 403 w 403"/>
                <a:gd name="T33" fmla="*/ 552 h 552"/>
                <a:gd name="T34" fmla="*/ 397 w 403"/>
                <a:gd name="T35" fmla="*/ 471 h 552"/>
                <a:gd name="T36" fmla="*/ 402 w 403"/>
                <a:gd name="T37" fmla="*/ 456 h 552"/>
                <a:gd name="T38" fmla="*/ 400 w 403"/>
                <a:gd name="T39" fmla="*/ 427 h 552"/>
                <a:gd name="T40" fmla="*/ 403 w 403"/>
                <a:gd name="T41" fmla="*/ 395 h 552"/>
                <a:gd name="T42" fmla="*/ 400 w 403"/>
                <a:gd name="T43" fmla="*/ 380 h 552"/>
                <a:gd name="T44" fmla="*/ 403 w 403"/>
                <a:gd name="T45" fmla="*/ 351 h 552"/>
                <a:gd name="T46" fmla="*/ 400 w 403"/>
                <a:gd name="T47" fmla="*/ 321 h 552"/>
                <a:gd name="T48" fmla="*/ 402 w 403"/>
                <a:gd name="T49" fmla="*/ 293 h 552"/>
                <a:gd name="T50" fmla="*/ 403 w 403"/>
                <a:gd name="T51" fmla="*/ 255 h 552"/>
                <a:gd name="T52" fmla="*/ 397 w 403"/>
                <a:gd name="T53" fmla="*/ 228 h 552"/>
                <a:gd name="T54" fmla="*/ 402 w 403"/>
                <a:gd name="T55" fmla="*/ 195 h 552"/>
                <a:gd name="T56" fmla="*/ 400 w 403"/>
                <a:gd name="T57" fmla="*/ 173 h 552"/>
                <a:gd name="T58" fmla="*/ 403 w 403"/>
                <a:gd name="T59" fmla="*/ 152 h 552"/>
                <a:gd name="T60" fmla="*/ 401 w 403"/>
                <a:gd name="T61" fmla="*/ 121 h 552"/>
                <a:gd name="T62" fmla="*/ 402 w 403"/>
                <a:gd name="T63" fmla="*/ 97 h 552"/>
                <a:gd name="T64" fmla="*/ 397 w 403"/>
                <a:gd name="T65" fmla="*/ 81 h 552"/>
                <a:gd name="T66" fmla="*/ 186 w 403"/>
                <a:gd name="T67" fmla="*/ 449 h 552"/>
                <a:gd name="T68" fmla="*/ 36 w 403"/>
                <a:gd name="T69" fmla="*/ 460 h 552"/>
                <a:gd name="T70" fmla="*/ 36 w 403"/>
                <a:gd name="T71" fmla="*/ 432 h 552"/>
                <a:gd name="T72" fmla="*/ 186 w 403"/>
                <a:gd name="T73" fmla="*/ 449 h 552"/>
                <a:gd name="T74" fmla="*/ 41 w 403"/>
                <a:gd name="T75" fmla="*/ 412 h 552"/>
                <a:gd name="T76" fmla="*/ 33 w 403"/>
                <a:gd name="T77" fmla="*/ 387 h 552"/>
                <a:gd name="T78" fmla="*/ 186 w 403"/>
                <a:gd name="T79" fmla="*/ 395 h 552"/>
                <a:gd name="T80" fmla="*/ 41 w 403"/>
                <a:gd name="T81" fmla="*/ 364 h 552"/>
                <a:gd name="T82" fmla="*/ 30 w 403"/>
                <a:gd name="T83" fmla="*/ 342 h 552"/>
                <a:gd name="T84" fmla="*/ 186 w 403"/>
                <a:gd name="T85" fmla="*/ 342 h 552"/>
                <a:gd name="T86" fmla="*/ 173 w 403"/>
                <a:gd name="T87" fmla="*/ 314 h 552"/>
                <a:gd name="T88" fmla="*/ 29 w 403"/>
                <a:gd name="T89" fmla="*/ 298 h 552"/>
                <a:gd name="T90" fmla="*/ 182 w 403"/>
                <a:gd name="T91" fmla="*/ 289 h 552"/>
                <a:gd name="T92" fmla="*/ 186 w 403"/>
                <a:gd name="T93" fmla="*/ 259 h 552"/>
                <a:gd name="T94" fmla="*/ 30 w 403"/>
                <a:gd name="T95" fmla="*/ 259 h 552"/>
                <a:gd name="T96" fmla="*/ 36 w 403"/>
                <a:gd name="T97" fmla="*/ 238 h 552"/>
                <a:gd name="T98" fmla="*/ 186 w 403"/>
                <a:gd name="T99" fmla="*/ 250 h 552"/>
                <a:gd name="T100" fmla="*/ 41 w 403"/>
                <a:gd name="T101" fmla="*/ 218 h 552"/>
                <a:gd name="T102" fmla="*/ 33 w 403"/>
                <a:gd name="T103" fmla="*/ 192 h 552"/>
                <a:gd name="T104" fmla="*/ 186 w 403"/>
                <a:gd name="T105" fmla="*/ 200 h 552"/>
                <a:gd name="T106" fmla="*/ 41 w 403"/>
                <a:gd name="T107" fmla="*/ 169 h 552"/>
                <a:gd name="T108" fmla="*/ 30 w 403"/>
                <a:gd name="T109" fmla="*/ 147 h 552"/>
                <a:gd name="T110" fmla="*/ 186 w 403"/>
                <a:gd name="T111" fmla="*/ 147 h 552"/>
                <a:gd name="T112" fmla="*/ 173 w 403"/>
                <a:gd name="T113" fmla="*/ 121 h 552"/>
                <a:gd name="T114" fmla="*/ 29 w 403"/>
                <a:gd name="T115" fmla="*/ 103 h 552"/>
                <a:gd name="T116" fmla="*/ 182 w 403"/>
                <a:gd name="T117" fmla="*/ 94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3" h="552">
                  <a:moveTo>
                    <a:pt x="0" y="0"/>
                  </a:moveTo>
                  <a:lnTo>
                    <a:pt x="0" y="56"/>
                  </a:lnTo>
                  <a:lnTo>
                    <a:pt x="0" y="60"/>
                  </a:lnTo>
                  <a:lnTo>
                    <a:pt x="0" y="60"/>
                  </a:lnTo>
                  <a:lnTo>
                    <a:pt x="1" y="66"/>
                  </a:lnTo>
                  <a:lnTo>
                    <a:pt x="2" y="71"/>
                  </a:lnTo>
                  <a:lnTo>
                    <a:pt x="3" y="76"/>
                  </a:lnTo>
                  <a:lnTo>
                    <a:pt x="7" y="81"/>
                  </a:lnTo>
                  <a:lnTo>
                    <a:pt x="7" y="81"/>
                  </a:lnTo>
                  <a:lnTo>
                    <a:pt x="3" y="88"/>
                  </a:lnTo>
                  <a:lnTo>
                    <a:pt x="3" y="88"/>
                  </a:lnTo>
                  <a:lnTo>
                    <a:pt x="3" y="89"/>
                  </a:lnTo>
                  <a:lnTo>
                    <a:pt x="3" y="89"/>
                  </a:lnTo>
                  <a:lnTo>
                    <a:pt x="1" y="95"/>
                  </a:lnTo>
                  <a:lnTo>
                    <a:pt x="1" y="95"/>
                  </a:lnTo>
                  <a:lnTo>
                    <a:pt x="1" y="97"/>
                  </a:lnTo>
                  <a:lnTo>
                    <a:pt x="1" y="97"/>
                  </a:lnTo>
                  <a:lnTo>
                    <a:pt x="0" y="104"/>
                  </a:lnTo>
                  <a:lnTo>
                    <a:pt x="0" y="104"/>
                  </a:lnTo>
                  <a:lnTo>
                    <a:pt x="0" y="108"/>
                  </a:lnTo>
                  <a:lnTo>
                    <a:pt x="0" y="108"/>
                  </a:lnTo>
                  <a:lnTo>
                    <a:pt x="0" y="108"/>
                  </a:lnTo>
                  <a:lnTo>
                    <a:pt x="1" y="114"/>
                  </a:lnTo>
                  <a:lnTo>
                    <a:pt x="2" y="121"/>
                  </a:lnTo>
                  <a:lnTo>
                    <a:pt x="3" y="126"/>
                  </a:lnTo>
                  <a:lnTo>
                    <a:pt x="6" y="131"/>
                  </a:lnTo>
                  <a:lnTo>
                    <a:pt x="6" y="131"/>
                  </a:lnTo>
                  <a:lnTo>
                    <a:pt x="3" y="136"/>
                  </a:lnTo>
                  <a:lnTo>
                    <a:pt x="2" y="141"/>
                  </a:lnTo>
                  <a:lnTo>
                    <a:pt x="1" y="147"/>
                  </a:lnTo>
                  <a:lnTo>
                    <a:pt x="0" y="152"/>
                  </a:lnTo>
                  <a:lnTo>
                    <a:pt x="0" y="154"/>
                  </a:lnTo>
                  <a:lnTo>
                    <a:pt x="0" y="157"/>
                  </a:lnTo>
                  <a:lnTo>
                    <a:pt x="0" y="157"/>
                  </a:lnTo>
                  <a:lnTo>
                    <a:pt x="0" y="157"/>
                  </a:lnTo>
                  <a:lnTo>
                    <a:pt x="1" y="165"/>
                  </a:lnTo>
                  <a:lnTo>
                    <a:pt x="1" y="165"/>
                  </a:lnTo>
                  <a:lnTo>
                    <a:pt x="1" y="166"/>
                  </a:lnTo>
                  <a:lnTo>
                    <a:pt x="1" y="166"/>
                  </a:lnTo>
                  <a:lnTo>
                    <a:pt x="3" y="173"/>
                  </a:lnTo>
                  <a:lnTo>
                    <a:pt x="3" y="173"/>
                  </a:lnTo>
                  <a:lnTo>
                    <a:pt x="3" y="174"/>
                  </a:lnTo>
                  <a:lnTo>
                    <a:pt x="3" y="174"/>
                  </a:lnTo>
                  <a:lnTo>
                    <a:pt x="7" y="180"/>
                  </a:lnTo>
                  <a:lnTo>
                    <a:pt x="7" y="180"/>
                  </a:lnTo>
                  <a:lnTo>
                    <a:pt x="3" y="184"/>
                  </a:lnTo>
                  <a:lnTo>
                    <a:pt x="2" y="190"/>
                  </a:lnTo>
                  <a:lnTo>
                    <a:pt x="1" y="195"/>
                  </a:lnTo>
                  <a:lnTo>
                    <a:pt x="0" y="202"/>
                  </a:lnTo>
                  <a:lnTo>
                    <a:pt x="0" y="206"/>
                  </a:lnTo>
                  <a:lnTo>
                    <a:pt x="0" y="206"/>
                  </a:lnTo>
                  <a:lnTo>
                    <a:pt x="1" y="212"/>
                  </a:lnTo>
                  <a:lnTo>
                    <a:pt x="2" y="217"/>
                  </a:lnTo>
                  <a:lnTo>
                    <a:pt x="3" y="223"/>
                  </a:lnTo>
                  <a:lnTo>
                    <a:pt x="6" y="228"/>
                  </a:lnTo>
                  <a:lnTo>
                    <a:pt x="6" y="228"/>
                  </a:lnTo>
                  <a:lnTo>
                    <a:pt x="3" y="232"/>
                  </a:lnTo>
                  <a:lnTo>
                    <a:pt x="2" y="238"/>
                  </a:lnTo>
                  <a:lnTo>
                    <a:pt x="1" y="244"/>
                  </a:lnTo>
                  <a:lnTo>
                    <a:pt x="0" y="250"/>
                  </a:lnTo>
                  <a:lnTo>
                    <a:pt x="0" y="251"/>
                  </a:lnTo>
                  <a:lnTo>
                    <a:pt x="0" y="254"/>
                  </a:lnTo>
                  <a:lnTo>
                    <a:pt x="0" y="255"/>
                  </a:lnTo>
                  <a:lnTo>
                    <a:pt x="0" y="255"/>
                  </a:lnTo>
                  <a:lnTo>
                    <a:pt x="1" y="261"/>
                  </a:lnTo>
                  <a:lnTo>
                    <a:pt x="2" y="266"/>
                  </a:lnTo>
                  <a:lnTo>
                    <a:pt x="3" y="271"/>
                  </a:lnTo>
                  <a:lnTo>
                    <a:pt x="6" y="276"/>
                  </a:lnTo>
                  <a:lnTo>
                    <a:pt x="6" y="276"/>
                  </a:lnTo>
                  <a:lnTo>
                    <a:pt x="3" y="282"/>
                  </a:lnTo>
                  <a:lnTo>
                    <a:pt x="2" y="287"/>
                  </a:lnTo>
                  <a:lnTo>
                    <a:pt x="1" y="293"/>
                  </a:lnTo>
                  <a:lnTo>
                    <a:pt x="0" y="298"/>
                  </a:lnTo>
                  <a:lnTo>
                    <a:pt x="0" y="299"/>
                  </a:lnTo>
                  <a:lnTo>
                    <a:pt x="0" y="302"/>
                  </a:lnTo>
                  <a:lnTo>
                    <a:pt x="0" y="303"/>
                  </a:lnTo>
                  <a:lnTo>
                    <a:pt x="0" y="303"/>
                  </a:lnTo>
                  <a:lnTo>
                    <a:pt x="1" y="309"/>
                  </a:lnTo>
                  <a:lnTo>
                    <a:pt x="2" y="314"/>
                  </a:lnTo>
                  <a:lnTo>
                    <a:pt x="3" y="321"/>
                  </a:lnTo>
                  <a:lnTo>
                    <a:pt x="6" y="325"/>
                  </a:lnTo>
                  <a:lnTo>
                    <a:pt x="6" y="325"/>
                  </a:lnTo>
                  <a:lnTo>
                    <a:pt x="3" y="330"/>
                  </a:lnTo>
                  <a:lnTo>
                    <a:pt x="2" y="336"/>
                  </a:lnTo>
                  <a:lnTo>
                    <a:pt x="1" y="341"/>
                  </a:lnTo>
                  <a:lnTo>
                    <a:pt x="0" y="347"/>
                  </a:lnTo>
                  <a:lnTo>
                    <a:pt x="0" y="351"/>
                  </a:lnTo>
                  <a:lnTo>
                    <a:pt x="0" y="351"/>
                  </a:lnTo>
                  <a:lnTo>
                    <a:pt x="1" y="357"/>
                  </a:lnTo>
                  <a:lnTo>
                    <a:pt x="2" y="363"/>
                  </a:lnTo>
                  <a:lnTo>
                    <a:pt x="3" y="369"/>
                  </a:lnTo>
                  <a:lnTo>
                    <a:pt x="7" y="374"/>
                  </a:lnTo>
                  <a:lnTo>
                    <a:pt x="7" y="374"/>
                  </a:lnTo>
                  <a:lnTo>
                    <a:pt x="3" y="379"/>
                  </a:lnTo>
                  <a:lnTo>
                    <a:pt x="3" y="379"/>
                  </a:lnTo>
                  <a:lnTo>
                    <a:pt x="3" y="380"/>
                  </a:lnTo>
                  <a:lnTo>
                    <a:pt x="3" y="380"/>
                  </a:lnTo>
                  <a:lnTo>
                    <a:pt x="1" y="387"/>
                  </a:lnTo>
                  <a:lnTo>
                    <a:pt x="1" y="387"/>
                  </a:lnTo>
                  <a:lnTo>
                    <a:pt x="1" y="388"/>
                  </a:lnTo>
                  <a:lnTo>
                    <a:pt x="1" y="388"/>
                  </a:lnTo>
                  <a:lnTo>
                    <a:pt x="0" y="395"/>
                  </a:lnTo>
                  <a:lnTo>
                    <a:pt x="0" y="395"/>
                  </a:lnTo>
                  <a:lnTo>
                    <a:pt x="0" y="399"/>
                  </a:lnTo>
                  <a:lnTo>
                    <a:pt x="0" y="401"/>
                  </a:lnTo>
                  <a:lnTo>
                    <a:pt x="0" y="401"/>
                  </a:lnTo>
                  <a:lnTo>
                    <a:pt x="1" y="406"/>
                  </a:lnTo>
                  <a:lnTo>
                    <a:pt x="2" y="412"/>
                  </a:lnTo>
                  <a:lnTo>
                    <a:pt x="3" y="417"/>
                  </a:lnTo>
                  <a:lnTo>
                    <a:pt x="6" y="422"/>
                  </a:lnTo>
                  <a:lnTo>
                    <a:pt x="6" y="422"/>
                  </a:lnTo>
                  <a:lnTo>
                    <a:pt x="3" y="427"/>
                  </a:lnTo>
                  <a:lnTo>
                    <a:pt x="2" y="432"/>
                  </a:lnTo>
                  <a:lnTo>
                    <a:pt x="1" y="439"/>
                  </a:lnTo>
                  <a:lnTo>
                    <a:pt x="0" y="445"/>
                  </a:lnTo>
                  <a:lnTo>
                    <a:pt x="0" y="445"/>
                  </a:lnTo>
                  <a:lnTo>
                    <a:pt x="0" y="449"/>
                  </a:lnTo>
                  <a:lnTo>
                    <a:pt x="0" y="449"/>
                  </a:lnTo>
                  <a:lnTo>
                    <a:pt x="0" y="449"/>
                  </a:lnTo>
                  <a:lnTo>
                    <a:pt x="1" y="456"/>
                  </a:lnTo>
                  <a:lnTo>
                    <a:pt x="1" y="456"/>
                  </a:lnTo>
                  <a:lnTo>
                    <a:pt x="1" y="458"/>
                  </a:lnTo>
                  <a:lnTo>
                    <a:pt x="1" y="458"/>
                  </a:lnTo>
                  <a:lnTo>
                    <a:pt x="3" y="464"/>
                  </a:lnTo>
                  <a:lnTo>
                    <a:pt x="3" y="464"/>
                  </a:lnTo>
                  <a:lnTo>
                    <a:pt x="3" y="465"/>
                  </a:lnTo>
                  <a:lnTo>
                    <a:pt x="3" y="465"/>
                  </a:lnTo>
                  <a:lnTo>
                    <a:pt x="7" y="471"/>
                  </a:lnTo>
                  <a:lnTo>
                    <a:pt x="7" y="471"/>
                  </a:lnTo>
                  <a:lnTo>
                    <a:pt x="3" y="477"/>
                  </a:lnTo>
                  <a:lnTo>
                    <a:pt x="2" y="482"/>
                  </a:lnTo>
                  <a:lnTo>
                    <a:pt x="1" y="487"/>
                  </a:lnTo>
                  <a:lnTo>
                    <a:pt x="0" y="493"/>
                  </a:lnTo>
                  <a:lnTo>
                    <a:pt x="0" y="498"/>
                  </a:lnTo>
                  <a:lnTo>
                    <a:pt x="0" y="552"/>
                  </a:lnTo>
                  <a:lnTo>
                    <a:pt x="403" y="552"/>
                  </a:lnTo>
                  <a:lnTo>
                    <a:pt x="403" y="498"/>
                  </a:lnTo>
                  <a:lnTo>
                    <a:pt x="403" y="493"/>
                  </a:lnTo>
                  <a:lnTo>
                    <a:pt x="403" y="493"/>
                  </a:lnTo>
                  <a:lnTo>
                    <a:pt x="402" y="487"/>
                  </a:lnTo>
                  <a:lnTo>
                    <a:pt x="401" y="482"/>
                  </a:lnTo>
                  <a:lnTo>
                    <a:pt x="400" y="477"/>
                  </a:lnTo>
                  <a:lnTo>
                    <a:pt x="397" y="471"/>
                  </a:lnTo>
                  <a:lnTo>
                    <a:pt x="397" y="471"/>
                  </a:lnTo>
                  <a:lnTo>
                    <a:pt x="400" y="465"/>
                  </a:lnTo>
                  <a:lnTo>
                    <a:pt x="400" y="465"/>
                  </a:lnTo>
                  <a:lnTo>
                    <a:pt x="400" y="464"/>
                  </a:lnTo>
                  <a:lnTo>
                    <a:pt x="400" y="464"/>
                  </a:lnTo>
                  <a:lnTo>
                    <a:pt x="402" y="458"/>
                  </a:lnTo>
                  <a:lnTo>
                    <a:pt x="402" y="458"/>
                  </a:lnTo>
                  <a:lnTo>
                    <a:pt x="402" y="456"/>
                  </a:lnTo>
                  <a:lnTo>
                    <a:pt x="402" y="456"/>
                  </a:lnTo>
                  <a:lnTo>
                    <a:pt x="403" y="449"/>
                  </a:lnTo>
                  <a:lnTo>
                    <a:pt x="403" y="449"/>
                  </a:lnTo>
                  <a:lnTo>
                    <a:pt x="403" y="445"/>
                  </a:lnTo>
                  <a:lnTo>
                    <a:pt x="403" y="445"/>
                  </a:lnTo>
                  <a:lnTo>
                    <a:pt x="403" y="445"/>
                  </a:lnTo>
                  <a:lnTo>
                    <a:pt x="402" y="439"/>
                  </a:lnTo>
                  <a:lnTo>
                    <a:pt x="401" y="432"/>
                  </a:lnTo>
                  <a:lnTo>
                    <a:pt x="400" y="427"/>
                  </a:lnTo>
                  <a:lnTo>
                    <a:pt x="397" y="422"/>
                  </a:lnTo>
                  <a:lnTo>
                    <a:pt x="397" y="422"/>
                  </a:lnTo>
                  <a:lnTo>
                    <a:pt x="400" y="417"/>
                  </a:lnTo>
                  <a:lnTo>
                    <a:pt x="401" y="412"/>
                  </a:lnTo>
                  <a:lnTo>
                    <a:pt x="402" y="406"/>
                  </a:lnTo>
                  <a:lnTo>
                    <a:pt x="403" y="401"/>
                  </a:lnTo>
                  <a:lnTo>
                    <a:pt x="403" y="399"/>
                  </a:lnTo>
                  <a:lnTo>
                    <a:pt x="403" y="395"/>
                  </a:lnTo>
                  <a:lnTo>
                    <a:pt x="403" y="395"/>
                  </a:lnTo>
                  <a:lnTo>
                    <a:pt x="403" y="395"/>
                  </a:lnTo>
                  <a:lnTo>
                    <a:pt x="402" y="388"/>
                  </a:lnTo>
                  <a:lnTo>
                    <a:pt x="402" y="388"/>
                  </a:lnTo>
                  <a:lnTo>
                    <a:pt x="402" y="387"/>
                  </a:lnTo>
                  <a:lnTo>
                    <a:pt x="402" y="387"/>
                  </a:lnTo>
                  <a:lnTo>
                    <a:pt x="400" y="380"/>
                  </a:lnTo>
                  <a:lnTo>
                    <a:pt x="400" y="380"/>
                  </a:lnTo>
                  <a:lnTo>
                    <a:pt x="400" y="379"/>
                  </a:lnTo>
                  <a:lnTo>
                    <a:pt x="400" y="379"/>
                  </a:lnTo>
                  <a:lnTo>
                    <a:pt x="397" y="374"/>
                  </a:lnTo>
                  <a:lnTo>
                    <a:pt x="397" y="374"/>
                  </a:lnTo>
                  <a:lnTo>
                    <a:pt x="400" y="369"/>
                  </a:lnTo>
                  <a:lnTo>
                    <a:pt x="401" y="363"/>
                  </a:lnTo>
                  <a:lnTo>
                    <a:pt x="402" y="357"/>
                  </a:lnTo>
                  <a:lnTo>
                    <a:pt x="403" y="351"/>
                  </a:lnTo>
                  <a:lnTo>
                    <a:pt x="403" y="347"/>
                  </a:lnTo>
                  <a:lnTo>
                    <a:pt x="403" y="347"/>
                  </a:lnTo>
                  <a:lnTo>
                    <a:pt x="402" y="341"/>
                  </a:lnTo>
                  <a:lnTo>
                    <a:pt x="401" y="336"/>
                  </a:lnTo>
                  <a:lnTo>
                    <a:pt x="400" y="330"/>
                  </a:lnTo>
                  <a:lnTo>
                    <a:pt x="397" y="325"/>
                  </a:lnTo>
                  <a:lnTo>
                    <a:pt x="397" y="325"/>
                  </a:lnTo>
                  <a:lnTo>
                    <a:pt x="400" y="321"/>
                  </a:lnTo>
                  <a:lnTo>
                    <a:pt x="401" y="314"/>
                  </a:lnTo>
                  <a:lnTo>
                    <a:pt x="402" y="309"/>
                  </a:lnTo>
                  <a:lnTo>
                    <a:pt x="403" y="303"/>
                  </a:lnTo>
                  <a:lnTo>
                    <a:pt x="403" y="302"/>
                  </a:lnTo>
                  <a:lnTo>
                    <a:pt x="403" y="299"/>
                  </a:lnTo>
                  <a:lnTo>
                    <a:pt x="403" y="298"/>
                  </a:lnTo>
                  <a:lnTo>
                    <a:pt x="403" y="298"/>
                  </a:lnTo>
                  <a:lnTo>
                    <a:pt x="402" y="293"/>
                  </a:lnTo>
                  <a:lnTo>
                    <a:pt x="401" y="287"/>
                  </a:lnTo>
                  <a:lnTo>
                    <a:pt x="400" y="282"/>
                  </a:lnTo>
                  <a:lnTo>
                    <a:pt x="397" y="276"/>
                  </a:lnTo>
                  <a:lnTo>
                    <a:pt x="397" y="276"/>
                  </a:lnTo>
                  <a:lnTo>
                    <a:pt x="400" y="271"/>
                  </a:lnTo>
                  <a:lnTo>
                    <a:pt x="401" y="266"/>
                  </a:lnTo>
                  <a:lnTo>
                    <a:pt x="402" y="261"/>
                  </a:lnTo>
                  <a:lnTo>
                    <a:pt x="403" y="255"/>
                  </a:lnTo>
                  <a:lnTo>
                    <a:pt x="403" y="254"/>
                  </a:lnTo>
                  <a:lnTo>
                    <a:pt x="403" y="251"/>
                  </a:lnTo>
                  <a:lnTo>
                    <a:pt x="403" y="250"/>
                  </a:lnTo>
                  <a:lnTo>
                    <a:pt x="403" y="250"/>
                  </a:lnTo>
                  <a:lnTo>
                    <a:pt x="402" y="244"/>
                  </a:lnTo>
                  <a:lnTo>
                    <a:pt x="401" y="238"/>
                  </a:lnTo>
                  <a:lnTo>
                    <a:pt x="400" y="232"/>
                  </a:lnTo>
                  <a:lnTo>
                    <a:pt x="397" y="228"/>
                  </a:lnTo>
                  <a:lnTo>
                    <a:pt x="397" y="228"/>
                  </a:lnTo>
                  <a:lnTo>
                    <a:pt x="400" y="223"/>
                  </a:lnTo>
                  <a:lnTo>
                    <a:pt x="401" y="217"/>
                  </a:lnTo>
                  <a:lnTo>
                    <a:pt x="402" y="212"/>
                  </a:lnTo>
                  <a:lnTo>
                    <a:pt x="403" y="206"/>
                  </a:lnTo>
                  <a:lnTo>
                    <a:pt x="403" y="202"/>
                  </a:lnTo>
                  <a:lnTo>
                    <a:pt x="403" y="202"/>
                  </a:lnTo>
                  <a:lnTo>
                    <a:pt x="402" y="195"/>
                  </a:lnTo>
                  <a:lnTo>
                    <a:pt x="401" y="190"/>
                  </a:lnTo>
                  <a:lnTo>
                    <a:pt x="400" y="184"/>
                  </a:lnTo>
                  <a:lnTo>
                    <a:pt x="397" y="180"/>
                  </a:lnTo>
                  <a:lnTo>
                    <a:pt x="397" y="180"/>
                  </a:lnTo>
                  <a:lnTo>
                    <a:pt x="400" y="174"/>
                  </a:lnTo>
                  <a:lnTo>
                    <a:pt x="400" y="174"/>
                  </a:lnTo>
                  <a:lnTo>
                    <a:pt x="400" y="173"/>
                  </a:lnTo>
                  <a:lnTo>
                    <a:pt x="400" y="173"/>
                  </a:lnTo>
                  <a:lnTo>
                    <a:pt x="402" y="166"/>
                  </a:lnTo>
                  <a:lnTo>
                    <a:pt x="402" y="166"/>
                  </a:lnTo>
                  <a:lnTo>
                    <a:pt x="402" y="165"/>
                  </a:lnTo>
                  <a:lnTo>
                    <a:pt x="402" y="165"/>
                  </a:lnTo>
                  <a:lnTo>
                    <a:pt x="403" y="157"/>
                  </a:lnTo>
                  <a:lnTo>
                    <a:pt x="403" y="157"/>
                  </a:lnTo>
                  <a:lnTo>
                    <a:pt x="403" y="154"/>
                  </a:lnTo>
                  <a:lnTo>
                    <a:pt x="403" y="152"/>
                  </a:lnTo>
                  <a:lnTo>
                    <a:pt x="403" y="152"/>
                  </a:lnTo>
                  <a:lnTo>
                    <a:pt x="402" y="147"/>
                  </a:lnTo>
                  <a:lnTo>
                    <a:pt x="401" y="141"/>
                  </a:lnTo>
                  <a:lnTo>
                    <a:pt x="400" y="136"/>
                  </a:lnTo>
                  <a:lnTo>
                    <a:pt x="397" y="131"/>
                  </a:lnTo>
                  <a:lnTo>
                    <a:pt x="397" y="131"/>
                  </a:lnTo>
                  <a:lnTo>
                    <a:pt x="400" y="126"/>
                  </a:lnTo>
                  <a:lnTo>
                    <a:pt x="401" y="121"/>
                  </a:lnTo>
                  <a:lnTo>
                    <a:pt x="402" y="114"/>
                  </a:lnTo>
                  <a:lnTo>
                    <a:pt x="403" y="108"/>
                  </a:lnTo>
                  <a:lnTo>
                    <a:pt x="403" y="108"/>
                  </a:lnTo>
                  <a:lnTo>
                    <a:pt x="403" y="104"/>
                  </a:lnTo>
                  <a:lnTo>
                    <a:pt x="403" y="104"/>
                  </a:lnTo>
                  <a:lnTo>
                    <a:pt x="403" y="104"/>
                  </a:lnTo>
                  <a:lnTo>
                    <a:pt x="402" y="97"/>
                  </a:lnTo>
                  <a:lnTo>
                    <a:pt x="402" y="97"/>
                  </a:lnTo>
                  <a:lnTo>
                    <a:pt x="402" y="95"/>
                  </a:lnTo>
                  <a:lnTo>
                    <a:pt x="402" y="95"/>
                  </a:lnTo>
                  <a:lnTo>
                    <a:pt x="400" y="89"/>
                  </a:lnTo>
                  <a:lnTo>
                    <a:pt x="400" y="89"/>
                  </a:lnTo>
                  <a:lnTo>
                    <a:pt x="400" y="88"/>
                  </a:lnTo>
                  <a:lnTo>
                    <a:pt x="400" y="88"/>
                  </a:lnTo>
                  <a:lnTo>
                    <a:pt x="397" y="81"/>
                  </a:lnTo>
                  <a:lnTo>
                    <a:pt x="397" y="81"/>
                  </a:lnTo>
                  <a:lnTo>
                    <a:pt x="400" y="76"/>
                  </a:lnTo>
                  <a:lnTo>
                    <a:pt x="401" y="71"/>
                  </a:lnTo>
                  <a:lnTo>
                    <a:pt x="402" y="66"/>
                  </a:lnTo>
                  <a:lnTo>
                    <a:pt x="403" y="60"/>
                  </a:lnTo>
                  <a:lnTo>
                    <a:pt x="403" y="56"/>
                  </a:lnTo>
                  <a:lnTo>
                    <a:pt x="403" y="0"/>
                  </a:lnTo>
                  <a:lnTo>
                    <a:pt x="0" y="0"/>
                  </a:lnTo>
                  <a:close/>
                  <a:moveTo>
                    <a:pt x="186" y="449"/>
                  </a:moveTo>
                  <a:lnTo>
                    <a:pt x="186" y="449"/>
                  </a:lnTo>
                  <a:lnTo>
                    <a:pt x="186" y="454"/>
                  </a:lnTo>
                  <a:lnTo>
                    <a:pt x="182" y="458"/>
                  </a:lnTo>
                  <a:lnTo>
                    <a:pt x="178" y="460"/>
                  </a:lnTo>
                  <a:lnTo>
                    <a:pt x="173" y="461"/>
                  </a:lnTo>
                  <a:lnTo>
                    <a:pt x="41" y="461"/>
                  </a:lnTo>
                  <a:lnTo>
                    <a:pt x="41" y="461"/>
                  </a:lnTo>
                  <a:lnTo>
                    <a:pt x="36" y="460"/>
                  </a:lnTo>
                  <a:lnTo>
                    <a:pt x="33" y="458"/>
                  </a:lnTo>
                  <a:lnTo>
                    <a:pt x="30" y="454"/>
                  </a:lnTo>
                  <a:lnTo>
                    <a:pt x="29" y="449"/>
                  </a:lnTo>
                  <a:lnTo>
                    <a:pt x="29" y="445"/>
                  </a:lnTo>
                  <a:lnTo>
                    <a:pt x="29" y="445"/>
                  </a:lnTo>
                  <a:lnTo>
                    <a:pt x="30" y="440"/>
                  </a:lnTo>
                  <a:lnTo>
                    <a:pt x="33" y="436"/>
                  </a:lnTo>
                  <a:lnTo>
                    <a:pt x="36" y="432"/>
                  </a:lnTo>
                  <a:lnTo>
                    <a:pt x="41" y="432"/>
                  </a:lnTo>
                  <a:lnTo>
                    <a:pt x="173" y="432"/>
                  </a:lnTo>
                  <a:lnTo>
                    <a:pt x="173" y="432"/>
                  </a:lnTo>
                  <a:lnTo>
                    <a:pt x="178" y="432"/>
                  </a:lnTo>
                  <a:lnTo>
                    <a:pt x="182" y="436"/>
                  </a:lnTo>
                  <a:lnTo>
                    <a:pt x="186" y="440"/>
                  </a:lnTo>
                  <a:lnTo>
                    <a:pt x="186" y="445"/>
                  </a:lnTo>
                  <a:lnTo>
                    <a:pt x="186" y="449"/>
                  </a:lnTo>
                  <a:close/>
                  <a:moveTo>
                    <a:pt x="186" y="399"/>
                  </a:moveTo>
                  <a:lnTo>
                    <a:pt x="186" y="399"/>
                  </a:lnTo>
                  <a:lnTo>
                    <a:pt x="186" y="404"/>
                  </a:lnTo>
                  <a:lnTo>
                    <a:pt x="182" y="408"/>
                  </a:lnTo>
                  <a:lnTo>
                    <a:pt x="178" y="412"/>
                  </a:lnTo>
                  <a:lnTo>
                    <a:pt x="173" y="412"/>
                  </a:lnTo>
                  <a:lnTo>
                    <a:pt x="41" y="412"/>
                  </a:lnTo>
                  <a:lnTo>
                    <a:pt x="41" y="412"/>
                  </a:lnTo>
                  <a:lnTo>
                    <a:pt x="36" y="412"/>
                  </a:lnTo>
                  <a:lnTo>
                    <a:pt x="33" y="408"/>
                  </a:lnTo>
                  <a:lnTo>
                    <a:pt x="30" y="404"/>
                  </a:lnTo>
                  <a:lnTo>
                    <a:pt x="29" y="399"/>
                  </a:lnTo>
                  <a:lnTo>
                    <a:pt x="29" y="395"/>
                  </a:lnTo>
                  <a:lnTo>
                    <a:pt x="29" y="395"/>
                  </a:lnTo>
                  <a:lnTo>
                    <a:pt x="30" y="390"/>
                  </a:lnTo>
                  <a:lnTo>
                    <a:pt x="33" y="387"/>
                  </a:lnTo>
                  <a:lnTo>
                    <a:pt x="36" y="384"/>
                  </a:lnTo>
                  <a:lnTo>
                    <a:pt x="41" y="383"/>
                  </a:lnTo>
                  <a:lnTo>
                    <a:pt x="173" y="383"/>
                  </a:lnTo>
                  <a:lnTo>
                    <a:pt x="173" y="383"/>
                  </a:lnTo>
                  <a:lnTo>
                    <a:pt x="178" y="384"/>
                  </a:lnTo>
                  <a:lnTo>
                    <a:pt x="182" y="387"/>
                  </a:lnTo>
                  <a:lnTo>
                    <a:pt x="186" y="390"/>
                  </a:lnTo>
                  <a:lnTo>
                    <a:pt x="186" y="395"/>
                  </a:lnTo>
                  <a:lnTo>
                    <a:pt x="186" y="399"/>
                  </a:lnTo>
                  <a:close/>
                  <a:moveTo>
                    <a:pt x="186" y="351"/>
                  </a:moveTo>
                  <a:lnTo>
                    <a:pt x="186" y="351"/>
                  </a:lnTo>
                  <a:lnTo>
                    <a:pt x="186" y="356"/>
                  </a:lnTo>
                  <a:lnTo>
                    <a:pt x="182" y="360"/>
                  </a:lnTo>
                  <a:lnTo>
                    <a:pt x="178" y="363"/>
                  </a:lnTo>
                  <a:lnTo>
                    <a:pt x="173" y="364"/>
                  </a:lnTo>
                  <a:lnTo>
                    <a:pt x="41" y="364"/>
                  </a:lnTo>
                  <a:lnTo>
                    <a:pt x="41" y="364"/>
                  </a:lnTo>
                  <a:lnTo>
                    <a:pt x="36" y="363"/>
                  </a:lnTo>
                  <a:lnTo>
                    <a:pt x="33" y="360"/>
                  </a:lnTo>
                  <a:lnTo>
                    <a:pt x="30" y="356"/>
                  </a:lnTo>
                  <a:lnTo>
                    <a:pt x="29" y="351"/>
                  </a:lnTo>
                  <a:lnTo>
                    <a:pt x="29" y="347"/>
                  </a:lnTo>
                  <a:lnTo>
                    <a:pt x="29" y="347"/>
                  </a:lnTo>
                  <a:lnTo>
                    <a:pt x="30" y="342"/>
                  </a:lnTo>
                  <a:lnTo>
                    <a:pt x="33" y="338"/>
                  </a:lnTo>
                  <a:lnTo>
                    <a:pt x="36" y="335"/>
                  </a:lnTo>
                  <a:lnTo>
                    <a:pt x="41" y="335"/>
                  </a:lnTo>
                  <a:lnTo>
                    <a:pt x="173" y="335"/>
                  </a:lnTo>
                  <a:lnTo>
                    <a:pt x="173" y="335"/>
                  </a:lnTo>
                  <a:lnTo>
                    <a:pt x="178" y="335"/>
                  </a:lnTo>
                  <a:lnTo>
                    <a:pt x="182" y="338"/>
                  </a:lnTo>
                  <a:lnTo>
                    <a:pt x="186" y="342"/>
                  </a:lnTo>
                  <a:lnTo>
                    <a:pt x="186" y="347"/>
                  </a:lnTo>
                  <a:lnTo>
                    <a:pt x="186" y="351"/>
                  </a:lnTo>
                  <a:close/>
                  <a:moveTo>
                    <a:pt x="186" y="302"/>
                  </a:moveTo>
                  <a:lnTo>
                    <a:pt x="186" y="302"/>
                  </a:lnTo>
                  <a:lnTo>
                    <a:pt x="186" y="307"/>
                  </a:lnTo>
                  <a:lnTo>
                    <a:pt x="182" y="312"/>
                  </a:lnTo>
                  <a:lnTo>
                    <a:pt x="178" y="314"/>
                  </a:lnTo>
                  <a:lnTo>
                    <a:pt x="173" y="314"/>
                  </a:lnTo>
                  <a:lnTo>
                    <a:pt x="41" y="314"/>
                  </a:lnTo>
                  <a:lnTo>
                    <a:pt x="41" y="314"/>
                  </a:lnTo>
                  <a:lnTo>
                    <a:pt x="36" y="314"/>
                  </a:lnTo>
                  <a:lnTo>
                    <a:pt x="33" y="312"/>
                  </a:lnTo>
                  <a:lnTo>
                    <a:pt x="30" y="307"/>
                  </a:lnTo>
                  <a:lnTo>
                    <a:pt x="29" y="302"/>
                  </a:lnTo>
                  <a:lnTo>
                    <a:pt x="29" y="298"/>
                  </a:lnTo>
                  <a:lnTo>
                    <a:pt x="29" y="298"/>
                  </a:lnTo>
                  <a:lnTo>
                    <a:pt x="30" y="293"/>
                  </a:lnTo>
                  <a:lnTo>
                    <a:pt x="33" y="289"/>
                  </a:lnTo>
                  <a:lnTo>
                    <a:pt x="36" y="287"/>
                  </a:lnTo>
                  <a:lnTo>
                    <a:pt x="41" y="285"/>
                  </a:lnTo>
                  <a:lnTo>
                    <a:pt x="173" y="285"/>
                  </a:lnTo>
                  <a:lnTo>
                    <a:pt x="173" y="285"/>
                  </a:lnTo>
                  <a:lnTo>
                    <a:pt x="178" y="287"/>
                  </a:lnTo>
                  <a:lnTo>
                    <a:pt x="182" y="289"/>
                  </a:lnTo>
                  <a:lnTo>
                    <a:pt x="186" y="293"/>
                  </a:lnTo>
                  <a:lnTo>
                    <a:pt x="186" y="298"/>
                  </a:lnTo>
                  <a:lnTo>
                    <a:pt x="186" y="302"/>
                  </a:lnTo>
                  <a:close/>
                  <a:moveTo>
                    <a:pt x="186" y="250"/>
                  </a:moveTo>
                  <a:lnTo>
                    <a:pt x="186" y="254"/>
                  </a:lnTo>
                  <a:lnTo>
                    <a:pt x="186" y="254"/>
                  </a:lnTo>
                  <a:lnTo>
                    <a:pt x="186" y="254"/>
                  </a:lnTo>
                  <a:lnTo>
                    <a:pt x="186" y="259"/>
                  </a:lnTo>
                  <a:lnTo>
                    <a:pt x="182" y="263"/>
                  </a:lnTo>
                  <a:lnTo>
                    <a:pt x="178" y="265"/>
                  </a:lnTo>
                  <a:lnTo>
                    <a:pt x="173" y="266"/>
                  </a:lnTo>
                  <a:lnTo>
                    <a:pt x="41" y="266"/>
                  </a:lnTo>
                  <a:lnTo>
                    <a:pt x="41" y="266"/>
                  </a:lnTo>
                  <a:lnTo>
                    <a:pt x="36" y="265"/>
                  </a:lnTo>
                  <a:lnTo>
                    <a:pt x="33" y="263"/>
                  </a:lnTo>
                  <a:lnTo>
                    <a:pt x="30" y="259"/>
                  </a:lnTo>
                  <a:lnTo>
                    <a:pt x="29" y="254"/>
                  </a:lnTo>
                  <a:lnTo>
                    <a:pt x="29" y="254"/>
                  </a:lnTo>
                  <a:lnTo>
                    <a:pt x="29" y="250"/>
                  </a:lnTo>
                  <a:lnTo>
                    <a:pt x="29" y="250"/>
                  </a:lnTo>
                  <a:lnTo>
                    <a:pt x="29" y="250"/>
                  </a:lnTo>
                  <a:lnTo>
                    <a:pt x="30" y="245"/>
                  </a:lnTo>
                  <a:lnTo>
                    <a:pt x="33" y="241"/>
                  </a:lnTo>
                  <a:lnTo>
                    <a:pt x="36" y="238"/>
                  </a:lnTo>
                  <a:lnTo>
                    <a:pt x="41" y="237"/>
                  </a:lnTo>
                  <a:lnTo>
                    <a:pt x="173" y="237"/>
                  </a:lnTo>
                  <a:lnTo>
                    <a:pt x="173" y="237"/>
                  </a:lnTo>
                  <a:lnTo>
                    <a:pt x="178" y="238"/>
                  </a:lnTo>
                  <a:lnTo>
                    <a:pt x="182" y="241"/>
                  </a:lnTo>
                  <a:lnTo>
                    <a:pt x="186" y="245"/>
                  </a:lnTo>
                  <a:lnTo>
                    <a:pt x="186" y="250"/>
                  </a:lnTo>
                  <a:lnTo>
                    <a:pt x="186" y="250"/>
                  </a:lnTo>
                  <a:close/>
                  <a:moveTo>
                    <a:pt x="186" y="206"/>
                  </a:moveTo>
                  <a:lnTo>
                    <a:pt x="186" y="206"/>
                  </a:lnTo>
                  <a:lnTo>
                    <a:pt x="186" y="209"/>
                  </a:lnTo>
                  <a:lnTo>
                    <a:pt x="182" y="214"/>
                  </a:lnTo>
                  <a:lnTo>
                    <a:pt x="178" y="217"/>
                  </a:lnTo>
                  <a:lnTo>
                    <a:pt x="173" y="218"/>
                  </a:lnTo>
                  <a:lnTo>
                    <a:pt x="41" y="218"/>
                  </a:lnTo>
                  <a:lnTo>
                    <a:pt x="41" y="218"/>
                  </a:lnTo>
                  <a:lnTo>
                    <a:pt x="36" y="217"/>
                  </a:lnTo>
                  <a:lnTo>
                    <a:pt x="33" y="214"/>
                  </a:lnTo>
                  <a:lnTo>
                    <a:pt x="30" y="209"/>
                  </a:lnTo>
                  <a:lnTo>
                    <a:pt x="29" y="206"/>
                  </a:lnTo>
                  <a:lnTo>
                    <a:pt x="29" y="200"/>
                  </a:lnTo>
                  <a:lnTo>
                    <a:pt x="29" y="200"/>
                  </a:lnTo>
                  <a:lnTo>
                    <a:pt x="30" y="195"/>
                  </a:lnTo>
                  <a:lnTo>
                    <a:pt x="33" y="192"/>
                  </a:lnTo>
                  <a:lnTo>
                    <a:pt x="36" y="189"/>
                  </a:lnTo>
                  <a:lnTo>
                    <a:pt x="41" y="188"/>
                  </a:lnTo>
                  <a:lnTo>
                    <a:pt x="173" y="188"/>
                  </a:lnTo>
                  <a:lnTo>
                    <a:pt x="173" y="188"/>
                  </a:lnTo>
                  <a:lnTo>
                    <a:pt x="178" y="189"/>
                  </a:lnTo>
                  <a:lnTo>
                    <a:pt x="182" y="192"/>
                  </a:lnTo>
                  <a:lnTo>
                    <a:pt x="186" y="195"/>
                  </a:lnTo>
                  <a:lnTo>
                    <a:pt x="186" y="200"/>
                  </a:lnTo>
                  <a:lnTo>
                    <a:pt x="186" y="206"/>
                  </a:lnTo>
                  <a:close/>
                  <a:moveTo>
                    <a:pt x="186" y="156"/>
                  </a:moveTo>
                  <a:lnTo>
                    <a:pt x="186" y="156"/>
                  </a:lnTo>
                  <a:lnTo>
                    <a:pt x="186" y="161"/>
                  </a:lnTo>
                  <a:lnTo>
                    <a:pt x="182" y="165"/>
                  </a:lnTo>
                  <a:lnTo>
                    <a:pt x="178" y="168"/>
                  </a:lnTo>
                  <a:lnTo>
                    <a:pt x="173" y="169"/>
                  </a:lnTo>
                  <a:lnTo>
                    <a:pt x="41" y="169"/>
                  </a:lnTo>
                  <a:lnTo>
                    <a:pt x="41" y="169"/>
                  </a:lnTo>
                  <a:lnTo>
                    <a:pt x="36" y="168"/>
                  </a:lnTo>
                  <a:lnTo>
                    <a:pt x="33" y="165"/>
                  </a:lnTo>
                  <a:lnTo>
                    <a:pt x="30" y="161"/>
                  </a:lnTo>
                  <a:lnTo>
                    <a:pt x="29" y="156"/>
                  </a:lnTo>
                  <a:lnTo>
                    <a:pt x="29" y="152"/>
                  </a:lnTo>
                  <a:lnTo>
                    <a:pt x="29" y="152"/>
                  </a:lnTo>
                  <a:lnTo>
                    <a:pt x="30" y="147"/>
                  </a:lnTo>
                  <a:lnTo>
                    <a:pt x="33" y="143"/>
                  </a:lnTo>
                  <a:lnTo>
                    <a:pt x="36" y="141"/>
                  </a:lnTo>
                  <a:lnTo>
                    <a:pt x="41" y="140"/>
                  </a:lnTo>
                  <a:lnTo>
                    <a:pt x="173" y="140"/>
                  </a:lnTo>
                  <a:lnTo>
                    <a:pt x="173" y="140"/>
                  </a:lnTo>
                  <a:lnTo>
                    <a:pt x="178" y="141"/>
                  </a:lnTo>
                  <a:lnTo>
                    <a:pt x="182" y="143"/>
                  </a:lnTo>
                  <a:lnTo>
                    <a:pt x="186" y="147"/>
                  </a:lnTo>
                  <a:lnTo>
                    <a:pt x="186" y="152"/>
                  </a:lnTo>
                  <a:lnTo>
                    <a:pt x="186" y="156"/>
                  </a:lnTo>
                  <a:close/>
                  <a:moveTo>
                    <a:pt x="186" y="108"/>
                  </a:moveTo>
                  <a:lnTo>
                    <a:pt x="186" y="108"/>
                  </a:lnTo>
                  <a:lnTo>
                    <a:pt x="186" y="113"/>
                  </a:lnTo>
                  <a:lnTo>
                    <a:pt x="182" y="117"/>
                  </a:lnTo>
                  <a:lnTo>
                    <a:pt x="178" y="119"/>
                  </a:lnTo>
                  <a:lnTo>
                    <a:pt x="173" y="121"/>
                  </a:lnTo>
                  <a:lnTo>
                    <a:pt x="41" y="121"/>
                  </a:lnTo>
                  <a:lnTo>
                    <a:pt x="41" y="121"/>
                  </a:lnTo>
                  <a:lnTo>
                    <a:pt x="36" y="119"/>
                  </a:lnTo>
                  <a:lnTo>
                    <a:pt x="33" y="117"/>
                  </a:lnTo>
                  <a:lnTo>
                    <a:pt x="30" y="113"/>
                  </a:lnTo>
                  <a:lnTo>
                    <a:pt x="29" y="108"/>
                  </a:lnTo>
                  <a:lnTo>
                    <a:pt x="29" y="103"/>
                  </a:lnTo>
                  <a:lnTo>
                    <a:pt x="29" y="103"/>
                  </a:lnTo>
                  <a:lnTo>
                    <a:pt x="30" y="98"/>
                  </a:lnTo>
                  <a:lnTo>
                    <a:pt x="33" y="94"/>
                  </a:lnTo>
                  <a:lnTo>
                    <a:pt x="36" y="92"/>
                  </a:lnTo>
                  <a:lnTo>
                    <a:pt x="41" y="90"/>
                  </a:lnTo>
                  <a:lnTo>
                    <a:pt x="173" y="90"/>
                  </a:lnTo>
                  <a:lnTo>
                    <a:pt x="173" y="90"/>
                  </a:lnTo>
                  <a:lnTo>
                    <a:pt x="178" y="92"/>
                  </a:lnTo>
                  <a:lnTo>
                    <a:pt x="182" y="94"/>
                  </a:lnTo>
                  <a:lnTo>
                    <a:pt x="186" y="98"/>
                  </a:lnTo>
                  <a:lnTo>
                    <a:pt x="186" y="103"/>
                  </a:lnTo>
                  <a:lnTo>
                    <a:pt x="186"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Rectangle 18">
              <a:extLst>
                <a:ext uri="{FF2B5EF4-FFF2-40B4-BE49-F238E27FC236}">
                  <a16:creationId xmlns:a16="http://schemas.microsoft.com/office/drawing/2014/main" id="{4EC904F5-C48C-4975-9A3E-EDD93746A742}"/>
                </a:ext>
              </a:extLst>
            </p:cNvPr>
            <p:cNvSpPr>
              <a:spLocks noChangeArrowheads="1"/>
            </p:cNvSpPr>
            <p:nvPr/>
          </p:nvSpPr>
          <p:spPr bwMode="auto">
            <a:xfrm>
              <a:off x="3310062" y="3234829"/>
              <a:ext cx="33655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19">
              <a:extLst>
                <a:ext uri="{FF2B5EF4-FFF2-40B4-BE49-F238E27FC236}">
                  <a16:creationId xmlns:a16="http://schemas.microsoft.com/office/drawing/2014/main" id="{494BA179-80BD-4ED2-8D78-2B3A5B5A1D12}"/>
                </a:ext>
              </a:extLst>
            </p:cNvPr>
            <p:cNvSpPr>
              <a:spLocks/>
            </p:cNvSpPr>
            <p:nvPr/>
          </p:nvSpPr>
          <p:spPr bwMode="auto">
            <a:xfrm>
              <a:off x="3310062" y="2585541"/>
              <a:ext cx="336550" cy="187325"/>
            </a:xfrm>
            <a:custGeom>
              <a:avLst/>
              <a:gdLst>
                <a:gd name="T0" fmla="*/ 378 w 424"/>
                <a:gd name="T1" fmla="*/ 212 h 236"/>
                <a:gd name="T2" fmla="*/ 378 w 424"/>
                <a:gd name="T3" fmla="*/ 212 h 236"/>
                <a:gd name="T4" fmla="*/ 373 w 424"/>
                <a:gd name="T5" fmla="*/ 196 h 236"/>
                <a:gd name="T6" fmla="*/ 366 w 424"/>
                <a:gd name="T7" fmla="*/ 180 h 236"/>
                <a:gd name="T8" fmla="*/ 357 w 424"/>
                <a:gd name="T9" fmla="*/ 163 h 236"/>
                <a:gd name="T10" fmla="*/ 345 w 424"/>
                <a:gd name="T11" fmla="*/ 145 h 236"/>
                <a:gd name="T12" fmla="*/ 333 w 424"/>
                <a:gd name="T13" fmla="*/ 128 h 236"/>
                <a:gd name="T14" fmla="*/ 317 w 424"/>
                <a:gd name="T15" fmla="*/ 110 h 236"/>
                <a:gd name="T16" fmla="*/ 301 w 424"/>
                <a:gd name="T17" fmla="*/ 93 h 236"/>
                <a:gd name="T18" fmla="*/ 283 w 424"/>
                <a:gd name="T19" fmla="*/ 77 h 236"/>
                <a:gd name="T20" fmla="*/ 283 w 424"/>
                <a:gd name="T21" fmla="*/ 77 h 236"/>
                <a:gd name="T22" fmla="*/ 267 w 424"/>
                <a:gd name="T23" fmla="*/ 63 h 236"/>
                <a:gd name="T24" fmla="*/ 252 w 424"/>
                <a:gd name="T25" fmla="*/ 52 h 236"/>
                <a:gd name="T26" fmla="*/ 235 w 424"/>
                <a:gd name="T27" fmla="*/ 40 h 236"/>
                <a:gd name="T28" fmla="*/ 220 w 424"/>
                <a:gd name="T29" fmla="*/ 31 h 236"/>
                <a:gd name="T30" fmla="*/ 204 w 424"/>
                <a:gd name="T31" fmla="*/ 22 h 236"/>
                <a:gd name="T32" fmla="*/ 188 w 424"/>
                <a:gd name="T33" fmla="*/ 16 h 236"/>
                <a:gd name="T34" fmla="*/ 173 w 424"/>
                <a:gd name="T35" fmla="*/ 10 h 236"/>
                <a:gd name="T36" fmla="*/ 158 w 424"/>
                <a:gd name="T37" fmla="*/ 5 h 236"/>
                <a:gd name="T38" fmla="*/ 144 w 424"/>
                <a:gd name="T39" fmla="*/ 2 h 236"/>
                <a:gd name="T40" fmla="*/ 130 w 424"/>
                <a:gd name="T41" fmla="*/ 0 h 236"/>
                <a:gd name="T42" fmla="*/ 118 w 424"/>
                <a:gd name="T43" fmla="*/ 0 h 236"/>
                <a:gd name="T44" fmla="*/ 106 w 424"/>
                <a:gd name="T45" fmla="*/ 0 h 236"/>
                <a:gd name="T46" fmla="*/ 95 w 424"/>
                <a:gd name="T47" fmla="*/ 2 h 236"/>
                <a:gd name="T48" fmla="*/ 85 w 424"/>
                <a:gd name="T49" fmla="*/ 6 h 236"/>
                <a:gd name="T50" fmla="*/ 77 w 424"/>
                <a:gd name="T51" fmla="*/ 11 h 236"/>
                <a:gd name="T52" fmla="*/ 69 w 424"/>
                <a:gd name="T53" fmla="*/ 19 h 236"/>
                <a:gd name="T54" fmla="*/ 69 w 424"/>
                <a:gd name="T55" fmla="*/ 19 h 236"/>
                <a:gd name="T56" fmla="*/ 63 w 424"/>
                <a:gd name="T57" fmla="*/ 26 h 236"/>
                <a:gd name="T58" fmla="*/ 59 w 424"/>
                <a:gd name="T59" fmla="*/ 35 h 236"/>
                <a:gd name="T60" fmla="*/ 57 w 424"/>
                <a:gd name="T61" fmla="*/ 44 h 236"/>
                <a:gd name="T62" fmla="*/ 57 w 424"/>
                <a:gd name="T63" fmla="*/ 55 h 236"/>
                <a:gd name="T64" fmla="*/ 57 w 424"/>
                <a:gd name="T65" fmla="*/ 66 h 236"/>
                <a:gd name="T66" fmla="*/ 59 w 424"/>
                <a:gd name="T67" fmla="*/ 78 h 236"/>
                <a:gd name="T68" fmla="*/ 62 w 424"/>
                <a:gd name="T69" fmla="*/ 91 h 236"/>
                <a:gd name="T70" fmla="*/ 67 w 424"/>
                <a:gd name="T71" fmla="*/ 104 h 236"/>
                <a:gd name="T72" fmla="*/ 72 w 424"/>
                <a:gd name="T73" fmla="*/ 116 h 236"/>
                <a:gd name="T74" fmla="*/ 80 w 424"/>
                <a:gd name="T75" fmla="*/ 130 h 236"/>
                <a:gd name="T76" fmla="*/ 88 w 424"/>
                <a:gd name="T77" fmla="*/ 144 h 236"/>
                <a:gd name="T78" fmla="*/ 97 w 424"/>
                <a:gd name="T79" fmla="*/ 158 h 236"/>
                <a:gd name="T80" fmla="*/ 107 w 424"/>
                <a:gd name="T81" fmla="*/ 172 h 236"/>
                <a:gd name="T82" fmla="*/ 120 w 424"/>
                <a:gd name="T83" fmla="*/ 186 h 236"/>
                <a:gd name="T84" fmla="*/ 133 w 424"/>
                <a:gd name="T85" fmla="*/ 198 h 236"/>
                <a:gd name="T86" fmla="*/ 147 w 424"/>
                <a:gd name="T87" fmla="*/ 212 h 236"/>
                <a:gd name="T88" fmla="*/ 0 w 424"/>
                <a:gd name="T89" fmla="*/ 212 h 236"/>
                <a:gd name="T90" fmla="*/ 0 w 424"/>
                <a:gd name="T91" fmla="*/ 236 h 236"/>
                <a:gd name="T92" fmla="*/ 424 w 424"/>
                <a:gd name="T93" fmla="*/ 236 h 236"/>
                <a:gd name="T94" fmla="*/ 424 w 424"/>
                <a:gd name="T95" fmla="*/ 212 h 236"/>
                <a:gd name="T96" fmla="*/ 378 w 424"/>
                <a:gd name="T97" fmla="*/ 21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4" h="236">
                  <a:moveTo>
                    <a:pt x="378" y="212"/>
                  </a:moveTo>
                  <a:lnTo>
                    <a:pt x="378" y="212"/>
                  </a:lnTo>
                  <a:lnTo>
                    <a:pt x="373" y="196"/>
                  </a:lnTo>
                  <a:lnTo>
                    <a:pt x="366" y="180"/>
                  </a:lnTo>
                  <a:lnTo>
                    <a:pt x="357" y="163"/>
                  </a:lnTo>
                  <a:lnTo>
                    <a:pt x="345" y="145"/>
                  </a:lnTo>
                  <a:lnTo>
                    <a:pt x="333" y="128"/>
                  </a:lnTo>
                  <a:lnTo>
                    <a:pt x="317" y="110"/>
                  </a:lnTo>
                  <a:lnTo>
                    <a:pt x="301" y="93"/>
                  </a:lnTo>
                  <a:lnTo>
                    <a:pt x="283" y="77"/>
                  </a:lnTo>
                  <a:lnTo>
                    <a:pt x="283" y="77"/>
                  </a:lnTo>
                  <a:lnTo>
                    <a:pt x="267" y="63"/>
                  </a:lnTo>
                  <a:lnTo>
                    <a:pt x="252" y="52"/>
                  </a:lnTo>
                  <a:lnTo>
                    <a:pt x="235" y="40"/>
                  </a:lnTo>
                  <a:lnTo>
                    <a:pt x="220" y="31"/>
                  </a:lnTo>
                  <a:lnTo>
                    <a:pt x="204" y="22"/>
                  </a:lnTo>
                  <a:lnTo>
                    <a:pt x="188" y="16"/>
                  </a:lnTo>
                  <a:lnTo>
                    <a:pt x="173" y="10"/>
                  </a:lnTo>
                  <a:lnTo>
                    <a:pt x="158" y="5"/>
                  </a:lnTo>
                  <a:lnTo>
                    <a:pt x="144" y="2"/>
                  </a:lnTo>
                  <a:lnTo>
                    <a:pt x="130" y="0"/>
                  </a:lnTo>
                  <a:lnTo>
                    <a:pt x="118" y="0"/>
                  </a:lnTo>
                  <a:lnTo>
                    <a:pt x="106" y="0"/>
                  </a:lnTo>
                  <a:lnTo>
                    <a:pt x="95" y="2"/>
                  </a:lnTo>
                  <a:lnTo>
                    <a:pt x="85" y="6"/>
                  </a:lnTo>
                  <a:lnTo>
                    <a:pt x="77" y="11"/>
                  </a:lnTo>
                  <a:lnTo>
                    <a:pt x="69" y="19"/>
                  </a:lnTo>
                  <a:lnTo>
                    <a:pt x="69" y="19"/>
                  </a:lnTo>
                  <a:lnTo>
                    <a:pt x="63" y="26"/>
                  </a:lnTo>
                  <a:lnTo>
                    <a:pt x="59" y="35"/>
                  </a:lnTo>
                  <a:lnTo>
                    <a:pt x="57" y="44"/>
                  </a:lnTo>
                  <a:lnTo>
                    <a:pt x="57" y="55"/>
                  </a:lnTo>
                  <a:lnTo>
                    <a:pt x="57" y="66"/>
                  </a:lnTo>
                  <a:lnTo>
                    <a:pt x="59" y="78"/>
                  </a:lnTo>
                  <a:lnTo>
                    <a:pt x="62" y="91"/>
                  </a:lnTo>
                  <a:lnTo>
                    <a:pt x="67" y="104"/>
                  </a:lnTo>
                  <a:lnTo>
                    <a:pt x="72" y="116"/>
                  </a:lnTo>
                  <a:lnTo>
                    <a:pt x="80" y="130"/>
                  </a:lnTo>
                  <a:lnTo>
                    <a:pt x="88" y="144"/>
                  </a:lnTo>
                  <a:lnTo>
                    <a:pt x="97" y="158"/>
                  </a:lnTo>
                  <a:lnTo>
                    <a:pt x="107" y="172"/>
                  </a:lnTo>
                  <a:lnTo>
                    <a:pt x="120" y="186"/>
                  </a:lnTo>
                  <a:lnTo>
                    <a:pt x="133" y="198"/>
                  </a:lnTo>
                  <a:lnTo>
                    <a:pt x="147" y="212"/>
                  </a:lnTo>
                  <a:lnTo>
                    <a:pt x="0" y="212"/>
                  </a:lnTo>
                  <a:lnTo>
                    <a:pt x="0" y="236"/>
                  </a:lnTo>
                  <a:lnTo>
                    <a:pt x="424" y="236"/>
                  </a:lnTo>
                  <a:lnTo>
                    <a:pt x="424" y="212"/>
                  </a:lnTo>
                  <a:lnTo>
                    <a:pt x="378" y="2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4" name="Grupa 33">
            <a:extLst>
              <a:ext uri="{FF2B5EF4-FFF2-40B4-BE49-F238E27FC236}">
                <a16:creationId xmlns:a16="http://schemas.microsoft.com/office/drawing/2014/main" id="{BE8833E5-1C09-474C-907B-832FF3DF7C5B}"/>
              </a:ext>
            </a:extLst>
          </p:cNvPr>
          <p:cNvGrpSpPr>
            <a:grpSpLocks noChangeAspect="1"/>
          </p:cNvGrpSpPr>
          <p:nvPr/>
        </p:nvGrpSpPr>
        <p:grpSpPr>
          <a:xfrm>
            <a:off x="4731399" y="4482039"/>
            <a:ext cx="416604" cy="169994"/>
            <a:chOff x="5429041" y="3757618"/>
            <a:chExt cx="984326" cy="401651"/>
          </a:xfrm>
          <a:solidFill>
            <a:srgbClr val="CDCDCD"/>
          </a:solidFill>
        </p:grpSpPr>
        <p:grpSp>
          <p:nvGrpSpPr>
            <p:cNvPr id="35" name="Grupa 34">
              <a:extLst>
                <a:ext uri="{FF2B5EF4-FFF2-40B4-BE49-F238E27FC236}">
                  <a16:creationId xmlns:a16="http://schemas.microsoft.com/office/drawing/2014/main" id="{FC481B42-0D03-4F4F-AD75-F3277D6B1D86}"/>
                </a:ext>
              </a:extLst>
            </p:cNvPr>
            <p:cNvGrpSpPr/>
            <p:nvPr/>
          </p:nvGrpSpPr>
          <p:grpSpPr>
            <a:xfrm>
              <a:off x="5429041" y="3757618"/>
              <a:ext cx="202240" cy="401651"/>
              <a:chOff x="5534025" y="3944938"/>
              <a:chExt cx="227013" cy="450851"/>
            </a:xfrm>
            <a:grpFill/>
          </p:grpSpPr>
          <p:sp>
            <p:nvSpPr>
              <p:cNvPr id="45" name="Freeform 62">
                <a:extLst>
                  <a:ext uri="{FF2B5EF4-FFF2-40B4-BE49-F238E27FC236}">
                    <a16:creationId xmlns:a16="http://schemas.microsoft.com/office/drawing/2014/main" id="{B38F9BF8-F322-4F87-9AD7-2EFD9D4B0226}"/>
                  </a:ext>
                </a:extLst>
              </p:cNvPr>
              <p:cNvSpPr>
                <a:spLocks/>
              </p:cNvSpPr>
              <p:nvPr/>
            </p:nvSpPr>
            <p:spPr bwMode="auto">
              <a:xfrm>
                <a:off x="5597525" y="3944938"/>
                <a:ext cx="100013" cy="33338"/>
              </a:xfrm>
              <a:custGeom>
                <a:avLst/>
                <a:gdLst>
                  <a:gd name="T0" fmla="*/ 0 w 128"/>
                  <a:gd name="T1" fmla="*/ 44 h 44"/>
                  <a:gd name="T2" fmla="*/ 128 w 128"/>
                  <a:gd name="T3" fmla="*/ 44 h 44"/>
                  <a:gd name="T4" fmla="*/ 128 w 128"/>
                  <a:gd name="T5" fmla="*/ 5 h 44"/>
                  <a:gd name="T6" fmla="*/ 128 w 128"/>
                  <a:gd name="T7" fmla="*/ 5 h 44"/>
                  <a:gd name="T8" fmla="*/ 124 w 128"/>
                  <a:gd name="T9" fmla="*/ 2 h 44"/>
                  <a:gd name="T10" fmla="*/ 121 w 128"/>
                  <a:gd name="T11" fmla="*/ 0 h 44"/>
                  <a:gd name="T12" fmla="*/ 6 w 128"/>
                  <a:gd name="T13" fmla="*/ 0 h 44"/>
                  <a:gd name="T14" fmla="*/ 6 w 128"/>
                  <a:gd name="T15" fmla="*/ 0 h 44"/>
                  <a:gd name="T16" fmla="*/ 2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63">
                <a:extLst>
                  <a:ext uri="{FF2B5EF4-FFF2-40B4-BE49-F238E27FC236}">
                    <a16:creationId xmlns:a16="http://schemas.microsoft.com/office/drawing/2014/main" id="{357745DC-DE7B-49E6-A270-767C9685FB7A}"/>
                  </a:ext>
                </a:extLst>
              </p:cNvPr>
              <p:cNvSpPr>
                <a:spLocks noEditPoints="1"/>
              </p:cNvSpPr>
              <p:nvPr/>
            </p:nvSpPr>
            <p:spPr bwMode="auto">
              <a:xfrm>
                <a:off x="5534025" y="3994151"/>
                <a:ext cx="227013" cy="401638"/>
              </a:xfrm>
              <a:custGeom>
                <a:avLst/>
                <a:gdLst>
                  <a:gd name="T0" fmla="*/ 11 w 286"/>
                  <a:gd name="T1" fmla="*/ 0 h 506"/>
                  <a:gd name="T2" fmla="*/ 6 w 286"/>
                  <a:gd name="T3" fmla="*/ 1 h 506"/>
                  <a:gd name="T4" fmla="*/ 0 w 286"/>
                  <a:gd name="T5" fmla="*/ 7 h 506"/>
                  <a:gd name="T6" fmla="*/ 0 w 286"/>
                  <a:gd name="T7" fmla="*/ 493 h 506"/>
                  <a:gd name="T8" fmla="*/ 0 w 286"/>
                  <a:gd name="T9" fmla="*/ 498 h 506"/>
                  <a:gd name="T10" fmla="*/ 6 w 286"/>
                  <a:gd name="T11" fmla="*/ 504 h 506"/>
                  <a:gd name="T12" fmla="*/ 273 w 286"/>
                  <a:gd name="T13" fmla="*/ 506 h 506"/>
                  <a:gd name="T14" fmla="*/ 278 w 286"/>
                  <a:gd name="T15" fmla="*/ 504 h 506"/>
                  <a:gd name="T16" fmla="*/ 284 w 286"/>
                  <a:gd name="T17" fmla="*/ 498 h 506"/>
                  <a:gd name="T18" fmla="*/ 286 w 286"/>
                  <a:gd name="T19" fmla="*/ 12 h 506"/>
                  <a:gd name="T20" fmla="*/ 284 w 286"/>
                  <a:gd name="T21" fmla="*/ 7 h 506"/>
                  <a:gd name="T22" fmla="*/ 278 w 286"/>
                  <a:gd name="T23" fmla="*/ 1 h 506"/>
                  <a:gd name="T24" fmla="*/ 273 w 286"/>
                  <a:gd name="T25" fmla="*/ 0 h 506"/>
                  <a:gd name="T26" fmla="*/ 233 w 286"/>
                  <a:gd name="T27" fmla="*/ 442 h 506"/>
                  <a:gd name="T28" fmla="*/ 230 w 286"/>
                  <a:gd name="T29" fmla="*/ 447 h 506"/>
                  <a:gd name="T30" fmla="*/ 56 w 286"/>
                  <a:gd name="T31" fmla="*/ 447 h 506"/>
                  <a:gd name="T32" fmla="*/ 51 w 286"/>
                  <a:gd name="T33" fmla="*/ 442 h 506"/>
                  <a:gd name="T34" fmla="*/ 51 w 286"/>
                  <a:gd name="T35" fmla="*/ 351 h 506"/>
                  <a:gd name="T36" fmla="*/ 56 w 286"/>
                  <a:gd name="T37" fmla="*/ 346 h 506"/>
                  <a:gd name="T38" fmla="*/ 230 w 286"/>
                  <a:gd name="T39" fmla="*/ 346 h 506"/>
                  <a:gd name="T40" fmla="*/ 233 w 286"/>
                  <a:gd name="T41" fmla="*/ 351 h 506"/>
                  <a:gd name="T42" fmla="*/ 233 w 286"/>
                  <a:gd name="T43" fmla="*/ 299 h 506"/>
                  <a:gd name="T44" fmla="*/ 233 w 286"/>
                  <a:gd name="T45" fmla="*/ 302 h 506"/>
                  <a:gd name="T46" fmla="*/ 56 w 286"/>
                  <a:gd name="T47" fmla="*/ 304 h 506"/>
                  <a:gd name="T48" fmla="*/ 53 w 286"/>
                  <a:gd name="T49" fmla="*/ 302 h 506"/>
                  <a:gd name="T50" fmla="*/ 51 w 286"/>
                  <a:gd name="T51" fmla="*/ 208 h 506"/>
                  <a:gd name="T52" fmla="*/ 53 w 286"/>
                  <a:gd name="T53" fmla="*/ 205 h 506"/>
                  <a:gd name="T54" fmla="*/ 230 w 286"/>
                  <a:gd name="T55" fmla="*/ 203 h 506"/>
                  <a:gd name="T56" fmla="*/ 233 w 286"/>
                  <a:gd name="T57" fmla="*/ 205 h 506"/>
                  <a:gd name="T58" fmla="*/ 233 w 286"/>
                  <a:gd name="T59" fmla="*/ 299 h 506"/>
                  <a:gd name="T60" fmla="*/ 233 w 286"/>
                  <a:gd name="T61" fmla="*/ 157 h 506"/>
                  <a:gd name="T62" fmla="*/ 230 w 286"/>
                  <a:gd name="T63" fmla="*/ 161 h 506"/>
                  <a:gd name="T64" fmla="*/ 56 w 286"/>
                  <a:gd name="T65" fmla="*/ 161 h 506"/>
                  <a:gd name="T66" fmla="*/ 51 w 286"/>
                  <a:gd name="T67" fmla="*/ 157 h 506"/>
                  <a:gd name="T68" fmla="*/ 51 w 286"/>
                  <a:gd name="T69" fmla="*/ 65 h 506"/>
                  <a:gd name="T70" fmla="*/ 56 w 286"/>
                  <a:gd name="T71" fmla="*/ 60 h 506"/>
                  <a:gd name="T72" fmla="*/ 230 w 286"/>
                  <a:gd name="T73" fmla="*/ 60 h 506"/>
                  <a:gd name="T74" fmla="*/ 233 w 286"/>
                  <a:gd name="T75" fmla="*/ 6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506">
                    <a:moveTo>
                      <a:pt x="273" y="0"/>
                    </a:moveTo>
                    <a:lnTo>
                      <a:pt x="11" y="0"/>
                    </a:lnTo>
                    <a:lnTo>
                      <a:pt x="11" y="0"/>
                    </a:lnTo>
                    <a:lnTo>
                      <a:pt x="6" y="1"/>
                    </a:lnTo>
                    <a:lnTo>
                      <a:pt x="3" y="3"/>
                    </a:lnTo>
                    <a:lnTo>
                      <a:pt x="0" y="7"/>
                    </a:lnTo>
                    <a:lnTo>
                      <a:pt x="0" y="12"/>
                    </a:lnTo>
                    <a:lnTo>
                      <a:pt x="0" y="493"/>
                    </a:lnTo>
                    <a:lnTo>
                      <a:pt x="0" y="493"/>
                    </a:lnTo>
                    <a:lnTo>
                      <a:pt x="0" y="498"/>
                    </a:lnTo>
                    <a:lnTo>
                      <a:pt x="3" y="503"/>
                    </a:lnTo>
                    <a:lnTo>
                      <a:pt x="6" y="504"/>
                    </a:lnTo>
                    <a:lnTo>
                      <a:pt x="11" y="506"/>
                    </a:lnTo>
                    <a:lnTo>
                      <a:pt x="273" y="506"/>
                    </a:lnTo>
                    <a:lnTo>
                      <a:pt x="273" y="506"/>
                    </a:lnTo>
                    <a:lnTo>
                      <a:pt x="278" y="504"/>
                    </a:lnTo>
                    <a:lnTo>
                      <a:pt x="283" y="503"/>
                    </a:lnTo>
                    <a:lnTo>
                      <a:pt x="284" y="498"/>
                    </a:lnTo>
                    <a:lnTo>
                      <a:pt x="286" y="493"/>
                    </a:lnTo>
                    <a:lnTo>
                      <a:pt x="286" y="12"/>
                    </a:lnTo>
                    <a:lnTo>
                      <a:pt x="286" y="12"/>
                    </a:lnTo>
                    <a:lnTo>
                      <a:pt x="284" y="7"/>
                    </a:lnTo>
                    <a:lnTo>
                      <a:pt x="283" y="3"/>
                    </a:lnTo>
                    <a:lnTo>
                      <a:pt x="278" y="1"/>
                    </a:lnTo>
                    <a:lnTo>
                      <a:pt x="273" y="0"/>
                    </a:lnTo>
                    <a:lnTo>
                      <a:pt x="273" y="0"/>
                    </a:lnTo>
                    <a:close/>
                    <a:moveTo>
                      <a:pt x="233" y="442"/>
                    </a:moveTo>
                    <a:lnTo>
                      <a:pt x="233" y="442"/>
                    </a:lnTo>
                    <a:lnTo>
                      <a:pt x="233" y="445"/>
                    </a:lnTo>
                    <a:lnTo>
                      <a:pt x="230" y="447"/>
                    </a:lnTo>
                    <a:lnTo>
                      <a:pt x="56" y="447"/>
                    </a:lnTo>
                    <a:lnTo>
                      <a:pt x="56" y="447"/>
                    </a:lnTo>
                    <a:lnTo>
                      <a:pt x="53" y="445"/>
                    </a:lnTo>
                    <a:lnTo>
                      <a:pt x="51" y="442"/>
                    </a:lnTo>
                    <a:lnTo>
                      <a:pt x="51" y="351"/>
                    </a:lnTo>
                    <a:lnTo>
                      <a:pt x="51" y="351"/>
                    </a:lnTo>
                    <a:lnTo>
                      <a:pt x="53" y="347"/>
                    </a:lnTo>
                    <a:lnTo>
                      <a:pt x="56" y="346"/>
                    </a:lnTo>
                    <a:lnTo>
                      <a:pt x="230" y="346"/>
                    </a:lnTo>
                    <a:lnTo>
                      <a:pt x="230" y="346"/>
                    </a:lnTo>
                    <a:lnTo>
                      <a:pt x="233" y="347"/>
                    </a:lnTo>
                    <a:lnTo>
                      <a:pt x="233" y="351"/>
                    </a:lnTo>
                    <a:lnTo>
                      <a:pt x="233" y="442"/>
                    </a:lnTo>
                    <a:close/>
                    <a:moveTo>
                      <a:pt x="233" y="299"/>
                    </a:moveTo>
                    <a:lnTo>
                      <a:pt x="233" y="299"/>
                    </a:lnTo>
                    <a:lnTo>
                      <a:pt x="233" y="302"/>
                    </a:lnTo>
                    <a:lnTo>
                      <a:pt x="230" y="304"/>
                    </a:lnTo>
                    <a:lnTo>
                      <a:pt x="56" y="304"/>
                    </a:lnTo>
                    <a:lnTo>
                      <a:pt x="56" y="304"/>
                    </a:lnTo>
                    <a:lnTo>
                      <a:pt x="53" y="302"/>
                    </a:lnTo>
                    <a:lnTo>
                      <a:pt x="51" y="299"/>
                    </a:lnTo>
                    <a:lnTo>
                      <a:pt x="51" y="208"/>
                    </a:lnTo>
                    <a:lnTo>
                      <a:pt x="51" y="208"/>
                    </a:lnTo>
                    <a:lnTo>
                      <a:pt x="53" y="205"/>
                    </a:lnTo>
                    <a:lnTo>
                      <a:pt x="56" y="203"/>
                    </a:lnTo>
                    <a:lnTo>
                      <a:pt x="230" y="203"/>
                    </a:lnTo>
                    <a:lnTo>
                      <a:pt x="230" y="203"/>
                    </a:lnTo>
                    <a:lnTo>
                      <a:pt x="233" y="205"/>
                    </a:lnTo>
                    <a:lnTo>
                      <a:pt x="233" y="208"/>
                    </a:lnTo>
                    <a:lnTo>
                      <a:pt x="233" y="299"/>
                    </a:lnTo>
                    <a:close/>
                    <a:moveTo>
                      <a:pt x="233" y="157"/>
                    </a:moveTo>
                    <a:lnTo>
                      <a:pt x="233" y="157"/>
                    </a:lnTo>
                    <a:lnTo>
                      <a:pt x="233" y="160"/>
                    </a:lnTo>
                    <a:lnTo>
                      <a:pt x="230" y="161"/>
                    </a:lnTo>
                    <a:lnTo>
                      <a:pt x="56" y="161"/>
                    </a:lnTo>
                    <a:lnTo>
                      <a:pt x="56" y="161"/>
                    </a:lnTo>
                    <a:lnTo>
                      <a:pt x="53" y="160"/>
                    </a:lnTo>
                    <a:lnTo>
                      <a:pt x="51" y="157"/>
                    </a:lnTo>
                    <a:lnTo>
                      <a:pt x="51" y="65"/>
                    </a:lnTo>
                    <a:lnTo>
                      <a:pt x="51" y="65"/>
                    </a:lnTo>
                    <a:lnTo>
                      <a:pt x="53" y="62"/>
                    </a:lnTo>
                    <a:lnTo>
                      <a:pt x="56" y="60"/>
                    </a:lnTo>
                    <a:lnTo>
                      <a:pt x="230" y="60"/>
                    </a:lnTo>
                    <a:lnTo>
                      <a:pt x="230" y="60"/>
                    </a:lnTo>
                    <a:lnTo>
                      <a:pt x="233" y="62"/>
                    </a:lnTo>
                    <a:lnTo>
                      <a:pt x="233" y="65"/>
                    </a:lnTo>
                    <a:lnTo>
                      <a:pt x="233"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6" name="Grupa 35">
              <a:extLst>
                <a:ext uri="{FF2B5EF4-FFF2-40B4-BE49-F238E27FC236}">
                  <a16:creationId xmlns:a16="http://schemas.microsoft.com/office/drawing/2014/main" id="{E57E9340-C365-4EF7-8DFB-E16D2CC73CBC}"/>
                </a:ext>
              </a:extLst>
            </p:cNvPr>
            <p:cNvGrpSpPr/>
            <p:nvPr/>
          </p:nvGrpSpPr>
          <p:grpSpPr>
            <a:xfrm>
              <a:off x="5689265" y="3757618"/>
              <a:ext cx="202240" cy="401651"/>
              <a:chOff x="5826125" y="3944938"/>
              <a:chExt cx="227013" cy="450851"/>
            </a:xfrm>
            <a:grpFill/>
          </p:grpSpPr>
          <p:sp>
            <p:nvSpPr>
              <p:cNvPr id="43" name="Freeform 64">
                <a:extLst>
                  <a:ext uri="{FF2B5EF4-FFF2-40B4-BE49-F238E27FC236}">
                    <a16:creationId xmlns:a16="http://schemas.microsoft.com/office/drawing/2014/main" id="{77247DC5-4E3C-4CB5-AAE3-7B3EA4A62256}"/>
                  </a:ext>
                </a:extLst>
              </p:cNvPr>
              <p:cNvSpPr>
                <a:spLocks noEditPoints="1"/>
              </p:cNvSpPr>
              <p:nvPr/>
            </p:nvSpPr>
            <p:spPr bwMode="auto">
              <a:xfrm>
                <a:off x="5826125" y="3994151"/>
                <a:ext cx="227013" cy="401638"/>
              </a:xfrm>
              <a:custGeom>
                <a:avLst/>
                <a:gdLst>
                  <a:gd name="T0" fmla="*/ 13 w 286"/>
                  <a:gd name="T1" fmla="*/ 0 h 506"/>
                  <a:gd name="T2" fmla="*/ 275 w 286"/>
                  <a:gd name="T3" fmla="*/ 0 h 506"/>
                  <a:gd name="T4" fmla="*/ 275 w 286"/>
                  <a:gd name="T5" fmla="*/ 0 h 506"/>
                  <a:gd name="T6" fmla="*/ 280 w 286"/>
                  <a:gd name="T7" fmla="*/ 1 h 506"/>
                  <a:gd name="T8" fmla="*/ 283 w 286"/>
                  <a:gd name="T9" fmla="*/ 3 h 506"/>
                  <a:gd name="T10" fmla="*/ 286 w 286"/>
                  <a:gd name="T11" fmla="*/ 7 h 506"/>
                  <a:gd name="T12" fmla="*/ 286 w 286"/>
                  <a:gd name="T13" fmla="*/ 12 h 506"/>
                  <a:gd name="T14" fmla="*/ 286 w 286"/>
                  <a:gd name="T15" fmla="*/ 493 h 506"/>
                  <a:gd name="T16" fmla="*/ 286 w 286"/>
                  <a:gd name="T17" fmla="*/ 493 h 506"/>
                  <a:gd name="T18" fmla="*/ 286 w 286"/>
                  <a:gd name="T19" fmla="*/ 498 h 506"/>
                  <a:gd name="T20" fmla="*/ 283 w 286"/>
                  <a:gd name="T21" fmla="*/ 503 h 506"/>
                  <a:gd name="T22" fmla="*/ 280 w 286"/>
                  <a:gd name="T23" fmla="*/ 504 h 506"/>
                  <a:gd name="T24" fmla="*/ 275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 name="T52" fmla="*/ 56 w 286"/>
                  <a:gd name="T53" fmla="*/ 203 h 506"/>
                  <a:gd name="T54" fmla="*/ 56 w 286"/>
                  <a:gd name="T55" fmla="*/ 203 h 506"/>
                  <a:gd name="T56" fmla="*/ 53 w 286"/>
                  <a:gd name="T57" fmla="*/ 205 h 506"/>
                  <a:gd name="T58" fmla="*/ 53 w 286"/>
                  <a:gd name="T59" fmla="*/ 208 h 506"/>
                  <a:gd name="T60" fmla="*/ 53 w 286"/>
                  <a:gd name="T61" fmla="*/ 299 h 506"/>
                  <a:gd name="T62" fmla="*/ 53 w 286"/>
                  <a:gd name="T63" fmla="*/ 299 h 506"/>
                  <a:gd name="T64" fmla="*/ 53 w 286"/>
                  <a:gd name="T65" fmla="*/ 302 h 506"/>
                  <a:gd name="T66" fmla="*/ 56 w 286"/>
                  <a:gd name="T67" fmla="*/ 304 h 506"/>
                  <a:gd name="T68" fmla="*/ 230 w 286"/>
                  <a:gd name="T69" fmla="*/ 304 h 506"/>
                  <a:gd name="T70" fmla="*/ 230 w 286"/>
                  <a:gd name="T71" fmla="*/ 304 h 506"/>
                  <a:gd name="T72" fmla="*/ 233 w 286"/>
                  <a:gd name="T73" fmla="*/ 302 h 506"/>
                  <a:gd name="T74" fmla="*/ 235 w 286"/>
                  <a:gd name="T75" fmla="*/ 299 h 506"/>
                  <a:gd name="T76" fmla="*/ 235 w 286"/>
                  <a:gd name="T77" fmla="*/ 208 h 506"/>
                  <a:gd name="T78" fmla="*/ 235 w 286"/>
                  <a:gd name="T79" fmla="*/ 208 h 506"/>
                  <a:gd name="T80" fmla="*/ 233 w 286"/>
                  <a:gd name="T81" fmla="*/ 205 h 506"/>
                  <a:gd name="T82" fmla="*/ 230 w 286"/>
                  <a:gd name="T83" fmla="*/ 203 h 506"/>
                  <a:gd name="T84" fmla="*/ 56 w 286"/>
                  <a:gd name="T85" fmla="*/ 203 h 506"/>
                  <a:gd name="T86" fmla="*/ 56 w 286"/>
                  <a:gd name="T87" fmla="*/ 203 h 506"/>
                  <a:gd name="T88" fmla="*/ 56 w 286"/>
                  <a:gd name="T89" fmla="*/ 346 h 506"/>
                  <a:gd name="T90" fmla="*/ 56 w 286"/>
                  <a:gd name="T91" fmla="*/ 346 h 506"/>
                  <a:gd name="T92" fmla="*/ 53 w 286"/>
                  <a:gd name="T93" fmla="*/ 347 h 506"/>
                  <a:gd name="T94" fmla="*/ 53 w 286"/>
                  <a:gd name="T95" fmla="*/ 351 h 506"/>
                  <a:gd name="T96" fmla="*/ 53 w 286"/>
                  <a:gd name="T97" fmla="*/ 442 h 506"/>
                  <a:gd name="T98" fmla="*/ 53 w 286"/>
                  <a:gd name="T99" fmla="*/ 442 h 506"/>
                  <a:gd name="T100" fmla="*/ 53 w 286"/>
                  <a:gd name="T101" fmla="*/ 445 h 506"/>
                  <a:gd name="T102" fmla="*/ 56 w 286"/>
                  <a:gd name="T103" fmla="*/ 447 h 506"/>
                  <a:gd name="T104" fmla="*/ 230 w 286"/>
                  <a:gd name="T105" fmla="*/ 447 h 506"/>
                  <a:gd name="T106" fmla="*/ 230 w 286"/>
                  <a:gd name="T107" fmla="*/ 447 h 506"/>
                  <a:gd name="T108" fmla="*/ 233 w 286"/>
                  <a:gd name="T109" fmla="*/ 445 h 506"/>
                  <a:gd name="T110" fmla="*/ 235 w 286"/>
                  <a:gd name="T111" fmla="*/ 442 h 506"/>
                  <a:gd name="T112" fmla="*/ 235 w 286"/>
                  <a:gd name="T113" fmla="*/ 351 h 506"/>
                  <a:gd name="T114" fmla="*/ 235 w 286"/>
                  <a:gd name="T115" fmla="*/ 351 h 506"/>
                  <a:gd name="T116" fmla="*/ 233 w 286"/>
                  <a:gd name="T117" fmla="*/ 347 h 506"/>
                  <a:gd name="T118" fmla="*/ 230 w 286"/>
                  <a:gd name="T119" fmla="*/ 346 h 506"/>
                  <a:gd name="T120" fmla="*/ 56 w 286"/>
                  <a:gd name="T121"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 h="506">
                    <a:moveTo>
                      <a:pt x="13" y="0"/>
                    </a:moveTo>
                    <a:lnTo>
                      <a:pt x="275" y="0"/>
                    </a:lnTo>
                    <a:lnTo>
                      <a:pt x="275" y="0"/>
                    </a:lnTo>
                    <a:lnTo>
                      <a:pt x="280" y="1"/>
                    </a:lnTo>
                    <a:lnTo>
                      <a:pt x="283" y="3"/>
                    </a:lnTo>
                    <a:lnTo>
                      <a:pt x="286" y="7"/>
                    </a:lnTo>
                    <a:lnTo>
                      <a:pt x="286" y="12"/>
                    </a:lnTo>
                    <a:lnTo>
                      <a:pt x="286" y="493"/>
                    </a:lnTo>
                    <a:lnTo>
                      <a:pt x="286" y="493"/>
                    </a:lnTo>
                    <a:lnTo>
                      <a:pt x="286" y="498"/>
                    </a:lnTo>
                    <a:lnTo>
                      <a:pt x="283" y="503"/>
                    </a:lnTo>
                    <a:lnTo>
                      <a:pt x="280" y="504"/>
                    </a:lnTo>
                    <a:lnTo>
                      <a:pt x="275"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moveTo>
                      <a:pt x="56" y="203"/>
                    </a:moveTo>
                    <a:lnTo>
                      <a:pt x="56" y="203"/>
                    </a:lnTo>
                    <a:lnTo>
                      <a:pt x="53" y="205"/>
                    </a:lnTo>
                    <a:lnTo>
                      <a:pt x="53" y="208"/>
                    </a:lnTo>
                    <a:lnTo>
                      <a:pt x="53" y="299"/>
                    </a:lnTo>
                    <a:lnTo>
                      <a:pt x="53" y="299"/>
                    </a:lnTo>
                    <a:lnTo>
                      <a:pt x="53" y="302"/>
                    </a:lnTo>
                    <a:lnTo>
                      <a:pt x="56" y="304"/>
                    </a:lnTo>
                    <a:lnTo>
                      <a:pt x="230" y="304"/>
                    </a:lnTo>
                    <a:lnTo>
                      <a:pt x="230" y="304"/>
                    </a:lnTo>
                    <a:lnTo>
                      <a:pt x="233" y="302"/>
                    </a:lnTo>
                    <a:lnTo>
                      <a:pt x="235" y="299"/>
                    </a:lnTo>
                    <a:lnTo>
                      <a:pt x="235" y="208"/>
                    </a:lnTo>
                    <a:lnTo>
                      <a:pt x="235" y="208"/>
                    </a:lnTo>
                    <a:lnTo>
                      <a:pt x="233" y="205"/>
                    </a:lnTo>
                    <a:lnTo>
                      <a:pt x="230" y="203"/>
                    </a:lnTo>
                    <a:lnTo>
                      <a:pt x="56" y="203"/>
                    </a:lnTo>
                    <a:lnTo>
                      <a:pt x="56" y="203"/>
                    </a:lnTo>
                    <a:close/>
                    <a:moveTo>
                      <a:pt x="56" y="346"/>
                    </a:moveTo>
                    <a:lnTo>
                      <a:pt x="56" y="346"/>
                    </a:lnTo>
                    <a:lnTo>
                      <a:pt x="53" y="347"/>
                    </a:lnTo>
                    <a:lnTo>
                      <a:pt x="53" y="351"/>
                    </a:lnTo>
                    <a:lnTo>
                      <a:pt x="53" y="442"/>
                    </a:lnTo>
                    <a:lnTo>
                      <a:pt x="53" y="442"/>
                    </a:lnTo>
                    <a:lnTo>
                      <a:pt x="53" y="445"/>
                    </a:lnTo>
                    <a:lnTo>
                      <a:pt x="56" y="447"/>
                    </a:lnTo>
                    <a:lnTo>
                      <a:pt x="230" y="447"/>
                    </a:lnTo>
                    <a:lnTo>
                      <a:pt x="230" y="447"/>
                    </a:lnTo>
                    <a:lnTo>
                      <a:pt x="233" y="445"/>
                    </a:lnTo>
                    <a:lnTo>
                      <a:pt x="235" y="442"/>
                    </a:lnTo>
                    <a:lnTo>
                      <a:pt x="235" y="351"/>
                    </a:lnTo>
                    <a:lnTo>
                      <a:pt x="235" y="351"/>
                    </a:lnTo>
                    <a:lnTo>
                      <a:pt x="233" y="347"/>
                    </a:lnTo>
                    <a:lnTo>
                      <a:pt x="230" y="346"/>
                    </a:lnTo>
                    <a:lnTo>
                      <a:pt x="56"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65">
                <a:extLst>
                  <a:ext uri="{FF2B5EF4-FFF2-40B4-BE49-F238E27FC236}">
                    <a16:creationId xmlns:a16="http://schemas.microsoft.com/office/drawing/2014/main" id="{ADF164A9-9EF2-40DD-B4F8-D89CA5A303BF}"/>
                  </a:ext>
                </a:extLst>
              </p:cNvPr>
              <p:cNvSpPr>
                <a:spLocks/>
              </p:cNvSpPr>
              <p:nvPr/>
            </p:nvSpPr>
            <p:spPr bwMode="auto">
              <a:xfrm>
                <a:off x="5889625"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3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6" y="2"/>
                    </a:lnTo>
                    <a:lnTo>
                      <a:pt x="122" y="0"/>
                    </a:lnTo>
                    <a:lnTo>
                      <a:pt x="7" y="0"/>
                    </a:lnTo>
                    <a:lnTo>
                      <a:pt x="7" y="0"/>
                    </a:lnTo>
                    <a:lnTo>
                      <a:pt x="3"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7" name="Grupa 36">
              <a:extLst>
                <a:ext uri="{FF2B5EF4-FFF2-40B4-BE49-F238E27FC236}">
                  <a16:creationId xmlns:a16="http://schemas.microsoft.com/office/drawing/2014/main" id="{F2EB452B-566B-4BBE-BC8B-50FEFBFE9E3D}"/>
                </a:ext>
              </a:extLst>
            </p:cNvPr>
            <p:cNvGrpSpPr/>
            <p:nvPr/>
          </p:nvGrpSpPr>
          <p:grpSpPr>
            <a:xfrm>
              <a:off x="5950904" y="3757618"/>
              <a:ext cx="202240" cy="401651"/>
              <a:chOff x="6119813" y="3944938"/>
              <a:chExt cx="227013" cy="450851"/>
            </a:xfrm>
            <a:grpFill/>
          </p:grpSpPr>
          <p:sp>
            <p:nvSpPr>
              <p:cNvPr id="41" name="Freeform 66">
                <a:extLst>
                  <a:ext uri="{FF2B5EF4-FFF2-40B4-BE49-F238E27FC236}">
                    <a16:creationId xmlns:a16="http://schemas.microsoft.com/office/drawing/2014/main" id="{D2F187B4-A0C9-4040-A709-C880A9F12BD6}"/>
                  </a:ext>
                </a:extLst>
              </p:cNvPr>
              <p:cNvSpPr>
                <a:spLocks noEditPoints="1"/>
              </p:cNvSpPr>
              <p:nvPr/>
            </p:nvSpPr>
            <p:spPr bwMode="auto">
              <a:xfrm>
                <a:off x="6119813" y="3994151"/>
                <a:ext cx="227013" cy="401638"/>
              </a:xfrm>
              <a:custGeom>
                <a:avLst/>
                <a:gdLst>
                  <a:gd name="T0" fmla="*/ 11 w 286"/>
                  <a:gd name="T1" fmla="*/ 0 h 506"/>
                  <a:gd name="T2" fmla="*/ 273 w 286"/>
                  <a:gd name="T3" fmla="*/ 0 h 506"/>
                  <a:gd name="T4" fmla="*/ 273 w 286"/>
                  <a:gd name="T5" fmla="*/ 0 h 506"/>
                  <a:gd name="T6" fmla="*/ 278 w 286"/>
                  <a:gd name="T7" fmla="*/ 1 h 506"/>
                  <a:gd name="T8" fmla="*/ 281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1 w 286"/>
                  <a:gd name="T21" fmla="*/ 503 h 506"/>
                  <a:gd name="T22" fmla="*/ 278 w 286"/>
                  <a:gd name="T23" fmla="*/ 504 h 506"/>
                  <a:gd name="T24" fmla="*/ 273 w 286"/>
                  <a:gd name="T25" fmla="*/ 506 h 506"/>
                  <a:gd name="T26" fmla="*/ 11 w 286"/>
                  <a:gd name="T27" fmla="*/ 506 h 506"/>
                  <a:gd name="T28" fmla="*/ 11 w 286"/>
                  <a:gd name="T29" fmla="*/ 506 h 506"/>
                  <a:gd name="T30" fmla="*/ 6 w 286"/>
                  <a:gd name="T31" fmla="*/ 504 h 506"/>
                  <a:gd name="T32" fmla="*/ 3 w 286"/>
                  <a:gd name="T33" fmla="*/ 503 h 506"/>
                  <a:gd name="T34" fmla="*/ 0 w 286"/>
                  <a:gd name="T35" fmla="*/ 498 h 506"/>
                  <a:gd name="T36" fmla="*/ 0 w 286"/>
                  <a:gd name="T37" fmla="*/ 493 h 506"/>
                  <a:gd name="T38" fmla="*/ 0 w 286"/>
                  <a:gd name="T39" fmla="*/ 12 h 506"/>
                  <a:gd name="T40" fmla="*/ 0 w 286"/>
                  <a:gd name="T41" fmla="*/ 12 h 506"/>
                  <a:gd name="T42" fmla="*/ 0 w 286"/>
                  <a:gd name="T43" fmla="*/ 7 h 506"/>
                  <a:gd name="T44" fmla="*/ 3 w 286"/>
                  <a:gd name="T45" fmla="*/ 3 h 506"/>
                  <a:gd name="T46" fmla="*/ 6 w 286"/>
                  <a:gd name="T47" fmla="*/ 1 h 506"/>
                  <a:gd name="T48" fmla="*/ 11 w 286"/>
                  <a:gd name="T49" fmla="*/ 0 h 506"/>
                  <a:gd name="T50" fmla="*/ 11 w 286"/>
                  <a:gd name="T51" fmla="*/ 0 h 506"/>
                  <a:gd name="T52" fmla="*/ 54 w 286"/>
                  <a:gd name="T53" fmla="*/ 346 h 506"/>
                  <a:gd name="T54" fmla="*/ 54 w 286"/>
                  <a:gd name="T55" fmla="*/ 346 h 506"/>
                  <a:gd name="T56" fmla="*/ 53 w 286"/>
                  <a:gd name="T57" fmla="*/ 347 h 506"/>
                  <a:gd name="T58" fmla="*/ 51 w 286"/>
                  <a:gd name="T59" fmla="*/ 351 h 506"/>
                  <a:gd name="T60" fmla="*/ 51 w 286"/>
                  <a:gd name="T61" fmla="*/ 442 h 506"/>
                  <a:gd name="T62" fmla="*/ 51 w 286"/>
                  <a:gd name="T63" fmla="*/ 442 h 506"/>
                  <a:gd name="T64" fmla="*/ 53 w 286"/>
                  <a:gd name="T65" fmla="*/ 445 h 506"/>
                  <a:gd name="T66" fmla="*/ 54 w 286"/>
                  <a:gd name="T67" fmla="*/ 447 h 506"/>
                  <a:gd name="T68" fmla="*/ 230 w 286"/>
                  <a:gd name="T69" fmla="*/ 447 h 506"/>
                  <a:gd name="T70" fmla="*/ 230 w 286"/>
                  <a:gd name="T71" fmla="*/ 447 h 506"/>
                  <a:gd name="T72" fmla="*/ 231 w 286"/>
                  <a:gd name="T73" fmla="*/ 445 h 506"/>
                  <a:gd name="T74" fmla="*/ 233 w 286"/>
                  <a:gd name="T75" fmla="*/ 442 h 506"/>
                  <a:gd name="T76" fmla="*/ 233 w 286"/>
                  <a:gd name="T77" fmla="*/ 351 h 506"/>
                  <a:gd name="T78" fmla="*/ 233 w 286"/>
                  <a:gd name="T79" fmla="*/ 351 h 506"/>
                  <a:gd name="T80" fmla="*/ 231 w 286"/>
                  <a:gd name="T81" fmla="*/ 347 h 506"/>
                  <a:gd name="T82" fmla="*/ 230 w 286"/>
                  <a:gd name="T83" fmla="*/ 346 h 506"/>
                  <a:gd name="T84" fmla="*/ 54 w 286"/>
                  <a:gd name="T85"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6" h="506">
                    <a:moveTo>
                      <a:pt x="11" y="0"/>
                    </a:moveTo>
                    <a:lnTo>
                      <a:pt x="273" y="0"/>
                    </a:lnTo>
                    <a:lnTo>
                      <a:pt x="273" y="0"/>
                    </a:lnTo>
                    <a:lnTo>
                      <a:pt x="278" y="1"/>
                    </a:lnTo>
                    <a:lnTo>
                      <a:pt x="281" y="3"/>
                    </a:lnTo>
                    <a:lnTo>
                      <a:pt x="284" y="7"/>
                    </a:lnTo>
                    <a:lnTo>
                      <a:pt x="286" y="12"/>
                    </a:lnTo>
                    <a:lnTo>
                      <a:pt x="286" y="493"/>
                    </a:lnTo>
                    <a:lnTo>
                      <a:pt x="286" y="493"/>
                    </a:lnTo>
                    <a:lnTo>
                      <a:pt x="284" y="498"/>
                    </a:lnTo>
                    <a:lnTo>
                      <a:pt x="281" y="503"/>
                    </a:lnTo>
                    <a:lnTo>
                      <a:pt x="278" y="504"/>
                    </a:lnTo>
                    <a:lnTo>
                      <a:pt x="273" y="506"/>
                    </a:lnTo>
                    <a:lnTo>
                      <a:pt x="11" y="506"/>
                    </a:lnTo>
                    <a:lnTo>
                      <a:pt x="11" y="506"/>
                    </a:lnTo>
                    <a:lnTo>
                      <a:pt x="6" y="504"/>
                    </a:lnTo>
                    <a:lnTo>
                      <a:pt x="3" y="503"/>
                    </a:lnTo>
                    <a:lnTo>
                      <a:pt x="0" y="498"/>
                    </a:lnTo>
                    <a:lnTo>
                      <a:pt x="0" y="493"/>
                    </a:lnTo>
                    <a:lnTo>
                      <a:pt x="0" y="12"/>
                    </a:lnTo>
                    <a:lnTo>
                      <a:pt x="0" y="12"/>
                    </a:lnTo>
                    <a:lnTo>
                      <a:pt x="0" y="7"/>
                    </a:lnTo>
                    <a:lnTo>
                      <a:pt x="3" y="3"/>
                    </a:lnTo>
                    <a:lnTo>
                      <a:pt x="6" y="1"/>
                    </a:lnTo>
                    <a:lnTo>
                      <a:pt x="11" y="0"/>
                    </a:lnTo>
                    <a:lnTo>
                      <a:pt x="11" y="0"/>
                    </a:lnTo>
                    <a:close/>
                    <a:moveTo>
                      <a:pt x="54" y="346"/>
                    </a:moveTo>
                    <a:lnTo>
                      <a:pt x="54" y="346"/>
                    </a:lnTo>
                    <a:lnTo>
                      <a:pt x="53" y="347"/>
                    </a:lnTo>
                    <a:lnTo>
                      <a:pt x="51" y="351"/>
                    </a:lnTo>
                    <a:lnTo>
                      <a:pt x="51" y="442"/>
                    </a:lnTo>
                    <a:lnTo>
                      <a:pt x="51" y="442"/>
                    </a:lnTo>
                    <a:lnTo>
                      <a:pt x="53" y="445"/>
                    </a:lnTo>
                    <a:lnTo>
                      <a:pt x="54" y="447"/>
                    </a:lnTo>
                    <a:lnTo>
                      <a:pt x="230" y="447"/>
                    </a:lnTo>
                    <a:lnTo>
                      <a:pt x="230" y="447"/>
                    </a:lnTo>
                    <a:lnTo>
                      <a:pt x="231" y="445"/>
                    </a:lnTo>
                    <a:lnTo>
                      <a:pt x="233" y="442"/>
                    </a:lnTo>
                    <a:lnTo>
                      <a:pt x="233" y="351"/>
                    </a:lnTo>
                    <a:lnTo>
                      <a:pt x="233" y="351"/>
                    </a:lnTo>
                    <a:lnTo>
                      <a:pt x="231" y="347"/>
                    </a:lnTo>
                    <a:lnTo>
                      <a:pt x="230" y="346"/>
                    </a:lnTo>
                    <a:lnTo>
                      <a:pt x="54"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67">
                <a:extLst>
                  <a:ext uri="{FF2B5EF4-FFF2-40B4-BE49-F238E27FC236}">
                    <a16:creationId xmlns:a16="http://schemas.microsoft.com/office/drawing/2014/main" id="{C93EFF2D-63DE-4B40-BD90-65C508006B04}"/>
                  </a:ext>
                </a:extLst>
              </p:cNvPr>
              <p:cNvSpPr>
                <a:spLocks/>
              </p:cNvSpPr>
              <p:nvPr/>
            </p:nvSpPr>
            <p:spPr bwMode="auto">
              <a:xfrm>
                <a:off x="6183313" y="3944938"/>
                <a:ext cx="98425" cy="33338"/>
              </a:xfrm>
              <a:custGeom>
                <a:avLst/>
                <a:gdLst>
                  <a:gd name="T0" fmla="*/ 0 w 126"/>
                  <a:gd name="T1" fmla="*/ 44 h 44"/>
                  <a:gd name="T2" fmla="*/ 126 w 126"/>
                  <a:gd name="T3" fmla="*/ 44 h 44"/>
                  <a:gd name="T4" fmla="*/ 126 w 126"/>
                  <a:gd name="T5" fmla="*/ 5 h 44"/>
                  <a:gd name="T6" fmla="*/ 126 w 126"/>
                  <a:gd name="T7" fmla="*/ 5 h 44"/>
                  <a:gd name="T8" fmla="*/ 124 w 126"/>
                  <a:gd name="T9" fmla="*/ 2 h 44"/>
                  <a:gd name="T10" fmla="*/ 121 w 126"/>
                  <a:gd name="T11" fmla="*/ 0 h 44"/>
                  <a:gd name="T12" fmla="*/ 6 w 126"/>
                  <a:gd name="T13" fmla="*/ 0 h 44"/>
                  <a:gd name="T14" fmla="*/ 6 w 126"/>
                  <a:gd name="T15" fmla="*/ 0 h 44"/>
                  <a:gd name="T16" fmla="*/ 2 w 126"/>
                  <a:gd name="T17" fmla="*/ 2 h 44"/>
                  <a:gd name="T18" fmla="*/ 0 w 126"/>
                  <a:gd name="T19" fmla="*/ 5 h 44"/>
                  <a:gd name="T20" fmla="*/ 0 w 126"/>
                  <a:gd name="T21" fmla="*/ 44 h 44"/>
                  <a:gd name="T22" fmla="*/ 0 w 126"/>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44">
                    <a:moveTo>
                      <a:pt x="0" y="44"/>
                    </a:moveTo>
                    <a:lnTo>
                      <a:pt x="126" y="44"/>
                    </a:lnTo>
                    <a:lnTo>
                      <a:pt x="126" y="5"/>
                    </a:lnTo>
                    <a:lnTo>
                      <a:pt x="126"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8" name="Grupa 37">
              <a:extLst>
                <a:ext uri="{FF2B5EF4-FFF2-40B4-BE49-F238E27FC236}">
                  <a16:creationId xmlns:a16="http://schemas.microsoft.com/office/drawing/2014/main" id="{955B9F59-3E7C-4552-BB85-061F9817D0AC}"/>
                </a:ext>
              </a:extLst>
            </p:cNvPr>
            <p:cNvGrpSpPr/>
            <p:nvPr/>
          </p:nvGrpSpPr>
          <p:grpSpPr>
            <a:xfrm>
              <a:off x="6211127" y="3757618"/>
              <a:ext cx="202240" cy="401651"/>
              <a:chOff x="6411913" y="3944938"/>
              <a:chExt cx="227013" cy="450851"/>
            </a:xfrm>
            <a:grpFill/>
          </p:grpSpPr>
          <p:sp>
            <p:nvSpPr>
              <p:cNvPr id="39" name="Freeform 68">
                <a:extLst>
                  <a:ext uri="{FF2B5EF4-FFF2-40B4-BE49-F238E27FC236}">
                    <a16:creationId xmlns:a16="http://schemas.microsoft.com/office/drawing/2014/main" id="{CB50C95F-6011-453D-B042-71C67A9C5A26}"/>
                  </a:ext>
                </a:extLst>
              </p:cNvPr>
              <p:cNvSpPr>
                <a:spLocks/>
              </p:cNvSpPr>
              <p:nvPr/>
            </p:nvSpPr>
            <p:spPr bwMode="auto">
              <a:xfrm>
                <a:off x="6411913" y="3994151"/>
                <a:ext cx="227013" cy="401638"/>
              </a:xfrm>
              <a:custGeom>
                <a:avLst/>
                <a:gdLst>
                  <a:gd name="T0" fmla="*/ 13 w 286"/>
                  <a:gd name="T1" fmla="*/ 0 h 506"/>
                  <a:gd name="T2" fmla="*/ 274 w 286"/>
                  <a:gd name="T3" fmla="*/ 0 h 506"/>
                  <a:gd name="T4" fmla="*/ 274 w 286"/>
                  <a:gd name="T5" fmla="*/ 0 h 506"/>
                  <a:gd name="T6" fmla="*/ 278 w 286"/>
                  <a:gd name="T7" fmla="*/ 1 h 506"/>
                  <a:gd name="T8" fmla="*/ 283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3 w 286"/>
                  <a:gd name="T21" fmla="*/ 503 h 506"/>
                  <a:gd name="T22" fmla="*/ 278 w 286"/>
                  <a:gd name="T23" fmla="*/ 504 h 506"/>
                  <a:gd name="T24" fmla="*/ 274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6" h="506">
                    <a:moveTo>
                      <a:pt x="13" y="0"/>
                    </a:moveTo>
                    <a:lnTo>
                      <a:pt x="274" y="0"/>
                    </a:lnTo>
                    <a:lnTo>
                      <a:pt x="274" y="0"/>
                    </a:lnTo>
                    <a:lnTo>
                      <a:pt x="278" y="1"/>
                    </a:lnTo>
                    <a:lnTo>
                      <a:pt x="283" y="3"/>
                    </a:lnTo>
                    <a:lnTo>
                      <a:pt x="284" y="7"/>
                    </a:lnTo>
                    <a:lnTo>
                      <a:pt x="286" y="12"/>
                    </a:lnTo>
                    <a:lnTo>
                      <a:pt x="286" y="493"/>
                    </a:lnTo>
                    <a:lnTo>
                      <a:pt x="286" y="493"/>
                    </a:lnTo>
                    <a:lnTo>
                      <a:pt x="284" y="498"/>
                    </a:lnTo>
                    <a:lnTo>
                      <a:pt x="283" y="503"/>
                    </a:lnTo>
                    <a:lnTo>
                      <a:pt x="278" y="504"/>
                    </a:lnTo>
                    <a:lnTo>
                      <a:pt x="274"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69">
                <a:extLst>
                  <a:ext uri="{FF2B5EF4-FFF2-40B4-BE49-F238E27FC236}">
                    <a16:creationId xmlns:a16="http://schemas.microsoft.com/office/drawing/2014/main" id="{7B34968B-D6CF-48F0-BA6B-B979CC08547B}"/>
                  </a:ext>
                </a:extLst>
              </p:cNvPr>
              <p:cNvSpPr>
                <a:spLocks/>
              </p:cNvSpPr>
              <p:nvPr/>
            </p:nvSpPr>
            <p:spPr bwMode="auto">
              <a:xfrm>
                <a:off x="6475413"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2 w 128"/>
                  <a:gd name="T17" fmla="*/ 2 h 44"/>
                  <a:gd name="T18" fmla="*/ 0 w 128"/>
                  <a:gd name="T19" fmla="*/ 5 h 44"/>
                  <a:gd name="T20" fmla="*/ 0 w 128"/>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4">
                    <a:moveTo>
                      <a:pt x="0" y="44"/>
                    </a:moveTo>
                    <a:lnTo>
                      <a:pt x="128" y="44"/>
                    </a:lnTo>
                    <a:lnTo>
                      <a:pt x="128" y="5"/>
                    </a:lnTo>
                    <a:lnTo>
                      <a:pt x="128" y="5"/>
                    </a:lnTo>
                    <a:lnTo>
                      <a:pt x="126" y="2"/>
                    </a:lnTo>
                    <a:lnTo>
                      <a:pt x="122" y="0"/>
                    </a:lnTo>
                    <a:lnTo>
                      <a:pt x="7" y="0"/>
                    </a:lnTo>
                    <a:lnTo>
                      <a:pt x="7" y="0"/>
                    </a:lnTo>
                    <a:lnTo>
                      <a:pt x="2" y="2"/>
                    </a:lnTo>
                    <a:lnTo>
                      <a:pt x="0" y="5"/>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grpSp>
        <p:nvGrpSpPr>
          <p:cNvPr id="47" name="Grupa 46">
            <a:extLst>
              <a:ext uri="{FF2B5EF4-FFF2-40B4-BE49-F238E27FC236}">
                <a16:creationId xmlns:a16="http://schemas.microsoft.com/office/drawing/2014/main" id="{B04F78B7-AF96-4B01-A310-BFB670F4D2A7}"/>
              </a:ext>
            </a:extLst>
          </p:cNvPr>
          <p:cNvGrpSpPr>
            <a:grpSpLocks noChangeAspect="1"/>
          </p:cNvGrpSpPr>
          <p:nvPr/>
        </p:nvGrpSpPr>
        <p:grpSpPr>
          <a:xfrm>
            <a:off x="5728196" y="4379367"/>
            <a:ext cx="224927" cy="254992"/>
            <a:chOff x="-1196975" y="2287588"/>
            <a:chExt cx="617538" cy="700087"/>
          </a:xfrm>
          <a:solidFill>
            <a:srgbClr val="CDCDCD"/>
          </a:solidFill>
        </p:grpSpPr>
        <p:sp>
          <p:nvSpPr>
            <p:cNvPr id="48" name="Freeform 7">
              <a:extLst>
                <a:ext uri="{FF2B5EF4-FFF2-40B4-BE49-F238E27FC236}">
                  <a16:creationId xmlns:a16="http://schemas.microsoft.com/office/drawing/2014/main" id="{488477FD-BBF9-4FD3-9F53-B67BB48A71D6}"/>
                </a:ext>
              </a:extLst>
            </p:cNvPr>
            <p:cNvSpPr>
              <a:spLocks noEditPoints="1"/>
            </p:cNvSpPr>
            <p:nvPr/>
          </p:nvSpPr>
          <p:spPr bwMode="auto">
            <a:xfrm>
              <a:off x="-1196975" y="2447925"/>
              <a:ext cx="617538" cy="484187"/>
            </a:xfrm>
            <a:custGeom>
              <a:avLst/>
              <a:gdLst>
                <a:gd name="T0" fmla="*/ 0 w 1557"/>
                <a:gd name="T1" fmla="*/ 1221 h 1221"/>
                <a:gd name="T2" fmla="*/ 1557 w 1557"/>
                <a:gd name="T3" fmla="*/ 0 h 1221"/>
                <a:gd name="T4" fmla="*/ 182 w 1557"/>
                <a:gd name="T5" fmla="*/ 1131 h 1221"/>
                <a:gd name="T6" fmla="*/ 121 w 1557"/>
                <a:gd name="T7" fmla="*/ 1092 h 1221"/>
                <a:gd name="T8" fmla="*/ 182 w 1557"/>
                <a:gd name="T9" fmla="*/ 1131 h 1221"/>
                <a:gd name="T10" fmla="*/ 1138 w 1557"/>
                <a:gd name="T11" fmla="*/ 1131 h 1221"/>
                <a:gd name="T12" fmla="*/ 1199 w 1557"/>
                <a:gd name="T13" fmla="*/ 1092 h 1221"/>
                <a:gd name="T14" fmla="*/ 1317 w 1557"/>
                <a:gd name="T15" fmla="*/ 1131 h 1221"/>
                <a:gd name="T16" fmla="*/ 1256 w 1557"/>
                <a:gd name="T17" fmla="*/ 1092 h 1221"/>
                <a:gd name="T18" fmla="*/ 1317 w 1557"/>
                <a:gd name="T19" fmla="*/ 1131 h 1221"/>
                <a:gd name="T20" fmla="*/ 1374 w 1557"/>
                <a:gd name="T21" fmla="*/ 1131 h 1221"/>
                <a:gd name="T22" fmla="*/ 1437 w 1557"/>
                <a:gd name="T23" fmla="*/ 1092 h 1221"/>
                <a:gd name="T24" fmla="*/ 1437 w 1557"/>
                <a:gd name="T25" fmla="*/ 936 h 1221"/>
                <a:gd name="T26" fmla="*/ 1436 w 1557"/>
                <a:gd name="T27" fmla="*/ 944 h 1221"/>
                <a:gd name="T28" fmla="*/ 1433 w 1557"/>
                <a:gd name="T29" fmla="*/ 958 h 1221"/>
                <a:gd name="T30" fmla="*/ 1424 w 1557"/>
                <a:gd name="T31" fmla="*/ 977 h 1221"/>
                <a:gd name="T32" fmla="*/ 1403 w 1557"/>
                <a:gd name="T33" fmla="*/ 998 h 1221"/>
                <a:gd name="T34" fmla="*/ 1384 w 1557"/>
                <a:gd name="T35" fmla="*/ 1008 h 1221"/>
                <a:gd name="T36" fmla="*/ 1369 w 1557"/>
                <a:gd name="T37" fmla="*/ 1010 h 1221"/>
                <a:gd name="T38" fmla="*/ 196 w 1557"/>
                <a:gd name="T39" fmla="*/ 1011 h 1221"/>
                <a:gd name="T40" fmla="*/ 188 w 1557"/>
                <a:gd name="T41" fmla="*/ 1010 h 1221"/>
                <a:gd name="T42" fmla="*/ 174 w 1557"/>
                <a:gd name="T43" fmla="*/ 1008 h 1221"/>
                <a:gd name="T44" fmla="*/ 155 w 1557"/>
                <a:gd name="T45" fmla="*/ 998 h 1221"/>
                <a:gd name="T46" fmla="*/ 134 w 1557"/>
                <a:gd name="T47" fmla="*/ 977 h 1221"/>
                <a:gd name="T48" fmla="*/ 124 w 1557"/>
                <a:gd name="T49" fmla="*/ 958 h 1221"/>
                <a:gd name="T50" fmla="*/ 122 w 1557"/>
                <a:gd name="T51" fmla="*/ 944 h 1221"/>
                <a:gd name="T52" fmla="*/ 121 w 1557"/>
                <a:gd name="T53" fmla="*/ 178 h 1221"/>
                <a:gd name="T54" fmla="*/ 122 w 1557"/>
                <a:gd name="T55" fmla="*/ 171 h 1221"/>
                <a:gd name="T56" fmla="*/ 124 w 1557"/>
                <a:gd name="T57" fmla="*/ 156 h 1221"/>
                <a:gd name="T58" fmla="*/ 134 w 1557"/>
                <a:gd name="T59" fmla="*/ 137 h 1221"/>
                <a:gd name="T60" fmla="*/ 155 w 1557"/>
                <a:gd name="T61" fmla="*/ 116 h 1221"/>
                <a:gd name="T62" fmla="*/ 174 w 1557"/>
                <a:gd name="T63" fmla="*/ 107 h 1221"/>
                <a:gd name="T64" fmla="*/ 188 w 1557"/>
                <a:gd name="T65" fmla="*/ 104 h 1221"/>
                <a:gd name="T66" fmla="*/ 1362 w 1557"/>
                <a:gd name="T67" fmla="*/ 103 h 1221"/>
                <a:gd name="T68" fmla="*/ 1369 w 1557"/>
                <a:gd name="T69" fmla="*/ 104 h 1221"/>
                <a:gd name="T70" fmla="*/ 1384 w 1557"/>
                <a:gd name="T71" fmla="*/ 107 h 1221"/>
                <a:gd name="T72" fmla="*/ 1403 w 1557"/>
                <a:gd name="T73" fmla="*/ 116 h 1221"/>
                <a:gd name="T74" fmla="*/ 1424 w 1557"/>
                <a:gd name="T75" fmla="*/ 137 h 1221"/>
                <a:gd name="T76" fmla="*/ 1433 w 1557"/>
                <a:gd name="T77" fmla="*/ 156 h 1221"/>
                <a:gd name="T78" fmla="*/ 1436 w 1557"/>
                <a:gd name="T79" fmla="*/ 171 h 1221"/>
                <a:gd name="T80" fmla="*/ 1437 w 1557"/>
                <a:gd name="T81" fmla="*/ 936 h 1221"/>
                <a:gd name="T82" fmla="*/ 249 w 1557"/>
                <a:gd name="T83" fmla="*/ 234 h 1221"/>
                <a:gd name="T84" fmla="*/ 243 w 1557"/>
                <a:gd name="T85" fmla="*/ 234 h 1221"/>
                <a:gd name="T86" fmla="*/ 234 w 1557"/>
                <a:gd name="T87" fmla="*/ 231 h 1221"/>
                <a:gd name="T88" fmla="*/ 227 w 1557"/>
                <a:gd name="T89" fmla="*/ 224 h 1221"/>
                <a:gd name="T90" fmla="*/ 222 w 1557"/>
                <a:gd name="T91" fmla="*/ 214 h 1221"/>
                <a:gd name="T92" fmla="*/ 222 w 1557"/>
                <a:gd name="T93" fmla="*/ 209 h 1221"/>
                <a:gd name="T94" fmla="*/ 225 w 1557"/>
                <a:gd name="T95" fmla="*/ 198 h 1221"/>
                <a:gd name="T96" fmla="*/ 229 w 1557"/>
                <a:gd name="T97" fmla="*/ 190 h 1221"/>
                <a:gd name="T98" fmla="*/ 238 w 1557"/>
                <a:gd name="T99" fmla="*/ 185 h 1221"/>
                <a:gd name="T100" fmla="*/ 249 w 1557"/>
                <a:gd name="T101" fmla="*/ 183 h 1221"/>
                <a:gd name="T102" fmla="*/ 635 w 1557"/>
                <a:gd name="T103" fmla="*/ 183 h 1221"/>
                <a:gd name="T104" fmla="*/ 646 w 1557"/>
                <a:gd name="T105" fmla="*/ 185 h 1221"/>
                <a:gd name="T106" fmla="*/ 654 w 1557"/>
                <a:gd name="T107" fmla="*/ 190 h 1221"/>
                <a:gd name="T108" fmla="*/ 659 w 1557"/>
                <a:gd name="T109" fmla="*/ 198 h 1221"/>
                <a:gd name="T110" fmla="*/ 661 w 1557"/>
                <a:gd name="T111" fmla="*/ 209 h 1221"/>
                <a:gd name="T112" fmla="*/ 661 w 1557"/>
                <a:gd name="T113" fmla="*/ 214 h 1221"/>
                <a:gd name="T114" fmla="*/ 656 w 1557"/>
                <a:gd name="T115" fmla="*/ 224 h 1221"/>
                <a:gd name="T116" fmla="*/ 649 w 1557"/>
                <a:gd name="T117" fmla="*/ 231 h 1221"/>
                <a:gd name="T118" fmla="*/ 641 w 1557"/>
                <a:gd name="T119" fmla="*/ 234 h 1221"/>
                <a:gd name="T120" fmla="*/ 635 w 1557"/>
                <a:gd name="T121" fmla="*/ 234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221">
                  <a:moveTo>
                    <a:pt x="0" y="0"/>
                  </a:moveTo>
                  <a:lnTo>
                    <a:pt x="0" y="1221"/>
                  </a:lnTo>
                  <a:lnTo>
                    <a:pt x="1557" y="1221"/>
                  </a:lnTo>
                  <a:lnTo>
                    <a:pt x="1557" y="0"/>
                  </a:lnTo>
                  <a:lnTo>
                    <a:pt x="0" y="0"/>
                  </a:lnTo>
                  <a:close/>
                  <a:moveTo>
                    <a:pt x="182" y="1131"/>
                  </a:moveTo>
                  <a:lnTo>
                    <a:pt x="121" y="1131"/>
                  </a:lnTo>
                  <a:lnTo>
                    <a:pt x="121" y="1092"/>
                  </a:lnTo>
                  <a:lnTo>
                    <a:pt x="182" y="1092"/>
                  </a:lnTo>
                  <a:lnTo>
                    <a:pt x="182" y="1131"/>
                  </a:lnTo>
                  <a:close/>
                  <a:moveTo>
                    <a:pt x="1199" y="1131"/>
                  </a:moveTo>
                  <a:lnTo>
                    <a:pt x="1138" y="1131"/>
                  </a:lnTo>
                  <a:lnTo>
                    <a:pt x="1138" y="1092"/>
                  </a:lnTo>
                  <a:lnTo>
                    <a:pt x="1199" y="1092"/>
                  </a:lnTo>
                  <a:lnTo>
                    <a:pt x="1199" y="1131"/>
                  </a:lnTo>
                  <a:close/>
                  <a:moveTo>
                    <a:pt x="1317" y="1131"/>
                  </a:moveTo>
                  <a:lnTo>
                    <a:pt x="1256" y="1131"/>
                  </a:lnTo>
                  <a:lnTo>
                    <a:pt x="1256" y="1092"/>
                  </a:lnTo>
                  <a:lnTo>
                    <a:pt x="1317" y="1092"/>
                  </a:lnTo>
                  <a:lnTo>
                    <a:pt x="1317" y="1131"/>
                  </a:lnTo>
                  <a:close/>
                  <a:moveTo>
                    <a:pt x="1437" y="1131"/>
                  </a:moveTo>
                  <a:lnTo>
                    <a:pt x="1374" y="1131"/>
                  </a:lnTo>
                  <a:lnTo>
                    <a:pt x="1374" y="1092"/>
                  </a:lnTo>
                  <a:lnTo>
                    <a:pt x="1437" y="1092"/>
                  </a:lnTo>
                  <a:lnTo>
                    <a:pt x="1437" y="1131"/>
                  </a:lnTo>
                  <a:close/>
                  <a:moveTo>
                    <a:pt x="1437" y="936"/>
                  </a:moveTo>
                  <a:lnTo>
                    <a:pt x="1437" y="936"/>
                  </a:lnTo>
                  <a:lnTo>
                    <a:pt x="1436" y="944"/>
                  </a:lnTo>
                  <a:lnTo>
                    <a:pt x="1434" y="951"/>
                  </a:lnTo>
                  <a:lnTo>
                    <a:pt x="1433" y="958"/>
                  </a:lnTo>
                  <a:lnTo>
                    <a:pt x="1431" y="965"/>
                  </a:lnTo>
                  <a:lnTo>
                    <a:pt x="1424" y="977"/>
                  </a:lnTo>
                  <a:lnTo>
                    <a:pt x="1414" y="988"/>
                  </a:lnTo>
                  <a:lnTo>
                    <a:pt x="1403" y="998"/>
                  </a:lnTo>
                  <a:lnTo>
                    <a:pt x="1391" y="1005"/>
                  </a:lnTo>
                  <a:lnTo>
                    <a:pt x="1384" y="1008"/>
                  </a:lnTo>
                  <a:lnTo>
                    <a:pt x="1377" y="1009"/>
                  </a:lnTo>
                  <a:lnTo>
                    <a:pt x="1369" y="1010"/>
                  </a:lnTo>
                  <a:lnTo>
                    <a:pt x="1362" y="1011"/>
                  </a:lnTo>
                  <a:lnTo>
                    <a:pt x="196" y="1011"/>
                  </a:lnTo>
                  <a:lnTo>
                    <a:pt x="196" y="1011"/>
                  </a:lnTo>
                  <a:lnTo>
                    <a:pt x="188" y="1010"/>
                  </a:lnTo>
                  <a:lnTo>
                    <a:pt x="181" y="1009"/>
                  </a:lnTo>
                  <a:lnTo>
                    <a:pt x="174" y="1008"/>
                  </a:lnTo>
                  <a:lnTo>
                    <a:pt x="167" y="1005"/>
                  </a:lnTo>
                  <a:lnTo>
                    <a:pt x="155" y="998"/>
                  </a:lnTo>
                  <a:lnTo>
                    <a:pt x="143" y="988"/>
                  </a:lnTo>
                  <a:lnTo>
                    <a:pt x="134" y="977"/>
                  </a:lnTo>
                  <a:lnTo>
                    <a:pt x="127" y="965"/>
                  </a:lnTo>
                  <a:lnTo>
                    <a:pt x="124" y="958"/>
                  </a:lnTo>
                  <a:lnTo>
                    <a:pt x="123" y="951"/>
                  </a:lnTo>
                  <a:lnTo>
                    <a:pt x="122" y="944"/>
                  </a:lnTo>
                  <a:lnTo>
                    <a:pt x="121" y="936"/>
                  </a:lnTo>
                  <a:lnTo>
                    <a:pt x="121" y="178"/>
                  </a:lnTo>
                  <a:lnTo>
                    <a:pt x="121" y="178"/>
                  </a:lnTo>
                  <a:lnTo>
                    <a:pt x="122" y="171"/>
                  </a:lnTo>
                  <a:lnTo>
                    <a:pt x="123" y="163"/>
                  </a:lnTo>
                  <a:lnTo>
                    <a:pt x="124" y="156"/>
                  </a:lnTo>
                  <a:lnTo>
                    <a:pt x="127" y="149"/>
                  </a:lnTo>
                  <a:lnTo>
                    <a:pt x="134" y="137"/>
                  </a:lnTo>
                  <a:lnTo>
                    <a:pt x="143" y="126"/>
                  </a:lnTo>
                  <a:lnTo>
                    <a:pt x="155" y="116"/>
                  </a:lnTo>
                  <a:lnTo>
                    <a:pt x="167" y="109"/>
                  </a:lnTo>
                  <a:lnTo>
                    <a:pt x="174" y="107"/>
                  </a:lnTo>
                  <a:lnTo>
                    <a:pt x="181" y="105"/>
                  </a:lnTo>
                  <a:lnTo>
                    <a:pt x="188" y="104"/>
                  </a:lnTo>
                  <a:lnTo>
                    <a:pt x="196" y="103"/>
                  </a:lnTo>
                  <a:lnTo>
                    <a:pt x="1362" y="103"/>
                  </a:lnTo>
                  <a:lnTo>
                    <a:pt x="1362" y="103"/>
                  </a:lnTo>
                  <a:lnTo>
                    <a:pt x="1369" y="104"/>
                  </a:lnTo>
                  <a:lnTo>
                    <a:pt x="1377" y="105"/>
                  </a:lnTo>
                  <a:lnTo>
                    <a:pt x="1384" y="107"/>
                  </a:lnTo>
                  <a:lnTo>
                    <a:pt x="1391" y="109"/>
                  </a:lnTo>
                  <a:lnTo>
                    <a:pt x="1403" y="116"/>
                  </a:lnTo>
                  <a:lnTo>
                    <a:pt x="1414" y="126"/>
                  </a:lnTo>
                  <a:lnTo>
                    <a:pt x="1424" y="137"/>
                  </a:lnTo>
                  <a:lnTo>
                    <a:pt x="1431" y="149"/>
                  </a:lnTo>
                  <a:lnTo>
                    <a:pt x="1433" y="156"/>
                  </a:lnTo>
                  <a:lnTo>
                    <a:pt x="1434" y="163"/>
                  </a:lnTo>
                  <a:lnTo>
                    <a:pt x="1436" y="171"/>
                  </a:lnTo>
                  <a:lnTo>
                    <a:pt x="1437" y="178"/>
                  </a:lnTo>
                  <a:lnTo>
                    <a:pt x="1437" y="936"/>
                  </a:lnTo>
                  <a:close/>
                  <a:moveTo>
                    <a:pt x="635" y="234"/>
                  </a:moveTo>
                  <a:lnTo>
                    <a:pt x="249" y="234"/>
                  </a:lnTo>
                  <a:lnTo>
                    <a:pt x="249" y="234"/>
                  </a:lnTo>
                  <a:lnTo>
                    <a:pt x="243" y="234"/>
                  </a:lnTo>
                  <a:lnTo>
                    <a:pt x="238" y="233"/>
                  </a:lnTo>
                  <a:lnTo>
                    <a:pt x="234" y="231"/>
                  </a:lnTo>
                  <a:lnTo>
                    <a:pt x="229" y="227"/>
                  </a:lnTo>
                  <a:lnTo>
                    <a:pt x="227" y="224"/>
                  </a:lnTo>
                  <a:lnTo>
                    <a:pt x="225" y="219"/>
                  </a:lnTo>
                  <a:lnTo>
                    <a:pt x="222" y="214"/>
                  </a:lnTo>
                  <a:lnTo>
                    <a:pt x="222" y="209"/>
                  </a:lnTo>
                  <a:lnTo>
                    <a:pt x="222" y="209"/>
                  </a:lnTo>
                  <a:lnTo>
                    <a:pt x="222" y="203"/>
                  </a:lnTo>
                  <a:lnTo>
                    <a:pt x="225" y="198"/>
                  </a:lnTo>
                  <a:lnTo>
                    <a:pt x="227" y="193"/>
                  </a:lnTo>
                  <a:lnTo>
                    <a:pt x="229" y="190"/>
                  </a:lnTo>
                  <a:lnTo>
                    <a:pt x="234" y="187"/>
                  </a:lnTo>
                  <a:lnTo>
                    <a:pt x="238" y="185"/>
                  </a:lnTo>
                  <a:lnTo>
                    <a:pt x="243" y="183"/>
                  </a:lnTo>
                  <a:lnTo>
                    <a:pt x="249" y="183"/>
                  </a:lnTo>
                  <a:lnTo>
                    <a:pt x="635" y="183"/>
                  </a:lnTo>
                  <a:lnTo>
                    <a:pt x="635" y="183"/>
                  </a:lnTo>
                  <a:lnTo>
                    <a:pt x="641" y="183"/>
                  </a:lnTo>
                  <a:lnTo>
                    <a:pt x="646" y="185"/>
                  </a:lnTo>
                  <a:lnTo>
                    <a:pt x="649" y="187"/>
                  </a:lnTo>
                  <a:lnTo>
                    <a:pt x="654" y="190"/>
                  </a:lnTo>
                  <a:lnTo>
                    <a:pt x="656" y="193"/>
                  </a:lnTo>
                  <a:lnTo>
                    <a:pt x="659" y="198"/>
                  </a:lnTo>
                  <a:lnTo>
                    <a:pt x="661" y="203"/>
                  </a:lnTo>
                  <a:lnTo>
                    <a:pt x="661" y="209"/>
                  </a:lnTo>
                  <a:lnTo>
                    <a:pt x="661" y="209"/>
                  </a:lnTo>
                  <a:lnTo>
                    <a:pt x="661" y="214"/>
                  </a:lnTo>
                  <a:lnTo>
                    <a:pt x="659" y="219"/>
                  </a:lnTo>
                  <a:lnTo>
                    <a:pt x="656" y="224"/>
                  </a:lnTo>
                  <a:lnTo>
                    <a:pt x="654" y="227"/>
                  </a:lnTo>
                  <a:lnTo>
                    <a:pt x="649" y="231"/>
                  </a:lnTo>
                  <a:lnTo>
                    <a:pt x="646" y="233"/>
                  </a:lnTo>
                  <a:lnTo>
                    <a:pt x="641" y="234"/>
                  </a:lnTo>
                  <a:lnTo>
                    <a:pt x="635" y="234"/>
                  </a:lnTo>
                  <a:lnTo>
                    <a:pt x="635"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8">
              <a:extLst>
                <a:ext uri="{FF2B5EF4-FFF2-40B4-BE49-F238E27FC236}">
                  <a16:creationId xmlns:a16="http://schemas.microsoft.com/office/drawing/2014/main" id="{AF2628EF-FE93-48D6-9780-4AA657D858F9}"/>
                </a:ext>
              </a:extLst>
            </p:cNvPr>
            <p:cNvSpPr>
              <a:spLocks/>
            </p:cNvSpPr>
            <p:nvPr/>
          </p:nvSpPr>
          <p:spPr bwMode="auto">
            <a:xfrm>
              <a:off x="-1017587" y="2287588"/>
              <a:ext cx="258763" cy="139700"/>
            </a:xfrm>
            <a:custGeom>
              <a:avLst/>
              <a:gdLst>
                <a:gd name="T0" fmla="*/ 266 w 652"/>
                <a:gd name="T1" fmla="*/ 304 h 349"/>
                <a:gd name="T2" fmla="*/ 266 w 652"/>
                <a:gd name="T3" fmla="*/ 304 h 349"/>
                <a:gd name="T4" fmla="*/ 253 w 652"/>
                <a:gd name="T5" fmla="*/ 312 h 349"/>
                <a:gd name="T6" fmla="*/ 240 w 652"/>
                <a:gd name="T7" fmla="*/ 323 h 349"/>
                <a:gd name="T8" fmla="*/ 229 w 652"/>
                <a:gd name="T9" fmla="*/ 335 h 349"/>
                <a:gd name="T10" fmla="*/ 219 w 652"/>
                <a:gd name="T11" fmla="*/ 349 h 349"/>
                <a:gd name="T12" fmla="*/ 433 w 652"/>
                <a:gd name="T13" fmla="*/ 349 h 349"/>
                <a:gd name="T14" fmla="*/ 433 w 652"/>
                <a:gd name="T15" fmla="*/ 349 h 349"/>
                <a:gd name="T16" fmla="*/ 423 w 652"/>
                <a:gd name="T17" fmla="*/ 335 h 349"/>
                <a:gd name="T18" fmla="*/ 412 w 652"/>
                <a:gd name="T19" fmla="*/ 323 h 349"/>
                <a:gd name="T20" fmla="*/ 399 w 652"/>
                <a:gd name="T21" fmla="*/ 312 h 349"/>
                <a:gd name="T22" fmla="*/ 386 w 652"/>
                <a:gd name="T23" fmla="*/ 304 h 349"/>
                <a:gd name="T24" fmla="*/ 644 w 652"/>
                <a:gd name="T25" fmla="*/ 45 h 349"/>
                <a:gd name="T26" fmla="*/ 644 w 652"/>
                <a:gd name="T27" fmla="*/ 45 h 349"/>
                <a:gd name="T28" fmla="*/ 647 w 652"/>
                <a:gd name="T29" fmla="*/ 41 h 349"/>
                <a:gd name="T30" fmla="*/ 650 w 652"/>
                <a:gd name="T31" fmla="*/ 36 h 349"/>
                <a:gd name="T32" fmla="*/ 651 w 652"/>
                <a:gd name="T33" fmla="*/ 31 h 349"/>
                <a:gd name="T34" fmla="*/ 652 w 652"/>
                <a:gd name="T35" fmla="*/ 26 h 349"/>
                <a:gd name="T36" fmla="*/ 651 w 652"/>
                <a:gd name="T37" fmla="*/ 22 h 349"/>
                <a:gd name="T38" fmla="*/ 650 w 652"/>
                <a:gd name="T39" fmla="*/ 17 h 349"/>
                <a:gd name="T40" fmla="*/ 647 w 652"/>
                <a:gd name="T41" fmla="*/ 12 h 349"/>
                <a:gd name="T42" fmla="*/ 644 w 652"/>
                <a:gd name="T43" fmla="*/ 7 h 349"/>
                <a:gd name="T44" fmla="*/ 644 w 652"/>
                <a:gd name="T45" fmla="*/ 7 h 349"/>
                <a:gd name="T46" fmla="*/ 640 w 652"/>
                <a:gd name="T47" fmla="*/ 5 h 349"/>
                <a:gd name="T48" fmla="*/ 635 w 652"/>
                <a:gd name="T49" fmla="*/ 2 h 349"/>
                <a:gd name="T50" fmla="*/ 630 w 652"/>
                <a:gd name="T51" fmla="*/ 0 h 349"/>
                <a:gd name="T52" fmla="*/ 626 w 652"/>
                <a:gd name="T53" fmla="*/ 0 h 349"/>
                <a:gd name="T54" fmla="*/ 621 w 652"/>
                <a:gd name="T55" fmla="*/ 0 h 349"/>
                <a:gd name="T56" fmla="*/ 616 w 652"/>
                <a:gd name="T57" fmla="*/ 2 h 349"/>
                <a:gd name="T58" fmla="*/ 611 w 652"/>
                <a:gd name="T59" fmla="*/ 5 h 349"/>
                <a:gd name="T60" fmla="*/ 607 w 652"/>
                <a:gd name="T61" fmla="*/ 7 h 349"/>
                <a:gd name="T62" fmla="*/ 326 w 652"/>
                <a:gd name="T63" fmla="*/ 288 h 349"/>
                <a:gd name="T64" fmla="*/ 326 w 652"/>
                <a:gd name="T65" fmla="*/ 288 h 349"/>
                <a:gd name="T66" fmla="*/ 325 w 652"/>
                <a:gd name="T67" fmla="*/ 288 h 349"/>
                <a:gd name="T68" fmla="*/ 325 w 652"/>
                <a:gd name="T69" fmla="*/ 288 h 349"/>
                <a:gd name="T70" fmla="*/ 325 w 652"/>
                <a:gd name="T71" fmla="*/ 288 h 349"/>
                <a:gd name="T72" fmla="*/ 44 w 652"/>
                <a:gd name="T73" fmla="*/ 7 h 349"/>
                <a:gd name="T74" fmla="*/ 44 w 652"/>
                <a:gd name="T75" fmla="*/ 7 h 349"/>
                <a:gd name="T76" fmla="*/ 41 w 652"/>
                <a:gd name="T77" fmla="*/ 5 h 349"/>
                <a:gd name="T78" fmla="*/ 36 w 652"/>
                <a:gd name="T79" fmla="*/ 2 h 349"/>
                <a:gd name="T80" fmla="*/ 31 w 652"/>
                <a:gd name="T81" fmla="*/ 0 h 349"/>
                <a:gd name="T82" fmla="*/ 26 w 652"/>
                <a:gd name="T83" fmla="*/ 0 h 349"/>
                <a:gd name="T84" fmla="*/ 21 w 652"/>
                <a:gd name="T85" fmla="*/ 0 h 349"/>
                <a:gd name="T86" fmla="*/ 16 w 652"/>
                <a:gd name="T87" fmla="*/ 2 h 349"/>
                <a:gd name="T88" fmla="*/ 12 w 652"/>
                <a:gd name="T89" fmla="*/ 5 h 349"/>
                <a:gd name="T90" fmla="*/ 8 w 652"/>
                <a:gd name="T91" fmla="*/ 7 h 349"/>
                <a:gd name="T92" fmla="*/ 8 w 652"/>
                <a:gd name="T93" fmla="*/ 7 h 349"/>
                <a:gd name="T94" fmla="*/ 4 w 652"/>
                <a:gd name="T95" fmla="*/ 12 h 349"/>
                <a:gd name="T96" fmla="*/ 2 w 652"/>
                <a:gd name="T97" fmla="*/ 17 h 349"/>
                <a:gd name="T98" fmla="*/ 1 w 652"/>
                <a:gd name="T99" fmla="*/ 22 h 349"/>
                <a:gd name="T100" fmla="*/ 0 w 652"/>
                <a:gd name="T101" fmla="*/ 26 h 349"/>
                <a:gd name="T102" fmla="*/ 1 w 652"/>
                <a:gd name="T103" fmla="*/ 31 h 349"/>
                <a:gd name="T104" fmla="*/ 2 w 652"/>
                <a:gd name="T105" fmla="*/ 36 h 349"/>
                <a:gd name="T106" fmla="*/ 4 w 652"/>
                <a:gd name="T107" fmla="*/ 41 h 349"/>
                <a:gd name="T108" fmla="*/ 8 w 652"/>
                <a:gd name="T109" fmla="*/ 45 h 349"/>
                <a:gd name="T110" fmla="*/ 266 w 652"/>
                <a:gd name="T111" fmla="*/ 30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2" h="349">
                  <a:moveTo>
                    <a:pt x="266" y="304"/>
                  </a:moveTo>
                  <a:lnTo>
                    <a:pt x="266" y="304"/>
                  </a:lnTo>
                  <a:lnTo>
                    <a:pt x="253" y="312"/>
                  </a:lnTo>
                  <a:lnTo>
                    <a:pt x="240" y="323"/>
                  </a:lnTo>
                  <a:lnTo>
                    <a:pt x="229" y="335"/>
                  </a:lnTo>
                  <a:lnTo>
                    <a:pt x="219" y="349"/>
                  </a:lnTo>
                  <a:lnTo>
                    <a:pt x="433" y="349"/>
                  </a:lnTo>
                  <a:lnTo>
                    <a:pt x="433" y="349"/>
                  </a:lnTo>
                  <a:lnTo>
                    <a:pt x="423" y="335"/>
                  </a:lnTo>
                  <a:lnTo>
                    <a:pt x="412" y="323"/>
                  </a:lnTo>
                  <a:lnTo>
                    <a:pt x="399" y="312"/>
                  </a:lnTo>
                  <a:lnTo>
                    <a:pt x="386" y="304"/>
                  </a:lnTo>
                  <a:lnTo>
                    <a:pt x="644" y="45"/>
                  </a:lnTo>
                  <a:lnTo>
                    <a:pt x="644" y="45"/>
                  </a:lnTo>
                  <a:lnTo>
                    <a:pt x="647" y="41"/>
                  </a:lnTo>
                  <a:lnTo>
                    <a:pt x="650" y="36"/>
                  </a:lnTo>
                  <a:lnTo>
                    <a:pt x="651" y="31"/>
                  </a:lnTo>
                  <a:lnTo>
                    <a:pt x="652" y="26"/>
                  </a:lnTo>
                  <a:lnTo>
                    <a:pt x="651" y="22"/>
                  </a:lnTo>
                  <a:lnTo>
                    <a:pt x="650" y="17"/>
                  </a:lnTo>
                  <a:lnTo>
                    <a:pt x="647" y="12"/>
                  </a:lnTo>
                  <a:lnTo>
                    <a:pt x="644" y="7"/>
                  </a:lnTo>
                  <a:lnTo>
                    <a:pt x="644" y="7"/>
                  </a:lnTo>
                  <a:lnTo>
                    <a:pt x="640" y="5"/>
                  </a:lnTo>
                  <a:lnTo>
                    <a:pt x="635" y="2"/>
                  </a:lnTo>
                  <a:lnTo>
                    <a:pt x="630" y="0"/>
                  </a:lnTo>
                  <a:lnTo>
                    <a:pt x="626" y="0"/>
                  </a:lnTo>
                  <a:lnTo>
                    <a:pt x="621" y="0"/>
                  </a:lnTo>
                  <a:lnTo>
                    <a:pt x="616" y="2"/>
                  </a:lnTo>
                  <a:lnTo>
                    <a:pt x="611" y="5"/>
                  </a:lnTo>
                  <a:lnTo>
                    <a:pt x="607" y="7"/>
                  </a:lnTo>
                  <a:lnTo>
                    <a:pt x="326" y="288"/>
                  </a:lnTo>
                  <a:lnTo>
                    <a:pt x="326" y="288"/>
                  </a:lnTo>
                  <a:lnTo>
                    <a:pt x="325" y="288"/>
                  </a:lnTo>
                  <a:lnTo>
                    <a:pt x="325" y="288"/>
                  </a:lnTo>
                  <a:lnTo>
                    <a:pt x="325" y="288"/>
                  </a:lnTo>
                  <a:lnTo>
                    <a:pt x="44" y="7"/>
                  </a:lnTo>
                  <a:lnTo>
                    <a:pt x="44" y="7"/>
                  </a:lnTo>
                  <a:lnTo>
                    <a:pt x="41" y="5"/>
                  </a:lnTo>
                  <a:lnTo>
                    <a:pt x="36" y="2"/>
                  </a:lnTo>
                  <a:lnTo>
                    <a:pt x="31" y="0"/>
                  </a:lnTo>
                  <a:lnTo>
                    <a:pt x="26" y="0"/>
                  </a:lnTo>
                  <a:lnTo>
                    <a:pt x="21" y="0"/>
                  </a:lnTo>
                  <a:lnTo>
                    <a:pt x="16" y="2"/>
                  </a:lnTo>
                  <a:lnTo>
                    <a:pt x="12" y="5"/>
                  </a:lnTo>
                  <a:lnTo>
                    <a:pt x="8" y="7"/>
                  </a:lnTo>
                  <a:lnTo>
                    <a:pt x="8" y="7"/>
                  </a:lnTo>
                  <a:lnTo>
                    <a:pt x="4" y="12"/>
                  </a:lnTo>
                  <a:lnTo>
                    <a:pt x="2" y="17"/>
                  </a:lnTo>
                  <a:lnTo>
                    <a:pt x="1" y="22"/>
                  </a:lnTo>
                  <a:lnTo>
                    <a:pt x="0" y="26"/>
                  </a:lnTo>
                  <a:lnTo>
                    <a:pt x="1" y="31"/>
                  </a:lnTo>
                  <a:lnTo>
                    <a:pt x="2" y="36"/>
                  </a:lnTo>
                  <a:lnTo>
                    <a:pt x="4" y="41"/>
                  </a:lnTo>
                  <a:lnTo>
                    <a:pt x="8" y="45"/>
                  </a:lnTo>
                  <a:lnTo>
                    <a:pt x="266"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9">
              <a:extLst>
                <a:ext uri="{FF2B5EF4-FFF2-40B4-BE49-F238E27FC236}">
                  <a16:creationId xmlns:a16="http://schemas.microsoft.com/office/drawing/2014/main" id="{EB2CEB8B-B6A0-4C54-8B49-F47D7A54A560}"/>
                </a:ext>
              </a:extLst>
            </p:cNvPr>
            <p:cNvSpPr>
              <a:spLocks/>
            </p:cNvSpPr>
            <p:nvPr/>
          </p:nvSpPr>
          <p:spPr bwMode="auto">
            <a:xfrm>
              <a:off x="-1169987" y="2952750"/>
              <a:ext cx="563563" cy="34925"/>
            </a:xfrm>
            <a:custGeom>
              <a:avLst/>
              <a:gdLst>
                <a:gd name="T0" fmla="*/ 1422 w 1422"/>
                <a:gd name="T1" fmla="*/ 0 h 89"/>
                <a:gd name="T2" fmla="*/ 1388 w 1422"/>
                <a:gd name="T3" fmla="*/ 89 h 89"/>
                <a:gd name="T4" fmla="*/ 34 w 1422"/>
                <a:gd name="T5" fmla="*/ 89 h 89"/>
                <a:gd name="T6" fmla="*/ 0 w 1422"/>
                <a:gd name="T7" fmla="*/ 0 h 89"/>
                <a:gd name="T8" fmla="*/ 1422 w 1422"/>
                <a:gd name="T9" fmla="*/ 0 h 89"/>
              </a:gdLst>
              <a:ahLst/>
              <a:cxnLst>
                <a:cxn ang="0">
                  <a:pos x="T0" y="T1"/>
                </a:cxn>
                <a:cxn ang="0">
                  <a:pos x="T2" y="T3"/>
                </a:cxn>
                <a:cxn ang="0">
                  <a:pos x="T4" y="T5"/>
                </a:cxn>
                <a:cxn ang="0">
                  <a:pos x="T6" y="T7"/>
                </a:cxn>
                <a:cxn ang="0">
                  <a:pos x="T8" y="T9"/>
                </a:cxn>
              </a:cxnLst>
              <a:rect l="0" t="0" r="r" b="b"/>
              <a:pathLst>
                <a:path w="1422" h="89">
                  <a:moveTo>
                    <a:pt x="1422" y="0"/>
                  </a:moveTo>
                  <a:lnTo>
                    <a:pt x="1388" y="89"/>
                  </a:lnTo>
                  <a:lnTo>
                    <a:pt x="34" y="89"/>
                  </a:lnTo>
                  <a:lnTo>
                    <a:pt x="0" y="0"/>
                  </a:lnTo>
                  <a:lnTo>
                    <a:pt x="14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52" name="Grafika 51" descr="Szkielet martwej ryby">
            <a:extLst>
              <a:ext uri="{FF2B5EF4-FFF2-40B4-BE49-F238E27FC236}">
                <a16:creationId xmlns:a16="http://schemas.microsoft.com/office/drawing/2014/main" id="{1A4FD0BD-5127-4AA7-8FAD-FEC3893CDB62}"/>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7944808">
            <a:off x="3038162" y="4308122"/>
            <a:ext cx="283324" cy="283324"/>
          </a:xfrm>
          <a:prstGeom prst="rect">
            <a:avLst/>
          </a:prstGeom>
        </p:spPr>
      </p:pic>
      <p:pic>
        <p:nvPicPr>
          <p:cNvPr id="54" name="Grafika 53" descr="Skórka banana">
            <a:extLst>
              <a:ext uri="{FF2B5EF4-FFF2-40B4-BE49-F238E27FC236}">
                <a16:creationId xmlns:a16="http://schemas.microsoft.com/office/drawing/2014/main" id="{37A78A43-21E5-469B-9A41-42A4A90BDD65}"/>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185637" y="4423728"/>
            <a:ext cx="254992" cy="254992"/>
          </a:xfrm>
          <a:prstGeom prst="rect">
            <a:avLst/>
          </a:prstGeom>
        </p:spPr>
      </p:pic>
      <p:pic>
        <p:nvPicPr>
          <p:cNvPr id="60" name="Grafika 59" descr="Żarówka fluorescencyjna">
            <a:extLst>
              <a:ext uri="{FF2B5EF4-FFF2-40B4-BE49-F238E27FC236}">
                <a16:creationId xmlns:a16="http://schemas.microsoft.com/office/drawing/2014/main" id="{D25350C1-9995-48A2-BAE9-865C5D70719D}"/>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317727" y="4357005"/>
            <a:ext cx="283324" cy="283324"/>
          </a:xfrm>
          <a:prstGeom prst="rect">
            <a:avLst/>
          </a:prstGeom>
        </p:spPr>
      </p:pic>
      <p:grpSp>
        <p:nvGrpSpPr>
          <p:cNvPr id="61" name="Grupa 60">
            <a:extLst>
              <a:ext uri="{FF2B5EF4-FFF2-40B4-BE49-F238E27FC236}">
                <a16:creationId xmlns:a16="http://schemas.microsoft.com/office/drawing/2014/main" id="{6A2318D3-4239-4113-92FF-B4201D56022C}"/>
              </a:ext>
            </a:extLst>
          </p:cNvPr>
          <p:cNvGrpSpPr>
            <a:grpSpLocks noChangeAspect="1"/>
          </p:cNvGrpSpPr>
          <p:nvPr/>
        </p:nvGrpSpPr>
        <p:grpSpPr>
          <a:xfrm>
            <a:off x="6408835" y="4431257"/>
            <a:ext cx="142838" cy="226659"/>
            <a:chOff x="5295900" y="4500563"/>
            <a:chExt cx="457200" cy="725487"/>
          </a:xfrm>
          <a:solidFill>
            <a:srgbClr val="CDCDCD"/>
          </a:solidFill>
        </p:grpSpPr>
        <p:pic>
          <p:nvPicPr>
            <p:cNvPr id="63" name="Picture 18">
              <a:extLst>
                <a:ext uri="{FF2B5EF4-FFF2-40B4-BE49-F238E27FC236}">
                  <a16:creationId xmlns:a16="http://schemas.microsoft.com/office/drawing/2014/main" id="{23FDCE9E-92C8-415C-82D1-5C3A97B73822}"/>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456238" y="4921250"/>
              <a:ext cx="136525"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 name="Picture 19">
              <a:extLst>
                <a:ext uri="{FF2B5EF4-FFF2-40B4-BE49-F238E27FC236}">
                  <a16:creationId xmlns:a16="http://schemas.microsoft.com/office/drawing/2014/main" id="{228C5653-FC66-4278-B9EA-C061BCED4805}"/>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426075" y="4838700"/>
              <a:ext cx="1984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65" name="Freeform 20">
              <a:extLst>
                <a:ext uri="{FF2B5EF4-FFF2-40B4-BE49-F238E27FC236}">
                  <a16:creationId xmlns:a16="http://schemas.microsoft.com/office/drawing/2014/main" id="{F44F7D3D-338C-43D6-A696-99D5AFFD78A5}"/>
                </a:ext>
              </a:extLst>
            </p:cNvPr>
            <p:cNvSpPr>
              <a:spLocks noEditPoints="1"/>
            </p:cNvSpPr>
            <p:nvPr/>
          </p:nvSpPr>
          <p:spPr bwMode="auto">
            <a:xfrm>
              <a:off x="5319713" y="4692650"/>
              <a:ext cx="409575" cy="533400"/>
            </a:xfrm>
            <a:custGeom>
              <a:avLst/>
              <a:gdLst>
                <a:gd name="T0" fmla="*/ 0 w 1806"/>
                <a:gd name="T1" fmla="*/ 2206 h 2350"/>
                <a:gd name="T2" fmla="*/ 0 w 1806"/>
                <a:gd name="T3" fmla="*/ 2206 h 2350"/>
                <a:gd name="T4" fmla="*/ 1 w 1806"/>
                <a:gd name="T5" fmla="*/ 2221 h 2350"/>
                <a:gd name="T6" fmla="*/ 3 w 1806"/>
                <a:gd name="T7" fmla="*/ 2234 h 2350"/>
                <a:gd name="T8" fmla="*/ 7 w 1806"/>
                <a:gd name="T9" fmla="*/ 2248 h 2350"/>
                <a:gd name="T10" fmla="*/ 12 w 1806"/>
                <a:gd name="T11" fmla="*/ 2261 h 2350"/>
                <a:gd name="T12" fmla="*/ 17 w 1806"/>
                <a:gd name="T13" fmla="*/ 2274 h 2350"/>
                <a:gd name="T14" fmla="*/ 25 w 1806"/>
                <a:gd name="T15" fmla="*/ 2286 h 2350"/>
                <a:gd name="T16" fmla="*/ 33 w 1806"/>
                <a:gd name="T17" fmla="*/ 2298 h 2350"/>
                <a:gd name="T18" fmla="*/ 43 w 1806"/>
                <a:gd name="T19" fmla="*/ 2307 h 2350"/>
                <a:gd name="T20" fmla="*/ 53 w 1806"/>
                <a:gd name="T21" fmla="*/ 2317 h 2350"/>
                <a:gd name="T22" fmla="*/ 64 w 1806"/>
                <a:gd name="T23" fmla="*/ 2325 h 2350"/>
                <a:gd name="T24" fmla="*/ 76 w 1806"/>
                <a:gd name="T25" fmla="*/ 2333 h 2350"/>
                <a:gd name="T26" fmla="*/ 89 w 1806"/>
                <a:gd name="T27" fmla="*/ 2338 h 2350"/>
                <a:gd name="T28" fmla="*/ 102 w 1806"/>
                <a:gd name="T29" fmla="*/ 2344 h 2350"/>
                <a:gd name="T30" fmla="*/ 116 w 1806"/>
                <a:gd name="T31" fmla="*/ 2347 h 2350"/>
                <a:gd name="T32" fmla="*/ 130 w 1806"/>
                <a:gd name="T33" fmla="*/ 2349 h 2350"/>
                <a:gd name="T34" fmla="*/ 145 w 1806"/>
                <a:gd name="T35" fmla="*/ 2350 h 2350"/>
                <a:gd name="T36" fmla="*/ 1662 w 1806"/>
                <a:gd name="T37" fmla="*/ 2350 h 2350"/>
                <a:gd name="T38" fmla="*/ 1662 w 1806"/>
                <a:gd name="T39" fmla="*/ 2350 h 2350"/>
                <a:gd name="T40" fmla="*/ 1677 w 1806"/>
                <a:gd name="T41" fmla="*/ 2349 h 2350"/>
                <a:gd name="T42" fmla="*/ 1691 w 1806"/>
                <a:gd name="T43" fmla="*/ 2347 h 2350"/>
                <a:gd name="T44" fmla="*/ 1705 w 1806"/>
                <a:gd name="T45" fmla="*/ 2344 h 2350"/>
                <a:gd name="T46" fmla="*/ 1719 w 1806"/>
                <a:gd name="T47" fmla="*/ 2338 h 2350"/>
                <a:gd name="T48" fmla="*/ 1731 w 1806"/>
                <a:gd name="T49" fmla="*/ 2333 h 2350"/>
                <a:gd name="T50" fmla="*/ 1743 w 1806"/>
                <a:gd name="T51" fmla="*/ 2325 h 2350"/>
                <a:gd name="T52" fmla="*/ 1754 w 1806"/>
                <a:gd name="T53" fmla="*/ 2317 h 2350"/>
                <a:gd name="T54" fmla="*/ 1765 w 1806"/>
                <a:gd name="T55" fmla="*/ 2307 h 2350"/>
                <a:gd name="T56" fmla="*/ 1773 w 1806"/>
                <a:gd name="T57" fmla="*/ 2298 h 2350"/>
                <a:gd name="T58" fmla="*/ 1782 w 1806"/>
                <a:gd name="T59" fmla="*/ 2286 h 2350"/>
                <a:gd name="T60" fmla="*/ 1789 w 1806"/>
                <a:gd name="T61" fmla="*/ 2274 h 2350"/>
                <a:gd name="T62" fmla="*/ 1796 w 1806"/>
                <a:gd name="T63" fmla="*/ 2261 h 2350"/>
                <a:gd name="T64" fmla="*/ 1800 w 1806"/>
                <a:gd name="T65" fmla="*/ 2248 h 2350"/>
                <a:gd name="T66" fmla="*/ 1804 w 1806"/>
                <a:gd name="T67" fmla="*/ 2234 h 2350"/>
                <a:gd name="T68" fmla="*/ 1806 w 1806"/>
                <a:gd name="T69" fmla="*/ 2221 h 2350"/>
                <a:gd name="T70" fmla="*/ 1806 w 1806"/>
                <a:gd name="T71" fmla="*/ 2206 h 2350"/>
                <a:gd name="T72" fmla="*/ 1806 w 1806"/>
                <a:gd name="T73" fmla="*/ 0 h 2350"/>
                <a:gd name="T74" fmla="*/ 0 w 1806"/>
                <a:gd name="T75" fmla="*/ 0 h 2350"/>
                <a:gd name="T76" fmla="*/ 0 w 1806"/>
                <a:gd name="T77" fmla="*/ 2206 h 2350"/>
                <a:gd name="T78" fmla="*/ 289 w 1806"/>
                <a:gd name="T79" fmla="*/ 398 h 2350"/>
                <a:gd name="T80" fmla="*/ 1517 w 1806"/>
                <a:gd name="T81" fmla="*/ 398 h 2350"/>
                <a:gd name="T82" fmla="*/ 1517 w 1806"/>
                <a:gd name="T83" fmla="*/ 1628 h 2350"/>
                <a:gd name="T84" fmla="*/ 289 w 1806"/>
                <a:gd name="T85" fmla="*/ 1628 h 2350"/>
                <a:gd name="T86" fmla="*/ 289 w 1806"/>
                <a:gd name="T87" fmla="*/ 398 h 2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6" h="2350">
                  <a:moveTo>
                    <a:pt x="0" y="2206"/>
                  </a:moveTo>
                  <a:lnTo>
                    <a:pt x="0" y="2206"/>
                  </a:lnTo>
                  <a:lnTo>
                    <a:pt x="1" y="2221"/>
                  </a:lnTo>
                  <a:lnTo>
                    <a:pt x="3" y="2234"/>
                  </a:lnTo>
                  <a:lnTo>
                    <a:pt x="7" y="2248"/>
                  </a:lnTo>
                  <a:lnTo>
                    <a:pt x="12" y="2261"/>
                  </a:lnTo>
                  <a:lnTo>
                    <a:pt x="17" y="2274"/>
                  </a:lnTo>
                  <a:lnTo>
                    <a:pt x="25" y="2286"/>
                  </a:lnTo>
                  <a:lnTo>
                    <a:pt x="33" y="2298"/>
                  </a:lnTo>
                  <a:lnTo>
                    <a:pt x="43" y="2307"/>
                  </a:lnTo>
                  <a:lnTo>
                    <a:pt x="53" y="2317"/>
                  </a:lnTo>
                  <a:lnTo>
                    <a:pt x="64" y="2325"/>
                  </a:lnTo>
                  <a:lnTo>
                    <a:pt x="76" y="2333"/>
                  </a:lnTo>
                  <a:lnTo>
                    <a:pt x="89" y="2338"/>
                  </a:lnTo>
                  <a:lnTo>
                    <a:pt x="102" y="2344"/>
                  </a:lnTo>
                  <a:lnTo>
                    <a:pt x="116" y="2347"/>
                  </a:lnTo>
                  <a:lnTo>
                    <a:pt x="130" y="2349"/>
                  </a:lnTo>
                  <a:lnTo>
                    <a:pt x="145" y="2350"/>
                  </a:lnTo>
                  <a:lnTo>
                    <a:pt x="1662" y="2350"/>
                  </a:lnTo>
                  <a:lnTo>
                    <a:pt x="1662" y="2350"/>
                  </a:lnTo>
                  <a:lnTo>
                    <a:pt x="1677" y="2349"/>
                  </a:lnTo>
                  <a:lnTo>
                    <a:pt x="1691" y="2347"/>
                  </a:lnTo>
                  <a:lnTo>
                    <a:pt x="1705" y="2344"/>
                  </a:lnTo>
                  <a:lnTo>
                    <a:pt x="1719" y="2338"/>
                  </a:lnTo>
                  <a:lnTo>
                    <a:pt x="1731" y="2333"/>
                  </a:lnTo>
                  <a:lnTo>
                    <a:pt x="1743" y="2325"/>
                  </a:lnTo>
                  <a:lnTo>
                    <a:pt x="1754" y="2317"/>
                  </a:lnTo>
                  <a:lnTo>
                    <a:pt x="1765" y="2307"/>
                  </a:lnTo>
                  <a:lnTo>
                    <a:pt x="1773" y="2298"/>
                  </a:lnTo>
                  <a:lnTo>
                    <a:pt x="1782" y="2286"/>
                  </a:lnTo>
                  <a:lnTo>
                    <a:pt x="1789" y="2274"/>
                  </a:lnTo>
                  <a:lnTo>
                    <a:pt x="1796" y="2261"/>
                  </a:lnTo>
                  <a:lnTo>
                    <a:pt x="1800" y="2248"/>
                  </a:lnTo>
                  <a:lnTo>
                    <a:pt x="1804" y="2234"/>
                  </a:lnTo>
                  <a:lnTo>
                    <a:pt x="1806" y="2221"/>
                  </a:lnTo>
                  <a:lnTo>
                    <a:pt x="1806" y="2206"/>
                  </a:lnTo>
                  <a:lnTo>
                    <a:pt x="1806" y="0"/>
                  </a:lnTo>
                  <a:lnTo>
                    <a:pt x="0" y="0"/>
                  </a:lnTo>
                  <a:lnTo>
                    <a:pt x="0" y="2206"/>
                  </a:lnTo>
                  <a:close/>
                  <a:moveTo>
                    <a:pt x="289" y="398"/>
                  </a:moveTo>
                  <a:lnTo>
                    <a:pt x="1517" y="398"/>
                  </a:lnTo>
                  <a:lnTo>
                    <a:pt x="1517" y="1628"/>
                  </a:lnTo>
                  <a:lnTo>
                    <a:pt x="289" y="1628"/>
                  </a:lnTo>
                  <a:lnTo>
                    <a:pt x="28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6" name="Freeform 21">
              <a:extLst>
                <a:ext uri="{FF2B5EF4-FFF2-40B4-BE49-F238E27FC236}">
                  <a16:creationId xmlns:a16="http://schemas.microsoft.com/office/drawing/2014/main" id="{B8EC5C41-4AA3-4353-8A9B-4398BA3B1C41}"/>
                </a:ext>
              </a:extLst>
            </p:cNvPr>
            <p:cNvSpPr>
              <a:spLocks noEditPoints="1"/>
            </p:cNvSpPr>
            <p:nvPr/>
          </p:nvSpPr>
          <p:spPr bwMode="auto">
            <a:xfrm>
              <a:off x="5295900" y="4500563"/>
              <a:ext cx="457200" cy="158750"/>
            </a:xfrm>
            <a:custGeom>
              <a:avLst/>
              <a:gdLst>
                <a:gd name="T0" fmla="*/ 1960 w 2018"/>
                <a:gd name="T1" fmla="*/ 0 h 701"/>
                <a:gd name="T2" fmla="*/ 58 w 2018"/>
                <a:gd name="T3" fmla="*/ 0 h 701"/>
                <a:gd name="T4" fmla="*/ 58 w 2018"/>
                <a:gd name="T5" fmla="*/ 0 h 701"/>
                <a:gd name="T6" fmla="*/ 47 w 2018"/>
                <a:gd name="T7" fmla="*/ 1 h 701"/>
                <a:gd name="T8" fmla="*/ 36 w 2018"/>
                <a:gd name="T9" fmla="*/ 5 h 701"/>
                <a:gd name="T10" fmla="*/ 26 w 2018"/>
                <a:gd name="T11" fmla="*/ 11 h 701"/>
                <a:gd name="T12" fmla="*/ 17 w 2018"/>
                <a:gd name="T13" fmla="*/ 17 h 701"/>
                <a:gd name="T14" fmla="*/ 11 w 2018"/>
                <a:gd name="T15" fmla="*/ 26 h 701"/>
                <a:gd name="T16" fmla="*/ 6 w 2018"/>
                <a:gd name="T17" fmla="*/ 35 h 701"/>
                <a:gd name="T18" fmla="*/ 2 w 2018"/>
                <a:gd name="T19" fmla="*/ 47 h 701"/>
                <a:gd name="T20" fmla="*/ 0 w 2018"/>
                <a:gd name="T21" fmla="*/ 58 h 701"/>
                <a:gd name="T22" fmla="*/ 0 w 2018"/>
                <a:gd name="T23" fmla="*/ 643 h 701"/>
                <a:gd name="T24" fmla="*/ 0 w 2018"/>
                <a:gd name="T25" fmla="*/ 643 h 701"/>
                <a:gd name="T26" fmla="*/ 2 w 2018"/>
                <a:gd name="T27" fmla="*/ 655 h 701"/>
                <a:gd name="T28" fmla="*/ 6 w 2018"/>
                <a:gd name="T29" fmla="*/ 665 h 701"/>
                <a:gd name="T30" fmla="*/ 11 w 2018"/>
                <a:gd name="T31" fmla="*/ 675 h 701"/>
                <a:gd name="T32" fmla="*/ 17 w 2018"/>
                <a:gd name="T33" fmla="*/ 684 h 701"/>
                <a:gd name="T34" fmla="*/ 26 w 2018"/>
                <a:gd name="T35" fmla="*/ 691 h 701"/>
                <a:gd name="T36" fmla="*/ 36 w 2018"/>
                <a:gd name="T37" fmla="*/ 696 h 701"/>
                <a:gd name="T38" fmla="*/ 47 w 2018"/>
                <a:gd name="T39" fmla="*/ 700 h 701"/>
                <a:gd name="T40" fmla="*/ 58 w 2018"/>
                <a:gd name="T41" fmla="*/ 701 h 701"/>
                <a:gd name="T42" fmla="*/ 1960 w 2018"/>
                <a:gd name="T43" fmla="*/ 701 h 701"/>
                <a:gd name="T44" fmla="*/ 1960 w 2018"/>
                <a:gd name="T45" fmla="*/ 701 h 701"/>
                <a:gd name="T46" fmla="*/ 1972 w 2018"/>
                <a:gd name="T47" fmla="*/ 700 h 701"/>
                <a:gd name="T48" fmla="*/ 1983 w 2018"/>
                <a:gd name="T49" fmla="*/ 696 h 701"/>
                <a:gd name="T50" fmla="*/ 1993 w 2018"/>
                <a:gd name="T51" fmla="*/ 691 h 701"/>
                <a:gd name="T52" fmla="*/ 2001 w 2018"/>
                <a:gd name="T53" fmla="*/ 684 h 701"/>
                <a:gd name="T54" fmla="*/ 2009 w 2018"/>
                <a:gd name="T55" fmla="*/ 675 h 701"/>
                <a:gd name="T56" fmla="*/ 2014 w 2018"/>
                <a:gd name="T57" fmla="*/ 665 h 701"/>
                <a:gd name="T58" fmla="*/ 2017 w 2018"/>
                <a:gd name="T59" fmla="*/ 655 h 701"/>
                <a:gd name="T60" fmla="*/ 2018 w 2018"/>
                <a:gd name="T61" fmla="*/ 643 h 701"/>
                <a:gd name="T62" fmla="*/ 2018 w 2018"/>
                <a:gd name="T63" fmla="*/ 58 h 701"/>
                <a:gd name="T64" fmla="*/ 2018 w 2018"/>
                <a:gd name="T65" fmla="*/ 58 h 701"/>
                <a:gd name="T66" fmla="*/ 2017 w 2018"/>
                <a:gd name="T67" fmla="*/ 47 h 701"/>
                <a:gd name="T68" fmla="*/ 2014 w 2018"/>
                <a:gd name="T69" fmla="*/ 35 h 701"/>
                <a:gd name="T70" fmla="*/ 2009 w 2018"/>
                <a:gd name="T71" fmla="*/ 26 h 701"/>
                <a:gd name="T72" fmla="*/ 2001 w 2018"/>
                <a:gd name="T73" fmla="*/ 17 h 701"/>
                <a:gd name="T74" fmla="*/ 1993 w 2018"/>
                <a:gd name="T75" fmla="*/ 11 h 701"/>
                <a:gd name="T76" fmla="*/ 1983 w 2018"/>
                <a:gd name="T77" fmla="*/ 5 h 701"/>
                <a:gd name="T78" fmla="*/ 1972 w 2018"/>
                <a:gd name="T79" fmla="*/ 1 h 701"/>
                <a:gd name="T80" fmla="*/ 1960 w 2018"/>
                <a:gd name="T81" fmla="*/ 0 h 701"/>
                <a:gd name="T82" fmla="*/ 1960 w 2018"/>
                <a:gd name="T83" fmla="*/ 0 h 701"/>
                <a:gd name="T84" fmla="*/ 242 w 2018"/>
                <a:gd name="T85" fmla="*/ 553 h 701"/>
                <a:gd name="T86" fmla="*/ 163 w 2018"/>
                <a:gd name="T87" fmla="*/ 553 h 701"/>
                <a:gd name="T88" fmla="*/ 163 w 2018"/>
                <a:gd name="T89" fmla="*/ 149 h 701"/>
                <a:gd name="T90" fmla="*/ 242 w 2018"/>
                <a:gd name="T91" fmla="*/ 149 h 701"/>
                <a:gd name="T92" fmla="*/ 242 w 2018"/>
                <a:gd name="T93" fmla="*/ 553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18" h="701">
                  <a:moveTo>
                    <a:pt x="1960" y="0"/>
                  </a:moveTo>
                  <a:lnTo>
                    <a:pt x="58" y="0"/>
                  </a:lnTo>
                  <a:lnTo>
                    <a:pt x="58" y="0"/>
                  </a:lnTo>
                  <a:lnTo>
                    <a:pt x="47" y="1"/>
                  </a:lnTo>
                  <a:lnTo>
                    <a:pt x="36" y="5"/>
                  </a:lnTo>
                  <a:lnTo>
                    <a:pt x="26" y="11"/>
                  </a:lnTo>
                  <a:lnTo>
                    <a:pt x="17" y="17"/>
                  </a:lnTo>
                  <a:lnTo>
                    <a:pt x="11" y="26"/>
                  </a:lnTo>
                  <a:lnTo>
                    <a:pt x="6" y="35"/>
                  </a:lnTo>
                  <a:lnTo>
                    <a:pt x="2" y="47"/>
                  </a:lnTo>
                  <a:lnTo>
                    <a:pt x="0" y="58"/>
                  </a:lnTo>
                  <a:lnTo>
                    <a:pt x="0" y="643"/>
                  </a:lnTo>
                  <a:lnTo>
                    <a:pt x="0" y="643"/>
                  </a:lnTo>
                  <a:lnTo>
                    <a:pt x="2" y="655"/>
                  </a:lnTo>
                  <a:lnTo>
                    <a:pt x="6" y="665"/>
                  </a:lnTo>
                  <a:lnTo>
                    <a:pt x="11" y="675"/>
                  </a:lnTo>
                  <a:lnTo>
                    <a:pt x="17" y="684"/>
                  </a:lnTo>
                  <a:lnTo>
                    <a:pt x="26" y="691"/>
                  </a:lnTo>
                  <a:lnTo>
                    <a:pt x="36" y="696"/>
                  </a:lnTo>
                  <a:lnTo>
                    <a:pt x="47" y="700"/>
                  </a:lnTo>
                  <a:lnTo>
                    <a:pt x="58" y="701"/>
                  </a:lnTo>
                  <a:lnTo>
                    <a:pt x="1960" y="701"/>
                  </a:lnTo>
                  <a:lnTo>
                    <a:pt x="1960" y="701"/>
                  </a:lnTo>
                  <a:lnTo>
                    <a:pt x="1972" y="700"/>
                  </a:lnTo>
                  <a:lnTo>
                    <a:pt x="1983" y="696"/>
                  </a:lnTo>
                  <a:lnTo>
                    <a:pt x="1993" y="691"/>
                  </a:lnTo>
                  <a:lnTo>
                    <a:pt x="2001" y="684"/>
                  </a:lnTo>
                  <a:lnTo>
                    <a:pt x="2009" y="675"/>
                  </a:lnTo>
                  <a:lnTo>
                    <a:pt x="2014" y="665"/>
                  </a:lnTo>
                  <a:lnTo>
                    <a:pt x="2017" y="655"/>
                  </a:lnTo>
                  <a:lnTo>
                    <a:pt x="2018" y="643"/>
                  </a:lnTo>
                  <a:lnTo>
                    <a:pt x="2018" y="58"/>
                  </a:lnTo>
                  <a:lnTo>
                    <a:pt x="2018" y="58"/>
                  </a:lnTo>
                  <a:lnTo>
                    <a:pt x="2017" y="47"/>
                  </a:lnTo>
                  <a:lnTo>
                    <a:pt x="2014" y="35"/>
                  </a:lnTo>
                  <a:lnTo>
                    <a:pt x="2009" y="26"/>
                  </a:lnTo>
                  <a:lnTo>
                    <a:pt x="2001" y="17"/>
                  </a:lnTo>
                  <a:lnTo>
                    <a:pt x="1993" y="11"/>
                  </a:lnTo>
                  <a:lnTo>
                    <a:pt x="1983" y="5"/>
                  </a:lnTo>
                  <a:lnTo>
                    <a:pt x="1972" y="1"/>
                  </a:lnTo>
                  <a:lnTo>
                    <a:pt x="1960" y="0"/>
                  </a:lnTo>
                  <a:lnTo>
                    <a:pt x="1960" y="0"/>
                  </a:lnTo>
                  <a:close/>
                  <a:moveTo>
                    <a:pt x="242" y="553"/>
                  </a:moveTo>
                  <a:lnTo>
                    <a:pt x="163" y="553"/>
                  </a:lnTo>
                  <a:lnTo>
                    <a:pt x="163" y="149"/>
                  </a:lnTo>
                  <a:lnTo>
                    <a:pt x="242" y="149"/>
                  </a:lnTo>
                  <a:lnTo>
                    <a:pt x="242" y="5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72" name="Grafika 71" descr="Gazeta">
            <a:extLst>
              <a:ext uri="{FF2B5EF4-FFF2-40B4-BE49-F238E27FC236}">
                <a16:creationId xmlns:a16="http://schemas.microsoft.com/office/drawing/2014/main" id="{3CC93B6D-6554-477F-9F2B-52C2E012230C}"/>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448482" y="4365003"/>
            <a:ext cx="283324" cy="283324"/>
          </a:xfrm>
          <a:prstGeom prst="rect">
            <a:avLst/>
          </a:prstGeom>
        </p:spPr>
      </p:pic>
      <p:grpSp>
        <p:nvGrpSpPr>
          <p:cNvPr id="83" name="Grupa 82">
            <a:extLst>
              <a:ext uri="{FF2B5EF4-FFF2-40B4-BE49-F238E27FC236}">
                <a16:creationId xmlns:a16="http://schemas.microsoft.com/office/drawing/2014/main" id="{C95365A2-63F9-4731-A21F-A193A0A61AF7}"/>
              </a:ext>
            </a:extLst>
          </p:cNvPr>
          <p:cNvGrpSpPr>
            <a:grpSpLocks noChangeAspect="1"/>
          </p:cNvGrpSpPr>
          <p:nvPr/>
        </p:nvGrpSpPr>
        <p:grpSpPr>
          <a:xfrm>
            <a:off x="6628973" y="4443807"/>
            <a:ext cx="235199" cy="235201"/>
            <a:chOff x="5318125" y="1655763"/>
            <a:chExt cx="620713" cy="620713"/>
          </a:xfrm>
          <a:solidFill>
            <a:srgbClr val="CDCDCD"/>
          </a:solidFill>
        </p:grpSpPr>
        <p:sp>
          <p:nvSpPr>
            <p:cNvPr id="84" name="Freeform 45">
              <a:extLst>
                <a:ext uri="{FF2B5EF4-FFF2-40B4-BE49-F238E27FC236}">
                  <a16:creationId xmlns:a16="http://schemas.microsoft.com/office/drawing/2014/main" id="{064338AC-666E-42E8-B218-00D7E73E55A3}"/>
                </a:ext>
              </a:extLst>
            </p:cNvPr>
            <p:cNvSpPr>
              <a:spLocks noEditPoints="1"/>
            </p:cNvSpPr>
            <p:nvPr/>
          </p:nvSpPr>
          <p:spPr bwMode="auto">
            <a:xfrm>
              <a:off x="5467350" y="1873250"/>
              <a:ext cx="254000" cy="254000"/>
            </a:xfrm>
            <a:custGeom>
              <a:avLst/>
              <a:gdLst>
                <a:gd name="T0" fmla="*/ 41 w 1120"/>
                <a:gd name="T1" fmla="*/ 667 h 1119"/>
                <a:gd name="T2" fmla="*/ 16 w 1120"/>
                <a:gd name="T3" fmla="*/ 703 h 1119"/>
                <a:gd name="T4" fmla="*/ 2 w 1120"/>
                <a:gd name="T5" fmla="*/ 742 h 1119"/>
                <a:gd name="T6" fmla="*/ 1 w 1120"/>
                <a:gd name="T7" fmla="*/ 784 h 1119"/>
                <a:gd name="T8" fmla="*/ 10 w 1120"/>
                <a:gd name="T9" fmla="*/ 824 h 1119"/>
                <a:gd name="T10" fmla="*/ 32 w 1120"/>
                <a:gd name="T11" fmla="*/ 861 h 1119"/>
                <a:gd name="T12" fmla="*/ 247 w 1120"/>
                <a:gd name="T13" fmla="*/ 1077 h 1119"/>
                <a:gd name="T14" fmla="*/ 282 w 1120"/>
                <a:gd name="T15" fmla="*/ 1103 h 1119"/>
                <a:gd name="T16" fmla="*/ 322 w 1120"/>
                <a:gd name="T17" fmla="*/ 1117 h 1119"/>
                <a:gd name="T18" fmla="*/ 363 w 1120"/>
                <a:gd name="T19" fmla="*/ 1119 h 1119"/>
                <a:gd name="T20" fmla="*/ 404 w 1120"/>
                <a:gd name="T21" fmla="*/ 1109 h 1119"/>
                <a:gd name="T22" fmla="*/ 440 w 1120"/>
                <a:gd name="T23" fmla="*/ 1087 h 1119"/>
                <a:gd name="T24" fmla="*/ 710 w 1120"/>
                <a:gd name="T25" fmla="*/ 0 h 1119"/>
                <a:gd name="T26" fmla="*/ 236 w 1120"/>
                <a:gd name="T27" fmla="*/ 672 h 1119"/>
                <a:gd name="T28" fmla="*/ 226 w 1120"/>
                <a:gd name="T29" fmla="*/ 653 h 1119"/>
                <a:gd name="T30" fmla="*/ 229 w 1120"/>
                <a:gd name="T31" fmla="*/ 634 h 1119"/>
                <a:gd name="T32" fmla="*/ 236 w 1120"/>
                <a:gd name="T33" fmla="*/ 623 h 1119"/>
                <a:gd name="T34" fmla="*/ 253 w 1120"/>
                <a:gd name="T35" fmla="*/ 614 h 1119"/>
                <a:gd name="T36" fmla="*/ 272 w 1120"/>
                <a:gd name="T37" fmla="*/ 616 h 1119"/>
                <a:gd name="T38" fmla="*/ 415 w 1120"/>
                <a:gd name="T39" fmla="*/ 754 h 1119"/>
                <a:gd name="T40" fmla="*/ 422 w 1120"/>
                <a:gd name="T41" fmla="*/ 766 h 1119"/>
                <a:gd name="T42" fmla="*/ 424 w 1120"/>
                <a:gd name="T43" fmla="*/ 785 h 1119"/>
                <a:gd name="T44" fmla="*/ 415 w 1120"/>
                <a:gd name="T45" fmla="*/ 802 h 1119"/>
                <a:gd name="T46" fmla="*/ 404 w 1120"/>
                <a:gd name="T47" fmla="*/ 810 h 1119"/>
                <a:gd name="T48" fmla="*/ 385 w 1120"/>
                <a:gd name="T49" fmla="*/ 812 h 1119"/>
                <a:gd name="T50" fmla="*/ 367 w 1120"/>
                <a:gd name="T51" fmla="*/ 802 h 1119"/>
                <a:gd name="T52" fmla="*/ 404 w 1120"/>
                <a:gd name="T53" fmla="*/ 503 h 1119"/>
                <a:gd name="T54" fmla="*/ 397 w 1120"/>
                <a:gd name="T55" fmla="*/ 492 h 1119"/>
                <a:gd name="T56" fmla="*/ 395 w 1120"/>
                <a:gd name="T57" fmla="*/ 473 h 1119"/>
                <a:gd name="T58" fmla="*/ 404 w 1120"/>
                <a:gd name="T59" fmla="*/ 454 h 1119"/>
                <a:gd name="T60" fmla="*/ 416 w 1120"/>
                <a:gd name="T61" fmla="*/ 448 h 1119"/>
                <a:gd name="T62" fmla="*/ 435 w 1120"/>
                <a:gd name="T63" fmla="*/ 446 h 1119"/>
                <a:gd name="T64" fmla="*/ 452 w 1120"/>
                <a:gd name="T65" fmla="*/ 454 h 1119"/>
                <a:gd name="T66" fmla="*/ 588 w 1120"/>
                <a:gd name="T67" fmla="*/ 591 h 1119"/>
                <a:gd name="T68" fmla="*/ 593 w 1120"/>
                <a:gd name="T69" fmla="*/ 610 h 1119"/>
                <a:gd name="T70" fmla="*/ 588 w 1120"/>
                <a:gd name="T71" fmla="*/ 629 h 1119"/>
                <a:gd name="T72" fmla="*/ 578 w 1120"/>
                <a:gd name="T73" fmla="*/ 638 h 1119"/>
                <a:gd name="T74" fmla="*/ 559 w 1120"/>
                <a:gd name="T75" fmla="*/ 644 h 1119"/>
                <a:gd name="T76" fmla="*/ 541 w 1120"/>
                <a:gd name="T77" fmla="*/ 638 h 1119"/>
                <a:gd name="T78" fmla="*/ 704 w 1120"/>
                <a:gd name="T79" fmla="*/ 466 h 1119"/>
                <a:gd name="T80" fmla="*/ 569 w 1120"/>
                <a:gd name="T81" fmla="*/ 329 h 1119"/>
                <a:gd name="T82" fmla="*/ 562 w 1120"/>
                <a:gd name="T83" fmla="*/ 311 h 1119"/>
                <a:gd name="T84" fmla="*/ 569 w 1120"/>
                <a:gd name="T85" fmla="*/ 292 h 1119"/>
                <a:gd name="T86" fmla="*/ 578 w 1120"/>
                <a:gd name="T87" fmla="*/ 282 h 1119"/>
                <a:gd name="T88" fmla="*/ 597 w 1120"/>
                <a:gd name="T89" fmla="*/ 277 h 1119"/>
                <a:gd name="T90" fmla="*/ 616 w 1120"/>
                <a:gd name="T91" fmla="*/ 282 h 1119"/>
                <a:gd name="T92" fmla="*/ 752 w 1120"/>
                <a:gd name="T93" fmla="*/ 418 h 1119"/>
                <a:gd name="T94" fmla="*/ 761 w 1120"/>
                <a:gd name="T95" fmla="*/ 435 h 1119"/>
                <a:gd name="T96" fmla="*/ 759 w 1120"/>
                <a:gd name="T97" fmla="*/ 454 h 1119"/>
                <a:gd name="T98" fmla="*/ 752 w 1120"/>
                <a:gd name="T99" fmla="*/ 466 h 1119"/>
                <a:gd name="T100" fmla="*/ 735 w 1120"/>
                <a:gd name="T101" fmla="*/ 475 h 1119"/>
                <a:gd name="T102" fmla="*/ 715 w 1120"/>
                <a:gd name="T103" fmla="*/ 474 h 1119"/>
                <a:gd name="T104" fmla="*/ 704 w 1120"/>
                <a:gd name="T105" fmla="*/ 466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0" h="1119">
                  <a:moveTo>
                    <a:pt x="710" y="0"/>
                  </a:moveTo>
                  <a:lnTo>
                    <a:pt x="41" y="667"/>
                  </a:lnTo>
                  <a:lnTo>
                    <a:pt x="41" y="667"/>
                  </a:lnTo>
                  <a:lnTo>
                    <a:pt x="32" y="678"/>
                  </a:lnTo>
                  <a:lnTo>
                    <a:pt x="23" y="690"/>
                  </a:lnTo>
                  <a:lnTo>
                    <a:pt x="16" y="703"/>
                  </a:lnTo>
                  <a:lnTo>
                    <a:pt x="10" y="715"/>
                  </a:lnTo>
                  <a:lnTo>
                    <a:pt x="6" y="728"/>
                  </a:lnTo>
                  <a:lnTo>
                    <a:pt x="2" y="742"/>
                  </a:lnTo>
                  <a:lnTo>
                    <a:pt x="1" y="756"/>
                  </a:lnTo>
                  <a:lnTo>
                    <a:pt x="0" y="770"/>
                  </a:lnTo>
                  <a:lnTo>
                    <a:pt x="1" y="784"/>
                  </a:lnTo>
                  <a:lnTo>
                    <a:pt x="2" y="797"/>
                  </a:lnTo>
                  <a:lnTo>
                    <a:pt x="6" y="811"/>
                  </a:lnTo>
                  <a:lnTo>
                    <a:pt x="10" y="824"/>
                  </a:lnTo>
                  <a:lnTo>
                    <a:pt x="16" y="836"/>
                  </a:lnTo>
                  <a:lnTo>
                    <a:pt x="23" y="849"/>
                  </a:lnTo>
                  <a:lnTo>
                    <a:pt x="32" y="861"/>
                  </a:lnTo>
                  <a:lnTo>
                    <a:pt x="41" y="872"/>
                  </a:lnTo>
                  <a:lnTo>
                    <a:pt x="247" y="1077"/>
                  </a:lnTo>
                  <a:lnTo>
                    <a:pt x="247" y="1077"/>
                  </a:lnTo>
                  <a:lnTo>
                    <a:pt x="259" y="1087"/>
                  </a:lnTo>
                  <a:lnTo>
                    <a:pt x="269" y="1095"/>
                  </a:lnTo>
                  <a:lnTo>
                    <a:pt x="282" y="1103"/>
                  </a:lnTo>
                  <a:lnTo>
                    <a:pt x="295" y="1109"/>
                  </a:lnTo>
                  <a:lnTo>
                    <a:pt x="308" y="1113"/>
                  </a:lnTo>
                  <a:lnTo>
                    <a:pt x="322" y="1117"/>
                  </a:lnTo>
                  <a:lnTo>
                    <a:pt x="336" y="1119"/>
                  </a:lnTo>
                  <a:lnTo>
                    <a:pt x="349" y="1119"/>
                  </a:lnTo>
                  <a:lnTo>
                    <a:pt x="363" y="1119"/>
                  </a:lnTo>
                  <a:lnTo>
                    <a:pt x="377" y="1117"/>
                  </a:lnTo>
                  <a:lnTo>
                    <a:pt x="390" y="1113"/>
                  </a:lnTo>
                  <a:lnTo>
                    <a:pt x="404" y="1109"/>
                  </a:lnTo>
                  <a:lnTo>
                    <a:pt x="417" y="1103"/>
                  </a:lnTo>
                  <a:lnTo>
                    <a:pt x="429" y="1095"/>
                  </a:lnTo>
                  <a:lnTo>
                    <a:pt x="440" y="1087"/>
                  </a:lnTo>
                  <a:lnTo>
                    <a:pt x="451" y="1077"/>
                  </a:lnTo>
                  <a:lnTo>
                    <a:pt x="1120" y="409"/>
                  </a:lnTo>
                  <a:lnTo>
                    <a:pt x="710" y="0"/>
                  </a:lnTo>
                  <a:close/>
                  <a:moveTo>
                    <a:pt x="367" y="802"/>
                  </a:moveTo>
                  <a:lnTo>
                    <a:pt x="236" y="672"/>
                  </a:lnTo>
                  <a:lnTo>
                    <a:pt x="236" y="672"/>
                  </a:lnTo>
                  <a:lnTo>
                    <a:pt x="232" y="666"/>
                  </a:lnTo>
                  <a:lnTo>
                    <a:pt x="229" y="660"/>
                  </a:lnTo>
                  <a:lnTo>
                    <a:pt x="226" y="653"/>
                  </a:lnTo>
                  <a:lnTo>
                    <a:pt x="226" y="647"/>
                  </a:lnTo>
                  <a:lnTo>
                    <a:pt x="226" y="641"/>
                  </a:lnTo>
                  <a:lnTo>
                    <a:pt x="229" y="634"/>
                  </a:lnTo>
                  <a:lnTo>
                    <a:pt x="232" y="629"/>
                  </a:lnTo>
                  <a:lnTo>
                    <a:pt x="236" y="623"/>
                  </a:lnTo>
                  <a:lnTo>
                    <a:pt x="236" y="623"/>
                  </a:lnTo>
                  <a:lnTo>
                    <a:pt x="241" y="619"/>
                  </a:lnTo>
                  <a:lnTo>
                    <a:pt x="247" y="616"/>
                  </a:lnTo>
                  <a:lnTo>
                    <a:pt x="253" y="614"/>
                  </a:lnTo>
                  <a:lnTo>
                    <a:pt x="260" y="614"/>
                  </a:lnTo>
                  <a:lnTo>
                    <a:pt x="266" y="614"/>
                  </a:lnTo>
                  <a:lnTo>
                    <a:pt x="272" y="616"/>
                  </a:lnTo>
                  <a:lnTo>
                    <a:pt x="279" y="619"/>
                  </a:lnTo>
                  <a:lnTo>
                    <a:pt x="284" y="623"/>
                  </a:lnTo>
                  <a:lnTo>
                    <a:pt x="415" y="754"/>
                  </a:lnTo>
                  <a:lnTo>
                    <a:pt x="415" y="754"/>
                  </a:lnTo>
                  <a:lnTo>
                    <a:pt x="419" y="759"/>
                  </a:lnTo>
                  <a:lnTo>
                    <a:pt x="422" y="766"/>
                  </a:lnTo>
                  <a:lnTo>
                    <a:pt x="424" y="772"/>
                  </a:lnTo>
                  <a:lnTo>
                    <a:pt x="425" y="779"/>
                  </a:lnTo>
                  <a:lnTo>
                    <a:pt x="424" y="785"/>
                  </a:lnTo>
                  <a:lnTo>
                    <a:pt x="422" y="791"/>
                  </a:lnTo>
                  <a:lnTo>
                    <a:pt x="419" y="797"/>
                  </a:lnTo>
                  <a:lnTo>
                    <a:pt x="415" y="802"/>
                  </a:lnTo>
                  <a:lnTo>
                    <a:pt x="415" y="802"/>
                  </a:lnTo>
                  <a:lnTo>
                    <a:pt x="409" y="806"/>
                  </a:lnTo>
                  <a:lnTo>
                    <a:pt x="404" y="810"/>
                  </a:lnTo>
                  <a:lnTo>
                    <a:pt x="398" y="812"/>
                  </a:lnTo>
                  <a:lnTo>
                    <a:pt x="391" y="813"/>
                  </a:lnTo>
                  <a:lnTo>
                    <a:pt x="385" y="812"/>
                  </a:lnTo>
                  <a:lnTo>
                    <a:pt x="378" y="810"/>
                  </a:lnTo>
                  <a:lnTo>
                    <a:pt x="372" y="806"/>
                  </a:lnTo>
                  <a:lnTo>
                    <a:pt x="367" y="802"/>
                  </a:lnTo>
                  <a:lnTo>
                    <a:pt x="367" y="802"/>
                  </a:lnTo>
                  <a:close/>
                  <a:moveTo>
                    <a:pt x="536" y="634"/>
                  </a:moveTo>
                  <a:lnTo>
                    <a:pt x="404" y="503"/>
                  </a:lnTo>
                  <a:lnTo>
                    <a:pt x="404" y="503"/>
                  </a:lnTo>
                  <a:lnTo>
                    <a:pt x="400" y="497"/>
                  </a:lnTo>
                  <a:lnTo>
                    <a:pt x="397" y="492"/>
                  </a:lnTo>
                  <a:lnTo>
                    <a:pt x="395" y="485"/>
                  </a:lnTo>
                  <a:lnTo>
                    <a:pt x="394" y="479"/>
                  </a:lnTo>
                  <a:lnTo>
                    <a:pt x="395" y="473"/>
                  </a:lnTo>
                  <a:lnTo>
                    <a:pt x="397" y="466"/>
                  </a:lnTo>
                  <a:lnTo>
                    <a:pt x="400" y="460"/>
                  </a:lnTo>
                  <a:lnTo>
                    <a:pt x="404" y="454"/>
                  </a:lnTo>
                  <a:lnTo>
                    <a:pt x="404" y="454"/>
                  </a:lnTo>
                  <a:lnTo>
                    <a:pt x="409" y="450"/>
                  </a:lnTo>
                  <a:lnTo>
                    <a:pt x="416" y="448"/>
                  </a:lnTo>
                  <a:lnTo>
                    <a:pt x="422" y="446"/>
                  </a:lnTo>
                  <a:lnTo>
                    <a:pt x="429" y="445"/>
                  </a:lnTo>
                  <a:lnTo>
                    <a:pt x="435" y="446"/>
                  </a:lnTo>
                  <a:lnTo>
                    <a:pt x="442" y="448"/>
                  </a:lnTo>
                  <a:lnTo>
                    <a:pt x="447" y="450"/>
                  </a:lnTo>
                  <a:lnTo>
                    <a:pt x="452" y="454"/>
                  </a:lnTo>
                  <a:lnTo>
                    <a:pt x="584" y="586"/>
                  </a:lnTo>
                  <a:lnTo>
                    <a:pt x="584" y="586"/>
                  </a:lnTo>
                  <a:lnTo>
                    <a:pt x="588" y="591"/>
                  </a:lnTo>
                  <a:lnTo>
                    <a:pt x="591" y="598"/>
                  </a:lnTo>
                  <a:lnTo>
                    <a:pt x="592" y="603"/>
                  </a:lnTo>
                  <a:lnTo>
                    <a:pt x="593" y="610"/>
                  </a:lnTo>
                  <a:lnTo>
                    <a:pt x="592" y="617"/>
                  </a:lnTo>
                  <a:lnTo>
                    <a:pt x="591" y="622"/>
                  </a:lnTo>
                  <a:lnTo>
                    <a:pt x="588" y="629"/>
                  </a:lnTo>
                  <a:lnTo>
                    <a:pt x="584" y="634"/>
                  </a:lnTo>
                  <a:lnTo>
                    <a:pt x="584" y="634"/>
                  </a:lnTo>
                  <a:lnTo>
                    <a:pt x="578" y="638"/>
                  </a:lnTo>
                  <a:lnTo>
                    <a:pt x="572" y="642"/>
                  </a:lnTo>
                  <a:lnTo>
                    <a:pt x="566" y="644"/>
                  </a:lnTo>
                  <a:lnTo>
                    <a:pt x="559" y="644"/>
                  </a:lnTo>
                  <a:lnTo>
                    <a:pt x="553" y="644"/>
                  </a:lnTo>
                  <a:lnTo>
                    <a:pt x="546" y="642"/>
                  </a:lnTo>
                  <a:lnTo>
                    <a:pt x="541" y="638"/>
                  </a:lnTo>
                  <a:lnTo>
                    <a:pt x="536" y="634"/>
                  </a:lnTo>
                  <a:lnTo>
                    <a:pt x="536" y="634"/>
                  </a:lnTo>
                  <a:close/>
                  <a:moveTo>
                    <a:pt x="704" y="466"/>
                  </a:moveTo>
                  <a:lnTo>
                    <a:pt x="573" y="335"/>
                  </a:lnTo>
                  <a:lnTo>
                    <a:pt x="573" y="335"/>
                  </a:lnTo>
                  <a:lnTo>
                    <a:pt x="569" y="329"/>
                  </a:lnTo>
                  <a:lnTo>
                    <a:pt x="566" y="324"/>
                  </a:lnTo>
                  <a:lnTo>
                    <a:pt x="563" y="317"/>
                  </a:lnTo>
                  <a:lnTo>
                    <a:pt x="562" y="311"/>
                  </a:lnTo>
                  <a:lnTo>
                    <a:pt x="563" y="305"/>
                  </a:lnTo>
                  <a:lnTo>
                    <a:pt x="566" y="298"/>
                  </a:lnTo>
                  <a:lnTo>
                    <a:pt x="569" y="292"/>
                  </a:lnTo>
                  <a:lnTo>
                    <a:pt x="573" y="286"/>
                  </a:lnTo>
                  <a:lnTo>
                    <a:pt x="573" y="286"/>
                  </a:lnTo>
                  <a:lnTo>
                    <a:pt x="578" y="282"/>
                  </a:lnTo>
                  <a:lnTo>
                    <a:pt x="584" y="279"/>
                  </a:lnTo>
                  <a:lnTo>
                    <a:pt x="590" y="277"/>
                  </a:lnTo>
                  <a:lnTo>
                    <a:pt x="597" y="277"/>
                  </a:lnTo>
                  <a:lnTo>
                    <a:pt x="603" y="277"/>
                  </a:lnTo>
                  <a:lnTo>
                    <a:pt x="609" y="279"/>
                  </a:lnTo>
                  <a:lnTo>
                    <a:pt x="616" y="282"/>
                  </a:lnTo>
                  <a:lnTo>
                    <a:pt x="621" y="286"/>
                  </a:lnTo>
                  <a:lnTo>
                    <a:pt x="752" y="418"/>
                  </a:lnTo>
                  <a:lnTo>
                    <a:pt x="752" y="418"/>
                  </a:lnTo>
                  <a:lnTo>
                    <a:pt x="756" y="423"/>
                  </a:lnTo>
                  <a:lnTo>
                    <a:pt x="759" y="429"/>
                  </a:lnTo>
                  <a:lnTo>
                    <a:pt x="761" y="435"/>
                  </a:lnTo>
                  <a:lnTo>
                    <a:pt x="761" y="442"/>
                  </a:lnTo>
                  <a:lnTo>
                    <a:pt x="761" y="448"/>
                  </a:lnTo>
                  <a:lnTo>
                    <a:pt x="759" y="454"/>
                  </a:lnTo>
                  <a:lnTo>
                    <a:pt x="756" y="461"/>
                  </a:lnTo>
                  <a:lnTo>
                    <a:pt x="752" y="466"/>
                  </a:lnTo>
                  <a:lnTo>
                    <a:pt x="752" y="466"/>
                  </a:lnTo>
                  <a:lnTo>
                    <a:pt x="746" y="470"/>
                  </a:lnTo>
                  <a:lnTo>
                    <a:pt x="741" y="474"/>
                  </a:lnTo>
                  <a:lnTo>
                    <a:pt x="735" y="475"/>
                  </a:lnTo>
                  <a:lnTo>
                    <a:pt x="728" y="476"/>
                  </a:lnTo>
                  <a:lnTo>
                    <a:pt x="722" y="475"/>
                  </a:lnTo>
                  <a:lnTo>
                    <a:pt x="715" y="474"/>
                  </a:lnTo>
                  <a:lnTo>
                    <a:pt x="709" y="470"/>
                  </a:lnTo>
                  <a:lnTo>
                    <a:pt x="704" y="466"/>
                  </a:lnTo>
                  <a:lnTo>
                    <a:pt x="704" y="4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47">
              <a:extLst>
                <a:ext uri="{FF2B5EF4-FFF2-40B4-BE49-F238E27FC236}">
                  <a16:creationId xmlns:a16="http://schemas.microsoft.com/office/drawing/2014/main" id="{D3B44EBB-7DBE-4E50-B737-B1F512C15F9F}"/>
                </a:ext>
              </a:extLst>
            </p:cNvPr>
            <p:cNvSpPr>
              <a:spLocks/>
            </p:cNvSpPr>
            <p:nvPr/>
          </p:nvSpPr>
          <p:spPr bwMode="auto">
            <a:xfrm>
              <a:off x="5318125" y="1770063"/>
              <a:ext cx="508000" cy="506413"/>
            </a:xfrm>
            <a:custGeom>
              <a:avLst/>
              <a:gdLst>
                <a:gd name="T0" fmla="*/ 1171 w 2237"/>
                <a:gd name="T1" fmla="*/ 1617 h 2237"/>
                <a:gd name="T2" fmla="*/ 1150 w 2237"/>
                <a:gd name="T3" fmla="*/ 1637 h 2237"/>
                <a:gd name="T4" fmla="*/ 1117 w 2237"/>
                <a:gd name="T5" fmla="*/ 1659 h 2237"/>
                <a:gd name="T6" fmla="*/ 1081 w 2237"/>
                <a:gd name="T7" fmla="*/ 1676 h 2237"/>
                <a:gd name="T8" fmla="*/ 1010 w 2237"/>
                <a:gd name="T9" fmla="*/ 1692 h 2237"/>
                <a:gd name="T10" fmla="*/ 941 w 2237"/>
                <a:gd name="T11" fmla="*/ 1690 h 2237"/>
                <a:gd name="T12" fmla="*/ 884 w 2237"/>
                <a:gd name="T13" fmla="*/ 1674 h 2237"/>
                <a:gd name="T14" fmla="*/ 845 w 2237"/>
                <a:gd name="T15" fmla="*/ 1650 h 2237"/>
                <a:gd name="T16" fmla="*/ 577 w 2237"/>
                <a:gd name="T17" fmla="*/ 1381 h 2237"/>
                <a:gd name="T18" fmla="*/ 555 w 2237"/>
                <a:gd name="T19" fmla="*/ 1335 h 2237"/>
                <a:gd name="T20" fmla="*/ 543 w 2237"/>
                <a:gd name="T21" fmla="*/ 1273 h 2237"/>
                <a:gd name="T22" fmla="*/ 546 w 2237"/>
                <a:gd name="T23" fmla="*/ 1203 h 2237"/>
                <a:gd name="T24" fmla="*/ 564 w 2237"/>
                <a:gd name="T25" fmla="*/ 1143 h 2237"/>
                <a:gd name="T26" fmla="*/ 584 w 2237"/>
                <a:gd name="T27" fmla="*/ 1108 h 2237"/>
                <a:gd name="T28" fmla="*/ 608 w 2237"/>
                <a:gd name="T29" fmla="*/ 1075 h 2237"/>
                <a:gd name="T30" fmla="*/ 1631 w 2237"/>
                <a:gd name="T31" fmla="*/ 52 h 2237"/>
                <a:gd name="T32" fmla="*/ 1587 w 2237"/>
                <a:gd name="T33" fmla="*/ 0 h 2237"/>
                <a:gd name="T34" fmla="*/ 558 w 2237"/>
                <a:gd name="T35" fmla="*/ 1030 h 2237"/>
                <a:gd name="T36" fmla="*/ 526 w 2237"/>
                <a:gd name="T37" fmla="*/ 1071 h 2237"/>
                <a:gd name="T38" fmla="*/ 502 w 2237"/>
                <a:gd name="T39" fmla="*/ 1115 h 2237"/>
                <a:gd name="T40" fmla="*/ 486 w 2237"/>
                <a:gd name="T41" fmla="*/ 1159 h 2237"/>
                <a:gd name="T42" fmla="*/ 477 w 2237"/>
                <a:gd name="T43" fmla="*/ 1205 h 2237"/>
                <a:gd name="T44" fmla="*/ 474 w 2237"/>
                <a:gd name="T45" fmla="*/ 1250 h 2237"/>
                <a:gd name="T46" fmla="*/ 484 w 2237"/>
                <a:gd name="T47" fmla="*/ 1335 h 2237"/>
                <a:gd name="T48" fmla="*/ 512 w 2237"/>
                <a:gd name="T49" fmla="*/ 1404 h 2237"/>
                <a:gd name="T50" fmla="*/ 531 w 2237"/>
                <a:gd name="T51" fmla="*/ 1432 h 2237"/>
                <a:gd name="T52" fmla="*/ 395 w 2237"/>
                <a:gd name="T53" fmla="*/ 1606 h 2237"/>
                <a:gd name="T54" fmla="*/ 378 w 2237"/>
                <a:gd name="T55" fmla="*/ 1627 h 2237"/>
                <a:gd name="T56" fmla="*/ 362 w 2237"/>
                <a:gd name="T57" fmla="*/ 1661 h 2237"/>
                <a:gd name="T58" fmla="*/ 357 w 2237"/>
                <a:gd name="T59" fmla="*/ 1699 h 2237"/>
                <a:gd name="T60" fmla="*/ 362 w 2237"/>
                <a:gd name="T61" fmla="*/ 1735 h 2237"/>
                <a:gd name="T62" fmla="*/ 378 w 2237"/>
                <a:gd name="T63" fmla="*/ 1770 h 2237"/>
                <a:gd name="T64" fmla="*/ 397 w 2237"/>
                <a:gd name="T65" fmla="*/ 1792 h 2237"/>
                <a:gd name="T66" fmla="*/ 5 w 2237"/>
                <a:gd name="T67" fmla="*/ 2183 h 2237"/>
                <a:gd name="T68" fmla="*/ 0 w 2237"/>
                <a:gd name="T69" fmla="*/ 2203 h 2237"/>
                <a:gd name="T70" fmla="*/ 5 w 2237"/>
                <a:gd name="T71" fmla="*/ 2221 h 2237"/>
                <a:gd name="T72" fmla="*/ 15 w 2237"/>
                <a:gd name="T73" fmla="*/ 2231 h 2237"/>
                <a:gd name="T74" fmla="*/ 34 w 2237"/>
                <a:gd name="T75" fmla="*/ 2237 h 2237"/>
                <a:gd name="T76" fmla="*/ 52 w 2237"/>
                <a:gd name="T77" fmla="*/ 2231 h 2237"/>
                <a:gd name="T78" fmla="*/ 446 w 2237"/>
                <a:gd name="T79" fmla="*/ 1841 h 2237"/>
                <a:gd name="T80" fmla="*/ 465 w 2237"/>
                <a:gd name="T81" fmla="*/ 1857 h 2237"/>
                <a:gd name="T82" fmla="*/ 499 w 2237"/>
                <a:gd name="T83" fmla="*/ 1873 h 2237"/>
                <a:gd name="T84" fmla="*/ 538 w 2237"/>
                <a:gd name="T85" fmla="*/ 1878 h 2237"/>
                <a:gd name="T86" fmla="*/ 563 w 2237"/>
                <a:gd name="T87" fmla="*/ 1876 h 2237"/>
                <a:gd name="T88" fmla="*/ 599 w 2237"/>
                <a:gd name="T89" fmla="*/ 1864 h 2237"/>
                <a:gd name="T90" fmla="*/ 630 w 2237"/>
                <a:gd name="T91" fmla="*/ 1841 h 2237"/>
                <a:gd name="T92" fmla="*/ 797 w 2237"/>
                <a:gd name="T93" fmla="*/ 1698 h 2237"/>
                <a:gd name="T94" fmla="*/ 821 w 2237"/>
                <a:gd name="T95" fmla="*/ 1718 h 2237"/>
                <a:gd name="T96" fmla="*/ 876 w 2237"/>
                <a:gd name="T97" fmla="*/ 1745 h 2237"/>
                <a:gd name="T98" fmla="*/ 956 w 2237"/>
                <a:gd name="T99" fmla="*/ 1761 h 2237"/>
                <a:gd name="T100" fmla="*/ 1016 w 2237"/>
                <a:gd name="T101" fmla="*/ 1761 h 2237"/>
                <a:gd name="T102" fmla="*/ 1061 w 2237"/>
                <a:gd name="T103" fmla="*/ 1753 h 2237"/>
                <a:gd name="T104" fmla="*/ 1106 w 2237"/>
                <a:gd name="T105" fmla="*/ 1739 h 2237"/>
                <a:gd name="T106" fmla="*/ 1151 w 2237"/>
                <a:gd name="T107" fmla="*/ 1718 h 2237"/>
                <a:gd name="T108" fmla="*/ 1193 w 2237"/>
                <a:gd name="T109" fmla="*/ 1690 h 2237"/>
                <a:gd name="T110" fmla="*/ 1219 w 2237"/>
                <a:gd name="T111" fmla="*/ 1666 h 2237"/>
                <a:gd name="T112" fmla="*/ 2183 w 2237"/>
                <a:gd name="T113" fmla="*/ 605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7" h="2237">
                  <a:moveTo>
                    <a:pt x="2183" y="605"/>
                  </a:moveTo>
                  <a:lnTo>
                    <a:pt x="2183" y="605"/>
                  </a:lnTo>
                  <a:lnTo>
                    <a:pt x="1171" y="1617"/>
                  </a:lnTo>
                  <a:lnTo>
                    <a:pt x="1171" y="1617"/>
                  </a:lnTo>
                  <a:lnTo>
                    <a:pt x="1160" y="1628"/>
                  </a:lnTo>
                  <a:lnTo>
                    <a:pt x="1150" y="1637"/>
                  </a:lnTo>
                  <a:lnTo>
                    <a:pt x="1139" y="1645"/>
                  </a:lnTo>
                  <a:lnTo>
                    <a:pt x="1127" y="1653"/>
                  </a:lnTo>
                  <a:lnTo>
                    <a:pt x="1117" y="1659"/>
                  </a:lnTo>
                  <a:lnTo>
                    <a:pt x="1105" y="1666"/>
                  </a:lnTo>
                  <a:lnTo>
                    <a:pt x="1093" y="1671"/>
                  </a:lnTo>
                  <a:lnTo>
                    <a:pt x="1081" y="1676"/>
                  </a:lnTo>
                  <a:lnTo>
                    <a:pt x="1057" y="1684"/>
                  </a:lnTo>
                  <a:lnTo>
                    <a:pt x="1033" y="1689"/>
                  </a:lnTo>
                  <a:lnTo>
                    <a:pt x="1010" y="1692"/>
                  </a:lnTo>
                  <a:lnTo>
                    <a:pt x="986" y="1693"/>
                  </a:lnTo>
                  <a:lnTo>
                    <a:pt x="963" y="1692"/>
                  </a:lnTo>
                  <a:lnTo>
                    <a:pt x="941" y="1690"/>
                  </a:lnTo>
                  <a:lnTo>
                    <a:pt x="921" y="1686"/>
                  </a:lnTo>
                  <a:lnTo>
                    <a:pt x="902" y="1681"/>
                  </a:lnTo>
                  <a:lnTo>
                    <a:pt x="884" y="1674"/>
                  </a:lnTo>
                  <a:lnTo>
                    <a:pt x="868" y="1667"/>
                  </a:lnTo>
                  <a:lnTo>
                    <a:pt x="856" y="1658"/>
                  </a:lnTo>
                  <a:lnTo>
                    <a:pt x="845" y="1650"/>
                  </a:lnTo>
                  <a:lnTo>
                    <a:pt x="587" y="1392"/>
                  </a:lnTo>
                  <a:lnTo>
                    <a:pt x="587" y="1392"/>
                  </a:lnTo>
                  <a:lnTo>
                    <a:pt x="577" y="1381"/>
                  </a:lnTo>
                  <a:lnTo>
                    <a:pt x="569" y="1367"/>
                  </a:lnTo>
                  <a:lnTo>
                    <a:pt x="561" y="1352"/>
                  </a:lnTo>
                  <a:lnTo>
                    <a:pt x="555" y="1335"/>
                  </a:lnTo>
                  <a:lnTo>
                    <a:pt x="550" y="1316"/>
                  </a:lnTo>
                  <a:lnTo>
                    <a:pt x="545" y="1295"/>
                  </a:lnTo>
                  <a:lnTo>
                    <a:pt x="543" y="1273"/>
                  </a:lnTo>
                  <a:lnTo>
                    <a:pt x="542" y="1250"/>
                  </a:lnTo>
                  <a:lnTo>
                    <a:pt x="543" y="1227"/>
                  </a:lnTo>
                  <a:lnTo>
                    <a:pt x="546" y="1203"/>
                  </a:lnTo>
                  <a:lnTo>
                    <a:pt x="552" y="1179"/>
                  </a:lnTo>
                  <a:lnTo>
                    <a:pt x="560" y="1155"/>
                  </a:lnTo>
                  <a:lnTo>
                    <a:pt x="564" y="1143"/>
                  </a:lnTo>
                  <a:lnTo>
                    <a:pt x="570" y="1132"/>
                  </a:lnTo>
                  <a:lnTo>
                    <a:pt x="576" y="1120"/>
                  </a:lnTo>
                  <a:lnTo>
                    <a:pt x="584" y="1108"/>
                  </a:lnTo>
                  <a:lnTo>
                    <a:pt x="591" y="1097"/>
                  </a:lnTo>
                  <a:lnTo>
                    <a:pt x="599" y="1086"/>
                  </a:lnTo>
                  <a:lnTo>
                    <a:pt x="608" y="1075"/>
                  </a:lnTo>
                  <a:lnTo>
                    <a:pt x="618" y="1065"/>
                  </a:lnTo>
                  <a:lnTo>
                    <a:pt x="618" y="1065"/>
                  </a:lnTo>
                  <a:lnTo>
                    <a:pt x="1631" y="52"/>
                  </a:lnTo>
                  <a:lnTo>
                    <a:pt x="1631" y="52"/>
                  </a:lnTo>
                  <a:lnTo>
                    <a:pt x="1587" y="0"/>
                  </a:lnTo>
                  <a:lnTo>
                    <a:pt x="1587" y="0"/>
                  </a:lnTo>
                  <a:lnTo>
                    <a:pt x="570" y="1017"/>
                  </a:lnTo>
                  <a:lnTo>
                    <a:pt x="570" y="1017"/>
                  </a:lnTo>
                  <a:lnTo>
                    <a:pt x="558" y="1030"/>
                  </a:lnTo>
                  <a:lnTo>
                    <a:pt x="546" y="1043"/>
                  </a:lnTo>
                  <a:lnTo>
                    <a:pt x="536" y="1057"/>
                  </a:lnTo>
                  <a:lnTo>
                    <a:pt x="526" y="1071"/>
                  </a:lnTo>
                  <a:lnTo>
                    <a:pt x="517" y="1086"/>
                  </a:lnTo>
                  <a:lnTo>
                    <a:pt x="510" y="1100"/>
                  </a:lnTo>
                  <a:lnTo>
                    <a:pt x="502" y="1115"/>
                  </a:lnTo>
                  <a:lnTo>
                    <a:pt x="496" y="1130"/>
                  </a:lnTo>
                  <a:lnTo>
                    <a:pt x="491" y="1144"/>
                  </a:lnTo>
                  <a:lnTo>
                    <a:pt x="486" y="1159"/>
                  </a:lnTo>
                  <a:lnTo>
                    <a:pt x="482" y="1174"/>
                  </a:lnTo>
                  <a:lnTo>
                    <a:pt x="480" y="1191"/>
                  </a:lnTo>
                  <a:lnTo>
                    <a:pt x="477" y="1205"/>
                  </a:lnTo>
                  <a:lnTo>
                    <a:pt x="476" y="1220"/>
                  </a:lnTo>
                  <a:lnTo>
                    <a:pt x="475" y="1235"/>
                  </a:lnTo>
                  <a:lnTo>
                    <a:pt x="474" y="1250"/>
                  </a:lnTo>
                  <a:lnTo>
                    <a:pt x="475" y="1279"/>
                  </a:lnTo>
                  <a:lnTo>
                    <a:pt x="478" y="1308"/>
                  </a:lnTo>
                  <a:lnTo>
                    <a:pt x="484" y="1335"/>
                  </a:lnTo>
                  <a:lnTo>
                    <a:pt x="492" y="1360"/>
                  </a:lnTo>
                  <a:lnTo>
                    <a:pt x="501" y="1383"/>
                  </a:lnTo>
                  <a:lnTo>
                    <a:pt x="512" y="1404"/>
                  </a:lnTo>
                  <a:lnTo>
                    <a:pt x="518" y="1414"/>
                  </a:lnTo>
                  <a:lnTo>
                    <a:pt x="525" y="1424"/>
                  </a:lnTo>
                  <a:lnTo>
                    <a:pt x="531" y="1432"/>
                  </a:lnTo>
                  <a:lnTo>
                    <a:pt x="539" y="1440"/>
                  </a:lnTo>
                  <a:lnTo>
                    <a:pt x="551" y="1452"/>
                  </a:lnTo>
                  <a:lnTo>
                    <a:pt x="395" y="1606"/>
                  </a:lnTo>
                  <a:lnTo>
                    <a:pt x="395" y="1606"/>
                  </a:lnTo>
                  <a:lnTo>
                    <a:pt x="386" y="1616"/>
                  </a:lnTo>
                  <a:lnTo>
                    <a:pt x="378" y="1627"/>
                  </a:lnTo>
                  <a:lnTo>
                    <a:pt x="372" y="1638"/>
                  </a:lnTo>
                  <a:lnTo>
                    <a:pt x="367" y="1650"/>
                  </a:lnTo>
                  <a:lnTo>
                    <a:pt x="362" y="1661"/>
                  </a:lnTo>
                  <a:lnTo>
                    <a:pt x="359" y="1673"/>
                  </a:lnTo>
                  <a:lnTo>
                    <a:pt x="358" y="1686"/>
                  </a:lnTo>
                  <a:lnTo>
                    <a:pt x="357" y="1699"/>
                  </a:lnTo>
                  <a:lnTo>
                    <a:pt x="358" y="1711"/>
                  </a:lnTo>
                  <a:lnTo>
                    <a:pt x="359" y="1723"/>
                  </a:lnTo>
                  <a:lnTo>
                    <a:pt x="362" y="1735"/>
                  </a:lnTo>
                  <a:lnTo>
                    <a:pt x="367" y="1748"/>
                  </a:lnTo>
                  <a:lnTo>
                    <a:pt x="372" y="1759"/>
                  </a:lnTo>
                  <a:lnTo>
                    <a:pt x="378" y="1770"/>
                  </a:lnTo>
                  <a:lnTo>
                    <a:pt x="386" y="1781"/>
                  </a:lnTo>
                  <a:lnTo>
                    <a:pt x="395" y="1791"/>
                  </a:lnTo>
                  <a:lnTo>
                    <a:pt x="397" y="1792"/>
                  </a:lnTo>
                  <a:lnTo>
                    <a:pt x="9" y="2178"/>
                  </a:lnTo>
                  <a:lnTo>
                    <a:pt x="9" y="2178"/>
                  </a:lnTo>
                  <a:lnTo>
                    <a:pt x="5" y="2183"/>
                  </a:lnTo>
                  <a:lnTo>
                    <a:pt x="2" y="2190"/>
                  </a:lnTo>
                  <a:lnTo>
                    <a:pt x="0" y="2196"/>
                  </a:lnTo>
                  <a:lnTo>
                    <a:pt x="0" y="2203"/>
                  </a:lnTo>
                  <a:lnTo>
                    <a:pt x="0" y="2209"/>
                  </a:lnTo>
                  <a:lnTo>
                    <a:pt x="2" y="2216"/>
                  </a:lnTo>
                  <a:lnTo>
                    <a:pt x="5" y="2221"/>
                  </a:lnTo>
                  <a:lnTo>
                    <a:pt x="9" y="2226"/>
                  </a:lnTo>
                  <a:lnTo>
                    <a:pt x="9" y="2226"/>
                  </a:lnTo>
                  <a:lnTo>
                    <a:pt x="15" y="2231"/>
                  </a:lnTo>
                  <a:lnTo>
                    <a:pt x="21" y="2234"/>
                  </a:lnTo>
                  <a:lnTo>
                    <a:pt x="27" y="2236"/>
                  </a:lnTo>
                  <a:lnTo>
                    <a:pt x="34" y="2237"/>
                  </a:lnTo>
                  <a:lnTo>
                    <a:pt x="40" y="2236"/>
                  </a:lnTo>
                  <a:lnTo>
                    <a:pt x="47" y="2234"/>
                  </a:lnTo>
                  <a:lnTo>
                    <a:pt x="52" y="2231"/>
                  </a:lnTo>
                  <a:lnTo>
                    <a:pt x="57" y="2226"/>
                  </a:lnTo>
                  <a:lnTo>
                    <a:pt x="445" y="1840"/>
                  </a:lnTo>
                  <a:lnTo>
                    <a:pt x="446" y="1841"/>
                  </a:lnTo>
                  <a:lnTo>
                    <a:pt x="446" y="1841"/>
                  </a:lnTo>
                  <a:lnTo>
                    <a:pt x="455" y="1850"/>
                  </a:lnTo>
                  <a:lnTo>
                    <a:pt x="465" y="1857"/>
                  </a:lnTo>
                  <a:lnTo>
                    <a:pt x="476" y="1864"/>
                  </a:lnTo>
                  <a:lnTo>
                    <a:pt x="487" y="1869"/>
                  </a:lnTo>
                  <a:lnTo>
                    <a:pt x="499" y="1873"/>
                  </a:lnTo>
                  <a:lnTo>
                    <a:pt x="512" y="1876"/>
                  </a:lnTo>
                  <a:lnTo>
                    <a:pt x="525" y="1878"/>
                  </a:lnTo>
                  <a:lnTo>
                    <a:pt x="538" y="1878"/>
                  </a:lnTo>
                  <a:lnTo>
                    <a:pt x="538" y="1878"/>
                  </a:lnTo>
                  <a:lnTo>
                    <a:pt x="551" y="1878"/>
                  </a:lnTo>
                  <a:lnTo>
                    <a:pt x="563" y="1876"/>
                  </a:lnTo>
                  <a:lnTo>
                    <a:pt x="575" y="1873"/>
                  </a:lnTo>
                  <a:lnTo>
                    <a:pt x="588" y="1869"/>
                  </a:lnTo>
                  <a:lnTo>
                    <a:pt x="599" y="1864"/>
                  </a:lnTo>
                  <a:lnTo>
                    <a:pt x="609" y="1857"/>
                  </a:lnTo>
                  <a:lnTo>
                    <a:pt x="620" y="1850"/>
                  </a:lnTo>
                  <a:lnTo>
                    <a:pt x="630" y="1841"/>
                  </a:lnTo>
                  <a:lnTo>
                    <a:pt x="785" y="1686"/>
                  </a:lnTo>
                  <a:lnTo>
                    <a:pt x="797" y="1698"/>
                  </a:lnTo>
                  <a:lnTo>
                    <a:pt x="797" y="1698"/>
                  </a:lnTo>
                  <a:lnTo>
                    <a:pt x="804" y="1704"/>
                  </a:lnTo>
                  <a:lnTo>
                    <a:pt x="813" y="1712"/>
                  </a:lnTo>
                  <a:lnTo>
                    <a:pt x="821" y="1718"/>
                  </a:lnTo>
                  <a:lnTo>
                    <a:pt x="831" y="1724"/>
                  </a:lnTo>
                  <a:lnTo>
                    <a:pt x="852" y="1735"/>
                  </a:lnTo>
                  <a:lnTo>
                    <a:pt x="876" y="1745"/>
                  </a:lnTo>
                  <a:lnTo>
                    <a:pt x="902" y="1752"/>
                  </a:lnTo>
                  <a:lnTo>
                    <a:pt x="928" y="1758"/>
                  </a:lnTo>
                  <a:lnTo>
                    <a:pt x="956" y="1761"/>
                  </a:lnTo>
                  <a:lnTo>
                    <a:pt x="986" y="1762"/>
                  </a:lnTo>
                  <a:lnTo>
                    <a:pt x="1001" y="1762"/>
                  </a:lnTo>
                  <a:lnTo>
                    <a:pt x="1016" y="1761"/>
                  </a:lnTo>
                  <a:lnTo>
                    <a:pt x="1031" y="1759"/>
                  </a:lnTo>
                  <a:lnTo>
                    <a:pt x="1046" y="1757"/>
                  </a:lnTo>
                  <a:lnTo>
                    <a:pt x="1061" y="1753"/>
                  </a:lnTo>
                  <a:lnTo>
                    <a:pt x="1076" y="1749"/>
                  </a:lnTo>
                  <a:lnTo>
                    <a:pt x="1091" y="1745"/>
                  </a:lnTo>
                  <a:lnTo>
                    <a:pt x="1106" y="1739"/>
                  </a:lnTo>
                  <a:lnTo>
                    <a:pt x="1121" y="1733"/>
                  </a:lnTo>
                  <a:lnTo>
                    <a:pt x="1136" y="1727"/>
                  </a:lnTo>
                  <a:lnTo>
                    <a:pt x="1151" y="1718"/>
                  </a:lnTo>
                  <a:lnTo>
                    <a:pt x="1165" y="1709"/>
                  </a:lnTo>
                  <a:lnTo>
                    <a:pt x="1179" y="1700"/>
                  </a:lnTo>
                  <a:lnTo>
                    <a:pt x="1193" y="1690"/>
                  </a:lnTo>
                  <a:lnTo>
                    <a:pt x="1207" y="1678"/>
                  </a:lnTo>
                  <a:lnTo>
                    <a:pt x="1219" y="1666"/>
                  </a:lnTo>
                  <a:lnTo>
                    <a:pt x="1219" y="1666"/>
                  </a:lnTo>
                  <a:lnTo>
                    <a:pt x="2237" y="648"/>
                  </a:lnTo>
                  <a:lnTo>
                    <a:pt x="2237" y="648"/>
                  </a:lnTo>
                  <a:lnTo>
                    <a:pt x="2183" y="605"/>
                  </a:lnTo>
                  <a:lnTo>
                    <a:pt x="2183"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48">
              <a:extLst>
                <a:ext uri="{FF2B5EF4-FFF2-40B4-BE49-F238E27FC236}">
                  <a16:creationId xmlns:a16="http://schemas.microsoft.com/office/drawing/2014/main" id="{04513A60-D85D-475B-958A-8288503E74D7}"/>
                </a:ext>
              </a:extLst>
            </p:cNvPr>
            <p:cNvSpPr>
              <a:spLocks/>
            </p:cNvSpPr>
            <p:nvPr/>
          </p:nvSpPr>
          <p:spPr bwMode="auto">
            <a:xfrm>
              <a:off x="5640388" y="1674813"/>
              <a:ext cx="279400" cy="280988"/>
            </a:xfrm>
            <a:custGeom>
              <a:avLst/>
              <a:gdLst>
                <a:gd name="T0" fmla="*/ 1206 w 1238"/>
                <a:gd name="T1" fmla="*/ 1055 h 1238"/>
                <a:gd name="T2" fmla="*/ 1142 w 1238"/>
                <a:gd name="T3" fmla="*/ 1013 h 1238"/>
                <a:gd name="T4" fmla="*/ 1075 w 1238"/>
                <a:gd name="T5" fmla="*/ 967 h 1238"/>
                <a:gd name="T6" fmla="*/ 1006 w 1238"/>
                <a:gd name="T7" fmla="*/ 915 h 1238"/>
                <a:gd name="T8" fmla="*/ 936 w 1238"/>
                <a:gd name="T9" fmla="*/ 859 h 1238"/>
                <a:gd name="T10" fmla="*/ 790 w 1238"/>
                <a:gd name="T11" fmla="*/ 734 h 1238"/>
                <a:gd name="T12" fmla="*/ 645 w 1238"/>
                <a:gd name="T13" fmla="*/ 594 h 1238"/>
                <a:gd name="T14" fmla="*/ 574 w 1238"/>
                <a:gd name="T15" fmla="*/ 521 h 1238"/>
                <a:gd name="T16" fmla="*/ 441 w 1238"/>
                <a:gd name="T17" fmla="*/ 376 h 1238"/>
                <a:gd name="T18" fmla="*/ 324 w 1238"/>
                <a:gd name="T19" fmla="*/ 233 h 1238"/>
                <a:gd name="T20" fmla="*/ 272 w 1238"/>
                <a:gd name="T21" fmla="*/ 164 h 1238"/>
                <a:gd name="T22" fmla="*/ 225 w 1238"/>
                <a:gd name="T23" fmla="*/ 98 h 1238"/>
                <a:gd name="T24" fmla="*/ 183 w 1238"/>
                <a:gd name="T25" fmla="*/ 33 h 1238"/>
                <a:gd name="T26" fmla="*/ 180 w 1238"/>
                <a:gd name="T27" fmla="*/ 27 h 1238"/>
                <a:gd name="T28" fmla="*/ 171 w 1238"/>
                <a:gd name="T29" fmla="*/ 17 h 1238"/>
                <a:gd name="T30" fmla="*/ 160 w 1238"/>
                <a:gd name="T31" fmla="*/ 10 h 1238"/>
                <a:gd name="T32" fmla="*/ 142 w 1238"/>
                <a:gd name="T33" fmla="*/ 2 h 1238"/>
                <a:gd name="T34" fmla="*/ 122 w 1238"/>
                <a:gd name="T35" fmla="*/ 0 h 1238"/>
                <a:gd name="T36" fmla="*/ 108 w 1238"/>
                <a:gd name="T37" fmla="*/ 2 h 1238"/>
                <a:gd name="T38" fmla="*/ 96 w 1238"/>
                <a:gd name="T39" fmla="*/ 8 h 1238"/>
                <a:gd name="T40" fmla="*/ 90 w 1238"/>
                <a:gd name="T41" fmla="*/ 11 h 1238"/>
                <a:gd name="T42" fmla="*/ 80 w 1238"/>
                <a:gd name="T43" fmla="*/ 18 h 1238"/>
                <a:gd name="T44" fmla="*/ 70 w 1238"/>
                <a:gd name="T45" fmla="*/ 29 h 1238"/>
                <a:gd name="T46" fmla="*/ 64 w 1238"/>
                <a:gd name="T47" fmla="*/ 41 h 1238"/>
                <a:gd name="T48" fmla="*/ 58 w 1238"/>
                <a:gd name="T49" fmla="*/ 65 h 1238"/>
                <a:gd name="T50" fmla="*/ 58 w 1238"/>
                <a:gd name="T51" fmla="*/ 78 h 1238"/>
                <a:gd name="T52" fmla="*/ 61 w 1238"/>
                <a:gd name="T53" fmla="*/ 92 h 1238"/>
                <a:gd name="T54" fmla="*/ 68 w 1238"/>
                <a:gd name="T55" fmla="*/ 104 h 1238"/>
                <a:gd name="T56" fmla="*/ 89 w 1238"/>
                <a:gd name="T57" fmla="*/ 138 h 1238"/>
                <a:gd name="T58" fmla="*/ 135 w 1238"/>
                <a:gd name="T59" fmla="*/ 207 h 1238"/>
                <a:gd name="T60" fmla="*/ 187 w 1238"/>
                <a:gd name="T61" fmla="*/ 278 h 1238"/>
                <a:gd name="T62" fmla="*/ 243 w 1238"/>
                <a:gd name="T63" fmla="*/ 351 h 1238"/>
                <a:gd name="T64" fmla="*/ 304 w 1238"/>
                <a:gd name="T65" fmla="*/ 426 h 1238"/>
                <a:gd name="T66" fmla="*/ 404 w 1238"/>
                <a:gd name="T67" fmla="*/ 539 h 1238"/>
                <a:gd name="T68" fmla="*/ 548 w 1238"/>
                <a:gd name="T69" fmla="*/ 690 h 1238"/>
                <a:gd name="T70" fmla="*/ 560 w 1238"/>
                <a:gd name="T71" fmla="*/ 702 h 1238"/>
                <a:gd name="T72" fmla="*/ 488 w 1238"/>
                <a:gd name="T73" fmla="*/ 774 h 1238"/>
                <a:gd name="T74" fmla="*/ 477 w 1238"/>
                <a:gd name="T75" fmla="*/ 762 h 1238"/>
                <a:gd name="T76" fmla="*/ 434 w 1238"/>
                <a:gd name="T77" fmla="*/ 718 h 1238"/>
                <a:gd name="T78" fmla="*/ 351 w 1238"/>
                <a:gd name="T79" fmla="*/ 631 h 1238"/>
                <a:gd name="T80" fmla="*/ 141 w 1238"/>
                <a:gd name="T81" fmla="*/ 758 h 1238"/>
                <a:gd name="T82" fmla="*/ 0 w 1238"/>
                <a:gd name="T83" fmla="*/ 828 h 1238"/>
                <a:gd name="T84" fmla="*/ 472 w 1238"/>
                <a:gd name="T85" fmla="*/ 1177 h 1238"/>
                <a:gd name="T86" fmla="*/ 724 w 1238"/>
                <a:gd name="T87" fmla="*/ 856 h 1238"/>
                <a:gd name="T88" fmla="*/ 777 w 1238"/>
                <a:gd name="T89" fmla="*/ 903 h 1238"/>
                <a:gd name="T90" fmla="*/ 883 w 1238"/>
                <a:gd name="T91" fmla="*/ 992 h 1238"/>
                <a:gd name="T92" fmla="*/ 987 w 1238"/>
                <a:gd name="T93" fmla="*/ 1071 h 1238"/>
                <a:gd name="T94" fmla="*/ 1088 w 1238"/>
                <a:gd name="T95" fmla="*/ 1141 h 1238"/>
                <a:gd name="T96" fmla="*/ 1135 w 1238"/>
                <a:gd name="T97" fmla="*/ 1172 h 1238"/>
                <a:gd name="T98" fmla="*/ 1147 w 1238"/>
                <a:gd name="T99" fmla="*/ 1177 h 1238"/>
                <a:gd name="T100" fmla="*/ 1160 w 1238"/>
                <a:gd name="T101" fmla="*/ 1180 h 1238"/>
                <a:gd name="T102" fmla="*/ 1173 w 1238"/>
                <a:gd name="T103" fmla="*/ 1181 h 1238"/>
                <a:gd name="T104" fmla="*/ 1199 w 1238"/>
                <a:gd name="T105" fmla="*/ 1175 h 1238"/>
                <a:gd name="T106" fmla="*/ 1211 w 1238"/>
                <a:gd name="T107" fmla="*/ 1169 h 1238"/>
                <a:gd name="T108" fmla="*/ 1220 w 1238"/>
                <a:gd name="T109" fmla="*/ 1160 h 1238"/>
                <a:gd name="T110" fmla="*/ 1229 w 1238"/>
                <a:gd name="T111" fmla="*/ 1149 h 1238"/>
                <a:gd name="T112" fmla="*/ 1232 w 1238"/>
                <a:gd name="T113" fmla="*/ 1143 h 1238"/>
                <a:gd name="T114" fmla="*/ 1236 w 1238"/>
                <a:gd name="T115" fmla="*/ 1130 h 1238"/>
                <a:gd name="T116" fmla="*/ 1238 w 1238"/>
                <a:gd name="T117" fmla="*/ 1117 h 1238"/>
                <a:gd name="T118" fmla="*/ 1237 w 1238"/>
                <a:gd name="T119" fmla="*/ 1098 h 1238"/>
                <a:gd name="T120" fmla="*/ 1226 w 1238"/>
                <a:gd name="T121" fmla="*/ 1073 h 1238"/>
                <a:gd name="T122" fmla="*/ 1217 w 1238"/>
                <a:gd name="T123" fmla="*/ 1064 h 1238"/>
                <a:gd name="T124" fmla="*/ 1206 w 1238"/>
                <a:gd name="T125" fmla="*/ 105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 h="1238">
                  <a:moveTo>
                    <a:pt x="1206" y="1055"/>
                  </a:moveTo>
                  <a:lnTo>
                    <a:pt x="1206" y="1055"/>
                  </a:lnTo>
                  <a:lnTo>
                    <a:pt x="1174" y="1035"/>
                  </a:lnTo>
                  <a:lnTo>
                    <a:pt x="1142" y="1013"/>
                  </a:lnTo>
                  <a:lnTo>
                    <a:pt x="1109" y="991"/>
                  </a:lnTo>
                  <a:lnTo>
                    <a:pt x="1075" y="967"/>
                  </a:lnTo>
                  <a:lnTo>
                    <a:pt x="1040" y="942"/>
                  </a:lnTo>
                  <a:lnTo>
                    <a:pt x="1006" y="915"/>
                  </a:lnTo>
                  <a:lnTo>
                    <a:pt x="971" y="887"/>
                  </a:lnTo>
                  <a:lnTo>
                    <a:pt x="936" y="859"/>
                  </a:lnTo>
                  <a:lnTo>
                    <a:pt x="863" y="798"/>
                  </a:lnTo>
                  <a:lnTo>
                    <a:pt x="790" y="734"/>
                  </a:lnTo>
                  <a:lnTo>
                    <a:pt x="717" y="666"/>
                  </a:lnTo>
                  <a:lnTo>
                    <a:pt x="645" y="594"/>
                  </a:lnTo>
                  <a:lnTo>
                    <a:pt x="645" y="594"/>
                  </a:lnTo>
                  <a:lnTo>
                    <a:pt x="574" y="521"/>
                  </a:lnTo>
                  <a:lnTo>
                    <a:pt x="505" y="448"/>
                  </a:lnTo>
                  <a:lnTo>
                    <a:pt x="441" y="376"/>
                  </a:lnTo>
                  <a:lnTo>
                    <a:pt x="380" y="304"/>
                  </a:lnTo>
                  <a:lnTo>
                    <a:pt x="324" y="233"/>
                  </a:lnTo>
                  <a:lnTo>
                    <a:pt x="298" y="199"/>
                  </a:lnTo>
                  <a:lnTo>
                    <a:pt x="272" y="164"/>
                  </a:lnTo>
                  <a:lnTo>
                    <a:pt x="248" y="131"/>
                  </a:lnTo>
                  <a:lnTo>
                    <a:pt x="225" y="98"/>
                  </a:lnTo>
                  <a:lnTo>
                    <a:pt x="204" y="64"/>
                  </a:lnTo>
                  <a:lnTo>
                    <a:pt x="183" y="33"/>
                  </a:lnTo>
                  <a:lnTo>
                    <a:pt x="183" y="33"/>
                  </a:lnTo>
                  <a:lnTo>
                    <a:pt x="180" y="27"/>
                  </a:lnTo>
                  <a:lnTo>
                    <a:pt x="175" y="22"/>
                  </a:lnTo>
                  <a:lnTo>
                    <a:pt x="171" y="17"/>
                  </a:lnTo>
                  <a:lnTo>
                    <a:pt x="165" y="13"/>
                  </a:lnTo>
                  <a:lnTo>
                    <a:pt x="160" y="10"/>
                  </a:lnTo>
                  <a:lnTo>
                    <a:pt x="153" y="7"/>
                  </a:lnTo>
                  <a:lnTo>
                    <a:pt x="142" y="2"/>
                  </a:lnTo>
                  <a:lnTo>
                    <a:pt x="129" y="0"/>
                  </a:lnTo>
                  <a:lnTo>
                    <a:pt x="122" y="0"/>
                  </a:lnTo>
                  <a:lnTo>
                    <a:pt x="115" y="1"/>
                  </a:lnTo>
                  <a:lnTo>
                    <a:pt x="108" y="2"/>
                  </a:lnTo>
                  <a:lnTo>
                    <a:pt x="102" y="4"/>
                  </a:lnTo>
                  <a:lnTo>
                    <a:pt x="96" y="8"/>
                  </a:lnTo>
                  <a:lnTo>
                    <a:pt x="90" y="11"/>
                  </a:lnTo>
                  <a:lnTo>
                    <a:pt x="90" y="11"/>
                  </a:lnTo>
                  <a:lnTo>
                    <a:pt x="84" y="14"/>
                  </a:lnTo>
                  <a:lnTo>
                    <a:pt x="80" y="18"/>
                  </a:lnTo>
                  <a:lnTo>
                    <a:pt x="74" y="24"/>
                  </a:lnTo>
                  <a:lnTo>
                    <a:pt x="70" y="29"/>
                  </a:lnTo>
                  <a:lnTo>
                    <a:pt x="67" y="34"/>
                  </a:lnTo>
                  <a:lnTo>
                    <a:pt x="64" y="41"/>
                  </a:lnTo>
                  <a:lnTo>
                    <a:pt x="59" y="53"/>
                  </a:lnTo>
                  <a:lnTo>
                    <a:pt x="58" y="65"/>
                  </a:lnTo>
                  <a:lnTo>
                    <a:pt x="58" y="72"/>
                  </a:lnTo>
                  <a:lnTo>
                    <a:pt x="58" y="78"/>
                  </a:lnTo>
                  <a:lnTo>
                    <a:pt x="59" y="86"/>
                  </a:lnTo>
                  <a:lnTo>
                    <a:pt x="61" y="92"/>
                  </a:lnTo>
                  <a:lnTo>
                    <a:pt x="65" y="98"/>
                  </a:lnTo>
                  <a:lnTo>
                    <a:pt x="68" y="104"/>
                  </a:lnTo>
                  <a:lnTo>
                    <a:pt x="68" y="104"/>
                  </a:lnTo>
                  <a:lnTo>
                    <a:pt x="89" y="138"/>
                  </a:lnTo>
                  <a:lnTo>
                    <a:pt x="112" y="172"/>
                  </a:lnTo>
                  <a:lnTo>
                    <a:pt x="135" y="207"/>
                  </a:lnTo>
                  <a:lnTo>
                    <a:pt x="161" y="242"/>
                  </a:lnTo>
                  <a:lnTo>
                    <a:pt x="187" y="278"/>
                  </a:lnTo>
                  <a:lnTo>
                    <a:pt x="214" y="315"/>
                  </a:lnTo>
                  <a:lnTo>
                    <a:pt x="243" y="351"/>
                  </a:lnTo>
                  <a:lnTo>
                    <a:pt x="273" y="389"/>
                  </a:lnTo>
                  <a:lnTo>
                    <a:pt x="304" y="426"/>
                  </a:lnTo>
                  <a:lnTo>
                    <a:pt x="336" y="463"/>
                  </a:lnTo>
                  <a:lnTo>
                    <a:pt x="404" y="539"/>
                  </a:lnTo>
                  <a:lnTo>
                    <a:pt x="474" y="615"/>
                  </a:lnTo>
                  <a:lnTo>
                    <a:pt x="548" y="690"/>
                  </a:lnTo>
                  <a:lnTo>
                    <a:pt x="548" y="690"/>
                  </a:lnTo>
                  <a:lnTo>
                    <a:pt x="560" y="702"/>
                  </a:lnTo>
                  <a:lnTo>
                    <a:pt x="488" y="774"/>
                  </a:lnTo>
                  <a:lnTo>
                    <a:pt x="488" y="774"/>
                  </a:lnTo>
                  <a:lnTo>
                    <a:pt x="477" y="762"/>
                  </a:lnTo>
                  <a:lnTo>
                    <a:pt x="477" y="762"/>
                  </a:lnTo>
                  <a:lnTo>
                    <a:pt x="477" y="762"/>
                  </a:lnTo>
                  <a:lnTo>
                    <a:pt x="434" y="718"/>
                  </a:lnTo>
                  <a:lnTo>
                    <a:pt x="392" y="675"/>
                  </a:lnTo>
                  <a:lnTo>
                    <a:pt x="351" y="631"/>
                  </a:lnTo>
                  <a:lnTo>
                    <a:pt x="312" y="588"/>
                  </a:lnTo>
                  <a:lnTo>
                    <a:pt x="141" y="758"/>
                  </a:lnTo>
                  <a:lnTo>
                    <a:pt x="62" y="767"/>
                  </a:lnTo>
                  <a:lnTo>
                    <a:pt x="0" y="828"/>
                  </a:lnTo>
                  <a:lnTo>
                    <a:pt x="410" y="1238"/>
                  </a:lnTo>
                  <a:lnTo>
                    <a:pt x="472" y="1177"/>
                  </a:lnTo>
                  <a:lnTo>
                    <a:pt x="481" y="1098"/>
                  </a:lnTo>
                  <a:lnTo>
                    <a:pt x="724" y="856"/>
                  </a:lnTo>
                  <a:lnTo>
                    <a:pt x="724" y="856"/>
                  </a:lnTo>
                  <a:lnTo>
                    <a:pt x="777" y="903"/>
                  </a:lnTo>
                  <a:lnTo>
                    <a:pt x="831" y="949"/>
                  </a:lnTo>
                  <a:lnTo>
                    <a:pt x="883" y="992"/>
                  </a:lnTo>
                  <a:lnTo>
                    <a:pt x="936" y="1033"/>
                  </a:lnTo>
                  <a:lnTo>
                    <a:pt x="987" y="1071"/>
                  </a:lnTo>
                  <a:lnTo>
                    <a:pt x="1038" y="1108"/>
                  </a:lnTo>
                  <a:lnTo>
                    <a:pt x="1088" y="1141"/>
                  </a:lnTo>
                  <a:lnTo>
                    <a:pt x="1135" y="1172"/>
                  </a:lnTo>
                  <a:lnTo>
                    <a:pt x="1135" y="1172"/>
                  </a:lnTo>
                  <a:lnTo>
                    <a:pt x="1141" y="1175"/>
                  </a:lnTo>
                  <a:lnTo>
                    <a:pt x="1147" y="1177"/>
                  </a:lnTo>
                  <a:lnTo>
                    <a:pt x="1154" y="1179"/>
                  </a:lnTo>
                  <a:lnTo>
                    <a:pt x="1160" y="1180"/>
                  </a:lnTo>
                  <a:lnTo>
                    <a:pt x="1167" y="1181"/>
                  </a:lnTo>
                  <a:lnTo>
                    <a:pt x="1173" y="1181"/>
                  </a:lnTo>
                  <a:lnTo>
                    <a:pt x="1186" y="1179"/>
                  </a:lnTo>
                  <a:lnTo>
                    <a:pt x="1199" y="1175"/>
                  </a:lnTo>
                  <a:lnTo>
                    <a:pt x="1204" y="1173"/>
                  </a:lnTo>
                  <a:lnTo>
                    <a:pt x="1211" y="1169"/>
                  </a:lnTo>
                  <a:lnTo>
                    <a:pt x="1216" y="1164"/>
                  </a:lnTo>
                  <a:lnTo>
                    <a:pt x="1220" y="1160"/>
                  </a:lnTo>
                  <a:lnTo>
                    <a:pt x="1224" y="1155"/>
                  </a:lnTo>
                  <a:lnTo>
                    <a:pt x="1229" y="1149"/>
                  </a:lnTo>
                  <a:lnTo>
                    <a:pt x="1229" y="1149"/>
                  </a:lnTo>
                  <a:lnTo>
                    <a:pt x="1232" y="1143"/>
                  </a:lnTo>
                  <a:lnTo>
                    <a:pt x="1234" y="1136"/>
                  </a:lnTo>
                  <a:lnTo>
                    <a:pt x="1236" y="1130"/>
                  </a:lnTo>
                  <a:lnTo>
                    <a:pt x="1238" y="1124"/>
                  </a:lnTo>
                  <a:lnTo>
                    <a:pt x="1238" y="1117"/>
                  </a:lnTo>
                  <a:lnTo>
                    <a:pt x="1238" y="1111"/>
                  </a:lnTo>
                  <a:lnTo>
                    <a:pt x="1237" y="1098"/>
                  </a:lnTo>
                  <a:lnTo>
                    <a:pt x="1233" y="1085"/>
                  </a:lnTo>
                  <a:lnTo>
                    <a:pt x="1226" y="1073"/>
                  </a:lnTo>
                  <a:lnTo>
                    <a:pt x="1222" y="1069"/>
                  </a:lnTo>
                  <a:lnTo>
                    <a:pt x="1217" y="1064"/>
                  </a:lnTo>
                  <a:lnTo>
                    <a:pt x="1212" y="1059"/>
                  </a:lnTo>
                  <a:lnTo>
                    <a:pt x="1206" y="1055"/>
                  </a:lnTo>
                  <a:lnTo>
                    <a:pt x="1206" y="10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8" name="Freeform 49">
              <a:extLst>
                <a:ext uri="{FF2B5EF4-FFF2-40B4-BE49-F238E27FC236}">
                  <a16:creationId xmlns:a16="http://schemas.microsoft.com/office/drawing/2014/main" id="{9C60DB95-5143-4A5C-A86B-4B082C3C49E7}"/>
                </a:ext>
              </a:extLst>
            </p:cNvPr>
            <p:cNvSpPr>
              <a:spLocks/>
            </p:cNvSpPr>
            <p:nvPr/>
          </p:nvSpPr>
          <p:spPr bwMode="auto">
            <a:xfrm>
              <a:off x="5764213" y="1655763"/>
              <a:ext cx="174625" cy="174625"/>
            </a:xfrm>
            <a:custGeom>
              <a:avLst/>
              <a:gdLst>
                <a:gd name="T0" fmla="*/ 743 w 768"/>
                <a:gd name="T1" fmla="*/ 461 h 768"/>
                <a:gd name="T2" fmla="*/ 653 w 768"/>
                <a:gd name="T3" fmla="*/ 384 h 768"/>
                <a:gd name="T4" fmla="*/ 516 w 768"/>
                <a:gd name="T5" fmla="*/ 251 h 768"/>
                <a:gd name="T6" fmla="*/ 439 w 768"/>
                <a:gd name="T7" fmla="*/ 173 h 768"/>
                <a:gd name="T8" fmla="*/ 344 w 768"/>
                <a:gd name="T9" fmla="*/ 68 h 768"/>
                <a:gd name="T10" fmla="*/ 306 w 768"/>
                <a:gd name="T11" fmla="*/ 25 h 768"/>
                <a:gd name="T12" fmla="*/ 297 w 768"/>
                <a:gd name="T13" fmla="*/ 15 h 768"/>
                <a:gd name="T14" fmla="*/ 286 w 768"/>
                <a:gd name="T15" fmla="*/ 7 h 768"/>
                <a:gd name="T16" fmla="*/ 262 w 768"/>
                <a:gd name="T17" fmla="*/ 0 h 768"/>
                <a:gd name="T18" fmla="*/ 241 w 768"/>
                <a:gd name="T19" fmla="*/ 1 h 768"/>
                <a:gd name="T20" fmla="*/ 228 w 768"/>
                <a:gd name="T21" fmla="*/ 5 h 768"/>
                <a:gd name="T22" fmla="*/ 217 w 768"/>
                <a:gd name="T23" fmla="*/ 12 h 768"/>
                <a:gd name="T24" fmla="*/ 211 w 768"/>
                <a:gd name="T25" fmla="*/ 15 h 768"/>
                <a:gd name="T26" fmla="*/ 202 w 768"/>
                <a:gd name="T27" fmla="*/ 26 h 768"/>
                <a:gd name="T28" fmla="*/ 194 w 768"/>
                <a:gd name="T29" fmla="*/ 36 h 768"/>
                <a:gd name="T30" fmla="*/ 189 w 768"/>
                <a:gd name="T31" fmla="*/ 48 h 768"/>
                <a:gd name="T32" fmla="*/ 187 w 768"/>
                <a:gd name="T33" fmla="*/ 75 h 768"/>
                <a:gd name="T34" fmla="*/ 189 w 768"/>
                <a:gd name="T35" fmla="*/ 88 h 768"/>
                <a:gd name="T36" fmla="*/ 194 w 768"/>
                <a:gd name="T37" fmla="*/ 99 h 768"/>
                <a:gd name="T38" fmla="*/ 202 w 768"/>
                <a:gd name="T39" fmla="*/ 111 h 768"/>
                <a:gd name="T40" fmla="*/ 243 w 768"/>
                <a:gd name="T41" fmla="*/ 160 h 768"/>
                <a:gd name="T42" fmla="*/ 343 w 768"/>
                <a:gd name="T43" fmla="*/ 270 h 768"/>
                <a:gd name="T44" fmla="*/ 420 w 768"/>
                <a:gd name="T45" fmla="*/ 348 h 768"/>
                <a:gd name="T46" fmla="*/ 360 w 768"/>
                <a:gd name="T47" fmla="*/ 431 h 768"/>
                <a:gd name="T48" fmla="*/ 348 w 768"/>
                <a:gd name="T49" fmla="*/ 419 h 768"/>
                <a:gd name="T50" fmla="*/ 294 w 768"/>
                <a:gd name="T51" fmla="*/ 364 h 768"/>
                <a:gd name="T52" fmla="*/ 213 w 768"/>
                <a:gd name="T53" fmla="*/ 280 h 768"/>
                <a:gd name="T54" fmla="*/ 0 w 768"/>
                <a:gd name="T55" fmla="*/ 428 h 768"/>
                <a:gd name="T56" fmla="*/ 39 w 768"/>
                <a:gd name="T57" fmla="*/ 472 h 768"/>
                <a:gd name="T58" fmla="*/ 122 w 768"/>
                <a:gd name="T59" fmla="*/ 559 h 768"/>
                <a:gd name="T60" fmla="*/ 165 w 768"/>
                <a:gd name="T61" fmla="*/ 603 h 768"/>
                <a:gd name="T62" fmla="*/ 253 w 768"/>
                <a:gd name="T63" fmla="*/ 688 h 768"/>
                <a:gd name="T64" fmla="*/ 341 w 768"/>
                <a:gd name="T65" fmla="*/ 768 h 768"/>
                <a:gd name="T66" fmla="*/ 594 w 768"/>
                <a:gd name="T67" fmla="*/ 513 h 768"/>
                <a:gd name="T68" fmla="*/ 657 w 768"/>
                <a:gd name="T69" fmla="*/ 566 h 768"/>
                <a:gd name="T70" fmla="*/ 663 w 768"/>
                <a:gd name="T71" fmla="*/ 570 h 768"/>
                <a:gd name="T72" fmla="*/ 675 w 768"/>
                <a:gd name="T73" fmla="*/ 577 h 768"/>
                <a:gd name="T74" fmla="*/ 687 w 768"/>
                <a:gd name="T75" fmla="*/ 581 h 768"/>
                <a:gd name="T76" fmla="*/ 707 w 768"/>
                <a:gd name="T77" fmla="*/ 581 h 768"/>
                <a:gd name="T78" fmla="*/ 726 w 768"/>
                <a:gd name="T79" fmla="*/ 577 h 768"/>
                <a:gd name="T80" fmla="*/ 738 w 768"/>
                <a:gd name="T81" fmla="*/ 570 h 768"/>
                <a:gd name="T82" fmla="*/ 748 w 768"/>
                <a:gd name="T83" fmla="*/ 562 h 768"/>
                <a:gd name="T84" fmla="*/ 753 w 768"/>
                <a:gd name="T85" fmla="*/ 557 h 768"/>
                <a:gd name="T86" fmla="*/ 760 w 768"/>
                <a:gd name="T87" fmla="*/ 546 h 768"/>
                <a:gd name="T88" fmla="*/ 765 w 768"/>
                <a:gd name="T89" fmla="*/ 533 h 768"/>
                <a:gd name="T90" fmla="*/ 768 w 768"/>
                <a:gd name="T91" fmla="*/ 520 h 768"/>
                <a:gd name="T92" fmla="*/ 765 w 768"/>
                <a:gd name="T93" fmla="*/ 494 h 768"/>
                <a:gd name="T94" fmla="*/ 760 w 768"/>
                <a:gd name="T95" fmla="*/ 482 h 768"/>
                <a:gd name="T96" fmla="*/ 753 w 768"/>
                <a:gd name="T97" fmla="*/ 471 h 768"/>
                <a:gd name="T98" fmla="*/ 743 w 768"/>
                <a:gd name="T99" fmla="*/ 461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8" h="768">
                  <a:moveTo>
                    <a:pt x="743" y="461"/>
                  </a:moveTo>
                  <a:lnTo>
                    <a:pt x="743" y="461"/>
                  </a:lnTo>
                  <a:lnTo>
                    <a:pt x="699" y="425"/>
                  </a:lnTo>
                  <a:lnTo>
                    <a:pt x="653" y="384"/>
                  </a:lnTo>
                  <a:lnTo>
                    <a:pt x="595" y="329"/>
                  </a:lnTo>
                  <a:lnTo>
                    <a:pt x="516" y="251"/>
                  </a:lnTo>
                  <a:lnTo>
                    <a:pt x="516" y="251"/>
                  </a:lnTo>
                  <a:lnTo>
                    <a:pt x="439" y="173"/>
                  </a:lnTo>
                  <a:lnTo>
                    <a:pt x="385" y="115"/>
                  </a:lnTo>
                  <a:lnTo>
                    <a:pt x="344" y="68"/>
                  </a:lnTo>
                  <a:lnTo>
                    <a:pt x="306" y="25"/>
                  </a:lnTo>
                  <a:lnTo>
                    <a:pt x="306" y="25"/>
                  </a:lnTo>
                  <a:lnTo>
                    <a:pt x="302" y="19"/>
                  </a:lnTo>
                  <a:lnTo>
                    <a:pt x="297" y="15"/>
                  </a:lnTo>
                  <a:lnTo>
                    <a:pt x="291" y="12"/>
                  </a:lnTo>
                  <a:lnTo>
                    <a:pt x="286" y="7"/>
                  </a:lnTo>
                  <a:lnTo>
                    <a:pt x="274" y="3"/>
                  </a:lnTo>
                  <a:lnTo>
                    <a:pt x="262" y="0"/>
                  </a:lnTo>
                  <a:lnTo>
                    <a:pt x="248" y="0"/>
                  </a:lnTo>
                  <a:lnTo>
                    <a:pt x="241" y="1"/>
                  </a:lnTo>
                  <a:lnTo>
                    <a:pt x="235" y="3"/>
                  </a:lnTo>
                  <a:lnTo>
                    <a:pt x="228" y="5"/>
                  </a:lnTo>
                  <a:lnTo>
                    <a:pt x="223" y="7"/>
                  </a:lnTo>
                  <a:lnTo>
                    <a:pt x="217" y="12"/>
                  </a:lnTo>
                  <a:lnTo>
                    <a:pt x="211" y="15"/>
                  </a:lnTo>
                  <a:lnTo>
                    <a:pt x="211" y="15"/>
                  </a:lnTo>
                  <a:lnTo>
                    <a:pt x="206" y="20"/>
                  </a:lnTo>
                  <a:lnTo>
                    <a:pt x="202" y="26"/>
                  </a:lnTo>
                  <a:lnTo>
                    <a:pt x="197" y="31"/>
                  </a:lnTo>
                  <a:lnTo>
                    <a:pt x="194" y="36"/>
                  </a:lnTo>
                  <a:lnTo>
                    <a:pt x="191" y="43"/>
                  </a:lnTo>
                  <a:lnTo>
                    <a:pt x="189" y="48"/>
                  </a:lnTo>
                  <a:lnTo>
                    <a:pt x="187" y="61"/>
                  </a:lnTo>
                  <a:lnTo>
                    <a:pt x="187" y="75"/>
                  </a:lnTo>
                  <a:lnTo>
                    <a:pt x="188" y="81"/>
                  </a:lnTo>
                  <a:lnTo>
                    <a:pt x="189" y="88"/>
                  </a:lnTo>
                  <a:lnTo>
                    <a:pt x="191" y="94"/>
                  </a:lnTo>
                  <a:lnTo>
                    <a:pt x="194" y="99"/>
                  </a:lnTo>
                  <a:lnTo>
                    <a:pt x="197" y="106"/>
                  </a:lnTo>
                  <a:lnTo>
                    <a:pt x="202" y="111"/>
                  </a:lnTo>
                  <a:lnTo>
                    <a:pt x="202" y="111"/>
                  </a:lnTo>
                  <a:lnTo>
                    <a:pt x="243" y="160"/>
                  </a:lnTo>
                  <a:lnTo>
                    <a:pt x="287" y="211"/>
                  </a:lnTo>
                  <a:lnTo>
                    <a:pt x="343" y="270"/>
                  </a:lnTo>
                  <a:lnTo>
                    <a:pt x="420" y="348"/>
                  </a:lnTo>
                  <a:lnTo>
                    <a:pt x="420" y="348"/>
                  </a:lnTo>
                  <a:lnTo>
                    <a:pt x="432" y="359"/>
                  </a:lnTo>
                  <a:lnTo>
                    <a:pt x="360" y="431"/>
                  </a:lnTo>
                  <a:lnTo>
                    <a:pt x="360" y="431"/>
                  </a:lnTo>
                  <a:lnTo>
                    <a:pt x="348" y="419"/>
                  </a:lnTo>
                  <a:lnTo>
                    <a:pt x="348" y="419"/>
                  </a:lnTo>
                  <a:lnTo>
                    <a:pt x="294" y="364"/>
                  </a:lnTo>
                  <a:lnTo>
                    <a:pt x="250" y="319"/>
                  </a:lnTo>
                  <a:lnTo>
                    <a:pt x="213" y="280"/>
                  </a:lnTo>
                  <a:lnTo>
                    <a:pt x="182" y="245"/>
                  </a:lnTo>
                  <a:lnTo>
                    <a:pt x="0" y="428"/>
                  </a:lnTo>
                  <a:lnTo>
                    <a:pt x="0" y="428"/>
                  </a:lnTo>
                  <a:lnTo>
                    <a:pt x="39" y="472"/>
                  </a:lnTo>
                  <a:lnTo>
                    <a:pt x="80" y="516"/>
                  </a:lnTo>
                  <a:lnTo>
                    <a:pt x="122" y="559"/>
                  </a:lnTo>
                  <a:lnTo>
                    <a:pt x="165" y="603"/>
                  </a:lnTo>
                  <a:lnTo>
                    <a:pt x="165" y="603"/>
                  </a:lnTo>
                  <a:lnTo>
                    <a:pt x="209" y="646"/>
                  </a:lnTo>
                  <a:lnTo>
                    <a:pt x="253" y="688"/>
                  </a:lnTo>
                  <a:lnTo>
                    <a:pt x="297" y="729"/>
                  </a:lnTo>
                  <a:lnTo>
                    <a:pt x="341" y="768"/>
                  </a:lnTo>
                  <a:lnTo>
                    <a:pt x="594" y="513"/>
                  </a:lnTo>
                  <a:lnTo>
                    <a:pt x="594" y="513"/>
                  </a:lnTo>
                  <a:lnTo>
                    <a:pt x="625" y="540"/>
                  </a:lnTo>
                  <a:lnTo>
                    <a:pt x="657" y="566"/>
                  </a:lnTo>
                  <a:lnTo>
                    <a:pt x="657" y="566"/>
                  </a:lnTo>
                  <a:lnTo>
                    <a:pt x="663" y="570"/>
                  </a:lnTo>
                  <a:lnTo>
                    <a:pt x="668" y="573"/>
                  </a:lnTo>
                  <a:lnTo>
                    <a:pt x="675" y="577"/>
                  </a:lnTo>
                  <a:lnTo>
                    <a:pt x="681" y="579"/>
                  </a:lnTo>
                  <a:lnTo>
                    <a:pt x="687" y="581"/>
                  </a:lnTo>
                  <a:lnTo>
                    <a:pt x="694" y="581"/>
                  </a:lnTo>
                  <a:lnTo>
                    <a:pt x="707" y="581"/>
                  </a:lnTo>
                  <a:lnTo>
                    <a:pt x="719" y="579"/>
                  </a:lnTo>
                  <a:lnTo>
                    <a:pt x="726" y="577"/>
                  </a:lnTo>
                  <a:lnTo>
                    <a:pt x="731" y="573"/>
                  </a:lnTo>
                  <a:lnTo>
                    <a:pt x="738" y="570"/>
                  </a:lnTo>
                  <a:lnTo>
                    <a:pt x="743" y="567"/>
                  </a:lnTo>
                  <a:lnTo>
                    <a:pt x="748" y="562"/>
                  </a:lnTo>
                  <a:lnTo>
                    <a:pt x="753" y="557"/>
                  </a:lnTo>
                  <a:lnTo>
                    <a:pt x="753" y="557"/>
                  </a:lnTo>
                  <a:lnTo>
                    <a:pt x="757" y="551"/>
                  </a:lnTo>
                  <a:lnTo>
                    <a:pt x="760" y="546"/>
                  </a:lnTo>
                  <a:lnTo>
                    <a:pt x="763" y="539"/>
                  </a:lnTo>
                  <a:lnTo>
                    <a:pt x="765" y="533"/>
                  </a:lnTo>
                  <a:lnTo>
                    <a:pt x="767" y="526"/>
                  </a:lnTo>
                  <a:lnTo>
                    <a:pt x="768" y="520"/>
                  </a:lnTo>
                  <a:lnTo>
                    <a:pt x="768" y="507"/>
                  </a:lnTo>
                  <a:lnTo>
                    <a:pt x="765" y="494"/>
                  </a:lnTo>
                  <a:lnTo>
                    <a:pt x="763" y="488"/>
                  </a:lnTo>
                  <a:lnTo>
                    <a:pt x="760" y="482"/>
                  </a:lnTo>
                  <a:lnTo>
                    <a:pt x="757" y="476"/>
                  </a:lnTo>
                  <a:lnTo>
                    <a:pt x="753" y="471"/>
                  </a:lnTo>
                  <a:lnTo>
                    <a:pt x="748" y="465"/>
                  </a:lnTo>
                  <a:lnTo>
                    <a:pt x="743" y="461"/>
                  </a:lnTo>
                  <a:lnTo>
                    <a:pt x="743"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7" name="Symbol zastępczy tekstu 7">
            <a:extLst>
              <a:ext uri="{FF2B5EF4-FFF2-40B4-BE49-F238E27FC236}">
                <a16:creationId xmlns:a16="http://schemas.microsoft.com/office/drawing/2014/main" id="{09AF42CF-2F1B-4E45-8A14-8D434D8C2A9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124511271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9" name="Tabela 88">
            <a:extLst>
              <a:ext uri="{FF2B5EF4-FFF2-40B4-BE49-F238E27FC236}">
                <a16:creationId xmlns:a16="http://schemas.microsoft.com/office/drawing/2014/main" id="{EC58121B-C6CC-4EE3-8CBB-1E764930E716}"/>
              </a:ext>
            </a:extLst>
          </p:cNvPr>
          <p:cNvGraphicFramePr>
            <a:graphicFrameLocks noGrp="1"/>
          </p:cNvGraphicFramePr>
          <p:nvPr>
            <p:extLst>
              <p:ext uri="{D42A27DB-BD31-4B8C-83A1-F6EECF244321}">
                <p14:modId xmlns:p14="http://schemas.microsoft.com/office/powerpoint/2010/main" val="13033027"/>
              </p:ext>
            </p:extLst>
          </p:nvPr>
        </p:nvGraphicFramePr>
        <p:xfrm>
          <a:off x="430860" y="5249509"/>
          <a:ext cx="8380085" cy="370840"/>
        </p:xfrm>
        <a:graphic>
          <a:graphicData uri="http://schemas.openxmlformats.org/drawingml/2006/table">
            <a:tbl>
              <a:tblPr firstRow="1" bandRow="1">
                <a:tableStyleId>{5C22544A-7EE6-4342-B048-85BDC9FD1C3A}</a:tableStyleId>
              </a:tblPr>
              <a:tblGrid>
                <a:gridCol w="1676017">
                  <a:extLst>
                    <a:ext uri="{9D8B030D-6E8A-4147-A177-3AD203B41FA5}">
                      <a16:colId xmlns:a16="http://schemas.microsoft.com/office/drawing/2014/main" val="2111710946"/>
                    </a:ext>
                  </a:extLst>
                </a:gridCol>
                <a:gridCol w="1676017">
                  <a:extLst>
                    <a:ext uri="{9D8B030D-6E8A-4147-A177-3AD203B41FA5}">
                      <a16:colId xmlns:a16="http://schemas.microsoft.com/office/drawing/2014/main" val="1695398538"/>
                    </a:ext>
                  </a:extLst>
                </a:gridCol>
                <a:gridCol w="1676017">
                  <a:extLst>
                    <a:ext uri="{9D8B030D-6E8A-4147-A177-3AD203B41FA5}">
                      <a16:colId xmlns:a16="http://schemas.microsoft.com/office/drawing/2014/main" val="4189935962"/>
                    </a:ext>
                  </a:extLst>
                </a:gridCol>
                <a:gridCol w="1676017">
                  <a:extLst>
                    <a:ext uri="{9D8B030D-6E8A-4147-A177-3AD203B41FA5}">
                      <a16:colId xmlns:a16="http://schemas.microsoft.com/office/drawing/2014/main" val="2027445883"/>
                    </a:ext>
                  </a:extLst>
                </a:gridCol>
                <a:gridCol w="1676017">
                  <a:extLst>
                    <a:ext uri="{9D8B030D-6E8A-4147-A177-3AD203B41FA5}">
                      <a16:colId xmlns:a16="http://schemas.microsoft.com/office/drawing/2014/main" val="2156177332"/>
                    </a:ext>
                  </a:extLst>
                </a:gridCol>
              </a:tblGrid>
              <a:tr h="370840">
                <a:tc>
                  <a:txBody>
                    <a:bodyPr/>
                    <a:lstStyle/>
                    <a:p>
                      <a:pPr algn="ctr" fontAlgn="b"/>
                      <a:r>
                        <a:rPr lang="pl-PL" sz="1000" b="0" i="0" u="none" strike="noStrike">
                          <a:solidFill>
                            <a:schemeClr val="tx1"/>
                          </a:solidFill>
                          <a:effectLst/>
                          <a:latin typeface="+mj-lt"/>
                        </a:rPr>
                        <a:t>baterie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zużyty sprzęt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leki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świetlówki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inne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387383"/>
                  </a:ext>
                </a:extLst>
              </a:tr>
            </a:tbl>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Rodzaje segregowanych odpadów</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P14. Jakie śmieci oddziela Pan(i) od reszty podczas segregowania odpadów?</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5"/>
            <a:ext cx="8487418" cy="216001"/>
          </a:xfrm>
        </p:spPr>
        <p:txBody>
          <a:bodyPr/>
          <a:lstStyle/>
          <a:p>
            <a:r>
              <a:rPr lang="pl-PL">
                <a:solidFill>
                  <a:schemeClr val="bg1">
                    <a:lumMod val="75000"/>
                  </a:schemeClr>
                </a:solidFill>
              </a:rPr>
              <a:t>Odpowiadający: badani, którzy segregują śmieci regularnie lub sporadycznie, n=977. Ze względu na wielkość gospodarstwa domowego: mieszkam sam(a): n=115, 2 osoby: n=300, 3 osoby: n=230, 4 osoby: n=226, 5 osób i więcej: n=122.</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descr="Jakie śmieci są oddzielane od reszty podczas segregowania odpadów?&#10;&#10;Wykres kolumnowy przedstawiający śmieci oddzielane od reszty odpadów z podziałem na lata:&#10;Plastik, tworzywa sztuczne: 2020 rok – 97%, 2018 rok – 82%, 2014 rok – 76%, 2013 rok – 80%, 2012 rok – 81%, 2011 rok – 83%. &#10;Makulatura, papier: 2020 rok – 91%, 2018 rok – 70%, 2014 rok – 67%, 2013 rok – 71%, 2012 rok – 58%, 2011 rok – 57%. &#10;Szkło, butelki, opakowania szklane: 2020 rok – 90%, 2018 rok – 81%, 2014 rok – 77%, 2013 rok – 82%, 2012 rok – 77%, 2011 rok – 82%. &#10;Odpady organiczne: 2020 rok – 79%, 2018 rok – 50%, 2014 rok – 43%, 2013 rok – 48%, 2012 rok – 28%, 2011 rok – 22%.&#10;Metal, puszki: 2020 rok – 68%, 2018 rok – 68%, 2014 rok – 57%, 2013 rok – 67%, 2012 rok –52%, 2011 rok – 47%. &#10; Baterie: 2020 rok –50%, 2018 rok – 55%, 2014 rok – 50%, 2013 rok – 53%, 2012 rok – 45%, 2011 rok – 33%. &#10;Zużyty sprzęt RTV/AGD: 2020 rok – 48%, 2018 rok – 52%, 2014 rok – 45%, 2013 rok – 45%, 2012 rok – 35%, 2011 rok – 21%.&#10;Leki: 2020 rok – 42%, 2018 rok – 40%, 2014 rok – 31%, 2013 rok – 37%, 2012 rok – 28%, 2011 rok – 16%. &#10;Świetlówki: 2020 rok – 38%, 2018 rok – 43%, 2014 rok – 33%, 2013 rok – 41%, 2012 rok – 26%, 2011 rok – 15%. &#10;Inne: : 2020 rok – 13%, 2014 rok – 1%. ">
            <a:extLst>
              <a:ext uri="{FF2B5EF4-FFF2-40B4-BE49-F238E27FC236}">
                <a16:creationId xmlns:a16="http://schemas.microsoft.com/office/drawing/2014/main" id="{7B5FBDA9-7F45-4D0A-AFBB-5C0FF3453F84}"/>
              </a:ext>
            </a:extLst>
          </p:cNvPr>
          <p:cNvGraphicFramePr/>
          <p:nvPr>
            <p:extLst>
              <p:ext uri="{D42A27DB-BD31-4B8C-83A1-F6EECF244321}">
                <p14:modId xmlns:p14="http://schemas.microsoft.com/office/powerpoint/2010/main" val="2715536846"/>
              </p:ext>
            </p:extLst>
          </p:nvPr>
        </p:nvGraphicFramePr>
        <p:xfrm>
          <a:off x="67246" y="1279446"/>
          <a:ext cx="8743699" cy="1634133"/>
        </p:xfrm>
        <a:graphic>
          <a:graphicData uri="http://schemas.openxmlformats.org/drawingml/2006/chart">
            <c:chart xmlns:c="http://schemas.openxmlformats.org/drawingml/2006/chart" xmlns:r="http://schemas.openxmlformats.org/officeDocument/2006/relationships" r:id="rId3"/>
          </a:graphicData>
        </a:graphic>
      </p:graphicFrame>
      <p:grpSp>
        <p:nvGrpSpPr>
          <p:cNvPr id="34" name="Grupa 33">
            <a:extLst>
              <a:ext uri="{FF2B5EF4-FFF2-40B4-BE49-F238E27FC236}">
                <a16:creationId xmlns:a16="http://schemas.microsoft.com/office/drawing/2014/main" id="{BE8833E5-1C09-474C-907B-832FF3DF7C5B}"/>
              </a:ext>
            </a:extLst>
          </p:cNvPr>
          <p:cNvGrpSpPr>
            <a:grpSpLocks noChangeAspect="1"/>
          </p:cNvGrpSpPr>
          <p:nvPr/>
        </p:nvGrpSpPr>
        <p:grpSpPr>
          <a:xfrm>
            <a:off x="912509" y="4833176"/>
            <a:ext cx="665486" cy="271550"/>
            <a:chOff x="5429041" y="3757618"/>
            <a:chExt cx="984326" cy="401651"/>
          </a:xfrm>
          <a:solidFill>
            <a:srgbClr val="CDCDCD"/>
          </a:solidFill>
        </p:grpSpPr>
        <p:grpSp>
          <p:nvGrpSpPr>
            <p:cNvPr id="35" name="Grupa 34">
              <a:extLst>
                <a:ext uri="{FF2B5EF4-FFF2-40B4-BE49-F238E27FC236}">
                  <a16:creationId xmlns:a16="http://schemas.microsoft.com/office/drawing/2014/main" id="{FC481B42-0D03-4F4F-AD75-F3277D6B1D86}"/>
                </a:ext>
              </a:extLst>
            </p:cNvPr>
            <p:cNvGrpSpPr/>
            <p:nvPr/>
          </p:nvGrpSpPr>
          <p:grpSpPr>
            <a:xfrm>
              <a:off x="5429041" y="3757618"/>
              <a:ext cx="202240" cy="401651"/>
              <a:chOff x="5534025" y="3944938"/>
              <a:chExt cx="227013" cy="450851"/>
            </a:xfrm>
            <a:grpFill/>
          </p:grpSpPr>
          <p:sp>
            <p:nvSpPr>
              <p:cNvPr id="45" name="Freeform 62">
                <a:extLst>
                  <a:ext uri="{FF2B5EF4-FFF2-40B4-BE49-F238E27FC236}">
                    <a16:creationId xmlns:a16="http://schemas.microsoft.com/office/drawing/2014/main" id="{B38F9BF8-F322-4F87-9AD7-2EFD9D4B0226}"/>
                  </a:ext>
                </a:extLst>
              </p:cNvPr>
              <p:cNvSpPr>
                <a:spLocks/>
              </p:cNvSpPr>
              <p:nvPr/>
            </p:nvSpPr>
            <p:spPr bwMode="auto">
              <a:xfrm>
                <a:off x="5597525" y="3944938"/>
                <a:ext cx="100013" cy="33338"/>
              </a:xfrm>
              <a:custGeom>
                <a:avLst/>
                <a:gdLst>
                  <a:gd name="T0" fmla="*/ 0 w 128"/>
                  <a:gd name="T1" fmla="*/ 44 h 44"/>
                  <a:gd name="T2" fmla="*/ 128 w 128"/>
                  <a:gd name="T3" fmla="*/ 44 h 44"/>
                  <a:gd name="T4" fmla="*/ 128 w 128"/>
                  <a:gd name="T5" fmla="*/ 5 h 44"/>
                  <a:gd name="T6" fmla="*/ 128 w 128"/>
                  <a:gd name="T7" fmla="*/ 5 h 44"/>
                  <a:gd name="T8" fmla="*/ 124 w 128"/>
                  <a:gd name="T9" fmla="*/ 2 h 44"/>
                  <a:gd name="T10" fmla="*/ 121 w 128"/>
                  <a:gd name="T11" fmla="*/ 0 h 44"/>
                  <a:gd name="T12" fmla="*/ 6 w 128"/>
                  <a:gd name="T13" fmla="*/ 0 h 44"/>
                  <a:gd name="T14" fmla="*/ 6 w 128"/>
                  <a:gd name="T15" fmla="*/ 0 h 44"/>
                  <a:gd name="T16" fmla="*/ 2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63">
                <a:extLst>
                  <a:ext uri="{FF2B5EF4-FFF2-40B4-BE49-F238E27FC236}">
                    <a16:creationId xmlns:a16="http://schemas.microsoft.com/office/drawing/2014/main" id="{357745DC-DE7B-49E6-A270-767C9685FB7A}"/>
                  </a:ext>
                </a:extLst>
              </p:cNvPr>
              <p:cNvSpPr>
                <a:spLocks noEditPoints="1"/>
              </p:cNvSpPr>
              <p:nvPr/>
            </p:nvSpPr>
            <p:spPr bwMode="auto">
              <a:xfrm>
                <a:off x="5534025" y="3994151"/>
                <a:ext cx="227013" cy="401638"/>
              </a:xfrm>
              <a:custGeom>
                <a:avLst/>
                <a:gdLst>
                  <a:gd name="T0" fmla="*/ 11 w 286"/>
                  <a:gd name="T1" fmla="*/ 0 h 506"/>
                  <a:gd name="T2" fmla="*/ 6 w 286"/>
                  <a:gd name="T3" fmla="*/ 1 h 506"/>
                  <a:gd name="T4" fmla="*/ 0 w 286"/>
                  <a:gd name="T5" fmla="*/ 7 h 506"/>
                  <a:gd name="T6" fmla="*/ 0 w 286"/>
                  <a:gd name="T7" fmla="*/ 493 h 506"/>
                  <a:gd name="T8" fmla="*/ 0 w 286"/>
                  <a:gd name="T9" fmla="*/ 498 h 506"/>
                  <a:gd name="T10" fmla="*/ 6 w 286"/>
                  <a:gd name="T11" fmla="*/ 504 h 506"/>
                  <a:gd name="T12" fmla="*/ 273 w 286"/>
                  <a:gd name="T13" fmla="*/ 506 h 506"/>
                  <a:gd name="T14" fmla="*/ 278 w 286"/>
                  <a:gd name="T15" fmla="*/ 504 h 506"/>
                  <a:gd name="T16" fmla="*/ 284 w 286"/>
                  <a:gd name="T17" fmla="*/ 498 h 506"/>
                  <a:gd name="T18" fmla="*/ 286 w 286"/>
                  <a:gd name="T19" fmla="*/ 12 h 506"/>
                  <a:gd name="T20" fmla="*/ 284 w 286"/>
                  <a:gd name="T21" fmla="*/ 7 h 506"/>
                  <a:gd name="T22" fmla="*/ 278 w 286"/>
                  <a:gd name="T23" fmla="*/ 1 h 506"/>
                  <a:gd name="T24" fmla="*/ 273 w 286"/>
                  <a:gd name="T25" fmla="*/ 0 h 506"/>
                  <a:gd name="T26" fmla="*/ 233 w 286"/>
                  <a:gd name="T27" fmla="*/ 442 h 506"/>
                  <a:gd name="T28" fmla="*/ 230 w 286"/>
                  <a:gd name="T29" fmla="*/ 447 h 506"/>
                  <a:gd name="T30" fmla="*/ 56 w 286"/>
                  <a:gd name="T31" fmla="*/ 447 h 506"/>
                  <a:gd name="T32" fmla="*/ 51 w 286"/>
                  <a:gd name="T33" fmla="*/ 442 h 506"/>
                  <a:gd name="T34" fmla="*/ 51 w 286"/>
                  <a:gd name="T35" fmla="*/ 351 h 506"/>
                  <a:gd name="T36" fmla="*/ 56 w 286"/>
                  <a:gd name="T37" fmla="*/ 346 h 506"/>
                  <a:gd name="T38" fmla="*/ 230 w 286"/>
                  <a:gd name="T39" fmla="*/ 346 h 506"/>
                  <a:gd name="T40" fmla="*/ 233 w 286"/>
                  <a:gd name="T41" fmla="*/ 351 h 506"/>
                  <a:gd name="T42" fmla="*/ 233 w 286"/>
                  <a:gd name="T43" fmla="*/ 299 h 506"/>
                  <a:gd name="T44" fmla="*/ 233 w 286"/>
                  <a:gd name="T45" fmla="*/ 302 h 506"/>
                  <a:gd name="T46" fmla="*/ 56 w 286"/>
                  <a:gd name="T47" fmla="*/ 304 h 506"/>
                  <a:gd name="T48" fmla="*/ 53 w 286"/>
                  <a:gd name="T49" fmla="*/ 302 h 506"/>
                  <a:gd name="T50" fmla="*/ 51 w 286"/>
                  <a:gd name="T51" fmla="*/ 208 h 506"/>
                  <a:gd name="T52" fmla="*/ 53 w 286"/>
                  <a:gd name="T53" fmla="*/ 205 h 506"/>
                  <a:gd name="T54" fmla="*/ 230 w 286"/>
                  <a:gd name="T55" fmla="*/ 203 h 506"/>
                  <a:gd name="T56" fmla="*/ 233 w 286"/>
                  <a:gd name="T57" fmla="*/ 205 h 506"/>
                  <a:gd name="T58" fmla="*/ 233 w 286"/>
                  <a:gd name="T59" fmla="*/ 299 h 506"/>
                  <a:gd name="T60" fmla="*/ 233 w 286"/>
                  <a:gd name="T61" fmla="*/ 157 h 506"/>
                  <a:gd name="T62" fmla="*/ 230 w 286"/>
                  <a:gd name="T63" fmla="*/ 161 h 506"/>
                  <a:gd name="T64" fmla="*/ 56 w 286"/>
                  <a:gd name="T65" fmla="*/ 161 h 506"/>
                  <a:gd name="T66" fmla="*/ 51 w 286"/>
                  <a:gd name="T67" fmla="*/ 157 h 506"/>
                  <a:gd name="T68" fmla="*/ 51 w 286"/>
                  <a:gd name="T69" fmla="*/ 65 h 506"/>
                  <a:gd name="T70" fmla="*/ 56 w 286"/>
                  <a:gd name="T71" fmla="*/ 60 h 506"/>
                  <a:gd name="T72" fmla="*/ 230 w 286"/>
                  <a:gd name="T73" fmla="*/ 60 h 506"/>
                  <a:gd name="T74" fmla="*/ 233 w 286"/>
                  <a:gd name="T75" fmla="*/ 6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506">
                    <a:moveTo>
                      <a:pt x="273" y="0"/>
                    </a:moveTo>
                    <a:lnTo>
                      <a:pt x="11" y="0"/>
                    </a:lnTo>
                    <a:lnTo>
                      <a:pt x="11" y="0"/>
                    </a:lnTo>
                    <a:lnTo>
                      <a:pt x="6" y="1"/>
                    </a:lnTo>
                    <a:lnTo>
                      <a:pt x="3" y="3"/>
                    </a:lnTo>
                    <a:lnTo>
                      <a:pt x="0" y="7"/>
                    </a:lnTo>
                    <a:lnTo>
                      <a:pt x="0" y="12"/>
                    </a:lnTo>
                    <a:lnTo>
                      <a:pt x="0" y="493"/>
                    </a:lnTo>
                    <a:lnTo>
                      <a:pt x="0" y="493"/>
                    </a:lnTo>
                    <a:lnTo>
                      <a:pt x="0" y="498"/>
                    </a:lnTo>
                    <a:lnTo>
                      <a:pt x="3" y="503"/>
                    </a:lnTo>
                    <a:lnTo>
                      <a:pt x="6" y="504"/>
                    </a:lnTo>
                    <a:lnTo>
                      <a:pt x="11" y="506"/>
                    </a:lnTo>
                    <a:lnTo>
                      <a:pt x="273" y="506"/>
                    </a:lnTo>
                    <a:lnTo>
                      <a:pt x="273" y="506"/>
                    </a:lnTo>
                    <a:lnTo>
                      <a:pt x="278" y="504"/>
                    </a:lnTo>
                    <a:lnTo>
                      <a:pt x="283" y="503"/>
                    </a:lnTo>
                    <a:lnTo>
                      <a:pt x="284" y="498"/>
                    </a:lnTo>
                    <a:lnTo>
                      <a:pt x="286" y="493"/>
                    </a:lnTo>
                    <a:lnTo>
                      <a:pt x="286" y="12"/>
                    </a:lnTo>
                    <a:lnTo>
                      <a:pt x="286" y="12"/>
                    </a:lnTo>
                    <a:lnTo>
                      <a:pt x="284" y="7"/>
                    </a:lnTo>
                    <a:lnTo>
                      <a:pt x="283" y="3"/>
                    </a:lnTo>
                    <a:lnTo>
                      <a:pt x="278" y="1"/>
                    </a:lnTo>
                    <a:lnTo>
                      <a:pt x="273" y="0"/>
                    </a:lnTo>
                    <a:lnTo>
                      <a:pt x="273" y="0"/>
                    </a:lnTo>
                    <a:close/>
                    <a:moveTo>
                      <a:pt x="233" y="442"/>
                    </a:moveTo>
                    <a:lnTo>
                      <a:pt x="233" y="442"/>
                    </a:lnTo>
                    <a:lnTo>
                      <a:pt x="233" y="445"/>
                    </a:lnTo>
                    <a:lnTo>
                      <a:pt x="230" y="447"/>
                    </a:lnTo>
                    <a:lnTo>
                      <a:pt x="56" y="447"/>
                    </a:lnTo>
                    <a:lnTo>
                      <a:pt x="56" y="447"/>
                    </a:lnTo>
                    <a:lnTo>
                      <a:pt x="53" y="445"/>
                    </a:lnTo>
                    <a:lnTo>
                      <a:pt x="51" y="442"/>
                    </a:lnTo>
                    <a:lnTo>
                      <a:pt x="51" y="351"/>
                    </a:lnTo>
                    <a:lnTo>
                      <a:pt x="51" y="351"/>
                    </a:lnTo>
                    <a:lnTo>
                      <a:pt x="53" y="347"/>
                    </a:lnTo>
                    <a:lnTo>
                      <a:pt x="56" y="346"/>
                    </a:lnTo>
                    <a:lnTo>
                      <a:pt x="230" y="346"/>
                    </a:lnTo>
                    <a:lnTo>
                      <a:pt x="230" y="346"/>
                    </a:lnTo>
                    <a:lnTo>
                      <a:pt x="233" y="347"/>
                    </a:lnTo>
                    <a:lnTo>
                      <a:pt x="233" y="351"/>
                    </a:lnTo>
                    <a:lnTo>
                      <a:pt x="233" y="442"/>
                    </a:lnTo>
                    <a:close/>
                    <a:moveTo>
                      <a:pt x="233" y="299"/>
                    </a:moveTo>
                    <a:lnTo>
                      <a:pt x="233" y="299"/>
                    </a:lnTo>
                    <a:lnTo>
                      <a:pt x="233" y="302"/>
                    </a:lnTo>
                    <a:lnTo>
                      <a:pt x="230" y="304"/>
                    </a:lnTo>
                    <a:lnTo>
                      <a:pt x="56" y="304"/>
                    </a:lnTo>
                    <a:lnTo>
                      <a:pt x="56" y="304"/>
                    </a:lnTo>
                    <a:lnTo>
                      <a:pt x="53" y="302"/>
                    </a:lnTo>
                    <a:lnTo>
                      <a:pt x="51" y="299"/>
                    </a:lnTo>
                    <a:lnTo>
                      <a:pt x="51" y="208"/>
                    </a:lnTo>
                    <a:lnTo>
                      <a:pt x="51" y="208"/>
                    </a:lnTo>
                    <a:lnTo>
                      <a:pt x="53" y="205"/>
                    </a:lnTo>
                    <a:lnTo>
                      <a:pt x="56" y="203"/>
                    </a:lnTo>
                    <a:lnTo>
                      <a:pt x="230" y="203"/>
                    </a:lnTo>
                    <a:lnTo>
                      <a:pt x="230" y="203"/>
                    </a:lnTo>
                    <a:lnTo>
                      <a:pt x="233" y="205"/>
                    </a:lnTo>
                    <a:lnTo>
                      <a:pt x="233" y="208"/>
                    </a:lnTo>
                    <a:lnTo>
                      <a:pt x="233" y="299"/>
                    </a:lnTo>
                    <a:close/>
                    <a:moveTo>
                      <a:pt x="233" y="157"/>
                    </a:moveTo>
                    <a:lnTo>
                      <a:pt x="233" y="157"/>
                    </a:lnTo>
                    <a:lnTo>
                      <a:pt x="233" y="160"/>
                    </a:lnTo>
                    <a:lnTo>
                      <a:pt x="230" y="161"/>
                    </a:lnTo>
                    <a:lnTo>
                      <a:pt x="56" y="161"/>
                    </a:lnTo>
                    <a:lnTo>
                      <a:pt x="56" y="161"/>
                    </a:lnTo>
                    <a:lnTo>
                      <a:pt x="53" y="160"/>
                    </a:lnTo>
                    <a:lnTo>
                      <a:pt x="51" y="157"/>
                    </a:lnTo>
                    <a:lnTo>
                      <a:pt x="51" y="65"/>
                    </a:lnTo>
                    <a:lnTo>
                      <a:pt x="51" y="65"/>
                    </a:lnTo>
                    <a:lnTo>
                      <a:pt x="53" y="62"/>
                    </a:lnTo>
                    <a:lnTo>
                      <a:pt x="56" y="60"/>
                    </a:lnTo>
                    <a:lnTo>
                      <a:pt x="230" y="60"/>
                    </a:lnTo>
                    <a:lnTo>
                      <a:pt x="230" y="60"/>
                    </a:lnTo>
                    <a:lnTo>
                      <a:pt x="233" y="62"/>
                    </a:lnTo>
                    <a:lnTo>
                      <a:pt x="233" y="65"/>
                    </a:lnTo>
                    <a:lnTo>
                      <a:pt x="233"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6" name="Grupa 35">
              <a:extLst>
                <a:ext uri="{FF2B5EF4-FFF2-40B4-BE49-F238E27FC236}">
                  <a16:creationId xmlns:a16="http://schemas.microsoft.com/office/drawing/2014/main" id="{E57E9340-C365-4EF7-8DFB-E16D2CC73CBC}"/>
                </a:ext>
              </a:extLst>
            </p:cNvPr>
            <p:cNvGrpSpPr/>
            <p:nvPr/>
          </p:nvGrpSpPr>
          <p:grpSpPr>
            <a:xfrm>
              <a:off x="5689265" y="3757618"/>
              <a:ext cx="202240" cy="401651"/>
              <a:chOff x="5826125" y="3944938"/>
              <a:chExt cx="227013" cy="450851"/>
            </a:xfrm>
            <a:grpFill/>
          </p:grpSpPr>
          <p:sp>
            <p:nvSpPr>
              <p:cNvPr id="43" name="Freeform 64">
                <a:extLst>
                  <a:ext uri="{FF2B5EF4-FFF2-40B4-BE49-F238E27FC236}">
                    <a16:creationId xmlns:a16="http://schemas.microsoft.com/office/drawing/2014/main" id="{77247DC5-4E3C-4CB5-AAE3-7B3EA4A62256}"/>
                  </a:ext>
                </a:extLst>
              </p:cNvPr>
              <p:cNvSpPr>
                <a:spLocks noEditPoints="1"/>
              </p:cNvSpPr>
              <p:nvPr/>
            </p:nvSpPr>
            <p:spPr bwMode="auto">
              <a:xfrm>
                <a:off x="5826125" y="3994151"/>
                <a:ext cx="227013" cy="401638"/>
              </a:xfrm>
              <a:custGeom>
                <a:avLst/>
                <a:gdLst>
                  <a:gd name="T0" fmla="*/ 13 w 286"/>
                  <a:gd name="T1" fmla="*/ 0 h 506"/>
                  <a:gd name="T2" fmla="*/ 275 w 286"/>
                  <a:gd name="T3" fmla="*/ 0 h 506"/>
                  <a:gd name="T4" fmla="*/ 275 w 286"/>
                  <a:gd name="T5" fmla="*/ 0 h 506"/>
                  <a:gd name="T6" fmla="*/ 280 w 286"/>
                  <a:gd name="T7" fmla="*/ 1 h 506"/>
                  <a:gd name="T8" fmla="*/ 283 w 286"/>
                  <a:gd name="T9" fmla="*/ 3 h 506"/>
                  <a:gd name="T10" fmla="*/ 286 w 286"/>
                  <a:gd name="T11" fmla="*/ 7 h 506"/>
                  <a:gd name="T12" fmla="*/ 286 w 286"/>
                  <a:gd name="T13" fmla="*/ 12 h 506"/>
                  <a:gd name="T14" fmla="*/ 286 w 286"/>
                  <a:gd name="T15" fmla="*/ 493 h 506"/>
                  <a:gd name="T16" fmla="*/ 286 w 286"/>
                  <a:gd name="T17" fmla="*/ 493 h 506"/>
                  <a:gd name="T18" fmla="*/ 286 w 286"/>
                  <a:gd name="T19" fmla="*/ 498 h 506"/>
                  <a:gd name="T20" fmla="*/ 283 w 286"/>
                  <a:gd name="T21" fmla="*/ 503 h 506"/>
                  <a:gd name="T22" fmla="*/ 280 w 286"/>
                  <a:gd name="T23" fmla="*/ 504 h 506"/>
                  <a:gd name="T24" fmla="*/ 275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 name="T52" fmla="*/ 56 w 286"/>
                  <a:gd name="T53" fmla="*/ 203 h 506"/>
                  <a:gd name="T54" fmla="*/ 56 w 286"/>
                  <a:gd name="T55" fmla="*/ 203 h 506"/>
                  <a:gd name="T56" fmla="*/ 53 w 286"/>
                  <a:gd name="T57" fmla="*/ 205 h 506"/>
                  <a:gd name="T58" fmla="*/ 53 w 286"/>
                  <a:gd name="T59" fmla="*/ 208 h 506"/>
                  <a:gd name="T60" fmla="*/ 53 w 286"/>
                  <a:gd name="T61" fmla="*/ 299 h 506"/>
                  <a:gd name="T62" fmla="*/ 53 w 286"/>
                  <a:gd name="T63" fmla="*/ 299 h 506"/>
                  <a:gd name="T64" fmla="*/ 53 w 286"/>
                  <a:gd name="T65" fmla="*/ 302 h 506"/>
                  <a:gd name="T66" fmla="*/ 56 w 286"/>
                  <a:gd name="T67" fmla="*/ 304 h 506"/>
                  <a:gd name="T68" fmla="*/ 230 w 286"/>
                  <a:gd name="T69" fmla="*/ 304 h 506"/>
                  <a:gd name="T70" fmla="*/ 230 w 286"/>
                  <a:gd name="T71" fmla="*/ 304 h 506"/>
                  <a:gd name="T72" fmla="*/ 233 w 286"/>
                  <a:gd name="T73" fmla="*/ 302 h 506"/>
                  <a:gd name="T74" fmla="*/ 235 w 286"/>
                  <a:gd name="T75" fmla="*/ 299 h 506"/>
                  <a:gd name="T76" fmla="*/ 235 w 286"/>
                  <a:gd name="T77" fmla="*/ 208 h 506"/>
                  <a:gd name="T78" fmla="*/ 235 w 286"/>
                  <a:gd name="T79" fmla="*/ 208 h 506"/>
                  <a:gd name="T80" fmla="*/ 233 w 286"/>
                  <a:gd name="T81" fmla="*/ 205 h 506"/>
                  <a:gd name="T82" fmla="*/ 230 w 286"/>
                  <a:gd name="T83" fmla="*/ 203 h 506"/>
                  <a:gd name="T84" fmla="*/ 56 w 286"/>
                  <a:gd name="T85" fmla="*/ 203 h 506"/>
                  <a:gd name="T86" fmla="*/ 56 w 286"/>
                  <a:gd name="T87" fmla="*/ 203 h 506"/>
                  <a:gd name="T88" fmla="*/ 56 w 286"/>
                  <a:gd name="T89" fmla="*/ 346 h 506"/>
                  <a:gd name="T90" fmla="*/ 56 w 286"/>
                  <a:gd name="T91" fmla="*/ 346 h 506"/>
                  <a:gd name="T92" fmla="*/ 53 w 286"/>
                  <a:gd name="T93" fmla="*/ 347 h 506"/>
                  <a:gd name="T94" fmla="*/ 53 w 286"/>
                  <a:gd name="T95" fmla="*/ 351 h 506"/>
                  <a:gd name="T96" fmla="*/ 53 w 286"/>
                  <a:gd name="T97" fmla="*/ 442 h 506"/>
                  <a:gd name="T98" fmla="*/ 53 w 286"/>
                  <a:gd name="T99" fmla="*/ 442 h 506"/>
                  <a:gd name="T100" fmla="*/ 53 w 286"/>
                  <a:gd name="T101" fmla="*/ 445 h 506"/>
                  <a:gd name="T102" fmla="*/ 56 w 286"/>
                  <a:gd name="T103" fmla="*/ 447 h 506"/>
                  <a:gd name="T104" fmla="*/ 230 w 286"/>
                  <a:gd name="T105" fmla="*/ 447 h 506"/>
                  <a:gd name="T106" fmla="*/ 230 w 286"/>
                  <a:gd name="T107" fmla="*/ 447 h 506"/>
                  <a:gd name="T108" fmla="*/ 233 w 286"/>
                  <a:gd name="T109" fmla="*/ 445 h 506"/>
                  <a:gd name="T110" fmla="*/ 235 w 286"/>
                  <a:gd name="T111" fmla="*/ 442 h 506"/>
                  <a:gd name="T112" fmla="*/ 235 w 286"/>
                  <a:gd name="T113" fmla="*/ 351 h 506"/>
                  <a:gd name="T114" fmla="*/ 235 w 286"/>
                  <a:gd name="T115" fmla="*/ 351 h 506"/>
                  <a:gd name="T116" fmla="*/ 233 w 286"/>
                  <a:gd name="T117" fmla="*/ 347 h 506"/>
                  <a:gd name="T118" fmla="*/ 230 w 286"/>
                  <a:gd name="T119" fmla="*/ 346 h 506"/>
                  <a:gd name="T120" fmla="*/ 56 w 286"/>
                  <a:gd name="T121"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 h="506">
                    <a:moveTo>
                      <a:pt x="13" y="0"/>
                    </a:moveTo>
                    <a:lnTo>
                      <a:pt x="275" y="0"/>
                    </a:lnTo>
                    <a:lnTo>
                      <a:pt x="275" y="0"/>
                    </a:lnTo>
                    <a:lnTo>
                      <a:pt x="280" y="1"/>
                    </a:lnTo>
                    <a:lnTo>
                      <a:pt x="283" y="3"/>
                    </a:lnTo>
                    <a:lnTo>
                      <a:pt x="286" y="7"/>
                    </a:lnTo>
                    <a:lnTo>
                      <a:pt x="286" y="12"/>
                    </a:lnTo>
                    <a:lnTo>
                      <a:pt x="286" y="493"/>
                    </a:lnTo>
                    <a:lnTo>
                      <a:pt x="286" y="493"/>
                    </a:lnTo>
                    <a:lnTo>
                      <a:pt x="286" y="498"/>
                    </a:lnTo>
                    <a:lnTo>
                      <a:pt x="283" y="503"/>
                    </a:lnTo>
                    <a:lnTo>
                      <a:pt x="280" y="504"/>
                    </a:lnTo>
                    <a:lnTo>
                      <a:pt x="275"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moveTo>
                      <a:pt x="56" y="203"/>
                    </a:moveTo>
                    <a:lnTo>
                      <a:pt x="56" y="203"/>
                    </a:lnTo>
                    <a:lnTo>
                      <a:pt x="53" y="205"/>
                    </a:lnTo>
                    <a:lnTo>
                      <a:pt x="53" y="208"/>
                    </a:lnTo>
                    <a:lnTo>
                      <a:pt x="53" y="299"/>
                    </a:lnTo>
                    <a:lnTo>
                      <a:pt x="53" y="299"/>
                    </a:lnTo>
                    <a:lnTo>
                      <a:pt x="53" y="302"/>
                    </a:lnTo>
                    <a:lnTo>
                      <a:pt x="56" y="304"/>
                    </a:lnTo>
                    <a:lnTo>
                      <a:pt x="230" y="304"/>
                    </a:lnTo>
                    <a:lnTo>
                      <a:pt x="230" y="304"/>
                    </a:lnTo>
                    <a:lnTo>
                      <a:pt x="233" y="302"/>
                    </a:lnTo>
                    <a:lnTo>
                      <a:pt x="235" y="299"/>
                    </a:lnTo>
                    <a:lnTo>
                      <a:pt x="235" y="208"/>
                    </a:lnTo>
                    <a:lnTo>
                      <a:pt x="235" y="208"/>
                    </a:lnTo>
                    <a:lnTo>
                      <a:pt x="233" y="205"/>
                    </a:lnTo>
                    <a:lnTo>
                      <a:pt x="230" y="203"/>
                    </a:lnTo>
                    <a:lnTo>
                      <a:pt x="56" y="203"/>
                    </a:lnTo>
                    <a:lnTo>
                      <a:pt x="56" y="203"/>
                    </a:lnTo>
                    <a:close/>
                    <a:moveTo>
                      <a:pt x="56" y="346"/>
                    </a:moveTo>
                    <a:lnTo>
                      <a:pt x="56" y="346"/>
                    </a:lnTo>
                    <a:lnTo>
                      <a:pt x="53" y="347"/>
                    </a:lnTo>
                    <a:lnTo>
                      <a:pt x="53" y="351"/>
                    </a:lnTo>
                    <a:lnTo>
                      <a:pt x="53" y="442"/>
                    </a:lnTo>
                    <a:lnTo>
                      <a:pt x="53" y="442"/>
                    </a:lnTo>
                    <a:lnTo>
                      <a:pt x="53" y="445"/>
                    </a:lnTo>
                    <a:lnTo>
                      <a:pt x="56" y="447"/>
                    </a:lnTo>
                    <a:lnTo>
                      <a:pt x="230" y="447"/>
                    </a:lnTo>
                    <a:lnTo>
                      <a:pt x="230" y="447"/>
                    </a:lnTo>
                    <a:lnTo>
                      <a:pt x="233" y="445"/>
                    </a:lnTo>
                    <a:lnTo>
                      <a:pt x="235" y="442"/>
                    </a:lnTo>
                    <a:lnTo>
                      <a:pt x="235" y="351"/>
                    </a:lnTo>
                    <a:lnTo>
                      <a:pt x="235" y="351"/>
                    </a:lnTo>
                    <a:lnTo>
                      <a:pt x="233" y="347"/>
                    </a:lnTo>
                    <a:lnTo>
                      <a:pt x="230" y="346"/>
                    </a:lnTo>
                    <a:lnTo>
                      <a:pt x="56"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65">
                <a:extLst>
                  <a:ext uri="{FF2B5EF4-FFF2-40B4-BE49-F238E27FC236}">
                    <a16:creationId xmlns:a16="http://schemas.microsoft.com/office/drawing/2014/main" id="{ADF164A9-9EF2-40DD-B4F8-D89CA5A303BF}"/>
                  </a:ext>
                </a:extLst>
              </p:cNvPr>
              <p:cNvSpPr>
                <a:spLocks/>
              </p:cNvSpPr>
              <p:nvPr/>
            </p:nvSpPr>
            <p:spPr bwMode="auto">
              <a:xfrm>
                <a:off x="5889625"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3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6" y="2"/>
                    </a:lnTo>
                    <a:lnTo>
                      <a:pt x="122" y="0"/>
                    </a:lnTo>
                    <a:lnTo>
                      <a:pt x="7" y="0"/>
                    </a:lnTo>
                    <a:lnTo>
                      <a:pt x="7" y="0"/>
                    </a:lnTo>
                    <a:lnTo>
                      <a:pt x="3"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7" name="Grupa 36">
              <a:extLst>
                <a:ext uri="{FF2B5EF4-FFF2-40B4-BE49-F238E27FC236}">
                  <a16:creationId xmlns:a16="http://schemas.microsoft.com/office/drawing/2014/main" id="{F2EB452B-566B-4BBE-BC8B-50FEFBFE9E3D}"/>
                </a:ext>
              </a:extLst>
            </p:cNvPr>
            <p:cNvGrpSpPr/>
            <p:nvPr/>
          </p:nvGrpSpPr>
          <p:grpSpPr>
            <a:xfrm>
              <a:off x="5950904" y="3757618"/>
              <a:ext cx="202240" cy="401651"/>
              <a:chOff x="6119813" y="3944938"/>
              <a:chExt cx="227013" cy="450851"/>
            </a:xfrm>
            <a:grpFill/>
          </p:grpSpPr>
          <p:sp>
            <p:nvSpPr>
              <p:cNvPr id="41" name="Freeform 66">
                <a:extLst>
                  <a:ext uri="{FF2B5EF4-FFF2-40B4-BE49-F238E27FC236}">
                    <a16:creationId xmlns:a16="http://schemas.microsoft.com/office/drawing/2014/main" id="{D2F187B4-A0C9-4040-A709-C880A9F12BD6}"/>
                  </a:ext>
                </a:extLst>
              </p:cNvPr>
              <p:cNvSpPr>
                <a:spLocks noEditPoints="1"/>
              </p:cNvSpPr>
              <p:nvPr/>
            </p:nvSpPr>
            <p:spPr bwMode="auto">
              <a:xfrm>
                <a:off x="6119813" y="3994151"/>
                <a:ext cx="227013" cy="401638"/>
              </a:xfrm>
              <a:custGeom>
                <a:avLst/>
                <a:gdLst>
                  <a:gd name="T0" fmla="*/ 11 w 286"/>
                  <a:gd name="T1" fmla="*/ 0 h 506"/>
                  <a:gd name="T2" fmla="*/ 273 w 286"/>
                  <a:gd name="T3" fmla="*/ 0 h 506"/>
                  <a:gd name="T4" fmla="*/ 273 w 286"/>
                  <a:gd name="T5" fmla="*/ 0 h 506"/>
                  <a:gd name="T6" fmla="*/ 278 w 286"/>
                  <a:gd name="T7" fmla="*/ 1 h 506"/>
                  <a:gd name="T8" fmla="*/ 281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1 w 286"/>
                  <a:gd name="T21" fmla="*/ 503 h 506"/>
                  <a:gd name="T22" fmla="*/ 278 w 286"/>
                  <a:gd name="T23" fmla="*/ 504 h 506"/>
                  <a:gd name="T24" fmla="*/ 273 w 286"/>
                  <a:gd name="T25" fmla="*/ 506 h 506"/>
                  <a:gd name="T26" fmla="*/ 11 w 286"/>
                  <a:gd name="T27" fmla="*/ 506 h 506"/>
                  <a:gd name="T28" fmla="*/ 11 w 286"/>
                  <a:gd name="T29" fmla="*/ 506 h 506"/>
                  <a:gd name="T30" fmla="*/ 6 w 286"/>
                  <a:gd name="T31" fmla="*/ 504 h 506"/>
                  <a:gd name="T32" fmla="*/ 3 w 286"/>
                  <a:gd name="T33" fmla="*/ 503 h 506"/>
                  <a:gd name="T34" fmla="*/ 0 w 286"/>
                  <a:gd name="T35" fmla="*/ 498 h 506"/>
                  <a:gd name="T36" fmla="*/ 0 w 286"/>
                  <a:gd name="T37" fmla="*/ 493 h 506"/>
                  <a:gd name="T38" fmla="*/ 0 w 286"/>
                  <a:gd name="T39" fmla="*/ 12 h 506"/>
                  <a:gd name="T40" fmla="*/ 0 w 286"/>
                  <a:gd name="T41" fmla="*/ 12 h 506"/>
                  <a:gd name="T42" fmla="*/ 0 w 286"/>
                  <a:gd name="T43" fmla="*/ 7 h 506"/>
                  <a:gd name="T44" fmla="*/ 3 w 286"/>
                  <a:gd name="T45" fmla="*/ 3 h 506"/>
                  <a:gd name="T46" fmla="*/ 6 w 286"/>
                  <a:gd name="T47" fmla="*/ 1 h 506"/>
                  <a:gd name="T48" fmla="*/ 11 w 286"/>
                  <a:gd name="T49" fmla="*/ 0 h 506"/>
                  <a:gd name="T50" fmla="*/ 11 w 286"/>
                  <a:gd name="T51" fmla="*/ 0 h 506"/>
                  <a:gd name="T52" fmla="*/ 54 w 286"/>
                  <a:gd name="T53" fmla="*/ 346 h 506"/>
                  <a:gd name="T54" fmla="*/ 54 w 286"/>
                  <a:gd name="T55" fmla="*/ 346 h 506"/>
                  <a:gd name="T56" fmla="*/ 53 w 286"/>
                  <a:gd name="T57" fmla="*/ 347 h 506"/>
                  <a:gd name="T58" fmla="*/ 51 w 286"/>
                  <a:gd name="T59" fmla="*/ 351 h 506"/>
                  <a:gd name="T60" fmla="*/ 51 w 286"/>
                  <a:gd name="T61" fmla="*/ 442 h 506"/>
                  <a:gd name="T62" fmla="*/ 51 w 286"/>
                  <a:gd name="T63" fmla="*/ 442 h 506"/>
                  <a:gd name="T64" fmla="*/ 53 w 286"/>
                  <a:gd name="T65" fmla="*/ 445 h 506"/>
                  <a:gd name="T66" fmla="*/ 54 w 286"/>
                  <a:gd name="T67" fmla="*/ 447 h 506"/>
                  <a:gd name="T68" fmla="*/ 230 w 286"/>
                  <a:gd name="T69" fmla="*/ 447 h 506"/>
                  <a:gd name="T70" fmla="*/ 230 w 286"/>
                  <a:gd name="T71" fmla="*/ 447 h 506"/>
                  <a:gd name="T72" fmla="*/ 231 w 286"/>
                  <a:gd name="T73" fmla="*/ 445 h 506"/>
                  <a:gd name="T74" fmla="*/ 233 w 286"/>
                  <a:gd name="T75" fmla="*/ 442 h 506"/>
                  <a:gd name="T76" fmla="*/ 233 w 286"/>
                  <a:gd name="T77" fmla="*/ 351 h 506"/>
                  <a:gd name="T78" fmla="*/ 233 w 286"/>
                  <a:gd name="T79" fmla="*/ 351 h 506"/>
                  <a:gd name="T80" fmla="*/ 231 w 286"/>
                  <a:gd name="T81" fmla="*/ 347 h 506"/>
                  <a:gd name="T82" fmla="*/ 230 w 286"/>
                  <a:gd name="T83" fmla="*/ 346 h 506"/>
                  <a:gd name="T84" fmla="*/ 54 w 286"/>
                  <a:gd name="T85"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6" h="506">
                    <a:moveTo>
                      <a:pt x="11" y="0"/>
                    </a:moveTo>
                    <a:lnTo>
                      <a:pt x="273" y="0"/>
                    </a:lnTo>
                    <a:lnTo>
                      <a:pt x="273" y="0"/>
                    </a:lnTo>
                    <a:lnTo>
                      <a:pt x="278" y="1"/>
                    </a:lnTo>
                    <a:lnTo>
                      <a:pt x="281" y="3"/>
                    </a:lnTo>
                    <a:lnTo>
                      <a:pt x="284" y="7"/>
                    </a:lnTo>
                    <a:lnTo>
                      <a:pt x="286" y="12"/>
                    </a:lnTo>
                    <a:lnTo>
                      <a:pt x="286" y="493"/>
                    </a:lnTo>
                    <a:lnTo>
                      <a:pt x="286" y="493"/>
                    </a:lnTo>
                    <a:lnTo>
                      <a:pt x="284" y="498"/>
                    </a:lnTo>
                    <a:lnTo>
                      <a:pt x="281" y="503"/>
                    </a:lnTo>
                    <a:lnTo>
                      <a:pt x="278" y="504"/>
                    </a:lnTo>
                    <a:lnTo>
                      <a:pt x="273" y="506"/>
                    </a:lnTo>
                    <a:lnTo>
                      <a:pt x="11" y="506"/>
                    </a:lnTo>
                    <a:lnTo>
                      <a:pt x="11" y="506"/>
                    </a:lnTo>
                    <a:lnTo>
                      <a:pt x="6" y="504"/>
                    </a:lnTo>
                    <a:lnTo>
                      <a:pt x="3" y="503"/>
                    </a:lnTo>
                    <a:lnTo>
                      <a:pt x="0" y="498"/>
                    </a:lnTo>
                    <a:lnTo>
                      <a:pt x="0" y="493"/>
                    </a:lnTo>
                    <a:lnTo>
                      <a:pt x="0" y="12"/>
                    </a:lnTo>
                    <a:lnTo>
                      <a:pt x="0" y="12"/>
                    </a:lnTo>
                    <a:lnTo>
                      <a:pt x="0" y="7"/>
                    </a:lnTo>
                    <a:lnTo>
                      <a:pt x="3" y="3"/>
                    </a:lnTo>
                    <a:lnTo>
                      <a:pt x="6" y="1"/>
                    </a:lnTo>
                    <a:lnTo>
                      <a:pt x="11" y="0"/>
                    </a:lnTo>
                    <a:lnTo>
                      <a:pt x="11" y="0"/>
                    </a:lnTo>
                    <a:close/>
                    <a:moveTo>
                      <a:pt x="54" y="346"/>
                    </a:moveTo>
                    <a:lnTo>
                      <a:pt x="54" y="346"/>
                    </a:lnTo>
                    <a:lnTo>
                      <a:pt x="53" y="347"/>
                    </a:lnTo>
                    <a:lnTo>
                      <a:pt x="51" y="351"/>
                    </a:lnTo>
                    <a:lnTo>
                      <a:pt x="51" y="442"/>
                    </a:lnTo>
                    <a:lnTo>
                      <a:pt x="51" y="442"/>
                    </a:lnTo>
                    <a:lnTo>
                      <a:pt x="53" y="445"/>
                    </a:lnTo>
                    <a:lnTo>
                      <a:pt x="54" y="447"/>
                    </a:lnTo>
                    <a:lnTo>
                      <a:pt x="230" y="447"/>
                    </a:lnTo>
                    <a:lnTo>
                      <a:pt x="230" y="447"/>
                    </a:lnTo>
                    <a:lnTo>
                      <a:pt x="231" y="445"/>
                    </a:lnTo>
                    <a:lnTo>
                      <a:pt x="233" y="442"/>
                    </a:lnTo>
                    <a:lnTo>
                      <a:pt x="233" y="351"/>
                    </a:lnTo>
                    <a:lnTo>
                      <a:pt x="233" y="351"/>
                    </a:lnTo>
                    <a:lnTo>
                      <a:pt x="231" y="347"/>
                    </a:lnTo>
                    <a:lnTo>
                      <a:pt x="230" y="346"/>
                    </a:lnTo>
                    <a:lnTo>
                      <a:pt x="54"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67">
                <a:extLst>
                  <a:ext uri="{FF2B5EF4-FFF2-40B4-BE49-F238E27FC236}">
                    <a16:creationId xmlns:a16="http://schemas.microsoft.com/office/drawing/2014/main" id="{C93EFF2D-63DE-4B40-BD90-65C508006B04}"/>
                  </a:ext>
                </a:extLst>
              </p:cNvPr>
              <p:cNvSpPr>
                <a:spLocks/>
              </p:cNvSpPr>
              <p:nvPr/>
            </p:nvSpPr>
            <p:spPr bwMode="auto">
              <a:xfrm>
                <a:off x="6183313" y="3944938"/>
                <a:ext cx="98425" cy="33338"/>
              </a:xfrm>
              <a:custGeom>
                <a:avLst/>
                <a:gdLst>
                  <a:gd name="T0" fmla="*/ 0 w 126"/>
                  <a:gd name="T1" fmla="*/ 44 h 44"/>
                  <a:gd name="T2" fmla="*/ 126 w 126"/>
                  <a:gd name="T3" fmla="*/ 44 h 44"/>
                  <a:gd name="T4" fmla="*/ 126 w 126"/>
                  <a:gd name="T5" fmla="*/ 5 h 44"/>
                  <a:gd name="T6" fmla="*/ 126 w 126"/>
                  <a:gd name="T7" fmla="*/ 5 h 44"/>
                  <a:gd name="T8" fmla="*/ 124 w 126"/>
                  <a:gd name="T9" fmla="*/ 2 h 44"/>
                  <a:gd name="T10" fmla="*/ 121 w 126"/>
                  <a:gd name="T11" fmla="*/ 0 h 44"/>
                  <a:gd name="T12" fmla="*/ 6 w 126"/>
                  <a:gd name="T13" fmla="*/ 0 h 44"/>
                  <a:gd name="T14" fmla="*/ 6 w 126"/>
                  <a:gd name="T15" fmla="*/ 0 h 44"/>
                  <a:gd name="T16" fmla="*/ 2 w 126"/>
                  <a:gd name="T17" fmla="*/ 2 h 44"/>
                  <a:gd name="T18" fmla="*/ 0 w 126"/>
                  <a:gd name="T19" fmla="*/ 5 h 44"/>
                  <a:gd name="T20" fmla="*/ 0 w 126"/>
                  <a:gd name="T21" fmla="*/ 44 h 44"/>
                  <a:gd name="T22" fmla="*/ 0 w 126"/>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44">
                    <a:moveTo>
                      <a:pt x="0" y="44"/>
                    </a:moveTo>
                    <a:lnTo>
                      <a:pt x="126" y="44"/>
                    </a:lnTo>
                    <a:lnTo>
                      <a:pt x="126" y="5"/>
                    </a:lnTo>
                    <a:lnTo>
                      <a:pt x="126"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8" name="Grupa 37">
              <a:extLst>
                <a:ext uri="{FF2B5EF4-FFF2-40B4-BE49-F238E27FC236}">
                  <a16:creationId xmlns:a16="http://schemas.microsoft.com/office/drawing/2014/main" id="{955B9F59-3E7C-4552-BB85-061F9817D0AC}"/>
                </a:ext>
              </a:extLst>
            </p:cNvPr>
            <p:cNvGrpSpPr/>
            <p:nvPr/>
          </p:nvGrpSpPr>
          <p:grpSpPr>
            <a:xfrm>
              <a:off x="6211127" y="3757618"/>
              <a:ext cx="202240" cy="401651"/>
              <a:chOff x="6411913" y="3944938"/>
              <a:chExt cx="227013" cy="450851"/>
            </a:xfrm>
            <a:grpFill/>
          </p:grpSpPr>
          <p:sp>
            <p:nvSpPr>
              <p:cNvPr id="39" name="Freeform 68">
                <a:extLst>
                  <a:ext uri="{FF2B5EF4-FFF2-40B4-BE49-F238E27FC236}">
                    <a16:creationId xmlns:a16="http://schemas.microsoft.com/office/drawing/2014/main" id="{CB50C95F-6011-453D-B042-71C67A9C5A26}"/>
                  </a:ext>
                </a:extLst>
              </p:cNvPr>
              <p:cNvSpPr>
                <a:spLocks/>
              </p:cNvSpPr>
              <p:nvPr/>
            </p:nvSpPr>
            <p:spPr bwMode="auto">
              <a:xfrm>
                <a:off x="6411913" y="3994151"/>
                <a:ext cx="227013" cy="401638"/>
              </a:xfrm>
              <a:custGeom>
                <a:avLst/>
                <a:gdLst>
                  <a:gd name="T0" fmla="*/ 13 w 286"/>
                  <a:gd name="T1" fmla="*/ 0 h 506"/>
                  <a:gd name="T2" fmla="*/ 274 w 286"/>
                  <a:gd name="T3" fmla="*/ 0 h 506"/>
                  <a:gd name="T4" fmla="*/ 274 w 286"/>
                  <a:gd name="T5" fmla="*/ 0 h 506"/>
                  <a:gd name="T6" fmla="*/ 278 w 286"/>
                  <a:gd name="T7" fmla="*/ 1 h 506"/>
                  <a:gd name="T8" fmla="*/ 283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3 w 286"/>
                  <a:gd name="T21" fmla="*/ 503 h 506"/>
                  <a:gd name="T22" fmla="*/ 278 w 286"/>
                  <a:gd name="T23" fmla="*/ 504 h 506"/>
                  <a:gd name="T24" fmla="*/ 274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6" h="506">
                    <a:moveTo>
                      <a:pt x="13" y="0"/>
                    </a:moveTo>
                    <a:lnTo>
                      <a:pt x="274" y="0"/>
                    </a:lnTo>
                    <a:lnTo>
                      <a:pt x="274" y="0"/>
                    </a:lnTo>
                    <a:lnTo>
                      <a:pt x="278" y="1"/>
                    </a:lnTo>
                    <a:lnTo>
                      <a:pt x="283" y="3"/>
                    </a:lnTo>
                    <a:lnTo>
                      <a:pt x="284" y="7"/>
                    </a:lnTo>
                    <a:lnTo>
                      <a:pt x="286" y="12"/>
                    </a:lnTo>
                    <a:lnTo>
                      <a:pt x="286" y="493"/>
                    </a:lnTo>
                    <a:lnTo>
                      <a:pt x="286" y="493"/>
                    </a:lnTo>
                    <a:lnTo>
                      <a:pt x="284" y="498"/>
                    </a:lnTo>
                    <a:lnTo>
                      <a:pt x="283" y="503"/>
                    </a:lnTo>
                    <a:lnTo>
                      <a:pt x="278" y="504"/>
                    </a:lnTo>
                    <a:lnTo>
                      <a:pt x="274"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69">
                <a:extLst>
                  <a:ext uri="{FF2B5EF4-FFF2-40B4-BE49-F238E27FC236}">
                    <a16:creationId xmlns:a16="http://schemas.microsoft.com/office/drawing/2014/main" id="{7B34968B-D6CF-48F0-BA6B-B979CC08547B}"/>
                  </a:ext>
                </a:extLst>
              </p:cNvPr>
              <p:cNvSpPr>
                <a:spLocks/>
              </p:cNvSpPr>
              <p:nvPr/>
            </p:nvSpPr>
            <p:spPr bwMode="auto">
              <a:xfrm>
                <a:off x="6475413"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2 w 128"/>
                  <a:gd name="T17" fmla="*/ 2 h 44"/>
                  <a:gd name="T18" fmla="*/ 0 w 128"/>
                  <a:gd name="T19" fmla="*/ 5 h 44"/>
                  <a:gd name="T20" fmla="*/ 0 w 128"/>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4">
                    <a:moveTo>
                      <a:pt x="0" y="44"/>
                    </a:moveTo>
                    <a:lnTo>
                      <a:pt x="128" y="44"/>
                    </a:lnTo>
                    <a:lnTo>
                      <a:pt x="128" y="5"/>
                    </a:lnTo>
                    <a:lnTo>
                      <a:pt x="128" y="5"/>
                    </a:lnTo>
                    <a:lnTo>
                      <a:pt x="126" y="2"/>
                    </a:lnTo>
                    <a:lnTo>
                      <a:pt x="122" y="0"/>
                    </a:lnTo>
                    <a:lnTo>
                      <a:pt x="7" y="0"/>
                    </a:lnTo>
                    <a:lnTo>
                      <a:pt x="7" y="0"/>
                    </a:lnTo>
                    <a:lnTo>
                      <a:pt x="2" y="2"/>
                    </a:lnTo>
                    <a:lnTo>
                      <a:pt x="0" y="5"/>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grpSp>
        <p:nvGrpSpPr>
          <p:cNvPr id="47" name="Grupa 46">
            <a:extLst>
              <a:ext uri="{FF2B5EF4-FFF2-40B4-BE49-F238E27FC236}">
                <a16:creationId xmlns:a16="http://schemas.microsoft.com/office/drawing/2014/main" id="{B04F78B7-AF96-4B01-A310-BFB670F4D2A7}"/>
              </a:ext>
            </a:extLst>
          </p:cNvPr>
          <p:cNvGrpSpPr>
            <a:grpSpLocks noChangeAspect="1"/>
          </p:cNvGrpSpPr>
          <p:nvPr/>
        </p:nvGrpSpPr>
        <p:grpSpPr>
          <a:xfrm>
            <a:off x="2843890" y="4754542"/>
            <a:ext cx="359302" cy="407326"/>
            <a:chOff x="-1196975" y="2287588"/>
            <a:chExt cx="617538" cy="700087"/>
          </a:xfrm>
          <a:solidFill>
            <a:srgbClr val="CDCDCD"/>
          </a:solidFill>
        </p:grpSpPr>
        <p:sp>
          <p:nvSpPr>
            <p:cNvPr id="48" name="Freeform 7">
              <a:extLst>
                <a:ext uri="{FF2B5EF4-FFF2-40B4-BE49-F238E27FC236}">
                  <a16:creationId xmlns:a16="http://schemas.microsoft.com/office/drawing/2014/main" id="{488477FD-BBF9-4FD3-9F53-B67BB48A71D6}"/>
                </a:ext>
              </a:extLst>
            </p:cNvPr>
            <p:cNvSpPr>
              <a:spLocks noEditPoints="1"/>
            </p:cNvSpPr>
            <p:nvPr/>
          </p:nvSpPr>
          <p:spPr bwMode="auto">
            <a:xfrm>
              <a:off x="-1196975" y="2447925"/>
              <a:ext cx="617538" cy="484187"/>
            </a:xfrm>
            <a:custGeom>
              <a:avLst/>
              <a:gdLst>
                <a:gd name="T0" fmla="*/ 0 w 1557"/>
                <a:gd name="T1" fmla="*/ 1221 h 1221"/>
                <a:gd name="T2" fmla="*/ 1557 w 1557"/>
                <a:gd name="T3" fmla="*/ 0 h 1221"/>
                <a:gd name="T4" fmla="*/ 182 w 1557"/>
                <a:gd name="T5" fmla="*/ 1131 h 1221"/>
                <a:gd name="T6" fmla="*/ 121 w 1557"/>
                <a:gd name="T7" fmla="*/ 1092 h 1221"/>
                <a:gd name="T8" fmla="*/ 182 w 1557"/>
                <a:gd name="T9" fmla="*/ 1131 h 1221"/>
                <a:gd name="T10" fmla="*/ 1138 w 1557"/>
                <a:gd name="T11" fmla="*/ 1131 h 1221"/>
                <a:gd name="T12" fmla="*/ 1199 w 1557"/>
                <a:gd name="T13" fmla="*/ 1092 h 1221"/>
                <a:gd name="T14" fmla="*/ 1317 w 1557"/>
                <a:gd name="T15" fmla="*/ 1131 h 1221"/>
                <a:gd name="T16" fmla="*/ 1256 w 1557"/>
                <a:gd name="T17" fmla="*/ 1092 h 1221"/>
                <a:gd name="T18" fmla="*/ 1317 w 1557"/>
                <a:gd name="T19" fmla="*/ 1131 h 1221"/>
                <a:gd name="T20" fmla="*/ 1374 w 1557"/>
                <a:gd name="T21" fmla="*/ 1131 h 1221"/>
                <a:gd name="T22" fmla="*/ 1437 w 1557"/>
                <a:gd name="T23" fmla="*/ 1092 h 1221"/>
                <a:gd name="T24" fmla="*/ 1437 w 1557"/>
                <a:gd name="T25" fmla="*/ 936 h 1221"/>
                <a:gd name="T26" fmla="*/ 1436 w 1557"/>
                <a:gd name="T27" fmla="*/ 944 h 1221"/>
                <a:gd name="T28" fmla="*/ 1433 w 1557"/>
                <a:gd name="T29" fmla="*/ 958 h 1221"/>
                <a:gd name="T30" fmla="*/ 1424 w 1557"/>
                <a:gd name="T31" fmla="*/ 977 h 1221"/>
                <a:gd name="T32" fmla="*/ 1403 w 1557"/>
                <a:gd name="T33" fmla="*/ 998 h 1221"/>
                <a:gd name="T34" fmla="*/ 1384 w 1557"/>
                <a:gd name="T35" fmla="*/ 1008 h 1221"/>
                <a:gd name="T36" fmla="*/ 1369 w 1557"/>
                <a:gd name="T37" fmla="*/ 1010 h 1221"/>
                <a:gd name="T38" fmla="*/ 196 w 1557"/>
                <a:gd name="T39" fmla="*/ 1011 h 1221"/>
                <a:gd name="T40" fmla="*/ 188 w 1557"/>
                <a:gd name="T41" fmla="*/ 1010 h 1221"/>
                <a:gd name="T42" fmla="*/ 174 w 1557"/>
                <a:gd name="T43" fmla="*/ 1008 h 1221"/>
                <a:gd name="T44" fmla="*/ 155 w 1557"/>
                <a:gd name="T45" fmla="*/ 998 h 1221"/>
                <a:gd name="T46" fmla="*/ 134 w 1557"/>
                <a:gd name="T47" fmla="*/ 977 h 1221"/>
                <a:gd name="T48" fmla="*/ 124 w 1557"/>
                <a:gd name="T49" fmla="*/ 958 h 1221"/>
                <a:gd name="T50" fmla="*/ 122 w 1557"/>
                <a:gd name="T51" fmla="*/ 944 h 1221"/>
                <a:gd name="T52" fmla="*/ 121 w 1557"/>
                <a:gd name="T53" fmla="*/ 178 h 1221"/>
                <a:gd name="T54" fmla="*/ 122 w 1557"/>
                <a:gd name="T55" fmla="*/ 171 h 1221"/>
                <a:gd name="T56" fmla="*/ 124 w 1557"/>
                <a:gd name="T57" fmla="*/ 156 h 1221"/>
                <a:gd name="T58" fmla="*/ 134 w 1557"/>
                <a:gd name="T59" fmla="*/ 137 h 1221"/>
                <a:gd name="T60" fmla="*/ 155 w 1557"/>
                <a:gd name="T61" fmla="*/ 116 h 1221"/>
                <a:gd name="T62" fmla="*/ 174 w 1557"/>
                <a:gd name="T63" fmla="*/ 107 h 1221"/>
                <a:gd name="T64" fmla="*/ 188 w 1557"/>
                <a:gd name="T65" fmla="*/ 104 h 1221"/>
                <a:gd name="T66" fmla="*/ 1362 w 1557"/>
                <a:gd name="T67" fmla="*/ 103 h 1221"/>
                <a:gd name="T68" fmla="*/ 1369 w 1557"/>
                <a:gd name="T69" fmla="*/ 104 h 1221"/>
                <a:gd name="T70" fmla="*/ 1384 w 1557"/>
                <a:gd name="T71" fmla="*/ 107 h 1221"/>
                <a:gd name="T72" fmla="*/ 1403 w 1557"/>
                <a:gd name="T73" fmla="*/ 116 h 1221"/>
                <a:gd name="T74" fmla="*/ 1424 w 1557"/>
                <a:gd name="T75" fmla="*/ 137 h 1221"/>
                <a:gd name="T76" fmla="*/ 1433 w 1557"/>
                <a:gd name="T77" fmla="*/ 156 h 1221"/>
                <a:gd name="T78" fmla="*/ 1436 w 1557"/>
                <a:gd name="T79" fmla="*/ 171 h 1221"/>
                <a:gd name="T80" fmla="*/ 1437 w 1557"/>
                <a:gd name="T81" fmla="*/ 936 h 1221"/>
                <a:gd name="T82" fmla="*/ 249 w 1557"/>
                <a:gd name="T83" fmla="*/ 234 h 1221"/>
                <a:gd name="T84" fmla="*/ 243 w 1557"/>
                <a:gd name="T85" fmla="*/ 234 h 1221"/>
                <a:gd name="T86" fmla="*/ 234 w 1557"/>
                <a:gd name="T87" fmla="*/ 231 h 1221"/>
                <a:gd name="T88" fmla="*/ 227 w 1557"/>
                <a:gd name="T89" fmla="*/ 224 h 1221"/>
                <a:gd name="T90" fmla="*/ 222 w 1557"/>
                <a:gd name="T91" fmla="*/ 214 h 1221"/>
                <a:gd name="T92" fmla="*/ 222 w 1557"/>
                <a:gd name="T93" fmla="*/ 209 h 1221"/>
                <a:gd name="T94" fmla="*/ 225 w 1557"/>
                <a:gd name="T95" fmla="*/ 198 h 1221"/>
                <a:gd name="T96" fmla="*/ 229 w 1557"/>
                <a:gd name="T97" fmla="*/ 190 h 1221"/>
                <a:gd name="T98" fmla="*/ 238 w 1557"/>
                <a:gd name="T99" fmla="*/ 185 h 1221"/>
                <a:gd name="T100" fmla="*/ 249 w 1557"/>
                <a:gd name="T101" fmla="*/ 183 h 1221"/>
                <a:gd name="T102" fmla="*/ 635 w 1557"/>
                <a:gd name="T103" fmla="*/ 183 h 1221"/>
                <a:gd name="T104" fmla="*/ 646 w 1557"/>
                <a:gd name="T105" fmla="*/ 185 h 1221"/>
                <a:gd name="T106" fmla="*/ 654 w 1557"/>
                <a:gd name="T107" fmla="*/ 190 h 1221"/>
                <a:gd name="T108" fmla="*/ 659 w 1557"/>
                <a:gd name="T109" fmla="*/ 198 h 1221"/>
                <a:gd name="T110" fmla="*/ 661 w 1557"/>
                <a:gd name="T111" fmla="*/ 209 h 1221"/>
                <a:gd name="T112" fmla="*/ 661 w 1557"/>
                <a:gd name="T113" fmla="*/ 214 h 1221"/>
                <a:gd name="T114" fmla="*/ 656 w 1557"/>
                <a:gd name="T115" fmla="*/ 224 h 1221"/>
                <a:gd name="T116" fmla="*/ 649 w 1557"/>
                <a:gd name="T117" fmla="*/ 231 h 1221"/>
                <a:gd name="T118" fmla="*/ 641 w 1557"/>
                <a:gd name="T119" fmla="*/ 234 h 1221"/>
                <a:gd name="T120" fmla="*/ 635 w 1557"/>
                <a:gd name="T121" fmla="*/ 234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221">
                  <a:moveTo>
                    <a:pt x="0" y="0"/>
                  </a:moveTo>
                  <a:lnTo>
                    <a:pt x="0" y="1221"/>
                  </a:lnTo>
                  <a:lnTo>
                    <a:pt x="1557" y="1221"/>
                  </a:lnTo>
                  <a:lnTo>
                    <a:pt x="1557" y="0"/>
                  </a:lnTo>
                  <a:lnTo>
                    <a:pt x="0" y="0"/>
                  </a:lnTo>
                  <a:close/>
                  <a:moveTo>
                    <a:pt x="182" y="1131"/>
                  </a:moveTo>
                  <a:lnTo>
                    <a:pt x="121" y="1131"/>
                  </a:lnTo>
                  <a:lnTo>
                    <a:pt x="121" y="1092"/>
                  </a:lnTo>
                  <a:lnTo>
                    <a:pt x="182" y="1092"/>
                  </a:lnTo>
                  <a:lnTo>
                    <a:pt x="182" y="1131"/>
                  </a:lnTo>
                  <a:close/>
                  <a:moveTo>
                    <a:pt x="1199" y="1131"/>
                  </a:moveTo>
                  <a:lnTo>
                    <a:pt x="1138" y="1131"/>
                  </a:lnTo>
                  <a:lnTo>
                    <a:pt x="1138" y="1092"/>
                  </a:lnTo>
                  <a:lnTo>
                    <a:pt x="1199" y="1092"/>
                  </a:lnTo>
                  <a:lnTo>
                    <a:pt x="1199" y="1131"/>
                  </a:lnTo>
                  <a:close/>
                  <a:moveTo>
                    <a:pt x="1317" y="1131"/>
                  </a:moveTo>
                  <a:lnTo>
                    <a:pt x="1256" y="1131"/>
                  </a:lnTo>
                  <a:lnTo>
                    <a:pt x="1256" y="1092"/>
                  </a:lnTo>
                  <a:lnTo>
                    <a:pt x="1317" y="1092"/>
                  </a:lnTo>
                  <a:lnTo>
                    <a:pt x="1317" y="1131"/>
                  </a:lnTo>
                  <a:close/>
                  <a:moveTo>
                    <a:pt x="1437" y="1131"/>
                  </a:moveTo>
                  <a:lnTo>
                    <a:pt x="1374" y="1131"/>
                  </a:lnTo>
                  <a:lnTo>
                    <a:pt x="1374" y="1092"/>
                  </a:lnTo>
                  <a:lnTo>
                    <a:pt x="1437" y="1092"/>
                  </a:lnTo>
                  <a:lnTo>
                    <a:pt x="1437" y="1131"/>
                  </a:lnTo>
                  <a:close/>
                  <a:moveTo>
                    <a:pt x="1437" y="936"/>
                  </a:moveTo>
                  <a:lnTo>
                    <a:pt x="1437" y="936"/>
                  </a:lnTo>
                  <a:lnTo>
                    <a:pt x="1436" y="944"/>
                  </a:lnTo>
                  <a:lnTo>
                    <a:pt x="1434" y="951"/>
                  </a:lnTo>
                  <a:lnTo>
                    <a:pt x="1433" y="958"/>
                  </a:lnTo>
                  <a:lnTo>
                    <a:pt x="1431" y="965"/>
                  </a:lnTo>
                  <a:lnTo>
                    <a:pt x="1424" y="977"/>
                  </a:lnTo>
                  <a:lnTo>
                    <a:pt x="1414" y="988"/>
                  </a:lnTo>
                  <a:lnTo>
                    <a:pt x="1403" y="998"/>
                  </a:lnTo>
                  <a:lnTo>
                    <a:pt x="1391" y="1005"/>
                  </a:lnTo>
                  <a:lnTo>
                    <a:pt x="1384" y="1008"/>
                  </a:lnTo>
                  <a:lnTo>
                    <a:pt x="1377" y="1009"/>
                  </a:lnTo>
                  <a:lnTo>
                    <a:pt x="1369" y="1010"/>
                  </a:lnTo>
                  <a:lnTo>
                    <a:pt x="1362" y="1011"/>
                  </a:lnTo>
                  <a:lnTo>
                    <a:pt x="196" y="1011"/>
                  </a:lnTo>
                  <a:lnTo>
                    <a:pt x="196" y="1011"/>
                  </a:lnTo>
                  <a:lnTo>
                    <a:pt x="188" y="1010"/>
                  </a:lnTo>
                  <a:lnTo>
                    <a:pt x="181" y="1009"/>
                  </a:lnTo>
                  <a:lnTo>
                    <a:pt x="174" y="1008"/>
                  </a:lnTo>
                  <a:lnTo>
                    <a:pt x="167" y="1005"/>
                  </a:lnTo>
                  <a:lnTo>
                    <a:pt x="155" y="998"/>
                  </a:lnTo>
                  <a:lnTo>
                    <a:pt x="143" y="988"/>
                  </a:lnTo>
                  <a:lnTo>
                    <a:pt x="134" y="977"/>
                  </a:lnTo>
                  <a:lnTo>
                    <a:pt x="127" y="965"/>
                  </a:lnTo>
                  <a:lnTo>
                    <a:pt x="124" y="958"/>
                  </a:lnTo>
                  <a:lnTo>
                    <a:pt x="123" y="951"/>
                  </a:lnTo>
                  <a:lnTo>
                    <a:pt x="122" y="944"/>
                  </a:lnTo>
                  <a:lnTo>
                    <a:pt x="121" y="936"/>
                  </a:lnTo>
                  <a:lnTo>
                    <a:pt x="121" y="178"/>
                  </a:lnTo>
                  <a:lnTo>
                    <a:pt x="121" y="178"/>
                  </a:lnTo>
                  <a:lnTo>
                    <a:pt x="122" y="171"/>
                  </a:lnTo>
                  <a:lnTo>
                    <a:pt x="123" y="163"/>
                  </a:lnTo>
                  <a:lnTo>
                    <a:pt x="124" y="156"/>
                  </a:lnTo>
                  <a:lnTo>
                    <a:pt x="127" y="149"/>
                  </a:lnTo>
                  <a:lnTo>
                    <a:pt x="134" y="137"/>
                  </a:lnTo>
                  <a:lnTo>
                    <a:pt x="143" y="126"/>
                  </a:lnTo>
                  <a:lnTo>
                    <a:pt x="155" y="116"/>
                  </a:lnTo>
                  <a:lnTo>
                    <a:pt x="167" y="109"/>
                  </a:lnTo>
                  <a:lnTo>
                    <a:pt x="174" y="107"/>
                  </a:lnTo>
                  <a:lnTo>
                    <a:pt x="181" y="105"/>
                  </a:lnTo>
                  <a:lnTo>
                    <a:pt x="188" y="104"/>
                  </a:lnTo>
                  <a:lnTo>
                    <a:pt x="196" y="103"/>
                  </a:lnTo>
                  <a:lnTo>
                    <a:pt x="1362" y="103"/>
                  </a:lnTo>
                  <a:lnTo>
                    <a:pt x="1362" y="103"/>
                  </a:lnTo>
                  <a:lnTo>
                    <a:pt x="1369" y="104"/>
                  </a:lnTo>
                  <a:lnTo>
                    <a:pt x="1377" y="105"/>
                  </a:lnTo>
                  <a:lnTo>
                    <a:pt x="1384" y="107"/>
                  </a:lnTo>
                  <a:lnTo>
                    <a:pt x="1391" y="109"/>
                  </a:lnTo>
                  <a:lnTo>
                    <a:pt x="1403" y="116"/>
                  </a:lnTo>
                  <a:lnTo>
                    <a:pt x="1414" y="126"/>
                  </a:lnTo>
                  <a:lnTo>
                    <a:pt x="1424" y="137"/>
                  </a:lnTo>
                  <a:lnTo>
                    <a:pt x="1431" y="149"/>
                  </a:lnTo>
                  <a:lnTo>
                    <a:pt x="1433" y="156"/>
                  </a:lnTo>
                  <a:lnTo>
                    <a:pt x="1434" y="163"/>
                  </a:lnTo>
                  <a:lnTo>
                    <a:pt x="1436" y="171"/>
                  </a:lnTo>
                  <a:lnTo>
                    <a:pt x="1437" y="178"/>
                  </a:lnTo>
                  <a:lnTo>
                    <a:pt x="1437" y="936"/>
                  </a:lnTo>
                  <a:close/>
                  <a:moveTo>
                    <a:pt x="635" y="234"/>
                  </a:moveTo>
                  <a:lnTo>
                    <a:pt x="249" y="234"/>
                  </a:lnTo>
                  <a:lnTo>
                    <a:pt x="249" y="234"/>
                  </a:lnTo>
                  <a:lnTo>
                    <a:pt x="243" y="234"/>
                  </a:lnTo>
                  <a:lnTo>
                    <a:pt x="238" y="233"/>
                  </a:lnTo>
                  <a:lnTo>
                    <a:pt x="234" y="231"/>
                  </a:lnTo>
                  <a:lnTo>
                    <a:pt x="229" y="227"/>
                  </a:lnTo>
                  <a:lnTo>
                    <a:pt x="227" y="224"/>
                  </a:lnTo>
                  <a:lnTo>
                    <a:pt x="225" y="219"/>
                  </a:lnTo>
                  <a:lnTo>
                    <a:pt x="222" y="214"/>
                  </a:lnTo>
                  <a:lnTo>
                    <a:pt x="222" y="209"/>
                  </a:lnTo>
                  <a:lnTo>
                    <a:pt x="222" y="209"/>
                  </a:lnTo>
                  <a:lnTo>
                    <a:pt x="222" y="203"/>
                  </a:lnTo>
                  <a:lnTo>
                    <a:pt x="225" y="198"/>
                  </a:lnTo>
                  <a:lnTo>
                    <a:pt x="227" y="193"/>
                  </a:lnTo>
                  <a:lnTo>
                    <a:pt x="229" y="190"/>
                  </a:lnTo>
                  <a:lnTo>
                    <a:pt x="234" y="187"/>
                  </a:lnTo>
                  <a:lnTo>
                    <a:pt x="238" y="185"/>
                  </a:lnTo>
                  <a:lnTo>
                    <a:pt x="243" y="183"/>
                  </a:lnTo>
                  <a:lnTo>
                    <a:pt x="249" y="183"/>
                  </a:lnTo>
                  <a:lnTo>
                    <a:pt x="635" y="183"/>
                  </a:lnTo>
                  <a:lnTo>
                    <a:pt x="635" y="183"/>
                  </a:lnTo>
                  <a:lnTo>
                    <a:pt x="641" y="183"/>
                  </a:lnTo>
                  <a:lnTo>
                    <a:pt x="646" y="185"/>
                  </a:lnTo>
                  <a:lnTo>
                    <a:pt x="649" y="187"/>
                  </a:lnTo>
                  <a:lnTo>
                    <a:pt x="654" y="190"/>
                  </a:lnTo>
                  <a:lnTo>
                    <a:pt x="656" y="193"/>
                  </a:lnTo>
                  <a:lnTo>
                    <a:pt x="659" y="198"/>
                  </a:lnTo>
                  <a:lnTo>
                    <a:pt x="661" y="203"/>
                  </a:lnTo>
                  <a:lnTo>
                    <a:pt x="661" y="209"/>
                  </a:lnTo>
                  <a:lnTo>
                    <a:pt x="661" y="209"/>
                  </a:lnTo>
                  <a:lnTo>
                    <a:pt x="661" y="214"/>
                  </a:lnTo>
                  <a:lnTo>
                    <a:pt x="659" y="219"/>
                  </a:lnTo>
                  <a:lnTo>
                    <a:pt x="656" y="224"/>
                  </a:lnTo>
                  <a:lnTo>
                    <a:pt x="654" y="227"/>
                  </a:lnTo>
                  <a:lnTo>
                    <a:pt x="649" y="231"/>
                  </a:lnTo>
                  <a:lnTo>
                    <a:pt x="646" y="233"/>
                  </a:lnTo>
                  <a:lnTo>
                    <a:pt x="641" y="234"/>
                  </a:lnTo>
                  <a:lnTo>
                    <a:pt x="635" y="234"/>
                  </a:lnTo>
                  <a:lnTo>
                    <a:pt x="635"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8">
              <a:extLst>
                <a:ext uri="{FF2B5EF4-FFF2-40B4-BE49-F238E27FC236}">
                  <a16:creationId xmlns:a16="http://schemas.microsoft.com/office/drawing/2014/main" id="{AF2628EF-FE93-48D6-9780-4AA657D858F9}"/>
                </a:ext>
              </a:extLst>
            </p:cNvPr>
            <p:cNvSpPr>
              <a:spLocks/>
            </p:cNvSpPr>
            <p:nvPr/>
          </p:nvSpPr>
          <p:spPr bwMode="auto">
            <a:xfrm>
              <a:off x="-1017587" y="2287588"/>
              <a:ext cx="258763" cy="139700"/>
            </a:xfrm>
            <a:custGeom>
              <a:avLst/>
              <a:gdLst>
                <a:gd name="T0" fmla="*/ 266 w 652"/>
                <a:gd name="T1" fmla="*/ 304 h 349"/>
                <a:gd name="T2" fmla="*/ 266 w 652"/>
                <a:gd name="T3" fmla="*/ 304 h 349"/>
                <a:gd name="T4" fmla="*/ 253 w 652"/>
                <a:gd name="T5" fmla="*/ 312 h 349"/>
                <a:gd name="T6" fmla="*/ 240 w 652"/>
                <a:gd name="T7" fmla="*/ 323 h 349"/>
                <a:gd name="T8" fmla="*/ 229 w 652"/>
                <a:gd name="T9" fmla="*/ 335 h 349"/>
                <a:gd name="T10" fmla="*/ 219 w 652"/>
                <a:gd name="T11" fmla="*/ 349 h 349"/>
                <a:gd name="T12" fmla="*/ 433 w 652"/>
                <a:gd name="T13" fmla="*/ 349 h 349"/>
                <a:gd name="T14" fmla="*/ 433 w 652"/>
                <a:gd name="T15" fmla="*/ 349 h 349"/>
                <a:gd name="T16" fmla="*/ 423 w 652"/>
                <a:gd name="T17" fmla="*/ 335 h 349"/>
                <a:gd name="T18" fmla="*/ 412 w 652"/>
                <a:gd name="T19" fmla="*/ 323 h 349"/>
                <a:gd name="T20" fmla="*/ 399 w 652"/>
                <a:gd name="T21" fmla="*/ 312 h 349"/>
                <a:gd name="T22" fmla="*/ 386 w 652"/>
                <a:gd name="T23" fmla="*/ 304 h 349"/>
                <a:gd name="T24" fmla="*/ 644 w 652"/>
                <a:gd name="T25" fmla="*/ 45 h 349"/>
                <a:gd name="T26" fmla="*/ 644 w 652"/>
                <a:gd name="T27" fmla="*/ 45 h 349"/>
                <a:gd name="T28" fmla="*/ 647 w 652"/>
                <a:gd name="T29" fmla="*/ 41 h 349"/>
                <a:gd name="T30" fmla="*/ 650 w 652"/>
                <a:gd name="T31" fmla="*/ 36 h 349"/>
                <a:gd name="T32" fmla="*/ 651 w 652"/>
                <a:gd name="T33" fmla="*/ 31 h 349"/>
                <a:gd name="T34" fmla="*/ 652 w 652"/>
                <a:gd name="T35" fmla="*/ 26 h 349"/>
                <a:gd name="T36" fmla="*/ 651 w 652"/>
                <a:gd name="T37" fmla="*/ 22 h 349"/>
                <a:gd name="T38" fmla="*/ 650 w 652"/>
                <a:gd name="T39" fmla="*/ 17 h 349"/>
                <a:gd name="T40" fmla="*/ 647 w 652"/>
                <a:gd name="T41" fmla="*/ 12 h 349"/>
                <a:gd name="T42" fmla="*/ 644 w 652"/>
                <a:gd name="T43" fmla="*/ 7 h 349"/>
                <a:gd name="T44" fmla="*/ 644 w 652"/>
                <a:gd name="T45" fmla="*/ 7 h 349"/>
                <a:gd name="T46" fmla="*/ 640 w 652"/>
                <a:gd name="T47" fmla="*/ 5 h 349"/>
                <a:gd name="T48" fmla="*/ 635 w 652"/>
                <a:gd name="T49" fmla="*/ 2 h 349"/>
                <a:gd name="T50" fmla="*/ 630 w 652"/>
                <a:gd name="T51" fmla="*/ 0 h 349"/>
                <a:gd name="T52" fmla="*/ 626 w 652"/>
                <a:gd name="T53" fmla="*/ 0 h 349"/>
                <a:gd name="T54" fmla="*/ 621 w 652"/>
                <a:gd name="T55" fmla="*/ 0 h 349"/>
                <a:gd name="T56" fmla="*/ 616 w 652"/>
                <a:gd name="T57" fmla="*/ 2 h 349"/>
                <a:gd name="T58" fmla="*/ 611 w 652"/>
                <a:gd name="T59" fmla="*/ 5 h 349"/>
                <a:gd name="T60" fmla="*/ 607 w 652"/>
                <a:gd name="T61" fmla="*/ 7 h 349"/>
                <a:gd name="T62" fmla="*/ 326 w 652"/>
                <a:gd name="T63" fmla="*/ 288 h 349"/>
                <a:gd name="T64" fmla="*/ 326 w 652"/>
                <a:gd name="T65" fmla="*/ 288 h 349"/>
                <a:gd name="T66" fmla="*/ 325 w 652"/>
                <a:gd name="T67" fmla="*/ 288 h 349"/>
                <a:gd name="T68" fmla="*/ 325 w 652"/>
                <a:gd name="T69" fmla="*/ 288 h 349"/>
                <a:gd name="T70" fmla="*/ 325 w 652"/>
                <a:gd name="T71" fmla="*/ 288 h 349"/>
                <a:gd name="T72" fmla="*/ 44 w 652"/>
                <a:gd name="T73" fmla="*/ 7 h 349"/>
                <a:gd name="T74" fmla="*/ 44 w 652"/>
                <a:gd name="T75" fmla="*/ 7 h 349"/>
                <a:gd name="T76" fmla="*/ 41 w 652"/>
                <a:gd name="T77" fmla="*/ 5 h 349"/>
                <a:gd name="T78" fmla="*/ 36 w 652"/>
                <a:gd name="T79" fmla="*/ 2 h 349"/>
                <a:gd name="T80" fmla="*/ 31 w 652"/>
                <a:gd name="T81" fmla="*/ 0 h 349"/>
                <a:gd name="T82" fmla="*/ 26 w 652"/>
                <a:gd name="T83" fmla="*/ 0 h 349"/>
                <a:gd name="T84" fmla="*/ 21 w 652"/>
                <a:gd name="T85" fmla="*/ 0 h 349"/>
                <a:gd name="T86" fmla="*/ 16 w 652"/>
                <a:gd name="T87" fmla="*/ 2 h 349"/>
                <a:gd name="T88" fmla="*/ 12 w 652"/>
                <a:gd name="T89" fmla="*/ 5 h 349"/>
                <a:gd name="T90" fmla="*/ 8 w 652"/>
                <a:gd name="T91" fmla="*/ 7 h 349"/>
                <a:gd name="T92" fmla="*/ 8 w 652"/>
                <a:gd name="T93" fmla="*/ 7 h 349"/>
                <a:gd name="T94" fmla="*/ 4 w 652"/>
                <a:gd name="T95" fmla="*/ 12 h 349"/>
                <a:gd name="T96" fmla="*/ 2 w 652"/>
                <a:gd name="T97" fmla="*/ 17 h 349"/>
                <a:gd name="T98" fmla="*/ 1 w 652"/>
                <a:gd name="T99" fmla="*/ 22 h 349"/>
                <a:gd name="T100" fmla="*/ 0 w 652"/>
                <a:gd name="T101" fmla="*/ 26 h 349"/>
                <a:gd name="T102" fmla="*/ 1 w 652"/>
                <a:gd name="T103" fmla="*/ 31 h 349"/>
                <a:gd name="T104" fmla="*/ 2 w 652"/>
                <a:gd name="T105" fmla="*/ 36 h 349"/>
                <a:gd name="T106" fmla="*/ 4 w 652"/>
                <a:gd name="T107" fmla="*/ 41 h 349"/>
                <a:gd name="T108" fmla="*/ 8 w 652"/>
                <a:gd name="T109" fmla="*/ 45 h 349"/>
                <a:gd name="T110" fmla="*/ 266 w 652"/>
                <a:gd name="T111" fmla="*/ 30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2" h="349">
                  <a:moveTo>
                    <a:pt x="266" y="304"/>
                  </a:moveTo>
                  <a:lnTo>
                    <a:pt x="266" y="304"/>
                  </a:lnTo>
                  <a:lnTo>
                    <a:pt x="253" y="312"/>
                  </a:lnTo>
                  <a:lnTo>
                    <a:pt x="240" y="323"/>
                  </a:lnTo>
                  <a:lnTo>
                    <a:pt x="229" y="335"/>
                  </a:lnTo>
                  <a:lnTo>
                    <a:pt x="219" y="349"/>
                  </a:lnTo>
                  <a:lnTo>
                    <a:pt x="433" y="349"/>
                  </a:lnTo>
                  <a:lnTo>
                    <a:pt x="433" y="349"/>
                  </a:lnTo>
                  <a:lnTo>
                    <a:pt x="423" y="335"/>
                  </a:lnTo>
                  <a:lnTo>
                    <a:pt x="412" y="323"/>
                  </a:lnTo>
                  <a:lnTo>
                    <a:pt x="399" y="312"/>
                  </a:lnTo>
                  <a:lnTo>
                    <a:pt x="386" y="304"/>
                  </a:lnTo>
                  <a:lnTo>
                    <a:pt x="644" y="45"/>
                  </a:lnTo>
                  <a:lnTo>
                    <a:pt x="644" y="45"/>
                  </a:lnTo>
                  <a:lnTo>
                    <a:pt x="647" y="41"/>
                  </a:lnTo>
                  <a:lnTo>
                    <a:pt x="650" y="36"/>
                  </a:lnTo>
                  <a:lnTo>
                    <a:pt x="651" y="31"/>
                  </a:lnTo>
                  <a:lnTo>
                    <a:pt x="652" y="26"/>
                  </a:lnTo>
                  <a:lnTo>
                    <a:pt x="651" y="22"/>
                  </a:lnTo>
                  <a:lnTo>
                    <a:pt x="650" y="17"/>
                  </a:lnTo>
                  <a:lnTo>
                    <a:pt x="647" y="12"/>
                  </a:lnTo>
                  <a:lnTo>
                    <a:pt x="644" y="7"/>
                  </a:lnTo>
                  <a:lnTo>
                    <a:pt x="644" y="7"/>
                  </a:lnTo>
                  <a:lnTo>
                    <a:pt x="640" y="5"/>
                  </a:lnTo>
                  <a:lnTo>
                    <a:pt x="635" y="2"/>
                  </a:lnTo>
                  <a:lnTo>
                    <a:pt x="630" y="0"/>
                  </a:lnTo>
                  <a:lnTo>
                    <a:pt x="626" y="0"/>
                  </a:lnTo>
                  <a:lnTo>
                    <a:pt x="621" y="0"/>
                  </a:lnTo>
                  <a:lnTo>
                    <a:pt x="616" y="2"/>
                  </a:lnTo>
                  <a:lnTo>
                    <a:pt x="611" y="5"/>
                  </a:lnTo>
                  <a:lnTo>
                    <a:pt x="607" y="7"/>
                  </a:lnTo>
                  <a:lnTo>
                    <a:pt x="326" y="288"/>
                  </a:lnTo>
                  <a:lnTo>
                    <a:pt x="326" y="288"/>
                  </a:lnTo>
                  <a:lnTo>
                    <a:pt x="325" y="288"/>
                  </a:lnTo>
                  <a:lnTo>
                    <a:pt x="325" y="288"/>
                  </a:lnTo>
                  <a:lnTo>
                    <a:pt x="325" y="288"/>
                  </a:lnTo>
                  <a:lnTo>
                    <a:pt x="44" y="7"/>
                  </a:lnTo>
                  <a:lnTo>
                    <a:pt x="44" y="7"/>
                  </a:lnTo>
                  <a:lnTo>
                    <a:pt x="41" y="5"/>
                  </a:lnTo>
                  <a:lnTo>
                    <a:pt x="36" y="2"/>
                  </a:lnTo>
                  <a:lnTo>
                    <a:pt x="31" y="0"/>
                  </a:lnTo>
                  <a:lnTo>
                    <a:pt x="26" y="0"/>
                  </a:lnTo>
                  <a:lnTo>
                    <a:pt x="21" y="0"/>
                  </a:lnTo>
                  <a:lnTo>
                    <a:pt x="16" y="2"/>
                  </a:lnTo>
                  <a:lnTo>
                    <a:pt x="12" y="5"/>
                  </a:lnTo>
                  <a:lnTo>
                    <a:pt x="8" y="7"/>
                  </a:lnTo>
                  <a:lnTo>
                    <a:pt x="8" y="7"/>
                  </a:lnTo>
                  <a:lnTo>
                    <a:pt x="4" y="12"/>
                  </a:lnTo>
                  <a:lnTo>
                    <a:pt x="2" y="17"/>
                  </a:lnTo>
                  <a:lnTo>
                    <a:pt x="1" y="22"/>
                  </a:lnTo>
                  <a:lnTo>
                    <a:pt x="0" y="26"/>
                  </a:lnTo>
                  <a:lnTo>
                    <a:pt x="1" y="31"/>
                  </a:lnTo>
                  <a:lnTo>
                    <a:pt x="2" y="36"/>
                  </a:lnTo>
                  <a:lnTo>
                    <a:pt x="4" y="41"/>
                  </a:lnTo>
                  <a:lnTo>
                    <a:pt x="8" y="45"/>
                  </a:lnTo>
                  <a:lnTo>
                    <a:pt x="266"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9">
              <a:extLst>
                <a:ext uri="{FF2B5EF4-FFF2-40B4-BE49-F238E27FC236}">
                  <a16:creationId xmlns:a16="http://schemas.microsoft.com/office/drawing/2014/main" id="{EB2CEB8B-B6A0-4C54-8B49-F47D7A54A560}"/>
                </a:ext>
              </a:extLst>
            </p:cNvPr>
            <p:cNvSpPr>
              <a:spLocks/>
            </p:cNvSpPr>
            <p:nvPr/>
          </p:nvSpPr>
          <p:spPr bwMode="auto">
            <a:xfrm>
              <a:off x="-1169987" y="2952750"/>
              <a:ext cx="563563" cy="34925"/>
            </a:xfrm>
            <a:custGeom>
              <a:avLst/>
              <a:gdLst>
                <a:gd name="T0" fmla="*/ 1422 w 1422"/>
                <a:gd name="T1" fmla="*/ 0 h 89"/>
                <a:gd name="T2" fmla="*/ 1388 w 1422"/>
                <a:gd name="T3" fmla="*/ 89 h 89"/>
                <a:gd name="T4" fmla="*/ 34 w 1422"/>
                <a:gd name="T5" fmla="*/ 89 h 89"/>
                <a:gd name="T6" fmla="*/ 0 w 1422"/>
                <a:gd name="T7" fmla="*/ 0 h 89"/>
                <a:gd name="T8" fmla="*/ 1422 w 1422"/>
                <a:gd name="T9" fmla="*/ 0 h 89"/>
              </a:gdLst>
              <a:ahLst/>
              <a:cxnLst>
                <a:cxn ang="0">
                  <a:pos x="T0" y="T1"/>
                </a:cxn>
                <a:cxn ang="0">
                  <a:pos x="T2" y="T3"/>
                </a:cxn>
                <a:cxn ang="0">
                  <a:pos x="T4" y="T5"/>
                </a:cxn>
                <a:cxn ang="0">
                  <a:pos x="T6" y="T7"/>
                </a:cxn>
                <a:cxn ang="0">
                  <a:pos x="T8" y="T9"/>
                </a:cxn>
              </a:cxnLst>
              <a:rect l="0" t="0" r="r" b="b"/>
              <a:pathLst>
                <a:path w="1422" h="89">
                  <a:moveTo>
                    <a:pt x="1422" y="0"/>
                  </a:moveTo>
                  <a:lnTo>
                    <a:pt x="1388" y="89"/>
                  </a:lnTo>
                  <a:lnTo>
                    <a:pt x="34" y="89"/>
                  </a:lnTo>
                  <a:lnTo>
                    <a:pt x="0" y="0"/>
                  </a:lnTo>
                  <a:lnTo>
                    <a:pt x="14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60" name="Grafika 59" descr="Żarówka fluorescencyjna">
            <a:extLst>
              <a:ext uri="{FF2B5EF4-FFF2-40B4-BE49-F238E27FC236}">
                <a16:creationId xmlns:a16="http://schemas.microsoft.com/office/drawing/2014/main" id="{D25350C1-9995-48A2-BAE9-865C5D70719D}"/>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114781" y="4782918"/>
            <a:ext cx="452584" cy="452584"/>
          </a:xfrm>
          <a:prstGeom prst="rect">
            <a:avLst/>
          </a:prstGeom>
        </p:spPr>
      </p:pic>
      <p:grpSp>
        <p:nvGrpSpPr>
          <p:cNvPr id="61" name="Grupa 60">
            <a:extLst>
              <a:ext uri="{FF2B5EF4-FFF2-40B4-BE49-F238E27FC236}">
                <a16:creationId xmlns:a16="http://schemas.microsoft.com/office/drawing/2014/main" id="{6A2318D3-4239-4113-92FF-B4201D56022C}"/>
              </a:ext>
            </a:extLst>
          </p:cNvPr>
          <p:cNvGrpSpPr>
            <a:grpSpLocks noChangeAspect="1"/>
          </p:cNvGrpSpPr>
          <p:nvPr/>
        </p:nvGrpSpPr>
        <p:grpSpPr>
          <a:xfrm>
            <a:off x="4443154" y="4816847"/>
            <a:ext cx="228170" cy="362068"/>
            <a:chOff x="5295900" y="4500563"/>
            <a:chExt cx="457200" cy="725487"/>
          </a:xfrm>
          <a:solidFill>
            <a:srgbClr val="CDCDCD"/>
          </a:solidFill>
        </p:grpSpPr>
        <p:pic>
          <p:nvPicPr>
            <p:cNvPr id="63" name="Picture 18">
              <a:extLst>
                <a:ext uri="{FF2B5EF4-FFF2-40B4-BE49-F238E27FC236}">
                  <a16:creationId xmlns:a16="http://schemas.microsoft.com/office/drawing/2014/main" id="{23FDCE9E-92C8-415C-82D1-5C3A97B7382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56238" y="4921250"/>
              <a:ext cx="136525"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 name="Picture 19">
              <a:extLst>
                <a:ext uri="{FF2B5EF4-FFF2-40B4-BE49-F238E27FC236}">
                  <a16:creationId xmlns:a16="http://schemas.microsoft.com/office/drawing/2014/main" id="{228C5653-FC66-4278-B9EA-C061BCED480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26075" y="4838700"/>
              <a:ext cx="1984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65" name="Freeform 20">
              <a:extLst>
                <a:ext uri="{FF2B5EF4-FFF2-40B4-BE49-F238E27FC236}">
                  <a16:creationId xmlns:a16="http://schemas.microsoft.com/office/drawing/2014/main" id="{F44F7D3D-338C-43D6-A696-99D5AFFD78A5}"/>
                </a:ext>
              </a:extLst>
            </p:cNvPr>
            <p:cNvSpPr>
              <a:spLocks noEditPoints="1"/>
            </p:cNvSpPr>
            <p:nvPr/>
          </p:nvSpPr>
          <p:spPr bwMode="auto">
            <a:xfrm>
              <a:off x="5319713" y="4692650"/>
              <a:ext cx="409575" cy="533400"/>
            </a:xfrm>
            <a:custGeom>
              <a:avLst/>
              <a:gdLst>
                <a:gd name="T0" fmla="*/ 0 w 1806"/>
                <a:gd name="T1" fmla="*/ 2206 h 2350"/>
                <a:gd name="T2" fmla="*/ 0 w 1806"/>
                <a:gd name="T3" fmla="*/ 2206 h 2350"/>
                <a:gd name="T4" fmla="*/ 1 w 1806"/>
                <a:gd name="T5" fmla="*/ 2221 h 2350"/>
                <a:gd name="T6" fmla="*/ 3 w 1806"/>
                <a:gd name="T7" fmla="*/ 2234 h 2350"/>
                <a:gd name="T8" fmla="*/ 7 w 1806"/>
                <a:gd name="T9" fmla="*/ 2248 h 2350"/>
                <a:gd name="T10" fmla="*/ 12 w 1806"/>
                <a:gd name="T11" fmla="*/ 2261 h 2350"/>
                <a:gd name="T12" fmla="*/ 17 w 1806"/>
                <a:gd name="T13" fmla="*/ 2274 h 2350"/>
                <a:gd name="T14" fmla="*/ 25 w 1806"/>
                <a:gd name="T15" fmla="*/ 2286 h 2350"/>
                <a:gd name="T16" fmla="*/ 33 w 1806"/>
                <a:gd name="T17" fmla="*/ 2298 h 2350"/>
                <a:gd name="T18" fmla="*/ 43 w 1806"/>
                <a:gd name="T19" fmla="*/ 2307 h 2350"/>
                <a:gd name="T20" fmla="*/ 53 w 1806"/>
                <a:gd name="T21" fmla="*/ 2317 h 2350"/>
                <a:gd name="T22" fmla="*/ 64 w 1806"/>
                <a:gd name="T23" fmla="*/ 2325 h 2350"/>
                <a:gd name="T24" fmla="*/ 76 w 1806"/>
                <a:gd name="T25" fmla="*/ 2333 h 2350"/>
                <a:gd name="T26" fmla="*/ 89 w 1806"/>
                <a:gd name="T27" fmla="*/ 2338 h 2350"/>
                <a:gd name="T28" fmla="*/ 102 w 1806"/>
                <a:gd name="T29" fmla="*/ 2344 h 2350"/>
                <a:gd name="T30" fmla="*/ 116 w 1806"/>
                <a:gd name="T31" fmla="*/ 2347 h 2350"/>
                <a:gd name="T32" fmla="*/ 130 w 1806"/>
                <a:gd name="T33" fmla="*/ 2349 h 2350"/>
                <a:gd name="T34" fmla="*/ 145 w 1806"/>
                <a:gd name="T35" fmla="*/ 2350 h 2350"/>
                <a:gd name="T36" fmla="*/ 1662 w 1806"/>
                <a:gd name="T37" fmla="*/ 2350 h 2350"/>
                <a:gd name="T38" fmla="*/ 1662 w 1806"/>
                <a:gd name="T39" fmla="*/ 2350 h 2350"/>
                <a:gd name="T40" fmla="*/ 1677 w 1806"/>
                <a:gd name="T41" fmla="*/ 2349 h 2350"/>
                <a:gd name="T42" fmla="*/ 1691 w 1806"/>
                <a:gd name="T43" fmla="*/ 2347 h 2350"/>
                <a:gd name="T44" fmla="*/ 1705 w 1806"/>
                <a:gd name="T45" fmla="*/ 2344 h 2350"/>
                <a:gd name="T46" fmla="*/ 1719 w 1806"/>
                <a:gd name="T47" fmla="*/ 2338 h 2350"/>
                <a:gd name="T48" fmla="*/ 1731 w 1806"/>
                <a:gd name="T49" fmla="*/ 2333 h 2350"/>
                <a:gd name="T50" fmla="*/ 1743 w 1806"/>
                <a:gd name="T51" fmla="*/ 2325 h 2350"/>
                <a:gd name="T52" fmla="*/ 1754 w 1806"/>
                <a:gd name="T53" fmla="*/ 2317 h 2350"/>
                <a:gd name="T54" fmla="*/ 1765 w 1806"/>
                <a:gd name="T55" fmla="*/ 2307 h 2350"/>
                <a:gd name="T56" fmla="*/ 1773 w 1806"/>
                <a:gd name="T57" fmla="*/ 2298 h 2350"/>
                <a:gd name="T58" fmla="*/ 1782 w 1806"/>
                <a:gd name="T59" fmla="*/ 2286 h 2350"/>
                <a:gd name="T60" fmla="*/ 1789 w 1806"/>
                <a:gd name="T61" fmla="*/ 2274 h 2350"/>
                <a:gd name="T62" fmla="*/ 1796 w 1806"/>
                <a:gd name="T63" fmla="*/ 2261 h 2350"/>
                <a:gd name="T64" fmla="*/ 1800 w 1806"/>
                <a:gd name="T65" fmla="*/ 2248 h 2350"/>
                <a:gd name="T66" fmla="*/ 1804 w 1806"/>
                <a:gd name="T67" fmla="*/ 2234 h 2350"/>
                <a:gd name="T68" fmla="*/ 1806 w 1806"/>
                <a:gd name="T69" fmla="*/ 2221 h 2350"/>
                <a:gd name="T70" fmla="*/ 1806 w 1806"/>
                <a:gd name="T71" fmla="*/ 2206 h 2350"/>
                <a:gd name="T72" fmla="*/ 1806 w 1806"/>
                <a:gd name="T73" fmla="*/ 0 h 2350"/>
                <a:gd name="T74" fmla="*/ 0 w 1806"/>
                <a:gd name="T75" fmla="*/ 0 h 2350"/>
                <a:gd name="T76" fmla="*/ 0 w 1806"/>
                <a:gd name="T77" fmla="*/ 2206 h 2350"/>
                <a:gd name="T78" fmla="*/ 289 w 1806"/>
                <a:gd name="T79" fmla="*/ 398 h 2350"/>
                <a:gd name="T80" fmla="*/ 1517 w 1806"/>
                <a:gd name="T81" fmla="*/ 398 h 2350"/>
                <a:gd name="T82" fmla="*/ 1517 w 1806"/>
                <a:gd name="T83" fmla="*/ 1628 h 2350"/>
                <a:gd name="T84" fmla="*/ 289 w 1806"/>
                <a:gd name="T85" fmla="*/ 1628 h 2350"/>
                <a:gd name="T86" fmla="*/ 289 w 1806"/>
                <a:gd name="T87" fmla="*/ 398 h 2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6" h="2350">
                  <a:moveTo>
                    <a:pt x="0" y="2206"/>
                  </a:moveTo>
                  <a:lnTo>
                    <a:pt x="0" y="2206"/>
                  </a:lnTo>
                  <a:lnTo>
                    <a:pt x="1" y="2221"/>
                  </a:lnTo>
                  <a:lnTo>
                    <a:pt x="3" y="2234"/>
                  </a:lnTo>
                  <a:lnTo>
                    <a:pt x="7" y="2248"/>
                  </a:lnTo>
                  <a:lnTo>
                    <a:pt x="12" y="2261"/>
                  </a:lnTo>
                  <a:lnTo>
                    <a:pt x="17" y="2274"/>
                  </a:lnTo>
                  <a:lnTo>
                    <a:pt x="25" y="2286"/>
                  </a:lnTo>
                  <a:lnTo>
                    <a:pt x="33" y="2298"/>
                  </a:lnTo>
                  <a:lnTo>
                    <a:pt x="43" y="2307"/>
                  </a:lnTo>
                  <a:lnTo>
                    <a:pt x="53" y="2317"/>
                  </a:lnTo>
                  <a:lnTo>
                    <a:pt x="64" y="2325"/>
                  </a:lnTo>
                  <a:lnTo>
                    <a:pt x="76" y="2333"/>
                  </a:lnTo>
                  <a:lnTo>
                    <a:pt x="89" y="2338"/>
                  </a:lnTo>
                  <a:lnTo>
                    <a:pt x="102" y="2344"/>
                  </a:lnTo>
                  <a:lnTo>
                    <a:pt x="116" y="2347"/>
                  </a:lnTo>
                  <a:lnTo>
                    <a:pt x="130" y="2349"/>
                  </a:lnTo>
                  <a:lnTo>
                    <a:pt x="145" y="2350"/>
                  </a:lnTo>
                  <a:lnTo>
                    <a:pt x="1662" y="2350"/>
                  </a:lnTo>
                  <a:lnTo>
                    <a:pt x="1662" y="2350"/>
                  </a:lnTo>
                  <a:lnTo>
                    <a:pt x="1677" y="2349"/>
                  </a:lnTo>
                  <a:lnTo>
                    <a:pt x="1691" y="2347"/>
                  </a:lnTo>
                  <a:lnTo>
                    <a:pt x="1705" y="2344"/>
                  </a:lnTo>
                  <a:lnTo>
                    <a:pt x="1719" y="2338"/>
                  </a:lnTo>
                  <a:lnTo>
                    <a:pt x="1731" y="2333"/>
                  </a:lnTo>
                  <a:lnTo>
                    <a:pt x="1743" y="2325"/>
                  </a:lnTo>
                  <a:lnTo>
                    <a:pt x="1754" y="2317"/>
                  </a:lnTo>
                  <a:lnTo>
                    <a:pt x="1765" y="2307"/>
                  </a:lnTo>
                  <a:lnTo>
                    <a:pt x="1773" y="2298"/>
                  </a:lnTo>
                  <a:lnTo>
                    <a:pt x="1782" y="2286"/>
                  </a:lnTo>
                  <a:lnTo>
                    <a:pt x="1789" y="2274"/>
                  </a:lnTo>
                  <a:lnTo>
                    <a:pt x="1796" y="2261"/>
                  </a:lnTo>
                  <a:lnTo>
                    <a:pt x="1800" y="2248"/>
                  </a:lnTo>
                  <a:lnTo>
                    <a:pt x="1804" y="2234"/>
                  </a:lnTo>
                  <a:lnTo>
                    <a:pt x="1806" y="2221"/>
                  </a:lnTo>
                  <a:lnTo>
                    <a:pt x="1806" y="2206"/>
                  </a:lnTo>
                  <a:lnTo>
                    <a:pt x="1806" y="0"/>
                  </a:lnTo>
                  <a:lnTo>
                    <a:pt x="0" y="0"/>
                  </a:lnTo>
                  <a:lnTo>
                    <a:pt x="0" y="2206"/>
                  </a:lnTo>
                  <a:close/>
                  <a:moveTo>
                    <a:pt x="289" y="398"/>
                  </a:moveTo>
                  <a:lnTo>
                    <a:pt x="1517" y="398"/>
                  </a:lnTo>
                  <a:lnTo>
                    <a:pt x="1517" y="1628"/>
                  </a:lnTo>
                  <a:lnTo>
                    <a:pt x="289" y="1628"/>
                  </a:lnTo>
                  <a:lnTo>
                    <a:pt x="28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6" name="Freeform 21">
              <a:extLst>
                <a:ext uri="{FF2B5EF4-FFF2-40B4-BE49-F238E27FC236}">
                  <a16:creationId xmlns:a16="http://schemas.microsoft.com/office/drawing/2014/main" id="{B8EC5C41-4AA3-4353-8A9B-4398BA3B1C41}"/>
                </a:ext>
              </a:extLst>
            </p:cNvPr>
            <p:cNvSpPr>
              <a:spLocks noEditPoints="1"/>
            </p:cNvSpPr>
            <p:nvPr/>
          </p:nvSpPr>
          <p:spPr bwMode="auto">
            <a:xfrm>
              <a:off x="5295900" y="4500563"/>
              <a:ext cx="457200" cy="158750"/>
            </a:xfrm>
            <a:custGeom>
              <a:avLst/>
              <a:gdLst>
                <a:gd name="T0" fmla="*/ 1960 w 2018"/>
                <a:gd name="T1" fmla="*/ 0 h 701"/>
                <a:gd name="T2" fmla="*/ 58 w 2018"/>
                <a:gd name="T3" fmla="*/ 0 h 701"/>
                <a:gd name="T4" fmla="*/ 58 w 2018"/>
                <a:gd name="T5" fmla="*/ 0 h 701"/>
                <a:gd name="T6" fmla="*/ 47 w 2018"/>
                <a:gd name="T7" fmla="*/ 1 h 701"/>
                <a:gd name="T8" fmla="*/ 36 w 2018"/>
                <a:gd name="T9" fmla="*/ 5 h 701"/>
                <a:gd name="T10" fmla="*/ 26 w 2018"/>
                <a:gd name="T11" fmla="*/ 11 h 701"/>
                <a:gd name="T12" fmla="*/ 17 w 2018"/>
                <a:gd name="T13" fmla="*/ 17 h 701"/>
                <a:gd name="T14" fmla="*/ 11 w 2018"/>
                <a:gd name="T15" fmla="*/ 26 h 701"/>
                <a:gd name="T16" fmla="*/ 6 w 2018"/>
                <a:gd name="T17" fmla="*/ 35 h 701"/>
                <a:gd name="T18" fmla="*/ 2 w 2018"/>
                <a:gd name="T19" fmla="*/ 47 h 701"/>
                <a:gd name="T20" fmla="*/ 0 w 2018"/>
                <a:gd name="T21" fmla="*/ 58 h 701"/>
                <a:gd name="T22" fmla="*/ 0 w 2018"/>
                <a:gd name="T23" fmla="*/ 643 h 701"/>
                <a:gd name="T24" fmla="*/ 0 w 2018"/>
                <a:gd name="T25" fmla="*/ 643 h 701"/>
                <a:gd name="T26" fmla="*/ 2 w 2018"/>
                <a:gd name="T27" fmla="*/ 655 h 701"/>
                <a:gd name="T28" fmla="*/ 6 w 2018"/>
                <a:gd name="T29" fmla="*/ 665 h 701"/>
                <a:gd name="T30" fmla="*/ 11 w 2018"/>
                <a:gd name="T31" fmla="*/ 675 h 701"/>
                <a:gd name="T32" fmla="*/ 17 w 2018"/>
                <a:gd name="T33" fmla="*/ 684 h 701"/>
                <a:gd name="T34" fmla="*/ 26 w 2018"/>
                <a:gd name="T35" fmla="*/ 691 h 701"/>
                <a:gd name="T36" fmla="*/ 36 w 2018"/>
                <a:gd name="T37" fmla="*/ 696 h 701"/>
                <a:gd name="T38" fmla="*/ 47 w 2018"/>
                <a:gd name="T39" fmla="*/ 700 h 701"/>
                <a:gd name="T40" fmla="*/ 58 w 2018"/>
                <a:gd name="T41" fmla="*/ 701 h 701"/>
                <a:gd name="T42" fmla="*/ 1960 w 2018"/>
                <a:gd name="T43" fmla="*/ 701 h 701"/>
                <a:gd name="T44" fmla="*/ 1960 w 2018"/>
                <a:gd name="T45" fmla="*/ 701 h 701"/>
                <a:gd name="T46" fmla="*/ 1972 w 2018"/>
                <a:gd name="T47" fmla="*/ 700 h 701"/>
                <a:gd name="T48" fmla="*/ 1983 w 2018"/>
                <a:gd name="T49" fmla="*/ 696 h 701"/>
                <a:gd name="T50" fmla="*/ 1993 w 2018"/>
                <a:gd name="T51" fmla="*/ 691 h 701"/>
                <a:gd name="T52" fmla="*/ 2001 w 2018"/>
                <a:gd name="T53" fmla="*/ 684 h 701"/>
                <a:gd name="T54" fmla="*/ 2009 w 2018"/>
                <a:gd name="T55" fmla="*/ 675 h 701"/>
                <a:gd name="T56" fmla="*/ 2014 w 2018"/>
                <a:gd name="T57" fmla="*/ 665 h 701"/>
                <a:gd name="T58" fmla="*/ 2017 w 2018"/>
                <a:gd name="T59" fmla="*/ 655 h 701"/>
                <a:gd name="T60" fmla="*/ 2018 w 2018"/>
                <a:gd name="T61" fmla="*/ 643 h 701"/>
                <a:gd name="T62" fmla="*/ 2018 w 2018"/>
                <a:gd name="T63" fmla="*/ 58 h 701"/>
                <a:gd name="T64" fmla="*/ 2018 w 2018"/>
                <a:gd name="T65" fmla="*/ 58 h 701"/>
                <a:gd name="T66" fmla="*/ 2017 w 2018"/>
                <a:gd name="T67" fmla="*/ 47 h 701"/>
                <a:gd name="T68" fmla="*/ 2014 w 2018"/>
                <a:gd name="T69" fmla="*/ 35 h 701"/>
                <a:gd name="T70" fmla="*/ 2009 w 2018"/>
                <a:gd name="T71" fmla="*/ 26 h 701"/>
                <a:gd name="T72" fmla="*/ 2001 w 2018"/>
                <a:gd name="T73" fmla="*/ 17 h 701"/>
                <a:gd name="T74" fmla="*/ 1993 w 2018"/>
                <a:gd name="T75" fmla="*/ 11 h 701"/>
                <a:gd name="T76" fmla="*/ 1983 w 2018"/>
                <a:gd name="T77" fmla="*/ 5 h 701"/>
                <a:gd name="T78" fmla="*/ 1972 w 2018"/>
                <a:gd name="T79" fmla="*/ 1 h 701"/>
                <a:gd name="T80" fmla="*/ 1960 w 2018"/>
                <a:gd name="T81" fmla="*/ 0 h 701"/>
                <a:gd name="T82" fmla="*/ 1960 w 2018"/>
                <a:gd name="T83" fmla="*/ 0 h 701"/>
                <a:gd name="T84" fmla="*/ 242 w 2018"/>
                <a:gd name="T85" fmla="*/ 553 h 701"/>
                <a:gd name="T86" fmla="*/ 163 w 2018"/>
                <a:gd name="T87" fmla="*/ 553 h 701"/>
                <a:gd name="T88" fmla="*/ 163 w 2018"/>
                <a:gd name="T89" fmla="*/ 149 h 701"/>
                <a:gd name="T90" fmla="*/ 242 w 2018"/>
                <a:gd name="T91" fmla="*/ 149 h 701"/>
                <a:gd name="T92" fmla="*/ 242 w 2018"/>
                <a:gd name="T93" fmla="*/ 553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18" h="701">
                  <a:moveTo>
                    <a:pt x="1960" y="0"/>
                  </a:moveTo>
                  <a:lnTo>
                    <a:pt x="58" y="0"/>
                  </a:lnTo>
                  <a:lnTo>
                    <a:pt x="58" y="0"/>
                  </a:lnTo>
                  <a:lnTo>
                    <a:pt x="47" y="1"/>
                  </a:lnTo>
                  <a:lnTo>
                    <a:pt x="36" y="5"/>
                  </a:lnTo>
                  <a:lnTo>
                    <a:pt x="26" y="11"/>
                  </a:lnTo>
                  <a:lnTo>
                    <a:pt x="17" y="17"/>
                  </a:lnTo>
                  <a:lnTo>
                    <a:pt x="11" y="26"/>
                  </a:lnTo>
                  <a:lnTo>
                    <a:pt x="6" y="35"/>
                  </a:lnTo>
                  <a:lnTo>
                    <a:pt x="2" y="47"/>
                  </a:lnTo>
                  <a:lnTo>
                    <a:pt x="0" y="58"/>
                  </a:lnTo>
                  <a:lnTo>
                    <a:pt x="0" y="643"/>
                  </a:lnTo>
                  <a:lnTo>
                    <a:pt x="0" y="643"/>
                  </a:lnTo>
                  <a:lnTo>
                    <a:pt x="2" y="655"/>
                  </a:lnTo>
                  <a:lnTo>
                    <a:pt x="6" y="665"/>
                  </a:lnTo>
                  <a:lnTo>
                    <a:pt x="11" y="675"/>
                  </a:lnTo>
                  <a:lnTo>
                    <a:pt x="17" y="684"/>
                  </a:lnTo>
                  <a:lnTo>
                    <a:pt x="26" y="691"/>
                  </a:lnTo>
                  <a:lnTo>
                    <a:pt x="36" y="696"/>
                  </a:lnTo>
                  <a:lnTo>
                    <a:pt x="47" y="700"/>
                  </a:lnTo>
                  <a:lnTo>
                    <a:pt x="58" y="701"/>
                  </a:lnTo>
                  <a:lnTo>
                    <a:pt x="1960" y="701"/>
                  </a:lnTo>
                  <a:lnTo>
                    <a:pt x="1960" y="701"/>
                  </a:lnTo>
                  <a:lnTo>
                    <a:pt x="1972" y="700"/>
                  </a:lnTo>
                  <a:lnTo>
                    <a:pt x="1983" y="696"/>
                  </a:lnTo>
                  <a:lnTo>
                    <a:pt x="1993" y="691"/>
                  </a:lnTo>
                  <a:lnTo>
                    <a:pt x="2001" y="684"/>
                  </a:lnTo>
                  <a:lnTo>
                    <a:pt x="2009" y="675"/>
                  </a:lnTo>
                  <a:lnTo>
                    <a:pt x="2014" y="665"/>
                  </a:lnTo>
                  <a:lnTo>
                    <a:pt x="2017" y="655"/>
                  </a:lnTo>
                  <a:lnTo>
                    <a:pt x="2018" y="643"/>
                  </a:lnTo>
                  <a:lnTo>
                    <a:pt x="2018" y="58"/>
                  </a:lnTo>
                  <a:lnTo>
                    <a:pt x="2018" y="58"/>
                  </a:lnTo>
                  <a:lnTo>
                    <a:pt x="2017" y="47"/>
                  </a:lnTo>
                  <a:lnTo>
                    <a:pt x="2014" y="35"/>
                  </a:lnTo>
                  <a:lnTo>
                    <a:pt x="2009" y="26"/>
                  </a:lnTo>
                  <a:lnTo>
                    <a:pt x="2001" y="17"/>
                  </a:lnTo>
                  <a:lnTo>
                    <a:pt x="1993" y="11"/>
                  </a:lnTo>
                  <a:lnTo>
                    <a:pt x="1983" y="5"/>
                  </a:lnTo>
                  <a:lnTo>
                    <a:pt x="1972" y="1"/>
                  </a:lnTo>
                  <a:lnTo>
                    <a:pt x="1960" y="0"/>
                  </a:lnTo>
                  <a:lnTo>
                    <a:pt x="1960" y="0"/>
                  </a:lnTo>
                  <a:close/>
                  <a:moveTo>
                    <a:pt x="242" y="553"/>
                  </a:moveTo>
                  <a:lnTo>
                    <a:pt x="163" y="553"/>
                  </a:lnTo>
                  <a:lnTo>
                    <a:pt x="163" y="149"/>
                  </a:lnTo>
                  <a:lnTo>
                    <a:pt x="242" y="149"/>
                  </a:lnTo>
                  <a:lnTo>
                    <a:pt x="242" y="5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83" name="Grupa 82">
            <a:extLst>
              <a:ext uri="{FF2B5EF4-FFF2-40B4-BE49-F238E27FC236}">
                <a16:creationId xmlns:a16="http://schemas.microsoft.com/office/drawing/2014/main" id="{C95365A2-63F9-4731-A21F-A193A0A61AF7}"/>
              </a:ext>
            </a:extLst>
          </p:cNvPr>
          <p:cNvGrpSpPr>
            <a:grpSpLocks noChangeAspect="1"/>
          </p:cNvGrpSpPr>
          <p:nvPr/>
        </p:nvGrpSpPr>
        <p:grpSpPr>
          <a:xfrm>
            <a:off x="4723483" y="4836990"/>
            <a:ext cx="375710" cy="375714"/>
            <a:chOff x="5318125" y="1655763"/>
            <a:chExt cx="620713" cy="620713"/>
          </a:xfrm>
          <a:solidFill>
            <a:srgbClr val="CDCDCD"/>
          </a:solidFill>
        </p:grpSpPr>
        <p:sp>
          <p:nvSpPr>
            <p:cNvPr id="84" name="Freeform 45">
              <a:extLst>
                <a:ext uri="{FF2B5EF4-FFF2-40B4-BE49-F238E27FC236}">
                  <a16:creationId xmlns:a16="http://schemas.microsoft.com/office/drawing/2014/main" id="{064338AC-666E-42E8-B218-00D7E73E55A3}"/>
                </a:ext>
              </a:extLst>
            </p:cNvPr>
            <p:cNvSpPr>
              <a:spLocks noEditPoints="1"/>
            </p:cNvSpPr>
            <p:nvPr/>
          </p:nvSpPr>
          <p:spPr bwMode="auto">
            <a:xfrm>
              <a:off x="5467350" y="1873250"/>
              <a:ext cx="254000" cy="254000"/>
            </a:xfrm>
            <a:custGeom>
              <a:avLst/>
              <a:gdLst>
                <a:gd name="T0" fmla="*/ 41 w 1120"/>
                <a:gd name="T1" fmla="*/ 667 h 1119"/>
                <a:gd name="T2" fmla="*/ 16 w 1120"/>
                <a:gd name="T3" fmla="*/ 703 h 1119"/>
                <a:gd name="T4" fmla="*/ 2 w 1120"/>
                <a:gd name="T5" fmla="*/ 742 h 1119"/>
                <a:gd name="T6" fmla="*/ 1 w 1120"/>
                <a:gd name="T7" fmla="*/ 784 h 1119"/>
                <a:gd name="T8" fmla="*/ 10 w 1120"/>
                <a:gd name="T9" fmla="*/ 824 h 1119"/>
                <a:gd name="T10" fmla="*/ 32 w 1120"/>
                <a:gd name="T11" fmla="*/ 861 h 1119"/>
                <a:gd name="T12" fmla="*/ 247 w 1120"/>
                <a:gd name="T13" fmla="*/ 1077 h 1119"/>
                <a:gd name="T14" fmla="*/ 282 w 1120"/>
                <a:gd name="T15" fmla="*/ 1103 h 1119"/>
                <a:gd name="T16" fmla="*/ 322 w 1120"/>
                <a:gd name="T17" fmla="*/ 1117 h 1119"/>
                <a:gd name="T18" fmla="*/ 363 w 1120"/>
                <a:gd name="T19" fmla="*/ 1119 h 1119"/>
                <a:gd name="T20" fmla="*/ 404 w 1120"/>
                <a:gd name="T21" fmla="*/ 1109 h 1119"/>
                <a:gd name="T22" fmla="*/ 440 w 1120"/>
                <a:gd name="T23" fmla="*/ 1087 h 1119"/>
                <a:gd name="T24" fmla="*/ 710 w 1120"/>
                <a:gd name="T25" fmla="*/ 0 h 1119"/>
                <a:gd name="T26" fmla="*/ 236 w 1120"/>
                <a:gd name="T27" fmla="*/ 672 h 1119"/>
                <a:gd name="T28" fmla="*/ 226 w 1120"/>
                <a:gd name="T29" fmla="*/ 653 h 1119"/>
                <a:gd name="T30" fmla="*/ 229 w 1120"/>
                <a:gd name="T31" fmla="*/ 634 h 1119"/>
                <a:gd name="T32" fmla="*/ 236 w 1120"/>
                <a:gd name="T33" fmla="*/ 623 h 1119"/>
                <a:gd name="T34" fmla="*/ 253 w 1120"/>
                <a:gd name="T35" fmla="*/ 614 h 1119"/>
                <a:gd name="T36" fmla="*/ 272 w 1120"/>
                <a:gd name="T37" fmla="*/ 616 h 1119"/>
                <a:gd name="T38" fmla="*/ 415 w 1120"/>
                <a:gd name="T39" fmla="*/ 754 h 1119"/>
                <a:gd name="T40" fmla="*/ 422 w 1120"/>
                <a:gd name="T41" fmla="*/ 766 h 1119"/>
                <a:gd name="T42" fmla="*/ 424 w 1120"/>
                <a:gd name="T43" fmla="*/ 785 h 1119"/>
                <a:gd name="T44" fmla="*/ 415 w 1120"/>
                <a:gd name="T45" fmla="*/ 802 h 1119"/>
                <a:gd name="T46" fmla="*/ 404 w 1120"/>
                <a:gd name="T47" fmla="*/ 810 h 1119"/>
                <a:gd name="T48" fmla="*/ 385 w 1120"/>
                <a:gd name="T49" fmla="*/ 812 h 1119"/>
                <a:gd name="T50" fmla="*/ 367 w 1120"/>
                <a:gd name="T51" fmla="*/ 802 h 1119"/>
                <a:gd name="T52" fmla="*/ 404 w 1120"/>
                <a:gd name="T53" fmla="*/ 503 h 1119"/>
                <a:gd name="T54" fmla="*/ 397 w 1120"/>
                <a:gd name="T55" fmla="*/ 492 h 1119"/>
                <a:gd name="T56" fmla="*/ 395 w 1120"/>
                <a:gd name="T57" fmla="*/ 473 h 1119"/>
                <a:gd name="T58" fmla="*/ 404 w 1120"/>
                <a:gd name="T59" fmla="*/ 454 h 1119"/>
                <a:gd name="T60" fmla="*/ 416 w 1120"/>
                <a:gd name="T61" fmla="*/ 448 h 1119"/>
                <a:gd name="T62" fmla="*/ 435 w 1120"/>
                <a:gd name="T63" fmla="*/ 446 h 1119"/>
                <a:gd name="T64" fmla="*/ 452 w 1120"/>
                <a:gd name="T65" fmla="*/ 454 h 1119"/>
                <a:gd name="T66" fmla="*/ 588 w 1120"/>
                <a:gd name="T67" fmla="*/ 591 h 1119"/>
                <a:gd name="T68" fmla="*/ 593 w 1120"/>
                <a:gd name="T69" fmla="*/ 610 h 1119"/>
                <a:gd name="T70" fmla="*/ 588 w 1120"/>
                <a:gd name="T71" fmla="*/ 629 h 1119"/>
                <a:gd name="T72" fmla="*/ 578 w 1120"/>
                <a:gd name="T73" fmla="*/ 638 h 1119"/>
                <a:gd name="T74" fmla="*/ 559 w 1120"/>
                <a:gd name="T75" fmla="*/ 644 h 1119"/>
                <a:gd name="T76" fmla="*/ 541 w 1120"/>
                <a:gd name="T77" fmla="*/ 638 h 1119"/>
                <a:gd name="T78" fmla="*/ 704 w 1120"/>
                <a:gd name="T79" fmla="*/ 466 h 1119"/>
                <a:gd name="T80" fmla="*/ 569 w 1120"/>
                <a:gd name="T81" fmla="*/ 329 h 1119"/>
                <a:gd name="T82" fmla="*/ 562 w 1120"/>
                <a:gd name="T83" fmla="*/ 311 h 1119"/>
                <a:gd name="T84" fmla="*/ 569 w 1120"/>
                <a:gd name="T85" fmla="*/ 292 h 1119"/>
                <a:gd name="T86" fmla="*/ 578 w 1120"/>
                <a:gd name="T87" fmla="*/ 282 h 1119"/>
                <a:gd name="T88" fmla="*/ 597 w 1120"/>
                <a:gd name="T89" fmla="*/ 277 h 1119"/>
                <a:gd name="T90" fmla="*/ 616 w 1120"/>
                <a:gd name="T91" fmla="*/ 282 h 1119"/>
                <a:gd name="T92" fmla="*/ 752 w 1120"/>
                <a:gd name="T93" fmla="*/ 418 h 1119"/>
                <a:gd name="T94" fmla="*/ 761 w 1120"/>
                <a:gd name="T95" fmla="*/ 435 h 1119"/>
                <a:gd name="T96" fmla="*/ 759 w 1120"/>
                <a:gd name="T97" fmla="*/ 454 h 1119"/>
                <a:gd name="T98" fmla="*/ 752 w 1120"/>
                <a:gd name="T99" fmla="*/ 466 h 1119"/>
                <a:gd name="T100" fmla="*/ 735 w 1120"/>
                <a:gd name="T101" fmla="*/ 475 h 1119"/>
                <a:gd name="T102" fmla="*/ 715 w 1120"/>
                <a:gd name="T103" fmla="*/ 474 h 1119"/>
                <a:gd name="T104" fmla="*/ 704 w 1120"/>
                <a:gd name="T105" fmla="*/ 466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0" h="1119">
                  <a:moveTo>
                    <a:pt x="710" y="0"/>
                  </a:moveTo>
                  <a:lnTo>
                    <a:pt x="41" y="667"/>
                  </a:lnTo>
                  <a:lnTo>
                    <a:pt x="41" y="667"/>
                  </a:lnTo>
                  <a:lnTo>
                    <a:pt x="32" y="678"/>
                  </a:lnTo>
                  <a:lnTo>
                    <a:pt x="23" y="690"/>
                  </a:lnTo>
                  <a:lnTo>
                    <a:pt x="16" y="703"/>
                  </a:lnTo>
                  <a:lnTo>
                    <a:pt x="10" y="715"/>
                  </a:lnTo>
                  <a:lnTo>
                    <a:pt x="6" y="728"/>
                  </a:lnTo>
                  <a:lnTo>
                    <a:pt x="2" y="742"/>
                  </a:lnTo>
                  <a:lnTo>
                    <a:pt x="1" y="756"/>
                  </a:lnTo>
                  <a:lnTo>
                    <a:pt x="0" y="770"/>
                  </a:lnTo>
                  <a:lnTo>
                    <a:pt x="1" y="784"/>
                  </a:lnTo>
                  <a:lnTo>
                    <a:pt x="2" y="797"/>
                  </a:lnTo>
                  <a:lnTo>
                    <a:pt x="6" y="811"/>
                  </a:lnTo>
                  <a:lnTo>
                    <a:pt x="10" y="824"/>
                  </a:lnTo>
                  <a:lnTo>
                    <a:pt x="16" y="836"/>
                  </a:lnTo>
                  <a:lnTo>
                    <a:pt x="23" y="849"/>
                  </a:lnTo>
                  <a:lnTo>
                    <a:pt x="32" y="861"/>
                  </a:lnTo>
                  <a:lnTo>
                    <a:pt x="41" y="872"/>
                  </a:lnTo>
                  <a:lnTo>
                    <a:pt x="247" y="1077"/>
                  </a:lnTo>
                  <a:lnTo>
                    <a:pt x="247" y="1077"/>
                  </a:lnTo>
                  <a:lnTo>
                    <a:pt x="259" y="1087"/>
                  </a:lnTo>
                  <a:lnTo>
                    <a:pt x="269" y="1095"/>
                  </a:lnTo>
                  <a:lnTo>
                    <a:pt x="282" y="1103"/>
                  </a:lnTo>
                  <a:lnTo>
                    <a:pt x="295" y="1109"/>
                  </a:lnTo>
                  <a:lnTo>
                    <a:pt x="308" y="1113"/>
                  </a:lnTo>
                  <a:lnTo>
                    <a:pt x="322" y="1117"/>
                  </a:lnTo>
                  <a:lnTo>
                    <a:pt x="336" y="1119"/>
                  </a:lnTo>
                  <a:lnTo>
                    <a:pt x="349" y="1119"/>
                  </a:lnTo>
                  <a:lnTo>
                    <a:pt x="363" y="1119"/>
                  </a:lnTo>
                  <a:lnTo>
                    <a:pt x="377" y="1117"/>
                  </a:lnTo>
                  <a:lnTo>
                    <a:pt x="390" y="1113"/>
                  </a:lnTo>
                  <a:lnTo>
                    <a:pt x="404" y="1109"/>
                  </a:lnTo>
                  <a:lnTo>
                    <a:pt x="417" y="1103"/>
                  </a:lnTo>
                  <a:lnTo>
                    <a:pt x="429" y="1095"/>
                  </a:lnTo>
                  <a:lnTo>
                    <a:pt x="440" y="1087"/>
                  </a:lnTo>
                  <a:lnTo>
                    <a:pt x="451" y="1077"/>
                  </a:lnTo>
                  <a:lnTo>
                    <a:pt x="1120" y="409"/>
                  </a:lnTo>
                  <a:lnTo>
                    <a:pt x="710" y="0"/>
                  </a:lnTo>
                  <a:close/>
                  <a:moveTo>
                    <a:pt x="367" y="802"/>
                  </a:moveTo>
                  <a:lnTo>
                    <a:pt x="236" y="672"/>
                  </a:lnTo>
                  <a:lnTo>
                    <a:pt x="236" y="672"/>
                  </a:lnTo>
                  <a:lnTo>
                    <a:pt x="232" y="666"/>
                  </a:lnTo>
                  <a:lnTo>
                    <a:pt x="229" y="660"/>
                  </a:lnTo>
                  <a:lnTo>
                    <a:pt x="226" y="653"/>
                  </a:lnTo>
                  <a:lnTo>
                    <a:pt x="226" y="647"/>
                  </a:lnTo>
                  <a:lnTo>
                    <a:pt x="226" y="641"/>
                  </a:lnTo>
                  <a:lnTo>
                    <a:pt x="229" y="634"/>
                  </a:lnTo>
                  <a:lnTo>
                    <a:pt x="232" y="629"/>
                  </a:lnTo>
                  <a:lnTo>
                    <a:pt x="236" y="623"/>
                  </a:lnTo>
                  <a:lnTo>
                    <a:pt x="236" y="623"/>
                  </a:lnTo>
                  <a:lnTo>
                    <a:pt x="241" y="619"/>
                  </a:lnTo>
                  <a:lnTo>
                    <a:pt x="247" y="616"/>
                  </a:lnTo>
                  <a:lnTo>
                    <a:pt x="253" y="614"/>
                  </a:lnTo>
                  <a:lnTo>
                    <a:pt x="260" y="614"/>
                  </a:lnTo>
                  <a:lnTo>
                    <a:pt x="266" y="614"/>
                  </a:lnTo>
                  <a:lnTo>
                    <a:pt x="272" y="616"/>
                  </a:lnTo>
                  <a:lnTo>
                    <a:pt x="279" y="619"/>
                  </a:lnTo>
                  <a:lnTo>
                    <a:pt x="284" y="623"/>
                  </a:lnTo>
                  <a:lnTo>
                    <a:pt x="415" y="754"/>
                  </a:lnTo>
                  <a:lnTo>
                    <a:pt x="415" y="754"/>
                  </a:lnTo>
                  <a:lnTo>
                    <a:pt x="419" y="759"/>
                  </a:lnTo>
                  <a:lnTo>
                    <a:pt x="422" y="766"/>
                  </a:lnTo>
                  <a:lnTo>
                    <a:pt x="424" y="772"/>
                  </a:lnTo>
                  <a:lnTo>
                    <a:pt x="425" y="779"/>
                  </a:lnTo>
                  <a:lnTo>
                    <a:pt x="424" y="785"/>
                  </a:lnTo>
                  <a:lnTo>
                    <a:pt x="422" y="791"/>
                  </a:lnTo>
                  <a:lnTo>
                    <a:pt x="419" y="797"/>
                  </a:lnTo>
                  <a:lnTo>
                    <a:pt x="415" y="802"/>
                  </a:lnTo>
                  <a:lnTo>
                    <a:pt x="415" y="802"/>
                  </a:lnTo>
                  <a:lnTo>
                    <a:pt x="409" y="806"/>
                  </a:lnTo>
                  <a:lnTo>
                    <a:pt x="404" y="810"/>
                  </a:lnTo>
                  <a:lnTo>
                    <a:pt x="398" y="812"/>
                  </a:lnTo>
                  <a:lnTo>
                    <a:pt x="391" y="813"/>
                  </a:lnTo>
                  <a:lnTo>
                    <a:pt x="385" y="812"/>
                  </a:lnTo>
                  <a:lnTo>
                    <a:pt x="378" y="810"/>
                  </a:lnTo>
                  <a:lnTo>
                    <a:pt x="372" y="806"/>
                  </a:lnTo>
                  <a:lnTo>
                    <a:pt x="367" y="802"/>
                  </a:lnTo>
                  <a:lnTo>
                    <a:pt x="367" y="802"/>
                  </a:lnTo>
                  <a:close/>
                  <a:moveTo>
                    <a:pt x="536" y="634"/>
                  </a:moveTo>
                  <a:lnTo>
                    <a:pt x="404" y="503"/>
                  </a:lnTo>
                  <a:lnTo>
                    <a:pt x="404" y="503"/>
                  </a:lnTo>
                  <a:lnTo>
                    <a:pt x="400" y="497"/>
                  </a:lnTo>
                  <a:lnTo>
                    <a:pt x="397" y="492"/>
                  </a:lnTo>
                  <a:lnTo>
                    <a:pt x="395" y="485"/>
                  </a:lnTo>
                  <a:lnTo>
                    <a:pt x="394" y="479"/>
                  </a:lnTo>
                  <a:lnTo>
                    <a:pt x="395" y="473"/>
                  </a:lnTo>
                  <a:lnTo>
                    <a:pt x="397" y="466"/>
                  </a:lnTo>
                  <a:lnTo>
                    <a:pt x="400" y="460"/>
                  </a:lnTo>
                  <a:lnTo>
                    <a:pt x="404" y="454"/>
                  </a:lnTo>
                  <a:lnTo>
                    <a:pt x="404" y="454"/>
                  </a:lnTo>
                  <a:lnTo>
                    <a:pt x="409" y="450"/>
                  </a:lnTo>
                  <a:lnTo>
                    <a:pt x="416" y="448"/>
                  </a:lnTo>
                  <a:lnTo>
                    <a:pt x="422" y="446"/>
                  </a:lnTo>
                  <a:lnTo>
                    <a:pt x="429" y="445"/>
                  </a:lnTo>
                  <a:lnTo>
                    <a:pt x="435" y="446"/>
                  </a:lnTo>
                  <a:lnTo>
                    <a:pt x="442" y="448"/>
                  </a:lnTo>
                  <a:lnTo>
                    <a:pt x="447" y="450"/>
                  </a:lnTo>
                  <a:lnTo>
                    <a:pt x="452" y="454"/>
                  </a:lnTo>
                  <a:lnTo>
                    <a:pt x="584" y="586"/>
                  </a:lnTo>
                  <a:lnTo>
                    <a:pt x="584" y="586"/>
                  </a:lnTo>
                  <a:lnTo>
                    <a:pt x="588" y="591"/>
                  </a:lnTo>
                  <a:lnTo>
                    <a:pt x="591" y="598"/>
                  </a:lnTo>
                  <a:lnTo>
                    <a:pt x="592" y="603"/>
                  </a:lnTo>
                  <a:lnTo>
                    <a:pt x="593" y="610"/>
                  </a:lnTo>
                  <a:lnTo>
                    <a:pt x="592" y="617"/>
                  </a:lnTo>
                  <a:lnTo>
                    <a:pt x="591" y="622"/>
                  </a:lnTo>
                  <a:lnTo>
                    <a:pt x="588" y="629"/>
                  </a:lnTo>
                  <a:lnTo>
                    <a:pt x="584" y="634"/>
                  </a:lnTo>
                  <a:lnTo>
                    <a:pt x="584" y="634"/>
                  </a:lnTo>
                  <a:lnTo>
                    <a:pt x="578" y="638"/>
                  </a:lnTo>
                  <a:lnTo>
                    <a:pt x="572" y="642"/>
                  </a:lnTo>
                  <a:lnTo>
                    <a:pt x="566" y="644"/>
                  </a:lnTo>
                  <a:lnTo>
                    <a:pt x="559" y="644"/>
                  </a:lnTo>
                  <a:lnTo>
                    <a:pt x="553" y="644"/>
                  </a:lnTo>
                  <a:lnTo>
                    <a:pt x="546" y="642"/>
                  </a:lnTo>
                  <a:lnTo>
                    <a:pt x="541" y="638"/>
                  </a:lnTo>
                  <a:lnTo>
                    <a:pt x="536" y="634"/>
                  </a:lnTo>
                  <a:lnTo>
                    <a:pt x="536" y="634"/>
                  </a:lnTo>
                  <a:close/>
                  <a:moveTo>
                    <a:pt x="704" y="466"/>
                  </a:moveTo>
                  <a:lnTo>
                    <a:pt x="573" y="335"/>
                  </a:lnTo>
                  <a:lnTo>
                    <a:pt x="573" y="335"/>
                  </a:lnTo>
                  <a:lnTo>
                    <a:pt x="569" y="329"/>
                  </a:lnTo>
                  <a:lnTo>
                    <a:pt x="566" y="324"/>
                  </a:lnTo>
                  <a:lnTo>
                    <a:pt x="563" y="317"/>
                  </a:lnTo>
                  <a:lnTo>
                    <a:pt x="562" y="311"/>
                  </a:lnTo>
                  <a:lnTo>
                    <a:pt x="563" y="305"/>
                  </a:lnTo>
                  <a:lnTo>
                    <a:pt x="566" y="298"/>
                  </a:lnTo>
                  <a:lnTo>
                    <a:pt x="569" y="292"/>
                  </a:lnTo>
                  <a:lnTo>
                    <a:pt x="573" y="286"/>
                  </a:lnTo>
                  <a:lnTo>
                    <a:pt x="573" y="286"/>
                  </a:lnTo>
                  <a:lnTo>
                    <a:pt x="578" y="282"/>
                  </a:lnTo>
                  <a:lnTo>
                    <a:pt x="584" y="279"/>
                  </a:lnTo>
                  <a:lnTo>
                    <a:pt x="590" y="277"/>
                  </a:lnTo>
                  <a:lnTo>
                    <a:pt x="597" y="277"/>
                  </a:lnTo>
                  <a:lnTo>
                    <a:pt x="603" y="277"/>
                  </a:lnTo>
                  <a:lnTo>
                    <a:pt x="609" y="279"/>
                  </a:lnTo>
                  <a:lnTo>
                    <a:pt x="616" y="282"/>
                  </a:lnTo>
                  <a:lnTo>
                    <a:pt x="621" y="286"/>
                  </a:lnTo>
                  <a:lnTo>
                    <a:pt x="752" y="418"/>
                  </a:lnTo>
                  <a:lnTo>
                    <a:pt x="752" y="418"/>
                  </a:lnTo>
                  <a:lnTo>
                    <a:pt x="756" y="423"/>
                  </a:lnTo>
                  <a:lnTo>
                    <a:pt x="759" y="429"/>
                  </a:lnTo>
                  <a:lnTo>
                    <a:pt x="761" y="435"/>
                  </a:lnTo>
                  <a:lnTo>
                    <a:pt x="761" y="442"/>
                  </a:lnTo>
                  <a:lnTo>
                    <a:pt x="761" y="448"/>
                  </a:lnTo>
                  <a:lnTo>
                    <a:pt x="759" y="454"/>
                  </a:lnTo>
                  <a:lnTo>
                    <a:pt x="756" y="461"/>
                  </a:lnTo>
                  <a:lnTo>
                    <a:pt x="752" y="466"/>
                  </a:lnTo>
                  <a:lnTo>
                    <a:pt x="752" y="466"/>
                  </a:lnTo>
                  <a:lnTo>
                    <a:pt x="746" y="470"/>
                  </a:lnTo>
                  <a:lnTo>
                    <a:pt x="741" y="474"/>
                  </a:lnTo>
                  <a:lnTo>
                    <a:pt x="735" y="475"/>
                  </a:lnTo>
                  <a:lnTo>
                    <a:pt x="728" y="476"/>
                  </a:lnTo>
                  <a:lnTo>
                    <a:pt x="722" y="475"/>
                  </a:lnTo>
                  <a:lnTo>
                    <a:pt x="715" y="474"/>
                  </a:lnTo>
                  <a:lnTo>
                    <a:pt x="709" y="470"/>
                  </a:lnTo>
                  <a:lnTo>
                    <a:pt x="704" y="466"/>
                  </a:lnTo>
                  <a:lnTo>
                    <a:pt x="704" y="4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47">
              <a:extLst>
                <a:ext uri="{FF2B5EF4-FFF2-40B4-BE49-F238E27FC236}">
                  <a16:creationId xmlns:a16="http://schemas.microsoft.com/office/drawing/2014/main" id="{D3B44EBB-7DBE-4E50-B737-B1F512C15F9F}"/>
                </a:ext>
              </a:extLst>
            </p:cNvPr>
            <p:cNvSpPr>
              <a:spLocks/>
            </p:cNvSpPr>
            <p:nvPr/>
          </p:nvSpPr>
          <p:spPr bwMode="auto">
            <a:xfrm>
              <a:off x="5318125" y="1770063"/>
              <a:ext cx="508000" cy="506413"/>
            </a:xfrm>
            <a:custGeom>
              <a:avLst/>
              <a:gdLst>
                <a:gd name="T0" fmla="*/ 1171 w 2237"/>
                <a:gd name="T1" fmla="*/ 1617 h 2237"/>
                <a:gd name="T2" fmla="*/ 1150 w 2237"/>
                <a:gd name="T3" fmla="*/ 1637 h 2237"/>
                <a:gd name="T4" fmla="*/ 1117 w 2237"/>
                <a:gd name="T5" fmla="*/ 1659 h 2237"/>
                <a:gd name="T6" fmla="*/ 1081 w 2237"/>
                <a:gd name="T7" fmla="*/ 1676 h 2237"/>
                <a:gd name="T8" fmla="*/ 1010 w 2237"/>
                <a:gd name="T9" fmla="*/ 1692 h 2237"/>
                <a:gd name="T10" fmla="*/ 941 w 2237"/>
                <a:gd name="T11" fmla="*/ 1690 h 2237"/>
                <a:gd name="T12" fmla="*/ 884 w 2237"/>
                <a:gd name="T13" fmla="*/ 1674 h 2237"/>
                <a:gd name="T14" fmla="*/ 845 w 2237"/>
                <a:gd name="T15" fmla="*/ 1650 h 2237"/>
                <a:gd name="T16" fmla="*/ 577 w 2237"/>
                <a:gd name="T17" fmla="*/ 1381 h 2237"/>
                <a:gd name="T18" fmla="*/ 555 w 2237"/>
                <a:gd name="T19" fmla="*/ 1335 h 2237"/>
                <a:gd name="T20" fmla="*/ 543 w 2237"/>
                <a:gd name="T21" fmla="*/ 1273 h 2237"/>
                <a:gd name="T22" fmla="*/ 546 w 2237"/>
                <a:gd name="T23" fmla="*/ 1203 h 2237"/>
                <a:gd name="T24" fmla="*/ 564 w 2237"/>
                <a:gd name="T25" fmla="*/ 1143 h 2237"/>
                <a:gd name="T26" fmla="*/ 584 w 2237"/>
                <a:gd name="T27" fmla="*/ 1108 h 2237"/>
                <a:gd name="T28" fmla="*/ 608 w 2237"/>
                <a:gd name="T29" fmla="*/ 1075 h 2237"/>
                <a:gd name="T30" fmla="*/ 1631 w 2237"/>
                <a:gd name="T31" fmla="*/ 52 h 2237"/>
                <a:gd name="T32" fmla="*/ 1587 w 2237"/>
                <a:gd name="T33" fmla="*/ 0 h 2237"/>
                <a:gd name="T34" fmla="*/ 558 w 2237"/>
                <a:gd name="T35" fmla="*/ 1030 h 2237"/>
                <a:gd name="T36" fmla="*/ 526 w 2237"/>
                <a:gd name="T37" fmla="*/ 1071 h 2237"/>
                <a:gd name="T38" fmla="*/ 502 w 2237"/>
                <a:gd name="T39" fmla="*/ 1115 h 2237"/>
                <a:gd name="T40" fmla="*/ 486 w 2237"/>
                <a:gd name="T41" fmla="*/ 1159 h 2237"/>
                <a:gd name="T42" fmla="*/ 477 w 2237"/>
                <a:gd name="T43" fmla="*/ 1205 h 2237"/>
                <a:gd name="T44" fmla="*/ 474 w 2237"/>
                <a:gd name="T45" fmla="*/ 1250 h 2237"/>
                <a:gd name="T46" fmla="*/ 484 w 2237"/>
                <a:gd name="T47" fmla="*/ 1335 h 2237"/>
                <a:gd name="T48" fmla="*/ 512 w 2237"/>
                <a:gd name="T49" fmla="*/ 1404 h 2237"/>
                <a:gd name="T50" fmla="*/ 531 w 2237"/>
                <a:gd name="T51" fmla="*/ 1432 h 2237"/>
                <a:gd name="T52" fmla="*/ 395 w 2237"/>
                <a:gd name="T53" fmla="*/ 1606 h 2237"/>
                <a:gd name="T54" fmla="*/ 378 w 2237"/>
                <a:gd name="T55" fmla="*/ 1627 h 2237"/>
                <a:gd name="T56" fmla="*/ 362 w 2237"/>
                <a:gd name="T57" fmla="*/ 1661 h 2237"/>
                <a:gd name="T58" fmla="*/ 357 w 2237"/>
                <a:gd name="T59" fmla="*/ 1699 h 2237"/>
                <a:gd name="T60" fmla="*/ 362 w 2237"/>
                <a:gd name="T61" fmla="*/ 1735 h 2237"/>
                <a:gd name="T62" fmla="*/ 378 w 2237"/>
                <a:gd name="T63" fmla="*/ 1770 h 2237"/>
                <a:gd name="T64" fmla="*/ 397 w 2237"/>
                <a:gd name="T65" fmla="*/ 1792 h 2237"/>
                <a:gd name="T66" fmla="*/ 5 w 2237"/>
                <a:gd name="T67" fmla="*/ 2183 h 2237"/>
                <a:gd name="T68" fmla="*/ 0 w 2237"/>
                <a:gd name="T69" fmla="*/ 2203 h 2237"/>
                <a:gd name="T70" fmla="*/ 5 w 2237"/>
                <a:gd name="T71" fmla="*/ 2221 h 2237"/>
                <a:gd name="T72" fmla="*/ 15 w 2237"/>
                <a:gd name="T73" fmla="*/ 2231 h 2237"/>
                <a:gd name="T74" fmla="*/ 34 w 2237"/>
                <a:gd name="T75" fmla="*/ 2237 h 2237"/>
                <a:gd name="T76" fmla="*/ 52 w 2237"/>
                <a:gd name="T77" fmla="*/ 2231 h 2237"/>
                <a:gd name="T78" fmla="*/ 446 w 2237"/>
                <a:gd name="T79" fmla="*/ 1841 h 2237"/>
                <a:gd name="T80" fmla="*/ 465 w 2237"/>
                <a:gd name="T81" fmla="*/ 1857 h 2237"/>
                <a:gd name="T82" fmla="*/ 499 w 2237"/>
                <a:gd name="T83" fmla="*/ 1873 h 2237"/>
                <a:gd name="T84" fmla="*/ 538 w 2237"/>
                <a:gd name="T85" fmla="*/ 1878 h 2237"/>
                <a:gd name="T86" fmla="*/ 563 w 2237"/>
                <a:gd name="T87" fmla="*/ 1876 h 2237"/>
                <a:gd name="T88" fmla="*/ 599 w 2237"/>
                <a:gd name="T89" fmla="*/ 1864 h 2237"/>
                <a:gd name="T90" fmla="*/ 630 w 2237"/>
                <a:gd name="T91" fmla="*/ 1841 h 2237"/>
                <a:gd name="T92" fmla="*/ 797 w 2237"/>
                <a:gd name="T93" fmla="*/ 1698 h 2237"/>
                <a:gd name="T94" fmla="*/ 821 w 2237"/>
                <a:gd name="T95" fmla="*/ 1718 h 2237"/>
                <a:gd name="T96" fmla="*/ 876 w 2237"/>
                <a:gd name="T97" fmla="*/ 1745 h 2237"/>
                <a:gd name="T98" fmla="*/ 956 w 2237"/>
                <a:gd name="T99" fmla="*/ 1761 h 2237"/>
                <a:gd name="T100" fmla="*/ 1016 w 2237"/>
                <a:gd name="T101" fmla="*/ 1761 h 2237"/>
                <a:gd name="T102" fmla="*/ 1061 w 2237"/>
                <a:gd name="T103" fmla="*/ 1753 h 2237"/>
                <a:gd name="T104" fmla="*/ 1106 w 2237"/>
                <a:gd name="T105" fmla="*/ 1739 h 2237"/>
                <a:gd name="T106" fmla="*/ 1151 w 2237"/>
                <a:gd name="T107" fmla="*/ 1718 h 2237"/>
                <a:gd name="T108" fmla="*/ 1193 w 2237"/>
                <a:gd name="T109" fmla="*/ 1690 h 2237"/>
                <a:gd name="T110" fmla="*/ 1219 w 2237"/>
                <a:gd name="T111" fmla="*/ 1666 h 2237"/>
                <a:gd name="T112" fmla="*/ 2183 w 2237"/>
                <a:gd name="T113" fmla="*/ 605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7" h="2237">
                  <a:moveTo>
                    <a:pt x="2183" y="605"/>
                  </a:moveTo>
                  <a:lnTo>
                    <a:pt x="2183" y="605"/>
                  </a:lnTo>
                  <a:lnTo>
                    <a:pt x="1171" y="1617"/>
                  </a:lnTo>
                  <a:lnTo>
                    <a:pt x="1171" y="1617"/>
                  </a:lnTo>
                  <a:lnTo>
                    <a:pt x="1160" y="1628"/>
                  </a:lnTo>
                  <a:lnTo>
                    <a:pt x="1150" y="1637"/>
                  </a:lnTo>
                  <a:lnTo>
                    <a:pt x="1139" y="1645"/>
                  </a:lnTo>
                  <a:lnTo>
                    <a:pt x="1127" y="1653"/>
                  </a:lnTo>
                  <a:lnTo>
                    <a:pt x="1117" y="1659"/>
                  </a:lnTo>
                  <a:lnTo>
                    <a:pt x="1105" y="1666"/>
                  </a:lnTo>
                  <a:lnTo>
                    <a:pt x="1093" y="1671"/>
                  </a:lnTo>
                  <a:lnTo>
                    <a:pt x="1081" y="1676"/>
                  </a:lnTo>
                  <a:lnTo>
                    <a:pt x="1057" y="1684"/>
                  </a:lnTo>
                  <a:lnTo>
                    <a:pt x="1033" y="1689"/>
                  </a:lnTo>
                  <a:lnTo>
                    <a:pt x="1010" y="1692"/>
                  </a:lnTo>
                  <a:lnTo>
                    <a:pt x="986" y="1693"/>
                  </a:lnTo>
                  <a:lnTo>
                    <a:pt x="963" y="1692"/>
                  </a:lnTo>
                  <a:lnTo>
                    <a:pt x="941" y="1690"/>
                  </a:lnTo>
                  <a:lnTo>
                    <a:pt x="921" y="1686"/>
                  </a:lnTo>
                  <a:lnTo>
                    <a:pt x="902" y="1681"/>
                  </a:lnTo>
                  <a:lnTo>
                    <a:pt x="884" y="1674"/>
                  </a:lnTo>
                  <a:lnTo>
                    <a:pt x="868" y="1667"/>
                  </a:lnTo>
                  <a:lnTo>
                    <a:pt x="856" y="1658"/>
                  </a:lnTo>
                  <a:lnTo>
                    <a:pt x="845" y="1650"/>
                  </a:lnTo>
                  <a:lnTo>
                    <a:pt x="587" y="1392"/>
                  </a:lnTo>
                  <a:lnTo>
                    <a:pt x="587" y="1392"/>
                  </a:lnTo>
                  <a:lnTo>
                    <a:pt x="577" y="1381"/>
                  </a:lnTo>
                  <a:lnTo>
                    <a:pt x="569" y="1367"/>
                  </a:lnTo>
                  <a:lnTo>
                    <a:pt x="561" y="1352"/>
                  </a:lnTo>
                  <a:lnTo>
                    <a:pt x="555" y="1335"/>
                  </a:lnTo>
                  <a:lnTo>
                    <a:pt x="550" y="1316"/>
                  </a:lnTo>
                  <a:lnTo>
                    <a:pt x="545" y="1295"/>
                  </a:lnTo>
                  <a:lnTo>
                    <a:pt x="543" y="1273"/>
                  </a:lnTo>
                  <a:lnTo>
                    <a:pt x="542" y="1250"/>
                  </a:lnTo>
                  <a:lnTo>
                    <a:pt x="543" y="1227"/>
                  </a:lnTo>
                  <a:lnTo>
                    <a:pt x="546" y="1203"/>
                  </a:lnTo>
                  <a:lnTo>
                    <a:pt x="552" y="1179"/>
                  </a:lnTo>
                  <a:lnTo>
                    <a:pt x="560" y="1155"/>
                  </a:lnTo>
                  <a:lnTo>
                    <a:pt x="564" y="1143"/>
                  </a:lnTo>
                  <a:lnTo>
                    <a:pt x="570" y="1132"/>
                  </a:lnTo>
                  <a:lnTo>
                    <a:pt x="576" y="1120"/>
                  </a:lnTo>
                  <a:lnTo>
                    <a:pt x="584" y="1108"/>
                  </a:lnTo>
                  <a:lnTo>
                    <a:pt x="591" y="1097"/>
                  </a:lnTo>
                  <a:lnTo>
                    <a:pt x="599" y="1086"/>
                  </a:lnTo>
                  <a:lnTo>
                    <a:pt x="608" y="1075"/>
                  </a:lnTo>
                  <a:lnTo>
                    <a:pt x="618" y="1065"/>
                  </a:lnTo>
                  <a:lnTo>
                    <a:pt x="618" y="1065"/>
                  </a:lnTo>
                  <a:lnTo>
                    <a:pt x="1631" y="52"/>
                  </a:lnTo>
                  <a:lnTo>
                    <a:pt x="1631" y="52"/>
                  </a:lnTo>
                  <a:lnTo>
                    <a:pt x="1587" y="0"/>
                  </a:lnTo>
                  <a:lnTo>
                    <a:pt x="1587" y="0"/>
                  </a:lnTo>
                  <a:lnTo>
                    <a:pt x="570" y="1017"/>
                  </a:lnTo>
                  <a:lnTo>
                    <a:pt x="570" y="1017"/>
                  </a:lnTo>
                  <a:lnTo>
                    <a:pt x="558" y="1030"/>
                  </a:lnTo>
                  <a:lnTo>
                    <a:pt x="546" y="1043"/>
                  </a:lnTo>
                  <a:lnTo>
                    <a:pt x="536" y="1057"/>
                  </a:lnTo>
                  <a:lnTo>
                    <a:pt x="526" y="1071"/>
                  </a:lnTo>
                  <a:lnTo>
                    <a:pt x="517" y="1086"/>
                  </a:lnTo>
                  <a:lnTo>
                    <a:pt x="510" y="1100"/>
                  </a:lnTo>
                  <a:lnTo>
                    <a:pt x="502" y="1115"/>
                  </a:lnTo>
                  <a:lnTo>
                    <a:pt x="496" y="1130"/>
                  </a:lnTo>
                  <a:lnTo>
                    <a:pt x="491" y="1144"/>
                  </a:lnTo>
                  <a:lnTo>
                    <a:pt x="486" y="1159"/>
                  </a:lnTo>
                  <a:lnTo>
                    <a:pt x="482" y="1174"/>
                  </a:lnTo>
                  <a:lnTo>
                    <a:pt x="480" y="1191"/>
                  </a:lnTo>
                  <a:lnTo>
                    <a:pt x="477" y="1205"/>
                  </a:lnTo>
                  <a:lnTo>
                    <a:pt x="476" y="1220"/>
                  </a:lnTo>
                  <a:lnTo>
                    <a:pt x="475" y="1235"/>
                  </a:lnTo>
                  <a:lnTo>
                    <a:pt x="474" y="1250"/>
                  </a:lnTo>
                  <a:lnTo>
                    <a:pt x="475" y="1279"/>
                  </a:lnTo>
                  <a:lnTo>
                    <a:pt x="478" y="1308"/>
                  </a:lnTo>
                  <a:lnTo>
                    <a:pt x="484" y="1335"/>
                  </a:lnTo>
                  <a:lnTo>
                    <a:pt x="492" y="1360"/>
                  </a:lnTo>
                  <a:lnTo>
                    <a:pt x="501" y="1383"/>
                  </a:lnTo>
                  <a:lnTo>
                    <a:pt x="512" y="1404"/>
                  </a:lnTo>
                  <a:lnTo>
                    <a:pt x="518" y="1414"/>
                  </a:lnTo>
                  <a:lnTo>
                    <a:pt x="525" y="1424"/>
                  </a:lnTo>
                  <a:lnTo>
                    <a:pt x="531" y="1432"/>
                  </a:lnTo>
                  <a:lnTo>
                    <a:pt x="539" y="1440"/>
                  </a:lnTo>
                  <a:lnTo>
                    <a:pt x="551" y="1452"/>
                  </a:lnTo>
                  <a:lnTo>
                    <a:pt x="395" y="1606"/>
                  </a:lnTo>
                  <a:lnTo>
                    <a:pt x="395" y="1606"/>
                  </a:lnTo>
                  <a:lnTo>
                    <a:pt x="386" y="1616"/>
                  </a:lnTo>
                  <a:lnTo>
                    <a:pt x="378" y="1627"/>
                  </a:lnTo>
                  <a:lnTo>
                    <a:pt x="372" y="1638"/>
                  </a:lnTo>
                  <a:lnTo>
                    <a:pt x="367" y="1650"/>
                  </a:lnTo>
                  <a:lnTo>
                    <a:pt x="362" y="1661"/>
                  </a:lnTo>
                  <a:lnTo>
                    <a:pt x="359" y="1673"/>
                  </a:lnTo>
                  <a:lnTo>
                    <a:pt x="358" y="1686"/>
                  </a:lnTo>
                  <a:lnTo>
                    <a:pt x="357" y="1699"/>
                  </a:lnTo>
                  <a:lnTo>
                    <a:pt x="358" y="1711"/>
                  </a:lnTo>
                  <a:lnTo>
                    <a:pt x="359" y="1723"/>
                  </a:lnTo>
                  <a:lnTo>
                    <a:pt x="362" y="1735"/>
                  </a:lnTo>
                  <a:lnTo>
                    <a:pt x="367" y="1748"/>
                  </a:lnTo>
                  <a:lnTo>
                    <a:pt x="372" y="1759"/>
                  </a:lnTo>
                  <a:lnTo>
                    <a:pt x="378" y="1770"/>
                  </a:lnTo>
                  <a:lnTo>
                    <a:pt x="386" y="1781"/>
                  </a:lnTo>
                  <a:lnTo>
                    <a:pt x="395" y="1791"/>
                  </a:lnTo>
                  <a:lnTo>
                    <a:pt x="397" y="1792"/>
                  </a:lnTo>
                  <a:lnTo>
                    <a:pt x="9" y="2178"/>
                  </a:lnTo>
                  <a:lnTo>
                    <a:pt x="9" y="2178"/>
                  </a:lnTo>
                  <a:lnTo>
                    <a:pt x="5" y="2183"/>
                  </a:lnTo>
                  <a:lnTo>
                    <a:pt x="2" y="2190"/>
                  </a:lnTo>
                  <a:lnTo>
                    <a:pt x="0" y="2196"/>
                  </a:lnTo>
                  <a:lnTo>
                    <a:pt x="0" y="2203"/>
                  </a:lnTo>
                  <a:lnTo>
                    <a:pt x="0" y="2209"/>
                  </a:lnTo>
                  <a:lnTo>
                    <a:pt x="2" y="2216"/>
                  </a:lnTo>
                  <a:lnTo>
                    <a:pt x="5" y="2221"/>
                  </a:lnTo>
                  <a:lnTo>
                    <a:pt x="9" y="2226"/>
                  </a:lnTo>
                  <a:lnTo>
                    <a:pt x="9" y="2226"/>
                  </a:lnTo>
                  <a:lnTo>
                    <a:pt x="15" y="2231"/>
                  </a:lnTo>
                  <a:lnTo>
                    <a:pt x="21" y="2234"/>
                  </a:lnTo>
                  <a:lnTo>
                    <a:pt x="27" y="2236"/>
                  </a:lnTo>
                  <a:lnTo>
                    <a:pt x="34" y="2237"/>
                  </a:lnTo>
                  <a:lnTo>
                    <a:pt x="40" y="2236"/>
                  </a:lnTo>
                  <a:lnTo>
                    <a:pt x="47" y="2234"/>
                  </a:lnTo>
                  <a:lnTo>
                    <a:pt x="52" y="2231"/>
                  </a:lnTo>
                  <a:lnTo>
                    <a:pt x="57" y="2226"/>
                  </a:lnTo>
                  <a:lnTo>
                    <a:pt x="445" y="1840"/>
                  </a:lnTo>
                  <a:lnTo>
                    <a:pt x="446" y="1841"/>
                  </a:lnTo>
                  <a:lnTo>
                    <a:pt x="446" y="1841"/>
                  </a:lnTo>
                  <a:lnTo>
                    <a:pt x="455" y="1850"/>
                  </a:lnTo>
                  <a:lnTo>
                    <a:pt x="465" y="1857"/>
                  </a:lnTo>
                  <a:lnTo>
                    <a:pt x="476" y="1864"/>
                  </a:lnTo>
                  <a:lnTo>
                    <a:pt x="487" y="1869"/>
                  </a:lnTo>
                  <a:lnTo>
                    <a:pt x="499" y="1873"/>
                  </a:lnTo>
                  <a:lnTo>
                    <a:pt x="512" y="1876"/>
                  </a:lnTo>
                  <a:lnTo>
                    <a:pt x="525" y="1878"/>
                  </a:lnTo>
                  <a:lnTo>
                    <a:pt x="538" y="1878"/>
                  </a:lnTo>
                  <a:lnTo>
                    <a:pt x="538" y="1878"/>
                  </a:lnTo>
                  <a:lnTo>
                    <a:pt x="551" y="1878"/>
                  </a:lnTo>
                  <a:lnTo>
                    <a:pt x="563" y="1876"/>
                  </a:lnTo>
                  <a:lnTo>
                    <a:pt x="575" y="1873"/>
                  </a:lnTo>
                  <a:lnTo>
                    <a:pt x="588" y="1869"/>
                  </a:lnTo>
                  <a:lnTo>
                    <a:pt x="599" y="1864"/>
                  </a:lnTo>
                  <a:lnTo>
                    <a:pt x="609" y="1857"/>
                  </a:lnTo>
                  <a:lnTo>
                    <a:pt x="620" y="1850"/>
                  </a:lnTo>
                  <a:lnTo>
                    <a:pt x="630" y="1841"/>
                  </a:lnTo>
                  <a:lnTo>
                    <a:pt x="785" y="1686"/>
                  </a:lnTo>
                  <a:lnTo>
                    <a:pt x="797" y="1698"/>
                  </a:lnTo>
                  <a:lnTo>
                    <a:pt x="797" y="1698"/>
                  </a:lnTo>
                  <a:lnTo>
                    <a:pt x="804" y="1704"/>
                  </a:lnTo>
                  <a:lnTo>
                    <a:pt x="813" y="1712"/>
                  </a:lnTo>
                  <a:lnTo>
                    <a:pt x="821" y="1718"/>
                  </a:lnTo>
                  <a:lnTo>
                    <a:pt x="831" y="1724"/>
                  </a:lnTo>
                  <a:lnTo>
                    <a:pt x="852" y="1735"/>
                  </a:lnTo>
                  <a:lnTo>
                    <a:pt x="876" y="1745"/>
                  </a:lnTo>
                  <a:lnTo>
                    <a:pt x="902" y="1752"/>
                  </a:lnTo>
                  <a:lnTo>
                    <a:pt x="928" y="1758"/>
                  </a:lnTo>
                  <a:lnTo>
                    <a:pt x="956" y="1761"/>
                  </a:lnTo>
                  <a:lnTo>
                    <a:pt x="986" y="1762"/>
                  </a:lnTo>
                  <a:lnTo>
                    <a:pt x="1001" y="1762"/>
                  </a:lnTo>
                  <a:lnTo>
                    <a:pt x="1016" y="1761"/>
                  </a:lnTo>
                  <a:lnTo>
                    <a:pt x="1031" y="1759"/>
                  </a:lnTo>
                  <a:lnTo>
                    <a:pt x="1046" y="1757"/>
                  </a:lnTo>
                  <a:lnTo>
                    <a:pt x="1061" y="1753"/>
                  </a:lnTo>
                  <a:lnTo>
                    <a:pt x="1076" y="1749"/>
                  </a:lnTo>
                  <a:lnTo>
                    <a:pt x="1091" y="1745"/>
                  </a:lnTo>
                  <a:lnTo>
                    <a:pt x="1106" y="1739"/>
                  </a:lnTo>
                  <a:lnTo>
                    <a:pt x="1121" y="1733"/>
                  </a:lnTo>
                  <a:lnTo>
                    <a:pt x="1136" y="1727"/>
                  </a:lnTo>
                  <a:lnTo>
                    <a:pt x="1151" y="1718"/>
                  </a:lnTo>
                  <a:lnTo>
                    <a:pt x="1165" y="1709"/>
                  </a:lnTo>
                  <a:lnTo>
                    <a:pt x="1179" y="1700"/>
                  </a:lnTo>
                  <a:lnTo>
                    <a:pt x="1193" y="1690"/>
                  </a:lnTo>
                  <a:lnTo>
                    <a:pt x="1207" y="1678"/>
                  </a:lnTo>
                  <a:lnTo>
                    <a:pt x="1219" y="1666"/>
                  </a:lnTo>
                  <a:lnTo>
                    <a:pt x="1219" y="1666"/>
                  </a:lnTo>
                  <a:lnTo>
                    <a:pt x="2237" y="648"/>
                  </a:lnTo>
                  <a:lnTo>
                    <a:pt x="2237" y="648"/>
                  </a:lnTo>
                  <a:lnTo>
                    <a:pt x="2183" y="605"/>
                  </a:lnTo>
                  <a:lnTo>
                    <a:pt x="2183"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48">
              <a:extLst>
                <a:ext uri="{FF2B5EF4-FFF2-40B4-BE49-F238E27FC236}">
                  <a16:creationId xmlns:a16="http://schemas.microsoft.com/office/drawing/2014/main" id="{04513A60-D85D-475B-958A-8288503E74D7}"/>
                </a:ext>
              </a:extLst>
            </p:cNvPr>
            <p:cNvSpPr>
              <a:spLocks/>
            </p:cNvSpPr>
            <p:nvPr/>
          </p:nvSpPr>
          <p:spPr bwMode="auto">
            <a:xfrm>
              <a:off x="5640388" y="1674813"/>
              <a:ext cx="279400" cy="280988"/>
            </a:xfrm>
            <a:custGeom>
              <a:avLst/>
              <a:gdLst>
                <a:gd name="T0" fmla="*/ 1206 w 1238"/>
                <a:gd name="T1" fmla="*/ 1055 h 1238"/>
                <a:gd name="T2" fmla="*/ 1142 w 1238"/>
                <a:gd name="T3" fmla="*/ 1013 h 1238"/>
                <a:gd name="T4" fmla="*/ 1075 w 1238"/>
                <a:gd name="T5" fmla="*/ 967 h 1238"/>
                <a:gd name="T6" fmla="*/ 1006 w 1238"/>
                <a:gd name="T7" fmla="*/ 915 h 1238"/>
                <a:gd name="T8" fmla="*/ 936 w 1238"/>
                <a:gd name="T9" fmla="*/ 859 h 1238"/>
                <a:gd name="T10" fmla="*/ 790 w 1238"/>
                <a:gd name="T11" fmla="*/ 734 h 1238"/>
                <a:gd name="T12" fmla="*/ 645 w 1238"/>
                <a:gd name="T13" fmla="*/ 594 h 1238"/>
                <a:gd name="T14" fmla="*/ 574 w 1238"/>
                <a:gd name="T15" fmla="*/ 521 h 1238"/>
                <a:gd name="T16" fmla="*/ 441 w 1238"/>
                <a:gd name="T17" fmla="*/ 376 h 1238"/>
                <a:gd name="T18" fmla="*/ 324 w 1238"/>
                <a:gd name="T19" fmla="*/ 233 h 1238"/>
                <a:gd name="T20" fmla="*/ 272 w 1238"/>
                <a:gd name="T21" fmla="*/ 164 h 1238"/>
                <a:gd name="T22" fmla="*/ 225 w 1238"/>
                <a:gd name="T23" fmla="*/ 98 h 1238"/>
                <a:gd name="T24" fmla="*/ 183 w 1238"/>
                <a:gd name="T25" fmla="*/ 33 h 1238"/>
                <a:gd name="T26" fmla="*/ 180 w 1238"/>
                <a:gd name="T27" fmla="*/ 27 h 1238"/>
                <a:gd name="T28" fmla="*/ 171 w 1238"/>
                <a:gd name="T29" fmla="*/ 17 h 1238"/>
                <a:gd name="T30" fmla="*/ 160 w 1238"/>
                <a:gd name="T31" fmla="*/ 10 h 1238"/>
                <a:gd name="T32" fmla="*/ 142 w 1238"/>
                <a:gd name="T33" fmla="*/ 2 h 1238"/>
                <a:gd name="T34" fmla="*/ 122 w 1238"/>
                <a:gd name="T35" fmla="*/ 0 h 1238"/>
                <a:gd name="T36" fmla="*/ 108 w 1238"/>
                <a:gd name="T37" fmla="*/ 2 h 1238"/>
                <a:gd name="T38" fmla="*/ 96 w 1238"/>
                <a:gd name="T39" fmla="*/ 8 h 1238"/>
                <a:gd name="T40" fmla="*/ 90 w 1238"/>
                <a:gd name="T41" fmla="*/ 11 h 1238"/>
                <a:gd name="T42" fmla="*/ 80 w 1238"/>
                <a:gd name="T43" fmla="*/ 18 h 1238"/>
                <a:gd name="T44" fmla="*/ 70 w 1238"/>
                <a:gd name="T45" fmla="*/ 29 h 1238"/>
                <a:gd name="T46" fmla="*/ 64 w 1238"/>
                <a:gd name="T47" fmla="*/ 41 h 1238"/>
                <a:gd name="T48" fmla="*/ 58 w 1238"/>
                <a:gd name="T49" fmla="*/ 65 h 1238"/>
                <a:gd name="T50" fmla="*/ 58 w 1238"/>
                <a:gd name="T51" fmla="*/ 78 h 1238"/>
                <a:gd name="T52" fmla="*/ 61 w 1238"/>
                <a:gd name="T53" fmla="*/ 92 h 1238"/>
                <a:gd name="T54" fmla="*/ 68 w 1238"/>
                <a:gd name="T55" fmla="*/ 104 h 1238"/>
                <a:gd name="T56" fmla="*/ 89 w 1238"/>
                <a:gd name="T57" fmla="*/ 138 h 1238"/>
                <a:gd name="T58" fmla="*/ 135 w 1238"/>
                <a:gd name="T59" fmla="*/ 207 h 1238"/>
                <a:gd name="T60" fmla="*/ 187 w 1238"/>
                <a:gd name="T61" fmla="*/ 278 h 1238"/>
                <a:gd name="T62" fmla="*/ 243 w 1238"/>
                <a:gd name="T63" fmla="*/ 351 h 1238"/>
                <a:gd name="T64" fmla="*/ 304 w 1238"/>
                <a:gd name="T65" fmla="*/ 426 h 1238"/>
                <a:gd name="T66" fmla="*/ 404 w 1238"/>
                <a:gd name="T67" fmla="*/ 539 h 1238"/>
                <a:gd name="T68" fmla="*/ 548 w 1238"/>
                <a:gd name="T69" fmla="*/ 690 h 1238"/>
                <a:gd name="T70" fmla="*/ 560 w 1238"/>
                <a:gd name="T71" fmla="*/ 702 h 1238"/>
                <a:gd name="T72" fmla="*/ 488 w 1238"/>
                <a:gd name="T73" fmla="*/ 774 h 1238"/>
                <a:gd name="T74" fmla="*/ 477 w 1238"/>
                <a:gd name="T75" fmla="*/ 762 h 1238"/>
                <a:gd name="T76" fmla="*/ 434 w 1238"/>
                <a:gd name="T77" fmla="*/ 718 h 1238"/>
                <a:gd name="T78" fmla="*/ 351 w 1238"/>
                <a:gd name="T79" fmla="*/ 631 h 1238"/>
                <a:gd name="T80" fmla="*/ 141 w 1238"/>
                <a:gd name="T81" fmla="*/ 758 h 1238"/>
                <a:gd name="T82" fmla="*/ 0 w 1238"/>
                <a:gd name="T83" fmla="*/ 828 h 1238"/>
                <a:gd name="T84" fmla="*/ 472 w 1238"/>
                <a:gd name="T85" fmla="*/ 1177 h 1238"/>
                <a:gd name="T86" fmla="*/ 724 w 1238"/>
                <a:gd name="T87" fmla="*/ 856 h 1238"/>
                <a:gd name="T88" fmla="*/ 777 w 1238"/>
                <a:gd name="T89" fmla="*/ 903 h 1238"/>
                <a:gd name="T90" fmla="*/ 883 w 1238"/>
                <a:gd name="T91" fmla="*/ 992 h 1238"/>
                <a:gd name="T92" fmla="*/ 987 w 1238"/>
                <a:gd name="T93" fmla="*/ 1071 h 1238"/>
                <a:gd name="T94" fmla="*/ 1088 w 1238"/>
                <a:gd name="T95" fmla="*/ 1141 h 1238"/>
                <a:gd name="T96" fmla="*/ 1135 w 1238"/>
                <a:gd name="T97" fmla="*/ 1172 h 1238"/>
                <a:gd name="T98" fmla="*/ 1147 w 1238"/>
                <a:gd name="T99" fmla="*/ 1177 h 1238"/>
                <a:gd name="T100" fmla="*/ 1160 w 1238"/>
                <a:gd name="T101" fmla="*/ 1180 h 1238"/>
                <a:gd name="T102" fmla="*/ 1173 w 1238"/>
                <a:gd name="T103" fmla="*/ 1181 h 1238"/>
                <a:gd name="T104" fmla="*/ 1199 w 1238"/>
                <a:gd name="T105" fmla="*/ 1175 h 1238"/>
                <a:gd name="T106" fmla="*/ 1211 w 1238"/>
                <a:gd name="T107" fmla="*/ 1169 h 1238"/>
                <a:gd name="T108" fmla="*/ 1220 w 1238"/>
                <a:gd name="T109" fmla="*/ 1160 h 1238"/>
                <a:gd name="T110" fmla="*/ 1229 w 1238"/>
                <a:gd name="T111" fmla="*/ 1149 h 1238"/>
                <a:gd name="T112" fmla="*/ 1232 w 1238"/>
                <a:gd name="T113" fmla="*/ 1143 h 1238"/>
                <a:gd name="T114" fmla="*/ 1236 w 1238"/>
                <a:gd name="T115" fmla="*/ 1130 h 1238"/>
                <a:gd name="T116" fmla="*/ 1238 w 1238"/>
                <a:gd name="T117" fmla="*/ 1117 h 1238"/>
                <a:gd name="T118" fmla="*/ 1237 w 1238"/>
                <a:gd name="T119" fmla="*/ 1098 h 1238"/>
                <a:gd name="T120" fmla="*/ 1226 w 1238"/>
                <a:gd name="T121" fmla="*/ 1073 h 1238"/>
                <a:gd name="T122" fmla="*/ 1217 w 1238"/>
                <a:gd name="T123" fmla="*/ 1064 h 1238"/>
                <a:gd name="T124" fmla="*/ 1206 w 1238"/>
                <a:gd name="T125" fmla="*/ 105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 h="1238">
                  <a:moveTo>
                    <a:pt x="1206" y="1055"/>
                  </a:moveTo>
                  <a:lnTo>
                    <a:pt x="1206" y="1055"/>
                  </a:lnTo>
                  <a:lnTo>
                    <a:pt x="1174" y="1035"/>
                  </a:lnTo>
                  <a:lnTo>
                    <a:pt x="1142" y="1013"/>
                  </a:lnTo>
                  <a:lnTo>
                    <a:pt x="1109" y="991"/>
                  </a:lnTo>
                  <a:lnTo>
                    <a:pt x="1075" y="967"/>
                  </a:lnTo>
                  <a:lnTo>
                    <a:pt x="1040" y="942"/>
                  </a:lnTo>
                  <a:lnTo>
                    <a:pt x="1006" y="915"/>
                  </a:lnTo>
                  <a:lnTo>
                    <a:pt x="971" y="887"/>
                  </a:lnTo>
                  <a:lnTo>
                    <a:pt x="936" y="859"/>
                  </a:lnTo>
                  <a:lnTo>
                    <a:pt x="863" y="798"/>
                  </a:lnTo>
                  <a:lnTo>
                    <a:pt x="790" y="734"/>
                  </a:lnTo>
                  <a:lnTo>
                    <a:pt x="717" y="666"/>
                  </a:lnTo>
                  <a:lnTo>
                    <a:pt x="645" y="594"/>
                  </a:lnTo>
                  <a:lnTo>
                    <a:pt x="645" y="594"/>
                  </a:lnTo>
                  <a:lnTo>
                    <a:pt x="574" y="521"/>
                  </a:lnTo>
                  <a:lnTo>
                    <a:pt x="505" y="448"/>
                  </a:lnTo>
                  <a:lnTo>
                    <a:pt x="441" y="376"/>
                  </a:lnTo>
                  <a:lnTo>
                    <a:pt x="380" y="304"/>
                  </a:lnTo>
                  <a:lnTo>
                    <a:pt x="324" y="233"/>
                  </a:lnTo>
                  <a:lnTo>
                    <a:pt x="298" y="199"/>
                  </a:lnTo>
                  <a:lnTo>
                    <a:pt x="272" y="164"/>
                  </a:lnTo>
                  <a:lnTo>
                    <a:pt x="248" y="131"/>
                  </a:lnTo>
                  <a:lnTo>
                    <a:pt x="225" y="98"/>
                  </a:lnTo>
                  <a:lnTo>
                    <a:pt x="204" y="64"/>
                  </a:lnTo>
                  <a:lnTo>
                    <a:pt x="183" y="33"/>
                  </a:lnTo>
                  <a:lnTo>
                    <a:pt x="183" y="33"/>
                  </a:lnTo>
                  <a:lnTo>
                    <a:pt x="180" y="27"/>
                  </a:lnTo>
                  <a:lnTo>
                    <a:pt x="175" y="22"/>
                  </a:lnTo>
                  <a:lnTo>
                    <a:pt x="171" y="17"/>
                  </a:lnTo>
                  <a:lnTo>
                    <a:pt x="165" y="13"/>
                  </a:lnTo>
                  <a:lnTo>
                    <a:pt x="160" y="10"/>
                  </a:lnTo>
                  <a:lnTo>
                    <a:pt x="153" y="7"/>
                  </a:lnTo>
                  <a:lnTo>
                    <a:pt x="142" y="2"/>
                  </a:lnTo>
                  <a:lnTo>
                    <a:pt x="129" y="0"/>
                  </a:lnTo>
                  <a:lnTo>
                    <a:pt x="122" y="0"/>
                  </a:lnTo>
                  <a:lnTo>
                    <a:pt x="115" y="1"/>
                  </a:lnTo>
                  <a:lnTo>
                    <a:pt x="108" y="2"/>
                  </a:lnTo>
                  <a:lnTo>
                    <a:pt x="102" y="4"/>
                  </a:lnTo>
                  <a:lnTo>
                    <a:pt x="96" y="8"/>
                  </a:lnTo>
                  <a:lnTo>
                    <a:pt x="90" y="11"/>
                  </a:lnTo>
                  <a:lnTo>
                    <a:pt x="90" y="11"/>
                  </a:lnTo>
                  <a:lnTo>
                    <a:pt x="84" y="14"/>
                  </a:lnTo>
                  <a:lnTo>
                    <a:pt x="80" y="18"/>
                  </a:lnTo>
                  <a:lnTo>
                    <a:pt x="74" y="24"/>
                  </a:lnTo>
                  <a:lnTo>
                    <a:pt x="70" y="29"/>
                  </a:lnTo>
                  <a:lnTo>
                    <a:pt x="67" y="34"/>
                  </a:lnTo>
                  <a:lnTo>
                    <a:pt x="64" y="41"/>
                  </a:lnTo>
                  <a:lnTo>
                    <a:pt x="59" y="53"/>
                  </a:lnTo>
                  <a:lnTo>
                    <a:pt x="58" y="65"/>
                  </a:lnTo>
                  <a:lnTo>
                    <a:pt x="58" y="72"/>
                  </a:lnTo>
                  <a:lnTo>
                    <a:pt x="58" y="78"/>
                  </a:lnTo>
                  <a:lnTo>
                    <a:pt x="59" y="86"/>
                  </a:lnTo>
                  <a:lnTo>
                    <a:pt x="61" y="92"/>
                  </a:lnTo>
                  <a:lnTo>
                    <a:pt x="65" y="98"/>
                  </a:lnTo>
                  <a:lnTo>
                    <a:pt x="68" y="104"/>
                  </a:lnTo>
                  <a:lnTo>
                    <a:pt x="68" y="104"/>
                  </a:lnTo>
                  <a:lnTo>
                    <a:pt x="89" y="138"/>
                  </a:lnTo>
                  <a:lnTo>
                    <a:pt x="112" y="172"/>
                  </a:lnTo>
                  <a:lnTo>
                    <a:pt x="135" y="207"/>
                  </a:lnTo>
                  <a:lnTo>
                    <a:pt x="161" y="242"/>
                  </a:lnTo>
                  <a:lnTo>
                    <a:pt x="187" y="278"/>
                  </a:lnTo>
                  <a:lnTo>
                    <a:pt x="214" y="315"/>
                  </a:lnTo>
                  <a:lnTo>
                    <a:pt x="243" y="351"/>
                  </a:lnTo>
                  <a:lnTo>
                    <a:pt x="273" y="389"/>
                  </a:lnTo>
                  <a:lnTo>
                    <a:pt x="304" y="426"/>
                  </a:lnTo>
                  <a:lnTo>
                    <a:pt x="336" y="463"/>
                  </a:lnTo>
                  <a:lnTo>
                    <a:pt x="404" y="539"/>
                  </a:lnTo>
                  <a:lnTo>
                    <a:pt x="474" y="615"/>
                  </a:lnTo>
                  <a:lnTo>
                    <a:pt x="548" y="690"/>
                  </a:lnTo>
                  <a:lnTo>
                    <a:pt x="548" y="690"/>
                  </a:lnTo>
                  <a:lnTo>
                    <a:pt x="560" y="702"/>
                  </a:lnTo>
                  <a:lnTo>
                    <a:pt x="488" y="774"/>
                  </a:lnTo>
                  <a:lnTo>
                    <a:pt x="488" y="774"/>
                  </a:lnTo>
                  <a:lnTo>
                    <a:pt x="477" y="762"/>
                  </a:lnTo>
                  <a:lnTo>
                    <a:pt x="477" y="762"/>
                  </a:lnTo>
                  <a:lnTo>
                    <a:pt x="477" y="762"/>
                  </a:lnTo>
                  <a:lnTo>
                    <a:pt x="434" y="718"/>
                  </a:lnTo>
                  <a:lnTo>
                    <a:pt x="392" y="675"/>
                  </a:lnTo>
                  <a:lnTo>
                    <a:pt x="351" y="631"/>
                  </a:lnTo>
                  <a:lnTo>
                    <a:pt x="312" y="588"/>
                  </a:lnTo>
                  <a:lnTo>
                    <a:pt x="141" y="758"/>
                  </a:lnTo>
                  <a:lnTo>
                    <a:pt x="62" y="767"/>
                  </a:lnTo>
                  <a:lnTo>
                    <a:pt x="0" y="828"/>
                  </a:lnTo>
                  <a:lnTo>
                    <a:pt x="410" y="1238"/>
                  </a:lnTo>
                  <a:lnTo>
                    <a:pt x="472" y="1177"/>
                  </a:lnTo>
                  <a:lnTo>
                    <a:pt x="481" y="1098"/>
                  </a:lnTo>
                  <a:lnTo>
                    <a:pt x="724" y="856"/>
                  </a:lnTo>
                  <a:lnTo>
                    <a:pt x="724" y="856"/>
                  </a:lnTo>
                  <a:lnTo>
                    <a:pt x="777" y="903"/>
                  </a:lnTo>
                  <a:lnTo>
                    <a:pt x="831" y="949"/>
                  </a:lnTo>
                  <a:lnTo>
                    <a:pt x="883" y="992"/>
                  </a:lnTo>
                  <a:lnTo>
                    <a:pt x="936" y="1033"/>
                  </a:lnTo>
                  <a:lnTo>
                    <a:pt x="987" y="1071"/>
                  </a:lnTo>
                  <a:lnTo>
                    <a:pt x="1038" y="1108"/>
                  </a:lnTo>
                  <a:lnTo>
                    <a:pt x="1088" y="1141"/>
                  </a:lnTo>
                  <a:lnTo>
                    <a:pt x="1135" y="1172"/>
                  </a:lnTo>
                  <a:lnTo>
                    <a:pt x="1135" y="1172"/>
                  </a:lnTo>
                  <a:lnTo>
                    <a:pt x="1141" y="1175"/>
                  </a:lnTo>
                  <a:lnTo>
                    <a:pt x="1147" y="1177"/>
                  </a:lnTo>
                  <a:lnTo>
                    <a:pt x="1154" y="1179"/>
                  </a:lnTo>
                  <a:lnTo>
                    <a:pt x="1160" y="1180"/>
                  </a:lnTo>
                  <a:lnTo>
                    <a:pt x="1167" y="1181"/>
                  </a:lnTo>
                  <a:lnTo>
                    <a:pt x="1173" y="1181"/>
                  </a:lnTo>
                  <a:lnTo>
                    <a:pt x="1186" y="1179"/>
                  </a:lnTo>
                  <a:lnTo>
                    <a:pt x="1199" y="1175"/>
                  </a:lnTo>
                  <a:lnTo>
                    <a:pt x="1204" y="1173"/>
                  </a:lnTo>
                  <a:lnTo>
                    <a:pt x="1211" y="1169"/>
                  </a:lnTo>
                  <a:lnTo>
                    <a:pt x="1216" y="1164"/>
                  </a:lnTo>
                  <a:lnTo>
                    <a:pt x="1220" y="1160"/>
                  </a:lnTo>
                  <a:lnTo>
                    <a:pt x="1224" y="1155"/>
                  </a:lnTo>
                  <a:lnTo>
                    <a:pt x="1229" y="1149"/>
                  </a:lnTo>
                  <a:lnTo>
                    <a:pt x="1229" y="1149"/>
                  </a:lnTo>
                  <a:lnTo>
                    <a:pt x="1232" y="1143"/>
                  </a:lnTo>
                  <a:lnTo>
                    <a:pt x="1234" y="1136"/>
                  </a:lnTo>
                  <a:lnTo>
                    <a:pt x="1236" y="1130"/>
                  </a:lnTo>
                  <a:lnTo>
                    <a:pt x="1238" y="1124"/>
                  </a:lnTo>
                  <a:lnTo>
                    <a:pt x="1238" y="1117"/>
                  </a:lnTo>
                  <a:lnTo>
                    <a:pt x="1238" y="1111"/>
                  </a:lnTo>
                  <a:lnTo>
                    <a:pt x="1237" y="1098"/>
                  </a:lnTo>
                  <a:lnTo>
                    <a:pt x="1233" y="1085"/>
                  </a:lnTo>
                  <a:lnTo>
                    <a:pt x="1226" y="1073"/>
                  </a:lnTo>
                  <a:lnTo>
                    <a:pt x="1222" y="1069"/>
                  </a:lnTo>
                  <a:lnTo>
                    <a:pt x="1217" y="1064"/>
                  </a:lnTo>
                  <a:lnTo>
                    <a:pt x="1212" y="1059"/>
                  </a:lnTo>
                  <a:lnTo>
                    <a:pt x="1206" y="1055"/>
                  </a:lnTo>
                  <a:lnTo>
                    <a:pt x="1206" y="10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8" name="Freeform 49">
              <a:extLst>
                <a:ext uri="{FF2B5EF4-FFF2-40B4-BE49-F238E27FC236}">
                  <a16:creationId xmlns:a16="http://schemas.microsoft.com/office/drawing/2014/main" id="{9C60DB95-5143-4A5C-A86B-4B082C3C49E7}"/>
                </a:ext>
              </a:extLst>
            </p:cNvPr>
            <p:cNvSpPr>
              <a:spLocks/>
            </p:cNvSpPr>
            <p:nvPr/>
          </p:nvSpPr>
          <p:spPr bwMode="auto">
            <a:xfrm>
              <a:off x="5764213" y="1655763"/>
              <a:ext cx="174625" cy="174625"/>
            </a:xfrm>
            <a:custGeom>
              <a:avLst/>
              <a:gdLst>
                <a:gd name="T0" fmla="*/ 743 w 768"/>
                <a:gd name="T1" fmla="*/ 461 h 768"/>
                <a:gd name="T2" fmla="*/ 653 w 768"/>
                <a:gd name="T3" fmla="*/ 384 h 768"/>
                <a:gd name="T4" fmla="*/ 516 w 768"/>
                <a:gd name="T5" fmla="*/ 251 h 768"/>
                <a:gd name="T6" fmla="*/ 439 w 768"/>
                <a:gd name="T7" fmla="*/ 173 h 768"/>
                <a:gd name="T8" fmla="*/ 344 w 768"/>
                <a:gd name="T9" fmla="*/ 68 h 768"/>
                <a:gd name="T10" fmla="*/ 306 w 768"/>
                <a:gd name="T11" fmla="*/ 25 h 768"/>
                <a:gd name="T12" fmla="*/ 297 w 768"/>
                <a:gd name="T13" fmla="*/ 15 h 768"/>
                <a:gd name="T14" fmla="*/ 286 w 768"/>
                <a:gd name="T15" fmla="*/ 7 h 768"/>
                <a:gd name="T16" fmla="*/ 262 w 768"/>
                <a:gd name="T17" fmla="*/ 0 h 768"/>
                <a:gd name="T18" fmla="*/ 241 w 768"/>
                <a:gd name="T19" fmla="*/ 1 h 768"/>
                <a:gd name="T20" fmla="*/ 228 w 768"/>
                <a:gd name="T21" fmla="*/ 5 h 768"/>
                <a:gd name="T22" fmla="*/ 217 w 768"/>
                <a:gd name="T23" fmla="*/ 12 h 768"/>
                <a:gd name="T24" fmla="*/ 211 w 768"/>
                <a:gd name="T25" fmla="*/ 15 h 768"/>
                <a:gd name="T26" fmla="*/ 202 w 768"/>
                <a:gd name="T27" fmla="*/ 26 h 768"/>
                <a:gd name="T28" fmla="*/ 194 w 768"/>
                <a:gd name="T29" fmla="*/ 36 h 768"/>
                <a:gd name="T30" fmla="*/ 189 w 768"/>
                <a:gd name="T31" fmla="*/ 48 h 768"/>
                <a:gd name="T32" fmla="*/ 187 w 768"/>
                <a:gd name="T33" fmla="*/ 75 h 768"/>
                <a:gd name="T34" fmla="*/ 189 w 768"/>
                <a:gd name="T35" fmla="*/ 88 h 768"/>
                <a:gd name="T36" fmla="*/ 194 w 768"/>
                <a:gd name="T37" fmla="*/ 99 h 768"/>
                <a:gd name="T38" fmla="*/ 202 w 768"/>
                <a:gd name="T39" fmla="*/ 111 h 768"/>
                <a:gd name="T40" fmla="*/ 243 w 768"/>
                <a:gd name="T41" fmla="*/ 160 h 768"/>
                <a:gd name="T42" fmla="*/ 343 w 768"/>
                <a:gd name="T43" fmla="*/ 270 h 768"/>
                <a:gd name="T44" fmla="*/ 420 w 768"/>
                <a:gd name="T45" fmla="*/ 348 h 768"/>
                <a:gd name="T46" fmla="*/ 360 w 768"/>
                <a:gd name="T47" fmla="*/ 431 h 768"/>
                <a:gd name="T48" fmla="*/ 348 w 768"/>
                <a:gd name="T49" fmla="*/ 419 h 768"/>
                <a:gd name="T50" fmla="*/ 294 w 768"/>
                <a:gd name="T51" fmla="*/ 364 h 768"/>
                <a:gd name="T52" fmla="*/ 213 w 768"/>
                <a:gd name="T53" fmla="*/ 280 h 768"/>
                <a:gd name="T54" fmla="*/ 0 w 768"/>
                <a:gd name="T55" fmla="*/ 428 h 768"/>
                <a:gd name="T56" fmla="*/ 39 w 768"/>
                <a:gd name="T57" fmla="*/ 472 h 768"/>
                <a:gd name="T58" fmla="*/ 122 w 768"/>
                <a:gd name="T59" fmla="*/ 559 h 768"/>
                <a:gd name="T60" fmla="*/ 165 w 768"/>
                <a:gd name="T61" fmla="*/ 603 h 768"/>
                <a:gd name="T62" fmla="*/ 253 w 768"/>
                <a:gd name="T63" fmla="*/ 688 h 768"/>
                <a:gd name="T64" fmla="*/ 341 w 768"/>
                <a:gd name="T65" fmla="*/ 768 h 768"/>
                <a:gd name="T66" fmla="*/ 594 w 768"/>
                <a:gd name="T67" fmla="*/ 513 h 768"/>
                <a:gd name="T68" fmla="*/ 657 w 768"/>
                <a:gd name="T69" fmla="*/ 566 h 768"/>
                <a:gd name="T70" fmla="*/ 663 w 768"/>
                <a:gd name="T71" fmla="*/ 570 h 768"/>
                <a:gd name="T72" fmla="*/ 675 w 768"/>
                <a:gd name="T73" fmla="*/ 577 h 768"/>
                <a:gd name="T74" fmla="*/ 687 w 768"/>
                <a:gd name="T75" fmla="*/ 581 h 768"/>
                <a:gd name="T76" fmla="*/ 707 w 768"/>
                <a:gd name="T77" fmla="*/ 581 h 768"/>
                <a:gd name="T78" fmla="*/ 726 w 768"/>
                <a:gd name="T79" fmla="*/ 577 h 768"/>
                <a:gd name="T80" fmla="*/ 738 w 768"/>
                <a:gd name="T81" fmla="*/ 570 h 768"/>
                <a:gd name="T82" fmla="*/ 748 w 768"/>
                <a:gd name="T83" fmla="*/ 562 h 768"/>
                <a:gd name="T84" fmla="*/ 753 w 768"/>
                <a:gd name="T85" fmla="*/ 557 h 768"/>
                <a:gd name="T86" fmla="*/ 760 w 768"/>
                <a:gd name="T87" fmla="*/ 546 h 768"/>
                <a:gd name="T88" fmla="*/ 765 w 768"/>
                <a:gd name="T89" fmla="*/ 533 h 768"/>
                <a:gd name="T90" fmla="*/ 768 w 768"/>
                <a:gd name="T91" fmla="*/ 520 h 768"/>
                <a:gd name="T92" fmla="*/ 765 w 768"/>
                <a:gd name="T93" fmla="*/ 494 h 768"/>
                <a:gd name="T94" fmla="*/ 760 w 768"/>
                <a:gd name="T95" fmla="*/ 482 h 768"/>
                <a:gd name="T96" fmla="*/ 753 w 768"/>
                <a:gd name="T97" fmla="*/ 471 h 768"/>
                <a:gd name="T98" fmla="*/ 743 w 768"/>
                <a:gd name="T99" fmla="*/ 461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8" h="768">
                  <a:moveTo>
                    <a:pt x="743" y="461"/>
                  </a:moveTo>
                  <a:lnTo>
                    <a:pt x="743" y="461"/>
                  </a:lnTo>
                  <a:lnTo>
                    <a:pt x="699" y="425"/>
                  </a:lnTo>
                  <a:lnTo>
                    <a:pt x="653" y="384"/>
                  </a:lnTo>
                  <a:lnTo>
                    <a:pt x="595" y="329"/>
                  </a:lnTo>
                  <a:lnTo>
                    <a:pt x="516" y="251"/>
                  </a:lnTo>
                  <a:lnTo>
                    <a:pt x="516" y="251"/>
                  </a:lnTo>
                  <a:lnTo>
                    <a:pt x="439" y="173"/>
                  </a:lnTo>
                  <a:lnTo>
                    <a:pt x="385" y="115"/>
                  </a:lnTo>
                  <a:lnTo>
                    <a:pt x="344" y="68"/>
                  </a:lnTo>
                  <a:lnTo>
                    <a:pt x="306" y="25"/>
                  </a:lnTo>
                  <a:lnTo>
                    <a:pt x="306" y="25"/>
                  </a:lnTo>
                  <a:lnTo>
                    <a:pt x="302" y="19"/>
                  </a:lnTo>
                  <a:lnTo>
                    <a:pt x="297" y="15"/>
                  </a:lnTo>
                  <a:lnTo>
                    <a:pt x="291" y="12"/>
                  </a:lnTo>
                  <a:lnTo>
                    <a:pt x="286" y="7"/>
                  </a:lnTo>
                  <a:lnTo>
                    <a:pt x="274" y="3"/>
                  </a:lnTo>
                  <a:lnTo>
                    <a:pt x="262" y="0"/>
                  </a:lnTo>
                  <a:lnTo>
                    <a:pt x="248" y="0"/>
                  </a:lnTo>
                  <a:lnTo>
                    <a:pt x="241" y="1"/>
                  </a:lnTo>
                  <a:lnTo>
                    <a:pt x="235" y="3"/>
                  </a:lnTo>
                  <a:lnTo>
                    <a:pt x="228" y="5"/>
                  </a:lnTo>
                  <a:lnTo>
                    <a:pt x="223" y="7"/>
                  </a:lnTo>
                  <a:lnTo>
                    <a:pt x="217" y="12"/>
                  </a:lnTo>
                  <a:lnTo>
                    <a:pt x="211" y="15"/>
                  </a:lnTo>
                  <a:lnTo>
                    <a:pt x="211" y="15"/>
                  </a:lnTo>
                  <a:lnTo>
                    <a:pt x="206" y="20"/>
                  </a:lnTo>
                  <a:lnTo>
                    <a:pt x="202" y="26"/>
                  </a:lnTo>
                  <a:lnTo>
                    <a:pt x="197" y="31"/>
                  </a:lnTo>
                  <a:lnTo>
                    <a:pt x="194" y="36"/>
                  </a:lnTo>
                  <a:lnTo>
                    <a:pt x="191" y="43"/>
                  </a:lnTo>
                  <a:lnTo>
                    <a:pt x="189" y="48"/>
                  </a:lnTo>
                  <a:lnTo>
                    <a:pt x="187" y="61"/>
                  </a:lnTo>
                  <a:lnTo>
                    <a:pt x="187" y="75"/>
                  </a:lnTo>
                  <a:lnTo>
                    <a:pt x="188" y="81"/>
                  </a:lnTo>
                  <a:lnTo>
                    <a:pt x="189" y="88"/>
                  </a:lnTo>
                  <a:lnTo>
                    <a:pt x="191" y="94"/>
                  </a:lnTo>
                  <a:lnTo>
                    <a:pt x="194" y="99"/>
                  </a:lnTo>
                  <a:lnTo>
                    <a:pt x="197" y="106"/>
                  </a:lnTo>
                  <a:lnTo>
                    <a:pt x="202" y="111"/>
                  </a:lnTo>
                  <a:lnTo>
                    <a:pt x="202" y="111"/>
                  </a:lnTo>
                  <a:lnTo>
                    <a:pt x="243" y="160"/>
                  </a:lnTo>
                  <a:lnTo>
                    <a:pt x="287" y="211"/>
                  </a:lnTo>
                  <a:lnTo>
                    <a:pt x="343" y="270"/>
                  </a:lnTo>
                  <a:lnTo>
                    <a:pt x="420" y="348"/>
                  </a:lnTo>
                  <a:lnTo>
                    <a:pt x="420" y="348"/>
                  </a:lnTo>
                  <a:lnTo>
                    <a:pt x="432" y="359"/>
                  </a:lnTo>
                  <a:lnTo>
                    <a:pt x="360" y="431"/>
                  </a:lnTo>
                  <a:lnTo>
                    <a:pt x="360" y="431"/>
                  </a:lnTo>
                  <a:lnTo>
                    <a:pt x="348" y="419"/>
                  </a:lnTo>
                  <a:lnTo>
                    <a:pt x="348" y="419"/>
                  </a:lnTo>
                  <a:lnTo>
                    <a:pt x="294" y="364"/>
                  </a:lnTo>
                  <a:lnTo>
                    <a:pt x="250" y="319"/>
                  </a:lnTo>
                  <a:lnTo>
                    <a:pt x="213" y="280"/>
                  </a:lnTo>
                  <a:lnTo>
                    <a:pt x="182" y="245"/>
                  </a:lnTo>
                  <a:lnTo>
                    <a:pt x="0" y="428"/>
                  </a:lnTo>
                  <a:lnTo>
                    <a:pt x="0" y="428"/>
                  </a:lnTo>
                  <a:lnTo>
                    <a:pt x="39" y="472"/>
                  </a:lnTo>
                  <a:lnTo>
                    <a:pt x="80" y="516"/>
                  </a:lnTo>
                  <a:lnTo>
                    <a:pt x="122" y="559"/>
                  </a:lnTo>
                  <a:lnTo>
                    <a:pt x="165" y="603"/>
                  </a:lnTo>
                  <a:lnTo>
                    <a:pt x="165" y="603"/>
                  </a:lnTo>
                  <a:lnTo>
                    <a:pt x="209" y="646"/>
                  </a:lnTo>
                  <a:lnTo>
                    <a:pt x="253" y="688"/>
                  </a:lnTo>
                  <a:lnTo>
                    <a:pt x="297" y="729"/>
                  </a:lnTo>
                  <a:lnTo>
                    <a:pt x="341" y="768"/>
                  </a:lnTo>
                  <a:lnTo>
                    <a:pt x="594" y="513"/>
                  </a:lnTo>
                  <a:lnTo>
                    <a:pt x="594" y="513"/>
                  </a:lnTo>
                  <a:lnTo>
                    <a:pt x="625" y="540"/>
                  </a:lnTo>
                  <a:lnTo>
                    <a:pt x="657" y="566"/>
                  </a:lnTo>
                  <a:lnTo>
                    <a:pt x="657" y="566"/>
                  </a:lnTo>
                  <a:lnTo>
                    <a:pt x="663" y="570"/>
                  </a:lnTo>
                  <a:lnTo>
                    <a:pt x="668" y="573"/>
                  </a:lnTo>
                  <a:lnTo>
                    <a:pt x="675" y="577"/>
                  </a:lnTo>
                  <a:lnTo>
                    <a:pt x="681" y="579"/>
                  </a:lnTo>
                  <a:lnTo>
                    <a:pt x="687" y="581"/>
                  </a:lnTo>
                  <a:lnTo>
                    <a:pt x="694" y="581"/>
                  </a:lnTo>
                  <a:lnTo>
                    <a:pt x="707" y="581"/>
                  </a:lnTo>
                  <a:lnTo>
                    <a:pt x="719" y="579"/>
                  </a:lnTo>
                  <a:lnTo>
                    <a:pt x="726" y="577"/>
                  </a:lnTo>
                  <a:lnTo>
                    <a:pt x="731" y="573"/>
                  </a:lnTo>
                  <a:lnTo>
                    <a:pt x="738" y="570"/>
                  </a:lnTo>
                  <a:lnTo>
                    <a:pt x="743" y="567"/>
                  </a:lnTo>
                  <a:lnTo>
                    <a:pt x="748" y="562"/>
                  </a:lnTo>
                  <a:lnTo>
                    <a:pt x="753" y="557"/>
                  </a:lnTo>
                  <a:lnTo>
                    <a:pt x="753" y="557"/>
                  </a:lnTo>
                  <a:lnTo>
                    <a:pt x="757" y="551"/>
                  </a:lnTo>
                  <a:lnTo>
                    <a:pt x="760" y="546"/>
                  </a:lnTo>
                  <a:lnTo>
                    <a:pt x="763" y="539"/>
                  </a:lnTo>
                  <a:lnTo>
                    <a:pt x="765" y="533"/>
                  </a:lnTo>
                  <a:lnTo>
                    <a:pt x="767" y="526"/>
                  </a:lnTo>
                  <a:lnTo>
                    <a:pt x="768" y="520"/>
                  </a:lnTo>
                  <a:lnTo>
                    <a:pt x="768" y="507"/>
                  </a:lnTo>
                  <a:lnTo>
                    <a:pt x="765" y="494"/>
                  </a:lnTo>
                  <a:lnTo>
                    <a:pt x="763" y="488"/>
                  </a:lnTo>
                  <a:lnTo>
                    <a:pt x="760" y="482"/>
                  </a:lnTo>
                  <a:lnTo>
                    <a:pt x="757" y="476"/>
                  </a:lnTo>
                  <a:lnTo>
                    <a:pt x="753" y="471"/>
                  </a:lnTo>
                  <a:lnTo>
                    <a:pt x="748" y="465"/>
                  </a:lnTo>
                  <a:lnTo>
                    <a:pt x="743" y="461"/>
                  </a:lnTo>
                  <a:lnTo>
                    <a:pt x="743"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7" name="Symbol zastępczy tekstu 7">
            <a:extLst>
              <a:ext uri="{FF2B5EF4-FFF2-40B4-BE49-F238E27FC236}">
                <a16:creationId xmlns:a16="http://schemas.microsoft.com/office/drawing/2014/main" id="{09AF42CF-2F1B-4E45-8A14-8D434D8C2A91}"/>
              </a:ext>
            </a:extLst>
          </p:cNvPr>
          <p:cNvSpPr txBox="1">
            <a:spLocks/>
          </p:cNvSpPr>
          <p:nvPr/>
        </p:nvSpPr>
        <p:spPr>
          <a:xfrm>
            <a:off x="8174587" y="5326929"/>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62" name="Wykres 61" descr="Jakie śmieci są oddzielane od reszty podczas segregowania odpadów?&#10;&#10;Wykres kolumnowy przedstawiający śmieci oddzielane od reszty odpadów z podziałem na lata:&#10;Plastik, tworzywa sztuczne: 2020 rok – 97%, 2018 rok – 82%, 2014 rok – 76%, 2013 rok – 80%, 2012 rok – 81%, 2011 rok – 83%. &#10;Makulatura, papier: 2020 rok – 91%, 2018 rok – 70%, 2014 rok – 67%, 2013 rok – 71%, 2012 rok – 58%, 2011 rok – 57%. &#10;Szkło, butelki, opakowania szklane: 2020 rok – 90%, 2018 rok – 81%, 2014 rok – 77%, 2013 rok – 82%, 2012 rok – 77%, 2011 rok – 82%. &#10;Odpady organiczne: 2020 rok – 79%, 2018 rok – 50%, 2014 rok – 43%, 2013 rok – 48%, 2012 rok – 28%, 2011 rok – 22%.&#10;Metal, puszki: 2020 rok – 68%, 2018 rok – 68%, 2014 rok – 57%, 2013 rok – 67%, 2012 rok –52%, 2011 rok – 47%. &#10; Baterie: 2020 rok –50%, 2018 rok – 55%, 2014 rok – 50%, 2013 rok – 53%, 2012 rok – 45%, 2011 rok – 33%. &#10;Zużyty sprzęt RTV/AGD: 2020 rok – 48%, 2018 rok – 52%, 2014 rok – 45%, 2013 rok – 45%, 2012 rok – 35%, 2011 rok – 21%.&#10;Leki: 2020 rok – 42%, 2018 rok – 40%, 2014 rok – 31%, 2013 rok – 37%, 2012 rok – 28%, 2011 rok – 16%. &#10;Świetlówki: 2020 rok – 38%, 2018 rok – 43%, 2014 rok – 33%, 2013 rok – 41%, 2012 rok – 26%, 2011 rok – 15%. &#10;Inne: : 2020 rok – 13%, 2014 rok – 1%. ">
            <a:extLst>
              <a:ext uri="{FF2B5EF4-FFF2-40B4-BE49-F238E27FC236}">
                <a16:creationId xmlns:a16="http://schemas.microsoft.com/office/drawing/2014/main" id="{7ED74548-BA27-474F-86A8-42948C4CDDFA}"/>
              </a:ext>
            </a:extLst>
          </p:cNvPr>
          <p:cNvGraphicFramePr/>
          <p:nvPr>
            <p:extLst>
              <p:ext uri="{D42A27DB-BD31-4B8C-83A1-F6EECF244321}">
                <p14:modId xmlns:p14="http://schemas.microsoft.com/office/powerpoint/2010/main" val="443305910"/>
              </p:ext>
            </p:extLst>
          </p:nvPr>
        </p:nvGraphicFramePr>
        <p:xfrm>
          <a:off x="90866" y="3269892"/>
          <a:ext cx="8743699" cy="1497081"/>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0" name="Tabela 19">
            <a:extLst>
              <a:ext uri="{FF2B5EF4-FFF2-40B4-BE49-F238E27FC236}">
                <a16:creationId xmlns:a16="http://schemas.microsoft.com/office/drawing/2014/main" id="{166B2F20-9A75-476D-93F5-349848D23970}"/>
              </a:ext>
            </a:extLst>
          </p:cNvPr>
          <p:cNvGraphicFramePr>
            <a:graphicFrameLocks noGrp="1"/>
          </p:cNvGraphicFramePr>
          <p:nvPr>
            <p:extLst>
              <p:ext uri="{D42A27DB-BD31-4B8C-83A1-F6EECF244321}">
                <p14:modId xmlns:p14="http://schemas.microsoft.com/office/powerpoint/2010/main" val="4149013858"/>
              </p:ext>
            </p:extLst>
          </p:nvPr>
        </p:nvGraphicFramePr>
        <p:xfrm>
          <a:off x="496675" y="3351350"/>
          <a:ext cx="8314270" cy="370840"/>
        </p:xfrm>
        <a:graphic>
          <a:graphicData uri="http://schemas.openxmlformats.org/drawingml/2006/table">
            <a:tbl>
              <a:tblPr firstRow="1" bandRow="1">
                <a:tableStyleId>{5C22544A-7EE6-4342-B048-85BDC9FD1C3A}</a:tableStyleId>
              </a:tblPr>
              <a:tblGrid>
                <a:gridCol w="1662854">
                  <a:extLst>
                    <a:ext uri="{9D8B030D-6E8A-4147-A177-3AD203B41FA5}">
                      <a16:colId xmlns:a16="http://schemas.microsoft.com/office/drawing/2014/main" val="2111710946"/>
                    </a:ext>
                  </a:extLst>
                </a:gridCol>
                <a:gridCol w="1662854">
                  <a:extLst>
                    <a:ext uri="{9D8B030D-6E8A-4147-A177-3AD203B41FA5}">
                      <a16:colId xmlns:a16="http://schemas.microsoft.com/office/drawing/2014/main" val="1695398538"/>
                    </a:ext>
                  </a:extLst>
                </a:gridCol>
                <a:gridCol w="1662854">
                  <a:extLst>
                    <a:ext uri="{9D8B030D-6E8A-4147-A177-3AD203B41FA5}">
                      <a16:colId xmlns:a16="http://schemas.microsoft.com/office/drawing/2014/main" val="4189935962"/>
                    </a:ext>
                  </a:extLst>
                </a:gridCol>
                <a:gridCol w="1662854">
                  <a:extLst>
                    <a:ext uri="{9D8B030D-6E8A-4147-A177-3AD203B41FA5}">
                      <a16:colId xmlns:a16="http://schemas.microsoft.com/office/drawing/2014/main" val="2027445883"/>
                    </a:ext>
                  </a:extLst>
                </a:gridCol>
                <a:gridCol w="1662854">
                  <a:extLst>
                    <a:ext uri="{9D8B030D-6E8A-4147-A177-3AD203B41FA5}">
                      <a16:colId xmlns:a16="http://schemas.microsoft.com/office/drawing/2014/main" val="2156177332"/>
                    </a:ext>
                  </a:extLst>
                </a:gridCol>
              </a:tblGrid>
              <a:tr h="370840">
                <a:tc>
                  <a:txBody>
                    <a:bodyPr/>
                    <a:lstStyle/>
                    <a:p>
                      <a:pPr algn="ctr" fontAlgn="b"/>
                      <a:r>
                        <a:rPr lang="pl-PL" sz="1000" b="0" i="0" u="none" strike="noStrike">
                          <a:solidFill>
                            <a:schemeClr val="tx1"/>
                          </a:solidFill>
                          <a:effectLst/>
                          <a:latin typeface="+mj-lt"/>
                        </a:rPr>
                        <a:t>plastik, tworzywa sztuczne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makulatura, papier</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szkło, butelki, opakowania szklane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odpady organiczne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metal, puszki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387383"/>
                  </a:ext>
                </a:extLst>
              </a:tr>
            </a:tbl>
          </a:graphicData>
        </a:graphic>
      </p:graphicFrame>
      <p:grpSp>
        <p:nvGrpSpPr>
          <p:cNvPr id="67" name="Grupa 66">
            <a:extLst>
              <a:ext uri="{FF2B5EF4-FFF2-40B4-BE49-F238E27FC236}">
                <a16:creationId xmlns:a16="http://schemas.microsoft.com/office/drawing/2014/main" id="{BB43A6FD-4EEE-4AD6-9535-EBF1C03E072E}"/>
              </a:ext>
            </a:extLst>
          </p:cNvPr>
          <p:cNvGrpSpPr>
            <a:grpSpLocks noChangeAspect="1"/>
          </p:cNvGrpSpPr>
          <p:nvPr/>
        </p:nvGrpSpPr>
        <p:grpSpPr>
          <a:xfrm>
            <a:off x="1209596" y="2949229"/>
            <a:ext cx="124020" cy="365076"/>
            <a:chOff x="4788024" y="2506166"/>
            <a:chExt cx="254000" cy="747713"/>
          </a:xfrm>
          <a:solidFill>
            <a:srgbClr val="CDCDCD"/>
          </a:solidFill>
        </p:grpSpPr>
        <p:sp>
          <p:nvSpPr>
            <p:cNvPr id="68" name="Rectangle 15">
              <a:extLst>
                <a:ext uri="{FF2B5EF4-FFF2-40B4-BE49-F238E27FC236}">
                  <a16:creationId xmlns:a16="http://schemas.microsoft.com/office/drawing/2014/main" id="{0C5FDB33-8991-4D89-A186-6F4F5A36E84F}"/>
                </a:ext>
              </a:extLst>
            </p:cNvPr>
            <p:cNvSpPr>
              <a:spLocks noChangeArrowheads="1"/>
            </p:cNvSpPr>
            <p:nvPr/>
          </p:nvSpPr>
          <p:spPr bwMode="auto">
            <a:xfrm>
              <a:off x="4861049" y="2506166"/>
              <a:ext cx="1095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16">
              <a:extLst>
                <a:ext uri="{FF2B5EF4-FFF2-40B4-BE49-F238E27FC236}">
                  <a16:creationId xmlns:a16="http://schemas.microsoft.com/office/drawing/2014/main" id="{E220E846-D2CD-409B-893F-21149C8BC877}"/>
                </a:ext>
              </a:extLst>
            </p:cNvPr>
            <p:cNvSpPr>
              <a:spLocks noEditPoints="1"/>
            </p:cNvSpPr>
            <p:nvPr/>
          </p:nvSpPr>
          <p:spPr bwMode="auto">
            <a:xfrm>
              <a:off x="4788024" y="2564904"/>
              <a:ext cx="254000" cy="688975"/>
            </a:xfrm>
            <a:custGeom>
              <a:avLst/>
              <a:gdLst>
                <a:gd name="T0" fmla="*/ 312 w 319"/>
                <a:gd name="T1" fmla="*/ 160 h 870"/>
                <a:gd name="T2" fmla="*/ 245 w 319"/>
                <a:gd name="T3" fmla="*/ 14 h 870"/>
                <a:gd name="T4" fmla="*/ 118 w 319"/>
                <a:gd name="T5" fmla="*/ 0 h 870"/>
                <a:gd name="T6" fmla="*/ 75 w 319"/>
                <a:gd name="T7" fmla="*/ 19 h 870"/>
                <a:gd name="T8" fmla="*/ 8 w 319"/>
                <a:gd name="T9" fmla="*/ 160 h 870"/>
                <a:gd name="T10" fmla="*/ 0 w 319"/>
                <a:gd name="T11" fmla="*/ 191 h 870"/>
                <a:gd name="T12" fmla="*/ 2 w 319"/>
                <a:gd name="T13" fmla="*/ 228 h 870"/>
                <a:gd name="T14" fmla="*/ 4 w 319"/>
                <a:gd name="T15" fmla="*/ 266 h 870"/>
                <a:gd name="T16" fmla="*/ 0 w 319"/>
                <a:gd name="T17" fmla="*/ 303 h 870"/>
                <a:gd name="T18" fmla="*/ 4 w 319"/>
                <a:gd name="T19" fmla="*/ 334 h 870"/>
                <a:gd name="T20" fmla="*/ 0 w 319"/>
                <a:gd name="T21" fmla="*/ 345 h 870"/>
                <a:gd name="T22" fmla="*/ 2 w 319"/>
                <a:gd name="T23" fmla="*/ 372 h 870"/>
                <a:gd name="T24" fmla="*/ 0 w 319"/>
                <a:gd name="T25" fmla="*/ 409 h 870"/>
                <a:gd name="T26" fmla="*/ 2 w 319"/>
                <a:gd name="T27" fmla="*/ 424 h 870"/>
                <a:gd name="T28" fmla="*/ 8 w 319"/>
                <a:gd name="T29" fmla="*/ 439 h 870"/>
                <a:gd name="T30" fmla="*/ 0 w 319"/>
                <a:gd name="T31" fmla="*/ 526 h 870"/>
                <a:gd name="T32" fmla="*/ 9 w 319"/>
                <a:gd name="T33" fmla="*/ 835 h 870"/>
                <a:gd name="T34" fmla="*/ 85 w 319"/>
                <a:gd name="T35" fmla="*/ 870 h 870"/>
                <a:gd name="T36" fmla="*/ 133 w 319"/>
                <a:gd name="T37" fmla="*/ 855 h 870"/>
                <a:gd name="T38" fmla="*/ 98 w 319"/>
                <a:gd name="T39" fmla="*/ 838 h 870"/>
                <a:gd name="T40" fmla="*/ 55 w 319"/>
                <a:gd name="T41" fmla="*/ 833 h 870"/>
                <a:gd name="T42" fmla="*/ 64 w 319"/>
                <a:gd name="T43" fmla="*/ 812 h 870"/>
                <a:gd name="T44" fmla="*/ 132 w 319"/>
                <a:gd name="T45" fmla="*/ 819 h 870"/>
                <a:gd name="T46" fmla="*/ 214 w 319"/>
                <a:gd name="T47" fmla="*/ 867 h 870"/>
                <a:gd name="T48" fmla="*/ 292 w 319"/>
                <a:gd name="T49" fmla="*/ 852 h 870"/>
                <a:gd name="T50" fmla="*/ 319 w 319"/>
                <a:gd name="T51" fmla="*/ 576 h 870"/>
                <a:gd name="T52" fmla="*/ 318 w 319"/>
                <a:gd name="T53" fmla="*/ 452 h 870"/>
                <a:gd name="T54" fmla="*/ 317 w 319"/>
                <a:gd name="T55" fmla="*/ 432 h 870"/>
                <a:gd name="T56" fmla="*/ 319 w 319"/>
                <a:gd name="T57" fmla="*/ 409 h 870"/>
                <a:gd name="T58" fmla="*/ 312 w 319"/>
                <a:gd name="T59" fmla="*/ 384 h 870"/>
                <a:gd name="T60" fmla="*/ 319 w 319"/>
                <a:gd name="T61" fmla="*/ 353 h 870"/>
                <a:gd name="T62" fmla="*/ 317 w 319"/>
                <a:gd name="T63" fmla="*/ 336 h 870"/>
                <a:gd name="T64" fmla="*/ 319 w 319"/>
                <a:gd name="T65" fmla="*/ 309 h 870"/>
                <a:gd name="T66" fmla="*/ 312 w 319"/>
                <a:gd name="T67" fmla="*/ 272 h 870"/>
                <a:gd name="T68" fmla="*/ 319 w 319"/>
                <a:gd name="T69" fmla="*/ 242 h 870"/>
                <a:gd name="T70" fmla="*/ 318 w 319"/>
                <a:gd name="T71" fmla="*/ 204 h 870"/>
                <a:gd name="T72" fmla="*/ 80 w 319"/>
                <a:gd name="T73" fmla="*/ 731 h 870"/>
                <a:gd name="T74" fmla="*/ 51 w 319"/>
                <a:gd name="T75" fmla="*/ 726 h 870"/>
                <a:gd name="T76" fmla="*/ 65 w 319"/>
                <a:gd name="T77" fmla="*/ 503 h 870"/>
                <a:gd name="T78" fmla="*/ 85 w 319"/>
                <a:gd name="T79" fmla="*/ 719 h 870"/>
                <a:gd name="T80" fmla="*/ 47 w 319"/>
                <a:gd name="T81" fmla="*/ 428 h 870"/>
                <a:gd name="T82" fmla="*/ 33 w 319"/>
                <a:gd name="T83" fmla="*/ 409 h 870"/>
                <a:gd name="T84" fmla="*/ 147 w 319"/>
                <a:gd name="T85" fmla="*/ 396 h 870"/>
                <a:gd name="T86" fmla="*/ 155 w 319"/>
                <a:gd name="T87" fmla="*/ 364 h 870"/>
                <a:gd name="T88" fmla="*/ 37 w 319"/>
                <a:gd name="T89" fmla="*/ 369 h 870"/>
                <a:gd name="T90" fmla="*/ 42 w 319"/>
                <a:gd name="T91" fmla="*/ 341 h 870"/>
                <a:gd name="T92" fmla="*/ 155 w 319"/>
                <a:gd name="T93" fmla="*/ 353 h 870"/>
                <a:gd name="T94" fmla="*/ 141 w 319"/>
                <a:gd name="T95" fmla="*/ 317 h 870"/>
                <a:gd name="T96" fmla="*/ 33 w 319"/>
                <a:gd name="T97" fmla="*/ 298 h 870"/>
                <a:gd name="T98" fmla="*/ 141 w 319"/>
                <a:gd name="T99" fmla="*/ 284 h 870"/>
                <a:gd name="T100" fmla="*/ 155 w 319"/>
                <a:gd name="T101" fmla="*/ 247 h 870"/>
                <a:gd name="T102" fmla="*/ 42 w 319"/>
                <a:gd name="T103" fmla="*/ 260 h 870"/>
                <a:gd name="T104" fmla="*/ 37 w 319"/>
                <a:gd name="T105" fmla="*/ 232 h 870"/>
                <a:gd name="T106" fmla="*/ 155 w 319"/>
                <a:gd name="T107" fmla="*/ 237 h 870"/>
                <a:gd name="T108" fmla="*/ 147 w 319"/>
                <a:gd name="T109" fmla="*/ 204 h 870"/>
                <a:gd name="T110" fmla="*/ 33 w 319"/>
                <a:gd name="T111" fmla="*/ 191 h 870"/>
                <a:gd name="T112" fmla="*/ 141 w 319"/>
                <a:gd name="T113" fmla="*/ 172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9" h="870">
                  <a:moveTo>
                    <a:pt x="319" y="186"/>
                  </a:moveTo>
                  <a:lnTo>
                    <a:pt x="319" y="186"/>
                  </a:lnTo>
                  <a:lnTo>
                    <a:pt x="319" y="179"/>
                  </a:lnTo>
                  <a:lnTo>
                    <a:pt x="318" y="172"/>
                  </a:lnTo>
                  <a:lnTo>
                    <a:pt x="316" y="166"/>
                  </a:lnTo>
                  <a:lnTo>
                    <a:pt x="312" y="160"/>
                  </a:lnTo>
                  <a:lnTo>
                    <a:pt x="312" y="160"/>
                  </a:lnTo>
                  <a:lnTo>
                    <a:pt x="228" y="37"/>
                  </a:lnTo>
                  <a:lnTo>
                    <a:pt x="228" y="37"/>
                  </a:lnTo>
                  <a:lnTo>
                    <a:pt x="235" y="33"/>
                  </a:lnTo>
                  <a:lnTo>
                    <a:pt x="240" y="29"/>
                  </a:lnTo>
                  <a:lnTo>
                    <a:pt x="243" y="24"/>
                  </a:lnTo>
                  <a:lnTo>
                    <a:pt x="245" y="19"/>
                  </a:lnTo>
                  <a:lnTo>
                    <a:pt x="245" y="14"/>
                  </a:lnTo>
                  <a:lnTo>
                    <a:pt x="245" y="14"/>
                  </a:lnTo>
                  <a:lnTo>
                    <a:pt x="243" y="9"/>
                  </a:lnTo>
                  <a:lnTo>
                    <a:pt x="241" y="4"/>
                  </a:lnTo>
                  <a:lnTo>
                    <a:pt x="236" y="1"/>
                  </a:lnTo>
                  <a:lnTo>
                    <a:pt x="231" y="0"/>
                  </a:lnTo>
                  <a:lnTo>
                    <a:pt x="203" y="0"/>
                  </a:lnTo>
                  <a:lnTo>
                    <a:pt x="118" y="0"/>
                  </a:lnTo>
                  <a:lnTo>
                    <a:pt x="89" y="0"/>
                  </a:lnTo>
                  <a:lnTo>
                    <a:pt x="89" y="0"/>
                  </a:lnTo>
                  <a:lnTo>
                    <a:pt x="84" y="1"/>
                  </a:lnTo>
                  <a:lnTo>
                    <a:pt x="79" y="4"/>
                  </a:lnTo>
                  <a:lnTo>
                    <a:pt x="76" y="9"/>
                  </a:lnTo>
                  <a:lnTo>
                    <a:pt x="75" y="14"/>
                  </a:lnTo>
                  <a:lnTo>
                    <a:pt x="75" y="19"/>
                  </a:lnTo>
                  <a:lnTo>
                    <a:pt x="75" y="19"/>
                  </a:lnTo>
                  <a:lnTo>
                    <a:pt x="76" y="24"/>
                  </a:lnTo>
                  <a:lnTo>
                    <a:pt x="80" y="29"/>
                  </a:lnTo>
                  <a:lnTo>
                    <a:pt x="85" y="33"/>
                  </a:lnTo>
                  <a:lnTo>
                    <a:pt x="92" y="37"/>
                  </a:lnTo>
                  <a:lnTo>
                    <a:pt x="8" y="160"/>
                  </a:lnTo>
                  <a:lnTo>
                    <a:pt x="8" y="160"/>
                  </a:lnTo>
                  <a:lnTo>
                    <a:pt x="8" y="160"/>
                  </a:lnTo>
                  <a:lnTo>
                    <a:pt x="6" y="166"/>
                  </a:lnTo>
                  <a:lnTo>
                    <a:pt x="2" y="172"/>
                  </a:lnTo>
                  <a:lnTo>
                    <a:pt x="0" y="179"/>
                  </a:lnTo>
                  <a:lnTo>
                    <a:pt x="0" y="186"/>
                  </a:lnTo>
                  <a:lnTo>
                    <a:pt x="0" y="191"/>
                  </a:lnTo>
                  <a:lnTo>
                    <a:pt x="0" y="191"/>
                  </a:lnTo>
                  <a:lnTo>
                    <a:pt x="0" y="198"/>
                  </a:lnTo>
                  <a:lnTo>
                    <a:pt x="2" y="204"/>
                  </a:lnTo>
                  <a:lnTo>
                    <a:pt x="4" y="210"/>
                  </a:lnTo>
                  <a:lnTo>
                    <a:pt x="8" y="217"/>
                  </a:lnTo>
                  <a:lnTo>
                    <a:pt x="8" y="217"/>
                  </a:lnTo>
                  <a:lnTo>
                    <a:pt x="4" y="222"/>
                  </a:lnTo>
                  <a:lnTo>
                    <a:pt x="2" y="228"/>
                  </a:lnTo>
                  <a:lnTo>
                    <a:pt x="0" y="236"/>
                  </a:lnTo>
                  <a:lnTo>
                    <a:pt x="0" y="242"/>
                  </a:lnTo>
                  <a:lnTo>
                    <a:pt x="0" y="247"/>
                  </a:lnTo>
                  <a:lnTo>
                    <a:pt x="0" y="247"/>
                  </a:lnTo>
                  <a:lnTo>
                    <a:pt x="0" y="253"/>
                  </a:lnTo>
                  <a:lnTo>
                    <a:pt x="2" y="260"/>
                  </a:lnTo>
                  <a:lnTo>
                    <a:pt x="4" y="266"/>
                  </a:lnTo>
                  <a:lnTo>
                    <a:pt x="8" y="272"/>
                  </a:lnTo>
                  <a:lnTo>
                    <a:pt x="8" y="272"/>
                  </a:lnTo>
                  <a:lnTo>
                    <a:pt x="4" y="277"/>
                  </a:lnTo>
                  <a:lnTo>
                    <a:pt x="2" y="284"/>
                  </a:lnTo>
                  <a:lnTo>
                    <a:pt x="0" y="291"/>
                  </a:lnTo>
                  <a:lnTo>
                    <a:pt x="0" y="298"/>
                  </a:lnTo>
                  <a:lnTo>
                    <a:pt x="0" y="303"/>
                  </a:lnTo>
                  <a:lnTo>
                    <a:pt x="0" y="303"/>
                  </a:lnTo>
                  <a:lnTo>
                    <a:pt x="0" y="309"/>
                  </a:lnTo>
                  <a:lnTo>
                    <a:pt x="2" y="315"/>
                  </a:lnTo>
                  <a:lnTo>
                    <a:pt x="4" y="322"/>
                  </a:lnTo>
                  <a:lnTo>
                    <a:pt x="8" y="328"/>
                  </a:lnTo>
                  <a:lnTo>
                    <a:pt x="8" y="328"/>
                  </a:lnTo>
                  <a:lnTo>
                    <a:pt x="4" y="334"/>
                  </a:lnTo>
                  <a:lnTo>
                    <a:pt x="4" y="334"/>
                  </a:lnTo>
                  <a:lnTo>
                    <a:pt x="3" y="336"/>
                  </a:lnTo>
                  <a:lnTo>
                    <a:pt x="3" y="336"/>
                  </a:lnTo>
                  <a:lnTo>
                    <a:pt x="2" y="343"/>
                  </a:lnTo>
                  <a:lnTo>
                    <a:pt x="2" y="343"/>
                  </a:lnTo>
                  <a:lnTo>
                    <a:pt x="0" y="345"/>
                  </a:lnTo>
                  <a:lnTo>
                    <a:pt x="0" y="345"/>
                  </a:lnTo>
                  <a:lnTo>
                    <a:pt x="0" y="353"/>
                  </a:lnTo>
                  <a:lnTo>
                    <a:pt x="0" y="353"/>
                  </a:lnTo>
                  <a:lnTo>
                    <a:pt x="0" y="358"/>
                  </a:lnTo>
                  <a:lnTo>
                    <a:pt x="0" y="358"/>
                  </a:lnTo>
                  <a:lnTo>
                    <a:pt x="0" y="358"/>
                  </a:lnTo>
                  <a:lnTo>
                    <a:pt x="0" y="365"/>
                  </a:lnTo>
                  <a:lnTo>
                    <a:pt x="2" y="372"/>
                  </a:lnTo>
                  <a:lnTo>
                    <a:pt x="4" y="379"/>
                  </a:lnTo>
                  <a:lnTo>
                    <a:pt x="8" y="384"/>
                  </a:lnTo>
                  <a:lnTo>
                    <a:pt x="8" y="384"/>
                  </a:lnTo>
                  <a:lnTo>
                    <a:pt x="4" y="390"/>
                  </a:lnTo>
                  <a:lnTo>
                    <a:pt x="2" y="395"/>
                  </a:lnTo>
                  <a:lnTo>
                    <a:pt x="0" y="403"/>
                  </a:lnTo>
                  <a:lnTo>
                    <a:pt x="0" y="409"/>
                  </a:lnTo>
                  <a:lnTo>
                    <a:pt x="0" y="409"/>
                  </a:lnTo>
                  <a:lnTo>
                    <a:pt x="0" y="414"/>
                  </a:lnTo>
                  <a:lnTo>
                    <a:pt x="0" y="414"/>
                  </a:lnTo>
                  <a:lnTo>
                    <a:pt x="0" y="414"/>
                  </a:lnTo>
                  <a:lnTo>
                    <a:pt x="0" y="423"/>
                  </a:lnTo>
                  <a:lnTo>
                    <a:pt x="0" y="423"/>
                  </a:lnTo>
                  <a:lnTo>
                    <a:pt x="2" y="424"/>
                  </a:lnTo>
                  <a:lnTo>
                    <a:pt x="2" y="424"/>
                  </a:lnTo>
                  <a:lnTo>
                    <a:pt x="3" y="432"/>
                  </a:lnTo>
                  <a:lnTo>
                    <a:pt x="3" y="432"/>
                  </a:lnTo>
                  <a:lnTo>
                    <a:pt x="4" y="433"/>
                  </a:lnTo>
                  <a:lnTo>
                    <a:pt x="4" y="433"/>
                  </a:lnTo>
                  <a:lnTo>
                    <a:pt x="8" y="439"/>
                  </a:lnTo>
                  <a:lnTo>
                    <a:pt x="8" y="439"/>
                  </a:lnTo>
                  <a:lnTo>
                    <a:pt x="4" y="446"/>
                  </a:lnTo>
                  <a:lnTo>
                    <a:pt x="2" y="452"/>
                  </a:lnTo>
                  <a:lnTo>
                    <a:pt x="0" y="458"/>
                  </a:lnTo>
                  <a:lnTo>
                    <a:pt x="0" y="465"/>
                  </a:lnTo>
                  <a:lnTo>
                    <a:pt x="0" y="470"/>
                  </a:lnTo>
                  <a:lnTo>
                    <a:pt x="0" y="521"/>
                  </a:lnTo>
                  <a:lnTo>
                    <a:pt x="0" y="526"/>
                  </a:lnTo>
                  <a:lnTo>
                    <a:pt x="0" y="576"/>
                  </a:lnTo>
                  <a:lnTo>
                    <a:pt x="0" y="581"/>
                  </a:lnTo>
                  <a:lnTo>
                    <a:pt x="0" y="812"/>
                  </a:lnTo>
                  <a:lnTo>
                    <a:pt x="0" y="812"/>
                  </a:lnTo>
                  <a:lnTo>
                    <a:pt x="0" y="812"/>
                  </a:lnTo>
                  <a:lnTo>
                    <a:pt x="4" y="823"/>
                  </a:lnTo>
                  <a:lnTo>
                    <a:pt x="9" y="835"/>
                  </a:lnTo>
                  <a:lnTo>
                    <a:pt x="18" y="845"/>
                  </a:lnTo>
                  <a:lnTo>
                    <a:pt x="28" y="852"/>
                  </a:lnTo>
                  <a:lnTo>
                    <a:pt x="41" y="860"/>
                  </a:lnTo>
                  <a:lnTo>
                    <a:pt x="55" y="865"/>
                  </a:lnTo>
                  <a:lnTo>
                    <a:pt x="69" y="869"/>
                  </a:lnTo>
                  <a:lnTo>
                    <a:pt x="85" y="870"/>
                  </a:lnTo>
                  <a:lnTo>
                    <a:pt x="85" y="870"/>
                  </a:lnTo>
                  <a:lnTo>
                    <a:pt x="98" y="869"/>
                  </a:lnTo>
                  <a:lnTo>
                    <a:pt x="109" y="866"/>
                  </a:lnTo>
                  <a:lnTo>
                    <a:pt x="121" y="864"/>
                  </a:lnTo>
                  <a:lnTo>
                    <a:pt x="131" y="859"/>
                  </a:lnTo>
                  <a:lnTo>
                    <a:pt x="131" y="859"/>
                  </a:lnTo>
                  <a:lnTo>
                    <a:pt x="132" y="857"/>
                  </a:lnTo>
                  <a:lnTo>
                    <a:pt x="133" y="855"/>
                  </a:lnTo>
                  <a:lnTo>
                    <a:pt x="133" y="855"/>
                  </a:lnTo>
                  <a:lnTo>
                    <a:pt x="132" y="852"/>
                  </a:lnTo>
                  <a:lnTo>
                    <a:pt x="131" y="850"/>
                  </a:lnTo>
                  <a:lnTo>
                    <a:pt x="131" y="850"/>
                  </a:lnTo>
                  <a:lnTo>
                    <a:pt x="121" y="845"/>
                  </a:lnTo>
                  <a:lnTo>
                    <a:pt x="111" y="841"/>
                  </a:lnTo>
                  <a:lnTo>
                    <a:pt x="98" y="838"/>
                  </a:lnTo>
                  <a:lnTo>
                    <a:pt x="85" y="837"/>
                  </a:lnTo>
                  <a:lnTo>
                    <a:pt x="85" y="837"/>
                  </a:lnTo>
                  <a:lnTo>
                    <a:pt x="69" y="840"/>
                  </a:lnTo>
                  <a:lnTo>
                    <a:pt x="69" y="840"/>
                  </a:lnTo>
                  <a:lnTo>
                    <a:pt x="62" y="838"/>
                  </a:lnTo>
                  <a:lnTo>
                    <a:pt x="59" y="837"/>
                  </a:lnTo>
                  <a:lnTo>
                    <a:pt x="55" y="833"/>
                  </a:lnTo>
                  <a:lnTo>
                    <a:pt x="52" y="828"/>
                  </a:lnTo>
                  <a:lnTo>
                    <a:pt x="52" y="828"/>
                  </a:lnTo>
                  <a:lnTo>
                    <a:pt x="52" y="823"/>
                  </a:lnTo>
                  <a:lnTo>
                    <a:pt x="55" y="818"/>
                  </a:lnTo>
                  <a:lnTo>
                    <a:pt x="59" y="814"/>
                  </a:lnTo>
                  <a:lnTo>
                    <a:pt x="64" y="812"/>
                  </a:lnTo>
                  <a:lnTo>
                    <a:pt x="64" y="812"/>
                  </a:lnTo>
                  <a:lnTo>
                    <a:pt x="74" y="810"/>
                  </a:lnTo>
                  <a:lnTo>
                    <a:pt x="85" y="810"/>
                  </a:lnTo>
                  <a:lnTo>
                    <a:pt x="85" y="810"/>
                  </a:lnTo>
                  <a:lnTo>
                    <a:pt x="98" y="810"/>
                  </a:lnTo>
                  <a:lnTo>
                    <a:pt x="111" y="813"/>
                  </a:lnTo>
                  <a:lnTo>
                    <a:pt x="122" y="816"/>
                  </a:lnTo>
                  <a:lnTo>
                    <a:pt x="132" y="819"/>
                  </a:lnTo>
                  <a:lnTo>
                    <a:pt x="141" y="824"/>
                  </a:lnTo>
                  <a:lnTo>
                    <a:pt x="150" y="829"/>
                  </a:lnTo>
                  <a:lnTo>
                    <a:pt x="166" y="840"/>
                  </a:lnTo>
                  <a:lnTo>
                    <a:pt x="181" y="851"/>
                  </a:lnTo>
                  <a:lnTo>
                    <a:pt x="198" y="860"/>
                  </a:lnTo>
                  <a:lnTo>
                    <a:pt x="205" y="864"/>
                  </a:lnTo>
                  <a:lnTo>
                    <a:pt x="214" y="867"/>
                  </a:lnTo>
                  <a:lnTo>
                    <a:pt x="224" y="869"/>
                  </a:lnTo>
                  <a:lnTo>
                    <a:pt x="235" y="870"/>
                  </a:lnTo>
                  <a:lnTo>
                    <a:pt x="235" y="870"/>
                  </a:lnTo>
                  <a:lnTo>
                    <a:pt x="251" y="869"/>
                  </a:lnTo>
                  <a:lnTo>
                    <a:pt x="266" y="865"/>
                  </a:lnTo>
                  <a:lnTo>
                    <a:pt x="279" y="860"/>
                  </a:lnTo>
                  <a:lnTo>
                    <a:pt x="292" y="852"/>
                  </a:lnTo>
                  <a:lnTo>
                    <a:pt x="302" y="845"/>
                  </a:lnTo>
                  <a:lnTo>
                    <a:pt x="311" y="835"/>
                  </a:lnTo>
                  <a:lnTo>
                    <a:pt x="316" y="823"/>
                  </a:lnTo>
                  <a:lnTo>
                    <a:pt x="319" y="812"/>
                  </a:lnTo>
                  <a:lnTo>
                    <a:pt x="319" y="812"/>
                  </a:lnTo>
                  <a:lnTo>
                    <a:pt x="319" y="581"/>
                  </a:lnTo>
                  <a:lnTo>
                    <a:pt x="319" y="576"/>
                  </a:lnTo>
                  <a:lnTo>
                    <a:pt x="319" y="526"/>
                  </a:lnTo>
                  <a:lnTo>
                    <a:pt x="319" y="521"/>
                  </a:lnTo>
                  <a:lnTo>
                    <a:pt x="319" y="470"/>
                  </a:lnTo>
                  <a:lnTo>
                    <a:pt x="319" y="465"/>
                  </a:lnTo>
                  <a:lnTo>
                    <a:pt x="319" y="465"/>
                  </a:lnTo>
                  <a:lnTo>
                    <a:pt x="319" y="458"/>
                  </a:lnTo>
                  <a:lnTo>
                    <a:pt x="318" y="452"/>
                  </a:lnTo>
                  <a:lnTo>
                    <a:pt x="316" y="446"/>
                  </a:lnTo>
                  <a:lnTo>
                    <a:pt x="312" y="439"/>
                  </a:lnTo>
                  <a:lnTo>
                    <a:pt x="312" y="439"/>
                  </a:lnTo>
                  <a:lnTo>
                    <a:pt x="316" y="433"/>
                  </a:lnTo>
                  <a:lnTo>
                    <a:pt x="316" y="433"/>
                  </a:lnTo>
                  <a:lnTo>
                    <a:pt x="317" y="432"/>
                  </a:lnTo>
                  <a:lnTo>
                    <a:pt x="317" y="432"/>
                  </a:lnTo>
                  <a:lnTo>
                    <a:pt x="318" y="424"/>
                  </a:lnTo>
                  <a:lnTo>
                    <a:pt x="318" y="424"/>
                  </a:lnTo>
                  <a:lnTo>
                    <a:pt x="319" y="423"/>
                  </a:lnTo>
                  <a:lnTo>
                    <a:pt x="319" y="423"/>
                  </a:lnTo>
                  <a:lnTo>
                    <a:pt x="319" y="414"/>
                  </a:lnTo>
                  <a:lnTo>
                    <a:pt x="319" y="414"/>
                  </a:lnTo>
                  <a:lnTo>
                    <a:pt x="319" y="409"/>
                  </a:lnTo>
                  <a:lnTo>
                    <a:pt x="319" y="409"/>
                  </a:lnTo>
                  <a:lnTo>
                    <a:pt x="319" y="409"/>
                  </a:lnTo>
                  <a:lnTo>
                    <a:pt x="319" y="403"/>
                  </a:lnTo>
                  <a:lnTo>
                    <a:pt x="318" y="395"/>
                  </a:lnTo>
                  <a:lnTo>
                    <a:pt x="316" y="390"/>
                  </a:lnTo>
                  <a:lnTo>
                    <a:pt x="312" y="384"/>
                  </a:lnTo>
                  <a:lnTo>
                    <a:pt x="312" y="384"/>
                  </a:lnTo>
                  <a:lnTo>
                    <a:pt x="316" y="379"/>
                  </a:lnTo>
                  <a:lnTo>
                    <a:pt x="318" y="372"/>
                  </a:lnTo>
                  <a:lnTo>
                    <a:pt x="319" y="365"/>
                  </a:lnTo>
                  <a:lnTo>
                    <a:pt x="319" y="358"/>
                  </a:lnTo>
                  <a:lnTo>
                    <a:pt x="319" y="358"/>
                  </a:lnTo>
                  <a:lnTo>
                    <a:pt x="319" y="353"/>
                  </a:lnTo>
                  <a:lnTo>
                    <a:pt x="319" y="353"/>
                  </a:lnTo>
                  <a:lnTo>
                    <a:pt x="319" y="353"/>
                  </a:lnTo>
                  <a:lnTo>
                    <a:pt x="319" y="345"/>
                  </a:lnTo>
                  <a:lnTo>
                    <a:pt x="319" y="345"/>
                  </a:lnTo>
                  <a:lnTo>
                    <a:pt x="318" y="343"/>
                  </a:lnTo>
                  <a:lnTo>
                    <a:pt x="318" y="343"/>
                  </a:lnTo>
                  <a:lnTo>
                    <a:pt x="317" y="336"/>
                  </a:lnTo>
                  <a:lnTo>
                    <a:pt x="317" y="336"/>
                  </a:lnTo>
                  <a:lnTo>
                    <a:pt x="316" y="334"/>
                  </a:lnTo>
                  <a:lnTo>
                    <a:pt x="316" y="334"/>
                  </a:lnTo>
                  <a:lnTo>
                    <a:pt x="312" y="328"/>
                  </a:lnTo>
                  <a:lnTo>
                    <a:pt x="312" y="328"/>
                  </a:lnTo>
                  <a:lnTo>
                    <a:pt x="316" y="322"/>
                  </a:lnTo>
                  <a:lnTo>
                    <a:pt x="318" y="315"/>
                  </a:lnTo>
                  <a:lnTo>
                    <a:pt x="319" y="309"/>
                  </a:lnTo>
                  <a:lnTo>
                    <a:pt x="319" y="303"/>
                  </a:lnTo>
                  <a:lnTo>
                    <a:pt x="319" y="298"/>
                  </a:lnTo>
                  <a:lnTo>
                    <a:pt x="319" y="298"/>
                  </a:lnTo>
                  <a:lnTo>
                    <a:pt x="319" y="291"/>
                  </a:lnTo>
                  <a:lnTo>
                    <a:pt x="318" y="284"/>
                  </a:lnTo>
                  <a:lnTo>
                    <a:pt x="316" y="277"/>
                  </a:lnTo>
                  <a:lnTo>
                    <a:pt x="312" y="272"/>
                  </a:lnTo>
                  <a:lnTo>
                    <a:pt x="312" y="272"/>
                  </a:lnTo>
                  <a:lnTo>
                    <a:pt x="316" y="266"/>
                  </a:lnTo>
                  <a:lnTo>
                    <a:pt x="318" y="260"/>
                  </a:lnTo>
                  <a:lnTo>
                    <a:pt x="319" y="253"/>
                  </a:lnTo>
                  <a:lnTo>
                    <a:pt x="319" y="247"/>
                  </a:lnTo>
                  <a:lnTo>
                    <a:pt x="319" y="242"/>
                  </a:lnTo>
                  <a:lnTo>
                    <a:pt x="319" y="242"/>
                  </a:lnTo>
                  <a:lnTo>
                    <a:pt x="319" y="236"/>
                  </a:lnTo>
                  <a:lnTo>
                    <a:pt x="318" y="228"/>
                  </a:lnTo>
                  <a:lnTo>
                    <a:pt x="316" y="222"/>
                  </a:lnTo>
                  <a:lnTo>
                    <a:pt x="312" y="217"/>
                  </a:lnTo>
                  <a:lnTo>
                    <a:pt x="312" y="217"/>
                  </a:lnTo>
                  <a:lnTo>
                    <a:pt x="316" y="210"/>
                  </a:lnTo>
                  <a:lnTo>
                    <a:pt x="318" y="204"/>
                  </a:lnTo>
                  <a:lnTo>
                    <a:pt x="319" y="198"/>
                  </a:lnTo>
                  <a:lnTo>
                    <a:pt x="319" y="191"/>
                  </a:lnTo>
                  <a:lnTo>
                    <a:pt x="319" y="186"/>
                  </a:lnTo>
                  <a:close/>
                  <a:moveTo>
                    <a:pt x="85" y="719"/>
                  </a:moveTo>
                  <a:lnTo>
                    <a:pt x="85" y="719"/>
                  </a:lnTo>
                  <a:lnTo>
                    <a:pt x="84" y="726"/>
                  </a:lnTo>
                  <a:lnTo>
                    <a:pt x="80" y="731"/>
                  </a:lnTo>
                  <a:lnTo>
                    <a:pt x="76" y="733"/>
                  </a:lnTo>
                  <a:lnTo>
                    <a:pt x="70" y="735"/>
                  </a:lnTo>
                  <a:lnTo>
                    <a:pt x="65" y="735"/>
                  </a:lnTo>
                  <a:lnTo>
                    <a:pt x="65" y="735"/>
                  </a:lnTo>
                  <a:lnTo>
                    <a:pt x="59" y="733"/>
                  </a:lnTo>
                  <a:lnTo>
                    <a:pt x="54" y="731"/>
                  </a:lnTo>
                  <a:lnTo>
                    <a:pt x="51" y="726"/>
                  </a:lnTo>
                  <a:lnTo>
                    <a:pt x="50" y="719"/>
                  </a:lnTo>
                  <a:lnTo>
                    <a:pt x="50" y="518"/>
                  </a:lnTo>
                  <a:lnTo>
                    <a:pt x="50" y="518"/>
                  </a:lnTo>
                  <a:lnTo>
                    <a:pt x="51" y="512"/>
                  </a:lnTo>
                  <a:lnTo>
                    <a:pt x="54" y="507"/>
                  </a:lnTo>
                  <a:lnTo>
                    <a:pt x="59" y="504"/>
                  </a:lnTo>
                  <a:lnTo>
                    <a:pt x="65" y="503"/>
                  </a:lnTo>
                  <a:lnTo>
                    <a:pt x="70" y="503"/>
                  </a:lnTo>
                  <a:lnTo>
                    <a:pt x="70" y="503"/>
                  </a:lnTo>
                  <a:lnTo>
                    <a:pt x="76" y="504"/>
                  </a:lnTo>
                  <a:lnTo>
                    <a:pt x="80" y="507"/>
                  </a:lnTo>
                  <a:lnTo>
                    <a:pt x="84" y="512"/>
                  </a:lnTo>
                  <a:lnTo>
                    <a:pt x="85" y="518"/>
                  </a:lnTo>
                  <a:lnTo>
                    <a:pt x="85" y="719"/>
                  </a:lnTo>
                  <a:close/>
                  <a:moveTo>
                    <a:pt x="155" y="414"/>
                  </a:moveTo>
                  <a:lnTo>
                    <a:pt x="155" y="414"/>
                  </a:lnTo>
                  <a:lnTo>
                    <a:pt x="155" y="419"/>
                  </a:lnTo>
                  <a:lnTo>
                    <a:pt x="151" y="424"/>
                  </a:lnTo>
                  <a:lnTo>
                    <a:pt x="147" y="427"/>
                  </a:lnTo>
                  <a:lnTo>
                    <a:pt x="141" y="428"/>
                  </a:lnTo>
                  <a:lnTo>
                    <a:pt x="47" y="428"/>
                  </a:lnTo>
                  <a:lnTo>
                    <a:pt x="47" y="428"/>
                  </a:lnTo>
                  <a:lnTo>
                    <a:pt x="42" y="427"/>
                  </a:lnTo>
                  <a:lnTo>
                    <a:pt x="37" y="424"/>
                  </a:lnTo>
                  <a:lnTo>
                    <a:pt x="33" y="419"/>
                  </a:lnTo>
                  <a:lnTo>
                    <a:pt x="33" y="414"/>
                  </a:lnTo>
                  <a:lnTo>
                    <a:pt x="33" y="409"/>
                  </a:lnTo>
                  <a:lnTo>
                    <a:pt x="33" y="409"/>
                  </a:lnTo>
                  <a:lnTo>
                    <a:pt x="33" y="404"/>
                  </a:lnTo>
                  <a:lnTo>
                    <a:pt x="37" y="399"/>
                  </a:lnTo>
                  <a:lnTo>
                    <a:pt x="42" y="396"/>
                  </a:lnTo>
                  <a:lnTo>
                    <a:pt x="47" y="395"/>
                  </a:lnTo>
                  <a:lnTo>
                    <a:pt x="141" y="395"/>
                  </a:lnTo>
                  <a:lnTo>
                    <a:pt x="141" y="395"/>
                  </a:lnTo>
                  <a:lnTo>
                    <a:pt x="147" y="396"/>
                  </a:lnTo>
                  <a:lnTo>
                    <a:pt x="151" y="399"/>
                  </a:lnTo>
                  <a:lnTo>
                    <a:pt x="155" y="404"/>
                  </a:lnTo>
                  <a:lnTo>
                    <a:pt x="155" y="409"/>
                  </a:lnTo>
                  <a:lnTo>
                    <a:pt x="155" y="414"/>
                  </a:lnTo>
                  <a:close/>
                  <a:moveTo>
                    <a:pt x="155" y="358"/>
                  </a:moveTo>
                  <a:lnTo>
                    <a:pt x="155" y="358"/>
                  </a:lnTo>
                  <a:lnTo>
                    <a:pt x="155" y="364"/>
                  </a:lnTo>
                  <a:lnTo>
                    <a:pt x="151" y="369"/>
                  </a:lnTo>
                  <a:lnTo>
                    <a:pt x="147" y="371"/>
                  </a:lnTo>
                  <a:lnTo>
                    <a:pt x="141" y="372"/>
                  </a:lnTo>
                  <a:lnTo>
                    <a:pt x="47" y="372"/>
                  </a:lnTo>
                  <a:lnTo>
                    <a:pt x="47" y="372"/>
                  </a:lnTo>
                  <a:lnTo>
                    <a:pt x="42" y="371"/>
                  </a:lnTo>
                  <a:lnTo>
                    <a:pt x="37" y="369"/>
                  </a:lnTo>
                  <a:lnTo>
                    <a:pt x="33" y="364"/>
                  </a:lnTo>
                  <a:lnTo>
                    <a:pt x="33" y="358"/>
                  </a:lnTo>
                  <a:lnTo>
                    <a:pt x="33" y="353"/>
                  </a:lnTo>
                  <a:lnTo>
                    <a:pt x="33" y="353"/>
                  </a:lnTo>
                  <a:lnTo>
                    <a:pt x="33" y="348"/>
                  </a:lnTo>
                  <a:lnTo>
                    <a:pt x="37" y="343"/>
                  </a:lnTo>
                  <a:lnTo>
                    <a:pt x="42" y="341"/>
                  </a:lnTo>
                  <a:lnTo>
                    <a:pt x="47" y="339"/>
                  </a:lnTo>
                  <a:lnTo>
                    <a:pt x="141" y="339"/>
                  </a:lnTo>
                  <a:lnTo>
                    <a:pt x="141" y="339"/>
                  </a:lnTo>
                  <a:lnTo>
                    <a:pt x="147" y="341"/>
                  </a:lnTo>
                  <a:lnTo>
                    <a:pt x="151" y="343"/>
                  </a:lnTo>
                  <a:lnTo>
                    <a:pt x="155" y="348"/>
                  </a:lnTo>
                  <a:lnTo>
                    <a:pt x="155" y="353"/>
                  </a:lnTo>
                  <a:lnTo>
                    <a:pt x="155" y="358"/>
                  </a:lnTo>
                  <a:close/>
                  <a:moveTo>
                    <a:pt x="155" y="303"/>
                  </a:moveTo>
                  <a:lnTo>
                    <a:pt x="155" y="303"/>
                  </a:lnTo>
                  <a:lnTo>
                    <a:pt x="155" y="308"/>
                  </a:lnTo>
                  <a:lnTo>
                    <a:pt x="151" y="313"/>
                  </a:lnTo>
                  <a:lnTo>
                    <a:pt x="147" y="315"/>
                  </a:lnTo>
                  <a:lnTo>
                    <a:pt x="141" y="317"/>
                  </a:lnTo>
                  <a:lnTo>
                    <a:pt x="47" y="317"/>
                  </a:lnTo>
                  <a:lnTo>
                    <a:pt x="47" y="317"/>
                  </a:lnTo>
                  <a:lnTo>
                    <a:pt x="42" y="315"/>
                  </a:lnTo>
                  <a:lnTo>
                    <a:pt x="37" y="313"/>
                  </a:lnTo>
                  <a:lnTo>
                    <a:pt x="33" y="308"/>
                  </a:lnTo>
                  <a:lnTo>
                    <a:pt x="33" y="303"/>
                  </a:lnTo>
                  <a:lnTo>
                    <a:pt x="33" y="298"/>
                  </a:lnTo>
                  <a:lnTo>
                    <a:pt x="33" y="298"/>
                  </a:lnTo>
                  <a:lnTo>
                    <a:pt x="33" y="293"/>
                  </a:lnTo>
                  <a:lnTo>
                    <a:pt x="37" y="288"/>
                  </a:lnTo>
                  <a:lnTo>
                    <a:pt x="42" y="285"/>
                  </a:lnTo>
                  <a:lnTo>
                    <a:pt x="47" y="284"/>
                  </a:lnTo>
                  <a:lnTo>
                    <a:pt x="141" y="284"/>
                  </a:lnTo>
                  <a:lnTo>
                    <a:pt x="141" y="284"/>
                  </a:lnTo>
                  <a:lnTo>
                    <a:pt x="147" y="285"/>
                  </a:lnTo>
                  <a:lnTo>
                    <a:pt x="151" y="288"/>
                  </a:lnTo>
                  <a:lnTo>
                    <a:pt x="155" y="293"/>
                  </a:lnTo>
                  <a:lnTo>
                    <a:pt x="155" y="298"/>
                  </a:lnTo>
                  <a:lnTo>
                    <a:pt x="155" y="303"/>
                  </a:lnTo>
                  <a:close/>
                  <a:moveTo>
                    <a:pt x="155" y="247"/>
                  </a:moveTo>
                  <a:lnTo>
                    <a:pt x="155" y="247"/>
                  </a:lnTo>
                  <a:lnTo>
                    <a:pt x="155" y="252"/>
                  </a:lnTo>
                  <a:lnTo>
                    <a:pt x="151" y="257"/>
                  </a:lnTo>
                  <a:lnTo>
                    <a:pt x="147" y="260"/>
                  </a:lnTo>
                  <a:lnTo>
                    <a:pt x="141" y="261"/>
                  </a:lnTo>
                  <a:lnTo>
                    <a:pt x="47" y="261"/>
                  </a:lnTo>
                  <a:lnTo>
                    <a:pt x="47" y="261"/>
                  </a:lnTo>
                  <a:lnTo>
                    <a:pt x="42" y="260"/>
                  </a:lnTo>
                  <a:lnTo>
                    <a:pt x="37" y="257"/>
                  </a:lnTo>
                  <a:lnTo>
                    <a:pt x="33" y="252"/>
                  </a:lnTo>
                  <a:lnTo>
                    <a:pt x="33" y="247"/>
                  </a:lnTo>
                  <a:lnTo>
                    <a:pt x="33" y="242"/>
                  </a:lnTo>
                  <a:lnTo>
                    <a:pt x="33" y="242"/>
                  </a:lnTo>
                  <a:lnTo>
                    <a:pt x="33" y="237"/>
                  </a:lnTo>
                  <a:lnTo>
                    <a:pt x="37" y="232"/>
                  </a:lnTo>
                  <a:lnTo>
                    <a:pt x="42" y="229"/>
                  </a:lnTo>
                  <a:lnTo>
                    <a:pt x="47" y="228"/>
                  </a:lnTo>
                  <a:lnTo>
                    <a:pt x="141" y="228"/>
                  </a:lnTo>
                  <a:lnTo>
                    <a:pt x="141" y="228"/>
                  </a:lnTo>
                  <a:lnTo>
                    <a:pt x="147" y="229"/>
                  </a:lnTo>
                  <a:lnTo>
                    <a:pt x="151" y="232"/>
                  </a:lnTo>
                  <a:lnTo>
                    <a:pt x="155" y="237"/>
                  </a:lnTo>
                  <a:lnTo>
                    <a:pt x="155" y="242"/>
                  </a:lnTo>
                  <a:lnTo>
                    <a:pt x="155" y="247"/>
                  </a:lnTo>
                  <a:close/>
                  <a:moveTo>
                    <a:pt x="155" y="191"/>
                  </a:moveTo>
                  <a:lnTo>
                    <a:pt x="155" y="191"/>
                  </a:lnTo>
                  <a:lnTo>
                    <a:pt x="155" y="196"/>
                  </a:lnTo>
                  <a:lnTo>
                    <a:pt x="151" y="201"/>
                  </a:lnTo>
                  <a:lnTo>
                    <a:pt x="147" y="204"/>
                  </a:lnTo>
                  <a:lnTo>
                    <a:pt x="141" y="205"/>
                  </a:lnTo>
                  <a:lnTo>
                    <a:pt x="47" y="205"/>
                  </a:lnTo>
                  <a:lnTo>
                    <a:pt x="47" y="205"/>
                  </a:lnTo>
                  <a:lnTo>
                    <a:pt x="42" y="204"/>
                  </a:lnTo>
                  <a:lnTo>
                    <a:pt x="37" y="201"/>
                  </a:lnTo>
                  <a:lnTo>
                    <a:pt x="33" y="196"/>
                  </a:lnTo>
                  <a:lnTo>
                    <a:pt x="33" y="191"/>
                  </a:lnTo>
                  <a:lnTo>
                    <a:pt x="33" y="186"/>
                  </a:lnTo>
                  <a:lnTo>
                    <a:pt x="33" y="186"/>
                  </a:lnTo>
                  <a:lnTo>
                    <a:pt x="33" y="181"/>
                  </a:lnTo>
                  <a:lnTo>
                    <a:pt x="37" y="176"/>
                  </a:lnTo>
                  <a:lnTo>
                    <a:pt x="42" y="172"/>
                  </a:lnTo>
                  <a:lnTo>
                    <a:pt x="47" y="172"/>
                  </a:lnTo>
                  <a:lnTo>
                    <a:pt x="141" y="172"/>
                  </a:lnTo>
                  <a:lnTo>
                    <a:pt x="141" y="172"/>
                  </a:lnTo>
                  <a:lnTo>
                    <a:pt x="147" y="172"/>
                  </a:lnTo>
                  <a:lnTo>
                    <a:pt x="151" y="176"/>
                  </a:lnTo>
                  <a:lnTo>
                    <a:pt x="155" y="181"/>
                  </a:lnTo>
                  <a:lnTo>
                    <a:pt x="155" y="186"/>
                  </a:lnTo>
                  <a:lnTo>
                    <a:pt x="155"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70" name="Freeform 35">
            <a:extLst>
              <a:ext uri="{FF2B5EF4-FFF2-40B4-BE49-F238E27FC236}">
                <a16:creationId xmlns:a16="http://schemas.microsoft.com/office/drawing/2014/main" id="{C7B61A91-B313-46E4-A994-362AD259CCE1}"/>
              </a:ext>
            </a:extLst>
          </p:cNvPr>
          <p:cNvSpPr>
            <a:spLocks noChangeAspect="1" noEditPoints="1"/>
          </p:cNvSpPr>
          <p:nvPr/>
        </p:nvSpPr>
        <p:spPr bwMode="auto">
          <a:xfrm>
            <a:off x="4705481" y="3120482"/>
            <a:ext cx="107315" cy="182538"/>
          </a:xfrm>
          <a:custGeom>
            <a:avLst/>
            <a:gdLst>
              <a:gd name="T0" fmla="*/ 1090 w 1501"/>
              <a:gd name="T1" fmla="*/ 2374 h 2543"/>
              <a:gd name="T2" fmla="*/ 841 w 1501"/>
              <a:gd name="T3" fmla="*/ 1660 h 2543"/>
              <a:gd name="T4" fmla="*/ 976 w 1501"/>
              <a:gd name="T5" fmla="*/ 1628 h 2543"/>
              <a:gd name="T6" fmla="*/ 1100 w 1501"/>
              <a:gd name="T7" fmla="*/ 1566 h 2543"/>
              <a:gd name="T8" fmla="*/ 1212 w 1501"/>
              <a:gd name="T9" fmla="*/ 1477 h 2543"/>
              <a:gd name="T10" fmla="*/ 1310 w 1501"/>
              <a:gd name="T11" fmla="*/ 1366 h 2543"/>
              <a:gd name="T12" fmla="*/ 1390 w 1501"/>
              <a:gd name="T13" fmla="*/ 1234 h 2543"/>
              <a:gd name="T14" fmla="*/ 1450 w 1501"/>
              <a:gd name="T15" fmla="*/ 1086 h 2543"/>
              <a:gd name="T16" fmla="*/ 1488 w 1501"/>
              <a:gd name="T17" fmla="*/ 924 h 2543"/>
              <a:gd name="T18" fmla="*/ 1501 w 1501"/>
              <a:gd name="T19" fmla="*/ 751 h 2543"/>
              <a:gd name="T20" fmla="*/ 1495 w 1501"/>
              <a:gd name="T21" fmla="*/ 649 h 2543"/>
              <a:gd name="T22" fmla="*/ 1456 w 1501"/>
              <a:gd name="T23" fmla="*/ 407 h 2543"/>
              <a:gd name="T24" fmla="*/ 1381 w 1501"/>
              <a:gd name="T25" fmla="*/ 84 h 2543"/>
              <a:gd name="T26" fmla="*/ 119 w 1501"/>
              <a:gd name="T27" fmla="*/ 84 h 2543"/>
              <a:gd name="T28" fmla="*/ 44 w 1501"/>
              <a:gd name="T29" fmla="*/ 407 h 2543"/>
              <a:gd name="T30" fmla="*/ 6 w 1501"/>
              <a:gd name="T31" fmla="*/ 649 h 2543"/>
              <a:gd name="T32" fmla="*/ 0 w 1501"/>
              <a:gd name="T33" fmla="*/ 751 h 2543"/>
              <a:gd name="T34" fmla="*/ 12 w 1501"/>
              <a:gd name="T35" fmla="*/ 918 h 2543"/>
              <a:gd name="T36" fmla="*/ 47 w 1501"/>
              <a:gd name="T37" fmla="*/ 1076 h 2543"/>
              <a:gd name="T38" fmla="*/ 103 w 1501"/>
              <a:gd name="T39" fmla="*/ 1220 h 2543"/>
              <a:gd name="T40" fmla="*/ 179 w 1501"/>
              <a:gd name="T41" fmla="*/ 1349 h 2543"/>
              <a:gd name="T42" fmla="*/ 270 w 1501"/>
              <a:gd name="T43" fmla="*/ 1460 h 2543"/>
              <a:gd name="T44" fmla="*/ 377 w 1501"/>
              <a:gd name="T45" fmla="*/ 1550 h 2543"/>
              <a:gd name="T46" fmla="*/ 495 w 1501"/>
              <a:gd name="T47" fmla="*/ 1616 h 2543"/>
              <a:gd name="T48" fmla="*/ 622 w 1501"/>
              <a:gd name="T49" fmla="*/ 1654 h 2543"/>
              <a:gd name="T50" fmla="*/ 374 w 1501"/>
              <a:gd name="T51" fmla="*/ 2374 h 2543"/>
              <a:gd name="T52" fmla="*/ 153 w 1501"/>
              <a:gd name="T53" fmla="*/ 2446 h 2543"/>
              <a:gd name="T54" fmla="*/ 115 w 1501"/>
              <a:gd name="T55" fmla="*/ 2476 h 2543"/>
              <a:gd name="T56" fmla="*/ 105 w 1501"/>
              <a:gd name="T57" fmla="*/ 2509 h 2543"/>
              <a:gd name="T58" fmla="*/ 127 w 1501"/>
              <a:gd name="T59" fmla="*/ 2535 h 2543"/>
              <a:gd name="T60" fmla="*/ 1298 w 1501"/>
              <a:gd name="T61" fmla="*/ 2543 h 2543"/>
              <a:gd name="T62" fmla="*/ 1336 w 1501"/>
              <a:gd name="T63" fmla="*/ 2535 h 2543"/>
              <a:gd name="T64" fmla="*/ 1359 w 1501"/>
              <a:gd name="T65" fmla="*/ 2509 h 2543"/>
              <a:gd name="T66" fmla="*/ 1349 w 1501"/>
              <a:gd name="T67" fmla="*/ 2476 h 2543"/>
              <a:gd name="T68" fmla="*/ 1311 w 1501"/>
              <a:gd name="T69" fmla="*/ 2446 h 2543"/>
              <a:gd name="T70" fmla="*/ 116 w 1501"/>
              <a:gd name="T71" fmla="*/ 751 h 2543"/>
              <a:gd name="T72" fmla="*/ 130 w 1501"/>
              <a:gd name="T73" fmla="*/ 590 h 2543"/>
              <a:gd name="T74" fmla="*/ 161 w 1501"/>
              <a:gd name="T75" fmla="*/ 409 h 2543"/>
              <a:gd name="T76" fmla="*/ 230 w 1501"/>
              <a:gd name="T77" fmla="*/ 117 h 2543"/>
              <a:gd name="T78" fmla="*/ 1284 w 1501"/>
              <a:gd name="T79" fmla="*/ 170 h 2543"/>
              <a:gd name="T80" fmla="*/ 1347 w 1501"/>
              <a:gd name="T81" fmla="*/ 454 h 2543"/>
              <a:gd name="T82" fmla="*/ 1376 w 1501"/>
              <a:gd name="T83" fmla="*/ 634 h 2543"/>
              <a:gd name="T84" fmla="*/ 1384 w 1501"/>
              <a:gd name="T85" fmla="*/ 751 h 2543"/>
              <a:gd name="T86" fmla="*/ 1372 w 1501"/>
              <a:gd name="T87" fmla="*/ 911 h 2543"/>
              <a:gd name="T88" fmla="*/ 1336 w 1501"/>
              <a:gd name="T89" fmla="*/ 1061 h 2543"/>
              <a:gd name="T90" fmla="*/ 1279 w 1501"/>
              <a:gd name="T91" fmla="*/ 1197 h 2543"/>
              <a:gd name="T92" fmla="*/ 1204 w 1501"/>
              <a:gd name="T93" fmla="*/ 1315 h 2543"/>
              <a:gd name="T94" fmla="*/ 1112 w 1501"/>
              <a:gd name="T95" fmla="*/ 1412 h 2543"/>
              <a:gd name="T96" fmla="*/ 1008 w 1501"/>
              <a:gd name="T97" fmla="*/ 1485 h 2543"/>
              <a:gd name="T98" fmla="*/ 893 w 1501"/>
              <a:gd name="T99" fmla="*/ 1532 h 2543"/>
              <a:gd name="T100" fmla="*/ 769 w 1501"/>
              <a:gd name="T101" fmla="*/ 1549 h 2543"/>
              <a:gd name="T102" fmla="*/ 669 w 1501"/>
              <a:gd name="T103" fmla="*/ 1544 h 2543"/>
              <a:gd name="T104" fmla="*/ 549 w 1501"/>
              <a:gd name="T105" fmla="*/ 1513 h 2543"/>
              <a:gd name="T106" fmla="*/ 439 w 1501"/>
              <a:gd name="T107" fmla="*/ 1452 h 2543"/>
              <a:gd name="T108" fmla="*/ 340 w 1501"/>
              <a:gd name="T109" fmla="*/ 1366 h 2543"/>
              <a:gd name="T110" fmla="*/ 257 w 1501"/>
              <a:gd name="T111" fmla="*/ 1258 h 2543"/>
              <a:gd name="T112" fmla="*/ 191 w 1501"/>
              <a:gd name="T113" fmla="*/ 1131 h 2543"/>
              <a:gd name="T114" fmla="*/ 144 w 1501"/>
              <a:gd name="T115" fmla="*/ 987 h 2543"/>
              <a:gd name="T116" fmla="*/ 120 w 1501"/>
              <a:gd name="T117" fmla="*/ 832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1" h="2543">
                <a:moveTo>
                  <a:pt x="1298" y="2440"/>
                </a:moveTo>
                <a:lnTo>
                  <a:pt x="1298" y="2440"/>
                </a:lnTo>
                <a:lnTo>
                  <a:pt x="1210" y="2412"/>
                </a:lnTo>
                <a:lnTo>
                  <a:pt x="1090" y="2374"/>
                </a:lnTo>
                <a:lnTo>
                  <a:pt x="959" y="2334"/>
                </a:lnTo>
                <a:lnTo>
                  <a:pt x="841" y="2299"/>
                </a:lnTo>
                <a:lnTo>
                  <a:pt x="841" y="1660"/>
                </a:lnTo>
                <a:lnTo>
                  <a:pt x="841" y="1660"/>
                </a:lnTo>
                <a:lnTo>
                  <a:pt x="875" y="1655"/>
                </a:lnTo>
                <a:lnTo>
                  <a:pt x="910" y="1648"/>
                </a:lnTo>
                <a:lnTo>
                  <a:pt x="943" y="1639"/>
                </a:lnTo>
                <a:lnTo>
                  <a:pt x="976" y="1628"/>
                </a:lnTo>
                <a:lnTo>
                  <a:pt x="1008" y="1615"/>
                </a:lnTo>
                <a:lnTo>
                  <a:pt x="1039" y="1600"/>
                </a:lnTo>
                <a:lnTo>
                  <a:pt x="1071" y="1583"/>
                </a:lnTo>
                <a:lnTo>
                  <a:pt x="1100" y="1566"/>
                </a:lnTo>
                <a:lnTo>
                  <a:pt x="1130" y="1545"/>
                </a:lnTo>
                <a:lnTo>
                  <a:pt x="1158" y="1524"/>
                </a:lnTo>
                <a:lnTo>
                  <a:pt x="1186" y="1502"/>
                </a:lnTo>
                <a:lnTo>
                  <a:pt x="1212" y="1477"/>
                </a:lnTo>
                <a:lnTo>
                  <a:pt x="1239" y="1452"/>
                </a:lnTo>
                <a:lnTo>
                  <a:pt x="1263" y="1425"/>
                </a:lnTo>
                <a:lnTo>
                  <a:pt x="1287" y="1396"/>
                </a:lnTo>
                <a:lnTo>
                  <a:pt x="1310" y="1366"/>
                </a:lnTo>
                <a:lnTo>
                  <a:pt x="1331" y="1335"/>
                </a:lnTo>
                <a:lnTo>
                  <a:pt x="1352" y="1303"/>
                </a:lnTo>
                <a:lnTo>
                  <a:pt x="1372" y="1269"/>
                </a:lnTo>
                <a:lnTo>
                  <a:pt x="1390" y="1234"/>
                </a:lnTo>
                <a:lnTo>
                  <a:pt x="1406" y="1199"/>
                </a:lnTo>
                <a:lnTo>
                  <a:pt x="1423" y="1162"/>
                </a:lnTo>
                <a:lnTo>
                  <a:pt x="1437" y="1125"/>
                </a:lnTo>
                <a:lnTo>
                  <a:pt x="1450" y="1086"/>
                </a:lnTo>
                <a:lnTo>
                  <a:pt x="1461" y="1046"/>
                </a:lnTo>
                <a:lnTo>
                  <a:pt x="1471" y="1007"/>
                </a:lnTo>
                <a:lnTo>
                  <a:pt x="1481" y="966"/>
                </a:lnTo>
                <a:lnTo>
                  <a:pt x="1488" y="924"/>
                </a:lnTo>
                <a:lnTo>
                  <a:pt x="1494" y="882"/>
                </a:lnTo>
                <a:lnTo>
                  <a:pt x="1498" y="839"/>
                </a:lnTo>
                <a:lnTo>
                  <a:pt x="1500" y="795"/>
                </a:lnTo>
                <a:lnTo>
                  <a:pt x="1501" y="751"/>
                </a:lnTo>
                <a:lnTo>
                  <a:pt x="1501" y="751"/>
                </a:lnTo>
                <a:lnTo>
                  <a:pt x="1500" y="727"/>
                </a:lnTo>
                <a:lnTo>
                  <a:pt x="1499" y="703"/>
                </a:lnTo>
                <a:lnTo>
                  <a:pt x="1495" y="649"/>
                </a:lnTo>
                <a:lnTo>
                  <a:pt x="1488" y="592"/>
                </a:lnTo>
                <a:lnTo>
                  <a:pt x="1479" y="532"/>
                </a:lnTo>
                <a:lnTo>
                  <a:pt x="1468" y="470"/>
                </a:lnTo>
                <a:lnTo>
                  <a:pt x="1456" y="407"/>
                </a:lnTo>
                <a:lnTo>
                  <a:pt x="1443" y="345"/>
                </a:lnTo>
                <a:lnTo>
                  <a:pt x="1430" y="285"/>
                </a:lnTo>
                <a:lnTo>
                  <a:pt x="1404" y="174"/>
                </a:lnTo>
                <a:lnTo>
                  <a:pt x="1381" y="84"/>
                </a:lnTo>
                <a:lnTo>
                  <a:pt x="1360" y="0"/>
                </a:lnTo>
                <a:lnTo>
                  <a:pt x="141" y="0"/>
                </a:lnTo>
                <a:lnTo>
                  <a:pt x="141" y="0"/>
                </a:lnTo>
                <a:lnTo>
                  <a:pt x="119" y="84"/>
                </a:lnTo>
                <a:lnTo>
                  <a:pt x="96" y="174"/>
                </a:lnTo>
                <a:lnTo>
                  <a:pt x="70" y="285"/>
                </a:lnTo>
                <a:lnTo>
                  <a:pt x="57" y="345"/>
                </a:lnTo>
                <a:lnTo>
                  <a:pt x="44" y="407"/>
                </a:lnTo>
                <a:lnTo>
                  <a:pt x="32" y="470"/>
                </a:lnTo>
                <a:lnTo>
                  <a:pt x="21" y="532"/>
                </a:lnTo>
                <a:lnTo>
                  <a:pt x="13" y="592"/>
                </a:lnTo>
                <a:lnTo>
                  <a:pt x="6" y="649"/>
                </a:lnTo>
                <a:lnTo>
                  <a:pt x="1" y="703"/>
                </a:lnTo>
                <a:lnTo>
                  <a:pt x="0" y="727"/>
                </a:lnTo>
                <a:lnTo>
                  <a:pt x="0" y="751"/>
                </a:lnTo>
                <a:lnTo>
                  <a:pt x="0" y="751"/>
                </a:lnTo>
                <a:lnTo>
                  <a:pt x="1" y="793"/>
                </a:lnTo>
                <a:lnTo>
                  <a:pt x="3" y="836"/>
                </a:lnTo>
                <a:lnTo>
                  <a:pt x="7" y="878"/>
                </a:lnTo>
                <a:lnTo>
                  <a:pt x="12" y="918"/>
                </a:lnTo>
                <a:lnTo>
                  <a:pt x="19" y="959"/>
                </a:lnTo>
                <a:lnTo>
                  <a:pt x="27" y="999"/>
                </a:lnTo>
                <a:lnTo>
                  <a:pt x="36" y="1037"/>
                </a:lnTo>
                <a:lnTo>
                  <a:pt x="47" y="1076"/>
                </a:lnTo>
                <a:lnTo>
                  <a:pt x="60" y="1113"/>
                </a:lnTo>
                <a:lnTo>
                  <a:pt x="73" y="1150"/>
                </a:lnTo>
                <a:lnTo>
                  <a:pt x="88" y="1186"/>
                </a:lnTo>
                <a:lnTo>
                  <a:pt x="103" y="1220"/>
                </a:lnTo>
                <a:lnTo>
                  <a:pt x="121" y="1255"/>
                </a:lnTo>
                <a:lnTo>
                  <a:pt x="139" y="1287"/>
                </a:lnTo>
                <a:lnTo>
                  <a:pt x="158" y="1319"/>
                </a:lnTo>
                <a:lnTo>
                  <a:pt x="179" y="1349"/>
                </a:lnTo>
                <a:lnTo>
                  <a:pt x="200" y="1379"/>
                </a:lnTo>
                <a:lnTo>
                  <a:pt x="222" y="1407"/>
                </a:lnTo>
                <a:lnTo>
                  <a:pt x="246" y="1435"/>
                </a:lnTo>
                <a:lnTo>
                  <a:pt x="270" y="1460"/>
                </a:lnTo>
                <a:lnTo>
                  <a:pt x="296" y="1484"/>
                </a:lnTo>
                <a:lnTo>
                  <a:pt x="322" y="1508"/>
                </a:lnTo>
                <a:lnTo>
                  <a:pt x="349" y="1529"/>
                </a:lnTo>
                <a:lnTo>
                  <a:pt x="377" y="1550"/>
                </a:lnTo>
                <a:lnTo>
                  <a:pt x="406" y="1569"/>
                </a:lnTo>
                <a:lnTo>
                  <a:pt x="434" y="1586"/>
                </a:lnTo>
                <a:lnTo>
                  <a:pt x="465" y="1601"/>
                </a:lnTo>
                <a:lnTo>
                  <a:pt x="495" y="1616"/>
                </a:lnTo>
                <a:lnTo>
                  <a:pt x="526" y="1628"/>
                </a:lnTo>
                <a:lnTo>
                  <a:pt x="557" y="1639"/>
                </a:lnTo>
                <a:lnTo>
                  <a:pt x="590" y="1647"/>
                </a:lnTo>
                <a:lnTo>
                  <a:pt x="622" y="1654"/>
                </a:lnTo>
                <a:lnTo>
                  <a:pt x="622" y="2299"/>
                </a:lnTo>
                <a:lnTo>
                  <a:pt x="622" y="2299"/>
                </a:lnTo>
                <a:lnTo>
                  <a:pt x="504" y="2334"/>
                </a:lnTo>
                <a:lnTo>
                  <a:pt x="374" y="2374"/>
                </a:lnTo>
                <a:lnTo>
                  <a:pt x="254" y="2412"/>
                </a:lnTo>
                <a:lnTo>
                  <a:pt x="166" y="2440"/>
                </a:lnTo>
                <a:lnTo>
                  <a:pt x="166" y="2440"/>
                </a:lnTo>
                <a:lnTo>
                  <a:pt x="153" y="2446"/>
                </a:lnTo>
                <a:lnTo>
                  <a:pt x="141" y="2452"/>
                </a:lnTo>
                <a:lnTo>
                  <a:pt x="131" y="2459"/>
                </a:lnTo>
                <a:lnTo>
                  <a:pt x="122" y="2467"/>
                </a:lnTo>
                <a:lnTo>
                  <a:pt x="115" y="2476"/>
                </a:lnTo>
                <a:lnTo>
                  <a:pt x="110" y="2484"/>
                </a:lnTo>
                <a:lnTo>
                  <a:pt x="106" y="2493"/>
                </a:lnTo>
                <a:lnTo>
                  <a:pt x="104" y="2501"/>
                </a:lnTo>
                <a:lnTo>
                  <a:pt x="105" y="2509"/>
                </a:lnTo>
                <a:lnTo>
                  <a:pt x="107" y="2517"/>
                </a:lnTo>
                <a:lnTo>
                  <a:pt x="112" y="2524"/>
                </a:lnTo>
                <a:lnTo>
                  <a:pt x="119" y="2530"/>
                </a:lnTo>
                <a:lnTo>
                  <a:pt x="127" y="2535"/>
                </a:lnTo>
                <a:lnTo>
                  <a:pt x="138" y="2540"/>
                </a:lnTo>
                <a:lnTo>
                  <a:pt x="151" y="2543"/>
                </a:lnTo>
                <a:lnTo>
                  <a:pt x="166" y="2543"/>
                </a:lnTo>
                <a:lnTo>
                  <a:pt x="1298" y="2543"/>
                </a:lnTo>
                <a:lnTo>
                  <a:pt x="1298" y="2543"/>
                </a:lnTo>
                <a:lnTo>
                  <a:pt x="1313" y="2543"/>
                </a:lnTo>
                <a:lnTo>
                  <a:pt x="1326" y="2540"/>
                </a:lnTo>
                <a:lnTo>
                  <a:pt x="1336" y="2535"/>
                </a:lnTo>
                <a:lnTo>
                  <a:pt x="1345" y="2530"/>
                </a:lnTo>
                <a:lnTo>
                  <a:pt x="1351" y="2524"/>
                </a:lnTo>
                <a:lnTo>
                  <a:pt x="1357" y="2517"/>
                </a:lnTo>
                <a:lnTo>
                  <a:pt x="1359" y="2509"/>
                </a:lnTo>
                <a:lnTo>
                  <a:pt x="1360" y="2501"/>
                </a:lnTo>
                <a:lnTo>
                  <a:pt x="1358" y="2493"/>
                </a:lnTo>
                <a:lnTo>
                  <a:pt x="1354" y="2484"/>
                </a:lnTo>
                <a:lnTo>
                  <a:pt x="1349" y="2476"/>
                </a:lnTo>
                <a:lnTo>
                  <a:pt x="1342" y="2467"/>
                </a:lnTo>
                <a:lnTo>
                  <a:pt x="1333" y="2459"/>
                </a:lnTo>
                <a:lnTo>
                  <a:pt x="1323" y="2452"/>
                </a:lnTo>
                <a:lnTo>
                  <a:pt x="1311" y="2446"/>
                </a:lnTo>
                <a:lnTo>
                  <a:pt x="1298" y="2440"/>
                </a:lnTo>
                <a:lnTo>
                  <a:pt x="1298" y="2440"/>
                </a:lnTo>
                <a:close/>
                <a:moveTo>
                  <a:pt x="116" y="751"/>
                </a:moveTo>
                <a:lnTo>
                  <a:pt x="116" y="751"/>
                </a:lnTo>
                <a:lnTo>
                  <a:pt x="117" y="715"/>
                </a:lnTo>
                <a:lnTo>
                  <a:pt x="120" y="675"/>
                </a:lnTo>
                <a:lnTo>
                  <a:pt x="124" y="634"/>
                </a:lnTo>
                <a:lnTo>
                  <a:pt x="130" y="590"/>
                </a:lnTo>
                <a:lnTo>
                  <a:pt x="136" y="545"/>
                </a:lnTo>
                <a:lnTo>
                  <a:pt x="144" y="500"/>
                </a:lnTo>
                <a:lnTo>
                  <a:pt x="152" y="454"/>
                </a:lnTo>
                <a:lnTo>
                  <a:pt x="161" y="409"/>
                </a:lnTo>
                <a:lnTo>
                  <a:pt x="181" y="321"/>
                </a:lnTo>
                <a:lnTo>
                  <a:pt x="199" y="239"/>
                </a:lnTo>
                <a:lnTo>
                  <a:pt x="216" y="170"/>
                </a:lnTo>
                <a:lnTo>
                  <a:pt x="230" y="117"/>
                </a:lnTo>
                <a:lnTo>
                  <a:pt x="230" y="117"/>
                </a:lnTo>
                <a:lnTo>
                  <a:pt x="1270" y="117"/>
                </a:lnTo>
                <a:lnTo>
                  <a:pt x="1270" y="117"/>
                </a:lnTo>
                <a:lnTo>
                  <a:pt x="1284" y="170"/>
                </a:lnTo>
                <a:lnTo>
                  <a:pt x="1302" y="239"/>
                </a:lnTo>
                <a:lnTo>
                  <a:pt x="1320" y="321"/>
                </a:lnTo>
                <a:lnTo>
                  <a:pt x="1339" y="409"/>
                </a:lnTo>
                <a:lnTo>
                  <a:pt x="1347" y="454"/>
                </a:lnTo>
                <a:lnTo>
                  <a:pt x="1357" y="500"/>
                </a:lnTo>
                <a:lnTo>
                  <a:pt x="1364" y="545"/>
                </a:lnTo>
                <a:lnTo>
                  <a:pt x="1371" y="590"/>
                </a:lnTo>
                <a:lnTo>
                  <a:pt x="1376" y="634"/>
                </a:lnTo>
                <a:lnTo>
                  <a:pt x="1381" y="675"/>
                </a:lnTo>
                <a:lnTo>
                  <a:pt x="1383" y="715"/>
                </a:lnTo>
                <a:lnTo>
                  <a:pt x="1384" y="751"/>
                </a:lnTo>
                <a:lnTo>
                  <a:pt x="1384" y="751"/>
                </a:lnTo>
                <a:lnTo>
                  <a:pt x="1383" y="792"/>
                </a:lnTo>
                <a:lnTo>
                  <a:pt x="1381" y="832"/>
                </a:lnTo>
                <a:lnTo>
                  <a:pt x="1377" y="873"/>
                </a:lnTo>
                <a:lnTo>
                  <a:pt x="1372" y="911"/>
                </a:lnTo>
                <a:lnTo>
                  <a:pt x="1365" y="950"/>
                </a:lnTo>
                <a:lnTo>
                  <a:pt x="1357" y="987"/>
                </a:lnTo>
                <a:lnTo>
                  <a:pt x="1346" y="1025"/>
                </a:lnTo>
                <a:lnTo>
                  <a:pt x="1336" y="1061"/>
                </a:lnTo>
                <a:lnTo>
                  <a:pt x="1323" y="1096"/>
                </a:lnTo>
                <a:lnTo>
                  <a:pt x="1310" y="1131"/>
                </a:lnTo>
                <a:lnTo>
                  <a:pt x="1294" y="1164"/>
                </a:lnTo>
                <a:lnTo>
                  <a:pt x="1279" y="1197"/>
                </a:lnTo>
                <a:lnTo>
                  <a:pt x="1262" y="1227"/>
                </a:lnTo>
                <a:lnTo>
                  <a:pt x="1244" y="1258"/>
                </a:lnTo>
                <a:lnTo>
                  <a:pt x="1224" y="1287"/>
                </a:lnTo>
                <a:lnTo>
                  <a:pt x="1204" y="1315"/>
                </a:lnTo>
                <a:lnTo>
                  <a:pt x="1183" y="1341"/>
                </a:lnTo>
                <a:lnTo>
                  <a:pt x="1160" y="1366"/>
                </a:lnTo>
                <a:lnTo>
                  <a:pt x="1137" y="1390"/>
                </a:lnTo>
                <a:lnTo>
                  <a:pt x="1112" y="1412"/>
                </a:lnTo>
                <a:lnTo>
                  <a:pt x="1087" y="1433"/>
                </a:lnTo>
                <a:lnTo>
                  <a:pt x="1062" y="1452"/>
                </a:lnTo>
                <a:lnTo>
                  <a:pt x="1035" y="1469"/>
                </a:lnTo>
                <a:lnTo>
                  <a:pt x="1008" y="1485"/>
                </a:lnTo>
                <a:lnTo>
                  <a:pt x="980" y="1500"/>
                </a:lnTo>
                <a:lnTo>
                  <a:pt x="952" y="1513"/>
                </a:lnTo>
                <a:lnTo>
                  <a:pt x="922" y="1523"/>
                </a:lnTo>
                <a:lnTo>
                  <a:pt x="893" y="1532"/>
                </a:lnTo>
                <a:lnTo>
                  <a:pt x="862" y="1539"/>
                </a:lnTo>
                <a:lnTo>
                  <a:pt x="832" y="1544"/>
                </a:lnTo>
                <a:lnTo>
                  <a:pt x="800" y="1547"/>
                </a:lnTo>
                <a:lnTo>
                  <a:pt x="769" y="1549"/>
                </a:lnTo>
                <a:lnTo>
                  <a:pt x="732" y="1549"/>
                </a:lnTo>
                <a:lnTo>
                  <a:pt x="732" y="1549"/>
                </a:lnTo>
                <a:lnTo>
                  <a:pt x="700" y="1547"/>
                </a:lnTo>
                <a:lnTo>
                  <a:pt x="669" y="1544"/>
                </a:lnTo>
                <a:lnTo>
                  <a:pt x="638" y="1539"/>
                </a:lnTo>
                <a:lnTo>
                  <a:pt x="608" y="1532"/>
                </a:lnTo>
                <a:lnTo>
                  <a:pt x="578" y="1523"/>
                </a:lnTo>
                <a:lnTo>
                  <a:pt x="549" y="1513"/>
                </a:lnTo>
                <a:lnTo>
                  <a:pt x="520" y="1500"/>
                </a:lnTo>
                <a:lnTo>
                  <a:pt x="492" y="1485"/>
                </a:lnTo>
                <a:lnTo>
                  <a:pt x="466" y="1469"/>
                </a:lnTo>
                <a:lnTo>
                  <a:pt x="439" y="1452"/>
                </a:lnTo>
                <a:lnTo>
                  <a:pt x="413" y="1433"/>
                </a:lnTo>
                <a:lnTo>
                  <a:pt x="388" y="1412"/>
                </a:lnTo>
                <a:lnTo>
                  <a:pt x="364" y="1390"/>
                </a:lnTo>
                <a:lnTo>
                  <a:pt x="340" y="1366"/>
                </a:lnTo>
                <a:lnTo>
                  <a:pt x="318" y="1341"/>
                </a:lnTo>
                <a:lnTo>
                  <a:pt x="297" y="1315"/>
                </a:lnTo>
                <a:lnTo>
                  <a:pt x="276" y="1287"/>
                </a:lnTo>
                <a:lnTo>
                  <a:pt x="257" y="1258"/>
                </a:lnTo>
                <a:lnTo>
                  <a:pt x="239" y="1227"/>
                </a:lnTo>
                <a:lnTo>
                  <a:pt x="221" y="1197"/>
                </a:lnTo>
                <a:lnTo>
                  <a:pt x="205" y="1164"/>
                </a:lnTo>
                <a:lnTo>
                  <a:pt x="191" y="1131"/>
                </a:lnTo>
                <a:lnTo>
                  <a:pt x="177" y="1096"/>
                </a:lnTo>
                <a:lnTo>
                  <a:pt x="164" y="1061"/>
                </a:lnTo>
                <a:lnTo>
                  <a:pt x="153" y="1025"/>
                </a:lnTo>
                <a:lnTo>
                  <a:pt x="144" y="987"/>
                </a:lnTo>
                <a:lnTo>
                  <a:pt x="135" y="950"/>
                </a:lnTo>
                <a:lnTo>
                  <a:pt x="129" y="911"/>
                </a:lnTo>
                <a:lnTo>
                  <a:pt x="123" y="873"/>
                </a:lnTo>
                <a:lnTo>
                  <a:pt x="120" y="832"/>
                </a:lnTo>
                <a:lnTo>
                  <a:pt x="117" y="792"/>
                </a:lnTo>
                <a:lnTo>
                  <a:pt x="116" y="751"/>
                </a:lnTo>
                <a:lnTo>
                  <a:pt x="116" y="751"/>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71" name="Freeform 5">
            <a:extLst>
              <a:ext uri="{FF2B5EF4-FFF2-40B4-BE49-F238E27FC236}">
                <a16:creationId xmlns:a16="http://schemas.microsoft.com/office/drawing/2014/main" id="{E6808265-58E6-4199-A36B-60DCE1A15F1F}"/>
              </a:ext>
            </a:extLst>
          </p:cNvPr>
          <p:cNvSpPr>
            <a:spLocks noChangeAspect="1" noEditPoints="1"/>
          </p:cNvSpPr>
          <p:nvPr/>
        </p:nvSpPr>
        <p:spPr bwMode="auto">
          <a:xfrm>
            <a:off x="4579782" y="2950033"/>
            <a:ext cx="90514" cy="365076"/>
          </a:xfrm>
          <a:custGeom>
            <a:avLst/>
            <a:gdLst>
              <a:gd name="T0" fmla="*/ 50 w 537"/>
              <a:gd name="T1" fmla="*/ 2164 h 2166"/>
              <a:gd name="T2" fmla="*/ 23 w 537"/>
              <a:gd name="T3" fmla="*/ 2151 h 2166"/>
              <a:gd name="T4" fmla="*/ 9 w 537"/>
              <a:gd name="T5" fmla="*/ 2133 h 2166"/>
              <a:gd name="T6" fmla="*/ 1 w 537"/>
              <a:gd name="T7" fmla="*/ 2104 h 2166"/>
              <a:gd name="T8" fmla="*/ 3 w 537"/>
              <a:gd name="T9" fmla="*/ 2062 h 2166"/>
              <a:gd name="T10" fmla="*/ 11 w 537"/>
              <a:gd name="T11" fmla="*/ 2005 h 2166"/>
              <a:gd name="T12" fmla="*/ 15 w 537"/>
              <a:gd name="T13" fmla="*/ 1939 h 2166"/>
              <a:gd name="T14" fmla="*/ 12 w 537"/>
              <a:gd name="T15" fmla="*/ 1879 h 2166"/>
              <a:gd name="T16" fmla="*/ 5 w 537"/>
              <a:gd name="T17" fmla="*/ 1353 h 2166"/>
              <a:gd name="T18" fmla="*/ 1 w 537"/>
              <a:gd name="T19" fmla="*/ 839 h 2166"/>
              <a:gd name="T20" fmla="*/ 2 w 537"/>
              <a:gd name="T21" fmla="*/ 802 h 2166"/>
              <a:gd name="T22" fmla="*/ 8 w 537"/>
              <a:gd name="T23" fmla="*/ 764 h 2166"/>
              <a:gd name="T24" fmla="*/ 24 w 537"/>
              <a:gd name="T25" fmla="*/ 716 h 2166"/>
              <a:gd name="T26" fmla="*/ 57 w 537"/>
              <a:gd name="T27" fmla="*/ 650 h 2166"/>
              <a:gd name="T28" fmla="*/ 114 w 537"/>
              <a:gd name="T29" fmla="*/ 564 h 2166"/>
              <a:gd name="T30" fmla="*/ 129 w 537"/>
              <a:gd name="T31" fmla="*/ 539 h 2166"/>
              <a:gd name="T32" fmla="*/ 145 w 537"/>
              <a:gd name="T33" fmla="*/ 507 h 2166"/>
              <a:gd name="T34" fmla="*/ 154 w 537"/>
              <a:gd name="T35" fmla="*/ 456 h 2166"/>
              <a:gd name="T36" fmla="*/ 158 w 537"/>
              <a:gd name="T37" fmla="*/ 383 h 2166"/>
              <a:gd name="T38" fmla="*/ 161 w 537"/>
              <a:gd name="T39" fmla="*/ 330 h 2166"/>
              <a:gd name="T40" fmla="*/ 164 w 537"/>
              <a:gd name="T41" fmla="*/ 137 h 2166"/>
              <a:gd name="T42" fmla="*/ 160 w 537"/>
              <a:gd name="T43" fmla="*/ 132 h 2166"/>
              <a:gd name="T44" fmla="*/ 155 w 537"/>
              <a:gd name="T45" fmla="*/ 106 h 2166"/>
              <a:gd name="T46" fmla="*/ 160 w 537"/>
              <a:gd name="T47" fmla="*/ 78 h 2166"/>
              <a:gd name="T48" fmla="*/ 165 w 537"/>
              <a:gd name="T49" fmla="*/ 72 h 2166"/>
              <a:gd name="T50" fmla="*/ 164 w 537"/>
              <a:gd name="T51" fmla="*/ 27 h 2166"/>
              <a:gd name="T52" fmla="*/ 169 w 537"/>
              <a:gd name="T53" fmla="*/ 14 h 2166"/>
              <a:gd name="T54" fmla="*/ 180 w 537"/>
              <a:gd name="T55" fmla="*/ 3 h 2166"/>
              <a:gd name="T56" fmla="*/ 347 w 537"/>
              <a:gd name="T57" fmla="*/ 0 h 2166"/>
              <a:gd name="T58" fmla="*/ 357 w 537"/>
              <a:gd name="T59" fmla="*/ 3 h 2166"/>
              <a:gd name="T60" fmla="*/ 368 w 537"/>
              <a:gd name="T61" fmla="*/ 14 h 2166"/>
              <a:gd name="T62" fmla="*/ 372 w 537"/>
              <a:gd name="T63" fmla="*/ 27 h 2166"/>
              <a:gd name="T64" fmla="*/ 372 w 537"/>
              <a:gd name="T65" fmla="*/ 72 h 2166"/>
              <a:gd name="T66" fmla="*/ 377 w 537"/>
              <a:gd name="T67" fmla="*/ 78 h 2166"/>
              <a:gd name="T68" fmla="*/ 381 w 537"/>
              <a:gd name="T69" fmla="*/ 106 h 2166"/>
              <a:gd name="T70" fmla="*/ 377 w 537"/>
              <a:gd name="T71" fmla="*/ 132 h 2166"/>
              <a:gd name="T72" fmla="*/ 373 w 537"/>
              <a:gd name="T73" fmla="*/ 137 h 2166"/>
              <a:gd name="T74" fmla="*/ 376 w 537"/>
              <a:gd name="T75" fmla="*/ 330 h 2166"/>
              <a:gd name="T76" fmla="*/ 378 w 537"/>
              <a:gd name="T77" fmla="*/ 383 h 2166"/>
              <a:gd name="T78" fmla="*/ 383 w 537"/>
              <a:gd name="T79" fmla="*/ 456 h 2166"/>
              <a:gd name="T80" fmla="*/ 392 w 537"/>
              <a:gd name="T81" fmla="*/ 507 h 2166"/>
              <a:gd name="T82" fmla="*/ 406 w 537"/>
              <a:gd name="T83" fmla="*/ 539 h 2166"/>
              <a:gd name="T84" fmla="*/ 423 w 537"/>
              <a:gd name="T85" fmla="*/ 564 h 2166"/>
              <a:gd name="T86" fmla="*/ 480 w 537"/>
              <a:gd name="T87" fmla="*/ 650 h 2166"/>
              <a:gd name="T88" fmla="*/ 513 w 537"/>
              <a:gd name="T89" fmla="*/ 716 h 2166"/>
              <a:gd name="T90" fmla="*/ 529 w 537"/>
              <a:gd name="T91" fmla="*/ 764 h 2166"/>
              <a:gd name="T92" fmla="*/ 535 w 537"/>
              <a:gd name="T93" fmla="*/ 802 h 2166"/>
              <a:gd name="T94" fmla="*/ 535 w 537"/>
              <a:gd name="T95" fmla="*/ 839 h 2166"/>
              <a:gd name="T96" fmla="*/ 532 w 537"/>
              <a:gd name="T97" fmla="*/ 1353 h 2166"/>
              <a:gd name="T98" fmla="*/ 525 w 537"/>
              <a:gd name="T99" fmla="*/ 1879 h 2166"/>
              <a:gd name="T100" fmla="*/ 522 w 537"/>
              <a:gd name="T101" fmla="*/ 1939 h 2166"/>
              <a:gd name="T102" fmla="*/ 526 w 537"/>
              <a:gd name="T103" fmla="*/ 2005 h 2166"/>
              <a:gd name="T104" fmla="*/ 534 w 537"/>
              <a:gd name="T105" fmla="*/ 2062 h 2166"/>
              <a:gd name="T106" fmla="*/ 536 w 537"/>
              <a:gd name="T107" fmla="*/ 2104 h 2166"/>
              <a:gd name="T108" fmla="*/ 528 w 537"/>
              <a:gd name="T109" fmla="*/ 2133 h 2166"/>
              <a:gd name="T110" fmla="*/ 514 w 537"/>
              <a:gd name="T111" fmla="*/ 2150 h 2166"/>
              <a:gd name="T112" fmla="*/ 486 w 537"/>
              <a:gd name="T113" fmla="*/ 2164 h 2166"/>
              <a:gd name="T114" fmla="*/ 59 w 537"/>
              <a:gd name="T115" fmla="*/ 2166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7" h="2166">
                <a:moveTo>
                  <a:pt x="59" y="2166"/>
                </a:moveTo>
                <a:lnTo>
                  <a:pt x="59" y="2166"/>
                </a:lnTo>
                <a:lnTo>
                  <a:pt x="50" y="2164"/>
                </a:lnTo>
                <a:lnTo>
                  <a:pt x="39" y="2160"/>
                </a:lnTo>
                <a:lnTo>
                  <a:pt x="28" y="2155"/>
                </a:lnTo>
                <a:lnTo>
                  <a:pt x="23" y="2151"/>
                </a:lnTo>
                <a:lnTo>
                  <a:pt x="18" y="2146"/>
                </a:lnTo>
                <a:lnTo>
                  <a:pt x="12" y="2140"/>
                </a:lnTo>
                <a:lnTo>
                  <a:pt x="9" y="2133"/>
                </a:lnTo>
                <a:lnTo>
                  <a:pt x="5" y="2125"/>
                </a:lnTo>
                <a:lnTo>
                  <a:pt x="2" y="2115"/>
                </a:lnTo>
                <a:lnTo>
                  <a:pt x="1" y="2104"/>
                </a:lnTo>
                <a:lnTo>
                  <a:pt x="0" y="2092"/>
                </a:lnTo>
                <a:lnTo>
                  <a:pt x="1" y="2078"/>
                </a:lnTo>
                <a:lnTo>
                  <a:pt x="3" y="2062"/>
                </a:lnTo>
                <a:lnTo>
                  <a:pt x="3" y="2062"/>
                </a:lnTo>
                <a:lnTo>
                  <a:pt x="8" y="2032"/>
                </a:lnTo>
                <a:lnTo>
                  <a:pt x="11" y="2005"/>
                </a:lnTo>
                <a:lnTo>
                  <a:pt x="14" y="1981"/>
                </a:lnTo>
                <a:lnTo>
                  <a:pt x="15" y="1959"/>
                </a:lnTo>
                <a:lnTo>
                  <a:pt x="15" y="1939"/>
                </a:lnTo>
                <a:lnTo>
                  <a:pt x="15" y="1919"/>
                </a:lnTo>
                <a:lnTo>
                  <a:pt x="12" y="1879"/>
                </a:lnTo>
                <a:lnTo>
                  <a:pt x="12" y="1879"/>
                </a:lnTo>
                <a:lnTo>
                  <a:pt x="10" y="1819"/>
                </a:lnTo>
                <a:lnTo>
                  <a:pt x="8" y="1698"/>
                </a:lnTo>
                <a:lnTo>
                  <a:pt x="5" y="1353"/>
                </a:lnTo>
                <a:lnTo>
                  <a:pt x="2" y="1012"/>
                </a:lnTo>
                <a:lnTo>
                  <a:pt x="1" y="894"/>
                </a:lnTo>
                <a:lnTo>
                  <a:pt x="1" y="839"/>
                </a:lnTo>
                <a:lnTo>
                  <a:pt x="1" y="839"/>
                </a:lnTo>
                <a:lnTo>
                  <a:pt x="2" y="822"/>
                </a:lnTo>
                <a:lnTo>
                  <a:pt x="2" y="802"/>
                </a:lnTo>
                <a:lnTo>
                  <a:pt x="3" y="790"/>
                </a:lnTo>
                <a:lnTo>
                  <a:pt x="5" y="778"/>
                </a:lnTo>
                <a:lnTo>
                  <a:pt x="8" y="764"/>
                </a:lnTo>
                <a:lnTo>
                  <a:pt x="11" y="750"/>
                </a:lnTo>
                <a:lnTo>
                  <a:pt x="17" y="734"/>
                </a:lnTo>
                <a:lnTo>
                  <a:pt x="24" y="716"/>
                </a:lnTo>
                <a:lnTo>
                  <a:pt x="33" y="696"/>
                </a:lnTo>
                <a:lnTo>
                  <a:pt x="44" y="674"/>
                </a:lnTo>
                <a:lnTo>
                  <a:pt x="57" y="650"/>
                </a:lnTo>
                <a:lnTo>
                  <a:pt x="73" y="624"/>
                </a:lnTo>
                <a:lnTo>
                  <a:pt x="92" y="594"/>
                </a:lnTo>
                <a:lnTo>
                  <a:pt x="114" y="564"/>
                </a:lnTo>
                <a:lnTo>
                  <a:pt x="114" y="564"/>
                </a:lnTo>
                <a:lnTo>
                  <a:pt x="123" y="551"/>
                </a:lnTo>
                <a:lnTo>
                  <a:pt x="129" y="539"/>
                </a:lnTo>
                <a:lnTo>
                  <a:pt x="136" y="527"/>
                </a:lnTo>
                <a:lnTo>
                  <a:pt x="141" y="517"/>
                </a:lnTo>
                <a:lnTo>
                  <a:pt x="145" y="507"/>
                </a:lnTo>
                <a:lnTo>
                  <a:pt x="149" y="496"/>
                </a:lnTo>
                <a:lnTo>
                  <a:pt x="152" y="476"/>
                </a:lnTo>
                <a:lnTo>
                  <a:pt x="154" y="456"/>
                </a:lnTo>
                <a:lnTo>
                  <a:pt x="155" y="435"/>
                </a:lnTo>
                <a:lnTo>
                  <a:pt x="156" y="411"/>
                </a:lnTo>
                <a:lnTo>
                  <a:pt x="158" y="383"/>
                </a:lnTo>
                <a:lnTo>
                  <a:pt x="158" y="383"/>
                </a:lnTo>
                <a:lnTo>
                  <a:pt x="160" y="360"/>
                </a:lnTo>
                <a:lnTo>
                  <a:pt x="161" y="330"/>
                </a:lnTo>
                <a:lnTo>
                  <a:pt x="163" y="258"/>
                </a:lnTo>
                <a:lnTo>
                  <a:pt x="164" y="188"/>
                </a:lnTo>
                <a:lnTo>
                  <a:pt x="164" y="137"/>
                </a:lnTo>
                <a:lnTo>
                  <a:pt x="163" y="137"/>
                </a:lnTo>
                <a:lnTo>
                  <a:pt x="163" y="137"/>
                </a:lnTo>
                <a:lnTo>
                  <a:pt x="160" y="132"/>
                </a:lnTo>
                <a:lnTo>
                  <a:pt x="158" y="125"/>
                </a:lnTo>
                <a:lnTo>
                  <a:pt x="156" y="116"/>
                </a:lnTo>
                <a:lnTo>
                  <a:pt x="155" y="106"/>
                </a:lnTo>
                <a:lnTo>
                  <a:pt x="156" y="96"/>
                </a:lnTo>
                <a:lnTo>
                  <a:pt x="158" y="87"/>
                </a:lnTo>
                <a:lnTo>
                  <a:pt x="160" y="78"/>
                </a:lnTo>
                <a:lnTo>
                  <a:pt x="163" y="72"/>
                </a:lnTo>
                <a:lnTo>
                  <a:pt x="165" y="72"/>
                </a:lnTo>
                <a:lnTo>
                  <a:pt x="165" y="72"/>
                </a:lnTo>
                <a:lnTo>
                  <a:pt x="165" y="45"/>
                </a:lnTo>
                <a:lnTo>
                  <a:pt x="164" y="27"/>
                </a:lnTo>
                <a:lnTo>
                  <a:pt x="164" y="27"/>
                </a:lnTo>
                <a:lnTo>
                  <a:pt x="165" y="23"/>
                </a:lnTo>
                <a:lnTo>
                  <a:pt x="167" y="18"/>
                </a:lnTo>
                <a:lnTo>
                  <a:pt x="169" y="14"/>
                </a:lnTo>
                <a:lnTo>
                  <a:pt x="171" y="10"/>
                </a:lnTo>
                <a:lnTo>
                  <a:pt x="176" y="6"/>
                </a:lnTo>
                <a:lnTo>
                  <a:pt x="180" y="3"/>
                </a:lnTo>
                <a:lnTo>
                  <a:pt x="185" y="1"/>
                </a:lnTo>
                <a:lnTo>
                  <a:pt x="190" y="0"/>
                </a:lnTo>
                <a:lnTo>
                  <a:pt x="347" y="0"/>
                </a:lnTo>
                <a:lnTo>
                  <a:pt x="347" y="0"/>
                </a:lnTo>
                <a:lnTo>
                  <a:pt x="352" y="1"/>
                </a:lnTo>
                <a:lnTo>
                  <a:pt x="357" y="3"/>
                </a:lnTo>
                <a:lnTo>
                  <a:pt x="361" y="6"/>
                </a:lnTo>
                <a:lnTo>
                  <a:pt x="365" y="10"/>
                </a:lnTo>
                <a:lnTo>
                  <a:pt x="368" y="14"/>
                </a:lnTo>
                <a:lnTo>
                  <a:pt x="370" y="18"/>
                </a:lnTo>
                <a:lnTo>
                  <a:pt x="372" y="23"/>
                </a:lnTo>
                <a:lnTo>
                  <a:pt x="372" y="27"/>
                </a:lnTo>
                <a:lnTo>
                  <a:pt x="372" y="27"/>
                </a:lnTo>
                <a:lnTo>
                  <a:pt x="372" y="45"/>
                </a:lnTo>
                <a:lnTo>
                  <a:pt x="372" y="72"/>
                </a:lnTo>
                <a:lnTo>
                  <a:pt x="373" y="72"/>
                </a:lnTo>
                <a:lnTo>
                  <a:pt x="373" y="72"/>
                </a:lnTo>
                <a:lnTo>
                  <a:pt x="377" y="78"/>
                </a:lnTo>
                <a:lnTo>
                  <a:pt x="379" y="87"/>
                </a:lnTo>
                <a:lnTo>
                  <a:pt x="381" y="96"/>
                </a:lnTo>
                <a:lnTo>
                  <a:pt x="381" y="106"/>
                </a:lnTo>
                <a:lnTo>
                  <a:pt x="381" y="116"/>
                </a:lnTo>
                <a:lnTo>
                  <a:pt x="379" y="125"/>
                </a:lnTo>
                <a:lnTo>
                  <a:pt x="377" y="132"/>
                </a:lnTo>
                <a:lnTo>
                  <a:pt x="374" y="137"/>
                </a:lnTo>
                <a:lnTo>
                  <a:pt x="373" y="137"/>
                </a:lnTo>
                <a:lnTo>
                  <a:pt x="373" y="137"/>
                </a:lnTo>
                <a:lnTo>
                  <a:pt x="373" y="188"/>
                </a:lnTo>
                <a:lnTo>
                  <a:pt x="374" y="258"/>
                </a:lnTo>
                <a:lnTo>
                  <a:pt x="376" y="330"/>
                </a:lnTo>
                <a:lnTo>
                  <a:pt x="377" y="360"/>
                </a:lnTo>
                <a:lnTo>
                  <a:pt x="378" y="383"/>
                </a:lnTo>
                <a:lnTo>
                  <a:pt x="378" y="383"/>
                </a:lnTo>
                <a:lnTo>
                  <a:pt x="381" y="411"/>
                </a:lnTo>
                <a:lnTo>
                  <a:pt x="382" y="435"/>
                </a:lnTo>
                <a:lnTo>
                  <a:pt x="383" y="456"/>
                </a:lnTo>
                <a:lnTo>
                  <a:pt x="384" y="476"/>
                </a:lnTo>
                <a:lnTo>
                  <a:pt x="388" y="496"/>
                </a:lnTo>
                <a:lnTo>
                  <a:pt x="392" y="507"/>
                </a:lnTo>
                <a:lnTo>
                  <a:pt x="395" y="517"/>
                </a:lnTo>
                <a:lnTo>
                  <a:pt x="401" y="527"/>
                </a:lnTo>
                <a:lnTo>
                  <a:pt x="406" y="539"/>
                </a:lnTo>
                <a:lnTo>
                  <a:pt x="414" y="551"/>
                </a:lnTo>
                <a:lnTo>
                  <a:pt x="423" y="564"/>
                </a:lnTo>
                <a:lnTo>
                  <a:pt x="423" y="564"/>
                </a:lnTo>
                <a:lnTo>
                  <a:pt x="445" y="594"/>
                </a:lnTo>
                <a:lnTo>
                  <a:pt x="464" y="624"/>
                </a:lnTo>
                <a:lnTo>
                  <a:pt x="480" y="650"/>
                </a:lnTo>
                <a:lnTo>
                  <a:pt x="493" y="673"/>
                </a:lnTo>
                <a:lnTo>
                  <a:pt x="504" y="696"/>
                </a:lnTo>
                <a:lnTo>
                  <a:pt x="513" y="716"/>
                </a:lnTo>
                <a:lnTo>
                  <a:pt x="520" y="734"/>
                </a:lnTo>
                <a:lnTo>
                  <a:pt x="525" y="750"/>
                </a:lnTo>
                <a:lnTo>
                  <a:pt x="529" y="764"/>
                </a:lnTo>
                <a:lnTo>
                  <a:pt x="531" y="778"/>
                </a:lnTo>
                <a:lnTo>
                  <a:pt x="534" y="790"/>
                </a:lnTo>
                <a:lnTo>
                  <a:pt x="535" y="802"/>
                </a:lnTo>
                <a:lnTo>
                  <a:pt x="535" y="822"/>
                </a:lnTo>
                <a:lnTo>
                  <a:pt x="535" y="839"/>
                </a:lnTo>
                <a:lnTo>
                  <a:pt x="535" y="839"/>
                </a:lnTo>
                <a:lnTo>
                  <a:pt x="536" y="894"/>
                </a:lnTo>
                <a:lnTo>
                  <a:pt x="535" y="1012"/>
                </a:lnTo>
                <a:lnTo>
                  <a:pt x="532" y="1353"/>
                </a:lnTo>
                <a:lnTo>
                  <a:pt x="528" y="1698"/>
                </a:lnTo>
                <a:lnTo>
                  <a:pt x="527" y="1819"/>
                </a:lnTo>
                <a:lnTo>
                  <a:pt x="525" y="1879"/>
                </a:lnTo>
                <a:lnTo>
                  <a:pt x="525" y="1879"/>
                </a:lnTo>
                <a:lnTo>
                  <a:pt x="522" y="1919"/>
                </a:lnTo>
                <a:lnTo>
                  <a:pt x="522" y="1939"/>
                </a:lnTo>
                <a:lnTo>
                  <a:pt x="522" y="1959"/>
                </a:lnTo>
                <a:lnTo>
                  <a:pt x="523" y="1981"/>
                </a:lnTo>
                <a:lnTo>
                  <a:pt x="526" y="2005"/>
                </a:lnTo>
                <a:lnTo>
                  <a:pt x="529" y="2032"/>
                </a:lnTo>
                <a:lnTo>
                  <a:pt x="534" y="2062"/>
                </a:lnTo>
                <a:lnTo>
                  <a:pt x="534" y="2062"/>
                </a:lnTo>
                <a:lnTo>
                  <a:pt x="536" y="2078"/>
                </a:lnTo>
                <a:lnTo>
                  <a:pt x="537" y="2092"/>
                </a:lnTo>
                <a:lnTo>
                  <a:pt x="536" y="2104"/>
                </a:lnTo>
                <a:lnTo>
                  <a:pt x="535" y="2115"/>
                </a:lnTo>
                <a:lnTo>
                  <a:pt x="531" y="2124"/>
                </a:lnTo>
                <a:lnTo>
                  <a:pt x="528" y="2133"/>
                </a:lnTo>
                <a:lnTo>
                  <a:pt x="525" y="2140"/>
                </a:lnTo>
                <a:lnTo>
                  <a:pt x="519" y="2146"/>
                </a:lnTo>
                <a:lnTo>
                  <a:pt x="514" y="2150"/>
                </a:lnTo>
                <a:lnTo>
                  <a:pt x="509" y="2155"/>
                </a:lnTo>
                <a:lnTo>
                  <a:pt x="498" y="2160"/>
                </a:lnTo>
                <a:lnTo>
                  <a:pt x="486" y="2164"/>
                </a:lnTo>
                <a:lnTo>
                  <a:pt x="478" y="2166"/>
                </a:lnTo>
                <a:lnTo>
                  <a:pt x="59" y="2166"/>
                </a:lnTo>
                <a:close/>
                <a:moveTo>
                  <a:pt x="59" y="2166"/>
                </a:moveTo>
                <a:lnTo>
                  <a:pt x="59" y="2166"/>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73" name="Grupa 72">
            <a:extLst>
              <a:ext uri="{FF2B5EF4-FFF2-40B4-BE49-F238E27FC236}">
                <a16:creationId xmlns:a16="http://schemas.microsoft.com/office/drawing/2014/main" id="{54D15360-789B-44D5-8316-B9680C6668AD}"/>
              </a:ext>
            </a:extLst>
          </p:cNvPr>
          <p:cNvGrpSpPr>
            <a:grpSpLocks noChangeAspect="1"/>
          </p:cNvGrpSpPr>
          <p:nvPr/>
        </p:nvGrpSpPr>
        <p:grpSpPr>
          <a:xfrm rot="436272">
            <a:off x="8042827" y="3001559"/>
            <a:ext cx="155824" cy="292061"/>
            <a:chOff x="4068887" y="2709366"/>
            <a:chExt cx="290513" cy="544513"/>
          </a:xfrm>
          <a:solidFill>
            <a:srgbClr val="CDCDCD"/>
          </a:solidFill>
        </p:grpSpPr>
        <p:sp>
          <p:nvSpPr>
            <p:cNvPr id="74" name="Freeform 10">
              <a:extLst>
                <a:ext uri="{FF2B5EF4-FFF2-40B4-BE49-F238E27FC236}">
                  <a16:creationId xmlns:a16="http://schemas.microsoft.com/office/drawing/2014/main" id="{9C7C4C6E-293B-4AA2-A3B0-97996D0BD6D5}"/>
                </a:ext>
              </a:extLst>
            </p:cNvPr>
            <p:cNvSpPr>
              <a:spLocks/>
            </p:cNvSpPr>
            <p:nvPr/>
          </p:nvSpPr>
          <p:spPr bwMode="auto">
            <a:xfrm>
              <a:off x="4078412" y="3223716"/>
              <a:ext cx="271463" cy="30163"/>
            </a:xfrm>
            <a:custGeom>
              <a:avLst/>
              <a:gdLst>
                <a:gd name="T0" fmla="*/ 300 w 340"/>
                <a:gd name="T1" fmla="*/ 0 h 39"/>
                <a:gd name="T2" fmla="*/ 40 w 340"/>
                <a:gd name="T3" fmla="*/ 0 h 39"/>
                <a:gd name="T4" fmla="*/ 0 w 340"/>
                <a:gd name="T5" fmla="*/ 0 h 39"/>
                <a:gd name="T6" fmla="*/ 40 w 340"/>
                <a:gd name="T7" fmla="*/ 36 h 39"/>
                <a:gd name="T8" fmla="*/ 40 w 340"/>
                <a:gd name="T9" fmla="*/ 39 h 39"/>
                <a:gd name="T10" fmla="*/ 42 w 340"/>
                <a:gd name="T11" fmla="*/ 39 h 39"/>
                <a:gd name="T12" fmla="*/ 299 w 340"/>
                <a:gd name="T13" fmla="*/ 39 h 39"/>
                <a:gd name="T14" fmla="*/ 300 w 340"/>
                <a:gd name="T15" fmla="*/ 39 h 39"/>
                <a:gd name="T16" fmla="*/ 300 w 340"/>
                <a:gd name="T17" fmla="*/ 36 h 39"/>
                <a:gd name="T18" fmla="*/ 340 w 340"/>
                <a:gd name="T19" fmla="*/ 0 h 39"/>
                <a:gd name="T20" fmla="*/ 300 w 340"/>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39">
                  <a:moveTo>
                    <a:pt x="300" y="0"/>
                  </a:moveTo>
                  <a:lnTo>
                    <a:pt x="40" y="0"/>
                  </a:lnTo>
                  <a:lnTo>
                    <a:pt x="0" y="0"/>
                  </a:lnTo>
                  <a:lnTo>
                    <a:pt x="40" y="36"/>
                  </a:lnTo>
                  <a:lnTo>
                    <a:pt x="40" y="39"/>
                  </a:lnTo>
                  <a:lnTo>
                    <a:pt x="42" y="39"/>
                  </a:lnTo>
                  <a:lnTo>
                    <a:pt x="299" y="39"/>
                  </a:lnTo>
                  <a:lnTo>
                    <a:pt x="300" y="39"/>
                  </a:lnTo>
                  <a:lnTo>
                    <a:pt x="300" y="36"/>
                  </a:lnTo>
                  <a:lnTo>
                    <a:pt x="340" y="0"/>
                  </a:lnTo>
                  <a:lnTo>
                    <a:pt x="3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11">
              <a:extLst>
                <a:ext uri="{FF2B5EF4-FFF2-40B4-BE49-F238E27FC236}">
                  <a16:creationId xmlns:a16="http://schemas.microsoft.com/office/drawing/2014/main" id="{FFA31653-34AB-4CA2-9EF7-EF1377F3349F}"/>
                </a:ext>
              </a:extLst>
            </p:cNvPr>
            <p:cNvSpPr>
              <a:spLocks/>
            </p:cNvSpPr>
            <p:nvPr/>
          </p:nvSpPr>
          <p:spPr bwMode="auto">
            <a:xfrm>
              <a:off x="4095874" y="2709366"/>
              <a:ext cx="236538" cy="63500"/>
            </a:xfrm>
            <a:custGeom>
              <a:avLst/>
              <a:gdLst>
                <a:gd name="T0" fmla="*/ 211 w 298"/>
                <a:gd name="T1" fmla="*/ 78 h 78"/>
                <a:gd name="T2" fmla="*/ 298 w 298"/>
                <a:gd name="T3" fmla="*/ 78 h 78"/>
                <a:gd name="T4" fmla="*/ 298 w 298"/>
                <a:gd name="T5" fmla="*/ 52 h 78"/>
                <a:gd name="T6" fmla="*/ 240 w 298"/>
                <a:gd name="T7" fmla="*/ 52 h 78"/>
                <a:gd name="T8" fmla="*/ 240 w 298"/>
                <a:gd name="T9" fmla="*/ 52 h 78"/>
                <a:gd name="T10" fmla="*/ 242 w 298"/>
                <a:gd name="T11" fmla="*/ 45 h 78"/>
                <a:gd name="T12" fmla="*/ 245 w 298"/>
                <a:gd name="T13" fmla="*/ 38 h 78"/>
                <a:gd name="T14" fmla="*/ 246 w 298"/>
                <a:gd name="T15" fmla="*/ 31 h 78"/>
                <a:gd name="T16" fmla="*/ 246 w 298"/>
                <a:gd name="T17" fmla="*/ 26 h 78"/>
                <a:gd name="T18" fmla="*/ 245 w 298"/>
                <a:gd name="T19" fmla="*/ 20 h 78"/>
                <a:gd name="T20" fmla="*/ 243 w 298"/>
                <a:gd name="T21" fmla="*/ 15 h 78"/>
                <a:gd name="T22" fmla="*/ 241 w 298"/>
                <a:gd name="T23" fmla="*/ 10 h 78"/>
                <a:gd name="T24" fmla="*/ 237 w 298"/>
                <a:gd name="T25" fmla="*/ 6 h 78"/>
                <a:gd name="T26" fmla="*/ 237 w 298"/>
                <a:gd name="T27" fmla="*/ 6 h 78"/>
                <a:gd name="T28" fmla="*/ 231 w 298"/>
                <a:gd name="T29" fmla="*/ 2 h 78"/>
                <a:gd name="T30" fmla="*/ 224 w 298"/>
                <a:gd name="T31" fmla="*/ 1 h 78"/>
                <a:gd name="T32" fmla="*/ 218 w 298"/>
                <a:gd name="T33" fmla="*/ 0 h 78"/>
                <a:gd name="T34" fmla="*/ 211 w 298"/>
                <a:gd name="T35" fmla="*/ 1 h 78"/>
                <a:gd name="T36" fmla="*/ 203 w 298"/>
                <a:gd name="T37" fmla="*/ 4 h 78"/>
                <a:gd name="T38" fmla="*/ 195 w 298"/>
                <a:gd name="T39" fmla="*/ 7 h 78"/>
                <a:gd name="T40" fmla="*/ 189 w 298"/>
                <a:gd name="T41" fmla="*/ 14 h 78"/>
                <a:gd name="T42" fmla="*/ 183 w 298"/>
                <a:gd name="T43" fmla="*/ 20 h 78"/>
                <a:gd name="T44" fmla="*/ 183 w 298"/>
                <a:gd name="T45" fmla="*/ 20 h 78"/>
                <a:gd name="T46" fmla="*/ 176 w 298"/>
                <a:gd name="T47" fmla="*/ 28 h 78"/>
                <a:gd name="T48" fmla="*/ 173 w 298"/>
                <a:gd name="T49" fmla="*/ 35 h 78"/>
                <a:gd name="T50" fmla="*/ 170 w 298"/>
                <a:gd name="T51" fmla="*/ 43 h 78"/>
                <a:gd name="T52" fmla="*/ 169 w 298"/>
                <a:gd name="T53" fmla="*/ 52 h 78"/>
                <a:gd name="T54" fmla="*/ 88 w 298"/>
                <a:gd name="T55" fmla="*/ 52 h 78"/>
                <a:gd name="T56" fmla="*/ 0 w 298"/>
                <a:gd name="T57" fmla="*/ 52 h 78"/>
                <a:gd name="T58" fmla="*/ 0 w 298"/>
                <a:gd name="T59" fmla="*/ 78 h 78"/>
                <a:gd name="T60" fmla="*/ 88 w 298"/>
                <a:gd name="T61" fmla="*/ 78 h 78"/>
                <a:gd name="T62" fmla="*/ 211 w 298"/>
                <a:gd name="T6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 h="78">
                  <a:moveTo>
                    <a:pt x="211" y="78"/>
                  </a:moveTo>
                  <a:lnTo>
                    <a:pt x="298" y="78"/>
                  </a:lnTo>
                  <a:lnTo>
                    <a:pt x="298" y="52"/>
                  </a:lnTo>
                  <a:lnTo>
                    <a:pt x="240" y="52"/>
                  </a:lnTo>
                  <a:lnTo>
                    <a:pt x="240" y="52"/>
                  </a:lnTo>
                  <a:lnTo>
                    <a:pt x="242" y="45"/>
                  </a:lnTo>
                  <a:lnTo>
                    <a:pt x="245" y="38"/>
                  </a:lnTo>
                  <a:lnTo>
                    <a:pt x="246" y="31"/>
                  </a:lnTo>
                  <a:lnTo>
                    <a:pt x="246" y="26"/>
                  </a:lnTo>
                  <a:lnTo>
                    <a:pt x="245" y="20"/>
                  </a:lnTo>
                  <a:lnTo>
                    <a:pt x="243" y="15"/>
                  </a:lnTo>
                  <a:lnTo>
                    <a:pt x="241" y="10"/>
                  </a:lnTo>
                  <a:lnTo>
                    <a:pt x="237" y="6"/>
                  </a:lnTo>
                  <a:lnTo>
                    <a:pt x="237" y="6"/>
                  </a:lnTo>
                  <a:lnTo>
                    <a:pt x="231" y="2"/>
                  </a:lnTo>
                  <a:lnTo>
                    <a:pt x="224" y="1"/>
                  </a:lnTo>
                  <a:lnTo>
                    <a:pt x="218" y="0"/>
                  </a:lnTo>
                  <a:lnTo>
                    <a:pt x="211" y="1"/>
                  </a:lnTo>
                  <a:lnTo>
                    <a:pt x="203" y="4"/>
                  </a:lnTo>
                  <a:lnTo>
                    <a:pt x="195" y="7"/>
                  </a:lnTo>
                  <a:lnTo>
                    <a:pt x="189" y="14"/>
                  </a:lnTo>
                  <a:lnTo>
                    <a:pt x="183" y="20"/>
                  </a:lnTo>
                  <a:lnTo>
                    <a:pt x="183" y="20"/>
                  </a:lnTo>
                  <a:lnTo>
                    <a:pt x="176" y="28"/>
                  </a:lnTo>
                  <a:lnTo>
                    <a:pt x="173" y="35"/>
                  </a:lnTo>
                  <a:lnTo>
                    <a:pt x="170" y="43"/>
                  </a:lnTo>
                  <a:lnTo>
                    <a:pt x="169" y="52"/>
                  </a:lnTo>
                  <a:lnTo>
                    <a:pt x="88" y="52"/>
                  </a:lnTo>
                  <a:lnTo>
                    <a:pt x="0" y="52"/>
                  </a:lnTo>
                  <a:lnTo>
                    <a:pt x="0" y="78"/>
                  </a:lnTo>
                  <a:lnTo>
                    <a:pt x="88" y="78"/>
                  </a:lnTo>
                  <a:lnTo>
                    <a:pt x="211"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12">
              <a:extLst>
                <a:ext uri="{FF2B5EF4-FFF2-40B4-BE49-F238E27FC236}">
                  <a16:creationId xmlns:a16="http://schemas.microsoft.com/office/drawing/2014/main" id="{1C96A0C7-0B7B-48EC-9ECB-4F57355982CC}"/>
                </a:ext>
              </a:extLst>
            </p:cNvPr>
            <p:cNvSpPr>
              <a:spLocks noEditPoints="1"/>
            </p:cNvSpPr>
            <p:nvPr/>
          </p:nvSpPr>
          <p:spPr bwMode="auto">
            <a:xfrm>
              <a:off x="4068887" y="2788741"/>
              <a:ext cx="290513" cy="420688"/>
            </a:xfrm>
            <a:custGeom>
              <a:avLst/>
              <a:gdLst>
                <a:gd name="T0" fmla="*/ 334 w 367"/>
                <a:gd name="T1" fmla="*/ 0 h 529"/>
                <a:gd name="T2" fmla="*/ 194 w 367"/>
                <a:gd name="T3" fmla="*/ 0 h 529"/>
                <a:gd name="T4" fmla="*/ 175 w 367"/>
                <a:gd name="T5" fmla="*/ 0 h 529"/>
                <a:gd name="T6" fmla="*/ 33 w 367"/>
                <a:gd name="T7" fmla="*/ 0 h 529"/>
                <a:gd name="T8" fmla="*/ 0 w 367"/>
                <a:gd name="T9" fmla="*/ 44 h 529"/>
                <a:gd name="T10" fmla="*/ 0 w 367"/>
                <a:gd name="T11" fmla="*/ 529 h 529"/>
                <a:gd name="T12" fmla="*/ 175 w 367"/>
                <a:gd name="T13" fmla="*/ 529 h 529"/>
                <a:gd name="T14" fmla="*/ 194 w 367"/>
                <a:gd name="T15" fmla="*/ 529 h 529"/>
                <a:gd name="T16" fmla="*/ 367 w 367"/>
                <a:gd name="T17" fmla="*/ 529 h 529"/>
                <a:gd name="T18" fmla="*/ 367 w 367"/>
                <a:gd name="T19" fmla="*/ 44 h 529"/>
                <a:gd name="T20" fmla="*/ 334 w 367"/>
                <a:gd name="T21" fmla="*/ 0 h 529"/>
                <a:gd name="T22" fmla="*/ 75 w 367"/>
                <a:gd name="T23" fmla="*/ 239 h 529"/>
                <a:gd name="T24" fmla="*/ 75 w 367"/>
                <a:gd name="T25" fmla="*/ 239 h 529"/>
                <a:gd name="T26" fmla="*/ 75 w 367"/>
                <a:gd name="T27" fmla="*/ 247 h 529"/>
                <a:gd name="T28" fmla="*/ 71 w 367"/>
                <a:gd name="T29" fmla="*/ 253 h 529"/>
                <a:gd name="T30" fmla="*/ 67 w 367"/>
                <a:gd name="T31" fmla="*/ 257 h 529"/>
                <a:gd name="T32" fmla="*/ 65 w 367"/>
                <a:gd name="T33" fmla="*/ 258 h 529"/>
                <a:gd name="T34" fmla="*/ 62 w 367"/>
                <a:gd name="T35" fmla="*/ 258 h 529"/>
                <a:gd name="T36" fmla="*/ 62 w 367"/>
                <a:gd name="T37" fmla="*/ 258 h 529"/>
                <a:gd name="T38" fmla="*/ 60 w 367"/>
                <a:gd name="T39" fmla="*/ 258 h 529"/>
                <a:gd name="T40" fmla="*/ 57 w 367"/>
                <a:gd name="T41" fmla="*/ 257 h 529"/>
                <a:gd name="T42" fmla="*/ 53 w 367"/>
                <a:gd name="T43" fmla="*/ 253 h 529"/>
                <a:gd name="T44" fmla="*/ 49 w 367"/>
                <a:gd name="T45" fmla="*/ 247 h 529"/>
                <a:gd name="T46" fmla="*/ 48 w 367"/>
                <a:gd name="T47" fmla="*/ 239 h 529"/>
                <a:gd name="T48" fmla="*/ 48 w 367"/>
                <a:gd name="T49" fmla="*/ 95 h 529"/>
                <a:gd name="T50" fmla="*/ 48 w 367"/>
                <a:gd name="T51" fmla="*/ 95 h 529"/>
                <a:gd name="T52" fmla="*/ 49 w 367"/>
                <a:gd name="T53" fmla="*/ 87 h 529"/>
                <a:gd name="T54" fmla="*/ 53 w 367"/>
                <a:gd name="T55" fmla="*/ 81 h 529"/>
                <a:gd name="T56" fmla="*/ 57 w 367"/>
                <a:gd name="T57" fmla="*/ 77 h 529"/>
                <a:gd name="T58" fmla="*/ 60 w 367"/>
                <a:gd name="T59" fmla="*/ 76 h 529"/>
                <a:gd name="T60" fmla="*/ 62 w 367"/>
                <a:gd name="T61" fmla="*/ 76 h 529"/>
                <a:gd name="T62" fmla="*/ 62 w 367"/>
                <a:gd name="T63" fmla="*/ 76 h 529"/>
                <a:gd name="T64" fmla="*/ 65 w 367"/>
                <a:gd name="T65" fmla="*/ 76 h 529"/>
                <a:gd name="T66" fmla="*/ 67 w 367"/>
                <a:gd name="T67" fmla="*/ 77 h 529"/>
                <a:gd name="T68" fmla="*/ 71 w 367"/>
                <a:gd name="T69" fmla="*/ 81 h 529"/>
                <a:gd name="T70" fmla="*/ 75 w 367"/>
                <a:gd name="T71" fmla="*/ 87 h 529"/>
                <a:gd name="T72" fmla="*/ 75 w 367"/>
                <a:gd name="T73" fmla="*/ 95 h 529"/>
                <a:gd name="T74" fmla="*/ 75 w 367"/>
                <a:gd name="T75" fmla="*/ 239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529">
                  <a:moveTo>
                    <a:pt x="334" y="0"/>
                  </a:moveTo>
                  <a:lnTo>
                    <a:pt x="194" y="0"/>
                  </a:lnTo>
                  <a:lnTo>
                    <a:pt x="175" y="0"/>
                  </a:lnTo>
                  <a:lnTo>
                    <a:pt x="33" y="0"/>
                  </a:lnTo>
                  <a:lnTo>
                    <a:pt x="0" y="44"/>
                  </a:lnTo>
                  <a:lnTo>
                    <a:pt x="0" y="529"/>
                  </a:lnTo>
                  <a:lnTo>
                    <a:pt x="175" y="529"/>
                  </a:lnTo>
                  <a:lnTo>
                    <a:pt x="194" y="529"/>
                  </a:lnTo>
                  <a:lnTo>
                    <a:pt x="367" y="529"/>
                  </a:lnTo>
                  <a:lnTo>
                    <a:pt x="367" y="44"/>
                  </a:lnTo>
                  <a:lnTo>
                    <a:pt x="334" y="0"/>
                  </a:lnTo>
                  <a:close/>
                  <a:moveTo>
                    <a:pt x="75" y="239"/>
                  </a:moveTo>
                  <a:lnTo>
                    <a:pt x="75" y="239"/>
                  </a:lnTo>
                  <a:lnTo>
                    <a:pt x="75" y="247"/>
                  </a:lnTo>
                  <a:lnTo>
                    <a:pt x="71" y="253"/>
                  </a:lnTo>
                  <a:lnTo>
                    <a:pt x="67" y="257"/>
                  </a:lnTo>
                  <a:lnTo>
                    <a:pt x="65" y="258"/>
                  </a:lnTo>
                  <a:lnTo>
                    <a:pt x="62" y="258"/>
                  </a:lnTo>
                  <a:lnTo>
                    <a:pt x="62" y="258"/>
                  </a:lnTo>
                  <a:lnTo>
                    <a:pt x="60" y="258"/>
                  </a:lnTo>
                  <a:lnTo>
                    <a:pt x="57" y="257"/>
                  </a:lnTo>
                  <a:lnTo>
                    <a:pt x="53" y="253"/>
                  </a:lnTo>
                  <a:lnTo>
                    <a:pt x="49" y="247"/>
                  </a:lnTo>
                  <a:lnTo>
                    <a:pt x="48" y="239"/>
                  </a:lnTo>
                  <a:lnTo>
                    <a:pt x="48" y="95"/>
                  </a:lnTo>
                  <a:lnTo>
                    <a:pt x="48" y="95"/>
                  </a:lnTo>
                  <a:lnTo>
                    <a:pt x="49" y="87"/>
                  </a:lnTo>
                  <a:lnTo>
                    <a:pt x="53" y="81"/>
                  </a:lnTo>
                  <a:lnTo>
                    <a:pt x="57" y="77"/>
                  </a:lnTo>
                  <a:lnTo>
                    <a:pt x="60" y="76"/>
                  </a:lnTo>
                  <a:lnTo>
                    <a:pt x="62" y="76"/>
                  </a:lnTo>
                  <a:lnTo>
                    <a:pt x="62" y="76"/>
                  </a:lnTo>
                  <a:lnTo>
                    <a:pt x="65" y="76"/>
                  </a:lnTo>
                  <a:lnTo>
                    <a:pt x="67" y="77"/>
                  </a:lnTo>
                  <a:lnTo>
                    <a:pt x="71" y="81"/>
                  </a:lnTo>
                  <a:lnTo>
                    <a:pt x="75" y="87"/>
                  </a:lnTo>
                  <a:lnTo>
                    <a:pt x="75" y="95"/>
                  </a:lnTo>
                  <a:lnTo>
                    <a:pt x="75" y="2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7" name="Grupa 76">
            <a:extLst>
              <a:ext uri="{FF2B5EF4-FFF2-40B4-BE49-F238E27FC236}">
                <a16:creationId xmlns:a16="http://schemas.microsoft.com/office/drawing/2014/main" id="{607811BA-8EA1-49B5-AF9A-3D01646A1997}"/>
              </a:ext>
            </a:extLst>
          </p:cNvPr>
          <p:cNvGrpSpPr>
            <a:grpSpLocks noChangeAspect="1"/>
          </p:cNvGrpSpPr>
          <p:nvPr/>
        </p:nvGrpSpPr>
        <p:grpSpPr>
          <a:xfrm rot="21006411">
            <a:off x="7747301" y="2921741"/>
            <a:ext cx="183841" cy="365077"/>
            <a:chOff x="3310062" y="2585541"/>
            <a:chExt cx="336550" cy="668338"/>
          </a:xfrm>
          <a:solidFill>
            <a:srgbClr val="CDCDCD"/>
          </a:solidFill>
        </p:grpSpPr>
        <p:sp>
          <p:nvSpPr>
            <p:cNvPr id="78" name="Freeform 17">
              <a:extLst>
                <a:ext uri="{FF2B5EF4-FFF2-40B4-BE49-F238E27FC236}">
                  <a16:creationId xmlns:a16="http://schemas.microsoft.com/office/drawing/2014/main" id="{639744C1-C8EA-4A7A-B9E3-63B332BF1F7C}"/>
                </a:ext>
              </a:extLst>
            </p:cNvPr>
            <p:cNvSpPr>
              <a:spLocks noEditPoints="1"/>
            </p:cNvSpPr>
            <p:nvPr/>
          </p:nvSpPr>
          <p:spPr bwMode="auto">
            <a:xfrm>
              <a:off x="3317999" y="2783979"/>
              <a:ext cx="320675" cy="438150"/>
            </a:xfrm>
            <a:custGeom>
              <a:avLst/>
              <a:gdLst>
                <a:gd name="T0" fmla="*/ 7 w 403"/>
                <a:gd name="T1" fmla="*/ 81 h 552"/>
                <a:gd name="T2" fmla="*/ 1 w 403"/>
                <a:gd name="T3" fmla="*/ 97 h 552"/>
                <a:gd name="T4" fmla="*/ 2 w 403"/>
                <a:gd name="T5" fmla="*/ 121 h 552"/>
                <a:gd name="T6" fmla="*/ 0 w 403"/>
                <a:gd name="T7" fmla="*/ 154 h 552"/>
                <a:gd name="T8" fmla="*/ 3 w 403"/>
                <a:gd name="T9" fmla="*/ 173 h 552"/>
                <a:gd name="T10" fmla="*/ 1 w 403"/>
                <a:gd name="T11" fmla="*/ 195 h 552"/>
                <a:gd name="T12" fmla="*/ 6 w 403"/>
                <a:gd name="T13" fmla="*/ 228 h 552"/>
                <a:gd name="T14" fmla="*/ 0 w 403"/>
                <a:gd name="T15" fmla="*/ 255 h 552"/>
                <a:gd name="T16" fmla="*/ 1 w 403"/>
                <a:gd name="T17" fmla="*/ 293 h 552"/>
                <a:gd name="T18" fmla="*/ 3 w 403"/>
                <a:gd name="T19" fmla="*/ 321 h 552"/>
                <a:gd name="T20" fmla="*/ 0 w 403"/>
                <a:gd name="T21" fmla="*/ 351 h 552"/>
                <a:gd name="T22" fmla="*/ 3 w 403"/>
                <a:gd name="T23" fmla="*/ 380 h 552"/>
                <a:gd name="T24" fmla="*/ 0 w 403"/>
                <a:gd name="T25" fmla="*/ 399 h 552"/>
                <a:gd name="T26" fmla="*/ 3 w 403"/>
                <a:gd name="T27" fmla="*/ 427 h 552"/>
                <a:gd name="T28" fmla="*/ 1 w 403"/>
                <a:gd name="T29" fmla="*/ 456 h 552"/>
                <a:gd name="T30" fmla="*/ 7 w 403"/>
                <a:gd name="T31" fmla="*/ 471 h 552"/>
                <a:gd name="T32" fmla="*/ 403 w 403"/>
                <a:gd name="T33" fmla="*/ 552 h 552"/>
                <a:gd name="T34" fmla="*/ 397 w 403"/>
                <a:gd name="T35" fmla="*/ 471 h 552"/>
                <a:gd name="T36" fmla="*/ 402 w 403"/>
                <a:gd name="T37" fmla="*/ 456 h 552"/>
                <a:gd name="T38" fmla="*/ 400 w 403"/>
                <a:gd name="T39" fmla="*/ 427 h 552"/>
                <a:gd name="T40" fmla="*/ 403 w 403"/>
                <a:gd name="T41" fmla="*/ 395 h 552"/>
                <a:gd name="T42" fmla="*/ 400 w 403"/>
                <a:gd name="T43" fmla="*/ 380 h 552"/>
                <a:gd name="T44" fmla="*/ 403 w 403"/>
                <a:gd name="T45" fmla="*/ 351 h 552"/>
                <a:gd name="T46" fmla="*/ 400 w 403"/>
                <a:gd name="T47" fmla="*/ 321 h 552"/>
                <a:gd name="T48" fmla="*/ 402 w 403"/>
                <a:gd name="T49" fmla="*/ 293 h 552"/>
                <a:gd name="T50" fmla="*/ 403 w 403"/>
                <a:gd name="T51" fmla="*/ 255 h 552"/>
                <a:gd name="T52" fmla="*/ 397 w 403"/>
                <a:gd name="T53" fmla="*/ 228 h 552"/>
                <a:gd name="T54" fmla="*/ 402 w 403"/>
                <a:gd name="T55" fmla="*/ 195 h 552"/>
                <a:gd name="T56" fmla="*/ 400 w 403"/>
                <a:gd name="T57" fmla="*/ 173 h 552"/>
                <a:gd name="T58" fmla="*/ 403 w 403"/>
                <a:gd name="T59" fmla="*/ 152 h 552"/>
                <a:gd name="T60" fmla="*/ 401 w 403"/>
                <a:gd name="T61" fmla="*/ 121 h 552"/>
                <a:gd name="T62" fmla="*/ 402 w 403"/>
                <a:gd name="T63" fmla="*/ 97 h 552"/>
                <a:gd name="T64" fmla="*/ 397 w 403"/>
                <a:gd name="T65" fmla="*/ 81 h 552"/>
                <a:gd name="T66" fmla="*/ 186 w 403"/>
                <a:gd name="T67" fmla="*/ 449 h 552"/>
                <a:gd name="T68" fmla="*/ 36 w 403"/>
                <a:gd name="T69" fmla="*/ 460 h 552"/>
                <a:gd name="T70" fmla="*/ 36 w 403"/>
                <a:gd name="T71" fmla="*/ 432 h 552"/>
                <a:gd name="T72" fmla="*/ 186 w 403"/>
                <a:gd name="T73" fmla="*/ 449 h 552"/>
                <a:gd name="T74" fmla="*/ 41 w 403"/>
                <a:gd name="T75" fmla="*/ 412 h 552"/>
                <a:gd name="T76" fmla="*/ 33 w 403"/>
                <a:gd name="T77" fmla="*/ 387 h 552"/>
                <a:gd name="T78" fmla="*/ 186 w 403"/>
                <a:gd name="T79" fmla="*/ 395 h 552"/>
                <a:gd name="T80" fmla="*/ 41 w 403"/>
                <a:gd name="T81" fmla="*/ 364 h 552"/>
                <a:gd name="T82" fmla="*/ 30 w 403"/>
                <a:gd name="T83" fmla="*/ 342 h 552"/>
                <a:gd name="T84" fmla="*/ 186 w 403"/>
                <a:gd name="T85" fmla="*/ 342 h 552"/>
                <a:gd name="T86" fmla="*/ 173 w 403"/>
                <a:gd name="T87" fmla="*/ 314 h 552"/>
                <a:gd name="T88" fmla="*/ 29 w 403"/>
                <a:gd name="T89" fmla="*/ 298 h 552"/>
                <a:gd name="T90" fmla="*/ 182 w 403"/>
                <a:gd name="T91" fmla="*/ 289 h 552"/>
                <a:gd name="T92" fmla="*/ 186 w 403"/>
                <a:gd name="T93" fmla="*/ 259 h 552"/>
                <a:gd name="T94" fmla="*/ 30 w 403"/>
                <a:gd name="T95" fmla="*/ 259 h 552"/>
                <a:gd name="T96" fmla="*/ 36 w 403"/>
                <a:gd name="T97" fmla="*/ 238 h 552"/>
                <a:gd name="T98" fmla="*/ 186 w 403"/>
                <a:gd name="T99" fmla="*/ 250 h 552"/>
                <a:gd name="T100" fmla="*/ 41 w 403"/>
                <a:gd name="T101" fmla="*/ 218 h 552"/>
                <a:gd name="T102" fmla="*/ 33 w 403"/>
                <a:gd name="T103" fmla="*/ 192 h 552"/>
                <a:gd name="T104" fmla="*/ 186 w 403"/>
                <a:gd name="T105" fmla="*/ 200 h 552"/>
                <a:gd name="T106" fmla="*/ 41 w 403"/>
                <a:gd name="T107" fmla="*/ 169 h 552"/>
                <a:gd name="T108" fmla="*/ 30 w 403"/>
                <a:gd name="T109" fmla="*/ 147 h 552"/>
                <a:gd name="T110" fmla="*/ 186 w 403"/>
                <a:gd name="T111" fmla="*/ 147 h 552"/>
                <a:gd name="T112" fmla="*/ 173 w 403"/>
                <a:gd name="T113" fmla="*/ 121 h 552"/>
                <a:gd name="T114" fmla="*/ 29 w 403"/>
                <a:gd name="T115" fmla="*/ 103 h 552"/>
                <a:gd name="T116" fmla="*/ 182 w 403"/>
                <a:gd name="T117" fmla="*/ 94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3" h="552">
                  <a:moveTo>
                    <a:pt x="0" y="0"/>
                  </a:moveTo>
                  <a:lnTo>
                    <a:pt x="0" y="56"/>
                  </a:lnTo>
                  <a:lnTo>
                    <a:pt x="0" y="60"/>
                  </a:lnTo>
                  <a:lnTo>
                    <a:pt x="0" y="60"/>
                  </a:lnTo>
                  <a:lnTo>
                    <a:pt x="1" y="66"/>
                  </a:lnTo>
                  <a:lnTo>
                    <a:pt x="2" y="71"/>
                  </a:lnTo>
                  <a:lnTo>
                    <a:pt x="3" y="76"/>
                  </a:lnTo>
                  <a:lnTo>
                    <a:pt x="7" y="81"/>
                  </a:lnTo>
                  <a:lnTo>
                    <a:pt x="7" y="81"/>
                  </a:lnTo>
                  <a:lnTo>
                    <a:pt x="3" y="88"/>
                  </a:lnTo>
                  <a:lnTo>
                    <a:pt x="3" y="88"/>
                  </a:lnTo>
                  <a:lnTo>
                    <a:pt x="3" y="89"/>
                  </a:lnTo>
                  <a:lnTo>
                    <a:pt x="3" y="89"/>
                  </a:lnTo>
                  <a:lnTo>
                    <a:pt x="1" y="95"/>
                  </a:lnTo>
                  <a:lnTo>
                    <a:pt x="1" y="95"/>
                  </a:lnTo>
                  <a:lnTo>
                    <a:pt x="1" y="97"/>
                  </a:lnTo>
                  <a:lnTo>
                    <a:pt x="1" y="97"/>
                  </a:lnTo>
                  <a:lnTo>
                    <a:pt x="0" y="104"/>
                  </a:lnTo>
                  <a:lnTo>
                    <a:pt x="0" y="104"/>
                  </a:lnTo>
                  <a:lnTo>
                    <a:pt x="0" y="108"/>
                  </a:lnTo>
                  <a:lnTo>
                    <a:pt x="0" y="108"/>
                  </a:lnTo>
                  <a:lnTo>
                    <a:pt x="0" y="108"/>
                  </a:lnTo>
                  <a:lnTo>
                    <a:pt x="1" y="114"/>
                  </a:lnTo>
                  <a:lnTo>
                    <a:pt x="2" y="121"/>
                  </a:lnTo>
                  <a:lnTo>
                    <a:pt x="3" y="126"/>
                  </a:lnTo>
                  <a:lnTo>
                    <a:pt x="6" y="131"/>
                  </a:lnTo>
                  <a:lnTo>
                    <a:pt x="6" y="131"/>
                  </a:lnTo>
                  <a:lnTo>
                    <a:pt x="3" y="136"/>
                  </a:lnTo>
                  <a:lnTo>
                    <a:pt x="2" y="141"/>
                  </a:lnTo>
                  <a:lnTo>
                    <a:pt x="1" y="147"/>
                  </a:lnTo>
                  <a:lnTo>
                    <a:pt x="0" y="152"/>
                  </a:lnTo>
                  <a:lnTo>
                    <a:pt x="0" y="154"/>
                  </a:lnTo>
                  <a:lnTo>
                    <a:pt x="0" y="157"/>
                  </a:lnTo>
                  <a:lnTo>
                    <a:pt x="0" y="157"/>
                  </a:lnTo>
                  <a:lnTo>
                    <a:pt x="0" y="157"/>
                  </a:lnTo>
                  <a:lnTo>
                    <a:pt x="1" y="165"/>
                  </a:lnTo>
                  <a:lnTo>
                    <a:pt x="1" y="165"/>
                  </a:lnTo>
                  <a:lnTo>
                    <a:pt x="1" y="166"/>
                  </a:lnTo>
                  <a:lnTo>
                    <a:pt x="1" y="166"/>
                  </a:lnTo>
                  <a:lnTo>
                    <a:pt x="3" y="173"/>
                  </a:lnTo>
                  <a:lnTo>
                    <a:pt x="3" y="173"/>
                  </a:lnTo>
                  <a:lnTo>
                    <a:pt x="3" y="174"/>
                  </a:lnTo>
                  <a:lnTo>
                    <a:pt x="3" y="174"/>
                  </a:lnTo>
                  <a:lnTo>
                    <a:pt x="7" y="180"/>
                  </a:lnTo>
                  <a:lnTo>
                    <a:pt x="7" y="180"/>
                  </a:lnTo>
                  <a:lnTo>
                    <a:pt x="3" y="184"/>
                  </a:lnTo>
                  <a:lnTo>
                    <a:pt x="2" y="190"/>
                  </a:lnTo>
                  <a:lnTo>
                    <a:pt x="1" y="195"/>
                  </a:lnTo>
                  <a:lnTo>
                    <a:pt x="0" y="202"/>
                  </a:lnTo>
                  <a:lnTo>
                    <a:pt x="0" y="206"/>
                  </a:lnTo>
                  <a:lnTo>
                    <a:pt x="0" y="206"/>
                  </a:lnTo>
                  <a:lnTo>
                    <a:pt x="1" y="212"/>
                  </a:lnTo>
                  <a:lnTo>
                    <a:pt x="2" y="217"/>
                  </a:lnTo>
                  <a:lnTo>
                    <a:pt x="3" y="223"/>
                  </a:lnTo>
                  <a:lnTo>
                    <a:pt x="6" y="228"/>
                  </a:lnTo>
                  <a:lnTo>
                    <a:pt x="6" y="228"/>
                  </a:lnTo>
                  <a:lnTo>
                    <a:pt x="3" y="232"/>
                  </a:lnTo>
                  <a:lnTo>
                    <a:pt x="2" y="238"/>
                  </a:lnTo>
                  <a:lnTo>
                    <a:pt x="1" y="244"/>
                  </a:lnTo>
                  <a:lnTo>
                    <a:pt x="0" y="250"/>
                  </a:lnTo>
                  <a:lnTo>
                    <a:pt x="0" y="251"/>
                  </a:lnTo>
                  <a:lnTo>
                    <a:pt x="0" y="254"/>
                  </a:lnTo>
                  <a:lnTo>
                    <a:pt x="0" y="255"/>
                  </a:lnTo>
                  <a:lnTo>
                    <a:pt x="0" y="255"/>
                  </a:lnTo>
                  <a:lnTo>
                    <a:pt x="1" y="261"/>
                  </a:lnTo>
                  <a:lnTo>
                    <a:pt x="2" y="266"/>
                  </a:lnTo>
                  <a:lnTo>
                    <a:pt x="3" y="271"/>
                  </a:lnTo>
                  <a:lnTo>
                    <a:pt x="6" y="276"/>
                  </a:lnTo>
                  <a:lnTo>
                    <a:pt x="6" y="276"/>
                  </a:lnTo>
                  <a:lnTo>
                    <a:pt x="3" y="282"/>
                  </a:lnTo>
                  <a:lnTo>
                    <a:pt x="2" y="287"/>
                  </a:lnTo>
                  <a:lnTo>
                    <a:pt x="1" y="293"/>
                  </a:lnTo>
                  <a:lnTo>
                    <a:pt x="0" y="298"/>
                  </a:lnTo>
                  <a:lnTo>
                    <a:pt x="0" y="299"/>
                  </a:lnTo>
                  <a:lnTo>
                    <a:pt x="0" y="302"/>
                  </a:lnTo>
                  <a:lnTo>
                    <a:pt x="0" y="303"/>
                  </a:lnTo>
                  <a:lnTo>
                    <a:pt x="0" y="303"/>
                  </a:lnTo>
                  <a:lnTo>
                    <a:pt x="1" y="309"/>
                  </a:lnTo>
                  <a:lnTo>
                    <a:pt x="2" y="314"/>
                  </a:lnTo>
                  <a:lnTo>
                    <a:pt x="3" y="321"/>
                  </a:lnTo>
                  <a:lnTo>
                    <a:pt x="6" y="325"/>
                  </a:lnTo>
                  <a:lnTo>
                    <a:pt x="6" y="325"/>
                  </a:lnTo>
                  <a:lnTo>
                    <a:pt x="3" y="330"/>
                  </a:lnTo>
                  <a:lnTo>
                    <a:pt x="2" y="336"/>
                  </a:lnTo>
                  <a:lnTo>
                    <a:pt x="1" y="341"/>
                  </a:lnTo>
                  <a:lnTo>
                    <a:pt x="0" y="347"/>
                  </a:lnTo>
                  <a:lnTo>
                    <a:pt x="0" y="351"/>
                  </a:lnTo>
                  <a:lnTo>
                    <a:pt x="0" y="351"/>
                  </a:lnTo>
                  <a:lnTo>
                    <a:pt x="1" y="357"/>
                  </a:lnTo>
                  <a:lnTo>
                    <a:pt x="2" y="363"/>
                  </a:lnTo>
                  <a:lnTo>
                    <a:pt x="3" y="369"/>
                  </a:lnTo>
                  <a:lnTo>
                    <a:pt x="7" y="374"/>
                  </a:lnTo>
                  <a:lnTo>
                    <a:pt x="7" y="374"/>
                  </a:lnTo>
                  <a:lnTo>
                    <a:pt x="3" y="379"/>
                  </a:lnTo>
                  <a:lnTo>
                    <a:pt x="3" y="379"/>
                  </a:lnTo>
                  <a:lnTo>
                    <a:pt x="3" y="380"/>
                  </a:lnTo>
                  <a:lnTo>
                    <a:pt x="3" y="380"/>
                  </a:lnTo>
                  <a:lnTo>
                    <a:pt x="1" y="387"/>
                  </a:lnTo>
                  <a:lnTo>
                    <a:pt x="1" y="387"/>
                  </a:lnTo>
                  <a:lnTo>
                    <a:pt x="1" y="388"/>
                  </a:lnTo>
                  <a:lnTo>
                    <a:pt x="1" y="388"/>
                  </a:lnTo>
                  <a:lnTo>
                    <a:pt x="0" y="395"/>
                  </a:lnTo>
                  <a:lnTo>
                    <a:pt x="0" y="395"/>
                  </a:lnTo>
                  <a:lnTo>
                    <a:pt x="0" y="399"/>
                  </a:lnTo>
                  <a:lnTo>
                    <a:pt x="0" y="401"/>
                  </a:lnTo>
                  <a:lnTo>
                    <a:pt x="0" y="401"/>
                  </a:lnTo>
                  <a:lnTo>
                    <a:pt x="1" y="406"/>
                  </a:lnTo>
                  <a:lnTo>
                    <a:pt x="2" y="412"/>
                  </a:lnTo>
                  <a:lnTo>
                    <a:pt x="3" y="417"/>
                  </a:lnTo>
                  <a:lnTo>
                    <a:pt x="6" y="422"/>
                  </a:lnTo>
                  <a:lnTo>
                    <a:pt x="6" y="422"/>
                  </a:lnTo>
                  <a:lnTo>
                    <a:pt x="3" y="427"/>
                  </a:lnTo>
                  <a:lnTo>
                    <a:pt x="2" y="432"/>
                  </a:lnTo>
                  <a:lnTo>
                    <a:pt x="1" y="439"/>
                  </a:lnTo>
                  <a:lnTo>
                    <a:pt x="0" y="445"/>
                  </a:lnTo>
                  <a:lnTo>
                    <a:pt x="0" y="445"/>
                  </a:lnTo>
                  <a:lnTo>
                    <a:pt x="0" y="449"/>
                  </a:lnTo>
                  <a:lnTo>
                    <a:pt x="0" y="449"/>
                  </a:lnTo>
                  <a:lnTo>
                    <a:pt x="0" y="449"/>
                  </a:lnTo>
                  <a:lnTo>
                    <a:pt x="1" y="456"/>
                  </a:lnTo>
                  <a:lnTo>
                    <a:pt x="1" y="456"/>
                  </a:lnTo>
                  <a:lnTo>
                    <a:pt x="1" y="458"/>
                  </a:lnTo>
                  <a:lnTo>
                    <a:pt x="1" y="458"/>
                  </a:lnTo>
                  <a:lnTo>
                    <a:pt x="3" y="464"/>
                  </a:lnTo>
                  <a:lnTo>
                    <a:pt x="3" y="464"/>
                  </a:lnTo>
                  <a:lnTo>
                    <a:pt x="3" y="465"/>
                  </a:lnTo>
                  <a:lnTo>
                    <a:pt x="3" y="465"/>
                  </a:lnTo>
                  <a:lnTo>
                    <a:pt x="7" y="471"/>
                  </a:lnTo>
                  <a:lnTo>
                    <a:pt x="7" y="471"/>
                  </a:lnTo>
                  <a:lnTo>
                    <a:pt x="3" y="477"/>
                  </a:lnTo>
                  <a:lnTo>
                    <a:pt x="2" y="482"/>
                  </a:lnTo>
                  <a:lnTo>
                    <a:pt x="1" y="487"/>
                  </a:lnTo>
                  <a:lnTo>
                    <a:pt x="0" y="493"/>
                  </a:lnTo>
                  <a:lnTo>
                    <a:pt x="0" y="498"/>
                  </a:lnTo>
                  <a:lnTo>
                    <a:pt x="0" y="552"/>
                  </a:lnTo>
                  <a:lnTo>
                    <a:pt x="403" y="552"/>
                  </a:lnTo>
                  <a:lnTo>
                    <a:pt x="403" y="498"/>
                  </a:lnTo>
                  <a:lnTo>
                    <a:pt x="403" y="493"/>
                  </a:lnTo>
                  <a:lnTo>
                    <a:pt x="403" y="493"/>
                  </a:lnTo>
                  <a:lnTo>
                    <a:pt x="402" y="487"/>
                  </a:lnTo>
                  <a:lnTo>
                    <a:pt x="401" y="482"/>
                  </a:lnTo>
                  <a:lnTo>
                    <a:pt x="400" y="477"/>
                  </a:lnTo>
                  <a:lnTo>
                    <a:pt x="397" y="471"/>
                  </a:lnTo>
                  <a:lnTo>
                    <a:pt x="397" y="471"/>
                  </a:lnTo>
                  <a:lnTo>
                    <a:pt x="400" y="465"/>
                  </a:lnTo>
                  <a:lnTo>
                    <a:pt x="400" y="465"/>
                  </a:lnTo>
                  <a:lnTo>
                    <a:pt x="400" y="464"/>
                  </a:lnTo>
                  <a:lnTo>
                    <a:pt x="400" y="464"/>
                  </a:lnTo>
                  <a:lnTo>
                    <a:pt x="402" y="458"/>
                  </a:lnTo>
                  <a:lnTo>
                    <a:pt x="402" y="458"/>
                  </a:lnTo>
                  <a:lnTo>
                    <a:pt x="402" y="456"/>
                  </a:lnTo>
                  <a:lnTo>
                    <a:pt x="402" y="456"/>
                  </a:lnTo>
                  <a:lnTo>
                    <a:pt x="403" y="449"/>
                  </a:lnTo>
                  <a:lnTo>
                    <a:pt x="403" y="449"/>
                  </a:lnTo>
                  <a:lnTo>
                    <a:pt x="403" y="445"/>
                  </a:lnTo>
                  <a:lnTo>
                    <a:pt x="403" y="445"/>
                  </a:lnTo>
                  <a:lnTo>
                    <a:pt x="403" y="445"/>
                  </a:lnTo>
                  <a:lnTo>
                    <a:pt x="402" y="439"/>
                  </a:lnTo>
                  <a:lnTo>
                    <a:pt x="401" y="432"/>
                  </a:lnTo>
                  <a:lnTo>
                    <a:pt x="400" y="427"/>
                  </a:lnTo>
                  <a:lnTo>
                    <a:pt x="397" y="422"/>
                  </a:lnTo>
                  <a:lnTo>
                    <a:pt x="397" y="422"/>
                  </a:lnTo>
                  <a:lnTo>
                    <a:pt x="400" y="417"/>
                  </a:lnTo>
                  <a:lnTo>
                    <a:pt x="401" y="412"/>
                  </a:lnTo>
                  <a:lnTo>
                    <a:pt x="402" y="406"/>
                  </a:lnTo>
                  <a:lnTo>
                    <a:pt x="403" y="401"/>
                  </a:lnTo>
                  <a:lnTo>
                    <a:pt x="403" y="399"/>
                  </a:lnTo>
                  <a:lnTo>
                    <a:pt x="403" y="395"/>
                  </a:lnTo>
                  <a:lnTo>
                    <a:pt x="403" y="395"/>
                  </a:lnTo>
                  <a:lnTo>
                    <a:pt x="403" y="395"/>
                  </a:lnTo>
                  <a:lnTo>
                    <a:pt x="402" y="388"/>
                  </a:lnTo>
                  <a:lnTo>
                    <a:pt x="402" y="388"/>
                  </a:lnTo>
                  <a:lnTo>
                    <a:pt x="402" y="387"/>
                  </a:lnTo>
                  <a:lnTo>
                    <a:pt x="402" y="387"/>
                  </a:lnTo>
                  <a:lnTo>
                    <a:pt x="400" y="380"/>
                  </a:lnTo>
                  <a:lnTo>
                    <a:pt x="400" y="380"/>
                  </a:lnTo>
                  <a:lnTo>
                    <a:pt x="400" y="379"/>
                  </a:lnTo>
                  <a:lnTo>
                    <a:pt x="400" y="379"/>
                  </a:lnTo>
                  <a:lnTo>
                    <a:pt x="397" y="374"/>
                  </a:lnTo>
                  <a:lnTo>
                    <a:pt x="397" y="374"/>
                  </a:lnTo>
                  <a:lnTo>
                    <a:pt x="400" y="369"/>
                  </a:lnTo>
                  <a:lnTo>
                    <a:pt x="401" y="363"/>
                  </a:lnTo>
                  <a:lnTo>
                    <a:pt x="402" y="357"/>
                  </a:lnTo>
                  <a:lnTo>
                    <a:pt x="403" y="351"/>
                  </a:lnTo>
                  <a:lnTo>
                    <a:pt x="403" y="347"/>
                  </a:lnTo>
                  <a:lnTo>
                    <a:pt x="403" y="347"/>
                  </a:lnTo>
                  <a:lnTo>
                    <a:pt x="402" y="341"/>
                  </a:lnTo>
                  <a:lnTo>
                    <a:pt x="401" y="336"/>
                  </a:lnTo>
                  <a:lnTo>
                    <a:pt x="400" y="330"/>
                  </a:lnTo>
                  <a:lnTo>
                    <a:pt x="397" y="325"/>
                  </a:lnTo>
                  <a:lnTo>
                    <a:pt x="397" y="325"/>
                  </a:lnTo>
                  <a:lnTo>
                    <a:pt x="400" y="321"/>
                  </a:lnTo>
                  <a:lnTo>
                    <a:pt x="401" y="314"/>
                  </a:lnTo>
                  <a:lnTo>
                    <a:pt x="402" y="309"/>
                  </a:lnTo>
                  <a:lnTo>
                    <a:pt x="403" y="303"/>
                  </a:lnTo>
                  <a:lnTo>
                    <a:pt x="403" y="302"/>
                  </a:lnTo>
                  <a:lnTo>
                    <a:pt x="403" y="299"/>
                  </a:lnTo>
                  <a:lnTo>
                    <a:pt x="403" y="298"/>
                  </a:lnTo>
                  <a:lnTo>
                    <a:pt x="403" y="298"/>
                  </a:lnTo>
                  <a:lnTo>
                    <a:pt x="402" y="293"/>
                  </a:lnTo>
                  <a:lnTo>
                    <a:pt x="401" y="287"/>
                  </a:lnTo>
                  <a:lnTo>
                    <a:pt x="400" y="282"/>
                  </a:lnTo>
                  <a:lnTo>
                    <a:pt x="397" y="276"/>
                  </a:lnTo>
                  <a:lnTo>
                    <a:pt x="397" y="276"/>
                  </a:lnTo>
                  <a:lnTo>
                    <a:pt x="400" y="271"/>
                  </a:lnTo>
                  <a:lnTo>
                    <a:pt x="401" y="266"/>
                  </a:lnTo>
                  <a:lnTo>
                    <a:pt x="402" y="261"/>
                  </a:lnTo>
                  <a:lnTo>
                    <a:pt x="403" y="255"/>
                  </a:lnTo>
                  <a:lnTo>
                    <a:pt x="403" y="254"/>
                  </a:lnTo>
                  <a:lnTo>
                    <a:pt x="403" y="251"/>
                  </a:lnTo>
                  <a:lnTo>
                    <a:pt x="403" y="250"/>
                  </a:lnTo>
                  <a:lnTo>
                    <a:pt x="403" y="250"/>
                  </a:lnTo>
                  <a:lnTo>
                    <a:pt x="402" y="244"/>
                  </a:lnTo>
                  <a:lnTo>
                    <a:pt x="401" y="238"/>
                  </a:lnTo>
                  <a:lnTo>
                    <a:pt x="400" y="232"/>
                  </a:lnTo>
                  <a:lnTo>
                    <a:pt x="397" y="228"/>
                  </a:lnTo>
                  <a:lnTo>
                    <a:pt x="397" y="228"/>
                  </a:lnTo>
                  <a:lnTo>
                    <a:pt x="400" y="223"/>
                  </a:lnTo>
                  <a:lnTo>
                    <a:pt x="401" y="217"/>
                  </a:lnTo>
                  <a:lnTo>
                    <a:pt x="402" y="212"/>
                  </a:lnTo>
                  <a:lnTo>
                    <a:pt x="403" y="206"/>
                  </a:lnTo>
                  <a:lnTo>
                    <a:pt x="403" y="202"/>
                  </a:lnTo>
                  <a:lnTo>
                    <a:pt x="403" y="202"/>
                  </a:lnTo>
                  <a:lnTo>
                    <a:pt x="402" y="195"/>
                  </a:lnTo>
                  <a:lnTo>
                    <a:pt x="401" y="190"/>
                  </a:lnTo>
                  <a:lnTo>
                    <a:pt x="400" y="184"/>
                  </a:lnTo>
                  <a:lnTo>
                    <a:pt x="397" y="180"/>
                  </a:lnTo>
                  <a:lnTo>
                    <a:pt x="397" y="180"/>
                  </a:lnTo>
                  <a:lnTo>
                    <a:pt x="400" y="174"/>
                  </a:lnTo>
                  <a:lnTo>
                    <a:pt x="400" y="174"/>
                  </a:lnTo>
                  <a:lnTo>
                    <a:pt x="400" y="173"/>
                  </a:lnTo>
                  <a:lnTo>
                    <a:pt x="400" y="173"/>
                  </a:lnTo>
                  <a:lnTo>
                    <a:pt x="402" y="166"/>
                  </a:lnTo>
                  <a:lnTo>
                    <a:pt x="402" y="166"/>
                  </a:lnTo>
                  <a:lnTo>
                    <a:pt x="402" y="165"/>
                  </a:lnTo>
                  <a:lnTo>
                    <a:pt x="402" y="165"/>
                  </a:lnTo>
                  <a:lnTo>
                    <a:pt x="403" y="157"/>
                  </a:lnTo>
                  <a:lnTo>
                    <a:pt x="403" y="157"/>
                  </a:lnTo>
                  <a:lnTo>
                    <a:pt x="403" y="154"/>
                  </a:lnTo>
                  <a:lnTo>
                    <a:pt x="403" y="152"/>
                  </a:lnTo>
                  <a:lnTo>
                    <a:pt x="403" y="152"/>
                  </a:lnTo>
                  <a:lnTo>
                    <a:pt x="402" y="147"/>
                  </a:lnTo>
                  <a:lnTo>
                    <a:pt x="401" y="141"/>
                  </a:lnTo>
                  <a:lnTo>
                    <a:pt x="400" y="136"/>
                  </a:lnTo>
                  <a:lnTo>
                    <a:pt x="397" y="131"/>
                  </a:lnTo>
                  <a:lnTo>
                    <a:pt x="397" y="131"/>
                  </a:lnTo>
                  <a:lnTo>
                    <a:pt x="400" y="126"/>
                  </a:lnTo>
                  <a:lnTo>
                    <a:pt x="401" y="121"/>
                  </a:lnTo>
                  <a:lnTo>
                    <a:pt x="402" y="114"/>
                  </a:lnTo>
                  <a:lnTo>
                    <a:pt x="403" y="108"/>
                  </a:lnTo>
                  <a:lnTo>
                    <a:pt x="403" y="108"/>
                  </a:lnTo>
                  <a:lnTo>
                    <a:pt x="403" y="104"/>
                  </a:lnTo>
                  <a:lnTo>
                    <a:pt x="403" y="104"/>
                  </a:lnTo>
                  <a:lnTo>
                    <a:pt x="403" y="104"/>
                  </a:lnTo>
                  <a:lnTo>
                    <a:pt x="402" y="97"/>
                  </a:lnTo>
                  <a:lnTo>
                    <a:pt x="402" y="97"/>
                  </a:lnTo>
                  <a:lnTo>
                    <a:pt x="402" y="95"/>
                  </a:lnTo>
                  <a:lnTo>
                    <a:pt x="402" y="95"/>
                  </a:lnTo>
                  <a:lnTo>
                    <a:pt x="400" y="89"/>
                  </a:lnTo>
                  <a:lnTo>
                    <a:pt x="400" y="89"/>
                  </a:lnTo>
                  <a:lnTo>
                    <a:pt x="400" y="88"/>
                  </a:lnTo>
                  <a:lnTo>
                    <a:pt x="400" y="88"/>
                  </a:lnTo>
                  <a:lnTo>
                    <a:pt x="397" y="81"/>
                  </a:lnTo>
                  <a:lnTo>
                    <a:pt x="397" y="81"/>
                  </a:lnTo>
                  <a:lnTo>
                    <a:pt x="400" y="76"/>
                  </a:lnTo>
                  <a:lnTo>
                    <a:pt x="401" y="71"/>
                  </a:lnTo>
                  <a:lnTo>
                    <a:pt x="402" y="66"/>
                  </a:lnTo>
                  <a:lnTo>
                    <a:pt x="403" y="60"/>
                  </a:lnTo>
                  <a:lnTo>
                    <a:pt x="403" y="56"/>
                  </a:lnTo>
                  <a:lnTo>
                    <a:pt x="403" y="0"/>
                  </a:lnTo>
                  <a:lnTo>
                    <a:pt x="0" y="0"/>
                  </a:lnTo>
                  <a:close/>
                  <a:moveTo>
                    <a:pt x="186" y="449"/>
                  </a:moveTo>
                  <a:lnTo>
                    <a:pt x="186" y="449"/>
                  </a:lnTo>
                  <a:lnTo>
                    <a:pt x="186" y="454"/>
                  </a:lnTo>
                  <a:lnTo>
                    <a:pt x="182" y="458"/>
                  </a:lnTo>
                  <a:lnTo>
                    <a:pt x="178" y="460"/>
                  </a:lnTo>
                  <a:lnTo>
                    <a:pt x="173" y="461"/>
                  </a:lnTo>
                  <a:lnTo>
                    <a:pt x="41" y="461"/>
                  </a:lnTo>
                  <a:lnTo>
                    <a:pt x="41" y="461"/>
                  </a:lnTo>
                  <a:lnTo>
                    <a:pt x="36" y="460"/>
                  </a:lnTo>
                  <a:lnTo>
                    <a:pt x="33" y="458"/>
                  </a:lnTo>
                  <a:lnTo>
                    <a:pt x="30" y="454"/>
                  </a:lnTo>
                  <a:lnTo>
                    <a:pt x="29" y="449"/>
                  </a:lnTo>
                  <a:lnTo>
                    <a:pt x="29" y="445"/>
                  </a:lnTo>
                  <a:lnTo>
                    <a:pt x="29" y="445"/>
                  </a:lnTo>
                  <a:lnTo>
                    <a:pt x="30" y="440"/>
                  </a:lnTo>
                  <a:lnTo>
                    <a:pt x="33" y="436"/>
                  </a:lnTo>
                  <a:lnTo>
                    <a:pt x="36" y="432"/>
                  </a:lnTo>
                  <a:lnTo>
                    <a:pt x="41" y="432"/>
                  </a:lnTo>
                  <a:lnTo>
                    <a:pt x="173" y="432"/>
                  </a:lnTo>
                  <a:lnTo>
                    <a:pt x="173" y="432"/>
                  </a:lnTo>
                  <a:lnTo>
                    <a:pt x="178" y="432"/>
                  </a:lnTo>
                  <a:lnTo>
                    <a:pt x="182" y="436"/>
                  </a:lnTo>
                  <a:lnTo>
                    <a:pt x="186" y="440"/>
                  </a:lnTo>
                  <a:lnTo>
                    <a:pt x="186" y="445"/>
                  </a:lnTo>
                  <a:lnTo>
                    <a:pt x="186" y="449"/>
                  </a:lnTo>
                  <a:close/>
                  <a:moveTo>
                    <a:pt x="186" y="399"/>
                  </a:moveTo>
                  <a:lnTo>
                    <a:pt x="186" y="399"/>
                  </a:lnTo>
                  <a:lnTo>
                    <a:pt x="186" y="404"/>
                  </a:lnTo>
                  <a:lnTo>
                    <a:pt x="182" y="408"/>
                  </a:lnTo>
                  <a:lnTo>
                    <a:pt x="178" y="412"/>
                  </a:lnTo>
                  <a:lnTo>
                    <a:pt x="173" y="412"/>
                  </a:lnTo>
                  <a:lnTo>
                    <a:pt x="41" y="412"/>
                  </a:lnTo>
                  <a:lnTo>
                    <a:pt x="41" y="412"/>
                  </a:lnTo>
                  <a:lnTo>
                    <a:pt x="36" y="412"/>
                  </a:lnTo>
                  <a:lnTo>
                    <a:pt x="33" y="408"/>
                  </a:lnTo>
                  <a:lnTo>
                    <a:pt x="30" y="404"/>
                  </a:lnTo>
                  <a:lnTo>
                    <a:pt x="29" y="399"/>
                  </a:lnTo>
                  <a:lnTo>
                    <a:pt x="29" y="395"/>
                  </a:lnTo>
                  <a:lnTo>
                    <a:pt x="29" y="395"/>
                  </a:lnTo>
                  <a:lnTo>
                    <a:pt x="30" y="390"/>
                  </a:lnTo>
                  <a:lnTo>
                    <a:pt x="33" y="387"/>
                  </a:lnTo>
                  <a:lnTo>
                    <a:pt x="36" y="384"/>
                  </a:lnTo>
                  <a:lnTo>
                    <a:pt x="41" y="383"/>
                  </a:lnTo>
                  <a:lnTo>
                    <a:pt x="173" y="383"/>
                  </a:lnTo>
                  <a:lnTo>
                    <a:pt x="173" y="383"/>
                  </a:lnTo>
                  <a:lnTo>
                    <a:pt x="178" y="384"/>
                  </a:lnTo>
                  <a:lnTo>
                    <a:pt x="182" y="387"/>
                  </a:lnTo>
                  <a:lnTo>
                    <a:pt x="186" y="390"/>
                  </a:lnTo>
                  <a:lnTo>
                    <a:pt x="186" y="395"/>
                  </a:lnTo>
                  <a:lnTo>
                    <a:pt x="186" y="399"/>
                  </a:lnTo>
                  <a:close/>
                  <a:moveTo>
                    <a:pt x="186" y="351"/>
                  </a:moveTo>
                  <a:lnTo>
                    <a:pt x="186" y="351"/>
                  </a:lnTo>
                  <a:lnTo>
                    <a:pt x="186" y="356"/>
                  </a:lnTo>
                  <a:lnTo>
                    <a:pt x="182" y="360"/>
                  </a:lnTo>
                  <a:lnTo>
                    <a:pt x="178" y="363"/>
                  </a:lnTo>
                  <a:lnTo>
                    <a:pt x="173" y="364"/>
                  </a:lnTo>
                  <a:lnTo>
                    <a:pt x="41" y="364"/>
                  </a:lnTo>
                  <a:lnTo>
                    <a:pt x="41" y="364"/>
                  </a:lnTo>
                  <a:lnTo>
                    <a:pt x="36" y="363"/>
                  </a:lnTo>
                  <a:lnTo>
                    <a:pt x="33" y="360"/>
                  </a:lnTo>
                  <a:lnTo>
                    <a:pt x="30" y="356"/>
                  </a:lnTo>
                  <a:lnTo>
                    <a:pt x="29" y="351"/>
                  </a:lnTo>
                  <a:lnTo>
                    <a:pt x="29" y="347"/>
                  </a:lnTo>
                  <a:lnTo>
                    <a:pt x="29" y="347"/>
                  </a:lnTo>
                  <a:lnTo>
                    <a:pt x="30" y="342"/>
                  </a:lnTo>
                  <a:lnTo>
                    <a:pt x="33" y="338"/>
                  </a:lnTo>
                  <a:lnTo>
                    <a:pt x="36" y="335"/>
                  </a:lnTo>
                  <a:lnTo>
                    <a:pt x="41" y="335"/>
                  </a:lnTo>
                  <a:lnTo>
                    <a:pt x="173" y="335"/>
                  </a:lnTo>
                  <a:lnTo>
                    <a:pt x="173" y="335"/>
                  </a:lnTo>
                  <a:lnTo>
                    <a:pt x="178" y="335"/>
                  </a:lnTo>
                  <a:lnTo>
                    <a:pt x="182" y="338"/>
                  </a:lnTo>
                  <a:lnTo>
                    <a:pt x="186" y="342"/>
                  </a:lnTo>
                  <a:lnTo>
                    <a:pt x="186" y="347"/>
                  </a:lnTo>
                  <a:lnTo>
                    <a:pt x="186" y="351"/>
                  </a:lnTo>
                  <a:close/>
                  <a:moveTo>
                    <a:pt x="186" y="302"/>
                  </a:moveTo>
                  <a:lnTo>
                    <a:pt x="186" y="302"/>
                  </a:lnTo>
                  <a:lnTo>
                    <a:pt x="186" y="307"/>
                  </a:lnTo>
                  <a:lnTo>
                    <a:pt x="182" y="312"/>
                  </a:lnTo>
                  <a:lnTo>
                    <a:pt x="178" y="314"/>
                  </a:lnTo>
                  <a:lnTo>
                    <a:pt x="173" y="314"/>
                  </a:lnTo>
                  <a:lnTo>
                    <a:pt x="41" y="314"/>
                  </a:lnTo>
                  <a:lnTo>
                    <a:pt x="41" y="314"/>
                  </a:lnTo>
                  <a:lnTo>
                    <a:pt x="36" y="314"/>
                  </a:lnTo>
                  <a:lnTo>
                    <a:pt x="33" y="312"/>
                  </a:lnTo>
                  <a:lnTo>
                    <a:pt x="30" y="307"/>
                  </a:lnTo>
                  <a:lnTo>
                    <a:pt x="29" y="302"/>
                  </a:lnTo>
                  <a:lnTo>
                    <a:pt x="29" y="298"/>
                  </a:lnTo>
                  <a:lnTo>
                    <a:pt x="29" y="298"/>
                  </a:lnTo>
                  <a:lnTo>
                    <a:pt x="30" y="293"/>
                  </a:lnTo>
                  <a:lnTo>
                    <a:pt x="33" y="289"/>
                  </a:lnTo>
                  <a:lnTo>
                    <a:pt x="36" y="287"/>
                  </a:lnTo>
                  <a:lnTo>
                    <a:pt x="41" y="285"/>
                  </a:lnTo>
                  <a:lnTo>
                    <a:pt x="173" y="285"/>
                  </a:lnTo>
                  <a:lnTo>
                    <a:pt x="173" y="285"/>
                  </a:lnTo>
                  <a:lnTo>
                    <a:pt x="178" y="287"/>
                  </a:lnTo>
                  <a:lnTo>
                    <a:pt x="182" y="289"/>
                  </a:lnTo>
                  <a:lnTo>
                    <a:pt x="186" y="293"/>
                  </a:lnTo>
                  <a:lnTo>
                    <a:pt x="186" y="298"/>
                  </a:lnTo>
                  <a:lnTo>
                    <a:pt x="186" y="302"/>
                  </a:lnTo>
                  <a:close/>
                  <a:moveTo>
                    <a:pt x="186" y="250"/>
                  </a:moveTo>
                  <a:lnTo>
                    <a:pt x="186" y="254"/>
                  </a:lnTo>
                  <a:lnTo>
                    <a:pt x="186" y="254"/>
                  </a:lnTo>
                  <a:lnTo>
                    <a:pt x="186" y="254"/>
                  </a:lnTo>
                  <a:lnTo>
                    <a:pt x="186" y="259"/>
                  </a:lnTo>
                  <a:lnTo>
                    <a:pt x="182" y="263"/>
                  </a:lnTo>
                  <a:lnTo>
                    <a:pt x="178" y="265"/>
                  </a:lnTo>
                  <a:lnTo>
                    <a:pt x="173" y="266"/>
                  </a:lnTo>
                  <a:lnTo>
                    <a:pt x="41" y="266"/>
                  </a:lnTo>
                  <a:lnTo>
                    <a:pt x="41" y="266"/>
                  </a:lnTo>
                  <a:lnTo>
                    <a:pt x="36" y="265"/>
                  </a:lnTo>
                  <a:lnTo>
                    <a:pt x="33" y="263"/>
                  </a:lnTo>
                  <a:lnTo>
                    <a:pt x="30" y="259"/>
                  </a:lnTo>
                  <a:lnTo>
                    <a:pt x="29" y="254"/>
                  </a:lnTo>
                  <a:lnTo>
                    <a:pt x="29" y="254"/>
                  </a:lnTo>
                  <a:lnTo>
                    <a:pt x="29" y="250"/>
                  </a:lnTo>
                  <a:lnTo>
                    <a:pt x="29" y="250"/>
                  </a:lnTo>
                  <a:lnTo>
                    <a:pt x="29" y="250"/>
                  </a:lnTo>
                  <a:lnTo>
                    <a:pt x="30" y="245"/>
                  </a:lnTo>
                  <a:lnTo>
                    <a:pt x="33" y="241"/>
                  </a:lnTo>
                  <a:lnTo>
                    <a:pt x="36" y="238"/>
                  </a:lnTo>
                  <a:lnTo>
                    <a:pt x="41" y="237"/>
                  </a:lnTo>
                  <a:lnTo>
                    <a:pt x="173" y="237"/>
                  </a:lnTo>
                  <a:lnTo>
                    <a:pt x="173" y="237"/>
                  </a:lnTo>
                  <a:lnTo>
                    <a:pt x="178" y="238"/>
                  </a:lnTo>
                  <a:lnTo>
                    <a:pt x="182" y="241"/>
                  </a:lnTo>
                  <a:lnTo>
                    <a:pt x="186" y="245"/>
                  </a:lnTo>
                  <a:lnTo>
                    <a:pt x="186" y="250"/>
                  </a:lnTo>
                  <a:lnTo>
                    <a:pt x="186" y="250"/>
                  </a:lnTo>
                  <a:close/>
                  <a:moveTo>
                    <a:pt x="186" y="206"/>
                  </a:moveTo>
                  <a:lnTo>
                    <a:pt x="186" y="206"/>
                  </a:lnTo>
                  <a:lnTo>
                    <a:pt x="186" y="209"/>
                  </a:lnTo>
                  <a:lnTo>
                    <a:pt x="182" y="214"/>
                  </a:lnTo>
                  <a:lnTo>
                    <a:pt x="178" y="217"/>
                  </a:lnTo>
                  <a:lnTo>
                    <a:pt x="173" y="218"/>
                  </a:lnTo>
                  <a:lnTo>
                    <a:pt x="41" y="218"/>
                  </a:lnTo>
                  <a:lnTo>
                    <a:pt x="41" y="218"/>
                  </a:lnTo>
                  <a:lnTo>
                    <a:pt x="36" y="217"/>
                  </a:lnTo>
                  <a:lnTo>
                    <a:pt x="33" y="214"/>
                  </a:lnTo>
                  <a:lnTo>
                    <a:pt x="30" y="209"/>
                  </a:lnTo>
                  <a:lnTo>
                    <a:pt x="29" y="206"/>
                  </a:lnTo>
                  <a:lnTo>
                    <a:pt x="29" y="200"/>
                  </a:lnTo>
                  <a:lnTo>
                    <a:pt x="29" y="200"/>
                  </a:lnTo>
                  <a:lnTo>
                    <a:pt x="30" y="195"/>
                  </a:lnTo>
                  <a:lnTo>
                    <a:pt x="33" y="192"/>
                  </a:lnTo>
                  <a:lnTo>
                    <a:pt x="36" y="189"/>
                  </a:lnTo>
                  <a:lnTo>
                    <a:pt x="41" y="188"/>
                  </a:lnTo>
                  <a:lnTo>
                    <a:pt x="173" y="188"/>
                  </a:lnTo>
                  <a:lnTo>
                    <a:pt x="173" y="188"/>
                  </a:lnTo>
                  <a:lnTo>
                    <a:pt x="178" y="189"/>
                  </a:lnTo>
                  <a:lnTo>
                    <a:pt x="182" y="192"/>
                  </a:lnTo>
                  <a:lnTo>
                    <a:pt x="186" y="195"/>
                  </a:lnTo>
                  <a:lnTo>
                    <a:pt x="186" y="200"/>
                  </a:lnTo>
                  <a:lnTo>
                    <a:pt x="186" y="206"/>
                  </a:lnTo>
                  <a:close/>
                  <a:moveTo>
                    <a:pt x="186" y="156"/>
                  </a:moveTo>
                  <a:lnTo>
                    <a:pt x="186" y="156"/>
                  </a:lnTo>
                  <a:lnTo>
                    <a:pt x="186" y="161"/>
                  </a:lnTo>
                  <a:lnTo>
                    <a:pt x="182" y="165"/>
                  </a:lnTo>
                  <a:lnTo>
                    <a:pt x="178" y="168"/>
                  </a:lnTo>
                  <a:lnTo>
                    <a:pt x="173" y="169"/>
                  </a:lnTo>
                  <a:lnTo>
                    <a:pt x="41" y="169"/>
                  </a:lnTo>
                  <a:lnTo>
                    <a:pt x="41" y="169"/>
                  </a:lnTo>
                  <a:lnTo>
                    <a:pt x="36" y="168"/>
                  </a:lnTo>
                  <a:lnTo>
                    <a:pt x="33" y="165"/>
                  </a:lnTo>
                  <a:lnTo>
                    <a:pt x="30" y="161"/>
                  </a:lnTo>
                  <a:lnTo>
                    <a:pt x="29" y="156"/>
                  </a:lnTo>
                  <a:lnTo>
                    <a:pt x="29" y="152"/>
                  </a:lnTo>
                  <a:lnTo>
                    <a:pt x="29" y="152"/>
                  </a:lnTo>
                  <a:lnTo>
                    <a:pt x="30" y="147"/>
                  </a:lnTo>
                  <a:lnTo>
                    <a:pt x="33" y="143"/>
                  </a:lnTo>
                  <a:lnTo>
                    <a:pt x="36" y="141"/>
                  </a:lnTo>
                  <a:lnTo>
                    <a:pt x="41" y="140"/>
                  </a:lnTo>
                  <a:lnTo>
                    <a:pt x="173" y="140"/>
                  </a:lnTo>
                  <a:lnTo>
                    <a:pt x="173" y="140"/>
                  </a:lnTo>
                  <a:lnTo>
                    <a:pt x="178" y="141"/>
                  </a:lnTo>
                  <a:lnTo>
                    <a:pt x="182" y="143"/>
                  </a:lnTo>
                  <a:lnTo>
                    <a:pt x="186" y="147"/>
                  </a:lnTo>
                  <a:lnTo>
                    <a:pt x="186" y="152"/>
                  </a:lnTo>
                  <a:lnTo>
                    <a:pt x="186" y="156"/>
                  </a:lnTo>
                  <a:close/>
                  <a:moveTo>
                    <a:pt x="186" y="108"/>
                  </a:moveTo>
                  <a:lnTo>
                    <a:pt x="186" y="108"/>
                  </a:lnTo>
                  <a:lnTo>
                    <a:pt x="186" y="113"/>
                  </a:lnTo>
                  <a:lnTo>
                    <a:pt x="182" y="117"/>
                  </a:lnTo>
                  <a:lnTo>
                    <a:pt x="178" y="119"/>
                  </a:lnTo>
                  <a:lnTo>
                    <a:pt x="173" y="121"/>
                  </a:lnTo>
                  <a:lnTo>
                    <a:pt x="41" y="121"/>
                  </a:lnTo>
                  <a:lnTo>
                    <a:pt x="41" y="121"/>
                  </a:lnTo>
                  <a:lnTo>
                    <a:pt x="36" y="119"/>
                  </a:lnTo>
                  <a:lnTo>
                    <a:pt x="33" y="117"/>
                  </a:lnTo>
                  <a:lnTo>
                    <a:pt x="30" y="113"/>
                  </a:lnTo>
                  <a:lnTo>
                    <a:pt x="29" y="108"/>
                  </a:lnTo>
                  <a:lnTo>
                    <a:pt x="29" y="103"/>
                  </a:lnTo>
                  <a:lnTo>
                    <a:pt x="29" y="103"/>
                  </a:lnTo>
                  <a:lnTo>
                    <a:pt x="30" y="98"/>
                  </a:lnTo>
                  <a:lnTo>
                    <a:pt x="33" y="94"/>
                  </a:lnTo>
                  <a:lnTo>
                    <a:pt x="36" y="92"/>
                  </a:lnTo>
                  <a:lnTo>
                    <a:pt x="41" y="90"/>
                  </a:lnTo>
                  <a:lnTo>
                    <a:pt x="173" y="90"/>
                  </a:lnTo>
                  <a:lnTo>
                    <a:pt x="173" y="90"/>
                  </a:lnTo>
                  <a:lnTo>
                    <a:pt x="178" y="92"/>
                  </a:lnTo>
                  <a:lnTo>
                    <a:pt x="182" y="94"/>
                  </a:lnTo>
                  <a:lnTo>
                    <a:pt x="186" y="98"/>
                  </a:lnTo>
                  <a:lnTo>
                    <a:pt x="186" y="103"/>
                  </a:lnTo>
                  <a:lnTo>
                    <a:pt x="186"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9" name="Rectangle 18">
              <a:extLst>
                <a:ext uri="{FF2B5EF4-FFF2-40B4-BE49-F238E27FC236}">
                  <a16:creationId xmlns:a16="http://schemas.microsoft.com/office/drawing/2014/main" id="{180635DF-F3AC-4A27-96F5-6580AB779085}"/>
                </a:ext>
              </a:extLst>
            </p:cNvPr>
            <p:cNvSpPr>
              <a:spLocks noChangeArrowheads="1"/>
            </p:cNvSpPr>
            <p:nvPr/>
          </p:nvSpPr>
          <p:spPr bwMode="auto">
            <a:xfrm>
              <a:off x="3310062" y="3234829"/>
              <a:ext cx="33655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19">
              <a:extLst>
                <a:ext uri="{FF2B5EF4-FFF2-40B4-BE49-F238E27FC236}">
                  <a16:creationId xmlns:a16="http://schemas.microsoft.com/office/drawing/2014/main" id="{42CA8A98-895F-4C79-A631-8A68C6F51A9B}"/>
                </a:ext>
              </a:extLst>
            </p:cNvPr>
            <p:cNvSpPr>
              <a:spLocks/>
            </p:cNvSpPr>
            <p:nvPr/>
          </p:nvSpPr>
          <p:spPr bwMode="auto">
            <a:xfrm>
              <a:off x="3310062" y="2585541"/>
              <a:ext cx="336550" cy="187325"/>
            </a:xfrm>
            <a:custGeom>
              <a:avLst/>
              <a:gdLst>
                <a:gd name="T0" fmla="*/ 378 w 424"/>
                <a:gd name="T1" fmla="*/ 212 h 236"/>
                <a:gd name="T2" fmla="*/ 378 w 424"/>
                <a:gd name="T3" fmla="*/ 212 h 236"/>
                <a:gd name="T4" fmla="*/ 373 w 424"/>
                <a:gd name="T5" fmla="*/ 196 h 236"/>
                <a:gd name="T6" fmla="*/ 366 w 424"/>
                <a:gd name="T7" fmla="*/ 180 h 236"/>
                <a:gd name="T8" fmla="*/ 357 w 424"/>
                <a:gd name="T9" fmla="*/ 163 h 236"/>
                <a:gd name="T10" fmla="*/ 345 w 424"/>
                <a:gd name="T11" fmla="*/ 145 h 236"/>
                <a:gd name="T12" fmla="*/ 333 w 424"/>
                <a:gd name="T13" fmla="*/ 128 h 236"/>
                <a:gd name="T14" fmla="*/ 317 w 424"/>
                <a:gd name="T15" fmla="*/ 110 h 236"/>
                <a:gd name="T16" fmla="*/ 301 w 424"/>
                <a:gd name="T17" fmla="*/ 93 h 236"/>
                <a:gd name="T18" fmla="*/ 283 w 424"/>
                <a:gd name="T19" fmla="*/ 77 h 236"/>
                <a:gd name="T20" fmla="*/ 283 w 424"/>
                <a:gd name="T21" fmla="*/ 77 h 236"/>
                <a:gd name="T22" fmla="*/ 267 w 424"/>
                <a:gd name="T23" fmla="*/ 63 h 236"/>
                <a:gd name="T24" fmla="*/ 252 w 424"/>
                <a:gd name="T25" fmla="*/ 52 h 236"/>
                <a:gd name="T26" fmla="*/ 235 w 424"/>
                <a:gd name="T27" fmla="*/ 40 h 236"/>
                <a:gd name="T28" fmla="*/ 220 w 424"/>
                <a:gd name="T29" fmla="*/ 31 h 236"/>
                <a:gd name="T30" fmla="*/ 204 w 424"/>
                <a:gd name="T31" fmla="*/ 22 h 236"/>
                <a:gd name="T32" fmla="*/ 188 w 424"/>
                <a:gd name="T33" fmla="*/ 16 h 236"/>
                <a:gd name="T34" fmla="*/ 173 w 424"/>
                <a:gd name="T35" fmla="*/ 10 h 236"/>
                <a:gd name="T36" fmla="*/ 158 w 424"/>
                <a:gd name="T37" fmla="*/ 5 h 236"/>
                <a:gd name="T38" fmla="*/ 144 w 424"/>
                <a:gd name="T39" fmla="*/ 2 h 236"/>
                <a:gd name="T40" fmla="*/ 130 w 424"/>
                <a:gd name="T41" fmla="*/ 0 h 236"/>
                <a:gd name="T42" fmla="*/ 118 w 424"/>
                <a:gd name="T43" fmla="*/ 0 h 236"/>
                <a:gd name="T44" fmla="*/ 106 w 424"/>
                <a:gd name="T45" fmla="*/ 0 h 236"/>
                <a:gd name="T46" fmla="*/ 95 w 424"/>
                <a:gd name="T47" fmla="*/ 2 h 236"/>
                <a:gd name="T48" fmla="*/ 85 w 424"/>
                <a:gd name="T49" fmla="*/ 6 h 236"/>
                <a:gd name="T50" fmla="*/ 77 w 424"/>
                <a:gd name="T51" fmla="*/ 11 h 236"/>
                <a:gd name="T52" fmla="*/ 69 w 424"/>
                <a:gd name="T53" fmla="*/ 19 h 236"/>
                <a:gd name="T54" fmla="*/ 69 w 424"/>
                <a:gd name="T55" fmla="*/ 19 h 236"/>
                <a:gd name="T56" fmla="*/ 63 w 424"/>
                <a:gd name="T57" fmla="*/ 26 h 236"/>
                <a:gd name="T58" fmla="*/ 59 w 424"/>
                <a:gd name="T59" fmla="*/ 35 h 236"/>
                <a:gd name="T60" fmla="*/ 57 w 424"/>
                <a:gd name="T61" fmla="*/ 44 h 236"/>
                <a:gd name="T62" fmla="*/ 57 w 424"/>
                <a:gd name="T63" fmla="*/ 55 h 236"/>
                <a:gd name="T64" fmla="*/ 57 w 424"/>
                <a:gd name="T65" fmla="*/ 66 h 236"/>
                <a:gd name="T66" fmla="*/ 59 w 424"/>
                <a:gd name="T67" fmla="*/ 78 h 236"/>
                <a:gd name="T68" fmla="*/ 62 w 424"/>
                <a:gd name="T69" fmla="*/ 91 h 236"/>
                <a:gd name="T70" fmla="*/ 67 w 424"/>
                <a:gd name="T71" fmla="*/ 104 h 236"/>
                <a:gd name="T72" fmla="*/ 72 w 424"/>
                <a:gd name="T73" fmla="*/ 116 h 236"/>
                <a:gd name="T74" fmla="*/ 80 w 424"/>
                <a:gd name="T75" fmla="*/ 130 h 236"/>
                <a:gd name="T76" fmla="*/ 88 w 424"/>
                <a:gd name="T77" fmla="*/ 144 h 236"/>
                <a:gd name="T78" fmla="*/ 97 w 424"/>
                <a:gd name="T79" fmla="*/ 158 h 236"/>
                <a:gd name="T80" fmla="*/ 107 w 424"/>
                <a:gd name="T81" fmla="*/ 172 h 236"/>
                <a:gd name="T82" fmla="*/ 120 w 424"/>
                <a:gd name="T83" fmla="*/ 186 h 236"/>
                <a:gd name="T84" fmla="*/ 133 w 424"/>
                <a:gd name="T85" fmla="*/ 198 h 236"/>
                <a:gd name="T86" fmla="*/ 147 w 424"/>
                <a:gd name="T87" fmla="*/ 212 h 236"/>
                <a:gd name="T88" fmla="*/ 0 w 424"/>
                <a:gd name="T89" fmla="*/ 212 h 236"/>
                <a:gd name="T90" fmla="*/ 0 w 424"/>
                <a:gd name="T91" fmla="*/ 236 h 236"/>
                <a:gd name="T92" fmla="*/ 424 w 424"/>
                <a:gd name="T93" fmla="*/ 236 h 236"/>
                <a:gd name="T94" fmla="*/ 424 w 424"/>
                <a:gd name="T95" fmla="*/ 212 h 236"/>
                <a:gd name="T96" fmla="*/ 378 w 424"/>
                <a:gd name="T97" fmla="*/ 21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4" h="236">
                  <a:moveTo>
                    <a:pt x="378" y="212"/>
                  </a:moveTo>
                  <a:lnTo>
                    <a:pt x="378" y="212"/>
                  </a:lnTo>
                  <a:lnTo>
                    <a:pt x="373" y="196"/>
                  </a:lnTo>
                  <a:lnTo>
                    <a:pt x="366" y="180"/>
                  </a:lnTo>
                  <a:lnTo>
                    <a:pt x="357" y="163"/>
                  </a:lnTo>
                  <a:lnTo>
                    <a:pt x="345" y="145"/>
                  </a:lnTo>
                  <a:lnTo>
                    <a:pt x="333" y="128"/>
                  </a:lnTo>
                  <a:lnTo>
                    <a:pt x="317" y="110"/>
                  </a:lnTo>
                  <a:lnTo>
                    <a:pt x="301" y="93"/>
                  </a:lnTo>
                  <a:lnTo>
                    <a:pt x="283" y="77"/>
                  </a:lnTo>
                  <a:lnTo>
                    <a:pt x="283" y="77"/>
                  </a:lnTo>
                  <a:lnTo>
                    <a:pt x="267" y="63"/>
                  </a:lnTo>
                  <a:lnTo>
                    <a:pt x="252" y="52"/>
                  </a:lnTo>
                  <a:lnTo>
                    <a:pt x="235" y="40"/>
                  </a:lnTo>
                  <a:lnTo>
                    <a:pt x="220" y="31"/>
                  </a:lnTo>
                  <a:lnTo>
                    <a:pt x="204" y="22"/>
                  </a:lnTo>
                  <a:lnTo>
                    <a:pt x="188" y="16"/>
                  </a:lnTo>
                  <a:lnTo>
                    <a:pt x="173" y="10"/>
                  </a:lnTo>
                  <a:lnTo>
                    <a:pt x="158" y="5"/>
                  </a:lnTo>
                  <a:lnTo>
                    <a:pt x="144" y="2"/>
                  </a:lnTo>
                  <a:lnTo>
                    <a:pt x="130" y="0"/>
                  </a:lnTo>
                  <a:lnTo>
                    <a:pt x="118" y="0"/>
                  </a:lnTo>
                  <a:lnTo>
                    <a:pt x="106" y="0"/>
                  </a:lnTo>
                  <a:lnTo>
                    <a:pt x="95" y="2"/>
                  </a:lnTo>
                  <a:lnTo>
                    <a:pt x="85" y="6"/>
                  </a:lnTo>
                  <a:lnTo>
                    <a:pt x="77" y="11"/>
                  </a:lnTo>
                  <a:lnTo>
                    <a:pt x="69" y="19"/>
                  </a:lnTo>
                  <a:lnTo>
                    <a:pt x="69" y="19"/>
                  </a:lnTo>
                  <a:lnTo>
                    <a:pt x="63" y="26"/>
                  </a:lnTo>
                  <a:lnTo>
                    <a:pt x="59" y="35"/>
                  </a:lnTo>
                  <a:lnTo>
                    <a:pt x="57" y="44"/>
                  </a:lnTo>
                  <a:lnTo>
                    <a:pt x="57" y="55"/>
                  </a:lnTo>
                  <a:lnTo>
                    <a:pt x="57" y="66"/>
                  </a:lnTo>
                  <a:lnTo>
                    <a:pt x="59" y="78"/>
                  </a:lnTo>
                  <a:lnTo>
                    <a:pt x="62" y="91"/>
                  </a:lnTo>
                  <a:lnTo>
                    <a:pt x="67" y="104"/>
                  </a:lnTo>
                  <a:lnTo>
                    <a:pt x="72" y="116"/>
                  </a:lnTo>
                  <a:lnTo>
                    <a:pt x="80" y="130"/>
                  </a:lnTo>
                  <a:lnTo>
                    <a:pt x="88" y="144"/>
                  </a:lnTo>
                  <a:lnTo>
                    <a:pt x="97" y="158"/>
                  </a:lnTo>
                  <a:lnTo>
                    <a:pt x="107" y="172"/>
                  </a:lnTo>
                  <a:lnTo>
                    <a:pt x="120" y="186"/>
                  </a:lnTo>
                  <a:lnTo>
                    <a:pt x="133" y="198"/>
                  </a:lnTo>
                  <a:lnTo>
                    <a:pt x="147" y="212"/>
                  </a:lnTo>
                  <a:lnTo>
                    <a:pt x="0" y="212"/>
                  </a:lnTo>
                  <a:lnTo>
                    <a:pt x="0" y="236"/>
                  </a:lnTo>
                  <a:lnTo>
                    <a:pt x="424" y="236"/>
                  </a:lnTo>
                  <a:lnTo>
                    <a:pt x="424" y="212"/>
                  </a:lnTo>
                  <a:lnTo>
                    <a:pt x="378" y="2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81" name="Grafika 80" descr="Szkielet martwej ryby">
            <a:extLst>
              <a:ext uri="{FF2B5EF4-FFF2-40B4-BE49-F238E27FC236}">
                <a16:creationId xmlns:a16="http://schemas.microsoft.com/office/drawing/2014/main" id="{96936D2E-16BD-4157-AE57-D2BF0D166033}"/>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rot="17944808">
            <a:off x="6004295" y="2910728"/>
            <a:ext cx="365076" cy="365076"/>
          </a:xfrm>
          <a:prstGeom prst="rect">
            <a:avLst/>
          </a:prstGeom>
        </p:spPr>
      </p:pic>
      <p:pic>
        <p:nvPicPr>
          <p:cNvPr id="82" name="Grafika 81" descr="Skórka banana">
            <a:extLst>
              <a:ext uri="{FF2B5EF4-FFF2-40B4-BE49-F238E27FC236}">
                <a16:creationId xmlns:a16="http://schemas.microsoft.com/office/drawing/2014/main" id="{CB6285C1-30E5-4017-9C54-5622A58044BA}"/>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176789" y="3011619"/>
            <a:ext cx="328569" cy="328569"/>
          </a:xfrm>
          <a:prstGeom prst="rect">
            <a:avLst/>
          </a:prstGeom>
        </p:spPr>
      </p:pic>
      <p:pic>
        <p:nvPicPr>
          <p:cNvPr id="85" name="Grafika 84" descr="Gazeta">
            <a:extLst>
              <a:ext uri="{FF2B5EF4-FFF2-40B4-BE49-F238E27FC236}">
                <a16:creationId xmlns:a16="http://schemas.microsoft.com/office/drawing/2014/main" id="{F3B46E0E-8F20-4388-9D6A-2095F2FF9B69}"/>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2754811" y="2913126"/>
            <a:ext cx="365076" cy="365076"/>
          </a:xfrm>
          <a:prstGeom prst="rect">
            <a:avLst/>
          </a:prstGeom>
        </p:spPr>
      </p:pic>
      <p:sp>
        <p:nvSpPr>
          <p:cNvPr id="90" name="pole tekstowe 89">
            <a:extLst>
              <a:ext uri="{FF2B5EF4-FFF2-40B4-BE49-F238E27FC236}">
                <a16:creationId xmlns:a16="http://schemas.microsoft.com/office/drawing/2014/main" id="{CC813105-37D7-4D37-9ACF-34B414909861}"/>
              </a:ext>
            </a:extLst>
          </p:cNvPr>
          <p:cNvSpPr txBox="1"/>
          <p:nvPr/>
        </p:nvSpPr>
        <p:spPr>
          <a:xfrm>
            <a:off x="6030355" y="1005855"/>
            <a:ext cx="773832" cy="253916"/>
          </a:xfrm>
          <a:prstGeom prst="rect">
            <a:avLst/>
          </a:prstGeom>
          <a:noFill/>
        </p:spPr>
        <p:txBody>
          <a:bodyPr wrap="square">
            <a:spAutoFit/>
          </a:bodyPr>
          <a:lstStyle/>
          <a:p>
            <a:pPr algn="ctr"/>
            <a:r>
              <a:rPr lang="pl-PL" sz="1050" b="1" i="0" u="none" strike="noStrike">
                <a:solidFill>
                  <a:schemeClr val="tx1"/>
                </a:solidFill>
                <a:effectLst/>
                <a:latin typeface="+mj-lt"/>
              </a:rPr>
              <a:t>Ogółem</a:t>
            </a:r>
            <a:endParaRPr lang="pl-PL" sz="1050" b="1">
              <a:latin typeface="+mj-lt"/>
            </a:endParaRPr>
          </a:p>
        </p:txBody>
      </p:sp>
      <p:sp>
        <p:nvSpPr>
          <p:cNvPr id="91" name="Prostokąt 90">
            <a:extLst>
              <a:ext uri="{FF2B5EF4-FFF2-40B4-BE49-F238E27FC236}">
                <a16:creationId xmlns:a16="http://schemas.microsoft.com/office/drawing/2014/main" id="{DDF76EF9-A3DF-4B28-8C6A-AB8D31BDCFED}"/>
              </a:ext>
            </a:extLst>
          </p:cNvPr>
          <p:cNvSpPr/>
          <p:nvPr/>
        </p:nvSpPr>
        <p:spPr>
          <a:xfrm rot="16200000">
            <a:off x="6085553" y="1086380"/>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92" name="Grupa 91">
            <a:extLst>
              <a:ext uri="{FF2B5EF4-FFF2-40B4-BE49-F238E27FC236}">
                <a16:creationId xmlns:a16="http://schemas.microsoft.com/office/drawing/2014/main" id="{0DB94A3F-172E-4FF9-BBFB-45A052580B81}"/>
              </a:ext>
            </a:extLst>
          </p:cNvPr>
          <p:cNvGrpSpPr/>
          <p:nvPr/>
        </p:nvGrpSpPr>
        <p:grpSpPr>
          <a:xfrm>
            <a:off x="8012953" y="964521"/>
            <a:ext cx="616504" cy="528534"/>
            <a:chOff x="4371809" y="1763215"/>
            <a:chExt cx="700878" cy="600867"/>
          </a:xfrm>
          <a:solidFill>
            <a:schemeClr val="bg1">
              <a:lumMod val="75000"/>
            </a:schemeClr>
          </a:solidFill>
        </p:grpSpPr>
        <p:sp>
          <p:nvSpPr>
            <p:cNvPr id="93" name="Freeform 5">
              <a:extLst>
                <a:ext uri="{FF2B5EF4-FFF2-40B4-BE49-F238E27FC236}">
                  <a16:creationId xmlns:a16="http://schemas.microsoft.com/office/drawing/2014/main" id="{FE50FE46-6BAD-4413-8EB5-1F66EF7AE031}"/>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4" name="Freeform 6">
              <a:extLst>
                <a:ext uri="{FF2B5EF4-FFF2-40B4-BE49-F238E27FC236}">
                  <a16:creationId xmlns:a16="http://schemas.microsoft.com/office/drawing/2014/main" id="{B910603B-D4B4-4071-AD1C-3CCBF2E40084}"/>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95" name="Grupa 94">
            <a:extLst>
              <a:ext uri="{FF2B5EF4-FFF2-40B4-BE49-F238E27FC236}">
                <a16:creationId xmlns:a16="http://schemas.microsoft.com/office/drawing/2014/main" id="{85F5FCAE-0F44-493E-B381-49DC217F2985}"/>
              </a:ext>
            </a:extLst>
          </p:cNvPr>
          <p:cNvGrpSpPr/>
          <p:nvPr/>
        </p:nvGrpSpPr>
        <p:grpSpPr>
          <a:xfrm>
            <a:off x="6862032" y="885046"/>
            <a:ext cx="1832417" cy="815852"/>
            <a:chOff x="7603296" y="1265765"/>
            <a:chExt cx="1832417" cy="815852"/>
          </a:xfrm>
        </p:grpSpPr>
        <p:sp>
          <p:nvSpPr>
            <p:cNvPr id="96" name="pole tekstowe 95">
              <a:extLst>
                <a:ext uri="{FF2B5EF4-FFF2-40B4-BE49-F238E27FC236}">
                  <a16:creationId xmlns:a16="http://schemas.microsoft.com/office/drawing/2014/main" id="{7E8E1BBC-01CF-4442-B40A-E37E92432EAB}"/>
                </a:ext>
              </a:extLst>
            </p:cNvPr>
            <p:cNvSpPr txBox="1"/>
            <p:nvPr/>
          </p:nvSpPr>
          <p:spPr>
            <a:xfrm>
              <a:off x="7642210" y="1265765"/>
              <a:ext cx="1793503" cy="253916"/>
            </a:xfrm>
            <a:prstGeom prst="rect">
              <a:avLst/>
            </a:prstGeom>
            <a:noFill/>
          </p:spPr>
          <p:txBody>
            <a:bodyPr wrap="square" rtlCol="0">
              <a:spAutoFit/>
            </a:bodyPr>
            <a:lstStyle/>
            <a:p>
              <a:r>
                <a:rPr lang="pl-PL" sz="1000"/>
                <a:t>Mieszkam sam(a)</a:t>
              </a:r>
            </a:p>
          </p:txBody>
        </p:sp>
        <p:sp>
          <p:nvSpPr>
            <p:cNvPr id="97" name="Prostokąt 96">
              <a:extLst>
                <a:ext uri="{FF2B5EF4-FFF2-40B4-BE49-F238E27FC236}">
                  <a16:creationId xmlns:a16="http://schemas.microsoft.com/office/drawing/2014/main" id="{AEDE65AA-9D93-4244-9751-34BF95AAAA4E}"/>
                </a:ext>
              </a:extLst>
            </p:cNvPr>
            <p:cNvSpPr/>
            <p:nvPr/>
          </p:nvSpPr>
          <p:spPr>
            <a:xfrm rot="16200000">
              <a:off x="7600648" y="1325050"/>
              <a:ext cx="83119" cy="77824"/>
            </a:xfrm>
            <a:prstGeom prst="rect">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8" name="Prostokąt 97">
              <a:extLst>
                <a:ext uri="{FF2B5EF4-FFF2-40B4-BE49-F238E27FC236}">
                  <a16:creationId xmlns:a16="http://schemas.microsoft.com/office/drawing/2014/main" id="{A1358D98-A577-4576-8144-C4B0A3C5BC69}"/>
                </a:ext>
              </a:extLst>
            </p:cNvPr>
            <p:cNvSpPr/>
            <p:nvPr/>
          </p:nvSpPr>
          <p:spPr>
            <a:xfrm rot="16200000">
              <a:off x="7600650" y="1473507"/>
              <a:ext cx="83119" cy="77824"/>
            </a:xfrm>
            <a:prstGeom prst="rect">
              <a:avLst/>
            </a:prstGeom>
            <a:solidFill>
              <a:srgbClr val="B3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9" name="Prostokąt 98">
              <a:extLst>
                <a:ext uri="{FF2B5EF4-FFF2-40B4-BE49-F238E27FC236}">
                  <a16:creationId xmlns:a16="http://schemas.microsoft.com/office/drawing/2014/main" id="{DA9F9BEC-02A4-47B3-BC70-A76F3660DFFB}"/>
                </a:ext>
              </a:extLst>
            </p:cNvPr>
            <p:cNvSpPr/>
            <p:nvPr/>
          </p:nvSpPr>
          <p:spPr>
            <a:xfrm rot="16200000">
              <a:off x="7600651" y="1621964"/>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100" name="pole tekstowe 99">
              <a:extLst>
                <a:ext uri="{FF2B5EF4-FFF2-40B4-BE49-F238E27FC236}">
                  <a16:creationId xmlns:a16="http://schemas.microsoft.com/office/drawing/2014/main" id="{0A81EDA0-2D31-43F1-91A1-E0797F0A9FB4}"/>
                </a:ext>
              </a:extLst>
            </p:cNvPr>
            <p:cNvSpPr txBox="1"/>
            <p:nvPr/>
          </p:nvSpPr>
          <p:spPr>
            <a:xfrm>
              <a:off x="7642210" y="1406249"/>
              <a:ext cx="1793503" cy="253916"/>
            </a:xfrm>
            <a:prstGeom prst="rect">
              <a:avLst/>
            </a:prstGeom>
            <a:noFill/>
          </p:spPr>
          <p:txBody>
            <a:bodyPr wrap="square" rtlCol="0">
              <a:spAutoFit/>
            </a:bodyPr>
            <a:lstStyle/>
            <a:p>
              <a:r>
                <a:rPr lang="pl-PL" sz="1000"/>
                <a:t>2 osoby</a:t>
              </a:r>
            </a:p>
          </p:txBody>
        </p:sp>
        <p:sp>
          <p:nvSpPr>
            <p:cNvPr id="101" name="pole tekstowe 100">
              <a:extLst>
                <a:ext uri="{FF2B5EF4-FFF2-40B4-BE49-F238E27FC236}">
                  <a16:creationId xmlns:a16="http://schemas.microsoft.com/office/drawing/2014/main" id="{A0DC0731-92B0-4898-9C42-D51C95097772}"/>
                </a:ext>
              </a:extLst>
            </p:cNvPr>
            <p:cNvSpPr txBox="1"/>
            <p:nvPr/>
          </p:nvSpPr>
          <p:spPr>
            <a:xfrm>
              <a:off x="7642210" y="1546733"/>
              <a:ext cx="1793503" cy="253916"/>
            </a:xfrm>
            <a:prstGeom prst="rect">
              <a:avLst/>
            </a:prstGeom>
            <a:noFill/>
          </p:spPr>
          <p:txBody>
            <a:bodyPr wrap="square" rtlCol="0">
              <a:spAutoFit/>
            </a:bodyPr>
            <a:lstStyle/>
            <a:p>
              <a:r>
                <a:rPr lang="pl-PL" sz="1000"/>
                <a:t>3 osoby</a:t>
              </a:r>
            </a:p>
          </p:txBody>
        </p:sp>
        <p:sp>
          <p:nvSpPr>
            <p:cNvPr id="102" name="pole tekstowe 101">
              <a:extLst>
                <a:ext uri="{FF2B5EF4-FFF2-40B4-BE49-F238E27FC236}">
                  <a16:creationId xmlns:a16="http://schemas.microsoft.com/office/drawing/2014/main" id="{E8A86B70-3EC5-4D82-B25C-FDD9426423EA}"/>
                </a:ext>
              </a:extLst>
            </p:cNvPr>
            <p:cNvSpPr txBox="1"/>
            <p:nvPr/>
          </p:nvSpPr>
          <p:spPr>
            <a:xfrm>
              <a:off x="7642210" y="1687217"/>
              <a:ext cx="1793503" cy="253916"/>
            </a:xfrm>
            <a:prstGeom prst="rect">
              <a:avLst/>
            </a:prstGeom>
            <a:noFill/>
          </p:spPr>
          <p:txBody>
            <a:bodyPr wrap="square" rtlCol="0">
              <a:spAutoFit/>
            </a:bodyPr>
            <a:lstStyle/>
            <a:p>
              <a:r>
                <a:rPr lang="pl-PL" sz="1000"/>
                <a:t>4 osoby</a:t>
              </a:r>
            </a:p>
          </p:txBody>
        </p:sp>
        <p:sp>
          <p:nvSpPr>
            <p:cNvPr id="103" name="pole tekstowe 102">
              <a:extLst>
                <a:ext uri="{FF2B5EF4-FFF2-40B4-BE49-F238E27FC236}">
                  <a16:creationId xmlns:a16="http://schemas.microsoft.com/office/drawing/2014/main" id="{3A816947-4475-4D4C-AF3C-E630EA4A2796}"/>
                </a:ext>
              </a:extLst>
            </p:cNvPr>
            <p:cNvSpPr txBox="1"/>
            <p:nvPr/>
          </p:nvSpPr>
          <p:spPr>
            <a:xfrm>
              <a:off x="7642210" y="1827701"/>
              <a:ext cx="1793503" cy="253916"/>
            </a:xfrm>
            <a:prstGeom prst="rect">
              <a:avLst/>
            </a:prstGeom>
            <a:noFill/>
          </p:spPr>
          <p:txBody>
            <a:bodyPr wrap="square" rtlCol="0">
              <a:spAutoFit/>
            </a:bodyPr>
            <a:lstStyle/>
            <a:p>
              <a:r>
                <a:rPr lang="pl-PL" sz="1000"/>
                <a:t>5 i więcej osób</a:t>
              </a:r>
            </a:p>
          </p:txBody>
        </p:sp>
        <p:sp>
          <p:nvSpPr>
            <p:cNvPr id="104" name="Prostokąt 103">
              <a:extLst>
                <a:ext uri="{FF2B5EF4-FFF2-40B4-BE49-F238E27FC236}">
                  <a16:creationId xmlns:a16="http://schemas.microsoft.com/office/drawing/2014/main" id="{CC80B0B3-D2D8-45B0-A4EC-AAEF7785D7D6}"/>
                </a:ext>
              </a:extLst>
            </p:cNvPr>
            <p:cNvSpPr/>
            <p:nvPr/>
          </p:nvSpPr>
          <p:spPr>
            <a:xfrm rot="16200000">
              <a:off x="7600649" y="1770421"/>
              <a:ext cx="83119" cy="778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105" name="Prostokąt 104">
              <a:extLst>
                <a:ext uri="{FF2B5EF4-FFF2-40B4-BE49-F238E27FC236}">
                  <a16:creationId xmlns:a16="http://schemas.microsoft.com/office/drawing/2014/main" id="{A99041AA-29B8-403A-915E-A674DE4FDFB5}"/>
                </a:ext>
              </a:extLst>
            </p:cNvPr>
            <p:cNvSpPr/>
            <p:nvPr/>
          </p:nvSpPr>
          <p:spPr>
            <a:xfrm rot="16200000">
              <a:off x="7600649" y="1918876"/>
              <a:ext cx="83119" cy="77824"/>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grpSp>
    </p:spTree>
    <p:extLst>
      <p:ext uri="{BB962C8B-B14F-4D97-AF65-F5344CB8AC3E}">
        <p14:creationId xmlns:p14="http://schemas.microsoft.com/office/powerpoint/2010/main" val="111205955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9" name="Tabela 88">
            <a:extLst>
              <a:ext uri="{FF2B5EF4-FFF2-40B4-BE49-F238E27FC236}">
                <a16:creationId xmlns:a16="http://schemas.microsoft.com/office/drawing/2014/main" id="{EC58121B-C6CC-4EE3-8CBB-1E764930E716}"/>
              </a:ext>
            </a:extLst>
          </p:cNvPr>
          <p:cNvGraphicFramePr>
            <a:graphicFrameLocks noGrp="1"/>
          </p:cNvGraphicFramePr>
          <p:nvPr/>
        </p:nvGraphicFramePr>
        <p:xfrm>
          <a:off x="430860" y="5249509"/>
          <a:ext cx="8380085" cy="370840"/>
        </p:xfrm>
        <a:graphic>
          <a:graphicData uri="http://schemas.openxmlformats.org/drawingml/2006/table">
            <a:tbl>
              <a:tblPr firstRow="1" bandRow="1">
                <a:tableStyleId>{5C22544A-7EE6-4342-B048-85BDC9FD1C3A}</a:tableStyleId>
              </a:tblPr>
              <a:tblGrid>
                <a:gridCol w="1676017">
                  <a:extLst>
                    <a:ext uri="{9D8B030D-6E8A-4147-A177-3AD203B41FA5}">
                      <a16:colId xmlns:a16="http://schemas.microsoft.com/office/drawing/2014/main" val="2111710946"/>
                    </a:ext>
                  </a:extLst>
                </a:gridCol>
                <a:gridCol w="1676017">
                  <a:extLst>
                    <a:ext uri="{9D8B030D-6E8A-4147-A177-3AD203B41FA5}">
                      <a16:colId xmlns:a16="http://schemas.microsoft.com/office/drawing/2014/main" val="1695398538"/>
                    </a:ext>
                  </a:extLst>
                </a:gridCol>
                <a:gridCol w="1676017">
                  <a:extLst>
                    <a:ext uri="{9D8B030D-6E8A-4147-A177-3AD203B41FA5}">
                      <a16:colId xmlns:a16="http://schemas.microsoft.com/office/drawing/2014/main" val="4189935962"/>
                    </a:ext>
                  </a:extLst>
                </a:gridCol>
                <a:gridCol w="1676017">
                  <a:extLst>
                    <a:ext uri="{9D8B030D-6E8A-4147-A177-3AD203B41FA5}">
                      <a16:colId xmlns:a16="http://schemas.microsoft.com/office/drawing/2014/main" val="2027445883"/>
                    </a:ext>
                  </a:extLst>
                </a:gridCol>
                <a:gridCol w="1676017">
                  <a:extLst>
                    <a:ext uri="{9D8B030D-6E8A-4147-A177-3AD203B41FA5}">
                      <a16:colId xmlns:a16="http://schemas.microsoft.com/office/drawing/2014/main" val="2156177332"/>
                    </a:ext>
                  </a:extLst>
                </a:gridCol>
              </a:tblGrid>
              <a:tr h="370840">
                <a:tc>
                  <a:txBody>
                    <a:bodyPr/>
                    <a:lstStyle/>
                    <a:p>
                      <a:pPr algn="ctr" fontAlgn="b"/>
                      <a:r>
                        <a:rPr lang="pl-PL" sz="1000" b="0" i="0" u="none" strike="noStrike">
                          <a:solidFill>
                            <a:schemeClr val="tx1"/>
                          </a:solidFill>
                          <a:effectLst/>
                          <a:latin typeface="+mj-lt"/>
                        </a:rPr>
                        <a:t>baterie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zużyty sprzęt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leki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świetlówki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inne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387383"/>
                  </a:ext>
                </a:extLst>
              </a:tr>
            </a:tbl>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Rodzaje segregowanych odpadów</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P14. Jakie śmieci oddziela Pan(i) od reszty podczas segregowania odpadów?</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5"/>
            <a:ext cx="8487418" cy="216001"/>
          </a:xfrm>
        </p:spPr>
        <p:txBody>
          <a:bodyPr/>
          <a:lstStyle/>
          <a:p>
            <a:r>
              <a:rPr lang="pl-PL">
                <a:solidFill>
                  <a:schemeClr val="bg1">
                    <a:lumMod val="75000"/>
                  </a:schemeClr>
                </a:solidFill>
              </a:rPr>
              <a:t>Odpowiadający: badani, którzy segregują śmieci regularnie lub sporadycznie, n=977. Ze względu na średni dochód na 1 członka rodziny: do 1500 zł: n=222, 1501-2500 zł: n=286, powyżej 2500 zł: n=408.</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descr="Jakie śmieci są oddzielane od reszty podczas segregowania odpadów?&#10;&#10;Wykres kolumnowy przedstawiający śmieci oddzielane od reszty odpadów z podziałem na lata:&#10;Plastik, tworzywa sztuczne: 2020 rok – 97%, 2018 rok – 82%, 2014 rok – 76%, 2013 rok – 80%, 2012 rok – 81%, 2011 rok – 83%. &#10;Makulatura, papier: 2020 rok – 91%, 2018 rok – 70%, 2014 rok – 67%, 2013 rok – 71%, 2012 rok – 58%, 2011 rok – 57%. &#10;Szkło, butelki, opakowania szklane: 2020 rok – 90%, 2018 rok – 81%, 2014 rok – 77%, 2013 rok – 82%, 2012 rok – 77%, 2011 rok – 82%. &#10;Odpady organiczne: 2020 rok – 79%, 2018 rok – 50%, 2014 rok – 43%, 2013 rok – 48%, 2012 rok – 28%, 2011 rok – 22%.&#10;Metal, puszki: 2020 rok – 68%, 2018 rok – 68%, 2014 rok – 57%, 2013 rok – 67%, 2012 rok –52%, 2011 rok – 47%. &#10; Baterie: 2020 rok –50%, 2018 rok – 55%, 2014 rok – 50%, 2013 rok – 53%, 2012 rok – 45%, 2011 rok – 33%. &#10;Zużyty sprzęt RTV/AGD: 2020 rok – 48%, 2018 rok – 52%, 2014 rok – 45%, 2013 rok – 45%, 2012 rok – 35%, 2011 rok – 21%.&#10;Leki: 2020 rok – 42%, 2018 rok – 40%, 2014 rok – 31%, 2013 rok – 37%, 2012 rok – 28%, 2011 rok – 16%. &#10;Świetlówki: 2020 rok – 38%, 2018 rok – 43%, 2014 rok – 33%, 2013 rok – 41%, 2012 rok – 26%, 2011 rok – 15%. &#10;Inne: : 2020 rok – 13%, 2014 rok – 1%. ">
            <a:extLst>
              <a:ext uri="{FF2B5EF4-FFF2-40B4-BE49-F238E27FC236}">
                <a16:creationId xmlns:a16="http://schemas.microsoft.com/office/drawing/2014/main" id="{7B5FBDA9-7F45-4D0A-AFBB-5C0FF3453F84}"/>
              </a:ext>
            </a:extLst>
          </p:cNvPr>
          <p:cNvGraphicFramePr/>
          <p:nvPr>
            <p:extLst>
              <p:ext uri="{D42A27DB-BD31-4B8C-83A1-F6EECF244321}">
                <p14:modId xmlns:p14="http://schemas.microsoft.com/office/powerpoint/2010/main" val="3888263680"/>
              </p:ext>
            </p:extLst>
          </p:nvPr>
        </p:nvGraphicFramePr>
        <p:xfrm>
          <a:off x="67246" y="1279446"/>
          <a:ext cx="8743699" cy="1634133"/>
        </p:xfrm>
        <a:graphic>
          <a:graphicData uri="http://schemas.openxmlformats.org/drawingml/2006/chart">
            <c:chart xmlns:c="http://schemas.openxmlformats.org/drawingml/2006/chart" xmlns:r="http://schemas.openxmlformats.org/officeDocument/2006/relationships" r:id="rId3"/>
          </a:graphicData>
        </a:graphic>
      </p:graphicFrame>
      <p:grpSp>
        <p:nvGrpSpPr>
          <p:cNvPr id="34" name="Grupa 33">
            <a:extLst>
              <a:ext uri="{FF2B5EF4-FFF2-40B4-BE49-F238E27FC236}">
                <a16:creationId xmlns:a16="http://schemas.microsoft.com/office/drawing/2014/main" id="{BE8833E5-1C09-474C-907B-832FF3DF7C5B}"/>
              </a:ext>
            </a:extLst>
          </p:cNvPr>
          <p:cNvGrpSpPr>
            <a:grpSpLocks noChangeAspect="1"/>
          </p:cNvGrpSpPr>
          <p:nvPr/>
        </p:nvGrpSpPr>
        <p:grpSpPr>
          <a:xfrm>
            <a:off x="912509" y="4833176"/>
            <a:ext cx="665486" cy="271550"/>
            <a:chOff x="5429041" y="3757618"/>
            <a:chExt cx="984326" cy="401651"/>
          </a:xfrm>
          <a:solidFill>
            <a:srgbClr val="CDCDCD"/>
          </a:solidFill>
        </p:grpSpPr>
        <p:grpSp>
          <p:nvGrpSpPr>
            <p:cNvPr id="35" name="Grupa 34">
              <a:extLst>
                <a:ext uri="{FF2B5EF4-FFF2-40B4-BE49-F238E27FC236}">
                  <a16:creationId xmlns:a16="http://schemas.microsoft.com/office/drawing/2014/main" id="{FC481B42-0D03-4F4F-AD75-F3277D6B1D86}"/>
                </a:ext>
              </a:extLst>
            </p:cNvPr>
            <p:cNvGrpSpPr/>
            <p:nvPr/>
          </p:nvGrpSpPr>
          <p:grpSpPr>
            <a:xfrm>
              <a:off x="5429041" y="3757618"/>
              <a:ext cx="202240" cy="401651"/>
              <a:chOff x="5534025" y="3944938"/>
              <a:chExt cx="227013" cy="450851"/>
            </a:xfrm>
            <a:grpFill/>
          </p:grpSpPr>
          <p:sp>
            <p:nvSpPr>
              <p:cNvPr id="45" name="Freeform 62">
                <a:extLst>
                  <a:ext uri="{FF2B5EF4-FFF2-40B4-BE49-F238E27FC236}">
                    <a16:creationId xmlns:a16="http://schemas.microsoft.com/office/drawing/2014/main" id="{B38F9BF8-F322-4F87-9AD7-2EFD9D4B0226}"/>
                  </a:ext>
                </a:extLst>
              </p:cNvPr>
              <p:cNvSpPr>
                <a:spLocks/>
              </p:cNvSpPr>
              <p:nvPr/>
            </p:nvSpPr>
            <p:spPr bwMode="auto">
              <a:xfrm>
                <a:off x="5597525" y="3944938"/>
                <a:ext cx="100013" cy="33338"/>
              </a:xfrm>
              <a:custGeom>
                <a:avLst/>
                <a:gdLst>
                  <a:gd name="T0" fmla="*/ 0 w 128"/>
                  <a:gd name="T1" fmla="*/ 44 h 44"/>
                  <a:gd name="T2" fmla="*/ 128 w 128"/>
                  <a:gd name="T3" fmla="*/ 44 h 44"/>
                  <a:gd name="T4" fmla="*/ 128 w 128"/>
                  <a:gd name="T5" fmla="*/ 5 h 44"/>
                  <a:gd name="T6" fmla="*/ 128 w 128"/>
                  <a:gd name="T7" fmla="*/ 5 h 44"/>
                  <a:gd name="T8" fmla="*/ 124 w 128"/>
                  <a:gd name="T9" fmla="*/ 2 h 44"/>
                  <a:gd name="T10" fmla="*/ 121 w 128"/>
                  <a:gd name="T11" fmla="*/ 0 h 44"/>
                  <a:gd name="T12" fmla="*/ 6 w 128"/>
                  <a:gd name="T13" fmla="*/ 0 h 44"/>
                  <a:gd name="T14" fmla="*/ 6 w 128"/>
                  <a:gd name="T15" fmla="*/ 0 h 44"/>
                  <a:gd name="T16" fmla="*/ 2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63">
                <a:extLst>
                  <a:ext uri="{FF2B5EF4-FFF2-40B4-BE49-F238E27FC236}">
                    <a16:creationId xmlns:a16="http://schemas.microsoft.com/office/drawing/2014/main" id="{357745DC-DE7B-49E6-A270-767C9685FB7A}"/>
                  </a:ext>
                </a:extLst>
              </p:cNvPr>
              <p:cNvSpPr>
                <a:spLocks noEditPoints="1"/>
              </p:cNvSpPr>
              <p:nvPr/>
            </p:nvSpPr>
            <p:spPr bwMode="auto">
              <a:xfrm>
                <a:off x="5534025" y="3994151"/>
                <a:ext cx="227013" cy="401638"/>
              </a:xfrm>
              <a:custGeom>
                <a:avLst/>
                <a:gdLst>
                  <a:gd name="T0" fmla="*/ 11 w 286"/>
                  <a:gd name="T1" fmla="*/ 0 h 506"/>
                  <a:gd name="T2" fmla="*/ 6 w 286"/>
                  <a:gd name="T3" fmla="*/ 1 h 506"/>
                  <a:gd name="T4" fmla="*/ 0 w 286"/>
                  <a:gd name="T5" fmla="*/ 7 h 506"/>
                  <a:gd name="T6" fmla="*/ 0 w 286"/>
                  <a:gd name="T7" fmla="*/ 493 h 506"/>
                  <a:gd name="T8" fmla="*/ 0 w 286"/>
                  <a:gd name="T9" fmla="*/ 498 h 506"/>
                  <a:gd name="T10" fmla="*/ 6 w 286"/>
                  <a:gd name="T11" fmla="*/ 504 h 506"/>
                  <a:gd name="T12" fmla="*/ 273 w 286"/>
                  <a:gd name="T13" fmla="*/ 506 h 506"/>
                  <a:gd name="T14" fmla="*/ 278 w 286"/>
                  <a:gd name="T15" fmla="*/ 504 h 506"/>
                  <a:gd name="T16" fmla="*/ 284 w 286"/>
                  <a:gd name="T17" fmla="*/ 498 h 506"/>
                  <a:gd name="T18" fmla="*/ 286 w 286"/>
                  <a:gd name="T19" fmla="*/ 12 h 506"/>
                  <a:gd name="T20" fmla="*/ 284 w 286"/>
                  <a:gd name="T21" fmla="*/ 7 h 506"/>
                  <a:gd name="T22" fmla="*/ 278 w 286"/>
                  <a:gd name="T23" fmla="*/ 1 h 506"/>
                  <a:gd name="T24" fmla="*/ 273 w 286"/>
                  <a:gd name="T25" fmla="*/ 0 h 506"/>
                  <a:gd name="T26" fmla="*/ 233 w 286"/>
                  <a:gd name="T27" fmla="*/ 442 h 506"/>
                  <a:gd name="T28" fmla="*/ 230 w 286"/>
                  <a:gd name="T29" fmla="*/ 447 h 506"/>
                  <a:gd name="T30" fmla="*/ 56 w 286"/>
                  <a:gd name="T31" fmla="*/ 447 h 506"/>
                  <a:gd name="T32" fmla="*/ 51 w 286"/>
                  <a:gd name="T33" fmla="*/ 442 h 506"/>
                  <a:gd name="T34" fmla="*/ 51 w 286"/>
                  <a:gd name="T35" fmla="*/ 351 h 506"/>
                  <a:gd name="T36" fmla="*/ 56 w 286"/>
                  <a:gd name="T37" fmla="*/ 346 h 506"/>
                  <a:gd name="T38" fmla="*/ 230 w 286"/>
                  <a:gd name="T39" fmla="*/ 346 h 506"/>
                  <a:gd name="T40" fmla="*/ 233 w 286"/>
                  <a:gd name="T41" fmla="*/ 351 h 506"/>
                  <a:gd name="T42" fmla="*/ 233 w 286"/>
                  <a:gd name="T43" fmla="*/ 299 h 506"/>
                  <a:gd name="T44" fmla="*/ 233 w 286"/>
                  <a:gd name="T45" fmla="*/ 302 h 506"/>
                  <a:gd name="T46" fmla="*/ 56 w 286"/>
                  <a:gd name="T47" fmla="*/ 304 h 506"/>
                  <a:gd name="T48" fmla="*/ 53 w 286"/>
                  <a:gd name="T49" fmla="*/ 302 h 506"/>
                  <a:gd name="T50" fmla="*/ 51 w 286"/>
                  <a:gd name="T51" fmla="*/ 208 h 506"/>
                  <a:gd name="T52" fmla="*/ 53 w 286"/>
                  <a:gd name="T53" fmla="*/ 205 h 506"/>
                  <a:gd name="T54" fmla="*/ 230 w 286"/>
                  <a:gd name="T55" fmla="*/ 203 h 506"/>
                  <a:gd name="T56" fmla="*/ 233 w 286"/>
                  <a:gd name="T57" fmla="*/ 205 h 506"/>
                  <a:gd name="T58" fmla="*/ 233 w 286"/>
                  <a:gd name="T59" fmla="*/ 299 h 506"/>
                  <a:gd name="T60" fmla="*/ 233 w 286"/>
                  <a:gd name="T61" fmla="*/ 157 h 506"/>
                  <a:gd name="T62" fmla="*/ 230 w 286"/>
                  <a:gd name="T63" fmla="*/ 161 h 506"/>
                  <a:gd name="T64" fmla="*/ 56 w 286"/>
                  <a:gd name="T65" fmla="*/ 161 h 506"/>
                  <a:gd name="T66" fmla="*/ 51 w 286"/>
                  <a:gd name="T67" fmla="*/ 157 h 506"/>
                  <a:gd name="T68" fmla="*/ 51 w 286"/>
                  <a:gd name="T69" fmla="*/ 65 h 506"/>
                  <a:gd name="T70" fmla="*/ 56 w 286"/>
                  <a:gd name="T71" fmla="*/ 60 h 506"/>
                  <a:gd name="T72" fmla="*/ 230 w 286"/>
                  <a:gd name="T73" fmla="*/ 60 h 506"/>
                  <a:gd name="T74" fmla="*/ 233 w 286"/>
                  <a:gd name="T75" fmla="*/ 6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506">
                    <a:moveTo>
                      <a:pt x="273" y="0"/>
                    </a:moveTo>
                    <a:lnTo>
                      <a:pt x="11" y="0"/>
                    </a:lnTo>
                    <a:lnTo>
                      <a:pt x="11" y="0"/>
                    </a:lnTo>
                    <a:lnTo>
                      <a:pt x="6" y="1"/>
                    </a:lnTo>
                    <a:lnTo>
                      <a:pt x="3" y="3"/>
                    </a:lnTo>
                    <a:lnTo>
                      <a:pt x="0" y="7"/>
                    </a:lnTo>
                    <a:lnTo>
                      <a:pt x="0" y="12"/>
                    </a:lnTo>
                    <a:lnTo>
                      <a:pt x="0" y="493"/>
                    </a:lnTo>
                    <a:lnTo>
                      <a:pt x="0" y="493"/>
                    </a:lnTo>
                    <a:lnTo>
                      <a:pt x="0" y="498"/>
                    </a:lnTo>
                    <a:lnTo>
                      <a:pt x="3" y="503"/>
                    </a:lnTo>
                    <a:lnTo>
                      <a:pt x="6" y="504"/>
                    </a:lnTo>
                    <a:lnTo>
                      <a:pt x="11" y="506"/>
                    </a:lnTo>
                    <a:lnTo>
                      <a:pt x="273" y="506"/>
                    </a:lnTo>
                    <a:lnTo>
                      <a:pt x="273" y="506"/>
                    </a:lnTo>
                    <a:lnTo>
                      <a:pt x="278" y="504"/>
                    </a:lnTo>
                    <a:lnTo>
                      <a:pt x="283" y="503"/>
                    </a:lnTo>
                    <a:lnTo>
                      <a:pt x="284" y="498"/>
                    </a:lnTo>
                    <a:lnTo>
                      <a:pt x="286" y="493"/>
                    </a:lnTo>
                    <a:lnTo>
                      <a:pt x="286" y="12"/>
                    </a:lnTo>
                    <a:lnTo>
                      <a:pt x="286" y="12"/>
                    </a:lnTo>
                    <a:lnTo>
                      <a:pt x="284" y="7"/>
                    </a:lnTo>
                    <a:lnTo>
                      <a:pt x="283" y="3"/>
                    </a:lnTo>
                    <a:lnTo>
                      <a:pt x="278" y="1"/>
                    </a:lnTo>
                    <a:lnTo>
                      <a:pt x="273" y="0"/>
                    </a:lnTo>
                    <a:lnTo>
                      <a:pt x="273" y="0"/>
                    </a:lnTo>
                    <a:close/>
                    <a:moveTo>
                      <a:pt x="233" y="442"/>
                    </a:moveTo>
                    <a:lnTo>
                      <a:pt x="233" y="442"/>
                    </a:lnTo>
                    <a:lnTo>
                      <a:pt x="233" y="445"/>
                    </a:lnTo>
                    <a:lnTo>
                      <a:pt x="230" y="447"/>
                    </a:lnTo>
                    <a:lnTo>
                      <a:pt x="56" y="447"/>
                    </a:lnTo>
                    <a:lnTo>
                      <a:pt x="56" y="447"/>
                    </a:lnTo>
                    <a:lnTo>
                      <a:pt x="53" y="445"/>
                    </a:lnTo>
                    <a:lnTo>
                      <a:pt x="51" y="442"/>
                    </a:lnTo>
                    <a:lnTo>
                      <a:pt x="51" y="351"/>
                    </a:lnTo>
                    <a:lnTo>
                      <a:pt x="51" y="351"/>
                    </a:lnTo>
                    <a:lnTo>
                      <a:pt x="53" y="347"/>
                    </a:lnTo>
                    <a:lnTo>
                      <a:pt x="56" y="346"/>
                    </a:lnTo>
                    <a:lnTo>
                      <a:pt x="230" y="346"/>
                    </a:lnTo>
                    <a:lnTo>
                      <a:pt x="230" y="346"/>
                    </a:lnTo>
                    <a:lnTo>
                      <a:pt x="233" y="347"/>
                    </a:lnTo>
                    <a:lnTo>
                      <a:pt x="233" y="351"/>
                    </a:lnTo>
                    <a:lnTo>
                      <a:pt x="233" y="442"/>
                    </a:lnTo>
                    <a:close/>
                    <a:moveTo>
                      <a:pt x="233" y="299"/>
                    </a:moveTo>
                    <a:lnTo>
                      <a:pt x="233" y="299"/>
                    </a:lnTo>
                    <a:lnTo>
                      <a:pt x="233" y="302"/>
                    </a:lnTo>
                    <a:lnTo>
                      <a:pt x="230" y="304"/>
                    </a:lnTo>
                    <a:lnTo>
                      <a:pt x="56" y="304"/>
                    </a:lnTo>
                    <a:lnTo>
                      <a:pt x="56" y="304"/>
                    </a:lnTo>
                    <a:lnTo>
                      <a:pt x="53" y="302"/>
                    </a:lnTo>
                    <a:lnTo>
                      <a:pt x="51" y="299"/>
                    </a:lnTo>
                    <a:lnTo>
                      <a:pt x="51" y="208"/>
                    </a:lnTo>
                    <a:lnTo>
                      <a:pt x="51" y="208"/>
                    </a:lnTo>
                    <a:lnTo>
                      <a:pt x="53" y="205"/>
                    </a:lnTo>
                    <a:lnTo>
                      <a:pt x="56" y="203"/>
                    </a:lnTo>
                    <a:lnTo>
                      <a:pt x="230" y="203"/>
                    </a:lnTo>
                    <a:lnTo>
                      <a:pt x="230" y="203"/>
                    </a:lnTo>
                    <a:lnTo>
                      <a:pt x="233" y="205"/>
                    </a:lnTo>
                    <a:lnTo>
                      <a:pt x="233" y="208"/>
                    </a:lnTo>
                    <a:lnTo>
                      <a:pt x="233" y="299"/>
                    </a:lnTo>
                    <a:close/>
                    <a:moveTo>
                      <a:pt x="233" y="157"/>
                    </a:moveTo>
                    <a:lnTo>
                      <a:pt x="233" y="157"/>
                    </a:lnTo>
                    <a:lnTo>
                      <a:pt x="233" y="160"/>
                    </a:lnTo>
                    <a:lnTo>
                      <a:pt x="230" y="161"/>
                    </a:lnTo>
                    <a:lnTo>
                      <a:pt x="56" y="161"/>
                    </a:lnTo>
                    <a:lnTo>
                      <a:pt x="56" y="161"/>
                    </a:lnTo>
                    <a:lnTo>
                      <a:pt x="53" y="160"/>
                    </a:lnTo>
                    <a:lnTo>
                      <a:pt x="51" y="157"/>
                    </a:lnTo>
                    <a:lnTo>
                      <a:pt x="51" y="65"/>
                    </a:lnTo>
                    <a:lnTo>
                      <a:pt x="51" y="65"/>
                    </a:lnTo>
                    <a:lnTo>
                      <a:pt x="53" y="62"/>
                    </a:lnTo>
                    <a:lnTo>
                      <a:pt x="56" y="60"/>
                    </a:lnTo>
                    <a:lnTo>
                      <a:pt x="230" y="60"/>
                    </a:lnTo>
                    <a:lnTo>
                      <a:pt x="230" y="60"/>
                    </a:lnTo>
                    <a:lnTo>
                      <a:pt x="233" y="62"/>
                    </a:lnTo>
                    <a:lnTo>
                      <a:pt x="233" y="65"/>
                    </a:lnTo>
                    <a:lnTo>
                      <a:pt x="233"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6" name="Grupa 35">
              <a:extLst>
                <a:ext uri="{FF2B5EF4-FFF2-40B4-BE49-F238E27FC236}">
                  <a16:creationId xmlns:a16="http://schemas.microsoft.com/office/drawing/2014/main" id="{E57E9340-C365-4EF7-8DFB-E16D2CC73CBC}"/>
                </a:ext>
              </a:extLst>
            </p:cNvPr>
            <p:cNvGrpSpPr/>
            <p:nvPr/>
          </p:nvGrpSpPr>
          <p:grpSpPr>
            <a:xfrm>
              <a:off x="5689265" y="3757618"/>
              <a:ext cx="202240" cy="401651"/>
              <a:chOff x="5826125" y="3944938"/>
              <a:chExt cx="227013" cy="450851"/>
            </a:xfrm>
            <a:grpFill/>
          </p:grpSpPr>
          <p:sp>
            <p:nvSpPr>
              <p:cNvPr id="43" name="Freeform 64">
                <a:extLst>
                  <a:ext uri="{FF2B5EF4-FFF2-40B4-BE49-F238E27FC236}">
                    <a16:creationId xmlns:a16="http://schemas.microsoft.com/office/drawing/2014/main" id="{77247DC5-4E3C-4CB5-AAE3-7B3EA4A62256}"/>
                  </a:ext>
                </a:extLst>
              </p:cNvPr>
              <p:cNvSpPr>
                <a:spLocks noEditPoints="1"/>
              </p:cNvSpPr>
              <p:nvPr/>
            </p:nvSpPr>
            <p:spPr bwMode="auto">
              <a:xfrm>
                <a:off x="5826125" y="3994151"/>
                <a:ext cx="227013" cy="401638"/>
              </a:xfrm>
              <a:custGeom>
                <a:avLst/>
                <a:gdLst>
                  <a:gd name="T0" fmla="*/ 13 w 286"/>
                  <a:gd name="T1" fmla="*/ 0 h 506"/>
                  <a:gd name="T2" fmla="*/ 275 w 286"/>
                  <a:gd name="T3" fmla="*/ 0 h 506"/>
                  <a:gd name="T4" fmla="*/ 275 w 286"/>
                  <a:gd name="T5" fmla="*/ 0 h 506"/>
                  <a:gd name="T6" fmla="*/ 280 w 286"/>
                  <a:gd name="T7" fmla="*/ 1 h 506"/>
                  <a:gd name="T8" fmla="*/ 283 w 286"/>
                  <a:gd name="T9" fmla="*/ 3 h 506"/>
                  <a:gd name="T10" fmla="*/ 286 w 286"/>
                  <a:gd name="T11" fmla="*/ 7 h 506"/>
                  <a:gd name="T12" fmla="*/ 286 w 286"/>
                  <a:gd name="T13" fmla="*/ 12 h 506"/>
                  <a:gd name="T14" fmla="*/ 286 w 286"/>
                  <a:gd name="T15" fmla="*/ 493 h 506"/>
                  <a:gd name="T16" fmla="*/ 286 w 286"/>
                  <a:gd name="T17" fmla="*/ 493 h 506"/>
                  <a:gd name="T18" fmla="*/ 286 w 286"/>
                  <a:gd name="T19" fmla="*/ 498 h 506"/>
                  <a:gd name="T20" fmla="*/ 283 w 286"/>
                  <a:gd name="T21" fmla="*/ 503 h 506"/>
                  <a:gd name="T22" fmla="*/ 280 w 286"/>
                  <a:gd name="T23" fmla="*/ 504 h 506"/>
                  <a:gd name="T24" fmla="*/ 275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 name="T52" fmla="*/ 56 w 286"/>
                  <a:gd name="T53" fmla="*/ 203 h 506"/>
                  <a:gd name="T54" fmla="*/ 56 w 286"/>
                  <a:gd name="T55" fmla="*/ 203 h 506"/>
                  <a:gd name="T56" fmla="*/ 53 w 286"/>
                  <a:gd name="T57" fmla="*/ 205 h 506"/>
                  <a:gd name="T58" fmla="*/ 53 w 286"/>
                  <a:gd name="T59" fmla="*/ 208 h 506"/>
                  <a:gd name="T60" fmla="*/ 53 w 286"/>
                  <a:gd name="T61" fmla="*/ 299 h 506"/>
                  <a:gd name="T62" fmla="*/ 53 w 286"/>
                  <a:gd name="T63" fmla="*/ 299 h 506"/>
                  <a:gd name="T64" fmla="*/ 53 w 286"/>
                  <a:gd name="T65" fmla="*/ 302 h 506"/>
                  <a:gd name="T66" fmla="*/ 56 w 286"/>
                  <a:gd name="T67" fmla="*/ 304 h 506"/>
                  <a:gd name="T68" fmla="*/ 230 w 286"/>
                  <a:gd name="T69" fmla="*/ 304 h 506"/>
                  <a:gd name="T70" fmla="*/ 230 w 286"/>
                  <a:gd name="T71" fmla="*/ 304 h 506"/>
                  <a:gd name="T72" fmla="*/ 233 w 286"/>
                  <a:gd name="T73" fmla="*/ 302 h 506"/>
                  <a:gd name="T74" fmla="*/ 235 w 286"/>
                  <a:gd name="T75" fmla="*/ 299 h 506"/>
                  <a:gd name="T76" fmla="*/ 235 w 286"/>
                  <a:gd name="T77" fmla="*/ 208 h 506"/>
                  <a:gd name="T78" fmla="*/ 235 w 286"/>
                  <a:gd name="T79" fmla="*/ 208 h 506"/>
                  <a:gd name="T80" fmla="*/ 233 w 286"/>
                  <a:gd name="T81" fmla="*/ 205 h 506"/>
                  <a:gd name="T82" fmla="*/ 230 w 286"/>
                  <a:gd name="T83" fmla="*/ 203 h 506"/>
                  <a:gd name="T84" fmla="*/ 56 w 286"/>
                  <a:gd name="T85" fmla="*/ 203 h 506"/>
                  <a:gd name="T86" fmla="*/ 56 w 286"/>
                  <a:gd name="T87" fmla="*/ 203 h 506"/>
                  <a:gd name="T88" fmla="*/ 56 w 286"/>
                  <a:gd name="T89" fmla="*/ 346 h 506"/>
                  <a:gd name="T90" fmla="*/ 56 w 286"/>
                  <a:gd name="T91" fmla="*/ 346 h 506"/>
                  <a:gd name="T92" fmla="*/ 53 w 286"/>
                  <a:gd name="T93" fmla="*/ 347 h 506"/>
                  <a:gd name="T94" fmla="*/ 53 w 286"/>
                  <a:gd name="T95" fmla="*/ 351 h 506"/>
                  <a:gd name="T96" fmla="*/ 53 w 286"/>
                  <a:gd name="T97" fmla="*/ 442 h 506"/>
                  <a:gd name="T98" fmla="*/ 53 w 286"/>
                  <a:gd name="T99" fmla="*/ 442 h 506"/>
                  <a:gd name="T100" fmla="*/ 53 w 286"/>
                  <a:gd name="T101" fmla="*/ 445 h 506"/>
                  <a:gd name="T102" fmla="*/ 56 w 286"/>
                  <a:gd name="T103" fmla="*/ 447 h 506"/>
                  <a:gd name="T104" fmla="*/ 230 w 286"/>
                  <a:gd name="T105" fmla="*/ 447 h 506"/>
                  <a:gd name="T106" fmla="*/ 230 w 286"/>
                  <a:gd name="T107" fmla="*/ 447 h 506"/>
                  <a:gd name="T108" fmla="*/ 233 w 286"/>
                  <a:gd name="T109" fmla="*/ 445 h 506"/>
                  <a:gd name="T110" fmla="*/ 235 w 286"/>
                  <a:gd name="T111" fmla="*/ 442 h 506"/>
                  <a:gd name="T112" fmla="*/ 235 w 286"/>
                  <a:gd name="T113" fmla="*/ 351 h 506"/>
                  <a:gd name="T114" fmla="*/ 235 w 286"/>
                  <a:gd name="T115" fmla="*/ 351 h 506"/>
                  <a:gd name="T116" fmla="*/ 233 w 286"/>
                  <a:gd name="T117" fmla="*/ 347 h 506"/>
                  <a:gd name="T118" fmla="*/ 230 w 286"/>
                  <a:gd name="T119" fmla="*/ 346 h 506"/>
                  <a:gd name="T120" fmla="*/ 56 w 286"/>
                  <a:gd name="T121"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 h="506">
                    <a:moveTo>
                      <a:pt x="13" y="0"/>
                    </a:moveTo>
                    <a:lnTo>
                      <a:pt x="275" y="0"/>
                    </a:lnTo>
                    <a:lnTo>
                      <a:pt x="275" y="0"/>
                    </a:lnTo>
                    <a:lnTo>
                      <a:pt x="280" y="1"/>
                    </a:lnTo>
                    <a:lnTo>
                      <a:pt x="283" y="3"/>
                    </a:lnTo>
                    <a:lnTo>
                      <a:pt x="286" y="7"/>
                    </a:lnTo>
                    <a:lnTo>
                      <a:pt x="286" y="12"/>
                    </a:lnTo>
                    <a:lnTo>
                      <a:pt x="286" y="493"/>
                    </a:lnTo>
                    <a:lnTo>
                      <a:pt x="286" y="493"/>
                    </a:lnTo>
                    <a:lnTo>
                      <a:pt x="286" y="498"/>
                    </a:lnTo>
                    <a:lnTo>
                      <a:pt x="283" y="503"/>
                    </a:lnTo>
                    <a:lnTo>
                      <a:pt x="280" y="504"/>
                    </a:lnTo>
                    <a:lnTo>
                      <a:pt x="275"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moveTo>
                      <a:pt x="56" y="203"/>
                    </a:moveTo>
                    <a:lnTo>
                      <a:pt x="56" y="203"/>
                    </a:lnTo>
                    <a:lnTo>
                      <a:pt x="53" y="205"/>
                    </a:lnTo>
                    <a:lnTo>
                      <a:pt x="53" y="208"/>
                    </a:lnTo>
                    <a:lnTo>
                      <a:pt x="53" y="299"/>
                    </a:lnTo>
                    <a:lnTo>
                      <a:pt x="53" y="299"/>
                    </a:lnTo>
                    <a:lnTo>
                      <a:pt x="53" y="302"/>
                    </a:lnTo>
                    <a:lnTo>
                      <a:pt x="56" y="304"/>
                    </a:lnTo>
                    <a:lnTo>
                      <a:pt x="230" y="304"/>
                    </a:lnTo>
                    <a:lnTo>
                      <a:pt x="230" y="304"/>
                    </a:lnTo>
                    <a:lnTo>
                      <a:pt x="233" y="302"/>
                    </a:lnTo>
                    <a:lnTo>
                      <a:pt x="235" y="299"/>
                    </a:lnTo>
                    <a:lnTo>
                      <a:pt x="235" y="208"/>
                    </a:lnTo>
                    <a:lnTo>
                      <a:pt x="235" y="208"/>
                    </a:lnTo>
                    <a:lnTo>
                      <a:pt x="233" y="205"/>
                    </a:lnTo>
                    <a:lnTo>
                      <a:pt x="230" y="203"/>
                    </a:lnTo>
                    <a:lnTo>
                      <a:pt x="56" y="203"/>
                    </a:lnTo>
                    <a:lnTo>
                      <a:pt x="56" y="203"/>
                    </a:lnTo>
                    <a:close/>
                    <a:moveTo>
                      <a:pt x="56" y="346"/>
                    </a:moveTo>
                    <a:lnTo>
                      <a:pt x="56" y="346"/>
                    </a:lnTo>
                    <a:lnTo>
                      <a:pt x="53" y="347"/>
                    </a:lnTo>
                    <a:lnTo>
                      <a:pt x="53" y="351"/>
                    </a:lnTo>
                    <a:lnTo>
                      <a:pt x="53" y="442"/>
                    </a:lnTo>
                    <a:lnTo>
                      <a:pt x="53" y="442"/>
                    </a:lnTo>
                    <a:lnTo>
                      <a:pt x="53" y="445"/>
                    </a:lnTo>
                    <a:lnTo>
                      <a:pt x="56" y="447"/>
                    </a:lnTo>
                    <a:lnTo>
                      <a:pt x="230" y="447"/>
                    </a:lnTo>
                    <a:lnTo>
                      <a:pt x="230" y="447"/>
                    </a:lnTo>
                    <a:lnTo>
                      <a:pt x="233" y="445"/>
                    </a:lnTo>
                    <a:lnTo>
                      <a:pt x="235" y="442"/>
                    </a:lnTo>
                    <a:lnTo>
                      <a:pt x="235" y="351"/>
                    </a:lnTo>
                    <a:lnTo>
                      <a:pt x="235" y="351"/>
                    </a:lnTo>
                    <a:lnTo>
                      <a:pt x="233" y="347"/>
                    </a:lnTo>
                    <a:lnTo>
                      <a:pt x="230" y="346"/>
                    </a:lnTo>
                    <a:lnTo>
                      <a:pt x="56"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65">
                <a:extLst>
                  <a:ext uri="{FF2B5EF4-FFF2-40B4-BE49-F238E27FC236}">
                    <a16:creationId xmlns:a16="http://schemas.microsoft.com/office/drawing/2014/main" id="{ADF164A9-9EF2-40DD-B4F8-D89CA5A303BF}"/>
                  </a:ext>
                </a:extLst>
              </p:cNvPr>
              <p:cNvSpPr>
                <a:spLocks/>
              </p:cNvSpPr>
              <p:nvPr/>
            </p:nvSpPr>
            <p:spPr bwMode="auto">
              <a:xfrm>
                <a:off x="5889625"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3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6" y="2"/>
                    </a:lnTo>
                    <a:lnTo>
                      <a:pt x="122" y="0"/>
                    </a:lnTo>
                    <a:lnTo>
                      <a:pt x="7" y="0"/>
                    </a:lnTo>
                    <a:lnTo>
                      <a:pt x="7" y="0"/>
                    </a:lnTo>
                    <a:lnTo>
                      <a:pt x="3"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7" name="Grupa 36">
              <a:extLst>
                <a:ext uri="{FF2B5EF4-FFF2-40B4-BE49-F238E27FC236}">
                  <a16:creationId xmlns:a16="http://schemas.microsoft.com/office/drawing/2014/main" id="{F2EB452B-566B-4BBE-BC8B-50FEFBFE9E3D}"/>
                </a:ext>
              </a:extLst>
            </p:cNvPr>
            <p:cNvGrpSpPr/>
            <p:nvPr/>
          </p:nvGrpSpPr>
          <p:grpSpPr>
            <a:xfrm>
              <a:off x="5950904" y="3757618"/>
              <a:ext cx="202240" cy="401651"/>
              <a:chOff x="6119813" y="3944938"/>
              <a:chExt cx="227013" cy="450851"/>
            </a:xfrm>
            <a:grpFill/>
          </p:grpSpPr>
          <p:sp>
            <p:nvSpPr>
              <p:cNvPr id="41" name="Freeform 66">
                <a:extLst>
                  <a:ext uri="{FF2B5EF4-FFF2-40B4-BE49-F238E27FC236}">
                    <a16:creationId xmlns:a16="http://schemas.microsoft.com/office/drawing/2014/main" id="{D2F187B4-A0C9-4040-A709-C880A9F12BD6}"/>
                  </a:ext>
                </a:extLst>
              </p:cNvPr>
              <p:cNvSpPr>
                <a:spLocks noEditPoints="1"/>
              </p:cNvSpPr>
              <p:nvPr/>
            </p:nvSpPr>
            <p:spPr bwMode="auto">
              <a:xfrm>
                <a:off x="6119813" y="3994151"/>
                <a:ext cx="227013" cy="401638"/>
              </a:xfrm>
              <a:custGeom>
                <a:avLst/>
                <a:gdLst>
                  <a:gd name="T0" fmla="*/ 11 w 286"/>
                  <a:gd name="T1" fmla="*/ 0 h 506"/>
                  <a:gd name="T2" fmla="*/ 273 w 286"/>
                  <a:gd name="T3" fmla="*/ 0 h 506"/>
                  <a:gd name="T4" fmla="*/ 273 w 286"/>
                  <a:gd name="T5" fmla="*/ 0 h 506"/>
                  <a:gd name="T6" fmla="*/ 278 w 286"/>
                  <a:gd name="T7" fmla="*/ 1 h 506"/>
                  <a:gd name="T8" fmla="*/ 281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1 w 286"/>
                  <a:gd name="T21" fmla="*/ 503 h 506"/>
                  <a:gd name="T22" fmla="*/ 278 w 286"/>
                  <a:gd name="T23" fmla="*/ 504 h 506"/>
                  <a:gd name="T24" fmla="*/ 273 w 286"/>
                  <a:gd name="T25" fmla="*/ 506 h 506"/>
                  <a:gd name="T26" fmla="*/ 11 w 286"/>
                  <a:gd name="T27" fmla="*/ 506 h 506"/>
                  <a:gd name="T28" fmla="*/ 11 w 286"/>
                  <a:gd name="T29" fmla="*/ 506 h 506"/>
                  <a:gd name="T30" fmla="*/ 6 w 286"/>
                  <a:gd name="T31" fmla="*/ 504 h 506"/>
                  <a:gd name="T32" fmla="*/ 3 w 286"/>
                  <a:gd name="T33" fmla="*/ 503 h 506"/>
                  <a:gd name="T34" fmla="*/ 0 w 286"/>
                  <a:gd name="T35" fmla="*/ 498 h 506"/>
                  <a:gd name="T36" fmla="*/ 0 w 286"/>
                  <a:gd name="T37" fmla="*/ 493 h 506"/>
                  <a:gd name="T38" fmla="*/ 0 w 286"/>
                  <a:gd name="T39" fmla="*/ 12 h 506"/>
                  <a:gd name="T40" fmla="*/ 0 w 286"/>
                  <a:gd name="T41" fmla="*/ 12 h 506"/>
                  <a:gd name="T42" fmla="*/ 0 w 286"/>
                  <a:gd name="T43" fmla="*/ 7 h 506"/>
                  <a:gd name="T44" fmla="*/ 3 w 286"/>
                  <a:gd name="T45" fmla="*/ 3 h 506"/>
                  <a:gd name="T46" fmla="*/ 6 w 286"/>
                  <a:gd name="T47" fmla="*/ 1 h 506"/>
                  <a:gd name="T48" fmla="*/ 11 w 286"/>
                  <a:gd name="T49" fmla="*/ 0 h 506"/>
                  <a:gd name="T50" fmla="*/ 11 w 286"/>
                  <a:gd name="T51" fmla="*/ 0 h 506"/>
                  <a:gd name="T52" fmla="*/ 54 w 286"/>
                  <a:gd name="T53" fmla="*/ 346 h 506"/>
                  <a:gd name="T54" fmla="*/ 54 w 286"/>
                  <a:gd name="T55" fmla="*/ 346 h 506"/>
                  <a:gd name="T56" fmla="*/ 53 w 286"/>
                  <a:gd name="T57" fmla="*/ 347 h 506"/>
                  <a:gd name="T58" fmla="*/ 51 w 286"/>
                  <a:gd name="T59" fmla="*/ 351 h 506"/>
                  <a:gd name="T60" fmla="*/ 51 w 286"/>
                  <a:gd name="T61" fmla="*/ 442 h 506"/>
                  <a:gd name="T62" fmla="*/ 51 w 286"/>
                  <a:gd name="T63" fmla="*/ 442 h 506"/>
                  <a:gd name="T64" fmla="*/ 53 w 286"/>
                  <a:gd name="T65" fmla="*/ 445 h 506"/>
                  <a:gd name="T66" fmla="*/ 54 w 286"/>
                  <a:gd name="T67" fmla="*/ 447 h 506"/>
                  <a:gd name="T68" fmla="*/ 230 w 286"/>
                  <a:gd name="T69" fmla="*/ 447 h 506"/>
                  <a:gd name="T70" fmla="*/ 230 w 286"/>
                  <a:gd name="T71" fmla="*/ 447 h 506"/>
                  <a:gd name="T72" fmla="*/ 231 w 286"/>
                  <a:gd name="T73" fmla="*/ 445 h 506"/>
                  <a:gd name="T74" fmla="*/ 233 w 286"/>
                  <a:gd name="T75" fmla="*/ 442 h 506"/>
                  <a:gd name="T76" fmla="*/ 233 w 286"/>
                  <a:gd name="T77" fmla="*/ 351 h 506"/>
                  <a:gd name="T78" fmla="*/ 233 w 286"/>
                  <a:gd name="T79" fmla="*/ 351 h 506"/>
                  <a:gd name="T80" fmla="*/ 231 w 286"/>
                  <a:gd name="T81" fmla="*/ 347 h 506"/>
                  <a:gd name="T82" fmla="*/ 230 w 286"/>
                  <a:gd name="T83" fmla="*/ 346 h 506"/>
                  <a:gd name="T84" fmla="*/ 54 w 286"/>
                  <a:gd name="T85"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6" h="506">
                    <a:moveTo>
                      <a:pt x="11" y="0"/>
                    </a:moveTo>
                    <a:lnTo>
                      <a:pt x="273" y="0"/>
                    </a:lnTo>
                    <a:lnTo>
                      <a:pt x="273" y="0"/>
                    </a:lnTo>
                    <a:lnTo>
                      <a:pt x="278" y="1"/>
                    </a:lnTo>
                    <a:lnTo>
                      <a:pt x="281" y="3"/>
                    </a:lnTo>
                    <a:lnTo>
                      <a:pt x="284" y="7"/>
                    </a:lnTo>
                    <a:lnTo>
                      <a:pt x="286" y="12"/>
                    </a:lnTo>
                    <a:lnTo>
                      <a:pt x="286" y="493"/>
                    </a:lnTo>
                    <a:lnTo>
                      <a:pt x="286" y="493"/>
                    </a:lnTo>
                    <a:lnTo>
                      <a:pt x="284" y="498"/>
                    </a:lnTo>
                    <a:lnTo>
                      <a:pt x="281" y="503"/>
                    </a:lnTo>
                    <a:lnTo>
                      <a:pt x="278" y="504"/>
                    </a:lnTo>
                    <a:lnTo>
                      <a:pt x="273" y="506"/>
                    </a:lnTo>
                    <a:lnTo>
                      <a:pt x="11" y="506"/>
                    </a:lnTo>
                    <a:lnTo>
                      <a:pt x="11" y="506"/>
                    </a:lnTo>
                    <a:lnTo>
                      <a:pt x="6" y="504"/>
                    </a:lnTo>
                    <a:lnTo>
                      <a:pt x="3" y="503"/>
                    </a:lnTo>
                    <a:lnTo>
                      <a:pt x="0" y="498"/>
                    </a:lnTo>
                    <a:lnTo>
                      <a:pt x="0" y="493"/>
                    </a:lnTo>
                    <a:lnTo>
                      <a:pt x="0" y="12"/>
                    </a:lnTo>
                    <a:lnTo>
                      <a:pt x="0" y="12"/>
                    </a:lnTo>
                    <a:lnTo>
                      <a:pt x="0" y="7"/>
                    </a:lnTo>
                    <a:lnTo>
                      <a:pt x="3" y="3"/>
                    </a:lnTo>
                    <a:lnTo>
                      <a:pt x="6" y="1"/>
                    </a:lnTo>
                    <a:lnTo>
                      <a:pt x="11" y="0"/>
                    </a:lnTo>
                    <a:lnTo>
                      <a:pt x="11" y="0"/>
                    </a:lnTo>
                    <a:close/>
                    <a:moveTo>
                      <a:pt x="54" y="346"/>
                    </a:moveTo>
                    <a:lnTo>
                      <a:pt x="54" y="346"/>
                    </a:lnTo>
                    <a:lnTo>
                      <a:pt x="53" y="347"/>
                    </a:lnTo>
                    <a:lnTo>
                      <a:pt x="51" y="351"/>
                    </a:lnTo>
                    <a:lnTo>
                      <a:pt x="51" y="442"/>
                    </a:lnTo>
                    <a:lnTo>
                      <a:pt x="51" y="442"/>
                    </a:lnTo>
                    <a:lnTo>
                      <a:pt x="53" y="445"/>
                    </a:lnTo>
                    <a:lnTo>
                      <a:pt x="54" y="447"/>
                    </a:lnTo>
                    <a:lnTo>
                      <a:pt x="230" y="447"/>
                    </a:lnTo>
                    <a:lnTo>
                      <a:pt x="230" y="447"/>
                    </a:lnTo>
                    <a:lnTo>
                      <a:pt x="231" y="445"/>
                    </a:lnTo>
                    <a:lnTo>
                      <a:pt x="233" y="442"/>
                    </a:lnTo>
                    <a:lnTo>
                      <a:pt x="233" y="351"/>
                    </a:lnTo>
                    <a:lnTo>
                      <a:pt x="233" y="351"/>
                    </a:lnTo>
                    <a:lnTo>
                      <a:pt x="231" y="347"/>
                    </a:lnTo>
                    <a:lnTo>
                      <a:pt x="230" y="346"/>
                    </a:lnTo>
                    <a:lnTo>
                      <a:pt x="54"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67">
                <a:extLst>
                  <a:ext uri="{FF2B5EF4-FFF2-40B4-BE49-F238E27FC236}">
                    <a16:creationId xmlns:a16="http://schemas.microsoft.com/office/drawing/2014/main" id="{C93EFF2D-63DE-4B40-BD90-65C508006B04}"/>
                  </a:ext>
                </a:extLst>
              </p:cNvPr>
              <p:cNvSpPr>
                <a:spLocks/>
              </p:cNvSpPr>
              <p:nvPr/>
            </p:nvSpPr>
            <p:spPr bwMode="auto">
              <a:xfrm>
                <a:off x="6183313" y="3944938"/>
                <a:ext cx="98425" cy="33338"/>
              </a:xfrm>
              <a:custGeom>
                <a:avLst/>
                <a:gdLst>
                  <a:gd name="T0" fmla="*/ 0 w 126"/>
                  <a:gd name="T1" fmla="*/ 44 h 44"/>
                  <a:gd name="T2" fmla="*/ 126 w 126"/>
                  <a:gd name="T3" fmla="*/ 44 h 44"/>
                  <a:gd name="T4" fmla="*/ 126 w 126"/>
                  <a:gd name="T5" fmla="*/ 5 h 44"/>
                  <a:gd name="T6" fmla="*/ 126 w 126"/>
                  <a:gd name="T7" fmla="*/ 5 h 44"/>
                  <a:gd name="T8" fmla="*/ 124 w 126"/>
                  <a:gd name="T9" fmla="*/ 2 h 44"/>
                  <a:gd name="T10" fmla="*/ 121 w 126"/>
                  <a:gd name="T11" fmla="*/ 0 h 44"/>
                  <a:gd name="T12" fmla="*/ 6 w 126"/>
                  <a:gd name="T13" fmla="*/ 0 h 44"/>
                  <a:gd name="T14" fmla="*/ 6 w 126"/>
                  <a:gd name="T15" fmla="*/ 0 h 44"/>
                  <a:gd name="T16" fmla="*/ 2 w 126"/>
                  <a:gd name="T17" fmla="*/ 2 h 44"/>
                  <a:gd name="T18" fmla="*/ 0 w 126"/>
                  <a:gd name="T19" fmla="*/ 5 h 44"/>
                  <a:gd name="T20" fmla="*/ 0 w 126"/>
                  <a:gd name="T21" fmla="*/ 44 h 44"/>
                  <a:gd name="T22" fmla="*/ 0 w 126"/>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44">
                    <a:moveTo>
                      <a:pt x="0" y="44"/>
                    </a:moveTo>
                    <a:lnTo>
                      <a:pt x="126" y="44"/>
                    </a:lnTo>
                    <a:lnTo>
                      <a:pt x="126" y="5"/>
                    </a:lnTo>
                    <a:lnTo>
                      <a:pt x="126"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8" name="Grupa 37">
              <a:extLst>
                <a:ext uri="{FF2B5EF4-FFF2-40B4-BE49-F238E27FC236}">
                  <a16:creationId xmlns:a16="http://schemas.microsoft.com/office/drawing/2014/main" id="{955B9F59-3E7C-4552-BB85-061F9817D0AC}"/>
                </a:ext>
              </a:extLst>
            </p:cNvPr>
            <p:cNvGrpSpPr/>
            <p:nvPr/>
          </p:nvGrpSpPr>
          <p:grpSpPr>
            <a:xfrm>
              <a:off x="6211127" y="3757618"/>
              <a:ext cx="202240" cy="401651"/>
              <a:chOff x="6411913" y="3944938"/>
              <a:chExt cx="227013" cy="450851"/>
            </a:xfrm>
            <a:grpFill/>
          </p:grpSpPr>
          <p:sp>
            <p:nvSpPr>
              <p:cNvPr id="39" name="Freeform 68">
                <a:extLst>
                  <a:ext uri="{FF2B5EF4-FFF2-40B4-BE49-F238E27FC236}">
                    <a16:creationId xmlns:a16="http://schemas.microsoft.com/office/drawing/2014/main" id="{CB50C95F-6011-453D-B042-71C67A9C5A26}"/>
                  </a:ext>
                </a:extLst>
              </p:cNvPr>
              <p:cNvSpPr>
                <a:spLocks/>
              </p:cNvSpPr>
              <p:nvPr/>
            </p:nvSpPr>
            <p:spPr bwMode="auto">
              <a:xfrm>
                <a:off x="6411913" y="3994151"/>
                <a:ext cx="227013" cy="401638"/>
              </a:xfrm>
              <a:custGeom>
                <a:avLst/>
                <a:gdLst>
                  <a:gd name="T0" fmla="*/ 13 w 286"/>
                  <a:gd name="T1" fmla="*/ 0 h 506"/>
                  <a:gd name="T2" fmla="*/ 274 w 286"/>
                  <a:gd name="T3" fmla="*/ 0 h 506"/>
                  <a:gd name="T4" fmla="*/ 274 w 286"/>
                  <a:gd name="T5" fmla="*/ 0 h 506"/>
                  <a:gd name="T6" fmla="*/ 278 w 286"/>
                  <a:gd name="T7" fmla="*/ 1 h 506"/>
                  <a:gd name="T8" fmla="*/ 283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3 w 286"/>
                  <a:gd name="T21" fmla="*/ 503 h 506"/>
                  <a:gd name="T22" fmla="*/ 278 w 286"/>
                  <a:gd name="T23" fmla="*/ 504 h 506"/>
                  <a:gd name="T24" fmla="*/ 274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6" h="506">
                    <a:moveTo>
                      <a:pt x="13" y="0"/>
                    </a:moveTo>
                    <a:lnTo>
                      <a:pt x="274" y="0"/>
                    </a:lnTo>
                    <a:lnTo>
                      <a:pt x="274" y="0"/>
                    </a:lnTo>
                    <a:lnTo>
                      <a:pt x="278" y="1"/>
                    </a:lnTo>
                    <a:lnTo>
                      <a:pt x="283" y="3"/>
                    </a:lnTo>
                    <a:lnTo>
                      <a:pt x="284" y="7"/>
                    </a:lnTo>
                    <a:lnTo>
                      <a:pt x="286" y="12"/>
                    </a:lnTo>
                    <a:lnTo>
                      <a:pt x="286" y="493"/>
                    </a:lnTo>
                    <a:lnTo>
                      <a:pt x="286" y="493"/>
                    </a:lnTo>
                    <a:lnTo>
                      <a:pt x="284" y="498"/>
                    </a:lnTo>
                    <a:lnTo>
                      <a:pt x="283" y="503"/>
                    </a:lnTo>
                    <a:lnTo>
                      <a:pt x="278" y="504"/>
                    </a:lnTo>
                    <a:lnTo>
                      <a:pt x="274"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69">
                <a:extLst>
                  <a:ext uri="{FF2B5EF4-FFF2-40B4-BE49-F238E27FC236}">
                    <a16:creationId xmlns:a16="http://schemas.microsoft.com/office/drawing/2014/main" id="{7B34968B-D6CF-48F0-BA6B-B979CC08547B}"/>
                  </a:ext>
                </a:extLst>
              </p:cNvPr>
              <p:cNvSpPr>
                <a:spLocks/>
              </p:cNvSpPr>
              <p:nvPr/>
            </p:nvSpPr>
            <p:spPr bwMode="auto">
              <a:xfrm>
                <a:off x="6475413"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2 w 128"/>
                  <a:gd name="T17" fmla="*/ 2 h 44"/>
                  <a:gd name="T18" fmla="*/ 0 w 128"/>
                  <a:gd name="T19" fmla="*/ 5 h 44"/>
                  <a:gd name="T20" fmla="*/ 0 w 128"/>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4">
                    <a:moveTo>
                      <a:pt x="0" y="44"/>
                    </a:moveTo>
                    <a:lnTo>
                      <a:pt x="128" y="44"/>
                    </a:lnTo>
                    <a:lnTo>
                      <a:pt x="128" y="5"/>
                    </a:lnTo>
                    <a:lnTo>
                      <a:pt x="128" y="5"/>
                    </a:lnTo>
                    <a:lnTo>
                      <a:pt x="126" y="2"/>
                    </a:lnTo>
                    <a:lnTo>
                      <a:pt x="122" y="0"/>
                    </a:lnTo>
                    <a:lnTo>
                      <a:pt x="7" y="0"/>
                    </a:lnTo>
                    <a:lnTo>
                      <a:pt x="7" y="0"/>
                    </a:lnTo>
                    <a:lnTo>
                      <a:pt x="2" y="2"/>
                    </a:lnTo>
                    <a:lnTo>
                      <a:pt x="0" y="5"/>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grpSp>
        <p:nvGrpSpPr>
          <p:cNvPr id="47" name="Grupa 46">
            <a:extLst>
              <a:ext uri="{FF2B5EF4-FFF2-40B4-BE49-F238E27FC236}">
                <a16:creationId xmlns:a16="http://schemas.microsoft.com/office/drawing/2014/main" id="{B04F78B7-AF96-4B01-A310-BFB670F4D2A7}"/>
              </a:ext>
            </a:extLst>
          </p:cNvPr>
          <p:cNvGrpSpPr>
            <a:grpSpLocks noChangeAspect="1"/>
          </p:cNvGrpSpPr>
          <p:nvPr/>
        </p:nvGrpSpPr>
        <p:grpSpPr>
          <a:xfrm>
            <a:off x="2843890" y="4754542"/>
            <a:ext cx="359302" cy="407326"/>
            <a:chOff x="-1196975" y="2287588"/>
            <a:chExt cx="617538" cy="700087"/>
          </a:xfrm>
          <a:solidFill>
            <a:srgbClr val="CDCDCD"/>
          </a:solidFill>
        </p:grpSpPr>
        <p:sp>
          <p:nvSpPr>
            <p:cNvPr id="48" name="Freeform 7">
              <a:extLst>
                <a:ext uri="{FF2B5EF4-FFF2-40B4-BE49-F238E27FC236}">
                  <a16:creationId xmlns:a16="http://schemas.microsoft.com/office/drawing/2014/main" id="{488477FD-BBF9-4FD3-9F53-B67BB48A71D6}"/>
                </a:ext>
              </a:extLst>
            </p:cNvPr>
            <p:cNvSpPr>
              <a:spLocks noEditPoints="1"/>
            </p:cNvSpPr>
            <p:nvPr/>
          </p:nvSpPr>
          <p:spPr bwMode="auto">
            <a:xfrm>
              <a:off x="-1196975" y="2447925"/>
              <a:ext cx="617538" cy="484187"/>
            </a:xfrm>
            <a:custGeom>
              <a:avLst/>
              <a:gdLst>
                <a:gd name="T0" fmla="*/ 0 w 1557"/>
                <a:gd name="T1" fmla="*/ 1221 h 1221"/>
                <a:gd name="T2" fmla="*/ 1557 w 1557"/>
                <a:gd name="T3" fmla="*/ 0 h 1221"/>
                <a:gd name="T4" fmla="*/ 182 w 1557"/>
                <a:gd name="T5" fmla="*/ 1131 h 1221"/>
                <a:gd name="T6" fmla="*/ 121 w 1557"/>
                <a:gd name="T7" fmla="*/ 1092 h 1221"/>
                <a:gd name="T8" fmla="*/ 182 w 1557"/>
                <a:gd name="T9" fmla="*/ 1131 h 1221"/>
                <a:gd name="T10" fmla="*/ 1138 w 1557"/>
                <a:gd name="T11" fmla="*/ 1131 h 1221"/>
                <a:gd name="T12" fmla="*/ 1199 w 1557"/>
                <a:gd name="T13" fmla="*/ 1092 h 1221"/>
                <a:gd name="T14" fmla="*/ 1317 w 1557"/>
                <a:gd name="T15" fmla="*/ 1131 h 1221"/>
                <a:gd name="T16" fmla="*/ 1256 w 1557"/>
                <a:gd name="T17" fmla="*/ 1092 h 1221"/>
                <a:gd name="T18" fmla="*/ 1317 w 1557"/>
                <a:gd name="T19" fmla="*/ 1131 h 1221"/>
                <a:gd name="T20" fmla="*/ 1374 w 1557"/>
                <a:gd name="T21" fmla="*/ 1131 h 1221"/>
                <a:gd name="T22" fmla="*/ 1437 w 1557"/>
                <a:gd name="T23" fmla="*/ 1092 h 1221"/>
                <a:gd name="T24" fmla="*/ 1437 w 1557"/>
                <a:gd name="T25" fmla="*/ 936 h 1221"/>
                <a:gd name="T26" fmla="*/ 1436 w 1557"/>
                <a:gd name="T27" fmla="*/ 944 h 1221"/>
                <a:gd name="T28" fmla="*/ 1433 w 1557"/>
                <a:gd name="T29" fmla="*/ 958 h 1221"/>
                <a:gd name="T30" fmla="*/ 1424 w 1557"/>
                <a:gd name="T31" fmla="*/ 977 h 1221"/>
                <a:gd name="T32" fmla="*/ 1403 w 1557"/>
                <a:gd name="T33" fmla="*/ 998 h 1221"/>
                <a:gd name="T34" fmla="*/ 1384 w 1557"/>
                <a:gd name="T35" fmla="*/ 1008 h 1221"/>
                <a:gd name="T36" fmla="*/ 1369 w 1557"/>
                <a:gd name="T37" fmla="*/ 1010 h 1221"/>
                <a:gd name="T38" fmla="*/ 196 w 1557"/>
                <a:gd name="T39" fmla="*/ 1011 h 1221"/>
                <a:gd name="T40" fmla="*/ 188 w 1557"/>
                <a:gd name="T41" fmla="*/ 1010 h 1221"/>
                <a:gd name="T42" fmla="*/ 174 w 1557"/>
                <a:gd name="T43" fmla="*/ 1008 h 1221"/>
                <a:gd name="T44" fmla="*/ 155 w 1557"/>
                <a:gd name="T45" fmla="*/ 998 h 1221"/>
                <a:gd name="T46" fmla="*/ 134 w 1557"/>
                <a:gd name="T47" fmla="*/ 977 h 1221"/>
                <a:gd name="T48" fmla="*/ 124 w 1557"/>
                <a:gd name="T49" fmla="*/ 958 h 1221"/>
                <a:gd name="T50" fmla="*/ 122 w 1557"/>
                <a:gd name="T51" fmla="*/ 944 h 1221"/>
                <a:gd name="T52" fmla="*/ 121 w 1557"/>
                <a:gd name="T53" fmla="*/ 178 h 1221"/>
                <a:gd name="T54" fmla="*/ 122 w 1557"/>
                <a:gd name="T55" fmla="*/ 171 h 1221"/>
                <a:gd name="T56" fmla="*/ 124 w 1557"/>
                <a:gd name="T57" fmla="*/ 156 h 1221"/>
                <a:gd name="T58" fmla="*/ 134 w 1557"/>
                <a:gd name="T59" fmla="*/ 137 h 1221"/>
                <a:gd name="T60" fmla="*/ 155 w 1557"/>
                <a:gd name="T61" fmla="*/ 116 h 1221"/>
                <a:gd name="T62" fmla="*/ 174 w 1557"/>
                <a:gd name="T63" fmla="*/ 107 h 1221"/>
                <a:gd name="T64" fmla="*/ 188 w 1557"/>
                <a:gd name="T65" fmla="*/ 104 h 1221"/>
                <a:gd name="T66" fmla="*/ 1362 w 1557"/>
                <a:gd name="T67" fmla="*/ 103 h 1221"/>
                <a:gd name="T68" fmla="*/ 1369 w 1557"/>
                <a:gd name="T69" fmla="*/ 104 h 1221"/>
                <a:gd name="T70" fmla="*/ 1384 w 1557"/>
                <a:gd name="T71" fmla="*/ 107 h 1221"/>
                <a:gd name="T72" fmla="*/ 1403 w 1557"/>
                <a:gd name="T73" fmla="*/ 116 h 1221"/>
                <a:gd name="T74" fmla="*/ 1424 w 1557"/>
                <a:gd name="T75" fmla="*/ 137 h 1221"/>
                <a:gd name="T76" fmla="*/ 1433 w 1557"/>
                <a:gd name="T77" fmla="*/ 156 h 1221"/>
                <a:gd name="T78" fmla="*/ 1436 w 1557"/>
                <a:gd name="T79" fmla="*/ 171 h 1221"/>
                <a:gd name="T80" fmla="*/ 1437 w 1557"/>
                <a:gd name="T81" fmla="*/ 936 h 1221"/>
                <a:gd name="T82" fmla="*/ 249 w 1557"/>
                <a:gd name="T83" fmla="*/ 234 h 1221"/>
                <a:gd name="T84" fmla="*/ 243 w 1557"/>
                <a:gd name="T85" fmla="*/ 234 h 1221"/>
                <a:gd name="T86" fmla="*/ 234 w 1557"/>
                <a:gd name="T87" fmla="*/ 231 h 1221"/>
                <a:gd name="T88" fmla="*/ 227 w 1557"/>
                <a:gd name="T89" fmla="*/ 224 h 1221"/>
                <a:gd name="T90" fmla="*/ 222 w 1557"/>
                <a:gd name="T91" fmla="*/ 214 h 1221"/>
                <a:gd name="T92" fmla="*/ 222 w 1557"/>
                <a:gd name="T93" fmla="*/ 209 h 1221"/>
                <a:gd name="T94" fmla="*/ 225 w 1557"/>
                <a:gd name="T95" fmla="*/ 198 h 1221"/>
                <a:gd name="T96" fmla="*/ 229 w 1557"/>
                <a:gd name="T97" fmla="*/ 190 h 1221"/>
                <a:gd name="T98" fmla="*/ 238 w 1557"/>
                <a:gd name="T99" fmla="*/ 185 h 1221"/>
                <a:gd name="T100" fmla="*/ 249 w 1557"/>
                <a:gd name="T101" fmla="*/ 183 h 1221"/>
                <a:gd name="T102" fmla="*/ 635 w 1557"/>
                <a:gd name="T103" fmla="*/ 183 h 1221"/>
                <a:gd name="T104" fmla="*/ 646 w 1557"/>
                <a:gd name="T105" fmla="*/ 185 h 1221"/>
                <a:gd name="T106" fmla="*/ 654 w 1557"/>
                <a:gd name="T107" fmla="*/ 190 h 1221"/>
                <a:gd name="T108" fmla="*/ 659 w 1557"/>
                <a:gd name="T109" fmla="*/ 198 h 1221"/>
                <a:gd name="T110" fmla="*/ 661 w 1557"/>
                <a:gd name="T111" fmla="*/ 209 h 1221"/>
                <a:gd name="T112" fmla="*/ 661 w 1557"/>
                <a:gd name="T113" fmla="*/ 214 h 1221"/>
                <a:gd name="T114" fmla="*/ 656 w 1557"/>
                <a:gd name="T115" fmla="*/ 224 h 1221"/>
                <a:gd name="T116" fmla="*/ 649 w 1557"/>
                <a:gd name="T117" fmla="*/ 231 h 1221"/>
                <a:gd name="T118" fmla="*/ 641 w 1557"/>
                <a:gd name="T119" fmla="*/ 234 h 1221"/>
                <a:gd name="T120" fmla="*/ 635 w 1557"/>
                <a:gd name="T121" fmla="*/ 234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221">
                  <a:moveTo>
                    <a:pt x="0" y="0"/>
                  </a:moveTo>
                  <a:lnTo>
                    <a:pt x="0" y="1221"/>
                  </a:lnTo>
                  <a:lnTo>
                    <a:pt x="1557" y="1221"/>
                  </a:lnTo>
                  <a:lnTo>
                    <a:pt x="1557" y="0"/>
                  </a:lnTo>
                  <a:lnTo>
                    <a:pt x="0" y="0"/>
                  </a:lnTo>
                  <a:close/>
                  <a:moveTo>
                    <a:pt x="182" y="1131"/>
                  </a:moveTo>
                  <a:lnTo>
                    <a:pt x="121" y="1131"/>
                  </a:lnTo>
                  <a:lnTo>
                    <a:pt x="121" y="1092"/>
                  </a:lnTo>
                  <a:lnTo>
                    <a:pt x="182" y="1092"/>
                  </a:lnTo>
                  <a:lnTo>
                    <a:pt x="182" y="1131"/>
                  </a:lnTo>
                  <a:close/>
                  <a:moveTo>
                    <a:pt x="1199" y="1131"/>
                  </a:moveTo>
                  <a:lnTo>
                    <a:pt x="1138" y="1131"/>
                  </a:lnTo>
                  <a:lnTo>
                    <a:pt x="1138" y="1092"/>
                  </a:lnTo>
                  <a:lnTo>
                    <a:pt x="1199" y="1092"/>
                  </a:lnTo>
                  <a:lnTo>
                    <a:pt x="1199" y="1131"/>
                  </a:lnTo>
                  <a:close/>
                  <a:moveTo>
                    <a:pt x="1317" y="1131"/>
                  </a:moveTo>
                  <a:lnTo>
                    <a:pt x="1256" y="1131"/>
                  </a:lnTo>
                  <a:lnTo>
                    <a:pt x="1256" y="1092"/>
                  </a:lnTo>
                  <a:lnTo>
                    <a:pt x="1317" y="1092"/>
                  </a:lnTo>
                  <a:lnTo>
                    <a:pt x="1317" y="1131"/>
                  </a:lnTo>
                  <a:close/>
                  <a:moveTo>
                    <a:pt x="1437" y="1131"/>
                  </a:moveTo>
                  <a:lnTo>
                    <a:pt x="1374" y="1131"/>
                  </a:lnTo>
                  <a:lnTo>
                    <a:pt x="1374" y="1092"/>
                  </a:lnTo>
                  <a:lnTo>
                    <a:pt x="1437" y="1092"/>
                  </a:lnTo>
                  <a:lnTo>
                    <a:pt x="1437" y="1131"/>
                  </a:lnTo>
                  <a:close/>
                  <a:moveTo>
                    <a:pt x="1437" y="936"/>
                  </a:moveTo>
                  <a:lnTo>
                    <a:pt x="1437" y="936"/>
                  </a:lnTo>
                  <a:lnTo>
                    <a:pt x="1436" y="944"/>
                  </a:lnTo>
                  <a:lnTo>
                    <a:pt x="1434" y="951"/>
                  </a:lnTo>
                  <a:lnTo>
                    <a:pt x="1433" y="958"/>
                  </a:lnTo>
                  <a:lnTo>
                    <a:pt x="1431" y="965"/>
                  </a:lnTo>
                  <a:lnTo>
                    <a:pt x="1424" y="977"/>
                  </a:lnTo>
                  <a:lnTo>
                    <a:pt x="1414" y="988"/>
                  </a:lnTo>
                  <a:lnTo>
                    <a:pt x="1403" y="998"/>
                  </a:lnTo>
                  <a:lnTo>
                    <a:pt x="1391" y="1005"/>
                  </a:lnTo>
                  <a:lnTo>
                    <a:pt x="1384" y="1008"/>
                  </a:lnTo>
                  <a:lnTo>
                    <a:pt x="1377" y="1009"/>
                  </a:lnTo>
                  <a:lnTo>
                    <a:pt x="1369" y="1010"/>
                  </a:lnTo>
                  <a:lnTo>
                    <a:pt x="1362" y="1011"/>
                  </a:lnTo>
                  <a:lnTo>
                    <a:pt x="196" y="1011"/>
                  </a:lnTo>
                  <a:lnTo>
                    <a:pt x="196" y="1011"/>
                  </a:lnTo>
                  <a:lnTo>
                    <a:pt x="188" y="1010"/>
                  </a:lnTo>
                  <a:lnTo>
                    <a:pt x="181" y="1009"/>
                  </a:lnTo>
                  <a:lnTo>
                    <a:pt x="174" y="1008"/>
                  </a:lnTo>
                  <a:lnTo>
                    <a:pt x="167" y="1005"/>
                  </a:lnTo>
                  <a:lnTo>
                    <a:pt x="155" y="998"/>
                  </a:lnTo>
                  <a:lnTo>
                    <a:pt x="143" y="988"/>
                  </a:lnTo>
                  <a:lnTo>
                    <a:pt x="134" y="977"/>
                  </a:lnTo>
                  <a:lnTo>
                    <a:pt x="127" y="965"/>
                  </a:lnTo>
                  <a:lnTo>
                    <a:pt x="124" y="958"/>
                  </a:lnTo>
                  <a:lnTo>
                    <a:pt x="123" y="951"/>
                  </a:lnTo>
                  <a:lnTo>
                    <a:pt x="122" y="944"/>
                  </a:lnTo>
                  <a:lnTo>
                    <a:pt x="121" y="936"/>
                  </a:lnTo>
                  <a:lnTo>
                    <a:pt x="121" y="178"/>
                  </a:lnTo>
                  <a:lnTo>
                    <a:pt x="121" y="178"/>
                  </a:lnTo>
                  <a:lnTo>
                    <a:pt x="122" y="171"/>
                  </a:lnTo>
                  <a:lnTo>
                    <a:pt x="123" y="163"/>
                  </a:lnTo>
                  <a:lnTo>
                    <a:pt x="124" y="156"/>
                  </a:lnTo>
                  <a:lnTo>
                    <a:pt x="127" y="149"/>
                  </a:lnTo>
                  <a:lnTo>
                    <a:pt x="134" y="137"/>
                  </a:lnTo>
                  <a:lnTo>
                    <a:pt x="143" y="126"/>
                  </a:lnTo>
                  <a:lnTo>
                    <a:pt x="155" y="116"/>
                  </a:lnTo>
                  <a:lnTo>
                    <a:pt x="167" y="109"/>
                  </a:lnTo>
                  <a:lnTo>
                    <a:pt x="174" y="107"/>
                  </a:lnTo>
                  <a:lnTo>
                    <a:pt x="181" y="105"/>
                  </a:lnTo>
                  <a:lnTo>
                    <a:pt x="188" y="104"/>
                  </a:lnTo>
                  <a:lnTo>
                    <a:pt x="196" y="103"/>
                  </a:lnTo>
                  <a:lnTo>
                    <a:pt x="1362" y="103"/>
                  </a:lnTo>
                  <a:lnTo>
                    <a:pt x="1362" y="103"/>
                  </a:lnTo>
                  <a:lnTo>
                    <a:pt x="1369" y="104"/>
                  </a:lnTo>
                  <a:lnTo>
                    <a:pt x="1377" y="105"/>
                  </a:lnTo>
                  <a:lnTo>
                    <a:pt x="1384" y="107"/>
                  </a:lnTo>
                  <a:lnTo>
                    <a:pt x="1391" y="109"/>
                  </a:lnTo>
                  <a:lnTo>
                    <a:pt x="1403" y="116"/>
                  </a:lnTo>
                  <a:lnTo>
                    <a:pt x="1414" y="126"/>
                  </a:lnTo>
                  <a:lnTo>
                    <a:pt x="1424" y="137"/>
                  </a:lnTo>
                  <a:lnTo>
                    <a:pt x="1431" y="149"/>
                  </a:lnTo>
                  <a:lnTo>
                    <a:pt x="1433" y="156"/>
                  </a:lnTo>
                  <a:lnTo>
                    <a:pt x="1434" y="163"/>
                  </a:lnTo>
                  <a:lnTo>
                    <a:pt x="1436" y="171"/>
                  </a:lnTo>
                  <a:lnTo>
                    <a:pt x="1437" y="178"/>
                  </a:lnTo>
                  <a:lnTo>
                    <a:pt x="1437" y="936"/>
                  </a:lnTo>
                  <a:close/>
                  <a:moveTo>
                    <a:pt x="635" y="234"/>
                  </a:moveTo>
                  <a:lnTo>
                    <a:pt x="249" y="234"/>
                  </a:lnTo>
                  <a:lnTo>
                    <a:pt x="249" y="234"/>
                  </a:lnTo>
                  <a:lnTo>
                    <a:pt x="243" y="234"/>
                  </a:lnTo>
                  <a:lnTo>
                    <a:pt x="238" y="233"/>
                  </a:lnTo>
                  <a:lnTo>
                    <a:pt x="234" y="231"/>
                  </a:lnTo>
                  <a:lnTo>
                    <a:pt x="229" y="227"/>
                  </a:lnTo>
                  <a:lnTo>
                    <a:pt x="227" y="224"/>
                  </a:lnTo>
                  <a:lnTo>
                    <a:pt x="225" y="219"/>
                  </a:lnTo>
                  <a:lnTo>
                    <a:pt x="222" y="214"/>
                  </a:lnTo>
                  <a:lnTo>
                    <a:pt x="222" y="209"/>
                  </a:lnTo>
                  <a:lnTo>
                    <a:pt x="222" y="209"/>
                  </a:lnTo>
                  <a:lnTo>
                    <a:pt x="222" y="203"/>
                  </a:lnTo>
                  <a:lnTo>
                    <a:pt x="225" y="198"/>
                  </a:lnTo>
                  <a:lnTo>
                    <a:pt x="227" y="193"/>
                  </a:lnTo>
                  <a:lnTo>
                    <a:pt x="229" y="190"/>
                  </a:lnTo>
                  <a:lnTo>
                    <a:pt x="234" y="187"/>
                  </a:lnTo>
                  <a:lnTo>
                    <a:pt x="238" y="185"/>
                  </a:lnTo>
                  <a:lnTo>
                    <a:pt x="243" y="183"/>
                  </a:lnTo>
                  <a:lnTo>
                    <a:pt x="249" y="183"/>
                  </a:lnTo>
                  <a:lnTo>
                    <a:pt x="635" y="183"/>
                  </a:lnTo>
                  <a:lnTo>
                    <a:pt x="635" y="183"/>
                  </a:lnTo>
                  <a:lnTo>
                    <a:pt x="641" y="183"/>
                  </a:lnTo>
                  <a:lnTo>
                    <a:pt x="646" y="185"/>
                  </a:lnTo>
                  <a:lnTo>
                    <a:pt x="649" y="187"/>
                  </a:lnTo>
                  <a:lnTo>
                    <a:pt x="654" y="190"/>
                  </a:lnTo>
                  <a:lnTo>
                    <a:pt x="656" y="193"/>
                  </a:lnTo>
                  <a:lnTo>
                    <a:pt x="659" y="198"/>
                  </a:lnTo>
                  <a:lnTo>
                    <a:pt x="661" y="203"/>
                  </a:lnTo>
                  <a:lnTo>
                    <a:pt x="661" y="209"/>
                  </a:lnTo>
                  <a:lnTo>
                    <a:pt x="661" y="209"/>
                  </a:lnTo>
                  <a:lnTo>
                    <a:pt x="661" y="214"/>
                  </a:lnTo>
                  <a:lnTo>
                    <a:pt x="659" y="219"/>
                  </a:lnTo>
                  <a:lnTo>
                    <a:pt x="656" y="224"/>
                  </a:lnTo>
                  <a:lnTo>
                    <a:pt x="654" y="227"/>
                  </a:lnTo>
                  <a:lnTo>
                    <a:pt x="649" y="231"/>
                  </a:lnTo>
                  <a:lnTo>
                    <a:pt x="646" y="233"/>
                  </a:lnTo>
                  <a:lnTo>
                    <a:pt x="641" y="234"/>
                  </a:lnTo>
                  <a:lnTo>
                    <a:pt x="635" y="234"/>
                  </a:lnTo>
                  <a:lnTo>
                    <a:pt x="635"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8">
              <a:extLst>
                <a:ext uri="{FF2B5EF4-FFF2-40B4-BE49-F238E27FC236}">
                  <a16:creationId xmlns:a16="http://schemas.microsoft.com/office/drawing/2014/main" id="{AF2628EF-FE93-48D6-9780-4AA657D858F9}"/>
                </a:ext>
              </a:extLst>
            </p:cNvPr>
            <p:cNvSpPr>
              <a:spLocks/>
            </p:cNvSpPr>
            <p:nvPr/>
          </p:nvSpPr>
          <p:spPr bwMode="auto">
            <a:xfrm>
              <a:off x="-1017587" y="2287588"/>
              <a:ext cx="258763" cy="139700"/>
            </a:xfrm>
            <a:custGeom>
              <a:avLst/>
              <a:gdLst>
                <a:gd name="T0" fmla="*/ 266 w 652"/>
                <a:gd name="T1" fmla="*/ 304 h 349"/>
                <a:gd name="T2" fmla="*/ 266 w 652"/>
                <a:gd name="T3" fmla="*/ 304 h 349"/>
                <a:gd name="T4" fmla="*/ 253 w 652"/>
                <a:gd name="T5" fmla="*/ 312 h 349"/>
                <a:gd name="T6" fmla="*/ 240 w 652"/>
                <a:gd name="T7" fmla="*/ 323 h 349"/>
                <a:gd name="T8" fmla="*/ 229 w 652"/>
                <a:gd name="T9" fmla="*/ 335 h 349"/>
                <a:gd name="T10" fmla="*/ 219 w 652"/>
                <a:gd name="T11" fmla="*/ 349 h 349"/>
                <a:gd name="T12" fmla="*/ 433 w 652"/>
                <a:gd name="T13" fmla="*/ 349 h 349"/>
                <a:gd name="T14" fmla="*/ 433 w 652"/>
                <a:gd name="T15" fmla="*/ 349 h 349"/>
                <a:gd name="T16" fmla="*/ 423 w 652"/>
                <a:gd name="T17" fmla="*/ 335 h 349"/>
                <a:gd name="T18" fmla="*/ 412 w 652"/>
                <a:gd name="T19" fmla="*/ 323 h 349"/>
                <a:gd name="T20" fmla="*/ 399 w 652"/>
                <a:gd name="T21" fmla="*/ 312 h 349"/>
                <a:gd name="T22" fmla="*/ 386 w 652"/>
                <a:gd name="T23" fmla="*/ 304 h 349"/>
                <a:gd name="T24" fmla="*/ 644 w 652"/>
                <a:gd name="T25" fmla="*/ 45 h 349"/>
                <a:gd name="T26" fmla="*/ 644 w 652"/>
                <a:gd name="T27" fmla="*/ 45 h 349"/>
                <a:gd name="T28" fmla="*/ 647 w 652"/>
                <a:gd name="T29" fmla="*/ 41 h 349"/>
                <a:gd name="T30" fmla="*/ 650 w 652"/>
                <a:gd name="T31" fmla="*/ 36 h 349"/>
                <a:gd name="T32" fmla="*/ 651 w 652"/>
                <a:gd name="T33" fmla="*/ 31 h 349"/>
                <a:gd name="T34" fmla="*/ 652 w 652"/>
                <a:gd name="T35" fmla="*/ 26 h 349"/>
                <a:gd name="T36" fmla="*/ 651 w 652"/>
                <a:gd name="T37" fmla="*/ 22 h 349"/>
                <a:gd name="T38" fmla="*/ 650 w 652"/>
                <a:gd name="T39" fmla="*/ 17 h 349"/>
                <a:gd name="T40" fmla="*/ 647 w 652"/>
                <a:gd name="T41" fmla="*/ 12 h 349"/>
                <a:gd name="T42" fmla="*/ 644 w 652"/>
                <a:gd name="T43" fmla="*/ 7 h 349"/>
                <a:gd name="T44" fmla="*/ 644 w 652"/>
                <a:gd name="T45" fmla="*/ 7 h 349"/>
                <a:gd name="T46" fmla="*/ 640 w 652"/>
                <a:gd name="T47" fmla="*/ 5 h 349"/>
                <a:gd name="T48" fmla="*/ 635 w 652"/>
                <a:gd name="T49" fmla="*/ 2 h 349"/>
                <a:gd name="T50" fmla="*/ 630 w 652"/>
                <a:gd name="T51" fmla="*/ 0 h 349"/>
                <a:gd name="T52" fmla="*/ 626 w 652"/>
                <a:gd name="T53" fmla="*/ 0 h 349"/>
                <a:gd name="T54" fmla="*/ 621 w 652"/>
                <a:gd name="T55" fmla="*/ 0 h 349"/>
                <a:gd name="T56" fmla="*/ 616 w 652"/>
                <a:gd name="T57" fmla="*/ 2 h 349"/>
                <a:gd name="T58" fmla="*/ 611 w 652"/>
                <a:gd name="T59" fmla="*/ 5 h 349"/>
                <a:gd name="T60" fmla="*/ 607 w 652"/>
                <a:gd name="T61" fmla="*/ 7 h 349"/>
                <a:gd name="T62" fmla="*/ 326 w 652"/>
                <a:gd name="T63" fmla="*/ 288 h 349"/>
                <a:gd name="T64" fmla="*/ 326 w 652"/>
                <a:gd name="T65" fmla="*/ 288 h 349"/>
                <a:gd name="T66" fmla="*/ 325 w 652"/>
                <a:gd name="T67" fmla="*/ 288 h 349"/>
                <a:gd name="T68" fmla="*/ 325 w 652"/>
                <a:gd name="T69" fmla="*/ 288 h 349"/>
                <a:gd name="T70" fmla="*/ 325 w 652"/>
                <a:gd name="T71" fmla="*/ 288 h 349"/>
                <a:gd name="T72" fmla="*/ 44 w 652"/>
                <a:gd name="T73" fmla="*/ 7 h 349"/>
                <a:gd name="T74" fmla="*/ 44 w 652"/>
                <a:gd name="T75" fmla="*/ 7 h 349"/>
                <a:gd name="T76" fmla="*/ 41 w 652"/>
                <a:gd name="T77" fmla="*/ 5 h 349"/>
                <a:gd name="T78" fmla="*/ 36 w 652"/>
                <a:gd name="T79" fmla="*/ 2 h 349"/>
                <a:gd name="T80" fmla="*/ 31 w 652"/>
                <a:gd name="T81" fmla="*/ 0 h 349"/>
                <a:gd name="T82" fmla="*/ 26 w 652"/>
                <a:gd name="T83" fmla="*/ 0 h 349"/>
                <a:gd name="T84" fmla="*/ 21 w 652"/>
                <a:gd name="T85" fmla="*/ 0 h 349"/>
                <a:gd name="T86" fmla="*/ 16 w 652"/>
                <a:gd name="T87" fmla="*/ 2 h 349"/>
                <a:gd name="T88" fmla="*/ 12 w 652"/>
                <a:gd name="T89" fmla="*/ 5 h 349"/>
                <a:gd name="T90" fmla="*/ 8 w 652"/>
                <a:gd name="T91" fmla="*/ 7 h 349"/>
                <a:gd name="T92" fmla="*/ 8 w 652"/>
                <a:gd name="T93" fmla="*/ 7 h 349"/>
                <a:gd name="T94" fmla="*/ 4 w 652"/>
                <a:gd name="T95" fmla="*/ 12 h 349"/>
                <a:gd name="T96" fmla="*/ 2 w 652"/>
                <a:gd name="T97" fmla="*/ 17 h 349"/>
                <a:gd name="T98" fmla="*/ 1 w 652"/>
                <a:gd name="T99" fmla="*/ 22 h 349"/>
                <a:gd name="T100" fmla="*/ 0 w 652"/>
                <a:gd name="T101" fmla="*/ 26 h 349"/>
                <a:gd name="T102" fmla="*/ 1 w 652"/>
                <a:gd name="T103" fmla="*/ 31 h 349"/>
                <a:gd name="T104" fmla="*/ 2 w 652"/>
                <a:gd name="T105" fmla="*/ 36 h 349"/>
                <a:gd name="T106" fmla="*/ 4 w 652"/>
                <a:gd name="T107" fmla="*/ 41 h 349"/>
                <a:gd name="T108" fmla="*/ 8 w 652"/>
                <a:gd name="T109" fmla="*/ 45 h 349"/>
                <a:gd name="T110" fmla="*/ 266 w 652"/>
                <a:gd name="T111" fmla="*/ 30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2" h="349">
                  <a:moveTo>
                    <a:pt x="266" y="304"/>
                  </a:moveTo>
                  <a:lnTo>
                    <a:pt x="266" y="304"/>
                  </a:lnTo>
                  <a:lnTo>
                    <a:pt x="253" y="312"/>
                  </a:lnTo>
                  <a:lnTo>
                    <a:pt x="240" y="323"/>
                  </a:lnTo>
                  <a:lnTo>
                    <a:pt x="229" y="335"/>
                  </a:lnTo>
                  <a:lnTo>
                    <a:pt x="219" y="349"/>
                  </a:lnTo>
                  <a:lnTo>
                    <a:pt x="433" y="349"/>
                  </a:lnTo>
                  <a:lnTo>
                    <a:pt x="433" y="349"/>
                  </a:lnTo>
                  <a:lnTo>
                    <a:pt x="423" y="335"/>
                  </a:lnTo>
                  <a:lnTo>
                    <a:pt x="412" y="323"/>
                  </a:lnTo>
                  <a:lnTo>
                    <a:pt x="399" y="312"/>
                  </a:lnTo>
                  <a:lnTo>
                    <a:pt x="386" y="304"/>
                  </a:lnTo>
                  <a:lnTo>
                    <a:pt x="644" y="45"/>
                  </a:lnTo>
                  <a:lnTo>
                    <a:pt x="644" y="45"/>
                  </a:lnTo>
                  <a:lnTo>
                    <a:pt x="647" y="41"/>
                  </a:lnTo>
                  <a:lnTo>
                    <a:pt x="650" y="36"/>
                  </a:lnTo>
                  <a:lnTo>
                    <a:pt x="651" y="31"/>
                  </a:lnTo>
                  <a:lnTo>
                    <a:pt x="652" y="26"/>
                  </a:lnTo>
                  <a:lnTo>
                    <a:pt x="651" y="22"/>
                  </a:lnTo>
                  <a:lnTo>
                    <a:pt x="650" y="17"/>
                  </a:lnTo>
                  <a:lnTo>
                    <a:pt x="647" y="12"/>
                  </a:lnTo>
                  <a:lnTo>
                    <a:pt x="644" y="7"/>
                  </a:lnTo>
                  <a:lnTo>
                    <a:pt x="644" y="7"/>
                  </a:lnTo>
                  <a:lnTo>
                    <a:pt x="640" y="5"/>
                  </a:lnTo>
                  <a:lnTo>
                    <a:pt x="635" y="2"/>
                  </a:lnTo>
                  <a:lnTo>
                    <a:pt x="630" y="0"/>
                  </a:lnTo>
                  <a:lnTo>
                    <a:pt x="626" y="0"/>
                  </a:lnTo>
                  <a:lnTo>
                    <a:pt x="621" y="0"/>
                  </a:lnTo>
                  <a:lnTo>
                    <a:pt x="616" y="2"/>
                  </a:lnTo>
                  <a:lnTo>
                    <a:pt x="611" y="5"/>
                  </a:lnTo>
                  <a:lnTo>
                    <a:pt x="607" y="7"/>
                  </a:lnTo>
                  <a:lnTo>
                    <a:pt x="326" y="288"/>
                  </a:lnTo>
                  <a:lnTo>
                    <a:pt x="326" y="288"/>
                  </a:lnTo>
                  <a:lnTo>
                    <a:pt x="325" y="288"/>
                  </a:lnTo>
                  <a:lnTo>
                    <a:pt x="325" y="288"/>
                  </a:lnTo>
                  <a:lnTo>
                    <a:pt x="325" y="288"/>
                  </a:lnTo>
                  <a:lnTo>
                    <a:pt x="44" y="7"/>
                  </a:lnTo>
                  <a:lnTo>
                    <a:pt x="44" y="7"/>
                  </a:lnTo>
                  <a:lnTo>
                    <a:pt x="41" y="5"/>
                  </a:lnTo>
                  <a:lnTo>
                    <a:pt x="36" y="2"/>
                  </a:lnTo>
                  <a:lnTo>
                    <a:pt x="31" y="0"/>
                  </a:lnTo>
                  <a:lnTo>
                    <a:pt x="26" y="0"/>
                  </a:lnTo>
                  <a:lnTo>
                    <a:pt x="21" y="0"/>
                  </a:lnTo>
                  <a:lnTo>
                    <a:pt x="16" y="2"/>
                  </a:lnTo>
                  <a:lnTo>
                    <a:pt x="12" y="5"/>
                  </a:lnTo>
                  <a:lnTo>
                    <a:pt x="8" y="7"/>
                  </a:lnTo>
                  <a:lnTo>
                    <a:pt x="8" y="7"/>
                  </a:lnTo>
                  <a:lnTo>
                    <a:pt x="4" y="12"/>
                  </a:lnTo>
                  <a:lnTo>
                    <a:pt x="2" y="17"/>
                  </a:lnTo>
                  <a:lnTo>
                    <a:pt x="1" y="22"/>
                  </a:lnTo>
                  <a:lnTo>
                    <a:pt x="0" y="26"/>
                  </a:lnTo>
                  <a:lnTo>
                    <a:pt x="1" y="31"/>
                  </a:lnTo>
                  <a:lnTo>
                    <a:pt x="2" y="36"/>
                  </a:lnTo>
                  <a:lnTo>
                    <a:pt x="4" y="41"/>
                  </a:lnTo>
                  <a:lnTo>
                    <a:pt x="8" y="45"/>
                  </a:lnTo>
                  <a:lnTo>
                    <a:pt x="266"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9">
              <a:extLst>
                <a:ext uri="{FF2B5EF4-FFF2-40B4-BE49-F238E27FC236}">
                  <a16:creationId xmlns:a16="http://schemas.microsoft.com/office/drawing/2014/main" id="{EB2CEB8B-B6A0-4C54-8B49-F47D7A54A560}"/>
                </a:ext>
              </a:extLst>
            </p:cNvPr>
            <p:cNvSpPr>
              <a:spLocks/>
            </p:cNvSpPr>
            <p:nvPr/>
          </p:nvSpPr>
          <p:spPr bwMode="auto">
            <a:xfrm>
              <a:off x="-1169987" y="2952750"/>
              <a:ext cx="563563" cy="34925"/>
            </a:xfrm>
            <a:custGeom>
              <a:avLst/>
              <a:gdLst>
                <a:gd name="T0" fmla="*/ 1422 w 1422"/>
                <a:gd name="T1" fmla="*/ 0 h 89"/>
                <a:gd name="T2" fmla="*/ 1388 w 1422"/>
                <a:gd name="T3" fmla="*/ 89 h 89"/>
                <a:gd name="T4" fmla="*/ 34 w 1422"/>
                <a:gd name="T5" fmla="*/ 89 h 89"/>
                <a:gd name="T6" fmla="*/ 0 w 1422"/>
                <a:gd name="T7" fmla="*/ 0 h 89"/>
                <a:gd name="T8" fmla="*/ 1422 w 1422"/>
                <a:gd name="T9" fmla="*/ 0 h 89"/>
              </a:gdLst>
              <a:ahLst/>
              <a:cxnLst>
                <a:cxn ang="0">
                  <a:pos x="T0" y="T1"/>
                </a:cxn>
                <a:cxn ang="0">
                  <a:pos x="T2" y="T3"/>
                </a:cxn>
                <a:cxn ang="0">
                  <a:pos x="T4" y="T5"/>
                </a:cxn>
                <a:cxn ang="0">
                  <a:pos x="T6" y="T7"/>
                </a:cxn>
                <a:cxn ang="0">
                  <a:pos x="T8" y="T9"/>
                </a:cxn>
              </a:cxnLst>
              <a:rect l="0" t="0" r="r" b="b"/>
              <a:pathLst>
                <a:path w="1422" h="89">
                  <a:moveTo>
                    <a:pt x="1422" y="0"/>
                  </a:moveTo>
                  <a:lnTo>
                    <a:pt x="1388" y="89"/>
                  </a:lnTo>
                  <a:lnTo>
                    <a:pt x="34" y="89"/>
                  </a:lnTo>
                  <a:lnTo>
                    <a:pt x="0" y="0"/>
                  </a:lnTo>
                  <a:lnTo>
                    <a:pt x="14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60" name="Grafika 59" descr="Żarówka fluorescencyjna">
            <a:extLst>
              <a:ext uri="{FF2B5EF4-FFF2-40B4-BE49-F238E27FC236}">
                <a16:creationId xmlns:a16="http://schemas.microsoft.com/office/drawing/2014/main" id="{D25350C1-9995-48A2-BAE9-865C5D70719D}"/>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114781" y="4782918"/>
            <a:ext cx="452584" cy="452584"/>
          </a:xfrm>
          <a:prstGeom prst="rect">
            <a:avLst/>
          </a:prstGeom>
        </p:spPr>
      </p:pic>
      <p:grpSp>
        <p:nvGrpSpPr>
          <p:cNvPr id="61" name="Grupa 60">
            <a:extLst>
              <a:ext uri="{FF2B5EF4-FFF2-40B4-BE49-F238E27FC236}">
                <a16:creationId xmlns:a16="http://schemas.microsoft.com/office/drawing/2014/main" id="{6A2318D3-4239-4113-92FF-B4201D56022C}"/>
              </a:ext>
            </a:extLst>
          </p:cNvPr>
          <p:cNvGrpSpPr>
            <a:grpSpLocks noChangeAspect="1"/>
          </p:cNvGrpSpPr>
          <p:nvPr/>
        </p:nvGrpSpPr>
        <p:grpSpPr>
          <a:xfrm>
            <a:off x="4443154" y="4816847"/>
            <a:ext cx="228170" cy="362068"/>
            <a:chOff x="5295900" y="4500563"/>
            <a:chExt cx="457200" cy="725487"/>
          </a:xfrm>
          <a:solidFill>
            <a:srgbClr val="CDCDCD"/>
          </a:solidFill>
        </p:grpSpPr>
        <p:pic>
          <p:nvPicPr>
            <p:cNvPr id="63" name="Picture 18">
              <a:extLst>
                <a:ext uri="{FF2B5EF4-FFF2-40B4-BE49-F238E27FC236}">
                  <a16:creationId xmlns:a16="http://schemas.microsoft.com/office/drawing/2014/main" id="{23FDCE9E-92C8-415C-82D1-5C3A97B7382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56238" y="4921250"/>
              <a:ext cx="136525"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4" name="Picture 19">
              <a:extLst>
                <a:ext uri="{FF2B5EF4-FFF2-40B4-BE49-F238E27FC236}">
                  <a16:creationId xmlns:a16="http://schemas.microsoft.com/office/drawing/2014/main" id="{228C5653-FC66-4278-B9EA-C061BCED480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26075" y="4838700"/>
              <a:ext cx="1984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65" name="Freeform 20">
              <a:extLst>
                <a:ext uri="{FF2B5EF4-FFF2-40B4-BE49-F238E27FC236}">
                  <a16:creationId xmlns:a16="http://schemas.microsoft.com/office/drawing/2014/main" id="{F44F7D3D-338C-43D6-A696-99D5AFFD78A5}"/>
                </a:ext>
              </a:extLst>
            </p:cNvPr>
            <p:cNvSpPr>
              <a:spLocks noEditPoints="1"/>
            </p:cNvSpPr>
            <p:nvPr/>
          </p:nvSpPr>
          <p:spPr bwMode="auto">
            <a:xfrm>
              <a:off x="5319713" y="4692650"/>
              <a:ext cx="409575" cy="533400"/>
            </a:xfrm>
            <a:custGeom>
              <a:avLst/>
              <a:gdLst>
                <a:gd name="T0" fmla="*/ 0 w 1806"/>
                <a:gd name="T1" fmla="*/ 2206 h 2350"/>
                <a:gd name="T2" fmla="*/ 0 w 1806"/>
                <a:gd name="T3" fmla="*/ 2206 h 2350"/>
                <a:gd name="T4" fmla="*/ 1 w 1806"/>
                <a:gd name="T5" fmla="*/ 2221 h 2350"/>
                <a:gd name="T6" fmla="*/ 3 w 1806"/>
                <a:gd name="T7" fmla="*/ 2234 h 2350"/>
                <a:gd name="T8" fmla="*/ 7 w 1806"/>
                <a:gd name="T9" fmla="*/ 2248 h 2350"/>
                <a:gd name="T10" fmla="*/ 12 w 1806"/>
                <a:gd name="T11" fmla="*/ 2261 h 2350"/>
                <a:gd name="T12" fmla="*/ 17 w 1806"/>
                <a:gd name="T13" fmla="*/ 2274 h 2350"/>
                <a:gd name="T14" fmla="*/ 25 w 1806"/>
                <a:gd name="T15" fmla="*/ 2286 h 2350"/>
                <a:gd name="T16" fmla="*/ 33 w 1806"/>
                <a:gd name="T17" fmla="*/ 2298 h 2350"/>
                <a:gd name="T18" fmla="*/ 43 w 1806"/>
                <a:gd name="T19" fmla="*/ 2307 h 2350"/>
                <a:gd name="T20" fmla="*/ 53 w 1806"/>
                <a:gd name="T21" fmla="*/ 2317 h 2350"/>
                <a:gd name="T22" fmla="*/ 64 w 1806"/>
                <a:gd name="T23" fmla="*/ 2325 h 2350"/>
                <a:gd name="T24" fmla="*/ 76 w 1806"/>
                <a:gd name="T25" fmla="*/ 2333 h 2350"/>
                <a:gd name="T26" fmla="*/ 89 w 1806"/>
                <a:gd name="T27" fmla="*/ 2338 h 2350"/>
                <a:gd name="T28" fmla="*/ 102 w 1806"/>
                <a:gd name="T29" fmla="*/ 2344 h 2350"/>
                <a:gd name="T30" fmla="*/ 116 w 1806"/>
                <a:gd name="T31" fmla="*/ 2347 h 2350"/>
                <a:gd name="T32" fmla="*/ 130 w 1806"/>
                <a:gd name="T33" fmla="*/ 2349 h 2350"/>
                <a:gd name="T34" fmla="*/ 145 w 1806"/>
                <a:gd name="T35" fmla="*/ 2350 h 2350"/>
                <a:gd name="T36" fmla="*/ 1662 w 1806"/>
                <a:gd name="T37" fmla="*/ 2350 h 2350"/>
                <a:gd name="T38" fmla="*/ 1662 w 1806"/>
                <a:gd name="T39" fmla="*/ 2350 h 2350"/>
                <a:gd name="T40" fmla="*/ 1677 w 1806"/>
                <a:gd name="T41" fmla="*/ 2349 h 2350"/>
                <a:gd name="T42" fmla="*/ 1691 w 1806"/>
                <a:gd name="T43" fmla="*/ 2347 h 2350"/>
                <a:gd name="T44" fmla="*/ 1705 w 1806"/>
                <a:gd name="T45" fmla="*/ 2344 h 2350"/>
                <a:gd name="T46" fmla="*/ 1719 w 1806"/>
                <a:gd name="T47" fmla="*/ 2338 h 2350"/>
                <a:gd name="T48" fmla="*/ 1731 w 1806"/>
                <a:gd name="T49" fmla="*/ 2333 h 2350"/>
                <a:gd name="T50" fmla="*/ 1743 w 1806"/>
                <a:gd name="T51" fmla="*/ 2325 h 2350"/>
                <a:gd name="T52" fmla="*/ 1754 w 1806"/>
                <a:gd name="T53" fmla="*/ 2317 h 2350"/>
                <a:gd name="T54" fmla="*/ 1765 w 1806"/>
                <a:gd name="T55" fmla="*/ 2307 h 2350"/>
                <a:gd name="T56" fmla="*/ 1773 w 1806"/>
                <a:gd name="T57" fmla="*/ 2298 h 2350"/>
                <a:gd name="T58" fmla="*/ 1782 w 1806"/>
                <a:gd name="T59" fmla="*/ 2286 h 2350"/>
                <a:gd name="T60" fmla="*/ 1789 w 1806"/>
                <a:gd name="T61" fmla="*/ 2274 h 2350"/>
                <a:gd name="T62" fmla="*/ 1796 w 1806"/>
                <a:gd name="T63" fmla="*/ 2261 h 2350"/>
                <a:gd name="T64" fmla="*/ 1800 w 1806"/>
                <a:gd name="T65" fmla="*/ 2248 h 2350"/>
                <a:gd name="T66" fmla="*/ 1804 w 1806"/>
                <a:gd name="T67" fmla="*/ 2234 h 2350"/>
                <a:gd name="T68" fmla="*/ 1806 w 1806"/>
                <a:gd name="T69" fmla="*/ 2221 h 2350"/>
                <a:gd name="T70" fmla="*/ 1806 w 1806"/>
                <a:gd name="T71" fmla="*/ 2206 h 2350"/>
                <a:gd name="T72" fmla="*/ 1806 w 1806"/>
                <a:gd name="T73" fmla="*/ 0 h 2350"/>
                <a:gd name="T74" fmla="*/ 0 w 1806"/>
                <a:gd name="T75" fmla="*/ 0 h 2350"/>
                <a:gd name="T76" fmla="*/ 0 w 1806"/>
                <a:gd name="T77" fmla="*/ 2206 h 2350"/>
                <a:gd name="T78" fmla="*/ 289 w 1806"/>
                <a:gd name="T79" fmla="*/ 398 h 2350"/>
                <a:gd name="T80" fmla="*/ 1517 w 1806"/>
                <a:gd name="T81" fmla="*/ 398 h 2350"/>
                <a:gd name="T82" fmla="*/ 1517 w 1806"/>
                <a:gd name="T83" fmla="*/ 1628 h 2350"/>
                <a:gd name="T84" fmla="*/ 289 w 1806"/>
                <a:gd name="T85" fmla="*/ 1628 h 2350"/>
                <a:gd name="T86" fmla="*/ 289 w 1806"/>
                <a:gd name="T87" fmla="*/ 398 h 2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6" h="2350">
                  <a:moveTo>
                    <a:pt x="0" y="2206"/>
                  </a:moveTo>
                  <a:lnTo>
                    <a:pt x="0" y="2206"/>
                  </a:lnTo>
                  <a:lnTo>
                    <a:pt x="1" y="2221"/>
                  </a:lnTo>
                  <a:lnTo>
                    <a:pt x="3" y="2234"/>
                  </a:lnTo>
                  <a:lnTo>
                    <a:pt x="7" y="2248"/>
                  </a:lnTo>
                  <a:lnTo>
                    <a:pt x="12" y="2261"/>
                  </a:lnTo>
                  <a:lnTo>
                    <a:pt x="17" y="2274"/>
                  </a:lnTo>
                  <a:lnTo>
                    <a:pt x="25" y="2286"/>
                  </a:lnTo>
                  <a:lnTo>
                    <a:pt x="33" y="2298"/>
                  </a:lnTo>
                  <a:lnTo>
                    <a:pt x="43" y="2307"/>
                  </a:lnTo>
                  <a:lnTo>
                    <a:pt x="53" y="2317"/>
                  </a:lnTo>
                  <a:lnTo>
                    <a:pt x="64" y="2325"/>
                  </a:lnTo>
                  <a:lnTo>
                    <a:pt x="76" y="2333"/>
                  </a:lnTo>
                  <a:lnTo>
                    <a:pt x="89" y="2338"/>
                  </a:lnTo>
                  <a:lnTo>
                    <a:pt x="102" y="2344"/>
                  </a:lnTo>
                  <a:lnTo>
                    <a:pt x="116" y="2347"/>
                  </a:lnTo>
                  <a:lnTo>
                    <a:pt x="130" y="2349"/>
                  </a:lnTo>
                  <a:lnTo>
                    <a:pt x="145" y="2350"/>
                  </a:lnTo>
                  <a:lnTo>
                    <a:pt x="1662" y="2350"/>
                  </a:lnTo>
                  <a:lnTo>
                    <a:pt x="1662" y="2350"/>
                  </a:lnTo>
                  <a:lnTo>
                    <a:pt x="1677" y="2349"/>
                  </a:lnTo>
                  <a:lnTo>
                    <a:pt x="1691" y="2347"/>
                  </a:lnTo>
                  <a:lnTo>
                    <a:pt x="1705" y="2344"/>
                  </a:lnTo>
                  <a:lnTo>
                    <a:pt x="1719" y="2338"/>
                  </a:lnTo>
                  <a:lnTo>
                    <a:pt x="1731" y="2333"/>
                  </a:lnTo>
                  <a:lnTo>
                    <a:pt x="1743" y="2325"/>
                  </a:lnTo>
                  <a:lnTo>
                    <a:pt x="1754" y="2317"/>
                  </a:lnTo>
                  <a:lnTo>
                    <a:pt x="1765" y="2307"/>
                  </a:lnTo>
                  <a:lnTo>
                    <a:pt x="1773" y="2298"/>
                  </a:lnTo>
                  <a:lnTo>
                    <a:pt x="1782" y="2286"/>
                  </a:lnTo>
                  <a:lnTo>
                    <a:pt x="1789" y="2274"/>
                  </a:lnTo>
                  <a:lnTo>
                    <a:pt x="1796" y="2261"/>
                  </a:lnTo>
                  <a:lnTo>
                    <a:pt x="1800" y="2248"/>
                  </a:lnTo>
                  <a:lnTo>
                    <a:pt x="1804" y="2234"/>
                  </a:lnTo>
                  <a:lnTo>
                    <a:pt x="1806" y="2221"/>
                  </a:lnTo>
                  <a:lnTo>
                    <a:pt x="1806" y="2206"/>
                  </a:lnTo>
                  <a:lnTo>
                    <a:pt x="1806" y="0"/>
                  </a:lnTo>
                  <a:lnTo>
                    <a:pt x="0" y="0"/>
                  </a:lnTo>
                  <a:lnTo>
                    <a:pt x="0" y="2206"/>
                  </a:lnTo>
                  <a:close/>
                  <a:moveTo>
                    <a:pt x="289" y="398"/>
                  </a:moveTo>
                  <a:lnTo>
                    <a:pt x="1517" y="398"/>
                  </a:lnTo>
                  <a:lnTo>
                    <a:pt x="1517" y="1628"/>
                  </a:lnTo>
                  <a:lnTo>
                    <a:pt x="289" y="1628"/>
                  </a:lnTo>
                  <a:lnTo>
                    <a:pt x="28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6" name="Freeform 21">
              <a:extLst>
                <a:ext uri="{FF2B5EF4-FFF2-40B4-BE49-F238E27FC236}">
                  <a16:creationId xmlns:a16="http://schemas.microsoft.com/office/drawing/2014/main" id="{B8EC5C41-4AA3-4353-8A9B-4398BA3B1C41}"/>
                </a:ext>
              </a:extLst>
            </p:cNvPr>
            <p:cNvSpPr>
              <a:spLocks noEditPoints="1"/>
            </p:cNvSpPr>
            <p:nvPr/>
          </p:nvSpPr>
          <p:spPr bwMode="auto">
            <a:xfrm>
              <a:off x="5295900" y="4500563"/>
              <a:ext cx="457200" cy="158750"/>
            </a:xfrm>
            <a:custGeom>
              <a:avLst/>
              <a:gdLst>
                <a:gd name="T0" fmla="*/ 1960 w 2018"/>
                <a:gd name="T1" fmla="*/ 0 h 701"/>
                <a:gd name="T2" fmla="*/ 58 w 2018"/>
                <a:gd name="T3" fmla="*/ 0 h 701"/>
                <a:gd name="T4" fmla="*/ 58 w 2018"/>
                <a:gd name="T5" fmla="*/ 0 h 701"/>
                <a:gd name="T6" fmla="*/ 47 w 2018"/>
                <a:gd name="T7" fmla="*/ 1 h 701"/>
                <a:gd name="T8" fmla="*/ 36 w 2018"/>
                <a:gd name="T9" fmla="*/ 5 h 701"/>
                <a:gd name="T10" fmla="*/ 26 w 2018"/>
                <a:gd name="T11" fmla="*/ 11 h 701"/>
                <a:gd name="T12" fmla="*/ 17 w 2018"/>
                <a:gd name="T13" fmla="*/ 17 h 701"/>
                <a:gd name="T14" fmla="*/ 11 w 2018"/>
                <a:gd name="T15" fmla="*/ 26 h 701"/>
                <a:gd name="T16" fmla="*/ 6 w 2018"/>
                <a:gd name="T17" fmla="*/ 35 h 701"/>
                <a:gd name="T18" fmla="*/ 2 w 2018"/>
                <a:gd name="T19" fmla="*/ 47 h 701"/>
                <a:gd name="T20" fmla="*/ 0 w 2018"/>
                <a:gd name="T21" fmla="*/ 58 h 701"/>
                <a:gd name="T22" fmla="*/ 0 w 2018"/>
                <a:gd name="T23" fmla="*/ 643 h 701"/>
                <a:gd name="T24" fmla="*/ 0 w 2018"/>
                <a:gd name="T25" fmla="*/ 643 h 701"/>
                <a:gd name="T26" fmla="*/ 2 w 2018"/>
                <a:gd name="T27" fmla="*/ 655 h 701"/>
                <a:gd name="T28" fmla="*/ 6 w 2018"/>
                <a:gd name="T29" fmla="*/ 665 h 701"/>
                <a:gd name="T30" fmla="*/ 11 w 2018"/>
                <a:gd name="T31" fmla="*/ 675 h 701"/>
                <a:gd name="T32" fmla="*/ 17 w 2018"/>
                <a:gd name="T33" fmla="*/ 684 h 701"/>
                <a:gd name="T34" fmla="*/ 26 w 2018"/>
                <a:gd name="T35" fmla="*/ 691 h 701"/>
                <a:gd name="T36" fmla="*/ 36 w 2018"/>
                <a:gd name="T37" fmla="*/ 696 h 701"/>
                <a:gd name="T38" fmla="*/ 47 w 2018"/>
                <a:gd name="T39" fmla="*/ 700 h 701"/>
                <a:gd name="T40" fmla="*/ 58 w 2018"/>
                <a:gd name="T41" fmla="*/ 701 h 701"/>
                <a:gd name="T42" fmla="*/ 1960 w 2018"/>
                <a:gd name="T43" fmla="*/ 701 h 701"/>
                <a:gd name="T44" fmla="*/ 1960 w 2018"/>
                <a:gd name="T45" fmla="*/ 701 h 701"/>
                <a:gd name="T46" fmla="*/ 1972 w 2018"/>
                <a:gd name="T47" fmla="*/ 700 h 701"/>
                <a:gd name="T48" fmla="*/ 1983 w 2018"/>
                <a:gd name="T49" fmla="*/ 696 h 701"/>
                <a:gd name="T50" fmla="*/ 1993 w 2018"/>
                <a:gd name="T51" fmla="*/ 691 h 701"/>
                <a:gd name="T52" fmla="*/ 2001 w 2018"/>
                <a:gd name="T53" fmla="*/ 684 h 701"/>
                <a:gd name="T54" fmla="*/ 2009 w 2018"/>
                <a:gd name="T55" fmla="*/ 675 h 701"/>
                <a:gd name="T56" fmla="*/ 2014 w 2018"/>
                <a:gd name="T57" fmla="*/ 665 h 701"/>
                <a:gd name="T58" fmla="*/ 2017 w 2018"/>
                <a:gd name="T59" fmla="*/ 655 h 701"/>
                <a:gd name="T60" fmla="*/ 2018 w 2018"/>
                <a:gd name="T61" fmla="*/ 643 h 701"/>
                <a:gd name="T62" fmla="*/ 2018 w 2018"/>
                <a:gd name="T63" fmla="*/ 58 h 701"/>
                <a:gd name="T64" fmla="*/ 2018 w 2018"/>
                <a:gd name="T65" fmla="*/ 58 h 701"/>
                <a:gd name="T66" fmla="*/ 2017 w 2018"/>
                <a:gd name="T67" fmla="*/ 47 h 701"/>
                <a:gd name="T68" fmla="*/ 2014 w 2018"/>
                <a:gd name="T69" fmla="*/ 35 h 701"/>
                <a:gd name="T70" fmla="*/ 2009 w 2018"/>
                <a:gd name="T71" fmla="*/ 26 h 701"/>
                <a:gd name="T72" fmla="*/ 2001 w 2018"/>
                <a:gd name="T73" fmla="*/ 17 h 701"/>
                <a:gd name="T74" fmla="*/ 1993 w 2018"/>
                <a:gd name="T75" fmla="*/ 11 h 701"/>
                <a:gd name="T76" fmla="*/ 1983 w 2018"/>
                <a:gd name="T77" fmla="*/ 5 h 701"/>
                <a:gd name="T78" fmla="*/ 1972 w 2018"/>
                <a:gd name="T79" fmla="*/ 1 h 701"/>
                <a:gd name="T80" fmla="*/ 1960 w 2018"/>
                <a:gd name="T81" fmla="*/ 0 h 701"/>
                <a:gd name="T82" fmla="*/ 1960 w 2018"/>
                <a:gd name="T83" fmla="*/ 0 h 701"/>
                <a:gd name="T84" fmla="*/ 242 w 2018"/>
                <a:gd name="T85" fmla="*/ 553 h 701"/>
                <a:gd name="T86" fmla="*/ 163 w 2018"/>
                <a:gd name="T87" fmla="*/ 553 h 701"/>
                <a:gd name="T88" fmla="*/ 163 w 2018"/>
                <a:gd name="T89" fmla="*/ 149 h 701"/>
                <a:gd name="T90" fmla="*/ 242 w 2018"/>
                <a:gd name="T91" fmla="*/ 149 h 701"/>
                <a:gd name="T92" fmla="*/ 242 w 2018"/>
                <a:gd name="T93" fmla="*/ 553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18" h="701">
                  <a:moveTo>
                    <a:pt x="1960" y="0"/>
                  </a:moveTo>
                  <a:lnTo>
                    <a:pt x="58" y="0"/>
                  </a:lnTo>
                  <a:lnTo>
                    <a:pt x="58" y="0"/>
                  </a:lnTo>
                  <a:lnTo>
                    <a:pt x="47" y="1"/>
                  </a:lnTo>
                  <a:lnTo>
                    <a:pt x="36" y="5"/>
                  </a:lnTo>
                  <a:lnTo>
                    <a:pt x="26" y="11"/>
                  </a:lnTo>
                  <a:lnTo>
                    <a:pt x="17" y="17"/>
                  </a:lnTo>
                  <a:lnTo>
                    <a:pt x="11" y="26"/>
                  </a:lnTo>
                  <a:lnTo>
                    <a:pt x="6" y="35"/>
                  </a:lnTo>
                  <a:lnTo>
                    <a:pt x="2" y="47"/>
                  </a:lnTo>
                  <a:lnTo>
                    <a:pt x="0" y="58"/>
                  </a:lnTo>
                  <a:lnTo>
                    <a:pt x="0" y="643"/>
                  </a:lnTo>
                  <a:lnTo>
                    <a:pt x="0" y="643"/>
                  </a:lnTo>
                  <a:lnTo>
                    <a:pt x="2" y="655"/>
                  </a:lnTo>
                  <a:lnTo>
                    <a:pt x="6" y="665"/>
                  </a:lnTo>
                  <a:lnTo>
                    <a:pt x="11" y="675"/>
                  </a:lnTo>
                  <a:lnTo>
                    <a:pt x="17" y="684"/>
                  </a:lnTo>
                  <a:lnTo>
                    <a:pt x="26" y="691"/>
                  </a:lnTo>
                  <a:lnTo>
                    <a:pt x="36" y="696"/>
                  </a:lnTo>
                  <a:lnTo>
                    <a:pt x="47" y="700"/>
                  </a:lnTo>
                  <a:lnTo>
                    <a:pt x="58" y="701"/>
                  </a:lnTo>
                  <a:lnTo>
                    <a:pt x="1960" y="701"/>
                  </a:lnTo>
                  <a:lnTo>
                    <a:pt x="1960" y="701"/>
                  </a:lnTo>
                  <a:lnTo>
                    <a:pt x="1972" y="700"/>
                  </a:lnTo>
                  <a:lnTo>
                    <a:pt x="1983" y="696"/>
                  </a:lnTo>
                  <a:lnTo>
                    <a:pt x="1993" y="691"/>
                  </a:lnTo>
                  <a:lnTo>
                    <a:pt x="2001" y="684"/>
                  </a:lnTo>
                  <a:lnTo>
                    <a:pt x="2009" y="675"/>
                  </a:lnTo>
                  <a:lnTo>
                    <a:pt x="2014" y="665"/>
                  </a:lnTo>
                  <a:lnTo>
                    <a:pt x="2017" y="655"/>
                  </a:lnTo>
                  <a:lnTo>
                    <a:pt x="2018" y="643"/>
                  </a:lnTo>
                  <a:lnTo>
                    <a:pt x="2018" y="58"/>
                  </a:lnTo>
                  <a:lnTo>
                    <a:pt x="2018" y="58"/>
                  </a:lnTo>
                  <a:lnTo>
                    <a:pt x="2017" y="47"/>
                  </a:lnTo>
                  <a:lnTo>
                    <a:pt x="2014" y="35"/>
                  </a:lnTo>
                  <a:lnTo>
                    <a:pt x="2009" y="26"/>
                  </a:lnTo>
                  <a:lnTo>
                    <a:pt x="2001" y="17"/>
                  </a:lnTo>
                  <a:lnTo>
                    <a:pt x="1993" y="11"/>
                  </a:lnTo>
                  <a:lnTo>
                    <a:pt x="1983" y="5"/>
                  </a:lnTo>
                  <a:lnTo>
                    <a:pt x="1972" y="1"/>
                  </a:lnTo>
                  <a:lnTo>
                    <a:pt x="1960" y="0"/>
                  </a:lnTo>
                  <a:lnTo>
                    <a:pt x="1960" y="0"/>
                  </a:lnTo>
                  <a:close/>
                  <a:moveTo>
                    <a:pt x="242" y="553"/>
                  </a:moveTo>
                  <a:lnTo>
                    <a:pt x="163" y="553"/>
                  </a:lnTo>
                  <a:lnTo>
                    <a:pt x="163" y="149"/>
                  </a:lnTo>
                  <a:lnTo>
                    <a:pt x="242" y="149"/>
                  </a:lnTo>
                  <a:lnTo>
                    <a:pt x="242" y="5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83" name="Grupa 82">
            <a:extLst>
              <a:ext uri="{FF2B5EF4-FFF2-40B4-BE49-F238E27FC236}">
                <a16:creationId xmlns:a16="http://schemas.microsoft.com/office/drawing/2014/main" id="{C95365A2-63F9-4731-A21F-A193A0A61AF7}"/>
              </a:ext>
            </a:extLst>
          </p:cNvPr>
          <p:cNvGrpSpPr>
            <a:grpSpLocks noChangeAspect="1"/>
          </p:cNvGrpSpPr>
          <p:nvPr/>
        </p:nvGrpSpPr>
        <p:grpSpPr>
          <a:xfrm>
            <a:off x="4723483" y="4836990"/>
            <a:ext cx="375710" cy="375714"/>
            <a:chOff x="5318125" y="1655763"/>
            <a:chExt cx="620713" cy="620713"/>
          </a:xfrm>
          <a:solidFill>
            <a:srgbClr val="CDCDCD"/>
          </a:solidFill>
        </p:grpSpPr>
        <p:sp>
          <p:nvSpPr>
            <p:cNvPr id="84" name="Freeform 45">
              <a:extLst>
                <a:ext uri="{FF2B5EF4-FFF2-40B4-BE49-F238E27FC236}">
                  <a16:creationId xmlns:a16="http://schemas.microsoft.com/office/drawing/2014/main" id="{064338AC-666E-42E8-B218-00D7E73E55A3}"/>
                </a:ext>
              </a:extLst>
            </p:cNvPr>
            <p:cNvSpPr>
              <a:spLocks noEditPoints="1"/>
            </p:cNvSpPr>
            <p:nvPr/>
          </p:nvSpPr>
          <p:spPr bwMode="auto">
            <a:xfrm>
              <a:off x="5467350" y="1873250"/>
              <a:ext cx="254000" cy="254000"/>
            </a:xfrm>
            <a:custGeom>
              <a:avLst/>
              <a:gdLst>
                <a:gd name="T0" fmla="*/ 41 w 1120"/>
                <a:gd name="T1" fmla="*/ 667 h 1119"/>
                <a:gd name="T2" fmla="*/ 16 w 1120"/>
                <a:gd name="T3" fmla="*/ 703 h 1119"/>
                <a:gd name="T4" fmla="*/ 2 w 1120"/>
                <a:gd name="T5" fmla="*/ 742 h 1119"/>
                <a:gd name="T6" fmla="*/ 1 w 1120"/>
                <a:gd name="T7" fmla="*/ 784 h 1119"/>
                <a:gd name="T8" fmla="*/ 10 w 1120"/>
                <a:gd name="T9" fmla="*/ 824 h 1119"/>
                <a:gd name="T10" fmla="*/ 32 w 1120"/>
                <a:gd name="T11" fmla="*/ 861 h 1119"/>
                <a:gd name="T12" fmla="*/ 247 w 1120"/>
                <a:gd name="T13" fmla="*/ 1077 h 1119"/>
                <a:gd name="T14" fmla="*/ 282 w 1120"/>
                <a:gd name="T15" fmla="*/ 1103 h 1119"/>
                <a:gd name="T16" fmla="*/ 322 w 1120"/>
                <a:gd name="T17" fmla="*/ 1117 h 1119"/>
                <a:gd name="T18" fmla="*/ 363 w 1120"/>
                <a:gd name="T19" fmla="*/ 1119 h 1119"/>
                <a:gd name="T20" fmla="*/ 404 w 1120"/>
                <a:gd name="T21" fmla="*/ 1109 h 1119"/>
                <a:gd name="T22" fmla="*/ 440 w 1120"/>
                <a:gd name="T23" fmla="*/ 1087 h 1119"/>
                <a:gd name="T24" fmla="*/ 710 w 1120"/>
                <a:gd name="T25" fmla="*/ 0 h 1119"/>
                <a:gd name="T26" fmla="*/ 236 w 1120"/>
                <a:gd name="T27" fmla="*/ 672 h 1119"/>
                <a:gd name="T28" fmla="*/ 226 w 1120"/>
                <a:gd name="T29" fmla="*/ 653 h 1119"/>
                <a:gd name="T30" fmla="*/ 229 w 1120"/>
                <a:gd name="T31" fmla="*/ 634 h 1119"/>
                <a:gd name="T32" fmla="*/ 236 w 1120"/>
                <a:gd name="T33" fmla="*/ 623 h 1119"/>
                <a:gd name="T34" fmla="*/ 253 w 1120"/>
                <a:gd name="T35" fmla="*/ 614 h 1119"/>
                <a:gd name="T36" fmla="*/ 272 w 1120"/>
                <a:gd name="T37" fmla="*/ 616 h 1119"/>
                <a:gd name="T38" fmla="*/ 415 w 1120"/>
                <a:gd name="T39" fmla="*/ 754 h 1119"/>
                <a:gd name="T40" fmla="*/ 422 w 1120"/>
                <a:gd name="T41" fmla="*/ 766 h 1119"/>
                <a:gd name="T42" fmla="*/ 424 w 1120"/>
                <a:gd name="T43" fmla="*/ 785 h 1119"/>
                <a:gd name="T44" fmla="*/ 415 w 1120"/>
                <a:gd name="T45" fmla="*/ 802 h 1119"/>
                <a:gd name="T46" fmla="*/ 404 w 1120"/>
                <a:gd name="T47" fmla="*/ 810 h 1119"/>
                <a:gd name="T48" fmla="*/ 385 w 1120"/>
                <a:gd name="T49" fmla="*/ 812 h 1119"/>
                <a:gd name="T50" fmla="*/ 367 w 1120"/>
                <a:gd name="T51" fmla="*/ 802 h 1119"/>
                <a:gd name="T52" fmla="*/ 404 w 1120"/>
                <a:gd name="T53" fmla="*/ 503 h 1119"/>
                <a:gd name="T54" fmla="*/ 397 w 1120"/>
                <a:gd name="T55" fmla="*/ 492 h 1119"/>
                <a:gd name="T56" fmla="*/ 395 w 1120"/>
                <a:gd name="T57" fmla="*/ 473 h 1119"/>
                <a:gd name="T58" fmla="*/ 404 w 1120"/>
                <a:gd name="T59" fmla="*/ 454 h 1119"/>
                <a:gd name="T60" fmla="*/ 416 w 1120"/>
                <a:gd name="T61" fmla="*/ 448 h 1119"/>
                <a:gd name="T62" fmla="*/ 435 w 1120"/>
                <a:gd name="T63" fmla="*/ 446 h 1119"/>
                <a:gd name="T64" fmla="*/ 452 w 1120"/>
                <a:gd name="T65" fmla="*/ 454 h 1119"/>
                <a:gd name="T66" fmla="*/ 588 w 1120"/>
                <a:gd name="T67" fmla="*/ 591 h 1119"/>
                <a:gd name="T68" fmla="*/ 593 w 1120"/>
                <a:gd name="T69" fmla="*/ 610 h 1119"/>
                <a:gd name="T70" fmla="*/ 588 w 1120"/>
                <a:gd name="T71" fmla="*/ 629 h 1119"/>
                <a:gd name="T72" fmla="*/ 578 w 1120"/>
                <a:gd name="T73" fmla="*/ 638 h 1119"/>
                <a:gd name="T74" fmla="*/ 559 w 1120"/>
                <a:gd name="T75" fmla="*/ 644 h 1119"/>
                <a:gd name="T76" fmla="*/ 541 w 1120"/>
                <a:gd name="T77" fmla="*/ 638 h 1119"/>
                <a:gd name="T78" fmla="*/ 704 w 1120"/>
                <a:gd name="T79" fmla="*/ 466 h 1119"/>
                <a:gd name="T80" fmla="*/ 569 w 1120"/>
                <a:gd name="T81" fmla="*/ 329 h 1119"/>
                <a:gd name="T82" fmla="*/ 562 w 1120"/>
                <a:gd name="T83" fmla="*/ 311 h 1119"/>
                <a:gd name="T84" fmla="*/ 569 w 1120"/>
                <a:gd name="T85" fmla="*/ 292 h 1119"/>
                <a:gd name="T86" fmla="*/ 578 w 1120"/>
                <a:gd name="T87" fmla="*/ 282 h 1119"/>
                <a:gd name="T88" fmla="*/ 597 w 1120"/>
                <a:gd name="T89" fmla="*/ 277 h 1119"/>
                <a:gd name="T90" fmla="*/ 616 w 1120"/>
                <a:gd name="T91" fmla="*/ 282 h 1119"/>
                <a:gd name="T92" fmla="*/ 752 w 1120"/>
                <a:gd name="T93" fmla="*/ 418 h 1119"/>
                <a:gd name="T94" fmla="*/ 761 w 1120"/>
                <a:gd name="T95" fmla="*/ 435 h 1119"/>
                <a:gd name="T96" fmla="*/ 759 w 1120"/>
                <a:gd name="T97" fmla="*/ 454 h 1119"/>
                <a:gd name="T98" fmla="*/ 752 w 1120"/>
                <a:gd name="T99" fmla="*/ 466 h 1119"/>
                <a:gd name="T100" fmla="*/ 735 w 1120"/>
                <a:gd name="T101" fmla="*/ 475 h 1119"/>
                <a:gd name="T102" fmla="*/ 715 w 1120"/>
                <a:gd name="T103" fmla="*/ 474 h 1119"/>
                <a:gd name="T104" fmla="*/ 704 w 1120"/>
                <a:gd name="T105" fmla="*/ 466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0" h="1119">
                  <a:moveTo>
                    <a:pt x="710" y="0"/>
                  </a:moveTo>
                  <a:lnTo>
                    <a:pt x="41" y="667"/>
                  </a:lnTo>
                  <a:lnTo>
                    <a:pt x="41" y="667"/>
                  </a:lnTo>
                  <a:lnTo>
                    <a:pt x="32" y="678"/>
                  </a:lnTo>
                  <a:lnTo>
                    <a:pt x="23" y="690"/>
                  </a:lnTo>
                  <a:lnTo>
                    <a:pt x="16" y="703"/>
                  </a:lnTo>
                  <a:lnTo>
                    <a:pt x="10" y="715"/>
                  </a:lnTo>
                  <a:lnTo>
                    <a:pt x="6" y="728"/>
                  </a:lnTo>
                  <a:lnTo>
                    <a:pt x="2" y="742"/>
                  </a:lnTo>
                  <a:lnTo>
                    <a:pt x="1" y="756"/>
                  </a:lnTo>
                  <a:lnTo>
                    <a:pt x="0" y="770"/>
                  </a:lnTo>
                  <a:lnTo>
                    <a:pt x="1" y="784"/>
                  </a:lnTo>
                  <a:lnTo>
                    <a:pt x="2" y="797"/>
                  </a:lnTo>
                  <a:lnTo>
                    <a:pt x="6" y="811"/>
                  </a:lnTo>
                  <a:lnTo>
                    <a:pt x="10" y="824"/>
                  </a:lnTo>
                  <a:lnTo>
                    <a:pt x="16" y="836"/>
                  </a:lnTo>
                  <a:lnTo>
                    <a:pt x="23" y="849"/>
                  </a:lnTo>
                  <a:lnTo>
                    <a:pt x="32" y="861"/>
                  </a:lnTo>
                  <a:lnTo>
                    <a:pt x="41" y="872"/>
                  </a:lnTo>
                  <a:lnTo>
                    <a:pt x="247" y="1077"/>
                  </a:lnTo>
                  <a:lnTo>
                    <a:pt x="247" y="1077"/>
                  </a:lnTo>
                  <a:lnTo>
                    <a:pt x="259" y="1087"/>
                  </a:lnTo>
                  <a:lnTo>
                    <a:pt x="269" y="1095"/>
                  </a:lnTo>
                  <a:lnTo>
                    <a:pt x="282" y="1103"/>
                  </a:lnTo>
                  <a:lnTo>
                    <a:pt x="295" y="1109"/>
                  </a:lnTo>
                  <a:lnTo>
                    <a:pt x="308" y="1113"/>
                  </a:lnTo>
                  <a:lnTo>
                    <a:pt x="322" y="1117"/>
                  </a:lnTo>
                  <a:lnTo>
                    <a:pt x="336" y="1119"/>
                  </a:lnTo>
                  <a:lnTo>
                    <a:pt x="349" y="1119"/>
                  </a:lnTo>
                  <a:lnTo>
                    <a:pt x="363" y="1119"/>
                  </a:lnTo>
                  <a:lnTo>
                    <a:pt x="377" y="1117"/>
                  </a:lnTo>
                  <a:lnTo>
                    <a:pt x="390" y="1113"/>
                  </a:lnTo>
                  <a:lnTo>
                    <a:pt x="404" y="1109"/>
                  </a:lnTo>
                  <a:lnTo>
                    <a:pt x="417" y="1103"/>
                  </a:lnTo>
                  <a:lnTo>
                    <a:pt x="429" y="1095"/>
                  </a:lnTo>
                  <a:lnTo>
                    <a:pt x="440" y="1087"/>
                  </a:lnTo>
                  <a:lnTo>
                    <a:pt x="451" y="1077"/>
                  </a:lnTo>
                  <a:lnTo>
                    <a:pt x="1120" y="409"/>
                  </a:lnTo>
                  <a:lnTo>
                    <a:pt x="710" y="0"/>
                  </a:lnTo>
                  <a:close/>
                  <a:moveTo>
                    <a:pt x="367" y="802"/>
                  </a:moveTo>
                  <a:lnTo>
                    <a:pt x="236" y="672"/>
                  </a:lnTo>
                  <a:lnTo>
                    <a:pt x="236" y="672"/>
                  </a:lnTo>
                  <a:lnTo>
                    <a:pt x="232" y="666"/>
                  </a:lnTo>
                  <a:lnTo>
                    <a:pt x="229" y="660"/>
                  </a:lnTo>
                  <a:lnTo>
                    <a:pt x="226" y="653"/>
                  </a:lnTo>
                  <a:lnTo>
                    <a:pt x="226" y="647"/>
                  </a:lnTo>
                  <a:lnTo>
                    <a:pt x="226" y="641"/>
                  </a:lnTo>
                  <a:lnTo>
                    <a:pt x="229" y="634"/>
                  </a:lnTo>
                  <a:lnTo>
                    <a:pt x="232" y="629"/>
                  </a:lnTo>
                  <a:lnTo>
                    <a:pt x="236" y="623"/>
                  </a:lnTo>
                  <a:lnTo>
                    <a:pt x="236" y="623"/>
                  </a:lnTo>
                  <a:lnTo>
                    <a:pt x="241" y="619"/>
                  </a:lnTo>
                  <a:lnTo>
                    <a:pt x="247" y="616"/>
                  </a:lnTo>
                  <a:lnTo>
                    <a:pt x="253" y="614"/>
                  </a:lnTo>
                  <a:lnTo>
                    <a:pt x="260" y="614"/>
                  </a:lnTo>
                  <a:lnTo>
                    <a:pt x="266" y="614"/>
                  </a:lnTo>
                  <a:lnTo>
                    <a:pt x="272" y="616"/>
                  </a:lnTo>
                  <a:lnTo>
                    <a:pt x="279" y="619"/>
                  </a:lnTo>
                  <a:lnTo>
                    <a:pt x="284" y="623"/>
                  </a:lnTo>
                  <a:lnTo>
                    <a:pt x="415" y="754"/>
                  </a:lnTo>
                  <a:lnTo>
                    <a:pt x="415" y="754"/>
                  </a:lnTo>
                  <a:lnTo>
                    <a:pt x="419" y="759"/>
                  </a:lnTo>
                  <a:lnTo>
                    <a:pt x="422" y="766"/>
                  </a:lnTo>
                  <a:lnTo>
                    <a:pt x="424" y="772"/>
                  </a:lnTo>
                  <a:lnTo>
                    <a:pt x="425" y="779"/>
                  </a:lnTo>
                  <a:lnTo>
                    <a:pt x="424" y="785"/>
                  </a:lnTo>
                  <a:lnTo>
                    <a:pt x="422" y="791"/>
                  </a:lnTo>
                  <a:lnTo>
                    <a:pt x="419" y="797"/>
                  </a:lnTo>
                  <a:lnTo>
                    <a:pt x="415" y="802"/>
                  </a:lnTo>
                  <a:lnTo>
                    <a:pt x="415" y="802"/>
                  </a:lnTo>
                  <a:lnTo>
                    <a:pt x="409" y="806"/>
                  </a:lnTo>
                  <a:lnTo>
                    <a:pt x="404" y="810"/>
                  </a:lnTo>
                  <a:lnTo>
                    <a:pt x="398" y="812"/>
                  </a:lnTo>
                  <a:lnTo>
                    <a:pt x="391" y="813"/>
                  </a:lnTo>
                  <a:lnTo>
                    <a:pt x="385" y="812"/>
                  </a:lnTo>
                  <a:lnTo>
                    <a:pt x="378" y="810"/>
                  </a:lnTo>
                  <a:lnTo>
                    <a:pt x="372" y="806"/>
                  </a:lnTo>
                  <a:lnTo>
                    <a:pt x="367" y="802"/>
                  </a:lnTo>
                  <a:lnTo>
                    <a:pt x="367" y="802"/>
                  </a:lnTo>
                  <a:close/>
                  <a:moveTo>
                    <a:pt x="536" y="634"/>
                  </a:moveTo>
                  <a:lnTo>
                    <a:pt x="404" y="503"/>
                  </a:lnTo>
                  <a:lnTo>
                    <a:pt x="404" y="503"/>
                  </a:lnTo>
                  <a:lnTo>
                    <a:pt x="400" y="497"/>
                  </a:lnTo>
                  <a:lnTo>
                    <a:pt x="397" y="492"/>
                  </a:lnTo>
                  <a:lnTo>
                    <a:pt x="395" y="485"/>
                  </a:lnTo>
                  <a:lnTo>
                    <a:pt x="394" y="479"/>
                  </a:lnTo>
                  <a:lnTo>
                    <a:pt x="395" y="473"/>
                  </a:lnTo>
                  <a:lnTo>
                    <a:pt x="397" y="466"/>
                  </a:lnTo>
                  <a:lnTo>
                    <a:pt x="400" y="460"/>
                  </a:lnTo>
                  <a:lnTo>
                    <a:pt x="404" y="454"/>
                  </a:lnTo>
                  <a:lnTo>
                    <a:pt x="404" y="454"/>
                  </a:lnTo>
                  <a:lnTo>
                    <a:pt x="409" y="450"/>
                  </a:lnTo>
                  <a:lnTo>
                    <a:pt x="416" y="448"/>
                  </a:lnTo>
                  <a:lnTo>
                    <a:pt x="422" y="446"/>
                  </a:lnTo>
                  <a:lnTo>
                    <a:pt x="429" y="445"/>
                  </a:lnTo>
                  <a:lnTo>
                    <a:pt x="435" y="446"/>
                  </a:lnTo>
                  <a:lnTo>
                    <a:pt x="442" y="448"/>
                  </a:lnTo>
                  <a:lnTo>
                    <a:pt x="447" y="450"/>
                  </a:lnTo>
                  <a:lnTo>
                    <a:pt x="452" y="454"/>
                  </a:lnTo>
                  <a:lnTo>
                    <a:pt x="584" y="586"/>
                  </a:lnTo>
                  <a:lnTo>
                    <a:pt x="584" y="586"/>
                  </a:lnTo>
                  <a:lnTo>
                    <a:pt x="588" y="591"/>
                  </a:lnTo>
                  <a:lnTo>
                    <a:pt x="591" y="598"/>
                  </a:lnTo>
                  <a:lnTo>
                    <a:pt x="592" y="603"/>
                  </a:lnTo>
                  <a:lnTo>
                    <a:pt x="593" y="610"/>
                  </a:lnTo>
                  <a:lnTo>
                    <a:pt x="592" y="617"/>
                  </a:lnTo>
                  <a:lnTo>
                    <a:pt x="591" y="622"/>
                  </a:lnTo>
                  <a:lnTo>
                    <a:pt x="588" y="629"/>
                  </a:lnTo>
                  <a:lnTo>
                    <a:pt x="584" y="634"/>
                  </a:lnTo>
                  <a:lnTo>
                    <a:pt x="584" y="634"/>
                  </a:lnTo>
                  <a:lnTo>
                    <a:pt x="578" y="638"/>
                  </a:lnTo>
                  <a:lnTo>
                    <a:pt x="572" y="642"/>
                  </a:lnTo>
                  <a:lnTo>
                    <a:pt x="566" y="644"/>
                  </a:lnTo>
                  <a:lnTo>
                    <a:pt x="559" y="644"/>
                  </a:lnTo>
                  <a:lnTo>
                    <a:pt x="553" y="644"/>
                  </a:lnTo>
                  <a:lnTo>
                    <a:pt x="546" y="642"/>
                  </a:lnTo>
                  <a:lnTo>
                    <a:pt x="541" y="638"/>
                  </a:lnTo>
                  <a:lnTo>
                    <a:pt x="536" y="634"/>
                  </a:lnTo>
                  <a:lnTo>
                    <a:pt x="536" y="634"/>
                  </a:lnTo>
                  <a:close/>
                  <a:moveTo>
                    <a:pt x="704" y="466"/>
                  </a:moveTo>
                  <a:lnTo>
                    <a:pt x="573" y="335"/>
                  </a:lnTo>
                  <a:lnTo>
                    <a:pt x="573" y="335"/>
                  </a:lnTo>
                  <a:lnTo>
                    <a:pt x="569" y="329"/>
                  </a:lnTo>
                  <a:lnTo>
                    <a:pt x="566" y="324"/>
                  </a:lnTo>
                  <a:lnTo>
                    <a:pt x="563" y="317"/>
                  </a:lnTo>
                  <a:lnTo>
                    <a:pt x="562" y="311"/>
                  </a:lnTo>
                  <a:lnTo>
                    <a:pt x="563" y="305"/>
                  </a:lnTo>
                  <a:lnTo>
                    <a:pt x="566" y="298"/>
                  </a:lnTo>
                  <a:lnTo>
                    <a:pt x="569" y="292"/>
                  </a:lnTo>
                  <a:lnTo>
                    <a:pt x="573" y="286"/>
                  </a:lnTo>
                  <a:lnTo>
                    <a:pt x="573" y="286"/>
                  </a:lnTo>
                  <a:lnTo>
                    <a:pt x="578" y="282"/>
                  </a:lnTo>
                  <a:lnTo>
                    <a:pt x="584" y="279"/>
                  </a:lnTo>
                  <a:lnTo>
                    <a:pt x="590" y="277"/>
                  </a:lnTo>
                  <a:lnTo>
                    <a:pt x="597" y="277"/>
                  </a:lnTo>
                  <a:lnTo>
                    <a:pt x="603" y="277"/>
                  </a:lnTo>
                  <a:lnTo>
                    <a:pt x="609" y="279"/>
                  </a:lnTo>
                  <a:lnTo>
                    <a:pt x="616" y="282"/>
                  </a:lnTo>
                  <a:lnTo>
                    <a:pt x="621" y="286"/>
                  </a:lnTo>
                  <a:lnTo>
                    <a:pt x="752" y="418"/>
                  </a:lnTo>
                  <a:lnTo>
                    <a:pt x="752" y="418"/>
                  </a:lnTo>
                  <a:lnTo>
                    <a:pt x="756" y="423"/>
                  </a:lnTo>
                  <a:lnTo>
                    <a:pt x="759" y="429"/>
                  </a:lnTo>
                  <a:lnTo>
                    <a:pt x="761" y="435"/>
                  </a:lnTo>
                  <a:lnTo>
                    <a:pt x="761" y="442"/>
                  </a:lnTo>
                  <a:lnTo>
                    <a:pt x="761" y="448"/>
                  </a:lnTo>
                  <a:lnTo>
                    <a:pt x="759" y="454"/>
                  </a:lnTo>
                  <a:lnTo>
                    <a:pt x="756" y="461"/>
                  </a:lnTo>
                  <a:lnTo>
                    <a:pt x="752" y="466"/>
                  </a:lnTo>
                  <a:lnTo>
                    <a:pt x="752" y="466"/>
                  </a:lnTo>
                  <a:lnTo>
                    <a:pt x="746" y="470"/>
                  </a:lnTo>
                  <a:lnTo>
                    <a:pt x="741" y="474"/>
                  </a:lnTo>
                  <a:lnTo>
                    <a:pt x="735" y="475"/>
                  </a:lnTo>
                  <a:lnTo>
                    <a:pt x="728" y="476"/>
                  </a:lnTo>
                  <a:lnTo>
                    <a:pt x="722" y="475"/>
                  </a:lnTo>
                  <a:lnTo>
                    <a:pt x="715" y="474"/>
                  </a:lnTo>
                  <a:lnTo>
                    <a:pt x="709" y="470"/>
                  </a:lnTo>
                  <a:lnTo>
                    <a:pt x="704" y="466"/>
                  </a:lnTo>
                  <a:lnTo>
                    <a:pt x="704" y="4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47">
              <a:extLst>
                <a:ext uri="{FF2B5EF4-FFF2-40B4-BE49-F238E27FC236}">
                  <a16:creationId xmlns:a16="http://schemas.microsoft.com/office/drawing/2014/main" id="{D3B44EBB-7DBE-4E50-B737-B1F512C15F9F}"/>
                </a:ext>
              </a:extLst>
            </p:cNvPr>
            <p:cNvSpPr>
              <a:spLocks/>
            </p:cNvSpPr>
            <p:nvPr/>
          </p:nvSpPr>
          <p:spPr bwMode="auto">
            <a:xfrm>
              <a:off x="5318125" y="1770063"/>
              <a:ext cx="508000" cy="506413"/>
            </a:xfrm>
            <a:custGeom>
              <a:avLst/>
              <a:gdLst>
                <a:gd name="T0" fmla="*/ 1171 w 2237"/>
                <a:gd name="T1" fmla="*/ 1617 h 2237"/>
                <a:gd name="T2" fmla="*/ 1150 w 2237"/>
                <a:gd name="T3" fmla="*/ 1637 h 2237"/>
                <a:gd name="T4" fmla="*/ 1117 w 2237"/>
                <a:gd name="T5" fmla="*/ 1659 h 2237"/>
                <a:gd name="T6" fmla="*/ 1081 w 2237"/>
                <a:gd name="T7" fmla="*/ 1676 h 2237"/>
                <a:gd name="T8" fmla="*/ 1010 w 2237"/>
                <a:gd name="T9" fmla="*/ 1692 h 2237"/>
                <a:gd name="T10" fmla="*/ 941 w 2237"/>
                <a:gd name="T11" fmla="*/ 1690 h 2237"/>
                <a:gd name="T12" fmla="*/ 884 w 2237"/>
                <a:gd name="T13" fmla="*/ 1674 h 2237"/>
                <a:gd name="T14" fmla="*/ 845 w 2237"/>
                <a:gd name="T15" fmla="*/ 1650 h 2237"/>
                <a:gd name="T16" fmla="*/ 577 w 2237"/>
                <a:gd name="T17" fmla="*/ 1381 h 2237"/>
                <a:gd name="T18" fmla="*/ 555 w 2237"/>
                <a:gd name="T19" fmla="*/ 1335 h 2237"/>
                <a:gd name="T20" fmla="*/ 543 w 2237"/>
                <a:gd name="T21" fmla="*/ 1273 h 2237"/>
                <a:gd name="T22" fmla="*/ 546 w 2237"/>
                <a:gd name="T23" fmla="*/ 1203 h 2237"/>
                <a:gd name="T24" fmla="*/ 564 w 2237"/>
                <a:gd name="T25" fmla="*/ 1143 h 2237"/>
                <a:gd name="T26" fmla="*/ 584 w 2237"/>
                <a:gd name="T27" fmla="*/ 1108 h 2237"/>
                <a:gd name="T28" fmla="*/ 608 w 2237"/>
                <a:gd name="T29" fmla="*/ 1075 h 2237"/>
                <a:gd name="T30" fmla="*/ 1631 w 2237"/>
                <a:gd name="T31" fmla="*/ 52 h 2237"/>
                <a:gd name="T32" fmla="*/ 1587 w 2237"/>
                <a:gd name="T33" fmla="*/ 0 h 2237"/>
                <a:gd name="T34" fmla="*/ 558 w 2237"/>
                <a:gd name="T35" fmla="*/ 1030 h 2237"/>
                <a:gd name="T36" fmla="*/ 526 w 2237"/>
                <a:gd name="T37" fmla="*/ 1071 h 2237"/>
                <a:gd name="T38" fmla="*/ 502 w 2237"/>
                <a:gd name="T39" fmla="*/ 1115 h 2237"/>
                <a:gd name="T40" fmla="*/ 486 w 2237"/>
                <a:gd name="T41" fmla="*/ 1159 h 2237"/>
                <a:gd name="T42" fmla="*/ 477 w 2237"/>
                <a:gd name="T43" fmla="*/ 1205 h 2237"/>
                <a:gd name="T44" fmla="*/ 474 w 2237"/>
                <a:gd name="T45" fmla="*/ 1250 h 2237"/>
                <a:gd name="T46" fmla="*/ 484 w 2237"/>
                <a:gd name="T47" fmla="*/ 1335 h 2237"/>
                <a:gd name="T48" fmla="*/ 512 w 2237"/>
                <a:gd name="T49" fmla="*/ 1404 h 2237"/>
                <a:gd name="T50" fmla="*/ 531 w 2237"/>
                <a:gd name="T51" fmla="*/ 1432 h 2237"/>
                <a:gd name="T52" fmla="*/ 395 w 2237"/>
                <a:gd name="T53" fmla="*/ 1606 h 2237"/>
                <a:gd name="T54" fmla="*/ 378 w 2237"/>
                <a:gd name="T55" fmla="*/ 1627 h 2237"/>
                <a:gd name="T56" fmla="*/ 362 w 2237"/>
                <a:gd name="T57" fmla="*/ 1661 h 2237"/>
                <a:gd name="T58" fmla="*/ 357 w 2237"/>
                <a:gd name="T59" fmla="*/ 1699 h 2237"/>
                <a:gd name="T60" fmla="*/ 362 w 2237"/>
                <a:gd name="T61" fmla="*/ 1735 h 2237"/>
                <a:gd name="T62" fmla="*/ 378 w 2237"/>
                <a:gd name="T63" fmla="*/ 1770 h 2237"/>
                <a:gd name="T64" fmla="*/ 397 w 2237"/>
                <a:gd name="T65" fmla="*/ 1792 h 2237"/>
                <a:gd name="T66" fmla="*/ 5 w 2237"/>
                <a:gd name="T67" fmla="*/ 2183 h 2237"/>
                <a:gd name="T68" fmla="*/ 0 w 2237"/>
                <a:gd name="T69" fmla="*/ 2203 h 2237"/>
                <a:gd name="T70" fmla="*/ 5 w 2237"/>
                <a:gd name="T71" fmla="*/ 2221 h 2237"/>
                <a:gd name="T72" fmla="*/ 15 w 2237"/>
                <a:gd name="T73" fmla="*/ 2231 h 2237"/>
                <a:gd name="T74" fmla="*/ 34 w 2237"/>
                <a:gd name="T75" fmla="*/ 2237 h 2237"/>
                <a:gd name="T76" fmla="*/ 52 w 2237"/>
                <a:gd name="T77" fmla="*/ 2231 h 2237"/>
                <a:gd name="T78" fmla="*/ 446 w 2237"/>
                <a:gd name="T79" fmla="*/ 1841 h 2237"/>
                <a:gd name="T80" fmla="*/ 465 w 2237"/>
                <a:gd name="T81" fmla="*/ 1857 h 2237"/>
                <a:gd name="T82" fmla="*/ 499 w 2237"/>
                <a:gd name="T83" fmla="*/ 1873 h 2237"/>
                <a:gd name="T84" fmla="*/ 538 w 2237"/>
                <a:gd name="T85" fmla="*/ 1878 h 2237"/>
                <a:gd name="T86" fmla="*/ 563 w 2237"/>
                <a:gd name="T87" fmla="*/ 1876 h 2237"/>
                <a:gd name="T88" fmla="*/ 599 w 2237"/>
                <a:gd name="T89" fmla="*/ 1864 h 2237"/>
                <a:gd name="T90" fmla="*/ 630 w 2237"/>
                <a:gd name="T91" fmla="*/ 1841 h 2237"/>
                <a:gd name="T92" fmla="*/ 797 w 2237"/>
                <a:gd name="T93" fmla="*/ 1698 h 2237"/>
                <a:gd name="T94" fmla="*/ 821 w 2237"/>
                <a:gd name="T95" fmla="*/ 1718 h 2237"/>
                <a:gd name="T96" fmla="*/ 876 w 2237"/>
                <a:gd name="T97" fmla="*/ 1745 h 2237"/>
                <a:gd name="T98" fmla="*/ 956 w 2237"/>
                <a:gd name="T99" fmla="*/ 1761 h 2237"/>
                <a:gd name="T100" fmla="*/ 1016 w 2237"/>
                <a:gd name="T101" fmla="*/ 1761 h 2237"/>
                <a:gd name="T102" fmla="*/ 1061 w 2237"/>
                <a:gd name="T103" fmla="*/ 1753 h 2237"/>
                <a:gd name="T104" fmla="*/ 1106 w 2237"/>
                <a:gd name="T105" fmla="*/ 1739 h 2237"/>
                <a:gd name="T106" fmla="*/ 1151 w 2237"/>
                <a:gd name="T107" fmla="*/ 1718 h 2237"/>
                <a:gd name="T108" fmla="*/ 1193 w 2237"/>
                <a:gd name="T109" fmla="*/ 1690 h 2237"/>
                <a:gd name="T110" fmla="*/ 1219 w 2237"/>
                <a:gd name="T111" fmla="*/ 1666 h 2237"/>
                <a:gd name="T112" fmla="*/ 2183 w 2237"/>
                <a:gd name="T113" fmla="*/ 605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7" h="2237">
                  <a:moveTo>
                    <a:pt x="2183" y="605"/>
                  </a:moveTo>
                  <a:lnTo>
                    <a:pt x="2183" y="605"/>
                  </a:lnTo>
                  <a:lnTo>
                    <a:pt x="1171" y="1617"/>
                  </a:lnTo>
                  <a:lnTo>
                    <a:pt x="1171" y="1617"/>
                  </a:lnTo>
                  <a:lnTo>
                    <a:pt x="1160" y="1628"/>
                  </a:lnTo>
                  <a:lnTo>
                    <a:pt x="1150" y="1637"/>
                  </a:lnTo>
                  <a:lnTo>
                    <a:pt x="1139" y="1645"/>
                  </a:lnTo>
                  <a:lnTo>
                    <a:pt x="1127" y="1653"/>
                  </a:lnTo>
                  <a:lnTo>
                    <a:pt x="1117" y="1659"/>
                  </a:lnTo>
                  <a:lnTo>
                    <a:pt x="1105" y="1666"/>
                  </a:lnTo>
                  <a:lnTo>
                    <a:pt x="1093" y="1671"/>
                  </a:lnTo>
                  <a:lnTo>
                    <a:pt x="1081" y="1676"/>
                  </a:lnTo>
                  <a:lnTo>
                    <a:pt x="1057" y="1684"/>
                  </a:lnTo>
                  <a:lnTo>
                    <a:pt x="1033" y="1689"/>
                  </a:lnTo>
                  <a:lnTo>
                    <a:pt x="1010" y="1692"/>
                  </a:lnTo>
                  <a:lnTo>
                    <a:pt x="986" y="1693"/>
                  </a:lnTo>
                  <a:lnTo>
                    <a:pt x="963" y="1692"/>
                  </a:lnTo>
                  <a:lnTo>
                    <a:pt x="941" y="1690"/>
                  </a:lnTo>
                  <a:lnTo>
                    <a:pt x="921" y="1686"/>
                  </a:lnTo>
                  <a:lnTo>
                    <a:pt x="902" y="1681"/>
                  </a:lnTo>
                  <a:lnTo>
                    <a:pt x="884" y="1674"/>
                  </a:lnTo>
                  <a:lnTo>
                    <a:pt x="868" y="1667"/>
                  </a:lnTo>
                  <a:lnTo>
                    <a:pt x="856" y="1658"/>
                  </a:lnTo>
                  <a:lnTo>
                    <a:pt x="845" y="1650"/>
                  </a:lnTo>
                  <a:lnTo>
                    <a:pt x="587" y="1392"/>
                  </a:lnTo>
                  <a:lnTo>
                    <a:pt x="587" y="1392"/>
                  </a:lnTo>
                  <a:lnTo>
                    <a:pt x="577" y="1381"/>
                  </a:lnTo>
                  <a:lnTo>
                    <a:pt x="569" y="1367"/>
                  </a:lnTo>
                  <a:lnTo>
                    <a:pt x="561" y="1352"/>
                  </a:lnTo>
                  <a:lnTo>
                    <a:pt x="555" y="1335"/>
                  </a:lnTo>
                  <a:lnTo>
                    <a:pt x="550" y="1316"/>
                  </a:lnTo>
                  <a:lnTo>
                    <a:pt x="545" y="1295"/>
                  </a:lnTo>
                  <a:lnTo>
                    <a:pt x="543" y="1273"/>
                  </a:lnTo>
                  <a:lnTo>
                    <a:pt x="542" y="1250"/>
                  </a:lnTo>
                  <a:lnTo>
                    <a:pt x="543" y="1227"/>
                  </a:lnTo>
                  <a:lnTo>
                    <a:pt x="546" y="1203"/>
                  </a:lnTo>
                  <a:lnTo>
                    <a:pt x="552" y="1179"/>
                  </a:lnTo>
                  <a:lnTo>
                    <a:pt x="560" y="1155"/>
                  </a:lnTo>
                  <a:lnTo>
                    <a:pt x="564" y="1143"/>
                  </a:lnTo>
                  <a:lnTo>
                    <a:pt x="570" y="1132"/>
                  </a:lnTo>
                  <a:lnTo>
                    <a:pt x="576" y="1120"/>
                  </a:lnTo>
                  <a:lnTo>
                    <a:pt x="584" y="1108"/>
                  </a:lnTo>
                  <a:lnTo>
                    <a:pt x="591" y="1097"/>
                  </a:lnTo>
                  <a:lnTo>
                    <a:pt x="599" y="1086"/>
                  </a:lnTo>
                  <a:lnTo>
                    <a:pt x="608" y="1075"/>
                  </a:lnTo>
                  <a:lnTo>
                    <a:pt x="618" y="1065"/>
                  </a:lnTo>
                  <a:lnTo>
                    <a:pt x="618" y="1065"/>
                  </a:lnTo>
                  <a:lnTo>
                    <a:pt x="1631" y="52"/>
                  </a:lnTo>
                  <a:lnTo>
                    <a:pt x="1631" y="52"/>
                  </a:lnTo>
                  <a:lnTo>
                    <a:pt x="1587" y="0"/>
                  </a:lnTo>
                  <a:lnTo>
                    <a:pt x="1587" y="0"/>
                  </a:lnTo>
                  <a:lnTo>
                    <a:pt x="570" y="1017"/>
                  </a:lnTo>
                  <a:lnTo>
                    <a:pt x="570" y="1017"/>
                  </a:lnTo>
                  <a:lnTo>
                    <a:pt x="558" y="1030"/>
                  </a:lnTo>
                  <a:lnTo>
                    <a:pt x="546" y="1043"/>
                  </a:lnTo>
                  <a:lnTo>
                    <a:pt x="536" y="1057"/>
                  </a:lnTo>
                  <a:lnTo>
                    <a:pt x="526" y="1071"/>
                  </a:lnTo>
                  <a:lnTo>
                    <a:pt x="517" y="1086"/>
                  </a:lnTo>
                  <a:lnTo>
                    <a:pt x="510" y="1100"/>
                  </a:lnTo>
                  <a:lnTo>
                    <a:pt x="502" y="1115"/>
                  </a:lnTo>
                  <a:lnTo>
                    <a:pt x="496" y="1130"/>
                  </a:lnTo>
                  <a:lnTo>
                    <a:pt x="491" y="1144"/>
                  </a:lnTo>
                  <a:lnTo>
                    <a:pt x="486" y="1159"/>
                  </a:lnTo>
                  <a:lnTo>
                    <a:pt x="482" y="1174"/>
                  </a:lnTo>
                  <a:lnTo>
                    <a:pt x="480" y="1191"/>
                  </a:lnTo>
                  <a:lnTo>
                    <a:pt x="477" y="1205"/>
                  </a:lnTo>
                  <a:lnTo>
                    <a:pt x="476" y="1220"/>
                  </a:lnTo>
                  <a:lnTo>
                    <a:pt x="475" y="1235"/>
                  </a:lnTo>
                  <a:lnTo>
                    <a:pt x="474" y="1250"/>
                  </a:lnTo>
                  <a:lnTo>
                    <a:pt x="475" y="1279"/>
                  </a:lnTo>
                  <a:lnTo>
                    <a:pt x="478" y="1308"/>
                  </a:lnTo>
                  <a:lnTo>
                    <a:pt x="484" y="1335"/>
                  </a:lnTo>
                  <a:lnTo>
                    <a:pt x="492" y="1360"/>
                  </a:lnTo>
                  <a:lnTo>
                    <a:pt x="501" y="1383"/>
                  </a:lnTo>
                  <a:lnTo>
                    <a:pt x="512" y="1404"/>
                  </a:lnTo>
                  <a:lnTo>
                    <a:pt x="518" y="1414"/>
                  </a:lnTo>
                  <a:lnTo>
                    <a:pt x="525" y="1424"/>
                  </a:lnTo>
                  <a:lnTo>
                    <a:pt x="531" y="1432"/>
                  </a:lnTo>
                  <a:lnTo>
                    <a:pt x="539" y="1440"/>
                  </a:lnTo>
                  <a:lnTo>
                    <a:pt x="551" y="1452"/>
                  </a:lnTo>
                  <a:lnTo>
                    <a:pt x="395" y="1606"/>
                  </a:lnTo>
                  <a:lnTo>
                    <a:pt x="395" y="1606"/>
                  </a:lnTo>
                  <a:lnTo>
                    <a:pt x="386" y="1616"/>
                  </a:lnTo>
                  <a:lnTo>
                    <a:pt x="378" y="1627"/>
                  </a:lnTo>
                  <a:lnTo>
                    <a:pt x="372" y="1638"/>
                  </a:lnTo>
                  <a:lnTo>
                    <a:pt x="367" y="1650"/>
                  </a:lnTo>
                  <a:lnTo>
                    <a:pt x="362" y="1661"/>
                  </a:lnTo>
                  <a:lnTo>
                    <a:pt x="359" y="1673"/>
                  </a:lnTo>
                  <a:lnTo>
                    <a:pt x="358" y="1686"/>
                  </a:lnTo>
                  <a:lnTo>
                    <a:pt x="357" y="1699"/>
                  </a:lnTo>
                  <a:lnTo>
                    <a:pt x="358" y="1711"/>
                  </a:lnTo>
                  <a:lnTo>
                    <a:pt x="359" y="1723"/>
                  </a:lnTo>
                  <a:lnTo>
                    <a:pt x="362" y="1735"/>
                  </a:lnTo>
                  <a:lnTo>
                    <a:pt x="367" y="1748"/>
                  </a:lnTo>
                  <a:lnTo>
                    <a:pt x="372" y="1759"/>
                  </a:lnTo>
                  <a:lnTo>
                    <a:pt x="378" y="1770"/>
                  </a:lnTo>
                  <a:lnTo>
                    <a:pt x="386" y="1781"/>
                  </a:lnTo>
                  <a:lnTo>
                    <a:pt x="395" y="1791"/>
                  </a:lnTo>
                  <a:lnTo>
                    <a:pt x="397" y="1792"/>
                  </a:lnTo>
                  <a:lnTo>
                    <a:pt x="9" y="2178"/>
                  </a:lnTo>
                  <a:lnTo>
                    <a:pt x="9" y="2178"/>
                  </a:lnTo>
                  <a:lnTo>
                    <a:pt x="5" y="2183"/>
                  </a:lnTo>
                  <a:lnTo>
                    <a:pt x="2" y="2190"/>
                  </a:lnTo>
                  <a:lnTo>
                    <a:pt x="0" y="2196"/>
                  </a:lnTo>
                  <a:lnTo>
                    <a:pt x="0" y="2203"/>
                  </a:lnTo>
                  <a:lnTo>
                    <a:pt x="0" y="2209"/>
                  </a:lnTo>
                  <a:lnTo>
                    <a:pt x="2" y="2216"/>
                  </a:lnTo>
                  <a:lnTo>
                    <a:pt x="5" y="2221"/>
                  </a:lnTo>
                  <a:lnTo>
                    <a:pt x="9" y="2226"/>
                  </a:lnTo>
                  <a:lnTo>
                    <a:pt x="9" y="2226"/>
                  </a:lnTo>
                  <a:lnTo>
                    <a:pt x="15" y="2231"/>
                  </a:lnTo>
                  <a:lnTo>
                    <a:pt x="21" y="2234"/>
                  </a:lnTo>
                  <a:lnTo>
                    <a:pt x="27" y="2236"/>
                  </a:lnTo>
                  <a:lnTo>
                    <a:pt x="34" y="2237"/>
                  </a:lnTo>
                  <a:lnTo>
                    <a:pt x="40" y="2236"/>
                  </a:lnTo>
                  <a:lnTo>
                    <a:pt x="47" y="2234"/>
                  </a:lnTo>
                  <a:lnTo>
                    <a:pt x="52" y="2231"/>
                  </a:lnTo>
                  <a:lnTo>
                    <a:pt x="57" y="2226"/>
                  </a:lnTo>
                  <a:lnTo>
                    <a:pt x="445" y="1840"/>
                  </a:lnTo>
                  <a:lnTo>
                    <a:pt x="446" y="1841"/>
                  </a:lnTo>
                  <a:lnTo>
                    <a:pt x="446" y="1841"/>
                  </a:lnTo>
                  <a:lnTo>
                    <a:pt x="455" y="1850"/>
                  </a:lnTo>
                  <a:lnTo>
                    <a:pt x="465" y="1857"/>
                  </a:lnTo>
                  <a:lnTo>
                    <a:pt x="476" y="1864"/>
                  </a:lnTo>
                  <a:lnTo>
                    <a:pt x="487" y="1869"/>
                  </a:lnTo>
                  <a:lnTo>
                    <a:pt x="499" y="1873"/>
                  </a:lnTo>
                  <a:lnTo>
                    <a:pt x="512" y="1876"/>
                  </a:lnTo>
                  <a:lnTo>
                    <a:pt x="525" y="1878"/>
                  </a:lnTo>
                  <a:lnTo>
                    <a:pt x="538" y="1878"/>
                  </a:lnTo>
                  <a:lnTo>
                    <a:pt x="538" y="1878"/>
                  </a:lnTo>
                  <a:lnTo>
                    <a:pt x="551" y="1878"/>
                  </a:lnTo>
                  <a:lnTo>
                    <a:pt x="563" y="1876"/>
                  </a:lnTo>
                  <a:lnTo>
                    <a:pt x="575" y="1873"/>
                  </a:lnTo>
                  <a:lnTo>
                    <a:pt x="588" y="1869"/>
                  </a:lnTo>
                  <a:lnTo>
                    <a:pt x="599" y="1864"/>
                  </a:lnTo>
                  <a:lnTo>
                    <a:pt x="609" y="1857"/>
                  </a:lnTo>
                  <a:lnTo>
                    <a:pt x="620" y="1850"/>
                  </a:lnTo>
                  <a:lnTo>
                    <a:pt x="630" y="1841"/>
                  </a:lnTo>
                  <a:lnTo>
                    <a:pt x="785" y="1686"/>
                  </a:lnTo>
                  <a:lnTo>
                    <a:pt x="797" y="1698"/>
                  </a:lnTo>
                  <a:lnTo>
                    <a:pt x="797" y="1698"/>
                  </a:lnTo>
                  <a:lnTo>
                    <a:pt x="804" y="1704"/>
                  </a:lnTo>
                  <a:lnTo>
                    <a:pt x="813" y="1712"/>
                  </a:lnTo>
                  <a:lnTo>
                    <a:pt x="821" y="1718"/>
                  </a:lnTo>
                  <a:lnTo>
                    <a:pt x="831" y="1724"/>
                  </a:lnTo>
                  <a:lnTo>
                    <a:pt x="852" y="1735"/>
                  </a:lnTo>
                  <a:lnTo>
                    <a:pt x="876" y="1745"/>
                  </a:lnTo>
                  <a:lnTo>
                    <a:pt x="902" y="1752"/>
                  </a:lnTo>
                  <a:lnTo>
                    <a:pt x="928" y="1758"/>
                  </a:lnTo>
                  <a:lnTo>
                    <a:pt x="956" y="1761"/>
                  </a:lnTo>
                  <a:lnTo>
                    <a:pt x="986" y="1762"/>
                  </a:lnTo>
                  <a:lnTo>
                    <a:pt x="1001" y="1762"/>
                  </a:lnTo>
                  <a:lnTo>
                    <a:pt x="1016" y="1761"/>
                  </a:lnTo>
                  <a:lnTo>
                    <a:pt x="1031" y="1759"/>
                  </a:lnTo>
                  <a:lnTo>
                    <a:pt x="1046" y="1757"/>
                  </a:lnTo>
                  <a:lnTo>
                    <a:pt x="1061" y="1753"/>
                  </a:lnTo>
                  <a:lnTo>
                    <a:pt x="1076" y="1749"/>
                  </a:lnTo>
                  <a:lnTo>
                    <a:pt x="1091" y="1745"/>
                  </a:lnTo>
                  <a:lnTo>
                    <a:pt x="1106" y="1739"/>
                  </a:lnTo>
                  <a:lnTo>
                    <a:pt x="1121" y="1733"/>
                  </a:lnTo>
                  <a:lnTo>
                    <a:pt x="1136" y="1727"/>
                  </a:lnTo>
                  <a:lnTo>
                    <a:pt x="1151" y="1718"/>
                  </a:lnTo>
                  <a:lnTo>
                    <a:pt x="1165" y="1709"/>
                  </a:lnTo>
                  <a:lnTo>
                    <a:pt x="1179" y="1700"/>
                  </a:lnTo>
                  <a:lnTo>
                    <a:pt x="1193" y="1690"/>
                  </a:lnTo>
                  <a:lnTo>
                    <a:pt x="1207" y="1678"/>
                  </a:lnTo>
                  <a:lnTo>
                    <a:pt x="1219" y="1666"/>
                  </a:lnTo>
                  <a:lnTo>
                    <a:pt x="1219" y="1666"/>
                  </a:lnTo>
                  <a:lnTo>
                    <a:pt x="2237" y="648"/>
                  </a:lnTo>
                  <a:lnTo>
                    <a:pt x="2237" y="648"/>
                  </a:lnTo>
                  <a:lnTo>
                    <a:pt x="2183" y="605"/>
                  </a:lnTo>
                  <a:lnTo>
                    <a:pt x="2183"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48">
              <a:extLst>
                <a:ext uri="{FF2B5EF4-FFF2-40B4-BE49-F238E27FC236}">
                  <a16:creationId xmlns:a16="http://schemas.microsoft.com/office/drawing/2014/main" id="{04513A60-D85D-475B-958A-8288503E74D7}"/>
                </a:ext>
              </a:extLst>
            </p:cNvPr>
            <p:cNvSpPr>
              <a:spLocks/>
            </p:cNvSpPr>
            <p:nvPr/>
          </p:nvSpPr>
          <p:spPr bwMode="auto">
            <a:xfrm>
              <a:off x="5640388" y="1674813"/>
              <a:ext cx="279400" cy="280988"/>
            </a:xfrm>
            <a:custGeom>
              <a:avLst/>
              <a:gdLst>
                <a:gd name="T0" fmla="*/ 1206 w 1238"/>
                <a:gd name="T1" fmla="*/ 1055 h 1238"/>
                <a:gd name="T2" fmla="*/ 1142 w 1238"/>
                <a:gd name="T3" fmla="*/ 1013 h 1238"/>
                <a:gd name="T4" fmla="*/ 1075 w 1238"/>
                <a:gd name="T5" fmla="*/ 967 h 1238"/>
                <a:gd name="T6" fmla="*/ 1006 w 1238"/>
                <a:gd name="T7" fmla="*/ 915 h 1238"/>
                <a:gd name="T8" fmla="*/ 936 w 1238"/>
                <a:gd name="T9" fmla="*/ 859 h 1238"/>
                <a:gd name="T10" fmla="*/ 790 w 1238"/>
                <a:gd name="T11" fmla="*/ 734 h 1238"/>
                <a:gd name="T12" fmla="*/ 645 w 1238"/>
                <a:gd name="T13" fmla="*/ 594 h 1238"/>
                <a:gd name="T14" fmla="*/ 574 w 1238"/>
                <a:gd name="T15" fmla="*/ 521 h 1238"/>
                <a:gd name="T16" fmla="*/ 441 w 1238"/>
                <a:gd name="T17" fmla="*/ 376 h 1238"/>
                <a:gd name="T18" fmla="*/ 324 w 1238"/>
                <a:gd name="T19" fmla="*/ 233 h 1238"/>
                <a:gd name="T20" fmla="*/ 272 w 1238"/>
                <a:gd name="T21" fmla="*/ 164 h 1238"/>
                <a:gd name="T22" fmla="*/ 225 w 1238"/>
                <a:gd name="T23" fmla="*/ 98 h 1238"/>
                <a:gd name="T24" fmla="*/ 183 w 1238"/>
                <a:gd name="T25" fmla="*/ 33 h 1238"/>
                <a:gd name="T26" fmla="*/ 180 w 1238"/>
                <a:gd name="T27" fmla="*/ 27 h 1238"/>
                <a:gd name="T28" fmla="*/ 171 w 1238"/>
                <a:gd name="T29" fmla="*/ 17 h 1238"/>
                <a:gd name="T30" fmla="*/ 160 w 1238"/>
                <a:gd name="T31" fmla="*/ 10 h 1238"/>
                <a:gd name="T32" fmla="*/ 142 w 1238"/>
                <a:gd name="T33" fmla="*/ 2 h 1238"/>
                <a:gd name="T34" fmla="*/ 122 w 1238"/>
                <a:gd name="T35" fmla="*/ 0 h 1238"/>
                <a:gd name="T36" fmla="*/ 108 w 1238"/>
                <a:gd name="T37" fmla="*/ 2 h 1238"/>
                <a:gd name="T38" fmla="*/ 96 w 1238"/>
                <a:gd name="T39" fmla="*/ 8 h 1238"/>
                <a:gd name="T40" fmla="*/ 90 w 1238"/>
                <a:gd name="T41" fmla="*/ 11 h 1238"/>
                <a:gd name="T42" fmla="*/ 80 w 1238"/>
                <a:gd name="T43" fmla="*/ 18 h 1238"/>
                <a:gd name="T44" fmla="*/ 70 w 1238"/>
                <a:gd name="T45" fmla="*/ 29 h 1238"/>
                <a:gd name="T46" fmla="*/ 64 w 1238"/>
                <a:gd name="T47" fmla="*/ 41 h 1238"/>
                <a:gd name="T48" fmla="*/ 58 w 1238"/>
                <a:gd name="T49" fmla="*/ 65 h 1238"/>
                <a:gd name="T50" fmla="*/ 58 w 1238"/>
                <a:gd name="T51" fmla="*/ 78 h 1238"/>
                <a:gd name="T52" fmla="*/ 61 w 1238"/>
                <a:gd name="T53" fmla="*/ 92 h 1238"/>
                <a:gd name="T54" fmla="*/ 68 w 1238"/>
                <a:gd name="T55" fmla="*/ 104 h 1238"/>
                <a:gd name="T56" fmla="*/ 89 w 1238"/>
                <a:gd name="T57" fmla="*/ 138 h 1238"/>
                <a:gd name="T58" fmla="*/ 135 w 1238"/>
                <a:gd name="T59" fmla="*/ 207 h 1238"/>
                <a:gd name="T60" fmla="*/ 187 w 1238"/>
                <a:gd name="T61" fmla="*/ 278 h 1238"/>
                <a:gd name="T62" fmla="*/ 243 w 1238"/>
                <a:gd name="T63" fmla="*/ 351 h 1238"/>
                <a:gd name="T64" fmla="*/ 304 w 1238"/>
                <a:gd name="T65" fmla="*/ 426 h 1238"/>
                <a:gd name="T66" fmla="*/ 404 w 1238"/>
                <a:gd name="T67" fmla="*/ 539 h 1238"/>
                <a:gd name="T68" fmla="*/ 548 w 1238"/>
                <a:gd name="T69" fmla="*/ 690 h 1238"/>
                <a:gd name="T70" fmla="*/ 560 w 1238"/>
                <a:gd name="T71" fmla="*/ 702 h 1238"/>
                <a:gd name="T72" fmla="*/ 488 w 1238"/>
                <a:gd name="T73" fmla="*/ 774 h 1238"/>
                <a:gd name="T74" fmla="*/ 477 w 1238"/>
                <a:gd name="T75" fmla="*/ 762 h 1238"/>
                <a:gd name="T76" fmla="*/ 434 w 1238"/>
                <a:gd name="T77" fmla="*/ 718 h 1238"/>
                <a:gd name="T78" fmla="*/ 351 w 1238"/>
                <a:gd name="T79" fmla="*/ 631 h 1238"/>
                <a:gd name="T80" fmla="*/ 141 w 1238"/>
                <a:gd name="T81" fmla="*/ 758 h 1238"/>
                <a:gd name="T82" fmla="*/ 0 w 1238"/>
                <a:gd name="T83" fmla="*/ 828 h 1238"/>
                <a:gd name="T84" fmla="*/ 472 w 1238"/>
                <a:gd name="T85" fmla="*/ 1177 h 1238"/>
                <a:gd name="T86" fmla="*/ 724 w 1238"/>
                <a:gd name="T87" fmla="*/ 856 h 1238"/>
                <a:gd name="T88" fmla="*/ 777 w 1238"/>
                <a:gd name="T89" fmla="*/ 903 h 1238"/>
                <a:gd name="T90" fmla="*/ 883 w 1238"/>
                <a:gd name="T91" fmla="*/ 992 h 1238"/>
                <a:gd name="T92" fmla="*/ 987 w 1238"/>
                <a:gd name="T93" fmla="*/ 1071 h 1238"/>
                <a:gd name="T94" fmla="*/ 1088 w 1238"/>
                <a:gd name="T95" fmla="*/ 1141 h 1238"/>
                <a:gd name="T96" fmla="*/ 1135 w 1238"/>
                <a:gd name="T97" fmla="*/ 1172 h 1238"/>
                <a:gd name="T98" fmla="*/ 1147 w 1238"/>
                <a:gd name="T99" fmla="*/ 1177 h 1238"/>
                <a:gd name="T100" fmla="*/ 1160 w 1238"/>
                <a:gd name="T101" fmla="*/ 1180 h 1238"/>
                <a:gd name="T102" fmla="*/ 1173 w 1238"/>
                <a:gd name="T103" fmla="*/ 1181 h 1238"/>
                <a:gd name="T104" fmla="*/ 1199 w 1238"/>
                <a:gd name="T105" fmla="*/ 1175 h 1238"/>
                <a:gd name="T106" fmla="*/ 1211 w 1238"/>
                <a:gd name="T107" fmla="*/ 1169 h 1238"/>
                <a:gd name="T108" fmla="*/ 1220 w 1238"/>
                <a:gd name="T109" fmla="*/ 1160 h 1238"/>
                <a:gd name="T110" fmla="*/ 1229 w 1238"/>
                <a:gd name="T111" fmla="*/ 1149 h 1238"/>
                <a:gd name="T112" fmla="*/ 1232 w 1238"/>
                <a:gd name="T113" fmla="*/ 1143 h 1238"/>
                <a:gd name="T114" fmla="*/ 1236 w 1238"/>
                <a:gd name="T115" fmla="*/ 1130 h 1238"/>
                <a:gd name="T116" fmla="*/ 1238 w 1238"/>
                <a:gd name="T117" fmla="*/ 1117 h 1238"/>
                <a:gd name="T118" fmla="*/ 1237 w 1238"/>
                <a:gd name="T119" fmla="*/ 1098 h 1238"/>
                <a:gd name="T120" fmla="*/ 1226 w 1238"/>
                <a:gd name="T121" fmla="*/ 1073 h 1238"/>
                <a:gd name="T122" fmla="*/ 1217 w 1238"/>
                <a:gd name="T123" fmla="*/ 1064 h 1238"/>
                <a:gd name="T124" fmla="*/ 1206 w 1238"/>
                <a:gd name="T125" fmla="*/ 105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 h="1238">
                  <a:moveTo>
                    <a:pt x="1206" y="1055"/>
                  </a:moveTo>
                  <a:lnTo>
                    <a:pt x="1206" y="1055"/>
                  </a:lnTo>
                  <a:lnTo>
                    <a:pt x="1174" y="1035"/>
                  </a:lnTo>
                  <a:lnTo>
                    <a:pt x="1142" y="1013"/>
                  </a:lnTo>
                  <a:lnTo>
                    <a:pt x="1109" y="991"/>
                  </a:lnTo>
                  <a:lnTo>
                    <a:pt x="1075" y="967"/>
                  </a:lnTo>
                  <a:lnTo>
                    <a:pt x="1040" y="942"/>
                  </a:lnTo>
                  <a:lnTo>
                    <a:pt x="1006" y="915"/>
                  </a:lnTo>
                  <a:lnTo>
                    <a:pt x="971" y="887"/>
                  </a:lnTo>
                  <a:lnTo>
                    <a:pt x="936" y="859"/>
                  </a:lnTo>
                  <a:lnTo>
                    <a:pt x="863" y="798"/>
                  </a:lnTo>
                  <a:lnTo>
                    <a:pt x="790" y="734"/>
                  </a:lnTo>
                  <a:lnTo>
                    <a:pt x="717" y="666"/>
                  </a:lnTo>
                  <a:lnTo>
                    <a:pt x="645" y="594"/>
                  </a:lnTo>
                  <a:lnTo>
                    <a:pt x="645" y="594"/>
                  </a:lnTo>
                  <a:lnTo>
                    <a:pt x="574" y="521"/>
                  </a:lnTo>
                  <a:lnTo>
                    <a:pt x="505" y="448"/>
                  </a:lnTo>
                  <a:lnTo>
                    <a:pt x="441" y="376"/>
                  </a:lnTo>
                  <a:lnTo>
                    <a:pt x="380" y="304"/>
                  </a:lnTo>
                  <a:lnTo>
                    <a:pt x="324" y="233"/>
                  </a:lnTo>
                  <a:lnTo>
                    <a:pt x="298" y="199"/>
                  </a:lnTo>
                  <a:lnTo>
                    <a:pt x="272" y="164"/>
                  </a:lnTo>
                  <a:lnTo>
                    <a:pt x="248" y="131"/>
                  </a:lnTo>
                  <a:lnTo>
                    <a:pt x="225" y="98"/>
                  </a:lnTo>
                  <a:lnTo>
                    <a:pt x="204" y="64"/>
                  </a:lnTo>
                  <a:lnTo>
                    <a:pt x="183" y="33"/>
                  </a:lnTo>
                  <a:lnTo>
                    <a:pt x="183" y="33"/>
                  </a:lnTo>
                  <a:lnTo>
                    <a:pt x="180" y="27"/>
                  </a:lnTo>
                  <a:lnTo>
                    <a:pt x="175" y="22"/>
                  </a:lnTo>
                  <a:lnTo>
                    <a:pt x="171" y="17"/>
                  </a:lnTo>
                  <a:lnTo>
                    <a:pt x="165" y="13"/>
                  </a:lnTo>
                  <a:lnTo>
                    <a:pt x="160" y="10"/>
                  </a:lnTo>
                  <a:lnTo>
                    <a:pt x="153" y="7"/>
                  </a:lnTo>
                  <a:lnTo>
                    <a:pt x="142" y="2"/>
                  </a:lnTo>
                  <a:lnTo>
                    <a:pt x="129" y="0"/>
                  </a:lnTo>
                  <a:lnTo>
                    <a:pt x="122" y="0"/>
                  </a:lnTo>
                  <a:lnTo>
                    <a:pt x="115" y="1"/>
                  </a:lnTo>
                  <a:lnTo>
                    <a:pt x="108" y="2"/>
                  </a:lnTo>
                  <a:lnTo>
                    <a:pt x="102" y="4"/>
                  </a:lnTo>
                  <a:lnTo>
                    <a:pt x="96" y="8"/>
                  </a:lnTo>
                  <a:lnTo>
                    <a:pt x="90" y="11"/>
                  </a:lnTo>
                  <a:lnTo>
                    <a:pt x="90" y="11"/>
                  </a:lnTo>
                  <a:lnTo>
                    <a:pt x="84" y="14"/>
                  </a:lnTo>
                  <a:lnTo>
                    <a:pt x="80" y="18"/>
                  </a:lnTo>
                  <a:lnTo>
                    <a:pt x="74" y="24"/>
                  </a:lnTo>
                  <a:lnTo>
                    <a:pt x="70" y="29"/>
                  </a:lnTo>
                  <a:lnTo>
                    <a:pt x="67" y="34"/>
                  </a:lnTo>
                  <a:lnTo>
                    <a:pt x="64" y="41"/>
                  </a:lnTo>
                  <a:lnTo>
                    <a:pt x="59" y="53"/>
                  </a:lnTo>
                  <a:lnTo>
                    <a:pt x="58" y="65"/>
                  </a:lnTo>
                  <a:lnTo>
                    <a:pt x="58" y="72"/>
                  </a:lnTo>
                  <a:lnTo>
                    <a:pt x="58" y="78"/>
                  </a:lnTo>
                  <a:lnTo>
                    <a:pt x="59" y="86"/>
                  </a:lnTo>
                  <a:lnTo>
                    <a:pt x="61" y="92"/>
                  </a:lnTo>
                  <a:lnTo>
                    <a:pt x="65" y="98"/>
                  </a:lnTo>
                  <a:lnTo>
                    <a:pt x="68" y="104"/>
                  </a:lnTo>
                  <a:lnTo>
                    <a:pt x="68" y="104"/>
                  </a:lnTo>
                  <a:lnTo>
                    <a:pt x="89" y="138"/>
                  </a:lnTo>
                  <a:lnTo>
                    <a:pt x="112" y="172"/>
                  </a:lnTo>
                  <a:lnTo>
                    <a:pt x="135" y="207"/>
                  </a:lnTo>
                  <a:lnTo>
                    <a:pt x="161" y="242"/>
                  </a:lnTo>
                  <a:lnTo>
                    <a:pt x="187" y="278"/>
                  </a:lnTo>
                  <a:lnTo>
                    <a:pt x="214" y="315"/>
                  </a:lnTo>
                  <a:lnTo>
                    <a:pt x="243" y="351"/>
                  </a:lnTo>
                  <a:lnTo>
                    <a:pt x="273" y="389"/>
                  </a:lnTo>
                  <a:lnTo>
                    <a:pt x="304" y="426"/>
                  </a:lnTo>
                  <a:lnTo>
                    <a:pt x="336" y="463"/>
                  </a:lnTo>
                  <a:lnTo>
                    <a:pt x="404" y="539"/>
                  </a:lnTo>
                  <a:lnTo>
                    <a:pt x="474" y="615"/>
                  </a:lnTo>
                  <a:lnTo>
                    <a:pt x="548" y="690"/>
                  </a:lnTo>
                  <a:lnTo>
                    <a:pt x="548" y="690"/>
                  </a:lnTo>
                  <a:lnTo>
                    <a:pt x="560" y="702"/>
                  </a:lnTo>
                  <a:lnTo>
                    <a:pt x="488" y="774"/>
                  </a:lnTo>
                  <a:lnTo>
                    <a:pt x="488" y="774"/>
                  </a:lnTo>
                  <a:lnTo>
                    <a:pt x="477" y="762"/>
                  </a:lnTo>
                  <a:lnTo>
                    <a:pt x="477" y="762"/>
                  </a:lnTo>
                  <a:lnTo>
                    <a:pt x="477" y="762"/>
                  </a:lnTo>
                  <a:lnTo>
                    <a:pt x="434" y="718"/>
                  </a:lnTo>
                  <a:lnTo>
                    <a:pt x="392" y="675"/>
                  </a:lnTo>
                  <a:lnTo>
                    <a:pt x="351" y="631"/>
                  </a:lnTo>
                  <a:lnTo>
                    <a:pt x="312" y="588"/>
                  </a:lnTo>
                  <a:lnTo>
                    <a:pt x="141" y="758"/>
                  </a:lnTo>
                  <a:lnTo>
                    <a:pt x="62" y="767"/>
                  </a:lnTo>
                  <a:lnTo>
                    <a:pt x="0" y="828"/>
                  </a:lnTo>
                  <a:lnTo>
                    <a:pt x="410" y="1238"/>
                  </a:lnTo>
                  <a:lnTo>
                    <a:pt x="472" y="1177"/>
                  </a:lnTo>
                  <a:lnTo>
                    <a:pt x="481" y="1098"/>
                  </a:lnTo>
                  <a:lnTo>
                    <a:pt x="724" y="856"/>
                  </a:lnTo>
                  <a:lnTo>
                    <a:pt x="724" y="856"/>
                  </a:lnTo>
                  <a:lnTo>
                    <a:pt x="777" y="903"/>
                  </a:lnTo>
                  <a:lnTo>
                    <a:pt x="831" y="949"/>
                  </a:lnTo>
                  <a:lnTo>
                    <a:pt x="883" y="992"/>
                  </a:lnTo>
                  <a:lnTo>
                    <a:pt x="936" y="1033"/>
                  </a:lnTo>
                  <a:lnTo>
                    <a:pt x="987" y="1071"/>
                  </a:lnTo>
                  <a:lnTo>
                    <a:pt x="1038" y="1108"/>
                  </a:lnTo>
                  <a:lnTo>
                    <a:pt x="1088" y="1141"/>
                  </a:lnTo>
                  <a:lnTo>
                    <a:pt x="1135" y="1172"/>
                  </a:lnTo>
                  <a:lnTo>
                    <a:pt x="1135" y="1172"/>
                  </a:lnTo>
                  <a:lnTo>
                    <a:pt x="1141" y="1175"/>
                  </a:lnTo>
                  <a:lnTo>
                    <a:pt x="1147" y="1177"/>
                  </a:lnTo>
                  <a:lnTo>
                    <a:pt x="1154" y="1179"/>
                  </a:lnTo>
                  <a:lnTo>
                    <a:pt x="1160" y="1180"/>
                  </a:lnTo>
                  <a:lnTo>
                    <a:pt x="1167" y="1181"/>
                  </a:lnTo>
                  <a:lnTo>
                    <a:pt x="1173" y="1181"/>
                  </a:lnTo>
                  <a:lnTo>
                    <a:pt x="1186" y="1179"/>
                  </a:lnTo>
                  <a:lnTo>
                    <a:pt x="1199" y="1175"/>
                  </a:lnTo>
                  <a:lnTo>
                    <a:pt x="1204" y="1173"/>
                  </a:lnTo>
                  <a:lnTo>
                    <a:pt x="1211" y="1169"/>
                  </a:lnTo>
                  <a:lnTo>
                    <a:pt x="1216" y="1164"/>
                  </a:lnTo>
                  <a:lnTo>
                    <a:pt x="1220" y="1160"/>
                  </a:lnTo>
                  <a:lnTo>
                    <a:pt x="1224" y="1155"/>
                  </a:lnTo>
                  <a:lnTo>
                    <a:pt x="1229" y="1149"/>
                  </a:lnTo>
                  <a:lnTo>
                    <a:pt x="1229" y="1149"/>
                  </a:lnTo>
                  <a:lnTo>
                    <a:pt x="1232" y="1143"/>
                  </a:lnTo>
                  <a:lnTo>
                    <a:pt x="1234" y="1136"/>
                  </a:lnTo>
                  <a:lnTo>
                    <a:pt x="1236" y="1130"/>
                  </a:lnTo>
                  <a:lnTo>
                    <a:pt x="1238" y="1124"/>
                  </a:lnTo>
                  <a:lnTo>
                    <a:pt x="1238" y="1117"/>
                  </a:lnTo>
                  <a:lnTo>
                    <a:pt x="1238" y="1111"/>
                  </a:lnTo>
                  <a:lnTo>
                    <a:pt x="1237" y="1098"/>
                  </a:lnTo>
                  <a:lnTo>
                    <a:pt x="1233" y="1085"/>
                  </a:lnTo>
                  <a:lnTo>
                    <a:pt x="1226" y="1073"/>
                  </a:lnTo>
                  <a:lnTo>
                    <a:pt x="1222" y="1069"/>
                  </a:lnTo>
                  <a:lnTo>
                    <a:pt x="1217" y="1064"/>
                  </a:lnTo>
                  <a:lnTo>
                    <a:pt x="1212" y="1059"/>
                  </a:lnTo>
                  <a:lnTo>
                    <a:pt x="1206" y="1055"/>
                  </a:lnTo>
                  <a:lnTo>
                    <a:pt x="1206" y="10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8" name="Freeform 49">
              <a:extLst>
                <a:ext uri="{FF2B5EF4-FFF2-40B4-BE49-F238E27FC236}">
                  <a16:creationId xmlns:a16="http://schemas.microsoft.com/office/drawing/2014/main" id="{9C60DB95-5143-4A5C-A86B-4B082C3C49E7}"/>
                </a:ext>
              </a:extLst>
            </p:cNvPr>
            <p:cNvSpPr>
              <a:spLocks/>
            </p:cNvSpPr>
            <p:nvPr/>
          </p:nvSpPr>
          <p:spPr bwMode="auto">
            <a:xfrm>
              <a:off x="5764213" y="1655763"/>
              <a:ext cx="174625" cy="174625"/>
            </a:xfrm>
            <a:custGeom>
              <a:avLst/>
              <a:gdLst>
                <a:gd name="T0" fmla="*/ 743 w 768"/>
                <a:gd name="T1" fmla="*/ 461 h 768"/>
                <a:gd name="T2" fmla="*/ 653 w 768"/>
                <a:gd name="T3" fmla="*/ 384 h 768"/>
                <a:gd name="T4" fmla="*/ 516 w 768"/>
                <a:gd name="T5" fmla="*/ 251 h 768"/>
                <a:gd name="T6" fmla="*/ 439 w 768"/>
                <a:gd name="T7" fmla="*/ 173 h 768"/>
                <a:gd name="T8" fmla="*/ 344 w 768"/>
                <a:gd name="T9" fmla="*/ 68 h 768"/>
                <a:gd name="T10" fmla="*/ 306 w 768"/>
                <a:gd name="T11" fmla="*/ 25 h 768"/>
                <a:gd name="T12" fmla="*/ 297 w 768"/>
                <a:gd name="T13" fmla="*/ 15 h 768"/>
                <a:gd name="T14" fmla="*/ 286 w 768"/>
                <a:gd name="T15" fmla="*/ 7 h 768"/>
                <a:gd name="T16" fmla="*/ 262 w 768"/>
                <a:gd name="T17" fmla="*/ 0 h 768"/>
                <a:gd name="T18" fmla="*/ 241 w 768"/>
                <a:gd name="T19" fmla="*/ 1 h 768"/>
                <a:gd name="T20" fmla="*/ 228 w 768"/>
                <a:gd name="T21" fmla="*/ 5 h 768"/>
                <a:gd name="T22" fmla="*/ 217 w 768"/>
                <a:gd name="T23" fmla="*/ 12 h 768"/>
                <a:gd name="T24" fmla="*/ 211 w 768"/>
                <a:gd name="T25" fmla="*/ 15 h 768"/>
                <a:gd name="T26" fmla="*/ 202 w 768"/>
                <a:gd name="T27" fmla="*/ 26 h 768"/>
                <a:gd name="T28" fmla="*/ 194 w 768"/>
                <a:gd name="T29" fmla="*/ 36 h 768"/>
                <a:gd name="T30" fmla="*/ 189 w 768"/>
                <a:gd name="T31" fmla="*/ 48 h 768"/>
                <a:gd name="T32" fmla="*/ 187 w 768"/>
                <a:gd name="T33" fmla="*/ 75 h 768"/>
                <a:gd name="T34" fmla="*/ 189 w 768"/>
                <a:gd name="T35" fmla="*/ 88 h 768"/>
                <a:gd name="T36" fmla="*/ 194 w 768"/>
                <a:gd name="T37" fmla="*/ 99 h 768"/>
                <a:gd name="T38" fmla="*/ 202 w 768"/>
                <a:gd name="T39" fmla="*/ 111 h 768"/>
                <a:gd name="T40" fmla="*/ 243 w 768"/>
                <a:gd name="T41" fmla="*/ 160 h 768"/>
                <a:gd name="T42" fmla="*/ 343 w 768"/>
                <a:gd name="T43" fmla="*/ 270 h 768"/>
                <a:gd name="T44" fmla="*/ 420 w 768"/>
                <a:gd name="T45" fmla="*/ 348 h 768"/>
                <a:gd name="T46" fmla="*/ 360 w 768"/>
                <a:gd name="T47" fmla="*/ 431 h 768"/>
                <a:gd name="T48" fmla="*/ 348 w 768"/>
                <a:gd name="T49" fmla="*/ 419 h 768"/>
                <a:gd name="T50" fmla="*/ 294 w 768"/>
                <a:gd name="T51" fmla="*/ 364 h 768"/>
                <a:gd name="T52" fmla="*/ 213 w 768"/>
                <a:gd name="T53" fmla="*/ 280 h 768"/>
                <a:gd name="T54" fmla="*/ 0 w 768"/>
                <a:gd name="T55" fmla="*/ 428 h 768"/>
                <a:gd name="T56" fmla="*/ 39 w 768"/>
                <a:gd name="T57" fmla="*/ 472 h 768"/>
                <a:gd name="T58" fmla="*/ 122 w 768"/>
                <a:gd name="T59" fmla="*/ 559 h 768"/>
                <a:gd name="T60" fmla="*/ 165 w 768"/>
                <a:gd name="T61" fmla="*/ 603 h 768"/>
                <a:gd name="T62" fmla="*/ 253 w 768"/>
                <a:gd name="T63" fmla="*/ 688 h 768"/>
                <a:gd name="T64" fmla="*/ 341 w 768"/>
                <a:gd name="T65" fmla="*/ 768 h 768"/>
                <a:gd name="T66" fmla="*/ 594 w 768"/>
                <a:gd name="T67" fmla="*/ 513 h 768"/>
                <a:gd name="T68" fmla="*/ 657 w 768"/>
                <a:gd name="T69" fmla="*/ 566 h 768"/>
                <a:gd name="T70" fmla="*/ 663 w 768"/>
                <a:gd name="T71" fmla="*/ 570 h 768"/>
                <a:gd name="T72" fmla="*/ 675 w 768"/>
                <a:gd name="T73" fmla="*/ 577 h 768"/>
                <a:gd name="T74" fmla="*/ 687 w 768"/>
                <a:gd name="T75" fmla="*/ 581 h 768"/>
                <a:gd name="T76" fmla="*/ 707 w 768"/>
                <a:gd name="T77" fmla="*/ 581 h 768"/>
                <a:gd name="T78" fmla="*/ 726 w 768"/>
                <a:gd name="T79" fmla="*/ 577 h 768"/>
                <a:gd name="T80" fmla="*/ 738 w 768"/>
                <a:gd name="T81" fmla="*/ 570 h 768"/>
                <a:gd name="T82" fmla="*/ 748 w 768"/>
                <a:gd name="T83" fmla="*/ 562 h 768"/>
                <a:gd name="T84" fmla="*/ 753 w 768"/>
                <a:gd name="T85" fmla="*/ 557 h 768"/>
                <a:gd name="T86" fmla="*/ 760 w 768"/>
                <a:gd name="T87" fmla="*/ 546 h 768"/>
                <a:gd name="T88" fmla="*/ 765 w 768"/>
                <a:gd name="T89" fmla="*/ 533 h 768"/>
                <a:gd name="T90" fmla="*/ 768 w 768"/>
                <a:gd name="T91" fmla="*/ 520 h 768"/>
                <a:gd name="T92" fmla="*/ 765 w 768"/>
                <a:gd name="T93" fmla="*/ 494 h 768"/>
                <a:gd name="T94" fmla="*/ 760 w 768"/>
                <a:gd name="T95" fmla="*/ 482 h 768"/>
                <a:gd name="T96" fmla="*/ 753 w 768"/>
                <a:gd name="T97" fmla="*/ 471 h 768"/>
                <a:gd name="T98" fmla="*/ 743 w 768"/>
                <a:gd name="T99" fmla="*/ 461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8" h="768">
                  <a:moveTo>
                    <a:pt x="743" y="461"/>
                  </a:moveTo>
                  <a:lnTo>
                    <a:pt x="743" y="461"/>
                  </a:lnTo>
                  <a:lnTo>
                    <a:pt x="699" y="425"/>
                  </a:lnTo>
                  <a:lnTo>
                    <a:pt x="653" y="384"/>
                  </a:lnTo>
                  <a:lnTo>
                    <a:pt x="595" y="329"/>
                  </a:lnTo>
                  <a:lnTo>
                    <a:pt x="516" y="251"/>
                  </a:lnTo>
                  <a:lnTo>
                    <a:pt x="516" y="251"/>
                  </a:lnTo>
                  <a:lnTo>
                    <a:pt x="439" y="173"/>
                  </a:lnTo>
                  <a:lnTo>
                    <a:pt x="385" y="115"/>
                  </a:lnTo>
                  <a:lnTo>
                    <a:pt x="344" y="68"/>
                  </a:lnTo>
                  <a:lnTo>
                    <a:pt x="306" y="25"/>
                  </a:lnTo>
                  <a:lnTo>
                    <a:pt x="306" y="25"/>
                  </a:lnTo>
                  <a:lnTo>
                    <a:pt x="302" y="19"/>
                  </a:lnTo>
                  <a:lnTo>
                    <a:pt x="297" y="15"/>
                  </a:lnTo>
                  <a:lnTo>
                    <a:pt x="291" y="12"/>
                  </a:lnTo>
                  <a:lnTo>
                    <a:pt x="286" y="7"/>
                  </a:lnTo>
                  <a:lnTo>
                    <a:pt x="274" y="3"/>
                  </a:lnTo>
                  <a:lnTo>
                    <a:pt x="262" y="0"/>
                  </a:lnTo>
                  <a:lnTo>
                    <a:pt x="248" y="0"/>
                  </a:lnTo>
                  <a:lnTo>
                    <a:pt x="241" y="1"/>
                  </a:lnTo>
                  <a:lnTo>
                    <a:pt x="235" y="3"/>
                  </a:lnTo>
                  <a:lnTo>
                    <a:pt x="228" y="5"/>
                  </a:lnTo>
                  <a:lnTo>
                    <a:pt x="223" y="7"/>
                  </a:lnTo>
                  <a:lnTo>
                    <a:pt x="217" y="12"/>
                  </a:lnTo>
                  <a:lnTo>
                    <a:pt x="211" y="15"/>
                  </a:lnTo>
                  <a:lnTo>
                    <a:pt x="211" y="15"/>
                  </a:lnTo>
                  <a:lnTo>
                    <a:pt x="206" y="20"/>
                  </a:lnTo>
                  <a:lnTo>
                    <a:pt x="202" y="26"/>
                  </a:lnTo>
                  <a:lnTo>
                    <a:pt x="197" y="31"/>
                  </a:lnTo>
                  <a:lnTo>
                    <a:pt x="194" y="36"/>
                  </a:lnTo>
                  <a:lnTo>
                    <a:pt x="191" y="43"/>
                  </a:lnTo>
                  <a:lnTo>
                    <a:pt x="189" y="48"/>
                  </a:lnTo>
                  <a:lnTo>
                    <a:pt x="187" y="61"/>
                  </a:lnTo>
                  <a:lnTo>
                    <a:pt x="187" y="75"/>
                  </a:lnTo>
                  <a:lnTo>
                    <a:pt x="188" y="81"/>
                  </a:lnTo>
                  <a:lnTo>
                    <a:pt x="189" y="88"/>
                  </a:lnTo>
                  <a:lnTo>
                    <a:pt x="191" y="94"/>
                  </a:lnTo>
                  <a:lnTo>
                    <a:pt x="194" y="99"/>
                  </a:lnTo>
                  <a:lnTo>
                    <a:pt x="197" y="106"/>
                  </a:lnTo>
                  <a:lnTo>
                    <a:pt x="202" y="111"/>
                  </a:lnTo>
                  <a:lnTo>
                    <a:pt x="202" y="111"/>
                  </a:lnTo>
                  <a:lnTo>
                    <a:pt x="243" y="160"/>
                  </a:lnTo>
                  <a:lnTo>
                    <a:pt x="287" y="211"/>
                  </a:lnTo>
                  <a:lnTo>
                    <a:pt x="343" y="270"/>
                  </a:lnTo>
                  <a:lnTo>
                    <a:pt x="420" y="348"/>
                  </a:lnTo>
                  <a:lnTo>
                    <a:pt x="420" y="348"/>
                  </a:lnTo>
                  <a:lnTo>
                    <a:pt x="432" y="359"/>
                  </a:lnTo>
                  <a:lnTo>
                    <a:pt x="360" y="431"/>
                  </a:lnTo>
                  <a:lnTo>
                    <a:pt x="360" y="431"/>
                  </a:lnTo>
                  <a:lnTo>
                    <a:pt x="348" y="419"/>
                  </a:lnTo>
                  <a:lnTo>
                    <a:pt x="348" y="419"/>
                  </a:lnTo>
                  <a:lnTo>
                    <a:pt x="294" y="364"/>
                  </a:lnTo>
                  <a:lnTo>
                    <a:pt x="250" y="319"/>
                  </a:lnTo>
                  <a:lnTo>
                    <a:pt x="213" y="280"/>
                  </a:lnTo>
                  <a:lnTo>
                    <a:pt x="182" y="245"/>
                  </a:lnTo>
                  <a:lnTo>
                    <a:pt x="0" y="428"/>
                  </a:lnTo>
                  <a:lnTo>
                    <a:pt x="0" y="428"/>
                  </a:lnTo>
                  <a:lnTo>
                    <a:pt x="39" y="472"/>
                  </a:lnTo>
                  <a:lnTo>
                    <a:pt x="80" y="516"/>
                  </a:lnTo>
                  <a:lnTo>
                    <a:pt x="122" y="559"/>
                  </a:lnTo>
                  <a:lnTo>
                    <a:pt x="165" y="603"/>
                  </a:lnTo>
                  <a:lnTo>
                    <a:pt x="165" y="603"/>
                  </a:lnTo>
                  <a:lnTo>
                    <a:pt x="209" y="646"/>
                  </a:lnTo>
                  <a:lnTo>
                    <a:pt x="253" y="688"/>
                  </a:lnTo>
                  <a:lnTo>
                    <a:pt x="297" y="729"/>
                  </a:lnTo>
                  <a:lnTo>
                    <a:pt x="341" y="768"/>
                  </a:lnTo>
                  <a:lnTo>
                    <a:pt x="594" y="513"/>
                  </a:lnTo>
                  <a:lnTo>
                    <a:pt x="594" y="513"/>
                  </a:lnTo>
                  <a:lnTo>
                    <a:pt x="625" y="540"/>
                  </a:lnTo>
                  <a:lnTo>
                    <a:pt x="657" y="566"/>
                  </a:lnTo>
                  <a:lnTo>
                    <a:pt x="657" y="566"/>
                  </a:lnTo>
                  <a:lnTo>
                    <a:pt x="663" y="570"/>
                  </a:lnTo>
                  <a:lnTo>
                    <a:pt x="668" y="573"/>
                  </a:lnTo>
                  <a:lnTo>
                    <a:pt x="675" y="577"/>
                  </a:lnTo>
                  <a:lnTo>
                    <a:pt x="681" y="579"/>
                  </a:lnTo>
                  <a:lnTo>
                    <a:pt x="687" y="581"/>
                  </a:lnTo>
                  <a:lnTo>
                    <a:pt x="694" y="581"/>
                  </a:lnTo>
                  <a:lnTo>
                    <a:pt x="707" y="581"/>
                  </a:lnTo>
                  <a:lnTo>
                    <a:pt x="719" y="579"/>
                  </a:lnTo>
                  <a:lnTo>
                    <a:pt x="726" y="577"/>
                  </a:lnTo>
                  <a:lnTo>
                    <a:pt x="731" y="573"/>
                  </a:lnTo>
                  <a:lnTo>
                    <a:pt x="738" y="570"/>
                  </a:lnTo>
                  <a:lnTo>
                    <a:pt x="743" y="567"/>
                  </a:lnTo>
                  <a:lnTo>
                    <a:pt x="748" y="562"/>
                  </a:lnTo>
                  <a:lnTo>
                    <a:pt x="753" y="557"/>
                  </a:lnTo>
                  <a:lnTo>
                    <a:pt x="753" y="557"/>
                  </a:lnTo>
                  <a:lnTo>
                    <a:pt x="757" y="551"/>
                  </a:lnTo>
                  <a:lnTo>
                    <a:pt x="760" y="546"/>
                  </a:lnTo>
                  <a:lnTo>
                    <a:pt x="763" y="539"/>
                  </a:lnTo>
                  <a:lnTo>
                    <a:pt x="765" y="533"/>
                  </a:lnTo>
                  <a:lnTo>
                    <a:pt x="767" y="526"/>
                  </a:lnTo>
                  <a:lnTo>
                    <a:pt x="768" y="520"/>
                  </a:lnTo>
                  <a:lnTo>
                    <a:pt x="768" y="507"/>
                  </a:lnTo>
                  <a:lnTo>
                    <a:pt x="765" y="494"/>
                  </a:lnTo>
                  <a:lnTo>
                    <a:pt x="763" y="488"/>
                  </a:lnTo>
                  <a:lnTo>
                    <a:pt x="760" y="482"/>
                  </a:lnTo>
                  <a:lnTo>
                    <a:pt x="757" y="476"/>
                  </a:lnTo>
                  <a:lnTo>
                    <a:pt x="753" y="471"/>
                  </a:lnTo>
                  <a:lnTo>
                    <a:pt x="748" y="465"/>
                  </a:lnTo>
                  <a:lnTo>
                    <a:pt x="743" y="461"/>
                  </a:lnTo>
                  <a:lnTo>
                    <a:pt x="743"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7" name="Symbol zastępczy tekstu 7">
            <a:extLst>
              <a:ext uri="{FF2B5EF4-FFF2-40B4-BE49-F238E27FC236}">
                <a16:creationId xmlns:a16="http://schemas.microsoft.com/office/drawing/2014/main" id="{09AF42CF-2F1B-4E45-8A14-8D434D8C2A91}"/>
              </a:ext>
            </a:extLst>
          </p:cNvPr>
          <p:cNvSpPr txBox="1">
            <a:spLocks/>
          </p:cNvSpPr>
          <p:nvPr/>
        </p:nvSpPr>
        <p:spPr>
          <a:xfrm>
            <a:off x="8174587" y="5326929"/>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20" name="Tabela 19">
            <a:extLst>
              <a:ext uri="{FF2B5EF4-FFF2-40B4-BE49-F238E27FC236}">
                <a16:creationId xmlns:a16="http://schemas.microsoft.com/office/drawing/2014/main" id="{166B2F20-9A75-476D-93F5-349848D23970}"/>
              </a:ext>
            </a:extLst>
          </p:cNvPr>
          <p:cNvGraphicFramePr>
            <a:graphicFrameLocks noGrp="1"/>
          </p:cNvGraphicFramePr>
          <p:nvPr/>
        </p:nvGraphicFramePr>
        <p:xfrm>
          <a:off x="496675" y="3351350"/>
          <a:ext cx="8314270" cy="370840"/>
        </p:xfrm>
        <a:graphic>
          <a:graphicData uri="http://schemas.openxmlformats.org/drawingml/2006/table">
            <a:tbl>
              <a:tblPr firstRow="1" bandRow="1">
                <a:tableStyleId>{5C22544A-7EE6-4342-B048-85BDC9FD1C3A}</a:tableStyleId>
              </a:tblPr>
              <a:tblGrid>
                <a:gridCol w="1662854">
                  <a:extLst>
                    <a:ext uri="{9D8B030D-6E8A-4147-A177-3AD203B41FA5}">
                      <a16:colId xmlns:a16="http://schemas.microsoft.com/office/drawing/2014/main" val="2111710946"/>
                    </a:ext>
                  </a:extLst>
                </a:gridCol>
                <a:gridCol w="1662854">
                  <a:extLst>
                    <a:ext uri="{9D8B030D-6E8A-4147-A177-3AD203B41FA5}">
                      <a16:colId xmlns:a16="http://schemas.microsoft.com/office/drawing/2014/main" val="1695398538"/>
                    </a:ext>
                  </a:extLst>
                </a:gridCol>
                <a:gridCol w="1662854">
                  <a:extLst>
                    <a:ext uri="{9D8B030D-6E8A-4147-A177-3AD203B41FA5}">
                      <a16:colId xmlns:a16="http://schemas.microsoft.com/office/drawing/2014/main" val="4189935962"/>
                    </a:ext>
                  </a:extLst>
                </a:gridCol>
                <a:gridCol w="1662854">
                  <a:extLst>
                    <a:ext uri="{9D8B030D-6E8A-4147-A177-3AD203B41FA5}">
                      <a16:colId xmlns:a16="http://schemas.microsoft.com/office/drawing/2014/main" val="2027445883"/>
                    </a:ext>
                  </a:extLst>
                </a:gridCol>
                <a:gridCol w="1662854">
                  <a:extLst>
                    <a:ext uri="{9D8B030D-6E8A-4147-A177-3AD203B41FA5}">
                      <a16:colId xmlns:a16="http://schemas.microsoft.com/office/drawing/2014/main" val="2156177332"/>
                    </a:ext>
                  </a:extLst>
                </a:gridCol>
              </a:tblGrid>
              <a:tr h="370840">
                <a:tc>
                  <a:txBody>
                    <a:bodyPr/>
                    <a:lstStyle/>
                    <a:p>
                      <a:pPr algn="ctr" fontAlgn="b"/>
                      <a:r>
                        <a:rPr lang="pl-PL" sz="1000" b="0" i="0" u="none" strike="noStrike">
                          <a:solidFill>
                            <a:schemeClr val="tx1"/>
                          </a:solidFill>
                          <a:effectLst/>
                          <a:latin typeface="+mj-lt"/>
                        </a:rPr>
                        <a:t>plastik, tworzywa sztuczne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makulatura, papier</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szkło, butelki, opakowania szklane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odpady organiczne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a:solidFill>
                            <a:schemeClr val="tx1"/>
                          </a:solidFill>
                          <a:effectLst/>
                          <a:latin typeface="+mj-lt"/>
                        </a:rPr>
                        <a:t>metal, puszki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387383"/>
                  </a:ext>
                </a:extLst>
              </a:tr>
            </a:tbl>
          </a:graphicData>
        </a:graphic>
      </p:graphicFrame>
      <p:grpSp>
        <p:nvGrpSpPr>
          <p:cNvPr id="67" name="Grupa 66">
            <a:extLst>
              <a:ext uri="{FF2B5EF4-FFF2-40B4-BE49-F238E27FC236}">
                <a16:creationId xmlns:a16="http://schemas.microsoft.com/office/drawing/2014/main" id="{BB43A6FD-4EEE-4AD6-9535-EBF1C03E072E}"/>
              </a:ext>
            </a:extLst>
          </p:cNvPr>
          <p:cNvGrpSpPr>
            <a:grpSpLocks noChangeAspect="1"/>
          </p:cNvGrpSpPr>
          <p:nvPr/>
        </p:nvGrpSpPr>
        <p:grpSpPr>
          <a:xfrm>
            <a:off x="1209596" y="2949229"/>
            <a:ext cx="124020" cy="365076"/>
            <a:chOff x="4788024" y="2506166"/>
            <a:chExt cx="254000" cy="747713"/>
          </a:xfrm>
          <a:solidFill>
            <a:srgbClr val="CDCDCD"/>
          </a:solidFill>
        </p:grpSpPr>
        <p:sp>
          <p:nvSpPr>
            <p:cNvPr id="68" name="Rectangle 15">
              <a:extLst>
                <a:ext uri="{FF2B5EF4-FFF2-40B4-BE49-F238E27FC236}">
                  <a16:creationId xmlns:a16="http://schemas.microsoft.com/office/drawing/2014/main" id="{0C5FDB33-8991-4D89-A186-6F4F5A36E84F}"/>
                </a:ext>
              </a:extLst>
            </p:cNvPr>
            <p:cNvSpPr>
              <a:spLocks noChangeArrowheads="1"/>
            </p:cNvSpPr>
            <p:nvPr/>
          </p:nvSpPr>
          <p:spPr bwMode="auto">
            <a:xfrm>
              <a:off x="4861049" y="2506166"/>
              <a:ext cx="1095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16">
              <a:extLst>
                <a:ext uri="{FF2B5EF4-FFF2-40B4-BE49-F238E27FC236}">
                  <a16:creationId xmlns:a16="http://schemas.microsoft.com/office/drawing/2014/main" id="{E220E846-D2CD-409B-893F-21149C8BC877}"/>
                </a:ext>
              </a:extLst>
            </p:cNvPr>
            <p:cNvSpPr>
              <a:spLocks noEditPoints="1"/>
            </p:cNvSpPr>
            <p:nvPr/>
          </p:nvSpPr>
          <p:spPr bwMode="auto">
            <a:xfrm>
              <a:off x="4788024" y="2564904"/>
              <a:ext cx="254000" cy="688975"/>
            </a:xfrm>
            <a:custGeom>
              <a:avLst/>
              <a:gdLst>
                <a:gd name="T0" fmla="*/ 312 w 319"/>
                <a:gd name="T1" fmla="*/ 160 h 870"/>
                <a:gd name="T2" fmla="*/ 245 w 319"/>
                <a:gd name="T3" fmla="*/ 14 h 870"/>
                <a:gd name="T4" fmla="*/ 118 w 319"/>
                <a:gd name="T5" fmla="*/ 0 h 870"/>
                <a:gd name="T6" fmla="*/ 75 w 319"/>
                <a:gd name="T7" fmla="*/ 19 h 870"/>
                <a:gd name="T8" fmla="*/ 8 w 319"/>
                <a:gd name="T9" fmla="*/ 160 h 870"/>
                <a:gd name="T10" fmla="*/ 0 w 319"/>
                <a:gd name="T11" fmla="*/ 191 h 870"/>
                <a:gd name="T12" fmla="*/ 2 w 319"/>
                <a:gd name="T13" fmla="*/ 228 h 870"/>
                <a:gd name="T14" fmla="*/ 4 w 319"/>
                <a:gd name="T15" fmla="*/ 266 h 870"/>
                <a:gd name="T16" fmla="*/ 0 w 319"/>
                <a:gd name="T17" fmla="*/ 303 h 870"/>
                <a:gd name="T18" fmla="*/ 4 w 319"/>
                <a:gd name="T19" fmla="*/ 334 h 870"/>
                <a:gd name="T20" fmla="*/ 0 w 319"/>
                <a:gd name="T21" fmla="*/ 345 h 870"/>
                <a:gd name="T22" fmla="*/ 2 w 319"/>
                <a:gd name="T23" fmla="*/ 372 h 870"/>
                <a:gd name="T24" fmla="*/ 0 w 319"/>
                <a:gd name="T25" fmla="*/ 409 h 870"/>
                <a:gd name="T26" fmla="*/ 2 w 319"/>
                <a:gd name="T27" fmla="*/ 424 h 870"/>
                <a:gd name="T28" fmla="*/ 8 w 319"/>
                <a:gd name="T29" fmla="*/ 439 h 870"/>
                <a:gd name="T30" fmla="*/ 0 w 319"/>
                <a:gd name="T31" fmla="*/ 526 h 870"/>
                <a:gd name="T32" fmla="*/ 9 w 319"/>
                <a:gd name="T33" fmla="*/ 835 h 870"/>
                <a:gd name="T34" fmla="*/ 85 w 319"/>
                <a:gd name="T35" fmla="*/ 870 h 870"/>
                <a:gd name="T36" fmla="*/ 133 w 319"/>
                <a:gd name="T37" fmla="*/ 855 h 870"/>
                <a:gd name="T38" fmla="*/ 98 w 319"/>
                <a:gd name="T39" fmla="*/ 838 h 870"/>
                <a:gd name="T40" fmla="*/ 55 w 319"/>
                <a:gd name="T41" fmla="*/ 833 h 870"/>
                <a:gd name="T42" fmla="*/ 64 w 319"/>
                <a:gd name="T43" fmla="*/ 812 h 870"/>
                <a:gd name="T44" fmla="*/ 132 w 319"/>
                <a:gd name="T45" fmla="*/ 819 h 870"/>
                <a:gd name="T46" fmla="*/ 214 w 319"/>
                <a:gd name="T47" fmla="*/ 867 h 870"/>
                <a:gd name="T48" fmla="*/ 292 w 319"/>
                <a:gd name="T49" fmla="*/ 852 h 870"/>
                <a:gd name="T50" fmla="*/ 319 w 319"/>
                <a:gd name="T51" fmla="*/ 576 h 870"/>
                <a:gd name="T52" fmla="*/ 318 w 319"/>
                <a:gd name="T53" fmla="*/ 452 h 870"/>
                <a:gd name="T54" fmla="*/ 317 w 319"/>
                <a:gd name="T55" fmla="*/ 432 h 870"/>
                <a:gd name="T56" fmla="*/ 319 w 319"/>
                <a:gd name="T57" fmla="*/ 409 h 870"/>
                <a:gd name="T58" fmla="*/ 312 w 319"/>
                <a:gd name="T59" fmla="*/ 384 h 870"/>
                <a:gd name="T60" fmla="*/ 319 w 319"/>
                <a:gd name="T61" fmla="*/ 353 h 870"/>
                <a:gd name="T62" fmla="*/ 317 w 319"/>
                <a:gd name="T63" fmla="*/ 336 h 870"/>
                <a:gd name="T64" fmla="*/ 319 w 319"/>
                <a:gd name="T65" fmla="*/ 309 h 870"/>
                <a:gd name="T66" fmla="*/ 312 w 319"/>
                <a:gd name="T67" fmla="*/ 272 h 870"/>
                <a:gd name="T68" fmla="*/ 319 w 319"/>
                <a:gd name="T69" fmla="*/ 242 h 870"/>
                <a:gd name="T70" fmla="*/ 318 w 319"/>
                <a:gd name="T71" fmla="*/ 204 h 870"/>
                <a:gd name="T72" fmla="*/ 80 w 319"/>
                <a:gd name="T73" fmla="*/ 731 h 870"/>
                <a:gd name="T74" fmla="*/ 51 w 319"/>
                <a:gd name="T75" fmla="*/ 726 h 870"/>
                <a:gd name="T76" fmla="*/ 65 w 319"/>
                <a:gd name="T77" fmla="*/ 503 h 870"/>
                <a:gd name="T78" fmla="*/ 85 w 319"/>
                <a:gd name="T79" fmla="*/ 719 h 870"/>
                <a:gd name="T80" fmla="*/ 47 w 319"/>
                <a:gd name="T81" fmla="*/ 428 h 870"/>
                <a:gd name="T82" fmla="*/ 33 w 319"/>
                <a:gd name="T83" fmla="*/ 409 h 870"/>
                <a:gd name="T84" fmla="*/ 147 w 319"/>
                <a:gd name="T85" fmla="*/ 396 h 870"/>
                <a:gd name="T86" fmla="*/ 155 w 319"/>
                <a:gd name="T87" fmla="*/ 364 h 870"/>
                <a:gd name="T88" fmla="*/ 37 w 319"/>
                <a:gd name="T89" fmla="*/ 369 h 870"/>
                <a:gd name="T90" fmla="*/ 42 w 319"/>
                <a:gd name="T91" fmla="*/ 341 h 870"/>
                <a:gd name="T92" fmla="*/ 155 w 319"/>
                <a:gd name="T93" fmla="*/ 353 h 870"/>
                <a:gd name="T94" fmla="*/ 141 w 319"/>
                <a:gd name="T95" fmla="*/ 317 h 870"/>
                <a:gd name="T96" fmla="*/ 33 w 319"/>
                <a:gd name="T97" fmla="*/ 298 h 870"/>
                <a:gd name="T98" fmla="*/ 141 w 319"/>
                <a:gd name="T99" fmla="*/ 284 h 870"/>
                <a:gd name="T100" fmla="*/ 155 w 319"/>
                <a:gd name="T101" fmla="*/ 247 h 870"/>
                <a:gd name="T102" fmla="*/ 42 w 319"/>
                <a:gd name="T103" fmla="*/ 260 h 870"/>
                <a:gd name="T104" fmla="*/ 37 w 319"/>
                <a:gd name="T105" fmla="*/ 232 h 870"/>
                <a:gd name="T106" fmla="*/ 155 w 319"/>
                <a:gd name="T107" fmla="*/ 237 h 870"/>
                <a:gd name="T108" fmla="*/ 147 w 319"/>
                <a:gd name="T109" fmla="*/ 204 h 870"/>
                <a:gd name="T110" fmla="*/ 33 w 319"/>
                <a:gd name="T111" fmla="*/ 191 h 870"/>
                <a:gd name="T112" fmla="*/ 141 w 319"/>
                <a:gd name="T113" fmla="*/ 172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9" h="870">
                  <a:moveTo>
                    <a:pt x="319" y="186"/>
                  </a:moveTo>
                  <a:lnTo>
                    <a:pt x="319" y="186"/>
                  </a:lnTo>
                  <a:lnTo>
                    <a:pt x="319" y="179"/>
                  </a:lnTo>
                  <a:lnTo>
                    <a:pt x="318" y="172"/>
                  </a:lnTo>
                  <a:lnTo>
                    <a:pt x="316" y="166"/>
                  </a:lnTo>
                  <a:lnTo>
                    <a:pt x="312" y="160"/>
                  </a:lnTo>
                  <a:lnTo>
                    <a:pt x="312" y="160"/>
                  </a:lnTo>
                  <a:lnTo>
                    <a:pt x="228" y="37"/>
                  </a:lnTo>
                  <a:lnTo>
                    <a:pt x="228" y="37"/>
                  </a:lnTo>
                  <a:lnTo>
                    <a:pt x="235" y="33"/>
                  </a:lnTo>
                  <a:lnTo>
                    <a:pt x="240" y="29"/>
                  </a:lnTo>
                  <a:lnTo>
                    <a:pt x="243" y="24"/>
                  </a:lnTo>
                  <a:lnTo>
                    <a:pt x="245" y="19"/>
                  </a:lnTo>
                  <a:lnTo>
                    <a:pt x="245" y="14"/>
                  </a:lnTo>
                  <a:lnTo>
                    <a:pt x="245" y="14"/>
                  </a:lnTo>
                  <a:lnTo>
                    <a:pt x="243" y="9"/>
                  </a:lnTo>
                  <a:lnTo>
                    <a:pt x="241" y="4"/>
                  </a:lnTo>
                  <a:lnTo>
                    <a:pt x="236" y="1"/>
                  </a:lnTo>
                  <a:lnTo>
                    <a:pt x="231" y="0"/>
                  </a:lnTo>
                  <a:lnTo>
                    <a:pt x="203" y="0"/>
                  </a:lnTo>
                  <a:lnTo>
                    <a:pt x="118" y="0"/>
                  </a:lnTo>
                  <a:lnTo>
                    <a:pt x="89" y="0"/>
                  </a:lnTo>
                  <a:lnTo>
                    <a:pt x="89" y="0"/>
                  </a:lnTo>
                  <a:lnTo>
                    <a:pt x="84" y="1"/>
                  </a:lnTo>
                  <a:lnTo>
                    <a:pt x="79" y="4"/>
                  </a:lnTo>
                  <a:lnTo>
                    <a:pt x="76" y="9"/>
                  </a:lnTo>
                  <a:lnTo>
                    <a:pt x="75" y="14"/>
                  </a:lnTo>
                  <a:lnTo>
                    <a:pt x="75" y="19"/>
                  </a:lnTo>
                  <a:lnTo>
                    <a:pt x="75" y="19"/>
                  </a:lnTo>
                  <a:lnTo>
                    <a:pt x="76" y="24"/>
                  </a:lnTo>
                  <a:lnTo>
                    <a:pt x="80" y="29"/>
                  </a:lnTo>
                  <a:lnTo>
                    <a:pt x="85" y="33"/>
                  </a:lnTo>
                  <a:lnTo>
                    <a:pt x="92" y="37"/>
                  </a:lnTo>
                  <a:lnTo>
                    <a:pt x="8" y="160"/>
                  </a:lnTo>
                  <a:lnTo>
                    <a:pt x="8" y="160"/>
                  </a:lnTo>
                  <a:lnTo>
                    <a:pt x="8" y="160"/>
                  </a:lnTo>
                  <a:lnTo>
                    <a:pt x="6" y="166"/>
                  </a:lnTo>
                  <a:lnTo>
                    <a:pt x="2" y="172"/>
                  </a:lnTo>
                  <a:lnTo>
                    <a:pt x="0" y="179"/>
                  </a:lnTo>
                  <a:lnTo>
                    <a:pt x="0" y="186"/>
                  </a:lnTo>
                  <a:lnTo>
                    <a:pt x="0" y="191"/>
                  </a:lnTo>
                  <a:lnTo>
                    <a:pt x="0" y="191"/>
                  </a:lnTo>
                  <a:lnTo>
                    <a:pt x="0" y="198"/>
                  </a:lnTo>
                  <a:lnTo>
                    <a:pt x="2" y="204"/>
                  </a:lnTo>
                  <a:lnTo>
                    <a:pt x="4" y="210"/>
                  </a:lnTo>
                  <a:lnTo>
                    <a:pt x="8" y="217"/>
                  </a:lnTo>
                  <a:lnTo>
                    <a:pt x="8" y="217"/>
                  </a:lnTo>
                  <a:lnTo>
                    <a:pt x="4" y="222"/>
                  </a:lnTo>
                  <a:lnTo>
                    <a:pt x="2" y="228"/>
                  </a:lnTo>
                  <a:lnTo>
                    <a:pt x="0" y="236"/>
                  </a:lnTo>
                  <a:lnTo>
                    <a:pt x="0" y="242"/>
                  </a:lnTo>
                  <a:lnTo>
                    <a:pt x="0" y="247"/>
                  </a:lnTo>
                  <a:lnTo>
                    <a:pt x="0" y="247"/>
                  </a:lnTo>
                  <a:lnTo>
                    <a:pt x="0" y="253"/>
                  </a:lnTo>
                  <a:lnTo>
                    <a:pt x="2" y="260"/>
                  </a:lnTo>
                  <a:lnTo>
                    <a:pt x="4" y="266"/>
                  </a:lnTo>
                  <a:lnTo>
                    <a:pt x="8" y="272"/>
                  </a:lnTo>
                  <a:lnTo>
                    <a:pt x="8" y="272"/>
                  </a:lnTo>
                  <a:lnTo>
                    <a:pt x="4" y="277"/>
                  </a:lnTo>
                  <a:lnTo>
                    <a:pt x="2" y="284"/>
                  </a:lnTo>
                  <a:lnTo>
                    <a:pt x="0" y="291"/>
                  </a:lnTo>
                  <a:lnTo>
                    <a:pt x="0" y="298"/>
                  </a:lnTo>
                  <a:lnTo>
                    <a:pt x="0" y="303"/>
                  </a:lnTo>
                  <a:lnTo>
                    <a:pt x="0" y="303"/>
                  </a:lnTo>
                  <a:lnTo>
                    <a:pt x="0" y="309"/>
                  </a:lnTo>
                  <a:lnTo>
                    <a:pt x="2" y="315"/>
                  </a:lnTo>
                  <a:lnTo>
                    <a:pt x="4" y="322"/>
                  </a:lnTo>
                  <a:lnTo>
                    <a:pt x="8" y="328"/>
                  </a:lnTo>
                  <a:lnTo>
                    <a:pt x="8" y="328"/>
                  </a:lnTo>
                  <a:lnTo>
                    <a:pt x="4" y="334"/>
                  </a:lnTo>
                  <a:lnTo>
                    <a:pt x="4" y="334"/>
                  </a:lnTo>
                  <a:lnTo>
                    <a:pt x="3" y="336"/>
                  </a:lnTo>
                  <a:lnTo>
                    <a:pt x="3" y="336"/>
                  </a:lnTo>
                  <a:lnTo>
                    <a:pt x="2" y="343"/>
                  </a:lnTo>
                  <a:lnTo>
                    <a:pt x="2" y="343"/>
                  </a:lnTo>
                  <a:lnTo>
                    <a:pt x="0" y="345"/>
                  </a:lnTo>
                  <a:lnTo>
                    <a:pt x="0" y="345"/>
                  </a:lnTo>
                  <a:lnTo>
                    <a:pt x="0" y="353"/>
                  </a:lnTo>
                  <a:lnTo>
                    <a:pt x="0" y="353"/>
                  </a:lnTo>
                  <a:lnTo>
                    <a:pt x="0" y="358"/>
                  </a:lnTo>
                  <a:lnTo>
                    <a:pt x="0" y="358"/>
                  </a:lnTo>
                  <a:lnTo>
                    <a:pt x="0" y="358"/>
                  </a:lnTo>
                  <a:lnTo>
                    <a:pt x="0" y="365"/>
                  </a:lnTo>
                  <a:lnTo>
                    <a:pt x="2" y="372"/>
                  </a:lnTo>
                  <a:lnTo>
                    <a:pt x="4" y="379"/>
                  </a:lnTo>
                  <a:lnTo>
                    <a:pt x="8" y="384"/>
                  </a:lnTo>
                  <a:lnTo>
                    <a:pt x="8" y="384"/>
                  </a:lnTo>
                  <a:lnTo>
                    <a:pt x="4" y="390"/>
                  </a:lnTo>
                  <a:lnTo>
                    <a:pt x="2" y="395"/>
                  </a:lnTo>
                  <a:lnTo>
                    <a:pt x="0" y="403"/>
                  </a:lnTo>
                  <a:lnTo>
                    <a:pt x="0" y="409"/>
                  </a:lnTo>
                  <a:lnTo>
                    <a:pt x="0" y="409"/>
                  </a:lnTo>
                  <a:lnTo>
                    <a:pt x="0" y="414"/>
                  </a:lnTo>
                  <a:lnTo>
                    <a:pt x="0" y="414"/>
                  </a:lnTo>
                  <a:lnTo>
                    <a:pt x="0" y="414"/>
                  </a:lnTo>
                  <a:lnTo>
                    <a:pt x="0" y="423"/>
                  </a:lnTo>
                  <a:lnTo>
                    <a:pt x="0" y="423"/>
                  </a:lnTo>
                  <a:lnTo>
                    <a:pt x="2" y="424"/>
                  </a:lnTo>
                  <a:lnTo>
                    <a:pt x="2" y="424"/>
                  </a:lnTo>
                  <a:lnTo>
                    <a:pt x="3" y="432"/>
                  </a:lnTo>
                  <a:lnTo>
                    <a:pt x="3" y="432"/>
                  </a:lnTo>
                  <a:lnTo>
                    <a:pt x="4" y="433"/>
                  </a:lnTo>
                  <a:lnTo>
                    <a:pt x="4" y="433"/>
                  </a:lnTo>
                  <a:lnTo>
                    <a:pt x="8" y="439"/>
                  </a:lnTo>
                  <a:lnTo>
                    <a:pt x="8" y="439"/>
                  </a:lnTo>
                  <a:lnTo>
                    <a:pt x="4" y="446"/>
                  </a:lnTo>
                  <a:lnTo>
                    <a:pt x="2" y="452"/>
                  </a:lnTo>
                  <a:lnTo>
                    <a:pt x="0" y="458"/>
                  </a:lnTo>
                  <a:lnTo>
                    <a:pt x="0" y="465"/>
                  </a:lnTo>
                  <a:lnTo>
                    <a:pt x="0" y="470"/>
                  </a:lnTo>
                  <a:lnTo>
                    <a:pt x="0" y="521"/>
                  </a:lnTo>
                  <a:lnTo>
                    <a:pt x="0" y="526"/>
                  </a:lnTo>
                  <a:lnTo>
                    <a:pt x="0" y="576"/>
                  </a:lnTo>
                  <a:lnTo>
                    <a:pt x="0" y="581"/>
                  </a:lnTo>
                  <a:lnTo>
                    <a:pt x="0" y="812"/>
                  </a:lnTo>
                  <a:lnTo>
                    <a:pt x="0" y="812"/>
                  </a:lnTo>
                  <a:lnTo>
                    <a:pt x="0" y="812"/>
                  </a:lnTo>
                  <a:lnTo>
                    <a:pt x="4" y="823"/>
                  </a:lnTo>
                  <a:lnTo>
                    <a:pt x="9" y="835"/>
                  </a:lnTo>
                  <a:lnTo>
                    <a:pt x="18" y="845"/>
                  </a:lnTo>
                  <a:lnTo>
                    <a:pt x="28" y="852"/>
                  </a:lnTo>
                  <a:lnTo>
                    <a:pt x="41" y="860"/>
                  </a:lnTo>
                  <a:lnTo>
                    <a:pt x="55" y="865"/>
                  </a:lnTo>
                  <a:lnTo>
                    <a:pt x="69" y="869"/>
                  </a:lnTo>
                  <a:lnTo>
                    <a:pt x="85" y="870"/>
                  </a:lnTo>
                  <a:lnTo>
                    <a:pt x="85" y="870"/>
                  </a:lnTo>
                  <a:lnTo>
                    <a:pt x="98" y="869"/>
                  </a:lnTo>
                  <a:lnTo>
                    <a:pt x="109" y="866"/>
                  </a:lnTo>
                  <a:lnTo>
                    <a:pt x="121" y="864"/>
                  </a:lnTo>
                  <a:lnTo>
                    <a:pt x="131" y="859"/>
                  </a:lnTo>
                  <a:lnTo>
                    <a:pt x="131" y="859"/>
                  </a:lnTo>
                  <a:lnTo>
                    <a:pt x="132" y="857"/>
                  </a:lnTo>
                  <a:lnTo>
                    <a:pt x="133" y="855"/>
                  </a:lnTo>
                  <a:lnTo>
                    <a:pt x="133" y="855"/>
                  </a:lnTo>
                  <a:lnTo>
                    <a:pt x="132" y="852"/>
                  </a:lnTo>
                  <a:lnTo>
                    <a:pt x="131" y="850"/>
                  </a:lnTo>
                  <a:lnTo>
                    <a:pt x="131" y="850"/>
                  </a:lnTo>
                  <a:lnTo>
                    <a:pt x="121" y="845"/>
                  </a:lnTo>
                  <a:lnTo>
                    <a:pt x="111" y="841"/>
                  </a:lnTo>
                  <a:lnTo>
                    <a:pt x="98" y="838"/>
                  </a:lnTo>
                  <a:lnTo>
                    <a:pt x="85" y="837"/>
                  </a:lnTo>
                  <a:lnTo>
                    <a:pt x="85" y="837"/>
                  </a:lnTo>
                  <a:lnTo>
                    <a:pt x="69" y="840"/>
                  </a:lnTo>
                  <a:lnTo>
                    <a:pt x="69" y="840"/>
                  </a:lnTo>
                  <a:lnTo>
                    <a:pt x="62" y="838"/>
                  </a:lnTo>
                  <a:lnTo>
                    <a:pt x="59" y="837"/>
                  </a:lnTo>
                  <a:lnTo>
                    <a:pt x="55" y="833"/>
                  </a:lnTo>
                  <a:lnTo>
                    <a:pt x="52" y="828"/>
                  </a:lnTo>
                  <a:lnTo>
                    <a:pt x="52" y="828"/>
                  </a:lnTo>
                  <a:lnTo>
                    <a:pt x="52" y="823"/>
                  </a:lnTo>
                  <a:lnTo>
                    <a:pt x="55" y="818"/>
                  </a:lnTo>
                  <a:lnTo>
                    <a:pt x="59" y="814"/>
                  </a:lnTo>
                  <a:lnTo>
                    <a:pt x="64" y="812"/>
                  </a:lnTo>
                  <a:lnTo>
                    <a:pt x="64" y="812"/>
                  </a:lnTo>
                  <a:lnTo>
                    <a:pt x="74" y="810"/>
                  </a:lnTo>
                  <a:lnTo>
                    <a:pt x="85" y="810"/>
                  </a:lnTo>
                  <a:lnTo>
                    <a:pt x="85" y="810"/>
                  </a:lnTo>
                  <a:lnTo>
                    <a:pt x="98" y="810"/>
                  </a:lnTo>
                  <a:lnTo>
                    <a:pt x="111" y="813"/>
                  </a:lnTo>
                  <a:lnTo>
                    <a:pt x="122" y="816"/>
                  </a:lnTo>
                  <a:lnTo>
                    <a:pt x="132" y="819"/>
                  </a:lnTo>
                  <a:lnTo>
                    <a:pt x="141" y="824"/>
                  </a:lnTo>
                  <a:lnTo>
                    <a:pt x="150" y="829"/>
                  </a:lnTo>
                  <a:lnTo>
                    <a:pt x="166" y="840"/>
                  </a:lnTo>
                  <a:lnTo>
                    <a:pt x="181" y="851"/>
                  </a:lnTo>
                  <a:lnTo>
                    <a:pt x="198" y="860"/>
                  </a:lnTo>
                  <a:lnTo>
                    <a:pt x="205" y="864"/>
                  </a:lnTo>
                  <a:lnTo>
                    <a:pt x="214" y="867"/>
                  </a:lnTo>
                  <a:lnTo>
                    <a:pt x="224" y="869"/>
                  </a:lnTo>
                  <a:lnTo>
                    <a:pt x="235" y="870"/>
                  </a:lnTo>
                  <a:lnTo>
                    <a:pt x="235" y="870"/>
                  </a:lnTo>
                  <a:lnTo>
                    <a:pt x="251" y="869"/>
                  </a:lnTo>
                  <a:lnTo>
                    <a:pt x="266" y="865"/>
                  </a:lnTo>
                  <a:lnTo>
                    <a:pt x="279" y="860"/>
                  </a:lnTo>
                  <a:lnTo>
                    <a:pt x="292" y="852"/>
                  </a:lnTo>
                  <a:lnTo>
                    <a:pt x="302" y="845"/>
                  </a:lnTo>
                  <a:lnTo>
                    <a:pt x="311" y="835"/>
                  </a:lnTo>
                  <a:lnTo>
                    <a:pt x="316" y="823"/>
                  </a:lnTo>
                  <a:lnTo>
                    <a:pt x="319" y="812"/>
                  </a:lnTo>
                  <a:lnTo>
                    <a:pt x="319" y="812"/>
                  </a:lnTo>
                  <a:lnTo>
                    <a:pt x="319" y="581"/>
                  </a:lnTo>
                  <a:lnTo>
                    <a:pt x="319" y="576"/>
                  </a:lnTo>
                  <a:lnTo>
                    <a:pt x="319" y="526"/>
                  </a:lnTo>
                  <a:lnTo>
                    <a:pt x="319" y="521"/>
                  </a:lnTo>
                  <a:lnTo>
                    <a:pt x="319" y="470"/>
                  </a:lnTo>
                  <a:lnTo>
                    <a:pt x="319" y="465"/>
                  </a:lnTo>
                  <a:lnTo>
                    <a:pt x="319" y="465"/>
                  </a:lnTo>
                  <a:lnTo>
                    <a:pt x="319" y="458"/>
                  </a:lnTo>
                  <a:lnTo>
                    <a:pt x="318" y="452"/>
                  </a:lnTo>
                  <a:lnTo>
                    <a:pt x="316" y="446"/>
                  </a:lnTo>
                  <a:lnTo>
                    <a:pt x="312" y="439"/>
                  </a:lnTo>
                  <a:lnTo>
                    <a:pt x="312" y="439"/>
                  </a:lnTo>
                  <a:lnTo>
                    <a:pt x="316" y="433"/>
                  </a:lnTo>
                  <a:lnTo>
                    <a:pt x="316" y="433"/>
                  </a:lnTo>
                  <a:lnTo>
                    <a:pt x="317" y="432"/>
                  </a:lnTo>
                  <a:lnTo>
                    <a:pt x="317" y="432"/>
                  </a:lnTo>
                  <a:lnTo>
                    <a:pt x="318" y="424"/>
                  </a:lnTo>
                  <a:lnTo>
                    <a:pt x="318" y="424"/>
                  </a:lnTo>
                  <a:lnTo>
                    <a:pt x="319" y="423"/>
                  </a:lnTo>
                  <a:lnTo>
                    <a:pt x="319" y="423"/>
                  </a:lnTo>
                  <a:lnTo>
                    <a:pt x="319" y="414"/>
                  </a:lnTo>
                  <a:lnTo>
                    <a:pt x="319" y="414"/>
                  </a:lnTo>
                  <a:lnTo>
                    <a:pt x="319" y="409"/>
                  </a:lnTo>
                  <a:lnTo>
                    <a:pt x="319" y="409"/>
                  </a:lnTo>
                  <a:lnTo>
                    <a:pt x="319" y="409"/>
                  </a:lnTo>
                  <a:lnTo>
                    <a:pt x="319" y="403"/>
                  </a:lnTo>
                  <a:lnTo>
                    <a:pt x="318" y="395"/>
                  </a:lnTo>
                  <a:lnTo>
                    <a:pt x="316" y="390"/>
                  </a:lnTo>
                  <a:lnTo>
                    <a:pt x="312" y="384"/>
                  </a:lnTo>
                  <a:lnTo>
                    <a:pt x="312" y="384"/>
                  </a:lnTo>
                  <a:lnTo>
                    <a:pt x="316" y="379"/>
                  </a:lnTo>
                  <a:lnTo>
                    <a:pt x="318" y="372"/>
                  </a:lnTo>
                  <a:lnTo>
                    <a:pt x="319" y="365"/>
                  </a:lnTo>
                  <a:lnTo>
                    <a:pt x="319" y="358"/>
                  </a:lnTo>
                  <a:lnTo>
                    <a:pt x="319" y="358"/>
                  </a:lnTo>
                  <a:lnTo>
                    <a:pt x="319" y="353"/>
                  </a:lnTo>
                  <a:lnTo>
                    <a:pt x="319" y="353"/>
                  </a:lnTo>
                  <a:lnTo>
                    <a:pt x="319" y="353"/>
                  </a:lnTo>
                  <a:lnTo>
                    <a:pt x="319" y="345"/>
                  </a:lnTo>
                  <a:lnTo>
                    <a:pt x="319" y="345"/>
                  </a:lnTo>
                  <a:lnTo>
                    <a:pt x="318" y="343"/>
                  </a:lnTo>
                  <a:lnTo>
                    <a:pt x="318" y="343"/>
                  </a:lnTo>
                  <a:lnTo>
                    <a:pt x="317" y="336"/>
                  </a:lnTo>
                  <a:lnTo>
                    <a:pt x="317" y="336"/>
                  </a:lnTo>
                  <a:lnTo>
                    <a:pt x="316" y="334"/>
                  </a:lnTo>
                  <a:lnTo>
                    <a:pt x="316" y="334"/>
                  </a:lnTo>
                  <a:lnTo>
                    <a:pt x="312" y="328"/>
                  </a:lnTo>
                  <a:lnTo>
                    <a:pt x="312" y="328"/>
                  </a:lnTo>
                  <a:lnTo>
                    <a:pt x="316" y="322"/>
                  </a:lnTo>
                  <a:lnTo>
                    <a:pt x="318" y="315"/>
                  </a:lnTo>
                  <a:lnTo>
                    <a:pt x="319" y="309"/>
                  </a:lnTo>
                  <a:lnTo>
                    <a:pt x="319" y="303"/>
                  </a:lnTo>
                  <a:lnTo>
                    <a:pt x="319" y="298"/>
                  </a:lnTo>
                  <a:lnTo>
                    <a:pt x="319" y="298"/>
                  </a:lnTo>
                  <a:lnTo>
                    <a:pt x="319" y="291"/>
                  </a:lnTo>
                  <a:lnTo>
                    <a:pt x="318" y="284"/>
                  </a:lnTo>
                  <a:lnTo>
                    <a:pt x="316" y="277"/>
                  </a:lnTo>
                  <a:lnTo>
                    <a:pt x="312" y="272"/>
                  </a:lnTo>
                  <a:lnTo>
                    <a:pt x="312" y="272"/>
                  </a:lnTo>
                  <a:lnTo>
                    <a:pt x="316" y="266"/>
                  </a:lnTo>
                  <a:lnTo>
                    <a:pt x="318" y="260"/>
                  </a:lnTo>
                  <a:lnTo>
                    <a:pt x="319" y="253"/>
                  </a:lnTo>
                  <a:lnTo>
                    <a:pt x="319" y="247"/>
                  </a:lnTo>
                  <a:lnTo>
                    <a:pt x="319" y="242"/>
                  </a:lnTo>
                  <a:lnTo>
                    <a:pt x="319" y="242"/>
                  </a:lnTo>
                  <a:lnTo>
                    <a:pt x="319" y="236"/>
                  </a:lnTo>
                  <a:lnTo>
                    <a:pt x="318" y="228"/>
                  </a:lnTo>
                  <a:lnTo>
                    <a:pt x="316" y="222"/>
                  </a:lnTo>
                  <a:lnTo>
                    <a:pt x="312" y="217"/>
                  </a:lnTo>
                  <a:lnTo>
                    <a:pt x="312" y="217"/>
                  </a:lnTo>
                  <a:lnTo>
                    <a:pt x="316" y="210"/>
                  </a:lnTo>
                  <a:lnTo>
                    <a:pt x="318" y="204"/>
                  </a:lnTo>
                  <a:lnTo>
                    <a:pt x="319" y="198"/>
                  </a:lnTo>
                  <a:lnTo>
                    <a:pt x="319" y="191"/>
                  </a:lnTo>
                  <a:lnTo>
                    <a:pt x="319" y="186"/>
                  </a:lnTo>
                  <a:close/>
                  <a:moveTo>
                    <a:pt x="85" y="719"/>
                  </a:moveTo>
                  <a:lnTo>
                    <a:pt x="85" y="719"/>
                  </a:lnTo>
                  <a:lnTo>
                    <a:pt x="84" y="726"/>
                  </a:lnTo>
                  <a:lnTo>
                    <a:pt x="80" y="731"/>
                  </a:lnTo>
                  <a:lnTo>
                    <a:pt x="76" y="733"/>
                  </a:lnTo>
                  <a:lnTo>
                    <a:pt x="70" y="735"/>
                  </a:lnTo>
                  <a:lnTo>
                    <a:pt x="65" y="735"/>
                  </a:lnTo>
                  <a:lnTo>
                    <a:pt x="65" y="735"/>
                  </a:lnTo>
                  <a:lnTo>
                    <a:pt x="59" y="733"/>
                  </a:lnTo>
                  <a:lnTo>
                    <a:pt x="54" y="731"/>
                  </a:lnTo>
                  <a:lnTo>
                    <a:pt x="51" y="726"/>
                  </a:lnTo>
                  <a:lnTo>
                    <a:pt x="50" y="719"/>
                  </a:lnTo>
                  <a:lnTo>
                    <a:pt x="50" y="518"/>
                  </a:lnTo>
                  <a:lnTo>
                    <a:pt x="50" y="518"/>
                  </a:lnTo>
                  <a:lnTo>
                    <a:pt x="51" y="512"/>
                  </a:lnTo>
                  <a:lnTo>
                    <a:pt x="54" y="507"/>
                  </a:lnTo>
                  <a:lnTo>
                    <a:pt x="59" y="504"/>
                  </a:lnTo>
                  <a:lnTo>
                    <a:pt x="65" y="503"/>
                  </a:lnTo>
                  <a:lnTo>
                    <a:pt x="70" y="503"/>
                  </a:lnTo>
                  <a:lnTo>
                    <a:pt x="70" y="503"/>
                  </a:lnTo>
                  <a:lnTo>
                    <a:pt x="76" y="504"/>
                  </a:lnTo>
                  <a:lnTo>
                    <a:pt x="80" y="507"/>
                  </a:lnTo>
                  <a:lnTo>
                    <a:pt x="84" y="512"/>
                  </a:lnTo>
                  <a:lnTo>
                    <a:pt x="85" y="518"/>
                  </a:lnTo>
                  <a:lnTo>
                    <a:pt x="85" y="719"/>
                  </a:lnTo>
                  <a:close/>
                  <a:moveTo>
                    <a:pt x="155" y="414"/>
                  </a:moveTo>
                  <a:lnTo>
                    <a:pt x="155" y="414"/>
                  </a:lnTo>
                  <a:lnTo>
                    <a:pt x="155" y="419"/>
                  </a:lnTo>
                  <a:lnTo>
                    <a:pt x="151" y="424"/>
                  </a:lnTo>
                  <a:lnTo>
                    <a:pt x="147" y="427"/>
                  </a:lnTo>
                  <a:lnTo>
                    <a:pt x="141" y="428"/>
                  </a:lnTo>
                  <a:lnTo>
                    <a:pt x="47" y="428"/>
                  </a:lnTo>
                  <a:lnTo>
                    <a:pt x="47" y="428"/>
                  </a:lnTo>
                  <a:lnTo>
                    <a:pt x="42" y="427"/>
                  </a:lnTo>
                  <a:lnTo>
                    <a:pt x="37" y="424"/>
                  </a:lnTo>
                  <a:lnTo>
                    <a:pt x="33" y="419"/>
                  </a:lnTo>
                  <a:lnTo>
                    <a:pt x="33" y="414"/>
                  </a:lnTo>
                  <a:lnTo>
                    <a:pt x="33" y="409"/>
                  </a:lnTo>
                  <a:lnTo>
                    <a:pt x="33" y="409"/>
                  </a:lnTo>
                  <a:lnTo>
                    <a:pt x="33" y="404"/>
                  </a:lnTo>
                  <a:lnTo>
                    <a:pt x="37" y="399"/>
                  </a:lnTo>
                  <a:lnTo>
                    <a:pt x="42" y="396"/>
                  </a:lnTo>
                  <a:lnTo>
                    <a:pt x="47" y="395"/>
                  </a:lnTo>
                  <a:lnTo>
                    <a:pt x="141" y="395"/>
                  </a:lnTo>
                  <a:lnTo>
                    <a:pt x="141" y="395"/>
                  </a:lnTo>
                  <a:lnTo>
                    <a:pt x="147" y="396"/>
                  </a:lnTo>
                  <a:lnTo>
                    <a:pt x="151" y="399"/>
                  </a:lnTo>
                  <a:lnTo>
                    <a:pt x="155" y="404"/>
                  </a:lnTo>
                  <a:lnTo>
                    <a:pt x="155" y="409"/>
                  </a:lnTo>
                  <a:lnTo>
                    <a:pt x="155" y="414"/>
                  </a:lnTo>
                  <a:close/>
                  <a:moveTo>
                    <a:pt x="155" y="358"/>
                  </a:moveTo>
                  <a:lnTo>
                    <a:pt x="155" y="358"/>
                  </a:lnTo>
                  <a:lnTo>
                    <a:pt x="155" y="364"/>
                  </a:lnTo>
                  <a:lnTo>
                    <a:pt x="151" y="369"/>
                  </a:lnTo>
                  <a:lnTo>
                    <a:pt x="147" y="371"/>
                  </a:lnTo>
                  <a:lnTo>
                    <a:pt x="141" y="372"/>
                  </a:lnTo>
                  <a:lnTo>
                    <a:pt x="47" y="372"/>
                  </a:lnTo>
                  <a:lnTo>
                    <a:pt x="47" y="372"/>
                  </a:lnTo>
                  <a:lnTo>
                    <a:pt x="42" y="371"/>
                  </a:lnTo>
                  <a:lnTo>
                    <a:pt x="37" y="369"/>
                  </a:lnTo>
                  <a:lnTo>
                    <a:pt x="33" y="364"/>
                  </a:lnTo>
                  <a:lnTo>
                    <a:pt x="33" y="358"/>
                  </a:lnTo>
                  <a:lnTo>
                    <a:pt x="33" y="353"/>
                  </a:lnTo>
                  <a:lnTo>
                    <a:pt x="33" y="353"/>
                  </a:lnTo>
                  <a:lnTo>
                    <a:pt x="33" y="348"/>
                  </a:lnTo>
                  <a:lnTo>
                    <a:pt x="37" y="343"/>
                  </a:lnTo>
                  <a:lnTo>
                    <a:pt x="42" y="341"/>
                  </a:lnTo>
                  <a:lnTo>
                    <a:pt x="47" y="339"/>
                  </a:lnTo>
                  <a:lnTo>
                    <a:pt x="141" y="339"/>
                  </a:lnTo>
                  <a:lnTo>
                    <a:pt x="141" y="339"/>
                  </a:lnTo>
                  <a:lnTo>
                    <a:pt x="147" y="341"/>
                  </a:lnTo>
                  <a:lnTo>
                    <a:pt x="151" y="343"/>
                  </a:lnTo>
                  <a:lnTo>
                    <a:pt x="155" y="348"/>
                  </a:lnTo>
                  <a:lnTo>
                    <a:pt x="155" y="353"/>
                  </a:lnTo>
                  <a:lnTo>
                    <a:pt x="155" y="358"/>
                  </a:lnTo>
                  <a:close/>
                  <a:moveTo>
                    <a:pt x="155" y="303"/>
                  </a:moveTo>
                  <a:lnTo>
                    <a:pt x="155" y="303"/>
                  </a:lnTo>
                  <a:lnTo>
                    <a:pt x="155" y="308"/>
                  </a:lnTo>
                  <a:lnTo>
                    <a:pt x="151" y="313"/>
                  </a:lnTo>
                  <a:lnTo>
                    <a:pt x="147" y="315"/>
                  </a:lnTo>
                  <a:lnTo>
                    <a:pt x="141" y="317"/>
                  </a:lnTo>
                  <a:lnTo>
                    <a:pt x="47" y="317"/>
                  </a:lnTo>
                  <a:lnTo>
                    <a:pt x="47" y="317"/>
                  </a:lnTo>
                  <a:lnTo>
                    <a:pt x="42" y="315"/>
                  </a:lnTo>
                  <a:lnTo>
                    <a:pt x="37" y="313"/>
                  </a:lnTo>
                  <a:lnTo>
                    <a:pt x="33" y="308"/>
                  </a:lnTo>
                  <a:lnTo>
                    <a:pt x="33" y="303"/>
                  </a:lnTo>
                  <a:lnTo>
                    <a:pt x="33" y="298"/>
                  </a:lnTo>
                  <a:lnTo>
                    <a:pt x="33" y="298"/>
                  </a:lnTo>
                  <a:lnTo>
                    <a:pt x="33" y="293"/>
                  </a:lnTo>
                  <a:lnTo>
                    <a:pt x="37" y="288"/>
                  </a:lnTo>
                  <a:lnTo>
                    <a:pt x="42" y="285"/>
                  </a:lnTo>
                  <a:lnTo>
                    <a:pt x="47" y="284"/>
                  </a:lnTo>
                  <a:lnTo>
                    <a:pt x="141" y="284"/>
                  </a:lnTo>
                  <a:lnTo>
                    <a:pt x="141" y="284"/>
                  </a:lnTo>
                  <a:lnTo>
                    <a:pt x="147" y="285"/>
                  </a:lnTo>
                  <a:lnTo>
                    <a:pt x="151" y="288"/>
                  </a:lnTo>
                  <a:lnTo>
                    <a:pt x="155" y="293"/>
                  </a:lnTo>
                  <a:lnTo>
                    <a:pt x="155" y="298"/>
                  </a:lnTo>
                  <a:lnTo>
                    <a:pt x="155" y="303"/>
                  </a:lnTo>
                  <a:close/>
                  <a:moveTo>
                    <a:pt x="155" y="247"/>
                  </a:moveTo>
                  <a:lnTo>
                    <a:pt x="155" y="247"/>
                  </a:lnTo>
                  <a:lnTo>
                    <a:pt x="155" y="252"/>
                  </a:lnTo>
                  <a:lnTo>
                    <a:pt x="151" y="257"/>
                  </a:lnTo>
                  <a:lnTo>
                    <a:pt x="147" y="260"/>
                  </a:lnTo>
                  <a:lnTo>
                    <a:pt x="141" y="261"/>
                  </a:lnTo>
                  <a:lnTo>
                    <a:pt x="47" y="261"/>
                  </a:lnTo>
                  <a:lnTo>
                    <a:pt x="47" y="261"/>
                  </a:lnTo>
                  <a:lnTo>
                    <a:pt x="42" y="260"/>
                  </a:lnTo>
                  <a:lnTo>
                    <a:pt x="37" y="257"/>
                  </a:lnTo>
                  <a:lnTo>
                    <a:pt x="33" y="252"/>
                  </a:lnTo>
                  <a:lnTo>
                    <a:pt x="33" y="247"/>
                  </a:lnTo>
                  <a:lnTo>
                    <a:pt x="33" y="242"/>
                  </a:lnTo>
                  <a:lnTo>
                    <a:pt x="33" y="242"/>
                  </a:lnTo>
                  <a:lnTo>
                    <a:pt x="33" y="237"/>
                  </a:lnTo>
                  <a:lnTo>
                    <a:pt x="37" y="232"/>
                  </a:lnTo>
                  <a:lnTo>
                    <a:pt x="42" y="229"/>
                  </a:lnTo>
                  <a:lnTo>
                    <a:pt x="47" y="228"/>
                  </a:lnTo>
                  <a:lnTo>
                    <a:pt x="141" y="228"/>
                  </a:lnTo>
                  <a:lnTo>
                    <a:pt x="141" y="228"/>
                  </a:lnTo>
                  <a:lnTo>
                    <a:pt x="147" y="229"/>
                  </a:lnTo>
                  <a:lnTo>
                    <a:pt x="151" y="232"/>
                  </a:lnTo>
                  <a:lnTo>
                    <a:pt x="155" y="237"/>
                  </a:lnTo>
                  <a:lnTo>
                    <a:pt x="155" y="242"/>
                  </a:lnTo>
                  <a:lnTo>
                    <a:pt x="155" y="247"/>
                  </a:lnTo>
                  <a:close/>
                  <a:moveTo>
                    <a:pt x="155" y="191"/>
                  </a:moveTo>
                  <a:lnTo>
                    <a:pt x="155" y="191"/>
                  </a:lnTo>
                  <a:lnTo>
                    <a:pt x="155" y="196"/>
                  </a:lnTo>
                  <a:lnTo>
                    <a:pt x="151" y="201"/>
                  </a:lnTo>
                  <a:lnTo>
                    <a:pt x="147" y="204"/>
                  </a:lnTo>
                  <a:lnTo>
                    <a:pt x="141" y="205"/>
                  </a:lnTo>
                  <a:lnTo>
                    <a:pt x="47" y="205"/>
                  </a:lnTo>
                  <a:lnTo>
                    <a:pt x="47" y="205"/>
                  </a:lnTo>
                  <a:lnTo>
                    <a:pt x="42" y="204"/>
                  </a:lnTo>
                  <a:lnTo>
                    <a:pt x="37" y="201"/>
                  </a:lnTo>
                  <a:lnTo>
                    <a:pt x="33" y="196"/>
                  </a:lnTo>
                  <a:lnTo>
                    <a:pt x="33" y="191"/>
                  </a:lnTo>
                  <a:lnTo>
                    <a:pt x="33" y="186"/>
                  </a:lnTo>
                  <a:lnTo>
                    <a:pt x="33" y="186"/>
                  </a:lnTo>
                  <a:lnTo>
                    <a:pt x="33" y="181"/>
                  </a:lnTo>
                  <a:lnTo>
                    <a:pt x="37" y="176"/>
                  </a:lnTo>
                  <a:lnTo>
                    <a:pt x="42" y="172"/>
                  </a:lnTo>
                  <a:lnTo>
                    <a:pt x="47" y="172"/>
                  </a:lnTo>
                  <a:lnTo>
                    <a:pt x="141" y="172"/>
                  </a:lnTo>
                  <a:lnTo>
                    <a:pt x="141" y="172"/>
                  </a:lnTo>
                  <a:lnTo>
                    <a:pt x="147" y="172"/>
                  </a:lnTo>
                  <a:lnTo>
                    <a:pt x="151" y="176"/>
                  </a:lnTo>
                  <a:lnTo>
                    <a:pt x="155" y="181"/>
                  </a:lnTo>
                  <a:lnTo>
                    <a:pt x="155" y="186"/>
                  </a:lnTo>
                  <a:lnTo>
                    <a:pt x="155"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70" name="Freeform 35">
            <a:extLst>
              <a:ext uri="{FF2B5EF4-FFF2-40B4-BE49-F238E27FC236}">
                <a16:creationId xmlns:a16="http://schemas.microsoft.com/office/drawing/2014/main" id="{C7B61A91-B313-46E4-A994-362AD259CCE1}"/>
              </a:ext>
            </a:extLst>
          </p:cNvPr>
          <p:cNvSpPr>
            <a:spLocks noChangeAspect="1" noEditPoints="1"/>
          </p:cNvSpPr>
          <p:nvPr/>
        </p:nvSpPr>
        <p:spPr bwMode="auto">
          <a:xfrm>
            <a:off x="4705481" y="3120482"/>
            <a:ext cx="107315" cy="182538"/>
          </a:xfrm>
          <a:custGeom>
            <a:avLst/>
            <a:gdLst>
              <a:gd name="T0" fmla="*/ 1090 w 1501"/>
              <a:gd name="T1" fmla="*/ 2374 h 2543"/>
              <a:gd name="T2" fmla="*/ 841 w 1501"/>
              <a:gd name="T3" fmla="*/ 1660 h 2543"/>
              <a:gd name="T4" fmla="*/ 976 w 1501"/>
              <a:gd name="T5" fmla="*/ 1628 h 2543"/>
              <a:gd name="T6" fmla="*/ 1100 w 1501"/>
              <a:gd name="T7" fmla="*/ 1566 h 2543"/>
              <a:gd name="T8" fmla="*/ 1212 w 1501"/>
              <a:gd name="T9" fmla="*/ 1477 h 2543"/>
              <a:gd name="T10" fmla="*/ 1310 w 1501"/>
              <a:gd name="T11" fmla="*/ 1366 h 2543"/>
              <a:gd name="T12" fmla="*/ 1390 w 1501"/>
              <a:gd name="T13" fmla="*/ 1234 h 2543"/>
              <a:gd name="T14" fmla="*/ 1450 w 1501"/>
              <a:gd name="T15" fmla="*/ 1086 h 2543"/>
              <a:gd name="T16" fmla="*/ 1488 w 1501"/>
              <a:gd name="T17" fmla="*/ 924 h 2543"/>
              <a:gd name="T18" fmla="*/ 1501 w 1501"/>
              <a:gd name="T19" fmla="*/ 751 h 2543"/>
              <a:gd name="T20" fmla="*/ 1495 w 1501"/>
              <a:gd name="T21" fmla="*/ 649 h 2543"/>
              <a:gd name="T22" fmla="*/ 1456 w 1501"/>
              <a:gd name="T23" fmla="*/ 407 h 2543"/>
              <a:gd name="T24" fmla="*/ 1381 w 1501"/>
              <a:gd name="T25" fmla="*/ 84 h 2543"/>
              <a:gd name="T26" fmla="*/ 119 w 1501"/>
              <a:gd name="T27" fmla="*/ 84 h 2543"/>
              <a:gd name="T28" fmla="*/ 44 w 1501"/>
              <a:gd name="T29" fmla="*/ 407 h 2543"/>
              <a:gd name="T30" fmla="*/ 6 w 1501"/>
              <a:gd name="T31" fmla="*/ 649 h 2543"/>
              <a:gd name="T32" fmla="*/ 0 w 1501"/>
              <a:gd name="T33" fmla="*/ 751 h 2543"/>
              <a:gd name="T34" fmla="*/ 12 w 1501"/>
              <a:gd name="T35" fmla="*/ 918 h 2543"/>
              <a:gd name="T36" fmla="*/ 47 w 1501"/>
              <a:gd name="T37" fmla="*/ 1076 h 2543"/>
              <a:gd name="T38" fmla="*/ 103 w 1501"/>
              <a:gd name="T39" fmla="*/ 1220 h 2543"/>
              <a:gd name="T40" fmla="*/ 179 w 1501"/>
              <a:gd name="T41" fmla="*/ 1349 h 2543"/>
              <a:gd name="T42" fmla="*/ 270 w 1501"/>
              <a:gd name="T43" fmla="*/ 1460 h 2543"/>
              <a:gd name="T44" fmla="*/ 377 w 1501"/>
              <a:gd name="T45" fmla="*/ 1550 h 2543"/>
              <a:gd name="T46" fmla="*/ 495 w 1501"/>
              <a:gd name="T47" fmla="*/ 1616 h 2543"/>
              <a:gd name="T48" fmla="*/ 622 w 1501"/>
              <a:gd name="T49" fmla="*/ 1654 h 2543"/>
              <a:gd name="T50" fmla="*/ 374 w 1501"/>
              <a:gd name="T51" fmla="*/ 2374 h 2543"/>
              <a:gd name="T52" fmla="*/ 153 w 1501"/>
              <a:gd name="T53" fmla="*/ 2446 h 2543"/>
              <a:gd name="T54" fmla="*/ 115 w 1501"/>
              <a:gd name="T55" fmla="*/ 2476 h 2543"/>
              <a:gd name="T56" fmla="*/ 105 w 1501"/>
              <a:gd name="T57" fmla="*/ 2509 h 2543"/>
              <a:gd name="T58" fmla="*/ 127 w 1501"/>
              <a:gd name="T59" fmla="*/ 2535 h 2543"/>
              <a:gd name="T60" fmla="*/ 1298 w 1501"/>
              <a:gd name="T61" fmla="*/ 2543 h 2543"/>
              <a:gd name="T62" fmla="*/ 1336 w 1501"/>
              <a:gd name="T63" fmla="*/ 2535 h 2543"/>
              <a:gd name="T64" fmla="*/ 1359 w 1501"/>
              <a:gd name="T65" fmla="*/ 2509 h 2543"/>
              <a:gd name="T66" fmla="*/ 1349 w 1501"/>
              <a:gd name="T67" fmla="*/ 2476 h 2543"/>
              <a:gd name="T68" fmla="*/ 1311 w 1501"/>
              <a:gd name="T69" fmla="*/ 2446 h 2543"/>
              <a:gd name="T70" fmla="*/ 116 w 1501"/>
              <a:gd name="T71" fmla="*/ 751 h 2543"/>
              <a:gd name="T72" fmla="*/ 130 w 1501"/>
              <a:gd name="T73" fmla="*/ 590 h 2543"/>
              <a:gd name="T74" fmla="*/ 161 w 1501"/>
              <a:gd name="T75" fmla="*/ 409 h 2543"/>
              <a:gd name="T76" fmla="*/ 230 w 1501"/>
              <a:gd name="T77" fmla="*/ 117 h 2543"/>
              <a:gd name="T78" fmla="*/ 1284 w 1501"/>
              <a:gd name="T79" fmla="*/ 170 h 2543"/>
              <a:gd name="T80" fmla="*/ 1347 w 1501"/>
              <a:gd name="T81" fmla="*/ 454 h 2543"/>
              <a:gd name="T82" fmla="*/ 1376 w 1501"/>
              <a:gd name="T83" fmla="*/ 634 h 2543"/>
              <a:gd name="T84" fmla="*/ 1384 w 1501"/>
              <a:gd name="T85" fmla="*/ 751 h 2543"/>
              <a:gd name="T86" fmla="*/ 1372 w 1501"/>
              <a:gd name="T87" fmla="*/ 911 h 2543"/>
              <a:gd name="T88" fmla="*/ 1336 w 1501"/>
              <a:gd name="T89" fmla="*/ 1061 h 2543"/>
              <a:gd name="T90" fmla="*/ 1279 w 1501"/>
              <a:gd name="T91" fmla="*/ 1197 h 2543"/>
              <a:gd name="T92" fmla="*/ 1204 w 1501"/>
              <a:gd name="T93" fmla="*/ 1315 h 2543"/>
              <a:gd name="T94" fmla="*/ 1112 w 1501"/>
              <a:gd name="T95" fmla="*/ 1412 h 2543"/>
              <a:gd name="T96" fmla="*/ 1008 w 1501"/>
              <a:gd name="T97" fmla="*/ 1485 h 2543"/>
              <a:gd name="T98" fmla="*/ 893 w 1501"/>
              <a:gd name="T99" fmla="*/ 1532 h 2543"/>
              <a:gd name="T100" fmla="*/ 769 w 1501"/>
              <a:gd name="T101" fmla="*/ 1549 h 2543"/>
              <a:gd name="T102" fmla="*/ 669 w 1501"/>
              <a:gd name="T103" fmla="*/ 1544 h 2543"/>
              <a:gd name="T104" fmla="*/ 549 w 1501"/>
              <a:gd name="T105" fmla="*/ 1513 h 2543"/>
              <a:gd name="T106" fmla="*/ 439 w 1501"/>
              <a:gd name="T107" fmla="*/ 1452 h 2543"/>
              <a:gd name="T108" fmla="*/ 340 w 1501"/>
              <a:gd name="T109" fmla="*/ 1366 h 2543"/>
              <a:gd name="T110" fmla="*/ 257 w 1501"/>
              <a:gd name="T111" fmla="*/ 1258 h 2543"/>
              <a:gd name="T112" fmla="*/ 191 w 1501"/>
              <a:gd name="T113" fmla="*/ 1131 h 2543"/>
              <a:gd name="T114" fmla="*/ 144 w 1501"/>
              <a:gd name="T115" fmla="*/ 987 h 2543"/>
              <a:gd name="T116" fmla="*/ 120 w 1501"/>
              <a:gd name="T117" fmla="*/ 832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1" h="2543">
                <a:moveTo>
                  <a:pt x="1298" y="2440"/>
                </a:moveTo>
                <a:lnTo>
                  <a:pt x="1298" y="2440"/>
                </a:lnTo>
                <a:lnTo>
                  <a:pt x="1210" y="2412"/>
                </a:lnTo>
                <a:lnTo>
                  <a:pt x="1090" y="2374"/>
                </a:lnTo>
                <a:lnTo>
                  <a:pt x="959" y="2334"/>
                </a:lnTo>
                <a:lnTo>
                  <a:pt x="841" y="2299"/>
                </a:lnTo>
                <a:lnTo>
                  <a:pt x="841" y="1660"/>
                </a:lnTo>
                <a:lnTo>
                  <a:pt x="841" y="1660"/>
                </a:lnTo>
                <a:lnTo>
                  <a:pt x="875" y="1655"/>
                </a:lnTo>
                <a:lnTo>
                  <a:pt x="910" y="1648"/>
                </a:lnTo>
                <a:lnTo>
                  <a:pt x="943" y="1639"/>
                </a:lnTo>
                <a:lnTo>
                  <a:pt x="976" y="1628"/>
                </a:lnTo>
                <a:lnTo>
                  <a:pt x="1008" y="1615"/>
                </a:lnTo>
                <a:lnTo>
                  <a:pt x="1039" y="1600"/>
                </a:lnTo>
                <a:lnTo>
                  <a:pt x="1071" y="1583"/>
                </a:lnTo>
                <a:lnTo>
                  <a:pt x="1100" y="1566"/>
                </a:lnTo>
                <a:lnTo>
                  <a:pt x="1130" y="1545"/>
                </a:lnTo>
                <a:lnTo>
                  <a:pt x="1158" y="1524"/>
                </a:lnTo>
                <a:lnTo>
                  <a:pt x="1186" y="1502"/>
                </a:lnTo>
                <a:lnTo>
                  <a:pt x="1212" y="1477"/>
                </a:lnTo>
                <a:lnTo>
                  <a:pt x="1239" y="1452"/>
                </a:lnTo>
                <a:lnTo>
                  <a:pt x="1263" y="1425"/>
                </a:lnTo>
                <a:lnTo>
                  <a:pt x="1287" y="1396"/>
                </a:lnTo>
                <a:lnTo>
                  <a:pt x="1310" y="1366"/>
                </a:lnTo>
                <a:lnTo>
                  <a:pt x="1331" y="1335"/>
                </a:lnTo>
                <a:lnTo>
                  <a:pt x="1352" y="1303"/>
                </a:lnTo>
                <a:lnTo>
                  <a:pt x="1372" y="1269"/>
                </a:lnTo>
                <a:lnTo>
                  <a:pt x="1390" y="1234"/>
                </a:lnTo>
                <a:lnTo>
                  <a:pt x="1406" y="1199"/>
                </a:lnTo>
                <a:lnTo>
                  <a:pt x="1423" y="1162"/>
                </a:lnTo>
                <a:lnTo>
                  <a:pt x="1437" y="1125"/>
                </a:lnTo>
                <a:lnTo>
                  <a:pt x="1450" y="1086"/>
                </a:lnTo>
                <a:lnTo>
                  <a:pt x="1461" y="1046"/>
                </a:lnTo>
                <a:lnTo>
                  <a:pt x="1471" y="1007"/>
                </a:lnTo>
                <a:lnTo>
                  <a:pt x="1481" y="966"/>
                </a:lnTo>
                <a:lnTo>
                  <a:pt x="1488" y="924"/>
                </a:lnTo>
                <a:lnTo>
                  <a:pt x="1494" y="882"/>
                </a:lnTo>
                <a:lnTo>
                  <a:pt x="1498" y="839"/>
                </a:lnTo>
                <a:lnTo>
                  <a:pt x="1500" y="795"/>
                </a:lnTo>
                <a:lnTo>
                  <a:pt x="1501" y="751"/>
                </a:lnTo>
                <a:lnTo>
                  <a:pt x="1501" y="751"/>
                </a:lnTo>
                <a:lnTo>
                  <a:pt x="1500" y="727"/>
                </a:lnTo>
                <a:lnTo>
                  <a:pt x="1499" y="703"/>
                </a:lnTo>
                <a:lnTo>
                  <a:pt x="1495" y="649"/>
                </a:lnTo>
                <a:lnTo>
                  <a:pt x="1488" y="592"/>
                </a:lnTo>
                <a:lnTo>
                  <a:pt x="1479" y="532"/>
                </a:lnTo>
                <a:lnTo>
                  <a:pt x="1468" y="470"/>
                </a:lnTo>
                <a:lnTo>
                  <a:pt x="1456" y="407"/>
                </a:lnTo>
                <a:lnTo>
                  <a:pt x="1443" y="345"/>
                </a:lnTo>
                <a:lnTo>
                  <a:pt x="1430" y="285"/>
                </a:lnTo>
                <a:lnTo>
                  <a:pt x="1404" y="174"/>
                </a:lnTo>
                <a:lnTo>
                  <a:pt x="1381" y="84"/>
                </a:lnTo>
                <a:lnTo>
                  <a:pt x="1360" y="0"/>
                </a:lnTo>
                <a:lnTo>
                  <a:pt x="141" y="0"/>
                </a:lnTo>
                <a:lnTo>
                  <a:pt x="141" y="0"/>
                </a:lnTo>
                <a:lnTo>
                  <a:pt x="119" y="84"/>
                </a:lnTo>
                <a:lnTo>
                  <a:pt x="96" y="174"/>
                </a:lnTo>
                <a:lnTo>
                  <a:pt x="70" y="285"/>
                </a:lnTo>
                <a:lnTo>
                  <a:pt x="57" y="345"/>
                </a:lnTo>
                <a:lnTo>
                  <a:pt x="44" y="407"/>
                </a:lnTo>
                <a:lnTo>
                  <a:pt x="32" y="470"/>
                </a:lnTo>
                <a:lnTo>
                  <a:pt x="21" y="532"/>
                </a:lnTo>
                <a:lnTo>
                  <a:pt x="13" y="592"/>
                </a:lnTo>
                <a:lnTo>
                  <a:pt x="6" y="649"/>
                </a:lnTo>
                <a:lnTo>
                  <a:pt x="1" y="703"/>
                </a:lnTo>
                <a:lnTo>
                  <a:pt x="0" y="727"/>
                </a:lnTo>
                <a:lnTo>
                  <a:pt x="0" y="751"/>
                </a:lnTo>
                <a:lnTo>
                  <a:pt x="0" y="751"/>
                </a:lnTo>
                <a:lnTo>
                  <a:pt x="1" y="793"/>
                </a:lnTo>
                <a:lnTo>
                  <a:pt x="3" y="836"/>
                </a:lnTo>
                <a:lnTo>
                  <a:pt x="7" y="878"/>
                </a:lnTo>
                <a:lnTo>
                  <a:pt x="12" y="918"/>
                </a:lnTo>
                <a:lnTo>
                  <a:pt x="19" y="959"/>
                </a:lnTo>
                <a:lnTo>
                  <a:pt x="27" y="999"/>
                </a:lnTo>
                <a:lnTo>
                  <a:pt x="36" y="1037"/>
                </a:lnTo>
                <a:lnTo>
                  <a:pt x="47" y="1076"/>
                </a:lnTo>
                <a:lnTo>
                  <a:pt x="60" y="1113"/>
                </a:lnTo>
                <a:lnTo>
                  <a:pt x="73" y="1150"/>
                </a:lnTo>
                <a:lnTo>
                  <a:pt x="88" y="1186"/>
                </a:lnTo>
                <a:lnTo>
                  <a:pt x="103" y="1220"/>
                </a:lnTo>
                <a:lnTo>
                  <a:pt x="121" y="1255"/>
                </a:lnTo>
                <a:lnTo>
                  <a:pt x="139" y="1287"/>
                </a:lnTo>
                <a:lnTo>
                  <a:pt x="158" y="1319"/>
                </a:lnTo>
                <a:lnTo>
                  <a:pt x="179" y="1349"/>
                </a:lnTo>
                <a:lnTo>
                  <a:pt x="200" y="1379"/>
                </a:lnTo>
                <a:lnTo>
                  <a:pt x="222" y="1407"/>
                </a:lnTo>
                <a:lnTo>
                  <a:pt x="246" y="1435"/>
                </a:lnTo>
                <a:lnTo>
                  <a:pt x="270" y="1460"/>
                </a:lnTo>
                <a:lnTo>
                  <a:pt x="296" y="1484"/>
                </a:lnTo>
                <a:lnTo>
                  <a:pt x="322" y="1508"/>
                </a:lnTo>
                <a:lnTo>
                  <a:pt x="349" y="1529"/>
                </a:lnTo>
                <a:lnTo>
                  <a:pt x="377" y="1550"/>
                </a:lnTo>
                <a:lnTo>
                  <a:pt x="406" y="1569"/>
                </a:lnTo>
                <a:lnTo>
                  <a:pt x="434" y="1586"/>
                </a:lnTo>
                <a:lnTo>
                  <a:pt x="465" y="1601"/>
                </a:lnTo>
                <a:lnTo>
                  <a:pt x="495" y="1616"/>
                </a:lnTo>
                <a:lnTo>
                  <a:pt x="526" y="1628"/>
                </a:lnTo>
                <a:lnTo>
                  <a:pt x="557" y="1639"/>
                </a:lnTo>
                <a:lnTo>
                  <a:pt x="590" y="1647"/>
                </a:lnTo>
                <a:lnTo>
                  <a:pt x="622" y="1654"/>
                </a:lnTo>
                <a:lnTo>
                  <a:pt x="622" y="2299"/>
                </a:lnTo>
                <a:lnTo>
                  <a:pt x="622" y="2299"/>
                </a:lnTo>
                <a:lnTo>
                  <a:pt x="504" y="2334"/>
                </a:lnTo>
                <a:lnTo>
                  <a:pt x="374" y="2374"/>
                </a:lnTo>
                <a:lnTo>
                  <a:pt x="254" y="2412"/>
                </a:lnTo>
                <a:lnTo>
                  <a:pt x="166" y="2440"/>
                </a:lnTo>
                <a:lnTo>
                  <a:pt x="166" y="2440"/>
                </a:lnTo>
                <a:lnTo>
                  <a:pt x="153" y="2446"/>
                </a:lnTo>
                <a:lnTo>
                  <a:pt x="141" y="2452"/>
                </a:lnTo>
                <a:lnTo>
                  <a:pt x="131" y="2459"/>
                </a:lnTo>
                <a:lnTo>
                  <a:pt x="122" y="2467"/>
                </a:lnTo>
                <a:lnTo>
                  <a:pt x="115" y="2476"/>
                </a:lnTo>
                <a:lnTo>
                  <a:pt x="110" y="2484"/>
                </a:lnTo>
                <a:lnTo>
                  <a:pt x="106" y="2493"/>
                </a:lnTo>
                <a:lnTo>
                  <a:pt x="104" y="2501"/>
                </a:lnTo>
                <a:lnTo>
                  <a:pt x="105" y="2509"/>
                </a:lnTo>
                <a:lnTo>
                  <a:pt x="107" y="2517"/>
                </a:lnTo>
                <a:lnTo>
                  <a:pt x="112" y="2524"/>
                </a:lnTo>
                <a:lnTo>
                  <a:pt x="119" y="2530"/>
                </a:lnTo>
                <a:lnTo>
                  <a:pt x="127" y="2535"/>
                </a:lnTo>
                <a:lnTo>
                  <a:pt x="138" y="2540"/>
                </a:lnTo>
                <a:lnTo>
                  <a:pt x="151" y="2543"/>
                </a:lnTo>
                <a:lnTo>
                  <a:pt x="166" y="2543"/>
                </a:lnTo>
                <a:lnTo>
                  <a:pt x="1298" y="2543"/>
                </a:lnTo>
                <a:lnTo>
                  <a:pt x="1298" y="2543"/>
                </a:lnTo>
                <a:lnTo>
                  <a:pt x="1313" y="2543"/>
                </a:lnTo>
                <a:lnTo>
                  <a:pt x="1326" y="2540"/>
                </a:lnTo>
                <a:lnTo>
                  <a:pt x="1336" y="2535"/>
                </a:lnTo>
                <a:lnTo>
                  <a:pt x="1345" y="2530"/>
                </a:lnTo>
                <a:lnTo>
                  <a:pt x="1351" y="2524"/>
                </a:lnTo>
                <a:lnTo>
                  <a:pt x="1357" y="2517"/>
                </a:lnTo>
                <a:lnTo>
                  <a:pt x="1359" y="2509"/>
                </a:lnTo>
                <a:lnTo>
                  <a:pt x="1360" y="2501"/>
                </a:lnTo>
                <a:lnTo>
                  <a:pt x="1358" y="2493"/>
                </a:lnTo>
                <a:lnTo>
                  <a:pt x="1354" y="2484"/>
                </a:lnTo>
                <a:lnTo>
                  <a:pt x="1349" y="2476"/>
                </a:lnTo>
                <a:lnTo>
                  <a:pt x="1342" y="2467"/>
                </a:lnTo>
                <a:lnTo>
                  <a:pt x="1333" y="2459"/>
                </a:lnTo>
                <a:lnTo>
                  <a:pt x="1323" y="2452"/>
                </a:lnTo>
                <a:lnTo>
                  <a:pt x="1311" y="2446"/>
                </a:lnTo>
                <a:lnTo>
                  <a:pt x="1298" y="2440"/>
                </a:lnTo>
                <a:lnTo>
                  <a:pt x="1298" y="2440"/>
                </a:lnTo>
                <a:close/>
                <a:moveTo>
                  <a:pt x="116" y="751"/>
                </a:moveTo>
                <a:lnTo>
                  <a:pt x="116" y="751"/>
                </a:lnTo>
                <a:lnTo>
                  <a:pt x="117" y="715"/>
                </a:lnTo>
                <a:lnTo>
                  <a:pt x="120" y="675"/>
                </a:lnTo>
                <a:lnTo>
                  <a:pt x="124" y="634"/>
                </a:lnTo>
                <a:lnTo>
                  <a:pt x="130" y="590"/>
                </a:lnTo>
                <a:lnTo>
                  <a:pt x="136" y="545"/>
                </a:lnTo>
                <a:lnTo>
                  <a:pt x="144" y="500"/>
                </a:lnTo>
                <a:lnTo>
                  <a:pt x="152" y="454"/>
                </a:lnTo>
                <a:lnTo>
                  <a:pt x="161" y="409"/>
                </a:lnTo>
                <a:lnTo>
                  <a:pt x="181" y="321"/>
                </a:lnTo>
                <a:lnTo>
                  <a:pt x="199" y="239"/>
                </a:lnTo>
                <a:lnTo>
                  <a:pt x="216" y="170"/>
                </a:lnTo>
                <a:lnTo>
                  <a:pt x="230" y="117"/>
                </a:lnTo>
                <a:lnTo>
                  <a:pt x="230" y="117"/>
                </a:lnTo>
                <a:lnTo>
                  <a:pt x="1270" y="117"/>
                </a:lnTo>
                <a:lnTo>
                  <a:pt x="1270" y="117"/>
                </a:lnTo>
                <a:lnTo>
                  <a:pt x="1284" y="170"/>
                </a:lnTo>
                <a:lnTo>
                  <a:pt x="1302" y="239"/>
                </a:lnTo>
                <a:lnTo>
                  <a:pt x="1320" y="321"/>
                </a:lnTo>
                <a:lnTo>
                  <a:pt x="1339" y="409"/>
                </a:lnTo>
                <a:lnTo>
                  <a:pt x="1347" y="454"/>
                </a:lnTo>
                <a:lnTo>
                  <a:pt x="1357" y="500"/>
                </a:lnTo>
                <a:lnTo>
                  <a:pt x="1364" y="545"/>
                </a:lnTo>
                <a:lnTo>
                  <a:pt x="1371" y="590"/>
                </a:lnTo>
                <a:lnTo>
                  <a:pt x="1376" y="634"/>
                </a:lnTo>
                <a:lnTo>
                  <a:pt x="1381" y="675"/>
                </a:lnTo>
                <a:lnTo>
                  <a:pt x="1383" y="715"/>
                </a:lnTo>
                <a:lnTo>
                  <a:pt x="1384" y="751"/>
                </a:lnTo>
                <a:lnTo>
                  <a:pt x="1384" y="751"/>
                </a:lnTo>
                <a:lnTo>
                  <a:pt x="1383" y="792"/>
                </a:lnTo>
                <a:lnTo>
                  <a:pt x="1381" y="832"/>
                </a:lnTo>
                <a:lnTo>
                  <a:pt x="1377" y="873"/>
                </a:lnTo>
                <a:lnTo>
                  <a:pt x="1372" y="911"/>
                </a:lnTo>
                <a:lnTo>
                  <a:pt x="1365" y="950"/>
                </a:lnTo>
                <a:lnTo>
                  <a:pt x="1357" y="987"/>
                </a:lnTo>
                <a:lnTo>
                  <a:pt x="1346" y="1025"/>
                </a:lnTo>
                <a:lnTo>
                  <a:pt x="1336" y="1061"/>
                </a:lnTo>
                <a:lnTo>
                  <a:pt x="1323" y="1096"/>
                </a:lnTo>
                <a:lnTo>
                  <a:pt x="1310" y="1131"/>
                </a:lnTo>
                <a:lnTo>
                  <a:pt x="1294" y="1164"/>
                </a:lnTo>
                <a:lnTo>
                  <a:pt x="1279" y="1197"/>
                </a:lnTo>
                <a:lnTo>
                  <a:pt x="1262" y="1227"/>
                </a:lnTo>
                <a:lnTo>
                  <a:pt x="1244" y="1258"/>
                </a:lnTo>
                <a:lnTo>
                  <a:pt x="1224" y="1287"/>
                </a:lnTo>
                <a:lnTo>
                  <a:pt x="1204" y="1315"/>
                </a:lnTo>
                <a:lnTo>
                  <a:pt x="1183" y="1341"/>
                </a:lnTo>
                <a:lnTo>
                  <a:pt x="1160" y="1366"/>
                </a:lnTo>
                <a:lnTo>
                  <a:pt x="1137" y="1390"/>
                </a:lnTo>
                <a:lnTo>
                  <a:pt x="1112" y="1412"/>
                </a:lnTo>
                <a:lnTo>
                  <a:pt x="1087" y="1433"/>
                </a:lnTo>
                <a:lnTo>
                  <a:pt x="1062" y="1452"/>
                </a:lnTo>
                <a:lnTo>
                  <a:pt x="1035" y="1469"/>
                </a:lnTo>
                <a:lnTo>
                  <a:pt x="1008" y="1485"/>
                </a:lnTo>
                <a:lnTo>
                  <a:pt x="980" y="1500"/>
                </a:lnTo>
                <a:lnTo>
                  <a:pt x="952" y="1513"/>
                </a:lnTo>
                <a:lnTo>
                  <a:pt x="922" y="1523"/>
                </a:lnTo>
                <a:lnTo>
                  <a:pt x="893" y="1532"/>
                </a:lnTo>
                <a:lnTo>
                  <a:pt x="862" y="1539"/>
                </a:lnTo>
                <a:lnTo>
                  <a:pt x="832" y="1544"/>
                </a:lnTo>
                <a:lnTo>
                  <a:pt x="800" y="1547"/>
                </a:lnTo>
                <a:lnTo>
                  <a:pt x="769" y="1549"/>
                </a:lnTo>
                <a:lnTo>
                  <a:pt x="732" y="1549"/>
                </a:lnTo>
                <a:lnTo>
                  <a:pt x="732" y="1549"/>
                </a:lnTo>
                <a:lnTo>
                  <a:pt x="700" y="1547"/>
                </a:lnTo>
                <a:lnTo>
                  <a:pt x="669" y="1544"/>
                </a:lnTo>
                <a:lnTo>
                  <a:pt x="638" y="1539"/>
                </a:lnTo>
                <a:lnTo>
                  <a:pt x="608" y="1532"/>
                </a:lnTo>
                <a:lnTo>
                  <a:pt x="578" y="1523"/>
                </a:lnTo>
                <a:lnTo>
                  <a:pt x="549" y="1513"/>
                </a:lnTo>
                <a:lnTo>
                  <a:pt x="520" y="1500"/>
                </a:lnTo>
                <a:lnTo>
                  <a:pt x="492" y="1485"/>
                </a:lnTo>
                <a:lnTo>
                  <a:pt x="466" y="1469"/>
                </a:lnTo>
                <a:lnTo>
                  <a:pt x="439" y="1452"/>
                </a:lnTo>
                <a:lnTo>
                  <a:pt x="413" y="1433"/>
                </a:lnTo>
                <a:lnTo>
                  <a:pt x="388" y="1412"/>
                </a:lnTo>
                <a:lnTo>
                  <a:pt x="364" y="1390"/>
                </a:lnTo>
                <a:lnTo>
                  <a:pt x="340" y="1366"/>
                </a:lnTo>
                <a:lnTo>
                  <a:pt x="318" y="1341"/>
                </a:lnTo>
                <a:lnTo>
                  <a:pt x="297" y="1315"/>
                </a:lnTo>
                <a:lnTo>
                  <a:pt x="276" y="1287"/>
                </a:lnTo>
                <a:lnTo>
                  <a:pt x="257" y="1258"/>
                </a:lnTo>
                <a:lnTo>
                  <a:pt x="239" y="1227"/>
                </a:lnTo>
                <a:lnTo>
                  <a:pt x="221" y="1197"/>
                </a:lnTo>
                <a:lnTo>
                  <a:pt x="205" y="1164"/>
                </a:lnTo>
                <a:lnTo>
                  <a:pt x="191" y="1131"/>
                </a:lnTo>
                <a:lnTo>
                  <a:pt x="177" y="1096"/>
                </a:lnTo>
                <a:lnTo>
                  <a:pt x="164" y="1061"/>
                </a:lnTo>
                <a:lnTo>
                  <a:pt x="153" y="1025"/>
                </a:lnTo>
                <a:lnTo>
                  <a:pt x="144" y="987"/>
                </a:lnTo>
                <a:lnTo>
                  <a:pt x="135" y="950"/>
                </a:lnTo>
                <a:lnTo>
                  <a:pt x="129" y="911"/>
                </a:lnTo>
                <a:lnTo>
                  <a:pt x="123" y="873"/>
                </a:lnTo>
                <a:lnTo>
                  <a:pt x="120" y="832"/>
                </a:lnTo>
                <a:lnTo>
                  <a:pt x="117" y="792"/>
                </a:lnTo>
                <a:lnTo>
                  <a:pt x="116" y="751"/>
                </a:lnTo>
                <a:lnTo>
                  <a:pt x="116" y="751"/>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71" name="Freeform 5">
            <a:extLst>
              <a:ext uri="{FF2B5EF4-FFF2-40B4-BE49-F238E27FC236}">
                <a16:creationId xmlns:a16="http://schemas.microsoft.com/office/drawing/2014/main" id="{E6808265-58E6-4199-A36B-60DCE1A15F1F}"/>
              </a:ext>
            </a:extLst>
          </p:cNvPr>
          <p:cNvSpPr>
            <a:spLocks noChangeAspect="1" noEditPoints="1"/>
          </p:cNvSpPr>
          <p:nvPr/>
        </p:nvSpPr>
        <p:spPr bwMode="auto">
          <a:xfrm>
            <a:off x="4579782" y="2950033"/>
            <a:ext cx="90514" cy="365076"/>
          </a:xfrm>
          <a:custGeom>
            <a:avLst/>
            <a:gdLst>
              <a:gd name="T0" fmla="*/ 50 w 537"/>
              <a:gd name="T1" fmla="*/ 2164 h 2166"/>
              <a:gd name="T2" fmla="*/ 23 w 537"/>
              <a:gd name="T3" fmla="*/ 2151 h 2166"/>
              <a:gd name="T4" fmla="*/ 9 w 537"/>
              <a:gd name="T5" fmla="*/ 2133 h 2166"/>
              <a:gd name="T6" fmla="*/ 1 w 537"/>
              <a:gd name="T7" fmla="*/ 2104 h 2166"/>
              <a:gd name="T8" fmla="*/ 3 w 537"/>
              <a:gd name="T9" fmla="*/ 2062 h 2166"/>
              <a:gd name="T10" fmla="*/ 11 w 537"/>
              <a:gd name="T11" fmla="*/ 2005 h 2166"/>
              <a:gd name="T12" fmla="*/ 15 w 537"/>
              <a:gd name="T13" fmla="*/ 1939 h 2166"/>
              <a:gd name="T14" fmla="*/ 12 w 537"/>
              <a:gd name="T15" fmla="*/ 1879 h 2166"/>
              <a:gd name="T16" fmla="*/ 5 w 537"/>
              <a:gd name="T17" fmla="*/ 1353 h 2166"/>
              <a:gd name="T18" fmla="*/ 1 w 537"/>
              <a:gd name="T19" fmla="*/ 839 h 2166"/>
              <a:gd name="T20" fmla="*/ 2 w 537"/>
              <a:gd name="T21" fmla="*/ 802 h 2166"/>
              <a:gd name="T22" fmla="*/ 8 w 537"/>
              <a:gd name="T23" fmla="*/ 764 h 2166"/>
              <a:gd name="T24" fmla="*/ 24 w 537"/>
              <a:gd name="T25" fmla="*/ 716 h 2166"/>
              <a:gd name="T26" fmla="*/ 57 w 537"/>
              <a:gd name="T27" fmla="*/ 650 h 2166"/>
              <a:gd name="T28" fmla="*/ 114 w 537"/>
              <a:gd name="T29" fmla="*/ 564 h 2166"/>
              <a:gd name="T30" fmla="*/ 129 w 537"/>
              <a:gd name="T31" fmla="*/ 539 h 2166"/>
              <a:gd name="T32" fmla="*/ 145 w 537"/>
              <a:gd name="T33" fmla="*/ 507 h 2166"/>
              <a:gd name="T34" fmla="*/ 154 w 537"/>
              <a:gd name="T35" fmla="*/ 456 h 2166"/>
              <a:gd name="T36" fmla="*/ 158 w 537"/>
              <a:gd name="T37" fmla="*/ 383 h 2166"/>
              <a:gd name="T38" fmla="*/ 161 w 537"/>
              <a:gd name="T39" fmla="*/ 330 h 2166"/>
              <a:gd name="T40" fmla="*/ 164 w 537"/>
              <a:gd name="T41" fmla="*/ 137 h 2166"/>
              <a:gd name="T42" fmla="*/ 160 w 537"/>
              <a:gd name="T43" fmla="*/ 132 h 2166"/>
              <a:gd name="T44" fmla="*/ 155 w 537"/>
              <a:gd name="T45" fmla="*/ 106 h 2166"/>
              <a:gd name="T46" fmla="*/ 160 w 537"/>
              <a:gd name="T47" fmla="*/ 78 h 2166"/>
              <a:gd name="T48" fmla="*/ 165 w 537"/>
              <a:gd name="T49" fmla="*/ 72 h 2166"/>
              <a:gd name="T50" fmla="*/ 164 w 537"/>
              <a:gd name="T51" fmla="*/ 27 h 2166"/>
              <a:gd name="T52" fmla="*/ 169 w 537"/>
              <a:gd name="T53" fmla="*/ 14 h 2166"/>
              <a:gd name="T54" fmla="*/ 180 w 537"/>
              <a:gd name="T55" fmla="*/ 3 h 2166"/>
              <a:gd name="T56" fmla="*/ 347 w 537"/>
              <a:gd name="T57" fmla="*/ 0 h 2166"/>
              <a:gd name="T58" fmla="*/ 357 w 537"/>
              <a:gd name="T59" fmla="*/ 3 h 2166"/>
              <a:gd name="T60" fmla="*/ 368 w 537"/>
              <a:gd name="T61" fmla="*/ 14 h 2166"/>
              <a:gd name="T62" fmla="*/ 372 w 537"/>
              <a:gd name="T63" fmla="*/ 27 h 2166"/>
              <a:gd name="T64" fmla="*/ 372 w 537"/>
              <a:gd name="T65" fmla="*/ 72 h 2166"/>
              <a:gd name="T66" fmla="*/ 377 w 537"/>
              <a:gd name="T67" fmla="*/ 78 h 2166"/>
              <a:gd name="T68" fmla="*/ 381 w 537"/>
              <a:gd name="T69" fmla="*/ 106 h 2166"/>
              <a:gd name="T70" fmla="*/ 377 w 537"/>
              <a:gd name="T71" fmla="*/ 132 h 2166"/>
              <a:gd name="T72" fmla="*/ 373 w 537"/>
              <a:gd name="T73" fmla="*/ 137 h 2166"/>
              <a:gd name="T74" fmla="*/ 376 w 537"/>
              <a:gd name="T75" fmla="*/ 330 h 2166"/>
              <a:gd name="T76" fmla="*/ 378 w 537"/>
              <a:gd name="T77" fmla="*/ 383 h 2166"/>
              <a:gd name="T78" fmla="*/ 383 w 537"/>
              <a:gd name="T79" fmla="*/ 456 h 2166"/>
              <a:gd name="T80" fmla="*/ 392 w 537"/>
              <a:gd name="T81" fmla="*/ 507 h 2166"/>
              <a:gd name="T82" fmla="*/ 406 w 537"/>
              <a:gd name="T83" fmla="*/ 539 h 2166"/>
              <a:gd name="T84" fmla="*/ 423 w 537"/>
              <a:gd name="T85" fmla="*/ 564 h 2166"/>
              <a:gd name="T86" fmla="*/ 480 w 537"/>
              <a:gd name="T87" fmla="*/ 650 h 2166"/>
              <a:gd name="T88" fmla="*/ 513 w 537"/>
              <a:gd name="T89" fmla="*/ 716 h 2166"/>
              <a:gd name="T90" fmla="*/ 529 w 537"/>
              <a:gd name="T91" fmla="*/ 764 h 2166"/>
              <a:gd name="T92" fmla="*/ 535 w 537"/>
              <a:gd name="T93" fmla="*/ 802 h 2166"/>
              <a:gd name="T94" fmla="*/ 535 w 537"/>
              <a:gd name="T95" fmla="*/ 839 h 2166"/>
              <a:gd name="T96" fmla="*/ 532 w 537"/>
              <a:gd name="T97" fmla="*/ 1353 h 2166"/>
              <a:gd name="T98" fmla="*/ 525 w 537"/>
              <a:gd name="T99" fmla="*/ 1879 h 2166"/>
              <a:gd name="T100" fmla="*/ 522 w 537"/>
              <a:gd name="T101" fmla="*/ 1939 h 2166"/>
              <a:gd name="T102" fmla="*/ 526 w 537"/>
              <a:gd name="T103" fmla="*/ 2005 h 2166"/>
              <a:gd name="T104" fmla="*/ 534 w 537"/>
              <a:gd name="T105" fmla="*/ 2062 h 2166"/>
              <a:gd name="T106" fmla="*/ 536 w 537"/>
              <a:gd name="T107" fmla="*/ 2104 h 2166"/>
              <a:gd name="T108" fmla="*/ 528 w 537"/>
              <a:gd name="T109" fmla="*/ 2133 h 2166"/>
              <a:gd name="T110" fmla="*/ 514 w 537"/>
              <a:gd name="T111" fmla="*/ 2150 h 2166"/>
              <a:gd name="T112" fmla="*/ 486 w 537"/>
              <a:gd name="T113" fmla="*/ 2164 h 2166"/>
              <a:gd name="T114" fmla="*/ 59 w 537"/>
              <a:gd name="T115" fmla="*/ 2166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7" h="2166">
                <a:moveTo>
                  <a:pt x="59" y="2166"/>
                </a:moveTo>
                <a:lnTo>
                  <a:pt x="59" y="2166"/>
                </a:lnTo>
                <a:lnTo>
                  <a:pt x="50" y="2164"/>
                </a:lnTo>
                <a:lnTo>
                  <a:pt x="39" y="2160"/>
                </a:lnTo>
                <a:lnTo>
                  <a:pt x="28" y="2155"/>
                </a:lnTo>
                <a:lnTo>
                  <a:pt x="23" y="2151"/>
                </a:lnTo>
                <a:lnTo>
                  <a:pt x="18" y="2146"/>
                </a:lnTo>
                <a:lnTo>
                  <a:pt x="12" y="2140"/>
                </a:lnTo>
                <a:lnTo>
                  <a:pt x="9" y="2133"/>
                </a:lnTo>
                <a:lnTo>
                  <a:pt x="5" y="2125"/>
                </a:lnTo>
                <a:lnTo>
                  <a:pt x="2" y="2115"/>
                </a:lnTo>
                <a:lnTo>
                  <a:pt x="1" y="2104"/>
                </a:lnTo>
                <a:lnTo>
                  <a:pt x="0" y="2092"/>
                </a:lnTo>
                <a:lnTo>
                  <a:pt x="1" y="2078"/>
                </a:lnTo>
                <a:lnTo>
                  <a:pt x="3" y="2062"/>
                </a:lnTo>
                <a:lnTo>
                  <a:pt x="3" y="2062"/>
                </a:lnTo>
                <a:lnTo>
                  <a:pt x="8" y="2032"/>
                </a:lnTo>
                <a:lnTo>
                  <a:pt x="11" y="2005"/>
                </a:lnTo>
                <a:lnTo>
                  <a:pt x="14" y="1981"/>
                </a:lnTo>
                <a:lnTo>
                  <a:pt x="15" y="1959"/>
                </a:lnTo>
                <a:lnTo>
                  <a:pt x="15" y="1939"/>
                </a:lnTo>
                <a:lnTo>
                  <a:pt x="15" y="1919"/>
                </a:lnTo>
                <a:lnTo>
                  <a:pt x="12" y="1879"/>
                </a:lnTo>
                <a:lnTo>
                  <a:pt x="12" y="1879"/>
                </a:lnTo>
                <a:lnTo>
                  <a:pt x="10" y="1819"/>
                </a:lnTo>
                <a:lnTo>
                  <a:pt x="8" y="1698"/>
                </a:lnTo>
                <a:lnTo>
                  <a:pt x="5" y="1353"/>
                </a:lnTo>
                <a:lnTo>
                  <a:pt x="2" y="1012"/>
                </a:lnTo>
                <a:lnTo>
                  <a:pt x="1" y="894"/>
                </a:lnTo>
                <a:lnTo>
                  <a:pt x="1" y="839"/>
                </a:lnTo>
                <a:lnTo>
                  <a:pt x="1" y="839"/>
                </a:lnTo>
                <a:lnTo>
                  <a:pt x="2" y="822"/>
                </a:lnTo>
                <a:lnTo>
                  <a:pt x="2" y="802"/>
                </a:lnTo>
                <a:lnTo>
                  <a:pt x="3" y="790"/>
                </a:lnTo>
                <a:lnTo>
                  <a:pt x="5" y="778"/>
                </a:lnTo>
                <a:lnTo>
                  <a:pt x="8" y="764"/>
                </a:lnTo>
                <a:lnTo>
                  <a:pt x="11" y="750"/>
                </a:lnTo>
                <a:lnTo>
                  <a:pt x="17" y="734"/>
                </a:lnTo>
                <a:lnTo>
                  <a:pt x="24" y="716"/>
                </a:lnTo>
                <a:lnTo>
                  <a:pt x="33" y="696"/>
                </a:lnTo>
                <a:lnTo>
                  <a:pt x="44" y="674"/>
                </a:lnTo>
                <a:lnTo>
                  <a:pt x="57" y="650"/>
                </a:lnTo>
                <a:lnTo>
                  <a:pt x="73" y="624"/>
                </a:lnTo>
                <a:lnTo>
                  <a:pt x="92" y="594"/>
                </a:lnTo>
                <a:lnTo>
                  <a:pt x="114" y="564"/>
                </a:lnTo>
                <a:lnTo>
                  <a:pt x="114" y="564"/>
                </a:lnTo>
                <a:lnTo>
                  <a:pt x="123" y="551"/>
                </a:lnTo>
                <a:lnTo>
                  <a:pt x="129" y="539"/>
                </a:lnTo>
                <a:lnTo>
                  <a:pt x="136" y="527"/>
                </a:lnTo>
                <a:lnTo>
                  <a:pt x="141" y="517"/>
                </a:lnTo>
                <a:lnTo>
                  <a:pt x="145" y="507"/>
                </a:lnTo>
                <a:lnTo>
                  <a:pt x="149" y="496"/>
                </a:lnTo>
                <a:lnTo>
                  <a:pt x="152" y="476"/>
                </a:lnTo>
                <a:lnTo>
                  <a:pt x="154" y="456"/>
                </a:lnTo>
                <a:lnTo>
                  <a:pt x="155" y="435"/>
                </a:lnTo>
                <a:lnTo>
                  <a:pt x="156" y="411"/>
                </a:lnTo>
                <a:lnTo>
                  <a:pt x="158" y="383"/>
                </a:lnTo>
                <a:lnTo>
                  <a:pt x="158" y="383"/>
                </a:lnTo>
                <a:lnTo>
                  <a:pt x="160" y="360"/>
                </a:lnTo>
                <a:lnTo>
                  <a:pt x="161" y="330"/>
                </a:lnTo>
                <a:lnTo>
                  <a:pt x="163" y="258"/>
                </a:lnTo>
                <a:lnTo>
                  <a:pt x="164" y="188"/>
                </a:lnTo>
                <a:lnTo>
                  <a:pt x="164" y="137"/>
                </a:lnTo>
                <a:lnTo>
                  <a:pt x="163" y="137"/>
                </a:lnTo>
                <a:lnTo>
                  <a:pt x="163" y="137"/>
                </a:lnTo>
                <a:lnTo>
                  <a:pt x="160" y="132"/>
                </a:lnTo>
                <a:lnTo>
                  <a:pt x="158" y="125"/>
                </a:lnTo>
                <a:lnTo>
                  <a:pt x="156" y="116"/>
                </a:lnTo>
                <a:lnTo>
                  <a:pt x="155" y="106"/>
                </a:lnTo>
                <a:lnTo>
                  <a:pt x="156" y="96"/>
                </a:lnTo>
                <a:lnTo>
                  <a:pt x="158" y="87"/>
                </a:lnTo>
                <a:lnTo>
                  <a:pt x="160" y="78"/>
                </a:lnTo>
                <a:lnTo>
                  <a:pt x="163" y="72"/>
                </a:lnTo>
                <a:lnTo>
                  <a:pt x="165" y="72"/>
                </a:lnTo>
                <a:lnTo>
                  <a:pt x="165" y="72"/>
                </a:lnTo>
                <a:lnTo>
                  <a:pt x="165" y="45"/>
                </a:lnTo>
                <a:lnTo>
                  <a:pt x="164" y="27"/>
                </a:lnTo>
                <a:lnTo>
                  <a:pt x="164" y="27"/>
                </a:lnTo>
                <a:lnTo>
                  <a:pt x="165" y="23"/>
                </a:lnTo>
                <a:lnTo>
                  <a:pt x="167" y="18"/>
                </a:lnTo>
                <a:lnTo>
                  <a:pt x="169" y="14"/>
                </a:lnTo>
                <a:lnTo>
                  <a:pt x="171" y="10"/>
                </a:lnTo>
                <a:lnTo>
                  <a:pt x="176" y="6"/>
                </a:lnTo>
                <a:lnTo>
                  <a:pt x="180" y="3"/>
                </a:lnTo>
                <a:lnTo>
                  <a:pt x="185" y="1"/>
                </a:lnTo>
                <a:lnTo>
                  <a:pt x="190" y="0"/>
                </a:lnTo>
                <a:lnTo>
                  <a:pt x="347" y="0"/>
                </a:lnTo>
                <a:lnTo>
                  <a:pt x="347" y="0"/>
                </a:lnTo>
                <a:lnTo>
                  <a:pt x="352" y="1"/>
                </a:lnTo>
                <a:lnTo>
                  <a:pt x="357" y="3"/>
                </a:lnTo>
                <a:lnTo>
                  <a:pt x="361" y="6"/>
                </a:lnTo>
                <a:lnTo>
                  <a:pt x="365" y="10"/>
                </a:lnTo>
                <a:lnTo>
                  <a:pt x="368" y="14"/>
                </a:lnTo>
                <a:lnTo>
                  <a:pt x="370" y="18"/>
                </a:lnTo>
                <a:lnTo>
                  <a:pt x="372" y="23"/>
                </a:lnTo>
                <a:lnTo>
                  <a:pt x="372" y="27"/>
                </a:lnTo>
                <a:lnTo>
                  <a:pt x="372" y="27"/>
                </a:lnTo>
                <a:lnTo>
                  <a:pt x="372" y="45"/>
                </a:lnTo>
                <a:lnTo>
                  <a:pt x="372" y="72"/>
                </a:lnTo>
                <a:lnTo>
                  <a:pt x="373" y="72"/>
                </a:lnTo>
                <a:lnTo>
                  <a:pt x="373" y="72"/>
                </a:lnTo>
                <a:lnTo>
                  <a:pt x="377" y="78"/>
                </a:lnTo>
                <a:lnTo>
                  <a:pt x="379" y="87"/>
                </a:lnTo>
                <a:lnTo>
                  <a:pt x="381" y="96"/>
                </a:lnTo>
                <a:lnTo>
                  <a:pt x="381" y="106"/>
                </a:lnTo>
                <a:lnTo>
                  <a:pt x="381" y="116"/>
                </a:lnTo>
                <a:lnTo>
                  <a:pt x="379" y="125"/>
                </a:lnTo>
                <a:lnTo>
                  <a:pt x="377" y="132"/>
                </a:lnTo>
                <a:lnTo>
                  <a:pt x="374" y="137"/>
                </a:lnTo>
                <a:lnTo>
                  <a:pt x="373" y="137"/>
                </a:lnTo>
                <a:lnTo>
                  <a:pt x="373" y="137"/>
                </a:lnTo>
                <a:lnTo>
                  <a:pt x="373" y="188"/>
                </a:lnTo>
                <a:lnTo>
                  <a:pt x="374" y="258"/>
                </a:lnTo>
                <a:lnTo>
                  <a:pt x="376" y="330"/>
                </a:lnTo>
                <a:lnTo>
                  <a:pt x="377" y="360"/>
                </a:lnTo>
                <a:lnTo>
                  <a:pt x="378" y="383"/>
                </a:lnTo>
                <a:lnTo>
                  <a:pt x="378" y="383"/>
                </a:lnTo>
                <a:lnTo>
                  <a:pt x="381" y="411"/>
                </a:lnTo>
                <a:lnTo>
                  <a:pt x="382" y="435"/>
                </a:lnTo>
                <a:lnTo>
                  <a:pt x="383" y="456"/>
                </a:lnTo>
                <a:lnTo>
                  <a:pt x="384" y="476"/>
                </a:lnTo>
                <a:lnTo>
                  <a:pt x="388" y="496"/>
                </a:lnTo>
                <a:lnTo>
                  <a:pt x="392" y="507"/>
                </a:lnTo>
                <a:lnTo>
                  <a:pt x="395" y="517"/>
                </a:lnTo>
                <a:lnTo>
                  <a:pt x="401" y="527"/>
                </a:lnTo>
                <a:lnTo>
                  <a:pt x="406" y="539"/>
                </a:lnTo>
                <a:lnTo>
                  <a:pt x="414" y="551"/>
                </a:lnTo>
                <a:lnTo>
                  <a:pt x="423" y="564"/>
                </a:lnTo>
                <a:lnTo>
                  <a:pt x="423" y="564"/>
                </a:lnTo>
                <a:lnTo>
                  <a:pt x="445" y="594"/>
                </a:lnTo>
                <a:lnTo>
                  <a:pt x="464" y="624"/>
                </a:lnTo>
                <a:lnTo>
                  <a:pt x="480" y="650"/>
                </a:lnTo>
                <a:lnTo>
                  <a:pt x="493" y="673"/>
                </a:lnTo>
                <a:lnTo>
                  <a:pt x="504" y="696"/>
                </a:lnTo>
                <a:lnTo>
                  <a:pt x="513" y="716"/>
                </a:lnTo>
                <a:lnTo>
                  <a:pt x="520" y="734"/>
                </a:lnTo>
                <a:lnTo>
                  <a:pt x="525" y="750"/>
                </a:lnTo>
                <a:lnTo>
                  <a:pt x="529" y="764"/>
                </a:lnTo>
                <a:lnTo>
                  <a:pt x="531" y="778"/>
                </a:lnTo>
                <a:lnTo>
                  <a:pt x="534" y="790"/>
                </a:lnTo>
                <a:lnTo>
                  <a:pt x="535" y="802"/>
                </a:lnTo>
                <a:lnTo>
                  <a:pt x="535" y="822"/>
                </a:lnTo>
                <a:lnTo>
                  <a:pt x="535" y="839"/>
                </a:lnTo>
                <a:lnTo>
                  <a:pt x="535" y="839"/>
                </a:lnTo>
                <a:lnTo>
                  <a:pt x="536" y="894"/>
                </a:lnTo>
                <a:lnTo>
                  <a:pt x="535" y="1012"/>
                </a:lnTo>
                <a:lnTo>
                  <a:pt x="532" y="1353"/>
                </a:lnTo>
                <a:lnTo>
                  <a:pt x="528" y="1698"/>
                </a:lnTo>
                <a:lnTo>
                  <a:pt x="527" y="1819"/>
                </a:lnTo>
                <a:lnTo>
                  <a:pt x="525" y="1879"/>
                </a:lnTo>
                <a:lnTo>
                  <a:pt x="525" y="1879"/>
                </a:lnTo>
                <a:lnTo>
                  <a:pt x="522" y="1919"/>
                </a:lnTo>
                <a:lnTo>
                  <a:pt x="522" y="1939"/>
                </a:lnTo>
                <a:lnTo>
                  <a:pt x="522" y="1959"/>
                </a:lnTo>
                <a:lnTo>
                  <a:pt x="523" y="1981"/>
                </a:lnTo>
                <a:lnTo>
                  <a:pt x="526" y="2005"/>
                </a:lnTo>
                <a:lnTo>
                  <a:pt x="529" y="2032"/>
                </a:lnTo>
                <a:lnTo>
                  <a:pt x="534" y="2062"/>
                </a:lnTo>
                <a:lnTo>
                  <a:pt x="534" y="2062"/>
                </a:lnTo>
                <a:lnTo>
                  <a:pt x="536" y="2078"/>
                </a:lnTo>
                <a:lnTo>
                  <a:pt x="537" y="2092"/>
                </a:lnTo>
                <a:lnTo>
                  <a:pt x="536" y="2104"/>
                </a:lnTo>
                <a:lnTo>
                  <a:pt x="535" y="2115"/>
                </a:lnTo>
                <a:lnTo>
                  <a:pt x="531" y="2124"/>
                </a:lnTo>
                <a:lnTo>
                  <a:pt x="528" y="2133"/>
                </a:lnTo>
                <a:lnTo>
                  <a:pt x="525" y="2140"/>
                </a:lnTo>
                <a:lnTo>
                  <a:pt x="519" y="2146"/>
                </a:lnTo>
                <a:lnTo>
                  <a:pt x="514" y="2150"/>
                </a:lnTo>
                <a:lnTo>
                  <a:pt x="509" y="2155"/>
                </a:lnTo>
                <a:lnTo>
                  <a:pt x="498" y="2160"/>
                </a:lnTo>
                <a:lnTo>
                  <a:pt x="486" y="2164"/>
                </a:lnTo>
                <a:lnTo>
                  <a:pt x="478" y="2166"/>
                </a:lnTo>
                <a:lnTo>
                  <a:pt x="59" y="2166"/>
                </a:lnTo>
                <a:close/>
                <a:moveTo>
                  <a:pt x="59" y="2166"/>
                </a:moveTo>
                <a:lnTo>
                  <a:pt x="59" y="2166"/>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73" name="Grupa 72">
            <a:extLst>
              <a:ext uri="{FF2B5EF4-FFF2-40B4-BE49-F238E27FC236}">
                <a16:creationId xmlns:a16="http://schemas.microsoft.com/office/drawing/2014/main" id="{54D15360-789B-44D5-8316-B9680C6668AD}"/>
              </a:ext>
            </a:extLst>
          </p:cNvPr>
          <p:cNvGrpSpPr>
            <a:grpSpLocks noChangeAspect="1"/>
          </p:cNvGrpSpPr>
          <p:nvPr/>
        </p:nvGrpSpPr>
        <p:grpSpPr>
          <a:xfrm rot="436272">
            <a:off x="8042827" y="3001559"/>
            <a:ext cx="155824" cy="292061"/>
            <a:chOff x="4068887" y="2709366"/>
            <a:chExt cx="290513" cy="544513"/>
          </a:xfrm>
          <a:solidFill>
            <a:srgbClr val="CDCDCD"/>
          </a:solidFill>
        </p:grpSpPr>
        <p:sp>
          <p:nvSpPr>
            <p:cNvPr id="74" name="Freeform 10">
              <a:extLst>
                <a:ext uri="{FF2B5EF4-FFF2-40B4-BE49-F238E27FC236}">
                  <a16:creationId xmlns:a16="http://schemas.microsoft.com/office/drawing/2014/main" id="{9C7C4C6E-293B-4AA2-A3B0-97996D0BD6D5}"/>
                </a:ext>
              </a:extLst>
            </p:cNvPr>
            <p:cNvSpPr>
              <a:spLocks/>
            </p:cNvSpPr>
            <p:nvPr/>
          </p:nvSpPr>
          <p:spPr bwMode="auto">
            <a:xfrm>
              <a:off x="4078412" y="3223716"/>
              <a:ext cx="271463" cy="30163"/>
            </a:xfrm>
            <a:custGeom>
              <a:avLst/>
              <a:gdLst>
                <a:gd name="T0" fmla="*/ 300 w 340"/>
                <a:gd name="T1" fmla="*/ 0 h 39"/>
                <a:gd name="T2" fmla="*/ 40 w 340"/>
                <a:gd name="T3" fmla="*/ 0 h 39"/>
                <a:gd name="T4" fmla="*/ 0 w 340"/>
                <a:gd name="T5" fmla="*/ 0 h 39"/>
                <a:gd name="T6" fmla="*/ 40 w 340"/>
                <a:gd name="T7" fmla="*/ 36 h 39"/>
                <a:gd name="T8" fmla="*/ 40 w 340"/>
                <a:gd name="T9" fmla="*/ 39 h 39"/>
                <a:gd name="T10" fmla="*/ 42 w 340"/>
                <a:gd name="T11" fmla="*/ 39 h 39"/>
                <a:gd name="T12" fmla="*/ 299 w 340"/>
                <a:gd name="T13" fmla="*/ 39 h 39"/>
                <a:gd name="T14" fmla="*/ 300 w 340"/>
                <a:gd name="T15" fmla="*/ 39 h 39"/>
                <a:gd name="T16" fmla="*/ 300 w 340"/>
                <a:gd name="T17" fmla="*/ 36 h 39"/>
                <a:gd name="T18" fmla="*/ 340 w 340"/>
                <a:gd name="T19" fmla="*/ 0 h 39"/>
                <a:gd name="T20" fmla="*/ 300 w 340"/>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39">
                  <a:moveTo>
                    <a:pt x="300" y="0"/>
                  </a:moveTo>
                  <a:lnTo>
                    <a:pt x="40" y="0"/>
                  </a:lnTo>
                  <a:lnTo>
                    <a:pt x="0" y="0"/>
                  </a:lnTo>
                  <a:lnTo>
                    <a:pt x="40" y="36"/>
                  </a:lnTo>
                  <a:lnTo>
                    <a:pt x="40" y="39"/>
                  </a:lnTo>
                  <a:lnTo>
                    <a:pt x="42" y="39"/>
                  </a:lnTo>
                  <a:lnTo>
                    <a:pt x="299" y="39"/>
                  </a:lnTo>
                  <a:lnTo>
                    <a:pt x="300" y="39"/>
                  </a:lnTo>
                  <a:lnTo>
                    <a:pt x="300" y="36"/>
                  </a:lnTo>
                  <a:lnTo>
                    <a:pt x="340" y="0"/>
                  </a:lnTo>
                  <a:lnTo>
                    <a:pt x="3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11">
              <a:extLst>
                <a:ext uri="{FF2B5EF4-FFF2-40B4-BE49-F238E27FC236}">
                  <a16:creationId xmlns:a16="http://schemas.microsoft.com/office/drawing/2014/main" id="{FFA31653-34AB-4CA2-9EF7-EF1377F3349F}"/>
                </a:ext>
              </a:extLst>
            </p:cNvPr>
            <p:cNvSpPr>
              <a:spLocks/>
            </p:cNvSpPr>
            <p:nvPr/>
          </p:nvSpPr>
          <p:spPr bwMode="auto">
            <a:xfrm>
              <a:off x="4095874" y="2709366"/>
              <a:ext cx="236538" cy="63500"/>
            </a:xfrm>
            <a:custGeom>
              <a:avLst/>
              <a:gdLst>
                <a:gd name="T0" fmla="*/ 211 w 298"/>
                <a:gd name="T1" fmla="*/ 78 h 78"/>
                <a:gd name="T2" fmla="*/ 298 w 298"/>
                <a:gd name="T3" fmla="*/ 78 h 78"/>
                <a:gd name="T4" fmla="*/ 298 w 298"/>
                <a:gd name="T5" fmla="*/ 52 h 78"/>
                <a:gd name="T6" fmla="*/ 240 w 298"/>
                <a:gd name="T7" fmla="*/ 52 h 78"/>
                <a:gd name="T8" fmla="*/ 240 w 298"/>
                <a:gd name="T9" fmla="*/ 52 h 78"/>
                <a:gd name="T10" fmla="*/ 242 w 298"/>
                <a:gd name="T11" fmla="*/ 45 h 78"/>
                <a:gd name="T12" fmla="*/ 245 w 298"/>
                <a:gd name="T13" fmla="*/ 38 h 78"/>
                <a:gd name="T14" fmla="*/ 246 w 298"/>
                <a:gd name="T15" fmla="*/ 31 h 78"/>
                <a:gd name="T16" fmla="*/ 246 w 298"/>
                <a:gd name="T17" fmla="*/ 26 h 78"/>
                <a:gd name="T18" fmla="*/ 245 w 298"/>
                <a:gd name="T19" fmla="*/ 20 h 78"/>
                <a:gd name="T20" fmla="*/ 243 w 298"/>
                <a:gd name="T21" fmla="*/ 15 h 78"/>
                <a:gd name="T22" fmla="*/ 241 w 298"/>
                <a:gd name="T23" fmla="*/ 10 h 78"/>
                <a:gd name="T24" fmla="*/ 237 w 298"/>
                <a:gd name="T25" fmla="*/ 6 h 78"/>
                <a:gd name="T26" fmla="*/ 237 w 298"/>
                <a:gd name="T27" fmla="*/ 6 h 78"/>
                <a:gd name="T28" fmla="*/ 231 w 298"/>
                <a:gd name="T29" fmla="*/ 2 h 78"/>
                <a:gd name="T30" fmla="*/ 224 w 298"/>
                <a:gd name="T31" fmla="*/ 1 h 78"/>
                <a:gd name="T32" fmla="*/ 218 w 298"/>
                <a:gd name="T33" fmla="*/ 0 h 78"/>
                <a:gd name="T34" fmla="*/ 211 w 298"/>
                <a:gd name="T35" fmla="*/ 1 h 78"/>
                <a:gd name="T36" fmla="*/ 203 w 298"/>
                <a:gd name="T37" fmla="*/ 4 h 78"/>
                <a:gd name="T38" fmla="*/ 195 w 298"/>
                <a:gd name="T39" fmla="*/ 7 h 78"/>
                <a:gd name="T40" fmla="*/ 189 w 298"/>
                <a:gd name="T41" fmla="*/ 14 h 78"/>
                <a:gd name="T42" fmla="*/ 183 w 298"/>
                <a:gd name="T43" fmla="*/ 20 h 78"/>
                <a:gd name="T44" fmla="*/ 183 w 298"/>
                <a:gd name="T45" fmla="*/ 20 h 78"/>
                <a:gd name="T46" fmla="*/ 176 w 298"/>
                <a:gd name="T47" fmla="*/ 28 h 78"/>
                <a:gd name="T48" fmla="*/ 173 w 298"/>
                <a:gd name="T49" fmla="*/ 35 h 78"/>
                <a:gd name="T50" fmla="*/ 170 w 298"/>
                <a:gd name="T51" fmla="*/ 43 h 78"/>
                <a:gd name="T52" fmla="*/ 169 w 298"/>
                <a:gd name="T53" fmla="*/ 52 h 78"/>
                <a:gd name="T54" fmla="*/ 88 w 298"/>
                <a:gd name="T55" fmla="*/ 52 h 78"/>
                <a:gd name="T56" fmla="*/ 0 w 298"/>
                <a:gd name="T57" fmla="*/ 52 h 78"/>
                <a:gd name="T58" fmla="*/ 0 w 298"/>
                <a:gd name="T59" fmla="*/ 78 h 78"/>
                <a:gd name="T60" fmla="*/ 88 w 298"/>
                <a:gd name="T61" fmla="*/ 78 h 78"/>
                <a:gd name="T62" fmla="*/ 211 w 298"/>
                <a:gd name="T6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 h="78">
                  <a:moveTo>
                    <a:pt x="211" y="78"/>
                  </a:moveTo>
                  <a:lnTo>
                    <a:pt x="298" y="78"/>
                  </a:lnTo>
                  <a:lnTo>
                    <a:pt x="298" y="52"/>
                  </a:lnTo>
                  <a:lnTo>
                    <a:pt x="240" y="52"/>
                  </a:lnTo>
                  <a:lnTo>
                    <a:pt x="240" y="52"/>
                  </a:lnTo>
                  <a:lnTo>
                    <a:pt x="242" y="45"/>
                  </a:lnTo>
                  <a:lnTo>
                    <a:pt x="245" y="38"/>
                  </a:lnTo>
                  <a:lnTo>
                    <a:pt x="246" y="31"/>
                  </a:lnTo>
                  <a:lnTo>
                    <a:pt x="246" y="26"/>
                  </a:lnTo>
                  <a:lnTo>
                    <a:pt x="245" y="20"/>
                  </a:lnTo>
                  <a:lnTo>
                    <a:pt x="243" y="15"/>
                  </a:lnTo>
                  <a:lnTo>
                    <a:pt x="241" y="10"/>
                  </a:lnTo>
                  <a:lnTo>
                    <a:pt x="237" y="6"/>
                  </a:lnTo>
                  <a:lnTo>
                    <a:pt x="237" y="6"/>
                  </a:lnTo>
                  <a:lnTo>
                    <a:pt x="231" y="2"/>
                  </a:lnTo>
                  <a:lnTo>
                    <a:pt x="224" y="1"/>
                  </a:lnTo>
                  <a:lnTo>
                    <a:pt x="218" y="0"/>
                  </a:lnTo>
                  <a:lnTo>
                    <a:pt x="211" y="1"/>
                  </a:lnTo>
                  <a:lnTo>
                    <a:pt x="203" y="4"/>
                  </a:lnTo>
                  <a:lnTo>
                    <a:pt x="195" y="7"/>
                  </a:lnTo>
                  <a:lnTo>
                    <a:pt x="189" y="14"/>
                  </a:lnTo>
                  <a:lnTo>
                    <a:pt x="183" y="20"/>
                  </a:lnTo>
                  <a:lnTo>
                    <a:pt x="183" y="20"/>
                  </a:lnTo>
                  <a:lnTo>
                    <a:pt x="176" y="28"/>
                  </a:lnTo>
                  <a:lnTo>
                    <a:pt x="173" y="35"/>
                  </a:lnTo>
                  <a:lnTo>
                    <a:pt x="170" y="43"/>
                  </a:lnTo>
                  <a:lnTo>
                    <a:pt x="169" y="52"/>
                  </a:lnTo>
                  <a:lnTo>
                    <a:pt x="88" y="52"/>
                  </a:lnTo>
                  <a:lnTo>
                    <a:pt x="0" y="52"/>
                  </a:lnTo>
                  <a:lnTo>
                    <a:pt x="0" y="78"/>
                  </a:lnTo>
                  <a:lnTo>
                    <a:pt x="88" y="78"/>
                  </a:lnTo>
                  <a:lnTo>
                    <a:pt x="211"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12">
              <a:extLst>
                <a:ext uri="{FF2B5EF4-FFF2-40B4-BE49-F238E27FC236}">
                  <a16:creationId xmlns:a16="http://schemas.microsoft.com/office/drawing/2014/main" id="{1C96A0C7-0B7B-48EC-9ECB-4F57355982CC}"/>
                </a:ext>
              </a:extLst>
            </p:cNvPr>
            <p:cNvSpPr>
              <a:spLocks noEditPoints="1"/>
            </p:cNvSpPr>
            <p:nvPr/>
          </p:nvSpPr>
          <p:spPr bwMode="auto">
            <a:xfrm>
              <a:off x="4068887" y="2788741"/>
              <a:ext cx="290513" cy="420688"/>
            </a:xfrm>
            <a:custGeom>
              <a:avLst/>
              <a:gdLst>
                <a:gd name="T0" fmla="*/ 334 w 367"/>
                <a:gd name="T1" fmla="*/ 0 h 529"/>
                <a:gd name="T2" fmla="*/ 194 w 367"/>
                <a:gd name="T3" fmla="*/ 0 h 529"/>
                <a:gd name="T4" fmla="*/ 175 w 367"/>
                <a:gd name="T5" fmla="*/ 0 h 529"/>
                <a:gd name="T6" fmla="*/ 33 w 367"/>
                <a:gd name="T7" fmla="*/ 0 h 529"/>
                <a:gd name="T8" fmla="*/ 0 w 367"/>
                <a:gd name="T9" fmla="*/ 44 h 529"/>
                <a:gd name="T10" fmla="*/ 0 w 367"/>
                <a:gd name="T11" fmla="*/ 529 h 529"/>
                <a:gd name="T12" fmla="*/ 175 w 367"/>
                <a:gd name="T13" fmla="*/ 529 h 529"/>
                <a:gd name="T14" fmla="*/ 194 w 367"/>
                <a:gd name="T15" fmla="*/ 529 h 529"/>
                <a:gd name="T16" fmla="*/ 367 w 367"/>
                <a:gd name="T17" fmla="*/ 529 h 529"/>
                <a:gd name="T18" fmla="*/ 367 w 367"/>
                <a:gd name="T19" fmla="*/ 44 h 529"/>
                <a:gd name="T20" fmla="*/ 334 w 367"/>
                <a:gd name="T21" fmla="*/ 0 h 529"/>
                <a:gd name="T22" fmla="*/ 75 w 367"/>
                <a:gd name="T23" fmla="*/ 239 h 529"/>
                <a:gd name="T24" fmla="*/ 75 w 367"/>
                <a:gd name="T25" fmla="*/ 239 h 529"/>
                <a:gd name="T26" fmla="*/ 75 w 367"/>
                <a:gd name="T27" fmla="*/ 247 h 529"/>
                <a:gd name="T28" fmla="*/ 71 w 367"/>
                <a:gd name="T29" fmla="*/ 253 h 529"/>
                <a:gd name="T30" fmla="*/ 67 w 367"/>
                <a:gd name="T31" fmla="*/ 257 h 529"/>
                <a:gd name="T32" fmla="*/ 65 w 367"/>
                <a:gd name="T33" fmla="*/ 258 h 529"/>
                <a:gd name="T34" fmla="*/ 62 w 367"/>
                <a:gd name="T35" fmla="*/ 258 h 529"/>
                <a:gd name="T36" fmla="*/ 62 w 367"/>
                <a:gd name="T37" fmla="*/ 258 h 529"/>
                <a:gd name="T38" fmla="*/ 60 w 367"/>
                <a:gd name="T39" fmla="*/ 258 h 529"/>
                <a:gd name="T40" fmla="*/ 57 w 367"/>
                <a:gd name="T41" fmla="*/ 257 h 529"/>
                <a:gd name="T42" fmla="*/ 53 w 367"/>
                <a:gd name="T43" fmla="*/ 253 h 529"/>
                <a:gd name="T44" fmla="*/ 49 w 367"/>
                <a:gd name="T45" fmla="*/ 247 h 529"/>
                <a:gd name="T46" fmla="*/ 48 w 367"/>
                <a:gd name="T47" fmla="*/ 239 h 529"/>
                <a:gd name="T48" fmla="*/ 48 w 367"/>
                <a:gd name="T49" fmla="*/ 95 h 529"/>
                <a:gd name="T50" fmla="*/ 48 w 367"/>
                <a:gd name="T51" fmla="*/ 95 h 529"/>
                <a:gd name="T52" fmla="*/ 49 w 367"/>
                <a:gd name="T53" fmla="*/ 87 h 529"/>
                <a:gd name="T54" fmla="*/ 53 w 367"/>
                <a:gd name="T55" fmla="*/ 81 h 529"/>
                <a:gd name="T56" fmla="*/ 57 w 367"/>
                <a:gd name="T57" fmla="*/ 77 h 529"/>
                <a:gd name="T58" fmla="*/ 60 w 367"/>
                <a:gd name="T59" fmla="*/ 76 h 529"/>
                <a:gd name="T60" fmla="*/ 62 w 367"/>
                <a:gd name="T61" fmla="*/ 76 h 529"/>
                <a:gd name="T62" fmla="*/ 62 w 367"/>
                <a:gd name="T63" fmla="*/ 76 h 529"/>
                <a:gd name="T64" fmla="*/ 65 w 367"/>
                <a:gd name="T65" fmla="*/ 76 h 529"/>
                <a:gd name="T66" fmla="*/ 67 w 367"/>
                <a:gd name="T67" fmla="*/ 77 h 529"/>
                <a:gd name="T68" fmla="*/ 71 w 367"/>
                <a:gd name="T69" fmla="*/ 81 h 529"/>
                <a:gd name="T70" fmla="*/ 75 w 367"/>
                <a:gd name="T71" fmla="*/ 87 h 529"/>
                <a:gd name="T72" fmla="*/ 75 w 367"/>
                <a:gd name="T73" fmla="*/ 95 h 529"/>
                <a:gd name="T74" fmla="*/ 75 w 367"/>
                <a:gd name="T75" fmla="*/ 239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529">
                  <a:moveTo>
                    <a:pt x="334" y="0"/>
                  </a:moveTo>
                  <a:lnTo>
                    <a:pt x="194" y="0"/>
                  </a:lnTo>
                  <a:lnTo>
                    <a:pt x="175" y="0"/>
                  </a:lnTo>
                  <a:lnTo>
                    <a:pt x="33" y="0"/>
                  </a:lnTo>
                  <a:lnTo>
                    <a:pt x="0" y="44"/>
                  </a:lnTo>
                  <a:lnTo>
                    <a:pt x="0" y="529"/>
                  </a:lnTo>
                  <a:lnTo>
                    <a:pt x="175" y="529"/>
                  </a:lnTo>
                  <a:lnTo>
                    <a:pt x="194" y="529"/>
                  </a:lnTo>
                  <a:lnTo>
                    <a:pt x="367" y="529"/>
                  </a:lnTo>
                  <a:lnTo>
                    <a:pt x="367" y="44"/>
                  </a:lnTo>
                  <a:lnTo>
                    <a:pt x="334" y="0"/>
                  </a:lnTo>
                  <a:close/>
                  <a:moveTo>
                    <a:pt x="75" y="239"/>
                  </a:moveTo>
                  <a:lnTo>
                    <a:pt x="75" y="239"/>
                  </a:lnTo>
                  <a:lnTo>
                    <a:pt x="75" y="247"/>
                  </a:lnTo>
                  <a:lnTo>
                    <a:pt x="71" y="253"/>
                  </a:lnTo>
                  <a:lnTo>
                    <a:pt x="67" y="257"/>
                  </a:lnTo>
                  <a:lnTo>
                    <a:pt x="65" y="258"/>
                  </a:lnTo>
                  <a:lnTo>
                    <a:pt x="62" y="258"/>
                  </a:lnTo>
                  <a:lnTo>
                    <a:pt x="62" y="258"/>
                  </a:lnTo>
                  <a:lnTo>
                    <a:pt x="60" y="258"/>
                  </a:lnTo>
                  <a:lnTo>
                    <a:pt x="57" y="257"/>
                  </a:lnTo>
                  <a:lnTo>
                    <a:pt x="53" y="253"/>
                  </a:lnTo>
                  <a:lnTo>
                    <a:pt x="49" y="247"/>
                  </a:lnTo>
                  <a:lnTo>
                    <a:pt x="48" y="239"/>
                  </a:lnTo>
                  <a:lnTo>
                    <a:pt x="48" y="95"/>
                  </a:lnTo>
                  <a:lnTo>
                    <a:pt x="48" y="95"/>
                  </a:lnTo>
                  <a:lnTo>
                    <a:pt x="49" y="87"/>
                  </a:lnTo>
                  <a:lnTo>
                    <a:pt x="53" y="81"/>
                  </a:lnTo>
                  <a:lnTo>
                    <a:pt x="57" y="77"/>
                  </a:lnTo>
                  <a:lnTo>
                    <a:pt x="60" y="76"/>
                  </a:lnTo>
                  <a:lnTo>
                    <a:pt x="62" y="76"/>
                  </a:lnTo>
                  <a:lnTo>
                    <a:pt x="62" y="76"/>
                  </a:lnTo>
                  <a:lnTo>
                    <a:pt x="65" y="76"/>
                  </a:lnTo>
                  <a:lnTo>
                    <a:pt x="67" y="77"/>
                  </a:lnTo>
                  <a:lnTo>
                    <a:pt x="71" y="81"/>
                  </a:lnTo>
                  <a:lnTo>
                    <a:pt x="75" y="87"/>
                  </a:lnTo>
                  <a:lnTo>
                    <a:pt x="75" y="95"/>
                  </a:lnTo>
                  <a:lnTo>
                    <a:pt x="75" y="2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7" name="Grupa 76">
            <a:extLst>
              <a:ext uri="{FF2B5EF4-FFF2-40B4-BE49-F238E27FC236}">
                <a16:creationId xmlns:a16="http://schemas.microsoft.com/office/drawing/2014/main" id="{607811BA-8EA1-49B5-AF9A-3D01646A1997}"/>
              </a:ext>
            </a:extLst>
          </p:cNvPr>
          <p:cNvGrpSpPr>
            <a:grpSpLocks noChangeAspect="1"/>
          </p:cNvGrpSpPr>
          <p:nvPr/>
        </p:nvGrpSpPr>
        <p:grpSpPr>
          <a:xfrm rot="21006411">
            <a:off x="7747301" y="2921741"/>
            <a:ext cx="183841" cy="365077"/>
            <a:chOff x="3310062" y="2585541"/>
            <a:chExt cx="336550" cy="668338"/>
          </a:xfrm>
          <a:solidFill>
            <a:srgbClr val="CDCDCD"/>
          </a:solidFill>
        </p:grpSpPr>
        <p:sp>
          <p:nvSpPr>
            <p:cNvPr id="78" name="Freeform 17">
              <a:extLst>
                <a:ext uri="{FF2B5EF4-FFF2-40B4-BE49-F238E27FC236}">
                  <a16:creationId xmlns:a16="http://schemas.microsoft.com/office/drawing/2014/main" id="{639744C1-C8EA-4A7A-B9E3-63B332BF1F7C}"/>
                </a:ext>
              </a:extLst>
            </p:cNvPr>
            <p:cNvSpPr>
              <a:spLocks noEditPoints="1"/>
            </p:cNvSpPr>
            <p:nvPr/>
          </p:nvSpPr>
          <p:spPr bwMode="auto">
            <a:xfrm>
              <a:off x="3317999" y="2783979"/>
              <a:ext cx="320675" cy="438150"/>
            </a:xfrm>
            <a:custGeom>
              <a:avLst/>
              <a:gdLst>
                <a:gd name="T0" fmla="*/ 7 w 403"/>
                <a:gd name="T1" fmla="*/ 81 h 552"/>
                <a:gd name="T2" fmla="*/ 1 w 403"/>
                <a:gd name="T3" fmla="*/ 97 h 552"/>
                <a:gd name="T4" fmla="*/ 2 w 403"/>
                <a:gd name="T5" fmla="*/ 121 h 552"/>
                <a:gd name="T6" fmla="*/ 0 w 403"/>
                <a:gd name="T7" fmla="*/ 154 h 552"/>
                <a:gd name="T8" fmla="*/ 3 w 403"/>
                <a:gd name="T9" fmla="*/ 173 h 552"/>
                <a:gd name="T10" fmla="*/ 1 w 403"/>
                <a:gd name="T11" fmla="*/ 195 h 552"/>
                <a:gd name="T12" fmla="*/ 6 w 403"/>
                <a:gd name="T13" fmla="*/ 228 h 552"/>
                <a:gd name="T14" fmla="*/ 0 w 403"/>
                <a:gd name="T15" fmla="*/ 255 h 552"/>
                <a:gd name="T16" fmla="*/ 1 w 403"/>
                <a:gd name="T17" fmla="*/ 293 h 552"/>
                <a:gd name="T18" fmla="*/ 3 w 403"/>
                <a:gd name="T19" fmla="*/ 321 h 552"/>
                <a:gd name="T20" fmla="*/ 0 w 403"/>
                <a:gd name="T21" fmla="*/ 351 h 552"/>
                <a:gd name="T22" fmla="*/ 3 w 403"/>
                <a:gd name="T23" fmla="*/ 380 h 552"/>
                <a:gd name="T24" fmla="*/ 0 w 403"/>
                <a:gd name="T25" fmla="*/ 399 h 552"/>
                <a:gd name="T26" fmla="*/ 3 w 403"/>
                <a:gd name="T27" fmla="*/ 427 h 552"/>
                <a:gd name="T28" fmla="*/ 1 w 403"/>
                <a:gd name="T29" fmla="*/ 456 h 552"/>
                <a:gd name="T30" fmla="*/ 7 w 403"/>
                <a:gd name="T31" fmla="*/ 471 h 552"/>
                <a:gd name="T32" fmla="*/ 403 w 403"/>
                <a:gd name="T33" fmla="*/ 552 h 552"/>
                <a:gd name="T34" fmla="*/ 397 w 403"/>
                <a:gd name="T35" fmla="*/ 471 h 552"/>
                <a:gd name="T36" fmla="*/ 402 w 403"/>
                <a:gd name="T37" fmla="*/ 456 h 552"/>
                <a:gd name="T38" fmla="*/ 400 w 403"/>
                <a:gd name="T39" fmla="*/ 427 h 552"/>
                <a:gd name="T40" fmla="*/ 403 w 403"/>
                <a:gd name="T41" fmla="*/ 395 h 552"/>
                <a:gd name="T42" fmla="*/ 400 w 403"/>
                <a:gd name="T43" fmla="*/ 380 h 552"/>
                <a:gd name="T44" fmla="*/ 403 w 403"/>
                <a:gd name="T45" fmla="*/ 351 h 552"/>
                <a:gd name="T46" fmla="*/ 400 w 403"/>
                <a:gd name="T47" fmla="*/ 321 h 552"/>
                <a:gd name="T48" fmla="*/ 402 w 403"/>
                <a:gd name="T49" fmla="*/ 293 h 552"/>
                <a:gd name="T50" fmla="*/ 403 w 403"/>
                <a:gd name="T51" fmla="*/ 255 h 552"/>
                <a:gd name="T52" fmla="*/ 397 w 403"/>
                <a:gd name="T53" fmla="*/ 228 h 552"/>
                <a:gd name="T54" fmla="*/ 402 w 403"/>
                <a:gd name="T55" fmla="*/ 195 h 552"/>
                <a:gd name="T56" fmla="*/ 400 w 403"/>
                <a:gd name="T57" fmla="*/ 173 h 552"/>
                <a:gd name="T58" fmla="*/ 403 w 403"/>
                <a:gd name="T59" fmla="*/ 152 h 552"/>
                <a:gd name="T60" fmla="*/ 401 w 403"/>
                <a:gd name="T61" fmla="*/ 121 h 552"/>
                <a:gd name="T62" fmla="*/ 402 w 403"/>
                <a:gd name="T63" fmla="*/ 97 h 552"/>
                <a:gd name="T64" fmla="*/ 397 w 403"/>
                <a:gd name="T65" fmla="*/ 81 h 552"/>
                <a:gd name="T66" fmla="*/ 186 w 403"/>
                <a:gd name="T67" fmla="*/ 449 h 552"/>
                <a:gd name="T68" fmla="*/ 36 w 403"/>
                <a:gd name="T69" fmla="*/ 460 h 552"/>
                <a:gd name="T70" fmla="*/ 36 w 403"/>
                <a:gd name="T71" fmla="*/ 432 h 552"/>
                <a:gd name="T72" fmla="*/ 186 w 403"/>
                <a:gd name="T73" fmla="*/ 449 h 552"/>
                <a:gd name="T74" fmla="*/ 41 w 403"/>
                <a:gd name="T75" fmla="*/ 412 h 552"/>
                <a:gd name="T76" fmla="*/ 33 w 403"/>
                <a:gd name="T77" fmla="*/ 387 h 552"/>
                <a:gd name="T78" fmla="*/ 186 w 403"/>
                <a:gd name="T79" fmla="*/ 395 h 552"/>
                <a:gd name="T80" fmla="*/ 41 w 403"/>
                <a:gd name="T81" fmla="*/ 364 h 552"/>
                <a:gd name="T82" fmla="*/ 30 w 403"/>
                <a:gd name="T83" fmla="*/ 342 h 552"/>
                <a:gd name="T84" fmla="*/ 186 w 403"/>
                <a:gd name="T85" fmla="*/ 342 h 552"/>
                <a:gd name="T86" fmla="*/ 173 w 403"/>
                <a:gd name="T87" fmla="*/ 314 h 552"/>
                <a:gd name="T88" fmla="*/ 29 w 403"/>
                <a:gd name="T89" fmla="*/ 298 h 552"/>
                <a:gd name="T90" fmla="*/ 182 w 403"/>
                <a:gd name="T91" fmla="*/ 289 h 552"/>
                <a:gd name="T92" fmla="*/ 186 w 403"/>
                <a:gd name="T93" fmla="*/ 259 h 552"/>
                <a:gd name="T94" fmla="*/ 30 w 403"/>
                <a:gd name="T95" fmla="*/ 259 h 552"/>
                <a:gd name="T96" fmla="*/ 36 w 403"/>
                <a:gd name="T97" fmla="*/ 238 h 552"/>
                <a:gd name="T98" fmla="*/ 186 w 403"/>
                <a:gd name="T99" fmla="*/ 250 h 552"/>
                <a:gd name="T100" fmla="*/ 41 w 403"/>
                <a:gd name="T101" fmla="*/ 218 h 552"/>
                <a:gd name="T102" fmla="*/ 33 w 403"/>
                <a:gd name="T103" fmla="*/ 192 h 552"/>
                <a:gd name="T104" fmla="*/ 186 w 403"/>
                <a:gd name="T105" fmla="*/ 200 h 552"/>
                <a:gd name="T106" fmla="*/ 41 w 403"/>
                <a:gd name="T107" fmla="*/ 169 h 552"/>
                <a:gd name="T108" fmla="*/ 30 w 403"/>
                <a:gd name="T109" fmla="*/ 147 h 552"/>
                <a:gd name="T110" fmla="*/ 186 w 403"/>
                <a:gd name="T111" fmla="*/ 147 h 552"/>
                <a:gd name="T112" fmla="*/ 173 w 403"/>
                <a:gd name="T113" fmla="*/ 121 h 552"/>
                <a:gd name="T114" fmla="*/ 29 w 403"/>
                <a:gd name="T115" fmla="*/ 103 h 552"/>
                <a:gd name="T116" fmla="*/ 182 w 403"/>
                <a:gd name="T117" fmla="*/ 94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3" h="552">
                  <a:moveTo>
                    <a:pt x="0" y="0"/>
                  </a:moveTo>
                  <a:lnTo>
                    <a:pt x="0" y="56"/>
                  </a:lnTo>
                  <a:lnTo>
                    <a:pt x="0" y="60"/>
                  </a:lnTo>
                  <a:lnTo>
                    <a:pt x="0" y="60"/>
                  </a:lnTo>
                  <a:lnTo>
                    <a:pt x="1" y="66"/>
                  </a:lnTo>
                  <a:lnTo>
                    <a:pt x="2" y="71"/>
                  </a:lnTo>
                  <a:lnTo>
                    <a:pt x="3" y="76"/>
                  </a:lnTo>
                  <a:lnTo>
                    <a:pt x="7" y="81"/>
                  </a:lnTo>
                  <a:lnTo>
                    <a:pt x="7" y="81"/>
                  </a:lnTo>
                  <a:lnTo>
                    <a:pt x="3" y="88"/>
                  </a:lnTo>
                  <a:lnTo>
                    <a:pt x="3" y="88"/>
                  </a:lnTo>
                  <a:lnTo>
                    <a:pt x="3" y="89"/>
                  </a:lnTo>
                  <a:lnTo>
                    <a:pt x="3" y="89"/>
                  </a:lnTo>
                  <a:lnTo>
                    <a:pt x="1" y="95"/>
                  </a:lnTo>
                  <a:lnTo>
                    <a:pt x="1" y="95"/>
                  </a:lnTo>
                  <a:lnTo>
                    <a:pt x="1" y="97"/>
                  </a:lnTo>
                  <a:lnTo>
                    <a:pt x="1" y="97"/>
                  </a:lnTo>
                  <a:lnTo>
                    <a:pt x="0" y="104"/>
                  </a:lnTo>
                  <a:lnTo>
                    <a:pt x="0" y="104"/>
                  </a:lnTo>
                  <a:lnTo>
                    <a:pt x="0" y="108"/>
                  </a:lnTo>
                  <a:lnTo>
                    <a:pt x="0" y="108"/>
                  </a:lnTo>
                  <a:lnTo>
                    <a:pt x="0" y="108"/>
                  </a:lnTo>
                  <a:lnTo>
                    <a:pt x="1" y="114"/>
                  </a:lnTo>
                  <a:lnTo>
                    <a:pt x="2" y="121"/>
                  </a:lnTo>
                  <a:lnTo>
                    <a:pt x="3" y="126"/>
                  </a:lnTo>
                  <a:lnTo>
                    <a:pt x="6" y="131"/>
                  </a:lnTo>
                  <a:lnTo>
                    <a:pt x="6" y="131"/>
                  </a:lnTo>
                  <a:lnTo>
                    <a:pt x="3" y="136"/>
                  </a:lnTo>
                  <a:lnTo>
                    <a:pt x="2" y="141"/>
                  </a:lnTo>
                  <a:lnTo>
                    <a:pt x="1" y="147"/>
                  </a:lnTo>
                  <a:lnTo>
                    <a:pt x="0" y="152"/>
                  </a:lnTo>
                  <a:lnTo>
                    <a:pt x="0" y="154"/>
                  </a:lnTo>
                  <a:lnTo>
                    <a:pt x="0" y="157"/>
                  </a:lnTo>
                  <a:lnTo>
                    <a:pt x="0" y="157"/>
                  </a:lnTo>
                  <a:lnTo>
                    <a:pt x="0" y="157"/>
                  </a:lnTo>
                  <a:lnTo>
                    <a:pt x="1" y="165"/>
                  </a:lnTo>
                  <a:lnTo>
                    <a:pt x="1" y="165"/>
                  </a:lnTo>
                  <a:lnTo>
                    <a:pt x="1" y="166"/>
                  </a:lnTo>
                  <a:lnTo>
                    <a:pt x="1" y="166"/>
                  </a:lnTo>
                  <a:lnTo>
                    <a:pt x="3" y="173"/>
                  </a:lnTo>
                  <a:lnTo>
                    <a:pt x="3" y="173"/>
                  </a:lnTo>
                  <a:lnTo>
                    <a:pt x="3" y="174"/>
                  </a:lnTo>
                  <a:lnTo>
                    <a:pt x="3" y="174"/>
                  </a:lnTo>
                  <a:lnTo>
                    <a:pt x="7" y="180"/>
                  </a:lnTo>
                  <a:lnTo>
                    <a:pt x="7" y="180"/>
                  </a:lnTo>
                  <a:lnTo>
                    <a:pt x="3" y="184"/>
                  </a:lnTo>
                  <a:lnTo>
                    <a:pt x="2" y="190"/>
                  </a:lnTo>
                  <a:lnTo>
                    <a:pt x="1" y="195"/>
                  </a:lnTo>
                  <a:lnTo>
                    <a:pt x="0" y="202"/>
                  </a:lnTo>
                  <a:lnTo>
                    <a:pt x="0" y="206"/>
                  </a:lnTo>
                  <a:lnTo>
                    <a:pt x="0" y="206"/>
                  </a:lnTo>
                  <a:lnTo>
                    <a:pt x="1" y="212"/>
                  </a:lnTo>
                  <a:lnTo>
                    <a:pt x="2" y="217"/>
                  </a:lnTo>
                  <a:lnTo>
                    <a:pt x="3" y="223"/>
                  </a:lnTo>
                  <a:lnTo>
                    <a:pt x="6" y="228"/>
                  </a:lnTo>
                  <a:lnTo>
                    <a:pt x="6" y="228"/>
                  </a:lnTo>
                  <a:lnTo>
                    <a:pt x="3" y="232"/>
                  </a:lnTo>
                  <a:lnTo>
                    <a:pt x="2" y="238"/>
                  </a:lnTo>
                  <a:lnTo>
                    <a:pt x="1" y="244"/>
                  </a:lnTo>
                  <a:lnTo>
                    <a:pt x="0" y="250"/>
                  </a:lnTo>
                  <a:lnTo>
                    <a:pt x="0" y="251"/>
                  </a:lnTo>
                  <a:lnTo>
                    <a:pt x="0" y="254"/>
                  </a:lnTo>
                  <a:lnTo>
                    <a:pt x="0" y="255"/>
                  </a:lnTo>
                  <a:lnTo>
                    <a:pt x="0" y="255"/>
                  </a:lnTo>
                  <a:lnTo>
                    <a:pt x="1" y="261"/>
                  </a:lnTo>
                  <a:lnTo>
                    <a:pt x="2" y="266"/>
                  </a:lnTo>
                  <a:lnTo>
                    <a:pt x="3" y="271"/>
                  </a:lnTo>
                  <a:lnTo>
                    <a:pt x="6" y="276"/>
                  </a:lnTo>
                  <a:lnTo>
                    <a:pt x="6" y="276"/>
                  </a:lnTo>
                  <a:lnTo>
                    <a:pt x="3" y="282"/>
                  </a:lnTo>
                  <a:lnTo>
                    <a:pt x="2" y="287"/>
                  </a:lnTo>
                  <a:lnTo>
                    <a:pt x="1" y="293"/>
                  </a:lnTo>
                  <a:lnTo>
                    <a:pt x="0" y="298"/>
                  </a:lnTo>
                  <a:lnTo>
                    <a:pt x="0" y="299"/>
                  </a:lnTo>
                  <a:lnTo>
                    <a:pt x="0" y="302"/>
                  </a:lnTo>
                  <a:lnTo>
                    <a:pt x="0" y="303"/>
                  </a:lnTo>
                  <a:lnTo>
                    <a:pt x="0" y="303"/>
                  </a:lnTo>
                  <a:lnTo>
                    <a:pt x="1" y="309"/>
                  </a:lnTo>
                  <a:lnTo>
                    <a:pt x="2" y="314"/>
                  </a:lnTo>
                  <a:lnTo>
                    <a:pt x="3" y="321"/>
                  </a:lnTo>
                  <a:lnTo>
                    <a:pt x="6" y="325"/>
                  </a:lnTo>
                  <a:lnTo>
                    <a:pt x="6" y="325"/>
                  </a:lnTo>
                  <a:lnTo>
                    <a:pt x="3" y="330"/>
                  </a:lnTo>
                  <a:lnTo>
                    <a:pt x="2" y="336"/>
                  </a:lnTo>
                  <a:lnTo>
                    <a:pt x="1" y="341"/>
                  </a:lnTo>
                  <a:lnTo>
                    <a:pt x="0" y="347"/>
                  </a:lnTo>
                  <a:lnTo>
                    <a:pt x="0" y="351"/>
                  </a:lnTo>
                  <a:lnTo>
                    <a:pt x="0" y="351"/>
                  </a:lnTo>
                  <a:lnTo>
                    <a:pt x="1" y="357"/>
                  </a:lnTo>
                  <a:lnTo>
                    <a:pt x="2" y="363"/>
                  </a:lnTo>
                  <a:lnTo>
                    <a:pt x="3" y="369"/>
                  </a:lnTo>
                  <a:lnTo>
                    <a:pt x="7" y="374"/>
                  </a:lnTo>
                  <a:lnTo>
                    <a:pt x="7" y="374"/>
                  </a:lnTo>
                  <a:lnTo>
                    <a:pt x="3" y="379"/>
                  </a:lnTo>
                  <a:lnTo>
                    <a:pt x="3" y="379"/>
                  </a:lnTo>
                  <a:lnTo>
                    <a:pt x="3" y="380"/>
                  </a:lnTo>
                  <a:lnTo>
                    <a:pt x="3" y="380"/>
                  </a:lnTo>
                  <a:lnTo>
                    <a:pt x="1" y="387"/>
                  </a:lnTo>
                  <a:lnTo>
                    <a:pt x="1" y="387"/>
                  </a:lnTo>
                  <a:lnTo>
                    <a:pt x="1" y="388"/>
                  </a:lnTo>
                  <a:lnTo>
                    <a:pt x="1" y="388"/>
                  </a:lnTo>
                  <a:lnTo>
                    <a:pt x="0" y="395"/>
                  </a:lnTo>
                  <a:lnTo>
                    <a:pt x="0" y="395"/>
                  </a:lnTo>
                  <a:lnTo>
                    <a:pt x="0" y="399"/>
                  </a:lnTo>
                  <a:lnTo>
                    <a:pt x="0" y="401"/>
                  </a:lnTo>
                  <a:lnTo>
                    <a:pt x="0" y="401"/>
                  </a:lnTo>
                  <a:lnTo>
                    <a:pt x="1" y="406"/>
                  </a:lnTo>
                  <a:lnTo>
                    <a:pt x="2" y="412"/>
                  </a:lnTo>
                  <a:lnTo>
                    <a:pt x="3" y="417"/>
                  </a:lnTo>
                  <a:lnTo>
                    <a:pt x="6" y="422"/>
                  </a:lnTo>
                  <a:lnTo>
                    <a:pt x="6" y="422"/>
                  </a:lnTo>
                  <a:lnTo>
                    <a:pt x="3" y="427"/>
                  </a:lnTo>
                  <a:lnTo>
                    <a:pt x="2" y="432"/>
                  </a:lnTo>
                  <a:lnTo>
                    <a:pt x="1" y="439"/>
                  </a:lnTo>
                  <a:lnTo>
                    <a:pt x="0" y="445"/>
                  </a:lnTo>
                  <a:lnTo>
                    <a:pt x="0" y="445"/>
                  </a:lnTo>
                  <a:lnTo>
                    <a:pt x="0" y="449"/>
                  </a:lnTo>
                  <a:lnTo>
                    <a:pt x="0" y="449"/>
                  </a:lnTo>
                  <a:lnTo>
                    <a:pt x="0" y="449"/>
                  </a:lnTo>
                  <a:lnTo>
                    <a:pt x="1" y="456"/>
                  </a:lnTo>
                  <a:lnTo>
                    <a:pt x="1" y="456"/>
                  </a:lnTo>
                  <a:lnTo>
                    <a:pt x="1" y="458"/>
                  </a:lnTo>
                  <a:lnTo>
                    <a:pt x="1" y="458"/>
                  </a:lnTo>
                  <a:lnTo>
                    <a:pt x="3" y="464"/>
                  </a:lnTo>
                  <a:lnTo>
                    <a:pt x="3" y="464"/>
                  </a:lnTo>
                  <a:lnTo>
                    <a:pt x="3" y="465"/>
                  </a:lnTo>
                  <a:lnTo>
                    <a:pt x="3" y="465"/>
                  </a:lnTo>
                  <a:lnTo>
                    <a:pt x="7" y="471"/>
                  </a:lnTo>
                  <a:lnTo>
                    <a:pt x="7" y="471"/>
                  </a:lnTo>
                  <a:lnTo>
                    <a:pt x="3" y="477"/>
                  </a:lnTo>
                  <a:lnTo>
                    <a:pt x="2" y="482"/>
                  </a:lnTo>
                  <a:lnTo>
                    <a:pt x="1" y="487"/>
                  </a:lnTo>
                  <a:lnTo>
                    <a:pt x="0" y="493"/>
                  </a:lnTo>
                  <a:lnTo>
                    <a:pt x="0" y="498"/>
                  </a:lnTo>
                  <a:lnTo>
                    <a:pt x="0" y="552"/>
                  </a:lnTo>
                  <a:lnTo>
                    <a:pt x="403" y="552"/>
                  </a:lnTo>
                  <a:lnTo>
                    <a:pt x="403" y="498"/>
                  </a:lnTo>
                  <a:lnTo>
                    <a:pt x="403" y="493"/>
                  </a:lnTo>
                  <a:lnTo>
                    <a:pt x="403" y="493"/>
                  </a:lnTo>
                  <a:lnTo>
                    <a:pt x="402" y="487"/>
                  </a:lnTo>
                  <a:lnTo>
                    <a:pt x="401" y="482"/>
                  </a:lnTo>
                  <a:lnTo>
                    <a:pt x="400" y="477"/>
                  </a:lnTo>
                  <a:lnTo>
                    <a:pt x="397" y="471"/>
                  </a:lnTo>
                  <a:lnTo>
                    <a:pt x="397" y="471"/>
                  </a:lnTo>
                  <a:lnTo>
                    <a:pt x="400" y="465"/>
                  </a:lnTo>
                  <a:lnTo>
                    <a:pt x="400" y="465"/>
                  </a:lnTo>
                  <a:lnTo>
                    <a:pt x="400" y="464"/>
                  </a:lnTo>
                  <a:lnTo>
                    <a:pt x="400" y="464"/>
                  </a:lnTo>
                  <a:lnTo>
                    <a:pt x="402" y="458"/>
                  </a:lnTo>
                  <a:lnTo>
                    <a:pt x="402" y="458"/>
                  </a:lnTo>
                  <a:lnTo>
                    <a:pt x="402" y="456"/>
                  </a:lnTo>
                  <a:lnTo>
                    <a:pt x="402" y="456"/>
                  </a:lnTo>
                  <a:lnTo>
                    <a:pt x="403" y="449"/>
                  </a:lnTo>
                  <a:lnTo>
                    <a:pt x="403" y="449"/>
                  </a:lnTo>
                  <a:lnTo>
                    <a:pt x="403" y="445"/>
                  </a:lnTo>
                  <a:lnTo>
                    <a:pt x="403" y="445"/>
                  </a:lnTo>
                  <a:lnTo>
                    <a:pt x="403" y="445"/>
                  </a:lnTo>
                  <a:lnTo>
                    <a:pt x="402" y="439"/>
                  </a:lnTo>
                  <a:lnTo>
                    <a:pt x="401" y="432"/>
                  </a:lnTo>
                  <a:lnTo>
                    <a:pt x="400" y="427"/>
                  </a:lnTo>
                  <a:lnTo>
                    <a:pt x="397" y="422"/>
                  </a:lnTo>
                  <a:lnTo>
                    <a:pt x="397" y="422"/>
                  </a:lnTo>
                  <a:lnTo>
                    <a:pt x="400" y="417"/>
                  </a:lnTo>
                  <a:lnTo>
                    <a:pt x="401" y="412"/>
                  </a:lnTo>
                  <a:lnTo>
                    <a:pt x="402" y="406"/>
                  </a:lnTo>
                  <a:lnTo>
                    <a:pt x="403" y="401"/>
                  </a:lnTo>
                  <a:lnTo>
                    <a:pt x="403" y="399"/>
                  </a:lnTo>
                  <a:lnTo>
                    <a:pt x="403" y="395"/>
                  </a:lnTo>
                  <a:lnTo>
                    <a:pt x="403" y="395"/>
                  </a:lnTo>
                  <a:lnTo>
                    <a:pt x="403" y="395"/>
                  </a:lnTo>
                  <a:lnTo>
                    <a:pt x="402" y="388"/>
                  </a:lnTo>
                  <a:lnTo>
                    <a:pt x="402" y="388"/>
                  </a:lnTo>
                  <a:lnTo>
                    <a:pt x="402" y="387"/>
                  </a:lnTo>
                  <a:lnTo>
                    <a:pt x="402" y="387"/>
                  </a:lnTo>
                  <a:lnTo>
                    <a:pt x="400" y="380"/>
                  </a:lnTo>
                  <a:lnTo>
                    <a:pt x="400" y="380"/>
                  </a:lnTo>
                  <a:lnTo>
                    <a:pt x="400" y="379"/>
                  </a:lnTo>
                  <a:lnTo>
                    <a:pt x="400" y="379"/>
                  </a:lnTo>
                  <a:lnTo>
                    <a:pt x="397" y="374"/>
                  </a:lnTo>
                  <a:lnTo>
                    <a:pt x="397" y="374"/>
                  </a:lnTo>
                  <a:lnTo>
                    <a:pt x="400" y="369"/>
                  </a:lnTo>
                  <a:lnTo>
                    <a:pt x="401" y="363"/>
                  </a:lnTo>
                  <a:lnTo>
                    <a:pt x="402" y="357"/>
                  </a:lnTo>
                  <a:lnTo>
                    <a:pt x="403" y="351"/>
                  </a:lnTo>
                  <a:lnTo>
                    <a:pt x="403" y="347"/>
                  </a:lnTo>
                  <a:lnTo>
                    <a:pt x="403" y="347"/>
                  </a:lnTo>
                  <a:lnTo>
                    <a:pt x="402" y="341"/>
                  </a:lnTo>
                  <a:lnTo>
                    <a:pt x="401" y="336"/>
                  </a:lnTo>
                  <a:lnTo>
                    <a:pt x="400" y="330"/>
                  </a:lnTo>
                  <a:lnTo>
                    <a:pt x="397" y="325"/>
                  </a:lnTo>
                  <a:lnTo>
                    <a:pt x="397" y="325"/>
                  </a:lnTo>
                  <a:lnTo>
                    <a:pt x="400" y="321"/>
                  </a:lnTo>
                  <a:lnTo>
                    <a:pt x="401" y="314"/>
                  </a:lnTo>
                  <a:lnTo>
                    <a:pt x="402" y="309"/>
                  </a:lnTo>
                  <a:lnTo>
                    <a:pt x="403" y="303"/>
                  </a:lnTo>
                  <a:lnTo>
                    <a:pt x="403" y="302"/>
                  </a:lnTo>
                  <a:lnTo>
                    <a:pt x="403" y="299"/>
                  </a:lnTo>
                  <a:lnTo>
                    <a:pt x="403" y="298"/>
                  </a:lnTo>
                  <a:lnTo>
                    <a:pt x="403" y="298"/>
                  </a:lnTo>
                  <a:lnTo>
                    <a:pt x="402" y="293"/>
                  </a:lnTo>
                  <a:lnTo>
                    <a:pt x="401" y="287"/>
                  </a:lnTo>
                  <a:lnTo>
                    <a:pt x="400" y="282"/>
                  </a:lnTo>
                  <a:lnTo>
                    <a:pt x="397" y="276"/>
                  </a:lnTo>
                  <a:lnTo>
                    <a:pt x="397" y="276"/>
                  </a:lnTo>
                  <a:lnTo>
                    <a:pt x="400" y="271"/>
                  </a:lnTo>
                  <a:lnTo>
                    <a:pt x="401" y="266"/>
                  </a:lnTo>
                  <a:lnTo>
                    <a:pt x="402" y="261"/>
                  </a:lnTo>
                  <a:lnTo>
                    <a:pt x="403" y="255"/>
                  </a:lnTo>
                  <a:lnTo>
                    <a:pt x="403" y="254"/>
                  </a:lnTo>
                  <a:lnTo>
                    <a:pt x="403" y="251"/>
                  </a:lnTo>
                  <a:lnTo>
                    <a:pt x="403" y="250"/>
                  </a:lnTo>
                  <a:lnTo>
                    <a:pt x="403" y="250"/>
                  </a:lnTo>
                  <a:lnTo>
                    <a:pt x="402" y="244"/>
                  </a:lnTo>
                  <a:lnTo>
                    <a:pt x="401" y="238"/>
                  </a:lnTo>
                  <a:lnTo>
                    <a:pt x="400" y="232"/>
                  </a:lnTo>
                  <a:lnTo>
                    <a:pt x="397" y="228"/>
                  </a:lnTo>
                  <a:lnTo>
                    <a:pt x="397" y="228"/>
                  </a:lnTo>
                  <a:lnTo>
                    <a:pt x="400" y="223"/>
                  </a:lnTo>
                  <a:lnTo>
                    <a:pt x="401" y="217"/>
                  </a:lnTo>
                  <a:lnTo>
                    <a:pt x="402" y="212"/>
                  </a:lnTo>
                  <a:lnTo>
                    <a:pt x="403" y="206"/>
                  </a:lnTo>
                  <a:lnTo>
                    <a:pt x="403" y="202"/>
                  </a:lnTo>
                  <a:lnTo>
                    <a:pt x="403" y="202"/>
                  </a:lnTo>
                  <a:lnTo>
                    <a:pt x="402" y="195"/>
                  </a:lnTo>
                  <a:lnTo>
                    <a:pt x="401" y="190"/>
                  </a:lnTo>
                  <a:lnTo>
                    <a:pt x="400" y="184"/>
                  </a:lnTo>
                  <a:lnTo>
                    <a:pt x="397" y="180"/>
                  </a:lnTo>
                  <a:lnTo>
                    <a:pt x="397" y="180"/>
                  </a:lnTo>
                  <a:lnTo>
                    <a:pt x="400" y="174"/>
                  </a:lnTo>
                  <a:lnTo>
                    <a:pt x="400" y="174"/>
                  </a:lnTo>
                  <a:lnTo>
                    <a:pt x="400" y="173"/>
                  </a:lnTo>
                  <a:lnTo>
                    <a:pt x="400" y="173"/>
                  </a:lnTo>
                  <a:lnTo>
                    <a:pt x="402" y="166"/>
                  </a:lnTo>
                  <a:lnTo>
                    <a:pt x="402" y="166"/>
                  </a:lnTo>
                  <a:lnTo>
                    <a:pt x="402" y="165"/>
                  </a:lnTo>
                  <a:lnTo>
                    <a:pt x="402" y="165"/>
                  </a:lnTo>
                  <a:lnTo>
                    <a:pt x="403" y="157"/>
                  </a:lnTo>
                  <a:lnTo>
                    <a:pt x="403" y="157"/>
                  </a:lnTo>
                  <a:lnTo>
                    <a:pt x="403" y="154"/>
                  </a:lnTo>
                  <a:lnTo>
                    <a:pt x="403" y="152"/>
                  </a:lnTo>
                  <a:lnTo>
                    <a:pt x="403" y="152"/>
                  </a:lnTo>
                  <a:lnTo>
                    <a:pt x="402" y="147"/>
                  </a:lnTo>
                  <a:lnTo>
                    <a:pt x="401" y="141"/>
                  </a:lnTo>
                  <a:lnTo>
                    <a:pt x="400" y="136"/>
                  </a:lnTo>
                  <a:lnTo>
                    <a:pt x="397" y="131"/>
                  </a:lnTo>
                  <a:lnTo>
                    <a:pt x="397" y="131"/>
                  </a:lnTo>
                  <a:lnTo>
                    <a:pt x="400" y="126"/>
                  </a:lnTo>
                  <a:lnTo>
                    <a:pt x="401" y="121"/>
                  </a:lnTo>
                  <a:lnTo>
                    <a:pt x="402" y="114"/>
                  </a:lnTo>
                  <a:lnTo>
                    <a:pt x="403" y="108"/>
                  </a:lnTo>
                  <a:lnTo>
                    <a:pt x="403" y="108"/>
                  </a:lnTo>
                  <a:lnTo>
                    <a:pt x="403" y="104"/>
                  </a:lnTo>
                  <a:lnTo>
                    <a:pt x="403" y="104"/>
                  </a:lnTo>
                  <a:lnTo>
                    <a:pt x="403" y="104"/>
                  </a:lnTo>
                  <a:lnTo>
                    <a:pt x="402" y="97"/>
                  </a:lnTo>
                  <a:lnTo>
                    <a:pt x="402" y="97"/>
                  </a:lnTo>
                  <a:lnTo>
                    <a:pt x="402" y="95"/>
                  </a:lnTo>
                  <a:lnTo>
                    <a:pt x="402" y="95"/>
                  </a:lnTo>
                  <a:lnTo>
                    <a:pt x="400" y="89"/>
                  </a:lnTo>
                  <a:lnTo>
                    <a:pt x="400" y="89"/>
                  </a:lnTo>
                  <a:lnTo>
                    <a:pt x="400" y="88"/>
                  </a:lnTo>
                  <a:lnTo>
                    <a:pt x="400" y="88"/>
                  </a:lnTo>
                  <a:lnTo>
                    <a:pt x="397" y="81"/>
                  </a:lnTo>
                  <a:lnTo>
                    <a:pt x="397" y="81"/>
                  </a:lnTo>
                  <a:lnTo>
                    <a:pt x="400" y="76"/>
                  </a:lnTo>
                  <a:lnTo>
                    <a:pt x="401" y="71"/>
                  </a:lnTo>
                  <a:lnTo>
                    <a:pt x="402" y="66"/>
                  </a:lnTo>
                  <a:lnTo>
                    <a:pt x="403" y="60"/>
                  </a:lnTo>
                  <a:lnTo>
                    <a:pt x="403" y="56"/>
                  </a:lnTo>
                  <a:lnTo>
                    <a:pt x="403" y="0"/>
                  </a:lnTo>
                  <a:lnTo>
                    <a:pt x="0" y="0"/>
                  </a:lnTo>
                  <a:close/>
                  <a:moveTo>
                    <a:pt x="186" y="449"/>
                  </a:moveTo>
                  <a:lnTo>
                    <a:pt x="186" y="449"/>
                  </a:lnTo>
                  <a:lnTo>
                    <a:pt x="186" y="454"/>
                  </a:lnTo>
                  <a:lnTo>
                    <a:pt x="182" y="458"/>
                  </a:lnTo>
                  <a:lnTo>
                    <a:pt x="178" y="460"/>
                  </a:lnTo>
                  <a:lnTo>
                    <a:pt x="173" y="461"/>
                  </a:lnTo>
                  <a:lnTo>
                    <a:pt x="41" y="461"/>
                  </a:lnTo>
                  <a:lnTo>
                    <a:pt x="41" y="461"/>
                  </a:lnTo>
                  <a:lnTo>
                    <a:pt x="36" y="460"/>
                  </a:lnTo>
                  <a:lnTo>
                    <a:pt x="33" y="458"/>
                  </a:lnTo>
                  <a:lnTo>
                    <a:pt x="30" y="454"/>
                  </a:lnTo>
                  <a:lnTo>
                    <a:pt x="29" y="449"/>
                  </a:lnTo>
                  <a:lnTo>
                    <a:pt x="29" y="445"/>
                  </a:lnTo>
                  <a:lnTo>
                    <a:pt x="29" y="445"/>
                  </a:lnTo>
                  <a:lnTo>
                    <a:pt x="30" y="440"/>
                  </a:lnTo>
                  <a:lnTo>
                    <a:pt x="33" y="436"/>
                  </a:lnTo>
                  <a:lnTo>
                    <a:pt x="36" y="432"/>
                  </a:lnTo>
                  <a:lnTo>
                    <a:pt x="41" y="432"/>
                  </a:lnTo>
                  <a:lnTo>
                    <a:pt x="173" y="432"/>
                  </a:lnTo>
                  <a:lnTo>
                    <a:pt x="173" y="432"/>
                  </a:lnTo>
                  <a:lnTo>
                    <a:pt x="178" y="432"/>
                  </a:lnTo>
                  <a:lnTo>
                    <a:pt x="182" y="436"/>
                  </a:lnTo>
                  <a:lnTo>
                    <a:pt x="186" y="440"/>
                  </a:lnTo>
                  <a:lnTo>
                    <a:pt x="186" y="445"/>
                  </a:lnTo>
                  <a:lnTo>
                    <a:pt x="186" y="449"/>
                  </a:lnTo>
                  <a:close/>
                  <a:moveTo>
                    <a:pt x="186" y="399"/>
                  </a:moveTo>
                  <a:lnTo>
                    <a:pt x="186" y="399"/>
                  </a:lnTo>
                  <a:lnTo>
                    <a:pt x="186" y="404"/>
                  </a:lnTo>
                  <a:lnTo>
                    <a:pt x="182" y="408"/>
                  </a:lnTo>
                  <a:lnTo>
                    <a:pt x="178" y="412"/>
                  </a:lnTo>
                  <a:lnTo>
                    <a:pt x="173" y="412"/>
                  </a:lnTo>
                  <a:lnTo>
                    <a:pt x="41" y="412"/>
                  </a:lnTo>
                  <a:lnTo>
                    <a:pt x="41" y="412"/>
                  </a:lnTo>
                  <a:lnTo>
                    <a:pt x="36" y="412"/>
                  </a:lnTo>
                  <a:lnTo>
                    <a:pt x="33" y="408"/>
                  </a:lnTo>
                  <a:lnTo>
                    <a:pt x="30" y="404"/>
                  </a:lnTo>
                  <a:lnTo>
                    <a:pt x="29" y="399"/>
                  </a:lnTo>
                  <a:lnTo>
                    <a:pt x="29" y="395"/>
                  </a:lnTo>
                  <a:lnTo>
                    <a:pt x="29" y="395"/>
                  </a:lnTo>
                  <a:lnTo>
                    <a:pt x="30" y="390"/>
                  </a:lnTo>
                  <a:lnTo>
                    <a:pt x="33" y="387"/>
                  </a:lnTo>
                  <a:lnTo>
                    <a:pt x="36" y="384"/>
                  </a:lnTo>
                  <a:lnTo>
                    <a:pt x="41" y="383"/>
                  </a:lnTo>
                  <a:lnTo>
                    <a:pt x="173" y="383"/>
                  </a:lnTo>
                  <a:lnTo>
                    <a:pt x="173" y="383"/>
                  </a:lnTo>
                  <a:lnTo>
                    <a:pt x="178" y="384"/>
                  </a:lnTo>
                  <a:lnTo>
                    <a:pt x="182" y="387"/>
                  </a:lnTo>
                  <a:lnTo>
                    <a:pt x="186" y="390"/>
                  </a:lnTo>
                  <a:lnTo>
                    <a:pt x="186" y="395"/>
                  </a:lnTo>
                  <a:lnTo>
                    <a:pt x="186" y="399"/>
                  </a:lnTo>
                  <a:close/>
                  <a:moveTo>
                    <a:pt x="186" y="351"/>
                  </a:moveTo>
                  <a:lnTo>
                    <a:pt x="186" y="351"/>
                  </a:lnTo>
                  <a:lnTo>
                    <a:pt x="186" y="356"/>
                  </a:lnTo>
                  <a:lnTo>
                    <a:pt x="182" y="360"/>
                  </a:lnTo>
                  <a:lnTo>
                    <a:pt x="178" y="363"/>
                  </a:lnTo>
                  <a:lnTo>
                    <a:pt x="173" y="364"/>
                  </a:lnTo>
                  <a:lnTo>
                    <a:pt x="41" y="364"/>
                  </a:lnTo>
                  <a:lnTo>
                    <a:pt x="41" y="364"/>
                  </a:lnTo>
                  <a:lnTo>
                    <a:pt x="36" y="363"/>
                  </a:lnTo>
                  <a:lnTo>
                    <a:pt x="33" y="360"/>
                  </a:lnTo>
                  <a:lnTo>
                    <a:pt x="30" y="356"/>
                  </a:lnTo>
                  <a:lnTo>
                    <a:pt x="29" y="351"/>
                  </a:lnTo>
                  <a:lnTo>
                    <a:pt x="29" y="347"/>
                  </a:lnTo>
                  <a:lnTo>
                    <a:pt x="29" y="347"/>
                  </a:lnTo>
                  <a:lnTo>
                    <a:pt x="30" y="342"/>
                  </a:lnTo>
                  <a:lnTo>
                    <a:pt x="33" y="338"/>
                  </a:lnTo>
                  <a:lnTo>
                    <a:pt x="36" y="335"/>
                  </a:lnTo>
                  <a:lnTo>
                    <a:pt x="41" y="335"/>
                  </a:lnTo>
                  <a:lnTo>
                    <a:pt x="173" y="335"/>
                  </a:lnTo>
                  <a:lnTo>
                    <a:pt x="173" y="335"/>
                  </a:lnTo>
                  <a:lnTo>
                    <a:pt x="178" y="335"/>
                  </a:lnTo>
                  <a:lnTo>
                    <a:pt x="182" y="338"/>
                  </a:lnTo>
                  <a:lnTo>
                    <a:pt x="186" y="342"/>
                  </a:lnTo>
                  <a:lnTo>
                    <a:pt x="186" y="347"/>
                  </a:lnTo>
                  <a:lnTo>
                    <a:pt x="186" y="351"/>
                  </a:lnTo>
                  <a:close/>
                  <a:moveTo>
                    <a:pt x="186" y="302"/>
                  </a:moveTo>
                  <a:lnTo>
                    <a:pt x="186" y="302"/>
                  </a:lnTo>
                  <a:lnTo>
                    <a:pt x="186" y="307"/>
                  </a:lnTo>
                  <a:lnTo>
                    <a:pt x="182" y="312"/>
                  </a:lnTo>
                  <a:lnTo>
                    <a:pt x="178" y="314"/>
                  </a:lnTo>
                  <a:lnTo>
                    <a:pt x="173" y="314"/>
                  </a:lnTo>
                  <a:lnTo>
                    <a:pt x="41" y="314"/>
                  </a:lnTo>
                  <a:lnTo>
                    <a:pt x="41" y="314"/>
                  </a:lnTo>
                  <a:lnTo>
                    <a:pt x="36" y="314"/>
                  </a:lnTo>
                  <a:lnTo>
                    <a:pt x="33" y="312"/>
                  </a:lnTo>
                  <a:lnTo>
                    <a:pt x="30" y="307"/>
                  </a:lnTo>
                  <a:lnTo>
                    <a:pt x="29" y="302"/>
                  </a:lnTo>
                  <a:lnTo>
                    <a:pt x="29" y="298"/>
                  </a:lnTo>
                  <a:lnTo>
                    <a:pt x="29" y="298"/>
                  </a:lnTo>
                  <a:lnTo>
                    <a:pt x="30" y="293"/>
                  </a:lnTo>
                  <a:lnTo>
                    <a:pt x="33" y="289"/>
                  </a:lnTo>
                  <a:lnTo>
                    <a:pt x="36" y="287"/>
                  </a:lnTo>
                  <a:lnTo>
                    <a:pt x="41" y="285"/>
                  </a:lnTo>
                  <a:lnTo>
                    <a:pt x="173" y="285"/>
                  </a:lnTo>
                  <a:lnTo>
                    <a:pt x="173" y="285"/>
                  </a:lnTo>
                  <a:lnTo>
                    <a:pt x="178" y="287"/>
                  </a:lnTo>
                  <a:lnTo>
                    <a:pt x="182" y="289"/>
                  </a:lnTo>
                  <a:lnTo>
                    <a:pt x="186" y="293"/>
                  </a:lnTo>
                  <a:lnTo>
                    <a:pt x="186" y="298"/>
                  </a:lnTo>
                  <a:lnTo>
                    <a:pt x="186" y="302"/>
                  </a:lnTo>
                  <a:close/>
                  <a:moveTo>
                    <a:pt x="186" y="250"/>
                  </a:moveTo>
                  <a:lnTo>
                    <a:pt x="186" y="254"/>
                  </a:lnTo>
                  <a:lnTo>
                    <a:pt x="186" y="254"/>
                  </a:lnTo>
                  <a:lnTo>
                    <a:pt x="186" y="254"/>
                  </a:lnTo>
                  <a:lnTo>
                    <a:pt x="186" y="259"/>
                  </a:lnTo>
                  <a:lnTo>
                    <a:pt x="182" y="263"/>
                  </a:lnTo>
                  <a:lnTo>
                    <a:pt x="178" y="265"/>
                  </a:lnTo>
                  <a:lnTo>
                    <a:pt x="173" y="266"/>
                  </a:lnTo>
                  <a:lnTo>
                    <a:pt x="41" y="266"/>
                  </a:lnTo>
                  <a:lnTo>
                    <a:pt x="41" y="266"/>
                  </a:lnTo>
                  <a:lnTo>
                    <a:pt x="36" y="265"/>
                  </a:lnTo>
                  <a:lnTo>
                    <a:pt x="33" y="263"/>
                  </a:lnTo>
                  <a:lnTo>
                    <a:pt x="30" y="259"/>
                  </a:lnTo>
                  <a:lnTo>
                    <a:pt x="29" y="254"/>
                  </a:lnTo>
                  <a:lnTo>
                    <a:pt x="29" y="254"/>
                  </a:lnTo>
                  <a:lnTo>
                    <a:pt x="29" y="250"/>
                  </a:lnTo>
                  <a:lnTo>
                    <a:pt x="29" y="250"/>
                  </a:lnTo>
                  <a:lnTo>
                    <a:pt x="29" y="250"/>
                  </a:lnTo>
                  <a:lnTo>
                    <a:pt x="30" y="245"/>
                  </a:lnTo>
                  <a:lnTo>
                    <a:pt x="33" y="241"/>
                  </a:lnTo>
                  <a:lnTo>
                    <a:pt x="36" y="238"/>
                  </a:lnTo>
                  <a:lnTo>
                    <a:pt x="41" y="237"/>
                  </a:lnTo>
                  <a:lnTo>
                    <a:pt x="173" y="237"/>
                  </a:lnTo>
                  <a:lnTo>
                    <a:pt x="173" y="237"/>
                  </a:lnTo>
                  <a:lnTo>
                    <a:pt x="178" y="238"/>
                  </a:lnTo>
                  <a:lnTo>
                    <a:pt x="182" y="241"/>
                  </a:lnTo>
                  <a:lnTo>
                    <a:pt x="186" y="245"/>
                  </a:lnTo>
                  <a:lnTo>
                    <a:pt x="186" y="250"/>
                  </a:lnTo>
                  <a:lnTo>
                    <a:pt x="186" y="250"/>
                  </a:lnTo>
                  <a:close/>
                  <a:moveTo>
                    <a:pt x="186" y="206"/>
                  </a:moveTo>
                  <a:lnTo>
                    <a:pt x="186" y="206"/>
                  </a:lnTo>
                  <a:lnTo>
                    <a:pt x="186" y="209"/>
                  </a:lnTo>
                  <a:lnTo>
                    <a:pt x="182" y="214"/>
                  </a:lnTo>
                  <a:lnTo>
                    <a:pt x="178" y="217"/>
                  </a:lnTo>
                  <a:lnTo>
                    <a:pt x="173" y="218"/>
                  </a:lnTo>
                  <a:lnTo>
                    <a:pt x="41" y="218"/>
                  </a:lnTo>
                  <a:lnTo>
                    <a:pt x="41" y="218"/>
                  </a:lnTo>
                  <a:lnTo>
                    <a:pt x="36" y="217"/>
                  </a:lnTo>
                  <a:lnTo>
                    <a:pt x="33" y="214"/>
                  </a:lnTo>
                  <a:lnTo>
                    <a:pt x="30" y="209"/>
                  </a:lnTo>
                  <a:lnTo>
                    <a:pt x="29" y="206"/>
                  </a:lnTo>
                  <a:lnTo>
                    <a:pt x="29" y="200"/>
                  </a:lnTo>
                  <a:lnTo>
                    <a:pt x="29" y="200"/>
                  </a:lnTo>
                  <a:lnTo>
                    <a:pt x="30" y="195"/>
                  </a:lnTo>
                  <a:lnTo>
                    <a:pt x="33" y="192"/>
                  </a:lnTo>
                  <a:lnTo>
                    <a:pt x="36" y="189"/>
                  </a:lnTo>
                  <a:lnTo>
                    <a:pt x="41" y="188"/>
                  </a:lnTo>
                  <a:lnTo>
                    <a:pt x="173" y="188"/>
                  </a:lnTo>
                  <a:lnTo>
                    <a:pt x="173" y="188"/>
                  </a:lnTo>
                  <a:lnTo>
                    <a:pt x="178" y="189"/>
                  </a:lnTo>
                  <a:lnTo>
                    <a:pt x="182" y="192"/>
                  </a:lnTo>
                  <a:lnTo>
                    <a:pt x="186" y="195"/>
                  </a:lnTo>
                  <a:lnTo>
                    <a:pt x="186" y="200"/>
                  </a:lnTo>
                  <a:lnTo>
                    <a:pt x="186" y="206"/>
                  </a:lnTo>
                  <a:close/>
                  <a:moveTo>
                    <a:pt x="186" y="156"/>
                  </a:moveTo>
                  <a:lnTo>
                    <a:pt x="186" y="156"/>
                  </a:lnTo>
                  <a:lnTo>
                    <a:pt x="186" y="161"/>
                  </a:lnTo>
                  <a:lnTo>
                    <a:pt x="182" y="165"/>
                  </a:lnTo>
                  <a:lnTo>
                    <a:pt x="178" y="168"/>
                  </a:lnTo>
                  <a:lnTo>
                    <a:pt x="173" y="169"/>
                  </a:lnTo>
                  <a:lnTo>
                    <a:pt x="41" y="169"/>
                  </a:lnTo>
                  <a:lnTo>
                    <a:pt x="41" y="169"/>
                  </a:lnTo>
                  <a:lnTo>
                    <a:pt x="36" y="168"/>
                  </a:lnTo>
                  <a:lnTo>
                    <a:pt x="33" y="165"/>
                  </a:lnTo>
                  <a:lnTo>
                    <a:pt x="30" y="161"/>
                  </a:lnTo>
                  <a:lnTo>
                    <a:pt x="29" y="156"/>
                  </a:lnTo>
                  <a:lnTo>
                    <a:pt x="29" y="152"/>
                  </a:lnTo>
                  <a:lnTo>
                    <a:pt x="29" y="152"/>
                  </a:lnTo>
                  <a:lnTo>
                    <a:pt x="30" y="147"/>
                  </a:lnTo>
                  <a:lnTo>
                    <a:pt x="33" y="143"/>
                  </a:lnTo>
                  <a:lnTo>
                    <a:pt x="36" y="141"/>
                  </a:lnTo>
                  <a:lnTo>
                    <a:pt x="41" y="140"/>
                  </a:lnTo>
                  <a:lnTo>
                    <a:pt x="173" y="140"/>
                  </a:lnTo>
                  <a:lnTo>
                    <a:pt x="173" y="140"/>
                  </a:lnTo>
                  <a:lnTo>
                    <a:pt x="178" y="141"/>
                  </a:lnTo>
                  <a:lnTo>
                    <a:pt x="182" y="143"/>
                  </a:lnTo>
                  <a:lnTo>
                    <a:pt x="186" y="147"/>
                  </a:lnTo>
                  <a:lnTo>
                    <a:pt x="186" y="152"/>
                  </a:lnTo>
                  <a:lnTo>
                    <a:pt x="186" y="156"/>
                  </a:lnTo>
                  <a:close/>
                  <a:moveTo>
                    <a:pt x="186" y="108"/>
                  </a:moveTo>
                  <a:lnTo>
                    <a:pt x="186" y="108"/>
                  </a:lnTo>
                  <a:lnTo>
                    <a:pt x="186" y="113"/>
                  </a:lnTo>
                  <a:lnTo>
                    <a:pt x="182" y="117"/>
                  </a:lnTo>
                  <a:lnTo>
                    <a:pt x="178" y="119"/>
                  </a:lnTo>
                  <a:lnTo>
                    <a:pt x="173" y="121"/>
                  </a:lnTo>
                  <a:lnTo>
                    <a:pt x="41" y="121"/>
                  </a:lnTo>
                  <a:lnTo>
                    <a:pt x="41" y="121"/>
                  </a:lnTo>
                  <a:lnTo>
                    <a:pt x="36" y="119"/>
                  </a:lnTo>
                  <a:lnTo>
                    <a:pt x="33" y="117"/>
                  </a:lnTo>
                  <a:lnTo>
                    <a:pt x="30" y="113"/>
                  </a:lnTo>
                  <a:lnTo>
                    <a:pt x="29" y="108"/>
                  </a:lnTo>
                  <a:lnTo>
                    <a:pt x="29" y="103"/>
                  </a:lnTo>
                  <a:lnTo>
                    <a:pt x="29" y="103"/>
                  </a:lnTo>
                  <a:lnTo>
                    <a:pt x="30" y="98"/>
                  </a:lnTo>
                  <a:lnTo>
                    <a:pt x="33" y="94"/>
                  </a:lnTo>
                  <a:lnTo>
                    <a:pt x="36" y="92"/>
                  </a:lnTo>
                  <a:lnTo>
                    <a:pt x="41" y="90"/>
                  </a:lnTo>
                  <a:lnTo>
                    <a:pt x="173" y="90"/>
                  </a:lnTo>
                  <a:lnTo>
                    <a:pt x="173" y="90"/>
                  </a:lnTo>
                  <a:lnTo>
                    <a:pt x="178" y="92"/>
                  </a:lnTo>
                  <a:lnTo>
                    <a:pt x="182" y="94"/>
                  </a:lnTo>
                  <a:lnTo>
                    <a:pt x="186" y="98"/>
                  </a:lnTo>
                  <a:lnTo>
                    <a:pt x="186" y="103"/>
                  </a:lnTo>
                  <a:lnTo>
                    <a:pt x="186"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9" name="Rectangle 18">
              <a:extLst>
                <a:ext uri="{FF2B5EF4-FFF2-40B4-BE49-F238E27FC236}">
                  <a16:creationId xmlns:a16="http://schemas.microsoft.com/office/drawing/2014/main" id="{180635DF-F3AC-4A27-96F5-6580AB779085}"/>
                </a:ext>
              </a:extLst>
            </p:cNvPr>
            <p:cNvSpPr>
              <a:spLocks noChangeArrowheads="1"/>
            </p:cNvSpPr>
            <p:nvPr/>
          </p:nvSpPr>
          <p:spPr bwMode="auto">
            <a:xfrm>
              <a:off x="3310062" y="3234829"/>
              <a:ext cx="33655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19">
              <a:extLst>
                <a:ext uri="{FF2B5EF4-FFF2-40B4-BE49-F238E27FC236}">
                  <a16:creationId xmlns:a16="http://schemas.microsoft.com/office/drawing/2014/main" id="{42CA8A98-895F-4C79-A631-8A68C6F51A9B}"/>
                </a:ext>
              </a:extLst>
            </p:cNvPr>
            <p:cNvSpPr>
              <a:spLocks/>
            </p:cNvSpPr>
            <p:nvPr/>
          </p:nvSpPr>
          <p:spPr bwMode="auto">
            <a:xfrm>
              <a:off x="3310062" y="2585541"/>
              <a:ext cx="336550" cy="187325"/>
            </a:xfrm>
            <a:custGeom>
              <a:avLst/>
              <a:gdLst>
                <a:gd name="T0" fmla="*/ 378 w 424"/>
                <a:gd name="T1" fmla="*/ 212 h 236"/>
                <a:gd name="T2" fmla="*/ 378 w 424"/>
                <a:gd name="T3" fmla="*/ 212 h 236"/>
                <a:gd name="T4" fmla="*/ 373 w 424"/>
                <a:gd name="T5" fmla="*/ 196 h 236"/>
                <a:gd name="T6" fmla="*/ 366 w 424"/>
                <a:gd name="T7" fmla="*/ 180 h 236"/>
                <a:gd name="T8" fmla="*/ 357 w 424"/>
                <a:gd name="T9" fmla="*/ 163 h 236"/>
                <a:gd name="T10" fmla="*/ 345 w 424"/>
                <a:gd name="T11" fmla="*/ 145 h 236"/>
                <a:gd name="T12" fmla="*/ 333 w 424"/>
                <a:gd name="T13" fmla="*/ 128 h 236"/>
                <a:gd name="T14" fmla="*/ 317 w 424"/>
                <a:gd name="T15" fmla="*/ 110 h 236"/>
                <a:gd name="T16" fmla="*/ 301 w 424"/>
                <a:gd name="T17" fmla="*/ 93 h 236"/>
                <a:gd name="T18" fmla="*/ 283 w 424"/>
                <a:gd name="T19" fmla="*/ 77 h 236"/>
                <a:gd name="T20" fmla="*/ 283 w 424"/>
                <a:gd name="T21" fmla="*/ 77 h 236"/>
                <a:gd name="T22" fmla="*/ 267 w 424"/>
                <a:gd name="T23" fmla="*/ 63 h 236"/>
                <a:gd name="T24" fmla="*/ 252 w 424"/>
                <a:gd name="T25" fmla="*/ 52 h 236"/>
                <a:gd name="T26" fmla="*/ 235 w 424"/>
                <a:gd name="T27" fmla="*/ 40 h 236"/>
                <a:gd name="T28" fmla="*/ 220 w 424"/>
                <a:gd name="T29" fmla="*/ 31 h 236"/>
                <a:gd name="T30" fmla="*/ 204 w 424"/>
                <a:gd name="T31" fmla="*/ 22 h 236"/>
                <a:gd name="T32" fmla="*/ 188 w 424"/>
                <a:gd name="T33" fmla="*/ 16 h 236"/>
                <a:gd name="T34" fmla="*/ 173 w 424"/>
                <a:gd name="T35" fmla="*/ 10 h 236"/>
                <a:gd name="T36" fmla="*/ 158 w 424"/>
                <a:gd name="T37" fmla="*/ 5 h 236"/>
                <a:gd name="T38" fmla="*/ 144 w 424"/>
                <a:gd name="T39" fmla="*/ 2 h 236"/>
                <a:gd name="T40" fmla="*/ 130 w 424"/>
                <a:gd name="T41" fmla="*/ 0 h 236"/>
                <a:gd name="T42" fmla="*/ 118 w 424"/>
                <a:gd name="T43" fmla="*/ 0 h 236"/>
                <a:gd name="T44" fmla="*/ 106 w 424"/>
                <a:gd name="T45" fmla="*/ 0 h 236"/>
                <a:gd name="T46" fmla="*/ 95 w 424"/>
                <a:gd name="T47" fmla="*/ 2 h 236"/>
                <a:gd name="T48" fmla="*/ 85 w 424"/>
                <a:gd name="T49" fmla="*/ 6 h 236"/>
                <a:gd name="T50" fmla="*/ 77 w 424"/>
                <a:gd name="T51" fmla="*/ 11 h 236"/>
                <a:gd name="T52" fmla="*/ 69 w 424"/>
                <a:gd name="T53" fmla="*/ 19 h 236"/>
                <a:gd name="T54" fmla="*/ 69 w 424"/>
                <a:gd name="T55" fmla="*/ 19 h 236"/>
                <a:gd name="T56" fmla="*/ 63 w 424"/>
                <a:gd name="T57" fmla="*/ 26 h 236"/>
                <a:gd name="T58" fmla="*/ 59 w 424"/>
                <a:gd name="T59" fmla="*/ 35 h 236"/>
                <a:gd name="T60" fmla="*/ 57 w 424"/>
                <a:gd name="T61" fmla="*/ 44 h 236"/>
                <a:gd name="T62" fmla="*/ 57 w 424"/>
                <a:gd name="T63" fmla="*/ 55 h 236"/>
                <a:gd name="T64" fmla="*/ 57 w 424"/>
                <a:gd name="T65" fmla="*/ 66 h 236"/>
                <a:gd name="T66" fmla="*/ 59 w 424"/>
                <a:gd name="T67" fmla="*/ 78 h 236"/>
                <a:gd name="T68" fmla="*/ 62 w 424"/>
                <a:gd name="T69" fmla="*/ 91 h 236"/>
                <a:gd name="T70" fmla="*/ 67 w 424"/>
                <a:gd name="T71" fmla="*/ 104 h 236"/>
                <a:gd name="T72" fmla="*/ 72 w 424"/>
                <a:gd name="T73" fmla="*/ 116 h 236"/>
                <a:gd name="T74" fmla="*/ 80 w 424"/>
                <a:gd name="T75" fmla="*/ 130 h 236"/>
                <a:gd name="T76" fmla="*/ 88 w 424"/>
                <a:gd name="T77" fmla="*/ 144 h 236"/>
                <a:gd name="T78" fmla="*/ 97 w 424"/>
                <a:gd name="T79" fmla="*/ 158 h 236"/>
                <a:gd name="T80" fmla="*/ 107 w 424"/>
                <a:gd name="T81" fmla="*/ 172 h 236"/>
                <a:gd name="T82" fmla="*/ 120 w 424"/>
                <a:gd name="T83" fmla="*/ 186 h 236"/>
                <a:gd name="T84" fmla="*/ 133 w 424"/>
                <a:gd name="T85" fmla="*/ 198 h 236"/>
                <a:gd name="T86" fmla="*/ 147 w 424"/>
                <a:gd name="T87" fmla="*/ 212 h 236"/>
                <a:gd name="T88" fmla="*/ 0 w 424"/>
                <a:gd name="T89" fmla="*/ 212 h 236"/>
                <a:gd name="T90" fmla="*/ 0 w 424"/>
                <a:gd name="T91" fmla="*/ 236 h 236"/>
                <a:gd name="T92" fmla="*/ 424 w 424"/>
                <a:gd name="T93" fmla="*/ 236 h 236"/>
                <a:gd name="T94" fmla="*/ 424 w 424"/>
                <a:gd name="T95" fmla="*/ 212 h 236"/>
                <a:gd name="T96" fmla="*/ 378 w 424"/>
                <a:gd name="T97" fmla="*/ 21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4" h="236">
                  <a:moveTo>
                    <a:pt x="378" y="212"/>
                  </a:moveTo>
                  <a:lnTo>
                    <a:pt x="378" y="212"/>
                  </a:lnTo>
                  <a:lnTo>
                    <a:pt x="373" y="196"/>
                  </a:lnTo>
                  <a:lnTo>
                    <a:pt x="366" y="180"/>
                  </a:lnTo>
                  <a:lnTo>
                    <a:pt x="357" y="163"/>
                  </a:lnTo>
                  <a:lnTo>
                    <a:pt x="345" y="145"/>
                  </a:lnTo>
                  <a:lnTo>
                    <a:pt x="333" y="128"/>
                  </a:lnTo>
                  <a:lnTo>
                    <a:pt x="317" y="110"/>
                  </a:lnTo>
                  <a:lnTo>
                    <a:pt x="301" y="93"/>
                  </a:lnTo>
                  <a:lnTo>
                    <a:pt x="283" y="77"/>
                  </a:lnTo>
                  <a:lnTo>
                    <a:pt x="283" y="77"/>
                  </a:lnTo>
                  <a:lnTo>
                    <a:pt x="267" y="63"/>
                  </a:lnTo>
                  <a:lnTo>
                    <a:pt x="252" y="52"/>
                  </a:lnTo>
                  <a:lnTo>
                    <a:pt x="235" y="40"/>
                  </a:lnTo>
                  <a:lnTo>
                    <a:pt x="220" y="31"/>
                  </a:lnTo>
                  <a:lnTo>
                    <a:pt x="204" y="22"/>
                  </a:lnTo>
                  <a:lnTo>
                    <a:pt x="188" y="16"/>
                  </a:lnTo>
                  <a:lnTo>
                    <a:pt x="173" y="10"/>
                  </a:lnTo>
                  <a:lnTo>
                    <a:pt x="158" y="5"/>
                  </a:lnTo>
                  <a:lnTo>
                    <a:pt x="144" y="2"/>
                  </a:lnTo>
                  <a:lnTo>
                    <a:pt x="130" y="0"/>
                  </a:lnTo>
                  <a:lnTo>
                    <a:pt x="118" y="0"/>
                  </a:lnTo>
                  <a:lnTo>
                    <a:pt x="106" y="0"/>
                  </a:lnTo>
                  <a:lnTo>
                    <a:pt x="95" y="2"/>
                  </a:lnTo>
                  <a:lnTo>
                    <a:pt x="85" y="6"/>
                  </a:lnTo>
                  <a:lnTo>
                    <a:pt x="77" y="11"/>
                  </a:lnTo>
                  <a:lnTo>
                    <a:pt x="69" y="19"/>
                  </a:lnTo>
                  <a:lnTo>
                    <a:pt x="69" y="19"/>
                  </a:lnTo>
                  <a:lnTo>
                    <a:pt x="63" y="26"/>
                  </a:lnTo>
                  <a:lnTo>
                    <a:pt x="59" y="35"/>
                  </a:lnTo>
                  <a:lnTo>
                    <a:pt x="57" y="44"/>
                  </a:lnTo>
                  <a:lnTo>
                    <a:pt x="57" y="55"/>
                  </a:lnTo>
                  <a:lnTo>
                    <a:pt x="57" y="66"/>
                  </a:lnTo>
                  <a:lnTo>
                    <a:pt x="59" y="78"/>
                  </a:lnTo>
                  <a:lnTo>
                    <a:pt x="62" y="91"/>
                  </a:lnTo>
                  <a:lnTo>
                    <a:pt x="67" y="104"/>
                  </a:lnTo>
                  <a:lnTo>
                    <a:pt x="72" y="116"/>
                  </a:lnTo>
                  <a:lnTo>
                    <a:pt x="80" y="130"/>
                  </a:lnTo>
                  <a:lnTo>
                    <a:pt x="88" y="144"/>
                  </a:lnTo>
                  <a:lnTo>
                    <a:pt x="97" y="158"/>
                  </a:lnTo>
                  <a:lnTo>
                    <a:pt x="107" y="172"/>
                  </a:lnTo>
                  <a:lnTo>
                    <a:pt x="120" y="186"/>
                  </a:lnTo>
                  <a:lnTo>
                    <a:pt x="133" y="198"/>
                  </a:lnTo>
                  <a:lnTo>
                    <a:pt x="147" y="212"/>
                  </a:lnTo>
                  <a:lnTo>
                    <a:pt x="0" y="212"/>
                  </a:lnTo>
                  <a:lnTo>
                    <a:pt x="0" y="236"/>
                  </a:lnTo>
                  <a:lnTo>
                    <a:pt x="424" y="236"/>
                  </a:lnTo>
                  <a:lnTo>
                    <a:pt x="424" y="212"/>
                  </a:lnTo>
                  <a:lnTo>
                    <a:pt x="378" y="2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81" name="Grafika 80" descr="Szkielet martwej ryby">
            <a:extLst>
              <a:ext uri="{FF2B5EF4-FFF2-40B4-BE49-F238E27FC236}">
                <a16:creationId xmlns:a16="http://schemas.microsoft.com/office/drawing/2014/main" id="{96936D2E-16BD-4157-AE57-D2BF0D166033}"/>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17944808">
            <a:off x="6004295" y="2910728"/>
            <a:ext cx="365076" cy="365076"/>
          </a:xfrm>
          <a:prstGeom prst="rect">
            <a:avLst/>
          </a:prstGeom>
        </p:spPr>
      </p:pic>
      <p:pic>
        <p:nvPicPr>
          <p:cNvPr id="82" name="Grafika 81" descr="Skórka banana">
            <a:extLst>
              <a:ext uri="{FF2B5EF4-FFF2-40B4-BE49-F238E27FC236}">
                <a16:creationId xmlns:a16="http://schemas.microsoft.com/office/drawing/2014/main" id="{CB6285C1-30E5-4017-9C54-5622A58044BA}"/>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176789" y="3011619"/>
            <a:ext cx="328569" cy="328569"/>
          </a:xfrm>
          <a:prstGeom prst="rect">
            <a:avLst/>
          </a:prstGeom>
        </p:spPr>
      </p:pic>
      <p:pic>
        <p:nvPicPr>
          <p:cNvPr id="85" name="Grafika 84" descr="Gazeta">
            <a:extLst>
              <a:ext uri="{FF2B5EF4-FFF2-40B4-BE49-F238E27FC236}">
                <a16:creationId xmlns:a16="http://schemas.microsoft.com/office/drawing/2014/main" id="{F3B46E0E-8F20-4388-9D6A-2095F2FF9B69}"/>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2754811" y="2913126"/>
            <a:ext cx="365076" cy="365076"/>
          </a:xfrm>
          <a:prstGeom prst="rect">
            <a:avLst/>
          </a:prstGeom>
        </p:spPr>
      </p:pic>
      <p:graphicFrame>
        <p:nvGraphicFramePr>
          <p:cNvPr id="106" name="Wykres 105" descr="Jakie śmieci są oddzielane od reszty podczas segregowania odpadów?&#10;&#10;Wykres kolumnowy przedstawiający śmieci oddzielane od reszty odpadów z podziałem na lata:&#10;Plastik, tworzywa sztuczne: 2020 rok – 97%, 2018 rok – 82%, 2014 rok – 76%, 2013 rok – 80%, 2012 rok – 81%, 2011 rok – 83%. &#10;Makulatura, papier: 2020 rok – 91%, 2018 rok – 70%, 2014 rok – 67%, 2013 rok – 71%, 2012 rok – 58%, 2011 rok – 57%. &#10;Szkło, butelki, opakowania szklane: 2020 rok – 90%, 2018 rok – 81%, 2014 rok – 77%, 2013 rok – 82%, 2012 rok – 77%, 2011 rok – 82%. &#10;Odpady organiczne: 2020 rok – 79%, 2018 rok – 50%, 2014 rok – 43%, 2013 rok – 48%, 2012 rok – 28%, 2011 rok – 22%.&#10;Metal, puszki: 2020 rok – 68%, 2018 rok – 68%, 2014 rok – 57%, 2013 rok – 67%, 2012 rok –52%, 2011 rok – 47%. &#10; Baterie: 2020 rok –50%, 2018 rok – 55%, 2014 rok – 50%, 2013 rok – 53%, 2012 rok – 45%, 2011 rok – 33%. &#10;Zużyty sprzęt RTV/AGD: 2020 rok – 48%, 2018 rok – 52%, 2014 rok – 45%, 2013 rok – 45%, 2012 rok – 35%, 2011 rok – 21%.&#10;Leki: 2020 rok – 42%, 2018 rok – 40%, 2014 rok – 31%, 2013 rok – 37%, 2012 rok – 28%, 2011 rok – 16%. &#10;Świetlówki: 2020 rok – 38%, 2018 rok – 43%, 2014 rok – 33%, 2013 rok – 41%, 2012 rok – 26%, 2011 rok – 15%. &#10;Inne: : 2020 rok – 13%, 2014 rok – 1%. ">
            <a:extLst>
              <a:ext uri="{FF2B5EF4-FFF2-40B4-BE49-F238E27FC236}">
                <a16:creationId xmlns:a16="http://schemas.microsoft.com/office/drawing/2014/main" id="{52515564-CD0D-4997-8C50-30D52BA056A2}"/>
              </a:ext>
            </a:extLst>
          </p:cNvPr>
          <p:cNvGraphicFramePr/>
          <p:nvPr>
            <p:extLst>
              <p:ext uri="{D42A27DB-BD31-4B8C-83A1-F6EECF244321}">
                <p14:modId xmlns:p14="http://schemas.microsoft.com/office/powerpoint/2010/main" val="1185137719"/>
              </p:ext>
            </p:extLst>
          </p:nvPr>
        </p:nvGraphicFramePr>
        <p:xfrm>
          <a:off x="67246" y="3132147"/>
          <a:ext cx="8743699" cy="1634133"/>
        </p:xfrm>
        <a:graphic>
          <a:graphicData uri="http://schemas.openxmlformats.org/drawingml/2006/chart">
            <c:chart xmlns:c="http://schemas.openxmlformats.org/drawingml/2006/chart" xmlns:r="http://schemas.openxmlformats.org/officeDocument/2006/relationships" r:id="rId14"/>
          </a:graphicData>
        </a:graphic>
      </p:graphicFrame>
      <p:grpSp>
        <p:nvGrpSpPr>
          <p:cNvPr id="107" name="Grupa 106">
            <a:extLst>
              <a:ext uri="{FF2B5EF4-FFF2-40B4-BE49-F238E27FC236}">
                <a16:creationId xmlns:a16="http://schemas.microsoft.com/office/drawing/2014/main" id="{D8DC3556-9F09-4EEB-932D-1010246730CB}"/>
              </a:ext>
            </a:extLst>
          </p:cNvPr>
          <p:cNvGrpSpPr/>
          <p:nvPr/>
        </p:nvGrpSpPr>
        <p:grpSpPr>
          <a:xfrm>
            <a:off x="6741600" y="1057995"/>
            <a:ext cx="1822888" cy="531092"/>
            <a:chOff x="5636653" y="1521893"/>
            <a:chExt cx="1822888" cy="531092"/>
          </a:xfrm>
        </p:grpSpPr>
        <p:sp>
          <p:nvSpPr>
            <p:cNvPr id="108" name="pole tekstowe 107">
              <a:extLst>
                <a:ext uri="{FF2B5EF4-FFF2-40B4-BE49-F238E27FC236}">
                  <a16:creationId xmlns:a16="http://schemas.microsoft.com/office/drawing/2014/main" id="{98186D1E-6651-42A0-8366-61967BB72839}"/>
                </a:ext>
              </a:extLst>
            </p:cNvPr>
            <p:cNvSpPr txBox="1"/>
            <p:nvPr/>
          </p:nvSpPr>
          <p:spPr>
            <a:xfrm>
              <a:off x="5666038" y="1521893"/>
              <a:ext cx="1793503" cy="253916"/>
            </a:xfrm>
            <a:prstGeom prst="rect">
              <a:avLst/>
            </a:prstGeom>
            <a:noFill/>
          </p:spPr>
          <p:txBody>
            <a:bodyPr wrap="square" rtlCol="0">
              <a:spAutoFit/>
            </a:bodyPr>
            <a:lstStyle/>
            <a:p>
              <a:r>
                <a:rPr lang="pl-PL" sz="1000"/>
                <a:t>Do 1500 zł</a:t>
              </a:r>
            </a:p>
          </p:txBody>
        </p:sp>
        <p:sp>
          <p:nvSpPr>
            <p:cNvPr id="109" name="Prostokąt 108">
              <a:extLst>
                <a:ext uri="{FF2B5EF4-FFF2-40B4-BE49-F238E27FC236}">
                  <a16:creationId xmlns:a16="http://schemas.microsoft.com/office/drawing/2014/main" id="{A502D20B-99C5-4935-A51F-4E076BD8F6C5}"/>
                </a:ext>
              </a:extLst>
            </p:cNvPr>
            <p:cNvSpPr/>
            <p:nvPr/>
          </p:nvSpPr>
          <p:spPr>
            <a:xfrm rot="16200000">
              <a:off x="5634005" y="1581178"/>
              <a:ext cx="83119" cy="778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110" name="Prostokąt 109">
              <a:extLst>
                <a:ext uri="{FF2B5EF4-FFF2-40B4-BE49-F238E27FC236}">
                  <a16:creationId xmlns:a16="http://schemas.microsoft.com/office/drawing/2014/main" id="{E34D349A-D984-4BCD-8D52-C11EA0C1B098}"/>
                </a:ext>
              </a:extLst>
            </p:cNvPr>
            <p:cNvSpPr/>
            <p:nvPr/>
          </p:nvSpPr>
          <p:spPr>
            <a:xfrm rot="16200000">
              <a:off x="5634007" y="1721007"/>
              <a:ext cx="83119" cy="77824"/>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111" name="Prostokąt 110">
              <a:extLst>
                <a:ext uri="{FF2B5EF4-FFF2-40B4-BE49-F238E27FC236}">
                  <a16:creationId xmlns:a16="http://schemas.microsoft.com/office/drawing/2014/main" id="{FFCD8C14-0FFE-45DF-91AF-6B86FD6E73DC}"/>
                </a:ext>
              </a:extLst>
            </p:cNvPr>
            <p:cNvSpPr/>
            <p:nvPr/>
          </p:nvSpPr>
          <p:spPr>
            <a:xfrm rot="16200000">
              <a:off x="5634008" y="1858354"/>
              <a:ext cx="83119" cy="7782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112" name="pole tekstowe 111">
              <a:extLst>
                <a:ext uri="{FF2B5EF4-FFF2-40B4-BE49-F238E27FC236}">
                  <a16:creationId xmlns:a16="http://schemas.microsoft.com/office/drawing/2014/main" id="{FA2B4072-451E-4598-882F-D8CA1722C5DA}"/>
                </a:ext>
              </a:extLst>
            </p:cNvPr>
            <p:cNvSpPr txBox="1"/>
            <p:nvPr/>
          </p:nvSpPr>
          <p:spPr>
            <a:xfrm>
              <a:off x="5666038" y="1663894"/>
              <a:ext cx="1793503" cy="253916"/>
            </a:xfrm>
            <a:prstGeom prst="rect">
              <a:avLst/>
            </a:prstGeom>
            <a:noFill/>
          </p:spPr>
          <p:txBody>
            <a:bodyPr wrap="square" rtlCol="0">
              <a:spAutoFit/>
            </a:bodyPr>
            <a:lstStyle/>
            <a:p>
              <a:r>
                <a:rPr lang="pl-PL" sz="1000"/>
                <a:t>1501-2500 zł</a:t>
              </a:r>
            </a:p>
          </p:txBody>
        </p:sp>
        <p:sp>
          <p:nvSpPr>
            <p:cNvPr id="113" name="pole tekstowe 112">
              <a:extLst>
                <a:ext uri="{FF2B5EF4-FFF2-40B4-BE49-F238E27FC236}">
                  <a16:creationId xmlns:a16="http://schemas.microsoft.com/office/drawing/2014/main" id="{AC5241E9-5CEC-4DCD-9FAD-A6E8C8C5B443}"/>
                </a:ext>
              </a:extLst>
            </p:cNvPr>
            <p:cNvSpPr txBox="1"/>
            <p:nvPr/>
          </p:nvSpPr>
          <p:spPr>
            <a:xfrm>
              <a:off x="5666038" y="1799069"/>
              <a:ext cx="1793503" cy="253916"/>
            </a:xfrm>
            <a:prstGeom prst="rect">
              <a:avLst/>
            </a:prstGeom>
            <a:noFill/>
          </p:spPr>
          <p:txBody>
            <a:bodyPr wrap="square" rtlCol="0">
              <a:spAutoFit/>
            </a:bodyPr>
            <a:lstStyle/>
            <a:p>
              <a:r>
                <a:rPr lang="pl-PL" sz="1000"/>
                <a:t>Powyżej 2500 zł</a:t>
              </a:r>
            </a:p>
          </p:txBody>
        </p:sp>
      </p:grpSp>
      <p:grpSp>
        <p:nvGrpSpPr>
          <p:cNvPr id="114" name="Grupa 113">
            <a:extLst>
              <a:ext uri="{FF2B5EF4-FFF2-40B4-BE49-F238E27FC236}">
                <a16:creationId xmlns:a16="http://schemas.microsoft.com/office/drawing/2014/main" id="{0E54EC5A-4C8D-4138-8CF6-F041B8B6A1C8}"/>
              </a:ext>
            </a:extLst>
          </p:cNvPr>
          <p:cNvGrpSpPr/>
          <p:nvPr/>
        </p:nvGrpSpPr>
        <p:grpSpPr>
          <a:xfrm>
            <a:off x="7812402" y="969805"/>
            <a:ext cx="733425" cy="600075"/>
            <a:chOff x="2760663" y="1663700"/>
            <a:chExt cx="733425" cy="600075"/>
          </a:xfrm>
          <a:solidFill>
            <a:schemeClr val="accent5"/>
          </a:solidFill>
        </p:grpSpPr>
        <p:sp>
          <p:nvSpPr>
            <p:cNvPr id="115" name="Freeform 84">
              <a:extLst>
                <a:ext uri="{FF2B5EF4-FFF2-40B4-BE49-F238E27FC236}">
                  <a16:creationId xmlns:a16="http://schemas.microsoft.com/office/drawing/2014/main" id="{D261F463-0C39-4916-A207-F9BBD2EDC371}"/>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6" name="Freeform 85">
              <a:extLst>
                <a:ext uri="{FF2B5EF4-FFF2-40B4-BE49-F238E27FC236}">
                  <a16:creationId xmlns:a16="http://schemas.microsoft.com/office/drawing/2014/main" id="{E8162A81-2AD7-4CDF-8188-5FA7A46C253E}"/>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17" name="pole tekstowe 116">
            <a:extLst>
              <a:ext uri="{FF2B5EF4-FFF2-40B4-BE49-F238E27FC236}">
                <a16:creationId xmlns:a16="http://schemas.microsoft.com/office/drawing/2014/main" id="{3C8D86FD-F3C9-4D18-B8CC-231CC7AFDF1E}"/>
              </a:ext>
            </a:extLst>
          </p:cNvPr>
          <p:cNvSpPr txBox="1"/>
          <p:nvPr/>
        </p:nvSpPr>
        <p:spPr>
          <a:xfrm>
            <a:off x="5909923" y="1178804"/>
            <a:ext cx="773832" cy="253916"/>
          </a:xfrm>
          <a:prstGeom prst="rect">
            <a:avLst/>
          </a:prstGeom>
          <a:noFill/>
        </p:spPr>
        <p:txBody>
          <a:bodyPr wrap="square">
            <a:spAutoFit/>
          </a:bodyPr>
          <a:lstStyle/>
          <a:p>
            <a:pPr algn="ctr"/>
            <a:r>
              <a:rPr lang="pl-PL" sz="1050" b="1" i="0" u="none" strike="noStrike">
                <a:solidFill>
                  <a:schemeClr val="tx1"/>
                </a:solidFill>
                <a:effectLst/>
                <a:latin typeface="+mj-lt"/>
              </a:rPr>
              <a:t>Ogółem</a:t>
            </a:r>
            <a:endParaRPr lang="pl-PL" sz="1050" b="1">
              <a:latin typeface="+mj-lt"/>
            </a:endParaRPr>
          </a:p>
        </p:txBody>
      </p:sp>
      <p:sp>
        <p:nvSpPr>
          <p:cNvPr id="118" name="Prostokąt 117">
            <a:extLst>
              <a:ext uri="{FF2B5EF4-FFF2-40B4-BE49-F238E27FC236}">
                <a16:creationId xmlns:a16="http://schemas.microsoft.com/office/drawing/2014/main" id="{359595A3-F121-42D9-A163-9FD1E52F63BA}"/>
              </a:ext>
            </a:extLst>
          </p:cNvPr>
          <p:cNvSpPr/>
          <p:nvPr/>
        </p:nvSpPr>
        <p:spPr>
          <a:xfrm rot="16200000">
            <a:off x="5965121" y="1259329"/>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Tree>
    <p:extLst>
      <p:ext uri="{BB962C8B-B14F-4D97-AF65-F5344CB8AC3E}">
        <p14:creationId xmlns:p14="http://schemas.microsoft.com/office/powerpoint/2010/main" val="231616451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systemu gospodarowania odpadami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4238947" cy="1080790"/>
          </a:xfrm>
        </p:spPr>
        <p:txBody>
          <a:bodyPr/>
          <a:lstStyle/>
          <a:p>
            <a:r>
              <a:rPr lang="pl-PL" sz="1100"/>
              <a:t>P15. Proszę powiedzieć, jak ocenia Pan(i) </a:t>
            </a:r>
            <a:r>
              <a:rPr lang="pl-PL" sz="1100" b="1"/>
              <a:t>OBECNY</a:t>
            </a:r>
            <a:r>
              <a:rPr lang="pl-PL" sz="1100"/>
              <a:t> system gospodarowania odpadami w Polsce?</a:t>
            </a:r>
          </a:p>
          <a:p>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i="1">
                <a:solidFill>
                  <a:schemeClr val="bg1">
                    <a:lumMod val="75000"/>
                  </a:schemeClr>
                </a:solidFill>
                <a:latin typeface="+mj-lt"/>
              </a:rPr>
              <a:t>2018: n=1010, 2014: n=1000, 2013: n=1000, 2012: n=1000, 2011: n=1004.</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15" name="Symbol zastępczy zawartości 4">
            <a:extLst>
              <a:ext uri="{FF2B5EF4-FFF2-40B4-BE49-F238E27FC236}">
                <a16:creationId xmlns:a16="http://schemas.microsoft.com/office/drawing/2014/main" id="{02194379-B0CE-4F28-8B76-2B55B8E0810C}"/>
              </a:ext>
            </a:extLst>
          </p:cNvPr>
          <p:cNvGraphicFramePr>
            <a:graphicFrameLocks/>
          </p:cNvGraphicFramePr>
          <p:nvPr>
            <p:extLst>
              <p:ext uri="{D42A27DB-BD31-4B8C-83A1-F6EECF244321}">
                <p14:modId xmlns:p14="http://schemas.microsoft.com/office/powerpoint/2010/main" val="3327104464"/>
              </p:ext>
            </p:extLst>
          </p:nvPr>
        </p:nvGraphicFramePr>
        <p:xfrm>
          <a:off x="773831" y="2290239"/>
          <a:ext cx="3507791" cy="30228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Symbol zastępczy zawartości 4" descr="Ocena systemu gospodarowania odpadami za 20 lat w Polsce.&#10;&#10;Wykres słupkowy skumulowany do 100% przedstawia ocenę przyszłego systemu gospodarowania odpadami w poszczególnych latach: &#10;2020 zdecydowanie lepiej 11%, raczej lepiej 47%, raczej gorzej 13%, zdecydowanie gorzej 5%, nie ulegnie zmianie 14%, trudno powiedzieć 11%,&#10;2018 zdecydowanie lepiej 9%, raczej lepiej 50%, raczej gorzej 11%, zdecydowanie gorzej 6%, nie ulegnie zmianie 9%, trudno powiedzieć 15%,&#10;2014 zdecydowanie lepiej 5%, raczej lepiej 57%, raczej gorzej 12%, zdecydowanie gorzej 4%, nie ulegnie zmianie 7%, trudno powiedzieć 15%,&#10;2013 zdecydowanie lepiej 11%, raczej lepiej 53%, raczej gorzej 11%, zdecydowanie gorzej 6%, nie ulegnie zmianie 9%, trudno powiedzieć 10%,&#10;2012 zdecydowanie lepiej 4%, raczej lepiej 46%, raczej gorzej 22%, zdecydowanie gorzej 6%, trudno powiedzieć 23%,&#10;2011 zdecydowanie lepiej 4%, raczej lepiej 51%, raczej gorzej 27%, zdecydowanie gorzej 4%, trudno powiedzieć 14%.">
            <a:extLst>
              <a:ext uri="{FF2B5EF4-FFF2-40B4-BE49-F238E27FC236}">
                <a16:creationId xmlns:a16="http://schemas.microsoft.com/office/drawing/2014/main" id="{4DA15720-2967-4A0E-9F6B-836383EA9F95}"/>
              </a:ext>
            </a:extLst>
          </p:cNvPr>
          <p:cNvGraphicFramePr>
            <a:graphicFrameLocks/>
          </p:cNvGraphicFramePr>
          <p:nvPr>
            <p:extLst>
              <p:ext uri="{D42A27DB-BD31-4B8C-83A1-F6EECF244321}">
                <p14:modId xmlns:p14="http://schemas.microsoft.com/office/powerpoint/2010/main" val="2341935307"/>
              </p:ext>
            </p:extLst>
          </p:nvPr>
        </p:nvGraphicFramePr>
        <p:xfrm>
          <a:off x="4917305" y="2296671"/>
          <a:ext cx="3507791" cy="30228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Symbol zastępczy zawartości 4">
            <a:extLst>
              <a:ext uri="{FF2B5EF4-FFF2-40B4-BE49-F238E27FC236}">
                <a16:creationId xmlns:a16="http://schemas.microsoft.com/office/drawing/2014/main" id="{CB52AD30-61ED-4950-A4B8-091D3B505BD9}"/>
              </a:ext>
            </a:extLst>
          </p:cNvPr>
          <p:cNvGraphicFramePr>
            <a:graphicFrameLocks/>
          </p:cNvGraphicFramePr>
          <p:nvPr>
            <p:extLst>
              <p:ext uri="{D42A27DB-BD31-4B8C-83A1-F6EECF244321}">
                <p14:modId xmlns:p14="http://schemas.microsoft.com/office/powerpoint/2010/main" val="2660524853"/>
              </p:ext>
            </p:extLst>
          </p:nvPr>
        </p:nvGraphicFramePr>
        <p:xfrm>
          <a:off x="1096061" y="4970668"/>
          <a:ext cx="3043891" cy="84496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Symbol zastępczy zawartości 4" descr="Ocena obecnego systemu gospodarowania odpadami w Polsce.&#10;&#10;Wykres słupkowy skumulowany do 100% przedstawia ocenę obecnego systemu gospodarowania odpadami w poszczególnych latach: &#10;2020 zdecydowanie dobrze 3%, raczej dobrze 34%, raczej źle 41%, zdecydowanie źle 16%, trudno powiedzieć 7%,&#10;2020 zdecydowanie dobrze 3%, raczej dobrze 43%, raczej źle 30%, zdecydowanie źle 8%, trudno powiedzieć 16%,&#10;2014 zdecydowanie dobrze 1%, raczej dobrze 52%, raczej źle 29%, zdecydowanie źle 5%, trudno powiedzieć 13%,&#10;2013 zdecydowanie dobrze 4%, raczej dobrze 34%, raczej źle 40%, zdecydowanie źle 9%, trudno powiedzieć 13%,&#10;2012 zdecydowanie dobrze 1%, raczej dobrze 28%, raczej źle 44%, zdecydowanie źle 12%, trudno powiedzieć 15%,&#10;20211zdecydowanie dobrze 2%, raczej dobrze 32%, raczej źle 47%, zdecydowanie źle 11%, trudno powiedzieć 9%.&#10;&#10;">
            <a:extLst>
              <a:ext uri="{FF2B5EF4-FFF2-40B4-BE49-F238E27FC236}">
                <a16:creationId xmlns:a16="http://schemas.microsoft.com/office/drawing/2014/main" id="{62AE3513-3753-4008-A98A-D68BACC6C9D3}"/>
              </a:ext>
            </a:extLst>
          </p:cNvPr>
          <p:cNvGraphicFramePr>
            <a:graphicFrameLocks/>
          </p:cNvGraphicFramePr>
          <p:nvPr>
            <p:extLst>
              <p:ext uri="{D42A27DB-BD31-4B8C-83A1-F6EECF244321}">
                <p14:modId xmlns:p14="http://schemas.microsoft.com/office/powerpoint/2010/main" val="2732708998"/>
              </p:ext>
            </p:extLst>
          </p:nvPr>
        </p:nvGraphicFramePr>
        <p:xfrm>
          <a:off x="773831" y="2116716"/>
          <a:ext cx="3507791" cy="72461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Symbol zastępczy zawartości 4">
            <a:extLst>
              <a:ext uri="{FF2B5EF4-FFF2-40B4-BE49-F238E27FC236}">
                <a16:creationId xmlns:a16="http://schemas.microsoft.com/office/drawing/2014/main" id="{215348AF-F4F3-4417-9E07-C0519AEF3858}"/>
              </a:ext>
            </a:extLst>
          </p:cNvPr>
          <p:cNvGraphicFramePr>
            <a:graphicFrameLocks/>
          </p:cNvGraphicFramePr>
          <p:nvPr>
            <p:extLst>
              <p:ext uri="{D42A27DB-BD31-4B8C-83A1-F6EECF244321}">
                <p14:modId xmlns:p14="http://schemas.microsoft.com/office/powerpoint/2010/main" val="3274790375"/>
              </p:ext>
            </p:extLst>
          </p:nvPr>
        </p:nvGraphicFramePr>
        <p:xfrm>
          <a:off x="4917304" y="2055774"/>
          <a:ext cx="3507791" cy="724614"/>
        </p:xfrm>
        <a:graphic>
          <a:graphicData uri="http://schemas.openxmlformats.org/drawingml/2006/chart">
            <c:chart xmlns:c="http://schemas.openxmlformats.org/drawingml/2006/chart" xmlns:r="http://schemas.openxmlformats.org/officeDocument/2006/relationships" r:id="rId7"/>
          </a:graphicData>
        </a:graphic>
      </p:graphicFrame>
      <p:sp>
        <p:nvSpPr>
          <p:cNvPr id="48" name="Symbol zastępczy tekstu 2">
            <a:extLst>
              <a:ext uri="{FF2B5EF4-FFF2-40B4-BE49-F238E27FC236}">
                <a16:creationId xmlns:a16="http://schemas.microsoft.com/office/drawing/2014/main" id="{14AAE0C3-AC03-4A25-9446-0EDD7CB52140}"/>
              </a:ext>
            </a:extLst>
          </p:cNvPr>
          <p:cNvSpPr txBox="1">
            <a:spLocks/>
          </p:cNvSpPr>
          <p:nvPr/>
        </p:nvSpPr>
        <p:spPr>
          <a:xfrm>
            <a:off x="4929328" y="908050"/>
            <a:ext cx="3704459" cy="108079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1100"/>
              <a:t>P16. A jak Pan(i) uważa, jak będzie </a:t>
            </a:r>
            <a:r>
              <a:rPr lang="pl-PL" sz="1100" b="1"/>
              <a:t>za</a:t>
            </a:r>
            <a:r>
              <a:rPr lang="pl-PL" sz="1100"/>
              <a:t> </a:t>
            </a:r>
            <a:r>
              <a:rPr lang="pl-PL" sz="1100" b="1"/>
              <a:t>20 lat </a:t>
            </a:r>
            <a:r>
              <a:rPr lang="pl-PL" sz="1100"/>
              <a:t>z gospodarką odpadami w Polsce?</a:t>
            </a:r>
          </a:p>
          <a:p>
            <a:r>
              <a:rPr lang="pl-PL" sz="800" i="1">
                <a:solidFill>
                  <a:schemeClr val="bg1">
                    <a:lumMod val="75000"/>
                  </a:schemeClr>
                </a:solidFill>
              </a:rPr>
              <a:t>Pytanie jednokrotnego wyboru.</a:t>
            </a:r>
          </a:p>
        </p:txBody>
      </p:sp>
      <p:graphicFrame>
        <p:nvGraphicFramePr>
          <p:cNvPr id="4" name="Symbol zastępczy zawartości 4">
            <a:extLst>
              <a:ext uri="{FF2B5EF4-FFF2-40B4-BE49-F238E27FC236}">
                <a16:creationId xmlns:a16="http://schemas.microsoft.com/office/drawing/2014/main" id="{A72B8C31-A2E7-4EF1-A165-88AE415A3013}"/>
              </a:ext>
            </a:extLst>
          </p:cNvPr>
          <p:cNvGraphicFramePr>
            <a:graphicFrameLocks/>
          </p:cNvGraphicFramePr>
          <p:nvPr>
            <p:extLst>
              <p:ext uri="{D42A27DB-BD31-4B8C-83A1-F6EECF244321}">
                <p14:modId xmlns:p14="http://schemas.microsoft.com/office/powerpoint/2010/main" val="2338822789"/>
              </p:ext>
            </p:extLst>
          </p:nvPr>
        </p:nvGraphicFramePr>
        <p:xfrm>
          <a:off x="5245694" y="4970668"/>
          <a:ext cx="3043891" cy="506123"/>
        </p:xfrm>
        <a:graphic>
          <a:graphicData uri="http://schemas.openxmlformats.org/drawingml/2006/chart">
            <c:chart xmlns:c="http://schemas.openxmlformats.org/drawingml/2006/chart" xmlns:r="http://schemas.openxmlformats.org/officeDocument/2006/relationships" r:id="rId8"/>
          </a:graphicData>
        </a:graphic>
      </p:graphicFrame>
      <p:grpSp>
        <p:nvGrpSpPr>
          <p:cNvPr id="253" name="Grupa 252">
            <a:extLst>
              <a:ext uri="{FF2B5EF4-FFF2-40B4-BE49-F238E27FC236}">
                <a16:creationId xmlns:a16="http://schemas.microsoft.com/office/drawing/2014/main" id="{CB6E6B29-080F-438C-B9EF-3940D0CB2AB0}"/>
              </a:ext>
            </a:extLst>
          </p:cNvPr>
          <p:cNvGrpSpPr/>
          <p:nvPr/>
        </p:nvGrpSpPr>
        <p:grpSpPr>
          <a:xfrm>
            <a:off x="6145625" y="1582357"/>
            <a:ext cx="453147" cy="449607"/>
            <a:chOff x="6284267" y="3832027"/>
            <a:chExt cx="609600" cy="604838"/>
          </a:xfrm>
        </p:grpSpPr>
        <p:sp>
          <p:nvSpPr>
            <p:cNvPr id="254" name="Freeform 5">
              <a:extLst>
                <a:ext uri="{FF2B5EF4-FFF2-40B4-BE49-F238E27FC236}">
                  <a16:creationId xmlns:a16="http://schemas.microsoft.com/office/drawing/2014/main" id="{E78F89B1-D608-4956-81D5-5A14468085AE}"/>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5" name="Freeform 6">
              <a:extLst>
                <a:ext uri="{FF2B5EF4-FFF2-40B4-BE49-F238E27FC236}">
                  <a16:creationId xmlns:a16="http://schemas.microsoft.com/office/drawing/2014/main" id="{3F385113-B4CA-4A7A-904C-EE464EB34B95}"/>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5" name="pole tekstowe 4">
            <a:extLst>
              <a:ext uri="{FF2B5EF4-FFF2-40B4-BE49-F238E27FC236}">
                <a16:creationId xmlns:a16="http://schemas.microsoft.com/office/drawing/2014/main" id="{C9045211-DA3C-4DE6-B0F3-FB0551E7912E}"/>
              </a:ext>
            </a:extLst>
          </p:cNvPr>
          <p:cNvSpPr txBox="1"/>
          <p:nvPr/>
        </p:nvSpPr>
        <p:spPr>
          <a:xfrm>
            <a:off x="6567597" y="1582777"/>
            <a:ext cx="906017" cy="369332"/>
          </a:xfrm>
          <a:prstGeom prst="rect">
            <a:avLst/>
          </a:prstGeom>
          <a:noFill/>
        </p:spPr>
        <p:txBody>
          <a:bodyPr wrap="none" rtlCol="0">
            <a:spAutoFit/>
          </a:bodyPr>
          <a:lstStyle/>
          <a:p>
            <a:r>
              <a:rPr lang="pl-PL" b="1">
                <a:solidFill>
                  <a:schemeClr val="tx2"/>
                </a:solidFill>
              </a:rPr>
              <a:t>2040 r.</a:t>
            </a:r>
          </a:p>
        </p:txBody>
      </p:sp>
      <p:grpSp>
        <p:nvGrpSpPr>
          <p:cNvPr id="256" name="Grupa 255">
            <a:extLst>
              <a:ext uri="{FF2B5EF4-FFF2-40B4-BE49-F238E27FC236}">
                <a16:creationId xmlns:a16="http://schemas.microsoft.com/office/drawing/2014/main" id="{7DAF6716-B1FC-4411-803C-DECD26F2D7FB}"/>
              </a:ext>
            </a:extLst>
          </p:cNvPr>
          <p:cNvGrpSpPr/>
          <p:nvPr/>
        </p:nvGrpSpPr>
        <p:grpSpPr>
          <a:xfrm>
            <a:off x="1887084" y="1600231"/>
            <a:ext cx="453147" cy="449607"/>
            <a:chOff x="6284267" y="3832027"/>
            <a:chExt cx="609600" cy="604838"/>
          </a:xfrm>
        </p:grpSpPr>
        <p:sp>
          <p:nvSpPr>
            <p:cNvPr id="257" name="Freeform 5">
              <a:extLst>
                <a:ext uri="{FF2B5EF4-FFF2-40B4-BE49-F238E27FC236}">
                  <a16:creationId xmlns:a16="http://schemas.microsoft.com/office/drawing/2014/main" id="{61901EC5-1B10-486D-A6B9-C631989253FC}"/>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8" name="Freeform 6">
              <a:extLst>
                <a:ext uri="{FF2B5EF4-FFF2-40B4-BE49-F238E27FC236}">
                  <a16:creationId xmlns:a16="http://schemas.microsoft.com/office/drawing/2014/main" id="{C1BAFF6E-4223-4A20-9375-2BC38BE8FC21}"/>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259" name="pole tekstowe 258">
            <a:extLst>
              <a:ext uri="{FF2B5EF4-FFF2-40B4-BE49-F238E27FC236}">
                <a16:creationId xmlns:a16="http://schemas.microsoft.com/office/drawing/2014/main" id="{4C157102-A66A-43F3-A0FA-12B5EEC60867}"/>
              </a:ext>
            </a:extLst>
          </p:cNvPr>
          <p:cNvSpPr txBox="1"/>
          <p:nvPr/>
        </p:nvSpPr>
        <p:spPr>
          <a:xfrm>
            <a:off x="2289193" y="1612184"/>
            <a:ext cx="906017" cy="369332"/>
          </a:xfrm>
          <a:prstGeom prst="rect">
            <a:avLst/>
          </a:prstGeom>
          <a:noFill/>
        </p:spPr>
        <p:txBody>
          <a:bodyPr wrap="none" rtlCol="0">
            <a:spAutoFit/>
          </a:bodyPr>
          <a:lstStyle/>
          <a:p>
            <a:r>
              <a:rPr lang="pl-PL" b="1">
                <a:solidFill>
                  <a:schemeClr val="tx2"/>
                </a:solidFill>
              </a:rPr>
              <a:t>2020 r.</a:t>
            </a:r>
          </a:p>
        </p:txBody>
      </p:sp>
      <p:pic>
        <p:nvPicPr>
          <p:cNvPr id="7" name="Grafika 6" descr="Klepsydra 60%">
            <a:extLst>
              <a:ext uri="{FF2B5EF4-FFF2-40B4-BE49-F238E27FC236}">
                <a16:creationId xmlns:a16="http://schemas.microsoft.com/office/drawing/2014/main" id="{BC611A72-7737-461D-A204-FD09700594F4}"/>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29051" y="1521968"/>
            <a:ext cx="685897" cy="685897"/>
          </a:xfrm>
          <a:prstGeom prst="rect">
            <a:avLst/>
          </a:prstGeom>
        </p:spPr>
      </p:pic>
      <p:sp>
        <p:nvSpPr>
          <p:cNvPr id="261" name="pole tekstowe 260">
            <a:extLst>
              <a:ext uri="{FF2B5EF4-FFF2-40B4-BE49-F238E27FC236}">
                <a16:creationId xmlns:a16="http://schemas.microsoft.com/office/drawing/2014/main" id="{68D48452-E2C9-4AA8-8F87-662091C682B8}"/>
              </a:ext>
            </a:extLst>
          </p:cNvPr>
          <p:cNvSpPr txBox="1"/>
          <p:nvPr/>
        </p:nvSpPr>
        <p:spPr>
          <a:xfrm>
            <a:off x="448759" y="2368320"/>
            <a:ext cx="736340" cy="276999"/>
          </a:xfrm>
          <a:prstGeom prst="rect">
            <a:avLst/>
          </a:prstGeom>
          <a:solidFill>
            <a:schemeClr val="bg1"/>
          </a:solidFill>
        </p:spPr>
        <p:txBody>
          <a:bodyPr wrap="square" rtlCol="0">
            <a:spAutoFit/>
          </a:bodyPr>
          <a:lstStyle/>
          <a:p>
            <a:pPr algn="r"/>
            <a:r>
              <a:rPr lang="pl-PL" sz="1200" b="1">
                <a:solidFill>
                  <a:srgbClr val="58595B"/>
                </a:solidFill>
                <a:cs typeface="Arial"/>
              </a:rPr>
              <a:t>2020</a:t>
            </a:r>
          </a:p>
        </p:txBody>
      </p:sp>
      <p:sp>
        <p:nvSpPr>
          <p:cNvPr id="263" name="pole tekstowe 262">
            <a:extLst>
              <a:ext uri="{FF2B5EF4-FFF2-40B4-BE49-F238E27FC236}">
                <a16:creationId xmlns:a16="http://schemas.microsoft.com/office/drawing/2014/main" id="{2429431F-C6D4-49EE-8337-CAFFE4DE7037}"/>
              </a:ext>
            </a:extLst>
          </p:cNvPr>
          <p:cNvSpPr txBox="1"/>
          <p:nvPr/>
        </p:nvSpPr>
        <p:spPr>
          <a:xfrm>
            <a:off x="4617070" y="2306758"/>
            <a:ext cx="736340" cy="276999"/>
          </a:xfrm>
          <a:prstGeom prst="rect">
            <a:avLst/>
          </a:prstGeom>
          <a:solidFill>
            <a:schemeClr val="bg1"/>
          </a:solidFill>
        </p:spPr>
        <p:txBody>
          <a:bodyPr wrap="square" rtlCol="0">
            <a:spAutoFit/>
          </a:bodyPr>
          <a:lstStyle/>
          <a:p>
            <a:pPr algn="r"/>
            <a:r>
              <a:rPr lang="pl-PL" sz="1200" b="1"/>
              <a:t>2020</a:t>
            </a:r>
          </a:p>
        </p:txBody>
      </p:sp>
      <p:sp>
        <p:nvSpPr>
          <p:cNvPr id="6" name="Symbol zastępczy tekstu 7">
            <a:extLst>
              <a:ext uri="{FF2B5EF4-FFF2-40B4-BE49-F238E27FC236}">
                <a16:creationId xmlns:a16="http://schemas.microsoft.com/office/drawing/2014/main" id="{1DE3251F-CF94-49F4-B328-B4106E08A0EB}"/>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20" name="Prostokąt: zaokrąglone rogi 19">
            <a:extLst>
              <a:ext uri="{FF2B5EF4-FFF2-40B4-BE49-F238E27FC236}">
                <a16:creationId xmlns:a16="http://schemas.microsoft.com/office/drawing/2014/main" id="{274E9C72-3BB8-469B-8243-A14C384BAB33}"/>
              </a:ext>
            </a:extLst>
          </p:cNvPr>
          <p:cNvSpPr/>
          <p:nvPr/>
        </p:nvSpPr>
        <p:spPr>
          <a:xfrm>
            <a:off x="2045213" y="224960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37</a:t>
            </a:r>
          </a:p>
        </p:txBody>
      </p:sp>
      <p:sp>
        <p:nvSpPr>
          <p:cNvPr id="21" name="Prostokąt: zaokrąglone rogi 20">
            <a:extLst>
              <a:ext uri="{FF2B5EF4-FFF2-40B4-BE49-F238E27FC236}">
                <a16:creationId xmlns:a16="http://schemas.microsoft.com/office/drawing/2014/main" id="{C64F8A3D-63F2-42AA-944E-5F829B4607EB}"/>
              </a:ext>
            </a:extLst>
          </p:cNvPr>
          <p:cNvSpPr/>
          <p:nvPr/>
        </p:nvSpPr>
        <p:spPr>
          <a:xfrm>
            <a:off x="2216027" y="289054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46</a:t>
            </a:r>
          </a:p>
        </p:txBody>
      </p:sp>
      <p:sp>
        <p:nvSpPr>
          <p:cNvPr id="22" name="Prostokąt: zaokrąglone rogi 21">
            <a:extLst>
              <a:ext uri="{FF2B5EF4-FFF2-40B4-BE49-F238E27FC236}">
                <a16:creationId xmlns:a16="http://schemas.microsoft.com/office/drawing/2014/main" id="{C697C9E8-0CEE-4BD8-B6A2-8F38A0EF8D34}"/>
              </a:ext>
            </a:extLst>
          </p:cNvPr>
          <p:cNvSpPr/>
          <p:nvPr/>
        </p:nvSpPr>
        <p:spPr>
          <a:xfrm>
            <a:off x="2423577" y="329393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53</a:t>
            </a:r>
          </a:p>
        </p:txBody>
      </p:sp>
      <p:sp>
        <p:nvSpPr>
          <p:cNvPr id="23" name="Prostokąt: zaokrąglone rogi 22">
            <a:extLst>
              <a:ext uri="{FF2B5EF4-FFF2-40B4-BE49-F238E27FC236}">
                <a16:creationId xmlns:a16="http://schemas.microsoft.com/office/drawing/2014/main" id="{376FA0A4-11E0-4CF7-A7A1-7CC52D3106CB}"/>
              </a:ext>
            </a:extLst>
          </p:cNvPr>
          <p:cNvSpPr/>
          <p:nvPr/>
        </p:nvSpPr>
        <p:spPr>
          <a:xfrm>
            <a:off x="1832034" y="413532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29</a:t>
            </a:r>
          </a:p>
        </p:txBody>
      </p:sp>
      <p:sp>
        <p:nvSpPr>
          <p:cNvPr id="24" name="Prostokąt: zaokrąglone rogi 23">
            <a:extLst>
              <a:ext uri="{FF2B5EF4-FFF2-40B4-BE49-F238E27FC236}">
                <a16:creationId xmlns:a16="http://schemas.microsoft.com/office/drawing/2014/main" id="{C5082AD3-F95A-4BF1-91E5-8D0ADFFA5495}"/>
              </a:ext>
            </a:extLst>
          </p:cNvPr>
          <p:cNvSpPr/>
          <p:nvPr/>
        </p:nvSpPr>
        <p:spPr>
          <a:xfrm>
            <a:off x="2057996" y="372747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38</a:t>
            </a:r>
          </a:p>
        </p:txBody>
      </p:sp>
      <p:sp>
        <p:nvSpPr>
          <p:cNvPr id="25" name="Prostokąt: zaokrąglone rogi 24">
            <a:extLst>
              <a:ext uri="{FF2B5EF4-FFF2-40B4-BE49-F238E27FC236}">
                <a16:creationId xmlns:a16="http://schemas.microsoft.com/office/drawing/2014/main" id="{083B4A75-8766-4D58-A841-48635B4C4FBB}"/>
              </a:ext>
            </a:extLst>
          </p:cNvPr>
          <p:cNvSpPr/>
          <p:nvPr/>
        </p:nvSpPr>
        <p:spPr>
          <a:xfrm>
            <a:off x="1900014" y="4576961"/>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34</a:t>
            </a:r>
          </a:p>
        </p:txBody>
      </p:sp>
      <p:sp>
        <p:nvSpPr>
          <p:cNvPr id="224" name="Prostokąt: zaokrąglone rogi 223">
            <a:extLst>
              <a:ext uri="{FF2B5EF4-FFF2-40B4-BE49-F238E27FC236}">
                <a16:creationId xmlns:a16="http://schemas.microsoft.com/office/drawing/2014/main" id="{6DEDCCC9-2A1E-41D9-AB95-30B2972403F2}"/>
              </a:ext>
            </a:extLst>
          </p:cNvPr>
          <p:cNvSpPr/>
          <p:nvPr/>
        </p:nvSpPr>
        <p:spPr>
          <a:xfrm>
            <a:off x="6665171" y="215242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58</a:t>
            </a:r>
          </a:p>
        </p:txBody>
      </p:sp>
      <p:sp>
        <p:nvSpPr>
          <p:cNvPr id="225" name="Prostokąt: zaokrąglone rogi 224">
            <a:extLst>
              <a:ext uri="{FF2B5EF4-FFF2-40B4-BE49-F238E27FC236}">
                <a16:creationId xmlns:a16="http://schemas.microsoft.com/office/drawing/2014/main" id="{C0C62FC7-A750-46F2-9F2C-1620455BD651}"/>
              </a:ext>
            </a:extLst>
          </p:cNvPr>
          <p:cNvSpPr/>
          <p:nvPr/>
        </p:nvSpPr>
        <p:spPr>
          <a:xfrm>
            <a:off x="6695084" y="285058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59</a:t>
            </a:r>
          </a:p>
        </p:txBody>
      </p:sp>
      <p:sp>
        <p:nvSpPr>
          <p:cNvPr id="226" name="Prostokąt: zaokrąglone rogi 225">
            <a:extLst>
              <a:ext uri="{FF2B5EF4-FFF2-40B4-BE49-F238E27FC236}">
                <a16:creationId xmlns:a16="http://schemas.microsoft.com/office/drawing/2014/main" id="{9EC64BDC-6805-4427-BEF1-7F3FDB89DB1B}"/>
              </a:ext>
            </a:extLst>
          </p:cNvPr>
          <p:cNvSpPr/>
          <p:nvPr/>
        </p:nvSpPr>
        <p:spPr>
          <a:xfrm>
            <a:off x="6759759" y="328255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62</a:t>
            </a:r>
          </a:p>
        </p:txBody>
      </p:sp>
      <p:sp>
        <p:nvSpPr>
          <p:cNvPr id="227" name="Prostokąt: zaokrąglone rogi 226">
            <a:extLst>
              <a:ext uri="{FF2B5EF4-FFF2-40B4-BE49-F238E27FC236}">
                <a16:creationId xmlns:a16="http://schemas.microsoft.com/office/drawing/2014/main" id="{AF5C11E6-F19A-4161-A3A4-A50386E0A367}"/>
              </a:ext>
            </a:extLst>
          </p:cNvPr>
          <p:cNvSpPr/>
          <p:nvPr/>
        </p:nvSpPr>
        <p:spPr>
          <a:xfrm>
            <a:off x="6453966" y="412394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50</a:t>
            </a:r>
          </a:p>
        </p:txBody>
      </p:sp>
      <p:sp>
        <p:nvSpPr>
          <p:cNvPr id="228" name="Prostokąt: zaokrąglone rogi 227">
            <a:extLst>
              <a:ext uri="{FF2B5EF4-FFF2-40B4-BE49-F238E27FC236}">
                <a16:creationId xmlns:a16="http://schemas.microsoft.com/office/drawing/2014/main" id="{23FDF55A-D7D6-461D-AD6D-2516BDE1695C}"/>
              </a:ext>
            </a:extLst>
          </p:cNvPr>
          <p:cNvSpPr/>
          <p:nvPr/>
        </p:nvSpPr>
        <p:spPr>
          <a:xfrm>
            <a:off x="6803753" y="370656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64</a:t>
            </a:r>
          </a:p>
        </p:txBody>
      </p:sp>
      <p:sp>
        <p:nvSpPr>
          <p:cNvPr id="229" name="Prostokąt: zaokrąglone rogi 228">
            <a:extLst>
              <a:ext uri="{FF2B5EF4-FFF2-40B4-BE49-F238E27FC236}">
                <a16:creationId xmlns:a16="http://schemas.microsoft.com/office/drawing/2014/main" id="{C086412F-C157-4817-8DCE-A8CA5E3CE756}"/>
              </a:ext>
            </a:extLst>
          </p:cNvPr>
          <p:cNvSpPr/>
          <p:nvPr/>
        </p:nvSpPr>
        <p:spPr>
          <a:xfrm>
            <a:off x="6598146" y="4565581"/>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55</a:t>
            </a:r>
          </a:p>
        </p:txBody>
      </p:sp>
    </p:spTree>
    <p:extLst>
      <p:ext uri="{BB962C8B-B14F-4D97-AF65-F5344CB8AC3E}">
        <p14:creationId xmlns:p14="http://schemas.microsoft.com/office/powerpoint/2010/main" val="265438354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Prostokąt: zaokrąglone rogi 52">
            <a:extLst>
              <a:ext uri="{FF2B5EF4-FFF2-40B4-BE49-F238E27FC236}">
                <a16:creationId xmlns:a16="http://schemas.microsoft.com/office/drawing/2014/main" id="{99481E3A-0AF6-4520-AE45-596DE31AC021}"/>
              </a:ext>
            </a:extLst>
          </p:cNvPr>
          <p:cNvSpPr/>
          <p:nvPr/>
        </p:nvSpPr>
        <p:spPr>
          <a:xfrm>
            <a:off x="4815825" y="2832462"/>
            <a:ext cx="4142652" cy="269832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3" name="Prostokąt: zaokrąglone rogi 42">
            <a:extLst>
              <a:ext uri="{FF2B5EF4-FFF2-40B4-BE49-F238E27FC236}">
                <a16:creationId xmlns:a16="http://schemas.microsoft.com/office/drawing/2014/main" id="{68465689-BA41-480C-950C-0E86D3A71555}"/>
              </a:ext>
            </a:extLst>
          </p:cNvPr>
          <p:cNvSpPr/>
          <p:nvPr/>
        </p:nvSpPr>
        <p:spPr>
          <a:xfrm>
            <a:off x="323514" y="2811609"/>
            <a:ext cx="4142652" cy="269832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systemu gospodarowania odpadami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4238947" cy="1080790"/>
          </a:xfrm>
        </p:spPr>
        <p:txBody>
          <a:bodyPr/>
          <a:lstStyle/>
          <a:p>
            <a:r>
              <a:rPr lang="pl-PL" sz="1100"/>
              <a:t>P15. Proszę powiedzieć, jak ocenia Pan(i) </a:t>
            </a:r>
            <a:r>
              <a:rPr lang="pl-PL" sz="1100" b="1"/>
              <a:t>OBECNY</a:t>
            </a:r>
            <a:r>
              <a:rPr lang="pl-PL" sz="1100"/>
              <a:t> system gospodarowania odpadami w Polsce?</a:t>
            </a:r>
          </a:p>
          <a:p>
            <a:r>
              <a:rPr lang="pl-PL" sz="800" i="1">
                <a:solidFill>
                  <a:schemeClr val="bg1">
                    <a:lumMod val="75000"/>
                  </a:schemeClr>
                </a:solidFill>
              </a:rPr>
              <a:t>Pytanie jednokrotnego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15" name="Symbol zastępczy zawartości 4">
            <a:extLst>
              <a:ext uri="{FF2B5EF4-FFF2-40B4-BE49-F238E27FC236}">
                <a16:creationId xmlns:a16="http://schemas.microsoft.com/office/drawing/2014/main" id="{02194379-B0CE-4F28-8B76-2B55B8E0810C}"/>
              </a:ext>
            </a:extLst>
          </p:cNvPr>
          <p:cNvGraphicFramePr>
            <a:graphicFrameLocks/>
          </p:cNvGraphicFramePr>
          <p:nvPr>
            <p:extLst>
              <p:ext uri="{D42A27DB-BD31-4B8C-83A1-F6EECF244321}">
                <p14:modId xmlns:p14="http://schemas.microsoft.com/office/powerpoint/2010/main" val="2152234699"/>
              </p:ext>
            </p:extLst>
          </p:nvPr>
        </p:nvGraphicFramePr>
        <p:xfrm>
          <a:off x="407282" y="2290239"/>
          <a:ext cx="4082330" cy="30228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Symbol zastępczy zawartości 4" descr="Ocena systemu gospodarowania odpadami za 20 lat w Polsce.&#10;&#10;Wykres słupkowy skumulowany do 100% przedstawia ocenę przyszłego systemu gospodarowania odpadami w poszczególnych latach: &#10;2020 zdecydowanie lepiej 11%, raczej lepiej 47%, raczej gorzej 13%, zdecydowanie gorzej 5%, nie ulegnie zmianie 14%, trudno powiedzieć 11%,&#10;2018 zdecydowanie lepiej 9%, raczej lepiej 50%, raczej gorzej 11%, zdecydowanie gorzej 6%, nie ulegnie zmianie 9%, trudno powiedzieć 15%,&#10;2014 zdecydowanie lepiej 5%, raczej lepiej 57%, raczej gorzej 12%, zdecydowanie gorzej 4%, nie ulegnie zmianie 7%, trudno powiedzieć 15%,&#10;2013 zdecydowanie lepiej 11%, raczej lepiej 53%, raczej gorzej 11%, zdecydowanie gorzej 6%, nie ulegnie zmianie 9%, trudno powiedzieć 10%,&#10;2012 zdecydowanie lepiej 4%, raczej lepiej 46%, raczej gorzej 22%, zdecydowanie gorzej 6%, trudno powiedzieć 23%,&#10;2011 zdecydowanie lepiej 4%, raczej lepiej 51%, raczej gorzej 27%, zdecydowanie gorzej 4%, trudno powiedzieć 14%.">
            <a:extLst>
              <a:ext uri="{FF2B5EF4-FFF2-40B4-BE49-F238E27FC236}">
                <a16:creationId xmlns:a16="http://schemas.microsoft.com/office/drawing/2014/main" id="{4DA15720-2967-4A0E-9F6B-836383EA9F95}"/>
              </a:ext>
            </a:extLst>
          </p:cNvPr>
          <p:cNvGraphicFramePr>
            <a:graphicFrameLocks/>
          </p:cNvGraphicFramePr>
          <p:nvPr>
            <p:extLst>
              <p:ext uri="{D42A27DB-BD31-4B8C-83A1-F6EECF244321}">
                <p14:modId xmlns:p14="http://schemas.microsoft.com/office/powerpoint/2010/main" val="1649716593"/>
              </p:ext>
            </p:extLst>
          </p:nvPr>
        </p:nvGraphicFramePr>
        <p:xfrm>
          <a:off x="4570518" y="2296671"/>
          <a:ext cx="4350743" cy="30228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Symbol zastępczy zawartości 4">
            <a:extLst>
              <a:ext uri="{FF2B5EF4-FFF2-40B4-BE49-F238E27FC236}">
                <a16:creationId xmlns:a16="http://schemas.microsoft.com/office/drawing/2014/main" id="{CB52AD30-61ED-4950-A4B8-091D3B505BD9}"/>
              </a:ext>
            </a:extLst>
          </p:cNvPr>
          <p:cNvGraphicFramePr>
            <a:graphicFrameLocks/>
          </p:cNvGraphicFramePr>
          <p:nvPr>
            <p:extLst>
              <p:ext uri="{D42A27DB-BD31-4B8C-83A1-F6EECF244321}">
                <p14:modId xmlns:p14="http://schemas.microsoft.com/office/powerpoint/2010/main" val="1522213656"/>
              </p:ext>
            </p:extLst>
          </p:nvPr>
        </p:nvGraphicFramePr>
        <p:xfrm>
          <a:off x="1241236" y="4968957"/>
          <a:ext cx="3043891" cy="84496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Symbol zastępczy zawartości 4" descr="Ocena obecnego systemu gospodarowania odpadami w Polsce.&#10;&#10;Wykres słupkowy skumulowany do 100% przedstawia ocenę obecnego systemu gospodarowania odpadami w poszczególnych latach: &#10;2020 zdecydowanie dobrze 3%, raczej dobrze 34%, raczej źle 41%, zdecydowanie źle 16%, trudno powiedzieć 7%,&#10;2020 zdecydowanie dobrze 3%, raczej dobrze 43%, raczej źle 30%, zdecydowanie źle 8%, trudno powiedzieć 16%,&#10;2014 zdecydowanie dobrze 1%, raczej dobrze 52%, raczej źle 29%, zdecydowanie źle 5%, trudno powiedzieć 13%,&#10;2013 zdecydowanie dobrze 4%, raczej dobrze 34%, raczej źle 40%, zdecydowanie źle 9%, trudno powiedzieć 13%,&#10;2012 zdecydowanie dobrze 1%, raczej dobrze 28%, raczej źle 44%, zdecydowanie źle 12%, trudno powiedzieć 15%,&#10;20211zdecydowanie dobrze 2%, raczej dobrze 32%, raczej źle 47%, zdecydowanie źle 11%, trudno powiedzieć 9%.&#10;&#10;">
            <a:extLst>
              <a:ext uri="{FF2B5EF4-FFF2-40B4-BE49-F238E27FC236}">
                <a16:creationId xmlns:a16="http://schemas.microsoft.com/office/drawing/2014/main" id="{62AE3513-3753-4008-A98A-D68BACC6C9D3}"/>
              </a:ext>
            </a:extLst>
          </p:cNvPr>
          <p:cNvGraphicFramePr>
            <a:graphicFrameLocks/>
          </p:cNvGraphicFramePr>
          <p:nvPr>
            <p:extLst>
              <p:ext uri="{D42A27DB-BD31-4B8C-83A1-F6EECF244321}">
                <p14:modId xmlns:p14="http://schemas.microsoft.com/office/powerpoint/2010/main" val="34644358"/>
              </p:ext>
            </p:extLst>
          </p:nvPr>
        </p:nvGraphicFramePr>
        <p:xfrm>
          <a:off x="958374" y="2116716"/>
          <a:ext cx="3507791" cy="72461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Symbol zastępczy zawartości 4">
            <a:extLst>
              <a:ext uri="{FF2B5EF4-FFF2-40B4-BE49-F238E27FC236}">
                <a16:creationId xmlns:a16="http://schemas.microsoft.com/office/drawing/2014/main" id="{215348AF-F4F3-4417-9E07-C0519AEF3858}"/>
              </a:ext>
            </a:extLst>
          </p:cNvPr>
          <p:cNvGraphicFramePr>
            <a:graphicFrameLocks/>
          </p:cNvGraphicFramePr>
          <p:nvPr>
            <p:extLst>
              <p:ext uri="{D42A27DB-BD31-4B8C-83A1-F6EECF244321}">
                <p14:modId xmlns:p14="http://schemas.microsoft.com/office/powerpoint/2010/main" val="423718876"/>
              </p:ext>
            </p:extLst>
          </p:nvPr>
        </p:nvGraphicFramePr>
        <p:xfrm>
          <a:off x="5340414" y="2055774"/>
          <a:ext cx="3507791" cy="724614"/>
        </p:xfrm>
        <a:graphic>
          <a:graphicData uri="http://schemas.openxmlformats.org/drawingml/2006/chart">
            <c:chart xmlns:c="http://schemas.openxmlformats.org/drawingml/2006/chart" xmlns:r="http://schemas.openxmlformats.org/officeDocument/2006/relationships" r:id="rId7"/>
          </a:graphicData>
        </a:graphic>
      </p:graphicFrame>
      <p:sp>
        <p:nvSpPr>
          <p:cNvPr id="48" name="Symbol zastępczy tekstu 2">
            <a:extLst>
              <a:ext uri="{FF2B5EF4-FFF2-40B4-BE49-F238E27FC236}">
                <a16:creationId xmlns:a16="http://schemas.microsoft.com/office/drawing/2014/main" id="{14AAE0C3-AC03-4A25-9446-0EDD7CB52140}"/>
              </a:ext>
            </a:extLst>
          </p:cNvPr>
          <p:cNvSpPr txBox="1">
            <a:spLocks/>
          </p:cNvSpPr>
          <p:nvPr/>
        </p:nvSpPr>
        <p:spPr>
          <a:xfrm>
            <a:off x="4929328" y="908050"/>
            <a:ext cx="3704459" cy="108079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1100"/>
              <a:t>P16. A jak Pan(i) uważa, jak będzie </a:t>
            </a:r>
            <a:r>
              <a:rPr lang="pl-PL" sz="1100" b="1"/>
              <a:t>za</a:t>
            </a:r>
            <a:r>
              <a:rPr lang="pl-PL" sz="1100"/>
              <a:t> </a:t>
            </a:r>
            <a:r>
              <a:rPr lang="pl-PL" sz="1100" b="1"/>
              <a:t>20 lat </a:t>
            </a:r>
            <a:r>
              <a:rPr lang="pl-PL" sz="1100"/>
              <a:t>z gospodarką odpadami w Polsce?</a:t>
            </a:r>
          </a:p>
          <a:p>
            <a:r>
              <a:rPr lang="pl-PL" sz="800" i="1">
                <a:solidFill>
                  <a:schemeClr val="bg1">
                    <a:lumMod val="75000"/>
                  </a:schemeClr>
                </a:solidFill>
              </a:rPr>
              <a:t>Pytanie jednokrotnego wyboru.</a:t>
            </a:r>
          </a:p>
        </p:txBody>
      </p:sp>
      <p:graphicFrame>
        <p:nvGraphicFramePr>
          <p:cNvPr id="4" name="Symbol zastępczy zawartości 4">
            <a:extLst>
              <a:ext uri="{FF2B5EF4-FFF2-40B4-BE49-F238E27FC236}">
                <a16:creationId xmlns:a16="http://schemas.microsoft.com/office/drawing/2014/main" id="{A72B8C31-A2E7-4EF1-A165-88AE415A3013}"/>
              </a:ext>
            </a:extLst>
          </p:cNvPr>
          <p:cNvGraphicFramePr>
            <a:graphicFrameLocks/>
          </p:cNvGraphicFramePr>
          <p:nvPr>
            <p:extLst>
              <p:ext uri="{D42A27DB-BD31-4B8C-83A1-F6EECF244321}">
                <p14:modId xmlns:p14="http://schemas.microsoft.com/office/powerpoint/2010/main" val="107495531"/>
              </p:ext>
            </p:extLst>
          </p:nvPr>
        </p:nvGraphicFramePr>
        <p:xfrm>
          <a:off x="5741858" y="4970668"/>
          <a:ext cx="3043891" cy="506123"/>
        </p:xfrm>
        <a:graphic>
          <a:graphicData uri="http://schemas.openxmlformats.org/drawingml/2006/chart">
            <c:chart xmlns:c="http://schemas.openxmlformats.org/drawingml/2006/chart" xmlns:r="http://schemas.openxmlformats.org/officeDocument/2006/relationships" r:id="rId8"/>
          </a:graphicData>
        </a:graphic>
      </p:graphicFrame>
      <p:grpSp>
        <p:nvGrpSpPr>
          <p:cNvPr id="253" name="Grupa 252">
            <a:extLst>
              <a:ext uri="{FF2B5EF4-FFF2-40B4-BE49-F238E27FC236}">
                <a16:creationId xmlns:a16="http://schemas.microsoft.com/office/drawing/2014/main" id="{CB6E6B29-080F-438C-B9EF-3940D0CB2AB0}"/>
              </a:ext>
            </a:extLst>
          </p:cNvPr>
          <p:cNvGrpSpPr/>
          <p:nvPr/>
        </p:nvGrpSpPr>
        <p:grpSpPr>
          <a:xfrm>
            <a:off x="6380942" y="1582357"/>
            <a:ext cx="453147" cy="449607"/>
            <a:chOff x="6284267" y="3832027"/>
            <a:chExt cx="609600" cy="604838"/>
          </a:xfrm>
        </p:grpSpPr>
        <p:sp>
          <p:nvSpPr>
            <p:cNvPr id="254" name="Freeform 5">
              <a:extLst>
                <a:ext uri="{FF2B5EF4-FFF2-40B4-BE49-F238E27FC236}">
                  <a16:creationId xmlns:a16="http://schemas.microsoft.com/office/drawing/2014/main" id="{E78F89B1-D608-4956-81D5-5A14468085AE}"/>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5" name="Freeform 6">
              <a:extLst>
                <a:ext uri="{FF2B5EF4-FFF2-40B4-BE49-F238E27FC236}">
                  <a16:creationId xmlns:a16="http://schemas.microsoft.com/office/drawing/2014/main" id="{3F385113-B4CA-4A7A-904C-EE464EB34B95}"/>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5" name="pole tekstowe 4">
            <a:extLst>
              <a:ext uri="{FF2B5EF4-FFF2-40B4-BE49-F238E27FC236}">
                <a16:creationId xmlns:a16="http://schemas.microsoft.com/office/drawing/2014/main" id="{C9045211-DA3C-4DE6-B0F3-FB0551E7912E}"/>
              </a:ext>
            </a:extLst>
          </p:cNvPr>
          <p:cNvSpPr txBox="1"/>
          <p:nvPr/>
        </p:nvSpPr>
        <p:spPr>
          <a:xfrm>
            <a:off x="6802914" y="1582777"/>
            <a:ext cx="906017" cy="369332"/>
          </a:xfrm>
          <a:prstGeom prst="rect">
            <a:avLst/>
          </a:prstGeom>
          <a:noFill/>
        </p:spPr>
        <p:txBody>
          <a:bodyPr wrap="none" rtlCol="0">
            <a:spAutoFit/>
          </a:bodyPr>
          <a:lstStyle/>
          <a:p>
            <a:r>
              <a:rPr lang="pl-PL" b="1">
                <a:solidFill>
                  <a:schemeClr val="tx2"/>
                </a:solidFill>
              </a:rPr>
              <a:t>2040 r.</a:t>
            </a:r>
          </a:p>
        </p:txBody>
      </p:sp>
      <p:grpSp>
        <p:nvGrpSpPr>
          <p:cNvPr id="256" name="Grupa 255">
            <a:extLst>
              <a:ext uri="{FF2B5EF4-FFF2-40B4-BE49-F238E27FC236}">
                <a16:creationId xmlns:a16="http://schemas.microsoft.com/office/drawing/2014/main" id="{7DAF6716-B1FC-4411-803C-DECD26F2D7FB}"/>
              </a:ext>
            </a:extLst>
          </p:cNvPr>
          <p:cNvGrpSpPr/>
          <p:nvPr/>
        </p:nvGrpSpPr>
        <p:grpSpPr>
          <a:xfrm>
            <a:off x="2077397" y="1600231"/>
            <a:ext cx="453147" cy="449607"/>
            <a:chOff x="6284267" y="3832027"/>
            <a:chExt cx="609600" cy="604838"/>
          </a:xfrm>
        </p:grpSpPr>
        <p:sp>
          <p:nvSpPr>
            <p:cNvPr id="257" name="Freeform 5">
              <a:extLst>
                <a:ext uri="{FF2B5EF4-FFF2-40B4-BE49-F238E27FC236}">
                  <a16:creationId xmlns:a16="http://schemas.microsoft.com/office/drawing/2014/main" id="{61901EC5-1B10-486D-A6B9-C631989253FC}"/>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8" name="Freeform 6">
              <a:extLst>
                <a:ext uri="{FF2B5EF4-FFF2-40B4-BE49-F238E27FC236}">
                  <a16:creationId xmlns:a16="http://schemas.microsoft.com/office/drawing/2014/main" id="{C1BAFF6E-4223-4A20-9375-2BC38BE8FC21}"/>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259" name="pole tekstowe 258">
            <a:extLst>
              <a:ext uri="{FF2B5EF4-FFF2-40B4-BE49-F238E27FC236}">
                <a16:creationId xmlns:a16="http://schemas.microsoft.com/office/drawing/2014/main" id="{4C157102-A66A-43F3-A0FA-12B5EEC60867}"/>
              </a:ext>
            </a:extLst>
          </p:cNvPr>
          <p:cNvSpPr txBox="1"/>
          <p:nvPr/>
        </p:nvSpPr>
        <p:spPr>
          <a:xfrm>
            <a:off x="2479506" y="1612184"/>
            <a:ext cx="906017" cy="369332"/>
          </a:xfrm>
          <a:prstGeom prst="rect">
            <a:avLst/>
          </a:prstGeom>
          <a:noFill/>
        </p:spPr>
        <p:txBody>
          <a:bodyPr wrap="none" rtlCol="0">
            <a:spAutoFit/>
          </a:bodyPr>
          <a:lstStyle/>
          <a:p>
            <a:r>
              <a:rPr lang="pl-PL" b="1">
                <a:solidFill>
                  <a:schemeClr val="tx2"/>
                </a:solidFill>
              </a:rPr>
              <a:t>2020 r.</a:t>
            </a:r>
          </a:p>
        </p:txBody>
      </p:sp>
      <p:sp>
        <p:nvSpPr>
          <p:cNvPr id="261" name="pole tekstowe 260">
            <a:extLst>
              <a:ext uri="{FF2B5EF4-FFF2-40B4-BE49-F238E27FC236}">
                <a16:creationId xmlns:a16="http://schemas.microsoft.com/office/drawing/2014/main" id="{68D48452-E2C9-4AA8-8F87-662091C682B8}"/>
              </a:ext>
            </a:extLst>
          </p:cNvPr>
          <p:cNvSpPr txBox="1"/>
          <p:nvPr/>
        </p:nvSpPr>
        <p:spPr>
          <a:xfrm>
            <a:off x="633302" y="2368320"/>
            <a:ext cx="736340" cy="276999"/>
          </a:xfrm>
          <a:prstGeom prst="rect">
            <a:avLst/>
          </a:prstGeom>
          <a:solidFill>
            <a:schemeClr val="bg1"/>
          </a:solidFill>
        </p:spPr>
        <p:txBody>
          <a:bodyPr wrap="square" rtlCol="0">
            <a:spAutoFit/>
          </a:bodyPr>
          <a:lstStyle/>
          <a:p>
            <a:pPr algn="r"/>
            <a:r>
              <a:rPr lang="pl-PL" sz="1200" b="1">
                <a:solidFill>
                  <a:srgbClr val="58595B"/>
                </a:solidFill>
                <a:cs typeface="Arial"/>
              </a:rPr>
              <a:t>2020</a:t>
            </a:r>
          </a:p>
        </p:txBody>
      </p:sp>
      <p:sp>
        <p:nvSpPr>
          <p:cNvPr id="263" name="pole tekstowe 262">
            <a:extLst>
              <a:ext uri="{FF2B5EF4-FFF2-40B4-BE49-F238E27FC236}">
                <a16:creationId xmlns:a16="http://schemas.microsoft.com/office/drawing/2014/main" id="{2429431F-C6D4-49EE-8337-CAFFE4DE7037}"/>
              </a:ext>
            </a:extLst>
          </p:cNvPr>
          <p:cNvSpPr txBox="1"/>
          <p:nvPr/>
        </p:nvSpPr>
        <p:spPr>
          <a:xfrm>
            <a:off x="5040180" y="2306758"/>
            <a:ext cx="736340" cy="276999"/>
          </a:xfrm>
          <a:prstGeom prst="rect">
            <a:avLst/>
          </a:prstGeom>
          <a:solidFill>
            <a:schemeClr val="bg1"/>
          </a:solidFill>
        </p:spPr>
        <p:txBody>
          <a:bodyPr wrap="square" rtlCol="0">
            <a:spAutoFit/>
          </a:bodyPr>
          <a:lstStyle/>
          <a:p>
            <a:pPr algn="r"/>
            <a:r>
              <a:rPr lang="pl-PL" sz="1200" b="1"/>
              <a:t>2020</a:t>
            </a:r>
          </a:p>
        </p:txBody>
      </p:sp>
      <p:sp>
        <p:nvSpPr>
          <p:cNvPr id="6" name="Symbol zastępczy tekstu 7">
            <a:extLst>
              <a:ext uri="{FF2B5EF4-FFF2-40B4-BE49-F238E27FC236}">
                <a16:creationId xmlns:a16="http://schemas.microsoft.com/office/drawing/2014/main" id="{1DE3251F-CF94-49F4-B328-B4106E08A0EB}"/>
              </a:ext>
            </a:extLst>
          </p:cNvPr>
          <p:cNvSpPr txBox="1">
            <a:spLocks/>
          </p:cNvSpPr>
          <p:nvPr/>
        </p:nvSpPr>
        <p:spPr>
          <a:xfrm>
            <a:off x="8128035"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20" name="Prostokąt: zaokrąglone rogi 19">
            <a:extLst>
              <a:ext uri="{FF2B5EF4-FFF2-40B4-BE49-F238E27FC236}">
                <a16:creationId xmlns:a16="http://schemas.microsoft.com/office/drawing/2014/main" id="{274E9C72-3BB8-469B-8243-A14C384BAB33}"/>
              </a:ext>
            </a:extLst>
          </p:cNvPr>
          <p:cNvSpPr/>
          <p:nvPr/>
        </p:nvSpPr>
        <p:spPr>
          <a:xfrm>
            <a:off x="2229756" y="224960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37</a:t>
            </a:r>
          </a:p>
        </p:txBody>
      </p:sp>
      <p:sp>
        <p:nvSpPr>
          <p:cNvPr id="21" name="Prostokąt: zaokrąglone rogi 20">
            <a:extLst>
              <a:ext uri="{FF2B5EF4-FFF2-40B4-BE49-F238E27FC236}">
                <a16:creationId xmlns:a16="http://schemas.microsoft.com/office/drawing/2014/main" id="{C64F8A3D-63F2-42AA-944E-5F829B4607EB}"/>
              </a:ext>
            </a:extLst>
          </p:cNvPr>
          <p:cNvSpPr/>
          <p:nvPr/>
        </p:nvSpPr>
        <p:spPr>
          <a:xfrm>
            <a:off x="2400570" y="289054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46</a:t>
            </a:r>
          </a:p>
        </p:txBody>
      </p:sp>
      <p:sp>
        <p:nvSpPr>
          <p:cNvPr id="22" name="Prostokąt: zaokrąglone rogi 21">
            <a:extLst>
              <a:ext uri="{FF2B5EF4-FFF2-40B4-BE49-F238E27FC236}">
                <a16:creationId xmlns:a16="http://schemas.microsoft.com/office/drawing/2014/main" id="{C697C9E8-0CEE-4BD8-B6A2-8F38A0EF8D34}"/>
              </a:ext>
            </a:extLst>
          </p:cNvPr>
          <p:cNvSpPr/>
          <p:nvPr/>
        </p:nvSpPr>
        <p:spPr>
          <a:xfrm>
            <a:off x="2298200" y="329294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39</a:t>
            </a:r>
          </a:p>
        </p:txBody>
      </p:sp>
      <p:sp>
        <p:nvSpPr>
          <p:cNvPr id="23" name="Prostokąt: zaokrąglone rogi 22">
            <a:extLst>
              <a:ext uri="{FF2B5EF4-FFF2-40B4-BE49-F238E27FC236}">
                <a16:creationId xmlns:a16="http://schemas.microsoft.com/office/drawing/2014/main" id="{376FA0A4-11E0-4CF7-A7A1-7CC52D3106CB}"/>
              </a:ext>
            </a:extLst>
          </p:cNvPr>
          <p:cNvSpPr/>
          <p:nvPr/>
        </p:nvSpPr>
        <p:spPr>
          <a:xfrm>
            <a:off x="2131381" y="412168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36</a:t>
            </a:r>
          </a:p>
        </p:txBody>
      </p:sp>
      <p:sp>
        <p:nvSpPr>
          <p:cNvPr id="24" name="Prostokąt: zaokrąglone rogi 23">
            <a:extLst>
              <a:ext uri="{FF2B5EF4-FFF2-40B4-BE49-F238E27FC236}">
                <a16:creationId xmlns:a16="http://schemas.microsoft.com/office/drawing/2014/main" id="{C5082AD3-F95A-4BF1-91E5-8D0ADFFA5495}"/>
              </a:ext>
            </a:extLst>
          </p:cNvPr>
          <p:cNvSpPr/>
          <p:nvPr/>
        </p:nvSpPr>
        <p:spPr>
          <a:xfrm>
            <a:off x="2242539" y="372747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38</a:t>
            </a:r>
          </a:p>
        </p:txBody>
      </p:sp>
      <p:sp>
        <p:nvSpPr>
          <p:cNvPr id="25" name="Prostokąt: zaokrąglone rogi 24">
            <a:extLst>
              <a:ext uri="{FF2B5EF4-FFF2-40B4-BE49-F238E27FC236}">
                <a16:creationId xmlns:a16="http://schemas.microsoft.com/office/drawing/2014/main" id="{083B4A75-8766-4D58-A841-48635B4C4FBB}"/>
              </a:ext>
            </a:extLst>
          </p:cNvPr>
          <p:cNvSpPr/>
          <p:nvPr/>
        </p:nvSpPr>
        <p:spPr>
          <a:xfrm>
            <a:off x="2005367" y="457645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32</a:t>
            </a:r>
          </a:p>
        </p:txBody>
      </p:sp>
      <p:sp>
        <p:nvSpPr>
          <p:cNvPr id="224" name="Prostokąt: zaokrąglone rogi 223">
            <a:extLst>
              <a:ext uri="{FF2B5EF4-FFF2-40B4-BE49-F238E27FC236}">
                <a16:creationId xmlns:a16="http://schemas.microsoft.com/office/drawing/2014/main" id="{6DEDCCC9-2A1E-41D9-AB95-30B2972403F2}"/>
              </a:ext>
            </a:extLst>
          </p:cNvPr>
          <p:cNvSpPr/>
          <p:nvPr/>
        </p:nvSpPr>
        <p:spPr>
          <a:xfrm>
            <a:off x="7186743" y="215443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58</a:t>
            </a:r>
          </a:p>
        </p:txBody>
      </p:sp>
      <p:sp>
        <p:nvSpPr>
          <p:cNvPr id="225" name="Prostokąt: zaokrąglone rogi 224">
            <a:extLst>
              <a:ext uri="{FF2B5EF4-FFF2-40B4-BE49-F238E27FC236}">
                <a16:creationId xmlns:a16="http://schemas.microsoft.com/office/drawing/2014/main" id="{C0C62FC7-A750-46F2-9F2C-1620455BD651}"/>
              </a:ext>
            </a:extLst>
          </p:cNvPr>
          <p:cNvSpPr/>
          <p:nvPr/>
        </p:nvSpPr>
        <p:spPr>
          <a:xfrm>
            <a:off x="7126344" y="2887812"/>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57</a:t>
            </a:r>
          </a:p>
        </p:txBody>
      </p:sp>
      <p:sp>
        <p:nvSpPr>
          <p:cNvPr id="226" name="Prostokąt: zaokrąglone rogi 225">
            <a:extLst>
              <a:ext uri="{FF2B5EF4-FFF2-40B4-BE49-F238E27FC236}">
                <a16:creationId xmlns:a16="http://schemas.microsoft.com/office/drawing/2014/main" id="{9EC64BDC-6805-4427-BEF1-7F3FDB89DB1B}"/>
              </a:ext>
            </a:extLst>
          </p:cNvPr>
          <p:cNvSpPr/>
          <p:nvPr/>
        </p:nvSpPr>
        <p:spPr>
          <a:xfrm>
            <a:off x="7255923" y="328255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61</a:t>
            </a:r>
          </a:p>
        </p:txBody>
      </p:sp>
      <p:sp>
        <p:nvSpPr>
          <p:cNvPr id="227" name="Prostokąt: zaokrąglone rogi 226">
            <a:extLst>
              <a:ext uri="{FF2B5EF4-FFF2-40B4-BE49-F238E27FC236}">
                <a16:creationId xmlns:a16="http://schemas.microsoft.com/office/drawing/2014/main" id="{AF5C11E6-F19A-4161-A3A4-A50386E0A367}"/>
              </a:ext>
            </a:extLst>
          </p:cNvPr>
          <p:cNvSpPr/>
          <p:nvPr/>
        </p:nvSpPr>
        <p:spPr>
          <a:xfrm>
            <a:off x="7038390" y="413646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53</a:t>
            </a:r>
          </a:p>
        </p:txBody>
      </p:sp>
      <p:sp>
        <p:nvSpPr>
          <p:cNvPr id="228" name="Prostokąt: zaokrąglone rogi 227">
            <a:extLst>
              <a:ext uri="{FF2B5EF4-FFF2-40B4-BE49-F238E27FC236}">
                <a16:creationId xmlns:a16="http://schemas.microsoft.com/office/drawing/2014/main" id="{23FDF55A-D7D6-461D-AD6D-2516BDE1695C}"/>
              </a:ext>
            </a:extLst>
          </p:cNvPr>
          <p:cNvSpPr/>
          <p:nvPr/>
        </p:nvSpPr>
        <p:spPr>
          <a:xfrm>
            <a:off x="7191248" y="3693853"/>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59</a:t>
            </a:r>
          </a:p>
        </p:txBody>
      </p:sp>
      <p:sp>
        <p:nvSpPr>
          <p:cNvPr id="229" name="Prostokąt: zaokrąglone rogi 228">
            <a:extLst>
              <a:ext uri="{FF2B5EF4-FFF2-40B4-BE49-F238E27FC236}">
                <a16:creationId xmlns:a16="http://schemas.microsoft.com/office/drawing/2014/main" id="{C086412F-C157-4817-8DCE-A8CA5E3CE756}"/>
              </a:ext>
            </a:extLst>
          </p:cNvPr>
          <p:cNvSpPr/>
          <p:nvPr/>
        </p:nvSpPr>
        <p:spPr>
          <a:xfrm>
            <a:off x="7243892" y="453205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59</a:t>
            </a:r>
          </a:p>
        </p:txBody>
      </p:sp>
      <p:grpSp>
        <p:nvGrpSpPr>
          <p:cNvPr id="61" name="Grupa 60">
            <a:extLst>
              <a:ext uri="{FF2B5EF4-FFF2-40B4-BE49-F238E27FC236}">
                <a16:creationId xmlns:a16="http://schemas.microsoft.com/office/drawing/2014/main" id="{0D760A13-9602-4FCF-A61F-1917AAD9035E}"/>
              </a:ext>
            </a:extLst>
          </p:cNvPr>
          <p:cNvGrpSpPr/>
          <p:nvPr/>
        </p:nvGrpSpPr>
        <p:grpSpPr>
          <a:xfrm>
            <a:off x="4364758" y="1544956"/>
            <a:ext cx="509289" cy="613453"/>
            <a:chOff x="6299205" y="3543307"/>
            <a:chExt cx="558800" cy="673091"/>
          </a:xfrm>
          <a:solidFill>
            <a:srgbClr val="FF9900"/>
          </a:solidFill>
        </p:grpSpPr>
        <p:sp>
          <p:nvSpPr>
            <p:cNvPr id="62" name="Freeform 32">
              <a:extLst>
                <a:ext uri="{FF2B5EF4-FFF2-40B4-BE49-F238E27FC236}">
                  <a16:creationId xmlns:a16="http://schemas.microsoft.com/office/drawing/2014/main" id="{20F76ABC-194F-406F-B79B-DA81230AA6AB}"/>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3" name="Freeform 33">
              <a:extLst>
                <a:ext uri="{FF2B5EF4-FFF2-40B4-BE49-F238E27FC236}">
                  <a16:creationId xmlns:a16="http://schemas.microsoft.com/office/drawing/2014/main" id="{FD14673D-CF3C-4885-BE97-CE3258D619AF}"/>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4" name="Freeform 34">
              <a:extLst>
                <a:ext uri="{FF2B5EF4-FFF2-40B4-BE49-F238E27FC236}">
                  <a16:creationId xmlns:a16="http://schemas.microsoft.com/office/drawing/2014/main" id="{E66773F6-491D-4154-A0AB-DAE04D45753F}"/>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5" name="Freeform 35">
              <a:extLst>
                <a:ext uri="{FF2B5EF4-FFF2-40B4-BE49-F238E27FC236}">
                  <a16:creationId xmlns:a16="http://schemas.microsoft.com/office/drawing/2014/main" id="{14B40EDC-FD4A-4342-B775-F38931442C19}"/>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6" name="Freeform 36">
              <a:extLst>
                <a:ext uri="{FF2B5EF4-FFF2-40B4-BE49-F238E27FC236}">
                  <a16:creationId xmlns:a16="http://schemas.microsoft.com/office/drawing/2014/main" id="{57A8A8DD-B96B-4E83-91DE-FCC2F284D5FD}"/>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7" name="Freeform 37">
              <a:extLst>
                <a:ext uri="{FF2B5EF4-FFF2-40B4-BE49-F238E27FC236}">
                  <a16:creationId xmlns:a16="http://schemas.microsoft.com/office/drawing/2014/main" id="{280F8E3E-4D27-40EC-B0EB-23AC5D21B921}"/>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a:solidFill>
                  <a:schemeClr val="bg1">
                    <a:lumMod val="75000"/>
                  </a:schemeClr>
                </a:solidFill>
              </a:rPr>
              <a:t>Ze względu na wiek: 15-24 lata n=28, 25-34 lata n=133, 35-44 lata n=241, 45-59 lat n=283, 60 lat i więcej n=273. </a:t>
            </a:r>
            <a:endParaRPr lang="pl-PL" i="1">
              <a:solidFill>
                <a:schemeClr val="bg1">
                  <a:lumMod val="75000"/>
                </a:schemeClr>
              </a:solidFill>
              <a:latin typeface="+mj-lt"/>
            </a:endParaRPr>
          </a:p>
        </p:txBody>
      </p:sp>
    </p:spTree>
    <p:extLst>
      <p:ext uri="{BB962C8B-B14F-4D97-AF65-F5344CB8AC3E}">
        <p14:creationId xmlns:p14="http://schemas.microsoft.com/office/powerpoint/2010/main" val="11562052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Prostokąt: zaokrąglone rogi 52">
            <a:extLst>
              <a:ext uri="{FF2B5EF4-FFF2-40B4-BE49-F238E27FC236}">
                <a16:creationId xmlns:a16="http://schemas.microsoft.com/office/drawing/2014/main" id="{99481E3A-0AF6-4520-AE45-596DE31AC021}"/>
              </a:ext>
            </a:extLst>
          </p:cNvPr>
          <p:cNvSpPr/>
          <p:nvPr/>
        </p:nvSpPr>
        <p:spPr>
          <a:xfrm>
            <a:off x="4815825" y="2832462"/>
            <a:ext cx="4142652" cy="269832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3" name="Prostokąt: zaokrąglone rogi 42">
            <a:extLst>
              <a:ext uri="{FF2B5EF4-FFF2-40B4-BE49-F238E27FC236}">
                <a16:creationId xmlns:a16="http://schemas.microsoft.com/office/drawing/2014/main" id="{68465689-BA41-480C-950C-0E86D3A71555}"/>
              </a:ext>
            </a:extLst>
          </p:cNvPr>
          <p:cNvSpPr/>
          <p:nvPr/>
        </p:nvSpPr>
        <p:spPr>
          <a:xfrm>
            <a:off x="323514" y="2811609"/>
            <a:ext cx="4142652" cy="269832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systemu gospodarowania odpadami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4238947" cy="1080790"/>
          </a:xfrm>
        </p:spPr>
        <p:txBody>
          <a:bodyPr/>
          <a:lstStyle/>
          <a:p>
            <a:r>
              <a:rPr lang="pl-PL" sz="1100"/>
              <a:t>P15. Proszę powiedzieć, jak ocenia Pan(i) </a:t>
            </a:r>
            <a:r>
              <a:rPr lang="pl-PL" sz="1100" b="1"/>
              <a:t>OBECNY</a:t>
            </a:r>
            <a:r>
              <a:rPr lang="pl-PL" sz="1100"/>
              <a:t> system gospodarowania odpadami w Polsce?</a:t>
            </a:r>
          </a:p>
          <a:p>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a:solidFill>
                  <a:schemeClr val="bg1">
                    <a:lumMod val="75000"/>
                  </a:schemeClr>
                </a:solidFill>
              </a:rPr>
              <a:t>Ze względu na sytuację zawodową: pracujący n=678, emeryt, rencista n=281, niepracujący n=72.</a:t>
            </a:r>
            <a:endParaRPr lang="pl-PL" i="1">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15" name="Symbol zastępczy zawartości 4">
            <a:extLst>
              <a:ext uri="{FF2B5EF4-FFF2-40B4-BE49-F238E27FC236}">
                <a16:creationId xmlns:a16="http://schemas.microsoft.com/office/drawing/2014/main" id="{02194379-B0CE-4F28-8B76-2B55B8E0810C}"/>
              </a:ext>
            </a:extLst>
          </p:cNvPr>
          <p:cNvGraphicFramePr>
            <a:graphicFrameLocks/>
          </p:cNvGraphicFramePr>
          <p:nvPr>
            <p:extLst>
              <p:ext uri="{D42A27DB-BD31-4B8C-83A1-F6EECF244321}">
                <p14:modId xmlns:p14="http://schemas.microsoft.com/office/powerpoint/2010/main" val="3039210342"/>
              </p:ext>
            </p:extLst>
          </p:nvPr>
        </p:nvGraphicFramePr>
        <p:xfrm>
          <a:off x="273640" y="2318431"/>
          <a:ext cx="3854611" cy="30228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Symbol zastępczy zawartości 4" descr="Ocena systemu gospodarowania odpadami za 20 lat w Polsce.&#10;&#10;Wykres słupkowy skumulowany do 100% przedstawia ocenę przyszłego systemu gospodarowania odpadami w poszczególnych latach: &#10;2020 zdecydowanie lepiej 11%, raczej lepiej 47%, raczej gorzej 13%, zdecydowanie gorzej 5%, nie ulegnie zmianie 14%, trudno powiedzieć 11%,&#10;2018 zdecydowanie lepiej 9%, raczej lepiej 50%, raczej gorzej 11%, zdecydowanie gorzej 6%, nie ulegnie zmianie 9%, trudno powiedzieć 15%,&#10;2014 zdecydowanie lepiej 5%, raczej lepiej 57%, raczej gorzej 12%, zdecydowanie gorzej 4%, nie ulegnie zmianie 7%, trudno powiedzieć 15%,&#10;2013 zdecydowanie lepiej 11%, raczej lepiej 53%, raczej gorzej 11%, zdecydowanie gorzej 6%, nie ulegnie zmianie 9%, trudno powiedzieć 10%,&#10;2012 zdecydowanie lepiej 4%, raczej lepiej 46%, raczej gorzej 22%, zdecydowanie gorzej 6%, trudno powiedzieć 23%,&#10;2011 zdecydowanie lepiej 4%, raczej lepiej 51%, raczej gorzej 27%, zdecydowanie gorzej 4%, trudno powiedzieć 14%.">
            <a:extLst>
              <a:ext uri="{FF2B5EF4-FFF2-40B4-BE49-F238E27FC236}">
                <a16:creationId xmlns:a16="http://schemas.microsoft.com/office/drawing/2014/main" id="{4DA15720-2967-4A0E-9F6B-836383EA9F95}"/>
              </a:ext>
            </a:extLst>
          </p:cNvPr>
          <p:cNvGraphicFramePr>
            <a:graphicFrameLocks/>
          </p:cNvGraphicFramePr>
          <p:nvPr>
            <p:extLst>
              <p:ext uri="{D42A27DB-BD31-4B8C-83A1-F6EECF244321}">
                <p14:modId xmlns:p14="http://schemas.microsoft.com/office/powerpoint/2010/main" val="2047284200"/>
              </p:ext>
            </p:extLst>
          </p:nvPr>
        </p:nvGraphicFramePr>
        <p:xfrm>
          <a:off x="4677836" y="2334743"/>
          <a:ext cx="4350743" cy="30228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Symbol zastępczy zawartości 4">
            <a:extLst>
              <a:ext uri="{FF2B5EF4-FFF2-40B4-BE49-F238E27FC236}">
                <a16:creationId xmlns:a16="http://schemas.microsoft.com/office/drawing/2014/main" id="{CB52AD30-61ED-4950-A4B8-091D3B505BD9}"/>
              </a:ext>
            </a:extLst>
          </p:cNvPr>
          <p:cNvGraphicFramePr>
            <a:graphicFrameLocks/>
          </p:cNvGraphicFramePr>
          <p:nvPr/>
        </p:nvGraphicFramePr>
        <p:xfrm>
          <a:off x="1241236" y="4968957"/>
          <a:ext cx="3043891" cy="84496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Symbol zastępczy zawartości 4" descr="Ocena obecnego systemu gospodarowania odpadami w Polsce.&#10;&#10;Wykres słupkowy skumulowany do 100% przedstawia ocenę obecnego systemu gospodarowania odpadami w poszczególnych latach: &#10;2020 zdecydowanie dobrze 3%, raczej dobrze 34%, raczej źle 41%, zdecydowanie źle 16%, trudno powiedzieć 7%,&#10;2020 zdecydowanie dobrze 3%, raczej dobrze 43%, raczej źle 30%, zdecydowanie źle 8%, trudno powiedzieć 16%,&#10;2014 zdecydowanie dobrze 1%, raczej dobrze 52%, raczej źle 29%, zdecydowanie źle 5%, trudno powiedzieć 13%,&#10;2013 zdecydowanie dobrze 4%, raczej dobrze 34%, raczej źle 40%, zdecydowanie źle 9%, trudno powiedzieć 13%,&#10;2012 zdecydowanie dobrze 1%, raczej dobrze 28%, raczej źle 44%, zdecydowanie źle 12%, trudno powiedzieć 15%,&#10;20211zdecydowanie dobrze 2%, raczej dobrze 32%, raczej źle 47%, zdecydowanie źle 11%, trudno powiedzieć 9%.&#10;&#10;">
            <a:extLst>
              <a:ext uri="{FF2B5EF4-FFF2-40B4-BE49-F238E27FC236}">
                <a16:creationId xmlns:a16="http://schemas.microsoft.com/office/drawing/2014/main" id="{62AE3513-3753-4008-A98A-D68BACC6C9D3}"/>
              </a:ext>
            </a:extLst>
          </p:cNvPr>
          <p:cNvGraphicFramePr>
            <a:graphicFrameLocks/>
          </p:cNvGraphicFramePr>
          <p:nvPr/>
        </p:nvGraphicFramePr>
        <p:xfrm>
          <a:off x="958374" y="2116716"/>
          <a:ext cx="3507791" cy="72461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Symbol zastępczy zawartości 4">
            <a:extLst>
              <a:ext uri="{FF2B5EF4-FFF2-40B4-BE49-F238E27FC236}">
                <a16:creationId xmlns:a16="http://schemas.microsoft.com/office/drawing/2014/main" id="{215348AF-F4F3-4417-9E07-C0519AEF3858}"/>
              </a:ext>
            </a:extLst>
          </p:cNvPr>
          <p:cNvGraphicFramePr>
            <a:graphicFrameLocks/>
          </p:cNvGraphicFramePr>
          <p:nvPr>
            <p:extLst>
              <p:ext uri="{D42A27DB-BD31-4B8C-83A1-F6EECF244321}">
                <p14:modId xmlns:p14="http://schemas.microsoft.com/office/powerpoint/2010/main" val="905326926"/>
              </p:ext>
            </p:extLst>
          </p:nvPr>
        </p:nvGraphicFramePr>
        <p:xfrm>
          <a:off x="5454628" y="2058249"/>
          <a:ext cx="3507791" cy="724614"/>
        </p:xfrm>
        <a:graphic>
          <a:graphicData uri="http://schemas.openxmlformats.org/drawingml/2006/chart">
            <c:chart xmlns:c="http://schemas.openxmlformats.org/drawingml/2006/chart" xmlns:r="http://schemas.openxmlformats.org/officeDocument/2006/relationships" r:id="rId7"/>
          </a:graphicData>
        </a:graphic>
      </p:graphicFrame>
      <p:sp>
        <p:nvSpPr>
          <p:cNvPr id="48" name="Symbol zastępczy tekstu 2">
            <a:extLst>
              <a:ext uri="{FF2B5EF4-FFF2-40B4-BE49-F238E27FC236}">
                <a16:creationId xmlns:a16="http://schemas.microsoft.com/office/drawing/2014/main" id="{14AAE0C3-AC03-4A25-9446-0EDD7CB52140}"/>
              </a:ext>
            </a:extLst>
          </p:cNvPr>
          <p:cNvSpPr txBox="1">
            <a:spLocks/>
          </p:cNvSpPr>
          <p:nvPr/>
        </p:nvSpPr>
        <p:spPr>
          <a:xfrm>
            <a:off x="4929328" y="908050"/>
            <a:ext cx="3704459" cy="108079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1100"/>
              <a:t>P16. A jak Pan(i) uważa, jak będzie </a:t>
            </a:r>
            <a:r>
              <a:rPr lang="pl-PL" sz="1100" b="1"/>
              <a:t>za</a:t>
            </a:r>
            <a:r>
              <a:rPr lang="pl-PL" sz="1100"/>
              <a:t> </a:t>
            </a:r>
            <a:r>
              <a:rPr lang="pl-PL" sz="1100" b="1"/>
              <a:t>20 lat </a:t>
            </a:r>
            <a:r>
              <a:rPr lang="pl-PL" sz="1100"/>
              <a:t>z gospodarką odpadami w Polsce?</a:t>
            </a:r>
          </a:p>
          <a:p>
            <a:r>
              <a:rPr lang="pl-PL" sz="800" i="1">
                <a:solidFill>
                  <a:schemeClr val="bg1">
                    <a:lumMod val="75000"/>
                  </a:schemeClr>
                </a:solidFill>
              </a:rPr>
              <a:t>Pytanie jednokrotnego wyboru.</a:t>
            </a:r>
          </a:p>
        </p:txBody>
      </p:sp>
      <p:graphicFrame>
        <p:nvGraphicFramePr>
          <p:cNvPr id="4" name="Symbol zastępczy zawartości 4">
            <a:extLst>
              <a:ext uri="{FF2B5EF4-FFF2-40B4-BE49-F238E27FC236}">
                <a16:creationId xmlns:a16="http://schemas.microsoft.com/office/drawing/2014/main" id="{A72B8C31-A2E7-4EF1-A165-88AE415A3013}"/>
              </a:ext>
            </a:extLst>
          </p:cNvPr>
          <p:cNvGraphicFramePr>
            <a:graphicFrameLocks/>
          </p:cNvGraphicFramePr>
          <p:nvPr/>
        </p:nvGraphicFramePr>
        <p:xfrm>
          <a:off x="5741858" y="4970668"/>
          <a:ext cx="3043891" cy="506123"/>
        </p:xfrm>
        <a:graphic>
          <a:graphicData uri="http://schemas.openxmlformats.org/drawingml/2006/chart">
            <c:chart xmlns:c="http://schemas.openxmlformats.org/drawingml/2006/chart" xmlns:r="http://schemas.openxmlformats.org/officeDocument/2006/relationships" r:id="rId8"/>
          </a:graphicData>
        </a:graphic>
      </p:graphicFrame>
      <p:grpSp>
        <p:nvGrpSpPr>
          <p:cNvPr id="253" name="Grupa 252">
            <a:extLst>
              <a:ext uri="{FF2B5EF4-FFF2-40B4-BE49-F238E27FC236}">
                <a16:creationId xmlns:a16="http://schemas.microsoft.com/office/drawing/2014/main" id="{CB6E6B29-080F-438C-B9EF-3940D0CB2AB0}"/>
              </a:ext>
            </a:extLst>
          </p:cNvPr>
          <p:cNvGrpSpPr/>
          <p:nvPr/>
        </p:nvGrpSpPr>
        <p:grpSpPr>
          <a:xfrm>
            <a:off x="6380942" y="1582357"/>
            <a:ext cx="453147" cy="449607"/>
            <a:chOff x="6284267" y="3832027"/>
            <a:chExt cx="609600" cy="604838"/>
          </a:xfrm>
        </p:grpSpPr>
        <p:sp>
          <p:nvSpPr>
            <p:cNvPr id="254" name="Freeform 5">
              <a:extLst>
                <a:ext uri="{FF2B5EF4-FFF2-40B4-BE49-F238E27FC236}">
                  <a16:creationId xmlns:a16="http://schemas.microsoft.com/office/drawing/2014/main" id="{E78F89B1-D608-4956-81D5-5A14468085AE}"/>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5" name="Freeform 6">
              <a:extLst>
                <a:ext uri="{FF2B5EF4-FFF2-40B4-BE49-F238E27FC236}">
                  <a16:creationId xmlns:a16="http://schemas.microsoft.com/office/drawing/2014/main" id="{3F385113-B4CA-4A7A-904C-EE464EB34B95}"/>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5" name="pole tekstowe 4">
            <a:extLst>
              <a:ext uri="{FF2B5EF4-FFF2-40B4-BE49-F238E27FC236}">
                <a16:creationId xmlns:a16="http://schemas.microsoft.com/office/drawing/2014/main" id="{C9045211-DA3C-4DE6-B0F3-FB0551E7912E}"/>
              </a:ext>
            </a:extLst>
          </p:cNvPr>
          <p:cNvSpPr txBox="1"/>
          <p:nvPr/>
        </p:nvSpPr>
        <p:spPr>
          <a:xfrm>
            <a:off x="6802914" y="1582777"/>
            <a:ext cx="906017" cy="369332"/>
          </a:xfrm>
          <a:prstGeom prst="rect">
            <a:avLst/>
          </a:prstGeom>
          <a:noFill/>
        </p:spPr>
        <p:txBody>
          <a:bodyPr wrap="none" rtlCol="0">
            <a:spAutoFit/>
          </a:bodyPr>
          <a:lstStyle/>
          <a:p>
            <a:r>
              <a:rPr lang="pl-PL" b="1">
                <a:solidFill>
                  <a:schemeClr val="tx2"/>
                </a:solidFill>
              </a:rPr>
              <a:t>2040 r.</a:t>
            </a:r>
          </a:p>
        </p:txBody>
      </p:sp>
      <p:grpSp>
        <p:nvGrpSpPr>
          <p:cNvPr id="256" name="Grupa 255">
            <a:extLst>
              <a:ext uri="{FF2B5EF4-FFF2-40B4-BE49-F238E27FC236}">
                <a16:creationId xmlns:a16="http://schemas.microsoft.com/office/drawing/2014/main" id="{7DAF6716-B1FC-4411-803C-DECD26F2D7FB}"/>
              </a:ext>
            </a:extLst>
          </p:cNvPr>
          <p:cNvGrpSpPr/>
          <p:nvPr/>
        </p:nvGrpSpPr>
        <p:grpSpPr>
          <a:xfrm>
            <a:off x="2077397" y="1600231"/>
            <a:ext cx="453147" cy="449607"/>
            <a:chOff x="6284267" y="3832027"/>
            <a:chExt cx="609600" cy="604838"/>
          </a:xfrm>
        </p:grpSpPr>
        <p:sp>
          <p:nvSpPr>
            <p:cNvPr id="257" name="Freeform 5">
              <a:extLst>
                <a:ext uri="{FF2B5EF4-FFF2-40B4-BE49-F238E27FC236}">
                  <a16:creationId xmlns:a16="http://schemas.microsoft.com/office/drawing/2014/main" id="{61901EC5-1B10-486D-A6B9-C631989253FC}"/>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8" name="Freeform 6">
              <a:extLst>
                <a:ext uri="{FF2B5EF4-FFF2-40B4-BE49-F238E27FC236}">
                  <a16:creationId xmlns:a16="http://schemas.microsoft.com/office/drawing/2014/main" id="{C1BAFF6E-4223-4A20-9375-2BC38BE8FC21}"/>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259" name="pole tekstowe 258">
            <a:extLst>
              <a:ext uri="{FF2B5EF4-FFF2-40B4-BE49-F238E27FC236}">
                <a16:creationId xmlns:a16="http://schemas.microsoft.com/office/drawing/2014/main" id="{4C157102-A66A-43F3-A0FA-12B5EEC60867}"/>
              </a:ext>
            </a:extLst>
          </p:cNvPr>
          <p:cNvSpPr txBox="1"/>
          <p:nvPr/>
        </p:nvSpPr>
        <p:spPr>
          <a:xfrm>
            <a:off x="2479506" y="1612184"/>
            <a:ext cx="906017" cy="369332"/>
          </a:xfrm>
          <a:prstGeom prst="rect">
            <a:avLst/>
          </a:prstGeom>
          <a:noFill/>
        </p:spPr>
        <p:txBody>
          <a:bodyPr wrap="none" rtlCol="0">
            <a:spAutoFit/>
          </a:bodyPr>
          <a:lstStyle/>
          <a:p>
            <a:r>
              <a:rPr lang="pl-PL" b="1">
                <a:solidFill>
                  <a:schemeClr val="tx2"/>
                </a:solidFill>
              </a:rPr>
              <a:t>2020 r.</a:t>
            </a:r>
          </a:p>
        </p:txBody>
      </p:sp>
      <p:sp>
        <p:nvSpPr>
          <p:cNvPr id="261" name="pole tekstowe 260">
            <a:extLst>
              <a:ext uri="{FF2B5EF4-FFF2-40B4-BE49-F238E27FC236}">
                <a16:creationId xmlns:a16="http://schemas.microsoft.com/office/drawing/2014/main" id="{68D48452-E2C9-4AA8-8F87-662091C682B8}"/>
              </a:ext>
            </a:extLst>
          </p:cNvPr>
          <p:cNvSpPr txBox="1"/>
          <p:nvPr/>
        </p:nvSpPr>
        <p:spPr>
          <a:xfrm>
            <a:off x="633302" y="2368320"/>
            <a:ext cx="736340" cy="276999"/>
          </a:xfrm>
          <a:prstGeom prst="rect">
            <a:avLst/>
          </a:prstGeom>
          <a:solidFill>
            <a:schemeClr val="bg1"/>
          </a:solidFill>
        </p:spPr>
        <p:txBody>
          <a:bodyPr wrap="square" rtlCol="0">
            <a:spAutoFit/>
          </a:bodyPr>
          <a:lstStyle/>
          <a:p>
            <a:pPr algn="r"/>
            <a:r>
              <a:rPr lang="pl-PL" sz="1200" b="1">
                <a:solidFill>
                  <a:srgbClr val="58595B"/>
                </a:solidFill>
                <a:cs typeface="Arial"/>
              </a:rPr>
              <a:t>2020</a:t>
            </a:r>
          </a:p>
        </p:txBody>
      </p:sp>
      <p:sp>
        <p:nvSpPr>
          <p:cNvPr id="263" name="pole tekstowe 262">
            <a:extLst>
              <a:ext uri="{FF2B5EF4-FFF2-40B4-BE49-F238E27FC236}">
                <a16:creationId xmlns:a16="http://schemas.microsoft.com/office/drawing/2014/main" id="{2429431F-C6D4-49EE-8337-CAFFE4DE7037}"/>
              </a:ext>
            </a:extLst>
          </p:cNvPr>
          <p:cNvSpPr txBox="1"/>
          <p:nvPr/>
        </p:nvSpPr>
        <p:spPr>
          <a:xfrm>
            <a:off x="5116714" y="2306603"/>
            <a:ext cx="736340" cy="276999"/>
          </a:xfrm>
          <a:prstGeom prst="rect">
            <a:avLst/>
          </a:prstGeom>
          <a:solidFill>
            <a:schemeClr val="bg1"/>
          </a:solidFill>
        </p:spPr>
        <p:txBody>
          <a:bodyPr wrap="square" rtlCol="0">
            <a:spAutoFit/>
          </a:bodyPr>
          <a:lstStyle/>
          <a:p>
            <a:pPr algn="r"/>
            <a:r>
              <a:rPr lang="pl-PL" sz="1200" b="1"/>
              <a:t>2020</a:t>
            </a:r>
          </a:p>
        </p:txBody>
      </p:sp>
      <p:sp>
        <p:nvSpPr>
          <p:cNvPr id="6" name="Symbol zastępczy tekstu 7">
            <a:extLst>
              <a:ext uri="{FF2B5EF4-FFF2-40B4-BE49-F238E27FC236}">
                <a16:creationId xmlns:a16="http://schemas.microsoft.com/office/drawing/2014/main" id="{1DE3251F-CF94-49F4-B328-B4106E08A0EB}"/>
              </a:ext>
            </a:extLst>
          </p:cNvPr>
          <p:cNvSpPr txBox="1">
            <a:spLocks/>
          </p:cNvSpPr>
          <p:nvPr/>
        </p:nvSpPr>
        <p:spPr>
          <a:xfrm>
            <a:off x="8128035"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20" name="Prostokąt: zaokrąglone rogi 19">
            <a:extLst>
              <a:ext uri="{FF2B5EF4-FFF2-40B4-BE49-F238E27FC236}">
                <a16:creationId xmlns:a16="http://schemas.microsoft.com/office/drawing/2014/main" id="{274E9C72-3BB8-469B-8243-A14C384BAB33}"/>
              </a:ext>
            </a:extLst>
          </p:cNvPr>
          <p:cNvSpPr/>
          <p:nvPr/>
        </p:nvSpPr>
        <p:spPr>
          <a:xfrm>
            <a:off x="2229756" y="224960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37</a:t>
            </a:r>
          </a:p>
        </p:txBody>
      </p:sp>
      <p:sp>
        <p:nvSpPr>
          <p:cNvPr id="21" name="Prostokąt: zaokrąglone rogi 20">
            <a:extLst>
              <a:ext uri="{FF2B5EF4-FFF2-40B4-BE49-F238E27FC236}">
                <a16:creationId xmlns:a16="http://schemas.microsoft.com/office/drawing/2014/main" id="{C64F8A3D-63F2-42AA-944E-5F829B4607EB}"/>
              </a:ext>
            </a:extLst>
          </p:cNvPr>
          <p:cNvSpPr/>
          <p:nvPr/>
        </p:nvSpPr>
        <p:spPr>
          <a:xfrm>
            <a:off x="2295709" y="291528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38</a:t>
            </a:r>
          </a:p>
        </p:txBody>
      </p:sp>
      <p:sp>
        <p:nvSpPr>
          <p:cNvPr id="22" name="Prostokąt: zaokrąglone rogi 21">
            <a:extLst>
              <a:ext uri="{FF2B5EF4-FFF2-40B4-BE49-F238E27FC236}">
                <a16:creationId xmlns:a16="http://schemas.microsoft.com/office/drawing/2014/main" id="{C697C9E8-0CEE-4BD8-B6A2-8F38A0EF8D34}"/>
              </a:ext>
            </a:extLst>
          </p:cNvPr>
          <p:cNvSpPr/>
          <p:nvPr/>
        </p:nvSpPr>
        <p:spPr>
          <a:xfrm>
            <a:off x="2041445" y="345643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28</a:t>
            </a:r>
          </a:p>
        </p:txBody>
      </p:sp>
      <p:sp>
        <p:nvSpPr>
          <p:cNvPr id="24" name="Prostokąt: zaokrąglone rogi 23">
            <a:extLst>
              <a:ext uri="{FF2B5EF4-FFF2-40B4-BE49-F238E27FC236}">
                <a16:creationId xmlns:a16="http://schemas.microsoft.com/office/drawing/2014/main" id="{C5082AD3-F95A-4BF1-91E5-8D0ADFFA5495}"/>
              </a:ext>
            </a:extLst>
          </p:cNvPr>
          <p:cNvSpPr/>
          <p:nvPr/>
        </p:nvSpPr>
        <p:spPr>
          <a:xfrm>
            <a:off x="2481909" y="399775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46</a:t>
            </a:r>
          </a:p>
        </p:txBody>
      </p:sp>
      <p:sp>
        <p:nvSpPr>
          <p:cNvPr id="25" name="Prostokąt: zaokrąglone rogi 24">
            <a:extLst>
              <a:ext uri="{FF2B5EF4-FFF2-40B4-BE49-F238E27FC236}">
                <a16:creationId xmlns:a16="http://schemas.microsoft.com/office/drawing/2014/main" id="{083B4A75-8766-4D58-A841-48635B4C4FBB}"/>
              </a:ext>
            </a:extLst>
          </p:cNvPr>
          <p:cNvSpPr/>
          <p:nvPr/>
        </p:nvSpPr>
        <p:spPr>
          <a:xfrm>
            <a:off x="2200945" y="453873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37</a:t>
            </a:r>
          </a:p>
        </p:txBody>
      </p:sp>
      <p:sp>
        <p:nvSpPr>
          <p:cNvPr id="224" name="Prostokąt: zaokrąglone rogi 223">
            <a:extLst>
              <a:ext uri="{FF2B5EF4-FFF2-40B4-BE49-F238E27FC236}">
                <a16:creationId xmlns:a16="http://schemas.microsoft.com/office/drawing/2014/main" id="{6DEDCCC9-2A1E-41D9-AB95-30B2972403F2}"/>
              </a:ext>
            </a:extLst>
          </p:cNvPr>
          <p:cNvSpPr/>
          <p:nvPr/>
        </p:nvSpPr>
        <p:spPr>
          <a:xfrm>
            <a:off x="7186743" y="215443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58</a:t>
            </a:r>
          </a:p>
        </p:txBody>
      </p:sp>
      <p:sp>
        <p:nvSpPr>
          <p:cNvPr id="44" name="Prostokąt: zaokrąglone rogi 43">
            <a:extLst>
              <a:ext uri="{FF2B5EF4-FFF2-40B4-BE49-F238E27FC236}">
                <a16:creationId xmlns:a16="http://schemas.microsoft.com/office/drawing/2014/main" id="{7E19FC15-0760-4621-9014-01DA22FCCB23}"/>
              </a:ext>
            </a:extLst>
          </p:cNvPr>
          <p:cNvSpPr/>
          <p:nvPr/>
        </p:nvSpPr>
        <p:spPr>
          <a:xfrm>
            <a:off x="7348542" y="293857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60</a:t>
            </a:r>
          </a:p>
        </p:txBody>
      </p:sp>
      <p:sp>
        <p:nvSpPr>
          <p:cNvPr id="45" name="Prostokąt: zaokrąglone rogi 44">
            <a:extLst>
              <a:ext uri="{FF2B5EF4-FFF2-40B4-BE49-F238E27FC236}">
                <a16:creationId xmlns:a16="http://schemas.microsoft.com/office/drawing/2014/main" id="{532660A1-FC95-477D-B490-13ED9D5BCD09}"/>
              </a:ext>
            </a:extLst>
          </p:cNvPr>
          <p:cNvSpPr/>
          <p:nvPr/>
        </p:nvSpPr>
        <p:spPr>
          <a:xfrm>
            <a:off x="7094278" y="347972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55</a:t>
            </a:r>
          </a:p>
        </p:txBody>
      </p:sp>
      <p:sp>
        <p:nvSpPr>
          <p:cNvPr id="46" name="Prostokąt: zaokrąglone rogi 45">
            <a:extLst>
              <a:ext uri="{FF2B5EF4-FFF2-40B4-BE49-F238E27FC236}">
                <a16:creationId xmlns:a16="http://schemas.microsoft.com/office/drawing/2014/main" id="{D9091C0E-64D9-4DA1-8A17-A8129AE9379E}"/>
              </a:ext>
            </a:extLst>
          </p:cNvPr>
          <p:cNvSpPr/>
          <p:nvPr/>
        </p:nvSpPr>
        <p:spPr>
          <a:xfrm>
            <a:off x="7456890" y="399775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65</a:t>
            </a:r>
          </a:p>
        </p:txBody>
      </p:sp>
      <p:sp>
        <p:nvSpPr>
          <p:cNvPr id="47" name="Prostokąt: zaokrąglone rogi 46">
            <a:extLst>
              <a:ext uri="{FF2B5EF4-FFF2-40B4-BE49-F238E27FC236}">
                <a16:creationId xmlns:a16="http://schemas.microsoft.com/office/drawing/2014/main" id="{C6D16A55-4267-4BB0-9FCF-6445D940D636}"/>
              </a:ext>
            </a:extLst>
          </p:cNvPr>
          <p:cNvSpPr/>
          <p:nvPr/>
        </p:nvSpPr>
        <p:spPr>
          <a:xfrm>
            <a:off x="7070525" y="4524381"/>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49</a:t>
            </a:r>
          </a:p>
        </p:txBody>
      </p:sp>
      <p:grpSp>
        <p:nvGrpSpPr>
          <p:cNvPr id="49" name="Grupa 48">
            <a:extLst>
              <a:ext uri="{FF2B5EF4-FFF2-40B4-BE49-F238E27FC236}">
                <a16:creationId xmlns:a16="http://schemas.microsoft.com/office/drawing/2014/main" id="{2CA77242-3ADA-4CBC-A934-FFF617B6020C}"/>
              </a:ext>
            </a:extLst>
          </p:cNvPr>
          <p:cNvGrpSpPr>
            <a:grpSpLocks noChangeAspect="1"/>
          </p:cNvGrpSpPr>
          <p:nvPr/>
        </p:nvGrpSpPr>
        <p:grpSpPr>
          <a:xfrm>
            <a:off x="4372230" y="1618059"/>
            <a:ext cx="521424" cy="592254"/>
            <a:chOff x="8001129" y="3982537"/>
            <a:chExt cx="284805" cy="323493"/>
          </a:xfrm>
          <a:solidFill>
            <a:srgbClr val="FF9900"/>
          </a:solidFill>
        </p:grpSpPr>
        <p:sp>
          <p:nvSpPr>
            <p:cNvPr id="50" name="Freeform 167">
              <a:extLst>
                <a:ext uri="{FF2B5EF4-FFF2-40B4-BE49-F238E27FC236}">
                  <a16:creationId xmlns:a16="http://schemas.microsoft.com/office/drawing/2014/main" id="{D79C3012-795F-416F-95E3-C3AE8AF7A7E2}"/>
                </a:ext>
              </a:extLst>
            </p:cNvPr>
            <p:cNvSpPr>
              <a:spLocks noEditPoints="1"/>
            </p:cNvSpPr>
            <p:nvPr/>
          </p:nvSpPr>
          <p:spPr bwMode="auto">
            <a:xfrm>
              <a:off x="8001129" y="3982537"/>
              <a:ext cx="187675" cy="323493"/>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168">
              <a:extLst>
                <a:ext uri="{FF2B5EF4-FFF2-40B4-BE49-F238E27FC236}">
                  <a16:creationId xmlns:a16="http://schemas.microsoft.com/office/drawing/2014/main" id="{1709E831-4F8D-4694-AFF4-CA94A4398BF9}"/>
                </a:ext>
              </a:extLst>
            </p:cNvPr>
            <p:cNvSpPr>
              <a:spLocks/>
            </p:cNvSpPr>
            <p:nvPr/>
          </p:nvSpPr>
          <p:spPr bwMode="auto">
            <a:xfrm>
              <a:off x="8134477" y="4176797"/>
              <a:ext cx="122647" cy="129233"/>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169">
              <a:extLst>
                <a:ext uri="{FF2B5EF4-FFF2-40B4-BE49-F238E27FC236}">
                  <a16:creationId xmlns:a16="http://schemas.microsoft.com/office/drawing/2014/main" id="{0102523E-0E2C-4301-B889-10F9FA51C3D0}"/>
                </a:ext>
              </a:extLst>
            </p:cNvPr>
            <p:cNvSpPr>
              <a:spLocks/>
            </p:cNvSpPr>
            <p:nvPr/>
          </p:nvSpPr>
          <p:spPr bwMode="auto">
            <a:xfrm>
              <a:off x="8200328" y="4082960"/>
              <a:ext cx="85606" cy="83137"/>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264138112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p:txBody>
          <a:bodyPr/>
          <a:lstStyle/>
          <a:p>
            <a:pPr marL="0" indent="0" algn="l">
              <a:buNone/>
            </a:pPr>
            <a:r>
              <a:rPr lang="pl-PL" sz="1100">
                <a:latin typeface="+mn-lt"/>
              </a:rPr>
              <a:t>Brak różnic w sposobie gospodarowania odpadami. Natomiast jeśli chodzi o segregację poszczególnych śmieci, to kobiety częściej oddzielają leki od reszty. Mężczyźni istotnie lepiej oceniają obecny system gospodarowania odpadami w Polsce.</a:t>
            </a:r>
          </a:p>
        </p:txBody>
      </p: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p:txBody>
          <a:bodyPr/>
          <a:lstStyle/>
          <a:p>
            <a:pPr marL="0" indent="0" algn="l">
              <a:buNone/>
            </a:pPr>
            <a:r>
              <a:rPr lang="pl-PL" sz="1100">
                <a:latin typeface="+mn-lt"/>
              </a:rPr>
              <a:t>Mieszkańcy wsi najczęściej deklarują regularne segregowanie śmieci. Wśród powodów niesegregowania śmieci mieszkańcy miast do 20 tys., częściej mówili o tym, że brakuje praktycznych informacji dotyczących sortowania śmieci. Mieszkańcy dużych miast powyżej 500 tys., częściej niż mieszkańcy pozostałych miast, oddzielają makulaturę od reszty śmieci.</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p:txBody>
          <a:bodyPr/>
          <a:lstStyle/>
          <a:p>
            <a:pPr marL="0" indent="0" algn="l">
              <a:buNone/>
            </a:pPr>
            <a:r>
              <a:rPr lang="pl-PL" sz="1100">
                <a:latin typeface="+mn-lt"/>
              </a:rPr>
              <a:t>Dochody gospodarstwa domowego nie różnicują sposobu gospodarowania odpadami. Grupa osób z dochodami powyżej 2500 zł na 1 członka rodziny częściej oddziela od reszty śmieci: leki, zużyty sprzęt RTV/AGD, baterie i świetlówki.</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a:t>Gospodarowanie odpadami</a:t>
            </a:r>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691876" y="1013568"/>
            <a:ext cx="323279" cy="394596"/>
            <a:chOff x="7990515" y="1333521"/>
            <a:chExt cx="460564" cy="562166"/>
          </a:xfrm>
          <a:solidFill>
            <a:srgbClr val="FF9900"/>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p:txBody>
          <a:bodyPr/>
          <a:lstStyle/>
          <a:p>
            <a:pPr marL="0" indent="0" algn="l">
              <a:buNone/>
            </a:pPr>
            <a:r>
              <a:rPr lang="pl-PL" sz="1100">
                <a:latin typeface="+mn-lt"/>
              </a:rPr>
              <a:t>Wiek nie różnicuje sposobu gospodarowania odpadami. Osoby w wieku 15-24 oraz 45-59 lat częściej, niż osoby w wieku 25-34 lat, oddzielają makulaturę do reszty śmieci. Natomiast osoby najstarsze (60 lat i więcej) oddzielają świetlówki oraz metal</a:t>
            </a:r>
            <a:br>
              <a:rPr lang="pl-PL" sz="1100">
                <a:latin typeface="+mn-lt"/>
              </a:rPr>
            </a:br>
            <a:r>
              <a:rPr lang="pl-PL" sz="1100">
                <a:latin typeface="+mn-lt"/>
              </a:rPr>
              <a:t>i puszki. Najmłodsi (15-24 lat) lepiej oceniają obecny stan gospodarowania odpadami w Polsce niż pozostałe grupy wiekowe.</a:t>
            </a: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p:txBody>
          <a:bodyPr/>
          <a:lstStyle/>
          <a:p>
            <a:pPr marL="0" indent="0" algn="l">
              <a:buNone/>
            </a:pPr>
            <a:r>
              <a:rPr lang="pl-PL" sz="1100">
                <a:latin typeface="+mn-lt"/>
              </a:rPr>
              <a:t>Wykształcenie nie różnicuje sposobu gospodarowania odpadami. Osoby wyższym wykształceniem częściej oddzielają makulaturę i świetlówki. Osoby ze średnim i wyższym lepiej oceniają przyszłość gospodarowania odpadami w Polsce za 20 lat. </a:t>
            </a:r>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693659" y="2004050"/>
            <a:ext cx="320453" cy="385995"/>
            <a:chOff x="6299205" y="3543307"/>
            <a:chExt cx="558800" cy="673091"/>
          </a:xfrm>
          <a:solidFill>
            <a:srgbClr val="FF9900"/>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02220" y="2981015"/>
            <a:ext cx="306887" cy="380673"/>
            <a:chOff x="7329488" y="2601913"/>
            <a:chExt cx="581026" cy="720726"/>
          </a:xfrm>
          <a:solidFill>
            <a:srgbClr val="FF9900"/>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539251" y="3794059"/>
            <a:ext cx="565128" cy="565128"/>
            <a:chOff x="4114800" y="2971800"/>
            <a:chExt cx="914400" cy="914400"/>
          </a:xfrm>
          <a:solidFill>
            <a:srgbClr val="FF9900"/>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571008" y="4902317"/>
            <a:ext cx="514806" cy="421205"/>
            <a:chOff x="2760663" y="1663700"/>
            <a:chExt cx="733425" cy="600075"/>
          </a:xfrm>
          <a:solidFill>
            <a:srgbClr val="FF9900"/>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26383" y="1423845"/>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12758" y="240442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14582" y="3385011"/>
            <a:ext cx="1322998"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129236" y="430263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382348" y="5360012"/>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grpSp>
        <p:nvGrpSpPr>
          <p:cNvPr id="63" name="Grupa 62">
            <a:extLst>
              <a:ext uri="{FF2B5EF4-FFF2-40B4-BE49-F238E27FC236}">
                <a16:creationId xmlns:a16="http://schemas.microsoft.com/office/drawing/2014/main" id="{70575676-F7A2-4213-9B73-34FB9D95880B}"/>
              </a:ext>
            </a:extLst>
          </p:cNvPr>
          <p:cNvGrpSpPr/>
          <p:nvPr/>
        </p:nvGrpSpPr>
        <p:grpSpPr>
          <a:xfrm>
            <a:off x="331224" y="186558"/>
            <a:ext cx="267469" cy="359852"/>
            <a:chOff x="6345238" y="3527426"/>
            <a:chExt cx="482601" cy="649288"/>
          </a:xfrm>
        </p:grpSpPr>
        <p:sp>
          <p:nvSpPr>
            <p:cNvPr id="65" name="Freeform 20">
              <a:extLst>
                <a:ext uri="{FF2B5EF4-FFF2-40B4-BE49-F238E27FC236}">
                  <a16:creationId xmlns:a16="http://schemas.microsoft.com/office/drawing/2014/main" id="{503EF1B2-3247-4640-BEAD-764C20FE8C8D}"/>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7" name="Freeform 21">
              <a:extLst>
                <a:ext uri="{FF2B5EF4-FFF2-40B4-BE49-F238E27FC236}">
                  <a16:creationId xmlns:a16="http://schemas.microsoft.com/office/drawing/2014/main" id="{D8229727-4429-4211-867C-252AE565ADBF}"/>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22">
              <a:extLst>
                <a:ext uri="{FF2B5EF4-FFF2-40B4-BE49-F238E27FC236}">
                  <a16:creationId xmlns:a16="http://schemas.microsoft.com/office/drawing/2014/main" id="{975631EB-56C4-4A8B-B5B9-09BEEB84F0B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0" name="Freeform 55">
              <a:extLst>
                <a:ext uri="{FF2B5EF4-FFF2-40B4-BE49-F238E27FC236}">
                  <a16:creationId xmlns:a16="http://schemas.microsoft.com/office/drawing/2014/main" id="{4BE96DF2-91D1-49A0-BF7B-B159CDB3DBAA}"/>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cxnSp>
        <p:nvCxnSpPr>
          <p:cNvPr id="59" name="Łącznik prostoliniowy 47">
            <a:extLst>
              <a:ext uri="{FF2B5EF4-FFF2-40B4-BE49-F238E27FC236}">
                <a16:creationId xmlns:a16="http://schemas.microsoft.com/office/drawing/2014/main" id="{FAC36AFC-8CE3-42AA-A07F-62C98F70B951}"/>
              </a:ext>
            </a:extLst>
          </p:cNvPr>
          <p:cNvCxnSpPr/>
          <p:nvPr/>
        </p:nvCxnSpPr>
        <p:spPr>
          <a:xfrm>
            <a:off x="323440" y="3843806"/>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1" name="Łącznik prostoliniowy 47">
            <a:extLst>
              <a:ext uri="{FF2B5EF4-FFF2-40B4-BE49-F238E27FC236}">
                <a16:creationId xmlns:a16="http://schemas.microsoft.com/office/drawing/2014/main" id="{2EBA8F14-3128-4058-8DFC-6983B68F4C7D}"/>
              </a:ext>
            </a:extLst>
          </p:cNvPr>
          <p:cNvCxnSpPr/>
          <p:nvPr/>
        </p:nvCxnSpPr>
        <p:spPr>
          <a:xfrm>
            <a:off x="323440" y="278092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71" name="Łącznik prostoliniowy 47">
            <a:extLst>
              <a:ext uri="{FF2B5EF4-FFF2-40B4-BE49-F238E27FC236}">
                <a16:creationId xmlns:a16="http://schemas.microsoft.com/office/drawing/2014/main" id="{65C50654-E70C-44D0-B47F-1D548022E6CB}"/>
              </a:ext>
            </a:extLst>
          </p:cNvPr>
          <p:cNvCxnSpPr/>
          <p:nvPr/>
        </p:nvCxnSpPr>
        <p:spPr>
          <a:xfrm>
            <a:off x="323440" y="1802313"/>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88762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4"/>
            <a:ext cx="8496300" cy="4263732"/>
          </a:xfrm>
          <a:prstGeom prst="roundRect">
            <a:avLst>
              <a:gd name="adj" fmla="val 19619"/>
            </a:avLst>
          </a:prstGeom>
          <a:ln w="6350">
            <a:solidFill>
              <a:srgbClr val="FF9900"/>
            </a:solidFill>
            <a:prstDash val="lgDash"/>
          </a:ln>
        </p:spPr>
        <p:txBody>
          <a:bodyPr/>
          <a:lstStyle/>
          <a:p>
            <a:r>
              <a:rPr lang="pl-PL" sz="1200">
                <a:solidFill>
                  <a:schemeClr val="tx1"/>
                </a:solidFill>
              </a:rPr>
              <a:t>Śmieci są regularnie segregowane aż przez 96% mieszkańców Polski, co jest zdecydowanie najwyższym odsetkiem na przestrzeni wszystkich edycji badania. Uzyskany wynik najprawdopodobniej wynika z nowelizacji ustawy, która wprowadziła prawny obowiązek segregacji odpadów dla wszystkich. </a:t>
            </a:r>
          </a:p>
          <a:p>
            <a:r>
              <a:rPr lang="pl-PL" sz="1200">
                <a:solidFill>
                  <a:schemeClr val="tx1"/>
                </a:solidFill>
              </a:rPr>
              <a:t>Osoby, które nie segregują śmieci, uważają, że w okolicy brakuje odpowiednich pojemników (33%) oraz że w domu nie mają miejsca na segregowanie odpadów (31%). </a:t>
            </a:r>
          </a:p>
          <a:p>
            <a:r>
              <a:rPr lang="pl-PL" sz="1200">
                <a:solidFill>
                  <a:schemeClr val="tx1"/>
                </a:solidFill>
              </a:rPr>
              <a:t>Najczęściej segregowanymi od reszty odpadów są: plastik (2020 r.: 97% vs 2018: 82%), papier (2020 r.: 91% vs 2018 r.: 70%), szkło (2020 r.: 90% vs 2018 r.: 81%) oraz odpady organiczne (2020 r.: 79% vs 2018 r.: 50%). Wymienione kategorie uzyskały wzrost odsetków w porównaniu do poprzednich edycji badania.</a:t>
            </a:r>
          </a:p>
          <a:p>
            <a:r>
              <a:rPr lang="pl-PL" sz="1200">
                <a:solidFill>
                  <a:schemeClr val="tx1"/>
                </a:solidFill>
              </a:rPr>
              <a:t>Ponad jedna trzecia (37%) respondentów dobrze ocenia obecny system gospodarowania odpadami w Polsce, jednakże odsetek ten zmniejszył się o 9 p.p. w odniesieniu do 2018 r. Warto zauważyć, że badani pozytywnie patrzą w przyszłość, ponieważ prawie sześciu na dziesięciu (58%) badanych uważa, że w ciągu najbliższych 20 lat gospodarowanie odpadami ulegnie poprawie. W tym przypadku wyniki rozkładają się podobnie jak w latach 2013-2018.</a:t>
            </a:r>
          </a:p>
          <a:p>
            <a:endParaRPr lang="pl-PL" sz="1200">
              <a:solidFill>
                <a:schemeClr val="tx1"/>
              </a:solidFill>
            </a:endParaRPr>
          </a:p>
          <a:p>
            <a:r>
              <a:rPr lang="pl-PL" sz="1200">
                <a:solidFill>
                  <a:schemeClr val="tx1"/>
                </a:solidFill>
              </a:rPr>
              <a:t>Wyniki zostały porównane tylko tam, gdzie istniała taka możliwość (zmiana techniki badania z CAPI na CATI).</a:t>
            </a:r>
          </a:p>
          <a:p>
            <a:endParaRPr lang="pl-PL" sz="1200">
              <a:solidFill>
                <a:schemeClr val="tx1"/>
              </a:solidFill>
            </a:endParaRP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Gospodarowanie odpadami</a:t>
            </a:r>
          </a:p>
        </p:txBody>
      </p:sp>
      <p:grpSp>
        <p:nvGrpSpPr>
          <p:cNvPr id="11" name="Grupa 10">
            <a:extLst>
              <a:ext uri="{FF2B5EF4-FFF2-40B4-BE49-F238E27FC236}">
                <a16:creationId xmlns:a16="http://schemas.microsoft.com/office/drawing/2014/main" id="{8D98C924-D600-4260-AB30-0F8619282F80}"/>
              </a:ext>
            </a:extLst>
          </p:cNvPr>
          <p:cNvGrpSpPr/>
          <p:nvPr/>
        </p:nvGrpSpPr>
        <p:grpSpPr>
          <a:xfrm>
            <a:off x="331224" y="186558"/>
            <a:ext cx="267469" cy="359852"/>
            <a:chOff x="6345238" y="3527426"/>
            <a:chExt cx="482601" cy="649288"/>
          </a:xfrm>
        </p:grpSpPr>
        <p:sp>
          <p:nvSpPr>
            <p:cNvPr id="12" name="Freeform 20">
              <a:extLst>
                <a:ext uri="{FF2B5EF4-FFF2-40B4-BE49-F238E27FC236}">
                  <a16:creationId xmlns:a16="http://schemas.microsoft.com/office/drawing/2014/main" id="{D5D4E712-0D4D-41AD-8966-778B034899D8}"/>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 name="Freeform 21">
              <a:extLst>
                <a:ext uri="{FF2B5EF4-FFF2-40B4-BE49-F238E27FC236}">
                  <a16:creationId xmlns:a16="http://schemas.microsoft.com/office/drawing/2014/main" id="{16862F0D-E363-4BE2-B74F-087D3AE4BDFA}"/>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22">
              <a:extLst>
                <a:ext uri="{FF2B5EF4-FFF2-40B4-BE49-F238E27FC236}">
                  <a16:creationId xmlns:a16="http://schemas.microsoft.com/office/drawing/2014/main" id="{C1D91F72-9E37-418F-AB91-51440A66E5B4}"/>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 name="Freeform 55">
              <a:extLst>
                <a:ext uri="{FF2B5EF4-FFF2-40B4-BE49-F238E27FC236}">
                  <a16:creationId xmlns:a16="http://schemas.microsoft.com/office/drawing/2014/main" id="{1B8164A3-33F5-44A6-8CD8-5E6B32A99DD1}"/>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20111164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ZMIANY KLIMATU</a:t>
            </a:r>
          </a:p>
        </p:txBody>
      </p:sp>
      <p:grpSp>
        <p:nvGrpSpPr>
          <p:cNvPr id="3" name="Grupa 2">
            <a:extLst>
              <a:ext uri="{FF2B5EF4-FFF2-40B4-BE49-F238E27FC236}">
                <a16:creationId xmlns:a16="http://schemas.microsoft.com/office/drawing/2014/main" id="{577850BD-91D7-4AAA-B6C6-07024BF34C88}"/>
              </a:ext>
            </a:extLst>
          </p:cNvPr>
          <p:cNvGrpSpPr/>
          <p:nvPr/>
        </p:nvGrpSpPr>
        <p:grpSpPr>
          <a:xfrm>
            <a:off x="4349574" y="3206576"/>
            <a:ext cx="444849" cy="444848"/>
            <a:chOff x="4679950" y="1557338"/>
            <a:chExt cx="693738" cy="693737"/>
          </a:xfrm>
        </p:grpSpPr>
        <p:sp>
          <p:nvSpPr>
            <p:cNvPr id="4" name="Freeform 33">
              <a:extLst>
                <a:ext uri="{FF2B5EF4-FFF2-40B4-BE49-F238E27FC236}">
                  <a16:creationId xmlns:a16="http://schemas.microsoft.com/office/drawing/2014/main" id="{1FBDA492-374E-44CB-A20A-80DF9EA4D12D}"/>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Freeform 34">
              <a:extLst>
                <a:ext uri="{FF2B5EF4-FFF2-40B4-BE49-F238E27FC236}">
                  <a16:creationId xmlns:a16="http://schemas.microsoft.com/office/drawing/2014/main" id="{F7F9EE2E-7EA6-40A2-81C9-8C1BD5B5080A}"/>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35">
              <a:extLst>
                <a:ext uri="{FF2B5EF4-FFF2-40B4-BE49-F238E27FC236}">
                  <a16:creationId xmlns:a16="http://schemas.microsoft.com/office/drawing/2014/main" id="{3815A405-1BE5-4D93-8FA3-7B80C27B8098}"/>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 name="Freeform 36">
              <a:extLst>
                <a:ext uri="{FF2B5EF4-FFF2-40B4-BE49-F238E27FC236}">
                  <a16:creationId xmlns:a16="http://schemas.microsoft.com/office/drawing/2014/main" id="{4EC5CD83-5BE0-466B-BC3E-D141B14C12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 name="Freeform 37">
              <a:extLst>
                <a:ext uri="{FF2B5EF4-FFF2-40B4-BE49-F238E27FC236}">
                  <a16:creationId xmlns:a16="http://schemas.microsoft.com/office/drawing/2014/main" id="{0C7CE559-A49E-44A1-A469-46F5103EA8D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 name="Freeform 38">
              <a:extLst>
                <a:ext uri="{FF2B5EF4-FFF2-40B4-BE49-F238E27FC236}">
                  <a16:creationId xmlns:a16="http://schemas.microsoft.com/office/drawing/2014/main" id="{93165A3D-7859-44F9-B196-D80FECB551F0}"/>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 name="Freeform 39">
              <a:extLst>
                <a:ext uri="{FF2B5EF4-FFF2-40B4-BE49-F238E27FC236}">
                  <a16:creationId xmlns:a16="http://schemas.microsoft.com/office/drawing/2014/main" id="{5FA89FEA-28BB-415B-99ED-5FF33A2B3286}"/>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40">
              <a:extLst>
                <a:ext uri="{FF2B5EF4-FFF2-40B4-BE49-F238E27FC236}">
                  <a16:creationId xmlns:a16="http://schemas.microsoft.com/office/drawing/2014/main" id="{590BF9A2-E5A0-4433-9560-2B1660E5FE73}"/>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41">
              <a:extLst>
                <a:ext uri="{FF2B5EF4-FFF2-40B4-BE49-F238E27FC236}">
                  <a16:creationId xmlns:a16="http://schemas.microsoft.com/office/drawing/2014/main" id="{DB352C6D-5E27-44C4-BE66-DD705C40604E}"/>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 name="Freeform 42">
              <a:extLst>
                <a:ext uri="{FF2B5EF4-FFF2-40B4-BE49-F238E27FC236}">
                  <a16:creationId xmlns:a16="http://schemas.microsoft.com/office/drawing/2014/main" id="{B9EE79D8-B663-44E1-A19F-01B594A7A386}"/>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43">
              <a:extLst>
                <a:ext uri="{FF2B5EF4-FFF2-40B4-BE49-F238E27FC236}">
                  <a16:creationId xmlns:a16="http://schemas.microsoft.com/office/drawing/2014/main" id="{38B9AE6B-ADB7-43B6-90ED-BF9CC3CB178C}"/>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 name="Freeform 44">
              <a:extLst>
                <a:ext uri="{FF2B5EF4-FFF2-40B4-BE49-F238E27FC236}">
                  <a16:creationId xmlns:a16="http://schemas.microsoft.com/office/drawing/2014/main" id="{C7FC655C-E657-4AE9-A17F-44C394817B4B}"/>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45">
              <a:extLst>
                <a:ext uri="{FF2B5EF4-FFF2-40B4-BE49-F238E27FC236}">
                  <a16:creationId xmlns:a16="http://schemas.microsoft.com/office/drawing/2014/main" id="{DBF61416-178A-4BCE-B54A-EF1532AA5E2E}"/>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46">
              <a:extLst>
                <a:ext uri="{FF2B5EF4-FFF2-40B4-BE49-F238E27FC236}">
                  <a16:creationId xmlns:a16="http://schemas.microsoft.com/office/drawing/2014/main" id="{E8EB3478-E382-4D34-AFD4-5215A69138CA}"/>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47">
              <a:extLst>
                <a:ext uri="{FF2B5EF4-FFF2-40B4-BE49-F238E27FC236}">
                  <a16:creationId xmlns:a16="http://schemas.microsoft.com/office/drawing/2014/main" id="{B554A258-4E8E-47EC-8452-40BD6FA4846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48">
              <a:extLst>
                <a:ext uri="{FF2B5EF4-FFF2-40B4-BE49-F238E27FC236}">
                  <a16:creationId xmlns:a16="http://schemas.microsoft.com/office/drawing/2014/main" id="{3CF839F6-1596-4B00-9C8F-11AD6F6F3C85}"/>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49">
              <a:extLst>
                <a:ext uri="{FF2B5EF4-FFF2-40B4-BE49-F238E27FC236}">
                  <a16:creationId xmlns:a16="http://schemas.microsoft.com/office/drawing/2014/main" id="{C724BFC9-687B-43A1-B26E-10002707F3BE}"/>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1" name="Grupa 20">
            <a:extLst>
              <a:ext uri="{FF2B5EF4-FFF2-40B4-BE49-F238E27FC236}">
                <a16:creationId xmlns:a16="http://schemas.microsoft.com/office/drawing/2014/main" id="{D0D0BF58-C8C4-4179-B7E1-8A9B394B8F4F}"/>
              </a:ext>
            </a:extLst>
          </p:cNvPr>
          <p:cNvGrpSpPr/>
          <p:nvPr/>
        </p:nvGrpSpPr>
        <p:grpSpPr>
          <a:xfrm>
            <a:off x="5148064" y="3202441"/>
            <a:ext cx="444849" cy="444848"/>
            <a:chOff x="4679950" y="1557338"/>
            <a:chExt cx="693738" cy="693737"/>
          </a:xfrm>
          <a:solidFill>
            <a:schemeClr val="tx1">
              <a:lumMod val="60000"/>
              <a:lumOff val="40000"/>
            </a:schemeClr>
          </a:solidFill>
        </p:grpSpPr>
        <p:sp>
          <p:nvSpPr>
            <p:cNvPr id="22" name="Freeform 33">
              <a:extLst>
                <a:ext uri="{FF2B5EF4-FFF2-40B4-BE49-F238E27FC236}">
                  <a16:creationId xmlns:a16="http://schemas.microsoft.com/office/drawing/2014/main" id="{EC8B9C30-2A9F-49D5-AB71-598FD86A15BC}"/>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34">
              <a:extLst>
                <a:ext uri="{FF2B5EF4-FFF2-40B4-BE49-F238E27FC236}">
                  <a16:creationId xmlns:a16="http://schemas.microsoft.com/office/drawing/2014/main" id="{52705120-4117-4445-B39D-BC0C59FC3031}"/>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35">
              <a:extLst>
                <a:ext uri="{FF2B5EF4-FFF2-40B4-BE49-F238E27FC236}">
                  <a16:creationId xmlns:a16="http://schemas.microsoft.com/office/drawing/2014/main" id="{858F4277-744A-449F-9DC9-DEBD55A91784}"/>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36">
              <a:extLst>
                <a:ext uri="{FF2B5EF4-FFF2-40B4-BE49-F238E27FC236}">
                  <a16:creationId xmlns:a16="http://schemas.microsoft.com/office/drawing/2014/main" id="{5D0EEBBC-95D1-407F-876E-0130C8874B6A}"/>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37">
              <a:extLst>
                <a:ext uri="{FF2B5EF4-FFF2-40B4-BE49-F238E27FC236}">
                  <a16:creationId xmlns:a16="http://schemas.microsoft.com/office/drawing/2014/main" id="{3B0B0202-6756-4518-8CE6-1C92E8A6560E}"/>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38">
              <a:extLst>
                <a:ext uri="{FF2B5EF4-FFF2-40B4-BE49-F238E27FC236}">
                  <a16:creationId xmlns:a16="http://schemas.microsoft.com/office/drawing/2014/main" id="{C1D851D9-D9DC-47A0-92C1-30D78F970F7F}"/>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39">
              <a:extLst>
                <a:ext uri="{FF2B5EF4-FFF2-40B4-BE49-F238E27FC236}">
                  <a16:creationId xmlns:a16="http://schemas.microsoft.com/office/drawing/2014/main" id="{1C6326FB-9F98-431C-A790-0148A1FBFCA6}"/>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0">
              <a:extLst>
                <a:ext uri="{FF2B5EF4-FFF2-40B4-BE49-F238E27FC236}">
                  <a16:creationId xmlns:a16="http://schemas.microsoft.com/office/drawing/2014/main" id="{7326641D-8B54-4EFF-9F12-956CF835C932}"/>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1">
              <a:extLst>
                <a:ext uri="{FF2B5EF4-FFF2-40B4-BE49-F238E27FC236}">
                  <a16:creationId xmlns:a16="http://schemas.microsoft.com/office/drawing/2014/main" id="{0989A36F-4D5F-42A6-80B2-7A53BA12F9ED}"/>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2">
              <a:extLst>
                <a:ext uri="{FF2B5EF4-FFF2-40B4-BE49-F238E27FC236}">
                  <a16:creationId xmlns:a16="http://schemas.microsoft.com/office/drawing/2014/main" id="{75FE5398-C523-4274-954E-2067817E39A8}"/>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3">
              <a:extLst>
                <a:ext uri="{FF2B5EF4-FFF2-40B4-BE49-F238E27FC236}">
                  <a16:creationId xmlns:a16="http://schemas.microsoft.com/office/drawing/2014/main" id="{208BFBE4-97A9-4A00-9E79-ADE44EA28CEF}"/>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44">
              <a:extLst>
                <a:ext uri="{FF2B5EF4-FFF2-40B4-BE49-F238E27FC236}">
                  <a16:creationId xmlns:a16="http://schemas.microsoft.com/office/drawing/2014/main" id="{3E354D57-735D-4233-B006-AD195A57993B}"/>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45">
              <a:extLst>
                <a:ext uri="{FF2B5EF4-FFF2-40B4-BE49-F238E27FC236}">
                  <a16:creationId xmlns:a16="http://schemas.microsoft.com/office/drawing/2014/main" id="{8824CF68-14FC-47FB-BC84-7EDE21C84BB0}"/>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46">
              <a:extLst>
                <a:ext uri="{FF2B5EF4-FFF2-40B4-BE49-F238E27FC236}">
                  <a16:creationId xmlns:a16="http://schemas.microsoft.com/office/drawing/2014/main" id="{DF7F8CF0-C700-4FB4-90BB-551F570EBA4E}"/>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47">
              <a:extLst>
                <a:ext uri="{FF2B5EF4-FFF2-40B4-BE49-F238E27FC236}">
                  <a16:creationId xmlns:a16="http://schemas.microsoft.com/office/drawing/2014/main" id="{45153878-798A-437C-AEEE-21067D7FB43C}"/>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48">
              <a:extLst>
                <a:ext uri="{FF2B5EF4-FFF2-40B4-BE49-F238E27FC236}">
                  <a16:creationId xmlns:a16="http://schemas.microsoft.com/office/drawing/2014/main" id="{E181CF95-19F8-4F03-88AD-7F3286177309}"/>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49">
              <a:extLst>
                <a:ext uri="{FF2B5EF4-FFF2-40B4-BE49-F238E27FC236}">
                  <a16:creationId xmlns:a16="http://schemas.microsoft.com/office/drawing/2014/main" id="{FD75E0B2-475B-498D-B846-92425A8CC139}"/>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9" name="Grupa 38">
            <a:extLst>
              <a:ext uri="{FF2B5EF4-FFF2-40B4-BE49-F238E27FC236}">
                <a16:creationId xmlns:a16="http://schemas.microsoft.com/office/drawing/2014/main" id="{68B670CB-3356-4A32-A1E3-3E2DE9FE24DB}"/>
              </a:ext>
            </a:extLst>
          </p:cNvPr>
          <p:cNvGrpSpPr/>
          <p:nvPr/>
        </p:nvGrpSpPr>
        <p:grpSpPr>
          <a:xfrm>
            <a:off x="5946555" y="3224351"/>
            <a:ext cx="444849" cy="444848"/>
            <a:chOff x="4679950" y="1557338"/>
            <a:chExt cx="693738" cy="693737"/>
          </a:xfrm>
          <a:solidFill>
            <a:schemeClr val="bg1">
              <a:lumMod val="85000"/>
            </a:schemeClr>
          </a:solidFill>
        </p:grpSpPr>
        <p:sp>
          <p:nvSpPr>
            <p:cNvPr id="40" name="Freeform 33">
              <a:extLst>
                <a:ext uri="{FF2B5EF4-FFF2-40B4-BE49-F238E27FC236}">
                  <a16:creationId xmlns:a16="http://schemas.microsoft.com/office/drawing/2014/main" id="{09F32354-0733-464C-BEB9-0C0307D24B7F}"/>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34">
              <a:extLst>
                <a:ext uri="{FF2B5EF4-FFF2-40B4-BE49-F238E27FC236}">
                  <a16:creationId xmlns:a16="http://schemas.microsoft.com/office/drawing/2014/main" id="{669BC88E-CECB-49E6-B16E-2886E1399823}"/>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35">
              <a:extLst>
                <a:ext uri="{FF2B5EF4-FFF2-40B4-BE49-F238E27FC236}">
                  <a16:creationId xmlns:a16="http://schemas.microsoft.com/office/drawing/2014/main" id="{B1E271E1-DB76-4654-A276-2BFC0178227C}"/>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36">
              <a:extLst>
                <a:ext uri="{FF2B5EF4-FFF2-40B4-BE49-F238E27FC236}">
                  <a16:creationId xmlns:a16="http://schemas.microsoft.com/office/drawing/2014/main" id="{AF1F564A-2D45-49CE-964C-E4E1CD53B15D}"/>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37">
              <a:extLst>
                <a:ext uri="{FF2B5EF4-FFF2-40B4-BE49-F238E27FC236}">
                  <a16:creationId xmlns:a16="http://schemas.microsoft.com/office/drawing/2014/main" id="{2BB70E7E-C319-4C71-AD9F-AD27B3C5E8B5}"/>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38">
              <a:extLst>
                <a:ext uri="{FF2B5EF4-FFF2-40B4-BE49-F238E27FC236}">
                  <a16:creationId xmlns:a16="http://schemas.microsoft.com/office/drawing/2014/main" id="{373E829D-9473-4D7D-A239-D4671B999094}"/>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39">
              <a:extLst>
                <a:ext uri="{FF2B5EF4-FFF2-40B4-BE49-F238E27FC236}">
                  <a16:creationId xmlns:a16="http://schemas.microsoft.com/office/drawing/2014/main" id="{D9E3EFAB-8517-4209-804F-30DEA77DC214}"/>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40">
              <a:extLst>
                <a:ext uri="{FF2B5EF4-FFF2-40B4-BE49-F238E27FC236}">
                  <a16:creationId xmlns:a16="http://schemas.microsoft.com/office/drawing/2014/main" id="{CD5A409A-EF61-46E6-A9C5-D17A30C04592}"/>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41">
              <a:extLst>
                <a:ext uri="{FF2B5EF4-FFF2-40B4-BE49-F238E27FC236}">
                  <a16:creationId xmlns:a16="http://schemas.microsoft.com/office/drawing/2014/main" id="{006E763F-5BC5-4438-8C5A-C5F023674E0D}"/>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42">
              <a:extLst>
                <a:ext uri="{FF2B5EF4-FFF2-40B4-BE49-F238E27FC236}">
                  <a16:creationId xmlns:a16="http://schemas.microsoft.com/office/drawing/2014/main" id="{C6D93D2F-38E2-400A-92D2-4DF857A44E81}"/>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43">
              <a:extLst>
                <a:ext uri="{FF2B5EF4-FFF2-40B4-BE49-F238E27FC236}">
                  <a16:creationId xmlns:a16="http://schemas.microsoft.com/office/drawing/2014/main" id="{F657C449-A489-45B3-BF6D-9981483F1495}"/>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4">
              <a:extLst>
                <a:ext uri="{FF2B5EF4-FFF2-40B4-BE49-F238E27FC236}">
                  <a16:creationId xmlns:a16="http://schemas.microsoft.com/office/drawing/2014/main" id="{F4B213A7-D1EF-452D-A113-AE07AFF3562C}"/>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45">
              <a:extLst>
                <a:ext uri="{FF2B5EF4-FFF2-40B4-BE49-F238E27FC236}">
                  <a16:creationId xmlns:a16="http://schemas.microsoft.com/office/drawing/2014/main" id="{E804AE38-E8BA-4CF3-B82D-28F2DEE34E4B}"/>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46">
              <a:extLst>
                <a:ext uri="{FF2B5EF4-FFF2-40B4-BE49-F238E27FC236}">
                  <a16:creationId xmlns:a16="http://schemas.microsoft.com/office/drawing/2014/main" id="{DE8F35D4-5791-4F38-83D2-4A0A05968CBF}"/>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47">
              <a:extLst>
                <a:ext uri="{FF2B5EF4-FFF2-40B4-BE49-F238E27FC236}">
                  <a16:creationId xmlns:a16="http://schemas.microsoft.com/office/drawing/2014/main" id="{3F580578-FDCA-424B-8082-97C4427E6AAF}"/>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48">
              <a:extLst>
                <a:ext uri="{FF2B5EF4-FFF2-40B4-BE49-F238E27FC236}">
                  <a16:creationId xmlns:a16="http://schemas.microsoft.com/office/drawing/2014/main" id="{AF7C7459-3E96-4FE7-83F3-7C827D591E17}"/>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49">
              <a:extLst>
                <a:ext uri="{FF2B5EF4-FFF2-40B4-BE49-F238E27FC236}">
                  <a16:creationId xmlns:a16="http://schemas.microsoft.com/office/drawing/2014/main" id="{CFE8647D-4EEB-496B-BE9C-57E596451E19}"/>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7" name="Grupa 56">
            <a:extLst>
              <a:ext uri="{FF2B5EF4-FFF2-40B4-BE49-F238E27FC236}">
                <a16:creationId xmlns:a16="http://schemas.microsoft.com/office/drawing/2014/main" id="{1D8B5B6A-901A-49AC-A09F-5F6491154F87}"/>
              </a:ext>
            </a:extLst>
          </p:cNvPr>
          <p:cNvGrpSpPr/>
          <p:nvPr/>
        </p:nvGrpSpPr>
        <p:grpSpPr>
          <a:xfrm>
            <a:off x="3547519" y="3208518"/>
            <a:ext cx="444849" cy="444848"/>
            <a:chOff x="4679950" y="1557338"/>
            <a:chExt cx="693738" cy="693737"/>
          </a:xfrm>
          <a:solidFill>
            <a:schemeClr val="tx1">
              <a:lumMod val="60000"/>
              <a:lumOff val="40000"/>
            </a:schemeClr>
          </a:solidFill>
        </p:grpSpPr>
        <p:sp>
          <p:nvSpPr>
            <p:cNvPr id="58" name="Freeform 33">
              <a:extLst>
                <a:ext uri="{FF2B5EF4-FFF2-40B4-BE49-F238E27FC236}">
                  <a16:creationId xmlns:a16="http://schemas.microsoft.com/office/drawing/2014/main" id="{DB327104-3A17-452F-9C0A-9D1EAD118D1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34">
              <a:extLst>
                <a:ext uri="{FF2B5EF4-FFF2-40B4-BE49-F238E27FC236}">
                  <a16:creationId xmlns:a16="http://schemas.microsoft.com/office/drawing/2014/main" id="{654B167A-FEE7-497F-95FF-CF2F0F26FF5E}"/>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0" name="Freeform 35">
              <a:extLst>
                <a:ext uri="{FF2B5EF4-FFF2-40B4-BE49-F238E27FC236}">
                  <a16:creationId xmlns:a16="http://schemas.microsoft.com/office/drawing/2014/main" id="{E0C216AF-BF05-4079-9A1A-023AC395E568}"/>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1" name="Freeform 36">
              <a:extLst>
                <a:ext uri="{FF2B5EF4-FFF2-40B4-BE49-F238E27FC236}">
                  <a16:creationId xmlns:a16="http://schemas.microsoft.com/office/drawing/2014/main" id="{5C3450D2-BC5E-46BD-B48E-FC78619D4371}"/>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37">
              <a:extLst>
                <a:ext uri="{FF2B5EF4-FFF2-40B4-BE49-F238E27FC236}">
                  <a16:creationId xmlns:a16="http://schemas.microsoft.com/office/drawing/2014/main" id="{6C994AEE-C4D3-4EA6-8179-D60596ED23A4}"/>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38">
              <a:extLst>
                <a:ext uri="{FF2B5EF4-FFF2-40B4-BE49-F238E27FC236}">
                  <a16:creationId xmlns:a16="http://schemas.microsoft.com/office/drawing/2014/main" id="{DDBD1460-DC75-44AD-AB0B-8618C20EA759}"/>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4" name="Freeform 39">
              <a:extLst>
                <a:ext uri="{FF2B5EF4-FFF2-40B4-BE49-F238E27FC236}">
                  <a16:creationId xmlns:a16="http://schemas.microsoft.com/office/drawing/2014/main" id="{3B67973B-38E4-4BBC-BDA8-E4A428DFA488}"/>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5" name="Freeform 40">
              <a:extLst>
                <a:ext uri="{FF2B5EF4-FFF2-40B4-BE49-F238E27FC236}">
                  <a16:creationId xmlns:a16="http://schemas.microsoft.com/office/drawing/2014/main" id="{57E1F107-F6DA-452C-B594-8DE53AE93039}"/>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6" name="Freeform 41">
              <a:extLst>
                <a:ext uri="{FF2B5EF4-FFF2-40B4-BE49-F238E27FC236}">
                  <a16:creationId xmlns:a16="http://schemas.microsoft.com/office/drawing/2014/main" id="{EE3138EC-BC50-4E7B-9B99-34EE6A0C5A73}"/>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7" name="Freeform 42">
              <a:extLst>
                <a:ext uri="{FF2B5EF4-FFF2-40B4-BE49-F238E27FC236}">
                  <a16:creationId xmlns:a16="http://schemas.microsoft.com/office/drawing/2014/main" id="{FCBD5BC8-E6FE-4D81-8448-2160971446AB}"/>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8" name="Freeform 43">
              <a:extLst>
                <a:ext uri="{FF2B5EF4-FFF2-40B4-BE49-F238E27FC236}">
                  <a16:creationId xmlns:a16="http://schemas.microsoft.com/office/drawing/2014/main" id="{6883FBCB-45FF-499E-8716-AF0A8C297D1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44">
              <a:extLst>
                <a:ext uri="{FF2B5EF4-FFF2-40B4-BE49-F238E27FC236}">
                  <a16:creationId xmlns:a16="http://schemas.microsoft.com/office/drawing/2014/main" id="{FE35C252-E77A-45FA-A184-CC4FC7F0866E}"/>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0" name="Freeform 45">
              <a:extLst>
                <a:ext uri="{FF2B5EF4-FFF2-40B4-BE49-F238E27FC236}">
                  <a16:creationId xmlns:a16="http://schemas.microsoft.com/office/drawing/2014/main" id="{EF781F69-843D-44E4-B841-1C901DCBA532}"/>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1" name="Freeform 46">
              <a:extLst>
                <a:ext uri="{FF2B5EF4-FFF2-40B4-BE49-F238E27FC236}">
                  <a16:creationId xmlns:a16="http://schemas.microsoft.com/office/drawing/2014/main" id="{9326939D-36A1-4A18-8553-5FC5A0A50825}"/>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2" name="Freeform 47">
              <a:extLst>
                <a:ext uri="{FF2B5EF4-FFF2-40B4-BE49-F238E27FC236}">
                  <a16:creationId xmlns:a16="http://schemas.microsoft.com/office/drawing/2014/main" id="{BC9C864F-A273-4E71-8363-4F98E0BFF3D4}"/>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3" name="Freeform 48">
              <a:extLst>
                <a:ext uri="{FF2B5EF4-FFF2-40B4-BE49-F238E27FC236}">
                  <a16:creationId xmlns:a16="http://schemas.microsoft.com/office/drawing/2014/main" id="{748CE9D3-6A7E-4D23-BF91-87CDC82E2A30}"/>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49">
              <a:extLst>
                <a:ext uri="{FF2B5EF4-FFF2-40B4-BE49-F238E27FC236}">
                  <a16:creationId xmlns:a16="http://schemas.microsoft.com/office/drawing/2014/main" id="{970E53B5-5737-4FF0-A672-762174E0E002}"/>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5" name="Grupa 74">
            <a:extLst>
              <a:ext uri="{FF2B5EF4-FFF2-40B4-BE49-F238E27FC236}">
                <a16:creationId xmlns:a16="http://schemas.microsoft.com/office/drawing/2014/main" id="{EA30329D-4DCD-4FBB-81A1-D3FFFA16D1A0}"/>
              </a:ext>
            </a:extLst>
          </p:cNvPr>
          <p:cNvGrpSpPr/>
          <p:nvPr/>
        </p:nvGrpSpPr>
        <p:grpSpPr>
          <a:xfrm>
            <a:off x="2741852" y="3215239"/>
            <a:ext cx="444849" cy="444848"/>
            <a:chOff x="4679950" y="1557338"/>
            <a:chExt cx="693738" cy="693737"/>
          </a:xfrm>
          <a:solidFill>
            <a:schemeClr val="bg1">
              <a:lumMod val="85000"/>
            </a:schemeClr>
          </a:solidFill>
        </p:grpSpPr>
        <p:sp>
          <p:nvSpPr>
            <p:cNvPr id="76" name="Freeform 33">
              <a:extLst>
                <a:ext uri="{FF2B5EF4-FFF2-40B4-BE49-F238E27FC236}">
                  <a16:creationId xmlns:a16="http://schemas.microsoft.com/office/drawing/2014/main" id="{6F1201D6-3465-41DD-92B7-2A597C2079AF}"/>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34">
              <a:extLst>
                <a:ext uri="{FF2B5EF4-FFF2-40B4-BE49-F238E27FC236}">
                  <a16:creationId xmlns:a16="http://schemas.microsoft.com/office/drawing/2014/main" id="{E780092A-7B4A-4B51-AD2D-FD076FB737CA}"/>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8" name="Freeform 35">
              <a:extLst>
                <a:ext uri="{FF2B5EF4-FFF2-40B4-BE49-F238E27FC236}">
                  <a16:creationId xmlns:a16="http://schemas.microsoft.com/office/drawing/2014/main" id="{CECBEF2F-41C4-4E36-8D25-D3FD8D1CD617}"/>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9" name="Freeform 36">
              <a:extLst>
                <a:ext uri="{FF2B5EF4-FFF2-40B4-BE49-F238E27FC236}">
                  <a16:creationId xmlns:a16="http://schemas.microsoft.com/office/drawing/2014/main" id="{0ED209E5-154C-414D-88DD-172DE3AD0E53}"/>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37">
              <a:extLst>
                <a:ext uri="{FF2B5EF4-FFF2-40B4-BE49-F238E27FC236}">
                  <a16:creationId xmlns:a16="http://schemas.microsoft.com/office/drawing/2014/main" id="{6A323BE0-ACB7-498A-879A-1105D8AD0C8D}"/>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1" name="Freeform 38">
              <a:extLst>
                <a:ext uri="{FF2B5EF4-FFF2-40B4-BE49-F238E27FC236}">
                  <a16:creationId xmlns:a16="http://schemas.microsoft.com/office/drawing/2014/main" id="{4DE3B4D4-1723-480F-98A6-08A904A3C3C4}"/>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2" name="Freeform 39">
              <a:extLst>
                <a:ext uri="{FF2B5EF4-FFF2-40B4-BE49-F238E27FC236}">
                  <a16:creationId xmlns:a16="http://schemas.microsoft.com/office/drawing/2014/main" id="{F5072ED5-DAED-49CF-8E91-D23BBB442AF9}"/>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3" name="Freeform 40">
              <a:extLst>
                <a:ext uri="{FF2B5EF4-FFF2-40B4-BE49-F238E27FC236}">
                  <a16:creationId xmlns:a16="http://schemas.microsoft.com/office/drawing/2014/main" id="{2B03EB37-0116-43CA-B705-314E90087991}"/>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4" name="Freeform 41">
              <a:extLst>
                <a:ext uri="{FF2B5EF4-FFF2-40B4-BE49-F238E27FC236}">
                  <a16:creationId xmlns:a16="http://schemas.microsoft.com/office/drawing/2014/main" id="{37E410C0-9230-4BFB-A489-0CFD8B517E12}"/>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42">
              <a:extLst>
                <a:ext uri="{FF2B5EF4-FFF2-40B4-BE49-F238E27FC236}">
                  <a16:creationId xmlns:a16="http://schemas.microsoft.com/office/drawing/2014/main" id="{C43A4D23-DDAF-4F7E-890A-FD0A6CF07757}"/>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43">
              <a:extLst>
                <a:ext uri="{FF2B5EF4-FFF2-40B4-BE49-F238E27FC236}">
                  <a16:creationId xmlns:a16="http://schemas.microsoft.com/office/drawing/2014/main" id="{CCAC247E-CFBD-4E23-89E9-F56DC446E645}"/>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44">
              <a:extLst>
                <a:ext uri="{FF2B5EF4-FFF2-40B4-BE49-F238E27FC236}">
                  <a16:creationId xmlns:a16="http://schemas.microsoft.com/office/drawing/2014/main" id="{A5850E4F-8610-4F33-B547-29F1CD5508F7}"/>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8" name="Freeform 45">
              <a:extLst>
                <a:ext uri="{FF2B5EF4-FFF2-40B4-BE49-F238E27FC236}">
                  <a16:creationId xmlns:a16="http://schemas.microsoft.com/office/drawing/2014/main" id="{3572E5E0-4E58-452A-8386-6DE2140794C5}"/>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9" name="Freeform 46">
              <a:extLst>
                <a:ext uri="{FF2B5EF4-FFF2-40B4-BE49-F238E27FC236}">
                  <a16:creationId xmlns:a16="http://schemas.microsoft.com/office/drawing/2014/main" id="{1FC47790-4F11-4821-BB60-54847DBF9027}"/>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0" name="Freeform 47">
              <a:extLst>
                <a:ext uri="{FF2B5EF4-FFF2-40B4-BE49-F238E27FC236}">
                  <a16:creationId xmlns:a16="http://schemas.microsoft.com/office/drawing/2014/main" id="{BB965FE5-B356-44F3-8997-F787049E564E}"/>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1" name="Freeform 48">
              <a:extLst>
                <a:ext uri="{FF2B5EF4-FFF2-40B4-BE49-F238E27FC236}">
                  <a16:creationId xmlns:a16="http://schemas.microsoft.com/office/drawing/2014/main" id="{FF206A30-D5DB-4B72-B012-6E097DD75B48}"/>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2" name="Freeform 49">
              <a:extLst>
                <a:ext uri="{FF2B5EF4-FFF2-40B4-BE49-F238E27FC236}">
                  <a16:creationId xmlns:a16="http://schemas.microsoft.com/office/drawing/2014/main" id="{A0DD7C16-C013-4438-A607-5DC12193A23E}"/>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210625444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Symbol zastępczy zawartości 4">
            <a:extLst>
              <a:ext uri="{FF2B5EF4-FFF2-40B4-BE49-F238E27FC236}">
                <a16:creationId xmlns:a16="http://schemas.microsoft.com/office/drawing/2014/main" id="{047D907E-20CA-466C-8475-F01B59DB3AB0}"/>
              </a:ext>
            </a:extLst>
          </p:cNvPr>
          <p:cNvGraphicFramePr>
            <a:graphicFrameLocks/>
          </p:cNvGraphicFramePr>
          <p:nvPr>
            <p:extLst>
              <p:ext uri="{D42A27DB-BD31-4B8C-83A1-F6EECF244321}">
                <p14:modId xmlns:p14="http://schemas.microsoft.com/office/powerpoint/2010/main" val="2307041651"/>
              </p:ext>
            </p:extLst>
          </p:nvPr>
        </p:nvGraphicFramePr>
        <p:xfrm>
          <a:off x="4391553" y="4844204"/>
          <a:ext cx="2359580" cy="669043"/>
        </p:xfrm>
        <a:graphic>
          <a:graphicData uri="http://schemas.openxmlformats.org/drawingml/2006/chart">
            <c:chart xmlns:c="http://schemas.openxmlformats.org/drawingml/2006/chart" xmlns:r="http://schemas.openxmlformats.org/officeDocument/2006/relationships" r:id="rId2"/>
          </a:graphicData>
        </a:graphic>
      </p:graphicFrame>
      <p:sp>
        <p:nvSpPr>
          <p:cNvPr id="16" name="Symbol zastępczy tekstu 15">
            <a:extLst>
              <a:ext uri="{FF2B5EF4-FFF2-40B4-BE49-F238E27FC236}">
                <a16:creationId xmlns:a16="http://schemas.microsoft.com/office/drawing/2014/main" id="{AC0C25EA-7312-4961-8943-81976C9F964E}"/>
              </a:ext>
            </a:extLst>
          </p:cNvPr>
          <p:cNvSpPr>
            <a:spLocks noGrp="1"/>
          </p:cNvSpPr>
          <p:nvPr>
            <p:ph type="body" sz="quarter" idx="10"/>
          </p:nvPr>
        </p:nvSpPr>
        <p:spPr>
          <a:xfrm>
            <a:off x="332565" y="919778"/>
            <a:ext cx="4664025" cy="4752976"/>
          </a:xfrm>
        </p:spPr>
        <p:txBody>
          <a:bodyPr/>
          <a:lstStyle/>
          <a:p>
            <a:pPr marL="0" indent="0" algn="l">
              <a:lnSpc>
                <a:spcPct val="100000"/>
              </a:lnSpc>
              <a:spcBef>
                <a:spcPts val="115"/>
              </a:spcBef>
              <a:buNone/>
            </a:pPr>
            <a:r>
              <a:rPr lang="pl-PL" sz="1100" dirty="0" err="1">
                <a:solidFill>
                  <a:schemeClr val="tx1"/>
                </a:solidFill>
              </a:rPr>
              <a:t>Trackingowe</a:t>
            </a:r>
            <a:r>
              <a:rPr lang="pl-PL" sz="1100" dirty="0">
                <a:solidFill>
                  <a:schemeClr val="tx1"/>
                </a:solidFill>
              </a:rPr>
              <a:t> badanie świadomości i zachowań ekologicznych  zostało zrealizowane w dniach 12 – 28 października za pomocą techniki </a:t>
            </a:r>
            <a:r>
              <a:rPr lang="pl-PL" sz="1100" b="1" dirty="0">
                <a:solidFill>
                  <a:schemeClr val="tx1"/>
                </a:solidFill>
              </a:rPr>
              <a:t>CATI </a:t>
            </a:r>
            <a:r>
              <a:rPr lang="en-US" sz="1100" b="1" dirty="0">
                <a:solidFill>
                  <a:schemeClr val="tx1"/>
                </a:solidFill>
              </a:rPr>
              <a:t>(ang. Computer Assisted Telephone Interview)</a:t>
            </a:r>
            <a:r>
              <a:rPr lang="pl-PL" sz="1100" b="1" dirty="0">
                <a:solidFill>
                  <a:schemeClr val="tx1"/>
                </a:solidFill>
              </a:rPr>
              <a:t>, </a:t>
            </a:r>
            <a:r>
              <a:rPr lang="pl-PL" sz="1100" dirty="0">
                <a:solidFill>
                  <a:schemeClr val="tx1"/>
                </a:solidFill>
              </a:rPr>
              <a:t>czyli wywiadów telefonicznych wspomaganych komputerowo. Czas przeprowadzania wywiadu oscylował wokół </a:t>
            </a:r>
            <a:r>
              <a:rPr lang="pl-PL" sz="1100" b="1" dirty="0">
                <a:solidFill>
                  <a:schemeClr val="tx1"/>
                </a:solidFill>
              </a:rPr>
              <a:t>18 minut. </a:t>
            </a:r>
          </a:p>
          <a:p>
            <a:pPr marL="0" indent="0" algn="l">
              <a:lnSpc>
                <a:spcPct val="100000"/>
              </a:lnSpc>
              <a:spcBef>
                <a:spcPts val="115"/>
              </a:spcBef>
              <a:buNone/>
            </a:pPr>
            <a:endParaRPr lang="pl-PL" sz="1100" dirty="0">
              <a:solidFill>
                <a:schemeClr val="tx1"/>
              </a:solidFill>
            </a:endParaRPr>
          </a:p>
          <a:p>
            <a:pPr marL="0" indent="0" algn="l">
              <a:lnSpc>
                <a:spcPct val="100000"/>
              </a:lnSpc>
              <a:spcBef>
                <a:spcPts val="115"/>
              </a:spcBef>
              <a:buNone/>
            </a:pPr>
            <a:r>
              <a:rPr lang="pl-PL" sz="1100" dirty="0">
                <a:solidFill>
                  <a:schemeClr val="tx1"/>
                </a:solidFill>
              </a:rPr>
              <a:t>Ogólnopolska próba badanych w wieku 15 lat i więcej została dobrana losowo</a:t>
            </a:r>
            <a:br>
              <a:rPr lang="pl-PL" sz="1100" dirty="0">
                <a:solidFill>
                  <a:schemeClr val="tx1"/>
                </a:solidFill>
              </a:rPr>
            </a:br>
            <a:r>
              <a:rPr lang="pl-PL" sz="1100" dirty="0">
                <a:solidFill>
                  <a:schemeClr val="tx1"/>
                </a:solidFill>
              </a:rPr>
              <a:t>i jest reprezentatywna ze względu na zmienne demograficzne takie jak: płeć, wiek i miejsce zamieszkania (wielkość miejscowości </a:t>
            </a:r>
            <a:br>
              <a:rPr lang="pl-PL" sz="1100" dirty="0">
                <a:solidFill>
                  <a:schemeClr val="tx1"/>
                </a:solidFill>
              </a:rPr>
            </a:br>
            <a:r>
              <a:rPr lang="pl-PL" sz="1100" dirty="0">
                <a:solidFill>
                  <a:schemeClr val="tx1"/>
                </a:solidFill>
              </a:rPr>
              <a:t>i województwo). Maksymalny błąd szacowania dla próby losowej liczącej 1000 osób wynosi +/- 3,1%. </a:t>
            </a:r>
          </a:p>
          <a:p>
            <a:pPr marL="0" indent="0" algn="l">
              <a:lnSpc>
                <a:spcPct val="100000"/>
              </a:lnSpc>
              <a:spcBef>
                <a:spcPts val="115"/>
              </a:spcBef>
              <a:buNone/>
            </a:pPr>
            <a:endParaRPr lang="pl-PL" sz="1100" dirty="0">
              <a:solidFill>
                <a:schemeClr val="tx1"/>
              </a:solidFill>
              <a:highlight>
                <a:srgbClr val="FFFF00"/>
              </a:highlight>
            </a:endParaRPr>
          </a:p>
          <a:p>
            <a:pPr marL="0" indent="0" algn="l">
              <a:lnSpc>
                <a:spcPct val="100000"/>
              </a:lnSpc>
              <a:spcBef>
                <a:spcPts val="115"/>
              </a:spcBef>
              <a:buNone/>
            </a:pPr>
            <a:r>
              <a:rPr lang="pl-PL" sz="1100" dirty="0">
                <a:solidFill>
                  <a:schemeClr val="tx1"/>
                </a:solidFill>
              </a:rPr>
              <a:t>Dane procentowe prezentują wyniki ważone, liczebności – nieważone. Procedurze ważenia nie zostały poddane pytania z metryczki.</a:t>
            </a:r>
          </a:p>
          <a:p>
            <a:pPr marL="0" indent="0" algn="l">
              <a:lnSpc>
                <a:spcPct val="100000"/>
              </a:lnSpc>
              <a:spcBef>
                <a:spcPts val="115"/>
              </a:spcBef>
              <a:buNone/>
            </a:pPr>
            <a:endParaRPr lang="pl-PL" sz="1100" dirty="0">
              <a:solidFill>
                <a:schemeClr val="tx1"/>
              </a:solidFill>
            </a:endParaRPr>
          </a:p>
          <a:p>
            <a:pPr marL="0" indent="0" algn="l">
              <a:lnSpc>
                <a:spcPct val="100000"/>
              </a:lnSpc>
              <a:spcBef>
                <a:spcPts val="115"/>
              </a:spcBef>
              <a:buNone/>
            </a:pPr>
            <a:r>
              <a:rPr lang="pl-PL" sz="1100" dirty="0">
                <a:solidFill>
                  <a:schemeClr val="tx1"/>
                </a:solidFill>
              </a:rPr>
              <a:t>W poprzednich latach prowadzone były analogiczne badania – tam, gdzie będzie to możliwe, dane bieżące zestawione zostaną z danymi z lat ubiegłych. Natomiast tam, gdzie porównanie nie było możliwe, będzie widoczna odpowiednia informacja. Główne wyniki badania są prezentowane również</a:t>
            </a:r>
            <a:br>
              <a:rPr lang="pl-PL" sz="1100" dirty="0">
                <a:solidFill>
                  <a:schemeClr val="tx1"/>
                </a:solidFill>
              </a:rPr>
            </a:br>
            <a:r>
              <a:rPr lang="pl-PL" sz="1100" dirty="0">
                <a:solidFill>
                  <a:schemeClr val="tx1"/>
                </a:solidFill>
              </a:rPr>
              <a:t>w podziale na pytania z metryczki. Slajdy z podziałem zostały odpowiednio opisane. </a:t>
            </a:r>
          </a:p>
          <a:p>
            <a:pPr marL="0" indent="0" algn="l">
              <a:lnSpc>
                <a:spcPct val="100000"/>
              </a:lnSpc>
              <a:spcBef>
                <a:spcPts val="115"/>
              </a:spcBef>
              <a:buNone/>
            </a:pPr>
            <a:endParaRPr lang="pl-PL" sz="1100" dirty="0">
              <a:solidFill>
                <a:schemeClr val="tx1"/>
              </a:solidFill>
            </a:endParaRPr>
          </a:p>
          <a:p>
            <a:pPr marL="0" indent="0" algn="l">
              <a:lnSpc>
                <a:spcPct val="100000"/>
              </a:lnSpc>
              <a:spcBef>
                <a:spcPts val="115"/>
              </a:spcBef>
              <a:buNone/>
            </a:pPr>
            <a:r>
              <a:rPr lang="pl-PL" sz="1100" dirty="0">
                <a:solidFill>
                  <a:schemeClr val="tx1"/>
                </a:solidFill>
              </a:rPr>
              <a:t>Ze względu na zaokrąglenia wartości po przecinku, w niektórych przypadkach dane na wykresach mogą nie sumować się do 100%, 99,9% czy 100,1%.</a:t>
            </a:r>
          </a:p>
          <a:p>
            <a:pPr marL="0" indent="0" algn="l">
              <a:lnSpc>
                <a:spcPct val="100000"/>
              </a:lnSpc>
              <a:spcBef>
                <a:spcPts val="115"/>
              </a:spcBef>
              <a:buNone/>
            </a:pPr>
            <a:endParaRPr lang="pl-PL" sz="1100" dirty="0">
              <a:solidFill>
                <a:schemeClr val="tx1"/>
              </a:solidFill>
            </a:endParaRPr>
          </a:p>
          <a:p>
            <a:pPr marL="0" indent="0" algn="l">
              <a:lnSpc>
                <a:spcPct val="100000"/>
              </a:lnSpc>
              <a:spcBef>
                <a:spcPts val="115"/>
              </a:spcBef>
              <a:buNone/>
            </a:pPr>
            <a:r>
              <a:rPr lang="pl-PL" sz="1100" dirty="0">
                <a:solidFill>
                  <a:schemeClr val="tx1"/>
                </a:solidFill>
              </a:rPr>
              <a:t>Na każdym slajdzie znajduje się treść i numer pytania z kwestionariusza, rodzaj pytania, a także opis próby i ewentualne informacje dodatkowe. </a:t>
            </a:r>
          </a:p>
        </p:txBody>
      </p:sp>
      <p:sp>
        <p:nvSpPr>
          <p:cNvPr id="17" name="Symbol zastępczy tekstu 16">
            <a:extLst>
              <a:ext uri="{FF2B5EF4-FFF2-40B4-BE49-F238E27FC236}">
                <a16:creationId xmlns:a16="http://schemas.microsoft.com/office/drawing/2014/main" id="{726964E9-205A-4E90-819C-3FADDEF4B479}"/>
              </a:ext>
            </a:extLst>
          </p:cNvPr>
          <p:cNvSpPr>
            <a:spLocks noGrp="1"/>
          </p:cNvSpPr>
          <p:nvPr>
            <p:ph type="body" sz="quarter" idx="11"/>
          </p:nvPr>
        </p:nvSpPr>
        <p:spPr/>
        <p:txBody>
          <a:bodyPr/>
          <a:lstStyle/>
          <a:p>
            <a:r>
              <a:rPr lang="pl-PL" sz="1600"/>
              <a:t>Metodologia</a:t>
            </a:r>
          </a:p>
        </p:txBody>
      </p:sp>
      <p:sp>
        <p:nvSpPr>
          <p:cNvPr id="19" name="Symbol zastępczy tekstu 18">
            <a:extLst>
              <a:ext uri="{FF2B5EF4-FFF2-40B4-BE49-F238E27FC236}">
                <a16:creationId xmlns:a16="http://schemas.microsoft.com/office/drawing/2014/main" id="{BD52C83C-C78B-4544-BCA9-24E7D22CFD2A}"/>
              </a:ext>
            </a:extLst>
          </p:cNvPr>
          <p:cNvSpPr>
            <a:spLocks noGrp="1"/>
          </p:cNvSpPr>
          <p:nvPr>
            <p:ph type="body" sz="quarter" idx="14"/>
          </p:nvPr>
        </p:nvSpPr>
        <p:spPr/>
        <p:txBody>
          <a:bodyPr/>
          <a:lstStyle/>
          <a:p>
            <a:endParaRPr lang="pl-PL"/>
          </a:p>
        </p:txBody>
      </p:sp>
      <p:grpSp>
        <p:nvGrpSpPr>
          <p:cNvPr id="6" name="Grupa 5">
            <a:extLst>
              <a:ext uri="{FF2B5EF4-FFF2-40B4-BE49-F238E27FC236}">
                <a16:creationId xmlns:a16="http://schemas.microsoft.com/office/drawing/2014/main" id="{40441786-1212-4F1B-82DC-35D6497A49AF}"/>
              </a:ext>
            </a:extLst>
          </p:cNvPr>
          <p:cNvGrpSpPr/>
          <p:nvPr/>
        </p:nvGrpSpPr>
        <p:grpSpPr>
          <a:xfrm>
            <a:off x="255456" y="210960"/>
            <a:ext cx="333388" cy="346398"/>
            <a:chOff x="4294188" y="1531938"/>
            <a:chExt cx="650876" cy="676275"/>
          </a:xfrm>
        </p:grpSpPr>
        <p:sp>
          <p:nvSpPr>
            <p:cNvPr id="7" name="Freeform 27">
              <a:extLst>
                <a:ext uri="{FF2B5EF4-FFF2-40B4-BE49-F238E27FC236}">
                  <a16:creationId xmlns:a16="http://schemas.microsoft.com/office/drawing/2014/main" id="{72904B90-9CD0-4570-82E2-90C86BA5F069}"/>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 name="Freeform 28">
              <a:extLst>
                <a:ext uri="{FF2B5EF4-FFF2-40B4-BE49-F238E27FC236}">
                  <a16:creationId xmlns:a16="http://schemas.microsoft.com/office/drawing/2014/main" id="{66F05252-1956-44B4-BF70-26382F4C588B}"/>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 name="Freeform 29">
              <a:extLst>
                <a:ext uri="{FF2B5EF4-FFF2-40B4-BE49-F238E27FC236}">
                  <a16:creationId xmlns:a16="http://schemas.microsoft.com/office/drawing/2014/main" id="{D5A1A05A-52DD-4467-8C5A-F9BEE6AC4F24}"/>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 name="Freeform 30">
              <a:extLst>
                <a:ext uri="{FF2B5EF4-FFF2-40B4-BE49-F238E27FC236}">
                  <a16:creationId xmlns:a16="http://schemas.microsoft.com/office/drawing/2014/main" id="{680D7B5E-374F-4FAF-A85F-AE8088F5F673}"/>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31">
              <a:extLst>
                <a:ext uri="{FF2B5EF4-FFF2-40B4-BE49-F238E27FC236}">
                  <a16:creationId xmlns:a16="http://schemas.microsoft.com/office/drawing/2014/main" id="{B10B19DD-C692-4C3F-A9B5-36F5B2E91BC3}"/>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32">
              <a:extLst>
                <a:ext uri="{FF2B5EF4-FFF2-40B4-BE49-F238E27FC236}">
                  <a16:creationId xmlns:a16="http://schemas.microsoft.com/office/drawing/2014/main" id="{198DE96B-C199-4567-A177-66C9D22A407C}"/>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2" name="Wykres 1">
            <a:extLst>
              <a:ext uri="{FF2B5EF4-FFF2-40B4-BE49-F238E27FC236}">
                <a16:creationId xmlns:a16="http://schemas.microsoft.com/office/drawing/2014/main" id="{82267543-70DB-4DCC-B67C-3A57D60E2CAF}"/>
              </a:ext>
            </a:extLst>
          </p:cNvPr>
          <p:cNvGraphicFramePr/>
          <p:nvPr>
            <p:extLst>
              <p:ext uri="{D42A27DB-BD31-4B8C-83A1-F6EECF244321}">
                <p14:modId xmlns:p14="http://schemas.microsoft.com/office/powerpoint/2010/main" val="713314513"/>
              </p:ext>
            </p:extLst>
          </p:nvPr>
        </p:nvGraphicFramePr>
        <p:xfrm>
          <a:off x="5124878" y="1205095"/>
          <a:ext cx="1528384" cy="99725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Tabela 212">
            <a:extLst>
              <a:ext uri="{FF2B5EF4-FFF2-40B4-BE49-F238E27FC236}">
                <a16:creationId xmlns:a16="http://schemas.microsoft.com/office/drawing/2014/main" id="{7040437E-F368-47FE-B913-DA72E30EE253}"/>
              </a:ext>
            </a:extLst>
          </p:cNvPr>
          <p:cNvGraphicFramePr>
            <a:graphicFrameLocks noGrp="1"/>
          </p:cNvGraphicFramePr>
          <p:nvPr>
            <p:extLst>
              <p:ext uri="{D42A27DB-BD31-4B8C-83A1-F6EECF244321}">
                <p14:modId xmlns:p14="http://schemas.microsoft.com/office/powerpoint/2010/main" val="2203420385"/>
              </p:ext>
            </p:extLst>
          </p:nvPr>
        </p:nvGraphicFramePr>
        <p:xfrm>
          <a:off x="5549718" y="2218244"/>
          <a:ext cx="864073" cy="370840"/>
        </p:xfrm>
        <a:graphic>
          <a:graphicData uri="http://schemas.openxmlformats.org/drawingml/2006/table">
            <a:tbl>
              <a:tblPr firstRow="1" bandRow="1">
                <a:tableStyleId>{5C22544A-7EE6-4342-B048-85BDC9FD1C3A}</a:tableStyleId>
              </a:tblPr>
              <a:tblGrid>
                <a:gridCol w="864073">
                  <a:extLst>
                    <a:ext uri="{9D8B030D-6E8A-4147-A177-3AD203B41FA5}">
                      <a16:colId xmlns:a16="http://schemas.microsoft.com/office/drawing/2014/main" val="2020587659"/>
                    </a:ext>
                  </a:extLst>
                </a:gridCol>
              </a:tblGrid>
              <a:tr h="370840">
                <a:tc>
                  <a:txBody>
                    <a:bodyPr/>
                    <a:lstStyle/>
                    <a:p>
                      <a:pPr algn="ctr" fontAlgn="ctr"/>
                      <a:r>
                        <a:rPr lang="pl-PL" sz="900" b="0" i="0" u="none" strike="noStrike" dirty="0">
                          <a:solidFill>
                            <a:schemeClr val="tx1"/>
                          </a:solidFill>
                          <a:effectLst/>
                          <a:latin typeface="+mj-lt"/>
                        </a:rPr>
                        <a:t>ochrona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sp>
        <p:nvSpPr>
          <p:cNvPr id="4" name="pole tekstowe 3">
            <a:extLst>
              <a:ext uri="{FF2B5EF4-FFF2-40B4-BE49-F238E27FC236}">
                <a16:creationId xmlns:a16="http://schemas.microsoft.com/office/drawing/2014/main" id="{ED7B655D-019D-4753-9C9F-ED707EC9881D}"/>
              </a:ext>
            </a:extLst>
          </p:cNvPr>
          <p:cNvSpPr txBox="1"/>
          <p:nvPr/>
        </p:nvSpPr>
        <p:spPr>
          <a:xfrm>
            <a:off x="5015337" y="976223"/>
            <a:ext cx="3672405" cy="230832"/>
          </a:xfrm>
          <a:prstGeom prst="rect">
            <a:avLst/>
          </a:prstGeom>
          <a:solidFill>
            <a:schemeClr val="bg1">
              <a:lumMod val="85000"/>
            </a:schemeClr>
          </a:solidFill>
        </p:spPr>
        <p:txBody>
          <a:bodyPr wrap="square" rtlCol="0">
            <a:spAutoFit/>
          </a:bodyPr>
          <a:lstStyle/>
          <a:p>
            <a:pPr algn="ctr" fontAlgn="base">
              <a:spcBef>
                <a:spcPct val="0"/>
              </a:spcBef>
              <a:spcAft>
                <a:spcPct val="0"/>
              </a:spcAft>
            </a:pPr>
            <a:r>
              <a:rPr lang="pl-PL" sz="900" b="1">
                <a:solidFill>
                  <a:schemeClr val="bg1"/>
                </a:solidFill>
                <a:cs typeface="Arial" pitchFamily="34" charset="0"/>
              </a:rPr>
              <a:t>Przykładowe w</a:t>
            </a:r>
            <a:r>
              <a:rPr lang="pl-PL" sz="900" b="1">
                <a:solidFill>
                  <a:schemeClr val="bg1"/>
                </a:solidFill>
                <a:latin typeface="+mn-lt"/>
                <a:cs typeface="Arial" pitchFamily="34" charset="0"/>
              </a:rPr>
              <a:t>ykresy z porównaniem wyników</a:t>
            </a:r>
          </a:p>
        </p:txBody>
      </p:sp>
      <p:grpSp>
        <p:nvGrpSpPr>
          <p:cNvPr id="21" name="Grupa 20">
            <a:extLst>
              <a:ext uri="{FF2B5EF4-FFF2-40B4-BE49-F238E27FC236}">
                <a16:creationId xmlns:a16="http://schemas.microsoft.com/office/drawing/2014/main" id="{EB319CFF-0A55-44EC-9B72-8DCE2EE8E6CB}"/>
              </a:ext>
            </a:extLst>
          </p:cNvPr>
          <p:cNvGrpSpPr/>
          <p:nvPr/>
        </p:nvGrpSpPr>
        <p:grpSpPr>
          <a:xfrm>
            <a:off x="7009006" y="1487319"/>
            <a:ext cx="773832" cy="230832"/>
            <a:chOff x="6997717" y="1487319"/>
            <a:chExt cx="773832" cy="230832"/>
          </a:xfrm>
        </p:grpSpPr>
        <p:sp>
          <p:nvSpPr>
            <p:cNvPr id="50" name="pole tekstowe 49">
              <a:extLst>
                <a:ext uri="{FF2B5EF4-FFF2-40B4-BE49-F238E27FC236}">
                  <a16:creationId xmlns:a16="http://schemas.microsoft.com/office/drawing/2014/main" id="{6BD99200-0A4F-4DE9-839B-B01C5E4FD4D0}"/>
                </a:ext>
              </a:extLst>
            </p:cNvPr>
            <p:cNvSpPr txBox="1"/>
            <p:nvPr/>
          </p:nvSpPr>
          <p:spPr>
            <a:xfrm>
              <a:off x="6997717" y="1487319"/>
              <a:ext cx="773832" cy="230832"/>
            </a:xfrm>
            <a:prstGeom prst="rect">
              <a:avLst/>
            </a:prstGeom>
            <a:noFill/>
          </p:spPr>
          <p:txBody>
            <a:bodyPr wrap="square">
              <a:spAutoFit/>
            </a:bodyPr>
            <a:lstStyle/>
            <a:p>
              <a:pPr algn="ctr"/>
              <a:r>
                <a:rPr lang="pl-PL" sz="900" b="1" i="0" u="none" strike="noStrike" dirty="0">
                  <a:solidFill>
                    <a:schemeClr val="tx1"/>
                  </a:solidFill>
                  <a:effectLst/>
                  <a:latin typeface="+mj-lt"/>
                </a:rPr>
                <a:t>Ogółem</a:t>
              </a:r>
              <a:endParaRPr lang="pl-PL" sz="900" b="1" dirty="0">
                <a:latin typeface="+mj-lt"/>
              </a:endParaRPr>
            </a:p>
          </p:txBody>
        </p:sp>
        <p:sp>
          <p:nvSpPr>
            <p:cNvPr id="51" name="Prostokąt 50">
              <a:extLst>
                <a:ext uri="{FF2B5EF4-FFF2-40B4-BE49-F238E27FC236}">
                  <a16:creationId xmlns:a16="http://schemas.microsoft.com/office/drawing/2014/main" id="{48ABDBFA-D00A-4F75-93C5-169593B83ABD}"/>
                </a:ext>
              </a:extLst>
            </p:cNvPr>
            <p:cNvSpPr/>
            <p:nvPr/>
          </p:nvSpPr>
          <p:spPr>
            <a:xfrm rot="16200000">
              <a:off x="7005790" y="1570078"/>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latin typeface="+mj-lt"/>
              </a:endParaRPr>
            </a:p>
          </p:txBody>
        </p:sp>
      </p:grpSp>
      <p:grpSp>
        <p:nvGrpSpPr>
          <p:cNvPr id="22" name="Grupa 21">
            <a:extLst>
              <a:ext uri="{FF2B5EF4-FFF2-40B4-BE49-F238E27FC236}">
                <a16:creationId xmlns:a16="http://schemas.microsoft.com/office/drawing/2014/main" id="{9D56598C-0F4F-483E-86E1-4BFBE35892D4}"/>
              </a:ext>
            </a:extLst>
          </p:cNvPr>
          <p:cNvGrpSpPr/>
          <p:nvPr/>
        </p:nvGrpSpPr>
        <p:grpSpPr>
          <a:xfrm>
            <a:off x="7009007" y="1744740"/>
            <a:ext cx="1822888" cy="632399"/>
            <a:chOff x="6997718" y="1744740"/>
            <a:chExt cx="1822888" cy="632399"/>
          </a:xfrm>
        </p:grpSpPr>
        <p:sp>
          <p:nvSpPr>
            <p:cNvPr id="53" name="pole tekstowe 52">
              <a:extLst>
                <a:ext uri="{FF2B5EF4-FFF2-40B4-BE49-F238E27FC236}">
                  <a16:creationId xmlns:a16="http://schemas.microsoft.com/office/drawing/2014/main" id="{9C152AB6-9ADA-4814-ACD9-CF5E9C498925}"/>
                </a:ext>
              </a:extLst>
            </p:cNvPr>
            <p:cNvSpPr txBox="1"/>
            <p:nvPr/>
          </p:nvSpPr>
          <p:spPr>
            <a:xfrm>
              <a:off x="7027103" y="1744740"/>
              <a:ext cx="1793503" cy="215444"/>
            </a:xfrm>
            <a:prstGeom prst="rect">
              <a:avLst/>
            </a:prstGeom>
            <a:noFill/>
          </p:spPr>
          <p:txBody>
            <a:bodyPr wrap="square" rtlCol="0">
              <a:spAutoFit/>
            </a:bodyPr>
            <a:lstStyle/>
            <a:p>
              <a:r>
                <a:rPr lang="pl-PL" sz="800"/>
                <a:t>Podstawowe, gimnazjalne</a:t>
              </a:r>
            </a:p>
          </p:txBody>
        </p:sp>
        <p:sp>
          <p:nvSpPr>
            <p:cNvPr id="54" name="Prostokąt 53">
              <a:extLst>
                <a:ext uri="{FF2B5EF4-FFF2-40B4-BE49-F238E27FC236}">
                  <a16:creationId xmlns:a16="http://schemas.microsoft.com/office/drawing/2014/main" id="{E9AD9FCA-9D33-4943-91E3-20C871E6383C}"/>
                </a:ext>
              </a:extLst>
            </p:cNvPr>
            <p:cNvSpPr/>
            <p:nvPr/>
          </p:nvSpPr>
          <p:spPr>
            <a:xfrm rot="16200000">
              <a:off x="6995070" y="1810453"/>
              <a:ext cx="83119" cy="77824"/>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
          <p:nvSpPr>
            <p:cNvPr id="55" name="Prostokąt 54">
              <a:extLst>
                <a:ext uri="{FF2B5EF4-FFF2-40B4-BE49-F238E27FC236}">
                  <a16:creationId xmlns:a16="http://schemas.microsoft.com/office/drawing/2014/main" id="{7E42945A-3DDD-4E68-920B-2EFF2527AE2A}"/>
                </a:ext>
              </a:extLst>
            </p:cNvPr>
            <p:cNvSpPr/>
            <p:nvPr/>
          </p:nvSpPr>
          <p:spPr>
            <a:xfrm rot="16200000">
              <a:off x="6995072" y="1950282"/>
              <a:ext cx="83119" cy="7782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
          <p:nvSpPr>
            <p:cNvPr id="56" name="Prostokąt 55">
              <a:extLst>
                <a:ext uri="{FF2B5EF4-FFF2-40B4-BE49-F238E27FC236}">
                  <a16:creationId xmlns:a16="http://schemas.microsoft.com/office/drawing/2014/main" id="{7BD80B83-3571-47F4-ADF4-C6137A8C30EC}"/>
                </a:ext>
              </a:extLst>
            </p:cNvPr>
            <p:cNvSpPr/>
            <p:nvPr/>
          </p:nvSpPr>
          <p:spPr>
            <a:xfrm rot="16200000">
              <a:off x="6995073" y="2087629"/>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
          <p:nvSpPr>
            <p:cNvPr id="57" name="pole tekstowe 56">
              <a:extLst>
                <a:ext uri="{FF2B5EF4-FFF2-40B4-BE49-F238E27FC236}">
                  <a16:creationId xmlns:a16="http://schemas.microsoft.com/office/drawing/2014/main" id="{81FB83C3-6024-433A-A67D-CBF0943C12A2}"/>
                </a:ext>
              </a:extLst>
            </p:cNvPr>
            <p:cNvSpPr txBox="1"/>
            <p:nvPr/>
          </p:nvSpPr>
          <p:spPr>
            <a:xfrm>
              <a:off x="7027103" y="1893169"/>
              <a:ext cx="1793503" cy="215444"/>
            </a:xfrm>
            <a:prstGeom prst="rect">
              <a:avLst/>
            </a:prstGeom>
            <a:noFill/>
          </p:spPr>
          <p:txBody>
            <a:bodyPr wrap="square" rtlCol="0">
              <a:spAutoFit/>
            </a:bodyPr>
            <a:lstStyle/>
            <a:p>
              <a:r>
                <a:rPr lang="pl-PL" sz="800"/>
                <a:t>Zasadnicze zawodowe</a:t>
              </a:r>
            </a:p>
          </p:txBody>
        </p:sp>
        <p:sp>
          <p:nvSpPr>
            <p:cNvPr id="58" name="pole tekstowe 57">
              <a:extLst>
                <a:ext uri="{FF2B5EF4-FFF2-40B4-BE49-F238E27FC236}">
                  <a16:creationId xmlns:a16="http://schemas.microsoft.com/office/drawing/2014/main" id="{57CA4AEB-1C7B-493A-ADA3-9A561CD3D970}"/>
                </a:ext>
              </a:extLst>
            </p:cNvPr>
            <p:cNvSpPr txBox="1"/>
            <p:nvPr/>
          </p:nvSpPr>
          <p:spPr>
            <a:xfrm>
              <a:off x="7027103" y="2028344"/>
              <a:ext cx="1793503" cy="215444"/>
            </a:xfrm>
            <a:prstGeom prst="rect">
              <a:avLst/>
            </a:prstGeom>
            <a:noFill/>
          </p:spPr>
          <p:txBody>
            <a:bodyPr wrap="square" rtlCol="0">
              <a:spAutoFit/>
            </a:bodyPr>
            <a:lstStyle/>
            <a:p>
              <a:r>
                <a:rPr lang="pl-PL" sz="800"/>
                <a:t>Średnie</a:t>
              </a:r>
            </a:p>
          </p:txBody>
        </p:sp>
        <p:sp>
          <p:nvSpPr>
            <p:cNvPr id="59" name="pole tekstowe 58">
              <a:extLst>
                <a:ext uri="{FF2B5EF4-FFF2-40B4-BE49-F238E27FC236}">
                  <a16:creationId xmlns:a16="http://schemas.microsoft.com/office/drawing/2014/main" id="{EAC6F8B2-2BFF-433E-A1AC-60CFEA30BA66}"/>
                </a:ext>
              </a:extLst>
            </p:cNvPr>
            <p:cNvSpPr txBox="1"/>
            <p:nvPr/>
          </p:nvSpPr>
          <p:spPr>
            <a:xfrm>
              <a:off x="7027103" y="2161695"/>
              <a:ext cx="1793503" cy="215444"/>
            </a:xfrm>
            <a:prstGeom prst="rect">
              <a:avLst/>
            </a:prstGeom>
            <a:noFill/>
          </p:spPr>
          <p:txBody>
            <a:bodyPr wrap="square" rtlCol="0">
              <a:spAutoFit/>
            </a:bodyPr>
            <a:lstStyle/>
            <a:p>
              <a:r>
                <a:rPr lang="pl-PL" sz="800"/>
                <a:t>Wyższe</a:t>
              </a:r>
            </a:p>
          </p:txBody>
        </p:sp>
        <p:sp>
          <p:nvSpPr>
            <p:cNvPr id="60" name="Prostokąt 59">
              <a:extLst>
                <a:ext uri="{FF2B5EF4-FFF2-40B4-BE49-F238E27FC236}">
                  <a16:creationId xmlns:a16="http://schemas.microsoft.com/office/drawing/2014/main" id="{553CD848-E98F-42CB-B5F3-69A7ED5714FB}"/>
                </a:ext>
              </a:extLst>
            </p:cNvPr>
            <p:cNvSpPr/>
            <p:nvPr/>
          </p:nvSpPr>
          <p:spPr>
            <a:xfrm rot="16200000">
              <a:off x="6995070" y="2220980"/>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sp>
        <p:nvSpPr>
          <p:cNvPr id="5" name="pole tekstowe 4">
            <a:extLst>
              <a:ext uri="{FF2B5EF4-FFF2-40B4-BE49-F238E27FC236}">
                <a16:creationId xmlns:a16="http://schemas.microsoft.com/office/drawing/2014/main" id="{6812A1F6-B100-41F9-B244-336B23272C41}"/>
              </a:ext>
            </a:extLst>
          </p:cNvPr>
          <p:cNvSpPr txBox="1"/>
          <p:nvPr/>
        </p:nvSpPr>
        <p:spPr>
          <a:xfrm>
            <a:off x="5050465" y="4780103"/>
            <a:ext cx="3672405" cy="230832"/>
          </a:xfrm>
          <a:prstGeom prst="rect">
            <a:avLst/>
          </a:prstGeom>
          <a:solidFill>
            <a:schemeClr val="bg1">
              <a:lumMod val="85000"/>
            </a:schemeClr>
          </a:solidFill>
        </p:spPr>
        <p:txBody>
          <a:bodyPr wrap="square" rtlCol="0">
            <a:spAutoFit/>
          </a:bodyPr>
          <a:lstStyle/>
          <a:p>
            <a:pPr algn="ctr" fontAlgn="base">
              <a:spcBef>
                <a:spcPct val="0"/>
              </a:spcBef>
              <a:spcAft>
                <a:spcPct val="0"/>
              </a:spcAft>
            </a:pPr>
            <a:r>
              <a:rPr lang="pl-PL" sz="900" b="1">
                <a:solidFill>
                  <a:schemeClr val="bg1"/>
                </a:solidFill>
                <a:latin typeface="+mn-lt"/>
                <a:cs typeface="Arial" pitchFamily="34" charset="0"/>
              </a:rPr>
              <a:t>Wykorzystane oznaczenia</a:t>
            </a:r>
          </a:p>
        </p:txBody>
      </p:sp>
      <p:graphicFrame>
        <p:nvGraphicFramePr>
          <p:cNvPr id="63" name="Wykres 62">
            <a:extLst>
              <a:ext uri="{FF2B5EF4-FFF2-40B4-BE49-F238E27FC236}">
                <a16:creationId xmlns:a16="http://schemas.microsoft.com/office/drawing/2014/main" id="{83D3C18D-B55E-49BF-B070-5FA12D0DD1FE}"/>
              </a:ext>
            </a:extLst>
          </p:cNvPr>
          <p:cNvGraphicFramePr/>
          <p:nvPr>
            <p:extLst>
              <p:ext uri="{D42A27DB-BD31-4B8C-83A1-F6EECF244321}">
                <p14:modId xmlns:p14="http://schemas.microsoft.com/office/powerpoint/2010/main" val="399620314"/>
              </p:ext>
            </p:extLst>
          </p:nvPr>
        </p:nvGraphicFramePr>
        <p:xfrm>
          <a:off x="4747118" y="2555191"/>
          <a:ext cx="3954301" cy="102039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5" name="Tabela 212">
            <a:extLst>
              <a:ext uri="{FF2B5EF4-FFF2-40B4-BE49-F238E27FC236}">
                <a16:creationId xmlns:a16="http://schemas.microsoft.com/office/drawing/2014/main" id="{1A9050D4-0E07-4A00-A559-B25E869D6988}"/>
              </a:ext>
            </a:extLst>
          </p:cNvPr>
          <p:cNvGraphicFramePr>
            <a:graphicFrameLocks noGrp="1"/>
          </p:cNvGraphicFramePr>
          <p:nvPr>
            <p:extLst>
              <p:ext uri="{D42A27DB-BD31-4B8C-83A1-F6EECF244321}">
                <p14:modId xmlns:p14="http://schemas.microsoft.com/office/powerpoint/2010/main" val="2199366579"/>
              </p:ext>
            </p:extLst>
          </p:nvPr>
        </p:nvGraphicFramePr>
        <p:xfrm>
          <a:off x="5549718" y="3272416"/>
          <a:ext cx="864073" cy="370840"/>
        </p:xfrm>
        <a:graphic>
          <a:graphicData uri="http://schemas.openxmlformats.org/drawingml/2006/table">
            <a:tbl>
              <a:tblPr firstRow="1" bandRow="1">
                <a:tableStyleId>{5C22544A-7EE6-4342-B048-85BDC9FD1C3A}</a:tableStyleId>
              </a:tblPr>
              <a:tblGrid>
                <a:gridCol w="864073">
                  <a:extLst>
                    <a:ext uri="{9D8B030D-6E8A-4147-A177-3AD203B41FA5}">
                      <a16:colId xmlns:a16="http://schemas.microsoft.com/office/drawing/2014/main" val="2020587659"/>
                    </a:ext>
                  </a:extLst>
                </a:gridCol>
              </a:tblGrid>
              <a:tr h="370840">
                <a:tc>
                  <a:txBody>
                    <a:bodyPr/>
                    <a:lstStyle/>
                    <a:p>
                      <a:pPr algn="ctr" fontAlgn="ctr"/>
                      <a:r>
                        <a:rPr lang="pl-PL" sz="900" b="0" i="0" u="none" strike="noStrike">
                          <a:solidFill>
                            <a:schemeClr val="tx1"/>
                          </a:solidFill>
                          <a:effectLst/>
                          <a:latin typeface="+mj-lt"/>
                        </a:rPr>
                        <a:t>ochrona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67" name="Symbol zastępczy zawartości 4">
            <a:extLst>
              <a:ext uri="{FF2B5EF4-FFF2-40B4-BE49-F238E27FC236}">
                <a16:creationId xmlns:a16="http://schemas.microsoft.com/office/drawing/2014/main" id="{DF2F4A58-24F7-4009-85DA-486FF02B89C5}"/>
              </a:ext>
            </a:extLst>
          </p:cNvPr>
          <p:cNvGraphicFramePr>
            <a:graphicFrameLocks/>
          </p:cNvGraphicFramePr>
          <p:nvPr>
            <p:extLst>
              <p:ext uri="{D42A27DB-BD31-4B8C-83A1-F6EECF244321}">
                <p14:modId xmlns:p14="http://schemas.microsoft.com/office/powerpoint/2010/main" val="1591207349"/>
              </p:ext>
            </p:extLst>
          </p:nvPr>
        </p:nvGraphicFramePr>
        <p:xfrm>
          <a:off x="4940612" y="3818819"/>
          <a:ext cx="2359580" cy="66904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9" name="Wykres 68">
            <a:extLst>
              <a:ext uri="{FF2B5EF4-FFF2-40B4-BE49-F238E27FC236}">
                <a16:creationId xmlns:a16="http://schemas.microsoft.com/office/drawing/2014/main" id="{53D8FCF3-4743-4D3B-BD9D-D330CB486B02}"/>
              </a:ext>
            </a:extLst>
          </p:cNvPr>
          <p:cNvGraphicFramePr/>
          <p:nvPr>
            <p:extLst>
              <p:ext uri="{D42A27DB-BD31-4B8C-83A1-F6EECF244321}">
                <p14:modId xmlns:p14="http://schemas.microsoft.com/office/powerpoint/2010/main" val="2584657624"/>
              </p:ext>
            </p:extLst>
          </p:nvPr>
        </p:nvGraphicFramePr>
        <p:xfrm>
          <a:off x="7596373" y="3623921"/>
          <a:ext cx="1925060" cy="1026705"/>
        </p:xfrm>
        <a:graphic>
          <a:graphicData uri="http://schemas.openxmlformats.org/drawingml/2006/chart">
            <c:chart xmlns:c="http://schemas.openxmlformats.org/drawingml/2006/chart" xmlns:r="http://schemas.openxmlformats.org/officeDocument/2006/relationships" r:id="rId6"/>
          </a:graphicData>
        </a:graphic>
      </p:graphicFrame>
      <p:cxnSp>
        <p:nvCxnSpPr>
          <p:cNvPr id="71" name="Łącznik prosty 70">
            <a:extLst>
              <a:ext uri="{FF2B5EF4-FFF2-40B4-BE49-F238E27FC236}">
                <a16:creationId xmlns:a16="http://schemas.microsoft.com/office/drawing/2014/main" id="{AD093F15-C3E8-421B-98CA-9AC8FB1DD1AA}"/>
              </a:ext>
            </a:extLst>
          </p:cNvPr>
          <p:cNvCxnSpPr>
            <a:cxnSpLocks/>
          </p:cNvCxnSpPr>
          <p:nvPr/>
        </p:nvCxnSpPr>
        <p:spPr>
          <a:xfrm>
            <a:off x="5124878" y="2559284"/>
            <a:ext cx="3562864" cy="0"/>
          </a:xfrm>
          <a:prstGeom prst="line">
            <a:avLst/>
          </a:prstGeom>
          <a:ln w="3175">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Łącznik prosty 72">
            <a:extLst>
              <a:ext uri="{FF2B5EF4-FFF2-40B4-BE49-F238E27FC236}">
                <a16:creationId xmlns:a16="http://schemas.microsoft.com/office/drawing/2014/main" id="{BB742F18-312A-4491-AC70-289F4496210C}"/>
              </a:ext>
            </a:extLst>
          </p:cNvPr>
          <p:cNvCxnSpPr>
            <a:cxnSpLocks/>
          </p:cNvCxnSpPr>
          <p:nvPr/>
        </p:nvCxnSpPr>
        <p:spPr>
          <a:xfrm>
            <a:off x="5160006" y="3643256"/>
            <a:ext cx="3562864" cy="0"/>
          </a:xfrm>
          <a:prstGeom prst="line">
            <a:avLst/>
          </a:prstGeom>
          <a:ln w="3175">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Łącznik prosty 74">
            <a:extLst>
              <a:ext uri="{FF2B5EF4-FFF2-40B4-BE49-F238E27FC236}">
                <a16:creationId xmlns:a16="http://schemas.microsoft.com/office/drawing/2014/main" id="{D6B8AC08-83C4-4181-AD3F-03F71D1E2B7F}"/>
              </a:ext>
            </a:extLst>
          </p:cNvPr>
          <p:cNvCxnSpPr>
            <a:cxnSpLocks/>
          </p:cNvCxnSpPr>
          <p:nvPr/>
        </p:nvCxnSpPr>
        <p:spPr>
          <a:xfrm>
            <a:off x="7318939" y="3730744"/>
            <a:ext cx="0" cy="956333"/>
          </a:xfrm>
          <a:prstGeom prst="line">
            <a:avLst/>
          </a:prstGeom>
          <a:ln w="31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80" name="Grafika 79" descr="Odtwórz">
            <a:extLst>
              <a:ext uri="{FF2B5EF4-FFF2-40B4-BE49-F238E27FC236}">
                <a16:creationId xmlns:a16="http://schemas.microsoft.com/office/drawing/2014/main" id="{8DE1B218-2F40-425F-863D-91087B17F3F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042169" y="5470273"/>
            <a:ext cx="202842" cy="202842"/>
          </a:xfrm>
          <a:prstGeom prst="rect">
            <a:avLst/>
          </a:prstGeom>
        </p:spPr>
      </p:pic>
      <p:pic>
        <p:nvPicPr>
          <p:cNvPr id="82" name="Grafika 81" descr="Odtwórz">
            <a:extLst>
              <a:ext uri="{FF2B5EF4-FFF2-40B4-BE49-F238E27FC236}">
                <a16:creationId xmlns:a16="http://schemas.microsoft.com/office/drawing/2014/main" id="{44A28275-7A62-4DE3-A5FA-854648D71F5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338729" y="5470273"/>
            <a:ext cx="202842" cy="202842"/>
          </a:xfrm>
          <a:prstGeom prst="rect">
            <a:avLst/>
          </a:prstGeom>
        </p:spPr>
      </p:pic>
      <p:sp>
        <p:nvSpPr>
          <p:cNvPr id="84" name="pole tekstowe 83">
            <a:extLst>
              <a:ext uri="{FF2B5EF4-FFF2-40B4-BE49-F238E27FC236}">
                <a16:creationId xmlns:a16="http://schemas.microsoft.com/office/drawing/2014/main" id="{A9825CD1-FE89-4F60-A7CA-3ADEFBFC9ACC}"/>
              </a:ext>
            </a:extLst>
          </p:cNvPr>
          <p:cNvSpPr txBox="1"/>
          <p:nvPr/>
        </p:nvSpPr>
        <p:spPr>
          <a:xfrm>
            <a:off x="6653261" y="5197468"/>
            <a:ext cx="2210203" cy="230832"/>
          </a:xfrm>
          <a:prstGeom prst="rect">
            <a:avLst/>
          </a:prstGeom>
          <a:noFill/>
        </p:spPr>
        <p:txBody>
          <a:bodyPr wrap="square" rtlCol="0">
            <a:spAutoFit/>
          </a:bodyPr>
          <a:lstStyle/>
          <a:p>
            <a:r>
              <a:rPr lang="pl-PL" sz="900">
                <a:latin typeface="+mn-lt"/>
                <a:cs typeface="Arial" pitchFamily="34" charset="0"/>
              </a:rPr>
              <a:t>Suma pozytywnych odpowiedzi</a:t>
            </a:r>
          </a:p>
        </p:txBody>
      </p:sp>
      <p:sp>
        <p:nvSpPr>
          <p:cNvPr id="90" name="pole tekstowe 89">
            <a:extLst>
              <a:ext uri="{FF2B5EF4-FFF2-40B4-BE49-F238E27FC236}">
                <a16:creationId xmlns:a16="http://schemas.microsoft.com/office/drawing/2014/main" id="{BB04739C-D02B-497F-82AA-B4DEFF23E779}"/>
              </a:ext>
            </a:extLst>
          </p:cNvPr>
          <p:cNvSpPr txBox="1"/>
          <p:nvPr/>
        </p:nvSpPr>
        <p:spPr>
          <a:xfrm>
            <a:off x="6653260" y="5452170"/>
            <a:ext cx="2210203" cy="230832"/>
          </a:xfrm>
          <a:prstGeom prst="rect">
            <a:avLst/>
          </a:prstGeom>
          <a:noFill/>
        </p:spPr>
        <p:txBody>
          <a:bodyPr wrap="square" rtlCol="0">
            <a:spAutoFit/>
          </a:bodyPr>
          <a:lstStyle/>
          <a:p>
            <a:r>
              <a:rPr lang="pl-PL" sz="900">
                <a:latin typeface="+mn-lt"/>
                <a:cs typeface="Arial" pitchFamily="34" charset="0"/>
              </a:rPr>
              <a:t>Nawiązanie do kolejnego pytania</a:t>
            </a:r>
          </a:p>
        </p:txBody>
      </p:sp>
      <p:sp>
        <p:nvSpPr>
          <p:cNvPr id="13" name="Symbol zastępczy tekstu 7">
            <a:extLst>
              <a:ext uri="{FF2B5EF4-FFF2-40B4-BE49-F238E27FC236}">
                <a16:creationId xmlns:a16="http://schemas.microsoft.com/office/drawing/2014/main" id="{FD5104C2-1F6E-4591-87F6-28B06FB8D7EB}"/>
              </a:ext>
            </a:extLst>
          </p:cNvPr>
          <p:cNvSpPr txBox="1">
            <a:spLocks/>
          </p:cNvSpPr>
          <p:nvPr/>
        </p:nvSpPr>
        <p:spPr>
          <a:xfrm>
            <a:off x="8150591" y="3176538"/>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4" name="Prostokąt: zaokrąglone rogi 13">
            <a:extLst>
              <a:ext uri="{FF2B5EF4-FFF2-40B4-BE49-F238E27FC236}">
                <a16:creationId xmlns:a16="http://schemas.microsoft.com/office/drawing/2014/main" id="{D5066CF7-A0AA-469C-A10A-A0BCA0BD21C5}"/>
              </a:ext>
            </a:extLst>
          </p:cNvPr>
          <p:cNvSpPr/>
          <p:nvPr/>
        </p:nvSpPr>
        <p:spPr>
          <a:xfrm>
            <a:off x="5584388" y="5065753"/>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51</a:t>
            </a:r>
          </a:p>
        </p:txBody>
      </p:sp>
    </p:spTree>
    <p:extLst>
      <p:ext uri="{BB962C8B-B14F-4D97-AF65-F5344CB8AC3E}">
        <p14:creationId xmlns:p14="http://schemas.microsoft.com/office/powerpoint/2010/main" val="174086463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Największe wyzwania dla Polski </a:t>
            </a:r>
          </a:p>
          <a:p>
            <a:r>
              <a:rPr lang="pl-PL" sz="1100">
                <a:solidFill>
                  <a:prstClr val="white"/>
                </a:solidFill>
              </a:rPr>
              <a:t>a problemy środowiska naturalnego</a:t>
            </a:r>
            <a:endParaRPr lang="en-US" sz="1100">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Środowisko naturalne i jego ochrona</a:t>
            </a:r>
            <a:endParaRPr lang="en-US" sz="1100">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b="1">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Indywidualne działania i zachowania wspierające ochronę środowiska</a:t>
            </a:r>
            <a:endParaRPr lang="en-US" sz="1100">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100">
                <a:solidFill>
                  <a:prstClr val="white"/>
                </a:solidFill>
              </a:rPr>
              <a:t>Jakość </a:t>
            </a:r>
            <a:r>
              <a:rPr lang="pl-PL" sz="1100">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4059219"/>
            <a:ext cx="457199" cy="4571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chemeClr val="accent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pl-PL" sz="1050">
                <a:solidFill>
                  <a:schemeClr val="tx1"/>
                </a:solidFill>
              </a:rPr>
              <a:t>W rozdziale zostaną poruszone następujące zagadnienia:</a:t>
            </a:r>
          </a:p>
          <a:p>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 oceniana jest ważność problemu zmian klimatycznych?</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Kto odpowiada za minimalizację skutków zmian klimatu?</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Jakie są opinie na temat redukcji gazów cieplarnianych?</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Czy zauważane są działania informacyjne </a:t>
            </a:r>
            <a:br>
              <a:rPr lang="pl-PL" sz="1050">
                <a:solidFill>
                  <a:schemeClr val="tx1"/>
                </a:solidFill>
              </a:rPr>
            </a:br>
            <a:r>
              <a:rPr lang="pl-PL" sz="1050">
                <a:solidFill>
                  <a:schemeClr val="tx1"/>
                </a:solidFill>
              </a:rPr>
              <a:t>i edukacyjne gmin w zakresie prawidłowej ekologii </a:t>
            </a:r>
            <a:br>
              <a:rPr lang="pl-PL" sz="1050">
                <a:solidFill>
                  <a:schemeClr val="tx1"/>
                </a:solidFill>
              </a:rPr>
            </a:br>
            <a:r>
              <a:rPr lang="pl-PL" sz="1050">
                <a:solidFill>
                  <a:schemeClr val="tx1"/>
                </a:solidFill>
              </a:rPr>
              <a:t>i zmian klimatu?</a:t>
            </a:r>
          </a:p>
          <a:p>
            <a:endParaRPr lang="pl-PL" sz="1050">
              <a:solidFill>
                <a:schemeClr val="tx1"/>
              </a:solidFill>
            </a:endParaRPr>
          </a:p>
          <a:p>
            <a:endParaRPr lang="pl-PL" sz="1050">
              <a:solidFill>
                <a:schemeClr val="tx1"/>
              </a:solidFill>
            </a:endParaRPr>
          </a:p>
          <a:p>
            <a:pPr marL="285750" indent="-285750">
              <a:buFont typeface="Wingdings" panose="05000000000000000000" pitchFamily="2" charset="2"/>
              <a:buChar char="§"/>
            </a:pPr>
            <a:endParaRPr lang="pl-PL" sz="1050">
              <a:solidFill>
                <a:schemeClr val="tx1"/>
              </a:solidFill>
            </a:endParaRPr>
          </a:p>
        </p:txBody>
      </p:sp>
      <p:grpSp>
        <p:nvGrpSpPr>
          <p:cNvPr id="13" name="Grupa 12">
            <a:extLst>
              <a:ext uri="{FF2B5EF4-FFF2-40B4-BE49-F238E27FC236}">
                <a16:creationId xmlns:a16="http://schemas.microsoft.com/office/drawing/2014/main" id="{FDA572B5-0C81-4C11-9B1B-A59F12F325B8}"/>
              </a:ext>
            </a:extLst>
          </p:cNvPr>
          <p:cNvGrpSpPr/>
          <p:nvPr/>
        </p:nvGrpSpPr>
        <p:grpSpPr>
          <a:xfrm>
            <a:off x="302176" y="197709"/>
            <a:ext cx="359853" cy="359852"/>
            <a:chOff x="4679950" y="1557338"/>
            <a:chExt cx="693738" cy="693737"/>
          </a:xfrm>
        </p:grpSpPr>
        <p:sp>
          <p:nvSpPr>
            <p:cNvPr id="15" name="Freeform 33">
              <a:extLst>
                <a:ext uri="{FF2B5EF4-FFF2-40B4-BE49-F238E27FC236}">
                  <a16:creationId xmlns:a16="http://schemas.microsoft.com/office/drawing/2014/main" id="{DD1CFC18-5A86-44F6-B7F6-59875068F592}"/>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34">
              <a:extLst>
                <a:ext uri="{FF2B5EF4-FFF2-40B4-BE49-F238E27FC236}">
                  <a16:creationId xmlns:a16="http://schemas.microsoft.com/office/drawing/2014/main" id="{23660FBF-CAE9-479D-9E42-99F8AA7AA789}"/>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5">
              <a:extLst>
                <a:ext uri="{FF2B5EF4-FFF2-40B4-BE49-F238E27FC236}">
                  <a16:creationId xmlns:a16="http://schemas.microsoft.com/office/drawing/2014/main" id="{650D8140-6E34-4297-BE8F-28AFB2FE13DC}"/>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6">
              <a:extLst>
                <a:ext uri="{FF2B5EF4-FFF2-40B4-BE49-F238E27FC236}">
                  <a16:creationId xmlns:a16="http://schemas.microsoft.com/office/drawing/2014/main" id="{111C0F62-FDEB-4C8C-99C0-31F974FAC5B4}"/>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7">
              <a:extLst>
                <a:ext uri="{FF2B5EF4-FFF2-40B4-BE49-F238E27FC236}">
                  <a16:creationId xmlns:a16="http://schemas.microsoft.com/office/drawing/2014/main" id="{A7662D5F-87D0-4FE4-ABB5-37991E7E364B}"/>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3B65F7CB-DCF5-4DF0-A513-3DF26D5CED6B}"/>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DF6D2280-1885-4AFD-B232-39CD232313DE}"/>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369EA5AE-9EA9-4287-B428-7D4D4A0700E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5ED5BE11-E6BE-4FCF-A394-FD3CED92CE44}"/>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A323AE8D-0365-42B0-93E4-A0A899CB8760}"/>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3">
              <a:extLst>
                <a:ext uri="{FF2B5EF4-FFF2-40B4-BE49-F238E27FC236}">
                  <a16:creationId xmlns:a16="http://schemas.microsoft.com/office/drawing/2014/main" id="{6C6EBC91-5B3F-4CE8-ABE3-1BA668AB8D8E}"/>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4">
              <a:extLst>
                <a:ext uri="{FF2B5EF4-FFF2-40B4-BE49-F238E27FC236}">
                  <a16:creationId xmlns:a16="http://schemas.microsoft.com/office/drawing/2014/main" id="{95026FA9-8443-41C3-9995-93836849E670}"/>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5">
              <a:extLst>
                <a:ext uri="{FF2B5EF4-FFF2-40B4-BE49-F238E27FC236}">
                  <a16:creationId xmlns:a16="http://schemas.microsoft.com/office/drawing/2014/main" id="{00653104-A51E-4E31-9195-94E65BAA2737}"/>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6">
              <a:extLst>
                <a:ext uri="{FF2B5EF4-FFF2-40B4-BE49-F238E27FC236}">
                  <a16:creationId xmlns:a16="http://schemas.microsoft.com/office/drawing/2014/main" id="{B91FB431-B74B-4158-B83C-9B884BD77E2C}"/>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7">
              <a:extLst>
                <a:ext uri="{FF2B5EF4-FFF2-40B4-BE49-F238E27FC236}">
                  <a16:creationId xmlns:a16="http://schemas.microsoft.com/office/drawing/2014/main" id="{BF319137-CD98-494E-BD50-8A671109D2B5}"/>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8">
              <a:extLst>
                <a:ext uri="{FF2B5EF4-FFF2-40B4-BE49-F238E27FC236}">
                  <a16:creationId xmlns:a16="http://schemas.microsoft.com/office/drawing/2014/main" id="{D9F1BA63-37E2-44CF-87B6-C4178CE56160}"/>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49">
              <a:extLst>
                <a:ext uri="{FF2B5EF4-FFF2-40B4-BE49-F238E27FC236}">
                  <a16:creationId xmlns:a16="http://schemas.microsoft.com/office/drawing/2014/main" id="{94AD2C34-3005-447C-87C3-ACF4BF604FF6}"/>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4" name="Grupa 33">
            <a:extLst>
              <a:ext uri="{FF2B5EF4-FFF2-40B4-BE49-F238E27FC236}">
                <a16:creationId xmlns:a16="http://schemas.microsoft.com/office/drawing/2014/main" id="{5F01CDBD-FF53-44C8-8D0C-C4358391FDDC}"/>
              </a:ext>
            </a:extLst>
          </p:cNvPr>
          <p:cNvGrpSpPr/>
          <p:nvPr/>
        </p:nvGrpSpPr>
        <p:grpSpPr>
          <a:xfrm>
            <a:off x="870923" y="4132594"/>
            <a:ext cx="310449" cy="310448"/>
            <a:chOff x="4679950" y="1557338"/>
            <a:chExt cx="693738" cy="693737"/>
          </a:xfrm>
          <a:solidFill>
            <a:schemeClr val="bg1"/>
          </a:solidFill>
        </p:grpSpPr>
        <p:sp>
          <p:nvSpPr>
            <p:cNvPr id="35" name="Freeform 33">
              <a:extLst>
                <a:ext uri="{FF2B5EF4-FFF2-40B4-BE49-F238E27FC236}">
                  <a16:creationId xmlns:a16="http://schemas.microsoft.com/office/drawing/2014/main" id="{3C5BC134-D29C-4D24-8A59-260B0BF4908D}"/>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34">
              <a:extLst>
                <a:ext uri="{FF2B5EF4-FFF2-40B4-BE49-F238E27FC236}">
                  <a16:creationId xmlns:a16="http://schemas.microsoft.com/office/drawing/2014/main" id="{F3E8B7B0-AF1A-4503-AB88-965F0774A588}"/>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35">
              <a:extLst>
                <a:ext uri="{FF2B5EF4-FFF2-40B4-BE49-F238E27FC236}">
                  <a16:creationId xmlns:a16="http://schemas.microsoft.com/office/drawing/2014/main" id="{800BAFC2-3C53-4EF7-A6FD-190B68429F17}"/>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36">
              <a:extLst>
                <a:ext uri="{FF2B5EF4-FFF2-40B4-BE49-F238E27FC236}">
                  <a16:creationId xmlns:a16="http://schemas.microsoft.com/office/drawing/2014/main" id="{ACC02501-1A84-4FF3-BEC1-8C45127D2524}"/>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37">
              <a:extLst>
                <a:ext uri="{FF2B5EF4-FFF2-40B4-BE49-F238E27FC236}">
                  <a16:creationId xmlns:a16="http://schemas.microsoft.com/office/drawing/2014/main" id="{92C84D6D-1156-4E0D-8005-7F309476AE6D}"/>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38">
              <a:extLst>
                <a:ext uri="{FF2B5EF4-FFF2-40B4-BE49-F238E27FC236}">
                  <a16:creationId xmlns:a16="http://schemas.microsoft.com/office/drawing/2014/main" id="{1B8D4EF7-3D03-4616-AC96-241F32176418}"/>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39">
              <a:extLst>
                <a:ext uri="{FF2B5EF4-FFF2-40B4-BE49-F238E27FC236}">
                  <a16:creationId xmlns:a16="http://schemas.microsoft.com/office/drawing/2014/main" id="{086FF6B0-D294-4AC9-8277-567FCD94F540}"/>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40">
              <a:extLst>
                <a:ext uri="{FF2B5EF4-FFF2-40B4-BE49-F238E27FC236}">
                  <a16:creationId xmlns:a16="http://schemas.microsoft.com/office/drawing/2014/main" id="{881720B2-777C-45F5-B5B3-AE90EE5A0CF9}"/>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41">
              <a:extLst>
                <a:ext uri="{FF2B5EF4-FFF2-40B4-BE49-F238E27FC236}">
                  <a16:creationId xmlns:a16="http://schemas.microsoft.com/office/drawing/2014/main" id="{8A0E813F-E2CA-4A71-96B1-36BDFE48E026}"/>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42">
              <a:extLst>
                <a:ext uri="{FF2B5EF4-FFF2-40B4-BE49-F238E27FC236}">
                  <a16:creationId xmlns:a16="http://schemas.microsoft.com/office/drawing/2014/main" id="{64152ADF-947B-40E6-BCF6-FFA749B2140C}"/>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43">
              <a:extLst>
                <a:ext uri="{FF2B5EF4-FFF2-40B4-BE49-F238E27FC236}">
                  <a16:creationId xmlns:a16="http://schemas.microsoft.com/office/drawing/2014/main" id="{EC7B5CE5-3313-4639-A6BB-774A0E853444}"/>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44">
              <a:extLst>
                <a:ext uri="{FF2B5EF4-FFF2-40B4-BE49-F238E27FC236}">
                  <a16:creationId xmlns:a16="http://schemas.microsoft.com/office/drawing/2014/main" id="{78D520F7-B589-4CA5-BB71-F748B628BD8D}"/>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45">
              <a:extLst>
                <a:ext uri="{FF2B5EF4-FFF2-40B4-BE49-F238E27FC236}">
                  <a16:creationId xmlns:a16="http://schemas.microsoft.com/office/drawing/2014/main" id="{CE255D1F-817C-473A-95C2-22A4BEBC8CBE}"/>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46">
              <a:extLst>
                <a:ext uri="{FF2B5EF4-FFF2-40B4-BE49-F238E27FC236}">
                  <a16:creationId xmlns:a16="http://schemas.microsoft.com/office/drawing/2014/main" id="{2D209762-0FEA-48AE-8684-FC0702204983}"/>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47">
              <a:extLst>
                <a:ext uri="{FF2B5EF4-FFF2-40B4-BE49-F238E27FC236}">
                  <a16:creationId xmlns:a16="http://schemas.microsoft.com/office/drawing/2014/main" id="{0C98D6A4-2254-4D76-8FC5-A394BA7299C5}"/>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48">
              <a:extLst>
                <a:ext uri="{FF2B5EF4-FFF2-40B4-BE49-F238E27FC236}">
                  <a16:creationId xmlns:a16="http://schemas.microsoft.com/office/drawing/2014/main" id="{4CD1361F-F4AE-4F92-9D3B-9AA41E88F1D3}"/>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9">
              <a:extLst>
                <a:ext uri="{FF2B5EF4-FFF2-40B4-BE49-F238E27FC236}">
                  <a16:creationId xmlns:a16="http://schemas.microsoft.com/office/drawing/2014/main" id="{25436FE6-CE1A-41FF-8122-D0E7A5BA9FF8}"/>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405564499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ważności zmian klimatycznych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P18. Jak ważnym problemem są, Pana(i) zdaniem, zmiany klimatu?</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i="1">
                <a:solidFill>
                  <a:schemeClr val="bg1">
                    <a:lumMod val="75000"/>
                  </a:schemeClr>
                </a:solidFill>
                <a:latin typeface="+mj-lt"/>
              </a:rPr>
              <a:t>2018: n=1010, 2014: n=1000, 2013: n=1000, 2012: n=1000.</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Symbol zastępczy zawartości 4">
            <a:extLst>
              <a:ext uri="{FF2B5EF4-FFF2-40B4-BE49-F238E27FC236}">
                <a16:creationId xmlns:a16="http://schemas.microsoft.com/office/drawing/2014/main" id="{299EDA40-28B8-4A44-A7B8-8AB73A6DE86B}"/>
              </a:ext>
            </a:extLst>
          </p:cNvPr>
          <p:cNvGraphicFramePr>
            <a:graphicFrameLocks/>
          </p:cNvGraphicFramePr>
          <p:nvPr>
            <p:extLst>
              <p:ext uri="{D42A27DB-BD31-4B8C-83A1-F6EECF244321}">
                <p14:modId xmlns:p14="http://schemas.microsoft.com/office/powerpoint/2010/main" val="3005848174"/>
              </p:ext>
            </p:extLst>
          </p:nvPr>
        </p:nvGraphicFramePr>
        <p:xfrm>
          <a:off x="251520" y="1448789"/>
          <a:ext cx="7584445" cy="418055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Symbol zastępczy zawartości 4" descr="Jak ważnym problemem są zmiana klimatu?&#10;&#10;Wykres słupkowy skumulowany do 100% przedstawia zdanie na temat zmiany klimatu w poszczególnych latach badania:&#10;2020 rok - bardzo ważnym problemem 68%, raczej ważnym 26%, raczej nieważnym 4%, w ogóle nieważnym 1%, trudno powiedzieć 1%,&#10;2018 rok -  bardzo ważnym 39%, raczej ważnym 52%, raczej nieważnym 4%, w ogóle nieważnym 1%, trudno powiedzieć 3%,&#10;2014 rok -  bardzo ważnym 27%, raczej ważnym 59%, raczej nieważnym 9%, w ogóle nieważnym 2%, trudno powiedzieć 5%,&#10;2013 rok - bardzo ważnym 35%, raczej ważnym 52%, raczej nieważnym 8%, w ogóle nieważnym 2%, trudno powiedzieć 3%,&#10;2012 rok - bardzo ważnym 34%, raczej ważnym 53%, raczej nieważnym 7%, w ogóle nieważnym 1%, trudno powiedzieć 4%.">
            <a:extLst>
              <a:ext uri="{FF2B5EF4-FFF2-40B4-BE49-F238E27FC236}">
                <a16:creationId xmlns:a16="http://schemas.microsoft.com/office/drawing/2014/main" id="{0126B44B-3FAB-45E0-A2A5-BF1526245210}"/>
              </a:ext>
            </a:extLst>
          </p:cNvPr>
          <p:cNvGraphicFramePr>
            <a:graphicFrameLocks/>
          </p:cNvGraphicFramePr>
          <p:nvPr>
            <p:extLst>
              <p:ext uri="{D42A27DB-BD31-4B8C-83A1-F6EECF244321}">
                <p14:modId xmlns:p14="http://schemas.microsoft.com/office/powerpoint/2010/main" val="1099360516"/>
              </p:ext>
            </p:extLst>
          </p:nvPr>
        </p:nvGraphicFramePr>
        <p:xfrm>
          <a:off x="585017" y="468916"/>
          <a:ext cx="7335993" cy="3406422"/>
        </p:xfrm>
        <a:graphic>
          <a:graphicData uri="http://schemas.openxmlformats.org/drawingml/2006/chart">
            <c:chart xmlns:c="http://schemas.openxmlformats.org/drawingml/2006/chart" xmlns:r="http://schemas.openxmlformats.org/officeDocument/2006/relationships" r:id="rId4"/>
          </a:graphicData>
        </a:graphic>
      </p:graphicFrame>
      <p:pic>
        <p:nvPicPr>
          <p:cNvPr id="2050" name="Picture 2" descr="Climate Change Icons - Download Free Vector Icons | Noun Project">
            <a:extLst>
              <a:ext uri="{FF2B5EF4-FFF2-40B4-BE49-F238E27FC236}">
                <a16:creationId xmlns:a16="http://schemas.microsoft.com/office/drawing/2014/main" id="{A798FD72-A19B-4694-ADF1-709BB3C868F4}"/>
              </a:ext>
            </a:extLst>
          </p:cNvPr>
          <p:cNvPicPr>
            <a:picLocks noChangeAspect="1" noChangeArrowheads="1"/>
          </p:cNvPicPr>
          <p:nvPr/>
        </p:nvPicPr>
        <p:blipFill>
          <a:blip r:embed="rId5">
            <a:lum bright="70000" contrast="-70000"/>
            <a:extLst>
              <a:ext uri="{28A0092B-C50C-407E-A947-70E740481C1C}">
                <a14:useLocalDpi xmlns:a14="http://schemas.microsoft.com/office/drawing/2010/main" val="0"/>
              </a:ext>
            </a:extLst>
          </a:blip>
          <a:srcRect/>
          <a:stretch>
            <a:fillRect/>
          </a:stretch>
        </p:blipFill>
        <p:spPr bwMode="auto">
          <a:xfrm>
            <a:off x="7388113" y="3655480"/>
            <a:ext cx="1140694" cy="1140694"/>
          </a:xfrm>
          <a:prstGeom prst="rect">
            <a:avLst/>
          </a:prstGeom>
          <a:noFill/>
          <a:extLst>
            <a:ext uri="{909E8E84-426E-40DD-AFC4-6F175D3DCCD1}">
              <a14:hiddenFill xmlns:a14="http://schemas.microsoft.com/office/drawing/2010/main">
                <a:solidFill>
                  <a:srgbClr val="FFFFFF"/>
                </a:solidFill>
              </a14:hiddenFill>
            </a:ext>
          </a:extLst>
        </p:spPr>
      </p:pic>
      <p:sp>
        <p:nvSpPr>
          <p:cNvPr id="9" name="pole tekstowe 8">
            <a:extLst>
              <a:ext uri="{FF2B5EF4-FFF2-40B4-BE49-F238E27FC236}">
                <a16:creationId xmlns:a16="http://schemas.microsoft.com/office/drawing/2014/main" id="{B9BFD4D3-D64A-4A6A-821E-F4D5176F1079}"/>
              </a:ext>
            </a:extLst>
          </p:cNvPr>
          <p:cNvSpPr txBox="1"/>
          <p:nvPr/>
        </p:nvSpPr>
        <p:spPr>
          <a:xfrm>
            <a:off x="488899" y="2437855"/>
            <a:ext cx="736340" cy="276999"/>
          </a:xfrm>
          <a:prstGeom prst="rect">
            <a:avLst/>
          </a:prstGeom>
          <a:solidFill>
            <a:schemeClr val="bg1"/>
          </a:solidFill>
        </p:spPr>
        <p:txBody>
          <a:bodyPr wrap="square" rtlCol="0">
            <a:spAutoFit/>
          </a:bodyPr>
          <a:lstStyle/>
          <a:p>
            <a:pPr algn="r"/>
            <a:r>
              <a:rPr lang="pl-PL" sz="1200" b="1"/>
              <a:t>2020</a:t>
            </a:r>
          </a:p>
        </p:txBody>
      </p:sp>
      <p:sp>
        <p:nvSpPr>
          <p:cNvPr id="5" name="Symbol zastępczy tekstu 7">
            <a:extLst>
              <a:ext uri="{FF2B5EF4-FFF2-40B4-BE49-F238E27FC236}">
                <a16:creationId xmlns:a16="http://schemas.microsoft.com/office/drawing/2014/main" id="{1C841555-20E8-4E46-A303-3D625429087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7" name="Prostokąt: zaokrąglone rogi 6">
            <a:extLst>
              <a:ext uri="{FF2B5EF4-FFF2-40B4-BE49-F238E27FC236}">
                <a16:creationId xmlns:a16="http://schemas.microsoft.com/office/drawing/2014/main" id="{AF1E4264-8E13-489F-907E-1EB427EA59A1}"/>
              </a:ext>
            </a:extLst>
          </p:cNvPr>
          <p:cNvSpPr/>
          <p:nvPr/>
        </p:nvSpPr>
        <p:spPr>
          <a:xfrm>
            <a:off x="6403607" y="225684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94</a:t>
            </a:r>
          </a:p>
        </p:txBody>
      </p:sp>
      <p:sp>
        <p:nvSpPr>
          <p:cNvPr id="10" name="Prostokąt: zaokrąglone rogi 9">
            <a:extLst>
              <a:ext uri="{FF2B5EF4-FFF2-40B4-BE49-F238E27FC236}">
                <a16:creationId xmlns:a16="http://schemas.microsoft.com/office/drawing/2014/main" id="{09C44D7D-2463-42AA-B03B-2E66C4D22E66}"/>
              </a:ext>
            </a:extLst>
          </p:cNvPr>
          <p:cNvSpPr/>
          <p:nvPr/>
        </p:nvSpPr>
        <p:spPr>
          <a:xfrm>
            <a:off x="6307346" y="324083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91</a:t>
            </a:r>
          </a:p>
        </p:txBody>
      </p:sp>
      <p:sp>
        <p:nvSpPr>
          <p:cNvPr id="11" name="Prostokąt: zaokrąglone rogi 10">
            <a:extLst>
              <a:ext uri="{FF2B5EF4-FFF2-40B4-BE49-F238E27FC236}">
                <a16:creationId xmlns:a16="http://schemas.microsoft.com/office/drawing/2014/main" id="{A5D56E34-6235-4889-9407-3BE9985455C1}"/>
              </a:ext>
            </a:extLst>
          </p:cNvPr>
          <p:cNvSpPr/>
          <p:nvPr/>
        </p:nvSpPr>
        <p:spPr>
          <a:xfrm>
            <a:off x="5884922" y="370949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86</a:t>
            </a:r>
          </a:p>
        </p:txBody>
      </p:sp>
      <p:sp>
        <p:nvSpPr>
          <p:cNvPr id="12" name="Prostokąt: zaokrąglone rogi 11">
            <a:extLst>
              <a:ext uri="{FF2B5EF4-FFF2-40B4-BE49-F238E27FC236}">
                <a16:creationId xmlns:a16="http://schemas.microsoft.com/office/drawing/2014/main" id="{6DC26CAE-8B89-4679-A460-F0C84C048DE1}"/>
              </a:ext>
            </a:extLst>
          </p:cNvPr>
          <p:cNvSpPr/>
          <p:nvPr/>
        </p:nvSpPr>
        <p:spPr>
          <a:xfrm>
            <a:off x="6068797" y="469877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87</a:t>
            </a:r>
          </a:p>
        </p:txBody>
      </p:sp>
      <p:sp>
        <p:nvSpPr>
          <p:cNvPr id="14" name="Prostokąt: zaokrąglone rogi 13">
            <a:extLst>
              <a:ext uri="{FF2B5EF4-FFF2-40B4-BE49-F238E27FC236}">
                <a16:creationId xmlns:a16="http://schemas.microsoft.com/office/drawing/2014/main" id="{A5342C0A-1553-468C-8755-90F84C4E0735}"/>
              </a:ext>
            </a:extLst>
          </p:cNvPr>
          <p:cNvSpPr/>
          <p:nvPr/>
        </p:nvSpPr>
        <p:spPr>
          <a:xfrm>
            <a:off x="6063183" y="419950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87</a:t>
            </a:r>
          </a:p>
        </p:txBody>
      </p:sp>
    </p:spTree>
    <p:extLst>
      <p:ext uri="{BB962C8B-B14F-4D97-AF65-F5344CB8AC3E}">
        <p14:creationId xmlns:p14="http://schemas.microsoft.com/office/powerpoint/2010/main" val="107698623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Prostokąt: zaokrąglone rogi 2051">
            <a:extLst>
              <a:ext uri="{FF2B5EF4-FFF2-40B4-BE49-F238E27FC236}">
                <a16:creationId xmlns:a16="http://schemas.microsoft.com/office/drawing/2014/main" id="{7F61EDD7-55B9-48C1-9BA2-321411439604}"/>
              </a:ext>
            </a:extLst>
          </p:cNvPr>
          <p:cNvSpPr/>
          <p:nvPr/>
        </p:nvSpPr>
        <p:spPr>
          <a:xfrm>
            <a:off x="333052" y="3204946"/>
            <a:ext cx="4120089" cy="2204265"/>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4" name="Symbol zastępczy zawartości 4">
            <a:extLst>
              <a:ext uri="{FF2B5EF4-FFF2-40B4-BE49-F238E27FC236}">
                <a16:creationId xmlns:a16="http://schemas.microsoft.com/office/drawing/2014/main" id="{299EDA40-28B8-4A44-A7B8-8AB73A6DE86B}"/>
              </a:ext>
            </a:extLst>
          </p:cNvPr>
          <p:cNvGraphicFramePr>
            <a:graphicFrameLocks/>
          </p:cNvGraphicFramePr>
          <p:nvPr>
            <p:extLst>
              <p:ext uri="{D42A27DB-BD31-4B8C-83A1-F6EECF244321}">
                <p14:modId xmlns:p14="http://schemas.microsoft.com/office/powerpoint/2010/main" val="889657139"/>
              </p:ext>
            </p:extLst>
          </p:nvPr>
        </p:nvGraphicFramePr>
        <p:xfrm>
          <a:off x="251520" y="1448789"/>
          <a:ext cx="7584445" cy="418055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49" name="Symbol zastępczy zawartości 4" descr="Jak ważnym problemem jest zmiana klimatu?&#10;&#10;Wykres słupkowy skumulowany do 100% przedstawia zdanie na temat zmiany klimatu w poszczególnych przedziałach wieku:&#10;15-24 lat bardzo ważnym problemem 77%, raczej ważnym 19%, raczej nieważnym 3%, w ogóle nieważnym 0%, trudno powiedzieć 0%,&#10;25-34 lat bardzo ważnym problemem 53%, raczej ważnym 36%, raczej nieważnym 8%, w ogóle nieważnym 3%, trudno powiedzieć 1%,&#10;35-44 lat bardzo ważnym problemem 67%, raczej ważnym 27%, raczej nieważnym 3%, w ogóle nieważnym 1%, trudno powiedzieć 2%,&#10;45-59 lat bardzo ważnym problemem 68%, raczej ważnym 26%, raczej nieważnym 4%, w ogóle nieważnym 1%, trudno powiedzieć 1%,&#10;60 lat i więcej bardzo ważnym problemem 75%, raczej ważnym 20%, raczej nieważnym 3%, w ogóle nieważnym 1%, trudno powiedzieć 1%.&#10;">
            <a:extLst>
              <a:ext uri="{FF2B5EF4-FFF2-40B4-BE49-F238E27FC236}">
                <a16:creationId xmlns:a16="http://schemas.microsoft.com/office/drawing/2014/main" id="{135D61A6-9414-4FC1-A80C-8C65319AFE80}"/>
              </a:ext>
            </a:extLst>
          </p:cNvPr>
          <p:cNvGraphicFramePr>
            <a:graphicFrameLocks/>
          </p:cNvGraphicFramePr>
          <p:nvPr>
            <p:extLst>
              <p:ext uri="{D42A27DB-BD31-4B8C-83A1-F6EECF244321}">
                <p14:modId xmlns:p14="http://schemas.microsoft.com/office/powerpoint/2010/main" val="1091303303"/>
              </p:ext>
            </p:extLst>
          </p:nvPr>
        </p:nvGraphicFramePr>
        <p:xfrm>
          <a:off x="251519" y="3119105"/>
          <a:ext cx="7584445" cy="2422506"/>
        </p:xfrm>
        <a:graphic>
          <a:graphicData uri="http://schemas.openxmlformats.org/drawingml/2006/chart">
            <c:chart xmlns:c="http://schemas.openxmlformats.org/drawingml/2006/chart" xmlns:r="http://schemas.openxmlformats.org/officeDocument/2006/relationships" r:id="rId4"/>
          </a:graphicData>
        </a:graphic>
      </p:graphicFrame>
      <p:sp>
        <p:nvSpPr>
          <p:cNvPr id="2053" name="Prostokąt: zaokrąglone rogi 2052">
            <a:extLst>
              <a:ext uri="{FF2B5EF4-FFF2-40B4-BE49-F238E27FC236}">
                <a16:creationId xmlns:a16="http://schemas.microsoft.com/office/drawing/2014/main" id="{5BEAB140-8735-4112-8127-22CEBE81C878}"/>
              </a:ext>
            </a:extLst>
          </p:cNvPr>
          <p:cNvSpPr/>
          <p:nvPr/>
        </p:nvSpPr>
        <p:spPr>
          <a:xfrm>
            <a:off x="4571999" y="3200400"/>
            <a:ext cx="4238947" cy="2208811"/>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2051" name="Symbol zastępczy zawartości 4" descr="Jak ważnym problemem jest zmiana klimatu?&#10;&#10;Wykres słupkowy skumulowany do 100% przedstawia zdanie na temat zmiany klimatu dla poszczególnych sytuacji zawodowych:&#10;pracujący: bardzo ważnym problemem 64%, raczej ważnym 29%, raczej nieważnym 5%, w ogóle nieważnym 2%, trudno powiedzieć 1%,&#10;emeryt, rencista: bardzo ważnym problemem 75%, raczej ważnym 20%, raczej nieważnym 4%, w ogóle nieważnym 1%, trudno powiedzieć 1%,&#10;niepracujący: bardzo ważnym problemem 69%, raczej ważnym 29%, raczej nieważnym 2%, w ogóle nieważnym 1%, trudno powiedzieć 2%.&#10;">
            <a:extLst>
              <a:ext uri="{FF2B5EF4-FFF2-40B4-BE49-F238E27FC236}">
                <a16:creationId xmlns:a16="http://schemas.microsoft.com/office/drawing/2014/main" id="{F7B2C900-3353-4495-8871-35BC0878170F}"/>
              </a:ext>
            </a:extLst>
          </p:cNvPr>
          <p:cNvGraphicFramePr>
            <a:graphicFrameLocks/>
          </p:cNvGraphicFramePr>
          <p:nvPr>
            <p:extLst>
              <p:ext uri="{D42A27DB-BD31-4B8C-83A1-F6EECF244321}">
                <p14:modId xmlns:p14="http://schemas.microsoft.com/office/powerpoint/2010/main" val="689266764"/>
              </p:ext>
            </p:extLst>
          </p:nvPr>
        </p:nvGraphicFramePr>
        <p:xfrm>
          <a:off x="4531233" y="3103219"/>
          <a:ext cx="4190172" cy="2422506"/>
        </p:xfrm>
        <a:graphic>
          <a:graphicData uri="http://schemas.openxmlformats.org/drawingml/2006/chart">
            <c:chart xmlns:c="http://schemas.openxmlformats.org/drawingml/2006/chart" xmlns:r="http://schemas.openxmlformats.org/officeDocument/2006/relationships" r:id="rId5"/>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ważności zmian klimatycznych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P18. Jak ważnym problemem są, Pana(i) zdaniem, zmiany klimatu?</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wiek: 15-24 lata n=28, 25-34 lata n=133, 35-44 lata n=241, 45-59 lat n=283, 60 lat i więcej n=273. Ze względu na sytuację zawodową: pracujący n=678, emeryt, rencista n=281, niepracujący n=72.</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6" name="Symbol zastępczy zawartości 4">
            <a:extLst>
              <a:ext uri="{FF2B5EF4-FFF2-40B4-BE49-F238E27FC236}">
                <a16:creationId xmlns:a16="http://schemas.microsoft.com/office/drawing/2014/main" id="{0126B44B-3FAB-45E0-A2A5-BF1526245210}"/>
              </a:ext>
            </a:extLst>
          </p:cNvPr>
          <p:cNvGraphicFramePr>
            <a:graphicFrameLocks/>
          </p:cNvGraphicFramePr>
          <p:nvPr>
            <p:extLst>
              <p:ext uri="{D42A27DB-BD31-4B8C-83A1-F6EECF244321}">
                <p14:modId xmlns:p14="http://schemas.microsoft.com/office/powerpoint/2010/main" val="509039350"/>
              </p:ext>
            </p:extLst>
          </p:nvPr>
        </p:nvGraphicFramePr>
        <p:xfrm>
          <a:off x="585017" y="468916"/>
          <a:ext cx="7335993" cy="3406422"/>
        </p:xfrm>
        <a:graphic>
          <a:graphicData uri="http://schemas.openxmlformats.org/drawingml/2006/chart">
            <c:chart xmlns:c="http://schemas.openxmlformats.org/drawingml/2006/chart" xmlns:r="http://schemas.openxmlformats.org/officeDocument/2006/relationships" r:id="rId6"/>
          </a:graphicData>
        </a:graphic>
      </p:graphicFrame>
      <p:pic>
        <p:nvPicPr>
          <p:cNvPr id="2050" name="Picture 2" descr="Climate Change Icons - Download Free Vector Icons | Noun Project">
            <a:extLst>
              <a:ext uri="{FF2B5EF4-FFF2-40B4-BE49-F238E27FC236}">
                <a16:creationId xmlns:a16="http://schemas.microsoft.com/office/drawing/2014/main" id="{A798FD72-A19B-4694-ADF1-709BB3C868F4}"/>
              </a:ext>
            </a:extLst>
          </p:cNvPr>
          <p:cNvPicPr>
            <a:picLocks noChangeAspect="1" noChangeArrowheads="1"/>
          </p:cNvPicPr>
          <p:nvPr/>
        </p:nvPicPr>
        <p:blipFill>
          <a:blip r:embed="rId7">
            <a:lum bright="70000" contrast="-70000"/>
            <a:extLst>
              <a:ext uri="{28A0092B-C50C-407E-A947-70E740481C1C}">
                <a14:useLocalDpi xmlns:a14="http://schemas.microsoft.com/office/drawing/2010/main" val="0"/>
              </a:ext>
            </a:extLst>
          </a:blip>
          <a:srcRect/>
          <a:stretch>
            <a:fillRect/>
          </a:stretch>
        </p:blipFill>
        <p:spPr bwMode="auto">
          <a:xfrm>
            <a:off x="7599114" y="1700851"/>
            <a:ext cx="1140694" cy="1140694"/>
          </a:xfrm>
          <a:prstGeom prst="rect">
            <a:avLst/>
          </a:prstGeom>
          <a:noFill/>
          <a:extLst>
            <a:ext uri="{909E8E84-426E-40DD-AFC4-6F175D3DCCD1}">
              <a14:hiddenFill xmlns:a14="http://schemas.microsoft.com/office/drawing/2010/main">
                <a:solidFill>
                  <a:srgbClr val="FFFFFF"/>
                </a:solidFill>
              </a14:hiddenFill>
            </a:ext>
          </a:extLst>
        </p:spPr>
      </p:pic>
      <p:sp>
        <p:nvSpPr>
          <p:cNvPr id="9" name="pole tekstowe 8">
            <a:extLst>
              <a:ext uri="{FF2B5EF4-FFF2-40B4-BE49-F238E27FC236}">
                <a16:creationId xmlns:a16="http://schemas.microsoft.com/office/drawing/2014/main" id="{B9BFD4D3-D64A-4A6A-821E-F4D5176F1079}"/>
              </a:ext>
            </a:extLst>
          </p:cNvPr>
          <p:cNvSpPr txBox="1"/>
          <p:nvPr/>
        </p:nvSpPr>
        <p:spPr>
          <a:xfrm>
            <a:off x="488899" y="2437855"/>
            <a:ext cx="736340" cy="276999"/>
          </a:xfrm>
          <a:prstGeom prst="rect">
            <a:avLst/>
          </a:prstGeom>
          <a:solidFill>
            <a:schemeClr val="bg1"/>
          </a:solidFill>
        </p:spPr>
        <p:txBody>
          <a:bodyPr wrap="square" rtlCol="0">
            <a:spAutoFit/>
          </a:bodyPr>
          <a:lstStyle/>
          <a:p>
            <a:pPr algn="r"/>
            <a:r>
              <a:rPr lang="pl-PL" sz="1200" b="1"/>
              <a:t>2020</a:t>
            </a:r>
          </a:p>
        </p:txBody>
      </p:sp>
      <p:sp>
        <p:nvSpPr>
          <p:cNvPr id="5" name="Symbol zastępczy tekstu 7">
            <a:extLst>
              <a:ext uri="{FF2B5EF4-FFF2-40B4-BE49-F238E27FC236}">
                <a16:creationId xmlns:a16="http://schemas.microsoft.com/office/drawing/2014/main" id="{1C841555-20E8-4E46-A303-3D6254290871}"/>
              </a:ext>
            </a:extLst>
          </p:cNvPr>
          <p:cNvSpPr txBox="1">
            <a:spLocks/>
          </p:cNvSpPr>
          <p:nvPr/>
        </p:nvSpPr>
        <p:spPr>
          <a:xfrm>
            <a:off x="8174587" y="5395750"/>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7" name="Prostokąt: zaokrąglone rogi 6">
            <a:extLst>
              <a:ext uri="{FF2B5EF4-FFF2-40B4-BE49-F238E27FC236}">
                <a16:creationId xmlns:a16="http://schemas.microsoft.com/office/drawing/2014/main" id="{AF1E4264-8E13-489F-907E-1EB427EA59A1}"/>
              </a:ext>
            </a:extLst>
          </p:cNvPr>
          <p:cNvSpPr/>
          <p:nvPr/>
        </p:nvSpPr>
        <p:spPr>
          <a:xfrm>
            <a:off x="6403607" y="225684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94</a:t>
            </a:r>
          </a:p>
        </p:txBody>
      </p:sp>
      <p:sp>
        <p:nvSpPr>
          <p:cNvPr id="2054" name="pole tekstowe 2053">
            <a:extLst>
              <a:ext uri="{FF2B5EF4-FFF2-40B4-BE49-F238E27FC236}">
                <a16:creationId xmlns:a16="http://schemas.microsoft.com/office/drawing/2014/main" id="{D1CE8FF6-C510-4E8E-BF63-3FE7EED0BF44}"/>
              </a:ext>
            </a:extLst>
          </p:cNvPr>
          <p:cNvSpPr txBox="1"/>
          <p:nvPr/>
        </p:nvSpPr>
        <p:spPr>
          <a:xfrm>
            <a:off x="1772306" y="3346348"/>
            <a:ext cx="720110" cy="276999"/>
          </a:xfrm>
          <a:prstGeom prst="rect">
            <a:avLst/>
          </a:prstGeom>
          <a:noFill/>
        </p:spPr>
        <p:txBody>
          <a:bodyPr wrap="square" rtlCol="0">
            <a:spAutoFit/>
          </a:bodyPr>
          <a:lstStyle/>
          <a:p>
            <a:r>
              <a:rPr lang="pl-PL" sz="1200" b="1"/>
              <a:t>Wiek</a:t>
            </a:r>
          </a:p>
        </p:txBody>
      </p:sp>
      <p:grpSp>
        <p:nvGrpSpPr>
          <p:cNvPr id="49" name="Grupa 48">
            <a:extLst>
              <a:ext uri="{FF2B5EF4-FFF2-40B4-BE49-F238E27FC236}">
                <a16:creationId xmlns:a16="http://schemas.microsoft.com/office/drawing/2014/main" id="{853D99FA-76AD-462E-B95B-1D3DA071C25A}"/>
              </a:ext>
            </a:extLst>
          </p:cNvPr>
          <p:cNvGrpSpPr/>
          <p:nvPr/>
        </p:nvGrpSpPr>
        <p:grpSpPr>
          <a:xfrm>
            <a:off x="1470457" y="3238500"/>
            <a:ext cx="319499" cy="384847"/>
            <a:chOff x="6299205" y="3543307"/>
            <a:chExt cx="558800" cy="673091"/>
          </a:xfrm>
          <a:solidFill>
            <a:schemeClr val="tx2"/>
          </a:solidFill>
        </p:grpSpPr>
        <p:sp>
          <p:nvSpPr>
            <p:cNvPr id="50" name="Freeform 32">
              <a:extLst>
                <a:ext uri="{FF2B5EF4-FFF2-40B4-BE49-F238E27FC236}">
                  <a16:creationId xmlns:a16="http://schemas.microsoft.com/office/drawing/2014/main" id="{7B2924E8-E516-4EEE-8B90-4B15118056EB}"/>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1" name="Freeform 33">
              <a:extLst>
                <a:ext uri="{FF2B5EF4-FFF2-40B4-BE49-F238E27FC236}">
                  <a16:creationId xmlns:a16="http://schemas.microsoft.com/office/drawing/2014/main" id="{375221B0-957B-4612-8C05-DA726580ABF1}"/>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2" name="Freeform 34">
              <a:extLst>
                <a:ext uri="{FF2B5EF4-FFF2-40B4-BE49-F238E27FC236}">
                  <a16:creationId xmlns:a16="http://schemas.microsoft.com/office/drawing/2014/main" id="{35B62A4F-1B11-4C43-8703-B5D618A537BB}"/>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3" name="Freeform 35">
              <a:extLst>
                <a:ext uri="{FF2B5EF4-FFF2-40B4-BE49-F238E27FC236}">
                  <a16:creationId xmlns:a16="http://schemas.microsoft.com/office/drawing/2014/main" id="{690CFE76-03B7-4AA7-ACE0-62BEB0CA8ECA}"/>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4" name="Freeform 36">
              <a:extLst>
                <a:ext uri="{FF2B5EF4-FFF2-40B4-BE49-F238E27FC236}">
                  <a16:creationId xmlns:a16="http://schemas.microsoft.com/office/drawing/2014/main" id="{205284A8-1DCD-43AA-853C-014598B00AC1}"/>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5" name="Freeform 37">
              <a:extLst>
                <a:ext uri="{FF2B5EF4-FFF2-40B4-BE49-F238E27FC236}">
                  <a16:creationId xmlns:a16="http://schemas.microsoft.com/office/drawing/2014/main" id="{49C120F1-4321-4533-9EDC-87E01DBC514A}"/>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2055" name="pole tekstowe 2054">
            <a:extLst>
              <a:ext uri="{FF2B5EF4-FFF2-40B4-BE49-F238E27FC236}">
                <a16:creationId xmlns:a16="http://schemas.microsoft.com/office/drawing/2014/main" id="{729F2641-EDD2-46B7-AC18-7A6A95222FA0}"/>
              </a:ext>
            </a:extLst>
          </p:cNvPr>
          <p:cNvSpPr txBox="1"/>
          <p:nvPr/>
        </p:nvSpPr>
        <p:spPr>
          <a:xfrm>
            <a:off x="6241598" y="3346348"/>
            <a:ext cx="1861180" cy="276999"/>
          </a:xfrm>
          <a:prstGeom prst="rect">
            <a:avLst/>
          </a:prstGeom>
          <a:noFill/>
        </p:spPr>
        <p:txBody>
          <a:bodyPr wrap="square" rtlCol="0">
            <a:spAutoFit/>
          </a:bodyPr>
          <a:lstStyle/>
          <a:p>
            <a:r>
              <a:rPr lang="pl-PL" sz="1200" b="1"/>
              <a:t>Sytuacja zawodowa</a:t>
            </a:r>
          </a:p>
        </p:txBody>
      </p:sp>
      <p:sp>
        <p:nvSpPr>
          <p:cNvPr id="2056" name="Prostokąt: zaokrąglone rogi 2055">
            <a:extLst>
              <a:ext uri="{FF2B5EF4-FFF2-40B4-BE49-F238E27FC236}">
                <a16:creationId xmlns:a16="http://schemas.microsoft.com/office/drawing/2014/main" id="{A0A1D035-A5CB-4164-954B-82DBCF2319F8}"/>
              </a:ext>
            </a:extLst>
          </p:cNvPr>
          <p:cNvSpPr/>
          <p:nvPr/>
        </p:nvSpPr>
        <p:spPr>
          <a:xfrm>
            <a:off x="3890025" y="3583001"/>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96</a:t>
            </a:r>
          </a:p>
        </p:txBody>
      </p:sp>
      <p:sp>
        <p:nvSpPr>
          <p:cNvPr id="2057" name="Prostokąt: zaokrąglone rogi 2056">
            <a:extLst>
              <a:ext uri="{FF2B5EF4-FFF2-40B4-BE49-F238E27FC236}">
                <a16:creationId xmlns:a16="http://schemas.microsoft.com/office/drawing/2014/main" id="{A0F171CE-7134-4F04-BD73-40B73EA05D13}"/>
              </a:ext>
            </a:extLst>
          </p:cNvPr>
          <p:cNvSpPr/>
          <p:nvPr/>
        </p:nvSpPr>
        <p:spPr>
          <a:xfrm>
            <a:off x="3644987" y="3936702"/>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89</a:t>
            </a:r>
          </a:p>
        </p:txBody>
      </p:sp>
      <p:sp>
        <p:nvSpPr>
          <p:cNvPr id="2058" name="Prostokąt: zaokrąglone rogi 2057">
            <a:extLst>
              <a:ext uri="{FF2B5EF4-FFF2-40B4-BE49-F238E27FC236}">
                <a16:creationId xmlns:a16="http://schemas.microsoft.com/office/drawing/2014/main" id="{C4156858-4D77-45E0-A134-38EDA27A44D8}"/>
              </a:ext>
            </a:extLst>
          </p:cNvPr>
          <p:cNvSpPr/>
          <p:nvPr/>
        </p:nvSpPr>
        <p:spPr>
          <a:xfrm>
            <a:off x="3750708" y="4262059"/>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94</a:t>
            </a:r>
          </a:p>
        </p:txBody>
      </p:sp>
      <p:sp>
        <p:nvSpPr>
          <p:cNvPr id="2060" name="Prostokąt: zaokrąglone rogi 2059">
            <a:extLst>
              <a:ext uri="{FF2B5EF4-FFF2-40B4-BE49-F238E27FC236}">
                <a16:creationId xmlns:a16="http://schemas.microsoft.com/office/drawing/2014/main" id="{862E10AF-459D-4EF7-AD4D-320CE99FAAFD}"/>
              </a:ext>
            </a:extLst>
          </p:cNvPr>
          <p:cNvSpPr/>
          <p:nvPr/>
        </p:nvSpPr>
        <p:spPr>
          <a:xfrm>
            <a:off x="3810726" y="4942391"/>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95</a:t>
            </a:r>
          </a:p>
        </p:txBody>
      </p:sp>
      <p:sp>
        <p:nvSpPr>
          <p:cNvPr id="2061" name="Prostokąt: zaokrąglone rogi 2060">
            <a:extLst>
              <a:ext uri="{FF2B5EF4-FFF2-40B4-BE49-F238E27FC236}">
                <a16:creationId xmlns:a16="http://schemas.microsoft.com/office/drawing/2014/main" id="{2035536A-A3C8-4DF7-8B80-FE4569FA83EA}"/>
              </a:ext>
            </a:extLst>
          </p:cNvPr>
          <p:cNvSpPr/>
          <p:nvPr/>
        </p:nvSpPr>
        <p:spPr>
          <a:xfrm>
            <a:off x="8015129" y="3605194"/>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93</a:t>
            </a:r>
          </a:p>
        </p:txBody>
      </p:sp>
      <p:sp>
        <p:nvSpPr>
          <p:cNvPr id="2062" name="Prostokąt: zaokrąglone rogi 2061">
            <a:extLst>
              <a:ext uri="{FF2B5EF4-FFF2-40B4-BE49-F238E27FC236}">
                <a16:creationId xmlns:a16="http://schemas.microsoft.com/office/drawing/2014/main" id="{E3D55B4A-ACF6-47E6-BA6B-8303B9220CE7}"/>
              </a:ext>
            </a:extLst>
          </p:cNvPr>
          <p:cNvSpPr/>
          <p:nvPr/>
        </p:nvSpPr>
        <p:spPr>
          <a:xfrm>
            <a:off x="8079999" y="4015409"/>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95</a:t>
            </a:r>
          </a:p>
        </p:txBody>
      </p:sp>
      <p:sp>
        <p:nvSpPr>
          <p:cNvPr id="2063" name="Prostokąt: zaokrąglone rogi 2062">
            <a:extLst>
              <a:ext uri="{FF2B5EF4-FFF2-40B4-BE49-F238E27FC236}">
                <a16:creationId xmlns:a16="http://schemas.microsoft.com/office/drawing/2014/main" id="{44157C9A-A291-43F6-BB23-D783BEB7C7EF}"/>
              </a:ext>
            </a:extLst>
          </p:cNvPr>
          <p:cNvSpPr/>
          <p:nvPr/>
        </p:nvSpPr>
        <p:spPr>
          <a:xfrm>
            <a:off x="8106502" y="4442987"/>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98</a:t>
            </a:r>
          </a:p>
        </p:txBody>
      </p:sp>
      <p:sp>
        <p:nvSpPr>
          <p:cNvPr id="11" name="Prostokąt: zaokrąglone rogi 10">
            <a:extLst>
              <a:ext uri="{FF2B5EF4-FFF2-40B4-BE49-F238E27FC236}">
                <a16:creationId xmlns:a16="http://schemas.microsoft.com/office/drawing/2014/main" id="{412C82F3-0AC3-47AF-A95E-FA011DE4CDC3}"/>
              </a:ext>
            </a:extLst>
          </p:cNvPr>
          <p:cNvSpPr/>
          <p:nvPr/>
        </p:nvSpPr>
        <p:spPr>
          <a:xfrm>
            <a:off x="3750708" y="4608025"/>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94</a:t>
            </a:r>
          </a:p>
        </p:txBody>
      </p:sp>
      <p:grpSp>
        <p:nvGrpSpPr>
          <p:cNvPr id="59" name="Grupa 58">
            <a:extLst>
              <a:ext uri="{FF2B5EF4-FFF2-40B4-BE49-F238E27FC236}">
                <a16:creationId xmlns:a16="http://schemas.microsoft.com/office/drawing/2014/main" id="{8D52DDB5-73B9-4002-8444-FCA4573274EE}"/>
              </a:ext>
            </a:extLst>
          </p:cNvPr>
          <p:cNvGrpSpPr>
            <a:grpSpLocks noChangeAspect="1"/>
          </p:cNvGrpSpPr>
          <p:nvPr/>
        </p:nvGrpSpPr>
        <p:grpSpPr>
          <a:xfrm>
            <a:off x="5922040" y="3267446"/>
            <a:ext cx="316946" cy="360000"/>
            <a:chOff x="8001129" y="3982537"/>
            <a:chExt cx="284805" cy="323493"/>
          </a:xfrm>
          <a:solidFill>
            <a:srgbClr val="004B88"/>
          </a:solidFill>
        </p:grpSpPr>
        <p:sp>
          <p:nvSpPr>
            <p:cNvPr id="60" name="Freeform 167">
              <a:extLst>
                <a:ext uri="{FF2B5EF4-FFF2-40B4-BE49-F238E27FC236}">
                  <a16:creationId xmlns:a16="http://schemas.microsoft.com/office/drawing/2014/main" id="{728FCE57-F654-4358-833A-3D985062C760}"/>
                </a:ext>
              </a:extLst>
            </p:cNvPr>
            <p:cNvSpPr>
              <a:spLocks noEditPoints="1"/>
            </p:cNvSpPr>
            <p:nvPr/>
          </p:nvSpPr>
          <p:spPr bwMode="auto">
            <a:xfrm>
              <a:off x="8001129" y="3982537"/>
              <a:ext cx="187675" cy="323493"/>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1" name="Freeform 168">
              <a:extLst>
                <a:ext uri="{FF2B5EF4-FFF2-40B4-BE49-F238E27FC236}">
                  <a16:creationId xmlns:a16="http://schemas.microsoft.com/office/drawing/2014/main" id="{7320FA23-F89F-4247-BF80-6E58F8894520}"/>
                </a:ext>
              </a:extLst>
            </p:cNvPr>
            <p:cNvSpPr>
              <a:spLocks/>
            </p:cNvSpPr>
            <p:nvPr/>
          </p:nvSpPr>
          <p:spPr bwMode="auto">
            <a:xfrm>
              <a:off x="8134477" y="4176797"/>
              <a:ext cx="122647" cy="129233"/>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169">
              <a:extLst>
                <a:ext uri="{FF2B5EF4-FFF2-40B4-BE49-F238E27FC236}">
                  <a16:creationId xmlns:a16="http://schemas.microsoft.com/office/drawing/2014/main" id="{75D6B729-9EA1-4507-964A-6E3DCB59A4CF}"/>
                </a:ext>
              </a:extLst>
            </p:cNvPr>
            <p:cNvSpPr>
              <a:spLocks/>
            </p:cNvSpPr>
            <p:nvPr/>
          </p:nvSpPr>
          <p:spPr bwMode="auto">
            <a:xfrm>
              <a:off x="8200328" y="4082960"/>
              <a:ext cx="85606" cy="83137"/>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4" name="pole tekstowe 13">
            <a:extLst>
              <a:ext uri="{FF2B5EF4-FFF2-40B4-BE49-F238E27FC236}">
                <a16:creationId xmlns:a16="http://schemas.microsoft.com/office/drawing/2014/main" id="{630C1F9E-329D-41CF-B8BB-5B8A9B03A6A4}"/>
              </a:ext>
            </a:extLst>
          </p:cNvPr>
          <p:cNvSpPr txBox="1"/>
          <p:nvPr/>
        </p:nvSpPr>
        <p:spPr>
          <a:xfrm>
            <a:off x="315397" y="5394745"/>
            <a:ext cx="3999069" cy="215444"/>
          </a:xfrm>
          <a:prstGeom prst="rect">
            <a:avLst/>
          </a:prstGeom>
          <a:noFill/>
        </p:spPr>
        <p:txBody>
          <a:bodyPr wrap="square">
            <a:spAutoFit/>
          </a:bodyPr>
          <a:lstStyle/>
          <a:p>
            <a:pPr algn="just">
              <a:spcBef>
                <a:spcPct val="20000"/>
              </a:spcBef>
            </a:pPr>
            <a:r>
              <a:rPr lang="pl-PL" sz="800" i="1">
                <a:solidFill>
                  <a:schemeClr val="accent6"/>
                </a:solidFill>
              </a:rPr>
              <a:t>*Kategoria wiekowa 15-24 ma niską liczebność, dane mają charakter jakościowy.</a:t>
            </a:r>
          </a:p>
        </p:txBody>
      </p:sp>
    </p:spTree>
    <p:extLst>
      <p:ext uri="{BB962C8B-B14F-4D97-AF65-F5344CB8AC3E}">
        <p14:creationId xmlns:p14="http://schemas.microsoft.com/office/powerpoint/2010/main" val="24072717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Minimalizacja skutków zmian klimatu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P19. Kto powinien podejmować działania na rzecz minimalizacji niekorzystnych skutków zmian klimatu? Proszę wybrać do dwóch odpowiedzi.</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a:t>
            </a:r>
            <a:endParaRPr lang="pl-PL" i="1">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3" name="Prostokąt: zaokrąglone rogi 32">
            <a:extLst>
              <a:ext uri="{FF2B5EF4-FFF2-40B4-BE49-F238E27FC236}">
                <a16:creationId xmlns:a16="http://schemas.microsoft.com/office/drawing/2014/main" id="{F9A3816F-03F1-4188-BC1C-5A62457B4E47}"/>
              </a:ext>
            </a:extLst>
          </p:cNvPr>
          <p:cNvSpPr/>
          <p:nvPr/>
        </p:nvSpPr>
        <p:spPr>
          <a:xfrm>
            <a:off x="2051720" y="1502931"/>
            <a:ext cx="5147880" cy="1163230"/>
          </a:xfrm>
          <a:prstGeom prst="roundRect">
            <a:avLst/>
          </a:prstGeom>
          <a:noFill/>
          <a:ln w="6350">
            <a:solidFill>
              <a:schemeClr val="accent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4" name="pole tekstowe 33">
            <a:extLst>
              <a:ext uri="{FF2B5EF4-FFF2-40B4-BE49-F238E27FC236}">
                <a16:creationId xmlns:a16="http://schemas.microsoft.com/office/drawing/2014/main" id="{11F637BC-C658-45B8-8021-49F64A22F686}"/>
              </a:ext>
            </a:extLst>
          </p:cNvPr>
          <p:cNvSpPr txBox="1"/>
          <p:nvPr/>
        </p:nvSpPr>
        <p:spPr>
          <a:xfrm>
            <a:off x="3185673" y="1349300"/>
            <a:ext cx="839508" cy="276999"/>
          </a:xfrm>
          <a:prstGeom prst="rect">
            <a:avLst/>
          </a:prstGeom>
          <a:solidFill>
            <a:schemeClr val="bg1"/>
          </a:solidFill>
        </p:spPr>
        <p:txBody>
          <a:bodyPr wrap="square">
            <a:spAutoFit/>
          </a:bodyPr>
          <a:lstStyle/>
          <a:p>
            <a:pPr algn="ctr"/>
            <a:r>
              <a:rPr lang="pl-PL" sz="1200" b="1"/>
              <a:t>TOP3</a:t>
            </a:r>
          </a:p>
        </p:txBody>
      </p:sp>
      <p:sp>
        <p:nvSpPr>
          <p:cNvPr id="35" name="Prostokąt: zaokrąglone rogi 34">
            <a:extLst>
              <a:ext uri="{FF2B5EF4-FFF2-40B4-BE49-F238E27FC236}">
                <a16:creationId xmlns:a16="http://schemas.microsoft.com/office/drawing/2014/main" id="{1A497E8A-BD3A-40CF-8F41-C61B1373084C}"/>
              </a:ext>
            </a:extLst>
          </p:cNvPr>
          <p:cNvSpPr/>
          <p:nvPr/>
        </p:nvSpPr>
        <p:spPr>
          <a:xfrm>
            <a:off x="1487162" y="2898666"/>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36" name="Prostokąt: zaokrąglone rogi 35">
            <a:extLst>
              <a:ext uri="{FF2B5EF4-FFF2-40B4-BE49-F238E27FC236}">
                <a16:creationId xmlns:a16="http://schemas.microsoft.com/office/drawing/2014/main" id="{2FD6C0D8-CDCF-4601-9C6D-7EE50C2CE8FB}"/>
              </a:ext>
            </a:extLst>
          </p:cNvPr>
          <p:cNvSpPr/>
          <p:nvPr/>
        </p:nvSpPr>
        <p:spPr>
          <a:xfrm>
            <a:off x="3078950" y="2898666"/>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37" name="Prostokąt: zaokrąglone rogi 36">
            <a:extLst>
              <a:ext uri="{FF2B5EF4-FFF2-40B4-BE49-F238E27FC236}">
                <a16:creationId xmlns:a16="http://schemas.microsoft.com/office/drawing/2014/main" id="{C01FC86F-DE62-4C4C-89C6-375849A749BF}"/>
              </a:ext>
            </a:extLst>
          </p:cNvPr>
          <p:cNvSpPr/>
          <p:nvPr/>
        </p:nvSpPr>
        <p:spPr>
          <a:xfrm>
            <a:off x="4670738" y="2898666"/>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38" name="Prostokąt: zaokrąglone rogi 37">
            <a:extLst>
              <a:ext uri="{FF2B5EF4-FFF2-40B4-BE49-F238E27FC236}">
                <a16:creationId xmlns:a16="http://schemas.microsoft.com/office/drawing/2014/main" id="{14BF6DCF-40D8-4F97-BF2F-5280B03879F5}"/>
              </a:ext>
            </a:extLst>
          </p:cNvPr>
          <p:cNvSpPr/>
          <p:nvPr/>
        </p:nvSpPr>
        <p:spPr>
          <a:xfrm>
            <a:off x="6262526" y="2898666"/>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aphicFrame>
        <p:nvGraphicFramePr>
          <p:cNvPr id="40" name="Tabela 39">
            <a:extLst>
              <a:ext uri="{FF2B5EF4-FFF2-40B4-BE49-F238E27FC236}">
                <a16:creationId xmlns:a16="http://schemas.microsoft.com/office/drawing/2014/main" id="{3BCAFA31-003D-4BAA-A470-C21C291A06B3}"/>
              </a:ext>
            </a:extLst>
          </p:cNvPr>
          <p:cNvGraphicFramePr>
            <a:graphicFrameLocks noGrp="1"/>
          </p:cNvGraphicFramePr>
          <p:nvPr>
            <p:extLst>
              <p:ext uri="{D42A27DB-BD31-4B8C-83A1-F6EECF244321}">
                <p14:modId xmlns:p14="http://schemas.microsoft.com/office/powerpoint/2010/main" val="3408464989"/>
              </p:ext>
            </p:extLst>
          </p:nvPr>
        </p:nvGraphicFramePr>
        <p:xfrm>
          <a:off x="3150244" y="4597266"/>
          <a:ext cx="3087690" cy="622895"/>
        </p:xfrm>
        <a:graphic>
          <a:graphicData uri="http://schemas.openxmlformats.org/drawingml/2006/table">
            <a:tbl>
              <a:tblPr firstRow="1" bandRow="1">
                <a:tableStyleId>{5C22544A-7EE6-4342-B048-85BDC9FD1C3A}</a:tableStyleId>
              </a:tblPr>
              <a:tblGrid>
                <a:gridCol w="1325609">
                  <a:extLst>
                    <a:ext uri="{9D8B030D-6E8A-4147-A177-3AD203B41FA5}">
                      <a16:colId xmlns:a16="http://schemas.microsoft.com/office/drawing/2014/main" val="2938667892"/>
                    </a:ext>
                  </a:extLst>
                </a:gridCol>
                <a:gridCol w="1762081">
                  <a:extLst>
                    <a:ext uri="{9D8B030D-6E8A-4147-A177-3AD203B41FA5}">
                      <a16:colId xmlns:a16="http://schemas.microsoft.com/office/drawing/2014/main" val="411925587"/>
                    </a:ext>
                  </a:extLst>
                </a:gridCol>
              </a:tblGrid>
              <a:tr h="197352">
                <a:tc>
                  <a:txBody>
                    <a:bodyPr/>
                    <a:lstStyle/>
                    <a:p>
                      <a:pPr algn="ctr" fontAlgn="t"/>
                      <a:r>
                        <a:rPr lang="pl-PL" sz="1600" u="none" strike="noStrike">
                          <a:solidFill>
                            <a:schemeClr val="tx1"/>
                          </a:solidFill>
                          <a:effectLst/>
                        </a:rPr>
                        <a:t>1%</a:t>
                      </a:r>
                      <a:endParaRPr lang="pl-PL" sz="16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a:solidFill>
                            <a:schemeClr val="tx1"/>
                          </a:solidFill>
                          <a:effectLst/>
                        </a:rPr>
                        <a:t>1%</a:t>
                      </a:r>
                      <a:endParaRPr lang="pl-PL" sz="16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1000" u="none" strike="noStrike">
                          <a:effectLst/>
                        </a:rPr>
                        <a:t>nikt, nie ma takiej potrzeby</a:t>
                      </a:r>
                      <a:endParaRPr lang="pl-PL" sz="1000" b="0" i="0" u="none" strike="noStrike">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effectLst/>
                        </a:rPr>
                        <a:t>trudno powiedzieć</a:t>
                      </a:r>
                      <a:endParaRPr lang="pl-PL" sz="1000" b="0" i="0" u="none" strike="noStrike">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aphicFrame>
        <p:nvGraphicFramePr>
          <p:cNvPr id="41" name="Tabela 40">
            <a:extLst>
              <a:ext uri="{FF2B5EF4-FFF2-40B4-BE49-F238E27FC236}">
                <a16:creationId xmlns:a16="http://schemas.microsoft.com/office/drawing/2014/main" id="{9AEBD890-10D6-4BF5-834C-B1BEEA1A3CB2}"/>
              </a:ext>
            </a:extLst>
          </p:cNvPr>
          <p:cNvGraphicFramePr>
            <a:graphicFrameLocks noGrp="1"/>
          </p:cNvGraphicFramePr>
          <p:nvPr>
            <p:extLst>
              <p:ext uri="{D42A27DB-BD31-4B8C-83A1-F6EECF244321}">
                <p14:modId xmlns:p14="http://schemas.microsoft.com/office/powerpoint/2010/main" val="2616799874"/>
              </p:ext>
            </p:extLst>
          </p:nvPr>
        </p:nvGraphicFramePr>
        <p:xfrm>
          <a:off x="2051720" y="2089286"/>
          <a:ext cx="5147880" cy="566112"/>
        </p:xfrm>
        <a:graphic>
          <a:graphicData uri="http://schemas.openxmlformats.org/drawingml/2006/table">
            <a:tbl>
              <a:tblPr firstRow="1" bandRow="1">
                <a:tableStyleId>{5C22544A-7EE6-4342-B048-85BDC9FD1C3A}</a:tableStyleId>
              </a:tblPr>
              <a:tblGrid>
                <a:gridCol w="1715960">
                  <a:extLst>
                    <a:ext uri="{9D8B030D-6E8A-4147-A177-3AD203B41FA5}">
                      <a16:colId xmlns:a16="http://schemas.microsoft.com/office/drawing/2014/main" val="1005270550"/>
                    </a:ext>
                  </a:extLst>
                </a:gridCol>
                <a:gridCol w="1715960">
                  <a:extLst>
                    <a:ext uri="{9D8B030D-6E8A-4147-A177-3AD203B41FA5}">
                      <a16:colId xmlns:a16="http://schemas.microsoft.com/office/drawing/2014/main" val="2160130815"/>
                    </a:ext>
                  </a:extLst>
                </a:gridCol>
                <a:gridCol w="1715960">
                  <a:extLst>
                    <a:ext uri="{9D8B030D-6E8A-4147-A177-3AD203B41FA5}">
                      <a16:colId xmlns:a16="http://schemas.microsoft.com/office/drawing/2014/main" val="2872541281"/>
                    </a:ext>
                  </a:extLst>
                </a:gridCol>
              </a:tblGrid>
              <a:tr h="142700">
                <a:tc>
                  <a:txBody>
                    <a:bodyPr/>
                    <a:lstStyle/>
                    <a:p>
                      <a:pPr algn="ctr" fontAlgn="t"/>
                      <a:r>
                        <a:rPr lang="pl-PL" sz="1600" u="none" strike="noStrike">
                          <a:solidFill>
                            <a:schemeClr val="tx1"/>
                          </a:solidFill>
                          <a:effectLst/>
                        </a:rPr>
                        <a:t>62%</a:t>
                      </a:r>
                      <a:endParaRPr lang="pl-PL" sz="16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a:solidFill>
                            <a:schemeClr val="tx1"/>
                          </a:solidFill>
                          <a:effectLst/>
                        </a:rPr>
                        <a:t>52%</a:t>
                      </a:r>
                      <a:endParaRPr lang="pl-PL" sz="16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a:solidFill>
                            <a:schemeClr val="tx1"/>
                          </a:solidFill>
                          <a:effectLst/>
                        </a:rPr>
                        <a:t>28%</a:t>
                      </a:r>
                      <a:endParaRPr lang="pl-PL" sz="16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27830837"/>
                  </a:ext>
                </a:extLst>
              </a:tr>
              <a:tr h="237426">
                <a:tc>
                  <a:txBody>
                    <a:bodyPr/>
                    <a:lstStyle/>
                    <a:p>
                      <a:pPr algn="ctr" fontAlgn="ctr"/>
                      <a:r>
                        <a:rPr lang="pl-PL" sz="1000" u="none" strike="noStrike">
                          <a:effectLst/>
                        </a:rPr>
                        <a:t>władze centralne, rząd</a:t>
                      </a:r>
                      <a:endParaRPr lang="pl-PL" sz="1000" b="0" i="0" u="none" strike="noStrike">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effectLst/>
                        </a:rPr>
                        <a:t>każdy z nas</a:t>
                      </a:r>
                      <a:endParaRPr lang="pl-PL" sz="1000" b="0" i="0" u="none" strike="noStrike">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effectLst/>
                        </a:rPr>
                        <a:t>władze samorządowe </a:t>
                      </a:r>
                    </a:p>
                    <a:p>
                      <a:pPr algn="ctr" fontAlgn="ctr"/>
                      <a:r>
                        <a:rPr lang="pl-PL" sz="1000" u="none" strike="noStrike">
                          <a:effectLst/>
                        </a:rPr>
                        <a:t>i wojewódzkie</a:t>
                      </a:r>
                      <a:endParaRPr lang="pl-PL" sz="1000" b="0" i="0" u="none" strike="noStrike">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47356077"/>
                  </a:ext>
                </a:extLst>
              </a:tr>
            </a:tbl>
          </a:graphicData>
        </a:graphic>
      </p:graphicFrame>
      <p:graphicFrame>
        <p:nvGraphicFramePr>
          <p:cNvPr id="42" name="Tabela 41">
            <a:extLst>
              <a:ext uri="{FF2B5EF4-FFF2-40B4-BE49-F238E27FC236}">
                <a16:creationId xmlns:a16="http://schemas.microsoft.com/office/drawing/2014/main" id="{631E7CD2-11E4-4D98-87A5-9D480241305B}"/>
              </a:ext>
            </a:extLst>
          </p:cNvPr>
          <p:cNvGraphicFramePr>
            <a:graphicFrameLocks noGrp="1"/>
          </p:cNvGraphicFramePr>
          <p:nvPr>
            <p:extLst>
              <p:ext uri="{D42A27DB-BD31-4B8C-83A1-F6EECF244321}">
                <p14:modId xmlns:p14="http://schemas.microsoft.com/office/powerpoint/2010/main" val="3833432518"/>
              </p:ext>
            </p:extLst>
          </p:nvPr>
        </p:nvGraphicFramePr>
        <p:xfrm>
          <a:off x="1462072" y="3341189"/>
          <a:ext cx="6309360" cy="622895"/>
        </p:xfrm>
        <a:graphic>
          <a:graphicData uri="http://schemas.openxmlformats.org/drawingml/2006/table">
            <a:tbl>
              <a:tblPr firstRow="1" bandRow="1">
                <a:tableStyleId>{5C22544A-7EE6-4342-B048-85BDC9FD1C3A}</a:tableStyleId>
              </a:tblPr>
              <a:tblGrid>
                <a:gridCol w="1425405">
                  <a:extLst>
                    <a:ext uri="{9D8B030D-6E8A-4147-A177-3AD203B41FA5}">
                      <a16:colId xmlns:a16="http://schemas.microsoft.com/office/drawing/2014/main" val="2938667892"/>
                    </a:ext>
                  </a:extLst>
                </a:gridCol>
                <a:gridCol w="1729275">
                  <a:extLst>
                    <a:ext uri="{9D8B030D-6E8A-4147-A177-3AD203B41FA5}">
                      <a16:colId xmlns:a16="http://schemas.microsoft.com/office/drawing/2014/main" val="411925587"/>
                    </a:ext>
                  </a:extLst>
                </a:gridCol>
                <a:gridCol w="1436380">
                  <a:extLst>
                    <a:ext uri="{9D8B030D-6E8A-4147-A177-3AD203B41FA5}">
                      <a16:colId xmlns:a16="http://schemas.microsoft.com/office/drawing/2014/main" val="3608420190"/>
                    </a:ext>
                  </a:extLst>
                </a:gridCol>
                <a:gridCol w="1718300">
                  <a:extLst>
                    <a:ext uri="{9D8B030D-6E8A-4147-A177-3AD203B41FA5}">
                      <a16:colId xmlns:a16="http://schemas.microsoft.com/office/drawing/2014/main" val="2823064476"/>
                    </a:ext>
                  </a:extLst>
                </a:gridCol>
              </a:tblGrid>
              <a:tr h="197352">
                <a:tc>
                  <a:txBody>
                    <a:bodyPr/>
                    <a:lstStyle/>
                    <a:p>
                      <a:pPr algn="ctr" fontAlgn="t"/>
                      <a:r>
                        <a:rPr lang="pl-PL" sz="1600" u="none" strike="noStrike">
                          <a:solidFill>
                            <a:schemeClr val="tx1"/>
                          </a:solidFill>
                          <a:effectLst/>
                        </a:rPr>
                        <a:t>22%</a:t>
                      </a:r>
                      <a:endParaRPr lang="pl-PL" sz="16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a:solidFill>
                            <a:schemeClr val="tx1"/>
                          </a:solidFill>
                          <a:effectLst/>
                        </a:rPr>
                        <a:t>9%</a:t>
                      </a:r>
                      <a:endParaRPr lang="pl-PL" sz="16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a:solidFill>
                            <a:schemeClr val="tx1"/>
                          </a:solidFill>
                          <a:effectLst/>
                        </a:rPr>
                        <a:t>7%</a:t>
                      </a:r>
                      <a:endParaRPr lang="pl-PL" sz="16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a:solidFill>
                            <a:schemeClr val="tx1"/>
                          </a:solidFill>
                          <a:effectLst/>
                        </a:rPr>
                        <a:t>3%</a:t>
                      </a:r>
                      <a:endParaRPr lang="pl-PL" sz="1600" b="0" i="0" u="none" strike="noStrike">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1000" u="none" strike="noStrike">
                          <a:effectLst/>
                        </a:rPr>
                        <a:t>instytucje międzynarodowe</a:t>
                      </a:r>
                      <a:endParaRPr lang="pl-PL" sz="1000" b="0" i="0" u="none" strike="noStrike">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effectLst/>
                        </a:rPr>
                        <a:t>pozarządowe </a:t>
                      </a:r>
                    </a:p>
                    <a:p>
                      <a:pPr algn="ctr" fontAlgn="ctr"/>
                      <a:r>
                        <a:rPr lang="pl-PL" sz="1000" u="none" strike="noStrike">
                          <a:effectLst/>
                        </a:rPr>
                        <a:t>organizacje ekologiczne</a:t>
                      </a:r>
                      <a:endParaRPr lang="pl-PL" sz="1000" b="0" i="0" u="none" strike="noStrike">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effectLst/>
                        </a:rPr>
                        <a:t>przedsiębiorcy</a:t>
                      </a:r>
                      <a:endParaRPr lang="pl-PL" sz="1000" b="0" i="0" u="none" strike="noStrike">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a:effectLst/>
                        </a:rPr>
                        <a:t>partie polityczne</a:t>
                      </a:r>
                      <a:endParaRPr lang="pl-PL" sz="1000" b="0" i="0" u="none" strike="noStrike">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43" name="Prostokąt: zaokrąglone rogi 42">
            <a:extLst>
              <a:ext uri="{FF2B5EF4-FFF2-40B4-BE49-F238E27FC236}">
                <a16:creationId xmlns:a16="http://schemas.microsoft.com/office/drawing/2014/main" id="{009C40F4-216B-4C9B-A1BA-1983F20DF5AD}"/>
              </a:ext>
            </a:extLst>
          </p:cNvPr>
          <p:cNvSpPr/>
          <p:nvPr/>
        </p:nvSpPr>
        <p:spPr>
          <a:xfrm>
            <a:off x="3086724" y="4155698"/>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4" name="Prostokąt: zaokrąglone rogi 43">
            <a:extLst>
              <a:ext uri="{FF2B5EF4-FFF2-40B4-BE49-F238E27FC236}">
                <a16:creationId xmlns:a16="http://schemas.microsoft.com/office/drawing/2014/main" id="{DD5B6477-59DF-487E-90C9-ECB83C53682E}"/>
              </a:ext>
            </a:extLst>
          </p:cNvPr>
          <p:cNvSpPr/>
          <p:nvPr/>
        </p:nvSpPr>
        <p:spPr>
          <a:xfrm>
            <a:off x="4678512" y="4155698"/>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pSp>
        <p:nvGrpSpPr>
          <p:cNvPr id="113" name="Grupa 112" descr="Kto powinien podejmować działania na rzecz minimalizacji niekorzystnych skutków zmian klimatu? TOP 3.&#10;&#10;Grafika przedstawia władze centralne, rząd: 62%.">
            <a:extLst>
              <a:ext uri="{FF2B5EF4-FFF2-40B4-BE49-F238E27FC236}">
                <a16:creationId xmlns:a16="http://schemas.microsoft.com/office/drawing/2014/main" id="{5B8FC25D-B6AC-4045-8ADB-994BCA17C362}"/>
              </a:ext>
            </a:extLst>
          </p:cNvPr>
          <p:cNvGrpSpPr/>
          <p:nvPr/>
        </p:nvGrpSpPr>
        <p:grpSpPr>
          <a:xfrm>
            <a:off x="2650878" y="1657234"/>
            <a:ext cx="509998" cy="424114"/>
            <a:chOff x="3748088" y="1628775"/>
            <a:chExt cx="695325" cy="669925"/>
          </a:xfrm>
          <a:solidFill>
            <a:schemeClr val="accent1"/>
          </a:solidFill>
        </p:grpSpPr>
        <p:sp>
          <p:nvSpPr>
            <p:cNvPr id="114" name="Freeform 91">
              <a:extLst>
                <a:ext uri="{FF2B5EF4-FFF2-40B4-BE49-F238E27FC236}">
                  <a16:creationId xmlns:a16="http://schemas.microsoft.com/office/drawing/2014/main" id="{C77CB7F0-5481-47AB-B363-4BDA2FABA255}"/>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5" name="Freeform 92">
              <a:extLst>
                <a:ext uri="{FF2B5EF4-FFF2-40B4-BE49-F238E27FC236}">
                  <a16:creationId xmlns:a16="http://schemas.microsoft.com/office/drawing/2014/main" id="{CD40AF34-96EC-4630-9045-B8E042EA4D9D}"/>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6" name="Freeform 93">
              <a:extLst>
                <a:ext uri="{FF2B5EF4-FFF2-40B4-BE49-F238E27FC236}">
                  <a16:creationId xmlns:a16="http://schemas.microsoft.com/office/drawing/2014/main" id="{68DFA4BA-BB56-4AA5-8238-8175D03F5426}"/>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7" name="Freeform 94">
              <a:extLst>
                <a:ext uri="{FF2B5EF4-FFF2-40B4-BE49-F238E27FC236}">
                  <a16:creationId xmlns:a16="http://schemas.microsoft.com/office/drawing/2014/main" id="{0F1956F1-B094-4ACD-B92C-69584A87F5FB}"/>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19" name="Grupa 118" descr="Kto powinien podejmować działania na rzecz minimalizacji niekorzystnych skutków zmian klimatu? TOP 3.&#10;&#10;Grafika przedstawia każdego z nas: 52%.">
            <a:extLst>
              <a:ext uri="{FF2B5EF4-FFF2-40B4-BE49-F238E27FC236}">
                <a16:creationId xmlns:a16="http://schemas.microsoft.com/office/drawing/2014/main" id="{FB09E85E-165B-4FB0-AA6D-797F35B6E07E}"/>
              </a:ext>
            </a:extLst>
          </p:cNvPr>
          <p:cNvGrpSpPr>
            <a:grpSpLocks noChangeAspect="1"/>
          </p:cNvGrpSpPr>
          <p:nvPr/>
        </p:nvGrpSpPr>
        <p:grpSpPr>
          <a:xfrm>
            <a:off x="4473553" y="1679194"/>
            <a:ext cx="301900" cy="415799"/>
            <a:chOff x="3735388" y="1552575"/>
            <a:chExt cx="433388" cy="596900"/>
          </a:xfrm>
          <a:solidFill>
            <a:schemeClr val="accent1"/>
          </a:solidFill>
        </p:grpSpPr>
        <p:sp>
          <p:nvSpPr>
            <p:cNvPr id="120" name="Freeform 22">
              <a:extLst>
                <a:ext uri="{FF2B5EF4-FFF2-40B4-BE49-F238E27FC236}">
                  <a16:creationId xmlns:a16="http://schemas.microsoft.com/office/drawing/2014/main" id="{603B0A3F-E40D-4290-98B5-43432EE0C32F}"/>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21" name="Freeform 23">
              <a:extLst>
                <a:ext uri="{FF2B5EF4-FFF2-40B4-BE49-F238E27FC236}">
                  <a16:creationId xmlns:a16="http://schemas.microsoft.com/office/drawing/2014/main" id="{4709E2D1-38FB-4B25-A25E-FDEBC25A76CA}"/>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125" name="Grupa 124" descr="Kto powinien podejmować działania na rzecz minimalizacji niekorzystnych skutków zmian klimatu?&#10;&#10;Grafika przedstawia  przedsiębiorców: 7%.">
            <a:extLst>
              <a:ext uri="{FF2B5EF4-FFF2-40B4-BE49-F238E27FC236}">
                <a16:creationId xmlns:a16="http://schemas.microsoft.com/office/drawing/2014/main" id="{511F07ED-F362-4D16-961E-6AD5785C6590}"/>
              </a:ext>
            </a:extLst>
          </p:cNvPr>
          <p:cNvGrpSpPr>
            <a:grpSpLocks noChangeAspect="1"/>
          </p:cNvGrpSpPr>
          <p:nvPr/>
        </p:nvGrpSpPr>
        <p:grpSpPr>
          <a:xfrm>
            <a:off x="5166021" y="3011093"/>
            <a:ext cx="303990" cy="327529"/>
            <a:chOff x="6223214" y="3616221"/>
            <a:chExt cx="609668" cy="656873"/>
          </a:xfrm>
          <a:solidFill>
            <a:srgbClr val="CDCDCD"/>
          </a:solidFill>
        </p:grpSpPr>
        <p:sp>
          <p:nvSpPr>
            <p:cNvPr id="126" name="Freeform 48">
              <a:extLst>
                <a:ext uri="{FF2B5EF4-FFF2-40B4-BE49-F238E27FC236}">
                  <a16:creationId xmlns:a16="http://schemas.microsoft.com/office/drawing/2014/main" id="{6BB240C3-EAF4-4793-9CBB-58DAEA1BF5AA}"/>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7" name="Freeform 49">
              <a:extLst>
                <a:ext uri="{FF2B5EF4-FFF2-40B4-BE49-F238E27FC236}">
                  <a16:creationId xmlns:a16="http://schemas.microsoft.com/office/drawing/2014/main" id="{53B424F5-7E26-4E36-97B1-90ED5955A233}"/>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8" name="Rectangle 50">
              <a:extLst>
                <a:ext uri="{FF2B5EF4-FFF2-40B4-BE49-F238E27FC236}">
                  <a16:creationId xmlns:a16="http://schemas.microsoft.com/office/drawing/2014/main" id="{204DFF04-D570-450F-80DC-6F2CEDDF3929}"/>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32" name="Grafika 131" descr="Kto powinien podejmować działania na rzecz minimalizacji niekorzystnych skutków zmian klimatu? TOP 3.&#10;&#10;Grafika przedstawia opcję &quot;trudno powiedzieć&quot;: 1%.">
            <a:extLst>
              <a:ext uri="{FF2B5EF4-FFF2-40B4-BE49-F238E27FC236}">
                <a16:creationId xmlns:a16="http://schemas.microsoft.com/office/drawing/2014/main" id="{BB3386E5-F743-4EF0-AC73-3154FA437035}"/>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121000" y="4234526"/>
            <a:ext cx="394054" cy="394054"/>
          </a:xfrm>
          <a:prstGeom prst="rect">
            <a:avLst/>
          </a:prstGeom>
        </p:spPr>
      </p:pic>
      <p:sp>
        <p:nvSpPr>
          <p:cNvPr id="133" name="Freeform 27" descr="Kto powinien podejmować działania na rzecz minimalizacji niekorzystnych skutków zmian klimatu? TOP 3.&#10;&#10;Grafika przedstawia władze samorządowe i wojewódzkie: 28%.">
            <a:extLst>
              <a:ext uri="{FF2B5EF4-FFF2-40B4-BE49-F238E27FC236}">
                <a16:creationId xmlns:a16="http://schemas.microsoft.com/office/drawing/2014/main" id="{D24558F1-138D-4FF6-B8D3-0815E1931F30}"/>
              </a:ext>
            </a:extLst>
          </p:cNvPr>
          <p:cNvSpPr>
            <a:spLocks noChangeAspect="1"/>
          </p:cNvSpPr>
          <p:nvPr/>
        </p:nvSpPr>
        <p:spPr bwMode="auto">
          <a:xfrm>
            <a:off x="6150359" y="1586104"/>
            <a:ext cx="360449" cy="534600"/>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134" name="Grupa 133" descr="Kto powinien podejmować działania na rzecz minimalizacji niekorzystnych skutków zmian klimatu?&#10;&#10;Grafika przedstawia brak takiej potrzeby: 1%.">
            <a:extLst>
              <a:ext uri="{FF2B5EF4-FFF2-40B4-BE49-F238E27FC236}">
                <a16:creationId xmlns:a16="http://schemas.microsoft.com/office/drawing/2014/main" id="{174CFC7F-F3C0-4E56-8694-D5905A3F6328}"/>
              </a:ext>
            </a:extLst>
          </p:cNvPr>
          <p:cNvGrpSpPr>
            <a:grpSpLocks noChangeAspect="1"/>
          </p:cNvGrpSpPr>
          <p:nvPr/>
        </p:nvGrpSpPr>
        <p:grpSpPr>
          <a:xfrm>
            <a:off x="3608365" y="4234526"/>
            <a:ext cx="429901" cy="429900"/>
            <a:chOff x="3385441" y="5265423"/>
            <a:chExt cx="914400" cy="914400"/>
          </a:xfrm>
        </p:grpSpPr>
        <p:grpSp>
          <p:nvGrpSpPr>
            <p:cNvPr id="135" name="Grupa 134">
              <a:extLst>
                <a:ext uri="{FF2B5EF4-FFF2-40B4-BE49-F238E27FC236}">
                  <a16:creationId xmlns:a16="http://schemas.microsoft.com/office/drawing/2014/main" id="{41B3E37A-DF83-4371-8ABF-34A4C50DB328}"/>
                </a:ext>
              </a:extLst>
            </p:cNvPr>
            <p:cNvGrpSpPr/>
            <p:nvPr/>
          </p:nvGrpSpPr>
          <p:grpSpPr>
            <a:xfrm>
              <a:off x="3707904" y="5343813"/>
              <a:ext cx="239713" cy="676275"/>
              <a:chOff x="2976563" y="1531939"/>
              <a:chExt cx="239713" cy="676275"/>
            </a:xfrm>
          </p:grpSpPr>
          <p:sp>
            <p:nvSpPr>
              <p:cNvPr id="137" name="Freeform 31">
                <a:extLst>
                  <a:ext uri="{FF2B5EF4-FFF2-40B4-BE49-F238E27FC236}">
                    <a16:creationId xmlns:a16="http://schemas.microsoft.com/office/drawing/2014/main" id="{7352733A-BC3F-4EC1-83A8-96479B72A9E4}"/>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138" name="Freeform 32">
                <a:extLst>
                  <a:ext uri="{FF2B5EF4-FFF2-40B4-BE49-F238E27FC236}">
                    <a16:creationId xmlns:a16="http://schemas.microsoft.com/office/drawing/2014/main" id="{49E1B8EA-04DE-4D03-8C67-86FDF00D9292}"/>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136" name="Grafika 135" descr="Zamykać">
              <a:extLst>
                <a:ext uri="{FF2B5EF4-FFF2-40B4-BE49-F238E27FC236}">
                  <a16:creationId xmlns:a16="http://schemas.microsoft.com/office/drawing/2014/main" id="{C721A192-8A82-444C-9796-24BC2BC1E76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385441" y="5265423"/>
              <a:ext cx="914400" cy="914400"/>
            </a:xfrm>
            <a:prstGeom prst="rect">
              <a:avLst/>
            </a:prstGeom>
          </p:spPr>
        </p:pic>
      </p:grpSp>
      <p:pic>
        <p:nvPicPr>
          <p:cNvPr id="6" name="Grafika 5" descr="Kto powinien podejmować działania na rzecz minimalizacji niekorzystnych skutków zmian klimatu?&#10;&#10;Grafika przedstawia pozarządowe organizacje ekologiczne: 9%.">
            <a:extLst>
              <a:ext uri="{FF2B5EF4-FFF2-40B4-BE49-F238E27FC236}">
                <a16:creationId xmlns:a16="http://schemas.microsoft.com/office/drawing/2014/main" id="{86DE049A-A2F1-4B51-9A50-2594F24B2A9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523728" y="2966484"/>
            <a:ext cx="462516" cy="462516"/>
          </a:xfrm>
          <a:prstGeom prst="rect">
            <a:avLst/>
          </a:prstGeom>
        </p:spPr>
      </p:pic>
      <p:pic>
        <p:nvPicPr>
          <p:cNvPr id="9" name="Grafika 8" descr="Kto powinien podejmować działania na rzecz minimalizacji niekorzystnych skutków zmian klimatu?&#10;&#10;Grafika przedstawia instytucje międzynarodowe: 22%">
            <a:extLst>
              <a:ext uri="{FF2B5EF4-FFF2-40B4-BE49-F238E27FC236}">
                <a16:creationId xmlns:a16="http://schemas.microsoft.com/office/drawing/2014/main" id="{97A2617F-FE47-4F27-A548-1C01F6D9A0C9}"/>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926623" y="2930329"/>
            <a:ext cx="473149" cy="473149"/>
          </a:xfrm>
          <a:prstGeom prst="rect">
            <a:avLst/>
          </a:prstGeom>
        </p:spPr>
      </p:pic>
      <p:pic>
        <p:nvPicPr>
          <p:cNvPr id="11" name="Grafika 10" descr="Kto powinien podejmować działania na rzecz minimalizacji niekorzystnych skutków zmian klimatu?&#10;&#10;Grafika przedstawia partie polityczne: 3%.">
            <a:extLst>
              <a:ext uri="{FF2B5EF4-FFF2-40B4-BE49-F238E27FC236}">
                <a16:creationId xmlns:a16="http://schemas.microsoft.com/office/drawing/2014/main" id="{721735C3-8D78-4E12-922C-336DCC25279D}"/>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761386" y="2991816"/>
            <a:ext cx="354351" cy="354351"/>
          </a:xfrm>
          <a:prstGeom prst="rect">
            <a:avLst/>
          </a:prstGeom>
        </p:spPr>
      </p:pic>
    </p:spTree>
    <p:extLst>
      <p:ext uri="{BB962C8B-B14F-4D97-AF65-F5344CB8AC3E}">
        <p14:creationId xmlns:p14="http://schemas.microsoft.com/office/powerpoint/2010/main" val="116862873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Minimalizacja skutków zmian klimatu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P19. Kto powinien podejmować działania na rzecz minimalizacji niekorzystnych skutków zmian klimatu? Proszę wybrać do dwóch odpowiedzi.</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i="1">
                <a:solidFill>
                  <a:schemeClr val="bg1">
                    <a:lumMod val="75000"/>
                  </a:schemeClr>
                </a:solidFill>
                <a:latin typeface="+mj-lt"/>
              </a:rPr>
              <a:t>2018: n=1010, 2014: n=1000, 2013: n=1000, 2012: n=1000.</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a:extLst>
              <a:ext uri="{FF2B5EF4-FFF2-40B4-BE49-F238E27FC236}">
                <a16:creationId xmlns:a16="http://schemas.microsoft.com/office/drawing/2014/main" id="{D0BEF60B-8064-4AED-B3A0-46A0023BFF96}"/>
              </a:ext>
            </a:extLst>
          </p:cNvPr>
          <p:cNvGraphicFramePr/>
          <p:nvPr>
            <p:extLst>
              <p:ext uri="{D42A27DB-BD31-4B8C-83A1-F6EECF244321}">
                <p14:modId xmlns:p14="http://schemas.microsoft.com/office/powerpoint/2010/main" val="3942037458"/>
              </p:ext>
            </p:extLst>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Tabela 4">
            <a:extLst>
              <a:ext uri="{FF2B5EF4-FFF2-40B4-BE49-F238E27FC236}">
                <a16:creationId xmlns:a16="http://schemas.microsoft.com/office/drawing/2014/main" id="{E7ADD7D3-C7AD-4D52-9852-429D2ADE994D}"/>
              </a:ext>
            </a:extLst>
          </p:cNvPr>
          <p:cNvGraphicFramePr>
            <a:graphicFrameLocks noGrp="1"/>
          </p:cNvGraphicFramePr>
          <p:nvPr>
            <p:extLst>
              <p:ext uri="{D42A27DB-BD31-4B8C-83A1-F6EECF244321}">
                <p14:modId xmlns:p14="http://schemas.microsoft.com/office/powerpoint/2010/main" val="3510110530"/>
              </p:ext>
            </p:extLst>
          </p:nvPr>
        </p:nvGraphicFramePr>
        <p:xfrm>
          <a:off x="432073" y="4729231"/>
          <a:ext cx="8311624" cy="466725"/>
        </p:xfrm>
        <a:graphic>
          <a:graphicData uri="http://schemas.openxmlformats.org/drawingml/2006/table">
            <a:tbl>
              <a:tblPr firstRow="1" bandRow="1">
                <a:tableStyleId>{5C22544A-7EE6-4342-B048-85BDC9FD1C3A}</a:tableStyleId>
              </a:tblPr>
              <a:tblGrid>
                <a:gridCol w="792968">
                  <a:extLst>
                    <a:ext uri="{9D8B030D-6E8A-4147-A177-3AD203B41FA5}">
                      <a16:colId xmlns:a16="http://schemas.microsoft.com/office/drawing/2014/main" val="2938667892"/>
                    </a:ext>
                  </a:extLst>
                </a:gridCol>
                <a:gridCol w="1054061">
                  <a:extLst>
                    <a:ext uri="{9D8B030D-6E8A-4147-A177-3AD203B41FA5}">
                      <a16:colId xmlns:a16="http://schemas.microsoft.com/office/drawing/2014/main" val="411925587"/>
                    </a:ext>
                  </a:extLst>
                </a:gridCol>
                <a:gridCol w="884291">
                  <a:extLst>
                    <a:ext uri="{9D8B030D-6E8A-4147-A177-3AD203B41FA5}">
                      <a16:colId xmlns:a16="http://schemas.microsoft.com/office/drawing/2014/main" val="3608420190"/>
                    </a:ext>
                  </a:extLst>
                </a:gridCol>
                <a:gridCol w="962734">
                  <a:extLst>
                    <a:ext uri="{9D8B030D-6E8A-4147-A177-3AD203B41FA5}">
                      <a16:colId xmlns:a16="http://schemas.microsoft.com/office/drawing/2014/main" val="2823064476"/>
                    </a:ext>
                  </a:extLst>
                </a:gridCol>
                <a:gridCol w="923514">
                  <a:extLst>
                    <a:ext uri="{9D8B030D-6E8A-4147-A177-3AD203B41FA5}">
                      <a16:colId xmlns:a16="http://schemas.microsoft.com/office/drawing/2014/main" val="608497383"/>
                    </a:ext>
                  </a:extLst>
                </a:gridCol>
                <a:gridCol w="923514">
                  <a:extLst>
                    <a:ext uri="{9D8B030D-6E8A-4147-A177-3AD203B41FA5}">
                      <a16:colId xmlns:a16="http://schemas.microsoft.com/office/drawing/2014/main" val="4251473885"/>
                    </a:ext>
                  </a:extLst>
                </a:gridCol>
                <a:gridCol w="923514">
                  <a:extLst>
                    <a:ext uri="{9D8B030D-6E8A-4147-A177-3AD203B41FA5}">
                      <a16:colId xmlns:a16="http://schemas.microsoft.com/office/drawing/2014/main" val="3874046691"/>
                    </a:ext>
                  </a:extLst>
                </a:gridCol>
                <a:gridCol w="923514">
                  <a:extLst>
                    <a:ext uri="{9D8B030D-6E8A-4147-A177-3AD203B41FA5}">
                      <a16:colId xmlns:a16="http://schemas.microsoft.com/office/drawing/2014/main" val="1881203826"/>
                    </a:ext>
                  </a:extLst>
                </a:gridCol>
                <a:gridCol w="923514">
                  <a:extLst>
                    <a:ext uri="{9D8B030D-6E8A-4147-A177-3AD203B41FA5}">
                      <a16:colId xmlns:a16="http://schemas.microsoft.com/office/drawing/2014/main" val="2200576503"/>
                    </a:ext>
                  </a:extLst>
                </a:gridCol>
              </a:tblGrid>
              <a:tr h="370840">
                <a:tc>
                  <a:txBody>
                    <a:bodyPr/>
                    <a:lstStyle/>
                    <a:p>
                      <a:pPr algn="ctr" fontAlgn="ctr"/>
                      <a:r>
                        <a:rPr lang="pl-PL" sz="1000" b="0" i="0" u="none" strike="noStrike">
                          <a:solidFill>
                            <a:schemeClr val="tx1"/>
                          </a:solidFill>
                          <a:effectLst/>
                          <a:latin typeface="+mj-lt"/>
                        </a:rPr>
                        <a:t>władze centralne, rząd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każdy z nas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władze samorządowe </a:t>
                      </a:r>
                    </a:p>
                    <a:p>
                      <a:pPr algn="ctr" fontAlgn="ctr"/>
                      <a:r>
                        <a:rPr lang="pl-PL" sz="1000" b="0" i="0" u="none" strike="noStrike">
                          <a:solidFill>
                            <a:schemeClr val="tx1"/>
                          </a:solidFill>
                          <a:effectLst/>
                          <a:latin typeface="+mj-lt"/>
                        </a:rPr>
                        <a:t>i wojewódzkie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instytucje międzynarodowe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pozarządowe organizacje ekologiczne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przedsiębiorcy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partie polityczne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nikt, nie ma takiej potrzeby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61" name="Grupa 60">
            <a:extLst>
              <a:ext uri="{FF2B5EF4-FFF2-40B4-BE49-F238E27FC236}">
                <a16:creationId xmlns:a16="http://schemas.microsoft.com/office/drawing/2014/main" id="{9C9A5EC0-F975-4675-B9CD-DB0C440A8DB8}"/>
              </a:ext>
            </a:extLst>
          </p:cNvPr>
          <p:cNvGrpSpPr>
            <a:grpSpLocks noChangeAspect="1"/>
          </p:cNvGrpSpPr>
          <p:nvPr/>
        </p:nvGrpSpPr>
        <p:grpSpPr>
          <a:xfrm>
            <a:off x="5328755" y="4361100"/>
            <a:ext cx="303991" cy="327529"/>
            <a:chOff x="6223214" y="3616221"/>
            <a:chExt cx="609668" cy="656873"/>
          </a:xfrm>
          <a:solidFill>
            <a:srgbClr val="CDCDCD"/>
          </a:solidFill>
        </p:grpSpPr>
        <p:sp>
          <p:nvSpPr>
            <p:cNvPr id="62" name="Freeform 48">
              <a:extLst>
                <a:ext uri="{FF2B5EF4-FFF2-40B4-BE49-F238E27FC236}">
                  <a16:creationId xmlns:a16="http://schemas.microsoft.com/office/drawing/2014/main" id="{FA8A1E90-3033-4623-B42B-D22A8C177F05}"/>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49">
              <a:extLst>
                <a:ext uri="{FF2B5EF4-FFF2-40B4-BE49-F238E27FC236}">
                  <a16:creationId xmlns:a16="http://schemas.microsoft.com/office/drawing/2014/main" id="{A15F4C8F-804D-4B9F-BA69-D1D9490348C6}"/>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4" name="Rectangle 50">
              <a:extLst>
                <a:ext uri="{FF2B5EF4-FFF2-40B4-BE49-F238E27FC236}">
                  <a16:creationId xmlns:a16="http://schemas.microsoft.com/office/drawing/2014/main" id="{873BB21B-338C-421D-AD45-3F1170035ACC}"/>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65" name="Grafika 64" descr="Otwarta dłoń z rośliną">
            <a:extLst>
              <a:ext uri="{FF2B5EF4-FFF2-40B4-BE49-F238E27FC236}">
                <a16:creationId xmlns:a16="http://schemas.microsoft.com/office/drawing/2014/main" id="{E40784F6-8933-4D06-BA90-12E9D528A969}"/>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340742" y="4316491"/>
            <a:ext cx="462516" cy="462516"/>
          </a:xfrm>
          <a:prstGeom prst="rect">
            <a:avLst/>
          </a:prstGeom>
        </p:spPr>
      </p:pic>
      <p:pic>
        <p:nvPicPr>
          <p:cNvPr id="66" name="Grafika 65" descr="Kula ziemska: Ameryka Północna i Południowa">
            <a:extLst>
              <a:ext uri="{FF2B5EF4-FFF2-40B4-BE49-F238E27FC236}">
                <a16:creationId xmlns:a16="http://schemas.microsoft.com/office/drawing/2014/main" id="{50AF606F-FF1D-43C4-B151-F654E071CDF5}"/>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406943" y="4280336"/>
            <a:ext cx="473149" cy="473149"/>
          </a:xfrm>
          <a:prstGeom prst="rect">
            <a:avLst/>
          </a:prstGeom>
        </p:spPr>
      </p:pic>
      <p:pic>
        <p:nvPicPr>
          <p:cNvPr id="67" name="Grafika 66" descr="Wykładowca">
            <a:extLst>
              <a:ext uri="{FF2B5EF4-FFF2-40B4-BE49-F238E27FC236}">
                <a16:creationId xmlns:a16="http://schemas.microsoft.com/office/drawing/2014/main" id="{AA69D97F-ACDA-4A73-9568-4ED7E35FBDF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176993" y="4341823"/>
            <a:ext cx="354351" cy="354351"/>
          </a:xfrm>
          <a:prstGeom prst="rect">
            <a:avLst/>
          </a:prstGeom>
        </p:spPr>
      </p:pic>
      <p:grpSp>
        <p:nvGrpSpPr>
          <p:cNvPr id="68" name="Grupa 67">
            <a:extLst>
              <a:ext uri="{FF2B5EF4-FFF2-40B4-BE49-F238E27FC236}">
                <a16:creationId xmlns:a16="http://schemas.microsoft.com/office/drawing/2014/main" id="{EA406CB4-0AFA-4C01-909A-9E33EA218C7F}"/>
              </a:ext>
            </a:extLst>
          </p:cNvPr>
          <p:cNvGrpSpPr/>
          <p:nvPr/>
        </p:nvGrpSpPr>
        <p:grpSpPr>
          <a:xfrm>
            <a:off x="641477" y="4368127"/>
            <a:ext cx="380789" cy="316664"/>
            <a:chOff x="3748088" y="1628775"/>
            <a:chExt cx="695325" cy="669925"/>
          </a:xfrm>
          <a:solidFill>
            <a:srgbClr val="CDCDCD"/>
          </a:solidFill>
        </p:grpSpPr>
        <p:sp>
          <p:nvSpPr>
            <p:cNvPr id="69" name="Freeform 91">
              <a:extLst>
                <a:ext uri="{FF2B5EF4-FFF2-40B4-BE49-F238E27FC236}">
                  <a16:creationId xmlns:a16="http://schemas.microsoft.com/office/drawing/2014/main" id="{38FF8A81-6FA0-41CE-A890-E407C09FF678}"/>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0" name="Freeform 92">
              <a:extLst>
                <a:ext uri="{FF2B5EF4-FFF2-40B4-BE49-F238E27FC236}">
                  <a16:creationId xmlns:a16="http://schemas.microsoft.com/office/drawing/2014/main" id="{B20601C3-2DC1-4B82-A896-49B6C7F223F9}"/>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1" name="Freeform 93">
              <a:extLst>
                <a:ext uri="{FF2B5EF4-FFF2-40B4-BE49-F238E27FC236}">
                  <a16:creationId xmlns:a16="http://schemas.microsoft.com/office/drawing/2014/main" id="{18551312-902E-4973-A812-344BA0D06B3C}"/>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2" name="Freeform 94">
              <a:extLst>
                <a:ext uri="{FF2B5EF4-FFF2-40B4-BE49-F238E27FC236}">
                  <a16:creationId xmlns:a16="http://schemas.microsoft.com/office/drawing/2014/main" id="{8C1DF998-1B0F-446A-926A-2ABC2F429FE7}"/>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3" name="Grupa 72">
            <a:extLst>
              <a:ext uri="{FF2B5EF4-FFF2-40B4-BE49-F238E27FC236}">
                <a16:creationId xmlns:a16="http://schemas.microsoft.com/office/drawing/2014/main" id="{49C26F44-0F84-4DC1-AA9F-CAFF21D64322}"/>
              </a:ext>
            </a:extLst>
          </p:cNvPr>
          <p:cNvGrpSpPr>
            <a:grpSpLocks noChangeAspect="1"/>
          </p:cNvGrpSpPr>
          <p:nvPr/>
        </p:nvGrpSpPr>
        <p:grpSpPr>
          <a:xfrm>
            <a:off x="1631288" y="4381454"/>
            <a:ext cx="225413" cy="310456"/>
            <a:chOff x="3735388" y="1552575"/>
            <a:chExt cx="433388" cy="596900"/>
          </a:xfrm>
          <a:solidFill>
            <a:srgbClr val="CDCDCD"/>
          </a:solidFill>
        </p:grpSpPr>
        <p:sp>
          <p:nvSpPr>
            <p:cNvPr id="74" name="Freeform 22">
              <a:extLst>
                <a:ext uri="{FF2B5EF4-FFF2-40B4-BE49-F238E27FC236}">
                  <a16:creationId xmlns:a16="http://schemas.microsoft.com/office/drawing/2014/main" id="{711B7A82-7591-4C09-A935-8B38ADFCCE81}"/>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75" name="Freeform 23">
              <a:extLst>
                <a:ext uri="{FF2B5EF4-FFF2-40B4-BE49-F238E27FC236}">
                  <a16:creationId xmlns:a16="http://schemas.microsoft.com/office/drawing/2014/main" id="{8745F001-2817-4D1F-8C75-A5074115942C}"/>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76" name="Freeform 27">
            <a:extLst>
              <a:ext uri="{FF2B5EF4-FFF2-40B4-BE49-F238E27FC236}">
                <a16:creationId xmlns:a16="http://schemas.microsoft.com/office/drawing/2014/main" id="{D3EE0332-DECD-4F90-9065-F4D505F81ADC}"/>
              </a:ext>
            </a:extLst>
          </p:cNvPr>
          <p:cNvSpPr>
            <a:spLocks noChangeAspect="1"/>
          </p:cNvSpPr>
          <p:nvPr/>
        </p:nvSpPr>
        <p:spPr bwMode="auto">
          <a:xfrm>
            <a:off x="2593567" y="4342969"/>
            <a:ext cx="269129" cy="399159"/>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77" name="Grafika 76" descr="Znak zapytania">
            <a:extLst>
              <a:ext uri="{FF2B5EF4-FFF2-40B4-BE49-F238E27FC236}">
                <a16:creationId xmlns:a16="http://schemas.microsoft.com/office/drawing/2014/main" id="{D921B028-2881-447D-928C-1023CA5B7D63}"/>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43582" y="4316491"/>
            <a:ext cx="455524" cy="455524"/>
          </a:xfrm>
          <a:prstGeom prst="rect">
            <a:avLst/>
          </a:prstGeom>
        </p:spPr>
      </p:pic>
      <p:grpSp>
        <p:nvGrpSpPr>
          <p:cNvPr id="78" name="Grupa 77">
            <a:extLst>
              <a:ext uri="{FF2B5EF4-FFF2-40B4-BE49-F238E27FC236}">
                <a16:creationId xmlns:a16="http://schemas.microsoft.com/office/drawing/2014/main" id="{F5146D57-EF88-4B17-86AB-0BE2FC573452}"/>
              </a:ext>
            </a:extLst>
          </p:cNvPr>
          <p:cNvGrpSpPr>
            <a:grpSpLocks noChangeAspect="1"/>
          </p:cNvGrpSpPr>
          <p:nvPr/>
        </p:nvGrpSpPr>
        <p:grpSpPr>
          <a:xfrm>
            <a:off x="7074478" y="4316491"/>
            <a:ext cx="496962" cy="496962"/>
            <a:chOff x="3385441" y="5265423"/>
            <a:chExt cx="914400" cy="914400"/>
          </a:xfrm>
        </p:grpSpPr>
        <p:grpSp>
          <p:nvGrpSpPr>
            <p:cNvPr id="79" name="Grupa 78">
              <a:extLst>
                <a:ext uri="{FF2B5EF4-FFF2-40B4-BE49-F238E27FC236}">
                  <a16:creationId xmlns:a16="http://schemas.microsoft.com/office/drawing/2014/main" id="{DA5E2087-D1B1-491A-897F-66C2DCB6FB02}"/>
                </a:ext>
              </a:extLst>
            </p:cNvPr>
            <p:cNvGrpSpPr/>
            <p:nvPr/>
          </p:nvGrpSpPr>
          <p:grpSpPr>
            <a:xfrm>
              <a:off x="3707904" y="5343813"/>
              <a:ext cx="239713" cy="676275"/>
              <a:chOff x="2976563" y="1531939"/>
              <a:chExt cx="239713" cy="676275"/>
            </a:xfrm>
          </p:grpSpPr>
          <p:sp>
            <p:nvSpPr>
              <p:cNvPr id="81" name="Freeform 31">
                <a:extLst>
                  <a:ext uri="{FF2B5EF4-FFF2-40B4-BE49-F238E27FC236}">
                    <a16:creationId xmlns:a16="http://schemas.microsoft.com/office/drawing/2014/main" id="{9996D8F2-DCE3-4A42-AA50-5379390068FB}"/>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82" name="Freeform 32">
                <a:extLst>
                  <a:ext uri="{FF2B5EF4-FFF2-40B4-BE49-F238E27FC236}">
                    <a16:creationId xmlns:a16="http://schemas.microsoft.com/office/drawing/2014/main" id="{BCEE50F6-8D83-420B-A65B-A99F655AFB66}"/>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80" name="Grafika 79" descr="Zamykać">
              <a:extLst>
                <a:ext uri="{FF2B5EF4-FFF2-40B4-BE49-F238E27FC236}">
                  <a16:creationId xmlns:a16="http://schemas.microsoft.com/office/drawing/2014/main" id="{3249F396-FDA0-4022-B936-59877FF8ED58}"/>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3385441" y="5265423"/>
              <a:ext cx="914400" cy="914400"/>
            </a:xfrm>
            <a:prstGeom prst="rect">
              <a:avLst/>
            </a:prstGeom>
          </p:spPr>
        </p:pic>
      </p:grpSp>
      <p:sp>
        <p:nvSpPr>
          <p:cNvPr id="6" name="Symbol zastępczy tekstu 7">
            <a:extLst>
              <a:ext uri="{FF2B5EF4-FFF2-40B4-BE49-F238E27FC236}">
                <a16:creationId xmlns:a16="http://schemas.microsoft.com/office/drawing/2014/main" id="{F7FA06E4-598E-462D-9CAE-337A12C7B26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57712180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Minimalizacja skutków zmian klimatu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P19. Kto powinien podejmować działania na rzecz minimalizacji niekorzystnych skutków zmian klimatu? Proszę wybrać do dwóch odpowiedzi.</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wykształcenie: podstawowe, gimnazjalne n=21, zasadnicze zawodowe n=102, średnie n=355, wyższe n=536.</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a:extLst>
              <a:ext uri="{FF2B5EF4-FFF2-40B4-BE49-F238E27FC236}">
                <a16:creationId xmlns:a16="http://schemas.microsoft.com/office/drawing/2014/main" id="{D0BEF60B-8064-4AED-B3A0-46A0023BFF96}"/>
              </a:ext>
            </a:extLst>
          </p:cNvPr>
          <p:cNvGraphicFramePr/>
          <p:nvPr>
            <p:extLst>
              <p:ext uri="{D42A27DB-BD31-4B8C-83A1-F6EECF244321}">
                <p14:modId xmlns:p14="http://schemas.microsoft.com/office/powerpoint/2010/main" val="1348967521"/>
              </p:ext>
            </p:extLst>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Tabela 4">
            <a:extLst>
              <a:ext uri="{FF2B5EF4-FFF2-40B4-BE49-F238E27FC236}">
                <a16:creationId xmlns:a16="http://schemas.microsoft.com/office/drawing/2014/main" id="{E7ADD7D3-C7AD-4D52-9852-429D2ADE994D}"/>
              </a:ext>
            </a:extLst>
          </p:cNvPr>
          <p:cNvGraphicFramePr>
            <a:graphicFrameLocks noGrp="1"/>
          </p:cNvGraphicFramePr>
          <p:nvPr/>
        </p:nvGraphicFramePr>
        <p:xfrm>
          <a:off x="432073" y="4729231"/>
          <a:ext cx="8311624" cy="466725"/>
        </p:xfrm>
        <a:graphic>
          <a:graphicData uri="http://schemas.openxmlformats.org/drawingml/2006/table">
            <a:tbl>
              <a:tblPr firstRow="1" bandRow="1">
                <a:tableStyleId>{5C22544A-7EE6-4342-B048-85BDC9FD1C3A}</a:tableStyleId>
              </a:tblPr>
              <a:tblGrid>
                <a:gridCol w="792968">
                  <a:extLst>
                    <a:ext uri="{9D8B030D-6E8A-4147-A177-3AD203B41FA5}">
                      <a16:colId xmlns:a16="http://schemas.microsoft.com/office/drawing/2014/main" val="2938667892"/>
                    </a:ext>
                  </a:extLst>
                </a:gridCol>
                <a:gridCol w="1054061">
                  <a:extLst>
                    <a:ext uri="{9D8B030D-6E8A-4147-A177-3AD203B41FA5}">
                      <a16:colId xmlns:a16="http://schemas.microsoft.com/office/drawing/2014/main" val="411925587"/>
                    </a:ext>
                  </a:extLst>
                </a:gridCol>
                <a:gridCol w="884291">
                  <a:extLst>
                    <a:ext uri="{9D8B030D-6E8A-4147-A177-3AD203B41FA5}">
                      <a16:colId xmlns:a16="http://schemas.microsoft.com/office/drawing/2014/main" val="3608420190"/>
                    </a:ext>
                  </a:extLst>
                </a:gridCol>
                <a:gridCol w="962734">
                  <a:extLst>
                    <a:ext uri="{9D8B030D-6E8A-4147-A177-3AD203B41FA5}">
                      <a16:colId xmlns:a16="http://schemas.microsoft.com/office/drawing/2014/main" val="2823064476"/>
                    </a:ext>
                  </a:extLst>
                </a:gridCol>
                <a:gridCol w="923514">
                  <a:extLst>
                    <a:ext uri="{9D8B030D-6E8A-4147-A177-3AD203B41FA5}">
                      <a16:colId xmlns:a16="http://schemas.microsoft.com/office/drawing/2014/main" val="608497383"/>
                    </a:ext>
                  </a:extLst>
                </a:gridCol>
                <a:gridCol w="923514">
                  <a:extLst>
                    <a:ext uri="{9D8B030D-6E8A-4147-A177-3AD203B41FA5}">
                      <a16:colId xmlns:a16="http://schemas.microsoft.com/office/drawing/2014/main" val="4251473885"/>
                    </a:ext>
                  </a:extLst>
                </a:gridCol>
                <a:gridCol w="923514">
                  <a:extLst>
                    <a:ext uri="{9D8B030D-6E8A-4147-A177-3AD203B41FA5}">
                      <a16:colId xmlns:a16="http://schemas.microsoft.com/office/drawing/2014/main" val="3874046691"/>
                    </a:ext>
                  </a:extLst>
                </a:gridCol>
                <a:gridCol w="923514">
                  <a:extLst>
                    <a:ext uri="{9D8B030D-6E8A-4147-A177-3AD203B41FA5}">
                      <a16:colId xmlns:a16="http://schemas.microsoft.com/office/drawing/2014/main" val="1881203826"/>
                    </a:ext>
                  </a:extLst>
                </a:gridCol>
                <a:gridCol w="923514">
                  <a:extLst>
                    <a:ext uri="{9D8B030D-6E8A-4147-A177-3AD203B41FA5}">
                      <a16:colId xmlns:a16="http://schemas.microsoft.com/office/drawing/2014/main" val="2200576503"/>
                    </a:ext>
                  </a:extLst>
                </a:gridCol>
              </a:tblGrid>
              <a:tr h="370840">
                <a:tc>
                  <a:txBody>
                    <a:bodyPr/>
                    <a:lstStyle/>
                    <a:p>
                      <a:pPr algn="ctr" fontAlgn="ctr"/>
                      <a:r>
                        <a:rPr lang="pl-PL" sz="1000" b="0" i="0" u="none" strike="noStrike">
                          <a:solidFill>
                            <a:schemeClr val="tx1"/>
                          </a:solidFill>
                          <a:effectLst/>
                          <a:latin typeface="+mj-lt"/>
                        </a:rPr>
                        <a:t>władze centralne, rząd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każdy z nas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władze samorządowe </a:t>
                      </a:r>
                    </a:p>
                    <a:p>
                      <a:pPr algn="ctr" fontAlgn="ctr"/>
                      <a:r>
                        <a:rPr lang="pl-PL" sz="1000" b="0" i="0" u="none" strike="noStrike">
                          <a:solidFill>
                            <a:schemeClr val="tx1"/>
                          </a:solidFill>
                          <a:effectLst/>
                          <a:latin typeface="+mj-lt"/>
                        </a:rPr>
                        <a:t>i wojewódzkie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instytucje międzynarodowe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pozarządowe organizacje ekologiczne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przedsiębiorcy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partie polityczne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nikt, nie ma takiej potrzeby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61" name="Grupa 60">
            <a:extLst>
              <a:ext uri="{FF2B5EF4-FFF2-40B4-BE49-F238E27FC236}">
                <a16:creationId xmlns:a16="http://schemas.microsoft.com/office/drawing/2014/main" id="{9C9A5EC0-F975-4675-B9CD-DB0C440A8DB8}"/>
              </a:ext>
            </a:extLst>
          </p:cNvPr>
          <p:cNvGrpSpPr>
            <a:grpSpLocks noChangeAspect="1"/>
          </p:cNvGrpSpPr>
          <p:nvPr/>
        </p:nvGrpSpPr>
        <p:grpSpPr>
          <a:xfrm>
            <a:off x="5328755" y="4361100"/>
            <a:ext cx="303991" cy="327529"/>
            <a:chOff x="6223214" y="3616221"/>
            <a:chExt cx="609668" cy="656873"/>
          </a:xfrm>
          <a:solidFill>
            <a:srgbClr val="CDCDCD"/>
          </a:solidFill>
        </p:grpSpPr>
        <p:sp>
          <p:nvSpPr>
            <p:cNvPr id="62" name="Freeform 48">
              <a:extLst>
                <a:ext uri="{FF2B5EF4-FFF2-40B4-BE49-F238E27FC236}">
                  <a16:creationId xmlns:a16="http://schemas.microsoft.com/office/drawing/2014/main" id="{FA8A1E90-3033-4623-B42B-D22A8C177F05}"/>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49">
              <a:extLst>
                <a:ext uri="{FF2B5EF4-FFF2-40B4-BE49-F238E27FC236}">
                  <a16:creationId xmlns:a16="http://schemas.microsoft.com/office/drawing/2014/main" id="{A15F4C8F-804D-4B9F-BA69-D1D9490348C6}"/>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4" name="Rectangle 50">
              <a:extLst>
                <a:ext uri="{FF2B5EF4-FFF2-40B4-BE49-F238E27FC236}">
                  <a16:creationId xmlns:a16="http://schemas.microsoft.com/office/drawing/2014/main" id="{873BB21B-338C-421D-AD45-3F1170035ACC}"/>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65" name="Grafika 64" descr="Otwarta dłoń z rośliną">
            <a:extLst>
              <a:ext uri="{FF2B5EF4-FFF2-40B4-BE49-F238E27FC236}">
                <a16:creationId xmlns:a16="http://schemas.microsoft.com/office/drawing/2014/main" id="{E40784F6-8933-4D06-BA90-12E9D528A969}"/>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340742" y="4316491"/>
            <a:ext cx="462516" cy="462516"/>
          </a:xfrm>
          <a:prstGeom prst="rect">
            <a:avLst/>
          </a:prstGeom>
        </p:spPr>
      </p:pic>
      <p:pic>
        <p:nvPicPr>
          <p:cNvPr id="66" name="Grafika 65" descr="Kula ziemska: Ameryka Północna i Południowa">
            <a:extLst>
              <a:ext uri="{FF2B5EF4-FFF2-40B4-BE49-F238E27FC236}">
                <a16:creationId xmlns:a16="http://schemas.microsoft.com/office/drawing/2014/main" id="{50AF606F-FF1D-43C4-B151-F654E071CDF5}"/>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406943" y="4280336"/>
            <a:ext cx="473149" cy="473149"/>
          </a:xfrm>
          <a:prstGeom prst="rect">
            <a:avLst/>
          </a:prstGeom>
        </p:spPr>
      </p:pic>
      <p:pic>
        <p:nvPicPr>
          <p:cNvPr id="67" name="Grafika 66" descr="Wykładowca">
            <a:extLst>
              <a:ext uri="{FF2B5EF4-FFF2-40B4-BE49-F238E27FC236}">
                <a16:creationId xmlns:a16="http://schemas.microsoft.com/office/drawing/2014/main" id="{AA69D97F-ACDA-4A73-9568-4ED7E35FBDF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176993" y="4341823"/>
            <a:ext cx="354351" cy="354351"/>
          </a:xfrm>
          <a:prstGeom prst="rect">
            <a:avLst/>
          </a:prstGeom>
        </p:spPr>
      </p:pic>
      <p:grpSp>
        <p:nvGrpSpPr>
          <p:cNvPr id="68" name="Grupa 67">
            <a:extLst>
              <a:ext uri="{FF2B5EF4-FFF2-40B4-BE49-F238E27FC236}">
                <a16:creationId xmlns:a16="http://schemas.microsoft.com/office/drawing/2014/main" id="{EA406CB4-0AFA-4C01-909A-9E33EA218C7F}"/>
              </a:ext>
            </a:extLst>
          </p:cNvPr>
          <p:cNvGrpSpPr/>
          <p:nvPr/>
        </p:nvGrpSpPr>
        <p:grpSpPr>
          <a:xfrm>
            <a:off x="641477" y="4368127"/>
            <a:ext cx="380789" cy="316664"/>
            <a:chOff x="3748088" y="1628775"/>
            <a:chExt cx="695325" cy="669925"/>
          </a:xfrm>
          <a:solidFill>
            <a:srgbClr val="CDCDCD"/>
          </a:solidFill>
        </p:grpSpPr>
        <p:sp>
          <p:nvSpPr>
            <p:cNvPr id="69" name="Freeform 91">
              <a:extLst>
                <a:ext uri="{FF2B5EF4-FFF2-40B4-BE49-F238E27FC236}">
                  <a16:creationId xmlns:a16="http://schemas.microsoft.com/office/drawing/2014/main" id="{38FF8A81-6FA0-41CE-A890-E407C09FF678}"/>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0" name="Freeform 92">
              <a:extLst>
                <a:ext uri="{FF2B5EF4-FFF2-40B4-BE49-F238E27FC236}">
                  <a16:creationId xmlns:a16="http://schemas.microsoft.com/office/drawing/2014/main" id="{B20601C3-2DC1-4B82-A896-49B6C7F223F9}"/>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1" name="Freeform 93">
              <a:extLst>
                <a:ext uri="{FF2B5EF4-FFF2-40B4-BE49-F238E27FC236}">
                  <a16:creationId xmlns:a16="http://schemas.microsoft.com/office/drawing/2014/main" id="{18551312-902E-4973-A812-344BA0D06B3C}"/>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2" name="Freeform 94">
              <a:extLst>
                <a:ext uri="{FF2B5EF4-FFF2-40B4-BE49-F238E27FC236}">
                  <a16:creationId xmlns:a16="http://schemas.microsoft.com/office/drawing/2014/main" id="{8C1DF998-1B0F-446A-926A-2ABC2F429FE7}"/>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3" name="Grupa 72">
            <a:extLst>
              <a:ext uri="{FF2B5EF4-FFF2-40B4-BE49-F238E27FC236}">
                <a16:creationId xmlns:a16="http://schemas.microsoft.com/office/drawing/2014/main" id="{49C26F44-0F84-4DC1-AA9F-CAFF21D64322}"/>
              </a:ext>
            </a:extLst>
          </p:cNvPr>
          <p:cNvGrpSpPr>
            <a:grpSpLocks noChangeAspect="1"/>
          </p:cNvGrpSpPr>
          <p:nvPr/>
        </p:nvGrpSpPr>
        <p:grpSpPr>
          <a:xfrm>
            <a:off x="1631288" y="4381454"/>
            <a:ext cx="225413" cy="310456"/>
            <a:chOff x="3735388" y="1552575"/>
            <a:chExt cx="433388" cy="596900"/>
          </a:xfrm>
          <a:solidFill>
            <a:srgbClr val="CDCDCD"/>
          </a:solidFill>
        </p:grpSpPr>
        <p:sp>
          <p:nvSpPr>
            <p:cNvPr id="74" name="Freeform 22">
              <a:extLst>
                <a:ext uri="{FF2B5EF4-FFF2-40B4-BE49-F238E27FC236}">
                  <a16:creationId xmlns:a16="http://schemas.microsoft.com/office/drawing/2014/main" id="{711B7A82-7591-4C09-A935-8B38ADFCCE81}"/>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75" name="Freeform 23">
              <a:extLst>
                <a:ext uri="{FF2B5EF4-FFF2-40B4-BE49-F238E27FC236}">
                  <a16:creationId xmlns:a16="http://schemas.microsoft.com/office/drawing/2014/main" id="{8745F001-2817-4D1F-8C75-A5074115942C}"/>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76" name="Freeform 27">
            <a:extLst>
              <a:ext uri="{FF2B5EF4-FFF2-40B4-BE49-F238E27FC236}">
                <a16:creationId xmlns:a16="http://schemas.microsoft.com/office/drawing/2014/main" id="{D3EE0332-DECD-4F90-9065-F4D505F81ADC}"/>
              </a:ext>
            </a:extLst>
          </p:cNvPr>
          <p:cNvSpPr>
            <a:spLocks noChangeAspect="1"/>
          </p:cNvSpPr>
          <p:nvPr/>
        </p:nvSpPr>
        <p:spPr bwMode="auto">
          <a:xfrm>
            <a:off x="2593567" y="4342969"/>
            <a:ext cx="269129" cy="399159"/>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77" name="Grafika 76" descr="Znak zapytania">
            <a:extLst>
              <a:ext uri="{FF2B5EF4-FFF2-40B4-BE49-F238E27FC236}">
                <a16:creationId xmlns:a16="http://schemas.microsoft.com/office/drawing/2014/main" id="{D921B028-2881-447D-928C-1023CA5B7D63}"/>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43582" y="4316491"/>
            <a:ext cx="455524" cy="455524"/>
          </a:xfrm>
          <a:prstGeom prst="rect">
            <a:avLst/>
          </a:prstGeom>
        </p:spPr>
      </p:pic>
      <p:grpSp>
        <p:nvGrpSpPr>
          <p:cNvPr id="78" name="Grupa 77">
            <a:extLst>
              <a:ext uri="{FF2B5EF4-FFF2-40B4-BE49-F238E27FC236}">
                <a16:creationId xmlns:a16="http://schemas.microsoft.com/office/drawing/2014/main" id="{F5146D57-EF88-4B17-86AB-0BE2FC573452}"/>
              </a:ext>
            </a:extLst>
          </p:cNvPr>
          <p:cNvGrpSpPr>
            <a:grpSpLocks noChangeAspect="1"/>
          </p:cNvGrpSpPr>
          <p:nvPr/>
        </p:nvGrpSpPr>
        <p:grpSpPr>
          <a:xfrm>
            <a:off x="7074478" y="4316491"/>
            <a:ext cx="496962" cy="496962"/>
            <a:chOff x="3385441" y="5265423"/>
            <a:chExt cx="914400" cy="914400"/>
          </a:xfrm>
        </p:grpSpPr>
        <p:grpSp>
          <p:nvGrpSpPr>
            <p:cNvPr id="79" name="Grupa 78">
              <a:extLst>
                <a:ext uri="{FF2B5EF4-FFF2-40B4-BE49-F238E27FC236}">
                  <a16:creationId xmlns:a16="http://schemas.microsoft.com/office/drawing/2014/main" id="{DA5E2087-D1B1-491A-897F-66C2DCB6FB02}"/>
                </a:ext>
              </a:extLst>
            </p:cNvPr>
            <p:cNvGrpSpPr/>
            <p:nvPr/>
          </p:nvGrpSpPr>
          <p:grpSpPr>
            <a:xfrm>
              <a:off x="3707904" y="5343813"/>
              <a:ext cx="239713" cy="676275"/>
              <a:chOff x="2976563" y="1531939"/>
              <a:chExt cx="239713" cy="676275"/>
            </a:xfrm>
          </p:grpSpPr>
          <p:sp>
            <p:nvSpPr>
              <p:cNvPr id="81" name="Freeform 31">
                <a:extLst>
                  <a:ext uri="{FF2B5EF4-FFF2-40B4-BE49-F238E27FC236}">
                    <a16:creationId xmlns:a16="http://schemas.microsoft.com/office/drawing/2014/main" id="{9996D8F2-DCE3-4A42-AA50-5379390068FB}"/>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82" name="Freeform 32">
                <a:extLst>
                  <a:ext uri="{FF2B5EF4-FFF2-40B4-BE49-F238E27FC236}">
                    <a16:creationId xmlns:a16="http://schemas.microsoft.com/office/drawing/2014/main" id="{BCEE50F6-8D83-420B-A65B-A99F655AFB66}"/>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80" name="Grafika 79" descr="Zamykać">
              <a:extLst>
                <a:ext uri="{FF2B5EF4-FFF2-40B4-BE49-F238E27FC236}">
                  <a16:creationId xmlns:a16="http://schemas.microsoft.com/office/drawing/2014/main" id="{3249F396-FDA0-4022-B936-59877FF8ED58}"/>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3385441" y="5265423"/>
              <a:ext cx="914400" cy="914400"/>
            </a:xfrm>
            <a:prstGeom prst="rect">
              <a:avLst/>
            </a:prstGeom>
          </p:spPr>
        </p:pic>
      </p:grpSp>
      <p:sp>
        <p:nvSpPr>
          <p:cNvPr id="6" name="Symbol zastępczy tekstu 7">
            <a:extLst>
              <a:ext uri="{FF2B5EF4-FFF2-40B4-BE49-F238E27FC236}">
                <a16:creationId xmlns:a16="http://schemas.microsoft.com/office/drawing/2014/main" id="{F7FA06E4-598E-462D-9CAE-337A12C7B26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pSp>
        <p:nvGrpSpPr>
          <p:cNvPr id="49" name="Grupa 48">
            <a:extLst>
              <a:ext uri="{FF2B5EF4-FFF2-40B4-BE49-F238E27FC236}">
                <a16:creationId xmlns:a16="http://schemas.microsoft.com/office/drawing/2014/main" id="{94C51F77-E3C2-4B7C-9BE9-C24EFC0FAF07}"/>
              </a:ext>
            </a:extLst>
          </p:cNvPr>
          <p:cNvGrpSpPr/>
          <p:nvPr/>
        </p:nvGrpSpPr>
        <p:grpSpPr>
          <a:xfrm>
            <a:off x="5859068" y="1632353"/>
            <a:ext cx="1822888" cy="670871"/>
            <a:chOff x="7219059" y="1423626"/>
            <a:chExt cx="1822888" cy="670871"/>
          </a:xfrm>
        </p:grpSpPr>
        <p:sp>
          <p:nvSpPr>
            <p:cNvPr id="50" name="pole tekstowe 49">
              <a:extLst>
                <a:ext uri="{FF2B5EF4-FFF2-40B4-BE49-F238E27FC236}">
                  <a16:creationId xmlns:a16="http://schemas.microsoft.com/office/drawing/2014/main" id="{302F7509-775B-4E3C-84CB-E0D33249A46F}"/>
                </a:ext>
              </a:extLst>
            </p:cNvPr>
            <p:cNvSpPr txBox="1"/>
            <p:nvPr/>
          </p:nvSpPr>
          <p:spPr>
            <a:xfrm>
              <a:off x="7248444" y="1423626"/>
              <a:ext cx="1793503" cy="253916"/>
            </a:xfrm>
            <a:prstGeom prst="rect">
              <a:avLst/>
            </a:prstGeom>
            <a:noFill/>
          </p:spPr>
          <p:txBody>
            <a:bodyPr wrap="square" rtlCol="0">
              <a:spAutoFit/>
            </a:bodyPr>
            <a:lstStyle/>
            <a:p>
              <a:r>
                <a:rPr lang="pl-PL" sz="1050"/>
                <a:t>Podstawowe, gimnazjalne*</a:t>
              </a:r>
            </a:p>
          </p:txBody>
        </p:sp>
        <p:sp>
          <p:nvSpPr>
            <p:cNvPr id="51" name="Prostokąt 50">
              <a:extLst>
                <a:ext uri="{FF2B5EF4-FFF2-40B4-BE49-F238E27FC236}">
                  <a16:creationId xmlns:a16="http://schemas.microsoft.com/office/drawing/2014/main" id="{54FA5299-66B6-4EA6-B3B3-A8A061E3AC98}"/>
                </a:ext>
              </a:extLst>
            </p:cNvPr>
            <p:cNvSpPr/>
            <p:nvPr/>
          </p:nvSpPr>
          <p:spPr>
            <a:xfrm rot="16200000">
              <a:off x="7216411" y="1489339"/>
              <a:ext cx="83119" cy="77824"/>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52" name="Prostokąt 51">
              <a:extLst>
                <a:ext uri="{FF2B5EF4-FFF2-40B4-BE49-F238E27FC236}">
                  <a16:creationId xmlns:a16="http://schemas.microsoft.com/office/drawing/2014/main" id="{6CB6D4C3-7C65-466F-87B3-536BCFF39D3F}"/>
                </a:ext>
              </a:extLst>
            </p:cNvPr>
            <p:cNvSpPr/>
            <p:nvPr/>
          </p:nvSpPr>
          <p:spPr>
            <a:xfrm rot="16200000">
              <a:off x="7216413" y="1629168"/>
              <a:ext cx="83119" cy="7782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53" name="Prostokąt 52">
              <a:extLst>
                <a:ext uri="{FF2B5EF4-FFF2-40B4-BE49-F238E27FC236}">
                  <a16:creationId xmlns:a16="http://schemas.microsoft.com/office/drawing/2014/main" id="{C04D06F0-83E8-44C0-81AE-9D7FBD151786}"/>
                </a:ext>
              </a:extLst>
            </p:cNvPr>
            <p:cNvSpPr/>
            <p:nvPr/>
          </p:nvSpPr>
          <p:spPr>
            <a:xfrm rot="16200000">
              <a:off x="7216414" y="1766515"/>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54" name="pole tekstowe 53">
              <a:extLst>
                <a:ext uri="{FF2B5EF4-FFF2-40B4-BE49-F238E27FC236}">
                  <a16:creationId xmlns:a16="http://schemas.microsoft.com/office/drawing/2014/main" id="{2A886455-6C99-42EF-868B-C7575B986A62}"/>
                </a:ext>
              </a:extLst>
            </p:cNvPr>
            <p:cNvSpPr txBox="1"/>
            <p:nvPr/>
          </p:nvSpPr>
          <p:spPr>
            <a:xfrm>
              <a:off x="7248444" y="1572055"/>
              <a:ext cx="1793503" cy="253916"/>
            </a:xfrm>
            <a:prstGeom prst="rect">
              <a:avLst/>
            </a:prstGeom>
            <a:noFill/>
          </p:spPr>
          <p:txBody>
            <a:bodyPr wrap="square" rtlCol="0">
              <a:spAutoFit/>
            </a:bodyPr>
            <a:lstStyle/>
            <a:p>
              <a:r>
                <a:rPr lang="pl-PL" sz="1050"/>
                <a:t>Zasadnicze zawodowe</a:t>
              </a:r>
            </a:p>
          </p:txBody>
        </p:sp>
        <p:sp>
          <p:nvSpPr>
            <p:cNvPr id="55" name="pole tekstowe 54">
              <a:extLst>
                <a:ext uri="{FF2B5EF4-FFF2-40B4-BE49-F238E27FC236}">
                  <a16:creationId xmlns:a16="http://schemas.microsoft.com/office/drawing/2014/main" id="{1FA89AFE-2367-4786-A5A2-8A7DE712A591}"/>
                </a:ext>
              </a:extLst>
            </p:cNvPr>
            <p:cNvSpPr txBox="1"/>
            <p:nvPr/>
          </p:nvSpPr>
          <p:spPr>
            <a:xfrm>
              <a:off x="7248444" y="1707230"/>
              <a:ext cx="1793503" cy="253916"/>
            </a:xfrm>
            <a:prstGeom prst="rect">
              <a:avLst/>
            </a:prstGeom>
            <a:noFill/>
          </p:spPr>
          <p:txBody>
            <a:bodyPr wrap="square" rtlCol="0">
              <a:spAutoFit/>
            </a:bodyPr>
            <a:lstStyle/>
            <a:p>
              <a:r>
                <a:rPr lang="pl-PL" sz="1050"/>
                <a:t>Średnie</a:t>
              </a:r>
            </a:p>
          </p:txBody>
        </p:sp>
        <p:sp>
          <p:nvSpPr>
            <p:cNvPr id="56" name="pole tekstowe 55">
              <a:extLst>
                <a:ext uri="{FF2B5EF4-FFF2-40B4-BE49-F238E27FC236}">
                  <a16:creationId xmlns:a16="http://schemas.microsoft.com/office/drawing/2014/main" id="{BD3AE8D9-20F7-4BD5-8C29-92103013E85D}"/>
                </a:ext>
              </a:extLst>
            </p:cNvPr>
            <p:cNvSpPr txBox="1"/>
            <p:nvPr/>
          </p:nvSpPr>
          <p:spPr>
            <a:xfrm>
              <a:off x="7248444" y="1840581"/>
              <a:ext cx="1793503" cy="253916"/>
            </a:xfrm>
            <a:prstGeom prst="rect">
              <a:avLst/>
            </a:prstGeom>
            <a:noFill/>
          </p:spPr>
          <p:txBody>
            <a:bodyPr wrap="square" rtlCol="0">
              <a:spAutoFit/>
            </a:bodyPr>
            <a:lstStyle/>
            <a:p>
              <a:r>
                <a:rPr lang="pl-PL" sz="1050"/>
                <a:t>Wyższe</a:t>
              </a:r>
            </a:p>
          </p:txBody>
        </p:sp>
        <p:sp>
          <p:nvSpPr>
            <p:cNvPr id="57" name="Prostokąt 56">
              <a:extLst>
                <a:ext uri="{FF2B5EF4-FFF2-40B4-BE49-F238E27FC236}">
                  <a16:creationId xmlns:a16="http://schemas.microsoft.com/office/drawing/2014/main" id="{8913C1BB-652F-43CE-8881-53236305996E}"/>
                </a:ext>
              </a:extLst>
            </p:cNvPr>
            <p:cNvSpPr/>
            <p:nvPr/>
          </p:nvSpPr>
          <p:spPr>
            <a:xfrm rot="16200000">
              <a:off x="7216411" y="1899866"/>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grpSp>
      <p:grpSp>
        <p:nvGrpSpPr>
          <p:cNvPr id="58" name="Grafika 6" descr="Czapka ukończenia szkoły">
            <a:extLst>
              <a:ext uri="{FF2B5EF4-FFF2-40B4-BE49-F238E27FC236}">
                <a16:creationId xmlns:a16="http://schemas.microsoft.com/office/drawing/2014/main" id="{539B0EA1-3509-4464-9334-427D751DAAE2}"/>
              </a:ext>
            </a:extLst>
          </p:cNvPr>
          <p:cNvGrpSpPr/>
          <p:nvPr/>
        </p:nvGrpSpPr>
        <p:grpSpPr>
          <a:xfrm>
            <a:off x="7587020" y="1458257"/>
            <a:ext cx="914400" cy="914400"/>
            <a:chOff x="4114800" y="2971800"/>
            <a:chExt cx="914400" cy="914400"/>
          </a:xfrm>
        </p:grpSpPr>
        <p:sp>
          <p:nvSpPr>
            <p:cNvPr id="59" name="Dowolny kształt: kształt 58">
              <a:extLst>
                <a:ext uri="{FF2B5EF4-FFF2-40B4-BE49-F238E27FC236}">
                  <a16:creationId xmlns:a16="http://schemas.microsoft.com/office/drawing/2014/main" id="{06A7B552-0FC2-48C7-A59C-57DD42478BAB}"/>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chemeClr val="accent2">
                <a:lumMod val="50000"/>
              </a:schemeClr>
            </a:solidFill>
            <a:ln w="9525" cap="flat">
              <a:noFill/>
              <a:prstDash val="solid"/>
              <a:miter/>
            </a:ln>
          </p:spPr>
          <p:txBody>
            <a:bodyPr rtlCol="0" anchor="ctr"/>
            <a:lstStyle/>
            <a:p>
              <a:endParaRPr lang="pl-PL"/>
            </a:p>
          </p:txBody>
        </p:sp>
        <p:sp>
          <p:nvSpPr>
            <p:cNvPr id="60" name="Dowolny kształt: kształt 59">
              <a:extLst>
                <a:ext uri="{FF2B5EF4-FFF2-40B4-BE49-F238E27FC236}">
                  <a16:creationId xmlns:a16="http://schemas.microsoft.com/office/drawing/2014/main" id="{7B042CCC-CF7B-4ADB-8A0F-1307CD79BD9C}"/>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rgbClr val="42BEBD"/>
            </a:solidFill>
            <a:ln w="9525" cap="flat">
              <a:noFill/>
              <a:prstDash val="solid"/>
              <a:miter/>
            </a:ln>
          </p:spPr>
          <p:txBody>
            <a:bodyPr rtlCol="0" anchor="ctr"/>
            <a:lstStyle/>
            <a:p>
              <a:endParaRPr lang="pl-PL"/>
            </a:p>
          </p:txBody>
        </p:sp>
      </p:grpSp>
      <p:sp>
        <p:nvSpPr>
          <p:cNvPr id="7" name="pole tekstowe 6">
            <a:extLst>
              <a:ext uri="{FF2B5EF4-FFF2-40B4-BE49-F238E27FC236}">
                <a16:creationId xmlns:a16="http://schemas.microsoft.com/office/drawing/2014/main" id="{7BF5C051-61D2-47F3-ADD7-697B9C9C4509}"/>
              </a:ext>
            </a:extLst>
          </p:cNvPr>
          <p:cNvSpPr txBox="1"/>
          <p:nvPr/>
        </p:nvSpPr>
        <p:spPr>
          <a:xfrm>
            <a:off x="4850439" y="1783541"/>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sp>
        <p:nvSpPr>
          <p:cNvPr id="9" name="Prostokąt 8">
            <a:extLst>
              <a:ext uri="{FF2B5EF4-FFF2-40B4-BE49-F238E27FC236}">
                <a16:creationId xmlns:a16="http://schemas.microsoft.com/office/drawing/2014/main" id="{B0B9435C-2821-4CEF-A234-2706B194E8E3}"/>
              </a:ext>
            </a:extLst>
          </p:cNvPr>
          <p:cNvSpPr/>
          <p:nvPr/>
        </p:nvSpPr>
        <p:spPr>
          <a:xfrm rot="16200000">
            <a:off x="4882766" y="1867128"/>
            <a:ext cx="83119" cy="7782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
        <p:nvSpPr>
          <p:cNvPr id="10" name="pole tekstowe 9">
            <a:extLst>
              <a:ext uri="{FF2B5EF4-FFF2-40B4-BE49-F238E27FC236}">
                <a16:creationId xmlns:a16="http://schemas.microsoft.com/office/drawing/2014/main" id="{A13370DD-1A72-4C10-9798-F26D39FBE987}"/>
              </a:ext>
            </a:extLst>
          </p:cNvPr>
          <p:cNvSpPr txBox="1"/>
          <p:nvPr/>
        </p:nvSpPr>
        <p:spPr>
          <a:xfrm>
            <a:off x="5786467" y="2191764"/>
            <a:ext cx="2039885" cy="33855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spTree>
    <p:extLst>
      <p:ext uri="{BB962C8B-B14F-4D97-AF65-F5344CB8AC3E}">
        <p14:creationId xmlns:p14="http://schemas.microsoft.com/office/powerpoint/2010/main" val="274438799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Minimalizacja skutków zmian klimatu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P19. Kto powinien podejmować działania na rzecz minimalizacji niekorzystnych skutków zmian klimatu? Proszę wybrać do dwóch odpowiedzi.</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Ze względu na wiek: 15-24 lata n=28, 25-34 lata n=133, 35-44 lata n=241, 45-59 lat n=283, 60 lat i więcej n=273</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a:extLst>
              <a:ext uri="{FF2B5EF4-FFF2-40B4-BE49-F238E27FC236}">
                <a16:creationId xmlns:a16="http://schemas.microsoft.com/office/drawing/2014/main" id="{D0BEF60B-8064-4AED-B3A0-46A0023BFF96}"/>
              </a:ext>
            </a:extLst>
          </p:cNvPr>
          <p:cNvGraphicFramePr/>
          <p:nvPr>
            <p:extLst>
              <p:ext uri="{D42A27DB-BD31-4B8C-83A1-F6EECF244321}">
                <p14:modId xmlns:p14="http://schemas.microsoft.com/office/powerpoint/2010/main" val="2839359177"/>
              </p:ext>
            </p:extLst>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Tabela 4">
            <a:extLst>
              <a:ext uri="{FF2B5EF4-FFF2-40B4-BE49-F238E27FC236}">
                <a16:creationId xmlns:a16="http://schemas.microsoft.com/office/drawing/2014/main" id="{E7ADD7D3-C7AD-4D52-9852-429D2ADE994D}"/>
              </a:ext>
            </a:extLst>
          </p:cNvPr>
          <p:cNvGraphicFramePr>
            <a:graphicFrameLocks noGrp="1"/>
          </p:cNvGraphicFramePr>
          <p:nvPr/>
        </p:nvGraphicFramePr>
        <p:xfrm>
          <a:off x="432073" y="4729231"/>
          <a:ext cx="8311624" cy="466725"/>
        </p:xfrm>
        <a:graphic>
          <a:graphicData uri="http://schemas.openxmlformats.org/drawingml/2006/table">
            <a:tbl>
              <a:tblPr firstRow="1" bandRow="1">
                <a:tableStyleId>{5C22544A-7EE6-4342-B048-85BDC9FD1C3A}</a:tableStyleId>
              </a:tblPr>
              <a:tblGrid>
                <a:gridCol w="792968">
                  <a:extLst>
                    <a:ext uri="{9D8B030D-6E8A-4147-A177-3AD203B41FA5}">
                      <a16:colId xmlns:a16="http://schemas.microsoft.com/office/drawing/2014/main" val="2938667892"/>
                    </a:ext>
                  </a:extLst>
                </a:gridCol>
                <a:gridCol w="1054061">
                  <a:extLst>
                    <a:ext uri="{9D8B030D-6E8A-4147-A177-3AD203B41FA5}">
                      <a16:colId xmlns:a16="http://schemas.microsoft.com/office/drawing/2014/main" val="411925587"/>
                    </a:ext>
                  </a:extLst>
                </a:gridCol>
                <a:gridCol w="884291">
                  <a:extLst>
                    <a:ext uri="{9D8B030D-6E8A-4147-A177-3AD203B41FA5}">
                      <a16:colId xmlns:a16="http://schemas.microsoft.com/office/drawing/2014/main" val="3608420190"/>
                    </a:ext>
                  </a:extLst>
                </a:gridCol>
                <a:gridCol w="962734">
                  <a:extLst>
                    <a:ext uri="{9D8B030D-6E8A-4147-A177-3AD203B41FA5}">
                      <a16:colId xmlns:a16="http://schemas.microsoft.com/office/drawing/2014/main" val="2823064476"/>
                    </a:ext>
                  </a:extLst>
                </a:gridCol>
                <a:gridCol w="923514">
                  <a:extLst>
                    <a:ext uri="{9D8B030D-6E8A-4147-A177-3AD203B41FA5}">
                      <a16:colId xmlns:a16="http://schemas.microsoft.com/office/drawing/2014/main" val="608497383"/>
                    </a:ext>
                  </a:extLst>
                </a:gridCol>
                <a:gridCol w="923514">
                  <a:extLst>
                    <a:ext uri="{9D8B030D-6E8A-4147-A177-3AD203B41FA5}">
                      <a16:colId xmlns:a16="http://schemas.microsoft.com/office/drawing/2014/main" val="4251473885"/>
                    </a:ext>
                  </a:extLst>
                </a:gridCol>
                <a:gridCol w="923514">
                  <a:extLst>
                    <a:ext uri="{9D8B030D-6E8A-4147-A177-3AD203B41FA5}">
                      <a16:colId xmlns:a16="http://schemas.microsoft.com/office/drawing/2014/main" val="3874046691"/>
                    </a:ext>
                  </a:extLst>
                </a:gridCol>
                <a:gridCol w="923514">
                  <a:extLst>
                    <a:ext uri="{9D8B030D-6E8A-4147-A177-3AD203B41FA5}">
                      <a16:colId xmlns:a16="http://schemas.microsoft.com/office/drawing/2014/main" val="1881203826"/>
                    </a:ext>
                  </a:extLst>
                </a:gridCol>
                <a:gridCol w="923514">
                  <a:extLst>
                    <a:ext uri="{9D8B030D-6E8A-4147-A177-3AD203B41FA5}">
                      <a16:colId xmlns:a16="http://schemas.microsoft.com/office/drawing/2014/main" val="2200576503"/>
                    </a:ext>
                  </a:extLst>
                </a:gridCol>
              </a:tblGrid>
              <a:tr h="370840">
                <a:tc>
                  <a:txBody>
                    <a:bodyPr/>
                    <a:lstStyle/>
                    <a:p>
                      <a:pPr algn="ctr" fontAlgn="ctr"/>
                      <a:r>
                        <a:rPr lang="pl-PL" sz="1000" b="0" i="0" u="none" strike="noStrike">
                          <a:solidFill>
                            <a:schemeClr val="tx1"/>
                          </a:solidFill>
                          <a:effectLst/>
                          <a:latin typeface="+mj-lt"/>
                        </a:rPr>
                        <a:t>władze centralne, rząd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każdy z nas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władze samorządowe </a:t>
                      </a:r>
                    </a:p>
                    <a:p>
                      <a:pPr algn="ctr" fontAlgn="ctr"/>
                      <a:r>
                        <a:rPr lang="pl-PL" sz="1000" b="0" i="0" u="none" strike="noStrike">
                          <a:solidFill>
                            <a:schemeClr val="tx1"/>
                          </a:solidFill>
                          <a:effectLst/>
                          <a:latin typeface="+mj-lt"/>
                        </a:rPr>
                        <a:t>i wojewódzkie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instytucje międzynarodowe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pozarządowe organizacje ekologiczne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przedsiębiorcy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partie polityczne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nikt, nie ma takiej potrzeby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61" name="Grupa 60">
            <a:extLst>
              <a:ext uri="{FF2B5EF4-FFF2-40B4-BE49-F238E27FC236}">
                <a16:creationId xmlns:a16="http://schemas.microsoft.com/office/drawing/2014/main" id="{9C9A5EC0-F975-4675-B9CD-DB0C440A8DB8}"/>
              </a:ext>
            </a:extLst>
          </p:cNvPr>
          <p:cNvGrpSpPr>
            <a:grpSpLocks noChangeAspect="1"/>
          </p:cNvGrpSpPr>
          <p:nvPr/>
        </p:nvGrpSpPr>
        <p:grpSpPr>
          <a:xfrm>
            <a:off x="5328755" y="4361100"/>
            <a:ext cx="303991" cy="327529"/>
            <a:chOff x="6223214" y="3616221"/>
            <a:chExt cx="609668" cy="656873"/>
          </a:xfrm>
          <a:solidFill>
            <a:srgbClr val="CDCDCD"/>
          </a:solidFill>
        </p:grpSpPr>
        <p:sp>
          <p:nvSpPr>
            <p:cNvPr id="62" name="Freeform 48">
              <a:extLst>
                <a:ext uri="{FF2B5EF4-FFF2-40B4-BE49-F238E27FC236}">
                  <a16:creationId xmlns:a16="http://schemas.microsoft.com/office/drawing/2014/main" id="{FA8A1E90-3033-4623-B42B-D22A8C177F05}"/>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49">
              <a:extLst>
                <a:ext uri="{FF2B5EF4-FFF2-40B4-BE49-F238E27FC236}">
                  <a16:creationId xmlns:a16="http://schemas.microsoft.com/office/drawing/2014/main" id="{A15F4C8F-804D-4B9F-BA69-D1D9490348C6}"/>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4" name="Rectangle 50">
              <a:extLst>
                <a:ext uri="{FF2B5EF4-FFF2-40B4-BE49-F238E27FC236}">
                  <a16:creationId xmlns:a16="http://schemas.microsoft.com/office/drawing/2014/main" id="{873BB21B-338C-421D-AD45-3F1170035ACC}"/>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65" name="Grafika 64" descr="Otwarta dłoń z rośliną">
            <a:extLst>
              <a:ext uri="{FF2B5EF4-FFF2-40B4-BE49-F238E27FC236}">
                <a16:creationId xmlns:a16="http://schemas.microsoft.com/office/drawing/2014/main" id="{E40784F6-8933-4D06-BA90-12E9D528A969}"/>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340742" y="4316491"/>
            <a:ext cx="462516" cy="462516"/>
          </a:xfrm>
          <a:prstGeom prst="rect">
            <a:avLst/>
          </a:prstGeom>
        </p:spPr>
      </p:pic>
      <p:pic>
        <p:nvPicPr>
          <p:cNvPr id="66" name="Grafika 65" descr="Kula ziemska: Ameryka Północna i Południowa">
            <a:extLst>
              <a:ext uri="{FF2B5EF4-FFF2-40B4-BE49-F238E27FC236}">
                <a16:creationId xmlns:a16="http://schemas.microsoft.com/office/drawing/2014/main" id="{50AF606F-FF1D-43C4-B151-F654E071CDF5}"/>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406943" y="4280336"/>
            <a:ext cx="473149" cy="473149"/>
          </a:xfrm>
          <a:prstGeom prst="rect">
            <a:avLst/>
          </a:prstGeom>
        </p:spPr>
      </p:pic>
      <p:pic>
        <p:nvPicPr>
          <p:cNvPr id="67" name="Grafika 66" descr="Wykładowca">
            <a:extLst>
              <a:ext uri="{FF2B5EF4-FFF2-40B4-BE49-F238E27FC236}">
                <a16:creationId xmlns:a16="http://schemas.microsoft.com/office/drawing/2014/main" id="{AA69D97F-ACDA-4A73-9568-4ED7E35FBDF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176993" y="4341823"/>
            <a:ext cx="354351" cy="354351"/>
          </a:xfrm>
          <a:prstGeom prst="rect">
            <a:avLst/>
          </a:prstGeom>
        </p:spPr>
      </p:pic>
      <p:grpSp>
        <p:nvGrpSpPr>
          <p:cNvPr id="68" name="Grupa 67">
            <a:extLst>
              <a:ext uri="{FF2B5EF4-FFF2-40B4-BE49-F238E27FC236}">
                <a16:creationId xmlns:a16="http://schemas.microsoft.com/office/drawing/2014/main" id="{EA406CB4-0AFA-4C01-909A-9E33EA218C7F}"/>
              </a:ext>
            </a:extLst>
          </p:cNvPr>
          <p:cNvGrpSpPr/>
          <p:nvPr/>
        </p:nvGrpSpPr>
        <p:grpSpPr>
          <a:xfrm>
            <a:off x="641477" y="4368127"/>
            <a:ext cx="380789" cy="316664"/>
            <a:chOff x="3748088" y="1628775"/>
            <a:chExt cx="695325" cy="669925"/>
          </a:xfrm>
          <a:solidFill>
            <a:srgbClr val="CDCDCD"/>
          </a:solidFill>
        </p:grpSpPr>
        <p:sp>
          <p:nvSpPr>
            <p:cNvPr id="69" name="Freeform 91">
              <a:extLst>
                <a:ext uri="{FF2B5EF4-FFF2-40B4-BE49-F238E27FC236}">
                  <a16:creationId xmlns:a16="http://schemas.microsoft.com/office/drawing/2014/main" id="{38FF8A81-6FA0-41CE-A890-E407C09FF678}"/>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0" name="Freeform 92">
              <a:extLst>
                <a:ext uri="{FF2B5EF4-FFF2-40B4-BE49-F238E27FC236}">
                  <a16:creationId xmlns:a16="http://schemas.microsoft.com/office/drawing/2014/main" id="{B20601C3-2DC1-4B82-A896-49B6C7F223F9}"/>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1" name="Freeform 93">
              <a:extLst>
                <a:ext uri="{FF2B5EF4-FFF2-40B4-BE49-F238E27FC236}">
                  <a16:creationId xmlns:a16="http://schemas.microsoft.com/office/drawing/2014/main" id="{18551312-902E-4973-A812-344BA0D06B3C}"/>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2" name="Freeform 94">
              <a:extLst>
                <a:ext uri="{FF2B5EF4-FFF2-40B4-BE49-F238E27FC236}">
                  <a16:creationId xmlns:a16="http://schemas.microsoft.com/office/drawing/2014/main" id="{8C1DF998-1B0F-446A-926A-2ABC2F429FE7}"/>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3" name="Grupa 72">
            <a:extLst>
              <a:ext uri="{FF2B5EF4-FFF2-40B4-BE49-F238E27FC236}">
                <a16:creationId xmlns:a16="http://schemas.microsoft.com/office/drawing/2014/main" id="{49C26F44-0F84-4DC1-AA9F-CAFF21D64322}"/>
              </a:ext>
            </a:extLst>
          </p:cNvPr>
          <p:cNvGrpSpPr>
            <a:grpSpLocks noChangeAspect="1"/>
          </p:cNvGrpSpPr>
          <p:nvPr/>
        </p:nvGrpSpPr>
        <p:grpSpPr>
          <a:xfrm>
            <a:off x="1631288" y="4381454"/>
            <a:ext cx="225413" cy="310456"/>
            <a:chOff x="3735388" y="1552575"/>
            <a:chExt cx="433388" cy="596900"/>
          </a:xfrm>
          <a:solidFill>
            <a:srgbClr val="CDCDCD"/>
          </a:solidFill>
        </p:grpSpPr>
        <p:sp>
          <p:nvSpPr>
            <p:cNvPr id="74" name="Freeform 22">
              <a:extLst>
                <a:ext uri="{FF2B5EF4-FFF2-40B4-BE49-F238E27FC236}">
                  <a16:creationId xmlns:a16="http://schemas.microsoft.com/office/drawing/2014/main" id="{711B7A82-7591-4C09-A935-8B38ADFCCE81}"/>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75" name="Freeform 23">
              <a:extLst>
                <a:ext uri="{FF2B5EF4-FFF2-40B4-BE49-F238E27FC236}">
                  <a16:creationId xmlns:a16="http://schemas.microsoft.com/office/drawing/2014/main" id="{8745F001-2817-4D1F-8C75-A5074115942C}"/>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76" name="Freeform 27">
            <a:extLst>
              <a:ext uri="{FF2B5EF4-FFF2-40B4-BE49-F238E27FC236}">
                <a16:creationId xmlns:a16="http://schemas.microsoft.com/office/drawing/2014/main" id="{D3EE0332-DECD-4F90-9065-F4D505F81ADC}"/>
              </a:ext>
            </a:extLst>
          </p:cNvPr>
          <p:cNvSpPr>
            <a:spLocks noChangeAspect="1"/>
          </p:cNvSpPr>
          <p:nvPr/>
        </p:nvSpPr>
        <p:spPr bwMode="auto">
          <a:xfrm>
            <a:off x="2593567" y="4342969"/>
            <a:ext cx="269129" cy="399159"/>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77" name="Grafika 76" descr="Znak zapytania">
            <a:extLst>
              <a:ext uri="{FF2B5EF4-FFF2-40B4-BE49-F238E27FC236}">
                <a16:creationId xmlns:a16="http://schemas.microsoft.com/office/drawing/2014/main" id="{D921B028-2881-447D-928C-1023CA5B7D63}"/>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43582" y="4316491"/>
            <a:ext cx="455524" cy="455524"/>
          </a:xfrm>
          <a:prstGeom prst="rect">
            <a:avLst/>
          </a:prstGeom>
        </p:spPr>
      </p:pic>
      <p:grpSp>
        <p:nvGrpSpPr>
          <p:cNvPr id="78" name="Grupa 77">
            <a:extLst>
              <a:ext uri="{FF2B5EF4-FFF2-40B4-BE49-F238E27FC236}">
                <a16:creationId xmlns:a16="http://schemas.microsoft.com/office/drawing/2014/main" id="{F5146D57-EF88-4B17-86AB-0BE2FC573452}"/>
              </a:ext>
            </a:extLst>
          </p:cNvPr>
          <p:cNvGrpSpPr>
            <a:grpSpLocks noChangeAspect="1"/>
          </p:cNvGrpSpPr>
          <p:nvPr/>
        </p:nvGrpSpPr>
        <p:grpSpPr>
          <a:xfrm>
            <a:off x="7074478" y="4316491"/>
            <a:ext cx="496962" cy="496962"/>
            <a:chOff x="3385441" y="5265423"/>
            <a:chExt cx="914400" cy="914400"/>
          </a:xfrm>
        </p:grpSpPr>
        <p:grpSp>
          <p:nvGrpSpPr>
            <p:cNvPr id="79" name="Grupa 78">
              <a:extLst>
                <a:ext uri="{FF2B5EF4-FFF2-40B4-BE49-F238E27FC236}">
                  <a16:creationId xmlns:a16="http://schemas.microsoft.com/office/drawing/2014/main" id="{DA5E2087-D1B1-491A-897F-66C2DCB6FB02}"/>
                </a:ext>
              </a:extLst>
            </p:cNvPr>
            <p:cNvGrpSpPr/>
            <p:nvPr/>
          </p:nvGrpSpPr>
          <p:grpSpPr>
            <a:xfrm>
              <a:off x="3707904" y="5343813"/>
              <a:ext cx="239713" cy="676275"/>
              <a:chOff x="2976563" y="1531939"/>
              <a:chExt cx="239713" cy="676275"/>
            </a:xfrm>
          </p:grpSpPr>
          <p:sp>
            <p:nvSpPr>
              <p:cNvPr id="81" name="Freeform 31">
                <a:extLst>
                  <a:ext uri="{FF2B5EF4-FFF2-40B4-BE49-F238E27FC236}">
                    <a16:creationId xmlns:a16="http://schemas.microsoft.com/office/drawing/2014/main" id="{9996D8F2-DCE3-4A42-AA50-5379390068FB}"/>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82" name="Freeform 32">
                <a:extLst>
                  <a:ext uri="{FF2B5EF4-FFF2-40B4-BE49-F238E27FC236}">
                    <a16:creationId xmlns:a16="http://schemas.microsoft.com/office/drawing/2014/main" id="{BCEE50F6-8D83-420B-A65B-A99F655AFB66}"/>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80" name="Grafika 79" descr="Zamykać">
              <a:extLst>
                <a:ext uri="{FF2B5EF4-FFF2-40B4-BE49-F238E27FC236}">
                  <a16:creationId xmlns:a16="http://schemas.microsoft.com/office/drawing/2014/main" id="{3249F396-FDA0-4022-B936-59877FF8ED58}"/>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3385441" y="5265423"/>
              <a:ext cx="914400" cy="914400"/>
            </a:xfrm>
            <a:prstGeom prst="rect">
              <a:avLst/>
            </a:prstGeom>
          </p:spPr>
        </p:pic>
      </p:grpSp>
      <p:sp>
        <p:nvSpPr>
          <p:cNvPr id="6" name="Symbol zastępczy tekstu 7">
            <a:extLst>
              <a:ext uri="{FF2B5EF4-FFF2-40B4-BE49-F238E27FC236}">
                <a16:creationId xmlns:a16="http://schemas.microsoft.com/office/drawing/2014/main" id="{F7FA06E4-598E-462D-9CAE-337A12C7B26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7" name="pole tekstowe 6">
            <a:extLst>
              <a:ext uri="{FF2B5EF4-FFF2-40B4-BE49-F238E27FC236}">
                <a16:creationId xmlns:a16="http://schemas.microsoft.com/office/drawing/2014/main" id="{7BF5C051-61D2-47F3-ADD7-697B9C9C4509}"/>
              </a:ext>
            </a:extLst>
          </p:cNvPr>
          <p:cNvSpPr txBox="1"/>
          <p:nvPr/>
        </p:nvSpPr>
        <p:spPr>
          <a:xfrm>
            <a:off x="4850439" y="1783541"/>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sp>
        <p:nvSpPr>
          <p:cNvPr id="9" name="Prostokąt 8">
            <a:extLst>
              <a:ext uri="{FF2B5EF4-FFF2-40B4-BE49-F238E27FC236}">
                <a16:creationId xmlns:a16="http://schemas.microsoft.com/office/drawing/2014/main" id="{B0B9435C-2821-4CEF-A234-2706B194E8E3}"/>
              </a:ext>
            </a:extLst>
          </p:cNvPr>
          <p:cNvSpPr/>
          <p:nvPr/>
        </p:nvSpPr>
        <p:spPr>
          <a:xfrm rot="16200000">
            <a:off x="4882766" y="1867128"/>
            <a:ext cx="83119" cy="77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85" name="Grupa 84">
            <a:extLst>
              <a:ext uri="{FF2B5EF4-FFF2-40B4-BE49-F238E27FC236}">
                <a16:creationId xmlns:a16="http://schemas.microsoft.com/office/drawing/2014/main" id="{7B1A3067-90E4-4AD1-B218-9EB4DCAE4D72}"/>
              </a:ext>
            </a:extLst>
          </p:cNvPr>
          <p:cNvGrpSpPr/>
          <p:nvPr/>
        </p:nvGrpSpPr>
        <p:grpSpPr>
          <a:xfrm>
            <a:off x="6210654" y="1418974"/>
            <a:ext cx="1838081" cy="822761"/>
            <a:chOff x="6925897" y="1158828"/>
            <a:chExt cx="1838081" cy="822761"/>
          </a:xfrm>
        </p:grpSpPr>
        <p:sp>
          <p:nvSpPr>
            <p:cNvPr id="86" name="pole tekstowe 85">
              <a:extLst>
                <a:ext uri="{FF2B5EF4-FFF2-40B4-BE49-F238E27FC236}">
                  <a16:creationId xmlns:a16="http://schemas.microsoft.com/office/drawing/2014/main" id="{3BC05989-0A40-4A47-8C37-8B373C900A7D}"/>
                </a:ext>
              </a:extLst>
            </p:cNvPr>
            <p:cNvSpPr txBox="1"/>
            <p:nvPr/>
          </p:nvSpPr>
          <p:spPr>
            <a:xfrm>
              <a:off x="6970475" y="1158828"/>
              <a:ext cx="1793503" cy="253916"/>
            </a:xfrm>
            <a:prstGeom prst="rect">
              <a:avLst/>
            </a:prstGeom>
            <a:noFill/>
          </p:spPr>
          <p:txBody>
            <a:bodyPr wrap="square" rtlCol="0">
              <a:spAutoFit/>
            </a:bodyPr>
            <a:lstStyle/>
            <a:p>
              <a:r>
                <a:rPr lang="pl-PL" sz="1000"/>
                <a:t>15-24 lata* </a:t>
              </a:r>
            </a:p>
          </p:txBody>
        </p:sp>
        <p:sp>
          <p:nvSpPr>
            <p:cNvPr id="87" name="Prostokąt 86">
              <a:extLst>
                <a:ext uri="{FF2B5EF4-FFF2-40B4-BE49-F238E27FC236}">
                  <a16:creationId xmlns:a16="http://schemas.microsoft.com/office/drawing/2014/main" id="{037F3A23-68AA-439A-8B5A-063BD4D17436}"/>
                </a:ext>
              </a:extLst>
            </p:cNvPr>
            <p:cNvSpPr/>
            <p:nvPr/>
          </p:nvSpPr>
          <p:spPr>
            <a:xfrm rot="16200000">
              <a:off x="6923249" y="1256039"/>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88" name="Prostokąt 87">
              <a:extLst>
                <a:ext uri="{FF2B5EF4-FFF2-40B4-BE49-F238E27FC236}">
                  <a16:creationId xmlns:a16="http://schemas.microsoft.com/office/drawing/2014/main" id="{5757CF7F-2A1E-4A0F-BFD3-99727D9961B6}"/>
                </a:ext>
              </a:extLst>
            </p:cNvPr>
            <p:cNvSpPr/>
            <p:nvPr/>
          </p:nvSpPr>
          <p:spPr>
            <a:xfrm rot="16200000">
              <a:off x="6923249" y="1396764"/>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89" name="Prostokąt 88">
              <a:extLst>
                <a:ext uri="{FF2B5EF4-FFF2-40B4-BE49-F238E27FC236}">
                  <a16:creationId xmlns:a16="http://schemas.microsoft.com/office/drawing/2014/main" id="{3ECDF28B-D1F6-4A33-9A23-21DDF12A611E}"/>
                </a:ext>
              </a:extLst>
            </p:cNvPr>
            <p:cNvSpPr/>
            <p:nvPr/>
          </p:nvSpPr>
          <p:spPr>
            <a:xfrm rot="16200000">
              <a:off x="6923249" y="1537489"/>
              <a:ext cx="83119" cy="7782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0" name="pole tekstowe 89">
              <a:extLst>
                <a:ext uri="{FF2B5EF4-FFF2-40B4-BE49-F238E27FC236}">
                  <a16:creationId xmlns:a16="http://schemas.microsoft.com/office/drawing/2014/main" id="{D9147CE7-2ED9-4876-B46E-4773F599DB42}"/>
                </a:ext>
              </a:extLst>
            </p:cNvPr>
            <p:cNvSpPr txBox="1"/>
            <p:nvPr/>
          </p:nvSpPr>
          <p:spPr>
            <a:xfrm>
              <a:off x="6970475" y="1301039"/>
              <a:ext cx="1793503" cy="253916"/>
            </a:xfrm>
            <a:prstGeom prst="rect">
              <a:avLst/>
            </a:prstGeom>
            <a:noFill/>
          </p:spPr>
          <p:txBody>
            <a:bodyPr wrap="square" rtlCol="0">
              <a:spAutoFit/>
            </a:bodyPr>
            <a:lstStyle/>
            <a:p>
              <a:r>
                <a:rPr lang="pl-PL" sz="1000"/>
                <a:t>25-34 lata</a:t>
              </a:r>
            </a:p>
          </p:txBody>
        </p:sp>
        <p:sp>
          <p:nvSpPr>
            <p:cNvPr id="91" name="pole tekstowe 90">
              <a:extLst>
                <a:ext uri="{FF2B5EF4-FFF2-40B4-BE49-F238E27FC236}">
                  <a16:creationId xmlns:a16="http://schemas.microsoft.com/office/drawing/2014/main" id="{B9B01479-E7F4-400F-9A42-C6BBAB2161D8}"/>
                </a:ext>
              </a:extLst>
            </p:cNvPr>
            <p:cNvSpPr txBox="1"/>
            <p:nvPr/>
          </p:nvSpPr>
          <p:spPr>
            <a:xfrm>
              <a:off x="6970475" y="1443250"/>
              <a:ext cx="1793503" cy="253916"/>
            </a:xfrm>
            <a:prstGeom prst="rect">
              <a:avLst/>
            </a:prstGeom>
            <a:noFill/>
          </p:spPr>
          <p:txBody>
            <a:bodyPr wrap="square" rtlCol="0">
              <a:spAutoFit/>
            </a:bodyPr>
            <a:lstStyle/>
            <a:p>
              <a:r>
                <a:rPr lang="pl-PL" sz="1000"/>
                <a:t>35-44 lat</a:t>
              </a:r>
            </a:p>
          </p:txBody>
        </p:sp>
        <p:sp>
          <p:nvSpPr>
            <p:cNvPr id="92" name="pole tekstowe 91">
              <a:extLst>
                <a:ext uri="{FF2B5EF4-FFF2-40B4-BE49-F238E27FC236}">
                  <a16:creationId xmlns:a16="http://schemas.microsoft.com/office/drawing/2014/main" id="{8F978C20-F6FE-44E4-B66C-6BB43317F2F0}"/>
                </a:ext>
              </a:extLst>
            </p:cNvPr>
            <p:cNvSpPr txBox="1"/>
            <p:nvPr/>
          </p:nvSpPr>
          <p:spPr>
            <a:xfrm>
              <a:off x="6970475" y="1585461"/>
              <a:ext cx="1793503" cy="253916"/>
            </a:xfrm>
            <a:prstGeom prst="rect">
              <a:avLst/>
            </a:prstGeom>
            <a:noFill/>
          </p:spPr>
          <p:txBody>
            <a:bodyPr wrap="square" rtlCol="0">
              <a:spAutoFit/>
            </a:bodyPr>
            <a:lstStyle/>
            <a:p>
              <a:r>
                <a:rPr lang="pl-PL" sz="1000"/>
                <a:t>45-59 lat</a:t>
              </a:r>
            </a:p>
          </p:txBody>
        </p:sp>
        <p:sp>
          <p:nvSpPr>
            <p:cNvPr id="93" name="Prostokąt 92">
              <a:extLst>
                <a:ext uri="{FF2B5EF4-FFF2-40B4-BE49-F238E27FC236}">
                  <a16:creationId xmlns:a16="http://schemas.microsoft.com/office/drawing/2014/main" id="{D535CB50-2B82-4951-B04E-BAFD61A178C6}"/>
                </a:ext>
              </a:extLst>
            </p:cNvPr>
            <p:cNvSpPr/>
            <p:nvPr/>
          </p:nvSpPr>
          <p:spPr>
            <a:xfrm rot="16200000">
              <a:off x="6923249" y="1678214"/>
              <a:ext cx="83119" cy="77824"/>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4" name="Prostokąt 93">
              <a:extLst>
                <a:ext uri="{FF2B5EF4-FFF2-40B4-BE49-F238E27FC236}">
                  <a16:creationId xmlns:a16="http://schemas.microsoft.com/office/drawing/2014/main" id="{79811890-D2BD-487E-8A32-04EDA02206FB}"/>
                </a:ext>
              </a:extLst>
            </p:cNvPr>
            <p:cNvSpPr/>
            <p:nvPr/>
          </p:nvSpPr>
          <p:spPr>
            <a:xfrm rot="16200000">
              <a:off x="6923249" y="1818939"/>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5" name="pole tekstowe 94">
              <a:extLst>
                <a:ext uri="{FF2B5EF4-FFF2-40B4-BE49-F238E27FC236}">
                  <a16:creationId xmlns:a16="http://schemas.microsoft.com/office/drawing/2014/main" id="{B9211964-E0F6-47B9-B2F9-FB76E53A83A2}"/>
                </a:ext>
              </a:extLst>
            </p:cNvPr>
            <p:cNvSpPr txBox="1"/>
            <p:nvPr/>
          </p:nvSpPr>
          <p:spPr>
            <a:xfrm>
              <a:off x="6970475" y="1727673"/>
              <a:ext cx="1793503" cy="253916"/>
            </a:xfrm>
            <a:prstGeom prst="rect">
              <a:avLst/>
            </a:prstGeom>
            <a:noFill/>
          </p:spPr>
          <p:txBody>
            <a:bodyPr wrap="square" rtlCol="0">
              <a:spAutoFit/>
            </a:bodyPr>
            <a:lstStyle/>
            <a:p>
              <a:r>
                <a:rPr lang="pl-PL" sz="1000"/>
                <a:t>60 i więcej lat</a:t>
              </a:r>
            </a:p>
          </p:txBody>
        </p:sp>
      </p:grpSp>
      <p:grpSp>
        <p:nvGrpSpPr>
          <p:cNvPr id="96" name="Grupa 95">
            <a:extLst>
              <a:ext uri="{FF2B5EF4-FFF2-40B4-BE49-F238E27FC236}">
                <a16:creationId xmlns:a16="http://schemas.microsoft.com/office/drawing/2014/main" id="{E6D28FFA-8954-4AF8-AAB4-759FBE4258B3}"/>
              </a:ext>
            </a:extLst>
          </p:cNvPr>
          <p:cNvGrpSpPr/>
          <p:nvPr/>
        </p:nvGrpSpPr>
        <p:grpSpPr>
          <a:xfrm>
            <a:off x="7312636" y="1366386"/>
            <a:ext cx="564666" cy="680158"/>
            <a:chOff x="6299205" y="3543307"/>
            <a:chExt cx="558800" cy="673091"/>
          </a:xfrm>
          <a:solidFill>
            <a:schemeClr val="tx2"/>
          </a:solidFill>
        </p:grpSpPr>
        <p:sp>
          <p:nvSpPr>
            <p:cNvPr id="97" name="Freeform 32">
              <a:extLst>
                <a:ext uri="{FF2B5EF4-FFF2-40B4-BE49-F238E27FC236}">
                  <a16:creationId xmlns:a16="http://schemas.microsoft.com/office/drawing/2014/main" id="{0DE08ED3-3799-46F0-9CD4-2076B9B9B4ED}"/>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8" name="Freeform 33">
              <a:extLst>
                <a:ext uri="{FF2B5EF4-FFF2-40B4-BE49-F238E27FC236}">
                  <a16:creationId xmlns:a16="http://schemas.microsoft.com/office/drawing/2014/main" id="{80951B74-5C1B-472E-991D-3305B3873780}"/>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9" name="Freeform 34">
              <a:extLst>
                <a:ext uri="{FF2B5EF4-FFF2-40B4-BE49-F238E27FC236}">
                  <a16:creationId xmlns:a16="http://schemas.microsoft.com/office/drawing/2014/main" id="{148841B4-9DAC-4E63-987E-8E22F845EDE9}"/>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00" name="Freeform 35">
              <a:extLst>
                <a:ext uri="{FF2B5EF4-FFF2-40B4-BE49-F238E27FC236}">
                  <a16:creationId xmlns:a16="http://schemas.microsoft.com/office/drawing/2014/main" id="{B0A92A7F-AF10-4963-905C-630F540E1A6C}"/>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01" name="Freeform 36">
              <a:extLst>
                <a:ext uri="{FF2B5EF4-FFF2-40B4-BE49-F238E27FC236}">
                  <a16:creationId xmlns:a16="http://schemas.microsoft.com/office/drawing/2014/main" id="{30FE41BC-A76A-4F42-8E9C-F6F39196F68D}"/>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02" name="Freeform 37">
              <a:extLst>
                <a:ext uri="{FF2B5EF4-FFF2-40B4-BE49-F238E27FC236}">
                  <a16:creationId xmlns:a16="http://schemas.microsoft.com/office/drawing/2014/main" id="{29C9EEC4-C25A-41CE-8763-707039DFCD51}"/>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103" name="pole tekstowe 102">
            <a:extLst>
              <a:ext uri="{FF2B5EF4-FFF2-40B4-BE49-F238E27FC236}">
                <a16:creationId xmlns:a16="http://schemas.microsoft.com/office/drawing/2014/main" id="{3F577EB7-3687-4853-BAEF-27D5838BDDAF}"/>
              </a:ext>
            </a:extLst>
          </p:cNvPr>
          <p:cNvSpPr txBox="1"/>
          <p:nvPr/>
        </p:nvSpPr>
        <p:spPr>
          <a:xfrm>
            <a:off x="6134284" y="2187471"/>
            <a:ext cx="2099401" cy="338554"/>
          </a:xfrm>
          <a:prstGeom prst="rect">
            <a:avLst/>
          </a:prstGeom>
          <a:noFill/>
        </p:spPr>
        <p:txBody>
          <a:bodyPr wrap="square">
            <a:spAutoFit/>
          </a:bodyPr>
          <a:lstStyle/>
          <a:p>
            <a:pPr algn="just">
              <a:spcBef>
                <a:spcPct val="20000"/>
              </a:spcBef>
            </a:pPr>
            <a:r>
              <a:rPr lang="pl-PL" sz="800" i="1">
                <a:solidFill>
                  <a:schemeClr val="accent6"/>
                </a:solidFill>
              </a:rPr>
              <a:t>*Kategoria wiekowa 15-24 ma niską liczebność, dane mają charakter jakościowy.</a:t>
            </a:r>
          </a:p>
        </p:txBody>
      </p:sp>
    </p:spTree>
    <p:extLst>
      <p:ext uri="{BB962C8B-B14F-4D97-AF65-F5344CB8AC3E}">
        <p14:creationId xmlns:p14="http://schemas.microsoft.com/office/powerpoint/2010/main" val="95770992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Symbol zastępczy zawartości 4" descr="Wykres słupkowy skumulowany do 100% przedstawiający odpowiedź na pytanie czy Polska powinna redukować emisję gazów cieplarnianych w podziale na lata badania: &#10;2020 rok - tak, jak najszybciej 58%, tak, w niedalekiej przyszłości 26%, tak, ale w dalszej przyszłości 10%, nie 3%, trudno powiedzieć 2%,&#10;2018 rok - tak, jak najszybciej 50%, tak, w niedalekiej przyszłości 24%, tak, ale w dalszej przyszłości 5%, nie 7%, trudno powiedzieć 13%,&#10;2014 rok - tak, jak najszybciej 32%, tak, w niedalekiej przyszłości 33%, tak, ale w dalszej przyszłości 9%, nie 9%, trudno powiedzieć 17%,&#10;2013 rok - tak, jak najszybciej 43%, tak, w niedalekiej przyszłości 33%, tak, ale w dalszej przyszłości 9%, nie 5%, trudno powiedzieć 11%,&#10;2012 rok - tak, jak najszybciej 42%, tak, w niedalekiej przyszłości 26%, tak, ale w dalszej przyszłości 10%, nie 7%, trudno powiedzieć 15%.&#10;&#10;">
            <a:extLst>
              <a:ext uri="{FF2B5EF4-FFF2-40B4-BE49-F238E27FC236}">
                <a16:creationId xmlns:a16="http://schemas.microsoft.com/office/drawing/2014/main" id="{08B19B21-4CFE-46E3-8F78-F110E9BBF2B9}"/>
              </a:ext>
            </a:extLst>
          </p:cNvPr>
          <p:cNvGraphicFramePr>
            <a:graphicFrameLocks/>
          </p:cNvGraphicFramePr>
          <p:nvPr>
            <p:extLst>
              <p:ext uri="{D42A27DB-BD31-4B8C-83A1-F6EECF244321}">
                <p14:modId xmlns:p14="http://schemas.microsoft.com/office/powerpoint/2010/main" val="4088669786"/>
              </p:ext>
            </p:extLst>
          </p:nvPr>
        </p:nvGraphicFramePr>
        <p:xfrm>
          <a:off x="251520" y="1552936"/>
          <a:ext cx="7584445" cy="418055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6" name="Wykres 35" descr="Opinia na temat redukcji gazów cieplarnianych.&#10;&#10;Wykres kołowy przedstawiający odpowiedź na pytanie czy Polska powinna redukować emisję gazów cieplarnianych: tak, jak najszybciej 58%, tak, w niedalekiej przyszłości 26%, tak, ale w dalszej przyszłości 10%, nie 3%, trudno powiedzieć 2%.&#10;">
            <a:extLst>
              <a:ext uri="{FF2B5EF4-FFF2-40B4-BE49-F238E27FC236}">
                <a16:creationId xmlns:a16="http://schemas.microsoft.com/office/drawing/2014/main" id="{7CA1D5F9-28C1-43BD-9537-CFA76FC5F8BC}"/>
              </a:ext>
            </a:extLst>
          </p:cNvPr>
          <p:cNvGraphicFramePr/>
          <p:nvPr>
            <p:extLst>
              <p:ext uri="{D42A27DB-BD31-4B8C-83A1-F6EECF244321}">
                <p14:modId xmlns:p14="http://schemas.microsoft.com/office/powerpoint/2010/main" val="1683023443"/>
              </p:ext>
            </p:extLst>
          </p:nvPr>
        </p:nvGraphicFramePr>
        <p:xfrm>
          <a:off x="1187624" y="1461668"/>
          <a:ext cx="3067186" cy="1701277"/>
        </p:xfrm>
        <a:graphic>
          <a:graphicData uri="http://schemas.openxmlformats.org/drawingml/2006/chart">
            <c:chart xmlns:c="http://schemas.openxmlformats.org/drawingml/2006/chart" xmlns:r="http://schemas.openxmlformats.org/officeDocument/2006/relationships" r:id="rId4"/>
          </a:graphicData>
        </a:graphic>
      </p:graphicFrame>
      <p:sp>
        <p:nvSpPr>
          <p:cNvPr id="38" name="pole tekstowe 37">
            <a:extLst>
              <a:ext uri="{FF2B5EF4-FFF2-40B4-BE49-F238E27FC236}">
                <a16:creationId xmlns:a16="http://schemas.microsoft.com/office/drawing/2014/main" id="{29DD8196-E84B-4807-A90D-50A48F6DB596}"/>
              </a:ext>
            </a:extLst>
          </p:cNvPr>
          <p:cNvSpPr txBox="1"/>
          <p:nvPr/>
        </p:nvSpPr>
        <p:spPr>
          <a:xfrm>
            <a:off x="1869510" y="2234681"/>
            <a:ext cx="736340" cy="307777"/>
          </a:xfrm>
          <a:prstGeom prst="rect">
            <a:avLst/>
          </a:prstGeom>
          <a:solidFill>
            <a:schemeClr val="bg1"/>
          </a:solidFill>
        </p:spPr>
        <p:txBody>
          <a:bodyPr wrap="square" rtlCol="0">
            <a:spAutoFit/>
          </a:bodyPr>
          <a:lstStyle/>
          <a:p>
            <a:pPr algn="ctr"/>
            <a:r>
              <a:rPr lang="pl-PL" sz="1400" b="1"/>
              <a:t>2020</a:t>
            </a:r>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Polska a emisja gazów cieplarnianych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P20. Proszę powiedzieć, czy Polska powinna redukować emisję gazów cieplarnianych?</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i="1">
                <a:solidFill>
                  <a:schemeClr val="bg1">
                    <a:lumMod val="75000"/>
                  </a:schemeClr>
                </a:solidFill>
                <a:latin typeface="+mj-lt"/>
              </a:rPr>
              <a:t>2018: n=1010, 2014: n=1000, 2013: n=1000, 2012: n=1000.</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5" name="Symbol zastępczy zawartości 4">
            <a:extLst>
              <a:ext uri="{FF2B5EF4-FFF2-40B4-BE49-F238E27FC236}">
                <a16:creationId xmlns:a16="http://schemas.microsoft.com/office/drawing/2014/main" id="{A36A0416-DAEC-4084-8B91-490D6B809E0C}"/>
              </a:ext>
            </a:extLst>
          </p:cNvPr>
          <p:cNvGraphicFramePr>
            <a:graphicFrameLocks/>
          </p:cNvGraphicFramePr>
          <p:nvPr>
            <p:extLst>
              <p:ext uri="{D42A27DB-BD31-4B8C-83A1-F6EECF244321}">
                <p14:modId xmlns:p14="http://schemas.microsoft.com/office/powerpoint/2010/main" val="1378694183"/>
              </p:ext>
            </p:extLst>
          </p:nvPr>
        </p:nvGraphicFramePr>
        <p:xfrm>
          <a:off x="2946034" y="1934191"/>
          <a:ext cx="5110010" cy="1022442"/>
        </p:xfrm>
        <a:graphic>
          <a:graphicData uri="http://schemas.openxmlformats.org/drawingml/2006/chart">
            <c:chart xmlns:c="http://schemas.openxmlformats.org/drawingml/2006/chart" xmlns:r="http://schemas.openxmlformats.org/officeDocument/2006/relationships" r:id="rId5"/>
          </a:graphicData>
        </a:graphic>
      </p:graphicFrame>
      <p:grpSp>
        <p:nvGrpSpPr>
          <p:cNvPr id="11" name="Grafika 9" descr="Elektrownia">
            <a:extLst>
              <a:ext uri="{FF2B5EF4-FFF2-40B4-BE49-F238E27FC236}">
                <a16:creationId xmlns:a16="http://schemas.microsoft.com/office/drawing/2014/main" id="{C555F7A6-9C6D-4FC0-A805-D63F5AB366A5}"/>
              </a:ext>
            </a:extLst>
          </p:cNvPr>
          <p:cNvGrpSpPr/>
          <p:nvPr/>
        </p:nvGrpSpPr>
        <p:grpSpPr>
          <a:xfrm>
            <a:off x="7461599" y="3587438"/>
            <a:ext cx="1063256" cy="1063256"/>
            <a:chOff x="7461599" y="3483291"/>
            <a:chExt cx="1063256" cy="1063256"/>
          </a:xfrm>
        </p:grpSpPr>
        <p:sp>
          <p:nvSpPr>
            <p:cNvPr id="12" name="Dowolny kształt: kształt 11">
              <a:extLst>
                <a:ext uri="{FF2B5EF4-FFF2-40B4-BE49-F238E27FC236}">
                  <a16:creationId xmlns:a16="http://schemas.microsoft.com/office/drawing/2014/main" id="{98D562F9-AFE9-4672-99EA-8494068C342F}"/>
                </a:ext>
              </a:extLst>
            </p:cNvPr>
            <p:cNvSpPr/>
            <p:nvPr/>
          </p:nvSpPr>
          <p:spPr>
            <a:xfrm>
              <a:off x="7483750" y="3870936"/>
              <a:ext cx="1018953" cy="620232"/>
            </a:xfrm>
            <a:custGeom>
              <a:avLst/>
              <a:gdLst>
                <a:gd name="connsiteX0" fmla="*/ 942864 w 1018953"/>
                <a:gd name="connsiteY0" fmla="*/ 575930 h 620232"/>
                <a:gd name="connsiteX1" fmla="*/ 864017 w 1018953"/>
                <a:gd name="connsiteY1" fmla="*/ 110202 h 620232"/>
                <a:gd name="connsiteX2" fmla="*/ 849919 w 1018953"/>
                <a:gd name="connsiteY2" fmla="*/ 91407 h 620232"/>
                <a:gd name="connsiteX3" fmla="*/ 847481 w 1018953"/>
                <a:gd name="connsiteY3" fmla="*/ 91241 h 620232"/>
                <a:gd name="connsiteX4" fmla="*/ 713545 w 1018953"/>
                <a:gd name="connsiteY4" fmla="*/ 91241 h 620232"/>
                <a:gd name="connsiteX5" fmla="*/ 819449 w 1018953"/>
                <a:gd name="connsiteY5" fmla="*/ 575930 h 620232"/>
                <a:gd name="connsiteX6" fmla="*/ 783044 w 1018953"/>
                <a:gd name="connsiteY6" fmla="*/ 575930 h 620232"/>
                <a:gd name="connsiteX7" fmla="*/ 687705 w 1018953"/>
                <a:gd name="connsiteY7" fmla="*/ 19460 h 620232"/>
                <a:gd name="connsiteX8" fmla="*/ 674184 w 1018953"/>
                <a:gd name="connsiteY8" fmla="*/ 246 h 620232"/>
                <a:gd name="connsiteX9" fmla="*/ 671369 w 1018953"/>
                <a:gd name="connsiteY9" fmla="*/ 0 h 620232"/>
                <a:gd name="connsiteX10" fmla="*/ 338248 w 1018953"/>
                <a:gd name="connsiteY10" fmla="*/ 0 h 620232"/>
                <a:gd name="connsiteX11" fmla="*/ 321677 w 1018953"/>
                <a:gd name="connsiteY11" fmla="*/ 16655 h 620232"/>
                <a:gd name="connsiteX12" fmla="*/ 321923 w 1018953"/>
                <a:gd name="connsiteY12" fmla="*/ 19460 h 620232"/>
                <a:gd name="connsiteX13" fmla="*/ 226584 w 1018953"/>
                <a:gd name="connsiteY13" fmla="*/ 575930 h 620232"/>
                <a:gd name="connsiteX14" fmla="*/ 190168 w 1018953"/>
                <a:gd name="connsiteY14" fmla="*/ 575930 h 620232"/>
                <a:gd name="connsiteX15" fmla="*/ 296061 w 1018953"/>
                <a:gd name="connsiteY15" fmla="*/ 91241 h 620232"/>
                <a:gd name="connsiteX16" fmla="*/ 160485 w 1018953"/>
                <a:gd name="connsiteY16" fmla="*/ 91241 h 620232"/>
                <a:gd name="connsiteX17" fmla="*/ 143816 w 1018953"/>
                <a:gd name="connsiteY17" fmla="*/ 107798 h 620232"/>
                <a:gd name="connsiteX18" fmla="*/ 143983 w 1018953"/>
                <a:gd name="connsiteY18" fmla="*/ 110202 h 620232"/>
                <a:gd name="connsiteX19" fmla="*/ 65102 w 1018953"/>
                <a:gd name="connsiteY19" fmla="*/ 575930 h 620232"/>
                <a:gd name="connsiteX20" fmla="*/ 0 w 1018953"/>
                <a:gd name="connsiteY20" fmla="*/ 575930 h 620232"/>
                <a:gd name="connsiteX21" fmla="*/ 0 w 1018953"/>
                <a:gd name="connsiteY21" fmla="*/ 620233 h 620232"/>
                <a:gd name="connsiteX22" fmla="*/ 1018954 w 1018953"/>
                <a:gd name="connsiteY22" fmla="*/ 620233 h 620232"/>
                <a:gd name="connsiteX23" fmla="*/ 1018954 w 1018953"/>
                <a:gd name="connsiteY23" fmla="*/ 575930 h 62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18953" h="620232">
                  <a:moveTo>
                    <a:pt x="942864" y="575930"/>
                  </a:moveTo>
                  <a:cubicBezTo>
                    <a:pt x="905972" y="490759"/>
                    <a:pt x="835165" y="295984"/>
                    <a:pt x="864017" y="110202"/>
                  </a:cubicBezTo>
                  <a:cubicBezTo>
                    <a:pt x="865314" y="101119"/>
                    <a:pt x="859002" y="92704"/>
                    <a:pt x="849919" y="91407"/>
                  </a:cubicBezTo>
                  <a:cubicBezTo>
                    <a:pt x="849112" y="91292"/>
                    <a:pt x="848297" y="91236"/>
                    <a:pt x="847481" y="91241"/>
                  </a:cubicBezTo>
                  <a:lnTo>
                    <a:pt x="713545" y="91241"/>
                  </a:lnTo>
                  <a:cubicBezTo>
                    <a:pt x="702701" y="298144"/>
                    <a:pt x="786643" y="504138"/>
                    <a:pt x="819449" y="575930"/>
                  </a:cubicBezTo>
                  <a:lnTo>
                    <a:pt x="783044" y="575930"/>
                  </a:lnTo>
                  <a:cubicBezTo>
                    <a:pt x="740757" y="480115"/>
                    <a:pt x="651809" y="243873"/>
                    <a:pt x="687705" y="19460"/>
                  </a:cubicBezTo>
                  <a:cubicBezTo>
                    <a:pt x="689277" y="10420"/>
                    <a:pt x="683224" y="1818"/>
                    <a:pt x="674184" y="246"/>
                  </a:cubicBezTo>
                  <a:cubicBezTo>
                    <a:pt x="673254" y="84"/>
                    <a:pt x="672312" y="2"/>
                    <a:pt x="671369" y="0"/>
                  </a:cubicBezTo>
                  <a:lnTo>
                    <a:pt x="338248" y="0"/>
                  </a:lnTo>
                  <a:cubicBezTo>
                    <a:pt x="329073" y="23"/>
                    <a:pt x="321654" y="7480"/>
                    <a:pt x="321677" y="16655"/>
                  </a:cubicBezTo>
                  <a:cubicBezTo>
                    <a:pt x="321679" y="17596"/>
                    <a:pt x="321762" y="18534"/>
                    <a:pt x="321923" y="19460"/>
                  </a:cubicBezTo>
                  <a:cubicBezTo>
                    <a:pt x="357819" y="243873"/>
                    <a:pt x="268871" y="480115"/>
                    <a:pt x="226584" y="575930"/>
                  </a:cubicBezTo>
                  <a:lnTo>
                    <a:pt x="190168" y="575930"/>
                  </a:lnTo>
                  <a:cubicBezTo>
                    <a:pt x="222996" y="504127"/>
                    <a:pt x="306904" y="298121"/>
                    <a:pt x="296061" y="91241"/>
                  </a:cubicBezTo>
                  <a:lnTo>
                    <a:pt x="160485" y="91241"/>
                  </a:lnTo>
                  <a:cubicBezTo>
                    <a:pt x="151310" y="91210"/>
                    <a:pt x="143846" y="98623"/>
                    <a:pt x="143816" y="107798"/>
                  </a:cubicBezTo>
                  <a:cubicBezTo>
                    <a:pt x="143813" y="108603"/>
                    <a:pt x="143869" y="109406"/>
                    <a:pt x="143983" y="110202"/>
                  </a:cubicBezTo>
                  <a:cubicBezTo>
                    <a:pt x="172779" y="295984"/>
                    <a:pt x="101995" y="490759"/>
                    <a:pt x="65102" y="575930"/>
                  </a:cubicBezTo>
                  <a:lnTo>
                    <a:pt x="0" y="575930"/>
                  </a:lnTo>
                  <a:lnTo>
                    <a:pt x="0" y="620233"/>
                  </a:lnTo>
                  <a:lnTo>
                    <a:pt x="1018954" y="620233"/>
                  </a:lnTo>
                  <a:lnTo>
                    <a:pt x="1018954" y="575930"/>
                  </a:lnTo>
                  <a:close/>
                </a:path>
              </a:pathLst>
            </a:custGeom>
            <a:solidFill>
              <a:srgbClr val="D9D9D9"/>
            </a:solidFill>
            <a:ln w="11013" cap="flat">
              <a:noFill/>
              <a:prstDash val="solid"/>
              <a:miter/>
            </a:ln>
          </p:spPr>
          <p:txBody>
            <a:bodyPr rtlCol="0" anchor="ctr"/>
            <a:lstStyle/>
            <a:p>
              <a:endParaRPr lang="pl-PL"/>
            </a:p>
          </p:txBody>
        </p:sp>
        <p:sp>
          <p:nvSpPr>
            <p:cNvPr id="14" name="Dowolny kształt: kształt 13">
              <a:extLst>
                <a:ext uri="{FF2B5EF4-FFF2-40B4-BE49-F238E27FC236}">
                  <a16:creationId xmlns:a16="http://schemas.microsoft.com/office/drawing/2014/main" id="{97FB378F-2B27-45F2-9646-F705F64B30AC}"/>
                </a:ext>
              </a:extLst>
            </p:cNvPr>
            <p:cNvSpPr/>
            <p:nvPr/>
          </p:nvSpPr>
          <p:spPr>
            <a:xfrm>
              <a:off x="7926828" y="3538453"/>
              <a:ext cx="487002" cy="289542"/>
            </a:xfrm>
            <a:custGeom>
              <a:avLst/>
              <a:gdLst>
                <a:gd name="connsiteX0" fmla="*/ 98639 w 487002"/>
                <a:gd name="connsiteY0" fmla="*/ 263814 h 289542"/>
                <a:gd name="connsiteX1" fmla="*/ 138024 w 487002"/>
                <a:gd name="connsiteY1" fmla="*/ 254245 h 289542"/>
                <a:gd name="connsiteX2" fmla="*/ 146176 w 487002"/>
                <a:gd name="connsiteY2" fmla="*/ 259218 h 289542"/>
                <a:gd name="connsiteX3" fmla="*/ 277425 w 487002"/>
                <a:gd name="connsiteY3" fmla="*/ 227277 h 289542"/>
                <a:gd name="connsiteX4" fmla="*/ 277432 w 487002"/>
                <a:gd name="connsiteY4" fmla="*/ 227265 h 289542"/>
                <a:gd name="connsiteX5" fmla="*/ 316817 w 487002"/>
                <a:gd name="connsiteY5" fmla="*/ 217696 h 289542"/>
                <a:gd name="connsiteX6" fmla="*/ 471875 w 487002"/>
                <a:gd name="connsiteY6" fmla="*/ 183494 h 289542"/>
                <a:gd name="connsiteX7" fmla="*/ 431084 w 487002"/>
                <a:gd name="connsiteY7" fmla="*/ 30120 h 289542"/>
                <a:gd name="connsiteX8" fmla="*/ 311855 w 487002"/>
                <a:gd name="connsiteY8" fmla="*/ 28824 h 289542"/>
                <a:gd name="connsiteX9" fmla="*/ 293747 w 487002"/>
                <a:gd name="connsiteY9" fmla="*/ 14514 h 289542"/>
                <a:gd name="connsiteX10" fmla="*/ 166233 w 487002"/>
                <a:gd name="connsiteY10" fmla="*/ 42613 h 289542"/>
                <a:gd name="connsiteX11" fmla="*/ 154527 w 487002"/>
                <a:gd name="connsiteY11" fmla="*/ 101114 h 289542"/>
                <a:gd name="connsiteX12" fmla="*/ 78105 w 487002"/>
                <a:gd name="connsiteY12" fmla="*/ 150633 h 289542"/>
                <a:gd name="connsiteX13" fmla="*/ 57815 w 487002"/>
                <a:gd name="connsiteY13" fmla="*/ 183948 h 289542"/>
                <a:gd name="connsiteX14" fmla="*/ 53041 w 487002"/>
                <a:gd name="connsiteY14" fmla="*/ 183461 h 289542"/>
                <a:gd name="connsiteX15" fmla="*/ 0 w 487002"/>
                <a:gd name="connsiteY15" fmla="*/ 236502 h 289542"/>
                <a:gd name="connsiteX16" fmla="*/ 53041 w 487002"/>
                <a:gd name="connsiteY16" fmla="*/ 289543 h 289542"/>
                <a:gd name="connsiteX17" fmla="*/ 85271 w 487002"/>
                <a:gd name="connsiteY17" fmla="*/ 278368 h 289542"/>
                <a:gd name="connsiteX18" fmla="*/ 96945 w 487002"/>
                <a:gd name="connsiteY18" fmla="*/ 266439 h 28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002" h="289542">
                  <a:moveTo>
                    <a:pt x="98639" y="263814"/>
                  </a:moveTo>
                  <a:cubicBezTo>
                    <a:pt x="106874" y="250298"/>
                    <a:pt x="124505" y="246014"/>
                    <a:pt x="138024" y="254245"/>
                  </a:cubicBezTo>
                  <a:lnTo>
                    <a:pt x="146176" y="259218"/>
                  </a:lnTo>
                  <a:cubicBezTo>
                    <a:pt x="191239" y="286641"/>
                    <a:pt x="250001" y="272341"/>
                    <a:pt x="277425" y="227277"/>
                  </a:cubicBezTo>
                  <a:cubicBezTo>
                    <a:pt x="277427" y="227273"/>
                    <a:pt x="277430" y="227269"/>
                    <a:pt x="277432" y="227265"/>
                  </a:cubicBezTo>
                  <a:cubicBezTo>
                    <a:pt x="285667" y="213748"/>
                    <a:pt x="303298" y="209464"/>
                    <a:pt x="316817" y="217696"/>
                  </a:cubicBezTo>
                  <a:cubicBezTo>
                    <a:pt x="369083" y="251053"/>
                    <a:pt x="438492" y="235743"/>
                    <a:pt x="471875" y="183494"/>
                  </a:cubicBezTo>
                  <a:cubicBezTo>
                    <a:pt x="502915" y="129871"/>
                    <a:pt x="484662" y="61239"/>
                    <a:pt x="431084" y="30120"/>
                  </a:cubicBezTo>
                  <a:cubicBezTo>
                    <a:pt x="394681" y="7528"/>
                    <a:pt x="348741" y="7029"/>
                    <a:pt x="311855" y="28824"/>
                  </a:cubicBezTo>
                  <a:cubicBezTo>
                    <a:pt x="306402" y="23359"/>
                    <a:pt x="300323" y="18556"/>
                    <a:pt x="293747" y="14514"/>
                  </a:cubicBezTo>
                  <a:cubicBezTo>
                    <a:pt x="250770" y="-12907"/>
                    <a:pt x="193704" y="-332"/>
                    <a:pt x="166233" y="42613"/>
                  </a:cubicBezTo>
                  <a:cubicBezTo>
                    <a:pt x="155606" y="60142"/>
                    <a:pt x="151463" y="80845"/>
                    <a:pt x="154527" y="101114"/>
                  </a:cubicBezTo>
                  <a:cubicBezTo>
                    <a:pt x="122839" y="105117"/>
                    <a:pt x="94705" y="123347"/>
                    <a:pt x="78105" y="150633"/>
                  </a:cubicBezTo>
                  <a:lnTo>
                    <a:pt x="57815" y="183948"/>
                  </a:lnTo>
                  <a:cubicBezTo>
                    <a:pt x="56220" y="183804"/>
                    <a:pt x="54680" y="183461"/>
                    <a:pt x="53041" y="183461"/>
                  </a:cubicBezTo>
                  <a:cubicBezTo>
                    <a:pt x="23747" y="183461"/>
                    <a:pt x="0" y="207208"/>
                    <a:pt x="0" y="236502"/>
                  </a:cubicBezTo>
                  <a:cubicBezTo>
                    <a:pt x="0" y="265796"/>
                    <a:pt x="23747" y="289543"/>
                    <a:pt x="53041" y="289543"/>
                  </a:cubicBezTo>
                  <a:cubicBezTo>
                    <a:pt x="64728" y="289507"/>
                    <a:pt x="76070" y="285575"/>
                    <a:pt x="85271" y="278368"/>
                  </a:cubicBezTo>
                  <a:cubicBezTo>
                    <a:pt x="89997" y="275305"/>
                    <a:pt x="93984" y="271231"/>
                    <a:pt x="96945" y="266439"/>
                  </a:cubicBezTo>
                  <a:close/>
                </a:path>
              </a:pathLst>
            </a:custGeom>
            <a:solidFill>
              <a:schemeClr val="bg1">
                <a:lumMod val="65000"/>
              </a:schemeClr>
            </a:solidFill>
            <a:ln w="11013" cap="flat">
              <a:noFill/>
              <a:prstDash val="solid"/>
              <a:miter/>
            </a:ln>
          </p:spPr>
          <p:txBody>
            <a:bodyPr rtlCol="0" anchor="ctr"/>
            <a:lstStyle/>
            <a:p>
              <a:endParaRPr lang="pl-PL"/>
            </a:p>
          </p:txBody>
        </p:sp>
      </p:grpSp>
      <p:sp>
        <p:nvSpPr>
          <p:cNvPr id="42" name="pole tekstowe 41">
            <a:extLst>
              <a:ext uri="{FF2B5EF4-FFF2-40B4-BE49-F238E27FC236}">
                <a16:creationId xmlns:a16="http://schemas.microsoft.com/office/drawing/2014/main" id="{A98CB227-810D-49CD-BCC2-299782E728DE}"/>
              </a:ext>
            </a:extLst>
          </p:cNvPr>
          <p:cNvSpPr txBox="1"/>
          <p:nvPr/>
        </p:nvSpPr>
        <p:spPr>
          <a:xfrm>
            <a:off x="730170" y="3476048"/>
            <a:ext cx="553833" cy="307777"/>
          </a:xfrm>
          <a:prstGeom prst="rect">
            <a:avLst/>
          </a:prstGeom>
          <a:solidFill>
            <a:schemeClr val="bg1"/>
          </a:solidFill>
        </p:spPr>
        <p:txBody>
          <a:bodyPr wrap="square" rtlCol="0">
            <a:spAutoFit/>
          </a:bodyPr>
          <a:lstStyle/>
          <a:p>
            <a:pPr algn="r"/>
            <a:r>
              <a:rPr lang="pl-PL" sz="1400" b="1"/>
              <a:t>2020</a:t>
            </a:r>
          </a:p>
        </p:txBody>
      </p:sp>
      <p:sp>
        <p:nvSpPr>
          <p:cNvPr id="4" name="Symbol zastępczy tekstu 7">
            <a:extLst>
              <a:ext uri="{FF2B5EF4-FFF2-40B4-BE49-F238E27FC236}">
                <a16:creationId xmlns:a16="http://schemas.microsoft.com/office/drawing/2014/main" id="{9687039C-D34A-4E22-8169-414129AEAC82}"/>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120015263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3" name="Tabela 117">
            <a:extLst>
              <a:ext uri="{FF2B5EF4-FFF2-40B4-BE49-F238E27FC236}">
                <a16:creationId xmlns:a16="http://schemas.microsoft.com/office/drawing/2014/main" id="{1E697751-F417-43F1-A036-3D054FFF62F0}"/>
              </a:ext>
            </a:extLst>
          </p:cNvPr>
          <p:cNvGraphicFramePr>
            <a:graphicFrameLocks noGrp="1"/>
          </p:cNvGraphicFramePr>
          <p:nvPr>
            <p:extLst>
              <p:ext uri="{D42A27DB-BD31-4B8C-83A1-F6EECF244321}">
                <p14:modId xmlns:p14="http://schemas.microsoft.com/office/powerpoint/2010/main" val="2175045143"/>
              </p:ext>
            </p:extLst>
          </p:nvPr>
        </p:nvGraphicFramePr>
        <p:xfrm>
          <a:off x="2411761" y="1636752"/>
          <a:ext cx="6321226" cy="3458740"/>
        </p:xfrm>
        <a:graphic>
          <a:graphicData uri="http://schemas.openxmlformats.org/drawingml/2006/table">
            <a:tbl>
              <a:tblPr firstRow="1" bandRow="1">
                <a:tableStyleId>{5C22544A-7EE6-4342-B048-85BDC9FD1C3A}</a:tableStyleId>
              </a:tblPr>
              <a:tblGrid>
                <a:gridCol w="4176463">
                  <a:extLst>
                    <a:ext uri="{9D8B030D-6E8A-4147-A177-3AD203B41FA5}">
                      <a16:colId xmlns:a16="http://schemas.microsoft.com/office/drawing/2014/main" val="1192821638"/>
                    </a:ext>
                  </a:extLst>
                </a:gridCol>
                <a:gridCol w="2144763">
                  <a:extLst>
                    <a:ext uri="{9D8B030D-6E8A-4147-A177-3AD203B41FA5}">
                      <a16:colId xmlns:a16="http://schemas.microsoft.com/office/drawing/2014/main" val="639689686"/>
                    </a:ext>
                  </a:extLst>
                </a:gridCol>
              </a:tblGrid>
              <a:tr h="345874">
                <a:tc>
                  <a:txBody>
                    <a:bodyPr/>
                    <a:lstStyle/>
                    <a:p>
                      <a:pPr algn="r" fontAlgn="t"/>
                      <a:r>
                        <a:rPr lang="pl-PL" sz="1050" b="0" i="0" u="none" strike="noStrike">
                          <a:solidFill>
                            <a:schemeClr val="tx1"/>
                          </a:solidFill>
                          <a:effectLst/>
                          <a:latin typeface="+mj-lt"/>
                        </a:rPr>
                        <a:t>ze względu na szkodliwe skutki dla środowiska</a:t>
                      </a: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5349898"/>
                  </a:ext>
                </a:extLst>
              </a:tr>
              <a:tr h="345874">
                <a:tc>
                  <a:txBody>
                    <a:bodyPr/>
                    <a:lstStyle/>
                    <a:p>
                      <a:pPr algn="r" fontAlgn="t"/>
                      <a:r>
                        <a:rPr lang="pl-PL" sz="1050" b="0" i="0" u="none" strike="noStrike">
                          <a:solidFill>
                            <a:schemeClr val="tx1"/>
                          </a:solidFill>
                          <a:effectLst/>
                          <a:latin typeface="+mj-lt"/>
                        </a:rPr>
                        <a:t>ze względu na szkodliwe skutki dla zdrowia ludzkiego</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3419946"/>
                  </a:ext>
                </a:extLst>
              </a:tr>
              <a:tr h="345874">
                <a:tc>
                  <a:txBody>
                    <a:bodyPr/>
                    <a:lstStyle/>
                    <a:p>
                      <a:pPr algn="r" fontAlgn="t"/>
                      <a:r>
                        <a:rPr lang="pl-PL" sz="1050" b="1" i="0" u="none" strike="noStrike">
                          <a:solidFill>
                            <a:schemeClr val="accent1"/>
                          </a:solidFill>
                          <a:effectLst/>
                          <a:latin typeface="+mj-lt"/>
                        </a:rPr>
                        <a:t>* ze względu na zmiany zachodzące w klimacie</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0012517"/>
                  </a:ext>
                </a:extLst>
              </a:tr>
              <a:tr h="345874">
                <a:tc>
                  <a:txBody>
                    <a:bodyPr/>
                    <a:lstStyle/>
                    <a:p>
                      <a:pPr algn="r" fontAlgn="t"/>
                      <a:r>
                        <a:rPr lang="pl-PL" sz="1050" b="0" i="0" u="none" strike="noStrike">
                          <a:solidFill>
                            <a:schemeClr val="tx1"/>
                          </a:solidFill>
                          <a:effectLst/>
                          <a:latin typeface="+mj-lt"/>
                        </a:rPr>
                        <a:t>aby przyszłym pokoleniom żyło się lepiej</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8774771"/>
                  </a:ext>
                </a:extLst>
              </a:tr>
              <a:tr h="345874">
                <a:tc>
                  <a:txBody>
                    <a:bodyPr/>
                    <a:lstStyle/>
                    <a:p>
                      <a:pPr algn="r" fontAlgn="t"/>
                      <a:r>
                        <a:rPr lang="pl-PL" sz="1050" b="1" i="0" u="none" strike="noStrike">
                          <a:solidFill>
                            <a:schemeClr val="accent1"/>
                          </a:solidFill>
                          <a:effectLst/>
                          <a:latin typeface="+mj-lt"/>
                        </a:rPr>
                        <a:t>* ze względu na zbyt wysoki wskaźnik emisji tych gazów</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1894005"/>
                  </a:ext>
                </a:extLst>
              </a:tr>
              <a:tr h="345874">
                <a:tc>
                  <a:txBody>
                    <a:bodyPr/>
                    <a:lstStyle/>
                    <a:p>
                      <a:pPr algn="r" fontAlgn="t"/>
                      <a:r>
                        <a:rPr lang="pl-PL" sz="1050" b="1" i="0" u="none" strike="noStrike">
                          <a:solidFill>
                            <a:schemeClr val="accent1"/>
                          </a:solidFill>
                          <a:effectLst/>
                          <a:latin typeface="+mj-lt"/>
                        </a:rPr>
                        <a:t>* to nasz obowiązek, każdy kraj powinien o to zadbać dla naszego dobra</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9476757"/>
                  </a:ext>
                </a:extLst>
              </a:tr>
              <a:tr h="345874">
                <a:tc>
                  <a:txBody>
                    <a:bodyPr/>
                    <a:lstStyle/>
                    <a:p>
                      <a:pPr algn="r" fontAlgn="t"/>
                      <a:r>
                        <a:rPr lang="pl-PL" sz="1050" b="0" i="0" u="none" strike="noStrike">
                          <a:solidFill>
                            <a:schemeClr val="tx1"/>
                          </a:solidFill>
                          <a:effectLst/>
                          <a:latin typeface="+mj-lt"/>
                        </a:rPr>
                        <a:t>należy respektować zobowiązania międzynarodowe</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1274731"/>
                  </a:ext>
                </a:extLst>
              </a:tr>
              <a:tr h="345874">
                <a:tc>
                  <a:txBody>
                    <a:bodyPr/>
                    <a:lstStyle/>
                    <a:p>
                      <a:pPr algn="r" fontAlgn="t"/>
                      <a:r>
                        <a:rPr lang="pl-PL" sz="1050" b="0" i="0" u="none" strike="noStrike">
                          <a:solidFill>
                            <a:schemeClr val="tx1"/>
                          </a:solidFill>
                          <a:effectLst/>
                          <a:latin typeface="+mj-lt"/>
                        </a:rPr>
                        <a:t>żeby dać przykład innym państwom</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1553036"/>
                  </a:ext>
                </a:extLst>
              </a:tr>
              <a:tr h="345874">
                <a:tc>
                  <a:txBody>
                    <a:bodyPr/>
                    <a:lstStyle/>
                    <a:p>
                      <a:pPr algn="r" fontAlgn="t"/>
                      <a:r>
                        <a:rPr lang="pl-PL" sz="1050" b="0" i="0" u="none" strike="noStrike">
                          <a:solidFill>
                            <a:schemeClr val="tx1"/>
                          </a:solidFill>
                          <a:effectLst/>
                          <a:latin typeface="+mj-lt"/>
                        </a:rPr>
                        <a:t>z innego powodu</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51525027"/>
                  </a:ext>
                </a:extLst>
              </a:tr>
              <a:tr h="345874">
                <a:tc>
                  <a:txBody>
                    <a:bodyPr/>
                    <a:lstStyle/>
                    <a:p>
                      <a:pPr algn="r" fontAlgn="t"/>
                      <a:r>
                        <a:rPr lang="pl-PL" sz="1050" b="0" i="0" u="none" strike="noStrike">
                          <a:solidFill>
                            <a:schemeClr val="tx1"/>
                          </a:solidFill>
                          <a:effectLst/>
                          <a:latin typeface="+mj-lt"/>
                        </a:rPr>
                        <a:t>trudno powiedzieć</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9467974"/>
                  </a:ext>
                </a:extLst>
              </a:tr>
            </a:tbl>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Polska a emisja gazów cieplarnianych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P20.1 Dlaczego uważa Pan(i), że Polska powinna redukować emisję gazów cieplarnianych?</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badani, którzy uważają, że Polska powinna redukować emisję gazów cieplarnianych, 2020 n=958, </a:t>
            </a:r>
            <a:r>
              <a:rPr lang="pt-BR">
                <a:solidFill>
                  <a:schemeClr val="bg1">
                    <a:lumMod val="75000"/>
                  </a:schemeClr>
                </a:solidFill>
              </a:rPr>
              <a:t>2018: n=803</a:t>
            </a:r>
            <a:r>
              <a:rPr lang="pl-PL">
                <a:solidFill>
                  <a:schemeClr val="bg1">
                    <a:lumMod val="75000"/>
                  </a:schemeClr>
                </a:solidFill>
              </a:rPr>
              <a:t>, </a:t>
            </a:r>
            <a:r>
              <a:rPr lang="pt-BR">
                <a:solidFill>
                  <a:schemeClr val="bg1">
                    <a:lumMod val="75000"/>
                  </a:schemeClr>
                </a:solidFill>
              </a:rPr>
              <a:t>2014: n=742</a:t>
            </a:r>
            <a:r>
              <a:rPr lang="pl-PL">
                <a:solidFill>
                  <a:schemeClr val="bg1">
                    <a:lumMod val="75000"/>
                  </a:schemeClr>
                </a:solidFill>
              </a:rPr>
              <a:t>, </a:t>
            </a:r>
            <a:r>
              <a:rPr lang="pt-BR">
                <a:solidFill>
                  <a:schemeClr val="bg1">
                    <a:lumMod val="75000"/>
                  </a:schemeClr>
                </a:solidFill>
              </a:rPr>
              <a:t>2013: n=846</a:t>
            </a:r>
            <a:r>
              <a:rPr lang="pl-PL">
                <a:solidFill>
                  <a:schemeClr val="bg1">
                    <a:lumMod val="75000"/>
                  </a:schemeClr>
                </a:solidFill>
              </a:rPr>
              <a:t>.</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88" name="Freeform 8">
            <a:extLst>
              <a:ext uri="{FF2B5EF4-FFF2-40B4-BE49-F238E27FC236}">
                <a16:creationId xmlns:a16="http://schemas.microsoft.com/office/drawing/2014/main" id="{343D31E2-6C3E-430A-B35B-3E73EE3FE39C}"/>
              </a:ext>
            </a:extLst>
          </p:cNvPr>
          <p:cNvSpPr>
            <a:spLocks noEditPoints="1"/>
          </p:cNvSpPr>
          <p:nvPr/>
        </p:nvSpPr>
        <p:spPr bwMode="auto">
          <a:xfrm>
            <a:off x="6792822" y="4790547"/>
            <a:ext cx="215409" cy="249286"/>
          </a:xfrm>
          <a:custGeom>
            <a:avLst/>
            <a:gdLst>
              <a:gd name="T0" fmla="*/ 1214 w 1347"/>
              <a:gd name="T1" fmla="*/ 648 h 1560"/>
              <a:gd name="T2" fmla="*/ 1188 w 1347"/>
              <a:gd name="T3" fmla="*/ 547 h 1560"/>
              <a:gd name="T4" fmla="*/ 1212 w 1347"/>
              <a:gd name="T5" fmla="*/ 472 h 1560"/>
              <a:gd name="T6" fmla="*/ 1147 w 1347"/>
              <a:gd name="T7" fmla="*/ 300 h 1560"/>
              <a:gd name="T8" fmla="*/ 983 w 1347"/>
              <a:gd name="T9" fmla="*/ 120 h 1560"/>
              <a:gd name="T10" fmla="*/ 764 w 1347"/>
              <a:gd name="T11" fmla="*/ 18 h 1560"/>
              <a:gd name="T12" fmla="*/ 516 w 1347"/>
              <a:gd name="T13" fmla="*/ 10 h 1560"/>
              <a:gd name="T14" fmla="*/ 323 w 1347"/>
              <a:gd name="T15" fmla="*/ 75 h 1560"/>
              <a:gd name="T16" fmla="*/ 160 w 1347"/>
              <a:gd name="T17" fmla="*/ 206 h 1560"/>
              <a:gd name="T18" fmla="*/ 49 w 1347"/>
              <a:gd name="T19" fmla="*/ 380 h 1560"/>
              <a:gd name="T20" fmla="*/ 2 w 1347"/>
              <a:gd name="T21" fmla="*/ 584 h 1560"/>
              <a:gd name="T22" fmla="*/ 22 w 1347"/>
              <a:gd name="T23" fmla="*/ 778 h 1560"/>
              <a:gd name="T24" fmla="*/ 119 w 1347"/>
              <a:gd name="T25" fmla="*/ 984 h 1560"/>
              <a:gd name="T26" fmla="*/ 230 w 1347"/>
              <a:gd name="T27" fmla="*/ 1106 h 1560"/>
              <a:gd name="T28" fmla="*/ 235 w 1347"/>
              <a:gd name="T29" fmla="*/ 1514 h 1560"/>
              <a:gd name="T30" fmla="*/ 558 w 1347"/>
              <a:gd name="T31" fmla="*/ 1559 h 1560"/>
              <a:gd name="T32" fmla="*/ 811 w 1347"/>
              <a:gd name="T33" fmla="*/ 1546 h 1560"/>
              <a:gd name="T34" fmla="*/ 1067 w 1347"/>
              <a:gd name="T35" fmla="*/ 1335 h 1560"/>
              <a:gd name="T36" fmla="*/ 1156 w 1347"/>
              <a:gd name="T37" fmla="*/ 1306 h 1560"/>
              <a:gd name="T38" fmla="*/ 1203 w 1347"/>
              <a:gd name="T39" fmla="*/ 1214 h 1560"/>
              <a:gd name="T40" fmla="*/ 1196 w 1347"/>
              <a:gd name="T41" fmla="*/ 1121 h 1560"/>
              <a:gd name="T42" fmla="*/ 1167 w 1347"/>
              <a:gd name="T43" fmla="*/ 1089 h 1560"/>
              <a:gd name="T44" fmla="*/ 1194 w 1347"/>
              <a:gd name="T45" fmla="*/ 1059 h 1560"/>
              <a:gd name="T46" fmla="*/ 1203 w 1347"/>
              <a:gd name="T47" fmla="*/ 1021 h 1560"/>
              <a:gd name="T48" fmla="*/ 1260 w 1347"/>
              <a:gd name="T49" fmla="*/ 980 h 1560"/>
              <a:gd name="T50" fmla="*/ 1333 w 1347"/>
              <a:gd name="T51" fmla="*/ 937 h 1560"/>
              <a:gd name="T52" fmla="*/ 1346 w 1347"/>
              <a:gd name="T53" fmla="*/ 881 h 1560"/>
              <a:gd name="T54" fmla="*/ 663 w 1347"/>
              <a:gd name="T55" fmla="*/ 1304 h 1560"/>
              <a:gd name="T56" fmla="*/ 580 w 1347"/>
              <a:gd name="T57" fmla="*/ 1316 h 1560"/>
              <a:gd name="T58" fmla="*/ 509 w 1347"/>
              <a:gd name="T59" fmla="*/ 1273 h 1560"/>
              <a:gd name="T60" fmla="*/ 482 w 1347"/>
              <a:gd name="T61" fmla="*/ 1196 h 1560"/>
              <a:gd name="T62" fmla="*/ 518 w 1347"/>
              <a:gd name="T63" fmla="*/ 1109 h 1560"/>
              <a:gd name="T64" fmla="*/ 591 w 1347"/>
              <a:gd name="T65" fmla="*/ 1074 h 1560"/>
              <a:gd name="T66" fmla="*/ 673 w 1347"/>
              <a:gd name="T67" fmla="*/ 1094 h 1560"/>
              <a:gd name="T68" fmla="*/ 724 w 1347"/>
              <a:gd name="T69" fmla="*/ 1160 h 1560"/>
              <a:gd name="T70" fmla="*/ 720 w 1347"/>
              <a:gd name="T71" fmla="*/ 1243 h 1560"/>
              <a:gd name="T72" fmla="*/ 931 w 1347"/>
              <a:gd name="T73" fmla="*/ 596 h 1560"/>
              <a:gd name="T74" fmla="*/ 815 w 1347"/>
              <a:gd name="T75" fmla="*/ 744 h 1560"/>
              <a:gd name="T76" fmla="*/ 723 w 1347"/>
              <a:gd name="T77" fmla="*/ 851 h 1560"/>
              <a:gd name="T78" fmla="*/ 504 w 1347"/>
              <a:gd name="T79" fmla="*/ 992 h 1560"/>
              <a:gd name="T80" fmla="*/ 523 w 1347"/>
              <a:gd name="T81" fmla="*/ 827 h 1560"/>
              <a:gd name="T82" fmla="*/ 598 w 1347"/>
              <a:gd name="T83" fmla="*/ 693 h 1560"/>
              <a:gd name="T84" fmla="*/ 738 w 1347"/>
              <a:gd name="T85" fmla="*/ 555 h 1560"/>
              <a:gd name="T86" fmla="*/ 758 w 1347"/>
              <a:gd name="T87" fmla="*/ 479 h 1560"/>
              <a:gd name="T88" fmla="*/ 720 w 1347"/>
              <a:gd name="T89" fmla="*/ 413 h 1560"/>
              <a:gd name="T90" fmla="*/ 618 w 1347"/>
              <a:gd name="T91" fmla="*/ 381 h 1560"/>
              <a:gd name="T92" fmla="*/ 521 w 1347"/>
              <a:gd name="T93" fmla="*/ 411 h 1560"/>
              <a:gd name="T94" fmla="*/ 470 w 1347"/>
              <a:gd name="T95" fmla="*/ 490 h 1560"/>
              <a:gd name="T96" fmla="*/ 286 w 1347"/>
              <a:gd name="T97" fmla="*/ 453 h 1560"/>
              <a:gd name="T98" fmla="*/ 333 w 1347"/>
              <a:gd name="T99" fmla="*/ 340 h 1560"/>
              <a:gd name="T100" fmla="*/ 413 w 1347"/>
              <a:gd name="T101" fmla="*/ 261 h 1560"/>
              <a:gd name="T102" fmla="*/ 535 w 1347"/>
              <a:gd name="T103" fmla="*/ 211 h 1560"/>
              <a:gd name="T104" fmla="*/ 675 w 1347"/>
              <a:gd name="T105" fmla="*/ 205 h 1560"/>
              <a:gd name="T106" fmla="*/ 815 w 1347"/>
              <a:gd name="T107" fmla="*/ 249 h 1560"/>
              <a:gd name="T108" fmla="*/ 911 w 1347"/>
              <a:gd name="T109" fmla="*/ 347 h 1560"/>
              <a:gd name="T110" fmla="*/ 954 w 1347"/>
              <a:gd name="T111" fmla="*/ 49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7" h="1560">
                <a:moveTo>
                  <a:pt x="1341" y="866"/>
                </a:moveTo>
                <a:lnTo>
                  <a:pt x="1341" y="866"/>
                </a:lnTo>
                <a:lnTo>
                  <a:pt x="1334" y="850"/>
                </a:lnTo>
                <a:lnTo>
                  <a:pt x="1325" y="833"/>
                </a:lnTo>
                <a:lnTo>
                  <a:pt x="1302" y="795"/>
                </a:lnTo>
                <a:lnTo>
                  <a:pt x="1251" y="710"/>
                </a:lnTo>
                <a:lnTo>
                  <a:pt x="1226" y="669"/>
                </a:lnTo>
                <a:lnTo>
                  <a:pt x="1214" y="648"/>
                </a:lnTo>
                <a:lnTo>
                  <a:pt x="1205" y="629"/>
                </a:lnTo>
                <a:lnTo>
                  <a:pt x="1196" y="611"/>
                </a:lnTo>
                <a:lnTo>
                  <a:pt x="1191" y="595"/>
                </a:lnTo>
                <a:lnTo>
                  <a:pt x="1187" y="582"/>
                </a:lnTo>
                <a:lnTo>
                  <a:pt x="1186" y="569"/>
                </a:lnTo>
                <a:lnTo>
                  <a:pt x="1186" y="569"/>
                </a:lnTo>
                <a:lnTo>
                  <a:pt x="1186" y="557"/>
                </a:lnTo>
                <a:lnTo>
                  <a:pt x="1188" y="547"/>
                </a:lnTo>
                <a:lnTo>
                  <a:pt x="1191" y="537"/>
                </a:lnTo>
                <a:lnTo>
                  <a:pt x="1196" y="526"/>
                </a:lnTo>
                <a:lnTo>
                  <a:pt x="1196" y="526"/>
                </a:lnTo>
                <a:lnTo>
                  <a:pt x="1202" y="515"/>
                </a:lnTo>
                <a:lnTo>
                  <a:pt x="1206" y="506"/>
                </a:lnTo>
                <a:lnTo>
                  <a:pt x="1209" y="496"/>
                </a:lnTo>
                <a:lnTo>
                  <a:pt x="1211" y="484"/>
                </a:lnTo>
                <a:lnTo>
                  <a:pt x="1212" y="472"/>
                </a:lnTo>
                <a:lnTo>
                  <a:pt x="1212" y="458"/>
                </a:lnTo>
                <a:lnTo>
                  <a:pt x="1209" y="445"/>
                </a:lnTo>
                <a:lnTo>
                  <a:pt x="1209" y="445"/>
                </a:lnTo>
                <a:lnTo>
                  <a:pt x="1200" y="414"/>
                </a:lnTo>
                <a:lnTo>
                  <a:pt x="1189" y="384"/>
                </a:lnTo>
                <a:lnTo>
                  <a:pt x="1176" y="356"/>
                </a:lnTo>
                <a:lnTo>
                  <a:pt x="1163" y="327"/>
                </a:lnTo>
                <a:lnTo>
                  <a:pt x="1147" y="300"/>
                </a:lnTo>
                <a:lnTo>
                  <a:pt x="1131" y="274"/>
                </a:lnTo>
                <a:lnTo>
                  <a:pt x="1113" y="248"/>
                </a:lnTo>
                <a:lnTo>
                  <a:pt x="1094" y="225"/>
                </a:lnTo>
                <a:lnTo>
                  <a:pt x="1073" y="202"/>
                </a:lnTo>
                <a:lnTo>
                  <a:pt x="1052" y="179"/>
                </a:lnTo>
                <a:lnTo>
                  <a:pt x="1030" y="158"/>
                </a:lnTo>
                <a:lnTo>
                  <a:pt x="1008" y="139"/>
                </a:lnTo>
                <a:lnTo>
                  <a:pt x="983" y="120"/>
                </a:lnTo>
                <a:lnTo>
                  <a:pt x="959" y="103"/>
                </a:lnTo>
                <a:lnTo>
                  <a:pt x="932" y="87"/>
                </a:lnTo>
                <a:lnTo>
                  <a:pt x="906" y="72"/>
                </a:lnTo>
                <a:lnTo>
                  <a:pt x="879" y="58"/>
                </a:lnTo>
                <a:lnTo>
                  <a:pt x="851" y="47"/>
                </a:lnTo>
                <a:lnTo>
                  <a:pt x="823" y="35"/>
                </a:lnTo>
                <a:lnTo>
                  <a:pt x="794" y="27"/>
                </a:lnTo>
                <a:lnTo>
                  <a:pt x="764" y="18"/>
                </a:lnTo>
                <a:lnTo>
                  <a:pt x="734" y="12"/>
                </a:lnTo>
                <a:lnTo>
                  <a:pt x="704" y="6"/>
                </a:lnTo>
                <a:lnTo>
                  <a:pt x="674" y="3"/>
                </a:lnTo>
                <a:lnTo>
                  <a:pt x="642" y="1"/>
                </a:lnTo>
                <a:lnTo>
                  <a:pt x="611" y="0"/>
                </a:lnTo>
                <a:lnTo>
                  <a:pt x="579" y="2"/>
                </a:lnTo>
                <a:lnTo>
                  <a:pt x="548" y="4"/>
                </a:lnTo>
                <a:lnTo>
                  <a:pt x="516" y="10"/>
                </a:lnTo>
                <a:lnTo>
                  <a:pt x="484" y="15"/>
                </a:lnTo>
                <a:lnTo>
                  <a:pt x="452" y="23"/>
                </a:lnTo>
                <a:lnTo>
                  <a:pt x="421" y="33"/>
                </a:lnTo>
                <a:lnTo>
                  <a:pt x="421" y="33"/>
                </a:lnTo>
                <a:lnTo>
                  <a:pt x="396" y="42"/>
                </a:lnTo>
                <a:lnTo>
                  <a:pt x="371" y="52"/>
                </a:lnTo>
                <a:lnTo>
                  <a:pt x="346" y="64"/>
                </a:lnTo>
                <a:lnTo>
                  <a:pt x="323" y="75"/>
                </a:lnTo>
                <a:lnTo>
                  <a:pt x="299" y="89"/>
                </a:lnTo>
                <a:lnTo>
                  <a:pt x="277" y="103"/>
                </a:lnTo>
                <a:lnTo>
                  <a:pt x="256" y="118"/>
                </a:lnTo>
                <a:lnTo>
                  <a:pt x="235" y="134"/>
                </a:lnTo>
                <a:lnTo>
                  <a:pt x="215" y="151"/>
                </a:lnTo>
                <a:lnTo>
                  <a:pt x="196" y="169"/>
                </a:lnTo>
                <a:lnTo>
                  <a:pt x="178" y="187"/>
                </a:lnTo>
                <a:lnTo>
                  <a:pt x="160" y="206"/>
                </a:lnTo>
                <a:lnTo>
                  <a:pt x="143" y="225"/>
                </a:lnTo>
                <a:lnTo>
                  <a:pt x="127" y="246"/>
                </a:lnTo>
                <a:lnTo>
                  <a:pt x="112" y="266"/>
                </a:lnTo>
                <a:lnTo>
                  <a:pt x="97" y="289"/>
                </a:lnTo>
                <a:lnTo>
                  <a:pt x="83" y="311"/>
                </a:lnTo>
                <a:lnTo>
                  <a:pt x="72" y="333"/>
                </a:lnTo>
                <a:lnTo>
                  <a:pt x="60" y="357"/>
                </a:lnTo>
                <a:lnTo>
                  <a:pt x="49" y="380"/>
                </a:lnTo>
                <a:lnTo>
                  <a:pt x="40" y="404"/>
                </a:lnTo>
                <a:lnTo>
                  <a:pt x="31" y="429"/>
                </a:lnTo>
                <a:lnTo>
                  <a:pt x="23" y="454"/>
                </a:lnTo>
                <a:lnTo>
                  <a:pt x="16" y="480"/>
                </a:lnTo>
                <a:lnTo>
                  <a:pt x="11" y="505"/>
                </a:lnTo>
                <a:lnTo>
                  <a:pt x="7" y="531"/>
                </a:lnTo>
                <a:lnTo>
                  <a:pt x="4" y="557"/>
                </a:lnTo>
                <a:lnTo>
                  <a:pt x="2" y="584"/>
                </a:lnTo>
                <a:lnTo>
                  <a:pt x="0" y="610"/>
                </a:lnTo>
                <a:lnTo>
                  <a:pt x="0" y="637"/>
                </a:lnTo>
                <a:lnTo>
                  <a:pt x="3" y="663"/>
                </a:lnTo>
                <a:lnTo>
                  <a:pt x="5" y="690"/>
                </a:lnTo>
                <a:lnTo>
                  <a:pt x="5" y="690"/>
                </a:lnTo>
                <a:lnTo>
                  <a:pt x="9" y="720"/>
                </a:lnTo>
                <a:lnTo>
                  <a:pt x="15" y="749"/>
                </a:lnTo>
                <a:lnTo>
                  <a:pt x="22" y="778"/>
                </a:lnTo>
                <a:lnTo>
                  <a:pt x="29" y="805"/>
                </a:lnTo>
                <a:lnTo>
                  <a:pt x="39" y="833"/>
                </a:lnTo>
                <a:lnTo>
                  <a:pt x="49" y="860"/>
                </a:lnTo>
                <a:lnTo>
                  <a:pt x="61" y="886"/>
                </a:lnTo>
                <a:lnTo>
                  <a:pt x="74" y="912"/>
                </a:lnTo>
                <a:lnTo>
                  <a:pt x="87" y="936"/>
                </a:lnTo>
                <a:lnTo>
                  <a:pt x="102" y="960"/>
                </a:lnTo>
                <a:lnTo>
                  <a:pt x="119" y="984"/>
                </a:lnTo>
                <a:lnTo>
                  <a:pt x="137" y="1007"/>
                </a:lnTo>
                <a:lnTo>
                  <a:pt x="155" y="1029"/>
                </a:lnTo>
                <a:lnTo>
                  <a:pt x="175" y="1051"/>
                </a:lnTo>
                <a:lnTo>
                  <a:pt x="197" y="1072"/>
                </a:lnTo>
                <a:lnTo>
                  <a:pt x="219" y="1092"/>
                </a:lnTo>
                <a:lnTo>
                  <a:pt x="219" y="1092"/>
                </a:lnTo>
                <a:lnTo>
                  <a:pt x="224" y="1098"/>
                </a:lnTo>
                <a:lnTo>
                  <a:pt x="230" y="1106"/>
                </a:lnTo>
                <a:lnTo>
                  <a:pt x="233" y="1113"/>
                </a:lnTo>
                <a:lnTo>
                  <a:pt x="234" y="1122"/>
                </a:lnTo>
                <a:lnTo>
                  <a:pt x="234" y="1122"/>
                </a:lnTo>
                <a:lnTo>
                  <a:pt x="235" y="1156"/>
                </a:lnTo>
                <a:lnTo>
                  <a:pt x="235" y="1190"/>
                </a:lnTo>
                <a:lnTo>
                  <a:pt x="235" y="1259"/>
                </a:lnTo>
                <a:lnTo>
                  <a:pt x="235" y="1259"/>
                </a:lnTo>
                <a:lnTo>
                  <a:pt x="235" y="1514"/>
                </a:lnTo>
                <a:lnTo>
                  <a:pt x="235" y="1514"/>
                </a:lnTo>
                <a:lnTo>
                  <a:pt x="279" y="1525"/>
                </a:lnTo>
                <a:lnTo>
                  <a:pt x="325" y="1533"/>
                </a:lnTo>
                <a:lnTo>
                  <a:pt x="371" y="1542"/>
                </a:lnTo>
                <a:lnTo>
                  <a:pt x="416" y="1548"/>
                </a:lnTo>
                <a:lnTo>
                  <a:pt x="463" y="1554"/>
                </a:lnTo>
                <a:lnTo>
                  <a:pt x="510" y="1557"/>
                </a:lnTo>
                <a:lnTo>
                  <a:pt x="558" y="1559"/>
                </a:lnTo>
                <a:lnTo>
                  <a:pt x="606" y="1560"/>
                </a:lnTo>
                <a:lnTo>
                  <a:pt x="606" y="1560"/>
                </a:lnTo>
                <a:lnTo>
                  <a:pt x="640" y="1560"/>
                </a:lnTo>
                <a:lnTo>
                  <a:pt x="675" y="1559"/>
                </a:lnTo>
                <a:lnTo>
                  <a:pt x="709" y="1557"/>
                </a:lnTo>
                <a:lnTo>
                  <a:pt x="744" y="1554"/>
                </a:lnTo>
                <a:lnTo>
                  <a:pt x="778" y="1550"/>
                </a:lnTo>
                <a:lnTo>
                  <a:pt x="811" y="1546"/>
                </a:lnTo>
                <a:lnTo>
                  <a:pt x="844" y="1541"/>
                </a:lnTo>
                <a:lnTo>
                  <a:pt x="877" y="1536"/>
                </a:lnTo>
                <a:lnTo>
                  <a:pt x="877" y="1536"/>
                </a:lnTo>
                <a:lnTo>
                  <a:pt x="877" y="1338"/>
                </a:lnTo>
                <a:lnTo>
                  <a:pt x="877" y="1338"/>
                </a:lnTo>
                <a:lnTo>
                  <a:pt x="885" y="1336"/>
                </a:lnTo>
                <a:lnTo>
                  <a:pt x="885" y="1336"/>
                </a:lnTo>
                <a:lnTo>
                  <a:pt x="1067" y="1335"/>
                </a:lnTo>
                <a:lnTo>
                  <a:pt x="1067" y="1335"/>
                </a:lnTo>
                <a:lnTo>
                  <a:pt x="1082" y="1335"/>
                </a:lnTo>
                <a:lnTo>
                  <a:pt x="1096" y="1333"/>
                </a:lnTo>
                <a:lnTo>
                  <a:pt x="1110" y="1330"/>
                </a:lnTo>
                <a:lnTo>
                  <a:pt x="1123" y="1325"/>
                </a:lnTo>
                <a:lnTo>
                  <a:pt x="1135" y="1320"/>
                </a:lnTo>
                <a:lnTo>
                  <a:pt x="1146" y="1314"/>
                </a:lnTo>
                <a:lnTo>
                  <a:pt x="1156" y="1306"/>
                </a:lnTo>
                <a:lnTo>
                  <a:pt x="1166" y="1298"/>
                </a:lnTo>
                <a:lnTo>
                  <a:pt x="1174" y="1288"/>
                </a:lnTo>
                <a:lnTo>
                  <a:pt x="1182" y="1279"/>
                </a:lnTo>
                <a:lnTo>
                  <a:pt x="1188" y="1267"/>
                </a:lnTo>
                <a:lnTo>
                  <a:pt x="1193" y="1255"/>
                </a:lnTo>
                <a:lnTo>
                  <a:pt x="1198" y="1242"/>
                </a:lnTo>
                <a:lnTo>
                  <a:pt x="1201" y="1228"/>
                </a:lnTo>
                <a:lnTo>
                  <a:pt x="1203" y="1214"/>
                </a:lnTo>
                <a:lnTo>
                  <a:pt x="1203" y="1199"/>
                </a:lnTo>
                <a:lnTo>
                  <a:pt x="1203" y="1199"/>
                </a:lnTo>
                <a:lnTo>
                  <a:pt x="1204" y="1133"/>
                </a:lnTo>
                <a:lnTo>
                  <a:pt x="1204" y="1133"/>
                </a:lnTo>
                <a:lnTo>
                  <a:pt x="1203" y="1130"/>
                </a:lnTo>
                <a:lnTo>
                  <a:pt x="1203" y="1128"/>
                </a:lnTo>
                <a:lnTo>
                  <a:pt x="1200" y="1124"/>
                </a:lnTo>
                <a:lnTo>
                  <a:pt x="1196" y="1121"/>
                </a:lnTo>
                <a:lnTo>
                  <a:pt x="1193" y="1119"/>
                </a:lnTo>
                <a:lnTo>
                  <a:pt x="1193" y="1119"/>
                </a:lnTo>
                <a:lnTo>
                  <a:pt x="1182" y="1112"/>
                </a:lnTo>
                <a:lnTo>
                  <a:pt x="1173" y="1106"/>
                </a:lnTo>
                <a:lnTo>
                  <a:pt x="1171" y="1102"/>
                </a:lnTo>
                <a:lnTo>
                  <a:pt x="1168" y="1097"/>
                </a:lnTo>
                <a:lnTo>
                  <a:pt x="1167" y="1093"/>
                </a:lnTo>
                <a:lnTo>
                  <a:pt x="1167" y="1089"/>
                </a:lnTo>
                <a:lnTo>
                  <a:pt x="1167" y="1089"/>
                </a:lnTo>
                <a:lnTo>
                  <a:pt x="1167" y="1085"/>
                </a:lnTo>
                <a:lnTo>
                  <a:pt x="1169" y="1080"/>
                </a:lnTo>
                <a:lnTo>
                  <a:pt x="1171" y="1076"/>
                </a:lnTo>
                <a:lnTo>
                  <a:pt x="1174" y="1073"/>
                </a:lnTo>
                <a:lnTo>
                  <a:pt x="1178" y="1069"/>
                </a:lnTo>
                <a:lnTo>
                  <a:pt x="1183" y="1065"/>
                </a:lnTo>
                <a:lnTo>
                  <a:pt x="1194" y="1059"/>
                </a:lnTo>
                <a:lnTo>
                  <a:pt x="1194" y="1059"/>
                </a:lnTo>
                <a:lnTo>
                  <a:pt x="1199" y="1056"/>
                </a:lnTo>
                <a:lnTo>
                  <a:pt x="1202" y="1052"/>
                </a:lnTo>
                <a:lnTo>
                  <a:pt x="1203" y="1048"/>
                </a:lnTo>
                <a:lnTo>
                  <a:pt x="1203" y="1045"/>
                </a:lnTo>
                <a:lnTo>
                  <a:pt x="1203" y="1045"/>
                </a:lnTo>
                <a:lnTo>
                  <a:pt x="1203" y="1021"/>
                </a:lnTo>
                <a:lnTo>
                  <a:pt x="1203" y="1021"/>
                </a:lnTo>
                <a:lnTo>
                  <a:pt x="1204" y="1011"/>
                </a:lnTo>
                <a:lnTo>
                  <a:pt x="1205" y="1007"/>
                </a:lnTo>
                <a:lnTo>
                  <a:pt x="1207" y="1003"/>
                </a:lnTo>
                <a:lnTo>
                  <a:pt x="1210" y="1000"/>
                </a:lnTo>
                <a:lnTo>
                  <a:pt x="1213" y="998"/>
                </a:lnTo>
                <a:lnTo>
                  <a:pt x="1222" y="993"/>
                </a:lnTo>
                <a:lnTo>
                  <a:pt x="1222" y="993"/>
                </a:lnTo>
                <a:lnTo>
                  <a:pt x="1260" y="980"/>
                </a:lnTo>
                <a:lnTo>
                  <a:pt x="1296" y="965"/>
                </a:lnTo>
                <a:lnTo>
                  <a:pt x="1296" y="965"/>
                </a:lnTo>
                <a:lnTo>
                  <a:pt x="1304" y="961"/>
                </a:lnTo>
                <a:lnTo>
                  <a:pt x="1311" y="957"/>
                </a:lnTo>
                <a:lnTo>
                  <a:pt x="1317" y="953"/>
                </a:lnTo>
                <a:lnTo>
                  <a:pt x="1323" y="948"/>
                </a:lnTo>
                <a:lnTo>
                  <a:pt x="1328" y="942"/>
                </a:lnTo>
                <a:lnTo>
                  <a:pt x="1333" y="937"/>
                </a:lnTo>
                <a:lnTo>
                  <a:pt x="1336" y="931"/>
                </a:lnTo>
                <a:lnTo>
                  <a:pt x="1341" y="924"/>
                </a:lnTo>
                <a:lnTo>
                  <a:pt x="1343" y="918"/>
                </a:lnTo>
                <a:lnTo>
                  <a:pt x="1345" y="911"/>
                </a:lnTo>
                <a:lnTo>
                  <a:pt x="1346" y="903"/>
                </a:lnTo>
                <a:lnTo>
                  <a:pt x="1347" y="896"/>
                </a:lnTo>
                <a:lnTo>
                  <a:pt x="1347" y="888"/>
                </a:lnTo>
                <a:lnTo>
                  <a:pt x="1346" y="881"/>
                </a:lnTo>
                <a:lnTo>
                  <a:pt x="1344" y="873"/>
                </a:lnTo>
                <a:lnTo>
                  <a:pt x="1341" y="866"/>
                </a:lnTo>
                <a:lnTo>
                  <a:pt x="1341" y="866"/>
                </a:lnTo>
                <a:close/>
                <a:moveTo>
                  <a:pt x="693" y="1283"/>
                </a:moveTo>
                <a:lnTo>
                  <a:pt x="693" y="1283"/>
                </a:lnTo>
                <a:lnTo>
                  <a:pt x="683" y="1292"/>
                </a:lnTo>
                <a:lnTo>
                  <a:pt x="674" y="1298"/>
                </a:lnTo>
                <a:lnTo>
                  <a:pt x="663" y="1304"/>
                </a:lnTo>
                <a:lnTo>
                  <a:pt x="653" y="1310"/>
                </a:lnTo>
                <a:lnTo>
                  <a:pt x="642" y="1314"/>
                </a:lnTo>
                <a:lnTo>
                  <a:pt x="630" y="1316"/>
                </a:lnTo>
                <a:lnTo>
                  <a:pt x="618" y="1318"/>
                </a:lnTo>
                <a:lnTo>
                  <a:pt x="605" y="1319"/>
                </a:lnTo>
                <a:lnTo>
                  <a:pt x="605" y="1319"/>
                </a:lnTo>
                <a:lnTo>
                  <a:pt x="592" y="1318"/>
                </a:lnTo>
                <a:lnTo>
                  <a:pt x="580" y="1316"/>
                </a:lnTo>
                <a:lnTo>
                  <a:pt x="569" y="1314"/>
                </a:lnTo>
                <a:lnTo>
                  <a:pt x="558" y="1310"/>
                </a:lnTo>
                <a:lnTo>
                  <a:pt x="547" y="1304"/>
                </a:lnTo>
                <a:lnTo>
                  <a:pt x="537" y="1298"/>
                </a:lnTo>
                <a:lnTo>
                  <a:pt x="527" y="1292"/>
                </a:lnTo>
                <a:lnTo>
                  <a:pt x="518" y="1283"/>
                </a:lnTo>
                <a:lnTo>
                  <a:pt x="518" y="1283"/>
                </a:lnTo>
                <a:lnTo>
                  <a:pt x="509" y="1273"/>
                </a:lnTo>
                <a:lnTo>
                  <a:pt x="502" y="1264"/>
                </a:lnTo>
                <a:lnTo>
                  <a:pt x="496" y="1253"/>
                </a:lnTo>
                <a:lnTo>
                  <a:pt x="490" y="1243"/>
                </a:lnTo>
                <a:lnTo>
                  <a:pt x="487" y="1232"/>
                </a:lnTo>
                <a:lnTo>
                  <a:pt x="484" y="1220"/>
                </a:lnTo>
                <a:lnTo>
                  <a:pt x="482" y="1209"/>
                </a:lnTo>
                <a:lnTo>
                  <a:pt x="482" y="1196"/>
                </a:lnTo>
                <a:lnTo>
                  <a:pt x="482" y="1196"/>
                </a:lnTo>
                <a:lnTo>
                  <a:pt x="482" y="1183"/>
                </a:lnTo>
                <a:lnTo>
                  <a:pt x="484" y="1172"/>
                </a:lnTo>
                <a:lnTo>
                  <a:pt x="487" y="1160"/>
                </a:lnTo>
                <a:lnTo>
                  <a:pt x="490" y="1149"/>
                </a:lnTo>
                <a:lnTo>
                  <a:pt x="496" y="1139"/>
                </a:lnTo>
                <a:lnTo>
                  <a:pt x="502" y="1128"/>
                </a:lnTo>
                <a:lnTo>
                  <a:pt x="509" y="1119"/>
                </a:lnTo>
                <a:lnTo>
                  <a:pt x="518" y="1109"/>
                </a:lnTo>
                <a:lnTo>
                  <a:pt x="518" y="1109"/>
                </a:lnTo>
                <a:lnTo>
                  <a:pt x="526" y="1102"/>
                </a:lnTo>
                <a:lnTo>
                  <a:pt x="536" y="1094"/>
                </a:lnTo>
                <a:lnTo>
                  <a:pt x="547" y="1088"/>
                </a:lnTo>
                <a:lnTo>
                  <a:pt x="557" y="1082"/>
                </a:lnTo>
                <a:lnTo>
                  <a:pt x="568" y="1079"/>
                </a:lnTo>
                <a:lnTo>
                  <a:pt x="579" y="1076"/>
                </a:lnTo>
                <a:lnTo>
                  <a:pt x="591" y="1074"/>
                </a:lnTo>
                <a:lnTo>
                  <a:pt x="604" y="1074"/>
                </a:lnTo>
                <a:lnTo>
                  <a:pt x="604" y="1074"/>
                </a:lnTo>
                <a:lnTo>
                  <a:pt x="616" y="1074"/>
                </a:lnTo>
                <a:lnTo>
                  <a:pt x="629" y="1076"/>
                </a:lnTo>
                <a:lnTo>
                  <a:pt x="641" y="1079"/>
                </a:lnTo>
                <a:lnTo>
                  <a:pt x="651" y="1082"/>
                </a:lnTo>
                <a:lnTo>
                  <a:pt x="663" y="1088"/>
                </a:lnTo>
                <a:lnTo>
                  <a:pt x="673" y="1094"/>
                </a:lnTo>
                <a:lnTo>
                  <a:pt x="683" y="1102"/>
                </a:lnTo>
                <a:lnTo>
                  <a:pt x="693" y="1109"/>
                </a:lnTo>
                <a:lnTo>
                  <a:pt x="693" y="1109"/>
                </a:lnTo>
                <a:lnTo>
                  <a:pt x="701" y="1119"/>
                </a:lnTo>
                <a:lnTo>
                  <a:pt x="709" y="1128"/>
                </a:lnTo>
                <a:lnTo>
                  <a:pt x="715" y="1139"/>
                </a:lnTo>
                <a:lnTo>
                  <a:pt x="720" y="1149"/>
                </a:lnTo>
                <a:lnTo>
                  <a:pt x="724" y="1160"/>
                </a:lnTo>
                <a:lnTo>
                  <a:pt x="727" y="1172"/>
                </a:lnTo>
                <a:lnTo>
                  <a:pt x="729" y="1183"/>
                </a:lnTo>
                <a:lnTo>
                  <a:pt x="729" y="1196"/>
                </a:lnTo>
                <a:lnTo>
                  <a:pt x="729" y="1196"/>
                </a:lnTo>
                <a:lnTo>
                  <a:pt x="729" y="1209"/>
                </a:lnTo>
                <a:lnTo>
                  <a:pt x="727" y="1220"/>
                </a:lnTo>
                <a:lnTo>
                  <a:pt x="725" y="1232"/>
                </a:lnTo>
                <a:lnTo>
                  <a:pt x="720" y="1243"/>
                </a:lnTo>
                <a:lnTo>
                  <a:pt x="715" y="1253"/>
                </a:lnTo>
                <a:lnTo>
                  <a:pt x="709" y="1264"/>
                </a:lnTo>
                <a:lnTo>
                  <a:pt x="701" y="1273"/>
                </a:lnTo>
                <a:lnTo>
                  <a:pt x="693" y="1283"/>
                </a:lnTo>
                <a:lnTo>
                  <a:pt x="693" y="1283"/>
                </a:lnTo>
                <a:close/>
                <a:moveTo>
                  <a:pt x="940" y="576"/>
                </a:moveTo>
                <a:lnTo>
                  <a:pt x="940" y="576"/>
                </a:lnTo>
                <a:lnTo>
                  <a:pt x="931" y="596"/>
                </a:lnTo>
                <a:lnTo>
                  <a:pt x="922" y="618"/>
                </a:lnTo>
                <a:lnTo>
                  <a:pt x="910" y="639"/>
                </a:lnTo>
                <a:lnTo>
                  <a:pt x="896" y="660"/>
                </a:lnTo>
                <a:lnTo>
                  <a:pt x="896" y="660"/>
                </a:lnTo>
                <a:lnTo>
                  <a:pt x="885" y="675"/>
                </a:lnTo>
                <a:lnTo>
                  <a:pt x="868" y="693"/>
                </a:lnTo>
                <a:lnTo>
                  <a:pt x="844" y="716"/>
                </a:lnTo>
                <a:lnTo>
                  <a:pt x="815" y="744"/>
                </a:lnTo>
                <a:lnTo>
                  <a:pt x="815" y="744"/>
                </a:lnTo>
                <a:lnTo>
                  <a:pt x="787" y="770"/>
                </a:lnTo>
                <a:lnTo>
                  <a:pt x="764" y="792"/>
                </a:lnTo>
                <a:lnTo>
                  <a:pt x="748" y="810"/>
                </a:lnTo>
                <a:lnTo>
                  <a:pt x="737" y="824"/>
                </a:lnTo>
                <a:lnTo>
                  <a:pt x="737" y="824"/>
                </a:lnTo>
                <a:lnTo>
                  <a:pt x="730" y="836"/>
                </a:lnTo>
                <a:lnTo>
                  <a:pt x="723" y="851"/>
                </a:lnTo>
                <a:lnTo>
                  <a:pt x="716" y="867"/>
                </a:lnTo>
                <a:lnTo>
                  <a:pt x="711" y="885"/>
                </a:lnTo>
                <a:lnTo>
                  <a:pt x="711" y="885"/>
                </a:lnTo>
                <a:lnTo>
                  <a:pt x="706" y="906"/>
                </a:lnTo>
                <a:lnTo>
                  <a:pt x="702" y="932"/>
                </a:lnTo>
                <a:lnTo>
                  <a:pt x="699" y="960"/>
                </a:lnTo>
                <a:lnTo>
                  <a:pt x="697" y="992"/>
                </a:lnTo>
                <a:lnTo>
                  <a:pt x="504" y="992"/>
                </a:lnTo>
                <a:lnTo>
                  <a:pt x="503" y="960"/>
                </a:lnTo>
                <a:lnTo>
                  <a:pt x="503" y="960"/>
                </a:lnTo>
                <a:lnTo>
                  <a:pt x="504" y="937"/>
                </a:lnTo>
                <a:lnTo>
                  <a:pt x="505" y="914"/>
                </a:lnTo>
                <a:lnTo>
                  <a:pt x="508" y="891"/>
                </a:lnTo>
                <a:lnTo>
                  <a:pt x="512" y="869"/>
                </a:lnTo>
                <a:lnTo>
                  <a:pt x="517" y="848"/>
                </a:lnTo>
                <a:lnTo>
                  <a:pt x="523" y="827"/>
                </a:lnTo>
                <a:lnTo>
                  <a:pt x="530" y="807"/>
                </a:lnTo>
                <a:lnTo>
                  <a:pt x="538" y="786"/>
                </a:lnTo>
                <a:lnTo>
                  <a:pt x="538" y="786"/>
                </a:lnTo>
                <a:lnTo>
                  <a:pt x="548" y="767"/>
                </a:lnTo>
                <a:lnTo>
                  <a:pt x="558" y="748"/>
                </a:lnTo>
                <a:lnTo>
                  <a:pt x="571" y="729"/>
                </a:lnTo>
                <a:lnTo>
                  <a:pt x="584" y="711"/>
                </a:lnTo>
                <a:lnTo>
                  <a:pt x="598" y="693"/>
                </a:lnTo>
                <a:lnTo>
                  <a:pt x="615" y="675"/>
                </a:lnTo>
                <a:lnTo>
                  <a:pt x="632" y="657"/>
                </a:lnTo>
                <a:lnTo>
                  <a:pt x="651" y="640"/>
                </a:lnTo>
                <a:lnTo>
                  <a:pt x="651" y="640"/>
                </a:lnTo>
                <a:lnTo>
                  <a:pt x="685" y="609"/>
                </a:lnTo>
                <a:lnTo>
                  <a:pt x="712" y="584"/>
                </a:lnTo>
                <a:lnTo>
                  <a:pt x="731" y="564"/>
                </a:lnTo>
                <a:lnTo>
                  <a:pt x="738" y="555"/>
                </a:lnTo>
                <a:lnTo>
                  <a:pt x="743" y="549"/>
                </a:lnTo>
                <a:lnTo>
                  <a:pt x="743" y="549"/>
                </a:lnTo>
                <a:lnTo>
                  <a:pt x="750" y="536"/>
                </a:lnTo>
                <a:lnTo>
                  <a:pt x="754" y="521"/>
                </a:lnTo>
                <a:lnTo>
                  <a:pt x="758" y="506"/>
                </a:lnTo>
                <a:lnTo>
                  <a:pt x="759" y="490"/>
                </a:lnTo>
                <a:lnTo>
                  <a:pt x="759" y="490"/>
                </a:lnTo>
                <a:lnTo>
                  <a:pt x="758" y="479"/>
                </a:lnTo>
                <a:lnTo>
                  <a:pt x="756" y="468"/>
                </a:lnTo>
                <a:lnTo>
                  <a:pt x="753" y="457"/>
                </a:lnTo>
                <a:lnTo>
                  <a:pt x="749" y="448"/>
                </a:lnTo>
                <a:lnTo>
                  <a:pt x="744" y="438"/>
                </a:lnTo>
                <a:lnTo>
                  <a:pt x="737" y="430"/>
                </a:lnTo>
                <a:lnTo>
                  <a:pt x="729" y="420"/>
                </a:lnTo>
                <a:lnTo>
                  <a:pt x="720" y="413"/>
                </a:lnTo>
                <a:lnTo>
                  <a:pt x="720" y="413"/>
                </a:lnTo>
                <a:lnTo>
                  <a:pt x="711" y="405"/>
                </a:lnTo>
                <a:lnTo>
                  <a:pt x="699" y="399"/>
                </a:lnTo>
                <a:lnTo>
                  <a:pt x="688" y="394"/>
                </a:lnTo>
                <a:lnTo>
                  <a:pt x="676" y="388"/>
                </a:lnTo>
                <a:lnTo>
                  <a:pt x="662" y="385"/>
                </a:lnTo>
                <a:lnTo>
                  <a:pt x="648" y="383"/>
                </a:lnTo>
                <a:lnTo>
                  <a:pt x="633" y="381"/>
                </a:lnTo>
                <a:lnTo>
                  <a:pt x="618" y="381"/>
                </a:lnTo>
                <a:lnTo>
                  <a:pt x="618" y="381"/>
                </a:lnTo>
                <a:lnTo>
                  <a:pt x="602" y="381"/>
                </a:lnTo>
                <a:lnTo>
                  <a:pt x="587" y="383"/>
                </a:lnTo>
                <a:lnTo>
                  <a:pt x="572" y="386"/>
                </a:lnTo>
                <a:lnTo>
                  <a:pt x="558" y="391"/>
                </a:lnTo>
                <a:lnTo>
                  <a:pt x="545" y="396"/>
                </a:lnTo>
                <a:lnTo>
                  <a:pt x="533" y="402"/>
                </a:lnTo>
                <a:lnTo>
                  <a:pt x="521" y="411"/>
                </a:lnTo>
                <a:lnTo>
                  <a:pt x="510" y="419"/>
                </a:lnTo>
                <a:lnTo>
                  <a:pt x="510" y="419"/>
                </a:lnTo>
                <a:lnTo>
                  <a:pt x="501" y="430"/>
                </a:lnTo>
                <a:lnTo>
                  <a:pt x="491" y="440"/>
                </a:lnTo>
                <a:lnTo>
                  <a:pt x="485" y="452"/>
                </a:lnTo>
                <a:lnTo>
                  <a:pt x="479" y="464"/>
                </a:lnTo>
                <a:lnTo>
                  <a:pt x="473" y="476"/>
                </a:lnTo>
                <a:lnTo>
                  <a:pt x="470" y="490"/>
                </a:lnTo>
                <a:lnTo>
                  <a:pt x="468" y="504"/>
                </a:lnTo>
                <a:lnTo>
                  <a:pt x="468" y="519"/>
                </a:lnTo>
                <a:lnTo>
                  <a:pt x="280" y="519"/>
                </a:lnTo>
                <a:lnTo>
                  <a:pt x="280" y="519"/>
                </a:lnTo>
                <a:lnTo>
                  <a:pt x="280" y="502"/>
                </a:lnTo>
                <a:lnTo>
                  <a:pt x="281" y="486"/>
                </a:lnTo>
                <a:lnTo>
                  <a:pt x="284" y="469"/>
                </a:lnTo>
                <a:lnTo>
                  <a:pt x="286" y="453"/>
                </a:lnTo>
                <a:lnTo>
                  <a:pt x="289" y="438"/>
                </a:lnTo>
                <a:lnTo>
                  <a:pt x="293" y="422"/>
                </a:lnTo>
                <a:lnTo>
                  <a:pt x="298" y="409"/>
                </a:lnTo>
                <a:lnTo>
                  <a:pt x="304" y="394"/>
                </a:lnTo>
                <a:lnTo>
                  <a:pt x="310" y="380"/>
                </a:lnTo>
                <a:lnTo>
                  <a:pt x="316" y="366"/>
                </a:lnTo>
                <a:lnTo>
                  <a:pt x="325" y="352"/>
                </a:lnTo>
                <a:lnTo>
                  <a:pt x="333" y="340"/>
                </a:lnTo>
                <a:lnTo>
                  <a:pt x="342" y="328"/>
                </a:lnTo>
                <a:lnTo>
                  <a:pt x="352" y="315"/>
                </a:lnTo>
                <a:lnTo>
                  <a:pt x="363" y="304"/>
                </a:lnTo>
                <a:lnTo>
                  <a:pt x="375" y="292"/>
                </a:lnTo>
                <a:lnTo>
                  <a:pt x="375" y="292"/>
                </a:lnTo>
                <a:lnTo>
                  <a:pt x="387" y="281"/>
                </a:lnTo>
                <a:lnTo>
                  <a:pt x="400" y="271"/>
                </a:lnTo>
                <a:lnTo>
                  <a:pt x="413" y="261"/>
                </a:lnTo>
                <a:lnTo>
                  <a:pt x="427" y="253"/>
                </a:lnTo>
                <a:lnTo>
                  <a:pt x="440" y="245"/>
                </a:lnTo>
                <a:lnTo>
                  <a:pt x="455" y="238"/>
                </a:lnTo>
                <a:lnTo>
                  <a:pt x="470" y="230"/>
                </a:lnTo>
                <a:lnTo>
                  <a:pt x="485" y="225"/>
                </a:lnTo>
                <a:lnTo>
                  <a:pt x="502" y="220"/>
                </a:lnTo>
                <a:lnTo>
                  <a:pt x="518" y="215"/>
                </a:lnTo>
                <a:lnTo>
                  <a:pt x="535" y="211"/>
                </a:lnTo>
                <a:lnTo>
                  <a:pt x="552" y="208"/>
                </a:lnTo>
                <a:lnTo>
                  <a:pt x="570" y="206"/>
                </a:lnTo>
                <a:lnTo>
                  <a:pt x="589" y="204"/>
                </a:lnTo>
                <a:lnTo>
                  <a:pt x="607" y="203"/>
                </a:lnTo>
                <a:lnTo>
                  <a:pt x="626" y="203"/>
                </a:lnTo>
                <a:lnTo>
                  <a:pt x="626" y="203"/>
                </a:lnTo>
                <a:lnTo>
                  <a:pt x="651" y="203"/>
                </a:lnTo>
                <a:lnTo>
                  <a:pt x="675" y="205"/>
                </a:lnTo>
                <a:lnTo>
                  <a:pt x="698" y="208"/>
                </a:lnTo>
                <a:lnTo>
                  <a:pt x="719" y="211"/>
                </a:lnTo>
                <a:lnTo>
                  <a:pt x="741" y="216"/>
                </a:lnTo>
                <a:lnTo>
                  <a:pt x="761" y="223"/>
                </a:lnTo>
                <a:lnTo>
                  <a:pt x="780" y="230"/>
                </a:lnTo>
                <a:lnTo>
                  <a:pt x="798" y="240"/>
                </a:lnTo>
                <a:lnTo>
                  <a:pt x="798" y="240"/>
                </a:lnTo>
                <a:lnTo>
                  <a:pt x="815" y="249"/>
                </a:lnTo>
                <a:lnTo>
                  <a:pt x="832" y="260"/>
                </a:lnTo>
                <a:lnTo>
                  <a:pt x="847" y="272"/>
                </a:lnTo>
                <a:lnTo>
                  <a:pt x="861" y="284"/>
                </a:lnTo>
                <a:lnTo>
                  <a:pt x="875" y="298"/>
                </a:lnTo>
                <a:lnTo>
                  <a:pt x="888" y="314"/>
                </a:lnTo>
                <a:lnTo>
                  <a:pt x="900" y="330"/>
                </a:lnTo>
                <a:lnTo>
                  <a:pt x="911" y="347"/>
                </a:lnTo>
                <a:lnTo>
                  <a:pt x="911" y="347"/>
                </a:lnTo>
                <a:lnTo>
                  <a:pt x="921" y="364"/>
                </a:lnTo>
                <a:lnTo>
                  <a:pt x="929" y="382"/>
                </a:lnTo>
                <a:lnTo>
                  <a:pt x="937" y="400"/>
                </a:lnTo>
                <a:lnTo>
                  <a:pt x="943" y="418"/>
                </a:lnTo>
                <a:lnTo>
                  <a:pt x="947" y="437"/>
                </a:lnTo>
                <a:lnTo>
                  <a:pt x="950" y="455"/>
                </a:lnTo>
                <a:lnTo>
                  <a:pt x="953" y="474"/>
                </a:lnTo>
                <a:lnTo>
                  <a:pt x="954" y="493"/>
                </a:lnTo>
                <a:lnTo>
                  <a:pt x="954" y="493"/>
                </a:lnTo>
                <a:lnTo>
                  <a:pt x="953" y="515"/>
                </a:lnTo>
                <a:lnTo>
                  <a:pt x="949" y="535"/>
                </a:lnTo>
                <a:lnTo>
                  <a:pt x="945" y="556"/>
                </a:lnTo>
                <a:lnTo>
                  <a:pt x="940" y="576"/>
                </a:lnTo>
                <a:lnTo>
                  <a:pt x="940" y="57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 name="pole tekstowe 4">
            <a:extLst>
              <a:ext uri="{FF2B5EF4-FFF2-40B4-BE49-F238E27FC236}">
                <a16:creationId xmlns:a16="http://schemas.microsoft.com/office/drawing/2014/main" id="{495AF752-0F2B-4C34-9EED-9F647F39496D}"/>
              </a:ext>
            </a:extLst>
          </p:cNvPr>
          <p:cNvSpPr txBox="1"/>
          <p:nvPr/>
        </p:nvSpPr>
        <p:spPr>
          <a:xfrm>
            <a:off x="397697" y="1682061"/>
            <a:ext cx="1781233" cy="738664"/>
          </a:xfrm>
          <a:prstGeom prst="rect">
            <a:avLst/>
          </a:prstGeom>
          <a:noFill/>
        </p:spPr>
        <p:txBody>
          <a:bodyPr wrap="square">
            <a:spAutoFit/>
          </a:bodyPr>
          <a:lstStyle/>
          <a:p>
            <a:pPr algn="ctr"/>
            <a:r>
              <a:rPr lang="pl-PL" sz="1050" b="1" i="1"/>
              <a:t>Osoby, które uważają, </a:t>
            </a:r>
          </a:p>
          <a:p>
            <a:pPr algn="ctr"/>
            <a:r>
              <a:rPr lang="pl-PL" sz="1050" b="1" i="1"/>
              <a:t>że Polska powinna redukować emisję gazów cieplarnianych</a:t>
            </a:r>
          </a:p>
        </p:txBody>
      </p:sp>
      <p:sp>
        <p:nvSpPr>
          <p:cNvPr id="6" name="Prostokąt: zaokrąglone rogi 5">
            <a:extLst>
              <a:ext uri="{FF2B5EF4-FFF2-40B4-BE49-F238E27FC236}">
                <a16:creationId xmlns:a16="http://schemas.microsoft.com/office/drawing/2014/main" id="{B13B1194-724D-4003-8C10-05EA70831927}"/>
              </a:ext>
            </a:extLst>
          </p:cNvPr>
          <p:cNvSpPr/>
          <p:nvPr/>
        </p:nvSpPr>
        <p:spPr>
          <a:xfrm>
            <a:off x="409203" y="1556792"/>
            <a:ext cx="1769727" cy="353869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7" name="Wykres 6" descr="Wykres kołowy przedstawiający osoby, które uważają, że Polska powinna redukować emisję gazów cieplarnianych: 94%.">
            <a:extLst>
              <a:ext uri="{FF2B5EF4-FFF2-40B4-BE49-F238E27FC236}">
                <a16:creationId xmlns:a16="http://schemas.microsoft.com/office/drawing/2014/main" id="{AA402EB9-0E49-44DD-8791-3652123F9DF1}"/>
              </a:ext>
            </a:extLst>
          </p:cNvPr>
          <p:cNvGraphicFramePr/>
          <p:nvPr>
            <p:extLst>
              <p:ext uri="{D42A27DB-BD31-4B8C-83A1-F6EECF244321}">
                <p14:modId xmlns:p14="http://schemas.microsoft.com/office/powerpoint/2010/main" val="624481874"/>
              </p:ext>
            </p:extLst>
          </p:nvPr>
        </p:nvGraphicFramePr>
        <p:xfrm>
          <a:off x="411014" y="2543089"/>
          <a:ext cx="2160240" cy="119822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2" name="Wykres 61" descr="Powody dla których Polska powinna redukować emisję gazów cieplarnianych.&#10;&#10;Wykres słupkowy przedstawiający te powody:&#10;ze względu na szkodliwe skutki dla środowiska 47%, ze względu na szkodliwe skutki dla zdrowia ludzkiego 13%, ze względu na zmiany zachodzące w klimacie 10%,  aby przyszłym pokoleniom żyło się lepiej 8%, ze względu na zbyt wysoki wskaźnik emisji tych gazów 6%, to nasz obowiązek, każdy kraj powinien o to zadbać dla naszego dobra 4%, należy respektować zobowiązania międzynarodowe 3%, żeby dać przykład innym państwom 2%, z innego powodu 3%, trudno powiedzieć 5%.">
            <a:extLst>
              <a:ext uri="{FF2B5EF4-FFF2-40B4-BE49-F238E27FC236}">
                <a16:creationId xmlns:a16="http://schemas.microsoft.com/office/drawing/2014/main" id="{E4E7D701-4A58-4E9E-BD1B-36F928121392}"/>
              </a:ext>
            </a:extLst>
          </p:cNvPr>
          <p:cNvGraphicFramePr/>
          <p:nvPr>
            <p:extLst>
              <p:ext uri="{D42A27DB-BD31-4B8C-83A1-F6EECF244321}">
                <p14:modId xmlns:p14="http://schemas.microsoft.com/office/powerpoint/2010/main" val="1155114274"/>
              </p:ext>
            </p:extLst>
          </p:nvPr>
        </p:nvGraphicFramePr>
        <p:xfrm>
          <a:off x="7209644" y="1636752"/>
          <a:ext cx="1925060" cy="3538697"/>
        </p:xfrm>
        <a:graphic>
          <a:graphicData uri="http://schemas.openxmlformats.org/drawingml/2006/chart">
            <c:chart xmlns:c="http://schemas.openxmlformats.org/drawingml/2006/chart" xmlns:r="http://schemas.openxmlformats.org/officeDocument/2006/relationships" r:id="rId4"/>
          </a:graphicData>
        </a:graphic>
      </p:graphicFrame>
      <p:grpSp>
        <p:nvGrpSpPr>
          <p:cNvPr id="99" name="Grupa 98">
            <a:extLst>
              <a:ext uri="{FF2B5EF4-FFF2-40B4-BE49-F238E27FC236}">
                <a16:creationId xmlns:a16="http://schemas.microsoft.com/office/drawing/2014/main" id="{3DC3E57A-AAAC-4D10-86B4-896F37164F83}"/>
              </a:ext>
            </a:extLst>
          </p:cNvPr>
          <p:cNvGrpSpPr/>
          <p:nvPr/>
        </p:nvGrpSpPr>
        <p:grpSpPr>
          <a:xfrm>
            <a:off x="6782241" y="2056165"/>
            <a:ext cx="236570" cy="209142"/>
            <a:chOff x="5302251" y="4618038"/>
            <a:chExt cx="657225" cy="581025"/>
          </a:xfrm>
          <a:solidFill>
            <a:schemeClr val="bg1">
              <a:lumMod val="75000"/>
            </a:schemeClr>
          </a:solidFill>
        </p:grpSpPr>
        <p:sp>
          <p:nvSpPr>
            <p:cNvPr id="100" name="Freeform 78">
              <a:extLst>
                <a:ext uri="{FF2B5EF4-FFF2-40B4-BE49-F238E27FC236}">
                  <a16:creationId xmlns:a16="http://schemas.microsoft.com/office/drawing/2014/main" id="{618E3826-68D9-4BAB-8BCE-70FD21197136}"/>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1" name="Freeform 79">
              <a:extLst>
                <a:ext uri="{FF2B5EF4-FFF2-40B4-BE49-F238E27FC236}">
                  <a16:creationId xmlns:a16="http://schemas.microsoft.com/office/drawing/2014/main" id="{0F258F5D-D238-4F71-A6E7-D13D4DF04F81}"/>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2" name="Freeform 80">
              <a:extLst>
                <a:ext uri="{FF2B5EF4-FFF2-40B4-BE49-F238E27FC236}">
                  <a16:creationId xmlns:a16="http://schemas.microsoft.com/office/drawing/2014/main" id="{96FB179A-7F4F-49A5-82FB-2427FE355F9C}"/>
                </a:ext>
              </a:extLst>
            </p:cNvPr>
            <p:cNvSpPr>
              <a:spLocks/>
            </p:cNvSpPr>
            <p:nvPr/>
          </p:nvSpPr>
          <p:spPr bwMode="auto">
            <a:xfrm>
              <a:off x="5467351" y="4618038"/>
              <a:ext cx="327025" cy="295275"/>
            </a:xfrm>
            <a:custGeom>
              <a:avLst/>
              <a:gdLst>
                <a:gd name="T0" fmla="*/ 780 w 1438"/>
                <a:gd name="T1" fmla="*/ 1250 h 1303"/>
                <a:gd name="T2" fmla="*/ 1106 w 1438"/>
                <a:gd name="T3" fmla="*/ 962 h 1303"/>
                <a:gd name="T4" fmla="*/ 1262 w 1438"/>
                <a:gd name="T5" fmla="*/ 815 h 1303"/>
                <a:gd name="T6" fmla="*/ 1302 w 1438"/>
                <a:gd name="T7" fmla="*/ 772 h 1303"/>
                <a:gd name="T8" fmla="*/ 1351 w 1438"/>
                <a:gd name="T9" fmla="*/ 705 h 1303"/>
                <a:gd name="T10" fmla="*/ 1389 w 1438"/>
                <a:gd name="T11" fmla="*/ 638 h 1303"/>
                <a:gd name="T12" fmla="*/ 1416 w 1438"/>
                <a:gd name="T13" fmla="*/ 569 h 1303"/>
                <a:gd name="T14" fmla="*/ 1432 w 1438"/>
                <a:gd name="T15" fmla="*/ 502 h 1303"/>
                <a:gd name="T16" fmla="*/ 1438 w 1438"/>
                <a:gd name="T17" fmla="*/ 436 h 1303"/>
                <a:gd name="T18" fmla="*/ 1435 w 1438"/>
                <a:gd name="T19" fmla="*/ 371 h 1303"/>
                <a:gd name="T20" fmla="*/ 1423 w 1438"/>
                <a:gd name="T21" fmla="*/ 310 h 1303"/>
                <a:gd name="T22" fmla="*/ 1403 w 1438"/>
                <a:gd name="T23" fmla="*/ 251 h 1303"/>
                <a:gd name="T24" fmla="*/ 1377 w 1438"/>
                <a:gd name="T25" fmla="*/ 197 h 1303"/>
                <a:gd name="T26" fmla="*/ 1343 w 1438"/>
                <a:gd name="T27" fmla="*/ 148 h 1303"/>
                <a:gd name="T28" fmla="*/ 1303 w 1438"/>
                <a:gd name="T29" fmla="*/ 105 h 1303"/>
                <a:gd name="T30" fmla="*/ 1258 w 1438"/>
                <a:gd name="T31" fmla="*/ 67 h 1303"/>
                <a:gd name="T32" fmla="*/ 1207 w 1438"/>
                <a:gd name="T33" fmla="*/ 38 h 1303"/>
                <a:gd name="T34" fmla="*/ 1151 w 1438"/>
                <a:gd name="T35" fmla="*/ 16 h 1303"/>
                <a:gd name="T36" fmla="*/ 1093 w 1438"/>
                <a:gd name="T37" fmla="*/ 3 h 1303"/>
                <a:gd name="T38" fmla="*/ 1031 w 1438"/>
                <a:gd name="T39" fmla="*/ 0 h 1303"/>
                <a:gd name="T40" fmla="*/ 967 w 1438"/>
                <a:gd name="T41" fmla="*/ 7 h 1303"/>
                <a:gd name="T42" fmla="*/ 901 w 1438"/>
                <a:gd name="T43" fmla="*/ 24 h 1303"/>
                <a:gd name="T44" fmla="*/ 833 w 1438"/>
                <a:gd name="T45" fmla="*/ 54 h 1303"/>
                <a:gd name="T46" fmla="*/ 765 w 1438"/>
                <a:gd name="T47" fmla="*/ 96 h 1303"/>
                <a:gd name="T48" fmla="*/ 719 w 1438"/>
                <a:gd name="T49" fmla="*/ 132 h 1303"/>
                <a:gd name="T50" fmla="*/ 651 w 1438"/>
                <a:gd name="T51" fmla="*/ 81 h 1303"/>
                <a:gd name="T52" fmla="*/ 583 w 1438"/>
                <a:gd name="T53" fmla="*/ 43 h 1303"/>
                <a:gd name="T54" fmla="*/ 516 w 1438"/>
                <a:gd name="T55" fmla="*/ 18 h 1303"/>
                <a:gd name="T56" fmla="*/ 450 w 1438"/>
                <a:gd name="T57" fmla="*/ 3 h 1303"/>
                <a:gd name="T58" fmla="*/ 387 w 1438"/>
                <a:gd name="T59" fmla="*/ 0 h 1303"/>
                <a:gd name="T60" fmla="*/ 326 w 1438"/>
                <a:gd name="T61" fmla="*/ 7 h 1303"/>
                <a:gd name="T62" fmla="*/ 268 w 1438"/>
                <a:gd name="T63" fmla="*/ 22 h 1303"/>
                <a:gd name="T64" fmla="*/ 214 w 1438"/>
                <a:gd name="T65" fmla="*/ 46 h 1303"/>
                <a:gd name="T66" fmla="*/ 166 w 1438"/>
                <a:gd name="T67" fmla="*/ 80 h 1303"/>
                <a:gd name="T68" fmla="*/ 121 w 1438"/>
                <a:gd name="T69" fmla="*/ 118 h 1303"/>
                <a:gd name="T70" fmla="*/ 84 w 1438"/>
                <a:gd name="T71" fmla="*/ 164 h 1303"/>
                <a:gd name="T72" fmla="*/ 52 w 1438"/>
                <a:gd name="T73" fmla="*/ 214 h 1303"/>
                <a:gd name="T74" fmla="*/ 27 w 1438"/>
                <a:gd name="T75" fmla="*/ 271 h 1303"/>
                <a:gd name="T76" fmla="*/ 10 w 1438"/>
                <a:gd name="T77" fmla="*/ 329 h 1303"/>
                <a:gd name="T78" fmla="*/ 1 w 1438"/>
                <a:gd name="T79" fmla="*/ 392 h 1303"/>
                <a:gd name="T80" fmla="*/ 1 w 1438"/>
                <a:gd name="T81" fmla="*/ 458 h 1303"/>
                <a:gd name="T82" fmla="*/ 11 w 1438"/>
                <a:gd name="T83" fmla="*/ 525 h 1303"/>
                <a:gd name="T84" fmla="*/ 31 w 1438"/>
                <a:gd name="T85" fmla="*/ 593 h 1303"/>
                <a:gd name="T86" fmla="*/ 61 w 1438"/>
                <a:gd name="T87" fmla="*/ 660 h 1303"/>
                <a:gd name="T88" fmla="*/ 103 w 1438"/>
                <a:gd name="T89" fmla="*/ 727 h 1303"/>
                <a:gd name="T90" fmla="*/ 156 w 1438"/>
                <a:gd name="T91" fmla="*/ 793 h 1303"/>
                <a:gd name="T92" fmla="*/ 210 w 1438"/>
                <a:gd name="T93" fmla="*/ 848 h 1303"/>
                <a:gd name="T94" fmla="*/ 422 w 1438"/>
                <a:gd name="T95" fmla="*/ 1042 h 1303"/>
                <a:gd name="T96" fmla="*/ 719 w 1438"/>
                <a:gd name="T97" fmla="*/ 130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8" h="1303">
                  <a:moveTo>
                    <a:pt x="719" y="1303"/>
                  </a:moveTo>
                  <a:lnTo>
                    <a:pt x="719" y="1303"/>
                  </a:lnTo>
                  <a:lnTo>
                    <a:pt x="780" y="1250"/>
                  </a:lnTo>
                  <a:lnTo>
                    <a:pt x="927" y="1122"/>
                  </a:lnTo>
                  <a:lnTo>
                    <a:pt x="1017" y="1042"/>
                  </a:lnTo>
                  <a:lnTo>
                    <a:pt x="1106" y="962"/>
                  </a:lnTo>
                  <a:lnTo>
                    <a:pt x="1190" y="883"/>
                  </a:lnTo>
                  <a:lnTo>
                    <a:pt x="1228" y="848"/>
                  </a:lnTo>
                  <a:lnTo>
                    <a:pt x="1262" y="815"/>
                  </a:lnTo>
                  <a:lnTo>
                    <a:pt x="1262" y="815"/>
                  </a:lnTo>
                  <a:lnTo>
                    <a:pt x="1283" y="793"/>
                  </a:lnTo>
                  <a:lnTo>
                    <a:pt x="1302" y="772"/>
                  </a:lnTo>
                  <a:lnTo>
                    <a:pt x="1319" y="750"/>
                  </a:lnTo>
                  <a:lnTo>
                    <a:pt x="1336" y="727"/>
                  </a:lnTo>
                  <a:lnTo>
                    <a:pt x="1351" y="705"/>
                  </a:lnTo>
                  <a:lnTo>
                    <a:pt x="1365" y="682"/>
                  </a:lnTo>
                  <a:lnTo>
                    <a:pt x="1378" y="660"/>
                  </a:lnTo>
                  <a:lnTo>
                    <a:pt x="1389" y="638"/>
                  </a:lnTo>
                  <a:lnTo>
                    <a:pt x="1399" y="615"/>
                  </a:lnTo>
                  <a:lnTo>
                    <a:pt x="1408" y="593"/>
                  </a:lnTo>
                  <a:lnTo>
                    <a:pt x="1416" y="569"/>
                  </a:lnTo>
                  <a:lnTo>
                    <a:pt x="1422" y="547"/>
                  </a:lnTo>
                  <a:lnTo>
                    <a:pt x="1428" y="525"/>
                  </a:lnTo>
                  <a:lnTo>
                    <a:pt x="1432" y="502"/>
                  </a:lnTo>
                  <a:lnTo>
                    <a:pt x="1435" y="480"/>
                  </a:lnTo>
                  <a:lnTo>
                    <a:pt x="1437" y="458"/>
                  </a:lnTo>
                  <a:lnTo>
                    <a:pt x="1438" y="436"/>
                  </a:lnTo>
                  <a:lnTo>
                    <a:pt x="1438" y="415"/>
                  </a:lnTo>
                  <a:lnTo>
                    <a:pt x="1438" y="392"/>
                  </a:lnTo>
                  <a:lnTo>
                    <a:pt x="1435" y="371"/>
                  </a:lnTo>
                  <a:lnTo>
                    <a:pt x="1432" y="350"/>
                  </a:lnTo>
                  <a:lnTo>
                    <a:pt x="1429" y="329"/>
                  </a:lnTo>
                  <a:lnTo>
                    <a:pt x="1423" y="310"/>
                  </a:lnTo>
                  <a:lnTo>
                    <a:pt x="1418" y="290"/>
                  </a:lnTo>
                  <a:lnTo>
                    <a:pt x="1411" y="271"/>
                  </a:lnTo>
                  <a:lnTo>
                    <a:pt x="1403" y="251"/>
                  </a:lnTo>
                  <a:lnTo>
                    <a:pt x="1396" y="233"/>
                  </a:lnTo>
                  <a:lnTo>
                    <a:pt x="1387" y="214"/>
                  </a:lnTo>
                  <a:lnTo>
                    <a:pt x="1377" y="197"/>
                  </a:lnTo>
                  <a:lnTo>
                    <a:pt x="1366" y="180"/>
                  </a:lnTo>
                  <a:lnTo>
                    <a:pt x="1355" y="164"/>
                  </a:lnTo>
                  <a:lnTo>
                    <a:pt x="1343" y="148"/>
                  </a:lnTo>
                  <a:lnTo>
                    <a:pt x="1330" y="133"/>
                  </a:lnTo>
                  <a:lnTo>
                    <a:pt x="1317" y="118"/>
                  </a:lnTo>
                  <a:lnTo>
                    <a:pt x="1303" y="105"/>
                  </a:lnTo>
                  <a:lnTo>
                    <a:pt x="1288" y="92"/>
                  </a:lnTo>
                  <a:lnTo>
                    <a:pt x="1273" y="80"/>
                  </a:lnTo>
                  <a:lnTo>
                    <a:pt x="1258" y="67"/>
                  </a:lnTo>
                  <a:lnTo>
                    <a:pt x="1241" y="56"/>
                  </a:lnTo>
                  <a:lnTo>
                    <a:pt x="1223" y="46"/>
                  </a:lnTo>
                  <a:lnTo>
                    <a:pt x="1207" y="38"/>
                  </a:lnTo>
                  <a:lnTo>
                    <a:pt x="1189" y="30"/>
                  </a:lnTo>
                  <a:lnTo>
                    <a:pt x="1170" y="22"/>
                  </a:lnTo>
                  <a:lnTo>
                    <a:pt x="1151" y="16"/>
                  </a:lnTo>
                  <a:lnTo>
                    <a:pt x="1133" y="11"/>
                  </a:lnTo>
                  <a:lnTo>
                    <a:pt x="1113" y="7"/>
                  </a:lnTo>
                  <a:lnTo>
                    <a:pt x="1093" y="3"/>
                  </a:lnTo>
                  <a:lnTo>
                    <a:pt x="1072" y="1"/>
                  </a:lnTo>
                  <a:lnTo>
                    <a:pt x="1052" y="0"/>
                  </a:lnTo>
                  <a:lnTo>
                    <a:pt x="1031" y="0"/>
                  </a:lnTo>
                  <a:lnTo>
                    <a:pt x="1010" y="1"/>
                  </a:lnTo>
                  <a:lnTo>
                    <a:pt x="988" y="3"/>
                  </a:lnTo>
                  <a:lnTo>
                    <a:pt x="967" y="7"/>
                  </a:lnTo>
                  <a:lnTo>
                    <a:pt x="945" y="11"/>
                  </a:lnTo>
                  <a:lnTo>
                    <a:pt x="923" y="18"/>
                  </a:lnTo>
                  <a:lnTo>
                    <a:pt x="901" y="24"/>
                  </a:lnTo>
                  <a:lnTo>
                    <a:pt x="877" y="33"/>
                  </a:lnTo>
                  <a:lnTo>
                    <a:pt x="855" y="43"/>
                  </a:lnTo>
                  <a:lnTo>
                    <a:pt x="833" y="54"/>
                  </a:lnTo>
                  <a:lnTo>
                    <a:pt x="810" y="66"/>
                  </a:lnTo>
                  <a:lnTo>
                    <a:pt x="788" y="81"/>
                  </a:lnTo>
                  <a:lnTo>
                    <a:pt x="765" y="96"/>
                  </a:lnTo>
                  <a:lnTo>
                    <a:pt x="741" y="114"/>
                  </a:lnTo>
                  <a:lnTo>
                    <a:pt x="719" y="132"/>
                  </a:lnTo>
                  <a:lnTo>
                    <a:pt x="719" y="132"/>
                  </a:lnTo>
                  <a:lnTo>
                    <a:pt x="696" y="114"/>
                  </a:lnTo>
                  <a:lnTo>
                    <a:pt x="674" y="96"/>
                  </a:lnTo>
                  <a:lnTo>
                    <a:pt x="651" y="81"/>
                  </a:lnTo>
                  <a:lnTo>
                    <a:pt x="629" y="66"/>
                  </a:lnTo>
                  <a:lnTo>
                    <a:pt x="605" y="54"/>
                  </a:lnTo>
                  <a:lnTo>
                    <a:pt x="583" y="43"/>
                  </a:lnTo>
                  <a:lnTo>
                    <a:pt x="560" y="33"/>
                  </a:lnTo>
                  <a:lnTo>
                    <a:pt x="538" y="24"/>
                  </a:lnTo>
                  <a:lnTo>
                    <a:pt x="516" y="18"/>
                  </a:lnTo>
                  <a:lnTo>
                    <a:pt x="494" y="11"/>
                  </a:lnTo>
                  <a:lnTo>
                    <a:pt x="472" y="7"/>
                  </a:lnTo>
                  <a:lnTo>
                    <a:pt x="450" y="3"/>
                  </a:lnTo>
                  <a:lnTo>
                    <a:pt x="429" y="1"/>
                  </a:lnTo>
                  <a:lnTo>
                    <a:pt x="408" y="0"/>
                  </a:lnTo>
                  <a:lnTo>
                    <a:pt x="387" y="0"/>
                  </a:lnTo>
                  <a:lnTo>
                    <a:pt x="366" y="1"/>
                  </a:lnTo>
                  <a:lnTo>
                    <a:pt x="346" y="3"/>
                  </a:lnTo>
                  <a:lnTo>
                    <a:pt x="326" y="7"/>
                  </a:lnTo>
                  <a:lnTo>
                    <a:pt x="306" y="11"/>
                  </a:lnTo>
                  <a:lnTo>
                    <a:pt x="287" y="16"/>
                  </a:lnTo>
                  <a:lnTo>
                    <a:pt x="268" y="22"/>
                  </a:lnTo>
                  <a:lnTo>
                    <a:pt x="250" y="30"/>
                  </a:lnTo>
                  <a:lnTo>
                    <a:pt x="232" y="38"/>
                  </a:lnTo>
                  <a:lnTo>
                    <a:pt x="214" y="46"/>
                  </a:lnTo>
                  <a:lnTo>
                    <a:pt x="198" y="56"/>
                  </a:lnTo>
                  <a:lnTo>
                    <a:pt x="181" y="67"/>
                  </a:lnTo>
                  <a:lnTo>
                    <a:pt x="166" y="80"/>
                  </a:lnTo>
                  <a:lnTo>
                    <a:pt x="150" y="92"/>
                  </a:lnTo>
                  <a:lnTo>
                    <a:pt x="136" y="105"/>
                  </a:lnTo>
                  <a:lnTo>
                    <a:pt x="121" y="118"/>
                  </a:lnTo>
                  <a:lnTo>
                    <a:pt x="108" y="133"/>
                  </a:lnTo>
                  <a:lnTo>
                    <a:pt x="96" y="148"/>
                  </a:lnTo>
                  <a:lnTo>
                    <a:pt x="84" y="164"/>
                  </a:lnTo>
                  <a:lnTo>
                    <a:pt x="72" y="180"/>
                  </a:lnTo>
                  <a:lnTo>
                    <a:pt x="62" y="197"/>
                  </a:lnTo>
                  <a:lnTo>
                    <a:pt x="52" y="214"/>
                  </a:lnTo>
                  <a:lnTo>
                    <a:pt x="43" y="233"/>
                  </a:lnTo>
                  <a:lnTo>
                    <a:pt x="34" y="251"/>
                  </a:lnTo>
                  <a:lnTo>
                    <a:pt x="27" y="271"/>
                  </a:lnTo>
                  <a:lnTo>
                    <a:pt x="21" y="290"/>
                  </a:lnTo>
                  <a:lnTo>
                    <a:pt x="15" y="310"/>
                  </a:lnTo>
                  <a:lnTo>
                    <a:pt x="10" y="329"/>
                  </a:lnTo>
                  <a:lnTo>
                    <a:pt x="6" y="350"/>
                  </a:lnTo>
                  <a:lnTo>
                    <a:pt x="3" y="371"/>
                  </a:lnTo>
                  <a:lnTo>
                    <a:pt x="1" y="392"/>
                  </a:lnTo>
                  <a:lnTo>
                    <a:pt x="0" y="415"/>
                  </a:lnTo>
                  <a:lnTo>
                    <a:pt x="0" y="436"/>
                  </a:lnTo>
                  <a:lnTo>
                    <a:pt x="1" y="458"/>
                  </a:lnTo>
                  <a:lnTo>
                    <a:pt x="3" y="480"/>
                  </a:lnTo>
                  <a:lnTo>
                    <a:pt x="6" y="502"/>
                  </a:lnTo>
                  <a:lnTo>
                    <a:pt x="11" y="525"/>
                  </a:lnTo>
                  <a:lnTo>
                    <a:pt x="16" y="547"/>
                  </a:lnTo>
                  <a:lnTo>
                    <a:pt x="23" y="569"/>
                  </a:lnTo>
                  <a:lnTo>
                    <a:pt x="31" y="593"/>
                  </a:lnTo>
                  <a:lnTo>
                    <a:pt x="40" y="615"/>
                  </a:lnTo>
                  <a:lnTo>
                    <a:pt x="50" y="638"/>
                  </a:lnTo>
                  <a:lnTo>
                    <a:pt x="61" y="660"/>
                  </a:lnTo>
                  <a:lnTo>
                    <a:pt x="73" y="682"/>
                  </a:lnTo>
                  <a:lnTo>
                    <a:pt x="87" y="705"/>
                  </a:lnTo>
                  <a:lnTo>
                    <a:pt x="103" y="727"/>
                  </a:lnTo>
                  <a:lnTo>
                    <a:pt x="119" y="750"/>
                  </a:lnTo>
                  <a:lnTo>
                    <a:pt x="137" y="772"/>
                  </a:lnTo>
                  <a:lnTo>
                    <a:pt x="156" y="793"/>
                  </a:lnTo>
                  <a:lnTo>
                    <a:pt x="177" y="815"/>
                  </a:lnTo>
                  <a:lnTo>
                    <a:pt x="177" y="815"/>
                  </a:lnTo>
                  <a:lnTo>
                    <a:pt x="210" y="848"/>
                  </a:lnTo>
                  <a:lnTo>
                    <a:pt x="249" y="883"/>
                  </a:lnTo>
                  <a:lnTo>
                    <a:pt x="333" y="962"/>
                  </a:lnTo>
                  <a:lnTo>
                    <a:pt x="422" y="1042"/>
                  </a:lnTo>
                  <a:lnTo>
                    <a:pt x="510" y="1122"/>
                  </a:lnTo>
                  <a:lnTo>
                    <a:pt x="657" y="1250"/>
                  </a:lnTo>
                  <a:lnTo>
                    <a:pt x="719" y="1303"/>
                  </a:lnTo>
                  <a:lnTo>
                    <a:pt x="719" y="13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2" name="Grupa 11">
            <a:extLst>
              <a:ext uri="{FF2B5EF4-FFF2-40B4-BE49-F238E27FC236}">
                <a16:creationId xmlns:a16="http://schemas.microsoft.com/office/drawing/2014/main" id="{0DB7C96D-A270-46B9-8FE4-40A8256CC3D9}"/>
              </a:ext>
            </a:extLst>
          </p:cNvPr>
          <p:cNvGrpSpPr/>
          <p:nvPr/>
        </p:nvGrpSpPr>
        <p:grpSpPr>
          <a:xfrm>
            <a:off x="6760048" y="1636985"/>
            <a:ext cx="258763" cy="249393"/>
            <a:chOff x="3635896" y="4474541"/>
            <a:chExt cx="1152128" cy="1110408"/>
          </a:xfrm>
          <a:solidFill>
            <a:schemeClr val="bg1">
              <a:lumMod val="75000"/>
            </a:schemeClr>
          </a:solidFill>
        </p:grpSpPr>
        <p:grpSp>
          <p:nvGrpSpPr>
            <p:cNvPr id="103" name="Grupa 102">
              <a:extLst>
                <a:ext uri="{FF2B5EF4-FFF2-40B4-BE49-F238E27FC236}">
                  <a16:creationId xmlns:a16="http://schemas.microsoft.com/office/drawing/2014/main" id="{03AE6867-149A-4544-AE92-107EE657EA8F}"/>
                </a:ext>
              </a:extLst>
            </p:cNvPr>
            <p:cNvGrpSpPr/>
            <p:nvPr/>
          </p:nvGrpSpPr>
          <p:grpSpPr>
            <a:xfrm>
              <a:off x="3635896" y="4677716"/>
              <a:ext cx="1152128" cy="907233"/>
              <a:chOff x="5302251" y="4681538"/>
              <a:chExt cx="657225" cy="517525"/>
            </a:xfrm>
            <a:grpFill/>
          </p:grpSpPr>
          <p:sp>
            <p:nvSpPr>
              <p:cNvPr id="104" name="Freeform 78">
                <a:extLst>
                  <a:ext uri="{FF2B5EF4-FFF2-40B4-BE49-F238E27FC236}">
                    <a16:creationId xmlns:a16="http://schemas.microsoft.com/office/drawing/2014/main" id="{E2328619-E989-4698-ABFC-05B000852070}"/>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5" name="Freeform 79">
                <a:extLst>
                  <a:ext uri="{FF2B5EF4-FFF2-40B4-BE49-F238E27FC236}">
                    <a16:creationId xmlns:a16="http://schemas.microsoft.com/office/drawing/2014/main" id="{2B2F6049-0F98-4CFD-99AD-63844C2FA1EA}"/>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1" name="Grafika 10" descr="Liść">
              <a:extLst>
                <a:ext uri="{FF2B5EF4-FFF2-40B4-BE49-F238E27FC236}">
                  <a16:creationId xmlns:a16="http://schemas.microsoft.com/office/drawing/2014/main" id="{54B07224-1326-492A-8651-EC9C0CDE3872}"/>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866229" y="4474541"/>
              <a:ext cx="691461" cy="691460"/>
            </a:xfrm>
            <a:prstGeom prst="rect">
              <a:avLst/>
            </a:prstGeom>
          </p:spPr>
        </p:pic>
      </p:grpSp>
      <p:pic>
        <p:nvPicPr>
          <p:cNvPr id="107" name="Grafika 106" descr="Termometr">
            <a:extLst>
              <a:ext uri="{FF2B5EF4-FFF2-40B4-BE49-F238E27FC236}">
                <a16:creationId xmlns:a16="http://schemas.microsoft.com/office/drawing/2014/main" id="{7351444A-50EB-459E-8612-9FE1CDF2549D}"/>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783048" y="2375571"/>
            <a:ext cx="250956" cy="250956"/>
          </a:xfrm>
          <a:prstGeom prst="rect">
            <a:avLst/>
          </a:prstGeom>
        </p:spPr>
      </p:pic>
      <p:pic>
        <p:nvPicPr>
          <p:cNvPr id="109" name="Grafika 108" descr="Rodzina z dwojgiem dzieci">
            <a:extLst>
              <a:ext uri="{FF2B5EF4-FFF2-40B4-BE49-F238E27FC236}">
                <a16:creationId xmlns:a16="http://schemas.microsoft.com/office/drawing/2014/main" id="{51EC5601-A3CC-49A0-A8A5-1CCFD7DB751A}"/>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728059" y="2697013"/>
            <a:ext cx="340242" cy="340242"/>
          </a:xfrm>
          <a:prstGeom prst="rect">
            <a:avLst/>
          </a:prstGeom>
        </p:spPr>
      </p:pic>
      <p:pic>
        <p:nvPicPr>
          <p:cNvPr id="111" name="Grafika 110" descr="Prędkościomierz — średnie wskazanie">
            <a:extLst>
              <a:ext uri="{FF2B5EF4-FFF2-40B4-BE49-F238E27FC236}">
                <a16:creationId xmlns:a16="http://schemas.microsoft.com/office/drawing/2014/main" id="{46405A52-3396-447D-8B4A-7F3782B3D0B6}"/>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748767" y="3046703"/>
            <a:ext cx="298825" cy="298825"/>
          </a:xfrm>
          <a:prstGeom prst="rect">
            <a:avLst/>
          </a:prstGeom>
        </p:spPr>
      </p:pic>
      <p:grpSp>
        <p:nvGrpSpPr>
          <p:cNvPr id="112" name="Grupa 111">
            <a:extLst>
              <a:ext uri="{FF2B5EF4-FFF2-40B4-BE49-F238E27FC236}">
                <a16:creationId xmlns:a16="http://schemas.microsoft.com/office/drawing/2014/main" id="{73176241-05BD-4F7B-A95D-F6396C54E903}"/>
              </a:ext>
            </a:extLst>
          </p:cNvPr>
          <p:cNvGrpSpPr/>
          <p:nvPr/>
        </p:nvGrpSpPr>
        <p:grpSpPr>
          <a:xfrm>
            <a:off x="6762318" y="3422628"/>
            <a:ext cx="271686" cy="252193"/>
            <a:chOff x="7212013" y="4583113"/>
            <a:chExt cx="708025" cy="657225"/>
          </a:xfrm>
          <a:solidFill>
            <a:schemeClr val="bg1">
              <a:lumMod val="75000"/>
            </a:schemeClr>
          </a:solidFill>
        </p:grpSpPr>
        <p:sp>
          <p:nvSpPr>
            <p:cNvPr id="113" name="Freeform 69">
              <a:extLst>
                <a:ext uri="{FF2B5EF4-FFF2-40B4-BE49-F238E27FC236}">
                  <a16:creationId xmlns:a16="http://schemas.microsoft.com/office/drawing/2014/main" id="{3EFEEBE0-FD6C-4486-8A53-3864763491C7}"/>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4" name="Freeform 70">
              <a:extLst>
                <a:ext uri="{FF2B5EF4-FFF2-40B4-BE49-F238E27FC236}">
                  <a16:creationId xmlns:a16="http://schemas.microsoft.com/office/drawing/2014/main" id="{C975D5A3-5982-4D0B-912A-BFE278E82CF7}"/>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5" name="Freeform 71">
              <a:extLst>
                <a:ext uri="{FF2B5EF4-FFF2-40B4-BE49-F238E27FC236}">
                  <a16:creationId xmlns:a16="http://schemas.microsoft.com/office/drawing/2014/main" id="{801653C3-B334-422C-86DA-EEB220239B9A}"/>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6" name="Freeform 72">
              <a:extLst>
                <a:ext uri="{FF2B5EF4-FFF2-40B4-BE49-F238E27FC236}">
                  <a16:creationId xmlns:a16="http://schemas.microsoft.com/office/drawing/2014/main" id="{EB5DE613-C925-47FE-8E9F-859CF0E3C91F}"/>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7" name="Freeform 73">
              <a:extLst>
                <a:ext uri="{FF2B5EF4-FFF2-40B4-BE49-F238E27FC236}">
                  <a16:creationId xmlns:a16="http://schemas.microsoft.com/office/drawing/2014/main" id="{22252B72-E9C0-4B22-9797-E4A28AA6F054}"/>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8" name="Freeform 74">
              <a:extLst>
                <a:ext uri="{FF2B5EF4-FFF2-40B4-BE49-F238E27FC236}">
                  <a16:creationId xmlns:a16="http://schemas.microsoft.com/office/drawing/2014/main" id="{02D59422-4575-4CB1-91B6-78A11635A922}"/>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9" name="Freeform 75">
              <a:extLst>
                <a:ext uri="{FF2B5EF4-FFF2-40B4-BE49-F238E27FC236}">
                  <a16:creationId xmlns:a16="http://schemas.microsoft.com/office/drawing/2014/main" id="{DD8B2089-EAA5-49DC-A33F-5C799FE8A488}"/>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0" name="Freeform 76">
              <a:extLst>
                <a:ext uri="{FF2B5EF4-FFF2-40B4-BE49-F238E27FC236}">
                  <a16:creationId xmlns:a16="http://schemas.microsoft.com/office/drawing/2014/main" id="{2AD3BCD7-E41A-4964-9EF9-D7F4AA7120DF}"/>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1" name="Freeform 77">
              <a:extLst>
                <a:ext uri="{FF2B5EF4-FFF2-40B4-BE49-F238E27FC236}">
                  <a16:creationId xmlns:a16="http://schemas.microsoft.com/office/drawing/2014/main" id="{1ADFB817-058B-4AA7-A1CE-E828B125D7B6}"/>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23" name="Grafika 122" descr="Kula ziemska: Ameryka Północna i Południowa">
            <a:extLst>
              <a:ext uri="{FF2B5EF4-FFF2-40B4-BE49-F238E27FC236}">
                <a16:creationId xmlns:a16="http://schemas.microsoft.com/office/drawing/2014/main" id="{BDE8227B-FBB9-4C07-A048-9F7FD59EB3FF}"/>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768278" y="3758821"/>
            <a:ext cx="259766" cy="259766"/>
          </a:xfrm>
          <a:prstGeom prst="rect">
            <a:avLst/>
          </a:prstGeom>
        </p:spPr>
      </p:pic>
      <p:pic>
        <p:nvPicPr>
          <p:cNvPr id="125" name="Grafika 124" descr="Palec wskazujący w prawo">
            <a:extLst>
              <a:ext uri="{FF2B5EF4-FFF2-40B4-BE49-F238E27FC236}">
                <a16:creationId xmlns:a16="http://schemas.microsoft.com/office/drawing/2014/main" id="{90BBEB5C-75DE-4241-AED1-72DAC58444AF}"/>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6760048" y="4095049"/>
            <a:ext cx="290107" cy="290107"/>
          </a:xfrm>
          <a:prstGeom prst="rect">
            <a:avLst/>
          </a:prstGeom>
        </p:spPr>
      </p:pic>
      <p:pic>
        <p:nvPicPr>
          <p:cNvPr id="129" name="Grafika 128" descr="Koła zębate">
            <a:extLst>
              <a:ext uri="{FF2B5EF4-FFF2-40B4-BE49-F238E27FC236}">
                <a16:creationId xmlns:a16="http://schemas.microsoft.com/office/drawing/2014/main" id="{F132AE80-4A70-4462-A638-214200C5398C}"/>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6714152" y="4406884"/>
            <a:ext cx="333440" cy="333440"/>
          </a:xfrm>
          <a:prstGeom prst="rect">
            <a:avLst/>
          </a:prstGeom>
        </p:spPr>
      </p:pic>
      <p:pic>
        <p:nvPicPr>
          <p:cNvPr id="131" name="Grafika 130" descr="Odtwórz">
            <a:extLst>
              <a:ext uri="{FF2B5EF4-FFF2-40B4-BE49-F238E27FC236}">
                <a16:creationId xmlns:a16="http://schemas.microsoft.com/office/drawing/2014/main" id="{3737B81C-FF5F-435C-B69B-150551CF8B99}"/>
              </a:ext>
            </a:extLst>
          </p:cNvPr>
          <p:cNvPicPr>
            <a:picLocks noChangeAspect="1"/>
          </p:cNvPicPr>
          <p:nvPr/>
        </p:nvPicPr>
        <p:blipFill>
          <a:blip r:embed="rId19" cstate="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953482" y="2931539"/>
            <a:ext cx="553833" cy="553833"/>
          </a:xfrm>
          <a:prstGeom prst="rect">
            <a:avLst/>
          </a:prstGeom>
        </p:spPr>
      </p:pic>
      <p:sp>
        <p:nvSpPr>
          <p:cNvPr id="135" name="pole tekstowe 134">
            <a:extLst>
              <a:ext uri="{FF2B5EF4-FFF2-40B4-BE49-F238E27FC236}">
                <a16:creationId xmlns:a16="http://schemas.microsoft.com/office/drawing/2014/main" id="{E4ED33C2-9E78-4DD9-AACB-14C579DE5D94}"/>
              </a:ext>
            </a:extLst>
          </p:cNvPr>
          <p:cNvSpPr txBox="1"/>
          <p:nvPr/>
        </p:nvSpPr>
        <p:spPr>
          <a:xfrm>
            <a:off x="328438" y="5348180"/>
            <a:ext cx="4572000" cy="215444"/>
          </a:xfrm>
          <a:prstGeom prst="rect">
            <a:avLst/>
          </a:prstGeom>
          <a:noFill/>
        </p:spPr>
        <p:txBody>
          <a:bodyPr wrap="square">
            <a:spAutoFit/>
          </a:bodyPr>
          <a:lstStyle/>
          <a:p>
            <a:pPr algn="just"/>
            <a:r>
              <a:rPr lang="pl-PL" sz="800" b="1" i="1">
                <a:solidFill>
                  <a:schemeClr val="accent1"/>
                </a:solidFill>
              </a:rPr>
              <a:t>* powody dodane w 2020 r.</a:t>
            </a:r>
            <a:endParaRPr lang="pl-PL" sz="800" i="1">
              <a:solidFill>
                <a:schemeClr val="bg1">
                  <a:lumMod val="75000"/>
                </a:schemeClr>
              </a:solidFill>
            </a:endParaRPr>
          </a:p>
        </p:txBody>
      </p:sp>
      <p:pic>
        <p:nvPicPr>
          <p:cNvPr id="138" name="Grafika 137" descr="Liść">
            <a:extLst>
              <a:ext uri="{FF2B5EF4-FFF2-40B4-BE49-F238E27FC236}">
                <a16:creationId xmlns:a16="http://schemas.microsoft.com/office/drawing/2014/main" id="{908596C1-D0F3-47B6-8CA2-6F86AB16DC0B}"/>
              </a:ext>
            </a:extLst>
          </p:cNvPr>
          <p:cNvPicPr>
            <a:picLocks noChangeAspect="1"/>
          </p:cNvPicPr>
          <p:nvPr/>
        </p:nvPicPr>
        <p:blipFill>
          <a:blip r:embed="rId21" cstate="print">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808738" y="3908279"/>
            <a:ext cx="914400" cy="914400"/>
          </a:xfrm>
          <a:prstGeom prst="rect">
            <a:avLst/>
          </a:prstGeom>
        </p:spPr>
      </p:pic>
    </p:spTree>
    <p:extLst>
      <p:ext uri="{BB962C8B-B14F-4D97-AF65-F5344CB8AC3E}">
        <p14:creationId xmlns:p14="http://schemas.microsoft.com/office/powerpoint/2010/main" val="381757011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ela 8">
            <a:extLst>
              <a:ext uri="{FF2B5EF4-FFF2-40B4-BE49-F238E27FC236}">
                <a16:creationId xmlns:a16="http://schemas.microsoft.com/office/drawing/2014/main" id="{F0022269-2BD4-4D27-96A4-7175C2ECB56F}"/>
              </a:ext>
            </a:extLst>
          </p:cNvPr>
          <p:cNvGraphicFramePr>
            <a:graphicFrameLocks noGrp="1"/>
          </p:cNvGraphicFramePr>
          <p:nvPr>
            <p:extLst>
              <p:ext uri="{D42A27DB-BD31-4B8C-83A1-F6EECF244321}">
                <p14:modId xmlns:p14="http://schemas.microsoft.com/office/powerpoint/2010/main" val="2497754481"/>
              </p:ext>
            </p:extLst>
          </p:nvPr>
        </p:nvGraphicFramePr>
        <p:xfrm>
          <a:off x="385758" y="4627601"/>
          <a:ext cx="8308950" cy="832485"/>
        </p:xfrm>
        <a:graphic>
          <a:graphicData uri="http://schemas.openxmlformats.org/drawingml/2006/table">
            <a:tbl>
              <a:tblPr firstRow="1" bandRow="1">
                <a:tableStyleId>{5C22544A-7EE6-4342-B048-85BDC9FD1C3A}</a:tableStyleId>
              </a:tblPr>
              <a:tblGrid>
                <a:gridCol w="830895">
                  <a:extLst>
                    <a:ext uri="{9D8B030D-6E8A-4147-A177-3AD203B41FA5}">
                      <a16:colId xmlns:a16="http://schemas.microsoft.com/office/drawing/2014/main" val="2938667892"/>
                    </a:ext>
                  </a:extLst>
                </a:gridCol>
                <a:gridCol w="830895">
                  <a:extLst>
                    <a:ext uri="{9D8B030D-6E8A-4147-A177-3AD203B41FA5}">
                      <a16:colId xmlns:a16="http://schemas.microsoft.com/office/drawing/2014/main" val="411925587"/>
                    </a:ext>
                  </a:extLst>
                </a:gridCol>
                <a:gridCol w="830895">
                  <a:extLst>
                    <a:ext uri="{9D8B030D-6E8A-4147-A177-3AD203B41FA5}">
                      <a16:colId xmlns:a16="http://schemas.microsoft.com/office/drawing/2014/main" val="3608420190"/>
                    </a:ext>
                  </a:extLst>
                </a:gridCol>
                <a:gridCol w="830895">
                  <a:extLst>
                    <a:ext uri="{9D8B030D-6E8A-4147-A177-3AD203B41FA5}">
                      <a16:colId xmlns:a16="http://schemas.microsoft.com/office/drawing/2014/main" val="2823064476"/>
                    </a:ext>
                  </a:extLst>
                </a:gridCol>
                <a:gridCol w="830895">
                  <a:extLst>
                    <a:ext uri="{9D8B030D-6E8A-4147-A177-3AD203B41FA5}">
                      <a16:colId xmlns:a16="http://schemas.microsoft.com/office/drawing/2014/main" val="608497383"/>
                    </a:ext>
                  </a:extLst>
                </a:gridCol>
                <a:gridCol w="830895">
                  <a:extLst>
                    <a:ext uri="{9D8B030D-6E8A-4147-A177-3AD203B41FA5}">
                      <a16:colId xmlns:a16="http://schemas.microsoft.com/office/drawing/2014/main" val="4251473885"/>
                    </a:ext>
                  </a:extLst>
                </a:gridCol>
                <a:gridCol w="929064">
                  <a:extLst>
                    <a:ext uri="{9D8B030D-6E8A-4147-A177-3AD203B41FA5}">
                      <a16:colId xmlns:a16="http://schemas.microsoft.com/office/drawing/2014/main" val="3874046691"/>
                    </a:ext>
                  </a:extLst>
                </a:gridCol>
                <a:gridCol w="732726">
                  <a:extLst>
                    <a:ext uri="{9D8B030D-6E8A-4147-A177-3AD203B41FA5}">
                      <a16:colId xmlns:a16="http://schemas.microsoft.com/office/drawing/2014/main" val="1881203826"/>
                    </a:ext>
                  </a:extLst>
                </a:gridCol>
                <a:gridCol w="830895">
                  <a:extLst>
                    <a:ext uri="{9D8B030D-6E8A-4147-A177-3AD203B41FA5}">
                      <a16:colId xmlns:a16="http://schemas.microsoft.com/office/drawing/2014/main" val="2200576503"/>
                    </a:ext>
                  </a:extLst>
                </a:gridCol>
                <a:gridCol w="830895">
                  <a:extLst>
                    <a:ext uri="{9D8B030D-6E8A-4147-A177-3AD203B41FA5}">
                      <a16:colId xmlns:a16="http://schemas.microsoft.com/office/drawing/2014/main" val="835110759"/>
                    </a:ext>
                  </a:extLst>
                </a:gridCol>
              </a:tblGrid>
              <a:tr h="370840">
                <a:tc>
                  <a:txBody>
                    <a:bodyPr/>
                    <a:lstStyle/>
                    <a:p>
                      <a:pPr algn="ctr" fontAlgn="ctr"/>
                      <a:r>
                        <a:rPr lang="pl-PL" sz="900" b="0" i="0" u="none" strike="noStrike">
                          <a:solidFill>
                            <a:schemeClr val="tx1"/>
                          </a:solidFill>
                          <a:effectLst/>
                          <a:latin typeface="+mj-lt"/>
                        </a:rPr>
                        <a:t>ze względu na szkodliwe skutki dla </a:t>
                      </a:r>
                      <a:r>
                        <a:rPr lang="pl-PL" sz="900" b="1" i="0" u="none" strike="noStrike">
                          <a:solidFill>
                            <a:schemeClr val="tx1"/>
                          </a:solidFill>
                          <a:effectLst/>
                          <a:latin typeface="+mj-lt"/>
                        </a:rPr>
                        <a:t>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ze względu na szkodliwe skutki dla </a:t>
                      </a:r>
                      <a:r>
                        <a:rPr lang="pl-PL" sz="900" b="1" i="0" u="none" strike="noStrike">
                          <a:solidFill>
                            <a:schemeClr val="tx1"/>
                          </a:solidFill>
                          <a:effectLst/>
                          <a:latin typeface="+mj-lt"/>
                        </a:rPr>
                        <a:t>zdrowia ludzkiego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indent="0" algn="ctr" fontAlgn="ctr">
                        <a:buFont typeface="Arial" panose="020B0604020202020204" pitchFamily="34" charset="0"/>
                        <a:buNone/>
                      </a:pPr>
                      <a:r>
                        <a:rPr lang="pl-PL" sz="900" b="1" i="0" u="none" strike="noStrike">
                          <a:solidFill>
                            <a:schemeClr val="accent1"/>
                          </a:solidFill>
                          <a:effectLst/>
                          <a:latin typeface="+mj-lt"/>
                        </a:rPr>
                        <a:t>* ze względu na zmiany zachodzące </a:t>
                      </a:r>
                      <a:br>
                        <a:rPr lang="pl-PL" sz="900" b="1" i="0" u="none" strike="noStrike">
                          <a:solidFill>
                            <a:schemeClr val="accent1"/>
                          </a:solidFill>
                          <a:effectLst/>
                          <a:latin typeface="+mj-lt"/>
                        </a:rPr>
                      </a:br>
                      <a:r>
                        <a:rPr lang="pl-PL" sz="900" b="1" i="0" u="none" strike="noStrike">
                          <a:solidFill>
                            <a:schemeClr val="accent1"/>
                          </a:solidFill>
                          <a:effectLst/>
                          <a:latin typeface="+mj-lt"/>
                        </a:rPr>
                        <a:t>w klimacie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aby </a:t>
                      </a:r>
                      <a:r>
                        <a:rPr lang="pl-PL" sz="900" b="1" i="0" u="none" strike="noStrike">
                          <a:solidFill>
                            <a:schemeClr val="tx1"/>
                          </a:solidFill>
                          <a:effectLst/>
                          <a:latin typeface="+mj-lt"/>
                        </a:rPr>
                        <a:t>przyszłym pokoleniom </a:t>
                      </a:r>
                      <a:r>
                        <a:rPr lang="pl-PL" sz="900" b="0" i="0" u="none" strike="noStrike">
                          <a:solidFill>
                            <a:schemeClr val="tx1"/>
                          </a:solidFill>
                          <a:effectLst/>
                          <a:latin typeface="+mj-lt"/>
                        </a:rPr>
                        <a:t>żyło się lepiej</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1" i="0" u="none" strike="noStrike">
                          <a:solidFill>
                            <a:schemeClr val="accent1"/>
                          </a:solidFill>
                          <a:effectLst/>
                          <a:latin typeface="+mj-lt"/>
                        </a:rPr>
                        <a:t>* ze względu na zbyt wysoki wskaźnik emisji tych gazów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1" i="0" u="none" strike="noStrike">
                          <a:solidFill>
                            <a:schemeClr val="accent1"/>
                          </a:solidFill>
                          <a:effectLst/>
                          <a:latin typeface="+mj-lt"/>
                        </a:rPr>
                        <a:t>* to nasz obowiązek, każdy kraj powinien o to zadbać dla naszego dobra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należy respektować zobowiązania </a:t>
                      </a:r>
                      <a:r>
                        <a:rPr lang="pl-PL" sz="900" b="1" i="0" u="none" strike="noStrike">
                          <a:solidFill>
                            <a:schemeClr val="tx1"/>
                          </a:solidFill>
                          <a:effectLst/>
                          <a:latin typeface="+mj-lt"/>
                        </a:rPr>
                        <a:t>międzynarodowe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żeby dać przykład </a:t>
                      </a:r>
                      <a:r>
                        <a:rPr lang="pl-PL" sz="900" b="1" i="0" u="none" strike="noStrike">
                          <a:solidFill>
                            <a:schemeClr val="tx1"/>
                          </a:solidFill>
                          <a:effectLst/>
                          <a:latin typeface="+mj-lt"/>
                        </a:rPr>
                        <a:t>innym państwom</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z innego powodu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Polska a emisja gazów cieplarnianych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P20.1 Dlaczego uważa Pan(i), że Polska powinna redukować emisję gazów cieplarnianych?</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badani, którzy uważają, że Polska powinna redukować emisję gazów cieplarnianych, 2020 n=958, </a:t>
            </a:r>
            <a:r>
              <a:rPr lang="pt-BR">
                <a:solidFill>
                  <a:schemeClr val="bg1">
                    <a:lumMod val="75000"/>
                  </a:schemeClr>
                </a:solidFill>
              </a:rPr>
              <a:t>2018: n=803</a:t>
            </a:r>
            <a:r>
              <a:rPr lang="pl-PL">
                <a:solidFill>
                  <a:schemeClr val="bg1">
                    <a:lumMod val="75000"/>
                  </a:schemeClr>
                </a:solidFill>
              </a:rPr>
              <a:t>, </a:t>
            </a:r>
            <a:r>
              <a:rPr lang="pt-BR">
                <a:solidFill>
                  <a:schemeClr val="bg1">
                    <a:lumMod val="75000"/>
                  </a:schemeClr>
                </a:solidFill>
              </a:rPr>
              <a:t>2014: n=742</a:t>
            </a:r>
            <a:r>
              <a:rPr lang="pl-PL">
                <a:solidFill>
                  <a:schemeClr val="bg1">
                    <a:lumMod val="75000"/>
                  </a:schemeClr>
                </a:solidFill>
              </a:rPr>
              <a:t>, </a:t>
            </a:r>
            <a:r>
              <a:rPr lang="pt-BR">
                <a:solidFill>
                  <a:schemeClr val="bg1">
                    <a:lumMod val="75000"/>
                  </a:schemeClr>
                </a:solidFill>
              </a:rPr>
              <a:t>2013: n=846</a:t>
            </a:r>
            <a:r>
              <a:rPr lang="pl-PL">
                <a:solidFill>
                  <a:schemeClr val="bg1">
                    <a:lumMod val="75000"/>
                  </a:schemeClr>
                </a:solidFill>
              </a:rPr>
              <a:t>.</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35" name="pole tekstowe 134">
            <a:extLst>
              <a:ext uri="{FF2B5EF4-FFF2-40B4-BE49-F238E27FC236}">
                <a16:creationId xmlns:a16="http://schemas.microsoft.com/office/drawing/2014/main" id="{E4ED33C2-9E78-4DD9-AACB-14C579DE5D94}"/>
              </a:ext>
            </a:extLst>
          </p:cNvPr>
          <p:cNvSpPr txBox="1"/>
          <p:nvPr/>
        </p:nvSpPr>
        <p:spPr>
          <a:xfrm>
            <a:off x="328438" y="5348180"/>
            <a:ext cx="4572000" cy="215444"/>
          </a:xfrm>
          <a:prstGeom prst="rect">
            <a:avLst/>
          </a:prstGeom>
          <a:noFill/>
        </p:spPr>
        <p:txBody>
          <a:bodyPr wrap="square">
            <a:spAutoFit/>
          </a:bodyPr>
          <a:lstStyle/>
          <a:p>
            <a:pPr algn="just"/>
            <a:r>
              <a:rPr lang="pl-PL" sz="800" b="1" i="1">
                <a:solidFill>
                  <a:schemeClr val="accent1"/>
                </a:solidFill>
              </a:rPr>
              <a:t>* powody dodane w 2020 r.</a:t>
            </a:r>
            <a:endParaRPr lang="pl-PL" sz="800" i="1">
              <a:solidFill>
                <a:schemeClr val="bg1">
                  <a:lumMod val="75000"/>
                </a:schemeClr>
              </a:solidFill>
            </a:endParaRPr>
          </a:p>
        </p:txBody>
      </p:sp>
      <p:graphicFrame>
        <p:nvGraphicFramePr>
          <p:cNvPr id="4" name="Wykres 3">
            <a:extLst>
              <a:ext uri="{FF2B5EF4-FFF2-40B4-BE49-F238E27FC236}">
                <a16:creationId xmlns:a16="http://schemas.microsoft.com/office/drawing/2014/main" id="{AE4E0860-13E2-4E1F-A9E7-130F5F2A3F3A}"/>
              </a:ext>
            </a:extLst>
          </p:cNvPr>
          <p:cNvGraphicFramePr/>
          <p:nvPr>
            <p:extLst>
              <p:ext uri="{D42A27DB-BD31-4B8C-83A1-F6EECF244321}">
                <p14:modId xmlns:p14="http://schemas.microsoft.com/office/powerpoint/2010/main" val="1319491749"/>
              </p:ext>
            </p:extLst>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3"/>
          </a:graphicData>
        </a:graphic>
      </p:graphicFrame>
      <p:sp>
        <p:nvSpPr>
          <p:cNvPr id="65" name="Freeform 8">
            <a:extLst>
              <a:ext uri="{FF2B5EF4-FFF2-40B4-BE49-F238E27FC236}">
                <a16:creationId xmlns:a16="http://schemas.microsoft.com/office/drawing/2014/main" id="{908EDA31-ABEA-4E7E-A166-1973F998B2E6}"/>
              </a:ext>
            </a:extLst>
          </p:cNvPr>
          <p:cNvSpPr>
            <a:spLocks noEditPoints="1"/>
          </p:cNvSpPr>
          <p:nvPr/>
        </p:nvSpPr>
        <p:spPr bwMode="auto">
          <a:xfrm>
            <a:off x="8172400" y="4340459"/>
            <a:ext cx="215409" cy="249286"/>
          </a:xfrm>
          <a:custGeom>
            <a:avLst/>
            <a:gdLst>
              <a:gd name="T0" fmla="*/ 1214 w 1347"/>
              <a:gd name="T1" fmla="*/ 648 h 1560"/>
              <a:gd name="T2" fmla="*/ 1188 w 1347"/>
              <a:gd name="T3" fmla="*/ 547 h 1560"/>
              <a:gd name="T4" fmla="*/ 1212 w 1347"/>
              <a:gd name="T5" fmla="*/ 472 h 1560"/>
              <a:gd name="T6" fmla="*/ 1147 w 1347"/>
              <a:gd name="T7" fmla="*/ 300 h 1560"/>
              <a:gd name="T8" fmla="*/ 983 w 1347"/>
              <a:gd name="T9" fmla="*/ 120 h 1560"/>
              <a:gd name="T10" fmla="*/ 764 w 1347"/>
              <a:gd name="T11" fmla="*/ 18 h 1560"/>
              <a:gd name="T12" fmla="*/ 516 w 1347"/>
              <a:gd name="T13" fmla="*/ 10 h 1560"/>
              <a:gd name="T14" fmla="*/ 323 w 1347"/>
              <a:gd name="T15" fmla="*/ 75 h 1560"/>
              <a:gd name="T16" fmla="*/ 160 w 1347"/>
              <a:gd name="T17" fmla="*/ 206 h 1560"/>
              <a:gd name="T18" fmla="*/ 49 w 1347"/>
              <a:gd name="T19" fmla="*/ 380 h 1560"/>
              <a:gd name="T20" fmla="*/ 2 w 1347"/>
              <a:gd name="T21" fmla="*/ 584 h 1560"/>
              <a:gd name="T22" fmla="*/ 22 w 1347"/>
              <a:gd name="T23" fmla="*/ 778 h 1560"/>
              <a:gd name="T24" fmla="*/ 119 w 1347"/>
              <a:gd name="T25" fmla="*/ 984 h 1560"/>
              <a:gd name="T26" fmla="*/ 230 w 1347"/>
              <a:gd name="T27" fmla="*/ 1106 h 1560"/>
              <a:gd name="T28" fmla="*/ 235 w 1347"/>
              <a:gd name="T29" fmla="*/ 1514 h 1560"/>
              <a:gd name="T30" fmla="*/ 558 w 1347"/>
              <a:gd name="T31" fmla="*/ 1559 h 1560"/>
              <a:gd name="T32" fmla="*/ 811 w 1347"/>
              <a:gd name="T33" fmla="*/ 1546 h 1560"/>
              <a:gd name="T34" fmla="*/ 1067 w 1347"/>
              <a:gd name="T35" fmla="*/ 1335 h 1560"/>
              <a:gd name="T36" fmla="*/ 1156 w 1347"/>
              <a:gd name="T37" fmla="*/ 1306 h 1560"/>
              <a:gd name="T38" fmla="*/ 1203 w 1347"/>
              <a:gd name="T39" fmla="*/ 1214 h 1560"/>
              <a:gd name="T40" fmla="*/ 1196 w 1347"/>
              <a:gd name="T41" fmla="*/ 1121 h 1560"/>
              <a:gd name="T42" fmla="*/ 1167 w 1347"/>
              <a:gd name="T43" fmla="*/ 1089 h 1560"/>
              <a:gd name="T44" fmla="*/ 1194 w 1347"/>
              <a:gd name="T45" fmla="*/ 1059 h 1560"/>
              <a:gd name="T46" fmla="*/ 1203 w 1347"/>
              <a:gd name="T47" fmla="*/ 1021 h 1560"/>
              <a:gd name="T48" fmla="*/ 1260 w 1347"/>
              <a:gd name="T49" fmla="*/ 980 h 1560"/>
              <a:gd name="T50" fmla="*/ 1333 w 1347"/>
              <a:gd name="T51" fmla="*/ 937 h 1560"/>
              <a:gd name="T52" fmla="*/ 1346 w 1347"/>
              <a:gd name="T53" fmla="*/ 881 h 1560"/>
              <a:gd name="T54" fmla="*/ 663 w 1347"/>
              <a:gd name="T55" fmla="*/ 1304 h 1560"/>
              <a:gd name="T56" fmla="*/ 580 w 1347"/>
              <a:gd name="T57" fmla="*/ 1316 h 1560"/>
              <a:gd name="T58" fmla="*/ 509 w 1347"/>
              <a:gd name="T59" fmla="*/ 1273 h 1560"/>
              <a:gd name="T60" fmla="*/ 482 w 1347"/>
              <a:gd name="T61" fmla="*/ 1196 h 1560"/>
              <a:gd name="T62" fmla="*/ 518 w 1347"/>
              <a:gd name="T63" fmla="*/ 1109 h 1560"/>
              <a:gd name="T64" fmla="*/ 591 w 1347"/>
              <a:gd name="T65" fmla="*/ 1074 h 1560"/>
              <a:gd name="T66" fmla="*/ 673 w 1347"/>
              <a:gd name="T67" fmla="*/ 1094 h 1560"/>
              <a:gd name="T68" fmla="*/ 724 w 1347"/>
              <a:gd name="T69" fmla="*/ 1160 h 1560"/>
              <a:gd name="T70" fmla="*/ 720 w 1347"/>
              <a:gd name="T71" fmla="*/ 1243 h 1560"/>
              <a:gd name="T72" fmla="*/ 931 w 1347"/>
              <a:gd name="T73" fmla="*/ 596 h 1560"/>
              <a:gd name="T74" fmla="*/ 815 w 1347"/>
              <a:gd name="T75" fmla="*/ 744 h 1560"/>
              <a:gd name="T76" fmla="*/ 723 w 1347"/>
              <a:gd name="T77" fmla="*/ 851 h 1560"/>
              <a:gd name="T78" fmla="*/ 504 w 1347"/>
              <a:gd name="T79" fmla="*/ 992 h 1560"/>
              <a:gd name="T80" fmla="*/ 523 w 1347"/>
              <a:gd name="T81" fmla="*/ 827 h 1560"/>
              <a:gd name="T82" fmla="*/ 598 w 1347"/>
              <a:gd name="T83" fmla="*/ 693 h 1560"/>
              <a:gd name="T84" fmla="*/ 738 w 1347"/>
              <a:gd name="T85" fmla="*/ 555 h 1560"/>
              <a:gd name="T86" fmla="*/ 758 w 1347"/>
              <a:gd name="T87" fmla="*/ 479 h 1560"/>
              <a:gd name="T88" fmla="*/ 720 w 1347"/>
              <a:gd name="T89" fmla="*/ 413 h 1560"/>
              <a:gd name="T90" fmla="*/ 618 w 1347"/>
              <a:gd name="T91" fmla="*/ 381 h 1560"/>
              <a:gd name="T92" fmla="*/ 521 w 1347"/>
              <a:gd name="T93" fmla="*/ 411 h 1560"/>
              <a:gd name="T94" fmla="*/ 470 w 1347"/>
              <a:gd name="T95" fmla="*/ 490 h 1560"/>
              <a:gd name="T96" fmla="*/ 286 w 1347"/>
              <a:gd name="T97" fmla="*/ 453 h 1560"/>
              <a:gd name="T98" fmla="*/ 333 w 1347"/>
              <a:gd name="T99" fmla="*/ 340 h 1560"/>
              <a:gd name="T100" fmla="*/ 413 w 1347"/>
              <a:gd name="T101" fmla="*/ 261 h 1560"/>
              <a:gd name="T102" fmla="*/ 535 w 1347"/>
              <a:gd name="T103" fmla="*/ 211 h 1560"/>
              <a:gd name="T104" fmla="*/ 675 w 1347"/>
              <a:gd name="T105" fmla="*/ 205 h 1560"/>
              <a:gd name="T106" fmla="*/ 815 w 1347"/>
              <a:gd name="T107" fmla="*/ 249 h 1560"/>
              <a:gd name="T108" fmla="*/ 911 w 1347"/>
              <a:gd name="T109" fmla="*/ 347 h 1560"/>
              <a:gd name="T110" fmla="*/ 954 w 1347"/>
              <a:gd name="T111" fmla="*/ 49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7" h="1560">
                <a:moveTo>
                  <a:pt x="1341" y="866"/>
                </a:moveTo>
                <a:lnTo>
                  <a:pt x="1341" y="866"/>
                </a:lnTo>
                <a:lnTo>
                  <a:pt x="1334" y="850"/>
                </a:lnTo>
                <a:lnTo>
                  <a:pt x="1325" y="833"/>
                </a:lnTo>
                <a:lnTo>
                  <a:pt x="1302" y="795"/>
                </a:lnTo>
                <a:lnTo>
                  <a:pt x="1251" y="710"/>
                </a:lnTo>
                <a:lnTo>
                  <a:pt x="1226" y="669"/>
                </a:lnTo>
                <a:lnTo>
                  <a:pt x="1214" y="648"/>
                </a:lnTo>
                <a:lnTo>
                  <a:pt x="1205" y="629"/>
                </a:lnTo>
                <a:lnTo>
                  <a:pt x="1196" y="611"/>
                </a:lnTo>
                <a:lnTo>
                  <a:pt x="1191" y="595"/>
                </a:lnTo>
                <a:lnTo>
                  <a:pt x="1187" y="582"/>
                </a:lnTo>
                <a:lnTo>
                  <a:pt x="1186" y="569"/>
                </a:lnTo>
                <a:lnTo>
                  <a:pt x="1186" y="569"/>
                </a:lnTo>
                <a:lnTo>
                  <a:pt x="1186" y="557"/>
                </a:lnTo>
                <a:lnTo>
                  <a:pt x="1188" y="547"/>
                </a:lnTo>
                <a:lnTo>
                  <a:pt x="1191" y="537"/>
                </a:lnTo>
                <a:lnTo>
                  <a:pt x="1196" y="526"/>
                </a:lnTo>
                <a:lnTo>
                  <a:pt x="1196" y="526"/>
                </a:lnTo>
                <a:lnTo>
                  <a:pt x="1202" y="515"/>
                </a:lnTo>
                <a:lnTo>
                  <a:pt x="1206" y="506"/>
                </a:lnTo>
                <a:lnTo>
                  <a:pt x="1209" y="496"/>
                </a:lnTo>
                <a:lnTo>
                  <a:pt x="1211" y="484"/>
                </a:lnTo>
                <a:lnTo>
                  <a:pt x="1212" y="472"/>
                </a:lnTo>
                <a:lnTo>
                  <a:pt x="1212" y="458"/>
                </a:lnTo>
                <a:lnTo>
                  <a:pt x="1209" y="445"/>
                </a:lnTo>
                <a:lnTo>
                  <a:pt x="1209" y="445"/>
                </a:lnTo>
                <a:lnTo>
                  <a:pt x="1200" y="414"/>
                </a:lnTo>
                <a:lnTo>
                  <a:pt x="1189" y="384"/>
                </a:lnTo>
                <a:lnTo>
                  <a:pt x="1176" y="356"/>
                </a:lnTo>
                <a:lnTo>
                  <a:pt x="1163" y="327"/>
                </a:lnTo>
                <a:lnTo>
                  <a:pt x="1147" y="300"/>
                </a:lnTo>
                <a:lnTo>
                  <a:pt x="1131" y="274"/>
                </a:lnTo>
                <a:lnTo>
                  <a:pt x="1113" y="248"/>
                </a:lnTo>
                <a:lnTo>
                  <a:pt x="1094" y="225"/>
                </a:lnTo>
                <a:lnTo>
                  <a:pt x="1073" y="202"/>
                </a:lnTo>
                <a:lnTo>
                  <a:pt x="1052" y="179"/>
                </a:lnTo>
                <a:lnTo>
                  <a:pt x="1030" y="158"/>
                </a:lnTo>
                <a:lnTo>
                  <a:pt x="1008" y="139"/>
                </a:lnTo>
                <a:lnTo>
                  <a:pt x="983" y="120"/>
                </a:lnTo>
                <a:lnTo>
                  <a:pt x="959" y="103"/>
                </a:lnTo>
                <a:lnTo>
                  <a:pt x="932" y="87"/>
                </a:lnTo>
                <a:lnTo>
                  <a:pt x="906" y="72"/>
                </a:lnTo>
                <a:lnTo>
                  <a:pt x="879" y="58"/>
                </a:lnTo>
                <a:lnTo>
                  <a:pt x="851" y="47"/>
                </a:lnTo>
                <a:lnTo>
                  <a:pt x="823" y="35"/>
                </a:lnTo>
                <a:lnTo>
                  <a:pt x="794" y="27"/>
                </a:lnTo>
                <a:lnTo>
                  <a:pt x="764" y="18"/>
                </a:lnTo>
                <a:lnTo>
                  <a:pt x="734" y="12"/>
                </a:lnTo>
                <a:lnTo>
                  <a:pt x="704" y="6"/>
                </a:lnTo>
                <a:lnTo>
                  <a:pt x="674" y="3"/>
                </a:lnTo>
                <a:lnTo>
                  <a:pt x="642" y="1"/>
                </a:lnTo>
                <a:lnTo>
                  <a:pt x="611" y="0"/>
                </a:lnTo>
                <a:lnTo>
                  <a:pt x="579" y="2"/>
                </a:lnTo>
                <a:lnTo>
                  <a:pt x="548" y="4"/>
                </a:lnTo>
                <a:lnTo>
                  <a:pt x="516" y="10"/>
                </a:lnTo>
                <a:lnTo>
                  <a:pt x="484" y="15"/>
                </a:lnTo>
                <a:lnTo>
                  <a:pt x="452" y="23"/>
                </a:lnTo>
                <a:lnTo>
                  <a:pt x="421" y="33"/>
                </a:lnTo>
                <a:lnTo>
                  <a:pt x="421" y="33"/>
                </a:lnTo>
                <a:lnTo>
                  <a:pt x="396" y="42"/>
                </a:lnTo>
                <a:lnTo>
                  <a:pt x="371" y="52"/>
                </a:lnTo>
                <a:lnTo>
                  <a:pt x="346" y="64"/>
                </a:lnTo>
                <a:lnTo>
                  <a:pt x="323" y="75"/>
                </a:lnTo>
                <a:lnTo>
                  <a:pt x="299" y="89"/>
                </a:lnTo>
                <a:lnTo>
                  <a:pt x="277" y="103"/>
                </a:lnTo>
                <a:lnTo>
                  <a:pt x="256" y="118"/>
                </a:lnTo>
                <a:lnTo>
                  <a:pt x="235" y="134"/>
                </a:lnTo>
                <a:lnTo>
                  <a:pt x="215" y="151"/>
                </a:lnTo>
                <a:lnTo>
                  <a:pt x="196" y="169"/>
                </a:lnTo>
                <a:lnTo>
                  <a:pt x="178" y="187"/>
                </a:lnTo>
                <a:lnTo>
                  <a:pt x="160" y="206"/>
                </a:lnTo>
                <a:lnTo>
                  <a:pt x="143" y="225"/>
                </a:lnTo>
                <a:lnTo>
                  <a:pt x="127" y="246"/>
                </a:lnTo>
                <a:lnTo>
                  <a:pt x="112" y="266"/>
                </a:lnTo>
                <a:lnTo>
                  <a:pt x="97" y="289"/>
                </a:lnTo>
                <a:lnTo>
                  <a:pt x="83" y="311"/>
                </a:lnTo>
                <a:lnTo>
                  <a:pt x="72" y="333"/>
                </a:lnTo>
                <a:lnTo>
                  <a:pt x="60" y="357"/>
                </a:lnTo>
                <a:lnTo>
                  <a:pt x="49" y="380"/>
                </a:lnTo>
                <a:lnTo>
                  <a:pt x="40" y="404"/>
                </a:lnTo>
                <a:lnTo>
                  <a:pt x="31" y="429"/>
                </a:lnTo>
                <a:lnTo>
                  <a:pt x="23" y="454"/>
                </a:lnTo>
                <a:lnTo>
                  <a:pt x="16" y="480"/>
                </a:lnTo>
                <a:lnTo>
                  <a:pt x="11" y="505"/>
                </a:lnTo>
                <a:lnTo>
                  <a:pt x="7" y="531"/>
                </a:lnTo>
                <a:lnTo>
                  <a:pt x="4" y="557"/>
                </a:lnTo>
                <a:lnTo>
                  <a:pt x="2" y="584"/>
                </a:lnTo>
                <a:lnTo>
                  <a:pt x="0" y="610"/>
                </a:lnTo>
                <a:lnTo>
                  <a:pt x="0" y="637"/>
                </a:lnTo>
                <a:lnTo>
                  <a:pt x="3" y="663"/>
                </a:lnTo>
                <a:lnTo>
                  <a:pt x="5" y="690"/>
                </a:lnTo>
                <a:lnTo>
                  <a:pt x="5" y="690"/>
                </a:lnTo>
                <a:lnTo>
                  <a:pt x="9" y="720"/>
                </a:lnTo>
                <a:lnTo>
                  <a:pt x="15" y="749"/>
                </a:lnTo>
                <a:lnTo>
                  <a:pt x="22" y="778"/>
                </a:lnTo>
                <a:lnTo>
                  <a:pt x="29" y="805"/>
                </a:lnTo>
                <a:lnTo>
                  <a:pt x="39" y="833"/>
                </a:lnTo>
                <a:lnTo>
                  <a:pt x="49" y="860"/>
                </a:lnTo>
                <a:lnTo>
                  <a:pt x="61" y="886"/>
                </a:lnTo>
                <a:lnTo>
                  <a:pt x="74" y="912"/>
                </a:lnTo>
                <a:lnTo>
                  <a:pt x="87" y="936"/>
                </a:lnTo>
                <a:lnTo>
                  <a:pt x="102" y="960"/>
                </a:lnTo>
                <a:lnTo>
                  <a:pt x="119" y="984"/>
                </a:lnTo>
                <a:lnTo>
                  <a:pt x="137" y="1007"/>
                </a:lnTo>
                <a:lnTo>
                  <a:pt x="155" y="1029"/>
                </a:lnTo>
                <a:lnTo>
                  <a:pt x="175" y="1051"/>
                </a:lnTo>
                <a:lnTo>
                  <a:pt x="197" y="1072"/>
                </a:lnTo>
                <a:lnTo>
                  <a:pt x="219" y="1092"/>
                </a:lnTo>
                <a:lnTo>
                  <a:pt x="219" y="1092"/>
                </a:lnTo>
                <a:lnTo>
                  <a:pt x="224" y="1098"/>
                </a:lnTo>
                <a:lnTo>
                  <a:pt x="230" y="1106"/>
                </a:lnTo>
                <a:lnTo>
                  <a:pt x="233" y="1113"/>
                </a:lnTo>
                <a:lnTo>
                  <a:pt x="234" y="1122"/>
                </a:lnTo>
                <a:lnTo>
                  <a:pt x="234" y="1122"/>
                </a:lnTo>
                <a:lnTo>
                  <a:pt x="235" y="1156"/>
                </a:lnTo>
                <a:lnTo>
                  <a:pt x="235" y="1190"/>
                </a:lnTo>
                <a:lnTo>
                  <a:pt x="235" y="1259"/>
                </a:lnTo>
                <a:lnTo>
                  <a:pt x="235" y="1259"/>
                </a:lnTo>
                <a:lnTo>
                  <a:pt x="235" y="1514"/>
                </a:lnTo>
                <a:lnTo>
                  <a:pt x="235" y="1514"/>
                </a:lnTo>
                <a:lnTo>
                  <a:pt x="279" y="1525"/>
                </a:lnTo>
                <a:lnTo>
                  <a:pt x="325" y="1533"/>
                </a:lnTo>
                <a:lnTo>
                  <a:pt x="371" y="1542"/>
                </a:lnTo>
                <a:lnTo>
                  <a:pt x="416" y="1548"/>
                </a:lnTo>
                <a:lnTo>
                  <a:pt x="463" y="1554"/>
                </a:lnTo>
                <a:lnTo>
                  <a:pt x="510" y="1557"/>
                </a:lnTo>
                <a:lnTo>
                  <a:pt x="558" y="1559"/>
                </a:lnTo>
                <a:lnTo>
                  <a:pt x="606" y="1560"/>
                </a:lnTo>
                <a:lnTo>
                  <a:pt x="606" y="1560"/>
                </a:lnTo>
                <a:lnTo>
                  <a:pt x="640" y="1560"/>
                </a:lnTo>
                <a:lnTo>
                  <a:pt x="675" y="1559"/>
                </a:lnTo>
                <a:lnTo>
                  <a:pt x="709" y="1557"/>
                </a:lnTo>
                <a:lnTo>
                  <a:pt x="744" y="1554"/>
                </a:lnTo>
                <a:lnTo>
                  <a:pt x="778" y="1550"/>
                </a:lnTo>
                <a:lnTo>
                  <a:pt x="811" y="1546"/>
                </a:lnTo>
                <a:lnTo>
                  <a:pt x="844" y="1541"/>
                </a:lnTo>
                <a:lnTo>
                  <a:pt x="877" y="1536"/>
                </a:lnTo>
                <a:lnTo>
                  <a:pt x="877" y="1536"/>
                </a:lnTo>
                <a:lnTo>
                  <a:pt x="877" y="1338"/>
                </a:lnTo>
                <a:lnTo>
                  <a:pt x="877" y="1338"/>
                </a:lnTo>
                <a:lnTo>
                  <a:pt x="885" y="1336"/>
                </a:lnTo>
                <a:lnTo>
                  <a:pt x="885" y="1336"/>
                </a:lnTo>
                <a:lnTo>
                  <a:pt x="1067" y="1335"/>
                </a:lnTo>
                <a:lnTo>
                  <a:pt x="1067" y="1335"/>
                </a:lnTo>
                <a:lnTo>
                  <a:pt x="1082" y="1335"/>
                </a:lnTo>
                <a:lnTo>
                  <a:pt x="1096" y="1333"/>
                </a:lnTo>
                <a:lnTo>
                  <a:pt x="1110" y="1330"/>
                </a:lnTo>
                <a:lnTo>
                  <a:pt x="1123" y="1325"/>
                </a:lnTo>
                <a:lnTo>
                  <a:pt x="1135" y="1320"/>
                </a:lnTo>
                <a:lnTo>
                  <a:pt x="1146" y="1314"/>
                </a:lnTo>
                <a:lnTo>
                  <a:pt x="1156" y="1306"/>
                </a:lnTo>
                <a:lnTo>
                  <a:pt x="1166" y="1298"/>
                </a:lnTo>
                <a:lnTo>
                  <a:pt x="1174" y="1288"/>
                </a:lnTo>
                <a:lnTo>
                  <a:pt x="1182" y="1279"/>
                </a:lnTo>
                <a:lnTo>
                  <a:pt x="1188" y="1267"/>
                </a:lnTo>
                <a:lnTo>
                  <a:pt x="1193" y="1255"/>
                </a:lnTo>
                <a:lnTo>
                  <a:pt x="1198" y="1242"/>
                </a:lnTo>
                <a:lnTo>
                  <a:pt x="1201" y="1228"/>
                </a:lnTo>
                <a:lnTo>
                  <a:pt x="1203" y="1214"/>
                </a:lnTo>
                <a:lnTo>
                  <a:pt x="1203" y="1199"/>
                </a:lnTo>
                <a:lnTo>
                  <a:pt x="1203" y="1199"/>
                </a:lnTo>
                <a:lnTo>
                  <a:pt x="1204" y="1133"/>
                </a:lnTo>
                <a:lnTo>
                  <a:pt x="1204" y="1133"/>
                </a:lnTo>
                <a:lnTo>
                  <a:pt x="1203" y="1130"/>
                </a:lnTo>
                <a:lnTo>
                  <a:pt x="1203" y="1128"/>
                </a:lnTo>
                <a:lnTo>
                  <a:pt x="1200" y="1124"/>
                </a:lnTo>
                <a:lnTo>
                  <a:pt x="1196" y="1121"/>
                </a:lnTo>
                <a:lnTo>
                  <a:pt x="1193" y="1119"/>
                </a:lnTo>
                <a:lnTo>
                  <a:pt x="1193" y="1119"/>
                </a:lnTo>
                <a:lnTo>
                  <a:pt x="1182" y="1112"/>
                </a:lnTo>
                <a:lnTo>
                  <a:pt x="1173" y="1106"/>
                </a:lnTo>
                <a:lnTo>
                  <a:pt x="1171" y="1102"/>
                </a:lnTo>
                <a:lnTo>
                  <a:pt x="1168" y="1097"/>
                </a:lnTo>
                <a:lnTo>
                  <a:pt x="1167" y="1093"/>
                </a:lnTo>
                <a:lnTo>
                  <a:pt x="1167" y="1089"/>
                </a:lnTo>
                <a:lnTo>
                  <a:pt x="1167" y="1089"/>
                </a:lnTo>
                <a:lnTo>
                  <a:pt x="1167" y="1085"/>
                </a:lnTo>
                <a:lnTo>
                  <a:pt x="1169" y="1080"/>
                </a:lnTo>
                <a:lnTo>
                  <a:pt x="1171" y="1076"/>
                </a:lnTo>
                <a:lnTo>
                  <a:pt x="1174" y="1073"/>
                </a:lnTo>
                <a:lnTo>
                  <a:pt x="1178" y="1069"/>
                </a:lnTo>
                <a:lnTo>
                  <a:pt x="1183" y="1065"/>
                </a:lnTo>
                <a:lnTo>
                  <a:pt x="1194" y="1059"/>
                </a:lnTo>
                <a:lnTo>
                  <a:pt x="1194" y="1059"/>
                </a:lnTo>
                <a:lnTo>
                  <a:pt x="1199" y="1056"/>
                </a:lnTo>
                <a:lnTo>
                  <a:pt x="1202" y="1052"/>
                </a:lnTo>
                <a:lnTo>
                  <a:pt x="1203" y="1048"/>
                </a:lnTo>
                <a:lnTo>
                  <a:pt x="1203" y="1045"/>
                </a:lnTo>
                <a:lnTo>
                  <a:pt x="1203" y="1045"/>
                </a:lnTo>
                <a:lnTo>
                  <a:pt x="1203" y="1021"/>
                </a:lnTo>
                <a:lnTo>
                  <a:pt x="1203" y="1021"/>
                </a:lnTo>
                <a:lnTo>
                  <a:pt x="1204" y="1011"/>
                </a:lnTo>
                <a:lnTo>
                  <a:pt x="1205" y="1007"/>
                </a:lnTo>
                <a:lnTo>
                  <a:pt x="1207" y="1003"/>
                </a:lnTo>
                <a:lnTo>
                  <a:pt x="1210" y="1000"/>
                </a:lnTo>
                <a:lnTo>
                  <a:pt x="1213" y="998"/>
                </a:lnTo>
                <a:lnTo>
                  <a:pt x="1222" y="993"/>
                </a:lnTo>
                <a:lnTo>
                  <a:pt x="1222" y="993"/>
                </a:lnTo>
                <a:lnTo>
                  <a:pt x="1260" y="980"/>
                </a:lnTo>
                <a:lnTo>
                  <a:pt x="1296" y="965"/>
                </a:lnTo>
                <a:lnTo>
                  <a:pt x="1296" y="965"/>
                </a:lnTo>
                <a:lnTo>
                  <a:pt x="1304" y="961"/>
                </a:lnTo>
                <a:lnTo>
                  <a:pt x="1311" y="957"/>
                </a:lnTo>
                <a:lnTo>
                  <a:pt x="1317" y="953"/>
                </a:lnTo>
                <a:lnTo>
                  <a:pt x="1323" y="948"/>
                </a:lnTo>
                <a:lnTo>
                  <a:pt x="1328" y="942"/>
                </a:lnTo>
                <a:lnTo>
                  <a:pt x="1333" y="937"/>
                </a:lnTo>
                <a:lnTo>
                  <a:pt x="1336" y="931"/>
                </a:lnTo>
                <a:lnTo>
                  <a:pt x="1341" y="924"/>
                </a:lnTo>
                <a:lnTo>
                  <a:pt x="1343" y="918"/>
                </a:lnTo>
                <a:lnTo>
                  <a:pt x="1345" y="911"/>
                </a:lnTo>
                <a:lnTo>
                  <a:pt x="1346" y="903"/>
                </a:lnTo>
                <a:lnTo>
                  <a:pt x="1347" y="896"/>
                </a:lnTo>
                <a:lnTo>
                  <a:pt x="1347" y="888"/>
                </a:lnTo>
                <a:lnTo>
                  <a:pt x="1346" y="881"/>
                </a:lnTo>
                <a:lnTo>
                  <a:pt x="1344" y="873"/>
                </a:lnTo>
                <a:lnTo>
                  <a:pt x="1341" y="866"/>
                </a:lnTo>
                <a:lnTo>
                  <a:pt x="1341" y="866"/>
                </a:lnTo>
                <a:close/>
                <a:moveTo>
                  <a:pt x="693" y="1283"/>
                </a:moveTo>
                <a:lnTo>
                  <a:pt x="693" y="1283"/>
                </a:lnTo>
                <a:lnTo>
                  <a:pt x="683" y="1292"/>
                </a:lnTo>
                <a:lnTo>
                  <a:pt x="674" y="1298"/>
                </a:lnTo>
                <a:lnTo>
                  <a:pt x="663" y="1304"/>
                </a:lnTo>
                <a:lnTo>
                  <a:pt x="653" y="1310"/>
                </a:lnTo>
                <a:lnTo>
                  <a:pt x="642" y="1314"/>
                </a:lnTo>
                <a:lnTo>
                  <a:pt x="630" y="1316"/>
                </a:lnTo>
                <a:lnTo>
                  <a:pt x="618" y="1318"/>
                </a:lnTo>
                <a:lnTo>
                  <a:pt x="605" y="1319"/>
                </a:lnTo>
                <a:lnTo>
                  <a:pt x="605" y="1319"/>
                </a:lnTo>
                <a:lnTo>
                  <a:pt x="592" y="1318"/>
                </a:lnTo>
                <a:lnTo>
                  <a:pt x="580" y="1316"/>
                </a:lnTo>
                <a:lnTo>
                  <a:pt x="569" y="1314"/>
                </a:lnTo>
                <a:lnTo>
                  <a:pt x="558" y="1310"/>
                </a:lnTo>
                <a:lnTo>
                  <a:pt x="547" y="1304"/>
                </a:lnTo>
                <a:lnTo>
                  <a:pt x="537" y="1298"/>
                </a:lnTo>
                <a:lnTo>
                  <a:pt x="527" y="1292"/>
                </a:lnTo>
                <a:lnTo>
                  <a:pt x="518" y="1283"/>
                </a:lnTo>
                <a:lnTo>
                  <a:pt x="518" y="1283"/>
                </a:lnTo>
                <a:lnTo>
                  <a:pt x="509" y="1273"/>
                </a:lnTo>
                <a:lnTo>
                  <a:pt x="502" y="1264"/>
                </a:lnTo>
                <a:lnTo>
                  <a:pt x="496" y="1253"/>
                </a:lnTo>
                <a:lnTo>
                  <a:pt x="490" y="1243"/>
                </a:lnTo>
                <a:lnTo>
                  <a:pt x="487" y="1232"/>
                </a:lnTo>
                <a:lnTo>
                  <a:pt x="484" y="1220"/>
                </a:lnTo>
                <a:lnTo>
                  <a:pt x="482" y="1209"/>
                </a:lnTo>
                <a:lnTo>
                  <a:pt x="482" y="1196"/>
                </a:lnTo>
                <a:lnTo>
                  <a:pt x="482" y="1196"/>
                </a:lnTo>
                <a:lnTo>
                  <a:pt x="482" y="1183"/>
                </a:lnTo>
                <a:lnTo>
                  <a:pt x="484" y="1172"/>
                </a:lnTo>
                <a:lnTo>
                  <a:pt x="487" y="1160"/>
                </a:lnTo>
                <a:lnTo>
                  <a:pt x="490" y="1149"/>
                </a:lnTo>
                <a:lnTo>
                  <a:pt x="496" y="1139"/>
                </a:lnTo>
                <a:lnTo>
                  <a:pt x="502" y="1128"/>
                </a:lnTo>
                <a:lnTo>
                  <a:pt x="509" y="1119"/>
                </a:lnTo>
                <a:lnTo>
                  <a:pt x="518" y="1109"/>
                </a:lnTo>
                <a:lnTo>
                  <a:pt x="518" y="1109"/>
                </a:lnTo>
                <a:lnTo>
                  <a:pt x="526" y="1102"/>
                </a:lnTo>
                <a:lnTo>
                  <a:pt x="536" y="1094"/>
                </a:lnTo>
                <a:lnTo>
                  <a:pt x="547" y="1088"/>
                </a:lnTo>
                <a:lnTo>
                  <a:pt x="557" y="1082"/>
                </a:lnTo>
                <a:lnTo>
                  <a:pt x="568" y="1079"/>
                </a:lnTo>
                <a:lnTo>
                  <a:pt x="579" y="1076"/>
                </a:lnTo>
                <a:lnTo>
                  <a:pt x="591" y="1074"/>
                </a:lnTo>
                <a:lnTo>
                  <a:pt x="604" y="1074"/>
                </a:lnTo>
                <a:lnTo>
                  <a:pt x="604" y="1074"/>
                </a:lnTo>
                <a:lnTo>
                  <a:pt x="616" y="1074"/>
                </a:lnTo>
                <a:lnTo>
                  <a:pt x="629" y="1076"/>
                </a:lnTo>
                <a:lnTo>
                  <a:pt x="641" y="1079"/>
                </a:lnTo>
                <a:lnTo>
                  <a:pt x="651" y="1082"/>
                </a:lnTo>
                <a:lnTo>
                  <a:pt x="663" y="1088"/>
                </a:lnTo>
                <a:lnTo>
                  <a:pt x="673" y="1094"/>
                </a:lnTo>
                <a:lnTo>
                  <a:pt x="683" y="1102"/>
                </a:lnTo>
                <a:lnTo>
                  <a:pt x="693" y="1109"/>
                </a:lnTo>
                <a:lnTo>
                  <a:pt x="693" y="1109"/>
                </a:lnTo>
                <a:lnTo>
                  <a:pt x="701" y="1119"/>
                </a:lnTo>
                <a:lnTo>
                  <a:pt x="709" y="1128"/>
                </a:lnTo>
                <a:lnTo>
                  <a:pt x="715" y="1139"/>
                </a:lnTo>
                <a:lnTo>
                  <a:pt x="720" y="1149"/>
                </a:lnTo>
                <a:lnTo>
                  <a:pt x="724" y="1160"/>
                </a:lnTo>
                <a:lnTo>
                  <a:pt x="727" y="1172"/>
                </a:lnTo>
                <a:lnTo>
                  <a:pt x="729" y="1183"/>
                </a:lnTo>
                <a:lnTo>
                  <a:pt x="729" y="1196"/>
                </a:lnTo>
                <a:lnTo>
                  <a:pt x="729" y="1196"/>
                </a:lnTo>
                <a:lnTo>
                  <a:pt x="729" y="1209"/>
                </a:lnTo>
                <a:lnTo>
                  <a:pt x="727" y="1220"/>
                </a:lnTo>
                <a:lnTo>
                  <a:pt x="725" y="1232"/>
                </a:lnTo>
                <a:lnTo>
                  <a:pt x="720" y="1243"/>
                </a:lnTo>
                <a:lnTo>
                  <a:pt x="715" y="1253"/>
                </a:lnTo>
                <a:lnTo>
                  <a:pt x="709" y="1264"/>
                </a:lnTo>
                <a:lnTo>
                  <a:pt x="701" y="1273"/>
                </a:lnTo>
                <a:lnTo>
                  <a:pt x="693" y="1283"/>
                </a:lnTo>
                <a:lnTo>
                  <a:pt x="693" y="1283"/>
                </a:lnTo>
                <a:close/>
                <a:moveTo>
                  <a:pt x="940" y="576"/>
                </a:moveTo>
                <a:lnTo>
                  <a:pt x="940" y="576"/>
                </a:lnTo>
                <a:lnTo>
                  <a:pt x="931" y="596"/>
                </a:lnTo>
                <a:lnTo>
                  <a:pt x="922" y="618"/>
                </a:lnTo>
                <a:lnTo>
                  <a:pt x="910" y="639"/>
                </a:lnTo>
                <a:lnTo>
                  <a:pt x="896" y="660"/>
                </a:lnTo>
                <a:lnTo>
                  <a:pt x="896" y="660"/>
                </a:lnTo>
                <a:lnTo>
                  <a:pt x="885" y="675"/>
                </a:lnTo>
                <a:lnTo>
                  <a:pt x="868" y="693"/>
                </a:lnTo>
                <a:lnTo>
                  <a:pt x="844" y="716"/>
                </a:lnTo>
                <a:lnTo>
                  <a:pt x="815" y="744"/>
                </a:lnTo>
                <a:lnTo>
                  <a:pt x="815" y="744"/>
                </a:lnTo>
                <a:lnTo>
                  <a:pt x="787" y="770"/>
                </a:lnTo>
                <a:lnTo>
                  <a:pt x="764" y="792"/>
                </a:lnTo>
                <a:lnTo>
                  <a:pt x="748" y="810"/>
                </a:lnTo>
                <a:lnTo>
                  <a:pt x="737" y="824"/>
                </a:lnTo>
                <a:lnTo>
                  <a:pt x="737" y="824"/>
                </a:lnTo>
                <a:lnTo>
                  <a:pt x="730" y="836"/>
                </a:lnTo>
                <a:lnTo>
                  <a:pt x="723" y="851"/>
                </a:lnTo>
                <a:lnTo>
                  <a:pt x="716" y="867"/>
                </a:lnTo>
                <a:lnTo>
                  <a:pt x="711" y="885"/>
                </a:lnTo>
                <a:lnTo>
                  <a:pt x="711" y="885"/>
                </a:lnTo>
                <a:lnTo>
                  <a:pt x="706" y="906"/>
                </a:lnTo>
                <a:lnTo>
                  <a:pt x="702" y="932"/>
                </a:lnTo>
                <a:lnTo>
                  <a:pt x="699" y="960"/>
                </a:lnTo>
                <a:lnTo>
                  <a:pt x="697" y="992"/>
                </a:lnTo>
                <a:lnTo>
                  <a:pt x="504" y="992"/>
                </a:lnTo>
                <a:lnTo>
                  <a:pt x="503" y="960"/>
                </a:lnTo>
                <a:lnTo>
                  <a:pt x="503" y="960"/>
                </a:lnTo>
                <a:lnTo>
                  <a:pt x="504" y="937"/>
                </a:lnTo>
                <a:lnTo>
                  <a:pt x="505" y="914"/>
                </a:lnTo>
                <a:lnTo>
                  <a:pt x="508" y="891"/>
                </a:lnTo>
                <a:lnTo>
                  <a:pt x="512" y="869"/>
                </a:lnTo>
                <a:lnTo>
                  <a:pt x="517" y="848"/>
                </a:lnTo>
                <a:lnTo>
                  <a:pt x="523" y="827"/>
                </a:lnTo>
                <a:lnTo>
                  <a:pt x="530" y="807"/>
                </a:lnTo>
                <a:lnTo>
                  <a:pt x="538" y="786"/>
                </a:lnTo>
                <a:lnTo>
                  <a:pt x="538" y="786"/>
                </a:lnTo>
                <a:lnTo>
                  <a:pt x="548" y="767"/>
                </a:lnTo>
                <a:lnTo>
                  <a:pt x="558" y="748"/>
                </a:lnTo>
                <a:lnTo>
                  <a:pt x="571" y="729"/>
                </a:lnTo>
                <a:lnTo>
                  <a:pt x="584" y="711"/>
                </a:lnTo>
                <a:lnTo>
                  <a:pt x="598" y="693"/>
                </a:lnTo>
                <a:lnTo>
                  <a:pt x="615" y="675"/>
                </a:lnTo>
                <a:lnTo>
                  <a:pt x="632" y="657"/>
                </a:lnTo>
                <a:lnTo>
                  <a:pt x="651" y="640"/>
                </a:lnTo>
                <a:lnTo>
                  <a:pt x="651" y="640"/>
                </a:lnTo>
                <a:lnTo>
                  <a:pt x="685" y="609"/>
                </a:lnTo>
                <a:lnTo>
                  <a:pt x="712" y="584"/>
                </a:lnTo>
                <a:lnTo>
                  <a:pt x="731" y="564"/>
                </a:lnTo>
                <a:lnTo>
                  <a:pt x="738" y="555"/>
                </a:lnTo>
                <a:lnTo>
                  <a:pt x="743" y="549"/>
                </a:lnTo>
                <a:lnTo>
                  <a:pt x="743" y="549"/>
                </a:lnTo>
                <a:lnTo>
                  <a:pt x="750" y="536"/>
                </a:lnTo>
                <a:lnTo>
                  <a:pt x="754" y="521"/>
                </a:lnTo>
                <a:lnTo>
                  <a:pt x="758" y="506"/>
                </a:lnTo>
                <a:lnTo>
                  <a:pt x="759" y="490"/>
                </a:lnTo>
                <a:lnTo>
                  <a:pt x="759" y="490"/>
                </a:lnTo>
                <a:lnTo>
                  <a:pt x="758" y="479"/>
                </a:lnTo>
                <a:lnTo>
                  <a:pt x="756" y="468"/>
                </a:lnTo>
                <a:lnTo>
                  <a:pt x="753" y="457"/>
                </a:lnTo>
                <a:lnTo>
                  <a:pt x="749" y="448"/>
                </a:lnTo>
                <a:lnTo>
                  <a:pt x="744" y="438"/>
                </a:lnTo>
                <a:lnTo>
                  <a:pt x="737" y="430"/>
                </a:lnTo>
                <a:lnTo>
                  <a:pt x="729" y="420"/>
                </a:lnTo>
                <a:lnTo>
                  <a:pt x="720" y="413"/>
                </a:lnTo>
                <a:lnTo>
                  <a:pt x="720" y="413"/>
                </a:lnTo>
                <a:lnTo>
                  <a:pt x="711" y="405"/>
                </a:lnTo>
                <a:lnTo>
                  <a:pt x="699" y="399"/>
                </a:lnTo>
                <a:lnTo>
                  <a:pt x="688" y="394"/>
                </a:lnTo>
                <a:lnTo>
                  <a:pt x="676" y="388"/>
                </a:lnTo>
                <a:lnTo>
                  <a:pt x="662" y="385"/>
                </a:lnTo>
                <a:lnTo>
                  <a:pt x="648" y="383"/>
                </a:lnTo>
                <a:lnTo>
                  <a:pt x="633" y="381"/>
                </a:lnTo>
                <a:lnTo>
                  <a:pt x="618" y="381"/>
                </a:lnTo>
                <a:lnTo>
                  <a:pt x="618" y="381"/>
                </a:lnTo>
                <a:lnTo>
                  <a:pt x="602" y="381"/>
                </a:lnTo>
                <a:lnTo>
                  <a:pt x="587" y="383"/>
                </a:lnTo>
                <a:lnTo>
                  <a:pt x="572" y="386"/>
                </a:lnTo>
                <a:lnTo>
                  <a:pt x="558" y="391"/>
                </a:lnTo>
                <a:lnTo>
                  <a:pt x="545" y="396"/>
                </a:lnTo>
                <a:lnTo>
                  <a:pt x="533" y="402"/>
                </a:lnTo>
                <a:lnTo>
                  <a:pt x="521" y="411"/>
                </a:lnTo>
                <a:lnTo>
                  <a:pt x="510" y="419"/>
                </a:lnTo>
                <a:lnTo>
                  <a:pt x="510" y="419"/>
                </a:lnTo>
                <a:lnTo>
                  <a:pt x="501" y="430"/>
                </a:lnTo>
                <a:lnTo>
                  <a:pt x="491" y="440"/>
                </a:lnTo>
                <a:lnTo>
                  <a:pt x="485" y="452"/>
                </a:lnTo>
                <a:lnTo>
                  <a:pt x="479" y="464"/>
                </a:lnTo>
                <a:lnTo>
                  <a:pt x="473" y="476"/>
                </a:lnTo>
                <a:lnTo>
                  <a:pt x="470" y="490"/>
                </a:lnTo>
                <a:lnTo>
                  <a:pt x="468" y="504"/>
                </a:lnTo>
                <a:lnTo>
                  <a:pt x="468" y="519"/>
                </a:lnTo>
                <a:lnTo>
                  <a:pt x="280" y="519"/>
                </a:lnTo>
                <a:lnTo>
                  <a:pt x="280" y="519"/>
                </a:lnTo>
                <a:lnTo>
                  <a:pt x="280" y="502"/>
                </a:lnTo>
                <a:lnTo>
                  <a:pt x="281" y="486"/>
                </a:lnTo>
                <a:lnTo>
                  <a:pt x="284" y="469"/>
                </a:lnTo>
                <a:lnTo>
                  <a:pt x="286" y="453"/>
                </a:lnTo>
                <a:lnTo>
                  <a:pt x="289" y="438"/>
                </a:lnTo>
                <a:lnTo>
                  <a:pt x="293" y="422"/>
                </a:lnTo>
                <a:lnTo>
                  <a:pt x="298" y="409"/>
                </a:lnTo>
                <a:lnTo>
                  <a:pt x="304" y="394"/>
                </a:lnTo>
                <a:lnTo>
                  <a:pt x="310" y="380"/>
                </a:lnTo>
                <a:lnTo>
                  <a:pt x="316" y="366"/>
                </a:lnTo>
                <a:lnTo>
                  <a:pt x="325" y="352"/>
                </a:lnTo>
                <a:lnTo>
                  <a:pt x="333" y="340"/>
                </a:lnTo>
                <a:lnTo>
                  <a:pt x="342" y="328"/>
                </a:lnTo>
                <a:lnTo>
                  <a:pt x="352" y="315"/>
                </a:lnTo>
                <a:lnTo>
                  <a:pt x="363" y="304"/>
                </a:lnTo>
                <a:lnTo>
                  <a:pt x="375" y="292"/>
                </a:lnTo>
                <a:lnTo>
                  <a:pt x="375" y="292"/>
                </a:lnTo>
                <a:lnTo>
                  <a:pt x="387" y="281"/>
                </a:lnTo>
                <a:lnTo>
                  <a:pt x="400" y="271"/>
                </a:lnTo>
                <a:lnTo>
                  <a:pt x="413" y="261"/>
                </a:lnTo>
                <a:lnTo>
                  <a:pt x="427" y="253"/>
                </a:lnTo>
                <a:lnTo>
                  <a:pt x="440" y="245"/>
                </a:lnTo>
                <a:lnTo>
                  <a:pt x="455" y="238"/>
                </a:lnTo>
                <a:lnTo>
                  <a:pt x="470" y="230"/>
                </a:lnTo>
                <a:lnTo>
                  <a:pt x="485" y="225"/>
                </a:lnTo>
                <a:lnTo>
                  <a:pt x="502" y="220"/>
                </a:lnTo>
                <a:lnTo>
                  <a:pt x="518" y="215"/>
                </a:lnTo>
                <a:lnTo>
                  <a:pt x="535" y="211"/>
                </a:lnTo>
                <a:lnTo>
                  <a:pt x="552" y="208"/>
                </a:lnTo>
                <a:lnTo>
                  <a:pt x="570" y="206"/>
                </a:lnTo>
                <a:lnTo>
                  <a:pt x="589" y="204"/>
                </a:lnTo>
                <a:lnTo>
                  <a:pt x="607" y="203"/>
                </a:lnTo>
                <a:lnTo>
                  <a:pt x="626" y="203"/>
                </a:lnTo>
                <a:lnTo>
                  <a:pt x="626" y="203"/>
                </a:lnTo>
                <a:lnTo>
                  <a:pt x="651" y="203"/>
                </a:lnTo>
                <a:lnTo>
                  <a:pt x="675" y="205"/>
                </a:lnTo>
                <a:lnTo>
                  <a:pt x="698" y="208"/>
                </a:lnTo>
                <a:lnTo>
                  <a:pt x="719" y="211"/>
                </a:lnTo>
                <a:lnTo>
                  <a:pt x="741" y="216"/>
                </a:lnTo>
                <a:lnTo>
                  <a:pt x="761" y="223"/>
                </a:lnTo>
                <a:lnTo>
                  <a:pt x="780" y="230"/>
                </a:lnTo>
                <a:lnTo>
                  <a:pt x="798" y="240"/>
                </a:lnTo>
                <a:lnTo>
                  <a:pt x="798" y="240"/>
                </a:lnTo>
                <a:lnTo>
                  <a:pt x="815" y="249"/>
                </a:lnTo>
                <a:lnTo>
                  <a:pt x="832" y="260"/>
                </a:lnTo>
                <a:lnTo>
                  <a:pt x="847" y="272"/>
                </a:lnTo>
                <a:lnTo>
                  <a:pt x="861" y="284"/>
                </a:lnTo>
                <a:lnTo>
                  <a:pt x="875" y="298"/>
                </a:lnTo>
                <a:lnTo>
                  <a:pt x="888" y="314"/>
                </a:lnTo>
                <a:lnTo>
                  <a:pt x="900" y="330"/>
                </a:lnTo>
                <a:lnTo>
                  <a:pt x="911" y="347"/>
                </a:lnTo>
                <a:lnTo>
                  <a:pt x="911" y="347"/>
                </a:lnTo>
                <a:lnTo>
                  <a:pt x="921" y="364"/>
                </a:lnTo>
                <a:lnTo>
                  <a:pt x="929" y="382"/>
                </a:lnTo>
                <a:lnTo>
                  <a:pt x="937" y="400"/>
                </a:lnTo>
                <a:lnTo>
                  <a:pt x="943" y="418"/>
                </a:lnTo>
                <a:lnTo>
                  <a:pt x="947" y="437"/>
                </a:lnTo>
                <a:lnTo>
                  <a:pt x="950" y="455"/>
                </a:lnTo>
                <a:lnTo>
                  <a:pt x="953" y="474"/>
                </a:lnTo>
                <a:lnTo>
                  <a:pt x="954" y="493"/>
                </a:lnTo>
                <a:lnTo>
                  <a:pt x="954" y="493"/>
                </a:lnTo>
                <a:lnTo>
                  <a:pt x="953" y="515"/>
                </a:lnTo>
                <a:lnTo>
                  <a:pt x="949" y="535"/>
                </a:lnTo>
                <a:lnTo>
                  <a:pt x="945" y="556"/>
                </a:lnTo>
                <a:lnTo>
                  <a:pt x="940" y="576"/>
                </a:lnTo>
                <a:lnTo>
                  <a:pt x="940" y="57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66" name="Grupa 65">
            <a:extLst>
              <a:ext uri="{FF2B5EF4-FFF2-40B4-BE49-F238E27FC236}">
                <a16:creationId xmlns:a16="http://schemas.microsoft.com/office/drawing/2014/main" id="{5C9242D5-E691-4B83-9356-51E316AAC475}"/>
              </a:ext>
            </a:extLst>
          </p:cNvPr>
          <p:cNvGrpSpPr/>
          <p:nvPr/>
        </p:nvGrpSpPr>
        <p:grpSpPr>
          <a:xfrm>
            <a:off x="1470672" y="4360531"/>
            <a:ext cx="236570" cy="209142"/>
            <a:chOff x="5302251" y="4618038"/>
            <a:chExt cx="657225" cy="581025"/>
          </a:xfrm>
          <a:solidFill>
            <a:schemeClr val="bg1">
              <a:lumMod val="75000"/>
            </a:schemeClr>
          </a:solidFill>
        </p:grpSpPr>
        <p:sp>
          <p:nvSpPr>
            <p:cNvPr id="67" name="Freeform 78">
              <a:extLst>
                <a:ext uri="{FF2B5EF4-FFF2-40B4-BE49-F238E27FC236}">
                  <a16:creationId xmlns:a16="http://schemas.microsoft.com/office/drawing/2014/main" id="{CE8C6D4D-546E-458A-9759-F4870B2CA716}"/>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8" name="Freeform 79">
              <a:extLst>
                <a:ext uri="{FF2B5EF4-FFF2-40B4-BE49-F238E27FC236}">
                  <a16:creationId xmlns:a16="http://schemas.microsoft.com/office/drawing/2014/main" id="{60DA6239-50E7-4140-8E35-D3B081F61476}"/>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80">
              <a:extLst>
                <a:ext uri="{FF2B5EF4-FFF2-40B4-BE49-F238E27FC236}">
                  <a16:creationId xmlns:a16="http://schemas.microsoft.com/office/drawing/2014/main" id="{E70A647D-827C-4E03-984B-8A4D945DC151}"/>
                </a:ext>
              </a:extLst>
            </p:cNvPr>
            <p:cNvSpPr>
              <a:spLocks/>
            </p:cNvSpPr>
            <p:nvPr/>
          </p:nvSpPr>
          <p:spPr bwMode="auto">
            <a:xfrm>
              <a:off x="5467351" y="4618038"/>
              <a:ext cx="327025" cy="295275"/>
            </a:xfrm>
            <a:custGeom>
              <a:avLst/>
              <a:gdLst>
                <a:gd name="T0" fmla="*/ 780 w 1438"/>
                <a:gd name="T1" fmla="*/ 1250 h 1303"/>
                <a:gd name="T2" fmla="*/ 1106 w 1438"/>
                <a:gd name="T3" fmla="*/ 962 h 1303"/>
                <a:gd name="T4" fmla="*/ 1262 w 1438"/>
                <a:gd name="T5" fmla="*/ 815 h 1303"/>
                <a:gd name="T6" fmla="*/ 1302 w 1438"/>
                <a:gd name="T7" fmla="*/ 772 h 1303"/>
                <a:gd name="T8" fmla="*/ 1351 w 1438"/>
                <a:gd name="T9" fmla="*/ 705 h 1303"/>
                <a:gd name="T10" fmla="*/ 1389 w 1438"/>
                <a:gd name="T11" fmla="*/ 638 h 1303"/>
                <a:gd name="T12" fmla="*/ 1416 w 1438"/>
                <a:gd name="T13" fmla="*/ 569 h 1303"/>
                <a:gd name="T14" fmla="*/ 1432 w 1438"/>
                <a:gd name="T15" fmla="*/ 502 h 1303"/>
                <a:gd name="T16" fmla="*/ 1438 w 1438"/>
                <a:gd name="T17" fmla="*/ 436 h 1303"/>
                <a:gd name="T18" fmla="*/ 1435 w 1438"/>
                <a:gd name="T19" fmla="*/ 371 h 1303"/>
                <a:gd name="T20" fmla="*/ 1423 w 1438"/>
                <a:gd name="T21" fmla="*/ 310 h 1303"/>
                <a:gd name="T22" fmla="*/ 1403 w 1438"/>
                <a:gd name="T23" fmla="*/ 251 h 1303"/>
                <a:gd name="T24" fmla="*/ 1377 w 1438"/>
                <a:gd name="T25" fmla="*/ 197 h 1303"/>
                <a:gd name="T26" fmla="*/ 1343 w 1438"/>
                <a:gd name="T27" fmla="*/ 148 h 1303"/>
                <a:gd name="T28" fmla="*/ 1303 w 1438"/>
                <a:gd name="T29" fmla="*/ 105 h 1303"/>
                <a:gd name="T30" fmla="*/ 1258 w 1438"/>
                <a:gd name="T31" fmla="*/ 67 h 1303"/>
                <a:gd name="T32" fmla="*/ 1207 w 1438"/>
                <a:gd name="T33" fmla="*/ 38 h 1303"/>
                <a:gd name="T34" fmla="*/ 1151 w 1438"/>
                <a:gd name="T35" fmla="*/ 16 h 1303"/>
                <a:gd name="T36" fmla="*/ 1093 w 1438"/>
                <a:gd name="T37" fmla="*/ 3 h 1303"/>
                <a:gd name="T38" fmla="*/ 1031 w 1438"/>
                <a:gd name="T39" fmla="*/ 0 h 1303"/>
                <a:gd name="T40" fmla="*/ 967 w 1438"/>
                <a:gd name="T41" fmla="*/ 7 h 1303"/>
                <a:gd name="T42" fmla="*/ 901 w 1438"/>
                <a:gd name="T43" fmla="*/ 24 h 1303"/>
                <a:gd name="T44" fmla="*/ 833 w 1438"/>
                <a:gd name="T45" fmla="*/ 54 h 1303"/>
                <a:gd name="T46" fmla="*/ 765 w 1438"/>
                <a:gd name="T47" fmla="*/ 96 h 1303"/>
                <a:gd name="T48" fmla="*/ 719 w 1438"/>
                <a:gd name="T49" fmla="*/ 132 h 1303"/>
                <a:gd name="T50" fmla="*/ 651 w 1438"/>
                <a:gd name="T51" fmla="*/ 81 h 1303"/>
                <a:gd name="T52" fmla="*/ 583 w 1438"/>
                <a:gd name="T53" fmla="*/ 43 h 1303"/>
                <a:gd name="T54" fmla="*/ 516 w 1438"/>
                <a:gd name="T55" fmla="*/ 18 h 1303"/>
                <a:gd name="T56" fmla="*/ 450 w 1438"/>
                <a:gd name="T57" fmla="*/ 3 h 1303"/>
                <a:gd name="T58" fmla="*/ 387 w 1438"/>
                <a:gd name="T59" fmla="*/ 0 h 1303"/>
                <a:gd name="T60" fmla="*/ 326 w 1438"/>
                <a:gd name="T61" fmla="*/ 7 h 1303"/>
                <a:gd name="T62" fmla="*/ 268 w 1438"/>
                <a:gd name="T63" fmla="*/ 22 h 1303"/>
                <a:gd name="T64" fmla="*/ 214 w 1438"/>
                <a:gd name="T65" fmla="*/ 46 h 1303"/>
                <a:gd name="T66" fmla="*/ 166 w 1438"/>
                <a:gd name="T67" fmla="*/ 80 h 1303"/>
                <a:gd name="T68" fmla="*/ 121 w 1438"/>
                <a:gd name="T69" fmla="*/ 118 h 1303"/>
                <a:gd name="T70" fmla="*/ 84 w 1438"/>
                <a:gd name="T71" fmla="*/ 164 h 1303"/>
                <a:gd name="T72" fmla="*/ 52 w 1438"/>
                <a:gd name="T73" fmla="*/ 214 h 1303"/>
                <a:gd name="T74" fmla="*/ 27 w 1438"/>
                <a:gd name="T75" fmla="*/ 271 h 1303"/>
                <a:gd name="T76" fmla="*/ 10 w 1438"/>
                <a:gd name="T77" fmla="*/ 329 h 1303"/>
                <a:gd name="T78" fmla="*/ 1 w 1438"/>
                <a:gd name="T79" fmla="*/ 392 h 1303"/>
                <a:gd name="T80" fmla="*/ 1 w 1438"/>
                <a:gd name="T81" fmla="*/ 458 h 1303"/>
                <a:gd name="T82" fmla="*/ 11 w 1438"/>
                <a:gd name="T83" fmla="*/ 525 h 1303"/>
                <a:gd name="T84" fmla="*/ 31 w 1438"/>
                <a:gd name="T85" fmla="*/ 593 h 1303"/>
                <a:gd name="T86" fmla="*/ 61 w 1438"/>
                <a:gd name="T87" fmla="*/ 660 h 1303"/>
                <a:gd name="T88" fmla="*/ 103 w 1438"/>
                <a:gd name="T89" fmla="*/ 727 h 1303"/>
                <a:gd name="T90" fmla="*/ 156 w 1438"/>
                <a:gd name="T91" fmla="*/ 793 h 1303"/>
                <a:gd name="T92" fmla="*/ 210 w 1438"/>
                <a:gd name="T93" fmla="*/ 848 h 1303"/>
                <a:gd name="T94" fmla="*/ 422 w 1438"/>
                <a:gd name="T95" fmla="*/ 1042 h 1303"/>
                <a:gd name="T96" fmla="*/ 719 w 1438"/>
                <a:gd name="T97" fmla="*/ 130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8" h="1303">
                  <a:moveTo>
                    <a:pt x="719" y="1303"/>
                  </a:moveTo>
                  <a:lnTo>
                    <a:pt x="719" y="1303"/>
                  </a:lnTo>
                  <a:lnTo>
                    <a:pt x="780" y="1250"/>
                  </a:lnTo>
                  <a:lnTo>
                    <a:pt x="927" y="1122"/>
                  </a:lnTo>
                  <a:lnTo>
                    <a:pt x="1017" y="1042"/>
                  </a:lnTo>
                  <a:lnTo>
                    <a:pt x="1106" y="962"/>
                  </a:lnTo>
                  <a:lnTo>
                    <a:pt x="1190" y="883"/>
                  </a:lnTo>
                  <a:lnTo>
                    <a:pt x="1228" y="848"/>
                  </a:lnTo>
                  <a:lnTo>
                    <a:pt x="1262" y="815"/>
                  </a:lnTo>
                  <a:lnTo>
                    <a:pt x="1262" y="815"/>
                  </a:lnTo>
                  <a:lnTo>
                    <a:pt x="1283" y="793"/>
                  </a:lnTo>
                  <a:lnTo>
                    <a:pt x="1302" y="772"/>
                  </a:lnTo>
                  <a:lnTo>
                    <a:pt x="1319" y="750"/>
                  </a:lnTo>
                  <a:lnTo>
                    <a:pt x="1336" y="727"/>
                  </a:lnTo>
                  <a:lnTo>
                    <a:pt x="1351" y="705"/>
                  </a:lnTo>
                  <a:lnTo>
                    <a:pt x="1365" y="682"/>
                  </a:lnTo>
                  <a:lnTo>
                    <a:pt x="1378" y="660"/>
                  </a:lnTo>
                  <a:lnTo>
                    <a:pt x="1389" y="638"/>
                  </a:lnTo>
                  <a:lnTo>
                    <a:pt x="1399" y="615"/>
                  </a:lnTo>
                  <a:lnTo>
                    <a:pt x="1408" y="593"/>
                  </a:lnTo>
                  <a:lnTo>
                    <a:pt x="1416" y="569"/>
                  </a:lnTo>
                  <a:lnTo>
                    <a:pt x="1422" y="547"/>
                  </a:lnTo>
                  <a:lnTo>
                    <a:pt x="1428" y="525"/>
                  </a:lnTo>
                  <a:lnTo>
                    <a:pt x="1432" y="502"/>
                  </a:lnTo>
                  <a:lnTo>
                    <a:pt x="1435" y="480"/>
                  </a:lnTo>
                  <a:lnTo>
                    <a:pt x="1437" y="458"/>
                  </a:lnTo>
                  <a:lnTo>
                    <a:pt x="1438" y="436"/>
                  </a:lnTo>
                  <a:lnTo>
                    <a:pt x="1438" y="415"/>
                  </a:lnTo>
                  <a:lnTo>
                    <a:pt x="1438" y="392"/>
                  </a:lnTo>
                  <a:lnTo>
                    <a:pt x="1435" y="371"/>
                  </a:lnTo>
                  <a:lnTo>
                    <a:pt x="1432" y="350"/>
                  </a:lnTo>
                  <a:lnTo>
                    <a:pt x="1429" y="329"/>
                  </a:lnTo>
                  <a:lnTo>
                    <a:pt x="1423" y="310"/>
                  </a:lnTo>
                  <a:lnTo>
                    <a:pt x="1418" y="290"/>
                  </a:lnTo>
                  <a:lnTo>
                    <a:pt x="1411" y="271"/>
                  </a:lnTo>
                  <a:lnTo>
                    <a:pt x="1403" y="251"/>
                  </a:lnTo>
                  <a:lnTo>
                    <a:pt x="1396" y="233"/>
                  </a:lnTo>
                  <a:lnTo>
                    <a:pt x="1387" y="214"/>
                  </a:lnTo>
                  <a:lnTo>
                    <a:pt x="1377" y="197"/>
                  </a:lnTo>
                  <a:lnTo>
                    <a:pt x="1366" y="180"/>
                  </a:lnTo>
                  <a:lnTo>
                    <a:pt x="1355" y="164"/>
                  </a:lnTo>
                  <a:lnTo>
                    <a:pt x="1343" y="148"/>
                  </a:lnTo>
                  <a:lnTo>
                    <a:pt x="1330" y="133"/>
                  </a:lnTo>
                  <a:lnTo>
                    <a:pt x="1317" y="118"/>
                  </a:lnTo>
                  <a:lnTo>
                    <a:pt x="1303" y="105"/>
                  </a:lnTo>
                  <a:lnTo>
                    <a:pt x="1288" y="92"/>
                  </a:lnTo>
                  <a:lnTo>
                    <a:pt x="1273" y="80"/>
                  </a:lnTo>
                  <a:lnTo>
                    <a:pt x="1258" y="67"/>
                  </a:lnTo>
                  <a:lnTo>
                    <a:pt x="1241" y="56"/>
                  </a:lnTo>
                  <a:lnTo>
                    <a:pt x="1223" y="46"/>
                  </a:lnTo>
                  <a:lnTo>
                    <a:pt x="1207" y="38"/>
                  </a:lnTo>
                  <a:lnTo>
                    <a:pt x="1189" y="30"/>
                  </a:lnTo>
                  <a:lnTo>
                    <a:pt x="1170" y="22"/>
                  </a:lnTo>
                  <a:lnTo>
                    <a:pt x="1151" y="16"/>
                  </a:lnTo>
                  <a:lnTo>
                    <a:pt x="1133" y="11"/>
                  </a:lnTo>
                  <a:lnTo>
                    <a:pt x="1113" y="7"/>
                  </a:lnTo>
                  <a:lnTo>
                    <a:pt x="1093" y="3"/>
                  </a:lnTo>
                  <a:lnTo>
                    <a:pt x="1072" y="1"/>
                  </a:lnTo>
                  <a:lnTo>
                    <a:pt x="1052" y="0"/>
                  </a:lnTo>
                  <a:lnTo>
                    <a:pt x="1031" y="0"/>
                  </a:lnTo>
                  <a:lnTo>
                    <a:pt x="1010" y="1"/>
                  </a:lnTo>
                  <a:lnTo>
                    <a:pt x="988" y="3"/>
                  </a:lnTo>
                  <a:lnTo>
                    <a:pt x="967" y="7"/>
                  </a:lnTo>
                  <a:lnTo>
                    <a:pt x="945" y="11"/>
                  </a:lnTo>
                  <a:lnTo>
                    <a:pt x="923" y="18"/>
                  </a:lnTo>
                  <a:lnTo>
                    <a:pt x="901" y="24"/>
                  </a:lnTo>
                  <a:lnTo>
                    <a:pt x="877" y="33"/>
                  </a:lnTo>
                  <a:lnTo>
                    <a:pt x="855" y="43"/>
                  </a:lnTo>
                  <a:lnTo>
                    <a:pt x="833" y="54"/>
                  </a:lnTo>
                  <a:lnTo>
                    <a:pt x="810" y="66"/>
                  </a:lnTo>
                  <a:lnTo>
                    <a:pt x="788" y="81"/>
                  </a:lnTo>
                  <a:lnTo>
                    <a:pt x="765" y="96"/>
                  </a:lnTo>
                  <a:lnTo>
                    <a:pt x="741" y="114"/>
                  </a:lnTo>
                  <a:lnTo>
                    <a:pt x="719" y="132"/>
                  </a:lnTo>
                  <a:lnTo>
                    <a:pt x="719" y="132"/>
                  </a:lnTo>
                  <a:lnTo>
                    <a:pt x="696" y="114"/>
                  </a:lnTo>
                  <a:lnTo>
                    <a:pt x="674" y="96"/>
                  </a:lnTo>
                  <a:lnTo>
                    <a:pt x="651" y="81"/>
                  </a:lnTo>
                  <a:lnTo>
                    <a:pt x="629" y="66"/>
                  </a:lnTo>
                  <a:lnTo>
                    <a:pt x="605" y="54"/>
                  </a:lnTo>
                  <a:lnTo>
                    <a:pt x="583" y="43"/>
                  </a:lnTo>
                  <a:lnTo>
                    <a:pt x="560" y="33"/>
                  </a:lnTo>
                  <a:lnTo>
                    <a:pt x="538" y="24"/>
                  </a:lnTo>
                  <a:lnTo>
                    <a:pt x="516" y="18"/>
                  </a:lnTo>
                  <a:lnTo>
                    <a:pt x="494" y="11"/>
                  </a:lnTo>
                  <a:lnTo>
                    <a:pt x="472" y="7"/>
                  </a:lnTo>
                  <a:lnTo>
                    <a:pt x="450" y="3"/>
                  </a:lnTo>
                  <a:lnTo>
                    <a:pt x="429" y="1"/>
                  </a:lnTo>
                  <a:lnTo>
                    <a:pt x="408" y="0"/>
                  </a:lnTo>
                  <a:lnTo>
                    <a:pt x="387" y="0"/>
                  </a:lnTo>
                  <a:lnTo>
                    <a:pt x="366" y="1"/>
                  </a:lnTo>
                  <a:lnTo>
                    <a:pt x="346" y="3"/>
                  </a:lnTo>
                  <a:lnTo>
                    <a:pt x="326" y="7"/>
                  </a:lnTo>
                  <a:lnTo>
                    <a:pt x="306" y="11"/>
                  </a:lnTo>
                  <a:lnTo>
                    <a:pt x="287" y="16"/>
                  </a:lnTo>
                  <a:lnTo>
                    <a:pt x="268" y="22"/>
                  </a:lnTo>
                  <a:lnTo>
                    <a:pt x="250" y="30"/>
                  </a:lnTo>
                  <a:lnTo>
                    <a:pt x="232" y="38"/>
                  </a:lnTo>
                  <a:lnTo>
                    <a:pt x="214" y="46"/>
                  </a:lnTo>
                  <a:lnTo>
                    <a:pt x="198" y="56"/>
                  </a:lnTo>
                  <a:lnTo>
                    <a:pt x="181" y="67"/>
                  </a:lnTo>
                  <a:lnTo>
                    <a:pt x="166" y="80"/>
                  </a:lnTo>
                  <a:lnTo>
                    <a:pt x="150" y="92"/>
                  </a:lnTo>
                  <a:lnTo>
                    <a:pt x="136" y="105"/>
                  </a:lnTo>
                  <a:lnTo>
                    <a:pt x="121" y="118"/>
                  </a:lnTo>
                  <a:lnTo>
                    <a:pt x="108" y="133"/>
                  </a:lnTo>
                  <a:lnTo>
                    <a:pt x="96" y="148"/>
                  </a:lnTo>
                  <a:lnTo>
                    <a:pt x="84" y="164"/>
                  </a:lnTo>
                  <a:lnTo>
                    <a:pt x="72" y="180"/>
                  </a:lnTo>
                  <a:lnTo>
                    <a:pt x="62" y="197"/>
                  </a:lnTo>
                  <a:lnTo>
                    <a:pt x="52" y="214"/>
                  </a:lnTo>
                  <a:lnTo>
                    <a:pt x="43" y="233"/>
                  </a:lnTo>
                  <a:lnTo>
                    <a:pt x="34" y="251"/>
                  </a:lnTo>
                  <a:lnTo>
                    <a:pt x="27" y="271"/>
                  </a:lnTo>
                  <a:lnTo>
                    <a:pt x="21" y="290"/>
                  </a:lnTo>
                  <a:lnTo>
                    <a:pt x="15" y="310"/>
                  </a:lnTo>
                  <a:lnTo>
                    <a:pt x="10" y="329"/>
                  </a:lnTo>
                  <a:lnTo>
                    <a:pt x="6" y="350"/>
                  </a:lnTo>
                  <a:lnTo>
                    <a:pt x="3" y="371"/>
                  </a:lnTo>
                  <a:lnTo>
                    <a:pt x="1" y="392"/>
                  </a:lnTo>
                  <a:lnTo>
                    <a:pt x="0" y="415"/>
                  </a:lnTo>
                  <a:lnTo>
                    <a:pt x="0" y="436"/>
                  </a:lnTo>
                  <a:lnTo>
                    <a:pt x="1" y="458"/>
                  </a:lnTo>
                  <a:lnTo>
                    <a:pt x="3" y="480"/>
                  </a:lnTo>
                  <a:lnTo>
                    <a:pt x="6" y="502"/>
                  </a:lnTo>
                  <a:lnTo>
                    <a:pt x="11" y="525"/>
                  </a:lnTo>
                  <a:lnTo>
                    <a:pt x="16" y="547"/>
                  </a:lnTo>
                  <a:lnTo>
                    <a:pt x="23" y="569"/>
                  </a:lnTo>
                  <a:lnTo>
                    <a:pt x="31" y="593"/>
                  </a:lnTo>
                  <a:lnTo>
                    <a:pt x="40" y="615"/>
                  </a:lnTo>
                  <a:lnTo>
                    <a:pt x="50" y="638"/>
                  </a:lnTo>
                  <a:lnTo>
                    <a:pt x="61" y="660"/>
                  </a:lnTo>
                  <a:lnTo>
                    <a:pt x="73" y="682"/>
                  </a:lnTo>
                  <a:lnTo>
                    <a:pt x="87" y="705"/>
                  </a:lnTo>
                  <a:lnTo>
                    <a:pt x="103" y="727"/>
                  </a:lnTo>
                  <a:lnTo>
                    <a:pt x="119" y="750"/>
                  </a:lnTo>
                  <a:lnTo>
                    <a:pt x="137" y="772"/>
                  </a:lnTo>
                  <a:lnTo>
                    <a:pt x="156" y="793"/>
                  </a:lnTo>
                  <a:lnTo>
                    <a:pt x="177" y="815"/>
                  </a:lnTo>
                  <a:lnTo>
                    <a:pt x="177" y="815"/>
                  </a:lnTo>
                  <a:lnTo>
                    <a:pt x="210" y="848"/>
                  </a:lnTo>
                  <a:lnTo>
                    <a:pt x="249" y="883"/>
                  </a:lnTo>
                  <a:lnTo>
                    <a:pt x="333" y="962"/>
                  </a:lnTo>
                  <a:lnTo>
                    <a:pt x="422" y="1042"/>
                  </a:lnTo>
                  <a:lnTo>
                    <a:pt x="510" y="1122"/>
                  </a:lnTo>
                  <a:lnTo>
                    <a:pt x="657" y="1250"/>
                  </a:lnTo>
                  <a:lnTo>
                    <a:pt x="719" y="1303"/>
                  </a:lnTo>
                  <a:lnTo>
                    <a:pt x="719" y="13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0" name="Grupa 69">
            <a:extLst>
              <a:ext uri="{FF2B5EF4-FFF2-40B4-BE49-F238E27FC236}">
                <a16:creationId xmlns:a16="http://schemas.microsoft.com/office/drawing/2014/main" id="{FF4B1A3A-ABBC-418D-9E2D-F08AD4F4CC6A}"/>
              </a:ext>
            </a:extLst>
          </p:cNvPr>
          <p:cNvGrpSpPr/>
          <p:nvPr/>
        </p:nvGrpSpPr>
        <p:grpSpPr>
          <a:xfrm>
            <a:off x="659392" y="4340406"/>
            <a:ext cx="258763" cy="249393"/>
            <a:chOff x="3635896" y="4474541"/>
            <a:chExt cx="1152128" cy="1110408"/>
          </a:xfrm>
          <a:solidFill>
            <a:schemeClr val="bg1">
              <a:lumMod val="75000"/>
            </a:schemeClr>
          </a:solidFill>
        </p:grpSpPr>
        <p:grpSp>
          <p:nvGrpSpPr>
            <p:cNvPr id="71" name="Grupa 70">
              <a:extLst>
                <a:ext uri="{FF2B5EF4-FFF2-40B4-BE49-F238E27FC236}">
                  <a16:creationId xmlns:a16="http://schemas.microsoft.com/office/drawing/2014/main" id="{68B3B49A-FFB2-4EAA-B3EE-EF80245E664C}"/>
                </a:ext>
              </a:extLst>
            </p:cNvPr>
            <p:cNvGrpSpPr/>
            <p:nvPr/>
          </p:nvGrpSpPr>
          <p:grpSpPr>
            <a:xfrm>
              <a:off x="3635896" y="4677716"/>
              <a:ext cx="1152128" cy="907233"/>
              <a:chOff x="5302251" y="4681538"/>
              <a:chExt cx="657225" cy="517525"/>
            </a:xfrm>
            <a:grpFill/>
          </p:grpSpPr>
          <p:sp>
            <p:nvSpPr>
              <p:cNvPr id="73" name="Freeform 78">
                <a:extLst>
                  <a:ext uri="{FF2B5EF4-FFF2-40B4-BE49-F238E27FC236}">
                    <a16:creationId xmlns:a16="http://schemas.microsoft.com/office/drawing/2014/main" id="{781FA4E0-2218-4D68-A3E3-A25FD324D7A2}"/>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79">
                <a:extLst>
                  <a:ext uri="{FF2B5EF4-FFF2-40B4-BE49-F238E27FC236}">
                    <a16:creationId xmlns:a16="http://schemas.microsoft.com/office/drawing/2014/main" id="{B1429E88-ABCA-493A-BF50-51003051F8DC}"/>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72" name="Grafika 71" descr="Liść">
              <a:extLst>
                <a:ext uri="{FF2B5EF4-FFF2-40B4-BE49-F238E27FC236}">
                  <a16:creationId xmlns:a16="http://schemas.microsoft.com/office/drawing/2014/main" id="{A1D5027D-2358-40E3-B31D-F96F7E547D84}"/>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66229" y="4474541"/>
              <a:ext cx="691461" cy="691460"/>
            </a:xfrm>
            <a:prstGeom prst="rect">
              <a:avLst/>
            </a:prstGeom>
          </p:spPr>
        </p:pic>
      </p:grpSp>
      <p:pic>
        <p:nvPicPr>
          <p:cNvPr id="75" name="Grafika 74" descr="Termometr">
            <a:extLst>
              <a:ext uri="{FF2B5EF4-FFF2-40B4-BE49-F238E27FC236}">
                <a16:creationId xmlns:a16="http://schemas.microsoft.com/office/drawing/2014/main" id="{8AC32996-4FD6-436E-87D5-FC87333BE3A6}"/>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365605" y="4339624"/>
            <a:ext cx="250956" cy="250956"/>
          </a:xfrm>
          <a:prstGeom prst="rect">
            <a:avLst/>
          </a:prstGeom>
        </p:spPr>
      </p:pic>
      <p:pic>
        <p:nvPicPr>
          <p:cNvPr id="76" name="Grafika 75" descr="Rodzina z dwojgiem dzieci">
            <a:extLst>
              <a:ext uri="{FF2B5EF4-FFF2-40B4-BE49-F238E27FC236}">
                <a16:creationId xmlns:a16="http://schemas.microsoft.com/office/drawing/2014/main" id="{F2C75F13-568B-4CF1-909C-5C1C2B62C43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063232" y="4294981"/>
            <a:ext cx="340242" cy="340242"/>
          </a:xfrm>
          <a:prstGeom prst="rect">
            <a:avLst/>
          </a:prstGeom>
        </p:spPr>
      </p:pic>
      <p:pic>
        <p:nvPicPr>
          <p:cNvPr id="77" name="Grafika 76" descr="Prędkościomierz — średnie wskazanie">
            <a:extLst>
              <a:ext uri="{FF2B5EF4-FFF2-40B4-BE49-F238E27FC236}">
                <a16:creationId xmlns:a16="http://schemas.microsoft.com/office/drawing/2014/main" id="{8A541EFE-115C-4DA2-934B-30690967E5D3}"/>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955991" y="4315690"/>
            <a:ext cx="298825" cy="298825"/>
          </a:xfrm>
          <a:prstGeom prst="rect">
            <a:avLst/>
          </a:prstGeom>
        </p:spPr>
      </p:pic>
      <p:grpSp>
        <p:nvGrpSpPr>
          <p:cNvPr id="78" name="Grupa 77">
            <a:extLst>
              <a:ext uri="{FF2B5EF4-FFF2-40B4-BE49-F238E27FC236}">
                <a16:creationId xmlns:a16="http://schemas.microsoft.com/office/drawing/2014/main" id="{F835DB9D-478F-4A3D-9D0A-FB615B7D5F50}"/>
              </a:ext>
            </a:extLst>
          </p:cNvPr>
          <p:cNvGrpSpPr/>
          <p:nvPr/>
        </p:nvGrpSpPr>
        <p:grpSpPr>
          <a:xfrm>
            <a:off x="4807333" y="4339006"/>
            <a:ext cx="271686" cy="252193"/>
            <a:chOff x="7212013" y="4583113"/>
            <a:chExt cx="708025" cy="657225"/>
          </a:xfrm>
          <a:solidFill>
            <a:schemeClr val="bg1">
              <a:lumMod val="75000"/>
            </a:schemeClr>
          </a:solidFill>
        </p:grpSpPr>
        <p:sp>
          <p:nvSpPr>
            <p:cNvPr id="79" name="Freeform 69">
              <a:extLst>
                <a:ext uri="{FF2B5EF4-FFF2-40B4-BE49-F238E27FC236}">
                  <a16:creationId xmlns:a16="http://schemas.microsoft.com/office/drawing/2014/main" id="{4893B40A-1532-4CA5-89C4-F5D16B62E144}"/>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70">
              <a:extLst>
                <a:ext uri="{FF2B5EF4-FFF2-40B4-BE49-F238E27FC236}">
                  <a16:creationId xmlns:a16="http://schemas.microsoft.com/office/drawing/2014/main" id="{D49A3CED-9183-4B92-BF97-264ACEA63417}"/>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1" name="Freeform 71">
              <a:extLst>
                <a:ext uri="{FF2B5EF4-FFF2-40B4-BE49-F238E27FC236}">
                  <a16:creationId xmlns:a16="http://schemas.microsoft.com/office/drawing/2014/main" id="{FC54BFF9-8A30-49BD-8CD2-C04D4EEAF88F}"/>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2" name="Freeform 72">
              <a:extLst>
                <a:ext uri="{FF2B5EF4-FFF2-40B4-BE49-F238E27FC236}">
                  <a16:creationId xmlns:a16="http://schemas.microsoft.com/office/drawing/2014/main" id="{6076248F-BCFF-4C48-AA2E-CD10B90CC7FF}"/>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3" name="Freeform 73">
              <a:extLst>
                <a:ext uri="{FF2B5EF4-FFF2-40B4-BE49-F238E27FC236}">
                  <a16:creationId xmlns:a16="http://schemas.microsoft.com/office/drawing/2014/main" id="{D59A2F95-09CE-469A-BBC5-D9146199D56D}"/>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4" name="Freeform 74">
              <a:extLst>
                <a:ext uri="{FF2B5EF4-FFF2-40B4-BE49-F238E27FC236}">
                  <a16:creationId xmlns:a16="http://schemas.microsoft.com/office/drawing/2014/main" id="{EFE24C39-090D-42E4-9EF0-BBC4EEF6C755}"/>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75">
              <a:extLst>
                <a:ext uri="{FF2B5EF4-FFF2-40B4-BE49-F238E27FC236}">
                  <a16:creationId xmlns:a16="http://schemas.microsoft.com/office/drawing/2014/main" id="{B8E51B22-E796-4ACF-987A-5E319010112E}"/>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76">
              <a:extLst>
                <a:ext uri="{FF2B5EF4-FFF2-40B4-BE49-F238E27FC236}">
                  <a16:creationId xmlns:a16="http://schemas.microsoft.com/office/drawing/2014/main" id="{B1C14AB8-4D6C-4130-8136-305CC4388DFF}"/>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77">
              <a:extLst>
                <a:ext uri="{FF2B5EF4-FFF2-40B4-BE49-F238E27FC236}">
                  <a16:creationId xmlns:a16="http://schemas.microsoft.com/office/drawing/2014/main" id="{1C2DF7B3-C6D9-4292-B3DD-FF3E9425A437}"/>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89" name="Grafika 88" descr="Kula ziemska: Ameryka Północna i Południowa">
            <a:extLst>
              <a:ext uri="{FF2B5EF4-FFF2-40B4-BE49-F238E27FC236}">
                <a16:creationId xmlns:a16="http://schemas.microsoft.com/office/drawing/2014/main" id="{7DAD94EE-07B6-46B0-8B2A-8159BF7C93E3}"/>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5905" y="4335219"/>
            <a:ext cx="259766" cy="259766"/>
          </a:xfrm>
          <a:prstGeom prst="rect">
            <a:avLst/>
          </a:prstGeom>
        </p:spPr>
      </p:pic>
      <p:pic>
        <p:nvPicPr>
          <p:cNvPr id="90" name="Grafika 89" descr="Palec wskazujący w prawo">
            <a:extLst>
              <a:ext uri="{FF2B5EF4-FFF2-40B4-BE49-F238E27FC236}">
                <a16:creationId xmlns:a16="http://schemas.microsoft.com/office/drawing/2014/main" id="{61F97F26-830E-440B-A73C-0EEC0D5D45C9}"/>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6443819" y="4320049"/>
            <a:ext cx="290107" cy="290107"/>
          </a:xfrm>
          <a:prstGeom prst="rect">
            <a:avLst/>
          </a:prstGeom>
        </p:spPr>
      </p:pic>
      <p:pic>
        <p:nvPicPr>
          <p:cNvPr id="91" name="Grafika 90" descr="Koła zębate">
            <a:extLst>
              <a:ext uri="{FF2B5EF4-FFF2-40B4-BE49-F238E27FC236}">
                <a16:creationId xmlns:a16="http://schemas.microsoft.com/office/drawing/2014/main" id="{D6FA5834-4B79-4056-93CA-8F79FE0877D5}"/>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7286443" y="4298382"/>
            <a:ext cx="333440" cy="333440"/>
          </a:xfrm>
          <a:prstGeom prst="rect">
            <a:avLst/>
          </a:prstGeom>
        </p:spPr>
      </p:pic>
      <p:sp>
        <p:nvSpPr>
          <p:cNvPr id="5" name="Symbol zastępczy tekstu 7">
            <a:extLst>
              <a:ext uri="{FF2B5EF4-FFF2-40B4-BE49-F238E27FC236}">
                <a16:creationId xmlns:a16="http://schemas.microsoft.com/office/drawing/2014/main" id="{0FD9746B-5AEF-4F57-9B8C-FB92D5BAB963}"/>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407896311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 name="Wykres 45" descr="Wykres kołowy przedstawiający płeć respondentów.&#10;&#10;45% kobiet oraz 55% mężczyzn.">
            <a:extLst>
              <a:ext uri="{FF2B5EF4-FFF2-40B4-BE49-F238E27FC236}">
                <a16:creationId xmlns:a16="http://schemas.microsoft.com/office/drawing/2014/main" id="{8CCBD3DB-CEBE-4E5C-A7E5-F08A4E186EDB}"/>
              </a:ext>
              <a:ext uri="{C183D7F6-B498-43B3-948B-1728B52AA6E4}">
                <adec:decorative xmlns:adec="http://schemas.microsoft.com/office/drawing/2017/decorative" val="0"/>
              </a:ext>
            </a:extLst>
          </p:cNvPr>
          <p:cNvGraphicFramePr/>
          <p:nvPr>
            <p:extLst>
              <p:ext uri="{D42A27DB-BD31-4B8C-83A1-F6EECF244321}">
                <p14:modId xmlns:p14="http://schemas.microsoft.com/office/powerpoint/2010/main" val="173757526"/>
              </p:ext>
            </p:extLst>
          </p:nvPr>
        </p:nvGraphicFramePr>
        <p:xfrm>
          <a:off x="-364981" y="1703513"/>
          <a:ext cx="4829493" cy="24037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3" name="Wykres 32" descr="Wykres kołowy przedstawiający wiek respondentów. &#10;&#10;Osoby w wieku 15-24 lat stanowią 3% badanych, 15-34 lat 15%, 25-34 lat 25%, 35-44 lat 29%, 60 i więcej lat stanowi 28% badanych.">
            <a:extLst>
              <a:ext uri="{FF2B5EF4-FFF2-40B4-BE49-F238E27FC236}">
                <a16:creationId xmlns:a16="http://schemas.microsoft.com/office/drawing/2014/main" id="{15DACF39-FF4D-4BC8-AFF5-E679AD485DEF}"/>
              </a:ext>
            </a:extLst>
          </p:cNvPr>
          <p:cNvGraphicFramePr/>
          <p:nvPr>
            <p:extLst>
              <p:ext uri="{D42A27DB-BD31-4B8C-83A1-F6EECF244321}">
                <p14:modId xmlns:p14="http://schemas.microsoft.com/office/powerpoint/2010/main" val="2567079527"/>
              </p:ext>
            </p:extLst>
          </p:nvPr>
        </p:nvGraphicFramePr>
        <p:xfrm>
          <a:off x="2456228" y="1451272"/>
          <a:ext cx="2908414" cy="201742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Wykres 8" descr="Wykres kołowy przedstawiający wykształcenie respondentów. &#10;&#10;Wykształcenie podstawowe ma 2% badanych, gimnazjalne  0,2%, zasadnicze zawodowe 10%, średnie i pomaturalne 35%, wyższe 53% oraz odpowiedzi odmówiło 0,1% respondentów.">
            <a:extLst>
              <a:ext uri="{FF2B5EF4-FFF2-40B4-BE49-F238E27FC236}">
                <a16:creationId xmlns:a16="http://schemas.microsoft.com/office/drawing/2014/main" id="{D80A73CF-BF7A-4E5B-B56A-5F3A57C181BF}"/>
              </a:ext>
            </a:extLst>
          </p:cNvPr>
          <p:cNvGraphicFramePr/>
          <p:nvPr>
            <p:extLst>
              <p:ext uri="{D42A27DB-BD31-4B8C-83A1-F6EECF244321}">
                <p14:modId xmlns:p14="http://schemas.microsoft.com/office/powerpoint/2010/main" val="853607206"/>
              </p:ext>
            </p:extLst>
          </p:nvPr>
        </p:nvGraphicFramePr>
        <p:xfrm>
          <a:off x="4877212" y="1458494"/>
          <a:ext cx="3183253" cy="2017428"/>
        </p:xfrm>
        <a:graphic>
          <a:graphicData uri="http://schemas.openxmlformats.org/drawingml/2006/chart">
            <c:chart xmlns:c="http://schemas.openxmlformats.org/drawingml/2006/chart" xmlns:r="http://schemas.openxmlformats.org/officeDocument/2006/relationships" r:id="rId5"/>
          </a:graphicData>
        </a:graphic>
      </p:graphicFrame>
      <p:sp>
        <p:nvSpPr>
          <p:cNvPr id="7" name="Symbol zastępczy tekstu 6">
            <a:extLst>
              <a:ext uri="{FF2B5EF4-FFF2-40B4-BE49-F238E27FC236}">
                <a16:creationId xmlns:a16="http://schemas.microsoft.com/office/drawing/2014/main" id="{D707A642-77E7-45D9-B984-4255EC1F9CFC}"/>
              </a:ext>
            </a:extLst>
          </p:cNvPr>
          <p:cNvSpPr>
            <a:spLocks noGrp="1"/>
          </p:cNvSpPr>
          <p:nvPr>
            <p:ph type="body" sz="quarter" idx="10"/>
          </p:nvPr>
        </p:nvSpPr>
        <p:spPr/>
        <p:txBody>
          <a:bodyPr/>
          <a:lstStyle/>
          <a:p>
            <a:r>
              <a:rPr lang="pl-PL" sz="1600"/>
              <a:t>Struktura próby (1/3)</a:t>
            </a:r>
          </a:p>
        </p:txBody>
      </p:sp>
      <p:sp>
        <p:nvSpPr>
          <p:cNvPr id="6" name="pole tekstowe 5">
            <a:extLst>
              <a:ext uri="{FF2B5EF4-FFF2-40B4-BE49-F238E27FC236}">
                <a16:creationId xmlns:a16="http://schemas.microsoft.com/office/drawing/2014/main" id="{C5C9B324-B82E-4A90-BA2D-9244C233AE89}"/>
              </a:ext>
            </a:extLst>
          </p:cNvPr>
          <p:cNvSpPr txBox="1"/>
          <p:nvPr/>
        </p:nvSpPr>
        <p:spPr>
          <a:xfrm>
            <a:off x="731386" y="5638108"/>
            <a:ext cx="4181300" cy="215444"/>
          </a:xfrm>
          <a:prstGeom prst="rect">
            <a:avLst/>
          </a:prstGeom>
          <a:noFill/>
        </p:spPr>
        <p:txBody>
          <a:bodyPr wrap="square" rtlCol="0">
            <a:spAutoFit/>
          </a:bodyPr>
          <a:lstStyle/>
          <a:p>
            <a:pPr lvl="0">
              <a:defRPr/>
            </a:pPr>
            <a:r>
              <a:rPr lang="pl-PL" sz="800" i="1">
                <a:solidFill>
                  <a:prstClr val="white">
                    <a:lumMod val="65000"/>
                  </a:prstClr>
                </a:solidFill>
              </a:rPr>
              <a:t>Odpowiadający: wszyscy badani, n=1015.</a:t>
            </a:r>
          </a:p>
        </p:txBody>
      </p:sp>
      <p:grpSp>
        <p:nvGrpSpPr>
          <p:cNvPr id="17" name="Grupa 16">
            <a:extLst>
              <a:ext uri="{FF2B5EF4-FFF2-40B4-BE49-F238E27FC236}">
                <a16:creationId xmlns:a16="http://schemas.microsoft.com/office/drawing/2014/main" id="{FB89ED45-3CDE-4E38-A141-D8A15E983953}"/>
              </a:ext>
            </a:extLst>
          </p:cNvPr>
          <p:cNvGrpSpPr/>
          <p:nvPr/>
        </p:nvGrpSpPr>
        <p:grpSpPr>
          <a:xfrm>
            <a:off x="7005595" y="2204033"/>
            <a:ext cx="396487" cy="444393"/>
            <a:chOff x="7779908" y="1845834"/>
            <a:chExt cx="284407" cy="318771"/>
          </a:xfrm>
        </p:grpSpPr>
        <p:sp>
          <p:nvSpPr>
            <p:cNvPr id="24" name="Freeform 84">
              <a:extLst>
                <a:ext uri="{FF2B5EF4-FFF2-40B4-BE49-F238E27FC236}">
                  <a16:creationId xmlns:a16="http://schemas.microsoft.com/office/drawing/2014/main" id="{2A0977A5-7F3F-414A-A702-1221ECC1D09C}"/>
                </a:ext>
              </a:extLst>
            </p:cNvPr>
            <p:cNvSpPr>
              <a:spLocks/>
            </p:cNvSpPr>
            <p:nvPr/>
          </p:nvSpPr>
          <p:spPr bwMode="auto">
            <a:xfrm>
              <a:off x="8024105" y="2121469"/>
              <a:ext cx="27783" cy="19009"/>
            </a:xfrm>
            <a:custGeom>
              <a:avLst/>
              <a:gdLst>
                <a:gd name="T0" fmla="*/ 119 w 265"/>
                <a:gd name="T1" fmla="*/ 177 h 184"/>
                <a:gd name="T2" fmla="*/ 119 w 265"/>
                <a:gd name="T3" fmla="*/ 177 h 184"/>
                <a:gd name="T4" fmla="*/ 122 w 265"/>
                <a:gd name="T5" fmla="*/ 180 h 184"/>
                <a:gd name="T6" fmla="*/ 125 w 265"/>
                <a:gd name="T7" fmla="*/ 182 h 184"/>
                <a:gd name="T8" fmla="*/ 129 w 265"/>
                <a:gd name="T9" fmla="*/ 184 h 184"/>
                <a:gd name="T10" fmla="*/ 133 w 265"/>
                <a:gd name="T11" fmla="*/ 184 h 184"/>
                <a:gd name="T12" fmla="*/ 136 w 265"/>
                <a:gd name="T13" fmla="*/ 184 h 184"/>
                <a:gd name="T14" fmla="*/ 140 w 265"/>
                <a:gd name="T15" fmla="*/ 182 h 184"/>
                <a:gd name="T16" fmla="*/ 144 w 265"/>
                <a:gd name="T17" fmla="*/ 180 h 184"/>
                <a:gd name="T18" fmla="*/ 146 w 265"/>
                <a:gd name="T19" fmla="*/ 177 h 184"/>
                <a:gd name="T20" fmla="*/ 265 w 265"/>
                <a:gd name="T21" fmla="*/ 0 h 184"/>
                <a:gd name="T22" fmla="*/ 0 w 265"/>
                <a:gd name="T23" fmla="*/ 0 h 184"/>
                <a:gd name="T24" fmla="*/ 119 w 265"/>
                <a:gd name="T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84">
                  <a:moveTo>
                    <a:pt x="119" y="177"/>
                  </a:moveTo>
                  <a:lnTo>
                    <a:pt x="119" y="177"/>
                  </a:lnTo>
                  <a:lnTo>
                    <a:pt x="122" y="180"/>
                  </a:lnTo>
                  <a:lnTo>
                    <a:pt x="125" y="182"/>
                  </a:lnTo>
                  <a:lnTo>
                    <a:pt x="129" y="184"/>
                  </a:lnTo>
                  <a:lnTo>
                    <a:pt x="133" y="184"/>
                  </a:lnTo>
                  <a:lnTo>
                    <a:pt x="136" y="184"/>
                  </a:lnTo>
                  <a:lnTo>
                    <a:pt x="140" y="182"/>
                  </a:lnTo>
                  <a:lnTo>
                    <a:pt x="144" y="180"/>
                  </a:lnTo>
                  <a:lnTo>
                    <a:pt x="146" y="177"/>
                  </a:lnTo>
                  <a:lnTo>
                    <a:pt x="265" y="0"/>
                  </a:lnTo>
                  <a:lnTo>
                    <a:pt x="0" y="0"/>
                  </a:lnTo>
                  <a:lnTo>
                    <a:pt x="119" y="177"/>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5" name="Freeform 85">
              <a:extLst>
                <a:ext uri="{FF2B5EF4-FFF2-40B4-BE49-F238E27FC236}">
                  <a16:creationId xmlns:a16="http://schemas.microsoft.com/office/drawing/2014/main" id="{6ABB2E18-445B-4BDD-9243-4FFCD5DD5234}"/>
                </a:ext>
              </a:extLst>
            </p:cNvPr>
            <p:cNvSpPr>
              <a:spLocks noEditPoints="1"/>
            </p:cNvSpPr>
            <p:nvPr/>
          </p:nvSpPr>
          <p:spPr bwMode="auto">
            <a:xfrm>
              <a:off x="8023372" y="1929182"/>
              <a:ext cx="40943" cy="187168"/>
            </a:xfrm>
            <a:custGeom>
              <a:avLst/>
              <a:gdLst>
                <a:gd name="T0" fmla="*/ 356 w 395"/>
                <a:gd name="T1" fmla="*/ 283 h 1787"/>
                <a:gd name="T2" fmla="*/ 340 w 395"/>
                <a:gd name="T3" fmla="*/ 265 h 1787"/>
                <a:gd name="T4" fmla="*/ 321 w 395"/>
                <a:gd name="T5" fmla="*/ 247 h 1787"/>
                <a:gd name="T6" fmla="*/ 299 w 395"/>
                <a:gd name="T7" fmla="*/ 230 h 1787"/>
                <a:gd name="T8" fmla="*/ 273 w 395"/>
                <a:gd name="T9" fmla="*/ 216 h 1787"/>
                <a:gd name="T10" fmla="*/ 273 w 395"/>
                <a:gd name="T11" fmla="*/ 187 h 1787"/>
                <a:gd name="T12" fmla="*/ 263 w 395"/>
                <a:gd name="T13" fmla="*/ 173 h 1787"/>
                <a:gd name="T14" fmla="*/ 243 w 395"/>
                <a:gd name="T15" fmla="*/ 153 h 1787"/>
                <a:gd name="T16" fmla="*/ 213 w 395"/>
                <a:gd name="T17" fmla="*/ 132 h 1787"/>
                <a:gd name="T18" fmla="*/ 193 w 395"/>
                <a:gd name="T19" fmla="*/ 124 h 1787"/>
                <a:gd name="T20" fmla="*/ 193 w 395"/>
                <a:gd name="T21" fmla="*/ 57 h 1787"/>
                <a:gd name="T22" fmla="*/ 189 w 395"/>
                <a:gd name="T23" fmla="*/ 35 h 1787"/>
                <a:gd name="T24" fmla="*/ 177 w 395"/>
                <a:gd name="T25" fmla="*/ 17 h 1787"/>
                <a:gd name="T26" fmla="*/ 158 w 395"/>
                <a:gd name="T27" fmla="*/ 5 h 1787"/>
                <a:gd name="T28" fmla="*/ 136 w 395"/>
                <a:gd name="T29" fmla="*/ 0 h 1787"/>
                <a:gd name="T30" fmla="*/ 125 w 395"/>
                <a:gd name="T31" fmla="*/ 2 h 1787"/>
                <a:gd name="T32" fmla="*/ 104 w 395"/>
                <a:gd name="T33" fmla="*/ 9 h 1787"/>
                <a:gd name="T34" fmla="*/ 88 w 395"/>
                <a:gd name="T35" fmla="*/ 25 h 1787"/>
                <a:gd name="T36" fmla="*/ 81 w 395"/>
                <a:gd name="T37" fmla="*/ 46 h 1787"/>
                <a:gd name="T38" fmla="*/ 79 w 395"/>
                <a:gd name="T39" fmla="*/ 124 h 1787"/>
                <a:gd name="T40" fmla="*/ 69 w 395"/>
                <a:gd name="T41" fmla="*/ 129 h 1787"/>
                <a:gd name="T42" fmla="*/ 43 w 395"/>
                <a:gd name="T43" fmla="*/ 143 h 1787"/>
                <a:gd name="T44" fmla="*/ 19 w 395"/>
                <a:gd name="T45" fmla="*/ 164 h 1787"/>
                <a:gd name="T46" fmla="*/ 4 w 395"/>
                <a:gd name="T47" fmla="*/ 181 h 1787"/>
                <a:gd name="T48" fmla="*/ 0 w 395"/>
                <a:gd name="T49" fmla="*/ 1787 h 1787"/>
                <a:gd name="T50" fmla="*/ 273 w 395"/>
                <a:gd name="T51" fmla="*/ 1057 h 1787"/>
                <a:gd name="T52" fmla="*/ 278 w 395"/>
                <a:gd name="T53" fmla="*/ 1062 h 1787"/>
                <a:gd name="T54" fmla="*/ 290 w 395"/>
                <a:gd name="T55" fmla="*/ 1067 h 1787"/>
                <a:gd name="T56" fmla="*/ 298 w 395"/>
                <a:gd name="T57" fmla="*/ 1068 h 1787"/>
                <a:gd name="T58" fmla="*/ 302 w 395"/>
                <a:gd name="T59" fmla="*/ 1067 h 1787"/>
                <a:gd name="T60" fmla="*/ 321 w 395"/>
                <a:gd name="T61" fmla="*/ 1065 h 1787"/>
                <a:gd name="T62" fmla="*/ 339 w 395"/>
                <a:gd name="T63" fmla="*/ 1058 h 1787"/>
                <a:gd name="T64" fmla="*/ 355 w 395"/>
                <a:gd name="T65" fmla="*/ 1050 h 1787"/>
                <a:gd name="T66" fmla="*/ 369 w 395"/>
                <a:gd name="T67" fmla="*/ 1037 h 1787"/>
                <a:gd name="T68" fmla="*/ 380 w 395"/>
                <a:gd name="T69" fmla="*/ 1024 h 1787"/>
                <a:gd name="T70" fmla="*/ 389 w 395"/>
                <a:gd name="T71" fmla="*/ 1008 h 1787"/>
                <a:gd name="T72" fmla="*/ 394 w 395"/>
                <a:gd name="T73" fmla="*/ 990 h 1787"/>
                <a:gd name="T74" fmla="*/ 395 w 395"/>
                <a:gd name="T75" fmla="*/ 970 h 1787"/>
                <a:gd name="T76" fmla="*/ 395 w 395"/>
                <a:gd name="T77" fmla="*/ 406 h 1787"/>
                <a:gd name="T78" fmla="*/ 394 w 395"/>
                <a:gd name="T79" fmla="*/ 384 h 1787"/>
                <a:gd name="T80" fmla="*/ 389 w 395"/>
                <a:gd name="T81" fmla="*/ 354 h 1787"/>
                <a:gd name="T82" fmla="*/ 376 w 395"/>
                <a:gd name="T83" fmla="*/ 320 h 1787"/>
                <a:gd name="T84" fmla="*/ 356 w 395"/>
                <a:gd name="T85" fmla="*/ 283 h 1787"/>
                <a:gd name="T86" fmla="*/ 330 w 395"/>
                <a:gd name="T87" fmla="*/ 779 h 1787"/>
                <a:gd name="T88" fmla="*/ 330 w 395"/>
                <a:gd name="T89" fmla="*/ 788 h 1787"/>
                <a:gd name="T90" fmla="*/ 327 w 395"/>
                <a:gd name="T91" fmla="*/ 801 h 1787"/>
                <a:gd name="T92" fmla="*/ 319 w 395"/>
                <a:gd name="T93" fmla="*/ 810 h 1787"/>
                <a:gd name="T94" fmla="*/ 307 w 395"/>
                <a:gd name="T95" fmla="*/ 814 h 1787"/>
                <a:gd name="T96" fmla="*/ 298 w 395"/>
                <a:gd name="T97" fmla="*/ 815 h 1787"/>
                <a:gd name="T98" fmla="*/ 284 w 395"/>
                <a:gd name="T99" fmla="*/ 817 h 1787"/>
                <a:gd name="T100" fmla="*/ 273 w 395"/>
                <a:gd name="T101" fmla="*/ 826 h 1787"/>
                <a:gd name="T102" fmla="*/ 273 w 395"/>
                <a:gd name="T103" fmla="*/ 291 h 1787"/>
                <a:gd name="T104" fmla="*/ 289 w 395"/>
                <a:gd name="T105" fmla="*/ 306 h 1787"/>
                <a:gd name="T106" fmla="*/ 302 w 395"/>
                <a:gd name="T107" fmla="*/ 321 h 1787"/>
                <a:gd name="T108" fmla="*/ 310 w 395"/>
                <a:gd name="T109" fmla="*/ 334 h 1787"/>
                <a:gd name="T110" fmla="*/ 321 w 395"/>
                <a:gd name="T111" fmla="*/ 360 h 1787"/>
                <a:gd name="T112" fmla="*/ 328 w 395"/>
                <a:gd name="T113" fmla="*/ 383 h 1787"/>
                <a:gd name="T114" fmla="*/ 330 w 395"/>
                <a:gd name="T115" fmla="*/ 406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5" h="1787">
                  <a:moveTo>
                    <a:pt x="356" y="283"/>
                  </a:moveTo>
                  <a:lnTo>
                    <a:pt x="356" y="283"/>
                  </a:lnTo>
                  <a:lnTo>
                    <a:pt x="348" y="274"/>
                  </a:lnTo>
                  <a:lnTo>
                    <a:pt x="340" y="265"/>
                  </a:lnTo>
                  <a:lnTo>
                    <a:pt x="331" y="256"/>
                  </a:lnTo>
                  <a:lnTo>
                    <a:pt x="321" y="247"/>
                  </a:lnTo>
                  <a:lnTo>
                    <a:pt x="310" y="238"/>
                  </a:lnTo>
                  <a:lnTo>
                    <a:pt x="299" y="230"/>
                  </a:lnTo>
                  <a:lnTo>
                    <a:pt x="286" y="223"/>
                  </a:lnTo>
                  <a:lnTo>
                    <a:pt x="273" y="216"/>
                  </a:lnTo>
                  <a:lnTo>
                    <a:pt x="273" y="187"/>
                  </a:lnTo>
                  <a:lnTo>
                    <a:pt x="273" y="187"/>
                  </a:lnTo>
                  <a:lnTo>
                    <a:pt x="268" y="181"/>
                  </a:lnTo>
                  <a:lnTo>
                    <a:pt x="263" y="173"/>
                  </a:lnTo>
                  <a:lnTo>
                    <a:pt x="254" y="163"/>
                  </a:lnTo>
                  <a:lnTo>
                    <a:pt x="243" y="153"/>
                  </a:lnTo>
                  <a:lnTo>
                    <a:pt x="230" y="142"/>
                  </a:lnTo>
                  <a:lnTo>
                    <a:pt x="213" y="132"/>
                  </a:lnTo>
                  <a:lnTo>
                    <a:pt x="203" y="128"/>
                  </a:lnTo>
                  <a:lnTo>
                    <a:pt x="193" y="124"/>
                  </a:lnTo>
                  <a:lnTo>
                    <a:pt x="193" y="57"/>
                  </a:lnTo>
                  <a:lnTo>
                    <a:pt x="193" y="57"/>
                  </a:lnTo>
                  <a:lnTo>
                    <a:pt x="192" y="46"/>
                  </a:lnTo>
                  <a:lnTo>
                    <a:pt x="189" y="35"/>
                  </a:lnTo>
                  <a:lnTo>
                    <a:pt x="183" y="25"/>
                  </a:lnTo>
                  <a:lnTo>
                    <a:pt x="177" y="17"/>
                  </a:lnTo>
                  <a:lnTo>
                    <a:pt x="168" y="9"/>
                  </a:lnTo>
                  <a:lnTo>
                    <a:pt x="158" y="5"/>
                  </a:lnTo>
                  <a:lnTo>
                    <a:pt x="148" y="2"/>
                  </a:lnTo>
                  <a:lnTo>
                    <a:pt x="136" y="0"/>
                  </a:lnTo>
                  <a:lnTo>
                    <a:pt x="136" y="0"/>
                  </a:lnTo>
                  <a:lnTo>
                    <a:pt x="125" y="2"/>
                  </a:lnTo>
                  <a:lnTo>
                    <a:pt x="114" y="5"/>
                  </a:lnTo>
                  <a:lnTo>
                    <a:pt x="104" y="9"/>
                  </a:lnTo>
                  <a:lnTo>
                    <a:pt x="96" y="17"/>
                  </a:lnTo>
                  <a:lnTo>
                    <a:pt x="88" y="25"/>
                  </a:lnTo>
                  <a:lnTo>
                    <a:pt x="84" y="35"/>
                  </a:lnTo>
                  <a:lnTo>
                    <a:pt x="81" y="46"/>
                  </a:lnTo>
                  <a:lnTo>
                    <a:pt x="79" y="57"/>
                  </a:lnTo>
                  <a:lnTo>
                    <a:pt x="79" y="124"/>
                  </a:lnTo>
                  <a:lnTo>
                    <a:pt x="79" y="124"/>
                  </a:lnTo>
                  <a:lnTo>
                    <a:pt x="69" y="129"/>
                  </a:lnTo>
                  <a:lnTo>
                    <a:pt x="60" y="133"/>
                  </a:lnTo>
                  <a:lnTo>
                    <a:pt x="43" y="143"/>
                  </a:lnTo>
                  <a:lnTo>
                    <a:pt x="30" y="153"/>
                  </a:lnTo>
                  <a:lnTo>
                    <a:pt x="19" y="164"/>
                  </a:lnTo>
                  <a:lnTo>
                    <a:pt x="11" y="173"/>
                  </a:lnTo>
                  <a:lnTo>
                    <a:pt x="4" y="181"/>
                  </a:lnTo>
                  <a:lnTo>
                    <a:pt x="0" y="187"/>
                  </a:lnTo>
                  <a:lnTo>
                    <a:pt x="0" y="1787"/>
                  </a:lnTo>
                  <a:lnTo>
                    <a:pt x="273" y="1787"/>
                  </a:lnTo>
                  <a:lnTo>
                    <a:pt x="273" y="1057"/>
                  </a:lnTo>
                  <a:lnTo>
                    <a:pt x="273" y="1057"/>
                  </a:lnTo>
                  <a:lnTo>
                    <a:pt x="278" y="1062"/>
                  </a:lnTo>
                  <a:lnTo>
                    <a:pt x="284" y="1065"/>
                  </a:lnTo>
                  <a:lnTo>
                    <a:pt x="290" y="1067"/>
                  </a:lnTo>
                  <a:lnTo>
                    <a:pt x="298" y="1068"/>
                  </a:lnTo>
                  <a:lnTo>
                    <a:pt x="298" y="1068"/>
                  </a:lnTo>
                  <a:lnTo>
                    <a:pt x="302" y="1067"/>
                  </a:lnTo>
                  <a:lnTo>
                    <a:pt x="302" y="1067"/>
                  </a:lnTo>
                  <a:lnTo>
                    <a:pt x="311" y="1067"/>
                  </a:lnTo>
                  <a:lnTo>
                    <a:pt x="321" y="1065"/>
                  </a:lnTo>
                  <a:lnTo>
                    <a:pt x="330" y="1063"/>
                  </a:lnTo>
                  <a:lnTo>
                    <a:pt x="339" y="1058"/>
                  </a:lnTo>
                  <a:lnTo>
                    <a:pt x="347" y="1055"/>
                  </a:lnTo>
                  <a:lnTo>
                    <a:pt x="355" y="1050"/>
                  </a:lnTo>
                  <a:lnTo>
                    <a:pt x="362" y="1044"/>
                  </a:lnTo>
                  <a:lnTo>
                    <a:pt x="369" y="1037"/>
                  </a:lnTo>
                  <a:lnTo>
                    <a:pt x="374" y="1031"/>
                  </a:lnTo>
                  <a:lnTo>
                    <a:pt x="380" y="1024"/>
                  </a:lnTo>
                  <a:lnTo>
                    <a:pt x="384" y="1015"/>
                  </a:lnTo>
                  <a:lnTo>
                    <a:pt x="389" y="1008"/>
                  </a:lnTo>
                  <a:lnTo>
                    <a:pt x="392" y="999"/>
                  </a:lnTo>
                  <a:lnTo>
                    <a:pt x="394" y="990"/>
                  </a:lnTo>
                  <a:lnTo>
                    <a:pt x="395" y="980"/>
                  </a:lnTo>
                  <a:lnTo>
                    <a:pt x="395" y="970"/>
                  </a:lnTo>
                  <a:lnTo>
                    <a:pt x="395" y="406"/>
                  </a:lnTo>
                  <a:lnTo>
                    <a:pt x="395" y="406"/>
                  </a:lnTo>
                  <a:lnTo>
                    <a:pt x="395" y="396"/>
                  </a:lnTo>
                  <a:lnTo>
                    <a:pt x="394" y="384"/>
                  </a:lnTo>
                  <a:lnTo>
                    <a:pt x="392" y="370"/>
                  </a:lnTo>
                  <a:lnTo>
                    <a:pt x="389" y="354"/>
                  </a:lnTo>
                  <a:lnTo>
                    <a:pt x="383" y="338"/>
                  </a:lnTo>
                  <a:lnTo>
                    <a:pt x="376" y="320"/>
                  </a:lnTo>
                  <a:lnTo>
                    <a:pt x="367" y="302"/>
                  </a:lnTo>
                  <a:lnTo>
                    <a:pt x="356" y="283"/>
                  </a:lnTo>
                  <a:lnTo>
                    <a:pt x="356" y="283"/>
                  </a:lnTo>
                  <a:close/>
                  <a:moveTo>
                    <a:pt x="330" y="779"/>
                  </a:moveTo>
                  <a:lnTo>
                    <a:pt x="330" y="779"/>
                  </a:lnTo>
                  <a:lnTo>
                    <a:pt x="330" y="788"/>
                  </a:lnTo>
                  <a:lnTo>
                    <a:pt x="328" y="794"/>
                  </a:lnTo>
                  <a:lnTo>
                    <a:pt x="327" y="801"/>
                  </a:lnTo>
                  <a:lnTo>
                    <a:pt x="324" y="805"/>
                  </a:lnTo>
                  <a:lnTo>
                    <a:pt x="319" y="810"/>
                  </a:lnTo>
                  <a:lnTo>
                    <a:pt x="314" y="812"/>
                  </a:lnTo>
                  <a:lnTo>
                    <a:pt x="307" y="814"/>
                  </a:lnTo>
                  <a:lnTo>
                    <a:pt x="298" y="815"/>
                  </a:lnTo>
                  <a:lnTo>
                    <a:pt x="298" y="815"/>
                  </a:lnTo>
                  <a:lnTo>
                    <a:pt x="290" y="815"/>
                  </a:lnTo>
                  <a:lnTo>
                    <a:pt x="284" y="817"/>
                  </a:lnTo>
                  <a:lnTo>
                    <a:pt x="278" y="821"/>
                  </a:lnTo>
                  <a:lnTo>
                    <a:pt x="273" y="826"/>
                  </a:lnTo>
                  <a:lnTo>
                    <a:pt x="273" y="291"/>
                  </a:lnTo>
                  <a:lnTo>
                    <a:pt x="273" y="291"/>
                  </a:lnTo>
                  <a:lnTo>
                    <a:pt x="282" y="299"/>
                  </a:lnTo>
                  <a:lnTo>
                    <a:pt x="289" y="306"/>
                  </a:lnTo>
                  <a:lnTo>
                    <a:pt x="296" y="313"/>
                  </a:lnTo>
                  <a:lnTo>
                    <a:pt x="302" y="321"/>
                  </a:lnTo>
                  <a:lnTo>
                    <a:pt x="302" y="321"/>
                  </a:lnTo>
                  <a:lnTo>
                    <a:pt x="310" y="334"/>
                  </a:lnTo>
                  <a:lnTo>
                    <a:pt x="317" y="346"/>
                  </a:lnTo>
                  <a:lnTo>
                    <a:pt x="321" y="360"/>
                  </a:lnTo>
                  <a:lnTo>
                    <a:pt x="325" y="372"/>
                  </a:lnTo>
                  <a:lnTo>
                    <a:pt x="328" y="383"/>
                  </a:lnTo>
                  <a:lnTo>
                    <a:pt x="329" y="393"/>
                  </a:lnTo>
                  <a:lnTo>
                    <a:pt x="330" y="406"/>
                  </a:lnTo>
                  <a:lnTo>
                    <a:pt x="330" y="779"/>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6" name="Freeform 86">
              <a:extLst>
                <a:ext uri="{FF2B5EF4-FFF2-40B4-BE49-F238E27FC236}">
                  <a16:creationId xmlns:a16="http://schemas.microsoft.com/office/drawing/2014/main" id="{B7CCCCE3-0FA7-4756-86E6-712976A17D25}"/>
                </a:ext>
              </a:extLst>
            </p:cNvPr>
            <p:cNvSpPr>
              <a:spLocks/>
            </p:cNvSpPr>
            <p:nvPr/>
          </p:nvSpPr>
          <p:spPr bwMode="auto">
            <a:xfrm>
              <a:off x="7876416" y="1989135"/>
              <a:ext cx="13160" cy="5118"/>
            </a:xfrm>
            <a:custGeom>
              <a:avLst/>
              <a:gdLst>
                <a:gd name="T0" fmla="*/ 0 w 124"/>
                <a:gd name="T1" fmla="*/ 50 h 50"/>
                <a:gd name="T2" fmla="*/ 98 w 124"/>
                <a:gd name="T3" fmla="*/ 50 h 50"/>
                <a:gd name="T4" fmla="*/ 98 w 124"/>
                <a:gd name="T5" fmla="*/ 50 h 50"/>
                <a:gd name="T6" fmla="*/ 104 w 124"/>
                <a:gd name="T7" fmla="*/ 50 h 50"/>
                <a:gd name="T8" fmla="*/ 108 w 124"/>
                <a:gd name="T9" fmla="*/ 47 h 50"/>
                <a:gd name="T10" fmla="*/ 113 w 124"/>
                <a:gd name="T11" fmla="*/ 45 h 50"/>
                <a:gd name="T12" fmla="*/ 116 w 124"/>
                <a:gd name="T13" fmla="*/ 42 h 50"/>
                <a:gd name="T14" fmla="*/ 119 w 124"/>
                <a:gd name="T15" fmla="*/ 38 h 50"/>
                <a:gd name="T16" fmla="*/ 121 w 124"/>
                <a:gd name="T17" fmla="*/ 34 h 50"/>
                <a:gd name="T18" fmla="*/ 122 w 124"/>
                <a:gd name="T19" fmla="*/ 30 h 50"/>
                <a:gd name="T20" fmla="*/ 124 w 124"/>
                <a:gd name="T21" fmla="*/ 24 h 50"/>
                <a:gd name="T22" fmla="*/ 124 w 124"/>
                <a:gd name="T23" fmla="*/ 24 h 50"/>
                <a:gd name="T24" fmla="*/ 122 w 124"/>
                <a:gd name="T25" fmla="*/ 20 h 50"/>
                <a:gd name="T26" fmla="*/ 121 w 124"/>
                <a:gd name="T27" fmla="*/ 15 h 50"/>
                <a:gd name="T28" fmla="*/ 119 w 124"/>
                <a:gd name="T29" fmla="*/ 11 h 50"/>
                <a:gd name="T30" fmla="*/ 116 w 124"/>
                <a:gd name="T31" fmla="*/ 6 h 50"/>
                <a:gd name="T32" fmla="*/ 113 w 124"/>
                <a:gd name="T33" fmla="*/ 4 h 50"/>
                <a:gd name="T34" fmla="*/ 108 w 124"/>
                <a:gd name="T35" fmla="*/ 2 h 50"/>
                <a:gd name="T36" fmla="*/ 104 w 124"/>
                <a:gd name="T37" fmla="*/ 0 h 50"/>
                <a:gd name="T38" fmla="*/ 98 w 124"/>
                <a:gd name="T39" fmla="*/ 0 h 50"/>
                <a:gd name="T40" fmla="*/ 0 w 124"/>
                <a:gd name="T41" fmla="*/ 0 h 50"/>
                <a:gd name="T42" fmla="*/ 0 w 124"/>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50">
                  <a:moveTo>
                    <a:pt x="0" y="50"/>
                  </a:moveTo>
                  <a:lnTo>
                    <a:pt x="98" y="50"/>
                  </a:lnTo>
                  <a:lnTo>
                    <a:pt x="98" y="50"/>
                  </a:lnTo>
                  <a:lnTo>
                    <a:pt x="104" y="50"/>
                  </a:lnTo>
                  <a:lnTo>
                    <a:pt x="108" y="47"/>
                  </a:lnTo>
                  <a:lnTo>
                    <a:pt x="113" y="45"/>
                  </a:lnTo>
                  <a:lnTo>
                    <a:pt x="116" y="42"/>
                  </a:lnTo>
                  <a:lnTo>
                    <a:pt x="119" y="38"/>
                  </a:lnTo>
                  <a:lnTo>
                    <a:pt x="121" y="34"/>
                  </a:lnTo>
                  <a:lnTo>
                    <a:pt x="122" y="30"/>
                  </a:lnTo>
                  <a:lnTo>
                    <a:pt x="124" y="24"/>
                  </a:lnTo>
                  <a:lnTo>
                    <a:pt x="124" y="24"/>
                  </a:lnTo>
                  <a:lnTo>
                    <a:pt x="122" y="20"/>
                  </a:lnTo>
                  <a:lnTo>
                    <a:pt x="121" y="15"/>
                  </a:lnTo>
                  <a:lnTo>
                    <a:pt x="119" y="11"/>
                  </a:lnTo>
                  <a:lnTo>
                    <a:pt x="116" y="6"/>
                  </a:lnTo>
                  <a:lnTo>
                    <a:pt x="113" y="4"/>
                  </a:lnTo>
                  <a:lnTo>
                    <a:pt x="108" y="2"/>
                  </a:lnTo>
                  <a:lnTo>
                    <a:pt x="104" y="0"/>
                  </a:lnTo>
                  <a:lnTo>
                    <a:pt x="98" y="0"/>
                  </a:lnTo>
                  <a:lnTo>
                    <a:pt x="0" y="0"/>
                  </a:lnTo>
                  <a:lnTo>
                    <a:pt x="0" y="5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7" name="Freeform 87">
              <a:extLst>
                <a:ext uri="{FF2B5EF4-FFF2-40B4-BE49-F238E27FC236}">
                  <a16:creationId xmlns:a16="http://schemas.microsoft.com/office/drawing/2014/main" id="{C43507D5-9FED-4E97-87DD-D87E02361633}"/>
                </a:ext>
              </a:extLst>
            </p:cNvPr>
            <p:cNvSpPr>
              <a:spLocks/>
            </p:cNvSpPr>
            <p:nvPr/>
          </p:nvSpPr>
          <p:spPr bwMode="auto">
            <a:xfrm>
              <a:off x="7876416" y="2016918"/>
              <a:ext cx="61415" cy="9505"/>
            </a:xfrm>
            <a:custGeom>
              <a:avLst/>
              <a:gdLst>
                <a:gd name="T0" fmla="*/ 0 w 592"/>
                <a:gd name="T1" fmla="*/ 93 h 93"/>
                <a:gd name="T2" fmla="*/ 546 w 592"/>
                <a:gd name="T3" fmla="*/ 93 h 93"/>
                <a:gd name="T4" fmla="*/ 546 w 592"/>
                <a:gd name="T5" fmla="*/ 93 h 93"/>
                <a:gd name="T6" fmla="*/ 556 w 592"/>
                <a:gd name="T7" fmla="*/ 93 h 93"/>
                <a:gd name="T8" fmla="*/ 565 w 592"/>
                <a:gd name="T9" fmla="*/ 90 h 93"/>
                <a:gd name="T10" fmla="*/ 572 w 592"/>
                <a:gd name="T11" fmla="*/ 86 h 93"/>
                <a:gd name="T12" fmla="*/ 579 w 592"/>
                <a:gd name="T13" fmla="*/ 80 h 93"/>
                <a:gd name="T14" fmla="*/ 584 w 592"/>
                <a:gd name="T15" fmla="*/ 73 h 93"/>
                <a:gd name="T16" fmla="*/ 589 w 592"/>
                <a:gd name="T17" fmla="*/ 66 h 93"/>
                <a:gd name="T18" fmla="*/ 592 w 592"/>
                <a:gd name="T19" fmla="*/ 57 h 93"/>
                <a:gd name="T20" fmla="*/ 592 w 592"/>
                <a:gd name="T21" fmla="*/ 47 h 93"/>
                <a:gd name="T22" fmla="*/ 592 w 592"/>
                <a:gd name="T23" fmla="*/ 47 h 93"/>
                <a:gd name="T24" fmla="*/ 592 w 592"/>
                <a:gd name="T25" fmla="*/ 38 h 93"/>
                <a:gd name="T26" fmla="*/ 589 w 592"/>
                <a:gd name="T27" fmla="*/ 29 h 93"/>
                <a:gd name="T28" fmla="*/ 584 w 592"/>
                <a:gd name="T29" fmla="*/ 21 h 93"/>
                <a:gd name="T30" fmla="*/ 579 w 592"/>
                <a:gd name="T31" fmla="*/ 15 h 93"/>
                <a:gd name="T32" fmla="*/ 572 w 592"/>
                <a:gd name="T33" fmla="*/ 8 h 93"/>
                <a:gd name="T34" fmla="*/ 565 w 592"/>
                <a:gd name="T35" fmla="*/ 5 h 93"/>
                <a:gd name="T36" fmla="*/ 556 w 592"/>
                <a:gd name="T37" fmla="*/ 2 h 93"/>
                <a:gd name="T38" fmla="*/ 546 w 592"/>
                <a:gd name="T39" fmla="*/ 0 h 93"/>
                <a:gd name="T40" fmla="*/ 0 w 592"/>
                <a:gd name="T41" fmla="*/ 0 h 93"/>
                <a:gd name="T42" fmla="*/ 0 w 592"/>
                <a:gd name="T43"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2" h="93">
                  <a:moveTo>
                    <a:pt x="0" y="93"/>
                  </a:moveTo>
                  <a:lnTo>
                    <a:pt x="546" y="93"/>
                  </a:lnTo>
                  <a:lnTo>
                    <a:pt x="546" y="93"/>
                  </a:lnTo>
                  <a:lnTo>
                    <a:pt x="556" y="93"/>
                  </a:lnTo>
                  <a:lnTo>
                    <a:pt x="565" y="90"/>
                  </a:lnTo>
                  <a:lnTo>
                    <a:pt x="572" y="86"/>
                  </a:lnTo>
                  <a:lnTo>
                    <a:pt x="579" y="80"/>
                  </a:lnTo>
                  <a:lnTo>
                    <a:pt x="584" y="73"/>
                  </a:lnTo>
                  <a:lnTo>
                    <a:pt x="589" y="66"/>
                  </a:lnTo>
                  <a:lnTo>
                    <a:pt x="592" y="57"/>
                  </a:lnTo>
                  <a:lnTo>
                    <a:pt x="592" y="47"/>
                  </a:lnTo>
                  <a:lnTo>
                    <a:pt x="592" y="47"/>
                  </a:lnTo>
                  <a:lnTo>
                    <a:pt x="592" y="38"/>
                  </a:lnTo>
                  <a:lnTo>
                    <a:pt x="589" y="29"/>
                  </a:lnTo>
                  <a:lnTo>
                    <a:pt x="584" y="21"/>
                  </a:lnTo>
                  <a:lnTo>
                    <a:pt x="579" y="15"/>
                  </a:lnTo>
                  <a:lnTo>
                    <a:pt x="572" y="8"/>
                  </a:lnTo>
                  <a:lnTo>
                    <a:pt x="565" y="5"/>
                  </a:lnTo>
                  <a:lnTo>
                    <a:pt x="556" y="2"/>
                  </a:lnTo>
                  <a:lnTo>
                    <a:pt x="546" y="0"/>
                  </a:lnTo>
                  <a:lnTo>
                    <a:pt x="0" y="0"/>
                  </a:lnTo>
                  <a:lnTo>
                    <a:pt x="0" y="93"/>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8" name="Freeform 88">
              <a:extLst>
                <a:ext uri="{FF2B5EF4-FFF2-40B4-BE49-F238E27FC236}">
                  <a16:creationId xmlns:a16="http://schemas.microsoft.com/office/drawing/2014/main" id="{8B6F6C9D-1080-4017-81C0-C5D82F392687}"/>
                </a:ext>
              </a:extLst>
            </p:cNvPr>
            <p:cNvSpPr>
              <a:spLocks/>
            </p:cNvSpPr>
            <p:nvPr/>
          </p:nvSpPr>
          <p:spPr bwMode="auto">
            <a:xfrm>
              <a:off x="7876416" y="2077601"/>
              <a:ext cx="41674" cy="10236"/>
            </a:xfrm>
            <a:custGeom>
              <a:avLst/>
              <a:gdLst>
                <a:gd name="T0" fmla="*/ 352 w 399"/>
                <a:gd name="T1" fmla="*/ 0 h 94"/>
                <a:gd name="T2" fmla="*/ 0 w 399"/>
                <a:gd name="T3" fmla="*/ 0 h 94"/>
                <a:gd name="T4" fmla="*/ 0 w 399"/>
                <a:gd name="T5" fmla="*/ 94 h 94"/>
                <a:gd name="T6" fmla="*/ 352 w 399"/>
                <a:gd name="T7" fmla="*/ 94 h 94"/>
                <a:gd name="T8" fmla="*/ 352 w 399"/>
                <a:gd name="T9" fmla="*/ 94 h 94"/>
                <a:gd name="T10" fmla="*/ 362 w 399"/>
                <a:gd name="T11" fmla="*/ 93 h 94"/>
                <a:gd name="T12" fmla="*/ 371 w 399"/>
                <a:gd name="T13" fmla="*/ 89 h 94"/>
                <a:gd name="T14" fmla="*/ 379 w 399"/>
                <a:gd name="T15" fmla="*/ 85 h 94"/>
                <a:gd name="T16" fmla="*/ 386 w 399"/>
                <a:gd name="T17" fmla="*/ 79 h 94"/>
                <a:gd name="T18" fmla="*/ 391 w 399"/>
                <a:gd name="T19" fmla="*/ 73 h 94"/>
                <a:gd name="T20" fmla="*/ 395 w 399"/>
                <a:gd name="T21" fmla="*/ 65 h 94"/>
                <a:gd name="T22" fmla="*/ 399 w 399"/>
                <a:gd name="T23" fmla="*/ 56 h 94"/>
                <a:gd name="T24" fmla="*/ 399 w 399"/>
                <a:gd name="T25" fmla="*/ 46 h 94"/>
                <a:gd name="T26" fmla="*/ 399 w 399"/>
                <a:gd name="T27" fmla="*/ 46 h 94"/>
                <a:gd name="T28" fmla="*/ 399 w 399"/>
                <a:gd name="T29" fmla="*/ 37 h 94"/>
                <a:gd name="T30" fmla="*/ 395 w 399"/>
                <a:gd name="T31" fmla="*/ 29 h 94"/>
                <a:gd name="T32" fmla="*/ 391 w 399"/>
                <a:gd name="T33" fmla="*/ 21 h 94"/>
                <a:gd name="T34" fmla="*/ 386 w 399"/>
                <a:gd name="T35" fmla="*/ 14 h 94"/>
                <a:gd name="T36" fmla="*/ 379 w 399"/>
                <a:gd name="T37" fmla="*/ 9 h 94"/>
                <a:gd name="T38" fmla="*/ 371 w 399"/>
                <a:gd name="T39" fmla="*/ 4 h 94"/>
                <a:gd name="T40" fmla="*/ 362 w 399"/>
                <a:gd name="T41" fmla="*/ 1 h 94"/>
                <a:gd name="T42" fmla="*/ 352 w 399"/>
                <a:gd name="T43" fmla="*/ 0 h 94"/>
                <a:gd name="T44" fmla="*/ 352 w 39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9" h="94">
                  <a:moveTo>
                    <a:pt x="352" y="0"/>
                  </a:moveTo>
                  <a:lnTo>
                    <a:pt x="0" y="0"/>
                  </a:lnTo>
                  <a:lnTo>
                    <a:pt x="0" y="94"/>
                  </a:lnTo>
                  <a:lnTo>
                    <a:pt x="352" y="94"/>
                  </a:lnTo>
                  <a:lnTo>
                    <a:pt x="352" y="94"/>
                  </a:lnTo>
                  <a:lnTo>
                    <a:pt x="362" y="93"/>
                  </a:lnTo>
                  <a:lnTo>
                    <a:pt x="371" y="89"/>
                  </a:lnTo>
                  <a:lnTo>
                    <a:pt x="379" y="85"/>
                  </a:lnTo>
                  <a:lnTo>
                    <a:pt x="386" y="79"/>
                  </a:lnTo>
                  <a:lnTo>
                    <a:pt x="391" y="73"/>
                  </a:lnTo>
                  <a:lnTo>
                    <a:pt x="395" y="65"/>
                  </a:lnTo>
                  <a:lnTo>
                    <a:pt x="399" y="56"/>
                  </a:lnTo>
                  <a:lnTo>
                    <a:pt x="399" y="46"/>
                  </a:lnTo>
                  <a:lnTo>
                    <a:pt x="399" y="46"/>
                  </a:lnTo>
                  <a:lnTo>
                    <a:pt x="399" y="37"/>
                  </a:lnTo>
                  <a:lnTo>
                    <a:pt x="395" y="29"/>
                  </a:lnTo>
                  <a:lnTo>
                    <a:pt x="391" y="21"/>
                  </a:lnTo>
                  <a:lnTo>
                    <a:pt x="386" y="14"/>
                  </a:lnTo>
                  <a:lnTo>
                    <a:pt x="379" y="9"/>
                  </a:lnTo>
                  <a:lnTo>
                    <a:pt x="371" y="4"/>
                  </a:lnTo>
                  <a:lnTo>
                    <a:pt x="362" y="1"/>
                  </a:lnTo>
                  <a:lnTo>
                    <a:pt x="352" y="0"/>
                  </a:lnTo>
                  <a:lnTo>
                    <a:pt x="352"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9" name="Freeform 89">
              <a:extLst>
                <a:ext uri="{FF2B5EF4-FFF2-40B4-BE49-F238E27FC236}">
                  <a16:creationId xmlns:a16="http://schemas.microsoft.com/office/drawing/2014/main" id="{0BA7BFC9-26C2-4728-83AF-BD57EC24C6ED}"/>
                </a:ext>
              </a:extLst>
            </p:cNvPr>
            <p:cNvSpPr>
              <a:spLocks/>
            </p:cNvSpPr>
            <p:nvPr/>
          </p:nvSpPr>
          <p:spPr bwMode="auto">
            <a:xfrm>
              <a:off x="7876416" y="2047625"/>
              <a:ext cx="61415" cy="9505"/>
            </a:xfrm>
            <a:custGeom>
              <a:avLst/>
              <a:gdLst>
                <a:gd name="T0" fmla="*/ 546 w 592"/>
                <a:gd name="T1" fmla="*/ 0 h 94"/>
                <a:gd name="T2" fmla="*/ 0 w 592"/>
                <a:gd name="T3" fmla="*/ 0 h 94"/>
                <a:gd name="T4" fmla="*/ 0 w 592"/>
                <a:gd name="T5" fmla="*/ 94 h 94"/>
                <a:gd name="T6" fmla="*/ 546 w 592"/>
                <a:gd name="T7" fmla="*/ 94 h 94"/>
                <a:gd name="T8" fmla="*/ 546 w 592"/>
                <a:gd name="T9" fmla="*/ 94 h 94"/>
                <a:gd name="T10" fmla="*/ 556 w 592"/>
                <a:gd name="T11" fmla="*/ 93 h 94"/>
                <a:gd name="T12" fmla="*/ 565 w 592"/>
                <a:gd name="T13" fmla="*/ 90 h 94"/>
                <a:gd name="T14" fmla="*/ 572 w 592"/>
                <a:gd name="T15" fmla="*/ 85 h 94"/>
                <a:gd name="T16" fmla="*/ 579 w 592"/>
                <a:gd name="T17" fmla="*/ 80 h 94"/>
                <a:gd name="T18" fmla="*/ 584 w 592"/>
                <a:gd name="T19" fmla="*/ 73 h 94"/>
                <a:gd name="T20" fmla="*/ 589 w 592"/>
                <a:gd name="T21" fmla="*/ 65 h 94"/>
                <a:gd name="T22" fmla="*/ 592 w 592"/>
                <a:gd name="T23" fmla="*/ 57 h 94"/>
                <a:gd name="T24" fmla="*/ 592 w 592"/>
                <a:gd name="T25" fmla="*/ 48 h 94"/>
                <a:gd name="T26" fmla="*/ 592 w 592"/>
                <a:gd name="T27" fmla="*/ 48 h 94"/>
                <a:gd name="T28" fmla="*/ 592 w 592"/>
                <a:gd name="T29" fmla="*/ 38 h 94"/>
                <a:gd name="T30" fmla="*/ 589 w 592"/>
                <a:gd name="T31" fmla="*/ 29 h 94"/>
                <a:gd name="T32" fmla="*/ 584 w 592"/>
                <a:gd name="T33" fmla="*/ 21 h 94"/>
                <a:gd name="T34" fmla="*/ 579 w 592"/>
                <a:gd name="T35" fmla="*/ 15 h 94"/>
                <a:gd name="T36" fmla="*/ 572 w 592"/>
                <a:gd name="T37" fmla="*/ 9 h 94"/>
                <a:gd name="T38" fmla="*/ 565 w 592"/>
                <a:gd name="T39" fmla="*/ 5 h 94"/>
                <a:gd name="T40" fmla="*/ 556 w 592"/>
                <a:gd name="T41" fmla="*/ 1 h 94"/>
                <a:gd name="T42" fmla="*/ 546 w 592"/>
                <a:gd name="T43" fmla="*/ 0 h 94"/>
                <a:gd name="T44" fmla="*/ 546 w 592"/>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2" h="94">
                  <a:moveTo>
                    <a:pt x="546" y="0"/>
                  </a:moveTo>
                  <a:lnTo>
                    <a:pt x="0" y="0"/>
                  </a:lnTo>
                  <a:lnTo>
                    <a:pt x="0" y="94"/>
                  </a:lnTo>
                  <a:lnTo>
                    <a:pt x="546" y="94"/>
                  </a:lnTo>
                  <a:lnTo>
                    <a:pt x="546" y="94"/>
                  </a:lnTo>
                  <a:lnTo>
                    <a:pt x="556" y="93"/>
                  </a:lnTo>
                  <a:lnTo>
                    <a:pt x="565" y="90"/>
                  </a:lnTo>
                  <a:lnTo>
                    <a:pt x="572" y="85"/>
                  </a:lnTo>
                  <a:lnTo>
                    <a:pt x="579" y="80"/>
                  </a:lnTo>
                  <a:lnTo>
                    <a:pt x="584" y="73"/>
                  </a:lnTo>
                  <a:lnTo>
                    <a:pt x="589" y="65"/>
                  </a:lnTo>
                  <a:lnTo>
                    <a:pt x="592" y="57"/>
                  </a:lnTo>
                  <a:lnTo>
                    <a:pt x="592" y="48"/>
                  </a:lnTo>
                  <a:lnTo>
                    <a:pt x="592" y="48"/>
                  </a:lnTo>
                  <a:lnTo>
                    <a:pt x="592" y="38"/>
                  </a:lnTo>
                  <a:lnTo>
                    <a:pt x="589" y="29"/>
                  </a:lnTo>
                  <a:lnTo>
                    <a:pt x="584" y="21"/>
                  </a:lnTo>
                  <a:lnTo>
                    <a:pt x="579" y="15"/>
                  </a:lnTo>
                  <a:lnTo>
                    <a:pt x="572" y="9"/>
                  </a:lnTo>
                  <a:lnTo>
                    <a:pt x="565" y="5"/>
                  </a:lnTo>
                  <a:lnTo>
                    <a:pt x="556" y="1"/>
                  </a:lnTo>
                  <a:lnTo>
                    <a:pt x="546" y="0"/>
                  </a:lnTo>
                  <a:lnTo>
                    <a:pt x="546"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0" name="Freeform 90">
              <a:extLst>
                <a:ext uri="{FF2B5EF4-FFF2-40B4-BE49-F238E27FC236}">
                  <a16:creationId xmlns:a16="http://schemas.microsoft.com/office/drawing/2014/main" id="{4BF98125-033B-440A-A3E8-98C5D57F0481}"/>
                </a:ext>
              </a:extLst>
            </p:cNvPr>
            <p:cNvSpPr>
              <a:spLocks/>
            </p:cNvSpPr>
            <p:nvPr/>
          </p:nvSpPr>
          <p:spPr bwMode="auto">
            <a:xfrm>
              <a:off x="7779908" y="1845834"/>
              <a:ext cx="212026" cy="318771"/>
            </a:xfrm>
            <a:custGeom>
              <a:avLst/>
              <a:gdLst>
                <a:gd name="T0" fmla="*/ 2034 w 2034"/>
                <a:gd name="T1" fmla="*/ 2844 h 3050"/>
                <a:gd name="T2" fmla="*/ 2025 w 2034"/>
                <a:gd name="T3" fmla="*/ 2905 h 3050"/>
                <a:gd name="T4" fmla="*/ 1999 w 2034"/>
                <a:gd name="T5" fmla="*/ 2959 h 3050"/>
                <a:gd name="T6" fmla="*/ 1959 w 2034"/>
                <a:gd name="T7" fmla="*/ 3002 h 3050"/>
                <a:gd name="T8" fmla="*/ 1909 w 2034"/>
                <a:gd name="T9" fmla="*/ 3033 h 3050"/>
                <a:gd name="T10" fmla="*/ 1850 w 2034"/>
                <a:gd name="T11" fmla="*/ 3049 h 3050"/>
                <a:gd name="T12" fmla="*/ 204 w 2034"/>
                <a:gd name="T13" fmla="*/ 3050 h 3050"/>
                <a:gd name="T14" fmla="*/ 143 w 2034"/>
                <a:gd name="T15" fmla="*/ 3040 h 3050"/>
                <a:gd name="T16" fmla="*/ 89 w 2034"/>
                <a:gd name="T17" fmla="*/ 3015 h 3050"/>
                <a:gd name="T18" fmla="*/ 46 w 2034"/>
                <a:gd name="T19" fmla="*/ 2975 h 3050"/>
                <a:gd name="T20" fmla="*/ 15 w 2034"/>
                <a:gd name="T21" fmla="*/ 2924 h 3050"/>
                <a:gd name="T22" fmla="*/ 1 w 2034"/>
                <a:gd name="T23" fmla="*/ 2865 h 3050"/>
                <a:gd name="T24" fmla="*/ 0 w 2034"/>
                <a:gd name="T25" fmla="*/ 640 h 3050"/>
                <a:gd name="T26" fmla="*/ 5 w 2034"/>
                <a:gd name="T27" fmla="*/ 593 h 3050"/>
                <a:gd name="T28" fmla="*/ 21 w 2034"/>
                <a:gd name="T29" fmla="*/ 543 h 3050"/>
                <a:gd name="T30" fmla="*/ 45 w 2034"/>
                <a:gd name="T31" fmla="*/ 495 h 3050"/>
                <a:gd name="T32" fmla="*/ 76 w 2034"/>
                <a:gd name="T33" fmla="*/ 453 h 3050"/>
                <a:gd name="T34" fmla="*/ 111 w 2034"/>
                <a:gd name="T35" fmla="*/ 418 h 3050"/>
                <a:gd name="T36" fmla="*/ 730 w 2034"/>
                <a:gd name="T37" fmla="*/ 21 h 3050"/>
                <a:gd name="T38" fmla="*/ 767 w 2034"/>
                <a:gd name="T39" fmla="*/ 3 h 3050"/>
                <a:gd name="T40" fmla="*/ 799 w 2034"/>
                <a:gd name="T41" fmla="*/ 1 h 3050"/>
                <a:gd name="T42" fmla="*/ 825 w 2034"/>
                <a:gd name="T43" fmla="*/ 12 h 3050"/>
                <a:gd name="T44" fmla="*/ 844 w 2034"/>
                <a:gd name="T45" fmla="*/ 36 h 3050"/>
                <a:gd name="T46" fmla="*/ 853 w 2034"/>
                <a:gd name="T47" fmla="*/ 73 h 3050"/>
                <a:gd name="T48" fmla="*/ 854 w 2034"/>
                <a:gd name="T49" fmla="*/ 2309 h 3050"/>
                <a:gd name="T50" fmla="*/ 848 w 2034"/>
                <a:gd name="T51" fmla="*/ 2357 h 3050"/>
                <a:gd name="T52" fmla="*/ 833 w 2034"/>
                <a:gd name="T53" fmla="*/ 2407 h 3050"/>
                <a:gd name="T54" fmla="*/ 809 w 2034"/>
                <a:gd name="T55" fmla="*/ 2454 h 3050"/>
                <a:gd name="T56" fmla="*/ 778 w 2034"/>
                <a:gd name="T57" fmla="*/ 2496 h 3050"/>
                <a:gd name="T58" fmla="*/ 742 w 2034"/>
                <a:gd name="T59" fmla="*/ 2532 h 3050"/>
                <a:gd name="T60" fmla="*/ 155 w 2034"/>
                <a:gd name="T61" fmla="*/ 2907 h 3050"/>
                <a:gd name="T62" fmla="*/ 193 w 2034"/>
                <a:gd name="T63" fmla="*/ 2950 h 3050"/>
                <a:gd name="T64" fmla="*/ 1767 w 2034"/>
                <a:gd name="T65" fmla="*/ 2728 h 3050"/>
                <a:gd name="T66" fmla="*/ 1766 w 2034"/>
                <a:gd name="T67" fmla="*/ 1355 h 3050"/>
                <a:gd name="T68" fmla="*/ 1760 w 2034"/>
                <a:gd name="T69" fmla="*/ 1325 h 3050"/>
                <a:gd name="T70" fmla="*/ 1748 w 2034"/>
                <a:gd name="T71" fmla="*/ 1299 h 3050"/>
                <a:gd name="T72" fmla="*/ 1426 w 2034"/>
                <a:gd name="T73" fmla="*/ 882 h 3050"/>
                <a:gd name="T74" fmla="*/ 1407 w 2034"/>
                <a:gd name="T75" fmla="*/ 863 h 3050"/>
                <a:gd name="T76" fmla="*/ 1404 w 2034"/>
                <a:gd name="T77" fmla="*/ 869 h 3050"/>
                <a:gd name="T78" fmla="*/ 1417 w 2034"/>
                <a:gd name="T79" fmla="*/ 901 h 3050"/>
                <a:gd name="T80" fmla="*/ 1421 w 2034"/>
                <a:gd name="T81" fmla="*/ 943 h 3050"/>
                <a:gd name="T82" fmla="*/ 1640 w 2034"/>
                <a:gd name="T83" fmla="*/ 1312 h 3050"/>
                <a:gd name="T84" fmla="*/ 1655 w 2034"/>
                <a:gd name="T85" fmla="*/ 1317 h 3050"/>
                <a:gd name="T86" fmla="*/ 1665 w 2034"/>
                <a:gd name="T87" fmla="*/ 1329 h 3050"/>
                <a:gd name="T88" fmla="*/ 1667 w 2034"/>
                <a:gd name="T89" fmla="*/ 1340 h 3050"/>
                <a:gd name="T90" fmla="*/ 1663 w 2034"/>
                <a:gd name="T91" fmla="*/ 1355 h 3050"/>
                <a:gd name="T92" fmla="*/ 1651 w 2034"/>
                <a:gd name="T93" fmla="*/ 1365 h 3050"/>
                <a:gd name="T94" fmla="*/ 1366 w 2034"/>
                <a:gd name="T95" fmla="*/ 1367 h 3050"/>
                <a:gd name="T96" fmla="*/ 1366 w 2034"/>
                <a:gd name="T97" fmla="*/ 943 h 3050"/>
                <a:gd name="T98" fmla="*/ 1363 w 2034"/>
                <a:gd name="T99" fmla="*/ 918 h 3050"/>
                <a:gd name="T100" fmla="*/ 1356 w 2034"/>
                <a:gd name="T101" fmla="*/ 894 h 3050"/>
                <a:gd name="T102" fmla="*/ 1346 w 2034"/>
                <a:gd name="T103" fmla="*/ 881 h 3050"/>
                <a:gd name="T104" fmla="*/ 1318 w 2034"/>
                <a:gd name="T105" fmla="*/ 860 h 3050"/>
                <a:gd name="T106" fmla="*/ 1292 w 2034"/>
                <a:gd name="T107" fmla="*/ 852 h 3050"/>
                <a:gd name="T108" fmla="*/ 1829 w 2034"/>
                <a:gd name="T109" fmla="*/ 531 h 3050"/>
                <a:gd name="T110" fmla="*/ 1871 w 2034"/>
                <a:gd name="T111" fmla="*/ 535 h 3050"/>
                <a:gd name="T112" fmla="*/ 1927 w 2034"/>
                <a:gd name="T113" fmla="*/ 555 h 3050"/>
                <a:gd name="T114" fmla="*/ 1975 w 2034"/>
                <a:gd name="T115" fmla="*/ 590 h 3050"/>
                <a:gd name="T116" fmla="*/ 2010 w 2034"/>
                <a:gd name="T117" fmla="*/ 638 h 3050"/>
                <a:gd name="T118" fmla="*/ 2030 w 2034"/>
                <a:gd name="T119" fmla="*/ 694 h 3050"/>
                <a:gd name="T120" fmla="*/ 2034 w 2034"/>
                <a:gd name="T121" fmla="*/ 736 h 3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4" h="3050">
                  <a:moveTo>
                    <a:pt x="2034" y="736"/>
                  </a:moveTo>
                  <a:lnTo>
                    <a:pt x="2034" y="2844"/>
                  </a:lnTo>
                  <a:lnTo>
                    <a:pt x="2034" y="2844"/>
                  </a:lnTo>
                  <a:lnTo>
                    <a:pt x="2033" y="2865"/>
                  </a:lnTo>
                  <a:lnTo>
                    <a:pt x="2030" y="2885"/>
                  </a:lnTo>
                  <a:lnTo>
                    <a:pt x="2025" y="2905"/>
                  </a:lnTo>
                  <a:lnTo>
                    <a:pt x="2019" y="2924"/>
                  </a:lnTo>
                  <a:lnTo>
                    <a:pt x="2010" y="2942"/>
                  </a:lnTo>
                  <a:lnTo>
                    <a:pt x="1999" y="2959"/>
                  </a:lnTo>
                  <a:lnTo>
                    <a:pt x="1988" y="2975"/>
                  </a:lnTo>
                  <a:lnTo>
                    <a:pt x="1975" y="2989"/>
                  </a:lnTo>
                  <a:lnTo>
                    <a:pt x="1959" y="3002"/>
                  </a:lnTo>
                  <a:lnTo>
                    <a:pt x="1944" y="3015"/>
                  </a:lnTo>
                  <a:lnTo>
                    <a:pt x="1927" y="3025"/>
                  </a:lnTo>
                  <a:lnTo>
                    <a:pt x="1909" y="3033"/>
                  </a:lnTo>
                  <a:lnTo>
                    <a:pt x="1891" y="3040"/>
                  </a:lnTo>
                  <a:lnTo>
                    <a:pt x="1871" y="3046"/>
                  </a:lnTo>
                  <a:lnTo>
                    <a:pt x="1850" y="3049"/>
                  </a:lnTo>
                  <a:lnTo>
                    <a:pt x="1829" y="3050"/>
                  </a:lnTo>
                  <a:lnTo>
                    <a:pt x="204" y="3050"/>
                  </a:lnTo>
                  <a:lnTo>
                    <a:pt x="204" y="3050"/>
                  </a:lnTo>
                  <a:lnTo>
                    <a:pt x="183" y="3049"/>
                  </a:lnTo>
                  <a:lnTo>
                    <a:pt x="163" y="3046"/>
                  </a:lnTo>
                  <a:lnTo>
                    <a:pt x="143" y="3040"/>
                  </a:lnTo>
                  <a:lnTo>
                    <a:pt x="125" y="3033"/>
                  </a:lnTo>
                  <a:lnTo>
                    <a:pt x="107" y="3025"/>
                  </a:lnTo>
                  <a:lnTo>
                    <a:pt x="89" y="3015"/>
                  </a:lnTo>
                  <a:lnTo>
                    <a:pt x="74" y="3002"/>
                  </a:lnTo>
                  <a:lnTo>
                    <a:pt x="59" y="2989"/>
                  </a:lnTo>
                  <a:lnTo>
                    <a:pt x="46" y="2975"/>
                  </a:lnTo>
                  <a:lnTo>
                    <a:pt x="34" y="2959"/>
                  </a:lnTo>
                  <a:lnTo>
                    <a:pt x="24" y="2942"/>
                  </a:lnTo>
                  <a:lnTo>
                    <a:pt x="15" y="2924"/>
                  </a:lnTo>
                  <a:lnTo>
                    <a:pt x="9" y="2905"/>
                  </a:lnTo>
                  <a:lnTo>
                    <a:pt x="3" y="2885"/>
                  </a:lnTo>
                  <a:lnTo>
                    <a:pt x="1" y="2865"/>
                  </a:lnTo>
                  <a:lnTo>
                    <a:pt x="0" y="2844"/>
                  </a:lnTo>
                  <a:lnTo>
                    <a:pt x="0" y="640"/>
                  </a:lnTo>
                  <a:lnTo>
                    <a:pt x="0" y="640"/>
                  </a:lnTo>
                  <a:lnTo>
                    <a:pt x="0" y="625"/>
                  </a:lnTo>
                  <a:lnTo>
                    <a:pt x="2" y="609"/>
                  </a:lnTo>
                  <a:lnTo>
                    <a:pt x="5" y="593"/>
                  </a:lnTo>
                  <a:lnTo>
                    <a:pt x="10" y="576"/>
                  </a:lnTo>
                  <a:lnTo>
                    <a:pt x="14" y="559"/>
                  </a:lnTo>
                  <a:lnTo>
                    <a:pt x="21" y="543"/>
                  </a:lnTo>
                  <a:lnTo>
                    <a:pt x="27" y="527"/>
                  </a:lnTo>
                  <a:lnTo>
                    <a:pt x="36" y="511"/>
                  </a:lnTo>
                  <a:lnTo>
                    <a:pt x="45" y="495"/>
                  </a:lnTo>
                  <a:lnTo>
                    <a:pt x="54" y="481"/>
                  </a:lnTo>
                  <a:lnTo>
                    <a:pt x="65" y="467"/>
                  </a:lnTo>
                  <a:lnTo>
                    <a:pt x="76" y="453"/>
                  </a:lnTo>
                  <a:lnTo>
                    <a:pt x="87" y="440"/>
                  </a:lnTo>
                  <a:lnTo>
                    <a:pt x="99" y="429"/>
                  </a:lnTo>
                  <a:lnTo>
                    <a:pt x="111" y="418"/>
                  </a:lnTo>
                  <a:lnTo>
                    <a:pt x="123" y="409"/>
                  </a:lnTo>
                  <a:lnTo>
                    <a:pt x="730" y="21"/>
                  </a:lnTo>
                  <a:lnTo>
                    <a:pt x="730" y="21"/>
                  </a:lnTo>
                  <a:lnTo>
                    <a:pt x="742" y="13"/>
                  </a:lnTo>
                  <a:lnTo>
                    <a:pt x="755" y="8"/>
                  </a:lnTo>
                  <a:lnTo>
                    <a:pt x="767" y="3"/>
                  </a:lnTo>
                  <a:lnTo>
                    <a:pt x="778" y="1"/>
                  </a:lnTo>
                  <a:lnTo>
                    <a:pt x="789" y="0"/>
                  </a:lnTo>
                  <a:lnTo>
                    <a:pt x="799" y="1"/>
                  </a:lnTo>
                  <a:lnTo>
                    <a:pt x="809" y="3"/>
                  </a:lnTo>
                  <a:lnTo>
                    <a:pt x="818" y="7"/>
                  </a:lnTo>
                  <a:lnTo>
                    <a:pt x="825" y="12"/>
                  </a:lnTo>
                  <a:lnTo>
                    <a:pt x="833" y="19"/>
                  </a:lnTo>
                  <a:lnTo>
                    <a:pt x="839" y="27"/>
                  </a:lnTo>
                  <a:lnTo>
                    <a:pt x="844" y="36"/>
                  </a:lnTo>
                  <a:lnTo>
                    <a:pt x="848" y="48"/>
                  </a:lnTo>
                  <a:lnTo>
                    <a:pt x="852" y="60"/>
                  </a:lnTo>
                  <a:lnTo>
                    <a:pt x="853" y="73"/>
                  </a:lnTo>
                  <a:lnTo>
                    <a:pt x="854" y="87"/>
                  </a:lnTo>
                  <a:lnTo>
                    <a:pt x="854" y="2309"/>
                  </a:lnTo>
                  <a:lnTo>
                    <a:pt x="854" y="2309"/>
                  </a:lnTo>
                  <a:lnTo>
                    <a:pt x="853" y="2325"/>
                  </a:lnTo>
                  <a:lnTo>
                    <a:pt x="852" y="2340"/>
                  </a:lnTo>
                  <a:lnTo>
                    <a:pt x="848" y="2357"/>
                  </a:lnTo>
                  <a:lnTo>
                    <a:pt x="844" y="2373"/>
                  </a:lnTo>
                  <a:lnTo>
                    <a:pt x="839" y="2390"/>
                  </a:lnTo>
                  <a:lnTo>
                    <a:pt x="833" y="2407"/>
                  </a:lnTo>
                  <a:lnTo>
                    <a:pt x="825" y="2422"/>
                  </a:lnTo>
                  <a:lnTo>
                    <a:pt x="818" y="2439"/>
                  </a:lnTo>
                  <a:lnTo>
                    <a:pt x="809" y="2454"/>
                  </a:lnTo>
                  <a:lnTo>
                    <a:pt x="799" y="2468"/>
                  </a:lnTo>
                  <a:lnTo>
                    <a:pt x="789" y="2483"/>
                  </a:lnTo>
                  <a:lnTo>
                    <a:pt x="778" y="2496"/>
                  </a:lnTo>
                  <a:lnTo>
                    <a:pt x="767" y="2509"/>
                  </a:lnTo>
                  <a:lnTo>
                    <a:pt x="755" y="2520"/>
                  </a:lnTo>
                  <a:lnTo>
                    <a:pt x="742" y="2532"/>
                  </a:lnTo>
                  <a:lnTo>
                    <a:pt x="730" y="2540"/>
                  </a:lnTo>
                  <a:lnTo>
                    <a:pt x="155" y="2907"/>
                  </a:lnTo>
                  <a:lnTo>
                    <a:pt x="155" y="2907"/>
                  </a:lnTo>
                  <a:lnTo>
                    <a:pt x="167" y="2923"/>
                  </a:lnTo>
                  <a:lnTo>
                    <a:pt x="180" y="2937"/>
                  </a:lnTo>
                  <a:lnTo>
                    <a:pt x="193" y="2950"/>
                  </a:lnTo>
                  <a:lnTo>
                    <a:pt x="209" y="2962"/>
                  </a:lnTo>
                  <a:lnTo>
                    <a:pt x="573" y="2728"/>
                  </a:lnTo>
                  <a:lnTo>
                    <a:pt x="1767" y="2728"/>
                  </a:lnTo>
                  <a:lnTo>
                    <a:pt x="1767" y="1365"/>
                  </a:lnTo>
                  <a:lnTo>
                    <a:pt x="1767" y="1365"/>
                  </a:lnTo>
                  <a:lnTo>
                    <a:pt x="1766" y="1355"/>
                  </a:lnTo>
                  <a:lnTo>
                    <a:pt x="1765" y="1345"/>
                  </a:lnTo>
                  <a:lnTo>
                    <a:pt x="1762" y="1335"/>
                  </a:lnTo>
                  <a:lnTo>
                    <a:pt x="1760" y="1325"/>
                  </a:lnTo>
                  <a:lnTo>
                    <a:pt x="1757" y="1317"/>
                  </a:lnTo>
                  <a:lnTo>
                    <a:pt x="1752" y="1308"/>
                  </a:lnTo>
                  <a:lnTo>
                    <a:pt x="1748" y="1299"/>
                  </a:lnTo>
                  <a:lnTo>
                    <a:pt x="1744" y="1292"/>
                  </a:lnTo>
                  <a:lnTo>
                    <a:pt x="1426" y="882"/>
                  </a:lnTo>
                  <a:lnTo>
                    <a:pt x="1426" y="882"/>
                  </a:lnTo>
                  <a:lnTo>
                    <a:pt x="1421" y="876"/>
                  </a:lnTo>
                  <a:lnTo>
                    <a:pt x="1414" y="869"/>
                  </a:lnTo>
                  <a:lnTo>
                    <a:pt x="1407" y="863"/>
                  </a:lnTo>
                  <a:lnTo>
                    <a:pt x="1399" y="859"/>
                  </a:lnTo>
                  <a:lnTo>
                    <a:pt x="1399" y="859"/>
                  </a:lnTo>
                  <a:lnTo>
                    <a:pt x="1404" y="869"/>
                  </a:lnTo>
                  <a:lnTo>
                    <a:pt x="1410" y="880"/>
                  </a:lnTo>
                  <a:lnTo>
                    <a:pt x="1413" y="891"/>
                  </a:lnTo>
                  <a:lnTo>
                    <a:pt x="1417" y="901"/>
                  </a:lnTo>
                  <a:lnTo>
                    <a:pt x="1419" y="912"/>
                  </a:lnTo>
                  <a:lnTo>
                    <a:pt x="1420" y="922"/>
                  </a:lnTo>
                  <a:lnTo>
                    <a:pt x="1421" y="943"/>
                  </a:lnTo>
                  <a:lnTo>
                    <a:pt x="1421" y="1312"/>
                  </a:lnTo>
                  <a:lnTo>
                    <a:pt x="1640" y="1312"/>
                  </a:lnTo>
                  <a:lnTo>
                    <a:pt x="1640" y="1312"/>
                  </a:lnTo>
                  <a:lnTo>
                    <a:pt x="1645" y="1312"/>
                  </a:lnTo>
                  <a:lnTo>
                    <a:pt x="1651" y="1314"/>
                  </a:lnTo>
                  <a:lnTo>
                    <a:pt x="1655" y="1317"/>
                  </a:lnTo>
                  <a:lnTo>
                    <a:pt x="1660" y="1320"/>
                  </a:lnTo>
                  <a:lnTo>
                    <a:pt x="1663" y="1324"/>
                  </a:lnTo>
                  <a:lnTo>
                    <a:pt x="1665" y="1329"/>
                  </a:lnTo>
                  <a:lnTo>
                    <a:pt x="1667" y="1334"/>
                  </a:lnTo>
                  <a:lnTo>
                    <a:pt x="1667" y="1340"/>
                  </a:lnTo>
                  <a:lnTo>
                    <a:pt x="1667" y="1340"/>
                  </a:lnTo>
                  <a:lnTo>
                    <a:pt x="1667" y="1345"/>
                  </a:lnTo>
                  <a:lnTo>
                    <a:pt x="1665" y="1351"/>
                  </a:lnTo>
                  <a:lnTo>
                    <a:pt x="1663" y="1355"/>
                  </a:lnTo>
                  <a:lnTo>
                    <a:pt x="1660" y="1360"/>
                  </a:lnTo>
                  <a:lnTo>
                    <a:pt x="1655" y="1363"/>
                  </a:lnTo>
                  <a:lnTo>
                    <a:pt x="1651" y="1365"/>
                  </a:lnTo>
                  <a:lnTo>
                    <a:pt x="1645" y="1366"/>
                  </a:lnTo>
                  <a:lnTo>
                    <a:pt x="1640" y="1367"/>
                  </a:lnTo>
                  <a:lnTo>
                    <a:pt x="1366" y="1367"/>
                  </a:lnTo>
                  <a:lnTo>
                    <a:pt x="1366" y="1340"/>
                  </a:lnTo>
                  <a:lnTo>
                    <a:pt x="1366" y="1340"/>
                  </a:lnTo>
                  <a:lnTo>
                    <a:pt x="1366" y="943"/>
                  </a:lnTo>
                  <a:lnTo>
                    <a:pt x="1366" y="943"/>
                  </a:lnTo>
                  <a:lnTo>
                    <a:pt x="1365" y="926"/>
                  </a:lnTo>
                  <a:lnTo>
                    <a:pt x="1363" y="918"/>
                  </a:lnTo>
                  <a:lnTo>
                    <a:pt x="1361" y="910"/>
                  </a:lnTo>
                  <a:lnTo>
                    <a:pt x="1359" y="902"/>
                  </a:lnTo>
                  <a:lnTo>
                    <a:pt x="1356" y="894"/>
                  </a:lnTo>
                  <a:lnTo>
                    <a:pt x="1351" y="888"/>
                  </a:lnTo>
                  <a:lnTo>
                    <a:pt x="1346" y="881"/>
                  </a:lnTo>
                  <a:lnTo>
                    <a:pt x="1346" y="881"/>
                  </a:lnTo>
                  <a:lnTo>
                    <a:pt x="1337" y="872"/>
                  </a:lnTo>
                  <a:lnTo>
                    <a:pt x="1325" y="864"/>
                  </a:lnTo>
                  <a:lnTo>
                    <a:pt x="1318" y="860"/>
                  </a:lnTo>
                  <a:lnTo>
                    <a:pt x="1310" y="858"/>
                  </a:lnTo>
                  <a:lnTo>
                    <a:pt x="1302" y="855"/>
                  </a:lnTo>
                  <a:lnTo>
                    <a:pt x="1292" y="852"/>
                  </a:lnTo>
                  <a:lnTo>
                    <a:pt x="926" y="852"/>
                  </a:lnTo>
                  <a:lnTo>
                    <a:pt x="926" y="531"/>
                  </a:lnTo>
                  <a:lnTo>
                    <a:pt x="1829" y="531"/>
                  </a:lnTo>
                  <a:lnTo>
                    <a:pt x="1829" y="531"/>
                  </a:lnTo>
                  <a:lnTo>
                    <a:pt x="1850" y="532"/>
                  </a:lnTo>
                  <a:lnTo>
                    <a:pt x="1871" y="535"/>
                  </a:lnTo>
                  <a:lnTo>
                    <a:pt x="1891" y="539"/>
                  </a:lnTo>
                  <a:lnTo>
                    <a:pt x="1909" y="547"/>
                  </a:lnTo>
                  <a:lnTo>
                    <a:pt x="1927" y="555"/>
                  </a:lnTo>
                  <a:lnTo>
                    <a:pt x="1944" y="566"/>
                  </a:lnTo>
                  <a:lnTo>
                    <a:pt x="1959" y="577"/>
                  </a:lnTo>
                  <a:lnTo>
                    <a:pt x="1975" y="590"/>
                  </a:lnTo>
                  <a:lnTo>
                    <a:pt x="1988" y="606"/>
                  </a:lnTo>
                  <a:lnTo>
                    <a:pt x="1999" y="621"/>
                  </a:lnTo>
                  <a:lnTo>
                    <a:pt x="2010" y="638"/>
                  </a:lnTo>
                  <a:lnTo>
                    <a:pt x="2019" y="656"/>
                  </a:lnTo>
                  <a:lnTo>
                    <a:pt x="2025" y="675"/>
                  </a:lnTo>
                  <a:lnTo>
                    <a:pt x="2030" y="694"/>
                  </a:lnTo>
                  <a:lnTo>
                    <a:pt x="2033" y="715"/>
                  </a:lnTo>
                  <a:lnTo>
                    <a:pt x="2034" y="736"/>
                  </a:lnTo>
                  <a:lnTo>
                    <a:pt x="2034" y="73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cxnSp>
        <p:nvCxnSpPr>
          <p:cNvPr id="22" name="Łącznik prosty 21">
            <a:extLst>
              <a:ext uri="{FF2B5EF4-FFF2-40B4-BE49-F238E27FC236}">
                <a16:creationId xmlns:a16="http://schemas.microsoft.com/office/drawing/2014/main" id="{B03F0261-3282-480F-AB21-C0D4C8368110}"/>
              </a:ext>
            </a:extLst>
          </p:cNvPr>
          <p:cNvCxnSpPr/>
          <p:nvPr/>
        </p:nvCxnSpPr>
        <p:spPr>
          <a:xfrm>
            <a:off x="6620465" y="1500584"/>
            <a:ext cx="1440000" cy="0"/>
          </a:xfrm>
          <a:prstGeom prst="line">
            <a:avLst/>
          </a:prstGeom>
          <a:ln w="3175">
            <a:gradFill flip="none" rotWithShape="1">
              <a:gsLst>
                <a:gs pos="15000">
                  <a:srgbClr val="83BD00"/>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23" name="pole tekstowe 22">
            <a:extLst>
              <a:ext uri="{FF2B5EF4-FFF2-40B4-BE49-F238E27FC236}">
                <a16:creationId xmlns:a16="http://schemas.microsoft.com/office/drawing/2014/main" id="{E8906B83-8D29-476F-BA2D-4A39D205AE25}"/>
              </a:ext>
            </a:extLst>
          </p:cNvPr>
          <p:cNvSpPr txBox="1"/>
          <p:nvPr/>
        </p:nvSpPr>
        <p:spPr>
          <a:xfrm>
            <a:off x="6565620" y="1248557"/>
            <a:ext cx="1051891" cy="246221"/>
          </a:xfrm>
          <a:prstGeom prst="rect">
            <a:avLst/>
          </a:prstGeom>
          <a:solidFill>
            <a:schemeClr val="bg1"/>
          </a:solidFill>
        </p:spPr>
        <p:txBody>
          <a:bodyPr wrap="none" rtlCol="0">
            <a:spAutoFit/>
          </a:bodyPr>
          <a:lstStyle/>
          <a:p>
            <a:r>
              <a:rPr lang="pl-PL" sz="1000"/>
              <a:t>wykształcenie</a:t>
            </a:r>
          </a:p>
        </p:txBody>
      </p:sp>
      <p:grpSp>
        <p:nvGrpSpPr>
          <p:cNvPr id="34" name="Grupa 33">
            <a:extLst>
              <a:ext uri="{FF2B5EF4-FFF2-40B4-BE49-F238E27FC236}">
                <a16:creationId xmlns:a16="http://schemas.microsoft.com/office/drawing/2014/main" id="{6BF18769-E2D5-47C3-BA31-6F4BA2D9C0A8}"/>
              </a:ext>
            </a:extLst>
          </p:cNvPr>
          <p:cNvGrpSpPr/>
          <p:nvPr/>
        </p:nvGrpSpPr>
        <p:grpSpPr>
          <a:xfrm>
            <a:off x="4233818" y="2190219"/>
            <a:ext cx="374182" cy="450714"/>
            <a:chOff x="6299205" y="3543307"/>
            <a:chExt cx="558800" cy="673091"/>
          </a:xfrm>
          <a:solidFill>
            <a:schemeClr val="bg1">
              <a:lumMod val="75000"/>
            </a:schemeClr>
          </a:solidFill>
        </p:grpSpPr>
        <p:sp>
          <p:nvSpPr>
            <p:cNvPr id="39" name="Freeform 32">
              <a:extLst>
                <a:ext uri="{FF2B5EF4-FFF2-40B4-BE49-F238E27FC236}">
                  <a16:creationId xmlns:a16="http://schemas.microsoft.com/office/drawing/2014/main" id="{3CBEB295-7807-41FB-9DF3-91F323F94657}"/>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0" name="Freeform 33">
              <a:extLst>
                <a:ext uri="{FF2B5EF4-FFF2-40B4-BE49-F238E27FC236}">
                  <a16:creationId xmlns:a16="http://schemas.microsoft.com/office/drawing/2014/main" id="{C9546761-7809-4C11-8E52-EAC016213D17}"/>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1" name="Freeform 34">
              <a:extLst>
                <a:ext uri="{FF2B5EF4-FFF2-40B4-BE49-F238E27FC236}">
                  <a16:creationId xmlns:a16="http://schemas.microsoft.com/office/drawing/2014/main" id="{B4767FC4-B34B-4839-8C6C-63160A6454E3}"/>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5">
              <a:extLst>
                <a:ext uri="{FF2B5EF4-FFF2-40B4-BE49-F238E27FC236}">
                  <a16:creationId xmlns:a16="http://schemas.microsoft.com/office/drawing/2014/main" id="{ED25F112-FBE9-45FF-ACBE-BA4C750761FA}"/>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6">
              <a:extLst>
                <a:ext uri="{FF2B5EF4-FFF2-40B4-BE49-F238E27FC236}">
                  <a16:creationId xmlns:a16="http://schemas.microsoft.com/office/drawing/2014/main" id="{C545A534-1671-4EBB-9A70-F03A6A816B9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7">
              <a:extLst>
                <a:ext uri="{FF2B5EF4-FFF2-40B4-BE49-F238E27FC236}">
                  <a16:creationId xmlns:a16="http://schemas.microsoft.com/office/drawing/2014/main" id="{28EF2E48-E660-4151-B5DA-F2AAE9331D80}"/>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35" name="Grupa 34">
            <a:extLst>
              <a:ext uri="{FF2B5EF4-FFF2-40B4-BE49-F238E27FC236}">
                <a16:creationId xmlns:a16="http://schemas.microsoft.com/office/drawing/2014/main" id="{08C23F54-AF7B-4263-925A-D49BE564B119}"/>
              </a:ext>
            </a:extLst>
          </p:cNvPr>
          <p:cNvGrpSpPr/>
          <p:nvPr/>
        </p:nvGrpSpPr>
        <p:grpSpPr>
          <a:xfrm>
            <a:off x="3894350" y="1248557"/>
            <a:ext cx="1134845" cy="252027"/>
            <a:chOff x="3268972" y="911871"/>
            <a:chExt cx="1134845" cy="252027"/>
          </a:xfrm>
        </p:grpSpPr>
        <p:cxnSp>
          <p:nvCxnSpPr>
            <p:cNvPr id="37" name="Łącznik prosty 36">
              <a:extLst>
                <a:ext uri="{FF2B5EF4-FFF2-40B4-BE49-F238E27FC236}">
                  <a16:creationId xmlns:a16="http://schemas.microsoft.com/office/drawing/2014/main" id="{4889028D-D23E-43C5-ABF4-699EBC321FB4}"/>
                </a:ext>
              </a:extLst>
            </p:cNvPr>
            <p:cNvCxnSpPr/>
            <p:nvPr/>
          </p:nvCxnSpPr>
          <p:spPr>
            <a:xfrm>
              <a:off x="3323817" y="1163898"/>
              <a:ext cx="1080000" cy="0"/>
            </a:xfrm>
            <a:prstGeom prst="line">
              <a:avLst/>
            </a:prstGeom>
            <a:ln w="3175">
              <a:gradFill>
                <a:gsLst>
                  <a:gs pos="15000">
                    <a:srgbClr val="83BD00"/>
                  </a:gs>
                  <a:gs pos="100000">
                    <a:schemeClr val="bg1"/>
                  </a:gs>
                </a:gsLst>
                <a:lin ang="0" scaled="0"/>
              </a:gradFill>
            </a:ln>
          </p:spPr>
          <p:style>
            <a:lnRef idx="1">
              <a:schemeClr val="accent1"/>
            </a:lnRef>
            <a:fillRef idx="0">
              <a:schemeClr val="accent1"/>
            </a:fillRef>
            <a:effectRef idx="0">
              <a:schemeClr val="accent1"/>
            </a:effectRef>
            <a:fontRef idx="minor">
              <a:schemeClr val="tx1"/>
            </a:fontRef>
          </p:style>
        </p:cxnSp>
        <p:sp>
          <p:nvSpPr>
            <p:cNvPr id="38" name="pole tekstowe 37">
              <a:extLst>
                <a:ext uri="{FF2B5EF4-FFF2-40B4-BE49-F238E27FC236}">
                  <a16:creationId xmlns:a16="http://schemas.microsoft.com/office/drawing/2014/main" id="{B00B7212-CD13-494E-9FA2-8B82CC0F375B}"/>
                </a:ext>
              </a:extLst>
            </p:cNvPr>
            <p:cNvSpPr txBox="1"/>
            <p:nvPr/>
          </p:nvSpPr>
          <p:spPr>
            <a:xfrm>
              <a:off x="3268972" y="911871"/>
              <a:ext cx="463588" cy="246221"/>
            </a:xfrm>
            <a:prstGeom prst="rect">
              <a:avLst/>
            </a:prstGeom>
            <a:solidFill>
              <a:schemeClr val="bg1"/>
            </a:solidFill>
          </p:spPr>
          <p:txBody>
            <a:bodyPr wrap="none" rtlCol="0">
              <a:spAutoFit/>
            </a:bodyPr>
            <a:lstStyle/>
            <a:p>
              <a:r>
                <a:rPr lang="pl-PL" sz="1000"/>
                <a:t>wiek</a:t>
              </a:r>
            </a:p>
          </p:txBody>
        </p:sp>
      </p:grpSp>
      <p:grpSp>
        <p:nvGrpSpPr>
          <p:cNvPr id="48" name="Grupa 47">
            <a:extLst>
              <a:ext uri="{FF2B5EF4-FFF2-40B4-BE49-F238E27FC236}">
                <a16:creationId xmlns:a16="http://schemas.microsoft.com/office/drawing/2014/main" id="{FF6B26F7-289B-49C7-A9A0-56C8DC485EBE}"/>
              </a:ext>
            </a:extLst>
          </p:cNvPr>
          <p:cNvGrpSpPr>
            <a:grpSpLocks noChangeAspect="1"/>
          </p:cNvGrpSpPr>
          <p:nvPr/>
        </p:nvGrpSpPr>
        <p:grpSpPr>
          <a:xfrm>
            <a:off x="1672240" y="2206542"/>
            <a:ext cx="341166" cy="401661"/>
            <a:chOff x="2626407" y="3133910"/>
            <a:chExt cx="183471" cy="216004"/>
          </a:xfrm>
          <a:solidFill>
            <a:schemeClr val="bg1">
              <a:lumMod val="75000"/>
            </a:schemeClr>
          </a:solidFill>
        </p:grpSpPr>
        <p:sp>
          <p:nvSpPr>
            <p:cNvPr id="52" name="Freeform 12">
              <a:extLst>
                <a:ext uri="{FF2B5EF4-FFF2-40B4-BE49-F238E27FC236}">
                  <a16:creationId xmlns:a16="http://schemas.microsoft.com/office/drawing/2014/main" id="{C19D9894-E0A9-4002-99D3-3CC40AC8EC53}"/>
                </a:ext>
              </a:extLst>
            </p:cNvPr>
            <p:cNvSpPr>
              <a:spLocks noEditPoints="1"/>
            </p:cNvSpPr>
            <p:nvPr/>
          </p:nvSpPr>
          <p:spPr bwMode="auto">
            <a:xfrm>
              <a:off x="2733300" y="3133910"/>
              <a:ext cx="76578" cy="216000"/>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solidFill>
              <a:srgbClr val="BFBFBF"/>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3" name="Freeform 13">
              <a:extLst>
                <a:ext uri="{FF2B5EF4-FFF2-40B4-BE49-F238E27FC236}">
                  <a16:creationId xmlns:a16="http://schemas.microsoft.com/office/drawing/2014/main" id="{9C60CFF8-F5CA-46B6-B209-78DF517F6CE8}"/>
                </a:ext>
              </a:extLst>
            </p:cNvPr>
            <p:cNvSpPr>
              <a:spLocks noEditPoints="1"/>
            </p:cNvSpPr>
            <p:nvPr/>
          </p:nvSpPr>
          <p:spPr bwMode="auto">
            <a:xfrm>
              <a:off x="2626407" y="3137083"/>
              <a:ext cx="89253" cy="212831"/>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9" name="Grupa 48">
            <a:extLst>
              <a:ext uri="{FF2B5EF4-FFF2-40B4-BE49-F238E27FC236}">
                <a16:creationId xmlns:a16="http://schemas.microsoft.com/office/drawing/2014/main" id="{3FE9EED4-4616-444E-B3B0-672D67F51143}"/>
              </a:ext>
            </a:extLst>
          </p:cNvPr>
          <p:cNvGrpSpPr/>
          <p:nvPr/>
        </p:nvGrpSpPr>
        <p:grpSpPr>
          <a:xfrm>
            <a:off x="1208652" y="1258985"/>
            <a:ext cx="954845" cy="252027"/>
            <a:chOff x="1021938" y="965220"/>
            <a:chExt cx="954845" cy="252027"/>
          </a:xfrm>
        </p:grpSpPr>
        <p:cxnSp>
          <p:nvCxnSpPr>
            <p:cNvPr id="50" name="Łącznik prosty 49">
              <a:extLst>
                <a:ext uri="{FF2B5EF4-FFF2-40B4-BE49-F238E27FC236}">
                  <a16:creationId xmlns:a16="http://schemas.microsoft.com/office/drawing/2014/main" id="{A672975E-034E-4606-A980-9CA199657E97}"/>
                </a:ext>
              </a:extLst>
            </p:cNvPr>
            <p:cNvCxnSpPr/>
            <p:nvPr/>
          </p:nvCxnSpPr>
          <p:spPr>
            <a:xfrm>
              <a:off x="1076783" y="1217247"/>
              <a:ext cx="900000" cy="0"/>
            </a:xfrm>
            <a:prstGeom prst="line">
              <a:avLst/>
            </a:prstGeom>
            <a:ln w="3175">
              <a:gradFill>
                <a:gsLst>
                  <a:gs pos="15000">
                    <a:schemeClr val="accent4"/>
                  </a:gs>
                  <a:gs pos="100000">
                    <a:schemeClr val="bg1"/>
                  </a:gs>
                </a:gsLst>
                <a:lin ang="0" scaled="0"/>
              </a:gradFill>
            </a:ln>
          </p:spPr>
          <p:style>
            <a:lnRef idx="1">
              <a:schemeClr val="accent1"/>
            </a:lnRef>
            <a:fillRef idx="0">
              <a:schemeClr val="accent1"/>
            </a:fillRef>
            <a:effectRef idx="0">
              <a:schemeClr val="accent1"/>
            </a:effectRef>
            <a:fontRef idx="minor">
              <a:schemeClr val="tx1"/>
            </a:fontRef>
          </p:style>
        </p:cxnSp>
        <p:sp>
          <p:nvSpPr>
            <p:cNvPr id="51" name="pole tekstowe 50">
              <a:extLst>
                <a:ext uri="{FF2B5EF4-FFF2-40B4-BE49-F238E27FC236}">
                  <a16:creationId xmlns:a16="http://schemas.microsoft.com/office/drawing/2014/main" id="{5BA50D2A-641F-4396-9FD0-7CD6ACA81F76}"/>
                </a:ext>
              </a:extLst>
            </p:cNvPr>
            <p:cNvSpPr txBox="1"/>
            <p:nvPr/>
          </p:nvSpPr>
          <p:spPr>
            <a:xfrm>
              <a:off x="1021938" y="965220"/>
              <a:ext cx="478016" cy="246221"/>
            </a:xfrm>
            <a:prstGeom prst="rect">
              <a:avLst/>
            </a:prstGeom>
            <a:solidFill>
              <a:schemeClr val="bg1"/>
            </a:solidFill>
          </p:spPr>
          <p:txBody>
            <a:bodyPr wrap="none" rtlCol="0">
              <a:spAutoFit/>
            </a:bodyPr>
            <a:lstStyle/>
            <a:p>
              <a:r>
                <a:rPr lang="pl-PL" sz="1000"/>
                <a:t>płeć</a:t>
              </a:r>
            </a:p>
          </p:txBody>
        </p:sp>
      </p:grpSp>
      <p:sp>
        <p:nvSpPr>
          <p:cNvPr id="3" name="Symbol zastępczy tekstu 2">
            <a:extLst>
              <a:ext uri="{FF2B5EF4-FFF2-40B4-BE49-F238E27FC236}">
                <a16:creationId xmlns:a16="http://schemas.microsoft.com/office/drawing/2014/main" id="{305DF5A5-E214-4AC6-B8E9-650719885373}"/>
              </a:ext>
            </a:extLst>
          </p:cNvPr>
          <p:cNvSpPr>
            <a:spLocks noGrp="1"/>
          </p:cNvSpPr>
          <p:nvPr>
            <p:ph type="body" sz="quarter" idx="14"/>
          </p:nvPr>
        </p:nvSpPr>
        <p:spPr/>
        <p:txBody>
          <a:bodyPr/>
          <a:lstStyle/>
          <a:p>
            <a:endParaRPr lang="pl-PL"/>
          </a:p>
        </p:txBody>
      </p:sp>
      <p:grpSp>
        <p:nvGrpSpPr>
          <p:cNvPr id="71" name="Grupa 70">
            <a:extLst>
              <a:ext uri="{FF2B5EF4-FFF2-40B4-BE49-F238E27FC236}">
                <a16:creationId xmlns:a16="http://schemas.microsoft.com/office/drawing/2014/main" id="{4F044033-1EE1-4B26-AB4E-4606992744DF}"/>
              </a:ext>
            </a:extLst>
          </p:cNvPr>
          <p:cNvGrpSpPr/>
          <p:nvPr/>
        </p:nvGrpSpPr>
        <p:grpSpPr>
          <a:xfrm>
            <a:off x="255456" y="210960"/>
            <a:ext cx="333388" cy="346398"/>
            <a:chOff x="4294188" y="1531938"/>
            <a:chExt cx="650876" cy="676275"/>
          </a:xfrm>
        </p:grpSpPr>
        <p:sp>
          <p:nvSpPr>
            <p:cNvPr id="72" name="Freeform 27">
              <a:extLst>
                <a:ext uri="{FF2B5EF4-FFF2-40B4-BE49-F238E27FC236}">
                  <a16:creationId xmlns:a16="http://schemas.microsoft.com/office/drawing/2014/main" id="{5FDB0EB3-A036-41EA-81EC-702166C86958}"/>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3" name="Freeform 28">
              <a:extLst>
                <a:ext uri="{FF2B5EF4-FFF2-40B4-BE49-F238E27FC236}">
                  <a16:creationId xmlns:a16="http://schemas.microsoft.com/office/drawing/2014/main" id="{05E23B75-2C3D-45F9-9B1D-9A07B7B7EC40}"/>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29">
              <a:extLst>
                <a:ext uri="{FF2B5EF4-FFF2-40B4-BE49-F238E27FC236}">
                  <a16:creationId xmlns:a16="http://schemas.microsoft.com/office/drawing/2014/main" id="{AE9902B2-8153-48DE-9047-403A7E4042DE}"/>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30">
              <a:extLst>
                <a:ext uri="{FF2B5EF4-FFF2-40B4-BE49-F238E27FC236}">
                  <a16:creationId xmlns:a16="http://schemas.microsoft.com/office/drawing/2014/main" id="{9E8AED42-EF6D-4153-A82F-4BBC77D31D2F}"/>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31">
              <a:extLst>
                <a:ext uri="{FF2B5EF4-FFF2-40B4-BE49-F238E27FC236}">
                  <a16:creationId xmlns:a16="http://schemas.microsoft.com/office/drawing/2014/main" id="{DAD404D2-BC09-443F-AD04-A876AB83BBE8}"/>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32">
              <a:extLst>
                <a:ext uri="{FF2B5EF4-FFF2-40B4-BE49-F238E27FC236}">
                  <a16:creationId xmlns:a16="http://schemas.microsoft.com/office/drawing/2014/main" id="{8711EAF7-9137-4667-925F-E9237D3F3ADF}"/>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 name="pole tekstowe 3">
            <a:extLst>
              <a:ext uri="{FF2B5EF4-FFF2-40B4-BE49-F238E27FC236}">
                <a16:creationId xmlns:a16="http://schemas.microsoft.com/office/drawing/2014/main" id="{3527B532-1033-42DA-B570-DEE187283CCF}"/>
              </a:ext>
            </a:extLst>
          </p:cNvPr>
          <p:cNvSpPr txBox="1"/>
          <p:nvPr/>
        </p:nvSpPr>
        <p:spPr>
          <a:xfrm>
            <a:off x="5989486" y="1650065"/>
            <a:ext cx="1051890" cy="215444"/>
          </a:xfrm>
          <a:prstGeom prst="rect">
            <a:avLst/>
          </a:prstGeom>
          <a:noFill/>
        </p:spPr>
        <p:txBody>
          <a:bodyPr wrap="square" rtlCol="0">
            <a:spAutoFit/>
          </a:bodyPr>
          <a:lstStyle/>
          <a:p>
            <a:pPr algn="r"/>
            <a:r>
              <a:rPr lang="pl-PL" sz="800"/>
              <a:t>odmowa odpowiedzi</a:t>
            </a:r>
          </a:p>
        </p:txBody>
      </p:sp>
      <p:sp>
        <p:nvSpPr>
          <p:cNvPr id="5" name="pole tekstowe 4">
            <a:extLst>
              <a:ext uri="{FF2B5EF4-FFF2-40B4-BE49-F238E27FC236}">
                <a16:creationId xmlns:a16="http://schemas.microsoft.com/office/drawing/2014/main" id="{C41249BD-D027-412C-85B1-577DBAC5118E}"/>
              </a:ext>
            </a:extLst>
          </p:cNvPr>
          <p:cNvSpPr txBox="1"/>
          <p:nvPr/>
        </p:nvSpPr>
        <p:spPr>
          <a:xfrm>
            <a:off x="7579752" y="1677940"/>
            <a:ext cx="787573" cy="215444"/>
          </a:xfrm>
          <a:prstGeom prst="rect">
            <a:avLst/>
          </a:prstGeom>
          <a:noFill/>
        </p:spPr>
        <p:txBody>
          <a:bodyPr wrap="square" rtlCol="0">
            <a:spAutoFit/>
          </a:bodyPr>
          <a:lstStyle/>
          <a:p>
            <a:r>
              <a:rPr lang="pl-PL" sz="800"/>
              <a:t>gimnazjalne</a:t>
            </a:r>
          </a:p>
        </p:txBody>
      </p:sp>
      <p:sp>
        <p:nvSpPr>
          <p:cNvPr id="2" name="Prostokąt: zaokrąglone rogi 1">
            <a:extLst>
              <a:ext uri="{FF2B5EF4-FFF2-40B4-BE49-F238E27FC236}">
                <a16:creationId xmlns:a16="http://schemas.microsoft.com/office/drawing/2014/main" id="{C809B4BF-5A47-492F-B62E-D2FCC9C6F563}"/>
              </a:ext>
            </a:extLst>
          </p:cNvPr>
          <p:cNvSpPr/>
          <p:nvPr/>
        </p:nvSpPr>
        <p:spPr>
          <a:xfrm>
            <a:off x="776675" y="1107053"/>
            <a:ext cx="2245803" cy="4404730"/>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 name="Prostokąt: zaokrąglone rogi 7">
            <a:extLst>
              <a:ext uri="{FF2B5EF4-FFF2-40B4-BE49-F238E27FC236}">
                <a16:creationId xmlns:a16="http://schemas.microsoft.com/office/drawing/2014/main" id="{422BFE20-48D0-48F5-9CDB-6429DD583452}"/>
              </a:ext>
            </a:extLst>
          </p:cNvPr>
          <p:cNvSpPr/>
          <p:nvPr/>
        </p:nvSpPr>
        <p:spPr>
          <a:xfrm>
            <a:off x="3385437" y="1107053"/>
            <a:ext cx="2245803" cy="4404730"/>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 name="Prostokąt: zaokrąglone rogi 9">
            <a:extLst>
              <a:ext uri="{FF2B5EF4-FFF2-40B4-BE49-F238E27FC236}">
                <a16:creationId xmlns:a16="http://schemas.microsoft.com/office/drawing/2014/main" id="{5B4AD84B-132B-4164-B889-93C7E1B7DD70}"/>
              </a:ext>
            </a:extLst>
          </p:cNvPr>
          <p:cNvSpPr/>
          <p:nvPr/>
        </p:nvSpPr>
        <p:spPr>
          <a:xfrm>
            <a:off x="5994251" y="1087722"/>
            <a:ext cx="2245803" cy="4404730"/>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4" name="Prostokąt 53">
            <a:extLst>
              <a:ext uri="{FF2B5EF4-FFF2-40B4-BE49-F238E27FC236}">
                <a16:creationId xmlns:a16="http://schemas.microsoft.com/office/drawing/2014/main" id="{550A5A5F-E3BD-47F9-B26B-C37AEB906C8C}"/>
              </a:ext>
            </a:extLst>
          </p:cNvPr>
          <p:cNvSpPr/>
          <p:nvPr/>
        </p:nvSpPr>
        <p:spPr>
          <a:xfrm rot="16200000">
            <a:off x="1473540" y="3944716"/>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5" name="Prostokąt 54">
            <a:extLst>
              <a:ext uri="{FF2B5EF4-FFF2-40B4-BE49-F238E27FC236}">
                <a16:creationId xmlns:a16="http://schemas.microsoft.com/office/drawing/2014/main" id="{AA1ECFF4-DB4F-4D0E-BAD9-11D4401702CC}"/>
              </a:ext>
            </a:extLst>
          </p:cNvPr>
          <p:cNvSpPr/>
          <p:nvPr/>
        </p:nvSpPr>
        <p:spPr>
          <a:xfrm rot="16200000">
            <a:off x="1471082" y="3713659"/>
            <a:ext cx="83119" cy="77824"/>
          </a:xfrm>
          <a:prstGeom prst="rect">
            <a:avLst/>
          </a:prstGeom>
          <a:solidFill>
            <a:srgbClr val="FFC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pSp>
        <p:nvGrpSpPr>
          <p:cNvPr id="16" name="Grupa 15">
            <a:extLst>
              <a:ext uri="{FF2B5EF4-FFF2-40B4-BE49-F238E27FC236}">
                <a16:creationId xmlns:a16="http://schemas.microsoft.com/office/drawing/2014/main" id="{310F13C1-2D3B-4EB4-AA6B-CD5F8D2C8156}"/>
              </a:ext>
            </a:extLst>
          </p:cNvPr>
          <p:cNvGrpSpPr/>
          <p:nvPr/>
        </p:nvGrpSpPr>
        <p:grpSpPr>
          <a:xfrm>
            <a:off x="3640261" y="3572236"/>
            <a:ext cx="1561289" cy="1398298"/>
            <a:chOff x="3640261" y="3572236"/>
            <a:chExt cx="1561289" cy="1398298"/>
          </a:xfrm>
        </p:grpSpPr>
        <p:graphicFrame>
          <p:nvGraphicFramePr>
            <p:cNvPr id="32" name="Wykres 31">
              <a:extLst>
                <a:ext uri="{FF2B5EF4-FFF2-40B4-BE49-F238E27FC236}">
                  <a16:creationId xmlns:a16="http://schemas.microsoft.com/office/drawing/2014/main" id="{BBDCAD7E-3B5F-4E9E-B609-5261981A32B5}"/>
                </a:ext>
              </a:extLst>
            </p:cNvPr>
            <p:cNvGraphicFramePr/>
            <p:nvPr>
              <p:extLst>
                <p:ext uri="{D42A27DB-BD31-4B8C-83A1-F6EECF244321}">
                  <p14:modId xmlns:p14="http://schemas.microsoft.com/office/powerpoint/2010/main" val="902872659"/>
                </p:ext>
              </p:extLst>
            </p:nvPr>
          </p:nvGraphicFramePr>
          <p:xfrm>
            <a:off x="3640261" y="3572236"/>
            <a:ext cx="1561289" cy="1398298"/>
          </p:xfrm>
          <a:graphic>
            <a:graphicData uri="http://schemas.openxmlformats.org/drawingml/2006/chart">
              <c:chart xmlns:c="http://schemas.openxmlformats.org/drawingml/2006/chart" xmlns:r="http://schemas.openxmlformats.org/officeDocument/2006/relationships" r:id="rId6"/>
            </a:graphicData>
          </a:graphic>
        </p:graphicFrame>
        <p:sp>
          <p:nvSpPr>
            <p:cNvPr id="56" name="Prostokąt 55">
              <a:extLst>
                <a:ext uri="{FF2B5EF4-FFF2-40B4-BE49-F238E27FC236}">
                  <a16:creationId xmlns:a16="http://schemas.microsoft.com/office/drawing/2014/main" id="{80B2DA55-2F0E-4AC0-BA07-79AAD29C1C5F}"/>
                </a:ext>
              </a:extLst>
            </p:cNvPr>
            <p:cNvSpPr/>
            <p:nvPr/>
          </p:nvSpPr>
          <p:spPr>
            <a:xfrm rot="16200000">
              <a:off x="3911655" y="3671659"/>
              <a:ext cx="83119" cy="77824"/>
            </a:xfrm>
            <a:prstGeom prst="rect">
              <a:avLst/>
            </a:prstGeom>
            <a:solidFill>
              <a:srgbClr val="991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7" name="Prostokąt 56">
              <a:extLst>
                <a:ext uri="{FF2B5EF4-FFF2-40B4-BE49-F238E27FC236}">
                  <a16:creationId xmlns:a16="http://schemas.microsoft.com/office/drawing/2014/main" id="{2C459357-E029-4930-8A9C-756AC7859E99}"/>
                </a:ext>
              </a:extLst>
            </p:cNvPr>
            <p:cNvSpPr/>
            <p:nvPr/>
          </p:nvSpPr>
          <p:spPr>
            <a:xfrm rot="16200000">
              <a:off x="3913316" y="3955193"/>
              <a:ext cx="83119" cy="77824"/>
            </a:xfrm>
            <a:prstGeom prst="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8" name="Prostokąt 57">
              <a:extLst>
                <a:ext uri="{FF2B5EF4-FFF2-40B4-BE49-F238E27FC236}">
                  <a16:creationId xmlns:a16="http://schemas.microsoft.com/office/drawing/2014/main" id="{5B6E34EB-798B-4801-8CF1-A71182E5EDD1}"/>
                </a:ext>
              </a:extLst>
            </p:cNvPr>
            <p:cNvSpPr/>
            <p:nvPr/>
          </p:nvSpPr>
          <p:spPr>
            <a:xfrm rot="16200000">
              <a:off x="3911656" y="4792231"/>
              <a:ext cx="83119" cy="77824"/>
            </a:xfrm>
            <a:prstGeom prst="rect">
              <a:avLst/>
            </a:prstGeom>
            <a:solidFill>
              <a:srgbClr val="FFC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9" name="Prostokąt 58">
              <a:extLst>
                <a:ext uri="{FF2B5EF4-FFF2-40B4-BE49-F238E27FC236}">
                  <a16:creationId xmlns:a16="http://schemas.microsoft.com/office/drawing/2014/main" id="{B57CBA09-C5D5-46DC-9652-0EAF8929751C}"/>
                </a:ext>
              </a:extLst>
            </p:cNvPr>
            <p:cNvSpPr/>
            <p:nvPr/>
          </p:nvSpPr>
          <p:spPr>
            <a:xfrm rot="16200000">
              <a:off x="3911809" y="4235112"/>
              <a:ext cx="83119" cy="77824"/>
            </a:xfrm>
            <a:prstGeom prst="rect">
              <a:avLst/>
            </a:prstGeom>
            <a:solidFill>
              <a:srgbClr val="48AA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60" name="Prostokąt 59">
              <a:extLst>
                <a:ext uri="{FF2B5EF4-FFF2-40B4-BE49-F238E27FC236}">
                  <a16:creationId xmlns:a16="http://schemas.microsoft.com/office/drawing/2014/main" id="{0A15053E-B823-4A14-8F82-DCE62BD57CC6}"/>
                </a:ext>
              </a:extLst>
            </p:cNvPr>
            <p:cNvSpPr/>
            <p:nvPr/>
          </p:nvSpPr>
          <p:spPr>
            <a:xfrm rot="16200000">
              <a:off x="3911656" y="4512403"/>
              <a:ext cx="83119" cy="77824"/>
            </a:xfrm>
            <a:prstGeom prst="rect">
              <a:avLst/>
            </a:prstGeom>
            <a:solidFill>
              <a:srgbClr val="A0C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pSp>
      <p:grpSp>
        <p:nvGrpSpPr>
          <p:cNvPr id="19" name="Grupa 18">
            <a:extLst>
              <a:ext uri="{FF2B5EF4-FFF2-40B4-BE49-F238E27FC236}">
                <a16:creationId xmlns:a16="http://schemas.microsoft.com/office/drawing/2014/main" id="{C9106487-D28C-4E58-9E0A-35D008C5A2FE}"/>
              </a:ext>
            </a:extLst>
          </p:cNvPr>
          <p:cNvGrpSpPr/>
          <p:nvPr/>
        </p:nvGrpSpPr>
        <p:grpSpPr>
          <a:xfrm>
            <a:off x="6417459" y="3567913"/>
            <a:ext cx="2726541" cy="1727981"/>
            <a:chOff x="6417459" y="3567913"/>
            <a:chExt cx="2726541" cy="1727981"/>
          </a:xfrm>
        </p:grpSpPr>
        <p:graphicFrame>
          <p:nvGraphicFramePr>
            <p:cNvPr id="18" name="Wykres 17">
              <a:extLst>
                <a:ext uri="{FF2B5EF4-FFF2-40B4-BE49-F238E27FC236}">
                  <a16:creationId xmlns:a16="http://schemas.microsoft.com/office/drawing/2014/main" id="{05A48BBA-1EA6-4B41-8C49-0AD43346AFE4}"/>
                </a:ext>
              </a:extLst>
            </p:cNvPr>
            <p:cNvGraphicFramePr/>
            <p:nvPr>
              <p:extLst>
                <p:ext uri="{D42A27DB-BD31-4B8C-83A1-F6EECF244321}">
                  <p14:modId xmlns:p14="http://schemas.microsoft.com/office/powerpoint/2010/main" val="1149037826"/>
                </p:ext>
              </p:extLst>
            </p:nvPr>
          </p:nvGraphicFramePr>
          <p:xfrm>
            <a:off x="6417459" y="3567913"/>
            <a:ext cx="2726541" cy="1727981"/>
          </p:xfrm>
          <a:graphic>
            <a:graphicData uri="http://schemas.openxmlformats.org/drawingml/2006/chart">
              <c:chart xmlns:c="http://schemas.openxmlformats.org/drawingml/2006/chart" xmlns:r="http://schemas.openxmlformats.org/officeDocument/2006/relationships" r:id="rId7"/>
            </a:graphicData>
          </a:graphic>
        </p:graphicFrame>
        <p:sp>
          <p:nvSpPr>
            <p:cNvPr id="61" name="Prostokąt 60">
              <a:extLst>
                <a:ext uri="{FF2B5EF4-FFF2-40B4-BE49-F238E27FC236}">
                  <a16:creationId xmlns:a16="http://schemas.microsoft.com/office/drawing/2014/main" id="{4CB73395-62CE-44E9-8C85-2042019FF1C7}"/>
                </a:ext>
              </a:extLst>
            </p:cNvPr>
            <p:cNvSpPr/>
            <p:nvPr/>
          </p:nvSpPr>
          <p:spPr>
            <a:xfrm rot="16200000">
              <a:off x="6572477" y="3696681"/>
              <a:ext cx="83119" cy="77824"/>
            </a:xfrm>
            <a:prstGeom prst="rect">
              <a:avLst/>
            </a:prstGeom>
            <a:solidFill>
              <a:srgbClr val="991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62" name="Prostokąt 61">
              <a:extLst>
                <a:ext uri="{FF2B5EF4-FFF2-40B4-BE49-F238E27FC236}">
                  <a16:creationId xmlns:a16="http://schemas.microsoft.com/office/drawing/2014/main" id="{45A86943-14B5-4F51-B85B-F61EE61FA9AE}"/>
                </a:ext>
              </a:extLst>
            </p:cNvPr>
            <p:cNvSpPr/>
            <p:nvPr/>
          </p:nvSpPr>
          <p:spPr>
            <a:xfrm rot="16200000">
              <a:off x="6567788" y="3956085"/>
              <a:ext cx="83119" cy="77824"/>
            </a:xfrm>
            <a:prstGeom prst="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63" name="Prostokąt 62">
              <a:extLst>
                <a:ext uri="{FF2B5EF4-FFF2-40B4-BE49-F238E27FC236}">
                  <a16:creationId xmlns:a16="http://schemas.microsoft.com/office/drawing/2014/main" id="{5F4EDA6D-50BB-4672-81E8-EA32D9608E5D}"/>
                </a:ext>
              </a:extLst>
            </p:cNvPr>
            <p:cNvSpPr/>
            <p:nvPr/>
          </p:nvSpPr>
          <p:spPr>
            <a:xfrm rot="16200000">
              <a:off x="6572478" y="4762643"/>
              <a:ext cx="83119" cy="77824"/>
            </a:xfrm>
            <a:prstGeom prst="rect">
              <a:avLst/>
            </a:prstGeom>
            <a:solidFill>
              <a:srgbClr val="FFC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64" name="Prostokąt 63">
              <a:extLst>
                <a:ext uri="{FF2B5EF4-FFF2-40B4-BE49-F238E27FC236}">
                  <a16:creationId xmlns:a16="http://schemas.microsoft.com/office/drawing/2014/main" id="{6A859890-D08B-4C10-A49C-64EA2C7B4012}"/>
                </a:ext>
              </a:extLst>
            </p:cNvPr>
            <p:cNvSpPr/>
            <p:nvPr/>
          </p:nvSpPr>
          <p:spPr>
            <a:xfrm rot="16200000">
              <a:off x="6572631" y="4224574"/>
              <a:ext cx="83119" cy="77824"/>
            </a:xfrm>
            <a:prstGeom prst="rect">
              <a:avLst/>
            </a:prstGeom>
            <a:solidFill>
              <a:srgbClr val="48AA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65" name="Prostokąt 64">
              <a:extLst>
                <a:ext uri="{FF2B5EF4-FFF2-40B4-BE49-F238E27FC236}">
                  <a16:creationId xmlns:a16="http://schemas.microsoft.com/office/drawing/2014/main" id="{8DAD475C-7B15-4883-8945-681F865FAC22}"/>
                </a:ext>
              </a:extLst>
            </p:cNvPr>
            <p:cNvSpPr/>
            <p:nvPr/>
          </p:nvSpPr>
          <p:spPr>
            <a:xfrm rot="16200000">
              <a:off x="6572478" y="4494245"/>
              <a:ext cx="83119" cy="77824"/>
            </a:xfrm>
            <a:prstGeom prst="rect">
              <a:avLst/>
            </a:prstGeom>
            <a:solidFill>
              <a:srgbClr val="A0C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66" name="Prostokąt 65">
              <a:extLst>
                <a:ext uri="{FF2B5EF4-FFF2-40B4-BE49-F238E27FC236}">
                  <a16:creationId xmlns:a16="http://schemas.microsoft.com/office/drawing/2014/main" id="{FA15DB9D-0E1E-4406-A464-91F7F1C6C4D8}"/>
                </a:ext>
              </a:extLst>
            </p:cNvPr>
            <p:cNvSpPr/>
            <p:nvPr/>
          </p:nvSpPr>
          <p:spPr>
            <a:xfrm rot="16200000">
              <a:off x="6572477" y="5037309"/>
              <a:ext cx="83119" cy="77824"/>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pSp>
    </p:spTree>
    <p:extLst>
      <p:ext uri="{BB962C8B-B14F-4D97-AF65-F5344CB8AC3E}">
        <p14:creationId xmlns:p14="http://schemas.microsoft.com/office/powerpoint/2010/main" val="41940654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ela 8">
            <a:extLst>
              <a:ext uri="{FF2B5EF4-FFF2-40B4-BE49-F238E27FC236}">
                <a16:creationId xmlns:a16="http://schemas.microsoft.com/office/drawing/2014/main" id="{F0022269-2BD4-4D27-96A4-7175C2ECB56F}"/>
              </a:ext>
            </a:extLst>
          </p:cNvPr>
          <p:cNvGraphicFramePr>
            <a:graphicFrameLocks noGrp="1"/>
          </p:cNvGraphicFramePr>
          <p:nvPr/>
        </p:nvGraphicFramePr>
        <p:xfrm>
          <a:off x="385758" y="4627601"/>
          <a:ext cx="8308950" cy="832485"/>
        </p:xfrm>
        <a:graphic>
          <a:graphicData uri="http://schemas.openxmlformats.org/drawingml/2006/table">
            <a:tbl>
              <a:tblPr firstRow="1" bandRow="1">
                <a:tableStyleId>{5C22544A-7EE6-4342-B048-85BDC9FD1C3A}</a:tableStyleId>
              </a:tblPr>
              <a:tblGrid>
                <a:gridCol w="830895">
                  <a:extLst>
                    <a:ext uri="{9D8B030D-6E8A-4147-A177-3AD203B41FA5}">
                      <a16:colId xmlns:a16="http://schemas.microsoft.com/office/drawing/2014/main" val="2938667892"/>
                    </a:ext>
                  </a:extLst>
                </a:gridCol>
                <a:gridCol w="830895">
                  <a:extLst>
                    <a:ext uri="{9D8B030D-6E8A-4147-A177-3AD203B41FA5}">
                      <a16:colId xmlns:a16="http://schemas.microsoft.com/office/drawing/2014/main" val="411925587"/>
                    </a:ext>
                  </a:extLst>
                </a:gridCol>
                <a:gridCol w="830895">
                  <a:extLst>
                    <a:ext uri="{9D8B030D-6E8A-4147-A177-3AD203B41FA5}">
                      <a16:colId xmlns:a16="http://schemas.microsoft.com/office/drawing/2014/main" val="3608420190"/>
                    </a:ext>
                  </a:extLst>
                </a:gridCol>
                <a:gridCol w="830895">
                  <a:extLst>
                    <a:ext uri="{9D8B030D-6E8A-4147-A177-3AD203B41FA5}">
                      <a16:colId xmlns:a16="http://schemas.microsoft.com/office/drawing/2014/main" val="2823064476"/>
                    </a:ext>
                  </a:extLst>
                </a:gridCol>
                <a:gridCol w="830895">
                  <a:extLst>
                    <a:ext uri="{9D8B030D-6E8A-4147-A177-3AD203B41FA5}">
                      <a16:colId xmlns:a16="http://schemas.microsoft.com/office/drawing/2014/main" val="608497383"/>
                    </a:ext>
                  </a:extLst>
                </a:gridCol>
                <a:gridCol w="830895">
                  <a:extLst>
                    <a:ext uri="{9D8B030D-6E8A-4147-A177-3AD203B41FA5}">
                      <a16:colId xmlns:a16="http://schemas.microsoft.com/office/drawing/2014/main" val="4251473885"/>
                    </a:ext>
                  </a:extLst>
                </a:gridCol>
                <a:gridCol w="929064">
                  <a:extLst>
                    <a:ext uri="{9D8B030D-6E8A-4147-A177-3AD203B41FA5}">
                      <a16:colId xmlns:a16="http://schemas.microsoft.com/office/drawing/2014/main" val="3874046691"/>
                    </a:ext>
                  </a:extLst>
                </a:gridCol>
                <a:gridCol w="732726">
                  <a:extLst>
                    <a:ext uri="{9D8B030D-6E8A-4147-A177-3AD203B41FA5}">
                      <a16:colId xmlns:a16="http://schemas.microsoft.com/office/drawing/2014/main" val="1881203826"/>
                    </a:ext>
                  </a:extLst>
                </a:gridCol>
                <a:gridCol w="830895">
                  <a:extLst>
                    <a:ext uri="{9D8B030D-6E8A-4147-A177-3AD203B41FA5}">
                      <a16:colId xmlns:a16="http://schemas.microsoft.com/office/drawing/2014/main" val="2200576503"/>
                    </a:ext>
                  </a:extLst>
                </a:gridCol>
                <a:gridCol w="830895">
                  <a:extLst>
                    <a:ext uri="{9D8B030D-6E8A-4147-A177-3AD203B41FA5}">
                      <a16:colId xmlns:a16="http://schemas.microsoft.com/office/drawing/2014/main" val="835110759"/>
                    </a:ext>
                  </a:extLst>
                </a:gridCol>
              </a:tblGrid>
              <a:tr h="370840">
                <a:tc>
                  <a:txBody>
                    <a:bodyPr/>
                    <a:lstStyle/>
                    <a:p>
                      <a:pPr algn="ctr" fontAlgn="ctr"/>
                      <a:r>
                        <a:rPr lang="pl-PL" sz="900" b="0" i="0" u="none" strike="noStrike">
                          <a:solidFill>
                            <a:schemeClr val="tx1"/>
                          </a:solidFill>
                          <a:effectLst/>
                          <a:latin typeface="+mj-lt"/>
                        </a:rPr>
                        <a:t>ze względu na szkodliwe skutki dla </a:t>
                      </a:r>
                      <a:r>
                        <a:rPr lang="pl-PL" sz="900" b="1" i="0" u="none" strike="noStrike">
                          <a:solidFill>
                            <a:schemeClr val="tx1"/>
                          </a:solidFill>
                          <a:effectLst/>
                          <a:latin typeface="+mj-lt"/>
                        </a:rPr>
                        <a:t>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ze względu na szkodliwe skutki dla </a:t>
                      </a:r>
                      <a:r>
                        <a:rPr lang="pl-PL" sz="900" b="1" i="0" u="none" strike="noStrike">
                          <a:solidFill>
                            <a:schemeClr val="tx1"/>
                          </a:solidFill>
                          <a:effectLst/>
                          <a:latin typeface="+mj-lt"/>
                        </a:rPr>
                        <a:t>zdrowia ludzkiego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indent="0" algn="ctr" fontAlgn="ctr">
                        <a:buFont typeface="Arial" panose="020B0604020202020204" pitchFamily="34" charset="0"/>
                        <a:buNone/>
                      </a:pPr>
                      <a:r>
                        <a:rPr lang="pl-PL" sz="900" b="1" i="0" u="none" strike="noStrike">
                          <a:solidFill>
                            <a:schemeClr val="accent1"/>
                          </a:solidFill>
                          <a:effectLst/>
                          <a:latin typeface="+mj-lt"/>
                        </a:rPr>
                        <a:t>* ze względu na zmiany zachodzące </a:t>
                      </a:r>
                      <a:br>
                        <a:rPr lang="pl-PL" sz="900" b="1" i="0" u="none" strike="noStrike">
                          <a:solidFill>
                            <a:schemeClr val="accent1"/>
                          </a:solidFill>
                          <a:effectLst/>
                          <a:latin typeface="+mj-lt"/>
                        </a:rPr>
                      </a:br>
                      <a:r>
                        <a:rPr lang="pl-PL" sz="900" b="1" i="0" u="none" strike="noStrike">
                          <a:solidFill>
                            <a:schemeClr val="accent1"/>
                          </a:solidFill>
                          <a:effectLst/>
                          <a:latin typeface="+mj-lt"/>
                        </a:rPr>
                        <a:t>w klimacie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aby </a:t>
                      </a:r>
                      <a:r>
                        <a:rPr lang="pl-PL" sz="900" b="1" i="0" u="none" strike="noStrike">
                          <a:solidFill>
                            <a:schemeClr val="tx1"/>
                          </a:solidFill>
                          <a:effectLst/>
                          <a:latin typeface="+mj-lt"/>
                        </a:rPr>
                        <a:t>przyszłym pokoleniom </a:t>
                      </a:r>
                      <a:r>
                        <a:rPr lang="pl-PL" sz="900" b="0" i="0" u="none" strike="noStrike">
                          <a:solidFill>
                            <a:schemeClr val="tx1"/>
                          </a:solidFill>
                          <a:effectLst/>
                          <a:latin typeface="+mj-lt"/>
                        </a:rPr>
                        <a:t>żyło się lepiej</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1" i="0" u="none" strike="noStrike">
                          <a:solidFill>
                            <a:schemeClr val="accent1"/>
                          </a:solidFill>
                          <a:effectLst/>
                          <a:latin typeface="+mj-lt"/>
                        </a:rPr>
                        <a:t>* ze względu na zbyt wysoki wskaźnik emisji tych gazów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1" i="0" u="none" strike="noStrike">
                          <a:solidFill>
                            <a:schemeClr val="accent1"/>
                          </a:solidFill>
                          <a:effectLst/>
                          <a:latin typeface="+mj-lt"/>
                        </a:rPr>
                        <a:t>* to nasz obowiązek, każdy kraj powinien o to zadbać dla naszego dobra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należy respektować zobowiązania </a:t>
                      </a:r>
                      <a:r>
                        <a:rPr lang="pl-PL" sz="900" b="1" i="0" u="none" strike="noStrike">
                          <a:solidFill>
                            <a:schemeClr val="tx1"/>
                          </a:solidFill>
                          <a:effectLst/>
                          <a:latin typeface="+mj-lt"/>
                        </a:rPr>
                        <a:t>międzynarodowe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żeby dać przykład </a:t>
                      </a:r>
                      <a:r>
                        <a:rPr lang="pl-PL" sz="900" b="1" i="0" u="none" strike="noStrike">
                          <a:solidFill>
                            <a:schemeClr val="tx1"/>
                          </a:solidFill>
                          <a:effectLst/>
                          <a:latin typeface="+mj-lt"/>
                        </a:rPr>
                        <a:t>innym państwom</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z innego powodu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a:solidFill>
                            <a:schemeClr val="tx1"/>
                          </a:solidFill>
                          <a:effectLst/>
                          <a:latin typeface="+mj-lt"/>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Polska a emisja gazów cieplarnianych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P20.1 Dlaczego uważa Pan(i), że Polska powinna redukować emisję gazów cieplarnianych?</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badani, którzy uważają, że Polska powinna redukować emisję gazów cieplarnianych, 2020 n=958. Ze względu na wiek: 15-24 lata n=28, 25-34 lata n=133, 35-44 lata n=241, 45-59 lat n=283, 60 lat i więcej n=273.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35" name="pole tekstowe 134">
            <a:extLst>
              <a:ext uri="{FF2B5EF4-FFF2-40B4-BE49-F238E27FC236}">
                <a16:creationId xmlns:a16="http://schemas.microsoft.com/office/drawing/2014/main" id="{E4ED33C2-9E78-4DD9-AACB-14C579DE5D94}"/>
              </a:ext>
            </a:extLst>
          </p:cNvPr>
          <p:cNvSpPr txBox="1"/>
          <p:nvPr/>
        </p:nvSpPr>
        <p:spPr>
          <a:xfrm>
            <a:off x="328438" y="5348180"/>
            <a:ext cx="4572000" cy="215444"/>
          </a:xfrm>
          <a:prstGeom prst="rect">
            <a:avLst/>
          </a:prstGeom>
          <a:noFill/>
        </p:spPr>
        <p:txBody>
          <a:bodyPr wrap="square">
            <a:spAutoFit/>
          </a:bodyPr>
          <a:lstStyle/>
          <a:p>
            <a:pPr algn="just"/>
            <a:r>
              <a:rPr lang="pl-PL" sz="800" b="1" i="1">
                <a:solidFill>
                  <a:schemeClr val="accent1"/>
                </a:solidFill>
              </a:rPr>
              <a:t>* powody dodane w 2020 r.</a:t>
            </a:r>
            <a:endParaRPr lang="pl-PL" sz="800" i="1">
              <a:solidFill>
                <a:schemeClr val="bg1">
                  <a:lumMod val="75000"/>
                </a:schemeClr>
              </a:solidFill>
            </a:endParaRPr>
          </a:p>
        </p:txBody>
      </p:sp>
      <p:graphicFrame>
        <p:nvGraphicFramePr>
          <p:cNvPr id="4" name="Wykres 3">
            <a:extLst>
              <a:ext uri="{FF2B5EF4-FFF2-40B4-BE49-F238E27FC236}">
                <a16:creationId xmlns:a16="http://schemas.microsoft.com/office/drawing/2014/main" id="{AE4E0860-13E2-4E1F-A9E7-130F5F2A3F3A}"/>
              </a:ext>
            </a:extLst>
          </p:cNvPr>
          <p:cNvGraphicFramePr/>
          <p:nvPr>
            <p:extLst>
              <p:ext uri="{D42A27DB-BD31-4B8C-83A1-F6EECF244321}">
                <p14:modId xmlns:p14="http://schemas.microsoft.com/office/powerpoint/2010/main" val="3739471428"/>
              </p:ext>
            </p:extLst>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3"/>
          </a:graphicData>
        </a:graphic>
      </p:graphicFrame>
      <p:sp>
        <p:nvSpPr>
          <p:cNvPr id="65" name="Freeform 8">
            <a:extLst>
              <a:ext uri="{FF2B5EF4-FFF2-40B4-BE49-F238E27FC236}">
                <a16:creationId xmlns:a16="http://schemas.microsoft.com/office/drawing/2014/main" id="{908EDA31-ABEA-4E7E-A166-1973F998B2E6}"/>
              </a:ext>
            </a:extLst>
          </p:cNvPr>
          <p:cNvSpPr>
            <a:spLocks noEditPoints="1"/>
          </p:cNvSpPr>
          <p:nvPr/>
        </p:nvSpPr>
        <p:spPr bwMode="auto">
          <a:xfrm>
            <a:off x="8172400" y="4340459"/>
            <a:ext cx="215409" cy="249286"/>
          </a:xfrm>
          <a:custGeom>
            <a:avLst/>
            <a:gdLst>
              <a:gd name="T0" fmla="*/ 1214 w 1347"/>
              <a:gd name="T1" fmla="*/ 648 h 1560"/>
              <a:gd name="T2" fmla="*/ 1188 w 1347"/>
              <a:gd name="T3" fmla="*/ 547 h 1560"/>
              <a:gd name="T4" fmla="*/ 1212 w 1347"/>
              <a:gd name="T5" fmla="*/ 472 h 1560"/>
              <a:gd name="T6" fmla="*/ 1147 w 1347"/>
              <a:gd name="T7" fmla="*/ 300 h 1560"/>
              <a:gd name="T8" fmla="*/ 983 w 1347"/>
              <a:gd name="T9" fmla="*/ 120 h 1560"/>
              <a:gd name="T10" fmla="*/ 764 w 1347"/>
              <a:gd name="T11" fmla="*/ 18 h 1560"/>
              <a:gd name="T12" fmla="*/ 516 w 1347"/>
              <a:gd name="T13" fmla="*/ 10 h 1560"/>
              <a:gd name="T14" fmla="*/ 323 w 1347"/>
              <a:gd name="T15" fmla="*/ 75 h 1560"/>
              <a:gd name="T16" fmla="*/ 160 w 1347"/>
              <a:gd name="T17" fmla="*/ 206 h 1560"/>
              <a:gd name="T18" fmla="*/ 49 w 1347"/>
              <a:gd name="T19" fmla="*/ 380 h 1560"/>
              <a:gd name="T20" fmla="*/ 2 w 1347"/>
              <a:gd name="T21" fmla="*/ 584 h 1560"/>
              <a:gd name="T22" fmla="*/ 22 w 1347"/>
              <a:gd name="T23" fmla="*/ 778 h 1560"/>
              <a:gd name="T24" fmla="*/ 119 w 1347"/>
              <a:gd name="T25" fmla="*/ 984 h 1560"/>
              <a:gd name="T26" fmla="*/ 230 w 1347"/>
              <a:gd name="T27" fmla="*/ 1106 h 1560"/>
              <a:gd name="T28" fmla="*/ 235 w 1347"/>
              <a:gd name="T29" fmla="*/ 1514 h 1560"/>
              <a:gd name="T30" fmla="*/ 558 w 1347"/>
              <a:gd name="T31" fmla="*/ 1559 h 1560"/>
              <a:gd name="T32" fmla="*/ 811 w 1347"/>
              <a:gd name="T33" fmla="*/ 1546 h 1560"/>
              <a:gd name="T34" fmla="*/ 1067 w 1347"/>
              <a:gd name="T35" fmla="*/ 1335 h 1560"/>
              <a:gd name="T36" fmla="*/ 1156 w 1347"/>
              <a:gd name="T37" fmla="*/ 1306 h 1560"/>
              <a:gd name="T38" fmla="*/ 1203 w 1347"/>
              <a:gd name="T39" fmla="*/ 1214 h 1560"/>
              <a:gd name="T40" fmla="*/ 1196 w 1347"/>
              <a:gd name="T41" fmla="*/ 1121 h 1560"/>
              <a:gd name="T42" fmla="*/ 1167 w 1347"/>
              <a:gd name="T43" fmla="*/ 1089 h 1560"/>
              <a:gd name="T44" fmla="*/ 1194 w 1347"/>
              <a:gd name="T45" fmla="*/ 1059 h 1560"/>
              <a:gd name="T46" fmla="*/ 1203 w 1347"/>
              <a:gd name="T47" fmla="*/ 1021 h 1560"/>
              <a:gd name="T48" fmla="*/ 1260 w 1347"/>
              <a:gd name="T49" fmla="*/ 980 h 1560"/>
              <a:gd name="T50" fmla="*/ 1333 w 1347"/>
              <a:gd name="T51" fmla="*/ 937 h 1560"/>
              <a:gd name="T52" fmla="*/ 1346 w 1347"/>
              <a:gd name="T53" fmla="*/ 881 h 1560"/>
              <a:gd name="T54" fmla="*/ 663 w 1347"/>
              <a:gd name="T55" fmla="*/ 1304 h 1560"/>
              <a:gd name="T56" fmla="*/ 580 w 1347"/>
              <a:gd name="T57" fmla="*/ 1316 h 1560"/>
              <a:gd name="T58" fmla="*/ 509 w 1347"/>
              <a:gd name="T59" fmla="*/ 1273 h 1560"/>
              <a:gd name="T60" fmla="*/ 482 w 1347"/>
              <a:gd name="T61" fmla="*/ 1196 h 1560"/>
              <a:gd name="T62" fmla="*/ 518 w 1347"/>
              <a:gd name="T63" fmla="*/ 1109 h 1560"/>
              <a:gd name="T64" fmla="*/ 591 w 1347"/>
              <a:gd name="T65" fmla="*/ 1074 h 1560"/>
              <a:gd name="T66" fmla="*/ 673 w 1347"/>
              <a:gd name="T67" fmla="*/ 1094 h 1560"/>
              <a:gd name="T68" fmla="*/ 724 w 1347"/>
              <a:gd name="T69" fmla="*/ 1160 h 1560"/>
              <a:gd name="T70" fmla="*/ 720 w 1347"/>
              <a:gd name="T71" fmla="*/ 1243 h 1560"/>
              <a:gd name="T72" fmla="*/ 931 w 1347"/>
              <a:gd name="T73" fmla="*/ 596 h 1560"/>
              <a:gd name="T74" fmla="*/ 815 w 1347"/>
              <a:gd name="T75" fmla="*/ 744 h 1560"/>
              <a:gd name="T76" fmla="*/ 723 w 1347"/>
              <a:gd name="T77" fmla="*/ 851 h 1560"/>
              <a:gd name="T78" fmla="*/ 504 w 1347"/>
              <a:gd name="T79" fmla="*/ 992 h 1560"/>
              <a:gd name="T80" fmla="*/ 523 w 1347"/>
              <a:gd name="T81" fmla="*/ 827 h 1560"/>
              <a:gd name="T82" fmla="*/ 598 w 1347"/>
              <a:gd name="T83" fmla="*/ 693 h 1560"/>
              <a:gd name="T84" fmla="*/ 738 w 1347"/>
              <a:gd name="T85" fmla="*/ 555 h 1560"/>
              <a:gd name="T86" fmla="*/ 758 w 1347"/>
              <a:gd name="T87" fmla="*/ 479 h 1560"/>
              <a:gd name="T88" fmla="*/ 720 w 1347"/>
              <a:gd name="T89" fmla="*/ 413 h 1560"/>
              <a:gd name="T90" fmla="*/ 618 w 1347"/>
              <a:gd name="T91" fmla="*/ 381 h 1560"/>
              <a:gd name="T92" fmla="*/ 521 w 1347"/>
              <a:gd name="T93" fmla="*/ 411 h 1560"/>
              <a:gd name="T94" fmla="*/ 470 w 1347"/>
              <a:gd name="T95" fmla="*/ 490 h 1560"/>
              <a:gd name="T96" fmla="*/ 286 w 1347"/>
              <a:gd name="T97" fmla="*/ 453 h 1560"/>
              <a:gd name="T98" fmla="*/ 333 w 1347"/>
              <a:gd name="T99" fmla="*/ 340 h 1560"/>
              <a:gd name="T100" fmla="*/ 413 w 1347"/>
              <a:gd name="T101" fmla="*/ 261 h 1560"/>
              <a:gd name="T102" fmla="*/ 535 w 1347"/>
              <a:gd name="T103" fmla="*/ 211 h 1560"/>
              <a:gd name="T104" fmla="*/ 675 w 1347"/>
              <a:gd name="T105" fmla="*/ 205 h 1560"/>
              <a:gd name="T106" fmla="*/ 815 w 1347"/>
              <a:gd name="T107" fmla="*/ 249 h 1560"/>
              <a:gd name="T108" fmla="*/ 911 w 1347"/>
              <a:gd name="T109" fmla="*/ 347 h 1560"/>
              <a:gd name="T110" fmla="*/ 954 w 1347"/>
              <a:gd name="T111" fmla="*/ 49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7" h="1560">
                <a:moveTo>
                  <a:pt x="1341" y="866"/>
                </a:moveTo>
                <a:lnTo>
                  <a:pt x="1341" y="866"/>
                </a:lnTo>
                <a:lnTo>
                  <a:pt x="1334" y="850"/>
                </a:lnTo>
                <a:lnTo>
                  <a:pt x="1325" y="833"/>
                </a:lnTo>
                <a:lnTo>
                  <a:pt x="1302" y="795"/>
                </a:lnTo>
                <a:lnTo>
                  <a:pt x="1251" y="710"/>
                </a:lnTo>
                <a:lnTo>
                  <a:pt x="1226" y="669"/>
                </a:lnTo>
                <a:lnTo>
                  <a:pt x="1214" y="648"/>
                </a:lnTo>
                <a:lnTo>
                  <a:pt x="1205" y="629"/>
                </a:lnTo>
                <a:lnTo>
                  <a:pt x="1196" y="611"/>
                </a:lnTo>
                <a:lnTo>
                  <a:pt x="1191" y="595"/>
                </a:lnTo>
                <a:lnTo>
                  <a:pt x="1187" y="582"/>
                </a:lnTo>
                <a:lnTo>
                  <a:pt x="1186" y="569"/>
                </a:lnTo>
                <a:lnTo>
                  <a:pt x="1186" y="569"/>
                </a:lnTo>
                <a:lnTo>
                  <a:pt x="1186" y="557"/>
                </a:lnTo>
                <a:lnTo>
                  <a:pt x="1188" y="547"/>
                </a:lnTo>
                <a:lnTo>
                  <a:pt x="1191" y="537"/>
                </a:lnTo>
                <a:lnTo>
                  <a:pt x="1196" y="526"/>
                </a:lnTo>
                <a:lnTo>
                  <a:pt x="1196" y="526"/>
                </a:lnTo>
                <a:lnTo>
                  <a:pt x="1202" y="515"/>
                </a:lnTo>
                <a:lnTo>
                  <a:pt x="1206" y="506"/>
                </a:lnTo>
                <a:lnTo>
                  <a:pt x="1209" y="496"/>
                </a:lnTo>
                <a:lnTo>
                  <a:pt x="1211" y="484"/>
                </a:lnTo>
                <a:lnTo>
                  <a:pt x="1212" y="472"/>
                </a:lnTo>
                <a:lnTo>
                  <a:pt x="1212" y="458"/>
                </a:lnTo>
                <a:lnTo>
                  <a:pt x="1209" y="445"/>
                </a:lnTo>
                <a:lnTo>
                  <a:pt x="1209" y="445"/>
                </a:lnTo>
                <a:lnTo>
                  <a:pt x="1200" y="414"/>
                </a:lnTo>
                <a:lnTo>
                  <a:pt x="1189" y="384"/>
                </a:lnTo>
                <a:lnTo>
                  <a:pt x="1176" y="356"/>
                </a:lnTo>
                <a:lnTo>
                  <a:pt x="1163" y="327"/>
                </a:lnTo>
                <a:lnTo>
                  <a:pt x="1147" y="300"/>
                </a:lnTo>
                <a:lnTo>
                  <a:pt x="1131" y="274"/>
                </a:lnTo>
                <a:lnTo>
                  <a:pt x="1113" y="248"/>
                </a:lnTo>
                <a:lnTo>
                  <a:pt x="1094" y="225"/>
                </a:lnTo>
                <a:lnTo>
                  <a:pt x="1073" y="202"/>
                </a:lnTo>
                <a:lnTo>
                  <a:pt x="1052" y="179"/>
                </a:lnTo>
                <a:lnTo>
                  <a:pt x="1030" y="158"/>
                </a:lnTo>
                <a:lnTo>
                  <a:pt x="1008" y="139"/>
                </a:lnTo>
                <a:lnTo>
                  <a:pt x="983" y="120"/>
                </a:lnTo>
                <a:lnTo>
                  <a:pt x="959" y="103"/>
                </a:lnTo>
                <a:lnTo>
                  <a:pt x="932" y="87"/>
                </a:lnTo>
                <a:lnTo>
                  <a:pt x="906" y="72"/>
                </a:lnTo>
                <a:lnTo>
                  <a:pt x="879" y="58"/>
                </a:lnTo>
                <a:lnTo>
                  <a:pt x="851" y="47"/>
                </a:lnTo>
                <a:lnTo>
                  <a:pt x="823" y="35"/>
                </a:lnTo>
                <a:lnTo>
                  <a:pt x="794" y="27"/>
                </a:lnTo>
                <a:lnTo>
                  <a:pt x="764" y="18"/>
                </a:lnTo>
                <a:lnTo>
                  <a:pt x="734" y="12"/>
                </a:lnTo>
                <a:lnTo>
                  <a:pt x="704" y="6"/>
                </a:lnTo>
                <a:lnTo>
                  <a:pt x="674" y="3"/>
                </a:lnTo>
                <a:lnTo>
                  <a:pt x="642" y="1"/>
                </a:lnTo>
                <a:lnTo>
                  <a:pt x="611" y="0"/>
                </a:lnTo>
                <a:lnTo>
                  <a:pt x="579" y="2"/>
                </a:lnTo>
                <a:lnTo>
                  <a:pt x="548" y="4"/>
                </a:lnTo>
                <a:lnTo>
                  <a:pt x="516" y="10"/>
                </a:lnTo>
                <a:lnTo>
                  <a:pt x="484" y="15"/>
                </a:lnTo>
                <a:lnTo>
                  <a:pt x="452" y="23"/>
                </a:lnTo>
                <a:lnTo>
                  <a:pt x="421" y="33"/>
                </a:lnTo>
                <a:lnTo>
                  <a:pt x="421" y="33"/>
                </a:lnTo>
                <a:lnTo>
                  <a:pt x="396" y="42"/>
                </a:lnTo>
                <a:lnTo>
                  <a:pt x="371" y="52"/>
                </a:lnTo>
                <a:lnTo>
                  <a:pt x="346" y="64"/>
                </a:lnTo>
                <a:lnTo>
                  <a:pt x="323" y="75"/>
                </a:lnTo>
                <a:lnTo>
                  <a:pt x="299" y="89"/>
                </a:lnTo>
                <a:lnTo>
                  <a:pt x="277" y="103"/>
                </a:lnTo>
                <a:lnTo>
                  <a:pt x="256" y="118"/>
                </a:lnTo>
                <a:lnTo>
                  <a:pt x="235" y="134"/>
                </a:lnTo>
                <a:lnTo>
                  <a:pt x="215" y="151"/>
                </a:lnTo>
                <a:lnTo>
                  <a:pt x="196" y="169"/>
                </a:lnTo>
                <a:lnTo>
                  <a:pt x="178" y="187"/>
                </a:lnTo>
                <a:lnTo>
                  <a:pt x="160" y="206"/>
                </a:lnTo>
                <a:lnTo>
                  <a:pt x="143" y="225"/>
                </a:lnTo>
                <a:lnTo>
                  <a:pt x="127" y="246"/>
                </a:lnTo>
                <a:lnTo>
                  <a:pt x="112" y="266"/>
                </a:lnTo>
                <a:lnTo>
                  <a:pt x="97" y="289"/>
                </a:lnTo>
                <a:lnTo>
                  <a:pt x="83" y="311"/>
                </a:lnTo>
                <a:lnTo>
                  <a:pt x="72" y="333"/>
                </a:lnTo>
                <a:lnTo>
                  <a:pt x="60" y="357"/>
                </a:lnTo>
                <a:lnTo>
                  <a:pt x="49" y="380"/>
                </a:lnTo>
                <a:lnTo>
                  <a:pt x="40" y="404"/>
                </a:lnTo>
                <a:lnTo>
                  <a:pt x="31" y="429"/>
                </a:lnTo>
                <a:lnTo>
                  <a:pt x="23" y="454"/>
                </a:lnTo>
                <a:lnTo>
                  <a:pt x="16" y="480"/>
                </a:lnTo>
                <a:lnTo>
                  <a:pt x="11" y="505"/>
                </a:lnTo>
                <a:lnTo>
                  <a:pt x="7" y="531"/>
                </a:lnTo>
                <a:lnTo>
                  <a:pt x="4" y="557"/>
                </a:lnTo>
                <a:lnTo>
                  <a:pt x="2" y="584"/>
                </a:lnTo>
                <a:lnTo>
                  <a:pt x="0" y="610"/>
                </a:lnTo>
                <a:lnTo>
                  <a:pt x="0" y="637"/>
                </a:lnTo>
                <a:lnTo>
                  <a:pt x="3" y="663"/>
                </a:lnTo>
                <a:lnTo>
                  <a:pt x="5" y="690"/>
                </a:lnTo>
                <a:lnTo>
                  <a:pt x="5" y="690"/>
                </a:lnTo>
                <a:lnTo>
                  <a:pt x="9" y="720"/>
                </a:lnTo>
                <a:lnTo>
                  <a:pt x="15" y="749"/>
                </a:lnTo>
                <a:lnTo>
                  <a:pt x="22" y="778"/>
                </a:lnTo>
                <a:lnTo>
                  <a:pt x="29" y="805"/>
                </a:lnTo>
                <a:lnTo>
                  <a:pt x="39" y="833"/>
                </a:lnTo>
                <a:lnTo>
                  <a:pt x="49" y="860"/>
                </a:lnTo>
                <a:lnTo>
                  <a:pt x="61" y="886"/>
                </a:lnTo>
                <a:lnTo>
                  <a:pt x="74" y="912"/>
                </a:lnTo>
                <a:lnTo>
                  <a:pt x="87" y="936"/>
                </a:lnTo>
                <a:lnTo>
                  <a:pt x="102" y="960"/>
                </a:lnTo>
                <a:lnTo>
                  <a:pt x="119" y="984"/>
                </a:lnTo>
                <a:lnTo>
                  <a:pt x="137" y="1007"/>
                </a:lnTo>
                <a:lnTo>
                  <a:pt x="155" y="1029"/>
                </a:lnTo>
                <a:lnTo>
                  <a:pt x="175" y="1051"/>
                </a:lnTo>
                <a:lnTo>
                  <a:pt x="197" y="1072"/>
                </a:lnTo>
                <a:lnTo>
                  <a:pt x="219" y="1092"/>
                </a:lnTo>
                <a:lnTo>
                  <a:pt x="219" y="1092"/>
                </a:lnTo>
                <a:lnTo>
                  <a:pt x="224" y="1098"/>
                </a:lnTo>
                <a:lnTo>
                  <a:pt x="230" y="1106"/>
                </a:lnTo>
                <a:lnTo>
                  <a:pt x="233" y="1113"/>
                </a:lnTo>
                <a:lnTo>
                  <a:pt x="234" y="1122"/>
                </a:lnTo>
                <a:lnTo>
                  <a:pt x="234" y="1122"/>
                </a:lnTo>
                <a:lnTo>
                  <a:pt x="235" y="1156"/>
                </a:lnTo>
                <a:lnTo>
                  <a:pt x="235" y="1190"/>
                </a:lnTo>
                <a:lnTo>
                  <a:pt x="235" y="1259"/>
                </a:lnTo>
                <a:lnTo>
                  <a:pt x="235" y="1259"/>
                </a:lnTo>
                <a:lnTo>
                  <a:pt x="235" y="1514"/>
                </a:lnTo>
                <a:lnTo>
                  <a:pt x="235" y="1514"/>
                </a:lnTo>
                <a:lnTo>
                  <a:pt x="279" y="1525"/>
                </a:lnTo>
                <a:lnTo>
                  <a:pt x="325" y="1533"/>
                </a:lnTo>
                <a:lnTo>
                  <a:pt x="371" y="1542"/>
                </a:lnTo>
                <a:lnTo>
                  <a:pt x="416" y="1548"/>
                </a:lnTo>
                <a:lnTo>
                  <a:pt x="463" y="1554"/>
                </a:lnTo>
                <a:lnTo>
                  <a:pt x="510" y="1557"/>
                </a:lnTo>
                <a:lnTo>
                  <a:pt x="558" y="1559"/>
                </a:lnTo>
                <a:lnTo>
                  <a:pt x="606" y="1560"/>
                </a:lnTo>
                <a:lnTo>
                  <a:pt x="606" y="1560"/>
                </a:lnTo>
                <a:lnTo>
                  <a:pt x="640" y="1560"/>
                </a:lnTo>
                <a:lnTo>
                  <a:pt x="675" y="1559"/>
                </a:lnTo>
                <a:lnTo>
                  <a:pt x="709" y="1557"/>
                </a:lnTo>
                <a:lnTo>
                  <a:pt x="744" y="1554"/>
                </a:lnTo>
                <a:lnTo>
                  <a:pt x="778" y="1550"/>
                </a:lnTo>
                <a:lnTo>
                  <a:pt x="811" y="1546"/>
                </a:lnTo>
                <a:lnTo>
                  <a:pt x="844" y="1541"/>
                </a:lnTo>
                <a:lnTo>
                  <a:pt x="877" y="1536"/>
                </a:lnTo>
                <a:lnTo>
                  <a:pt x="877" y="1536"/>
                </a:lnTo>
                <a:lnTo>
                  <a:pt x="877" y="1338"/>
                </a:lnTo>
                <a:lnTo>
                  <a:pt x="877" y="1338"/>
                </a:lnTo>
                <a:lnTo>
                  <a:pt x="885" y="1336"/>
                </a:lnTo>
                <a:lnTo>
                  <a:pt x="885" y="1336"/>
                </a:lnTo>
                <a:lnTo>
                  <a:pt x="1067" y="1335"/>
                </a:lnTo>
                <a:lnTo>
                  <a:pt x="1067" y="1335"/>
                </a:lnTo>
                <a:lnTo>
                  <a:pt x="1082" y="1335"/>
                </a:lnTo>
                <a:lnTo>
                  <a:pt x="1096" y="1333"/>
                </a:lnTo>
                <a:lnTo>
                  <a:pt x="1110" y="1330"/>
                </a:lnTo>
                <a:lnTo>
                  <a:pt x="1123" y="1325"/>
                </a:lnTo>
                <a:lnTo>
                  <a:pt x="1135" y="1320"/>
                </a:lnTo>
                <a:lnTo>
                  <a:pt x="1146" y="1314"/>
                </a:lnTo>
                <a:lnTo>
                  <a:pt x="1156" y="1306"/>
                </a:lnTo>
                <a:lnTo>
                  <a:pt x="1166" y="1298"/>
                </a:lnTo>
                <a:lnTo>
                  <a:pt x="1174" y="1288"/>
                </a:lnTo>
                <a:lnTo>
                  <a:pt x="1182" y="1279"/>
                </a:lnTo>
                <a:lnTo>
                  <a:pt x="1188" y="1267"/>
                </a:lnTo>
                <a:lnTo>
                  <a:pt x="1193" y="1255"/>
                </a:lnTo>
                <a:lnTo>
                  <a:pt x="1198" y="1242"/>
                </a:lnTo>
                <a:lnTo>
                  <a:pt x="1201" y="1228"/>
                </a:lnTo>
                <a:lnTo>
                  <a:pt x="1203" y="1214"/>
                </a:lnTo>
                <a:lnTo>
                  <a:pt x="1203" y="1199"/>
                </a:lnTo>
                <a:lnTo>
                  <a:pt x="1203" y="1199"/>
                </a:lnTo>
                <a:lnTo>
                  <a:pt x="1204" y="1133"/>
                </a:lnTo>
                <a:lnTo>
                  <a:pt x="1204" y="1133"/>
                </a:lnTo>
                <a:lnTo>
                  <a:pt x="1203" y="1130"/>
                </a:lnTo>
                <a:lnTo>
                  <a:pt x="1203" y="1128"/>
                </a:lnTo>
                <a:lnTo>
                  <a:pt x="1200" y="1124"/>
                </a:lnTo>
                <a:lnTo>
                  <a:pt x="1196" y="1121"/>
                </a:lnTo>
                <a:lnTo>
                  <a:pt x="1193" y="1119"/>
                </a:lnTo>
                <a:lnTo>
                  <a:pt x="1193" y="1119"/>
                </a:lnTo>
                <a:lnTo>
                  <a:pt x="1182" y="1112"/>
                </a:lnTo>
                <a:lnTo>
                  <a:pt x="1173" y="1106"/>
                </a:lnTo>
                <a:lnTo>
                  <a:pt x="1171" y="1102"/>
                </a:lnTo>
                <a:lnTo>
                  <a:pt x="1168" y="1097"/>
                </a:lnTo>
                <a:lnTo>
                  <a:pt x="1167" y="1093"/>
                </a:lnTo>
                <a:lnTo>
                  <a:pt x="1167" y="1089"/>
                </a:lnTo>
                <a:lnTo>
                  <a:pt x="1167" y="1089"/>
                </a:lnTo>
                <a:lnTo>
                  <a:pt x="1167" y="1085"/>
                </a:lnTo>
                <a:lnTo>
                  <a:pt x="1169" y="1080"/>
                </a:lnTo>
                <a:lnTo>
                  <a:pt x="1171" y="1076"/>
                </a:lnTo>
                <a:lnTo>
                  <a:pt x="1174" y="1073"/>
                </a:lnTo>
                <a:lnTo>
                  <a:pt x="1178" y="1069"/>
                </a:lnTo>
                <a:lnTo>
                  <a:pt x="1183" y="1065"/>
                </a:lnTo>
                <a:lnTo>
                  <a:pt x="1194" y="1059"/>
                </a:lnTo>
                <a:lnTo>
                  <a:pt x="1194" y="1059"/>
                </a:lnTo>
                <a:lnTo>
                  <a:pt x="1199" y="1056"/>
                </a:lnTo>
                <a:lnTo>
                  <a:pt x="1202" y="1052"/>
                </a:lnTo>
                <a:lnTo>
                  <a:pt x="1203" y="1048"/>
                </a:lnTo>
                <a:lnTo>
                  <a:pt x="1203" y="1045"/>
                </a:lnTo>
                <a:lnTo>
                  <a:pt x="1203" y="1045"/>
                </a:lnTo>
                <a:lnTo>
                  <a:pt x="1203" y="1021"/>
                </a:lnTo>
                <a:lnTo>
                  <a:pt x="1203" y="1021"/>
                </a:lnTo>
                <a:lnTo>
                  <a:pt x="1204" y="1011"/>
                </a:lnTo>
                <a:lnTo>
                  <a:pt x="1205" y="1007"/>
                </a:lnTo>
                <a:lnTo>
                  <a:pt x="1207" y="1003"/>
                </a:lnTo>
                <a:lnTo>
                  <a:pt x="1210" y="1000"/>
                </a:lnTo>
                <a:lnTo>
                  <a:pt x="1213" y="998"/>
                </a:lnTo>
                <a:lnTo>
                  <a:pt x="1222" y="993"/>
                </a:lnTo>
                <a:lnTo>
                  <a:pt x="1222" y="993"/>
                </a:lnTo>
                <a:lnTo>
                  <a:pt x="1260" y="980"/>
                </a:lnTo>
                <a:lnTo>
                  <a:pt x="1296" y="965"/>
                </a:lnTo>
                <a:lnTo>
                  <a:pt x="1296" y="965"/>
                </a:lnTo>
                <a:lnTo>
                  <a:pt x="1304" y="961"/>
                </a:lnTo>
                <a:lnTo>
                  <a:pt x="1311" y="957"/>
                </a:lnTo>
                <a:lnTo>
                  <a:pt x="1317" y="953"/>
                </a:lnTo>
                <a:lnTo>
                  <a:pt x="1323" y="948"/>
                </a:lnTo>
                <a:lnTo>
                  <a:pt x="1328" y="942"/>
                </a:lnTo>
                <a:lnTo>
                  <a:pt x="1333" y="937"/>
                </a:lnTo>
                <a:lnTo>
                  <a:pt x="1336" y="931"/>
                </a:lnTo>
                <a:lnTo>
                  <a:pt x="1341" y="924"/>
                </a:lnTo>
                <a:lnTo>
                  <a:pt x="1343" y="918"/>
                </a:lnTo>
                <a:lnTo>
                  <a:pt x="1345" y="911"/>
                </a:lnTo>
                <a:lnTo>
                  <a:pt x="1346" y="903"/>
                </a:lnTo>
                <a:lnTo>
                  <a:pt x="1347" y="896"/>
                </a:lnTo>
                <a:lnTo>
                  <a:pt x="1347" y="888"/>
                </a:lnTo>
                <a:lnTo>
                  <a:pt x="1346" y="881"/>
                </a:lnTo>
                <a:lnTo>
                  <a:pt x="1344" y="873"/>
                </a:lnTo>
                <a:lnTo>
                  <a:pt x="1341" y="866"/>
                </a:lnTo>
                <a:lnTo>
                  <a:pt x="1341" y="866"/>
                </a:lnTo>
                <a:close/>
                <a:moveTo>
                  <a:pt x="693" y="1283"/>
                </a:moveTo>
                <a:lnTo>
                  <a:pt x="693" y="1283"/>
                </a:lnTo>
                <a:lnTo>
                  <a:pt x="683" y="1292"/>
                </a:lnTo>
                <a:lnTo>
                  <a:pt x="674" y="1298"/>
                </a:lnTo>
                <a:lnTo>
                  <a:pt x="663" y="1304"/>
                </a:lnTo>
                <a:lnTo>
                  <a:pt x="653" y="1310"/>
                </a:lnTo>
                <a:lnTo>
                  <a:pt x="642" y="1314"/>
                </a:lnTo>
                <a:lnTo>
                  <a:pt x="630" y="1316"/>
                </a:lnTo>
                <a:lnTo>
                  <a:pt x="618" y="1318"/>
                </a:lnTo>
                <a:lnTo>
                  <a:pt x="605" y="1319"/>
                </a:lnTo>
                <a:lnTo>
                  <a:pt x="605" y="1319"/>
                </a:lnTo>
                <a:lnTo>
                  <a:pt x="592" y="1318"/>
                </a:lnTo>
                <a:lnTo>
                  <a:pt x="580" y="1316"/>
                </a:lnTo>
                <a:lnTo>
                  <a:pt x="569" y="1314"/>
                </a:lnTo>
                <a:lnTo>
                  <a:pt x="558" y="1310"/>
                </a:lnTo>
                <a:lnTo>
                  <a:pt x="547" y="1304"/>
                </a:lnTo>
                <a:lnTo>
                  <a:pt x="537" y="1298"/>
                </a:lnTo>
                <a:lnTo>
                  <a:pt x="527" y="1292"/>
                </a:lnTo>
                <a:lnTo>
                  <a:pt x="518" y="1283"/>
                </a:lnTo>
                <a:lnTo>
                  <a:pt x="518" y="1283"/>
                </a:lnTo>
                <a:lnTo>
                  <a:pt x="509" y="1273"/>
                </a:lnTo>
                <a:lnTo>
                  <a:pt x="502" y="1264"/>
                </a:lnTo>
                <a:lnTo>
                  <a:pt x="496" y="1253"/>
                </a:lnTo>
                <a:lnTo>
                  <a:pt x="490" y="1243"/>
                </a:lnTo>
                <a:lnTo>
                  <a:pt x="487" y="1232"/>
                </a:lnTo>
                <a:lnTo>
                  <a:pt x="484" y="1220"/>
                </a:lnTo>
                <a:lnTo>
                  <a:pt x="482" y="1209"/>
                </a:lnTo>
                <a:lnTo>
                  <a:pt x="482" y="1196"/>
                </a:lnTo>
                <a:lnTo>
                  <a:pt x="482" y="1196"/>
                </a:lnTo>
                <a:lnTo>
                  <a:pt x="482" y="1183"/>
                </a:lnTo>
                <a:lnTo>
                  <a:pt x="484" y="1172"/>
                </a:lnTo>
                <a:lnTo>
                  <a:pt x="487" y="1160"/>
                </a:lnTo>
                <a:lnTo>
                  <a:pt x="490" y="1149"/>
                </a:lnTo>
                <a:lnTo>
                  <a:pt x="496" y="1139"/>
                </a:lnTo>
                <a:lnTo>
                  <a:pt x="502" y="1128"/>
                </a:lnTo>
                <a:lnTo>
                  <a:pt x="509" y="1119"/>
                </a:lnTo>
                <a:lnTo>
                  <a:pt x="518" y="1109"/>
                </a:lnTo>
                <a:lnTo>
                  <a:pt x="518" y="1109"/>
                </a:lnTo>
                <a:lnTo>
                  <a:pt x="526" y="1102"/>
                </a:lnTo>
                <a:lnTo>
                  <a:pt x="536" y="1094"/>
                </a:lnTo>
                <a:lnTo>
                  <a:pt x="547" y="1088"/>
                </a:lnTo>
                <a:lnTo>
                  <a:pt x="557" y="1082"/>
                </a:lnTo>
                <a:lnTo>
                  <a:pt x="568" y="1079"/>
                </a:lnTo>
                <a:lnTo>
                  <a:pt x="579" y="1076"/>
                </a:lnTo>
                <a:lnTo>
                  <a:pt x="591" y="1074"/>
                </a:lnTo>
                <a:lnTo>
                  <a:pt x="604" y="1074"/>
                </a:lnTo>
                <a:lnTo>
                  <a:pt x="604" y="1074"/>
                </a:lnTo>
                <a:lnTo>
                  <a:pt x="616" y="1074"/>
                </a:lnTo>
                <a:lnTo>
                  <a:pt x="629" y="1076"/>
                </a:lnTo>
                <a:lnTo>
                  <a:pt x="641" y="1079"/>
                </a:lnTo>
                <a:lnTo>
                  <a:pt x="651" y="1082"/>
                </a:lnTo>
                <a:lnTo>
                  <a:pt x="663" y="1088"/>
                </a:lnTo>
                <a:lnTo>
                  <a:pt x="673" y="1094"/>
                </a:lnTo>
                <a:lnTo>
                  <a:pt x="683" y="1102"/>
                </a:lnTo>
                <a:lnTo>
                  <a:pt x="693" y="1109"/>
                </a:lnTo>
                <a:lnTo>
                  <a:pt x="693" y="1109"/>
                </a:lnTo>
                <a:lnTo>
                  <a:pt x="701" y="1119"/>
                </a:lnTo>
                <a:lnTo>
                  <a:pt x="709" y="1128"/>
                </a:lnTo>
                <a:lnTo>
                  <a:pt x="715" y="1139"/>
                </a:lnTo>
                <a:lnTo>
                  <a:pt x="720" y="1149"/>
                </a:lnTo>
                <a:lnTo>
                  <a:pt x="724" y="1160"/>
                </a:lnTo>
                <a:lnTo>
                  <a:pt x="727" y="1172"/>
                </a:lnTo>
                <a:lnTo>
                  <a:pt x="729" y="1183"/>
                </a:lnTo>
                <a:lnTo>
                  <a:pt x="729" y="1196"/>
                </a:lnTo>
                <a:lnTo>
                  <a:pt x="729" y="1196"/>
                </a:lnTo>
                <a:lnTo>
                  <a:pt x="729" y="1209"/>
                </a:lnTo>
                <a:lnTo>
                  <a:pt x="727" y="1220"/>
                </a:lnTo>
                <a:lnTo>
                  <a:pt x="725" y="1232"/>
                </a:lnTo>
                <a:lnTo>
                  <a:pt x="720" y="1243"/>
                </a:lnTo>
                <a:lnTo>
                  <a:pt x="715" y="1253"/>
                </a:lnTo>
                <a:lnTo>
                  <a:pt x="709" y="1264"/>
                </a:lnTo>
                <a:lnTo>
                  <a:pt x="701" y="1273"/>
                </a:lnTo>
                <a:lnTo>
                  <a:pt x="693" y="1283"/>
                </a:lnTo>
                <a:lnTo>
                  <a:pt x="693" y="1283"/>
                </a:lnTo>
                <a:close/>
                <a:moveTo>
                  <a:pt x="940" y="576"/>
                </a:moveTo>
                <a:lnTo>
                  <a:pt x="940" y="576"/>
                </a:lnTo>
                <a:lnTo>
                  <a:pt x="931" y="596"/>
                </a:lnTo>
                <a:lnTo>
                  <a:pt x="922" y="618"/>
                </a:lnTo>
                <a:lnTo>
                  <a:pt x="910" y="639"/>
                </a:lnTo>
                <a:lnTo>
                  <a:pt x="896" y="660"/>
                </a:lnTo>
                <a:lnTo>
                  <a:pt x="896" y="660"/>
                </a:lnTo>
                <a:lnTo>
                  <a:pt x="885" y="675"/>
                </a:lnTo>
                <a:lnTo>
                  <a:pt x="868" y="693"/>
                </a:lnTo>
                <a:lnTo>
                  <a:pt x="844" y="716"/>
                </a:lnTo>
                <a:lnTo>
                  <a:pt x="815" y="744"/>
                </a:lnTo>
                <a:lnTo>
                  <a:pt x="815" y="744"/>
                </a:lnTo>
                <a:lnTo>
                  <a:pt x="787" y="770"/>
                </a:lnTo>
                <a:lnTo>
                  <a:pt x="764" y="792"/>
                </a:lnTo>
                <a:lnTo>
                  <a:pt x="748" y="810"/>
                </a:lnTo>
                <a:lnTo>
                  <a:pt x="737" y="824"/>
                </a:lnTo>
                <a:lnTo>
                  <a:pt x="737" y="824"/>
                </a:lnTo>
                <a:lnTo>
                  <a:pt x="730" y="836"/>
                </a:lnTo>
                <a:lnTo>
                  <a:pt x="723" y="851"/>
                </a:lnTo>
                <a:lnTo>
                  <a:pt x="716" y="867"/>
                </a:lnTo>
                <a:lnTo>
                  <a:pt x="711" y="885"/>
                </a:lnTo>
                <a:lnTo>
                  <a:pt x="711" y="885"/>
                </a:lnTo>
                <a:lnTo>
                  <a:pt x="706" y="906"/>
                </a:lnTo>
                <a:lnTo>
                  <a:pt x="702" y="932"/>
                </a:lnTo>
                <a:lnTo>
                  <a:pt x="699" y="960"/>
                </a:lnTo>
                <a:lnTo>
                  <a:pt x="697" y="992"/>
                </a:lnTo>
                <a:lnTo>
                  <a:pt x="504" y="992"/>
                </a:lnTo>
                <a:lnTo>
                  <a:pt x="503" y="960"/>
                </a:lnTo>
                <a:lnTo>
                  <a:pt x="503" y="960"/>
                </a:lnTo>
                <a:lnTo>
                  <a:pt x="504" y="937"/>
                </a:lnTo>
                <a:lnTo>
                  <a:pt x="505" y="914"/>
                </a:lnTo>
                <a:lnTo>
                  <a:pt x="508" y="891"/>
                </a:lnTo>
                <a:lnTo>
                  <a:pt x="512" y="869"/>
                </a:lnTo>
                <a:lnTo>
                  <a:pt x="517" y="848"/>
                </a:lnTo>
                <a:lnTo>
                  <a:pt x="523" y="827"/>
                </a:lnTo>
                <a:lnTo>
                  <a:pt x="530" y="807"/>
                </a:lnTo>
                <a:lnTo>
                  <a:pt x="538" y="786"/>
                </a:lnTo>
                <a:lnTo>
                  <a:pt x="538" y="786"/>
                </a:lnTo>
                <a:lnTo>
                  <a:pt x="548" y="767"/>
                </a:lnTo>
                <a:lnTo>
                  <a:pt x="558" y="748"/>
                </a:lnTo>
                <a:lnTo>
                  <a:pt x="571" y="729"/>
                </a:lnTo>
                <a:lnTo>
                  <a:pt x="584" y="711"/>
                </a:lnTo>
                <a:lnTo>
                  <a:pt x="598" y="693"/>
                </a:lnTo>
                <a:lnTo>
                  <a:pt x="615" y="675"/>
                </a:lnTo>
                <a:lnTo>
                  <a:pt x="632" y="657"/>
                </a:lnTo>
                <a:lnTo>
                  <a:pt x="651" y="640"/>
                </a:lnTo>
                <a:lnTo>
                  <a:pt x="651" y="640"/>
                </a:lnTo>
                <a:lnTo>
                  <a:pt x="685" y="609"/>
                </a:lnTo>
                <a:lnTo>
                  <a:pt x="712" y="584"/>
                </a:lnTo>
                <a:lnTo>
                  <a:pt x="731" y="564"/>
                </a:lnTo>
                <a:lnTo>
                  <a:pt x="738" y="555"/>
                </a:lnTo>
                <a:lnTo>
                  <a:pt x="743" y="549"/>
                </a:lnTo>
                <a:lnTo>
                  <a:pt x="743" y="549"/>
                </a:lnTo>
                <a:lnTo>
                  <a:pt x="750" y="536"/>
                </a:lnTo>
                <a:lnTo>
                  <a:pt x="754" y="521"/>
                </a:lnTo>
                <a:lnTo>
                  <a:pt x="758" y="506"/>
                </a:lnTo>
                <a:lnTo>
                  <a:pt x="759" y="490"/>
                </a:lnTo>
                <a:lnTo>
                  <a:pt x="759" y="490"/>
                </a:lnTo>
                <a:lnTo>
                  <a:pt x="758" y="479"/>
                </a:lnTo>
                <a:lnTo>
                  <a:pt x="756" y="468"/>
                </a:lnTo>
                <a:lnTo>
                  <a:pt x="753" y="457"/>
                </a:lnTo>
                <a:lnTo>
                  <a:pt x="749" y="448"/>
                </a:lnTo>
                <a:lnTo>
                  <a:pt x="744" y="438"/>
                </a:lnTo>
                <a:lnTo>
                  <a:pt x="737" y="430"/>
                </a:lnTo>
                <a:lnTo>
                  <a:pt x="729" y="420"/>
                </a:lnTo>
                <a:lnTo>
                  <a:pt x="720" y="413"/>
                </a:lnTo>
                <a:lnTo>
                  <a:pt x="720" y="413"/>
                </a:lnTo>
                <a:lnTo>
                  <a:pt x="711" y="405"/>
                </a:lnTo>
                <a:lnTo>
                  <a:pt x="699" y="399"/>
                </a:lnTo>
                <a:lnTo>
                  <a:pt x="688" y="394"/>
                </a:lnTo>
                <a:lnTo>
                  <a:pt x="676" y="388"/>
                </a:lnTo>
                <a:lnTo>
                  <a:pt x="662" y="385"/>
                </a:lnTo>
                <a:lnTo>
                  <a:pt x="648" y="383"/>
                </a:lnTo>
                <a:lnTo>
                  <a:pt x="633" y="381"/>
                </a:lnTo>
                <a:lnTo>
                  <a:pt x="618" y="381"/>
                </a:lnTo>
                <a:lnTo>
                  <a:pt x="618" y="381"/>
                </a:lnTo>
                <a:lnTo>
                  <a:pt x="602" y="381"/>
                </a:lnTo>
                <a:lnTo>
                  <a:pt x="587" y="383"/>
                </a:lnTo>
                <a:lnTo>
                  <a:pt x="572" y="386"/>
                </a:lnTo>
                <a:lnTo>
                  <a:pt x="558" y="391"/>
                </a:lnTo>
                <a:lnTo>
                  <a:pt x="545" y="396"/>
                </a:lnTo>
                <a:lnTo>
                  <a:pt x="533" y="402"/>
                </a:lnTo>
                <a:lnTo>
                  <a:pt x="521" y="411"/>
                </a:lnTo>
                <a:lnTo>
                  <a:pt x="510" y="419"/>
                </a:lnTo>
                <a:lnTo>
                  <a:pt x="510" y="419"/>
                </a:lnTo>
                <a:lnTo>
                  <a:pt x="501" y="430"/>
                </a:lnTo>
                <a:lnTo>
                  <a:pt x="491" y="440"/>
                </a:lnTo>
                <a:lnTo>
                  <a:pt x="485" y="452"/>
                </a:lnTo>
                <a:lnTo>
                  <a:pt x="479" y="464"/>
                </a:lnTo>
                <a:lnTo>
                  <a:pt x="473" y="476"/>
                </a:lnTo>
                <a:lnTo>
                  <a:pt x="470" y="490"/>
                </a:lnTo>
                <a:lnTo>
                  <a:pt x="468" y="504"/>
                </a:lnTo>
                <a:lnTo>
                  <a:pt x="468" y="519"/>
                </a:lnTo>
                <a:lnTo>
                  <a:pt x="280" y="519"/>
                </a:lnTo>
                <a:lnTo>
                  <a:pt x="280" y="519"/>
                </a:lnTo>
                <a:lnTo>
                  <a:pt x="280" y="502"/>
                </a:lnTo>
                <a:lnTo>
                  <a:pt x="281" y="486"/>
                </a:lnTo>
                <a:lnTo>
                  <a:pt x="284" y="469"/>
                </a:lnTo>
                <a:lnTo>
                  <a:pt x="286" y="453"/>
                </a:lnTo>
                <a:lnTo>
                  <a:pt x="289" y="438"/>
                </a:lnTo>
                <a:lnTo>
                  <a:pt x="293" y="422"/>
                </a:lnTo>
                <a:lnTo>
                  <a:pt x="298" y="409"/>
                </a:lnTo>
                <a:lnTo>
                  <a:pt x="304" y="394"/>
                </a:lnTo>
                <a:lnTo>
                  <a:pt x="310" y="380"/>
                </a:lnTo>
                <a:lnTo>
                  <a:pt x="316" y="366"/>
                </a:lnTo>
                <a:lnTo>
                  <a:pt x="325" y="352"/>
                </a:lnTo>
                <a:lnTo>
                  <a:pt x="333" y="340"/>
                </a:lnTo>
                <a:lnTo>
                  <a:pt x="342" y="328"/>
                </a:lnTo>
                <a:lnTo>
                  <a:pt x="352" y="315"/>
                </a:lnTo>
                <a:lnTo>
                  <a:pt x="363" y="304"/>
                </a:lnTo>
                <a:lnTo>
                  <a:pt x="375" y="292"/>
                </a:lnTo>
                <a:lnTo>
                  <a:pt x="375" y="292"/>
                </a:lnTo>
                <a:lnTo>
                  <a:pt x="387" y="281"/>
                </a:lnTo>
                <a:lnTo>
                  <a:pt x="400" y="271"/>
                </a:lnTo>
                <a:lnTo>
                  <a:pt x="413" y="261"/>
                </a:lnTo>
                <a:lnTo>
                  <a:pt x="427" y="253"/>
                </a:lnTo>
                <a:lnTo>
                  <a:pt x="440" y="245"/>
                </a:lnTo>
                <a:lnTo>
                  <a:pt x="455" y="238"/>
                </a:lnTo>
                <a:lnTo>
                  <a:pt x="470" y="230"/>
                </a:lnTo>
                <a:lnTo>
                  <a:pt x="485" y="225"/>
                </a:lnTo>
                <a:lnTo>
                  <a:pt x="502" y="220"/>
                </a:lnTo>
                <a:lnTo>
                  <a:pt x="518" y="215"/>
                </a:lnTo>
                <a:lnTo>
                  <a:pt x="535" y="211"/>
                </a:lnTo>
                <a:lnTo>
                  <a:pt x="552" y="208"/>
                </a:lnTo>
                <a:lnTo>
                  <a:pt x="570" y="206"/>
                </a:lnTo>
                <a:lnTo>
                  <a:pt x="589" y="204"/>
                </a:lnTo>
                <a:lnTo>
                  <a:pt x="607" y="203"/>
                </a:lnTo>
                <a:lnTo>
                  <a:pt x="626" y="203"/>
                </a:lnTo>
                <a:lnTo>
                  <a:pt x="626" y="203"/>
                </a:lnTo>
                <a:lnTo>
                  <a:pt x="651" y="203"/>
                </a:lnTo>
                <a:lnTo>
                  <a:pt x="675" y="205"/>
                </a:lnTo>
                <a:lnTo>
                  <a:pt x="698" y="208"/>
                </a:lnTo>
                <a:lnTo>
                  <a:pt x="719" y="211"/>
                </a:lnTo>
                <a:lnTo>
                  <a:pt x="741" y="216"/>
                </a:lnTo>
                <a:lnTo>
                  <a:pt x="761" y="223"/>
                </a:lnTo>
                <a:lnTo>
                  <a:pt x="780" y="230"/>
                </a:lnTo>
                <a:lnTo>
                  <a:pt x="798" y="240"/>
                </a:lnTo>
                <a:lnTo>
                  <a:pt x="798" y="240"/>
                </a:lnTo>
                <a:lnTo>
                  <a:pt x="815" y="249"/>
                </a:lnTo>
                <a:lnTo>
                  <a:pt x="832" y="260"/>
                </a:lnTo>
                <a:lnTo>
                  <a:pt x="847" y="272"/>
                </a:lnTo>
                <a:lnTo>
                  <a:pt x="861" y="284"/>
                </a:lnTo>
                <a:lnTo>
                  <a:pt x="875" y="298"/>
                </a:lnTo>
                <a:lnTo>
                  <a:pt x="888" y="314"/>
                </a:lnTo>
                <a:lnTo>
                  <a:pt x="900" y="330"/>
                </a:lnTo>
                <a:lnTo>
                  <a:pt x="911" y="347"/>
                </a:lnTo>
                <a:lnTo>
                  <a:pt x="911" y="347"/>
                </a:lnTo>
                <a:lnTo>
                  <a:pt x="921" y="364"/>
                </a:lnTo>
                <a:lnTo>
                  <a:pt x="929" y="382"/>
                </a:lnTo>
                <a:lnTo>
                  <a:pt x="937" y="400"/>
                </a:lnTo>
                <a:lnTo>
                  <a:pt x="943" y="418"/>
                </a:lnTo>
                <a:lnTo>
                  <a:pt x="947" y="437"/>
                </a:lnTo>
                <a:lnTo>
                  <a:pt x="950" y="455"/>
                </a:lnTo>
                <a:lnTo>
                  <a:pt x="953" y="474"/>
                </a:lnTo>
                <a:lnTo>
                  <a:pt x="954" y="493"/>
                </a:lnTo>
                <a:lnTo>
                  <a:pt x="954" y="493"/>
                </a:lnTo>
                <a:lnTo>
                  <a:pt x="953" y="515"/>
                </a:lnTo>
                <a:lnTo>
                  <a:pt x="949" y="535"/>
                </a:lnTo>
                <a:lnTo>
                  <a:pt x="945" y="556"/>
                </a:lnTo>
                <a:lnTo>
                  <a:pt x="940" y="576"/>
                </a:lnTo>
                <a:lnTo>
                  <a:pt x="940" y="57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66" name="Grupa 65">
            <a:extLst>
              <a:ext uri="{FF2B5EF4-FFF2-40B4-BE49-F238E27FC236}">
                <a16:creationId xmlns:a16="http://schemas.microsoft.com/office/drawing/2014/main" id="{5C9242D5-E691-4B83-9356-51E316AAC475}"/>
              </a:ext>
            </a:extLst>
          </p:cNvPr>
          <p:cNvGrpSpPr/>
          <p:nvPr/>
        </p:nvGrpSpPr>
        <p:grpSpPr>
          <a:xfrm>
            <a:off x="1470672" y="4360531"/>
            <a:ext cx="236570" cy="209142"/>
            <a:chOff x="5302251" y="4618038"/>
            <a:chExt cx="657225" cy="581025"/>
          </a:xfrm>
          <a:solidFill>
            <a:schemeClr val="bg1">
              <a:lumMod val="75000"/>
            </a:schemeClr>
          </a:solidFill>
        </p:grpSpPr>
        <p:sp>
          <p:nvSpPr>
            <p:cNvPr id="67" name="Freeform 78">
              <a:extLst>
                <a:ext uri="{FF2B5EF4-FFF2-40B4-BE49-F238E27FC236}">
                  <a16:creationId xmlns:a16="http://schemas.microsoft.com/office/drawing/2014/main" id="{CE8C6D4D-546E-458A-9759-F4870B2CA716}"/>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8" name="Freeform 79">
              <a:extLst>
                <a:ext uri="{FF2B5EF4-FFF2-40B4-BE49-F238E27FC236}">
                  <a16:creationId xmlns:a16="http://schemas.microsoft.com/office/drawing/2014/main" id="{60DA6239-50E7-4140-8E35-D3B081F61476}"/>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80">
              <a:extLst>
                <a:ext uri="{FF2B5EF4-FFF2-40B4-BE49-F238E27FC236}">
                  <a16:creationId xmlns:a16="http://schemas.microsoft.com/office/drawing/2014/main" id="{E70A647D-827C-4E03-984B-8A4D945DC151}"/>
                </a:ext>
              </a:extLst>
            </p:cNvPr>
            <p:cNvSpPr>
              <a:spLocks/>
            </p:cNvSpPr>
            <p:nvPr/>
          </p:nvSpPr>
          <p:spPr bwMode="auto">
            <a:xfrm>
              <a:off x="5467351" y="4618038"/>
              <a:ext cx="327025" cy="295275"/>
            </a:xfrm>
            <a:custGeom>
              <a:avLst/>
              <a:gdLst>
                <a:gd name="T0" fmla="*/ 780 w 1438"/>
                <a:gd name="T1" fmla="*/ 1250 h 1303"/>
                <a:gd name="T2" fmla="*/ 1106 w 1438"/>
                <a:gd name="T3" fmla="*/ 962 h 1303"/>
                <a:gd name="T4" fmla="*/ 1262 w 1438"/>
                <a:gd name="T5" fmla="*/ 815 h 1303"/>
                <a:gd name="T6" fmla="*/ 1302 w 1438"/>
                <a:gd name="T7" fmla="*/ 772 h 1303"/>
                <a:gd name="T8" fmla="*/ 1351 w 1438"/>
                <a:gd name="T9" fmla="*/ 705 h 1303"/>
                <a:gd name="T10" fmla="*/ 1389 w 1438"/>
                <a:gd name="T11" fmla="*/ 638 h 1303"/>
                <a:gd name="T12" fmla="*/ 1416 w 1438"/>
                <a:gd name="T13" fmla="*/ 569 h 1303"/>
                <a:gd name="T14" fmla="*/ 1432 w 1438"/>
                <a:gd name="T15" fmla="*/ 502 h 1303"/>
                <a:gd name="T16" fmla="*/ 1438 w 1438"/>
                <a:gd name="T17" fmla="*/ 436 h 1303"/>
                <a:gd name="T18" fmla="*/ 1435 w 1438"/>
                <a:gd name="T19" fmla="*/ 371 h 1303"/>
                <a:gd name="T20" fmla="*/ 1423 w 1438"/>
                <a:gd name="T21" fmla="*/ 310 h 1303"/>
                <a:gd name="T22" fmla="*/ 1403 w 1438"/>
                <a:gd name="T23" fmla="*/ 251 h 1303"/>
                <a:gd name="T24" fmla="*/ 1377 w 1438"/>
                <a:gd name="T25" fmla="*/ 197 h 1303"/>
                <a:gd name="T26" fmla="*/ 1343 w 1438"/>
                <a:gd name="T27" fmla="*/ 148 h 1303"/>
                <a:gd name="T28" fmla="*/ 1303 w 1438"/>
                <a:gd name="T29" fmla="*/ 105 h 1303"/>
                <a:gd name="T30" fmla="*/ 1258 w 1438"/>
                <a:gd name="T31" fmla="*/ 67 h 1303"/>
                <a:gd name="T32" fmla="*/ 1207 w 1438"/>
                <a:gd name="T33" fmla="*/ 38 h 1303"/>
                <a:gd name="T34" fmla="*/ 1151 w 1438"/>
                <a:gd name="T35" fmla="*/ 16 h 1303"/>
                <a:gd name="T36" fmla="*/ 1093 w 1438"/>
                <a:gd name="T37" fmla="*/ 3 h 1303"/>
                <a:gd name="T38" fmla="*/ 1031 w 1438"/>
                <a:gd name="T39" fmla="*/ 0 h 1303"/>
                <a:gd name="T40" fmla="*/ 967 w 1438"/>
                <a:gd name="T41" fmla="*/ 7 h 1303"/>
                <a:gd name="T42" fmla="*/ 901 w 1438"/>
                <a:gd name="T43" fmla="*/ 24 h 1303"/>
                <a:gd name="T44" fmla="*/ 833 w 1438"/>
                <a:gd name="T45" fmla="*/ 54 h 1303"/>
                <a:gd name="T46" fmla="*/ 765 w 1438"/>
                <a:gd name="T47" fmla="*/ 96 h 1303"/>
                <a:gd name="T48" fmla="*/ 719 w 1438"/>
                <a:gd name="T49" fmla="*/ 132 h 1303"/>
                <a:gd name="T50" fmla="*/ 651 w 1438"/>
                <a:gd name="T51" fmla="*/ 81 h 1303"/>
                <a:gd name="T52" fmla="*/ 583 w 1438"/>
                <a:gd name="T53" fmla="*/ 43 h 1303"/>
                <a:gd name="T54" fmla="*/ 516 w 1438"/>
                <a:gd name="T55" fmla="*/ 18 h 1303"/>
                <a:gd name="T56" fmla="*/ 450 w 1438"/>
                <a:gd name="T57" fmla="*/ 3 h 1303"/>
                <a:gd name="T58" fmla="*/ 387 w 1438"/>
                <a:gd name="T59" fmla="*/ 0 h 1303"/>
                <a:gd name="T60" fmla="*/ 326 w 1438"/>
                <a:gd name="T61" fmla="*/ 7 h 1303"/>
                <a:gd name="T62" fmla="*/ 268 w 1438"/>
                <a:gd name="T63" fmla="*/ 22 h 1303"/>
                <a:gd name="T64" fmla="*/ 214 w 1438"/>
                <a:gd name="T65" fmla="*/ 46 h 1303"/>
                <a:gd name="T66" fmla="*/ 166 w 1438"/>
                <a:gd name="T67" fmla="*/ 80 h 1303"/>
                <a:gd name="T68" fmla="*/ 121 w 1438"/>
                <a:gd name="T69" fmla="*/ 118 h 1303"/>
                <a:gd name="T70" fmla="*/ 84 w 1438"/>
                <a:gd name="T71" fmla="*/ 164 h 1303"/>
                <a:gd name="T72" fmla="*/ 52 w 1438"/>
                <a:gd name="T73" fmla="*/ 214 h 1303"/>
                <a:gd name="T74" fmla="*/ 27 w 1438"/>
                <a:gd name="T75" fmla="*/ 271 h 1303"/>
                <a:gd name="T76" fmla="*/ 10 w 1438"/>
                <a:gd name="T77" fmla="*/ 329 h 1303"/>
                <a:gd name="T78" fmla="*/ 1 w 1438"/>
                <a:gd name="T79" fmla="*/ 392 h 1303"/>
                <a:gd name="T80" fmla="*/ 1 w 1438"/>
                <a:gd name="T81" fmla="*/ 458 h 1303"/>
                <a:gd name="T82" fmla="*/ 11 w 1438"/>
                <a:gd name="T83" fmla="*/ 525 h 1303"/>
                <a:gd name="T84" fmla="*/ 31 w 1438"/>
                <a:gd name="T85" fmla="*/ 593 h 1303"/>
                <a:gd name="T86" fmla="*/ 61 w 1438"/>
                <a:gd name="T87" fmla="*/ 660 h 1303"/>
                <a:gd name="T88" fmla="*/ 103 w 1438"/>
                <a:gd name="T89" fmla="*/ 727 h 1303"/>
                <a:gd name="T90" fmla="*/ 156 w 1438"/>
                <a:gd name="T91" fmla="*/ 793 h 1303"/>
                <a:gd name="T92" fmla="*/ 210 w 1438"/>
                <a:gd name="T93" fmla="*/ 848 h 1303"/>
                <a:gd name="T94" fmla="*/ 422 w 1438"/>
                <a:gd name="T95" fmla="*/ 1042 h 1303"/>
                <a:gd name="T96" fmla="*/ 719 w 1438"/>
                <a:gd name="T97" fmla="*/ 130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8" h="1303">
                  <a:moveTo>
                    <a:pt x="719" y="1303"/>
                  </a:moveTo>
                  <a:lnTo>
                    <a:pt x="719" y="1303"/>
                  </a:lnTo>
                  <a:lnTo>
                    <a:pt x="780" y="1250"/>
                  </a:lnTo>
                  <a:lnTo>
                    <a:pt x="927" y="1122"/>
                  </a:lnTo>
                  <a:lnTo>
                    <a:pt x="1017" y="1042"/>
                  </a:lnTo>
                  <a:lnTo>
                    <a:pt x="1106" y="962"/>
                  </a:lnTo>
                  <a:lnTo>
                    <a:pt x="1190" y="883"/>
                  </a:lnTo>
                  <a:lnTo>
                    <a:pt x="1228" y="848"/>
                  </a:lnTo>
                  <a:lnTo>
                    <a:pt x="1262" y="815"/>
                  </a:lnTo>
                  <a:lnTo>
                    <a:pt x="1262" y="815"/>
                  </a:lnTo>
                  <a:lnTo>
                    <a:pt x="1283" y="793"/>
                  </a:lnTo>
                  <a:lnTo>
                    <a:pt x="1302" y="772"/>
                  </a:lnTo>
                  <a:lnTo>
                    <a:pt x="1319" y="750"/>
                  </a:lnTo>
                  <a:lnTo>
                    <a:pt x="1336" y="727"/>
                  </a:lnTo>
                  <a:lnTo>
                    <a:pt x="1351" y="705"/>
                  </a:lnTo>
                  <a:lnTo>
                    <a:pt x="1365" y="682"/>
                  </a:lnTo>
                  <a:lnTo>
                    <a:pt x="1378" y="660"/>
                  </a:lnTo>
                  <a:lnTo>
                    <a:pt x="1389" y="638"/>
                  </a:lnTo>
                  <a:lnTo>
                    <a:pt x="1399" y="615"/>
                  </a:lnTo>
                  <a:lnTo>
                    <a:pt x="1408" y="593"/>
                  </a:lnTo>
                  <a:lnTo>
                    <a:pt x="1416" y="569"/>
                  </a:lnTo>
                  <a:lnTo>
                    <a:pt x="1422" y="547"/>
                  </a:lnTo>
                  <a:lnTo>
                    <a:pt x="1428" y="525"/>
                  </a:lnTo>
                  <a:lnTo>
                    <a:pt x="1432" y="502"/>
                  </a:lnTo>
                  <a:lnTo>
                    <a:pt x="1435" y="480"/>
                  </a:lnTo>
                  <a:lnTo>
                    <a:pt x="1437" y="458"/>
                  </a:lnTo>
                  <a:lnTo>
                    <a:pt x="1438" y="436"/>
                  </a:lnTo>
                  <a:lnTo>
                    <a:pt x="1438" y="415"/>
                  </a:lnTo>
                  <a:lnTo>
                    <a:pt x="1438" y="392"/>
                  </a:lnTo>
                  <a:lnTo>
                    <a:pt x="1435" y="371"/>
                  </a:lnTo>
                  <a:lnTo>
                    <a:pt x="1432" y="350"/>
                  </a:lnTo>
                  <a:lnTo>
                    <a:pt x="1429" y="329"/>
                  </a:lnTo>
                  <a:lnTo>
                    <a:pt x="1423" y="310"/>
                  </a:lnTo>
                  <a:lnTo>
                    <a:pt x="1418" y="290"/>
                  </a:lnTo>
                  <a:lnTo>
                    <a:pt x="1411" y="271"/>
                  </a:lnTo>
                  <a:lnTo>
                    <a:pt x="1403" y="251"/>
                  </a:lnTo>
                  <a:lnTo>
                    <a:pt x="1396" y="233"/>
                  </a:lnTo>
                  <a:lnTo>
                    <a:pt x="1387" y="214"/>
                  </a:lnTo>
                  <a:lnTo>
                    <a:pt x="1377" y="197"/>
                  </a:lnTo>
                  <a:lnTo>
                    <a:pt x="1366" y="180"/>
                  </a:lnTo>
                  <a:lnTo>
                    <a:pt x="1355" y="164"/>
                  </a:lnTo>
                  <a:lnTo>
                    <a:pt x="1343" y="148"/>
                  </a:lnTo>
                  <a:lnTo>
                    <a:pt x="1330" y="133"/>
                  </a:lnTo>
                  <a:lnTo>
                    <a:pt x="1317" y="118"/>
                  </a:lnTo>
                  <a:lnTo>
                    <a:pt x="1303" y="105"/>
                  </a:lnTo>
                  <a:lnTo>
                    <a:pt x="1288" y="92"/>
                  </a:lnTo>
                  <a:lnTo>
                    <a:pt x="1273" y="80"/>
                  </a:lnTo>
                  <a:lnTo>
                    <a:pt x="1258" y="67"/>
                  </a:lnTo>
                  <a:lnTo>
                    <a:pt x="1241" y="56"/>
                  </a:lnTo>
                  <a:lnTo>
                    <a:pt x="1223" y="46"/>
                  </a:lnTo>
                  <a:lnTo>
                    <a:pt x="1207" y="38"/>
                  </a:lnTo>
                  <a:lnTo>
                    <a:pt x="1189" y="30"/>
                  </a:lnTo>
                  <a:lnTo>
                    <a:pt x="1170" y="22"/>
                  </a:lnTo>
                  <a:lnTo>
                    <a:pt x="1151" y="16"/>
                  </a:lnTo>
                  <a:lnTo>
                    <a:pt x="1133" y="11"/>
                  </a:lnTo>
                  <a:lnTo>
                    <a:pt x="1113" y="7"/>
                  </a:lnTo>
                  <a:lnTo>
                    <a:pt x="1093" y="3"/>
                  </a:lnTo>
                  <a:lnTo>
                    <a:pt x="1072" y="1"/>
                  </a:lnTo>
                  <a:lnTo>
                    <a:pt x="1052" y="0"/>
                  </a:lnTo>
                  <a:lnTo>
                    <a:pt x="1031" y="0"/>
                  </a:lnTo>
                  <a:lnTo>
                    <a:pt x="1010" y="1"/>
                  </a:lnTo>
                  <a:lnTo>
                    <a:pt x="988" y="3"/>
                  </a:lnTo>
                  <a:lnTo>
                    <a:pt x="967" y="7"/>
                  </a:lnTo>
                  <a:lnTo>
                    <a:pt x="945" y="11"/>
                  </a:lnTo>
                  <a:lnTo>
                    <a:pt x="923" y="18"/>
                  </a:lnTo>
                  <a:lnTo>
                    <a:pt x="901" y="24"/>
                  </a:lnTo>
                  <a:lnTo>
                    <a:pt x="877" y="33"/>
                  </a:lnTo>
                  <a:lnTo>
                    <a:pt x="855" y="43"/>
                  </a:lnTo>
                  <a:lnTo>
                    <a:pt x="833" y="54"/>
                  </a:lnTo>
                  <a:lnTo>
                    <a:pt x="810" y="66"/>
                  </a:lnTo>
                  <a:lnTo>
                    <a:pt x="788" y="81"/>
                  </a:lnTo>
                  <a:lnTo>
                    <a:pt x="765" y="96"/>
                  </a:lnTo>
                  <a:lnTo>
                    <a:pt x="741" y="114"/>
                  </a:lnTo>
                  <a:lnTo>
                    <a:pt x="719" y="132"/>
                  </a:lnTo>
                  <a:lnTo>
                    <a:pt x="719" y="132"/>
                  </a:lnTo>
                  <a:lnTo>
                    <a:pt x="696" y="114"/>
                  </a:lnTo>
                  <a:lnTo>
                    <a:pt x="674" y="96"/>
                  </a:lnTo>
                  <a:lnTo>
                    <a:pt x="651" y="81"/>
                  </a:lnTo>
                  <a:lnTo>
                    <a:pt x="629" y="66"/>
                  </a:lnTo>
                  <a:lnTo>
                    <a:pt x="605" y="54"/>
                  </a:lnTo>
                  <a:lnTo>
                    <a:pt x="583" y="43"/>
                  </a:lnTo>
                  <a:lnTo>
                    <a:pt x="560" y="33"/>
                  </a:lnTo>
                  <a:lnTo>
                    <a:pt x="538" y="24"/>
                  </a:lnTo>
                  <a:lnTo>
                    <a:pt x="516" y="18"/>
                  </a:lnTo>
                  <a:lnTo>
                    <a:pt x="494" y="11"/>
                  </a:lnTo>
                  <a:lnTo>
                    <a:pt x="472" y="7"/>
                  </a:lnTo>
                  <a:lnTo>
                    <a:pt x="450" y="3"/>
                  </a:lnTo>
                  <a:lnTo>
                    <a:pt x="429" y="1"/>
                  </a:lnTo>
                  <a:lnTo>
                    <a:pt x="408" y="0"/>
                  </a:lnTo>
                  <a:lnTo>
                    <a:pt x="387" y="0"/>
                  </a:lnTo>
                  <a:lnTo>
                    <a:pt x="366" y="1"/>
                  </a:lnTo>
                  <a:lnTo>
                    <a:pt x="346" y="3"/>
                  </a:lnTo>
                  <a:lnTo>
                    <a:pt x="326" y="7"/>
                  </a:lnTo>
                  <a:lnTo>
                    <a:pt x="306" y="11"/>
                  </a:lnTo>
                  <a:lnTo>
                    <a:pt x="287" y="16"/>
                  </a:lnTo>
                  <a:lnTo>
                    <a:pt x="268" y="22"/>
                  </a:lnTo>
                  <a:lnTo>
                    <a:pt x="250" y="30"/>
                  </a:lnTo>
                  <a:lnTo>
                    <a:pt x="232" y="38"/>
                  </a:lnTo>
                  <a:lnTo>
                    <a:pt x="214" y="46"/>
                  </a:lnTo>
                  <a:lnTo>
                    <a:pt x="198" y="56"/>
                  </a:lnTo>
                  <a:lnTo>
                    <a:pt x="181" y="67"/>
                  </a:lnTo>
                  <a:lnTo>
                    <a:pt x="166" y="80"/>
                  </a:lnTo>
                  <a:lnTo>
                    <a:pt x="150" y="92"/>
                  </a:lnTo>
                  <a:lnTo>
                    <a:pt x="136" y="105"/>
                  </a:lnTo>
                  <a:lnTo>
                    <a:pt x="121" y="118"/>
                  </a:lnTo>
                  <a:lnTo>
                    <a:pt x="108" y="133"/>
                  </a:lnTo>
                  <a:lnTo>
                    <a:pt x="96" y="148"/>
                  </a:lnTo>
                  <a:lnTo>
                    <a:pt x="84" y="164"/>
                  </a:lnTo>
                  <a:lnTo>
                    <a:pt x="72" y="180"/>
                  </a:lnTo>
                  <a:lnTo>
                    <a:pt x="62" y="197"/>
                  </a:lnTo>
                  <a:lnTo>
                    <a:pt x="52" y="214"/>
                  </a:lnTo>
                  <a:lnTo>
                    <a:pt x="43" y="233"/>
                  </a:lnTo>
                  <a:lnTo>
                    <a:pt x="34" y="251"/>
                  </a:lnTo>
                  <a:lnTo>
                    <a:pt x="27" y="271"/>
                  </a:lnTo>
                  <a:lnTo>
                    <a:pt x="21" y="290"/>
                  </a:lnTo>
                  <a:lnTo>
                    <a:pt x="15" y="310"/>
                  </a:lnTo>
                  <a:lnTo>
                    <a:pt x="10" y="329"/>
                  </a:lnTo>
                  <a:lnTo>
                    <a:pt x="6" y="350"/>
                  </a:lnTo>
                  <a:lnTo>
                    <a:pt x="3" y="371"/>
                  </a:lnTo>
                  <a:lnTo>
                    <a:pt x="1" y="392"/>
                  </a:lnTo>
                  <a:lnTo>
                    <a:pt x="0" y="415"/>
                  </a:lnTo>
                  <a:lnTo>
                    <a:pt x="0" y="436"/>
                  </a:lnTo>
                  <a:lnTo>
                    <a:pt x="1" y="458"/>
                  </a:lnTo>
                  <a:lnTo>
                    <a:pt x="3" y="480"/>
                  </a:lnTo>
                  <a:lnTo>
                    <a:pt x="6" y="502"/>
                  </a:lnTo>
                  <a:lnTo>
                    <a:pt x="11" y="525"/>
                  </a:lnTo>
                  <a:lnTo>
                    <a:pt x="16" y="547"/>
                  </a:lnTo>
                  <a:lnTo>
                    <a:pt x="23" y="569"/>
                  </a:lnTo>
                  <a:lnTo>
                    <a:pt x="31" y="593"/>
                  </a:lnTo>
                  <a:lnTo>
                    <a:pt x="40" y="615"/>
                  </a:lnTo>
                  <a:lnTo>
                    <a:pt x="50" y="638"/>
                  </a:lnTo>
                  <a:lnTo>
                    <a:pt x="61" y="660"/>
                  </a:lnTo>
                  <a:lnTo>
                    <a:pt x="73" y="682"/>
                  </a:lnTo>
                  <a:lnTo>
                    <a:pt x="87" y="705"/>
                  </a:lnTo>
                  <a:lnTo>
                    <a:pt x="103" y="727"/>
                  </a:lnTo>
                  <a:lnTo>
                    <a:pt x="119" y="750"/>
                  </a:lnTo>
                  <a:lnTo>
                    <a:pt x="137" y="772"/>
                  </a:lnTo>
                  <a:lnTo>
                    <a:pt x="156" y="793"/>
                  </a:lnTo>
                  <a:lnTo>
                    <a:pt x="177" y="815"/>
                  </a:lnTo>
                  <a:lnTo>
                    <a:pt x="177" y="815"/>
                  </a:lnTo>
                  <a:lnTo>
                    <a:pt x="210" y="848"/>
                  </a:lnTo>
                  <a:lnTo>
                    <a:pt x="249" y="883"/>
                  </a:lnTo>
                  <a:lnTo>
                    <a:pt x="333" y="962"/>
                  </a:lnTo>
                  <a:lnTo>
                    <a:pt x="422" y="1042"/>
                  </a:lnTo>
                  <a:lnTo>
                    <a:pt x="510" y="1122"/>
                  </a:lnTo>
                  <a:lnTo>
                    <a:pt x="657" y="1250"/>
                  </a:lnTo>
                  <a:lnTo>
                    <a:pt x="719" y="1303"/>
                  </a:lnTo>
                  <a:lnTo>
                    <a:pt x="719" y="13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0" name="Grupa 69">
            <a:extLst>
              <a:ext uri="{FF2B5EF4-FFF2-40B4-BE49-F238E27FC236}">
                <a16:creationId xmlns:a16="http://schemas.microsoft.com/office/drawing/2014/main" id="{FF4B1A3A-ABBC-418D-9E2D-F08AD4F4CC6A}"/>
              </a:ext>
            </a:extLst>
          </p:cNvPr>
          <p:cNvGrpSpPr/>
          <p:nvPr/>
        </p:nvGrpSpPr>
        <p:grpSpPr>
          <a:xfrm>
            <a:off x="659392" y="4340406"/>
            <a:ext cx="258763" cy="249393"/>
            <a:chOff x="3635896" y="4474541"/>
            <a:chExt cx="1152128" cy="1110408"/>
          </a:xfrm>
          <a:solidFill>
            <a:schemeClr val="bg1">
              <a:lumMod val="75000"/>
            </a:schemeClr>
          </a:solidFill>
        </p:grpSpPr>
        <p:grpSp>
          <p:nvGrpSpPr>
            <p:cNvPr id="71" name="Grupa 70">
              <a:extLst>
                <a:ext uri="{FF2B5EF4-FFF2-40B4-BE49-F238E27FC236}">
                  <a16:creationId xmlns:a16="http://schemas.microsoft.com/office/drawing/2014/main" id="{68B3B49A-FFB2-4EAA-B3EE-EF80245E664C}"/>
                </a:ext>
              </a:extLst>
            </p:cNvPr>
            <p:cNvGrpSpPr/>
            <p:nvPr/>
          </p:nvGrpSpPr>
          <p:grpSpPr>
            <a:xfrm>
              <a:off x="3635896" y="4677716"/>
              <a:ext cx="1152128" cy="907233"/>
              <a:chOff x="5302251" y="4681538"/>
              <a:chExt cx="657225" cy="517525"/>
            </a:xfrm>
            <a:grpFill/>
          </p:grpSpPr>
          <p:sp>
            <p:nvSpPr>
              <p:cNvPr id="73" name="Freeform 78">
                <a:extLst>
                  <a:ext uri="{FF2B5EF4-FFF2-40B4-BE49-F238E27FC236}">
                    <a16:creationId xmlns:a16="http://schemas.microsoft.com/office/drawing/2014/main" id="{781FA4E0-2218-4D68-A3E3-A25FD324D7A2}"/>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79">
                <a:extLst>
                  <a:ext uri="{FF2B5EF4-FFF2-40B4-BE49-F238E27FC236}">
                    <a16:creationId xmlns:a16="http://schemas.microsoft.com/office/drawing/2014/main" id="{B1429E88-ABCA-493A-BF50-51003051F8DC}"/>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72" name="Grafika 71" descr="Liść">
              <a:extLst>
                <a:ext uri="{FF2B5EF4-FFF2-40B4-BE49-F238E27FC236}">
                  <a16:creationId xmlns:a16="http://schemas.microsoft.com/office/drawing/2014/main" id="{A1D5027D-2358-40E3-B31D-F96F7E547D84}"/>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66229" y="4474541"/>
              <a:ext cx="691461" cy="691460"/>
            </a:xfrm>
            <a:prstGeom prst="rect">
              <a:avLst/>
            </a:prstGeom>
          </p:spPr>
        </p:pic>
      </p:grpSp>
      <p:pic>
        <p:nvPicPr>
          <p:cNvPr id="75" name="Grafika 74" descr="Termometr">
            <a:extLst>
              <a:ext uri="{FF2B5EF4-FFF2-40B4-BE49-F238E27FC236}">
                <a16:creationId xmlns:a16="http://schemas.microsoft.com/office/drawing/2014/main" id="{8AC32996-4FD6-436E-87D5-FC87333BE3A6}"/>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365605" y="4339624"/>
            <a:ext cx="250956" cy="250956"/>
          </a:xfrm>
          <a:prstGeom prst="rect">
            <a:avLst/>
          </a:prstGeom>
        </p:spPr>
      </p:pic>
      <p:pic>
        <p:nvPicPr>
          <p:cNvPr id="76" name="Grafika 75" descr="Rodzina z dwojgiem dzieci">
            <a:extLst>
              <a:ext uri="{FF2B5EF4-FFF2-40B4-BE49-F238E27FC236}">
                <a16:creationId xmlns:a16="http://schemas.microsoft.com/office/drawing/2014/main" id="{F2C75F13-568B-4CF1-909C-5C1C2B62C43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063232" y="4294981"/>
            <a:ext cx="340242" cy="340242"/>
          </a:xfrm>
          <a:prstGeom prst="rect">
            <a:avLst/>
          </a:prstGeom>
        </p:spPr>
      </p:pic>
      <p:pic>
        <p:nvPicPr>
          <p:cNvPr id="77" name="Grafika 76" descr="Prędkościomierz — średnie wskazanie">
            <a:extLst>
              <a:ext uri="{FF2B5EF4-FFF2-40B4-BE49-F238E27FC236}">
                <a16:creationId xmlns:a16="http://schemas.microsoft.com/office/drawing/2014/main" id="{8A541EFE-115C-4DA2-934B-30690967E5D3}"/>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955991" y="4315690"/>
            <a:ext cx="298825" cy="298825"/>
          </a:xfrm>
          <a:prstGeom prst="rect">
            <a:avLst/>
          </a:prstGeom>
        </p:spPr>
      </p:pic>
      <p:grpSp>
        <p:nvGrpSpPr>
          <p:cNvPr id="78" name="Grupa 77">
            <a:extLst>
              <a:ext uri="{FF2B5EF4-FFF2-40B4-BE49-F238E27FC236}">
                <a16:creationId xmlns:a16="http://schemas.microsoft.com/office/drawing/2014/main" id="{F835DB9D-478F-4A3D-9D0A-FB615B7D5F50}"/>
              </a:ext>
            </a:extLst>
          </p:cNvPr>
          <p:cNvGrpSpPr/>
          <p:nvPr/>
        </p:nvGrpSpPr>
        <p:grpSpPr>
          <a:xfrm>
            <a:off x="4807333" y="4339006"/>
            <a:ext cx="271686" cy="252193"/>
            <a:chOff x="7212013" y="4583113"/>
            <a:chExt cx="708025" cy="657225"/>
          </a:xfrm>
          <a:solidFill>
            <a:schemeClr val="bg1">
              <a:lumMod val="75000"/>
            </a:schemeClr>
          </a:solidFill>
        </p:grpSpPr>
        <p:sp>
          <p:nvSpPr>
            <p:cNvPr id="79" name="Freeform 69">
              <a:extLst>
                <a:ext uri="{FF2B5EF4-FFF2-40B4-BE49-F238E27FC236}">
                  <a16:creationId xmlns:a16="http://schemas.microsoft.com/office/drawing/2014/main" id="{4893B40A-1532-4CA5-89C4-F5D16B62E144}"/>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70">
              <a:extLst>
                <a:ext uri="{FF2B5EF4-FFF2-40B4-BE49-F238E27FC236}">
                  <a16:creationId xmlns:a16="http://schemas.microsoft.com/office/drawing/2014/main" id="{D49A3CED-9183-4B92-BF97-264ACEA63417}"/>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1" name="Freeform 71">
              <a:extLst>
                <a:ext uri="{FF2B5EF4-FFF2-40B4-BE49-F238E27FC236}">
                  <a16:creationId xmlns:a16="http://schemas.microsoft.com/office/drawing/2014/main" id="{FC54BFF9-8A30-49BD-8CD2-C04D4EEAF88F}"/>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2" name="Freeform 72">
              <a:extLst>
                <a:ext uri="{FF2B5EF4-FFF2-40B4-BE49-F238E27FC236}">
                  <a16:creationId xmlns:a16="http://schemas.microsoft.com/office/drawing/2014/main" id="{6076248F-BCFF-4C48-AA2E-CD10B90CC7FF}"/>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3" name="Freeform 73">
              <a:extLst>
                <a:ext uri="{FF2B5EF4-FFF2-40B4-BE49-F238E27FC236}">
                  <a16:creationId xmlns:a16="http://schemas.microsoft.com/office/drawing/2014/main" id="{D59A2F95-09CE-469A-BBC5-D9146199D56D}"/>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4" name="Freeform 74">
              <a:extLst>
                <a:ext uri="{FF2B5EF4-FFF2-40B4-BE49-F238E27FC236}">
                  <a16:creationId xmlns:a16="http://schemas.microsoft.com/office/drawing/2014/main" id="{EFE24C39-090D-42E4-9EF0-BBC4EEF6C755}"/>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75">
              <a:extLst>
                <a:ext uri="{FF2B5EF4-FFF2-40B4-BE49-F238E27FC236}">
                  <a16:creationId xmlns:a16="http://schemas.microsoft.com/office/drawing/2014/main" id="{B8E51B22-E796-4ACF-987A-5E319010112E}"/>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76">
              <a:extLst>
                <a:ext uri="{FF2B5EF4-FFF2-40B4-BE49-F238E27FC236}">
                  <a16:creationId xmlns:a16="http://schemas.microsoft.com/office/drawing/2014/main" id="{B1C14AB8-4D6C-4130-8136-305CC4388DFF}"/>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77">
              <a:extLst>
                <a:ext uri="{FF2B5EF4-FFF2-40B4-BE49-F238E27FC236}">
                  <a16:creationId xmlns:a16="http://schemas.microsoft.com/office/drawing/2014/main" id="{1C2DF7B3-C6D9-4292-B3DD-FF3E9425A437}"/>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89" name="Grafika 88" descr="Kula ziemska: Ameryka Północna i Południowa">
            <a:extLst>
              <a:ext uri="{FF2B5EF4-FFF2-40B4-BE49-F238E27FC236}">
                <a16:creationId xmlns:a16="http://schemas.microsoft.com/office/drawing/2014/main" id="{7DAD94EE-07B6-46B0-8B2A-8159BF7C93E3}"/>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5905" y="4335219"/>
            <a:ext cx="259766" cy="259766"/>
          </a:xfrm>
          <a:prstGeom prst="rect">
            <a:avLst/>
          </a:prstGeom>
        </p:spPr>
      </p:pic>
      <p:pic>
        <p:nvPicPr>
          <p:cNvPr id="90" name="Grafika 89" descr="Palec wskazujący w prawo">
            <a:extLst>
              <a:ext uri="{FF2B5EF4-FFF2-40B4-BE49-F238E27FC236}">
                <a16:creationId xmlns:a16="http://schemas.microsoft.com/office/drawing/2014/main" id="{61F97F26-830E-440B-A73C-0EEC0D5D45C9}"/>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6443819" y="4320049"/>
            <a:ext cx="290107" cy="290107"/>
          </a:xfrm>
          <a:prstGeom prst="rect">
            <a:avLst/>
          </a:prstGeom>
        </p:spPr>
      </p:pic>
      <p:pic>
        <p:nvPicPr>
          <p:cNvPr id="91" name="Grafika 90" descr="Koła zębate">
            <a:extLst>
              <a:ext uri="{FF2B5EF4-FFF2-40B4-BE49-F238E27FC236}">
                <a16:creationId xmlns:a16="http://schemas.microsoft.com/office/drawing/2014/main" id="{D6FA5834-4B79-4056-93CA-8F79FE0877D5}"/>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7286443" y="4298382"/>
            <a:ext cx="333440" cy="333440"/>
          </a:xfrm>
          <a:prstGeom prst="rect">
            <a:avLst/>
          </a:prstGeom>
        </p:spPr>
      </p:pic>
      <p:sp>
        <p:nvSpPr>
          <p:cNvPr id="5" name="Symbol zastępczy tekstu 7">
            <a:extLst>
              <a:ext uri="{FF2B5EF4-FFF2-40B4-BE49-F238E27FC236}">
                <a16:creationId xmlns:a16="http://schemas.microsoft.com/office/drawing/2014/main" id="{0FD9746B-5AEF-4F57-9B8C-FB92D5BAB963}"/>
              </a:ext>
            </a:extLst>
          </p:cNvPr>
          <p:cNvSpPr txBox="1">
            <a:spLocks/>
          </p:cNvSpPr>
          <p:nvPr/>
        </p:nvSpPr>
        <p:spPr>
          <a:xfrm>
            <a:off x="8174587" y="5384702"/>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54" name="pole tekstowe 53">
            <a:extLst>
              <a:ext uri="{FF2B5EF4-FFF2-40B4-BE49-F238E27FC236}">
                <a16:creationId xmlns:a16="http://schemas.microsoft.com/office/drawing/2014/main" id="{3EA25629-ADA2-42BB-9966-8D0A5241C41F}"/>
              </a:ext>
            </a:extLst>
          </p:cNvPr>
          <p:cNvSpPr txBox="1"/>
          <p:nvPr/>
        </p:nvSpPr>
        <p:spPr>
          <a:xfrm>
            <a:off x="5355876" y="1847942"/>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sp>
        <p:nvSpPr>
          <p:cNvPr id="55" name="Prostokąt 54">
            <a:extLst>
              <a:ext uri="{FF2B5EF4-FFF2-40B4-BE49-F238E27FC236}">
                <a16:creationId xmlns:a16="http://schemas.microsoft.com/office/drawing/2014/main" id="{A7C26B6C-8804-4341-9EB7-53FF1B220221}"/>
              </a:ext>
            </a:extLst>
          </p:cNvPr>
          <p:cNvSpPr/>
          <p:nvPr/>
        </p:nvSpPr>
        <p:spPr>
          <a:xfrm rot="16200000">
            <a:off x="5388203" y="1931529"/>
            <a:ext cx="83119" cy="778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56" name="Grupa 55">
            <a:extLst>
              <a:ext uri="{FF2B5EF4-FFF2-40B4-BE49-F238E27FC236}">
                <a16:creationId xmlns:a16="http://schemas.microsoft.com/office/drawing/2014/main" id="{C0B6380A-F7E3-4AFC-8975-C7776F3BF6D0}"/>
              </a:ext>
            </a:extLst>
          </p:cNvPr>
          <p:cNvGrpSpPr/>
          <p:nvPr/>
        </p:nvGrpSpPr>
        <p:grpSpPr>
          <a:xfrm>
            <a:off x="6334319" y="1644460"/>
            <a:ext cx="1838081" cy="822761"/>
            <a:chOff x="6925897" y="1158828"/>
            <a:chExt cx="1838081" cy="822761"/>
          </a:xfrm>
        </p:grpSpPr>
        <p:sp>
          <p:nvSpPr>
            <p:cNvPr id="57" name="pole tekstowe 56">
              <a:extLst>
                <a:ext uri="{FF2B5EF4-FFF2-40B4-BE49-F238E27FC236}">
                  <a16:creationId xmlns:a16="http://schemas.microsoft.com/office/drawing/2014/main" id="{58943E01-1237-4F6B-85D0-C7917F715418}"/>
                </a:ext>
              </a:extLst>
            </p:cNvPr>
            <p:cNvSpPr txBox="1"/>
            <p:nvPr/>
          </p:nvSpPr>
          <p:spPr>
            <a:xfrm>
              <a:off x="6970475" y="1158828"/>
              <a:ext cx="1793503" cy="253916"/>
            </a:xfrm>
            <a:prstGeom prst="rect">
              <a:avLst/>
            </a:prstGeom>
            <a:noFill/>
          </p:spPr>
          <p:txBody>
            <a:bodyPr wrap="square" rtlCol="0">
              <a:spAutoFit/>
            </a:bodyPr>
            <a:lstStyle/>
            <a:p>
              <a:r>
                <a:rPr lang="pl-PL" sz="1000"/>
                <a:t>15-24 lata* </a:t>
              </a:r>
            </a:p>
          </p:txBody>
        </p:sp>
        <p:sp>
          <p:nvSpPr>
            <p:cNvPr id="58" name="Prostokąt 57">
              <a:extLst>
                <a:ext uri="{FF2B5EF4-FFF2-40B4-BE49-F238E27FC236}">
                  <a16:creationId xmlns:a16="http://schemas.microsoft.com/office/drawing/2014/main" id="{5CC5043D-8838-48D0-967C-3077A2866756}"/>
                </a:ext>
              </a:extLst>
            </p:cNvPr>
            <p:cNvSpPr/>
            <p:nvPr/>
          </p:nvSpPr>
          <p:spPr>
            <a:xfrm rot="16200000">
              <a:off x="6923249" y="1256039"/>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59" name="Prostokąt 58">
              <a:extLst>
                <a:ext uri="{FF2B5EF4-FFF2-40B4-BE49-F238E27FC236}">
                  <a16:creationId xmlns:a16="http://schemas.microsoft.com/office/drawing/2014/main" id="{4248FD6E-7B8C-4240-907F-F0888BF16286}"/>
                </a:ext>
              </a:extLst>
            </p:cNvPr>
            <p:cNvSpPr/>
            <p:nvPr/>
          </p:nvSpPr>
          <p:spPr>
            <a:xfrm rot="16200000">
              <a:off x="6923249" y="1396764"/>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0" name="Prostokąt 59">
              <a:extLst>
                <a:ext uri="{FF2B5EF4-FFF2-40B4-BE49-F238E27FC236}">
                  <a16:creationId xmlns:a16="http://schemas.microsoft.com/office/drawing/2014/main" id="{61E238E1-BF97-4378-A32B-AB7BE2D59A53}"/>
                </a:ext>
              </a:extLst>
            </p:cNvPr>
            <p:cNvSpPr/>
            <p:nvPr/>
          </p:nvSpPr>
          <p:spPr>
            <a:xfrm rot="16200000">
              <a:off x="6923249" y="1537489"/>
              <a:ext cx="83119" cy="7782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1" name="pole tekstowe 60">
              <a:extLst>
                <a:ext uri="{FF2B5EF4-FFF2-40B4-BE49-F238E27FC236}">
                  <a16:creationId xmlns:a16="http://schemas.microsoft.com/office/drawing/2014/main" id="{EBDFFA1D-1805-4918-87AE-E0EB820CB1C3}"/>
                </a:ext>
              </a:extLst>
            </p:cNvPr>
            <p:cNvSpPr txBox="1"/>
            <p:nvPr/>
          </p:nvSpPr>
          <p:spPr>
            <a:xfrm>
              <a:off x="6970475" y="1301039"/>
              <a:ext cx="1793503" cy="253916"/>
            </a:xfrm>
            <a:prstGeom prst="rect">
              <a:avLst/>
            </a:prstGeom>
            <a:noFill/>
          </p:spPr>
          <p:txBody>
            <a:bodyPr wrap="square" rtlCol="0">
              <a:spAutoFit/>
            </a:bodyPr>
            <a:lstStyle/>
            <a:p>
              <a:r>
                <a:rPr lang="pl-PL" sz="1000"/>
                <a:t>25-34 lata</a:t>
              </a:r>
            </a:p>
          </p:txBody>
        </p:sp>
        <p:sp>
          <p:nvSpPr>
            <p:cNvPr id="62" name="pole tekstowe 61">
              <a:extLst>
                <a:ext uri="{FF2B5EF4-FFF2-40B4-BE49-F238E27FC236}">
                  <a16:creationId xmlns:a16="http://schemas.microsoft.com/office/drawing/2014/main" id="{D955B624-6BF6-485B-8374-A8F298A93BC3}"/>
                </a:ext>
              </a:extLst>
            </p:cNvPr>
            <p:cNvSpPr txBox="1"/>
            <p:nvPr/>
          </p:nvSpPr>
          <p:spPr>
            <a:xfrm>
              <a:off x="6970475" y="1443250"/>
              <a:ext cx="1793503" cy="253916"/>
            </a:xfrm>
            <a:prstGeom prst="rect">
              <a:avLst/>
            </a:prstGeom>
            <a:noFill/>
          </p:spPr>
          <p:txBody>
            <a:bodyPr wrap="square" rtlCol="0">
              <a:spAutoFit/>
            </a:bodyPr>
            <a:lstStyle/>
            <a:p>
              <a:r>
                <a:rPr lang="pl-PL" sz="1000"/>
                <a:t>35-44 lat</a:t>
              </a:r>
            </a:p>
          </p:txBody>
        </p:sp>
        <p:sp>
          <p:nvSpPr>
            <p:cNvPr id="63" name="pole tekstowe 62">
              <a:extLst>
                <a:ext uri="{FF2B5EF4-FFF2-40B4-BE49-F238E27FC236}">
                  <a16:creationId xmlns:a16="http://schemas.microsoft.com/office/drawing/2014/main" id="{9EB5DACD-BFDD-4A7D-A1BC-DB8260D985D1}"/>
                </a:ext>
              </a:extLst>
            </p:cNvPr>
            <p:cNvSpPr txBox="1"/>
            <p:nvPr/>
          </p:nvSpPr>
          <p:spPr>
            <a:xfrm>
              <a:off x="6970475" y="1585461"/>
              <a:ext cx="1793503" cy="253916"/>
            </a:xfrm>
            <a:prstGeom prst="rect">
              <a:avLst/>
            </a:prstGeom>
            <a:noFill/>
          </p:spPr>
          <p:txBody>
            <a:bodyPr wrap="square" rtlCol="0">
              <a:spAutoFit/>
            </a:bodyPr>
            <a:lstStyle/>
            <a:p>
              <a:r>
                <a:rPr lang="pl-PL" sz="1000"/>
                <a:t>45-59 lat</a:t>
              </a:r>
            </a:p>
          </p:txBody>
        </p:sp>
        <p:sp>
          <p:nvSpPr>
            <p:cNvPr id="64" name="Prostokąt 63">
              <a:extLst>
                <a:ext uri="{FF2B5EF4-FFF2-40B4-BE49-F238E27FC236}">
                  <a16:creationId xmlns:a16="http://schemas.microsoft.com/office/drawing/2014/main" id="{A299AA8E-636E-444F-A89E-D6E9901B2764}"/>
                </a:ext>
              </a:extLst>
            </p:cNvPr>
            <p:cNvSpPr/>
            <p:nvPr/>
          </p:nvSpPr>
          <p:spPr>
            <a:xfrm rot="16200000">
              <a:off x="6923249" y="1678214"/>
              <a:ext cx="83119" cy="77824"/>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88" name="Prostokąt 87">
              <a:extLst>
                <a:ext uri="{FF2B5EF4-FFF2-40B4-BE49-F238E27FC236}">
                  <a16:creationId xmlns:a16="http://schemas.microsoft.com/office/drawing/2014/main" id="{AF3FB1F6-9A0E-49EC-9814-D1F1A1B25E88}"/>
                </a:ext>
              </a:extLst>
            </p:cNvPr>
            <p:cNvSpPr/>
            <p:nvPr/>
          </p:nvSpPr>
          <p:spPr>
            <a:xfrm rot="16200000">
              <a:off x="6923249" y="1818939"/>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2" name="pole tekstowe 91">
              <a:extLst>
                <a:ext uri="{FF2B5EF4-FFF2-40B4-BE49-F238E27FC236}">
                  <a16:creationId xmlns:a16="http://schemas.microsoft.com/office/drawing/2014/main" id="{3DA76494-FF03-414D-A60D-06B5B3BCE4A0}"/>
                </a:ext>
              </a:extLst>
            </p:cNvPr>
            <p:cNvSpPr txBox="1"/>
            <p:nvPr/>
          </p:nvSpPr>
          <p:spPr>
            <a:xfrm>
              <a:off x="6970475" y="1727673"/>
              <a:ext cx="1793503" cy="253916"/>
            </a:xfrm>
            <a:prstGeom prst="rect">
              <a:avLst/>
            </a:prstGeom>
            <a:noFill/>
          </p:spPr>
          <p:txBody>
            <a:bodyPr wrap="square" rtlCol="0">
              <a:spAutoFit/>
            </a:bodyPr>
            <a:lstStyle/>
            <a:p>
              <a:r>
                <a:rPr lang="pl-PL" sz="1000"/>
                <a:t>60 i więcej lat</a:t>
              </a:r>
            </a:p>
          </p:txBody>
        </p:sp>
      </p:grpSp>
      <p:grpSp>
        <p:nvGrpSpPr>
          <p:cNvPr id="93" name="Grupa 92">
            <a:extLst>
              <a:ext uri="{FF2B5EF4-FFF2-40B4-BE49-F238E27FC236}">
                <a16:creationId xmlns:a16="http://schemas.microsoft.com/office/drawing/2014/main" id="{43872B7E-C990-489C-A8AD-CB94881B4385}"/>
              </a:ext>
            </a:extLst>
          </p:cNvPr>
          <p:cNvGrpSpPr/>
          <p:nvPr/>
        </p:nvGrpSpPr>
        <p:grpSpPr>
          <a:xfrm>
            <a:off x="7436301" y="1591872"/>
            <a:ext cx="564666" cy="680158"/>
            <a:chOff x="6299205" y="3543307"/>
            <a:chExt cx="558800" cy="673091"/>
          </a:xfrm>
          <a:solidFill>
            <a:schemeClr val="tx2"/>
          </a:solidFill>
        </p:grpSpPr>
        <p:sp>
          <p:nvSpPr>
            <p:cNvPr id="94" name="Freeform 32">
              <a:extLst>
                <a:ext uri="{FF2B5EF4-FFF2-40B4-BE49-F238E27FC236}">
                  <a16:creationId xmlns:a16="http://schemas.microsoft.com/office/drawing/2014/main" id="{E091849E-B5E4-47C9-B7FE-97F88038D2E9}"/>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5" name="Freeform 33">
              <a:extLst>
                <a:ext uri="{FF2B5EF4-FFF2-40B4-BE49-F238E27FC236}">
                  <a16:creationId xmlns:a16="http://schemas.microsoft.com/office/drawing/2014/main" id="{936E1B21-6D29-4BF2-8CC9-13E790599FFF}"/>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6" name="Freeform 34">
              <a:extLst>
                <a:ext uri="{FF2B5EF4-FFF2-40B4-BE49-F238E27FC236}">
                  <a16:creationId xmlns:a16="http://schemas.microsoft.com/office/drawing/2014/main" id="{85A437C4-60E7-4AB3-920B-1D7204CD44D2}"/>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7" name="Freeform 35">
              <a:extLst>
                <a:ext uri="{FF2B5EF4-FFF2-40B4-BE49-F238E27FC236}">
                  <a16:creationId xmlns:a16="http://schemas.microsoft.com/office/drawing/2014/main" id="{AAF18098-2E28-4D8D-B20C-332D4BCB3583}"/>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8" name="Freeform 36">
              <a:extLst>
                <a:ext uri="{FF2B5EF4-FFF2-40B4-BE49-F238E27FC236}">
                  <a16:creationId xmlns:a16="http://schemas.microsoft.com/office/drawing/2014/main" id="{AB937254-AFE0-489F-A13F-F7D1011A8860}"/>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9" name="Freeform 37">
              <a:extLst>
                <a:ext uri="{FF2B5EF4-FFF2-40B4-BE49-F238E27FC236}">
                  <a16:creationId xmlns:a16="http://schemas.microsoft.com/office/drawing/2014/main" id="{25AFDE9B-517F-4EEC-9F01-95291BD6DE9A}"/>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6" name="pole tekstowe 5">
            <a:extLst>
              <a:ext uri="{FF2B5EF4-FFF2-40B4-BE49-F238E27FC236}">
                <a16:creationId xmlns:a16="http://schemas.microsoft.com/office/drawing/2014/main" id="{E6E7E0D5-3439-40F4-A0BD-EF6110A98610}"/>
              </a:ext>
            </a:extLst>
          </p:cNvPr>
          <p:cNvSpPr txBox="1"/>
          <p:nvPr/>
        </p:nvSpPr>
        <p:spPr>
          <a:xfrm>
            <a:off x="6257949" y="2412957"/>
            <a:ext cx="2099401" cy="338554"/>
          </a:xfrm>
          <a:prstGeom prst="rect">
            <a:avLst/>
          </a:prstGeom>
          <a:noFill/>
        </p:spPr>
        <p:txBody>
          <a:bodyPr wrap="square">
            <a:spAutoFit/>
          </a:bodyPr>
          <a:lstStyle/>
          <a:p>
            <a:pPr algn="just">
              <a:spcBef>
                <a:spcPct val="20000"/>
              </a:spcBef>
            </a:pPr>
            <a:r>
              <a:rPr lang="pl-PL" sz="800" i="1">
                <a:solidFill>
                  <a:schemeClr val="accent6"/>
                </a:solidFill>
              </a:rPr>
              <a:t>*Kategoria wiekowa 15-24 ma niską liczebność, dane mają charakter jakościowy.</a:t>
            </a:r>
          </a:p>
        </p:txBody>
      </p:sp>
    </p:spTree>
    <p:extLst>
      <p:ext uri="{BB962C8B-B14F-4D97-AF65-F5344CB8AC3E}">
        <p14:creationId xmlns:p14="http://schemas.microsoft.com/office/powerpoint/2010/main" val="222860555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ela 6">
            <a:extLst>
              <a:ext uri="{FF2B5EF4-FFF2-40B4-BE49-F238E27FC236}">
                <a16:creationId xmlns:a16="http://schemas.microsoft.com/office/drawing/2014/main" id="{B6A55A2C-5727-42D8-8472-C64F1CFE6684}"/>
              </a:ext>
            </a:extLst>
          </p:cNvPr>
          <p:cNvGraphicFramePr>
            <a:graphicFrameLocks noGrp="1"/>
          </p:cNvGraphicFramePr>
          <p:nvPr>
            <p:extLst>
              <p:ext uri="{D42A27DB-BD31-4B8C-83A1-F6EECF244321}">
                <p14:modId xmlns:p14="http://schemas.microsoft.com/office/powerpoint/2010/main" val="1498962228"/>
              </p:ext>
            </p:extLst>
          </p:nvPr>
        </p:nvGraphicFramePr>
        <p:xfrm>
          <a:off x="2571254" y="1365365"/>
          <a:ext cx="4258171" cy="2075244"/>
        </p:xfrm>
        <a:graphic>
          <a:graphicData uri="http://schemas.openxmlformats.org/drawingml/2006/table">
            <a:tbl>
              <a:tblPr firstRow="1" bandRow="1">
                <a:tableStyleId>{5C22544A-7EE6-4342-B048-85BDC9FD1C3A}</a:tableStyleId>
              </a:tblPr>
              <a:tblGrid>
                <a:gridCol w="2486521">
                  <a:extLst>
                    <a:ext uri="{9D8B030D-6E8A-4147-A177-3AD203B41FA5}">
                      <a16:colId xmlns:a16="http://schemas.microsoft.com/office/drawing/2014/main" val="629910570"/>
                    </a:ext>
                  </a:extLst>
                </a:gridCol>
                <a:gridCol w="1771650">
                  <a:extLst>
                    <a:ext uri="{9D8B030D-6E8A-4147-A177-3AD203B41FA5}">
                      <a16:colId xmlns:a16="http://schemas.microsoft.com/office/drawing/2014/main" val="3252038782"/>
                    </a:ext>
                  </a:extLst>
                </a:gridCol>
              </a:tblGrid>
              <a:tr h="345874">
                <a:tc>
                  <a:txBody>
                    <a:bodyPr/>
                    <a:lstStyle/>
                    <a:p>
                      <a:pPr algn="r" fontAlgn="t"/>
                      <a:r>
                        <a:rPr lang="pl-PL" sz="1000" b="0" i="0" u="none" strike="noStrike">
                          <a:solidFill>
                            <a:schemeClr val="tx1"/>
                          </a:solidFill>
                          <a:effectLst/>
                          <a:latin typeface="+mj-lt"/>
                        </a:rPr>
                        <a:t>w porównaniu do innych państw emisja gazów cieplarnianych w Polsce nie jest duża</a:t>
                      </a: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52639547"/>
                  </a:ext>
                </a:extLst>
              </a:tr>
              <a:tr h="345874">
                <a:tc>
                  <a:txBody>
                    <a:bodyPr/>
                    <a:lstStyle/>
                    <a:p>
                      <a:pPr algn="r" fontAlgn="t"/>
                      <a:r>
                        <a:rPr lang="pl-PL" sz="1000" b="0" i="0" u="none" strike="noStrike">
                          <a:solidFill>
                            <a:schemeClr val="tx1"/>
                          </a:solidFill>
                          <a:effectLst/>
                          <a:latin typeface="+mj-lt"/>
                        </a:rPr>
                        <a:t>ze względu na zbyt wysokie koszty</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4755173"/>
                  </a:ext>
                </a:extLst>
              </a:tr>
              <a:tr h="345874">
                <a:tc>
                  <a:txBody>
                    <a:bodyPr/>
                    <a:lstStyle/>
                    <a:p>
                      <a:pPr algn="r" fontAlgn="t"/>
                      <a:r>
                        <a:rPr lang="pl-PL" sz="1000" b="0" i="0" u="none" strike="noStrike">
                          <a:solidFill>
                            <a:schemeClr val="tx1"/>
                          </a:solidFill>
                          <a:effectLst/>
                          <a:latin typeface="+mj-lt"/>
                        </a:rPr>
                        <a:t>nie odczuwam negatywnych skutków</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67738686"/>
                  </a:ext>
                </a:extLst>
              </a:tr>
              <a:tr h="345874">
                <a:tc>
                  <a:txBody>
                    <a:bodyPr/>
                    <a:lstStyle/>
                    <a:p>
                      <a:pPr algn="r" fontAlgn="t"/>
                      <a:r>
                        <a:rPr lang="pl-PL" sz="1000" b="0" i="0" u="none" strike="noStrike">
                          <a:solidFill>
                            <a:schemeClr val="tx1"/>
                          </a:solidFill>
                          <a:effectLst/>
                          <a:latin typeface="+mj-lt"/>
                        </a:rPr>
                        <a:t>korzyści związane z redukcją nie są zauważalne</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2389414"/>
                  </a:ext>
                </a:extLst>
              </a:tr>
              <a:tr h="345874">
                <a:tc>
                  <a:txBody>
                    <a:bodyPr/>
                    <a:lstStyle/>
                    <a:p>
                      <a:pPr algn="r" fontAlgn="t"/>
                      <a:r>
                        <a:rPr lang="pl-PL" sz="1000" b="0" i="0" u="none" strike="noStrike">
                          <a:solidFill>
                            <a:schemeClr val="tx1"/>
                          </a:solidFill>
                          <a:effectLst/>
                          <a:latin typeface="+mj-lt"/>
                        </a:rPr>
                        <a:t>z innego powodu</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7095024"/>
                  </a:ext>
                </a:extLst>
              </a:tr>
              <a:tr h="345874">
                <a:tc>
                  <a:txBody>
                    <a:bodyPr/>
                    <a:lstStyle/>
                    <a:p>
                      <a:pPr algn="r" fontAlgn="t"/>
                      <a:r>
                        <a:rPr lang="pl-PL" sz="1000" b="0" i="0" u="none" strike="noStrike">
                          <a:solidFill>
                            <a:schemeClr val="tx1"/>
                          </a:solidFill>
                          <a:effectLst/>
                          <a:latin typeface="+mj-lt"/>
                        </a:rPr>
                        <a:t>trudno powiedzieć</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8685755"/>
                  </a:ext>
                </a:extLst>
              </a:tr>
            </a:tbl>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Polska a emisja gazów cieplarnianych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P20.2 Dlaczego uważa Pan(i), że Polska NIE powinna redukować emisji gazów cieplarnianych?</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badani, którzy uważają, że Polska nie powinna redukować emisji gazów cieplarnianych, 2020 n=35, </a:t>
            </a:r>
            <a:r>
              <a:rPr lang="pt-BR">
                <a:solidFill>
                  <a:schemeClr val="bg1">
                    <a:lumMod val="75000"/>
                  </a:schemeClr>
                </a:solidFill>
              </a:rPr>
              <a:t>2018: n=73</a:t>
            </a:r>
            <a:r>
              <a:rPr lang="pl-PL">
                <a:solidFill>
                  <a:schemeClr val="bg1">
                    <a:lumMod val="75000"/>
                  </a:schemeClr>
                </a:solidFill>
              </a:rPr>
              <a:t>, </a:t>
            </a:r>
            <a:r>
              <a:rPr lang="pt-BR">
                <a:solidFill>
                  <a:schemeClr val="bg1">
                    <a:lumMod val="75000"/>
                  </a:schemeClr>
                </a:solidFill>
              </a:rPr>
              <a:t>2014: n=91</a:t>
            </a:r>
            <a:r>
              <a:rPr lang="pl-PL">
                <a:solidFill>
                  <a:schemeClr val="bg1">
                    <a:lumMod val="75000"/>
                  </a:schemeClr>
                </a:solidFill>
              </a:rPr>
              <a:t>, </a:t>
            </a:r>
            <a:r>
              <a:rPr lang="pt-BR">
                <a:solidFill>
                  <a:schemeClr val="bg1">
                    <a:lumMod val="75000"/>
                  </a:schemeClr>
                </a:solidFill>
              </a:rPr>
              <a:t>2013: n=47</a:t>
            </a:r>
            <a:r>
              <a:rPr lang="pl-PL">
                <a:solidFill>
                  <a:schemeClr val="bg1">
                    <a:lumMod val="75000"/>
                  </a:schemeClr>
                </a:solidFill>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3" name="pole tekstowe 32">
            <a:extLst>
              <a:ext uri="{FF2B5EF4-FFF2-40B4-BE49-F238E27FC236}">
                <a16:creationId xmlns:a16="http://schemas.microsoft.com/office/drawing/2014/main" id="{188DF0BF-0897-46E7-88AD-6F6F48C23D1E}"/>
              </a:ext>
            </a:extLst>
          </p:cNvPr>
          <p:cNvSpPr txBox="1"/>
          <p:nvPr/>
        </p:nvSpPr>
        <p:spPr>
          <a:xfrm>
            <a:off x="397697" y="1682061"/>
            <a:ext cx="1781233" cy="738664"/>
          </a:xfrm>
          <a:prstGeom prst="rect">
            <a:avLst/>
          </a:prstGeom>
          <a:noFill/>
        </p:spPr>
        <p:txBody>
          <a:bodyPr wrap="square">
            <a:spAutoFit/>
          </a:bodyPr>
          <a:lstStyle/>
          <a:p>
            <a:pPr algn="ctr"/>
            <a:r>
              <a:rPr lang="pl-PL" sz="1050" b="1" i="1"/>
              <a:t>Osoby, które uważają, </a:t>
            </a:r>
          </a:p>
          <a:p>
            <a:pPr algn="ctr"/>
            <a:r>
              <a:rPr lang="pl-PL" sz="1050" b="1" i="1"/>
              <a:t>że Polska NIE powinna redukować emisji gazów cieplarnianych</a:t>
            </a:r>
          </a:p>
        </p:txBody>
      </p:sp>
      <p:grpSp>
        <p:nvGrpSpPr>
          <p:cNvPr id="35" name="Grafika 9" descr="Elektrownia">
            <a:extLst>
              <a:ext uri="{FF2B5EF4-FFF2-40B4-BE49-F238E27FC236}">
                <a16:creationId xmlns:a16="http://schemas.microsoft.com/office/drawing/2014/main" id="{171DB973-B91B-4446-A22E-89FA988F2F8E}"/>
              </a:ext>
            </a:extLst>
          </p:cNvPr>
          <p:cNvGrpSpPr/>
          <p:nvPr/>
        </p:nvGrpSpPr>
        <p:grpSpPr>
          <a:xfrm>
            <a:off x="721004" y="3900845"/>
            <a:ext cx="1063256" cy="1063256"/>
            <a:chOff x="7461599" y="3483291"/>
            <a:chExt cx="1063256" cy="1063256"/>
          </a:xfrm>
          <a:solidFill>
            <a:srgbClr val="DEDEDE"/>
          </a:solidFill>
        </p:grpSpPr>
        <p:sp>
          <p:nvSpPr>
            <p:cNvPr id="36" name="Dowolny kształt: kształt 35">
              <a:extLst>
                <a:ext uri="{FF2B5EF4-FFF2-40B4-BE49-F238E27FC236}">
                  <a16:creationId xmlns:a16="http://schemas.microsoft.com/office/drawing/2014/main" id="{CACFE4F9-9E80-4672-8AE3-F78AAAB43E6C}"/>
                </a:ext>
              </a:extLst>
            </p:cNvPr>
            <p:cNvSpPr/>
            <p:nvPr/>
          </p:nvSpPr>
          <p:spPr>
            <a:xfrm>
              <a:off x="7483750" y="3870936"/>
              <a:ext cx="1018953" cy="620232"/>
            </a:xfrm>
            <a:custGeom>
              <a:avLst/>
              <a:gdLst>
                <a:gd name="connsiteX0" fmla="*/ 942864 w 1018953"/>
                <a:gd name="connsiteY0" fmla="*/ 575930 h 620232"/>
                <a:gd name="connsiteX1" fmla="*/ 864017 w 1018953"/>
                <a:gd name="connsiteY1" fmla="*/ 110202 h 620232"/>
                <a:gd name="connsiteX2" fmla="*/ 849919 w 1018953"/>
                <a:gd name="connsiteY2" fmla="*/ 91407 h 620232"/>
                <a:gd name="connsiteX3" fmla="*/ 847481 w 1018953"/>
                <a:gd name="connsiteY3" fmla="*/ 91241 h 620232"/>
                <a:gd name="connsiteX4" fmla="*/ 713545 w 1018953"/>
                <a:gd name="connsiteY4" fmla="*/ 91241 h 620232"/>
                <a:gd name="connsiteX5" fmla="*/ 819449 w 1018953"/>
                <a:gd name="connsiteY5" fmla="*/ 575930 h 620232"/>
                <a:gd name="connsiteX6" fmla="*/ 783044 w 1018953"/>
                <a:gd name="connsiteY6" fmla="*/ 575930 h 620232"/>
                <a:gd name="connsiteX7" fmla="*/ 687705 w 1018953"/>
                <a:gd name="connsiteY7" fmla="*/ 19460 h 620232"/>
                <a:gd name="connsiteX8" fmla="*/ 674184 w 1018953"/>
                <a:gd name="connsiteY8" fmla="*/ 246 h 620232"/>
                <a:gd name="connsiteX9" fmla="*/ 671369 w 1018953"/>
                <a:gd name="connsiteY9" fmla="*/ 0 h 620232"/>
                <a:gd name="connsiteX10" fmla="*/ 338248 w 1018953"/>
                <a:gd name="connsiteY10" fmla="*/ 0 h 620232"/>
                <a:gd name="connsiteX11" fmla="*/ 321677 w 1018953"/>
                <a:gd name="connsiteY11" fmla="*/ 16655 h 620232"/>
                <a:gd name="connsiteX12" fmla="*/ 321923 w 1018953"/>
                <a:gd name="connsiteY12" fmla="*/ 19460 h 620232"/>
                <a:gd name="connsiteX13" fmla="*/ 226584 w 1018953"/>
                <a:gd name="connsiteY13" fmla="*/ 575930 h 620232"/>
                <a:gd name="connsiteX14" fmla="*/ 190168 w 1018953"/>
                <a:gd name="connsiteY14" fmla="*/ 575930 h 620232"/>
                <a:gd name="connsiteX15" fmla="*/ 296061 w 1018953"/>
                <a:gd name="connsiteY15" fmla="*/ 91241 h 620232"/>
                <a:gd name="connsiteX16" fmla="*/ 160485 w 1018953"/>
                <a:gd name="connsiteY16" fmla="*/ 91241 h 620232"/>
                <a:gd name="connsiteX17" fmla="*/ 143816 w 1018953"/>
                <a:gd name="connsiteY17" fmla="*/ 107798 h 620232"/>
                <a:gd name="connsiteX18" fmla="*/ 143983 w 1018953"/>
                <a:gd name="connsiteY18" fmla="*/ 110202 h 620232"/>
                <a:gd name="connsiteX19" fmla="*/ 65102 w 1018953"/>
                <a:gd name="connsiteY19" fmla="*/ 575930 h 620232"/>
                <a:gd name="connsiteX20" fmla="*/ 0 w 1018953"/>
                <a:gd name="connsiteY20" fmla="*/ 575930 h 620232"/>
                <a:gd name="connsiteX21" fmla="*/ 0 w 1018953"/>
                <a:gd name="connsiteY21" fmla="*/ 620233 h 620232"/>
                <a:gd name="connsiteX22" fmla="*/ 1018954 w 1018953"/>
                <a:gd name="connsiteY22" fmla="*/ 620233 h 620232"/>
                <a:gd name="connsiteX23" fmla="*/ 1018954 w 1018953"/>
                <a:gd name="connsiteY23" fmla="*/ 575930 h 62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18953" h="620232">
                  <a:moveTo>
                    <a:pt x="942864" y="575930"/>
                  </a:moveTo>
                  <a:cubicBezTo>
                    <a:pt x="905972" y="490759"/>
                    <a:pt x="835165" y="295984"/>
                    <a:pt x="864017" y="110202"/>
                  </a:cubicBezTo>
                  <a:cubicBezTo>
                    <a:pt x="865314" y="101119"/>
                    <a:pt x="859002" y="92704"/>
                    <a:pt x="849919" y="91407"/>
                  </a:cubicBezTo>
                  <a:cubicBezTo>
                    <a:pt x="849112" y="91292"/>
                    <a:pt x="848297" y="91236"/>
                    <a:pt x="847481" y="91241"/>
                  </a:cubicBezTo>
                  <a:lnTo>
                    <a:pt x="713545" y="91241"/>
                  </a:lnTo>
                  <a:cubicBezTo>
                    <a:pt x="702701" y="298144"/>
                    <a:pt x="786643" y="504138"/>
                    <a:pt x="819449" y="575930"/>
                  </a:cubicBezTo>
                  <a:lnTo>
                    <a:pt x="783044" y="575930"/>
                  </a:lnTo>
                  <a:cubicBezTo>
                    <a:pt x="740757" y="480115"/>
                    <a:pt x="651809" y="243873"/>
                    <a:pt x="687705" y="19460"/>
                  </a:cubicBezTo>
                  <a:cubicBezTo>
                    <a:pt x="689277" y="10420"/>
                    <a:pt x="683224" y="1818"/>
                    <a:pt x="674184" y="246"/>
                  </a:cubicBezTo>
                  <a:cubicBezTo>
                    <a:pt x="673254" y="84"/>
                    <a:pt x="672312" y="2"/>
                    <a:pt x="671369" y="0"/>
                  </a:cubicBezTo>
                  <a:lnTo>
                    <a:pt x="338248" y="0"/>
                  </a:lnTo>
                  <a:cubicBezTo>
                    <a:pt x="329073" y="23"/>
                    <a:pt x="321654" y="7480"/>
                    <a:pt x="321677" y="16655"/>
                  </a:cubicBezTo>
                  <a:cubicBezTo>
                    <a:pt x="321679" y="17596"/>
                    <a:pt x="321762" y="18534"/>
                    <a:pt x="321923" y="19460"/>
                  </a:cubicBezTo>
                  <a:cubicBezTo>
                    <a:pt x="357819" y="243873"/>
                    <a:pt x="268871" y="480115"/>
                    <a:pt x="226584" y="575930"/>
                  </a:cubicBezTo>
                  <a:lnTo>
                    <a:pt x="190168" y="575930"/>
                  </a:lnTo>
                  <a:cubicBezTo>
                    <a:pt x="222996" y="504127"/>
                    <a:pt x="306904" y="298121"/>
                    <a:pt x="296061" y="91241"/>
                  </a:cubicBezTo>
                  <a:lnTo>
                    <a:pt x="160485" y="91241"/>
                  </a:lnTo>
                  <a:cubicBezTo>
                    <a:pt x="151310" y="91210"/>
                    <a:pt x="143846" y="98623"/>
                    <a:pt x="143816" y="107798"/>
                  </a:cubicBezTo>
                  <a:cubicBezTo>
                    <a:pt x="143813" y="108603"/>
                    <a:pt x="143869" y="109406"/>
                    <a:pt x="143983" y="110202"/>
                  </a:cubicBezTo>
                  <a:cubicBezTo>
                    <a:pt x="172779" y="295984"/>
                    <a:pt x="101995" y="490759"/>
                    <a:pt x="65102" y="575930"/>
                  </a:cubicBezTo>
                  <a:lnTo>
                    <a:pt x="0" y="575930"/>
                  </a:lnTo>
                  <a:lnTo>
                    <a:pt x="0" y="620233"/>
                  </a:lnTo>
                  <a:lnTo>
                    <a:pt x="1018954" y="620233"/>
                  </a:lnTo>
                  <a:lnTo>
                    <a:pt x="1018954" y="575930"/>
                  </a:lnTo>
                  <a:close/>
                </a:path>
              </a:pathLst>
            </a:custGeom>
            <a:grpFill/>
            <a:ln w="11013" cap="flat">
              <a:noFill/>
              <a:prstDash val="solid"/>
              <a:miter/>
            </a:ln>
          </p:spPr>
          <p:txBody>
            <a:bodyPr rtlCol="0" anchor="ctr"/>
            <a:lstStyle/>
            <a:p>
              <a:endParaRPr lang="pl-PL"/>
            </a:p>
          </p:txBody>
        </p:sp>
        <p:sp>
          <p:nvSpPr>
            <p:cNvPr id="37" name="Dowolny kształt: kształt 36">
              <a:extLst>
                <a:ext uri="{FF2B5EF4-FFF2-40B4-BE49-F238E27FC236}">
                  <a16:creationId xmlns:a16="http://schemas.microsoft.com/office/drawing/2014/main" id="{36C9917F-0A3E-41F5-9632-470E092288A9}"/>
                </a:ext>
              </a:extLst>
            </p:cNvPr>
            <p:cNvSpPr/>
            <p:nvPr/>
          </p:nvSpPr>
          <p:spPr>
            <a:xfrm>
              <a:off x="7926828" y="3538453"/>
              <a:ext cx="487002" cy="289542"/>
            </a:xfrm>
            <a:custGeom>
              <a:avLst/>
              <a:gdLst>
                <a:gd name="connsiteX0" fmla="*/ 98639 w 487002"/>
                <a:gd name="connsiteY0" fmla="*/ 263814 h 289542"/>
                <a:gd name="connsiteX1" fmla="*/ 138024 w 487002"/>
                <a:gd name="connsiteY1" fmla="*/ 254245 h 289542"/>
                <a:gd name="connsiteX2" fmla="*/ 146176 w 487002"/>
                <a:gd name="connsiteY2" fmla="*/ 259218 h 289542"/>
                <a:gd name="connsiteX3" fmla="*/ 277425 w 487002"/>
                <a:gd name="connsiteY3" fmla="*/ 227277 h 289542"/>
                <a:gd name="connsiteX4" fmla="*/ 277432 w 487002"/>
                <a:gd name="connsiteY4" fmla="*/ 227265 h 289542"/>
                <a:gd name="connsiteX5" fmla="*/ 316817 w 487002"/>
                <a:gd name="connsiteY5" fmla="*/ 217696 h 289542"/>
                <a:gd name="connsiteX6" fmla="*/ 471875 w 487002"/>
                <a:gd name="connsiteY6" fmla="*/ 183494 h 289542"/>
                <a:gd name="connsiteX7" fmla="*/ 431084 w 487002"/>
                <a:gd name="connsiteY7" fmla="*/ 30120 h 289542"/>
                <a:gd name="connsiteX8" fmla="*/ 311855 w 487002"/>
                <a:gd name="connsiteY8" fmla="*/ 28824 h 289542"/>
                <a:gd name="connsiteX9" fmla="*/ 293747 w 487002"/>
                <a:gd name="connsiteY9" fmla="*/ 14514 h 289542"/>
                <a:gd name="connsiteX10" fmla="*/ 166233 w 487002"/>
                <a:gd name="connsiteY10" fmla="*/ 42613 h 289542"/>
                <a:gd name="connsiteX11" fmla="*/ 154527 w 487002"/>
                <a:gd name="connsiteY11" fmla="*/ 101114 h 289542"/>
                <a:gd name="connsiteX12" fmla="*/ 78105 w 487002"/>
                <a:gd name="connsiteY12" fmla="*/ 150633 h 289542"/>
                <a:gd name="connsiteX13" fmla="*/ 57815 w 487002"/>
                <a:gd name="connsiteY13" fmla="*/ 183948 h 289542"/>
                <a:gd name="connsiteX14" fmla="*/ 53041 w 487002"/>
                <a:gd name="connsiteY14" fmla="*/ 183461 h 289542"/>
                <a:gd name="connsiteX15" fmla="*/ 0 w 487002"/>
                <a:gd name="connsiteY15" fmla="*/ 236502 h 289542"/>
                <a:gd name="connsiteX16" fmla="*/ 53041 w 487002"/>
                <a:gd name="connsiteY16" fmla="*/ 289543 h 289542"/>
                <a:gd name="connsiteX17" fmla="*/ 85271 w 487002"/>
                <a:gd name="connsiteY17" fmla="*/ 278368 h 289542"/>
                <a:gd name="connsiteX18" fmla="*/ 96945 w 487002"/>
                <a:gd name="connsiteY18" fmla="*/ 266439 h 28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002" h="289542">
                  <a:moveTo>
                    <a:pt x="98639" y="263814"/>
                  </a:moveTo>
                  <a:cubicBezTo>
                    <a:pt x="106874" y="250298"/>
                    <a:pt x="124505" y="246014"/>
                    <a:pt x="138024" y="254245"/>
                  </a:cubicBezTo>
                  <a:lnTo>
                    <a:pt x="146176" y="259218"/>
                  </a:lnTo>
                  <a:cubicBezTo>
                    <a:pt x="191239" y="286641"/>
                    <a:pt x="250001" y="272341"/>
                    <a:pt x="277425" y="227277"/>
                  </a:cubicBezTo>
                  <a:cubicBezTo>
                    <a:pt x="277427" y="227273"/>
                    <a:pt x="277430" y="227269"/>
                    <a:pt x="277432" y="227265"/>
                  </a:cubicBezTo>
                  <a:cubicBezTo>
                    <a:pt x="285667" y="213748"/>
                    <a:pt x="303298" y="209464"/>
                    <a:pt x="316817" y="217696"/>
                  </a:cubicBezTo>
                  <a:cubicBezTo>
                    <a:pt x="369083" y="251053"/>
                    <a:pt x="438492" y="235743"/>
                    <a:pt x="471875" y="183494"/>
                  </a:cubicBezTo>
                  <a:cubicBezTo>
                    <a:pt x="502915" y="129871"/>
                    <a:pt x="484662" y="61239"/>
                    <a:pt x="431084" y="30120"/>
                  </a:cubicBezTo>
                  <a:cubicBezTo>
                    <a:pt x="394681" y="7528"/>
                    <a:pt x="348741" y="7029"/>
                    <a:pt x="311855" y="28824"/>
                  </a:cubicBezTo>
                  <a:cubicBezTo>
                    <a:pt x="306402" y="23359"/>
                    <a:pt x="300323" y="18556"/>
                    <a:pt x="293747" y="14514"/>
                  </a:cubicBezTo>
                  <a:cubicBezTo>
                    <a:pt x="250770" y="-12907"/>
                    <a:pt x="193704" y="-332"/>
                    <a:pt x="166233" y="42613"/>
                  </a:cubicBezTo>
                  <a:cubicBezTo>
                    <a:pt x="155606" y="60142"/>
                    <a:pt x="151463" y="80845"/>
                    <a:pt x="154527" y="101114"/>
                  </a:cubicBezTo>
                  <a:cubicBezTo>
                    <a:pt x="122839" y="105117"/>
                    <a:pt x="94705" y="123347"/>
                    <a:pt x="78105" y="150633"/>
                  </a:cubicBezTo>
                  <a:lnTo>
                    <a:pt x="57815" y="183948"/>
                  </a:lnTo>
                  <a:cubicBezTo>
                    <a:pt x="56220" y="183804"/>
                    <a:pt x="54680" y="183461"/>
                    <a:pt x="53041" y="183461"/>
                  </a:cubicBezTo>
                  <a:cubicBezTo>
                    <a:pt x="23747" y="183461"/>
                    <a:pt x="0" y="207208"/>
                    <a:pt x="0" y="236502"/>
                  </a:cubicBezTo>
                  <a:cubicBezTo>
                    <a:pt x="0" y="265796"/>
                    <a:pt x="23747" y="289543"/>
                    <a:pt x="53041" y="289543"/>
                  </a:cubicBezTo>
                  <a:cubicBezTo>
                    <a:pt x="64728" y="289507"/>
                    <a:pt x="76070" y="285575"/>
                    <a:pt x="85271" y="278368"/>
                  </a:cubicBezTo>
                  <a:cubicBezTo>
                    <a:pt x="89997" y="275305"/>
                    <a:pt x="93984" y="271231"/>
                    <a:pt x="96945" y="266439"/>
                  </a:cubicBezTo>
                  <a:close/>
                </a:path>
              </a:pathLst>
            </a:custGeom>
            <a:grpFill/>
            <a:ln w="11013" cap="flat">
              <a:noFill/>
              <a:prstDash val="solid"/>
              <a:miter/>
            </a:ln>
          </p:spPr>
          <p:txBody>
            <a:bodyPr rtlCol="0" anchor="ctr"/>
            <a:lstStyle/>
            <a:p>
              <a:endParaRPr lang="pl-PL"/>
            </a:p>
          </p:txBody>
        </p:sp>
      </p:grpSp>
      <p:graphicFrame>
        <p:nvGraphicFramePr>
          <p:cNvPr id="38" name="Wykres 37" descr="Osoby uważające, że Polska NIE powinna redukować emisji gazów cieplarnianych.&#10;&#10;Wykres kołowy przedstawiający odsetek tych respondentów: 6%. ">
            <a:extLst>
              <a:ext uri="{FF2B5EF4-FFF2-40B4-BE49-F238E27FC236}">
                <a16:creationId xmlns:a16="http://schemas.microsoft.com/office/drawing/2014/main" id="{7CC1D6C1-81AE-4851-8D72-D07162727827}"/>
              </a:ext>
            </a:extLst>
          </p:cNvPr>
          <p:cNvGraphicFramePr/>
          <p:nvPr>
            <p:extLst>
              <p:ext uri="{D42A27DB-BD31-4B8C-83A1-F6EECF244321}">
                <p14:modId xmlns:p14="http://schemas.microsoft.com/office/powerpoint/2010/main" val="174118677"/>
              </p:ext>
            </p:extLst>
          </p:nvPr>
        </p:nvGraphicFramePr>
        <p:xfrm>
          <a:off x="411014" y="2543089"/>
          <a:ext cx="2160240" cy="119822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Wykres 4" descr="Powody dla których Polska NIE powinna redukować emisji gazów cieplarnianych.&#10;&#10;Wykres słupkowy przedstawiający te powody:&#10;w porównaniu do innych Państw emisja gazów cieplarnianych w Polsce nie jest duża 31%, ze względu na zbyt wysokie koszty 16%, nie odczuwam negatywnych skutków 9%, korzyści związane z redukcją nie są zauważalne 0%, z innego powodu 38%, trudno powiedzieć 6%. ">
            <a:extLst>
              <a:ext uri="{FF2B5EF4-FFF2-40B4-BE49-F238E27FC236}">
                <a16:creationId xmlns:a16="http://schemas.microsoft.com/office/drawing/2014/main" id="{5BF8BBA8-4528-492E-933D-0C329A43C658}"/>
              </a:ext>
            </a:extLst>
          </p:cNvPr>
          <p:cNvGraphicFramePr/>
          <p:nvPr>
            <p:extLst>
              <p:ext uri="{D42A27DB-BD31-4B8C-83A1-F6EECF244321}">
                <p14:modId xmlns:p14="http://schemas.microsoft.com/office/powerpoint/2010/main" val="2838694232"/>
              </p:ext>
            </p:extLst>
          </p:nvPr>
        </p:nvGraphicFramePr>
        <p:xfrm>
          <a:off x="5610218" y="1375425"/>
          <a:ext cx="1925060" cy="2104558"/>
        </p:xfrm>
        <a:graphic>
          <a:graphicData uri="http://schemas.openxmlformats.org/drawingml/2006/chart">
            <c:chart xmlns:c="http://schemas.openxmlformats.org/drawingml/2006/chart" xmlns:r="http://schemas.openxmlformats.org/officeDocument/2006/relationships" r:id="rId4"/>
          </a:graphicData>
        </a:graphic>
      </p:graphicFrame>
      <p:sp>
        <p:nvSpPr>
          <p:cNvPr id="9" name="Freeform 24">
            <a:extLst>
              <a:ext uri="{FF2B5EF4-FFF2-40B4-BE49-F238E27FC236}">
                <a16:creationId xmlns:a16="http://schemas.microsoft.com/office/drawing/2014/main" id="{4D51F2DC-5BEF-42FF-A6F3-B032C02BDFF7}"/>
              </a:ext>
            </a:extLst>
          </p:cNvPr>
          <p:cNvSpPr>
            <a:spLocks/>
          </p:cNvSpPr>
          <p:nvPr/>
        </p:nvSpPr>
        <p:spPr bwMode="auto">
          <a:xfrm>
            <a:off x="5188103" y="1420484"/>
            <a:ext cx="209967" cy="219490"/>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pl-PL"/>
          </a:p>
        </p:txBody>
      </p:sp>
      <p:pic>
        <p:nvPicPr>
          <p:cNvPr id="10" name="Grafika 9" descr="Pieniądze">
            <a:extLst>
              <a:ext uri="{FF2B5EF4-FFF2-40B4-BE49-F238E27FC236}">
                <a16:creationId xmlns:a16="http://schemas.microsoft.com/office/drawing/2014/main" id="{00970A29-D2ED-4F63-B4AF-313A384AB072}"/>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151792" y="1757047"/>
            <a:ext cx="282588" cy="282588"/>
          </a:xfrm>
          <a:prstGeom prst="rect">
            <a:avLst/>
          </a:prstGeom>
        </p:spPr>
      </p:pic>
      <p:grpSp>
        <p:nvGrpSpPr>
          <p:cNvPr id="43" name="Grupa 42">
            <a:extLst>
              <a:ext uri="{FF2B5EF4-FFF2-40B4-BE49-F238E27FC236}">
                <a16:creationId xmlns:a16="http://schemas.microsoft.com/office/drawing/2014/main" id="{45633A26-49A1-4C90-8503-F7D9E3FC3CB0}"/>
              </a:ext>
            </a:extLst>
          </p:cNvPr>
          <p:cNvGrpSpPr>
            <a:grpSpLocks noChangeAspect="1"/>
          </p:cNvGrpSpPr>
          <p:nvPr/>
        </p:nvGrpSpPr>
        <p:grpSpPr>
          <a:xfrm>
            <a:off x="5137483" y="2109592"/>
            <a:ext cx="311207" cy="311207"/>
            <a:chOff x="3385441" y="5265423"/>
            <a:chExt cx="914400" cy="914400"/>
          </a:xfrm>
          <a:solidFill>
            <a:schemeClr val="bg1">
              <a:lumMod val="75000"/>
            </a:schemeClr>
          </a:solidFill>
        </p:grpSpPr>
        <p:grpSp>
          <p:nvGrpSpPr>
            <p:cNvPr id="44" name="Grupa 43">
              <a:extLst>
                <a:ext uri="{FF2B5EF4-FFF2-40B4-BE49-F238E27FC236}">
                  <a16:creationId xmlns:a16="http://schemas.microsoft.com/office/drawing/2014/main" id="{121C427B-2E76-423A-9A90-1120F2F1EB5D}"/>
                </a:ext>
              </a:extLst>
            </p:cNvPr>
            <p:cNvGrpSpPr/>
            <p:nvPr/>
          </p:nvGrpSpPr>
          <p:grpSpPr>
            <a:xfrm>
              <a:off x="3707904" y="5343813"/>
              <a:ext cx="239713" cy="676275"/>
              <a:chOff x="2976563" y="1531939"/>
              <a:chExt cx="239713" cy="676275"/>
            </a:xfrm>
            <a:grpFill/>
          </p:grpSpPr>
          <p:sp>
            <p:nvSpPr>
              <p:cNvPr id="46" name="Freeform 31">
                <a:extLst>
                  <a:ext uri="{FF2B5EF4-FFF2-40B4-BE49-F238E27FC236}">
                    <a16:creationId xmlns:a16="http://schemas.microsoft.com/office/drawing/2014/main" id="{DADD9B6D-DFD3-4890-9411-278012455502}"/>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7" name="Freeform 32">
                <a:extLst>
                  <a:ext uri="{FF2B5EF4-FFF2-40B4-BE49-F238E27FC236}">
                    <a16:creationId xmlns:a16="http://schemas.microsoft.com/office/drawing/2014/main" id="{38DAFCE2-5DFC-4681-B78C-2080F6270BD4}"/>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45" name="Grafika 44" descr="Zamykać">
              <a:extLst>
                <a:ext uri="{FF2B5EF4-FFF2-40B4-BE49-F238E27FC236}">
                  <a16:creationId xmlns:a16="http://schemas.microsoft.com/office/drawing/2014/main" id="{ECB76059-F2B8-44DD-A022-99FCF7673802}"/>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385441" y="5265423"/>
              <a:ext cx="914400" cy="914400"/>
            </a:xfrm>
            <a:prstGeom prst="rect">
              <a:avLst/>
            </a:prstGeom>
          </p:spPr>
        </p:pic>
      </p:grpSp>
      <p:pic>
        <p:nvPicPr>
          <p:cNvPr id="12" name="Grafika 11" descr="Oko">
            <a:extLst>
              <a:ext uri="{FF2B5EF4-FFF2-40B4-BE49-F238E27FC236}">
                <a16:creationId xmlns:a16="http://schemas.microsoft.com/office/drawing/2014/main" id="{6DA06BEF-4900-4E52-9CD5-5C27E3DFED8B}"/>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139314" y="2450314"/>
            <a:ext cx="307545" cy="307545"/>
          </a:xfrm>
          <a:prstGeom prst="rect">
            <a:avLst/>
          </a:prstGeom>
        </p:spPr>
      </p:pic>
      <p:sp>
        <p:nvSpPr>
          <p:cNvPr id="14" name="Freeform 8">
            <a:extLst>
              <a:ext uri="{FF2B5EF4-FFF2-40B4-BE49-F238E27FC236}">
                <a16:creationId xmlns:a16="http://schemas.microsoft.com/office/drawing/2014/main" id="{37977197-5420-4C87-9617-736AA0FED65C}"/>
              </a:ext>
            </a:extLst>
          </p:cNvPr>
          <p:cNvSpPr>
            <a:spLocks noEditPoints="1"/>
          </p:cNvSpPr>
          <p:nvPr/>
        </p:nvSpPr>
        <p:spPr bwMode="auto">
          <a:xfrm>
            <a:off x="5185382" y="3148851"/>
            <a:ext cx="215409" cy="249286"/>
          </a:xfrm>
          <a:custGeom>
            <a:avLst/>
            <a:gdLst>
              <a:gd name="T0" fmla="*/ 1214 w 1347"/>
              <a:gd name="T1" fmla="*/ 648 h 1560"/>
              <a:gd name="T2" fmla="*/ 1188 w 1347"/>
              <a:gd name="T3" fmla="*/ 547 h 1560"/>
              <a:gd name="T4" fmla="*/ 1212 w 1347"/>
              <a:gd name="T5" fmla="*/ 472 h 1560"/>
              <a:gd name="T6" fmla="*/ 1147 w 1347"/>
              <a:gd name="T7" fmla="*/ 300 h 1560"/>
              <a:gd name="T8" fmla="*/ 983 w 1347"/>
              <a:gd name="T9" fmla="*/ 120 h 1560"/>
              <a:gd name="T10" fmla="*/ 764 w 1347"/>
              <a:gd name="T11" fmla="*/ 18 h 1560"/>
              <a:gd name="T12" fmla="*/ 516 w 1347"/>
              <a:gd name="T13" fmla="*/ 10 h 1560"/>
              <a:gd name="T14" fmla="*/ 323 w 1347"/>
              <a:gd name="T15" fmla="*/ 75 h 1560"/>
              <a:gd name="T16" fmla="*/ 160 w 1347"/>
              <a:gd name="T17" fmla="*/ 206 h 1560"/>
              <a:gd name="T18" fmla="*/ 49 w 1347"/>
              <a:gd name="T19" fmla="*/ 380 h 1560"/>
              <a:gd name="T20" fmla="*/ 2 w 1347"/>
              <a:gd name="T21" fmla="*/ 584 h 1560"/>
              <a:gd name="T22" fmla="*/ 22 w 1347"/>
              <a:gd name="T23" fmla="*/ 778 h 1560"/>
              <a:gd name="T24" fmla="*/ 119 w 1347"/>
              <a:gd name="T25" fmla="*/ 984 h 1560"/>
              <a:gd name="T26" fmla="*/ 230 w 1347"/>
              <a:gd name="T27" fmla="*/ 1106 h 1560"/>
              <a:gd name="T28" fmla="*/ 235 w 1347"/>
              <a:gd name="T29" fmla="*/ 1514 h 1560"/>
              <a:gd name="T30" fmla="*/ 558 w 1347"/>
              <a:gd name="T31" fmla="*/ 1559 h 1560"/>
              <a:gd name="T32" fmla="*/ 811 w 1347"/>
              <a:gd name="T33" fmla="*/ 1546 h 1560"/>
              <a:gd name="T34" fmla="*/ 1067 w 1347"/>
              <a:gd name="T35" fmla="*/ 1335 h 1560"/>
              <a:gd name="T36" fmla="*/ 1156 w 1347"/>
              <a:gd name="T37" fmla="*/ 1306 h 1560"/>
              <a:gd name="T38" fmla="*/ 1203 w 1347"/>
              <a:gd name="T39" fmla="*/ 1214 h 1560"/>
              <a:gd name="T40" fmla="*/ 1196 w 1347"/>
              <a:gd name="T41" fmla="*/ 1121 h 1560"/>
              <a:gd name="T42" fmla="*/ 1167 w 1347"/>
              <a:gd name="T43" fmla="*/ 1089 h 1560"/>
              <a:gd name="T44" fmla="*/ 1194 w 1347"/>
              <a:gd name="T45" fmla="*/ 1059 h 1560"/>
              <a:gd name="T46" fmla="*/ 1203 w 1347"/>
              <a:gd name="T47" fmla="*/ 1021 h 1560"/>
              <a:gd name="T48" fmla="*/ 1260 w 1347"/>
              <a:gd name="T49" fmla="*/ 980 h 1560"/>
              <a:gd name="T50" fmla="*/ 1333 w 1347"/>
              <a:gd name="T51" fmla="*/ 937 h 1560"/>
              <a:gd name="T52" fmla="*/ 1346 w 1347"/>
              <a:gd name="T53" fmla="*/ 881 h 1560"/>
              <a:gd name="T54" fmla="*/ 663 w 1347"/>
              <a:gd name="T55" fmla="*/ 1304 h 1560"/>
              <a:gd name="T56" fmla="*/ 580 w 1347"/>
              <a:gd name="T57" fmla="*/ 1316 h 1560"/>
              <a:gd name="T58" fmla="*/ 509 w 1347"/>
              <a:gd name="T59" fmla="*/ 1273 h 1560"/>
              <a:gd name="T60" fmla="*/ 482 w 1347"/>
              <a:gd name="T61" fmla="*/ 1196 h 1560"/>
              <a:gd name="T62" fmla="*/ 518 w 1347"/>
              <a:gd name="T63" fmla="*/ 1109 h 1560"/>
              <a:gd name="T64" fmla="*/ 591 w 1347"/>
              <a:gd name="T65" fmla="*/ 1074 h 1560"/>
              <a:gd name="T66" fmla="*/ 673 w 1347"/>
              <a:gd name="T67" fmla="*/ 1094 h 1560"/>
              <a:gd name="T68" fmla="*/ 724 w 1347"/>
              <a:gd name="T69" fmla="*/ 1160 h 1560"/>
              <a:gd name="T70" fmla="*/ 720 w 1347"/>
              <a:gd name="T71" fmla="*/ 1243 h 1560"/>
              <a:gd name="T72" fmla="*/ 931 w 1347"/>
              <a:gd name="T73" fmla="*/ 596 h 1560"/>
              <a:gd name="T74" fmla="*/ 815 w 1347"/>
              <a:gd name="T75" fmla="*/ 744 h 1560"/>
              <a:gd name="T76" fmla="*/ 723 w 1347"/>
              <a:gd name="T77" fmla="*/ 851 h 1560"/>
              <a:gd name="T78" fmla="*/ 504 w 1347"/>
              <a:gd name="T79" fmla="*/ 992 h 1560"/>
              <a:gd name="T80" fmla="*/ 523 w 1347"/>
              <a:gd name="T81" fmla="*/ 827 h 1560"/>
              <a:gd name="T82" fmla="*/ 598 w 1347"/>
              <a:gd name="T83" fmla="*/ 693 h 1560"/>
              <a:gd name="T84" fmla="*/ 738 w 1347"/>
              <a:gd name="T85" fmla="*/ 555 h 1560"/>
              <a:gd name="T86" fmla="*/ 758 w 1347"/>
              <a:gd name="T87" fmla="*/ 479 h 1560"/>
              <a:gd name="T88" fmla="*/ 720 w 1347"/>
              <a:gd name="T89" fmla="*/ 413 h 1560"/>
              <a:gd name="T90" fmla="*/ 618 w 1347"/>
              <a:gd name="T91" fmla="*/ 381 h 1560"/>
              <a:gd name="T92" fmla="*/ 521 w 1347"/>
              <a:gd name="T93" fmla="*/ 411 h 1560"/>
              <a:gd name="T94" fmla="*/ 470 w 1347"/>
              <a:gd name="T95" fmla="*/ 490 h 1560"/>
              <a:gd name="T96" fmla="*/ 286 w 1347"/>
              <a:gd name="T97" fmla="*/ 453 h 1560"/>
              <a:gd name="T98" fmla="*/ 333 w 1347"/>
              <a:gd name="T99" fmla="*/ 340 h 1560"/>
              <a:gd name="T100" fmla="*/ 413 w 1347"/>
              <a:gd name="T101" fmla="*/ 261 h 1560"/>
              <a:gd name="T102" fmla="*/ 535 w 1347"/>
              <a:gd name="T103" fmla="*/ 211 h 1560"/>
              <a:gd name="T104" fmla="*/ 675 w 1347"/>
              <a:gd name="T105" fmla="*/ 205 h 1560"/>
              <a:gd name="T106" fmla="*/ 815 w 1347"/>
              <a:gd name="T107" fmla="*/ 249 h 1560"/>
              <a:gd name="T108" fmla="*/ 911 w 1347"/>
              <a:gd name="T109" fmla="*/ 347 h 1560"/>
              <a:gd name="T110" fmla="*/ 954 w 1347"/>
              <a:gd name="T111" fmla="*/ 49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7" h="1560">
                <a:moveTo>
                  <a:pt x="1341" y="866"/>
                </a:moveTo>
                <a:lnTo>
                  <a:pt x="1341" y="866"/>
                </a:lnTo>
                <a:lnTo>
                  <a:pt x="1334" y="850"/>
                </a:lnTo>
                <a:lnTo>
                  <a:pt x="1325" y="833"/>
                </a:lnTo>
                <a:lnTo>
                  <a:pt x="1302" y="795"/>
                </a:lnTo>
                <a:lnTo>
                  <a:pt x="1251" y="710"/>
                </a:lnTo>
                <a:lnTo>
                  <a:pt x="1226" y="669"/>
                </a:lnTo>
                <a:lnTo>
                  <a:pt x="1214" y="648"/>
                </a:lnTo>
                <a:lnTo>
                  <a:pt x="1205" y="629"/>
                </a:lnTo>
                <a:lnTo>
                  <a:pt x="1196" y="611"/>
                </a:lnTo>
                <a:lnTo>
                  <a:pt x="1191" y="595"/>
                </a:lnTo>
                <a:lnTo>
                  <a:pt x="1187" y="582"/>
                </a:lnTo>
                <a:lnTo>
                  <a:pt x="1186" y="569"/>
                </a:lnTo>
                <a:lnTo>
                  <a:pt x="1186" y="569"/>
                </a:lnTo>
                <a:lnTo>
                  <a:pt x="1186" y="557"/>
                </a:lnTo>
                <a:lnTo>
                  <a:pt x="1188" y="547"/>
                </a:lnTo>
                <a:lnTo>
                  <a:pt x="1191" y="537"/>
                </a:lnTo>
                <a:lnTo>
                  <a:pt x="1196" y="526"/>
                </a:lnTo>
                <a:lnTo>
                  <a:pt x="1196" y="526"/>
                </a:lnTo>
                <a:lnTo>
                  <a:pt x="1202" y="515"/>
                </a:lnTo>
                <a:lnTo>
                  <a:pt x="1206" y="506"/>
                </a:lnTo>
                <a:lnTo>
                  <a:pt x="1209" y="496"/>
                </a:lnTo>
                <a:lnTo>
                  <a:pt x="1211" y="484"/>
                </a:lnTo>
                <a:lnTo>
                  <a:pt x="1212" y="472"/>
                </a:lnTo>
                <a:lnTo>
                  <a:pt x="1212" y="458"/>
                </a:lnTo>
                <a:lnTo>
                  <a:pt x="1209" y="445"/>
                </a:lnTo>
                <a:lnTo>
                  <a:pt x="1209" y="445"/>
                </a:lnTo>
                <a:lnTo>
                  <a:pt x="1200" y="414"/>
                </a:lnTo>
                <a:lnTo>
                  <a:pt x="1189" y="384"/>
                </a:lnTo>
                <a:lnTo>
                  <a:pt x="1176" y="356"/>
                </a:lnTo>
                <a:lnTo>
                  <a:pt x="1163" y="327"/>
                </a:lnTo>
                <a:lnTo>
                  <a:pt x="1147" y="300"/>
                </a:lnTo>
                <a:lnTo>
                  <a:pt x="1131" y="274"/>
                </a:lnTo>
                <a:lnTo>
                  <a:pt x="1113" y="248"/>
                </a:lnTo>
                <a:lnTo>
                  <a:pt x="1094" y="225"/>
                </a:lnTo>
                <a:lnTo>
                  <a:pt x="1073" y="202"/>
                </a:lnTo>
                <a:lnTo>
                  <a:pt x="1052" y="179"/>
                </a:lnTo>
                <a:lnTo>
                  <a:pt x="1030" y="158"/>
                </a:lnTo>
                <a:lnTo>
                  <a:pt x="1008" y="139"/>
                </a:lnTo>
                <a:lnTo>
                  <a:pt x="983" y="120"/>
                </a:lnTo>
                <a:lnTo>
                  <a:pt x="959" y="103"/>
                </a:lnTo>
                <a:lnTo>
                  <a:pt x="932" y="87"/>
                </a:lnTo>
                <a:lnTo>
                  <a:pt x="906" y="72"/>
                </a:lnTo>
                <a:lnTo>
                  <a:pt x="879" y="58"/>
                </a:lnTo>
                <a:lnTo>
                  <a:pt x="851" y="47"/>
                </a:lnTo>
                <a:lnTo>
                  <a:pt x="823" y="35"/>
                </a:lnTo>
                <a:lnTo>
                  <a:pt x="794" y="27"/>
                </a:lnTo>
                <a:lnTo>
                  <a:pt x="764" y="18"/>
                </a:lnTo>
                <a:lnTo>
                  <a:pt x="734" y="12"/>
                </a:lnTo>
                <a:lnTo>
                  <a:pt x="704" y="6"/>
                </a:lnTo>
                <a:lnTo>
                  <a:pt x="674" y="3"/>
                </a:lnTo>
                <a:lnTo>
                  <a:pt x="642" y="1"/>
                </a:lnTo>
                <a:lnTo>
                  <a:pt x="611" y="0"/>
                </a:lnTo>
                <a:lnTo>
                  <a:pt x="579" y="2"/>
                </a:lnTo>
                <a:lnTo>
                  <a:pt x="548" y="4"/>
                </a:lnTo>
                <a:lnTo>
                  <a:pt x="516" y="10"/>
                </a:lnTo>
                <a:lnTo>
                  <a:pt x="484" y="15"/>
                </a:lnTo>
                <a:lnTo>
                  <a:pt x="452" y="23"/>
                </a:lnTo>
                <a:lnTo>
                  <a:pt x="421" y="33"/>
                </a:lnTo>
                <a:lnTo>
                  <a:pt x="421" y="33"/>
                </a:lnTo>
                <a:lnTo>
                  <a:pt x="396" y="42"/>
                </a:lnTo>
                <a:lnTo>
                  <a:pt x="371" y="52"/>
                </a:lnTo>
                <a:lnTo>
                  <a:pt x="346" y="64"/>
                </a:lnTo>
                <a:lnTo>
                  <a:pt x="323" y="75"/>
                </a:lnTo>
                <a:lnTo>
                  <a:pt x="299" y="89"/>
                </a:lnTo>
                <a:lnTo>
                  <a:pt x="277" y="103"/>
                </a:lnTo>
                <a:lnTo>
                  <a:pt x="256" y="118"/>
                </a:lnTo>
                <a:lnTo>
                  <a:pt x="235" y="134"/>
                </a:lnTo>
                <a:lnTo>
                  <a:pt x="215" y="151"/>
                </a:lnTo>
                <a:lnTo>
                  <a:pt x="196" y="169"/>
                </a:lnTo>
                <a:lnTo>
                  <a:pt x="178" y="187"/>
                </a:lnTo>
                <a:lnTo>
                  <a:pt x="160" y="206"/>
                </a:lnTo>
                <a:lnTo>
                  <a:pt x="143" y="225"/>
                </a:lnTo>
                <a:lnTo>
                  <a:pt x="127" y="246"/>
                </a:lnTo>
                <a:lnTo>
                  <a:pt x="112" y="266"/>
                </a:lnTo>
                <a:lnTo>
                  <a:pt x="97" y="289"/>
                </a:lnTo>
                <a:lnTo>
                  <a:pt x="83" y="311"/>
                </a:lnTo>
                <a:lnTo>
                  <a:pt x="72" y="333"/>
                </a:lnTo>
                <a:lnTo>
                  <a:pt x="60" y="357"/>
                </a:lnTo>
                <a:lnTo>
                  <a:pt x="49" y="380"/>
                </a:lnTo>
                <a:lnTo>
                  <a:pt x="40" y="404"/>
                </a:lnTo>
                <a:lnTo>
                  <a:pt x="31" y="429"/>
                </a:lnTo>
                <a:lnTo>
                  <a:pt x="23" y="454"/>
                </a:lnTo>
                <a:lnTo>
                  <a:pt x="16" y="480"/>
                </a:lnTo>
                <a:lnTo>
                  <a:pt x="11" y="505"/>
                </a:lnTo>
                <a:lnTo>
                  <a:pt x="7" y="531"/>
                </a:lnTo>
                <a:lnTo>
                  <a:pt x="4" y="557"/>
                </a:lnTo>
                <a:lnTo>
                  <a:pt x="2" y="584"/>
                </a:lnTo>
                <a:lnTo>
                  <a:pt x="0" y="610"/>
                </a:lnTo>
                <a:lnTo>
                  <a:pt x="0" y="637"/>
                </a:lnTo>
                <a:lnTo>
                  <a:pt x="3" y="663"/>
                </a:lnTo>
                <a:lnTo>
                  <a:pt x="5" y="690"/>
                </a:lnTo>
                <a:lnTo>
                  <a:pt x="5" y="690"/>
                </a:lnTo>
                <a:lnTo>
                  <a:pt x="9" y="720"/>
                </a:lnTo>
                <a:lnTo>
                  <a:pt x="15" y="749"/>
                </a:lnTo>
                <a:lnTo>
                  <a:pt x="22" y="778"/>
                </a:lnTo>
                <a:lnTo>
                  <a:pt x="29" y="805"/>
                </a:lnTo>
                <a:lnTo>
                  <a:pt x="39" y="833"/>
                </a:lnTo>
                <a:lnTo>
                  <a:pt x="49" y="860"/>
                </a:lnTo>
                <a:lnTo>
                  <a:pt x="61" y="886"/>
                </a:lnTo>
                <a:lnTo>
                  <a:pt x="74" y="912"/>
                </a:lnTo>
                <a:lnTo>
                  <a:pt x="87" y="936"/>
                </a:lnTo>
                <a:lnTo>
                  <a:pt x="102" y="960"/>
                </a:lnTo>
                <a:lnTo>
                  <a:pt x="119" y="984"/>
                </a:lnTo>
                <a:lnTo>
                  <a:pt x="137" y="1007"/>
                </a:lnTo>
                <a:lnTo>
                  <a:pt x="155" y="1029"/>
                </a:lnTo>
                <a:lnTo>
                  <a:pt x="175" y="1051"/>
                </a:lnTo>
                <a:lnTo>
                  <a:pt x="197" y="1072"/>
                </a:lnTo>
                <a:lnTo>
                  <a:pt x="219" y="1092"/>
                </a:lnTo>
                <a:lnTo>
                  <a:pt x="219" y="1092"/>
                </a:lnTo>
                <a:lnTo>
                  <a:pt x="224" y="1098"/>
                </a:lnTo>
                <a:lnTo>
                  <a:pt x="230" y="1106"/>
                </a:lnTo>
                <a:lnTo>
                  <a:pt x="233" y="1113"/>
                </a:lnTo>
                <a:lnTo>
                  <a:pt x="234" y="1122"/>
                </a:lnTo>
                <a:lnTo>
                  <a:pt x="234" y="1122"/>
                </a:lnTo>
                <a:lnTo>
                  <a:pt x="235" y="1156"/>
                </a:lnTo>
                <a:lnTo>
                  <a:pt x="235" y="1190"/>
                </a:lnTo>
                <a:lnTo>
                  <a:pt x="235" y="1259"/>
                </a:lnTo>
                <a:lnTo>
                  <a:pt x="235" y="1259"/>
                </a:lnTo>
                <a:lnTo>
                  <a:pt x="235" y="1514"/>
                </a:lnTo>
                <a:lnTo>
                  <a:pt x="235" y="1514"/>
                </a:lnTo>
                <a:lnTo>
                  <a:pt x="279" y="1525"/>
                </a:lnTo>
                <a:lnTo>
                  <a:pt x="325" y="1533"/>
                </a:lnTo>
                <a:lnTo>
                  <a:pt x="371" y="1542"/>
                </a:lnTo>
                <a:lnTo>
                  <a:pt x="416" y="1548"/>
                </a:lnTo>
                <a:lnTo>
                  <a:pt x="463" y="1554"/>
                </a:lnTo>
                <a:lnTo>
                  <a:pt x="510" y="1557"/>
                </a:lnTo>
                <a:lnTo>
                  <a:pt x="558" y="1559"/>
                </a:lnTo>
                <a:lnTo>
                  <a:pt x="606" y="1560"/>
                </a:lnTo>
                <a:lnTo>
                  <a:pt x="606" y="1560"/>
                </a:lnTo>
                <a:lnTo>
                  <a:pt x="640" y="1560"/>
                </a:lnTo>
                <a:lnTo>
                  <a:pt x="675" y="1559"/>
                </a:lnTo>
                <a:lnTo>
                  <a:pt x="709" y="1557"/>
                </a:lnTo>
                <a:lnTo>
                  <a:pt x="744" y="1554"/>
                </a:lnTo>
                <a:lnTo>
                  <a:pt x="778" y="1550"/>
                </a:lnTo>
                <a:lnTo>
                  <a:pt x="811" y="1546"/>
                </a:lnTo>
                <a:lnTo>
                  <a:pt x="844" y="1541"/>
                </a:lnTo>
                <a:lnTo>
                  <a:pt x="877" y="1536"/>
                </a:lnTo>
                <a:lnTo>
                  <a:pt x="877" y="1536"/>
                </a:lnTo>
                <a:lnTo>
                  <a:pt x="877" y="1338"/>
                </a:lnTo>
                <a:lnTo>
                  <a:pt x="877" y="1338"/>
                </a:lnTo>
                <a:lnTo>
                  <a:pt x="885" y="1336"/>
                </a:lnTo>
                <a:lnTo>
                  <a:pt x="885" y="1336"/>
                </a:lnTo>
                <a:lnTo>
                  <a:pt x="1067" y="1335"/>
                </a:lnTo>
                <a:lnTo>
                  <a:pt x="1067" y="1335"/>
                </a:lnTo>
                <a:lnTo>
                  <a:pt x="1082" y="1335"/>
                </a:lnTo>
                <a:lnTo>
                  <a:pt x="1096" y="1333"/>
                </a:lnTo>
                <a:lnTo>
                  <a:pt x="1110" y="1330"/>
                </a:lnTo>
                <a:lnTo>
                  <a:pt x="1123" y="1325"/>
                </a:lnTo>
                <a:lnTo>
                  <a:pt x="1135" y="1320"/>
                </a:lnTo>
                <a:lnTo>
                  <a:pt x="1146" y="1314"/>
                </a:lnTo>
                <a:lnTo>
                  <a:pt x="1156" y="1306"/>
                </a:lnTo>
                <a:lnTo>
                  <a:pt x="1166" y="1298"/>
                </a:lnTo>
                <a:lnTo>
                  <a:pt x="1174" y="1288"/>
                </a:lnTo>
                <a:lnTo>
                  <a:pt x="1182" y="1279"/>
                </a:lnTo>
                <a:lnTo>
                  <a:pt x="1188" y="1267"/>
                </a:lnTo>
                <a:lnTo>
                  <a:pt x="1193" y="1255"/>
                </a:lnTo>
                <a:lnTo>
                  <a:pt x="1198" y="1242"/>
                </a:lnTo>
                <a:lnTo>
                  <a:pt x="1201" y="1228"/>
                </a:lnTo>
                <a:lnTo>
                  <a:pt x="1203" y="1214"/>
                </a:lnTo>
                <a:lnTo>
                  <a:pt x="1203" y="1199"/>
                </a:lnTo>
                <a:lnTo>
                  <a:pt x="1203" y="1199"/>
                </a:lnTo>
                <a:lnTo>
                  <a:pt x="1204" y="1133"/>
                </a:lnTo>
                <a:lnTo>
                  <a:pt x="1204" y="1133"/>
                </a:lnTo>
                <a:lnTo>
                  <a:pt x="1203" y="1130"/>
                </a:lnTo>
                <a:lnTo>
                  <a:pt x="1203" y="1128"/>
                </a:lnTo>
                <a:lnTo>
                  <a:pt x="1200" y="1124"/>
                </a:lnTo>
                <a:lnTo>
                  <a:pt x="1196" y="1121"/>
                </a:lnTo>
                <a:lnTo>
                  <a:pt x="1193" y="1119"/>
                </a:lnTo>
                <a:lnTo>
                  <a:pt x="1193" y="1119"/>
                </a:lnTo>
                <a:lnTo>
                  <a:pt x="1182" y="1112"/>
                </a:lnTo>
                <a:lnTo>
                  <a:pt x="1173" y="1106"/>
                </a:lnTo>
                <a:lnTo>
                  <a:pt x="1171" y="1102"/>
                </a:lnTo>
                <a:lnTo>
                  <a:pt x="1168" y="1097"/>
                </a:lnTo>
                <a:lnTo>
                  <a:pt x="1167" y="1093"/>
                </a:lnTo>
                <a:lnTo>
                  <a:pt x="1167" y="1089"/>
                </a:lnTo>
                <a:lnTo>
                  <a:pt x="1167" y="1089"/>
                </a:lnTo>
                <a:lnTo>
                  <a:pt x="1167" y="1085"/>
                </a:lnTo>
                <a:lnTo>
                  <a:pt x="1169" y="1080"/>
                </a:lnTo>
                <a:lnTo>
                  <a:pt x="1171" y="1076"/>
                </a:lnTo>
                <a:lnTo>
                  <a:pt x="1174" y="1073"/>
                </a:lnTo>
                <a:lnTo>
                  <a:pt x="1178" y="1069"/>
                </a:lnTo>
                <a:lnTo>
                  <a:pt x="1183" y="1065"/>
                </a:lnTo>
                <a:lnTo>
                  <a:pt x="1194" y="1059"/>
                </a:lnTo>
                <a:lnTo>
                  <a:pt x="1194" y="1059"/>
                </a:lnTo>
                <a:lnTo>
                  <a:pt x="1199" y="1056"/>
                </a:lnTo>
                <a:lnTo>
                  <a:pt x="1202" y="1052"/>
                </a:lnTo>
                <a:lnTo>
                  <a:pt x="1203" y="1048"/>
                </a:lnTo>
                <a:lnTo>
                  <a:pt x="1203" y="1045"/>
                </a:lnTo>
                <a:lnTo>
                  <a:pt x="1203" y="1045"/>
                </a:lnTo>
                <a:lnTo>
                  <a:pt x="1203" y="1021"/>
                </a:lnTo>
                <a:lnTo>
                  <a:pt x="1203" y="1021"/>
                </a:lnTo>
                <a:lnTo>
                  <a:pt x="1204" y="1011"/>
                </a:lnTo>
                <a:lnTo>
                  <a:pt x="1205" y="1007"/>
                </a:lnTo>
                <a:lnTo>
                  <a:pt x="1207" y="1003"/>
                </a:lnTo>
                <a:lnTo>
                  <a:pt x="1210" y="1000"/>
                </a:lnTo>
                <a:lnTo>
                  <a:pt x="1213" y="998"/>
                </a:lnTo>
                <a:lnTo>
                  <a:pt x="1222" y="993"/>
                </a:lnTo>
                <a:lnTo>
                  <a:pt x="1222" y="993"/>
                </a:lnTo>
                <a:lnTo>
                  <a:pt x="1260" y="980"/>
                </a:lnTo>
                <a:lnTo>
                  <a:pt x="1296" y="965"/>
                </a:lnTo>
                <a:lnTo>
                  <a:pt x="1296" y="965"/>
                </a:lnTo>
                <a:lnTo>
                  <a:pt x="1304" y="961"/>
                </a:lnTo>
                <a:lnTo>
                  <a:pt x="1311" y="957"/>
                </a:lnTo>
                <a:lnTo>
                  <a:pt x="1317" y="953"/>
                </a:lnTo>
                <a:lnTo>
                  <a:pt x="1323" y="948"/>
                </a:lnTo>
                <a:lnTo>
                  <a:pt x="1328" y="942"/>
                </a:lnTo>
                <a:lnTo>
                  <a:pt x="1333" y="937"/>
                </a:lnTo>
                <a:lnTo>
                  <a:pt x="1336" y="931"/>
                </a:lnTo>
                <a:lnTo>
                  <a:pt x="1341" y="924"/>
                </a:lnTo>
                <a:lnTo>
                  <a:pt x="1343" y="918"/>
                </a:lnTo>
                <a:lnTo>
                  <a:pt x="1345" y="911"/>
                </a:lnTo>
                <a:lnTo>
                  <a:pt x="1346" y="903"/>
                </a:lnTo>
                <a:lnTo>
                  <a:pt x="1347" y="896"/>
                </a:lnTo>
                <a:lnTo>
                  <a:pt x="1347" y="888"/>
                </a:lnTo>
                <a:lnTo>
                  <a:pt x="1346" y="881"/>
                </a:lnTo>
                <a:lnTo>
                  <a:pt x="1344" y="873"/>
                </a:lnTo>
                <a:lnTo>
                  <a:pt x="1341" y="866"/>
                </a:lnTo>
                <a:lnTo>
                  <a:pt x="1341" y="866"/>
                </a:lnTo>
                <a:close/>
                <a:moveTo>
                  <a:pt x="693" y="1283"/>
                </a:moveTo>
                <a:lnTo>
                  <a:pt x="693" y="1283"/>
                </a:lnTo>
                <a:lnTo>
                  <a:pt x="683" y="1292"/>
                </a:lnTo>
                <a:lnTo>
                  <a:pt x="674" y="1298"/>
                </a:lnTo>
                <a:lnTo>
                  <a:pt x="663" y="1304"/>
                </a:lnTo>
                <a:lnTo>
                  <a:pt x="653" y="1310"/>
                </a:lnTo>
                <a:lnTo>
                  <a:pt x="642" y="1314"/>
                </a:lnTo>
                <a:lnTo>
                  <a:pt x="630" y="1316"/>
                </a:lnTo>
                <a:lnTo>
                  <a:pt x="618" y="1318"/>
                </a:lnTo>
                <a:lnTo>
                  <a:pt x="605" y="1319"/>
                </a:lnTo>
                <a:lnTo>
                  <a:pt x="605" y="1319"/>
                </a:lnTo>
                <a:lnTo>
                  <a:pt x="592" y="1318"/>
                </a:lnTo>
                <a:lnTo>
                  <a:pt x="580" y="1316"/>
                </a:lnTo>
                <a:lnTo>
                  <a:pt x="569" y="1314"/>
                </a:lnTo>
                <a:lnTo>
                  <a:pt x="558" y="1310"/>
                </a:lnTo>
                <a:lnTo>
                  <a:pt x="547" y="1304"/>
                </a:lnTo>
                <a:lnTo>
                  <a:pt x="537" y="1298"/>
                </a:lnTo>
                <a:lnTo>
                  <a:pt x="527" y="1292"/>
                </a:lnTo>
                <a:lnTo>
                  <a:pt x="518" y="1283"/>
                </a:lnTo>
                <a:lnTo>
                  <a:pt x="518" y="1283"/>
                </a:lnTo>
                <a:lnTo>
                  <a:pt x="509" y="1273"/>
                </a:lnTo>
                <a:lnTo>
                  <a:pt x="502" y="1264"/>
                </a:lnTo>
                <a:lnTo>
                  <a:pt x="496" y="1253"/>
                </a:lnTo>
                <a:lnTo>
                  <a:pt x="490" y="1243"/>
                </a:lnTo>
                <a:lnTo>
                  <a:pt x="487" y="1232"/>
                </a:lnTo>
                <a:lnTo>
                  <a:pt x="484" y="1220"/>
                </a:lnTo>
                <a:lnTo>
                  <a:pt x="482" y="1209"/>
                </a:lnTo>
                <a:lnTo>
                  <a:pt x="482" y="1196"/>
                </a:lnTo>
                <a:lnTo>
                  <a:pt x="482" y="1196"/>
                </a:lnTo>
                <a:lnTo>
                  <a:pt x="482" y="1183"/>
                </a:lnTo>
                <a:lnTo>
                  <a:pt x="484" y="1172"/>
                </a:lnTo>
                <a:lnTo>
                  <a:pt x="487" y="1160"/>
                </a:lnTo>
                <a:lnTo>
                  <a:pt x="490" y="1149"/>
                </a:lnTo>
                <a:lnTo>
                  <a:pt x="496" y="1139"/>
                </a:lnTo>
                <a:lnTo>
                  <a:pt x="502" y="1128"/>
                </a:lnTo>
                <a:lnTo>
                  <a:pt x="509" y="1119"/>
                </a:lnTo>
                <a:lnTo>
                  <a:pt x="518" y="1109"/>
                </a:lnTo>
                <a:lnTo>
                  <a:pt x="518" y="1109"/>
                </a:lnTo>
                <a:lnTo>
                  <a:pt x="526" y="1102"/>
                </a:lnTo>
                <a:lnTo>
                  <a:pt x="536" y="1094"/>
                </a:lnTo>
                <a:lnTo>
                  <a:pt x="547" y="1088"/>
                </a:lnTo>
                <a:lnTo>
                  <a:pt x="557" y="1082"/>
                </a:lnTo>
                <a:lnTo>
                  <a:pt x="568" y="1079"/>
                </a:lnTo>
                <a:lnTo>
                  <a:pt x="579" y="1076"/>
                </a:lnTo>
                <a:lnTo>
                  <a:pt x="591" y="1074"/>
                </a:lnTo>
                <a:lnTo>
                  <a:pt x="604" y="1074"/>
                </a:lnTo>
                <a:lnTo>
                  <a:pt x="604" y="1074"/>
                </a:lnTo>
                <a:lnTo>
                  <a:pt x="616" y="1074"/>
                </a:lnTo>
                <a:lnTo>
                  <a:pt x="629" y="1076"/>
                </a:lnTo>
                <a:lnTo>
                  <a:pt x="641" y="1079"/>
                </a:lnTo>
                <a:lnTo>
                  <a:pt x="651" y="1082"/>
                </a:lnTo>
                <a:lnTo>
                  <a:pt x="663" y="1088"/>
                </a:lnTo>
                <a:lnTo>
                  <a:pt x="673" y="1094"/>
                </a:lnTo>
                <a:lnTo>
                  <a:pt x="683" y="1102"/>
                </a:lnTo>
                <a:lnTo>
                  <a:pt x="693" y="1109"/>
                </a:lnTo>
                <a:lnTo>
                  <a:pt x="693" y="1109"/>
                </a:lnTo>
                <a:lnTo>
                  <a:pt x="701" y="1119"/>
                </a:lnTo>
                <a:lnTo>
                  <a:pt x="709" y="1128"/>
                </a:lnTo>
                <a:lnTo>
                  <a:pt x="715" y="1139"/>
                </a:lnTo>
                <a:lnTo>
                  <a:pt x="720" y="1149"/>
                </a:lnTo>
                <a:lnTo>
                  <a:pt x="724" y="1160"/>
                </a:lnTo>
                <a:lnTo>
                  <a:pt x="727" y="1172"/>
                </a:lnTo>
                <a:lnTo>
                  <a:pt x="729" y="1183"/>
                </a:lnTo>
                <a:lnTo>
                  <a:pt x="729" y="1196"/>
                </a:lnTo>
                <a:lnTo>
                  <a:pt x="729" y="1196"/>
                </a:lnTo>
                <a:lnTo>
                  <a:pt x="729" y="1209"/>
                </a:lnTo>
                <a:lnTo>
                  <a:pt x="727" y="1220"/>
                </a:lnTo>
                <a:lnTo>
                  <a:pt x="725" y="1232"/>
                </a:lnTo>
                <a:lnTo>
                  <a:pt x="720" y="1243"/>
                </a:lnTo>
                <a:lnTo>
                  <a:pt x="715" y="1253"/>
                </a:lnTo>
                <a:lnTo>
                  <a:pt x="709" y="1264"/>
                </a:lnTo>
                <a:lnTo>
                  <a:pt x="701" y="1273"/>
                </a:lnTo>
                <a:lnTo>
                  <a:pt x="693" y="1283"/>
                </a:lnTo>
                <a:lnTo>
                  <a:pt x="693" y="1283"/>
                </a:lnTo>
                <a:close/>
                <a:moveTo>
                  <a:pt x="940" y="576"/>
                </a:moveTo>
                <a:lnTo>
                  <a:pt x="940" y="576"/>
                </a:lnTo>
                <a:lnTo>
                  <a:pt x="931" y="596"/>
                </a:lnTo>
                <a:lnTo>
                  <a:pt x="922" y="618"/>
                </a:lnTo>
                <a:lnTo>
                  <a:pt x="910" y="639"/>
                </a:lnTo>
                <a:lnTo>
                  <a:pt x="896" y="660"/>
                </a:lnTo>
                <a:lnTo>
                  <a:pt x="896" y="660"/>
                </a:lnTo>
                <a:lnTo>
                  <a:pt x="885" y="675"/>
                </a:lnTo>
                <a:lnTo>
                  <a:pt x="868" y="693"/>
                </a:lnTo>
                <a:lnTo>
                  <a:pt x="844" y="716"/>
                </a:lnTo>
                <a:lnTo>
                  <a:pt x="815" y="744"/>
                </a:lnTo>
                <a:lnTo>
                  <a:pt x="815" y="744"/>
                </a:lnTo>
                <a:lnTo>
                  <a:pt x="787" y="770"/>
                </a:lnTo>
                <a:lnTo>
                  <a:pt x="764" y="792"/>
                </a:lnTo>
                <a:lnTo>
                  <a:pt x="748" y="810"/>
                </a:lnTo>
                <a:lnTo>
                  <a:pt x="737" y="824"/>
                </a:lnTo>
                <a:lnTo>
                  <a:pt x="737" y="824"/>
                </a:lnTo>
                <a:lnTo>
                  <a:pt x="730" y="836"/>
                </a:lnTo>
                <a:lnTo>
                  <a:pt x="723" y="851"/>
                </a:lnTo>
                <a:lnTo>
                  <a:pt x="716" y="867"/>
                </a:lnTo>
                <a:lnTo>
                  <a:pt x="711" y="885"/>
                </a:lnTo>
                <a:lnTo>
                  <a:pt x="711" y="885"/>
                </a:lnTo>
                <a:lnTo>
                  <a:pt x="706" y="906"/>
                </a:lnTo>
                <a:lnTo>
                  <a:pt x="702" y="932"/>
                </a:lnTo>
                <a:lnTo>
                  <a:pt x="699" y="960"/>
                </a:lnTo>
                <a:lnTo>
                  <a:pt x="697" y="992"/>
                </a:lnTo>
                <a:lnTo>
                  <a:pt x="504" y="992"/>
                </a:lnTo>
                <a:lnTo>
                  <a:pt x="503" y="960"/>
                </a:lnTo>
                <a:lnTo>
                  <a:pt x="503" y="960"/>
                </a:lnTo>
                <a:lnTo>
                  <a:pt x="504" y="937"/>
                </a:lnTo>
                <a:lnTo>
                  <a:pt x="505" y="914"/>
                </a:lnTo>
                <a:lnTo>
                  <a:pt x="508" y="891"/>
                </a:lnTo>
                <a:lnTo>
                  <a:pt x="512" y="869"/>
                </a:lnTo>
                <a:lnTo>
                  <a:pt x="517" y="848"/>
                </a:lnTo>
                <a:lnTo>
                  <a:pt x="523" y="827"/>
                </a:lnTo>
                <a:lnTo>
                  <a:pt x="530" y="807"/>
                </a:lnTo>
                <a:lnTo>
                  <a:pt x="538" y="786"/>
                </a:lnTo>
                <a:lnTo>
                  <a:pt x="538" y="786"/>
                </a:lnTo>
                <a:lnTo>
                  <a:pt x="548" y="767"/>
                </a:lnTo>
                <a:lnTo>
                  <a:pt x="558" y="748"/>
                </a:lnTo>
                <a:lnTo>
                  <a:pt x="571" y="729"/>
                </a:lnTo>
                <a:lnTo>
                  <a:pt x="584" y="711"/>
                </a:lnTo>
                <a:lnTo>
                  <a:pt x="598" y="693"/>
                </a:lnTo>
                <a:lnTo>
                  <a:pt x="615" y="675"/>
                </a:lnTo>
                <a:lnTo>
                  <a:pt x="632" y="657"/>
                </a:lnTo>
                <a:lnTo>
                  <a:pt x="651" y="640"/>
                </a:lnTo>
                <a:lnTo>
                  <a:pt x="651" y="640"/>
                </a:lnTo>
                <a:lnTo>
                  <a:pt x="685" y="609"/>
                </a:lnTo>
                <a:lnTo>
                  <a:pt x="712" y="584"/>
                </a:lnTo>
                <a:lnTo>
                  <a:pt x="731" y="564"/>
                </a:lnTo>
                <a:lnTo>
                  <a:pt x="738" y="555"/>
                </a:lnTo>
                <a:lnTo>
                  <a:pt x="743" y="549"/>
                </a:lnTo>
                <a:lnTo>
                  <a:pt x="743" y="549"/>
                </a:lnTo>
                <a:lnTo>
                  <a:pt x="750" y="536"/>
                </a:lnTo>
                <a:lnTo>
                  <a:pt x="754" y="521"/>
                </a:lnTo>
                <a:lnTo>
                  <a:pt x="758" y="506"/>
                </a:lnTo>
                <a:lnTo>
                  <a:pt x="759" y="490"/>
                </a:lnTo>
                <a:lnTo>
                  <a:pt x="759" y="490"/>
                </a:lnTo>
                <a:lnTo>
                  <a:pt x="758" y="479"/>
                </a:lnTo>
                <a:lnTo>
                  <a:pt x="756" y="468"/>
                </a:lnTo>
                <a:lnTo>
                  <a:pt x="753" y="457"/>
                </a:lnTo>
                <a:lnTo>
                  <a:pt x="749" y="448"/>
                </a:lnTo>
                <a:lnTo>
                  <a:pt x="744" y="438"/>
                </a:lnTo>
                <a:lnTo>
                  <a:pt x="737" y="430"/>
                </a:lnTo>
                <a:lnTo>
                  <a:pt x="729" y="420"/>
                </a:lnTo>
                <a:lnTo>
                  <a:pt x="720" y="413"/>
                </a:lnTo>
                <a:lnTo>
                  <a:pt x="720" y="413"/>
                </a:lnTo>
                <a:lnTo>
                  <a:pt x="711" y="405"/>
                </a:lnTo>
                <a:lnTo>
                  <a:pt x="699" y="399"/>
                </a:lnTo>
                <a:lnTo>
                  <a:pt x="688" y="394"/>
                </a:lnTo>
                <a:lnTo>
                  <a:pt x="676" y="388"/>
                </a:lnTo>
                <a:lnTo>
                  <a:pt x="662" y="385"/>
                </a:lnTo>
                <a:lnTo>
                  <a:pt x="648" y="383"/>
                </a:lnTo>
                <a:lnTo>
                  <a:pt x="633" y="381"/>
                </a:lnTo>
                <a:lnTo>
                  <a:pt x="618" y="381"/>
                </a:lnTo>
                <a:lnTo>
                  <a:pt x="618" y="381"/>
                </a:lnTo>
                <a:lnTo>
                  <a:pt x="602" y="381"/>
                </a:lnTo>
                <a:lnTo>
                  <a:pt x="587" y="383"/>
                </a:lnTo>
                <a:lnTo>
                  <a:pt x="572" y="386"/>
                </a:lnTo>
                <a:lnTo>
                  <a:pt x="558" y="391"/>
                </a:lnTo>
                <a:lnTo>
                  <a:pt x="545" y="396"/>
                </a:lnTo>
                <a:lnTo>
                  <a:pt x="533" y="402"/>
                </a:lnTo>
                <a:lnTo>
                  <a:pt x="521" y="411"/>
                </a:lnTo>
                <a:lnTo>
                  <a:pt x="510" y="419"/>
                </a:lnTo>
                <a:lnTo>
                  <a:pt x="510" y="419"/>
                </a:lnTo>
                <a:lnTo>
                  <a:pt x="501" y="430"/>
                </a:lnTo>
                <a:lnTo>
                  <a:pt x="491" y="440"/>
                </a:lnTo>
                <a:lnTo>
                  <a:pt x="485" y="452"/>
                </a:lnTo>
                <a:lnTo>
                  <a:pt x="479" y="464"/>
                </a:lnTo>
                <a:lnTo>
                  <a:pt x="473" y="476"/>
                </a:lnTo>
                <a:lnTo>
                  <a:pt x="470" y="490"/>
                </a:lnTo>
                <a:lnTo>
                  <a:pt x="468" y="504"/>
                </a:lnTo>
                <a:lnTo>
                  <a:pt x="468" y="519"/>
                </a:lnTo>
                <a:lnTo>
                  <a:pt x="280" y="519"/>
                </a:lnTo>
                <a:lnTo>
                  <a:pt x="280" y="519"/>
                </a:lnTo>
                <a:lnTo>
                  <a:pt x="280" y="502"/>
                </a:lnTo>
                <a:lnTo>
                  <a:pt x="281" y="486"/>
                </a:lnTo>
                <a:lnTo>
                  <a:pt x="284" y="469"/>
                </a:lnTo>
                <a:lnTo>
                  <a:pt x="286" y="453"/>
                </a:lnTo>
                <a:lnTo>
                  <a:pt x="289" y="438"/>
                </a:lnTo>
                <a:lnTo>
                  <a:pt x="293" y="422"/>
                </a:lnTo>
                <a:lnTo>
                  <a:pt x="298" y="409"/>
                </a:lnTo>
                <a:lnTo>
                  <a:pt x="304" y="394"/>
                </a:lnTo>
                <a:lnTo>
                  <a:pt x="310" y="380"/>
                </a:lnTo>
                <a:lnTo>
                  <a:pt x="316" y="366"/>
                </a:lnTo>
                <a:lnTo>
                  <a:pt x="325" y="352"/>
                </a:lnTo>
                <a:lnTo>
                  <a:pt x="333" y="340"/>
                </a:lnTo>
                <a:lnTo>
                  <a:pt x="342" y="328"/>
                </a:lnTo>
                <a:lnTo>
                  <a:pt x="352" y="315"/>
                </a:lnTo>
                <a:lnTo>
                  <a:pt x="363" y="304"/>
                </a:lnTo>
                <a:lnTo>
                  <a:pt x="375" y="292"/>
                </a:lnTo>
                <a:lnTo>
                  <a:pt x="375" y="292"/>
                </a:lnTo>
                <a:lnTo>
                  <a:pt x="387" y="281"/>
                </a:lnTo>
                <a:lnTo>
                  <a:pt x="400" y="271"/>
                </a:lnTo>
                <a:lnTo>
                  <a:pt x="413" y="261"/>
                </a:lnTo>
                <a:lnTo>
                  <a:pt x="427" y="253"/>
                </a:lnTo>
                <a:lnTo>
                  <a:pt x="440" y="245"/>
                </a:lnTo>
                <a:lnTo>
                  <a:pt x="455" y="238"/>
                </a:lnTo>
                <a:lnTo>
                  <a:pt x="470" y="230"/>
                </a:lnTo>
                <a:lnTo>
                  <a:pt x="485" y="225"/>
                </a:lnTo>
                <a:lnTo>
                  <a:pt x="502" y="220"/>
                </a:lnTo>
                <a:lnTo>
                  <a:pt x="518" y="215"/>
                </a:lnTo>
                <a:lnTo>
                  <a:pt x="535" y="211"/>
                </a:lnTo>
                <a:lnTo>
                  <a:pt x="552" y="208"/>
                </a:lnTo>
                <a:lnTo>
                  <a:pt x="570" y="206"/>
                </a:lnTo>
                <a:lnTo>
                  <a:pt x="589" y="204"/>
                </a:lnTo>
                <a:lnTo>
                  <a:pt x="607" y="203"/>
                </a:lnTo>
                <a:lnTo>
                  <a:pt x="626" y="203"/>
                </a:lnTo>
                <a:lnTo>
                  <a:pt x="626" y="203"/>
                </a:lnTo>
                <a:lnTo>
                  <a:pt x="651" y="203"/>
                </a:lnTo>
                <a:lnTo>
                  <a:pt x="675" y="205"/>
                </a:lnTo>
                <a:lnTo>
                  <a:pt x="698" y="208"/>
                </a:lnTo>
                <a:lnTo>
                  <a:pt x="719" y="211"/>
                </a:lnTo>
                <a:lnTo>
                  <a:pt x="741" y="216"/>
                </a:lnTo>
                <a:lnTo>
                  <a:pt x="761" y="223"/>
                </a:lnTo>
                <a:lnTo>
                  <a:pt x="780" y="230"/>
                </a:lnTo>
                <a:lnTo>
                  <a:pt x="798" y="240"/>
                </a:lnTo>
                <a:lnTo>
                  <a:pt x="798" y="240"/>
                </a:lnTo>
                <a:lnTo>
                  <a:pt x="815" y="249"/>
                </a:lnTo>
                <a:lnTo>
                  <a:pt x="832" y="260"/>
                </a:lnTo>
                <a:lnTo>
                  <a:pt x="847" y="272"/>
                </a:lnTo>
                <a:lnTo>
                  <a:pt x="861" y="284"/>
                </a:lnTo>
                <a:lnTo>
                  <a:pt x="875" y="298"/>
                </a:lnTo>
                <a:lnTo>
                  <a:pt x="888" y="314"/>
                </a:lnTo>
                <a:lnTo>
                  <a:pt x="900" y="330"/>
                </a:lnTo>
                <a:lnTo>
                  <a:pt x="911" y="347"/>
                </a:lnTo>
                <a:lnTo>
                  <a:pt x="911" y="347"/>
                </a:lnTo>
                <a:lnTo>
                  <a:pt x="921" y="364"/>
                </a:lnTo>
                <a:lnTo>
                  <a:pt x="929" y="382"/>
                </a:lnTo>
                <a:lnTo>
                  <a:pt x="937" y="400"/>
                </a:lnTo>
                <a:lnTo>
                  <a:pt x="943" y="418"/>
                </a:lnTo>
                <a:lnTo>
                  <a:pt x="947" y="437"/>
                </a:lnTo>
                <a:lnTo>
                  <a:pt x="950" y="455"/>
                </a:lnTo>
                <a:lnTo>
                  <a:pt x="953" y="474"/>
                </a:lnTo>
                <a:lnTo>
                  <a:pt x="954" y="493"/>
                </a:lnTo>
                <a:lnTo>
                  <a:pt x="954" y="493"/>
                </a:lnTo>
                <a:lnTo>
                  <a:pt x="953" y="515"/>
                </a:lnTo>
                <a:lnTo>
                  <a:pt x="949" y="535"/>
                </a:lnTo>
                <a:lnTo>
                  <a:pt x="945" y="556"/>
                </a:lnTo>
                <a:lnTo>
                  <a:pt x="940" y="576"/>
                </a:lnTo>
                <a:lnTo>
                  <a:pt x="940" y="57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pic>
        <p:nvPicPr>
          <p:cNvPr id="50" name="Grafika 49" descr="Koła zębate">
            <a:extLst>
              <a:ext uri="{FF2B5EF4-FFF2-40B4-BE49-F238E27FC236}">
                <a16:creationId xmlns:a16="http://schemas.microsoft.com/office/drawing/2014/main" id="{8B0EAE97-C6CB-4FB1-A37F-478C47BE837B}"/>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126366" y="2765188"/>
            <a:ext cx="333440" cy="333440"/>
          </a:xfrm>
          <a:prstGeom prst="rect">
            <a:avLst/>
          </a:prstGeom>
        </p:spPr>
      </p:pic>
      <p:graphicFrame>
        <p:nvGraphicFramePr>
          <p:cNvPr id="54" name="Tabela 53">
            <a:extLst>
              <a:ext uri="{FF2B5EF4-FFF2-40B4-BE49-F238E27FC236}">
                <a16:creationId xmlns:a16="http://schemas.microsoft.com/office/drawing/2014/main" id="{FD120638-792C-4854-B300-6815244B861B}"/>
              </a:ext>
            </a:extLst>
          </p:cNvPr>
          <p:cNvGraphicFramePr>
            <a:graphicFrameLocks noGrp="1"/>
          </p:cNvGraphicFramePr>
          <p:nvPr>
            <p:extLst>
              <p:ext uri="{D42A27DB-BD31-4B8C-83A1-F6EECF244321}">
                <p14:modId xmlns:p14="http://schemas.microsoft.com/office/powerpoint/2010/main" val="3909970127"/>
              </p:ext>
            </p:extLst>
          </p:nvPr>
        </p:nvGraphicFramePr>
        <p:xfrm>
          <a:off x="2571254" y="4828838"/>
          <a:ext cx="6249216" cy="558165"/>
        </p:xfrm>
        <a:graphic>
          <a:graphicData uri="http://schemas.openxmlformats.org/drawingml/2006/table">
            <a:tbl>
              <a:tblPr firstRow="1" bandRow="1">
                <a:tableStyleId>{5C22544A-7EE6-4342-B048-85BDC9FD1C3A}</a:tableStyleId>
              </a:tblPr>
              <a:tblGrid>
                <a:gridCol w="1136650">
                  <a:extLst>
                    <a:ext uri="{9D8B030D-6E8A-4147-A177-3AD203B41FA5}">
                      <a16:colId xmlns:a16="http://schemas.microsoft.com/office/drawing/2014/main" val="2938667892"/>
                    </a:ext>
                  </a:extLst>
                </a:gridCol>
                <a:gridCol w="864096">
                  <a:extLst>
                    <a:ext uri="{9D8B030D-6E8A-4147-A177-3AD203B41FA5}">
                      <a16:colId xmlns:a16="http://schemas.microsoft.com/office/drawing/2014/main" val="411925587"/>
                    </a:ext>
                  </a:extLst>
                </a:gridCol>
                <a:gridCol w="1123862">
                  <a:extLst>
                    <a:ext uri="{9D8B030D-6E8A-4147-A177-3AD203B41FA5}">
                      <a16:colId xmlns:a16="http://schemas.microsoft.com/office/drawing/2014/main" val="3608420190"/>
                    </a:ext>
                  </a:extLst>
                </a:gridCol>
                <a:gridCol w="1041536">
                  <a:extLst>
                    <a:ext uri="{9D8B030D-6E8A-4147-A177-3AD203B41FA5}">
                      <a16:colId xmlns:a16="http://schemas.microsoft.com/office/drawing/2014/main" val="2823064476"/>
                    </a:ext>
                  </a:extLst>
                </a:gridCol>
                <a:gridCol w="1041536">
                  <a:extLst>
                    <a:ext uri="{9D8B030D-6E8A-4147-A177-3AD203B41FA5}">
                      <a16:colId xmlns:a16="http://schemas.microsoft.com/office/drawing/2014/main" val="608497383"/>
                    </a:ext>
                  </a:extLst>
                </a:gridCol>
                <a:gridCol w="1041536">
                  <a:extLst>
                    <a:ext uri="{9D8B030D-6E8A-4147-A177-3AD203B41FA5}">
                      <a16:colId xmlns:a16="http://schemas.microsoft.com/office/drawing/2014/main" val="4251473885"/>
                    </a:ext>
                  </a:extLst>
                </a:gridCol>
              </a:tblGrid>
              <a:tr h="370840">
                <a:tc>
                  <a:txBody>
                    <a:bodyPr/>
                    <a:lstStyle/>
                    <a:p>
                      <a:pPr algn="ctr" fontAlgn="t"/>
                      <a:r>
                        <a:rPr lang="pl-PL" sz="900" b="0" i="0" u="none" strike="noStrike">
                          <a:solidFill>
                            <a:schemeClr val="tx1"/>
                          </a:solidFill>
                          <a:effectLst/>
                          <a:latin typeface="+mj-lt"/>
                        </a:rPr>
                        <a:t>w porównaniu do innych państw emisja gazów cieplarnianych </a:t>
                      </a:r>
                    </a:p>
                    <a:p>
                      <a:pPr algn="ctr" fontAlgn="t"/>
                      <a:r>
                        <a:rPr lang="pl-PL" sz="900" b="0" i="0" u="none" strike="noStrike">
                          <a:solidFill>
                            <a:schemeClr val="tx1"/>
                          </a:solidFill>
                          <a:effectLst/>
                          <a:latin typeface="+mj-lt"/>
                        </a:rPr>
                        <a:t>w Polsce nie jest duża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ze względu na zbyt wysokie koszty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nie odczuwam negatywnych </a:t>
                      </a:r>
                      <a:br>
                        <a:rPr lang="pl-PL" sz="900" b="0" i="0" u="none" strike="noStrike">
                          <a:solidFill>
                            <a:schemeClr val="tx1"/>
                          </a:solidFill>
                          <a:effectLst/>
                          <a:latin typeface="+mj-lt"/>
                        </a:rPr>
                      </a:br>
                      <a:r>
                        <a:rPr lang="pl-PL" sz="900" b="0" i="0" u="none" strike="noStrike">
                          <a:solidFill>
                            <a:schemeClr val="tx1"/>
                          </a:solidFill>
                          <a:effectLst/>
                          <a:latin typeface="+mj-lt"/>
                        </a:rPr>
                        <a:t>skutków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korzyści związane </a:t>
                      </a:r>
                    </a:p>
                    <a:p>
                      <a:pPr algn="ctr" fontAlgn="t"/>
                      <a:r>
                        <a:rPr lang="pl-PL" sz="900" b="0" i="0" u="none" strike="noStrike">
                          <a:solidFill>
                            <a:schemeClr val="tx1"/>
                          </a:solidFill>
                          <a:effectLst/>
                          <a:latin typeface="+mj-lt"/>
                        </a:rPr>
                        <a:t>z redukcją nie są zauważalne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z innego powodu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aphicFrame>
        <p:nvGraphicFramePr>
          <p:cNvPr id="56" name="Wykres 55">
            <a:extLst>
              <a:ext uri="{FF2B5EF4-FFF2-40B4-BE49-F238E27FC236}">
                <a16:creationId xmlns:a16="http://schemas.microsoft.com/office/drawing/2014/main" id="{B9796BD1-CC07-45AC-AEF8-2E303169A04C}"/>
              </a:ext>
            </a:extLst>
          </p:cNvPr>
          <p:cNvGraphicFramePr/>
          <p:nvPr>
            <p:extLst>
              <p:ext uri="{D42A27DB-BD31-4B8C-83A1-F6EECF244321}">
                <p14:modId xmlns:p14="http://schemas.microsoft.com/office/powerpoint/2010/main" val="3959981284"/>
              </p:ext>
            </p:extLst>
          </p:nvPr>
        </p:nvGraphicFramePr>
        <p:xfrm>
          <a:off x="2290481" y="3526378"/>
          <a:ext cx="6604097" cy="1231751"/>
        </p:xfrm>
        <a:graphic>
          <a:graphicData uri="http://schemas.openxmlformats.org/drawingml/2006/chart">
            <c:chart xmlns:c="http://schemas.openxmlformats.org/drawingml/2006/chart" xmlns:r="http://schemas.openxmlformats.org/officeDocument/2006/relationships" r:id="rId13"/>
          </a:graphicData>
        </a:graphic>
      </p:graphicFrame>
      <p:sp>
        <p:nvSpPr>
          <p:cNvPr id="58" name="Prostokąt: zaokrąglone rogi 57">
            <a:extLst>
              <a:ext uri="{FF2B5EF4-FFF2-40B4-BE49-F238E27FC236}">
                <a16:creationId xmlns:a16="http://schemas.microsoft.com/office/drawing/2014/main" id="{DD5466C1-476B-42C0-8DF2-3143B7A79D22}"/>
              </a:ext>
            </a:extLst>
          </p:cNvPr>
          <p:cNvSpPr/>
          <p:nvPr/>
        </p:nvSpPr>
        <p:spPr>
          <a:xfrm rot="5400000">
            <a:off x="4723591" y="1273211"/>
            <a:ext cx="1865734" cy="645081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1" name="Prostokąt: zaokrąglone rogi 60">
            <a:extLst>
              <a:ext uri="{FF2B5EF4-FFF2-40B4-BE49-F238E27FC236}">
                <a16:creationId xmlns:a16="http://schemas.microsoft.com/office/drawing/2014/main" id="{933557D0-1636-45BD-957A-18CC5E604C90}"/>
              </a:ext>
            </a:extLst>
          </p:cNvPr>
          <p:cNvSpPr/>
          <p:nvPr/>
        </p:nvSpPr>
        <p:spPr>
          <a:xfrm>
            <a:off x="409203" y="1556791"/>
            <a:ext cx="1769727" cy="3874696"/>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pic>
        <p:nvPicPr>
          <p:cNvPr id="39" name="Grafika 38" descr="Odtwórz">
            <a:extLst>
              <a:ext uri="{FF2B5EF4-FFF2-40B4-BE49-F238E27FC236}">
                <a16:creationId xmlns:a16="http://schemas.microsoft.com/office/drawing/2014/main" id="{BEBBD45C-2585-449E-9147-218625523C8D}"/>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953482" y="2931539"/>
            <a:ext cx="553833" cy="553833"/>
          </a:xfrm>
          <a:prstGeom prst="rect">
            <a:avLst/>
          </a:prstGeom>
        </p:spPr>
      </p:pic>
      <p:sp>
        <p:nvSpPr>
          <p:cNvPr id="4" name="Symbol zastępczy tekstu 7">
            <a:extLst>
              <a:ext uri="{FF2B5EF4-FFF2-40B4-BE49-F238E27FC236}">
                <a16:creationId xmlns:a16="http://schemas.microsoft.com/office/drawing/2014/main" id="{3A7BF8EF-8FB3-4127-9090-6FF0D4C3B869}"/>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1" name="Dymek mowy: prostokąt z zaokrąglonymi rogami 10">
            <a:extLst>
              <a:ext uri="{FF2B5EF4-FFF2-40B4-BE49-F238E27FC236}">
                <a16:creationId xmlns:a16="http://schemas.microsoft.com/office/drawing/2014/main" id="{F40C3B6D-02ED-4F66-9F46-C959A0685C1A}"/>
              </a:ext>
            </a:extLst>
          </p:cNvPr>
          <p:cNvSpPr/>
          <p:nvPr/>
        </p:nvSpPr>
        <p:spPr>
          <a:xfrm>
            <a:off x="7021118" y="1174460"/>
            <a:ext cx="1845266" cy="2281209"/>
          </a:xfrm>
          <a:prstGeom prst="wedgeRoundRectCallout">
            <a:avLst>
              <a:gd name="adj1" fmla="val -58070"/>
              <a:gd name="adj2" fmla="val 25237"/>
              <a:gd name="adj3" fmla="val 16667"/>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07000"/>
              </a:lnSpc>
              <a:spcAft>
                <a:spcPts val="800"/>
              </a:spcAft>
            </a:pPr>
            <a:endParaRPr lang="pl-PL" sz="9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4" name="pole tekstowe 33">
            <a:extLst>
              <a:ext uri="{FF2B5EF4-FFF2-40B4-BE49-F238E27FC236}">
                <a16:creationId xmlns:a16="http://schemas.microsoft.com/office/drawing/2014/main" id="{14181B4F-B9DF-4F03-A785-E85C981DD4A2}"/>
              </a:ext>
            </a:extLst>
          </p:cNvPr>
          <p:cNvSpPr txBox="1"/>
          <p:nvPr/>
        </p:nvSpPr>
        <p:spPr>
          <a:xfrm>
            <a:off x="7131277" y="1215594"/>
            <a:ext cx="1763301" cy="2257028"/>
          </a:xfrm>
          <a:prstGeom prst="rect">
            <a:avLst/>
          </a:prstGeom>
          <a:noFill/>
        </p:spPr>
        <p:txBody>
          <a:bodyPr wrap="square">
            <a:spAutoFit/>
          </a:bodyPr>
          <a:lstStyle/>
          <a:p>
            <a:pPr>
              <a:spcAft>
                <a:spcPts val="800"/>
              </a:spcAft>
            </a:pPr>
            <a:r>
              <a:rPr lang="pl-PL" sz="1000" b="1" i="1">
                <a:solidFill>
                  <a:schemeClr val="bg1">
                    <a:lumMod val="50000"/>
                  </a:schemeClr>
                </a:solidFill>
              </a:rPr>
              <a:t>Inne </a:t>
            </a:r>
            <a:r>
              <a:rPr lang="pl-PL" sz="700" i="1">
                <a:solidFill>
                  <a:schemeClr val="bg1">
                    <a:lumMod val="75000"/>
                  </a:schemeClr>
                </a:solidFill>
              </a:rPr>
              <a:t>n=13</a:t>
            </a:r>
            <a:br>
              <a:rPr lang="pl-PL" sz="1000" b="1" i="1">
                <a:solidFill>
                  <a:schemeClr val="tx1">
                    <a:lumMod val="75000"/>
                  </a:schemeClr>
                </a:solidFill>
              </a:rPr>
            </a:br>
            <a:r>
              <a:rPr lang="pl-PL" sz="800" i="1">
                <a:solidFill>
                  <a:schemeClr val="bg1">
                    <a:lumMod val="50000"/>
                  </a:schemeClr>
                </a:solidFill>
              </a:rPr>
              <a:t>„</a:t>
            </a:r>
            <a:r>
              <a:rPr lang="pl-PL" sz="800" b="1" i="1">
                <a:solidFill>
                  <a:schemeClr val="bg1">
                    <a:lumMod val="50000"/>
                  </a:schemeClr>
                </a:solidFill>
                <a:latin typeface="Calibri" panose="020F0502020204030204" pitchFamily="34" charset="0"/>
                <a:cs typeface="Times New Roman" panose="02020603050405020304" pitchFamily="18" charset="0"/>
              </a:rPr>
              <a:t>ż</a:t>
            </a:r>
            <a:r>
              <a:rPr lang="pl-PL" sz="800" i="1">
                <a:solidFill>
                  <a:schemeClr val="bg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eby to miało sens, to musieliby wszyscy razem iść jednym tropem, </a:t>
            </a:r>
            <a:br>
              <a:rPr lang="pl-PL" sz="800" i="1">
                <a:solidFill>
                  <a:schemeClr val="bg1">
                    <a:lumMod val="50000"/>
                  </a:schemeClr>
                </a:solidFill>
                <a:effectLst/>
                <a:latin typeface="Calibri" panose="020F0502020204030204" pitchFamily="34" charset="0"/>
                <a:ea typeface="Calibri" panose="020F0502020204030204" pitchFamily="34" charset="0"/>
                <a:cs typeface="Times New Roman" panose="02020603050405020304" pitchFamily="18" charset="0"/>
              </a:rPr>
            </a:br>
            <a:r>
              <a:rPr lang="pl-PL" sz="800" i="1">
                <a:solidFill>
                  <a:schemeClr val="bg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a widząc inne państwa , USA, Chiny, Indie, to wszyscy albo nikt”</a:t>
            </a:r>
          </a:p>
          <a:p>
            <a:pPr>
              <a:spcAft>
                <a:spcPts val="800"/>
              </a:spcAft>
            </a:pPr>
            <a:r>
              <a:rPr lang="pl-PL" sz="800" i="1">
                <a:solidFill>
                  <a:schemeClr val="bg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„wymysł rządu światowego, w celu wykluczenia emisji ocieplenia”</a:t>
            </a:r>
          </a:p>
          <a:p>
            <a:pPr>
              <a:spcAft>
                <a:spcPts val="800"/>
              </a:spcAft>
            </a:pPr>
            <a:r>
              <a:rPr lang="pl-PL" sz="800" i="1">
                <a:solidFill>
                  <a:schemeClr val="bg1">
                    <a:lumMod val="50000"/>
                  </a:schemeClr>
                </a:solidFill>
                <a:latin typeface="Calibri" panose="020F0502020204030204" pitchFamily="34" charset="0"/>
                <a:ea typeface="Calibri" panose="020F0502020204030204" pitchFamily="34" charset="0"/>
                <a:cs typeface="Times New Roman" panose="02020603050405020304" pitchFamily="18" charset="0"/>
              </a:rPr>
              <a:t>„</a:t>
            </a:r>
            <a:r>
              <a:rPr lang="pl-PL" sz="800" i="1">
                <a:solidFill>
                  <a:schemeClr val="bg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cały czas jest to na równym poziomie, większość fabryk i kopalni już nie funkcjonuje”</a:t>
            </a:r>
          </a:p>
          <a:p>
            <a:pPr>
              <a:spcAft>
                <a:spcPts val="800"/>
              </a:spcAft>
            </a:pPr>
            <a:r>
              <a:rPr lang="pl-PL" sz="800" i="1">
                <a:solidFill>
                  <a:schemeClr val="bg1">
                    <a:lumMod val="50000"/>
                  </a:schemeClr>
                </a:solidFill>
                <a:effectLst/>
                <a:latin typeface="Calibri" panose="020F0502020204030204" pitchFamily="34" charset="0"/>
                <a:ea typeface="Calibri" panose="020F0502020204030204" pitchFamily="34" charset="0"/>
                <a:cs typeface="Times New Roman" panose="02020603050405020304" pitchFamily="18" charset="0"/>
              </a:rPr>
              <a:t>„mamy najwięcej lasów, wiec jest to pochłaniane”</a:t>
            </a:r>
          </a:p>
          <a:p>
            <a:pPr>
              <a:spcAft>
                <a:spcPts val="800"/>
              </a:spcAft>
            </a:pPr>
            <a:r>
              <a:rPr lang="pl-PL" sz="800" i="1">
                <a:solidFill>
                  <a:schemeClr val="bg1">
                    <a:lumMod val="50000"/>
                  </a:schemeClr>
                </a:solidFill>
                <a:latin typeface="Calibri" panose="020F0502020204030204" pitchFamily="34" charset="0"/>
                <a:ea typeface="Calibri" panose="020F0502020204030204" pitchFamily="34" charset="0"/>
                <a:cs typeface="Times New Roman" panose="02020603050405020304" pitchFamily="18" charset="0"/>
              </a:rPr>
              <a:t>„bo uważam, że wielu ludzi nie stać na to”</a:t>
            </a:r>
            <a:endParaRPr lang="pl-PL" sz="800" i="1">
              <a:solidFill>
                <a:schemeClr val="bg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35728412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Prostokąt: zaokrąglone rogi 60">
            <a:extLst>
              <a:ext uri="{FF2B5EF4-FFF2-40B4-BE49-F238E27FC236}">
                <a16:creationId xmlns:a16="http://schemas.microsoft.com/office/drawing/2014/main" id="{FCDE558A-FBEC-4449-B52C-7AABCBF3F494}"/>
              </a:ext>
            </a:extLst>
          </p:cNvPr>
          <p:cNvSpPr/>
          <p:nvPr/>
        </p:nvSpPr>
        <p:spPr>
          <a:xfrm>
            <a:off x="4571999" y="2929935"/>
            <a:ext cx="4238947" cy="2208811"/>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9" name="Prostokąt: zaokrąglone rogi 58">
            <a:extLst>
              <a:ext uri="{FF2B5EF4-FFF2-40B4-BE49-F238E27FC236}">
                <a16:creationId xmlns:a16="http://schemas.microsoft.com/office/drawing/2014/main" id="{1BDB8396-C45C-4A3C-A830-04A64423D3DA}"/>
              </a:ext>
            </a:extLst>
          </p:cNvPr>
          <p:cNvSpPr/>
          <p:nvPr/>
        </p:nvSpPr>
        <p:spPr>
          <a:xfrm>
            <a:off x="333052" y="2953531"/>
            <a:ext cx="4120089" cy="2204265"/>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60" name="Symbol zastępczy zawartości 4" descr="Czy zauważono jakieś działania informacyjne i edukacyjne w zakresie ekologii i zmiany klimatu?&#10;&#10;Wykres słupkowy skumulowany do 100% przedstawiający dostrzeżenie tych działań w podziale na regiony:&#10;północny tak 71%, nie 28%, trudno powiedzieć 1%,&#10;południowy tak 70%, nie 28%, trudno powiedzieć 3%,&#10;centralny tak 69%, nie 28%, trudno powiedzieć 3%,&#10;południowo-zachodni tak 67%, nie 33%&#10;wschodni tak 60%, nie 34%, trudno powiedzieć 7%&#10;północno-zachodni tak 60%, nie 39%, trudno powiedzieć 1%.&#10;&#10;">
            <a:extLst>
              <a:ext uri="{FF2B5EF4-FFF2-40B4-BE49-F238E27FC236}">
                <a16:creationId xmlns:a16="http://schemas.microsoft.com/office/drawing/2014/main" id="{489E4749-AEF9-4E9E-9F4D-6CA854C9DBD8}"/>
              </a:ext>
            </a:extLst>
          </p:cNvPr>
          <p:cNvGraphicFramePr>
            <a:graphicFrameLocks/>
          </p:cNvGraphicFramePr>
          <p:nvPr>
            <p:extLst>
              <p:ext uri="{D42A27DB-BD31-4B8C-83A1-F6EECF244321}">
                <p14:modId xmlns:p14="http://schemas.microsoft.com/office/powerpoint/2010/main" val="1853486874"/>
              </p:ext>
            </p:extLst>
          </p:nvPr>
        </p:nvGraphicFramePr>
        <p:xfrm>
          <a:off x="251519" y="2844751"/>
          <a:ext cx="7584445" cy="242250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Symbol zastępczy zawartości 4" descr="Czy zauważono jakieś działania informacyjne i edukacyjne w zakresie ekologii i zmiany klimatu?&#10;&#10;Wykres słupkowy skumulowany do 100% przedstawiający dostrzeżenie tych działań ze względu na wykształcenie:&#10;podstawowe/gimnazjalne tak 57%, nie 43%, &#10;zasadnicze zawodowe tak 58%, nie 40%, trudno powiedzieć 2%,&#10;średnie tak 63%, nie 34%, trudno powiedzieć 3%,&#10;wyższe tak 71%, nie 26%, trudno powiedzieć 3%.&#10;">
            <a:extLst>
              <a:ext uri="{FF2B5EF4-FFF2-40B4-BE49-F238E27FC236}">
                <a16:creationId xmlns:a16="http://schemas.microsoft.com/office/drawing/2014/main" id="{0350F276-3A5E-4375-93E6-15F54F934305}"/>
              </a:ext>
            </a:extLst>
          </p:cNvPr>
          <p:cNvGraphicFramePr>
            <a:graphicFrameLocks/>
          </p:cNvGraphicFramePr>
          <p:nvPr>
            <p:extLst>
              <p:ext uri="{D42A27DB-BD31-4B8C-83A1-F6EECF244321}">
                <p14:modId xmlns:p14="http://schemas.microsoft.com/office/powerpoint/2010/main" val="253975125"/>
              </p:ext>
            </p:extLst>
          </p:nvPr>
        </p:nvGraphicFramePr>
        <p:xfrm>
          <a:off x="4531232" y="2903194"/>
          <a:ext cx="7584445" cy="2422506"/>
        </p:xfrm>
        <a:graphic>
          <a:graphicData uri="http://schemas.openxmlformats.org/drawingml/2006/chart">
            <c:chart xmlns:c="http://schemas.openxmlformats.org/drawingml/2006/chart" xmlns:r="http://schemas.openxmlformats.org/officeDocument/2006/relationships" r:id="rId4"/>
          </a:graphicData>
        </a:graphic>
      </p:graphicFrame>
      <p:grpSp>
        <p:nvGrpSpPr>
          <p:cNvPr id="10" name="Grupa 9">
            <a:extLst>
              <a:ext uri="{FF2B5EF4-FFF2-40B4-BE49-F238E27FC236}">
                <a16:creationId xmlns:a16="http://schemas.microsoft.com/office/drawing/2014/main" id="{B72D2382-5F94-40CF-93DF-4F8B9ED6540B}"/>
              </a:ext>
            </a:extLst>
          </p:cNvPr>
          <p:cNvGrpSpPr/>
          <p:nvPr/>
        </p:nvGrpSpPr>
        <p:grpSpPr>
          <a:xfrm>
            <a:off x="107502" y="1418364"/>
            <a:ext cx="7584445" cy="3046418"/>
            <a:chOff x="107502" y="1532664"/>
            <a:chExt cx="7584445" cy="3046418"/>
          </a:xfrm>
        </p:grpSpPr>
        <p:graphicFrame>
          <p:nvGraphicFramePr>
            <p:cNvPr id="5" name="Symbol zastępczy zawartości 4" descr="Czy zauważono jakieś działania informacyjne i edukacyjne w zakresie ekologii i zmiany klimatu?&#10;&#10;Wykres słupkowy skumulowany do 100% przedstawiający dostrzeżenie tych działań:&#10;tak 66%, nie 31%, trudno powiedzieć 3%.">
              <a:extLst>
                <a:ext uri="{FF2B5EF4-FFF2-40B4-BE49-F238E27FC236}">
                  <a16:creationId xmlns:a16="http://schemas.microsoft.com/office/drawing/2014/main" id="{05E3F469-5220-45E9-9917-F4D5044736E8}"/>
                </a:ext>
              </a:extLst>
            </p:cNvPr>
            <p:cNvGraphicFramePr>
              <a:graphicFrameLocks/>
            </p:cNvGraphicFramePr>
            <p:nvPr>
              <p:extLst>
                <p:ext uri="{D42A27DB-BD31-4B8C-83A1-F6EECF244321}">
                  <p14:modId xmlns:p14="http://schemas.microsoft.com/office/powerpoint/2010/main" val="2601052360"/>
                </p:ext>
              </p:extLst>
            </p:nvPr>
          </p:nvGraphicFramePr>
          <p:xfrm>
            <a:off x="107502" y="1957327"/>
            <a:ext cx="7584445" cy="262175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Symbol zastępczy zawartości 4">
              <a:extLst>
                <a:ext uri="{FF2B5EF4-FFF2-40B4-BE49-F238E27FC236}">
                  <a16:creationId xmlns:a16="http://schemas.microsoft.com/office/drawing/2014/main" id="{12290C25-FB76-4367-BC20-88CDFDF66BF6}"/>
                </a:ext>
              </a:extLst>
            </p:cNvPr>
            <p:cNvGraphicFramePr>
              <a:graphicFrameLocks/>
            </p:cNvGraphicFramePr>
            <p:nvPr>
              <p:extLst>
                <p:ext uri="{D42A27DB-BD31-4B8C-83A1-F6EECF244321}">
                  <p14:modId xmlns:p14="http://schemas.microsoft.com/office/powerpoint/2010/main" val="760596606"/>
                </p:ext>
              </p:extLst>
            </p:nvPr>
          </p:nvGraphicFramePr>
          <p:xfrm>
            <a:off x="1521227" y="2004323"/>
            <a:ext cx="4756997" cy="708150"/>
          </p:xfrm>
          <a:graphic>
            <a:graphicData uri="http://schemas.openxmlformats.org/drawingml/2006/chart">
              <c:chart xmlns:c="http://schemas.openxmlformats.org/drawingml/2006/chart" xmlns:r="http://schemas.openxmlformats.org/officeDocument/2006/relationships" r:id="rId6"/>
            </a:graphicData>
          </a:graphic>
        </p:graphicFrame>
        <p:grpSp>
          <p:nvGrpSpPr>
            <p:cNvPr id="21" name="Grupa 20">
              <a:extLst>
                <a:ext uri="{FF2B5EF4-FFF2-40B4-BE49-F238E27FC236}">
                  <a16:creationId xmlns:a16="http://schemas.microsoft.com/office/drawing/2014/main" id="{E189697D-480C-4812-B950-5636C50FD8BE}"/>
                </a:ext>
              </a:extLst>
            </p:cNvPr>
            <p:cNvGrpSpPr/>
            <p:nvPr/>
          </p:nvGrpSpPr>
          <p:grpSpPr>
            <a:xfrm>
              <a:off x="2664007" y="1532670"/>
              <a:ext cx="509703" cy="509703"/>
              <a:chOff x="0" y="2744788"/>
              <a:chExt cx="1368425" cy="1368425"/>
            </a:xfrm>
            <a:solidFill>
              <a:schemeClr val="accent4"/>
            </a:solidFill>
          </p:grpSpPr>
          <p:sp>
            <p:nvSpPr>
              <p:cNvPr id="22" name="Freeform 9">
                <a:extLst>
                  <a:ext uri="{FF2B5EF4-FFF2-40B4-BE49-F238E27FC236}">
                    <a16:creationId xmlns:a16="http://schemas.microsoft.com/office/drawing/2014/main" id="{242BA8D3-A206-4465-A7E0-C3FB49B0D59E}"/>
                  </a:ext>
                </a:extLst>
              </p:cNvPr>
              <p:cNvSpPr>
                <a:spLocks noEditPoints="1"/>
              </p:cNvSpPr>
              <p:nvPr/>
            </p:nvSpPr>
            <p:spPr bwMode="auto">
              <a:xfrm>
                <a:off x="0" y="2744788"/>
                <a:ext cx="1368425" cy="1368425"/>
              </a:xfrm>
              <a:custGeom>
                <a:avLst/>
                <a:gdLst>
                  <a:gd name="T0" fmla="*/ 730 w 1724"/>
                  <a:gd name="T1" fmla="*/ 1713 h 1724"/>
                  <a:gd name="T2" fmla="*/ 526 w 1724"/>
                  <a:gd name="T3" fmla="*/ 1655 h 1724"/>
                  <a:gd name="T4" fmla="*/ 346 w 1724"/>
                  <a:gd name="T5" fmla="*/ 1552 h 1724"/>
                  <a:gd name="T6" fmla="*/ 196 w 1724"/>
                  <a:gd name="T7" fmla="*/ 1409 h 1724"/>
                  <a:gd name="T8" fmla="*/ 85 w 1724"/>
                  <a:gd name="T9" fmla="*/ 1235 h 1724"/>
                  <a:gd name="T10" fmla="*/ 18 w 1724"/>
                  <a:gd name="T11" fmla="*/ 1034 h 1724"/>
                  <a:gd name="T12" fmla="*/ 0 w 1724"/>
                  <a:gd name="T13" fmla="*/ 861 h 1724"/>
                  <a:gd name="T14" fmla="*/ 26 w 1724"/>
                  <a:gd name="T15" fmla="*/ 647 h 1724"/>
                  <a:gd name="T16" fmla="*/ 105 w 1724"/>
                  <a:gd name="T17" fmla="*/ 451 h 1724"/>
                  <a:gd name="T18" fmla="*/ 224 w 1724"/>
                  <a:gd name="T19" fmla="*/ 283 h 1724"/>
                  <a:gd name="T20" fmla="*/ 381 w 1724"/>
                  <a:gd name="T21" fmla="*/ 147 h 1724"/>
                  <a:gd name="T22" fmla="*/ 565 w 1724"/>
                  <a:gd name="T23" fmla="*/ 52 h 1724"/>
                  <a:gd name="T24" fmla="*/ 773 w 1724"/>
                  <a:gd name="T25" fmla="*/ 5 h 1724"/>
                  <a:gd name="T26" fmla="*/ 949 w 1724"/>
                  <a:gd name="T27" fmla="*/ 5 h 1724"/>
                  <a:gd name="T28" fmla="*/ 1157 w 1724"/>
                  <a:gd name="T29" fmla="*/ 52 h 1724"/>
                  <a:gd name="T30" fmla="*/ 1343 w 1724"/>
                  <a:gd name="T31" fmla="*/ 147 h 1724"/>
                  <a:gd name="T32" fmla="*/ 1498 w 1724"/>
                  <a:gd name="T33" fmla="*/ 283 h 1724"/>
                  <a:gd name="T34" fmla="*/ 1619 w 1724"/>
                  <a:gd name="T35" fmla="*/ 451 h 1724"/>
                  <a:gd name="T36" fmla="*/ 1696 w 1724"/>
                  <a:gd name="T37" fmla="*/ 647 h 1724"/>
                  <a:gd name="T38" fmla="*/ 1724 w 1724"/>
                  <a:gd name="T39" fmla="*/ 861 h 1724"/>
                  <a:gd name="T40" fmla="*/ 1706 w 1724"/>
                  <a:gd name="T41" fmla="*/ 1034 h 1724"/>
                  <a:gd name="T42" fmla="*/ 1637 w 1724"/>
                  <a:gd name="T43" fmla="*/ 1235 h 1724"/>
                  <a:gd name="T44" fmla="*/ 1526 w 1724"/>
                  <a:gd name="T45" fmla="*/ 1409 h 1724"/>
                  <a:gd name="T46" fmla="*/ 1377 w 1724"/>
                  <a:gd name="T47" fmla="*/ 1552 h 1724"/>
                  <a:gd name="T48" fmla="*/ 1196 w 1724"/>
                  <a:gd name="T49" fmla="*/ 1655 h 1724"/>
                  <a:gd name="T50" fmla="*/ 992 w 1724"/>
                  <a:gd name="T51" fmla="*/ 1713 h 1724"/>
                  <a:gd name="T52" fmla="*/ 861 w 1724"/>
                  <a:gd name="T53" fmla="*/ 70 h 1724"/>
                  <a:gd name="T54" fmla="*/ 703 w 1724"/>
                  <a:gd name="T55" fmla="*/ 87 h 1724"/>
                  <a:gd name="T56" fmla="*/ 520 w 1724"/>
                  <a:gd name="T57" fmla="*/ 149 h 1724"/>
                  <a:gd name="T58" fmla="*/ 359 w 1724"/>
                  <a:gd name="T59" fmla="*/ 252 h 1724"/>
                  <a:gd name="T60" fmla="*/ 229 w 1724"/>
                  <a:gd name="T61" fmla="*/ 389 h 1724"/>
                  <a:gd name="T62" fmla="*/ 132 w 1724"/>
                  <a:gd name="T63" fmla="*/ 554 h 1724"/>
                  <a:gd name="T64" fmla="*/ 80 w 1724"/>
                  <a:gd name="T65" fmla="*/ 742 h 1724"/>
                  <a:gd name="T66" fmla="*/ 72 w 1724"/>
                  <a:gd name="T67" fmla="*/ 902 h 1724"/>
                  <a:gd name="T68" fmla="*/ 106 w 1724"/>
                  <a:gd name="T69" fmla="*/ 1096 h 1724"/>
                  <a:gd name="T70" fmla="*/ 186 w 1724"/>
                  <a:gd name="T71" fmla="*/ 1271 h 1724"/>
                  <a:gd name="T72" fmla="*/ 302 w 1724"/>
                  <a:gd name="T73" fmla="*/ 1420 h 1724"/>
                  <a:gd name="T74" fmla="*/ 451 w 1724"/>
                  <a:gd name="T75" fmla="*/ 1538 h 1724"/>
                  <a:gd name="T76" fmla="*/ 626 w 1724"/>
                  <a:gd name="T77" fmla="*/ 1616 h 1724"/>
                  <a:gd name="T78" fmla="*/ 820 w 1724"/>
                  <a:gd name="T79" fmla="*/ 1650 h 1724"/>
                  <a:gd name="T80" fmla="*/ 982 w 1724"/>
                  <a:gd name="T81" fmla="*/ 1642 h 1724"/>
                  <a:gd name="T82" fmla="*/ 1168 w 1724"/>
                  <a:gd name="T83" fmla="*/ 1590 h 1724"/>
                  <a:gd name="T84" fmla="*/ 1335 w 1724"/>
                  <a:gd name="T85" fmla="*/ 1495 h 1724"/>
                  <a:gd name="T86" fmla="*/ 1471 w 1724"/>
                  <a:gd name="T87" fmla="*/ 1364 h 1724"/>
                  <a:gd name="T88" fmla="*/ 1574 w 1724"/>
                  <a:gd name="T89" fmla="*/ 1204 h 1724"/>
                  <a:gd name="T90" fmla="*/ 1636 w 1724"/>
                  <a:gd name="T91" fmla="*/ 1021 h 1724"/>
                  <a:gd name="T92" fmla="*/ 1652 w 1724"/>
                  <a:gd name="T93" fmla="*/ 861 h 1724"/>
                  <a:gd name="T94" fmla="*/ 1628 w 1724"/>
                  <a:gd name="T95" fmla="*/ 663 h 1724"/>
                  <a:gd name="T96" fmla="*/ 1557 w 1724"/>
                  <a:gd name="T97" fmla="*/ 485 h 1724"/>
                  <a:gd name="T98" fmla="*/ 1446 w 1724"/>
                  <a:gd name="T99" fmla="*/ 330 h 1724"/>
                  <a:gd name="T100" fmla="*/ 1304 w 1724"/>
                  <a:gd name="T101" fmla="*/ 206 h 1724"/>
                  <a:gd name="T102" fmla="*/ 1132 w 1724"/>
                  <a:gd name="T103" fmla="*/ 119 h 1724"/>
                  <a:gd name="T104" fmla="*/ 943 w 1724"/>
                  <a:gd name="T105" fmla="*/ 75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4" h="1724">
                    <a:moveTo>
                      <a:pt x="861" y="1724"/>
                    </a:moveTo>
                    <a:lnTo>
                      <a:pt x="861" y="1724"/>
                    </a:lnTo>
                    <a:lnTo>
                      <a:pt x="817" y="1722"/>
                    </a:lnTo>
                    <a:lnTo>
                      <a:pt x="773" y="1719"/>
                    </a:lnTo>
                    <a:lnTo>
                      <a:pt x="730" y="1713"/>
                    </a:lnTo>
                    <a:lnTo>
                      <a:pt x="688" y="1706"/>
                    </a:lnTo>
                    <a:lnTo>
                      <a:pt x="647" y="1696"/>
                    </a:lnTo>
                    <a:lnTo>
                      <a:pt x="606" y="1685"/>
                    </a:lnTo>
                    <a:lnTo>
                      <a:pt x="565" y="1670"/>
                    </a:lnTo>
                    <a:lnTo>
                      <a:pt x="526" y="1655"/>
                    </a:lnTo>
                    <a:lnTo>
                      <a:pt x="489" y="1637"/>
                    </a:lnTo>
                    <a:lnTo>
                      <a:pt x="451" y="1619"/>
                    </a:lnTo>
                    <a:lnTo>
                      <a:pt x="415" y="1598"/>
                    </a:lnTo>
                    <a:lnTo>
                      <a:pt x="381" y="1575"/>
                    </a:lnTo>
                    <a:lnTo>
                      <a:pt x="346" y="1552"/>
                    </a:lnTo>
                    <a:lnTo>
                      <a:pt x="314" y="1526"/>
                    </a:lnTo>
                    <a:lnTo>
                      <a:pt x="283" y="1498"/>
                    </a:lnTo>
                    <a:lnTo>
                      <a:pt x="252" y="1471"/>
                    </a:lnTo>
                    <a:lnTo>
                      <a:pt x="224" y="1441"/>
                    </a:lnTo>
                    <a:lnTo>
                      <a:pt x="196" y="1409"/>
                    </a:lnTo>
                    <a:lnTo>
                      <a:pt x="172" y="1376"/>
                    </a:lnTo>
                    <a:lnTo>
                      <a:pt x="147" y="1343"/>
                    </a:lnTo>
                    <a:lnTo>
                      <a:pt x="124" y="1307"/>
                    </a:lnTo>
                    <a:lnTo>
                      <a:pt x="105" y="1271"/>
                    </a:lnTo>
                    <a:lnTo>
                      <a:pt x="85" y="1235"/>
                    </a:lnTo>
                    <a:lnTo>
                      <a:pt x="67" y="1196"/>
                    </a:lnTo>
                    <a:lnTo>
                      <a:pt x="52" y="1157"/>
                    </a:lnTo>
                    <a:lnTo>
                      <a:pt x="39" y="1118"/>
                    </a:lnTo>
                    <a:lnTo>
                      <a:pt x="26" y="1077"/>
                    </a:lnTo>
                    <a:lnTo>
                      <a:pt x="18" y="1034"/>
                    </a:lnTo>
                    <a:lnTo>
                      <a:pt x="10" y="992"/>
                    </a:lnTo>
                    <a:lnTo>
                      <a:pt x="5" y="949"/>
                    </a:lnTo>
                    <a:lnTo>
                      <a:pt x="2" y="905"/>
                    </a:lnTo>
                    <a:lnTo>
                      <a:pt x="0" y="861"/>
                    </a:lnTo>
                    <a:lnTo>
                      <a:pt x="0" y="861"/>
                    </a:lnTo>
                    <a:lnTo>
                      <a:pt x="2" y="817"/>
                    </a:lnTo>
                    <a:lnTo>
                      <a:pt x="5" y="773"/>
                    </a:lnTo>
                    <a:lnTo>
                      <a:pt x="10" y="730"/>
                    </a:lnTo>
                    <a:lnTo>
                      <a:pt x="18" y="688"/>
                    </a:lnTo>
                    <a:lnTo>
                      <a:pt x="26" y="647"/>
                    </a:lnTo>
                    <a:lnTo>
                      <a:pt x="39" y="606"/>
                    </a:lnTo>
                    <a:lnTo>
                      <a:pt x="52" y="565"/>
                    </a:lnTo>
                    <a:lnTo>
                      <a:pt x="67" y="526"/>
                    </a:lnTo>
                    <a:lnTo>
                      <a:pt x="85" y="489"/>
                    </a:lnTo>
                    <a:lnTo>
                      <a:pt x="105" y="451"/>
                    </a:lnTo>
                    <a:lnTo>
                      <a:pt x="124" y="415"/>
                    </a:lnTo>
                    <a:lnTo>
                      <a:pt x="147" y="381"/>
                    </a:lnTo>
                    <a:lnTo>
                      <a:pt x="172" y="346"/>
                    </a:lnTo>
                    <a:lnTo>
                      <a:pt x="196" y="314"/>
                    </a:lnTo>
                    <a:lnTo>
                      <a:pt x="224" y="283"/>
                    </a:lnTo>
                    <a:lnTo>
                      <a:pt x="252" y="252"/>
                    </a:lnTo>
                    <a:lnTo>
                      <a:pt x="283" y="224"/>
                    </a:lnTo>
                    <a:lnTo>
                      <a:pt x="314" y="196"/>
                    </a:lnTo>
                    <a:lnTo>
                      <a:pt x="346" y="172"/>
                    </a:lnTo>
                    <a:lnTo>
                      <a:pt x="381" y="147"/>
                    </a:lnTo>
                    <a:lnTo>
                      <a:pt x="415" y="124"/>
                    </a:lnTo>
                    <a:lnTo>
                      <a:pt x="451" y="105"/>
                    </a:lnTo>
                    <a:lnTo>
                      <a:pt x="489" y="85"/>
                    </a:lnTo>
                    <a:lnTo>
                      <a:pt x="526" y="67"/>
                    </a:lnTo>
                    <a:lnTo>
                      <a:pt x="565" y="52"/>
                    </a:lnTo>
                    <a:lnTo>
                      <a:pt x="606" y="39"/>
                    </a:lnTo>
                    <a:lnTo>
                      <a:pt x="647" y="26"/>
                    </a:lnTo>
                    <a:lnTo>
                      <a:pt x="688" y="18"/>
                    </a:lnTo>
                    <a:lnTo>
                      <a:pt x="730" y="10"/>
                    </a:lnTo>
                    <a:lnTo>
                      <a:pt x="773" y="5"/>
                    </a:lnTo>
                    <a:lnTo>
                      <a:pt x="817" y="2"/>
                    </a:lnTo>
                    <a:lnTo>
                      <a:pt x="861" y="0"/>
                    </a:lnTo>
                    <a:lnTo>
                      <a:pt x="861" y="0"/>
                    </a:lnTo>
                    <a:lnTo>
                      <a:pt x="905" y="2"/>
                    </a:lnTo>
                    <a:lnTo>
                      <a:pt x="949" y="5"/>
                    </a:lnTo>
                    <a:lnTo>
                      <a:pt x="992" y="10"/>
                    </a:lnTo>
                    <a:lnTo>
                      <a:pt x="1034" y="18"/>
                    </a:lnTo>
                    <a:lnTo>
                      <a:pt x="1077" y="26"/>
                    </a:lnTo>
                    <a:lnTo>
                      <a:pt x="1118" y="39"/>
                    </a:lnTo>
                    <a:lnTo>
                      <a:pt x="1157" y="52"/>
                    </a:lnTo>
                    <a:lnTo>
                      <a:pt x="1196" y="67"/>
                    </a:lnTo>
                    <a:lnTo>
                      <a:pt x="1235" y="85"/>
                    </a:lnTo>
                    <a:lnTo>
                      <a:pt x="1271" y="105"/>
                    </a:lnTo>
                    <a:lnTo>
                      <a:pt x="1307" y="124"/>
                    </a:lnTo>
                    <a:lnTo>
                      <a:pt x="1343" y="147"/>
                    </a:lnTo>
                    <a:lnTo>
                      <a:pt x="1377" y="172"/>
                    </a:lnTo>
                    <a:lnTo>
                      <a:pt x="1409" y="196"/>
                    </a:lnTo>
                    <a:lnTo>
                      <a:pt x="1441" y="224"/>
                    </a:lnTo>
                    <a:lnTo>
                      <a:pt x="1471" y="252"/>
                    </a:lnTo>
                    <a:lnTo>
                      <a:pt x="1498" y="283"/>
                    </a:lnTo>
                    <a:lnTo>
                      <a:pt x="1526" y="314"/>
                    </a:lnTo>
                    <a:lnTo>
                      <a:pt x="1552" y="346"/>
                    </a:lnTo>
                    <a:lnTo>
                      <a:pt x="1575" y="381"/>
                    </a:lnTo>
                    <a:lnTo>
                      <a:pt x="1598" y="415"/>
                    </a:lnTo>
                    <a:lnTo>
                      <a:pt x="1619" y="451"/>
                    </a:lnTo>
                    <a:lnTo>
                      <a:pt x="1637" y="489"/>
                    </a:lnTo>
                    <a:lnTo>
                      <a:pt x="1655" y="526"/>
                    </a:lnTo>
                    <a:lnTo>
                      <a:pt x="1670" y="565"/>
                    </a:lnTo>
                    <a:lnTo>
                      <a:pt x="1685" y="606"/>
                    </a:lnTo>
                    <a:lnTo>
                      <a:pt x="1696" y="647"/>
                    </a:lnTo>
                    <a:lnTo>
                      <a:pt x="1706" y="688"/>
                    </a:lnTo>
                    <a:lnTo>
                      <a:pt x="1712" y="730"/>
                    </a:lnTo>
                    <a:lnTo>
                      <a:pt x="1719" y="773"/>
                    </a:lnTo>
                    <a:lnTo>
                      <a:pt x="1722" y="817"/>
                    </a:lnTo>
                    <a:lnTo>
                      <a:pt x="1724" y="861"/>
                    </a:lnTo>
                    <a:lnTo>
                      <a:pt x="1724" y="861"/>
                    </a:lnTo>
                    <a:lnTo>
                      <a:pt x="1722" y="905"/>
                    </a:lnTo>
                    <a:lnTo>
                      <a:pt x="1719" y="949"/>
                    </a:lnTo>
                    <a:lnTo>
                      <a:pt x="1712" y="992"/>
                    </a:lnTo>
                    <a:lnTo>
                      <a:pt x="1706" y="1034"/>
                    </a:lnTo>
                    <a:lnTo>
                      <a:pt x="1696" y="1077"/>
                    </a:lnTo>
                    <a:lnTo>
                      <a:pt x="1685" y="1118"/>
                    </a:lnTo>
                    <a:lnTo>
                      <a:pt x="1670" y="1157"/>
                    </a:lnTo>
                    <a:lnTo>
                      <a:pt x="1655" y="1196"/>
                    </a:lnTo>
                    <a:lnTo>
                      <a:pt x="1637" y="1235"/>
                    </a:lnTo>
                    <a:lnTo>
                      <a:pt x="1619" y="1271"/>
                    </a:lnTo>
                    <a:lnTo>
                      <a:pt x="1598" y="1307"/>
                    </a:lnTo>
                    <a:lnTo>
                      <a:pt x="1575" y="1343"/>
                    </a:lnTo>
                    <a:lnTo>
                      <a:pt x="1552" y="1376"/>
                    </a:lnTo>
                    <a:lnTo>
                      <a:pt x="1526" y="1409"/>
                    </a:lnTo>
                    <a:lnTo>
                      <a:pt x="1498" y="1441"/>
                    </a:lnTo>
                    <a:lnTo>
                      <a:pt x="1471" y="1471"/>
                    </a:lnTo>
                    <a:lnTo>
                      <a:pt x="1441" y="1498"/>
                    </a:lnTo>
                    <a:lnTo>
                      <a:pt x="1409" y="1526"/>
                    </a:lnTo>
                    <a:lnTo>
                      <a:pt x="1377" y="1552"/>
                    </a:lnTo>
                    <a:lnTo>
                      <a:pt x="1343" y="1575"/>
                    </a:lnTo>
                    <a:lnTo>
                      <a:pt x="1307" y="1598"/>
                    </a:lnTo>
                    <a:lnTo>
                      <a:pt x="1271" y="1619"/>
                    </a:lnTo>
                    <a:lnTo>
                      <a:pt x="1235" y="1637"/>
                    </a:lnTo>
                    <a:lnTo>
                      <a:pt x="1196" y="1655"/>
                    </a:lnTo>
                    <a:lnTo>
                      <a:pt x="1157" y="1670"/>
                    </a:lnTo>
                    <a:lnTo>
                      <a:pt x="1118" y="1685"/>
                    </a:lnTo>
                    <a:lnTo>
                      <a:pt x="1077" y="1696"/>
                    </a:lnTo>
                    <a:lnTo>
                      <a:pt x="1034" y="1706"/>
                    </a:lnTo>
                    <a:lnTo>
                      <a:pt x="992" y="1713"/>
                    </a:lnTo>
                    <a:lnTo>
                      <a:pt x="949" y="1719"/>
                    </a:lnTo>
                    <a:lnTo>
                      <a:pt x="905" y="1722"/>
                    </a:lnTo>
                    <a:lnTo>
                      <a:pt x="861" y="1724"/>
                    </a:lnTo>
                    <a:lnTo>
                      <a:pt x="861" y="1724"/>
                    </a:lnTo>
                    <a:close/>
                    <a:moveTo>
                      <a:pt x="861" y="70"/>
                    </a:moveTo>
                    <a:lnTo>
                      <a:pt x="861" y="70"/>
                    </a:lnTo>
                    <a:lnTo>
                      <a:pt x="820" y="72"/>
                    </a:lnTo>
                    <a:lnTo>
                      <a:pt x="781" y="75"/>
                    </a:lnTo>
                    <a:lnTo>
                      <a:pt x="742" y="80"/>
                    </a:lnTo>
                    <a:lnTo>
                      <a:pt x="703" y="87"/>
                    </a:lnTo>
                    <a:lnTo>
                      <a:pt x="663" y="96"/>
                    </a:lnTo>
                    <a:lnTo>
                      <a:pt x="626" y="106"/>
                    </a:lnTo>
                    <a:lnTo>
                      <a:pt x="590" y="119"/>
                    </a:lnTo>
                    <a:lnTo>
                      <a:pt x="554" y="132"/>
                    </a:lnTo>
                    <a:lnTo>
                      <a:pt x="520" y="149"/>
                    </a:lnTo>
                    <a:lnTo>
                      <a:pt x="485" y="167"/>
                    </a:lnTo>
                    <a:lnTo>
                      <a:pt x="451" y="185"/>
                    </a:lnTo>
                    <a:lnTo>
                      <a:pt x="420" y="206"/>
                    </a:lnTo>
                    <a:lnTo>
                      <a:pt x="389" y="229"/>
                    </a:lnTo>
                    <a:lnTo>
                      <a:pt x="359" y="252"/>
                    </a:lnTo>
                    <a:lnTo>
                      <a:pt x="330" y="276"/>
                    </a:lnTo>
                    <a:lnTo>
                      <a:pt x="302" y="302"/>
                    </a:lnTo>
                    <a:lnTo>
                      <a:pt x="276" y="330"/>
                    </a:lnTo>
                    <a:lnTo>
                      <a:pt x="252" y="360"/>
                    </a:lnTo>
                    <a:lnTo>
                      <a:pt x="229" y="389"/>
                    </a:lnTo>
                    <a:lnTo>
                      <a:pt x="206" y="420"/>
                    </a:lnTo>
                    <a:lnTo>
                      <a:pt x="186" y="451"/>
                    </a:lnTo>
                    <a:lnTo>
                      <a:pt x="167" y="485"/>
                    </a:lnTo>
                    <a:lnTo>
                      <a:pt x="149" y="520"/>
                    </a:lnTo>
                    <a:lnTo>
                      <a:pt x="132" y="554"/>
                    </a:lnTo>
                    <a:lnTo>
                      <a:pt x="119" y="590"/>
                    </a:lnTo>
                    <a:lnTo>
                      <a:pt x="106" y="626"/>
                    </a:lnTo>
                    <a:lnTo>
                      <a:pt x="96" y="663"/>
                    </a:lnTo>
                    <a:lnTo>
                      <a:pt x="87" y="703"/>
                    </a:lnTo>
                    <a:lnTo>
                      <a:pt x="80" y="742"/>
                    </a:lnTo>
                    <a:lnTo>
                      <a:pt x="75" y="781"/>
                    </a:lnTo>
                    <a:lnTo>
                      <a:pt x="72" y="820"/>
                    </a:lnTo>
                    <a:lnTo>
                      <a:pt x="70" y="861"/>
                    </a:lnTo>
                    <a:lnTo>
                      <a:pt x="70" y="861"/>
                    </a:lnTo>
                    <a:lnTo>
                      <a:pt x="72" y="902"/>
                    </a:lnTo>
                    <a:lnTo>
                      <a:pt x="75" y="943"/>
                    </a:lnTo>
                    <a:lnTo>
                      <a:pt x="80" y="982"/>
                    </a:lnTo>
                    <a:lnTo>
                      <a:pt x="87" y="1021"/>
                    </a:lnTo>
                    <a:lnTo>
                      <a:pt x="96" y="1059"/>
                    </a:lnTo>
                    <a:lnTo>
                      <a:pt x="106" y="1096"/>
                    </a:lnTo>
                    <a:lnTo>
                      <a:pt x="119" y="1132"/>
                    </a:lnTo>
                    <a:lnTo>
                      <a:pt x="132" y="1168"/>
                    </a:lnTo>
                    <a:lnTo>
                      <a:pt x="149" y="1204"/>
                    </a:lnTo>
                    <a:lnTo>
                      <a:pt x="167" y="1239"/>
                    </a:lnTo>
                    <a:lnTo>
                      <a:pt x="186" y="1271"/>
                    </a:lnTo>
                    <a:lnTo>
                      <a:pt x="206" y="1304"/>
                    </a:lnTo>
                    <a:lnTo>
                      <a:pt x="229" y="1333"/>
                    </a:lnTo>
                    <a:lnTo>
                      <a:pt x="252" y="1364"/>
                    </a:lnTo>
                    <a:lnTo>
                      <a:pt x="276" y="1392"/>
                    </a:lnTo>
                    <a:lnTo>
                      <a:pt x="302" y="1420"/>
                    </a:lnTo>
                    <a:lnTo>
                      <a:pt x="330" y="1446"/>
                    </a:lnTo>
                    <a:lnTo>
                      <a:pt x="359" y="1471"/>
                    </a:lnTo>
                    <a:lnTo>
                      <a:pt x="389" y="1495"/>
                    </a:lnTo>
                    <a:lnTo>
                      <a:pt x="420" y="1516"/>
                    </a:lnTo>
                    <a:lnTo>
                      <a:pt x="451" y="1538"/>
                    </a:lnTo>
                    <a:lnTo>
                      <a:pt x="485" y="1557"/>
                    </a:lnTo>
                    <a:lnTo>
                      <a:pt x="520" y="1574"/>
                    </a:lnTo>
                    <a:lnTo>
                      <a:pt x="554" y="1590"/>
                    </a:lnTo>
                    <a:lnTo>
                      <a:pt x="590" y="1605"/>
                    </a:lnTo>
                    <a:lnTo>
                      <a:pt x="626" y="1616"/>
                    </a:lnTo>
                    <a:lnTo>
                      <a:pt x="663" y="1628"/>
                    </a:lnTo>
                    <a:lnTo>
                      <a:pt x="703" y="1636"/>
                    </a:lnTo>
                    <a:lnTo>
                      <a:pt x="742" y="1642"/>
                    </a:lnTo>
                    <a:lnTo>
                      <a:pt x="781" y="1649"/>
                    </a:lnTo>
                    <a:lnTo>
                      <a:pt x="820" y="1650"/>
                    </a:lnTo>
                    <a:lnTo>
                      <a:pt x="861" y="1652"/>
                    </a:lnTo>
                    <a:lnTo>
                      <a:pt x="861" y="1652"/>
                    </a:lnTo>
                    <a:lnTo>
                      <a:pt x="902" y="1650"/>
                    </a:lnTo>
                    <a:lnTo>
                      <a:pt x="943" y="1649"/>
                    </a:lnTo>
                    <a:lnTo>
                      <a:pt x="982" y="1642"/>
                    </a:lnTo>
                    <a:lnTo>
                      <a:pt x="1021" y="1636"/>
                    </a:lnTo>
                    <a:lnTo>
                      <a:pt x="1059" y="1628"/>
                    </a:lnTo>
                    <a:lnTo>
                      <a:pt x="1096" y="1616"/>
                    </a:lnTo>
                    <a:lnTo>
                      <a:pt x="1132" y="1605"/>
                    </a:lnTo>
                    <a:lnTo>
                      <a:pt x="1168" y="1590"/>
                    </a:lnTo>
                    <a:lnTo>
                      <a:pt x="1204" y="1574"/>
                    </a:lnTo>
                    <a:lnTo>
                      <a:pt x="1239" y="1557"/>
                    </a:lnTo>
                    <a:lnTo>
                      <a:pt x="1271" y="1538"/>
                    </a:lnTo>
                    <a:lnTo>
                      <a:pt x="1304" y="1516"/>
                    </a:lnTo>
                    <a:lnTo>
                      <a:pt x="1335" y="1495"/>
                    </a:lnTo>
                    <a:lnTo>
                      <a:pt x="1364" y="1471"/>
                    </a:lnTo>
                    <a:lnTo>
                      <a:pt x="1392" y="1446"/>
                    </a:lnTo>
                    <a:lnTo>
                      <a:pt x="1420" y="1420"/>
                    </a:lnTo>
                    <a:lnTo>
                      <a:pt x="1446" y="1392"/>
                    </a:lnTo>
                    <a:lnTo>
                      <a:pt x="1471" y="1364"/>
                    </a:lnTo>
                    <a:lnTo>
                      <a:pt x="1495" y="1333"/>
                    </a:lnTo>
                    <a:lnTo>
                      <a:pt x="1516" y="1304"/>
                    </a:lnTo>
                    <a:lnTo>
                      <a:pt x="1538" y="1271"/>
                    </a:lnTo>
                    <a:lnTo>
                      <a:pt x="1557" y="1239"/>
                    </a:lnTo>
                    <a:lnTo>
                      <a:pt x="1574" y="1204"/>
                    </a:lnTo>
                    <a:lnTo>
                      <a:pt x="1590" y="1168"/>
                    </a:lnTo>
                    <a:lnTo>
                      <a:pt x="1605" y="1132"/>
                    </a:lnTo>
                    <a:lnTo>
                      <a:pt x="1616" y="1096"/>
                    </a:lnTo>
                    <a:lnTo>
                      <a:pt x="1628" y="1059"/>
                    </a:lnTo>
                    <a:lnTo>
                      <a:pt x="1636" y="1021"/>
                    </a:lnTo>
                    <a:lnTo>
                      <a:pt x="1642" y="982"/>
                    </a:lnTo>
                    <a:lnTo>
                      <a:pt x="1649" y="943"/>
                    </a:lnTo>
                    <a:lnTo>
                      <a:pt x="1650" y="902"/>
                    </a:lnTo>
                    <a:lnTo>
                      <a:pt x="1652" y="861"/>
                    </a:lnTo>
                    <a:lnTo>
                      <a:pt x="1652" y="861"/>
                    </a:lnTo>
                    <a:lnTo>
                      <a:pt x="1650" y="820"/>
                    </a:lnTo>
                    <a:lnTo>
                      <a:pt x="1649" y="781"/>
                    </a:lnTo>
                    <a:lnTo>
                      <a:pt x="1642" y="742"/>
                    </a:lnTo>
                    <a:lnTo>
                      <a:pt x="1636" y="703"/>
                    </a:lnTo>
                    <a:lnTo>
                      <a:pt x="1628" y="663"/>
                    </a:lnTo>
                    <a:lnTo>
                      <a:pt x="1616" y="626"/>
                    </a:lnTo>
                    <a:lnTo>
                      <a:pt x="1605" y="590"/>
                    </a:lnTo>
                    <a:lnTo>
                      <a:pt x="1590" y="554"/>
                    </a:lnTo>
                    <a:lnTo>
                      <a:pt x="1574" y="520"/>
                    </a:lnTo>
                    <a:lnTo>
                      <a:pt x="1557" y="485"/>
                    </a:lnTo>
                    <a:lnTo>
                      <a:pt x="1538" y="451"/>
                    </a:lnTo>
                    <a:lnTo>
                      <a:pt x="1516" y="420"/>
                    </a:lnTo>
                    <a:lnTo>
                      <a:pt x="1495" y="389"/>
                    </a:lnTo>
                    <a:lnTo>
                      <a:pt x="1471" y="360"/>
                    </a:lnTo>
                    <a:lnTo>
                      <a:pt x="1446" y="330"/>
                    </a:lnTo>
                    <a:lnTo>
                      <a:pt x="1420" y="302"/>
                    </a:lnTo>
                    <a:lnTo>
                      <a:pt x="1392" y="276"/>
                    </a:lnTo>
                    <a:lnTo>
                      <a:pt x="1364" y="252"/>
                    </a:lnTo>
                    <a:lnTo>
                      <a:pt x="1335" y="229"/>
                    </a:lnTo>
                    <a:lnTo>
                      <a:pt x="1304" y="206"/>
                    </a:lnTo>
                    <a:lnTo>
                      <a:pt x="1271" y="185"/>
                    </a:lnTo>
                    <a:lnTo>
                      <a:pt x="1239" y="167"/>
                    </a:lnTo>
                    <a:lnTo>
                      <a:pt x="1204" y="149"/>
                    </a:lnTo>
                    <a:lnTo>
                      <a:pt x="1168" y="132"/>
                    </a:lnTo>
                    <a:lnTo>
                      <a:pt x="1132" y="119"/>
                    </a:lnTo>
                    <a:lnTo>
                      <a:pt x="1096" y="106"/>
                    </a:lnTo>
                    <a:lnTo>
                      <a:pt x="1059" y="96"/>
                    </a:lnTo>
                    <a:lnTo>
                      <a:pt x="1021" y="87"/>
                    </a:lnTo>
                    <a:lnTo>
                      <a:pt x="982" y="80"/>
                    </a:lnTo>
                    <a:lnTo>
                      <a:pt x="943" y="75"/>
                    </a:lnTo>
                    <a:lnTo>
                      <a:pt x="902" y="72"/>
                    </a:lnTo>
                    <a:lnTo>
                      <a:pt x="861" y="70"/>
                    </a:lnTo>
                    <a:lnTo>
                      <a:pt x="86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10">
                <a:extLst>
                  <a:ext uri="{FF2B5EF4-FFF2-40B4-BE49-F238E27FC236}">
                    <a16:creationId xmlns:a16="http://schemas.microsoft.com/office/drawing/2014/main" id="{9C2A2A3B-3BDE-4181-881F-956EE9D10BBF}"/>
                  </a:ext>
                </a:extLst>
              </p:cNvPr>
              <p:cNvSpPr>
                <a:spLocks/>
              </p:cNvSpPr>
              <p:nvPr/>
            </p:nvSpPr>
            <p:spPr bwMode="auto">
              <a:xfrm>
                <a:off x="228600" y="3468688"/>
                <a:ext cx="909638" cy="471488"/>
              </a:xfrm>
              <a:custGeom>
                <a:avLst/>
                <a:gdLst>
                  <a:gd name="T0" fmla="*/ 545 w 1147"/>
                  <a:gd name="T1" fmla="*/ 593 h 595"/>
                  <a:gd name="T2" fmla="*/ 464 w 1147"/>
                  <a:gd name="T3" fmla="*/ 583 h 595"/>
                  <a:gd name="T4" fmla="*/ 385 w 1147"/>
                  <a:gd name="T5" fmla="*/ 562 h 595"/>
                  <a:gd name="T6" fmla="*/ 313 w 1147"/>
                  <a:gd name="T7" fmla="*/ 529 h 595"/>
                  <a:gd name="T8" fmla="*/ 245 w 1147"/>
                  <a:gd name="T9" fmla="*/ 487 h 595"/>
                  <a:gd name="T10" fmla="*/ 184 w 1147"/>
                  <a:gd name="T11" fmla="*/ 435 h 595"/>
                  <a:gd name="T12" fmla="*/ 130 w 1147"/>
                  <a:gd name="T13" fmla="*/ 376 h 595"/>
                  <a:gd name="T14" fmla="*/ 85 w 1147"/>
                  <a:gd name="T15" fmla="*/ 307 h 595"/>
                  <a:gd name="T16" fmla="*/ 47 w 1147"/>
                  <a:gd name="T17" fmla="*/ 234 h 595"/>
                  <a:gd name="T18" fmla="*/ 19 w 1147"/>
                  <a:gd name="T19" fmla="*/ 153 h 595"/>
                  <a:gd name="T20" fmla="*/ 3 w 1147"/>
                  <a:gd name="T21" fmla="*/ 68 h 595"/>
                  <a:gd name="T22" fmla="*/ 0 w 1147"/>
                  <a:gd name="T23" fmla="*/ 31 h 595"/>
                  <a:gd name="T24" fmla="*/ 8 w 1147"/>
                  <a:gd name="T25" fmla="*/ 13 h 595"/>
                  <a:gd name="T26" fmla="*/ 26 w 1147"/>
                  <a:gd name="T27" fmla="*/ 1 h 595"/>
                  <a:gd name="T28" fmla="*/ 40 w 1147"/>
                  <a:gd name="T29" fmla="*/ 0 h 595"/>
                  <a:gd name="T30" fmla="*/ 58 w 1147"/>
                  <a:gd name="T31" fmla="*/ 8 h 595"/>
                  <a:gd name="T32" fmla="*/ 70 w 1147"/>
                  <a:gd name="T33" fmla="*/ 26 h 595"/>
                  <a:gd name="T34" fmla="*/ 73 w 1147"/>
                  <a:gd name="T35" fmla="*/ 59 h 595"/>
                  <a:gd name="T36" fmla="*/ 88 w 1147"/>
                  <a:gd name="T37" fmla="*/ 134 h 595"/>
                  <a:gd name="T38" fmla="*/ 112 w 1147"/>
                  <a:gd name="T39" fmla="*/ 204 h 595"/>
                  <a:gd name="T40" fmla="*/ 145 w 1147"/>
                  <a:gd name="T41" fmla="*/ 271 h 595"/>
                  <a:gd name="T42" fmla="*/ 184 w 1147"/>
                  <a:gd name="T43" fmla="*/ 330 h 595"/>
                  <a:gd name="T44" fmla="*/ 232 w 1147"/>
                  <a:gd name="T45" fmla="*/ 382 h 595"/>
                  <a:gd name="T46" fmla="*/ 286 w 1147"/>
                  <a:gd name="T47" fmla="*/ 428 h 595"/>
                  <a:gd name="T48" fmla="*/ 344 w 1147"/>
                  <a:gd name="T49" fmla="*/ 466 h 595"/>
                  <a:gd name="T50" fmla="*/ 410 w 1147"/>
                  <a:gd name="T51" fmla="*/ 495 h 595"/>
                  <a:gd name="T52" fmla="*/ 477 w 1147"/>
                  <a:gd name="T53" fmla="*/ 513 h 595"/>
                  <a:gd name="T54" fmla="*/ 549 w 1147"/>
                  <a:gd name="T55" fmla="*/ 523 h 595"/>
                  <a:gd name="T56" fmla="*/ 598 w 1147"/>
                  <a:gd name="T57" fmla="*/ 523 h 595"/>
                  <a:gd name="T58" fmla="*/ 670 w 1147"/>
                  <a:gd name="T59" fmla="*/ 513 h 595"/>
                  <a:gd name="T60" fmla="*/ 738 w 1147"/>
                  <a:gd name="T61" fmla="*/ 495 h 595"/>
                  <a:gd name="T62" fmla="*/ 802 w 1147"/>
                  <a:gd name="T63" fmla="*/ 466 h 595"/>
                  <a:gd name="T64" fmla="*/ 861 w 1147"/>
                  <a:gd name="T65" fmla="*/ 428 h 595"/>
                  <a:gd name="T66" fmla="*/ 915 w 1147"/>
                  <a:gd name="T67" fmla="*/ 382 h 595"/>
                  <a:gd name="T68" fmla="*/ 962 w 1147"/>
                  <a:gd name="T69" fmla="*/ 330 h 595"/>
                  <a:gd name="T70" fmla="*/ 1003 w 1147"/>
                  <a:gd name="T71" fmla="*/ 271 h 595"/>
                  <a:gd name="T72" fmla="*/ 1034 w 1147"/>
                  <a:gd name="T73" fmla="*/ 204 h 595"/>
                  <a:gd name="T74" fmla="*/ 1058 w 1147"/>
                  <a:gd name="T75" fmla="*/ 134 h 595"/>
                  <a:gd name="T76" fmla="*/ 1073 w 1147"/>
                  <a:gd name="T77" fmla="*/ 59 h 595"/>
                  <a:gd name="T78" fmla="*/ 1078 w 1147"/>
                  <a:gd name="T79" fmla="*/ 26 h 595"/>
                  <a:gd name="T80" fmla="*/ 1088 w 1147"/>
                  <a:gd name="T81" fmla="*/ 8 h 595"/>
                  <a:gd name="T82" fmla="*/ 1107 w 1147"/>
                  <a:gd name="T83" fmla="*/ 0 h 595"/>
                  <a:gd name="T84" fmla="*/ 1122 w 1147"/>
                  <a:gd name="T85" fmla="*/ 1 h 595"/>
                  <a:gd name="T86" fmla="*/ 1139 w 1147"/>
                  <a:gd name="T87" fmla="*/ 13 h 595"/>
                  <a:gd name="T88" fmla="*/ 1147 w 1147"/>
                  <a:gd name="T89" fmla="*/ 31 h 595"/>
                  <a:gd name="T90" fmla="*/ 1143 w 1147"/>
                  <a:gd name="T91" fmla="*/ 68 h 595"/>
                  <a:gd name="T92" fmla="*/ 1127 w 1147"/>
                  <a:gd name="T93" fmla="*/ 153 h 595"/>
                  <a:gd name="T94" fmla="*/ 1099 w 1147"/>
                  <a:gd name="T95" fmla="*/ 234 h 595"/>
                  <a:gd name="T96" fmla="*/ 1063 w 1147"/>
                  <a:gd name="T97" fmla="*/ 307 h 595"/>
                  <a:gd name="T98" fmla="*/ 1018 w 1147"/>
                  <a:gd name="T99" fmla="*/ 376 h 595"/>
                  <a:gd name="T100" fmla="*/ 964 w 1147"/>
                  <a:gd name="T101" fmla="*/ 435 h 595"/>
                  <a:gd name="T102" fmla="*/ 902 w 1147"/>
                  <a:gd name="T103" fmla="*/ 487 h 595"/>
                  <a:gd name="T104" fmla="*/ 835 w 1147"/>
                  <a:gd name="T105" fmla="*/ 529 h 595"/>
                  <a:gd name="T106" fmla="*/ 761 w 1147"/>
                  <a:gd name="T107" fmla="*/ 562 h 595"/>
                  <a:gd name="T108" fmla="*/ 683 w 1147"/>
                  <a:gd name="T109" fmla="*/ 583 h 595"/>
                  <a:gd name="T110" fmla="*/ 601 w 1147"/>
                  <a:gd name="T111" fmla="*/ 593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7" h="595">
                    <a:moveTo>
                      <a:pt x="573" y="595"/>
                    </a:moveTo>
                    <a:lnTo>
                      <a:pt x="573" y="595"/>
                    </a:lnTo>
                    <a:lnTo>
                      <a:pt x="545" y="593"/>
                    </a:lnTo>
                    <a:lnTo>
                      <a:pt x="518" y="591"/>
                    </a:lnTo>
                    <a:lnTo>
                      <a:pt x="490" y="588"/>
                    </a:lnTo>
                    <a:lnTo>
                      <a:pt x="464" y="583"/>
                    </a:lnTo>
                    <a:lnTo>
                      <a:pt x="438" y="577"/>
                    </a:lnTo>
                    <a:lnTo>
                      <a:pt x="411" y="570"/>
                    </a:lnTo>
                    <a:lnTo>
                      <a:pt x="385" y="562"/>
                    </a:lnTo>
                    <a:lnTo>
                      <a:pt x="361" y="552"/>
                    </a:lnTo>
                    <a:lnTo>
                      <a:pt x="336" y="541"/>
                    </a:lnTo>
                    <a:lnTo>
                      <a:pt x="313" y="529"/>
                    </a:lnTo>
                    <a:lnTo>
                      <a:pt x="289" y="516"/>
                    </a:lnTo>
                    <a:lnTo>
                      <a:pt x="268" y="502"/>
                    </a:lnTo>
                    <a:lnTo>
                      <a:pt x="245" y="487"/>
                    </a:lnTo>
                    <a:lnTo>
                      <a:pt x="223" y="470"/>
                    </a:lnTo>
                    <a:lnTo>
                      <a:pt x="204" y="452"/>
                    </a:lnTo>
                    <a:lnTo>
                      <a:pt x="184" y="435"/>
                    </a:lnTo>
                    <a:lnTo>
                      <a:pt x="165" y="417"/>
                    </a:lnTo>
                    <a:lnTo>
                      <a:pt x="147" y="395"/>
                    </a:lnTo>
                    <a:lnTo>
                      <a:pt x="130" y="376"/>
                    </a:lnTo>
                    <a:lnTo>
                      <a:pt x="114" y="353"/>
                    </a:lnTo>
                    <a:lnTo>
                      <a:pt x="99" y="332"/>
                    </a:lnTo>
                    <a:lnTo>
                      <a:pt x="85" y="307"/>
                    </a:lnTo>
                    <a:lnTo>
                      <a:pt x="71" y="284"/>
                    </a:lnTo>
                    <a:lnTo>
                      <a:pt x="58" y="260"/>
                    </a:lnTo>
                    <a:lnTo>
                      <a:pt x="47" y="234"/>
                    </a:lnTo>
                    <a:lnTo>
                      <a:pt x="37" y="207"/>
                    </a:lnTo>
                    <a:lnTo>
                      <a:pt x="27" y="181"/>
                    </a:lnTo>
                    <a:lnTo>
                      <a:pt x="19" y="153"/>
                    </a:lnTo>
                    <a:lnTo>
                      <a:pt x="13" y="126"/>
                    </a:lnTo>
                    <a:lnTo>
                      <a:pt x="8" y="98"/>
                    </a:lnTo>
                    <a:lnTo>
                      <a:pt x="3" y="68"/>
                    </a:lnTo>
                    <a:lnTo>
                      <a:pt x="0" y="39"/>
                    </a:lnTo>
                    <a:lnTo>
                      <a:pt x="0" y="39"/>
                    </a:lnTo>
                    <a:lnTo>
                      <a:pt x="0" y="31"/>
                    </a:lnTo>
                    <a:lnTo>
                      <a:pt x="1" y="24"/>
                    </a:lnTo>
                    <a:lnTo>
                      <a:pt x="4" y="18"/>
                    </a:lnTo>
                    <a:lnTo>
                      <a:pt x="8" y="13"/>
                    </a:lnTo>
                    <a:lnTo>
                      <a:pt x="13" y="8"/>
                    </a:lnTo>
                    <a:lnTo>
                      <a:pt x="19" y="5"/>
                    </a:lnTo>
                    <a:lnTo>
                      <a:pt x="26" y="1"/>
                    </a:lnTo>
                    <a:lnTo>
                      <a:pt x="32" y="0"/>
                    </a:lnTo>
                    <a:lnTo>
                      <a:pt x="32" y="0"/>
                    </a:lnTo>
                    <a:lnTo>
                      <a:pt x="40" y="0"/>
                    </a:lnTo>
                    <a:lnTo>
                      <a:pt x="47" y="1"/>
                    </a:lnTo>
                    <a:lnTo>
                      <a:pt x="54" y="5"/>
                    </a:lnTo>
                    <a:lnTo>
                      <a:pt x="58" y="8"/>
                    </a:lnTo>
                    <a:lnTo>
                      <a:pt x="63" y="13"/>
                    </a:lnTo>
                    <a:lnTo>
                      <a:pt x="67" y="19"/>
                    </a:lnTo>
                    <a:lnTo>
                      <a:pt x="70" y="26"/>
                    </a:lnTo>
                    <a:lnTo>
                      <a:pt x="71" y="33"/>
                    </a:lnTo>
                    <a:lnTo>
                      <a:pt x="71" y="33"/>
                    </a:lnTo>
                    <a:lnTo>
                      <a:pt x="73" y="59"/>
                    </a:lnTo>
                    <a:lnTo>
                      <a:pt x="78" y="85"/>
                    </a:lnTo>
                    <a:lnTo>
                      <a:pt x="83" y="109"/>
                    </a:lnTo>
                    <a:lnTo>
                      <a:pt x="88" y="134"/>
                    </a:lnTo>
                    <a:lnTo>
                      <a:pt x="96" y="158"/>
                    </a:lnTo>
                    <a:lnTo>
                      <a:pt x="104" y="181"/>
                    </a:lnTo>
                    <a:lnTo>
                      <a:pt x="112" y="204"/>
                    </a:lnTo>
                    <a:lnTo>
                      <a:pt x="122" y="227"/>
                    </a:lnTo>
                    <a:lnTo>
                      <a:pt x="134" y="250"/>
                    </a:lnTo>
                    <a:lnTo>
                      <a:pt x="145" y="271"/>
                    </a:lnTo>
                    <a:lnTo>
                      <a:pt x="158" y="291"/>
                    </a:lnTo>
                    <a:lnTo>
                      <a:pt x="171" y="310"/>
                    </a:lnTo>
                    <a:lnTo>
                      <a:pt x="184" y="330"/>
                    </a:lnTo>
                    <a:lnTo>
                      <a:pt x="201" y="348"/>
                    </a:lnTo>
                    <a:lnTo>
                      <a:pt x="215" y="366"/>
                    </a:lnTo>
                    <a:lnTo>
                      <a:pt x="232" y="382"/>
                    </a:lnTo>
                    <a:lnTo>
                      <a:pt x="250" y="399"/>
                    </a:lnTo>
                    <a:lnTo>
                      <a:pt x="268" y="413"/>
                    </a:lnTo>
                    <a:lnTo>
                      <a:pt x="286" y="428"/>
                    </a:lnTo>
                    <a:lnTo>
                      <a:pt x="305" y="441"/>
                    </a:lnTo>
                    <a:lnTo>
                      <a:pt x="325" y="454"/>
                    </a:lnTo>
                    <a:lnTo>
                      <a:pt x="344" y="466"/>
                    </a:lnTo>
                    <a:lnTo>
                      <a:pt x="366" y="475"/>
                    </a:lnTo>
                    <a:lnTo>
                      <a:pt x="387" y="485"/>
                    </a:lnTo>
                    <a:lnTo>
                      <a:pt x="410" y="495"/>
                    </a:lnTo>
                    <a:lnTo>
                      <a:pt x="431" y="502"/>
                    </a:lnTo>
                    <a:lnTo>
                      <a:pt x="454" y="508"/>
                    </a:lnTo>
                    <a:lnTo>
                      <a:pt x="477" y="513"/>
                    </a:lnTo>
                    <a:lnTo>
                      <a:pt x="501" y="518"/>
                    </a:lnTo>
                    <a:lnTo>
                      <a:pt x="524" y="521"/>
                    </a:lnTo>
                    <a:lnTo>
                      <a:pt x="549" y="523"/>
                    </a:lnTo>
                    <a:lnTo>
                      <a:pt x="573" y="523"/>
                    </a:lnTo>
                    <a:lnTo>
                      <a:pt x="573" y="523"/>
                    </a:lnTo>
                    <a:lnTo>
                      <a:pt x="598" y="523"/>
                    </a:lnTo>
                    <a:lnTo>
                      <a:pt x="622" y="521"/>
                    </a:lnTo>
                    <a:lnTo>
                      <a:pt x="647" y="518"/>
                    </a:lnTo>
                    <a:lnTo>
                      <a:pt x="670" y="513"/>
                    </a:lnTo>
                    <a:lnTo>
                      <a:pt x="692" y="508"/>
                    </a:lnTo>
                    <a:lnTo>
                      <a:pt x="715" y="502"/>
                    </a:lnTo>
                    <a:lnTo>
                      <a:pt x="738" y="495"/>
                    </a:lnTo>
                    <a:lnTo>
                      <a:pt x="759" y="485"/>
                    </a:lnTo>
                    <a:lnTo>
                      <a:pt x="781" y="475"/>
                    </a:lnTo>
                    <a:lnTo>
                      <a:pt x="802" y="466"/>
                    </a:lnTo>
                    <a:lnTo>
                      <a:pt x="823" y="454"/>
                    </a:lnTo>
                    <a:lnTo>
                      <a:pt x="843" y="441"/>
                    </a:lnTo>
                    <a:lnTo>
                      <a:pt x="861" y="428"/>
                    </a:lnTo>
                    <a:lnTo>
                      <a:pt x="880" y="413"/>
                    </a:lnTo>
                    <a:lnTo>
                      <a:pt x="898" y="399"/>
                    </a:lnTo>
                    <a:lnTo>
                      <a:pt x="915" y="382"/>
                    </a:lnTo>
                    <a:lnTo>
                      <a:pt x="931" y="366"/>
                    </a:lnTo>
                    <a:lnTo>
                      <a:pt x="947" y="348"/>
                    </a:lnTo>
                    <a:lnTo>
                      <a:pt x="962" y="330"/>
                    </a:lnTo>
                    <a:lnTo>
                      <a:pt x="977" y="310"/>
                    </a:lnTo>
                    <a:lnTo>
                      <a:pt x="990" y="291"/>
                    </a:lnTo>
                    <a:lnTo>
                      <a:pt x="1003" y="271"/>
                    </a:lnTo>
                    <a:lnTo>
                      <a:pt x="1014" y="250"/>
                    </a:lnTo>
                    <a:lnTo>
                      <a:pt x="1024" y="227"/>
                    </a:lnTo>
                    <a:lnTo>
                      <a:pt x="1034" y="204"/>
                    </a:lnTo>
                    <a:lnTo>
                      <a:pt x="1044" y="181"/>
                    </a:lnTo>
                    <a:lnTo>
                      <a:pt x="1052" y="158"/>
                    </a:lnTo>
                    <a:lnTo>
                      <a:pt x="1058" y="134"/>
                    </a:lnTo>
                    <a:lnTo>
                      <a:pt x="1065" y="109"/>
                    </a:lnTo>
                    <a:lnTo>
                      <a:pt x="1070" y="85"/>
                    </a:lnTo>
                    <a:lnTo>
                      <a:pt x="1073" y="59"/>
                    </a:lnTo>
                    <a:lnTo>
                      <a:pt x="1076" y="33"/>
                    </a:lnTo>
                    <a:lnTo>
                      <a:pt x="1076" y="33"/>
                    </a:lnTo>
                    <a:lnTo>
                      <a:pt x="1078" y="26"/>
                    </a:lnTo>
                    <a:lnTo>
                      <a:pt x="1080" y="19"/>
                    </a:lnTo>
                    <a:lnTo>
                      <a:pt x="1083" y="13"/>
                    </a:lnTo>
                    <a:lnTo>
                      <a:pt x="1088" y="8"/>
                    </a:lnTo>
                    <a:lnTo>
                      <a:pt x="1094" y="5"/>
                    </a:lnTo>
                    <a:lnTo>
                      <a:pt x="1101" y="1"/>
                    </a:lnTo>
                    <a:lnTo>
                      <a:pt x="1107" y="0"/>
                    </a:lnTo>
                    <a:lnTo>
                      <a:pt x="1114" y="0"/>
                    </a:lnTo>
                    <a:lnTo>
                      <a:pt x="1114" y="0"/>
                    </a:lnTo>
                    <a:lnTo>
                      <a:pt x="1122" y="1"/>
                    </a:lnTo>
                    <a:lnTo>
                      <a:pt x="1127" y="5"/>
                    </a:lnTo>
                    <a:lnTo>
                      <a:pt x="1134" y="8"/>
                    </a:lnTo>
                    <a:lnTo>
                      <a:pt x="1139" y="13"/>
                    </a:lnTo>
                    <a:lnTo>
                      <a:pt x="1142" y="18"/>
                    </a:lnTo>
                    <a:lnTo>
                      <a:pt x="1145" y="24"/>
                    </a:lnTo>
                    <a:lnTo>
                      <a:pt x="1147" y="31"/>
                    </a:lnTo>
                    <a:lnTo>
                      <a:pt x="1147" y="39"/>
                    </a:lnTo>
                    <a:lnTo>
                      <a:pt x="1147" y="39"/>
                    </a:lnTo>
                    <a:lnTo>
                      <a:pt x="1143" y="68"/>
                    </a:lnTo>
                    <a:lnTo>
                      <a:pt x="1139" y="98"/>
                    </a:lnTo>
                    <a:lnTo>
                      <a:pt x="1134" y="126"/>
                    </a:lnTo>
                    <a:lnTo>
                      <a:pt x="1127" y="153"/>
                    </a:lnTo>
                    <a:lnTo>
                      <a:pt x="1119" y="181"/>
                    </a:lnTo>
                    <a:lnTo>
                      <a:pt x="1109" y="207"/>
                    </a:lnTo>
                    <a:lnTo>
                      <a:pt x="1099" y="234"/>
                    </a:lnTo>
                    <a:lnTo>
                      <a:pt x="1088" y="260"/>
                    </a:lnTo>
                    <a:lnTo>
                      <a:pt x="1076" y="284"/>
                    </a:lnTo>
                    <a:lnTo>
                      <a:pt x="1063" y="307"/>
                    </a:lnTo>
                    <a:lnTo>
                      <a:pt x="1049" y="332"/>
                    </a:lnTo>
                    <a:lnTo>
                      <a:pt x="1032" y="353"/>
                    </a:lnTo>
                    <a:lnTo>
                      <a:pt x="1018" y="376"/>
                    </a:lnTo>
                    <a:lnTo>
                      <a:pt x="1000" y="395"/>
                    </a:lnTo>
                    <a:lnTo>
                      <a:pt x="982" y="417"/>
                    </a:lnTo>
                    <a:lnTo>
                      <a:pt x="964" y="435"/>
                    </a:lnTo>
                    <a:lnTo>
                      <a:pt x="944" y="452"/>
                    </a:lnTo>
                    <a:lnTo>
                      <a:pt x="923" y="470"/>
                    </a:lnTo>
                    <a:lnTo>
                      <a:pt x="902" y="487"/>
                    </a:lnTo>
                    <a:lnTo>
                      <a:pt x="880" y="502"/>
                    </a:lnTo>
                    <a:lnTo>
                      <a:pt x="857" y="516"/>
                    </a:lnTo>
                    <a:lnTo>
                      <a:pt x="835" y="529"/>
                    </a:lnTo>
                    <a:lnTo>
                      <a:pt x="810" y="541"/>
                    </a:lnTo>
                    <a:lnTo>
                      <a:pt x="786" y="552"/>
                    </a:lnTo>
                    <a:lnTo>
                      <a:pt x="761" y="562"/>
                    </a:lnTo>
                    <a:lnTo>
                      <a:pt x="737" y="570"/>
                    </a:lnTo>
                    <a:lnTo>
                      <a:pt x="710" y="577"/>
                    </a:lnTo>
                    <a:lnTo>
                      <a:pt x="683" y="583"/>
                    </a:lnTo>
                    <a:lnTo>
                      <a:pt x="656" y="588"/>
                    </a:lnTo>
                    <a:lnTo>
                      <a:pt x="629" y="591"/>
                    </a:lnTo>
                    <a:lnTo>
                      <a:pt x="601" y="593"/>
                    </a:lnTo>
                    <a:lnTo>
                      <a:pt x="573" y="595"/>
                    </a:lnTo>
                    <a:lnTo>
                      <a:pt x="573" y="5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1">
                <a:extLst>
                  <a:ext uri="{FF2B5EF4-FFF2-40B4-BE49-F238E27FC236}">
                    <a16:creationId xmlns:a16="http://schemas.microsoft.com/office/drawing/2014/main" id="{50D909CF-FD7F-45E0-8646-E172AE1F1BEA}"/>
                  </a:ext>
                </a:extLst>
              </p:cNvPr>
              <p:cNvSpPr>
                <a:spLocks/>
              </p:cNvSpPr>
              <p:nvPr/>
            </p:nvSpPr>
            <p:spPr bwMode="auto">
              <a:xfrm>
                <a:off x="276225" y="3168651"/>
                <a:ext cx="293688" cy="182563"/>
              </a:xfrm>
              <a:custGeom>
                <a:avLst/>
                <a:gdLst>
                  <a:gd name="T0" fmla="*/ 337 w 371"/>
                  <a:gd name="T1" fmla="*/ 229 h 229"/>
                  <a:gd name="T2" fmla="*/ 324 w 371"/>
                  <a:gd name="T3" fmla="*/ 228 h 229"/>
                  <a:gd name="T4" fmla="*/ 312 w 371"/>
                  <a:gd name="T5" fmla="*/ 221 h 229"/>
                  <a:gd name="T6" fmla="*/ 304 w 371"/>
                  <a:gd name="T7" fmla="*/ 210 h 229"/>
                  <a:gd name="T8" fmla="*/ 301 w 371"/>
                  <a:gd name="T9" fmla="*/ 196 h 229"/>
                  <a:gd name="T10" fmla="*/ 299 w 371"/>
                  <a:gd name="T11" fmla="*/ 183 h 229"/>
                  <a:gd name="T12" fmla="*/ 293 w 371"/>
                  <a:gd name="T13" fmla="*/ 159 h 229"/>
                  <a:gd name="T14" fmla="*/ 284 w 371"/>
                  <a:gd name="T15" fmla="*/ 136 h 229"/>
                  <a:gd name="T16" fmla="*/ 271 w 371"/>
                  <a:gd name="T17" fmla="*/ 116 h 229"/>
                  <a:gd name="T18" fmla="*/ 255 w 371"/>
                  <a:gd name="T19" fmla="*/ 100 h 229"/>
                  <a:gd name="T20" fmla="*/ 237 w 371"/>
                  <a:gd name="T21" fmla="*/ 85 h 229"/>
                  <a:gd name="T22" fmla="*/ 217 w 371"/>
                  <a:gd name="T23" fmla="*/ 77 h 229"/>
                  <a:gd name="T24" fmla="*/ 196 w 371"/>
                  <a:gd name="T25" fmla="*/ 72 h 229"/>
                  <a:gd name="T26" fmla="*/ 186 w 371"/>
                  <a:gd name="T27" fmla="*/ 71 h 229"/>
                  <a:gd name="T28" fmla="*/ 163 w 371"/>
                  <a:gd name="T29" fmla="*/ 74 h 229"/>
                  <a:gd name="T30" fmla="*/ 144 w 371"/>
                  <a:gd name="T31" fmla="*/ 80 h 229"/>
                  <a:gd name="T32" fmla="*/ 124 w 371"/>
                  <a:gd name="T33" fmla="*/ 92 h 229"/>
                  <a:gd name="T34" fmla="*/ 108 w 371"/>
                  <a:gd name="T35" fmla="*/ 108 h 229"/>
                  <a:gd name="T36" fmla="*/ 95 w 371"/>
                  <a:gd name="T37" fmla="*/ 126 h 229"/>
                  <a:gd name="T38" fmla="*/ 83 w 371"/>
                  <a:gd name="T39" fmla="*/ 147 h 229"/>
                  <a:gd name="T40" fmla="*/ 75 w 371"/>
                  <a:gd name="T41" fmla="*/ 172 h 229"/>
                  <a:gd name="T42" fmla="*/ 70 w 371"/>
                  <a:gd name="T43" fmla="*/ 196 h 229"/>
                  <a:gd name="T44" fmla="*/ 70 w 371"/>
                  <a:gd name="T45" fmla="*/ 205 h 229"/>
                  <a:gd name="T46" fmla="*/ 64 w 371"/>
                  <a:gd name="T47" fmla="*/ 216 h 229"/>
                  <a:gd name="T48" fmla="*/ 52 w 371"/>
                  <a:gd name="T49" fmla="*/ 226 h 229"/>
                  <a:gd name="T50" fmla="*/ 39 w 371"/>
                  <a:gd name="T51" fmla="*/ 229 h 229"/>
                  <a:gd name="T52" fmla="*/ 33 w 371"/>
                  <a:gd name="T53" fmla="*/ 229 h 229"/>
                  <a:gd name="T54" fmla="*/ 20 w 371"/>
                  <a:gd name="T55" fmla="*/ 226 h 229"/>
                  <a:gd name="T56" fmla="*/ 8 w 371"/>
                  <a:gd name="T57" fmla="*/ 218 h 229"/>
                  <a:gd name="T58" fmla="*/ 2 w 371"/>
                  <a:gd name="T59" fmla="*/ 206 h 229"/>
                  <a:gd name="T60" fmla="*/ 0 w 371"/>
                  <a:gd name="T61" fmla="*/ 192 h 229"/>
                  <a:gd name="T62" fmla="*/ 3 w 371"/>
                  <a:gd name="T63" fmla="*/ 172 h 229"/>
                  <a:gd name="T64" fmla="*/ 11 w 371"/>
                  <a:gd name="T65" fmla="*/ 133 h 229"/>
                  <a:gd name="T66" fmla="*/ 28 w 371"/>
                  <a:gd name="T67" fmla="*/ 98 h 229"/>
                  <a:gd name="T68" fmla="*/ 47 w 371"/>
                  <a:gd name="T69" fmla="*/ 69 h 229"/>
                  <a:gd name="T70" fmla="*/ 72 w 371"/>
                  <a:gd name="T71" fmla="*/ 43 h 229"/>
                  <a:gd name="T72" fmla="*/ 101 w 371"/>
                  <a:gd name="T73" fmla="*/ 23 h 229"/>
                  <a:gd name="T74" fmla="*/ 132 w 371"/>
                  <a:gd name="T75" fmla="*/ 9 h 229"/>
                  <a:gd name="T76" fmla="*/ 168 w 371"/>
                  <a:gd name="T77" fmla="*/ 0 h 229"/>
                  <a:gd name="T78" fmla="*/ 186 w 371"/>
                  <a:gd name="T79" fmla="*/ 0 h 229"/>
                  <a:gd name="T80" fmla="*/ 222 w 371"/>
                  <a:gd name="T81" fmla="*/ 4 h 229"/>
                  <a:gd name="T82" fmla="*/ 255 w 371"/>
                  <a:gd name="T83" fmla="*/ 15 h 229"/>
                  <a:gd name="T84" fmla="*/ 286 w 371"/>
                  <a:gd name="T85" fmla="*/ 31 h 229"/>
                  <a:gd name="T86" fmla="*/ 312 w 371"/>
                  <a:gd name="T87" fmla="*/ 54 h 229"/>
                  <a:gd name="T88" fmla="*/ 335 w 371"/>
                  <a:gd name="T89" fmla="*/ 84 h 229"/>
                  <a:gd name="T90" fmla="*/ 353 w 371"/>
                  <a:gd name="T91" fmla="*/ 116 h 229"/>
                  <a:gd name="T92" fmla="*/ 364 w 371"/>
                  <a:gd name="T93" fmla="*/ 152 h 229"/>
                  <a:gd name="T94" fmla="*/ 371 w 371"/>
                  <a:gd name="T95" fmla="*/ 192 h 229"/>
                  <a:gd name="T96" fmla="*/ 371 w 371"/>
                  <a:gd name="T97" fmla="*/ 198 h 229"/>
                  <a:gd name="T98" fmla="*/ 368 w 371"/>
                  <a:gd name="T99" fmla="*/ 211 h 229"/>
                  <a:gd name="T100" fmla="*/ 358 w 371"/>
                  <a:gd name="T101" fmla="*/ 223 h 229"/>
                  <a:gd name="T102" fmla="*/ 346 w 371"/>
                  <a:gd name="T103" fmla="*/ 229 h 229"/>
                  <a:gd name="T104" fmla="*/ 338 w 371"/>
                  <a:gd name="T105" fmla="*/ 229 h 229"/>
                  <a:gd name="T106" fmla="*/ 337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7" y="229"/>
                    </a:moveTo>
                    <a:lnTo>
                      <a:pt x="337" y="229"/>
                    </a:lnTo>
                    <a:lnTo>
                      <a:pt x="330" y="229"/>
                    </a:lnTo>
                    <a:lnTo>
                      <a:pt x="324" y="228"/>
                    </a:lnTo>
                    <a:lnTo>
                      <a:pt x="317" y="224"/>
                    </a:lnTo>
                    <a:lnTo>
                      <a:pt x="312" y="221"/>
                    </a:lnTo>
                    <a:lnTo>
                      <a:pt x="307" y="216"/>
                    </a:lnTo>
                    <a:lnTo>
                      <a:pt x="304" y="210"/>
                    </a:lnTo>
                    <a:lnTo>
                      <a:pt x="302" y="203"/>
                    </a:lnTo>
                    <a:lnTo>
                      <a:pt x="301" y="196"/>
                    </a:lnTo>
                    <a:lnTo>
                      <a:pt x="301" y="196"/>
                    </a:lnTo>
                    <a:lnTo>
                      <a:pt x="299" y="183"/>
                    </a:lnTo>
                    <a:lnTo>
                      <a:pt x="297" y="172"/>
                    </a:lnTo>
                    <a:lnTo>
                      <a:pt x="293" y="159"/>
                    </a:lnTo>
                    <a:lnTo>
                      <a:pt x="289" y="147"/>
                    </a:lnTo>
                    <a:lnTo>
                      <a:pt x="284" y="136"/>
                    </a:lnTo>
                    <a:lnTo>
                      <a:pt x="278" y="126"/>
                    </a:lnTo>
                    <a:lnTo>
                      <a:pt x="271" y="116"/>
                    </a:lnTo>
                    <a:lnTo>
                      <a:pt x="263" y="108"/>
                    </a:lnTo>
                    <a:lnTo>
                      <a:pt x="255" y="100"/>
                    </a:lnTo>
                    <a:lnTo>
                      <a:pt x="247" y="92"/>
                    </a:lnTo>
                    <a:lnTo>
                      <a:pt x="237" y="85"/>
                    </a:lnTo>
                    <a:lnTo>
                      <a:pt x="227" y="80"/>
                    </a:lnTo>
                    <a:lnTo>
                      <a:pt x="217" y="77"/>
                    </a:lnTo>
                    <a:lnTo>
                      <a:pt x="208" y="74"/>
                    </a:lnTo>
                    <a:lnTo>
                      <a:pt x="196" y="72"/>
                    </a:lnTo>
                    <a:lnTo>
                      <a:pt x="186" y="71"/>
                    </a:lnTo>
                    <a:lnTo>
                      <a:pt x="186" y="71"/>
                    </a:lnTo>
                    <a:lnTo>
                      <a:pt x="175" y="72"/>
                    </a:lnTo>
                    <a:lnTo>
                      <a:pt x="163" y="74"/>
                    </a:lnTo>
                    <a:lnTo>
                      <a:pt x="154" y="77"/>
                    </a:lnTo>
                    <a:lnTo>
                      <a:pt x="144" y="80"/>
                    </a:lnTo>
                    <a:lnTo>
                      <a:pt x="134" y="85"/>
                    </a:lnTo>
                    <a:lnTo>
                      <a:pt x="124" y="92"/>
                    </a:lnTo>
                    <a:lnTo>
                      <a:pt x="116" y="100"/>
                    </a:lnTo>
                    <a:lnTo>
                      <a:pt x="108" y="108"/>
                    </a:lnTo>
                    <a:lnTo>
                      <a:pt x="101" y="116"/>
                    </a:lnTo>
                    <a:lnTo>
                      <a:pt x="95" y="126"/>
                    </a:lnTo>
                    <a:lnTo>
                      <a:pt x="88" y="136"/>
                    </a:lnTo>
                    <a:lnTo>
                      <a:pt x="83" y="147"/>
                    </a:lnTo>
                    <a:lnTo>
                      <a:pt x="78" y="159"/>
                    </a:lnTo>
                    <a:lnTo>
                      <a:pt x="75" y="172"/>
                    </a:lnTo>
                    <a:lnTo>
                      <a:pt x="72" y="183"/>
                    </a:lnTo>
                    <a:lnTo>
                      <a:pt x="70" y="196"/>
                    </a:lnTo>
                    <a:lnTo>
                      <a:pt x="70" y="196"/>
                    </a:lnTo>
                    <a:lnTo>
                      <a:pt x="70" y="205"/>
                    </a:lnTo>
                    <a:lnTo>
                      <a:pt x="67" y="211"/>
                    </a:lnTo>
                    <a:lnTo>
                      <a:pt x="64" y="216"/>
                    </a:lnTo>
                    <a:lnTo>
                      <a:pt x="59" y="221"/>
                    </a:lnTo>
                    <a:lnTo>
                      <a:pt x="52" y="226"/>
                    </a:lnTo>
                    <a:lnTo>
                      <a:pt x="47" y="228"/>
                    </a:lnTo>
                    <a:lnTo>
                      <a:pt x="39"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3" y="172"/>
                    </a:lnTo>
                    <a:lnTo>
                      <a:pt x="7" y="152"/>
                    </a:lnTo>
                    <a:lnTo>
                      <a:pt x="11" y="133"/>
                    </a:lnTo>
                    <a:lnTo>
                      <a:pt x="20" y="116"/>
                    </a:lnTo>
                    <a:lnTo>
                      <a:pt x="28" y="98"/>
                    </a:lnTo>
                    <a:lnTo>
                      <a:pt x="38" y="84"/>
                    </a:lnTo>
                    <a:lnTo>
                      <a:pt x="47" y="69"/>
                    </a:lnTo>
                    <a:lnTo>
                      <a:pt x="59" y="54"/>
                    </a:lnTo>
                    <a:lnTo>
                      <a:pt x="72" y="43"/>
                    </a:lnTo>
                    <a:lnTo>
                      <a:pt x="87" y="31"/>
                    </a:lnTo>
                    <a:lnTo>
                      <a:pt x="101" y="23"/>
                    </a:lnTo>
                    <a:lnTo>
                      <a:pt x="116" y="15"/>
                    </a:lnTo>
                    <a:lnTo>
                      <a:pt x="132" y="9"/>
                    </a:lnTo>
                    <a:lnTo>
                      <a:pt x="150" y="4"/>
                    </a:lnTo>
                    <a:lnTo>
                      <a:pt x="168" y="0"/>
                    </a:lnTo>
                    <a:lnTo>
                      <a:pt x="186" y="0"/>
                    </a:lnTo>
                    <a:lnTo>
                      <a:pt x="186" y="0"/>
                    </a:lnTo>
                    <a:lnTo>
                      <a:pt x="204" y="0"/>
                    </a:lnTo>
                    <a:lnTo>
                      <a:pt x="222" y="4"/>
                    </a:lnTo>
                    <a:lnTo>
                      <a:pt x="239" y="9"/>
                    </a:lnTo>
                    <a:lnTo>
                      <a:pt x="255" y="15"/>
                    </a:lnTo>
                    <a:lnTo>
                      <a:pt x="271" y="23"/>
                    </a:lnTo>
                    <a:lnTo>
                      <a:pt x="286" y="31"/>
                    </a:lnTo>
                    <a:lnTo>
                      <a:pt x="299" y="43"/>
                    </a:lnTo>
                    <a:lnTo>
                      <a:pt x="312" y="54"/>
                    </a:lnTo>
                    <a:lnTo>
                      <a:pt x="324" y="69"/>
                    </a:lnTo>
                    <a:lnTo>
                      <a:pt x="335" y="84"/>
                    </a:lnTo>
                    <a:lnTo>
                      <a:pt x="345" y="98"/>
                    </a:lnTo>
                    <a:lnTo>
                      <a:pt x="353" y="116"/>
                    </a:lnTo>
                    <a:lnTo>
                      <a:pt x="360" y="133"/>
                    </a:lnTo>
                    <a:lnTo>
                      <a:pt x="364" y="152"/>
                    </a:lnTo>
                    <a:lnTo>
                      <a:pt x="369" y="172"/>
                    </a:lnTo>
                    <a:lnTo>
                      <a:pt x="371" y="192"/>
                    </a:lnTo>
                    <a:lnTo>
                      <a:pt x="371" y="192"/>
                    </a:lnTo>
                    <a:lnTo>
                      <a:pt x="371" y="198"/>
                    </a:lnTo>
                    <a:lnTo>
                      <a:pt x="369" y="206"/>
                    </a:lnTo>
                    <a:lnTo>
                      <a:pt x="368" y="211"/>
                    </a:lnTo>
                    <a:lnTo>
                      <a:pt x="363" y="218"/>
                    </a:lnTo>
                    <a:lnTo>
                      <a:pt x="358" y="223"/>
                    </a:lnTo>
                    <a:lnTo>
                      <a:pt x="353" y="226"/>
                    </a:lnTo>
                    <a:lnTo>
                      <a:pt x="346" y="229"/>
                    </a:lnTo>
                    <a:lnTo>
                      <a:pt x="338" y="229"/>
                    </a:lnTo>
                    <a:lnTo>
                      <a:pt x="338" y="229"/>
                    </a:lnTo>
                    <a:lnTo>
                      <a:pt x="337" y="229"/>
                    </a:lnTo>
                    <a:lnTo>
                      <a:pt x="337"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12">
                <a:extLst>
                  <a:ext uri="{FF2B5EF4-FFF2-40B4-BE49-F238E27FC236}">
                    <a16:creationId xmlns:a16="http://schemas.microsoft.com/office/drawing/2014/main" id="{090043B8-CDBA-4549-B0D1-657A253366E7}"/>
                  </a:ext>
                </a:extLst>
              </p:cNvPr>
              <p:cNvSpPr>
                <a:spLocks/>
              </p:cNvSpPr>
              <p:nvPr/>
            </p:nvSpPr>
            <p:spPr bwMode="auto">
              <a:xfrm>
                <a:off x="796925" y="3168651"/>
                <a:ext cx="293688" cy="182563"/>
              </a:xfrm>
              <a:custGeom>
                <a:avLst/>
                <a:gdLst>
                  <a:gd name="T0" fmla="*/ 337 w 371"/>
                  <a:gd name="T1" fmla="*/ 229 h 229"/>
                  <a:gd name="T2" fmla="*/ 324 w 371"/>
                  <a:gd name="T3" fmla="*/ 228 h 229"/>
                  <a:gd name="T4" fmla="*/ 312 w 371"/>
                  <a:gd name="T5" fmla="*/ 221 h 229"/>
                  <a:gd name="T6" fmla="*/ 304 w 371"/>
                  <a:gd name="T7" fmla="*/ 210 h 229"/>
                  <a:gd name="T8" fmla="*/ 301 w 371"/>
                  <a:gd name="T9" fmla="*/ 196 h 229"/>
                  <a:gd name="T10" fmla="*/ 299 w 371"/>
                  <a:gd name="T11" fmla="*/ 183 h 229"/>
                  <a:gd name="T12" fmla="*/ 293 w 371"/>
                  <a:gd name="T13" fmla="*/ 159 h 229"/>
                  <a:gd name="T14" fmla="*/ 285 w 371"/>
                  <a:gd name="T15" fmla="*/ 136 h 229"/>
                  <a:gd name="T16" fmla="*/ 272 w 371"/>
                  <a:gd name="T17" fmla="*/ 116 h 229"/>
                  <a:gd name="T18" fmla="*/ 255 w 371"/>
                  <a:gd name="T19" fmla="*/ 100 h 229"/>
                  <a:gd name="T20" fmla="*/ 237 w 371"/>
                  <a:gd name="T21" fmla="*/ 85 h 229"/>
                  <a:gd name="T22" fmla="*/ 218 w 371"/>
                  <a:gd name="T23" fmla="*/ 77 h 229"/>
                  <a:gd name="T24" fmla="*/ 196 w 371"/>
                  <a:gd name="T25" fmla="*/ 72 h 229"/>
                  <a:gd name="T26" fmla="*/ 187 w 371"/>
                  <a:gd name="T27" fmla="*/ 71 h 229"/>
                  <a:gd name="T28" fmla="*/ 164 w 371"/>
                  <a:gd name="T29" fmla="*/ 74 h 229"/>
                  <a:gd name="T30" fmla="*/ 144 w 371"/>
                  <a:gd name="T31" fmla="*/ 80 h 229"/>
                  <a:gd name="T32" fmla="*/ 124 w 371"/>
                  <a:gd name="T33" fmla="*/ 92 h 229"/>
                  <a:gd name="T34" fmla="*/ 108 w 371"/>
                  <a:gd name="T35" fmla="*/ 108 h 229"/>
                  <a:gd name="T36" fmla="*/ 95 w 371"/>
                  <a:gd name="T37" fmla="*/ 126 h 229"/>
                  <a:gd name="T38" fmla="*/ 84 w 371"/>
                  <a:gd name="T39" fmla="*/ 147 h 229"/>
                  <a:gd name="T40" fmla="*/ 75 w 371"/>
                  <a:gd name="T41" fmla="*/ 172 h 229"/>
                  <a:gd name="T42" fmla="*/ 71 w 371"/>
                  <a:gd name="T43" fmla="*/ 196 h 229"/>
                  <a:gd name="T44" fmla="*/ 71 w 371"/>
                  <a:gd name="T45" fmla="*/ 205 h 229"/>
                  <a:gd name="T46" fmla="*/ 64 w 371"/>
                  <a:gd name="T47" fmla="*/ 216 h 229"/>
                  <a:gd name="T48" fmla="*/ 53 w 371"/>
                  <a:gd name="T49" fmla="*/ 226 h 229"/>
                  <a:gd name="T50" fmla="*/ 40 w 371"/>
                  <a:gd name="T51" fmla="*/ 229 h 229"/>
                  <a:gd name="T52" fmla="*/ 33 w 371"/>
                  <a:gd name="T53" fmla="*/ 229 h 229"/>
                  <a:gd name="T54" fmla="*/ 20 w 371"/>
                  <a:gd name="T55" fmla="*/ 226 h 229"/>
                  <a:gd name="T56" fmla="*/ 8 w 371"/>
                  <a:gd name="T57" fmla="*/ 218 h 229"/>
                  <a:gd name="T58" fmla="*/ 2 w 371"/>
                  <a:gd name="T59" fmla="*/ 206 h 229"/>
                  <a:gd name="T60" fmla="*/ 0 w 371"/>
                  <a:gd name="T61" fmla="*/ 192 h 229"/>
                  <a:gd name="T62" fmla="*/ 2 w 371"/>
                  <a:gd name="T63" fmla="*/ 172 h 229"/>
                  <a:gd name="T64" fmla="*/ 12 w 371"/>
                  <a:gd name="T65" fmla="*/ 133 h 229"/>
                  <a:gd name="T66" fmla="*/ 28 w 371"/>
                  <a:gd name="T67" fmla="*/ 98 h 229"/>
                  <a:gd name="T68" fmla="*/ 48 w 371"/>
                  <a:gd name="T69" fmla="*/ 69 h 229"/>
                  <a:gd name="T70" fmla="*/ 72 w 371"/>
                  <a:gd name="T71" fmla="*/ 43 h 229"/>
                  <a:gd name="T72" fmla="*/ 102 w 371"/>
                  <a:gd name="T73" fmla="*/ 23 h 229"/>
                  <a:gd name="T74" fmla="*/ 133 w 371"/>
                  <a:gd name="T75" fmla="*/ 9 h 229"/>
                  <a:gd name="T76" fmla="*/ 169 w 371"/>
                  <a:gd name="T77" fmla="*/ 0 h 229"/>
                  <a:gd name="T78" fmla="*/ 187 w 371"/>
                  <a:gd name="T79" fmla="*/ 0 h 229"/>
                  <a:gd name="T80" fmla="*/ 223 w 371"/>
                  <a:gd name="T81" fmla="*/ 4 h 229"/>
                  <a:gd name="T82" fmla="*/ 255 w 371"/>
                  <a:gd name="T83" fmla="*/ 15 h 229"/>
                  <a:gd name="T84" fmla="*/ 286 w 371"/>
                  <a:gd name="T85" fmla="*/ 31 h 229"/>
                  <a:gd name="T86" fmla="*/ 312 w 371"/>
                  <a:gd name="T87" fmla="*/ 54 h 229"/>
                  <a:gd name="T88" fmla="*/ 335 w 371"/>
                  <a:gd name="T89" fmla="*/ 84 h 229"/>
                  <a:gd name="T90" fmla="*/ 353 w 371"/>
                  <a:gd name="T91" fmla="*/ 116 h 229"/>
                  <a:gd name="T92" fmla="*/ 365 w 371"/>
                  <a:gd name="T93" fmla="*/ 152 h 229"/>
                  <a:gd name="T94" fmla="*/ 371 w 371"/>
                  <a:gd name="T95" fmla="*/ 192 h 229"/>
                  <a:gd name="T96" fmla="*/ 371 w 371"/>
                  <a:gd name="T97" fmla="*/ 198 h 229"/>
                  <a:gd name="T98" fmla="*/ 368 w 371"/>
                  <a:gd name="T99" fmla="*/ 211 h 229"/>
                  <a:gd name="T100" fmla="*/ 358 w 371"/>
                  <a:gd name="T101" fmla="*/ 223 h 229"/>
                  <a:gd name="T102" fmla="*/ 347 w 371"/>
                  <a:gd name="T103" fmla="*/ 229 h 229"/>
                  <a:gd name="T104" fmla="*/ 339 w 371"/>
                  <a:gd name="T105" fmla="*/ 229 h 229"/>
                  <a:gd name="T106" fmla="*/ 337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7" y="229"/>
                    </a:moveTo>
                    <a:lnTo>
                      <a:pt x="337" y="229"/>
                    </a:lnTo>
                    <a:lnTo>
                      <a:pt x="330" y="229"/>
                    </a:lnTo>
                    <a:lnTo>
                      <a:pt x="324" y="228"/>
                    </a:lnTo>
                    <a:lnTo>
                      <a:pt x="317" y="224"/>
                    </a:lnTo>
                    <a:lnTo>
                      <a:pt x="312" y="221"/>
                    </a:lnTo>
                    <a:lnTo>
                      <a:pt x="308" y="216"/>
                    </a:lnTo>
                    <a:lnTo>
                      <a:pt x="304" y="210"/>
                    </a:lnTo>
                    <a:lnTo>
                      <a:pt x="303" y="203"/>
                    </a:lnTo>
                    <a:lnTo>
                      <a:pt x="301" y="196"/>
                    </a:lnTo>
                    <a:lnTo>
                      <a:pt x="301" y="196"/>
                    </a:lnTo>
                    <a:lnTo>
                      <a:pt x="299" y="183"/>
                    </a:lnTo>
                    <a:lnTo>
                      <a:pt x="298" y="172"/>
                    </a:lnTo>
                    <a:lnTo>
                      <a:pt x="293" y="159"/>
                    </a:lnTo>
                    <a:lnTo>
                      <a:pt x="290" y="147"/>
                    </a:lnTo>
                    <a:lnTo>
                      <a:pt x="285" y="136"/>
                    </a:lnTo>
                    <a:lnTo>
                      <a:pt x="278" y="126"/>
                    </a:lnTo>
                    <a:lnTo>
                      <a:pt x="272" y="116"/>
                    </a:lnTo>
                    <a:lnTo>
                      <a:pt x="263" y="108"/>
                    </a:lnTo>
                    <a:lnTo>
                      <a:pt x="255" y="100"/>
                    </a:lnTo>
                    <a:lnTo>
                      <a:pt x="247" y="92"/>
                    </a:lnTo>
                    <a:lnTo>
                      <a:pt x="237" y="85"/>
                    </a:lnTo>
                    <a:lnTo>
                      <a:pt x="227" y="80"/>
                    </a:lnTo>
                    <a:lnTo>
                      <a:pt x="218" y="77"/>
                    </a:lnTo>
                    <a:lnTo>
                      <a:pt x="208" y="74"/>
                    </a:lnTo>
                    <a:lnTo>
                      <a:pt x="196" y="72"/>
                    </a:lnTo>
                    <a:lnTo>
                      <a:pt x="187" y="71"/>
                    </a:lnTo>
                    <a:lnTo>
                      <a:pt x="187" y="71"/>
                    </a:lnTo>
                    <a:lnTo>
                      <a:pt x="175" y="72"/>
                    </a:lnTo>
                    <a:lnTo>
                      <a:pt x="164" y="74"/>
                    </a:lnTo>
                    <a:lnTo>
                      <a:pt x="154" y="77"/>
                    </a:lnTo>
                    <a:lnTo>
                      <a:pt x="144" y="80"/>
                    </a:lnTo>
                    <a:lnTo>
                      <a:pt x="134" y="85"/>
                    </a:lnTo>
                    <a:lnTo>
                      <a:pt x="124" y="92"/>
                    </a:lnTo>
                    <a:lnTo>
                      <a:pt x="116" y="100"/>
                    </a:lnTo>
                    <a:lnTo>
                      <a:pt x="108" y="108"/>
                    </a:lnTo>
                    <a:lnTo>
                      <a:pt x="102" y="116"/>
                    </a:lnTo>
                    <a:lnTo>
                      <a:pt x="95" y="126"/>
                    </a:lnTo>
                    <a:lnTo>
                      <a:pt x="89" y="136"/>
                    </a:lnTo>
                    <a:lnTo>
                      <a:pt x="84" y="147"/>
                    </a:lnTo>
                    <a:lnTo>
                      <a:pt x="79" y="159"/>
                    </a:lnTo>
                    <a:lnTo>
                      <a:pt x="75" y="172"/>
                    </a:lnTo>
                    <a:lnTo>
                      <a:pt x="72" y="183"/>
                    </a:lnTo>
                    <a:lnTo>
                      <a:pt x="71" y="196"/>
                    </a:lnTo>
                    <a:lnTo>
                      <a:pt x="71" y="196"/>
                    </a:lnTo>
                    <a:lnTo>
                      <a:pt x="71" y="205"/>
                    </a:lnTo>
                    <a:lnTo>
                      <a:pt x="67" y="211"/>
                    </a:lnTo>
                    <a:lnTo>
                      <a:pt x="64" y="216"/>
                    </a:lnTo>
                    <a:lnTo>
                      <a:pt x="59" y="221"/>
                    </a:lnTo>
                    <a:lnTo>
                      <a:pt x="53" y="226"/>
                    </a:lnTo>
                    <a:lnTo>
                      <a:pt x="48" y="228"/>
                    </a:lnTo>
                    <a:lnTo>
                      <a:pt x="40"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2" y="172"/>
                    </a:lnTo>
                    <a:lnTo>
                      <a:pt x="7" y="152"/>
                    </a:lnTo>
                    <a:lnTo>
                      <a:pt x="12" y="133"/>
                    </a:lnTo>
                    <a:lnTo>
                      <a:pt x="20" y="116"/>
                    </a:lnTo>
                    <a:lnTo>
                      <a:pt x="28" y="98"/>
                    </a:lnTo>
                    <a:lnTo>
                      <a:pt x="36" y="84"/>
                    </a:lnTo>
                    <a:lnTo>
                      <a:pt x="48" y="69"/>
                    </a:lnTo>
                    <a:lnTo>
                      <a:pt x="59" y="54"/>
                    </a:lnTo>
                    <a:lnTo>
                      <a:pt x="72" y="43"/>
                    </a:lnTo>
                    <a:lnTo>
                      <a:pt x="87" y="31"/>
                    </a:lnTo>
                    <a:lnTo>
                      <a:pt x="102" y="23"/>
                    </a:lnTo>
                    <a:lnTo>
                      <a:pt x="116" y="15"/>
                    </a:lnTo>
                    <a:lnTo>
                      <a:pt x="133" y="9"/>
                    </a:lnTo>
                    <a:lnTo>
                      <a:pt x="151" y="4"/>
                    </a:lnTo>
                    <a:lnTo>
                      <a:pt x="169" y="0"/>
                    </a:lnTo>
                    <a:lnTo>
                      <a:pt x="187" y="0"/>
                    </a:lnTo>
                    <a:lnTo>
                      <a:pt x="187" y="0"/>
                    </a:lnTo>
                    <a:lnTo>
                      <a:pt x="205" y="0"/>
                    </a:lnTo>
                    <a:lnTo>
                      <a:pt x="223" y="4"/>
                    </a:lnTo>
                    <a:lnTo>
                      <a:pt x="239" y="9"/>
                    </a:lnTo>
                    <a:lnTo>
                      <a:pt x="255" y="15"/>
                    </a:lnTo>
                    <a:lnTo>
                      <a:pt x="270" y="23"/>
                    </a:lnTo>
                    <a:lnTo>
                      <a:pt x="286" y="31"/>
                    </a:lnTo>
                    <a:lnTo>
                      <a:pt x="299" y="43"/>
                    </a:lnTo>
                    <a:lnTo>
                      <a:pt x="312" y="54"/>
                    </a:lnTo>
                    <a:lnTo>
                      <a:pt x="324" y="69"/>
                    </a:lnTo>
                    <a:lnTo>
                      <a:pt x="335" y="84"/>
                    </a:lnTo>
                    <a:lnTo>
                      <a:pt x="345" y="98"/>
                    </a:lnTo>
                    <a:lnTo>
                      <a:pt x="353" y="116"/>
                    </a:lnTo>
                    <a:lnTo>
                      <a:pt x="360" y="133"/>
                    </a:lnTo>
                    <a:lnTo>
                      <a:pt x="365" y="152"/>
                    </a:lnTo>
                    <a:lnTo>
                      <a:pt x="370" y="172"/>
                    </a:lnTo>
                    <a:lnTo>
                      <a:pt x="371" y="192"/>
                    </a:lnTo>
                    <a:lnTo>
                      <a:pt x="371" y="192"/>
                    </a:lnTo>
                    <a:lnTo>
                      <a:pt x="371" y="198"/>
                    </a:lnTo>
                    <a:lnTo>
                      <a:pt x="370" y="206"/>
                    </a:lnTo>
                    <a:lnTo>
                      <a:pt x="368" y="211"/>
                    </a:lnTo>
                    <a:lnTo>
                      <a:pt x="363" y="218"/>
                    </a:lnTo>
                    <a:lnTo>
                      <a:pt x="358" y="223"/>
                    </a:lnTo>
                    <a:lnTo>
                      <a:pt x="353" y="226"/>
                    </a:lnTo>
                    <a:lnTo>
                      <a:pt x="347" y="229"/>
                    </a:lnTo>
                    <a:lnTo>
                      <a:pt x="339" y="229"/>
                    </a:lnTo>
                    <a:lnTo>
                      <a:pt x="339" y="229"/>
                    </a:lnTo>
                    <a:lnTo>
                      <a:pt x="337" y="229"/>
                    </a:lnTo>
                    <a:lnTo>
                      <a:pt x="337"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6" name="Grupa 25">
              <a:extLst>
                <a:ext uri="{FF2B5EF4-FFF2-40B4-BE49-F238E27FC236}">
                  <a16:creationId xmlns:a16="http://schemas.microsoft.com/office/drawing/2014/main" id="{B5BD4F2E-80D3-4392-870D-B090F03B0BDA}"/>
                </a:ext>
              </a:extLst>
            </p:cNvPr>
            <p:cNvGrpSpPr/>
            <p:nvPr/>
          </p:nvGrpSpPr>
          <p:grpSpPr>
            <a:xfrm>
              <a:off x="3689936" y="1532664"/>
              <a:ext cx="509703" cy="509700"/>
              <a:chOff x="3013075" y="2744788"/>
              <a:chExt cx="1368425" cy="1368425"/>
            </a:xfrm>
            <a:solidFill>
              <a:schemeClr val="accent6"/>
            </a:solidFill>
          </p:grpSpPr>
          <p:sp>
            <p:nvSpPr>
              <p:cNvPr id="27" name="Freeform 17">
                <a:extLst>
                  <a:ext uri="{FF2B5EF4-FFF2-40B4-BE49-F238E27FC236}">
                    <a16:creationId xmlns:a16="http://schemas.microsoft.com/office/drawing/2014/main" id="{D5176ED5-BD2D-42C9-8F09-406B305F23DD}"/>
                  </a:ext>
                </a:extLst>
              </p:cNvPr>
              <p:cNvSpPr>
                <a:spLocks/>
              </p:cNvSpPr>
              <p:nvPr/>
            </p:nvSpPr>
            <p:spPr bwMode="auto">
              <a:xfrm>
                <a:off x="3363913" y="3654426"/>
                <a:ext cx="666750" cy="115888"/>
              </a:xfrm>
              <a:custGeom>
                <a:avLst/>
                <a:gdLst>
                  <a:gd name="T0" fmla="*/ 34 w 842"/>
                  <a:gd name="T1" fmla="*/ 147 h 147"/>
                  <a:gd name="T2" fmla="*/ 16 w 842"/>
                  <a:gd name="T3" fmla="*/ 142 h 147"/>
                  <a:gd name="T4" fmla="*/ 2 w 842"/>
                  <a:gd name="T5" fmla="*/ 125 h 147"/>
                  <a:gd name="T6" fmla="*/ 0 w 842"/>
                  <a:gd name="T7" fmla="*/ 119 h 147"/>
                  <a:gd name="T8" fmla="*/ 0 w 842"/>
                  <a:gd name="T9" fmla="*/ 106 h 147"/>
                  <a:gd name="T10" fmla="*/ 5 w 842"/>
                  <a:gd name="T11" fmla="*/ 93 h 147"/>
                  <a:gd name="T12" fmla="*/ 15 w 842"/>
                  <a:gd name="T13" fmla="*/ 83 h 147"/>
                  <a:gd name="T14" fmla="*/ 21 w 842"/>
                  <a:gd name="T15" fmla="*/ 80 h 147"/>
                  <a:gd name="T16" fmla="*/ 113 w 842"/>
                  <a:gd name="T17" fmla="*/ 45 h 147"/>
                  <a:gd name="T18" fmla="*/ 212 w 842"/>
                  <a:gd name="T19" fmla="*/ 19 h 147"/>
                  <a:gd name="T20" fmla="*/ 315 w 842"/>
                  <a:gd name="T21" fmla="*/ 4 h 147"/>
                  <a:gd name="T22" fmla="*/ 420 w 842"/>
                  <a:gd name="T23" fmla="*/ 0 h 147"/>
                  <a:gd name="T24" fmla="*/ 474 w 842"/>
                  <a:gd name="T25" fmla="*/ 1 h 147"/>
                  <a:gd name="T26" fmla="*/ 579 w 842"/>
                  <a:gd name="T27" fmla="*/ 11 h 147"/>
                  <a:gd name="T28" fmla="*/ 678 w 842"/>
                  <a:gd name="T29" fmla="*/ 31 h 147"/>
                  <a:gd name="T30" fmla="*/ 775 w 842"/>
                  <a:gd name="T31" fmla="*/ 60 h 147"/>
                  <a:gd name="T32" fmla="*/ 820 w 842"/>
                  <a:gd name="T33" fmla="*/ 80 h 147"/>
                  <a:gd name="T34" fmla="*/ 832 w 842"/>
                  <a:gd name="T35" fmla="*/ 88 h 147"/>
                  <a:gd name="T36" fmla="*/ 840 w 842"/>
                  <a:gd name="T37" fmla="*/ 99 h 147"/>
                  <a:gd name="T38" fmla="*/ 842 w 842"/>
                  <a:gd name="T39" fmla="*/ 112 h 147"/>
                  <a:gd name="T40" fmla="*/ 838 w 842"/>
                  <a:gd name="T41" fmla="*/ 125 h 147"/>
                  <a:gd name="T42" fmla="*/ 835 w 842"/>
                  <a:gd name="T43" fmla="*/ 132 h 147"/>
                  <a:gd name="T44" fmla="*/ 825 w 842"/>
                  <a:gd name="T45" fmla="*/ 142 h 147"/>
                  <a:gd name="T46" fmla="*/ 812 w 842"/>
                  <a:gd name="T47" fmla="*/ 147 h 147"/>
                  <a:gd name="T48" fmla="*/ 799 w 842"/>
                  <a:gd name="T49" fmla="*/ 147 h 147"/>
                  <a:gd name="T50" fmla="*/ 793 w 842"/>
                  <a:gd name="T51" fmla="*/ 143 h 147"/>
                  <a:gd name="T52" fmla="*/ 706 w 842"/>
                  <a:gd name="T53" fmla="*/ 112 h 147"/>
                  <a:gd name="T54" fmla="*/ 614 w 842"/>
                  <a:gd name="T55" fmla="*/ 89 h 147"/>
                  <a:gd name="T56" fmla="*/ 518 w 842"/>
                  <a:gd name="T57" fmla="*/ 75 h 147"/>
                  <a:gd name="T58" fmla="*/ 420 w 842"/>
                  <a:gd name="T59" fmla="*/ 70 h 147"/>
                  <a:gd name="T60" fmla="*/ 371 w 842"/>
                  <a:gd name="T61" fmla="*/ 71 h 147"/>
                  <a:gd name="T62" fmla="*/ 275 w 842"/>
                  <a:gd name="T63" fmla="*/ 81 h 147"/>
                  <a:gd name="T64" fmla="*/ 180 w 842"/>
                  <a:gd name="T65" fmla="*/ 99 h 147"/>
                  <a:gd name="T66" fmla="*/ 92 w 842"/>
                  <a:gd name="T67" fmla="*/ 127 h 147"/>
                  <a:gd name="T68" fmla="*/ 49 w 842"/>
                  <a:gd name="T69" fmla="*/ 143 h 147"/>
                  <a:gd name="T70" fmla="*/ 34 w 842"/>
                  <a:gd name="T7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2" h="147">
                    <a:moveTo>
                      <a:pt x="34" y="147"/>
                    </a:moveTo>
                    <a:lnTo>
                      <a:pt x="34" y="147"/>
                    </a:lnTo>
                    <a:lnTo>
                      <a:pt x="25" y="145"/>
                    </a:lnTo>
                    <a:lnTo>
                      <a:pt x="16" y="142"/>
                    </a:lnTo>
                    <a:lnTo>
                      <a:pt x="8" y="135"/>
                    </a:lnTo>
                    <a:lnTo>
                      <a:pt x="2" y="125"/>
                    </a:lnTo>
                    <a:lnTo>
                      <a:pt x="2" y="125"/>
                    </a:lnTo>
                    <a:lnTo>
                      <a:pt x="0" y="119"/>
                    </a:lnTo>
                    <a:lnTo>
                      <a:pt x="0" y="112"/>
                    </a:lnTo>
                    <a:lnTo>
                      <a:pt x="0" y="106"/>
                    </a:lnTo>
                    <a:lnTo>
                      <a:pt x="2" y="99"/>
                    </a:lnTo>
                    <a:lnTo>
                      <a:pt x="5" y="93"/>
                    </a:lnTo>
                    <a:lnTo>
                      <a:pt x="8" y="88"/>
                    </a:lnTo>
                    <a:lnTo>
                      <a:pt x="15" y="83"/>
                    </a:lnTo>
                    <a:lnTo>
                      <a:pt x="21" y="80"/>
                    </a:lnTo>
                    <a:lnTo>
                      <a:pt x="21" y="80"/>
                    </a:lnTo>
                    <a:lnTo>
                      <a:pt x="65" y="60"/>
                    </a:lnTo>
                    <a:lnTo>
                      <a:pt x="113" y="45"/>
                    </a:lnTo>
                    <a:lnTo>
                      <a:pt x="162" y="31"/>
                    </a:lnTo>
                    <a:lnTo>
                      <a:pt x="212" y="19"/>
                    </a:lnTo>
                    <a:lnTo>
                      <a:pt x="263" y="11"/>
                    </a:lnTo>
                    <a:lnTo>
                      <a:pt x="315" y="4"/>
                    </a:lnTo>
                    <a:lnTo>
                      <a:pt x="368" y="1"/>
                    </a:lnTo>
                    <a:lnTo>
                      <a:pt x="420" y="0"/>
                    </a:lnTo>
                    <a:lnTo>
                      <a:pt x="420" y="0"/>
                    </a:lnTo>
                    <a:lnTo>
                      <a:pt x="474" y="1"/>
                    </a:lnTo>
                    <a:lnTo>
                      <a:pt x="526" y="4"/>
                    </a:lnTo>
                    <a:lnTo>
                      <a:pt x="579" y="11"/>
                    </a:lnTo>
                    <a:lnTo>
                      <a:pt x="629" y="19"/>
                    </a:lnTo>
                    <a:lnTo>
                      <a:pt x="678" y="31"/>
                    </a:lnTo>
                    <a:lnTo>
                      <a:pt x="727" y="45"/>
                    </a:lnTo>
                    <a:lnTo>
                      <a:pt x="775" y="60"/>
                    </a:lnTo>
                    <a:lnTo>
                      <a:pt x="820" y="80"/>
                    </a:lnTo>
                    <a:lnTo>
                      <a:pt x="820" y="80"/>
                    </a:lnTo>
                    <a:lnTo>
                      <a:pt x="827" y="83"/>
                    </a:lnTo>
                    <a:lnTo>
                      <a:pt x="832" y="88"/>
                    </a:lnTo>
                    <a:lnTo>
                      <a:pt x="837" y="93"/>
                    </a:lnTo>
                    <a:lnTo>
                      <a:pt x="840" y="99"/>
                    </a:lnTo>
                    <a:lnTo>
                      <a:pt x="842" y="106"/>
                    </a:lnTo>
                    <a:lnTo>
                      <a:pt x="842" y="112"/>
                    </a:lnTo>
                    <a:lnTo>
                      <a:pt x="842" y="119"/>
                    </a:lnTo>
                    <a:lnTo>
                      <a:pt x="838" y="125"/>
                    </a:lnTo>
                    <a:lnTo>
                      <a:pt x="838" y="125"/>
                    </a:lnTo>
                    <a:lnTo>
                      <a:pt x="835" y="132"/>
                    </a:lnTo>
                    <a:lnTo>
                      <a:pt x="830" y="137"/>
                    </a:lnTo>
                    <a:lnTo>
                      <a:pt x="825" y="142"/>
                    </a:lnTo>
                    <a:lnTo>
                      <a:pt x="819" y="145"/>
                    </a:lnTo>
                    <a:lnTo>
                      <a:pt x="812" y="147"/>
                    </a:lnTo>
                    <a:lnTo>
                      <a:pt x="806" y="147"/>
                    </a:lnTo>
                    <a:lnTo>
                      <a:pt x="799" y="147"/>
                    </a:lnTo>
                    <a:lnTo>
                      <a:pt x="793" y="143"/>
                    </a:lnTo>
                    <a:lnTo>
                      <a:pt x="793" y="143"/>
                    </a:lnTo>
                    <a:lnTo>
                      <a:pt x="750" y="127"/>
                    </a:lnTo>
                    <a:lnTo>
                      <a:pt x="706" y="112"/>
                    </a:lnTo>
                    <a:lnTo>
                      <a:pt x="660" y="99"/>
                    </a:lnTo>
                    <a:lnTo>
                      <a:pt x="614" y="89"/>
                    </a:lnTo>
                    <a:lnTo>
                      <a:pt x="567" y="81"/>
                    </a:lnTo>
                    <a:lnTo>
                      <a:pt x="518" y="75"/>
                    </a:lnTo>
                    <a:lnTo>
                      <a:pt x="471" y="71"/>
                    </a:lnTo>
                    <a:lnTo>
                      <a:pt x="420" y="70"/>
                    </a:lnTo>
                    <a:lnTo>
                      <a:pt x="420" y="70"/>
                    </a:lnTo>
                    <a:lnTo>
                      <a:pt x="371" y="71"/>
                    </a:lnTo>
                    <a:lnTo>
                      <a:pt x="322" y="75"/>
                    </a:lnTo>
                    <a:lnTo>
                      <a:pt x="275" y="81"/>
                    </a:lnTo>
                    <a:lnTo>
                      <a:pt x="227" y="89"/>
                    </a:lnTo>
                    <a:lnTo>
                      <a:pt x="180" y="99"/>
                    </a:lnTo>
                    <a:lnTo>
                      <a:pt x="136" y="112"/>
                    </a:lnTo>
                    <a:lnTo>
                      <a:pt x="92" y="127"/>
                    </a:lnTo>
                    <a:lnTo>
                      <a:pt x="49" y="143"/>
                    </a:lnTo>
                    <a:lnTo>
                      <a:pt x="49" y="143"/>
                    </a:lnTo>
                    <a:lnTo>
                      <a:pt x="43" y="147"/>
                    </a:lnTo>
                    <a:lnTo>
                      <a:pt x="34" y="147"/>
                    </a:lnTo>
                    <a:lnTo>
                      <a:pt x="34"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18">
                <a:extLst>
                  <a:ext uri="{FF2B5EF4-FFF2-40B4-BE49-F238E27FC236}">
                    <a16:creationId xmlns:a16="http://schemas.microsoft.com/office/drawing/2014/main" id="{8E1BF2B0-CDDD-448D-AE05-0DE5A929779B}"/>
                  </a:ext>
                </a:extLst>
              </p:cNvPr>
              <p:cNvSpPr>
                <a:spLocks noEditPoints="1"/>
              </p:cNvSpPr>
              <p:nvPr/>
            </p:nvSpPr>
            <p:spPr bwMode="auto">
              <a:xfrm>
                <a:off x="3013075" y="2744788"/>
                <a:ext cx="1368425" cy="1368425"/>
              </a:xfrm>
              <a:custGeom>
                <a:avLst/>
                <a:gdLst>
                  <a:gd name="T0" fmla="*/ 730 w 1724"/>
                  <a:gd name="T1" fmla="*/ 1713 h 1724"/>
                  <a:gd name="T2" fmla="*/ 526 w 1724"/>
                  <a:gd name="T3" fmla="*/ 1655 h 1724"/>
                  <a:gd name="T4" fmla="*/ 346 w 1724"/>
                  <a:gd name="T5" fmla="*/ 1552 h 1724"/>
                  <a:gd name="T6" fmla="*/ 196 w 1724"/>
                  <a:gd name="T7" fmla="*/ 1409 h 1724"/>
                  <a:gd name="T8" fmla="*/ 85 w 1724"/>
                  <a:gd name="T9" fmla="*/ 1235 h 1724"/>
                  <a:gd name="T10" fmla="*/ 18 w 1724"/>
                  <a:gd name="T11" fmla="*/ 1034 h 1724"/>
                  <a:gd name="T12" fmla="*/ 0 w 1724"/>
                  <a:gd name="T13" fmla="*/ 861 h 1724"/>
                  <a:gd name="T14" fmla="*/ 28 w 1724"/>
                  <a:gd name="T15" fmla="*/ 647 h 1724"/>
                  <a:gd name="T16" fmla="*/ 104 w 1724"/>
                  <a:gd name="T17" fmla="*/ 451 h 1724"/>
                  <a:gd name="T18" fmla="*/ 224 w 1724"/>
                  <a:gd name="T19" fmla="*/ 283 h 1724"/>
                  <a:gd name="T20" fmla="*/ 381 w 1724"/>
                  <a:gd name="T21" fmla="*/ 147 h 1724"/>
                  <a:gd name="T22" fmla="*/ 565 w 1724"/>
                  <a:gd name="T23" fmla="*/ 52 h 1724"/>
                  <a:gd name="T24" fmla="*/ 773 w 1724"/>
                  <a:gd name="T25" fmla="*/ 5 h 1724"/>
                  <a:gd name="T26" fmla="*/ 949 w 1724"/>
                  <a:gd name="T27" fmla="*/ 5 h 1724"/>
                  <a:gd name="T28" fmla="*/ 1157 w 1724"/>
                  <a:gd name="T29" fmla="*/ 52 h 1724"/>
                  <a:gd name="T30" fmla="*/ 1343 w 1724"/>
                  <a:gd name="T31" fmla="*/ 147 h 1724"/>
                  <a:gd name="T32" fmla="*/ 1498 w 1724"/>
                  <a:gd name="T33" fmla="*/ 283 h 1724"/>
                  <a:gd name="T34" fmla="*/ 1619 w 1724"/>
                  <a:gd name="T35" fmla="*/ 451 h 1724"/>
                  <a:gd name="T36" fmla="*/ 1696 w 1724"/>
                  <a:gd name="T37" fmla="*/ 647 h 1724"/>
                  <a:gd name="T38" fmla="*/ 1724 w 1724"/>
                  <a:gd name="T39" fmla="*/ 861 h 1724"/>
                  <a:gd name="T40" fmla="*/ 1706 w 1724"/>
                  <a:gd name="T41" fmla="*/ 1034 h 1724"/>
                  <a:gd name="T42" fmla="*/ 1639 w 1724"/>
                  <a:gd name="T43" fmla="*/ 1235 h 1724"/>
                  <a:gd name="T44" fmla="*/ 1526 w 1724"/>
                  <a:gd name="T45" fmla="*/ 1409 h 1724"/>
                  <a:gd name="T46" fmla="*/ 1377 w 1724"/>
                  <a:gd name="T47" fmla="*/ 1552 h 1724"/>
                  <a:gd name="T48" fmla="*/ 1196 w 1724"/>
                  <a:gd name="T49" fmla="*/ 1655 h 1724"/>
                  <a:gd name="T50" fmla="*/ 992 w 1724"/>
                  <a:gd name="T51" fmla="*/ 1713 h 1724"/>
                  <a:gd name="T52" fmla="*/ 861 w 1724"/>
                  <a:gd name="T53" fmla="*/ 70 h 1724"/>
                  <a:gd name="T54" fmla="*/ 703 w 1724"/>
                  <a:gd name="T55" fmla="*/ 87 h 1724"/>
                  <a:gd name="T56" fmla="*/ 520 w 1724"/>
                  <a:gd name="T57" fmla="*/ 149 h 1724"/>
                  <a:gd name="T58" fmla="*/ 359 w 1724"/>
                  <a:gd name="T59" fmla="*/ 252 h 1724"/>
                  <a:gd name="T60" fmla="*/ 229 w 1724"/>
                  <a:gd name="T61" fmla="*/ 389 h 1724"/>
                  <a:gd name="T62" fmla="*/ 132 w 1724"/>
                  <a:gd name="T63" fmla="*/ 554 h 1724"/>
                  <a:gd name="T64" fmla="*/ 80 w 1724"/>
                  <a:gd name="T65" fmla="*/ 742 h 1724"/>
                  <a:gd name="T66" fmla="*/ 72 w 1724"/>
                  <a:gd name="T67" fmla="*/ 902 h 1724"/>
                  <a:gd name="T68" fmla="*/ 106 w 1724"/>
                  <a:gd name="T69" fmla="*/ 1096 h 1724"/>
                  <a:gd name="T70" fmla="*/ 186 w 1724"/>
                  <a:gd name="T71" fmla="*/ 1271 h 1724"/>
                  <a:gd name="T72" fmla="*/ 302 w 1724"/>
                  <a:gd name="T73" fmla="*/ 1420 h 1724"/>
                  <a:gd name="T74" fmla="*/ 453 w 1724"/>
                  <a:gd name="T75" fmla="*/ 1538 h 1724"/>
                  <a:gd name="T76" fmla="*/ 627 w 1724"/>
                  <a:gd name="T77" fmla="*/ 1616 h 1724"/>
                  <a:gd name="T78" fmla="*/ 820 w 1724"/>
                  <a:gd name="T79" fmla="*/ 1650 h 1724"/>
                  <a:gd name="T80" fmla="*/ 982 w 1724"/>
                  <a:gd name="T81" fmla="*/ 1642 h 1724"/>
                  <a:gd name="T82" fmla="*/ 1168 w 1724"/>
                  <a:gd name="T83" fmla="*/ 1590 h 1724"/>
                  <a:gd name="T84" fmla="*/ 1335 w 1724"/>
                  <a:gd name="T85" fmla="*/ 1495 h 1724"/>
                  <a:gd name="T86" fmla="*/ 1471 w 1724"/>
                  <a:gd name="T87" fmla="*/ 1364 h 1724"/>
                  <a:gd name="T88" fmla="*/ 1573 w 1724"/>
                  <a:gd name="T89" fmla="*/ 1204 h 1724"/>
                  <a:gd name="T90" fmla="*/ 1636 w 1724"/>
                  <a:gd name="T91" fmla="*/ 1021 h 1724"/>
                  <a:gd name="T92" fmla="*/ 1652 w 1724"/>
                  <a:gd name="T93" fmla="*/ 861 h 1724"/>
                  <a:gd name="T94" fmla="*/ 1627 w 1724"/>
                  <a:gd name="T95" fmla="*/ 663 h 1724"/>
                  <a:gd name="T96" fmla="*/ 1557 w 1724"/>
                  <a:gd name="T97" fmla="*/ 485 h 1724"/>
                  <a:gd name="T98" fmla="*/ 1446 w 1724"/>
                  <a:gd name="T99" fmla="*/ 330 h 1724"/>
                  <a:gd name="T100" fmla="*/ 1304 w 1724"/>
                  <a:gd name="T101" fmla="*/ 206 h 1724"/>
                  <a:gd name="T102" fmla="*/ 1132 w 1724"/>
                  <a:gd name="T103" fmla="*/ 119 h 1724"/>
                  <a:gd name="T104" fmla="*/ 943 w 1724"/>
                  <a:gd name="T105" fmla="*/ 75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4" h="1724">
                    <a:moveTo>
                      <a:pt x="861" y="1724"/>
                    </a:moveTo>
                    <a:lnTo>
                      <a:pt x="861" y="1724"/>
                    </a:lnTo>
                    <a:lnTo>
                      <a:pt x="817" y="1722"/>
                    </a:lnTo>
                    <a:lnTo>
                      <a:pt x="773" y="1719"/>
                    </a:lnTo>
                    <a:lnTo>
                      <a:pt x="730" y="1713"/>
                    </a:lnTo>
                    <a:lnTo>
                      <a:pt x="688" y="1706"/>
                    </a:lnTo>
                    <a:lnTo>
                      <a:pt x="647" y="1696"/>
                    </a:lnTo>
                    <a:lnTo>
                      <a:pt x="606" y="1685"/>
                    </a:lnTo>
                    <a:lnTo>
                      <a:pt x="565" y="1670"/>
                    </a:lnTo>
                    <a:lnTo>
                      <a:pt x="526" y="1655"/>
                    </a:lnTo>
                    <a:lnTo>
                      <a:pt x="488" y="1637"/>
                    </a:lnTo>
                    <a:lnTo>
                      <a:pt x="451" y="1619"/>
                    </a:lnTo>
                    <a:lnTo>
                      <a:pt x="415" y="1598"/>
                    </a:lnTo>
                    <a:lnTo>
                      <a:pt x="381" y="1575"/>
                    </a:lnTo>
                    <a:lnTo>
                      <a:pt x="346" y="1552"/>
                    </a:lnTo>
                    <a:lnTo>
                      <a:pt x="314" y="1526"/>
                    </a:lnTo>
                    <a:lnTo>
                      <a:pt x="283" y="1498"/>
                    </a:lnTo>
                    <a:lnTo>
                      <a:pt x="253" y="1471"/>
                    </a:lnTo>
                    <a:lnTo>
                      <a:pt x="224" y="1441"/>
                    </a:lnTo>
                    <a:lnTo>
                      <a:pt x="196" y="1409"/>
                    </a:lnTo>
                    <a:lnTo>
                      <a:pt x="171" y="1376"/>
                    </a:lnTo>
                    <a:lnTo>
                      <a:pt x="147" y="1343"/>
                    </a:lnTo>
                    <a:lnTo>
                      <a:pt x="124" y="1307"/>
                    </a:lnTo>
                    <a:lnTo>
                      <a:pt x="104" y="1271"/>
                    </a:lnTo>
                    <a:lnTo>
                      <a:pt x="85" y="1235"/>
                    </a:lnTo>
                    <a:lnTo>
                      <a:pt x="67" y="1196"/>
                    </a:lnTo>
                    <a:lnTo>
                      <a:pt x="52" y="1157"/>
                    </a:lnTo>
                    <a:lnTo>
                      <a:pt x="39" y="1118"/>
                    </a:lnTo>
                    <a:lnTo>
                      <a:pt x="28" y="1077"/>
                    </a:lnTo>
                    <a:lnTo>
                      <a:pt x="18" y="1034"/>
                    </a:lnTo>
                    <a:lnTo>
                      <a:pt x="10" y="992"/>
                    </a:lnTo>
                    <a:lnTo>
                      <a:pt x="5" y="949"/>
                    </a:lnTo>
                    <a:lnTo>
                      <a:pt x="2" y="905"/>
                    </a:lnTo>
                    <a:lnTo>
                      <a:pt x="0" y="861"/>
                    </a:lnTo>
                    <a:lnTo>
                      <a:pt x="0" y="861"/>
                    </a:lnTo>
                    <a:lnTo>
                      <a:pt x="2" y="817"/>
                    </a:lnTo>
                    <a:lnTo>
                      <a:pt x="5" y="773"/>
                    </a:lnTo>
                    <a:lnTo>
                      <a:pt x="10" y="730"/>
                    </a:lnTo>
                    <a:lnTo>
                      <a:pt x="18" y="688"/>
                    </a:lnTo>
                    <a:lnTo>
                      <a:pt x="28" y="647"/>
                    </a:lnTo>
                    <a:lnTo>
                      <a:pt x="39" y="606"/>
                    </a:lnTo>
                    <a:lnTo>
                      <a:pt x="52" y="565"/>
                    </a:lnTo>
                    <a:lnTo>
                      <a:pt x="67" y="526"/>
                    </a:lnTo>
                    <a:lnTo>
                      <a:pt x="85" y="489"/>
                    </a:lnTo>
                    <a:lnTo>
                      <a:pt x="104" y="451"/>
                    </a:lnTo>
                    <a:lnTo>
                      <a:pt x="124" y="415"/>
                    </a:lnTo>
                    <a:lnTo>
                      <a:pt x="147" y="381"/>
                    </a:lnTo>
                    <a:lnTo>
                      <a:pt x="171" y="346"/>
                    </a:lnTo>
                    <a:lnTo>
                      <a:pt x="196" y="314"/>
                    </a:lnTo>
                    <a:lnTo>
                      <a:pt x="224" y="283"/>
                    </a:lnTo>
                    <a:lnTo>
                      <a:pt x="253" y="252"/>
                    </a:lnTo>
                    <a:lnTo>
                      <a:pt x="283" y="224"/>
                    </a:lnTo>
                    <a:lnTo>
                      <a:pt x="314" y="196"/>
                    </a:lnTo>
                    <a:lnTo>
                      <a:pt x="346" y="172"/>
                    </a:lnTo>
                    <a:lnTo>
                      <a:pt x="381" y="147"/>
                    </a:lnTo>
                    <a:lnTo>
                      <a:pt x="415" y="124"/>
                    </a:lnTo>
                    <a:lnTo>
                      <a:pt x="451" y="105"/>
                    </a:lnTo>
                    <a:lnTo>
                      <a:pt x="488" y="85"/>
                    </a:lnTo>
                    <a:lnTo>
                      <a:pt x="526" y="67"/>
                    </a:lnTo>
                    <a:lnTo>
                      <a:pt x="565" y="52"/>
                    </a:lnTo>
                    <a:lnTo>
                      <a:pt x="606" y="39"/>
                    </a:lnTo>
                    <a:lnTo>
                      <a:pt x="647" y="26"/>
                    </a:lnTo>
                    <a:lnTo>
                      <a:pt x="688" y="18"/>
                    </a:lnTo>
                    <a:lnTo>
                      <a:pt x="730" y="10"/>
                    </a:lnTo>
                    <a:lnTo>
                      <a:pt x="773" y="5"/>
                    </a:lnTo>
                    <a:lnTo>
                      <a:pt x="817" y="2"/>
                    </a:lnTo>
                    <a:lnTo>
                      <a:pt x="861" y="0"/>
                    </a:lnTo>
                    <a:lnTo>
                      <a:pt x="861" y="0"/>
                    </a:lnTo>
                    <a:lnTo>
                      <a:pt x="905" y="2"/>
                    </a:lnTo>
                    <a:lnTo>
                      <a:pt x="949" y="5"/>
                    </a:lnTo>
                    <a:lnTo>
                      <a:pt x="992" y="10"/>
                    </a:lnTo>
                    <a:lnTo>
                      <a:pt x="1034" y="18"/>
                    </a:lnTo>
                    <a:lnTo>
                      <a:pt x="1077" y="26"/>
                    </a:lnTo>
                    <a:lnTo>
                      <a:pt x="1118" y="39"/>
                    </a:lnTo>
                    <a:lnTo>
                      <a:pt x="1157" y="52"/>
                    </a:lnTo>
                    <a:lnTo>
                      <a:pt x="1196" y="67"/>
                    </a:lnTo>
                    <a:lnTo>
                      <a:pt x="1235" y="85"/>
                    </a:lnTo>
                    <a:lnTo>
                      <a:pt x="1271" y="105"/>
                    </a:lnTo>
                    <a:lnTo>
                      <a:pt x="1307" y="124"/>
                    </a:lnTo>
                    <a:lnTo>
                      <a:pt x="1343" y="147"/>
                    </a:lnTo>
                    <a:lnTo>
                      <a:pt x="1377" y="172"/>
                    </a:lnTo>
                    <a:lnTo>
                      <a:pt x="1408" y="196"/>
                    </a:lnTo>
                    <a:lnTo>
                      <a:pt x="1441" y="224"/>
                    </a:lnTo>
                    <a:lnTo>
                      <a:pt x="1471" y="252"/>
                    </a:lnTo>
                    <a:lnTo>
                      <a:pt x="1498" y="283"/>
                    </a:lnTo>
                    <a:lnTo>
                      <a:pt x="1526" y="314"/>
                    </a:lnTo>
                    <a:lnTo>
                      <a:pt x="1552" y="346"/>
                    </a:lnTo>
                    <a:lnTo>
                      <a:pt x="1575" y="381"/>
                    </a:lnTo>
                    <a:lnTo>
                      <a:pt x="1598" y="415"/>
                    </a:lnTo>
                    <a:lnTo>
                      <a:pt x="1619" y="451"/>
                    </a:lnTo>
                    <a:lnTo>
                      <a:pt x="1639" y="489"/>
                    </a:lnTo>
                    <a:lnTo>
                      <a:pt x="1655" y="526"/>
                    </a:lnTo>
                    <a:lnTo>
                      <a:pt x="1672" y="565"/>
                    </a:lnTo>
                    <a:lnTo>
                      <a:pt x="1685" y="606"/>
                    </a:lnTo>
                    <a:lnTo>
                      <a:pt x="1696" y="647"/>
                    </a:lnTo>
                    <a:lnTo>
                      <a:pt x="1706" y="688"/>
                    </a:lnTo>
                    <a:lnTo>
                      <a:pt x="1714" y="730"/>
                    </a:lnTo>
                    <a:lnTo>
                      <a:pt x="1719" y="773"/>
                    </a:lnTo>
                    <a:lnTo>
                      <a:pt x="1722" y="817"/>
                    </a:lnTo>
                    <a:lnTo>
                      <a:pt x="1724" y="861"/>
                    </a:lnTo>
                    <a:lnTo>
                      <a:pt x="1724" y="861"/>
                    </a:lnTo>
                    <a:lnTo>
                      <a:pt x="1722" y="905"/>
                    </a:lnTo>
                    <a:lnTo>
                      <a:pt x="1719" y="949"/>
                    </a:lnTo>
                    <a:lnTo>
                      <a:pt x="1714" y="992"/>
                    </a:lnTo>
                    <a:lnTo>
                      <a:pt x="1706" y="1034"/>
                    </a:lnTo>
                    <a:lnTo>
                      <a:pt x="1696" y="1077"/>
                    </a:lnTo>
                    <a:lnTo>
                      <a:pt x="1685" y="1118"/>
                    </a:lnTo>
                    <a:lnTo>
                      <a:pt x="1672" y="1157"/>
                    </a:lnTo>
                    <a:lnTo>
                      <a:pt x="1655" y="1196"/>
                    </a:lnTo>
                    <a:lnTo>
                      <a:pt x="1639" y="1235"/>
                    </a:lnTo>
                    <a:lnTo>
                      <a:pt x="1619" y="1271"/>
                    </a:lnTo>
                    <a:lnTo>
                      <a:pt x="1598" y="1307"/>
                    </a:lnTo>
                    <a:lnTo>
                      <a:pt x="1575" y="1343"/>
                    </a:lnTo>
                    <a:lnTo>
                      <a:pt x="1552" y="1376"/>
                    </a:lnTo>
                    <a:lnTo>
                      <a:pt x="1526" y="1409"/>
                    </a:lnTo>
                    <a:lnTo>
                      <a:pt x="1498" y="1441"/>
                    </a:lnTo>
                    <a:lnTo>
                      <a:pt x="1471" y="1471"/>
                    </a:lnTo>
                    <a:lnTo>
                      <a:pt x="1441" y="1498"/>
                    </a:lnTo>
                    <a:lnTo>
                      <a:pt x="1408" y="1526"/>
                    </a:lnTo>
                    <a:lnTo>
                      <a:pt x="1377" y="1552"/>
                    </a:lnTo>
                    <a:lnTo>
                      <a:pt x="1343" y="1575"/>
                    </a:lnTo>
                    <a:lnTo>
                      <a:pt x="1307" y="1598"/>
                    </a:lnTo>
                    <a:lnTo>
                      <a:pt x="1271" y="1619"/>
                    </a:lnTo>
                    <a:lnTo>
                      <a:pt x="1235" y="1637"/>
                    </a:lnTo>
                    <a:lnTo>
                      <a:pt x="1196" y="1655"/>
                    </a:lnTo>
                    <a:lnTo>
                      <a:pt x="1157" y="1670"/>
                    </a:lnTo>
                    <a:lnTo>
                      <a:pt x="1118" y="1685"/>
                    </a:lnTo>
                    <a:lnTo>
                      <a:pt x="1077" y="1696"/>
                    </a:lnTo>
                    <a:lnTo>
                      <a:pt x="1034" y="1706"/>
                    </a:lnTo>
                    <a:lnTo>
                      <a:pt x="992" y="1713"/>
                    </a:lnTo>
                    <a:lnTo>
                      <a:pt x="949" y="1719"/>
                    </a:lnTo>
                    <a:lnTo>
                      <a:pt x="905" y="1722"/>
                    </a:lnTo>
                    <a:lnTo>
                      <a:pt x="861" y="1724"/>
                    </a:lnTo>
                    <a:lnTo>
                      <a:pt x="861" y="1724"/>
                    </a:lnTo>
                    <a:close/>
                    <a:moveTo>
                      <a:pt x="861" y="70"/>
                    </a:moveTo>
                    <a:lnTo>
                      <a:pt x="861" y="70"/>
                    </a:lnTo>
                    <a:lnTo>
                      <a:pt x="820" y="72"/>
                    </a:lnTo>
                    <a:lnTo>
                      <a:pt x="781" y="75"/>
                    </a:lnTo>
                    <a:lnTo>
                      <a:pt x="742" y="80"/>
                    </a:lnTo>
                    <a:lnTo>
                      <a:pt x="703" y="87"/>
                    </a:lnTo>
                    <a:lnTo>
                      <a:pt x="663" y="96"/>
                    </a:lnTo>
                    <a:lnTo>
                      <a:pt x="627" y="106"/>
                    </a:lnTo>
                    <a:lnTo>
                      <a:pt x="590" y="119"/>
                    </a:lnTo>
                    <a:lnTo>
                      <a:pt x="554" y="132"/>
                    </a:lnTo>
                    <a:lnTo>
                      <a:pt x="520" y="149"/>
                    </a:lnTo>
                    <a:lnTo>
                      <a:pt x="485" y="167"/>
                    </a:lnTo>
                    <a:lnTo>
                      <a:pt x="453" y="185"/>
                    </a:lnTo>
                    <a:lnTo>
                      <a:pt x="420" y="206"/>
                    </a:lnTo>
                    <a:lnTo>
                      <a:pt x="389" y="229"/>
                    </a:lnTo>
                    <a:lnTo>
                      <a:pt x="359" y="252"/>
                    </a:lnTo>
                    <a:lnTo>
                      <a:pt x="330" y="276"/>
                    </a:lnTo>
                    <a:lnTo>
                      <a:pt x="302" y="302"/>
                    </a:lnTo>
                    <a:lnTo>
                      <a:pt x="276" y="330"/>
                    </a:lnTo>
                    <a:lnTo>
                      <a:pt x="252" y="360"/>
                    </a:lnTo>
                    <a:lnTo>
                      <a:pt x="229" y="389"/>
                    </a:lnTo>
                    <a:lnTo>
                      <a:pt x="206" y="420"/>
                    </a:lnTo>
                    <a:lnTo>
                      <a:pt x="186" y="451"/>
                    </a:lnTo>
                    <a:lnTo>
                      <a:pt x="167" y="485"/>
                    </a:lnTo>
                    <a:lnTo>
                      <a:pt x="149" y="520"/>
                    </a:lnTo>
                    <a:lnTo>
                      <a:pt x="132" y="554"/>
                    </a:lnTo>
                    <a:lnTo>
                      <a:pt x="119" y="590"/>
                    </a:lnTo>
                    <a:lnTo>
                      <a:pt x="106" y="626"/>
                    </a:lnTo>
                    <a:lnTo>
                      <a:pt x="96" y="663"/>
                    </a:lnTo>
                    <a:lnTo>
                      <a:pt x="86" y="703"/>
                    </a:lnTo>
                    <a:lnTo>
                      <a:pt x="80" y="742"/>
                    </a:lnTo>
                    <a:lnTo>
                      <a:pt x="75" y="781"/>
                    </a:lnTo>
                    <a:lnTo>
                      <a:pt x="72" y="820"/>
                    </a:lnTo>
                    <a:lnTo>
                      <a:pt x="70" y="861"/>
                    </a:lnTo>
                    <a:lnTo>
                      <a:pt x="70" y="861"/>
                    </a:lnTo>
                    <a:lnTo>
                      <a:pt x="72" y="902"/>
                    </a:lnTo>
                    <a:lnTo>
                      <a:pt x="75" y="943"/>
                    </a:lnTo>
                    <a:lnTo>
                      <a:pt x="80" y="982"/>
                    </a:lnTo>
                    <a:lnTo>
                      <a:pt x="86" y="1021"/>
                    </a:lnTo>
                    <a:lnTo>
                      <a:pt x="96" y="1059"/>
                    </a:lnTo>
                    <a:lnTo>
                      <a:pt x="106" y="1096"/>
                    </a:lnTo>
                    <a:lnTo>
                      <a:pt x="119" y="1132"/>
                    </a:lnTo>
                    <a:lnTo>
                      <a:pt x="132" y="1168"/>
                    </a:lnTo>
                    <a:lnTo>
                      <a:pt x="149" y="1204"/>
                    </a:lnTo>
                    <a:lnTo>
                      <a:pt x="167" y="1239"/>
                    </a:lnTo>
                    <a:lnTo>
                      <a:pt x="186" y="1271"/>
                    </a:lnTo>
                    <a:lnTo>
                      <a:pt x="206" y="1304"/>
                    </a:lnTo>
                    <a:lnTo>
                      <a:pt x="229" y="1333"/>
                    </a:lnTo>
                    <a:lnTo>
                      <a:pt x="252" y="1364"/>
                    </a:lnTo>
                    <a:lnTo>
                      <a:pt x="276" y="1392"/>
                    </a:lnTo>
                    <a:lnTo>
                      <a:pt x="302" y="1420"/>
                    </a:lnTo>
                    <a:lnTo>
                      <a:pt x="330" y="1446"/>
                    </a:lnTo>
                    <a:lnTo>
                      <a:pt x="359" y="1471"/>
                    </a:lnTo>
                    <a:lnTo>
                      <a:pt x="389" y="1495"/>
                    </a:lnTo>
                    <a:lnTo>
                      <a:pt x="420" y="1516"/>
                    </a:lnTo>
                    <a:lnTo>
                      <a:pt x="453" y="1538"/>
                    </a:lnTo>
                    <a:lnTo>
                      <a:pt x="485" y="1557"/>
                    </a:lnTo>
                    <a:lnTo>
                      <a:pt x="520" y="1574"/>
                    </a:lnTo>
                    <a:lnTo>
                      <a:pt x="554" y="1590"/>
                    </a:lnTo>
                    <a:lnTo>
                      <a:pt x="590" y="1605"/>
                    </a:lnTo>
                    <a:lnTo>
                      <a:pt x="627" y="1616"/>
                    </a:lnTo>
                    <a:lnTo>
                      <a:pt x="663" y="1628"/>
                    </a:lnTo>
                    <a:lnTo>
                      <a:pt x="703" y="1636"/>
                    </a:lnTo>
                    <a:lnTo>
                      <a:pt x="742" y="1642"/>
                    </a:lnTo>
                    <a:lnTo>
                      <a:pt x="781" y="1649"/>
                    </a:lnTo>
                    <a:lnTo>
                      <a:pt x="820" y="1650"/>
                    </a:lnTo>
                    <a:lnTo>
                      <a:pt x="861" y="1652"/>
                    </a:lnTo>
                    <a:lnTo>
                      <a:pt x="861" y="1652"/>
                    </a:lnTo>
                    <a:lnTo>
                      <a:pt x="902" y="1650"/>
                    </a:lnTo>
                    <a:lnTo>
                      <a:pt x="943" y="1649"/>
                    </a:lnTo>
                    <a:lnTo>
                      <a:pt x="982" y="1642"/>
                    </a:lnTo>
                    <a:lnTo>
                      <a:pt x="1021" y="1636"/>
                    </a:lnTo>
                    <a:lnTo>
                      <a:pt x="1059" y="1628"/>
                    </a:lnTo>
                    <a:lnTo>
                      <a:pt x="1096" y="1616"/>
                    </a:lnTo>
                    <a:lnTo>
                      <a:pt x="1132" y="1605"/>
                    </a:lnTo>
                    <a:lnTo>
                      <a:pt x="1168" y="1590"/>
                    </a:lnTo>
                    <a:lnTo>
                      <a:pt x="1204" y="1574"/>
                    </a:lnTo>
                    <a:lnTo>
                      <a:pt x="1238" y="1557"/>
                    </a:lnTo>
                    <a:lnTo>
                      <a:pt x="1271" y="1538"/>
                    </a:lnTo>
                    <a:lnTo>
                      <a:pt x="1304" y="1516"/>
                    </a:lnTo>
                    <a:lnTo>
                      <a:pt x="1335" y="1495"/>
                    </a:lnTo>
                    <a:lnTo>
                      <a:pt x="1364" y="1471"/>
                    </a:lnTo>
                    <a:lnTo>
                      <a:pt x="1392" y="1446"/>
                    </a:lnTo>
                    <a:lnTo>
                      <a:pt x="1420" y="1420"/>
                    </a:lnTo>
                    <a:lnTo>
                      <a:pt x="1446" y="1392"/>
                    </a:lnTo>
                    <a:lnTo>
                      <a:pt x="1471" y="1364"/>
                    </a:lnTo>
                    <a:lnTo>
                      <a:pt x="1495" y="1333"/>
                    </a:lnTo>
                    <a:lnTo>
                      <a:pt x="1516" y="1304"/>
                    </a:lnTo>
                    <a:lnTo>
                      <a:pt x="1538" y="1271"/>
                    </a:lnTo>
                    <a:lnTo>
                      <a:pt x="1557" y="1239"/>
                    </a:lnTo>
                    <a:lnTo>
                      <a:pt x="1573" y="1204"/>
                    </a:lnTo>
                    <a:lnTo>
                      <a:pt x="1590" y="1168"/>
                    </a:lnTo>
                    <a:lnTo>
                      <a:pt x="1605" y="1132"/>
                    </a:lnTo>
                    <a:lnTo>
                      <a:pt x="1616" y="1096"/>
                    </a:lnTo>
                    <a:lnTo>
                      <a:pt x="1627" y="1059"/>
                    </a:lnTo>
                    <a:lnTo>
                      <a:pt x="1636" y="1021"/>
                    </a:lnTo>
                    <a:lnTo>
                      <a:pt x="1644" y="982"/>
                    </a:lnTo>
                    <a:lnTo>
                      <a:pt x="1649" y="943"/>
                    </a:lnTo>
                    <a:lnTo>
                      <a:pt x="1650" y="902"/>
                    </a:lnTo>
                    <a:lnTo>
                      <a:pt x="1652" y="861"/>
                    </a:lnTo>
                    <a:lnTo>
                      <a:pt x="1652" y="861"/>
                    </a:lnTo>
                    <a:lnTo>
                      <a:pt x="1650" y="820"/>
                    </a:lnTo>
                    <a:lnTo>
                      <a:pt x="1649" y="781"/>
                    </a:lnTo>
                    <a:lnTo>
                      <a:pt x="1644" y="742"/>
                    </a:lnTo>
                    <a:lnTo>
                      <a:pt x="1636" y="703"/>
                    </a:lnTo>
                    <a:lnTo>
                      <a:pt x="1627" y="663"/>
                    </a:lnTo>
                    <a:lnTo>
                      <a:pt x="1616" y="626"/>
                    </a:lnTo>
                    <a:lnTo>
                      <a:pt x="1605" y="590"/>
                    </a:lnTo>
                    <a:lnTo>
                      <a:pt x="1590" y="554"/>
                    </a:lnTo>
                    <a:lnTo>
                      <a:pt x="1573" y="520"/>
                    </a:lnTo>
                    <a:lnTo>
                      <a:pt x="1557" y="485"/>
                    </a:lnTo>
                    <a:lnTo>
                      <a:pt x="1538" y="451"/>
                    </a:lnTo>
                    <a:lnTo>
                      <a:pt x="1516" y="420"/>
                    </a:lnTo>
                    <a:lnTo>
                      <a:pt x="1495" y="389"/>
                    </a:lnTo>
                    <a:lnTo>
                      <a:pt x="1471" y="360"/>
                    </a:lnTo>
                    <a:lnTo>
                      <a:pt x="1446" y="330"/>
                    </a:lnTo>
                    <a:lnTo>
                      <a:pt x="1420" y="302"/>
                    </a:lnTo>
                    <a:lnTo>
                      <a:pt x="1392" y="276"/>
                    </a:lnTo>
                    <a:lnTo>
                      <a:pt x="1364" y="252"/>
                    </a:lnTo>
                    <a:lnTo>
                      <a:pt x="1335" y="229"/>
                    </a:lnTo>
                    <a:lnTo>
                      <a:pt x="1304" y="206"/>
                    </a:lnTo>
                    <a:lnTo>
                      <a:pt x="1271" y="185"/>
                    </a:lnTo>
                    <a:lnTo>
                      <a:pt x="1238" y="167"/>
                    </a:lnTo>
                    <a:lnTo>
                      <a:pt x="1204" y="149"/>
                    </a:lnTo>
                    <a:lnTo>
                      <a:pt x="1168" y="132"/>
                    </a:lnTo>
                    <a:lnTo>
                      <a:pt x="1132" y="119"/>
                    </a:lnTo>
                    <a:lnTo>
                      <a:pt x="1096" y="106"/>
                    </a:lnTo>
                    <a:lnTo>
                      <a:pt x="1059" y="96"/>
                    </a:lnTo>
                    <a:lnTo>
                      <a:pt x="1021" y="87"/>
                    </a:lnTo>
                    <a:lnTo>
                      <a:pt x="982" y="80"/>
                    </a:lnTo>
                    <a:lnTo>
                      <a:pt x="943" y="75"/>
                    </a:lnTo>
                    <a:lnTo>
                      <a:pt x="902" y="72"/>
                    </a:lnTo>
                    <a:lnTo>
                      <a:pt x="861" y="70"/>
                    </a:lnTo>
                    <a:lnTo>
                      <a:pt x="86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19">
                <a:extLst>
                  <a:ext uri="{FF2B5EF4-FFF2-40B4-BE49-F238E27FC236}">
                    <a16:creationId xmlns:a16="http://schemas.microsoft.com/office/drawing/2014/main" id="{20D8C746-5A64-4CC8-B4DF-0FBC1AA58A50}"/>
                  </a:ext>
                </a:extLst>
              </p:cNvPr>
              <p:cNvSpPr>
                <a:spLocks/>
              </p:cNvSpPr>
              <p:nvPr/>
            </p:nvSpPr>
            <p:spPr bwMode="auto">
              <a:xfrm>
                <a:off x="3289300" y="3168651"/>
                <a:ext cx="293688" cy="182563"/>
              </a:xfrm>
              <a:custGeom>
                <a:avLst/>
                <a:gdLst>
                  <a:gd name="T0" fmla="*/ 337 w 371"/>
                  <a:gd name="T1" fmla="*/ 229 h 229"/>
                  <a:gd name="T2" fmla="*/ 323 w 371"/>
                  <a:gd name="T3" fmla="*/ 228 h 229"/>
                  <a:gd name="T4" fmla="*/ 312 w 371"/>
                  <a:gd name="T5" fmla="*/ 221 h 229"/>
                  <a:gd name="T6" fmla="*/ 304 w 371"/>
                  <a:gd name="T7" fmla="*/ 210 h 229"/>
                  <a:gd name="T8" fmla="*/ 301 w 371"/>
                  <a:gd name="T9" fmla="*/ 196 h 229"/>
                  <a:gd name="T10" fmla="*/ 299 w 371"/>
                  <a:gd name="T11" fmla="*/ 183 h 229"/>
                  <a:gd name="T12" fmla="*/ 292 w 371"/>
                  <a:gd name="T13" fmla="*/ 159 h 229"/>
                  <a:gd name="T14" fmla="*/ 284 w 371"/>
                  <a:gd name="T15" fmla="*/ 136 h 229"/>
                  <a:gd name="T16" fmla="*/ 271 w 371"/>
                  <a:gd name="T17" fmla="*/ 116 h 229"/>
                  <a:gd name="T18" fmla="*/ 255 w 371"/>
                  <a:gd name="T19" fmla="*/ 100 h 229"/>
                  <a:gd name="T20" fmla="*/ 237 w 371"/>
                  <a:gd name="T21" fmla="*/ 85 h 229"/>
                  <a:gd name="T22" fmla="*/ 217 w 371"/>
                  <a:gd name="T23" fmla="*/ 77 h 229"/>
                  <a:gd name="T24" fmla="*/ 196 w 371"/>
                  <a:gd name="T25" fmla="*/ 72 h 229"/>
                  <a:gd name="T26" fmla="*/ 186 w 371"/>
                  <a:gd name="T27" fmla="*/ 71 h 229"/>
                  <a:gd name="T28" fmla="*/ 163 w 371"/>
                  <a:gd name="T29" fmla="*/ 74 h 229"/>
                  <a:gd name="T30" fmla="*/ 144 w 371"/>
                  <a:gd name="T31" fmla="*/ 80 h 229"/>
                  <a:gd name="T32" fmla="*/ 126 w 371"/>
                  <a:gd name="T33" fmla="*/ 92 h 229"/>
                  <a:gd name="T34" fmla="*/ 108 w 371"/>
                  <a:gd name="T35" fmla="*/ 108 h 229"/>
                  <a:gd name="T36" fmla="*/ 95 w 371"/>
                  <a:gd name="T37" fmla="*/ 126 h 229"/>
                  <a:gd name="T38" fmla="*/ 83 w 371"/>
                  <a:gd name="T39" fmla="*/ 147 h 229"/>
                  <a:gd name="T40" fmla="*/ 75 w 371"/>
                  <a:gd name="T41" fmla="*/ 172 h 229"/>
                  <a:gd name="T42" fmla="*/ 70 w 371"/>
                  <a:gd name="T43" fmla="*/ 196 h 229"/>
                  <a:gd name="T44" fmla="*/ 70 w 371"/>
                  <a:gd name="T45" fmla="*/ 205 h 229"/>
                  <a:gd name="T46" fmla="*/ 64 w 371"/>
                  <a:gd name="T47" fmla="*/ 216 h 229"/>
                  <a:gd name="T48" fmla="*/ 52 w 371"/>
                  <a:gd name="T49" fmla="*/ 226 h 229"/>
                  <a:gd name="T50" fmla="*/ 39 w 371"/>
                  <a:gd name="T51" fmla="*/ 229 h 229"/>
                  <a:gd name="T52" fmla="*/ 33 w 371"/>
                  <a:gd name="T53" fmla="*/ 229 h 229"/>
                  <a:gd name="T54" fmla="*/ 20 w 371"/>
                  <a:gd name="T55" fmla="*/ 226 h 229"/>
                  <a:gd name="T56" fmla="*/ 8 w 371"/>
                  <a:gd name="T57" fmla="*/ 218 h 229"/>
                  <a:gd name="T58" fmla="*/ 2 w 371"/>
                  <a:gd name="T59" fmla="*/ 206 h 229"/>
                  <a:gd name="T60" fmla="*/ 0 w 371"/>
                  <a:gd name="T61" fmla="*/ 192 h 229"/>
                  <a:gd name="T62" fmla="*/ 3 w 371"/>
                  <a:gd name="T63" fmla="*/ 172 h 229"/>
                  <a:gd name="T64" fmla="*/ 11 w 371"/>
                  <a:gd name="T65" fmla="*/ 133 h 229"/>
                  <a:gd name="T66" fmla="*/ 28 w 371"/>
                  <a:gd name="T67" fmla="*/ 98 h 229"/>
                  <a:gd name="T68" fmla="*/ 47 w 371"/>
                  <a:gd name="T69" fmla="*/ 69 h 229"/>
                  <a:gd name="T70" fmla="*/ 72 w 371"/>
                  <a:gd name="T71" fmla="*/ 43 h 229"/>
                  <a:gd name="T72" fmla="*/ 101 w 371"/>
                  <a:gd name="T73" fmla="*/ 23 h 229"/>
                  <a:gd name="T74" fmla="*/ 134 w 371"/>
                  <a:gd name="T75" fmla="*/ 9 h 229"/>
                  <a:gd name="T76" fmla="*/ 168 w 371"/>
                  <a:gd name="T77" fmla="*/ 0 h 229"/>
                  <a:gd name="T78" fmla="*/ 186 w 371"/>
                  <a:gd name="T79" fmla="*/ 0 h 229"/>
                  <a:gd name="T80" fmla="*/ 222 w 371"/>
                  <a:gd name="T81" fmla="*/ 4 h 229"/>
                  <a:gd name="T82" fmla="*/ 255 w 371"/>
                  <a:gd name="T83" fmla="*/ 15 h 229"/>
                  <a:gd name="T84" fmla="*/ 286 w 371"/>
                  <a:gd name="T85" fmla="*/ 31 h 229"/>
                  <a:gd name="T86" fmla="*/ 312 w 371"/>
                  <a:gd name="T87" fmla="*/ 54 h 229"/>
                  <a:gd name="T88" fmla="*/ 335 w 371"/>
                  <a:gd name="T89" fmla="*/ 84 h 229"/>
                  <a:gd name="T90" fmla="*/ 353 w 371"/>
                  <a:gd name="T91" fmla="*/ 116 h 229"/>
                  <a:gd name="T92" fmla="*/ 366 w 371"/>
                  <a:gd name="T93" fmla="*/ 152 h 229"/>
                  <a:gd name="T94" fmla="*/ 371 w 371"/>
                  <a:gd name="T95" fmla="*/ 192 h 229"/>
                  <a:gd name="T96" fmla="*/ 371 w 371"/>
                  <a:gd name="T97" fmla="*/ 198 h 229"/>
                  <a:gd name="T98" fmla="*/ 368 w 371"/>
                  <a:gd name="T99" fmla="*/ 211 h 229"/>
                  <a:gd name="T100" fmla="*/ 358 w 371"/>
                  <a:gd name="T101" fmla="*/ 223 h 229"/>
                  <a:gd name="T102" fmla="*/ 346 w 371"/>
                  <a:gd name="T103" fmla="*/ 229 h 229"/>
                  <a:gd name="T104" fmla="*/ 338 w 371"/>
                  <a:gd name="T105" fmla="*/ 229 h 229"/>
                  <a:gd name="T106" fmla="*/ 337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7" y="229"/>
                    </a:moveTo>
                    <a:lnTo>
                      <a:pt x="337" y="229"/>
                    </a:lnTo>
                    <a:lnTo>
                      <a:pt x="330" y="229"/>
                    </a:lnTo>
                    <a:lnTo>
                      <a:pt x="323" y="228"/>
                    </a:lnTo>
                    <a:lnTo>
                      <a:pt x="317" y="224"/>
                    </a:lnTo>
                    <a:lnTo>
                      <a:pt x="312" y="221"/>
                    </a:lnTo>
                    <a:lnTo>
                      <a:pt x="307" y="216"/>
                    </a:lnTo>
                    <a:lnTo>
                      <a:pt x="304" y="210"/>
                    </a:lnTo>
                    <a:lnTo>
                      <a:pt x="302" y="203"/>
                    </a:lnTo>
                    <a:lnTo>
                      <a:pt x="301" y="196"/>
                    </a:lnTo>
                    <a:lnTo>
                      <a:pt x="301" y="196"/>
                    </a:lnTo>
                    <a:lnTo>
                      <a:pt x="299" y="183"/>
                    </a:lnTo>
                    <a:lnTo>
                      <a:pt x="297" y="172"/>
                    </a:lnTo>
                    <a:lnTo>
                      <a:pt x="292" y="159"/>
                    </a:lnTo>
                    <a:lnTo>
                      <a:pt x="289" y="147"/>
                    </a:lnTo>
                    <a:lnTo>
                      <a:pt x="284" y="136"/>
                    </a:lnTo>
                    <a:lnTo>
                      <a:pt x="278" y="126"/>
                    </a:lnTo>
                    <a:lnTo>
                      <a:pt x="271" y="116"/>
                    </a:lnTo>
                    <a:lnTo>
                      <a:pt x="263" y="108"/>
                    </a:lnTo>
                    <a:lnTo>
                      <a:pt x="255" y="100"/>
                    </a:lnTo>
                    <a:lnTo>
                      <a:pt x="247" y="92"/>
                    </a:lnTo>
                    <a:lnTo>
                      <a:pt x="237" y="85"/>
                    </a:lnTo>
                    <a:lnTo>
                      <a:pt x="229" y="80"/>
                    </a:lnTo>
                    <a:lnTo>
                      <a:pt x="217" y="77"/>
                    </a:lnTo>
                    <a:lnTo>
                      <a:pt x="207" y="74"/>
                    </a:lnTo>
                    <a:lnTo>
                      <a:pt x="196" y="72"/>
                    </a:lnTo>
                    <a:lnTo>
                      <a:pt x="186" y="71"/>
                    </a:lnTo>
                    <a:lnTo>
                      <a:pt x="186" y="71"/>
                    </a:lnTo>
                    <a:lnTo>
                      <a:pt x="175" y="72"/>
                    </a:lnTo>
                    <a:lnTo>
                      <a:pt x="163" y="74"/>
                    </a:lnTo>
                    <a:lnTo>
                      <a:pt x="154" y="77"/>
                    </a:lnTo>
                    <a:lnTo>
                      <a:pt x="144" y="80"/>
                    </a:lnTo>
                    <a:lnTo>
                      <a:pt x="134" y="85"/>
                    </a:lnTo>
                    <a:lnTo>
                      <a:pt x="126" y="92"/>
                    </a:lnTo>
                    <a:lnTo>
                      <a:pt x="116" y="100"/>
                    </a:lnTo>
                    <a:lnTo>
                      <a:pt x="108" y="108"/>
                    </a:lnTo>
                    <a:lnTo>
                      <a:pt x="101" y="116"/>
                    </a:lnTo>
                    <a:lnTo>
                      <a:pt x="95" y="126"/>
                    </a:lnTo>
                    <a:lnTo>
                      <a:pt x="88" y="136"/>
                    </a:lnTo>
                    <a:lnTo>
                      <a:pt x="83" y="147"/>
                    </a:lnTo>
                    <a:lnTo>
                      <a:pt x="78" y="159"/>
                    </a:lnTo>
                    <a:lnTo>
                      <a:pt x="75" y="172"/>
                    </a:lnTo>
                    <a:lnTo>
                      <a:pt x="72" y="183"/>
                    </a:lnTo>
                    <a:lnTo>
                      <a:pt x="70" y="196"/>
                    </a:lnTo>
                    <a:lnTo>
                      <a:pt x="70" y="196"/>
                    </a:lnTo>
                    <a:lnTo>
                      <a:pt x="70" y="205"/>
                    </a:lnTo>
                    <a:lnTo>
                      <a:pt x="67" y="211"/>
                    </a:lnTo>
                    <a:lnTo>
                      <a:pt x="64" y="216"/>
                    </a:lnTo>
                    <a:lnTo>
                      <a:pt x="59" y="221"/>
                    </a:lnTo>
                    <a:lnTo>
                      <a:pt x="52" y="226"/>
                    </a:lnTo>
                    <a:lnTo>
                      <a:pt x="47" y="228"/>
                    </a:lnTo>
                    <a:lnTo>
                      <a:pt x="39"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3" y="172"/>
                    </a:lnTo>
                    <a:lnTo>
                      <a:pt x="6" y="152"/>
                    </a:lnTo>
                    <a:lnTo>
                      <a:pt x="11" y="133"/>
                    </a:lnTo>
                    <a:lnTo>
                      <a:pt x="20" y="116"/>
                    </a:lnTo>
                    <a:lnTo>
                      <a:pt x="28" y="98"/>
                    </a:lnTo>
                    <a:lnTo>
                      <a:pt x="38" y="84"/>
                    </a:lnTo>
                    <a:lnTo>
                      <a:pt x="47" y="69"/>
                    </a:lnTo>
                    <a:lnTo>
                      <a:pt x="59" y="54"/>
                    </a:lnTo>
                    <a:lnTo>
                      <a:pt x="72" y="43"/>
                    </a:lnTo>
                    <a:lnTo>
                      <a:pt x="87" y="31"/>
                    </a:lnTo>
                    <a:lnTo>
                      <a:pt x="101" y="23"/>
                    </a:lnTo>
                    <a:lnTo>
                      <a:pt x="118" y="15"/>
                    </a:lnTo>
                    <a:lnTo>
                      <a:pt x="134" y="9"/>
                    </a:lnTo>
                    <a:lnTo>
                      <a:pt x="150" y="4"/>
                    </a:lnTo>
                    <a:lnTo>
                      <a:pt x="168" y="0"/>
                    </a:lnTo>
                    <a:lnTo>
                      <a:pt x="186" y="0"/>
                    </a:lnTo>
                    <a:lnTo>
                      <a:pt x="186" y="0"/>
                    </a:lnTo>
                    <a:lnTo>
                      <a:pt x="204" y="0"/>
                    </a:lnTo>
                    <a:lnTo>
                      <a:pt x="222" y="4"/>
                    </a:lnTo>
                    <a:lnTo>
                      <a:pt x="239" y="9"/>
                    </a:lnTo>
                    <a:lnTo>
                      <a:pt x="255" y="15"/>
                    </a:lnTo>
                    <a:lnTo>
                      <a:pt x="271" y="23"/>
                    </a:lnTo>
                    <a:lnTo>
                      <a:pt x="286" y="31"/>
                    </a:lnTo>
                    <a:lnTo>
                      <a:pt x="299" y="43"/>
                    </a:lnTo>
                    <a:lnTo>
                      <a:pt x="312" y="54"/>
                    </a:lnTo>
                    <a:lnTo>
                      <a:pt x="323" y="69"/>
                    </a:lnTo>
                    <a:lnTo>
                      <a:pt x="335" y="84"/>
                    </a:lnTo>
                    <a:lnTo>
                      <a:pt x="345" y="98"/>
                    </a:lnTo>
                    <a:lnTo>
                      <a:pt x="353" y="116"/>
                    </a:lnTo>
                    <a:lnTo>
                      <a:pt x="359" y="133"/>
                    </a:lnTo>
                    <a:lnTo>
                      <a:pt x="366" y="152"/>
                    </a:lnTo>
                    <a:lnTo>
                      <a:pt x="369" y="172"/>
                    </a:lnTo>
                    <a:lnTo>
                      <a:pt x="371" y="192"/>
                    </a:lnTo>
                    <a:lnTo>
                      <a:pt x="371" y="192"/>
                    </a:lnTo>
                    <a:lnTo>
                      <a:pt x="371" y="198"/>
                    </a:lnTo>
                    <a:lnTo>
                      <a:pt x="369" y="206"/>
                    </a:lnTo>
                    <a:lnTo>
                      <a:pt x="368" y="211"/>
                    </a:lnTo>
                    <a:lnTo>
                      <a:pt x="363" y="218"/>
                    </a:lnTo>
                    <a:lnTo>
                      <a:pt x="358" y="223"/>
                    </a:lnTo>
                    <a:lnTo>
                      <a:pt x="353" y="226"/>
                    </a:lnTo>
                    <a:lnTo>
                      <a:pt x="346" y="229"/>
                    </a:lnTo>
                    <a:lnTo>
                      <a:pt x="338" y="229"/>
                    </a:lnTo>
                    <a:lnTo>
                      <a:pt x="338" y="229"/>
                    </a:lnTo>
                    <a:lnTo>
                      <a:pt x="337" y="229"/>
                    </a:lnTo>
                    <a:lnTo>
                      <a:pt x="337"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20">
                <a:extLst>
                  <a:ext uri="{FF2B5EF4-FFF2-40B4-BE49-F238E27FC236}">
                    <a16:creationId xmlns:a16="http://schemas.microsoft.com/office/drawing/2014/main" id="{0BB61CDA-DAB0-4E3D-A281-7187D8EF3901}"/>
                  </a:ext>
                </a:extLst>
              </p:cNvPr>
              <p:cNvSpPr>
                <a:spLocks/>
              </p:cNvSpPr>
              <p:nvPr/>
            </p:nvSpPr>
            <p:spPr bwMode="auto">
              <a:xfrm>
                <a:off x="3810000" y="3168651"/>
                <a:ext cx="293688" cy="182563"/>
              </a:xfrm>
              <a:custGeom>
                <a:avLst/>
                <a:gdLst>
                  <a:gd name="T0" fmla="*/ 36 w 371"/>
                  <a:gd name="T1" fmla="*/ 229 h 229"/>
                  <a:gd name="T2" fmla="*/ 33 w 371"/>
                  <a:gd name="T3" fmla="*/ 229 h 229"/>
                  <a:gd name="T4" fmla="*/ 20 w 371"/>
                  <a:gd name="T5" fmla="*/ 226 h 229"/>
                  <a:gd name="T6" fmla="*/ 8 w 371"/>
                  <a:gd name="T7" fmla="*/ 218 h 229"/>
                  <a:gd name="T8" fmla="*/ 2 w 371"/>
                  <a:gd name="T9" fmla="*/ 206 h 229"/>
                  <a:gd name="T10" fmla="*/ 0 w 371"/>
                  <a:gd name="T11" fmla="*/ 192 h 229"/>
                  <a:gd name="T12" fmla="*/ 3 w 371"/>
                  <a:gd name="T13" fmla="*/ 172 h 229"/>
                  <a:gd name="T14" fmla="*/ 12 w 371"/>
                  <a:gd name="T15" fmla="*/ 133 h 229"/>
                  <a:gd name="T16" fmla="*/ 28 w 371"/>
                  <a:gd name="T17" fmla="*/ 98 h 229"/>
                  <a:gd name="T18" fmla="*/ 48 w 371"/>
                  <a:gd name="T19" fmla="*/ 69 h 229"/>
                  <a:gd name="T20" fmla="*/ 72 w 371"/>
                  <a:gd name="T21" fmla="*/ 43 h 229"/>
                  <a:gd name="T22" fmla="*/ 101 w 371"/>
                  <a:gd name="T23" fmla="*/ 23 h 229"/>
                  <a:gd name="T24" fmla="*/ 134 w 371"/>
                  <a:gd name="T25" fmla="*/ 9 h 229"/>
                  <a:gd name="T26" fmla="*/ 168 w 371"/>
                  <a:gd name="T27" fmla="*/ 0 h 229"/>
                  <a:gd name="T28" fmla="*/ 186 w 371"/>
                  <a:gd name="T29" fmla="*/ 0 h 229"/>
                  <a:gd name="T30" fmla="*/ 222 w 371"/>
                  <a:gd name="T31" fmla="*/ 4 h 229"/>
                  <a:gd name="T32" fmla="*/ 255 w 371"/>
                  <a:gd name="T33" fmla="*/ 15 h 229"/>
                  <a:gd name="T34" fmla="*/ 286 w 371"/>
                  <a:gd name="T35" fmla="*/ 31 h 229"/>
                  <a:gd name="T36" fmla="*/ 312 w 371"/>
                  <a:gd name="T37" fmla="*/ 54 h 229"/>
                  <a:gd name="T38" fmla="*/ 335 w 371"/>
                  <a:gd name="T39" fmla="*/ 84 h 229"/>
                  <a:gd name="T40" fmla="*/ 353 w 371"/>
                  <a:gd name="T41" fmla="*/ 116 h 229"/>
                  <a:gd name="T42" fmla="*/ 366 w 371"/>
                  <a:gd name="T43" fmla="*/ 152 h 229"/>
                  <a:gd name="T44" fmla="*/ 371 w 371"/>
                  <a:gd name="T45" fmla="*/ 192 h 229"/>
                  <a:gd name="T46" fmla="*/ 371 w 371"/>
                  <a:gd name="T47" fmla="*/ 198 h 229"/>
                  <a:gd name="T48" fmla="*/ 368 w 371"/>
                  <a:gd name="T49" fmla="*/ 211 h 229"/>
                  <a:gd name="T50" fmla="*/ 358 w 371"/>
                  <a:gd name="T51" fmla="*/ 223 h 229"/>
                  <a:gd name="T52" fmla="*/ 347 w 371"/>
                  <a:gd name="T53" fmla="*/ 229 h 229"/>
                  <a:gd name="T54" fmla="*/ 338 w 371"/>
                  <a:gd name="T55" fmla="*/ 229 h 229"/>
                  <a:gd name="T56" fmla="*/ 325 w 371"/>
                  <a:gd name="T57" fmla="*/ 228 h 229"/>
                  <a:gd name="T58" fmla="*/ 314 w 371"/>
                  <a:gd name="T59" fmla="*/ 221 h 229"/>
                  <a:gd name="T60" fmla="*/ 304 w 371"/>
                  <a:gd name="T61" fmla="*/ 211 h 229"/>
                  <a:gd name="T62" fmla="*/ 301 w 371"/>
                  <a:gd name="T63" fmla="*/ 196 h 229"/>
                  <a:gd name="T64" fmla="*/ 299 w 371"/>
                  <a:gd name="T65" fmla="*/ 183 h 229"/>
                  <a:gd name="T66" fmla="*/ 293 w 371"/>
                  <a:gd name="T67" fmla="*/ 159 h 229"/>
                  <a:gd name="T68" fmla="*/ 285 w 371"/>
                  <a:gd name="T69" fmla="*/ 136 h 229"/>
                  <a:gd name="T70" fmla="*/ 271 w 371"/>
                  <a:gd name="T71" fmla="*/ 116 h 229"/>
                  <a:gd name="T72" fmla="*/ 255 w 371"/>
                  <a:gd name="T73" fmla="*/ 100 h 229"/>
                  <a:gd name="T74" fmla="*/ 237 w 371"/>
                  <a:gd name="T75" fmla="*/ 85 h 229"/>
                  <a:gd name="T76" fmla="*/ 218 w 371"/>
                  <a:gd name="T77" fmla="*/ 77 h 229"/>
                  <a:gd name="T78" fmla="*/ 196 w 371"/>
                  <a:gd name="T79" fmla="*/ 72 h 229"/>
                  <a:gd name="T80" fmla="*/ 186 w 371"/>
                  <a:gd name="T81" fmla="*/ 71 h 229"/>
                  <a:gd name="T82" fmla="*/ 164 w 371"/>
                  <a:gd name="T83" fmla="*/ 74 h 229"/>
                  <a:gd name="T84" fmla="*/ 144 w 371"/>
                  <a:gd name="T85" fmla="*/ 80 h 229"/>
                  <a:gd name="T86" fmla="*/ 124 w 371"/>
                  <a:gd name="T87" fmla="*/ 92 h 229"/>
                  <a:gd name="T88" fmla="*/ 108 w 371"/>
                  <a:gd name="T89" fmla="*/ 108 h 229"/>
                  <a:gd name="T90" fmla="*/ 95 w 371"/>
                  <a:gd name="T91" fmla="*/ 126 h 229"/>
                  <a:gd name="T92" fmla="*/ 84 w 371"/>
                  <a:gd name="T93" fmla="*/ 147 h 229"/>
                  <a:gd name="T94" fmla="*/ 75 w 371"/>
                  <a:gd name="T95" fmla="*/ 172 h 229"/>
                  <a:gd name="T96" fmla="*/ 70 w 371"/>
                  <a:gd name="T97" fmla="*/ 196 h 229"/>
                  <a:gd name="T98" fmla="*/ 70 w 371"/>
                  <a:gd name="T99" fmla="*/ 203 h 229"/>
                  <a:gd name="T100" fmla="*/ 64 w 371"/>
                  <a:gd name="T101" fmla="*/ 216 h 229"/>
                  <a:gd name="T102" fmla="*/ 54 w 371"/>
                  <a:gd name="T103" fmla="*/ 224 h 229"/>
                  <a:gd name="T104" fmla="*/ 43 w 371"/>
                  <a:gd name="T105" fmla="*/ 229 h 229"/>
                  <a:gd name="T106" fmla="*/ 36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6" y="229"/>
                    </a:moveTo>
                    <a:lnTo>
                      <a:pt x="36"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3" y="172"/>
                    </a:lnTo>
                    <a:lnTo>
                      <a:pt x="7" y="152"/>
                    </a:lnTo>
                    <a:lnTo>
                      <a:pt x="12" y="133"/>
                    </a:lnTo>
                    <a:lnTo>
                      <a:pt x="20" y="116"/>
                    </a:lnTo>
                    <a:lnTo>
                      <a:pt x="28" y="98"/>
                    </a:lnTo>
                    <a:lnTo>
                      <a:pt x="38" y="84"/>
                    </a:lnTo>
                    <a:lnTo>
                      <a:pt x="48" y="69"/>
                    </a:lnTo>
                    <a:lnTo>
                      <a:pt x="59" y="54"/>
                    </a:lnTo>
                    <a:lnTo>
                      <a:pt x="72" y="43"/>
                    </a:lnTo>
                    <a:lnTo>
                      <a:pt x="87" y="31"/>
                    </a:lnTo>
                    <a:lnTo>
                      <a:pt x="101" y="23"/>
                    </a:lnTo>
                    <a:lnTo>
                      <a:pt x="118" y="15"/>
                    </a:lnTo>
                    <a:lnTo>
                      <a:pt x="134" y="9"/>
                    </a:lnTo>
                    <a:lnTo>
                      <a:pt x="151" y="4"/>
                    </a:lnTo>
                    <a:lnTo>
                      <a:pt x="168" y="0"/>
                    </a:lnTo>
                    <a:lnTo>
                      <a:pt x="186" y="0"/>
                    </a:lnTo>
                    <a:lnTo>
                      <a:pt x="186" y="0"/>
                    </a:lnTo>
                    <a:lnTo>
                      <a:pt x="204" y="0"/>
                    </a:lnTo>
                    <a:lnTo>
                      <a:pt x="222" y="4"/>
                    </a:lnTo>
                    <a:lnTo>
                      <a:pt x="239" y="9"/>
                    </a:lnTo>
                    <a:lnTo>
                      <a:pt x="255" y="15"/>
                    </a:lnTo>
                    <a:lnTo>
                      <a:pt x="271" y="23"/>
                    </a:lnTo>
                    <a:lnTo>
                      <a:pt x="286" y="31"/>
                    </a:lnTo>
                    <a:lnTo>
                      <a:pt x="299" y="43"/>
                    </a:lnTo>
                    <a:lnTo>
                      <a:pt x="312" y="54"/>
                    </a:lnTo>
                    <a:lnTo>
                      <a:pt x="324" y="69"/>
                    </a:lnTo>
                    <a:lnTo>
                      <a:pt x="335" y="84"/>
                    </a:lnTo>
                    <a:lnTo>
                      <a:pt x="345" y="98"/>
                    </a:lnTo>
                    <a:lnTo>
                      <a:pt x="353" y="116"/>
                    </a:lnTo>
                    <a:lnTo>
                      <a:pt x="360" y="133"/>
                    </a:lnTo>
                    <a:lnTo>
                      <a:pt x="366" y="152"/>
                    </a:lnTo>
                    <a:lnTo>
                      <a:pt x="369" y="172"/>
                    </a:lnTo>
                    <a:lnTo>
                      <a:pt x="371" y="192"/>
                    </a:lnTo>
                    <a:lnTo>
                      <a:pt x="371" y="192"/>
                    </a:lnTo>
                    <a:lnTo>
                      <a:pt x="371" y="198"/>
                    </a:lnTo>
                    <a:lnTo>
                      <a:pt x="369" y="206"/>
                    </a:lnTo>
                    <a:lnTo>
                      <a:pt x="368" y="211"/>
                    </a:lnTo>
                    <a:lnTo>
                      <a:pt x="363" y="218"/>
                    </a:lnTo>
                    <a:lnTo>
                      <a:pt x="358" y="223"/>
                    </a:lnTo>
                    <a:lnTo>
                      <a:pt x="353" y="226"/>
                    </a:lnTo>
                    <a:lnTo>
                      <a:pt x="347" y="229"/>
                    </a:lnTo>
                    <a:lnTo>
                      <a:pt x="338" y="229"/>
                    </a:lnTo>
                    <a:lnTo>
                      <a:pt x="338" y="229"/>
                    </a:lnTo>
                    <a:lnTo>
                      <a:pt x="332" y="229"/>
                    </a:lnTo>
                    <a:lnTo>
                      <a:pt x="325" y="228"/>
                    </a:lnTo>
                    <a:lnTo>
                      <a:pt x="319" y="226"/>
                    </a:lnTo>
                    <a:lnTo>
                      <a:pt x="314" y="221"/>
                    </a:lnTo>
                    <a:lnTo>
                      <a:pt x="309" y="216"/>
                    </a:lnTo>
                    <a:lnTo>
                      <a:pt x="304" y="211"/>
                    </a:lnTo>
                    <a:lnTo>
                      <a:pt x="302" y="205"/>
                    </a:lnTo>
                    <a:lnTo>
                      <a:pt x="301" y="196"/>
                    </a:lnTo>
                    <a:lnTo>
                      <a:pt x="301" y="196"/>
                    </a:lnTo>
                    <a:lnTo>
                      <a:pt x="299" y="183"/>
                    </a:lnTo>
                    <a:lnTo>
                      <a:pt x="298" y="172"/>
                    </a:lnTo>
                    <a:lnTo>
                      <a:pt x="293" y="159"/>
                    </a:lnTo>
                    <a:lnTo>
                      <a:pt x="289" y="147"/>
                    </a:lnTo>
                    <a:lnTo>
                      <a:pt x="285" y="136"/>
                    </a:lnTo>
                    <a:lnTo>
                      <a:pt x="278" y="126"/>
                    </a:lnTo>
                    <a:lnTo>
                      <a:pt x="271" y="116"/>
                    </a:lnTo>
                    <a:lnTo>
                      <a:pt x="263" y="108"/>
                    </a:lnTo>
                    <a:lnTo>
                      <a:pt x="255" y="100"/>
                    </a:lnTo>
                    <a:lnTo>
                      <a:pt x="247" y="92"/>
                    </a:lnTo>
                    <a:lnTo>
                      <a:pt x="237" y="85"/>
                    </a:lnTo>
                    <a:lnTo>
                      <a:pt x="229" y="80"/>
                    </a:lnTo>
                    <a:lnTo>
                      <a:pt x="218" y="77"/>
                    </a:lnTo>
                    <a:lnTo>
                      <a:pt x="208" y="74"/>
                    </a:lnTo>
                    <a:lnTo>
                      <a:pt x="196" y="72"/>
                    </a:lnTo>
                    <a:lnTo>
                      <a:pt x="186" y="71"/>
                    </a:lnTo>
                    <a:lnTo>
                      <a:pt x="186" y="71"/>
                    </a:lnTo>
                    <a:lnTo>
                      <a:pt x="175" y="72"/>
                    </a:lnTo>
                    <a:lnTo>
                      <a:pt x="164" y="74"/>
                    </a:lnTo>
                    <a:lnTo>
                      <a:pt x="154" y="77"/>
                    </a:lnTo>
                    <a:lnTo>
                      <a:pt x="144" y="80"/>
                    </a:lnTo>
                    <a:lnTo>
                      <a:pt x="134" y="85"/>
                    </a:lnTo>
                    <a:lnTo>
                      <a:pt x="124" y="92"/>
                    </a:lnTo>
                    <a:lnTo>
                      <a:pt x="116" y="100"/>
                    </a:lnTo>
                    <a:lnTo>
                      <a:pt x="108" y="108"/>
                    </a:lnTo>
                    <a:lnTo>
                      <a:pt x="101" y="116"/>
                    </a:lnTo>
                    <a:lnTo>
                      <a:pt x="95" y="126"/>
                    </a:lnTo>
                    <a:lnTo>
                      <a:pt x="88" y="136"/>
                    </a:lnTo>
                    <a:lnTo>
                      <a:pt x="84" y="147"/>
                    </a:lnTo>
                    <a:lnTo>
                      <a:pt x="79" y="159"/>
                    </a:lnTo>
                    <a:lnTo>
                      <a:pt x="75" y="172"/>
                    </a:lnTo>
                    <a:lnTo>
                      <a:pt x="72" y="183"/>
                    </a:lnTo>
                    <a:lnTo>
                      <a:pt x="70" y="196"/>
                    </a:lnTo>
                    <a:lnTo>
                      <a:pt x="70" y="196"/>
                    </a:lnTo>
                    <a:lnTo>
                      <a:pt x="70" y="203"/>
                    </a:lnTo>
                    <a:lnTo>
                      <a:pt x="67" y="210"/>
                    </a:lnTo>
                    <a:lnTo>
                      <a:pt x="64" y="216"/>
                    </a:lnTo>
                    <a:lnTo>
                      <a:pt x="61" y="221"/>
                    </a:lnTo>
                    <a:lnTo>
                      <a:pt x="54" y="224"/>
                    </a:lnTo>
                    <a:lnTo>
                      <a:pt x="49" y="228"/>
                    </a:lnTo>
                    <a:lnTo>
                      <a:pt x="43" y="229"/>
                    </a:lnTo>
                    <a:lnTo>
                      <a:pt x="36" y="229"/>
                    </a:lnTo>
                    <a:lnTo>
                      <a:pt x="3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1" name="Grupa 30">
              <a:extLst>
                <a:ext uri="{FF2B5EF4-FFF2-40B4-BE49-F238E27FC236}">
                  <a16:creationId xmlns:a16="http://schemas.microsoft.com/office/drawing/2014/main" id="{A1F75F7A-F3F6-4F9C-AC4A-1587FAEC0F84}"/>
                </a:ext>
              </a:extLst>
            </p:cNvPr>
            <p:cNvGrpSpPr/>
            <p:nvPr/>
          </p:nvGrpSpPr>
          <p:grpSpPr>
            <a:xfrm>
              <a:off x="4715865" y="1532670"/>
              <a:ext cx="509703" cy="509703"/>
              <a:chOff x="7775575" y="2744788"/>
              <a:chExt cx="1368425" cy="1368425"/>
            </a:xfrm>
            <a:solidFill>
              <a:schemeClr val="tx1"/>
            </a:solidFill>
          </p:grpSpPr>
          <p:sp>
            <p:nvSpPr>
              <p:cNvPr id="32" name="Freeform 21">
                <a:extLst>
                  <a:ext uri="{FF2B5EF4-FFF2-40B4-BE49-F238E27FC236}">
                    <a16:creationId xmlns:a16="http://schemas.microsoft.com/office/drawing/2014/main" id="{15B1F369-9235-477C-993C-E0FBBBC756D2}"/>
                  </a:ext>
                </a:extLst>
              </p:cNvPr>
              <p:cNvSpPr>
                <a:spLocks noEditPoints="1"/>
              </p:cNvSpPr>
              <p:nvPr/>
            </p:nvSpPr>
            <p:spPr bwMode="auto">
              <a:xfrm>
                <a:off x="7775575" y="2744788"/>
                <a:ext cx="1368425" cy="1368425"/>
              </a:xfrm>
              <a:custGeom>
                <a:avLst/>
                <a:gdLst>
                  <a:gd name="T0" fmla="*/ 732 w 1724"/>
                  <a:gd name="T1" fmla="*/ 1713 h 1724"/>
                  <a:gd name="T2" fmla="*/ 528 w 1724"/>
                  <a:gd name="T3" fmla="*/ 1655 h 1724"/>
                  <a:gd name="T4" fmla="*/ 347 w 1724"/>
                  <a:gd name="T5" fmla="*/ 1552 h 1724"/>
                  <a:gd name="T6" fmla="*/ 198 w 1724"/>
                  <a:gd name="T7" fmla="*/ 1409 h 1724"/>
                  <a:gd name="T8" fmla="*/ 87 w 1724"/>
                  <a:gd name="T9" fmla="*/ 1235 h 1724"/>
                  <a:gd name="T10" fmla="*/ 18 w 1724"/>
                  <a:gd name="T11" fmla="*/ 1034 h 1724"/>
                  <a:gd name="T12" fmla="*/ 0 w 1724"/>
                  <a:gd name="T13" fmla="*/ 861 h 1724"/>
                  <a:gd name="T14" fmla="*/ 28 w 1724"/>
                  <a:gd name="T15" fmla="*/ 647 h 1724"/>
                  <a:gd name="T16" fmla="*/ 105 w 1724"/>
                  <a:gd name="T17" fmla="*/ 451 h 1724"/>
                  <a:gd name="T18" fmla="*/ 226 w 1724"/>
                  <a:gd name="T19" fmla="*/ 283 h 1724"/>
                  <a:gd name="T20" fmla="*/ 381 w 1724"/>
                  <a:gd name="T21" fmla="*/ 147 h 1724"/>
                  <a:gd name="T22" fmla="*/ 567 w 1724"/>
                  <a:gd name="T23" fmla="*/ 52 h 1724"/>
                  <a:gd name="T24" fmla="*/ 775 w 1724"/>
                  <a:gd name="T25" fmla="*/ 5 h 1724"/>
                  <a:gd name="T26" fmla="*/ 951 w 1724"/>
                  <a:gd name="T27" fmla="*/ 5 h 1724"/>
                  <a:gd name="T28" fmla="*/ 1159 w 1724"/>
                  <a:gd name="T29" fmla="*/ 52 h 1724"/>
                  <a:gd name="T30" fmla="*/ 1343 w 1724"/>
                  <a:gd name="T31" fmla="*/ 147 h 1724"/>
                  <a:gd name="T32" fmla="*/ 1500 w 1724"/>
                  <a:gd name="T33" fmla="*/ 283 h 1724"/>
                  <a:gd name="T34" fmla="*/ 1619 w 1724"/>
                  <a:gd name="T35" fmla="*/ 451 h 1724"/>
                  <a:gd name="T36" fmla="*/ 1696 w 1724"/>
                  <a:gd name="T37" fmla="*/ 647 h 1724"/>
                  <a:gd name="T38" fmla="*/ 1724 w 1724"/>
                  <a:gd name="T39" fmla="*/ 861 h 1724"/>
                  <a:gd name="T40" fmla="*/ 1706 w 1724"/>
                  <a:gd name="T41" fmla="*/ 1034 h 1724"/>
                  <a:gd name="T42" fmla="*/ 1639 w 1724"/>
                  <a:gd name="T43" fmla="*/ 1235 h 1724"/>
                  <a:gd name="T44" fmla="*/ 1528 w 1724"/>
                  <a:gd name="T45" fmla="*/ 1409 h 1724"/>
                  <a:gd name="T46" fmla="*/ 1378 w 1724"/>
                  <a:gd name="T47" fmla="*/ 1552 h 1724"/>
                  <a:gd name="T48" fmla="*/ 1198 w 1724"/>
                  <a:gd name="T49" fmla="*/ 1655 h 1724"/>
                  <a:gd name="T50" fmla="*/ 994 w 1724"/>
                  <a:gd name="T51" fmla="*/ 1713 h 1724"/>
                  <a:gd name="T52" fmla="*/ 863 w 1724"/>
                  <a:gd name="T53" fmla="*/ 70 h 1724"/>
                  <a:gd name="T54" fmla="*/ 703 w 1724"/>
                  <a:gd name="T55" fmla="*/ 87 h 1724"/>
                  <a:gd name="T56" fmla="*/ 520 w 1724"/>
                  <a:gd name="T57" fmla="*/ 149 h 1724"/>
                  <a:gd name="T58" fmla="*/ 360 w 1724"/>
                  <a:gd name="T59" fmla="*/ 252 h 1724"/>
                  <a:gd name="T60" fmla="*/ 229 w 1724"/>
                  <a:gd name="T61" fmla="*/ 389 h 1724"/>
                  <a:gd name="T62" fmla="*/ 134 w 1724"/>
                  <a:gd name="T63" fmla="*/ 554 h 1724"/>
                  <a:gd name="T64" fmla="*/ 82 w 1724"/>
                  <a:gd name="T65" fmla="*/ 742 h 1724"/>
                  <a:gd name="T66" fmla="*/ 74 w 1724"/>
                  <a:gd name="T67" fmla="*/ 902 h 1724"/>
                  <a:gd name="T68" fmla="*/ 108 w 1724"/>
                  <a:gd name="T69" fmla="*/ 1096 h 1724"/>
                  <a:gd name="T70" fmla="*/ 186 w 1724"/>
                  <a:gd name="T71" fmla="*/ 1271 h 1724"/>
                  <a:gd name="T72" fmla="*/ 304 w 1724"/>
                  <a:gd name="T73" fmla="*/ 1420 h 1724"/>
                  <a:gd name="T74" fmla="*/ 453 w 1724"/>
                  <a:gd name="T75" fmla="*/ 1538 h 1724"/>
                  <a:gd name="T76" fmla="*/ 628 w 1724"/>
                  <a:gd name="T77" fmla="*/ 1616 h 1724"/>
                  <a:gd name="T78" fmla="*/ 822 w 1724"/>
                  <a:gd name="T79" fmla="*/ 1650 h 1724"/>
                  <a:gd name="T80" fmla="*/ 982 w 1724"/>
                  <a:gd name="T81" fmla="*/ 1642 h 1724"/>
                  <a:gd name="T82" fmla="*/ 1170 w 1724"/>
                  <a:gd name="T83" fmla="*/ 1590 h 1724"/>
                  <a:gd name="T84" fmla="*/ 1335 w 1724"/>
                  <a:gd name="T85" fmla="*/ 1495 h 1724"/>
                  <a:gd name="T86" fmla="*/ 1472 w 1724"/>
                  <a:gd name="T87" fmla="*/ 1364 h 1724"/>
                  <a:gd name="T88" fmla="*/ 1575 w 1724"/>
                  <a:gd name="T89" fmla="*/ 1204 h 1724"/>
                  <a:gd name="T90" fmla="*/ 1637 w 1724"/>
                  <a:gd name="T91" fmla="*/ 1021 h 1724"/>
                  <a:gd name="T92" fmla="*/ 1654 w 1724"/>
                  <a:gd name="T93" fmla="*/ 861 h 1724"/>
                  <a:gd name="T94" fmla="*/ 1628 w 1724"/>
                  <a:gd name="T95" fmla="*/ 663 h 1724"/>
                  <a:gd name="T96" fmla="*/ 1557 w 1724"/>
                  <a:gd name="T97" fmla="*/ 485 h 1724"/>
                  <a:gd name="T98" fmla="*/ 1448 w 1724"/>
                  <a:gd name="T99" fmla="*/ 330 h 1724"/>
                  <a:gd name="T100" fmla="*/ 1304 w 1724"/>
                  <a:gd name="T101" fmla="*/ 206 h 1724"/>
                  <a:gd name="T102" fmla="*/ 1134 w 1724"/>
                  <a:gd name="T103" fmla="*/ 119 h 1724"/>
                  <a:gd name="T104" fmla="*/ 943 w 1724"/>
                  <a:gd name="T105" fmla="*/ 75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4" h="1724">
                    <a:moveTo>
                      <a:pt x="863" y="1724"/>
                    </a:moveTo>
                    <a:lnTo>
                      <a:pt x="863" y="1724"/>
                    </a:lnTo>
                    <a:lnTo>
                      <a:pt x="819" y="1722"/>
                    </a:lnTo>
                    <a:lnTo>
                      <a:pt x="775" y="1719"/>
                    </a:lnTo>
                    <a:lnTo>
                      <a:pt x="732" y="1713"/>
                    </a:lnTo>
                    <a:lnTo>
                      <a:pt x="690" y="1706"/>
                    </a:lnTo>
                    <a:lnTo>
                      <a:pt x="647" y="1696"/>
                    </a:lnTo>
                    <a:lnTo>
                      <a:pt x="606" y="1685"/>
                    </a:lnTo>
                    <a:lnTo>
                      <a:pt x="567" y="1670"/>
                    </a:lnTo>
                    <a:lnTo>
                      <a:pt x="528" y="1655"/>
                    </a:lnTo>
                    <a:lnTo>
                      <a:pt x="489" y="1637"/>
                    </a:lnTo>
                    <a:lnTo>
                      <a:pt x="453" y="1619"/>
                    </a:lnTo>
                    <a:lnTo>
                      <a:pt x="417" y="1598"/>
                    </a:lnTo>
                    <a:lnTo>
                      <a:pt x="381" y="1575"/>
                    </a:lnTo>
                    <a:lnTo>
                      <a:pt x="347" y="1552"/>
                    </a:lnTo>
                    <a:lnTo>
                      <a:pt x="315" y="1526"/>
                    </a:lnTo>
                    <a:lnTo>
                      <a:pt x="283" y="1498"/>
                    </a:lnTo>
                    <a:lnTo>
                      <a:pt x="253" y="1471"/>
                    </a:lnTo>
                    <a:lnTo>
                      <a:pt x="226" y="1441"/>
                    </a:lnTo>
                    <a:lnTo>
                      <a:pt x="198" y="1409"/>
                    </a:lnTo>
                    <a:lnTo>
                      <a:pt x="172" y="1376"/>
                    </a:lnTo>
                    <a:lnTo>
                      <a:pt x="149" y="1343"/>
                    </a:lnTo>
                    <a:lnTo>
                      <a:pt x="126" y="1307"/>
                    </a:lnTo>
                    <a:lnTo>
                      <a:pt x="105" y="1271"/>
                    </a:lnTo>
                    <a:lnTo>
                      <a:pt x="87" y="1235"/>
                    </a:lnTo>
                    <a:lnTo>
                      <a:pt x="69" y="1196"/>
                    </a:lnTo>
                    <a:lnTo>
                      <a:pt x="52" y="1157"/>
                    </a:lnTo>
                    <a:lnTo>
                      <a:pt x="39" y="1118"/>
                    </a:lnTo>
                    <a:lnTo>
                      <a:pt x="28" y="1077"/>
                    </a:lnTo>
                    <a:lnTo>
                      <a:pt x="18" y="1034"/>
                    </a:lnTo>
                    <a:lnTo>
                      <a:pt x="12" y="992"/>
                    </a:lnTo>
                    <a:lnTo>
                      <a:pt x="5" y="949"/>
                    </a:lnTo>
                    <a:lnTo>
                      <a:pt x="2" y="905"/>
                    </a:lnTo>
                    <a:lnTo>
                      <a:pt x="0" y="861"/>
                    </a:lnTo>
                    <a:lnTo>
                      <a:pt x="0" y="861"/>
                    </a:lnTo>
                    <a:lnTo>
                      <a:pt x="2" y="817"/>
                    </a:lnTo>
                    <a:lnTo>
                      <a:pt x="5" y="773"/>
                    </a:lnTo>
                    <a:lnTo>
                      <a:pt x="12" y="730"/>
                    </a:lnTo>
                    <a:lnTo>
                      <a:pt x="18" y="688"/>
                    </a:lnTo>
                    <a:lnTo>
                      <a:pt x="28" y="647"/>
                    </a:lnTo>
                    <a:lnTo>
                      <a:pt x="39" y="606"/>
                    </a:lnTo>
                    <a:lnTo>
                      <a:pt x="52" y="565"/>
                    </a:lnTo>
                    <a:lnTo>
                      <a:pt x="69" y="526"/>
                    </a:lnTo>
                    <a:lnTo>
                      <a:pt x="87" y="489"/>
                    </a:lnTo>
                    <a:lnTo>
                      <a:pt x="105" y="451"/>
                    </a:lnTo>
                    <a:lnTo>
                      <a:pt x="126" y="415"/>
                    </a:lnTo>
                    <a:lnTo>
                      <a:pt x="149" y="381"/>
                    </a:lnTo>
                    <a:lnTo>
                      <a:pt x="172" y="346"/>
                    </a:lnTo>
                    <a:lnTo>
                      <a:pt x="198" y="314"/>
                    </a:lnTo>
                    <a:lnTo>
                      <a:pt x="226" y="283"/>
                    </a:lnTo>
                    <a:lnTo>
                      <a:pt x="253" y="252"/>
                    </a:lnTo>
                    <a:lnTo>
                      <a:pt x="283" y="224"/>
                    </a:lnTo>
                    <a:lnTo>
                      <a:pt x="315" y="196"/>
                    </a:lnTo>
                    <a:lnTo>
                      <a:pt x="347" y="172"/>
                    </a:lnTo>
                    <a:lnTo>
                      <a:pt x="381" y="147"/>
                    </a:lnTo>
                    <a:lnTo>
                      <a:pt x="417" y="124"/>
                    </a:lnTo>
                    <a:lnTo>
                      <a:pt x="453" y="105"/>
                    </a:lnTo>
                    <a:lnTo>
                      <a:pt x="489" y="85"/>
                    </a:lnTo>
                    <a:lnTo>
                      <a:pt x="528" y="67"/>
                    </a:lnTo>
                    <a:lnTo>
                      <a:pt x="567" y="52"/>
                    </a:lnTo>
                    <a:lnTo>
                      <a:pt x="606" y="39"/>
                    </a:lnTo>
                    <a:lnTo>
                      <a:pt x="647" y="26"/>
                    </a:lnTo>
                    <a:lnTo>
                      <a:pt x="690" y="18"/>
                    </a:lnTo>
                    <a:lnTo>
                      <a:pt x="732" y="10"/>
                    </a:lnTo>
                    <a:lnTo>
                      <a:pt x="775" y="5"/>
                    </a:lnTo>
                    <a:lnTo>
                      <a:pt x="819" y="2"/>
                    </a:lnTo>
                    <a:lnTo>
                      <a:pt x="863" y="0"/>
                    </a:lnTo>
                    <a:lnTo>
                      <a:pt x="863" y="0"/>
                    </a:lnTo>
                    <a:lnTo>
                      <a:pt x="907" y="2"/>
                    </a:lnTo>
                    <a:lnTo>
                      <a:pt x="951" y="5"/>
                    </a:lnTo>
                    <a:lnTo>
                      <a:pt x="994" y="10"/>
                    </a:lnTo>
                    <a:lnTo>
                      <a:pt x="1036" y="18"/>
                    </a:lnTo>
                    <a:lnTo>
                      <a:pt x="1077" y="26"/>
                    </a:lnTo>
                    <a:lnTo>
                      <a:pt x="1118" y="39"/>
                    </a:lnTo>
                    <a:lnTo>
                      <a:pt x="1159" y="52"/>
                    </a:lnTo>
                    <a:lnTo>
                      <a:pt x="1198" y="67"/>
                    </a:lnTo>
                    <a:lnTo>
                      <a:pt x="1235" y="85"/>
                    </a:lnTo>
                    <a:lnTo>
                      <a:pt x="1273" y="105"/>
                    </a:lnTo>
                    <a:lnTo>
                      <a:pt x="1309" y="124"/>
                    </a:lnTo>
                    <a:lnTo>
                      <a:pt x="1343" y="147"/>
                    </a:lnTo>
                    <a:lnTo>
                      <a:pt x="1378" y="172"/>
                    </a:lnTo>
                    <a:lnTo>
                      <a:pt x="1410" y="196"/>
                    </a:lnTo>
                    <a:lnTo>
                      <a:pt x="1441" y="224"/>
                    </a:lnTo>
                    <a:lnTo>
                      <a:pt x="1471" y="252"/>
                    </a:lnTo>
                    <a:lnTo>
                      <a:pt x="1500" y="283"/>
                    </a:lnTo>
                    <a:lnTo>
                      <a:pt x="1528" y="314"/>
                    </a:lnTo>
                    <a:lnTo>
                      <a:pt x="1552" y="346"/>
                    </a:lnTo>
                    <a:lnTo>
                      <a:pt x="1577" y="381"/>
                    </a:lnTo>
                    <a:lnTo>
                      <a:pt x="1600" y="415"/>
                    </a:lnTo>
                    <a:lnTo>
                      <a:pt x="1619" y="451"/>
                    </a:lnTo>
                    <a:lnTo>
                      <a:pt x="1639" y="489"/>
                    </a:lnTo>
                    <a:lnTo>
                      <a:pt x="1657" y="526"/>
                    </a:lnTo>
                    <a:lnTo>
                      <a:pt x="1672" y="565"/>
                    </a:lnTo>
                    <a:lnTo>
                      <a:pt x="1685" y="606"/>
                    </a:lnTo>
                    <a:lnTo>
                      <a:pt x="1696" y="647"/>
                    </a:lnTo>
                    <a:lnTo>
                      <a:pt x="1706" y="688"/>
                    </a:lnTo>
                    <a:lnTo>
                      <a:pt x="1714" y="730"/>
                    </a:lnTo>
                    <a:lnTo>
                      <a:pt x="1719" y="773"/>
                    </a:lnTo>
                    <a:lnTo>
                      <a:pt x="1722" y="817"/>
                    </a:lnTo>
                    <a:lnTo>
                      <a:pt x="1724" y="861"/>
                    </a:lnTo>
                    <a:lnTo>
                      <a:pt x="1724" y="861"/>
                    </a:lnTo>
                    <a:lnTo>
                      <a:pt x="1722" y="905"/>
                    </a:lnTo>
                    <a:lnTo>
                      <a:pt x="1719" y="949"/>
                    </a:lnTo>
                    <a:lnTo>
                      <a:pt x="1714" y="992"/>
                    </a:lnTo>
                    <a:lnTo>
                      <a:pt x="1706" y="1034"/>
                    </a:lnTo>
                    <a:lnTo>
                      <a:pt x="1696" y="1077"/>
                    </a:lnTo>
                    <a:lnTo>
                      <a:pt x="1685" y="1118"/>
                    </a:lnTo>
                    <a:lnTo>
                      <a:pt x="1672" y="1157"/>
                    </a:lnTo>
                    <a:lnTo>
                      <a:pt x="1657" y="1196"/>
                    </a:lnTo>
                    <a:lnTo>
                      <a:pt x="1639" y="1235"/>
                    </a:lnTo>
                    <a:lnTo>
                      <a:pt x="1619" y="1271"/>
                    </a:lnTo>
                    <a:lnTo>
                      <a:pt x="1600" y="1307"/>
                    </a:lnTo>
                    <a:lnTo>
                      <a:pt x="1577" y="1343"/>
                    </a:lnTo>
                    <a:lnTo>
                      <a:pt x="1552" y="1376"/>
                    </a:lnTo>
                    <a:lnTo>
                      <a:pt x="1528" y="1409"/>
                    </a:lnTo>
                    <a:lnTo>
                      <a:pt x="1500" y="1441"/>
                    </a:lnTo>
                    <a:lnTo>
                      <a:pt x="1471" y="1471"/>
                    </a:lnTo>
                    <a:lnTo>
                      <a:pt x="1441" y="1498"/>
                    </a:lnTo>
                    <a:lnTo>
                      <a:pt x="1410" y="1526"/>
                    </a:lnTo>
                    <a:lnTo>
                      <a:pt x="1378" y="1552"/>
                    </a:lnTo>
                    <a:lnTo>
                      <a:pt x="1343" y="1575"/>
                    </a:lnTo>
                    <a:lnTo>
                      <a:pt x="1309" y="1598"/>
                    </a:lnTo>
                    <a:lnTo>
                      <a:pt x="1273" y="1619"/>
                    </a:lnTo>
                    <a:lnTo>
                      <a:pt x="1235" y="1637"/>
                    </a:lnTo>
                    <a:lnTo>
                      <a:pt x="1198" y="1655"/>
                    </a:lnTo>
                    <a:lnTo>
                      <a:pt x="1159" y="1670"/>
                    </a:lnTo>
                    <a:lnTo>
                      <a:pt x="1118" y="1685"/>
                    </a:lnTo>
                    <a:lnTo>
                      <a:pt x="1077" y="1696"/>
                    </a:lnTo>
                    <a:lnTo>
                      <a:pt x="1036" y="1706"/>
                    </a:lnTo>
                    <a:lnTo>
                      <a:pt x="994" y="1713"/>
                    </a:lnTo>
                    <a:lnTo>
                      <a:pt x="951" y="1719"/>
                    </a:lnTo>
                    <a:lnTo>
                      <a:pt x="907" y="1722"/>
                    </a:lnTo>
                    <a:lnTo>
                      <a:pt x="863" y="1724"/>
                    </a:lnTo>
                    <a:lnTo>
                      <a:pt x="863" y="1724"/>
                    </a:lnTo>
                    <a:close/>
                    <a:moveTo>
                      <a:pt x="863" y="70"/>
                    </a:moveTo>
                    <a:lnTo>
                      <a:pt x="863" y="70"/>
                    </a:lnTo>
                    <a:lnTo>
                      <a:pt x="822" y="72"/>
                    </a:lnTo>
                    <a:lnTo>
                      <a:pt x="781" y="75"/>
                    </a:lnTo>
                    <a:lnTo>
                      <a:pt x="742" y="80"/>
                    </a:lnTo>
                    <a:lnTo>
                      <a:pt x="703" y="87"/>
                    </a:lnTo>
                    <a:lnTo>
                      <a:pt x="665" y="96"/>
                    </a:lnTo>
                    <a:lnTo>
                      <a:pt x="628" y="106"/>
                    </a:lnTo>
                    <a:lnTo>
                      <a:pt x="592" y="119"/>
                    </a:lnTo>
                    <a:lnTo>
                      <a:pt x="556" y="132"/>
                    </a:lnTo>
                    <a:lnTo>
                      <a:pt x="520" y="149"/>
                    </a:lnTo>
                    <a:lnTo>
                      <a:pt x="485" y="167"/>
                    </a:lnTo>
                    <a:lnTo>
                      <a:pt x="453" y="185"/>
                    </a:lnTo>
                    <a:lnTo>
                      <a:pt x="420" y="206"/>
                    </a:lnTo>
                    <a:lnTo>
                      <a:pt x="389" y="229"/>
                    </a:lnTo>
                    <a:lnTo>
                      <a:pt x="360" y="252"/>
                    </a:lnTo>
                    <a:lnTo>
                      <a:pt x="332" y="276"/>
                    </a:lnTo>
                    <a:lnTo>
                      <a:pt x="304" y="302"/>
                    </a:lnTo>
                    <a:lnTo>
                      <a:pt x="278" y="330"/>
                    </a:lnTo>
                    <a:lnTo>
                      <a:pt x="253" y="360"/>
                    </a:lnTo>
                    <a:lnTo>
                      <a:pt x="229" y="389"/>
                    </a:lnTo>
                    <a:lnTo>
                      <a:pt x="208" y="420"/>
                    </a:lnTo>
                    <a:lnTo>
                      <a:pt x="186" y="451"/>
                    </a:lnTo>
                    <a:lnTo>
                      <a:pt x="167" y="485"/>
                    </a:lnTo>
                    <a:lnTo>
                      <a:pt x="150" y="520"/>
                    </a:lnTo>
                    <a:lnTo>
                      <a:pt x="134" y="554"/>
                    </a:lnTo>
                    <a:lnTo>
                      <a:pt x="119" y="590"/>
                    </a:lnTo>
                    <a:lnTo>
                      <a:pt x="108" y="626"/>
                    </a:lnTo>
                    <a:lnTo>
                      <a:pt x="96" y="663"/>
                    </a:lnTo>
                    <a:lnTo>
                      <a:pt x="88" y="703"/>
                    </a:lnTo>
                    <a:lnTo>
                      <a:pt x="82" y="742"/>
                    </a:lnTo>
                    <a:lnTo>
                      <a:pt x="75" y="781"/>
                    </a:lnTo>
                    <a:lnTo>
                      <a:pt x="74" y="820"/>
                    </a:lnTo>
                    <a:lnTo>
                      <a:pt x="72" y="861"/>
                    </a:lnTo>
                    <a:lnTo>
                      <a:pt x="72" y="861"/>
                    </a:lnTo>
                    <a:lnTo>
                      <a:pt x="74" y="902"/>
                    </a:lnTo>
                    <a:lnTo>
                      <a:pt x="75" y="943"/>
                    </a:lnTo>
                    <a:lnTo>
                      <a:pt x="82" y="982"/>
                    </a:lnTo>
                    <a:lnTo>
                      <a:pt x="88" y="1021"/>
                    </a:lnTo>
                    <a:lnTo>
                      <a:pt x="96" y="1059"/>
                    </a:lnTo>
                    <a:lnTo>
                      <a:pt x="108" y="1096"/>
                    </a:lnTo>
                    <a:lnTo>
                      <a:pt x="119" y="1132"/>
                    </a:lnTo>
                    <a:lnTo>
                      <a:pt x="134" y="1168"/>
                    </a:lnTo>
                    <a:lnTo>
                      <a:pt x="150" y="1204"/>
                    </a:lnTo>
                    <a:lnTo>
                      <a:pt x="167" y="1239"/>
                    </a:lnTo>
                    <a:lnTo>
                      <a:pt x="186" y="1271"/>
                    </a:lnTo>
                    <a:lnTo>
                      <a:pt x="208" y="1304"/>
                    </a:lnTo>
                    <a:lnTo>
                      <a:pt x="229" y="1333"/>
                    </a:lnTo>
                    <a:lnTo>
                      <a:pt x="253" y="1364"/>
                    </a:lnTo>
                    <a:lnTo>
                      <a:pt x="278" y="1392"/>
                    </a:lnTo>
                    <a:lnTo>
                      <a:pt x="304" y="1420"/>
                    </a:lnTo>
                    <a:lnTo>
                      <a:pt x="332" y="1446"/>
                    </a:lnTo>
                    <a:lnTo>
                      <a:pt x="360" y="1471"/>
                    </a:lnTo>
                    <a:lnTo>
                      <a:pt x="389" y="1495"/>
                    </a:lnTo>
                    <a:lnTo>
                      <a:pt x="420" y="1516"/>
                    </a:lnTo>
                    <a:lnTo>
                      <a:pt x="453" y="1538"/>
                    </a:lnTo>
                    <a:lnTo>
                      <a:pt x="485" y="1557"/>
                    </a:lnTo>
                    <a:lnTo>
                      <a:pt x="520" y="1574"/>
                    </a:lnTo>
                    <a:lnTo>
                      <a:pt x="556" y="1590"/>
                    </a:lnTo>
                    <a:lnTo>
                      <a:pt x="592" y="1605"/>
                    </a:lnTo>
                    <a:lnTo>
                      <a:pt x="628" y="1616"/>
                    </a:lnTo>
                    <a:lnTo>
                      <a:pt x="665" y="1628"/>
                    </a:lnTo>
                    <a:lnTo>
                      <a:pt x="703" y="1636"/>
                    </a:lnTo>
                    <a:lnTo>
                      <a:pt x="742" y="1642"/>
                    </a:lnTo>
                    <a:lnTo>
                      <a:pt x="781" y="1649"/>
                    </a:lnTo>
                    <a:lnTo>
                      <a:pt x="822" y="1650"/>
                    </a:lnTo>
                    <a:lnTo>
                      <a:pt x="863" y="1652"/>
                    </a:lnTo>
                    <a:lnTo>
                      <a:pt x="863" y="1652"/>
                    </a:lnTo>
                    <a:lnTo>
                      <a:pt x="904" y="1650"/>
                    </a:lnTo>
                    <a:lnTo>
                      <a:pt x="943" y="1649"/>
                    </a:lnTo>
                    <a:lnTo>
                      <a:pt x="982" y="1642"/>
                    </a:lnTo>
                    <a:lnTo>
                      <a:pt x="1021" y="1636"/>
                    </a:lnTo>
                    <a:lnTo>
                      <a:pt x="1061" y="1628"/>
                    </a:lnTo>
                    <a:lnTo>
                      <a:pt x="1097" y="1616"/>
                    </a:lnTo>
                    <a:lnTo>
                      <a:pt x="1134" y="1605"/>
                    </a:lnTo>
                    <a:lnTo>
                      <a:pt x="1170" y="1590"/>
                    </a:lnTo>
                    <a:lnTo>
                      <a:pt x="1204" y="1574"/>
                    </a:lnTo>
                    <a:lnTo>
                      <a:pt x="1239" y="1557"/>
                    </a:lnTo>
                    <a:lnTo>
                      <a:pt x="1271" y="1538"/>
                    </a:lnTo>
                    <a:lnTo>
                      <a:pt x="1304" y="1516"/>
                    </a:lnTo>
                    <a:lnTo>
                      <a:pt x="1335" y="1495"/>
                    </a:lnTo>
                    <a:lnTo>
                      <a:pt x="1365" y="1471"/>
                    </a:lnTo>
                    <a:lnTo>
                      <a:pt x="1394" y="1446"/>
                    </a:lnTo>
                    <a:lnTo>
                      <a:pt x="1422" y="1420"/>
                    </a:lnTo>
                    <a:lnTo>
                      <a:pt x="1448" y="1392"/>
                    </a:lnTo>
                    <a:lnTo>
                      <a:pt x="1472" y="1364"/>
                    </a:lnTo>
                    <a:lnTo>
                      <a:pt x="1495" y="1333"/>
                    </a:lnTo>
                    <a:lnTo>
                      <a:pt x="1518" y="1304"/>
                    </a:lnTo>
                    <a:lnTo>
                      <a:pt x="1538" y="1271"/>
                    </a:lnTo>
                    <a:lnTo>
                      <a:pt x="1557" y="1239"/>
                    </a:lnTo>
                    <a:lnTo>
                      <a:pt x="1575" y="1204"/>
                    </a:lnTo>
                    <a:lnTo>
                      <a:pt x="1592" y="1168"/>
                    </a:lnTo>
                    <a:lnTo>
                      <a:pt x="1605" y="1132"/>
                    </a:lnTo>
                    <a:lnTo>
                      <a:pt x="1618" y="1096"/>
                    </a:lnTo>
                    <a:lnTo>
                      <a:pt x="1628" y="1059"/>
                    </a:lnTo>
                    <a:lnTo>
                      <a:pt x="1637" y="1021"/>
                    </a:lnTo>
                    <a:lnTo>
                      <a:pt x="1644" y="982"/>
                    </a:lnTo>
                    <a:lnTo>
                      <a:pt x="1649" y="943"/>
                    </a:lnTo>
                    <a:lnTo>
                      <a:pt x="1652" y="902"/>
                    </a:lnTo>
                    <a:lnTo>
                      <a:pt x="1654" y="861"/>
                    </a:lnTo>
                    <a:lnTo>
                      <a:pt x="1654" y="861"/>
                    </a:lnTo>
                    <a:lnTo>
                      <a:pt x="1652" y="820"/>
                    </a:lnTo>
                    <a:lnTo>
                      <a:pt x="1649" y="781"/>
                    </a:lnTo>
                    <a:lnTo>
                      <a:pt x="1644" y="742"/>
                    </a:lnTo>
                    <a:lnTo>
                      <a:pt x="1637" y="703"/>
                    </a:lnTo>
                    <a:lnTo>
                      <a:pt x="1628" y="663"/>
                    </a:lnTo>
                    <a:lnTo>
                      <a:pt x="1618" y="626"/>
                    </a:lnTo>
                    <a:lnTo>
                      <a:pt x="1605" y="590"/>
                    </a:lnTo>
                    <a:lnTo>
                      <a:pt x="1592" y="554"/>
                    </a:lnTo>
                    <a:lnTo>
                      <a:pt x="1575" y="520"/>
                    </a:lnTo>
                    <a:lnTo>
                      <a:pt x="1557" y="485"/>
                    </a:lnTo>
                    <a:lnTo>
                      <a:pt x="1538" y="451"/>
                    </a:lnTo>
                    <a:lnTo>
                      <a:pt x="1518" y="420"/>
                    </a:lnTo>
                    <a:lnTo>
                      <a:pt x="1495" y="389"/>
                    </a:lnTo>
                    <a:lnTo>
                      <a:pt x="1472" y="360"/>
                    </a:lnTo>
                    <a:lnTo>
                      <a:pt x="1448" y="330"/>
                    </a:lnTo>
                    <a:lnTo>
                      <a:pt x="1422" y="302"/>
                    </a:lnTo>
                    <a:lnTo>
                      <a:pt x="1394" y="276"/>
                    </a:lnTo>
                    <a:lnTo>
                      <a:pt x="1365" y="252"/>
                    </a:lnTo>
                    <a:lnTo>
                      <a:pt x="1335" y="229"/>
                    </a:lnTo>
                    <a:lnTo>
                      <a:pt x="1304" y="206"/>
                    </a:lnTo>
                    <a:lnTo>
                      <a:pt x="1271" y="185"/>
                    </a:lnTo>
                    <a:lnTo>
                      <a:pt x="1239" y="167"/>
                    </a:lnTo>
                    <a:lnTo>
                      <a:pt x="1204" y="149"/>
                    </a:lnTo>
                    <a:lnTo>
                      <a:pt x="1170" y="132"/>
                    </a:lnTo>
                    <a:lnTo>
                      <a:pt x="1134" y="119"/>
                    </a:lnTo>
                    <a:lnTo>
                      <a:pt x="1097" y="106"/>
                    </a:lnTo>
                    <a:lnTo>
                      <a:pt x="1061" y="96"/>
                    </a:lnTo>
                    <a:lnTo>
                      <a:pt x="1021" y="87"/>
                    </a:lnTo>
                    <a:lnTo>
                      <a:pt x="982" y="80"/>
                    </a:lnTo>
                    <a:lnTo>
                      <a:pt x="943" y="75"/>
                    </a:lnTo>
                    <a:lnTo>
                      <a:pt x="904" y="72"/>
                    </a:lnTo>
                    <a:lnTo>
                      <a:pt x="863" y="70"/>
                    </a:lnTo>
                    <a:lnTo>
                      <a:pt x="863"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22">
                <a:extLst>
                  <a:ext uri="{FF2B5EF4-FFF2-40B4-BE49-F238E27FC236}">
                    <a16:creationId xmlns:a16="http://schemas.microsoft.com/office/drawing/2014/main" id="{E77E7193-4EBD-4C87-872D-959A11311FEB}"/>
                  </a:ext>
                </a:extLst>
              </p:cNvPr>
              <p:cNvSpPr>
                <a:spLocks/>
              </p:cNvSpPr>
              <p:nvPr/>
            </p:nvSpPr>
            <p:spPr bwMode="auto">
              <a:xfrm>
                <a:off x="8053388" y="3168651"/>
                <a:ext cx="293688" cy="182563"/>
              </a:xfrm>
              <a:custGeom>
                <a:avLst/>
                <a:gdLst>
                  <a:gd name="T0" fmla="*/ 335 w 371"/>
                  <a:gd name="T1" fmla="*/ 229 h 229"/>
                  <a:gd name="T2" fmla="*/ 322 w 371"/>
                  <a:gd name="T3" fmla="*/ 228 h 229"/>
                  <a:gd name="T4" fmla="*/ 312 w 371"/>
                  <a:gd name="T5" fmla="*/ 221 h 229"/>
                  <a:gd name="T6" fmla="*/ 304 w 371"/>
                  <a:gd name="T7" fmla="*/ 210 h 229"/>
                  <a:gd name="T8" fmla="*/ 300 w 371"/>
                  <a:gd name="T9" fmla="*/ 196 h 229"/>
                  <a:gd name="T10" fmla="*/ 299 w 371"/>
                  <a:gd name="T11" fmla="*/ 183 h 229"/>
                  <a:gd name="T12" fmla="*/ 292 w 371"/>
                  <a:gd name="T13" fmla="*/ 159 h 229"/>
                  <a:gd name="T14" fmla="*/ 282 w 371"/>
                  <a:gd name="T15" fmla="*/ 136 h 229"/>
                  <a:gd name="T16" fmla="*/ 269 w 371"/>
                  <a:gd name="T17" fmla="*/ 116 h 229"/>
                  <a:gd name="T18" fmla="*/ 255 w 371"/>
                  <a:gd name="T19" fmla="*/ 100 h 229"/>
                  <a:gd name="T20" fmla="*/ 237 w 371"/>
                  <a:gd name="T21" fmla="*/ 85 h 229"/>
                  <a:gd name="T22" fmla="*/ 217 w 371"/>
                  <a:gd name="T23" fmla="*/ 77 h 229"/>
                  <a:gd name="T24" fmla="*/ 196 w 371"/>
                  <a:gd name="T25" fmla="*/ 72 h 229"/>
                  <a:gd name="T26" fmla="*/ 184 w 371"/>
                  <a:gd name="T27" fmla="*/ 71 h 229"/>
                  <a:gd name="T28" fmla="*/ 163 w 371"/>
                  <a:gd name="T29" fmla="*/ 74 h 229"/>
                  <a:gd name="T30" fmla="*/ 144 w 371"/>
                  <a:gd name="T31" fmla="*/ 80 h 229"/>
                  <a:gd name="T32" fmla="*/ 124 w 371"/>
                  <a:gd name="T33" fmla="*/ 92 h 229"/>
                  <a:gd name="T34" fmla="*/ 108 w 371"/>
                  <a:gd name="T35" fmla="*/ 108 h 229"/>
                  <a:gd name="T36" fmla="*/ 93 w 371"/>
                  <a:gd name="T37" fmla="*/ 126 h 229"/>
                  <a:gd name="T38" fmla="*/ 81 w 371"/>
                  <a:gd name="T39" fmla="*/ 147 h 229"/>
                  <a:gd name="T40" fmla="*/ 73 w 371"/>
                  <a:gd name="T41" fmla="*/ 172 h 229"/>
                  <a:gd name="T42" fmla="*/ 70 w 371"/>
                  <a:gd name="T43" fmla="*/ 196 h 229"/>
                  <a:gd name="T44" fmla="*/ 68 w 371"/>
                  <a:gd name="T45" fmla="*/ 205 h 229"/>
                  <a:gd name="T46" fmla="*/ 62 w 371"/>
                  <a:gd name="T47" fmla="*/ 216 h 229"/>
                  <a:gd name="T48" fmla="*/ 52 w 371"/>
                  <a:gd name="T49" fmla="*/ 226 h 229"/>
                  <a:gd name="T50" fmla="*/ 39 w 371"/>
                  <a:gd name="T51" fmla="*/ 229 h 229"/>
                  <a:gd name="T52" fmla="*/ 32 w 371"/>
                  <a:gd name="T53" fmla="*/ 229 h 229"/>
                  <a:gd name="T54" fmla="*/ 18 w 371"/>
                  <a:gd name="T55" fmla="*/ 226 h 229"/>
                  <a:gd name="T56" fmla="*/ 8 w 371"/>
                  <a:gd name="T57" fmla="*/ 218 h 229"/>
                  <a:gd name="T58" fmla="*/ 1 w 371"/>
                  <a:gd name="T59" fmla="*/ 206 h 229"/>
                  <a:gd name="T60" fmla="*/ 0 w 371"/>
                  <a:gd name="T61" fmla="*/ 192 h 229"/>
                  <a:gd name="T62" fmla="*/ 1 w 371"/>
                  <a:gd name="T63" fmla="*/ 172 h 229"/>
                  <a:gd name="T64" fmla="*/ 11 w 371"/>
                  <a:gd name="T65" fmla="*/ 133 h 229"/>
                  <a:gd name="T66" fmla="*/ 26 w 371"/>
                  <a:gd name="T67" fmla="*/ 98 h 229"/>
                  <a:gd name="T68" fmla="*/ 47 w 371"/>
                  <a:gd name="T69" fmla="*/ 69 h 229"/>
                  <a:gd name="T70" fmla="*/ 72 w 371"/>
                  <a:gd name="T71" fmla="*/ 43 h 229"/>
                  <a:gd name="T72" fmla="*/ 99 w 371"/>
                  <a:gd name="T73" fmla="*/ 23 h 229"/>
                  <a:gd name="T74" fmla="*/ 132 w 371"/>
                  <a:gd name="T75" fmla="*/ 9 h 229"/>
                  <a:gd name="T76" fmla="*/ 166 w 371"/>
                  <a:gd name="T77" fmla="*/ 0 h 229"/>
                  <a:gd name="T78" fmla="*/ 184 w 371"/>
                  <a:gd name="T79" fmla="*/ 0 h 229"/>
                  <a:gd name="T80" fmla="*/ 220 w 371"/>
                  <a:gd name="T81" fmla="*/ 4 h 229"/>
                  <a:gd name="T82" fmla="*/ 255 w 371"/>
                  <a:gd name="T83" fmla="*/ 15 h 229"/>
                  <a:gd name="T84" fmla="*/ 284 w 371"/>
                  <a:gd name="T85" fmla="*/ 31 h 229"/>
                  <a:gd name="T86" fmla="*/ 312 w 371"/>
                  <a:gd name="T87" fmla="*/ 54 h 229"/>
                  <a:gd name="T88" fmla="*/ 333 w 371"/>
                  <a:gd name="T89" fmla="*/ 84 h 229"/>
                  <a:gd name="T90" fmla="*/ 351 w 371"/>
                  <a:gd name="T91" fmla="*/ 116 h 229"/>
                  <a:gd name="T92" fmla="*/ 364 w 371"/>
                  <a:gd name="T93" fmla="*/ 152 h 229"/>
                  <a:gd name="T94" fmla="*/ 371 w 371"/>
                  <a:gd name="T95" fmla="*/ 192 h 229"/>
                  <a:gd name="T96" fmla="*/ 371 w 371"/>
                  <a:gd name="T97" fmla="*/ 198 h 229"/>
                  <a:gd name="T98" fmla="*/ 366 w 371"/>
                  <a:gd name="T99" fmla="*/ 211 h 229"/>
                  <a:gd name="T100" fmla="*/ 358 w 371"/>
                  <a:gd name="T101" fmla="*/ 223 h 229"/>
                  <a:gd name="T102" fmla="*/ 345 w 371"/>
                  <a:gd name="T103" fmla="*/ 229 h 229"/>
                  <a:gd name="T104" fmla="*/ 338 w 371"/>
                  <a:gd name="T105" fmla="*/ 229 h 229"/>
                  <a:gd name="T106" fmla="*/ 335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5" y="229"/>
                    </a:moveTo>
                    <a:lnTo>
                      <a:pt x="335" y="229"/>
                    </a:lnTo>
                    <a:lnTo>
                      <a:pt x="328" y="229"/>
                    </a:lnTo>
                    <a:lnTo>
                      <a:pt x="322" y="228"/>
                    </a:lnTo>
                    <a:lnTo>
                      <a:pt x="317" y="224"/>
                    </a:lnTo>
                    <a:lnTo>
                      <a:pt x="312" y="221"/>
                    </a:lnTo>
                    <a:lnTo>
                      <a:pt x="307" y="216"/>
                    </a:lnTo>
                    <a:lnTo>
                      <a:pt x="304" y="210"/>
                    </a:lnTo>
                    <a:lnTo>
                      <a:pt x="300" y="203"/>
                    </a:lnTo>
                    <a:lnTo>
                      <a:pt x="300" y="196"/>
                    </a:lnTo>
                    <a:lnTo>
                      <a:pt x="300" y="196"/>
                    </a:lnTo>
                    <a:lnTo>
                      <a:pt x="299" y="183"/>
                    </a:lnTo>
                    <a:lnTo>
                      <a:pt x="296" y="172"/>
                    </a:lnTo>
                    <a:lnTo>
                      <a:pt x="292" y="159"/>
                    </a:lnTo>
                    <a:lnTo>
                      <a:pt x="287" y="147"/>
                    </a:lnTo>
                    <a:lnTo>
                      <a:pt x="282" y="136"/>
                    </a:lnTo>
                    <a:lnTo>
                      <a:pt x="276" y="126"/>
                    </a:lnTo>
                    <a:lnTo>
                      <a:pt x="269" y="116"/>
                    </a:lnTo>
                    <a:lnTo>
                      <a:pt x="263" y="108"/>
                    </a:lnTo>
                    <a:lnTo>
                      <a:pt x="255" y="100"/>
                    </a:lnTo>
                    <a:lnTo>
                      <a:pt x="247" y="92"/>
                    </a:lnTo>
                    <a:lnTo>
                      <a:pt x="237" y="85"/>
                    </a:lnTo>
                    <a:lnTo>
                      <a:pt x="227" y="80"/>
                    </a:lnTo>
                    <a:lnTo>
                      <a:pt x="217" y="77"/>
                    </a:lnTo>
                    <a:lnTo>
                      <a:pt x="207" y="74"/>
                    </a:lnTo>
                    <a:lnTo>
                      <a:pt x="196" y="72"/>
                    </a:lnTo>
                    <a:lnTo>
                      <a:pt x="184" y="71"/>
                    </a:lnTo>
                    <a:lnTo>
                      <a:pt x="184" y="71"/>
                    </a:lnTo>
                    <a:lnTo>
                      <a:pt x="175" y="72"/>
                    </a:lnTo>
                    <a:lnTo>
                      <a:pt x="163" y="74"/>
                    </a:lnTo>
                    <a:lnTo>
                      <a:pt x="153" y="77"/>
                    </a:lnTo>
                    <a:lnTo>
                      <a:pt x="144" y="80"/>
                    </a:lnTo>
                    <a:lnTo>
                      <a:pt x="134" y="85"/>
                    </a:lnTo>
                    <a:lnTo>
                      <a:pt x="124" y="92"/>
                    </a:lnTo>
                    <a:lnTo>
                      <a:pt x="116" y="100"/>
                    </a:lnTo>
                    <a:lnTo>
                      <a:pt x="108" y="108"/>
                    </a:lnTo>
                    <a:lnTo>
                      <a:pt x="99" y="116"/>
                    </a:lnTo>
                    <a:lnTo>
                      <a:pt x="93" y="126"/>
                    </a:lnTo>
                    <a:lnTo>
                      <a:pt x="86" y="136"/>
                    </a:lnTo>
                    <a:lnTo>
                      <a:pt x="81" y="147"/>
                    </a:lnTo>
                    <a:lnTo>
                      <a:pt x="78" y="159"/>
                    </a:lnTo>
                    <a:lnTo>
                      <a:pt x="73" y="172"/>
                    </a:lnTo>
                    <a:lnTo>
                      <a:pt x="72" y="183"/>
                    </a:lnTo>
                    <a:lnTo>
                      <a:pt x="70" y="196"/>
                    </a:lnTo>
                    <a:lnTo>
                      <a:pt x="70" y="196"/>
                    </a:lnTo>
                    <a:lnTo>
                      <a:pt x="68" y="205"/>
                    </a:lnTo>
                    <a:lnTo>
                      <a:pt x="67" y="211"/>
                    </a:lnTo>
                    <a:lnTo>
                      <a:pt x="62" y="216"/>
                    </a:lnTo>
                    <a:lnTo>
                      <a:pt x="57" y="221"/>
                    </a:lnTo>
                    <a:lnTo>
                      <a:pt x="52" y="226"/>
                    </a:lnTo>
                    <a:lnTo>
                      <a:pt x="46" y="228"/>
                    </a:lnTo>
                    <a:lnTo>
                      <a:pt x="39" y="229"/>
                    </a:lnTo>
                    <a:lnTo>
                      <a:pt x="32" y="229"/>
                    </a:lnTo>
                    <a:lnTo>
                      <a:pt x="32" y="229"/>
                    </a:lnTo>
                    <a:lnTo>
                      <a:pt x="24" y="229"/>
                    </a:lnTo>
                    <a:lnTo>
                      <a:pt x="18" y="226"/>
                    </a:lnTo>
                    <a:lnTo>
                      <a:pt x="13" y="223"/>
                    </a:lnTo>
                    <a:lnTo>
                      <a:pt x="8" y="218"/>
                    </a:lnTo>
                    <a:lnTo>
                      <a:pt x="3" y="211"/>
                    </a:lnTo>
                    <a:lnTo>
                      <a:pt x="1" y="206"/>
                    </a:lnTo>
                    <a:lnTo>
                      <a:pt x="0" y="198"/>
                    </a:lnTo>
                    <a:lnTo>
                      <a:pt x="0" y="192"/>
                    </a:lnTo>
                    <a:lnTo>
                      <a:pt x="0" y="192"/>
                    </a:lnTo>
                    <a:lnTo>
                      <a:pt x="1" y="172"/>
                    </a:lnTo>
                    <a:lnTo>
                      <a:pt x="6" y="152"/>
                    </a:lnTo>
                    <a:lnTo>
                      <a:pt x="11" y="133"/>
                    </a:lnTo>
                    <a:lnTo>
                      <a:pt x="18" y="116"/>
                    </a:lnTo>
                    <a:lnTo>
                      <a:pt x="26" y="98"/>
                    </a:lnTo>
                    <a:lnTo>
                      <a:pt x="36" y="84"/>
                    </a:lnTo>
                    <a:lnTo>
                      <a:pt x="47" y="69"/>
                    </a:lnTo>
                    <a:lnTo>
                      <a:pt x="59" y="54"/>
                    </a:lnTo>
                    <a:lnTo>
                      <a:pt x="72" y="43"/>
                    </a:lnTo>
                    <a:lnTo>
                      <a:pt x="85" y="31"/>
                    </a:lnTo>
                    <a:lnTo>
                      <a:pt x="99" y="23"/>
                    </a:lnTo>
                    <a:lnTo>
                      <a:pt x="116" y="15"/>
                    </a:lnTo>
                    <a:lnTo>
                      <a:pt x="132" y="9"/>
                    </a:lnTo>
                    <a:lnTo>
                      <a:pt x="148" y="4"/>
                    </a:lnTo>
                    <a:lnTo>
                      <a:pt x="166" y="0"/>
                    </a:lnTo>
                    <a:lnTo>
                      <a:pt x="184" y="0"/>
                    </a:lnTo>
                    <a:lnTo>
                      <a:pt x="184" y="0"/>
                    </a:lnTo>
                    <a:lnTo>
                      <a:pt x="202" y="0"/>
                    </a:lnTo>
                    <a:lnTo>
                      <a:pt x="220" y="4"/>
                    </a:lnTo>
                    <a:lnTo>
                      <a:pt x="238" y="9"/>
                    </a:lnTo>
                    <a:lnTo>
                      <a:pt x="255" y="15"/>
                    </a:lnTo>
                    <a:lnTo>
                      <a:pt x="269" y="23"/>
                    </a:lnTo>
                    <a:lnTo>
                      <a:pt x="284" y="31"/>
                    </a:lnTo>
                    <a:lnTo>
                      <a:pt x="299" y="43"/>
                    </a:lnTo>
                    <a:lnTo>
                      <a:pt x="312" y="54"/>
                    </a:lnTo>
                    <a:lnTo>
                      <a:pt x="323" y="69"/>
                    </a:lnTo>
                    <a:lnTo>
                      <a:pt x="333" y="84"/>
                    </a:lnTo>
                    <a:lnTo>
                      <a:pt x="343" y="98"/>
                    </a:lnTo>
                    <a:lnTo>
                      <a:pt x="351" y="116"/>
                    </a:lnTo>
                    <a:lnTo>
                      <a:pt x="359" y="133"/>
                    </a:lnTo>
                    <a:lnTo>
                      <a:pt x="364" y="152"/>
                    </a:lnTo>
                    <a:lnTo>
                      <a:pt x="367" y="172"/>
                    </a:lnTo>
                    <a:lnTo>
                      <a:pt x="371" y="192"/>
                    </a:lnTo>
                    <a:lnTo>
                      <a:pt x="371" y="192"/>
                    </a:lnTo>
                    <a:lnTo>
                      <a:pt x="371" y="198"/>
                    </a:lnTo>
                    <a:lnTo>
                      <a:pt x="369" y="206"/>
                    </a:lnTo>
                    <a:lnTo>
                      <a:pt x="366" y="211"/>
                    </a:lnTo>
                    <a:lnTo>
                      <a:pt x="363" y="218"/>
                    </a:lnTo>
                    <a:lnTo>
                      <a:pt x="358" y="223"/>
                    </a:lnTo>
                    <a:lnTo>
                      <a:pt x="351" y="226"/>
                    </a:lnTo>
                    <a:lnTo>
                      <a:pt x="345" y="229"/>
                    </a:lnTo>
                    <a:lnTo>
                      <a:pt x="338" y="229"/>
                    </a:lnTo>
                    <a:lnTo>
                      <a:pt x="338" y="229"/>
                    </a:lnTo>
                    <a:lnTo>
                      <a:pt x="335" y="229"/>
                    </a:lnTo>
                    <a:lnTo>
                      <a:pt x="335"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23">
                <a:extLst>
                  <a:ext uri="{FF2B5EF4-FFF2-40B4-BE49-F238E27FC236}">
                    <a16:creationId xmlns:a16="http://schemas.microsoft.com/office/drawing/2014/main" id="{7B898D32-099C-4CFF-B533-D9AE16BE38A7}"/>
                  </a:ext>
                </a:extLst>
              </p:cNvPr>
              <p:cNvSpPr>
                <a:spLocks/>
              </p:cNvSpPr>
              <p:nvPr/>
            </p:nvSpPr>
            <p:spPr bwMode="auto">
              <a:xfrm>
                <a:off x="8574088" y="3168651"/>
                <a:ext cx="293688" cy="182563"/>
              </a:xfrm>
              <a:custGeom>
                <a:avLst/>
                <a:gdLst>
                  <a:gd name="T0" fmla="*/ 335 w 371"/>
                  <a:gd name="T1" fmla="*/ 229 h 229"/>
                  <a:gd name="T2" fmla="*/ 322 w 371"/>
                  <a:gd name="T3" fmla="*/ 228 h 229"/>
                  <a:gd name="T4" fmla="*/ 312 w 371"/>
                  <a:gd name="T5" fmla="*/ 221 h 229"/>
                  <a:gd name="T6" fmla="*/ 304 w 371"/>
                  <a:gd name="T7" fmla="*/ 210 h 229"/>
                  <a:gd name="T8" fmla="*/ 301 w 371"/>
                  <a:gd name="T9" fmla="*/ 196 h 229"/>
                  <a:gd name="T10" fmla="*/ 299 w 371"/>
                  <a:gd name="T11" fmla="*/ 183 h 229"/>
                  <a:gd name="T12" fmla="*/ 293 w 371"/>
                  <a:gd name="T13" fmla="*/ 159 h 229"/>
                  <a:gd name="T14" fmla="*/ 283 w 371"/>
                  <a:gd name="T15" fmla="*/ 136 h 229"/>
                  <a:gd name="T16" fmla="*/ 270 w 371"/>
                  <a:gd name="T17" fmla="*/ 116 h 229"/>
                  <a:gd name="T18" fmla="*/ 255 w 371"/>
                  <a:gd name="T19" fmla="*/ 100 h 229"/>
                  <a:gd name="T20" fmla="*/ 237 w 371"/>
                  <a:gd name="T21" fmla="*/ 85 h 229"/>
                  <a:gd name="T22" fmla="*/ 217 w 371"/>
                  <a:gd name="T23" fmla="*/ 77 h 229"/>
                  <a:gd name="T24" fmla="*/ 196 w 371"/>
                  <a:gd name="T25" fmla="*/ 72 h 229"/>
                  <a:gd name="T26" fmla="*/ 185 w 371"/>
                  <a:gd name="T27" fmla="*/ 71 h 229"/>
                  <a:gd name="T28" fmla="*/ 163 w 371"/>
                  <a:gd name="T29" fmla="*/ 74 h 229"/>
                  <a:gd name="T30" fmla="*/ 144 w 371"/>
                  <a:gd name="T31" fmla="*/ 80 h 229"/>
                  <a:gd name="T32" fmla="*/ 124 w 371"/>
                  <a:gd name="T33" fmla="*/ 92 h 229"/>
                  <a:gd name="T34" fmla="*/ 108 w 371"/>
                  <a:gd name="T35" fmla="*/ 108 h 229"/>
                  <a:gd name="T36" fmla="*/ 93 w 371"/>
                  <a:gd name="T37" fmla="*/ 126 h 229"/>
                  <a:gd name="T38" fmla="*/ 82 w 371"/>
                  <a:gd name="T39" fmla="*/ 147 h 229"/>
                  <a:gd name="T40" fmla="*/ 74 w 371"/>
                  <a:gd name="T41" fmla="*/ 172 h 229"/>
                  <a:gd name="T42" fmla="*/ 70 w 371"/>
                  <a:gd name="T43" fmla="*/ 196 h 229"/>
                  <a:gd name="T44" fmla="*/ 69 w 371"/>
                  <a:gd name="T45" fmla="*/ 205 h 229"/>
                  <a:gd name="T46" fmla="*/ 62 w 371"/>
                  <a:gd name="T47" fmla="*/ 216 h 229"/>
                  <a:gd name="T48" fmla="*/ 52 w 371"/>
                  <a:gd name="T49" fmla="*/ 226 h 229"/>
                  <a:gd name="T50" fmla="*/ 39 w 371"/>
                  <a:gd name="T51" fmla="*/ 229 h 229"/>
                  <a:gd name="T52" fmla="*/ 33 w 371"/>
                  <a:gd name="T53" fmla="*/ 229 h 229"/>
                  <a:gd name="T54" fmla="*/ 18 w 371"/>
                  <a:gd name="T55" fmla="*/ 226 h 229"/>
                  <a:gd name="T56" fmla="*/ 8 w 371"/>
                  <a:gd name="T57" fmla="*/ 218 h 229"/>
                  <a:gd name="T58" fmla="*/ 2 w 371"/>
                  <a:gd name="T59" fmla="*/ 206 h 229"/>
                  <a:gd name="T60" fmla="*/ 0 w 371"/>
                  <a:gd name="T61" fmla="*/ 192 h 229"/>
                  <a:gd name="T62" fmla="*/ 2 w 371"/>
                  <a:gd name="T63" fmla="*/ 172 h 229"/>
                  <a:gd name="T64" fmla="*/ 11 w 371"/>
                  <a:gd name="T65" fmla="*/ 133 h 229"/>
                  <a:gd name="T66" fmla="*/ 26 w 371"/>
                  <a:gd name="T67" fmla="*/ 98 h 229"/>
                  <a:gd name="T68" fmla="*/ 47 w 371"/>
                  <a:gd name="T69" fmla="*/ 69 h 229"/>
                  <a:gd name="T70" fmla="*/ 72 w 371"/>
                  <a:gd name="T71" fmla="*/ 43 h 229"/>
                  <a:gd name="T72" fmla="*/ 100 w 371"/>
                  <a:gd name="T73" fmla="*/ 23 h 229"/>
                  <a:gd name="T74" fmla="*/ 132 w 371"/>
                  <a:gd name="T75" fmla="*/ 9 h 229"/>
                  <a:gd name="T76" fmla="*/ 167 w 371"/>
                  <a:gd name="T77" fmla="*/ 0 h 229"/>
                  <a:gd name="T78" fmla="*/ 185 w 371"/>
                  <a:gd name="T79" fmla="*/ 0 h 229"/>
                  <a:gd name="T80" fmla="*/ 221 w 371"/>
                  <a:gd name="T81" fmla="*/ 4 h 229"/>
                  <a:gd name="T82" fmla="*/ 253 w 371"/>
                  <a:gd name="T83" fmla="*/ 15 h 229"/>
                  <a:gd name="T84" fmla="*/ 284 w 371"/>
                  <a:gd name="T85" fmla="*/ 31 h 229"/>
                  <a:gd name="T86" fmla="*/ 312 w 371"/>
                  <a:gd name="T87" fmla="*/ 54 h 229"/>
                  <a:gd name="T88" fmla="*/ 333 w 371"/>
                  <a:gd name="T89" fmla="*/ 84 h 229"/>
                  <a:gd name="T90" fmla="*/ 351 w 371"/>
                  <a:gd name="T91" fmla="*/ 116 h 229"/>
                  <a:gd name="T92" fmla="*/ 364 w 371"/>
                  <a:gd name="T93" fmla="*/ 152 h 229"/>
                  <a:gd name="T94" fmla="*/ 371 w 371"/>
                  <a:gd name="T95" fmla="*/ 192 h 229"/>
                  <a:gd name="T96" fmla="*/ 371 w 371"/>
                  <a:gd name="T97" fmla="*/ 198 h 229"/>
                  <a:gd name="T98" fmla="*/ 366 w 371"/>
                  <a:gd name="T99" fmla="*/ 211 h 229"/>
                  <a:gd name="T100" fmla="*/ 358 w 371"/>
                  <a:gd name="T101" fmla="*/ 223 h 229"/>
                  <a:gd name="T102" fmla="*/ 345 w 371"/>
                  <a:gd name="T103" fmla="*/ 229 h 229"/>
                  <a:gd name="T104" fmla="*/ 338 w 371"/>
                  <a:gd name="T105" fmla="*/ 229 h 229"/>
                  <a:gd name="T106" fmla="*/ 335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5" y="229"/>
                    </a:moveTo>
                    <a:lnTo>
                      <a:pt x="335" y="229"/>
                    </a:lnTo>
                    <a:lnTo>
                      <a:pt x="328" y="229"/>
                    </a:lnTo>
                    <a:lnTo>
                      <a:pt x="322" y="228"/>
                    </a:lnTo>
                    <a:lnTo>
                      <a:pt x="317" y="224"/>
                    </a:lnTo>
                    <a:lnTo>
                      <a:pt x="312" y="221"/>
                    </a:lnTo>
                    <a:lnTo>
                      <a:pt x="307" y="216"/>
                    </a:lnTo>
                    <a:lnTo>
                      <a:pt x="304" y="210"/>
                    </a:lnTo>
                    <a:lnTo>
                      <a:pt x="301" y="203"/>
                    </a:lnTo>
                    <a:lnTo>
                      <a:pt x="301" y="196"/>
                    </a:lnTo>
                    <a:lnTo>
                      <a:pt x="301" y="196"/>
                    </a:lnTo>
                    <a:lnTo>
                      <a:pt x="299" y="183"/>
                    </a:lnTo>
                    <a:lnTo>
                      <a:pt x="296" y="172"/>
                    </a:lnTo>
                    <a:lnTo>
                      <a:pt x="293" y="159"/>
                    </a:lnTo>
                    <a:lnTo>
                      <a:pt x="288" y="147"/>
                    </a:lnTo>
                    <a:lnTo>
                      <a:pt x="283" y="136"/>
                    </a:lnTo>
                    <a:lnTo>
                      <a:pt x="276" y="126"/>
                    </a:lnTo>
                    <a:lnTo>
                      <a:pt x="270" y="116"/>
                    </a:lnTo>
                    <a:lnTo>
                      <a:pt x="263" y="108"/>
                    </a:lnTo>
                    <a:lnTo>
                      <a:pt x="255" y="100"/>
                    </a:lnTo>
                    <a:lnTo>
                      <a:pt x="247" y="92"/>
                    </a:lnTo>
                    <a:lnTo>
                      <a:pt x="237" y="85"/>
                    </a:lnTo>
                    <a:lnTo>
                      <a:pt x="227" y="80"/>
                    </a:lnTo>
                    <a:lnTo>
                      <a:pt x="217" y="77"/>
                    </a:lnTo>
                    <a:lnTo>
                      <a:pt x="208" y="74"/>
                    </a:lnTo>
                    <a:lnTo>
                      <a:pt x="196" y="72"/>
                    </a:lnTo>
                    <a:lnTo>
                      <a:pt x="185" y="71"/>
                    </a:lnTo>
                    <a:lnTo>
                      <a:pt x="185" y="71"/>
                    </a:lnTo>
                    <a:lnTo>
                      <a:pt x="175" y="72"/>
                    </a:lnTo>
                    <a:lnTo>
                      <a:pt x="163" y="74"/>
                    </a:lnTo>
                    <a:lnTo>
                      <a:pt x="154" y="77"/>
                    </a:lnTo>
                    <a:lnTo>
                      <a:pt x="144" y="80"/>
                    </a:lnTo>
                    <a:lnTo>
                      <a:pt x="134" y="85"/>
                    </a:lnTo>
                    <a:lnTo>
                      <a:pt x="124" y="92"/>
                    </a:lnTo>
                    <a:lnTo>
                      <a:pt x="116" y="100"/>
                    </a:lnTo>
                    <a:lnTo>
                      <a:pt x="108" y="108"/>
                    </a:lnTo>
                    <a:lnTo>
                      <a:pt x="100" y="116"/>
                    </a:lnTo>
                    <a:lnTo>
                      <a:pt x="93" y="126"/>
                    </a:lnTo>
                    <a:lnTo>
                      <a:pt x="87" y="136"/>
                    </a:lnTo>
                    <a:lnTo>
                      <a:pt x="82" y="147"/>
                    </a:lnTo>
                    <a:lnTo>
                      <a:pt x="78" y="159"/>
                    </a:lnTo>
                    <a:lnTo>
                      <a:pt x="74" y="172"/>
                    </a:lnTo>
                    <a:lnTo>
                      <a:pt x="72" y="183"/>
                    </a:lnTo>
                    <a:lnTo>
                      <a:pt x="70" y="196"/>
                    </a:lnTo>
                    <a:lnTo>
                      <a:pt x="70" y="196"/>
                    </a:lnTo>
                    <a:lnTo>
                      <a:pt x="69" y="205"/>
                    </a:lnTo>
                    <a:lnTo>
                      <a:pt x="67" y="211"/>
                    </a:lnTo>
                    <a:lnTo>
                      <a:pt x="62" y="216"/>
                    </a:lnTo>
                    <a:lnTo>
                      <a:pt x="57" y="221"/>
                    </a:lnTo>
                    <a:lnTo>
                      <a:pt x="52" y="226"/>
                    </a:lnTo>
                    <a:lnTo>
                      <a:pt x="46" y="228"/>
                    </a:lnTo>
                    <a:lnTo>
                      <a:pt x="39" y="229"/>
                    </a:lnTo>
                    <a:lnTo>
                      <a:pt x="33" y="229"/>
                    </a:lnTo>
                    <a:lnTo>
                      <a:pt x="33" y="229"/>
                    </a:lnTo>
                    <a:lnTo>
                      <a:pt x="25" y="229"/>
                    </a:lnTo>
                    <a:lnTo>
                      <a:pt x="18" y="226"/>
                    </a:lnTo>
                    <a:lnTo>
                      <a:pt x="13" y="223"/>
                    </a:lnTo>
                    <a:lnTo>
                      <a:pt x="8" y="218"/>
                    </a:lnTo>
                    <a:lnTo>
                      <a:pt x="3" y="211"/>
                    </a:lnTo>
                    <a:lnTo>
                      <a:pt x="2" y="206"/>
                    </a:lnTo>
                    <a:lnTo>
                      <a:pt x="0" y="198"/>
                    </a:lnTo>
                    <a:lnTo>
                      <a:pt x="0" y="192"/>
                    </a:lnTo>
                    <a:lnTo>
                      <a:pt x="0" y="192"/>
                    </a:lnTo>
                    <a:lnTo>
                      <a:pt x="2" y="172"/>
                    </a:lnTo>
                    <a:lnTo>
                      <a:pt x="5" y="152"/>
                    </a:lnTo>
                    <a:lnTo>
                      <a:pt x="11" y="133"/>
                    </a:lnTo>
                    <a:lnTo>
                      <a:pt x="18" y="116"/>
                    </a:lnTo>
                    <a:lnTo>
                      <a:pt x="26" y="98"/>
                    </a:lnTo>
                    <a:lnTo>
                      <a:pt x="36" y="84"/>
                    </a:lnTo>
                    <a:lnTo>
                      <a:pt x="47" y="69"/>
                    </a:lnTo>
                    <a:lnTo>
                      <a:pt x="59" y="54"/>
                    </a:lnTo>
                    <a:lnTo>
                      <a:pt x="72" y="43"/>
                    </a:lnTo>
                    <a:lnTo>
                      <a:pt x="85" y="31"/>
                    </a:lnTo>
                    <a:lnTo>
                      <a:pt x="100" y="23"/>
                    </a:lnTo>
                    <a:lnTo>
                      <a:pt x="116" y="15"/>
                    </a:lnTo>
                    <a:lnTo>
                      <a:pt x="132" y="9"/>
                    </a:lnTo>
                    <a:lnTo>
                      <a:pt x="149" y="4"/>
                    </a:lnTo>
                    <a:lnTo>
                      <a:pt x="167" y="0"/>
                    </a:lnTo>
                    <a:lnTo>
                      <a:pt x="185" y="0"/>
                    </a:lnTo>
                    <a:lnTo>
                      <a:pt x="185" y="0"/>
                    </a:lnTo>
                    <a:lnTo>
                      <a:pt x="203" y="0"/>
                    </a:lnTo>
                    <a:lnTo>
                      <a:pt x="221" y="4"/>
                    </a:lnTo>
                    <a:lnTo>
                      <a:pt x="237" y="9"/>
                    </a:lnTo>
                    <a:lnTo>
                      <a:pt x="253" y="15"/>
                    </a:lnTo>
                    <a:lnTo>
                      <a:pt x="270" y="23"/>
                    </a:lnTo>
                    <a:lnTo>
                      <a:pt x="284" y="31"/>
                    </a:lnTo>
                    <a:lnTo>
                      <a:pt x="299" y="43"/>
                    </a:lnTo>
                    <a:lnTo>
                      <a:pt x="312" y="54"/>
                    </a:lnTo>
                    <a:lnTo>
                      <a:pt x="324" y="69"/>
                    </a:lnTo>
                    <a:lnTo>
                      <a:pt x="333" y="84"/>
                    </a:lnTo>
                    <a:lnTo>
                      <a:pt x="343" y="98"/>
                    </a:lnTo>
                    <a:lnTo>
                      <a:pt x="351" y="116"/>
                    </a:lnTo>
                    <a:lnTo>
                      <a:pt x="360" y="133"/>
                    </a:lnTo>
                    <a:lnTo>
                      <a:pt x="364" y="152"/>
                    </a:lnTo>
                    <a:lnTo>
                      <a:pt x="368" y="172"/>
                    </a:lnTo>
                    <a:lnTo>
                      <a:pt x="371" y="192"/>
                    </a:lnTo>
                    <a:lnTo>
                      <a:pt x="371" y="192"/>
                    </a:lnTo>
                    <a:lnTo>
                      <a:pt x="371" y="198"/>
                    </a:lnTo>
                    <a:lnTo>
                      <a:pt x="369" y="206"/>
                    </a:lnTo>
                    <a:lnTo>
                      <a:pt x="366" y="211"/>
                    </a:lnTo>
                    <a:lnTo>
                      <a:pt x="363" y="218"/>
                    </a:lnTo>
                    <a:lnTo>
                      <a:pt x="358" y="223"/>
                    </a:lnTo>
                    <a:lnTo>
                      <a:pt x="351" y="226"/>
                    </a:lnTo>
                    <a:lnTo>
                      <a:pt x="345" y="229"/>
                    </a:lnTo>
                    <a:lnTo>
                      <a:pt x="338" y="229"/>
                    </a:lnTo>
                    <a:lnTo>
                      <a:pt x="338" y="229"/>
                    </a:lnTo>
                    <a:lnTo>
                      <a:pt x="335" y="229"/>
                    </a:lnTo>
                    <a:lnTo>
                      <a:pt x="335"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24">
                <a:extLst>
                  <a:ext uri="{FF2B5EF4-FFF2-40B4-BE49-F238E27FC236}">
                    <a16:creationId xmlns:a16="http://schemas.microsoft.com/office/drawing/2014/main" id="{363E0B97-07EE-4B1E-AA60-531AE0671640}"/>
                  </a:ext>
                </a:extLst>
              </p:cNvPr>
              <p:cNvSpPr>
                <a:spLocks/>
              </p:cNvSpPr>
              <p:nvPr/>
            </p:nvSpPr>
            <p:spPr bwMode="auto">
              <a:xfrm>
                <a:off x="8053388" y="3168651"/>
                <a:ext cx="293688" cy="182563"/>
              </a:xfrm>
              <a:custGeom>
                <a:avLst/>
                <a:gdLst>
                  <a:gd name="T0" fmla="*/ 335 w 371"/>
                  <a:gd name="T1" fmla="*/ 229 h 229"/>
                  <a:gd name="T2" fmla="*/ 322 w 371"/>
                  <a:gd name="T3" fmla="*/ 228 h 229"/>
                  <a:gd name="T4" fmla="*/ 312 w 371"/>
                  <a:gd name="T5" fmla="*/ 221 h 229"/>
                  <a:gd name="T6" fmla="*/ 304 w 371"/>
                  <a:gd name="T7" fmla="*/ 210 h 229"/>
                  <a:gd name="T8" fmla="*/ 300 w 371"/>
                  <a:gd name="T9" fmla="*/ 196 h 229"/>
                  <a:gd name="T10" fmla="*/ 299 w 371"/>
                  <a:gd name="T11" fmla="*/ 183 h 229"/>
                  <a:gd name="T12" fmla="*/ 292 w 371"/>
                  <a:gd name="T13" fmla="*/ 159 h 229"/>
                  <a:gd name="T14" fmla="*/ 282 w 371"/>
                  <a:gd name="T15" fmla="*/ 136 h 229"/>
                  <a:gd name="T16" fmla="*/ 269 w 371"/>
                  <a:gd name="T17" fmla="*/ 116 h 229"/>
                  <a:gd name="T18" fmla="*/ 255 w 371"/>
                  <a:gd name="T19" fmla="*/ 100 h 229"/>
                  <a:gd name="T20" fmla="*/ 237 w 371"/>
                  <a:gd name="T21" fmla="*/ 85 h 229"/>
                  <a:gd name="T22" fmla="*/ 217 w 371"/>
                  <a:gd name="T23" fmla="*/ 77 h 229"/>
                  <a:gd name="T24" fmla="*/ 196 w 371"/>
                  <a:gd name="T25" fmla="*/ 72 h 229"/>
                  <a:gd name="T26" fmla="*/ 184 w 371"/>
                  <a:gd name="T27" fmla="*/ 71 h 229"/>
                  <a:gd name="T28" fmla="*/ 163 w 371"/>
                  <a:gd name="T29" fmla="*/ 74 h 229"/>
                  <a:gd name="T30" fmla="*/ 144 w 371"/>
                  <a:gd name="T31" fmla="*/ 80 h 229"/>
                  <a:gd name="T32" fmla="*/ 124 w 371"/>
                  <a:gd name="T33" fmla="*/ 92 h 229"/>
                  <a:gd name="T34" fmla="*/ 108 w 371"/>
                  <a:gd name="T35" fmla="*/ 108 h 229"/>
                  <a:gd name="T36" fmla="*/ 93 w 371"/>
                  <a:gd name="T37" fmla="*/ 126 h 229"/>
                  <a:gd name="T38" fmla="*/ 81 w 371"/>
                  <a:gd name="T39" fmla="*/ 147 h 229"/>
                  <a:gd name="T40" fmla="*/ 73 w 371"/>
                  <a:gd name="T41" fmla="*/ 172 h 229"/>
                  <a:gd name="T42" fmla="*/ 70 w 371"/>
                  <a:gd name="T43" fmla="*/ 196 h 229"/>
                  <a:gd name="T44" fmla="*/ 68 w 371"/>
                  <a:gd name="T45" fmla="*/ 205 h 229"/>
                  <a:gd name="T46" fmla="*/ 62 w 371"/>
                  <a:gd name="T47" fmla="*/ 216 h 229"/>
                  <a:gd name="T48" fmla="*/ 52 w 371"/>
                  <a:gd name="T49" fmla="*/ 226 h 229"/>
                  <a:gd name="T50" fmla="*/ 39 w 371"/>
                  <a:gd name="T51" fmla="*/ 229 h 229"/>
                  <a:gd name="T52" fmla="*/ 32 w 371"/>
                  <a:gd name="T53" fmla="*/ 229 h 229"/>
                  <a:gd name="T54" fmla="*/ 18 w 371"/>
                  <a:gd name="T55" fmla="*/ 226 h 229"/>
                  <a:gd name="T56" fmla="*/ 8 w 371"/>
                  <a:gd name="T57" fmla="*/ 218 h 229"/>
                  <a:gd name="T58" fmla="*/ 1 w 371"/>
                  <a:gd name="T59" fmla="*/ 206 h 229"/>
                  <a:gd name="T60" fmla="*/ 0 w 371"/>
                  <a:gd name="T61" fmla="*/ 192 h 229"/>
                  <a:gd name="T62" fmla="*/ 1 w 371"/>
                  <a:gd name="T63" fmla="*/ 172 h 229"/>
                  <a:gd name="T64" fmla="*/ 11 w 371"/>
                  <a:gd name="T65" fmla="*/ 133 h 229"/>
                  <a:gd name="T66" fmla="*/ 26 w 371"/>
                  <a:gd name="T67" fmla="*/ 98 h 229"/>
                  <a:gd name="T68" fmla="*/ 47 w 371"/>
                  <a:gd name="T69" fmla="*/ 69 h 229"/>
                  <a:gd name="T70" fmla="*/ 72 w 371"/>
                  <a:gd name="T71" fmla="*/ 43 h 229"/>
                  <a:gd name="T72" fmla="*/ 99 w 371"/>
                  <a:gd name="T73" fmla="*/ 23 h 229"/>
                  <a:gd name="T74" fmla="*/ 132 w 371"/>
                  <a:gd name="T75" fmla="*/ 9 h 229"/>
                  <a:gd name="T76" fmla="*/ 166 w 371"/>
                  <a:gd name="T77" fmla="*/ 0 h 229"/>
                  <a:gd name="T78" fmla="*/ 184 w 371"/>
                  <a:gd name="T79" fmla="*/ 0 h 229"/>
                  <a:gd name="T80" fmla="*/ 220 w 371"/>
                  <a:gd name="T81" fmla="*/ 4 h 229"/>
                  <a:gd name="T82" fmla="*/ 255 w 371"/>
                  <a:gd name="T83" fmla="*/ 15 h 229"/>
                  <a:gd name="T84" fmla="*/ 284 w 371"/>
                  <a:gd name="T85" fmla="*/ 31 h 229"/>
                  <a:gd name="T86" fmla="*/ 312 w 371"/>
                  <a:gd name="T87" fmla="*/ 54 h 229"/>
                  <a:gd name="T88" fmla="*/ 333 w 371"/>
                  <a:gd name="T89" fmla="*/ 84 h 229"/>
                  <a:gd name="T90" fmla="*/ 351 w 371"/>
                  <a:gd name="T91" fmla="*/ 116 h 229"/>
                  <a:gd name="T92" fmla="*/ 364 w 371"/>
                  <a:gd name="T93" fmla="*/ 152 h 229"/>
                  <a:gd name="T94" fmla="*/ 371 w 371"/>
                  <a:gd name="T95" fmla="*/ 192 h 229"/>
                  <a:gd name="T96" fmla="*/ 371 w 371"/>
                  <a:gd name="T97" fmla="*/ 198 h 229"/>
                  <a:gd name="T98" fmla="*/ 366 w 371"/>
                  <a:gd name="T99" fmla="*/ 211 h 229"/>
                  <a:gd name="T100" fmla="*/ 358 w 371"/>
                  <a:gd name="T101" fmla="*/ 223 h 229"/>
                  <a:gd name="T102" fmla="*/ 345 w 371"/>
                  <a:gd name="T103" fmla="*/ 229 h 229"/>
                  <a:gd name="T104" fmla="*/ 338 w 371"/>
                  <a:gd name="T105" fmla="*/ 229 h 229"/>
                  <a:gd name="T106" fmla="*/ 335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5" y="229"/>
                    </a:moveTo>
                    <a:lnTo>
                      <a:pt x="335" y="229"/>
                    </a:lnTo>
                    <a:lnTo>
                      <a:pt x="328" y="229"/>
                    </a:lnTo>
                    <a:lnTo>
                      <a:pt x="322" y="228"/>
                    </a:lnTo>
                    <a:lnTo>
                      <a:pt x="317" y="224"/>
                    </a:lnTo>
                    <a:lnTo>
                      <a:pt x="312" y="221"/>
                    </a:lnTo>
                    <a:lnTo>
                      <a:pt x="307" y="216"/>
                    </a:lnTo>
                    <a:lnTo>
                      <a:pt x="304" y="210"/>
                    </a:lnTo>
                    <a:lnTo>
                      <a:pt x="300" y="203"/>
                    </a:lnTo>
                    <a:lnTo>
                      <a:pt x="300" y="196"/>
                    </a:lnTo>
                    <a:lnTo>
                      <a:pt x="300" y="196"/>
                    </a:lnTo>
                    <a:lnTo>
                      <a:pt x="299" y="183"/>
                    </a:lnTo>
                    <a:lnTo>
                      <a:pt x="296" y="172"/>
                    </a:lnTo>
                    <a:lnTo>
                      <a:pt x="292" y="159"/>
                    </a:lnTo>
                    <a:lnTo>
                      <a:pt x="287" y="147"/>
                    </a:lnTo>
                    <a:lnTo>
                      <a:pt x="282" y="136"/>
                    </a:lnTo>
                    <a:lnTo>
                      <a:pt x="276" y="126"/>
                    </a:lnTo>
                    <a:lnTo>
                      <a:pt x="269" y="116"/>
                    </a:lnTo>
                    <a:lnTo>
                      <a:pt x="263" y="108"/>
                    </a:lnTo>
                    <a:lnTo>
                      <a:pt x="255" y="100"/>
                    </a:lnTo>
                    <a:lnTo>
                      <a:pt x="247" y="92"/>
                    </a:lnTo>
                    <a:lnTo>
                      <a:pt x="237" y="85"/>
                    </a:lnTo>
                    <a:lnTo>
                      <a:pt x="227" y="80"/>
                    </a:lnTo>
                    <a:lnTo>
                      <a:pt x="217" y="77"/>
                    </a:lnTo>
                    <a:lnTo>
                      <a:pt x="207" y="74"/>
                    </a:lnTo>
                    <a:lnTo>
                      <a:pt x="196" y="72"/>
                    </a:lnTo>
                    <a:lnTo>
                      <a:pt x="184" y="71"/>
                    </a:lnTo>
                    <a:lnTo>
                      <a:pt x="184" y="71"/>
                    </a:lnTo>
                    <a:lnTo>
                      <a:pt x="175" y="72"/>
                    </a:lnTo>
                    <a:lnTo>
                      <a:pt x="163" y="74"/>
                    </a:lnTo>
                    <a:lnTo>
                      <a:pt x="153" y="77"/>
                    </a:lnTo>
                    <a:lnTo>
                      <a:pt x="144" y="80"/>
                    </a:lnTo>
                    <a:lnTo>
                      <a:pt x="134" y="85"/>
                    </a:lnTo>
                    <a:lnTo>
                      <a:pt x="124" y="92"/>
                    </a:lnTo>
                    <a:lnTo>
                      <a:pt x="116" y="100"/>
                    </a:lnTo>
                    <a:lnTo>
                      <a:pt x="108" y="108"/>
                    </a:lnTo>
                    <a:lnTo>
                      <a:pt x="99" y="116"/>
                    </a:lnTo>
                    <a:lnTo>
                      <a:pt x="93" y="126"/>
                    </a:lnTo>
                    <a:lnTo>
                      <a:pt x="86" y="136"/>
                    </a:lnTo>
                    <a:lnTo>
                      <a:pt x="81" y="147"/>
                    </a:lnTo>
                    <a:lnTo>
                      <a:pt x="78" y="159"/>
                    </a:lnTo>
                    <a:lnTo>
                      <a:pt x="73" y="172"/>
                    </a:lnTo>
                    <a:lnTo>
                      <a:pt x="72" y="183"/>
                    </a:lnTo>
                    <a:lnTo>
                      <a:pt x="70" y="196"/>
                    </a:lnTo>
                    <a:lnTo>
                      <a:pt x="70" y="196"/>
                    </a:lnTo>
                    <a:lnTo>
                      <a:pt x="68" y="205"/>
                    </a:lnTo>
                    <a:lnTo>
                      <a:pt x="67" y="211"/>
                    </a:lnTo>
                    <a:lnTo>
                      <a:pt x="62" y="216"/>
                    </a:lnTo>
                    <a:lnTo>
                      <a:pt x="57" y="221"/>
                    </a:lnTo>
                    <a:lnTo>
                      <a:pt x="52" y="226"/>
                    </a:lnTo>
                    <a:lnTo>
                      <a:pt x="46" y="228"/>
                    </a:lnTo>
                    <a:lnTo>
                      <a:pt x="39" y="229"/>
                    </a:lnTo>
                    <a:lnTo>
                      <a:pt x="32" y="229"/>
                    </a:lnTo>
                    <a:lnTo>
                      <a:pt x="32" y="229"/>
                    </a:lnTo>
                    <a:lnTo>
                      <a:pt x="24" y="229"/>
                    </a:lnTo>
                    <a:lnTo>
                      <a:pt x="18" y="226"/>
                    </a:lnTo>
                    <a:lnTo>
                      <a:pt x="13" y="223"/>
                    </a:lnTo>
                    <a:lnTo>
                      <a:pt x="8" y="218"/>
                    </a:lnTo>
                    <a:lnTo>
                      <a:pt x="3" y="211"/>
                    </a:lnTo>
                    <a:lnTo>
                      <a:pt x="1" y="206"/>
                    </a:lnTo>
                    <a:lnTo>
                      <a:pt x="0" y="198"/>
                    </a:lnTo>
                    <a:lnTo>
                      <a:pt x="0" y="192"/>
                    </a:lnTo>
                    <a:lnTo>
                      <a:pt x="0" y="192"/>
                    </a:lnTo>
                    <a:lnTo>
                      <a:pt x="1" y="172"/>
                    </a:lnTo>
                    <a:lnTo>
                      <a:pt x="6" y="152"/>
                    </a:lnTo>
                    <a:lnTo>
                      <a:pt x="11" y="133"/>
                    </a:lnTo>
                    <a:lnTo>
                      <a:pt x="18" y="116"/>
                    </a:lnTo>
                    <a:lnTo>
                      <a:pt x="26" y="98"/>
                    </a:lnTo>
                    <a:lnTo>
                      <a:pt x="36" y="84"/>
                    </a:lnTo>
                    <a:lnTo>
                      <a:pt x="47" y="69"/>
                    </a:lnTo>
                    <a:lnTo>
                      <a:pt x="59" y="54"/>
                    </a:lnTo>
                    <a:lnTo>
                      <a:pt x="72" y="43"/>
                    </a:lnTo>
                    <a:lnTo>
                      <a:pt x="85" y="31"/>
                    </a:lnTo>
                    <a:lnTo>
                      <a:pt x="99" y="23"/>
                    </a:lnTo>
                    <a:lnTo>
                      <a:pt x="116" y="15"/>
                    </a:lnTo>
                    <a:lnTo>
                      <a:pt x="132" y="9"/>
                    </a:lnTo>
                    <a:lnTo>
                      <a:pt x="148" y="4"/>
                    </a:lnTo>
                    <a:lnTo>
                      <a:pt x="166" y="0"/>
                    </a:lnTo>
                    <a:lnTo>
                      <a:pt x="184" y="0"/>
                    </a:lnTo>
                    <a:lnTo>
                      <a:pt x="184" y="0"/>
                    </a:lnTo>
                    <a:lnTo>
                      <a:pt x="202" y="0"/>
                    </a:lnTo>
                    <a:lnTo>
                      <a:pt x="220" y="4"/>
                    </a:lnTo>
                    <a:lnTo>
                      <a:pt x="238" y="9"/>
                    </a:lnTo>
                    <a:lnTo>
                      <a:pt x="255" y="15"/>
                    </a:lnTo>
                    <a:lnTo>
                      <a:pt x="269" y="23"/>
                    </a:lnTo>
                    <a:lnTo>
                      <a:pt x="284" y="31"/>
                    </a:lnTo>
                    <a:lnTo>
                      <a:pt x="299" y="43"/>
                    </a:lnTo>
                    <a:lnTo>
                      <a:pt x="312" y="54"/>
                    </a:lnTo>
                    <a:lnTo>
                      <a:pt x="323" y="69"/>
                    </a:lnTo>
                    <a:lnTo>
                      <a:pt x="333" y="84"/>
                    </a:lnTo>
                    <a:lnTo>
                      <a:pt x="343" y="98"/>
                    </a:lnTo>
                    <a:lnTo>
                      <a:pt x="351" y="116"/>
                    </a:lnTo>
                    <a:lnTo>
                      <a:pt x="359" y="133"/>
                    </a:lnTo>
                    <a:lnTo>
                      <a:pt x="364" y="152"/>
                    </a:lnTo>
                    <a:lnTo>
                      <a:pt x="367" y="172"/>
                    </a:lnTo>
                    <a:lnTo>
                      <a:pt x="371" y="192"/>
                    </a:lnTo>
                    <a:lnTo>
                      <a:pt x="371" y="192"/>
                    </a:lnTo>
                    <a:lnTo>
                      <a:pt x="371" y="198"/>
                    </a:lnTo>
                    <a:lnTo>
                      <a:pt x="369" y="206"/>
                    </a:lnTo>
                    <a:lnTo>
                      <a:pt x="366" y="211"/>
                    </a:lnTo>
                    <a:lnTo>
                      <a:pt x="363" y="218"/>
                    </a:lnTo>
                    <a:lnTo>
                      <a:pt x="358" y="223"/>
                    </a:lnTo>
                    <a:lnTo>
                      <a:pt x="351" y="226"/>
                    </a:lnTo>
                    <a:lnTo>
                      <a:pt x="345" y="229"/>
                    </a:lnTo>
                    <a:lnTo>
                      <a:pt x="338" y="229"/>
                    </a:lnTo>
                    <a:lnTo>
                      <a:pt x="338" y="229"/>
                    </a:lnTo>
                    <a:lnTo>
                      <a:pt x="335" y="229"/>
                    </a:lnTo>
                    <a:lnTo>
                      <a:pt x="335"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25">
                <a:extLst>
                  <a:ext uri="{FF2B5EF4-FFF2-40B4-BE49-F238E27FC236}">
                    <a16:creationId xmlns:a16="http://schemas.microsoft.com/office/drawing/2014/main" id="{9FE8D281-81AE-42D4-877E-8C9D0340DE06}"/>
                  </a:ext>
                </a:extLst>
              </p:cNvPr>
              <p:cNvSpPr>
                <a:spLocks/>
              </p:cNvSpPr>
              <p:nvPr/>
            </p:nvSpPr>
            <p:spPr bwMode="auto">
              <a:xfrm>
                <a:off x="8574088" y="3168651"/>
                <a:ext cx="293688" cy="182563"/>
              </a:xfrm>
              <a:custGeom>
                <a:avLst/>
                <a:gdLst>
                  <a:gd name="T0" fmla="*/ 335 w 371"/>
                  <a:gd name="T1" fmla="*/ 229 h 229"/>
                  <a:gd name="T2" fmla="*/ 322 w 371"/>
                  <a:gd name="T3" fmla="*/ 228 h 229"/>
                  <a:gd name="T4" fmla="*/ 312 w 371"/>
                  <a:gd name="T5" fmla="*/ 221 h 229"/>
                  <a:gd name="T6" fmla="*/ 304 w 371"/>
                  <a:gd name="T7" fmla="*/ 210 h 229"/>
                  <a:gd name="T8" fmla="*/ 301 w 371"/>
                  <a:gd name="T9" fmla="*/ 196 h 229"/>
                  <a:gd name="T10" fmla="*/ 299 w 371"/>
                  <a:gd name="T11" fmla="*/ 183 h 229"/>
                  <a:gd name="T12" fmla="*/ 293 w 371"/>
                  <a:gd name="T13" fmla="*/ 159 h 229"/>
                  <a:gd name="T14" fmla="*/ 283 w 371"/>
                  <a:gd name="T15" fmla="*/ 136 h 229"/>
                  <a:gd name="T16" fmla="*/ 270 w 371"/>
                  <a:gd name="T17" fmla="*/ 116 h 229"/>
                  <a:gd name="T18" fmla="*/ 255 w 371"/>
                  <a:gd name="T19" fmla="*/ 100 h 229"/>
                  <a:gd name="T20" fmla="*/ 237 w 371"/>
                  <a:gd name="T21" fmla="*/ 85 h 229"/>
                  <a:gd name="T22" fmla="*/ 217 w 371"/>
                  <a:gd name="T23" fmla="*/ 77 h 229"/>
                  <a:gd name="T24" fmla="*/ 196 w 371"/>
                  <a:gd name="T25" fmla="*/ 72 h 229"/>
                  <a:gd name="T26" fmla="*/ 185 w 371"/>
                  <a:gd name="T27" fmla="*/ 71 h 229"/>
                  <a:gd name="T28" fmla="*/ 163 w 371"/>
                  <a:gd name="T29" fmla="*/ 74 h 229"/>
                  <a:gd name="T30" fmla="*/ 144 w 371"/>
                  <a:gd name="T31" fmla="*/ 80 h 229"/>
                  <a:gd name="T32" fmla="*/ 124 w 371"/>
                  <a:gd name="T33" fmla="*/ 92 h 229"/>
                  <a:gd name="T34" fmla="*/ 108 w 371"/>
                  <a:gd name="T35" fmla="*/ 108 h 229"/>
                  <a:gd name="T36" fmla="*/ 93 w 371"/>
                  <a:gd name="T37" fmla="*/ 126 h 229"/>
                  <a:gd name="T38" fmla="*/ 82 w 371"/>
                  <a:gd name="T39" fmla="*/ 147 h 229"/>
                  <a:gd name="T40" fmla="*/ 74 w 371"/>
                  <a:gd name="T41" fmla="*/ 172 h 229"/>
                  <a:gd name="T42" fmla="*/ 70 w 371"/>
                  <a:gd name="T43" fmla="*/ 196 h 229"/>
                  <a:gd name="T44" fmla="*/ 69 w 371"/>
                  <a:gd name="T45" fmla="*/ 205 h 229"/>
                  <a:gd name="T46" fmla="*/ 62 w 371"/>
                  <a:gd name="T47" fmla="*/ 216 h 229"/>
                  <a:gd name="T48" fmla="*/ 52 w 371"/>
                  <a:gd name="T49" fmla="*/ 226 h 229"/>
                  <a:gd name="T50" fmla="*/ 39 w 371"/>
                  <a:gd name="T51" fmla="*/ 229 h 229"/>
                  <a:gd name="T52" fmla="*/ 33 w 371"/>
                  <a:gd name="T53" fmla="*/ 229 h 229"/>
                  <a:gd name="T54" fmla="*/ 18 w 371"/>
                  <a:gd name="T55" fmla="*/ 226 h 229"/>
                  <a:gd name="T56" fmla="*/ 8 w 371"/>
                  <a:gd name="T57" fmla="*/ 218 h 229"/>
                  <a:gd name="T58" fmla="*/ 2 w 371"/>
                  <a:gd name="T59" fmla="*/ 206 h 229"/>
                  <a:gd name="T60" fmla="*/ 0 w 371"/>
                  <a:gd name="T61" fmla="*/ 192 h 229"/>
                  <a:gd name="T62" fmla="*/ 2 w 371"/>
                  <a:gd name="T63" fmla="*/ 172 h 229"/>
                  <a:gd name="T64" fmla="*/ 11 w 371"/>
                  <a:gd name="T65" fmla="*/ 133 h 229"/>
                  <a:gd name="T66" fmla="*/ 26 w 371"/>
                  <a:gd name="T67" fmla="*/ 98 h 229"/>
                  <a:gd name="T68" fmla="*/ 47 w 371"/>
                  <a:gd name="T69" fmla="*/ 69 h 229"/>
                  <a:gd name="T70" fmla="*/ 72 w 371"/>
                  <a:gd name="T71" fmla="*/ 43 h 229"/>
                  <a:gd name="T72" fmla="*/ 100 w 371"/>
                  <a:gd name="T73" fmla="*/ 23 h 229"/>
                  <a:gd name="T74" fmla="*/ 132 w 371"/>
                  <a:gd name="T75" fmla="*/ 9 h 229"/>
                  <a:gd name="T76" fmla="*/ 167 w 371"/>
                  <a:gd name="T77" fmla="*/ 0 h 229"/>
                  <a:gd name="T78" fmla="*/ 185 w 371"/>
                  <a:gd name="T79" fmla="*/ 0 h 229"/>
                  <a:gd name="T80" fmla="*/ 221 w 371"/>
                  <a:gd name="T81" fmla="*/ 4 h 229"/>
                  <a:gd name="T82" fmla="*/ 253 w 371"/>
                  <a:gd name="T83" fmla="*/ 15 h 229"/>
                  <a:gd name="T84" fmla="*/ 284 w 371"/>
                  <a:gd name="T85" fmla="*/ 31 h 229"/>
                  <a:gd name="T86" fmla="*/ 312 w 371"/>
                  <a:gd name="T87" fmla="*/ 54 h 229"/>
                  <a:gd name="T88" fmla="*/ 333 w 371"/>
                  <a:gd name="T89" fmla="*/ 84 h 229"/>
                  <a:gd name="T90" fmla="*/ 351 w 371"/>
                  <a:gd name="T91" fmla="*/ 116 h 229"/>
                  <a:gd name="T92" fmla="*/ 364 w 371"/>
                  <a:gd name="T93" fmla="*/ 152 h 229"/>
                  <a:gd name="T94" fmla="*/ 371 w 371"/>
                  <a:gd name="T95" fmla="*/ 192 h 229"/>
                  <a:gd name="T96" fmla="*/ 371 w 371"/>
                  <a:gd name="T97" fmla="*/ 198 h 229"/>
                  <a:gd name="T98" fmla="*/ 366 w 371"/>
                  <a:gd name="T99" fmla="*/ 211 h 229"/>
                  <a:gd name="T100" fmla="*/ 358 w 371"/>
                  <a:gd name="T101" fmla="*/ 223 h 229"/>
                  <a:gd name="T102" fmla="*/ 345 w 371"/>
                  <a:gd name="T103" fmla="*/ 229 h 229"/>
                  <a:gd name="T104" fmla="*/ 338 w 371"/>
                  <a:gd name="T105" fmla="*/ 229 h 229"/>
                  <a:gd name="T106" fmla="*/ 335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5" y="229"/>
                    </a:moveTo>
                    <a:lnTo>
                      <a:pt x="335" y="229"/>
                    </a:lnTo>
                    <a:lnTo>
                      <a:pt x="328" y="229"/>
                    </a:lnTo>
                    <a:lnTo>
                      <a:pt x="322" y="228"/>
                    </a:lnTo>
                    <a:lnTo>
                      <a:pt x="317" y="224"/>
                    </a:lnTo>
                    <a:lnTo>
                      <a:pt x="312" y="221"/>
                    </a:lnTo>
                    <a:lnTo>
                      <a:pt x="307" y="216"/>
                    </a:lnTo>
                    <a:lnTo>
                      <a:pt x="304" y="210"/>
                    </a:lnTo>
                    <a:lnTo>
                      <a:pt x="301" y="203"/>
                    </a:lnTo>
                    <a:lnTo>
                      <a:pt x="301" y="196"/>
                    </a:lnTo>
                    <a:lnTo>
                      <a:pt x="301" y="196"/>
                    </a:lnTo>
                    <a:lnTo>
                      <a:pt x="299" y="183"/>
                    </a:lnTo>
                    <a:lnTo>
                      <a:pt x="296" y="172"/>
                    </a:lnTo>
                    <a:lnTo>
                      <a:pt x="293" y="159"/>
                    </a:lnTo>
                    <a:lnTo>
                      <a:pt x="288" y="147"/>
                    </a:lnTo>
                    <a:lnTo>
                      <a:pt x="283" y="136"/>
                    </a:lnTo>
                    <a:lnTo>
                      <a:pt x="276" y="126"/>
                    </a:lnTo>
                    <a:lnTo>
                      <a:pt x="270" y="116"/>
                    </a:lnTo>
                    <a:lnTo>
                      <a:pt x="263" y="108"/>
                    </a:lnTo>
                    <a:lnTo>
                      <a:pt x="255" y="100"/>
                    </a:lnTo>
                    <a:lnTo>
                      <a:pt x="247" y="92"/>
                    </a:lnTo>
                    <a:lnTo>
                      <a:pt x="237" y="85"/>
                    </a:lnTo>
                    <a:lnTo>
                      <a:pt x="227" y="80"/>
                    </a:lnTo>
                    <a:lnTo>
                      <a:pt x="217" y="77"/>
                    </a:lnTo>
                    <a:lnTo>
                      <a:pt x="208" y="74"/>
                    </a:lnTo>
                    <a:lnTo>
                      <a:pt x="196" y="72"/>
                    </a:lnTo>
                    <a:lnTo>
                      <a:pt x="185" y="71"/>
                    </a:lnTo>
                    <a:lnTo>
                      <a:pt x="185" y="71"/>
                    </a:lnTo>
                    <a:lnTo>
                      <a:pt x="175" y="72"/>
                    </a:lnTo>
                    <a:lnTo>
                      <a:pt x="163" y="74"/>
                    </a:lnTo>
                    <a:lnTo>
                      <a:pt x="154" y="77"/>
                    </a:lnTo>
                    <a:lnTo>
                      <a:pt x="144" y="80"/>
                    </a:lnTo>
                    <a:lnTo>
                      <a:pt x="134" y="85"/>
                    </a:lnTo>
                    <a:lnTo>
                      <a:pt x="124" y="92"/>
                    </a:lnTo>
                    <a:lnTo>
                      <a:pt x="116" y="100"/>
                    </a:lnTo>
                    <a:lnTo>
                      <a:pt x="108" y="108"/>
                    </a:lnTo>
                    <a:lnTo>
                      <a:pt x="100" y="116"/>
                    </a:lnTo>
                    <a:lnTo>
                      <a:pt x="93" y="126"/>
                    </a:lnTo>
                    <a:lnTo>
                      <a:pt x="87" y="136"/>
                    </a:lnTo>
                    <a:lnTo>
                      <a:pt x="82" y="147"/>
                    </a:lnTo>
                    <a:lnTo>
                      <a:pt x="78" y="159"/>
                    </a:lnTo>
                    <a:lnTo>
                      <a:pt x="74" y="172"/>
                    </a:lnTo>
                    <a:lnTo>
                      <a:pt x="72" y="183"/>
                    </a:lnTo>
                    <a:lnTo>
                      <a:pt x="70" y="196"/>
                    </a:lnTo>
                    <a:lnTo>
                      <a:pt x="70" y="196"/>
                    </a:lnTo>
                    <a:lnTo>
                      <a:pt x="69" y="205"/>
                    </a:lnTo>
                    <a:lnTo>
                      <a:pt x="67" y="211"/>
                    </a:lnTo>
                    <a:lnTo>
                      <a:pt x="62" y="216"/>
                    </a:lnTo>
                    <a:lnTo>
                      <a:pt x="57" y="221"/>
                    </a:lnTo>
                    <a:lnTo>
                      <a:pt x="52" y="226"/>
                    </a:lnTo>
                    <a:lnTo>
                      <a:pt x="46" y="228"/>
                    </a:lnTo>
                    <a:lnTo>
                      <a:pt x="39" y="229"/>
                    </a:lnTo>
                    <a:lnTo>
                      <a:pt x="33" y="229"/>
                    </a:lnTo>
                    <a:lnTo>
                      <a:pt x="33" y="229"/>
                    </a:lnTo>
                    <a:lnTo>
                      <a:pt x="25" y="229"/>
                    </a:lnTo>
                    <a:lnTo>
                      <a:pt x="18" y="226"/>
                    </a:lnTo>
                    <a:lnTo>
                      <a:pt x="13" y="223"/>
                    </a:lnTo>
                    <a:lnTo>
                      <a:pt x="8" y="218"/>
                    </a:lnTo>
                    <a:lnTo>
                      <a:pt x="3" y="211"/>
                    </a:lnTo>
                    <a:lnTo>
                      <a:pt x="2" y="206"/>
                    </a:lnTo>
                    <a:lnTo>
                      <a:pt x="0" y="198"/>
                    </a:lnTo>
                    <a:lnTo>
                      <a:pt x="0" y="192"/>
                    </a:lnTo>
                    <a:lnTo>
                      <a:pt x="0" y="192"/>
                    </a:lnTo>
                    <a:lnTo>
                      <a:pt x="2" y="172"/>
                    </a:lnTo>
                    <a:lnTo>
                      <a:pt x="5" y="152"/>
                    </a:lnTo>
                    <a:lnTo>
                      <a:pt x="11" y="133"/>
                    </a:lnTo>
                    <a:lnTo>
                      <a:pt x="18" y="116"/>
                    </a:lnTo>
                    <a:lnTo>
                      <a:pt x="26" y="98"/>
                    </a:lnTo>
                    <a:lnTo>
                      <a:pt x="36" y="84"/>
                    </a:lnTo>
                    <a:lnTo>
                      <a:pt x="47" y="69"/>
                    </a:lnTo>
                    <a:lnTo>
                      <a:pt x="59" y="54"/>
                    </a:lnTo>
                    <a:lnTo>
                      <a:pt x="72" y="43"/>
                    </a:lnTo>
                    <a:lnTo>
                      <a:pt x="85" y="31"/>
                    </a:lnTo>
                    <a:lnTo>
                      <a:pt x="100" y="23"/>
                    </a:lnTo>
                    <a:lnTo>
                      <a:pt x="116" y="15"/>
                    </a:lnTo>
                    <a:lnTo>
                      <a:pt x="132" y="9"/>
                    </a:lnTo>
                    <a:lnTo>
                      <a:pt x="149" y="4"/>
                    </a:lnTo>
                    <a:lnTo>
                      <a:pt x="167" y="0"/>
                    </a:lnTo>
                    <a:lnTo>
                      <a:pt x="185" y="0"/>
                    </a:lnTo>
                    <a:lnTo>
                      <a:pt x="185" y="0"/>
                    </a:lnTo>
                    <a:lnTo>
                      <a:pt x="203" y="0"/>
                    </a:lnTo>
                    <a:lnTo>
                      <a:pt x="221" y="4"/>
                    </a:lnTo>
                    <a:lnTo>
                      <a:pt x="237" y="9"/>
                    </a:lnTo>
                    <a:lnTo>
                      <a:pt x="253" y="15"/>
                    </a:lnTo>
                    <a:lnTo>
                      <a:pt x="270" y="23"/>
                    </a:lnTo>
                    <a:lnTo>
                      <a:pt x="284" y="31"/>
                    </a:lnTo>
                    <a:lnTo>
                      <a:pt x="299" y="43"/>
                    </a:lnTo>
                    <a:lnTo>
                      <a:pt x="312" y="54"/>
                    </a:lnTo>
                    <a:lnTo>
                      <a:pt x="324" y="69"/>
                    </a:lnTo>
                    <a:lnTo>
                      <a:pt x="333" y="84"/>
                    </a:lnTo>
                    <a:lnTo>
                      <a:pt x="343" y="98"/>
                    </a:lnTo>
                    <a:lnTo>
                      <a:pt x="351" y="116"/>
                    </a:lnTo>
                    <a:lnTo>
                      <a:pt x="360" y="133"/>
                    </a:lnTo>
                    <a:lnTo>
                      <a:pt x="364" y="152"/>
                    </a:lnTo>
                    <a:lnTo>
                      <a:pt x="368" y="172"/>
                    </a:lnTo>
                    <a:lnTo>
                      <a:pt x="371" y="192"/>
                    </a:lnTo>
                    <a:lnTo>
                      <a:pt x="371" y="192"/>
                    </a:lnTo>
                    <a:lnTo>
                      <a:pt x="371" y="198"/>
                    </a:lnTo>
                    <a:lnTo>
                      <a:pt x="369" y="206"/>
                    </a:lnTo>
                    <a:lnTo>
                      <a:pt x="366" y="211"/>
                    </a:lnTo>
                    <a:lnTo>
                      <a:pt x="363" y="218"/>
                    </a:lnTo>
                    <a:lnTo>
                      <a:pt x="358" y="223"/>
                    </a:lnTo>
                    <a:lnTo>
                      <a:pt x="351" y="226"/>
                    </a:lnTo>
                    <a:lnTo>
                      <a:pt x="345" y="229"/>
                    </a:lnTo>
                    <a:lnTo>
                      <a:pt x="338" y="229"/>
                    </a:lnTo>
                    <a:lnTo>
                      <a:pt x="338" y="229"/>
                    </a:lnTo>
                    <a:lnTo>
                      <a:pt x="335" y="229"/>
                    </a:lnTo>
                    <a:lnTo>
                      <a:pt x="335"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26">
                <a:extLst>
                  <a:ext uri="{FF2B5EF4-FFF2-40B4-BE49-F238E27FC236}">
                    <a16:creationId xmlns:a16="http://schemas.microsoft.com/office/drawing/2014/main" id="{95E15568-EE1F-4DBB-B60C-2A22B44964CD}"/>
                  </a:ext>
                </a:extLst>
              </p:cNvPr>
              <p:cNvSpPr>
                <a:spLocks/>
              </p:cNvSpPr>
              <p:nvPr/>
            </p:nvSpPr>
            <p:spPr bwMode="auto">
              <a:xfrm>
                <a:off x="8231188" y="3686176"/>
                <a:ext cx="458788" cy="101600"/>
              </a:xfrm>
              <a:custGeom>
                <a:avLst/>
                <a:gdLst>
                  <a:gd name="T0" fmla="*/ 439 w 578"/>
                  <a:gd name="T1" fmla="*/ 128 h 128"/>
                  <a:gd name="T2" fmla="*/ 402 w 578"/>
                  <a:gd name="T3" fmla="*/ 125 h 128"/>
                  <a:gd name="T4" fmla="*/ 331 w 578"/>
                  <a:gd name="T5" fmla="*/ 110 h 128"/>
                  <a:gd name="T6" fmla="*/ 295 w 578"/>
                  <a:gd name="T7" fmla="*/ 98 h 128"/>
                  <a:gd name="T8" fmla="*/ 238 w 578"/>
                  <a:gd name="T9" fmla="*/ 82 h 128"/>
                  <a:gd name="T10" fmla="*/ 178 w 578"/>
                  <a:gd name="T11" fmla="*/ 72 h 128"/>
                  <a:gd name="T12" fmla="*/ 132 w 578"/>
                  <a:gd name="T13" fmla="*/ 72 h 128"/>
                  <a:gd name="T14" fmla="*/ 101 w 578"/>
                  <a:gd name="T15" fmla="*/ 79 h 128"/>
                  <a:gd name="T16" fmla="*/ 67 w 578"/>
                  <a:gd name="T17" fmla="*/ 89 h 128"/>
                  <a:gd name="T18" fmla="*/ 50 w 578"/>
                  <a:gd name="T19" fmla="*/ 97 h 128"/>
                  <a:gd name="T20" fmla="*/ 36 w 578"/>
                  <a:gd name="T21" fmla="*/ 100 h 128"/>
                  <a:gd name="T22" fmla="*/ 23 w 578"/>
                  <a:gd name="T23" fmla="*/ 98 h 128"/>
                  <a:gd name="T24" fmla="*/ 11 w 578"/>
                  <a:gd name="T25" fmla="*/ 90 h 128"/>
                  <a:gd name="T26" fmla="*/ 3 w 578"/>
                  <a:gd name="T27" fmla="*/ 80 h 128"/>
                  <a:gd name="T28" fmla="*/ 0 w 578"/>
                  <a:gd name="T29" fmla="*/ 72 h 128"/>
                  <a:gd name="T30" fmla="*/ 0 w 578"/>
                  <a:gd name="T31" fmla="*/ 59 h 128"/>
                  <a:gd name="T32" fmla="*/ 5 w 578"/>
                  <a:gd name="T33" fmla="*/ 46 h 128"/>
                  <a:gd name="T34" fmla="*/ 13 w 578"/>
                  <a:gd name="T35" fmla="*/ 36 h 128"/>
                  <a:gd name="T36" fmla="*/ 19 w 578"/>
                  <a:gd name="T37" fmla="*/ 33 h 128"/>
                  <a:gd name="T38" fmla="*/ 63 w 578"/>
                  <a:gd name="T39" fmla="*/ 15 h 128"/>
                  <a:gd name="T40" fmla="*/ 104 w 578"/>
                  <a:gd name="T41" fmla="*/ 5 h 128"/>
                  <a:gd name="T42" fmla="*/ 143 w 578"/>
                  <a:gd name="T43" fmla="*/ 0 h 128"/>
                  <a:gd name="T44" fmla="*/ 181 w 578"/>
                  <a:gd name="T45" fmla="*/ 0 h 128"/>
                  <a:gd name="T46" fmla="*/ 251 w 578"/>
                  <a:gd name="T47" fmla="*/ 12 h 128"/>
                  <a:gd name="T48" fmla="*/ 317 w 578"/>
                  <a:gd name="T49" fmla="*/ 31 h 128"/>
                  <a:gd name="T50" fmla="*/ 371 w 578"/>
                  <a:gd name="T51" fmla="*/ 46 h 128"/>
                  <a:gd name="T52" fmla="*/ 421 w 578"/>
                  <a:gd name="T53" fmla="*/ 56 h 128"/>
                  <a:gd name="T54" fmla="*/ 460 w 578"/>
                  <a:gd name="T55" fmla="*/ 54 h 128"/>
                  <a:gd name="T56" fmla="*/ 485 w 578"/>
                  <a:gd name="T57" fmla="*/ 49 h 128"/>
                  <a:gd name="T58" fmla="*/ 511 w 578"/>
                  <a:gd name="T59" fmla="*/ 40 h 128"/>
                  <a:gd name="T60" fmla="*/ 526 w 578"/>
                  <a:gd name="T61" fmla="*/ 33 h 128"/>
                  <a:gd name="T62" fmla="*/ 539 w 578"/>
                  <a:gd name="T63" fmla="*/ 30 h 128"/>
                  <a:gd name="T64" fmla="*/ 552 w 578"/>
                  <a:gd name="T65" fmla="*/ 30 h 128"/>
                  <a:gd name="T66" fmla="*/ 565 w 578"/>
                  <a:gd name="T67" fmla="*/ 36 h 128"/>
                  <a:gd name="T68" fmla="*/ 573 w 578"/>
                  <a:gd name="T69" fmla="*/ 48 h 128"/>
                  <a:gd name="T70" fmla="*/ 576 w 578"/>
                  <a:gd name="T71" fmla="*/ 54 h 128"/>
                  <a:gd name="T72" fmla="*/ 578 w 578"/>
                  <a:gd name="T73" fmla="*/ 67 h 128"/>
                  <a:gd name="T74" fmla="*/ 575 w 578"/>
                  <a:gd name="T75" fmla="*/ 80 h 128"/>
                  <a:gd name="T76" fmla="*/ 565 w 578"/>
                  <a:gd name="T77" fmla="*/ 92 h 128"/>
                  <a:gd name="T78" fmla="*/ 560 w 578"/>
                  <a:gd name="T79" fmla="*/ 95 h 128"/>
                  <a:gd name="T80" fmla="*/ 527 w 578"/>
                  <a:gd name="T81" fmla="*/ 110 h 128"/>
                  <a:gd name="T82" fmla="*/ 498 w 578"/>
                  <a:gd name="T83" fmla="*/ 120 h 128"/>
                  <a:gd name="T84" fmla="*/ 469 w 578"/>
                  <a:gd name="T85" fmla="*/ 126 h 128"/>
                  <a:gd name="T86" fmla="*/ 439 w 578"/>
                  <a:gd name="T8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8" h="128">
                    <a:moveTo>
                      <a:pt x="439" y="128"/>
                    </a:moveTo>
                    <a:lnTo>
                      <a:pt x="439" y="128"/>
                    </a:lnTo>
                    <a:lnTo>
                      <a:pt x="421" y="126"/>
                    </a:lnTo>
                    <a:lnTo>
                      <a:pt x="402" y="125"/>
                    </a:lnTo>
                    <a:lnTo>
                      <a:pt x="366" y="118"/>
                    </a:lnTo>
                    <a:lnTo>
                      <a:pt x="331" y="110"/>
                    </a:lnTo>
                    <a:lnTo>
                      <a:pt x="295" y="98"/>
                    </a:lnTo>
                    <a:lnTo>
                      <a:pt x="295" y="98"/>
                    </a:lnTo>
                    <a:lnTo>
                      <a:pt x="266" y="90"/>
                    </a:lnTo>
                    <a:lnTo>
                      <a:pt x="238" y="82"/>
                    </a:lnTo>
                    <a:lnTo>
                      <a:pt x="209" y="76"/>
                    </a:lnTo>
                    <a:lnTo>
                      <a:pt x="178" y="72"/>
                    </a:lnTo>
                    <a:lnTo>
                      <a:pt x="148" y="71"/>
                    </a:lnTo>
                    <a:lnTo>
                      <a:pt x="132" y="72"/>
                    </a:lnTo>
                    <a:lnTo>
                      <a:pt x="117" y="74"/>
                    </a:lnTo>
                    <a:lnTo>
                      <a:pt x="101" y="79"/>
                    </a:lnTo>
                    <a:lnTo>
                      <a:pt x="85" y="82"/>
                    </a:lnTo>
                    <a:lnTo>
                      <a:pt x="67" y="89"/>
                    </a:lnTo>
                    <a:lnTo>
                      <a:pt x="50" y="97"/>
                    </a:lnTo>
                    <a:lnTo>
                      <a:pt x="50" y="97"/>
                    </a:lnTo>
                    <a:lnTo>
                      <a:pt x="44" y="98"/>
                    </a:lnTo>
                    <a:lnTo>
                      <a:pt x="36" y="100"/>
                    </a:lnTo>
                    <a:lnTo>
                      <a:pt x="29" y="100"/>
                    </a:lnTo>
                    <a:lnTo>
                      <a:pt x="23" y="98"/>
                    </a:lnTo>
                    <a:lnTo>
                      <a:pt x="16" y="95"/>
                    </a:lnTo>
                    <a:lnTo>
                      <a:pt x="11" y="90"/>
                    </a:lnTo>
                    <a:lnTo>
                      <a:pt x="6" y="85"/>
                    </a:lnTo>
                    <a:lnTo>
                      <a:pt x="3" y="80"/>
                    </a:lnTo>
                    <a:lnTo>
                      <a:pt x="3" y="80"/>
                    </a:lnTo>
                    <a:lnTo>
                      <a:pt x="0" y="72"/>
                    </a:lnTo>
                    <a:lnTo>
                      <a:pt x="0" y="66"/>
                    </a:lnTo>
                    <a:lnTo>
                      <a:pt x="0" y="59"/>
                    </a:lnTo>
                    <a:lnTo>
                      <a:pt x="1" y="53"/>
                    </a:lnTo>
                    <a:lnTo>
                      <a:pt x="5" y="46"/>
                    </a:lnTo>
                    <a:lnTo>
                      <a:pt x="8" y="41"/>
                    </a:lnTo>
                    <a:lnTo>
                      <a:pt x="13" y="36"/>
                    </a:lnTo>
                    <a:lnTo>
                      <a:pt x="19" y="33"/>
                    </a:lnTo>
                    <a:lnTo>
                      <a:pt x="19" y="33"/>
                    </a:lnTo>
                    <a:lnTo>
                      <a:pt x="40" y="23"/>
                    </a:lnTo>
                    <a:lnTo>
                      <a:pt x="63" y="15"/>
                    </a:lnTo>
                    <a:lnTo>
                      <a:pt x="83" y="9"/>
                    </a:lnTo>
                    <a:lnTo>
                      <a:pt x="104" y="5"/>
                    </a:lnTo>
                    <a:lnTo>
                      <a:pt x="124" y="2"/>
                    </a:lnTo>
                    <a:lnTo>
                      <a:pt x="143" y="0"/>
                    </a:lnTo>
                    <a:lnTo>
                      <a:pt x="163" y="0"/>
                    </a:lnTo>
                    <a:lnTo>
                      <a:pt x="181" y="0"/>
                    </a:lnTo>
                    <a:lnTo>
                      <a:pt x="217" y="5"/>
                    </a:lnTo>
                    <a:lnTo>
                      <a:pt x="251" y="12"/>
                    </a:lnTo>
                    <a:lnTo>
                      <a:pt x="286" y="22"/>
                    </a:lnTo>
                    <a:lnTo>
                      <a:pt x="317" y="31"/>
                    </a:lnTo>
                    <a:lnTo>
                      <a:pt x="317" y="31"/>
                    </a:lnTo>
                    <a:lnTo>
                      <a:pt x="371" y="46"/>
                    </a:lnTo>
                    <a:lnTo>
                      <a:pt x="397" y="53"/>
                    </a:lnTo>
                    <a:lnTo>
                      <a:pt x="421" y="56"/>
                    </a:lnTo>
                    <a:lnTo>
                      <a:pt x="447" y="56"/>
                    </a:lnTo>
                    <a:lnTo>
                      <a:pt x="460" y="54"/>
                    </a:lnTo>
                    <a:lnTo>
                      <a:pt x="474" y="53"/>
                    </a:lnTo>
                    <a:lnTo>
                      <a:pt x="485" y="49"/>
                    </a:lnTo>
                    <a:lnTo>
                      <a:pt x="498" y="46"/>
                    </a:lnTo>
                    <a:lnTo>
                      <a:pt x="511" y="40"/>
                    </a:lnTo>
                    <a:lnTo>
                      <a:pt x="526" y="33"/>
                    </a:lnTo>
                    <a:lnTo>
                      <a:pt x="526" y="33"/>
                    </a:lnTo>
                    <a:lnTo>
                      <a:pt x="532" y="30"/>
                    </a:lnTo>
                    <a:lnTo>
                      <a:pt x="539" y="30"/>
                    </a:lnTo>
                    <a:lnTo>
                      <a:pt x="545" y="30"/>
                    </a:lnTo>
                    <a:lnTo>
                      <a:pt x="552" y="30"/>
                    </a:lnTo>
                    <a:lnTo>
                      <a:pt x="558" y="33"/>
                    </a:lnTo>
                    <a:lnTo>
                      <a:pt x="565" y="36"/>
                    </a:lnTo>
                    <a:lnTo>
                      <a:pt x="570" y="41"/>
                    </a:lnTo>
                    <a:lnTo>
                      <a:pt x="573" y="48"/>
                    </a:lnTo>
                    <a:lnTo>
                      <a:pt x="573" y="48"/>
                    </a:lnTo>
                    <a:lnTo>
                      <a:pt x="576" y="54"/>
                    </a:lnTo>
                    <a:lnTo>
                      <a:pt x="578" y="61"/>
                    </a:lnTo>
                    <a:lnTo>
                      <a:pt x="578" y="67"/>
                    </a:lnTo>
                    <a:lnTo>
                      <a:pt x="576" y="74"/>
                    </a:lnTo>
                    <a:lnTo>
                      <a:pt x="575" y="80"/>
                    </a:lnTo>
                    <a:lnTo>
                      <a:pt x="570" y="87"/>
                    </a:lnTo>
                    <a:lnTo>
                      <a:pt x="565" y="92"/>
                    </a:lnTo>
                    <a:lnTo>
                      <a:pt x="560" y="95"/>
                    </a:lnTo>
                    <a:lnTo>
                      <a:pt x="560" y="95"/>
                    </a:lnTo>
                    <a:lnTo>
                      <a:pt x="544" y="103"/>
                    </a:lnTo>
                    <a:lnTo>
                      <a:pt x="527" y="110"/>
                    </a:lnTo>
                    <a:lnTo>
                      <a:pt x="513" y="116"/>
                    </a:lnTo>
                    <a:lnTo>
                      <a:pt x="498" y="120"/>
                    </a:lnTo>
                    <a:lnTo>
                      <a:pt x="483" y="123"/>
                    </a:lnTo>
                    <a:lnTo>
                      <a:pt x="469" y="126"/>
                    </a:lnTo>
                    <a:lnTo>
                      <a:pt x="439" y="128"/>
                    </a:lnTo>
                    <a:lnTo>
                      <a:pt x="439"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Zauważalność działań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r>
              <a:rPr lang="pl-PL" sz="1100"/>
              <a:t>P17. Czy w ciągu ostatniego roku zauważył(a) Pan(i) prowadzone działania informacyjne i edukacyjne w zakresie ekologii i zmian klimatu?</a:t>
            </a:r>
          </a:p>
          <a:p>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a:solidFill>
                  <a:schemeClr val="bg1">
                    <a:lumMod val="75000"/>
                  </a:schemeClr>
                </a:solidFill>
              </a:rPr>
              <a:t>Ze względu na region: północny n=231, wschodni n=150, północno-zachodni n=127, południowo-zachodni n=98, centralny n=207, południowy n=145. Ze względu na wykształcenie: podstawowe, gimnazjalne n=21, zasadnicze zawodowe n=102, średnie n=355, wyższe n=536.</a:t>
            </a:r>
          </a:p>
          <a:p>
            <a:endParaRPr lang="pl-PL" i="1">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sp>
        <p:nvSpPr>
          <p:cNvPr id="7" name="pole tekstowe 6">
            <a:extLst>
              <a:ext uri="{FF2B5EF4-FFF2-40B4-BE49-F238E27FC236}">
                <a16:creationId xmlns:a16="http://schemas.microsoft.com/office/drawing/2014/main" id="{98245757-5000-46C5-B6CA-25BD57E5C714}"/>
              </a:ext>
            </a:extLst>
          </p:cNvPr>
          <p:cNvSpPr txBox="1"/>
          <p:nvPr/>
        </p:nvSpPr>
        <p:spPr>
          <a:xfrm>
            <a:off x="414167" y="2417250"/>
            <a:ext cx="736340" cy="276999"/>
          </a:xfrm>
          <a:prstGeom prst="rect">
            <a:avLst/>
          </a:prstGeom>
          <a:solidFill>
            <a:schemeClr val="bg1"/>
          </a:solidFill>
        </p:spPr>
        <p:txBody>
          <a:bodyPr wrap="square" rtlCol="0">
            <a:spAutoFit/>
          </a:bodyPr>
          <a:lstStyle/>
          <a:p>
            <a:pPr algn="r"/>
            <a:r>
              <a:rPr lang="pl-PL" sz="1200" b="1"/>
              <a:t>2020</a:t>
            </a:r>
          </a:p>
        </p:txBody>
      </p:sp>
      <p:grpSp>
        <p:nvGrpSpPr>
          <p:cNvPr id="57" name="Grupa 56">
            <a:extLst>
              <a:ext uri="{FF2B5EF4-FFF2-40B4-BE49-F238E27FC236}">
                <a16:creationId xmlns:a16="http://schemas.microsoft.com/office/drawing/2014/main" id="{DDE905AB-4915-453E-A5F3-5DCDA549C281}"/>
              </a:ext>
            </a:extLst>
          </p:cNvPr>
          <p:cNvGrpSpPr/>
          <p:nvPr/>
        </p:nvGrpSpPr>
        <p:grpSpPr>
          <a:xfrm>
            <a:off x="7380303" y="1399167"/>
            <a:ext cx="1047812" cy="1279120"/>
            <a:chOff x="7628643" y="3515097"/>
            <a:chExt cx="834682" cy="1018941"/>
          </a:xfrm>
          <a:solidFill>
            <a:schemeClr val="bg1">
              <a:lumMod val="85000"/>
            </a:schemeClr>
          </a:solidFill>
        </p:grpSpPr>
        <p:pic>
          <p:nvPicPr>
            <p:cNvPr id="39" name="Grafika 38" descr="Liść">
              <a:extLst>
                <a:ext uri="{FF2B5EF4-FFF2-40B4-BE49-F238E27FC236}">
                  <a16:creationId xmlns:a16="http://schemas.microsoft.com/office/drawing/2014/main" id="{A4950B2B-516E-42A3-A427-07ADA3F862BC}"/>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813762" y="3515097"/>
              <a:ext cx="442448" cy="442448"/>
            </a:xfrm>
            <a:prstGeom prst="rect">
              <a:avLst/>
            </a:prstGeom>
          </p:spPr>
        </p:pic>
        <p:sp>
          <p:nvSpPr>
            <p:cNvPr id="56" name="Dowolny kształt: kształt 55">
              <a:extLst>
                <a:ext uri="{FF2B5EF4-FFF2-40B4-BE49-F238E27FC236}">
                  <a16:creationId xmlns:a16="http://schemas.microsoft.com/office/drawing/2014/main" id="{DB8B18C9-3190-4821-94C4-4E2C44740BC2}"/>
                </a:ext>
              </a:extLst>
            </p:cNvPr>
            <p:cNvSpPr/>
            <p:nvPr/>
          </p:nvSpPr>
          <p:spPr>
            <a:xfrm>
              <a:off x="7628643" y="3980004"/>
              <a:ext cx="834682" cy="554034"/>
            </a:xfrm>
            <a:custGeom>
              <a:avLst/>
              <a:gdLst>
                <a:gd name="connsiteX0" fmla="*/ 833730 w 834682"/>
                <a:gd name="connsiteY0" fmla="*/ 437829 h 554034"/>
                <a:gd name="connsiteX1" fmla="*/ 805155 w 834682"/>
                <a:gd name="connsiteY1" fmla="*/ 129219 h 554034"/>
                <a:gd name="connsiteX2" fmla="*/ 786105 w 834682"/>
                <a:gd name="connsiteY2" fmla="*/ 112074 h 554034"/>
                <a:gd name="connsiteX3" fmla="*/ 771818 w 834682"/>
                <a:gd name="connsiteY3" fmla="*/ 112074 h 554034"/>
                <a:gd name="connsiteX4" fmla="*/ 767055 w 834682"/>
                <a:gd name="connsiteY4" fmla="*/ 56829 h 554034"/>
                <a:gd name="connsiteX5" fmla="*/ 749910 w 834682"/>
                <a:gd name="connsiteY5" fmla="*/ 55877 h 554034"/>
                <a:gd name="connsiteX6" fmla="*/ 708000 w 834682"/>
                <a:gd name="connsiteY6" fmla="*/ 56829 h 554034"/>
                <a:gd name="connsiteX7" fmla="*/ 703238 w 834682"/>
                <a:gd name="connsiteY7" fmla="*/ 5394 h 554034"/>
                <a:gd name="connsiteX8" fmla="*/ 688950 w 834682"/>
                <a:gd name="connsiteY8" fmla="*/ 2537 h 554034"/>
                <a:gd name="connsiteX9" fmla="*/ 416535 w 834682"/>
                <a:gd name="connsiteY9" fmla="*/ 93977 h 554034"/>
                <a:gd name="connsiteX10" fmla="*/ 144120 w 834682"/>
                <a:gd name="connsiteY10" fmla="*/ 2537 h 554034"/>
                <a:gd name="connsiteX11" fmla="*/ 129833 w 834682"/>
                <a:gd name="connsiteY11" fmla="*/ 5394 h 554034"/>
                <a:gd name="connsiteX12" fmla="*/ 125070 w 834682"/>
                <a:gd name="connsiteY12" fmla="*/ 56829 h 554034"/>
                <a:gd name="connsiteX13" fmla="*/ 83160 w 834682"/>
                <a:gd name="connsiteY13" fmla="*/ 55877 h 554034"/>
                <a:gd name="connsiteX14" fmla="*/ 66968 w 834682"/>
                <a:gd name="connsiteY14" fmla="*/ 56829 h 554034"/>
                <a:gd name="connsiteX15" fmla="*/ 62205 w 834682"/>
                <a:gd name="connsiteY15" fmla="*/ 112074 h 554034"/>
                <a:gd name="connsiteX16" fmla="*/ 47918 w 834682"/>
                <a:gd name="connsiteY16" fmla="*/ 112074 h 554034"/>
                <a:gd name="connsiteX17" fmla="*/ 28868 w 834682"/>
                <a:gd name="connsiteY17" fmla="*/ 129219 h 554034"/>
                <a:gd name="connsiteX18" fmla="*/ 293 w 834682"/>
                <a:gd name="connsiteY18" fmla="*/ 437829 h 554034"/>
                <a:gd name="connsiteX19" fmla="*/ 16485 w 834682"/>
                <a:gd name="connsiteY19" fmla="*/ 458784 h 554034"/>
                <a:gd name="connsiteX20" fmla="*/ 19343 w 834682"/>
                <a:gd name="connsiteY20" fmla="*/ 458784 h 554034"/>
                <a:gd name="connsiteX21" fmla="*/ 372720 w 834682"/>
                <a:gd name="connsiteY21" fmla="*/ 547367 h 554034"/>
                <a:gd name="connsiteX22" fmla="*/ 393675 w 834682"/>
                <a:gd name="connsiteY22" fmla="*/ 554034 h 554034"/>
                <a:gd name="connsiteX23" fmla="*/ 441300 w 834682"/>
                <a:gd name="connsiteY23" fmla="*/ 554034 h 554034"/>
                <a:gd name="connsiteX24" fmla="*/ 461303 w 834682"/>
                <a:gd name="connsiteY24" fmla="*/ 548319 h 554034"/>
                <a:gd name="connsiteX25" fmla="*/ 814680 w 834682"/>
                <a:gd name="connsiteY25" fmla="*/ 459737 h 554034"/>
                <a:gd name="connsiteX26" fmla="*/ 834683 w 834682"/>
                <a:gd name="connsiteY26" fmla="*/ 441639 h 554034"/>
                <a:gd name="connsiteX27" fmla="*/ 833730 w 834682"/>
                <a:gd name="connsiteY27" fmla="*/ 437829 h 554034"/>
                <a:gd name="connsiteX28" fmla="*/ 435585 w 834682"/>
                <a:gd name="connsiteY28" fmla="*/ 128267 h 554034"/>
                <a:gd name="connsiteX29" fmla="*/ 667995 w 834682"/>
                <a:gd name="connsiteY29" fmla="*/ 37779 h 554034"/>
                <a:gd name="connsiteX30" fmla="*/ 693713 w 834682"/>
                <a:gd name="connsiteY30" fmla="*/ 333054 h 554034"/>
                <a:gd name="connsiteX31" fmla="*/ 435585 w 834682"/>
                <a:gd name="connsiteY31" fmla="*/ 454022 h 554034"/>
                <a:gd name="connsiteX32" fmla="*/ 435585 w 834682"/>
                <a:gd name="connsiteY32" fmla="*/ 128267 h 554034"/>
                <a:gd name="connsiteX33" fmla="*/ 165075 w 834682"/>
                <a:gd name="connsiteY33" fmla="*/ 38732 h 554034"/>
                <a:gd name="connsiteX34" fmla="*/ 397485 w 834682"/>
                <a:gd name="connsiteY34" fmla="*/ 129219 h 554034"/>
                <a:gd name="connsiteX35" fmla="*/ 397485 w 834682"/>
                <a:gd name="connsiteY35" fmla="*/ 454974 h 554034"/>
                <a:gd name="connsiteX36" fmla="*/ 139358 w 834682"/>
                <a:gd name="connsiteY36" fmla="*/ 334007 h 554034"/>
                <a:gd name="connsiteX37" fmla="*/ 165075 w 834682"/>
                <a:gd name="connsiteY37" fmla="*/ 38732 h 554034"/>
                <a:gd name="connsiteX38" fmla="*/ 73635 w 834682"/>
                <a:gd name="connsiteY38" fmla="*/ 391157 h 554034"/>
                <a:gd name="connsiteX39" fmla="*/ 102210 w 834682"/>
                <a:gd name="connsiteY39" fmla="*/ 93024 h 554034"/>
                <a:gd name="connsiteX40" fmla="*/ 122213 w 834682"/>
                <a:gd name="connsiteY40" fmla="*/ 93977 h 554034"/>
                <a:gd name="connsiteX41" fmla="*/ 98400 w 834682"/>
                <a:gd name="connsiteY41" fmla="*/ 366392 h 554034"/>
                <a:gd name="connsiteX42" fmla="*/ 116498 w 834682"/>
                <a:gd name="connsiteY42" fmla="*/ 368297 h 554034"/>
                <a:gd name="connsiteX43" fmla="*/ 391770 w 834682"/>
                <a:gd name="connsiteY43" fmla="*/ 500694 h 554034"/>
                <a:gd name="connsiteX44" fmla="*/ 391770 w 834682"/>
                <a:gd name="connsiteY44" fmla="*/ 500694 h 554034"/>
                <a:gd name="connsiteX45" fmla="*/ 73635 w 834682"/>
                <a:gd name="connsiteY45" fmla="*/ 391157 h 554034"/>
                <a:gd name="connsiteX46" fmla="*/ 441300 w 834682"/>
                <a:gd name="connsiteY46" fmla="*/ 502599 h 554034"/>
                <a:gd name="connsiteX47" fmla="*/ 441300 w 834682"/>
                <a:gd name="connsiteY47" fmla="*/ 502599 h 554034"/>
                <a:gd name="connsiteX48" fmla="*/ 716573 w 834682"/>
                <a:gd name="connsiteY48" fmla="*/ 368297 h 554034"/>
                <a:gd name="connsiteX49" fmla="*/ 734670 w 834682"/>
                <a:gd name="connsiteY49" fmla="*/ 366392 h 554034"/>
                <a:gd name="connsiteX50" fmla="*/ 710858 w 834682"/>
                <a:gd name="connsiteY50" fmla="*/ 93977 h 554034"/>
                <a:gd name="connsiteX51" fmla="*/ 730860 w 834682"/>
                <a:gd name="connsiteY51" fmla="*/ 93024 h 554034"/>
                <a:gd name="connsiteX52" fmla="*/ 759435 w 834682"/>
                <a:gd name="connsiteY52" fmla="*/ 391157 h 554034"/>
                <a:gd name="connsiteX53" fmla="*/ 441300 w 834682"/>
                <a:gd name="connsiteY53" fmla="*/ 502599 h 55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34682" h="554034">
                  <a:moveTo>
                    <a:pt x="833730" y="437829"/>
                  </a:moveTo>
                  <a:lnTo>
                    <a:pt x="805155" y="129219"/>
                  </a:lnTo>
                  <a:cubicBezTo>
                    <a:pt x="804203" y="119694"/>
                    <a:pt x="795630" y="112074"/>
                    <a:pt x="786105" y="112074"/>
                  </a:cubicBezTo>
                  <a:cubicBezTo>
                    <a:pt x="782295" y="112074"/>
                    <a:pt x="776580" y="112074"/>
                    <a:pt x="771818" y="112074"/>
                  </a:cubicBezTo>
                  <a:lnTo>
                    <a:pt x="767055" y="56829"/>
                  </a:lnTo>
                  <a:lnTo>
                    <a:pt x="749910" y="55877"/>
                  </a:lnTo>
                  <a:cubicBezTo>
                    <a:pt x="735623" y="54924"/>
                    <a:pt x="721335" y="55877"/>
                    <a:pt x="708000" y="56829"/>
                  </a:cubicBezTo>
                  <a:lnTo>
                    <a:pt x="703238" y="5394"/>
                  </a:lnTo>
                  <a:lnTo>
                    <a:pt x="688950" y="2537"/>
                  </a:lnTo>
                  <a:cubicBezTo>
                    <a:pt x="588938" y="-9846"/>
                    <a:pt x="488925" y="23492"/>
                    <a:pt x="416535" y="93977"/>
                  </a:cubicBezTo>
                  <a:cubicBezTo>
                    <a:pt x="344145" y="23492"/>
                    <a:pt x="244133" y="-9846"/>
                    <a:pt x="144120" y="2537"/>
                  </a:cubicBezTo>
                  <a:lnTo>
                    <a:pt x="129833" y="5394"/>
                  </a:lnTo>
                  <a:lnTo>
                    <a:pt x="125070" y="56829"/>
                  </a:lnTo>
                  <a:cubicBezTo>
                    <a:pt x="110783" y="55877"/>
                    <a:pt x="97448" y="54924"/>
                    <a:pt x="83160" y="55877"/>
                  </a:cubicBezTo>
                  <a:lnTo>
                    <a:pt x="66968" y="56829"/>
                  </a:lnTo>
                  <a:lnTo>
                    <a:pt x="62205" y="112074"/>
                  </a:lnTo>
                  <a:cubicBezTo>
                    <a:pt x="56490" y="112074"/>
                    <a:pt x="51728" y="112074"/>
                    <a:pt x="47918" y="112074"/>
                  </a:cubicBezTo>
                  <a:cubicBezTo>
                    <a:pt x="38393" y="112074"/>
                    <a:pt x="29820" y="119694"/>
                    <a:pt x="28868" y="129219"/>
                  </a:cubicBezTo>
                  <a:lnTo>
                    <a:pt x="293" y="437829"/>
                  </a:lnTo>
                  <a:cubicBezTo>
                    <a:pt x="-1612" y="448307"/>
                    <a:pt x="6008" y="457832"/>
                    <a:pt x="16485" y="458784"/>
                  </a:cubicBezTo>
                  <a:cubicBezTo>
                    <a:pt x="17438" y="458784"/>
                    <a:pt x="18390" y="458784"/>
                    <a:pt x="19343" y="458784"/>
                  </a:cubicBezTo>
                  <a:cubicBezTo>
                    <a:pt x="77445" y="456879"/>
                    <a:pt x="240323" y="460689"/>
                    <a:pt x="372720" y="547367"/>
                  </a:cubicBezTo>
                  <a:cubicBezTo>
                    <a:pt x="379388" y="551177"/>
                    <a:pt x="386055" y="554034"/>
                    <a:pt x="393675" y="554034"/>
                  </a:cubicBezTo>
                  <a:lnTo>
                    <a:pt x="441300" y="554034"/>
                  </a:lnTo>
                  <a:cubicBezTo>
                    <a:pt x="448920" y="554034"/>
                    <a:pt x="455588" y="552129"/>
                    <a:pt x="461303" y="548319"/>
                  </a:cubicBezTo>
                  <a:cubicBezTo>
                    <a:pt x="600368" y="461642"/>
                    <a:pt x="758483" y="457832"/>
                    <a:pt x="814680" y="459737"/>
                  </a:cubicBezTo>
                  <a:cubicBezTo>
                    <a:pt x="825158" y="459737"/>
                    <a:pt x="833730" y="452117"/>
                    <a:pt x="834683" y="441639"/>
                  </a:cubicBezTo>
                  <a:cubicBezTo>
                    <a:pt x="833730" y="438782"/>
                    <a:pt x="833730" y="438782"/>
                    <a:pt x="833730" y="437829"/>
                  </a:cubicBezTo>
                  <a:close/>
                  <a:moveTo>
                    <a:pt x="435585" y="128267"/>
                  </a:moveTo>
                  <a:cubicBezTo>
                    <a:pt x="496545" y="65402"/>
                    <a:pt x="581318" y="33017"/>
                    <a:pt x="667995" y="37779"/>
                  </a:cubicBezTo>
                  <a:lnTo>
                    <a:pt x="693713" y="333054"/>
                  </a:lnTo>
                  <a:cubicBezTo>
                    <a:pt x="648945" y="341627"/>
                    <a:pt x="532740" y="370202"/>
                    <a:pt x="435585" y="454022"/>
                  </a:cubicBezTo>
                  <a:lnTo>
                    <a:pt x="435585" y="128267"/>
                  </a:lnTo>
                  <a:close/>
                  <a:moveTo>
                    <a:pt x="165075" y="38732"/>
                  </a:moveTo>
                  <a:cubicBezTo>
                    <a:pt x="251753" y="33969"/>
                    <a:pt x="336525" y="66354"/>
                    <a:pt x="397485" y="129219"/>
                  </a:cubicBezTo>
                  <a:lnTo>
                    <a:pt x="397485" y="454974"/>
                  </a:lnTo>
                  <a:cubicBezTo>
                    <a:pt x="300330" y="371154"/>
                    <a:pt x="184125" y="342579"/>
                    <a:pt x="139358" y="334007"/>
                  </a:cubicBezTo>
                  <a:lnTo>
                    <a:pt x="165075" y="38732"/>
                  </a:lnTo>
                  <a:close/>
                  <a:moveTo>
                    <a:pt x="73635" y="391157"/>
                  </a:moveTo>
                  <a:lnTo>
                    <a:pt x="102210" y="93024"/>
                  </a:lnTo>
                  <a:cubicBezTo>
                    <a:pt x="107925" y="93024"/>
                    <a:pt x="114593" y="93977"/>
                    <a:pt x="122213" y="93977"/>
                  </a:cubicBezTo>
                  <a:lnTo>
                    <a:pt x="98400" y="366392"/>
                  </a:lnTo>
                  <a:lnTo>
                    <a:pt x="116498" y="368297"/>
                  </a:lnTo>
                  <a:cubicBezTo>
                    <a:pt x="118403" y="368297"/>
                    <a:pt x="279375" y="389252"/>
                    <a:pt x="391770" y="500694"/>
                  </a:cubicBezTo>
                  <a:lnTo>
                    <a:pt x="391770" y="500694"/>
                  </a:lnTo>
                  <a:cubicBezTo>
                    <a:pt x="266993" y="405444"/>
                    <a:pt x="127928" y="393062"/>
                    <a:pt x="73635" y="391157"/>
                  </a:cubicBezTo>
                  <a:close/>
                  <a:moveTo>
                    <a:pt x="441300" y="502599"/>
                  </a:moveTo>
                  <a:lnTo>
                    <a:pt x="441300" y="502599"/>
                  </a:lnTo>
                  <a:cubicBezTo>
                    <a:pt x="555600" y="390204"/>
                    <a:pt x="715620" y="368297"/>
                    <a:pt x="716573" y="368297"/>
                  </a:cubicBezTo>
                  <a:lnTo>
                    <a:pt x="734670" y="366392"/>
                  </a:lnTo>
                  <a:lnTo>
                    <a:pt x="710858" y="93977"/>
                  </a:lnTo>
                  <a:cubicBezTo>
                    <a:pt x="718478" y="93024"/>
                    <a:pt x="725145" y="93024"/>
                    <a:pt x="730860" y="93024"/>
                  </a:cubicBezTo>
                  <a:lnTo>
                    <a:pt x="759435" y="391157"/>
                  </a:lnTo>
                  <a:cubicBezTo>
                    <a:pt x="705143" y="393062"/>
                    <a:pt x="566078" y="406397"/>
                    <a:pt x="441300" y="502599"/>
                  </a:cubicBezTo>
                  <a:close/>
                </a:path>
              </a:pathLst>
            </a:custGeom>
            <a:grpFill/>
            <a:ln w="9525" cap="flat">
              <a:noFill/>
              <a:prstDash val="solid"/>
              <a:miter/>
            </a:ln>
          </p:spPr>
          <p:txBody>
            <a:bodyPr rtlCol="0" anchor="ctr"/>
            <a:lstStyle/>
            <a:p>
              <a:endParaRPr lang="pl-PL"/>
            </a:p>
          </p:txBody>
        </p:sp>
      </p:grpSp>
      <p:sp>
        <p:nvSpPr>
          <p:cNvPr id="4" name="Symbol zastępczy tekstu 7">
            <a:extLst>
              <a:ext uri="{FF2B5EF4-FFF2-40B4-BE49-F238E27FC236}">
                <a16:creationId xmlns:a16="http://schemas.microsoft.com/office/drawing/2014/main" id="{86D63D23-86FC-4B98-B023-D90406C5EABE}"/>
              </a:ext>
            </a:extLst>
          </p:cNvPr>
          <p:cNvSpPr txBox="1">
            <a:spLocks/>
          </p:cNvSpPr>
          <p:nvPr/>
        </p:nvSpPr>
        <p:spPr>
          <a:xfrm>
            <a:off x="8174587" y="5334809"/>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6" name="pole tekstowe 5">
            <a:extLst>
              <a:ext uri="{FF2B5EF4-FFF2-40B4-BE49-F238E27FC236}">
                <a16:creationId xmlns:a16="http://schemas.microsoft.com/office/drawing/2014/main" id="{DCA52E4F-F3BE-47D8-B8D8-14FBD8BC563F}"/>
              </a:ext>
            </a:extLst>
          </p:cNvPr>
          <p:cNvSpPr txBox="1"/>
          <p:nvPr/>
        </p:nvSpPr>
        <p:spPr>
          <a:xfrm>
            <a:off x="333052" y="5267257"/>
            <a:ext cx="6615212" cy="215444"/>
          </a:xfrm>
          <a:prstGeom prst="rect">
            <a:avLst/>
          </a:prstGeom>
          <a:noFill/>
        </p:spPr>
        <p:txBody>
          <a:bodyPr wrap="square">
            <a:spAutoFit/>
          </a:bodyPr>
          <a:lstStyle/>
          <a:p>
            <a:pPr algn="just">
              <a:spcBef>
                <a:spcPct val="20000"/>
              </a:spcBef>
            </a:pPr>
            <a:r>
              <a:rPr lang="pl-PL" sz="800" i="1">
                <a:solidFill>
                  <a:schemeClr val="accent6"/>
                </a:solidFill>
              </a:rPr>
              <a:t>Brak możliwości porównania pytania do wcześniejszych fal badania z powodu zmiany techniki badawczej w 2020 r.</a:t>
            </a:r>
          </a:p>
        </p:txBody>
      </p:sp>
      <p:grpSp>
        <p:nvGrpSpPr>
          <p:cNvPr id="38" name="Grupa 37">
            <a:extLst>
              <a:ext uri="{FF2B5EF4-FFF2-40B4-BE49-F238E27FC236}">
                <a16:creationId xmlns:a16="http://schemas.microsoft.com/office/drawing/2014/main" id="{723B702F-44B9-416C-AE65-76272B55E6F0}"/>
              </a:ext>
            </a:extLst>
          </p:cNvPr>
          <p:cNvGrpSpPr/>
          <p:nvPr/>
        </p:nvGrpSpPr>
        <p:grpSpPr>
          <a:xfrm>
            <a:off x="302176" y="197700"/>
            <a:ext cx="359853" cy="359848"/>
            <a:chOff x="4679950" y="1557338"/>
            <a:chExt cx="693738" cy="693737"/>
          </a:xfrm>
        </p:grpSpPr>
        <p:sp>
          <p:nvSpPr>
            <p:cNvPr id="40" name="Freeform 33">
              <a:extLst>
                <a:ext uri="{FF2B5EF4-FFF2-40B4-BE49-F238E27FC236}">
                  <a16:creationId xmlns:a16="http://schemas.microsoft.com/office/drawing/2014/main" id="{13398A72-F9A8-47F4-B5B1-893A46A68952}"/>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34">
              <a:extLst>
                <a:ext uri="{FF2B5EF4-FFF2-40B4-BE49-F238E27FC236}">
                  <a16:creationId xmlns:a16="http://schemas.microsoft.com/office/drawing/2014/main" id="{29595AAC-DAD8-4A86-B74E-72A2F5DCF7F9}"/>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35">
              <a:extLst>
                <a:ext uri="{FF2B5EF4-FFF2-40B4-BE49-F238E27FC236}">
                  <a16:creationId xmlns:a16="http://schemas.microsoft.com/office/drawing/2014/main" id="{8F339C74-FF27-4F96-B449-F71216A0B401}"/>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36">
              <a:extLst>
                <a:ext uri="{FF2B5EF4-FFF2-40B4-BE49-F238E27FC236}">
                  <a16:creationId xmlns:a16="http://schemas.microsoft.com/office/drawing/2014/main" id="{B807D1CF-76DF-43BB-8740-8CD797B4B40C}"/>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37">
              <a:extLst>
                <a:ext uri="{FF2B5EF4-FFF2-40B4-BE49-F238E27FC236}">
                  <a16:creationId xmlns:a16="http://schemas.microsoft.com/office/drawing/2014/main" id="{E5CBEF34-993C-47A5-BF2E-535F094A8862}"/>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38">
              <a:extLst>
                <a:ext uri="{FF2B5EF4-FFF2-40B4-BE49-F238E27FC236}">
                  <a16:creationId xmlns:a16="http://schemas.microsoft.com/office/drawing/2014/main" id="{AE1057A0-1E07-4140-930F-4E845E236265}"/>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39">
              <a:extLst>
                <a:ext uri="{FF2B5EF4-FFF2-40B4-BE49-F238E27FC236}">
                  <a16:creationId xmlns:a16="http://schemas.microsoft.com/office/drawing/2014/main" id="{206A2DE5-8E35-450A-B339-B86B533E4CFD}"/>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40">
              <a:extLst>
                <a:ext uri="{FF2B5EF4-FFF2-40B4-BE49-F238E27FC236}">
                  <a16:creationId xmlns:a16="http://schemas.microsoft.com/office/drawing/2014/main" id="{5431071D-C504-4FB2-A4FB-45C2AC1755F0}"/>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41">
              <a:extLst>
                <a:ext uri="{FF2B5EF4-FFF2-40B4-BE49-F238E27FC236}">
                  <a16:creationId xmlns:a16="http://schemas.microsoft.com/office/drawing/2014/main" id="{AEA3BB3D-AAC2-4E5A-9902-93A65040EC47}"/>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42">
              <a:extLst>
                <a:ext uri="{FF2B5EF4-FFF2-40B4-BE49-F238E27FC236}">
                  <a16:creationId xmlns:a16="http://schemas.microsoft.com/office/drawing/2014/main" id="{76F70650-07BC-4CD6-B3AA-A0744734A1BA}"/>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43">
              <a:extLst>
                <a:ext uri="{FF2B5EF4-FFF2-40B4-BE49-F238E27FC236}">
                  <a16:creationId xmlns:a16="http://schemas.microsoft.com/office/drawing/2014/main" id="{BB7AE53B-ED15-40F0-866D-CDB2CE5D05FE}"/>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4">
              <a:extLst>
                <a:ext uri="{FF2B5EF4-FFF2-40B4-BE49-F238E27FC236}">
                  <a16:creationId xmlns:a16="http://schemas.microsoft.com/office/drawing/2014/main" id="{1402DD5D-8BAA-4F90-9AC2-41F7C171E426}"/>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45">
              <a:extLst>
                <a:ext uri="{FF2B5EF4-FFF2-40B4-BE49-F238E27FC236}">
                  <a16:creationId xmlns:a16="http://schemas.microsoft.com/office/drawing/2014/main" id="{C39A2EE3-82CE-4431-B2B7-0D414B6765E3}"/>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46">
              <a:extLst>
                <a:ext uri="{FF2B5EF4-FFF2-40B4-BE49-F238E27FC236}">
                  <a16:creationId xmlns:a16="http://schemas.microsoft.com/office/drawing/2014/main" id="{E0D70279-D32A-4488-8EEE-E5784961EF95}"/>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47">
              <a:extLst>
                <a:ext uri="{FF2B5EF4-FFF2-40B4-BE49-F238E27FC236}">
                  <a16:creationId xmlns:a16="http://schemas.microsoft.com/office/drawing/2014/main" id="{D026D2FF-CC0A-4A27-A61C-504F1FED2AF5}"/>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48">
              <a:extLst>
                <a:ext uri="{FF2B5EF4-FFF2-40B4-BE49-F238E27FC236}">
                  <a16:creationId xmlns:a16="http://schemas.microsoft.com/office/drawing/2014/main" id="{F5BB158A-F019-45C8-8CA7-527ED0205ADA}"/>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8" name="Freeform 49">
              <a:extLst>
                <a:ext uri="{FF2B5EF4-FFF2-40B4-BE49-F238E27FC236}">
                  <a16:creationId xmlns:a16="http://schemas.microsoft.com/office/drawing/2014/main" id="{F7538580-5042-4983-B780-7EC618EF7769}"/>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62" name="pole tekstowe 61">
            <a:extLst>
              <a:ext uri="{FF2B5EF4-FFF2-40B4-BE49-F238E27FC236}">
                <a16:creationId xmlns:a16="http://schemas.microsoft.com/office/drawing/2014/main" id="{192693DD-C2E3-4A25-83E1-B60B2807C577}"/>
              </a:ext>
            </a:extLst>
          </p:cNvPr>
          <p:cNvSpPr txBox="1"/>
          <p:nvPr/>
        </p:nvSpPr>
        <p:spPr>
          <a:xfrm>
            <a:off x="1791356" y="3108357"/>
            <a:ext cx="720110" cy="276999"/>
          </a:xfrm>
          <a:prstGeom prst="rect">
            <a:avLst/>
          </a:prstGeom>
          <a:noFill/>
        </p:spPr>
        <p:txBody>
          <a:bodyPr wrap="square" rtlCol="0">
            <a:spAutoFit/>
          </a:bodyPr>
          <a:lstStyle/>
          <a:p>
            <a:r>
              <a:rPr lang="pl-PL" sz="1200" b="1"/>
              <a:t>Dochód</a:t>
            </a:r>
          </a:p>
        </p:txBody>
      </p:sp>
      <p:grpSp>
        <p:nvGrpSpPr>
          <p:cNvPr id="63" name="Grafika 6" descr="Czapka ukończenia szkoły">
            <a:extLst>
              <a:ext uri="{FF2B5EF4-FFF2-40B4-BE49-F238E27FC236}">
                <a16:creationId xmlns:a16="http://schemas.microsoft.com/office/drawing/2014/main" id="{75F34A14-9A4E-46CE-A969-EAB5F592BCA2}"/>
              </a:ext>
            </a:extLst>
          </p:cNvPr>
          <p:cNvGrpSpPr/>
          <p:nvPr/>
        </p:nvGrpSpPr>
        <p:grpSpPr>
          <a:xfrm>
            <a:off x="5813454" y="3022928"/>
            <a:ext cx="472486" cy="260084"/>
            <a:chOff x="4156710" y="3200400"/>
            <a:chExt cx="830579" cy="457199"/>
          </a:xfrm>
          <a:solidFill>
            <a:schemeClr val="tx2"/>
          </a:solidFill>
        </p:grpSpPr>
        <p:sp>
          <p:nvSpPr>
            <p:cNvPr id="64" name="Dowolny kształt: kształt 63">
              <a:extLst>
                <a:ext uri="{FF2B5EF4-FFF2-40B4-BE49-F238E27FC236}">
                  <a16:creationId xmlns:a16="http://schemas.microsoft.com/office/drawing/2014/main" id="{1CCE7C2C-ADF5-405C-8A65-11CA5AD94116}"/>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65" name="Dowolny kształt: kształt 64">
              <a:extLst>
                <a:ext uri="{FF2B5EF4-FFF2-40B4-BE49-F238E27FC236}">
                  <a16:creationId xmlns:a16="http://schemas.microsoft.com/office/drawing/2014/main" id="{BF7A4404-31C2-4B19-8DBE-2A489B065161}"/>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sp>
        <p:nvSpPr>
          <p:cNvPr id="73" name="pole tekstowe 72">
            <a:extLst>
              <a:ext uri="{FF2B5EF4-FFF2-40B4-BE49-F238E27FC236}">
                <a16:creationId xmlns:a16="http://schemas.microsoft.com/office/drawing/2014/main" id="{2E8EA70E-2931-4863-BE67-3640FADCA59F}"/>
              </a:ext>
            </a:extLst>
          </p:cNvPr>
          <p:cNvSpPr txBox="1"/>
          <p:nvPr/>
        </p:nvSpPr>
        <p:spPr>
          <a:xfrm>
            <a:off x="6294559" y="3037783"/>
            <a:ext cx="1300536" cy="276999"/>
          </a:xfrm>
          <a:prstGeom prst="rect">
            <a:avLst/>
          </a:prstGeom>
          <a:noFill/>
        </p:spPr>
        <p:txBody>
          <a:bodyPr wrap="square" rtlCol="0">
            <a:spAutoFit/>
          </a:bodyPr>
          <a:lstStyle/>
          <a:p>
            <a:r>
              <a:rPr lang="pl-PL" sz="1200" b="1"/>
              <a:t>Wykształcenie</a:t>
            </a:r>
          </a:p>
        </p:txBody>
      </p:sp>
      <p:graphicFrame>
        <p:nvGraphicFramePr>
          <p:cNvPr id="16" name="Tabela 15">
            <a:extLst>
              <a:ext uri="{FF2B5EF4-FFF2-40B4-BE49-F238E27FC236}">
                <a16:creationId xmlns:a16="http://schemas.microsoft.com/office/drawing/2014/main" id="{356FB1DC-64FE-4F59-9B54-A51E1BA9A332}"/>
              </a:ext>
            </a:extLst>
          </p:cNvPr>
          <p:cNvGraphicFramePr>
            <a:graphicFrameLocks noGrp="1"/>
          </p:cNvGraphicFramePr>
          <p:nvPr>
            <p:extLst>
              <p:ext uri="{D42A27DB-BD31-4B8C-83A1-F6EECF244321}">
                <p14:modId xmlns:p14="http://schemas.microsoft.com/office/powerpoint/2010/main" val="4021172763"/>
              </p:ext>
            </p:extLst>
          </p:nvPr>
        </p:nvGraphicFramePr>
        <p:xfrm>
          <a:off x="-1260020" y="3358224"/>
          <a:ext cx="2486521" cy="1676619"/>
        </p:xfrm>
        <a:graphic>
          <a:graphicData uri="http://schemas.openxmlformats.org/drawingml/2006/table">
            <a:tbl>
              <a:tblPr firstRow="1" bandRow="1">
                <a:tableStyleId>{5C22544A-7EE6-4342-B048-85BDC9FD1C3A}</a:tableStyleId>
              </a:tblPr>
              <a:tblGrid>
                <a:gridCol w="2486521">
                  <a:extLst>
                    <a:ext uri="{9D8B030D-6E8A-4147-A177-3AD203B41FA5}">
                      <a16:colId xmlns:a16="http://schemas.microsoft.com/office/drawing/2014/main" val="629910570"/>
                    </a:ext>
                  </a:extLst>
                </a:gridCol>
              </a:tblGrid>
              <a:tr h="558873">
                <a:tc>
                  <a:txBody>
                    <a:bodyPr/>
                    <a:lstStyle/>
                    <a:p>
                      <a:pPr marL="0" algn="r" defTabSz="914400" rtl="0" eaLnBrk="1" fontAlgn="ctr" latinLnBrk="0" hangingPunct="1"/>
                      <a:r>
                        <a:rPr lang="pl-PL" sz="900" b="0" i="0" u="none" strike="noStrike" kern="1200">
                          <a:solidFill>
                            <a:schemeClr val="tx1"/>
                          </a:solidFill>
                          <a:effectLst/>
                          <a:latin typeface="Calibri" panose="020F0502020204030204" pitchFamily="34" charset="0"/>
                          <a:ea typeface="+mn-ea"/>
                          <a:cs typeface="Calibri" panose="020F0502020204030204" pitchFamily="34" charset="0"/>
                        </a:rPr>
                        <a:t>Do 1500 zł</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52639547"/>
                  </a:ext>
                </a:extLst>
              </a:tr>
              <a:tr h="558873">
                <a:tc>
                  <a:txBody>
                    <a:bodyPr/>
                    <a:lstStyle/>
                    <a:p>
                      <a:pPr marL="0" algn="r" defTabSz="914400" rtl="0" eaLnBrk="1" fontAlgn="ctr" latinLnBrk="0" hangingPunct="1"/>
                      <a:r>
                        <a:rPr lang="pl-PL" sz="900" b="0" i="0" u="none" strike="noStrike" kern="1200">
                          <a:solidFill>
                            <a:schemeClr val="tx1"/>
                          </a:solidFill>
                          <a:effectLst/>
                          <a:latin typeface="Calibri" panose="020F0502020204030204" pitchFamily="34" charset="0"/>
                          <a:ea typeface="+mn-ea"/>
                          <a:cs typeface="Calibri" panose="020F0502020204030204" pitchFamily="34" charset="0"/>
                        </a:rPr>
                        <a:t>1501-2500 zł</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4755173"/>
                  </a:ext>
                </a:extLst>
              </a:tr>
              <a:tr h="558873">
                <a:tc>
                  <a:txBody>
                    <a:bodyPr/>
                    <a:lstStyle/>
                    <a:p>
                      <a:pPr marL="0" algn="r" defTabSz="914400" rtl="0" eaLnBrk="1" fontAlgn="ctr" latinLnBrk="0" hangingPunct="1"/>
                      <a:r>
                        <a:rPr lang="pl-PL" sz="900" b="0" i="0" u="none" strike="noStrike" kern="1200">
                          <a:solidFill>
                            <a:schemeClr val="tx1"/>
                          </a:solidFill>
                          <a:effectLst/>
                          <a:latin typeface="Calibri" panose="020F0502020204030204" pitchFamily="34" charset="0"/>
                          <a:ea typeface="+mn-ea"/>
                          <a:cs typeface="Calibri" panose="020F0502020204030204" pitchFamily="34" charset="0"/>
                        </a:rPr>
                        <a:t>Powyżej 2500 zł</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67738686"/>
                  </a:ext>
                </a:extLst>
              </a:tr>
            </a:tbl>
          </a:graphicData>
        </a:graphic>
      </p:graphicFrame>
      <p:sp>
        <p:nvSpPr>
          <p:cNvPr id="9" name="pole tekstowe 8">
            <a:extLst>
              <a:ext uri="{FF2B5EF4-FFF2-40B4-BE49-F238E27FC236}">
                <a16:creationId xmlns:a16="http://schemas.microsoft.com/office/drawing/2014/main" id="{3EA5B74C-579B-4BAC-A846-A3B60F7E84FC}"/>
              </a:ext>
            </a:extLst>
          </p:cNvPr>
          <p:cNvSpPr txBox="1"/>
          <p:nvPr/>
        </p:nvSpPr>
        <p:spPr>
          <a:xfrm>
            <a:off x="321328" y="5382631"/>
            <a:ext cx="4530544" cy="21544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grpSp>
        <p:nvGrpSpPr>
          <p:cNvPr id="67" name="Grupa 66">
            <a:extLst>
              <a:ext uri="{FF2B5EF4-FFF2-40B4-BE49-F238E27FC236}">
                <a16:creationId xmlns:a16="http://schemas.microsoft.com/office/drawing/2014/main" id="{10613566-DFBC-42F5-B0B7-DD6FD1925157}"/>
              </a:ext>
            </a:extLst>
          </p:cNvPr>
          <p:cNvGrpSpPr>
            <a:grpSpLocks noChangeAspect="1"/>
          </p:cNvGrpSpPr>
          <p:nvPr/>
        </p:nvGrpSpPr>
        <p:grpSpPr>
          <a:xfrm>
            <a:off x="1351356" y="2973904"/>
            <a:ext cx="440000" cy="360000"/>
            <a:chOff x="2760663" y="1663700"/>
            <a:chExt cx="733425" cy="600075"/>
          </a:xfrm>
          <a:solidFill>
            <a:srgbClr val="004B88"/>
          </a:solidFill>
        </p:grpSpPr>
        <p:sp>
          <p:nvSpPr>
            <p:cNvPr id="68" name="Freeform 84">
              <a:extLst>
                <a:ext uri="{FF2B5EF4-FFF2-40B4-BE49-F238E27FC236}">
                  <a16:creationId xmlns:a16="http://schemas.microsoft.com/office/drawing/2014/main" id="{9D1CD121-4573-4C47-B1BD-6636086A1B3A}"/>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85">
              <a:extLst>
                <a:ext uri="{FF2B5EF4-FFF2-40B4-BE49-F238E27FC236}">
                  <a16:creationId xmlns:a16="http://schemas.microsoft.com/office/drawing/2014/main" id="{7016452B-CA7D-4C63-80B9-F9B1BAAA0C0F}"/>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396297773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a:xfrm>
            <a:off x="1547664" y="817739"/>
            <a:ext cx="7275788" cy="792088"/>
          </a:xfrm>
        </p:spPr>
        <p:txBody>
          <a:bodyPr/>
          <a:lstStyle/>
          <a:p>
            <a:pPr marL="0" indent="0" algn="l">
              <a:buNone/>
            </a:pPr>
            <a:r>
              <a:rPr lang="pl-PL" sz="1100">
                <a:latin typeface="+mn-lt"/>
              </a:rPr>
              <a:t>Kobiety częściej uważają zmiany klimatu za ważny problem. Również kobiety częściej niż mężczyźni uważają, że działania na rzecz minimalizacji niekorzystnych skutków zmian klimatu powinien podejmować każdy z nas oraz pozarządowe organizacje ekologiczne. Mężczyźni są zdania, że Polska powinna zając się redukcją gazów cieplarnianych w dalszej przyszłości, albo</a:t>
            </a:r>
            <a:br>
              <a:rPr lang="pl-PL" sz="1100">
                <a:latin typeface="+mn-lt"/>
              </a:rPr>
            </a:br>
            <a:r>
              <a:rPr lang="pl-PL" sz="1100">
                <a:latin typeface="+mn-lt"/>
              </a:rPr>
              <a:t>w ogóle nie powinna ich redukować. W opinii kobiet Polska powinna redukować gazy cieplarniane ze względu na zmiany zachodzące w klimacie, a mężczyźni częściej wskazywali na zbyt wysoki wskaźnik emisji.</a:t>
            </a:r>
          </a:p>
        </p:txBody>
      </p: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a:xfrm>
            <a:off x="1544362" y="2900063"/>
            <a:ext cx="7275788" cy="792088"/>
          </a:xfrm>
        </p:spPr>
        <p:txBody>
          <a:bodyPr/>
          <a:lstStyle/>
          <a:p>
            <a:pPr marL="0" indent="0" algn="l">
              <a:buNone/>
            </a:pPr>
            <a:r>
              <a:rPr lang="pl-PL" sz="1100">
                <a:latin typeface="+mn-lt"/>
              </a:rPr>
              <a:t>Wielkość miejscowości nie różnicuje postrzegania problemu zmian klimatu. Mieszkańcy miast częściej wyrażają opinię, że Polska powinna już teraz redukować emisje gazów cieplarnianych. Mieszkańcy miast częściej, niż wszyscy pozostali, uważają, że Polska powinna redukować emisję gazów cieplarnianych, żeby dać przykład innym państwom.</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p:txBody>
          <a:bodyPr/>
          <a:lstStyle/>
          <a:p>
            <a:pPr marL="0" indent="0" algn="l">
              <a:buNone/>
            </a:pPr>
            <a:r>
              <a:rPr lang="pl-PL" sz="1100">
                <a:latin typeface="+mn-lt"/>
              </a:rPr>
              <a:t>Dochody gospodarstwa domowego nie różnicują postrzegania problemu zmian klimatu. Osoby z dochodami powyżej 2500 zł na 1 członka rodziny częściej, niż osoby z dochodami poniżej 1500 zł, twierdzą, że działania na rzecz minimalizacji niekorzystnych skutków zmian klimatu powinien podejmować rząd oraz przedsiębiorcy. Grupa osób z dochodami poniżej 1500 zł rzadziej, niż pozostali, jest zdania, że Polska powinna jak najszybciej zając się redukcją emisji gazów cieplarnianych. </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a:t>Zmiany klimatu</a:t>
            </a:r>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691876" y="1013568"/>
            <a:ext cx="323279" cy="394596"/>
            <a:chOff x="7990515" y="1333521"/>
            <a:chExt cx="460564" cy="562166"/>
          </a:xfrm>
          <a:solidFill>
            <a:schemeClr val="accent1"/>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a:xfrm>
            <a:off x="1545641" y="1768589"/>
            <a:ext cx="7275788" cy="792088"/>
          </a:xfrm>
        </p:spPr>
        <p:txBody>
          <a:bodyPr/>
          <a:lstStyle/>
          <a:p>
            <a:pPr marL="0" indent="0" algn="l">
              <a:buNone/>
            </a:pPr>
            <a:r>
              <a:rPr lang="pl-PL" sz="1100">
                <a:latin typeface="+mn-lt"/>
              </a:rPr>
              <a:t>Zmiany klimatu to mniej ważny problem dla osób w wieku 25-34 lata. Najmłodsze osoby w wieku 15-24 lata częściej, niż osoby starsze w wieku 45-59 oraz 60 lat i więcej, są zdania, że działania na rzecz minimalizacji skutków zmian klimatu powinny podejmować partie polityczne i przedsiębiorcy. Grupa osób w wieku 25-34 lata najczęściej jest zdania, że Polska nie powinna redukować gazów cieplarnianych. Również ta sama grupa osób częściej, niż osoby najstarsze, uważa, że redukcja gazów powinna nastąpić, aby dać przykład innym państwom.</a:t>
            </a:r>
          </a:p>
          <a:p>
            <a:pPr marL="0" indent="0" algn="l">
              <a:buNone/>
            </a:pPr>
            <a:endParaRPr lang="pl-PL" sz="1100">
              <a:latin typeface="+mn-lt"/>
            </a:endParaRPr>
          </a:p>
          <a:p>
            <a:pPr marL="0" indent="0" algn="l">
              <a:buNone/>
            </a:pPr>
            <a:endParaRPr lang="pl-PL" sz="1100">
              <a:latin typeface="+mn-lt"/>
            </a:endParaRP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a:xfrm>
            <a:off x="1544362" y="3812454"/>
            <a:ext cx="7275788" cy="792088"/>
          </a:xfrm>
        </p:spPr>
        <p:txBody>
          <a:bodyPr/>
          <a:lstStyle/>
          <a:p>
            <a:pPr marL="0" indent="0" algn="l">
              <a:buNone/>
            </a:pPr>
            <a:r>
              <a:rPr lang="pl-PL" sz="1100">
                <a:latin typeface="+mn-lt"/>
              </a:rPr>
              <a:t>Wykształcenie nie różnicuje postrzegania problemu zmian klimatu. Osoby z wyższym wykształcenie częściej, niż pozostali, są zdania, że działania na rzecz minimalizacji niekorzystnych skutków zmian klimatu powinien podejmować rząd – władze centralne. Osoby z wykształceniem średnim i zasadniczym zawodowym częściej uważają, że Polska powinna redukować emisję gazów cieplarnianych w niedalekiej przyszłości, a osoby z wyższym wykształceniem częściej są zdania, że jak najszybciej.</a:t>
            </a:r>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693659" y="2004050"/>
            <a:ext cx="320453" cy="385995"/>
            <a:chOff x="6299205" y="3543307"/>
            <a:chExt cx="558800" cy="673091"/>
          </a:xfrm>
          <a:solidFill>
            <a:schemeClr val="accent1"/>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02220" y="2981015"/>
            <a:ext cx="306887" cy="380673"/>
            <a:chOff x="7329488" y="2601913"/>
            <a:chExt cx="581026" cy="720726"/>
          </a:xfrm>
          <a:solidFill>
            <a:schemeClr val="accent1"/>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539251" y="3794059"/>
            <a:ext cx="565128" cy="565128"/>
            <a:chOff x="4114800" y="2971800"/>
            <a:chExt cx="914400" cy="914400"/>
          </a:xfrm>
          <a:solidFill>
            <a:schemeClr val="accent1"/>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571008" y="4902317"/>
            <a:ext cx="514806" cy="421205"/>
            <a:chOff x="2760663" y="1663700"/>
            <a:chExt cx="733425" cy="600075"/>
          </a:xfrm>
          <a:solidFill>
            <a:schemeClr val="accent1"/>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26383" y="1423845"/>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12758" y="240442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14582" y="3385011"/>
            <a:ext cx="1322998"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129236" y="430263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382348" y="5360012"/>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grpSp>
        <p:nvGrpSpPr>
          <p:cNvPr id="59" name="Grupa 58">
            <a:extLst>
              <a:ext uri="{FF2B5EF4-FFF2-40B4-BE49-F238E27FC236}">
                <a16:creationId xmlns:a16="http://schemas.microsoft.com/office/drawing/2014/main" id="{CFE42A3C-391C-4B4A-8785-6153E8401871}"/>
              </a:ext>
            </a:extLst>
          </p:cNvPr>
          <p:cNvGrpSpPr/>
          <p:nvPr/>
        </p:nvGrpSpPr>
        <p:grpSpPr>
          <a:xfrm>
            <a:off x="302176" y="197709"/>
            <a:ext cx="359853" cy="359852"/>
            <a:chOff x="4679950" y="1557338"/>
            <a:chExt cx="693738" cy="693737"/>
          </a:xfrm>
        </p:grpSpPr>
        <p:sp>
          <p:nvSpPr>
            <p:cNvPr id="61" name="Freeform 33">
              <a:extLst>
                <a:ext uri="{FF2B5EF4-FFF2-40B4-BE49-F238E27FC236}">
                  <a16:creationId xmlns:a16="http://schemas.microsoft.com/office/drawing/2014/main" id="{0B94F2D9-9C74-41AE-A31A-86E52EE98E99}"/>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1" name="Freeform 34">
              <a:extLst>
                <a:ext uri="{FF2B5EF4-FFF2-40B4-BE49-F238E27FC236}">
                  <a16:creationId xmlns:a16="http://schemas.microsoft.com/office/drawing/2014/main" id="{2CED4140-2F90-4617-B827-3732445DD4F6}"/>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2" name="Freeform 35">
              <a:extLst>
                <a:ext uri="{FF2B5EF4-FFF2-40B4-BE49-F238E27FC236}">
                  <a16:creationId xmlns:a16="http://schemas.microsoft.com/office/drawing/2014/main" id="{3D791857-1884-4C02-AE2C-13FFC9054328}"/>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3" name="Freeform 36">
              <a:extLst>
                <a:ext uri="{FF2B5EF4-FFF2-40B4-BE49-F238E27FC236}">
                  <a16:creationId xmlns:a16="http://schemas.microsoft.com/office/drawing/2014/main" id="{33877342-ACE0-4A65-A292-86898D5C073F}"/>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37">
              <a:extLst>
                <a:ext uri="{FF2B5EF4-FFF2-40B4-BE49-F238E27FC236}">
                  <a16:creationId xmlns:a16="http://schemas.microsoft.com/office/drawing/2014/main" id="{ABEEC18F-BD74-4FF5-BA4C-399C34ED350C}"/>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38">
              <a:extLst>
                <a:ext uri="{FF2B5EF4-FFF2-40B4-BE49-F238E27FC236}">
                  <a16:creationId xmlns:a16="http://schemas.microsoft.com/office/drawing/2014/main" id="{238E3BE2-C70E-44B6-9803-C11571D936AA}"/>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39">
              <a:extLst>
                <a:ext uri="{FF2B5EF4-FFF2-40B4-BE49-F238E27FC236}">
                  <a16:creationId xmlns:a16="http://schemas.microsoft.com/office/drawing/2014/main" id="{2351726B-5828-4A20-9575-979BBB6ADBB2}"/>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40">
              <a:extLst>
                <a:ext uri="{FF2B5EF4-FFF2-40B4-BE49-F238E27FC236}">
                  <a16:creationId xmlns:a16="http://schemas.microsoft.com/office/drawing/2014/main" id="{D182FB51-0433-4D59-957B-4F49E0EF1934}"/>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8" name="Freeform 41">
              <a:extLst>
                <a:ext uri="{FF2B5EF4-FFF2-40B4-BE49-F238E27FC236}">
                  <a16:creationId xmlns:a16="http://schemas.microsoft.com/office/drawing/2014/main" id="{018D9BB8-B3DA-4618-AD3A-278320AE75E2}"/>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9" name="Freeform 42">
              <a:extLst>
                <a:ext uri="{FF2B5EF4-FFF2-40B4-BE49-F238E27FC236}">
                  <a16:creationId xmlns:a16="http://schemas.microsoft.com/office/drawing/2014/main" id="{129AFEA0-0091-49F8-8C6C-3EA6AF88EEF0}"/>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43">
              <a:extLst>
                <a:ext uri="{FF2B5EF4-FFF2-40B4-BE49-F238E27FC236}">
                  <a16:creationId xmlns:a16="http://schemas.microsoft.com/office/drawing/2014/main" id="{5AE17E89-A7D7-4324-8A47-9C4BB03DFD95}"/>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1" name="Freeform 44">
              <a:extLst>
                <a:ext uri="{FF2B5EF4-FFF2-40B4-BE49-F238E27FC236}">
                  <a16:creationId xmlns:a16="http://schemas.microsoft.com/office/drawing/2014/main" id="{A9EAB057-91E1-49F8-904C-7E3AFDA094BD}"/>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2" name="Freeform 45">
              <a:extLst>
                <a:ext uri="{FF2B5EF4-FFF2-40B4-BE49-F238E27FC236}">
                  <a16:creationId xmlns:a16="http://schemas.microsoft.com/office/drawing/2014/main" id="{F6F79580-6969-454C-AD7A-5B1FE3DEAA7A}"/>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3" name="Freeform 46">
              <a:extLst>
                <a:ext uri="{FF2B5EF4-FFF2-40B4-BE49-F238E27FC236}">
                  <a16:creationId xmlns:a16="http://schemas.microsoft.com/office/drawing/2014/main" id="{CA77F35B-268C-4CD1-8E46-1388CD429D4A}"/>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4" name="Freeform 47">
              <a:extLst>
                <a:ext uri="{FF2B5EF4-FFF2-40B4-BE49-F238E27FC236}">
                  <a16:creationId xmlns:a16="http://schemas.microsoft.com/office/drawing/2014/main" id="{73F3A1FF-0A49-49A8-B219-6F479C5DB898}"/>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48">
              <a:extLst>
                <a:ext uri="{FF2B5EF4-FFF2-40B4-BE49-F238E27FC236}">
                  <a16:creationId xmlns:a16="http://schemas.microsoft.com/office/drawing/2014/main" id="{05BA4081-7153-47DB-9D72-F5261C4D9571}"/>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49">
              <a:extLst>
                <a:ext uri="{FF2B5EF4-FFF2-40B4-BE49-F238E27FC236}">
                  <a16:creationId xmlns:a16="http://schemas.microsoft.com/office/drawing/2014/main" id="{91D8BF05-06D0-49F8-89CD-9BEC77E185D1}"/>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cxnSp>
        <p:nvCxnSpPr>
          <p:cNvPr id="63" name="Łącznik prostoliniowy 47">
            <a:extLst>
              <a:ext uri="{FF2B5EF4-FFF2-40B4-BE49-F238E27FC236}">
                <a16:creationId xmlns:a16="http://schemas.microsoft.com/office/drawing/2014/main" id="{8B1D290C-7771-4E7E-A8C5-619B2A1CBB28}"/>
              </a:ext>
            </a:extLst>
          </p:cNvPr>
          <p:cNvCxnSpPr/>
          <p:nvPr/>
        </p:nvCxnSpPr>
        <p:spPr>
          <a:xfrm>
            <a:off x="323440" y="3843806"/>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5" name="Łącznik prostoliniowy 47">
            <a:extLst>
              <a:ext uri="{FF2B5EF4-FFF2-40B4-BE49-F238E27FC236}">
                <a16:creationId xmlns:a16="http://schemas.microsoft.com/office/drawing/2014/main" id="{0C6EB7E2-831B-4556-9652-17575BAE35C0}"/>
              </a:ext>
            </a:extLst>
          </p:cNvPr>
          <p:cNvCxnSpPr/>
          <p:nvPr/>
        </p:nvCxnSpPr>
        <p:spPr>
          <a:xfrm>
            <a:off x="323440" y="278092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7" name="Łącznik prostoliniowy 47">
            <a:extLst>
              <a:ext uri="{FF2B5EF4-FFF2-40B4-BE49-F238E27FC236}">
                <a16:creationId xmlns:a16="http://schemas.microsoft.com/office/drawing/2014/main" id="{43E1CF01-E31E-4B09-8734-7930699F5A66}"/>
              </a:ext>
            </a:extLst>
          </p:cNvPr>
          <p:cNvCxnSpPr/>
          <p:nvPr/>
        </p:nvCxnSpPr>
        <p:spPr>
          <a:xfrm>
            <a:off x="323440" y="1802313"/>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234876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4"/>
            <a:ext cx="8496300" cy="4478516"/>
          </a:xfrm>
          <a:prstGeom prst="roundRect">
            <a:avLst>
              <a:gd name="adj" fmla="val 19619"/>
            </a:avLst>
          </a:prstGeom>
          <a:ln w="6350">
            <a:solidFill>
              <a:schemeClr val="accent1"/>
            </a:solidFill>
            <a:prstDash val="lgDash"/>
          </a:ln>
        </p:spPr>
        <p:txBody>
          <a:bodyPr/>
          <a:lstStyle/>
          <a:p>
            <a:pPr marL="0" indent="0">
              <a:buNone/>
            </a:pPr>
            <a:r>
              <a:rPr lang="pl-PL" sz="1600" b="1">
                <a:solidFill>
                  <a:schemeClr val="accent1"/>
                </a:solidFill>
              </a:rPr>
              <a:t>Podsumowanie: </a:t>
            </a:r>
            <a:r>
              <a:rPr lang="pl-PL" sz="1600" b="1">
                <a:solidFill>
                  <a:schemeClr val="tx1"/>
                </a:solidFill>
              </a:rPr>
              <a:t>Zmiany klimatu</a:t>
            </a:r>
          </a:p>
          <a:p>
            <a:endParaRPr lang="pl-PL" sz="1200">
              <a:solidFill>
                <a:schemeClr val="tx1"/>
              </a:solidFill>
            </a:endParaRPr>
          </a:p>
          <a:p>
            <a:r>
              <a:rPr lang="pl-PL" sz="1200">
                <a:solidFill>
                  <a:schemeClr val="tx1"/>
                </a:solidFill>
              </a:rPr>
              <a:t>Zmiany klimatu to ważny problem dla 94% badanych. Warto zauważyć, że w porównaniu do poprzedniej edycji badania wzrósł odsetek osób uważających ten problem za bardzo ważny (2020: 68% vs 2018: 39%).</a:t>
            </a:r>
          </a:p>
          <a:p>
            <a:r>
              <a:rPr lang="pl-PL" sz="1200">
                <a:solidFill>
                  <a:schemeClr val="tx1"/>
                </a:solidFill>
              </a:rPr>
              <a:t>W opinii respondentów działania na rzecz minimalizacji niekorzystnych skutków zmian klimatu powinien podejmować przede wszystkim rząd, władze centralne (62%), każdy z nas (52%) oraz władze samorządowe i wojewódzkie (28%).</a:t>
            </a:r>
            <a:br>
              <a:rPr lang="pl-PL" sz="1200">
                <a:solidFill>
                  <a:schemeClr val="tx1"/>
                </a:solidFill>
              </a:rPr>
            </a:br>
            <a:r>
              <a:rPr lang="pl-PL" sz="1200">
                <a:solidFill>
                  <a:schemeClr val="tx1"/>
                </a:solidFill>
              </a:rPr>
              <a:t>W odniesieniu do 2018 r. największy wzrost (o 25 p.p.) odnotował rząd, władze centralne (2020: 61% vs 2018: 36%).</a:t>
            </a:r>
          </a:p>
          <a:p>
            <a:r>
              <a:rPr lang="pl-PL" sz="1200">
                <a:solidFill>
                  <a:schemeClr val="tx1"/>
                </a:solidFill>
              </a:rPr>
              <a:t>Ponad połowa badanych (58%) jest zdania, że Polska powinna już teraz redukować emisję gazów cieplarnianych. Ogółem za redukcją gazów, niezależnie od czasu, opowiedziało się 94% mieszkańców Polski, czyli o 15 p.p. więcej niż w 2018 r.</a:t>
            </a:r>
          </a:p>
          <a:p>
            <a:r>
              <a:rPr lang="pl-PL" sz="1200">
                <a:solidFill>
                  <a:schemeClr val="tx1"/>
                </a:solidFill>
              </a:rPr>
              <a:t>Osoby, które są za redukcją gazów, najczęściej uzasadniają swoją opinię tym, że są one szkodliwe dla środowiska (47%). Zwracają uwagę również na szkodliwe skutki dla zdrowia ludzkiego (13%), a co dziesiąty badany wskazał na zmiany zachodzące w klimacie. </a:t>
            </a:r>
          </a:p>
          <a:p>
            <a:pPr fontAlgn="t"/>
            <a:r>
              <a:rPr lang="pl-PL" sz="1200">
                <a:solidFill>
                  <a:schemeClr val="tx1"/>
                </a:solidFill>
              </a:rPr>
              <a:t>Wśród powodów braku chęci redukcji gazów cieplarnianych najczęściej pojawiało się, że w porównaniu do innych</a:t>
            </a:r>
            <a:r>
              <a:rPr lang="pl-PL" sz="1200">
                <a:solidFill>
                  <a:schemeClr val="tx1"/>
                </a:solidFill>
                <a:latin typeface="Calibri" panose="020F0502020204030204" pitchFamily="34" charset="0"/>
                <a:cs typeface="Calibri" panose="020F0502020204030204" pitchFamily="34" charset="0"/>
              </a:rPr>
              <a:t> P</a:t>
            </a:r>
            <a:r>
              <a:rPr lang="pl-PL" sz="1200" b="0" i="0" u="none" strike="noStrike">
                <a:solidFill>
                  <a:schemeClr val="tx1"/>
                </a:solidFill>
                <a:effectLst/>
                <a:latin typeface="Calibri" panose="020F0502020204030204" pitchFamily="34" charset="0"/>
                <a:cs typeface="Calibri" panose="020F0502020204030204" pitchFamily="34" charset="0"/>
              </a:rPr>
              <a:t>aństw emisja w Polsce nie jest duża (31%) oraz zbyt wysokie koszty z tym związanie (16%).</a:t>
            </a:r>
          </a:p>
          <a:p>
            <a:pPr fontAlgn="t"/>
            <a:r>
              <a:rPr lang="pl-PL" sz="1200">
                <a:solidFill>
                  <a:schemeClr val="tx1"/>
                </a:solidFill>
              </a:rPr>
              <a:t>Dwie trzecie badanych </a:t>
            </a:r>
            <a:r>
              <a:rPr lang="pl-PL" sz="1200"/>
              <a:t>w ciągu ostatniego roku zauważyło prowadzone działania informacyjne </a:t>
            </a:r>
            <a:br>
              <a:rPr lang="pl-PL" sz="1200"/>
            </a:br>
            <a:r>
              <a:rPr lang="pl-PL" sz="1200"/>
              <a:t>i edukacyjne w zakresie ekologii i zmian klimatu. </a:t>
            </a:r>
          </a:p>
          <a:p>
            <a:pPr fontAlgn="t"/>
            <a:endParaRPr lang="pl-PL" sz="1200">
              <a:solidFill>
                <a:schemeClr val="tx1"/>
              </a:solidFill>
              <a:latin typeface="Century Gothic" panose="020B0502020202020204" pitchFamily="34" charset="0"/>
            </a:endParaRPr>
          </a:p>
          <a:p>
            <a:pPr fontAlgn="t"/>
            <a:r>
              <a:rPr lang="pl-PL" sz="1200">
                <a:solidFill>
                  <a:schemeClr val="tx1"/>
                </a:solidFill>
              </a:rPr>
              <a:t>Wyniki zostały porównane tylko tam, gdzie istniała taka możliwość (zmiana techniki badania z CAPI na CATI).</a:t>
            </a:r>
          </a:p>
          <a:p>
            <a:pPr fontAlgn="t"/>
            <a:endParaRPr lang="pl-PL" sz="1200">
              <a:solidFill>
                <a:schemeClr val="tx1"/>
              </a:solidFill>
            </a:endParaRPr>
          </a:p>
          <a:p>
            <a:endParaRPr lang="pl-PL" sz="1200">
              <a:solidFill>
                <a:schemeClr val="tx1"/>
              </a:solidFill>
            </a:endParaRP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Zmiany klimatu</a:t>
            </a:r>
          </a:p>
        </p:txBody>
      </p:sp>
      <p:grpSp>
        <p:nvGrpSpPr>
          <p:cNvPr id="17" name="Grupa 16">
            <a:extLst>
              <a:ext uri="{FF2B5EF4-FFF2-40B4-BE49-F238E27FC236}">
                <a16:creationId xmlns:a16="http://schemas.microsoft.com/office/drawing/2014/main" id="{6E72DB98-5136-42F1-B62F-51FF98B5B72D}"/>
              </a:ext>
            </a:extLst>
          </p:cNvPr>
          <p:cNvGrpSpPr/>
          <p:nvPr/>
        </p:nvGrpSpPr>
        <p:grpSpPr>
          <a:xfrm>
            <a:off x="302176" y="197709"/>
            <a:ext cx="359853" cy="359852"/>
            <a:chOff x="4679950" y="1557338"/>
            <a:chExt cx="693738" cy="693737"/>
          </a:xfrm>
        </p:grpSpPr>
        <p:sp>
          <p:nvSpPr>
            <p:cNvPr id="18" name="Freeform 33">
              <a:extLst>
                <a:ext uri="{FF2B5EF4-FFF2-40B4-BE49-F238E27FC236}">
                  <a16:creationId xmlns:a16="http://schemas.microsoft.com/office/drawing/2014/main" id="{7C698D2A-DF58-4D10-9FF5-DDE025320933}"/>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4">
              <a:extLst>
                <a:ext uri="{FF2B5EF4-FFF2-40B4-BE49-F238E27FC236}">
                  <a16:creationId xmlns:a16="http://schemas.microsoft.com/office/drawing/2014/main" id="{E67E8EAD-D81D-4FCF-9151-6D89DA02E13B}"/>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5">
              <a:extLst>
                <a:ext uri="{FF2B5EF4-FFF2-40B4-BE49-F238E27FC236}">
                  <a16:creationId xmlns:a16="http://schemas.microsoft.com/office/drawing/2014/main" id="{D9EE753B-5DAC-4C96-B8AF-E8B0986479B9}"/>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6">
              <a:extLst>
                <a:ext uri="{FF2B5EF4-FFF2-40B4-BE49-F238E27FC236}">
                  <a16:creationId xmlns:a16="http://schemas.microsoft.com/office/drawing/2014/main" id="{8030A371-33E1-4EC9-AA97-363A4D3306D6}"/>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7">
              <a:extLst>
                <a:ext uri="{FF2B5EF4-FFF2-40B4-BE49-F238E27FC236}">
                  <a16:creationId xmlns:a16="http://schemas.microsoft.com/office/drawing/2014/main" id="{FFB7914F-660C-4ACB-A92F-966D2084350C}"/>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38">
              <a:extLst>
                <a:ext uri="{FF2B5EF4-FFF2-40B4-BE49-F238E27FC236}">
                  <a16:creationId xmlns:a16="http://schemas.microsoft.com/office/drawing/2014/main" id="{49DECFB3-3216-451D-92F7-EA292C5C5492}"/>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39">
              <a:extLst>
                <a:ext uri="{FF2B5EF4-FFF2-40B4-BE49-F238E27FC236}">
                  <a16:creationId xmlns:a16="http://schemas.microsoft.com/office/drawing/2014/main" id="{0B353971-17A4-4491-BEFC-11CFF9D73D7A}"/>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0">
              <a:extLst>
                <a:ext uri="{FF2B5EF4-FFF2-40B4-BE49-F238E27FC236}">
                  <a16:creationId xmlns:a16="http://schemas.microsoft.com/office/drawing/2014/main" id="{F1549468-919F-41DF-A88B-44F1976C151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1">
              <a:extLst>
                <a:ext uri="{FF2B5EF4-FFF2-40B4-BE49-F238E27FC236}">
                  <a16:creationId xmlns:a16="http://schemas.microsoft.com/office/drawing/2014/main" id="{BB15C576-F901-4297-91A0-8F42581BC347}"/>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2">
              <a:extLst>
                <a:ext uri="{FF2B5EF4-FFF2-40B4-BE49-F238E27FC236}">
                  <a16:creationId xmlns:a16="http://schemas.microsoft.com/office/drawing/2014/main" id="{C22C3BFE-8761-4BA9-9CD6-F3E9B332DFBE}"/>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3">
              <a:extLst>
                <a:ext uri="{FF2B5EF4-FFF2-40B4-BE49-F238E27FC236}">
                  <a16:creationId xmlns:a16="http://schemas.microsoft.com/office/drawing/2014/main" id="{CC2131B3-FDDE-4641-96BB-DB83AC3AF386}"/>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4">
              <a:extLst>
                <a:ext uri="{FF2B5EF4-FFF2-40B4-BE49-F238E27FC236}">
                  <a16:creationId xmlns:a16="http://schemas.microsoft.com/office/drawing/2014/main" id="{BE2DF151-B753-4BC1-8706-B66CB8F88EA1}"/>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5">
              <a:extLst>
                <a:ext uri="{FF2B5EF4-FFF2-40B4-BE49-F238E27FC236}">
                  <a16:creationId xmlns:a16="http://schemas.microsoft.com/office/drawing/2014/main" id="{F716EAC5-44B1-4BDC-9DD3-CDD49AB9CA17}"/>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6">
              <a:extLst>
                <a:ext uri="{FF2B5EF4-FFF2-40B4-BE49-F238E27FC236}">
                  <a16:creationId xmlns:a16="http://schemas.microsoft.com/office/drawing/2014/main" id="{81499E4F-BC89-45AF-A2AD-374F763F1FFB}"/>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7">
              <a:extLst>
                <a:ext uri="{FF2B5EF4-FFF2-40B4-BE49-F238E27FC236}">
                  <a16:creationId xmlns:a16="http://schemas.microsoft.com/office/drawing/2014/main" id="{ADAD92B8-3726-4471-9AF8-FD2B2D411E3E}"/>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48">
              <a:extLst>
                <a:ext uri="{FF2B5EF4-FFF2-40B4-BE49-F238E27FC236}">
                  <a16:creationId xmlns:a16="http://schemas.microsoft.com/office/drawing/2014/main" id="{9AB664B5-1393-4085-B78F-4DEC4C4490A9}"/>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49">
              <a:extLst>
                <a:ext uri="{FF2B5EF4-FFF2-40B4-BE49-F238E27FC236}">
                  <a16:creationId xmlns:a16="http://schemas.microsoft.com/office/drawing/2014/main" id="{DEF41651-E877-4482-AD10-3D76B40068DF}"/>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147411903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INDYWIDUALNE DZIAŁANIA I ZACHOWANIA WSPIERAJĄCE OCHRONĘ ŚRODOWISKA</a:t>
            </a:r>
          </a:p>
        </p:txBody>
      </p:sp>
      <p:grpSp>
        <p:nvGrpSpPr>
          <p:cNvPr id="8" name="Grafika 6" descr="Otwarta dłoń z rośliną">
            <a:extLst>
              <a:ext uri="{FF2B5EF4-FFF2-40B4-BE49-F238E27FC236}">
                <a16:creationId xmlns:a16="http://schemas.microsoft.com/office/drawing/2014/main" id="{AA503A6D-7151-4361-AEEF-448301BE8C41}"/>
              </a:ext>
            </a:extLst>
          </p:cNvPr>
          <p:cNvGrpSpPr/>
          <p:nvPr/>
        </p:nvGrpSpPr>
        <p:grpSpPr>
          <a:xfrm>
            <a:off x="4283193" y="3140194"/>
            <a:ext cx="577612" cy="577612"/>
            <a:chOff x="4256978" y="3113978"/>
            <a:chExt cx="630044" cy="630044"/>
          </a:xfrm>
        </p:grpSpPr>
        <p:sp>
          <p:nvSpPr>
            <p:cNvPr id="9" name="Dowolny kształt: kształt 8">
              <a:extLst>
                <a:ext uri="{FF2B5EF4-FFF2-40B4-BE49-F238E27FC236}">
                  <a16:creationId xmlns:a16="http://schemas.microsoft.com/office/drawing/2014/main" id="{F0292EAA-E63C-41B8-B1AB-06FA5269595D}"/>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10" name="Dowolny kształt: kształt 9">
              <a:extLst>
                <a:ext uri="{FF2B5EF4-FFF2-40B4-BE49-F238E27FC236}">
                  <a16:creationId xmlns:a16="http://schemas.microsoft.com/office/drawing/2014/main" id="{BDD7FFDF-121F-4D7D-9106-3A42263C8B7B}"/>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pSp>
        <p:nvGrpSpPr>
          <p:cNvPr id="11" name="Grafika 6" descr="Otwarta dłoń z rośliną">
            <a:extLst>
              <a:ext uri="{FF2B5EF4-FFF2-40B4-BE49-F238E27FC236}">
                <a16:creationId xmlns:a16="http://schemas.microsoft.com/office/drawing/2014/main" id="{091071EC-6AB5-4D17-8274-4B2CC1661900}"/>
              </a:ext>
            </a:extLst>
          </p:cNvPr>
          <p:cNvGrpSpPr/>
          <p:nvPr/>
        </p:nvGrpSpPr>
        <p:grpSpPr>
          <a:xfrm>
            <a:off x="5076056" y="3116127"/>
            <a:ext cx="577612" cy="577612"/>
            <a:chOff x="4256978" y="3113978"/>
            <a:chExt cx="630044" cy="630044"/>
          </a:xfrm>
          <a:solidFill>
            <a:schemeClr val="tx1">
              <a:lumMod val="40000"/>
              <a:lumOff val="60000"/>
            </a:schemeClr>
          </a:solidFill>
        </p:grpSpPr>
        <p:sp>
          <p:nvSpPr>
            <p:cNvPr id="12" name="Dowolny kształt: kształt 11">
              <a:extLst>
                <a:ext uri="{FF2B5EF4-FFF2-40B4-BE49-F238E27FC236}">
                  <a16:creationId xmlns:a16="http://schemas.microsoft.com/office/drawing/2014/main" id="{34BA1E87-33BF-4DAF-820E-E991AADBE14B}"/>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endParaRPr lang="pl-PL"/>
            </a:p>
          </p:txBody>
        </p:sp>
        <p:sp>
          <p:nvSpPr>
            <p:cNvPr id="13" name="Dowolny kształt: kształt 12">
              <a:extLst>
                <a:ext uri="{FF2B5EF4-FFF2-40B4-BE49-F238E27FC236}">
                  <a16:creationId xmlns:a16="http://schemas.microsoft.com/office/drawing/2014/main" id="{18FEA9EB-CD24-4C3E-B715-A9617391C35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endParaRPr lang="pl-PL"/>
            </a:p>
          </p:txBody>
        </p:sp>
      </p:grpSp>
      <p:grpSp>
        <p:nvGrpSpPr>
          <p:cNvPr id="14" name="Grafika 6" descr="Otwarta dłoń z rośliną">
            <a:extLst>
              <a:ext uri="{FF2B5EF4-FFF2-40B4-BE49-F238E27FC236}">
                <a16:creationId xmlns:a16="http://schemas.microsoft.com/office/drawing/2014/main" id="{B044B354-73BF-417F-A80C-6813DD9C328F}"/>
              </a:ext>
            </a:extLst>
          </p:cNvPr>
          <p:cNvGrpSpPr/>
          <p:nvPr/>
        </p:nvGrpSpPr>
        <p:grpSpPr>
          <a:xfrm>
            <a:off x="5892985" y="3129363"/>
            <a:ext cx="577612" cy="577612"/>
            <a:chOff x="4256978" y="3113978"/>
            <a:chExt cx="630044" cy="630044"/>
          </a:xfrm>
          <a:solidFill>
            <a:schemeClr val="bg1">
              <a:lumMod val="85000"/>
            </a:schemeClr>
          </a:solidFill>
        </p:grpSpPr>
        <p:sp>
          <p:nvSpPr>
            <p:cNvPr id="15" name="Dowolny kształt: kształt 14">
              <a:extLst>
                <a:ext uri="{FF2B5EF4-FFF2-40B4-BE49-F238E27FC236}">
                  <a16:creationId xmlns:a16="http://schemas.microsoft.com/office/drawing/2014/main" id="{D8108442-ABCB-4FE0-A477-81353666C656}"/>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endParaRPr lang="pl-PL"/>
            </a:p>
          </p:txBody>
        </p:sp>
        <p:sp>
          <p:nvSpPr>
            <p:cNvPr id="16" name="Dowolny kształt: kształt 15">
              <a:extLst>
                <a:ext uri="{FF2B5EF4-FFF2-40B4-BE49-F238E27FC236}">
                  <a16:creationId xmlns:a16="http://schemas.microsoft.com/office/drawing/2014/main" id="{C7C1C7B3-208A-4D4E-A8F7-5B253F6E3DDE}"/>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endParaRPr lang="pl-PL"/>
            </a:p>
          </p:txBody>
        </p:sp>
      </p:grpSp>
      <p:grpSp>
        <p:nvGrpSpPr>
          <p:cNvPr id="17" name="Grafika 6" descr="Otwarta dłoń z rośliną">
            <a:extLst>
              <a:ext uri="{FF2B5EF4-FFF2-40B4-BE49-F238E27FC236}">
                <a16:creationId xmlns:a16="http://schemas.microsoft.com/office/drawing/2014/main" id="{C56F129E-3B09-42DF-87A6-EAA3AA9BC0F1}"/>
              </a:ext>
            </a:extLst>
          </p:cNvPr>
          <p:cNvGrpSpPr/>
          <p:nvPr/>
        </p:nvGrpSpPr>
        <p:grpSpPr>
          <a:xfrm>
            <a:off x="2684574" y="3140194"/>
            <a:ext cx="577612" cy="577612"/>
            <a:chOff x="4256978" y="3113978"/>
            <a:chExt cx="630044" cy="630044"/>
          </a:xfrm>
          <a:solidFill>
            <a:schemeClr val="bg1">
              <a:lumMod val="85000"/>
            </a:schemeClr>
          </a:solidFill>
        </p:grpSpPr>
        <p:sp>
          <p:nvSpPr>
            <p:cNvPr id="18" name="Dowolny kształt: kształt 17">
              <a:extLst>
                <a:ext uri="{FF2B5EF4-FFF2-40B4-BE49-F238E27FC236}">
                  <a16:creationId xmlns:a16="http://schemas.microsoft.com/office/drawing/2014/main" id="{D4A81954-E86D-48C9-94CD-114BE81AD86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endParaRPr lang="pl-PL"/>
            </a:p>
          </p:txBody>
        </p:sp>
        <p:sp>
          <p:nvSpPr>
            <p:cNvPr id="19" name="Dowolny kształt: kształt 18">
              <a:extLst>
                <a:ext uri="{FF2B5EF4-FFF2-40B4-BE49-F238E27FC236}">
                  <a16:creationId xmlns:a16="http://schemas.microsoft.com/office/drawing/2014/main" id="{DCE91027-E46D-49D5-AB6F-06A8E54815A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endParaRPr lang="pl-PL"/>
            </a:p>
          </p:txBody>
        </p:sp>
      </p:grpSp>
      <p:grpSp>
        <p:nvGrpSpPr>
          <p:cNvPr id="20" name="Grafika 6" descr="Otwarta dłoń z rośliną">
            <a:extLst>
              <a:ext uri="{FF2B5EF4-FFF2-40B4-BE49-F238E27FC236}">
                <a16:creationId xmlns:a16="http://schemas.microsoft.com/office/drawing/2014/main" id="{31C5590A-E593-4893-9900-E2C024C64601}"/>
              </a:ext>
            </a:extLst>
          </p:cNvPr>
          <p:cNvGrpSpPr/>
          <p:nvPr/>
        </p:nvGrpSpPr>
        <p:grpSpPr>
          <a:xfrm>
            <a:off x="3501503" y="3153430"/>
            <a:ext cx="577612" cy="577612"/>
            <a:chOff x="4256978" y="3113978"/>
            <a:chExt cx="630044" cy="630044"/>
          </a:xfrm>
          <a:solidFill>
            <a:schemeClr val="tx1">
              <a:lumMod val="40000"/>
              <a:lumOff val="60000"/>
            </a:schemeClr>
          </a:solidFill>
        </p:grpSpPr>
        <p:sp>
          <p:nvSpPr>
            <p:cNvPr id="21" name="Dowolny kształt: kształt 20">
              <a:extLst>
                <a:ext uri="{FF2B5EF4-FFF2-40B4-BE49-F238E27FC236}">
                  <a16:creationId xmlns:a16="http://schemas.microsoft.com/office/drawing/2014/main" id="{8C5D65A4-42E8-4376-85B2-9A78AF0CA0BF}"/>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endParaRPr lang="pl-PL"/>
            </a:p>
          </p:txBody>
        </p:sp>
        <p:sp>
          <p:nvSpPr>
            <p:cNvPr id="22" name="Dowolny kształt: kształt 21">
              <a:extLst>
                <a:ext uri="{FF2B5EF4-FFF2-40B4-BE49-F238E27FC236}">
                  <a16:creationId xmlns:a16="http://schemas.microsoft.com/office/drawing/2014/main" id="{CBD3BD1F-2ED8-4451-99F9-3C09F873F2F6}"/>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endParaRPr lang="pl-PL"/>
            </a:p>
          </p:txBody>
        </p:sp>
      </p:grpSp>
    </p:spTree>
    <p:extLst>
      <p:ext uri="{BB962C8B-B14F-4D97-AF65-F5344CB8AC3E}">
        <p14:creationId xmlns:p14="http://schemas.microsoft.com/office/powerpoint/2010/main" val="70453775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Największe wyzwania dla Polski </a:t>
            </a:r>
          </a:p>
          <a:p>
            <a:r>
              <a:rPr lang="pl-PL" sz="1100">
                <a:solidFill>
                  <a:prstClr val="white"/>
                </a:solidFill>
              </a:rPr>
              <a:t>a problemy środowiska naturalnego</a:t>
            </a:r>
            <a:endParaRPr lang="en-US" sz="1100">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Środowisko naturalne i jego ochrona</a:t>
            </a:r>
            <a:endParaRPr lang="en-US" sz="1100">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b="1">
                <a:solidFill>
                  <a:prstClr val="white"/>
                </a:solidFill>
              </a:rPr>
              <a:t>Indywidualne działania i zachowania wspierające ochronę środowiska</a:t>
            </a:r>
            <a:endParaRPr lang="en-US" sz="1100" b="1">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100">
                <a:solidFill>
                  <a:prstClr val="white"/>
                </a:solidFill>
              </a:rPr>
              <a:t>Jakość </a:t>
            </a:r>
            <a:r>
              <a:rPr lang="pl-PL" sz="1100">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4747115"/>
            <a:ext cx="457199" cy="45719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chemeClr val="tx2"/>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pl-PL" sz="1050">
                <a:solidFill>
                  <a:schemeClr val="tx1"/>
                </a:solidFill>
              </a:rPr>
              <a:t>W rozdziale zostaną poruszone następujące zagadnienia:</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Czy w polskich domach marnuje się żywność?</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Czy zwraca się uwagę na ograniczanie zużycia wody?</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Jakie działania podejmowane są w związku z oszczędzaniem energii?</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Czy planuje się działania zwiększające efektywność energetyczną i umożliwiające zmniejszenie rachunków za energię?</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Jaka jest gotowość do ponoszenia kosztów związanych z ochroną środowiska np. płacenia więcej za produkty/ usługi bardziej ekologiczne?</a:t>
            </a:r>
          </a:p>
        </p:txBody>
      </p:sp>
      <p:grpSp>
        <p:nvGrpSpPr>
          <p:cNvPr id="13" name="Grafika 6" descr="Otwarta dłoń z rośliną">
            <a:extLst>
              <a:ext uri="{FF2B5EF4-FFF2-40B4-BE49-F238E27FC236}">
                <a16:creationId xmlns:a16="http://schemas.microsoft.com/office/drawing/2014/main" id="{ADD57326-FC11-40AA-88E1-57BB13411BAA}"/>
              </a:ext>
            </a:extLst>
          </p:cNvPr>
          <p:cNvGrpSpPr/>
          <p:nvPr/>
        </p:nvGrpSpPr>
        <p:grpSpPr>
          <a:xfrm>
            <a:off x="211068" y="141479"/>
            <a:ext cx="482990" cy="482990"/>
            <a:chOff x="4256978" y="3113978"/>
            <a:chExt cx="630044" cy="630044"/>
          </a:xfrm>
        </p:grpSpPr>
        <p:sp>
          <p:nvSpPr>
            <p:cNvPr id="15" name="Dowolny kształt: kształt 14">
              <a:extLst>
                <a:ext uri="{FF2B5EF4-FFF2-40B4-BE49-F238E27FC236}">
                  <a16:creationId xmlns:a16="http://schemas.microsoft.com/office/drawing/2014/main" id="{8744341C-2698-4CFE-9611-8D6158DC4C3F}"/>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16" name="Dowolny kształt: kształt 15">
              <a:extLst>
                <a:ext uri="{FF2B5EF4-FFF2-40B4-BE49-F238E27FC236}">
                  <a16:creationId xmlns:a16="http://schemas.microsoft.com/office/drawing/2014/main" id="{42EDB28B-929D-4B90-922A-517EA8823317}"/>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pSp>
        <p:nvGrpSpPr>
          <p:cNvPr id="18" name="Grafika 6" descr="Otwarta dłoń z rośliną">
            <a:extLst>
              <a:ext uri="{FF2B5EF4-FFF2-40B4-BE49-F238E27FC236}">
                <a16:creationId xmlns:a16="http://schemas.microsoft.com/office/drawing/2014/main" id="{DFCF5E17-BCDA-4EF1-B88E-C74B08D34CDE}"/>
              </a:ext>
            </a:extLst>
          </p:cNvPr>
          <p:cNvGrpSpPr/>
          <p:nvPr/>
        </p:nvGrpSpPr>
        <p:grpSpPr>
          <a:xfrm>
            <a:off x="850365" y="4804093"/>
            <a:ext cx="343242" cy="343242"/>
            <a:chOff x="4256978" y="3113978"/>
            <a:chExt cx="630044" cy="630044"/>
          </a:xfrm>
          <a:solidFill>
            <a:schemeClr val="bg1"/>
          </a:solidFill>
        </p:grpSpPr>
        <p:sp>
          <p:nvSpPr>
            <p:cNvPr id="19" name="Dowolny kształt: kształt 18">
              <a:extLst>
                <a:ext uri="{FF2B5EF4-FFF2-40B4-BE49-F238E27FC236}">
                  <a16:creationId xmlns:a16="http://schemas.microsoft.com/office/drawing/2014/main" id="{5340264B-E618-490A-A4A2-10D7F2A254EC}"/>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endParaRPr lang="pl-PL"/>
            </a:p>
          </p:txBody>
        </p:sp>
        <p:sp>
          <p:nvSpPr>
            <p:cNvPr id="21" name="Dowolny kształt: kształt 20">
              <a:extLst>
                <a:ext uri="{FF2B5EF4-FFF2-40B4-BE49-F238E27FC236}">
                  <a16:creationId xmlns:a16="http://schemas.microsoft.com/office/drawing/2014/main" id="{41F74898-A71A-4BB1-8735-391049C82661}"/>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endParaRPr lang="pl-PL"/>
            </a:p>
          </p:txBody>
        </p:sp>
      </p:grpSp>
    </p:spTree>
    <p:extLst>
      <p:ext uri="{BB962C8B-B14F-4D97-AF65-F5344CB8AC3E}">
        <p14:creationId xmlns:p14="http://schemas.microsoft.com/office/powerpoint/2010/main" val="181965654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stwierdzeń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P21. Proszę ustosunkować się do poniższych stwierdzeń:</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rPr>
              <a:t>Odpowiadający: wszyscy badani, n=1015.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aphicFrame>
        <p:nvGraphicFramePr>
          <p:cNvPr id="4" name="Symbol zastępczy zawartości 4" descr="Ustosunkowanie do stwierdzeń.&#10;&#10;Wykres słupkowy skumulowany do 100% dla każdego stwierdzenia:&#10;zwracam uwagę na ograniczenie zużycia wody (zdecydowanie tak 58%, raczej tak 35%, raczej nie 6%, zdecydowanie nie 1%),&#10;wybieram rozwiązania ekologiczne, nawet wtedy, gdy oznacza to dodatkowy koszt (zdecydowanie tak 23%, raczej tak 59%, raczej nie 13%, zdecydowanie nie 2%, trudno powiedzieć 3%),&#10;Mam poczucie, że w moim domu marnuje się żywność (zdecydowanie tak 6%, raczej tak 15%, raczej nie 37%, zdecydowanie nie 41%),&#10;Biorę udział w kampaniach i akcjach proekologicznych (zdecydowanie tak 16%, raczej tak 35%, raczej nie 32%, zdecydowanie nie 16%, trudno powiedzieć 1%),&#10;Gdy tylko mogę, zamiast z samochodu, korzystam z komunikacji miejskiej lub roweru (zdecydowanie tak 32%, raczej tak 29%, raczej nie 21%, zdecydowanie nie 16%, trudno powiedzieć 2%).&#10;">
            <a:extLst>
              <a:ext uri="{FF2B5EF4-FFF2-40B4-BE49-F238E27FC236}">
                <a16:creationId xmlns:a16="http://schemas.microsoft.com/office/drawing/2014/main" id="{71403903-C58D-45F0-BE41-ED140ADB0C90}"/>
              </a:ext>
            </a:extLst>
          </p:cNvPr>
          <p:cNvGraphicFramePr>
            <a:graphicFrameLocks/>
          </p:cNvGraphicFramePr>
          <p:nvPr>
            <p:extLst>
              <p:ext uri="{D42A27DB-BD31-4B8C-83A1-F6EECF244321}">
                <p14:modId xmlns:p14="http://schemas.microsoft.com/office/powerpoint/2010/main" val="2845500389"/>
              </p:ext>
            </p:extLst>
          </p:nvPr>
        </p:nvGraphicFramePr>
        <p:xfrm>
          <a:off x="2771800" y="1444697"/>
          <a:ext cx="6372200" cy="418055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Tabela 10">
            <a:extLst>
              <a:ext uri="{FF2B5EF4-FFF2-40B4-BE49-F238E27FC236}">
                <a16:creationId xmlns:a16="http://schemas.microsoft.com/office/drawing/2014/main" id="{11F6C8A3-CC85-4E12-8D8A-4BA7D972530E}"/>
              </a:ext>
            </a:extLst>
          </p:cNvPr>
          <p:cNvGraphicFramePr>
            <a:graphicFrameLocks noGrp="1"/>
          </p:cNvGraphicFramePr>
          <p:nvPr>
            <p:extLst>
              <p:ext uri="{D42A27DB-BD31-4B8C-83A1-F6EECF244321}">
                <p14:modId xmlns:p14="http://schemas.microsoft.com/office/powerpoint/2010/main" val="1985701666"/>
              </p:ext>
            </p:extLst>
          </p:nvPr>
        </p:nvGraphicFramePr>
        <p:xfrm>
          <a:off x="345364" y="1556792"/>
          <a:ext cx="2522344" cy="3672410"/>
        </p:xfrm>
        <a:graphic>
          <a:graphicData uri="http://schemas.openxmlformats.org/drawingml/2006/table">
            <a:tbl>
              <a:tblPr firstRow="1" bandRow="1">
                <a:tableStyleId>{5C22544A-7EE6-4342-B048-85BDC9FD1C3A}</a:tableStyleId>
              </a:tblPr>
              <a:tblGrid>
                <a:gridCol w="2522344">
                  <a:extLst>
                    <a:ext uri="{9D8B030D-6E8A-4147-A177-3AD203B41FA5}">
                      <a16:colId xmlns:a16="http://schemas.microsoft.com/office/drawing/2014/main" val="3082058576"/>
                    </a:ext>
                  </a:extLst>
                </a:gridCol>
              </a:tblGrid>
              <a:tr h="734482">
                <a:tc>
                  <a:txBody>
                    <a:bodyPr/>
                    <a:lstStyle/>
                    <a:p>
                      <a:pPr algn="r">
                        <a:lnSpc>
                          <a:spcPct val="115000"/>
                        </a:lnSpc>
                        <a:spcAft>
                          <a:spcPts val="1000"/>
                        </a:spcAft>
                      </a:pPr>
                      <a:r>
                        <a:rPr lang="pl-PL" sz="1050" b="1" i="0">
                          <a:solidFill>
                            <a:schemeClr val="tx1"/>
                          </a:solidFill>
                          <a:effectLst/>
                          <a:latin typeface="+mj-lt"/>
                          <a:ea typeface="Calibri" panose="020F0502020204030204" pitchFamily="34" charset="0"/>
                          <a:cs typeface="Times New Roman" panose="02020603050405020304" pitchFamily="18" charset="0"/>
                        </a:rPr>
                        <a:t>Zwracam uwagę na ograniczenie </a:t>
                      </a:r>
                      <a:br>
                        <a:rPr lang="pl-PL" sz="1050" b="1" i="0">
                          <a:solidFill>
                            <a:schemeClr val="tx1"/>
                          </a:solidFill>
                          <a:effectLst/>
                          <a:latin typeface="+mj-lt"/>
                          <a:ea typeface="Calibri" panose="020F0502020204030204" pitchFamily="34" charset="0"/>
                          <a:cs typeface="Times New Roman" panose="02020603050405020304" pitchFamily="18" charset="0"/>
                        </a:rPr>
                      </a:br>
                      <a:r>
                        <a:rPr lang="pl-PL" sz="1050" b="1" i="0">
                          <a:solidFill>
                            <a:schemeClr val="tx1"/>
                          </a:solidFill>
                          <a:effectLst/>
                          <a:latin typeface="+mj-lt"/>
                          <a:ea typeface="Calibri" panose="020F0502020204030204" pitchFamily="34" charset="0"/>
                          <a:cs typeface="Times New Roman" panose="02020603050405020304" pitchFamily="18" charset="0"/>
                        </a:rPr>
                        <a:t>zużycia wody.</a:t>
                      </a:r>
                      <a:endParaRPr lang="pl-PL" sz="1200" b="1" i="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27028200"/>
                  </a:ext>
                </a:extLst>
              </a:tr>
              <a:tr h="734482">
                <a:tc>
                  <a:txBody>
                    <a:bodyPr/>
                    <a:lstStyle/>
                    <a:p>
                      <a:pPr algn="r">
                        <a:lnSpc>
                          <a:spcPct val="115000"/>
                        </a:lnSpc>
                        <a:spcAft>
                          <a:spcPts val="1000"/>
                        </a:spcAft>
                      </a:pPr>
                      <a:r>
                        <a:rPr lang="pl-PL" sz="1050" b="1" i="0">
                          <a:solidFill>
                            <a:schemeClr val="tx1"/>
                          </a:solidFill>
                          <a:effectLst/>
                          <a:latin typeface="+mj-lt"/>
                          <a:ea typeface="Calibri" panose="020F0502020204030204" pitchFamily="34" charset="0"/>
                          <a:cs typeface="Times New Roman" panose="02020603050405020304" pitchFamily="18" charset="0"/>
                        </a:rPr>
                        <a:t>Wybieram rozwiązania ekologiczne, nawet wtedy, gdy oznacza to dodatkowy koszt.</a:t>
                      </a:r>
                      <a:endParaRPr lang="pl-PL" sz="1200" b="1" i="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79982397"/>
                  </a:ext>
                </a:extLst>
              </a:tr>
              <a:tr h="734482">
                <a:tc>
                  <a:txBody>
                    <a:bodyPr/>
                    <a:lstStyle/>
                    <a:p>
                      <a:pPr algn="r">
                        <a:lnSpc>
                          <a:spcPct val="115000"/>
                        </a:lnSpc>
                        <a:spcAft>
                          <a:spcPts val="1000"/>
                        </a:spcAft>
                      </a:pPr>
                      <a:r>
                        <a:rPr lang="pl-PL" sz="1050" b="1" i="0">
                          <a:solidFill>
                            <a:schemeClr val="tx1"/>
                          </a:solidFill>
                          <a:effectLst/>
                          <a:latin typeface="+mj-lt"/>
                          <a:ea typeface="Calibri" panose="020F0502020204030204" pitchFamily="34" charset="0"/>
                          <a:cs typeface="Times New Roman" panose="02020603050405020304" pitchFamily="18" charset="0"/>
                        </a:rPr>
                        <a:t>Mam poczucie, że w moim domu </a:t>
                      </a:r>
                      <a:br>
                        <a:rPr lang="pl-PL" sz="1050" b="1" i="0">
                          <a:solidFill>
                            <a:schemeClr val="tx1"/>
                          </a:solidFill>
                          <a:effectLst/>
                          <a:latin typeface="+mj-lt"/>
                          <a:ea typeface="Calibri" panose="020F0502020204030204" pitchFamily="34" charset="0"/>
                          <a:cs typeface="Times New Roman" panose="02020603050405020304" pitchFamily="18" charset="0"/>
                        </a:rPr>
                      </a:br>
                      <a:r>
                        <a:rPr lang="pl-PL" sz="1050" b="1" i="0">
                          <a:solidFill>
                            <a:schemeClr val="tx1"/>
                          </a:solidFill>
                          <a:effectLst/>
                          <a:latin typeface="+mj-lt"/>
                          <a:ea typeface="Calibri" panose="020F0502020204030204" pitchFamily="34" charset="0"/>
                          <a:cs typeface="Times New Roman" panose="02020603050405020304" pitchFamily="18" charset="0"/>
                        </a:rPr>
                        <a:t>marnuje się żywność.</a:t>
                      </a:r>
                      <a:endParaRPr lang="pl-PL" sz="1200" b="1" i="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41943946"/>
                  </a:ext>
                </a:extLst>
              </a:tr>
              <a:tr h="734482">
                <a:tc>
                  <a:txBody>
                    <a:bodyPr/>
                    <a:lstStyle/>
                    <a:p>
                      <a:pPr algn="r">
                        <a:lnSpc>
                          <a:spcPct val="115000"/>
                        </a:lnSpc>
                        <a:spcAft>
                          <a:spcPts val="1000"/>
                        </a:spcAft>
                      </a:pPr>
                      <a:r>
                        <a:rPr lang="pl-PL" sz="1050" b="1" i="0">
                          <a:solidFill>
                            <a:schemeClr val="tx1"/>
                          </a:solidFill>
                          <a:effectLst/>
                          <a:latin typeface="+mj-lt"/>
                          <a:ea typeface="Calibri" panose="020F0502020204030204" pitchFamily="34" charset="0"/>
                          <a:cs typeface="Times New Roman" panose="02020603050405020304" pitchFamily="18" charset="0"/>
                        </a:rPr>
                        <a:t>Biorę udział w kampaniach i akcjach proekologicznych.</a:t>
                      </a:r>
                      <a:endParaRPr lang="pl-PL" sz="1200" b="1" i="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7151230"/>
                  </a:ext>
                </a:extLst>
              </a:tr>
              <a:tr h="734482">
                <a:tc>
                  <a:txBody>
                    <a:bodyPr/>
                    <a:lstStyle/>
                    <a:p>
                      <a:pPr algn="r">
                        <a:lnSpc>
                          <a:spcPct val="115000"/>
                        </a:lnSpc>
                        <a:spcAft>
                          <a:spcPts val="1000"/>
                        </a:spcAft>
                      </a:pPr>
                      <a:r>
                        <a:rPr lang="pl-PL" sz="1050" b="1" i="0">
                          <a:solidFill>
                            <a:schemeClr val="tx1"/>
                          </a:solidFill>
                          <a:effectLst/>
                          <a:latin typeface="+mj-lt"/>
                          <a:ea typeface="Calibri" panose="020F0502020204030204" pitchFamily="34" charset="0"/>
                          <a:cs typeface="Times New Roman" panose="02020603050405020304" pitchFamily="18" charset="0"/>
                        </a:rPr>
                        <a:t>Gdy tylko mogę, zamiast z samochodu, korzystam z komunikacji miejskiej </a:t>
                      </a:r>
                      <a:br>
                        <a:rPr lang="pl-PL" sz="1050" b="1" i="0">
                          <a:solidFill>
                            <a:schemeClr val="tx1"/>
                          </a:solidFill>
                          <a:effectLst/>
                          <a:latin typeface="+mj-lt"/>
                          <a:ea typeface="Calibri" panose="020F0502020204030204" pitchFamily="34" charset="0"/>
                          <a:cs typeface="Times New Roman" panose="02020603050405020304" pitchFamily="18" charset="0"/>
                        </a:rPr>
                      </a:br>
                      <a:r>
                        <a:rPr lang="pl-PL" sz="1050" b="1" i="0">
                          <a:solidFill>
                            <a:schemeClr val="tx1"/>
                          </a:solidFill>
                          <a:effectLst/>
                          <a:latin typeface="+mj-lt"/>
                          <a:ea typeface="Calibri" panose="020F0502020204030204" pitchFamily="34" charset="0"/>
                          <a:cs typeface="Times New Roman" panose="02020603050405020304" pitchFamily="18" charset="0"/>
                        </a:rPr>
                        <a:t>lub roweru.</a:t>
                      </a:r>
                      <a:endParaRPr lang="pl-PL" sz="1200" b="1" i="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328885"/>
                  </a:ext>
                </a:extLst>
              </a:tr>
            </a:tbl>
          </a:graphicData>
        </a:graphic>
      </p:graphicFrame>
      <p:pic>
        <p:nvPicPr>
          <p:cNvPr id="12" name="Grafika 11" descr="Monety">
            <a:extLst>
              <a:ext uri="{FF2B5EF4-FFF2-40B4-BE49-F238E27FC236}">
                <a16:creationId xmlns:a16="http://schemas.microsoft.com/office/drawing/2014/main" id="{9F057EDA-B7BD-4DF4-89A1-D9FA54EF389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040934" y="2489767"/>
            <a:ext cx="426042" cy="426042"/>
          </a:xfrm>
          <a:prstGeom prst="rect">
            <a:avLst/>
          </a:prstGeom>
        </p:spPr>
      </p:pic>
      <p:pic>
        <p:nvPicPr>
          <p:cNvPr id="25" name="Grafika 24" descr="Miska owoców">
            <a:extLst>
              <a:ext uri="{FF2B5EF4-FFF2-40B4-BE49-F238E27FC236}">
                <a16:creationId xmlns:a16="http://schemas.microsoft.com/office/drawing/2014/main" id="{42F528E4-8C34-4E5C-A781-045AF4A32F85}"/>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040934" y="3195899"/>
            <a:ext cx="426042" cy="426042"/>
          </a:xfrm>
          <a:prstGeom prst="rect">
            <a:avLst/>
          </a:prstGeom>
        </p:spPr>
      </p:pic>
      <p:pic>
        <p:nvPicPr>
          <p:cNvPr id="29" name="Grafika 28" descr="Otwarta dłoń z rośliną">
            <a:extLst>
              <a:ext uri="{FF2B5EF4-FFF2-40B4-BE49-F238E27FC236}">
                <a16:creationId xmlns:a16="http://schemas.microsoft.com/office/drawing/2014/main" id="{4451632C-CCDF-46B5-9CE2-E0D6D663A004}"/>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040934" y="3902031"/>
            <a:ext cx="426042" cy="426042"/>
          </a:xfrm>
          <a:prstGeom prst="rect">
            <a:avLst/>
          </a:prstGeom>
        </p:spPr>
      </p:pic>
      <p:pic>
        <p:nvPicPr>
          <p:cNvPr id="31" name="Grafika 30" descr="Cieknący kran">
            <a:extLst>
              <a:ext uri="{FF2B5EF4-FFF2-40B4-BE49-F238E27FC236}">
                <a16:creationId xmlns:a16="http://schemas.microsoft.com/office/drawing/2014/main" id="{D92CE340-30D7-416B-AE27-56505CBB45DF}"/>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040934" y="1746541"/>
            <a:ext cx="426042" cy="426042"/>
          </a:xfrm>
          <a:prstGeom prst="rect">
            <a:avLst/>
          </a:prstGeom>
        </p:spPr>
      </p:pic>
      <p:pic>
        <p:nvPicPr>
          <p:cNvPr id="36" name="Grafika 35" descr="Kolarstwo">
            <a:extLst>
              <a:ext uri="{FF2B5EF4-FFF2-40B4-BE49-F238E27FC236}">
                <a16:creationId xmlns:a16="http://schemas.microsoft.com/office/drawing/2014/main" id="{0D5975F8-1395-40E9-9F72-0E46539DE11F}"/>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3052531" y="4649959"/>
            <a:ext cx="402849" cy="402849"/>
          </a:xfrm>
          <a:prstGeom prst="rect">
            <a:avLst/>
          </a:prstGeom>
        </p:spPr>
      </p:pic>
      <p:sp>
        <p:nvSpPr>
          <p:cNvPr id="5" name="Symbol zastępczy tekstu 7">
            <a:extLst>
              <a:ext uri="{FF2B5EF4-FFF2-40B4-BE49-F238E27FC236}">
                <a16:creationId xmlns:a16="http://schemas.microsoft.com/office/drawing/2014/main" id="{62B6B0F5-1430-4345-9A4E-A96C049778B7}"/>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6" name="Prostokąt: zaokrąglone rogi 5">
            <a:extLst>
              <a:ext uri="{FF2B5EF4-FFF2-40B4-BE49-F238E27FC236}">
                <a16:creationId xmlns:a16="http://schemas.microsoft.com/office/drawing/2014/main" id="{39600A9E-DA65-4D3D-88BE-700B4AD2914B}"/>
              </a:ext>
            </a:extLst>
          </p:cNvPr>
          <p:cNvSpPr/>
          <p:nvPr/>
        </p:nvSpPr>
        <p:spPr>
          <a:xfrm>
            <a:off x="7899363" y="1709719"/>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93</a:t>
            </a:r>
          </a:p>
        </p:txBody>
      </p:sp>
      <p:sp>
        <p:nvSpPr>
          <p:cNvPr id="7" name="Prostokąt: zaokrąglone rogi 6">
            <a:extLst>
              <a:ext uri="{FF2B5EF4-FFF2-40B4-BE49-F238E27FC236}">
                <a16:creationId xmlns:a16="http://schemas.microsoft.com/office/drawing/2014/main" id="{1DE1167C-A18C-4106-BF51-B86135E88186}"/>
              </a:ext>
            </a:extLst>
          </p:cNvPr>
          <p:cNvSpPr/>
          <p:nvPr/>
        </p:nvSpPr>
        <p:spPr>
          <a:xfrm>
            <a:off x="7451688" y="2441050"/>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82</a:t>
            </a:r>
          </a:p>
        </p:txBody>
      </p:sp>
      <p:sp>
        <p:nvSpPr>
          <p:cNvPr id="9" name="Prostokąt: zaokrąglone rogi 8">
            <a:extLst>
              <a:ext uri="{FF2B5EF4-FFF2-40B4-BE49-F238E27FC236}">
                <a16:creationId xmlns:a16="http://schemas.microsoft.com/office/drawing/2014/main" id="{02750FE6-09DC-413D-BB3F-340FBDFA2EC5}"/>
              </a:ext>
            </a:extLst>
          </p:cNvPr>
          <p:cNvSpPr/>
          <p:nvPr/>
        </p:nvSpPr>
        <p:spPr>
          <a:xfrm>
            <a:off x="4572000" y="3135030"/>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21</a:t>
            </a:r>
          </a:p>
        </p:txBody>
      </p:sp>
      <p:sp>
        <p:nvSpPr>
          <p:cNvPr id="11" name="Prostokąt: zaokrąglone rogi 10">
            <a:extLst>
              <a:ext uri="{FF2B5EF4-FFF2-40B4-BE49-F238E27FC236}">
                <a16:creationId xmlns:a16="http://schemas.microsoft.com/office/drawing/2014/main" id="{48B55EB8-363C-44BE-BA24-018C70F5D70D}"/>
              </a:ext>
            </a:extLst>
          </p:cNvPr>
          <p:cNvSpPr/>
          <p:nvPr/>
        </p:nvSpPr>
        <p:spPr>
          <a:xfrm>
            <a:off x="5905723" y="3870237"/>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51</a:t>
            </a:r>
          </a:p>
        </p:txBody>
      </p:sp>
      <p:sp>
        <p:nvSpPr>
          <p:cNvPr id="14" name="Prostokąt: zaokrąglone rogi 13">
            <a:extLst>
              <a:ext uri="{FF2B5EF4-FFF2-40B4-BE49-F238E27FC236}">
                <a16:creationId xmlns:a16="http://schemas.microsoft.com/office/drawing/2014/main" id="{8AA40769-546C-4E80-B238-9F55DB53F7F9}"/>
              </a:ext>
            </a:extLst>
          </p:cNvPr>
          <p:cNvSpPr/>
          <p:nvPr/>
        </p:nvSpPr>
        <p:spPr>
          <a:xfrm>
            <a:off x="6420073" y="4609310"/>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a:solidFill>
                  <a:schemeClr val="accent4"/>
                </a:solidFill>
              </a:rPr>
              <a:t>61</a:t>
            </a:r>
          </a:p>
        </p:txBody>
      </p:sp>
    </p:spTree>
    <p:extLst>
      <p:ext uri="{BB962C8B-B14F-4D97-AF65-F5344CB8AC3E}">
        <p14:creationId xmlns:p14="http://schemas.microsoft.com/office/powerpoint/2010/main" val="347153265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4" name="Wykres 53">
            <a:extLst>
              <a:ext uri="{FF2B5EF4-FFF2-40B4-BE49-F238E27FC236}">
                <a16:creationId xmlns:a16="http://schemas.microsoft.com/office/drawing/2014/main" id="{BF970935-1176-494C-AD22-F440E534AE5D}"/>
              </a:ext>
            </a:extLst>
          </p:cNvPr>
          <p:cNvGraphicFramePr/>
          <p:nvPr>
            <p:extLst>
              <p:ext uri="{D42A27DB-BD31-4B8C-83A1-F6EECF244321}">
                <p14:modId xmlns:p14="http://schemas.microsoft.com/office/powerpoint/2010/main" val="3881066914"/>
              </p:ext>
            </p:extLst>
          </p:nvPr>
        </p:nvGraphicFramePr>
        <p:xfrm>
          <a:off x="3261509" y="2094157"/>
          <a:ext cx="2609034" cy="332937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6" name="Tabela 55">
            <a:extLst>
              <a:ext uri="{FF2B5EF4-FFF2-40B4-BE49-F238E27FC236}">
                <a16:creationId xmlns:a16="http://schemas.microsoft.com/office/drawing/2014/main" id="{2E783199-D992-43D2-8D5B-E63DB73C49B3}"/>
              </a:ext>
            </a:extLst>
          </p:cNvPr>
          <p:cNvGraphicFramePr>
            <a:graphicFrameLocks noGrp="1"/>
          </p:cNvGraphicFramePr>
          <p:nvPr>
            <p:extLst>
              <p:ext uri="{D42A27DB-BD31-4B8C-83A1-F6EECF244321}">
                <p14:modId xmlns:p14="http://schemas.microsoft.com/office/powerpoint/2010/main" val="3307327662"/>
              </p:ext>
            </p:extLst>
          </p:nvPr>
        </p:nvGraphicFramePr>
        <p:xfrm>
          <a:off x="3328411" y="2144841"/>
          <a:ext cx="2424163" cy="370840"/>
        </p:xfrm>
        <a:graphic>
          <a:graphicData uri="http://schemas.openxmlformats.org/drawingml/2006/table">
            <a:tbl>
              <a:tblPr firstRow="1" bandRow="1">
                <a:tableStyleId>{5C22544A-7EE6-4342-B048-85BDC9FD1C3A}</a:tableStyleId>
              </a:tblPr>
              <a:tblGrid>
                <a:gridCol w="346309">
                  <a:extLst>
                    <a:ext uri="{9D8B030D-6E8A-4147-A177-3AD203B41FA5}">
                      <a16:colId xmlns:a16="http://schemas.microsoft.com/office/drawing/2014/main" val="1863983212"/>
                    </a:ext>
                  </a:extLst>
                </a:gridCol>
                <a:gridCol w="346309">
                  <a:extLst>
                    <a:ext uri="{9D8B030D-6E8A-4147-A177-3AD203B41FA5}">
                      <a16:colId xmlns:a16="http://schemas.microsoft.com/office/drawing/2014/main" val="1421659414"/>
                    </a:ext>
                  </a:extLst>
                </a:gridCol>
                <a:gridCol w="346309">
                  <a:extLst>
                    <a:ext uri="{9D8B030D-6E8A-4147-A177-3AD203B41FA5}">
                      <a16:colId xmlns:a16="http://schemas.microsoft.com/office/drawing/2014/main" val="2709993811"/>
                    </a:ext>
                  </a:extLst>
                </a:gridCol>
                <a:gridCol w="346309">
                  <a:extLst>
                    <a:ext uri="{9D8B030D-6E8A-4147-A177-3AD203B41FA5}">
                      <a16:colId xmlns:a16="http://schemas.microsoft.com/office/drawing/2014/main" val="332591709"/>
                    </a:ext>
                  </a:extLst>
                </a:gridCol>
                <a:gridCol w="346309">
                  <a:extLst>
                    <a:ext uri="{9D8B030D-6E8A-4147-A177-3AD203B41FA5}">
                      <a16:colId xmlns:a16="http://schemas.microsoft.com/office/drawing/2014/main" val="183214498"/>
                    </a:ext>
                  </a:extLst>
                </a:gridCol>
                <a:gridCol w="346309">
                  <a:extLst>
                    <a:ext uri="{9D8B030D-6E8A-4147-A177-3AD203B41FA5}">
                      <a16:colId xmlns:a16="http://schemas.microsoft.com/office/drawing/2014/main" val="479884595"/>
                    </a:ext>
                  </a:extLst>
                </a:gridCol>
                <a:gridCol w="346309">
                  <a:extLst>
                    <a:ext uri="{9D8B030D-6E8A-4147-A177-3AD203B41FA5}">
                      <a16:colId xmlns:a16="http://schemas.microsoft.com/office/drawing/2014/main" val="3259291234"/>
                    </a:ext>
                  </a:extLst>
                </a:gridCol>
              </a:tblGrid>
              <a:tr h="370840">
                <a:tc>
                  <a:txBody>
                    <a:bodyPr/>
                    <a:lstStyle/>
                    <a:p>
                      <a:pPr algn="ctr" fontAlgn="t"/>
                      <a:r>
                        <a:rPr lang="pl-PL" sz="1000" b="0" i="0" u="none" strike="noStrike">
                          <a:solidFill>
                            <a:schemeClr val="tx1"/>
                          </a:solidFill>
                          <a:effectLst/>
                          <a:latin typeface="+mj-lt"/>
                        </a:rPr>
                        <a:t>2011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defRPr sz="1000" b="0" i="0" u="none" strike="noStrike" kern="1200" baseline="0">
                          <a:solidFill>
                            <a:schemeClr val="bg1"/>
                          </a:solidFill>
                          <a:latin typeface="+mn-lt"/>
                          <a:ea typeface="+mn-ea"/>
                          <a:cs typeface="+mn-cs"/>
                        </a:defRPr>
                      </a:pPr>
                      <a:r>
                        <a:rPr lang="pl-PL" sz="1000" b="0" i="0" u="none" strike="noStrike" kern="1200" baseline="0">
                          <a:solidFill>
                            <a:schemeClr val="tx1"/>
                          </a:solidFill>
                          <a:latin typeface="+mn-lt"/>
                          <a:ea typeface="+mn-ea"/>
                          <a:cs typeface="+mn-cs"/>
                        </a:rPr>
                        <a:t>2013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endParaRPr lang="pl-PL" sz="1050" b="0" i="0" u="none" strike="noStrike">
                        <a:solidFill>
                          <a:schemeClr val="tx1"/>
                        </a:solidFill>
                        <a:effectLst/>
                        <a:latin typeface="Century Gothic" panose="020B0502020202020204" pitchFamily="34" charset="0"/>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100" b="1" i="0" u="none" strike="noStrike">
                          <a:solidFill>
                            <a:schemeClr val="tx1"/>
                          </a:solidFill>
                          <a:effectLst/>
                          <a:latin typeface="+mj-lt"/>
                        </a:rPr>
                        <a:t>2020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31768694"/>
                  </a:ext>
                </a:extLst>
              </a:tr>
            </a:tbl>
          </a:graphicData>
        </a:graphic>
      </p:graphicFrame>
      <p:graphicFrame>
        <p:nvGraphicFramePr>
          <p:cNvPr id="5" name="Wykres 4">
            <a:extLst>
              <a:ext uri="{FF2B5EF4-FFF2-40B4-BE49-F238E27FC236}">
                <a16:creationId xmlns:a16="http://schemas.microsoft.com/office/drawing/2014/main" id="{CBCA511F-BAEE-4F7F-9036-072F7E26B43A}"/>
              </a:ext>
            </a:extLst>
          </p:cNvPr>
          <p:cNvGraphicFramePr/>
          <p:nvPr>
            <p:extLst>
              <p:ext uri="{D42A27DB-BD31-4B8C-83A1-F6EECF244321}">
                <p14:modId xmlns:p14="http://schemas.microsoft.com/office/powerpoint/2010/main" val="3160548986"/>
              </p:ext>
            </p:extLst>
          </p:nvPr>
        </p:nvGraphicFramePr>
        <p:xfrm>
          <a:off x="397127" y="2099956"/>
          <a:ext cx="2609034" cy="3329371"/>
        </p:xfrm>
        <a:graphic>
          <a:graphicData uri="http://schemas.openxmlformats.org/drawingml/2006/chart">
            <c:chart xmlns:c="http://schemas.openxmlformats.org/drawingml/2006/chart" xmlns:r="http://schemas.openxmlformats.org/officeDocument/2006/relationships" r:id="rId4"/>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stwierdzeń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P21. Proszę ustosunkować się do poniższych stwierdzeń:</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i="1">
                <a:solidFill>
                  <a:schemeClr val="bg1">
                    <a:lumMod val="75000"/>
                  </a:schemeClr>
                </a:solidFill>
                <a:latin typeface="+mj-lt"/>
              </a:rPr>
              <a:t>2018: n=1010, 2014: n=1000, 2013: n=1000, 2012: n=1000.</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aphicFrame>
        <p:nvGraphicFramePr>
          <p:cNvPr id="6" name="Tabela 5">
            <a:extLst>
              <a:ext uri="{FF2B5EF4-FFF2-40B4-BE49-F238E27FC236}">
                <a16:creationId xmlns:a16="http://schemas.microsoft.com/office/drawing/2014/main" id="{F4C436AA-CBE2-4BD0-B541-DA44B323B641}"/>
              </a:ext>
            </a:extLst>
          </p:cNvPr>
          <p:cNvGraphicFramePr>
            <a:graphicFrameLocks noGrp="1"/>
          </p:cNvGraphicFramePr>
          <p:nvPr>
            <p:extLst>
              <p:ext uri="{D42A27DB-BD31-4B8C-83A1-F6EECF244321}">
                <p14:modId xmlns:p14="http://schemas.microsoft.com/office/powerpoint/2010/main" val="4092780854"/>
              </p:ext>
            </p:extLst>
          </p:nvPr>
        </p:nvGraphicFramePr>
        <p:xfrm>
          <a:off x="442299" y="2144841"/>
          <a:ext cx="2518690" cy="370840"/>
        </p:xfrm>
        <a:graphic>
          <a:graphicData uri="http://schemas.openxmlformats.org/drawingml/2006/table">
            <a:tbl>
              <a:tblPr firstRow="1" bandRow="1">
                <a:tableStyleId>{5C22544A-7EE6-4342-B048-85BDC9FD1C3A}</a:tableStyleId>
              </a:tblPr>
              <a:tblGrid>
                <a:gridCol w="458116">
                  <a:extLst>
                    <a:ext uri="{9D8B030D-6E8A-4147-A177-3AD203B41FA5}">
                      <a16:colId xmlns:a16="http://schemas.microsoft.com/office/drawing/2014/main" val="1421659414"/>
                    </a:ext>
                  </a:extLst>
                </a:gridCol>
                <a:gridCol w="348265">
                  <a:extLst>
                    <a:ext uri="{9D8B030D-6E8A-4147-A177-3AD203B41FA5}">
                      <a16:colId xmlns:a16="http://schemas.microsoft.com/office/drawing/2014/main" val="2709993811"/>
                    </a:ext>
                  </a:extLst>
                </a:gridCol>
                <a:gridCol w="452963">
                  <a:extLst>
                    <a:ext uri="{9D8B030D-6E8A-4147-A177-3AD203B41FA5}">
                      <a16:colId xmlns:a16="http://schemas.microsoft.com/office/drawing/2014/main" val="332591709"/>
                    </a:ext>
                  </a:extLst>
                </a:gridCol>
                <a:gridCol w="419782">
                  <a:extLst>
                    <a:ext uri="{9D8B030D-6E8A-4147-A177-3AD203B41FA5}">
                      <a16:colId xmlns:a16="http://schemas.microsoft.com/office/drawing/2014/main" val="183214498"/>
                    </a:ext>
                  </a:extLst>
                </a:gridCol>
                <a:gridCol w="290335">
                  <a:extLst>
                    <a:ext uri="{9D8B030D-6E8A-4147-A177-3AD203B41FA5}">
                      <a16:colId xmlns:a16="http://schemas.microsoft.com/office/drawing/2014/main" val="479884595"/>
                    </a:ext>
                  </a:extLst>
                </a:gridCol>
                <a:gridCol w="549229">
                  <a:extLst>
                    <a:ext uri="{9D8B030D-6E8A-4147-A177-3AD203B41FA5}">
                      <a16:colId xmlns:a16="http://schemas.microsoft.com/office/drawing/2014/main" val="3259291234"/>
                    </a:ext>
                  </a:extLst>
                </a:gridCol>
              </a:tblGrid>
              <a:tr h="370840">
                <a:tc>
                  <a:txBody>
                    <a:bodyPr/>
                    <a:lstStyle/>
                    <a:p>
                      <a:pPr algn="ctr" fontAlgn="t"/>
                      <a:r>
                        <a:rPr lang="pl-PL" sz="1000" b="0" i="0" u="none" strike="noStrike">
                          <a:solidFill>
                            <a:schemeClr val="tx1"/>
                          </a:solidFill>
                          <a:effectLst/>
                          <a:latin typeface="+mj-lt"/>
                        </a:rPr>
                        <a:t>2012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endParaRPr lang="pl-PL" sz="1000" b="0" i="0" u="none" strike="noStrike">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100" b="1" i="0" u="none" strike="noStrike">
                          <a:solidFill>
                            <a:schemeClr val="tx1"/>
                          </a:solidFill>
                          <a:effectLst/>
                          <a:latin typeface="+mj-lt"/>
                        </a:rPr>
                        <a:t>2020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31768694"/>
                  </a:ext>
                </a:extLst>
              </a:tr>
            </a:tbl>
          </a:graphicData>
        </a:graphic>
      </p:graphicFrame>
      <p:sp>
        <p:nvSpPr>
          <p:cNvPr id="11" name="Prostokąt: zaokrąglone rogi 10" descr="Zwracam uwagę na ograniczenie zużycia wody.&#10;&#10;Wykres kolumnowy skumulowany do 100% wyniki z poprzednich lat:&#10;2012 zdecydowanie tak 33%, raczej tak 46%, raczej nie 14%, zdecydowanie nie 6%, trudno powiedzieć 2%;&#10;2013 zdecydowanie tak 30%, raczej tak 47%, raczej nie 17%, zdecydowanie nie 5%, trudno powiedzieć 1%;&#10;2014 zdecydowanie tak 23%, raczej tak 53%, raczej nie 18%, zdecydowanie nie 6%, trudno powiedzieć 2%;&#10;2018 zdecydowanie tak 22%, raczej tak 49%, raczej nie 20%, zdecydowanie nie 7%, trudno powiedzieć 3%;&#10;2020 zdecydowanie tak 58%, raczej tak 35%, raczej nie 6%, zdecydowanie nie 1%, trudno powiedzieć 0,2%.">
            <a:extLst>
              <a:ext uri="{FF2B5EF4-FFF2-40B4-BE49-F238E27FC236}">
                <a16:creationId xmlns:a16="http://schemas.microsoft.com/office/drawing/2014/main" id="{AC904D67-E233-423D-A859-A0496A77CBA3}"/>
              </a:ext>
            </a:extLst>
          </p:cNvPr>
          <p:cNvSpPr/>
          <p:nvPr/>
        </p:nvSpPr>
        <p:spPr>
          <a:xfrm>
            <a:off x="287669" y="1428673"/>
            <a:ext cx="2652706" cy="3725222"/>
          </a:xfrm>
          <a:prstGeom prst="roundRect">
            <a:avLst>
              <a:gd name="adj" fmla="val 11872"/>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0" name="pole tekstowe 29">
            <a:extLst>
              <a:ext uri="{FF2B5EF4-FFF2-40B4-BE49-F238E27FC236}">
                <a16:creationId xmlns:a16="http://schemas.microsoft.com/office/drawing/2014/main" id="{1BD226F0-F934-4BE9-B7E5-6E13E23FCB12}"/>
              </a:ext>
            </a:extLst>
          </p:cNvPr>
          <p:cNvSpPr txBox="1"/>
          <p:nvPr/>
        </p:nvSpPr>
        <p:spPr>
          <a:xfrm>
            <a:off x="596337" y="1508338"/>
            <a:ext cx="2166942" cy="400366"/>
          </a:xfrm>
          <a:prstGeom prst="rect">
            <a:avLst/>
          </a:prstGeom>
          <a:solidFill>
            <a:schemeClr val="bg1"/>
          </a:solidFill>
        </p:spPr>
        <p:txBody>
          <a:bodyPr wrap="square">
            <a:spAutoFit/>
          </a:bodyPr>
          <a:lstStyle/>
          <a:p>
            <a:pPr algn="ctr">
              <a:lnSpc>
                <a:spcPct val="115000"/>
              </a:lnSpc>
              <a:spcAft>
                <a:spcPts val="1000"/>
              </a:spcAft>
            </a:pP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Zwracam uwagę na ograniczenie </a:t>
            </a:r>
            <a:b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b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zużycia wody</a:t>
            </a:r>
            <a:endParaRPr lang="pl-PL" sz="1050" b="1">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2" name="Prostokąt: zaokrąglone rogi 41" descr="Wybieram rozwiązania ekologiczne, nawet wtedy, gdy oznacza to dodatkowy koszt.&#10;&#10;Wykres kolumnowy skumulowany do 100% wyniki z poprzednich lat:&#10;2011 zdecydowanie tak 6%, raczej tak 41%, raczej nie 34%, zdecydowanie nie 9%, trudno powiedzieć 10%;&#10;2012 zdecydowanie tak 5%, raczej tak 30%, raczej nie 39%, zdecydowanie nie 20%, trudno powiedzieć 6%;&#10;2013 zdecydowanie tak 7%, raczej tak 26%, raczej nie 43%, zdecydowanie nie 17%, trudno powiedzieć 7%;&#10;2014 zdecydowanie tak 5%, raczej tak 31%, raczej nie 43%, zdecydowanie nie 13%, trudno powiedzieć 9%;&#10;2018 zdecydowanie tak 3%, raczej tak 29%, raczej nie 39%, zdecydowanie nie 19%, trudno powiedzieć 10%;&#10;2020 zdecydowanie tak 23%, raczej tak 59%, raczej nie 13%, zdecydowanie nie 2%, trudno powiedzieć 3%.">
            <a:extLst>
              <a:ext uri="{FF2B5EF4-FFF2-40B4-BE49-F238E27FC236}">
                <a16:creationId xmlns:a16="http://schemas.microsoft.com/office/drawing/2014/main" id="{BF076A7A-3B9F-4DDA-A626-02C1B81193E5}"/>
              </a:ext>
            </a:extLst>
          </p:cNvPr>
          <p:cNvSpPr/>
          <p:nvPr/>
        </p:nvSpPr>
        <p:spPr>
          <a:xfrm>
            <a:off x="3239673" y="1402194"/>
            <a:ext cx="2652706" cy="3725222"/>
          </a:xfrm>
          <a:prstGeom prst="roundRect">
            <a:avLst>
              <a:gd name="adj" fmla="val 12273"/>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44" name="Prostokąt: zaokrąglone rogi 43" descr="Gdy tylko mogę, zamiast samochodu, korzystam z komunikacji miejskiej lub roweru.&#10;&#10;Wykres kolumnowy skumulowany do 100% wyniki z poprzednich lat:&#10;2013 zdecydowanie tak 24%, raczej tak 33%, raczej nie 27%, zdecydowanie nie 11%, trudno powiedzieć 6%;&#10;2014 zdecydowanie tak 19%, raczej tak 38%, raczej nie 28%, zdecydowanie nie 9%, trudno powiedzieć 7%;&#10;2018 zdecydowanie tak 14%, raczej tak 35%, raczej nie 30%, zdecydowanie nie 15%, trudno powiedzieć 6%;&#10;2020 zdecydowanie tak 32%, raczej tak 29%, raczej nie 21%, zdecydowanie nie 16%, trudno powiedzieć 2%.">
            <a:extLst>
              <a:ext uri="{FF2B5EF4-FFF2-40B4-BE49-F238E27FC236}">
                <a16:creationId xmlns:a16="http://schemas.microsoft.com/office/drawing/2014/main" id="{1FA45068-93C1-47F9-A92C-90756B884A79}"/>
              </a:ext>
            </a:extLst>
          </p:cNvPr>
          <p:cNvSpPr/>
          <p:nvPr/>
        </p:nvSpPr>
        <p:spPr>
          <a:xfrm>
            <a:off x="6094167" y="1401477"/>
            <a:ext cx="2652706" cy="3699260"/>
          </a:xfrm>
          <a:prstGeom prst="roundRect">
            <a:avLst>
              <a:gd name="adj" fmla="val 12673"/>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46" name="pole tekstowe 45">
            <a:extLst>
              <a:ext uri="{FF2B5EF4-FFF2-40B4-BE49-F238E27FC236}">
                <a16:creationId xmlns:a16="http://schemas.microsoft.com/office/drawing/2014/main" id="{A0E808A2-ED14-49BC-BEAD-443F88682683}"/>
              </a:ext>
            </a:extLst>
          </p:cNvPr>
          <p:cNvSpPr txBox="1"/>
          <p:nvPr/>
        </p:nvSpPr>
        <p:spPr>
          <a:xfrm>
            <a:off x="3490029" y="1498455"/>
            <a:ext cx="2166942" cy="555473"/>
          </a:xfrm>
          <a:prstGeom prst="rect">
            <a:avLst/>
          </a:prstGeom>
          <a:solidFill>
            <a:schemeClr val="bg1"/>
          </a:solidFill>
        </p:spPr>
        <p:txBody>
          <a:bodyPr wrap="square">
            <a:spAutoFit/>
          </a:bodyPr>
          <a:lstStyle/>
          <a:p>
            <a:pPr algn="ctr">
              <a:lnSpc>
                <a:spcPct val="115000"/>
              </a:lnSpc>
              <a:spcAft>
                <a:spcPts val="1000"/>
              </a:spcAft>
            </a:pP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Wybieram rozwiązania ekologiczne, nawet wtedy, </a:t>
            </a:r>
            <a:b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b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gdy oznacza to dodatkowy koszt</a:t>
            </a:r>
          </a:p>
        </p:txBody>
      </p:sp>
      <p:sp>
        <p:nvSpPr>
          <p:cNvPr id="48" name="pole tekstowe 47">
            <a:extLst>
              <a:ext uri="{FF2B5EF4-FFF2-40B4-BE49-F238E27FC236}">
                <a16:creationId xmlns:a16="http://schemas.microsoft.com/office/drawing/2014/main" id="{AD58D7AF-2DF5-410B-A744-51FF76FA8EDD}"/>
              </a:ext>
            </a:extLst>
          </p:cNvPr>
          <p:cNvSpPr txBox="1"/>
          <p:nvPr/>
        </p:nvSpPr>
        <p:spPr>
          <a:xfrm>
            <a:off x="6198716" y="1503323"/>
            <a:ext cx="2443608" cy="555473"/>
          </a:xfrm>
          <a:prstGeom prst="rect">
            <a:avLst/>
          </a:prstGeom>
          <a:solidFill>
            <a:schemeClr val="bg1"/>
          </a:solidFill>
        </p:spPr>
        <p:txBody>
          <a:bodyPr wrap="square">
            <a:spAutoFit/>
          </a:bodyPr>
          <a:lstStyle/>
          <a:p>
            <a:pPr algn="ctr">
              <a:lnSpc>
                <a:spcPct val="115000"/>
              </a:lnSpc>
              <a:spcAft>
                <a:spcPts val="1000"/>
              </a:spcAft>
            </a:pP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Gdy tylko mogę, zamiast z samochodu, korzystam z komunikacji miejskiej </a:t>
            </a:r>
            <a:b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b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lub roweru</a:t>
            </a:r>
          </a:p>
        </p:txBody>
      </p:sp>
      <p:graphicFrame>
        <p:nvGraphicFramePr>
          <p:cNvPr id="58" name="Wykres 57">
            <a:extLst>
              <a:ext uri="{FF2B5EF4-FFF2-40B4-BE49-F238E27FC236}">
                <a16:creationId xmlns:a16="http://schemas.microsoft.com/office/drawing/2014/main" id="{16EAA191-5D2B-472D-AB6B-3699927B3451}"/>
              </a:ext>
            </a:extLst>
          </p:cNvPr>
          <p:cNvGraphicFramePr/>
          <p:nvPr>
            <p:extLst>
              <p:ext uri="{D42A27DB-BD31-4B8C-83A1-F6EECF244321}">
                <p14:modId xmlns:p14="http://schemas.microsoft.com/office/powerpoint/2010/main" val="3767622895"/>
              </p:ext>
            </p:extLst>
          </p:nvPr>
        </p:nvGraphicFramePr>
        <p:xfrm>
          <a:off x="6094167" y="2076769"/>
          <a:ext cx="2609034" cy="332937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2" name="Tabela 61">
            <a:extLst>
              <a:ext uri="{FF2B5EF4-FFF2-40B4-BE49-F238E27FC236}">
                <a16:creationId xmlns:a16="http://schemas.microsoft.com/office/drawing/2014/main" id="{A35BC0BA-D5BF-4043-9963-B4AF4D756BA7}"/>
              </a:ext>
            </a:extLst>
          </p:cNvPr>
          <p:cNvGraphicFramePr>
            <a:graphicFrameLocks noGrp="1"/>
          </p:cNvGraphicFramePr>
          <p:nvPr>
            <p:extLst>
              <p:ext uri="{D42A27DB-BD31-4B8C-83A1-F6EECF244321}">
                <p14:modId xmlns:p14="http://schemas.microsoft.com/office/powerpoint/2010/main" val="4003437788"/>
              </p:ext>
            </p:extLst>
          </p:nvPr>
        </p:nvGraphicFramePr>
        <p:xfrm>
          <a:off x="6135902" y="2144621"/>
          <a:ext cx="2541525" cy="370840"/>
        </p:xfrm>
        <a:graphic>
          <a:graphicData uri="http://schemas.openxmlformats.org/drawingml/2006/table">
            <a:tbl>
              <a:tblPr firstRow="1" bandRow="1">
                <a:tableStyleId>{5C22544A-7EE6-4342-B048-85BDC9FD1C3A}</a:tableStyleId>
              </a:tblPr>
              <a:tblGrid>
                <a:gridCol w="508305">
                  <a:extLst>
                    <a:ext uri="{9D8B030D-6E8A-4147-A177-3AD203B41FA5}">
                      <a16:colId xmlns:a16="http://schemas.microsoft.com/office/drawing/2014/main" val="2709993811"/>
                    </a:ext>
                  </a:extLst>
                </a:gridCol>
                <a:gridCol w="508305">
                  <a:extLst>
                    <a:ext uri="{9D8B030D-6E8A-4147-A177-3AD203B41FA5}">
                      <a16:colId xmlns:a16="http://schemas.microsoft.com/office/drawing/2014/main" val="332591709"/>
                    </a:ext>
                  </a:extLst>
                </a:gridCol>
                <a:gridCol w="443824">
                  <a:extLst>
                    <a:ext uri="{9D8B030D-6E8A-4147-A177-3AD203B41FA5}">
                      <a16:colId xmlns:a16="http://schemas.microsoft.com/office/drawing/2014/main" val="183214498"/>
                    </a:ext>
                  </a:extLst>
                </a:gridCol>
                <a:gridCol w="370051">
                  <a:extLst>
                    <a:ext uri="{9D8B030D-6E8A-4147-A177-3AD203B41FA5}">
                      <a16:colId xmlns:a16="http://schemas.microsoft.com/office/drawing/2014/main" val="479884595"/>
                    </a:ext>
                  </a:extLst>
                </a:gridCol>
                <a:gridCol w="711040">
                  <a:extLst>
                    <a:ext uri="{9D8B030D-6E8A-4147-A177-3AD203B41FA5}">
                      <a16:colId xmlns:a16="http://schemas.microsoft.com/office/drawing/2014/main" val="3259291234"/>
                    </a:ext>
                  </a:extLst>
                </a:gridCol>
              </a:tblGrid>
              <a:tr h="370840">
                <a:tc>
                  <a:txBody>
                    <a:bodyPr/>
                    <a:lstStyle/>
                    <a:p>
                      <a:pPr algn="ctr" fontAlgn="t"/>
                      <a:r>
                        <a:rPr lang="pl-PL" sz="1000" b="0" i="0" u="none" strike="noStrike">
                          <a:solidFill>
                            <a:schemeClr val="tx1"/>
                          </a:solidFill>
                          <a:effectLst/>
                          <a:latin typeface="+mj-lt"/>
                        </a:rPr>
                        <a:t>2013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endParaRPr lang="pl-PL" sz="1050" b="0" i="0" u="none" strike="noStrike">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100" b="1" i="0" u="none" strike="noStrike">
                          <a:solidFill>
                            <a:schemeClr val="tx1"/>
                          </a:solidFill>
                          <a:effectLst/>
                          <a:latin typeface="+mj-lt"/>
                        </a:rPr>
                        <a:t>2020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31768694"/>
                  </a:ext>
                </a:extLst>
              </a:tr>
            </a:tbl>
          </a:graphicData>
        </a:graphic>
      </p:graphicFrame>
      <p:grpSp>
        <p:nvGrpSpPr>
          <p:cNvPr id="65" name="Grafika 6" descr="Otwarta dłoń z rośliną">
            <a:extLst>
              <a:ext uri="{FF2B5EF4-FFF2-40B4-BE49-F238E27FC236}">
                <a16:creationId xmlns:a16="http://schemas.microsoft.com/office/drawing/2014/main" id="{7250A51A-FB7B-455A-BCBB-CAE21A53EED0}"/>
              </a:ext>
            </a:extLst>
          </p:cNvPr>
          <p:cNvGrpSpPr/>
          <p:nvPr/>
        </p:nvGrpSpPr>
        <p:grpSpPr>
          <a:xfrm>
            <a:off x="211068" y="141479"/>
            <a:ext cx="482990" cy="482990"/>
            <a:chOff x="4256978" y="3113978"/>
            <a:chExt cx="630044" cy="630044"/>
          </a:xfrm>
        </p:grpSpPr>
        <p:sp>
          <p:nvSpPr>
            <p:cNvPr id="66" name="Dowolny kształt: kształt 65">
              <a:extLst>
                <a:ext uri="{FF2B5EF4-FFF2-40B4-BE49-F238E27FC236}">
                  <a16:creationId xmlns:a16="http://schemas.microsoft.com/office/drawing/2014/main" id="{F5EB0A13-FC5F-4F0C-A815-017E4E7A5F8A}"/>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67" name="Dowolny kształt: kształt 66">
              <a:extLst>
                <a:ext uri="{FF2B5EF4-FFF2-40B4-BE49-F238E27FC236}">
                  <a16:creationId xmlns:a16="http://schemas.microsoft.com/office/drawing/2014/main" id="{04999E67-531F-4F60-96DE-054612DB4F6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4" name="Symbol zastępczy tekstu 7">
            <a:extLst>
              <a:ext uri="{FF2B5EF4-FFF2-40B4-BE49-F238E27FC236}">
                <a16:creationId xmlns:a16="http://schemas.microsoft.com/office/drawing/2014/main" id="{A56E41BA-C2B6-4087-8ECA-0467FD4ECEA6}"/>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7" name="Symbol zastępczy zawartości 4">
            <a:extLst>
              <a:ext uri="{FF2B5EF4-FFF2-40B4-BE49-F238E27FC236}">
                <a16:creationId xmlns:a16="http://schemas.microsoft.com/office/drawing/2014/main" id="{BC0ABDE5-E912-4DC3-B359-4C8FE58B62C5}"/>
              </a:ext>
            </a:extLst>
          </p:cNvPr>
          <p:cNvGraphicFramePr>
            <a:graphicFrameLocks/>
          </p:cNvGraphicFramePr>
          <p:nvPr>
            <p:extLst>
              <p:ext uri="{D42A27DB-BD31-4B8C-83A1-F6EECF244321}">
                <p14:modId xmlns:p14="http://schemas.microsoft.com/office/powerpoint/2010/main" val="861516992"/>
              </p:ext>
            </p:extLst>
          </p:nvPr>
        </p:nvGraphicFramePr>
        <p:xfrm>
          <a:off x="434825" y="5136344"/>
          <a:ext cx="8262402" cy="41346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647509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Wykres 8" descr="Biorę udział w kampaniach i akcjach proekologicznych.&#10;&#10;Wykres kolumnowy skumulowany do 100% wyniki z poprzednich lat:&#10;2011 zdecydowanie tak 2%, raczej tak 16%, raczej nie 34%, zdecydowanie nie 44%, trudno powiedzieć 4%;&#10;2012 zdecydowanie tak 1%, raczej tak 9%, raczej nie 33%, zdecydowanie nie 55%, trudno powiedzieć 2%;&#10;2013 zdecydowanie tak 4%, raczej tak 13%, raczej nie 40%, zdecydowanie nie 41%, trudno powiedzieć 1%;&#10;2014 zdecydowanie tak 3%, raczej tak 13%, raczej nie 42%, zdecydowanie nie 39%, trudno powiedzieć 3%;&#10;2018 zdecydowanie tak 4%, raczej tak 21%, raczej nie 36%, zdecydowanie nie 34%, trudno powiedzieć 5%;&#10;2020 zdecydowanie tak 16%, raczej tak 35%, raczej nie 32%, zdecydowanie nie 16%, trudno powiedzieć 1%.">
            <a:extLst>
              <a:ext uri="{FF2B5EF4-FFF2-40B4-BE49-F238E27FC236}">
                <a16:creationId xmlns:a16="http://schemas.microsoft.com/office/drawing/2014/main" id="{BA8AD23D-1567-4C0C-B012-A5F55EC6089F}"/>
              </a:ext>
            </a:extLst>
          </p:cNvPr>
          <p:cNvGraphicFramePr/>
          <p:nvPr>
            <p:extLst>
              <p:ext uri="{D42A27DB-BD31-4B8C-83A1-F6EECF244321}">
                <p14:modId xmlns:p14="http://schemas.microsoft.com/office/powerpoint/2010/main" val="2272721025"/>
              </p:ext>
            </p:extLst>
          </p:nvPr>
        </p:nvGraphicFramePr>
        <p:xfrm>
          <a:off x="4671493" y="2094157"/>
          <a:ext cx="2609034" cy="332937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4" name="Wykres 53" descr="Mam poczucie, że w moim domu marnuje się żywność.&#10;&#10;Wykres kolumnowy skumulowany do 100% wyniki z poprzednich lat:&#10;2011 zdecydowanie tak 6%, raczej tak 22%, raczej nie 37%, zdecydowanie nie 32%, trudno powiedzieć 3%;&#10;2012 zdecydowanie tak 2%, raczej tak 18%, raczej nie 39%, zdecydowanie nie 40%, trudno powiedzieć 1%;&#10;2013 zdecydowanie tak 6%, raczej tak 22%, raczej nie 38%, zdecydowanie nie 33%, trudno powiedzieć 2%;&#10;2014 zdecydowanie tak 3%, raczej tak 21%, raczej nie 43%, zdecydowanie nie 32%, trudno powiedzieć 1%;&#10;2018 zdecydowanie tak 5%, raczej tak 24%, raczej nie 42%, zdecydowanie nie 28%, trudno powiedzieć 2%;&#10;2020 zdecydowanie tak 6%, raczej tak 15%, raczej nie 37%, zdecydowanie nie 41%.">
            <a:extLst>
              <a:ext uri="{FF2B5EF4-FFF2-40B4-BE49-F238E27FC236}">
                <a16:creationId xmlns:a16="http://schemas.microsoft.com/office/drawing/2014/main" id="{BF970935-1176-494C-AD22-F440E534AE5D}"/>
              </a:ext>
            </a:extLst>
          </p:cNvPr>
          <p:cNvGraphicFramePr/>
          <p:nvPr>
            <p:extLst>
              <p:ext uri="{D42A27DB-BD31-4B8C-83A1-F6EECF244321}">
                <p14:modId xmlns:p14="http://schemas.microsoft.com/office/powerpoint/2010/main" val="2008426649"/>
              </p:ext>
            </p:extLst>
          </p:nvPr>
        </p:nvGraphicFramePr>
        <p:xfrm>
          <a:off x="1836105" y="2094157"/>
          <a:ext cx="2609034" cy="332937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6" name="Tabela 55">
            <a:extLst>
              <a:ext uri="{FF2B5EF4-FFF2-40B4-BE49-F238E27FC236}">
                <a16:creationId xmlns:a16="http://schemas.microsoft.com/office/drawing/2014/main" id="{2E783199-D992-43D2-8D5B-E63DB73C49B3}"/>
              </a:ext>
            </a:extLst>
          </p:cNvPr>
          <p:cNvGraphicFramePr>
            <a:graphicFrameLocks noGrp="1"/>
          </p:cNvGraphicFramePr>
          <p:nvPr>
            <p:extLst>
              <p:ext uri="{D42A27DB-BD31-4B8C-83A1-F6EECF244321}">
                <p14:modId xmlns:p14="http://schemas.microsoft.com/office/powerpoint/2010/main" val="1970650252"/>
              </p:ext>
            </p:extLst>
          </p:nvPr>
        </p:nvGraphicFramePr>
        <p:xfrm>
          <a:off x="1893785" y="2144841"/>
          <a:ext cx="2424163" cy="370840"/>
        </p:xfrm>
        <a:graphic>
          <a:graphicData uri="http://schemas.openxmlformats.org/drawingml/2006/table">
            <a:tbl>
              <a:tblPr firstRow="1" bandRow="1">
                <a:tableStyleId>{5C22544A-7EE6-4342-B048-85BDC9FD1C3A}</a:tableStyleId>
              </a:tblPr>
              <a:tblGrid>
                <a:gridCol w="346309">
                  <a:extLst>
                    <a:ext uri="{9D8B030D-6E8A-4147-A177-3AD203B41FA5}">
                      <a16:colId xmlns:a16="http://schemas.microsoft.com/office/drawing/2014/main" val="1863983212"/>
                    </a:ext>
                  </a:extLst>
                </a:gridCol>
                <a:gridCol w="346309">
                  <a:extLst>
                    <a:ext uri="{9D8B030D-6E8A-4147-A177-3AD203B41FA5}">
                      <a16:colId xmlns:a16="http://schemas.microsoft.com/office/drawing/2014/main" val="1421659414"/>
                    </a:ext>
                  </a:extLst>
                </a:gridCol>
                <a:gridCol w="346309">
                  <a:extLst>
                    <a:ext uri="{9D8B030D-6E8A-4147-A177-3AD203B41FA5}">
                      <a16:colId xmlns:a16="http://schemas.microsoft.com/office/drawing/2014/main" val="2709993811"/>
                    </a:ext>
                  </a:extLst>
                </a:gridCol>
                <a:gridCol w="346309">
                  <a:extLst>
                    <a:ext uri="{9D8B030D-6E8A-4147-A177-3AD203B41FA5}">
                      <a16:colId xmlns:a16="http://schemas.microsoft.com/office/drawing/2014/main" val="332591709"/>
                    </a:ext>
                  </a:extLst>
                </a:gridCol>
                <a:gridCol w="346309">
                  <a:extLst>
                    <a:ext uri="{9D8B030D-6E8A-4147-A177-3AD203B41FA5}">
                      <a16:colId xmlns:a16="http://schemas.microsoft.com/office/drawing/2014/main" val="183214498"/>
                    </a:ext>
                  </a:extLst>
                </a:gridCol>
                <a:gridCol w="346309">
                  <a:extLst>
                    <a:ext uri="{9D8B030D-6E8A-4147-A177-3AD203B41FA5}">
                      <a16:colId xmlns:a16="http://schemas.microsoft.com/office/drawing/2014/main" val="479884595"/>
                    </a:ext>
                  </a:extLst>
                </a:gridCol>
                <a:gridCol w="346309">
                  <a:extLst>
                    <a:ext uri="{9D8B030D-6E8A-4147-A177-3AD203B41FA5}">
                      <a16:colId xmlns:a16="http://schemas.microsoft.com/office/drawing/2014/main" val="3259291234"/>
                    </a:ext>
                  </a:extLst>
                </a:gridCol>
              </a:tblGrid>
              <a:tr h="370840">
                <a:tc>
                  <a:txBody>
                    <a:bodyPr/>
                    <a:lstStyle/>
                    <a:p>
                      <a:pPr algn="ctr" fontAlgn="t"/>
                      <a:r>
                        <a:rPr lang="pl-PL" sz="1000" b="0" i="0" u="none" strike="noStrike">
                          <a:solidFill>
                            <a:schemeClr val="tx1"/>
                          </a:solidFill>
                          <a:effectLst/>
                          <a:latin typeface="+mj-lt"/>
                        </a:rPr>
                        <a:t>2011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endParaRPr lang="pl-PL" sz="1000" b="0" i="0" u="none" strike="noStrike">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100" b="1" i="0" u="none" strike="noStrike">
                          <a:solidFill>
                            <a:schemeClr val="tx1"/>
                          </a:solidFill>
                          <a:effectLst/>
                          <a:latin typeface="+mj-lt"/>
                        </a:rPr>
                        <a:t>2020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31768694"/>
                  </a:ext>
                </a:extLst>
              </a:tr>
            </a:tbl>
          </a:graphicData>
        </a:graphic>
      </p:graphicFrame>
      <p:graphicFrame>
        <p:nvGraphicFramePr>
          <p:cNvPr id="10" name="Tabela 9">
            <a:extLst>
              <a:ext uri="{FF2B5EF4-FFF2-40B4-BE49-F238E27FC236}">
                <a16:creationId xmlns:a16="http://schemas.microsoft.com/office/drawing/2014/main" id="{E41C6026-7D28-41DE-BE71-B9B718A3D764}"/>
              </a:ext>
            </a:extLst>
          </p:cNvPr>
          <p:cNvGraphicFramePr>
            <a:graphicFrameLocks noGrp="1"/>
          </p:cNvGraphicFramePr>
          <p:nvPr>
            <p:extLst>
              <p:ext uri="{D42A27DB-BD31-4B8C-83A1-F6EECF244321}">
                <p14:modId xmlns:p14="http://schemas.microsoft.com/office/powerpoint/2010/main" val="661822885"/>
              </p:ext>
            </p:extLst>
          </p:nvPr>
        </p:nvGraphicFramePr>
        <p:xfrm>
          <a:off x="4729173" y="2144841"/>
          <a:ext cx="2424163" cy="370840"/>
        </p:xfrm>
        <a:graphic>
          <a:graphicData uri="http://schemas.openxmlformats.org/drawingml/2006/table">
            <a:tbl>
              <a:tblPr firstRow="1" bandRow="1">
                <a:tableStyleId>{5C22544A-7EE6-4342-B048-85BDC9FD1C3A}</a:tableStyleId>
              </a:tblPr>
              <a:tblGrid>
                <a:gridCol w="346309">
                  <a:extLst>
                    <a:ext uri="{9D8B030D-6E8A-4147-A177-3AD203B41FA5}">
                      <a16:colId xmlns:a16="http://schemas.microsoft.com/office/drawing/2014/main" val="1863983212"/>
                    </a:ext>
                  </a:extLst>
                </a:gridCol>
                <a:gridCol w="346309">
                  <a:extLst>
                    <a:ext uri="{9D8B030D-6E8A-4147-A177-3AD203B41FA5}">
                      <a16:colId xmlns:a16="http://schemas.microsoft.com/office/drawing/2014/main" val="1421659414"/>
                    </a:ext>
                  </a:extLst>
                </a:gridCol>
                <a:gridCol w="346309">
                  <a:extLst>
                    <a:ext uri="{9D8B030D-6E8A-4147-A177-3AD203B41FA5}">
                      <a16:colId xmlns:a16="http://schemas.microsoft.com/office/drawing/2014/main" val="2709993811"/>
                    </a:ext>
                  </a:extLst>
                </a:gridCol>
                <a:gridCol w="346309">
                  <a:extLst>
                    <a:ext uri="{9D8B030D-6E8A-4147-A177-3AD203B41FA5}">
                      <a16:colId xmlns:a16="http://schemas.microsoft.com/office/drawing/2014/main" val="332591709"/>
                    </a:ext>
                  </a:extLst>
                </a:gridCol>
                <a:gridCol w="346309">
                  <a:extLst>
                    <a:ext uri="{9D8B030D-6E8A-4147-A177-3AD203B41FA5}">
                      <a16:colId xmlns:a16="http://schemas.microsoft.com/office/drawing/2014/main" val="183214498"/>
                    </a:ext>
                  </a:extLst>
                </a:gridCol>
                <a:gridCol w="346309">
                  <a:extLst>
                    <a:ext uri="{9D8B030D-6E8A-4147-A177-3AD203B41FA5}">
                      <a16:colId xmlns:a16="http://schemas.microsoft.com/office/drawing/2014/main" val="479884595"/>
                    </a:ext>
                  </a:extLst>
                </a:gridCol>
                <a:gridCol w="346309">
                  <a:extLst>
                    <a:ext uri="{9D8B030D-6E8A-4147-A177-3AD203B41FA5}">
                      <a16:colId xmlns:a16="http://schemas.microsoft.com/office/drawing/2014/main" val="3259291234"/>
                    </a:ext>
                  </a:extLst>
                </a:gridCol>
              </a:tblGrid>
              <a:tr h="370840">
                <a:tc>
                  <a:txBody>
                    <a:bodyPr/>
                    <a:lstStyle/>
                    <a:p>
                      <a:pPr algn="ctr" fontAlgn="t"/>
                      <a:r>
                        <a:rPr lang="pl-PL" sz="1000" b="0" i="0" u="none" strike="noStrike">
                          <a:solidFill>
                            <a:schemeClr val="tx1"/>
                          </a:solidFill>
                          <a:effectLst/>
                          <a:latin typeface="Calibri" panose="020F0502020204030204" pitchFamily="34" charset="0"/>
                          <a:cs typeface="Calibri" panose="020F0502020204030204" pitchFamily="34" charset="0"/>
                        </a:rPr>
                        <a:t>2011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Calibri" panose="020F0502020204030204" pitchFamily="34" charset="0"/>
                          <a:cs typeface="Calibri" panose="020F0502020204030204" pitchFamily="34" charset="0"/>
                        </a:rPr>
                        <a:t>2012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Calibri" panose="020F0502020204030204" pitchFamily="34" charset="0"/>
                          <a:cs typeface="Calibri" panose="020F0502020204030204" pitchFamily="34" charset="0"/>
                        </a:rPr>
                        <a:t>2013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Calibri" panose="020F0502020204030204" pitchFamily="34" charset="0"/>
                          <a:cs typeface="Calibri" panose="020F0502020204030204" pitchFamily="34" charset="0"/>
                        </a:rPr>
                        <a:t>2014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Calibri" panose="020F0502020204030204" pitchFamily="34" charset="0"/>
                          <a:cs typeface="Calibri" panose="020F0502020204030204" pitchFamily="34" charset="0"/>
                        </a:rPr>
                        <a:t>2018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endParaRPr lang="pl-PL" sz="900" b="0" i="0" u="none" strike="noStrike">
                        <a:solidFill>
                          <a:schemeClr val="tx1"/>
                        </a:solidFill>
                        <a:effectLst/>
                        <a:latin typeface="Calibri" panose="020F0502020204030204" pitchFamily="34" charset="0"/>
                        <a:cs typeface="Calibri" panose="020F0502020204030204" pitchFamily="34" charset="0"/>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defRPr sz="1000" b="0" i="0" u="none" strike="noStrike" kern="1200" baseline="0">
                          <a:solidFill>
                            <a:schemeClr val="bg1"/>
                          </a:solidFill>
                          <a:latin typeface="+mn-lt"/>
                          <a:ea typeface="+mn-ea"/>
                          <a:cs typeface="+mn-cs"/>
                        </a:defRPr>
                      </a:pPr>
                      <a:r>
                        <a:rPr lang="pl-PL" sz="1100" b="1" i="0" u="none" strike="noStrike" kern="1200" baseline="0">
                          <a:solidFill>
                            <a:schemeClr val="tx1"/>
                          </a:solidFill>
                          <a:latin typeface="+mn-lt"/>
                          <a:ea typeface="+mn-ea"/>
                          <a:cs typeface="+mn-cs"/>
                        </a:rPr>
                        <a:t>2020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31768694"/>
                  </a:ext>
                </a:extLst>
              </a:tr>
            </a:tbl>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stwierdzeń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P21. Proszę ustosunkować się do poniższych stwierdzeń:</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a:solidFill>
                  <a:schemeClr val="bg1">
                    <a:lumMod val="75000"/>
                  </a:schemeClr>
                </a:solidFill>
                <a:latin typeface="+mj-lt"/>
              </a:rPr>
              <a:t>Odpowiadający: wszyscy badani, 2020: n=1015, </a:t>
            </a:r>
            <a:r>
              <a:rPr lang="pl-PL" i="1">
                <a:solidFill>
                  <a:schemeClr val="bg1">
                    <a:lumMod val="75000"/>
                  </a:schemeClr>
                </a:solidFill>
                <a:latin typeface="+mj-lt"/>
              </a:rPr>
              <a:t>2018: n=1010, 2014: n=1000, 2013: n=1000, 2012: n=1000.</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sp>
        <p:nvSpPr>
          <p:cNvPr id="42" name="Prostokąt: zaokrąglone rogi 41">
            <a:extLst>
              <a:ext uri="{FF2B5EF4-FFF2-40B4-BE49-F238E27FC236}">
                <a16:creationId xmlns:a16="http://schemas.microsoft.com/office/drawing/2014/main" id="{BF076A7A-3B9F-4DDA-A626-02C1B81193E5}"/>
              </a:ext>
            </a:extLst>
          </p:cNvPr>
          <p:cNvSpPr/>
          <p:nvPr/>
        </p:nvSpPr>
        <p:spPr>
          <a:xfrm>
            <a:off x="1805047" y="1402194"/>
            <a:ext cx="2652706" cy="3725222"/>
          </a:xfrm>
          <a:prstGeom prst="roundRect">
            <a:avLst>
              <a:gd name="adj" fmla="val 12273"/>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46" name="pole tekstowe 45">
            <a:extLst>
              <a:ext uri="{FF2B5EF4-FFF2-40B4-BE49-F238E27FC236}">
                <a16:creationId xmlns:a16="http://schemas.microsoft.com/office/drawing/2014/main" id="{A0E808A2-ED14-49BC-BEAD-443F88682683}"/>
              </a:ext>
            </a:extLst>
          </p:cNvPr>
          <p:cNvSpPr txBox="1"/>
          <p:nvPr/>
        </p:nvSpPr>
        <p:spPr>
          <a:xfrm>
            <a:off x="2055403" y="1498455"/>
            <a:ext cx="2166942" cy="396199"/>
          </a:xfrm>
          <a:prstGeom prst="rect">
            <a:avLst/>
          </a:prstGeom>
          <a:solidFill>
            <a:schemeClr val="bg1"/>
          </a:solidFill>
        </p:spPr>
        <p:txBody>
          <a:bodyPr wrap="square">
            <a:spAutoFit/>
          </a:bodyPr>
          <a:lstStyle/>
          <a:p>
            <a:pPr algn="ctr">
              <a:lnSpc>
                <a:spcPct val="115000"/>
              </a:lnSpc>
              <a:spcAft>
                <a:spcPts val="1000"/>
              </a:spcAft>
            </a:pP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Mam poczucie, że w moim domu </a:t>
            </a:r>
            <a:b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b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marnuje się żywność</a:t>
            </a:r>
          </a:p>
        </p:txBody>
      </p:sp>
      <p:grpSp>
        <p:nvGrpSpPr>
          <p:cNvPr id="65" name="Grafika 6" descr="Otwarta dłoń z rośliną">
            <a:extLst>
              <a:ext uri="{FF2B5EF4-FFF2-40B4-BE49-F238E27FC236}">
                <a16:creationId xmlns:a16="http://schemas.microsoft.com/office/drawing/2014/main" id="{7250A51A-FB7B-455A-BCBB-CAE21A53EED0}"/>
              </a:ext>
            </a:extLst>
          </p:cNvPr>
          <p:cNvGrpSpPr/>
          <p:nvPr/>
        </p:nvGrpSpPr>
        <p:grpSpPr>
          <a:xfrm>
            <a:off x="211068" y="141479"/>
            <a:ext cx="482990" cy="482990"/>
            <a:chOff x="4256978" y="3113978"/>
            <a:chExt cx="630044" cy="630044"/>
          </a:xfrm>
        </p:grpSpPr>
        <p:sp>
          <p:nvSpPr>
            <p:cNvPr id="66" name="Dowolny kształt: kształt 65">
              <a:extLst>
                <a:ext uri="{FF2B5EF4-FFF2-40B4-BE49-F238E27FC236}">
                  <a16:creationId xmlns:a16="http://schemas.microsoft.com/office/drawing/2014/main" id="{F5EB0A13-FC5F-4F0C-A815-017E4E7A5F8A}"/>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67" name="Dowolny kształt: kształt 66">
              <a:extLst>
                <a:ext uri="{FF2B5EF4-FFF2-40B4-BE49-F238E27FC236}">
                  <a16:creationId xmlns:a16="http://schemas.microsoft.com/office/drawing/2014/main" id="{04999E67-531F-4F60-96DE-054612DB4F6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4" name="Prostokąt: zaokrąglone rogi 3">
            <a:extLst>
              <a:ext uri="{FF2B5EF4-FFF2-40B4-BE49-F238E27FC236}">
                <a16:creationId xmlns:a16="http://schemas.microsoft.com/office/drawing/2014/main" id="{FE790F52-AFE5-449D-B01C-B5A440A99548}"/>
              </a:ext>
            </a:extLst>
          </p:cNvPr>
          <p:cNvSpPr/>
          <p:nvPr/>
        </p:nvSpPr>
        <p:spPr>
          <a:xfrm>
            <a:off x="4640435" y="1402194"/>
            <a:ext cx="2652706" cy="3725222"/>
          </a:xfrm>
          <a:prstGeom prst="roundRect">
            <a:avLst>
              <a:gd name="adj" fmla="val 12273"/>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7" name="pole tekstowe 6">
            <a:extLst>
              <a:ext uri="{FF2B5EF4-FFF2-40B4-BE49-F238E27FC236}">
                <a16:creationId xmlns:a16="http://schemas.microsoft.com/office/drawing/2014/main" id="{ECB3B105-ED41-4FBD-A038-0E56FB9AFE61}"/>
              </a:ext>
            </a:extLst>
          </p:cNvPr>
          <p:cNvSpPr txBox="1"/>
          <p:nvPr/>
        </p:nvSpPr>
        <p:spPr>
          <a:xfrm>
            <a:off x="4890791" y="1498455"/>
            <a:ext cx="2166942" cy="396199"/>
          </a:xfrm>
          <a:prstGeom prst="rect">
            <a:avLst/>
          </a:prstGeom>
          <a:solidFill>
            <a:schemeClr val="bg1"/>
          </a:solidFill>
        </p:spPr>
        <p:txBody>
          <a:bodyPr wrap="square">
            <a:spAutoFit/>
          </a:bodyPr>
          <a:lstStyle/>
          <a:p>
            <a:pPr algn="ctr">
              <a:lnSpc>
                <a:spcPct val="115000"/>
              </a:lnSpc>
              <a:spcAft>
                <a:spcPts val="1000"/>
              </a:spcAft>
            </a:pP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Biorę udział w kampaniach </a:t>
            </a:r>
            <a:b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b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i akcjach proekologicznych</a:t>
            </a:r>
          </a:p>
        </p:txBody>
      </p:sp>
      <p:sp>
        <p:nvSpPr>
          <p:cNvPr id="5" name="Symbol zastępczy tekstu 7">
            <a:extLst>
              <a:ext uri="{FF2B5EF4-FFF2-40B4-BE49-F238E27FC236}">
                <a16:creationId xmlns:a16="http://schemas.microsoft.com/office/drawing/2014/main" id="{859CF5D4-71CE-4F08-A3F3-1F190AA7855B}"/>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6" name="Symbol zastępczy zawartości 4">
            <a:extLst>
              <a:ext uri="{FF2B5EF4-FFF2-40B4-BE49-F238E27FC236}">
                <a16:creationId xmlns:a16="http://schemas.microsoft.com/office/drawing/2014/main" id="{107DFF30-431C-4D55-AAFD-3D572E4C9206}"/>
              </a:ext>
            </a:extLst>
          </p:cNvPr>
          <p:cNvGraphicFramePr>
            <a:graphicFrameLocks/>
          </p:cNvGraphicFramePr>
          <p:nvPr>
            <p:extLst>
              <p:ext uri="{D42A27DB-BD31-4B8C-83A1-F6EECF244321}">
                <p14:modId xmlns:p14="http://schemas.microsoft.com/office/powerpoint/2010/main" val="861516992"/>
              </p:ext>
            </p:extLst>
          </p:nvPr>
        </p:nvGraphicFramePr>
        <p:xfrm>
          <a:off x="434825" y="5136344"/>
          <a:ext cx="8262402" cy="413466"/>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322174723"/>
      </p:ext>
    </p:extLst>
  </p:cSld>
  <p:clrMapOvr>
    <a:masterClrMapping/>
  </p:clrMapOvr>
</p:sld>
</file>

<file path=ppt/theme/theme1.xml><?xml version="1.0" encoding="utf-8"?>
<a:theme xmlns:a="http://schemas.openxmlformats.org/drawingml/2006/main" name="Ramowe">
  <a:themeElements>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Calibri-Cambria">
      <a:majorFont>
        <a:latin typeface="Calibri" panose="020F0502020204030204"/>
        <a:ea typeface=""/>
        <a:cs typeface=""/>
        <a:font script="Jpan" typeface="HGｺﾞｼｯｸM"/>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mbria" panose="02040503050406030204"/>
        <a:ea typeface=""/>
        <a:cs typeface=""/>
        <a:font script="Jpan" typeface="HG明朝B"/>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175">
          <a:gradFill flip="none" rotWithShape="1">
            <a:gsLst>
              <a:gs pos="70000">
                <a:schemeClr val="accent1"/>
              </a:gs>
              <a:gs pos="0">
                <a:schemeClr val="accent1">
                  <a:lumMod val="5000"/>
                  <a:lumOff val="95000"/>
                </a:schemeClr>
              </a:gs>
              <a:gs pos="30000">
                <a:schemeClr val="accent1"/>
              </a:gs>
              <a:gs pos="100000">
                <a:schemeClr val="bg1"/>
              </a:gs>
            </a:gsLst>
            <a:lin ang="0" scaled="1"/>
            <a:tileRect/>
          </a:gra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1 Jakościowe - uniwersalne">
  <a:themeElements>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175">
          <a:gradFill flip="none" rotWithShape="1">
            <a:gsLst>
              <a:gs pos="70000">
                <a:schemeClr val="accent1"/>
              </a:gs>
              <a:gs pos="0">
                <a:schemeClr val="accent1">
                  <a:lumMod val="5000"/>
                  <a:lumOff val="95000"/>
                </a:schemeClr>
              </a:gs>
              <a:gs pos="30000">
                <a:schemeClr val="accent1"/>
              </a:gs>
              <a:gs pos="100000">
                <a:schemeClr val="bg1"/>
              </a:gs>
            </a:gsLst>
            <a:lin ang="0" scaled="1"/>
            <a:tileRect/>
          </a:gra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3.xml><?xml version="1.0" encoding="utf-8"?>
<a:theme xmlns:a="http://schemas.openxmlformats.org/drawingml/2006/main" name="2_Ramowe">
  <a:themeElements>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175">
          <a:gradFill flip="none" rotWithShape="1">
            <a:gsLst>
              <a:gs pos="70000">
                <a:schemeClr val="accent1"/>
              </a:gs>
              <a:gs pos="0">
                <a:schemeClr val="accent1">
                  <a:lumMod val="5000"/>
                  <a:lumOff val="95000"/>
                </a:schemeClr>
              </a:gs>
              <a:gs pos="30000">
                <a:schemeClr val="accent1"/>
              </a:gs>
              <a:gs pos="100000">
                <a:schemeClr val="bg1"/>
              </a:gs>
            </a:gsLst>
            <a:lin ang="0" scaled="1"/>
            <a:tileRect/>
          </a:gra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4.xml><?xml version="1.0" encoding="utf-8"?>
<a:theme xmlns:a="http://schemas.openxmlformats.org/drawingml/2006/main" name="Motyw pakietu Office">
  <a:themeElements>
    <a:clrScheme name="Pakiet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Pakiet 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Motyw pakietu Office">
  <a:themeElements>
    <a:clrScheme name="Pakiet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Pakiet 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themeOverride>
</file>

<file path=ppt/theme/themeOverride1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1.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3.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3.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8.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3.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1.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3.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8.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1.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3.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8.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1.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7EA39B5-C602-4694-AD07-21AD57030C60}">
  <we:reference id="f12c312d-282a-4734-8843-05915fdfef0b" version="4.3.3.0" store="EXCatalog" storeType="EXCatalog"/>
  <we:alternateReferences>
    <we:reference id="WA104178141" version="4.3.3.0" store="pl-PL"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otalTime>4</TotalTime>
  <Words>21678</Words>
  <Application>Microsoft Office PowerPoint</Application>
  <PresentationFormat>Pokaz na ekranie (4:3)</PresentationFormat>
  <Paragraphs>2346</Paragraphs>
  <Slides>118</Slides>
  <Notes>76</Notes>
  <HiddenSlides>0</HiddenSlides>
  <MMClips>0</MMClips>
  <ScaleCrop>false</ScaleCrop>
  <HeadingPairs>
    <vt:vector size="6" baseType="variant">
      <vt:variant>
        <vt:lpstr>Używane czcionki</vt:lpstr>
      </vt:variant>
      <vt:variant>
        <vt:i4>7</vt:i4>
      </vt:variant>
      <vt:variant>
        <vt:lpstr>Motyw</vt:lpstr>
      </vt:variant>
      <vt:variant>
        <vt:i4>3</vt:i4>
      </vt:variant>
      <vt:variant>
        <vt:lpstr>Tytuły slajdów</vt:lpstr>
      </vt:variant>
      <vt:variant>
        <vt:i4>118</vt:i4>
      </vt:variant>
    </vt:vector>
  </HeadingPairs>
  <TitlesOfParts>
    <vt:vector size="128" baseType="lpstr">
      <vt:lpstr>Arial</vt:lpstr>
      <vt:lpstr>Arial CE</vt:lpstr>
      <vt:lpstr>Calibri</vt:lpstr>
      <vt:lpstr>Cambria</vt:lpstr>
      <vt:lpstr>Century Gothic</vt:lpstr>
      <vt:lpstr>Courier New</vt:lpstr>
      <vt:lpstr>Wingdings</vt:lpstr>
      <vt:lpstr>Ramowe</vt:lpstr>
      <vt:lpstr>1 Jakościowe - uniwersalne</vt:lpstr>
      <vt:lpstr>2_Ramowe</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vector>
  </TitlesOfParts>
  <Company>PBS Spółka z o.o.</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PBS_Ministerstwo Klimatu i Środowiska_Świadomość ekologiczna Polaków_Raport 2020</dc:title>
  <dc:subject>Świadomość ekologiczna Polaków</dc:subject>
  <dc:creator>katarzyna.kepka@pbs.pl;julia.ziomek@pbs.pl</dc:creator>
  <cp:lastModifiedBy>Stopczyk Veranika</cp:lastModifiedBy>
  <cp:revision>2</cp:revision>
  <dcterms:created xsi:type="dcterms:W3CDTF">2015-05-13T09:46:36Z</dcterms:created>
  <dcterms:modified xsi:type="dcterms:W3CDTF">2020-12-07T10:49:29Z</dcterms:modified>
  <cp:category>ekologia, klimat, zmiany klimatyczne</cp:category>
</cp:coreProperties>
</file>